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slideLayouts/slideLayout6.xml" ContentType="application/vnd.openxmlformats-officedocument.presentationml.slideLayout+xml"/>
  <Override PartName="/ppt/theme/theme3.xml" ContentType="application/vnd.openxmlformats-officedocument.theme+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4.xml" ContentType="application/vnd.openxmlformats-officedocument.theme+xml"/>
  <Override PartName="/ppt/slideLayouts/slideLayout9.xml" ContentType="application/vnd.openxmlformats-officedocument.presentationml.slideLayout+xml"/>
  <Override PartName="/ppt/theme/theme5.xml" ContentType="application/vnd.openxmlformats-officedocument.theme+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6.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7.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8.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9.xml" ContentType="application/vnd.openxmlformats-officedocument.theme+xml"/>
  <Override PartName="/ppt/slideLayouts/slideLayout28.xml" ContentType="application/vnd.openxmlformats-officedocument.presentationml.slideLayout+xml"/>
  <Override PartName="/ppt/theme/theme10.xml" ContentType="application/vnd.openxmlformats-officedocument.theme+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11.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12.xml" ContentType="application/vnd.openxmlformats-officedocument.theme+xml"/>
  <Override PartName="/ppt/slideLayouts/slideLayout36.xml" ContentType="application/vnd.openxmlformats-officedocument.presentationml.slideLayout+xml"/>
  <Override PartName="/ppt/theme/theme13.xml" ContentType="application/vnd.openxmlformats-officedocument.theme+xml"/>
  <Override PartName="/ppt/slideLayouts/slideLayout37.xml" ContentType="application/vnd.openxmlformats-officedocument.presentationml.slideLayout+xml"/>
  <Override PartName="/ppt/theme/theme14.xml" ContentType="application/vnd.openxmlformats-officedocument.theme+xml"/>
  <Override PartName="/ppt/slideLayouts/slideLayout38.xml" ContentType="application/vnd.openxmlformats-officedocument.presentationml.slideLayout+xml"/>
  <Override PartName="/ppt/theme/theme15.xml" ContentType="application/vnd.openxmlformats-officedocument.theme+xml"/>
  <Override PartName="/ppt/slideLayouts/slideLayout39.xml" ContentType="application/vnd.openxmlformats-officedocument.presentationml.slideLayout+xml"/>
  <Override PartName="/ppt/theme/theme16.xml" ContentType="application/vnd.openxmlformats-officedocument.theme+xml"/>
  <Override PartName="/ppt/slideLayouts/slideLayout40.xml" ContentType="application/vnd.openxmlformats-officedocument.presentationml.slideLayout+xml"/>
  <Override PartName="/ppt/theme/theme17.xml" ContentType="application/vnd.openxmlformats-officedocument.theme+xml"/>
  <Override PartName="/ppt/slideLayouts/slideLayout41.xml" ContentType="application/vnd.openxmlformats-officedocument.presentationml.slideLayout+xml"/>
  <Override PartName="/ppt/theme/theme18.xml" ContentType="application/vnd.openxmlformats-officedocument.theme+xml"/>
  <Override PartName="/ppt/slideLayouts/slideLayout42.xml" ContentType="application/vnd.openxmlformats-officedocument.presentationml.slideLayout+xml"/>
  <Override PartName="/ppt/theme/theme19.xml" ContentType="application/vnd.openxmlformats-officedocument.theme+xml"/>
  <Override PartName="/ppt/slideLayouts/slideLayout43.xml" ContentType="application/vnd.openxmlformats-officedocument.presentationml.slideLayout+xml"/>
  <Override PartName="/ppt/theme/theme20.xml" ContentType="application/vnd.openxmlformats-officedocument.theme+xml"/>
  <Override PartName="/ppt/slideLayouts/slideLayout44.xml" ContentType="application/vnd.openxmlformats-officedocument.presentationml.slideLayout+xml"/>
  <Override PartName="/ppt/theme/theme21.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22.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23.xml" ContentType="application/vnd.openxmlformats-officedocument.theme+xml"/>
  <Override PartName="/ppt/slideLayouts/slideLayout50.xml" ContentType="application/vnd.openxmlformats-officedocument.presentationml.slideLayout+xml"/>
  <Override PartName="/ppt/theme/theme24.xml" ContentType="application/vnd.openxmlformats-officedocument.theme+xml"/>
  <Override PartName="/ppt/theme/theme25.xml" ContentType="application/vnd.openxmlformats-officedocument.theme+xml"/>
  <Override PartName="/ppt/theme/theme2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37.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00.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4" r:id="rId4"/>
    <p:sldMasterId id="2147483745" r:id="rId5"/>
    <p:sldMasterId id="2147483737" r:id="rId6"/>
    <p:sldMasterId id="2147483772" r:id="rId7"/>
    <p:sldMasterId id="2147483777" r:id="rId8"/>
    <p:sldMasterId id="2147483779" r:id="rId9"/>
    <p:sldMasterId id="2147483790" r:id="rId10"/>
    <p:sldMasterId id="2147483793" r:id="rId11"/>
    <p:sldMasterId id="2147483799" r:id="rId12"/>
    <p:sldMasterId id="2147483805" r:id="rId13"/>
    <p:sldMasterId id="2147483810" r:id="rId14"/>
    <p:sldMasterId id="2147483819" r:id="rId15"/>
    <p:sldMasterId id="2147483828" r:id="rId16"/>
    <p:sldMasterId id="2147483833" r:id="rId17"/>
    <p:sldMasterId id="2147483838" r:id="rId18"/>
    <p:sldMasterId id="2147483840" r:id="rId19"/>
    <p:sldMasterId id="2147483842" r:id="rId20"/>
    <p:sldMasterId id="2147483844" r:id="rId21"/>
    <p:sldMasterId id="2147483852" r:id="rId22"/>
    <p:sldMasterId id="2147483854" r:id="rId23"/>
    <p:sldMasterId id="2147483861" r:id="rId24"/>
    <p:sldMasterId id="2147483863" r:id="rId25"/>
    <p:sldMasterId id="2147483867" r:id="rId26"/>
    <p:sldMasterId id="2147483870" r:id="rId27"/>
  </p:sldMasterIdLst>
  <p:notesMasterIdLst>
    <p:notesMasterId r:id="rId442"/>
  </p:notesMasterIdLst>
  <p:handoutMasterIdLst>
    <p:handoutMasterId r:id="rId443"/>
  </p:handoutMasterIdLst>
  <p:sldIdLst>
    <p:sldId id="846" r:id="rId28"/>
    <p:sldId id="487" r:id="rId29"/>
    <p:sldId id="503" r:id="rId30"/>
    <p:sldId id="534" r:id="rId31"/>
    <p:sldId id="576" r:id="rId32"/>
    <p:sldId id="621" r:id="rId33"/>
    <p:sldId id="263" r:id="rId34"/>
    <p:sldId id="338" r:id="rId35"/>
    <p:sldId id="407" r:id="rId36"/>
    <p:sldId id="415" r:id="rId37"/>
    <p:sldId id="417" r:id="rId38"/>
    <p:sldId id="368" r:id="rId39"/>
    <p:sldId id="360" r:id="rId40"/>
    <p:sldId id="488" r:id="rId41"/>
    <p:sldId id="327" r:id="rId42"/>
    <p:sldId id="489" r:id="rId43"/>
    <p:sldId id="490" r:id="rId44"/>
    <p:sldId id="491" r:id="rId45"/>
    <p:sldId id="353" r:id="rId46"/>
    <p:sldId id="492" r:id="rId47"/>
    <p:sldId id="493" r:id="rId48"/>
    <p:sldId id="494" r:id="rId49"/>
    <p:sldId id="495" r:id="rId50"/>
    <p:sldId id="496" r:id="rId51"/>
    <p:sldId id="497" r:id="rId52"/>
    <p:sldId id="332" r:id="rId53"/>
    <p:sldId id="333" r:id="rId54"/>
    <p:sldId id="367" r:id="rId55"/>
    <p:sldId id="369" r:id="rId56"/>
    <p:sldId id="420" r:id="rId57"/>
    <p:sldId id="361" r:id="rId58"/>
    <p:sldId id="362" r:id="rId59"/>
    <p:sldId id="363" r:id="rId60"/>
    <p:sldId id="498" r:id="rId61"/>
    <p:sldId id="499" r:id="rId62"/>
    <p:sldId id="351" r:id="rId63"/>
    <p:sldId id="321" r:id="rId64"/>
    <p:sldId id="500" r:id="rId65"/>
    <p:sldId id="501" r:id="rId66"/>
    <p:sldId id="358" r:id="rId67"/>
    <p:sldId id="359" r:id="rId68"/>
    <p:sldId id="342" r:id="rId69"/>
    <p:sldId id="268" r:id="rId70"/>
    <p:sldId id="421" r:id="rId71"/>
    <p:sldId id="422" r:id="rId72"/>
    <p:sldId id="424" r:id="rId73"/>
    <p:sldId id="423" r:id="rId74"/>
    <p:sldId id="276" r:id="rId75"/>
    <p:sldId id="504" r:id="rId76"/>
    <p:sldId id="505" r:id="rId77"/>
    <p:sldId id="290" r:id="rId78"/>
    <p:sldId id="279" r:id="rId79"/>
    <p:sldId id="506" r:id="rId80"/>
    <p:sldId id="281" r:id="rId81"/>
    <p:sldId id="507" r:id="rId82"/>
    <p:sldId id="287" r:id="rId83"/>
    <p:sldId id="269" r:id="rId84"/>
    <p:sldId id="270" r:id="rId85"/>
    <p:sldId id="271" r:id="rId86"/>
    <p:sldId id="518" r:id="rId87"/>
    <p:sldId id="519" r:id="rId88"/>
    <p:sldId id="426" r:id="rId89"/>
    <p:sldId id="429" r:id="rId90"/>
    <p:sldId id="452" r:id="rId91"/>
    <p:sldId id="453" r:id="rId92"/>
    <p:sldId id="454" r:id="rId93"/>
    <p:sldId id="456" r:id="rId94"/>
    <p:sldId id="457" r:id="rId95"/>
    <p:sldId id="431" r:id="rId96"/>
    <p:sldId id="432" r:id="rId97"/>
    <p:sldId id="433" r:id="rId98"/>
    <p:sldId id="520" r:id="rId99"/>
    <p:sldId id="462" r:id="rId100"/>
    <p:sldId id="463" r:id="rId101"/>
    <p:sldId id="464" r:id="rId102"/>
    <p:sldId id="465" r:id="rId103"/>
    <p:sldId id="466" r:id="rId104"/>
    <p:sldId id="521" r:id="rId105"/>
    <p:sldId id="522" r:id="rId106"/>
    <p:sldId id="437" r:id="rId107"/>
    <p:sldId id="438" r:id="rId108"/>
    <p:sldId id="440" r:id="rId109"/>
    <p:sldId id="441" r:id="rId110"/>
    <p:sldId id="523" r:id="rId111"/>
    <p:sldId id="470" r:id="rId112"/>
    <p:sldId id="443" r:id="rId113"/>
    <p:sldId id="444" r:id="rId114"/>
    <p:sldId id="445" r:id="rId115"/>
    <p:sldId id="446" r:id="rId116"/>
    <p:sldId id="455" r:id="rId117"/>
    <p:sldId id="459" r:id="rId118"/>
    <p:sldId id="535" r:id="rId119"/>
    <p:sldId id="289" r:id="rId120"/>
    <p:sldId id="536" r:id="rId121"/>
    <p:sldId id="537" r:id="rId122"/>
    <p:sldId id="458" r:id="rId123"/>
    <p:sldId id="265" r:id="rId124"/>
    <p:sldId id="538" r:id="rId125"/>
    <p:sldId id="539" r:id="rId126"/>
    <p:sldId id="277" r:id="rId127"/>
    <p:sldId id="278" r:id="rId128"/>
    <p:sldId id="540" r:id="rId129"/>
    <p:sldId id="267" r:id="rId130"/>
    <p:sldId id="541" r:id="rId131"/>
    <p:sldId id="542" r:id="rId132"/>
    <p:sldId id="543" r:id="rId133"/>
    <p:sldId id="544" r:id="rId134"/>
    <p:sldId id="545" r:id="rId135"/>
    <p:sldId id="275" r:id="rId136"/>
    <p:sldId id="546" r:id="rId137"/>
    <p:sldId id="272" r:id="rId138"/>
    <p:sldId id="280" r:id="rId139"/>
    <p:sldId id="284" r:id="rId140"/>
    <p:sldId id="547" r:id="rId141"/>
    <p:sldId id="548" r:id="rId142"/>
    <p:sldId id="273" r:id="rId143"/>
    <p:sldId id="549" r:id="rId144"/>
    <p:sldId id="550" r:id="rId145"/>
    <p:sldId id="551" r:id="rId146"/>
    <p:sldId id="552" r:id="rId147"/>
    <p:sldId id="553" r:id="rId148"/>
    <p:sldId id="577" r:id="rId149"/>
    <p:sldId id="578" r:id="rId150"/>
    <p:sldId id="579" r:id="rId151"/>
    <p:sldId id="288" r:id="rId152"/>
    <p:sldId id="580" r:id="rId153"/>
    <p:sldId id="581" r:id="rId154"/>
    <p:sldId id="582" r:id="rId155"/>
    <p:sldId id="583" r:id="rId156"/>
    <p:sldId id="584" r:id="rId157"/>
    <p:sldId id="585" r:id="rId158"/>
    <p:sldId id="586" r:id="rId159"/>
    <p:sldId id="587" r:id="rId160"/>
    <p:sldId id="588" r:id="rId161"/>
    <p:sldId id="589" r:id="rId162"/>
    <p:sldId id="590" r:id="rId163"/>
    <p:sldId id="591" r:id="rId164"/>
    <p:sldId id="592" r:id="rId165"/>
    <p:sldId id="593" r:id="rId166"/>
    <p:sldId id="322" r:id="rId167"/>
    <p:sldId id="375" r:id="rId168"/>
    <p:sldId id="376" r:id="rId169"/>
    <p:sldId id="379" r:id="rId170"/>
    <p:sldId id="377" r:id="rId171"/>
    <p:sldId id="378" r:id="rId172"/>
    <p:sldId id="380" r:id="rId173"/>
    <p:sldId id="606" r:id="rId174"/>
    <p:sldId id="385" r:id="rId175"/>
    <p:sldId id="364" r:id="rId176"/>
    <p:sldId id="365" r:id="rId177"/>
    <p:sldId id="382" r:id="rId178"/>
    <p:sldId id="607" r:id="rId179"/>
    <p:sldId id="383" r:id="rId180"/>
    <p:sldId id="384" r:id="rId181"/>
    <p:sldId id="608" r:id="rId182"/>
    <p:sldId id="609" r:id="rId183"/>
    <p:sldId id="395" r:id="rId184"/>
    <p:sldId id="622" r:id="rId185"/>
    <p:sldId id="623" r:id="rId186"/>
    <p:sldId id="624" r:id="rId187"/>
    <p:sldId id="625" r:id="rId188"/>
    <p:sldId id="626" r:id="rId189"/>
    <p:sldId id="627" r:id="rId190"/>
    <p:sldId id="628" r:id="rId191"/>
    <p:sldId id="413" r:id="rId192"/>
    <p:sldId id="629" r:id="rId193"/>
    <p:sldId id="630" r:id="rId194"/>
    <p:sldId id="631" r:id="rId195"/>
    <p:sldId id="632" r:id="rId196"/>
    <p:sldId id="633" r:id="rId197"/>
    <p:sldId id="634" r:id="rId198"/>
    <p:sldId id="427" r:id="rId199"/>
    <p:sldId id="428" r:id="rId200"/>
    <p:sldId id="635" r:id="rId201"/>
    <p:sldId id="430" r:id="rId202"/>
    <p:sldId id="636" r:id="rId203"/>
    <p:sldId id="637" r:id="rId204"/>
    <p:sldId id="388" r:id="rId205"/>
    <p:sldId id="638" r:id="rId206"/>
    <p:sldId id="355" r:id="rId207"/>
    <p:sldId id="356" r:id="rId208"/>
    <p:sldId id="396" r:id="rId209"/>
    <p:sldId id="639" r:id="rId210"/>
    <p:sldId id="414" r:id="rId211"/>
    <p:sldId id="640" r:id="rId212"/>
    <p:sldId id="371" r:id="rId213"/>
    <p:sldId id="641" r:id="rId214"/>
    <p:sldId id="642" r:id="rId215"/>
    <p:sldId id="643" r:id="rId216"/>
    <p:sldId id="644" r:id="rId217"/>
    <p:sldId id="645" r:id="rId218"/>
    <p:sldId id="416" r:id="rId219"/>
    <p:sldId id="381" r:id="rId220"/>
    <p:sldId id="403" r:id="rId221"/>
    <p:sldId id="646" r:id="rId222"/>
    <p:sldId id="647" r:id="rId223"/>
    <p:sldId id="397" r:id="rId224"/>
    <p:sldId id="648" r:id="rId225"/>
    <p:sldId id="649" r:id="rId226"/>
    <p:sldId id="408" r:id="rId227"/>
    <p:sldId id="409" r:id="rId228"/>
    <p:sldId id="650" r:id="rId229"/>
    <p:sldId id="404" r:id="rId230"/>
    <p:sldId id="651" r:id="rId231"/>
    <p:sldId id="652" r:id="rId232"/>
    <p:sldId id="653" r:id="rId233"/>
    <p:sldId id="654" r:id="rId234"/>
    <p:sldId id="434" r:id="rId235"/>
    <p:sldId id="411" r:id="rId236"/>
    <p:sldId id="435" r:id="rId237"/>
    <p:sldId id="436" r:id="rId238"/>
    <p:sldId id="655" r:id="rId239"/>
    <p:sldId id="656" r:id="rId240"/>
    <p:sldId id="657" r:id="rId241"/>
    <p:sldId id="658" r:id="rId242"/>
    <p:sldId id="439" r:id="rId243"/>
    <p:sldId id="659" r:id="rId244"/>
    <p:sldId id="660" r:id="rId245"/>
    <p:sldId id="672" r:id="rId246"/>
    <p:sldId id="673" r:id="rId247"/>
    <p:sldId id="674" r:id="rId248"/>
    <p:sldId id="675" r:id="rId249"/>
    <p:sldId id="676" r:id="rId250"/>
    <p:sldId id="677" r:id="rId251"/>
    <p:sldId id="678" r:id="rId252"/>
    <p:sldId id="679" r:id="rId253"/>
    <p:sldId id="680" r:id="rId254"/>
    <p:sldId id="681" r:id="rId255"/>
    <p:sldId id="682" r:id="rId256"/>
    <p:sldId id="683" r:id="rId257"/>
    <p:sldId id="684" r:id="rId258"/>
    <p:sldId id="685" r:id="rId259"/>
    <p:sldId id="686" r:id="rId260"/>
    <p:sldId id="687" r:id="rId261"/>
    <p:sldId id="688" r:id="rId262"/>
    <p:sldId id="689" r:id="rId263"/>
    <p:sldId id="690" r:id="rId264"/>
    <p:sldId id="691" r:id="rId265"/>
    <p:sldId id="692" r:id="rId266"/>
    <p:sldId id="693" r:id="rId267"/>
    <p:sldId id="694" r:id="rId268"/>
    <p:sldId id="695" r:id="rId269"/>
    <p:sldId id="325" r:id="rId270"/>
    <p:sldId id="696" r:id="rId271"/>
    <p:sldId id="697" r:id="rId272"/>
    <p:sldId id="698" r:id="rId273"/>
    <p:sldId id="699" r:id="rId274"/>
    <p:sldId id="700" r:id="rId275"/>
    <p:sldId id="701" r:id="rId276"/>
    <p:sldId id="702" r:id="rId277"/>
    <p:sldId id="703" r:id="rId278"/>
    <p:sldId id="704" r:id="rId279"/>
    <p:sldId id="705" r:id="rId280"/>
    <p:sldId id="706" r:id="rId281"/>
    <p:sldId id="721" r:id="rId282"/>
    <p:sldId id="722" r:id="rId283"/>
    <p:sldId id="337" r:id="rId284"/>
    <p:sldId id="723" r:id="rId285"/>
    <p:sldId id="339" r:id="rId286"/>
    <p:sldId id="724" r:id="rId287"/>
    <p:sldId id="341" r:id="rId288"/>
    <p:sldId id="725" r:id="rId289"/>
    <p:sldId id="726" r:id="rId290"/>
    <p:sldId id="727" r:id="rId291"/>
    <p:sldId id="728" r:id="rId292"/>
    <p:sldId id="729" r:id="rId293"/>
    <p:sldId id="730" r:id="rId294"/>
    <p:sldId id="731" r:id="rId295"/>
    <p:sldId id="732" r:id="rId296"/>
    <p:sldId id="733" r:id="rId297"/>
    <p:sldId id="734" r:id="rId298"/>
    <p:sldId id="735" r:id="rId299"/>
    <p:sldId id="736" r:id="rId300"/>
    <p:sldId id="737" r:id="rId301"/>
    <p:sldId id="738" r:id="rId302"/>
    <p:sldId id="739" r:id="rId303"/>
    <p:sldId id="740" r:id="rId304"/>
    <p:sldId id="741" r:id="rId305"/>
    <p:sldId id="742" r:id="rId306"/>
    <p:sldId id="743" r:id="rId307"/>
    <p:sldId id="744" r:id="rId308"/>
    <p:sldId id="745" r:id="rId309"/>
    <p:sldId id="746" r:id="rId310"/>
    <p:sldId id="460" r:id="rId311"/>
    <p:sldId id="747" r:id="rId312"/>
    <p:sldId id="748" r:id="rId313"/>
    <p:sldId id="749" r:id="rId314"/>
    <p:sldId id="350" r:id="rId315"/>
    <p:sldId id="352" r:id="rId316"/>
    <p:sldId id="750" r:id="rId317"/>
    <p:sldId id="751" r:id="rId318"/>
    <p:sldId id="752" r:id="rId319"/>
    <p:sldId id="753" r:id="rId320"/>
    <p:sldId id="754" r:id="rId321"/>
    <p:sldId id="755" r:id="rId322"/>
    <p:sldId id="756" r:id="rId323"/>
    <p:sldId id="757" r:id="rId324"/>
    <p:sldId id="758" r:id="rId325"/>
    <p:sldId id="374" r:id="rId326"/>
    <p:sldId id="759" r:id="rId327"/>
    <p:sldId id="373" r:id="rId328"/>
    <p:sldId id="760" r:id="rId329"/>
    <p:sldId id="761" r:id="rId330"/>
    <p:sldId id="762" r:id="rId331"/>
    <p:sldId id="763" r:id="rId332"/>
    <p:sldId id="764" r:id="rId333"/>
    <p:sldId id="765" r:id="rId334"/>
    <p:sldId id="366" r:id="rId335"/>
    <p:sldId id="766" r:id="rId336"/>
    <p:sldId id="340" r:id="rId337"/>
    <p:sldId id="486" r:id="rId338"/>
    <p:sldId id="344" r:id="rId339"/>
    <p:sldId id="345" r:id="rId340"/>
    <p:sldId id="324" r:id="rId341"/>
    <p:sldId id="328" r:id="rId342"/>
    <p:sldId id="329" r:id="rId343"/>
    <p:sldId id="330" r:id="rId344"/>
    <p:sldId id="291" r:id="rId345"/>
    <p:sldId id="292" r:id="rId346"/>
    <p:sldId id="293" r:id="rId347"/>
    <p:sldId id="294" r:id="rId348"/>
    <p:sldId id="295" r:id="rId349"/>
    <p:sldId id="296" r:id="rId350"/>
    <p:sldId id="297" r:id="rId351"/>
    <p:sldId id="298" r:id="rId352"/>
    <p:sldId id="299" r:id="rId353"/>
    <p:sldId id="300" r:id="rId354"/>
    <p:sldId id="301" r:id="rId355"/>
    <p:sldId id="302" r:id="rId356"/>
    <p:sldId id="303" r:id="rId357"/>
    <p:sldId id="304" r:id="rId358"/>
    <p:sldId id="305" r:id="rId359"/>
    <p:sldId id="306" r:id="rId360"/>
    <p:sldId id="307" r:id="rId361"/>
    <p:sldId id="308" r:id="rId362"/>
    <p:sldId id="309" r:id="rId363"/>
    <p:sldId id="310" r:id="rId364"/>
    <p:sldId id="311" r:id="rId365"/>
    <p:sldId id="312" r:id="rId366"/>
    <p:sldId id="313" r:id="rId367"/>
    <p:sldId id="314" r:id="rId368"/>
    <p:sldId id="315" r:id="rId369"/>
    <p:sldId id="316" r:id="rId370"/>
    <p:sldId id="317" r:id="rId371"/>
    <p:sldId id="318" r:id="rId372"/>
    <p:sldId id="319" r:id="rId373"/>
    <p:sldId id="320" r:id="rId374"/>
    <p:sldId id="323" r:id="rId375"/>
    <p:sldId id="346" r:id="rId376"/>
    <p:sldId id="347" r:id="rId377"/>
    <p:sldId id="326" r:id="rId378"/>
    <p:sldId id="348" r:id="rId379"/>
    <p:sldId id="349" r:id="rId380"/>
    <p:sldId id="770" r:id="rId381"/>
    <p:sldId id="771" r:id="rId382"/>
    <p:sldId id="772" r:id="rId383"/>
    <p:sldId id="773" r:id="rId384"/>
    <p:sldId id="774" r:id="rId385"/>
    <p:sldId id="778" r:id="rId386"/>
    <p:sldId id="775" r:id="rId387"/>
    <p:sldId id="776" r:id="rId388"/>
    <p:sldId id="777" r:id="rId389"/>
    <p:sldId id="779" r:id="rId390"/>
    <p:sldId id="780" r:id="rId391"/>
    <p:sldId id="781" r:id="rId392"/>
    <p:sldId id="782" r:id="rId393"/>
    <p:sldId id="783" r:id="rId394"/>
    <p:sldId id="784" r:id="rId395"/>
    <p:sldId id="785" r:id="rId396"/>
    <p:sldId id="786" r:id="rId397"/>
    <p:sldId id="787" r:id="rId398"/>
    <p:sldId id="788" r:id="rId399"/>
    <p:sldId id="789" r:id="rId400"/>
    <p:sldId id="790" r:id="rId401"/>
    <p:sldId id="847" r:id="rId402"/>
    <p:sldId id="844" r:id="rId403"/>
    <p:sldId id="845" r:id="rId404"/>
    <p:sldId id="838" r:id="rId405"/>
    <p:sldId id="839" r:id="rId406"/>
    <p:sldId id="792" r:id="rId407"/>
    <p:sldId id="793" r:id="rId408"/>
    <p:sldId id="794" r:id="rId409"/>
    <p:sldId id="795" r:id="rId410"/>
    <p:sldId id="796" r:id="rId411"/>
    <p:sldId id="797" r:id="rId412"/>
    <p:sldId id="798" r:id="rId413"/>
    <p:sldId id="799" r:id="rId414"/>
    <p:sldId id="800" r:id="rId415"/>
    <p:sldId id="801" r:id="rId416"/>
    <p:sldId id="802" r:id="rId417"/>
    <p:sldId id="811" r:id="rId418"/>
    <p:sldId id="812" r:id="rId419"/>
    <p:sldId id="813" r:id="rId420"/>
    <p:sldId id="814" r:id="rId421"/>
    <p:sldId id="815" r:id="rId422"/>
    <p:sldId id="816" r:id="rId423"/>
    <p:sldId id="817" r:id="rId424"/>
    <p:sldId id="818" r:id="rId425"/>
    <p:sldId id="819" r:id="rId426"/>
    <p:sldId id="820" r:id="rId427"/>
    <p:sldId id="821" r:id="rId428"/>
    <p:sldId id="822" r:id="rId429"/>
    <p:sldId id="823" r:id="rId430"/>
    <p:sldId id="824" r:id="rId431"/>
    <p:sldId id="825" r:id="rId432"/>
    <p:sldId id="827" r:id="rId433"/>
    <p:sldId id="828" r:id="rId434"/>
    <p:sldId id="830" r:id="rId435"/>
    <p:sldId id="831" r:id="rId436"/>
    <p:sldId id="832" r:id="rId437"/>
    <p:sldId id="833" r:id="rId438"/>
    <p:sldId id="834" r:id="rId439"/>
    <p:sldId id="835" r:id="rId440"/>
    <p:sldId id="843" r:id="rId441"/>
  </p:sldIdLst>
  <p:sldSz cx="6858000" cy="9906000" type="A4"/>
  <p:notesSz cx="9926638" cy="6797675"/>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7C80"/>
    <a:srgbClr val="226BAB"/>
    <a:srgbClr val="FFCCCC"/>
    <a:srgbClr val="A197FF"/>
    <a:srgbClr val="FF9999"/>
    <a:srgbClr val="FF996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5FD0F851-EC5A-4D38-B0AD-8093EC10F338}" styleName="淡色スタイル 1 - アクセント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3B4B98B0-60AC-42C2-AFA5-B58CD77FA1E5}" styleName="淡色スタイル 1 - アクセント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BDBED569-4797-4DF1-A0F4-6AAB3CD982D8}" styleName="淡色スタイル 3 - アクセント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7E9639D4-E3E2-4D34-9284-5A2195B3D0D7}" styleName="スタイル (淡色)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5A111915-BE36-4E01-A7E5-04B1672EAD32}" styleName="淡色スタイル 2 - アクセント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2D5ABB26-0587-4C30-8999-92F81FD0307C}" styleName="スタイルなし、表のグリッド線なし">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93296810-A885-4BE3-A3E7-6D5BEEA58F35}" styleName="中間スタイル 2 - アクセント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41" d="100"/>
          <a:sy n="41" d="100"/>
        </p:scale>
        <p:origin x="2224" y="40"/>
      </p:cViewPr>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90.xml"/><Relationship Id="rId299" Type="http://schemas.openxmlformats.org/officeDocument/2006/relationships/slide" Target="slides/slide272.xml"/><Relationship Id="rId21" Type="http://schemas.openxmlformats.org/officeDocument/2006/relationships/slideMaster" Target="slideMasters/slideMaster18.xml"/><Relationship Id="rId63" Type="http://schemas.openxmlformats.org/officeDocument/2006/relationships/slide" Target="slides/slide36.xml"/><Relationship Id="rId159" Type="http://schemas.openxmlformats.org/officeDocument/2006/relationships/slide" Target="slides/slide132.xml"/><Relationship Id="rId324" Type="http://schemas.openxmlformats.org/officeDocument/2006/relationships/slide" Target="slides/slide297.xml"/><Relationship Id="rId366" Type="http://schemas.openxmlformats.org/officeDocument/2006/relationships/slide" Target="slides/slide339.xml"/><Relationship Id="rId170" Type="http://schemas.openxmlformats.org/officeDocument/2006/relationships/slide" Target="slides/slide143.xml"/><Relationship Id="rId226" Type="http://schemas.openxmlformats.org/officeDocument/2006/relationships/slide" Target="slides/slide199.xml"/><Relationship Id="rId433" Type="http://schemas.openxmlformats.org/officeDocument/2006/relationships/slide" Target="slides/slide406.xml"/><Relationship Id="rId268" Type="http://schemas.openxmlformats.org/officeDocument/2006/relationships/slide" Target="slides/slide241.xml"/><Relationship Id="rId32" Type="http://schemas.openxmlformats.org/officeDocument/2006/relationships/slide" Target="slides/slide5.xml"/><Relationship Id="rId74" Type="http://schemas.openxmlformats.org/officeDocument/2006/relationships/slide" Target="slides/slide47.xml"/><Relationship Id="rId128" Type="http://schemas.openxmlformats.org/officeDocument/2006/relationships/slide" Target="slides/slide101.xml"/><Relationship Id="rId335" Type="http://schemas.openxmlformats.org/officeDocument/2006/relationships/slide" Target="slides/slide308.xml"/><Relationship Id="rId377" Type="http://schemas.openxmlformats.org/officeDocument/2006/relationships/slide" Target="slides/slide350.xml"/><Relationship Id="rId5" Type="http://schemas.openxmlformats.org/officeDocument/2006/relationships/slideMaster" Target="slideMasters/slideMaster2.xml"/><Relationship Id="rId181" Type="http://schemas.openxmlformats.org/officeDocument/2006/relationships/slide" Target="slides/slide154.xml"/><Relationship Id="rId237" Type="http://schemas.openxmlformats.org/officeDocument/2006/relationships/slide" Target="slides/slide210.xml"/><Relationship Id="rId402" Type="http://schemas.openxmlformats.org/officeDocument/2006/relationships/slide" Target="slides/slide375.xml"/><Relationship Id="rId279" Type="http://schemas.openxmlformats.org/officeDocument/2006/relationships/slide" Target="slides/slide252.xml"/><Relationship Id="rId444" Type="http://schemas.openxmlformats.org/officeDocument/2006/relationships/presProps" Target="presProps.xml"/><Relationship Id="rId43" Type="http://schemas.openxmlformats.org/officeDocument/2006/relationships/slide" Target="slides/slide16.xml"/><Relationship Id="rId139" Type="http://schemas.openxmlformats.org/officeDocument/2006/relationships/slide" Target="slides/slide112.xml"/><Relationship Id="rId290" Type="http://schemas.openxmlformats.org/officeDocument/2006/relationships/slide" Target="slides/slide263.xml"/><Relationship Id="rId304" Type="http://schemas.openxmlformats.org/officeDocument/2006/relationships/slide" Target="slides/slide277.xml"/><Relationship Id="rId346" Type="http://schemas.openxmlformats.org/officeDocument/2006/relationships/slide" Target="slides/slide319.xml"/><Relationship Id="rId388" Type="http://schemas.openxmlformats.org/officeDocument/2006/relationships/slide" Target="slides/slide361.xml"/><Relationship Id="rId85" Type="http://schemas.openxmlformats.org/officeDocument/2006/relationships/slide" Target="slides/slide58.xml"/><Relationship Id="rId150" Type="http://schemas.openxmlformats.org/officeDocument/2006/relationships/slide" Target="slides/slide123.xml"/><Relationship Id="rId192" Type="http://schemas.openxmlformats.org/officeDocument/2006/relationships/slide" Target="slides/slide165.xml"/><Relationship Id="rId206" Type="http://schemas.openxmlformats.org/officeDocument/2006/relationships/slide" Target="slides/slide179.xml"/><Relationship Id="rId413" Type="http://schemas.openxmlformats.org/officeDocument/2006/relationships/slide" Target="slides/slide386.xml"/><Relationship Id="rId248" Type="http://schemas.openxmlformats.org/officeDocument/2006/relationships/slide" Target="slides/slide221.xml"/><Relationship Id="rId12" Type="http://schemas.openxmlformats.org/officeDocument/2006/relationships/slideMaster" Target="slideMasters/slideMaster9.xml"/><Relationship Id="rId108" Type="http://schemas.openxmlformats.org/officeDocument/2006/relationships/slide" Target="slides/slide81.xml"/><Relationship Id="rId315" Type="http://schemas.openxmlformats.org/officeDocument/2006/relationships/slide" Target="slides/slide288.xml"/><Relationship Id="rId357" Type="http://schemas.openxmlformats.org/officeDocument/2006/relationships/slide" Target="slides/slide330.xml"/><Relationship Id="rId54" Type="http://schemas.openxmlformats.org/officeDocument/2006/relationships/slide" Target="slides/slide27.xml"/><Relationship Id="rId96" Type="http://schemas.openxmlformats.org/officeDocument/2006/relationships/slide" Target="slides/slide69.xml"/><Relationship Id="rId161" Type="http://schemas.openxmlformats.org/officeDocument/2006/relationships/slide" Target="slides/slide134.xml"/><Relationship Id="rId217" Type="http://schemas.openxmlformats.org/officeDocument/2006/relationships/slide" Target="slides/slide190.xml"/><Relationship Id="rId399" Type="http://schemas.openxmlformats.org/officeDocument/2006/relationships/slide" Target="slides/slide372.xml"/><Relationship Id="rId259" Type="http://schemas.openxmlformats.org/officeDocument/2006/relationships/slide" Target="slides/slide232.xml"/><Relationship Id="rId424" Type="http://schemas.openxmlformats.org/officeDocument/2006/relationships/slide" Target="slides/slide397.xml"/><Relationship Id="rId23" Type="http://schemas.openxmlformats.org/officeDocument/2006/relationships/slideMaster" Target="slideMasters/slideMaster20.xml"/><Relationship Id="rId119" Type="http://schemas.openxmlformats.org/officeDocument/2006/relationships/slide" Target="slides/slide92.xml"/><Relationship Id="rId270" Type="http://schemas.openxmlformats.org/officeDocument/2006/relationships/slide" Target="slides/slide243.xml"/><Relationship Id="rId326" Type="http://schemas.openxmlformats.org/officeDocument/2006/relationships/slide" Target="slides/slide299.xml"/><Relationship Id="rId65" Type="http://schemas.openxmlformats.org/officeDocument/2006/relationships/slide" Target="slides/slide38.xml"/><Relationship Id="rId130" Type="http://schemas.openxmlformats.org/officeDocument/2006/relationships/slide" Target="slides/slide103.xml"/><Relationship Id="rId368" Type="http://schemas.openxmlformats.org/officeDocument/2006/relationships/slide" Target="slides/slide341.xml"/><Relationship Id="rId172" Type="http://schemas.openxmlformats.org/officeDocument/2006/relationships/slide" Target="slides/slide145.xml"/><Relationship Id="rId228" Type="http://schemas.openxmlformats.org/officeDocument/2006/relationships/slide" Target="slides/slide201.xml"/><Relationship Id="rId435" Type="http://schemas.openxmlformats.org/officeDocument/2006/relationships/slide" Target="slides/slide408.xml"/><Relationship Id="rId281" Type="http://schemas.openxmlformats.org/officeDocument/2006/relationships/slide" Target="slides/slide254.xml"/><Relationship Id="rId337" Type="http://schemas.openxmlformats.org/officeDocument/2006/relationships/slide" Target="slides/slide310.xml"/><Relationship Id="rId34" Type="http://schemas.openxmlformats.org/officeDocument/2006/relationships/slide" Target="slides/slide7.xml"/><Relationship Id="rId76" Type="http://schemas.openxmlformats.org/officeDocument/2006/relationships/slide" Target="slides/slide49.xml"/><Relationship Id="rId141" Type="http://schemas.openxmlformats.org/officeDocument/2006/relationships/slide" Target="slides/slide114.xml"/><Relationship Id="rId379" Type="http://schemas.openxmlformats.org/officeDocument/2006/relationships/slide" Target="slides/slide352.xml"/><Relationship Id="rId7" Type="http://schemas.openxmlformats.org/officeDocument/2006/relationships/slideMaster" Target="slideMasters/slideMaster4.xml"/><Relationship Id="rId183" Type="http://schemas.openxmlformats.org/officeDocument/2006/relationships/slide" Target="slides/slide156.xml"/><Relationship Id="rId239" Type="http://schemas.openxmlformats.org/officeDocument/2006/relationships/slide" Target="slides/slide212.xml"/><Relationship Id="rId390" Type="http://schemas.openxmlformats.org/officeDocument/2006/relationships/slide" Target="slides/slide363.xml"/><Relationship Id="rId404" Type="http://schemas.openxmlformats.org/officeDocument/2006/relationships/slide" Target="slides/slide377.xml"/><Relationship Id="rId446" Type="http://schemas.openxmlformats.org/officeDocument/2006/relationships/theme" Target="theme/theme1.xml"/><Relationship Id="rId250" Type="http://schemas.openxmlformats.org/officeDocument/2006/relationships/slide" Target="slides/slide223.xml"/><Relationship Id="rId292" Type="http://schemas.openxmlformats.org/officeDocument/2006/relationships/slide" Target="slides/slide265.xml"/><Relationship Id="rId306" Type="http://schemas.openxmlformats.org/officeDocument/2006/relationships/slide" Target="slides/slide279.xml"/><Relationship Id="rId45" Type="http://schemas.openxmlformats.org/officeDocument/2006/relationships/slide" Target="slides/slide18.xml"/><Relationship Id="rId87" Type="http://schemas.openxmlformats.org/officeDocument/2006/relationships/slide" Target="slides/slide60.xml"/><Relationship Id="rId110" Type="http://schemas.openxmlformats.org/officeDocument/2006/relationships/slide" Target="slides/slide83.xml"/><Relationship Id="rId348" Type="http://schemas.openxmlformats.org/officeDocument/2006/relationships/slide" Target="slides/slide321.xml"/><Relationship Id="rId152" Type="http://schemas.openxmlformats.org/officeDocument/2006/relationships/slide" Target="slides/slide125.xml"/><Relationship Id="rId194" Type="http://schemas.openxmlformats.org/officeDocument/2006/relationships/slide" Target="slides/slide167.xml"/><Relationship Id="rId208" Type="http://schemas.openxmlformats.org/officeDocument/2006/relationships/slide" Target="slides/slide181.xml"/><Relationship Id="rId415" Type="http://schemas.openxmlformats.org/officeDocument/2006/relationships/slide" Target="slides/slide388.xml"/><Relationship Id="rId261" Type="http://schemas.openxmlformats.org/officeDocument/2006/relationships/slide" Target="slides/slide234.xml"/><Relationship Id="rId14" Type="http://schemas.openxmlformats.org/officeDocument/2006/relationships/slideMaster" Target="slideMasters/slideMaster11.xml"/><Relationship Id="rId56" Type="http://schemas.openxmlformats.org/officeDocument/2006/relationships/slide" Target="slides/slide29.xml"/><Relationship Id="rId317" Type="http://schemas.openxmlformats.org/officeDocument/2006/relationships/slide" Target="slides/slide290.xml"/><Relationship Id="rId359" Type="http://schemas.openxmlformats.org/officeDocument/2006/relationships/slide" Target="slides/slide332.xml"/><Relationship Id="rId98" Type="http://schemas.openxmlformats.org/officeDocument/2006/relationships/slide" Target="slides/slide71.xml"/><Relationship Id="rId121" Type="http://schemas.openxmlformats.org/officeDocument/2006/relationships/slide" Target="slides/slide94.xml"/><Relationship Id="rId163" Type="http://schemas.openxmlformats.org/officeDocument/2006/relationships/slide" Target="slides/slide136.xml"/><Relationship Id="rId219" Type="http://schemas.openxmlformats.org/officeDocument/2006/relationships/slide" Target="slides/slide192.xml"/><Relationship Id="rId370" Type="http://schemas.openxmlformats.org/officeDocument/2006/relationships/slide" Target="slides/slide343.xml"/><Relationship Id="rId426" Type="http://schemas.openxmlformats.org/officeDocument/2006/relationships/slide" Target="slides/slide399.xml"/><Relationship Id="rId230" Type="http://schemas.openxmlformats.org/officeDocument/2006/relationships/slide" Target="slides/slide203.xml"/><Relationship Id="rId25" Type="http://schemas.openxmlformats.org/officeDocument/2006/relationships/slideMaster" Target="slideMasters/slideMaster22.xml"/><Relationship Id="rId67" Type="http://schemas.openxmlformats.org/officeDocument/2006/relationships/slide" Target="slides/slide40.xml"/><Relationship Id="rId272" Type="http://schemas.openxmlformats.org/officeDocument/2006/relationships/slide" Target="slides/slide245.xml"/><Relationship Id="rId328" Type="http://schemas.openxmlformats.org/officeDocument/2006/relationships/slide" Target="slides/slide301.xml"/><Relationship Id="rId132" Type="http://schemas.openxmlformats.org/officeDocument/2006/relationships/slide" Target="slides/slide105.xml"/><Relationship Id="rId174" Type="http://schemas.openxmlformats.org/officeDocument/2006/relationships/slide" Target="slides/slide147.xml"/><Relationship Id="rId381" Type="http://schemas.openxmlformats.org/officeDocument/2006/relationships/slide" Target="slides/slide354.xml"/><Relationship Id="rId241" Type="http://schemas.openxmlformats.org/officeDocument/2006/relationships/slide" Target="slides/slide214.xml"/><Relationship Id="rId437" Type="http://schemas.openxmlformats.org/officeDocument/2006/relationships/slide" Target="slides/slide410.xml"/><Relationship Id="rId36" Type="http://schemas.openxmlformats.org/officeDocument/2006/relationships/slide" Target="slides/slide9.xml"/><Relationship Id="rId283" Type="http://schemas.openxmlformats.org/officeDocument/2006/relationships/slide" Target="slides/slide256.xml"/><Relationship Id="rId339" Type="http://schemas.openxmlformats.org/officeDocument/2006/relationships/slide" Target="slides/slide312.xml"/><Relationship Id="rId78" Type="http://schemas.openxmlformats.org/officeDocument/2006/relationships/slide" Target="slides/slide51.xml"/><Relationship Id="rId101" Type="http://schemas.openxmlformats.org/officeDocument/2006/relationships/slide" Target="slides/slide74.xml"/><Relationship Id="rId143" Type="http://schemas.openxmlformats.org/officeDocument/2006/relationships/slide" Target="slides/slide116.xml"/><Relationship Id="rId185" Type="http://schemas.openxmlformats.org/officeDocument/2006/relationships/slide" Target="slides/slide158.xml"/><Relationship Id="rId350" Type="http://schemas.openxmlformats.org/officeDocument/2006/relationships/slide" Target="slides/slide323.xml"/><Relationship Id="rId406" Type="http://schemas.openxmlformats.org/officeDocument/2006/relationships/slide" Target="slides/slide379.xml"/><Relationship Id="rId9" Type="http://schemas.openxmlformats.org/officeDocument/2006/relationships/slideMaster" Target="slideMasters/slideMaster6.xml"/><Relationship Id="rId210" Type="http://schemas.openxmlformats.org/officeDocument/2006/relationships/slide" Target="slides/slide183.xml"/><Relationship Id="rId392" Type="http://schemas.openxmlformats.org/officeDocument/2006/relationships/slide" Target="slides/slide365.xml"/><Relationship Id="rId448" Type="http://schemas.microsoft.com/office/2016/11/relationships/changesInfo" Target="changesInfos/changesInfo1.xml"/><Relationship Id="rId252" Type="http://schemas.openxmlformats.org/officeDocument/2006/relationships/slide" Target="slides/slide225.xml"/><Relationship Id="rId294" Type="http://schemas.openxmlformats.org/officeDocument/2006/relationships/slide" Target="slides/slide267.xml"/><Relationship Id="rId308" Type="http://schemas.openxmlformats.org/officeDocument/2006/relationships/slide" Target="slides/slide281.xml"/><Relationship Id="rId47" Type="http://schemas.openxmlformats.org/officeDocument/2006/relationships/slide" Target="slides/slide20.xml"/><Relationship Id="rId89" Type="http://schemas.openxmlformats.org/officeDocument/2006/relationships/slide" Target="slides/slide62.xml"/><Relationship Id="rId112" Type="http://schemas.openxmlformats.org/officeDocument/2006/relationships/slide" Target="slides/slide85.xml"/><Relationship Id="rId154" Type="http://schemas.openxmlformats.org/officeDocument/2006/relationships/slide" Target="slides/slide127.xml"/><Relationship Id="rId361" Type="http://schemas.openxmlformats.org/officeDocument/2006/relationships/slide" Target="slides/slide334.xml"/><Relationship Id="rId196" Type="http://schemas.openxmlformats.org/officeDocument/2006/relationships/slide" Target="slides/slide169.xml"/><Relationship Id="rId417" Type="http://schemas.openxmlformats.org/officeDocument/2006/relationships/slide" Target="slides/slide390.xml"/><Relationship Id="rId16" Type="http://schemas.openxmlformats.org/officeDocument/2006/relationships/slideMaster" Target="slideMasters/slideMaster13.xml"/><Relationship Id="rId221" Type="http://schemas.openxmlformats.org/officeDocument/2006/relationships/slide" Target="slides/slide194.xml"/><Relationship Id="rId263" Type="http://schemas.openxmlformats.org/officeDocument/2006/relationships/slide" Target="slides/slide236.xml"/><Relationship Id="rId319" Type="http://schemas.openxmlformats.org/officeDocument/2006/relationships/slide" Target="slides/slide292.xml"/><Relationship Id="rId58" Type="http://schemas.openxmlformats.org/officeDocument/2006/relationships/slide" Target="slides/slide31.xml"/><Relationship Id="rId123" Type="http://schemas.openxmlformats.org/officeDocument/2006/relationships/slide" Target="slides/slide96.xml"/><Relationship Id="rId330" Type="http://schemas.openxmlformats.org/officeDocument/2006/relationships/slide" Target="slides/slide303.xml"/><Relationship Id="rId165" Type="http://schemas.openxmlformats.org/officeDocument/2006/relationships/slide" Target="slides/slide138.xml"/><Relationship Id="rId372" Type="http://schemas.openxmlformats.org/officeDocument/2006/relationships/slide" Target="slides/slide345.xml"/><Relationship Id="rId428" Type="http://schemas.openxmlformats.org/officeDocument/2006/relationships/slide" Target="slides/slide401.xml"/><Relationship Id="rId232" Type="http://schemas.openxmlformats.org/officeDocument/2006/relationships/slide" Target="slides/slide205.xml"/><Relationship Id="rId274" Type="http://schemas.openxmlformats.org/officeDocument/2006/relationships/slide" Target="slides/slide247.xml"/><Relationship Id="rId27" Type="http://schemas.openxmlformats.org/officeDocument/2006/relationships/slideMaster" Target="slideMasters/slideMaster24.xml"/><Relationship Id="rId69" Type="http://schemas.openxmlformats.org/officeDocument/2006/relationships/slide" Target="slides/slide42.xml"/><Relationship Id="rId134" Type="http://schemas.openxmlformats.org/officeDocument/2006/relationships/slide" Target="slides/slide107.xml"/><Relationship Id="rId80" Type="http://schemas.openxmlformats.org/officeDocument/2006/relationships/slide" Target="slides/slide53.xml"/><Relationship Id="rId176" Type="http://schemas.openxmlformats.org/officeDocument/2006/relationships/slide" Target="slides/slide149.xml"/><Relationship Id="rId341" Type="http://schemas.openxmlformats.org/officeDocument/2006/relationships/slide" Target="slides/slide314.xml"/><Relationship Id="rId383" Type="http://schemas.openxmlformats.org/officeDocument/2006/relationships/slide" Target="slides/slide356.xml"/><Relationship Id="rId439" Type="http://schemas.openxmlformats.org/officeDocument/2006/relationships/slide" Target="slides/slide412.xml"/><Relationship Id="rId201" Type="http://schemas.openxmlformats.org/officeDocument/2006/relationships/slide" Target="slides/slide174.xml"/><Relationship Id="rId243" Type="http://schemas.openxmlformats.org/officeDocument/2006/relationships/slide" Target="slides/slide216.xml"/><Relationship Id="rId285" Type="http://schemas.openxmlformats.org/officeDocument/2006/relationships/slide" Target="slides/slide258.xml"/><Relationship Id="rId38" Type="http://schemas.openxmlformats.org/officeDocument/2006/relationships/slide" Target="slides/slide11.xml"/><Relationship Id="rId103" Type="http://schemas.openxmlformats.org/officeDocument/2006/relationships/slide" Target="slides/slide76.xml"/><Relationship Id="rId310" Type="http://schemas.openxmlformats.org/officeDocument/2006/relationships/slide" Target="slides/slide283.xml"/><Relationship Id="rId91" Type="http://schemas.openxmlformats.org/officeDocument/2006/relationships/slide" Target="slides/slide64.xml"/><Relationship Id="rId145" Type="http://schemas.openxmlformats.org/officeDocument/2006/relationships/slide" Target="slides/slide118.xml"/><Relationship Id="rId187" Type="http://schemas.openxmlformats.org/officeDocument/2006/relationships/slide" Target="slides/slide160.xml"/><Relationship Id="rId352" Type="http://schemas.openxmlformats.org/officeDocument/2006/relationships/slide" Target="slides/slide325.xml"/><Relationship Id="rId394" Type="http://schemas.openxmlformats.org/officeDocument/2006/relationships/slide" Target="slides/slide367.xml"/><Relationship Id="rId408" Type="http://schemas.openxmlformats.org/officeDocument/2006/relationships/slide" Target="slides/slide381.xml"/><Relationship Id="rId212" Type="http://schemas.openxmlformats.org/officeDocument/2006/relationships/slide" Target="slides/slide185.xml"/><Relationship Id="rId254" Type="http://schemas.openxmlformats.org/officeDocument/2006/relationships/slide" Target="slides/slide227.xml"/><Relationship Id="rId49" Type="http://schemas.openxmlformats.org/officeDocument/2006/relationships/slide" Target="slides/slide22.xml"/><Relationship Id="rId114" Type="http://schemas.openxmlformats.org/officeDocument/2006/relationships/slide" Target="slides/slide87.xml"/><Relationship Id="rId296" Type="http://schemas.openxmlformats.org/officeDocument/2006/relationships/slide" Target="slides/slide269.xml"/><Relationship Id="rId60" Type="http://schemas.openxmlformats.org/officeDocument/2006/relationships/slide" Target="slides/slide33.xml"/><Relationship Id="rId156" Type="http://schemas.openxmlformats.org/officeDocument/2006/relationships/slide" Target="slides/slide129.xml"/><Relationship Id="rId198" Type="http://schemas.openxmlformats.org/officeDocument/2006/relationships/slide" Target="slides/slide171.xml"/><Relationship Id="rId321" Type="http://schemas.openxmlformats.org/officeDocument/2006/relationships/slide" Target="slides/slide294.xml"/><Relationship Id="rId363" Type="http://schemas.openxmlformats.org/officeDocument/2006/relationships/slide" Target="slides/slide336.xml"/><Relationship Id="rId419" Type="http://schemas.openxmlformats.org/officeDocument/2006/relationships/slide" Target="slides/slide392.xml"/><Relationship Id="rId223" Type="http://schemas.openxmlformats.org/officeDocument/2006/relationships/slide" Target="slides/slide196.xml"/><Relationship Id="rId430" Type="http://schemas.openxmlformats.org/officeDocument/2006/relationships/slide" Target="slides/slide403.xml"/><Relationship Id="rId18" Type="http://schemas.openxmlformats.org/officeDocument/2006/relationships/slideMaster" Target="slideMasters/slideMaster15.xml"/><Relationship Id="rId39" Type="http://schemas.openxmlformats.org/officeDocument/2006/relationships/slide" Target="slides/slide12.xml"/><Relationship Id="rId265" Type="http://schemas.openxmlformats.org/officeDocument/2006/relationships/slide" Target="slides/slide238.xml"/><Relationship Id="rId286" Type="http://schemas.openxmlformats.org/officeDocument/2006/relationships/slide" Target="slides/slide259.xml"/><Relationship Id="rId50" Type="http://schemas.openxmlformats.org/officeDocument/2006/relationships/slide" Target="slides/slide23.xml"/><Relationship Id="rId104" Type="http://schemas.openxmlformats.org/officeDocument/2006/relationships/slide" Target="slides/slide77.xml"/><Relationship Id="rId125" Type="http://schemas.openxmlformats.org/officeDocument/2006/relationships/slide" Target="slides/slide98.xml"/><Relationship Id="rId146" Type="http://schemas.openxmlformats.org/officeDocument/2006/relationships/slide" Target="slides/slide119.xml"/><Relationship Id="rId167" Type="http://schemas.openxmlformats.org/officeDocument/2006/relationships/slide" Target="slides/slide140.xml"/><Relationship Id="rId188" Type="http://schemas.openxmlformats.org/officeDocument/2006/relationships/slide" Target="slides/slide161.xml"/><Relationship Id="rId311" Type="http://schemas.openxmlformats.org/officeDocument/2006/relationships/slide" Target="slides/slide284.xml"/><Relationship Id="rId332" Type="http://schemas.openxmlformats.org/officeDocument/2006/relationships/slide" Target="slides/slide305.xml"/><Relationship Id="rId353" Type="http://schemas.openxmlformats.org/officeDocument/2006/relationships/slide" Target="slides/slide326.xml"/><Relationship Id="rId374" Type="http://schemas.openxmlformats.org/officeDocument/2006/relationships/slide" Target="slides/slide347.xml"/><Relationship Id="rId395" Type="http://schemas.openxmlformats.org/officeDocument/2006/relationships/slide" Target="slides/slide368.xml"/><Relationship Id="rId409" Type="http://schemas.openxmlformats.org/officeDocument/2006/relationships/slide" Target="slides/slide382.xml"/><Relationship Id="rId71" Type="http://schemas.openxmlformats.org/officeDocument/2006/relationships/slide" Target="slides/slide44.xml"/><Relationship Id="rId92" Type="http://schemas.openxmlformats.org/officeDocument/2006/relationships/slide" Target="slides/slide65.xml"/><Relationship Id="rId213" Type="http://schemas.openxmlformats.org/officeDocument/2006/relationships/slide" Target="slides/slide186.xml"/><Relationship Id="rId234" Type="http://schemas.openxmlformats.org/officeDocument/2006/relationships/slide" Target="slides/slide207.xml"/><Relationship Id="rId420" Type="http://schemas.openxmlformats.org/officeDocument/2006/relationships/slide" Target="slides/slide393.xml"/><Relationship Id="rId2" Type="http://schemas.openxmlformats.org/officeDocument/2006/relationships/customXml" Target="../customXml/item2.xml"/><Relationship Id="rId29" Type="http://schemas.openxmlformats.org/officeDocument/2006/relationships/slide" Target="slides/slide2.xml"/><Relationship Id="rId255" Type="http://schemas.openxmlformats.org/officeDocument/2006/relationships/slide" Target="slides/slide228.xml"/><Relationship Id="rId276" Type="http://schemas.openxmlformats.org/officeDocument/2006/relationships/slide" Target="slides/slide249.xml"/><Relationship Id="rId297" Type="http://schemas.openxmlformats.org/officeDocument/2006/relationships/slide" Target="slides/slide270.xml"/><Relationship Id="rId441" Type="http://schemas.openxmlformats.org/officeDocument/2006/relationships/slide" Target="slides/slide414.xml"/><Relationship Id="rId40" Type="http://schemas.openxmlformats.org/officeDocument/2006/relationships/slide" Target="slides/slide13.xml"/><Relationship Id="rId115" Type="http://schemas.openxmlformats.org/officeDocument/2006/relationships/slide" Target="slides/slide88.xml"/><Relationship Id="rId136" Type="http://schemas.openxmlformats.org/officeDocument/2006/relationships/slide" Target="slides/slide109.xml"/><Relationship Id="rId157" Type="http://schemas.openxmlformats.org/officeDocument/2006/relationships/slide" Target="slides/slide130.xml"/><Relationship Id="rId178" Type="http://schemas.openxmlformats.org/officeDocument/2006/relationships/slide" Target="slides/slide151.xml"/><Relationship Id="rId301" Type="http://schemas.openxmlformats.org/officeDocument/2006/relationships/slide" Target="slides/slide274.xml"/><Relationship Id="rId322" Type="http://schemas.openxmlformats.org/officeDocument/2006/relationships/slide" Target="slides/slide295.xml"/><Relationship Id="rId343" Type="http://schemas.openxmlformats.org/officeDocument/2006/relationships/slide" Target="slides/slide316.xml"/><Relationship Id="rId364" Type="http://schemas.openxmlformats.org/officeDocument/2006/relationships/slide" Target="slides/slide337.xml"/><Relationship Id="rId61" Type="http://schemas.openxmlformats.org/officeDocument/2006/relationships/slide" Target="slides/slide34.xml"/><Relationship Id="rId82" Type="http://schemas.openxmlformats.org/officeDocument/2006/relationships/slide" Target="slides/slide55.xml"/><Relationship Id="rId199" Type="http://schemas.openxmlformats.org/officeDocument/2006/relationships/slide" Target="slides/slide172.xml"/><Relationship Id="rId203" Type="http://schemas.openxmlformats.org/officeDocument/2006/relationships/slide" Target="slides/slide176.xml"/><Relationship Id="rId385" Type="http://schemas.openxmlformats.org/officeDocument/2006/relationships/slide" Target="slides/slide358.xml"/><Relationship Id="rId19" Type="http://schemas.openxmlformats.org/officeDocument/2006/relationships/slideMaster" Target="slideMasters/slideMaster16.xml"/><Relationship Id="rId224" Type="http://schemas.openxmlformats.org/officeDocument/2006/relationships/slide" Target="slides/slide197.xml"/><Relationship Id="rId245" Type="http://schemas.openxmlformats.org/officeDocument/2006/relationships/slide" Target="slides/slide218.xml"/><Relationship Id="rId266" Type="http://schemas.openxmlformats.org/officeDocument/2006/relationships/slide" Target="slides/slide239.xml"/><Relationship Id="rId287" Type="http://schemas.openxmlformats.org/officeDocument/2006/relationships/slide" Target="slides/slide260.xml"/><Relationship Id="rId410" Type="http://schemas.openxmlformats.org/officeDocument/2006/relationships/slide" Target="slides/slide383.xml"/><Relationship Id="rId431" Type="http://schemas.openxmlformats.org/officeDocument/2006/relationships/slide" Target="slides/slide404.xml"/><Relationship Id="rId30" Type="http://schemas.openxmlformats.org/officeDocument/2006/relationships/slide" Target="slides/slide3.xml"/><Relationship Id="rId105" Type="http://schemas.openxmlformats.org/officeDocument/2006/relationships/slide" Target="slides/slide78.xml"/><Relationship Id="rId126" Type="http://schemas.openxmlformats.org/officeDocument/2006/relationships/slide" Target="slides/slide99.xml"/><Relationship Id="rId147" Type="http://schemas.openxmlformats.org/officeDocument/2006/relationships/slide" Target="slides/slide120.xml"/><Relationship Id="rId168" Type="http://schemas.openxmlformats.org/officeDocument/2006/relationships/slide" Target="slides/slide141.xml"/><Relationship Id="rId312" Type="http://schemas.openxmlformats.org/officeDocument/2006/relationships/slide" Target="slides/slide285.xml"/><Relationship Id="rId333" Type="http://schemas.openxmlformats.org/officeDocument/2006/relationships/slide" Target="slides/slide306.xml"/><Relationship Id="rId354" Type="http://schemas.openxmlformats.org/officeDocument/2006/relationships/slide" Target="slides/slide327.xml"/><Relationship Id="rId51" Type="http://schemas.openxmlformats.org/officeDocument/2006/relationships/slide" Target="slides/slide24.xml"/><Relationship Id="rId72" Type="http://schemas.openxmlformats.org/officeDocument/2006/relationships/slide" Target="slides/slide45.xml"/><Relationship Id="rId93" Type="http://schemas.openxmlformats.org/officeDocument/2006/relationships/slide" Target="slides/slide66.xml"/><Relationship Id="rId189" Type="http://schemas.openxmlformats.org/officeDocument/2006/relationships/slide" Target="slides/slide162.xml"/><Relationship Id="rId375" Type="http://schemas.openxmlformats.org/officeDocument/2006/relationships/slide" Target="slides/slide348.xml"/><Relationship Id="rId396" Type="http://schemas.openxmlformats.org/officeDocument/2006/relationships/slide" Target="slides/slide369.xml"/><Relationship Id="rId3" Type="http://schemas.openxmlformats.org/officeDocument/2006/relationships/customXml" Target="../customXml/item3.xml"/><Relationship Id="rId214" Type="http://schemas.openxmlformats.org/officeDocument/2006/relationships/slide" Target="slides/slide187.xml"/><Relationship Id="rId235" Type="http://schemas.openxmlformats.org/officeDocument/2006/relationships/slide" Target="slides/slide208.xml"/><Relationship Id="rId256" Type="http://schemas.openxmlformats.org/officeDocument/2006/relationships/slide" Target="slides/slide229.xml"/><Relationship Id="rId277" Type="http://schemas.openxmlformats.org/officeDocument/2006/relationships/slide" Target="slides/slide250.xml"/><Relationship Id="rId298" Type="http://schemas.openxmlformats.org/officeDocument/2006/relationships/slide" Target="slides/slide271.xml"/><Relationship Id="rId400" Type="http://schemas.openxmlformats.org/officeDocument/2006/relationships/slide" Target="slides/slide373.xml"/><Relationship Id="rId421" Type="http://schemas.openxmlformats.org/officeDocument/2006/relationships/slide" Target="slides/slide394.xml"/><Relationship Id="rId442" Type="http://schemas.openxmlformats.org/officeDocument/2006/relationships/notesMaster" Target="notesMasters/notesMaster1.xml"/><Relationship Id="rId116" Type="http://schemas.openxmlformats.org/officeDocument/2006/relationships/slide" Target="slides/slide89.xml"/><Relationship Id="rId137" Type="http://schemas.openxmlformats.org/officeDocument/2006/relationships/slide" Target="slides/slide110.xml"/><Relationship Id="rId158" Type="http://schemas.openxmlformats.org/officeDocument/2006/relationships/slide" Target="slides/slide131.xml"/><Relationship Id="rId302" Type="http://schemas.openxmlformats.org/officeDocument/2006/relationships/slide" Target="slides/slide275.xml"/><Relationship Id="rId323" Type="http://schemas.openxmlformats.org/officeDocument/2006/relationships/slide" Target="slides/slide296.xml"/><Relationship Id="rId344" Type="http://schemas.openxmlformats.org/officeDocument/2006/relationships/slide" Target="slides/slide317.xml"/><Relationship Id="rId20" Type="http://schemas.openxmlformats.org/officeDocument/2006/relationships/slideMaster" Target="slideMasters/slideMaster17.xml"/><Relationship Id="rId41" Type="http://schemas.openxmlformats.org/officeDocument/2006/relationships/slide" Target="slides/slide14.xml"/><Relationship Id="rId62" Type="http://schemas.openxmlformats.org/officeDocument/2006/relationships/slide" Target="slides/slide35.xml"/><Relationship Id="rId83" Type="http://schemas.openxmlformats.org/officeDocument/2006/relationships/slide" Target="slides/slide56.xml"/><Relationship Id="rId179" Type="http://schemas.openxmlformats.org/officeDocument/2006/relationships/slide" Target="slides/slide152.xml"/><Relationship Id="rId365" Type="http://schemas.openxmlformats.org/officeDocument/2006/relationships/slide" Target="slides/slide338.xml"/><Relationship Id="rId386" Type="http://schemas.openxmlformats.org/officeDocument/2006/relationships/slide" Target="slides/slide359.xml"/><Relationship Id="rId190" Type="http://schemas.openxmlformats.org/officeDocument/2006/relationships/slide" Target="slides/slide163.xml"/><Relationship Id="rId204" Type="http://schemas.openxmlformats.org/officeDocument/2006/relationships/slide" Target="slides/slide177.xml"/><Relationship Id="rId225" Type="http://schemas.openxmlformats.org/officeDocument/2006/relationships/slide" Target="slides/slide198.xml"/><Relationship Id="rId246" Type="http://schemas.openxmlformats.org/officeDocument/2006/relationships/slide" Target="slides/slide219.xml"/><Relationship Id="rId267" Type="http://schemas.openxmlformats.org/officeDocument/2006/relationships/slide" Target="slides/slide240.xml"/><Relationship Id="rId288" Type="http://schemas.openxmlformats.org/officeDocument/2006/relationships/slide" Target="slides/slide261.xml"/><Relationship Id="rId411" Type="http://schemas.openxmlformats.org/officeDocument/2006/relationships/slide" Target="slides/slide384.xml"/><Relationship Id="rId432" Type="http://schemas.openxmlformats.org/officeDocument/2006/relationships/slide" Target="slides/slide405.xml"/><Relationship Id="rId106" Type="http://schemas.openxmlformats.org/officeDocument/2006/relationships/slide" Target="slides/slide79.xml"/><Relationship Id="rId127" Type="http://schemas.openxmlformats.org/officeDocument/2006/relationships/slide" Target="slides/slide100.xml"/><Relationship Id="rId313" Type="http://schemas.openxmlformats.org/officeDocument/2006/relationships/slide" Target="slides/slide286.xml"/><Relationship Id="rId10" Type="http://schemas.openxmlformats.org/officeDocument/2006/relationships/slideMaster" Target="slideMasters/slideMaster7.xml"/><Relationship Id="rId31" Type="http://schemas.openxmlformats.org/officeDocument/2006/relationships/slide" Target="slides/slide4.xml"/><Relationship Id="rId52" Type="http://schemas.openxmlformats.org/officeDocument/2006/relationships/slide" Target="slides/slide25.xml"/><Relationship Id="rId73" Type="http://schemas.openxmlformats.org/officeDocument/2006/relationships/slide" Target="slides/slide46.xml"/><Relationship Id="rId94" Type="http://schemas.openxmlformats.org/officeDocument/2006/relationships/slide" Target="slides/slide67.xml"/><Relationship Id="rId148" Type="http://schemas.openxmlformats.org/officeDocument/2006/relationships/slide" Target="slides/slide121.xml"/><Relationship Id="rId169" Type="http://schemas.openxmlformats.org/officeDocument/2006/relationships/slide" Target="slides/slide142.xml"/><Relationship Id="rId334" Type="http://schemas.openxmlformats.org/officeDocument/2006/relationships/slide" Target="slides/slide307.xml"/><Relationship Id="rId355" Type="http://schemas.openxmlformats.org/officeDocument/2006/relationships/slide" Target="slides/slide328.xml"/><Relationship Id="rId376" Type="http://schemas.openxmlformats.org/officeDocument/2006/relationships/slide" Target="slides/slide349.xml"/><Relationship Id="rId397" Type="http://schemas.openxmlformats.org/officeDocument/2006/relationships/slide" Target="slides/slide370.xml"/><Relationship Id="rId4" Type="http://schemas.openxmlformats.org/officeDocument/2006/relationships/slideMaster" Target="slideMasters/slideMaster1.xml"/><Relationship Id="rId180" Type="http://schemas.openxmlformats.org/officeDocument/2006/relationships/slide" Target="slides/slide153.xml"/><Relationship Id="rId215" Type="http://schemas.openxmlformats.org/officeDocument/2006/relationships/slide" Target="slides/slide188.xml"/><Relationship Id="rId236" Type="http://schemas.openxmlformats.org/officeDocument/2006/relationships/slide" Target="slides/slide209.xml"/><Relationship Id="rId257" Type="http://schemas.openxmlformats.org/officeDocument/2006/relationships/slide" Target="slides/slide230.xml"/><Relationship Id="rId278" Type="http://schemas.openxmlformats.org/officeDocument/2006/relationships/slide" Target="slides/slide251.xml"/><Relationship Id="rId401" Type="http://schemas.openxmlformats.org/officeDocument/2006/relationships/slide" Target="slides/slide374.xml"/><Relationship Id="rId422" Type="http://schemas.openxmlformats.org/officeDocument/2006/relationships/slide" Target="slides/slide395.xml"/><Relationship Id="rId443" Type="http://schemas.openxmlformats.org/officeDocument/2006/relationships/handoutMaster" Target="handoutMasters/handoutMaster1.xml"/><Relationship Id="rId303" Type="http://schemas.openxmlformats.org/officeDocument/2006/relationships/slide" Target="slides/slide276.xml"/><Relationship Id="rId42" Type="http://schemas.openxmlformats.org/officeDocument/2006/relationships/slide" Target="slides/slide15.xml"/><Relationship Id="rId84" Type="http://schemas.openxmlformats.org/officeDocument/2006/relationships/slide" Target="slides/slide57.xml"/><Relationship Id="rId138" Type="http://schemas.openxmlformats.org/officeDocument/2006/relationships/slide" Target="slides/slide111.xml"/><Relationship Id="rId345" Type="http://schemas.openxmlformats.org/officeDocument/2006/relationships/slide" Target="slides/slide318.xml"/><Relationship Id="rId387" Type="http://schemas.openxmlformats.org/officeDocument/2006/relationships/slide" Target="slides/slide360.xml"/><Relationship Id="rId191" Type="http://schemas.openxmlformats.org/officeDocument/2006/relationships/slide" Target="slides/slide164.xml"/><Relationship Id="rId205" Type="http://schemas.openxmlformats.org/officeDocument/2006/relationships/slide" Target="slides/slide178.xml"/><Relationship Id="rId247" Type="http://schemas.openxmlformats.org/officeDocument/2006/relationships/slide" Target="slides/slide220.xml"/><Relationship Id="rId412" Type="http://schemas.openxmlformats.org/officeDocument/2006/relationships/slide" Target="slides/slide385.xml"/><Relationship Id="rId107" Type="http://schemas.openxmlformats.org/officeDocument/2006/relationships/slide" Target="slides/slide80.xml"/><Relationship Id="rId289" Type="http://schemas.openxmlformats.org/officeDocument/2006/relationships/slide" Target="slides/slide262.xml"/><Relationship Id="rId11" Type="http://schemas.openxmlformats.org/officeDocument/2006/relationships/slideMaster" Target="slideMasters/slideMaster8.xml"/><Relationship Id="rId53" Type="http://schemas.openxmlformats.org/officeDocument/2006/relationships/slide" Target="slides/slide26.xml"/><Relationship Id="rId149" Type="http://schemas.openxmlformats.org/officeDocument/2006/relationships/slide" Target="slides/slide122.xml"/><Relationship Id="rId314" Type="http://schemas.openxmlformats.org/officeDocument/2006/relationships/slide" Target="slides/slide287.xml"/><Relationship Id="rId356" Type="http://schemas.openxmlformats.org/officeDocument/2006/relationships/slide" Target="slides/slide329.xml"/><Relationship Id="rId398" Type="http://schemas.openxmlformats.org/officeDocument/2006/relationships/slide" Target="slides/slide371.xml"/><Relationship Id="rId95" Type="http://schemas.openxmlformats.org/officeDocument/2006/relationships/slide" Target="slides/slide68.xml"/><Relationship Id="rId160" Type="http://schemas.openxmlformats.org/officeDocument/2006/relationships/slide" Target="slides/slide133.xml"/><Relationship Id="rId216" Type="http://schemas.openxmlformats.org/officeDocument/2006/relationships/slide" Target="slides/slide189.xml"/><Relationship Id="rId423" Type="http://schemas.openxmlformats.org/officeDocument/2006/relationships/slide" Target="slides/slide396.xml"/><Relationship Id="rId258" Type="http://schemas.openxmlformats.org/officeDocument/2006/relationships/slide" Target="slides/slide231.xml"/><Relationship Id="rId22" Type="http://schemas.openxmlformats.org/officeDocument/2006/relationships/slideMaster" Target="slideMasters/slideMaster19.xml"/><Relationship Id="rId64" Type="http://schemas.openxmlformats.org/officeDocument/2006/relationships/slide" Target="slides/slide37.xml"/><Relationship Id="rId118" Type="http://schemas.openxmlformats.org/officeDocument/2006/relationships/slide" Target="slides/slide91.xml"/><Relationship Id="rId325" Type="http://schemas.openxmlformats.org/officeDocument/2006/relationships/slide" Target="slides/slide298.xml"/><Relationship Id="rId367" Type="http://schemas.openxmlformats.org/officeDocument/2006/relationships/slide" Target="slides/slide340.xml"/><Relationship Id="rId171" Type="http://schemas.openxmlformats.org/officeDocument/2006/relationships/slide" Target="slides/slide144.xml"/><Relationship Id="rId227" Type="http://schemas.openxmlformats.org/officeDocument/2006/relationships/slide" Target="slides/slide200.xml"/><Relationship Id="rId269" Type="http://schemas.openxmlformats.org/officeDocument/2006/relationships/slide" Target="slides/slide242.xml"/><Relationship Id="rId434" Type="http://schemas.openxmlformats.org/officeDocument/2006/relationships/slide" Target="slides/slide407.xml"/><Relationship Id="rId33" Type="http://schemas.openxmlformats.org/officeDocument/2006/relationships/slide" Target="slides/slide6.xml"/><Relationship Id="rId129" Type="http://schemas.openxmlformats.org/officeDocument/2006/relationships/slide" Target="slides/slide102.xml"/><Relationship Id="rId280" Type="http://schemas.openxmlformats.org/officeDocument/2006/relationships/slide" Target="slides/slide253.xml"/><Relationship Id="rId336" Type="http://schemas.openxmlformats.org/officeDocument/2006/relationships/slide" Target="slides/slide309.xml"/><Relationship Id="rId75" Type="http://schemas.openxmlformats.org/officeDocument/2006/relationships/slide" Target="slides/slide48.xml"/><Relationship Id="rId140" Type="http://schemas.openxmlformats.org/officeDocument/2006/relationships/slide" Target="slides/slide113.xml"/><Relationship Id="rId182" Type="http://schemas.openxmlformats.org/officeDocument/2006/relationships/slide" Target="slides/slide155.xml"/><Relationship Id="rId378" Type="http://schemas.openxmlformats.org/officeDocument/2006/relationships/slide" Target="slides/slide351.xml"/><Relationship Id="rId403" Type="http://schemas.openxmlformats.org/officeDocument/2006/relationships/slide" Target="slides/slide376.xml"/><Relationship Id="rId6" Type="http://schemas.openxmlformats.org/officeDocument/2006/relationships/slideMaster" Target="slideMasters/slideMaster3.xml"/><Relationship Id="rId238" Type="http://schemas.openxmlformats.org/officeDocument/2006/relationships/slide" Target="slides/slide211.xml"/><Relationship Id="rId445" Type="http://schemas.openxmlformats.org/officeDocument/2006/relationships/viewProps" Target="viewProps.xml"/><Relationship Id="rId291" Type="http://schemas.openxmlformats.org/officeDocument/2006/relationships/slide" Target="slides/slide264.xml"/><Relationship Id="rId305" Type="http://schemas.openxmlformats.org/officeDocument/2006/relationships/slide" Target="slides/slide278.xml"/><Relationship Id="rId347" Type="http://schemas.openxmlformats.org/officeDocument/2006/relationships/slide" Target="slides/slide320.xml"/><Relationship Id="rId44" Type="http://schemas.openxmlformats.org/officeDocument/2006/relationships/slide" Target="slides/slide17.xml"/><Relationship Id="rId86" Type="http://schemas.openxmlformats.org/officeDocument/2006/relationships/slide" Target="slides/slide59.xml"/><Relationship Id="rId151" Type="http://schemas.openxmlformats.org/officeDocument/2006/relationships/slide" Target="slides/slide124.xml"/><Relationship Id="rId389" Type="http://schemas.openxmlformats.org/officeDocument/2006/relationships/slide" Target="slides/slide362.xml"/><Relationship Id="rId193" Type="http://schemas.openxmlformats.org/officeDocument/2006/relationships/slide" Target="slides/slide166.xml"/><Relationship Id="rId207" Type="http://schemas.openxmlformats.org/officeDocument/2006/relationships/slide" Target="slides/slide180.xml"/><Relationship Id="rId249" Type="http://schemas.openxmlformats.org/officeDocument/2006/relationships/slide" Target="slides/slide222.xml"/><Relationship Id="rId414" Type="http://schemas.openxmlformats.org/officeDocument/2006/relationships/slide" Target="slides/slide387.xml"/><Relationship Id="rId13" Type="http://schemas.openxmlformats.org/officeDocument/2006/relationships/slideMaster" Target="slideMasters/slideMaster10.xml"/><Relationship Id="rId109" Type="http://schemas.openxmlformats.org/officeDocument/2006/relationships/slide" Target="slides/slide82.xml"/><Relationship Id="rId260" Type="http://schemas.openxmlformats.org/officeDocument/2006/relationships/slide" Target="slides/slide233.xml"/><Relationship Id="rId316" Type="http://schemas.openxmlformats.org/officeDocument/2006/relationships/slide" Target="slides/slide289.xml"/><Relationship Id="rId55" Type="http://schemas.openxmlformats.org/officeDocument/2006/relationships/slide" Target="slides/slide28.xml"/><Relationship Id="rId97" Type="http://schemas.openxmlformats.org/officeDocument/2006/relationships/slide" Target="slides/slide70.xml"/><Relationship Id="rId120" Type="http://schemas.openxmlformats.org/officeDocument/2006/relationships/slide" Target="slides/slide93.xml"/><Relationship Id="rId358" Type="http://schemas.openxmlformats.org/officeDocument/2006/relationships/slide" Target="slides/slide331.xml"/><Relationship Id="rId162" Type="http://schemas.openxmlformats.org/officeDocument/2006/relationships/slide" Target="slides/slide135.xml"/><Relationship Id="rId218" Type="http://schemas.openxmlformats.org/officeDocument/2006/relationships/slide" Target="slides/slide191.xml"/><Relationship Id="rId425" Type="http://schemas.openxmlformats.org/officeDocument/2006/relationships/slide" Target="slides/slide398.xml"/><Relationship Id="rId271" Type="http://schemas.openxmlformats.org/officeDocument/2006/relationships/slide" Target="slides/slide244.xml"/><Relationship Id="rId24" Type="http://schemas.openxmlformats.org/officeDocument/2006/relationships/slideMaster" Target="slideMasters/slideMaster21.xml"/><Relationship Id="rId66" Type="http://schemas.openxmlformats.org/officeDocument/2006/relationships/slide" Target="slides/slide39.xml"/><Relationship Id="rId131" Type="http://schemas.openxmlformats.org/officeDocument/2006/relationships/slide" Target="slides/slide104.xml"/><Relationship Id="rId327" Type="http://schemas.openxmlformats.org/officeDocument/2006/relationships/slide" Target="slides/slide300.xml"/><Relationship Id="rId369" Type="http://schemas.openxmlformats.org/officeDocument/2006/relationships/slide" Target="slides/slide342.xml"/><Relationship Id="rId173" Type="http://schemas.openxmlformats.org/officeDocument/2006/relationships/slide" Target="slides/slide146.xml"/><Relationship Id="rId229" Type="http://schemas.openxmlformats.org/officeDocument/2006/relationships/slide" Target="slides/slide202.xml"/><Relationship Id="rId380" Type="http://schemas.openxmlformats.org/officeDocument/2006/relationships/slide" Target="slides/slide353.xml"/><Relationship Id="rId436" Type="http://schemas.openxmlformats.org/officeDocument/2006/relationships/slide" Target="slides/slide409.xml"/><Relationship Id="rId240" Type="http://schemas.openxmlformats.org/officeDocument/2006/relationships/slide" Target="slides/slide213.xml"/><Relationship Id="rId35" Type="http://schemas.openxmlformats.org/officeDocument/2006/relationships/slide" Target="slides/slide8.xml"/><Relationship Id="rId77" Type="http://schemas.openxmlformats.org/officeDocument/2006/relationships/slide" Target="slides/slide50.xml"/><Relationship Id="rId100" Type="http://schemas.openxmlformats.org/officeDocument/2006/relationships/slide" Target="slides/slide73.xml"/><Relationship Id="rId282" Type="http://schemas.openxmlformats.org/officeDocument/2006/relationships/slide" Target="slides/slide255.xml"/><Relationship Id="rId338" Type="http://schemas.openxmlformats.org/officeDocument/2006/relationships/slide" Target="slides/slide311.xml"/><Relationship Id="rId8" Type="http://schemas.openxmlformats.org/officeDocument/2006/relationships/slideMaster" Target="slideMasters/slideMaster5.xml"/><Relationship Id="rId142" Type="http://schemas.openxmlformats.org/officeDocument/2006/relationships/slide" Target="slides/slide115.xml"/><Relationship Id="rId184" Type="http://schemas.openxmlformats.org/officeDocument/2006/relationships/slide" Target="slides/slide157.xml"/><Relationship Id="rId391" Type="http://schemas.openxmlformats.org/officeDocument/2006/relationships/slide" Target="slides/slide364.xml"/><Relationship Id="rId405" Type="http://schemas.openxmlformats.org/officeDocument/2006/relationships/slide" Target="slides/slide378.xml"/><Relationship Id="rId447" Type="http://schemas.openxmlformats.org/officeDocument/2006/relationships/tableStyles" Target="tableStyles.xml"/><Relationship Id="rId251" Type="http://schemas.openxmlformats.org/officeDocument/2006/relationships/slide" Target="slides/slide224.xml"/><Relationship Id="rId46" Type="http://schemas.openxmlformats.org/officeDocument/2006/relationships/slide" Target="slides/slide19.xml"/><Relationship Id="rId293" Type="http://schemas.openxmlformats.org/officeDocument/2006/relationships/slide" Target="slides/slide266.xml"/><Relationship Id="rId307" Type="http://schemas.openxmlformats.org/officeDocument/2006/relationships/slide" Target="slides/slide280.xml"/><Relationship Id="rId349" Type="http://schemas.openxmlformats.org/officeDocument/2006/relationships/slide" Target="slides/slide322.xml"/><Relationship Id="rId88" Type="http://schemas.openxmlformats.org/officeDocument/2006/relationships/slide" Target="slides/slide61.xml"/><Relationship Id="rId111" Type="http://schemas.openxmlformats.org/officeDocument/2006/relationships/slide" Target="slides/slide84.xml"/><Relationship Id="rId153" Type="http://schemas.openxmlformats.org/officeDocument/2006/relationships/slide" Target="slides/slide126.xml"/><Relationship Id="rId195" Type="http://schemas.openxmlformats.org/officeDocument/2006/relationships/slide" Target="slides/slide168.xml"/><Relationship Id="rId209" Type="http://schemas.openxmlformats.org/officeDocument/2006/relationships/slide" Target="slides/slide182.xml"/><Relationship Id="rId360" Type="http://schemas.openxmlformats.org/officeDocument/2006/relationships/slide" Target="slides/slide333.xml"/><Relationship Id="rId416" Type="http://schemas.openxmlformats.org/officeDocument/2006/relationships/slide" Target="slides/slide389.xml"/><Relationship Id="rId220" Type="http://schemas.openxmlformats.org/officeDocument/2006/relationships/slide" Target="slides/slide193.xml"/><Relationship Id="rId15" Type="http://schemas.openxmlformats.org/officeDocument/2006/relationships/slideMaster" Target="slideMasters/slideMaster12.xml"/><Relationship Id="rId57" Type="http://schemas.openxmlformats.org/officeDocument/2006/relationships/slide" Target="slides/slide30.xml"/><Relationship Id="rId262" Type="http://schemas.openxmlformats.org/officeDocument/2006/relationships/slide" Target="slides/slide235.xml"/><Relationship Id="rId318" Type="http://schemas.openxmlformats.org/officeDocument/2006/relationships/slide" Target="slides/slide291.xml"/><Relationship Id="rId99" Type="http://schemas.openxmlformats.org/officeDocument/2006/relationships/slide" Target="slides/slide72.xml"/><Relationship Id="rId122" Type="http://schemas.openxmlformats.org/officeDocument/2006/relationships/slide" Target="slides/slide95.xml"/><Relationship Id="rId164" Type="http://schemas.openxmlformats.org/officeDocument/2006/relationships/slide" Target="slides/slide137.xml"/><Relationship Id="rId371" Type="http://schemas.openxmlformats.org/officeDocument/2006/relationships/slide" Target="slides/slide344.xml"/><Relationship Id="rId427" Type="http://schemas.openxmlformats.org/officeDocument/2006/relationships/slide" Target="slides/slide400.xml"/><Relationship Id="rId26" Type="http://schemas.openxmlformats.org/officeDocument/2006/relationships/slideMaster" Target="slideMasters/slideMaster23.xml"/><Relationship Id="rId231" Type="http://schemas.openxmlformats.org/officeDocument/2006/relationships/slide" Target="slides/slide204.xml"/><Relationship Id="rId273" Type="http://schemas.openxmlformats.org/officeDocument/2006/relationships/slide" Target="slides/slide246.xml"/><Relationship Id="rId329" Type="http://schemas.openxmlformats.org/officeDocument/2006/relationships/slide" Target="slides/slide302.xml"/><Relationship Id="rId68" Type="http://schemas.openxmlformats.org/officeDocument/2006/relationships/slide" Target="slides/slide41.xml"/><Relationship Id="rId133" Type="http://schemas.openxmlformats.org/officeDocument/2006/relationships/slide" Target="slides/slide106.xml"/><Relationship Id="rId175" Type="http://schemas.openxmlformats.org/officeDocument/2006/relationships/slide" Target="slides/slide148.xml"/><Relationship Id="rId340" Type="http://schemas.openxmlformats.org/officeDocument/2006/relationships/slide" Target="slides/slide313.xml"/><Relationship Id="rId200" Type="http://schemas.openxmlformats.org/officeDocument/2006/relationships/slide" Target="slides/slide173.xml"/><Relationship Id="rId382" Type="http://schemas.openxmlformats.org/officeDocument/2006/relationships/slide" Target="slides/slide355.xml"/><Relationship Id="rId438" Type="http://schemas.openxmlformats.org/officeDocument/2006/relationships/slide" Target="slides/slide411.xml"/><Relationship Id="rId242" Type="http://schemas.openxmlformats.org/officeDocument/2006/relationships/slide" Target="slides/slide215.xml"/><Relationship Id="rId284" Type="http://schemas.openxmlformats.org/officeDocument/2006/relationships/slide" Target="slides/slide257.xml"/><Relationship Id="rId37" Type="http://schemas.openxmlformats.org/officeDocument/2006/relationships/slide" Target="slides/slide10.xml"/><Relationship Id="rId79" Type="http://schemas.openxmlformats.org/officeDocument/2006/relationships/slide" Target="slides/slide52.xml"/><Relationship Id="rId102" Type="http://schemas.openxmlformats.org/officeDocument/2006/relationships/slide" Target="slides/slide75.xml"/><Relationship Id="rId144" Type="http://schemas.openxmlformats.org/officeDocument/2006/relationships/slide" Target="slides/slide117.xml"/><Relationship Id="rId90" Type="http://schemas.openxmlformats.org/officeDocument/2006/relationships/slide" Target="slides/slide63.xml"/><Relationship Id="rId186" Type="http://schemas.openxmlformats.org/officeDocument/2006/relationships/slide" Target="slides/slide159.xml"/><Relationship Id="rId351" Type="http://schemas.openxmlformats.org/officeDocument/2006/relationships/slide" Target="slides/slide324.xml"/><Relationship Id="rId393" Type="http://schemas.openxmlformats.org/officeDocument/2006/relationships/slide" Target="slides/slide366.xml"/><Relationship Id="rId407" Type="http://schemas.openxmlformats.org/officeDocument/2006/relationships/slide" Target="slides/slide380.xml"/><Relationship Id="rId211" Type="http://schemas.openxmlformats.org/officeDocument/2006/relationships/slide" Target="slides/slide184.xml"/><Relationship Id="rId253" Type="http://schemas.openxmlformats.org/officeDocument/2006/relationships/slide" Target="slides/slide226.xml"/><Relationship Id="rId295" Type="http://schemas.openxmlformats.org/officeDocument/2006/relationships/slide" Target="slides/slide268.xml"/><Relationship Id="rId309" Type="http://schemas.openxmlformats.org/officeDocument/2006/relationships/slide" Target="slides/slide282.xml"/><Relationship Id="rId48" Type="http://schemas.openxmlformats.org/officeDocument/2006/relationships/slide" Target="slides/slide21.xml"/><Relationship Id="rId113" Type="http://schemas.openxmlformats.org/officeDocument/2006/relationships/slide" Target="slides/slide86.xml"/><Relationship Id="rId320" Type="http://schemas.openxmlformats.org/officeDocument/2006/relationships/slide" Target="slides/slide293.xml"/><Relationship Id="rId155" Type="http://schemas.openxmlformats.org/officeDocument/2006/relationships/slide" Target="slides/slide128.xml"/><Relationship Id="rId197" Type="http://schemas.openxmlformats.org/officeDocument/2006/relationships/slide" Target="slides/slide170.xml"/><Relationship Id="rId362" Type="http://schemas.openxmlformats.org/officeDocument/2006/relationships/slide" Target="slides/slide335.xml"/><Relationship Id="rId418" Type="http://schemas.openxmlformats.org/officeDocument/2006/relationships/slide" Target="slides/slide391.xml"/><Relationship Id="rId222" Type="http://schemas.openxmlformats.org/officeDocument/2006/relationships/slide" Target="slides/slide195.xml"/><Relationship Id="rId264" Type="http://schemas.openxmlformats.org/officeDocument/2006/relationships/slide" Target="slides/slide237.xml"/><Relationship Id="rId17" Type="http://schemas.openxmlformats.org/officeDocument/2006/relationships/slideMaster" Target="slideMasters/slideMaster14.xml"/><Relationship Id="rId59" Type="http://schemas.openxmlformats.org/officeDocument/2006/relationships/slide" Target="slides/slide32.xml"/><Relationship Id="rId124" Type="http://schemas.openxmlformats.org/officeDocument/2006/relationships/slide" Target="slides/slide97.xml"/><Relationship Id="rId70" Type="http://schemas.openxmlformats.org/officeDocument/2006/relationships/slide" Target="slides/slide43.xml"/><Relationship Id="rId166" Type="http://schemas.openxmlformats.org/officeDocument/2006/relationships/slide" Target="slides/slide139.xml"/><Relationship Id="rId331" Type="http://schemas.openxmlformats.org/officeDocument/2006/relationships/slide" Target="slides/slide304.xml"/><Relationship Id="rId373" Type="http://schemas.openxmlformats.org/officeDocument/2006/relationships/slide" Target="slides/slide346.xml"/><Relationship Id="rId429" Type="http://schemas.openxmlformats.org/officeDocument/2006/relationships/slide" Target="slides/slide402.xml"/><Relationship Id="rId1" Type="http://schemas.openxmlformats.org/officeDocument/2006/relationships/customXml" Target="../customXml/item1.xml"/><Relationship Id="rId233" Type="http://schemas.openxmlformats.org/officeDocument/2006/relationships/slide" Target="slides/slide206.xml"/><Relationship Id="rId440" Type="http://schemas.openxmlformats.org/officeDocument/2006/relationships/slide" Target="slides/slide413.xml"/><Relationship Id="rId28" Type="http://schemas.openxmlformats.org/officeDocument/2006/relationships/slide" Target="slides/slide1.xml"/><Relationship Id="rId275" Type="http://schemas.openxmlformats.org/officeDocument/2006/relationships/slide" Target="slides/slide248.xml"/><Relationship Id="rId300" Type="http://schemas.openxmlformats.org/officeDocument/2006/relationships/slide" Target="slides/slide273.xml"/><Relationship Id="rId81" Type="http://schemas.openxmlformats.org/officeDocument/2006/relationships/slide" Target="slides/slide54.xml"/><Relationship Id="rId135" Type="http://schemas.openxmlformats.org/officeDocument/2006/relationships/slide" Target="slides/slide108.xml"/><Relationship Id="rId177" Type="http://schemas.openxmlformats.org/officeDocument/2006/relationships/slide" Target="slides/slide150.xml"/><Relationship Id="rId342" Type="http://schemas.openxmlformats.org/officeDocument/2006/relationships/slide" Target="slides/slide315.xml"/><Relationship Id="rId384" Type="http://schemas.openxmlformats.org/officeDocument/2006/relationships/slide" Target="slides/slide357.xml"/><Relationship Id="rId202" Type="http://schemas.openxmlformats.org/officeDocument/2006/relationships/slide" Target="slides/slide175.xml"/><Relationship Id="rId244" Type="http://schemas.openxmlformats.org/officeDocument/2006/relationships/slide" Target="slides/slide217.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AORI MUKAWA" userId="7dafe798-f744-4eb5-97d2-48512db04c6b" providerId="ADAL" clId="{6EAD2F44-E3EB-4351-A5B4-10189C501E09}"/>
    <pc:docChg chg="custSel modSld">
      <pc:chgData name="SAORI MUKAWA" userId="7dafe798-f744-4eb5-97d2-48512db04c6b" providerId="ADAL" clId="{6EAD2F44-E3EB-4351-A5B4-10189C501E09}" dt="2024-03-12T06:41:15.704" v="5" actId="478"/>
      <pc:docMkLst>
        <pc:docMk/>
      </pc:docMkLst>
      <pc:sldChg chg="delSp mod">
        <pc:chgData name="SAORI MUKAWA" userId="7dafe798-f744-4eb5-97d2-48512db04c6b" providerId="ADAL" clId="{6EAD2F44-E3EB-4351-A5B4-10189C501E09}" dt="2024-03-12T06:40:02.893" v="1" actId="478"/>
        <pc:sldMkLst>
          <pc:docMk/>
          <pc:sldMk cId="3610123491" sldId="522"/>
        </pc:sldMkLst>
        <pc:spChg chg="del">
          <ac:chgData name="SAORI MUKAWA" userId="7dafe798-f744-4eb5-97d2-48512db04c6b" providerId="ADAL" clId="{6EAD2F44-E3EB-4351-A5B4-10189C501E09}" dt="2024-03-12T06:40:02.893" v="1" actId="478"/>
          <ac:spMkLst>
            <pc:docMk/>
            <pc:sldMk cId="3610123491" sldId="522"/>
            <ac:spMk id="2" creationId="{9863E66E-58EC-81DD-A439-C7546B25449E}"/>
          </ac:spMkLst>
        </pc:spChg>
      </pc:sldChg>
      <pc:sldChg chg="delSp mod">
        <pc:chgData name="SAORI MUKAWA" userId="7dafe798-f744-4eb5-97d2-48512db04c6b" providerId="ADAL" clId="{6EAD2F44-E3EB-4351-A5B4-10189C501E09}" dt="2024-03-12T06:40:20.602" v="2" actId="478"/>
        <pc:sldMkLst>
          <pc:docMk/>
          <pc:sldMk cId="811827868" sldId="544"/>
        </pc:sldMkLst>
        <pc:spChg chg="del">
          <ac:chgData name="SAORI MUKAWA" userId="7dafe798-f744-4eb5-97d2-48512db04c6b" providerId="ADAL" clId="{6EAD2F44-E3EB-4351-A5B4-10189C501E09}" dt="2024-03-12T06:40:20.602" v="2" actId="478"/>
          <ac:spMkLst>
            <pc:docMk/>
            <pc:sldMk cId="811827868" sldId="544"/>
            <ac:spMk id="2" creationId="{03EB9161-27E5-2D72-D702-CE8781B8AB32}"/>
          </ac:spMkLst>
        </pc:spChg>
      </pc:sldChg>
      <pc:sldChg chg="delSp mod">
        <pc:chgData name="SAORI MUKAWA" userId="7dafe798-f744-4eb5-97d2-48512db04c6b" providerId="ADAL" clId="{6EAD2F44-E3EB-4351-A5B4-10189C501E09}" dt="2024-03-12T06:40:26.394" v="3" actId="478"/>
        <pc:sldMkLst>
          <pc:docMk/>
          <pc:sldMk cId="61256657" sldId="545"/>
        </pc:sldMkLst>
        <pc:spChg chg="del">
          <ac:chgData name="SAORI MUKAWA" userId="7dafe798-f744-4eb5-97d2-48512db04c6b" providerId="ADAL" clId="{6EAD2F44-E3EB-4351-A5B4-10189C501E09}" dt="2024-03-12T06:40:26.394" v="3" actId="478"/>
          <ac:spMkLst>
            <pc:docMk/>
            <pc:sldMk cId="61256657" sldId="545"/>
            <ac:spMk id="4" creationId="{B10824C8-103A-D92A-1E1D-80A6DA081EBD}"/>
          </ac:spMkLst>
        </pc:spChg>
      </pc:sldChg>
      <pc:sldChg chg="delSp mod">
        <pc:chgData name="SAORI MUKAWA" userId="7dafe798-f744-4eb5-97d2-48512db04c6b" providerId="ADAL" clId="{6EAD2F44-E3EB-4351-A5B4-10189C501E09}" dt="2024-03-12T06:40:53.362" v="4" actId="478"/>
        <pc:sldMkLst>
          <pc:docMk/>
          <pc:sldMk cId="3682343186" sldId="592"/>
        </pc:sldMkLst>
        <pc:spChg chg="del">
          <ac:chgData name="SAORI MUKAWA" userId="7dafe798-f744-4eb5-97d2-48512db04c6b" providerId="ADAL" clId="{6EAD2F44-E3EB-4351-A5B4-10189C501E09}" dt="2024-03-12T06:40:53.362" v="4" actId="478"/>
          <ac:spMkLst>
            <pc:docMk/>
            <pc:sldMk cId="3682343186" sldId="592"/>
            <ac:spMk id="4" creationId="{A02C14BA-A505-5BCE-F2F4-96884F3343CA}"/>
          </ac:spMkLst>
        </pc:spChg>
      </pc:sldChg>
      <pc:sldChg chg="delSp mod">
        <pc:chgData name="SAORI MUKAWA" userId="7dafe798-f744-4eb5-97d2-48512db04c6b" providerId="ADAL" clId="{6EAD2F44-E3EB-4351-A5B4-10189C501E09}" dt="2024-03-12T06:41:15.704" v="5" actId="478"/>
        <pc:sldMkLst>
          <pc:docMk/>
          <pc:sldMk cId="4028401274" sldId="639"/>
        </pc:sldMkLst>
        <pc:spChg chg="del">
          <ac:chgData name="SAORI MUKAWA" userId="7dafe798-f744-4eb5-97d2-48512db04c6b" providerId="ADAL" clId="{6EAD2F44-E3EB-4351-A5B4-10189C501E09}" dt="2024-03-12T06:41:15.704" v="5" actId="478"/>
          <ac:spMkLst>
            <pc:docMk/>
            <pc:sldMk cId="4028401274" sldId="639"/>
            <ac:spMk id="2" creationId="{962BFCFD-6162-0D59-1457-6B6868F8962A}"/>
          </ac:spMkLst>
        </pc:spChg>
      </pc:sldChg>
      <pc:sldChg chg="delSp mod">
        <pc:chgData name="SAORI MUKAWA" userId="7dafe798-f744-4eb5-97d2-48512db04c6b" providerId="ADAL" clId="{6EAD2F44-E3EB-4351-A5B4-10189C501E09}" dt="2024-03-12T06:35:57.760" v="0" actId="478"/>
        <pc:sldMkLst>
          <pc:docMk/>
          <pc:sldMk cId="2622546609" sldId="846"/>
        </pc:sldMkLst>
        <pc:spChg chg="del">
          <ac:chgData name="SAORI MUKAWA" userId="7dafe798-f744-4eb5-97d2-48512db04c6b" providerId="ADAL" clId="{6EAD2F44-E3EB-4351-A5B4-10189C501E09}" dt="2024-03-12T06:35:57.760" v="0" actId="478"/>
          <ac:spMkLst>
            <pc:docMk/>
            <pc:sldMk cId="2622546609" sldId="846"/>
            <ac:spMk id="3" creationId="{6E2CA8BA-9BDA-0491-233A-1957CB52EEE9}"/>
          </ac:spMkLst>
        </pc:spChg>
      </pc:sldChg>
    </pc:docChg>
  </pc:docChgLst>
  <pc:docChgLst>
    <pc:chgData name="YUMI KUNIMOTO" userId="04cabc07-8b42-4d86-9ed1-6b0266dda15f" providerId="ADAL" clId="{7FE2E1E4-205E-4EA0-9C81-7DD047B74BB8}"/>
    <pc:docChg chg="custSel delMainMaster">
      <pc:chgData name="YUMI KUNIMOTO" userId="04cabc07-8b42-4d86-9ed1-6b0266dda15f" providerId="ADAL" clId="{7FE2E1E4-205E-4EA0-9C81-7DD047B74BB8}" dt="2024-02-29T21:53:19.787" v="4" actId="2696"/>
      <pc:docMkLst>
        <pc:docMk/>
      </pc:docMkLst>
      <pc:sldMasterChg chg="del delSldLayout">
        <pc:chgData name="YUMI KUNIMOTO" userId="04cabc07-8b42-4d86-9ed1-6b0266dda15f" providerId="ADAL" clId="{7FE2E1E4-205E-4EA0-9C81-7DD047B74BB8}" dt="2024-02-29T21:53:19.784" v="1" actId="2696"/>
        <pc:sldMasterMkLst>
          <pc:docMk/>
          <pc:sldMasterMk cId="1131324763" sldId="2147483856"/>
        </pc:sldMasterMkLst>
        <pc:sldLayoutChg chg="del">
          <pc:chgData name="YUMI KUNIMOTO" userId="04cabc07-8b42-4d86-9ed1-6b0266dda15f" providerId="ADAL" clId="{7FE2E1E4-205E-4EA0-9C81-7DD047B74BB8}" dt="2024-02-29T21:53:19.781" v="0" actId="2696"/>
          <pc:sldLayoutMkLst>
            <pc:docMk/>
            <pc:sldMasterMk cId="1131324763" sldId="2147483856"/>
            <pc:sldLayoutMk cId="4101157633" sldId="2147483857"/>
          </pc:sldLayoutMkLst>
        </pc:sldLayoutChg>
      </pc:sldMasterChg>
      <pc:sldMasterChg chg="del delSldLayout">
        <pc:chgData name="YUMI KUNIMOTO" userId="04cabc07-8b42-4d86-9ed1-6b0266dda15f" providerId="ADAL" clId="{7FE2E1E4-205E-4EA0-9C81-7DD047B74BB8}" dt="2024-02-29T21:53:19.787" v="4" actId="2696"/>
        <pc:sldMasterMkLst>
          <pc:docMk/>
          <pc:sldMasterMk cId="1909893524" sldId="2147483858"/>
        </pc:sldMasterMkLst>
        <pc:sldLayoutChg chg="del">
          <pc:chgData name="YUMI KUNIMOTO" userId="04cabc07-8b42-4d86-9ed1-6b0266dda15f" providerId="ADAL" clId="{7FE2E1E4-205E-4EA0-9C81-7DD047B74BB8}" dt="2024-02-29T21:53:19.785" v="2" actId="2696"/>
          <pc:sldLayoutMkLst>
            <pc:docMk/>
            <pc:sldMasterMk cId="1909893524" sldId="2147483858"/>
            <pc:sldLayoutMk cId="3985060873" sldId="2147483859"/>
          </pc:sldLayoutMkLst>
        </pc:sldLayoutChg>
        <pc:sldLayoutChg chg="del">
          <pc:chgData name="YUMI KUNIMOTO" userId="04cabc07-8b42-4d86-9ed1-6b0266dda15f" providerId="ADAL" clId="{7FE2E1E4-205E-4EA0-9C81-7DD047B74BB8}" dt="2024-02-29T21:53:19.786" v="3" actId="2696"/>
          <pc:sldLayoutMkLst>
            <pc:docMk/>
            <pc:sldMasterMk cId="1909893524" sldId="2147483858"/>
            <pc:sldLayoutMk cId="1597092196" sldId="2147483860"/>
          </pc:sldLayoutMkLst>
        </pc:sldLayoutChg>
      </pc:sldMasterChg>
    </pc:docChg>
  </pc:docChgLst>
  <pc:docChgLst>
    <pc:chgData name="SAORI MUKAWA" userId="7dafe798-f744-4eb5-97d2-48512db04c6b" providerId="ADAL" clId="{B69C5B85-F1EF-4CA2-84CB-BC9A6675D4E4}"/>
    <pc:docChg chg="undo redo custSel delSld modSld sldOrd">
      <pc:chgData name="SAORI MUKAWA" userId="7dafe798-f744-4eb5-97d2-48512db04c6b" providerId="ADAL" clId="{B69C5B85-F1EF-4CA2-84CB-BC9A6675D4E4}" dt="2024-02-29T05:30:18.954" v="1140" actId="313"/>
      <pc:docMkLst>
        <pc:docMk/>
      </pc:docMkLst>
      <pc:sldChg chg="modSp mod">
        <pc:chgData name="SAORI MUKAWA" userId="7dafe798-f744-4eb5-97d2-48512db04c6b" providerId="ADAL" clId="{B69C5B85-F1EF-4CA2-84CB-BC9A6675D4E4}" dt="2024-02-29T04:44:48.220" v="904" actId="13926"/>
        <pc:sldMkLst>
          <pc:docMk/>
          <pc:sldMk cId="2778761238" sldId="271"/>
        </pc:sldMkLst>
        <pc:graphicFrameChg chg="modGraphic">
          <ac:chgData name="SAORI MUKAWA" userId="7dafe798-f744-4eb5-97d2-48512db04c6b" providerId="ADAL" clId="{B69C5B85-F1EF-4CA2-84CB-BC9A6675D4E4}" dt="2024-02-29T04:44:48.220" v="904" actId="13926"/>
          <ac:graphicFrameMkLst>
            <pc:docMk/>
            <pc:sldMk cId="2778761238" sldId="271"/>
            <ac:graphicFrameMk id="10" creationId="{12091B08-3D82-CC46-4C9C-252CBB3EC313}"/>
          </ac:graphicFrameMkLst>
        </pc:graphicFrameChg>
      </pc:sldChg>
      <pc:sldChg chg="modSp mod">
        <pc:chgData name="SAORI MUKAWA" userId="7dafe798-f744-4eb5-97d2-48512db04c6b" providerId="ADAL" clId="{B69C5B85-F1EF-4CA2-84CB-BC9A6675D4E4}" dt="2024-02-29T04:49:41.565" v="939" actId="13926"/>
        <pc:sldMkLst>
          <pc:docMk/>
          <pc:sldMk cId="1124672720" sldId="273"/>
        </pc:sldMkLst>
        <pc:graphicFrameChg chg="modGraphic">
          <ac:chgData name="SAORI MUKAWA" userId="7dafe798-f744-4eb5-97d2-48512db04c6b" providerId="ADAL" clId="{B69C5B85-F1EF-4CA2-84CB-BC9A6675D4E4}" dt="2024-02-29T04:49:41.565" v="939" actId="13926"/>
          <ac:graphicFrameMkLst>
            <pc:docMk/>
            <pc:sldMk cId="1124672720" sldId="273"/>
            <ac:graphicFrameMk id="16" creationId="{623E5EC4-2DD2-7C6A-C8F4-12BDC500C8DB}"/>
          </ac:graphicFrameMkLst>
        </pc:graphicFrameChg>
      </pc:sldChg>
      <pc:sldChg chg="modSp mod">
        <pc:chgData name="SAORI MUKAWA" userId="7dafe798-f744-4eb5-97d2-48512db04c6b" providerId="ADAL" clId="{B69C5B85-F1EF-4CA2-84CB-BC9A6675D4E4}" dt="2024-02-29T04:47:20.776" v="925" actId="13926"/>
        <pc:sldMkLst>
          <pc:docMk/>
          <pc:sldMk cId="2560260653" sldId="277"/>
        </pc:sldMkLst>
        <pc:graphicFrameChg chg="modGraphic">
          <ac:chgData name="SAORI MUKAWA" userId="7dafe798-f744-4eb5-97d2-48512db04c6b" providerId="ADAL" clId="{B69C5B85-F1EF-4CA2-84CB-BC9A6675D4E4}" dt="2024-02-29T04:47:20.776" v="925" actId="13926"/>
          <ac:graphicFrameMkLst>
            <pc:docMk/>
            <pc:sldMk cId="2560260653" sldId="277"/>
            <ac:graphicFrameMk id="3" creationId="{A6FE6A7B-5517-5F59-B5B1-D80E2685946F}"/>
          </ac:graphicFrameMkLst>
        </pc:graphicFrameChg>
      </pc:sldChg>
      <pc:sldChg chg="modSp mod">
        <pc:chgData name="SAORI MUKAWA" userId="7dafe798-f744-4eb5-97d2-48512db04c6b" providerId="ADAL" clId="{B69C5B85-F1EF-4CA2-84CB-BC9A6675D4E4}" dt="2024-02-29T04:48:53.142" v="932" actId="13926"/>
        <pc:sldMkLst>
          <pc:docMk/>
          <pc:sldMk cId="2519179942" sldId="278"/>
        </pc:sldMkLst>
        <pc:graphicFrameChg chg="modGraphic">
          <ac:chgData name="SAORI MUKAWA" userId="7dafe798-f744-4eb5-97d2-48512db04c6b" providerId="ADAL" clId="{B69C5B85-F1EF-4CA2-84CB-BC9A6675D4E4}" dt="2024-02-29T04:48:53.142" v="932" actId="13926"/>
          <ac:graphicFrameMkLst>
            <pc:docMk/>
            <pc:sldMk cId="2519179942" sldId="278"/>
            <ac:graphicFrameMk id="3" creationId="{A6FE6A7B-5517-5F59-B5B1-D80E2685946F}"/>
          </ac:graphicFrameMkLst>
        </pc:graphicFrameChg>
      </pc:sldChg>
      <pc:sldChg chg="modSp mod">
        <pc:chgData name="SAORI MUKAWA" userId="7dafe798-f744-4eb5-97d2-48512db04c6b" providerId="ADAL" clId="{B69C5B85-F1EF-4CA2-84CB-BC9A6675D4E4}" dt="2024-02-28T13:11:29.345" v="465" actId="13926"/>
        <pc:sldMkLst>
          <pc:docMk/>
          <pc:sldMk cId="2258101732" sldId="280"/>
        </pc:sldMkLst>
        <pc:spChg chg="mod">
          <ac:chgData name="SAORI MUKAWA" userId="7dafe798-f744-4eb5-97d2-48512db04c6b" providerId="ADAL" clId="{B69C5B85-F1EF-4CA2-84CB-BC9A6675D4E4}" dt="2024-02-28T13:11:29.345" v="465" actId="13926"/>
          <ac:spMkLst>
            <pc:docMk/>
            <pc:sldMk cId="2258101732" sldId="280"/>
            <ac:spMk id="17" creationId="{2ADF12F9-F5B5-CF61-D5D1-239D181636BE}"/>
          </ac:spMkLst>
        </pc:spChg>
      </pc:sldChg>
      <pc:sldChg chg="modSp mod">
        <pc:chgData name="SAORI MUKAWA" userId="7dafe798-f744-4eb5-97d2-48512db04c6b" providerId="ADAL" clId="{B69C5B85-F1EF-4CA2-84CB-BC9A6675D4E4}" dt="2024-02-29T05:05:02.865" v="1030" actId="13926"/>
        <pc:sldMkLst>
          <pc:docMk/>
          <pc:sldMk cId="1825144767" sldId="315"/>
        </pc:sldMkLst>
        <pc:graphicFrameChg chg="modGraphic">
          <ac:chgData name="SAORI MUKAWA" userId="7dafe798-f744-4eb5-97d2-48512db04c6b" providerId="ADAL" clId="{B69C5B85-F1EF-4CA2-84CB-BC9A6675D4E4}" dt="2024-02-29T05:05:02.865" v="1030" actId="13926"/>
          <ac:graphicFrameMkLst>
            <pc:docMk/>
            <pc:sldMk cId="1825144767" sldId="315"/>
            <ac:graphicFrameMk id="4" creationId="{81272E3D-B4E1-BF98-5D75-3C0F02AB9D99}"/>
          </ac:graphicFrameMkLst>
        </pc:graphicFrameChg>
      </pc:sldChg>
      <pc:sldChg chg="modSp mod">
        <pc:chgData name="SAORI MUKAWA" userId="7dafe798-f744-4eb5-97d2-48512db04c6b" providerId="ADAL" clId="{B69C5B85-F1EF-4CA2-84CB-BC9A6675D4E4}" dt="2024-02-29T05:06:46.728" v="1036" actId="13926"/>
        <pc:sldMkLst>
          <pc:docMk/>
          <pc:sldMk cId="1483290445" sldId="317"/>
        </pc:sldMkLst>
        <pc:graphicFrameChg chg="mod modGraphic">
          <ac:chgData name="SAORI MUKAWA" userId="7dafe798-f744-4eb5-97d2-48512db04c6b" providerId="ADAL" clId="{B69C5B85-F1EF-4CA2-84CB-BC9A6675D4E4}" dt="2024-02-29T05:06:46.728" v="1036" actId="13926"/>
          <ac:graphicFrameMkLst>
            <pc:docMk/>
            <pc:sldMk cId="1483290445" sldId="317"/>
            <ac:graphicFrameMk id="3" creationId="{7244434B-3CF9-A9CC-1E13-3782FCCCA3A8}"/>
          </ac:graphicFrameMkLst>
        </pc:graphicFrameChg>
      </pc:sldChg>
      <pc:sldChg chg="addSp modSp mod">
        <pc:chgData name="SAORI MUKAWA" userId="7dafe798-f744-4eb5-97d2-48512db04c6b" providerId="ADAL" clId="{B69C5B85-F1EF-4CA2-84CB-BC9A6675D4E4}" dt="2024-02-27T21:50:04.845" v="321" actId="20577"/>
        <pc:sldMkLst>
          <pc:docMk/>
          <pc:sldMk cId="1061345499" sldId="324"/>
        </pc:sldMkLst>
        <pc:spChg chg="add mod">
          <ac:chgData name="SAORI MUKAWA" userId="7dafe798-f744-4eb5-97d2-48512db04c6b" providerId="ADAL" clId="{B69C5B85-F1EF-4CA2-84CB-BC9A6675D4E4}" dt="2024-02-27T21:50:04.845" v="321" actId="20577"/>
          <ac:spMkLst>
            <pc:docMk/>
            <pc:sldMk cId="1061345499" sldId="324"/>
            <ac:spMk id="8" creationId="{04108CD9-0572-5C3F-83F7-B0A66F86261E}"/>
          </ac:spMkLst>
        </pc:spChg>
        <pc:graphicFrameChg chg="modGraphic">
          <ac:chgData name="SAORI MUKAWA" userId="7dafe798-f744-4eb5-97d2-48512db04c6b" providerId="ADAL" clId="{B69C5B85-F1EF-4CA2-84CB-BC9A6675D4E4}" dt="2024-02-27T21:44:30.687" v="290" actId="13926"/>
          <ac:graphicFrameMkLst>
            <pc:docMk/>
            <pc:sldMk cId="1061345499" sldId="324"/>
            <ac:graphicFrameMk id="5" creationId="{E5A1E9A0-B909-63C0-0202-CC9BBFEDB5B3}"/>
          </ac:graphicFrameMkLst>
        </pc:graphicFrameChg>
      </pc:sldChg>
      <pc:sldChg chg="addSp delSp modSp mod">
        <pc:chgData name="SAORI MUKAWA" userId="7dafe798-f744-4eb5-97d2-48512db04c6b" providerId="ADAL" clId="{B69C5B85-F1EF-4CA2-84CB-BC9A6675D4E4}" dt="2024-02-28T07:43:10.368" v="372" actId="478"/>
        <pc:sldMkLst>
          <pc:docMk/>
          <pc:sldMk cId="3102009706" sldId="328"/>
        </pc:sldMkLst>
        <pc:spChg chg="add del mod">
          <ac:chgData name="SAORI MUKAWA" userId="7dafe798-f744-4eb5-97d2-48512db04c6b" providerId="ADAL" clId="{B69C5B85-F1EF-4CA2-84CB-BC9A6675D4E4}" dt="2024-02-28T07:43:10.368" v="372" actId="478"/>
          <ac:spMkLst>
            <pc:docMk/>
            <pc:sldMk cId="3102009706" sldId="328"/>
            <ac:spMk id="13" creationId="{176A1FF5-E998-0DE4-667C-3208DAC63796}"/>
          </ac:spMkLst>
        </pc:spChg>
      </pc:sldChg>
      <pc:sldChg chg="del">
        <pc:chgData name="SAORI MUKAWA" userId="7dafe798-f744-4eb5-97d2-48512db04c6b" providerId="ADAL" clId="{B69C5B85-F1EF-4CA2-84CB-BC9A6675D4E4}" dt="2024-02-28T04:39:38.564" v="369" actId="2696"/>
        <pc:sldMkLst>
          <pc:docMk/>
          <pc:sldMk cId="3136015926" sldId="336"/>
        </pc:sldMkLst>
      </pc:sldChg>
      <pc:sldChg chg="modSp mod">
        <pc:chgData name="SAORI MUKAWA" userId="7dafe798-f744-4eb5-97d2-48512db04c6b" providerId="ADAL" clId="{B69C5B85-F1EF-4CA2-84CB-BC9A6675D4E4}" dt="2024-02-29T01:09:33.003" v="852" actId="13926"/>
        <pc:sldMkLst>
          <pc:docMk/>
          <pc:sldMk cId="463454415" sldId="338"/>
        </pc:sldMkLst>
        <pc:spChg chg="mod">
          <ac:chgData name="SAORI MUKAWA" userId="7dafe798-f744-4eb5-97d2-48512db04c6b" providerId="ADAL" clId="{B69C5B85-F1EF-4CA2-84CB-BC9A6675D4E4}" dt="2024-02-29T01:09:33.003" v="852" actId="13926"/>
          <ac:spMkLst>
            <pc:docMk/>
            <pc:sldMk cId="463454415" sldId="338"/>
            <ac:spMk id="9" creationId="{9D2EFC93-9908-BEF3-7DE3-9C6E4808A5A5}"/>
          </ac:spMkLst>
        </pc:spChg>
      </pc:sldChg>
      <pc:sldChg chg="modSp mod">
        <pc:chgData name="SAORI MUKAWA" userId="7dafe798-f744-4eb5-97d2-48512db04c6b" providerId="ADAL" clId="{B69C5B85-F1EF-4CA2-84CB-BC9A6675D4E4}" dt="2024-02-28T23:41:44.226" v="845"/>
        <pc:sldMkLst>
          <pc:docMk/>
          <pc:sldMk cId="1839365371" sldId="347"/>
        </pc:sldMkLst>
        <pc:spChg chg="mod">
          <ac:chgData name="SAORI MUKAWA" userId="7dafe798-f744-4eb5-97d2-48512db04c6b" providerId="ADAL" clId="{B69C5B85-F1EF-4CA2-84CB-BC9A6675D4E4}" dt="2024-02-28T23:41:44.226" v="845"/>
          <ac:spMkLst>
            <pc:docMk/>
            <pc:sldMk cId="1839365371" sldId="347"/>
            <ac:spMk id="10" creationId="{2D2A145C-82DC-CE73-3D3C-E08BD5E96B98}"/>
          </ac:spMkLst>
        </pc:spChg>
      </pc:sldChg>
      <pc:sldChg chg="modSp mod">
        <pc:chgData name="SAORI MUKAWA" userId="7dafe798-f744-4eb5-97d2-48512db04c6b" providerId="ADAL" clId="{B69C5B85-F1EF-4CA2-84CB-BC9A6675D4E4}" dt="2024-02-29T04:57:08.553" v="1006" actId="13926"/>
        <pc:sldMkLst>
          <pc:docMk/>
          <pc:sldMk cId="356884902" sldId="364"/>
        </pc:sldMkLst>
        <pc:graphicFrameChg chg="modGraphic">
          <ac:chgData name="SAORI MUKAWA" userId="7dafe798-f744-4eb5-97d2-48512db04c6b" providerId="ADAL" clId="{B69C5B85-F1EF-4CA2-84CB-BC9A6675D4E4}" dt="2024-02-29T04:57:08.553" v="1006" actId="13926"/>
          <ac:graphicFrameMkLst>
            <pc:docMk/>
            <pc:sldMk cId="356884902" sldId="364"/>
            <ac:graphicFrameMk id="21" creationId="{F27E588D-8A07-D8DC-5D3B-CC0389336138}"/>
          </ac:graphicFrameMkLst>
        </pc:graphicFrameChg>
      </pc:sldChg>
      <pc:sldChg chg="modSp mod">
        <pc:chgData name="SAORI MUKAWA" userId="7dafe798-f744-4eb5-97d2-48512db04c6b" providerId="ADAL" clId="{B69C5B85-F1EF-4CA2-84CB-BC9A6675D4E4}" dt="2024-02-28T23:30:49.883" v="816" actId="13926"/>
        <pc:sldMkLst>
          <pc:docMk/>
          <pc:sldMk cId="2536599675" sldId="381"/>
        </pc:sldMkLst>
        <pc:spChg chg="mod">
          <ac:chgData name="SAORI MUKAWA" userId="7dafe798-f744-4eb5-97d2-48512db04c6b" providerId="ADAL" clId="{B69C5B85-F1EF-4CA2-84CB-BC9A6675D4E4}" dt="2024-02-28T23:30:49.883" v="816" actId="13926"/>
          <ac:spMkLst>
            <pc:docMk/>
            <pc:sldMk cId="2536599675" sldId="381"/>
            <ac:spMk id="9" creationId="{94274FA5-E6E1-278B-91EB-CAB414B892FD}"/>
          </ac:spMkLst>
        </pc:spChg>
      </pc:sldChg>
      <pc:sldChg chg="modSp mod">
        <pc:chgData name="SAORI MUKAWA" userId="7dafe798-f744-4eb5-97d2-48512db04c6b" providerId="ADAL" clId="{B69C5B85-F1EF-4CA2-84CB-BC9A6675D4E4}" dt="2024-02-28T16:53:45.759" v="664" actId="13926"/>
        <pc:sldMkLst>
          <pc:docMk/>
          <pc:sldMk cId="3688796390" sldId="382"/>
        </pc:sldMkLst>
        <pc:graphicFrameChg chg="modGraphic">
          <ac:chgData name="SAORI MUKAWA" userId="7dafe798-f744-4eb5-97d2-48512db04c6b" providerId="ADAL" clId="{B69C5B85-F1EF-4CA2-84CB-BC9A6675D4E4}" dt="2024-02-28T16:53:45.759" v="664" actId="13926"/>
          <ac:graphicFrameMkLst>
            <pc:docMk/>
            <pc:sldMk cId="3688796390" sldId="382"/>
            <ac:graphicFrameMk id="26" creationId="{947D1507-5128-8D33-141D-1FCEF876841D}"/>
          </ac:graphicFrameMkLst>
        </pc:graphicFrameChg>
      </pc:sldChg>
      <pc:sldChg chg="modSp mod">
        <pc:chgData name="SAORI MUKAWA" userId="7dafe798-f744-4eb5-97d2-48512db04c6b" providerId="ADAL" clId="{B69C5B85-F1EF-4CA2-84CB-BC9A6675D4E4}" dt="2024-02-29T04:58:06.281" v="1008" actId="13926"/>
        <pc:sldMkLst>
          <pc:docMk/>
          <pc:sldMk cId="3944603836" sldId="384"/>
        </pc:sldMkLst>
        <pc:graphicFrameChg chg="modGraphic">
          <ac:chgData name="SAORI MUKAWA" userId="7dafe798-f744-4eb5-97d2-48512db04c6b" providerId="ADAL" clId="{B69C5B85-F1EF-4CA2-84CB-BC9A6675D4E4}" dt="2024-02-29T04:58:06.281" v="1008" actId="13926"/>
          <ac:graphicFrameMkLst>
            <pc:docMk/>
            <pc:sldMk cId="3944603836" sldId="384"/>
            <ac:graphicFrameMk id="27" creationId="{27FE7525-610E-C197-42C6-8A727ABF80E2}"/>
          </ac:graphicFrameMkLst>
        </pc:graphicFrameChg>
      </pc:sldChg>
      <pc:sldChg chg="modSp mod">
        <pc:chgData name="SAORI MUKAWA" userId="7dafe798-f744-4eb5-97d2-48512db04c6b" providerId="ADAL" clId="{B69C5B85-F1EF-4CA2-84CB-BC9A6675D4E4}" dt="2024-02-29T04:55:28.699" v="1002" actId="13926"/>
        <pc:sldMkLst>
          <pc:docMk/>
          <pc:sldMk cId="4056662257" sldId="385"/>
        </pc:sldMkLst>
        <pc:graphicFrameChg chg="modGraphic">
          <ac:chgData name="SAORI MUKAWA" userId="7dafe798-f744-4eb5-97d2-48512db04c6b" providerId="ADAL" clId="{B69C5B85-F1EF-4CA2-84CB-BC9A6675D4E4}" dt="2024-02-29T04:55:28.699" v="1002" actId="13926"/>
          <ac:graphicFrameMkLst>
            <pc:docMk/>
            <pc:sldMk cId="4056662257" sldId="385"/>
            <ac:graphicFrameMk id="31" creationId="{745AE004-7081-9486-4E6F-11F4F271E31A}"/>
          </ac:graphicFrameMkLst>
        </pc:graphicFrameChg>
      </pc:sldChg>
      <pc:sldChg chg="modSp mod">
        <pc:chgData name="SAORI MUKAWA" userId="7dafe798-f744-4eb5-97d2-48512db04c6b" providerId="ADAL" clId="{B69C5B85-F1EF-4CA2-84CB-BC9A6675D4E4}" dt="2024-02-28T16:06:54.042" v="639" actId="13926"/>
        <pc:sldMkLst>
          <pc:docMk/>
          <pc:sldMk cId="3774454598" sldId="413"/>
        </pc:sldMkLst>
        <pc:graphicFrameChg chg="modGraphic">
          <ac:chgData name="SAORI MUKAWA" userId="7dafe798-f744-4eb5-97d2-48512db04c6b" providerId="ADAL" clId="{B69C5B85-F1EF-4CA2-84CB-BC9A6675D4E4}" dt="2024-02-28T16:06:54.042" v="639" actId="13926"/>
          <ac:graphicFrameMkLst>
            <pc:docMk/>
            <pc:sldMk cId="3774454598" sldId="413"/>
            <ac:graphicFrameMk id="17" creationId="{49D14D34-9900-71C3-A59C-E07049825D53}"/>
          </ac:graphicFrameMkLst>
        </pc:graphicFrameChg>
      </pc:sldChg>
      <pc:sldChg chg="modSp mod">
        <pc:chgData name="SAORI MUKAWA" userId="7dafe798-f744-4eb5-97d2-48512db04c6b" providerId="ADAL" clId="{B69C5B85-F1EF-4CA2-84CB-BC9A6675D4E4}" dt="2024-02-27T04:09:40.035" v="245" actId="20577"/>
        <pc:sldMkLst>
          <pc:docMk/>
          <pc:sldMk cId="3567515971" sldId="415"/>
        </pc:sldMkLst>
        <pc:graphicFrameChg chg="modGraphic">
          <ac:chgData name="SAORI MUKAWA" userId="7dafe798-f744-4eb5-97d2-48512db04c6b" providerId="ADAL" clId="{B69C5B85-F1EF-4CA2-84CB-BC9A6675D4E4}" dt="2024-02-27T04:09:40.035" v="245" actId="20577"/>
          <ac:graphicFrameMkLst>
            <pc:docMk/>
            <pc:sldMk cId="3567515971" sldId="415"/>
            <ac:graphicFrameMk id="20" creationId="{C85129B9-A9AE-4887-6596-85D54B2A8886}"/>
          </ac:graphicFrameMkLst>
        </pc:graphicFrameChg>
      </pc:sldChg>
      <pc:sldChg chg="modSp mod">
        <pc:chgData name="SAORI MUKAWA" userId="7dafe798-f744-4eb5-97d2-48512db04c6b" providerId="ADAL" clId="{B69C5B85-F1EF-4CA2-84CB-BC9A6675D4E4}" dt="2024-02-28T17:02:10.478" v="669" actId="13926"/>
        <pc:sldMkLst>
          <pc:docMk/>
          <pc:sldMk cId="171636205" sldId="420"/>
        </pc:sldMkLst>
        <pc:graphicFrameChg chg="modGraphic">
          <ac:chgData name="SAORI MUKAWA" userId="7dafe798-f744-4eb5-97d2-48512db04c6b" providerId="ADAL" clId="{B69C5B85-F1EF-4CA2-84CB-BC9A6675D4E4}" dt="2024-02-28T17:02:10.478" v="669" actId="13926"/>
          <ac:graphicFrameMkLst>
            <pc:docMk/>
            <pc:sldMk cId="171636205" sldId="420"/>
            <ac:graphicFrameMk id="65" creationId="{2C2EDF51-B406-54E1-CC40-9670E483FB88}"/>
          </ac:graphicFrameMkLst>
        </pc:graphicFrameChg>
      </pc:sldChg>
      <pc:sldChg chg="modSp mod">
        <pc:chgData name="SAORI MUKAWA" userId="7dafe798-f744-4eb5-97d2-48512db04c6b" providerId="ADAL" clId="{B69C5B85-F1EF-4CA2-84CB-BC9A6675D4E4}" dt="2024-02-28T13:23:24.233" v="467" actId="13926"/>
        <pc:sldMkLst>
          <pc:docMk/>
          <pc:sldMk cId="567422748" sldId="421"/>
        </pc:sldMkLst>
        <pc:graphicFrameChg chg="modGraphic">
          <ac:chgData name="SAORI MUKAWA" userId="7dafe798-f744-4eb5-97d2-48512db04c6b" providerId="ADAL" clId="{B69C5B85-F1EF-4CA2-84CB-BC9A6675D4E4}" dt="2024-02-28T13:23:24.233" v="467" actId="13926"/>
          <ac:graphicFrameMkLst>
            <pc:docMk/>
            <pc:sldMk cId="567422748" sldId="421"/>
            <ac:graphicFrameMk id="2" creationId="{173EF3B4-2AB8-0210-9C76-62E84971AEAC}"/>
          </ac:graphicFrameMkLst>
        </pc:graphicFrameChg>
      </pc:sldChg>
      <pc:sldChg chg="modSp mod">
        <pc:chgData name="SAORI MUKAWA" userId="7dafe798-f744-4eb5-97d2-48512db04c6b" providerId="ADAL" clId="{B69C5B85-F1EF-4CA2-84CB-BC9A6675D4E4}" dt="2024-02-28T16:22:47.336" v="642" actId="13926"/>
        <pc:sldMkLst>
          <pc:docMk/>
          <pc:sldMk cId="1756205795" sldId="426"/>
        </pc:sldMkLst>
        <pc:graphicFrameChg chg="modGraphic">
          <ac:chgData name="SAORI MUKAWA" userId="7dafe798-f744-4eb5-97d2-48512db04c6b" providerId="ADAL" clId="{B69C5B85-F1EF-4CA2-84CB-BC9A6675D4E4}" dt="2024-02-28T16:22:47.336" v="642" actId="13926"/>
          <ac:graphicFrameMkLst>
            <pc:docMk/>
            <pc:sldMk cId="1756205795" sldId="426"/>
            <ac:graphicFrameMk id="4" creationId="{8F28750B-BF43-1E4B-85BF-EE0A43AFCCBF}"/>
          </ac:graphicFrameMkLst>
        </pc:graphicFrameChg>
      </pc:sldChg>
      <pc:sldChg chg="modSp mod">
        <pc:chgData name="SAORI MUKAWA" userId="7dafe798-f744-4eb5-97d2-48512db04c6b" providerId="ADAL" clId="{B69C5B85-F1EF-4CA2-84CB-BC9A6675D4E4}" dt="2024-02-28T15:37:26.191" v="553" actId="13926"/>
        <pc:sldMkLst>
          <pc:docMk/>
          <pc:sldMk cId="1188143368" sldId="443"/>
        </pc:sldMkLst>
        <pc:spChg chg="mod">
          <ac:chgData name="SAORI MUKAWA" userId="7dafe798-f744-4eb5-97d2-48512db04c6b" providerId="ADAL" clId="{B69C5B85-F1EF-4CA2-84CB-BC9A6675D4E4}" dt="2024-02-28T15:37:26.191" v="553" actId="13926"/>
          <ac:spMkLst>
            <pc:docMk/>
            <pc:sldMk cId="1188143368" sldId="443"/>
            <ac:spMk id="31" creationId="{E0C98D7F-B19E-403F-C2F7-AD50CE5EF6AF}"/>
          </ac:spMkLst>
        </pc:spChg>
      </pc:sldChg>
      <pc:sldChg chg="modSp mod">
        <pc:chgData name="SAORI MUKAWA" userId="7dafe798-f744-4eb5-97d2-48512db04c6b" providerId="ADAL" clId="{B69C5B85-F1EF-4CA2-84CB-BC9A6675D4E4}" dt="2024-02-29T04:45:44.489" v="911" actId="13926"/>
        <pc:sldMkLst>
          <pc:docMk/>
          <pc:sldMk cId="2984689236" sldId="445"/>
        </pc:sldMkLst>
        <pc:graphicFrameChg chg="modGraphic">
          <ac:chgData name="SAORI MUKAWA" userId="7dafe798-f744-4eb5-97d2-48512db04c6b" providerId="ADAL" clId="{B69C5B85-F1EF-4CA2-84CB-BC9A6675D4E4}" dt="2024-02-29T04:45:44.489" v="911" actId="13926"/>
          <ac:graphicFrameMkLst>
            <pc:docMk/>
            <pc:sldMk cId="2984689236" sldId="445"/>
            <ac:graphicFrameMk id="33" creationId="{71A12880-4DB2-0FD8-BD74-87ADC87873F5}"/>
          </ac:graphicFrameMkLst>
        </pc:graphicFrameChg>
      </pc:sldChg>
      <pc:sldChg chg="modSp mod">
        <pc:chgData name="SAORI MUKAWA" userId="7dafe798-f744-4eb5-97d2-48512db04c6b" providerId="ADAL" clId="{B69C5B85-F1EF-4CA2-84CB-BC9A6675D4E4}" dt="2024-02-28T16:45:39.681" v="654" actId="13926"/>
        <pc:sldMkLst>
          <pc:docMk/>
          <pc:sldMk cId="2382633098" sldId="463"/>
        </pc:sldMkLst>
        <pc:graphicFrameChg chg="modGraphic">
          <ac:chgData name="SAORI MUKAWA" userId="7dafe798-f744-4eb5-97d2-48512db04c6b" providerId="ADAL" clId="{B69C5B85-F1EF-4CA2-84CB-BC9A6675D4E4}" dt="2024-02-28T16:45:39.681" v="654" actId="13926"/>
          <ac:graphicFrameMkLst>
            <pc:docMk/>
            <pc:sldMk cId="2382633098" sldId="463"/>
            <ac:graphicFrameMk id="23" creationId="{D0842158-9EC5-FB40-3FAD-41083AEDF648}"/>
          </ac:graphicFrameMkLst>
        </pc:graphicFrameChg>
      </pc:sldChg>
      <pc:sldChg chg="modSp mod">
        <pc:chgData name="SAORI MUKAWA" userId="7dafe798-f744-4eb5-97d2-48512db04c6b" providerId="ADAL" clId="{B69C5B85-F1EF-4CA2-84CB-BC9A6675D4E4}" dt="2024-02-28T14:42:24.168" v="511" actId="13926"/>
        <pc:sldMkLst>
          <pc:docMk/>
          <pc:sldMk cId="1892966" sldId="501"/>
        </pc:sldMkLst>
        <pc:graphicFrameChg chg="modGraphic">
          <ac:chgData name="SAORI MUKAWA" userId="7dafe798-f744-4eb5-97d2-48512db04c6b" providerId="ADAL" clId="{B69C5B85-F1EF-4CA2-84CB-BC9A6675D4E4}" dt="2024-02-28T14:42:24.168" v="511" actId="13926"/>
          <ac:graphicFrameMkLst>
            <pc:docMk/>
            <pc:sldMk cId="1892966" sldId="501"/>
            <ac:graphicFrameMk id="17" creationId="{DEB1A600-D4F9-7E35-5A86-3A5BA0715042}"/>
          </ac:graphicFrameMkLst>
        </pc:graphicFrameChg>
      </pc:sldChg>
      <pc:sldChg chg="modSp mod">
        <pc:chgData name="SAORI MUKAWA" userId="7dafe798-f744-4eb5-97d2-48512db04c6b" providerId="ADAL" clId="{B69C5B85-F1EF-4CA2-84CB-BC9A6675D4E4}" dt="2024-02-29T04:27:09.609" v="880" actId="179"/>
        <pc:sldMkLst>
          <pc:docMk/>
          <pc:sldMk cId="794044359" sldId="521"/>
        </pc:sldMkLst>
        <pc:graphicFrameChg chg="mod modGraphic">
          <ac:chgData name="SAORI MUKAWA" userId="7dafe798-f744-4eb5-97d2-48512db04c6b" providerId="ADAL" clId="{B69C5B85-F1EF-4CA2-84CB-BC9A6675D4E4}" dt="2024-02-29T04:27:09.609" v="880" actId="179"/>
          <ac:graphicFrameMkLst>
            <pc:docMk/>
            <pc:sldMk cId="794044359" sldId="521"/>
            <ac:graphicFrameMk id="2" creationId="{27412B72-2DDC-994A-958D-69C1115F4121}"/>
          </ac:graphicFrameMkLst>
        </pc:graphicFrameChg>
        <pc:graphicFrameChg chg="modGraphic">
          <ac:chgData name="SAORI MUKAWA" userId="7dafe798-f744-4eb5-97d2-48512db04c6b" providerId="ADAL" clId="{B69C5B85-F1EF-4CA2-84CB-BC9A6675D4E4}" dt="2024-02-28T12:14:58.794" v="446" actId="13926"/>
          <ac:graphicFrameMkLst>
            <pc:docMk/>
            <pc:sldMk cId="794044359" sldId="521"/>
            <ac:graphicFrameMk id="5" creationId="{C67B8D0F-A0FD-044B-EBB6-20E3C400AD48}"/>
          </ac:graphicFrameMkLst>
        </pc:graphicFrameChg>
      </pc:sldChg>
      <pc:sldChg chg="modSp mod">
        <pc:chgData name="SAORI MUKAWA" userId="7dafe798-f744-4eb5-97d2-48512db04c6b" providerId="ADAL" clId="{B69C5B85-F1EF-4CA2-84CB-BC9A6675D4E4}" dt="2024-02-29T04:30:43.415" v="882" actId="1076"/>
        <pc:sldMkLst>
          <pc:docMk/>
          <pc:sldMk cId="3610123491" sldId="522"/>
        </pc:sldMkLst>
        <pc:spChg chg="mod">
          <ac:chgData name="SAORI MUKAWA" userId="7dafe798-f744-4eb5-97d2-48512db04c6b" providerId="ADAL" clId="{B69C5B85-F1EF-4CA2-84CB-BC9A6675D4E4}" dt="2024-02-28T15:35:53.967" v="551" actId="1076"/>
          <ac:spMkLst>
            <pc:docMk/>
            <pc:sldMk cId="3610123491" sldId="522"/>
            <ac:spMk id="2" creationId="{9863E66E-58EC-81DD-A439-C7546B25449E}"/>
          </ac:spMkLst>
        </pc:spChg>
        <pc:spChg chg="mod">
          <ac:chgData name="SAORI MUKAWA" userId="7dafe798-f744-4eb5-97d2-48512db04c6b" providerId="ADAL" clId="{B69C5B85-F1EF-4CA2-84CB-BC9A6675D4E4}" dt="2024-02-29T04:30:43.415" v="882" actId="1076"/>
          <ac:spMkLst>
            <pc:docMk/>
            <pc:sldMk cId="3610123491" sldId="522"/>
            <ac:spMk id="19" creationId="{04936289-B2AB-096F-518A-B4BE0C1FBA6A}"/>
          </ac:spMkLst>
        </pc:spChg>
        <pc:graphicFrameChg chg="mod modGraphic">
          <ac:chgData name="SAORI MUKAWA" userId="7dafe798-f744-4eb5-97d2-48512db04c6b" providerId="ADAL" clId="{B69C5B85-F1EF-4CA2-84CB-BC9A6675D4E4}" dt="2024-02-29T04:30:23.495" v="881" actId="1076"/>
          <ac:graphicFrameMkLst>
            <pc:docMk/>
            <pc:sldMk cId="3610123491" sldId="522"/>
            <ac:graphicFrameMk id="3" creationId="{04591BE3-EC32-968C-1FD2-71FEC2809591}"/>
          </ac:graphicFrameMkLst>
        </pc:graphicFrameChg>
      </pc:sldChg>
      <pc:sldChg chg="modSp mod">
        <pc:chgData name="SAORI MUKAWA" userId="7dafe798-f744-4eb5-97d2-48512db04c6b" providerId="ADAL" clId="{B69C5B85-F1EF-4CA2-84CB-BC9A6675D4E4}" dt="2024-02-28T13:52:09.492" v="476" actId="13926"/>
        <pc:sldMkLst>
          <pc:docMk/>
          <pc:sldMk cId="862711398" sldId="539"/>
        </pc:sldMkLst>
        <pc:graphicFrameChg chg="modGraphic">
          <ac:chgData name="SAORI MUKAWA" userId="7dafe798-f744-4eb5-97d2-48512db04c6b" providerId="ADAL" clId="{B69C5B85-F1EF-4CA2-84CB-BC9A6675D4E4}" dt="2024-02-28T13:52:09.492" v="476" actId="13926"/>
          <ac:graphicFrameMkLst>
            <pc:docMk/>
            <pc:sldMk cId="862711398" sldId="539"/>
            <ac:graphicFrameMk id="11" creationId="{89EE998F-D377-D6EC-9CA7-F9BBC80447E6}"/>
          </ac:graphicFrameMkLst>
        </pc:graphicFrameChg>
      </pc:sldChg>
      <pc:sldChg chg="modSp mod">
        <pc:chgData name="SAORI MUKAWA" userId="7dafe798-f744-4eb5-97d2-48512db04c6b" providerId="ADAL" clId="{B69C5B85-F1EF-4CA2-84CB-BC9A6675D4E4}" dt="2024-02-28T16:47:21.435" v="656" actId="13926"/>
        <pc:sldMkLst>
          <pc:docMk/>
          <pc:sldMk cId="3793988173" sldId="540"/>
        </pc:sldMkLst>
        <pc:spChg chg="mod">
          <ac:chgData name="SAORI MUKAWA" userId="7dafe798-f744-4eb5-97d2-48512db04c6b" providerId="ADAL" clId="{B69C5B85-F1EF-4CA2-84CB-BC9A6675D4E4}" dt="2024-02-28T16:47:21.435" v="656" actId="13926"/>
          <ac:spMkLst>
            <pc:docMk/>
            <pc:sldMk cId="3793988173" sldId="540"/>
            <ac:spMk id="15" creationId="{1F5436D0-38F1-AD48-8045-27EA8C5A8BC5}"/>
          </ac:spMkLst>
        </pc:spChg>
      </pc:sldChg>
      <pc:sldChg chg="modSp mod">
        <pc:chgData name="SAORI MUKAWA" userId="7dafe798-f744-4eb5-97d2-48512db04c6b" providerId="ADAL" clId="{B69C5B85-F1EF-4CA2-84CB-BC9A6675D4E4}" dt="2024-02-28T23:15:41.418" v="809" actId="20577"/>
        <pc:sldMkLst>
          <pc:docMk/>
          <pc:sldMk cId="811827868" sldId="544"/>
        </pc:sldMkLst>
        <pc:spChg chg="mod">
          <ac:chgData name="SAORI MUKAWA" userId="7dafe798-f744-4eb5-97d2-48512db04c6b" providerId="ADAL" clId="{B69C5B85-F1EF-4CA2-84CB-BC9A6675D4E4}" dt="2024-02-28T23:15:41.418" v="809" actId="20577"/>
          <ac:spMkLst>
            <pc:docMk/>
            <pc:sldMk cId="811827868" sldId="544"/>
            <ac:spMk id="2" creationId="{03EB9161-27E5-2D72-D702-CE8781B8AB32}"/>
          </ac:spMkLst>
        </pc:spChg>
      </pc:sldChg>
      <pc:sldChg chg="modSp mod">
        <pc:chgData name="SAORI MUKAWA" userId="7dafe798-f744-4eb5-97d2-48512db04c6b" providerId="ADAL" clId="{B69C5B85-F1EF-4CA2-84CB-BC9A6675D4E4}" dt="2024-02-28T15:24:29.335" v="531" actId="13926"/>
        <pc:sldMkLst>
          <pc:docMk/>
          <pc:sldMk cId="61256657" sldId="545"/>
        </pc:sldMkLst>
        <pc:spChg chg="mod">
          <ac:chgData name="SAORI MUKAWA" userId="7dafe798-f744-4eb5-97d2-48512db04c6b" providerId="ADAL" clId="{B69C5B85-F1EF-4CA2-84CB-BC9A6675D4E4}" dt="2024-02-28T12:44:51.372" v="460" actId="1076"/>
          <ac:spMkLst>
            <pc:docMk/>
            <pc:sldMk cId="61256657" sldId="545"/>
            <ac:spMk id="4" creationId="{B10824C8-103A-D92A-1E1D-80A6DA081EBD}"/>
          </ac:spMkLst>
        </pc:spChg>
        <pc:graphicFrameChg chg="modGraphic">
          <ac:chgData name="SAORI MUKAWA" userId="7dafe798-f744-4eb5-97d2-48512db04c6b" providerId="ADAL" clId="{B69C5B85-F1EF-4CA2-84CB-BC9A6675D4E4}" dt="2024-02-28T15:24:29.335" v="531" actId="13926"/>
          <ac:graphicFrameMkLst>
            <pc:docMk/>
            <pc:sldMk cId="61256657" sldId="545"/>
            <ac:graphicFrameMk id="9" creationId="{1BF38F75-0DD5-0D52-D608-338E1339FCBD}"/>
          </ac:graphicFrameMkLst>
        </pc:graphicFrameChg>
        <pc:graphicFrameChg chg="mod modGraphic">
          <ac:chgData name="SAORI MUKAWA" userId="7dafe798-f744-4eb5-97d2-48512db04c6b" providerId="ADAL" clId="{B69C5B85-F1EF-4CA2-84CB-BC9A6675D4E4}" dt="2024-02-28T12:44:32.300" v="459" actId="13926"/>
          <ac:graphicFrameMkLst>
            <pc:docMk/>
            <pc:sldMk cId="61256657" sldId="545"/>
            <ac:graphicFrameMk id="11" creationId="{40347B6E-2700-B713-BFD7-0D15FB625264}"/>
          </ac:graphicFrameMkLst>
        </pc:graphicFrameChg>
      </pc:sldChg>
      <pc:sldChg chg="modSp mod">
        <pc:chgData name="SAORI MUKAWA" userId="7dafe798-f744-4eb5-97d2-48512db04c6b" providerId="ADAL" clId="{B69C5B85-F1EF-4CA2-84CB-BC9A6675D4E4}" dt="2024-02-28T12:56:53.115" v="462" actId="13926"/>
        <pc:sldMkLst>
          <pc:docMk/>
          <pc:sldMk cId="390145370" sldId="549"/>
        </pc:sldMkLst>
        <pc:graphicFrameChg chg="modGraphic">
          <ac:chgData name="SAORI MUKAWA" userId="7dafe798-f744-4eb5-97d2-48512db04c6b" providerId="ADAL" clId="{B69C5B85-F1EF-4CA2-84CB-BC9A6675D4E4}" dt="2024-02-28T12:56:53.115" v="462" actId="13926"/>
          <ac:graphicFrameMkLst>
            <pc:docMk/>
            <pc:sldMk cId="390145370" sldId="549"/>
            <ac:graphicFrameMk id="17" creationId="{F5287B5F-B755-C0B9-7AA5-F51799CCFB3F}"/>
          </ac:graphicFrameMkLst>
        </pc:graphicFrameChg>
      </pc:sldChg>
      <pc:sldChg chg="modSp mod">
        <pc:chgData name="SAORI MUKAWA" userId="7dafe798-f744-4eb5-97d2-48512db04c6b" providerId="ADAL" clId="{B69C5B85-F1EF-4CA2-84CB-BC9A6675D4E4}" dt="2024-02-28T15:25:45.782" v="533" actId="13926"/>
        <pc:sldMkLst>
          <pc:docMk/>
          <pc:sldMk cId="3453409506" sldId="584"/>
        </pc:sldMkLst>
        <pc:graphicFrameChg chg="modGraphic">
          <ac:chgData name="SAORI MUKAWA" userId="7dafe798-f744-4eb5-97d2-48512db04c6b" providerId="ADAL" clId="{B69C5B85-F1EF-4CA2-84CB-BC9A6675D4E4}" dt="2024-02-28T15:25:45.782" v="533" actId="13926"/>
          <ac:graphicFrameMkLst>
            <pc:docMk/>
            <pc:sldMk cId="3453409506" sldId="584"/>
            <ac:graphicFrameMk id="50" creationId="{5E3CB63F-08D5-7C38-B1A0-9430E5D0FAD1}"/>
          </ac:graphicFrameMkLst>
        </pc:graphicFrameChg>
      </pc:sldChg>
      <pc:sldChg chg="modSp mod">
        <pc:chgData name="SAORI MUKAWA" userId="7dafe798-f744-4eb5-97d2-48512db04c6b" providerId="ADAL" clId="{B69C5B85-F1EF-4CA2-84CB-BC9A6675D4E4}" dt="2024-02-29T04:50:27.717" v="946" actId="13926"/>
        <pc:sldMkLst>
          <pc:docMk/>
          <pc:sldMk cId="1437028233" sldId="585"/>
        </pc:sldMkLst>
        <pc:graphicFrameChg chg="modGraphic">
          <ac:chgData name="SAORI MUKAWA" userId="7dafe798-f744-4eb5-97d2-48512db04c6b" providerId="ADAL" clId="{B69C5B85-F1EF-4CA2-84CB-BC9A6675D4E4}" dt="2024-02-29T04:50:27.717" v="946" actId="13926"/>
          <ac:graphicFrameMkLst>
            <pc:docMk/>
            <pc:sldMk cId="1437028233" sldId="585"/>
            <ac:graphicFrameMk id="45" creationId="{93B50668-7DA1-7409-B957-807F2FF499C7}"/>
          </ac:graphicFrameMkLst>
        </pc:graphicFrameChg>
      </pc:sldChg>
      <pc:sldChg chg="modSp mod">
        <pc:chgData name="SAORI MUKAWA" userId="7dafe798-f744-4eb5-97d2-48512db04c6b" providerId="ADAL" clId="{B69C5B85-F1EF-4CA2-84CB-BC9A6675D4E4}" dt="2024-02-29T04:51:30.501" v="960" actId="13926"/>
        <pc:sldMkLst>
          <pc:docMk/>
          <pc:sldMk cId="2017123799" sldId="588"/>
        </pc:sldMkLst>
        <pc:graphicFrameChg chg="modGraphic">
          <ac:chgData name="SAORI MUKAWA" userId="7dafe798-f744-4eb5-97d2-48512db04c6b" providerId="ADAL" clId="{B69C5B85-F1EF-4CA2-84CB-BC9A6675D4E4}" dt="2024-02-29T04:51:30.501" v="960" actId="13926"/>
          <ac:graphicFrameMkLst>
            <pc:docMk/>
            <pc:sldMk cId="2017123799" sldId="588"/>
            <ac:graphicFrameMk id="28" creationId="{0A18532D-4B6B-F9BF-10E7-42D0C2C59BD6}"/>
          </ac:graphicFrameMkLst>
        </pc:graphicFrameChg>
      </pc:sldChg>
      <pc:sldChg chg="modSp mod">
        <pc:chgData name="SAORI MUKAWA" userId="7dafe798-f744-4eb5-97d2-48512db04c6b" providerId="ADAL" clId="{B69C5B85-F1EF-4CA2-84CB-BC9A6675D4E4}" dt="2024-02-29T04:52:43.395" v="974" actId="13926"/>
        <pc:sldMkLst>
          <pc:docMk/>
          <pc:sldMk cId="904094089" sldId="590"/>
        </pc:sldMkLst>
        <pc:spChg chg="mod">
          <ac:chgData name="SAORI MUKAWA" userId="7dafe798-f744-4eb5-97d2-48512db04c6b" providerId="ADAL" clId="{B69C5B85-F1EF-4CA2-84CB-BC9A6675D4E4}" dt="2024-02-28T15:40:05.488" v="555" actId="13926"/>
          <ac:spMkLst>
            <pc:docMk/>
            <pc:sldMk cId="904094089" sldId="590"/>
            <ac:spMk id="21" creationId="{EC5411EF-801E-A3A8-B624-691BAE56DD4F}"/>
          </ac:spMkLst>
        </pc:spChg>
        <pc:graphicFrameChg chg="modGraphic">
          <ac:chgData name="SAORI MUKAWA" userId="7dafe798-f744-4eb5-97d2-48512db04c6b" providerId="ADAL" clId="{B69C5B85-F1EF-4CA2-84CB-BC9A6675D4E4}" dt="2024-02-29T04:52:43.395" v="974" actId="13926"/>
          <ac:graphicFrameMkLst>
            <pc:docMk/>
            <pc:sldMk cId="904094089" sldId="590"/>
            <ac:graphicFrameMk id="32" creationId="{F95A4223-983B-7CD1-FFD3-D30AF4BD430C}"/>
          </ac:graphicFrameMkLst>
        </pc:graphicFrameChg>
      </pc:sldChg>
      <pc:sldChg chg="addSp modSp mod">
        <pc:chgData name="SAORI MUKAWA" userId="7dafe798-f744-4eb5-97d2-48512db04c6b" providerId="ADAL" clId="{B69C5B85-F1EF-4CA2-84CB-BC9A6675D4E4}" dt="2024-02-28T23:22:20.896" v="813" actId="207"/>
        <pc:sldMkLst>
          <pc:docMk/>
          <pc:sldMk cId="3682343186" sldId="592"/>
        </pc:sldMkLst>
        <pc:spChg chg="add mod">
          <ac:chgData name="SAORI MUKAWA" userId="7dafe798-f744-4eb5-97d2-48512db04c6b" providerId="ADAL" clId="{B69C5B85-F1EF-4CA2-84CB-BC9A6675D4E4}" dt="2024-02-28T23:22:20.896" v="813" actId="207"/>
          <ac:spMkLst>
            <pc:docMk/>
            <pc:sldMk cId="3682343186" sldId="592"/>
            <ac:spMk id="4" creationId="{A02C14BA-A505-5BCE-F2F4-96884F3343CA}"/>
          </ac:spMkLst>
        </pc:spChg>
        <pc:spChg chg="mod">
          <ac:chgData name="SAORI MUKAWA" userId="7dafe798-f744-4eb5-97d2-48512db04c6b" providerId="ADAL" clId="{B69C5B85-F1EF-4CA2-84CB-BC9A6675D4E4}" dt="2024-02-28T15:42:08.184" v="557" actId="13926"/>
          <ac:spMkLst>
            <pc:docMk/>
            <pc:sldMk cId="3682343186" sldId="592"/>
            <ac:spMk id="18" creationId="{267228CB-29EE-0057-2E33-1D30F4F6248F}"/>
          </ac:spMkLst>
        </pc:spChg>
        <pc:spChg chg="mod">
          <ac:chgData name="SAORI MUKAWA" userId="7dafe798-f744-4eb5-97d2-48512db04c6b" providerId="ADAL" clId="{B69C5B85-F1EF-4CA2-84CB-BC9A6675D4E4}" dt="2024-02-28T16:41:13.609" v="650" actId="13926"/>
          <ac:spMkLst>
            <pc:docMk/>
            <pc:sldMk cId="3682343186" sldId="592"/>
            <ac:spMk id="20" creationId="{287C8B9C-99FA-1C2F-FC60-358002EAF32C}"/>
          </ac:spMkLst>
        </pc:spChg>
      </pc:sldChg>
      <pc:sldChg chg="modSp mod">
        <pc:chgData name="SAORI MUKAWA" userId="7dafe798-f744-4eb5-97d2-48512db04c6b" providerId="ADAL" clId="{B69C5B85-F1EF-4CA2-84CB-BC9A6675D4E4}" dt="2024-02-28T15:56:55.706" v="634" actId="13926"/>
        <pc:sldMkLst>
          <pc:docMk/>
          <pc:sldMk cId="2248916722" sldId="644"/>
        </pc:sldMkLst>
        <pc:graphicFrameChg chg="modGraphic">
          <ac:chgData name="SAORI MUKAWA" userId="7dafe798-f744-4eb5-97d2-48512db04c6b" providerId="ADAL" clId="{B69C5B85-F1EF-4CA2-84CB-BC9A6675D4E4}" dt="2024-02-28T15:56:55.706" v="634" actId="13926"/>
          <ac:graphicFrameMkLst>
            <pc:docMk/>
            <pc:sldMk cId="2248916722" sldId="644"/>
            <ac:graphicFrameMk id="10" creationId="{4EBFA971-3426-4E6F-34E8-3852886F8A9C}"/>
          </ac:graphicFrameMkLst>
        </pc:graphicFrameChg>
      </pc:sldChg>
      <pc:sldChg chg="modSp mod">
        <pc:chgData name="SAORI MUKAWA" userId="7dafe798-f744-4eb5-97d2-48512db04c6b" providerId="ADAL" clId="{B69C5B85-F1EF-4CA2-84CB-BC9A6675D4E4}" dt="2024-02-28T23:32:12.223" v="843" actId="20577"/>
        <pc:sldMkLst>
          <pc:docMk/>
          <pc:sldMk cId="260242305" sldId="652"/>
        </pc:sldMkLst>
        <pc:spChg chg="mod">
          <ac:chgData name="SAORI MUKAWA" userId="7dafe798-f744-4eb5-97d2-48512db04c6b" providerId="ADAL" clId="{B69C5B85-F1EF-4CA2-84CB-BC9A6675D4E4}" dt="2024-02-28T23:32:12.223" v="843" actId="20577"/>
          <ac:spMkLst>
            <pc:docMk/>
            <pc:sldMk cId="260242305" sldId="652"/>
            <ac:spMk id="2" creationId="{58782048-A111-B96B-E5EF-08F398C59B1A}"/>
          </ac:spMkLst>
        </pc:spChg>
      </pc:sldChg>
      <pc:sldChg chg="modSp mod">
        <pc:chgData name="SAORI MUKAWA" userId="7dafe798-f744-4eb5-97d2-48512db04c6b" providerId="ADAL" clId="{B69C5B85-F1EF-4CA2-84CB-BC9A6675D4E4}" dt="2024-02-28T15:05:43.675" v="521" actId="13926"/>
        <pc:sldMkLst>
          <pc:docMk/>
          <pc:sldMk cId="4216760966" sldId="690"/>
        </pc:sldMkLst>
        <pc:graphicFrameChg chg="modGraphic">
          <ac:chgData name="SAORI MUKAWA" userId="7dafe798-f744-4eb5-97d2-48512db04c6b" providerId="ADAL" clId="{B69C5B85-F1EF-4CA2-84CB-BC9A6675D4E4}" dt="2024-02-28T15:05:43.675" v="521" actId="13926"/>
          <ac:graphicFrameMkLst>
            <pc:docMk/>
            <pc:sldMk cId="4216760966" sldId="690"/>
            <ac:graphicFrameMk id="7" creationId="{7B478609-EA48-8F15-3E4C-5403D0222C1D}"/>
          </ac:graphicFrameMkLst>
        </pc:graphicFrameChg>
      </pc:sldChg>
      <pc:sldChg chg="modSp mod">
        <pc:chgData name="SAORI MUKAWA" userId="7dafe798-f744-4eb5-97d2-48512db04c6b" providerId="ADAL" clId="{B69C5B85-F1EF-4CA2-84CB-BC9A6675D4E4}" dt="2024-02-29T04:59:21.586" v="1012" actId="13926"/>
        <pc:sldMkLst>
          <pc:docMk/>
          <pc:sldMk cId="1827542272" sldId="701"/>
        </pc:sldMkLst>
        <pc:graphicFrameChg chg="modGraphic">
          <ac:chgData name="SAORI MUKAWA" userId="7dafe798-f744-4eb5-97d2-48512db04c6b" providerId="ADAL" clId="{B69C5B85-F1EF-4CA2-84CB-BC9A6675D4E4}" dt="2024-02-29T04:59:21.586" v="1012" actId="13926"/>
          <ac:graphicFrameMkLst>
            <pc:docMk/>
            <pc:sldMk cId="1827542272" sldId="701"/>
            <ac:graphicFrameMk id="7" creationId="{6A7DCFEF-57D3-C437-9A7A-509D5899830C}"/>
          </ac:graphicFrameMkLst>
        </pc:graphicFrameChg>
      </pc:sldChg>
      <pc:sldChg chg="modSp mod">
        <pc:chgData name="SAORI MUKAWA" userId="7dafe798-f744-4eb5-97d2-48512db04c6b" providerId="ADAL" clId="{B69C5B85-F1EF-4CA2-84CB-BC9A6675D4E4}" dt="2024-02-29T05:00:19.489" v="1016" actId="13926"/>
        <pc:sldMkLst>
          <pc:docMk/>
          <pc:sldMk cId="1483251981" sldId="702"/>
        </pc:sldMkLst>
        <pc:graphicFrameChg chg="modGraphic">
          <ac:chgData name="SAORI MUKAWA" userId="7dafe798-f744-4eb5-97d2-48512db04c6b" providerId="ADAL" clId="{B69C5B85-F1EF-4CA2-84CB-BC9A6675D4E4}" dt="2024-02-29T05:00:19.489" v="1016" actId="13926"/>
          <ac:graphicFrameMkLst>
            <pc:docMk/>
            <pc:sldMk cId="1483251981" sldId="702"/>
            <ac:graphicFrameMk id="12" creationId="{BBB54472-760C-CB18-3D3A-21A9230D5B51}"/>
          </ac:graphicFrameMkLst>
        </pc:graphicFrameChg>
      </pc:sldChg>
      <pc:sldChg chg="modSp mod">
        <pc:chgData name="SAORI MUKAWA" userId="7dafe798-f744-4eb5-97d2-48512db04c6b" providerId="ADAL" clId="{B69C5B85-F1EF-4CA2-84CB-BC9A6675D4E4}" dt="2024-02-29T05:01:17.850" v="1020" actId="13926"/>
        <pc:sldMkLst>
          <pc:docMk/>
          <pc:sldMk cId="3677467051" sldId="705"/>
        </pc:sldMkLst>
        <pc:graphicFrameChg chg="modGraphic">
          <ac:chgData name="SAORI MUKAWA" userId="7dafe798-f744-4eb5-97d2-48512db04c6b" providerId="ADAL" clId="{B69C5B85-F1EF-4CA2-84CB-BC9A6675D4E4}" dt="2024-02-29T05:01:17.850" v="1020" actId="13926"/>
          <ac:graphicFrameMkLst>
            <pc:docMk/>
            <pc:sldMk cId="3677467051" sldId="705"/>
            <ac:graphicFrameMk id="4" creationId="{59B7731C-4FC3-F663-5720-CB8705484FD2}"/>
          </ac:graphicFrameMkLst>
        </pc:graphicFrameChg>
        <pc:graphicFrameChg chg="modGraphic">
          <ac:chgData name="SAORI MUKAWA" userId="7dafe798-f744-4eb5-97d2-48512db04c6b" providerId="ADAL" clId="{B69C5B85-F1EF-4CA2-84CB-BC9A6675D4E4}" dt="2024-02-29T05:00:49.682" v="1018" actId="13926"/>
          <ac:graphicFrameMkLst>
            <pc:docMk/>
            <pc:sldMk cId="3677467051" sldId="705"/>
            <ac:graphicFrameMk id="5" creationId="{8C594E5D-1BC3-3607-4309-082A0E183C73}"/>
          </ac:graphicFrameMkLst>
        </pc:graphicFrameChg>
      </pc:sldChg>
      <pc:sldChg chg="modSp mod">
        <pc:chgData name="SAORI MUKAWA" userId="7dafe798-f744-4eb5-97d2-48512db04c6b" providerId="ADAL" clId="{B69C5B85-F1EF-4CA2-84CB-BC9A6675D4E4}" dt="2024-02-29T05:02:23.072" v="1022" actId="13926"/>
        <pc:sldMkLst>
          <pc:docMk/>
          <pc:sldMk cId="83152128" sldId="722"/>
        </pc:sldMkLst>
        <pc:graphicFrameChg chg="modGraphic">
          <ac:chgData name="SAORI MUKAWA" userId="7dafe798-f744-4eb5-97d2-48512db04c6b" providerId="ADAL" clId="{B69C5B85-F1EF-4CA2-84CB-BC9A6675D4E4}" dt="2024-02-29T05:02:23.072" v="1022" actId="13926"/>
          <ac:graphicFrameMkLst>
            <pc:docMk/>
            <pc:sldMk cId="83152128" sldId="722"/>
            <ac:graphicFrameMk id="7" creationId="{33179839-84D5-2707-A9E2-B4888E79E05B}"/>
          </ac:graphicFrameMkLst>
        </pc:graphicFrameChg>
      </pc:sldChg>
      <pc:sldChg chg="modSp mod">
        <pc:chgData name="SAORI MUKAWA" userId="7dafe798-f744-4eb5-97d2-48512db04c6b" providerId="ADAL" clId="{B69C5B85-F1EF-4CA2-84CB-BC9A6675D4E4}" dt="2024-02-29T05:02:54.408" v="1024" actId="13926"/>
        <pc:sldMkLst>
          <pc:docMk/>
          <pc:sldMk cId="3693899397" sldId="723"/>
        </pc:sldMkLst>
        <pc:graphicFrameChg chg="modGraphic">
          <ac:chgData name="SAORI MUKAWA" userId="7dafe798-f744-4eb5-97d2-48512db04c6b" providerId="ADAL" clId="{B69C5B85-F1EF-4CA2-84CB-BC9A6675D4E4}" dt="2024-02-29T05:02:54.408" v="1024" actId="13926"/>
          <ac:graphicFrameMkLst>
            <pc:docMk/>
            <pc:sldMk cId="3693899397" sldId="723"/>
            <ac:graphicFrameMk id="12" creationId="{BBB54472-760C-CB18-3D3A-21A9230D5B51}"/>
          </ac:graphicFrameMkLst>
        </pc:graphicFrameChg>
      </pc:sldChg>
      <pc:sldChg chg="modSp mod">
        <pc:chgData name="SAORI MUKAWA" userId="7dafe798-f744-4eb5-97d2-48512db04c6b" providerId="ADAL" clId="{B69C5B85-F1EF-4CA2-84CB-BC9A6675D4E4}" dt="2024-02-29T05:03:32.345" v="1026" actId="13926"/>
        <pc:sldMkLst>
          <pc:docMk/>
          <pc:sldMk cId="3041410466" sldId="726"/>
        </pc:sldMkLst>
        <pc:graphicFrameChg chg="modGraphic">
          <ac:chgData name="SAORI MUKAWA" userId="7dafe798-f744-4eb5-97d2-48512db04c6b" providerId="ADAL" clId="{B69C5B85-F1EF-4CA2-84CB-BC9A6675D4E4}" dt="2024-02-29T05:03:32.345" v="1026" actId="13926"/>
          <ac:graphicFrameMkLst>
            <pc:docMk/>
            <pc:sldMk cId="3041410466" sldId="726"/>
            <ac:graphicFrameMk id="4" creationId="{F2CD5DAD-4627-E10A-8551-E52F3AB77AFF}"/>
          </ac:graphicFrameMkLst>
        </pc:graphicFrameChg>
      </pc:sldChg>
      <pc:sldChg chg="addSp delSp modSp mod">
        <pc:chgData name="SAORI MUKAWA" userId="7dafe798-f744-4eb5-97d2-48512db04c6b" providerId="ADAL" clId="{B69C5B85-F1EF-4CA2-84CB-BC9A6675D4E4}" dt="2024-02-28T22:47:16.606" v="700" actId="478"/>
        <pc:sldMkLst>
          <pc:docMk/>
          <pc:sldMk cId="2176644778" sldId="770"/>
        </pc:sldMkLst>
        <pc:spChg chg="add del mod">
          <ac:chgData name="SAORI MUKAWA" userId="7dafe798-f744-4eb5-97d2-48512db04c6b" providerId="ADAL" clId="{B69C5B85-F1EF-4CA2-84CB-BC9A6675D4E4}" dt="2024-02-28T22:47:16.606" v="700" actId="478"/>
          <ac:spMkLst>
            <pc:docMk/>
            <pc:sldMk cId="2176644778" sldId="770"/>
            <ac:spMk id="4" creationId="{0A133D49-0348-7532-0496-FF56A1069B17}"/>
          </ac:spMkLst>
        </pc:spChg>
      </pc:sldChg>
      <pc:sldChg chg="modSp mod">
        <pc:chgData name="SAORI MUKAWA" userId="7dafe798-f744-4eb5-97d2-48512db04c6b" providerId="ADAL" clId="{B69C5B85-F1EF-4CA2-84CB-BC9A6675D4E4}" dt="2024-02-28T12:27:45.629" v="455" actId="13926"/>
        <pc:sldMkLst>
          <pc:docMk/>
          <pc:sldMk cId="1739233008" sldId="779"/>
        </pc:sldMkLst>
        <pc:spChg chg="mod">
          <ac:chgData name="SAORI MUKAWA" userId="7dafe798-f744-4eb5-97d2-48512db04c6b" providerId="ADAL" clId="{B69C5B85-F1EF-4CA2-84CB-BC9A6675D4E4}" dt="2024-02-28T12:27:45.629" v="455" actId="13926"/>
          <ac:spMkLst>
            <pc:docMk/>
            <pc:sldMk cId="1739233008" sldId="779"/>
            <ac:spMk id="4" creationId="{3F5978D5-AB5B-E534-6B5E-8D10C2EF03C4}"/>
          </ac:spMkLst>
        </pc:spChg>
      </pc:sldChg>
      <pc:sldChg chg="addSp modSp mod">
        <pc:chgData name="SAORI MUKAWA" userId="7dafe798-f744-4eb5-97d2-48512db04c6b" providerId="ADAL" clId="{B69C5B85-F1EF-4CA2-84CB-BC9A6675D4E4}" dt="2024-02-28T13:02:24.919" v="464" actId="13926"/>
        <pc:sldMkLst>
          <pc:docMk/>
          <pc:sldMk cId="3322385748" sldId="780"/>
        </pc:sldMkLst>
        <pc:spChg chg="mod">
          <ac:chgData name="SAORI MUKAWA" userId="7dafe798-f744-4eb5-97d2-48512db04c6b" providerId="ADAL" clId="{B69C5B85-F1EF-4CA2-84CB-BC9A6675D4E4}" dt="2024-02-28T13:02:24.919" v="464" actId="13926"/>
          <ac:spMkLst>
            <pc:docMk/>
            <pc:sldMk cId="3322385748" sldId="780"/>
            <ac:spMk id="3" creationId="{3463268B-6BBF-E9DA-F5B8-13D59724EAF0}"/>
          </ac:spMkLst>
        </pc:spChg>
        <pc:spChg chg="add mod">
          <ac:chgData name="SAORI MUKAWA" userId="7dafe798-f744-4eb5-97d2-48512db04c6b" providerId="ADAL" clId="{B69C5B85-F1EF-4CA2-84CB-BC9A6675D4E4}" dt="2024-02-28T12:15:19.051" v="448" actId="571"/>
          <ac:spMkLst>
            <pc:docMk/>
            <pc:sldMk cId="3322385748" sldId="780"/>
            <ac:spMk id="4" creationId="{4D326DA6-AC68-6C30-7EA8-2D6EEB0CC32A}"/>
          </ac:spMkLst>
        </pc:spChg>
      </pc:sldChg>
      <pc:sldChg chg="modSp mod">
        <pc:chgData name="SAORI MUKAWA" userId="7dafe798-f744-4eb5-97d2-48512db04c6b" providerId="ADAL" clId="{B69C5B85-F1EF-4CA2-84CB-BC9A6675D4E4}" dt="2024-02-28T13:12:17.595" v="466" actId="13926"/>
        <pc:sldMkLst>
          <pc:docMk/>
          <pc:sldMk cId="463820083" sldId="781"/>
        </pc:sldMkLst>
        <pc:spChg chg="mod">
          <ac:chgData name="SAORI MUKAWA" userId="7dafe798-f744-4eb5-97d2-48512db04c6b" providerId="ADAL" clId="{B69C5B85-F1EF-4CA2-84CB-BC9A6675D4E4}" dt="2024-02-28T13:12:17.595" v="466" actId="13926"/>
          <ac:spMkLst>
            <pc:docMk/>
            <pc:sldMk cId="463820083" sldId="781"/>
            <ac:spMk id="3" creationId="{0CCC5ACE-7E90-11C8-B311-F5884FBD8E97}"/>
          </ac:spMkLst>
        </pc:spChg>
      </pc:sldChg>
      <pc:sldChg chg="modSp mod">
        <pc:chgData name="SAORI MUKAWA" userId="7dafe798-f744-4eb5-97d2-48512db04c6b" providerId="ADAL" clId="{B69C5B85-F1EF-4CA2-84CB-BC9A6675D4E4}" dt="2024-02-28T13:43:29.544" v="475" actId="6549"/>
        <pc:sldMkLst>
          <pc:docMk/>
          <pc:sldMk cId="4180936572" sldId="782"/>
        </pc:sldMkLst>
        <pc:spChg chg="mod">
          <ac:chgData name="SAORI MUKAWA" userId="7dafe798-f744-4eb5-97d2-48512db04c6b" providerId="ADAL" clId="{B69C5B85-F1EF-4CA2-84CB-BC9A6675D4E4}" dt="2024-02-28T13:43:29.544" v="475" actId="6549"/>
          <ac:spMkLst>
            <pc:docMk/>
            <pc:sldMk cId="4180936572" sldId="782"/>
            <ac:spMk id="3" creationId="{0D7E859F-24C2-B7CC-AD95-73CCA402A8DE}"/>
          </ac:spMkLst>
        </pc:spChg>
      </pc:sldChg>
      <pc:sldChg chg="modSp mod">
        <pc:chgData name="SAORI MUKAWA" userId="7dafe798-f744-4eb5-97d2-48512db04c6b" providerId="ADAL" clId="{B69C5B85-F1EF-4CA2-84CB-BC9A6675D4E4}" dt="2024-02-28T14:19:44.972" v="498" actId="13926"/>
        <pc:sldMkLst>
          <pc:docMk/>
          <pc:sldMk cId="1339990450" sldId="783"/>
        </pc:sldMkLst>
        <pc:spChg chg="mod">
          <ac:chgData name="SAORI MUKAWA" userId="7dafe798-f744-4eb5-97d2-48512db04c6b" providerId="ADAL" clId="{B69C5B85-F1EF-4CA2-84CB-BC9A6675D4E4}" dt="2024-02-28T14:19:44.972" v="498" actId="13926"/>
          <ac:spMkLst>
            <pc:docMk/>
            <pc:sldMk cId="1339990450" sldId="783"/>
            <ac:spMk id="3" creationId="{96E6FABD-FEA6-94EF-A93E-2F4A50310CD2}"/>
          </ac:spMkLst>
        </pc:spChg>
      </pc:sldChg>
      <pc:sldChg chg="modSp mod">
        <pc:chgData name="SAORI MUKAWA" userId="7dafe798-f744-4eb5-97d2-48512db04c6b" providerId="ADAL" clId="{B69C5B85-F1EF-4CA2-84CB-BC9A6675D4E4}" dt="2024-02-29T05:07:36.897" v="1038" actId="13926"/>
        <pc:sldMkLst>
          <pc:docMk/>
          <pc:sldMk cId="3127166529" sldId="784"/>
        </pc:sldMkLst>
        <pc:spChg chg="mod">
          <ac:chgData name="SAORI MUKAWA" userId="7dafe798-f744-4eb5-97d2-48512db04c6b" providerId="ADAL" clId="{B69C5B85-F1EF-4CA2-84CB-BC9A6675D4E4}" dt="2024-02-29T05:07:36.897" v="1038" actId="13926"/>
          <ac:spMkLst>
            <pc:docMk/>
            <pc:sldMk cId="3127166529" sldId="784"/>
            <ac:spMk id="3" creationId="{C30892E2-DB06-17D7-64C7-AF8A6F7F8816}"/>
          </ac:spMkLst>
        </pc:spChg>
      </pc:sldChg>
      <pc:sldChg chg="addSp delSp modSp mod ord">
        <pc:chgData name="SAORI MUKAWA" userId="7dafe798-f744-4eb5-97d2-48512db04c6b" providerId="ADAL" clId="{B69C5B85-F1EF-4CA2-84CB-BC9A6675D4E4}" dt="2024-02-28T15:28:40.495" v="538" actId="571"/>
        <pc:sldMkLst>
          <pc:docMk/>
          <pc:sldMk cId="346638248" sldId="785"/>
        </pc:sldMkLst>
        <pc:spChg chg="mod">
          <ac:chgData name="SAORI MUKAWA" userId="7dafe798-f744-4eb5-97d2-48512db04c6b" providerId="ADAL" clId="{B69C5B85-F1EF-4CA2-84CB-BC9A6675D4E4}" dt="2024-02-28T15:26:50.464" v="534" actId="13926"/>
          <ac:spMkLst>
            <pc:docMk/>
            <pc:sldMk cId="346638248" sldId="785"/>
            <ac:spMk id="3" creationId="{43B388CC-3EB5-F77B-2734-6FAE8996DF9F}"/>
          </ac:spMkLst>
        </pc:spChg>
        <pc:spChg chg="add mod">
          <ac:chgData name="SAORI MUKAWA" userId="7dafe798-f744-4eb5-97d2-48512db04c6b" providerId="ADAL" clId="{B69C5B85-F1EF-4CA2-84CB-BC9A6675D4E4}" dt="2024-02-28T15:02:16.117" v="519" actId="571"/>
          <ac:spMkLst>
            <pc:docMk/>
            <pc:sldMk cId="346638248" sldId="785"/>
            <ac:spMk id="4" creationId="{FD7B17BE-0F61-A6AC-9999-2EB12C2FC698}"/>
          </ac:spMkLst>
        </pc:spChg>
        <pc:spChg chg="add mod">
          <ac:chgData name="SAORI MUKAWA" userId="7dafe798-f744-4eb5-97d2-48512db04c6b" providerId="ADAL" clId="{B69C5B85-F1EF-4CA2-84CB-BC9A6675D4E4}" dt="2024-02-28T15:28:40.495" v="538" actId="571"/>
          <ac:spMkLst>
            <pc:docMk/>
            <pc:sldMk cId="346638248" sldId="785"/>
            <ac:spMk id="5" creationId="{E87E5AB2-D5CE-E465-D090-289AAA63117F}"/>
          </ac:spMkLst>
        </pc:spChg>
        <pc:spChg chg="add mod">
          <ac:chgData name="SAORI MUKAWA" userId="7dafe798-f744-4eb5-97d2-48512db04c6b" providerId="ADAL" clId="{B69C5B85-F1EF-4CA2-84CB-BC9A6675D4E4}" dt="2024-02-28T15:28:39.438" v="537" actId="571"/>
          <ac:spMkLst>
            <pc:docMk/>
            <pc:sldMk cId="346638248" sldId="785"/>
            <ac:spMk id="6" creationId="{3B591836-4985-958B-4163-35793B23A34B}"/>
          </ac:spMkLst>
        </pc:spChg>
        <pc:spChg chg="add mod">
          <ac:chgData name="SAORI MUKAWA" userId="7dafe798-f744-4eb5-97d2-48512db04c6b" providerId="ADAL" clId="{B69C5B85-F1EF-4CA2-84CB-BC9A6675D4E4}" dt="2024-02-28T15:28:39.438" v="537" actId="571"/>
          <ac:spMkLst>
            <pc:docMk/>
            <pc:sldMk cId="346638248" sldId="785"/>
            <ac:spMk id="7" creationId="{5470BC38-B0BF-8D93-8557-A2AFCF319CE3}"/>
          </ac:spMkLst>
        </pc:spChg>
        <pc:graphicFrameChg chg="add del modGraphic">
          <ac:chgData name="SAORI MUKAWA" userId="7dafe798-f744-4eb5-97d2-48512db04c6b" providerId="ADAL" clId="{B69C5B85-F1EF-4CA2-84CB-BC9A6675D4E4}" dt="2024-02-27T02:14:51.785" v="5" actId="27309"/>
          <ac:graphicFrameMkLst>
            <pc:docMk/>
            <pc:sldMk cId="346638248" sldId="785"/>
            <ac:graphicFrameMk id="5" creationId="{30650FBB-869A-DBFE-F70D-B704090A3C80}"/>
          </ac:graphicFrameMkLst>
        </pc:graphicFrameChg>
      </pc:sldChg>
      <pc:sldChg chg="addSp delSp modSp mod">
        <pc:chgData name="SAORI MUKAWA" userId="7dafe798-f744-4eb5-97d2-48512db04c6b" providerId="ADAL" clId="{B69C5B85-F1EF-4CA2-84CB-BC9A6675D4E4}" dt="2024-02-28T16:07:29.845" v="640" actId="13926"/>
        <pc:sldMkLst>
          <pc:docMk/>
          <pc:sldMk cId="228462245" sldId="786"/>
        </pc:sldMkLst>
        <pc:spChg chg="mod">
          <ac:chgData name="SAORI MUKAWA" userId="7dafe798-f744-4eb5-97d2-48512db04c6b" providerId="ADAL" clId="{B69C5B85-F1EF-4CA2-84CB-BC9A6675D4E4}" dt="2024-02-28T16:07:29.845" v="640" actId="13926"/>
          <ac:spMkLst>
            <pc:docMk/>
            <pc:sldMk cId="228462245" sldId="786"/>
            <ac:spMk id="4" creationId="{CA7CD678-C455-3531-C827-295FF5CBDF91}"/>
          </ac:spMkLst>
        </pc:spChg>
        <pc:graphicFrameChg chg="add del modGraphic">
          <ac:chgData name="SAORI MUKAWA" userId="7dafe798-f744-4eb5-97d2-48512db04c6b" providerId="ADAL" clId="{B69C5B85-F1EF-4CA2-84CB-BC9A6675D4E4}" dt="2024-02-28T15:33:27.278" v="541" actId="27309"/>
          <ac:graphicFrameMkLst>
            <pc:docMk/>
            <pc:sldMk cId="228462245" sldId="786"/>
            <ac:graphicFrameMk id="5" creationId="{D8D98164-E1E6-3245-357C-F0253853EE95}"/>
          </ac:graphicFrameMkLst>
        </pc:graphicFrameChg>
      </pc:sldChg>
      <pc:sldChg chg="modSp mod">
        <pc:chgData name="SAORI MUKAWA" userId="7dafe798-f744-4eb5-97d2-48512db04c6b" providerId="ADAL" clId="{B69C5B85-F1EF-4CA2-84CB-BC9A6675D4E4}" dt="2024-02-28T16:26:36.890" v="645" actId="13926"/>
        <pc:sldMkLst>
          <pc:docMk/>
          <pc:sldMk cId="2175347704" sldId="787"/>
        </pc:sldMkLst>
        <pc:spChg chg="mod">
          <ac:chgData name="SAORI MUKAWA" userId="7dafe798-f744-4eb5-97d2-48512db04c6b" providerId="ADAL" clId="{B69C5B85-F1EF-4CA2-84CB-BC9A6675D4E4}" dt="2024-02-28T16:26:36.890" v="645" actId="13926"/>
          <ac:spMkLst>
            <pc:docMk/>
            <pc:sldMk cId="2175347704" sldId="787"/>
            <ac:spMk id="4" creationId="{CA7CD678-C455-3531-C827-295FF5CBDF91}"/>
          </ac:spMkLst>
        </pc:spChg>
      </pc:sldChg>
      <pc:sldChg chg="modSp mod ord">
        <pc:chgData name="SAORI MUKAWA" userId="7dafe798-f744-4eb5-97d2-48512db04c6b" providerId="ADAL" clId="{B69C5B85-F1EF-4CA2-84CB-BC9A6675D4E4}" dt="2024-02-28T16:42:36.323" v="653" actId="13926"/>
        <pc:sldMkLst>
          <pc:docMk/>
          <pc:sldMk cId="4257278572" sldId="788"/>
        </pc:sldMkLst>
        <pc:spChg chg="mod">
          <ac:chgData name="SAORI MUKAWA" userId="7dafe798-f744-4eb5-97d2-48512db04c6b" providerId="ADAL" clId="{B69C5B85-F1EF-4CA2-84CB-BC9A6675D4E4}" dt="2024-02-28T16:42:36.323" v="653" actId="13926"/>
          <ac:spMkLst>
            <pc:docMk/>
            <pc:sldMk cId="4257278572" sldId="788"/>
            <ac:spMk id="4" creationId="{CA7CD678-C455-3531-C827-295FF5CBDF91}"/>
          </ac:spMkLst>
        </pc:spChg>
      </pc:sldChg>
      <pc:sldChg chg="modSp mod">
        <pc:chgData name="SAORI MUKAWA" userId="7dafe798-f744-4eb5-97d2-48512db04c6b" providerId="ADAL" clId="{B69C5B85-F1EF-4CA2-84CB-BC9A6675D4E4}" dt="2024-02-28T16:56:37.272" v="668" actId="20577"/>
        <pc:sldMkLst>
          <pc:docMk/>
          <pc:sldMk cId="1781244167" sldId="789"/>
        </pc:sldMkLst>
        <pc:spChg chg="mod">
          <ac:chgData name="SAORI MUKAWA" userId="7dafe798-f744-4eb5-97d2-48512db04c6b" providerId="ADAL" clId="{B69C5B85-F1EF-4CA2-84CB-BC9A6675D4E4}" dt="2024-02-28T16:56:37.272" v="668" actId="20577"/>
          <ac:spMkLst>
            <pc:docMk/>
            <pc:sldMk cId="1781244167" sldId="789"/>
            <ac:spMk id="4" creationId="{CA7CD678-C455-3531-C827-295FF5CBDF91}"/>
          </ac:spMkLst>
        </pc:spChg>
      </pc:sldChg>
      <pc:sldChg chg="modSp mod">
        <pc:chgData name="SAORI MUKAWA" userId="7dafe798-f744-4eb5-97d2-48512db04c6b" providerId="ADAL" clId="{B69C5B85-F1EF-4CA2-84CB-BC9A6675D4E4}" dt="2024-02-28T17:09:05.840" v="679" actId="6549"/>
        <pc:sldMkLst>
          <pc:docMk/>
          <pc:sldMk cId="3860730317" sldId="790"/>
        </pc:sldMkLst>
        <pc:spChg chg="mod">
          <ac:chgData name="SAORI MUKAWA" userId="7dafe798-f744-4eb5-97d2-48512db04c6b" providerId="ADAL" clId="{B69C5B85-F1EF-4CA2-84CB-BC9A6675D4E4}" dt="2024-02-28T17:09:05.840" v="679" actId="6549"/>
          <ac:spMkLst>
            <pc:docMk/>
            <pc:sldMk cId="3860730317" sldId="790"/>
            <ac:spMk id="4" creationId="{CA7CD678-C455-3531-C827-295FF5CBDF91}"/>
          </ac:spMkLst>
        </pc:spChg>
      </pc:sldChg>
      <pc:sldChg chg="modSp mod">
        <pc:chgData name="SAORI MUKAWA" userId="7dafe798-f744-4eb5-97d2-48512db04c6b" providerId="ADAL" clId="{B69C5B85-F1EF-4CA2-84CB-BC9A6675D4E4}" dt="2024-02-29T05:10:37.823" v="1050" actId="13926"/>
        <pc:sldMkLst>
          <pc:docMk/>
          <pc:sldMk cId="1175013284" sldId="792"/>
        </pc:sldMkLst>
        <pc:graphicFrameChg chg="modGraphic">
          <ac:chgData name="SAORI MUKAWA" userId="7dafe798-f744-4eb5-97d2-48512db04c6b" providerId="ADAL" clId="{B69C5B85-F1EF-4CA2-84CB-BC9A6675D4E4}" dt="2024-02-29T05:10:37.823" v="1050" actId="13926"/>
          <ac:graphicFrameMkLst>
            <pc:docMk/>
            <pc:sldMk cId="1175013284" sldId="792"/>
            <ac:graphicFrameMk id="3" creationId="{8142A30E-F6F9-E5D5-6A96-CE89AAF0A9BE}"/>
          </ac:graphicFrameMkLst>
        </pc:graphicFrameChg>
      </pc:sldChg>
      <pc:sldChg chg="modSp mod">
        <pc:chgData name="SAORI MUKAWA" userId="7dafe798-f744-4eb5-97d2-48512db04c6b" providerId="ADAL" clId="{B69C5B85-F1EF-4CA2-84CB-BC9A6675D4E4}" dt="2024-02-29T05:12:30.320" v="1056" actId="13926"/>
        <pc:sldMkLst>
          <pc:docMk/>
          <pc:sldMk cId="4086051963" sldId="793"/>
        </pc:sldMkLst>
        <pc:graphicFrameChg chg="modGraphic">
          <ac:chgData name="SAORI MUKAWA" userId="7dafe798-f744-4eb5-97d2-48512db04c6b" providerId="ADAL" clId="{B69C5B85-F1EF-4CA2-84CB-BC9A6675D4E4}" dt="2024-02-29T05:12:30.320" v="1056" actId="13926"/>
          <ac:graphicFrameMkLst>
            <pc:docMk/>
            <pc:sldMk cId="4086051963" sldId="793"/>
            <ac:graphicFrameMk id="4" creationId="{257FDBFC-44DE-313F-01FD-31493452F2B1}"/>
          </ac:graphicFrameMkLst>
        </pc:graphicFrameChg>
      </pc:sldChg>
      <pc:sldChg chg="modSp mod">
        <pc:chgData name="SAORI MUKAWA" userId="7dafe798-f744-4eb5-97d2-48512db04c6b" providerId="ADAL" clId="{B69C5B85-F1EF-4CA2-84CB-BC9A6675D4E4}" dt="2024-02-29T05:13:36.689" v="1060" actId="13926"/>
        <pc:sldMkLst>
          <pc:docMk/>
          <pc:sldMk cId="1648547661" sldId="794"/>
        </pc:sldMkLst>
        <pc:graphicFrameChg chg="modGraphic">
          <ac:chgData name="SAORI MUKAWA" userId="7dafe798-f744-4eb5-97d2-48512db04c6b" providerId="ADAL" clId="{B69C5B85-F1EF-4CA2-84CB-BC9A6675D4E4}" dt="2024-02-29T05:13:36.689" v="1060" actId="13926"/>
          <ac:graphicFrameMkLst>
            <pc:docMk/>
            <pc:sldMk cId="1648547661" sldId="794"/>
            <ac:graphicFrameMk id="4" creationId="{CCF2ABFE-FE7C-7B93-9D93-A54F4995575A}"/>
          </ac:graphicFrameMkLst>
        </pc:graphicFrameChg>
      </pc:sldChg>
      <pc:sldChg chg="modSp mod">
        <pc:chgData name="SAORI MUKAWA" userId="7dafe798-f744-4eb5-97d2-48512db04c6b" providerId="ADAL" clId="{B69C5B85-F1EF-4CA2-84CB-BC9A6675D4E4}" dt="2024-02-29T05:16:43.065" v="1076" actId="13926"/>
        <pc:sldMkLst>
          <pc:docMk/>
          <pc:sldMk cId="1555031288" sldId="795"/>
        </pc:sldMkLst>
        <pc:graphicFrameChg chg="modGraphic">
          <ac:chgData name="SAORI MUKAWA" userId="7dafe798-f744-4eb5-97d2-48512db04c6b" providerId="ADAL" clId="{B69C5B85-F1EF-4CA2-84CB-BC9A6675D4E4}" dt="2024-02-29T05:16:43.065" v="1076" actId="13926"/>
          <ac:graphicFrameMkLst>
            <pc:docMk/>
            <pc:sldMk cId="1555031288" sldId="795"/>
            <ac:graphicFrameMk id="4" creationId="{6AD5DA62-309D-D1DE-5C64-51769E6A3D0B}"/>
          </ac:graphicFrameMkLst>
        </pc:graphicFrameChg>
      </pc:sldChg>
      <pc:sldChg chg="modSp mod">
        <pc:chgData name="SAORI MUKAWA" userId="7dafe798-f744-4eb5-97d2-48512db04c6b" providerId="ADAL" clId="{B69C5B85-F1EF-4CA2-84CB-BC9A6675D4E4}" dt="2024-02-29T05:21:42.441" v="1103" actId="13926"/>
        <pc:sldMkLst>
          <pc:docMk/>
          <pc:sldMk cId="3858631387" sldId="796"/>
        </pc:sldMkLst>
        <pc:graphicFrameChg chg="mod modGraphic">
          <ac:chgData name="SAORI MUKAWA" userId="7dafe798-f744-4eb5-97d2-48512db04c6b" providerId="ADAL" clId="{B69C5B85-F1EF-4CA2-84CB-BC9A6675D4E4}" dt="2024-02-29T05:21:42.441" v="1103" actId="13926"/>
          <ac:graphicFrameMkLst>
            <pc:docMk/>
            <pc:sldMk cId="3858631387" sldId="796"/>
            <ac:graphicFrameMk id="4" creationId="{FE71184A-C463-EEEA-D519-18F34156DB37}"/>
          </ac:graphicFrameMkLst>
        </pc:graphicFrameChg>
      </pc:sldChg>
      <pc:sldChg chg="modSp mod">
        <pc:chgData name="SAORI MUKAWA" userId="7dafe798-f744-4eb5-97d2-48512db04c6b" providerId="ADAL" clId="{B69C5B85-F1EF-4CA2-84CB-BC9A6675D4E4}" dt="2024-02-29T05:25:18.785" v="1119" actId="13926"/>
        <pc:sldMkLst>
          <pc:docMk/>
          <pc:sldMk cId="1027271024" sldId="797"/>
        </pc:sldMkLst>
        <pc:graphicFrameChg chg="modGraphic">
          <ac:chgData name="SAORI MUKAWA" userId="7dafe798-f744-4eb5-97d2-48512db04c6b" providerId="ADAL" clId="{B69C5B85-F1EF-4CA2-84CB-BC9A6675D4E4}" dt="2024-02-29T05:25:18.785" v="1119" actId="13926"/>
          <ac:graphicFrameMkLst>
            <pc:docMk/>
            <pc:sldMk cId="1027271024" sldId="797"/>
            <ac:graphicFrameMk id="4" creationId="{01B466A1-1E84-2D66-64FA-3C09874A5F73}"/>
          </ac:graphicFrameMkLst>
        </pc:graphicFrameChg>
      </pc:sldChg>
      <pc:sldChg chg="modSp mod">
        <pc:chgData name="SAORI MUKAWA" userId="7dafe798-f744-4eb5-97d2-48512db04c6b" providerId="ADAL" clId="{B69C5B85-F1EF-4CA2-84CB-BC9A6675D4E4}" dt="2024-02-29T05:28:09.811" v="1131" actId="13926"/>
        <pc:sldMkLst>
          <pc:docMk/>
          <pc:sldMk cId="3132971877" sldId="798"/>
        </pc:sldMkLst>
        <pc:graphicFrameChg chg="modGraphic">
          <ac:chgData name="SAORI MUKAWA" userId="7dafe798-f744-4eb5-97d2-48512db04c6b" providerId="ADAL" clId="{B69C5B85-F1EF-4CA2-84CB-BC9A6675D4E4}" dt="2024-02-29T05:28:09.811" v="1131" actId="13926"/>
          <ac:graphicFrameMkLst>
            <pc:docMk/>
            <pc:sldMk cId="3132971877" sldId="798"/>
            <ac:graphicFrameMk id="4" creationId="{B72F80B5-8C83-DE07-68EF-452EA7174B59}"/>
          </ac:graphicFrameMkLst>
        </pc:graphicFrameChg>
      </pc:sldChg>
      <pc:sldChg chg="modSp mod">
        <pc:chgData name="SAORI MUKAWA" userId="7dafe798-f744-4eb5-97d2-48512db04c6b" providerId="ADAL" clId="{B69C5B85-F1EF-4CA2-84CB-BC9A6675D4E4}" dt="2024-02-29T05:29:02.698" v="1133" actId="13926"/>
        <pc:sldMkLst>
          <pc:docMk/>
          <pc:sldMk cId="1938583737" sldId="799"/>
        </pc:sldMkLst>
        <pc:graphicFrameChg chg="modGraphic">
          <ac:chgData name="SAORI MUKAWA" userId="7dafe798-f744-4eb5-97d2-48512db04c6b" providerId="ADAL" clId="{B69C5B85-F1EF-4CA2-84CB-BC9A6675D4E4}" dt="2024-02-29T05:29:02.698" v="1133" actId="13926"/>
          <ac:graphicFrameMkLst>
            <pc:docMk/>
            <pc:sldMk cId="1938583737" sldId="799"/>
            <ac:graphicFrameMk id="4" creationId="{E2DC9431-CC8E-6483-47A8-38B737DD1046}"/>
          </ac:graphicFrameMkLst>
        </pc:graphicFrameChg>
      </pc:sldChg>
      <pc:sldChg chg="modSp mod">
        <pc:chgData name="SAORI MUKAWA" userId="7dafe798-f744-4eb5-97d2-48512db04c6b" providerId="ADAL" clId="{B69C5B85-F1EF-4CA2-84CB-BC9A6675D4E4}" dt="2024-02-29T05:30:18.954" v="1140" actId="313"/>
        <pc:sldMkLst>
          <pc:docMk/>
          <pc:sldMk cId="3439051291" sldId="800"/>
        </pc:sldMkLst>
        <pc:graphicFrameChg chg="modGraphic">
          <ac:chgData name="SAORI MUKAWA" userId="7dafe798-f744-4eb5-97d2-48512db04c6b" providerId="ADAL" clId="{B69C5B85-F1EF-4CA2-84CB-BC9A6675D4E4}" dt="2024-02-29T05:30:18.954" v="1140" actId="313"/>
          <ac:graphicFrameMkLst>
            <pc:docMk/>
            <pc:sldMk cId="3439051291" sldId="800"/>
            <ac:graphicFrameMk id="4" creationId="{84F26097-B063-CB4B-2539-2AF415F16CB3}"/>
          </ac:graphicFrameMkLst>
        </pc:graphicFrameChg>
      </pc:sldChg>
      <pc:sldChg chg="del">
        <pc:chgData name="SAORI MUKAWA" userId="7dafe798-f744-4eb5-97d2-48512db04c6b" providerId="ADAL" clId="{B69C5B85-F1EF-4CA2-84CB-BC9A6675D4E4}" dt="2024-02-28T07:27:17.600" v="371" actId="2696"/>
        <pc:sldMkLst>
          <pc:docMk/>
          <pc:sldMk cId="1651718018" sldId="836"/>
        </pc:sldMkLst>
      </pc:sldChg>
      <pc:sldChg chg="modSp mod">
        <pc:chgData name="SAORI MUKAWA" userId="7dafe798-f744-4eb5-97d2-48512db04c6b" providerId="ADAL" clId="{B69C5B85-F1EF-4CA2-84CB-BC9A6675D4E4}" dt="2024-02-29T05:08:30.199" v="1040" actId="13926"/>
        <pc:sldMkLst>
          <pc:docMk/>
          <pc:sldMk cId="2197628350" sldId="839"/>
        </pc:sldMkLst>
        <pc:graphicFrameChg chg="modGraphic">
          <ac:chgData name="SAORI MUKAWA" userId="7dafe798-f744-4eb5-97d2-48512db04c6b" providerId="ADAL" clId="{B69C5B85-F1EF-4CA2-84CB-BC9A6675D4E4}" dt="2024-02-29T05:08:30.199" v="1040" actId="13926"/>
          <ac:graphicFrameMkLst>
            <pc:docMk/>
            <pc:sldMk cId="2197628350" sldId="839"/>
            <ac:graphicFrameMk id="8" creationId="{E9A6C479-7679-0657-D514-7D3B1FF51BC7}"/>
          </ac:graphicFrameMkLst>
        </pc:graphicFrameChg>
      </pc:sldChg>
      <pc:sldChg chg="del">
        <pc:chgData name="SAORI MUKAWA" userId="7dafe798-f744-4eb5-97d2-48512db04c6b" providerId="ADAL" clId="{B69C5B85-F1EF-4CA2-84CB-BC9A6675D4E4}" dt="2024-02-28T04:37:42.598" v="368" actId="2696"/>
        <pc:sldMkLst>
          <pc:docMk/>
          <pc:sldMk cId="3859662128" sldId="840"/>
        </pc:sldMkLst>
      </pc:sldChg>
      <pc:sldChg chg="del">
        <pc:chgData name="SAORI MUKAWA" userId="7dafe798-f744-4eb5-97d2-48512db04c6b" providerId="ADAL" clId="{B69C5B85-F1EF-4CA2-84CB-BC9A6675D4E4}" dt="2024-02-28T04:39:38.564" v="369" actId="2696"/>
        <pc:sldMkLst>
          <pc:docMk/>
          <pc:sldMk cId="2224576437" sldId="841"/>
        </pc:sldMkLst>
      </pc:sldChg>
      <pc:sldChg chg="del">
        <pc:chgData name="SAORI MUKAWA" userId="7dafe798-f744-4eb5-97d2-48512db04c6b" providerId="ADAL" clId="{B69C5B85-F1EF-4CA2-84CB-BC9A6675D4E4}" dt="2024-02-28T04:41:50.814" v="370" actId="2696"/>
        <pc:sldMkLst>
          <pc:docMk/>
          <pc:sldMk cId="3082308984" sldId="842"/>
        </pc:sldMkLst>
      </pc:sldChg>
      <pc:sldChg chg="addSp modSp mod">
        <pc:chgData name="SAORI MUKAWA" userId="7dafe798-f744-4eb5-97d2-48512db04c6b" providerId="ADAL" clId="{B69C5B85-F1EF-4CA2-84CB-BC9A6675D4E4}" dt="2024-02-28T22:55:10.414" v="742" actId="6549"/>
        <pc:sldMkLst>
          <pc:docMk/>
          <pc:sldMk cId="2622546609" sldId="846"/>
        </pc:sldMkLst>
        <pc:spChg chg="add mod">
          <ac:chgData name="SAORI MUKAWA" userId="7dafe798-f744-4eb5-97d2-48512db04c6b" providerId="ADAL" clId="{B69C5B85-F1EF-4CA2-84CB-BC9A6675D4E4}" dt="2024-02-28T22:55:10.414" v="742" actId="6549"/>
          <ac:spMkLst>
            <pc:docMk/>
            <pc:sldMk cId="2622546609" sldId="846"/>
            <ac:spMk id="3" creationId="{6E2CA8BA-9BDA-0491-233A-1957CB52EEE9}"/>
          </ac:spMkLst>
        </pc:spChg>
      </pc:sldChg>
    </pc:docChg>
  </pc:docChgLst>
  <pc:docChgLst>
    <pc:chgData name="SAORI MUKAWA" userId="7dafe798-f744-4eb5-97d2-48512db04c6b" providerId="ADAL" clId="{4B3910F1-5B63-4B3B-8FA7-CE77D2F85D95}"/>
    <pc:docChg chg="undo custSel modSld delMainMaster">
      <pc:chgData name="SAORI MUKAWA" userId="7dafe798-f744-4eb5-97d2-48512db04c6b" providerId="ADAL" clId="{4B3910F1-5B63-4B3B-8FA7-CE77D2F85D95}" dt="2024-02-26T20:54:52.191" v="678" actId="20577"/>
      <pc:docMkLst>
        <pc:docMk/>
      </pc:docMkLst>
      <pc:sldChg chg="modSp mod">
        <pc:chgData name="SAORI MUKAWA" userId="7dafe798-f744-4eb5-97d2-48512db04c6b" providerId="ADAL" clId="{4B3910F1-5B63-4B3B-8FA7-CE77D2F85D95}" dt="2024-02-26T15:01:21.308" v="394" actId="13926"/>
        <pc:sldMkLst>
          <pc:docMk/>
          <pc:sldMk cId="2560260653" sldId="277"/>
        </pc:sldMkLst>
        <pc:spChg chg="mod">
          <ac:chgData name="SAORI MUKAWA" userId="7dafe798-f744-4eb5-97d2-48512db04c6b" providerId="ADAL" clId="{4B3910F1-5B63-4B3B-8FA7-CE77D2F85D95}" dt="2024-02-26T14:19:11.161" v="221" actId="13926"/>
          <ac:spMkLst>
            <pc:docMk/>
            <pc:sldMk cId="2560260653" sldId="277"/>
            <ac:spMk id="4" creationId="{81FE048B-BAC6-2124-22E6-41BA223982C6}"/>
          </ac:spMkLst>
        </pc:spChg>
        <pc:graphicFrameChg chg="mod modGraphic">
          <ac:chgData name="SAORI MUKAWA" userId="7dafe798-f744-4eb5-97d2-48512db04c6b" providerId="ADAL" clId="{4B3910F1-5B63-4B3B-8FA7-CE77D2F85D95}" dt="2024-02-26T15:01:21.308" v="394" actId="13926"/>
          <ac:graphicFrameMkLst>
            <pc:docMk/>
            <pc:sldMk cId="2560260653" sldId="277"/>
            <ac:graphicFrameMk id="3" creationId="{A6FE6A7B-5517-5F59-B5B1-D80E2685946F}"/>
          </ac:graphicFrameMkLst>
        </pc:graphicFrameChg>
      </pc:sldChg>
      <pc:sldChg chg="modSp mod">
        <pc:chgData name="SAORI MUKAWA" userId="7dafe798-f744-4eb5-97d2-48512db04c6b" providerId="ADAL" clId="{4B3910F1-5B63-4B3B-8FA7-CE77D2F85D95}" dt="2024-02-26T15:22:37.370" v="482" actId="13926"/>
        <pc:sldMkLst>
          <pc:docMk/>
          <pc:sldMk cId="2519179942" sldId="278"/>
        </pc:sldMkLst>
        <pc:graphicFrameChg chg="modGraphic">
          <ac:chgData name="SAORI MUKAWA" userId="7dafe798-f744-4eb5-97d2-48512db04c6b" providerId="ADAL" clId="{4B3910F1-5B63-4B3B-8FA7-CE77D2F85D95}" dt="2024-02-26T15:22:37.370" v="482" actId="13926"/>
          <ac:graphicFrameMkLst>
            <pc:docMk/>
            <pc:sldMk cId="2519179942" sldId="278"/>
            <ac:graphicFrameMk id="3" creationId="{A6FE6A7B-5517-5F59-B5B1-D80E2685946F}"/>
          </ac:graphicFrameMkLst>
        </pc:graphicFrameChg>
      </pc:sldChg>
      <pc:sldChg chg="modSp mod">
        <pc:chgData name="SAORI MUKAWA" userId="7dafe798-f744-4eb5-97d2-48512db04c6b" providerId="ADAL" clId="{4B3910F1-5B63-4B3B-8FA7-CE77D2F85D95}" dt="2024-02-26T13:26:09.346" v="72" actId="6549"/>
        <pc:sldMkLst>
          <pc:docMk/>
          <pc:sldMk cId="1614113061" sldId="289"/>
        </pc:sldMkLst>
        <pc:spChg chg="mod">
          <ac:chgData name="SAORI MUKAWA" userId="7dafe798-f744-4eb5-97d2-48512db04c6b" providerId="ADAL" clId="{4B3910F1-5B63-4B3B-8FA7-CE77D2F85D95}" dt="2024-02-26T13:26:09.346" v="72" actId="6549"/>
          <ac:spMkLst>
            <pc:docMk/>
            <pc:sldMk cId="1614113061" sldId="289"/>
            <ac:spMk id="7" creationId="{41B85290-8158-7C58-54CF-0C38BBE4257C}"/>
          </ac:spMkLst>
        </pc:spChg>
      </pc:sldChg>
      <pc:sldChg chg="modSp mod">
        <pc:chgData name="SAORI MUKAWA" userId="7dafe798-f744-4eb5-97d2-48512db04c6b" providerId="ADAL" clId="{4B3910F1-5B63-4B3B-8FA7-CE77D2F85D95}" dt="2024-02-26T13:34:48.629" v="123" actId="13926"/>
        <pc:sldMkLst>
          <pc:docMk/>
          <pc:sldMk cId="3345945190" sldId="292"/>
        </pc:sldMkLst>
        <pc:spChg chg="mod">
          <ac:chgData name="SAORI MUKAWA" userId="7dafe798-f744-4eb5-97d2-48512db04c6b" providerId="ADAL" clId="{4B3910F1-5B63-4B3B-8FA7-CE77D2F85D95}" dt="2024-02-26T13:34:48.629" v="123" actId="13926"/>
          <ac:spMkLst>
            <pc:docMk/>
            <pc:sldMk cId="3345945190" sldId="292"/>
            <ac:spMk id="8" creationId="{B5B03FF5-AA66-53C3-4E3D-F67F62FA0C63}"/>
          </ac:spMkLst>
        </pc:spChg>
      </pc:sldChg>
      <pc:sldChg chg="modSp mod">
        <pc:chgData name="SAORI MUKAWA" userId="7dafe798-f744-4eb5-97d2-48512db04c6b" providerId="ADAL" clId="{4B3910F1-5B63-4B3B-8FA7-CE77D2F85D95}" dt="2024-02-26T13:34:56.853" v="125" actId="6549"/>
        <pc:sldMkLst>
          <pc:docMk/>
          <pc:sldMk cId="4030662435" sldId="293"/>
        </pc:sldMkLst>
        <pc:graphicFrameChg chg="modGraphic">
          <ac:chgData name="SAORI MUKAWA" userId="7dafe798-f744-4eb5-97d2-48512db04c6b" providerId="ADAL" clId="{4B3910F1-5B63-4B3B-8FA7-CE77D2F85D95}" dt="2024-02-26T13:34:56.853" v="125" actId="6549"/>
          <ac:graphicFrameMkLst>
            <pc:docMk/>
            <pc:sldMk cId="4030662435" sldId="293"/>
            <ac:graphicFrameMk id="6" creationId="{2AD210B3-F6AA-849A-3746-4AA2A2ACD604}"/>
          </ac:graphicFrameMkLst>
        </pc:graphicFrameChg>
      </pc:sldChg>
      <pc:sldChg chg="modSp mod">
        <pc:chgData name="SAORI MUKAWA" userId="7dafe798-f744-4eb5-97d2-48512db04c6b" providerId="ADAL" clId="{4B3910F1-5B63-4B3B-8FA7-CE77D2F85D95}" dt="2024-02-26T13:35:17.686" v="127" actId="20577"/>
        <pc:sldMkLst>
          <pc:docMk/>
          <pc:sldMk cId="3457312082" sldId="295"/>
        </pc:sldMkLst>
        <pc:spChg chg="mod">
          <ac:chgData name="SAORI MUKAWA" userId="7dafe798-f744-4eb5-97d2-48512db04c6b" providerId="ADAL" clId="{4B3910F1-5B63-4B3B-8FA7-CE77D2F85D95}" dt="2024-02-26T13:35:17.686" v="127" actId="20577"/>
          <ac:spMkLst>
            <pc:docMk/>
            <pc:sldMk cId="3457312082" sldId="295"/>
            <ac:spMk id="25" creationId="{F9F5A88E-0297-A9CE-FEB6-31A6ADFDDED9}"/>
          </ac:spMkLst>
        </pc:spChg>
      </pc:sldChg>
      <pc:sldChg chg="modSp mod">
        <pc:chgData name="SAORI MUKAWA" userId="7dafe798-f744-4eb5-97d2-48512db04c6b" providerId="ADAL" clId="{4B3910F1-5B63-4B3B-8FA7-CE77D2F85D95}" dt="2024-02-26T13:35:51.067" v="131" actId="6549"/>
        <pc:sldMkLst>
          <pc:docMk/>
          <pc:sldMk cId="3274495084" sldId="296"/>
        </pc:sldMkLst>
        <pc:graphicFrameChg chg="modGraphic">
          <ac:chgData name="SAORI MUKAWA" userId="7dafe798-f744-4eb5-97d2-48512db04c6b" providerId="ADAL" clId="{4B3910F1-5B63-4B3B-8FA7-CE77D2F85D95}" dt="2024-02-26T13:35:33.159" v="129" actId="6549"/>
          <ac:graphicFrameMkLst>
            <pc:docMk/>
            <pc:sldMk cId="3274495084" sldId="296"/>
            <ac:graphicFrameMk id="8" creationId="{E743DFBB-4157-84C3-850D-9E70FEE7E99F}"/>
          </ac:graphicFrameMkLst>
        </pc:graphicFrameChg>
        <pc:graphicFrameChg chg="modGraphic">
          <ac:chgData name="SAORI MUKAWA" userId="7dafe798-f744-4eb5-97d2-48512db04c6b" providerId="ADAL" clId="{4B3910F1-5B63-4B3B-8FA7-CE77D2F85D95}" dt="2024-02-26T13:35:51.067" v="131" actId="6549"/>
          <ac:graphicFrameMkLst>
            <pc:docMk/>
            <pc:sldMk cId="3274495084" sldId="296"/>
            <ac:graphicFrameMk id="11" creationId="{FAF77CC0-BA69-4D33-8C5F-F6CD2B716E88}"/>
          </ac:graphicFrameMkLst>
        </pc:graphicFrameChg>
      </pc:sldChg>
      <pc:sldChg chg="modSp mod">
        <pc:chgData name="SAORI MUKAWA" userId="7dafe798-f744-4eb5-97d2-48512db04c6b" providerId="ADAL" clId="{4B3910F1-5B63-4B3B-8FA7-CE77D2F85D95}" dt="2024-02-26T13:36:31.683" v="135" actId="6549"/>
        <pc:sldMkLst>
          <pc:docMk/>
          <pc:sldMk cId="2278826840" sldId="297"/>
        </pc:sldMkLst>
        <pc:graphicFrameChg chg="modGraphic">
          <ac:chgData name="SAORI MUKAWA" userId="7dafe798-f744-4eb5-97d2-48512db04c6b" providerId="ADAL" clId="{4B3910F1-5B63-4B3B-8FA7-CE77D2F85D95}" dt="2024-02-26T13:36:31.683" v="135" actId="6549"/>
          <ac:graphicFrameMkLst>
            <pc:docMk/>
            <pc:sldMk cId="2278826840" sldId="297"/>
            <ac:graphicFrameMk id="17" creationId="{74A0D5EF-8988-20CC-15DA-E39203CFBE11}"/>
          </ac:graphicFrameMkLst>
        </pc:graphicFrameChg>
      </pc:sldChg>
      <pc:sldChg chg="modSp mod">
        <pc:chgData name="SAORI MUKAWA" userId="7dafe798-f744-4eb5-97d2-48512db04c6b" providerId="ADAL" clId="{4B3910F1-5B63-4B3B-8FA7-CE77D2F85D95}" dt="2024-02-26T13:36:44.546" v="137" actId="6549"/>
        <pc:sldMkLst>
          <pc:docMk/>
          <pc:sldMk cId="4195586062" sldId="298"/>
        </pc:sldMkLst>
        <pc:graphicFrameChg chg="modGraphic">
          <ac:chgData name="SAORI MUKAWA" userId="7dafe798-f744-4eb5-97d2-48512db04c6b" providerId="ADAL" clId="{4B3910F1-5B63-4B3B-8FA7-CE77D2F85D95}" dt="2024-02-26T13:36:44.546" v="137" actId="6549"/>
          <ac:graphicFrameMkLst>
            <pc:docMk/>
            <pc:sldMk cId="4195586062" sldId="298"/>
            <ac:graphicFrameMk id="4" creationId="{30C1516B-06EF-A836-389A-5ADCFA92C07C}"/>
          </ac:graphicFrameMkLst>
        </pc:graphicFrameChg>
      </pc:sldChg>
      <pc:sldChg chg="modSp mod">
        <pc:chgData name="SAORI MUKAWA" userId="7dafe798-f744-4eb5-97d2-48512db04c6b" providerId="ADAL" clId="{4B3910F1-5B63-4B3B-8FA7-CE77D2F85D95}" dt="2024-02-26T13:14:35.174" v="19" actId="6549"/>
        <pc:sldMkLst>
          <pc:docMk/>
          <pc:sldMk cId="949337264" sldId="321"/>
        </pc:sldMkLst>
        <pc:graphicFrameChg chg="modGraphic">
          <ac:chgData name="SAORI MUKAWA" userId="7dafe798-f744-4eb5-97d2-48512db04c6b" providerId="ADAL" clId="{4B3910F1-5B63-4B3B-8FA7-CE77D2F85D95}" dt="2024-02-26T13:14:35.174" v="19" actId="6549"/>
          <ac:graphicFrameMkLst>
            <pc:docMk/>
            <pc:sldMk cId="949337264" sldId="321"/>
            <ac:graphicFrameMk id="3" creationId="{6974FBD4-3D3D-D85A-0A7E-51BA45759187}"/>
          </ac:graphicFrameMkLst>
        </pc:graphicFrameChg>
      </pc:sldChg>
      <pc:sldChg chg="modSp mod">
        <pc:chgData name="SAORI MUKAWA" userId="7dafe798-f744-4eb5-97d2-48512db04c6b" providerId="ADAL" clId="{4B3910F1-5B63-4B3B-8FA7-CE77D2F85D95}" dt="2024-02-26T13:37:10.135" v="139" actId="6549"/>
        <pc:sldMkLst>
          <pc:docMk/>
          <pc:sldMk cId="2024595181" sldId="323"/>
        </pc:sldMkLst>
        <pc:graphicFrameChg chg="modGraphic">
          <ac:chgData name="SAORI MUKAWA" userId="7dafe798-f744-4eb5-97d2-48512db04c6b" providerId="ADAL" clId="{4B3910F1-5B63-4B3B-8FA7-CE77D2F85D95}" dt="2024-02-26T13:37:10.135" v="139" actId="6549"/>
          <ac:graphicFrameMkLst>
            <pc:docMk/>
            <pc:sldMk cId="2024595181" sldId="323"/>
            <ac:graphicFrameMk id="13" creationId="{6ECD99FA-A826-C41E-373F-2384C1BD05A2}"/>
          </ac:graphicFrameMkLst>
        </pc:graphicFrameChg>
      </pc:sldChg>
      <pc:sldChg chg="modSp mod">
        <pc:chgData name="SAORI MUKAWA" userId="7dafe798-f744-4eb5-97d2-48512db04c6b" providerId="ADAL" clId="{4B3910F1-5B63-4B3B-8FA7-CE77D2F85D95}" dt="2024-02-26T13:34:12.943" v="121" actId="6549"/>
        <pc:sldMkLst>
          <pc:docMk/>
          <pc:sldMk cId="1061345499" sldId="324"/>
        </pc:sldMkLst>
        <pc:graphicFrameChg chg="modGraphic">
          <ac:chgData name="SAORI MUKAWA" userId="7dafe798-f744-4eb5-97d2-48512db04c6b" providerId="ADAL" clId="{4B3910F1-5B63-4B3B-8FA7-CE77D2F85D95}" dt="2024-02-26T13:34:12.943" v="121" actId="6549"/>
          <ac:graphicFrameMkLst>
            <pc:docMk/>
            <pc:sldMk cId="1061345499" sldId="324"/>
            <ac:graphicFrameMk id="5" creationId="{E5A1E9A0-B909-63C0-0202-CC9BBFEDB5B3}"/>
          </ac:graphicFrameMkLst>
        </pc:graphicFrameChg>
      </pc:sldChg>
      <pc:sldChg chg="modSp mod">
        <pc:chgData name="SAORI MUKAWA" userId="7dafe798-f744-4eb5-97d2-48512db04c6b" providerId="ADAL" clId="{4B3910F1-5B63-4B3B-8FA7-CE77D2F85D95}" dt="2024-02-26T13:06:49.208" v="8" actId="20577"/>
        <pc:sldMkLst>
          <pc:docMk/>
          <pc:sldMk cId="463454415" sldId="338"/>
        </pc:sldMkLst>
        <pc:spChg chg="mod">
          <ac:chgData name="SAORI MUKAWA" userId="7dafe798-f744-4eb5-97d2-48512db04c6b" providerId="ADAL" clId="{4B3910F1-5B63-4B3B-8FA7-CE77D2F85D95}" dt="2024-02-26T13:06:49.208" v="8" actId="20577"/>
          <ac:spMkLst>
            <pc:docMk/>
            <pc:sldMk cId="463454415" sldId="338"/>
            <ac:spMk id="9" creationId="{9D2EFC93-9908-BEF3-7DE3-9C6E4808A5A5}"/>
          </ac:spMkLst>
        </pc:spChg>
      </pc:sldChg>
      <pc:sldChg chg="modSp mod">
        <pc:chgData name="SAORI MUKAWA" userId="7dafe798-f744-4eb5-97d2-48512db04c6b" providerId="ADAL" clId="{4B3910F1-5B63-4B3B-8FA7-CE77D2F85D95}" dt="2024-02-26T13:33:56.529" v="119" actId="20577"/>
        <pc:sldMkLst>
          <pc:docMk/>
          <pc:sldMk cId="1483420856" sldId="344"/>
        </pc:sldMkLst>
        <pc:graphicFrameChg chg="modGraphic">
          <ac:chgData name="SAORI MUKAWA" userId="7dafe798-f744-4eb5-97d2-48512db04c6b" providerId="ADAL" clId="{4B3910F1-5B63-4B3B-8FA7-CE77D2F85D95}" dt="2024-02-26T13:33:56.529" v="119" actId="20577"/>
          <ac:graphicFrameMkLst>
            <pc:docMk/>
            <pc:sldMk cId="1483420856" sldId="344"/>
            <ac:graphicFrameMk id="8" creationId="{E4EE78AC-76D0-6535-BDE4-FE4399F99B52}"/>
          </ac:graphicFrameMkLst>
        </pc:graphicFrameChg>
      </pc:sldChg>
      <pc:sldChg chg="modSp mod">
        <pc:chgData name="SAORI MUKAWA" userId="7dafe798-f744-4eb5-97d2-48512db04c6b" providerId="ADAL" clId="{4B3910F1-5B63-4B3B-8FA7-CE77D2F85D95}" dt="2024-02-26T13:37:42.771" v="143" actId="6549"/>
        <pc:sldMkLst>
          <pc:docMk/>
          <pc:sldMk cId="903360275" sldId="348"/>
        </pc:sldMkLst>
        <pc:spChg chg="mod">
          <ac:chgData name="SAORI MUKAWA" userId="7dafe798-f744-4eb5-97d2-48512db04c6b" providerId="ADAL" clId="{4B3910F1-5B63-4B3B-8FA7-CE77D2F85D95}" dt="2024-02-26T13:37:26.688" v="141" actId="6549"/>
          <ac:spMkLst>
            <pc:docMk/>
            <pc:sldMk cId="903360275" sldId="348"/>
            <ac:spMk id="13" creationId="{A8C54C9E-7CEC-3F49-5015-21386FBB85B8}"/>
          </ac:spMkLst>
        </pc:spChg>
        <pc:spChg chg="mod">
          <ac:chgData name="SAORI MUKAWA" userId="7dafe798-f744-4eb5-97d2-48512db04c6b" providerId="ADAL" clId="{4B3910F1-5B63-4B3B-8FA7-CE77D2F85D95}" dt="2024-02-26T13:37:42.771" v="143" actId="6549"/>
          <ac:spMkLst>
            <pc:docMk/>
            <pc:sldMk cId="903360275" sldId="348"/>
            <ac:spMk id="14" creationId="{4F4BE87F-544D-F1BE-692B-652873AC4DF6}"/>
          </ac:spMkLst>
        </pc:spChg>
      </pc:sldChg>
      <pc:sldChg chg="modSp mod">
        <pc:chgData name="SAORI MUKAWA" userId="7dafe798-f744-4eb5-97d2-48512db04c6b" providerId="ADAL" clId="{4B3910F1-5B63-4B3B-8FA7-CE77D2F85D95}" dt="2024-02-26T13:31:06.799" v="99" actId="6549"/>
        <pc:sldMkLst>
          <pc:docMk/>
          <pc:sldMk cId="1570989291" sldId="356"/>
        </pc:sldMkLst>
        <pc:spChg chg="mod">
          <ac:chgData name="SAORI MUKAWA" userId="7dafe798-f744-4eb5-97d2-48512db04c6b" providerId="ADAL" clId="{4B3910F1-5B63-4B3B-8FA7-CE77D2F85D95}" dt="2024-02-26T13:30:36.772" v="97" actId="6549"/>
          <ac:spMkLst>
            <pc:docMk/>
            <pc:sldMk cId="1570989291" sldId="356"/>
            <ac:spMk id="12" creationId="{E46D671E-5463-83DC-8A9A-300E1B005590}"/>
          </ac:spMkLst>
        </pc:spChg>
        <pc:spChg chg="mod">
          <ac:chgData name="SAORI MUKAWA" userId="7dafe798-f744-4eb5-97d2-48512db04c6b" providerId="ADAL" clId="{4B3910F1-5B63-4B3B-8FA7-CE77D2F85D95}" dt="2024-02-26T13:31:06.799" v="99" actId="6549"/>
          <ac:spMkLst>
            <pc:docMk/>
            <pc:sldMk cId="1570989291" sldId="356"/>
            <ac:spMk id="25" creationId="{BB3D78E9-5178-E4AF-D57B-6A0D98588CB7}"/>
          </ac:spMkLst>
        </pc:spChg>
      </pc:sldChg>
      <pc:sldChg chg="modSp mod">
        <pc:chgData name="SAORI MUKAWA" userId="7dafe798-f744-4eb5-97d2-48512db04c6b" providerId="ADAL" clId="{4B3910F1-5B63-4B3B-8FA7-CE77D2F85D95}" dt="2024-02-26T13:28:17.078" v="83" actId="13926"/>
        <pc:sldMkLst>
          <pc:docMk/>
          <pc:sldMk cId="3697663196" sldId="377"/>
        </pc:sldMkLst>
        <pc:spChg chg="mod">
          <ac:chgData name="SAORI MUKAWA" userId="7dafe798-f744-4eb5-97d2-48512db04c6b" providerId="ADAL" clId="{4B3910F1-5B63-4B3B-8FA7-CE77D2F85D95}" dt="2024-02-26T13:28:17.078" v="83" actId="13926"/>
          <ac:spMkLst>
            <pc:docMk/>
            <pc:sldMk cId="3697663196" sldId="377"/>
            <ac:spMk id="13" creationId="{45E0C7D9-5F9A-4DA5-E53F-207A1A2FDA90}"/>
          </ac:spMkLst>
        </pc:spChg>
      </pc:sldChg>
      <pc:sldChg chg="modSp mod">
        <pc:chgData name="SAORI MUKAWA" userId="7dafe798-f744-4eb5-97d2-48512db04c6b" providerId="ADAL" clId="{4B3910F1-5B63-4B3B-8FA7-CE77D2F85D95}" dt="2024-02-26T13:32:10.055" v="107" actId="6549"/>
        <pc:sldMkLst>
          <pc:docMk/>
          <pc:sldMk cId="2536599675" sldId="381"/>
        </pc:sldMkLst>
        <pc:spChg chg="mod">
          <ac:chgData name="SAORI MUKAWA" userId="7dafe798-f744-4eb5-97d2-48512db04c6b" providerId="ADAL" clId="{4B3910F1-5B63-4B3B-8FA7-CE77D2F85D95}" dt="2024-02-26T13:32:10.055" v="107" actId="6549"/>
          <ac:spMkLst>
            <pc:docMk/>
            <pc:sldMk cId="2536599675" sldId="381"/>
            <ac:spMk id="8" creationId="{F4B95E4D-5504-A0EA-0D25-56D09B2AF1A2}"/>
          </ac:spMkLst>
        </pc:spChg>
      </pc:sldChg>
      <pc:sldChg chg="modSp mod">
        <pc:chgData name="SAORI MUKAWA" userId="7dafe798-f744-4eb5-97d2-48512db04c6b" providerId="ADAL" clId="{4B3910F1-5B63-4B3B-8FA7-CE77D2F85D95}" dt="2024-02-26T13:28:27.693" v="85" actId="20577"/>
        <pc:sldMkLst>
          <pc:docMk/>
          <pc:sldMk cId="3688796390" sldId="382"/>
        </pc:sldMkLst>
        <pc:spChg chg="mod">
          <ac:chgData name="SAORI MUKAWA" userId="7dafe798-f744-4eb5-97d2-48512db04c6b" providerId="ADAL" clId="{4B3910F1-5B63-4B3B-8FA7-CE77D2F85D95}" dt="2024-02-26T13:28:27.693" v="85" actId="20577"/>
          <ac:spMkLst>
            <pc:docMk/>
            <pc:sldMk cId="3688796390" sldId="382"/>
            <ac:spMk id="20" creationId="{3AD66FE6-52BF-5EB1-0981-5112F2052232}"/>
          </ac:spMkLst>
        </pc:spChg>
      </pc:sldChg>
      <pc:sldChg chg="modSp mod">
        <pc:chgData name="SAORI MUKAWA" userId="7dafe798-f744-4eb5-97d2-48512db04c6b" providerId="ADAL" clId="{4B3910F1-5B63-4B3B-8FA7-CE77D2F85D95}" dt="2024-02-26T13:31:23.169" v="101" actId="6549"/>
        <pc:sldMkLst>
          <pc:docMk/>
          <pc:sldMk cId="58438372" sldId="396"/>
        </pc:sldMkLst>
        <pc:spChg chg="mod">
          <ac:chgData name="SAORI MUKAWA" userId="7dafe798-f744-4eb5-97d2-48512db04c6b" providerId="ADAL" clId="{4B3910F1-5B63-4B3B-8FA7-CE77D2F85D95}" dt="2024-02-26T13:31:23.169" v="101" actId="6549"/>
          <ac:spMkLst>
            <pc:docMk/>
            <pc:sldMk cId="58438372" sldId="396"/>
            <ac:spMk id="13" creationId="{D5A3AED4-4A9F-4B62-E13C-72CD2D44CAEE}"/>
          </ac:spMkLst>
        </pc:spChg>
      </pc:sldChg>
      <pc:sldChg chg="modSp mod">
        <pc:chgData name="SAORI MUKAWA" userId="7dafe798-f744-4eb5-97d2-48512db04c6b" providerId="ADAL" clId="{4B3910F1-5B63-4B3B-8FA7-CE77D2F85D95}" dt="2024-02-26T13:47:32.249" v="184" actId="13926"/>
        <pc:sldMkLst>
          <pc:docMk/>
          <pc:sldMk cId="996179104" sldId="424"/>
        </pc:sldMkLst>
        <pc:graphicFrameChg chg="modGraphic">
          <ac:chgData name="SAORI MUKAWA" userId="7dafe798-f744-4eb5-97d2-48512db04c6b" providerId="ADAL" clId="{4B3910F1-5B63-4B3B-8FA7-CE77D2F85D95}" dt="2024-02-26T13:47:32.249" v="184" actId="13926"/>
          <ac:graphicFrameMkLst>
            <pc:docMk/>
            <pc:sldMk cId="996179104" sldId="424"/>
            <ac:graphicFrameMk id="4" creationId="{38AE2B49-FCF1-17EC-7CD0-98CC573E8C37}"/>
          </ac:graphicFrameMkLst>
        </pc:graphicFrameChg>
      </pc:sldChg>
      <pc:sldChg chg="modSp mod">
        <pc:chgData name="SAORI MUKAWA" userId="7dafe798-f744-4eb5-97d2-48512db04c6b" providerId="ADAL" clId="{4B3910F1-5B63-4B3B-8FA7-CE77D2F85D95}" dt="2024-02-26T13:29:52.363" v="93" actId="6549"/>
        <pc:sldMkLst>
          <pc:docMk/>
          <pc:sldMk cId="239997957" sldId="427"/>
        </pc:sldMkLst>
        <pc:spChg chg="mod">
          <ac:chgData name="SAORI MUKAWA" userId="7dafe798-f744-4eb5-97d2-48512db04c6b" providerId="ADAL" clId="{4B3910F1-5B63-4B3B-8FA7-CE77D2F85D95}" dt="2024-02-26T13:29:52.363" v="93" actId="6549"/>
          <ac:spMkLst>
            <pc:docMk/>
            <pc:sldMk cId="239997957" sldId="427"/>
            <ac:spMk id="7" creationId="{BE056FE2-0612-54C5-7B3D-1E2E99538D6A}"/>
          </ac:spMkLst>
        </pc:spChg>
      </pc:sldChg>
      <pc:sldChg chg="modSp mod">
        <pc:chgData name="SAORI MUKAWA" userId="7dafe798-f744-4eb5-97d2-48512db04c6b" providerId="ADAL" clId="{4B3910F1-5B63-4B3B-8FA7-CE77D2F85D95}" dt="2024-02-26T13:17:48.803" v="34" actId="6549"/>
        <pc:sldMkLst>
          <pc:docMk/>
          <pc:sldMk cId="1605526348" sldId="429"/>
        </pc:sldMkLst>
        <pc:spChg chg="mod">
          <ac:chgData name="SAORI MUKAWA" userId="7dafe798-f744-4eb5-97d2-48512db04c6b" providerId="ADAL" clId="{4B3910F1-5B63-4B3B-8FA7-CE77D2F85D95}" dt="2024-02-26T13:17:48.803" v="34" actId="6549"/>
          <ac:spMkLst>
            <pc:docMk/>
            <pc:sldMk cId="1605526348" sldId="429"/>
            <ac:spMk id="10" creationId="{06B53ADE-C189-E9AA-186D-B05B77014BBF}"/>
          </ac:spMkLst>
        </pc:spChg>
      </pc:sldChg>
      <pc:sldChg chg="modSp mod">
        <pc:chgData name="SAORI MUKAWA" userId="7dafe798-f744-4eb5-97d2-48512db04c6b" providerId="ADAL" clId="{4B3910F1-5B63-4B3B-8FA7-CE77D2F85D95}" dt="2024-02-26T13:18:37.123" v="36" actId="6549"/>
        <pc:sldMkLst>
          <pc:docMk/>
          <pc:sldMk cId="3402791889" sldId="431"/>
        </pc:sldMkLst>
        <pc:graphicFrameChg chg="modGraphic">
          <ac:chgData name="SAORI MUKAWA" userId="7dafe798-f744-4eb5-97d2-48512db04c6b" providerId="ADAL" clId="{4B3910F1-5B63-4B3B-8FA7-CE77D2F85D95}" dt="2024-02-26T13:18:37.123" v="36" actId="6549"/>
          <ac:graphicFrameMkLst>
            <pc:docMk/>
            <pc:sldMk cId="3402791889" sldId="431"/>
            <ac:graphicFrameMk id="2" creationId="{565455F1-1C4A-E78A-FF4C-E75F9EA68613}"/>
          </ac:graphicFrameMkLst>
        </pc:graphicFrameChg>
      </pc:sldChg>
      <pc:sldChg chg="modSp mod">
        <pc:chgData name="SAORI MUKAWA" userId="7dafe798-f744-4eb5-97d2-48512db04c6b" providerId="ADAL" clId="{4B3910F1-5B63-4B3B-8FA7-CE77D2F85D95}" dt="2024-02-26T13:48:08.899" v="189" actId="20577"/>
        <pc:sldMkLst>
          <pc:docMk/>
          <pc:sldMk cId="1080412189" sldId="433"/>
        </pc:sldMkLst>
        <pc:spChg chg="mod">
          <ac:chgData name="SAORI MUKAWA" userId="7dafe798-f744-4eb5-97d2-48512db04c6b" providerId="ADAL" clId="{4B3910F1-5B63-4B3B-8FA7-CE77D2F85D95}" dt="2024-02-26T13:48:08.899" v="189" actId="20577"/>
          <ac:spMkLst>
            <pc:docMk/>
            <pc:sldMk cId="1080412189" sldId="433"/>
            <ac:spMk id="6" creationId="{241E3579-8343-F088-9ED1-836B3968D5B4}"/>
          </ac:spMkLst>
        </pc:spChg>
      </pc:sldChg>
      <pc:sldChg chg="modSp mod">
        <pc:chgData name="SAORI MUKAWA" userId="7dafe798-f744-4eb5-97d2-48512db04c6b" providerId="ADAL" clId="{4B3910F1-5B63-4B3B-8FA7-CE77D2F85D95}" dt="2024-02-26T13:32:47.040" v="111" actId="20577"/>
        <pc:sldMkLst>
          <pc:docMk/>
          <pc:sldMk cId="382805318" sldId="434"/>
        </pc:sldMkLst>
        <pc:spChg chg="mod">
          <ac:chgData name="SAORI MUKAWA" userId="7dafe798-f744-4eb5-97d2-48512db04c6b" providerId="ADAL" clId="{4B3910F1-5B63-4B3B-8FA7-CE77D2F85D95}" dt="2024-02-26T13:32:47.040" v="111" actId="20577"/>
          <ac:spMkLst>
            <pc:docMk/>
            <pc:sldMk cId="382805318" sldId="434"/>
            <ac:spMk id="13" creationId="{F507A5D0-F8CF-9DC0-90D8-73D65C0DC5E4}"/>
          </ac:spMkLst>
        </pc:spChg>
      </pc:sldChg>
      <pc:sldChg chg="modSp mod">
        <pc:chgData name="SAORI MUKAWA" userId="7dafe798-f744-4eb5-97d2-48512db04c6b" providerId="ADAL" clId="{4B3910F1-5B63-4B3B-8FA7-CE77D2F85D95}" dt="2024-02-26T13:23:17.110" v="60" actId="6549"/>
        <pc:sldMkLst>
          <pc:docMk/>
          <pc:sldMk cId="2583754555" sldId="437"/>
        </pc:sldMkLst>
        <pc:graphicFrameChg chg="modGraphic">
          <ac:chgData name="SAORI MUKAWA" userId="7dafe798-f744-4eb5-97d2-48512db04c6b" providerId="ADAL" clId="{4B3910F1-5B63-4B3B-8FA7-CE77D2F85D95}" dt="2024-02-26T13:23:17.110" v="60" actId="6549"/>
          <ac:graphicFrameMkLst>
            <pc:docMk/>
            <pc:sldMk cId="2583754555" sldId="437"/>
            <ac:graphicFrameMk id="3" creationId="{642E503A-15DC-543F-CB65-A012022F8415}"/>
          </ac:graphicFrameMkLst>
        </pc:graphicFrameChg>
      </pc:sldChg>
      <pc:sldChg chg="modSp mod">
        <pc:chgData name="SAORI MUKAWA" userId="7dafe798-f744-4eb5-97d2-48512db04c6b" providerId="ADAL" clId="{4B3910F1-5B63-4B3B-8FA7-CE77D2F85D95}" dt="2024-02-26T13:24:13.920" v="64" actId="20577"/>
        <pc:sldMkLst>
          <pc:docMk/>
          <pc:sldMk cId="1747902570" sldId="438"/>
        </pc:sldMkLst>
        <pc:spChg chg="mod">
          <ac:chgData name="SAORI MUKAWA" userId="7dafe798-f744-4eb5-97d2-48512db04c6b" providerId="ADAL" clId="{4B3910F1-5B63-4B3B-8FA7-CE77D2F85D95}" dt="2024-02-26T13:24:13.920" v="64" actId="20577"/>
          <ac:spMkLst>
            <pc:docMk/>
            <pc:sldMk cId="1747902570" sldId="438"/>
            <ac:spMk id="12" creationId="{7B48E646-28F2-0A33-1A07-DEFF2FFCC144}"/>
          </ac:spMkLst>
        </pc:spChg>
        <pc:graphicFrameChg chg="modGraphic">
          <ac:chgData name="SAORI MUKAWA" userId="7dafe798-f744-4eb5-97d2-48512db04c6b" providerId="ADAL" clId="{4B3910F1-5B63-4B3B-8FA7-CE77D2F85D95}" dt="2024-02-26T13:23:48.494" v="62" actId="6549"/>
          <ac:graphicFrameMkLst>
            <pc:docMk/>
            <pc:sldMk cId="1747902570" sldId="438"/>
            <ac:graphicFrameMk id="11" creationId="{A395B4EA-EF2B-6FB2-EF8F-6B17E23B39B7}"/>
          </ac:graphicFrameMkLst>
        </pc:graphicFrameChg>
      </pc:sldChg>
      <pc:sldChg chg="modSp mod">
        <pc:chgData name="SAORI MUKAWA" userId="7dafe798-f744-4eb5-97d2-48512db04c6b" providerId="ADAL" clId="{4B3910F1-5B63-4B3B-8FA7-CE77D2F85D95}" dt="2024-02-26T13:24:46.654" v="66" actId="6549"/>
        <pc:sldMkLst>
          <pc:docMk/>
          <pc:sldMk cId="281888755" sldId="440"/>
        </pc:sldMkLst>
        <pc:graphicFrameChg chg="modGraphic">
          <ac:chgData name="SAORI MUKAWA" userId="7dafe798-f744-4eb5-97d2-48512db04c6b" providerId="ADAL" clId="{4B3910F1-5B63-4B3B-8FA7-CE77D2F85D95}" dt="2024-02-26T13:24:46.654" v="66" actId="6549"/>
          <ac:graphicFrameMkLst>
            <pc:docMk/>
            <pc:sldMk cId="281888755" sldId="440"/>
            <ac:graphicFrameMk id="14" creationId="{F4CE5781-F5DE-383A-C46A-EB29D2F0E3D6}"/>
          </ac:graphicFrameMkLst>
        </pc:graphicFrameChg>
      </pc:sldChg>
      <pc:sldChg chg="modSp mod">
        <pc:chgData name="SAORI MUKAWA" userId="7dafe798-f744-4eb5-97d2-48512db04c6b" providerId="ADAL" clId="{4B3910F1-5B63-4B3B-8FA7-CE77D2F85D95}" dt="2024-02-26T13:44:24.637" v="149" actId="13926"/>
        <pc:sldMkLst>
          <pc:docMk/>
          <pc:sldMk cId="1807425998" sldId="441"/>
        </pc:sldMkLst>
        <pc:spChg chg="mod">
          <ac:chgData name="SAORI MUKAWA" userId="7dafe798-f744-4eb5-97d2-48512db04c6b" providerId="ADAL" clId="{4B3910F1-5B63-4B3B-8FA7-CE77D2F85D95}" dt="2024-02-26T13:44:24.637" v="149" actId="13926"/>
          <ac:spMkLst>
            <pc:docMk/>
            <pc:sldMk cId="1807425998" sldId="441"/>
            <ac:spMk id="56" creationId="{183606A3-4B56-48EF-C367-52943A090CA4}"/>
          </ac:spMkLst>
        </pc:spChg>
        <pc:graphicFrameChg chg="modGraphic">
          <ac:chgData name="SAORI MUKAWA" userId="7dafe798-f744-4eb5-97d2-48512db04c6b" providerId="ADAL" clId="{4B3910F1-5B63-4B3B-8FA7-CE77D2F85D95}" dt="2024-02-26T13:25:12.988" v="68" actId="20577"/>
          <ac:graphicFrameMkLst>
            <pc:docMk/>
            <pc:sldMk cId="1807425998" sldId="441"/>
            <ac:graphicFrameMk id="28" creationId="{57850038-1B97-BC27-F061-A01F91A61CFB}"/>
          </ac:graphicFrameMkLst>
        </pc:graphicFrameChg>
      </pc:sldChg>
      <pc:sldChg chg="modSp mod">
        <pc:chgData name="SAORI MUKAWA" userId="7dafe798-f744-4eb5-97d2-48512db04c6b" providerId="ADAL" clId="{4B3910F1-5B63-4B3B-8FA7-CE77D2F85D95}" dt="2024-02-26T13:45:26.843" v="159" actId="13926"/>
        <pc:sldMkLst>
          <pc:docMk/>
          <pc:sldMk cId="1188143368" sldId="443"/>
        </pc:sldMkLst>
        <pc:spChg chg="mod">
          <ac:chgData name="SAORI MUKAWA" userId="7dafe798-f744-4eb5-97d2-48512db04c6b" providerId="ADAL" clId="{4B3910F1-5B63-4B3B-8FA7-CE77D2F85D95}" dt="2024-02-26T13:45:26.843" v="159" actId="13926"/>
          <ac:spMkLst>
            <pc:docMk/>
            <pc:sldMk cId="1188143368" sldId="443"/>
            <ac:spMk id="30" creationId="{34279376-C0D4-D7F7-573E-BFE30DFAD5DA}"/>
          </ac:spMkLst>
        </pc:spChg>
      </pc:sldChg>
      <pc:sldChg chg="modSp mod">
        <pc:chgData name="SAORI MUKAWA" userId="7dafe798-f744-4eb5-97d2-48512db04c6b" providerId="ADAL" clId="{4B3910F1-5B63-4B3B-8FA7-CE77D2F85D95}" dt="2024-02-26T13:25:41.588" v="70" actId="6549"/>
        <pc:sldMkLst>
          <pc:docMk/>
          <pc:sldMk cId="2984689236" sldId="445"/>
        </pc:sldMkLst>
        <pc:spChg chg="mod">
          <ac:chgData name="SAORI MUKAWA" userId="7dafe798-f744-4eb5-97d2-48512db04c6b" providerId="ADAL" clId="{4B3910F1-5B63-4B3B-8FA7-CE77D2F85D95}" dt="2024-02-26T13:25:41.588" v="70" actId="6549"/>
          <ac:spMkLst>
            <pc:docMk/>
            <pc:sldMk cId="2984689236" sldId="445"/>
            <ac:spMk id="30" creationId="{B7A568EE-4BA4-B651-E3CE-76FC38ED3BA6}"/>
          </ac:spMkLst>
        </pc:spChg>
      </pc:sldChg>
      <pc:sldChg chg="modSp mod">
        <pc:chgData name="SAORI MUKAWA" userId="7dafe798-f744-4eb5-97d2-48512db04c6b" providerId="ADAL" clId="{4B3910F1-5B63-4B3B-8FA7-CE77D2F85D95}" dt="2024-02-26T13:19:35.155" v="40" actId="6549"/>
        <pc:sldMkLst>
          <pc:docMk/>
          <pc:sldMk cId="1204601915" sldId="462"/>
        </pc:sldMkLst>
        <pc:graphicFrameChg chg="modGraphic">
          <ac:chgData name="SAORI MUKAWA" userId="7dafe798-f744-4eb5-97d2-48512db04c6b" providerId="ADAL" clId="{4B3910F1-5B63-4B3B-8FA7-CE77D2F85D95}" dt="2024-02-26T13:19:01.967" v="38" actId="6549"/>
          <ac:graphicFrameMkLst>
            <pc:docMk/>
            <pc:sldMk cId="1204601915" sldId="462"/>
            <ac:graphicFrameMk id="8" creationId="{4D8994E6-A755-30DE-FF12-0027D2550FF9}"/>
          </ac:graphicFrameMkLst>
        </pc:graphicFrameChg>
        <pc:graphicFrameChg chg="modGraphic">
          <ac:chgData name="SAORI MUKAWA" userId="7dafe798-f744-4eb5-97d2-48512db04c6b" providerId="ADAL" clId="{4B3910F1-5B63-4B3B-8FA7-CE77D2F85D95}" dt="2024-02-26T13:19:35.155" v="40" actId="6549"/>
          <ac:graphicFrameMkLst>
            <pc:docMk/>
            <pc:sldMk cId="1204601915" sldId="462"/>
            <ac:graphicFrameMk id="17" creationId="{2A3A99E1-29CF-840A-0981-3508820D38CC}"/>
          </ac:graphicFrameMkLst>
        </pc:graphicFrameChg>
      </pc:sldChg>
      <pc:sldChg chg="modSp mod">
        <pc:chgData name="SAORI MUKAWA" userId="7dafe798-f744-4eb5-97d2-48512db04c6b" providerId="ADAL" clId="{4B3910F1-5B63-4B3B-8FA7-CE77D2F85D95}" dt="2024-02-26T13:20:37.734" v="54" actId="6549"/>
        <pc:sldMkLst>
          <pc:docMk/>
          <pc:sldMk cId="2382633098" sldId="463"/>
        </pc:sldMkLst>
        <pc:graphicFrameChg chg="modGraphic">
          <ac:chgData name="SAORI MUKAWA" userId="7dafe798-f744-4eb5-97d2-48512db04c6b" providerId="ADAL" clId="{4B3910F1-5B63-4B3B-8FA7-CE77D2F85D95}" dt="2024-02-26T13:20:37.734" v="54" actId="6549"/>
          <ac:graphicFrameMkLst>
            <pc:docMk/>
            <pc:sldMk cId="2382633098" sldId="463"/>
            <ac:graphicFrameMk id="23" creationId="{D0842158-9EC5-FB40-3FAD-41083AEDF648}"/>
          </ac:graphicFrameMkLst>
        </pc:graphicFrameChg>
      </pc:sldChg>
      <pc:sldChg chg="modSp mod">
        <pc:chgData name="SAORI MUKAWA" userId="7dafe798-f744-4eb5-97d2-48512db04c6b" providerId="ADAL" clId="{4B3910F1-5B63-4B3B-8FA7-CE77D2F85D95}" dt="2024-02-26T13:20:57.684" v="56" actId="6549"/>
        <pc:sldMkLst>
          <pc:docMk/>
          <pc:sldMk cId="1589184482" sldId="465"/>
        </pc:sldMkLst>
        <pc:graphicFrameChg chg="modGraphic">
          <ac:chgData name="SAORI MUKAWA" userId="7dafe798-f744-4eb5-97d2-48512db04c6b" providerId="ADAL" clId="{4B3910F1-5B63-4B3B-8FA7-CE77D2F85D95}" dt="2024-02-26T13:20:57.684" v="56" actId="6549"/>
          <ac:graphicFrameMkLst>
            <pc:docMk/>
            <pc:sldMk cId="1589184482" sldId="465"/>
            <ac:graphicFrameMk id="5" creationId="{F5003C07-0AC3-4856-35BD-E1EED98B95CD}"/>
          </ac:graphicFrameMkLst>
        </pc:graphicFrameChg>
      </pc:sldChg>
      <pc:sldChg chg="modSp mod">
        <pc:chgData name="SAORI MUKAWA" userId="7dafe798-f744-4eb5-97d2-48512db04c6b" providerId="ADAL" clId="{4B3910F1-5B63-4B3B-8FA7-CE77D2F85D95}" dt="2024-02-26T13:21:45.701" v="58" actId="20577"/>
        <pc:sldMkLst>
          <pc:docMk/>
          <pc:sldMk cId="3296334752" sldId="466"/>
        </pc:sldMkLst>
        <pc:spChg chg="mod">
          <ac:chgData name="SAORI MUKAWA" userId="7dafe798-f744-4eb5-97d2-48512db04c6b" providerId="ADAL" clId="{4B3910F1-5B63-4B3B-8FA7-CE77D2F85D95}" dt="2024-02-26T13:21:45.701" v="58" actId="20577"/>
          <ac:spMkLst>
            <pc:docMk/>
            <pc:sldMk cId="3296334752" sldId="466"/>
            <ac:spMk id="20" creationId="{5CD633F4-194C-1DA3-878B-EA2786CF0787}"/>
          </ac:spMkLst>
        </pc:spChg>
      </pc:sldChg>
      <pc:sldChg chg="modSp mod">
        <pc:chgData name="SAORI MUKAWA" userId="7dafe798-f744-4eb5-97d2-48512db04c6b" providerId="ADAL" clId="{4B3910F1-5B63-4B3B-8FA7-CE77D2F85D95}" dt="2024-02-26T13:44:39.771" v="154" actId="13926"/>
        <pc:sldMkLst>
          <pc:docMk/>
          <pc:sldMk cId="2065249165" sldId="470"/>
        </pc:sldMkLst>
        <pc:spChg chg="mod">
          <ac:chgData name="SAORI MUKAWA" userId="7dafe798-f744-4eb5-97d2-48512db04c6b" providerId="ADAL" clId="{4B3910F1-5B63-4B3B-8FA7-CE77D2F85D95}" dt="2024-02-26T13:44:39.771" v="154" actId="13926"/>
          <ac:spMkLst>
            <pc:docMk/>
            <pc:sldMk cId="2065249165" sldId="470"/>
            <ac:spMk id="4" creationId="{4DF67F08-5C3E-F200-CD2B-E253A4D3E997}"/>
          </ac:spMkLst>
        </pc:spChg>
      </pc:sldChg>
      <pc:sldChg chg="modSp mod">
        <pc:chgData name="SAORI MUKAWA" userId="7dafe798-f744-4eb5-97d2-48512db04c6b" providerId="ADAL" clId="{4B3910F1-5B63-4B3B-8FA7-CE77D2F85D95}" dt="2024-02-26T14:11:55.820" v="194" actId="20577"/>
        <pc:sldMkLst>
          <pc:docMk/>
          <pc:sldMk cId="3460233580" sldId="487"/>
        </pc:sldMkLst>
        <pc:graphicFrameChg chg="modGraphic">
          <ac:chgData name="SAORI MUKAWA" userId="7dafe798-f744-4eb5-97d2-48512db04c6b" providerId="ADAL" clId="{4B3910F1-5B63-4B3B-8FA7-CE77D2F85D95}" dt="2024-02-26T14:11:55.820" v="194" actId="20577"/>
          <ac:graphicFrameMkLst>
            <pc:docMk/>
            <pc:sldMk cId="3460233580" sldId="487"/>
            <ac:graphicFrameMk id="2" creationId="{DA242746-835C-076D-4CF3-076E4F55D58A}"/>
          </ac:graphicFrameMkLst>
        </pc:graphicFrameChg>
      </pc:sldChg>
      <pc:sldChg chg="modSp mod">
        <pc:chgData name="SAORI MUKAWA" userId="7dafe798-f744-4eb5-97d2-48512db04c6b" providerId="ADAL" clId="{4B3910F1-5B63-4B3B-8FA7-CE77D2F85D95}" dt="2024-02-26T13:07:01.219" v="9" actId="6549"/>
        <pc:sldMkLst>
          <pc:docMk/>
          <pc:sldMk cId="621703923" sldId="488"/>
        </pc:sldMkLst>
        <pc:graphicFrameChg chg="modGraphic">
          <ac:chgData name="SAORI MUKAWA" userId="7dafe798-f744-4eb5-97d2-48512db04c6b" providerId="ADAL" clId="{4B3910F1-5B63-4B3B-8FA7-CE77D2F85D95}" dt="2024-02-26T13:07:01.219" v="9" actId="6549"/>
          <ac:graphicFrameMkLst>
            <pc:docMk/>
            <pc:sldMk cId="621703923" sldId="488"/>
            <ac:graphicFrameMk id="18" creationId="{0438B663-25AB-6290-98D0-D32BFDADB3CC}"/>
          </ac:graphicFrameMkLst>
        </pc:graphicFrameChg>
      </pc:sldChg>
      <pc:sldChg chg="modSp mod">
        <pc:chgData name="SAORI MUKAWA" userId="7dafe798-f744-4eb5-97d2-48512db04c6b" providerId="ADAL" clId="{4B3910F1-5B63-4B3B-8FA7-CE77D2F85D95}" dt="2024-02-26T13:09:22.045" v="11" actId="13926"/>
        <pc:sldMkLst>
          <pc:docMk/>
          <pc:sldMk cId="2117068277" sldId="493"/>
        </pc:sldMkLst>
        <pc:graphicFrameChg chg="modGraphic">
          <ac:chgData name="SAORI MUKAWA" userId="7dafe798-f744-4eb5-97d2-48512db04c6b" providerId="ADAL" clId="{4B3910F1-5B63-4B3B-8FA7-CE77D2F85D95}" dt="2024-02-26T13:09:22.045" v="11" actId="13926"/>
          <ac:graphicFrameMkLst>
            <pc:docMk/>
            <pc:sldMk cId="2117068277" sldId="493"/>
            <ac:graphicFrameMk id="20" creationId="{35B7BE65-3D03-9568-4092-7261F982E4D3}"/>
          </ac:graphicFrameMkLst>
        </pc:graphicFrameChg>
      </pc:sldChg>
      <pc:sldChg chg="modSp mod">
        <pc:chgData name="SAORI MUKAWA" userId="7dafe798-f744-4eb5-97d2-48512db04c6b" providerId="ADAL" clId="{4B3910F1-5B63-4B3B-8FA7-CE77D2F85D95}" dt="2024-02-26T14:12:45.747" v="199" actId="13926"/>
        <pc:sldMkLst>
          <pc:docMk/>
          <pc:sldMk cId="727359936" sldId="495"/>
        </pc:sldMkLst>
        <pc:spChg chg="mod">
          <ac:chgData name="SAORI MUKAWA" userId="7dafe798-f744-4eb5-97d2-48512db04c6b" providerId="ADAL" clId="{4B3910F1-5B63-4B3B-8FA7-CE77D2F85D95}" dt="2024-02-26T14:12:45.747" v="199" actId="13926"/>
          <ac:spMkLst>
            <pc:docMk/>
            <pc:sldMk cId="727359936" sldId="495"/>
            <ac:spMk id="12" creationId="{63D58E05-1CAE-C630-7A9C-C1605297B6C3}"/>
          </ac:spMkLst>
        </pc:spChg>
        <pc:graphicFrameChg chg="modGraphic">
          <ac:chgData name="SAORI MUKAWA" userId="7dafe798-f744-4eb5-97d2-48512db04c6b" providerId="ADAL" clId="{4B3910F1-5B63-4B3B-8FA7-CE77D2F85D95}" dt="2024-02-26T13:13:16.773" v="15" actId="6549"/>
          <ac:graphicFrameMkLst>
            <pc:docMk/>
            <pc:sldMk cId="727359936" sldId="495"/>
            <ac:graphicFrameMk id="13" creationId="{90BA9A4E-6908-20A4-BA18-1D4550C08F3C}"/>
          </ac:graphicFrameMkLst>
        </pc:graphicFrameChg>
      </pc:sldChg>
      <pc:sldChg chg="modSp mod">
        <pc:chgData name="SAORI MUKAWA" userId="7dafe798-f744-4eb5-97d2-48512db04c6b" providerId="ADAL" clId="{4B3910F1-5B63-4B3B-8FA7-CE77D2F85D95}" dt="2024-02-26T13:13:48.762" v="17" actId="6549"/>
        <pc:sldMkLst>
          <pc:docMk/>
          <pc:sldMk cId="3191275322" sldId="498"/>
        </pc:sldMkLst>
        <pc:graphicFrameChg chg="modGraphic">
          <ac:chgData name="SAORI MUKAWA" userId="7dafe798-f744-4eb5-97d2-48512db04c6b" providerId="ADAL" clId="{4B3910F1-5B63-4B3B-8FA7-CE77D2F85D95}" dt="2024-02-26T13:13:48.762" v="17" actId="6549"/>
          <ac:graphicFrameMkLst>
            <pc:docMk/>
            <pc:sldMk cId="3191275322" sldId="498"/>
            <ac:graphicFrameMk id="5" creationId="{63E043C5-8D56-4B29-3E5C-2EA27108E0D7}"/>
          </ac:graphicFrameMkLst>
        </pc:graphicFrameChg>
      </pc:sldChg>
      <pc:sldChg chg="modSp mod">
        <pc:chgData name="SAORI MUKAWA" userId="7dafe798-f744-4eb5-97d2-48512db04c6b" providerId="ADAL" clId="{4B3910F1-5B63-4B3B-8FA7-CE77D2F85D95}" dt="2024-02-26T13:16:00.603" v="25" actId="6549"/>
        <pc:sldMkLst>
          <pc:docMk/>
          <pc:sldMk cId="1172382211" sldId="500"/>
        </pc:sldMkLst>
        <pc:spChg chg="mod">
          <ac:chgData name="SAORI MUKAWA" userId="7dafe798-f744-4eb5-97d2-48512db04c6b" providerId="ADAL" clId="{4B3910F1-5B63-4B3B-8FA7-CE77D2F85D95}" dt="2024-02-26T13:15:27.708" v="23" actId="20577"/>
          <ac:spMkLst>
            <pc:docMk/>
            <pc:sldMk cId="1172382211" sldId="500"/>
            <ac:spMk id="8" creationId="{5B6CAD76-B417-6FC2-953E-BB567DB65CDB}"/>
          </ac:spMkLst>
        </pc:spChg>
        <pc:graphicFrameChg chg="modGraphic">
          <ac:chgData name="SAORI MUKAWA" userId="7dafe798-f744-4eb5-97d2-48512db04c6b" providerId="ADAL" clId="{4B3910F1-5B63-4B3B-8FA7-CE77D2F85D95}" dt="2024-02-26T13:16:00.603" v="25" actId="6549"/>
          <ac:graphicFrameMkLst>
            <pc:docMk/>
            <pc:sldMk cId="1172382211" sldId="500"/>
            <ac:graphicFrameMk id="7" creationId="{A4AA8CB1-165C-6C17-EC57-78657CE2EE98}"/>
          </ac:graphicFrameMkLst>
        </pc:graphicFrameChg>
      </pc:sldChg>
      <pc:sldChg chg="modSp mod">
        <pc:chgData name="SAORI MUKAWA" userId="7dafe798-f744-4eb5-97d2-48512db04c6b" providerId="ADAL" clId="{4B3910F1-5B63-4B3B-8FA7-CE77D2F85D95}" dt="2024-02-26T20:33:16.879" v="663" actId="13926"/>
        <pc:sldMkLst>
          <pc:docMk/>
          <pc:sldMk cId="1811842946" sldId="507"/>
        </pc:sldMkLst>
        <pc:graphicFrameChg chg="modGraphic">
          <ac:chgData name="SAORI MUKAWA" userId="7dafe798-f744-4eb5-97d2-48512db04c6b" providerId="ADAL" clId="{4B3910F1-5B63-4B3B-8FA7-CE77D2F85D95}" dt="2024-02-26T20:33:16.879" v="663" actId="13926"/>
          <ac:graphicFrameMkLst>
            <pc:docMk/>
            <pc:sldMk cId="1811842946" sldId="507"/>
            <ac:graphicFrameMk id="4" creationId="{28E41107-45B0-D51A-27C0-0E8C0D524014}"/>
          </ac:graphicFrameMkLst>
        </pc:graphicFrameChg>
        <pc:graphicFrameChg chg="modGraphic">
          <ac:chgData name="SAORI MUKAWA" userId="7dafe798-f744-4eb5-97d2-48512db04c6b" providerId="ADAL" clId="{4B3910F1-5B63-4B3B-8FA7-CE77D2F85D95}" dt="2024-02-26T13:16:40.876" v="27" actId="20577"/>
          <ac:graphicFrameMkLst>
            <pc:docMk/>
            <pc:sldMk cId="1811842946" sldId="507"/>
            <ac:graphicFrameMk id="21" creationId="{2CDAB720-D4D6-EF0A-1DB1-41982EBA6CCB}"/>
          </ac:graphicFrameMkLst>
        </pc:graphicFrameChg>
      </pc:sldChg>
      <pc:sldChg chg="modSp mod">
        <pc:chgData name="SAORI MUKAWA" userId="7dafe798-f744-4eb5-97d2-48512db04c6b" providerId="ADAL" clId="{4B3910F1-5B63-4B3B-8FA7-CE77D2F85D95}" dt="2024-02-26T13:17:40.351" v="32" actId="6549"/>
        <pc:sldMkLst>
          <pc:docMk/>
          <pc:sldMk cId="2354844495" sldId="519"/>
        </pc:sldMkLst>
        <pc:spChg chg="mod">
          <ac:chgData name="SAORI MUKAWA" userId="7dafe798-f744-4eb5-97d2-48512db04c6b" providerId="ADAL" clId="{4B3910F1-5B63-4B3B-8FA7-CE77D2F85D95}" dt="2024-02-26T13:17:40.351" v="32" actId="6549"/>
          <ac:spMkLst>
            <pc:docMk/>
            <pc:sldMk cId="2354844495" sldId="519"/>
            <ac:spMk id="12" creationId="{60C37D40-DD0A-64EB-9BF5-AE49D968ACFF}"/>
          </ac:spMkLst>
        </pc:spChg>
      </pc:sldChg>
      <pc:sldChg chg="modSp mod">
        <pc:chgData name="SAORI MUKAWA" userId="7dafe798-f744-4eb5-97d2-48512db04c6b" providerId="ADAL" clId="{4B3910F1-5B63-4B3B-8FA7-CE77D2F85D95}" dt="2024-02-26T15:40:05.515" v="552" actId="3626"/>
        <pc:sldMkLst>
          <pc:docMk/>
          <pc:sldMk cId="3610123491" sldId="522"/>
        </pc:sldMkLst>
        <pc:graphicFrameChg chg="mod modGraphic">
          <ac:chgData name="SAORI MUKAWA" userId="7dafe798-f744-4eb5-97d2-48512db04c6b" providerId="ADAL" clId="{4B3910F1-5B63-4B3B-8FA7-CE77D2F85D95}" dt="2024-02-26T15:40:05.515" v="552" actId="3626"/>
          <ac:graphicFrameMkLst>
            <pc:docMk/>
            <pc:sldMk cId="3610123491" sldId="522"/>
            <ac:graphicFrameMk id="3" creationId="{04591BE3-EC32-968C-1FD2-71FEC2809591}"/>
          </ac:graphicFrameMkLst>
        </pc:graphicFrameChg>
      </pc:sldChg>
      <pc:sldChg chg="modSp mod">
        <pc:chgData name="SAORI MUKAWA" userId="7dafe798-f744-4eb5-97d2-48512db04c6b" providerId="ADAL" clId="{4B3910F1-5B63-4B3B-8FA7-CE77D2F85D95}" dt="2024-02-26T13:26:24.775" v="74" actId="6549"/>
        <pc:sldMkLst>
          <pc:docMk/>
          <pc:sldMk cId="765407714" sldId="538"/>
        </pc:sldMkLst>
        <pc:spChg chg="mod">
          <ac:chgData name="SAORI MUKAWA" userId="7dafe798-f744-4eb5-97d2-48512db04c6b" providerId="ADAL" clId="{4B3910F1-5B63-4B3B-8FA7-CE77D2F85D95}" dt="2024-02-26T13:26:24.775" v="74" actId="6549"/>
          <ac:spMkLst>
            <pc:docMk/>
            <pc:sldMk cId="765407714" sldId="538"/>
            <ac:spMk id="15" creationId="{BCD8BF4E-5F6E-8DFA-1F67-B2275C59E0AA}"/>
          </ac:spMkLst>
        </pc:spChg>
      </pc:sldChg>
      <pc:sldChg chg="modSp mod">
        <pc:chgData name="SAORI MUKAWA" userId="7dafe798-f744-4eb5-97d2-48512db04c6b" providerId="ADAL" clId="{4B3910F1-5B63-4B3B-8FA7-CE77D2F85D95}" dt="2024-02-26T13:26:59.586" v="76" actId="6549"/>
        <pc:sldMkLst>
          <pc:docMk/>
          <pc:sldMk cId="1556614303" sldId="547"/>
        </pc:sldMkLst>
        <pc:graphicFrameChg chg="modGraphic">
          <ac:chgData name="SAORI MUKAWA" userId="7dafe798-f744-4eb5-97d2-48512db04c6b" providerId="ADAL" clId="{4B3910F1-5B63-4B3B-8FA7-CE77D2F85D95}" dt="2024-02-26T13:26:59.586" v="76" actId="6549"/>
          <ac:graphicFrameMkLst>
            <pc:docMk/>
            <pc:sldMk cId="1556614303" sldId="547"/>
            <ac:graphicFrameMk id="17" creationId="{C127F30B-6FB3-FE97-0CB9-C8A1BD94F9AC}"/>
          </ac:graphicFrameMkLst>
        </pc:graphicFrameChg>
      </pc:sldChg>
      <pc:sldChg chg="modSp mod">
        <pc:chgData name="SAORI MUKAWA" userId="7dafe798-f744-4eb5-97d2-48512db04c6b" providerId="ADAL" clId="{4B3910F1-5B63-4B3B-8FA7-CE77D2F85D95}" dt="2024-02-26T13:27:55.595" v="81" actId="13926"/>
        <pc:sldMkLst>
          <pc:docMk/>
          <pc:sldMk cId="3187920953" sldId="551"/>
        </pc:sldMkLst>
        <pc:graphicFrameChg chg="modGraphic">
          <ac:chgData name="SAORI MUKAWA" userId="7dafe798-f744-4eb5-97d2-48512db04c6b" providerId="ADAL" clId="{4B3910F1-5B63-4B3B-8FA7-CE77D2F85D95}" dt="2024-02-26T13:27:55.595" v="81" actId="13926"/>
          <ac:graphicFrameMkLst>
            <pc:docMk/>
            <pc:sldMk cId="3187920953" sldId="551"/>
            <ac:graphicFrameMk id="10" creationId="{669F67D3-D072-733B-DFD0-7BF39970B413}"/>
          </ac:graphicFrameMkLst>
        </pc:graphicFrameChg>
      </pc:sldChg>
      <pc:sldChg chg="modSp mod">
        <pc:chgData name="SAORI MUKAWA" userId="7dafe798-f744-4eb5-97d2-48512db04c6b" providerId="ADAL" clId="{4B3910F1-5B63-4B3B-8FA7-CE77D2F85D95}" dt="2024-02-26T13:46:07.122" v="164" actId="13926"/>
        <pc:sldMkLst>
          <pc:docMk/>
          <pc:sldMk cId="904094089" sldId="590"/>
        </pc:sldMkLst>
        <pc:graphicFrameChg chg="modGraphic">
          <ac:chgData name="SAORI MUKAWA" userId="7dafe798-f744-4eb5-97d2-48512db04c6b" providerId="ADAL" clId="{4B3910F1-5B63-4B3B-8FA7-CE77D2F85D95}" dt="2024-02-26T13:46:07.122" v="164" actId="13926"/>
          <ac:graphicFrameMkLst>
            <pc:docMk/>
            <pc:sldMk cId="904094089" sldId="590"/>
            <ac:graphicFrameMk id="32" creationId="{F95A4223-983B-7CD1-FFD3-D30AF4BD430C}"/>
          </ac:graphicFrameMkLst>
        </pc:graphicFrameChg>
      </pc:sldChg>
      <pc:sldChg chg="modSp mod">
        <pc:chgData name="SAORI MUKAWA" userId="7dafe798-f744-4eb5-97d2-48512db04c6b" providerId="ADAL" clId="{4B3910F1-5B63-4B3B-8FA7-CE77D2F85D95}" dt="2024-02-26T13:47:16.810" v="179" actId="13926"/>
        <pc:sldMkLst>
          <pc:docMk/>
          <pc:sldMk cId="2118784414" sldId="591"/>
        </pc:sldMkLst>
        <pc:graphicFrameChg chg="modGraphic">
          <ac:chgData name="SAORI MUKAWA" userId="7dafe798-f744-4eb5-97d2-48512db04c6b" providerId="ADAL" clId="{4B3910F1-5B63-4B3B-8FA7-CE77D2F85D95}" dt="2024-02-26T13:47:16.810" v="179" actId="13926"/>
          <ac:graphicFrameMkLst>
            <pc:docMk/>
            <pc:sldMk cId="2118784414" sldId="591"/>
            <ac:graphicFrameMk id="2" creationId="{B6061D83-0E85-636E-DA91-CC69F2F9D401}"/>
          </ac:graphicFrameMkLst>
        </pc:graphicFrameChg>
      </pc:sldChg>
      <pc:sldChg chg="modSp mod">
        <pc:chgData name="SAORI MUKAWA" userId="7dafe798-f744-4eb5-97d2-48512db04c6b" providerId="ADAL" clId="{4B3910F1-5B63-4B3B-8FA7-CE77D2F85D95}" dt="2024-02-26T13:29:27.850" v="89" actId="6549"/>
        <pc:sldMkLst>
          <pc:docMk/>
          <pc:sldMk cId="981396949" sldId="627"/>
        </pc:sldMkLst>
        <pc:spChg chg="mod">
          <ac:chgData name="SAORI MUKAWA" userId="7dafe798-f744-4eb5-97d2-48512db04c6b" providerId="ADAL" clId="{4B3910F1-5B63-4B3B-8FA7-CE77D2F85D95}" dt="2024-02-26T13:28:56.054" v="87" actId="20577"/>
          <ac:spMkLst>
            <pc:docMk/>
            <pc:sldMk cId="981396949" sldId="627"/>
            <ac:spMk id="16" creationId="{B6EF30C0-81F4-0EFA-5E55-03A763202107}"/>
          </ac:spMkLst>
        </pc:spChg>
        <pc:graphicFrameChg chg="modGraphic">
          <ac:chgData name="SAORI MUKAWA" userId="7dafe798-f744-4eb5-97d2-48512db04c6b" providerId="ADAL" clId="{4B3910F1-5B63-4B3B-8FA7-CE77D2F85D95}" dt="2024-02-26T13:29:27.850" v="89" actId="6549"/>
          <ac:graphicFrameMkLst>
            <pc:docMk/>
            <pc:sldMk cId="981396949" sldId="627"/>
            <ac:graphicFrameMk id="4" creationId="{3007932D-B519-94CF-C594-F3D9AB0011AA}"/>
          </ac:graphicFrameMkLst>
        </pc:graphicFrameChg>
      </pc:sldChg>
      <pc:sldChg chg="modSp mod">
        <pc:chgData name="SAORI MUKAWA" userId="7dafe798-f744-4eb5-97d2-48512db04c6b" providerId="ADAL" clId="{4B3910F1-5B63-4B3B-8FA7-CE77D2F85D95}" dt="2024-02-26T20:46:12.085" v="667" actId="13926"/>
        <pc:sldMkLst>
          <pc:docMk/>
          <pc:sldMk cId="2128819172" sldId="634"/>
        </pc:sldMkLst>
        <pc:spChg chg="mod">
          <ac:chgData name="SAORI MUKAWA" userId="7dafe798-f744-4eb5-97d2-48512db04c6b" providerId="ADAL" clId="{4B3910F1-5B63-4B3B-8FA7-CE77D2F85D95}" dt="2024-02-26T20:46:12.085" v="667" actId="13926"/>
          <ac:spMkLst>
            <pc:docMk/>
            <pc:sldMk cId="2128819172" sldId="634"/>
            <ac:spMk id="10" creationId="{F03AB87A-C46A-0C98-1CEE-FD50FD983214}"/>
          </ac:spMkLst>
        </pc:spChg>
      </pc:sldChg>
      <pc:sldChg chg="modSp mod">
        <pc:chgData name="SAORI MUKAWA" userId="7dafe798-f744-4eb5-97d2-48512db04c6b" providerId="ADAL" clId="{4B3910F1-5B63-4B3B-8FA7-CE77D2F85D95}" dt="2024-02-26T13:30:14.006" v="95" actId="20577"/>
        <pc:sldMkLst>
          <pc:docMk/>
          <pc:sldMk cId="2709905053" sldId="635"/>
        </pc:sldMkLst>
        <pc:spChg chg="mod">
          <ac:chgData name="SAORI MUKAWA" userId="7dafe798-f744-4eb5-97d2-48512db04c6b" providerId="ADAL" clId="{4B3910F1-5B63-4B3B-8FA7-CE77D2F85D95}" dt="2024-02-26T13:30:14.006" v="95" actId="20577"/>
          <ac:spMkLst>
            <pc:docMk/>
            <pc:sldMk cId="2709905053" sldId="635"/>
            <ac:spMk id="9" creationId="{2652B8FF-3D37-401B-7719-6FF4119D7200}"/>
          </ac:spMkLst>
        </pc:spChg>
      </pc:sldChg>
      <pc:sldChg chg="modSp mod">
        <pc:chgData name="SAORI MUKAWA" userId="7dafe798-f744-4eb5-97d2-48512db04c6b" providerId="ADAL" clId="{4B3910F1-5B63-4B3B-8FA7-CE77D2F85D95}" dt="2024-02-26T13:31:59.770" v="105" actId="6549"/>
        <pc:sldMkLst>
          <pc:docMk/>
          <pc:sldMk cId="2248916722" sldId="644"/>
        </pc:sldMkLst>
        <pc:spChg chg="mod">
          <ac:chgData name="SAORI MUKAWA" userId="7dafe798-f744-4eb5-97d2-48512db04c6b" providerId="ADAL" clId="{4B3910F1-5B63-4B3B-8FA7-CE77D2F85D95}" dt="2024-02-26T13:31:44.453" v="103" actId="6549"/>
          <ac:spMkLst>
            <pc:docMk/>
            <pc:sldMk cId="2248916722" sldId="644"/>
            <ac:spMk id="8" creationId="{35D27FC5-2ADF-D447-FEBA-DC328AC0ADDA}"/>
          </ac:spMkLst>
        </pc:spChg>
        <pc:graphicFrameChg chg="modGraphic">
          <ac:chgData name="SAORI MUKAWA" userId="7dafe798-f744-4eb5-97d2-48512db04c6b" providerId="ADAL" clId="{4B3910F1-5B63-4B3B-8FA7-CE77D2F85D95}" dt="2024-02-26T13:31:59.770" v="105" actId="6549"/>
          <ac:graphicFrameMkLst>
            <pc:docMk/>
            <pc:sldMk cId="2248916722" sldId="644"/>
            <ac:graphicFrameMk id="10" creationId="{4EBFA971-3426-4E6F-34E8-3852886F8A9C}"/>
          </ac:graphicFrameMkLst>
        </pc:graphicFrameChg>
      </pc:sldChg>
      <pc:sldChg chg="modSp mod">
        <pc:chgData name="SAORI MUKAWA" userId="7dafe798-f744-4eb5-97d2-48512db04c6b" providerId="ADAL" clId="{4B3910F1-5B63-4B3B-8FA7-CE77D2F85D95}" dt="2024-02-26T13:32:30.405" v="109" actId="6549"/>
        <pc:sldMkLst>
          <pc:docMk/>
          <pc:sldMk cId="3176116088" sldId="654"/>
        </pc:sldMkLst>
        <pc:spChg chg="mod">
          <ac:chgData name="SAORI MUKAWA" userId="7dafe798-f744-4eb5-97d2-48512db04c6b" providerId="ADAL" clId="{4B3910F1-5B63-4B3B-8FA7-CE77D2F85D95}" dt="2024-02-26T13:32:30.405" v="109" actId="6549"/>
          <ac:spMkLst>
            <pc:docMk/>
            <pc:sldMk cId="3176116088" sldId="654"/>
            <ac:spMk id="11" creationId="{DAA72D5C-9B0E-BD7A-AD81-5D6BDD26A941}"/>
          </ac:spMkLst>
        </pc:spChg>
      </pc:sldChg>
      <pc:sldChg chg="modSp mod">
        <pc:chgData name="SAORI MUKAWA" userId="7dafe798-f744-4eb5-97d2-48512db04c6b" providerId="ADAL" clId="{4B3910F1-5B63-4B3B-8FA7-CE77D2F85D95}" dt="2024-02-26T13:33:06.008" v="113" actId="6549"/>
        <pc:sldMkLst>
          <pc:docMk/>
          <pc:sldMk cId="1311913819" sldId="678"/>
        </pc:sldMkLst>
        <pc:graphicFrameChg chg="modGraphic">
          <ac:chgData name="SAORI MUKAWA" userId="7dafe798-f744-4eb5-97d2-48512db04c6b" providerId="ADAL" clId="{4B3910F1-5B63-4B3B-8FA7-CE77D2F85D95}" dt="2024-02-26T13:33:06.008" v="113" actId="6549"/>
          <ac:graphicFrameMkLst>
            <pc:docMk/>
            <pc:sldMk cId="1311913819" sldId="678"/>
            <ac:graphicFrameMk id="12" creationId="{BBB54472-760C-CB18-3D3A-21A9230D5B51}"/>
          </ac:graphicFrameMkLst>
        </pc:graphicFrameChg>
      </pc:sldChg>
      <pc:sldChg chg="modSp mod">
        <pc:chgData name="SAORI MUKAWA" userId="7dafe798-f744-4eb5-97d2-48512db04c6b" providerId="ADAL" clId="{4B3910F1-5B63-4B3B-8FA7-CE77D2F85D95}" dt="2024-02-26T13:33:18.458" v="115" actId="6549"/>
        <pc:sldMkLst>
          <pc:docMk/>
          <pc:sldMk cId="2245193477" sldId="699"/>
        </pc:sldMkLst>
        <pc:graphicFrameChg chg="modGraphic">
          <ac:chgData name="SAORI MUKAWA" userId="7dafe798-f744-4eb5-97d2-48512db04c6b" providerId="ADAL" clId="{4B3910F1-5B63-4B3B-8FA7-CE77D2F85D95}" dt="2024-02-26T13:33:18.458" v="115" actId="6549"/>
          <ac:graphicFrameMkLst>
            <pc:docMk/>
            <pc:sldMk cId="2245193477" sldId="699"/>
            <ac:graphicFrameMk id="7" creationId="{719274F5-E914-5E9C-5A73-63292E68E0BB}"/>
          </ac:graphicFrameMkLst>
        </pc:graphicFrameChg>
      </pc:sldChg>
      <pc:sldChg chg="modSp mod">
        <pc:chgData name="SAORI MUKAWA" userId="7dafe798-f744-4eb5-97d2-48512db04c6b" providerId="ADAL" clId="{4B3910F1-5B63-4B3B-8FA7-CE77D2F85D95}" dt="2024-02-26T14:48:22.942" v="362" actId="20577"/>
        <pc:sldMkLst>
          <pc:docMk/>
          <pc:sldMk cId="2482182596" sldId="730"/>
        </pc:sldMkLst>
        <pc:graphicFrameChg chg="modGraphic">
          <ac:chgData name="SAORI MUKAWA" userId="7dafe798-f744-4eb5-97d2-48512db04c6b" providerId="ADAL" clId="{4B3910F1-5B63-4B3B-8FA7-CE77D2F85D95}" dt="2024-02-26T14:48:22.942" v="362" actId="20577"/>
          <ac:graphicFrameMkLst>
            <pc:docMk/>
            <pc:sldMk cId="2482182596" sldId="730"/>
            <ac:graphicFrameMk id="9" creationId="{B812B09E-35C7-4BA1-FC72-439DB4D7C474}"/>
          </ac:graphicFrameMkLst>
        </pc:graphicFrameChg>
      </pc:sldChg>
      <pc:sldChg chg="modSp mod">
        <pc:chgData name="SAORI MUKAWA" userId="7dafe798-f744-4eb5-97d2-48512db04c6b" providerId="ADAL" clId="{4B3910F1-5B63-4B3B-8FA7-CE77D2F85D95}" dt="2024-02-26T13:33:34.573" v="117" actId="6549"/>
        <pc:sldMkLst>
          <pc:docMk/>
          <pc:sldMk cId="1911013968" sldId="764"/>
        </pc:sldMkLst>
        <pc:graphicFrameChg chg="modGraphic">
          <ac:chgData name="SAORI MUKAWA" userId="7dafe798-f744-4eb5-97d2-48512db04c6b" providerId="ADAL" clId="{4B3910F1-5B63-4B3B-8FA7-CE77D2F85D95}" dt="2024-02-26T13:33:34.573" v="117" actId="6549"/>
          <ac:graphicFrameMkLst>
            <pc:docMk/>
            <pc:sldMk cId="1911013968" sldId="764"/>
            <ac:graphicFrameMk id="5" creationId="{BDB8BCD7-5DFA-D72F-DB27-66B124266C31}"/>
          </ac:graphicFrameMkLst>
        </pc:graphicFrameChg>
      </pc:sldChg>
      <pc:sldChg chg="modSp mod">
        <pc:chgData name="SAORI MUKAWA" userId="7dafe798-f744-4eb5-97d2-48512db04c6b" providerId="ADAL" clId="{4B3910F1-5B63-4B3B-8FA7-CE77D2F85D95}" dt="2024-02-26T20:54:52.191" v="678" actId="20577"/>
        <pc:sldMkLst>
          <pc:docMk/>
          <pc:sldMk cId="2176644778" sldId="770"/>
        </pc:sldMkLst>
        <pc:spChg chg="mod">
          <ac:chgData name="SAORI MUKAWA" userId="7dafe798-f744-4eb5-97d2-48512db04c6b" providerId="ADAL" clId="{4B3910F1-5B63-4B3B-8FA7-CE77D2F85D95}" dt="2024-02-26T20:54:52.191" v="678" actId="20577"/>
          <ac:spMkLst>
            <pc:docMk/>
            <pc:sldMk cId="2176644778" sldId="770"/>
            <ac:spMk id="3" creationId="{9DB4B5A4-115F-5392-0A15-75A8D8A7E55D}"/>
          </ac:spMkLst>
        </pc:spChg>
      </pc:sldChg>
      <pc:sldChg chg="modSp mod">
        <pc:chgData name="SAORI MUKAWA" userId="7dafe798-f744-4eb5-97d2-48512db04c6b" providerId="ADAL" clId="{4B3910F1-5B63-4B3B-8FA7-CE77D2F85D95}" dt="2024-02-26T13:38:08.156" v="145" actId="6549"/>
        <pc:sldMkLst>
          <pc:docMk/>
          <pc:sldMk cId="3322385748" sldId="780"/>
        </pc:sldMkLst>
        <pc:spChg chg="mod">
          <ac:chgData name="SAORI MUKAWA" userId="7dafe798-f744-4eb5-97d2-48512db04c6b" providerId="ADAL" clId="{4B3910F1-5B63-4B3B-8FA7-CE77D2F85D95}" dt="2024-02-26T13:38:08.156" v="145" actId="6549"/>
          <ac:spMkLst>
            <pc:docMk/>
            <pc:sldMk cId="3322385748" sldId="780"/>
            <ac:spMk id="3" creationId="{3463268B-6BBF-E9DA-F5B8-13D59724EAF0}"/>
          </ac:spMkLst>
        </pc:spChg>
      </pc:sldChg>
      <pc:sldChg chg="modSp mod">
        <pc:chgData name="SAORI MUKAWA" userId="7dafe798-f744-4eb5-97d2-48512db04c6b" providerId="ADAL" clId="{4B3910F1-5B63-4B3B-8FA7-CE77D2F85D95}" dt="2024-02-26T13:38:33.760" v="147" actId="6549"/>
        <pc:sldMkLst>
          <pc:docMk/>
          <pc:sldMk cId="4257278572" sldId="788"/>
        </pc:sldMkLst>
        <pc:spChg chg="mod">
          <ac:chgData name="SAORI MUKAWA" userId="7dafe798-f744-4eb5-97d2-48512db04c6b" providerId="ADAL" clId="{4B3910F1-5B63-4B3B-8FA7-CE77D2F85D95}" dt="2024-02-26T13:38:33.760" v="147" actId="6549"/>
          <ac:spMkLst>
            <pc:docMk/>
            <pc:sldMk cId="4257278572" sldId="788"/>
            <ac:spMk id="4" creationId="{CA7CD678-C455-3531-C827-295FF5CBDF91}"/>
          </ac:spMkLst>
        </pc:spChg>
      </pc:sldChg>
      <pc:sldChg chg="modSp mod">
        <pc:chgData name="SAORI MUKAWA" userId="7dafe798-f744-4eb5-97d2-48512db04c6b" providerId="ADAL" clId="{4B3910F1-5B63-4B3B-8FA7-CE77D2F85D95}" dt="2024-02-26T14:54:28.450" v="381" actId="13926"/>
        <pc:sldMkLst>
          <pc:docMk/>
          <pc:sldMk cId="1175013284" sldId="792"/>
        </pc:sldMkLst>
        <pc:graphicFrameChg chg="modGraphic">
          <ac:chgData name="SAORI MUKAWA" userId="7dafe798-f744-4eb5-97d2-48512db04c6b" providerId="ADAL" clId="{4B3910F1-5B63-4B3B-8FA7-CE77D2F85D95}" dt="2024-02-26T14:54:28.450" v="381" actId="13926"/>
          <ac:graphicFrameMkLst>
            <pc:docMk/>
            <pc:sldMk cId="1175013284" sldId="792"/>
            <ac:graphicFrameMk id="3" creationId="{8142A30E-F6F9-E5D5-6A96-CE89AAF0A9BE}"/>
          </ac:graphicFrameMkLst>
        </pc:graphicFrameChg>
      </pc:sldChg>
      <pc:sldChg chg="modSp mod">
        <pc:chgData name="SAORI MUKAWA" userId="7dafe798-f744-4eb5-97d2-48512db04c6b" providerId="ADAL" clId="{4B3910F1-5B63-4B3B-8FA7-CE77D2F85D95}" dt="2024-02-26T15:03:07.340" v="412" actId="13926"/>
        <pc:sldMkLst>
          <pc:docMk/>
          <pc:sldMk cId="4086051963" sldId="793"/>
        </pc:sldMkLst>
        <pc:graphicFrameChg chg="mod modGraphic">
          <ac:chgData name="SAORI MUKAWA" userId="7dafe798-f744-4eb5-97d2-48512db04c6b" providerId="ADAL" clId="{4B3910F1-5B63-4B3B-8FA7-CE77D2F85D95}" dt="2024-02-26T15:03:07.340" v="412" actId="13926"/>
          <ac:graphicFrameMkLst>
            <pc:docMk/>
            <pc:sldMk cId="4086051963" sldId="793"/>
            <ac:graphicFrameMk id="4" creationId="{257FDBFC-44DE-313F-01FD-31493452F2B1}"/>
          </ac:graphicFrameMkLst>
        </pc:graphicFrameChg>
      </pc:sldChg>
      <pc:sldChg chg="modSp mod">
        <pc:chgData name="SAORI MUKAWA" userId="7dafe798-f744-4eb5-97d2-48512db04c6b" providerId="ADAL" clId="{4B3910F1-5B63-4B3B-8FA7-CE77D2F85D95}" dt="2024-02-26T15:06:48.302" v="431" actId="13926"/>
        <pc:sldMkLst>
          <pc:docMk/>
          <pc:sldMk cId="1648547661" sldId="794"/>
        </pc:sldMkLst>
        <pc:graphicFrameChg chg="modGraphic">
          <ac:chgData name="SAORI MUKAWA" userId="7dafe798-f744-4eb5-97d2-48512db04c6b" providerId="ADAL" clId="{4B3910F1-5B63-4B3B-8FA7-CE77D2F85D95}" dt="2024-02-26T15:06:48.302" v="431" actId="13926"/>
          <ac:graphicFrameMkLst>
            <pc:docMk/>
            <pc:sldMk cId="1648547661" sldId="794"/>
            <ac:graphicFrameMk id="4" creationId="{CCF2ABFE-FE7C-7B93-9D93-A54F4995575A}"/>
          </ac:graphicFrameMkLst>
        </pc:graphicFrameChg>
      </pc:sldChg>
      <pc:sldChg chg="modSp mod">
        <pc:chgData name="SAORI MUKAWA" userId="7dafe798-f744-4eb5-97d2-48512db04c6b" providerId="ADAL" clId="{4B3910F1-5B63-4B3B-8FA7-CE77D2F85D95}" dt="2024-02-26T15:08:20.246" v="442" actId="13926"/>
        <pc:sldMkLst>
          <pc:docMk/>
          <pc:sldMk cId="1555031288" sldId="795"/>
        </pc:sldMkLst>
        <pc:graphicFrameChg chg="modGraphic">
          <ac:chgData name="SAORI MUKAWA" userId="7dafe798-f744-4eb5-97d2-48512db04c6b" providerId="ADAL" clId="{4B3910F1-5B63-4B3B-8FA7-CE77D2F85D95}" dt="2024-02-26T15:08:20.246" v="442" actId="13926"/>
          <ac:graphicFrameMkLst>
            <pc:docMk/>
            <pc:sldMk cId="1555031288" sldId="795"/>
            <ac:graphicFrameMk id="4" creationId="{6AD5DA62-309D-D1DE-5C64-51769E6A3D0B}"/>
          </ac:graphicFrameMkLst>
        </pc:graphicFrameChg>
      </pc:sldChg>
      <pc:sldChg chg="modSp mod">
        <pc:chgData name="SAORI MUKAWA" userId="7dafe798-f744-4eb5-97d2-48512db04c6b" providerId="ADAL" clId="{4B3910F1-5B63-4B3B-8FA7-CE77D2F85D95}" dt="2024-02-26T15:18:20.328" v="458" actId="13926"/>
        <pc:sldMkLst>
          <pc:docMk/>
          <pc:sldMk cId="3858631387" sldId="796"/>
        </pc:sldMkLst>
        <pc:graphicFrameChg chg="modGraphic">
          <ac:chgData name="SAORI MUKAWA" userId="7dafe798-f744-4eb5-97d2-48512db04c6b" providerId="ADAL" clId="{4B3910F1-5B63-4B3B-8FA7-CE77D2F85D95}" dt="2024-02-26T15:18:20.328" v="458" actId="13926"/>
          <ac:graphicFrameMkLst>
            <pc:docMk/>
            <pc:sldMk cId="3858631387" sldId="796"/>
            <ac:graphicFrameMk id="4" creationId="{FE71184A-C463-EEEA-D519-18F34156DB37}"/>
          </ac:graphicFrameMkLst>
        </pc:graphicFrameChg>
      </pc:sldChg>
      <pc:sldChg chg="modSp mod">
        <pc:chgData name="SAORI MUKAWA" userId="7dafe798-f744-4eb5-97d2-48512db04c6b" providerId="ADAL" clId="{4B3910F1-5B63-4B3B-8FA7-CE77D2F85D95}" dt="2024-02-26T15:25:57.722" v="511" actId="13926"/>
        <pc:sldMkLst>
          <pc:docMk/>
          <pc:sldMk cId="3439051291" sldId="800"/>
        </pc:sldMkLst>
        <pc:graphicFrameChg chg="modGraphic">
          <ac:chgData name="SAORI MUKAWA" userId="7dafe798-f744-4eb5-97d2-48512db04c6b" providerId="ADAL" clId="{4B3910F1-5B63-4B3B-8FA7-CE77D2F85D95}" dt="2024-02-26T15:25:57.722" v="511" actId="13926"/>
          <ac:graphicFrameMkLst>
            <pc:docMk/>
            <pc:sldMk cId="3439051291" sldId="800"/>
            <ac:graphicFrameMk id="4" creationId="{84F26097-B063-CB4B-2539-2AF415F16CB3}"/>
          </ac:graphicFrameMkLst>
        </pc:graphicFrameChg>
      </pc:sldChg>
      <pc:sldChg chg="addSp modSp mod">
        <pc:chgData name="SAORI MUKAWA" userId="7dafe798-f744-4eb5-97d2-48512db04c6b" providerId="ADAL" clId="{4B3910F1-5B63-4B3B-8FA7-CE77D2F85D95}" dt="2024-02-26T15:36:03.371" v="551" actId="207"/>
        <pc:sldMkLst>
          <pc:docMk/>
          <pc:sldMk cId="1957287890" sldId="802"/>
        </pc:sldMkLst>
        <pc:spChg chg="add mod">
          <ac:chgData name="SAORI MUKAWA" userId="7dafe798-f744-4eb5-97d2-48512db04c6b" providerId="ADAL" clId="{4B3910F1-5B63-4B3B-8FA7-CE77D2F85D95}" dt="2024-02-26T15:36:03.371" v="551" actId="207"/>
          <ac:spMkLst>
            <pc:docMk/>
            <pc:sldMk cId="1957287890" sldId="802"/>
            <ac:spMk id="4" creationId="{02AD0222-315E-289B-7FA5-94752B9C9118}"/>
          </ac:spMkLst>
        </pc:spChg>
      </pc:sldChg>
      <pc:sldChg chg="addSp modSp mod">
        <pc:chgData name="SAORI MUKAWA" userId="7dafe798-f744-4eb5-97d2-48512db04c6b" providerId="ADAL" clId="{4B3910F1-5B63-4B3B-8FA7-CE77D2F85D95}" dt="2024-02-26T15:33:17.434" v="533" actId="20577"/>
        <pc:sldMkLst>
          <pc:docMk/>
          <pc:sldMk cId="607113757" sldId="811"/>
        </pc:sldMkLst>
        <pc:spChg chg="add mod">
          <ac:chgData name="SAORI MUKAWA" userId="7dafe798-f744-4eb5-97d2-48512db04c6b" providerId="ADAL" clId="{4B3910F1-5B63-4B3B-8FA7-CE77D2F85D95}" dt="2024-02-26T15:33:17.434" v="533" actId="20577"/>
          <ac:spMkLst>
            <pc:docMk/>
            <pc:sldMk cId="607113757" sldId="811"/>
            <ac:spMk id="5" creationId="{A060C08B-573A-B1A5-780F-A21275C576B9}"/>
          </ac:spMkLst>
        </pc:spChg>
      </pc:sldChg>
      <pc:sldChg chg="modSp mod">
        <pc:chgData name="SAORI MUKAWA" userId="7dafe798-f744-4eb5-97d2-48512db04c6b" providerId="ADAL" clId="{4B3910F1-5B63-4B3B-8FA7-CE77D2F85D95}" dt="2024-02-26T15:34:08" v="544" actId="20577"/>
        <pc:sldMkLst>
          <pc:docMk/>
          <pc:sldMk cId="3465426601" sldId="838"/>
        </pc:sldMkLst>
        <pc:spChg chg="mod">
          <ac:chgData name="SAORI MUKAWA" userId="7dafe798-f744-4eb5-97d2-48512db04c6b" providerId="ADAL" clId="{4B3910F1-5B63-4B3B-8FA7-CE77D2F85D95}" dt="2024-02-26T15:34:08" v="544" actId="20577"/>
          <ac:spMkLst>
            <pc:docMk/>
            <pc:sldMk cId="3465426601" sldId="838"/>
            <ac:spMk id="3" creationId="{84318759-5275-0D89-6928-680C93001020}"/>
          </ac:spMkLst>
        </pc:spChg>
      </pc:sldChg>
      <pc:sldChg chg="modSp mod">
        <pc:chgData name="SAORI MUKAWA" userId="7dafe798-f744-4eb5-97d2-48512db04c6b" providerId="ADAL" clId="{4B3910F1-5B63-4B3B-8FA7-CE77D2F85D95}" dt="2024-02-26T14:52:33.188" v="370" actId="13926"/>
        <pc:sldMkLst>
          <pc:docMk/>
          <pc:sldMk cId="2197628350" sldId="839"/>
        </pc:sldMkLst>
        <pc:graphicFrameChg chg="modGraphic">
          <ac:chgData name="SAORI MUKAWA" userId="7dafe798-f744-4eb5-97d2-48512db04c6b" providerId="ADAL" clId="{4B3910F1-5B63-4B3B-8FA7-CE77D2F85D95}" dt="2024-02-26T14:52:33.188" v="370" actId="13926"/>
          <ac:graphicFrameMkLst>
            <pc:docMk/>
            <pc:sldMk cId="2197628350" sldId="839"/>
            <ac:graphicFrameMk id="8" creationId="{E9A6C479-7679-0657-D514-7D3B1FF51BC7}"/>
          </ac:graphicFrameMkLst>
        </pc:graphicFrameChg>
      </pc:sldChg>
      <pc:sldChg chg="modSp mod">
        <pc:chgData name="SAORI MUKAWA" userId="7dafe798-f744-4eb5-97d2-48512db04c6b" providerId="ADAL" clId="{4B3910F1-5B63-4B3B-8FA7-CE77D2F85D95}" dt="2024-02-26T20:18:21.590" v="662" actId="20577"/>
        <pc:sldMkLst>
          <pc:docMk/>
          <pc:sldMk cId="3082308984" sldId="842"/>
        </pc:sldMkLst>
        <pc:spChg chg="mod">
          <ac:chgData name="SAORI MUKAWA" userId="7dafe798-f744-4eb5-97d2-48512db04c6b" providerId="ADAL" clId="{4B3910F1-5B63-4B3B-8FA7-CE77D2F85D95}" dt="2024-02-26T20:18:21.590" v="662" actId="20577"/>
          <ac:spMkLst>
            <pc:docMk/>
            <pc:sldMk cId="3082308984" sldId="842"/>
            <ac:spMk id="4" creationId="{7CA619F8-9D72-DC73-0CFA-EAD1061A46B2}"/>
          </ac:spMkLst>
        </pc:spChg>
      </pc:sldChg>
      <pc:sldMasterChg chg="del delSldLayout">
        <pc:chgData name="SAORI MUKAWA" userId="7dafe798-f744-4eb5-97d2-48512db04c6b" providerId="ADAL" clId="{4B3910F1-5B63-4B3B-8FA7-CE77D2F85D95}" dt="2024-02-26T12:59:56.999" v="2" actId="2696"/>
        <pc:sldMasterMkLst>
          <pc:docMk/>
          <pc:sldMasterMk cId="1308030713" sldId="2147483718"/>
        </pc:sldMasterMkLst>
        <pc:sldLayoutChg chg="del">
          <pc:chgData name="SAORI MUKAWA" userId="7dafe798-f744-4eb5-97d2-48512db04c6b" providerId="ADAL" clId="{4B3910F1-5B63-4B3B-8FA7-CE77D2F85D95}" dt="2024-02-26T12:59:56.996" v="0" actId="2696"/>
          <pc:sldLayoutMkLst>
            <pc:docMk/>
            <pc:sldMasterMk cId="1308030713" sldId="2147483718"/>
            <pc:sldLayoutMk cId="764048295" sldId="2147483719"/>
          </pc:sldLayoutMkLst>
        </pc:sldLayoutChg>
        <pc:sldLayoutChg chg="del">
          <pc:chgData name="SAORI MUKAWA" userId="7dafe798-f744-4eb5-97d2-48512db04c6b" providerId="ADAL" clId="{4B3910F1-5B63-4B3B-8FA7-CE77D2F85D95}" dt="2024-02-26T12:59:56.997" v="1" actId="2696"/>
          <pc:sldLayoutMkLst>
            <pc:docMk/>
            <pc:sldMasterMk cId="1308030713" sldId="2147483718"/>
            <pc:sldLayoutMk cId="3505025768" sldId="2147483752"/>
          </pc:sldLayoutMkLst>
        </pc:sldLayoutChg>
      </pc:sldMasterChg>
    </pc:docChg>
  </pc:docChgLst>
  <pc:docChgLst>
    <pc:chgData name="MINORU AKIMOTO" userId="4f6c92f4-f378-4b56-99c7-3c92f739333d" providerId="ADAL" clId="{A301E2B5-09DC-4541-BF63-CC70FDEAA7C7}"/>
    <pc:docChg chg="undo redo custSel modSld">
      <pc:chgData name="MINORU AKIMOTO" userId="4f6c92f4-f378-4b56-99c7-3c92f739333d" providerId="ADAL" clId="{A301E2B5-09DC-4541-BF63-CC70FDEAA7C7}" dt="2024-02-29T05:36:53.208" v="1688" actId="13926"/>
      <pc:docMkLst>
        <pc:docMk/>
      </pc:docMkLst>
      <pc:sldChg chg="modSp mod">
        <pc:chgData name="MINORU AKIMOTO" userId="4f6c92f4-f378-4b56-99c7-3c92f739333d" providerId="ADAL" clId="{A301E2B5-09DC-4541-BF63-CC70FDEAA7C7}" dt="2024-02-29T04:50:08.331" v="1281" actId="13926"/>
        <pc:sldMkLst>
          <pc:docMk/>
          <pc:sldMk cId="113071639" sldId="265"/>
        </pc:sldMkLst>
        <pc:spChg chg="mod">
          <ac:chgData name="MINORU AKIMOTO" userId="4f6c92f4-f378-4b56-99c7-3c92f739333d" providerId="ADAL" clId="{A301E2B5-09DC-4541-BF63-CC70FDEAA7C7}" dt="2024-02-29T04:50:08.331" v="1281" actId="13926"/>
          <ac:spMkLst>
            <pc:docMk/>
            <pc:sldMk cId="113071639" sldId="265"/>
            <ac:spMk id="2" creationId="{7FCAAA7C-7851-0A9A-AC03-46A7C4DDBA3C}"/>
          </ac:spMkLst>
        </pc:spChg>
      </pc:sldChg>
      <pc:sldChg chg="modSp mod">
        <pc:chgData name="MINORU AKIMOTO" userId="4f6c92f4-f378-4b56-99c7-3c92f739333d" providerId="ADAL" clId="{A301E2B5-09DC-4541-BF63-CC70FDEAA7C7}" dt="2024-02-29T04:52:38.952" v="1321" actId="13926"/>
        <pc:sldMkLst>
          <pc:docMk/>
          <pc:sldMk cId="3915547162" sldId="272"/>
        </pc:sldMkLst>
        <pc:graphicFrameChg chg="modGraphic">
          <ac:chgData name="MINORU AKIMOTO" userId="4f6c92f4-f378-4b56-99c7-3c92f739333d" providerId="ADAL" clId="{A301E2B5-09DC-4541-BF63-CC70FDEAA7C7}" dt="2024-02-29T04:52:38.952" v="1321" actId="13926"/>
          <ac:graphicFrameMkLst>
            <pc:docMk/>
            <pc:sldMk cId="3915547162" sldId="272"/>
            <ac:graphicFrameMk id="13" creationId="{3850D130-DC3D-5E68-F245-98E7C3E8D52F}"/>
          </ac:graphicFrameMkLst>
        </pc:graphicFrameChg>
      </pc:sldChg>
      <pc:sldChg chg="modSp mod">
        <pc:chgData name="MINORU AKIMOTO" userId="4f6c92f4-f378-4b56-99c7-3c92f739333d" providerId="ADAL" clId="{A301E2B5-09DC-4541-BF63-CC70FDEAA7C7}" dt="2024-02-29T05:35:43.736" v="1686" actId="13926"/>
        <pc:sldMkLst>
          <pc:docMk/>
          <pc:sldMk cId="1124672720" sldId="273"/>
        </pc:sldMkLst>
        <pc:graphicFrameChg chg="modGraphic">
          <ac:chgData name="MINORU AKIMOTO" userId="4f6c92f4-f378-4b56-99c7-3c92f739333d" providerId="ADAL" clId="{A301E2B5-09DC-4541-BF63-CC70FDEAA7C7}" dt="2024-02-29T04:16:30.776" v="908" actId="13926"/>
          <ac:graphicFrameMkLst>
            <pc:docMk/>
            <pc:sldMk cId="1124672720" sldId="273"/>
            <ac:graphicFrameMk id="15" creationId="{3A2A3A40-51B3-8E70-D369-11A28A462DAC}"/>
          </ac:graphicFrameMkLst>
        </pc:graphicFrameChg>
        <pc:graphicFrameChg chg="modGraphic">
          <ac:chgData name="MINORU AKIMOTO" userId="4f6c92f4-f378-4b56-99c7-3c92f739333d" providerId="ADAL" clId="{A301E2B5-09DC-4541-BF63-CC70FDEAA7C7}" dt="2024-02-29T05:35:43.736" v="1686" actId="13926"/>
          <ac:graphicFrameMkLst>
            <pc:docMk/>
            <pc:sldMk cId="1124672720" sldId="273"/>
            <ac:graphicFrameMk id="16" creationId="{623E5EC4-2DD2-7C6A-C8F4-12BDC500C8DB}"/>
          </ac:graphicFrameMkLst>
        </pc:graphicFrameChg>
      </pc:sldChg>
      <pc:sldChg chg="modSp mod">
        <pc:chgData name="MINORU AKIMOTO" userId="4f6c92f4-f378-4b56-99c7-3c92f739333d" providerId="ADAL" clId="{A301E2B5-09DC-4541-BF63-CC70FDEAA7C7}" dt="2024-02-29T04:52:06.737" v="1311" actId="13926"/>
        <pc:sldMkLst>
          <pc:docMk/>
          <pc:sldMk cId="2699373562" sldId="275"/>
        </pc:sldMkLst>
        <pc:graphicFrameChg chg="modGraphic">
          <ac:chgData name="MINORU AKIMOTO" userId="4f6c92f4-f378-4b56-99c7-3c92f739333d" providerId="ADAL" clId="{A301E2B5-09DC-4541-BF63-CC70FDEAA7C7}" dt="2024-02-29T04:52:06.737" v="1311" actId="13926"/>
          <ac:graphicFrameMkLst>
            <pc:docMk/>
            <pc:sldMk cId="2699373562" sldId="275"/>
            <ac:graphicFrameMk id="4" creationId="{95A3DE0F-C26F-A0C1-3E51-D86BD274F707}"/>
          </ac:graphicFrameMkLst>
        </pc:graphicFrameChg>
      </pc:sldChg>
      <pc:sldChg chg="modSp mod">
        <pc:chgData name="MINORU AKIMOTO" userId="4f6c92f4-f378-4b56-99c7-3c92f739333d" providerId="ADAL" clId="{A301E2B5-09DC-4541-BF63-CC70FDEAA7C7}" dt="2024-02-29T04:53:15.295" v="1331" actId="13926"/>
        <pc:sldMkLst>
          <pc:docMk/>
          <pc:sldMk cId="2258101732" sldId="280"/>
        </pc:sldMkLst>
        <pc:spChg chg="mod">
          <ac:chgData name="MINORU AKIMOTO" userId="4f6c92f4-f378-4b56-99c7-3c92f739333d" providerId="ADAL" clId="{A301E2B5-09DC-4541-BF63-CC70FDEAA7C7}" dt="2024-02-29T04:53:15.295" v="1331" actId="13926"/>
          <ac:spMkLst>
            <pc:docMk/>
            <pc:sldMk cId="2258101732" sldId="280"/>
            <ac:spMk id="17" creationId="{2ADF12F9-F5B5-CF61-D5D1-239D181636BE}"/>
          </ac:spMkLst>
        </pc:spChg>
      </pc:sldChg>
      <pc:sldChg chg="modSp mod">
        <pc:chgData name="MINORU AKIMOTO" userId="4f6c92f4-f378-4b56-99c7-3c92f739333d" providerId="ADAL" clId="{A301E2B5-09DC-4541-BF63-CC70FDEAA7C7}" dt="2024-02-29T04:45:19.882" v="1263" actId="13926"/>
        <pc:sldMkLst>
          <pc:docMk/>
          <pc:sldMk cId="2105081338" sldId="281"/>
        </pc:sldMkLst>
        <pc:graphicFrameChg chg="modGraphic">
          <ac:chgData name="MINORU AKIMOTO" userId="4f6c92f4-f378-4b56-99c7-3c92f739333d" providerId="ADAL" clId="{A301E2B5-09DC-4541-BF63-CC70FDEAA7C7}" dt="2024-02-29T04:45:19.882" v="1263" actId="13926"/>
          <ac:graphicFrameMkLst>
            <pc:docMk/>
            <pc:sldMk cId="2105081338" sldId="281"/>
            <ac:graphicFrameMk id="7" creationId="{CFF3DF1F-6D83-F739-9332-ABC28C8173CE}"/>
          </ac:graphicFrameMkLst>
        </pc:graphicFrameChg>
      </pc:sldChg>
      <pc:sldChg chg="modSp mod">
        <pc:chgData name="MINORU AKIMOTO" userId="4f6c92f4-f378-4b56-99c7-3c92f739333d" providerId="ADAL" clId="{A301E2B5-09DC-4541-BF63-CC70FDEAA7C7}" dt="2024-02-29T05:19:53.830" v="1583" actId="13926"/>
        <pc:sldMkLst>
          <pc:docMk/>
          <pc:sldMk cId="2876435555" sldId="287"/>
        </pc:sldMkLst>
        <pc:graphicFrameChg chg="modGraphic">
          <ac:chgData name="MINORU AKIMOTO" userId="4f6c92f4-f378-4b56-99c7-3c92f739333d" providerId="ADAL" clId="{A301E2B5-09DC-4541-BF63-CC70FDEAA7C7}" dt="2024-02-29T05:19:53.830" v="1583" actId="13926"/>
          <ac:graphicFrameMkLst>
            <pc:docMk/>
            <pc:sldMk cId="2876435555" sldId="287"/>
            <ac:graphicFrameMk id="19" creationId="{431031BC-3D1A-13F4-6F70-0A8BBF2588FF}"/>
          </ac:graphicFrameMkLst>
        </pc:graphicFrameChg>
      </pc:sldChg>
      <pc:sldChg chg="modSp mod">
        <pc:chgData name="MINORU AKIMOTO" userId="4f6c92f4-f378-4b56-99c7-3c92f739333d" providerId="ADAL" clId="{A301E2B5-09DC-4541-BF63-CC70FDEAA7C7}" dt="2024-02-29T04:26:00.017" v="1141" actId="13926"/>
        <pc:sldMkLst>
          <pc:docMk/>
          <pc:sldMk cId="434504775" sldId="288"/>
        </pc:sldMkLst>
        <pc:graphicFrameChg chg="modGraphic">
          <ac:chgData name="MINORU AKIMOTO" userId="4f6c92f4-f378-4b56-99c7-3c92f739333d" providerId="ADAL" clId="{A301E2B5-09DC-4541-BF63-CC70FDEAA7C7}" dt="2024-02-29T04:26:00.017" v="1141" actId="13926"/>
          <ac:graphicFrameMkLst>
            <pc:docMk/>
            <pc:sldMk cId="434504775" sldId="288"/>
            <ac:graphicFrameMk id="19" creationId="{DCBCAE94-C570-BD58-D296-221415A8665D}"/>
          </ac:graphicFrameMkLst>
        </pc:graphicFrameChg>
      </pc:sldChg>
      <pc:sldChg chg="modSp mod">
        <pc:chgData name="MINORU AKIMOTO" userId="4f6c92f4-f378-4b56-99c7-3c92f739333d" providerId="ADAL" clId="{A301E2B5-09DC-4541-BF63-CC70FDEAA7C7}" dt="2024-02-29T04:31:01.179" v="1183" actId="13926"/>
        <pc:sldMkLst>
          <pc:docMk/>
          <pc:sldMk cId="4030662435" sldId="293"/>
        </pc:sldMkLst>
        <pc:spChg chg="mod">
          <ac:chgData name="MINORU AKIMOTO" userId="4f6c92f4-f378-4b56-99c7-3c92f739333d" providerId="ADAL" clId="{A301E2B5-09DC-4541-BF63-CC70FDEAA7C7}" dt="2024-02-29T04:31:01.179" v="1183" actId="13926"/>
          <ac:spMkLst>
            <pc:docMk/>
            <pc:sldMk cId="4030662435" sldId="293"/>
            <ac:spMk id="16" creationId="{B656EABE-7017-515A-46EC-6DCD5B8D210F}"/>
          </ac:spMkLst>
        </pc:spChg>
      </pc:sldChg>
      <pc:sldChg chg="modSp mod">
        <pc:chgData name="MINORU AKIMOTO" userId="4f6c92f4-f378-4b56-99c7-3c92f739333d" providerId="ADAL" clId="{A301E2B5-09DC-4541-BF63-CC70FDEAA7C7}" dt="2024-02-29T02:33:24.416" v="479" actId="13926"/>
        <pc:sldMkLst>
          <pc:docMk/>
          <pc:sldMk cId="949337264" sldId="321"/>
        </pc:sldMkLst>
        <pc:spChg chg="mod">
          <ac:chgData name="MINORU AKIMOTO" userId="4f6c92f4-f378-4b56-99c7-3c92f739333d" providerId="ADAL" clId="{A301E2B5-09DC-4541-BF63-CC70FDEAA7C7}" dt="2024-02-29T02:33:09.856" v="470" actId="1035"/>
          <ac:spMkLst>
            <pc:docMk/>
            <pc:sldMk cId="949337264" sldId="321"/>
            <ac:spMk id="10" creationId="{36E19F86-4801-690D-5006-0F8627960C40}"/>
          </ac:spMkLst>
        </pc:spChg>
        <pc:graphicFrameChg chg="modGraphic">
          <ac:chgData name="MINORU AKIMOTO" userId="4f6c92f4-f378-4b56-99c7-3c92f739333d" providerId="ADAL" clId="{A301E2B5-09DC-4541-BF63-CC70FDEAA7C7}" dt="2024-02-29T02:33:24.416" v="479" actId="13926"/>
          <ac:graphicFrameMkLst>
            <pc:docMk/>
            <pc:sldMk cId="949337264" sldId="321"/>
            <ac:graphicFrameMk id="3" creationId="{6974FBD4-3D3D-D85A-0A7E-51BA45759187}"/>
          </ac:graphicFrameMkLst>
        </pc:graphicFrameChg>
      </pc:sldChg>
      <pc:sldChg chg="modSp mod">
        <pc:chgData name="MINORU AKIMOTO" userId="4f6c92f4-f378-4b56-99c7-3c92f739333d" providerId="ADAL" clId="{A301E2B5-09DC-4541-BF63-CC70FDEAA7C7}" dt="2024-02-29T01:50:21.395" v="69" actId="13926"/>
        <pc:sldMkLst>
          <pc:docMk/>
          <pc:sldMk cId="462293713" sldId="327"/>
        </pc:sldMkLst>
        <pc:graphicFrameChg chg="modGraphic">
          <ac:chgData name="MINORU AKIMOTO" userId="4f6c92f4-f378-4b56-99c7-3c92f739333d" providerId="ADAL" clId="{A301E2B5-09DC-4541-BF63-CC70FDEAA7C7}" dt="2024-02-29T01:50:21.395" v="69" actId="13926"/>
          <ac:graphicFrameMkLst>
            <pc:docMk/>
            <pc:sldMk cId="462293713" sldId="327"/>
            <ac:graphicFrameMk id="18" creationId="{93C34DFF-806F-CB35-0F86-844C44FA98DB}"/>
          </ac:graphicFrameMkLst>
        </pc:graphicFrameChg>
      </pc:sldChg>
      <pc:sldChg chg="modSp mod">
        <pc:chgData name="MINORU AKIMOTO" userId="4f6c92f4-f378-4b56-99c7-3c92f739333d" providerId="ADAL" clId="{A301E2B5-09DC-4541-BF63-CC70FDEAA7C7}" dt="2024-02-29T02:20:14.028" v="268" actId="13926"/>
        <pc:sldMkLst>
          <pc:docMk/>
          <pc:sldMk cId="462728593" sldId="332"/>
        </pc:sldMkLst>
        <pc:graphicFrameChg chg="modGraphic">
          <ac:chgData name="MINORU AKIMOTO" userId="4f6c92f4-f378-4b56-99c7-3c92f739333d" providerId="ADAL" clId="{A301E2B5-09DC-4541-BF63-CC70FDEAA7C7}" dt="2024-02-29T02:20:14.028" v="268" actId="13926"/>
          <ac:graphicFrameMkLst>
            <pc:docMk/>
            <pc:sldMk cId="462728593" sldId="332"/>
            <ac:graphicFrameMk id="14" creationId="{9AA781EC-5FA2-471C-B5C7-70EAB3242BB7}"/>
          </ac:graphicFrameMkLst>
        </pc:graphicFrameChg>
      </pc:sldChg>
      <pc:sldChg chg="modSp mod">
        <pc:chgData name="MINORU AKIMOTO" userId="4f6c92f4-f378-4b56-99c7-3c92f739333d" providerId="ADAL" clId="{A301E2B5-09DC-4541-BF63-CC70FDEAA7C7}" dt="2024-02-29T02:20:56.316" v="275" actId="13926"/>
        <pc:sldMkLst>
          <pc:docMk/>
          <pc:sldMk cId="2952855348" sldId="333"/>
        </pc:sldMkLst>
        <pc:graphicFrameChg chg="modGraphic">
          <ac:chgData name="MINORU AKIMOTO" userId="4f6c92f4-f378-4b56-99c7-3c92f739333d" providerId="ADAL" clId="{A301E2B5-09DC-4541-BF63-CC70FDEAA7C7}" dt="2024-02-29T02:20:56.316" v="275" actId="13926"/>
          <ac:graphicFrameMkLst>
            <pc:docMk/>
            <pc:sldMk cId="2952855348" sldId="333"/>
            <ac:graphicFrameMk id="11" creationId="{7361A3AE-DF09-5FFA-1AD0-A4788776F6F2}"/>
          </ac:graphicFrameMkLst>
        </pc:graphicFrameChg>
      </pc:sldChg>
      <pc:sldChg chg="modSp mod">
        <pc:chgData name="MINORU AKIMOTO" userId="4f6c92f4-f378-4b56-99c7-3c92f739333d" providerId="ADAL" clId="{A301E2B5-09DC-4541-BF63-CC70FDEAA7C7}" dt="2024-02-29T02:41:23.511" v="591" actId="13926"/>
        <pc:sldMkLst>
          <pc:docMk/>
          <pc:sldMk cId="2642059589" sldId="342"/>
        </pc:sldMkLst>
        <pc:spChg chg="mod">
          <ac:chgData name="MINORU AKIMOTO" userId="4f6c92f4-f378-4b56-99c7-3c92f739333d" providerId="ADAL" clId="{A301E2B5-09DC-4541-BF63-CC70FDEAA7C7}" dt="2024-02-29T02:41:23.511" v="591" actId="13926"/>
          <ac:spMkLst>
            <pc:docMk/>
            <pc:sldMk cId="2642059589" sldId="342"/>
            <ac:spMk id="4" creationId="{1345FEE6-2169-08B0-2041-2A7828B359F6}"/>
          </ac:spMkLst>
        </pc:spChg>
      </pc:sldChg>
      <pc:sldChg chg="modSp mod">
        <pc:chgData name="MINORU AKIMOTO" userId="4f6c92f4-f378-4b56-99c7-3c92f739333d" providerId="ADAL" clId="{A301E2B5-09DC-4541-BF63-CC70FDEAA7C7}" dt="2024-02-29T04:36:51.279" v="1204" actId="13926"/>
        <pc:sldMkLst>
          <pc:docMk/>
          <pc:sldMk cId="458801345" sldId="351"/>
        </pc:sldMkLst>
        <pc:spChg chg="mod">
          <ac:chgData name="MINORU AKIMOTO" userId="4f6c92f4-f378-4b56-99c7-3c92f739333d" providerId="ADAL" clId="{A301E2B5-09DC-4541-BF63-CC70FDEAA7C7}" dt="2024-02-29T04:36:51.279" v="1204" actId="13926"/>
          <ac:spMkLst>
            <pc:docMk/>
            <pc:sldMk cId="458801345" sldId="351"/>
            <ac:spMk id="3" creationId="{1DAEDE4B-F48B-FD62-E50D-9F7909173D7E}"/>
          </ac:spMkLst>
        </pc:spChg>
      </pc:sldChg>
      <pc:sldChg chg="modSp mod">
        <pc:chgData name="MINORU AKIMOTO" userId="4f6c92f4-f378-4b56-99c7-3c92f739333d" providerId="ADAL" clId="{A301E2B5-09DC-4541-BF63-CC70FDEAA7C7}" dt="2024-02-29T02:38:42.458" v="557" actId="13926"/>
        <pc:sldMkLst>
          <pc:docMk/>
          <pc:sldMk cId="1950057003" sldId="358"/>
        </pc:sldMkLst>
        <pc:graphicFrameChg chg="modGraphic">
          <ac:chgData name="MINORU AKIMOTO" userId="4f6c92f4-f378-4b56-99c7-3c92f739333d" providerId="ADAL" clId="{A301E2B5-09DC-4541-BF63-CC70FDEAA7C7}" dt="2024-02-29T02:37:14.300" v="533" actId="13926"/>
          <ac:graphicFrameMkLst>
            <pc:docMk/>
            <pc:sldMk cId="1950057003" sldId="358"/>
            <ac:graphicFrameMk id="15" creationId="{E17450B9-6122-73FB-F3BE-DBA5455314EF}"/>
          </ac:graphicFrameMkLst>
        </pc:graphicFrameChg>
        <pc:graphicFrameChg chg="modGraphic">
          <ac:chgData name="MINORU AKIMOTO" userId="4f6c92f4-f378-4b56-99c7-3c92f739333d" providerId="ADAL" clId="{A301E2B5-09DC-4541-BF63-CC70FDEAA7C7}" dt="2024-02-29T02:38:23.817" v="550" actId="13926"/>
          <ac:graphicFrameMkLst>
            <pc:docMk/>
            <pc:sldMk cId="1950057003" sldId="358"/>
            <ac:graphicFrameMk id="22" creationId="{305BD19F-DACD-1A86-DF07-C47C7EF1B96B}"/>
          </ac:graphicFrameMkLst>
        </pc:graphicFrameChg>
        <pc:graphicFrameChg chg="modGraphic">
          <ac:chgData name="MINORU AKIMOTO" userId="4f6c92f4-f378-4b56-99c7-3c92f739333d" providerId="ADAL" clId="{A301E2B5-09DC-4541-BF63-CC70FDEAA7C7}" dt="2024-02-29T02:38:42.458" v="557" actId="13926"/>
          <ac:graphicFrameMkLst>
            <pc:docMk/>
            <pc:sldMk cId="1950057003" sldId="358"/>
            <ac:graphicFrameMk id="25" creationId="{9B9FF564-9593-0C26-C2C5-CEBF8F3694E7}"/>
          </ac:graphicFrameMkLst>
        </pc:graphicFrameChg>
      </pc:sldChg>
      <pc:sldChg chg="modSp mod">
        <pc:chgData name="MINORU AKIMOTO" userId="4f6c92f4-f378-4b56-99c7-3c92f739333d" providerId="ADAL" clId="{A301E2B5-09DC-4541-BF63-CC70FDEAA7C7}" dt="2024-02-29T02:39:58.071" v="570" actId="13926"/>
        <pc:sldMkLst>
          <pc:docMk/>
          <pc:sldMk cId="2080889590" sldId="359"/>
        </pc:sldMkLst>
        <pc:graphicFrameChg chg="modGraphic">
          <ac:chgData name="MINORU AKIMOTO" userId="4f6c92f4-f378-4b56-99c7-3c92f739333d" providerId="ADAL" clId="{A301E2B5-09DC-4541-BF63-CC70FDEAA7C7}" dt="2024-02-29T02:39:58.071" v="570" actId="13926"/>
          <ac:graphicFrameMkLst>
            <pc:docMk/>
            <pc:sldMk cId="2080889590" sldId="359"/>
            <ac:graphicFrameMk id="15" creationId="{E17450B9-6122-73FB-F3BE-DBA5455314EF}"/>
          </ac:graphicFrameMkLst>
        </pc:graphicFrameChg>
      </pc:sldChg>
      <pc:sldChg chg="modSp mod">
        <pc:chgData name="MINORU AKIMOTO" userId="4f6c92f4-f378-4b56-99c7-3c92f739333d" providerId="ADAL" clId="{A301E2B5-09DC-4541-BF63-CC70FDEAA7C7}" dt="2024-02-29T01:46:45.441" v="34" actId="13926"/>
        <pc:sldMkLst>
          <pc:docMk/>
          <pc:sldMk cId="358249530" sldId="360"/>
        </pc:sldMkLst>
        <pc:graphicFrameChg chg="modGraphic">
          <ac:chgData name="MINORU AKIMOTO" userId="4f6c92f4-f378-4b56-99c7-3c92f739333d" providerId="ADAL" clId="{A301E2B5-09DC-4541-BF63-CC70FDEAA7C7}" dt="2024-02-29T01:46:45.441" v="34" actId="13926"/>
          <ac:graphicFrameMkLst>
            <pc:docMk/>
            <pc:sldMk cId="358249530" sldId="360"/>
            <ac:graphicFrameMk id="5" creationId="{4EAC6A8E-B332-E065-1578-5CDE8B4DE361}"/>
          </ac:graphicFrameMkLst>
        </pc:graphicFrameChg>
      </pc:sldChg>
      <pc:sldChg chg="modSp mod">
        <pc:chgData name="MINORU AKIMOTO" userId="4f6c92f4-f378-4b56-99c7-3c92f739333d" providerId="ADAL" clId="{A301E2B5-09DC-4541-BF63-CC70FDEAA7C7}" dt="2024-02-29T02:22:21.058" v="282" actId="13926"/>
        <pc:sldMkLst>
          <pc:docMk/>
          <pc:sldMk cId="3827242935" sldId="361"/>
        </pc:sldMkLst>
        <pc:graphicFrameChg chg="modGraphic">
          <ac:chgData name="MINORU AKIMOTO" userId="4f6c92f4-f378-4b56-99c7-3c92f739333d" providerId="ADAL" clId="{A301E2B5-09DC-4541-BF63-CC70FDEAA7C7}" dt="2024-02-29T02:22:21.058" v="282" actId="13926"/>
          <ac:graphicFrameMkLst>
            <pc:docMk/>
            <pc:sldMk cId="3827242935" sldId="361"/>
            <ac:graphicFrameMk id="70" creationId="{39C051F0-CC5E-25FA-2558-3BCE4039F04B}"/>
          </ac:graphicFrameMkLst>
        </pc:graphicFrameChg>
      </pc:sldChg>
      <pc:sldChg chg="modSp mod">
        <pc:chgData name="MINORU AKIMOTO" userId="4f6c92f4-f378-4b56-99c7-3c92f739333d" providerId="ADAL" clId="{A301E2B5-09DC-4541-BF63-CC70FDEAA7C7}" dt="2024-02-29T05:11:24.053" v="1541" actId="13926"/>
        <pc:sldMkLst>
          <pc:docMk/>
          <pc:sldMk cId="2594034011" sldId="362"/>
        </pc:sldMkLst>
        <pc:graphicFrameChg chg="modGraphic">
          <ac:chgData name="MINORU AKIMOTO" userId="4f6c92f4-f378-4b56-99c7-3c92f739333d" providerId="ADAL" clId="{A301E2B5-09DC-4541-BF63-CC70FDEAA7C7}" dt="2024-02-29T04:43:10.588" v="1214" actId="13926"/>
          <ac:graphicFrameMkLst>
            <pc:docMk/>
            <pc:sldMk cId="2594034011" sldId="362"/>
            <ac:graphicFrameMk id="8" creationId="{87EF6712-76A6-A189-BAEE-B1D46737652E}"/>
          </ac:graphicFrameMkLst>
        </pc:graphicFrameChg>
        <pc:graphicFrameChg chg="modGraphic">
          <ac:chgData name="MINORU AKIMOTO" userId="4f6c92f4-f378-4b56-99c7-3c92f739333d" providerId="ADAL" clId="{A301E2B5-09DC-4541-BF63-CC70FDEAA7C7}" dt="2024-02-29T04:43:26.288" v="1231" actId="13926"/>
          <ac:graphicFrameMkLst>
            <pc:docMk/>
            <pc:sldMk cId="2594034011" sldId="362"/>
            <ac:graphicFrameMk id="10" creationId="{D95A7711-9B77-ED0B-0784-4F2CED97EB09}"/>
          </ac:graphicFrameMkLst>
        </pc:graphicFrameChg>
        <pc:graphicFrameChg chg="mod modGraphic">
          <ac:chgData name="MINORU AKIMOTO" userId="4f6c92f4-f378-4b56-99c7-3c92f739333d" providerId="ADAL" clId="{A301E2B5-09DC-4541-BF63-CC70FDEAA7C7}" dt="2024-02-29T05:11:24.053" v="1541" actId="13926"/>
          <ac:graphicFrameMkLst>
            <pc:docMk/>
            <pc:sldMk cId="2594034011" sldId="362"/>
            <ac:graphicFrameMk id="12" creationId="{F2914FB9-999F-4055-866D-249211C47AC3}"/>
          </ac:graphicFrameMkLst>
        </pc:graphicFrameChg>
      </pc:sldChg>
      <pc:sldChg chg="modSp mod">
        <pc:chgData name="MINORU AKIMOTO" userId="4f6c92f4-f378-4b56-99c7-3c92f739333d" providerId="ADAL" clId="{A301E2B5-09DC-4541-BF63-CC70FDEAA7C7}" dt="2024-02-29T05:30:54.702" v="1678" actId="13926"/>
        <pc:sldMkLst>
          <pc:docMk/>
          <pc:sldMk cId="3072501094" sldId="375"/>
        </pc:sldMkLst>
        <pc:graphicFrameChg chg="modGraphic">
          <ac:chgData name="MINORU AKIMOTO" userId="4f6c92f4-f378-4b56-99c7-3c92f739333d" providerId="ADAL" clId="{A301E2B5-09DC-4541-BF63-CC70FDEAA7C7}" dt="2024-02-29T05:30:54.702" v="1678" actId="13926"/>
          <ac:graphicFrameMkLst>
            <pc:docMk/>
            <pc:sldMk cId="3072501094" sldId="375"/>
            <ac:graphicFrameMk id="20" creationId="{87616089-4462-242B-5E79-6199A84D8BCA}"/>
          </ac:graphicFrameMkLst>
        </pc:graphicFrameChg>
      </pc:sldChg>
      <pc:sldChg chg="modSp mod">
        <pc:chgData name="MINORU AKIMOTO" userId="4f6c92f4-f378-4b56-99c7-3c92f739333d" providerId="ADAL" clId="{A301E2B5-09DC-4541-BF63-CC70FDEAA7C7}" dt="2024-02-29T01:39:42.737" v="6" actId="13926"/>
        <pc:sldMkLst>
          <pc:docMk/>
          <pc:sldMk cId="3567515971" sldId="415"/>
        </pc:sldMkLst>
        <pc:graphicFrameChg chg="modGraphic">
          <ac:chgData name="MINORU AKIMOTO" userId="4f6c92f4-f378-4b56-99c7-3c92f739333d" providerId="ADAL" clId="{A301E2B5-09DC-4541-BF63-CC70FDEAA7C7}" dt="2024-02-29T01:39:42.737" v="6" actId="13926"/>
          <ac:graphicFrameMkLst>
            <pc:docMk/>
            <pc:sldMk cId="3567515971" sldId="415"/>
            <ac:graphicFrameMk id="20" creationId="{C85129B9-A9AE-4887-6596-85D54B2A8886}"/>
          </ac:graphicFrameMkLst>
        </pc:graphicFrameChg>
      </pc:sldChg>
      <pc:sldChg chg="modSp mod">
        <pc:chgData name="MINORU AKIMOTO" userId="4f6c92f4-f378-4b56-99c7-3c92f739333d" providerId="ADAL" clId="{A301E2B5-09DC-4541-BF63-CC70FDEAA7C7}" dt="2024-02-29T01:46:09.232" v="27" actId="13926"/>
        <pc:sldMkLst>
          <pc:docMk/>
          <pc:sldMk cId="1744869500" sldId="417"/>
        </pc:sldMkLst>
        <pc:spChg chg="mod">
          <ac:chgData name="MINORU AKIMOTO" userId="4f6c92f4-f378-4b56-99c7-3c92f739333d" providerId="ADAL" clId="{A301E2B5-09DC-4541-BF63-CC70FDEAA7C7}" dt="2024-02-29T01:44:01.771" v="20" actId="13926"/>
          <ac:spMkLst>
            <pc:docMk/>
            <pc:sldMk cId="1744869500" sldId="417"/>
            <ac:spMk id="22" creationId="{ACD80648-67AD-9A10-5461-BE145FF22F3E}"/>
          </ac:spMkLst>
        </pc:spChg>
        <pc:spChg chg="mod">
          <ac:chgData name="MINORU AKIMOTO" userId="4f6c92f4-f378-4b56-99c7-3c92f739333d" providerId="ADAL" clId="{A301E2B5-09DC-4541-BF63-CC70FDEAA7C7}" dt="2024-02-29T01:46:09.232" v="27" actId="13926"/>
          <ac:spMkLst>
            <pc:docMk/>
            <pc:sldMk cId="1744869500" sldId="417"/>
            <ac:spMk id="27" creationId="{F1C0E4CD-30F4-D8BF-9FDB-1F8971B6B997}"/>
          </ac:spMkLst>
        </pc:spChg>
      </pc:sldChg>
      <pc:sldChg chg="modSp mod">
        <pc:chgData name="MINORU AKIMOTO" userId="4f6c92f4-f378-4b56-99c7-3c92f739333d" providerId="ADAL" clId="{A301E2B5-09DC-4541-BF63-CC70FDEAA7C7}" dt="2024-02-29T05:18:06.363" v="1560" actId="13926"/>
        <pc:sldMkLst>
          <pc:docMk/>
          <pc:sldMk cId="567422748" sldId="421"/>
        </pc:sldMkLst>
        <pc:graphicFrameChg chg="modGraphic">
          <ac:chgData name="MINORU AKIMOTO" userId="4f6c92f4-f378-4b56-99c7-3c92f739333d" providerId="ADAL" clId="{A301E2B5-09DC-4541-BF63-CC70FDEAA7C7}" dt="2024-02-29T05:18:06.363" v="1560" actId="13926"/>
          <ac:graphicFrameMkLst>
            <pc:docMk/>
            <pc:sldMk cId="567422748" sldId="421"/>
            <ac:graphicFrameMk id="2" creationId="{173EF3B4-2AB8-0210-9C76-62E84971AEAC}"/>
          </ac:graphicFrameMkLst>
        </pc:graphicFrameChg>
      </pc:sldChg>
      <pc:sldChg chg="modSp mod">
        <pc:chgData name="MINORU AKIMOTO" userId="4f6c92f4-f378-4b56-99c7-3c92f739333d" providerId="ADAL" clId="{A301E2B5-09DC-4541-BF63-CC70FDEAA7C7}" dt="2024-02-29T02:43:32.731" v="626" actId="13926"/>
        <pc:sldMkLst>
          <pc:docMk/>
          <pc:sldMk cId="996179104" sldId="424"/>
        </pc:sldMkLst>
        <pc:graphicFrameChg chg="modGraphic">
          <ac:chgData name="MINORU AKIMOTO" userId="4f6c92f4-f378-4b56-99c7-3c92f739333d" providerId="ADAL" clId="{A301E2B5-09DC-4541-BF63-CC70FDEAA7C7}" dt="2024-02-29T02:43:32.731" v="626" actId="13926"/>
          <ac:graphicFrameMkLst>
            <pc:docMk/>
            <pc:sldMk cId="996179104" sldId="424"/>
            <ac:graphicFrameMk id="4" creationId="{38AE2B49-FCF1-17EC-7CD0-98CC573E8C37}"/>
          </ac:graphicFrameMkLst>
        </pc:graphicFrameChg>
      </pc:sldChg>
      <pc:sldChg chg="modSp">
        <pc:chgData name="MINORU AKIMOTO" userId="4f6c92f4-f378-4b56-99c7-3c92f739333d" providerId="ADAL" clId="{A301E2B5-09DC-4541-BF63-CC70FDEAA7C7}" dt="2024-02-29T04:47:46.167" v="1266"/>
        <pc:sldMkLst>
          <pc:docMk/>
          <pc:sldMk cId="2583754555" sldId="437"/>
        </pc:sldMkLst>
        <pc:graphicFrameChg chg="mod">
          <ac:chgData name="MINORU AKIMOTO" userId="4f6c92f4-f378-4b56-99c7-3c92f739333d" providerId="ADAL" clId="{A301E2B5-09DC-4541-BF63-CC70FDEAA7C7}" dt="2024-02-29T04:47:46.167" v="1266"/>
          <ac:graphicFrameMkLst>
            <pc:docMk/>
            <pc:sldMk cId="2583754555" sldId="437"/>
            <ac:graphicFrameMk id="2" creationId="{DAC45B76-185C-A54F-B568-D5C28AEA203E}"/>
          </ac:graphicFrameMkLst>
        </pc:graphicFrameChg>
      </pc:sldChg>
      <pc:sldChg chg="modSp mod">
        <pc:chgData name="MINORU AKIMOTO" userId="4f6c92f4-f378-4b56-99c7-3c92f739333d" providerId="ADAL" clId="{A301E2B5-09DC-4541-BF63-CC70FDEAA7C7}" dt="2024-02-29T05:21:13.860" v="1597" actId="13926"/>
        <pc:sldMkLst>
          <pc:docMk/>
          <pc:sldMk cId="1747902570" sldId="438"/>
        </pc:sldMkLst>
        <pc:graphicFrameChg chg="modGraphic">
          <ac:chgData name="MINORU AKIMOTO" userId="4f6c92f4-f378-4b56-99c7-3c92f739333d" providerId="ADAL" clId="{A301E2B5-09DC-4541-BF63-CC70FDEAA7C7}" dt="2024-02-29T05:21:13.860" v="1597" actId="13926"/>
          <ac:graphicFrameMkLst>
            <pc:docMk/>
            <pc:sldMk cId="1747902570" sldId="438"/>
            <ac:graphicFrameMk id="11" creationId="{A395B4EA-EF2B-6FB2-EF8F-6B17E23B39B7}"/>
          </ac:graphicFrameMkLst>
        </pc:graphicFrameChg>
      </pc:sldChg>
      <pc:sldChg chg="modSp">
        <pc:chgData name="MINORU AKIMOTO" userId="4f6c92f4-f378-4b56-99c7-3c92f739333d" providerId="ADAL" clId="{A301E2B5-09DC-4541-BF63-CC70FDEAA7C7}" dt="2024-02-29T04:48:24.620" v="1267"/>
        <pc:sldMkLst>
          <pc:docMk/>
          <pc:sldMk cId="1807425998" sldId="441"/>
        </pc:sldMkLst>
        <pc:graphicFrameChg chg="mod">
          <ac:chgData name="MINORU AKIMOTO" userId="4f6c92f4-f378-4b56-99c7-3c92f739333d" providerId="ADAL" clId="{A301E2B5-09DC-4541-BF63-CC70FDEAA7C7}" dt="2024-02-29T04:48:24.620" v="1267"/>
          <ac:graphicFrameMkLst>
            <pc:docMk/>
            <pc:sldMk cId="1807425998" sldId="441"/>
            <ac:graphicFrameMk id="49" creationId="{7D15E45A-3595-BF10-3434-7DCA277CE15B}"/>
          </ac:graphicFrameMkLst>
        </pc:graphicFrameChg>
      </pc:sldChg>
      <pc:sldChg chg="modSp mod">
        <pc:chgData name="MINORU AKIMOTO" userId="4f6c92f4-f378-4b56-99c7-3c92f739333d" providerId="ADAL" clId="{A301E2B5-09DC-4541-BF63-CC70FDEAA7C7}" dt="2024-02-29T05:12:04.213" v="1543" actId="13926"/>
        <pc:sldMkLst>
          <pc:docMk/>
          <pc:sldMk cId="2984689236" sldId="445"/>
        </pc:sldMkLst>
        <pc:spChg chg="mod">
          <ac:chgData name="MINORU AKIMOTO" userId="4f6c92f4-f378-4b56-99c7-3c92f739333d" providerId="ADAL" clId="{A301E2B5-09DC-4541-BF63-CC70FDEAA7C7}" dt="2024-02-29T05:12:04.213" v="1543" actId="13926"/>
          <ac:spMkLst>
            <pc:docMk/>
            <pc:sldMk cId="2984689236" sldId="445"/>
            <ac:spMk id="32" creationId="{E6E4B7E0-E377-05CC-0A66-DD9916737554}"/>
          </ac:spMkLst>
        </pc:spChg>
      </pc:sldChg>
      <pc:sldChg chg="modSp mod">
        <pc:chgData name="MINORU AKIMOTO" userId="4f6c92f4-f378-4b56-99c7-3c92f739333d" providerId="ADAL" clId="{A301E2B5-09DC-4541-BF63-CC70FDEAA7C7}" dt="2024-02-29T05:12:45.693" v="1545" actId="13926"/>
        <pc:sldMkLst>
          <pc:docMk/>
          <pc:sldMk cId="3987849051" sldId="446"/>
        </pc:sldMkLst>
        <pc:spChg chg="mod">
          <ac:chgData name="MINORU AKIMOTO" userId="4f6c92f4-f378-4b56-99c7-3c92f739333d" providerId="ADAL" clId="{A301E2B5-09DC-4541-BF63-CC70FDEAA7C7}" dt="2024-02-29T05:12:45.693" v="1545" actId="13926"/>
          <ac:spMkLst>
            <pc:docMk/>
            <pc:sldMk cId="3987849051" sldId="446"/>
            <ac:spMk id="28" creationId="{D1B5095F-F9C1-40D7-6CF2-7D48DE01F3B5}"/>
          </ac:spMkLst>
        </pc:spChg>
      </pc:sldChg>
      <pc:sldChg chg="modSp">
        <pc:chgData name="MINORU AKIMOTO" userId="4f6c92f4-f378-4b56-99c7-3c92f739333d" providerId="ADAL" clId="{A301E2B5-09DC-4541-BF63-CC70FDEAA7C7}" dt="2024-02-29T04:46:14.107" v="1264"/>
        <pc:sldMkLst>
          <pc:docMk/>
          <pc:sldMk cId="1172044331" sldId="456"/>
        </pc:sldMkLst>
        <pc:graphicFrameChg chg="mod">
          <ac:chgData name="MINORU AKIMOTO" userId="4f6c92f4-f378-4b56-99c7-3c92f739333d" providerId="ADAL" clId="{A301E2B5-09DC-4541-BF63-CC70FDEAA7C7}" dt="2024-02-29T04:46:14.107" v="1264"/>
          <ac:graphicFrameMkLst>
            <pc:docMk/>
            <pc:sldMk cId="1172044331" sldId="456"/>
            <ac:graphicFrameMk id="28" creationId="{28FA2A0D-A796-D013-D9C4-B241E77C5935}"/>
          </ac:graphicFrameMkLst>
        </pc:graphicFrameChg>
      </pc:sldChg>
      <pc:sldChg chg="modSp mod">
        <pc:chgData name="MINORU AKIMOTO" userId="4f6c92f4-f378-4b56-99c7-3c92f739333d" providerId="ADAL" clId="{A301E2B5-09DC-4541-BF63-CC70FDEAA7C7}" dt="2024-02-29T05:20:29.355" v="1590" actId="13926"/>
        <pc:sldMkLst>
          <pc:docMk/>
          <pc:sldMk cId="4182926828" sldId="457"/>
        </pc:sldMkLst>
        <pc:graphicFrameChg chg="modGraphic">
          <ac:chgData name="MINORU AKIMOTO" userId="4f6c92f4-f378-4b56-99c7-3c92f739333d" providerId="ADAL" clId="{A301E2B5-09DC-4541-BF63-CC70FDEAA7C7}" dt="2024-02-29T05:20:29.355" v="1590" actId="13926"/>
          <ac:graphicFrameMkLst>
            <pc:docMk/>
            <pc:sldMk cId="4182926828" sldId="457"/>
            <ac:graphicFrameMk id="30" creationId="{93165045-77BB-34B0-C193-6CEC590ECF2B}"/>
          </ac:graphicFrameMkLst>
        </pc:graphicFrameChg>
      </pc:sldChg>
      <pc:sldChg chg="modSp mod">
        <pc:chgData name="MINORU AKIMOTO" userId="4f6c92f4-f378-4b56-99c7-3c92f739333d" providerId="ADAL" clId="{A301E2B5-09DC-4541-BF63-CC70FDEAA7C7}" dt="2024-02-29T05:14:57.049" v="1551" actId="13926"/>
        <pc:sldMkLst>
          <pc:docMk/>
          <pc:sldMk cId="2824672598" sldId="458"/>
        </pc:sldMkLst>
        <pc:graphicFrameChg chg="modGraphic">
          <ac:chgData name="MINORU AKIMOTO" userId="4f6c92f4-f378-4b56-99c7-3c92f739333d" providerId="ADAL" clId="{A301E2B5-09DC-4541-BF63-CC70FDEAA7C7}" dt="2024-02-29T05:14:57.049" v="1551" actId="13926"/>
          <ac:graphicFrameMkLst>
            <pc:docMk/>
            <pc:sldMk cId="2824672598" sldId="458"/>
            <ac:graphicFrameMk id="9" creationId="{315FBC06-7CD9-4488-1D01-CBB28ABC0903}"/>
          </ac:graphicFrameMkLst>
        </pc:graphicFrameChg>
      </pc:sldChg>
      <pc:sldChg chg="modSp">
        <pc:chgData name="MINORU AKIMOTO" userId="4f6c92f4-f378-4b56-99c7-3c92f739333d" providerId="ADAL" clId="{A301E2B5-09DC-4541-BF63-CC70FDEAA7C7}" dt="2024-02-29T04:46:58.601" v="1265"/>
        <pc:sldMkLst>
          <pc:docMk/>
          <pc:sldMk cId="3786002166" sldId="464"/>
        </pc:sldMkLst>
        <pc:graphicFrameChg chg="mod">
          <ac:chgData name="MINORU AKIMOTO" userId="4f6c92f4-f378-4b56-99c7-3c92f739333d" providerId="ADAL" clId="{A301E2B5-09DC-4541-BF63-CC70FDEAA7C7}" dt="2024-02-29T04:46:58.601" v="1265"/>
          <ac:graphicFrameMkLst>
            <pc:docMk/>
            <pc:sldMk cId="3786002166" sldId="464"/>
            <ac:graphicFrameMk id="4" creationId="{0AAD07C1-EC22-08B6-ADD3-44686DACB2DB}"/>
          </ac:graphicFrameMkLst>
        </pc:graphicFrameChg>
      </pc:sldChg>
      <pc:sldChg chg="modSp mod">
        <pc:chgData name="MINORU AKIMOTO" userId="4f6c92f4-f378-4b56-99c7-3c92f739333d" providerId="ADAL" clId="{A301E2B5-09DC-4541-BF63-CC70FDEAA7C7}" dt="2024-02-29T05:36:53.208" v="1688" actId="13926"/>
        <pc:sldMkLst>
          <pc:docMk/>
          <pc:sldMk cId="3296334752" sldId="466"/>
        </pc:sldMkLst>
        <pc:spChg chg="mod">
          <ac:chgData name="MINORU AKIMOTO" userId="4f6c92f4-f378-4b56-99c7-3c92f739333d" providerId="ADAL" clId="{A301E2B5-09DC-4541-BF63-CC70FDEAA7C7}" dt="2024-02-29T05:36:53.208" v="1688" actId="13926"/>
          <ac:spMkLst>
            <pc:docMk/>
            <pc:sldMk cId="3296334752" sldId="466"/>
            <ac:spMk id="2" creationId="{F93C2C70-8991-1E3A-C3BC-C0712C1A1B9E}"/>
          </ac:spMkLst>
        </pc:spChg>
      </pc:sldChg>
      <pc:sldChg chg="modSp mod">
        <pc:chgData name="MINORU AKIMOTO" userId="4f6c92f4-f378-4b56-99c7-3c92f739333d" providerId="ADAL" clId="{A301E2B5-09DC-4541-BF63-CC70FDEAA7C7}" dt="2024-02-29T04:15:18.530" v="901" actId="13926"/>
        <pc:sldMkLst>
          <pc:docMk/>
          <pc:sldMk cId="2065249165" sldId="470"/>
        </pc:sldMkLst>
        <pc:spChg chg="mod">
          <ac:chgData name="MINORU AKIMOTO" userId="4f6c92f4-f378-4b56-99c7-3c92f739333d" providerId="ADAL" clId="{A301E2B5-09DC-4541-BF63-CC70FDEAA7C7}" dt="2024-02-29T04:14:46.412" v="887" actId="13926"/>
          <ac:spMkLst>
            <pc:docMk/>
            <pc:sldMk cId="2065249165" sldId="470"/>
            <ac:spMk id="4" creationId="{4DF67F08-5C3E-F200-CD2B-E253A4D3E997}"/>
          </ac:spMkLst>
        </pc:spChg>
        <pc:spChg chg="mod">
          <ac:chgData name="MINORU AKIMOTO" userId="4f6c92f4-f378-4b56-99c7-3c92f739333d" providerId="ADAL" clId="{A301E2B5-09DC-4541-BF63-CC70FDEAA7C7}" dt="2024-02-29T04:15:18.530" v="901" actId="13926"/>
          <ac:spMkLst>
            <pc:docMk/>
            <pc:sldMk cId="2065249165" sldId="470"/>
            <ac:spMk id="30" creationId="{FCEFAF15-61CF-77A7-2DD2-C7D0129F2C09}"/>
          </ac:spMkLst>
        </pc:spChg>
        <pc:spChg chg="mod">
          <ac:chgData name="MINORU AKIMOTO" userId="4f6c92f4-f378-4b56-99c7-3c92f739333d" providerId="ADAL" clId="{A301E2B5-09DC-4541-BF63-CC70FDEAA7C7}" dt="2024-02-29T04:13:35.016" v="852" actId="13926"/>
          <ac:spMkLst>
            <pc:docMk/>
            <pc:sldMk cId="2065249165" sldId="470"/>
            <ac:spMk id="38" creationId="{49D55A73-A4C7-6890-1770-1708926F66C8}"/>
          </ac:spMkLst>
        </pc:spChg>
        <pc:spChg chg="mod">
          <ac:chgData name="MINORU AKIMOTO" userId="4f6c92f4-f378-4b56-99c7-3c92f739333d" providerId="ADAL" clId="{A301E2B5-09DC-4541-BF63-CC70FDEAA7C7}" dt="2024-02-29T04:13:50.133" v="859" actId="13926"/>
          <ac:spMkLst>
            <pc:docMk/>
            <pc:sldMk cId="2065249165" sldId="470"/>
            <ac:spMk id="39" creationId="{56D090D1-EDF3-639B-9BA4-7CEB797A1EB0}"/>
          </ac:spMkLst>
        </pc:spChg>
      </pc:sldChg>
      <pc:sldChg chg="modSp mod">
        <pc:chgData name="MINORU AKIMOTO" userId="4f6c92f4-f378-4b56-99c7-3c92f739333d" providerId="ADAL" clId="{A301E2B5-09DC-4541-BF63-CC70FDEAA7C7}" dt="2024-02-29T01:48:36.244" v="55" actId="13926"/>
        <pc:sldMkLst>
          <pc:docMk/>
          <pc:sldMk cId="621703923" sldId="488"/>
        </pc:sldMkLst>
        <pc:graphicFrameChg chg="modGraphic">
          <ac:chgData name="MINORU AKIMOTO" userId="4f6c92f4-f378-4b56-99c7-3c92f739333d" providerId="ADAL" clId="{A301E2B5-09DC-4541-BF63-CC70FDEAA7C7}" dt="2024-02-29T01:47:35.067" v="41" actId="13926"/>
          <ac:graphicFrameMkLst>
            <pc:docMk/>
            <pc:sldMk cId="621703923" sldId="488"/>
            <ac:graphicFrameMk id="6" creationId="{C55150A6-C4DC-51F6-626E-0FDA229640E3}"/>
          </ac:graphicFrameMkLst>
        </pc:graphicFrameChg>
        <pc:graphicFrameChg chg="modGraphic">
          <ac:chgData name="MINORU AKIMOTO" userId="4f6c92f4-f378-4b56-99c7-3c92f739333d" providerId="ADAL" clId="{A301E2B5-09DC-4541-BF63-CC70FDEAA7C7}" dt="2024-02-29T01:48:05.285" v="48" actId="13926"/>
          <ac:graphicFrameMkLst>
            <pc:docMk/>
            <pc:sldMk cId="621703923" sldId="488"/>
            <ac:graphicFrameMk id="7" creationId="{12B836FA-D7FE-647C-14F9-B5CB6EA24669}"/>
          </ac:graphicFrameMkLst>
        </pc:graphicFrameChg>
        <pc:graphicFrameChg chg="modGraphic">
          <ac:chgData name="MINORU AKIMOTO" userId="4f6c92f4-f378-4b56-99c7-3c92f739333d" providerId="ADAL" clId="{A301E2B5-09DC-4541-BF63-CC70FDEAA7C7}" dt="2024-02-29T01:48:36.244" v="55" actId="13926"/>
          <ac:graphicFrameMkLst>
            <pc:docMk/>
            <pc:sldMk cId="621703923" sldId="488"/>
            <ac:graphicFrameMk id="18" creationId="{0438B663-25AB-6290-98D0-D32BFDADB3CC}"/>
          </ac:graphicFrameMkLst>
        </pc:graphicFrameChg>
      </pc:sldChg>
      <pc:sldChg chg="modSp mod">
        <pc:chgData name="MINORU AKIMOTO" userId="4f6c92f4-f378-4b56-99c7-3c92f739333d" providerId="ADAL" clId="{A301E2B5-09DC-4541-BF63-CC70FDEAA7C7}" dt="2024-02-29T01:52:54.720" v="107" actId="13926"/>
        <pc:sldMkLst>
          <pc:docMk/>
          <pc:sldMk cId="3535936672" sldId="489"/>
        </pc:sldMkLst>
        <pc:graphicFrameChg chg="modGraphic">
          <ac:chgData name="MINORU AKIMOTO" userId="4f6c92f4-f378-4b56-99c7-3c92f739333d" providerId="ADAL" clId="{A301E2B5-09DC-4541-BF63-CC70FDEAA7C7}" dt="2024-02-29T01:52:54.720" v="107" actId="13926"/>
          <ac:graphicFrameMkLst>
            <pc:docMk/>
            <pc:sldMk cId="3535936672" sldId="489"/>
            <ac:graphicFrameMk id="3" creationId="{2F10B4B5-D878-B49C-5356-8E20DB0DF8D5}"/>
          </ac:graphicFrameMkLst>
        </pc:graphicFrameChg>
      </pc:sldChg>
      <pc:sldChg chg="modSp mod">
        <pc:chgData name="MINORU AKIMOTO" userId="4f6c92f4-f378-4b56-99c7-3c92f739333d" providerId="ADAL" clId="{A301E2B5-09DC-4541-BF63-CC70FDEAA7C7}" dt="2024-02-29T02:02:50.445" v="128" actId="13926"/>
        <pc:sldMkLst>
          <pc:docMk/>
          <pc:sldMk cId="1510906067" sldId="490"/>
        </pc:sldMkLst>
        <pc:graphicFrameChg chg="modGraphic">
          <ac:chgData name="MINORU AKIMOTO" userId="4f6c92f4-f378-4b56-99c7-3c92f739333d" providerId="ADAL" clId="{A301E2B5-09DC-4541-BF63-CC70FDEAA7C7}" dt="2024-02-29T02:02:50.445" v="128" actId="13926"/>
          <ac:graphicFrameMkLst>
            <pc:docMk/>
            <pc:sldMk cId="1510906067" sldId="490"/>
            <ac:graphicFrameMk id="15" creationId="{F045180F-7E48-841F-3FA5-11281E7A3F56}"/>
          </ac:graphicFrameMkLst>
        </pc:graphicFrameChg>
      </pc:sldChg>
      <pc:sldChg chg="modSp mod">
        <pc:chgData name="MINORU AKIMOTO" userId="4f6c92f4-f378-4b56-99c7-3c92f739333d" providerId="ADAL" clId="{A301E2B5-09DC-4541-BF63-CC70FDEAA7C7}" dt="2024-02-29T02:04:32.751" v="163" actId="13926"/>
        <pc:sldMkLst>
          <pc:docMk/>
          <pc:sldMk cId="842321873" sldId="491"/>
        </pc:sldMkLst>
        <pc:graphicFrameChg chg="modGraphic">
          <ac:chgData name="MINORU AKIMOTO" userId="4f6c92f4-f378-4b56-99c7-3c92f739333d" providerId="ADAL" clId="{A301E2B5-09DC-4541-BF63-CC70FDEAA7C7}" dt="2024-02-29T02:04:32.751" v="163" actId="13926"/>
          <ac:graphicFrameMkLst>
            <pc:docMk/>
            <pc:sldMk cId="842321873" sldId="491"/>
            <ac:graphicFrameMk id="14" creationId="{6510866C-3117-0FC7-89E7-EE5CC71EDD9C}"/>
          </ac:graphicFrameMkLst>
        </pc:graphicFrameChg>
      </pc:sldChg>
      <pc:sldChg chg="modSp mod">
        <pc:chgData name="MINORU AKIMOTO" userId="4f6c92f4-f378-4b56-99c7-3c92f739333d" providerId="ADAL" clId="{A301E2B5-09DC-4541-BF63-CC70FDEAA7C7}" dt="2024-02-29T02:10:11.789" v="177" actId="13926"/>
        <pc:sldMkLst>
          <pc:docMk/>
          <pc:sldMk cId="2117068277" sldId="493"/>
        </pc:sldMkLst>
        <pc:graphicFrameChg chg="modGraphic">
          <ac:chgData name="MINORU AKIMOTO" userId="4f6c92f4-f378-4b56-99c7-3c92f739333d" providerId="ADAL" clId="{A301E2B5-09DC-4541-BF63-CC70FDEAA7C7}" dt="2024-02-29T02:10:11.789" v="177" actId="13926"/>
          <ac:graphicFrameMkLst>
            <pc:docMk/>
            <pc:sldMk cId="2117068277" sldId="493"/>
            <ac:graphicFrameMk id="30" creationId="{F790D1BB-7613-36AE-CCF7-F3450992BB55}"/>
          </ac:graphicFrameMkLst>
        </pc:graphicFrameChg>
      </pc:sldChg>
      <pc:sldChg chg="modSp mod">
        <pc:chgData name="MINORU AKIMOTO" userId="4f6c92f4-f378-4b56-99c7-3c92f739333d" providerId="ADAL" clId="{A301E2B5-09DC-4541-BF63-CC70FDEAA7C7}" dt="2024-02-29T02:13:51.382" v="205" actId="13926"/>
        <pc:sldMkLst>
          <pc:docMk/>
          <pc:sldMk cId="789140990" sldId="494"/>
        </pc:sldMkLst>
        <pc:graphicFrameChg chg="modGraphic">
          <ac:chgData name="MINORU AKIMOTO" userId="4f6c92f4-f378-4b56-99c7-3c92f739333d" providerId="ADAL" clId="{A301E2B5-09DC-4541-BF63-CC70FDEAA7C7}" dt="2024-02-29T02:13:51.382" v="205" actId="13926"/>
          <ac:graphicFrameMkLst>
            <pc:docMk/>
            <pc:sldMk cId="789140990" sldId="494"/>
            <ac:graphicFrameMk id="29" creationId="{6B7A98F7-9034-9787-F2F6-AC8B349D2719}"/>
          </ac:graphicFrameMkLst>
        </pc:graphicFrameChg>
      </pc:sldChg>
      <pc:sldChg chg="modSp mod">
        <pc:chgData name="MINORU AKIMOTO" userId="4f6c92f4-f378-4b56-99c7-3c92f739333d" providerId="ADAL" clId="{A301E2B5-09DC-4541-BF63-CC70FDEAA7C7}" dt="2024-02-29T02:14:49.029" v="212" actId="13926"/>
        <pc:sldMkLst>
          <pc:docMk/>
          <pc:sldMk cId="727359936" sldId="495"/>
        </pc:sldMkLst>
        <pc:graphicFrameChg chg="modGraphic">
          <ac:chgData name="MINORU AKIMOTO" userId="4f6c92f4-f378-4b56-99c7-3c92f739333d" providerId="ADAL" clId="{A301E2B5-09DC-4541-BF63-CC70FDEAA7C7}" dt="2024-02-29T02:14:49.029" v="212" actId="13926"/>
          <ac:graphicFrameMkLst>
            <pc:docMk/>
            <pc:sldMk cId="727359936" sldId="495"/>
            <ac:graphicFrameMk id="15" creationId="{BBF41326-7F01-A304-BBB1-A15D4082AA94}"/>
          </ac:graphicFrameMkLst>
        </pc:graphicFrameChg>
      </pc:sldChg>
      <pc:sldChg chg="modSp mod">
        <pc:chgData name="MINORU AKIMOTO" userId="4f6c92f4-f378-4b56-99c7-3c92f739333d" providerId="ADAL" clId="{A301E2B5-09DC-4541-BF63-CC70FDEAA7C7}" dt="2024-02-29T02:16:52.948" v="240" actId="13926"/>
        <pc:sldMkLst>
          <pc:docMk/>
          <pc:sldMk cId="1823787589" sldId="496"/>
        </pc:sldMkLst>
        <pc:graphicFrameChg chg="modGraphic">
          <ac:chgData name="MINORU AKIMOTO" userId="4f6c92f4-f378-4b56-99c7-3c92f739333d" providerId="ADAL" clId="{A301E2B5-09DC-4541-BF63-CC70FDEAA7C7}" dt="2024-02-29T02:16:27.616" v="226" actId="13926"/>
          <ac:graphicFrameMkLst>
            <pc:docMk/>
            <pc:sldMk cId="1823787589" sldId="496"/>
            <ac:graphicFrameMk id="13" creationId="{A829F8DC-EBA3-8F1A-9F71-48467A552879}"/>
          </ac:graphicFrameMkLst>
        </pc:graphicFrameChg>
        <pc:graphicFrameChg chg="modGraphic">
          <ac:chgData name="MINORU AKIMOTO" userId="4f6c92f4-f378-4b56-99c7-3c92f739333d" providerId="ADAL" clId="{A301E2B5-09DC-4541-BF63-CC70FDEAA7C7}" dt="2024-02-29T02:16:52.948" v="240" actId="13926"/>
          <ac:graphicFrameMkLst>
            <pc:docMk/>
            <pc:sldMk cId="1823787589" sldId="496"/>
            <ac:graphicFrameMk id="17" creationId="{55F2794D-133D-DEA9-010C-106651B722A8}"/>
          </ac:graphicFrameMkLst>
        </pc:graphicFrameChg>
      </pc:sldChg>
      <pc:sldChg chg="modSp mod">
        <pc:chgData name="MINORU AKIMOTO" userId="4f6c92f4-f378-4b56-99c7-3c92f739333d" providerId="ADAL" clId="{A301E2B5-09DC-4541-BF63-CC70FDEAA7C7}" dt="2024-02-29T02:19:14.039" v="254" actId="13926"/>
        <pc:sldMkLst>
          <pc:docMk/>
          <pc:sldMk cId="2264938016" sldId="497"/>
        </pc:sldMkLst>
        <pc:graphicFrameChg chg="modGraphic">
          <ac:chgData name="MINORU AKIMOTO" userId="4f6c92f4-f378-4b56-99c7-3c92f739333d" providerId="ADAL" clId="{A301E2B5-09DC-4541-BF63-CC70FDEAA7C7}" dt="2024-02-29T02:18:55.875" v="247" actId="13926"/>
          <ac:graphicFrameMkLst>
            <pc:docMk/>
            <pc:sldMk cId="2264938016" sldId="497"/>
            <ac:graphicFrameMk id="31" creationId="{EC598895-E709-38EE-66BB-879C21ECF553}"/>
          </ac:graphicFrameMkLst>
        </pc:graphicFrameChg>
        <pc:graphicFrameChg chg="modGraphic">
          <ac:chgData name="MINORU AKIMOTO" userId="4f6c92f4-f378-4b56-99c7-3c92f739333d" providerId="ADAL" clId="{A301E2B5-09DC-4541-BF63-CC70FDEAA7C7}" dt="2024-02-29T02:19:14.039" v="254" actId="13926"/>
          <ac:graphicFrameMkLst>
            <pc:docMk/>
            <pc:sldMk cId="2264938016" sldId="497"/>
            <ac:graphicFrameMk id="32" creationId="{A7372C0F-3CB4-8664-F83A-5353C8A2BB5E}"/>
          </ac:graphicFrameMkLst>
        </pc:graphicFrameChg>
      </pc:sldChg>
      <pc:sldChg chg="modSp mod">
        <pc:chgData name="MINORU AKIMOTO" userId="4f6c92f4-f378-4b56-99c7-3c92f739333d" providerId="ADAL" clId="{A301E2B5-09DC-4541-BF63-CC70FDEAA7C7}" dt="2024-02-29T02:26:07.307" v="340" actId="13926"/>
        <pc:sldMkLst>
          <pc:docMk/>
          <pc:sldMk cId="3191275322" sldId="498"/>
        </pc:sldMkLst>
        <pc:graphicFrameChg chg="modGraphic">
          <ac:chgData name="MINORU AKIMOTO" userId="4f6c92f4-f378-4b56-99c7-3c92f739333d" providerId="ADAL" clId="{A301E2B5-09DC-4541-BF63-CC70FDEAA7C7}" dt="2024-02-29T02:26:07.307" v="340" actId="13926"/>
          <ac:graphicFrameMkLst>
            <pc:docMk/>
            <pc:sldMk cId="3191275322" sldId="498"/>
            <ac:graphicFrameMk id="5" creationId="{63E043C5-8D56-4B29-3E5C-2EA27108E0D7}"/>
          </ac:graphicFrameMkLst>
        </pc:graphicFrameChg>
      </pc:sldChg>
      <pc:sldChg chg="modSp mod">
        <pc:chgData name="MINORU AKIMOTO" userId="4f6c92f4-f378-4b56-99c7-3c92f739333d" providerId="ADAL" clId="{A301E2B5-09DC-4541-BF63-CC70FDEAA7C7}" dt="2024-02-29T02:27:55.588" v="375" actId="13926"/>
        <pc:sldMkLst>
          <pc:docMk/>
          <pc:sldMk cId="1317666481" sldId="499"/>
        </pc:sldMkLst>
        <pc:graphicFrameChg chg="modGraphic">
          <ac:chgData name="MINORU AKIMOTO" userId="4f6c92f4-f378-4b56-99c7-3c92f739333d" providerId="ADAL" clId="{A301E2B5-09DC-4541-BF63-CC70FDEAA7C7}" dt="2024-02-29T02:27:55.588" v="375" actId="13926"/>
          <ac:graphicFrameMkLst>
            <pc:docMk/>
            <pc:sldMk cId="1317666481" sldId="499"/>
            <ac:graphicFrameMk id="4" creationId="{2E80FE61-A5A8-0498-966F-76C75C75E99C}"/>
          </ac:graphicFrameMkLst>
        </pc:graphicFrameChg>
      </pc:sldChg>
      <pc:sldChg chg="modSp mod">
        <pc:chgData name="MINORU AKIMOTO" userId="4f6c92f4-f378-4b56-99c7-3c92f739333d" providerId="ADAL" clId="{A301E2B5-09DC-4541-BF63-CC70FDEAA7C7}" dt="2024-02-29T02:35:45.760" v="524" actId="13926"/>
        <pc:sldMkLst>
          <pc:docMk/>
          <pc:sldMk cId="1172382211" sldId="500"/>
        </pc:sldMkLst>
        <pc:spChg chg="mod">
          <ac:chgData name="MINORU AKIMOTO" userId="4f6c92f4-f378-4b56-99c7-3c92f739333d" providerId="ADAL" clId="{A301E2B5-09DC-4541-BF63-CC70FDEAA7C7}" dt="2024-02-29T02:34:34.810" v="496" actId="20577"/>
          <ac:spMkLst>
            <pc:docMk/>
            <pc:sldMk cId="1172382211" sldId="500"/>
            <ac:spMk id="8" creationId="{5B6CAD76-B417-6FC2-953E-BB567DB65CDB}"/>
          </ac:spMkLst>
        </pc:spChg>
        <pc:graphicFrameChg chg="modGraphic">
          <ac:chgData name="MINORU AKIMOTO" userId="4f6c92f4-f378-4b56-99c7-3c92f739333d" providerId="ADAL" clId="{A301E2B5-09DC-4541-BF63-CC70FDEAA7C7}" dt="2024-02-29T02:34:59.725" v="510" actId="13926"/>
          <ac:graphicFrameMkLst>
            <pc:docMk/>
            <pc:sldMk cId="1172382211" sldId="500"/>
            <ac:graphicFrameMk id="7" creationId="{A4AA8CB1-165C-6C17-EC57-78657CE2EE98}"/>
          </ac:graphicFrameMkLst>
        </pc:graphicFrameChg>
        <pc:graphicFrameChg chg="modGraphic">
          <ac:chgData name="MINORU AKIMOTO" userId="4f6c92f4-f378-4b56-99c7-3c92f739333d" providerId="ADAL" clId="{A301E2B5-09DC-4541-BF63-CC70FDEAA7C7}" dt="2024-02-29T02:35:45.760" v="524" actId="13926"/>
          <ac:graphicFrameMkLst>
            <pc:docMk/>
            <pc:sldMk cId="1172382211" sldId="500"/>
            <ac:graphicFrameMk id="12" creationId="{C4C03460-C7C3-60A5-64CF-283E3660496F}"/>
          </ac:graphicFrameMkLst>
        </pc:graphicFrameChg>
      </pc:sldChg>
      <pc:sldChg chg="modSp mod">
        <pc:chgData name="MINORU AKIMOTO" userId="4f6c92f4-f378-4b56-99c7-3c92f739333d" providerId="ADAL" clId="{A301E2B5-09DC-4541-BF63-CC70FDEAA7C7}" dt="2024-02-29T05:19:14.372" v="1576" actId="13926"/>
        <pc:sldMkLst>
          <pc:docMk/>
          <pc:sldMk cId="681869645" sldId="505"/>
        </pc:sldMkLst>
        <pc:graphicFrameChg chg="modGraphic">
          <ac:chgData name="MINORU AKIMOTO" userId="4f6c92f4-f378-4b56-99c7-3c92f739333d" providerId="ADAL" clId="{A301E2B5-09DC-4541-BF63-CC70FDEAA7C7}" dt="2024-02-29T05:19:14.372" v="1576" actId="13926"/>
          <ac:graphicFrameMkLst>
            <pc:docMk/>
            <pc:sldMk cId="681869645" sldId="505"/>
            <ac:graphicFrameMk id="42" creationId="{187B6461-E45E-D60A-802F-B151344DC9E2}"/>
          </ac:graphicFrameMkLst>
        </pc:graphicFrameChg>
      </pc:sldChg>
      <pc:sldChg chg="modSp mod">
        <pc:chgData name="MINORU AKIMOTO" userId="4f6c92f4-f378-4b56-99c7-3c92f739333d" providerId="ADAL" clId="{A301E2B5-09DC-4541-BF63-CC70FDEAA7C7}" dt="2024-02-29T05:28:38.342" v="1670" actId="13926"/>
        <pc:sldMkLst>
          <pc:docMk/>
          <pc:sldMk cId="794044359" sldId="521"/>
        </pc:sldMkLst>
        <pc:spChg chg="mod">
          <ac:chgData name="MINORU AKIMOTO" userId="4f6c92f4-f378-4b56-99c7-3c92f739333d" providerId="ADAL" clId="{A301E2B5-09DC-4541-BF63-CC70FDEAA7C7}" dt="2024-02-29T05:28:01.399" v="1668" actId="13926"/>
          <ac:spMkLst>
            <pc:docMk/>
            <pc:sldMk cId="794044359" sldId="521"/>
            <ac:spMk id="29" creationId="{6C5F2D3E-4033-C83C-AB6F-665537605F14}"/>
          </ac:spMkLst>
        </pc:spChg>
        <pc:graphicFrameChg chg="modGraphic">
          <ac:chgData name="MINORU AKIMOTO" userId="4f6c92f4-f378-4b56-99c7-3c92f739333d" providerId="ADAL" clId="{A301E2B5-09DC-4541-BF63-CC70FDEAA7C7}" dt="2024-02-29T02:54:19.617" v="772" actId="20577"/>
          <ac:graphicFrameMkLst>
            <pc:docMk/>
            <pc:sldMk cId="794044359" sldId="521"/>
            <ac:graphicFrameMk id="2" creationId="{27412B72-2DDC-994A-958D-69C1115F4121}"/>
          </ac:graphicFrameMkLst>
        </pc:graphicFrameChg>
        <pc:graphicFrameChg chg="modGraphic">
          <ac:chgData name="MINORU AKIMOTO" userId="4f6c92f4-f378-4b56-99c7-3c92f739333d" providerId="ADAL" clId="{A301E2B5-09DC-4541-BF63-CC70FDEAA7C7}" dt="2024-02-29T05:28:38.342" v="1670" actId="13926"/>
          <ac:graphicFrameMkLst>
            <pc:docMk/>
            <pc:sldMk cId="794044359" sldId="521"/>
            <ac:graphicFrameMk id="5" creationId="{C67B8D0F-A0FD-044B-EBB6-20E3C400AD48}"/>
          </ac:graphicFrameMkLst>
        </pc:graphicFrameChg>
      </pc:sldChg>
      <pc:sldChg chg="modSp mod">
        <pc:chgData name="MINORU AKIMOTO" userId="4f6c92f4-f378-4b56-99c7-3c92f739333d" providerId="ADAL" clId="{A301E2B5-09DC-4541-BF63-CC70FDEAA7C7}" dt="2024-02-29T05:29:13.268" v="1672" actId="13926"/>
        <pc:sldMkLst>
          <pc:docMk/>
          <pc:sldMk cId="3610123491" sldId="522"/>
        </pc:sldMkLst>
        <pc:spChg chg="mod ord">
          <ac:chgData name="MINORU AKIMOTO" userId="4f6c92f4-f378-4b56-99c7-3c92f739333d" providerId="ADAL" clId="{A301E2B5-09DC-4541-BF63-CC70FDEAA7C7}" dt="2024-02-29T04:09:30.008" v="845" actId="166"/>
          <ac:spMkLst>
            <pc:docMk/>
            <pc:sldMk cId="3610123491" sldId="522"/>
            <ac:spMk id="19" creationId="{04936289-B2AB-096F-518A-B4BE0C1FBA6A}"/>
          </ac:spMkLst>
        </pc:spChg>
        <pc:spChg chg="mod">
          <ac:chgData name="MINORU AKIMOTO" userId="4f6c92f4-f378-4b56-99c7-3c92f739333d" providerId="ADAL" clId="{A301E2B5-09DC-4541-BF63-CC70FDEAA7C7}" dt="2024-02-29T05:29:13.268" v="1672" actId="13926"/>
          <ac:spMkLst>
            <pc:docMk/>
            <pc:sldMk cId="3610123491" sldId="522"/>
            <ac:spMk id="29" creationId="{6C5F2D3E-4033-C83C-AB6F-665537605F14}"/>
          </ac:spMkLst>
        </pc:spChg>
        <pc:graphicFrameChg chg="modGraphic">
          <ac:chgData name="MINORU AKIMOTO" userId="4f6c92f4-f378-4b56-99c7-3c92f739333d" providerId="ADAL" clId="{A301E2B5-09DC-4541-BF63-CC70FDEAA7C7}" dt="2024-02-29T04:08:03.611" v="844" actId="13926"/>
          <ac:graphicFrameMkLst>
            <pc:docMk/>
            <pc:sldMk cId="3610123491" sldId="522"/>
            <ac:graphicFrameMk id="3" creationId="{04591BE3-EC32-968C-1FD2-71FEC2809591}"/>
          </ac:graphicFrameMkLst>
        </pc:graphicFrameChg>
      </pc:sldChg>
      <pc:sldChg chg="modSp mod">
        <pc:chgData name="MINORU AKIMOTO" userId="4f6c92f4-f378-4b56-99c7-3c92f739333d" providerId="ADAL" clId="{A301E2B5-09DC-4541-BF63-CC70FDEAA7C7}" dt="2024-02-29T05:13:43.879" v="1549" actId="13926"/>
        <pc:sldMkLst>
          <pc:docMk/>
          <pc:sldMk cId="3568743969" sldId="536"/>
        </pc:sldMkLst>
        <pc:spChg chg="mod">
          <ac:chgData name="MINORU AKIMOTO" userId="4f6c92f4-f378-4b56-99c7-3c92f739333d" providerId="ADAL" clId="{A301E2B5-09DC-4541-BF63-CC70FDEAA7C7}" dt="2024-02-29T05:13:43.879" v="1549" actId="13926"/>
          <ac:spMkLst>
            <pc:docMk/>
            <pc:sldMk cId="3568743969" sldId="536"/>
            <ac:spMk id="6" creationId="{3B88F348-73D5-C7E1-08D3-56735DEEE8B7}"/>
          </ac:spMkLst>
        </pc:spChg>
        <pc:spChg chg="mod">
          <ac:chgData name="MINORU AKIMOTO" userId="4f6c92f4-f378-4b56-99c7-3c92f739333d" providerId="ADAL" clId="{A301E2B5-09DC-4541-BF63-CC70FDEAA7C7}" dt="2024-02-29T04:49:15.757" v="1275" actId="13926"/>
          <ac:spMkLst>
            <pc:docMk/>
            <pc:sldMk cId="3568743969" sldId="536"/>
            <ac:spMk id="7" creationId="{41B85290-8158-7C58-54CF-0C38BBE4257C}"/>
          </ac:spMkLst>
        </pc:spChg>
      </pc:sldChg>
      <pc:sldChg chg="modSp mod">
        <pc:chgData name="MINORU AKIMOTO" userId="4f6c92f4-f378-4b56-99c7-3c92f739333d" providerId="ADAL" clId="{A301E2B5-09DC-4541-BF63-CC70FDEAA7C7}" dt="2024-02-29T05:22:01.500" v="1611" actId="13926"/>
        <pc:sldMkLst>
          <pc:docMk/>
          <pc:sldMk cId="862711398" sldId="539"/>
        </pc:sldMkLst>
        <pc:spChg chg="mod">
          <ac:chgData name="MINORU AKIMOTO" userId="4f6c92f4-f378-4b56-99c7-3c92f739333d" providerId="ADAL" clId="{A301E2B5-09DC-4541-BF63-CC70FDEAA7C7}" dt="2024-02-29T04:51:07.018" v="1301" actId="13926"/>
          <ac:spMkLst>
            <pc:docMk/>
            <pc:sldMk cId="862711398" sldId="539"/>
            <ac:spMk id="3" creationId="{2C5CF6CA-57FC-B7C0-D6BB-71DE6A619FE8}"/>
          </ac:spMkLst>
        </pc:spChg>
        <pc:graphicFrameChg chg="modGraphic">
          <ac:chgData name="MINORU AKIMOTO" userId="4f6c92f4-f378-4b56-99c7-3c92f739333d" providerId="ADAL" clId="{A301E2B5-09DC-4541-BF63-CC70FDEAA7C7}" dt="2024-02-29T05:22:01.500" v="1611" actId="13926"/>
          <ac:graphicFrameMkLst>
            <pc:docMk/>
            <pc:sldMk cId="862711398" sldId="539"/>
            <ac:graphicFrameMk id="11" creationId="{89EE998F-D377-D6EC-9CA7-F9BBC80447E6}"/>
          </ac:graphicFrameMkLst>
        </pc:graphicFrameChg>
      </pc:sldChg>
      <pc:sldChg chg="modSp mod">
        <pc:chgData name="MINORU AKIMOTO" userId="4f6c92f4-f378-4b56-99c7-3c92f739333d" providerId="ADAL" clId="{A301E2B5-09DC-4541-BF63-CC70FDEAA7C7}" dt="2024-02-29T05:22:38.940" v="1618" actId="13926"/>
        <pc:sldMkLst>
          <pc:docMk/>
          <pc:sldMk cId="3793988173" sldId="540"/>
        </pc:sldMkLst>
        <pc:spChg chg="mod">
          <ac:chgData name="MINORU AKIMOTO" userId="4f6c92f4-f378-4b56-99c7-3c92f739333d" providerId="ADAL" clId="{A301E2B5-09DC-4541-BF63-CC70FDEAA7C7}" dt="2024-02-29T05:22:38.940" v="1618" actId="13926"/>
          <ac:spMkLst>
            <pc:docMk/>
            <pc:sldMk cId="3793988173" sldId="540"/>
            <ac:spMk id="15" creationId="{1F5436D0-38F1-AD48-8045-27EA8C5A8BC5}"/>
          </ac:spMkLst>
        </pc:spChg>
      </pc:sldChg>
      <pc:sldChg chg="modSp mod">
        <pc:chgData name="MINORU AKIMOTO" userId="4f6c92f4-f378-4b56-99c7-3c92f739333d" providerId="ADAL" clId="{A301E2B5-09DC-4541-BF63-CC70FDEAA7C7}" dt="2024-02-29T05:29:34.636" v="1674" actId="13926"/>
        <pc:sldMkLst>
          <pc:docMk/>
          <pc:sldMk cId="390145370" sldId="549"/>
        </pc:sldMkLst>
        <pc:graphicFrameChg chg="mod modGraphic">
          <ac:chgData name="MINORU AKIMOTO" userId="4f6c92f4-f378-4b56-99c7-3c92f739333d" providerId="ADAL" clId="{A301E2B5-09DC-4541-BF63-CC70FDEAA7C7}" dt="2024-02-29T05:29:34.636" v="1674" actId="13926"/>
          <ac:graphicFrameMkLst>
            <pc:docMk/>
            <pc:sldMk cId="390145370" sldId="549"/>
            <ac:graphicFrameMk id="17" creationId="{F5287B5F-B755-C0B9-7AA5-F51799CCFB3F}"/>
          </ac:graphicFrameMkLst>
        </pc:graphicFrameChg>
      </pc:sldChg>
      <pc:sldChg chg="modSp mod">
        <pc:chgData name="MINORU AKIMOTO" userId="4f6c92f4-f378-4b56-99c7-3c92f739333d" providerId="ADAL" clId="{A301E2B5-09DC-4541-BF63-CC70FDEAA7C7}" dt="2024-02-29T04:24:52.291" v="1127" actId="13926"/>
        <pc:sldMkLst>
          <pc:docMk/>
          <pc:sldMk cId="3483163345" sldId="578"/>
        </pc:sldMkLst>
        <pc:spChg chg="mod">
          <ac:chgData name="MINORU AKIMOTO" userId="4f6c92f4-f378-4b56-99c7-3c92f739333d" providerId="ADAL" clId="{A301E2B5-09DC-4541-BF63-CC70FDEAA7C7}" dt="2024-02-29T04:24:07.831" v="1089" actId="13926"/>
          <ac:spMkLst>
            <pc:docMk/>
            <pc:sldMk cId="3483163345" sldId="578"/>
            <ac:spMk id="61" creationId="{24E4882B-D8E3-0231-3AE6-685D76123E73}"/>
          </ac:spMkLst>
        </pc:spChg>
        <pc:spChg chg="mod">
          <ac:chgData name="MINORU AKIMOTO" userId="4f6c92f4-f378-4b56-99c7-3c92f739333d" providerId="ADAL" clId="{A301E2B5-09DC-4541-BF63-CC70FDEAA7C7}" dt="2024-02-29T04:24:38.053" v="1117" actId="13926"/>
          <ac:spMkLst>
            <pc:docMk/>
            <pc:sldMk cId="3483163345" sldId="578"/>
            <ac:spMk id="1032" creationId="{8B2EA2C1-5089-E068-04D2-745C73783880}"/>
          </ac:spMkLst>
        </pc:spChg>
        <pc:graphicFrameChg chg="modGraphic">
          <ac:chgData name="MINORU AKIMOTO" userId="4f6c92f4-f378-4b56-99c7-3c92f739333d" providerId="ADAL" clId="{A301E2B5-09DC-4541-BF63-CC70FDEAA7C7}" dt="2024-02-29T04:24:52.291" v="1127" actId="13926"/>
          <ac:graphicFrameMkLst>
            <pc:docMk/>
            <pc:sldMk cId="3483163345" sldId="578"/>
            <ac:graphicFrameMk id="1045" creationId="{F7D0A80B-BB75-AF7B-E8C8-F9E704D6ABDF}"/>
          </ac:graphicFrameMkLst>
        </pc:graphicFrameChg>
      </pc:sldChg>
      <pc:sldChg chg="modSp mod">
        <pc:chgData name="MINORU AKIMOTO" userId="4f6c92f4-f378-4b56-99c7-3c92f739333d" providerId="ADAL" clId="{A301E2B5-09DC-4541-BF63-CC70FDEAA7C7}" dt="2024-02-29T05:23:25.653" v="1625" actId="13926"/>
        <pc:sldMkLst>
          <pc:docMk/>
          <pc:sldMk cId="3534221321" sldId="583"/>
        </pc:sldMkLst>
        <pc:spChg chg="mod">
          <ac:chgData name="MINORU AKIMOTO" userId="4f6c92f4-f378-4b56-99c7-3c92f739333d" providerId="ADAL" clId="{A301E2B5-09DC-4541-BF63-CC70FDEAA7C7}" dt="2024-02-29T05:23:25.653" v="1625" actId="13926"/>
          <ac:spMkLst>
            <pc:docMk/>
            <pc:sldMk cId="3534221321" sldId="583"/>
            <ac:spMk id="18" creationId="{2435A063-639E-0D75-E04E-92EBAEB36EB6}"/>
          </ac:spMkLst>
        </pc:spChg>
      </pc:sldChg>
      <pc:sldChg chg="modSp mod">
        <pc:chgData name="MINORU AKIMOTO" userId="4f6c92f4-f378-4b56-99c7-3c92f739333d" providerId="ADAL" clId="{A301E2B5-09DC-4541-BF63-CC70FDEAA7C7}" dt="2024-02-29T04:26:55.302" v="1148" actId="13926"/>
        <pc:sldMkLst>
          <pc:docMk/>
          <pc:sldMk cId="3453409506" sldId="584"/>
        </pc:sldMkLst>
        <pc:graphicFrameChg chg="modGraphic">
          <ac:chgData name="MINORU AKIMOTO" userId="4f6c92f4-f378-4b56-99c7-3c92f739333d" providerId="ADAL" clId="{A301E2B5-09DC-4541-BF63-CC70FDEAA7C7}" dt="2024-02-29T04:26:55.302" v="1148" actId="13926"/>
          <ac:graphicFrameMkLst>
            <pc:docMk/>
            <pc:sldMk cId="3453409506" sldId="584"/>
            <ac:graphicFrameMk id="50" creationId="{5E3CB63F-08D5-7C38-B1A0-9430E5D0FAD1}"/>
          </ac:graphicFrameMkLst>
        </pc:graphicFrameChg>
      </pc:sldChg>
      <pc:sldChg chg="modSp mod">
        <pc:chgData name="MINORU AKIMOTO" userId="4f6c92f4-f378-4b56-99c7-3c92f739333d" providerId="ADAL" clId="{A301E2B5-09DC-4541-BF63-CC70FDEAA7C7}" dt="2024-02-29T05:24:18.024" v="1638" actId="13926"/>
        <pc:sldMkLst>
          <pc:docMk/>
          <pc:sldMk cId="2017123799" sldId="588"/>
        </pc:sldMkLst>
        <pc:graphicFrameChg chg="modGraphic">
          <ac:chgData name="MINORU AKIMOTO" userId="4f6c92f4-f378-4b56-99c7-3c92f739333d" providerId="ADAL" clId="{A301E2B5-09DC-4541-BF63-CC70FDEAA7C7}" dt="2024-02-29T05:24:18.024" v="1638" actId="13926"/>
          <ac:graphicFrameMkLst>
            <pc:docMk/>
            <pc:sldMk cId="2017123799" sldId="588"/>
            <ac:graphicFrameMk id="28" creationId="{0A18532D-4B6B-F9BF-10E7-42D0C2C59BD6}"/>
          </ac:graphicFrameMkLst>
        </pc:graphicFrameChg>
      </pc:sldChg>
      <pc:sldChg chg="modSp mod">
        <pc:chgData name="MINORU AKIMOTO" userId="4f6c92f4-f378-4b56-99c7-3c92f739333d" providerId="ADAL" clId="{A301E2B5-09DC-4541-BF63-CC70FDEAA7C7}" dt="2024-02-29T05:25:07.544" v="1652" actId="13926"/>
        <pc:sldMkLst>
          <pc:docMk/>
          <pc:sldMk cId="3682343186" sldId="592"/>
        </pc:sldMkLst>
        <pc:spChg chg="mod">
          <ac:chgData name="MINORU AKIMOTO" userId="4f6c92f4-f378-4b56-99c7-3c92f739333d" providerId="ADAL" clId="{A301E2B5-09DC-4541-BF63-CC70FDEAA7C7}" dt="2024-02-29T05:24:50.405" v="1645" actId="13926"/>
          <ac:spMkLst>
            <pc:docMk/>
            <pc:sldMk cId="3682343186" sldId="592"/>
            <ac:spMk id="18" creationId="{267228CB-29EE-0057-2E33-1D30F4F6248F}"/>
          </ac:spMkLst>
        </pc:spChg>
        <pc:spChg chg="mod">
          <ac:chgData name="MINORU AKIMOTO" userId="4f6c92f4-f378-4b56-99c7-3c92f739333d" providerId="ADAL" clId="{A301E2B5-09DC-4541-BF63-CC70FDEAA7C7}" dt="2024-02-29T05:25:07.544" v="1652" actId="13926"/>
          <ac:spMkLst>
            <pc:docMk/>
            <pc:sldMk cId="3682343186" sldId="592"/>
            <ac:spMk id="20" creationId="{287C8B9C-99FA-1C2F-FC60-358002EAF32C}"/>
          </ac:spMkLst>
        </pc:spChg>
      </pc:sldChg>
      <pc:sldChg chg="modSp mod">
        <pc:chgData name="MINORU AKIMOTO" userId="4f6c92f4-f378-4b56-99c7-3c92f739333d" providerId="ADAL" clId="{A301E2B5-09DC-4541-BF63-CC70FDEAA7C7}" dt="2024-02-29T04:57:38.901" v="1429" actId="13926"/>
        <pc:sldMkLst>
          <pc:docMk/>
          <pc:sldMk cId="2313799865" sldId="608"/>
        </pc:sldMkLst>
        <pc:graphicFrameChg chg="modGraphic">
          <ac:chgData name="MINORU AKIMOTO" userId="4f6c92f4-f378-4b56-99c7-3c92f739333d" providerId="ADAL" clId="{A301E2B5-09DC-4541-BF63-CC70FDEAA7C7}" dt="2024-02-29T04:57:38.901" v="1429" actId="13926"/>
          <ac:graphicFrameMkLst>
            <pc:docMk/>
            <pc:sldMk cId="2313799865" sldId="608"/>
            <ac:graphicFrameMk id="3" creationId="{3F0298E4-5A1D-098A-9DB6-443BCFDDAC93}"/>
          </ac:graphicFrameMkLst>
        </pc:graphicFrameChg>
      </pc:sldChg>
      <pc:sldChg chg="modSp mod">
        <pc:chgData name="MINORU AKIMOTO" userId="4f6c92f4-f378-4b56-99c7-3c92f739333d" providerId="ADAL" clId="{A301E2B5-09DC-4541-BF63-CC70FDEAA7C7}" dt="2024-02-29T04:27:47.747" v="1155" actId="13926"/>
        <pc:sldMkLst>
          <pc:docMk/>
          <pc:sldMk cId="856966455" sldId="696"/>
        </pc:sldMkLst>
        <pc:graphicFrameChg chg="modGraphic">
          <ac:chgData name="MINORU AKIMOTO" userId="4f6c92f4-f378-4b56-99c7-3c92f739333d" providerId="ADAL" clId="{A301E2B5-09DC-4541-BF63-CC70FDEAA7C7}" dt="2024-02-29T04:27:47.747" v="1155" actId="13926"/>
          <ac:graphicFrameMkLst>
            <pc:docMk/>
            <pc:sldMk cId="856966455" sldId="696"/>
            <ac:graphicFrameMk id="9" creationId="{778D9CE4-C4C9-3684-BB44-795169BB822E}"/>
          </ac:graphicFrameMkLst>
        </pc:graphicFrameChg>
      </pc:sldChg>
      <pc:sldChg chg="modSp mod">
        <pc:chgData name="MINORU AKIMOTO" userId="4f6c92f4-f378-4b56-99c7-3c92f739333d" providerId="ADAL" clId="{A301E2B5-09DC-4541-BF63-CC70FDEAA7C7}" dt="2024-02-29T04:28:46.302" v="1162" actId="13926"/>
        <pc:sldMkLst>
          <pc:docMk/>
          <pc:sldMk cId="1363973347" sldId="725"/>
        </pc:sldMkLst>
        <pc:graphicFrameChg chg="modGraphic">
          <ac:chgData name="MINORU AKIMOTO" userId="4f6c92f4-f378-4b56-99c7-3c92f739333d" providerId="ADAL" clId="{A301E2B5-09DC-4541-BF63-CC70FDEAA7C7}" dt="2024-02-29T04:28:46.302" v="1162" actId="13926"/>
          <ac:graphicFrameMkLst>
            <pc:docMk/>
            <pc:sldMk cId="1363973347" sldId="725"/>
            <ac:graphicFrameMk id="3" creationId="{09C79AA9-E111-67FE-48F9-6C450DC11D67}"/>
          </ac:graphicFrameMkLst>
        </pc:graphicFrameChg>
      </pc:sldChg>
      <pc:sldChg chg="modSp mod">
        <pc:chgData name="MINORU AKIMOTO" userId="4f6c92f4-f378-4b56-99c7-3c92f739333d" providerId="ADAL" clId="{A301E2B5-09DC-4541-BF63-CC70FDEAA7C7}" dt="2024-02-29T04:29:47.783" v="1176" actId="13926"/>
        <pc:sldMkLst>
          <pc:docMk/>
          <pc:sldMk cId="3557172321" sldId="748"/>
        </pc:sldMkLst>
        <pc:graphicFrameChg chg="modGraphic">
          <ac:chgData name="MINORU AKIMOTO" userId="4f6c92f4-f378-4b56-99c7-3c92f739333d" providerId="ADAL" clId="{A301E2B5-09DC-4541-BF63-CC70FDEAA7C7}" dt="2024-02-29T04:29:47.783" v="1176" actId="13926"/>
          <ac:graphicFrameMkLst>
            <pc:docMk/>
            <pc:sldMk cId="3557172321" sldId="748"/>
            <ac:graphicFrameMk id="4" creationId="{DA158A14-CB3A-312A-E3AF-FC429DE6E152}"/>
          </ac:graphicFrameMkLst>
        </pc:graphicFrameChg>
      </pc:sldChg>
      <pc:sldChg chg="modSp mod">
        <pc:chgData name="MINORU AKIMOTO" userId="4f6c92f4-f378-4b56-99c7-3c92f739333d" providerId="ADAL" clId="{A301E2B5-09DC-4541-BF63-CC70FDEAA7C7}" dt="2024-02-29T05:32:32.218" v="1680" actId="13926"/>
        <pc:sldMkLst>
          <pc:docMk/>
          <pc:sldMk cId="3322385748" sldId="780"/>
        </pc:sldMkLst>
        <pc:spChg chg="mod">
          <ac:chgData name="MINORU AKIMOTO" userId="4f6c92f4-f378-4b56-99c7-3c92f739333d" providerId="ADAL" clId="{A301E2B5-09DC-4541-BF63-CC70FDEAA7C7}" dt="2024-02-29T05:32:32.218" v="1680" actId="13926"/>
          <ac:spMkLst>
            <pc:docMk/>
            <pc:sldMk cId="3322385748" sldId="780"/>
            <ac:spMk id="3" creationId="{3463268B-6BBF-E9DA-F5B8-13D59724EAF0}"/>
          </ac:spMkLst>
        </pc:spChg>
      </pc:sldChg>
      <pc:sldChg chg="modSp mod">
        <pc:chgData name="MINORU AKIMOTO" userId="4f6c92f4-f378-4b56-99c7-3c92f739333d" providerId="ADAL" clId="{A301E2B5-09DC-4541-BF63-CC70FDEAA7C7}" dt="2024-02-29T05:33:39.076" v="1684" actId="13926"/>
        <pc:sldMkLst>
          <pc:docMk/>
          <pc:sldMk cId="463820083" sldId="781"/>
        </pc:sldMkLst>
        <pc:spChg chg="mod">
          <ac:chgData name="MINORU AKIMOTO" userId="4f6c92f4-f378-4b56-99c7-3c92f739333d" providerId="ADAL" clId="{A301E2B5-09DC-4541-BF63-CC70FDEAA7C7}" dt="2024-02-29T05:33:39.076" v="1684" actId="13926"/>
          <ac:spMkLst>
            <pc:docMk/>
            <pc:sldMk cId="463820083" sldId="781"/>
            <ac:spMk id="3" creationId="{0CCC5ACE-7E90-11C8-B311-F5884FBD8E97}"/>
          </ac:spMkLst>
        </pc:spChg>
      </pc:sldChg>
      <pc:sldChg chg="modSp mod">
        <pc:chgData name="MINORU AKIMOTO" userId="4f6c92f4-f378-4b56-99c7-3c92f739333d" providerId="ADAL" clId="{A301E2B5-09DC-4541-BF63-CC70FDEAA7C7}" dt="2024-02-29T05:25:33.480" v="1659" actId="13926"/>
        <pc:sldMkLst>
          <pc:docMk/>
          <pc:sldMk cId="228462245" sldId="786"/>
        </pc:sldMkLst>
        <pc:spChg chg="mod">
          <ac:chgData name="MINORU AKIMOTO" userId="4f6c92f4-f378-4b56-99c7-3c92f739333d" providerId="ADAL" clId="{A301E2B5-09DC-4541-BF63-CC70FDEAA7C7}" dt="2024-02-29T05:25:33.480" v="1659" actId="13926"/>
          <ac:spMkLst>
            <pc:docMk/>
            <pc:sldMk cId="228462245" sldId="786"/>
            <ac:spMk id="4" creationId="{CA7CD678-C455-3531-C827-295FF5CBDF91}"/>
          </ac:spMkLst>
        </pc:spChg>
      </pc:sldChg>
      <pc:sldChg chg="modSp mod">
        <pc:chgData name="MINORU AKIMOTO" userId="4f6c92f4-f378-4b56-99c7-3c92f739333d" providerId="ADAL" clId="{A301E2B5-09DC-4541-BF63-CC70FDEAA7C7}" dt="2024-02-29T05:26:17.190" v="1666" actId="13926"/>
        <pc:sldMkLst>
          <pc:docMk/>
          <pc:sldMk cId="2175347704" sldId="787"/>
        </pc:sldMkLst>
        <pc:spChg chg="mod">
          <ac:chgData name="MINORU AKIMOTO" userId="4f6c92f4-f378-4b56-99c7-3c92f739333d" providerId="ADAL" clId="{A301E2B5-09DC-4541-BF63-CC70FDEAA7C7}" dt="2024-02-29T05:26:17.190" v="1666" actId="13926"/>
          <ac:spMkLst>
            <pc:docMk/>
            <pc:sldMk cId="2175347704" sldId="787"/>
            <ac:spMk id="4" creationId="{CA7CD678-C455-3531-C827-295FF5CBDF91}"/>
          </ac:spMkLst>
        </pc:spChg>
      </pc:sldChg>
      <pc:sldChg chg="modSp mod">
        <pc:chgData name="MINORU AKIMOTO" userId="4f6c92f4-f378-4b56-99c7-3c92f739333d" providerId="ADAL" clId="{A301E2B5-09DC-4541-BF63-CC70FDEAA7C7}" dt="2024-02-29T05:01:57.864" v="1459"/>
        <pc:sldMkLst>
          <pc:docMk/>
          <pc:sldMk cId="1175013284" sldId="792"/>
        </pc:sldMkLst>
        <pc:graphicFrameChg chg="mod modGraphic">
          <ac:chgData name="MINORU AKIMOTO" userId="4f6c92f4-f378-4b56-99c7-3c92f739333d" providerId="ADAL" clId="{A301E2B5-09DC-4541-BF63-CC70FDEAA7C7}" dt="2024-02-29T05:01:57.864" v="1459"/>
          <ac:graphicFrameMkLst>
            <pc:docMk/>
            <pc:sldMk cId="1175013284" sldId="792"/>
            <ac:graphicFrameMk id="3" creationId="{8142A30E-F6F9-E5D5-6A96-CE89AAF0A9BE}"/>
          </ac:graphicFrameMkLst>
        </pc:graphicFrameChg>
      </pc:sldChg>
      <pc:sldChg chg="modSp mod">
        <pc:chgData name="MINORU AKIMOTO" userId="4f6c92f4-f378-4b56-99c7-3c92f739333d" providerId="ADAL" clId="{A301E2B5-09DC-4541-BF63-CC70FDEAA7C7}" dt="2024-02-29T05:02:56.220" v="1479" actId="13926"/>
        <pc:sldMkLst>
          <pc:docMk/>
          <pc:sldMk cId="1555031288" sldId="795"/>
        </pc:sldMkLst>
        <pc:graphicFrameChg chg="modGraphic">
          <ac:chgData name="MINORU AKIMOTO" userId="4f6c92f4-f378-4b56-99c7-3c92f739333d" providerId="ADAL" clId="{A301E2B5-09DC-4541-BF63-CC70FDEAA7C7}" dt="2024-02-29T05:02:56.220" v="1479" actId="13926"/>
          <ac:graphicFrameMkLst>
            <pc:docMk/>
            <pc:sldMk cId="1555031288" sldId="795"/>
            <ac:graphicFrameMk id="4" creationId="{6AD5DA62-309D-D1DE-5C64-51769E6A3D0B}"/>
          </ac:graphicFrameMkLst>
        </pc:graphicFrameChg>
      </pc:sldChg>
      <pc:sldChg chg="modSp mod">
        <pc:chgData name="MINORU AKIMOTO" userId="4f6c92f4-f378-4b56-99c7-3c92f739333d" providerId="ADAL" clId="{A301E2B5-09DC-4541-BF63-CC70FDEAA7C7}" dt="2024-02-29T05:03:44.507" v="1489" actId="13926"/>
        <pc:sldMkLst>
          <pc:docMk/>
          <pc:sldMk cId="1027271024" sldId="797"/>
        </pc:sldMkLst>
        <pc:graphicFrameChg chg="modGraphic">
          <ac:chgData name="MINORU AKIMOTO" userId="4f6c92f4-f378-4b56-99c7-3c92f739333d" providerId="ADAL" clId="{A301E2B5-09DC-4541-BF63-CC70FDEAA7C7}" dt="2024-02-29T05:03:44.507" v="1489" actId="13926"/>
          <ac:graphicFrameMkLst>
            <pc:docMk/>
            <pc:sldMk cId="1027271024" sldId="797"/>
            <ac:graphicFrameMk id="4" creationId="{01B466A1-1E84-2D66-64FA-3C09874A5F73}"/>
          </ac:graphicFrameMkLst>
        </pc:graphicFrameChg>
      </pc:sldChg>
      <pc:sldChg chg="modSp mod">
        <pc:chgData name="MINORU AKIMOTO" userId="4f6c92f4-f378-4b56-99c7-3c92f739333d" providerId="ADAL" clId="{A301E2B5-09DC-4541-BF63-CC70FDEAA7C7}" dt="2024-02-29T05:04:35.887" v="1509" actId="13926"/>
        <pc:sldMkLst>
          <pc:docMk/>
          <pc:sldMk cId="3439051291" sldId="800"/>
        </pc:sldMkLst>
        <pc:graphicFrameChg chg="modGraphic">
          <ac:chgData name="MINORU AKIMOTO" userId="4f6c92f4-f378-4b56-99c7-3c92f739333d" providerId="ADAL" clId="{A301E2B5-09DC-4541-BF63-CC70FDEAA7C7}" dt="2024-02-29T05:04:35.887" v="1509" actId="13926"/>
          <ac:graphicFrameMkLst>
            <pc:docMk/>
            <pc:sldMk cId="3439051291" sldId="800"/>
            <ac:graphicFrameMk id="4" creationId="{84F26097-B063-CB4B-2539-2AF415F16CB3}"/>
          </ac:graphicFrameMkLst>
        </pc:graphicFrameChg>
      </pc:sldChg>
      <pc:sldChg chg="modSp mod">
        <pc:chgData name="MINORU AKIMOTO" userId="4f6c92f4-f378-4b56-99c7-3c92f739333d" providerId="ADAL" clId="{A301E2B5-09DC-4541-BF63-CC70FDEAA7C7}" dt="2024-02-29T05:05:46.566" v="1519" actId="13926"/>
        <pc:sldMkLst>
          <pc:docMk/>
          <pc:sldMk cId="369657677" sldId="815"/>
        </pc:sldMkLst>
        <pc:graphicFrameChg chg="modGraphic">
          <ac:chgData name="MINORU AKIMOTO" userId="4f6c92f4-f378-4b56-99c7-3c92f739333d" providerId="ADAL" clId="{A301E2B5-09DC-4541-BF63-CC70FDEAA7C7}" dt="2024-02-29T05:05:46.566" v="1519" actId="13926"/>
          <ac:graphicFrameMkLst>
            <pc:docMk/>
            <pc:sldMk cId="369657677" sldId="815"/>
            <ac:graphicFrameMk id="4" creationId="{B6524E0C-0103-D895-C4F3-55D0FB9AA7D2}"/>
          </ac:graphicFrameMkLst>
        </pc:graphicFrameChg>
      </pc:sldChg>
      <pc:sldChg chg="modSp mod">
        <pc:chgData name="MINORU AKIMOTO" userId="4f6c92f4-f378-4b56-99c7-3c92f739333d" providerId="ADAL" clId="{A301E2B5-09DC-4541-BF63-CC70FDEAA7C7}" dt="2024-02-29T05:06:24.523" v="1539" actId="13926"/>
        <pc:sldMkLst>
          <pc:docMk/>
          <pc:sldMk cId="294335128" sldId="818"/>
        </pc:sldMkLst>
        <pc:graphicFrameChg chg="modGraphic">
          <ac:chgData name="MINORU AKIMOTO" userId="4f6c92f4-f378-4b56-99c7-3c92f739333d" providerId="ADAL" clId="{A301E2B5-09DC-4541-BF63-CC70FDEAA7C7}" dt="2024-02-29T05:06:24.523" v="1539" actId="13926"/>
          <ac:graphicFrameMkLst>
            <pc:docMk/>
            <pc:sldMk cId="294335128" sldId="818"/>
            <ac:graphicFrameMk id="4" creationId="{B6524E0C-0103-D895-C4F3-55D0FB9AA7D2}"/>
          </ac:graphicFrameMkLst>
        </pc:graphicFrameChg>
      </pc:sldChg>
      <pc:sldChg chg="modSp mod">
        <pc:chgData name="MINORU AKIMOTO" userId="4f6c92f4-f378-4b56-99c7-3c92f739333d" providerId="ADAL" clId="{A301E2B5-09DC-4541-BF63-CC70FDEAA7C7}" dt="2024-02-29T05:15:32.337" v="1553" actId="13926"/>
        <pc:sldMkLst>
          <pc:docMk/>
          <pc:sldMk cId="2673294330" sldId="832"/>
        </pc:sldMkLst>
        <pc:graphicFrameChg chg="modGraphic">
          <ac:chgData name="MINORU AKIMOTO" userId="4f6c92f4-f378-4b56-99c7-3c92f739333d" providerId="ADAL" clId="{A301E2B5-09DC-4541-BF63-CC70FDEAA7C7}" dt="2024-02-29T05:15:32.337" v="1553" actId="13926"/>
          <ac:graphicFrameMkLst>
            <pc:docMk/>
            <pc:sldMk cId="2673294330" sldId="832"/>
            <ac:graphicFrameMk id="6" creationId="{F56CDD13-E829-EF8F-A85E-66649116B8FA}"/>
          </ac:graphicFrameMkLst>
        </pc:graphicFrameChg>
      </pc:sldChg>
      <pc:sldChg chg="modSp mod">
        <pc:chgData name="MINORU AKIMOTO" userId="4f6c92f4-f378-4b56-99c7-3c92f739333d" providerId="ADAL" clId="{A301E2B5-09DC-4541-BF63-CC70FDEAA7C7}" dt="2024-02-29T05:00:56.331" v="1448" actId="13926"/>
        <pc:sldMkLst>
          <pc:docMk/>
          <pc:sldMk cId="2197628350" sldId="839"/>
        </pc:sldMkLst>
        <pc:graphicFrameChg chg="modGraphic">
          <ac:chgData name="MINORU AKIMOTO" userId="4f6c92f4-f378-4b56-99c7-3c92f739333d" providerId="ADAL" clId="{A301E2B5-09DC-4541-BF63-CC70FDEAA7C7}" dt="2024-02-29T05:00:56.331" v="1448" actId="13926"/>
          <ac:graphicFrameMkLst>
            <pc:docMk/>
            <pc:sldMk cId="2197628350" sldId="839"/>
            <ac:graphicFrameMk id="8" creationId="{E9A6C479-7679-0657-D514-7D3B1FF51BC7}"/>
          </ac:graphicFrameMkLst>
        </pc:graphicFrameChg>
      </pc:sldChg>
      <pc:sldChg chg="modSp mod">
        <pc:chgData name="MINORU AKIMOTO" userId="4f6c92f4-f378-4b56-99c7-3c92f739333d" providerId="ADAL" clId="{A301E2B5-09DC-4541-BF63-CC70FDEAA7C7}" dt="2024-02-29T04:35:29.383" v="1197" actId="13926"/>
        <pc:sldMkLst>
          <pc:docMk/>
          <pc:sldMk cId="2763872103" sldId="847"/>
        </pc:sldMkLst>
        <pc:graphicFrameChg chg="modGraphic">
          <ac:chgData name="MINORU AKIMOTO" userId="4f6c92f4-f378-4b56-99c7-3c92f739333d" providerId="ADAL" clId="{A301E2B5-09DC-4541-BF63-CC70FDEAA7C7}" dt="2024-02-29T04:35:29.383" v="1197" actId="13926"/>
          <ac:graphicFrameMkLst>
            <pc:docMk/>
            <pc:sldMk cId="2763872103" sldId="847"/>
            <ac:graphicFrameMk id="6" creationId="{BD2C5FC8-98B3-511B-7371-D341FAA60422}"/>
          </ac:graphicFrameMkLst>
        </pc:graphicFrameChg>
      </pc:sldChg>
    </pc:docChg>
  </pc:docChgLst>
  <pc:docChgLst>
    <pc:chgData name="SAORI MUKAWA" userId="7dafe798-f744-4eb5-97d2-48512db04c6b" providerId="ADAL" clId="{76BD7A54-A46C-4BF5-BABA-B5812A92E7B3}"/>
    <pc:docChg chg="undo redo custSel addSld delSld modSld sldOrd">
      <pc:chgData name="SAORI MUKAWA" userId="7dafe798-f744-4eb5-97d2-48512db04c6b" providerId="ADAL" clId="{76BD7A54-A46C-4BF5-BABA-B5812A92E7B3}" dt="2024-02-26T08:57:32.642" v="889" actId="20577"/>
      <pc:docMkLst>
        <pc:docMk/>
      </pc:docMkLst>
      <pc:sldChg chg="modSp mod">
        <pc:chgData name="SAORI MUKAWA" userId="7dafe798-f744-4eb5-97d2-48512db04c6b" providerId="ADAL" clId="{76BD7A54-A46C-4BF5-BABA-B5812A92E7B3}" dt="2024-02-22T02:17:06.381" v="349" actId="13926"/>
        <pc:sldMkLst>
          <pc:docMk/>
          <pc:sldMk cId="1145037834" sldId="263"/>
        </pc:sldMkLst>
        <pc:graphicFrameChg chg="mod modGraphic">
          <ac:chgData name="SAORI MUKAWA" userId="7dafe798-f744-4eb5-97d2-48512db04c6b" providerId="ADAL" clId="{76BD7A54-A46C-4BF5-BABA-B5812A92E7B3}" dt="2024-02-22T02:17:06.381" v="349" actId="13926"/>
          <ac:graphicFrameMkLst>
            <pc:docMk/>
            <pc:sldMk cId="1145037834" sldId="263"/>
            <ac:graphicFrameMk id="2" creationId="{B81A8B83-03E6-3A80-0BF0-415F524D3618}"/>
          </ac:graphicFrameMkLst>
        </pc:graphicFrameChg>
      </pc:sldChg>
      <pc:sldChg chg="modSp mod">
        <pc:chgData name="SAORI MUKAWA" userId="7dafe798-f744-4eb5-97d2-48512db04c6b" providerId="ADAL" clId="{76BD7A54-A46C-4BF5-BABA-B5812A92E7B3}" dt="2024-02-22T05:00:08.083" v="451" actId="13926"/>
        <pc:sldMkLst>
          <pc:docMk/>
          <pc:sldMk cId="809865906" sldId="267"/>
        </pc:sldMkLst>
        <pc:graphicFrameChg chg="modGraphic">
          <ac:chgData name="SAORI MUKAWA" userId="7dafe798-f744-4eb5-97d2-48512db04c6b" providerId="ADAL" clId="{76BD7A54-A46C-4BF5-BABA-B5812A92E7B3}" dt="2024-02-22T05:00:08.083" v="451" actId="13926"/>
          <ac:graphicFrameMkLst>
            <pc:docMk/>
            <pc:sldMk cId="809865906" sldId="267"/>
            <ac:graphicFrameMk id="10" creationId="{D704CD3E-599F-1722-6059-7AD4BEB2EFC1}"/>
          </ac:graphicFrameMkLst>
        </pc:graphicFrameChg>
      </pc:sldChg>
      <pc:sldChg chg="addSp delSp modSp mod">
        <pc:chgData name="SAORI MUKAWA" userId="7dafe798-f744-4eb5-97d2-48512db04c6b" providerId="ADAL" clId="{76BD7A54-A46C-4BF5-BABA-B5812A92E7B3}" dt="2024-02-26T08:03:23.836" v="813" actId="478"/>
        <pc:sldMkLst>
          <pc:docMk/>
          <pc:sldMk cId="2919709610" sldId="268"/>
        </pc:sldMkLst>
        <pc:spChg chg="add del mod">
          <ac:chgData name="SAORI MUKAWA" userId="7dafe798-f744-4eb5-97d2-48512db04c6b" providerId="ADAL" clId="{76BD7A54-A46C-4BF5-BABA-B5812A92E7B3}" dt="2024-02-26T08:03:23.836" v="813" actId="478"/>
          <ac:spMkLst>
            <pc:docMk/>
            <pc:sldMk cId="2919709610" sldId="268"/>
            <ac:spMk id="6" creationId="{5BF2DCA7-B52A-894F-5467-2A353743FE11}"/>
          </ac:spMkLst>
        </pc:spChg>
      </pc:sldChg>
      <pc:sldChg chg="addSp delSp modSp mod">
        <pc:chgData name="SAORI MUKAWA" userId="7dafe798-f744-4eb5-97d2-48512db04c6b" providerId="ADAL" clId="{76BD7A54-A46C-4BF5-BABA-B5812A92E7B3}" dt="2024-02-26T08:09:23.770" v="815" actId="478"/>
        <pc:sldMkLst>
          <pc:docMk/>
          <pc:sldMk cId="1093892211" sldId="270"/>
        </pc:sldMkLst>
        <pc:spChg chg="add del mod">
          <ac:chgData name="SAORI MUKAWA" userId="7dafe798-f744-4eb5-97d2-48512db04c6b" providerId="ADAL" clId="{76BD7A54-A46C-4BF5-BABA-B5812A92E7B3}" dt="2024-02-26T08:09:23.770" v="815" actId="478"/>
          <ac:spMkLst>
            <pc:docMk/>
            <pc:sldMk cId="1093892211" sldId="270"/>
            <ac:spMk id="2" creationId="{F6D46B47-B219-BDCA-D53C-BCF1B3DBF60C}"/>
          </ac:spMkLst>
        </pc:spChg>
      </pc:sldChg>
      <pc:sldChg chg="modSp mod">
        <pc:chgData name="SAORI MUKAWA" userId="7dafe798-f744-4eb5-97d2-48512db04c6b" providerId="ADAL" clId="{76BD7A54-A46C-4BF5-BABA-B5812A92E7B3}" dt="2024-02-22T02:52:10.936" v="360" actId="1076"/>
        <pc:sldMkLst>
          <pc:docMk/>
          <pc:sldMk cId="2560260653" sldId="277"/>
        </pc:sldMkLst>
        <pc:graphicFrameChg chg="mod modGraphic">
          <ac:chgData name="SAORI MUKAWA" userId="7dafe798-f744-4eb5-97d2-48512db04c6b" providerId="ADAL" clId="{76BD7A54-A46C-4BF5-BABA-B5812A92E7B3}" dt="2024-02-22T02:52:10.936" v="360" actId="1076"/>
          <ac:graphicFrameMkLst>
            <pc:docMk/>
            <pc:sldMk cId="2560260653" sldId="277"/>
            <ac:graphicFrameMk id="3" creationId="{A6FE6A7B-5517-5F59-B5B1-D80E2685946F}"/>
          </ac:graphicFrameMkLst>
        </pc:graphicFrameChg>
      </pc:sldChg>
      <pc:sldChg chg="modSp mod">
        <pc:chgData name="SAORI MUKAWA" userId="7dafe798-f744-4eb5-97d2-48512db04c6b" providerId="ADAL" clId="{76BD7A54-A46C-4BF5-BABA-B5812A92E7B3}" dt="2024-02-22T04:01:04.544" v="368" actId="13926"/>
        <pc:sldMkLst>
          <pc:docMk/>
          <pc:sldMk cId="2519179942" sldId="278"/>
        </pc:sldMkLst>
        <pc:graphicFrameChg chg="modGraphic">
          <ac:chgData name="SAORI MUKAWA" userId="7dafe798-f744-4eb5-97d2-48512db04c6b" providerId="ADAL" clId="{76BD7A54-A46C-4BF5-BABA-B5812A92E7B3}" dt="2024-02-22T04:01:04.544" v="368" actId="13926"/>
          <ac:graphicFrameMkLst>
            <pc:docMk/>
            <pc:sldMk cId="2519179942" sldId="278"/>
            <ac:graphicFrameMk id="3" creationId="{A6FE6A7B-5517-5F59-B5B1-D80E2685946F}"/>
          </ac:graphicFrameMkLst>
        </pc:graphicFrameChg>
      </pc:sldChg>
      <pc:sldChg chg="ord">
        <pc:chgData name="SAORI MUKAWA" userId="7dafe798-f744-4eb5-97d2-48512db04c6b" providerId="ADAL" clId="{76BD7A54-A46C-4BF5-BABA-B5812A92E7B3}" dt="2024-02-22T05:20:44.334" v="453"/>
        <pc:sldMkLst>
          <pc:docMk/>
          <pc:sldMk cId="2397573237" sldId="284"/>
        </pc:sldMkLst>
      </pc:sldChg>
      <pc:sldChg chg="addSp delSp modSp mod">
        <pc:chgData name="SAORI MUKAWA" userId="7dafe798-f744-4eb5-97d2-48512db04c6b" providerId="ADAL" clId="{76BD7A54-A46C-4BF5-BABA-B5812A92E7B3}" dt="2024-02-26T08:04:47.621" v="814" actId="478"/>
        <pc:sldMkLst>
          <pc:docMk/>
          <pc:sldMk cId="3160006195" sldId="290"/>
        </pc:sldMkLst>
        <pc:spChg chg="add del mod">
          <ac:chgData name="SAORI MUKAWA" userId="7dafe798-f744-4eb5-97d2-48512db04c6b" providerId="ADAL" clId="{76BD7A54-A46C-4BF5-BABA-B5812A92E7B3}" dt="2024-02-26T08:04:47.621" v="814" actId="478"/>
          <ac:spMkLst>
            <pc:docMk/>
            <pc:sldMk cId="3160006195" sldId="290"/>
            <ac:spMk id="2" creationId="{02525671-0771-5F60-2E81-CB194F0CF154}"/>
          </ac:spMkLst>
        </pc:spChg>
      </pc:sldChg>
      <pc:sldChg chg="modSp mod">
        <pc:chgData name="SAORI MUKAWA" userId="7dafe798-f744-4eb5-97d2-48512db04c6b" providerId="ADAL" clId="{76BD7A54-A46C-4BF5-BABA-B5812A92E7B3}" dt="2024-02-14T06:03:10.556" v="163" actId="20577"/>
        <pc:sldMkLst>
          <pc:docMk/>
          <pc:sldMk cId="532852794" sldId="320"/>
        </pc:sldMkLst>
        <pc:graphicFrameChg chg="modGraphic">
          <ac:chgData name="SAORI MUKAWA" userId="7dafe798-f744-4eb5-97d2-48512db04c6b" providerId="ADAL" clId="{76BD7A54-A46C-4BF5-BABA-B5812A92E7B3}" dt="2024-02-14T06:03:10.556" v="163" actId="20577"/>
          <ac:graphicFrameMkLst>
            <pc:docMk/>
            <pc:sldMk cId="532852794" sldId="320"/>
            <ac:graphicFrameMk id="11" creationId="{6B3730C7-8C28-E0C0-8F55-E77998DA322F}"/>
          </ac:graphicFrameMkLst>
        </pc:graphicFrameChg>
      </pc:sldChg>
      <pc:sldChg chg="addSp delSp modSp mod">
        <pc:chgData name="SAORI MUKAWA" userId="7dafe798-f744-4eb5-97d2-48512db04c6b" providerId="ADAL" clId="{76BD7A54-A46C-4BF5-BABA-B5812A92E7B3}" dt="2024-02-13T06:59:05.748" v="151" actId="478"/>
        <pc:sldMkLst>
          <pc:docMk/>
          <pc:sldMk cId="462293713" sldId="327"/>
        </pc:sldMkLst>
        <pc:spChg chg="add del mod">
          <ac:chgData name="SAORI MUKAWA" userId="7dafe798-f744-4eb5-97d2-48512db04c6b" providerId="ADAL" clId="{76BD7A54-A46C-4BF5-BABA-B5812A92E7B3}" dt="2024-02-13T06:59:05.748" v="151" actId="478"/>
          <ac:spMkLst>
            <pc:docMk/>
            <pc:sldMk cId="462293713" sldId="327"/>
            <ac:spMk id="11" creationId="{B0F89A42-B03A-B15C-E0EC-6B9A8DD2A5BD}"/>
          </ac:spMkLst>
        </pc:spChg>
      </pc:sldChg>
      <pc:sldChg chg="addSp delSp modSp mod">
        <pc:chgData name="SAORI MUKAWA" userId="7dafe798-f744-4eb5-97d2-48512db04c6b" providerId="ADAL" clId="{76BD7A54-A46C-4BF5-BABA-B5812A92E7B3}" dt="2024-02-26T08:00:23.633" v="812" actId="478"/>
        <pc:sldMkLst>
          <pc:docMk/>
          <pc:sldMk cId="462728593" sldId="332"/>
        </pc:sldMkLst>
        <pc:spChg chg="add del mod">
          <ac:chgData name="SAORI MUKAWA" userId="7dafe798-f744-4eb5-97d2-48512db04c6b" providerId="ADAL" clId="{76BD7A54-A46C-4BF5-BABA-B5812A92E7B3}" dt="2024-02-26T08:00:23.633" v="812" actId="478"/>
          <ac:spMkLst>
            <pc:docMk/>
            <pc:sldMk cId="462728593" sldId="332"/>
            <ac:spMk id="6" creationId="{5CA7BAC3-1BFE-8152-041C-7CE368AA10E7}"/>
          </ac:spMkLst>
        </pc:spChg>
      </pc:sldChg>
      <pc:sldChg chg="addSp delSp modSp del mod">
        <pc:chgData name="SAORI MUKAWA" userId="7dafe798-f744-4eb5-97d2-48512db04c6b" providerId="ADAL" clId="{76BD7A54-A46C-4BF5-BABA-B5812A92E7B3}" dt="2024-02-26T07:30:32.326" v="811" actId="2696"/>
        <pc:sldMkLst>
          <pc:docMk/>
          <pc:sldMk cId="1599119660" sldId="335"/>
        </pc:sldMkLst>
        <pc:spChg chg="add del mod">
          <ac:chgData name="SAORI MUKAWA" userId="7dafe798-f744-4eb5-97d2-48512db04c6b" providerId="ADAL" clId="{76BD7A54-A46C-4BF5-BABA-B5812A92E7B3}" dt="2024-02-09T04:07:31.485" v="3" actId="478"/>
          <ac:spMkLst>
            <pc:docMk/>
            <pc:sldMk cId="1599119660" sldId="335"/>
            <ac:spMk id="2" creationId="{2EFF1FA8-695F-27F9-9A49-D347CFD66EDB}"/>
          </ac:spMkLst>
        </pc:spChg>
        <pc:spChg chg="add mod">
          <ac:chgData name="SAORI MUKAWA" userId="7dafe798-f744-4eb5-97d2-48512db04c6b" providerId="ADAL" clId="{76BD7A54-A46C-4BF5-BABA-B5812A92E7B3}" dt="2024-02-09T04:08:09.890" v="24" actId="14100"/>
          <ac:spMkLst>
            <pc:docMk/>
            <pc:sldMk cId="1599119660" sldId="335"/>
            <ac:spMk id="3" creationId="{D6B42C13-FFF6-F976-5533-12511267A052}"/>
          </ac:spMkLst>
        </pc:spChg>
      </pc:sldChg>
      <pc:sldChg chg="del">
        <pc:chgData name="SAORI MUKAWA" userId="7dafe798-f744-4eb5-97d2-48512db04c6b" providerId="ADAL" clId="{76BD7A54-A46C-4BF5-BABA-B5812A92E7B3}" dt="2024-02-26T08:53:59.234" v="864" actId="2696"/>
        <pc:sldMkLst>
          <pc:docMk/>
          <pc:sldMk cId="3136015926" sldId="336"/>
        </pc:sldMkLst>
      </pc:sldChg>
      <pc:sldChg chg="modSp mod">
        <pc:chgData name="SAORI MUKAWA" userId="7dafe798-f744-4eb5-97d2-48512db04c6b" providerId="ADAL" clId="{76BD7A54-A46C-4BF5-BABA-B5812A92E7B3}" dt="2024-02-19T02:37:34.947" v="208" actId="13926"/>
        <pc:sldMkLst>
          <pc:docMk/>
          <pc:sldMk cId="2642059589" sldId="342"/>
        </pc:sldMkLst>
        <pc:spChg chg="mod">
          <ac:chgData name="SAORI MUKAWA" userId="7dafe798-f744-4eb5-97d2-48512db04c6b" providerId="ADAL" clId="{76BD7A54-A46C-4BF5-BABA-B5812A92E7B3}" dt="2024-02-19T02:37:34.947" v="208" actId="13926"/>
          <ac:spMkLst>
            <pc:docMk/>
            <pc:sldMk cId="2642059589" sldId="342"/>
            <ac:spMk id="4" creationId="{1345FEE6-2169-08B0-2041-2A7828B359F6}"/>
          </ac:spMkLst>
        </pc:spChg>
      </pc:sldChg>
      <pc:sldChg chg="addSp delSp modSp mod">
        <pc:chgData name="SAORI MUKAWA" userId="7dafe798-f744-4eb5-97d2-48512db04c6b" providerId="ADAL" clId="{76BD7A54-A46C-4BF5-BABA-B5812A92E7B3}" dt="2024-02-13T06:21:25.658" v="131" actId="478"/>
        <pc:sldMkLst>
          <pc:docMk/>
          <pc:sldMk cId="4130383797" sldId="353"/>
        </pc:sldMkLst>
        <pc:spChg chg="add del mod">
          <ac:chgData name="SAORI MUKAWA" userId="7dafe798-f744-4eb5-97d2-48512db04c6b" providerId="ADAL" clId="{76BD7A54-A46C-4BF5-BABA-B5812A92E7B3}" dt="2024-02-13T06:21:25.658" v="131" actId="478"/>
          <ac:spMkLst>
            <pc:docMk/>
            <pc:sldMk cId="4130383797" sldId="353"/>
            <ac:spMk id="3" creationId="{07980427-3323-BFA6-5196-66E379E268A1}"/>
          </ac:spMkLst>
        </pc:spChg>
      </pc:sldChg>
      <pc:sldChg chg="addSp delSp modSp mod">
        <pc:chgData name="SAORI MUKAWA" userId="7dafe798-f744-4eb5-97d2-48512db04c6b" providerId="ADAL" clId="{76BD7A54-A46C-4BF5-BABA-B5812A92E7B3}" dt="2024-02-26T08:27:32.362" v="856" actId="478"/>
        <pc:sldMkLst>
          <pc:docMk/>
          <pc:sldMk cId="3688796390" sldId="382"/>
        </pc:sldMkLst>
        <pc:spChg chg="add del mod">
          <ac:chgData name="SAORI MUKAWA" userId="7dafe798-f744-4eb5-97d2-48512db04c6b" providerId="ADAL" clId="{76BD7A54-A46C-4BF5-BABA-B5812A92E7B3}" dt="2024-02-26T08:27:32.362" v="856" actId="478"/>
          <ac:spMkLst>
            <pc:docMk/>
            <pc:sldMk cId="3688796390" sldId="382"/>
            <ac:spMk id="5" creationId="{2909914A-E4BD-71A9-0A27-950A64C04ADE}"/>
          </ac:spMkLst>
        </pc:spChg>
      </pc:sldChg>
      <pc:sldChg chg="addSp modSp mod">
        <pc:chgData name="SAORI MUKAWA" userId="7dafe798-f744-4eb5-97d2-48512db04c6b" providerId="ADAL" clId="{76BD7A54-A46C-4BF5-BABA-B5812A92E7B3}" dt="2024-02-26T08:34:50.114" v="858" actId="13926"/>
        <pc:sldMkLst>
          <pc:docMk/>
          <pc:sldMk cId="1578758715" sldId="416"/>
        </pc:sldMkLst>
        <pc:spChg chg="add mod">
          <ac:chgData name="SAORI MUKAWA" userId="7dafe798-f744-4eb5-97d2-48512db04c6b" providerId="ADAL" clId="{76BD7A54-A46C-4BF5-BABA-B5812A92E7B3}" dt="2024-02-23T08:03:51.395" v="613" actId="1076"/>
          <ac:spMkLst>
            <pc:docMk/>
            <pc:sldMk cId="1578758715" sldId="416"/>
            <ac:spMk id="2" creationId="{EAD55BAA-DC88-E2D2-DB06-BE8CD781C055}"/>
          </ac:spMkLst>
        </pc:spChg>
        <pc:spChg chg="mod">
          <ac:chgData name="SAORI MUKAWA" userId="7dafe798-f744-4eb5-97d2-48512db04c6b" providerId="ADAL" clId="{76BD7A54-A46C-4BF5-BABA-B5812A92E7B3}" dt="2024-02-26T08:34:50.114" v="858" actId="13926"/>
          <ac:spMkLst>
            <pc:docMk/>
            <pc:sldMk cId="1578758715" sldId="416"/>
            <ac:spMk id="7" creationId="{635F3FAD-BEE7-726E-ECCA-C36E88F71CDF}"/>
          </ac:spMkLst>
        </pc:spChg>
      </pc:sldChg>
      <pc:sldChg chg="modSp mod">
        <pc:chgData name="SAORI MUKAWA" userId="7dafe798-f744-4eb5-97d2-48512db04c6b" providerId="ADAL" clId="{76BD7A54-A46C-4BF5-BABA-B5812A92E7B3}" dt="2024-02-19T00:53:24.101" v="188" actId="13926"/>
        <pc:sldMkLst>
          <pc:docMk/>
          <pc:sldMk cId="171636205" sldId="420"/>
        </pc:sldMkLst>
        <pc:graphicFrameChg chg="modGraphic">
          <ac:chgData name="SAORI MUKAWA" userId="7dafe798-f744-4eb5-97d2-48512db04c6b" providerId="ADAL" clId="{76BD7A54-A46C-4BF5-BABA-B5812A92E7B3}" dt="2024-02-19T00:53:24.101" v="188" actId="13926"/>
          <ac:graphicFrameMkLst>
            <pc:docMk/>
            <pc:sldMk cId="171636205" sldId="420"/>
            <ac:graphicFrameMk id="65" creationId="{2C2EDF51-B406-54E1-CC40-9670E483FB88}"/>
          </ac:graphicFrameMkLst>
        </pc:graphicFrameChg>
      </pc:sldChg>
      <pc:sldChg chg="addSp delSp modSp mod">
        <pc:chgData name="SAORI MUKAWA" userId="7dafe798-f744-4eb5-97d2-48512db04c6b" providerId="ADAL" clId="{76BD7A54-A46C-4BF5-BABA-B5812A92E7B3}" dt="2024-02-22T00:29:10.404" v="342" actId="21"/>
        <pc:sldMkLst>
          <pc:docMk/>
          <pc:sldMk cId="1188143368" sldId="443"/>
        </pc:sldMkLst>
        <pc:spChg chg="add del mod">
          <ac:chgData name="SAORI MUKAWA" userId="7dafe798-f744-4eb5-97d2-48512db04c6b" providerId="ADAL" clId="{76BD7A54-A46C-4BF5-BABA-B5812A92E7B3}" dt="2024-02-22T00:29:10.404" v="342" actId="21"/>
          <ac:spMkLst>
            <pc:docMk/>
            <pc:sldMk cId="1188143368" sldId="443"/>
            <ac:spMk id="10" creationId="{93CC4B8A-3A61-C05C-4D30-949646E6EF7F}"/>
          </ac:spMkLst>
        </pc:spChg>
      </pc:sldChg>
      <pc:sldChg chg="addSp delSp modSp mod">
        <pc:chgData name="SAORI MUKAWA" userId="7dafe798-f744-4eb5-97d2-48512db04c6b" providerId="ADAL" clId="{76BD7A54-A46C-4BF5-BABA-B5812A92E7B3}" dt="2024-02-26T08:16:40.619" v="853" actId="478"/>
        <pc:sldMkLst>
          <pc:docMk/>
          <pc:sldMk cId="3987328799" sldId="444"/>
        </pc:sldMkLst>
        <pc:spChg chg="add del mod">
          <ac:chgData name="SAORI MUKAWA" userId="7dafe798-f744-4eb5-97d2-48512db04c6b" providerId="ADAL" clId="{76BD7A54-A46C-4BF5-BABA-B5812A92E7B3}" dt="2024-02-26T08:16:40.619" v="853" actId="478"/>
          <ac:spMkLst>
            <pc:docMk/>
            <pc:sldMk cId="3987328799" sldId="444"/>
            <ac:spMk id="9" creationId="{71293383-A30B-AF64-3441-6308866F8BA5}"/>
          </ac:spMkLst>
        </pc:spChg>
      </pc:sldChg>
      <pc:sldChg chg="modSp mod">
        <pc:chgData name="SAORI MUKAWA" userId="7dafe798-f744-4eb5-97d2-48512db04c6b" providerId="ADAL" clId="{76BD7A54-A46C-4BF5-BABA-B5812A92E7B3}" dt="2024-02-22T05:30:41.988" v="457" actId="13926"/>
        <pc:sldMkLst>
          <pc:docMk/>
          <pc:sldMk cId="1032574172" sldId="455"/>
        </pc:sldMkLst>
        <pc:spChg chg="mod">
          <ac:chgData name="SAORI MUKAWA" userId="7dafe798-f744-4eb5-97d2-48512db04c6b" providerId="ADAL" clId="{76BD7A54-A46C-4BF5-BABA-B5812A92E7B3}" dt="2024-02-22T05:30:41.988" v="457" actId="13926"/>
          <ac:spMkLst>
            <pc:docMk/>
            <pc:sldMk cId="1032574172" sldId="455"/>
            <ac:spMk id="6" creationId="{910C1F6C-B196-113A-86A8-19C4975FA019}"/>
          </ac:spMkLst>
        </pc:spChg>
      </pc:sldChg>
      <pc:sldChg chg="modSp mod">
        <pc:chgData name="SAORI MUKAWA" userId="7dafe798-f744-4eb5-97d2-48512db04c6b" providerId="ADAL" clId="{76BD7A54-A46C-4BF5-BABA-B5812A92E7B3}" dt="2024-02-21T08:07:37.743" v="327" actId="20577"/>
        <pc:sldMkLst>
          <pc:docMk/>
          <pc:sldMk cId="2065249165" sldId="470"/>
        </pc:sldMkLst>
        <pc:spChg chg="mod">
          <ac:chgData name="SAORI MUKAWA" userId="7dafe798-f744-4eb5-97d2-48512db04c6b" providerId="ADAL" clId="{76BD7A54-A46C-4BF5-BABA-B5812A92E7B3}" dt="2024-02-21T08:07:37.743" v="327" actId="20577"/>
          <ac:spMkLst>
            <pc:docMk/>
            <pc:sldMk cId="2065249165" sldId="470"/>
            <ac:spMk id="13" creationId="{E5915B2E-0376-0005-60DC-99656BE80935}"/>
          </ac:spMkLst>
        </pc:spChg>
      </pc:sldChg>
      <pc:sldChg chg="addSp delSp modSp mod">
        <pc:chgData name="SAORI MUKAWA" userId="7dafe798-f744-4eb5-97d2-48512db04c6b" providerId="ADAL" clId="{76BD7A54-A46C-4BF5-BABA-B5812A92E7B3}" dt="2024-02-13T06:11:02.495" v="114" actId="478"/>
        <pc:sldMkLst>
          <pc:docMk/>
          <pc:sldMk cId="3535936672" sldId="489"/>
        </pc:sldMkLst>
        <pc:spChg chg="add del mod">
          <ac:chgData name="SAORI MUKAWA" userId="7dafe798-f744-4eb5-97d2-48512db04c6b" providerId="ADAL" clId="{76BD7A54-A46C-4BF5-BABA-B5812A92E7B3}" dt="2024-02-13T06:11:02.495" v="114" actId="478"/>
          <ac:spMkLst>
            <pc:docMk/>
            <pc:sldMk cId="3535936672" sldId="489"/>
            <ac:spMk id="7" creationId="{23A40ED2-2250-F382-4438-2A6B654F451F}"/>
          </ac:spMkLst>
        </pc:spChg>
      </pc:sldChg>
      <pc:sldChg chg="addSp delSp modSp mod">
        <pc:chgData name="SAORI MUKAWA" userId="7dafe798-f744-4eb5-97d2-48512db04c6b" providerId="ADAL" clId="{76BD7A54-A46C-4BF5-BABA-B5812A92E7B3}" dt="2024-02-13T06:21:21.331" v="129" actId="21"/>
        <pc:sldMkLst>
          <pc:docMk/>
          <pc:sldMk cId="842321873" sldId="491"/>
        </pc:sldMkLst>
        <pc:spChg chg="add del mod">
          <ac:chgData name="SAORI MUKAWA" userId="7dafe798-f744-4eb5-97d2-48512db04c6b" providerId="ADAL" clId="{76BD7A54-A46C-4BF5-BABA-B5812A92E7B3}" dt="2024-02-13T06:21:21.331" v="129" actId="21"/>
          <ac:spMkLst>
            <pc:docMk/>
            <pc:sldMk cId="842321873" sldId="491"/>
            <ac:spMk id="3" creationId="{C3AE6DD1-F2AE-21C8-D298-6499A00F513F}"/>
          </ac:spMkLst>
        </pc:spChg>
      </pc:sldChg>
      <pc:sldChg chg="addSp delSp modSp mod">
        <pc:chgData name="SAORI MUKAWA" userId="7dafe798-f744-4eb5-97d2-48512db04c6b" providerId="ADAL" clId="{76BD7A54-A46C-4BF5-BABA-B5812A92E7B3}" dt="2024-02-13T06:29:44.515" v="133" actId="21"/>
        <pc:sldMkLst>
          <pc:docMk/>
          <pc:sldMk cId="2847957526" sldId="492"/>
        </pc:sldMkLst>
        <pc:spChg chg="add del mod">
          <ac:chgData name="SAORI MUKAWA" userId="7dafe798-f744-4eb5-97d2-48512db04c6b" providerId="ADAL" clId="{76BD7A54-A46C-4BF5-BABA-B5812A92E7B3}" dt="2024-02-13T06:29:44.515" v="133" actId="21"/>
          <ac:spMkLst>
            <pc:docMk/>
            <pc:sldMk cId="2847957526" sldId="492"/>
            <ac:spMk id="3" creationId="{4EFF1D61-E19A-4C04-5255-4B43D3560C5D}"/>
          </ac:spMkLst>
        </pc:spChg>
      </pc:sldChg>
      <pc:sldChg chg="addSp delSp modSp mod">
        <pc:chgData name="SAORI MUKAWA" userId="7dafe798-f744-4eb5-97d2-48512db04c6b" providerId="ADAL" clId="{76BD7A54-A46C-4BF5-BABA-B5812A92E7B3}" dt="2024-02-19T00:18:18.489" v="165" actId="21"/>
        <pc:sldMkLst>
          <pc:docMk/>
          <pc:sldMk cId="2264938016" sldId="497"/>
        </pc:sldMkLst>
        <pc:spChg chg="add del mod">
          <ac:chgData name="SAORI MUKAWA" userId="7dafe798-f744-4eb5-97d2-48512db04c6b" providerId="ADAL" clId="{76BD7A54-A46C-4BF5-BABA-B5812A92E7B3}" dt="2024-02-19T00:18:18.489" v="165" actId="21"/>
          <ac:spMkLst>
            <pc:docMk/>
            <pc:sldMk cId="2264938016" sldId="497"/>
            <ac:spMk id="3" creationId="{F5B6976A-070C-04D0-3BC5-239B09043872}"/>
          </ac:spMkLst>
        </pc:spChg>
      </pc:sldChg>
      <pc:sldChg chg="addSp modSp mod">
        <pc:chgData name="SAORI MUKAWA" userId="7dafe798-f744-4eb5-97d2-48512db04c6b" providerId="ADAL" clId="{76BD7A54-A46C-4BF5-BABA-B5812A92E7B3}" dt="2024-02-26T08:15:09.472" v="852" actId="20577"/>
        <pc:sldMkLst>
          <pc:docMk/>
          <pc:sldMk cId="3610123491" sldId="522"/>
        </pc:sldMkLst>
        <pc:spChg chg="add mod">
          <ac:chgData name="SAORI MUKAWA" userId="7dafe798-f744-4eb5-97d2-48512db04c6b" providerId="ADAL" clId="{76BD7A54-A46C-4BF5-BABA-B5812A92E7B3}" dt="2024-02-26T08:15:09.472" v="852" actId="20577"/>
          <ac:spMkLst>
            <pc:docMk/>
            <pc:sldMk cId="3610123491" sldId="522"/>
            <ac:spMk id="2" creationId="{9863E66E-58EC-81DD-A439-C7546B25449E}"/>
          </ac:spMkLst>
        </pc:spChg>
        <pc:graphicFrameChg chg="modGraphic">
          <ac:chgData name="SAORI MUKAWA" userId="7dafe798-f744-4eb5-97d2-48512db04c6b" providerId="ADAL" clId="{76BD7A54-A46C-4BF5-BABA-B5812A92E7B3}" dt="2024-02-21T07:46:54.224" v="325" actId="13926"/>
          <ac:graphicFrameMkLst>
            <pc:docMk/>
            <pc:sldMk cId="3610123491" sldId="522"/>
            <ac:graphicFrameMk id="3" creationId="{04591BE3-EC32-968C-1FD2-71FEC2809591}"/>
          </ac:graphicFrameMkLst>
        </pc:graphicFrameChg>
      </pc:sldChg>
      <pc:sldChg chg="modSp mod">
        <pc:chgData name="SAORI MUKAWA" userId="7dafe798-f744-4eb5-97d2-48512db04c6b" providerId="ADAL" clId="{76BD7A54-A46C-4BF5-BABA-B5812A92E7B3}" dt="2024-02-09T04:27:39.140" v="27" actId="14734"/>
        <pc:sldMkLst>
          <pc:docMk/>
          <pc:sldMk cId="442507744" sldId="534"/>
        </pc:sldMkLst>
        <pc:graphicFrameChg chg="modGraphic">
          <ac:chgData name="SAORI MUKAWA" userId="7dafe798-f744-4eb5-97d2-48512db04c6b" providerId="ADAL" clId="{76BD7A54-A46C-4BF5-BABA-B5812A92E7B3}" dt="2024-02-09T04:27:39.140" v="27" actId="14734"/>
          <ac:graphicFrameMkLst>
            <pc:docMk/>
            <pc:sldMk cId="442507744" sldId="534"/>
            <ac:graphicFrameMk id="4" creationId="{AB89DD35-ECFB-BA28-C2F2-8F3FBA5C5AC4}"/>
          </ac:graphicFrameMkLst>
        </pc:graphicFrameChg>
      </pc:sldChg>
      <pc:sldChg chg="addSp delSp modSp mod">
        <pc:chgData name="SAORI MUKAWA" userId="7dafe798-f744-4eb5-97d2-48512db04c6b" providerId="ADAL" clId="{76BD7A54-A46C-4BF5-BABA-B5812A92E7B3}" dt="2024-02-26T08:21:10.142" v="855" actId="478"/>
        <pc:sldMkLst>
          <pc:docMk/>
          <pc:sldMk cId="811827868" sldId="544"/>
        </pc:sldMkLst>
        <pc:spChg chg="add del mod">
          <ac:chgData name="SAORI MUKAWA" userId="7dafe798-f744-4eb5-97d2-48512db04c6b" providerId="ADAL" clId="{76BD7A54-A46C-4BF5-BABA-B5812A92E7B3}" dt="2024-02-26T08:21:10.142" v="855" actId="478"/>
          <ac:spMkLst>
            <pc:docMk/>
            <pc:sldMk cId="811827868" sldId="544"/>
            <ac:spMk id="2" creationId="{03EB9161-27E5-2D72-D702-CE8781B8AB32}"/>
          </ac:spMkLst>
        </pc:spChg>
      </pc:sldChg>
      <pc:sldChg chg="addSp delSp modSp mod">
        <pc:chgData name="SAORI MUKAWA" userId="7dafe798-f744-4eb5-97d2-48512db04c6b" providerId="ADAL" clId="{76BD7A54-A46C-4BF5-BABA-B5812A92E7B3}" dt="2024-02-23T08:00:06.099" v="587" actId="20577"/>
        <pc:sldMkLst>
          <pc:docMk/>
          <pc:sldMk cId="61256657" sldId="545"/>
        </pc:sldMkLst>
        <pc:spChg chg="add del mod">
          <ac:chgData name="SAORI MUKAWA" userId="7dafe798-f744-4eb5-97d2-48512db04c6b" providerId="ADAL" clId="{76BD7A54-A46C-4BF5-BABA-B5812A92E7B3}" dt="2024-02-22T04:31:01.010" v="445" actId="478"/>
          <ac:spMkLst>
            <pc:docMk/>
            <pc:sldMk cId="61256657" sldId="545"/>
            <ac:spMk id="2" creationId="{47FDE36A-63F1-82FA-DB0C-063AB7CC3BAA}"/>
          </ac:spMkLst>
        </pc:spChg>
        <pc:spChg chg="add mod">
          <ac:chgData name="SAORI MUKAWA" userId="7dafe798-f744-4eb5-97d2-48512db04c6b" providerId="ADAL" clId="{76BD7A54-A46C-4BF5-BABA-B5812A92E7B3}" dt="2024-02-23T08:00:06.099" v="587" actId="20577"/>
          <ac:spMkLst>
            <pc:docMk/>
            <pc:sldMk cId="61256657" sldId="545"/>
            <ac:spMk id="4" creationId="{B10824C8-103A-D92A-1E1D-80A6DA081EBD}"/>
          </ac:spMkLst>
        </pc:spChg>
        <pc:graphicFrameChg chg="modGraphic">
          <ac:chgData name="SAORI MUKAWA" userId="7dafe798-f744-4eb5-97d2-48512db04c6b" providerId="ADAL" clId="{76BD7A54-A46C-4BF5-BABA-B5812A92E7B3}" dt="2024-02-22T04:28:15.478" v="370" actId="13926"/>
          <ac:graphicFrameMkLst>
            <pc:docMk/>
            <pc:sldMk cId="61256657" sldId="545"/>
            <ac:graphicFrameMk id="9" creationId="{1BF38F75-0DD5-0D52-D608-338E1339FCBD}"/>
          </ac:graphicFrameMkLst>
        </pc:graphicFrameChg>
      </pc:sldChg>
      <pc:sldChg chg="modSp mod">
        <pc:chgData name="SAORI MUKAWA" userId="7dafe798-f744-4eb5-97d2-48512db04c6b" providerId="ADAL" clId="{76BD7A54-A46C-4BF5-BABA-B5812A92E7B3}" dt="2024-02-22T06:14:14.058" v="502" actId="13926"/>
        <pc:sldMkLst>
          <pc:docMk/>
          <pc:sldMk cId="3187920953" sldId="551"/>
        </pc:sldMkLst>
        <pc:graphicFrameChg chg="modGraphic">
          <ac:chgData name="SAORI MUKAWA" userId="7dafe798-f744-4eb5-97d2-48512db04c6b" providerId="ADAL" clId="{76BD7A54-A46C-4BF5-BABA-B5812A92E7B3}" dt="2024-02-22T06:14:14.058" v="502" actId="13926"/>
          <ac:graphicFrameMkLst>
            <pc:docMk/>
            <pc:sldMk cId="3187920953" sldId="551"/>
            <ac:graphicFrameMk id="10" creationId="{669F67D3-D072-733B-DFD0-7BF39970B413}"/>
          </ac:graphicFrameMkLst>
        </pc:graphicFrameChg>
      </pc:sldChg>
      <pc:sldChg chg="modSp mod">
        <pc:chgData name="SAORI MUKAWA" userId="7dafe798-f744-4eb5-97d2-48512db04c6b" providerId="ADAL" clId="{76BD7A54-A46C-4BF5-BABA-B5812A92E7B3}" dt="2024-02-22T06:27:15.864" v="504" actId="13926"/>
        <pc:sldMkLst>
          <pc:docMk/>
          <pc:sldMk cId="2379436586" sldId="553"/>
        </pc:sldMkLst>
        <pc:spChg chg="mod">
          <ac:chgData name="SAORI MUKAWA" userId="7dafe798-f744-4eb5-97d2-48512db04c6b" providerId="ADAL" clId="{76BD7A54-A46C-4BF5-BABA-B5812A92E7B3}" dt="2024-02-22T06:27:15.864" v="504" actId="13926"/>
          <ac:spMkLst>
            <pc:docMk/>
            <pc:sldMk cId="2379436586" sldId="553"/>
            <ac:spMk id="6" creationId="{910C1F6C-B196-113A-86A8-19C4975FA019}"/>
          </ac:spMkLst>
        </pc:spChg>
      </pc:sldChg>
      <pc:sldChg chg="modSp mod">
        <pc:chgData name="SAORI MUKAWA" userId="7dafe798-f744-4eb5-97d2-48512db04c6b" providerId="ADAL" clId="{76BD7A54-A46C-4BF5-BABA-B5812A92E7B3}" dt="2024-02-09T04:39:36.309" v="28" actId="13926"/>
        <pc:sldMkLst>
          <pc:docMk/>
          <pc:sldMk cId="3199044551" sldId="576"/>
        </pc:sldMkLst>
        <pc:graphicFrameChg chg="modGraphic">
          <ac:chgData name="SAORI MUKAWA" userId="7dafe798-f744-4eb5-97d2-48512db04c6b" providerId="ADAL" clId="{76BD7A54-A46C-4BF5-BABA-B5812A92E7B3}" dt="2024-02-09T04:39:36.309" v="28" actId="13926"/>
          <ac:graphicFrameMkLst>
            <pc:docMk/>
            <pc:sldMk cId="3199044551" sldId="576"/>
            <ac:graphicFrameMk id="2" creationId="{B81A8B83-03E6-3A80-0BF0-415F524D3618}"/>
          </ac:graphicFrameMkLst>
        </pc:graphicFrameChg>
      </pc:sldChg>
      <pc:sldChg chg="modSp mod">
        <pc:chgData name="SAORI MUKAWA" userId="7dafe798-f744-4eb5-97d2-48512db04c6b" providerId="ADAL" clId="{76BD7A54-A46C-4BF5-BABA-B5812A92E7B3}" dt="2024-02-22T06:44:38.974" v="511" actId="20577"/>
        <pc:sldMkLst>
          <pc:docMk/>
          <pc:sldMk cId="4080866840" sldId="580"/>
        </pc:sldMkLst>
        <pc:graphicFrameChg chg="modGraphic">
          <ac:chgData name="SAORI MUKAWA" userId="7dafe798-f744-4eb5-97d2-48512db04c6b" providerId="ADAL" clId="{76BD7A54-A46C-4BF5-BABA-B5812A92E7B3}" dt="2024-02-22T06:44:38.974" v="511" actId="20577"/>
          <ac:graphicFrameMkLst>
            <pc:docMk/>
            <pc:sldMk cId="4080866840" sldId="580"/>
            <ac:graphicFrameMk id="41" creationId="{98943954-0700-E099-122C-D189C7B82D1C}"/>
          </ac:graphicFrameMkLst>
        </pc:graphicFrameChg>
      </pc:sldChg>
      <pc:sldChg chg="addSp delSp modSp mod">
        <pc:chgData name="SAORI MUKAWA" userId="7dafe798-f744-4eb5-97d2-48512db04c6b" providerId="ADAL" clId="{76BD7A54-A46C-4BF5-BABA-B5812A92E7B3}" dt="2024-02-22T07:10:15.183" v="526" actId="478"/>
        <pc:sldMkLst>
          <pc:docMk/>
          <pc:sldMk cId="3682343186" sldId="592"/>
        </pc:sldMkLst>
        <pc:spChg chg="add del">
          <ac:chgData name="SAORI MUKAWA" userId="7dafe798-f744-4eb5-97d2-48512db04c6b" providerId="ADAL" clId="{76BD7A54-A46C-4BF5-BABA-B5812A92E7B3}" dt="2024-02-22T07:09:48.297" v="523" actId="478"/>
          <ac:spMkLst>
            <pc:docMk/>
            <pc:sldMk cId="3682343186" sldId="592"/>
            <ac:spMk id="4" creationId="{A2250556-DB9E-B981-7126-8C089F6EEA0F}"/>
          </ac:spMkLst>
        </pc:spChg>
        <pc:spChg chg="add del mod">
          <ac:chgData name="SAORI MUKAWA" userId="7dafe798-f744-4eb5-97d2-48512db04c6b" providerId="ADAL" clId="{76BD7A54-A46C-4BF5-BABA-B5812A92E7B3}" dt="2024-02-22T07:10:15.183" v="526" actId="478"/>
          <ac:spMkLst>
            <pc:docMk/>
            <pc:sldMk cId="3682343186" sldId="592"/>
            <ac:spMk id="6" creationId="{B726380A-7087-4C35-58C4-5F5E923FA2EB}"/>
          </ac:spMkLst>
        </pc:spChg>
        <pc:picChg chg="mod">
          <ac:chgData name="SAORI MUKAWA" userId="7dafe798-f744-4eb5-97d2-48512db04c6b" providerId="ADAL" clId="{76BD7A54-A46C-4BF5-BABA-B5812A92E7B3}" dt="2024-02-22T07:09:15.441" v="521" actId="1076"/>
          <ac:picMkLst>
            <pc:docMk/>
            <pc:sldMk cId="3682343186" sldId="592"/>
            <ac:picMk id="2" creationId="{9B73BE7D-28AD-EDF9-58A2-78852BBDC5E5}"/>
          </ac:picMkLst>
        </pc:picChg>
      </pc:sldChg>
      <pc:sldChg chg="modSp mod">
        <pc:chgData name="SAORI MUKAWA" userId="7dafe798-f744-4eb5-97d2-48512db04c6b" providerId="ADAL" clId="{76BD7A54-A46C-4BF5-BABA-B5812A92E7B3}" dt="2024-02-23T09:06:52.930" v="665" actId="13926"/>
        <pc:sldMkLst>
          <pc:docMk/>
          <pc:sldMk cId="3483831151" sldId="593"/>
        </pc:sldMkLst>
        <pc:spChg chg="mod">
          <ac:chgData name="SAORI MUKAWA" userId="7dafe798-f744-4eb5-97d2-48512db04c6b" providerId="ADAL" clId="{76BD7A54-A46C-4BF5-BABA-B5812A92E7B3}" dt="2024-02-23T09:06:52.930" v="665" actId="13926"/>
          <ac:spMkLst>
            <pc:docMk/>
            <pc:sldMk cId="3483831151" sldId="593"/>
            <ac:spMk id="5" creationId="{4CE95927-59BA-7466-1C46-EF43BD97CAF4}"/>
          </ac:spMkLst>
        </pc:spChg>
      </pc:sldChg>
      <pc:sldChg chg="addSp delSp modSp mod">
        <pc:chgData name="SAORI MUKAWA" userId="7dafe798-f744-4eb5-97d2-48512db04c6b" providerId="ADAL" clId="{76BD7A54-A46C-4BF5-BABA-B5812A92E7B3}" dt="2024-02-26T08:27:51.085" v="857" actId="478"/>
        <pc:sldMkLst>
          <pc:docMk/>
          <pc:sldMk cId="2027693822" sldId="607"/>
        </pc:sldMkLst>
        <pc:spChg chg="add del mod">
          <ac:chgData name="SAORI MUKAWA" userId="7dafe798-f744-4eb5-97d2-48512db04c6b" providerId="ADAL" clId="{76BD7A54-A46C-4BF5-BABA-B5812A92E7B3}" dt="2024-02-26T08:27:51.085" v="857" actId="478"/>
          <ac:spMkLst>
            <pc:docMk/>
            <pc:sldMk cId="2027693822" sldId="607"/>
            <ac:spMk id="2" creationId="{D56D3D8A-AF7B-589F-4E39-5730FE4615D2}"/>
          </ac:spMkLst>
        </pc:spChg>
      </pc:sldChg>
      <pc:sldChg chg="modSp mod">
        <pc:chgData name="SAORI MUKAWA" userId="7dafe798-f744-4eb5-97d2-48512db04c6b" providerId="ADAL" clId="{76BD7A54-A46C-4BF5-BABA-B5812A92E7B3}" dt="2024-02-09T04:43:15.382" v="29" actId="13926"/>
        <pc:sldMkLst>
          <pc:docMk/>
          <pc:sldMk cId="3442515152" sldId="621"/>
        </pc:sldMkLst>
        <pc:graphicFrameChg chg="modGraphic">
          <ac:chgData name="SAORI MUKAWA" userId="7dafe798-f744-4eb5-97d2-48512db04c6b" providerId="ADAL" clId="{76BD7A54-A46C-4BF5-BABA-B5812A92E7B3}" dt="2024-02-09T04:43:15.382" v="29" actId="13926"/>
          <ac:graphicFrameMkLst>
            <pc:docMk/>
            <pc:sldMk cId="3442515152" sldId="621"/>
            <ac:graphicFrameMk id="2" creationId="{B81A8B83-03E6-3A80-0BF0-415F524D3618}"/>
          </ac:graphicFrameMkLst>
        </pc:graphicFrameChg>
      </pc:sldChg>
      <pc:sldChg chg="addSp modSp mod">
        <pc:chgData name="SAORI MUKAWA" userId="7dafe798-f744-4eb5-97d2-48512db04c6b" providerId="ADAL" clId="{76BD7A54-A46C-4BF5-BABA-B5812A92E7B3}" dt="2024-02-23T08:01:45.812" v="610" actId="20577"/>
        <pc:sldMkLst>
          <pc:docMk/>
          <pc:sldMk cId="4028401274" sldId="639"/>
        </pc:sldMkLst>
        <pc:spChg chg="add mod">
          <ac:chgData name="SAORI MUKAWA" userId="7dafe798-f744-4eb5-97d2-48512db04c6b" providerId="ADAL" clId="{76BD7A54-A46C-4BF5-BABA-B5812A92E7B3}" dt="2024-02-23T08:01:45.812" v="610" actId="20577"/>
          <ac:spMkLst>
            <pc:docMk/>
            <pc:sldMk cId="4028401274" sldId="639"/>
            <ac:spMk id="2" creationId="{962BFCFD-6162-0D59-1457-6B6868F8962A}"/>
          </ac:spMkLst>
        </pc:spChg>
        <pc:graphicFrameChg chg="modGraphic">
          <ac:chgData name="SAORI MUKAWA" userId="7dafe798-f744-4eb5-97d2-48512db04c6b" providerId="ADAL" clId="{76BD7A54-A46C-4BF5-BABA-B5812A92E7B3}" dt="2024-02-23T08:00:52.069" v="588" actId="13926"/>
          <ac:graphicFrameMkLst>
            <pc:docMk/>
            <pc:sldMk cId="4028401274" sldId="639"/>
            <ac:graphicFrameMk id="9" creationId="{32BD5151-74FF-BEB8-4674-EE01E649C92B}"/>
          </ac:graphicFrameMkLst>
        </pc:graphicFrameChg>
      </pc:sldChg>
      <pc:sldChg chg="addSp modSp mod">
        <pc:chgData name="SAORI MUKAWA" userId="7dafe798-f744-4eb5-97d2-48512db04c6b" providerId="ADAL" clId="{76BD7A54-A46C-4BF5-BABA-B5812A92E7B3}" dt="2024-02-23T08:27:21.773" v="661" actId="20577"/>
        <pc:sldMkLst>
          <pc:docMk/>
          <pc:sldMk cId="260242305" sldId="652"/>
        </pc:sldMkLst>
        <pc:spChg chg="add mod">
          <ac:chgData name="SAORI MUKAWA" userId="7dafe798-f744-4eb5-97d2-48512db04c6b" providerId="ADAL" clId="{76BD7A54-A46C-4BF5-BABA-B5812A92E7B3}" dt="2024-02-23T08:27:21.773" v="661" actId="20577"/>
          <ac:spMkLst>
            <pc:docMk/>
            <pc:sldMk cId="260242305" sldId="652"/>
            <ac:spMk id="2" creationId="{58782048-A111-B96B-E5EF-08F398C59B1A}"/>
          </ac:spMkLst>
        </pc:spChg>
      </pc:sldChg>
      <pc:sldChg chg="addSp delSp modSp mod">
        <pc:chgData name="SAORI MUKAWA" userId="7dafe798-f744-4eb5-97d2-48512db04c6b" providerId="ADAL" clId="{76BD7A54-A46C-4BF5-BABA-B5812A92E7B3}" dt="2024-02-26T08:39:29.746" v="859" actId="478"/>
        <pc:sldMkLst>
          <pc:docMk/>
          <pc:sldMk cId="2165752862" sldId="660"/>
        </pc:sldMkLst>
        <pc:spChg chg="add del mod">
          <ac:chgData name="SAORI MUKAWA" userId="7dafe798-f744-4eb5-97d2-48512db04c6b" providerId="ADAL" clId="{76BD7A54-A46C-4BF5-BABA-B5812A92E7B3}" dt="2024-02-26T08:39:29.746" v="859" actId="478"/>
          <ac:spMkLst>
            <pc:docMk/>
            <pc:sldMk cId="2165752862" sldId="660"/>
            <ac:spMk id="2" creationId="{F4F90C17-3D0D-23B3-DA2F-A860AC6B0CF4}"/>
          </ac:spMkLst>
        </pc:spChg>
      </pc:sldChg>
      <pc:sldChg chg="addSp delSp modSp mod">
        <pc:chgData name="SAORI MUKAWA" userId="7dafe798-f744-4eb5-97d2-48512db04c6b" providerId="ADAL" clId="{76BD7A54-A46C-4BF5-BABA-B5812A92E7B3}" dt="2024-02-26T08:39:41.794" v="860" actId="478"/>
        <pc:sldMkLst>
          <pc:docMk/>
          <pc:sldMk cId="3330931245" sldId="672"/>
        </pc:sldMkLst>
        <pc:spChg chg="add del mod">
          <ac:chgData name="SAORI MUKAWA" userId="7dafe798-f744-4eb5-97d2-48512db04c6b" providerId="ADAL" clId="{76BD7A54-A46C-4BF5-BABA-B5812A92E7B3}" dt="2024-02-26T08:39:41.794" v="860" actId="478"/>
          <ac:spMkLst>
            <pc:docMk/>
            <pc:sldMk cId="3330931245" sldId="672"/>
            <ac:spMk id="6" creationId="{3558C995-7593-1472-DD31-8155834550F8}"/>
          </ac:spMkLst>
        </pc:spChg>
      </pc:sldChg>
      <pc:sldChg chg="addSp modSp mod">
        <pc:chgData name="SAORI MUKAWA" userId="7dafe798-f744-4eb5-97d2-48512db04c6b" providerId="ADAL" clId="{76BD7A54-A46C-4BF5-BABA-B5812A92E7B3}" dt="2024-02-25T04:44:44.410" v="737" actId="20577"/>
        <pc:sldMkLst>
          <pc:docMk/>
          <pc:sldMk cId="1479196133" sldId="674"/>
        </pc:sldMkLst>
        <pc:spChg chg="add mod">
          <ac:chgData name="SAORI MUKAWA" userId="7dafe798-f744-4eb5-97d2-48512db04c6b" providerId="ADAL" clId="{76BD7A54-A46C-4BF5-BABA-B5812A92E7B3}" dt="2024-02-25T04:37:24.021" v="706" actId="20577"/>
          <ac:spMkLst>
            <pc:docMk/>
            <pc:sldMk cId="1479196133" sldId="674"/>
            <ac:spMk id="2" creationId="{646B0082-4C60-2C03-3866-7D4E53536C50}"/>
          </ac:spMkLst>
        </pc:spChg>
        <pc:spChg chg="add mod">
          <ac:chgData name="SAORI MUKAWA" userId="7dafe798-f744-4eb5-97d2-48512db04c6b" providerId="ADAL" clId="{76BD7A54-A46C-4BF5-BABA-B5812A92E7B3}" dt="2024-02-25T04:44:44.410" v="737" actId="20577"/>
          <ac:spMkLst>
            <pc:docMk/>
            <pc:sldMk cId="1479196133" sldId="674"/>
            <ac:spMk id="4" creationId="{6A1A3CC3-8660-91F6-D555-F36A36F061D3}"/>
          </ac:spMkLst>
        </pc:spChg>
        <pc:graphicFrameChg chg="modGraphic">
          <ac:chgData name="SAORI MUKAWA" userId="7dafe798-f744-4eb5-97d2-48512db04c6b" providerId="ADAL" clId="{76BD7A54-A46C-4BF5-BABA-B5812A92E7B3}" dt="2024-02-25T04:44:25.582" v="727" actId="13926"/>
          <ac:graphicFrameMkLst>
            <pc:docMk/>
            <pc:sldMk cId="1479196133" sldId="674"/>
            <ac:graphicFrameMk id="6" creationId="{098C09ED-6965-03BB-4243-E77031E4F492}"/>
          </ac:graphicFrameMkLst>
        </pc:graphicFrameChg>
      </pc:sldChg>
      <pc:sldChg chg="addSp modSp mod">
        <pc:chgData name="SAORI MUKAWA" userId="7dafe798-f744-4eb5-97d2-48512db04c6b" providerId="ADAL" clId="{76BD7A54-A46C-4BF5-BABA-B5812A92E7B3}" dt="2024-02-25T04:42:50.832" v="726" actId="207"/>
        <pc:sldMkLst>
          <pc:docMk/>
          <pc:sldMk cId="1257994236" sldId="677"/>
        </pc:sldMkLst>
        <pc:spChg chg="add mod">
          <ac:chgData name="SAORI MUKAWA" userId="7dafe798-f744-4eb5-97d2-48512db04c6b" providerId="ADAL" clId="{76BD7A54-A46C-4BF5-BABA-B5812A92E7B3}" dt="2024-02-25T04:42:50.832" v="726" actId="207"/>
          <ac:spMkLst>
            <pc:docMk/>
            <pc:sldMk cId="1257994236" sldId="677"/>
            <ac:spMk id="2" creationId="{A8F31F9F-C31F-0925-1383-C4D98E705E30}"/>
          </ac:spMkLst>
        </pc:spChg>
        <pc:graphicFrameChg chg="modGraphic">
          <ac:chgData name="SAORI MUKAWA" userId="7dafe798-f744-4eb5-97d2-48512db04c6b" providerId="ADAL" clId="{76BD7A54-A46C-4BF5-BABA-B5812A92E7B3}" dt="2024-02-25T04:41:40.993" v="707" actId="13926"/>
          <ac:graphicFrameMkLst>
            <pc:docMk/>
            <pc:sldMk cId="1257994236" sldId="677"/>
            <ac:graphicFrameMk id="12" creationId="{BBB54472-760C-CB18-3D3A-21A9230D5B51}"/>
          </ac:graphicFrameMkLst>
        </pc:graphicFrameChg>
      </pc:sldChg>
      <pc:sldChg chg="modSp mod">
        <pc:chgData name="SAORI MUKAWA" userId="7dafe798-f744-4eb5-97d2-48512db04c6b" providerId="ADAL" clId="{76BD7A54-A46C-4BF5-BABA-B5812A92E7B3}" dt="2024-02-25T05:13:11.924" v="746" actId="13926"/>
        <pc:sldMkLst>
          <pc:docMk/>
          <pc:sldMk cId="541625290" sldId="679"/>
        </pc:sldMkLst>
        <pc:graphicFrameChg chg="modGraphic">
          <ac:chgData name="SAORI MUKAWA" userId="7dafe798-f744-4eb5-97d2-48512db04c6b" providerId="ADAL" clId="{76BD7A54-A46C-4BF5-BABA-B5812A92E7B3}" dt="2024-02-25T05:13:11.924" v="746" actId="13926"/>
          <ac:graphicFrameMkLst>
            <pc:docMk/>
            <pc:sldMk cId="541625290" sldId="679"/>
            <ac:graphicFrameMk id="4" creationId="{D83E80AC-1D75-7022-FFBA-1D9ABA5C441D}"/>
          </ac:graphicFrameMkLst>
        </pc:graphicFrameChg>
      </pc:sldChg>
      <pc:sldChg chg="modSp mod">
        <pc:chgData name="SAORI MUKAWA" userId="7dafe798-f744-4eb5-97d2-48512db04c6b" providerId="ADAL" clId="{76BD7A54-A46C-4BF5-BABA-B5812A92E7B3}" dt="2024-02-25T05:26:12.969" v="750" actId="13926"/>
        <pc:sldMkLst>
          <pc:docMk/>
          <pc:sldMk cId="3196650865" sldId="680"/>
        </pc:sldMkLst>
        <pc:graphicFrameChg chg="modGraphic">
          <ac:chgData name="SAORI MUKAWA" userId="7dafe798-f744-4eb5-97d2-48512db04c6b" providerId="ADAL" clId="{76BD7A54-A46C-4BF5-BABA-B5812A92E7B3}" dt="2024-02-25T05:26:12.969" v="750" actId="13926"/>
          <ac:graphicFrameMkLst>
            <pc:docMk/>
            <pc:sldMk cId="3196650865" sldId="680"/>
            <ac:graphicFrameMk id="6" creationId="{C873F0EB-5E0C-3124-DF87-40B9D96AC7F6}"/>
          </ac:graphicFrameMkLst>
        </pc:graphicFrameChg>
      </pc:sldChg>
      <pc:sldChg chg="modSp mod">
        <pc:chgData name="SAORI MUKAWA" userId="7dafe798-f744-4eb5-97d2-48512db04c6b" providerId="ADAL" clId="{76BD7A54-A46C-4BF5-BABA-B5812A92E7B3}" dt="2024-02-25T05:06:04.198" v="744" actId="13926"/>
        <pc:sldMkLst>
          <pc:docMk/>
          <pc:sldMk cId="197760747" sldId="683"/>
        </pc:sldMkLst>
        <pc:graphicFrameChg chg="modGraphic">
          <ac:chgData name="SAORI MUKAWA" userId="7dafe798-f744-4eb5-97d2-48512db04c6b" providerId="ADAL" clId="{76BD7A54-A46C-4BF5-BABA-B5812A92E7B3}" dt="2024-02-25T05:06:04.198" v="744" actId="13926"/>
          <ac:graphicFrameMkLst>
            <pc:docMk/>
            <pc:sldMk cId="197760747" sldId="683"/>
            <ac:graphicFrameMk id="9" creationId="{418CD0ED-26A4-F311-3190-7D9062B520AF}"/>
          </ac:graphicFrameMkLst>
        </pc:graphicFrameChg>
      </pc:sldChg>
      <pc:sldChg chg="modSp mod">
        <pc:chgData name="SAORI MUKAWA" userId="7dafe798-f744-4eb5-97d2-48512db04c6b" providerId="ADAL" clId="{76BD7A54-A46C-4BF5-BABA-B5812A92E7B3}" dt="2024-02-25T05:08:49.167" v="745" actId="13926"/>
        <pc:sldMkLst>
          <pc:docMk/>
          <pc:sldMk cId="2680538564" sldId="684"/>
        </pc:sldMkLst>
        <pc:graphicFrameChg chg="modGraphic">
          <ac:chgData name="SAORI MUKAWA" userId="7dafe798-f744-4eb5-97d2-48512db04c6b" providerId="ADAL" clId="{76BD7A54-A46C-4BF5-BABA-B5812A92E7B3}" dt="2024-02-25T05:08:49.167" v="745" actId="13926"/>
          <ac:graphicFrameMkLst>
            <pc:docMk/>
            <pc:sldMk cId="2680538564" sldId="684"/>
            <ac:graphicFrameMk id="12" creationId="{5CA05722-9227-DFC5-780C-E92009FB9007}"/>
          </ac:graphicFrameMkLst>
        </pc:graphicFrameChg>
      </pc:sldChg>
      <pc:sldChg chg="modSp mod">
        <pc:chgData name="SAORI MUKAWA" userId="7dafe798-f744-4eb5-97d2-48512db04c6b" providerId="ADAL" clId="{76BD7A54-A46C-4BF5-BABA-B5812A92E7B3}" dt="2024-02-25T05:22:29.467" v="747" actId="13926"/>
        <pc:sldMkLst>
          <pc:docMk/>
          <pc:sldMk cId="3240972119" sldId="693"/>
        </pc:sldMkLst>
        <pc:graphicFrameChg chg="modGraphic">
          <ac:chgData name="SAORI MUKAWA" userId="7dafe798-f744-4eb5-97d2-48512db04c6b" providerId="ADAL" clId="{76BD7A54-A46C-4BF5-BABA-B5812A92E7B3}" dt="2024-02-25T05:22:29.467" v="747" actId="13926"/>
          <ac:graphicFrameMkLst>
            <pc:docMk/>
            <pc:sldMk cId="3240972119" sldId="693"/>
            <ac:graphicFrameMk id="7" creationId="{8481603E-4188-B290-BAA0-E1A959B438FE}"/>
          </ac:graphicFrameMkLst>
        </pc:graphicFrameChg>
      </pc:sldChg>
      <pc:sldChg chg="addSp delSp modSp mod">
        <pc:chgData name="SAORI MUKAWA" userId="7dafe798-f744-4eb5-97d2-48512db04c6b" providerId="ADAL" clId="{76BD7A54-A46C-4BF5-BABA-B5812A92E7B3}" dt="2024-02-26T08:45:36.211" v="861" actId="478"/>
        <pc:sldMkLst>
          <pc:docMk/>
          <pc:sldMk cId="3363522200" sldId="706"/>
        </pc:sldMkLst>
        <pc:spChg chg="add del mod">
          <ac:chgData name="SAORI MUKAWA" userId="7dafe798-f744-4eb5-97d2-48512db04c6b" providerId="ADAL" clId="{76BD7A54-A46C-4BF5-BABA-B5812A92E7B3}" dt="2024-02-26T08:45:36.211" v="861" actId="478"/>
          <ac:spMkLst>
            <pc:docMk/>
            <pc:sldMk cId="3363522200" sldId="706"/>
            <ac:spMk id="2" creationId="{D75D9B02-189F-A26E-F2AE-570832C71AE8}"/>
          </ac:spMkLst>
        </pc:spChg>
      </pc:sldChg>
      <pc:sldChg chg="addSp delSp modSp mod">
        <pc:chgData name="SAORI MUKAWA" userId="7dafe798-f744-4eb5-97d2-48512db04c6b" providerId="ADAL" clId="{76BD7A54-A46C-4BF5-BABA-B5812A92E7B3}" dt="2024-02-26T08:45:48.863" v="862" actId="478"/>
        <pc:sldMkLst>
          <pc:docMk/>
          <pc:sldMk cId="1215545741" sldId="721"/>
        </pc:sldMkLst>
        <pc:spChg chg="add del mod">
          <ac:chgData name="SAORI MUKAWA" userId="7dafe798-f744-4eb5-97d2-48512db04c6b" providerId="ADAL" clId="{76BD7A54-A46C-4BF5-BABA-B5812A92E7B3}" dt="2024-02-26T08:45:48.863" v="862" actId="478"/>
          <ac:spMkLst>
            <pc:docMk/>
            <pc:sldMk cId="1215545741" sldId="721"/>
            <ac:spMk id="6" creationId="{21D41E3F-5D9D-82A0-D19C-67F556B96C33}"/>
          </ac:spMkLst>
        </pc:spChg>
      </pc:sldChg>
      <pc:sldChg chg="addSp delSp modSp mod">
        <pc:chgData name="SAORI MUKAWA" userId="7dafe798-f744-4eb5-97d2-48512db04c6b" providerId="ADAL" clId="{76BD7A54-A46C-4BF5-BABA-B5812A92E7B3}" dt="2024-02-26T08:50:12.702" v="863" actId="478"/>
        <pc:sldMkLst>
          <pc:docMk/>
          <pc:sldMk cId="1113406051" sldId="749"/>
        </pc:sldMkLst>
        <pc:spChg chg="add del mod">
          <ac:chgData name="SAORI MUKAWA" userId="7dafe798-f744-4eb5-97d2-48512db04c6b" providerId="ADAL" clId="{76BD7A54-A46C-4BF5-BABA-B5812A92E7B3}" dt="2024-02-26T08:50:12.702" v="863" actId="478"/>
          <ac:spMkLst>
            <pc:docMk/>
            <pc:sldMk cId="1113406051" sldId="749"/>
            <ac:spMk id="2" creationId="{ACF68482-F2BC-E124-D852-C4CB06BF4CD6}"/>
          </ac:spMkLst>
        </pc:spChg>
      </pc:sldChg>
      <pc:sldChg chg="addSp modSp mod">
        <pc:chgData name="SAORI MUKAWA" userId="7dafe798-f744-4eb5-97d2-48512db04c6b" providerId="ADAL" clId="{76BD7A54-A46C-4BF5-BABA-B5812A92E7B3}" dt="2024-02-22T05:55:25.639" v="500" actId="20577"/>
        <pc:sldMkLst>
          <pc:docMk/>
          <pc:sldMk cId="2176644778" sldId="770"/>
        </pc:sldMkLst>
        <pc:spChg chg="mod">
          <ac:chgData name="SAORI MUKAWA" userId="7dafe798-f744-4eb5-97d2-48512db04c6b" providerId="ADAL" clId="{76BD7A54-A46C-4BF5-BABA-B5812A92E7B3}" dt="2024-02-09T04:59:25.473" v="30" actId="13926"/>
          <ac:spMkLst>
            <pc:docMk/>
            <pc:sldMk cId="2176644778" sldId="770"/>
            <ac:spMk id="2" creationId="{BF48E505-C8CE-0882-57C7-BECF871EE7DB}"/>
          </ac:spMkLst>
        </pc:spChg>
        <pc:spChg chg="add mod">
          <ac:chgData name="SAORI MUKAWA" userId="7dafe798-f744-4eb5-97d2-48512db04c6b" providerId="ADAL" clId="{76BD7A54-A46C-4BF5-BABA-B5812A92E7B3}" dt="2024-02-22T05:55:25.639" v="500" actId="20577"/>
          <ac:spMkLst>
            <pc:docMk/>
            <pc:sldMk cId="2176644778" sldId="770"/>
            <ac:spMk id="3" creationId="{9DB4B5A4-115F-5392-0A15-75A8D8A7E55D}"/>
          </ac:spMkLst>
        </pc:spChg>
      </pc:sldChg>
      <pc:sldChg chg="modSp mod">
        <pc:chgData name="SAORI MUKAWA" userId="7dafe798-f744-4eb5-97d2-48512db04c6b" providerId="ADAL" clId="{76BD7A54-A46C-4BF5-BABA-B5812A92E7B3}" dt="2024-02-19T02:49:59.620" v="216" actId="13926"/>
        <pc:sldMkLst>
          <pc:docMk/>
          <pc:sldMk cId="1739233008" sldId="779"/>
        </pc:sldMkLst>
        <pc:spChg chg="mod">
          <ac:chgData name="SAORI MUKAWA" userId="7dafe798-f744-4eb5-97d2-48512db04c6b" providerId="ADAL" clId="{76BD7A54-A46C-4BF5-BABA-B5812A92E7B3}" dt="2024-02-19T02:49:59.620" v="216" actId="13926"/>
          <ac:spMkLst>
            <pc:docMk/>
            <pc:sldMk cId="1739233008" sldId="779"/>
            <ac:spMk id="4" creationId="{3F5978D5-AB5B-E534-6B5E-8D10C2EF03C4}"/>
          </ac:spMkLst>
        </pc:spChg>
      </pc:sldChg>
      <pc:sldChg chg="addSp delSp modSp mod">
        <pc:chgData name="SAORI MUKAWA" userId="7dafe798-f744-4eb5-97d2-48512db04c6b" providerId="ADAL" clId="{76BD7A54-A46C-4BF5-BABA-B5812A92E7B3}" dt="2024-02-23T08:43:19.700" v="664" actId="13926"/>
        <pc:sldMkLst>
          <pc:docMk/>
          <pc:sldMk cId="3322385748" sldId="780"/>
        </pc:sldMkLst>
        <pc:spChg chg="mod">
          <ac:chgData name="SAORI MUKAWA" userId="7dafe798-f744-4eb5-97d2-48512db04c6b" providerId="ADAL" clId="{76BD7A54-A46C-4BF5-BABA-B5812A92E7B3}" dt="2024-02-23T08:43:19.700" v="664" actId="13926"/>
          <ac:spMkLst>
            <pc:docMk/>
            <pc:sldMk cId="3322385748" sldId="780"/>
            <ac:spMk id="3" creationId="{3463268B-6BBF-E9DA-F5B8-13D59724EAF0}"/>
          </ac:spMkLst>
        </pc:spChg>
        <pc:graphicFrameChg chg="add del modGraphic">
          <ac:chgData name="SAORI MUKAWA" userId="7dafe798-f744-4eb5-97d2-48512db04c6b" providerId="ADAL" clId="{76BD7A54-A46C-4BF5-BABA-B5812A92E7B3}" dt="2024-02-22T06:38:20.956" v="507" actId="27309"/>
          <ac:graphicFrameMkLst>
            <pc:docMk/>
            <pc:sldMk cId="3322385748" sldId="780"/>
            <ac:graphicFrameMk id="5" creationId="{A0916B31-1AD8-C9DB-3EE3-145D3E047F9E}"/>
          </ac:graphicFrameMkLst>
        </pc:graphicFrameChg>
      </pc:sldChg>
      <pc:sldChg chg="modSp mod">
        <pc:chgData name="SAORI MUKAWA" userId="7dafe798-f744-4eb5-97d2-48512db04c6b" providerId="ADAL" clId="{76BD7A54-A46C-4BF5-BABA-B5812A92E7B3}" dt="2024-02-19T02:19:29.056" v="205" actId="13926"/>
        <pc:sldMkLst>
          <pc:docMk/>
          <pc:sldMk cId="4180936572" sldId="782"/>
        </pc:sldMkLst>
        <pc:spChg chg="mod">
          <ac:chgData name="SAORI MUKAWA" userId="7dafe798-f744-4eb5-97d2-48512db04c6b" providerId="ADAL" clId="{76BD7A54-A46C-4BF5-BABA-B5812A92E7B3}" dt="2024-02-19T02:19:29.056" v="205" actId="13926"/>
          <ac:spMkLst>
            <pc:docMk/>
            <pc:sldMk cId="4180936572" sldId="782"/>
            <ac:spMk id="3" creationId="{0D7E859F-24C2-B7CC-AD95-73CCA402A8DE}"/>
          </ac:spMkLst>
        </pc:spChg>
      </pc:sldChg>
      <pc:sldChg chg="modSp mod">
        <pc:chgData name="SAORI MUKAWA" userId="7dafe798-f744-4eb5-97d2-48512db04c6b" providerId="ADAL" clId="{76BD7A54-A46C-4BF5-BABA-B5812A92E7B3}" dt="2024-02-23T08:09:11.359" v="620"/>
        <pc:sldMkLst>
          <pc:docMk/>
          <pc:sldMk cId="1339990450" sldId="783"/>
        </pc:sldMkLst>
        <pc:spChg chg="mod">
          <ac:chgData name="SAORI MUKAWA" userId="7dafe798-f744-4eb5-97d2-48512db04c6b" providerId="ADAL" clId="{76BD7A54-A46C-4BF5-BABA-B5812A92E7B3}" dt="2024-02-23T08:09:11.359" v="620"/>
          <ac:spMkLst>
            <pc:docMk/>
            <pc:sldMk cId="1339990450" sldId="783"/>
            <ac:spMk id="3" creationId="{96E6FABD-FEA6-94EF-A93E-2F4A50310CD2}"/>
          </ac:spMkLst>
        </pc:spChg>
      </pc:sldChg>
      <pc:sldChg chg="addSp delSp modSp mod ord">
        <pc:chgData name="SAORI MUKAWA" userId="7dafe798-f744-4eb5-97d2-48512db04c6b" providerId="ADAL" clId="{76BD7A54-A46C-4BF5-BABA-B5812A92E7B3}" dt="2024-02-22T04:01:24.714" v="369" actId="13926"/>
        <pc:sldMkLst>
          <pc:docMk/>
          <pc:sldMk cId="3127166529" sldId="784"/>
        </pc:sldMkLst>
        <pc:spChg chg="mod">
          <ac:chgData name="SAORI MUKAWA" userId="7dafe798-f744-4eb5-97d2-48512db04c6b" providerId="ADAL" clId="{76BD7A54-A46C-4BF5-BABA-B5812A92E7B3}" dt="2024-02-22T04:01:24.714" v="369" actId="13926"/>
          <ac:spMkLst>
            <pc:docMk/>
            <pc:sldMk cId="3127166529" sldId="784"/>
            <ac:spMk id="3" creationId="{C30892E2-DB06-17D7-64C7-AF8A6F7F8816}"/>
          </ac:spMkLst>
        </pc:spChg>
        <pc:graphicFrameChg chg="add del modGraphic">
          <ac:chgData name="SAORI MUKAWA" userId="7dafe798-f744-4eb5-97d2-48512db04c6b" providerId="ADAL" clId="{76BD7A54-A46C-4BF5-BABA-B5812A92E7B3}" dt="2024-02-13T06:50:44.897" v="137" actId="27309"/>
          <ac:graphicFrameMkLst>
            <pc:docMk/>
            <pc:sldMk cId="3127166529" sldId="784"/>
            <ac:graphicFrameMk id="5" creationId="{88CE81AE-099E-3E47-6AC7-EE732DF13552}"/>
          </ac:graphicFrameMkLst>
        </pc:graphicFrameChg>
      </pc:sldChg>
      <pc:sldChg chg="addSp delSp modSp mod ord">
        <pc:chgData name="SAORI MUKAWA" userId="7dafe798-f744-4eb5-97d2-48512db04c6b" providerId="ADAL" clId="{76BD7A54-A46C-4BF5-BABA-B5812A92E7B3}" dt="2024-02-26T01:08:38.759" v="791" actId="27309"/>
        <pc:sldMkLst>
          <pc:docMk/>
          <pc:sldMk cId="346638248" sldId="785"/>
        </pc:sldMkLst>
        <pc:spChg chg="mod">
          <ac:chgData name="SAORI MUKAWA" userId="7dafe798-f744-4eb5-97d2-48512db04c6b" providerId="ADAL" clId="{76BD7A54-A46C-4BF5-BABA-B5812A92E7B3}" dt="2024-02-23T08:42:03.428" v="662" actId="13926"/>
          <ac:spMkLst>
            <pc:docMk/>
            <pc:sldMk cId="346638248" sldId="785"/>
            <ac:spMk id="3" creationId="{43B388CC-3EB5-F77B-2734-6FAE8996DF9F}"/>
          </ac:spMkLst>
        </pc:spChg>
        <pc:spChg chg="add mod">
          <ac:chgData name="SAORI MUKAWA" userId="7dafe798-f744-4eb5-97d2-48512db04c6b" providerId="ADAL" clId="{76BD7A54-A46C-4BF5-BABA-B5812A92E7B3}" dt="2024-02-19T02:09:08.268" v="197" actId="571"/>
          <ac:spMkLst>
            <pc:docMk/>
            <pc:sldMk cId="346638248" sldId="785"/>
            <ac:spMk id="4" creationId="{E11EA318-A395-DB7A-D87E-AC5070E0B956}"/>
          </ac:spMkLst>
        </pc:spChg>
        <pc:graphicFrameChg chg="add del modGraphic">
          <ac:chgData name="SAORI MUKAWA" userId="7dafe798-f744-4eb5-97d2-48512db04c6b" providerId="ADAL" clId="{76BD7A54-A46C-4BF5-BABA-B5812A92E7B3}" dt="2024-02-26T01:08:38.759" v="791" actId="27309"/>
          <ac:graphicFrameMkLst>
            <pc:docMk/>
            <pc:sldMk cId="346638248" sldId="785"/>
            <ac:graphicFrameMk id="5" creationId="{B30F9E5D-2827-C638-AF8F-E853445151A5}"/>
          </ac:graphicFrameMkLst>
        </pc:graphicFrameChg>
      </pc:sldChg>
      <pc:sldChg chg="modSp mod">
        <pc:chgData name="SAORI MUKAWA" userId="7dafe798-f744-4eb5-97d2-48512db04c6b" providerId="ADAL" clId="{76BD7A54-A46C-4BF5-BABA-B5812A92E7B3}" dt="2024-02-22T02:53:38.580" v="361" actId="13926"/>
        <pc:sldMkLst>
          <pc:docMk/>
          <pc:sldMk cId="228462245" sldId="786"/>
        </pc:sldMkLst>
        <pc:spChg chg="mod">
          <ac:chgData name="SAORI MUKAWA" userId="7dafe798-f744-4eb5-97d2-48512db04c6b" providerId="ADAL" clId="{76BD7A54-A46C-4BF5-BABA-B5812A92E7B3}" dt="2024-02-22T02:53:38.580" v="361" actId="13926"/>
          <ac:spMkLst>
            <pc:docMk/>
            <pc:sldMk cId="228462245" sldId="786"/>
            <ac:spMk id="4" creationId="{CA7CD678-C455-3531-C827-295FF5CBDF91}"/>
          </ac:spMkLst>
        </pc:spChg>
      </pc:sldChg>
      <pc:sldChg chg="addSp delSp modSp mod ord">
        <pc:chgData name="SAORI MUKAWA" userId="7dafe798-f744-4eb5-97d2-48512db04c6b" providerId="ADAL" clId="{76BD7A54-A46C-4BF5-BABA-B5812A92E7B3}" dt="2024-02-26T01:18:00.661" v="792" actId="13926"/>
        <pc:sldMkLst>
          <pc:docMk/>
          <pc:sldMk cId="2175347704" sldId="787"/>
        </pc:sldMkLst>
        <pc:spChg chg="mod">
          <ac:chgData name="SAORI MUKAWA" userId="7dafe798-f744-4eb5-97d2-48512db04c6b" providerId="ADAL" clId="{76BD7A54-A46C-4BF5-BABA-B5812A92E7B3}" dt="2024-02-26T01:18:00.661" v="792" actId="13926"/>
          <ac:spMkLst>
            <pc:docMk/>
            <pc:sldMk cId="2175347704" sldId="787"/>
            <ac:spMk id="4" creationId="{CA7CD678-C455-3531-C827-295FF5CBDF91}"/>
          </ac:spMkLst>
        </pc:spChg>
        <pc:graphicFrameChg chg="add del modGraphic">
          <ac:chgData name="SAORI MUKAWA" userId="7dafe798-f744-4eb5-97d2-48512db04c6b" providerId="ADAL" clId="{76BD7A54-A46C-4BF5-BABA-B5812A92E7B3}" dt="2024-02-25T04:59:50.927" v="742" actId="27309"/>
          <ac:graphicFrameMkLst>
            <pc:docMk/>
            <pc:sldMk cId="2175347704" sldId="787"/>
            <ac:graphicFrameMk id="5" creationId="{11EE0B5C-8B7D-2D45-A1BE-0B512CEF0105}"/>
          </ac:graphicFrameMkLst>
        </pc:graphicFrameChg>
      </pc:sldChg>
      <pc:sldChg chg="modSp mod">
        <pc:chgData name="SAORI MUKAWA" userId="7dafe798-f744-4eb5-97d2-48512db04c6b" providerId="ADAL" clId="{76BD7A54-A46C-4BF5-BABA-B5812A92E7B3}" dt="2024-02-19T02:41:58.480" v="212" actId="13926"/>
        <pc:sldMkLst>
          <pc:docMk/>
          <pc:sldMk cId="4257278572" sldId="788"/>
        </pc:sldMkLst>
        <pc:spChg chg="mod">
          <ac:chgData name="SAORI MUKAWA" userId="7dafe798-f744-4eb5-97d2-48512db04c6b" providerId="ADAL" clId="{76BD7A54-A46C-4BF5-BABA-B5812A92E7B3}" dt="2024-02-19T02:41:58.480" v="212" actId="13926"/>
          <ac:spMkLst>
            <pc:docMk/>
            <pc:sldMk cId="4257278572" sldId="788"/>
            <ac:spMk id="4" creationId="{CA7CD678-C455-3531-C827-295FF5CBDF91}"/>
          </ac:spMkLst>
        </pc:spChg>
      </pc:sldChg>
      <pc:sldChg chg="modSp mod">
        <pc:chgData name="SAORI MUKAWA" userId="7dafe798-f744-4eb5-97d2-48512db04c6b" providerId="ADAL" clId="{76BD7A54-A46C-4BF5-BABA-B5812A92E7B3}" dt="2024-02-25T05:05:49.599" v="743" actId="13926"/>
        <pc:sldMkLst>
          <pc:docMk/>
          <pc:sldMk cId="1781244167" sldId="789"/>
        </pc:sldMkLst>
        <pc:spChg chg="mod">
          <ac:chgData name="SAORI MUKAWA" userId="7dafe798-f744-4eb5-97d2-48512db04c6b" providerId="ADAL" clId="{76BD7A54-A46C-4BF5-BABA-B5812A92E7B3}" dt="2024-02-25T05:05:49.599" v="743" actId="13926"/>
          <ac:spMkLst>
            <pc:docMk/>
            <pc:sldMk cId="1781244167" sldId="789"/>
            <ac:spMk id="4" creationId="{CA7CD678-C455-3531-C827-295FF5CBDF91}"/>
          </ac:spMkLst>
        </pc:spChg>
      </pc:sldChg>
      <pc:sldChg chg="addSp delSp modSp mod ord">
        <pc:chgData name="SAORI MUKAWA" userId="7dafe798-f744-4eb5-97d2-48512db04c6b" providerId="ADAL" clId="{76BD7A54-A46C-4BF5-BABA-B5812A92E7B3}" dt="2024-02-23T09:10:59.775" v="666" actId="13926"/>
        <pc:sldMkLst>
          <pc:docMk/>
          <pc:sldMk cId="3860730317" sldId="790"/>
        </pc:sldMkLst>
        <pc:spChg chg="mod">
          <ac:chgData name="SAORI MUKAWA" userId="7dafe798-f744-4eb5-97d2-48512db04c6b" providerId="ADAL" clId="{76BD7A54-A46C-4BF5-BABA-B5812A92E7B3}" dt="2024-02-23T09:10:59.775" v="666" actId="13926"/>
          <ac:spMkLst>
            <pc:docMk/>
            <pc:sldMk cId="3860730317" sldId="790"/>
            <ac:spMk id="4" creationId="{CA7CD678-C455-3531-C827-295FF5CBDF91}"/>
          </ac:spMkLst>
        </pc:spChg>
        <pc:graphicFrameChg chg="add del mod modGraphic">
          <ac:chgData name="SAORI MUKAWA" userId="7dafe798-f744-4eb5-97d2-48512db04c6b" providerId="ADAL" clId="{76BD7A54-A46C-4BF5-BABA-B5812A92E7B3}" dt="2024-02-22T07:20:29.452" v="532" actId="27309"/>
          <ac:graphicFrameMkLst>
            <pc:docMk/>
            <pc:sldMk cId="3860730317" sldId="790"/>
            <ac:graphicFrameMk id="5" creationId="{AFE0DE9A-C63B-2038-330A-74061ED8B48E}"/>
          </ac:graphicFrameMkLst>
        </pc:graphicFrameChg>
      </pc:sldChg>
      <pc:sldChg chg="addSp modSp add del mod">
        <pc:chgData name="SAORI MUKAWA" userId="7dafe798-f744-4eb5-97d2-48512db04c6b" providerId="ADAL" clId="{76BD7A54-A46C-4BF5-BABA-B5812A92E7B3}" dt="2024-02-25T04:24:19.172" v="695" actId="2696"/>
        <pc:sldMkLst>
          <pc:docMk/>
          <pc:sldMk cId="3040236241" sldId="837"/>
        </pc:sldMkLst>
        <pc:graphicFrameChg chg="add modGraphic">
          <ac:chgData name="SAORI MUKAWA" userId="7dafe798-f744-4eb5-97d2-48512db04c6b" providerId="ADAL" clId="{76BD7A54-A46C-4BF5-BABA-B5812A92E7B3}" dt="2024-02-25T04:23:51.213" v="694" actId="27309"/>
          <ac:graphicFrameMkLst>
            <pc:docMk/>
            <pc:sldMk cId="3040236241" sldId="837"/>
            <ac:graphicFrameMk id="9" creationId="{DE37784B-6DE5-B30E-CC4A-6568AE70943F}"/>
          </ac:graphicFrameMkLst>
        </pc:graphicFrameChg>
      </pc:sldChg>
      <pc:sldChg chg="addSp modSp mod">
        <pc:chgData name="SAORI MUKAWA" userId="7dafe798-f744-4eb5-97d2-48512db04c6b" providerId="ADAL" clId="{76BD7A54-A46C-4BF5-BABA-B5812A92E7B3}" dt="2024-02-26T08:57:32.642" v="889" actId="20577"/>
        <pc:sldMkLst>
          <pc:docMk/>
          <pc:sldMk cId="3465426601" sldId="838"/>
        </pc:sldMkLst>
        <pc:spChg chg="add mod">
          <ac:chgData name="SAORI MUKAWA" userId="7dafe798-f744-4eb5-97d2-48512db04c6b" providerId="ADAL" clId="{76BD7A54-A46C-4BF5-BABA-B5812A92E7B3}" dt="2024-02-26T08:57:32.642" v="889" actId="20577"/>
          <ac:spMkLst>
            <pc:docMk/>
            <pc:sldMk cId="3465426601" sldId="838"/>
            <ac:spMk id="3" creationId="{84318759-5275-0D89-6928-680C93001020}"/>
          </ac:spMkLst>
        </pc:spChg>
      </pc:sldChg>
      <pc:sldChg chg="addSp modSp">
        <pc:chgData name="SAORI MUKAWA" userId="7dafe798-f744-4eb5-97d2-48512db04c6b" providerId="ADAL" clId="{76BD7A54-A46C-4BF5-BABA-B5812A92E7B3}" dt="2024-02-26T08:57:07.946" v="875"/>
        <pc:sldMkLst>
          <pc:docMk/>
          <pc:sldMk cId="2224576437" sldId="841"/>
        </pc:sldMkLst>
        <pc:spChg chg="add mod">
          <ac:chgData name="SAORI MUKAWA" userId="7dafe798-f744-4eb5-97d2-48512db04c6b" providerId="ADAL" clId="{76BD7A54-A46C-4BF5-BABA-B5812A92E7B3}" dt="2024-02-26T08:57:07.946" v="875"/>
          <ac:spMkLst>
            <pc:docMk/>
            <pc:sldMk cId="2224576437" sldId="841"/>
            <ac:spMk id="3" creationId="{24FFF9E9-83BB-9456-7EC1-8B4BB455FE17}"/>
          </ac:spMkLst>
        </pc:spChg>
      </pc:sldChg>
      <pc:sldChg chg="delSp modSp add mod">
        <pc:chgData name="SAORI MUKAWA" userId="7dafe798-f744-4eb5-97d2-48512db04c6b" providerId="ADAL" clId="{76BD7A54-A46C-4BF5-BABA-B5812A92E7B3}" dt="2024-02-26T08:56:35.711" v="874" actId="207"/>
        <pc:sldMkLst>
          <pc:docMk/>
          <pc:sldMk cId="3082308984" sldId="842"/>
        </pc:sldMkLst>
        <pc:spChg chg="mod">
          <ac:chgData name="SAORI MUKAWA" userId="7dafe798-f744-4eb5-97d2-48512db04c6b" providerId="ADAL" clId="{76BD7A54-A46C-4BF5-BABA-B5812A92E7B3}" dt="2024-02-26T08:55:50.746" v="868" actId="207"/>
          <ac:spMkLst>
            <pc:docMk/>
            <pc:sldMk cId="3082308984" sldId="842"/>
            <ac:spMk id="2" creationId="{D99A5BC9-3F21-368B-0A62-28AA4A62DDB2}"/>
          </ac:spMkLst>
        </pc:spChg>
        <pc:spChg chg="del">
          <ac:chgData name="SAORI MUKAWA" userId="7dafe798-f744-4eb5-97d2-48512db04c6b" providerId="ADAL" clId="{76BD7A54-A46C-4BF5-BABA-B5812A92E7B3}" dt="2024-02-26T08:56:16.936" v="870" actId="478"/>
          <ac:spMkLst>
            <pc:docMk/>
            <pc:sldMk cId="3082308984" sldId="842"/>
            <ac:spMk id="3" creationId="{69EF33B4-3428-9C70-EEF2-C2B75D3DCB68}"/>
          </ac:spMkLst>
        </pc:spChg>
        <pc:spChg chg="mod">
          <ac:chgData name="SAORI MUKAWA" userId="7dafe798-f744-4eb5-97d2-48512db04c6b" providerId="ADAL" clId="{76BD7A54-A46C-4BF5-BABA-B5812A92E7B3}" dt="2024-02-26T08:56:35.711" v="874" actId="207"/>
          <ac:spMkLst>
            <pc:docMk/>
            <pc:sldMk cId="3082308984" sldId="842"/>
            <ac:spMk id="4" creationId="{7CA619F8-9D72-DC73-0CFA-EAD1061A46B2}"/>
          </ac:spMkLst>
        </pc:spChg>
      </pc:sldChg>
    </pc:docChg>
  </pc:docChgLst>
  <pc:docChgLst>
    <pc:chgData name="SAORI MUKAWA" userId="7dafe798-f744-4eb5-97d2-48512db04c6b" providerId="ADAL" clId="{4DE9122B-7682-4990-BE6A-10F8A68C744E}"/>
    <pc:docChg chg="undo custSel modSld">
      <pc:chgData name="SAORI MUKAWA" userId="7dafe798-f744-4eb5-97d2-48512db04c6b" providerId="ADAL" clId="{4DE9122B-7682-4990-BE6A-10F8A68C744E}" dt="2024-03-05T06:46:23.431" v="243"/>
      <pc:docMkLst>
        <pc:docMk/>
      </pc:docMkLst>
      <pc:sldChg chg="modSp mod">
        <pc:chgData name="SAORI MUKAWA" userId="7dafe798-f744-4eb5-97d2-48512db04c6b" providerId="ADAL" clId="{4DE9122B-7682-4990-BE6A-10F8A68C744E}" dt="2024-03-05T05:49:42.618" v="5" actId="13926"/>
        <pc:sldMkLst>
          <pc:docMk/>
          <pc:sldMk cId="1145037834" sldId="263"/>
        </pc:sldMkLst>
        <pc:graphicFrameChg chg="modGraphic">
          <ac:chgData name="SAORI MUKAWA" userId="7dafe798-f744-4eb5-97d2-48512db04c6b" providerId="ADAL" clId="{4DE9122B-7682-4990-BE6A-10F8A68C744E}" dt="2024-03-05T05:49:42.618" v="5" actId="13926"/>
          <ac:graphicFrameMkLst>
            <pc:docMk/>
            <pc:sldMk cId="1145037834" sldId="263"/>
            <ac:graphicFrameMk id="2" creationId="{B81A8B83-03E6-3A80-0BF0-415F524D3618}"/>
          </ac:graphicFrameMkLst>
        </pc:graphicFrameChg>
      </pc:sldChg>
      <pc:sldChg chg="modSp mod">
        <pc:chgData name="SAORI MUKAWA" userId="7dafe798-f744-4eb5-97d2-48512db04c6b" providerId="ADAL" clId="{4DE9122B-7682-4990-BE6A-10F8A68C744E}" dt="2024-03-05T06:05:56.142" v="100" actId="13926"/>
        <pc:sldMkLst>
          <pc:docMk/>
          <pc:sldMk cId="113071639" sldId="265"/>
        </pc:sldMkLst>
        <pc:spChg chg="mod">
          <ac:chgData name="SAORI MUKAWA" userId="7dafe798-f744-4eb5-97d2-48512db04c6b" providerId="ADAL" clId="{4DE9122B-7682-4990-BE6A-10F8A68C744E}" dt="2024-03-05T06:05:56.142" v="100" actId="13926"/>
          <ac:spMkLst>
            <pc:docMk/>
            <pc:sldMk cId="113071639" sldId="265"/>
            <ac:spMk id="2" creationId="{7FCAAA7C-7851-0A9A-AC03-46A7C4DDBA3C}"/>
          </ac:spMkLst>
        </pc:spChg>
      </pc:sldChg>
      <pc:sldChg chg="modSp mod">
        <pc:chgData name="SAORI MUKAWA" userId="7dafe798-f744-4eb5-97d2-48512db04c6b" providerId="ADAL" clId="{4DE9122B-7682-4990-BE6A-10F8A68C744E}" dt="2024-03-05T06:07:16.024" v="108" actId="13926"/>
        <pc:sldMkLst>
          <pc:docMk/>
          <pc:sldMk cId="809865906" sldId="267"/>
        </pc:sldMkLst>
        <pc:graphicFrameChg chg="modGraphic">
          <ac:chgData name="SAORI MUKAWA" userId="7dafe798-f744-4eb5-97d2-48512db04c6b" providerId="ADAL" clId="{4DE9122B-7682-4990-BE6A-10F8A68C744E}" dt="2024-03-05T06:07:16.024" v="108" actId="13926"/>
          <ac:graphicFrameMkLst>
            <pc:docMk/>
            <pc:sldMk cId="809865906" sldId="267"/>
            <ac:graphicFrameMk id="10" creationId="{D704CD3E-599F-1722-6059-7AD4BEB2EFC1}"/>
          </ac:graphicFrameMkLst>
        </pc:graphicFrameChg>
      </pc:sldChg>
      <pc:sldChg chg="modSp mod">
        <pc:chgData name="SAORI MUKAWA" userId="7dafe798-f744-4eb5-97d2-48512db04c6b" providerId="ADAL" clId="{4DE9122B-7682-4990-BE6A-10F8A68C744E}" dt="2024-03-05T05:58:28.943" v="56" actId="13926"/>
        <pc:sldMkLst>
          <pc:docMk/>
          <pc:sldMk cId="2778761238" sldId="271"/>
        </pc:sldMkLst>
        <pc:graphicFrameChg chg="modGraphic">
          <ac:chgData name="SAORI MUKAWA" userId="7dafe798-f744-4eb5-97d2-48512db04c6b" providerId="ADAL" clId="{4DE9122B-7682-4990-BE6A-10F8A68C744E}" dt="2024-03-05T05:58:28.943" v="56" actId="13926"/>
          <ac:graphicFrameMkLst>
            <pc:docMk/>
            <pc:sldMk cId="2778761238" sldId="271"/>
            <ac:graphicFrameMk id="10" creationId="{12091B08-3D82-CC46-4C9C-252CBB3EC313}"/>
          </ac:graphicFrameMkLst>
        </pc:graphicFrameChg>
      </pc:sldChg>
      <pc:sldChg chg="modSp mod">
        <pc:chgData name="SAORI MUKAWA" userId="7dafe798-f744-4eb5-97d2-48512db04c6b" providerId="ADAL" clId="{4DE9122B-7682-4990-BE6A-10F8A68C744E}" dt="2024-03-05T06:08:24.148" v="117" actId="13926"/>
        <pc:sldMkLst>
          <pc:docMk/>
          <pc:sldMk cId="3915547162" sldId="272"/>
        </pc:sldMkLst>
        <pc:graphicFrameChg chg="modGraphic">
          <ac:chgData name="SAORI MUKAWA" userId="7dafe798-f744-4eb5-97d2-48512db04c6b" providerId="ADAL" clId="{4DE9122B-7682-4990-BE6A-10F8A68C744E}" dt="2024-03-05T06:08:24.148" v="117" actId="13926"/>
          <ac:graphicFrameMkLst>
            <pc:docMk/>
            <pc:sldMk cId="3915547162" sldId="272"/>
            <ac:graphicFrameMk id="13" creationId="{3850D130-DC3D-5E68-F245-98E7C3E8D52F}"/>
          </ac:graphicFrameMkLst>
        </pc:graphicFrameChg>
      </pc:sldChg>
      <pc:sldChg chg="modSp mod">
        <pc:chgData name="SAORI MUKAWA" userId="7dafe798-f744-4eb5-97d2-48512db04c6b" providerId="ADAL" clId="{4DE9122B-7682-4990-BE6A-10F8A68C744E}" dt="2024-03-05T06:09:04.160" v="121" actId="13926"/>
        <pc:sldMkLst>
          <pc:docMk/>
          <pc:sldMk cId="1124672720" sldId="273"/>
        </pc:sldMkLst>
        <pc:graphicFrameChg chg="modGraphic">
          <ac:chgData name="SAORI MUKAWA" userId="7dafe798-f744-4eb5-97d2-48512db04c6b" providerId="ADAL" clId="{4DE9122B-7682-4990-BE6A-10F8A68C744E}" dt="2024-03-05T06:08:58.055" v="120" actId="13926"/>
          <ac:graphicFrameMkLst>
            <pc:docMk/>
            <pc:sldMk cId="1124672720" sldId="273"/>
            <ac:graphicFrameMk id="15" creationId="{3A2A3A40-51B3-8E70-D369-11A28A462DAC}"/>
          </ac:graphicFrameMkLst>
        </pc:graphicFrameChg>
        <pc:graphicFrameChg chg="modGraphic">
          <ac:chgData name="SAORI MUKAWA" userId="7dafe798-f744-4eb5-97d2-48512db04c6b" providerId="ADAL" clId="{4DE9122B-7682-4990-BE6A-10F8A68C744E}" dt="2024-03-05T06:09:04.160" v="121" actId="13926"/>
          <ac:graphicFrameMkLst>
            <pc:docMk/>
            <pc:sldMk cId="1124672720" sldId="273"/>
            <ac:graphicFrameMk id="16" creationId="{623E5EC4-2DD2-7C6A-C8F4-12BDC500C8DB}"/>
          </ac:graphicFrameMkLst>
        </pc:graphicFrameChg>
      </pc:sldChg>
      <pc:sldChg chg="modSp mod">
        <pc:chgData name="SAORI MUKAWA" userId="7dafe798-f744-4eb5-97d2-48512db04c6b" providerId="ADAL" clId="{4DE9122B-7682-4990-BE6A-10F8A68C744E}" dt="2024-03-05T06:08:14.045" v="116" actId="13926"/>
        <pc:sldMkLst>
          <pc:docMk/>
          <pc:sldMk cId="2699373562" sldId="275"/>
        </pc:sldMkLst>
        <pc:graphicFrameChg chg="modGraphic">
          <ac:chgData name="SAORI MUKAWA" userId="7dafe798-f744-4eb5-97d2-48512db04c6b" providerId="ADAL" clId="{4DE9122B-7682-4990-BE6A-10F8A68C744E}" dt="2024-03-05T06:08:14.045" v="116" actId="13926"/>
          <ac:graphicFrameMkLst>
            <pc:docMk/>
            <pc:sldMk cId="2699373562" sldId="275"/>
            <ac:graphicFrameMk id="4" creationId="{95A3DE0F-C26F-A0C1-3E51-D86BD274F707}"/>
          </ac:graphicFrameMkLst>
        </pc:graphicFrameChg>
      </pc:sldChg>
      <pc:sldChg chg="modSp mod">
        <pc:chgData name="SAORI MUKAWA" userId="7dafe798-f744-4eb5-97d2-48512db04c6b" providerId="ADAL" clId="{4DE9122B-7682-4990-BE6A-10F8A68C744E}" dt="2024-03-05T06:06:45.950" v="105" actId="13926"/>
        <pc:sldMkLst>
          <pc:docMk/>
          <pc:sldMk cId="2560260653" sldId="277"/>
        </pc:sldMkLst>
        <pc:spChg chg="mod">
          <ac:chgData name="SAORI MUKAWA" userId="7dafe798-f744-4eb5-97d2-48512db04c6b" providerId="ADAL" clId="{4DE9122B-7682-4990-BE6A-10F8A68C744E}" dt="2024-03-05T06:06:40.663" v="104" actId="13926"/>
          <ac:spMkLst>
            <pc:docMk/>
            <pc:sldMk cId="2560260653" sldId="277"/>
            <ac:spMk id="4" creationId="{81FE048B-BAC6-2124-22E6-41BA223982C6}"/>
          </ac:spMkLst>
        </pc:spChg>
        <pc:graphicFrameChg chg="modGraphic">
          <ac:chgData name="SAORI MUKAWA" userId="7dafe798-f744-4eb5-97d2-48512db04c6b" providerId="ADAL" clId="{4DE9122B-7682-4990-BE6A-10F8A68C744E}" dt="2024-03-05T06:06:45.950" v="105" actId="13926"/>
          <ac:graphicFrameMkLst>
            <pc:docMk/>
            <pc:sldMk cId="2560260653" sldId="277"/>
            <ac:graphicFrameMk id="3" creationId="{A6FE6A7B-5517-5F59-B5B1-D80E2685946F}"/>
          </ac:graphicFrameMkLst>
        </pc:graphicFrameChg>
      </pc:sldChg>
      <pc:sldChg chg="modSp mod">
        <pc:chgData name="SAORI MUKAWA" userId="7dafe798-f744-4eb5-97d2-48512db04c6b" providerId="ADAL" clId="{4DE9122B-7682-4990-BE6A-10F8A68C744E}" dt="2024-03-05T06:06:56.548" v="106" actId="13926"/>
        <pc:sldMkLst>
          <pc:docMk/>
          <pc:sldMk cId="2519179942" sldId="278"/>
        </pc:sldMkLst>
        <pc:graphicFrameChg chg="modGraphic">
          <ac:chgData name="SAORI MUKAWA" userId="7dafe798-f744-4eb5-97d2-48512db04c6b" providerId="ADAL" clId="{4DE9122B-7682-4990-BE6A-10F8A68C744E}" dt="2024-03-05T06:06:56.548" v="106" actId="13926"/>
          <ac:graphicFrameMkLst>
            <pc:docMk/>
            <pc:sldMk cId="2519179942" sldId="278"/>
            <ac:graphicFrameMk id="3" creationId="{A6FE6A7B-5517-5F59-B5B1-D80E2685946F}"/>
          </ac:graphicFrameMkLst>
        </pc:graphicFrameChg>
      </pc:sldChg>
      <pc:sldChg chg="modSp mod">
        <pc:chgData name="SAORI MUKAWA" userId="7dafe798-f744-4eb5-97d2-48512db04c6b" providerId="ADAL" clId="{4DE9122B-7682-4990-BE6A-10F8A68C744E}" dt="2024-03-05T06:08:33.457" v="118" actId="13926"/>
        <pc:sldMkLst>
          <pc:docMk/>
          <pc:sldMk cId="2258101732" sldId="280"/>
        </pc:sldMkLst>
        <pc:spChg chg="mod">
          <ac:chgData name="SAORI MUKAWA" userId="7dafe798-f744-4eb5-97d2-48512db04c6b" providerId="ADAL" clId="{4DE9122B-7682-4990-BE6A-10F8A68C744E}" dt="2024-03-05T06:08:33.457" v="118" actId="13926"/>
          <ac:spMkLst>
            <pc:docMk/>
            <pc:sldMk cId="2258101732" sldId="280"/>
            <ac:spMk id="17" creationId="{2ADF12F9-F5B5-CF61-D5D1-239D181636BE}"/>
          </ac:spMkLst>
        </pc:spChg>
      </pc:sldChg>
      <pc:sldChg chg="modSp mod">
        <pc:chgData name="SAORI MUKAWA" userId="7dafe798-f744-4eb5-97d2-48512db04c6b" providerId="ADAL" clId="{4DE9122B-7682-4990-BE6A-10F8A68C744E}" dt="2024-03-05T05:57:45.480" v="52" actId="13926"/>
        <pc:sldMkLst>
          <pc:docMk/>
          <pc:sldMk cId="2105081338" sldId="281"/>
        </pc:sldMkLst>
        <pc:graphicFrameChg chg="modGraphic">
          <ac:chgData name="SAORI MUKAWA" userId="7dafe798-f744-4eb5-97d2-48512db04c6b" providerId="ADAL" clId="{4DE9122B-7682-4990-BE6A-10F8A68C744E}" dt="2024-03-05T05:57:45.480" v="52" actId="13926"/>
          <ac:graphicFrameMkLst>
            <pc:docMk/>
            <pc:sldMk cId="2105081338" sldId="281"/>
            <ac:graphicFrameMk id="7" creationId="{CFF3DF1F-6D83-F739-9332-ABC28C8173CE}"/>
          </ac:graphicFrameMkLst>
        </pc:graphicFrameChg>
      </pc:sldChg>
      <pc:sldChg chg="modSp mod">
        <pc:chgData name="SAORI MUKAWA" userId="7dafe798-f744-4eb5-97d2-48512db04c6b" providerId="ADAL" clId="{4DE9122B-7682-4990-BE6A-10F8A68C744E}" dt="2024-03-05T05:58:06.878" v="55" actId="13926"/>
        <pc:sldMkLst>
          <pc:docMk/>
          <pc:sldMk cId="2876435555" sldId="287"/>
        </pc:sldMkLst>
        <pc:graphicFrameChg chg="modGraphic">
          <ac:chgData name="SAORI MUKAWA" userId="7dafe798-f744-4eb5-97d2-48512db04c6b" providerId="ADAL" clId="{4DE9122B-7682-4990-BE6A-10F8A68C744E}" dt="2024-03-05T05:58:06.878" v="55" actId="13926"/>
          <ac:graphicFrameMkLst>
            <pc:docMk/>
            <pc:sldMk cId="2876435555" sldId="287"/>
            <ac:graphicFrameMk id="19" creationId="{431031BC-3D1A-13F4-6F70-0A8BBF2588FF}"/>
          </ac:graphicFrameMkLst>
        </pc:graphicFrameChg>
      </pc:sldChg>
      <pc:sldChg chg="modSp mod">
        <pc:chgData name="SAORI MUKAWA" userId="7dafe798-f744-4eb5-97d2-48512db04c6b" providerId="ADAL" clId="{4DE9122B-7682-4990-BE6A-10F8A68C744E}" dt="2024-03-05T06:10:19.318" v="129" actId="13926"/>
        <pc:sldMkLst>
          <pc:docMk/>
          <pc:sldMk cId="434504775" sldId="288"/>
        </pc:sldMkLst>
        <pc:graphicFrameChg chg="modGraphic">
          <ac:chgData name="SAORI MUKAWA" userId="7dafe798-f744-4eb5-97d2-48512db04c6b" providerId="ADAL" clId="{4DE9122B-7682-4990-BE6A-10F8A68C744E}" dt="2024-03-05T06:10:19.318" v="129" actId="13926"/>
          <ac:graphicFrameMkLst>
            <pc:docMk/>
            <pc:sldMk cId="434504775" sldId="288"/>
            <ac:graphicFrameMk id="19" creationId="{DCBCAE94-C570-BD58-D296-221415A8665D}"/>
          </ac:graphicFrameMkLst>
        </pc:graphicFrameChg>
      </pc:sldChg>
      <pc:sldChg chg="modSp mod">
        <pc:chgData name="SAORI MUKAWA" userId="7dafe798-f744-4eb5-97d2-48512db04c6b" providerId="ADAL" clId="{4DE9122B-7682-4990-BE6A-10F8A68C744E}" dt="2024-03-05T06:05:03.777" v="96" actId="13926"/>
        <pc:sldMkLst>
          <pc:docMk/>
          <pc:sldMk cId="1614113061" sldId="289"/>
        </pc:sldMkLst>
        <pc:spChg chg="mod">
          <ac:chgData name="SAORI MUKAWA" userId="7dafe798-f744-4eb5-97d2-48512db04c6b" providerId="ADAL" clId="{4DE9122B-7682-4990-BE6A-10F8A68C744E}" dt="2024-03-05T06:05:03.777" v="96" actId="13926"/>
          <ac:spMkLst>
            <pc:docMk/>
            <pc:sldMk cId="1614113061" sldId="289"/>
            <ac:spMk id="7" creationId="{41B85290-8158-7C58-54CF-0C38BBE4257C}"/>
          </ac:spMkLst>
        </pc:spChg>
      </pc:sldChg>
      <pc:sldChg chg="modSp mod">
        <pc:chgData name="SAORI MUKAWA" userId="7dafe798-f744-4eb5-97d2-48512db04c6b" providerId="ADAL" clId="{4DE9122B-7682-4990-BE6A-10F8A68C744E}" dt="2024-03-05T06:23:33.091" v="202" actId="13926"/>
        <pc:sldMkLst>
          <pc:docMk/>
          <pc:sldMk cId="4030662435" sldId="293"/>
        </pc:sldMkLst>
        <pc:spChg chg="mod">
          <ac:chgData name="SAORI MUKAWA" userId="7dafe798-f744-4eb5-97d2-48512db04c6b" providerId="ADAL" clId="{4DE9122B-7682-4990-BE6A-10F8A68C744E}" dt="2024-03-05T06:23:33.091" v="202" actId="13926"/>
          <ac:spMkLst>
            <pc:docMk/>
            <pc:sldMk cId="4030662435" sldId="293"/>
            <ac:spMk id="16" creationId="{B656EABE-7017-515A-46EC-6DCD5B8D210F}"/>
          </ac:spMkLst>
        </pc:spChg>
        <pc:graphicFrameChg chg="modGraphic">
          <ac:chgData name="SAORI MUKAWA" userId="7dafe798-f744-4eb5-97d2-48512db04c6b" providerId="ADAL" clId="{4DE9122B-7682-4990-BE6A-10F8A68C744E}" dt="2024-03-05T06:23:29.191" v="201" actId="13926"/>
          <ac:graphicFrameMkLst>
            <pc:docMk/>
            <pc:sldMk cId="4030662435" sldId="293"/>
            <ac:graphicFrameMk id="6" creationId="{2AD210B3-F6AA-849A-3746-4AA2A2ACD604}"/>
          </ac:graphicFrameMkLst>
        </pc:graphicFrameChg>
      </pc:sldChg>
      <pc:sldChg chg="modSp mod">
        <pc:chgData name="SAORI MUKAWA" userId="7dafe798-f744-4eb5-97d2-48512db04c6b" providerId="ADAL" clId="{4DE9122B-7682-4990-BE6A-10F8A68C744E}" dt="2024-03-05T06:23:39.592" v="203" actId="13926"/>
        <pc:sldMkLst>
          <pc:docMk/>
          <pc:sldMk cId="3457312082" sldId="295"/>
        </pc:sldMkLst>
        <pc:spChg chg="mod">
          <ac:chgData name="SAORI MUKAWA" userId="7dafe798-f744-4eb5-97d2-48512db04c6b" providerId="ADAL" clId="{4DE9122B-7682-4990-BE6A-10F8A68C744E}" dt="2024-03-05T06:23:39.592" v="203" actId="13926"/>
          <ac:spMkLst>
            <pc:docMk/>
            <pc:sldMk cId="3457312082" sldId="295"/>
            <ac:spMk id="25" creationId="{F9F5A88E-0297-A9CE-FEB6-31A6ADFDDED9}"/>
          </ac:spMkLst>
        </pc:spChg>
      </pc:sldChg>
      <pc:sldChg chg="modSp mod">
        <pc:chgData name="SAORI MUKAWA" userId="7dafe798-f744-4eb5-97d2-48512db04c6b" providerId="ADAL" clId="{4DE9122B-7682-4990-BE6A-10F8A68C744E}" dt="2024-03-05T06:23:51.428" v="205" actId="13926"/>
        <pc:sldMkLst>
          <pc:docMk/>
          <pc:sldMk cId="3274495084" sldId="296"/>
        </pc:sldMkLst>
        <pc:graphicFrameChg chg="modGraphic">
          <ac:chgData name="SAORI MUKAWA" userId="7dafe798-f744-4eb5-97d2-48512db04c6b" providerId="ADAL" clId="{4DE9122B-7682-4990-BE6A-10F8A68C744E}" dt="2024-03-05T06:23:45.825" v="204" actId="13926"/>
          <ac:graphicFrameMkLst>
            <pc:docMk/>
            <pc:sldMk cId="3274495084" sldId="296"/>
            <ac:graphicFrameMk id="8" creationId="{E743DFBB-4157-84C3-850D-9E70FEE7E99F}"/>
          </ac:graphicFrameMkLst>
        </pc:graphicFrameChg>
        <pc:graphicFrameChg chg="modGraphic">
          <ac:chgData name="SAORI MUKAWA" userId="7dafe798-f744-4eb5-97d2-48512db04c6b" providerId="ADAL" clId="{4DE9122B-7682-4990-BE6A-10F8A68C744E}" dt="2024-03-05T06:23:51.428" v="205" actId="13926"/>
          <ac:graphicFrameMkLst>
            <pc:docMk/>
            <pc:sldMk cId="3274495084" sldId="296"/>
            <ac:graphicFrameMk id="11" creationId="{FAF77CC0-BA69-4D33-8C5F-F6CD2B716E88}"/>
          </ac:graphicFrameMkLst>
        </pc:graphicFrameChg>
      </pc:sldChg>
      <pc:sldChg chg="modSp mod">
        <pc:chgData name="SAORI MUKAWA" userId="7dafe798-f744-4eb5-97d2-48512db04c6b" providerId="ADAL" clId="{4DE9122B-7682-4990-BE6A-10F8A68C744E}" dt="2024-03-05T06:23:57.835" v="206" actId="13926"/>
        <pc:sldMkLst>
          <pc:docMk/>
          <pc:sldMk cId="2278826840" sldId="297"/>
        </pc:sldMkLst>
        <pc:graphicFrameChg chg="modGraphic">
          <ac:chgData name="SAORI MUKAWA" userId="7dafe798-f744-4eb5-97d2-48512db04c6b" providerId="ADAL" clId="{4DE9122B-7682-4990-BE6A-10F8A68C744E}" dt="2024-03-05T06:23:57.835" v="206" actId="13926"/>
          <ac:graphicFrameMkLst>
            <pc:docMk/>
            <pc:sldMk cId="2278826840" sldId="297"/>
            <ac:graphicFrameMk id="17" creationId="{74A0D5EF-8988-20CC-15DA-E39203CFBE11}"/>
          </ac:graphicFrameMkLst>
        </pc:graphicFrameChg>
      </pc:sldChg>
      <pc:sldChg chg="modSp mod">
        <pc:chgData name="SAORI MUKAWA" userId="7dafe798-f744-4eb5-97d2-48512db04c6b" providerId="ADAL" clId="{4DE9122B-7682-4990-BE6A-10F8A68C744E}" dt="2024-03-05T06:24:04.060" v="207" actId="13926"/>
        <pc:sldMkLst>
          <pc:docMk/>
          <pc:sldMk cId="4195586062" sldId="298"/>
        </pc:sldMkLst>
        <pc:graphicFrameChg chg="modGraphic">
          <ac:chgData name="SAORI MUKAWA" userId="7dafe798-f744-4eb5-97d2-48512db04c6b" providerId="ADAL" clId="{4DE9122B-7682-4990-BE6A-10F8A68C744E}" dt="2024-03-05T06:24:04.060" v="207" actId="13926"/>
          <ac:graphicFrameMkLst>
            <pc:docMk/>
            <pc:sldMk cId="4195586062" sldId="298"/>
            <ac:graphicFrameMk id="4" creationId="{30C1516B-06EF-A836-389A-5ADCFA92C07C}"/>
          </ac:graphicFrameMkLst>
        </pc:graphicFrameChg>
      </pc:sldChg>
      <pc:sldChg chg="modSp mod">
        <pc:chgData name="SAORI MUKAWA" userId="7dafe798-f744-4eb5-97d2-48512db04c6b" providerId="ADAL" clId="{4DE9122B-7682-4990-BE6A-10F8A68C744E}" dt="2024-03-05T06:24:33.168" v="208" actId="13926"/>
        <pc:sldMkLst>
          <pc:docMk/>
          <pc:sldMk cId="1825144767" sldId="315"/>
        </pc:sldMkLst>
        <pc:graphicFrameChg chg="modGraphic">
          <ac:chgData name="SAORI MUKAWA" userId="7dafe798-f744-4eb5-97d2-48512db04c6b" providerId="ADAL" clId="{4DE9122B-7682-4990-BE6A-10F8A68C744E}" dt="2024-03-05T06:24:33.168" v="208" actId="13926"/>
          <ac:graphicFrameMkLst>
            <pc:docMk/>
            <pc:sldMk cId="1825144767" sldId="315"/>
            <ac:graphicFrameMk id="4" creationId="{81272E3D-B4E1-BF98-5D75-3C0F02AB9D99}"/>
          </ac:graphicFrameMkLst>
        </pc:graphicFrameChg>
      </pc:sldChg>
      <pc:sldChg chg="modSp mod">
        <pc:chgData name="SAORI MUKAWA" userId="7dafe798-f744-4eb5-97d2-48512db04c6b" providerId="ADAL" clId="{4DE9122B-7682-4990-BE6A-10F8A68C744E}" dt="2024-03-05T06:24:40.705" v="209" actId="13926"/>
        <pc:sldMkLst>
          <pc:docMk/>
          <pc:sldMk cId="1483290445" sldId="317"/>
        </pc:sldMkLst>
        <pc:graphicFrameChg chg="modGraphic">
          <ac:chgData name="SAORI MUKAWA" userId="7dafe798-f744-4eb5-97d2-48512db04c6b" providerId="ADAL" clId="{4DE9122B-7682-4990-BE6A-10F8A68C744E}" dt="2024-03-05T06:24:40.705" v="209" actId="13926"/>
          <ac:graphicFrameMkLst>
            <pc:docMk/>
            <pc:sldMk cId="1483290445" sldId="317"/>
            <ac:graphicFrameMk id="3" creationId="{7244434B-3CF9-A9CC-1E13-3782FCCCA3A8}"/>
          </ac:graphicFrameMkLst>
        </pc:graphicFrameChg>
      </pc:sldChg>
      <pc:sldChg chg="modSp mod">
        <pc:chgData name="SAORI MUKAWA" userId="7dafe798-f744-4eb5-97d2-48512db04c6b" providerId="ADAL" clId="{4DE9122B-7682-4990-BE6A-10F8A68C744E}" dt="2024-03-05T05:55:40.368" v="38" actId="13926"/>
        <pc:sldMkLst>
          <pc:docMk/>
          <pc:sldMk cId="949337264" sldId="321"/>
        </pc:sldMkLst>
        <pc:graphicFrameChg chg="modGraphic">
          <ac:chgData name="SAORI MUKAWA" userId="7dafe798-f744-4eb5-97d2-48512db04c6b" providerId="ADAL" clId="{4DE9122B-7682-4990-BE6A-10F8A68C744E}" dt="2024-03-05T05:55:40.368" v="38" actId="13926"/>
          <ac:graphicFrameMkLst>
            <pc:docMk/>
            <pc:sldMk cId="949337264" sldId="321"/>
            <ac:graphicFrameMk id="3" creationId="{6974FBD4-3D3D-D85A-0A7E-51BA45759187}"/>
          </ac:graphicFrameMkLst>
        </pc:graphicFrameChg>
      </pc:sldChg>
      <pc:sldChg chg="modSp mod">
        <pc:chgData name="SAORI MUKAWA" userId="7dafe798-f744-4eb5-97d2-48512db04c6b" providerId="ADAL" clId="{4DE9122B-7682-4990-BE6A-10F8A68C744E}" dt="2024-03-05T06:24:49.322" v="210" actId="13926"/>
        <pc:sldMkLst>
          <pc:docMk/>
          <pc:sldMk cId="2024595181" sldId="323"/>
        </pc:sldMkLst>
        <pc:graphicFrameChg chg="modGraphic">
          <ac:chgData name="SAORI MUKAWA" userId="7dafe798-f744-4eb5-97d2-48512db04c6b" providerId="ADAL" clId="{4DE9122B-7682-4990-BE6A-10F8A68C744E}" dt="2024-03-05T06:24:49.322" v="210" actId="13926"/>
          <ac:graphicFrameMkLst>
            <pc:docMk/>
            <pc:sldMk cId="2024595181" sldId="323"/>
            <ac:graphicFrameMk id="13" creationId="{6ECD99FA-A826-C41E-373F-2384C1BD05A2}"/>
          </ac:graphicFrameMkLst>
        </pc:graphicFrameChg>
      </pc:sldChg>
      <pc:sldChg chg="modSp mod">
        <pc:chgData name="SAORI MUKAWA" userId="7dafe798-f744-4eb5-97d2-48512db04c6b" providerId="ADAL" clId="{4DE9122B-7682-4990-BE6A-10F8A68C744E}" dt="2024-03-05T06:23:19.193" v="200" actId="13926"/>
        <pc:sldMkLst>
          <pc:docMk/>
          <pc:sldMk cId="1061345499" sldId="324"/>
        </pc:sldMkLst>
        <pc:spChg chg="mod">
          <ac:chgData name="SAORI MUKAWA" userId="7dafe798-f744-4eb5-97d2-48512db04c6b" providerId="ADAL" clId="{4DE9122B-7682-4990-BE6A-10F8A68C744E}" dt="2024-03-05T06:23:14.683" v="199" actId="1076"/>
          <ac:spMkLst>
            <pc:docMk/>
            <pc:sldMk cId="1061345499" sldId="324"/>
            <ac:spMk id="8" creationId="{04108CD9-0572-5C3F-83F7-B0A66F86261E}"/>
          </ac:spMkLst>
        </pc:spChg>
        <pc:graphicFrameChg chg="modGraphic">
          <ac:chgData name="SAORI MUKAWA" userId="7dafe798-f744-4eb5-97d2-48512db04c6b" providerId="ADAL" clId="{4DE9122B-7682-4990-BE6A-10F8A68C744E}" dt="2024-03-05T06:23:19.193" v="200" actId="13926"/>
          <ac:graphicFrameMkLst>
            <pc:docMk/>
            <pc:sldMk cId="1061345499" sldId="324"/>
            <ac:graphicFrameMk id="5" creationId="{E5A1E9A0-B909-63C0-0202-CC9BBFEDB5B3}"/>
          </ac:graphicFrameMkLst>
        </pc:graphicFrameChg>
      </pc:sldChg>
      <pc:sldChg chg="modSp mod">
        <pc:chgData name="SAORI MUKAWA" userId="7dafe798-f744-4eb5-97d2-48512db04c6b" providerId="ADAL" clId="{4DE9122B-7682-4990-BE6A-10F8A68C744E}" dt="2024-03-05T05:52:07.495" v="14" actId="13926"/>
        <pc:sldMkLst>
          <pc:docMk/>
          <pc:sldMk cId="462293713" sldId="327"/>
        </pc:sldMkLst>
        <pc:graphicFrameChg chg="modGraphic">
          <ac:chgData name="SAORI MUKAWA" userId="7dafe798-f744-4eb5-97d2-48512db04c6b" providerId="ADAL" clId="{4DE9122B-7682-4990-BE6A-10F8A68C744E}" dt="2024-03-05T05:52:07.495" v="14" actId="13926"/>
          <ac:graphicFrameMkLst>
            <pc:docMk/>
            <pc:sldMk cId="462293713" sldId="327"/>
            <ac:graphicFrameMk id="18" creationId="{93C34DFF-806F-CB35-0F86-844C44FA98DB}"/>
          </ac:graphicFrameMkLst>
        </pc:graphicFrameChg>
      </pc:sldChg>
      <pc:sldChg chg="modSp mod">
        <pc:chgData name="SAORI MUKAWA" userId="7dafe798-f744-4eb5-97d2-48512db04c6b" providerId="ADAL" clId="{4DE9122B-7682-4990-BE6A-10F8A68C744E}" dt="2024-03-05T05:54:17.904" v="28" actId="13926"/>
        <pc:sldMkLst>
          <pc:docMk/>
          <pc:sldMk cId="462728593" sldId="332"/>
        </pc:sldMkLst>
        <pc:graphicFrameChg chg="modGraphic">
          <ac:chgData name="SAORI MUKAWA" userId="7dafe798-f744-4eb5-97d2-48512db04c6b" providerId="ADAL" clId="{4DE9122B-7682-4990-BE6A-10F8A68C744E}" dt="2024-03-05T05:54:17.904" v="28" actId="13926"/>
          <ac:graphicFrameMkLst>
            <pc:docMk/>
            <pc:sldMk cId="462728593" sldId="332"/>
            <ac:graphicFrameMk id="14" creationId="{9AA781EC-5FA2-471C-B5C7-70EAB3242BB7}"/>
          </ac:graphicFrameMkLst>
        </pc:graphicFrameChg>
      </pc:sldChg>
      <pc:sldChg chg="modSp mod">
        <pc:chgData name="SAORI MUKAWA" userId="7dafe798-f744-4eb5-97d2-48512db04c6b" providerId="ADAL" clId="{4DE9122B-7682-4990-BE6A-10F8A68C744E}" dt="2024-03-05T05:54:24.888" v="29" actId="13926"/>
        <pc:sldMkLst>
          <pc:docMk/>
          <pc:sldMk cId="2952855348" sldId="333"/>
        </pc:sldMkLst>
        <pc:graphicFrameChg chg="modGraphic">
          <ac:chgData name="SAORI MUKAWA" userId="7dafe798-f744-4eb5-97d2-48512db04c6b" providerId="ADAL" clId="{4DE9122B-7682-4990-BE6A-10F8A68C744E}" dt="2024-03-05T05:54:24.888" v="29" actId="13926"/>
          <ac:graphicFrameMkLst>
            <pc:docMk/>
            <pc:sldMk cId="2952855348" sldId="333"/>
            <ac:graphicFrameMk id="11" creationId="{7361A3AE-DF09-5FFA-1AD0-A4788776F6F2}"/>
          </ac:graphicFrameMkLst>
        </pc:graphicFrameChg>
      </pc:sldChg>
      <pc:sldChg chg="modSp mod">
        <pc:chgData name="SAORI MUKAWA" userId="7dafe798-f744-4eb5-97d2-48512db04c6b" providerId="ADAL" clId="{4DE9122B-7682-4990-BE6A-10F8A68C744E}" dt="2024-03-05T05:49:54.412" v="6" actId="13926"/>
        <pc:sldMkLst>
          <pc:docMk/>
          <pc:sldMk cId="463454415" sldId="338"/>
        </pc:sldMkLst>
        <pc:spChg chg="mod">
          <ac:chgData name="SAORI MUKAWA" userId="7dafe798-f744-4eb5-97d2-48512db04c6b" providerId="ADAL" clId="{4DE9122B-7682-4990-BE6A-10F8A68C744E}" dt="2024-03-05T05:49:54.412" v="6" actId="13926"/>
          <ac:spMkLst>
            <pc:docMk/>
            <pc:sldMk cId="463454415" sldId="338"/>
            <ac:spMk id="9" creationId="{9D2EFC93-9908-BEF3-7DE3-9C6E4808A5A5}"/>
          </ac:spMkLst>
        </pc:spChg>
      </pc:sldChg>
      <pc:sldChg chg="modSp mod">
        <pc:chgData name="SAORI MUKAWA" userId="7dafe798-f744-4eb5-97d2-48512db04c6b" providerId="ADAL" clId="{4DE9122B-7682-4990-BE6A-10F8A68C744E}" dt="2024-03-05T05:56:54.615" v="48" actId="13926"/>
        <pc:sldMkLst>
          <pc:docMk/>
          <pc:sldMk cId="2642059589" sldId="342"/>
        </pc:sldMkLst>
        <pc:spChg chg="mod">
          <ac:chgData name="SAORI MUKAWA" userId="7dafe798-f744-4eb5-97d2-48512db04c6b" providerId="ADAL" clId="{4DE9122B-7682-4990-BE6A-10F8A68C744E}" dt="2024-03-05T05:56:54.615" v="48" actId="13926"/>
          <ac:spMkLst>
            <pc:docMk/>
            <pc:sldMk cId="2642059589" sldId="342"/>
            <ac:spMk id="4" creationId="{1345FEE6-2169-08B0-2041-2A7828B359F6}"/>
          </ac:spMkLst>
        </pc:spChg>
      </pc:sldChg>
      <pc:sldChg chg="modSp mod">
        <pc:chgData name="SAORI MUKAWA" userId="7dafe798-f744-4eb5-97d2-48512db04c6b" providerId="ADAL" clId="{4DE9122B-7682-4990-BE6A-10F8A68C744E}" dt="2024-03-05T06:22:52.059" v="198" actId="13926"/>
        <pc:sldMkLst>
          <pc:docMk/>
          <pc:sldMk cId="1483420856" sldId="344"/>
        </pc:sldMkLst>
        <pc:graphicFrameChg chg="modGraphic">
          <ac:chgData name="SAORI MUKAWA" userId="7dafe798-f744-4eb5-97d2-48512db04c6b" providerId="ADAL" clId="{4DE9122B-7682-4990-BE6A-10F8A68C744E}" dt="2024-03-05T06:22:52.059" v="198" actId="13926"/>
          <ac:graphicFrameMkLst>
            <pc:docMk/>
            <pc:sldMk cId="1483420856" sldId="344"/>
            <ac:graphicFrameMk id="8" creationId="{E4EE78AC-76D0-6535-BDE4-FE4399F99B52}"/>
          </ac:graphicFrameMkLst>
        </pc:graphicFrameChg>
      </pc:sldChg>
      <pc:sldChg chg="modSp mod">
        <pc:chgData name="SAORI MUKAWA" userId="7dafe798-f744-4eb5-97d2-48512db04c6b" providerId="ADAL" clId="{4DE9122B-7682-4990-BE6A-10F8A68C744E}" dt="2024-03-05T06:46:23.431" v="243"/>
        <pc:sldMkLst>
          <pc:docMk/>
          <pc:sldMk cId="1839365371" sldId="347"/>
        </pc:sldMkLst>
        <pc:spChg chg="mod">
          <ac:chgData name="SAORI MUKAWA" userId="7dafe798-f744-4eb5-97d2-48512db04c6b" providerId="ADAL" clId="{4DE9122B-7682-4990-BE6A-10F8A68C744E}" dt="2024-03-05T06:46:23.431" v="243"/>
          <ac:spMkLst>
            <pc:docMk/>
            <pc:sldMk cId="1839365371" sldId="347"/>
            <ac:spMk id="10" creationId="{2D2A145C-82DC-CE73-3D3C-E08BD5E96B98}"/>
          </ac:spMkLst>
        </pc:spChg>
      </pc:sldChg>
      <pc:sldChg chg="modSp mod">
        <pc:chgData name="SAORI MUKAWA" userId="7dafe798-f744-4eb5-97d2-48512db04c6b" providerId="ADAL" clId="{4DE9122B-7682-4990-BE6A-10F8A68C744E}" dt="2024-03-05T06:25:11.719" v="215" actId="13926"/>
        <pc:sldMkLst>
          <pc:docMk/>
          <pc:sldMk cId="903360275" sldId="348"/>
        </pc:sldMkLst>
        <pc:spChg chg="mod">
          <ac:chgData name="SAORI MUKAWA" userId="7dafe798-f744-4eb5-97d2-48512db04c6b" providerId="ADAL" clId="{4DE9122B-7682-4990-BE6A-10F8A68C744E}" dt="2024-03-05T06:25:03.806" v="212" actId="13926"/>
          <ac:spMkLst>
            <pc:docMk/>
            <pc:sldMk cId="903360275" sldId="348"/>
            <ac:spMk id="13" creationId="{A8C54C9E-7CEC-3F49-5015-21386FBB85B8}"/>
          </ac:spMkLst>
        </pc:spChg>
        <pc:spChg chg="mod">
          <ac:chgData name="SAORI MUKAWA" userId="7dafe798-f744-4eb5-97d2-48512db04c6b" providerId="ADAL" clId="{4DE9122B-7682-4990-BE6A-10F8A68C744E}" dt="2024-03-05T06:25:11.719" v="215" actId="13926"/>
          <ac:spMkLst>
            <pc:docMk/>
            <pc:sldMk cId="903360275" sldId="348"/>
            <ac:spMk id="14" creationId="{4F4BE87F-544D-F1BE-692B-652873AC4DF6}"/>
          </ac:spMkLst>
        </pc:spChg>
      </pc:sldChg>
      <pc:sldChg chg="modSp mod">
        <pc:chgData name="SAORI MUKAWA" userId="7dafe798-f744-4eb5-97d2-48512db04c6b" providerId="ADAL" clId="{4DE9122B-7682-4990-BE6A-10F8A68C744E}" dt="2024-03-05T05:55:29.161" v="37" actId="13926"/>
        <pc:sldMkLst>
          <pc:docMk/>
          <pc:sldMk cId="458801345" sldId="351"/>
        </pc:sldMkLst>
        <pc:spChg chg="mod">
          <ac:chgData name="SAORI MUKAWA" userId="7dafe798-f744-4eb5-97d2-48512db04c6b" providerId="ADAL" clId="{4DE9122B-7682-4990-BE6A-10F8A68C744E}" dt="2024-03-05T05:55:29.161" v="37" actId="13926"/>
          <ac:spMkLst>
            <pc:docMk/>
            <pc:sldMk cId="458801345" sldId="351"/>
            <ac:spMk id="3" creationId="{1DAEDE4B-F48B-FD62-E50D-9F7909173D7E}"/>
          </ac:spMkLst>
        </pc:spChg>
      </pc:sldChg>
      <pc:sldChg chg="modSp mod">
        <pc:chgData name="SAORI MUKAWA" userId="7dafe798-f744-4eb5-97d2-48512db04c6b" providerId="ADAL" clId="{4DE9122B-7682-4990-BE6A-10F8A68C744E}" dt="2024-03-05T06:14:47.695" v="155" actId="13926"/>
        <pc:sldMkLst>
          <pc:docMk/>
          <pc:sldMk cId="1570989291" sldId="356"/>
        </pc:sldMkLst>
        <pc:spChg chg="mod">
          <ac:chgData name="SAORI MUKAWA" userId="7dafe798-f744-4eb5-97d2-48512db04c6b" providerId="ADAL" clId="{4DE9122B-7682-4990-BE6A-10F8A68C744E}" dt="2024-03-05T06:14:41.763" v="154" actId="13926"/>
          <ac:spMkLst>
            <pc:docMk/>
            <pc:sldMk cId="1570989291" sldId="356"/>
            <ac:spMk id="12" creationId="{E46D671E-5463-83DC-8A9A-300E1B005590}"/>
          </ac:spMkLst>
        </pc:spChg>
        <pc:spChg chg="mod">
          <ac:chgData name="SAORI MUKAWA" userId="7dafe798-f744-4eb5-97d2-48512db04c6b" providerId="ADAL" clId="{4DE9122B-7682-4990-BE6A-10F8A68C744E}" dt="2024-03-05T06:14:47.695" v="155" actId="13926"/>
          <ac:spMkLst>
            <pc:docMk/>
            <pc:sldMk cId="1570989291" sldId="356"/>
            <ac:spMk id="25" creationId="{BB3D78E9-5178-E4AF-D57B-6A0D98588CB7}"/>
          </ac:spMkLst>
        </pc:spChg>
      </pc:sldChg>
      <pc:sldChg chg="modSp mod">
        <pc:chgData name="SAORI MUKAWA" userId="7dafe798-f744-4eb5-97d2-48512db04c6b" providerId="ADAL" clId="{4DE9122B-7682-4990-BE6A-10F8A68C744E}" dt="2024-03-05T05:56:37.352" v="46" actId="13926"/>
        <pc:sldMkLst>
          <pc:docMk/>
          <pc:sldMk cId="1950057003" sldId="358"/>
        </pc:sldMkLst>
        <pc:graphicFrameChg chg="modGraphic">
          <ac:chgData name="SAORI MUKAWA" userId="7dafe798-f744-4eb5-97d2-48512db04c6b" providerId="ADAL" clId="{4DE9122B-7682-4990-BE6A-10F8A68C744E}" dt="2024-03-05T05:56:26.993" v="44" actId="13926"/>
          <ac:graphicFrameMkLst>
            <pc:docMk/>
            <pc:sldMk cId="1950057003" sldId="358"/>
            <ac:graphicFrameMk id="15" creationId="{E17450B9-6122-73FB-F3BE-DBA5455314EF}"/>
          </ac:graphicFrameMkLst>
        </pc:graphicFrameChg>
        <pc:graphicFrameChg chg="modGraphic">
          <ac:chgData name="SAORI MUKAWA" userId="7dafe798-f744-4eb5-97d2-48512db04c6b" providerId="ADAL" clId="{4DE9122B-7682-4990-BE6A-10F8A68C744E}" dt="2024-03-05T05:56:32.243" v="45" actId="13926"/>
          <ac:graphicFrameMkLst>
            <pc:docMk/>
            <pc:sldMk cId="1950057003" sldId="358"/>
            <ac:graphicFrameMk id="22" creationId="{305BD19F-DACD-1A86-DF07-C47C7EF1B96B}"/>
          </ac:graphicFrameMkLst>
        </pc:graphicFrameChg>
        <pc:graphicFrameChg chg="modGraphic">
          <ac:chgData name="SAORI MUKAWA" userId="7dafe798-f744-4eb5-97d2-48512db04c6b" providerId="ADAL" clId="{4DE9122B-7682-4990-BE6A-10F8A68C744E}" dt="2024-03-05T05:56:37.352" v="46" actId="13926"/>
          <ac:graphicFrameMkLst>
            <pc:docMk/>
            <pc:sldMk cId="1950057003" sldId="358"/>
            <ac:graphicFrameMk id="25" creationId="{9B9FF564-9593-0C26-C2C5-CEBF8F3694E7}"/>
          </ac:graphicFrameMkLst>
        </pc:graphicFrameChg>
      </pc:sldChg>
      <pc:sldChg chg="modSp mod">
        <pc:chgData name="SAORI MUKAWA" userId="7dafe798-f744-4eb5-97d2-48512db04c6b" providerId="ADAL" clId="{4DE9122B-7682-4990-BE6A-10F8A68C744E}" dt="2024-03-05T05:56:46.546" v="47" actId="13926"/>
        <pc:sldMkLst>
          <pc:docMk/>
          <pc:sldMk cId="2080889590" sldId="359"/>
        </pc:sldMkLst>
        <pc:graphicFrameChg chg="modGraphic">
          <ac:chgData name="SAORI MUKAWA" userId="7dafe798-f744-4eb5-97d2-48512db04c6b" providerId="ADAL" clId="{4DE9122B-7682-4990-BE6A-10F8A68C744E}" dt="2024-03-05T05:56:46.546" v="47" actId="13926"/>
          <ac:graphicFrameMkLst>
            <pc:docMk/>
            <pc:sldMk cId="2080889590" sldId="359"/>
            <ac:graphicFrameMk id="15" creationId="{E17450B9-6122-73FB-F3BE-DBA5455314EF}"/>
          </ac:graphicFrameMkLst>
        </pc:graphicFrameChg>
      </pc:sldChg>
      <pc:sldChg chg="modSp mod">
        <pc:chgData name="SAORI MUKAWA" userId="7dafe798-f744-4eb5-97d2-48512db04c6b" providerId="ADAL" clId="{4DE9122B-7682-4990-BE6A-10F8A68C744E}" dt="2024-03-05T05:51:06.671" v="10" actId="13926"/>
        <pc:sldMkLst>
          <pc:docMk/>
          <pc:sldMk cId="358249530" sldId="360"/>
        </pc:sldMkLst>
        <pc:graphicFrameChg chg="modGraphic">
          <ac:chgData name="SAORI MUKAWA" userId="7dafe798-f744-4eb5-97d2-48512db04c6b" providerId="ADAL" clId="{4DE9122B-7682-4990-BE6A-10F8A68C744E}" dt="2024-03-05T05:51:06.671" v="10" actId="13926"/>
          <ac:graphicFrameMkLst>
            <pc:docMk/>
            <pc:sldMk cId="358249530" sldId="360"/>
            <ac:graphicFrameMk id="5" creationId="{4EAC6A8E-B332-E065-1578-5CDE8B4DE361}"/>
          </ac:graphicFrameMkLst>
        </pc:graphicFrameChg>
      </pc:sldChg>
      <pc:sldChg chg="modSp mod">
        <pc:chgData name="SAORI MUKAWA" userId="7dafe798-f744-4eb5-97d2-48512db04c6b" providerId="ADAL" clId="{4DE9122B-7682-4990-BE6A-10F8A68C744E}" dt="2024-03-05T05:54:45.138" v="31" actId="13926"/>
        <pc:sldMkLst>
          <pc:docMk/>
          <pc:sldMk cId="3827242935" sldId="361"/>
        </pc:sldMkLst>
        <pc:graphicFrameChg chg="modGraphic">
          <ac:chgData name="SAORI MUKAWA" userId="7dafe798-f744-4eb5-97d2-48512db04c6b" providerId="ADAL" clId="{4DE9122B-7682-4990-BE6A-10F8A68C744E}" dt="2024-03-05T05:54:45.138" v="31" actId="13926"/>
          <ac:graphicFrameMkLst>
            <pc:docMk/>
            <pc:sldMk cId="3827242935" sldId="361"/>
            <ac:graphicFrameMk id="70" creationId="{39C051F0-CC5E-25FA-2558-3BCE4039F04B}"/>
          </ac:graphicFrameMkLst>
        </pc:graphicFrameChg>
      </pc:sldChg>
      <pc:sldChg chg="modSp mod">
        <pc:chgData name="SAORI MUKAWA" userId="7dafe798-f744-4eb5-97d2-48512db04c6b" providerId="ADAL" clId="{4DE9122B-7682-4990-BE6A-10F8A68C744E}" dt="2024-03-05T05:55:02.799" v="34" actId="13926"/>
        <pc:sldMkLst>
          <pc:docMk/>
          <pc:sldMk cId="2594034011" sldId="362"/>
        </pc:sldMkLst>
        <pc:graphicFrameChg chg="modGraphic">
          <ac:chgData name="SAORI MUKAWA" userId="7dafe798-f744-4eb5-97d2-48512db04c6b" providerId="ADAL" clId="{4DE9122B-7682-4990-BE6A-10F8A68C744E}" dt="2024-03-05T05:54:58.576" v="33" actId="13926"/>
          <ac:graphicFrameMkLst>
            <pc:docMk/>
            <pc:sldMk cId="2594034011" sldId="362"/>
            <ac:graphicFrameMk id="8" creationId="{87EF6712-76A6-A189-BAEE-B1D46737652E}"/>
          </ac:graphicFrameMkLst>
        </pc:graphicFrameChg>
        <pc:graphicFrameChg chg="modGraphic">
          <ac:chgData name="SAORI MUKAWA" userId="7dafe798-f744-4eb5-97d2-48512db04c6b" providerId="ADAL" clId="{4DE9122B-7682-4990-BE6A-10F8A68C744E}" dt="2024-03-05T05:54:54.310" v="32" actId="13926"/>
          <ac:graphicFrameMkLst>
            <pc:docMk/>
            <pc:sldMk cId="2594034011" sldId="362"/>
            <ac:graphicFrameMk id="10" creationId="{D95A7711-9B77-ED0B-0784-4F2CED97EB09}"/>
          </ac:graphicFrameMkLst>
        </pc:graphicFrameChg>
        <pc:graphicFrameChg chg="modGraphic">
          <ac:chgData name="SAORI MUKAWA" userId="7dafe798-f744-4eb5-97d2-48512db04c6b" providerId="ADAL" clId="{4DE9122B-7682-4990-BE6A-10F8A68C744E}" dt="2024-03-05T05:55:02.799" v="34" actId="13926"/>
          <ac:graphicFrameMkLst>
            <pc:docMk/>
            <pc:sldMk cId="2594034011" sldId="362"/>
            <ac:graphicFrameMk id="12" creationId="{F2914FB9-999F-4055-866D-249211C47AC3}"/>
          </ac:graphicFrameMkLst>
        </pc:graphicFrameChg>
      </pc:sldChg>
      <pc:sldChg chg="modSp mod">
        <pc:chgData name="SAORI MUKAWA" userId="7dafe798-f744-4eb5-97d2-48512db04c6b" providerId="ADAL" clId="{4DE9122B-7682-4990-BE6A-10F8A68C744E}" dt="2024-03-05T06:12:43.487" v="144" actId="13926"/>
        <pc:sldMkLst>
          <pc:docMk/>
          <pc:sldMk cId="356884902" sldId="364"/>
        </pc:sldMkLst>
        <pc:graphicFrameChg chg="modGraphic">
          <ac:chgData name="SAORI MUKAWA" userId="7dafe798-f744-4eb5-97d2-48512db04c6b" providerId="ADAL" clId="{4DE9122B-7682-4990-BE6A-10F8A68C744E}" dt="2024-03-05T06:12:43.487" v="144" actId="13926"/>
          <ac:graphicFrameMkLst>
            <pc:docMk/>
            <pc:sldMk cId="356884902" sldId="364"/>
            <ac:graphicFrameMk id="21" creationId="{F27E588D-8A07-D8DC-5D3B-CC0389336138}"/>
          </ac:graphicFrameMkLst>
        </pc:graphicFrameChg>
      </pc:sldChg>
      <pc:sldChg chg="modSp mod">
        <pc:chgData name="SAORI MUKAWA" userId="7dafe798-f744-4eb5-97d2-48512db04c6b" providerId="ADAL" clId="{4DE9122B-7682-4990-BE6A-10F8A68C744E}" dt="2024-03-05T06:12:15.165" v="142" actId="13926"/>
        <pc:sldMkLst>
          <pc:docMk/>
          <pc:sldMk cId="3072501094" sldId="375"/>
        </pc:sldMkLst>
        <pc:graphicFrameChg chg="modGraphic">
          <ac:chgData name="SAORI MUKAWA" userId="7dafe798-f744-4eb5-97d2-48512db04c6b" providerId="ADAL" clId="{4DE9122B-7682-4990-BE6A-10F8A68C744E}" dt="2024-03-05T06:12:15.165" v="142" actId="13926"/>
          <ac:graphicFrameMkLst>
            <pc:docMk/>
            <pc:sldMk cId="3072501094" sldId="375"/>
            <ac:graphicFrameMk id="20" creationId="{87616089-4462-242B-5E79-6199A84D8BCA}"/>
          </ac:graphicFrameMkLst>
        </pc:graphicFrameChg>
      </pc:sldChg>
      <pc:sldChg chg="modSp mod">
        <pc:chgData name="SAORI MUKAWA" userId="7dafe798-f744-4eb5-97d2-48512db04c6b" providerId="ADAL" clId="{4DE9122B-7682-4990-BE6A-10F8A68C744E}" dt="2024-03-05T06:15:38.427" v="163" actId="13926"/>
        <pc:sldMkLst>
          <pc:docMk/>
          <pc:sldMk cId="2536599675" sldId="381"/>
        </pc:sldMkLst>
        <pc:spChg chg="mod">
          <ac:chgData name="SAORI MUKAWA" userId="7dafe798-f744-4eb5-97d2-48512db04c6b" providerId="ADAL" clId="{4DE9122B-7682-4990-BE6A-10F8A68C744E}" dt="2024-03-05T06:15:38.427" v="163" actId="13926"/>
          <ac:spMkLst>
            <pc:docMk/>
            <pc:sldMk cId="2536599675" sldId="381"/>
            <ac:spMk id="8" creationId="{F4B95E4D-5504-A0EA-0D25-56D09B2AF1A2}"/>
          </ac:spMkLst>
        </pc:spChg>
      </pc:sldChg>
      <pc:sldChg chg="modSp mod">
        <pc:chgData name="SAORI MUKAWA" userId="7dafe798-f744-4eb5-97d2-48512db04c6b" providerId="ADAL" clId="{4DE9122B-7682-4990-BE6A-10F8A68C744E}" dt="2024-03-05T06:12:56.086" v="146" actId="13926"/>
        <pc:sldMkLst>
          <pc:docMk/>
          <pc:sldMk cId="3688796390" sldId="382"/>
        </pc:sldMkLst>
        <pc:spChg chg="mod">
          <ac:chgData name="SAORI MUKAWA" userId="7dafe798-f744-4eb5-97d2-48512db04c6b" providerId="ADAL" clId="{4DE9122B-7682-4990-BE6A-10F8A68C744E}" dt="2024-03-05T06:12:51.964" v="145" actId="13926"/>
          <ac:spMkLst>
            <pc:docMk/>
            <pc:sldMk cId="3688796390" sldId="382"/>
            <ac:spMk id="20" creationId="{3AD66FE6-52BF-5EB1-0981-5112F2052232}"/>
          </ac:spMkLst>
        </pc:spChg>
        <pc:graphicFrameChg chg="modGraphic">
          <ac:chgData name="SAORI MUKAWA" userId="7dafe798-f744-4eb5-97d2-48512db04c6b" providerId="ADAL" clId="{4DE9122B-7682-4990-BE6A-10F8A68C744E}" dt="2024-03-05T06:12:56.086" v="146" actId="13926"/>
          <ac:graphicFrameMkLst>
            <pc:docMk/>
            <pc:sldMk cId="3688796390" sldId="382"/>
            <ac:graphicFrameMk id="26" creationId="{947D1507-5128-8D33-141D-1FCEF876841D}"/>
          </ac:graphicFrameMkLst>
        </pc:graphicFrameChg>
      </pc:sldChg>
      <pc:sldChg chg="modSp mod">
        <pc:chgData name="SAORI MUKAWA" userId="7dafe798-f744-4eb5-97d2-48512db04c6b" providerId="ADAL" clId="{4DE9122B-7682-4990-BE6A-10F8A68C744E}" dt="2024-03-05T06:13:19.471" v="147" actId="13926"/>
        <pc:sldMkLst>
          <pc:docMk/>
          <pc:sldMk cId="3944603836" sldId="384"/>
        </pc:sldMkLst>
        <pc:graphicFrameChg chg="modGraphic">
          <ac:chgData name="SAORI MUKAWA" userId="7dafe798-f744-4eb5-97d2-48512db04c6b" providerId="ADAL" clId="{4DE9122B-7682-4990-BE6A-10F8A68C744E}" dt="2024-03-05T06:13:19.471" v="147" actId="13926"/>
          <ac:graphicFrameMkLst>
            <pc:docMk/>
            <pc:sldMk cId="3944603836" sldId="384"/>
            <ac:graphicFrameMk id="27" creationId="{27FE7525-610E-C197-42C6-8A727ABF80E2}"/>
          </ac:graphicFrameMkLst>
        </pc:graphicFrameChg>
      </pc:sldChg>
      <pc:sldChg chg="modSp mod">
        <pc:chgData name="SAORI MUKAWA" userId="7dafe798-f744-4eb5-97d2-48512db04c6b" providerId="ADAL" clId="{4DE9122B-7682-4990-BE6A-10F8A68C744E}" dt="2024-03-05T06:12:37.627" v="143" actId="13926"/>
        <pc:sldMkLst>
          <pc:docMk/>
          <pc:sldMk cId="4056662257" sldId="385"/>
        </pc:sldMkLst>
        <pc:graphicFrameChg chg="modGraphic">
          <ac:chgData name="SAORI MUKAWA" userId="7dafe798-f744-4eb5-97d2-48512db04c6b" providerId="ADAL" clId="{4DE9122B-7682-4990-BE6A-10F8A68C744E}" dt="2024-03-05T06:12:37.627" v="143" actId="13926"/>
          <ac:graphicFrameMkLst>
            <pc:docMk/>
            <pc:sldMk cId="4056662257" sldId="385"/>
            <ac:graphicFrameMk id="31" creationId="{745AE004-7081-9486-4E6F-11F4F271E31A}"/>
          </ac:graphicFrameMkLst>
        </pc:graphicFrameChg>
      </pc:sldChg>
      <pc:sldChg chg="modSp mod">
        <pc:chgData name="SAORI MUKAWA" userId="7dafe798-f744-4eb5-97d2-48512db04c6b" providerId="ADAL" clId="{4DE9122B-7682-4990-BE6A-10F8A68C744E}" dt="2024-03-05T06:14:53.042" v="156" actId="13926"/>
        <pc:sldMkLst>
          <pc:docMk/>
          <pc:sldMk cId="58438372" sldId="396"/>
        </pc:sldMkLst>
        <pc:spChg chg="mod">
          <ac:chgData name="SAORI MUKAWA" userId="7dafe798-f744-4eb5-97d2-48512db04c6b" providerId="ADAL" clId="{4DE9122B-7682-4990-BE6A-10F8A68C744E}" dt="2024-03-05T06:14:53.042" v="156" actId="13926"/>
          <ac:spMkLst>
            <pc:docMk/>
            <pc:sldMk cId="58438372" sldId="396"/>
            <ac:spMk id="13" creationId="{D5A3AED4-4A9F-4B62-E13C-72CD2D44CAEE}"/>
          </ac:spMkLst>
        </pc:spChg>
      </pc:sldChg>
      <pc:sldChg chg="modSp mod">
        <pc:chgData name="SAORI MUKAWA" userId="7dafe798-f744-4eb5-97d2-48512db04c6b" providerId="ADAL" clId="{4DE9122B-7682-4990-BE6A-10F8A68C744E}" dt="2024-03-05T06:14:03.669" v="151" actId="13926"/>
        <pc:sldMkLst>
          <pc:docMk/>
          <pc:sldMk cId="3774454598" sldId="413"/>
        </pc:sldMkLst>
        <pc:graphicFrameChg chg="modGraphic">
          <ac:chgData name="SAORI MUKAWA" userId="7dafe798-f744-4eb5-97d2-48512db04c6b" providerId="ADAL" clId="{4DE9122B-7682-4990-BE6A-10F8A68C744E}" dt="2024-03-05T06:14:03.669" v="151" actId="13926"/>
          <ac:graphicFrameMkLst>
            <pc:docMk/>
            <pc:sldMk cId="3774454598" sldId="413"/>
            <ac:graphicFrameMk id="17" creationId="{49D14D34-9900-71C3-A59C-E07049825D53}"/>
          </ac:graphicFrameMkLst>
        </pc:graphicFrameChg>
      </pc:sldChg>
      <pc:sldChg chg="modSp mod">
        <pc:chgData name="SAORI MUKAWA" userId="7dafe798-f744-4eb5-97d2-48512db04c6b" providerId="ADAL" clId="{4DE9122B-7682-4990-BE6A-10F8A68C744E}" dt="2024-03-05T05:50:30.732" v="7" actId="13926"/>
        <pc:sldMkLst>
          <pc:docMk/>
          <pc:sldMk cId="3567515971" sldId="415"/>
        </pc:sldMkLst>
        <pc:graphicFrameChg chg="modGraphic">
          <ac:chgData name="SAORI MUKAWA" userId="7dafe798-f744-4eb5-97d2-48512db04c6b" providerId="ADAL" clId="{4DE9122B-7682-4990-BE6A-10F8A68C744E}" dt="2024-03-05T05:50:30.732" v="7" actId="13926"/>
          <ac:graphicFrameMkLst>
            <pc:docMk/>
            <pc:sldMk cId="3567515971" sldId="415"/>
            <ac:graphicFrameMk id="20" creationId="{C85129B9-A9AE-4887-6596-85D54B2A8886}"/>
          </ac:graphicFrameMkLst>
        </pc:graphicFrameChg>
      </pc:sldChg>
      <pc:sldChg chg="modSp mod">
        <pc:chgData name="SAORI MUKAWA" userId="7dafe798-f744-4eb5-97d2-48512db04c6b" providerId="ADAL" clId="{4DE9122B-7682-4990-BE6A-10F8A68C744E}" dt="2024-03-05T06:15:31.937" v="162" actId="13926"/>
        <pc:sldMkLst>
          <pc:docMk/>
          <pc:sldMk cId="1578758715" sldId="416"/>
        </pc:sldMkLst>
        <pc:spChg chg="mod">
          <ac:chgData name="SAORI MUKAWA" userId="7dafe798-f744-4eb5-97d2-48512db04c6b" providerId="ADAL" clId="{4DE9122B-7682-4990-BE6A-10F8A68C744E}" dt="2024-03-05T06:15:25.225" v="161" actId="1076"/>
          <ac:spMkLst>
            <pc:docMk/>
            <pc:sldMk cId="1578758715" sldId="416"/>
            <ac:spMk id="2" creationId="{EAD55BAA-DC88-E2D2-DB06-BE8CD781C055}"/>
          </ac:spMkLst>
        </pc:spChg>
        <pc:spChg chg="mod">
          <ac:chgData name="SAORI MUKAWA" userId="7dafe798-f744-4eb5-97d2-48512db04c6b" providerId="ADAL" clId="{4DE9122B-7682-4990-BE6A-10F8A68C744E}" dt="2024-03-05T06:15:31.937" v="162" actId="13926"/>
          <ac:spMkLst>
            <pc:docMk/>
            <pc:sldMk cId="1578758715" sldId="416"/>
            <ac:spMk id="7" creationId="{635F3FAD-BEE7-726E-ECCA-C36E88F71CDF}"/>
          </ac:spMkLst>
        </pc:spChg>
      </pc:sldChg>
      <pc:sldChg chg="modSp mod">
        <pc:chgData name="SAORI MUKAWA" userId="7dafe798-f744-4eb5-97d2-48512db04c6b" providerId="ADAL" clId="{4DE9122B-7682-4990-BE6A-10F8A68C744E}" dt="2024-03-05T05:50:48.094" v="9" actId="13926"/>
        <pc:sldMkLst>
          <pc:docMk/>
          <pc:sldMk cId="1744869500" sldId="417"/>
        </pc:sldMkLst>
        <pc:spChg chg="mod">
          <ac:chgData name="SAORI MUKAWA" userId="7dafe798-f744-4eb5-97d2-48512db04c6b" providerId="ADAL" clId="{4DE9122B-7682-4990-BE6A-10F8A68C744E}" dt="2024-03-05T05:50:41.089" v="8" actId="13926"/>
          <ac:spMkLst>
            <pc:docMk/>
            <pc:sldMk cId="1744869500" sldId="417"/>
            <ac:spMk id="22" creationId="{ACD80648-67AD-9A10-5461-BE145FF22F3E}"/>
          </ac:spMkLst>
        </pc:spChg>
        <pc:spChg chg="mod">
          <ac:chgData name="SAORI MUKAWA" userId="7dafe798-f744-4eb5-97d2-48512db04c6b" providerId="ADAL" clId="{4DE9122B-7682-4990-BE6A-10F8A68C744E}" dt="2024-03-05T05:50:48.094" v="9" actId="13926"/>
          <ac:spMkLst>
            <pc:docMk/>
            <pc:sldMk cId="1744869500" sldId="417"/>
            <ac:spMk id="27" creationId="{F1C0E4CD-30F4-D8BF-9FDB-1F8971B6B997}"/>
          </ac:spMkLst>
        </pc:spChg>
      </pc:sldChg>
      <pc:sldChg chg="modSp mod">
        <pc:chgData name="SAORI MUKAWA" userId="7dafe798-f744-4eb5-97d2-48512db04c6b" providerId="ADAL" clId="{4DE9122B-7682-4990-BE6A-10F8A68C744E}" dt="2024-03-05T05:54:38.277" v="30" actId="13926"/>
        <pc:sldMkLst>
          <pc:docMk/>
          <pc:sldMk cId="171636205" sldId="420"/>
        </pc:sldMkLst>
        <pc:graphicFrameChg chg="modGraphic">
          <ac:chgData name="SAORI MUKAWA" userId="7dafe798-f744-4eb5-97d2-48512db04c6b" providerId="ADAL" clId="{4DE9122B-7682-4990-BE6A-10F8A68C744E}" dt="2024-03-05T05:54:38.277" v="30" actId="13926"/>
          <ac:graphicFrameMkLst>
            <pc:docMk/>
            <pc:sldMk cId="171636205" sldId="420"/>
            <ac:graphicFrameMk id="65" creationId="{2C2EDF51-B406-54E1-CC40-9670E483FB88}"/>
          </ac:graphicFrameMkLst>
        </pc:graphicFrameChg>
      </pc:sldChg>
      <pc:sldChg chg="modSp mod">
        <pc:chgData name="SAORI MUKAWA" userId="7dafe798-f744-4eb5-97d2-48512db04c6b" providerId="ADAL" clId="{4DE9122B-7682-4990-BE6A-10F8A68C744E}" dt="2024-03-05T05:57:02.688" v="49" actId="13926"/>
        <pc:sldMkLst>
          <pc:docMk/>
          <pc:sldMk cId="567422748" sldId="421"/>
        </pc:sldMkLst>
        <pc:graphicFrameChg chg="modGraphic">
          <ac:chgData name="SAORI MUKAWA" userId="7dafe798-f744-4eb5-97d2-48512db04c6b" providerId="ADAL" clId="{4DE9122B-7682-4990-BE6A-10F8A68C744E}" dt="2024-03-05T05:57:02.688" v="49" actId="13926"/>
          <ac:graphicFrameMkLst>
            <pc:docMk/>
            <pc:sldMk cId="567422748" sldId="421"/>
            <ac:graphicFrameMk id="2" creationId="{173EF3B4-2AB8-0210-9C76-62E84971AEAC}"/>
          </ac:graphicFrameMkLst>
        </pc:graphicFrameChg>
      </pc:sldChg>
      <pc:sldChg chg="modSp mod">
        <pc:chgData name="SAORI MUKAWA" userId="7dafe798-f744-4eb5-97d2-48512db04c6b" providerId="ADAL" clId="{4DE9122B-7682-4990-BE6A-10F8A68C744E}" dt="2024-03-05T05:57:14.542" v="50" actId="13926"/>
        <pc:sldMkLst>
          <pc:docMk/>
          <pc:sldMk cId="996179104" sldId="424"/>
        </pc:sldMkLst>
        <pc:graphicFrameChg chg="modGraphic">
          <ac:chgData name="SAORI MUKAWA" userId="7dafe798-f744-4eb5-97d2-48512db04c6b" providerId="ADAL" clId="{4DE9122B-7682-4990-BE6A-10F8A68C744E}" dt="2024-03-05T05:57:14.542" v="50" actId="13926"/>
          <ac:graphicFrameMkLst>
            <pc:docMk/>
            <pc:sldMk cId="996179104" sldId="424"/>
            <ac:graphicFrameMk id="4" creationId="{38AE2B49-FCF1-17EC-7CD0-98CC573E8C37}"/>
          </ac:graphicFrameMkLst>
        </pc:graphicFrameChg>
      </pc:sldChg>
      <pc:sldChg chg="modSp mod">
        <pc:chgData name="SAORI MUKAWA" userId="7dafe798-f744-4eb5-97d2-48512db04c6b" providerId="ADAL" clId="{4DE9122B-7682-4990-BE6A-10F8A68C744E}" dt="2024-03-05T05:58:44.517" v="58" actId="13926"/>
        <pc:sldMkLst>
          <pc:docMk/>
          <pc:sldMk cId="1756205795" sldId="426"/>
        </pc:sldMkLst>
        <pc:graphicFrameChg chg="modGraphic">
          <ac:chgData name="SAORI MUKAWA" userId="7dafe798-f744-4eb5-97d2-48512db04c6b" providerId="ADAL" clId="{4DE9122B-7682-4990-BE6A-10F8A68C744E}" dt="2024-03-05T05:58:44.517" v="58" actId="13926"/>
          <ac:graphicFrameMkLst>
            <pc:docMk/>
            <pc:sldMk cId="1756205795" sldId="426"/>
            <ac:graphicFrameMk id="4" creationId="{8F28750B-BF43-1E4B-85BF-EE0A43AFCCBF}"/>
          </ac:graphicFrameMkLst>
        </pc:graphicFrameChg>
      </pc:sldChg>
      <pc:sldChg chg="modSp mod">
        <pc:chgData name="SAORI MUKAWA" userId="7dafe798-f744-4eb5-97d2-48512db04c6b" providerId="ADAL" clId="{4DE9122B-7682-4990-BE6A-10F8A68C744E}" dt="2024-03-05T06:14:20.382" v="152" actId="13926"/>
        <pc:sldMkLst>
          <pc:docMk/>
          <pc:sldMk cId="239997957" sldId="427"/>
        </pc:sldMkLst>
        <pc:spChg chg="mod">
          <ac:chgData name="SAORI MUKAWA" userId="7dafe798-f744-4eb5-97d2-48512db04c6b" providerId="ADAL" clId="{4DE9122B-7682-4990-BE6A-10F8A68C744E}" dt="2024-03-05T06:14:20.382" v="152" actId="13926"/>
          <ac:spMkLst>
            <pc:docMk/>
            <pc:sldMk cId="239997957" sldId="427"/>
            <ac:spMk id="7" creationId="{BE056FE2-0612-54C5-7B3D-1E2E99538D6A}"/>
          </ac:spMkLst>
        </pc:spChg>
      </pc:sldChg>
      <pc:sldChg chg="modSp mod">
        <pc:chgData name="SAORI MUKAWA" userId="7dafe798-f744-4eb5-97d2-48512db04c6b" providerId="ADAL" clId="{4DE9122B-7682-4990-BE6A-10F8A68C744E}" dt="2024-03-05T05:58:54.144" v="59" actId="13926"/>
        <pc:sldMkLst>
          <pc:docMk/>
          <pc:sldMk cId="1605526348" sldId="429"/>
        </pc:sldMkLst>
        <pc:spChg chg="mod">
          <ac:chgData name="SAORI MUKAWA" userId="7dafe798-f744-4eb5-97d2-48512db04c6b" providerId="ADAL" clId="{4DE9122B-7682-4990-BE6A-10F8A68C744E}" dt="2024-03-05T05:58:54.144" v="59" actId="13926"/>
          <ac:spMkLst>
            <pc:docMk/>
            <pc:sldMk cId="1605526348" sldId="429"/>
            <ac:spMk id="10" creationId="{06B53ADE-C189-E9AA-186D-B05B77014BBF}"/>
          </ac:spMkLst>
        </pc:spChg>
      </pc:sldChg>
      <pc:sldChg chg="modSp mod">
        <pc:chgData name="SAORI MUKAWA" userId="7dafe798-f744-4eb5-97d2-48512db04c6b" providerId="ADAL" clId="{4DE9122B-7682-4990-BE6A-10F8A68C744E}" dt="2024-03-05T06:00:07.187" v="62" actId="13926"/>
        <pc:sldMkLst>
          <pc:docMk/>
          <pc:sldMk cId="3402791889" sldId="431"/>
        </pc:sldMkLst>
        <pc:graphicFrameChg chg="modGraphic">
          <ac:chgData name="SAORI MUKAWA" userId="7dafe798-f744-4eb5-97d2-48512db04c6b" providerId="ADAL" clId="{4DE9122B-7682-4990-BE6A-10F8A68C744E}" dt="2024-03-05T06:00:07.187" v="62" actId="13926"/>
          <ac:graphicFrameMkLst>
            <pc:docMk/>
            <pc:sldMk cId="3402791889" sldId="431"/>
            <ac:graphicFrameMk id="2" creationId="{565455F1-1C4A-E78A-FF4C-E75F9EA68613}"/>
          </ac:graphicFrameMkLst>
        </pc:graphicFrameChg>
      </pc:sldChg>
      <pc:sldChg chg="modSp mod">
        <pc:chgData name="SAORI MUKAWA" userId="7dafe798-f744-4eb5-97d2-48512db04c6b" providerId="ADAL" clId="{4DE9122B-7682-4990-BE6A-10F8A68C744E}" dt="2024-03-05T06:00:16.235" v="63" actId="13926"/>
        <pc:sldMkLst>
          <pc:docMk/>
          <pc:sldMk cId="1080412189" sldId="433"/>
        </pc:sldMkLst>
        <pc:spChg chg="mod">
          <ac:chgData name="SAORI MUKAWA" userId="7dafe798-f744-4eb5-97d2-48512db04c6b" providerId="ADAL" clId="{4DE9122B-7682-4990-BE6A-10F8A68C744E}" dt="2024-03-05T06:00:16.235" v="63" actId="13926"/>
          <ac:spMkLst>
            <pc:docMk/>
            <pc:sldMk cId="1080412189" sldId="433"/>
            <ac:spMk id="6" creationId="{241E3579-8343-F088-9ED1-836B3968D5B4}"/>
          </ac:spMkLst>
        </pc:spChg>
      </pc:sldChg>
      <pc:sldChg chg="modSp mod">
        <pc:chgData name="SAORI MUKAWA" userId="7dafe798-f744-4eb5-97d2-48512db04c6b" providerId="ADAL" clId="{4DE9122B-7682-4990-BE6A-10F8A68C744E}" dt="2024-03-05T06:16:19.055" v="166" actId="13926"/>
        <pc:sldMkLst>
          <pc:docMk/>
          <pc:sldMk cId="382805318" sldId="434"/>
        </pc:sldMkLst>
        <pc:spChg chg="mod">
          <ac:chgData name="SAORI MUKAWA" userId="7dafe798-f744-4eb5-97d2-48512db04c6b" providerId="ADAL" clId="{4DE9122B-7682-4990-BE6A-10F8A68C744E}" dt="2024-03-05T06:16:19.055" v="166" actId="13926"/>
          <ac:spMkLst>
            <pc:docMk/>
            <pc:sldMk cId="382805318" sldId="434"/>
            <ac:spMk id="13" creationId="{F507A5D0-F8CF-9DC0-90D8-73D65C0DC5E4}"/>
          </ac:spMkLst>
        </pc:spChg>
      </pc:sldChg>
      <pc:sldChg chg="modSp mod">
        <pc:chgData name="SAORI MUKAWA" userId="7dafe798-f744-4eb5-97d2-48512db04c6b" providerId="ADAL" clId="{4DE9122B-7682-4990-BE6A-10F8A68C744E}" dt="2024-03-05T06:01:57.302" v="77" actId="13926"/>
        <pc:sldMkLst>
          <pc:docMk/>
          <pc:sldMk cId="2583754555" sldId="437"/>
        </pc:sldMkLst>
        <pc:graphicFrameChg chg="modGraphic">
          <ac:chgData name="SAORI MUKAWA" userId="7dafe798-f744-4eb5-97d2-48512db04c6b" providerId="ADAL" clId="{4DE9122B-7682-4990-BE6A-10F8A68C744E}" dt="2024-03-05T06:01:52.608" v="76" actId="13926"/>
          <ac:graphicFrameMkLst>
            <pc:docMk/>
            <pc:sldMk cId="2583754555" sldId="437"/>
            <ac:graphicFrameMk id="2" creationId="{DAC45B76-185C-A54F-B568-D5C28AEA203E}"/>
          </ac:graphicFrameMkLst>
        </pc:graphicFrameChg>
        <pc:graphicFrameChg chg="modGraphic">
          <ac:chgData name="SAORI MUKAWA" userId="7dafe798-f744-4eb5-97d2-48512db04c6b" providerId="ADAL" clId="{4DE9122B-7682-4990-BE6A-10F8A68C744E}" dt="2024-03-05T06:01:57.302" v="77" actId="13926"/>
          <ac:graphicFrameMkLst>
            <pc:docMk/>
            <pc:sldMk cId="2583754555" sldId="437"/>
            <ac:graphicFrameMk id="3" creationId="{642E503A-15DC-543F-CB65-A012022F8415}"/>
          </ac:graphicFrameMkLst>
        </pc:graphicFrameChg>
      </pc:sldChg>
      <pc:sldChg chg="modSp mod">
        <pc:chgData name="SAORI MUKAWA" userId="7dafe798-f744-4eb5-97d2-48512db04c6b" providerId="ADAL" clId="{4DE9122B-7682-4990-BE6A-10F8A68C744E}" dt="2024-03-05T06:02:09.602" v="79" actId="13926"/>
        <pc:sldMkLst>
          <pc:docMk/>
          <pc:sldMk cId="1747902570" sldId="438"/>
        </pc:sldMkLst>
        <pc:spChg chg="mod">
          <ac:chgData name="SAORI MUKAWA" userId="7dafe798-f744-4eb5-97d2-48512db04c6b" providerId="ADAL" clId="{4DE9122B-7682-4990-BE6A-10F8A68C744E}" dt="2024-03-05T06:02:04.227" v="78" actId="13926"/>
          <ac:spMkLst>
            <pc:docMk/>
            <pc:sldMk cId="1747902570" sldId="438"/>
            <ac:spMk id="12" creationId="{7B48E646-28F2-0A33-1A07-DEFF2FFCC144}"/>
          </ac:spMkLst>
        </pc:spChg>
        <pc:graphicFrameChg chg="modGraphic">
          <ac:chgData name="SAORI MUKAWA" userId="7dafe798-f744-4eb5-97d2-48512db04c6b" providerId="ADAL" clId="{4DE9122B-7682-4990-BE6A-10F8A68C744E}" dt="2024-03-05T06:02:09.602" v="79" actId="13926"/>
          <ac:graphicFrameMkLst>
            <pc:docMk/>
            <pc:sldMk cId="1747902570" sldId="438"/>
            <ac:graphicFrameMk id="11" creationId="{A395B4EA-EF2B-6FB2-EF8F-6B17E23B39B7}"/>
          </ac:graphicFrameMkLst>
        </pc:graphicFrameChg>
      </pc:sldChg>
      <pc:sldChg chg="modSp mod">
        <pc:chgData name="SAORI MUKAWA" userId="7dafe798-f744-4eb5-97d2-48512db04c6b" providerId="ADAL" clId="{4DE9122B-7682-4990-BE6A-10F8A68C744E}" dt="2024-03-05T06:02:15.731" v="80" actId="13926"/>
        <pc:sldMkLst>
          <pc:docMk/>
          <pc:sldMk cId="281888755" sldId="440"/>
        </pc:sldMkLst>
        <pc:graphicFrameChg chg="modGraphic">
          <ac:chgData name="SAORI MUKAWA" userId="7dafe798-f744-4eb5-97d2-48512db04c6b" providerId="ADAL" clId="{4DE9122B-7682-4990-BE6A-10F8A68C744E}" dt="2024-03-05T06:02:15.731" v="80" actId="13926"/>
          <ac:graphicFrameMkLst>
            <pc:docMk/>
            <pc:sldMk cId="281888755" sldId="440"/>
            <ac:graphicFrameMk id="14" creationId="{F4CE5781-F5DE-383A-C46A-EB29D2F0E3D6}"/>
          </ac:graphicFrameMkLst>
        </pc:graphicFrameChg>
      </pc:sldChg>
      <pc:sldChg chg="modSp mod">
        <pc:chgData name="SAORI MUKAWA" userId="7dafe798-f744-4eb5-97d2-48512db04c6b" providerId="ADAL" clId="{4DE9122B-7682-4990-BE6A-10F8A68C744E}" dt="2024-03-05T06:02:38.163" v="83" actId="13926"/>
        <pc:sldMkLst>
          <pc:docMk/>
          <pc:sldMk cId="1807425998" sldId="441"/>
        </pc:sldMkLst>
        <pc:spChg chg="mod">
          <ac:chgData name="SAORI MUKAWA" userId="7dafe798-f744-4eb5-97d2-48512db04c6b" providerId="ADAL" clId="{4DE9122B-7682-4990-BE6A-10F8A68C744E}" dt="2024-03-05T06:02:30.114" v="82" actId="13926"/>
          <ac:spMkLst>
            <pc:docMk/>
            <pc:sldMk cId="1807425998" sldId="441"/>
            <ac:spMk id="56" creationId="{183606A3-4B56-48EF-C367-52943A090CA4}"/>
          </ac:spMkLst>
        </pc:spChg>
        <pc:graphicFrameChg chg="modGraphic">
          <ac:chgData name="SAORI MUKAWA" userId="7dafe798-f744-4eb5-97d2-48512db04c6b" providerId="ADAL" clId="{4DE9122B-7682-4990-BE6A-10F8A68C744E}" dt="2024-03-05T06:02:38.163" v="83" actId="13926"/>
          <ac:graphicFrameMkLst>
            <pc:docMk/>
            <pc:sldMk cId="1807425998" sldId="441"/>
            <ac:graphicFrameMk id="28" creationId="{57850038-1B97-BC27-F061-A01F91A61CFB}"/>
          </ac:graphicFrameMkLst>
        </pc:graphicFrameChg>
        <pc:graphicFrameChg chg="modGraphic">
          <ac:chgData name="SAORI MUKAWA" userId="7dafe798-f744-4eb5-97d2-48512db04c6b" providerId="ADAL" clId="{4DE9122B-7682-4990-BE6A-10F8A68C744E}" dt="2024-03-05T06:02:23.602" v="81" actId="13926"/>
          <ac:graphicFrameMkLst>
            <pc:docMk/>
            <pc:sldMk cId="1807425998" sldId="441"/>
            <ac:graphicFrameMk id="49" creationId="{7D15E45A-3595-BF10-3434-7DCA277CE15B}"/>
          </ac:graphicFrameMkLst>
        </pc:graphicFrameChg>
      </pc:sldChg>
      <pc:sldChg chg="modSp mod">
        <pc:chgData name="SAORI MUKAWA" userId="7dafe798-f744-4eb5-97d2-48512db04c6b" providerId="ADAL" clId="{4DE9122B-7682-4990-BE6A-10F8A68C744E}" dt="2024-03-05T06:03:16.377" v="88" actId="13926"/>
        <pc:sldMkLst>
          <pc:docMk/>
          <pc:sldMk cId="1188143368" sldId="443"/>
        </pc:sldMkLst>
        <pc:spChg chg="mod">
          <ac:chgData name="SAORI MUKAWA" userId="7dafe798-f744-4eb5-97d2-48512db04c6b" providerId="ADAL" clId="{4DE9122B-7682-4990-BE6A-10F8A68C744E}" dt="2024-03-05T06:03:16.377" v="88" actId="13926"/>
          <ac:spMkLst>
            <pc:docMk/>
            <pc:sldMk cId="1188143368" sldId="443"/>
            <ac:spMk id="30" creationId="{34279376-C0D4-D7F7-573E-BFE30DFAD5DA}"/>
          </ac:spMkLst>
        </pc:spChg>
        <pc:spChg chg="mod">
          <ac:chgData name="SAORI MUKAWA" userId="7dafe798-f744-4eb5-97d2-48512db04c6b" providerId="ADAL" clId="{4DE9122B-7682-4990-BE6A-10F8A68C744E}" dt="2024-03-05T06:03:16.377" v="88" actId="13926"/>
          <ac:spMkLst>
            <pc:docMk/>
            <pc:sldMk cId="1188143368" sldId="443"/>
            <ac:spMk id="31" creationId="{E0C98D7F-B19E-403F-C2F7-AD50CE5EF6AF}"/>
          </ac:spMkLst>
        </pc:spChg>
        <pc:spChg chg="mod">
          <ac:chgData name="SAORI MUKAWA" userId="7dafe798-f744-4eb5-97d2-48512db04c6b" providerId="ADAL" clId="{4DE9122B-7682-4990-BE6A-10F8A68C744E}" dt="2024-03-05T06:03:16.377" v="88" actId="13926"/>
          <ac:spMkLst>
            <pc:docMk/>
            <pc:sldMk cId="1188143368" sldId="443"/>
            <ac:spMk id="32" creationId="{D528E62A-3A15-00CA-BF94-26D73A8F361D}"/>
          </ac:spMkLst>
        </pc:spChg>
      </pc:sldChg>
      <pc:sldChg chg="modSp mod">
        <pc:chgData name="SAORI MUKAWA" userId="7dafe798-f744-4eb5-97d2-48512db04c6b" providerId="ADAL" clId="{4DE9122B-7682-4990-BE6A-10F8A68C744E}" dt="2024-03-05T06:04:34.849" v="93" actId="13926"/>
        <pc:sldMkLst>
          <pc:docMk/>
          <pc:sldMk cId="2984689236" sldId="445"/>
        </pc:sldMkLst>
        <pc:spChg chg="mod">
          <ac:chgData name="SAORI MUKAWA" userId="7dafe798-f744-4eb5-97d2-48512db04c6b" providerId="ADAL" clId="{4DE9122B-7682-4990-BE6A-10F8A68C744E}" dt="2024-03-05T06:04:24.989" v="92" actId="13926"/>
          <ac:spMkLst>
            <pc:docMk/>
            <pc:sldMk cId="2984689236" sldId="445"/>
            <ac:spMk id="3" creationId="{4DC569DE-69CC-3BDC-3810-64F9CDBAF547}"/>
          </ac:spMkLst>
        </pc:spChg>
        <pc:spChg chg="mod">
          <ac:chgData name="SAORI MUKAWA" userId="7dafe798-f744-4eb5-97d2-48512db04c6b" providerId="ADAL" clId="{4DE9122B-7682-4990-BE6A-10F8A68C744E}" dt="2024-03-05T06:04:24.989" v="92" actId="13926"/>
          <ac:spMkLst>
            <pc:docMk/>
            <pc:sldMk cId="2984689236" sldId="445"/>
            <ac:spMk id="5" creationId="{8F864ACC-CB34-CD32-D502-EC752CDD2E3F}"/>
          </ac:spMkLst>
        </pc:spChg>
        <pc:spChg chg="mod">
          <ac:chgData name="SAORI MUKAWA" userId="7dafe798-f744-4eb5-97d2-48512db04c6b" providerId="ADAL" clId="{4DE9122B-7682-4990-BE6A-10F8A68C744E}" dt="2024-03-05T06:04:24.989" v="92" actId="13926"/>
          <ac:spMkLst>
            <pc:docMk/>
            <pc:sldMk cId="2984689236" sldId="445"/>
            <ac:spMk id="8" creationId="{4B83C998-476A-5DEE-F80C-2BC5DEA7CC97}"/>
          </ac:spMkLst>
        </pc:spChg>
        <pc:spChg chg="mod">
          <ac:chgData name="SAORI MUKAWA" userId="7dafe798-f744-4eb5-97d2-48512db04c6b" providerId="ADAL" clId="{4DE9122B-7682-4990-BE6A-10F8A68C744E}" dt="2024-03-05T06:04:24.989" v="92" actId="13926"/>
          <ac:spMkLst>
            <pc:docMk/>
            <pc:sldMk cId="2984689236" sldId="445"/>
            <ac:spMk id="30" creationId="{B7A568EE-4BA4-B651-E3CE-76FC38ED3BA6}"/>
          </ac:spMkLst>
        </pc:spChg>
        <pc:spChg chg="mod">
          <ac:chgData name="SAORI MUKAWA" userId="7dafe798-f744-4eb5-97d2-48512db04c6b" providerId="ADAL" clId="{4DE9122B-7682-4990-BE6A-10F8A68C744E}" dt="2024-03-05T06:04:24.989" v="92" actId="13926"/>
          <ac:spMkLst>
            <pc:docMk/>
            <pc:sldMk cId="2984689236" sldId="445"/>
            <ac:spMk id="32" creationId="{E6E4B7E0-E377-05CC-0A66-DD9916737554}"/>
          </ac:spMkLst>
        </pc:spChg>
        <pc:spChg chg="mod">
          <ac:chgData name="SAORI MUKAWA" userId="7dafe798-f744-4eb5-97d2-48512db04c6b" providerId="ADAL" clId="{4DE9122B-7682-4990-BE6A-10F8A68C744E}" dt="2024-03-05T06:04:24.989" v="92" actId="13926"/>
          <ac:spMkLst>
            <pc:docMk/>
            <pc:sldMk cId="2984689236" sldId="445"/>
            <ac:spMk id="36" creationId="{4D23AD33-9AB8-8002-B0F7-6B98DAB36FE4}"/>
          </ac:spMkLst>
        </pc:spChg>
        <pc:spChg chg="mod">
          <ac:chgData name="SAORI MUKAWA" userId="7dafe798-f744-4eb5-97d2-48512db04c6b" providerId="ADAL" clId="{4DE9122B-7682-4990-BE6A-10F8A68C744E}" dt="2024-03-05T06:04:24.989" v="92" actId="13926"/>
          <ac:spMkLst>
            <pc:docMk/>
            <pc:sldMk cId="2984689236" sldId="445"/>
            <ac:spMk id="37" creationId="{18B75A5B-F9A0-0BAE-297A-2A9E7AB29154}"/>
          </ac:spMkLst>
        </pc:spChg>
        <pc:spChg chg="mod">
          <ac:chgData name="SAORI MUKAWA" userId="7dafe798-f744-4eb5-97d2-48512db04c6b" providerId="ADAL" clId="{4DE9122B-7682-4990-BE6A-10F8A68C744E}" dt="2024-03-05T06:04:24.989" v="92" actId="13926"/>
          <ac:spMkLst>
            <pc:docMk/>
            <pc:sldMk cId="2984689236" sldId="445"/>
            <ac:spMk id="42" creationId="{317A9709-EF12-7909-6973-D5FF5CE4317B}"/>
          </ac:spMkLst>
        </pc:spChg>
        <pc:graphicFrameChg chg="modGraphic">
          <ac:chgData name="SAORI MUKAWA" userId="7dafe798-f744-4eb5-97d2-48512db04c6b" providerId="ADAL" clId="{4DE9122B-7682-4990-BE6A-10F8A68C744E}" dt="2024-03-05T06:04:34.849" v="93" actId="13926"/>
          <ac:graphicFrameMkLst>
            <pc:docMk/>
            <pc:sldMk cId="2984689236" sldId="445"/>
            <ac:graphicFrameMk id="33" creationId="{71A12880-4DB2-0FD8-BD74-87ADC87873F5}"/>
          </ac:graphicFrameMkLst>
        </pc:graphicFrameChg>
        <pc:graphicFrameChg chg="mod">
          <ac:chgData name="SAORI MUKAWA" userId="7dafe798-f744-4eb5-97d2-48512db04c6b" providerId="ADAL" clId="{4DE9122B-7682-4990-BE6A-10F8A68C744E}" dt="2024-03-05T06:04:10.277" v="91" actId="1076"/>
          <ac:graphicFrameMkLst>
            <pc:docMk/>
            <pc:sldMk cId="2984689236" sldId="445"/>
            <ac:graphicFrameMk id="43" creationId="{C35396EE-28F8-36A9-7317-03D70D26C3E3}"/>
          </ac:graphicFrameMkLst>
        </pc:graphicFrameChg>
      </pc:sldChg>
      <pc:sldChg chg="modSp mod">
        <pc:chgData name="SAORI MUKAWA" userId="7dafe798-f744-4eb5-97d2-48512db04c6b" providerId="ADAL" clId="{4DE9122B-7682-4990-BE6A-10F8A68C744E}" dt="2024-03-05T06:04:41.825" v="94" actId="13926"/>
        <pc:sldMkLst>
          <pc:docMk/>
          <pc:sldMk cId="3987849051" sldId="446"/>
        </pc:sldMkLst>
        <pc:spChg chg="mod">
          <ac:chgData name="SAORI MUKAWA" userId="7dafe798-f744-4eb5-97d2-48512db04c6b" providerId="ADAL" clId="{4DE9122B-7682-4990-BE6A-10F8A68C744E}" dt="2024-03-05T06:04:41.825" v="94" actId="13926"/>
          <ac:spMkLst>
            <pc:docMk/>
            <pc:sldMk cId="3987849051" sldId="446"/>
            <ac:spMk id="28" creationId="{D1B5095F-F9C1-40D7-6CF2-7D48DE01F3B5}"/>
          </ac:spMkLst>
        </pc:spChg>
      </pc:sldChg>
      <pc:sldChg chg="modSp mod">
        <pc:chgData name="SAORI MUKAWA" userId="7dafe798-f744-4eb5-97d2-48512db04c6b" providerId="ADAL" clId="{4DE9122B-7682-4990-BE6A-10F8A68C744E}" dt="2024-03-05T06:04:50.122" v="95" actId="13926"/>
        <pc:sldMkLst>
          <pc:docMk/>
          <pc:sldMk cId="1032574172" sldId="455"/>
        </pc:sldMkLst>
        <pc:spChg chg="mod">
          <ac:chgData name="SAORI MUKAWA" userId="7dafe798-f744-4eb5-97d2-48512db04c6b" providerId="ADAL" clId="{4DE9122B-7682-4990-BE6A-10F8A68C744E}" dt="2024-03-05T06:04:50.122" v="95" actId="13926"/>
          <ac:spMkLst>
            <pc:docMk/>
            <pc:sldMk cId="1032574172" sldId="455"/>
            <ac:spMk id="6" creationId="{910C1F6C-B196-113A-86A8-19C4975FA019}"/>
          </ac:spMkLst>
        </pc:spChg>
      </pc:sldChg>
      <pc:sldChg chg="modSp mod">
        <pc:chgData name="SAORI MUKAWA" userId="7dafe798-f744-4eb5-97d2-48512db04c6b" providerId="ADAL" clId="{4DE9122B-7682-4990-BE6A-10F8A68C744E}" dt="2024-03-05T05:59:07.607" v="60" actId="13926"/>
        <pc:sldMkLst>
          <pc:docMk/>
          <pc:sldMk cId="1172044331" sldId="456"/>
        </pc:sldMkLst>
        <pc:graphicFrameChg chg="modGraphic">
          <ac:chgData name="SAORI MUKAWA" userId="7dafe798-f744-4eb5-97d2-48512db04c6b" providerId="ADAL" clId="{4DE9122B-7682-4990-BE6A-10F8A68C744E}" dt="2024-03-05T05:59:07.607" v="60" actId="13926"/>
          <ac:graphicFrameMkLst>
            <pc:docMk/>
            <pc:sldMk cId="1172044331" sldId="456"/>
            <ac:graphicFrameMk id="28" creationId="{28FA2A0D-A796-D013-D9C4-B241E77C5935}"/>
          </ac:graphicFrameMkLst>
        </pc:graphicFrameChg>
      </pc:sldChg>
      <pc:sldChg chg="modSp mod">
        <pc:chgData name="SAORI MUKAWA" userId="7dafe798-f744-4eb5-97d2-48512db04c6b" providerId="ADAL" clId="{4DE9122B-7682-4990-BE6A-10F8A68C744E}" dt="2024-03-05T05:59:59.960" v="61" actId="13926"/>
        <pc:sldMkLst>
          <pc:docMk/>
          <pc:sldMk cId="4182926828" sldId="457"/>
        </pc:sldMkLst>
        <pc:graphicFrameChg chg="modGraphic">
          <ac:chgData name="SAORI MUKAWA" userId="7dafe798-f744-4eb5-97d2-48512db04c6b" providerId="ADAL" clId="{4DE9122B-7682-4990-BE6A-10F8A68C744E}" dt="2024-03-05T05:59:59.960" v="61" actId="13926"/>
          <ac:graphicFrameMkLst>
            <pc:docMk/>
            <pc:sldMk cId="4182926828" sldId="457"/>
            <ac:graphicFrameMk id="30" creationId="{93165045-77BB-34B0-C193-6CEC590ECF2B}"/>
          </ac:graphicFrameMkLst>
        </pc:graphicFrameChg>
      </pc:sldChg>
      <pc:sldChg chg="modSp mod">
        <pc:chgData name="SAORI MUKAWA" userId="7dafe798-f744-4eb5-97d2-48512db04c6b" providerId="ADAL" clId="{4DE9122B-7682-4990-BE6A-10F8A68C744E}" dt="2024-03-05T06:05:48.013" v="99" actId="13926"/>
        <pc:sldMkLst>
          <pc:docMk/>
          <pc:sldMk cId="2824672598" sldId="458"/>
        </pc:sldMkLst>
        <pc:graphicFrameChg chg="modGraphic">
          <ac:chgData name="SAORI MUKAWA" userId="7dafe798-f744-4eb5-97d2-48512db04c6b" providerId="ADAL" clId="{4DE9122B-7682-4990-BE6A-10F8A68C744E}" dt="2024-03-05T06:05:48.013" v="99" actId="13926"/>
          <ac:graphicFrameMkLst>
            <pc:docMk/>
            <pc:sldMk cId="2824672598" sldId="458"/>
            <ac:graphicFrameMk id="9" creationId="{315FBC06-7CD9-4488-1D01-CBB28ABC0903}"/>
          </ac:graphicFrameMkLst>
        </pc:graphicFrameChg>
      </pc:sldChg>
      <pc:sldChg chg="modSp mod">
        <pc:chgData name="SAORI MUKAWA" userId="7dafe798-f744-4eb5-97d2-48512db04c6b" providerId="ADAL" clId="{4DE9122B-7682-4990-BE6A-10F8A68C744E}" dt="2024-03-05T06:00:31.084" v="65" actId="13926"/>
        <pc:sldMkLst>
          <pc:docMk/>
          <pc:sldMk cId="1204601915" sldId="462"/>
        </pc:sldMkLst>
        <pc:graphicFrameChg chg="modGraphic">
          <ac:chgData name="SAORI MUKAWA" userId="7dafe798-f744-4eb5-97d2-48512db04c6b" providerId="ADAL" clId="{4DE9122B-7682-4990-BE6A-10F8A68C744E}" dt="2024-03-05T06:00:24.263" v="64" actId="13926"/>
          <ac:graphicFrameMkLst>
            <pc:docMk/>
            <pc:sldMk cId="1204601915" sldId="462"/>
            <ac:graphicFrameMk id="8" creationId="{4D8994E6-A755-30DE-FF12-0027D2550FF9}"/>
          </ac:graphicFrameMkLst>
        </pc:graphicFrameChg>
        <pc:graphicFrameChg chg="modGraphic">
          <ac:chgData name="SAORI MUKAWA" userId="7dafe798-f744-4eb5-97d2-48512db04c6b" providerId="ADAL" clId="{4DE9122B-7682-4990-BE6A-10F8A68C744E}" dt="2024-03-05T06:00:31.084" v="65" actId="13926"/>
          <ac:graphicFrameMkLst>
            <pc:docMk/>
            <pc:sldMk cId="1204601915" sldId="462"/>
            <ac:graphicFrameMk id="17" creationId="{2A3A99E1-29CF-840A-0981-3508820D38CC}"/>
          </ac:graphicFrameMkLst>
        </pc:graphicFrameChg>
      </pc:sldChg>
      <pc:sldChg chg="modSp mod">
        <pc:chgData name="SAORI MUKAWA" userId="7dafe798-f744-4eb5-97d2-48512db04c6b" providerId="ADAL" clId="{4DE9122B-7682-4990-BE6A-10F8A68C744E}" dt="2024-03-05T06:00:39.154" v="66" actId="13926"/>
        <pc:sldMkLst>
          <pc:docMk/>
          <pc:sldMk cId="2382633098" sldId="463"/>
        </pc:sldMkLst>
        <pc:graphicFrameChg chg="modGraphic">
          <ac:chgData name="SAORI MUKAWA" userId="7dafe798-f744-4eb5-97d2-48512db04c6b" providerId="ADAL" clId="{4DE9122B-7682-4990-BE6A-10F8A68C744E}" dt="2024-03-05T06:00:39.154" v="66" actId="13926"/>
          <ac:graphicFrameMkLst>
            <pc:docMk/>
            <pc:sldMk cId="2382633098" sldId="463"/>
            <ac:graphicFrameMk id="23" creationId="{D0842158-9EC5-FB40-3FAD-41083AEDF648}"/>
          </ac:graphicFrameMkLst>
        </pc:graphicFrameChg>
      </pc:sldChg>
      <pc:sldChg chg="modSp mod">
        <pc:chgData name="SAORI MUKAWA" userId="7dafe798-f744-4eb5-97d2-48512db04c6b" providerId="ADAL" clId="{4DE9122B-7682-4990-BE6A-10F8A68C744E}" dt="2024-03-05T06:00:47.868" v="67" actId="13926"/>
        <pc:sldMkLst>
          <pc:docMk/>
          <pc:sldMk cId="3786002166" sldId="464"/>
        </pc:sldMkLst>
        <pc:graphicFrameChg chg="modGraphic">
          <ac:chgData name="SAORI MUKAWA" userId="7dafe798-f744-4eb5-97d2-48512db04c6b" providerId="ADAL" clId="{4DE9122B-7682-4990-BE6A-10F8A68C744E}" dt="2024-03-05T06:00:47.868" v="67" actId="13926"/>
          <ac:graphicFrameMkLst>
            <pc:docMk/>
            <pc:sldMk cId="3786002166" sldId="464"/>
            <ac:graphicFrameMk id="4" creationId="{0AAD07C1-EC22-08B6-ADD3-44686DACB2DB}"/>
          </ac:graphicFrameMkLst>
        </pc:graphicFrameChg>
      </pc:sldChg>
      <pc:sldChg chg="modSp mod">
        <pc:chgData name="SAORI MUKAWA" userId="7dafe798-f744-4eb5-97d2-48512db04c6b" providerId="ADAL" clId="{4DE9122B-7682-4990-BE6A-10F8A68C744E}" dt="2024-03-05T06:00:55.533" v="68" actId="13926"/>
        <pc:sldMkLst>
          <pc:docMk/>
          <pc:sldMk cId="1589184482" sldId="465"/>
        </pc:sldMkLst>
        <pc:graphicFrameChg chg="modGraphic">
          <ac:chgData name="SAORI MUKAWA" userId="7dafe798-f744-4eb5-97d2-48512db04c6b" providerId="ADAL" clId="{4DE9122B-7682-4990-BE6A-10F8A68C744E}" dt="2024-03-05T06:00:55.533" v="68" actId="13926"/>
          <ac:graphicFrameMkLst>
            <pc:docMk/>
            <pc:sldMk cId="1589184482" sldId="465"/>
            <ac:graphicFrameMk id="5" creationId="{F5003C07-0AC3-4856-35BD-E1EED98B95CD}"/>
          </ac:graphicFrameMkLst>
        </pc:graphicFrameChg>
      </pc:sldChg>
      <pc:sldChg chg="modSp mod">
        <pc:chgData name="SAORI MUKAWA" userId="7dafe798-f744-4eb5-97d2-48512db04c6b" providerId="ADAL" clId="{4DE9122B-7682-4990-BE6A-10F8A68C744E}" dt="2024-03-05T06:01:08.112" v="70" actId="13926"/>
        <pc:sldMkLst>
          <pc:docMk/>
          <pc:sldMk cId="3296334752" sldId="466"/>
        </pc:sldMkLst>
        <pc:spChg chg="mod">
          <ac:chgData name="SAORI MUKAWA" userId="7dafe798-f744-4eb5-97d2-48512db04c6b" providerId="ADAL" clId="{4DE9122B-7682-4990-BE6A-10F8A68C744E}" dt="2024-03-05T06:01:03.086" v="69" actId="13926"/>
          <ac:spMkLst>
            <pc:docMk/>
            <pc:sldMk cId="3296334752" sldId="466"/>
            <ac:spMk id="2" creationId="{F93C2C70-8991-1E3A-C3BC-C0712C1A1B9E}"/>
          </ac:spMkLst>
        </pc:spChg>
        <pc:spChg chg="mod">
          <ac:chgData name="SAORI MUKAWA" userId="7dafe798-f744-4eb5-97d2-48512db04c6b" providerId="ADAL" clId="{4DE9122B-7682-4990-BE6A-10F8A68C744E}" dt="2024-03-05T06:01:08.112" v="70" actId="13926"/>
          <ac:spMkLst>
            <pc:docMk/>
            <pc:sldMk cId="3296334752" sldId="466"/>
            <ac:spMk id="20" creationId="{5CD633F4-194C-1DA3-878B-EA2786CF0787}"/>
          </ac:spMkLst>
        </pc:spChg>
      </pc:sldChg>
      <pc:sldChg chg="modSp mod">
        <pc:chgData name="SAORI MUKAWA" userId="7dafe798-f744-4eb5-97d2-48512db04c6b" providerId="ADAL" clId="{4DE9122B-7682-4990-BE6A-10F8A68C744E}" dt="2024-03-05T06:03:06.529" v="87" actId="13926"/>
        <pc:sldMkLst>
          <pc:docMk/>
          <pc:sldMk cId="2065249165" sldId="470"/>
        </pc:sldMkLst>
        <pc:spChg chg="mod">
          <ac:chgData name="SAORI MUKAWA" userId="7dafe798-f744-4eb5-97d2-48512db04c6b" providerId="ADAL" clId="{4DE9122B-7682-4990-BE6A-10F8A68C744E}" dt="2024-03-05T06:02:52.468" v="84" actId="13926"/>
          <ac:spMkLst>
            <pc:docMk/>
            <pc:sldMk cId="2065249165" sldId="470"/>
            <ac:spMk id="4" creationId="{4DF67F08-5C3E-F200-CD2B-E253A4D3E997}"/>
          </ac:spMkLst>
        </pc:spChg>
        <pc:spChg chg="mod">
          <ac:chgData name="SAORI MUKAWA" userId="7dafe798-f744-4eb5-97d2-48512db04c6b" providerId="ADAL" clId="{4DE9122B-7682-4990-BE6A-10F8A68C744E}" dt="2024-03-05T06:03:06.529" v="87" actId="13926"/>
          <ac:spMkLst>
            <pc:docMk/>
            <pc:sldMk cId="2065249165" sldId="470"/>
            <ac:spMk id="30" creationId="{FCEFAF15-61CF-77A7-2DD2-C7D0129F2C09}"/>
          </ac:spMkLst>
        </pc:spChg>
        <pc:spChg chg="mod">
          <ac:chgData name="SAORI MUKAWA" userId="7dafe798-f744-4eb5-97d2-48512db04c6b" providerId="ADAL" clId="{4DE9122B-7682-4990-BE6A-10F8A68C744E}" dt="2024-03-05T06:03:01.339" v="86" actId="13926"/>
          <ac:spMkLst>
            <pc:docMk/>
            <pc:sldMk cId="2065249165" sldId="470"/>
            <ac:spMk id="38" creationId="{49D55A73-A4C7-6890-1770-1708926F66C8}"/>
          </ac:spMkLst>
        </pc:spChg>
        <pc:spChg chg="mod">
          <ac:chgData name="SAORI MUKAWA" userId="7dafe798-f744-4eb5-97d2-48512db04c6b" providerId="ADAL" clId="{4DE9122B-7682-4990-BE6A-10F8A68C744E}" dt="2024-03-05T06:02:56.442" v="85" actId="13926"/>
          <ac:spMkLst>
            <pc:docMk/>
            <pc:sldMk cId="2065249165" sldId="470"/>
            <ac:spMk id="39" creationId="{56D090D1-EDF3-639B-9BA4-7CEB797A1EB0}"/>
          </ac:spMkLst>
        </pc:spChg>
      </pc:sldChg>
      <pc:sldChg chg="modSp mod">
        <pc:chgData name="SAORI MUKAWA" userId="7dafe798-f744-4eb5-97d2-48512db04c6b" providerId="ADAL" clId="{4DE9122B-7682-4990-BE6A-10F8A68C744E}" dt="2024-03-05T05:48:36.795" v="0" actId="13926"/>
        <pc:sldMkLst>
          <pc:docMk/>
          <pc:sldMk cId="3460233580" sldId="487"/>
        </pc:sldMkLst>
        <pc:graphicFrameChg chg="modGraphic">
          <ac:chgData name="SAORI MUKAWA" userId="7dafe798-f744-4eb5-97d2-48512db04c6b" providerId="ADAL" clId="{4DE9122B-7682-4990-BE6A-10F8A68C744E}" dt="2024-03-05T05:48:36.795" v="0" actId="13926"/>
          <ac:graphicFrameMkLst>
            <pc:docMk/>
            <pc:sldMk cId="3460233580" sldId="487"/>
            <ac:graphicFrameMk id="2" creationId="{DA242746-835C-076D-4CF3-076E4F55D58A}"/>
          </ac:graphicFrameMkLst>
        </pc:graphicFrameChg>
      </pc:sldChg>
      <pc:sldChg chg="modSp mod">
        <pc:chgData name="SAORI MUKAWA" userId="7dafe798-f744-4eb5-97d2-48512db04c6b" providerId="ADAL" clId="{4DE9122B-7682-4990-BE6A-10F8A68C744E}" dt="2024-03-05T05:51:50.665" v="13" actId="13926"/>
        <pc:sldMkLst>
          <pc:docMk/>
          <pc:sldMk cId="621703923" sldId="488"/>
        </pc:sldMkLst>
        <pc:graphicFrameChg chg="modGraphic">
          <ac:chgData name="SAORI MUKAWA" userId="7dafe798-f744-4eb5-97d2-48512db04c6b" providerId="ADAL" clId="{4DE9122B-7682-4990-BE6A-10F8A68C744E}" dt="2024-03-05T05:51:21.077" v="11" actId="13926"/>
          <ac:graphicFrameMkLst>
            <pc:docMk/>
            <pc:sldMk cId="621703923" sldId="488"/>
            <ac:graphicFrameMk id="6" creationId="{C55150A6-C4DC-51F6-626E-0FDA229640E3}"/>
          </ac:graphicFrameMkLst>
        </pc:graphicFrameChg>
        <pc:graphicFrameChg chg="modGraphic">
          <ac:chgData name="SAORI MUKAWA" userId="7dafe798-f744-4eb5-97d2-48512db04c6b" providerId="ADAL" clId="{4DE9122B-7682-4990-BE6A-10F8A68C744E}" dt="2024-03-05T05:51:50.665" v="13" actId="13926"/>
          <ac:graphicFrameMkLst>
            <pc:docMk/>
            <pc:sldMk cId="621703923" sldId="488"/>
            <ac:graphicFrameMk id="7" creationId="{12B836FA-D7FE-647C-14F9-B5CB6EA24669}"/>
          </ac:graphicFrameMkLst>
        </pc:graphicFrameChg>
        <pc:graphicFrameChg chg="modGraphic">
          <ac:chgData name="SAORI MUKAWA" userId="7dafe798-f744-4eb5-97d2-48512db04c6b" providerId="ADAL" clId="{4DE9122B-7682-4990-BE6A-10F8A68C744E}" dt="2024-03-05T05:51:39.041" v="12" actId="13926"/>
          <ac:graphicFrameMkLst>
            <pc:docMk/>
            <pc:sldMk cId="621703923" sldId="488"/>
            <ac:graphicFrameMk id="18" creationId="{0438B663-25AB-6290-98D0-D32BFDADB3CC}"/>
          </ac:graphicFrameMkLst>
        </pc:graphicFrameChg>
      </pc:sldChg>
      <pc:sldChg chg="modSp mod">
        <pc:chgData name="SAORI MUKAWA" userId="7dafe798-f744-4eb5-97d2-48512db04c6b" providerId="ADAL" clId="{4DE9122B-7682-4990-BE6A-10F8A68C744E}" dt="2024-03-05T05:52:16.361" v="15" actId="13926"/>
        <pc:sldMkLst>
          <pc:docMk/>
          <pc:sldMk cId="3535936672" sldId="489"/>
        </pc:sldMkLst>
        <pc:graphicFrameChg chg="modGraphic">
          <ac:chgData name="SAORI MUKAWA" userId="7dafe798-f744-4eb5-97d2-48512db04c6b" providerId="ADAL" clId="{4DE9122B-7682-4990-BE6A-10F8A68C744E}" dt="2024-03-05T05:52:16.361" v="15" actId="13926"/>
          <ac:graphicFrameMkLst>
            <pc:docMk/>
            <pc:sldMk cId="3535936672" sldId="489"/>
            <ac:graphicFrameMk id="3" creationId="{2F10B4B5-D878-B49C-5356-8E20DB0DF8D5}"/>
          </ac:graphicFrameMkLst>
        </pc:graphicFrameChg>
      </pc:sldChg>
      <pc:sldChg chg="modSp mod">
        <pc:chgData name="SAORI MUKAWA" userId="7dafe798-f744-4eb5-97d2-48512db04c6b" providerId="ADAL" clId="{4DE9122B-7682-4990-BE6A-10F8A68C744E}" dt="2024-03-05T05:52:27.386" v="16" actId="13926"/>
        <pc:sldMkLst>
          <pc:docMk/>
          <pc:sldMk cId="1510906067" sldId="490"/>
        </pc:sldMkLst>
        <pc:graphicFrameChg chg="modGraphic">
          <ac:chgData name="SAORI MUKAWA" userId="7dafe798-f744-4eb5-97d2-48512db04c6b" providerId="ADAL" clId="{4DE9122B-7682-4990-BE6A-10F8A68C744E}" dt="2024-03-05T05:52:27.386" v="16" actId="13926"/>
          <ac:graphicFrameMkLst>
            <pc:docMk/>
            <pc:sldMk cId="1510906067" sldId="490"/>
            <ac:graphicFrameMk id="15" creationId="{F045180F-7E48-841F-3FA5-11281E7A3F56}"/>
          </ac:graphicFrameMkLst>
        </pc:graphicFrameChg>
      </pc:sldChg>
      <pc:sldChg chg="modSp mod">
        <pc:chgData name="SAORI MUKAWA" userId="7dafe798-f744-4eb5-97d2-48512db04c6b" providerId="ADAL" clId="{4DE9122B-7682-4990-BE6A-10F8A68C744E}" dt="2024-03-05T05:52:39.447" v="17" actId="13926"/>
        <pc:sldMkLst>
          <pc:docMk/>
          <pc:sldMk cId="842321873" sldId="491"/>
        </pc:sldMkLst>
        <pc:graphicFrameChg chg="modGraphic">
          <ac:chgData name="SAORI MUKAWA" userId="7dafe798-f744-4eb5-97d2-48512db04c6b" providerId="ADAL" clId="{4DE9122B-7682-4990-BE6A-10F8A68C744E}" dt="2024-03-05T05:52:39.447" v="17" actId="13926"/>
          <ac:graphicFrameMkLst>
            <pc:docMk/>
            <pc:sldMk cId="842321873" sldId="491"/>
            <ac:graphicFrameMk id="14" creationId="{6510866C-3117-0FC7-89E7-EE5CC71EDD9C}"/>
          </ac:graphicFrameMkLst>
        </pc:graphicFrameChg>
      </pc:sldChg>
      <pc:sldChg chg="modSp mod">
        <pc:chgData name="SAORI MUKAWA" userId="7dafe798-f744-4eb5-97d2-48512db04c6b" providerId="ADAL" clId="{4DE9122B-7682-4990-BE6A-10F8A68C744E}" dt="2024-03-05T05:52:59.840" v="19" actId="13926"/>
        <pc:sldMkLst>
          <pc:docMk/>
          <pc:sldMk cId="2117068277" sldId="493"/>
        </pc:sldMkLst>
        <pc:graphicFrameChg chg="modGraphic">
          <ac:chgData name="SAORI MUKAWA" userId="7dafe798-f744-4eb5-97d2-48512db04c6b" providerId="ADAL" clId="{4DE9122B-7682-4990-BE6A-10F8A68C744E}" dt="2024-03-05T05:52:53.802" v="18" actId="13926"/>
          <ac:graphicFrameMkLst>
            <pc:docMk/>
            <pc:sldMk cId="2117068277" sldId="493"/>
            <ac:graphicFrameMk id="20" creationId="{35B7BE65-3D03-9568-4092-7261F982E4D3}"/>
          </ac:graphicFrameMkLst>
        </pc:graphicFrameChg>
        <pc:graphicFrameChg chg="modGraphic">
          <ac:chgData name="SAORI MUKAWA" userId="7dafe798-f744-4eb5-97d2-48512db04c6b" providerId="ADAL" clId="{4DE9122B-7682-4990-BE6A-10F8A68C744E}" dt="2024-03-05T05:52:59.840" v="19" actId="13926"/>
          <ac:graphicFrameMkLst>
            <pc:docMk/>
            <pc:sldMk cId="2117068277" sldId="493"/>
            <ac:graphicFrameMk id="30" creationId="{F790D1BB-7613-36AE-CCF7-F3450992BB55}"/>
          </ac:graphicFrameMkLst>
        </pc:graphicFrameChg>
      </pc:sldChg>
      <pc:sldChg chg="modSp mod">
        <pc:chgData name="SAORI MUKAWA" userId="7dafe798-f744-4eb5-97d2-48512db04c6b" providerId="ADAL" clId="{4DE9122B-7682-4990-BE6A-10F8A68C744E}" dt="2024-03-05T05:53:07.022" v="20" actId="13926"/>
        <pc:sldMkLst>
          <pc:docMk/>
          <pc:sldMk cId="789140990" sldId="494"/>
        </pc:sldMkLst>
        <pc:graphicFrameChg chg="modGraphic">
          <ac:chgData name="SAORI MUKAWA" userId="7dafe798-f744-4eb5-97d2-48512db04c6b" providerId="ADAL" clId="{4DE9122B-7682-4990-BE6A-10F8A68C744E}" dt="2024-03-05T05:53:07.022" v="20" actId="13926"/>
          <ac:graphicFrameMkLst>
            <pc:docMk/>
            <pc:sldMk cId="789140990" sldId="494"/>
            <ac:graphicFrameMk id="29" creationId="{6B7A98F7-9034-9787-F2F6-AC8B349D2719}"/>
          </ac:graphicFrameMkLst>
        </pc:graphicFrameChg>
      </pc:sldChg>
      <pc:sldChg chg="modSp mod">
        <pc:chgData name="SAORI MUKAWA" userId="7dafe798-f744-4eb5-97d2-48512db04c6b" providerId="ADAL" clId="{4DE9122B-7682-4990-BE6A-10F8A68C744E}" dt="2024-03-05T05:53:29.976" v="23" actId="13926"/>
        <pc:sldMkLst>
          <pc:docMk/>
          <pc:sldMk cId="727359936" sldId="495"/>
        </pc:sldMkLst>
        <pc:spChg chg="mod">
          <ac:chgData name="SAORI MUKAWA" userId="7dafe798-f744-4eb5-97d2-48512db04c6b" providerId="ADAL" clId="{4DE9122B-7682-4990-BE6A-10F8A68C744E}" dt="2024-03-05T05:53:18.512" v="21" actId="13926"/>
          <ac:spMkLst>
            <pc:docMk/>
            <pc:sldMk cId="727359936" sldId="495"/>
            <ac:spMk id="12" creationId="{63D58E05-1CAE-C630-7A9C-C1605297B6C3}"/>
          </ac:spMkLst>
        </pc:spChg>
        <pc:graphicFrameChg chg="modGraphic">
          <ac:chgData name="SAORI MUKAWA" userId="7dafe798-f744-4eb5-97d2-48512db04c6b" providerId="ADAL" clId="{4DE9122B-7682-4990-BE6A-10F8A68C744E}" dt="2024-03-05T05:53:25.046" v="22" actId="13926"/>
          <ac:graphicFrameMkLst>
            <pc:docMk/>
            <pc:sldMk cId="727359936" sldId="495"/>
            <ac:graphicFrameMk id="13" creationId="{90BA9A4E-6908-20A4-BA18-1D4550C08F3C}"/>
          </ac:graphicFrameMkLst>
        </pc:graphicFrameChg>
        <pc:graphicFrameChg chg="modGraphic">
          <ac:chgData name="SAORI MUKAWA" userId="7dafe798-f744-4eb5-97d2-48512db04c6b" providerId="ADAL" clId="{4DE9122B-7682-4990-BE6A-10F8A68C744E}" dt="2024-03-05T05:53:29.976" v="23" actId="13926"/>
          <ac:graphicFrameMkLst>
            <pc:docMk/>
            <pc:sldMk cId="727359936" sldId="495"/>
            <ac:graphicFrameMk id="15" creationId="{BBF41326-7F01-A304-BBB1-A15D4082AA94}"/>
          </ac:graphicFrameMkLst>
        </pc:graphicFrameChg>
      </pc:sldChg>
      <pc:sldChg chg="modSp mod">
        <pc:chgData name="SAORI MUKAWA" userId="7dafe798-f744-4eb5-97d2-48512db04c6b" providerId="ADAL" clId="{4DE9122B-7682-4990-BE6A-10F8A68C744E}" dt="2024-03-05T05:53:42.844" v="25" actId="13926"/>
        <pc:sldMkLst>
          <pc:docMk/>
          <pc:sldMk cId="1823787589" sldId="496"/>
        </pc:sldMkLst>
        <pc:graphicFrameChg chg="modGraphic">
          <ac:chgData name="SAORI MUKAWA" userId="7dafe798-f744-4eb5-97d2-48512db04c6b" providerId="ADAL" clId="{4DE9122B-7682-4990-BE6A-10F8A68C744E}" dt="2024-03-05T05:53:37.751" v="24" actId="13926"/>
          <ac:graphicFrameMkLst>
            <pc:docMk/>
            <pc:sldMk cId="1823787589" sldId="496"/>
            <ac:graphicFrameMk id="13" creationId="{A829F8DC-EBA3-8F1A-9F71-48467A552879}"/>
          </ac:graphicFrameMkLst>
        </pc:graphicFrameChg>
        <pc:graphicFrameChg chg="modGraphic">
          <ac:chgData name="SAORI MUKAWA" userId="7dafe798-f744-4eb5-97d2-48512db04c6b" providerId="ADAL" clId="{4DE9122B-7682-4990-BE6A-10F8A68C744E}" dt="2024-03-05T05:53:42.844" v="25" actId="13926"/>
          <ac:graphicFrameMkLst>
            <pc:docMk/>
            <pc:sldMk cId="1823787589" sldId="496"/>
            <ac:graphicFrameMk id="17" creationId="{55F2794D-133D-DEA9-010C-106651B722A8}"/>
          </ac:graphicFrameMkLst>
        </pc:graphicFrameChg>
      </pc:sldChg>
      <pc:sldChg chg="modSp mod">
        <pc:chgData name="SAORI MUKAWA" userId="7dafe798-f744-4eb5-97d2-48512db04c6b" providerId="ADAL" clId="{4DE9122B-7682-4990-BE6A-10F8A68C744E}" dt="2024-03-05T05:54:08.006" v="27" actId="13926"/>
        <pc:sldMkLst>
          <pc:docMk/>
          <pc:sldMk cId="2264938016" sldId="497"/>
        </pc:sldMkLst>
        <pc:graphicFrameChg chg="modGraphic">
          <ac:chgData name="SAORI MUKAWA" userId="7dafe798-f744-4eb5-97d2-48512db04c6b" providerId="ADAL" clId="{4DE9122B-7682-4990-BE6A-10F8A68C744E}" dt="2024-03-05T05:54:01.250" v="26" actId="13926"/>
          <ac:graphicFrameMkLst>
            <pc:docMk/>
            <pc:sldMk cId="2264938016" sldId="497"/>
            <ac:graphicFrameMk id="31" creationId="{EC598895-E709-38EE-66BB-879C21ECF553}"/>
          </ac:graphicFrameMkLst>
        </pc:graphicFrameChg>
        <pc:graphicFrameChg chg="modGraphic">
          <ac:chgData name="SAORI MUKAWA" userId="7dafe798-f744-4eb5-97d2-48512db04c6b" providerId="ADAL" clId="{4DE9122B-7682-4990-BE6A-10F8A68C744E}" dt="2024-03-05T05:54:08.006" v="27" actId="13926"/>
          <ac:graphicFrameMkLst>
            <pc:docMk/>
            <pc:sldMk cId="2264938016" sldId="497"/>
            <ac:graphicFrameMk id="32" creationId="{A7372C0F-3CB4-8664-F83A-5353C8A2BB5E}"/>
          </ac:graphicFrameMkLst>
        </pc:graphicFrameChg>
      </pc:sldChg>
      <pc:sldChg chg="modSp mod">
        <pc:chgData name="SAORI MUKAWA" userId="7dafe798-f744-4eb5-97d2-48512db04c6b" providerId="ADAL" clId="{4DE9122B-7682-4990-BE6A-10F8A68C744E}" dt="2024-03-05T05:55:13.187" v="35" actId="13926"/>
        <pc:sldMkLst>
          <pc:docMk/>
          <pc:sldMk cId="3191275322" sldId="498"/>
        </pc:sldMkLst>
        <pc:graphicFrameChg chg="modGraphic">
          <ac:chgData name="SAORI MUKAWA" userId="7dafe798-f744-4eb5-97d2-48512db04c6b" providerId="ADAL" clId="{4DE9122B-7682-4990-BE6A-10F8A68C744E}" dt="2024-03-05T05:55:13.187" v="35" actId="13926"/>
          <ac:graphicFrameMkLst>
            <pc:docMk/>
            <pc:sldMk cId="3191275322" sldId="498"/>
            <ac:graphicFrameMk id="5" creationId="{63E043C5-8D56-4B29-3E5C-2EA27108E0D7}"/>
          </ac:graphicFrameMkLst>
        </pc:graphicFrameChg>
      </pc:sldChg>
      <pc:sldChg chg="modSp mod">
        <pc:chgData name="SAORI MUKAWA" userId="7dafe798-f744-4eb5-97d2-48512db04c6b" providerId="ADAL" clId="{4DE9122B-7682-4990-BE6A-10F8A68C744E}" dt="2024-03-05T05:55:22.495" v="36" actId="13926"/>
        <pc:sldMkLst>
          <pc:docMk/>
          <pc:sldMk cId="1317666481" sldId="499"/>
        </pc:sldMkLst>
        <pc:graphicFrameChg chg="modGraphic">
          <ac:chgData name="SAORI MUKAWA" userId="7dafe798-f744-4eb5-97d2-48512db04c6b" providerId="ADAL" clId="{4DE9122B-7682-4990-BE6A-10F8A68C744E}" dt="2024-03-05T05:55:22.495" v="36" actId="13926"/>
          <ac:graphicFrameMkLst>
            <pc:docMk/>
            <pc:sldMk cId="1317666481" sldId="499"/>
            <ac:graphicFrameMk id="4" creationId="{2E80FE61-A5A8-0498-966F-76C75C75E99C}"/>
          </ac:graphicFrameMkLst>
        </pc:graphicFrameChg>
      </pc:sldChg>
      <pc:sldChg chg="modSp mod">
        <pc:chgData name="SAORI MUKAWA" userId="7dafe798-f744-4eb5-97d2-48512db04c6b" providerId="ADAL" clId="{4DE9122B-7682-4990-BE6A-10F8A68C744E}" dt="2024-03-05T05:56:08.708" v="42" actId="13926"/>
        <pc:sldMkLst>
          <pc:docMk/>
          <pc:sldMk cId="1172382211" sldId="500"/>
        </pc:sldMkLst>
        <pc:spChg chg="mod">
          <ac:chgData name="SAORI MUKAWA" userId="7dafe798-f744-4eb5-97d2-48512db04c6b" providerId="ADAL" clId="{4DE9122B-7682-4990-BE6A-10F8A68C744E}" dt="2024-03-05T05:55:54.161" v="40" actId="13926"/>
          <ac:spMkLst>
            <pc:docMk/>
            <pc:sldMk cId="1172382211" sldId="500"/>
            <ac:spMk id="8" creationId="{5B6CAD76-B417-6FC2-953E-BB567DB65CDB}"/>
          </ac:spMkLst>
        </pc:spChg>
        <pc:graphicFrameChg chg="modGraphic">
          <ac:chgData name="SAORI MUKAWA" userId="7dafe798-f744-4eb5-97d2-48512db04c6b" providerId="ADAL" clId="{4DE9122B-7682-4990-BE6A-10F8A68C744E}" dt="2024-03-05T05:56:02.102" v="41" actId="13926"/>
          <ac:graphicFrameMkLst>
            <pc:docMk/>
            <pc:sldMk cId="1172382211" sldId="500"/>
            <ac:graphicFrameMk id="7" creationId="{A4AA8CB1-165C-6C17-EC57-78657CE2EE98}"/>
          </ac:graphicFrameMkLst>
        </pc:graphicFrameChg>
        <pc:graphicFrameChg chg="modGraphic">
          <ac:chgData name="SAORI MUKAWA" userId="7dafe798-f744-4eb5-97d2-48512db04c6b" providerId="ADAL" clId="{4DE9122B-7682-4990-BE6A-10F8A68C744E}" dt="2024-03-05T05:56:08.708" v="42" actId="13926"/>
          <ac:graphicFrameMkLst>
            <pc:docMk/>
            <pc:sldMk cId="1172382211" sldId="500"/>
            <ac:graphicFrameMk id="12" creationId="{C4C03460-C7C3-60A5-64CF-283E3660496F}"/>
          </ac:graphicFrameMkLst>
        </pc:graphicFrameChg>
      </pc:sldChg>
      <pc:sldChg chg="modSp mod">
        <pc:chgData name="SAORI MUKAWA" userId="7dafe798-f744-4eb5-97d2-48512db04c6b" providerId="ADAL" clId="{4DE9122B-7682-4990-BE6A-10F8A68C744E}" dt="2024-03-05T05:56:19.367" v="43" actId="13926"/>
        <pc:sldMkLst>
          <pc:docMk/>
          <pc:sldMk cId="1892966" sldId="501"/>
        </pc:sldMkLst>
        <pc:graphicFrameChg chg="modGraphic">
          <ac:chgData name="SAORI MUKAWA" userId="7dafe798-f744-4eb5-97d2-48512db04c6b" providerId="ADAL" clId="{4DE9122B-7682-4990-BE6A-10F8A68C744E}" dt="2024-03-05T05:56:19.367" v="43" actId="13926"/>
          <ac:graphicFrameMkLst>
            <pc:docMk/>
            <pc:sldMk cId="1892966" sldId="501"/>
            <ac:graphicFrameMk id="17" creationId="{DEB1A600-D4F9-7E35-5A86-3A5BA0715042}"/>
          </ac:graphicFrameMkLst>
        </pc:graphicFrameChg>
      </pc:sldChg>
      <pc:sldChg chg="modSp mod">
        <pc:chgData name="SAORI MUKAWA" userId="7dafe798-f744-4eb5-97d2-48512db04c6b" providerId="ADAL" clId="{4DE9122B-7682-4990-BE6A-10F8A68C744E}" dt="2024-03-05T05:57:30.998" v="51" actId="13926"/>
        <pc:sldMkLst>
          <pc:docMk/>
          <pc:sldMk cId="681869645" sldId="505"/>
        </pc:sldMkLst>
        <pc:graphicFrameChg chg="modGraphic">
          <ac:chgData name="SAORI MUKAWA" userId="7dafe798-f744-4eb5-97d2-48512db04c6b" providerId="ADAL" clId="{4DE9122B-7682-4990-BE6A-10F8A68C744E}" dt="2024-03-05T05:57:30.998" v="51" actId="13926"/>
          <ac:graphicFrameMkLst>
            <pc:docMk/>
            <pc:sldMk cId="681869645" sldId="505"/>
            <ac:graphicFrameMk id="42" creationId="{187B6461-E45E-D60A-802F-B151344DC9E2}"/>
          </ac:graphicFrameMkLst>
        </pc:graphicFrameChg>
      </pc:sldChg>
      <pc:sldChg chg="modSp mod">
        <pc:chgData name="SAORI MUKAWA" userId="7dafe798-f744-4eb5-97d2-48512db04c6b" providerId="ADAL" clId="{4DE9122B-7682-4990-BE6A-10F8A68C744E}" dt="2024-03-05T05:57:59.565" v="54" actId="13926"/>
        <pc:sldMkLst>
          <pc:docMk/>
          <pc:sldMk cId="1811842946" sldId="507"/>
        </pc:sldMkLst>
        <pc:graphicFrameChg chg="modGraphic">
          <ac:chgData name="SAORI MUKAWA" userId="7dafe798-f744-4eb5-97d2-48512db04c6b" providerId="ADAL" clId="{4DE9122B-7682-4990-BE6A-10F8A68C744E}" dt="2024-03-05T05:57:59.565" v="54" actId="13926"/>
          <ac:graphicFrameMkLst>
            <pc:docMk/>
            <pc:sldMk cId="1811842946" sldId="507"/>
            <ac:graphicFrameMk id="4" creationId="{28E41107-45B0-D51A-27C0-0E8C0D524014}"/>
          </ac:graphicFrameMkLst>
        </pc:graphicFrameChg>
        <pc:graphicFrameChg chg="modGraphic">
          <ac:chgData name="SAORI MUKAWA" userId="7dafe798-f744-4eb5-97d2-48512db04c6b" providerId="ADAL" clId="{4DE9122B-7682-4990-BE6A-10F8A68C744E}" dt="2024-03-05T05:57:53.214" v="53" actId="13926"/>
          <ac:graphicFrameMkLst>
            <pc:docMk/>
            <pc:sldMk cId="1811842946" sldId="507"/>
            <ac:graphicFrameMk id="21" creationId="{2CDAB720-D4D6-EF0A-1DB1-41982EBA6CCB}"/>
          </ac:graphicFrameMkLst>
        </pc:graphicFrameChg>
      </pc:sldChg>
      <pc:sldChg chg="modSp mod">
        <pc:chgData name="SAORI MUKAWA" userId="7dafe798-f744-4eb5-97d2-48512db04c6b" providerId="ADAL" clId="{4DE9122B-7682-4990-BE6A-10F8A68C744E}" dt="2024-03-05T05:58:36.482" v="57" actId="13926"/>
        <pc:sldMkLst>
          <pc:docMk/>
          <pc:sldMk cId="2354844495" sldId="519"/>
        </pc:sldMkLst>
        <pc:spChg chg="mod">
          <ac:chgData name="SAORI MUKAWA" userId="7dafe798-f744-4eb5-97d2-48512db04c6b" providerId="ADAL" clId="{4DE9122B-7682-4990-BE6A-10F8A68C744E}" dt="2024-03-05T05:58:36.482" v="57" actId="13926"/>
          <ac:spMkLst>
            <pc:docMk/>
            <pc:sldMk cId="2354844495" sldId="519"/>
            <ac:spMk id="12" creationId="{60C37D40-DD0A-64EB-9BF5-AE49D968ACFF}"/>
          </ac:spMkLst>
        </pc:spChg>
      </pc:sldChg>
      <pc:sldChg chg="modSp mod">
        <pc:chgData name="SAORI MUKAWA" userId="7dafe798-f744-4eb5-97d2-48512db04c6b" providerId="ADAL" clId="{4DE9122B-7682-4990-BE6A-10F8A68C744E}" dt="2024-03-05T06:01:27.977" v="73" actId="13926"/>
        <pc:sldMkLst>
          <pc:docMk/>
          <pc:sldMk cId="794044359" sldId="521"/>
        </pc:sldMkLst>
        <pc:spChg chg="mod">
          <ac:chgData name="SAORI MUKAWA" userId="7dafe798-f744-4eb5-97d2-48512db04c6b" providerId="ADAL" clId="{4DE9122B-7682-4990-BE6A-10F8A68C744E}" dt="2024-03-05T06:01:15.507" v="71" actId="13926"/>
          <ac:spMkLst>
            <pc:docMk/>
            <pc:sldMk cId="794044359" sldId="521"/>
            <ac:spMk id="29" creationId="{6C5F2D3E-4033-C83C-AB6F-665537605F14}"/>
          </ac:spMkLst>
        </pc:spChg>
        <pc:graphicFrameChg chg="modGraphic">
          <ac:chgData name="SAORI MUKAWA" userId="7dafe798-f744-4eb5-97d2-48512db04c6b" providerId="ADAL" clId="{4DE9122B-7682-4990-BE6A-10F8A68C744E}" dt="2024-03-05T06:01:22.767" v="72" actId="13926"/>
          <ac:graphicFrameMkLst>
            <pc:docMk/>
            <pc:sldMk cId="794044359" sldId="521"/>
            <ac:graphicFrameMk id="2" creationId="{27412B72-2DDC-994A-958D-69C1115F4121}"/>
          </ac:graphicFrameMkLst>
        </pc:graphicFrameChg>
        <pc:graphicFrameChg chg="modGraphic">
          <ac:chgData name="SAORI MUKAWA" userId="7dafe798-f744-4eb5-97d2-48512db04c6b" providerId="ADAL" clId="{4DE9122B-7682-4990-BE6A-10F8A68C744E}" dt="2024-03-05T06:01:27.977" v="73" actId="13926"/>
          <ac:graphicFrameMkLst>
            <pc:docMk/>
            <pc:sldMk cId="794044359" sldId="521"/>
            <ac:graphicFrameMk id="5" creationId="{C67B8D0F-A0FD-044B-EBB6-20E3C400AD48}"/>
          </ac:graphicFrameMkLst>
        </pc:graphicFrameChg>
      </pc:sldChg>
      <pc:sldChg chg="modSp mod">
        <pc:chgData name="SAORI MUKAWA" userId="7dafe798-f744-4eb5-97d2-48512db04c6b" providerId="ADAL" clId="{4DE9122B-7682-4990-BE6A-10F8A68C744E}" dt="2024-03-05T06:01:41.440" v="75" actId="13926"/>
        <pc:sldMkLst>
          <pc:docMk/>
          <pc:sldMk cId="3610123491" sldId="522"/>
        </pc:sldMkLst>
        <pc:spChg chg="mod">
          <ac:chgData name="SAORI MUKAWA" userId="7dafe798-f744-4eb5-97d2-48512db04c6b" providerId="ADAL" clId="{4DE9122B-7682-4990-BE6A-10F8A68C744E}" dt="2024-03-05T06:01:37.662" v="74" actId="13926"/>
          <ac:spMkLst>
            <pc:docMk/>
            <pc:sldMk cId="3610123491" sldId="522"/>
            <ac:spMk id="29" creationId="{6C5F2D3E-4033-C83C-AB6F-665537605F14}"/>
          </ac:spMkLst>
        </pc:spChg>
        <pc:graphicFrameChg chg="modGraphic">
          <ac:chgData name="SAORI MUKAWA" userId="7dafe798-f744-4eb5-97d2-48512db04c6b" providerId="ADAL" clId="{4DE9122B-7682-4990-BE6A-10F8A68C744E}" dt="2024-03-05T06:01:41.440" v="75" actId="13926"/>
          <ac:graphicFrameMkLst>
            <pc:docMk/>
            <pc:sldMk cId="3610123491" sldId="522"/>
            <ac:graphicFrameMk id="3" creationId="{04591BE3-EC32-968C-1FD2-71FEC2809591}"/>
          </ac:graphicFrameMkLst>
        </pc:graphicFrameChg>
      </pc:sldChg>
      <pc:sldChg chg="modSp mod">
        <pc:chgData name="SAORI MUKAWA" userId="7dafe798-f744-4eb5-97d2-48512db04c6b" providerId="ADAL" clId="{4DE9122B-7682-4990-BE6A-10F8A68C744E}" dt="2024-03-05T05:49:15.265" v="1" actId="13926"/>
        <pc:sldMkLst>
          <pc:docMk/>
          <pc:sldMk cId="442507744" sldId="534"/>
        </pc:sldMkLst>
        <pc:graphicFrameChg chg="modGraphic">
          <ac:chgData name="SAORI MUKAWA" userId="7dafe798-f744-4eb5-97d2-48512db04c6b" providerId="ADAL" clId="{4DE9122B-7682-4990-BE6A-10F8A68C744E}" dt="2024-03-05T05:49:15.265" v="1" actId="13926"/>
          <ac:graphicFrameMkLst>
            <pc:docMk/>
            <pc:sldMk cId="442507744" sldId="534"/>
            <ac:graphicFrameMk id="4" creationId="{AB89DD35-ECFB-BA28-C2F2-8F3FBA5C5AC4}"/>
          </ac:graphicFrameMkLst>
        </pc:graphicFrameChg>
      </pc:sldChg>
      <pc:sldChg chg="modSp mod">
        <pc:chgData name="SAORI MUKAWA" userId="7dafe798-f744-4eb5-97d2-48512db04c6b" providerId="ADAL" clId="{4DE9122B-7682-4990-BE6A-10F8A68C744E}" dt="2024-03-05T06:05:33.583" v="98" actId="13926"/>
        <pc:sldMkLst>
          <pc:docMk/>
          <pc:sldMk cId="3568743969" sldId="536"/>
        </pc:sldMkLst>
        <pc:spChg chg="mod">
          <ac:chgData name="SAORI MUKAWA" userId="7dafe798-f744-4eb5-97d2-48512db04c6b" providerId="ADAL" clId="{4DE9122B-7682-4990-BE6A-10F8A68C744E}" dt="2024-03-05T06:05:33.583" v="98" actId="13926"/>
          <ac:spMkLst>
            <pc:docMk/>
            <pc:sldMk cId="3568743969" sldId="536"/>
            <ac:spMk id="6" creationId="{3B88F348-73D5-C7E1-08D3-56735DEEE8B7}"/>
          </ac:spMkLst>
        </pc:spChg>
        <pc:spChg chg="mod">
          <ac:chgData name="SAORI MUKAWA" userId="7dafe798-f744-4eb5-97d2-48512db04c6b" providerId="ADAL" clId="{4DE9122B-7682-4990-BE6A-10F8A68C744E}" dt="2024-03-05T06:05:27.883" v="97" actId="13926"/>
          <ac:spMkLst>
            <pc:docMk/>
            <pc:sldMk cId="3568743969" sldId="536"/>
            <ac:spMk id="7" creationId="{41B85290-8158-7C58-54CF-0C38BBE4257C}"/>
          </ac:spMkLst>
        </pc:spChg>
      </pc:sldChg>
      <pc:sldChg chg="modSp mod">
        <pc:chgData name="SAORI MUKAWA" userId="7dafe798-f744-4eb5-97d2-48512db04c6b" providerId="ADAL" clId="{4DE9122B-7682-4990-BE6A-10F8A68C744E}" dt="2024-03-05T06:06:02.977" v="101" actId="13926"/>
        <pc:sldMkLst>
          <pc:docMk/>
          <pc:sldMk cId="765407714" sldId="538"/>
        </pc:sldMkLst>
        <pc:spChg chg="mod">
          <ac:chgData name="SAORI MUKAWA" userId="7dafe798-f744-4eb5-97d2-48512db04c6b" providerId="ADAL" clId="{4DE9122B-7682-4990-BE6A-10F8A68C744E}" dt="2024-03-05T06:06:02.977" v="101" actId="13926"/>
          <ac:spMkLst>
            <pc:docMk/>
            <pc:sldMk cId="765407714" sldId="538"/>
            <ac:spMk id="15" creationId="{BCD8BF4E-5F6E-8DFA-1F67-B2275C59E0AA}"/>
          </ac:spMkLst>
        </pc:spChg>
      </pc:sldChg>
      <pc:sldChg chg="modSp mod">
        <pc:chgData name="SAORI MUKAWA" userId="7dafe798-f744-4eb5-97d2-48512db04c6b" providerId="ADAL" clId="{4DE9122B-7682-4990-BE6A-10F8A68C744E}" dt="2024-03-05T06:06:26.996" v="103" actId="13926"/>
        <pc:sldMkLst>
          <pc:docMk/>
          <pc:sldMk cId="862711398" sldId="539"/>
        </pc:sldMkLst>
        <pc:spChg chg="mod">
          <ac:chgData name="SAORI MUKAWA" userId="7dafe798-f744-4eb5-97d2-48512db04c6b" providerId="ADAL" clId="{4DE9122B-7682-4990-BE6A-10F8A68C744E}" dt="2024-03-05T06:06:16.834" v="102" actId="13926"/>
          <ac:spMkLst>
            <pc:docMk/>
            <pc:sldMk cId="862711398" sldId="539"/>
            <ac:spMk id="3" creationId="{2C5CF6CA-57FC-B7C0-D6BB-71DE6A619FE8}"/>
          </ac:spMkLst>
        </pc:spChg>
        <pc:spChg chg="mod">
          <ac:chgData name="SAORI MUKAWA" userId="7dafe798-f744-4eb5-97d2-48512db04c6b" providerId="ADAL" clId="{4DE9122B-7682-4990-BE6A-10F8A68C744E}" dt="2024-03-05T06:06:16.834" v="102" actId="13926"/>
          <ac:spMkLst>
            <pc:docMk/>
            <pc:sldMk cId="862711398" sldId="539"/>
            <ac:spMk id="4" creationId="{C8186F3C-0F88-E992-7E54-48D72C33E96D}"/>
          </ac:spMkLst>
        </pc:spChg>
        <pc:spChg chg="mod">
          <ac:chgData name="SAORI MUKAWA" userId="7dafe798-f744-4eb5-97d2-48512db04c6b" providerId="ADAL" clId="{4DE9122B-7682-4990-BE6A-10F8A68C744E}" dt="2024-03-05T06:06:16.834" v="102" actId="13926"/>
          <ac:spMkLst>
            <pc:docMk/>
            <pc:sldMk cId="862711398" sldId="539"/>
            <ac:spMk id="7" creationId="{5D46A6C8-9B91-7ADC-18B8-F8E60DDA3EE7}"/>
          </ac:spMkLst>
        </pc:spChg>
        <pc:spChg chg="mod">
          <ac:chgData name="SAORI MUKAWA" userId="7dafe798-f744-4eb5-97d2-48512db04c6b" providerId="ADAL" clId="{4DE9122B-7682-4990-BE6A-10F8A68C744E}" dt="2024-03-05T06:06:16.834" v="102" actId="13926"/>
          <ac:spMkLst>
            <pc:docMk/>
            <pc:sldMk cId="862711398" sldId="539"/>
            <ac:spMk id="8" creationId="{635F2EC2-130A-6A75-46AC-97F21354008C}"/>
          </ac:spMkLst>
        </pc:spChg>
        <pc:spChg chg="mod">
          <ac:chgData name="SAORI MUKAWA" userId="7dafe798-f744-4eb5-97d2-48512db04c6b" providerId="ADAL" clId="{4DE9122B-7682-4990-BE6A-10F8A68C744E}" dt="2024-03-05T06:06:16.834" v="102" actId="13926"/>
          <ac:spMkLst>
            <pc:docMk/>
            <pc:sldMk cId="862711398" sldId="539"/>
            <ac:spMk id="12" creationId="{AF433AF5-964C-3B05-F2D7-9399C9DD5CA6}"/>
          </ac:spMkLst>
        </pc:spChg>
        <pc:spChg chg="mod">
          <ac:chgData name="SAORI MUKAWA" userId="7dafe798-f744-4eb5-97d2-48512db04c6b" providerId="ADAL" clId="{4DE9122B-7682-4990-BE6A-10F8A68C744E}" dt="2024-03-05T06:06:16.834" v="102" actId="13926"/>
          <ac:spMkLst>
            <pc:docMk/>
            <pc:sldMk cId="862711398" sldId="539"/>
            <ac:spMk id="13" creationId="{A210F249-02D1-1BC6-AA24-458B1B8BCD6B}"/>
          </ac:spMkLst>
        </pc:spChg>
        <pc:spChg chg="mod">
          <ac:chgData name="SAORI MUKAWA" userId="7dafe798-f744-4eb5-97d2-48512db04c6b" providerId="ADAL" clId="{4DE9122B-7682-4990-BE6A-10F8A68C744E}" dt="2024-03-05T06:06:16.834" v="102" actId="13926"/>
          <ac:spMkLst>
            <pc:docMk/>
            <pc:sldMk cId="862711398" sldId="539"/>
            <ac:spMk id="14" creationId="{C4FB3F01-39DD-31E7-2A04-4B1146BBD1B1}"/>
          </ac:spMkLst>
        </pc:spChg>
        <pc:spChg chg="mod">
          <ac:chgData name="SAORI MUKAWA" userId="7dafe798-f744-4eb5-97d2-48512db04c6b" providerId="ADAL" clId="{4DE9122B-7682-4990-BE6A-10F8A68C744E}" dt="2024-03-05T06:06:16.834" v="102" actId="13926"/>
          <ac:spMkLst>
            <pc:docMk/>
            <pc:sldMk cId="862711398" sldId="539"/>
            <ac:spMk id="15" creationId="{F413C4B4-1F68-6EB3-5449-0364596575B3}"/>
          </ac:spMkLst>
        </pc:spChg>
        <pc:spChg chg="mod">
          <ac:chgData name="SAORI MUKAWA" userId="7dafe798-f744-4eb5-97d2-48512db04c6b" providerId="ADAL" clId="{4DE9122B-7682-4990-BE6A-10F8A68C744E}" dt="2024-03-05T06:06:16.834" v="102" actId="13926"/>
          <ac:spMkLst>
            <pc:docMk/>
            <pc:sldMk cId="862711398" sldId="539"/>
            <ac:spMk id="16" creationId="{D732B488-3A17-23FD-76FA-80F3BBEE84DD}"/>
          </ac:spMkLst>
        </pc:spChg>
        <pc:spChg chg="mod">
          <ac:chgData name="SAORI MUKAWA" userId="7dafe798-f744-4eb5-97d2-48512db04c6b" providerId="ADAL" clId="{4DE9122B-7682-4990-BE6A-10F8A68C744E}" dt="2024-03-05T06:06:16.834" v="102" actId="13926"/>
          <ac:spMkLst>
            <pc:docMk/>
            <pc:sldMk cId="862711398" sldId="539"/>
            <ac:spMk id="21" creationId="{D305F878-B2B8-657D-CB9D-557D212FD79A}"/>
          </ac:spMkLst>
        </pc:spChg>
        <pc:spChg chg="mod">
          <ac:chgData name="SAORI MUKAWA" userId="7dafe798-f744-4eb5-97d2-48512db04c6b" providerId="ADAL" clId="{4DE9122B-7682-4990-BE6A-10F8A68C744E}" dt="2024-03-05T06:06:16.834" v="102" actId="13926"/>
          <ac:spMkLst>
            <pc:docMk/>
            <pc:sldMk cId="862711398" sldId="539"/>
            <ac:spMk id="24" creationId="{324C99F4-08C8-317C-6835-95F6CA6D2F97}"/>
          </ac:spMkLst>
        </pc:spChg>
        <pc:spChg chg="mod">
          <ac:chgData name="SAORI MUKAWA" userId="7dafe798-f744-4eb5-97d2-48512db04c6b" providerId="ADAL" clId="{4DE9122B-7682-4990-BE6A-10F8A68C744E}" dt="2024-03-05T06:06:16.834" v="102" actId="13926"/>
          <ac:spMkLst>
            <pc:docMk/>
            <pc:sldMk cId="862711398" sldId="539"/>
            <ac:spMk id="29" creationId="{1EA08D60-1291-5F61-0811-A60959741956}"/>
          </ac:spMkLst>
        </pc:spChg>
        <pc:graphicFrameChg chg="modGraphic">
          <ac:chgData name="SAORI MUKAWA" userId="7dafe798-f744-4eb5-97d2-48512db04c6b" providerId="ADAL" clId="{4DE9122B-7682-4990-BE6A-10F8A68C744E}" dt="2024-03-05T06:06:26.996" v="103" actId="13926"/>
          <ac:graphicFrameMkLst>
            <pc:docMk/>
            <pc:sldMk cId="862711398" sldId="539"/>
            <ac:graphicFrameMk id="11" creationId="{89EE998F-D377-D6EC-9CA7-F9BBC80447E6}"/>
          </ac:graphicFrameMkLst>
        </pc:graphicFrameChg>
      </pc:sldChg>
      <pc:sldChg chg="modSp mod">
        <pc:chgData name="SAORI MUKAWA" userId="7dafe798-f744-4eb5-97d2-48512db04c6b" providerId="ADAL" clId="{4DE9122B-7682-4990-BE6A-10F8A68C744E}" dt="2024-03-05T06:07:04.898" v="107" actId="13926"/>
        <pc:sldMkLst>
          <pc:docMk/>
          <pc:sldMk cId="3793988173" sldId="540"/>
        </pc:sldMkLst>
        <pc:spChg chg="mod">
          <ac:chgData name="SAORI MUKAWA" userId="7dafe798-f744-4eb5-97d2-48512db04c6b" providerId="ADAL" clId="{4DE9122B-7682-4990-BE6A-10F8A68C744E}" dt="2024-03-05T06:07:04.898" v="107" actId="13926"/>
          <ac:spMkLst>
            <pc:docMk/>
            <pc:sldMk cId="3793988173" sldId="540"/>
            <ac:spMk id="15" creationId="{1F5436D0-38F1-AD48-8045-27EA8C5A8BC5}"/>
          </ac:spMkLst>
        </pc:spChg>
      </pc:sldChg>
      <pc:sldChg chg="modSp mod">
        <pc:chgData name="SAORI MUKAWA" userId="7dafe798-f744-4eb5-97d2-48512db04c6b" providerId="ADAL" clId="{4DE9122B-7682-4990-BE6A-10F8A68C744E}" dt="2024-03-05T06:07:30.116" v="109" actId="1076"/>
        <pc:sldMkLst>
          <pc:docMk/>
          <pc:sldMk cId="811827868" sldId="544"/>
        </pc:sldMkLst>
        <pc:spChg chg="mod">
          <ac:chgData name="SAORI MUKAWA" userId="7dafe798-f744-4eb5-97d2-48512db04c6b" providerId="ADAL" clId="{4DE9122B-7682-4990-BE6A-10F8A68C744E}" dt="2024-03-05T06:07:30.116" v="109" actId="1076"/>
          <ac:spMkLst>
            <pc:docMk/>
            <pc:sldMk cId="811827868" sldId="544"/>
            <ac:spMk id="2" creationId="{03EB9161-27E5-2D72-D702-CE8781B8AB32}"/>
          </ac:spMkLst>
        </pc:spChg>
      </pc:sldChg>
      <pc:sldChg chg="modSp mod">
        <pc:chgData name="SAORI MUKAWA" userId="7dafe798-f744-4eb5-97d2-48512db04c6b" providerId="ADAL" clId="{4DE9122B-7682-4990-BE6A-10F8A68C744E}" dt="2024-03-05T06:08:06.800" v="115" actId="13926"/>
        <pc:sldMkLst>
          <pc:docMk/>
          <pc:sldMk cId="61256657" sldId="545"/>
        </pc:sldMkLst>
        <pc:spChg chg="mod">
          <ac:chgData name="SAORI MUKAWA" userId="7dafe798-f744-4eb5-97d2-48512db04c6b" providerId="ADAL" clId="{4DE9122B-7682-4990-BE6A-10F8A68C744E}" dt="2024-03-05T06:07:56.781" v="113" actId="13926"/>
          <ac:spMkLst>
            <pc:docMk/>
            <pc:sldMk cId="61256657" sldId="545"/>
            <ac:spMk id="3" creationId="{026722FE-07BA-8F41-FB0B-1C2EB15FADD6}"/>
          </ac:spMkLst>
        </pc:spChg>
        <pc:spChg chg="mod">
          <ac:chgData name="SAORI MUKAWA" userId="7dafe798-f744-4eb5-97d2-48512db04c6b" providerId="ADAL" clId="{4DE9122B-7682-4990-BE6A-10F8A68C744E}" dt="2024-03-05T06:07:41.661" v="111" actId="1076"/>
          <ac:spMkLst>
            <pc:docMk/>
            <pc:sldMk cId="61256657" sldId="545"/>
            <ac:spMk id="4" creationId="{B10824C8-103A-D92A-1E1D-80A6DA081EBD}"/>
          </ac:spMkLst>
        </pc:spChg>
        <pc:spChg chg="mod">
          <ac:chgData name="SAORI MUKAWA" userId="7dafe798-f744-4eb5-97d2-48512db04c6b" providerId="ADAL" clId="{4DE9122B-7682-4990-BE6A-10F8A68C744E}" dt="2024-03-05T06:07:56.781" v="113" actId="13926"/>
          <ac:spMkLst>
            <pc:docMk/>
            <pc:sldMk cId="61256657" sldId="545"/>
            <ac:spMk id="12" creationId="{5F423514-F42E-F536-7C4D-309C35A3765F}"/>
          </ac:spMkLst>
        </pc:spChg>
        <pc:graphicFrameChg chg="modGraphic">
          <ac:chgData name="SAORI MUKAWA" userId="7dafe798-f744-4eb5-97d2-48512db04c6b" providerId="ADAL" clId="{4DE9122B-7682-4990-BE6A-10F8A68C744E}" dt="2024-03-05T06:08:02.052" v="114" actId="13926"/>
          <ac:graphicFrameMkLst>
            <pc:docMk/>
            <pc:sldMk cId="61256657" sldId="545"/>
            <ac:graphicFrameMk id="9" creationId="{1BF38F75-0DD5-0D52-D608-338E1339FCBD}"/>
          </ac:graphicFrameMkLst>
        </pc:graphicFrameChg>
        <pc:graphicFrameChg chg="modGraphic">
          <ac:chgData name="SAORI MUKAWA" userId="7dafe798-f744-4eb5-97d2-48512db04c6b" providerId="ADAL" clId="{4DE9122B-7682-4990-BE6A-10F8A68C744E}" dt="2024-03-05T06:08:06.800" v="115" actId="13926"/>
          <ac:graphicFrameMkLst>
            <pc:docMk/>
            <pc:sldMk cId="61256657" sldId="545"/>
            <ac:graphicFrameMk id="11" creationId="{40347B6E-2700-B713-BFD7-0D15FB625264}"/>
          </ac:graphicFrameMkLst>
        </pc:graphicFrameChg>
      </pc:sldChg>
      <pc:sldChg chg="modSp mod">
        <pc:chgData name="SAORI MUKAWA" userId="7dafe798-f744-4eb5-97d2-48512db04c6b" providerId="ADAL" clId="{4DE9122B-7682-4990-BE6A-10F8A68C744E}" dt="2024-03-05T06:08:45.260" v="119" actId="13926"/>
        <pc:sldMkLst>
          <pc:docMk/>
          <pc:sldMk cId="1556614303" sldId="547"/>
        </pc:sldMkLst>
        <pc:graphicFrameChg chg="modGraphic">
          <ac:chgData name="SAORI MUKAWA" userId="7dafe798-f744-4eb5-97d2-48512db04c6b" providerId="ADAL" clId="{4DE9122B-7682-4990-BE6A-10F8A68C744E}" dt="2024-03-05T06:08:45.260" v="119" actId="13926"/>
          <ac:graphicFrameMkLst>
            <pc:docMk/>
            <pc:sldMk cId="1556614303" sldId="547"/>
            <ac:graphicFrameMk id="17" creationId="{C127F30B-6FB3-FE97-0CB9-C8A1BD94F9AC}"/>
          </ac:graphicFrameMkLst>
        </pc:graphicFrameChg>
      </pc:sldChg>
      <pc:sldChg chg="modSp mod">
        <pc:chgData name="SAORI MUKAWA" userId="7dafe798-f744-4eb5-97d2-48512db04c6b" providerId="ADAL" clId="{4DE9122B-7682-4990-BE6A-10F8A68C744E}" dt="2024-03-05T06:09:11.930" v="122" actId="13926"/>
        <pc:sldMkLst>
          <pc:docMk/>
          <pc:sldMk cId="390145370" sldId="549"/>
        </pc:sldMkLst>
        <pc:graphicFrameChg chg="modGraphic">
          <ac:chgData name="SAORI MUKAWA" userId="7dafe798-f744-4eb5-97d2-48512db04c6b" providerId="ADAL" clId="{4DE9122B-7682-4990-BE6A-10F8A68C744E}" dt="2024-03-05T06:09:11.930" v="122" actId="13926"/>
          <ac:graphicFrameMkLst>
            <pc:docMk/>
            <pc:sldMk cId="390145370" sldId="549"/>
            <ac:graphicFrameMk id="17" creationId="{F5287B5F-B755-C0B9-7AA5-F51799CCFB3F}"/>
          </ac:graphicFrameMkLst>
        </pc:graphicFrameChg>
      </pc:sldChg>
      <pc:sldChg chg="modSp mod">
        <pc:chgData name="SAORI MUKAWA" userId="7dafe798-f744-4eb5-97d2-48512db04c6b" providerId="ADAL" clId="{4DE9122B-7682-4990-BE6A-10F8A68C744E}" dt="2024-03-05T06:09:25.479" v="123" actId="13926"/>
        <pc:sldMkLst>
          <pc:docMk/>
          <pc:sldMk cId="2379436586" sldId="553"/>
        </pc:sldMkLst>
        <pc:spChg chg="mod">
          <ac:chgData name="SAORI MUKAWA" userId="7dafe798-f744-4eb5-97d2-48512db04c6b" providerId="ADAL" clId="{4DE9122B-7682-4990-BE6A-10F8A68C744E}" dt="2024-03-05T06:09:25.479" v="123" actId="13926"/>
          <ac:spMkLst>
            <pc:docMk/>
            <pc:sldMk cId="2379436586" sldId="553"/>
            <ac:spMk id="6" creationId="{910C1F6C-B196-113A-86A8-19C4975FA019}"/>
          </ac:spMkLst>
        </pc:spChg>
      </pc:sldChg>
      <pc:sldChg chg="modSp mod">
        <pc:chgData name="SAORI MUKAWA" userId="7dafe798-f744-4eb5-97d2-48512db04c6b" providerId="ADAL" clId="{4DE9122B-7682-4990-BE6A-10F8A68C744E}" dt="2024-03-05T05:49:32.559" v="2" actId="13926"/>
        <pc:sldMkLst>
          <pc:docMk/>
          <pc:sldMk cId="3199044551" sldId="576"/>
        </pc:sldMkLst>
        <pc:graphicFrameChg chg="modGraphic">
          <ac:chgData name="SAORI MUKAWA" userId="7dafe798-f744-4eb5-97d2-48512db04c6b" providerId="ADAL" clId="{4DE9122B-7682-4990-BE6A-10F8A68C744E}" dt="2024-03-05T05:49:32.559" v="2" actId="13926"/>
          <ac:graphicFrameMkLst>
            <pc:docMk/>
            <pc:sldMk cId="3199044551" sldId="576"/>
            <ac:graphicFrameMk id="2" creationId="{B81A8B83-03E6-3A80-0BF0-415F524D3618}"/>
          </ac:graphicFrameMkLst>
        </pc:graphicFrameChg>
      </pc:sldChg>
      <pc:sldChg chg="modSp mod">
        <pc:chgData name="SAORI MUKAWA" userId="7dafe798-f744-4eb5-97d2-48512db04c6b" providerId="ADAL" clId="{4DE9122B-7682-4990-BE6A-10F8A68C744E}" dt="2024-03-05T06:10:10.446" v="128" actId="13926"/>
        <pc:sldMkLst>
          <pc:docMk/>
          <pc:sldMk cId="3483163345" sldId="578"/>
        </pc:sldMkLst>
        <pc:spChg chg="mod">
          <ac:chgData name="SAORI MUKAWA" userId="7dafe798-f744-4eb5-97d2-48512db04c6b" providerId="ADAL" clId="{4DE9122B-7682-4990-BE6A-10F8A68C744E}" dt="2024-03-05T06:09:32.690" v="124" actId="13926"/>
          <ac:spMkLst>
            <pc:docMk/>
            <pc:sldMk cId="3483163345" sldId="578"/>
            <ac:spMk id="61" creationId="{24E4882B-D8E3-0231-3AE6-685D76123E73}"/>
          </ac:spMkLst>
        </pc:spChg>
        <pc:spChg chg="mod">
          <ac:chgData name="SAORI MUKAWA" userId="7dafe798-f744-4eb5-97d2-48512db04c6b" providerId="ADAL" clId="{4DE9122B-7682-4990-BE6A-10F8A68C744E}" dt="2024-03-05T06:09:42.800" v="126" actId="13926"/>
          <ac:spMkLst>
            <pc:docMk/>
            <pc:sldMk cId="3483163345" sldId="578"/>
            <ac:spMk id="1024" creationId="{D5AE1839-7210-3F82-D393-9D72CA6FF535}"/>
          </ac:spMkLst>
        </pc:spChg>
        <pc:spChg chg="mod">
          <ac:chgData name="SAORI MUKAWA" userId="7dafe798-f744-4eb5-97d2-48512db04c6b" providerId="ADAL" clId="{4DE9122B-7682-4990-BE6A-10F8A68C744E}" dt="2024-03-05T06:09:56.203" v="127" actId="13926"/>
          <ac:spMkLst>
            <pc:docMk/>
            <pc:sldMk cId="3483163345" sldId="578"/>
            <ac:spMk id="1032" creationId="{8B2EA2C1-5089-E068-04D2-745C73783880}"/>
          </ac:spMkLst>
        </pc:spChg>
        <pc:graphicFrameChg chg="modGraphic">
          <ac:chgData name="SAORI MUKAWA" userId="7dafe798-f744-4eb5-97d2-48512db04c6b" providerId="ADAL" clId="{4DE9122B-7682-4990-BE6A-10F8A68C744E}" dt="2024-03-05T06:10:10.446" v="128" actId="13926"/>
          <ac:graphicFrameMkLst>
            <pc:docMk/>
            <pc:sldMk cId="3483163345" sldId="578"/>
            <ac:graphicFrameMk id="1045" creationId="{F7D0A80B-BB75-AF7B-E8C8-F9E704D6ABDF}"/>
          </ac:graphicFrameMkLst>
        </pc:graphicFrameChg>
      </pc:sldChg>
      <pc:sldChg chg="modSp mod">
        <pc:chgData name="SAORI MUKAWA" userId="7dafe798-f744-4eb5-97d2-48512db04c6b" providerId="ADAL" clId="{4DE9122B-7682-4990-BE6A-10F8A68C744E}" dt="2024-03-05T06:10:31.974" v="130" actId="13926"/>
        <pc:sldMkLst>
          <pc:docMk/>
          <pc:sldMk cId="3534221321" sldId="583"/>
        </pc:sldMkLst>
        <pc:spChg chg="mod">
          <ac:chgData name="SAORI MUKAWA" userId="7dafe798-f744-4eb5-97d2-48512db04c6b" providerId="ADAL" clId="{4DE9122B-7682-4990-BE6A-10F8A68C744E}" dt="2024-03-05T06:10:31.974" v="130" actId="13926"/>
          <ac:spMkLst>
            <pc:docMk/>
            <pc:sldMk cId="3534221321" sldId="583"/>
            <ac:spMk id="18" creationId="{2435A063-639E-0D75-E04E-92EBAEB36EB6}"/>
          </ac:spMkLst>
        </pc:spChg>
      </pc:sldChg>
      <pc:sldChg chg="modSp mod">
        <pc:chgData name="SAORI MUKAWA" userId="7dafe798-f744-4eb5-97d2-48512db04c6b" providerId="ADAL" clId="{4DE9122B-7682-4990-BE6A-10F8A68C744E}" dt="2024-03-05T06:10:40.274" v="131" actId="13926"/>
        <pc:sldMkLst>
          <pc:docMk/>
          <pc:sldMk cId="3453409506" sldId="584"/>
        </pc:sldMkLst>
        <pc:graphicFrameChg chg="modGraphic">
          <ac:chgData name="SAORI MUKAWA" userId="7dafe798-f744-4eb5-97d2-48512db04c6b" providerId="ADAL" clId="{4DE9122B-7682-4990-BE6A-10F8A68C744E}" dt="2024-03-05T06:10:40.274" v="131" actId="13926"/>
          <ac:graphicFrameMkLst>
            <pc:docMk/>
            <pc:sldMk cId="3453409506" sldId="584"/>
            <ac:graphicFrameMk id="50" creationId="{5E3CB63F-08D5-7C38-B1A0-9430E5D0FAD1}"/>
          </ac:graphicFrameMkLst>
        </pc:graphicFrameChg>
      </pc:sldChg>
      <pc:sldChg chg="modSp mod">
        <pc:chgData name="SAORI MUKAWA" userId="7dafe798-f744-4eb5-97d2-48512db04c6b" providerId="ADAL" clId="{4DE9122B-7682-4990-BE6A-10F8A68C744E}" dt="2024-03-05T06:10:49.769" v="132" actId="13926"/>
        <pc:sldMkLst>
          <pc:docMk/>
          <pc:sldMk cId="1437028233" sldId="585"/>
        </pc:sldMkLst>
        <pc:graphicFrameChg chg="modGraphic">
          <ac:chgData name="SAORI MUKAWA" userId="7dafe798-f744-4eb5-97d2-48512db04c6b" providerId="ADAL" clId="{4DE9122B-7682-4990-BE6A-10F8A68C744E}" dt="2024-03-05T06:10:49.769" v="132" actId="13926"/>
          <ac:graphicFrameMkLst>
            <pc:docMk/>
            <pc:sldMk cId="1437028233" sldId="585"/>
            <ac:graphicFrameMk id="45" creationId="{93B50668-7DA1-7409-B957-807F2FF499C7}"/>
          </ac:graphicFrameMkLst>
        </pc:graphicFrameChg>
      </pc:sldChg>
      <pc:sldChg chg="modSp mod">
        <pc:chgData name="SAORI MUKAWA" userId="7dafe798-f744-4eb5-97d2-48512db04c6b" providerId="ADAL" clId="{4DE9122B-7682-4990-BE6A-10F8A68C744E}" dt="2024-03-05T06:11:06.217" v="134" actId="13926"/>
        <pc:sldMkLst>
          <pc:docMk/>
          <pc:sldMk cId="2017123799" sldId="588"/>
        </pc:sldMkLst>
        <pc:spChg chg="mod">
          <ac:chgData name="SAORI MUKAWA" userId="7dafe798-f744-4eb5-97d2-48512db04c6b" providerId="ADAL" clId="{4DE9122B-7682-4990-BE6A-10F8A68C744E}" dt="2024-03-05T06:10:59.039" v="133" actId="13926"/>
          <ac:spMkLst>
            <pc:docMk/>
            <pc:sldMk cId="2017123799" sldId="588"/>
            <ac:spMk id="8" creationId="{81DE0A17-40A1-2D63-0B00-026D2A8A4DF7}"/>
          </ac:spMkLst>
        </pc:spChg>
        <pc:graphicFrameChg chg="modGraphic">
          <ac:chgData name="SAORI MUKAWA" userId="7dafe798-f744-4eb5-97d2-48512db04c6b" providerId="ADAL" clId="{4DE9122B-7682-4990-BE6A-10F8A68C744E}" dt="2024-03-05T06:11:06.217" v="134" actId="13926"/>
          <ac:graphicFrameMkLst>
            <pc:docMk/>
            <pc:sldMk cId="2017123799" sldId="588"/>
            <ac:graphicFrameMk id="28" creationId="{0A18532D-4B6B-F9BF-10E7-42D0C2C59BD6}"/>
          </ac:graphicFrameMkLst>
        </pc:graphicFrameChg>
      </pc:sldChg>
      <pc:sldChg chg="modSp mod">
        <pc:chgData name="SAORI MUKAWA" userId="7dafe798-f744-4eb5-97d2-48512db04c6b" providerId="ADAL" clId="{4DE9122B-7682-4990-BE6A-10F8A68C744E}" dt="2024-03-05T06:11:22.386" v="136" actId="13926"/>
        <pc:sldMkLst>
          <pc:docMk/>
          <pc:sldMk cId="904094089" sldId="590"/>
        </pc:sldMkLst>
        <pc:spChg chg="mod">
          <ac:chgData name="SAORI MUKAWA" userId="7dafe798-f744-4eb5-97d2-48512db04c6b" providerId="ADAL" clId="{4DE9122B-7682-4990-BE6A-10F8A68C744E}" dt="2024-03-05T06:11:15.869" v="135" actId="13926"/>
          <ac:spMkLst>
            <pc:docMk/>
            <pc:sldMk cId="904094089" sldId="590"/>
            <ac:spMk id="21" creationId="{EC5411EF-801E-A3A8-B624-691BAE56DD4F}"/>
          </ac:spMkLst>
        </pc:spChg>
        <pc:graphicFrameChg chg="modGraphic">
          <ac:chgData name="SAORI MUKAWA" userId="7dafe798-f744-4eb5-97d2-48512db04c6b" providerId="ADAL" clId="{4DE9122B-7682-4990-BE6A-10F8A68C744E}" dt="2024-03-05T06:11:22.386" v="136" actId="13926"/>
          <ac:graphicFrameMkLst>
            <pc:docMk/>
            <pc:sldMk cId="904094089" sldId="590"/>
            <ac:graphicFrameMk id="32" creationId="{F95A4223-983B-7CD1-FFD3-D30AF4BD430C}"/>
          </ac:graphicFrameMkLst>
        </pc:graphicFrameChg>
      </pc:sldChg>
      <pc:sldChg chg="modSp mod">
        <pc:chgData name="SAORI MUKAWA" userId="7dafe798-f744-4eb5-97d2-48512db04c6b" providerId="ADAL" clId="{4DE9122B-7682-4990-BE6A-10F8A68C744E}" dt="2024-03-05T06:11:31.221" v="137" actId="13926"/>
        <pc:sldMkLst>
          <pc:docMk/>
          <pc:sldMk cId="2118784414" sldId="591"/>
        </pc:sldMkLst>
        <pc:graphicFrameChg chg="modGraphic">
          <ac:chgData name="SAORI MUKAWA" userId="7dafe798-f744-4eb5-97d2-48512db04c6b" providerId="ADAL" clId="{4DE9122B-7682-4990-BE6A-10F8A68C744E}" dt="2024-03-05T06:11:31.221" v="137" actId="13926"/>
          <ac:graphicFrameMkLst>
            <pc:docMk/>
            <pc:sldMk cId="2118784414" sldId="591"/>
            <ac:graphicFrameMk id="2" creationId="{B6061D83-0E85-636E-DA91-CC69F2F9D401}"/>
          </ac:graphicFrameMkLst>
        </pc:graphicFrameChg>
      </pc:sldChg>
      <pc:sldChg chg="modSp mod">
        <pc:chgData name="SAORI MUKAWA" userId="7dafe798-f744-4eb5-97d2-48512db04c6b" providerId="ADAL" clId="{4DE9122B-7682-4990-BE6A-10F8A68C744E}" dt="2024-03-05T06:11:57.179" v="140" actId="13926"/>
        <pc:sldMkLst>
          <pc:docMk/>
          <pc:sldMk cId="3682343186" sldId="592"/>
        </pc:sldMkLst>
        <pc:spChg chg="mod">
          <ac:chgData name="SAORI MUKAWA" userId="7dafe798-f744-4eb5-97d2-48512db04c6b" providerId="ADAL" clId="{4DE9122B-7682-4990-BE6A-10F8A68C744E}" dt="2024-03-05T06:11:37.657" v="138" actId="1076"/>
          <ac:spMkLst>
            <pc:docMk/>
            <pc:sldMk cId="3682343186" sldId="592"/>
            <ac:spMk id="4" creationId="{A02C14BA-A505-5BCE-F2F4-96884F3343CA}"/>
          </ac:spMkLst>
        </pc:spChg>
        <pc:spChg chg="mod">
          <ac:chgData name="SAORI MUKAWA" userId="7dafe798-f744-4eb5-97d2-48512db04c6b" providerId="ADAL" clId="{4DE9122B-7682-4990-BE6A-10F8A68C744E}" dt="2024-03-05T06:11:51.958" v="139" actId="13926"/>
          <ac:spMkLst>
            <pc:docMk/>
            <pc:sldMk cId="3682343186" sldId="592"/>
            <ac:spMk id="18" creationId="{267228CB-29EE-0057-2E33-1D30F4F6248F}"/>
          </ac:spMkLst>
        </pc:spChg>
        <pc:spChg chg="mod">
          <ac:chgData name="SAORI MUKAWA" userId="7dafe798-f744-4eb5-97d2-48512db04c6b" providerId="ADAL" clId="{4DE9122B-7682-4990-BE6A-10F8A68C744E}" dt="2024-03-05T06:11:57.179" v="140" actId="13926"/>
          <ac:spMkLst>
            <pc:docMk/>
            <pc:sldMk cId="3682343186" sldId="592"/>
            <ac:spMk id="20" creationId="{287C8B9C-99FA-1C2F-FC60-358002EAF32C}"/>
          </ac:spMkLst>
        </pc:spChg>
      </pc:sldChg>
      <pc:sldChg chg="modSp mod">
        <pc:chgData name="SAORI MUKAWA" userId="7dafe798-f744-4eb5-97d2-48512db04c6b" providerId="ADAL" clId="{4DE9122B-7682-4990-BE6A-10F8A68C744E}" dt="2024-03-05T06:12:03.273" v="141" actId="13926"/>
        <pc:sldMkLst>
          <pc:docMk/>
          <pc:sldMk cId="3483831151" sldId="593"/>
        </pc:sldMkLst>
        <pc:spChg chg="mod">
          <ac:chgData name="SAORI MUKAWA" userId="7dafe798-f744-4eb5-97d2-48512db04c6b" providerId="ADAL" clId="{4DE9122B-7682-4990-BE6A-10F8A68C744E}" dt="2024-03-05T06:12:03.273" v="141" actId="13926"/>
          <ac:spMkLst>
            <pc:docMk/>
            <pc:sldMk cId="3483831151" sldId="593"/>
            <ac:spMk id="5" creationId="{4CE95927-59BA-7466-1C46-EF43BD97CAF4}"/>
          </ac:spMkLst>
        </pc:spChg>
      </pc:sldChg>
      <pc:sldChg chg="modSp mod">
        <pc:chgData name="SAORI MUKAWA" userId="7dafe798-f744-4eb5-97d2-48512db04c6b" providerId="ADAL" clId="{4DE9122B-7682-4990-BE6A-10F8A68C744E}" dt="2024-03-05T06:13:27.405" v="148" actId="13926"/>
        <pc:sldMkLst>
          <pc:docMk/>
          <pc:sldMk cId="2313799865" sldId="608"/>
        </pc:sldMkLst>
        <pc:graphicFrameChg chg="modGraphic">
          <ac:chgData name="SAORI MUKAWA" userId="7dafe798-f744-4eb5-97d2-48512db04c6b" providerId="ADAL" clId="{4DE9122B-7682-4990-BE6A-10F8A68C744E}" dt="2024-03-05T06:13:27.405" v="148" actId="13926"/>
          <ac:graphicFrameMkLst>
            <pc:docMk/>
            <pc:sldMk cId="2313799865" sldId="608"/>
            <ac:graphicFrameMk id="3" creationId="{3F0298E4-5A1D-098A-9DB6-443BCFDDAC93}"/>
          </ac:graphicFrameMkLst>
        </pc:graphicFrameChg>
      </pc:sldChg>
      <pc:sldChg chg="modSp mod">
        <pc:chgData name="SAORI MUKAWA" userId="7dafe798-f744-4eb5-97d2-48512db04c6b" providerId="ADAL" clId="{4DE9122B-7682-4990-BE6A-10F8A68C744E}" dt="2024-03-05T05:49:37.241" v="3" actId="13926"/>
        <pc:sldMkLst>
          <pc:docMk/>
          <pc:sldMk cId="3442515152" sldId="621"/>
        </pc:sldMkLst>
        <pc:graphicFrameChg chg="modGraphic">
          <ac:chgData name="SAORI MUKAWA" userId="7dafe798-f744-4eb5-97d2-48512db04c6b" providerId="ADAL" clId="{4DE9122B-7682-4990-BE6A-10F8A68C744E}" dt="2024-03-05T05:49:37.241" v="3" actId="13926"/>
          <ac:graphicFrameMkLst>
            <pc:docMk/>
            <pc:sldMk cId="3442515152" sldId="621"/>
            <ac:graphicFrameMk id="2" creationId="{B81A8B83-03E6-3A80-0BF0-415F524D3618}"/>
          </ac:graphicFrameMkLst>
        </pc:graphicFrameChg>
      </pc:sldChg>
      <pc:sldChg chg="modSp mod">
        <pc:chgData name="SAORI MUKAWA" userId="7dafe798-f744-4eb5-97d2-48512db04c6b" providerId="ADAL" clId="{4DE9122B-7682-4990-BE6A-10F8A68C744E}" dt="2024-03-05T06:13:55.810" v="150" actId="13926"/>
        <pc:sldMkLst>
          <pc:docMk/>
          <pc:sldMk cId="981396949" sldId="627"/>
        </pc:sldMkLst>
        <pc:spChg chg="mod">
          <ac:chgData name="SAORI MUKAWA" userId="7dafe798-f744-4eb5-97d2-48512db04c6b" providerId="ADAL" clId="{4DE9122B-7682-4990-BE6A-10F8A68C744E}" dt="2024-03-05T06:13:55.810" v="150" actId="13926"/>
          <ac:spMkLst>
            <pc:docMk/>
            <pc:sldMk cId="981396949" sldId="627"/>
            <ac:spMk id="16" creationId="{B6EF30C0-81F4-0EFA-5E55-03A763202107}"/>
          </ac:spMkLst>
        </pc:spChg>
        <pc:graphicFrameChg chg="modGraphic">
          <ac:chgData name="SAORI MUKAWA" userId="7dafe798-f744-4eb5-97d2-48512db04c6b" providerId="ADAL" clId="{4DE9122B-7682-4990-BE6A-10F8A68C744E}" dt="2024-03-05T06:13:48.076" v="149" actId="13926"/>
          <ac:graphicFrameMkLst>
            <pc:docMk/>
            <pc:sldMk cId="981396949" sldId="627"/>
            <ac:graphicFrameMk id="4" creationId="{3007932D-B519-94CF-C594-F3D9AB0011AA}"/>
          </ac:graphicFrameMkLst>
        </pc:graphicFrameChg>
      </pc:sldChg>
      <pc:sldChg chg="modSp mod">
        <pc:chgData name="SAORI MUKAWA" userId="7dafe798-f744-4eb5-97d2-48512db04c6b" providerId="ADAL" clId="{4DE9122B-7682-4990-BE6A-10F8A68C744E}" dt="2024-03-05T06:14:27.550" v="153" actId="13926"/>
        <pc:sldMkLst>
          <pc:docMk/>
          <pc:sldMk cId="2709905053" sldId="635"/>
        </pc:sldMkLst>
        <pc:spChg chg="mod">
          <ac:chgData name="SAORI MUKAWA" userId="7dafe798-f744-4eb5-97d2-48512db04c6b" providerId="ADAL" clId="{4DE9122B-7682-4990-BE6A-10F8A68C744E}" dt="2024-03-05T06:14:27.550" v="153" actId="13926"/>
          <ac:spMkLst>
            <pc:docMk/>
            <pc:sldMk cId="2709905053" sldId="635"/>
            <ac:spMk id="9" creationId="{2652B8FF-3D37-401B-7719-6FF4119D7200}"/>
          </ac:spMkLst>
        </pc:spChg>
      </pc:sldChg>
      <pc:sldChg chg="modSp mod">
        <pc:chgData name="SAORI MUKAWA" userId="7dafe798-f744-4eb5-97d2-48512db04c6b" providerId="ADAL" clId="{4DE9122B-7682-4990-BE6A-10F8A68C744E}" dt="2024-03-05T06:15:03.961" v="159" actId="13926"/>
        <pc:sldMkLst>
          <pc:docMk/>
          <pc:sldMk cId="4028401274" sldId="639"/>
        </pc:sldMkLst>
        <pc:spChg chg="mod">
          <ac:chgData name="SAORI MUKAWA" userId="7dafe798-f744-4eb5-97d2-48512db04c6b" providerId="ADAL" clId="{4DE9122B-7682-4990-BE6A-10F8A68C744E}" dt="2024-03-05T06:14:57.589" v="158" actId="1076"/>
          <ac:spMkLst>
            <pc:docMk/>
            <pc:sldMk cId="4028401274" sldId="639"/>
            <ac:spMk id="2" creationId="{962BFCFD-6162-0D59-1457-6B6868F8962A}"/>
          </ac:spMkLst>
        </pc:spChg>
        <pc:graphicFrameChg chg="modGraphic">
          <ac:chgData name="SAORI MUKAWA" userId="7dafe798-f744-4eb5-97d2-48512db04c6b" providerId="ADAL" clId="{4DE9122B-7682-4990-BE6A-10F8A68C744E}" dt="2024-03-05T06:15:03.961" v="159" actId="13926"/>
          <ac:graphicFrameMkLst>
            <pc:docMk/>
            <pc:sldMk cId="4028401274" sldId="639"/>
            <ac:graphicFrameMk id="9" creationId="{32BD5151-74FF-BEB8-4674-EE01E649C92B}"/>
          </ac:graphicFrameMkLst>
        </pc:graphicFrameChg>
      </pc:sldChg>
      <pc:sldChg chg="modSp mod">
        <pc:chgData name="SAORI MUKAWA" userId="7dafe798-f744-4eb5-97d2-48512db04c6b" providerId="ADAL" clId="{4DE9122B-7682-4990-BE6A-10F8A68C744E}" dt="2024-03-05T06:15:18.837" v="160" actId="13926"/>
        <pc:sldMkLst>
          <pc:docMk/>
          <pc:sldMk cId="2248916722" sldId="644"/>
        </pc:sldMkLst>
        <pc:spChg chg="mod">
          <ac:chgData name="SAORI MUKAWA" userId="7dafe798-f744-4eb5-97d2-48512db04c6b" providerId="ADAL" clId="{4DE9122B-7682-4990-BE6A-10F8A68C744E}" dt="2024-03-05T06:15:18.837" v="160" actId="13926"/>
          <ac:spMkLst>
            <pc:docMk/>
            <pc:sldMk cId="2248916722" sldId="644"/>
            <ac:spMk id="8" creationId="{35D27FC5-2ADF-D447-FEBA-DC328AC0ADDA}"/>
          </ac:spMkLst>
        </pc:spChg>
      </pc:sldChg>
      <pc:sldChg chg="modSp mod">
        <pc:chgData name="SAORI MUKAWA" userId="7dafe798-f744-4eb5-97d2-48512db04c6b" providerId="ADAL" clId="{4DE9122B-7682-4990-BE6A-10F8A68C744E}" dt="2024-03-05T06:15:59.801" v="164" actId="1076"/>
        <pc:sldMkLst>
          <pc:docMk/>
          <pc:sldMk cId="260242305" sldId="652"/>
        </pc:sldMkLst>
        <pc:spChg chg="mod">
          <ac:chgData name="SAORI MUKAWA" userId="7dafe798-f744-4eb5-97d2-48512db04c6b" providerId="ADAL" clId="{4DE9122B-7682-4990-BE6A-10F8A68C744E}" dt="2024-03-05T06:15:59.801" v="164" actId="1076"/>
          <ac:spMkLst>
            <pc:docMk/>
            <pc:sldMk cId="260242305" sldId="652"/>
            <ac:spMk id="2" creationId="{58782048-A111-B96B-E5EF-08F398C59B1A}"/>
          </ac:spMkLst>
        </pc:spChg>
      </pc:sldChg>
      <pc:sldChg chg="modSp mod">
        <pc:chgData name="SAORI MUKAWA" userId="7dafe798-f744-4eb5-97d2-48512db04c6b" providerId="ADAL" clId="{4DE9122B-7682-4990-BE6A-10F8A68C744E}" dt="2024-03-05T06:16:12.543" v="165" actId="13926"/>
        <pc:sldMkLst>
          <pc:docMk/>
          <pc:sldMk cId="3176116088" sldId="654"/>
        </pc:sldMkLst>
        <pc:spChg chg="mod">
          <ac:chgData name="SAORI MUKAWA" userId="7dafe798-f744-4eb5-97d2-48512db04c6b" providerId="ADAL" clId="{4DE9122B-7682-4990-BE6A-10F8A68C744E}" dt="2024-03-05T06:16:12.543" v="165" actId="13926"/>
          <ac:spMkLst>
            <pc:docMk/>
            <pc:sldMk cId="3176116088" sldId="654"/>
            <ac:spMk id="11" creationId="{DAA72D5C-9B0E-BD7A-AD81-5D6BDD26A941}"/>
          </ac:spMkLst>
        </pc:spChg>
      </pc:sldChg>
      <pc:sldChg chg="modSp mod">
        <pc:chgData name="SAORI MUKAWA" userId="7dafe798-f744-4eb5-97d2-48512db04c6b" providerId="ADAL" clId="{4DE9122B-7682-4990-BE6A-10F8A68C744E}" dt="2024-03-05T06:16:51.808" v="169" actId="13926"/>
        <pc:sldMkLst>
          <pc:docMk/>
          <pc:sldMk cId="1479196133" sldId="674"/>
        </pc:sldMkLst>
        <pc:spChg chg="mod">
          <ac:chgData name="SAORI MUKAWA" userId="7dafe798-f744-4eb5-97d2-48512db04c6b" providerId="ADAL" clId="{4DE9122B-7682-4990-BE6A-10F8A68C744E}" dt="2024-03-05T06:16:41.299" v="167" actId="1076"/>
          <ac:spMkLst>
            <pc:docMk/>
            <pc:sldMk cId="1479196133" sldId="674"/>
            <ac:spMk id="2" creationId="{646B0082-4C60-2C03-3866-7D4E53536C50}"/>
          </ac:spMkLst>
        </pc:spChg>
        <pc:spChg chg="mod">
          <ac:chgData name="SAORI MUKAWA" userId="7dafe798-f744-4eb5-97d2-48512db04c6b" providerId="ADAL" clId="{4DE9122B-7682-4990-BE6A-10F8A68C744E}" dt="2024-03-05T06:16:44.050" v="168" actId="1076"/>
          <ac:spMkLst>
            <pc:docMk/>
            <pc:sldMk cId="1479196133" sldId="674"/>
            <ac:spMk id="4" creationId="{6A1A3CC3-8660-91F6-D555-F36A36F061D3}"/>
          </ac:spMkLst>
        </pc:spChg>
        <pc:graphicFrameChg chg="modGraphic">
          <ac:chgData name="SAORI MUKAWA" userId="7dafe798-f744-4eb5-97d2-48512db04c6b" providerId="ADAL" clId="{4DE9122B-7682-4990-BE6A-10F8A68C744E}" dt="2024-03-05T06:16:51.808" v="169" actId="13926"/>
          <ac:graphicFrameMkLst>
            <pc:docMk/>
            <pc:sldMk cId="1479196133" sldId="674"/>
            <ac:graphicFrameMk id="6" creationId="{098C09ED-6965-03BB-4243-E77031E4F492}"/>
          </ac:graphicFrameMkLst>
        </pc:graphicFrameChg>
      </pc:sldChg>
      <pc:sldChg chg="modSp mod">
        <pc:chgData name="SAORI MUKAWA" userId="7dafe798-f744-4eb5-97d2-48512db04c6b" providerId="ADAL" clId="{4DE9122B-7682-4990-BE6A-10F8A68C744E}" dt="2024-03-05T06:17:10.752" v="171" actId="13926"/>
        <pc:sldMkLst>
          <pc:docMk/>
          <pc:sldMk cId="1257994236" sldId="677"/>
        </pc:sldMkLst>
        <pc:spChg chg="mod">
          <ac:chgData name="SAORI MUKAWA" userId="7dafe798-f744-4eb5-97d2-48512db04c6b" providerId="ADAL" clId="{4DE9122B-7682-4990-BE6A-10F8A68C744E}" dt="2024-03-05T06:17:04.196" v="170" actId="1076"/>
          <ac:spMkLst>
            <pc:docMk/>
            <pc:sldMk cId="1257994236" sldId="677"/>
            <ac:spMk id="2" creationId="{A8F31F9F-C31F-0925-1383-C4D98E705E30}"/>
          </ac:spMkLst>
        </pc:spChg>
        <pc:graphicFrameChg chg="modGraphic">
          <ac:chgData name="SAORI MUKAWA" userId="7dafe798-f744-4eb5-97d2-48512db04c6b" providerId="ADAL" clId="{4DE9122B-7682-4990-BE6A-10F8A68C744E}" dt="2024-03-05T06:17:10.752" v="171" actId="13926"/>
          <ac:graphicFrameMkLst>
            <pc:docMk/>
            <pc:sldMk cId="1257994236" sldId="677"/>
            <ac:graphicFrameMk id="12" creationId="{BBB54472-760C-CB18-3D3A-21A9230D5B51}"/>
          </ac:graphicFrameMkLst>
        </pc:graphicFrameChg>
      </pc:sldChg>
      <pc:sldChg chg="modSp mod">
        <pc:chgData name="SAORI MUKAWA" userId="7dafe798-f744-4eb5-97d2-48512db04c6b" providerId="ADAL" clId="{4DE9122B-7682-4990-BE6A-10F8A68C744E}" dt="2024-03-05T06:17:16.827" v="172" actId="13926"/>
        <pc:sldMkLst>
          <pc:docMk/>
          <pc:sldMk cId="1311913819" sldId="678"/>
        </pc:sldMkLst>
        <pc:graphicFrameChg chg="modGraphic">
          <ac:chgData name="SAORI MUKAWA" userId="7dafe798-f744-4eb5-97d2-48512db04c6b" providerId="ADAL" clId="{4DE9122B-7682-4990-BE6A-10F8A68C744E}" dt="2024-03-05T06:17:16.827" v="172" actId="13926"/>
          <ac:graphicFrameMkLst>
            <pc:docMk/>
            <pc:sldMk cId="1311913819" sldId="678"/>
            <ac:graphicFrameMk id="12" creationId="{BBB54472-760C-CB18-3D3A-21A9230D5B51}"/>
          </ac:graphicFrameMkLst>
        </pc:graphicFrameChg>
      </pc:sldChg>
      <pc:sldChg chg="modSp mod">
        <pc:chgData name="SAORI MUKAWA" userId="7dafe798-f744-4eb5-97d2-48512db04c6b" providerId="ADAL" clId="{4DE9122B-7682-4990-BE6A-10F8A68C744E}" dt="2024-03-05T06:17:23.906" v="173" actId="13926"/>
        <pc:sldMkLst>
          <pc:docMk/>
          <pc:sldMk cId="541625290" sldId="679"/>
        </pc:sldMkLst>
        <pc:graphicFrameChg chg="modGraphic">
          <ac:chgData name="SAORI MUKAWA" userId="7dafe798-f744-4eb5-97d2-48512db04c6b" providerId="ADAL" clId="{4DE9122B-7682-4990-BE6A-10F8A68C744E}" dt="2024-03-05T06:17:23.906" v="173" actId="13926"/>
          <ac:graphicFrameMkLst>
            <pc:docMk/>
            <pc:sldMk cId="541625290" sldId="679"/>
            <ac:graphicFrameMk id="4" creationId="{D83E80AC-1D75-7022-FFBA-1D9ABA5C441D}"/>
          </ac:graphicFrameMkLst>
        </pc:graphicFrameChg>
      </pc:sldChg>
      <pc:sldChg chg="modSp mod">
        <pc:chgData name="SAORI MUKAWA" userId="7dafe798-f744-4eb5-97d2-48512db04c6b" providerId="ADAL" clId="{4DE9122B-7682-4990-BE6A-10F8A68C744E}" dt="2024-03-05T06:17:29.982" v="174" actId="13926"/>
        <pc:sldMkLst>
          <pc:docMk/>
          <pc:sldMk cId="3196650865" sldId="680"/>
        </pc:sldMkLst>
        <pc:graphicFrameChg chg="modGraphic">
          <ac:chgData name="SAORI MUKAWA" userId="7dafe798-f744-4eb5-97d2-48512db04c6b" providerId="ADAL" clId="{4DE9122B-7682-4990-BE6A-10F8A68C744E}" dt="2024-03-05T06:17:29.982" v="174" actId="13926"/>
          <ac:graphicFrameMkLst>
            <pc:docMk/>
            <pc:sldMk cId="3196650865" sldId="680"/>
            <ac:graphicFrameMk id="6" creationId="{C873F0EB-5E0C-3124-DF87-40B9D96AC7F6}"/>
          </ac:graphicFrameMkLst>
        </pc:graphicFrameChg>
      </pc:sldChg>
      <pc:sldChg chg="modSp mod">
        <pc:chgData name="SAORI MUKAWA" userId="7dafe798-f744-4eb5-97d2-48512db04c6b" providerId="ADAL" clId="{4DE9122B-7682-4990-BE6A-10F8A68C744E}" dt="2024-03-05T06:17:42.732" v="175" actId="13926"/>
        <pc:sldMkLst>
          <pc:docMk/>
          <pc:sldMk cId="197760747" sldId="683"/>
        </pc:sldMkLst>
        <pc:graphicFrameChg chg="modGraphic">
          <ac:chgData name="SAORI MUKAWA" userId="7dafe798-f744-4eb5-97d2-48512db04c6b" providerId="ADAL" clId="{4DE9122B-7682-4990-BE6A-10F8A68C744E}" dt="2024-03-05T06:17:42.732" v="175" actId="13926"/>
          <ac:graphicFrameMkLst>
            <pc:docMk/>
            <pc:sldMk cId="197760747" sldId="683"/>
            <ac:graphicFrameMk id="9" creationId="{418CD0ED-26A4-F311-3190-7D9062B520AF}"/>
          </ac:graphicFrameMkLst>
        </pc:graphicFrameChg>
      </pc:sldChg>
      <pc:sldChg chg="modSp mod">
        <pc:chgData name="SAORI MUKAWA" userId="7dafe798-f744-4eb5-97d2-48512db04c6b" providerId="ADAL" clId="{4DE9122B-7682-4990-BE6A-10F8A68C744E}" dt="2024-03-05T06:17:58.753" v="176" actId="13926"/>
        <pc:sldMkLst>
          <pc:docMk/>
          <pc:sldMk cId="4216760966" sldId="690"/>
        </pc:sldMkLst>
        <pc:graphicFrameChg chg="modGraphic">
          <ac:chgData name="SAORI MUKAWA" userId="7dafe798-f744-4eb5-97d2-48512db04c6b" providerId="ADAL" clId="{4DE9122B-7682-4990-BE6A-10F8A68C744E}" dt="2024-03-05T06:17:58.753" v="176" actId="13926"/>
          <ac:graphicFrameMkLst>
            <pc:docMk/>
            <pc:sldMk cId="4216760966" sldId="690"/>
            <ac:graphicFrameMk id="7" creationId="{7B478609-EA48-8F15-3E4C-5403D0222C1D}"/>
          </ac:graphicFrameMkLst>
        </pc:graphicFrameChg>
      </pc:sldChg>
      <pc:sldChg chg="modSp mod">
        <pc:chgData name="SAORI MUKAWA" userId="7dafe798-f744-4eb5-97d2-48512db04c6b" providerId="ADAL" clId="{4DE9122B-7682-4990-BE6A-10F8A68C744E}" dt="2024-03-05T06:18:08.975" v="177" actId="13926"/>
        <pc:sldMkLst>
          <pc:docMk/>
          <pc:sldMk cId="3240972119" sldId="693"/>
        </pc:sldMkLst>
        <pc:graphicFrameChg chg="modGraphic">
          <ac:chgData name="SAORI MUKAWA" userId="7dafe798-f744-4eb5-97d2-48512db04c6b" providerId="ADAL" clId="{4DE9122B-7682-4990-BE6A-10F8A68C744E}" dt="2024-03-05T06:18:08.975" v="177" actId="13926"/>
          <ac:graphicFrameMkLst>
            <pc:docMk/>
            <pc:sldMk cId="3240972119" sldId="693"/>
            <ac:graphicFrameMk id="7" creationId="{8481603E-4188-B290-BAA0-E1A959B438FE}"/>
          </ac:graphicFrameMkLst>
        </pc:graphicFrameChg>
      </pc:sldChg>
      <pc:sldChg chg="modSp mod">
        <pc:chgData name="SAORI MUKAWA" userId="7dafe798-f744-4eb5-97d2-48512db04c6b" providerId="ADAL" clId="{4DE9122B-7682-4990-BE6A-10F8A68C744E}" dt="2024-03-05T06:18:23.920" v="178" actId="13926"/>
        <pc:sldMkLst>
          <pc:docMk/>
          <pc:sldMk cId="856966455" sldId="696"/>
        </pc:sldMkLst>
        <pc:graphicFrameChg chg="modGraphic">
          <ac:chgData name="SAORI MUKAWA" userId="7dafe798-f744-4eb5-97d2-48512db04c6b" providerId="ADAL" clId="{4DE9122B-7682-4990-BE6A-10F8A68C744E}" dt="2024-03-05T06:18:23.920" v="178" actId="13926"/>
          <ac:graphicFrameMkLst>
            <pc:docMk/>
            <pc:sldMk cId="856966455" sldId="696"/>
            <ac:graphicFrameMk id="9" creationId="{778D9CE4-C4C9-3684-BB44-795169BB822E}"/>
          </ac:graphicFrameMkLst>
        </pc:graphicFrameChg>
      </pc:sldChg>
      <pc:sldChg chg="modSp mod">
        <pc:chgData name="SAORI MUKAWA" userId="7dafe798-f744-4eb5-97d2-48512db04c6b" providerId="ADAL" clId="{4DE9122B-7682-4990-BE6A-10F8A68C744E}" dt="2024-03-05T06:18:34.415" v="179" actId="13926"/>
        <pc:sldMkLst>
          <pc:docMk/>
          <pc:sldMk cId="2245193477" sldId="699"/>
        </pc:sldMkLst>
        <pc:graphicFrameChg chg="modGraphic">
          <ac:chgData name="SAORI MUKAWA" userId="7dafe798-f744-4eb5-97d2-48512db04c6b" providerId="ADAL" clId="{4DE9122B-7682-4990-BE6A-10F8A68C744E}" dt="2024-03-05T06:18:34.415" v="179" actId="13926"/>
          <ac:graphicFrameMkLst>
            <pc:docMk/>
            <pc:sldMk cId="2245193477" sldId="699"/>
            <ac:graphicFrameMk id="7" creationId="{719274F5-E914-5E9C-5A73-63292E68E0BB}"/>
          </ac:graphicFrameMkLst>
        </pc:graphicFrameChg>
      </pc:sldChg>
      <pc:sldChg chg="modSp mod">
        <pc:chgData name="SAORI MUKAWA" userId="7dafe798-f744-4eb5-97d2-48512db04c6b" providerId="ADAL" clId="{4DE9122B-7682-4990-BE6A-10F8A68C744E}" dt="2024-03-05T06:18:42.327" v="180" actId="13926"/>
        <pc:sldMkLst>
          <pc:docMk/>
          <pc:sldMk cId="1827542272" sldId="701"/>
        </pc:sldMkLst>
        <pc:graphicFrameChg chg="modGraphic">
          <ac:chgData name="SAORI MUKAWA" userId="7dafe798-f744-4eb5-97d2-48512db04c6b" providerId="ADAL" clId="{4DE9122B-7682-4990-BE6A-10F8A68C744E}" dt="2024-03-05T06:18:42.327" v="180" actId="13926"/>
          <ac:graphicFrameMkLst>
            <pc:docMk/>
            <pc:sldMk cId="1827542272" sldId="701"/>
            <ac:graphicFrameMk id="7" creationId="{6A7DCFEF-57D3-C437-9A7A-509D5899830C}"/>
          </ac:graphicFrameMkLst>
        </pc:graphicFrameChg>
      </pc:sldChg>
      <pc:sldChg chg="modSp mod">
        <pc:chgData name="SAORI MUKAWA" userId="7dafe798-f744-4eb5-97d2-48512db04c6b" providerId="ADAL" clId="{4DE9122B-7682-4990-BE6A-10F8A68C744E}" dt="2024-03-05T06:18:50.263" v="181" actId="13926"/>
        <pc:sldMkLst>
          <pc:docMk/>
          <pc:sldMk cId="1483251981" sldId="702"/>
        </pc:sldMkLst>
        <pc:graphicFrameChg chg="modGraphic">
          <ac:chgData name="SAORI MUKAWA" userId="7dafe798-f744-4eb5-97d2-48512db04c6b" providerId="ADAL" clId="{4DE9122B-7682-4990-BE6A-10F8A68C744E}" dt="2024-03-05T06:18:50.263" v="181" actId="13926"/>
          <ac:graphicFrameMkLst>
            <pc:docMk/>
            <pc:sldMk cId="1483251981" sldId="702"/>
            <ac:graphicFrameMk id="12" creationId="{BBB54472-760C-CB18-3D3A-21A9230D5B51}"/>
          </ac:graphicFrameMkLst>
        </pc:graphicFrameChg>
      </pc:sldChg>
      <pc:sldChg chg="modSp mod">
        <pc:chgData name="SAORI MUKAWA" userId="7dafe798-f744-4eb5-97d2-48512db04c6b" providerId="ADAL" clId="{4DE9122B-7682-4990-BE6A-10F8A68C744E}" dt="2024-03-05T06:19:07.101" v="183" actId="13926"/>
        <pc:sldMkLst>
          <pc:docMk/>
          <pc:sldMk cId="3677467051" sldId="705"/>
        </pc:sldMkLst>
        <pc:graphicFrameChg chg="modGraphic">
          <ac:chgData name="SAORI MUKAWA" userId="7dafe798-f744-4eb5-97d2-48512db04c6b" providerId="ADAL" clId="{4DE9122B-7682-4990-BE6A-10F8A68C744E}" dt="2024-03-05T06:19:07.101" v="183" actId="13926"/>
          <ac:graphicFrameMkLst>
            <pc:docMk/>
            <pc:sldMk cId="3677467051" sldId="705"/>
            <ac:graphicFrameMk id="4" creationId="{59B7731C-4FC3-F663-5720-CB8705484FD2}"/>
          </ac:graphicFrameMkLst>
        </pc:graphicFrameChg>
        <pc:graphicFrameChg chg="modGraphic">
          <ac:chgData name="SAORI MUKAWA" userId="7dafe798-f744-4eb5-97d2-48512db04c6b" providerId="ADAL" clId="{4DE9122B-7682-4990-BE6A-10F8A68C744E}" dt="2024-03-05T06:19:00.643" v="182" actId="13926"/>
          <ac:graphicFrameMkLst>
            <pc:docMk/>
            <pc:sldMk cId="3677467051" sldId="705"/>
            <ac:graphicFrameMk id="5" creationId="{8C594E5D-1BC3-3607-4309-082A0E183C73}"/>
          </ac:graphicFrameMkLst>
        </pc:graphicFrameChg>
      </pc:sldChg>
      <pc:sldChg chg="modSp mod">
        <pc:chgData name="SAORI MUKAWA" userId="7dafe798-f744-4eb5-97d2-48512db04c6b" providerId="ADAL" clId="{4DE9122B-7682-4990-BE6A-10F8A68C744E}" dt="2024-03-05T06:19:19.005" v="184" actId="13926"/>
        <pc:sldMkLst>
          <pc:docMk/>
          <pc:sldMk cId="83152128" sldId="722"/>
        </pc:sldMkLst>
        <pc:graphicFrameChg chg="modGraphic">
          <ac:chgData name="SAORI MUKAWA" userId="7dafe798-f744-4eb5-97d2-48512db04c6b" providerId="ADAL" clId="{4DE9122B-7682-4990-BE6A-10F8A68C744E}" dt="2024-03-05T06:19:19.005" v="184" actId="13926"/>
          <ac:graphicFrameMkLst>
            <pc:docMk/>
            <pc:sldMk cId="83152128" sldId="722"/>
            <ac:graphicFrameMk id="7" creationId="{33179839-84D5-2707-A9E2-B4888E79E05B}"/>
          </ac:graphicFrameMkLst>
        </pc:graphicFrameChg>
      </pc:sldChg>
      <pc:sldChg chg="modSp mod">
        <pc:chgData name="SAORI MUKAWA" userId="7dafe798-f744-4eb5-97d2-48512db04c6b" providerId="ADAL" clId="{4DE9122B-7682-4990-BE6A-10F8A68C744E}" dt="2024-03-05T06:19:28.236" v="185" actId="13926"/>
        <pc:sldMkLst>
          <pc:docMk/>
          <pc:sldMk cId="3693899397" sldId="723"/>
        </pc:sldMkLst>
        <pc:graphicFrameChg chg="modGraphic">
          <ac:chgData name="SAORI MUKAWA" userId="7dafe798-f744-4eb5-97d2-48512db04c6b" providerId="ADAL" clId="{4DE9122B-7682-4990-BE6A-10F8A68C744E}" dt="2024-03-05T06:19:28.236" v="185" actId="13926"/>
          <ac:graphicFrameMkLst>
            <pc:docMk/>
            <pc:sldMk cId="3693899397" sldId="723"/>
            <ac:graphicFrameMk id="12" creationId="{BBB54472-760C-CB18-3D3A-21A9230D5B51}"/>
          </ac:graphicFrameMkLst>
        </pc:graphicFrameChg>
      </pc:sldChg>
      <pc:sldChg chg="modSp mod">
        <pc:chgData name="SAORI MUKAWA" userId="7dafe798-f744-4eb5-97d2-48512db04c6b" providerId="ADAL" clId="{4DE9122B-7682-4990-BE6A-10F8A68C744E}" dt="2024-03-05T06:19:44.916" v="186" actId="13926"/>
        <pc:sldMkLst>
          <pc:docMk/>
          <pc:sldMk cId="1363973347" sldId="725"/>
        </pc:sldMkLst>
        <pc:graphicFrameChg chg="modGraphic">
          <ac:chgData name="SAORI MUKAWA" userId="7dafe798-f744-4eb5-97d2-48512db04c6b" providerId="ADAL" clId="{4DE9122B-7682-4990-BE6A-10F8A68C744E}" dt="2024-03-05T06:19:44.916" v="186" actId="13926"/>
          <ac:graphicFrameMkLst>
            <pc:docMk/>
            <pc:sldMk cId="1363973347" sldId="725"/>
            <ac:graphicFrameMk id="3" creationId="{09C79AA9-E111-67FE-48F9-6C450DC11D67}"/>
          </ac:graphicFrameMkLst>
        </pc:graphicFrameChg>
      </pc:sldChg>
      <pc:sldChg chg="modSp mod">
        <pc:chgData name="SAORI MUKAWA" userId="7dafe798-f744-4eb5-97d2-48512db04c6b" providerId="ADAL" clId="{4DE9122B-7682-4990-BE6A-10F8A68C744E}" dt="2024-03-05T06:20:55.868" v="193" actId="1076"/>
        <pc:sldMkLst>
          <pc:docMk/>
          <pc:sldMk cId="3041410466" sldId="726"/>
        </pc:sldMkLst>
        <pc:graphicFrameChg chg="mod">
          <ac:chgData name="SAORI MUKAWA" userId="7dafe798-f744-4eb5-97d2-48512db04c6b" providerId="ADAL" clId="{4DE9122B-7682-4990-BE6A-10F8A68C744E}" dt="2024-03-05T06:20:41.844" v="191" actId="1076"/>
          <ac:graphicFrameMkLst>
            <pc:docMk/>
            <pc:sldMk cId="3041410466" sldId="726"/>
            <ac:graphicFrameMk id="2" creationId="{3E74DAC7-F754-EBD6-87C1-6C2E52F63EBB}"/>
          </ac:graphicFrameMkLst>
        </pc:graphicFrameChg>
        <pc:graphicFrameChg chg="mod">
          <ac:chgData name="SAORI MUKAWA" userId="7dafe798-f744-4eb5-97d2-48512db04c6b" providerId="ADAL" clId="{4DE9122B-7682-4990-BE6A-10F8A68C744E}" dt="2024-03-05T06:20:55.868" v="193" actId="1076"/>
          <ac:graphicFrameMkLst>
            <pc:docMk/>
            <pc:sldMk cId="3041410466" sldId="726"/>
            <ac:graphicFrameMk id="3" creationId="{F16F6C70-81FA-7957-59D4-7B4B84B42494}"/>
          </ac:graphicFrameMkLst>
        </pc:graphicFrameChg>
        <pc:graphicFrameChg chg="mod modGraphic">
          <ac:chgData name="SAORI MUKAWA" userId="7dafe798-f744-4eb5-97d2-48512db04c6b" providerId="ADAL" clId="{4DE9122B-7682-4990-BE6A-10F8A68C744E}" dt="2024-03-05T06:20:50.411" v="192" actId="1076"/>
          <ac:graphicFrameMkLst>
            <pc:docMk/>
            <pc:sldMk cId="3041410466" sldId="726"/>
            <ac:graphicFrameMk id="4" creationId="{F2CD5DAD-4627-E10A-8551-E52F3AB77AFF}"/>
          </ac:graphicFrameMkLst>
        </pc:graphicFrameChg>
      </pc:sldChg>
      <pc:sldChg chg="modSp mod">
        <pc:chgData name="SAORI MUKAWA" userId="7dafe798-f744-4eb5-97d2-48512db04c6b" providerId="ADAL" clId="{4DE9122B-7682-4990-BE6A-10F8A68C744E}" dt="2024-03-05T06:21:33.326" v="194" actId="13926"/>
        <pc:sldMkLst>
          <pc:docMk/>
          <pc:sldMk cId="3557172321" sldId="748"/>
        </pc:sldMkLst>
        <pc:graphicFrameChg chg="modGraphic">
          <ac:chgData name="SAORI MUKAWA" userId="7dafe798-f744-4eb5-97d2-48512db04c6b" providerId="ADAL" clId="{4DE9122B-7682-4990-BE6A-10F8A68C744E}" dt="2024-03-05T06:21:33.326" v="194" actId="13926"/>
          <ac:graphicFrameMkLst>
            <pc:docMk/>
            <pc:sldMk cId="3557172321" sldId="748"/>
            <ac:graphicFrameMk id="4" creationId="{DA158A14-CB3A-312A-E3AF-FC429DE6E152}"/>
          </ac:graphicFrameMkLst>
        </pc:graphicFrameChg>
      </pc:sldChg>
      <pc:sldChg chg="modSp mod">
        <pc:chgData name="SAORI MUKAWA" userId="7dafe798-f744-4eb5-97d2-48512db04c6b" providerId="ADAL" clId="{4DE9122B-7682-4990-BE6A-10F8A68C744E}" dt="2024-03-05T06:22:14.393" v="196" actId="1076"/>
        <pc:sldMkLst>
          <pc:docMk/>
          <pc:sldMk cId="3229359160" sldId="763"/>
        </pc:sldMkLst>
        <pc:graphicFrameChg chg="mod">
          <ac:chgData name="SAORI MUKAWA" userId="7dafe798-f744-4eb5-97d2-48512db04c6b" providerId="ADAL" clId="{4DE9122B-7682-4990-BE6A-10F8A68C744E}" dt="2024-03-05T06:22:14.393" v="196" actId="1076"/>
          <ac:graphicFrameMkLst>
            <pc:docMk/>
            <pc:sldMk cId="3229359160" sldId="763"/>
            <ac:graphicFrameMk id="6" creationId="{A96389E3-0426-8780-4BAC-59D387894B14}"/>
          </ac:graphicFrameMkLst>
        </pc:graphicFrameChg>
      </pc:sldChg>
      <pc:sldChg chg="modSp mod">
        <pc:chgData name="SAORI MUKAWA" userId="7dafe798-f744-4eb5-97d2-48512db04c6b" providerId="ADAL" clId="{4DE9122B-7682-4990-BE6A-10F8A68C744E}" dt="2024-03-05T06:22:34.108" v="197" actId="13926"/>
        <pc:sldMkLst>
          <pc:docMk/>
          <pc:sldMk cId="1911013968" sldId="764"/>
        </pc:sldMkLst>
        <pc:graphicFrameChg chg="modGraphic">
          <ac:chgData name="SAORI MUKAWA" userId="7dafe798-f744-4eb5-97d2-48512db04c6b" providerId="ADAL" clId="{4DE9122B-7682-4990-BE6A-10F8A68C744E}" dt="2024-03-05T06:22:34.108" v="197" actId="13926"/>
          <ac:graphicFrameMkLst>
            <pc:docMk/>
            <pc:sldMk cId="1911013968" sldId="764"/>
            <ac:graphicFrameMk id="5" creationId="{BDB8BCD7-5DFA-D72F-DB27-66B124266C31}"/>
          </ac:graphicFrameMkLst>
        </pc:graphicFrameChg>
      </pc:sldChg>
      <pc:sldChg chg="modSp mod">
        <pc:chgData name="SAORI MUKAWA" userId="7dafe798-f744-4eb5-97d2-48512db04c6b" providerId="ADAL" clId="{4DE9122B-7682-4990-BE6A-10F8A68C744E}" dt="2024-03-05T06:25:33.200" v="216" actId="13926"/>
        <pc:sldMkLst>
          <pc:docMk/>
          <pc:sldMk cId="1739233008" sldId="779"/>
        </pc:sldMkLst>
        <pc:spChg chg="mod">
          <ac:chgData name="SAORI MUKAWA" userId="7dafe798-f744-4eb5-97d2-48512db04c6b" providerId="ADAL" clId="{4DE9122B-7682-4990-BE6A-10F8A68C744E}" dt="2024-03-05T06:25:33.200" v="216" actId="13926"/>
          <ac:spMkLst>
            <pc:docMk/>
            <pc:sldMk cId="1739233008" sldId="779"/>
            <ac:spMk id="4" creationId="{3F5978D5-AB5B-E534-6B5E-8D10C2EF03C4}"/>
          </ac:spMkLst>
        </pc:spChg>
      </pc:sldChg>
      <pc:sldChg chg="modSp mod">
        <pc:chgData name="SAORI MUKAWA" userId="7dafe798-f744-4eb5-97d2-48512db04c6b" providerId="ADAL" clId="{4DE9122B-7682-4990-BE6A-10F8A68C744E}" dt="2024-03-05T06:25:38.992" v="217" actId="13926"/>
        <pc:sldMkLst>
          <pc:docMk/>
          <pc:sldMk cId="3322385748" sldId="780"/>
        </pc:sldMkLst>
        <pc:spChg chg="mod">
          <ac:chgData name="SAORI MUKAWA" userId="7dafe798-f744-4eb5-97d2-48512db04c6b" providerId="ADAL" clId="{4DE9122B-7682-4990-BE6A-10F8A68C744E}" dt="2024-03-05T06:25:38.992" v="217" actId="13926"/>
          <ac:spMkLst>
            <pc:docMk/>
            <pc:sldMk cId="3322385748" sldId="780"/>
            <ac:spMk id="3" creationId="{3463268B-6BBF-E9DA-F5B8-13D59724EAF0}"/>
          </ac:spMkLst>
        </pc:spChg>
      </pc:sldChg>
      <pc:sldChg chg="modSp mod">
        <pc:chgData name="SAORI MUKAWA" userId="7dafe798-f744-4eb5-97d2-48512db04c6b" providerId="ADAL" clId="{4DE9122B-7682-4990-BE6A-10F8A68C744E}" dt="2024-03-05T06:25:45.054" v="218" actId="13926"/>
        <pc:sldMkLst>
          <pc:docMk/>
          <pc:sldMk cId="463820083" sldId="781"/>
        </pc:sldMkLst>
        <pc:spChg chg="mod">
          <ac:chgData name="SAORI MUKAWA" userId="7dafe798-f744-4eb5-97d2-48512db04c6b" providerId="ADAL" clId="{4DE9122B-7682-4990-BE6A-10F8A68C744E}" dt="2024-03-05T06:25:45.054" v="218" actId="13926"/>
          <ac:spMkLst>
            <pc:docMk/>
            <pc:sldMk cId="463820083" sldId="781"/>
            <ac:spMk id="3" creationId="{0CCC5ACE-7E90-11C8-B311-F5884FBD8E97}"/>
          </ac:spMkLst>
        </pc:spChg>
      </pc:sldChg>
      <pc:sldChg chg="modSp mod">
        <pc:chgData name="SAORI MUKAWA" userId="7dafe798-f744-4eb5-97d2-48512db04c6b" providerId="ADAL" clId="{4DE9122B-7682-4990-BE6A-10F8A68C744E}" dt="2024-03-05T06:25:50.193" v="219" actId="13926"/>
        <pc:sldMkLst>
          <pc:docMk/>
          <pc:sldMk cId="4180936572" sldId="782"/>
        </pc:sldMkLst>
        <pc:spChg chg="mod">
          <ac:chgData name="SAORI MUKAWA" userId="7dafe798-f744-4eb5-97d2-48512db04c6b" providerId="ADAL" clId="{4DE9122B-7682-4990-BE6A-10F8A68C744E}" dt="2024-03-05T06:25:50.193" v="219" actId="13926"/>
          <ac:spMkLst>
            <pc:docMk/>
            <pc:sldMk cId="4180936572" sldId="782"/>
            <ac:spMk id="3" creationId="{0D7E859F-24C2-B7CC-AD95-73CCA402A8DE}"/>
          </ac:spMkLst>
        </pc:spChg>
      </pc:sldChg>
      <pc:sldChg chg="modSp mod">
        <pc:chgData name="SAORI MUKAWA" userId="7dafe798-f744-4eb5-97d2-48512db04c6b" providerId="ADAL" clId="{4DE9122B-7682-4990-BE6A-10F8A68C744E}" dt="2024-03-05T06:25:57.183" v="220" actId="13926"/>
        <pc:sldMkLst>
          <pc:docMk/>
          <pc:sldMk cId="1339990450" sldId="783"/>
        </pc:sldMkLst>
        <pc:spChg chg="mod">
          <ac:chgData name="SAORI MUKAWA" userId="7dafe798-f744-4eb5-97d2-48512db04c6b" providerId="ADAL" clId="{4DE9122B-7682-4990-BE6A-10F8A68C744E}" dt="2024-03-05T06:25:57.183" v="220" actId="13926"/>
          <ac:spMkLst>
            <pc:docMk/>
            <pc:sldMk cId="1339990450" sldId="783"/>
            <ac:spMk id="3" creationId="{96E6FABD-FEA6-94EF-A93E-2F4A50310CD2}"/>
          </ac:spMkLst>
        </pc:spChg>
      </pc:sldChg>
      <pc:sldChg chg="modSp mod">
        <pc:chgData name="SAORI MUKAWA" userId="7dafe798-f744-4eb5-97d2-48512db04c6b" providerId="ADAL" clId="{4DE9122B-7682-4990-BE6A-10F8A68C744E}" dt="2024-03-05T06:26:03.132" v="221" actId="13926"/>
        <pc:sldMkLst>
          <pc:docMk/>
          <pc:sldMk cId="3127166529" sldId="784"/>
        </pc:sldMkLst>
        <pc:spChg chg="mod">
          <ac:chgData name="SAORI MUKAWA" userId="7dafe798-f744-4eb5-97d2-48512db04c6b" providerId="ADAL" clId="{4DE9122B-7682-4990-BE6A-10F8A68C744E}" dt="2024-03-05T06:26:03.132" v="221" actId="13926"/>
          <ac:spMkLst>
            <pc:docMk/>
            <pc:sldMk cId="3127166529" sldId="784"/>
            <ac:spMk id="3" creationId="{C30892E2-DB06-17D7-64C7-AF8A6F7F8816}"/>
          </ac:spMkLst>
        </pc:spChg>
      </pc:sldChg>
      <pc:sldChg chg="modSp mod">
        <pc:chgData name="SAORI MUKAWA" userId="7dafe798-f744-4eb5-97d2-48512db04c6b" providerId="ADAL" clId="{4DE9122B-7682-4990-BE6A-10F8A68C744E}" dt="2024-03-05T06:26:10.907" v="222" actId="13926"/>
        <pc:sldMkLst>
          <pc:docMk/>
          <pc:sldMk cId="346638248" sldId="785"/>
        </pc:sldMkLst>
        <pc:spChg chg="mod">
          <ac:chgData name="SAORI MUKAWA" userId="7dafe798-f744-4eb5-97d2-48512db04c6b" providerId="ADAL" clId="{4DE9122B-7682-4990-BE6A-10F8A68C744E}" dt="2024-03-05T06:26:10.907" v="222" actId="13926"/>
          <ac:spMkLst>
            <pc:docMk/>
            <pc:sldMk cId="346638248" sldId="785"/>
            <ac:spMk id="3" creationId="{43B388CC-3EB5-F77B-2734-6FAE8996DF9F}"/>
          </ac:spMkLst>
        </pc:spChg>
      </pc:sldChg>
      <pc:sldChg chg="modSp mod">
        <pc:chgData name="SAORI MUKAWA" userId="7dafe798-f744-4eb5-97d2-48512db04c6b" providerId="ADAL" clId="{4DE9122B-7682-4990-BE6A-10F8A68C744E}" dt="2024-03-05T06:26:17.333" v="223" actId="13926"/>
        <pc:sldMkLst>
          <pc:docMk/>
          <pc:sldMk cId="228462245" sldId="786"/>
        </pc:sldMkLst>
        <pc:spChg chg="mod">
          <ac:chgData name="SAORI MUKAWA" userId="7dafe798-f744-4eb5-97d2-48512db04c6b" providerId="ADAL" clId="{4DE9122B-7682-4990-BE6A-10F8A68C744E}" dt="2024-03-05T06:26:17.333" v="223" actId="13926"/>
          <ac:spMkLst>
            <pc:docMk/>
            <pc:sldMk cId="228462245" sldId="786"/>
            <ac:spMk id="4" creationId="{CA7CD678-C455-3531-C827-295FF5CBDF91}"/>
          </ac:spMkLst>
        </pc:spChg>
      </pc:sldChg>
      <pc:sldChg chg="modSp mod">
        <pc:chgData name="SAORI MUKAWA" userId="7dafe798-f744-4eb5-97d2-48512db04c6b" providerId="ADAL" clId="{4DE9122B-7682-4990-BE6A-10F8A68C744E}" dt="2024-03-05T06:26:24.688" v="224" actId="13926"/>
        <pc:sldMkLst>
          <pc:docMk/>
          <pc:sldMk cId="2175347704" sldId="787"/>
        </pc:sldMkLst>
        <pc:spChg chg="mod">
          <ac:chgData name="SAORI MUKAWA" userId="7dafe798-f744-4eb5-97d2-48512db04c6b" providerId="ADAL" clId="{4DE9122B-7682-4990-BE6A-10F8A68C744E}" dt="2024-03-05T06:26:24.688" v="224" actId="13926"/>
          <ac:spMkLst>
            <pc:docMk/>
            <pc:sldMk cId="2175347704" sldId="787"/>
            <ac:spMk id="4" creationId="{CA7CD678-C455-3531-C827-295FF5CBDF91}"/>
          </ac:spMkLst>
        </pc:spChg>
      </pc:sldChg>
      <pc:sldChg chg="modSp mod">
        <pc:chgData name="SAORI MUKAWA" userId="7dafe798-f744-4eb5-97d2-48512db04c6b" providerId="ADAL" clId="{4DE9122B-7682-4990-BE6A-10F8A68C744E}" dt="2024-03-05T06:26:29.612" v="225" actId="13926"/>
        <pc:sldMkLst>
          <pc:docMk/>
          <pc:sldMk cId="4257278572" sldId="788"/>
        </pc:sldMkLst>
        <pc:spChg chg="mod">
          <ac:chgData name="SAORI MUKAWA" userId="7dafe798-f744-4eb5-97d2-48512db04c6b" providerId="ADAL" clId="{4DE9122B-7682-4990-BE6A-10F8A68C744E}" dt="2024-03-05T06:26:29.612" v="225" actId="13926"/>
          <ac:spMkLst>
            <pc:docMk/>
            <pc:sldMk cId="4257278572" sldId="788"/>
            <ac:spMk id="4" creationId="{CA7CD678-C455-3531-C827-295FF5CBDF91}"/>
          </ac:spMkLst>
        </pc:spChg>
      </pc:sldChg>
      <pc:sldChg chg="modSp mod">
        <pc:chgData name="SAORI MUKAWA" userId="7dafe798-f744-4eb5-97d2-48512db04c6b" providerId="ADAL" clId="{4DE9122B-7682-4990-BE6A-10F8A68C744E}" dt="2024-03-05T06:26:38.216" v="226" actId="13926"/>
        <pc:sldMkLst>
          <pc:docMk/>
          <pc:sldMk cId="1781244167" sldId="789"/>
        </pc:sldMkLst>
        <pc:spChg chg="mod">
          <ac:chgData name="SAORI MUKAWA" userId="7dafe798-f744-4eb5-97d2-48512db04c6b" providerId="ADAL" clId="{4DE9122B-7682-4990-BE6A-10F8A68C744E}" dt="2024-03-05T06:26:38.216" v="226" actId="13926"/>
          <ac:spMkLst>
            <pc:docMk/>
            <pc:sldMk cId="1781244167" sldId="789"/>
            <ac:spMk id="4" creationId="{CA7CD678-C455-3531-C827-295FF5CBDF91}"/>
          </ac:spMkLst>
        </pc:spChg>
      </pc:sldChg>
      <pc:sldChg chg="modSp mod">
        <pc:chgData name="SAORI MUKAWA" userId="7dafe798-f744-4eb5-97d2-48512db04c6b" providerId="ADAL" clId="{4DE9122B-7682-4990-BE6A-10F8A68C744E}" dt="2024-03-05T06:26:43.348" v="227" actId="13926"/>
        <pc:sldMkLst>
          <pc:docMk/>
          <pc:sldMk cId="3860730317" sldId="790"/>
        </pc:sldMkLst>
        <pc:spChg chg="mod">
          <ac:chgData name="SAORI MUKAWA" userId="7dafe798-f744-4eb5-97d2-48512db04c6b" providerId="ADAL" clId="{4DE9122B-7682-4990-BE6A-10F8A68C744E}" dt="2024-03-05T06:26:43.348" v="227" actId="13926"/>
          <ac:spMkLst>
            <pc:docMk/>
            <pc:sldMk cId="3860730317" sldId="790"/>
            <ac:spMk id="4" creationId="{CA7CD678-C455-3531-C827-295FF5CBDF91}"/>
          </ac:spMkLst>
        </pc:spChg>
      </pc:sldChg>
      <pc:sldChg chg="modSp mod">
        <pc:chgData name="SAORI MUKAWA" userId="7dafe798-f744-4eb5-97d2-48512db04c6b" providerId="ADAL" clId="{4DE9122B-7682-4990-BE6A-10F8A68C744E}" dt="2024-03-05T06:27:07.746" v="230" actId="13926"/>
        <pc:sldMkLst>
          <pc:docMk/>
          <pc:sldMk cId="1175013284" sldId="792"/>
        </pc:sldMkLst>
        <pc:graphicFrameChg chg="modGraphic">
          <ac:chgData name="SAORI MUKAWA" userId="7dafe798-f744-4eb5-97d2-48512db04c6b" providerId="ADAL" clId="{4DE9122B-7682-4990-BE6A-10F8A68C744E}" dt="2024-03-05T06:27:07.746" v="230" actId="13926"/>
          <ac:graphicFrameMkLst>
            <pc:docMk/>
            <pc:sldMk cId="1175013284" sldId="792"/>
            <ac:graphicFrameMk id="3" creationId="{8142A30E-F6F9-E5D5-6A96-CE89AAF0A9BE}"/>
          </ac:graphicFrameMkLst>
        </pc:graphicFrameChg>
      </pc:sldChg>
      <pc:sldChg chg="modSp mod">
        <pc:chgData name="SAORI MUKAWA" userId="7dafe798-f744-4eb5-97d2-48512db04c6b" providerId="ADAL" clId="{4DE9122B-7682-4990-BE6A-10F8A68C744E}" dt="2024-03-05T06:27:12.478" v="231" actId="13926"/>
        <pc:sldMkLst>
          <pc:docMk/>
          <pc:sldMk cId="4086051963" sldId="793"/>
        </pc:sldMkLst>
        <pc:graphicFrameChg chg="modGraphic">
          <ac:chgData name="SAORI MUKAWA" userId="7dafe798-f744-4eb5-97d2-48512db04c6b" providerId="ADAL" clId="{4DE9122B-7682-4990-BE6A-10F8A68C744E}" dt="2024-03-05T06:27:12.478" v="231" actId="13926"/>
          <ac:graphicFrameMkLst>
            <pc:docMk/>
            <pc:sldMk cId="4086051963" sldId="793"/>
            <ac:graphicFrameMk id="4" creationId="{257FDBFC-44DE-313F-01FD-31493452F2B1}"/>
          </ac:graphicFrameMkLst>
        </pc:graphicFrameChg>
      </pc:sldChg>
      <pc:sldChg chg="modSp mod">
        <pc:chgData name="SAORI MUKAWA" userId="7dafe798-f744-4eb5-97d2-48512db04c6b" providerId="ADAL" clId="{4DE9122B-7682-4990-BE6A-10F8A68C744E}" dt="2024-03-05T06:27:17.406" v="232" actId="13926"/>
        <pc:sldMkLst>
          <pc:docMk/>
          <pc:sldMk cId="1648547661" sldId="794"/>
        </pc:sldMkLst>
        <pc:graphicFrameChg chg="modGraphic">
          <ac:chgData name="SAORI MUKAWA" userId="7dafe798-f744-4eb5-97d2-48512db04c6b" providerId="ADAL" clId="{4DE9122B-7682-4990-BE6A-10F8A68C744E}" dt="2024-03-05T06:27:17.406" v="232" actId="13926"/>
          <ac:graphicFrameMkLst>
            <pc:docMk/>
            <pc:sldMk cId="1648547661" sldId="794"/>
            <ac:graphicFrameMk id="4" creationId="{CCF2ABFE-FE7C-7B93-9D93-A54F4995575A}"/>
          </ac:graphicFrameMkLst>
        </pc:graphicFrameChg>
      </pc:sldChg>
      <pc:sldChg chg="modSp mod">
        <pc:chgData name="SAORI MUKAWA" userId="7dafe798-f744-4eb5-97d2-48512db04c6b" providerId="ADAL" clId="{4DE9122B-7682-4990-BE6A-10F8A68C744E}" dt="2024-03-05T06:27:23.046" v="233" actId="13926"/>
        <pc:sldMkLst>
          <pc:docMk/>
          <pc:sldMk cId="1555031288" sldId="795"/>
        </pc:sldMkLst>
        <pc:graphicFrameChg chg="modGraphic">
          <ac:chgData name="SAORI MUKAWA" userId="7dafe798-f744-4eb5-97d2-48512db04c6b" providerId="ADAL" clId="{4DE9122B-7682-4990-BE6A-10F8A68C744E}" dt="2024-03-05T06:27:23.046" v="233" actId="13926"/>
          <ac:graphicFrameMkLst>
            <pc:docMk/>
            <pc:sldMk cId="1555031288" sldId="795"/>
            <ac:graphicFrameMk id="4" creationId="{6AD5DA62-309D-D1DE-5C64-51769E6A3D0B}"/>
          </ac:graphicFrameMkLst>
        </pc:graphicFrameChg>
      </pc:sldChg>
      <pc:sldChg chg="modSp mod">
        <pc:chgData name="SAORI MUKAWA" userId="7dafe798-f744-4eb5-97d2-48512db04c6b" providerId="ADAL" clId="{4DE9122B-7682-4990-BE6A-10F8A68C744E}" dt="2024-03-05T06:27:30.321" v="234" actId="13926"/>
        <pc:sldMkLst>
          <pc:docMk/>
          <pc:sldMk cId="3858631387" sldId="796"/>
        </pc:sldMkLst>
        <pc:graphicFrameChg chg="modGraphic">
          <ac:chgData name="SAORI MUKAWA" userId="7dafe798-f744-4eb5-97d2-48512db04c6b" providerId="ADAL" clId="{4DE9122B-7682-4990-BE6A-10F8A68C744E}" dt="2024-03-05T06:27:30.321" v="234" actId="13926"/>
          <ac:graphicFrameMkLst>
            <pc:docMk/>
            <pc:sldMk cId="3858631387" sldId="796"/>
            <ac:graphicFrameMk id="4" creationId="{FE71184A-C463-EEEA-D519-18F34156DB37}"/>
          </ac:graphicFrameMkLst>
        </pc:graphicFrameChg>
      </pc:sldChg>
      <pc:sldChg chg="modSp mod">
        <pc:chgData name="SAORI MUKAWA" userId="7dafe798-f744-4eb5-97d2-48512db04c6b" providerId="ADAL" clId="{4DE9122B-7682-4990-BE6A-10F8A68C744E}" dt="2024-03-05T06:27:36.201" v="235" actId="13926"/>
        <pc:sldMkLst>
          <pc:docMk/>
          <pc:sldMk cId="1027271024" sldId="797"/>
        </pc:sldMkLst>
        <pc:graphicFrameChg chg="modGraphic">
          <ac:chgData name="SAORI MUKAWA" userId="7dafe798-f744-4eb5-97d2-48512db04c6b" providerId="ADAL" clId="{4DE9122B-7682-4990-BE6A-10F8A68C744E}" dt="2024-03-05T06:27:36.201" v="235" actId="13926"/>
          <ac:graphicFrameMkLst>
            <pc:docMk/>
            <pc:sldMk cId="1027271024" sldId="797"/>
            <ac:graphicFrameMk id="4" creationId="{01B466A1-1E84-2D66-64FA-3C09874A5F73}"/>
          </ac:graphicFrameMkLst>
        </pc:graphicFrameChg>
      </pc:sldChg>
      <pc:sldChg chg="modSp mod">
        <pc:chgData name="SAORI MUKAWA" userId="7dafe798-f744-4eb5-97d2-48512db04c6b" providerId="ADAL" clId="{4DE9122B-7682-4990-BE6A-10F8A68C744E}" dt="2024-03-05T06:27:42.344" v="236" actId="13926"/>
        <pc:sldMkLst>
          <pc:docMk/>
          <pc:sldMk cId="3132971877" sldId="798"/>
        </pc:sldMkLst>
        <pc:graphicFrameChg chg="modGraphic">
          <ac:chgData name="SAORI MUKAWA" userId="7dafe798-f744-4eb5-97d2-48512db04c6b" providerId="ADAL" clId="{4DE9122B-7682-4990-BE6A-10F8A68C744E}" dt="2024-03-05T06:27:42.344" v="236" actId="13926"/>
          <ac:graphicFrameMkLst>
            <pc:docMk/>
            <pc:sldMk cId="3132971877" sldId="798"/>
            <ac:graphicFrameMk id="4" creationId="{B72F80B5-8C83-DE07-68EF-452EA7174B59}"/>
          </ac:graphicFrameMkLst>
        </pc:graphicFrameChg>
      </pc:sldChg>
      <pc:sldChg chg="modSp mod">
        <pc:chgData name="SAORI MUKAWA" userId="7dafe798-f744-4eb5-97d2-48512db04c6b" providerId="ADAL" clId="{4DE9122B-7682-4990-BE6A-10F8A68C744E}" dt="2024-03-05T06:27:47.946" v="237" actId="13926"/>
        <pc:sldMkLst>
          <pc:docMk/>
          <pc:sldMk cId="1938583737" sldId="799"/>
        </pc:sldMkLst>
        <pc:graphicFrameChg chg="modGraphic">
          <ac:chgData name="SAORI MUKAWA" userId="7dafe798-f744-4eb5-97d2-48512db04c6b" providerId="ADAL" clId="{4DE9122B-7682-4990-BE6A-10F8A68C744E}" dt="2024-03-05T06:27:47.946" v="237" actId="13926"/>
          <ac:graphicFrameMkLst>
            <pc:docMk/>
            <pc:sldMk cId="1938583737" sldId="799"/>
            <ac:graphicFrameMk id="4" creationId="{E2DC9431-CC8E-6483-47A8-38B737DD1046}"/>
          </ac:graphicFrameMkLst>
        </pc:graphicFrameChg>
      </pc:sldChg>
      <pc:sldChg chg="modSp mod">
        <pc:chgData name="SAORI MUKAWA" userId="7dafe798-f744-4eb5-97d2-48512db04c6b" providerId="ADAL" clId="{4DE9122B-7682-4990-BE6A-10F8A68C744E}" dt="2024-03-05T06:27:52.230" v="238" actId="13926"/>
        <pc:sldMkLst>
          <pc:docMk/>
          <pc:sldMk cId="3439051291" sldId="800"/>
        </pc:sldMkLst>
        <pc:graphicFrameChg chg="modGraphic">
          <ac:chgData name="SAORI MUKAWA" userId="7dafe798-f744-4eb5-97d2-48512db04c6b" providerId="ADAL" clId="{4DE9122B-7682-4990-BE6A-10F8A68C744E}" dt="2024-03-05T06:27:52.230" v="238" actId="13926"/>
          <ac:graphicFrameMkLst>
            <pc:docMk/>
            <pc:sldMk cId="3439051291" sldId="800"/>
            <ac:graphicFrameMk id="4" creationId="{84F26097-B063-CB4B-2539-2AF415F16CB3}"/>
          </ac:graphicFrameMkLst>
        </pc:graphicFrameChg>
      </pc:sldChg>
      <pc:sldChg chg="modSp mod">
        <pc:chgData name="SAORI MUKAWA" userId="7dafe798-f744-4eb5-97d2-48512db04c6b" providerId="ADAL" clId="{4DE9122B-7682-4990-BE6A-10F8A68C744E}" dt="2024-03-05T06:28:08.813" v="239" actId="13926"/>
        <pc:sldMkLst>
          <pc:docMk/>
          <pc:sldMk cId="369657677" sldId="815"/>
        </pc:sldMkLst>
        <pc:graphicFrameChg chg="modGraphic">
          <ac:chgData name="SAORI MUKAWA" userId="7dafe798-f744-4eb5-97d2-48512db04c6b" providerId="ADAL" clId="{4DE9122B-7682-4990-BE6A-10F8A68C744E}" dt="2024-03-05T06:28:08.813" v="239" actId="13926"/>
          <ac:graphicFrameMkLst>
            <pc:docMk/>
            <pc:sldMk cId="369657677" sldId="815"/>
            <ac:graphicFrameMk id="4" creationId="{B6524E0C-0103-D895-C4F3-55D0FB9AA7D2}"/>
          </ac:graphicFrameMkLst>
        </pc:graphicFrameChg>
      </pc:sldChg>
      <pc:sldChg chg="modSp mod">
        <pc:chgData name="SAORI MUKAWA" userId="7dafe798-f744-4eb5-97d2-48512db04c6b" providerId="ADAL" clId="{4DE9122B-7682-4990-BE6A-10F8A68C744E}" dt="2024-03-05T06:28:19.366" v="240" actId="13926"/>
        <pc:sldMkLst>
          <pc:docMk/>
          <pc:sldMk cId="294335128" sldId="818"/>
        </pc:sldMkLst>
        <pc:graphicFrameChg chg="modGraphic">
          <ac:chgData name="SAORI MUKAWA" userId="7dafe798-f744-4eb5-97d2-48512db04c6b" providerId="ADAL" clId="{4DE9122B-7682-4990-BE6A-10F8A68C744E}" dt="2024-03-05T06:28:19.366" v="240" actId="13926"/>
          <ac:graphicFrameMkLst>
            <pc:docMk/>
            <pc:sldMk cId="294335128" sldId="818"/>
            <ac:graphicFrameMk id="4" creationId="{B6524E0C-0103-D895-C4F3-55D0FB9AA7D2}"/>
          </ac:graphicFrameMkLst>
        </pc:graphicFrameChg>
      </pc:sldChg>
      <pc:sldChg chg="modSp mod">
        <pc:chgData name="SAORI MUKAWA" userId="7dafe798-f744-4eb5-97d2-48512db04c6b" providerId="ADAL" clId="{4DE9122B-7682-4990-BE6A-10F8A68C744E}" dt="2024-03-05T06:28:41.551" v="241" actId="13926"/>
        <pc:sldMkLst>
          <pc:docMk/>
          <pc:sldMk cId="2673294330" sldId="832"/>
        </pc:sldMkLst>
        <pc:graphicFrameChg chg="modGraphic">
          <ac:chgData name="SAORI MUKAWA" userId="7dafe798-f744-4eb5-97d2-48512db04c6b" providerId="ADAL" clId="{4DE9122B-7682-4990-BE6A-10F8A68C744E}" dt="2024-03-05T06:28:41.551" v="241" actId="13926"/>
          <ac:graphicFrameMkLst>
            <pc:docMk/>
            <pc:sldMk cId="2673294330" sldId="832"/>
            <ac:graphicFrameMk id="6" creationId="{F56CDD13-E829-EF8F-A85E-66649116B8FA}"/>
          </ac:graphicFrameMkLst>
        </pc:graphicFrameChg>
      </pc:sldChg>
      <pc:sldChg chg="modSp mod">
        <pc:chgData name="SAORI MUKAWA" userId="7dafe798-f744-4eb5-97d2-48512db04c6b" providerId="ADAL" clId="{4DE9122B-7682-4990-BE6A-10F8A68C744E}" dt="2024-03-05T06:27:02.181" v="229" actId="13926"/>
        <pc:sldMkLst>
          <pc:docMk/>
          <pc:sldMk cId="2197628350" sldId="839"/>
        </pc:sldMkLst>
        <pc:graphicFrameChg chg="modGraphic">
          <ac:chgData name="SAORI MUKAWA" userId="7dafe798-f744-4eb5-97d2-48512db04c6b" providerId="ADAL" clId="{4DE9122B-7682-4990-BE6A-10F8A68C744E}" dt="2024-03-05T06:27:02.181" v="229" actId="13926"/>
          <ac:graphicFrameMkLst>
            <pc:docMk/>
            <pc:sldMk cId="2197628350" sldId="839"/>
            <ac:graphicFrameMk id="8" creationId="{E9A6C479-7679-0657-D514-7D3B1FF51BC7}"/>
          </ac:graphicFrameMkLst>
        </pc:graphicFrameChg>
      </pc:sldChg>
      <pc:sldChg chg="modSp mod">
        <pc:chgData name="SAORI MUKAWA" userId="7dafe798-f744-4eb5-97d2-48512db04c6b" providerId="ADAL" clId="{4DE9122B-7682-4990-BE6A-10F8A68C744E}" dt="2024-03-05T06:26:52.070" v="228" actId="13926"/>
        <pc:sldMkLst>
          <pc:docMk/>
          <pc:sldMk cId="2763872103" sldId="847"/>
        </pc:sldMkLst>
        <pc:graphicFrameChg chg="modGraphic">
          <ac:chgData name="SAORI MUKAWA" userId="7dafe798-f744-4eb5-97d2-48512db04c6b" providerId="ADAL" clId="{4DE9122B-7682-4990-BE6A-10F8A68C744E}" dt="2024-03-05T06:26:52.070" v="228" actId="13926"/>
          <ac:graphicFrameMkLst>
            <pc:docMk/>
            <pc:sldMk cId="2763872103" sldId="847"/>
            <ac:graphicFrameMk id="6" creationId="{BD2C5FC8-98B3-511B-7371-D341FAA60422}"/>
          </ac:graphicFrameMkLst>
        </pc:graphicFrame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_rels/chart10.xml.rels><?xml version="1.0" encoding="UTF-8" standalone="yes"?>
<Relationships xmlns="http://schemas.openxmlformats.org/package/2006/relationships"><Relationship Id="rId3" Type="http://schemas.openxmlformats.org/officeDocument/2006/relationships/oleObject" Target="file:///\\wsbs\h_kosuge$\&#12304;&#12450;&#12487;&#12467;&#12305;&#12475;&#12511;&#12490;&#12540;&#12486;&#12461;&#12473;&#12488;\&#20849;&#36890;\&#34920;.xlsx" TargetMode="External"/><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oleObject" Target="file:///\\wsbs\h_kosuge$\&#12304;&#12450;&#12487;&#12467;&#12305;&#12475;&#12511;&#12490;&#12540;&#12486;&#12461;&#12473;&#12488;\&#20849;&#36890;\&#34920;.xlsx" TargetMode="External"/><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oleObject" Target="file:///\\wsbs\h_kosuge$\&#12304;&#12450;&#12487;&#12467;&#12305;&#12475;&#12511;&#12490;&#12540;&#12486;&#12461;&#12473;&#12488;\&#20849;&#36890;\&#34920;.xlsx" TargetMode="External"/><Relationship Id="rId2" Type="http://schemas.microsoft.com/office/2011/relationships/chartColorStyle" Target="colors12.xml"/><Relationship Id="rId1" Type="http://schemas.microsoft.com/office/2011/relationships/chartStyle" Target="style12.xml"/></Relationships>
</file>

<file path=ppt/charts/_rels/chart2.xml.rels><?xml version="1.0" encoding="UTF-8" standalone="yes"?>
<Relationships xmlns="http://schemas.openxmlformats.org/package/2006/relationships"><Relationship Id="rId3" Type="http://schemas.openxmlformats.org/officeDocument/2006/relationships/oleObject" Target="file:///\\wsbs\h_kosuge$\&#12304;&#12450;&#12487;&#12467;&#12305;&#12475;&#12511;&#12490;&#12540;&#12486;&#12461;&#12473;&#12488;\&#34920;.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file:///\\wsbs\h_kosuge$\&#12304;&#12450;&#12487;&#12467;&#12305;&#12475;&#12511;&#12490;&#12540;&#12486;&#12461;&#12473;&#12488;\&#34920;.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oleObject" Target="file:///\\wsbs\h_kosuge$\&#12304;&#12450;&#12487;&#12467;&#12305;&#12475;&#12511;&#12490;&#12540;&#12486;&#12461;&#12473;&#12488;\&#20849;&#36890;\&#34920;.xlsx" TargetMode="External"/><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892677228616053"/>
          <c:y val="7.5669569591331295E-2"/>
          <c:w val="0.47526683127000813"/>
          <c:h val="0.74613902494128082"/>
        </c:manualLayout>
      </c:layout>
      <c:barChart>
        <c:barDir val="col"/>
        <c:grouping val="stacked"/>
        <c:varyColors val="0"/>
        <c:ser>
          <c:idx val="0"/>
          <c:order val="0"/>
          <c:tx>
            <c:strRef>
              <c:f>Sheet1!$B$1</c:f>
              <c:strCache>
                <c:ptCount val="1"/>
                <c:pt idx="0">
                  <c:v>不正アクセス</c:v>
                </c:pt>
              </c:strCache>
            </c:strRef>
          </c:tx>
          <c:spPr>
            <a:solidFill>
              <a:schemeClr val="accent1"/>
            </a:solidFill>
            <a:ln>
              <a:noFill/>
            </a:ln>
            <a:effectLst/>
          </c:spPr>
          <c:invertIfNegative val="0"/>
          <c:cat>
            <c:numRef>
              <c:f>Sheet1!$A$2:$A$4</c:f>
              <c:numCache>
                <c:formatCode>General</c:formatCode>
                <c:ptCount val="3"/>
                <c:pt idx="0">
                  <c:v>2019</c:v>
                </c:pt>
                <c:pt idx="1">
                  <c:v>2020</c:v>
                </c:pt>
                <c:pt idx="2">
                  <c:v>2021</c:v>
                </c:pt>
              </c:numCache>
            </c:numRef>
          </c:cat>
          <c:val>
            <c:numRef>
              <c:f>Sheet1!$B$2:$B$4</c:f>
              <c:numCache>
                <c:formatCode>General</c:formatCode>
                <c:ptCount val="3"/>
                <c:pt idx="0">
                  <c:v>172</c:v>
                </c:pt>
                <c:pt idx="1">
                  <c:v>202</c:v>
                </c:pt>
                <c:pt idx="2">
                  <c:v>286</c:v>
                </c:pt>
              </c:numCache>
            </c:numRef>
          </c:val>
          <c:extLst>
            <c:ext xmlns:c16="http://schemas.microsoft.com/office/drawing/2014/chart" uri="{C3380CC4-5D6E-409C-BE32-E72D297353CC}">
              <c16:uniqueId val="{00000000-D73E-4277-B12E-C463F29BFF5B}"/>
            </c:ext>
          </c:extLst>
        </c:ser>
        <c:ser>
          <c:idx val="1"/>
          <c:order val="1"/>
          <c:tx>
            <c:strRef>
              <c:f>Sheet1!$C$1</c:f>
              <c:strCache>
                <c:ptCount val="1"/>
                <c:pt idx="0">
                  <c:v>情報流出</c:v>
                </c:pt>
              </c:strCache>
            </c:strRef>
          </c:tx>
          <c:spPr>
            <a:solidFill>
              <a:schemeClr val="accent2"/>
            </a:solidFill>
            <a:ln>
              <a:noFill/>
            </a:ln>
            <a:effectLst/>
          </c:spPr>
          <c:invertIfNegative val="0"/>
          <c:cat>
            <c:numRef>
              <c:f>Sheet1!$A$2:$A$4</c:f>
              <c:numCache>
                <c:formatCode>General</c:formatCode>
                <c:ptCount val="3"/>
                <c:pt idx="0">
                  <c:v>2019</c:v>
                </c:pt>
                <c:pt idx="1">
                  <c:v>2020</c:v>
                </c:pt>
                <c:pt idx="2">
                  <c:v>2021</c:v>
                </c:pt>
              </c:numCache>
            </c:numRef>
          </c:cat>
          <c:val>
            <c:numRef>
              <c:f>Sheet1!$C$2:$C$4</c:f>
              <c:numCache>
                <c:formatCode>General</c:formatCode>
                <c:ptCount val="3"/>
                <c:pt idx="0">
                  <c:v>142</c:v>
                </c:pt>
                <c:pt idx="1">
                  <c:v>146</c:v>
                </c:pt>
                <c:pt idx="2">
                  <c:v>198</c:v>
                </c:pt>
              </c:numCache>
            </c:numRef>
          </c:val>
          <c:extLst>
            <c:ext xmlns:c16="http://schemas.microsoft.com/office/drawing/2014/chart" uri="{C3380CC4-5D6E-409C-BE32-E72D297353CC}">
              <c16:uniqueId val="{00000001-D73E-4277-B12E-C463F29BFF5B}"/>
            </c:ext>
          </c:extLst>
        </c:ser>
        <c:ser>
          <c:idx val="2"/>
          <c:order val="2"/>
          <c:tx>
            <c:strRef>
              <c:f>Sheet1!$D$1</c:f>
              <c:strCache>
                <c:ptCount val="1"/>
                <c:pt idx="0">
                  <c:v>改ざん</c:v>
                </c:pt>
              </c:strCache>
            </c:strRef>
          </c:tx>
          <c:spPr>
            <a:solidFill>
              <a:schemeClr val="accent3"/>
            </a:solidFill>
            <a:ln>
              <a:noFill/>
            </a:ln>
            <a:effectLst/>
          </c:spPr>
          <c:invertIfNegative val="0"/>
          <c:cat>
            <c:numRef>
              <c:f>Sheet1!$A$2:$A$4</c:f>
              <c:numCache>
                <c:formatCode>General</c:formatCode>
                <c:ptCount val="3"/>
                <c:pt idx="0">
                  <c:v>2019</c:v>
                </c:pt>
                <c:pt idx="1">
                  <c:v>2020</c:v>
                </c:pt>
                <c:pt idx="2">
                  <c:v>2021</c:v>
                </c:pt>
              </c:numCache>
            </c:numRef>
          </c:cat>
          <c:val>
            <c:numRef>
              <c:f>Sheet1!$D$2:$D$4</c:f>
              <c:numCache>
                <c:formatCode>General</c:formatCode>
                <c:ptCount val="3"/>
                <c:pt idx="0">
                  <c:v>75</c:v>
                </c:pt>
                <c:pt idx="1">
                  <c:v>35</c:v>
                </c:pt>
                <c:pt idx="2">
                  <c:v>85</c:v>
                </c:pt>
              </c:numCache>
            </c:numRef>
          </c:val>
          <c:extLst>
            <c:ext xmlns:c16="http://schemas.microsoft.com/office/drawing/2014/chart" uri="{C3380CC4-5D6E-409C-BE32-E72D297353CC}">
              <c16:uniqueId val="{00000002-D73E-4277-B12E-C463F29BFF5B}"/>
            </c:ext>
          </c:extLst>
        </c:ser>
        <c:ser>
          <c:idx val="3"/>
          <c:order val="3"/>
          <c:tx>
            <c:strRef>
              <c:f>Sheet1!$E$1</c:f>
              <c:strCache>
                <c:ptCount val="1"/>
                <c:pt idx="0">
                  <c:v>その他</c:v>
                </c:pt>
              </c:strCache>
            </c:strRef>
          </c:tx>
          <c:spPr>
            <a:solidFill>
              <a:schemeClr val="accent4"/>
            </a:solidFill>
            <a:ln>
              <a:noFill/>
            </a:ln>
            <a:effectLst/>
          </c:spPr>
          <c:invertIfNegative val="0"/>
          <c:cat>
            <c:numRef>
              <c:f>Sheet1!$A$2:$A$4</c:f>
              <c:numCache>
                <c:formatCode>General</c:formatCode>
                <c:ptCount val="3"/>
                <c:pt idx="0">
                  <c:v>2019</c:v>
                </c:pt>
                <c:pt idx="1">
                  <c:v>2020</c:v>
                </c:pt>
                <c:pt idx="2">
                  <c:v>2021</c:v>
                </c:pt>
              </c:numCache>
            </c:numRef>
          </c:cat>
          <c:val>
            <c:numRef>
              <c:f>Sheet1!$E$2:$E$4</c:f>
              <c:numCache>
                <c:formatCode>General</c:formatCode>
                <c:ptCount val="3"/>
                <c:pt idx="0">
                  <c:v>118</c:v>
                </c:pt>
                <c:pt idx="1">
                  <c:v>154</c:v>
                </c:pt>
                <c:pt idx="2">
                  <c:v>200</c:v>
                </c:pt>
              </c:numCache>
            </c:numRef>
          </c:val>
          <c:extLst>
            <c:ext xmlns:c16="http://schemas.microsoft.com/office/drawing/2014/chart" uri="{C3380CC4-5D6E-409C-BE32-E72D297353CC}">
              <c16:uniqueId val="{00000003-D73E-4277-B12E-C463F29BFF5B}"/>
            </c:ext>
          </c:extLst>
        </c:ser>
        <c:dLbls>
          <c:showLegendKey val="0"/>
          <c:showVal val="0"/>
          <c:showCatName val="0"/>
          <c:showSerName val="0"/>
          <c:showPercent val="0"/>
          <c:showBubbleSize val="0"/>
        </c:dLbls>
        <c:gapWidth val="150"/>
        <c:overlap val="100"/>
        <c:axId val="767975280"/>
        <c:axId val="767976720"/>
      </c:barChart>
      <c:catAx>
        <c:axId val="76797528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900" b="0" i="0" u="none" strike="noStrike" kern="1200" baseline="0">
                <a:solidFill>
                  <a:schemeClr val="tx1">
                    <a:lumMod val="65000"/>
                    <a:lumOff val="35000"/>
                  </a:schemeClr>
                </a:solidFill>
                <a:latin typeface="+mn-lt"/>
                <a:ea typeface="+mn-ea"/>
                <a:cs typeface="+mn-cs"/>
              </a:defRPr>
            </a:pPr>
            <a:endParaRPr lang="ja-JP"/>
          </a:p>
        </c:txPr>
        <c:crossAx val="767976720"/>
        <c:crosses val="autoZero"/>
        <c:auto val="1"/>
        <c:lblAlgn val="ctr"/>
        <c:lblOffset val="100"/>
        <c:noMultiLvlLbl val="0"/>
      </c:catAx>
      <c:valAx>
        <c:axId val="767976720"/>
        <c:scaling>
          <c:orientation val="minMax"/>
          <c:max val="90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lang="ja-JP" sz="900" b="0" i="0" u="none" strike="noStrike" kern="1200" baseline="0">
                <a:solidFill>
                  <a:schemeClr val="tx1">
                    <a:lumMod val="65000"/>
                    <a:lumOff val="35000"/>
                  </a:schemeClr>
                </a:solidFill>
                <a:latin typeface="+mn-lt"/>
                <a:ea typeface="+mn-ea"/>
                <a:cs typeface="+mn-cs"/>
              </a:defRPr>
            </a:pPr>
            <a:endParaRPr lang="ja-JP"/>
          </a:p>
        </c:txPr>
        <c:crossAx val="767975280"/>
        <c:crosses val="autoZero"/>
        <c:crossBetween val="between"/>
        <c:majorUnit val="300"/>
      </c:valAx>
      <c:spPr>
        <a:noFill/>
        <a:ln>
          <a:noFill/>
        </a:ln>
        <a:effectLst/>
      </c:spPr>
    </c:plotArea>
    <c:legend>
      <c:legendPos val="r"/>
      <c:layout>
        <c:manualLayout>
          <c:xMode val="edge"/>
          <c:yMode val="edge"/>
          <c:x val="0.68667814145288353"/>
          <c:y val="9.7386088980395663E-2"/>
          <c:w val="0.28634041307105856"/>
          <c:h val="0.80522782203920862"/>
        </c:manualLayout>
      </c:layout>
      <c:overlay val="0"/>
      <c:spPr>
        <a:noFill/>
        <a:ln>
          <a:noFill/>
        </a:ln>
        <a:effectLst/>
      </c:spPr>
      <c:txPr>
        <a:bodyPr rot="0" spcFirstLastPara="1" vertOverflow="ellipsis" vert="horz" wrap="square" anchor="ctr" anchorCtr="1"/>
        <a:lstStyle/>
        <a:p>
          <a:pPr>
            <a:defRPr lang="ja-JP" sz="900" b="0" i="0" u="none" strike="noStrike" kern="1200" baseline="0">
              <a:solidFill>
                <a:schemeClr val="tx1">
                  <a:lumMod val="65000"/>
                  <a:lumOff val="35000"/>
                </a:schemeClr>
              </a:solidFill>
              <a:latin typeface="+mn-lt"/>
              <a:ea typeface="+mn-ea"/>
              <a:cs typeface="+mn-cs"/>
            </a:defRPr>
          </a:pPr>
          <a:endParaRPr lang="ja-JP"/>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tx1"/>
      </a:solidFill>
    </a:ln>
    <a:effectLst/>
  </c:spPr>
  <c:txPr>
    <a:bodyPr/>
    <a:lstStyle/>
    <a:p>
      <a:pPr>
        <a:defRPr sz="900"/>
      </a:pPr>
      <a:endParaRPr lang="ja-JP"/>
    </a:p>
  </c:txPr>
  <c:externalData r:id="rId3">
    <c:autoUpdate val="0"/>
  </c:externalData>
  <c:userShapes r:id="rId4"/>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ja-JP" sz="1400" b="0" i="0" u="none" strike="noStrike" kern="1200" spc="0" baseline="0">
                <a:solidFill>
                  <a:schemeClr val="tx1"/>
                </a:solidFill>
                <a:latin typeface="+mn-lt"/>
                <a:ea typeface="+mn-ea"/>
                <a:cs typeface="+mn-cs"/>
              </a:defRPr>
            </a:pPr>
            <a:r>
              <a:rPr lang="ja-JP" altLang="en-US" sz="800" b="1">
                <a:solidFill>
                  <a:schemeClr val="tx1"/>
                </a:solidFill>
              </a:rPr>
              <a:t>あるべき姿</a:t>
            </a:r>
          </a:p>
        </c:rich>
      </c:tx>
      <c:overlay val="0"/>
      <c:spPr>
        <a:noFill/>
        <a:ln>
          <a:noFill/>
        </a:ln>
        <a:effectLst/>
      </c:spPr>
      <c:txPr>
        <a:bodyPr rot="0" spcFirstLastPara="1" vertOverflow="ellipsis" vert="horz" wrap="square" anchor="ctr" anchorCtr="1"/>
        <a:lstStyle/>
        <a:p>
          <a:pPr>
            <a:defRPr lang="ja-JP" sz="1400" b="0" i="0" u="none" strike="noStrike" kern="1200" spc="0" baseline="0">
              <a:solidFill>
                <a:schemeClr val="tx1"/>
              </a:solidFill>
              <a:latin typeface="+mn-lt"/>
              <a:ea typeface="+mn-ea"/>
              <a:cs typeface="+mn-cs"/>
            </a:defRPr>
          </a:pPr>
          <a:endParaRPr lang="ja-JP"/>
        </a:p>
      </c:txPr>
    </c:title>
    <c:autoTitleDeleted val="0"/>
    <c:plotArea>
      <c:layout/>
      <c:barChart>
        <c:barDir val="bar"/>
        <c:grouping val="clustered"/>
        <c:varyColors val="0"/>
        <c:ser>
          <c:idx val="0"/>
          <c:order val="0"/>
          <c:spPr>
            <a:solidFill>
              <a:schemeClr val="accent1"/>
            </a:solidFill>
            <a:ln>
              <a:noFill/>
            </a:ln>
            <a:effectLst/>
          </c:spPr>
          <c:invertIfNegative val="0"/>
          <c:cat>
            <c:strRef>
              <c:f>Sheet2!$C$24:$G$24</c:f>
              <c:strCache>
                <c:ptCount val="5"/>
                <c:pt idx="0">
                  <c:v>復旧</c:v>
                </c:pt>
                <c:pt idx="1">
                  <c:v>対応</c:v>
                </c:pt>
                <c:pt idx="2">
                  <c:v>検知</c:v>
                </c:pt>
                <c:pt idx="3">
                  <c:v>防御</c:v>
                </c:pt>
                <c:pt idx="4">
                  <c:v>識別</c:v>
                </c:pt>
              </c:strCache>
            </c:strRef>
          </c:cat>
          <c:val>
            <c:numRef>
              <c:f>Sheet2!$C$25:$G$25</c:f>
              <c:numCache>
                <c:formatCode>General</c:formatCode>
                <c:ptCount val="5"/>
                <c:pt idx="0">
                  <c:v>3</c:v>
                </c:pt>
                <c:pt idx="1">
                  <c:v>3</c:v>
                </c:pt>
                <c:pt idx="2">
                  <c:v>3</c:v>
                </c:pt>
                <c:pt idx="3">
                  <c:v>4</c:v>
                </c:pt>
                <c:pt idx="4">
                  <c:v>4</c:v>
                </c:pt>
              </c:numCache>
            </c:numRef>
          </c:val>
          <c:extLst>
            <c:ext xmlns:c16="http://schemas.microsoft.com/office/drawing/2014/chart" uri="{C3380CC4-5D6E-409C-BE32-E72D297353CC}">
              <c16:uniqueId val="{00000000-63D1-4018-A1A0-3EBEE55E6C15}"/>
            </c:ext>
          </c:extLst>
        </c:ser>
        <c:dLbls>
          <c:showLegendKey val="0"/>
          <c:showVal val="0"/>
          <c:showCatName val="0"/>
          <c:showSerName val="0"/>
          <c:showPercent val="0"/>
          <c:showBubbleSize val="0"/>
        </c:dLbls>
        <c:gapWidth val="182"/>
        <c:axId val="1097386847"/>
        <c:axId val="980883999"/>
      </c:barChart>
      <c:catAx>
        <c:axId val="1097386847"/>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900" b="0" i="0" u="none" strike="noStrike" kern="1200" baseline="0">
                <a:solidFill>
                  <a:schemeClr val="tx1"/>
                </a:solidFill>
                <a:latin typeface="+mn-lt"/>
                <a:ea typeface="+mn-ea"/>
                <a:cs typeface="+mn-cs"/>
              </a:defRPr>
            </a:pPr>
            <a:endParaRPr lang="ja-JP"/>
          </a:p>
        </c:txPr>
        <c:crossAx val="980883999"/>
        <c:crosses val="autoZero"/>
        <c:auto val="1"/>
        <c:lblAlgn val="ctr"/>
        <c:lblOffset val="100"/>
        <c:noMultiLvlLbl val="0"/>
      </c:catAx>
      <c:valAx>
        <c:axId val="980883999"/>
        <c:scaling>
          <c:orientation val="minMax"/>
        </c:scaling>
        <c:delete val="1"/>
        <c:axPos val="b"/>
        <c:numFmt formatCode="General" sourceLinked="1"/>
        <c:majorTickMark val="none"/>
        <c:minorTickMark val="none"/>
        <c:tickLblPos val="nextTo"/>
        <c:crossAx val="109738684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ja-JP"/>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chemeClr val="accent1"/>
            </a:solidFill>
            <a:ln w="92075">
              <a:solidFill>
                <a:schemeClr val="accent1"/>
              </a:solidFill>
            </a:ln>
            <a:effectLst/>
          </c:spPr>
          <c:invertIfNegative val="0"/>
          <c:cat>
            <c:strRef>
              <c:f>Sheet3!$A$1:$E$1</c:f>
              <c:strCache>
                <c:ptCount val="5"/>
                <c:pt idx="0">
                  <c:v>A</c:v>
                </c:pt>
                <c:pt idx="1">
                  <c:v>B</c:v>
                </c:pt>
                <c:pt idx="2">
                  <c:v>C</c:v>
                </c:pt>
                <c:pt idx="3">
                  <c:v>D </c:v>
                </c:pt>
                <c:pt idx="4">
                  <c:v>E</c:v>
                </c:pt>
              </c:strCache>
            </c:strRef>
          </c:cat>
          <c:val>
            <c:numRef>
              <c:f>Sheet3!$A$2:$E$2</c:f>
              <c:numCache>
                <c:formatCode>General</c:formatCode>
                <c:ptCount val="5"/>
                <c:pt idx="0">
                  <c:v>10</c:v>
                </c:pt>
                <c:pt idx="1">
                  <c:v>9</c:v>
                </c:pt>
                <c:pt idx="2">
                  <c:v>3</c:v>
                </c:pt>
                <c:pt idx="3">
                  <c:v>2</c:v>
                </c:pt>
                <c:pt idx="4">
                  <c:v>7</c:v>
                </c:pt>
              </c:numCache>
            </c:numRef>
          </c:val>
          <c:extLst>
            <c:ext xmlns:c16="http://schemas.microsoft.com/office/drawing/2014/chart" uri="{C3380CC4-5D6E-409C-BE32-E72D297353CC}">
              <c16:uniqueId val="{00000000-A18C-4FD0-9D1A-40D770A32617}"/>
            </c:ext>
          </c:extLst>
        </c:ser>
        <c:dLbls>
          <c:showLegendKey val="0"/>
          <c:showVal val="0"/>
          <c:showCatName val="0"/>
          <c:showSerName val="0"/>
          <c:showPercent val="0"/>
          <c:showBubbleSize val="0"/>
        </c:dLbls>
        <c:gapWidth val="224"/>
        <c:overlap val="-23"/>
        <c:axId val="1660605536"/>
        <c:axId val="1659618432"/>
      </c:barChart>
      <c:catAx>
        <c:axId val="166060553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900" b="0" i="0" u="none" strike="noStrike" kern="1200" baseline="0">
                <a:solidFill>
                  <a:schemeClr val="tx1">
                    <a:lumMod val="65000"/>
                    <a:lumOff val="35000"/>
                  </a:schemeClr>
                </a:solidFill>
                <a:latin typeface="+mn-lt"/>
                <a:ea typeface="+mn-ea"/>
                <a:cs typeface="+mn-cs"/>
              </a:defRPr>
            </a:pPr>
            <a:endParaRPr lang="ja-JP"/>
          </a:p>
        </c:txPr>
        <c:crossAx val="1659618432"/>
        <c:crosses val="autoZero"/>
        <c:auto val="1"/>
        <c:lblAlgn val="ctr"/>
        <c:lblOffset val="100"/>
        <c:noMultiLvlLbl val="0"/>
      </c:catAx>
      <c:valAx>
        <c:axId val="1659618432"/>
        <c:scaling>
          <c:orientation val="minMax"/>
        </c:scaling>
        <c:delete val="1"/>
        <c:axPos val="l"/>
        <c:numFmt formatCode="General" sourceLinked="1"/>
        <c:majorTickMark val="out"/>
        <c:minorTickMark val="none"/>
        <c:tickLblPos val="nextTo"/>
        <c:crossAx val="166060553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ja-JP"/>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505706566880319E-2"/>
          <c:y val="6.9151329541972673E-2"/>
          <c:w val="0.90197717373247877"/>
          <c:h val="0.7651369389374455"/>
        </c:manualLayout>
      </c:layout>
      <c:barChart>
        <c:barDir val="col"/>
        <c:grouping val="clustered"/>
        <c:varyColors val="0"/>
        <c:ser>
          <c:idx val="0"/>
          <c:order val="0"/>
          <c:spPr>
            <a:solidFill>
              <a:schemeClr val="accent1"/>
            </a:solidFill>
            <a:ln>
              <a:noFill/>
            </a:ln>
            <a:effectLst/>
          </c:spPr>
          <c:invertIfNegative val="0"/>
          <c:cat>
            <c:strRef>
              <c:f>Sheet3!$A$1:$E$1</c:f>
              <c:strCache>
                <c:ptCount val="1"/>
                <c:pt idx="0">
                  <c:v>A</c:v>
                </c:pt>
              </c:strCache>
            </c:strRef>
          </c:cat>
          <c:val>
            <c:numRef>
              <c:f>Sheet3!$A$2:$E$2</c:f>
              <c:numCache>
                <c:formatCode>General</c:formatCode>
                <c:ptCount val="5"/>
                <c:pt idx="0">
                  <c:v>10</c:v>
                </c:pt>
              </c:numCache>
            </c:numRef>
          </c:val>
          <c:extLst>
            <c:ext xmlns:c16="http://schemas.microsoft.com/office/drawing/2014/chart" uri="{C3380CC4-5D6E-409C-BE32-E72D297353CC}">
              <c16:uniqueId val="{00000000-F6CC-4E93-A030-5E571FAD14CA}"/>
            </c:ext>
          </c:extLst>
        </c:ser>
        <c:dLbls>
          <c:showLegendKey val="0"/>
          <c:showVal val="0"/>
          <c:showCatName val="0"/>
          <c:showSerName val="0"/>
          <c:showPercent val="0"/>
          <c:showBubbleSize val="0"/>
        </c:dLbls>
        <c:gapWidth val="219"/>
        <c:overlap val="-27"/>
        <c:axId val="1660605536"/>
        <c:axId val="1659618432"/>
      </c:barChart>
      <c:catAx>
        <c:axId val="166060553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900" b="0" i="0" u="none" strike="noStrike" kern="1200" baseline="0">
                <a:solidFill>
                  <a:schemeClr val="tx1">
                    <a:lumMod val="65000"/>
                    <a:lumOff val="35000"/>
                  </a:schemeClr>
                </a:solidFill>
                <a:latin typeface="+mn-lt"/>
                <a:ea typeface="+mn-ea"/>
                <a:cs typeface="+mn-cs"/>
              </a:defRPr>
            </a:pPr>
            <a:endParaRPr lang="ja-JP"/>
          </a:p>
        </c:txPr>
        <c:crossAx val="1659618432"/>
        <c:crosses val="autoZero"/>
        <c:auto val="1"/>
        <c:lblAlgn val="ctr"/>
        <c:lblOffset val="100"/>
        <c:noMultiLvlLbl val="0"/>
      </c:catAx>
      <c:valAx>
        <c:axId val="1659618432"/>
        <c:scaling>
          <c:orientation val="minMax"/>
        </c:scaling>
        <c:delete val="1"/>
        <c:axPos val="l"/>
        <c:numFmt formatCode="General" sourceLinked="1"/>
        <c:majorTickMark val="out"/>
        <c:minorTickMark val="none"/>
        <c:tickLblPos val="nextTo"/>
        <c:crossAx val="166060553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ja-JP"/>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dPt>
            <c:idx val="0"/>
            <c:bubble3D val="0"/>
            <c:spPr>
              <a:solidFill>
                <a:schemeClr val="accent1"/>
              </a:solidFill>
              <a:ln w="19050">
                <a:solidFill>
                  <a:schemeClr val="lt1"/>
                </a:solidFill>
              </a:ln>
              <a:effectLst/>
            </c:spPr>
            <c:extLst>
              <c:ext xmlns:c16="http://schemas.microsoft.com/office/drawing/2014/chart" uri="{C3380CC4-5D6E-409C-BE32-E72D297353CC}">
                <c16:uniqueId val="{00000001-3BC1-4B23-823A-A3EE9DF739BA}"/>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3BC1-4B23-823A-A3EE9DF739BA}"/>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3BC1-4B23-823A-A3EE9DF739BA}"/>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3BC1-4B23-823A-A3EE9DF739BA}"/>
              </c:ext>
            </c:extLst>
          </c:dPt>
          <c:dLbls>
            <c:dLbl>
              <c:idx val="0"/>
              <c:layout>
                <c:manualLayout>
                  <c:x val="1.08230644630973E-2"/>
                  <c:y val="-1.8130173351189004E-3"/>
                </c:manualLayout>
              </c:layout>
              <c:dLblPos val="bestFit"/>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1-3BC1-4B23-823A-A3EE9DF739BA}"/>
                </c:ext>
              </c:extLst>
            </c:dLbl>
            <c:dLbl>
              <c:idx val="1"/>
              <c:layout>
                <c:manualLayout>
                  <c:x val="-7.4444174194019446E-3"/>
                  <c:y val="1.4288559925289027E-3"/>
                </c:manualLayout>
              </c:layout>
              <c:dLblPos val="bestFit"/>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3-3BC1-4B23-823A-A3EE9DF739BA}"/>
                </c:ext>
              </c:extLst>
            </c:dLbl>
            <c:dLbl>
              <c:idx val="2"/>
              <c:layout>
                <c:manualLayout>
                  <c:x val="-2.2436727683838626E-3"/>
                  <c:y val="1.4348490819363111E-2"/>
                </c:manualLayout>
              </c:layout>
              <c:dLblPos val="bestFit"/>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5-3BC1-4B23-823A-A3EE9DF739BA}"/>
                </c:ext>
              </c:extLst>
            </c:dLbl>
            <c:dLbl>
              <c:idx val="3"/>
              <c:layout>
                <c:manualLayout>
                  <c:x val="3.6629603086869543E-2"/>
                  <c:y val="1.5024545797119671E-2"/>
                </c:manualLayout>
              </c:layout>
              <c:dLblPos val="bestFit"/>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7-3BC1-4B23-823A-A3EE9DF739BA}"/>
                </c:ext>
              </c:extLst>
            </c:dLbl>
            <c:spPr>
              <a:noFill/>
              <a:ln>
                <a:noFill/>
              </a:ln>
              <a:effectLst/>
            </c:spPr>
            <c:txPr>
              <a:bodyPr rot="0" spcFirstLastPara="1" vertOverflow="ellipsis" vert="horz" wrap="square" lIns="38100" tIns="19050" rIns="38100" bIns="19050" anchor="ctr" anchorCtr="1">
                <a:spAutoFit/>
              </a:bodyPr>
              <a:lstStyle/>
              <a:p>
                <a:pPr>
                  <a:defRPr lang="ja-JP" sz="800" b="0" i="0" u="none" strike="noStrike" kern="1200" baseline="0">
                    <a:solidFill>
                      <a:schemeClr val="tx1">
                        <a:lumMod val="75000"/>
                        <a:lumOff val="25000"/>
                      </a:schemeClr>
                    </a:solidFill>
                    <a:latin typeface="+mn-ea"/>
                    <a:ea typeface="+mn-ea"/>
                    <a:cs typeface="+mn-cs"/>
                  </a:defRPr>
                </a:pPr>
                <a:endParaRPr lang="ja-JP"/>
              </a:p>
            </c:txPr>
            <c:dLblPos val="inEnd"/>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Sheet1!$F$16:$F$19</c:f>
              <c:strCache>
                <c:ptCount val="4"/>
                <c:pt idx="0">
                  <c:v>VPN機器からの侵入</c:v>
                </c:pt>
                <c:pt idx="1">
                  <c:v>リモートデスクトップからの侵入</c:v>
                </c:pt>
                <c:pt idx="2">
                  <c:v>不審メール、その他添付ファイル</c:v>
                </c:pt>
                <c:pt idx="3">
                  <c:v>その他</c:v>
                </c:pt>
              </c:strCache>
            </c:strRef>
          </c:cat>
          <c:val>
            <c:numRef>
              <c:f>Sheet1!$G$16:$G$19</c:f>
              <c:numCache>
                <c:formatCode>General</c:formatCode>
                <c:ptCount val="4"/>
                <c:pt idx="0">
                  <c:v>63</c:v>
                </c:pt>
                <c:pt idx="1">
                  <c:v>19</c:v>
                </c:pt>
                <c:pt idx="2">
                  <c:v>9</c:v>
                </c:pt>
                <c:pt idx="3">
                  <c:v>11</c:v>
                </c:pt>
              </c:numCache>
            </c:numRef>
          </c:val>
          <c:extLst>
            <c:ext xmlns:c16="http://schemas.microsoft.com/office/drawing/2014/chart" uri="{C3380CC4-5D6E-409C-BE32-E72D297353CC}">
              <c16:uniqueId val="{00000008-3BC1-4B23-823A-A3EE9DF739BA}"/>
            </c:ext>
          </c:extLst>
        </c:ser>
        <c:dLbls>
          <c:dLblPos val="inEnd"/>
          <c:showLegendKey val="0"/>
          <c:showVal val="0"/>
          <c:showCatName val="0"/>
          <c:showSerName val="0"/>
          <c:showPercent val="1"/>
          <c:showBubbleSize val="0"/>
          <c:showLeaderLines val="1"/>
        </c:dLbls>
        <c:firstSliceAng val="0"/>
      </c:pieChart>
      <c:spPr>
        <a:noFill/>
        <a:ln>
          <a:noFill/>
        </a:ln>
        <a:effectLst/>
      </c:spPr>
    </c:plotArea>
    <c:legend>
      <c:legendPos val="b"/>
      <c:legendEntry>
        <c:idx val="0"/>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ea"/>
                <a:ea typeface="+mn-ea"/>
                <a:cs typeface="+mn-cs"/>
              </a:defRPr>
            </a:pPr>
            <a:endParaRPr lang="ja-JP"/>
          </a:p>
        </c:txPr>
      </c:legendEntry>
      <c:overlay val="0"/>
      <c:spPr>
        <a:noFill/>
        <a:ln>
          <a:noFill/>
        </a:ln>
        <a:effectLst/>
      </c:spPr>
      <c:txPr>
        <a:bodyPr rot="0" spcFirstLastPara="1" vertOverflow="ellipsis" vert="horz" wrap="square" anchor="ctr" anchorCtr="1"/>
        <a:lstStyle/>
        <a:p>
          <a:pPr>
            <a:defRPr lang="ja-JP" sz="900" b="0" i="0" u="none" strike="noStrike" kern="1200" baseline="0">
              <a:solidFill>
                <a:schemeClr val="tx1">
                  <a:lumMod val="65000"/>
                  <a:lumOff val="35000"/>
                </a:schemeClr>
              </a:solidFill>
              <a:latin typeface="+mn-ea"/>
              <a:ea typeface="+mn-ea"/>
              <a:cs typeface="+mn-cs"/>
            </a:defRPr>
          </a:pPr>
          <a:endParaRPr lang="ja-JP"/>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tx1"/>
      </a:solidFill>
    </a:ln>
    <a:effectLst/>
  </c:spPr>
  <c:txPr>
    <a:bodyPr/>
    <a:lstStyle/>
    <a:p>
      <a:pPr>
        <a:defRPr/>
      </a:pPr>
      <a:endParaRPr lang="ja-JP"/>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116125998223484"/>
          <c:y val="9.6650988545022298E-2"/>
          <c:w val="0.71306164030968433"/>
          <c:h val="0.72355611361918493"/>
        </c:manualLayout>
      </c:layout>
      <c:barChart>
        <c:barDir val="col"/>
        <c:grouping val="clustered"/>
        <c:varyColors val="0"/>
        <c:ser>
          <c:idx val="0"/>
          <c:order val="0"/>
          <c:spPr>
            <a:solidFill>
              <a:schemeClr val="accent1"/>
            </a:solidFill>
            <a:ln>
              <a:noFill/>
            </a:ln>
            <a:effectLst/>
          </c:spPr>
          <c:invertIfNegative val="0"/>
          <c:cat>
            <c:strRef>
              <c:f>Sheet1!$J$9:$J$11</c:f>
              <c:strCache>
                <c:ptCount val="3"/>
                <c:pt idx="0">
                  <c:v>大企業</c:v>
                </c:pt>
                <c:pt idx="1">
                  <c:v>中小企業</c:v>
                </c:pt>
                <c:pt idx="2">
                  <c:v>団体等</c:v>
                </c:pt>
              </c:strCache>
            </c:strRef>
          </c:cat>
          <c:val>
            <c:numRef>
              <c:f>Sheet1!$K$9:$K$11</c:f>
              <c:numCache>
                <c:formatCode>General</c:formatCode>
                <c:ptCount val="3"/>
                <c:pt idx="0">
                  <c:v>63</c:v>
                </c:pt>
                <c:pt idx="1">
                  <c:v>121</c:v>
                </c:pt>
                <c:pt idx="2">
                  <c:v>46</c:v>
                </c:pt>
              </c:numCache>
            </c:numRef>
          </c:val>
          <c:extLst>
            <c:ext xmlns:c16="http://schemas.microsoft.com/office/drawing/2014/chart" uri="{C3380CC4-5D6E-409C-BE32-E72D297353CC}">
              <c16:uniqueId val="{00000000-DE36-40F7-96C8-E834EF5E5887}"/>
            </c:ext>
          </c:extLst>
        </c:ser>
        <c:dLbls>
          <c:showLegendKey val="0"/>
          <c:showVal val="0"/>
          <c:showCatName val="0"/>
          <c:showSerName val="0"/>
          <c:showPercent val="0"/>
          <c:showBubbleSize val="0"/>
        </c:dLbls>
        <c:gapWidth val="219"/>
        <c:overlap val="-27"/>
        <c:axId val="1127685984"/>
        <c:axId val="1127683104"/>
      </c:barChart>
      <c:catAx>
        <c:axId val="11276859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900" b="0" i="0" u="none" strike="noStrike" kern="1200" baseline="0">
                <a:solidFill>
                  <a:schemeClr val="tx1">
                    <a:lumMod val="65000"/>
                    <a:lumOff val="35000"/>
                  </a:schemeClr>
                </a:solidFill>
                <a:latin typeface="+mn-ea"/>
                <a:ea typeface="+mn-ea"/>
                <a:cs typeface="+mn-cs"/>
              </a:defRPr>
            </a:pPr>
            <a:endParaRPr lang="ja-JP"/>
          </a:p>
        </c:txPr>
        <c:crossAx val="1127683104"/>
        <c:crosses val="autoZero"/>
        <c:auto val="1"/>
        <c:lblAlgn val="ctr"/>
        <c:lblOffset val="100"/>
        <c:noMultiLvlLbl val="0"/>
      </c:catAx>
      <c:valAx>
        <c:axId val="1127683104"/>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0" spcFirstLastPara="1" vertOverflow="ellipsis" vert="wordArtVertRtl" wrap="square" anchor="ctr" anchorCtr="1"/>
              <a:lstStyle/>
              <a:p>
                <a:pPr>
                  <a:defRPr lang="ja-JP" sz="900" b="0" i="0" u="none" strike="noStrike" kern="1200" baseline="0">
                    <a:solidFill>
                      <a:schemeClr val="tx1">
                        <a:lumMod val="65000"/>
                        <a:lumOff val="35000"/>
                      </a:schemeClr>
                    </a:solidFill>
                    <a:latin typeface="+mn-ea"/>
                    <a:ea typeface="+mn-ea"/>
                    <a:cs typeface="+mn-cs"/>
                  </a:defRPr>
                </a:pPr>
                <a:r>
                  <a:rPr lang="ja-JP" sz="900">
                    <a:latin typeface="+mn-ea"/>
                    <a:ea typeface="+mn-ea"/>
                  </a:rPr>
                  <a:t>件数</a:t>
                </a:r>
              </a:p>
            </c:rich>
          </c:tx>
          <c:layout>
            <c:manualLayout>
              <c:xMode val="edge"/>
              <c:yMode val="edge"/>
              <c:x val="3.227042327272521E-2"/>
              <c:y val="0.3093219113862879"/>
            </c:manualLayout>
          </c:layout>
          <c:overlay val="0"/>
          <c:spPr>
            <a:noFill/>
            <a:ln>
              <a:noFill/>
            </a:ln>
            <a:effectLst/>
          </c:spPr>
          <c:txPr>
            <a:bodyPr rot="0" spcFirstLastPara="1" vertOverflow="ellipsis" vert="wordArtVertRtl" wrap="square" anchor="ctr" anchorCtr="1"/>
            <a:lstStyle/>
            <a:p>
              <a:pPr>
                <a:defRPr lang="ja-JP" sz="900" b="0" i="0" u="none" strike="noStrike" kern="1200" baseline="0">
                  <a:solidFill>
                    <a:schemeClr val="tx1">
                      <a:lumMod val="65000"/>
                      <a:lumOff val="35000"/>
                    </a:schemeClr>
                  </a:solidFill>
                  <a:latin typeface="+mn-ea"/>
                  <a:ea typeface="+mn-ea"/>
                  <a:cs typeface="+mn-cs"/>
                </a:defRPr>
              </a:pPr>
              <a:endParaRPr lang="ja-JP"/>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ja-JP" sz="900" b="0" i="0" u="none" strike="noStrike" kern="1200" baseline="0">
                <a:solidFill>
                  <a:schemeClr val="tx1">
                    <a:lumMod val="65000"/>
                    <a:lumOff val="35000"/>
                  </a:schemeClr>
                </a:solidFill>
                <a:latin typeface="+mn-ea"/>
                <a:ea typeface="+mn-ea"/>
                <a:cs typeface="+mn-cs"/>
              </a:defRPr>
            </a:pPr>
            <a:endParaRPr lang="ja-JP"/>
          </a:p>
        </c:txPr>
        <c:crossAx val="112768598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tx1"/>
      </a:solidFill>
    </a:ln>
    <a:effectLst/>
  </c:spPr>
  <c:txPr>
    <a:bodyPr/>
    <a:lstStyle/>
    <a:p>
      <a:pPr>
        <a:defRPr>
          <a:latin typeface="メイリオ" panose="020B0604030504040204" pitchFamily="50" charset="-128"/>
          <a:ea typeface="メイリオ" panose="020B0604030504040204" pitchFamily="50" charset="-128"/>
        </a:defRPr>
      </a:pPr>
      <a:endParaRPr lang="ja-JP"/>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インターネット利用率</c:v>
                </c:pt>
              </c:strCache>
            </c:strRef>
          </c:tx>
          <c:spPr>
            <a:ln w="28575" cap="rnd">
              <a:solidFill>
                <a:schemeClr val="accent1"/>
              </a:solidFill>
              <a:round/>
            </a:ln>
            <a:effectLst/>
          </c:spPr>
          <c:marker>
            <c:symbol val="none"/>
          </c:marker>
          <c:dLbls>
            <c:dLbl>
              <c:idx val="1"/>
              <c:delete val="1"/>
              <c:extLst>
                <c:ext xmlns:c15="http://schemas.microsoft.com/office/drawing/2012/chart" uri="{CE6537A1-D6FC-4f65-9D91-7224C49458BB}"/>
                <c:ext xmlns:c16="http://schemas.microsoft.com/office/drawing/2014/chart" uri="{C3380CC4-5D6E-409C-BE32-E72D297353CC}">
                  <c16:uniqueId val="{00000003-492E-4FF1-B227-D870A53F7327}"/>
                </c:ext>
              </c:extLst>
            </c:dLbl>
            <c:dLbl>
              <c:idx val="2"/>
              <c:delete val="1"/>
              <c:extLst>
                <c:ext xmlns:c15="http://schemas.microsoft.com/office/drawing/2012/chart" uri="{CE6537A1-D6FC-4f65-9D91-7224C49458BB}"/>
                <c:ext xmlns:c16="http://schemas.microsoft.com/office/drawing/2014/chart" uri="{C3380CC4-5D6E-409C-BE32-E72D297353CC}">
                  <c16:uniqueId val="{00000004-492E-4FF1-B227-D870A53F7327}"/>
                </c:ext>
              </c:extLst>
            </c:dLbl>
            <c:dLbl>
              <c:idx val="3"/>
              <c:delete val="1"/>
              <c:extLst>
                <c:ext xmlns:c15="http://schemas.microsoft.com/office/drawing/2012/chart" uri="{CE6537A1-D6FC-4f65-9D91-7224C49458BB}"/>
                <c:ext xmlns:c16="http://schemas.microsoft.com/office/drawing/2014/chart" uri="{C3380CC4-5D6E-409C-BE32-E72D297353CC}">
                  <c16:uniqueId val="{00000005-492E-4FF1-B227-D870A53F7327}"/>
                </c:ext>
              </c:extLst>
            </c:dLbl>
            <c:dLbl>
              <c:idx val="4"/>
              <c:delete val="1"/>
              <c:extLst>
                <c:ext xmlns:c15="http://schemas.microsoft.com/office/drawing/2012/chart" uri="{CE6537A1-D6FC-4f65-9D91-7224C49458BB}"/>
                <c:ext xmlns:c16="http://schemas.microsoft.com/office/drawing/2014/chart" uri="{C3380CC4-5D6E-409C-BE32-E72D297353CC}">
                  <c16:uniqueId val="{00000006-492E-4FF1-B227-D870A53F7327}"/>
                </c:ext>
              </c:extLst>
            </c:dLbl>
            <c:dLbl>
              <c:idx val="6"/>
              <c:delete val="1"/>
              <c:extLst>
                <c:ext xmlns:c15="http://schemas.microsoft.com/office/drawing/2012/chart" uri="{CE6537A1-D6FC-4f65-9D91-7224C49458BB}"/>
                <c:ext xmlns:c16="http://schemas.microsoft.com/office/drawing/2014/chart" uri="{C3380CC4-5D6E-409C-BE32-E72D297353CC}">
                  <c16:uniqueId val="{00000007-492E-4FF1-B227-D870A53F7327}"/>
                </c:ext>
              </c:extLst>
            </c:dLbl>
            <c:dLbl>
              <c:idx val="7"/>
              <c:delete val="1"/>
              <c:extLst>
                <c:ext xmlns:c15="http://schemas.microsoft.com/office/drawing/2012/chart" uri="{CE6537A1-D6FC-4f65-9D91-7224C49458BB}"/>
                <c:ext xmlns:c16="http://schemas.microsoft.com/office/drawing/2014/chart" uri="{C3380CC4-5D6E-409C-BE32-E72D297353CC}">
                  <c16:uniqueId val="{00000009-492E-4FF1-B227-D870A53F7327}"/>
                </c:ext>
              </c:extLst>
            </c:dLbl>
            <c:dLbl>
              <c:idx val="8"/>
              <c:delete val="1"/>
              <c:extLst>
                <c:ext xmlns:c15="http://schemas.microsoft.com/office/drawing/2012/chart" uri="{CE6537A1-D6FC-4f65-9D91-7224C49458BB}"/>
                <c:ext xmlns:c16="http://schemas.microsoft.com/office/drawing/2014/chart" uri="{C3380CC4-5D6E-409C-BE32-E72D297353CC}">
                  <c16:uniqueId val="{00000008-492E-4FF1-B227-D870A53F7327}"/>
                </c:ext>
              </c:extLst>
            </c:dLbl>
            <c:dLbl>
              <c:idx val="9"/>
              <c:delete val="1"/>
              <c:extLst>
                <c:ext xmlns:c15="http://schemas.microsoft.com/office/drawing/2012/chart" uri="{CE6537A1-D6FC-4f65-9D91-7224C49458BB}"/>
                <c:ext xmlns:c16="http://schemas.microsoft.com/office/drawing/2014/chart" uri="{C3380CC4-5D6E-409C-BE32-E72D297353CC}">
                  <c16:uniqueId val="{0000000A-492E-4FF1-B227-D870A53F7327}"/>
                </c:ext>
              </c:extLst>
            </c:dLbl>
            <c:dLbl>
              <c:idx val="11"/>
              <c:delete val="1"/>
              <c:extLst>
                <c:ext xmlns:c15="http://schemas.microsoft.com/office/drawing/2012/chart" uri="{CE6537A1-D6FC-4f65-9D91-7224C49458BB}"/>
                <c:ext xmlns:c16="http://schemas.microsoft.com/office/drawing/2014/chart" uri="{C3380CC4-5D6E-409C-BE32-E72D297353CC}">
                  <c16:uniqueId val="{0000000B-492E-4FF1-B227-D870A53F7327}"/>
                </c:ext>
              </c:extLst>
            </c:dLbl>
            <c:dLbl>
              <c:idx val="12"/>
              <c:delete val="1"/>
              <c:extLst>
                <c:ext xmlns:c15="http://schemas.microsoft.com/office/drawing/2012/chart" uri="{CE6537A1-D6FC-4f65-9D91-7224C49458BB}"/>
                <c:ext xmlns:c16="http://schemas.microsoft.com/office/drawing/2014/chart" uri="{C3380CC4-5D6E-409C-BE32-E72D297353CC}">
                  <c16:uniqueId val="{0000000D-492E-4FF1-B227-D870A53F7327}"/>
                </c:ext>
              </c:extLst>
            </c:dLbl>
            <c:dLbl>
              <c:idx val="13"/>
              <c:delete val="1"/>
              <c:extLst>
                <c:ext xmlns:c15="http://schemas.microsoft.com/office/drawing/2012/chart" uri="{CE6537A1-D6FC-4f65-9D91-7224C49458BB}"/>
                <c:ext xmlns:c16="http://schemas.microsoft.com/office/drawing/2014/chart" uri="{C3380CC4-5D6E-409C-BE32-E72D297353CC}">
                  <c16:uniqueId val="{0000000C-492E-4FF1-B227-D870A53F7327}"/>
                </c:ext>
              </c:extLst>
            </c:dLbl>
            <c:dLbl>
              <c:idx val="14"/>
              <c:delete val="1"/>
              <c:extLst>
                <c:ext xmlns:c15="http://schemas.microsoft.com/office/drawing/2012/chart" uri="{CE6537A1-D6FC-4f65-9D91-7224C49458BB}"/>
                <c:ext xmlns:c16="http://schemas.microsoft.com/office/drawing/2014/chart" uri="{C3380CC4-5D6E-409C-BE32-E72D297353CC}">
                  <c16:uniqueId val="{0000000E-492E-4FF1-B227-D870A53F7327}"/>
                </c:ext>
              </c:extLst>
            </c:dLbl>
            <c:dLbl>
              <c:idx val="16"/>
              <c:delete val="1"/>
              <c:extLst>
                <c:ext xmlns:c15="http://schemas.microsoft.com/office/drawing/2012/chart" uri="{CE6537A1-D6FC-4f65-9D91-7224C49458BB}"/>
                <c:ext xmlns:c16="http://schemas.microsoft.com/office/drawing/2014/chart" uri="{C3380CC4-5D6E-409C-BE32-E72D297353CC}">
                  <c16:uniqueId val="{0000000F-492E-4FF1-B227-D870A53F7327}"/>
                </c:ext>
              </c:extLst>
            </c:dLbl>
            <c:dLbl>
              <c:idx val="17"/>
              <c:delete val="1"/>
              <c:extLst>
                <c:ext xmlns:c15="http://schemas.microsoft.com/office/drawing/2012/chart" uri="{CE6537A1-D6FC-4f65-9D91-7224C49458BB}"/>
                <c:ext xmlns:c16="http://schemas.microsoft.com/office/drawing/2014/chart" uri="{C3380CC4-5D6E-409C-BE32-E72D297353CC}">
                  <c16:uniqueId val="{00000010-492E-4FF1-B227-D870A53F7327}"/>
                </c:ext>
              </c:extLst>
            </c:dLbl>
            <c:dLbl>
              <c:idx val="18"/>
              <c:delete val="1"/>
              <c:extLst>
                <c:ext xmlns:c15="http://schemas.microsoft.com/office/drawing/2012/chart" uri="{CE6537A1-D6FC-4f65-9D91-7224C49458BB}"/>
                <c:ext xmlns:c16="http://schemas.microsoft.com/office/drawing/2014/chart" uri="{C3380CC4-5D6E-409C-BE32-E72D297353CC}">
                  <c16:uniqueId val="{00000011-492E-4FF1-B227-D870A53F7327}"/>
                </c:ext>
              </c:extLst>
            </c:dLbl>
            <c:dLbl>
              <c:idx val="19"/>
              <c:delete val="1"/>
              <c:extLst>
                <c:ext xmlns:c15="http://schemas.microsoft.com/office/drawing/2012/chart" uri="{CE6537A1-D6FC-4f65-9D91-7224C49458BB}"/>
                <c:ext xmlns:c16="http://schemas.microsoft.com/office/drawing/2014/chart" uri="{C3380CC4-5D6E-409C-BE32-E72D297353CC}">
                  <c16:uniqueId val="{00000012-492E-4FF1-B227-D870A53F7327}"/>
                </c:ext>
              </c:extLst>
            </c:dLbl>
            <c:dLbl>
              <c:idx val="21"/>
              <c:delete val="1"/>
              <c:extLst>
                <c:ext xmlns:c15="http://schemas.microsoft.com/office/drawing/2012/chart" uri="{CE6537A1-D6FC-4f65-9D91-7224C49458BB}"/>
                <c:ext xmlns:c16="http://schemas.microsoft.com/office/drawing/2014/chart" uri="{C3380CC4-5D6E-409C-BE32-E72D297353CC}">
                  <c16:uniqueId val="{00000017-492E-4FF1-B227-D870A53F7327}"/>
                </c:ext>
              </c:extLst>
            </c:dLbl>
            <c:dLbl>
              <c:idx val="22"/>
              <c:delete val="1"/>
              <c:extLst>
                <c:ext xmlns:c15="http://schemas.microsoft.com/office/drawing/2012/chart" uri="{CE6537A1-D6FC-4f65-9D91-7224C49458BB}"/>
                <c:ext xmlns:c16="http://schemas.microsoft.com/office/drawing/2014/chart" uri="{C3380CC4-5D6E-409C-BE32-E72D297353CC}">
                  <c16:uniqueId val="{00000014-492E-4FF1-B227-D870A53F7327}"/>
                </c:ext>
              </c:extLst>
            </c:dLbl>
            <c:dLbl>
              <c:idx val="23"/>
              <c:delete val="1"/>
              <c:extLst>
                <c:ext xmlns:c15="http://schemas.microsoft.com/office/drawing/2012/chart" uri="{CE6537A1-D6FC-4f65-9D91-7224C49458BB}"/>
                <c:ext xmlns:c16="http://schemas.microsoft.com/office/drawing/2014/chart" uri="{C3380CC4-5D6E-409C-BE32-E72D297353CC}">
                  <c16:uniqueId val="{00000015-492E-4FF1-B227-D870A53F7327}"/>
                </c:ext>
              </c:extLst>
            </c:dLbl>
            <c:dLbl>
              <c:idx val="24"/>
              <c:delete val="1"/>
              <c:extLst>
                <c:ext xmlns:c15="http://schemas.microsoft.com/office/drawing/2012/chart" uri="{CE6537A1-D6FC-4f65-9D91-7224C49458BB}"/>
                <c:ext xmlns:c16="http://schemas.microsoft.com/office/drawing/2014/chart" uri="{C3380CC4-5D6E-409C-BE32-E72D297353CC}">
                  <c16:uniqueId val="{00000016-492E-4FF1-B227-D870A53F7327}"/>
                </c:ext>
              </c:extLst>
            </c:dLbl>
            <c:numFmt formatCode="0.0%" sourceLinked="0"/>
            <c:spPr>
              <a:noFill/>
              <a:ln>
                <a:noFill/>
              </a:ln>
              <a:effectLst/>
            </c:spPr>
            <c:txPr>
              <a:bodyPr rot="0" spcFirstLastPara="1" vertOverflow="ellipsis" vert="horz" wrap="square" anchor="ctr" anchorCtr="1"/>
              <a:lstStyle/>
              <a:p>
                <a:pPr>
                  <a:defRPr lang="ja-JP" sz="800" b="0" i="0" u="none" strike="noStrike" kern="1200" baseline="0">
                    <a:solidFill>
                      <a:schemeClr val="tx1"/>
                    </a:solidFill>
                    <a:latin typeface="+mn-lt"/>
                    <a:ea typeface="+mn-ea"/>
                    <a:cs typeface="+mn-cs"/>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Sheet1!$A$2:$A$27</c:f>
              <c:numCache>
                <c:formatCode>General</c:formatCode>
                <c:ptCount val="26"/>
                <c:pt idx="0">
                  <c:v>1997</c:v>
                </c:pt>
                <c:pt idx="1">
                  <c:v>1998</c:v>
                </c:pt>
                <c:pt idx="2">
                  <c:v>1999</c:v>
                </c:pt>
                <c:pt idx="3">
                  <c:v>2000</c:v>
                </c:pt>
                <c:pt idx="4">
                  <c:v>2001</c:v>
                </c:pt>
                <c:pt idx="5">
                  <c:v>2002</c:v>
                </c:pt>
                <c:pt idx="6">
                  <c:v>2003</c:v>
                </c:pt>
                <c:pt idx="7">
                  <c:v>2004</c:v>
                </c:pt>
                <c:pt idx="8">
                  <c:v>2005</c:v>
                </c:pt>
                <c:pt idx="9">
                  <c:v>2006</c:v>
                </c:pt>
                <c:pt idx="10">
                  <c:v>2007</c:v>
                </c:pt>
                <c:pt idx="11">
                  <c:v>2008</c:v>
                </c:pt>
                <c:pt idx="12">
                  <c:v>2009</c:v>
                </c:pt>
                <c:pt idx="13">
                  <c:v>2010</c:v>
                </c:pt>
                <c:pt idx="14">
                  <c:v>2011</c:v>
                </c:pt>
                <c:pt idx="15">
                  <c:v>2012</c:v>
                </c:pt>
                <c:pt idx="16">
                  <c:v>2013</c:v>
                </c:pt>
                <c:pt idx="17">
                  <c:v>2014</c:v>
                </c:pt>
                <c:pt idx="18">
                  <c:v>2015</c:v>
                </c:pt>
                <c:pt idx="19">
                  <c:v>2016</c:v>
                </c:pt>
                <c:pt idx="20">
                  <c:v>2017</c:v>
                </c:pt>
                <c:pt idx="21">
                  <c:v>2018</c:v>
                </c:pt>
                <c:pt idx="22">
                  <c:v>2019</c:v>
                </c:pt>
                <c:pt idx="23">
                  <c:v>2020</c:v>
                </c:pt>
                <c:pt idx="24">
                  <c:v>2021</c:v>
                </c:pt>
                <c:pt idx="25">
                  <c:v>2022</c:v>
                </c:pt>
              </c:numCache>
            </c:numRef>
          </c:cat>
          <c:val>
            <c:numRef>
              <c:f>Sheet1!$B$2:$B$27</c:f>
              <c:numCache>
                <c:formatCode>General</c:formatCode>
                <c:ptCount val="26"/>
                <c:pt idx="0">
                  <c:v>9.1999999999999998E-2</c:v>
                </c:pt>
                <c:pt idx="1">
                  <c:v>0.13400000000000001</c:v>
                </c:pt>
                <c:pt idx="2">
                  <c:v>0.214</c:v>
                </c:pt>
                <c:pt idx="3">
                  <c:v>0.371</c:v>
                </c:pt>
                <c:pt idx="4">
                  <c:v>0.46300000000000002</c:v>
                </c:pt>
                <c:pt idx="5">
                  <c:v>0.57799999999999996</c:v>
                </c:pt>
                <c:pt idx="6">
                  <c:v>0.64300000000000002</c:v>
                </c:pt>
                <c:pt idx="7">
                  <c:v>0.66</c:v>
                </c:pt>
                <c:pt idx="8">
                  <c:v>0.70799999999999996</c:v>
                </c:pt>
                <c:pt idx="9">
                  <c:v>0.72599999999999998</c:v>
                </c:pt>
                <c:pt idx="10">
                  <c:v>0.73</c:v>
                </c:pt>
                <c:pt idx="11">
                  <c:v>0.753</c:v>
                </c:pt>
                <c:pt idx="12">
                  <c:v>0.78</c:v>
                </c:pt>
                <c:pt idx="13">
                  <c:v>0.78200000000000003</c:v>
                </c:pt>
                <c:pt idx="14">
                  <c:v>0.79100000000000004</c:v>
                </c:pt>
                <c:pt idx="15">
                  <c:v>0.79500000000000004</c:v>
                </c:pt>
                <c:pt idx="16">
                  <c:v>0.82799999999999996</c:v>
                </c:pt>
                <c:pt idx="17">
                  <c:v>0.82799999999999996</c:v>
                </c:pt>
                <c:pt idx="18">
                  <c:v>0.83</c:v>
                </c:pt>
                <c:pt idx="19">
                  <c:v>0.83499999999999996</c:v>
                </c:pt>
                <c:pt idx="20">
                  <c:v>0.80900000000000005</c:v>
                </c:pt>
                <c:pt idx="21">
                  <c:v>0.79800000000000004</c:v>
                </c:pt>
                <c:pt idx="22">
                  <c:v>0.89800000000000002</c:v>
                </c:pt>
                <c:pt idx="23">
                  <c:v>0.83399999999999996</c:v>
                </c:pt>
                <c:pt idx="24">
                  <c:v>0.82899999999999996</c:v>
                </c:pt>
                <c:pt idx="25">
                  <c:v>0.84899999999999998</c:v>
                </c:pt>
              </c:numCache>
            </c:numRef>
          </c:val>
          <c:smooth val="0"/>
          <c:extLst>
            <c:ext xmlns:c16="http://schemas.microsoft.com/office/drawing/2014/chart" uri="{C3380CC4-5D6E-409C-BE32-E72D297353CC}">
              <c16:uniqueId val="{00000000-492E-4FF1-B227-D870A53F7327}"/>
            </c:ext>
          </c:extLst>
        </c:ser>
        <c:dLbls>
          <c:showLegendKey val="0"/>
          <c:showVal val="0"/>
          <c:showCatName val="0"/>
          <c:showSerName val="0"/>
          <c:showPercent val="0"/>
          <c:showBubbleSize val="0"/>
        </c:dLbls>
        <c:smooth val="0"/>
        <c:axId val="1459914399"/>
        <c:axId val="1459914879"/>
      </c:lineChart>
      <c:catAx>
        <c:axId val="1459914399"/>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600" b="0" i="0" u="none" strike="noStrike" kern="1200" baseline="0">
                <a:solidFill>
                  <a:schemeClr val="tx1"/>
                </a:solidFill>
                <a:latin typeface="+mn-lt"/>
                <a:ea typeface="+mn-ea"/>
                <a:cs typeface="+mn-cs"/>
              </a:defRPr>
            </a:pPr>
            <a:endParaRPr lang="ja-JP"/>
          </a:p>
        </c:txPr>
        <c:crossAx val="1459914879"/>
        <c:crosses val="autoZero"/>
        <c:auto val="1"/>
        <c:lblAlgn val="ctr"/>
        <c:lblOffset val="100"/>
        <c:noMultiLvlLbl val="0"/>
      </c:catAx>
      <c:valAx>
        <c:axId val="1459914879"/>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lang="ja-JP" sz="800" b="0" i="0" u="none" strike="noStrike" kern="1200" baseline="0">
                <a:solidFill>
                  <a:schemeClr val="tx1"/>
                </a:solidFill>
                <a:latin typeface="+mn-lt"/>
                <a:ea typeface="+mn-ea"/>
                <a:cs typeface="+mn-cs"/>
              </a:defRPr>
            </a:pPr>
            <a:endParaRPr lang="ja-JP"/>
          </a:p>
        </c:txPr>
        <c:crossAx val="1459914399"/>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ja-JP"/>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397772233418783"/>
          <c:y val="0.15283510765739991"/>
          <c:w val="0.77297063139084132"/>
          <c:h val="0.69432978468520012"/>
        </c:manualLayout>
      </c:layout>
      <c:barChart>
        <c:barDir val="bar"/>
        <c:grouping val="percentStacked"/>
        <c:varyColors val="0"/>
        <c:ser>
          <c:idx val="0"/>
          <c:order val="0"/>
          <c:tx>
            <c:strRef>
              <c:f>Sheet1!$B$1</c:f>
              <c:strCache>
                <c:ptCount val="1"/>
                <c:pt idx="0">
                  <c:v>全社戦略に基づき、全社的にDXに取組んでいる</c:v>
                </c:pt>
              </c:strCache>
            </c:strRef>
          </c:tx>
          <c:spPr>
            <a:solidFill>
              <a:schemeClr val="accent1">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lang="ja-JP" sz="800" b="0" i="0" u="none" strike="noStrike" kern="1200" baseline="0">
                    <a:solidFill>
                      <a:schemeClr val="tx1"/>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2021年度（対象：534）</c:v>
                </c:pt>
                <c:pt idx="1">
                  <c:v>2022年度（対象：543）</c:v>
                </c:pt>
              </c:strCache>
            </c:strRef>
          </c:cat>
          <c:val>
            <c:numRef>
              <c:f>Sheet1!$B$2:$B$3</c:f>
              <c:numCache>
                <c:formatCode>General</c:formatCode>
                <c:ptCount val="2"/>
                <c:pt idx="0">
                  <c:v>21.7</c:v>
                </c:pt>
                <c:pt idx="1">
                  <c:v>26.9</c:v>
                </c:pt>
              </c:numCache>
            </c:numRef>
          </c:val>
          <c:extLst>
            <c:ext xmlns:c16="http://schemas.microsoft.com/office/drawing/2014/chart" uri="{C3380CC4-5D6E-409C-BE32-E72D297353CC}">
              <c16:uniqueId val="{00000000-094D-4729-9D99-D2863F3186AC}"/>
            </c:ext>
          </c:extLst>
        </c:ser>
        <c:ser>
          <c:idx val="1"/>
          <c:order val="1"/>
          <c:tx>
            <c:strRef>
              <c:f>Sheet1!$C$1</c:f>
              <c:strCache>
                <c:ptCount val="1"/>
                <c:pt idx="0">
                  <c:v>全社戦略に基づき、一部の部門においてDXに取組んでいる</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lang="ja-JP" sz="800" b="0" i="0" u="none" strike="noStrike" kern="1200" baseline="0">
                    <a:solidFill>
                      <a:schemeClr val="tx1"/>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2021年度（対象：534）</c:v>
                </c:pt>
                <c:pt idx="1">
                  <c:v>2022年度（対象：543）</c:v>
                </c:pt>
              </c:strCache>
            </c:strRef>
          </c:cat>
          <c:val>
            <c:numRef>
              <c:f>Sheet1!$C$2:$C$3</c:f>
              <c:numCache>
                <c:formatCode>General</c:formatCode>
                <c:ptCount val="2"/>
                <c:pt idx="0">
                  <c:v>23.6</c:v>
                </c:pt>
                <c:pt idx="1">
                  <c:v>27.3</c:v>
                </c:pt>
              </c:numCache>
            </c:numRef>
          </c:val>
          <c:extLst>
            <c:ext xmlns:c16="http://schemas.microsoft.com/office/drawing/2014/chart" uri="{C3380CC4-5D6E-409C-BE32-E72D297353CC}">
              <c16:uniqueId val="{00000001-094D-4729-9D99-D2863F3186AC}"/>
            </c:ext>
          </c:extLst>
        </c:ser>
        <c:ser>
          <c:idx val="2"/>
          <c:order val="2"/>
          <c:tx>
            <c:strRef>
              <c:f>Sheet1!$D$1</c:f>
              <c:strCache>
                <c:ptCount val="1"/>
                <c:pt idx="0">
                  <c:v>部署ごとに個別でDXに取組んでいる</c:v>
                </c:pt>
              </c:strCache>
            </c:strRef>
          </c:tx>
          <c:spPr>
            <a:solidFill>
              <a:srgbClr val="FF9999"/>
            </a:solidFill>
            <a:ln>
              <a:noFill/>
            </a:ln>
            <a:effectLst/>
          </c:spPr>
          <c:invertIfNegative val="0"/>
          <c:dLbls>
            <c:spPr>
              <a:noFill/>
              <a:ln>
                <a:noFill/>
              </a:ln>
              <a:effectLst/>
            </c:spPr>
            <c:txPr>
              <a:bodyPr rot="0" spcFirstLastPara="1" vertOverflow="ellipsis" vert="horz" wrap="square" anchor="ctr" anchorCtr="1"/>
              <a:lstStyle/>
              <a:p>
                <a:pPr>
                  <a:defRPr lang="ja-JP" sz="800" b="0" i="0" u="none" strike="noStrike" kern="1200" baseline="0">
                    <a:solidFill>
                      <a:schemeClr val="tx1"/>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2021年度（対象：534）</c:v>
                </c:pt>
                <c:pt idx="1">
                  <c:v>2022年度（対象：543）</c:v>
                </c:pt>
              </c:strCache>
            </c:strRef>
          </c:cat>
          <c:val>
            <c:numRef>
              <c:f>Sheet1!$D$2:$D$3</c:f>
              <c:numCache>
                <c:formatCode>General</c:formatCode>
                <c:ptCount val="2"/>
                <c:pt idx="0">
                  <c:v>10.5</c:v>
                </c:pt>
                <c:pt idx="1">
                  <c:v>15.1</c:v>
                </c:pt>
              </c:numCache>
            </c:numRef>
          </c:val>
          <c:extLst>
            <c:ext xmlns:c16="http://schemas.microsoft.com/office/drawing/2014/chart" uri="{C3380CC4-5D6E-409C-BE32-E72D297353CC}">
              <c16:uniqueId val="{00000002-094D-4729-9D99-D2863F3186AC}"/>
            </c:ext>
          </c:extLst>
        </c:ser>
        <c:ser>
          <c:idx val="3"/>
          <c:order val="3"/>
          <c:tx>
            <c:strRef>
              <c:f>Sheet1!$E$1</c:f>
              <c:strCache>
                <c:ptCount val="1"/>
                <c:pt idx="0">
                  <c:v>取組んでいない</c:v>
                </c:pt>
              </c:strCache>
            </c:strRef>
          </c:tx>
          <c:spPr>
            <a:solidFill>
              <a:schemeClr val="accent5">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lang="ja-JP" sz="800" b="0" i="0" u="none" strike="noStrike" kern="1200" baseline="0">
                    <a:solidFill>
                      <a:schemeClr val="tx1"/>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2021年度（対象：534）</c:v>
                </c:pt>
                <c:pt idx="1">
                  <c:v>2022年度（対象：543）</c:v>
                </c:pt>
              </c:strCache>
            </c:strRef>
          </c:cat>
          <c:val>
            <c:numRef>
              <c:f>Sheet1!$E$2:$E$3</c:f>
              <c:numCache>
                <c:formatCode>General</c:formatCode>
                <c:ptCount val="2"/>
                <c:pt idx="0">
                  <c:v>33.9</c:v>
                </c:pt>
                <c:pt idx="1">
                  <c:v>29.1</c:v>
                </c:pt>
              </c:numCache>
            </c:numRef>
          </c:val>
          <c:extLst>
            <c:ext xmlns:c16="http://schemas.microsoft.com/office/drawing/2014/chart" uri="{C3380CC4-5D6E-409C-BE32-E72D297353CC}">
              <c16:uniqueId val="{00000003-094D-4729-9D99-D2863F3186AC}"/>
            </c:ext>
          </c:extLst>
        </c:ser>
        <c:ser>
          <c:idx val="4"/>
          <c:order val="4"/>
          <c:tx>
            <c:strRef>
              <c:f>Sheet1!$F$1</c:f>
              <c:strCache>
                <c:ptCount val="1"/>
                <c:pt idx="0">
                  <c:v>創業よりデジタル事業をメイン事業としている</c:v>
                </c:pt>
              </c:strCache>
            </c:strRef>
          </c:tx>
          <c:spPr>
            <a:solidFill>
              <a:schemeClr val="accent6"/>
            </a:solidFill>
            <a:ln>
              <a:noFill/>
            </a:ln>
            <a:effectLst/>
          </c:spPr>
          <c:invertIfNegative val="0"/>
          <c:dLbls>
            <c:dLbl>
              <c:idx val="0"/>
              <c:layout>
                <c:manualLayout>
                  <c:x val="-3.851989403550056E-2"/>
                  <c:y val="-0.11363636363636369"/>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6D5-4658-BD09-71597DBF3400}"/>
                </c:ext>
              </c:extLst>
            </c:dLbl>
            <c:dLbl>
              <c:idx val="1"/>
              <c:layout>
                <c:manualLayout>
                  <c:x val="-3.8519894035500393E-2"/>
                  <c:y val="-0.1767676767676767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6D5-4658-BD09-71597DBF3400}"/>
                </c:ext>
              </c:extLst>
            </c:dLbl>
            <c:spPr>
              <a:noFill/>
              <a:ln>
                <a:noFill/>
              </a:ln>
              <a:effectLst/>
            </c:spPr>
            <c:txPr>
              <a:bodyPr rot="0" spcFirstLastPara="1" vertOverflow="ellipsis" vert="horz" wrap="square" anchor="ctr" anchorCtr="1"/>
              <a:lstStyle/>
              <a:p>
                <a:pPr>
                  <a:defRPr lang="ja-JP" sz="800" b="0" i="0" u="none" strike="noStrike" kern="1200" baseline="0">
                    <a:solidFill>
                      <a:schemeClr val="tx1"/>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dk1"/>
                      </a:solidFill>
                      <a:prstDash val="solid"/>
                      <a:miter lim="800000"/>
                    </a:ln>
                    <a:effectLst/>
                  </c:spPr>
                </c15:leaderLines>
              </c:ext>
            </c:extLst>
          </c:dLbls>
          <c:cat>
            <c:strRef>
              <c:f>Sheet1!$A$2:$A$3</c:f>
              <c:strCache>
                <c:ptCount val="2"/>
                <c:pt idx="0">
                  <c:v>2021年度（対象：534）</c:v>
                </c:pt>
                <c:pt idx="1">
                  <c:v>2022年度（対象：543）</c:v>
                </c:pt>
              </c:strCache>
            </c:strRef>
          </c:cat>
          <c:val>
            <c:numRef>
              <c:f>Sheet1!$F$2:$F$3</c:f>
              <c:numCache>
                <c:formatCode>General</c:formatCode>
                <c:ptCount val="2"/>
                <c:pt idx="0">
                  <c:v>0.7</c:v>
                </c:pt>
                <c:pt idx="1">
                  <c:v>0.4</c:v>
                </c:pt>
              </c:numCache>
            </c:numRef>
          </c:val>
          <c:extLst>
            <c:ext xmlns:c16="http://schemas.microsoft.com/office/drawing/2014/chart" uri="{C3380CC4-5D6E-409C-BE32-E72D297353CC}">
              <c16:uniqueId val="{00000004-094D-4729-9D99-D2863F3186AC}"/>
            </c:ext>
          </c:extLst>
        </c:ser>
        <c:ser>
          <c:idx val="5"/>
          <c:order val="5"/>
          <c:tx>
            <c:strRef>
              <c:f>Sheet1!$G$1</c:f>
              <c:strCache>
                <c:ptCount val="1"/>
                <c:pt idx="0">
                  <c:v>わからない</c:v>
                </c:pt>
              </c:strCache>
            </c:strRef>
          </c:tx>
          <c:spPr>
            <a:solidFill>
              <a:schemeClr val="accent4"/>
            </a:solidFill>
            <a:ln>
              <a:noFill/>
            </a:ln>
            <a:effectLst/>
          </c:spPr>
          <c:invertIfNegative val="0"/>
          <c:dLbls>
            <c:dLbl>
              <c:idx val="1"/>
              <c:layout>
                <c:manualLayout>
                  <c:x val="2.0392885077617853E-2"/>
                  <c:y val="-1.2626262626262626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6D5-4658-BD09-71597DBF3400}"/>
                </c:ext>
              </c:extLst>
            </c:dLbl>
            <c:spPr>
              <a:noFill/>
              <a:ln>
                <a:noFill/>
              </a:ln>
              <a:effectLst/>
            </c:spPr>
            <c:txPr>
              <a:bodyPr rot="0" spcFirstLastPara="1" vertOverflow="ellipsis" vert="horz" wrap="square" anchor="ctr" anchorCtr="1"/>
              <a:lstStyle/>
              <a:p>
                <a:pPr>
                  <a:defRPr lang="ja-JP" sz="800" b="0" i="0" u="none" strike="noStrike" kern="1200" baseline="0">
                    <a:solidFill>
                      <a:schemeClr val="tx1"/>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2021年度（対象：534）</c:v>
                </c:pt>
                <c:pt idx="1">
                  <c:v>2022年度（対象：543）</c:v>
                </c:pt>
              </c:strCache>
            </c:strRef>
          </c:cat>
          <c:val>
            <c:numRef>
              <c:f>Sheet1!$G$2:$G$3</c:f>
              <c:numCache>
                <c:formatCode>General</c:formatCode>
                <c:ptCount val="2"/>
                <c:pt idx="0">
                  <c:v>9.6</c:v>
                </c:pt>
                <c:pt idx="1">
                  <c:v>1.3</c:v>
                </c:pt>
              </c:numCache>
            </c:numRef>
          </c:val>
          <c:extLst>
            <c:ext xmlns:c16="http://schemas.microsoft.com/office/drawing/2014/chart" uri="{C3380CC4-5D6E-409C-BE32-E72D297353CC}">
              <c16:uniqueId val="{00000005-094D-4729-9D99-D2863F3186AC}"/>
            </c:ext>
          </c:extLst>
        </c:ser>
        <c:dLbls>
          <c:dLblPos val="ctr"/>
          <c:showLegendKey val="0"/>
          <c:showVal val="1"/>
          <c:showCatName val="0"/>
          <c:showSerName val="0"/>
          <c:showPercent val="0"/>
          <c:showBubbleSize val="0"/>
        </c:dLbls>
        <c:gapWidth val="150"/>
        <c:overlap val="100"/>
        <c:axId val="1941587872"/>
        <c:axId val="1941562432"/>
      </c:barChart>
      <c:catAx>
        <c:axId val="194158787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600" b="0" i="0" u="none" strike="noStrike" kern="1200" baseline="0">
                <a:solidFill>
                  <a:schemeClr val="tx1"/>
                </a:solidFill>
                <a:latin typeface="+mn-lt"/>
                <a:ea typeface="+mn-ea"/>
                <a:cs typeface="+mn-cs"/>
              </a:defRPr>
            </a:pPr>
            <a:endParaRPr lang="ja-JP"/>
          </a:p>
        </c:txPr>
        <c:crossAx val="1941562432"/>
        <c:crosses val="autoZero"/>
        <c:auto val="1"/>
        <c:lblAlgn val="ctr"/>
        <c:lblOffset val="100"/>
        <c:noMultiLvlLbl val="0"/>
      </c:catAx>
      <c:valAx>
        <c:axId val="1941562432"/>
        <c:scaling>
          <c:orientation val="minMax"/>
        </c:scaling>
        <c:delete val="1"/>
        <c:axPos val="t"/>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high"/>
        <c:crossAx val="1941587872"/>
        <c:crosses val="max"/>
        <c:crossBetween val="between"/>
        <c:majorUnit val="0.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ja-JP"/>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92062219371392"/>
          <c:y val="0.30496500437445317"/>
          <c:w val="0.76968747772788826"/>
          <c:h val="0.55614610673665787"/>
        </c:manualLayout>
      </c:layout>
      <c:barChart>
        <c:barDir val="bar"/>
        <c:grouping val="percentStacked"/>
        <c:varyColors val="0"/>
        <c:ser>
          <c:idx val="0"/>
          <c:order val="0"/>
          <c:tx>
            <c:strRef>
              <c:f>Sheet1!$B$1</c:f>
              <c:strCache>
                <c:ptCount val="1"/>
                <c:pt idx="0">
                  <c:v>成果が出ている</c:v>
                </c:pt>
              </c:strCache>
            </c:strRef>
          </c:tx>
          <c:spPr>
            <a:solidFill>
              <a:schemeClr val="accent1">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ja-JP" sz="800" b="0" i="0" u="none" strike="noStrike" kern="1200" baseline="0">
                    <a:solidFill>
                      <a:schemeClr val="tx1"/>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2021年度（対象：297）</c:v>
                </c:pt>
                <c:pt idx="1">
                  <c:v>2022年度（対象：376）</c:v>
                </c:pt>
              </c:strCache>
            </c:strRef>
          </c:cat>
          <c:val>
            <c:numRef>
              <c:f>Sheet1!$B$2:$B$3</c:f>
              <c:numCache>
                <c:formatCode>0.0</c:formatCode>
                <c:ptCount val="2"/>
                <c:pt idx="0" formatCode="General">
                  <c:v>49.5</c:v>
                </c:pt>
                <c:pt idx="1">
                  <c:v>58</c:v>
                </c:pt>
              </c:numCache>
            </c:numRef>
          </c:val>
          <c:extLst>
            <c:ext xmlns:c16="http://schemas.microsoft.com/office/drawing/2014/chart" uri="{C3380CC4-5D6E-409C-BE32-E72D297353CC}">
              <c16:uniqueId val="{00000000-FB93-4B23-887E-75185CFBD311}"/>
            </c:ext>
          </c:extLst>
        </c:ser>
        <c:ser>
          <c:idx val="1"/>
          <c:order val="1"/>
          <c:tx>
            <c:strRef>
              <c:f>Sheet1!$C$1</c:f>
              <c:strCache>
                <c:ptCount val="1"/>
                <c:pt idx="0">
                  <c:v>成果が出ていない</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ja-JP" sz="800" b="0" i="0" u="none" strike="noStrike" kern="1200" baseline="0">
                    <a:solidFill>
                      <a:schemeClr val="tx1"/>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2021年度（対象：297）</c:v>
                </c:pt>
                <c:pt idx="1">
                  <c:v>2022年度（対象：376）</c:v>
                </c:pt>
              </c:strCache>
            </c:strRef>
          </c:cat>
          <c:val>
            <c:numRef>
              <c:f>Sheet1!$C$2:$C$3</c:f>
              <c:numCache>
                <c:formatCode>General</c:formatCode>
                <c:ptCount val="2"/>
                <c:pt idx="0">
                  <c:v>22.6</c:v>
                </c:pt>
                <c:pt idx="1">
                  <c:v>24.7</c:v>
                </c:pt>
              </c:numCache>
            </c:numRef>
          </c:val>
          <c:extLst>
            <c:ext xmlns:c16="http://schemas.microsoft.com/office/drawing/2014/chart" uri="{C3380CC4-5D6E-409C-BE32-E72D297353CC}">
              <c16:uniqueId val="{00000001-FB93-4B23-887E-75185CFBD311}"/>
            </c:ext>
          </c:extLst>
        </c:ser>
        <c:ser>
          <c:idx val="2"/>
          <c:order val="2"/>
          <c:tx>
            <c:strRef>
              <c:f>Sheet1!$D$1</c:f>
              <c:strCache>
                <c:ptCount val="1"/>
                <c:pt idx="0">
                  <c:v>わからない</c:v>
                </c:pt>
              </c:strCache>
            </c:strRef>
          </c:tx>
          <c:spPr>
            <a:solidFill>
              <a:srgbClr val="FF9999"/>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ja-JP" sz="800" b="0" i="0" u="none" strike="noStrike" kern="1200" baseline="0">
                    <a:solidFill>
                      <a:schemeClr val="tx1"/>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2021年度（対象：297）</c:v>
                </c:pt>
                <c:pt idx="1">
                  <c:v>2022年度（対象：376）</c:v>
                </c:pt>
              </c:strCache>
            </c:strRef>
          </c:cat>
          <c:val>
            <c:numRef>
              <c:f>Sheet1!$D$2:$D$3</c:f>
              <c:numCache>
                <c:formatCode>General</c:formatCode>
                <c:ptCount val="2"/>
                <c:pt idx="0">
                  <c:v>27.9</c:v>
                </c:pt>
                <c:pt idx="1">
                  <c:v>17.3</c:v>
                </c:pt>
              </c:numCache>
            </c:numRef>
          </c:val>
          <c:extLst>
            <c:ext xmlns:c16="http://schemas.microsoft.com/office/drawing/2014/chart" uri="{C3380CC4-5D6E-409C-BE32-E72D297353CC}">
              <c16:uniqueId val="{00000002-FB93-4B23-887E-75185CFBD311}"/>
            </c:ext>
          </c:extLst>
        </c:ser>
        <c:dLbls>
          <c:dLblPos val="ctr"/>
          <c:showLegendKey val="0"/>
          <c:showVal val="1"/>
          <c:showCatName val="0"/>
          <c:showSerName val="0"/>
          <c:showPercent val="0"/>
          <c:showBubbleSize val="0"/>
        </c:dLbls>
        <c:gapWidth val="150"/>
        <c:overlap val="100"/>
        <c:axId val="1382868976"/>
        <c:axId val="1382884816"/>
      </c:barChart>
      <c:catAx>
        <c:axId val="13828689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600" b="0" i="0" u="none" strike="noStrike" kern="1200" baseline="0">
                <a:solidFill>
                  <a:schemeClr val="tx1"/>
                </a:solidFill>
                <a:latin typeface="+mn-lt"/>
                <a:ea typeface="+mn-ea"/>
                <a:cs typeface="+mn-cs"/>
              </a:defRPr>
            </a:pPr>
            <a:endParaRPr lang="ja-JP"/>
          </a:p>
        </c:txPr>
        <c:crossAx val="1382884816"/>
        <c:crosses val="autoZero"/>
        <c:auto val="1"/>
        <c:lblAlgn val="ctr"/>
        <c:lblOffset val="100"/>
        <c:noMultiLvlLbl val="0"/>
      </c:catAx>
      <c:valAx>
        <c:axId val="1382884816"/>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high"/>
        <c:crossAx val="1382868976"/>
        <c:crosses val="autoZero"/>
        <c:crossBetween val="between"/>
        <c:majorUnit val="0.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ja-JP"/>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83801938564607"/>
          <c:y val="0.23368008075113794"/>
          <c:w val="0.76825065925450786"/>
          <c:h val="0.42885939017654789"/>
        </c:manualLayout>
      </c:layout>
      <c:barChart>
        <c:barDir val="bar"/>
        <c:grouping val="percentStacked"/>
        <c:varyColors val="0"/>
        <c:ser>
          <c:idx val="0"/>
          <c:order val="0"/>
          <c:tx>
            <c:strRef>
              <c:f>Sheet1!$B$1</c:f>
              <c:strCache>
                <c:ptCount val="1"/>
                <c:pt idx="0">
                  <c:v>成果が出ている</c:v>
                </c:pt>
              </c:strCache>
            </c:strRef>
          </c:tx>
          <c:spPr>
            <a:solidFill>
              <a:schemeClr val="accent1">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ja-JP" sz="800" b="0" i="0" u="none" strike="noStrike" kern="1200" baseline="0">
                    <a:solidFill>
                      <a:schemeClr val="tx1"/>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2021年度（対象：292)</c:v>
                </c:pt>
                <c:pt idx="1">
                  <c:v>2022年度（対象：301)</c:v>
                </c:pt>
              </c:strCache>
            </c:strRef>
          </c:cat>
          <c:val>
            <c:numRef>
              <c:f>Sheet1!$B$2:$B$3</c:f>
              <c:numCache>
                <c:formatCode>0.0</c:formatCode>
                <c:ptCount val="2"/>
                <c:pt idx="0" formatCode="General">
                  <c:v>90.1</c:v>
                </c:pt>
                <c:pt idx="1">
                  <c:v>89</c:v>
                </c:pt>
              </c:numCache>
            </c:numRef>
          </c:val>
          <c:extLst>
            <c:ext xmlns:c16="http://schemas.microsoft.com/office/drawing/2014/chart" uri="{C3380CC4-5D6E-409C-BE32-E72D297353CC}">
              <c16:uniqueId val="{00000000-FB93-4B23-887E-75185CFBD311}"/>
            </c:ext>
          </c:extLst>
        </c:ser>
        <c:ser>
          <c:idx val="1"/>
          <c:order val="1"/>
          <c:tx>
            <c:strRef>
              <c:f>Sheet1!$C$1</c:f>
              <c:strCache>
                <c:ptCount val="1"/>
                <c:pt idx="0">
                  <c:v>成果が出ていない</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ja-JP" sz="800" b="0" i="0" u="none" strike="noStrike" kern="1200" baseline="0">
                    <a:solidFill>
                      <a:schemeClr val="tx1"/>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2021年度（対象：292)</c:v>
                </c:pt>
                <c:pt idx="1">
                  <c:v>2022年度（対象：301)</c:v>
                </c:pt>
              </c:strCache>
            </c:strRef>
          </c:cat>
          <c:val>
            <c:numRef>
              <c:f>Sheet1!$C$2:$C$3</c:f>
              <c:numCache>
                <c:formatCode>General</c:formatCode>
                <c:ptCount val="2"/>
                <c:pt idx="0">
                  <c:v>7.5</c:v>
                </c:pt>
                <c:pt idx="1">
                  <c:v>6.6</c:v>
                </c:pt>
              </c:numCache>
            </c:numRef>
          </c:val>
          <c:extLst>
            <c:ext xmlns:c16="http://schemas.microsoft.com/office/drawing/2014/chart" uri="{C3380CC4-5D6E-409C-BE32-E72D297353CC}">
              <c16:uniqueId val="{00000001-FB93-4B23-887E-75185CFBD311}"/>
            </c:ext>
          </c:extLst>
        </c:ser>
        <c:ser>
          <c:idx val="2"/>
          <c:order val="2"/>
          <c:tx>
            <c:strRef>
              <c:f>Sheet1!$D$1</c:f>
              <c:strCache>
                <c:ptCount val="1"/>
                <c:pt idx="0">
                  <c:v>わからない</c:v>
                </c:pt>
              </c:strCache>
            </c:strRef>
          </c:tx>
          <c:spPr>
            <a:solidFill>
              <a:srgbClr val="FF9999"/>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ja-JP" sz="800" b="0" i="0" u="none" strike="noStrike" kern="1200" baseline="0">
                    <a:solidFill>
                      <a:schemeClr val="tx1"/>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2021年度（対象：292)</c:v>
                </c:pt>
                <c:pt idx="1">
                  <c:v>2022年度（対象：301)</c:v>
                </c:pt>
              </c:strCache>
            </c:strRef>
          </c:cat>
          <c:val>
            <c:numRef>
              <c:f>Sheet1!$D$2:$D$3</c:f>
              <c:numCache>
                <c:formatCode>General</c:formatCode>
                <c:ptCount val="2"/>
                <c:pt idx="0">
                  <c:v>2.4</c:v>
                </c:pt>
                <c:pt idx="1">
                  <c:v>4.3</c:v>
                </c:pt>
              </c:numCache>
            </c:numRef>
          </c:val>
          <c:extLst>
            <c:ext xmlns:c16="http://schemas.microsoft.com/office/drawing/2014/chart" uri="{C3380CC4-5D6E-409C-BE32-E72D297353CC}">
              <c16:uniqueId val="{00000002-FB93-4B23-887E-75185CFBD311}"/>
            </c:ext>
          </c:extLst>
        </c:ser>
        <c:dLbls>
          <c:dLblPos val="ctr"/>
          <c:showLegendKey val="0"/>
          <c:showVal val="1"/>
          <c:showCatName val="0"/>
          <c:showSerName val="0"/>
          <c:showPercent val="0"/>
          <c:showBubbleSize val="0"/>
        </c:dLbls>
        <c:gapWidth val="150"/>
        <c:overlap val="100"/>
        <c:axId val="1382868976"/>
        <c:axId val="1382884816"/>
      </c:barChart>
      <c:catAx>
        <c:axId val="138286897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600" b="0" i="0" u="none" strike="noStrike" kern="1200" baseline="0">
                <a:solidFill>
                  <a:schemeClr val="tx1"/>
                </a:solidFill>
                <a:latin typeface="+mn-lt"/>
                <a:ea typeface="+mn-ea"/>
                <a:cs typeface="+mn-cs"/>
              </a:defRPr>
            </a:pPr>
            <a:endParaRPr lang="ja-JP"/>
          </a:p>
        </c:txPr>
        <c:crossAx val="1382884816"/>
        <c:crosses val="autoZero"/>
        <c:auto val="1"/>
        <c:lblAlgn val="ctr"/>
        <c:lblOffset val="100"/>
        <c:noMultiLvlLbl val="0"/>
      </c:catAx>
      <c:valAx>
        <c:axId val="1382884816"/>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high"/>
        <c:spPr>
          <a:noFill/>
          <a:ln>
            <a:noFill/>
          </a:ln>
          <a:effectLst/>
        </c:spPr>
        <c:txPr>
          <a:bodyPr rot="-60000000" spcFirstLastPara="1" vertOverflow="ellipsis" vert="horz" wrap="square" anchor="ctr" anchorCtr="1"/>
          <a:lstStyle/>
          <a:p>
            <a:pPr>
              <a:defRPr lang="ja-JP" sz="800" b="0" i="0" u="none" strike="noStrike" kern="1200" baseline="0">
                <a:solidFill>
                  <a:schemeClr val="tx1"/>
                </a:solidFill>
                <a:latin typeface="+mn-lt"/>
                <a:ea typeface="+mn-ea"/>
                <a:cs typeface="+mn-cs"/>
              </a:defRPr>
            </a:pPr>
            <a:endParaRPr lang="ja-JP"/>
          </a:p>
        </c:txPr>
        <c:crossAx val="1382868976"/>
        <c:crosses val="autoZero"/>
        <c:crossBetween val="between"/>
        <c:majorUnit val="0.2"/>
      </c:valAx>
      <c:spPr>
        <a:noFill/>
        <a:ln>
          <a:noFill/>
        </a:ln>
        <a:effectLst/>
      </c:spPr>
    </c:plotArea>
    <c:legend>
      <c:legendPos val="b"/>
      <c:layout>
        <c:manualLayout>
          <c:xMode val="edge"/>
          <c:yMode val="edge"/>
          <c:x val="0.23186711567243959"/>
          <c:y val="0.70400746567124384"/>
          <c:w val="0.52244601240111177"/>
          <c:h val="0.17298722075151884"/>
        </c:manualLayout>
      </c:layout>
      <c:overlay val="0"/>
      <c:spPr>
        <a:noFill/>
        <a:ln>
          <a:noFill/>
        </a:ln>
        <a:effectLst/>
      </c:spPr>
      <c:txPr>
        <a:bodyPr rot="0" spcFirstLastPara="1" vertOverflow="ellipsis" vert="horz" wrap="square" anchor="ctr" anchorCtr="1"/>
        <a:lstStyle/>
        <a:p>
          <a:pPr>
            <a:defRPr lang="ja-JP" sz="600" b="0" i="0" u="none" strike="noStrike" kern="1200" baseline="0">
              <a:solidFill>
                <a:schemeClr val="tx1"/>
              </a:solidFill>
              <a:latin typeface="+mn-lt"/>
              <a:ea typeface="+mn-ea"/>
              <a:cs typeface="+mn-cs"/>
            </a:defRPr>
          </a:pPr>
          <a:endParaRPr lang="ja-JP"/>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ja-JP"/>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467621879157078"/>
          <c:y val="0.14590291657431181"/>
          <c:w val="0.77321256273086958"/>
          <c:h val="0.4071714276029384"/>
        </c:manualLayout>
      </c:layout>
      <c:barChart>
        <c:barDir val="bar"/>
        <c:grouping val="percentStacked"/>
        <c:varyColors val="0"/>
        <c:ser>
          <c:idx val="0"/>
          <c:order val="0"/>
          <c:tx>
            <c:strRef>
              <c:f>Sheet1!$B$1</c:f>
              <c:strCache>
                <c:ptCount val="1"/>
                <c:pt idx="0">
                  <c:v>全社戦略に基づき、全社的にDXに取組んでいる</c:v>
                </c:pt>
              </c:strCache>
            </c:strRef>
          </c:tx>
          <c:spPr>
            <a:solidFill>
              <a:schemeClr val="accent1">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lang="ja-JP" sz="800" b="0" i="0" u="none" strike="noStrike" kern="1200" baseline="0">
                    <a:solidFill>
                      <a:schemeClr val="tx1"/>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2021年度（対象：369）</c:v>
                </c:pt>
                <c:pt idx="1">
                  <c:v>2022年度（対象：386）</c:v>
                </c:pt>
              </c:strCache>
            </c:strRef>
          </c:cat>
          <c:val>
            <c:numRef>
              <c:f>Sheet1!$B$2:$B$3</c:f>
              <c:numCache>
                <c:formatCode>General</c:formatCode>
                <c:ptCount val="2"/>
                <c:pt idx="0">
                  <c:v>36.6</c:v>
                </c:pt>
                <c:pt idx="1">
                  <c:v>35.5</c:v>
                </c:pt>
              </c:numCache>
            </c:numRef>
          </c:val>
          <c:extLst>
            <c:ext xmlns:c16="http://schemas.microsoft.com/office/drawing/2014/chart" uri="{C3380CC4-5D6E-409C-BE32-E72D297353CC}">
              <c16:uniqueId val="{00000000-CDAB-4AB5-B24F-1F31415689AC}"/>
            </c:ext>
          </c:extLst>
        </c:ser>
        <c:ser>
          <c:idx val="1"/>
          <c:order val="1"/>
          <c:tx>
            <c:strRef>
              <c:f>Sheet1!$C$1</c:f>
              <c:strCache>
                <c:ptCount val="1"/>
                <c:pt idx="0">
                  <c:v>全社戦略に基づき、一部の部門においてDXに取組んでいる</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lang="ja-JP" sz="800" b="0" i="0" u="none" strike="noStrike" kern="1200" baseline="0">
                    <a:solidFill>
                      <a:schemeClr val="tx1"/>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2021年度（対象：369）</c:v>
                </c:pt>
                <c:pt idx="1">
                  <c:v>2022年度（対象：386）</c:v>
                </c:pt>
              </c:strCache>
            </c:strRef>
          </c:cat>
          <c:val>
            <c:numRef>
              <c:f>Sheet1!$C$2:$C$3</c:f>
              <c:numCache>
                <c:formatCode>General</c:formatCode>
                <c:ptCount val="2"/>
                <c:pt idx="0">
                  <c:v>35</c:v>
                </c:pt>
                <c:pt idx="1">
                  <c:v>32.6</c:v>
                </c:pt>
              </c:numCache>
            </c:numRef>
          </c:val>
          <c:extLst>
            <c:ext xmlns:c16="http://schemas.microsoft.com/office/drawing/2014/chart" uri="{C3380CC4-5D6E-409C-BE32-E72D297353CC}">
              <c16:uniqueId val="{00000001-CDAB-4AB5-B24F-1F31415689AC}"/>
            </c:ext>
          </c:extLst>
        </c:ser>
        <c:ser>
          <c:idx val="2"/>
          <c:order val="2"/>
          <c:tx>
            <c:strRef>
              <c:f>Sheet1!$D$1</c:f>
              <c:strCache>
                <c:ptCount val="1"/>
                <c:pt idx="0">
                  <c:v>部署ごとに個別でDXに取組んでいる</c:v>
                </c:pt>
              </c:strCache>
            </c:strRef>
          </c:tx>
          <c:spPr>
            <a:solidFill>
              <a:srgbClr val="FF9999"/>
            </a:solidFill>
            <a:ln>
              <a:noFill/>
            </a:ln>
            <a:effectLst/>
          </c:spPr>
          <c:invertIfNegative val="0"/>
          <c:dLbls>
            <c:spPr>
              <a:noFill/>
              <a:ln>
                <a:noFill/>
              </a:ln>
              <a:effectLst/>
            </c:spPr>
            <c:txPr>
              <a:bodyPr rot="0" spcFirstLastPara="1" vertOverflow="ellipsis" vert="horz" wrap="square" anchor="ctr" anchorCtr="1"/>
              <a:lstStyle/>
              <a:p>
                <a:pPr>
                  <a:defRPr lang="ja-JP" sz="800" b="0" i="0" u="none" strike="noStrike" kern="1200" baseline="0">
                    <a:solidFill>
                      <a:schemeClr val="tx1"/>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2021年度（対象：369）</c:v>
                </c:pt>
                <c:pt idx="1">
                  <c:v>2022年度（対象：386）</c:v>
                </c:pt>
              </c:strCache>
            </c:strRef>
          </c:cat>
          <c:val>
            <c:numRef>
              <c:f>Sheet1!$D$2:$D$3</c:f>
              <c:numCache>
                <c:formatCode>General</c:formatCode>
                <c:ptCount val="2"/>
                <c:pt idx="0">
                  <c:v>7.6</c:v>
                </c:pt>
                <c:pt idx="1">
                  <c:v>9.8000000000000007</c:v>
                </c:pt>
              </c:numCache>
            </c:numRef>
          </c:val>
          <c:extLst>
            <c:ext xmlns:c16="http://schemas.microsoft.com/office/drawing/2014/chart" uri="{C3380CC4-5D6E-409C-BE32-E72D297353CC}">
              <c16:uniqueId val="{00000002-CDAB-4AB5-B24F-1F31415689AC}"/>
            </c:ext>
          </c:extLst>
        </c:ser>
        <c:ser>
          <c:idx val="3"/>
          <c:order val="3"/>
          <c:tx>
            <c:strRef>
              <c:f>Sheet1!$E$1</c:f>
              <c:strCache>
                <c:ptCount val="1"/>
                <c:pt idx="0">
                  <c:v>取組んでいない</c:v>
                </c:pt>
              </c:strCache>
            </c:strRef>
          </c:tx>
          <c:spPr>
            <a:solidFill>
              <a:schemeClr val="accent5">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lang="ja-JP" sz="800" b="0" i="0" u="none" strike="noStrike" kern="1200" baseline="0">
                    <a:solidFill>
                      <a:schemeClr val="tx1"/>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2021年度（対象：369）</c:v>
                </c:pt>
                <c:pt idx="1">
                  <c:v>2022年度（対象：386）</c:v>
                </c:pt>
              </c:strCache>
            </c:strRef>
          </c:cat>
          <c:val>
            <c:numRef>
              <c:f>Sheet1!$E$2:$E$3</c:f>
              <c:numCache>
                <c:formatCode>General</c:formatCode>
                <c:ptCount val="2"/>
                <c:pt idx="0">
                  <c:v>14.1</c:v>
                </c:pt>
                <c:pt idx="1">
                  <c:v>10.6</c:v>
                </c:pt>
              </c:numCache>
            </c:numRef>
          </c:val>
          <c:extLst>
            <c:ext xmlns:c16="http://schemas.microsoft.com/office/drawing/2014/chart" uri="{C3380CC4-5D6E-409C-BE32-E72D297353CC}">
              <c16:uniqueId val="{00000003-CDAB-4AB5-B24F-1F31415689AC}"/>
            </c:ext>
          </c:extLst>
        </c:ser>
        <c:ser>
          <c:idx val="4"/>
          <c:order val="4"/>
          <c:tx>
            <c:strRef>
              <c:f>Sheet1!$F$1</c:f>
              <c:strCache>
                <c:ptCount val="1"/>
                <c:pt idx="0">
                  <c:v>創業よりデジタル事業をメイン事業としている</c:v>
                </c:pt>
              </c:strCache>
            </c:strRef>
          </c:tx>
          <c:spPr>
            <a:solidFill>
              <a:schemeClr val="accent6"/>
            </a:solidFill>
            <a:ln>
              <a:noFill/>
            </a:ln>
            <a:effectLst/>
          </c:spPr>
          <c:invertIfNegative val="0"/>
          <c:dLbls>
            <c:dLbl>
              <c:idx val="0"/>
              <c:layout>
                <c:manualLayout>
                  <c:x val="-3.1722265676294437E-2"/>
                  <c:y val="-0.10762347039083428"/>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DAB-4AB5-B24F-1F31415689AC}"/>
                </c:ext>
              </c:extLst>
            </c:dLbl>
            <c:spPr>
              <a:noFill/>
              <a:ln>
                <a:noFill/>
              </a:ln>
              <a:effectLst/>
            </c:spPr>
            <c:txPr>
              <a:bodyPr rot="0" spcFirstLastPara="1" vertOverflow="ellipsis" vert="horz" wrap="square" anchor="ctr" anchorCtr="1"/>
              <a:lstStyle/>
              <a:p>
                <a:pPr>
                  <a:defRPr lang="ja-JP" sz="800" b="0" i="0" u="none" strike="noStrike" kern="1200" baseline="0">
                    <a:solidFill>
                      <a:schemeClr val="tx1"/>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dk1"/>
                      </a:solidFill>
                      <a:prstDash val="solid"/>
                      <a:miter lim="800000"/>
                    </a:ln>
                    <a:effectLst/>
                  </c:spPr>
                </c15:leaderLines>
              </c:ext>
            </c:extLst>
          </c:dLbls>
          <c:cat>
            <c:strRef>
              <c:f>Sheet1!$A$2:$A$3</c:f>
              <c:strCache>
                <c:ptCount val="2"/>
                <c:pt idx="0">
                  <c:v>2021年度（対象：369）</c:v>
                </c:pt>
                <c:pt idx="1">
                  <c:v>2022年度（対象：386）</c:v>
                </c:pt>
              </c:strCache>
            </c:strRef>
          </c:cat>
          <c:val>
            <c:numRef>
              <c:f>Sheet1!$F$2:$F$3</c:f>
              <c:numCache>
                <c:formatCode>General</c:formatCode>
                <c:ptCount val="2"/>
                <c:pt idx="0">
                  <c:v>2.2000000000000002</c:v>
                </c:pt>
                <c:pt idx="1">
                  <c:v>3.9</c:v>
                </c:pt>
              </c:numCache>
            </c:numRef>
          </c:val>
          <c:extLst>
            <c:ext xmlns:c16="http://schemas.microsoft.com/office/drawing/2014/chart" uri="{C3380CC4-5D6E-409C-BE32-E72D297353CC}">
              <c16:uniqueId val="{00000004-CDAB-4AB5-B24F-1F31415689AC}"/>
            </c:ext>
          </c:extLst>
        </c:ser>
        <c:ser>
          <c:idx val="5"/>
          <c:order val="5"/>
          <c:tx>
            <c:strRef>
              <c:f>Sheet1!$G$1</c:f>
              <c:strCache>
                <c:ptCount val="1"/>
                <c:pt idx="0">
                  <c:v>わからない</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lang="ja-JP" sz="800" b="0" i="0" u="none" strike="noStrike" kern="1200" baseline="0">
                    <a:solidFill>
                      <a:schemeClr val="tx1"/>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2021年度（対象：369）</c:v>
                </c:pt>
                <c:pt idx="1">
                  <c:v>2022年度（対象：386）</c:v>
                </c:pt>
              </c:strCache>
            </c:strRef>
          </c:cat>
          <c:val>
            <c:numRef>
              <c:f>Sheet1!$G$2:$G$3</c:f>
              <c:numCache>
                <c:formatCode>General</c:formatCode>
                <c:ptCount val="2"/>
                <c:pt idx="0">
                  <c:v>4.5999999999999996</c:v>
                </c:pt>
                <c:pt idx="1">
                  <c:v>7.5</c:v>
                </c:pt>
              </c:numCache>
            </c:numRef>
          </c:val>
          <c:extLst>
            <c:ext xmlns:c16="http://schemas.microsoft.com/office/drawing/2014/chart" uri="{C3380CC4-5D6E-409C-BE32-E72D297353CC}">
              <c16:uniqueId val="{00000005-CDAB-4AB5-B24F-1F31415689AC}"/>
            </c:ext>
          </c:extLst>
        </c:ser>
        <c:dLbls>
          <c:dLblPos val="ctr"/>
          <c:showLegendKey val="0"/>
          <c:showVal val="1"/>
          <c:showCatName val="0"/>
          <c:showSerName val="0"/>
          <c:showPercent val="0"/>
          <c:showBubbleSize val="0"/>
        </c:dLbls>
        <c:gapWidth val="150"/>
        <c:overlap val="100"/>
        <c:axId val="1941587872"/>
        <c:axId val="1941562432"/>
      </c:barChart>
      <c:catAx>
        <c:axId val="194158787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600" b="0" i="0" u="none" strike="noStrike" kern="1200" baseline="0">
                <a:solidFill>
                  <a:schemeClr val="tx1"/>
                </a:solidFill>
                <a:latin typeface="+mn-lt"/>
                <a:ea typeface="+mn-ea"/>
                <a:cs typeface="+mn-cs"/>
              </a:defRPr>
            </a:pPr>
            <a:endParaRPr lang="ja-JP"/>
          </a:p>
        </c:txPr>
        <c:crossAx val="1941562432"/>
        <c:crosses val="autoZero"/>
        <c:auto val="1"/>
        <c:lblAlgn val="ctr"/>
        <c:lblOffset val="100"/>
        <c:noMultiLvlLbl val="0"/>
      </c:catAx>
      <c:valAx>
        <c:axId val="1941562432"/>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t" anchorCtr="1"/>
          <a:lstStyle/>
          <a:p>
            <a:pPr>
              <a:defRPr lang="ja-JP" sz="800" b="0" i="0" u="none" strike="noStrike" kern="1200" baseline="0">
                <a:solidFill>
                  <a:schemeClr val="tx1"/>
                </a:solidFill>
                <a:latin typeface="+mn-lt"/>
                <a:ea typeface="+mn-ea"/>
                <a:cs typeface="+mn-cs"/>
              </a:defRPr>
            </a:pPr>
            <a:endParaRPr lang="ja-JP"/>
          </a:p>
        </c:txPr>
        <c:crossAx val="1941587872"/>
        <c:crosses val="max"/>
        <c:crossBetween val="between"/>
        <c:majorUnit val="0.2"/>
      </c:valAx>
      <c:spPr>
        <a:noFill/>
        <a:ln>
          <a:noFill/>
        </a:ln>
        <a:effectLst/>
      </c:spPr>
    </c:plotArea>
    <c:legend>
      <c:legendPos val="b"/>
      <c:layout>
        <c:manualLayout>
          <c:xMode val="edge"/>
          <c:yMode val="edge"/>
          <c:x val="0"/>
          <c:y val="0.54581442759809595"/>
          <c:w val="0.98196326925602206"/>
          <c:h val="0.28695691115068195"/>
        </c:manualLayout>
      </c:layout>
      <c:overlay val="0"/>
      <c:spPr>
        <a:noFill/>
        <a:ln>
          <a:noFill/>
        </a:ln>
        <a:effectLst/>
      </c:spPr>
      <c:txPr>
        <a:bodyPr rot="0" spcFirstLastPara="1" vertOverflow="ellipsis" vert="horz" wrap="square" anchor="ctr" anchorCtr="1"/>
        <a:lstStyle/>
        <a:p>
          <a:pPr>
            <a:defRPr lang="ja-JP" sz="600" b="0" i="0" u="none" strike="noStrike" kern="1200" baseline="0">
              <a:solidFill>
                <a:schemeClr val="tx1"/>
              </a:solidFill>
              <a:latin typeface="+mn-lt"/>
              <a:ea typeface="+mn-ea"/>
              <a:cs typeface="+mn-cs"/>
            </a:defRPr>
          </a:pPr>
          <a:endParaRPr lang="ja-JP"/>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solidFill>
        </a:defRPr>
      </a:pPr>
      <a:endParaRPr lang="ja-JP"/>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ja-JP" sz="1400" b="0" i="0" u="none" strike="noStrike" kern="1200" spc="0" baseline="0">
                <a:solidFill>
                  <a:schemeClr val="tx1"/>
                </a:solidFill>
                <a:latin typeface="+mn-lt"/>
                <a:ea typeface="+mn-ea"/>
                <a:cs typeface="+mn-cs"/>
              </a:defRPr>
            </a:pPr>
            <a:r>
              <a:rPr lang="ja-JP" altLang="en-US" sz="800" b="1">
                <a:solidFill>
                  <a:schemeClr val="tx1"/>
                </a:solidFill>
              </a:rPr>
              <a:t>現在の姿</a:t>
            </a:r>
          </a:p>
        </c:rich>
      </c:tx>
      <c:overlay val="0"/>
      <c:spPr>
        <a:noFill/>
        <a:ln>
          <a:noFill/>
        </a:ln>
        <a:effectLst/>
      </c:spPr>
      <c:txPr>
        <a:bodyPr rot="0" spcFirstLastPara="1" vertOverflow="ellipsis" vert="horz" wrap="square" anchor="ctr" anchorCtr="1"/>
        <a:lstStyle/>
        <a:p>
          <a:pPr>
            <a:defRPr lang="ja-JP" sz="1400" b="0" i="0" u="none" strike="noStrike" kern="1200" spc="0" baseline="0">
              <a:solidFill>
                <a:schemeClr val="tx1"/>
              </a:solidFill>
              <a:latin typeface="+mn-lt"/>
              <a:ea typeface="+mn-ea"/>
              <a:cs typeface="+mn-cs"/>
            </a:defRPr>
          </a:pPr>
          <a:endParaRPr lang="ja-JP"/>
        </a:p>
      </c:txPr>
    </c:title>
    <c:autoTitleDeleted val="0"/>
    <c:plotArea>
      <c:layout/>
      <c:barChart>
        <c:barDir val="bar"/>
        <c:grouping val="clustered"/>
        <c:varyColors val="0"/>
        <c:ser>
          <c:idx val="0"/>
          <c:order val="0"/>
          <c:spPr>
            <a:solidFill>
              <a:schemeClr val="accent1"/>
            </a:solidFill>
            <a:ln>
              <a:noFill/>
            </a:ln>
            <a:effectLst/>
          </c:spPr>
          <c:invertIfNegative val="0"/>
          <c:cat>
            <c:strRef>
              <c:f>Sheet2!$C$21:$G$21</c:f>
              <c:strCache>
                <c:ptCount val="5"/>
                <c:pt idx="0">
                  <c:v>復旧</c:v>
                </c:pt>
                <c:pt idx="1">
                  <c:v>対応</c:v>
                </c:pt>
                <c:pt idx="2">
                  <c:v>検知</c:v>
                </c:pt>
                <c:pt idx="3">
                  <c:v>防御</c:v>
                </c:pt>
                <c:pt idx="4">
                  <c:v>識別</c:v>
                </c:pt>
              </c:strCache>
            </c:strRef>
          </c:cat>
          <c:val>
            <c:numRef>
              <c:f>Sheet2!$C$22:$G$22</c:f>
              <c:numCache>
                <c:formatCode>General</c:formatCode>
                <c:ptCount val="5"/>
                <c:pt idx="0">
                  <c:v>1</c:v>
                </c:pt>
                <c:pt idx="1">
                  <c:v>1</c:v>
                </c:pt>
                <c:pt idx="2">
                  <c:v>2</c:v>
                </c:pt>
                <c:pt idx="3">
                  <c:v>4</c:v>
                </c:pt>
                <c:pt idx="4">
                  <c:v>3</c:v>
                </c:pt>
              </c:numCache>
            </c:numRef>
          </c:val>
          <c:extLst>
            <c:ext xmlns:c16="http://schemas.microsoft.com/office/drawing/2014/chart" uri="{C3380CC4-5D6E-409C-BE32-E72D297353CC}">
              <c16:uniqueId val="{00000000-A8B6-41CB-8B81-73C2A151C5E5}"/>
            </c:ext>
          </c:extLst>
        </c:ser>
        <c:dLbls>
          <c:showLegendKey val="0"/>
          <c:showVal val="0"/>
          <c:showCatName val="0"/>
          <c:showSerName val="0"/>
          <c:showPercent val="0"/>
          <c:showBubbleSize val="0"/>
        </c:dLbls>
        <c:gapWidth val="182"/>
        <c:axId val="1088337183"/>
        <c:axId val="980882079"/>
      </c:barChart>
      <c:catAx>
        <c:axId val="1088337183"/>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900" b="0" i="0" u="none" strike="noStrike" kern="1200" baseline="0">
                <a:solidFill>
                  <a:schemeClr val="tx1"/>
                </a:solidFill>
                <a:latin typeface="+mn-lt"/>
                <a:ea typeface="+mn-ea"/>
                <a:cs typeface="+mn-cs"/>
              </a:defRPr>
            </a:pPr>
            <a:endParaRPr lang="ja-JP"/>
          </a:p>
        </c:txPr>
        <c:crossAx val="980882079"/>
        <c:crosses val="autoZero"/>
        <c:auto val="1"/>
        <c:lblAlgn val="ctr"/>
        <c:lblOffset val="100"/>
        <c:noMultiLvlLbl val="0"/>
      </c:catAx>
      <c:valAx>
        <c:axId val="980882079"/>
        <c:scaling>
          <c:orientation val="minMax"/>
        </c:scaling>
        <c:delete val="1"/>
        <c:axPos val="b"/>
        <c:numFmt formatCode="General" sourceLinked="1"/>
        <c:majorTickMark val="none"/>
        <c:minorTickMark val="none"/>
        <c:tickLblPos val="nextTo"/>
        <c:crossAx val="108833718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ja-JP"/>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5_5">
  <dgm:title val=""/>
  <dgm:desc val=""/>
  <dgm:catLst>
    <dgm:cat type="accent5" pri="11500"/>
  </dgm:catLst>
  <dgm:styleLbl name="node0">
    <dgm:fillClrLst meth="cycle">
      <a:schemeClr val="accent5">
        <a:alpha val="80000"/>
      </a:schemeClr>
    </dgm:fillClrLst>
    <dgm:linClrLst meth="repeat">
      <a:schemeClr val="lt1"/>
    </dgm:linClrLst>
    <dgm:effectClrLst/>
    <dgm:txLinClrLst/>
    <dgm:txFillClrLst/>
    <dgm:txEffectClrLst/>
  </dgm:styleLbl>
  <dgm:styleLbl name="node1">
    <dgm:fillClrLst>
      <a:schemeClr val="accent5">
        <a:alpha val="90000"/>
      </a:schemeClr>
      <a:schemeClr val="accent5">
        <a:alpha val="50000"/>
      </a:schemeClr>
    </dgm:fillClrLst>
    <dgm:linClrLst meth="repeat">
      <a:schemeClr val="lt1"/>
    </dgm:linClrLst>
    <dgm:effectClrLst/>
    <dgm:txLinClrLst/>
    <dgm:txFillClrLst/>
    <dgm:txEffectClrLst/>
  </dgm:styleLbl>
  <dgm:styleLbl name="alignNode1">
    <dgm:fillClrLst>
      <a:schemeClr val="accent5">
        <a:alpha val="90000"/>
      </a:schemeClr>
      <a:schemeClr val="accent5">
        <a:alpha val="50000"/>
      </a:schemeClr>
    </dgm:fillClrLst>
    <dgm:linClrLst>
      <a:schemeClr val="accent5">
        <a:alpha val="90000"/>
      </a:schemeClr>
      <a:schemeClr val="accent5">
        <a:alpha val="50000"/>
      </a:schemeClr>
    </dgm:linClrLst>
    <dgm:effectClrLst/>
    <dgm:txLinClrLst/>
    <dgm:txFillClrLst/>
    <dgm:txEffectClrLst/>
  </dgm:styleLbl>
  <dgm:styleLbl name="lnNode1">
    <dgm:fillClrLst>
      <a:schemeClr val="accent5">
        <a:shade val="90000"/>
      </a:schemeClr>
      <a:schemeClr val="accent5">
        <a:alpha val="50000"/>
        <a:tint val="50000"/>
      </a:schemeClr>
    </dgm:fillClrLst>
    <dgm:linClrLst meth="repeat">
      <a:schemeClr val="lt1"/>
    </dgm:linClrLst>
    <dgm:effectClrLst/>
    <dgm:txLinClrLst/>
    <dgm:txFillClrLst/>
    <dgm:txEffectClrLst/>
  </dgm:styleLbl>
  <dgm:styleLbl name="vennNode1">
    <dgm:fillClrLst>
      <a:schemeClr val="accent5">
        <a:shade val="80000"/>
        <a:alpha val="50000"/>
      </a:schemeClr>
      <a:schemeClr val="accent5">
        <a:alpha val="20000"/>
      </a:schemeClr>
    </dgm:fillClrLst>
    <dgm:linClrLst meth="repeat">
      <a:schemeClr val="lt1"/>
    </dgm:linClrLst>
    <dgm:effectClrLst/>
    <dgm:txLinClrLst/>
    <dgm:txFillClrLst/>
    <dgm:txEffectClrLst/>
  </dgm:styleLbl>
  <dgm:styleLbl name="node2">
    <dgm:fillClrLst>
      <a:schemeClr val="accent5">
        <a:alpha val="70000"/>
      </a:schemeClr>
    </dgm:fillClrLst>
    <dgm:linClrLst meth="repeat">
      <a:schemeClr val="lt1"/>
    </dgm:linClrLst>
    <dgm:effectClrLst/>
    <dgm:txLinClrLst/>
    <dgm:txFillClrLst/>
    <dgm:txEffectClrLst/>
  </dgm:styleLbl>
  <dgm:styleLbl name="node3">
    <dgm:fillClrLst>
      <a:schemeClr val="accent5">
        <a:alpha val="50000"/>
      </a:schemeClr>
    </dgm:fillClrLst>
    <dgm:linClrLst meth="repeat">
      <a:schemeClr val="lt1"/>
    </dgm:linClrLst>
    <dgm:effectClrLst/>
    <dgm:txLinClrLst/>
    <dgm:txFillClrLst/>
    <dgm:txEffectClrLst/>
  </dgm:styleLbl>
  <dgm:styleLbl name="node4">
    <dgm:fillClrLst>
      <a:schemeClr val="accent5">
        <a:alpha val="30000"/>
      </a:schemeClr>
    </dgm:fillClrLst>
    <dgm:linClrLst meth="repeat">
      <a:schemeClr val="lt1"/>
    </dgm:linClrLst>
    <dgm:effectClrLst/>
    <dgm:txLinClrLst/>
    <dgm:txFillClrLst/>
    <dgm:txEffectClrLst/>
  </dgm:styleLbl>
  <dgm:styleLbl name="fgImgPlace1">
    <dgm:fillClrLst>
      <a:schemeClr val="accent5">
        <a:tint val="50000"/>
        <a:alpha val="90000"/>
      </a:schemeClr>
      <a:schemeClr val="accent5">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fg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bg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sibTrans1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accent5">
        <a:alpha val="90000"/>
      </a:schemeClr>
    </dgm:fillClrLst>
    <dgm:linClrLst meth="repeat">
      <a:schemeClr val="lt1"/>
    </dgm:linClrLst>
    <dgm:effectClrLst/>
    <dgm:txLinClrLst/>
    <dgm:txFillClrLst/>
    <dgm:txEffectClrLst/>
  </dgm:styleLbl>
  <dgm:styleLbl name="asst1">
    <dgm:fillClrLst meth="repeat">
      <a:schemeClr val="accent5">
        <a:alpha val="90000"/>
      </a:schemeClr>
    </dgm:fillClrLst>
    <dgm:linClrLst meth="repeat">
      <a:schemeClr val="lt1"/>
    </dgm:linClrLst>
    <dgm:effectClrLst/>
    <dgm:txLinClrLst/>
    <dgm:txFillClrLst/>
    <dgm:txEffectClrLst/>
  </dgm:styleLbl>
  <dgm:styleLbl name="asst2">
    <dgm:fillClrLst>
      <a:schemeClr val="accent5">
        <a:alpha val="90000"/>
      </a:schemeClr>
    </dgm:fillClrLst>
    <dgm:linClrLst meth="repeat">
      <a:schemeClr val="lt1"/>
    </dgm:linClrLst>
    <dgm:effectClrLst/>
    <dgm:txLinClrLst/>
    <dgm:txFillClrLst/>
    <dgm:txEffectClrLst/>
  </dgm:styleLbl>
  <dgm:styleLbl name="asst3">
    <dgm:fillClrLst>
      <a:schemeClr val="accent5">
        <a:alpha val="70000"/>
      </a:schemeClr>
    </dgm:fillClrLst>
    <dgm:linClrLst meth="repeat">
      <a:schemeClr val="lt1"/>
    </dgm:linClrLst>
    <dgm:effectClrLst/>
    <dgm:txLinClrLst/>
    <dgm:txFillClrLst/>
    <dgm:txEffectClrLst/>
  </dgm:styleLbl>
  <dgm:styleLbl name="asst4">
    <dgm:fillClrLst>
      <a:schemeClr val="accent5">
        <a:alpha val="50000"/>
      </a:schemeClr>
    </dgm:fillClrLst>
    <dgm:linClrLst meth="repeat">
      <a:schemeClr val="lt1"/>
    </dgm:linClrLst>
    <dgm:effectClrLst/>
    <dgm:txLinClrLst/>
    <dgm:txFillClrLst/>
    <dgm:txEffectClrLst/>
  </dgm:styleLbl>
  <dgm:styleLbl name="parChTrans2D1">
    <dgm:fillClrLst meth="repeat">
      <a:schemeClr val="accent5">
        <a:shade val="80000"/>
      </a:schemeClr>
    </dgm:fillClrLst>
    <dgm:linClrLst meth="repeat">
      <a:schemeClr val="accent5">
        <a:shade val="80000"/>
      </a:schemeClr>
    </dgm:linClrLst>
    <dgm:effectClrLst/>
    <dgm:txLinClrLst/>
    <dgm:txFillClrLst/>
    <dgm:txEffectClrLst/>
  </dgm:styleLbl>
  <dgm:styleLbl name="parChTrans2D2">
    <dgm:fillClrLst meth="repeat">
      <a:schemeClr val="accent5">
        <a:tint val="90000"/>
      </a:schemeClr>
    </dgm:fillClrLst>
    <dgm:linClrLst meth="repeat">
      <a:schemeClr val="accent5">
        <a:tint val="90000"/>
      </a:schemeClr>
    </dgm:linClrLst>
    <dgm:effectClrLst/>
    <dgm:txLinClrLst/>
    <dgm:txFillClrLst/>
    <dgm:txEffectClrLst/>
  </dgm:styleLbl>
  <dgm:styleLbl name="parChTrans2D3">
    <dgm:fillClrLst meth="repeat">
      <a:schemeClr val="accent5">
        <a:tint val="70000"/>
      </a:schemeClr>
    </dgm:fillClrLst>
    <dgm:linClrLst meth="repeat">
      <a:schemeClr val="accent5">
        <a:tint val="70000"/>
      </a:schemeClr>
    </dgm:linClrLst>
    <dgm:effectClrLst/>
    <dgm:txLinClrLst/>
    <dgm:txFillClrLst/>
    <dgm:txEffectClrLst/>
  </dgm:styleLbl>
  <dgm:styleLbl name="parChTrans2D4">
    <dgm:fillClrLst meth="repeat">
      <a:schemeClr val="accent5">
        <a:tint val="50000"/>
      </a:schemeClr>
    </dgm:fillClrLst>
    <dgm:linClrLst meth="repeat">
      <a:schemeClr val="accent5">
        <a:tint val="50000"/>
      </a:schemeClr>
    </dgm:linClrLst>
    <dgm:effectClrLst/>
    <dgm:txLinClrLst/>
    <dgm:txFillClrLst meth="repeat">
      <a:schemeClr val="dk1"/>
    </dgm:txFillClrLst>
    <dgm:txEffectClrLst/>
  </dgm:styleLbl>
  <dgm:styleLbl name="parChTrans1D1">
    <dgm:fillClrLst meth="repeat">
      <a:schemeClr val="accent5">
        <a:shade val="80000"/>
      </a:schemeClr>
    </dgm:fillClrLst>
    <dgm:linClrLst meth="repeat">
      <a:schemeClr val="accent5">
        <a:shade val="80000"/>
      </a:schemeClr>
    </dgm:linClrLst>
    <dgm:effectClrLst/>
    <dgm:txLinClrLst/>
    <dgm:txFillClrLst meth="repeat">
      <a:schemeClr val="tx1"/>
    </dgm:txFillClrLst>
    <dgm:txEffectClrLst/>
  </dgm:styleLbl>
  <dgm:styleLbl name="parChTrans1D2">
    <dgm:fillClrLst meth="repeat">
      <a:schemeClr val="accent5">
        <a:tint val="90000"/>
      </a:schemeClr>
    </dgm:fillClrLst>
    <dgm:linClrLst meth="repeat">
      <a:schemeClr val="accent5">
        <a:tint val="90000"/>
      </a:schemeClr>
    </dgm:linClrLst>
    <dgm:effectClrLst/>
    <dgm:txLinClrLst/>
    <dgm:txFillClrLst meth="repeat">
      <a:schemeClr val="tx1"/>
    </dgm:txFillClrLst>
    <dgm:txEffectClrLst/>
  </dgm:styleLbl>
  <dgm:styleLbl name="parChTrans1D3">
    <dgm:fillClrLst meth="repeat">
      <a:schemeClr val="accent5">
        <a:tint val="70000"/>
      </a:schemeClr>
    </dgm:fillClrLst>
    <dgm:linClrLst meth="repeat">
      <a:schemeClr val="accent5">
        <a:tint val="70000"/>
      </a:schemeClr>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5">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5">
        <a:alpha val="90000"/>
      </a:schemeClr>
      <a:schemeClr val="accent5">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a:schemeClr val="accent5">
        <a:alpha val="90000"/>
        <a:tint val="40000"/>
      </a:schemeClr>
      <a:schemeClr val="accent5">
        <a:alpha val="5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a:tint val="50000"/>
      </a:schemeClr>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3">
  <dgm:title val=""/>
  <dgm:desc val=""/>
  <dgm:catLst>
    <dgm:cat type="accent1" pri="11300"/>
  </dgm:catLst>
  <dgm:styleLbl name="node0">
    <dgm:fillClrLst meth="repeat">
      <a:schemeClr val="accent1">
        <a:shade val="80000"/>
      </a:schemeClr>
    </dgm:fillClrLst>
    <dgm:linClrLst meth="repeat">
      <a:schemeClr val="lt1"/>
    </dgm:linClrLst>
    <dgm:effectClrLst/>
    <dgm:txLinClrLst/>
    <dgm:txFillClrLst/>
    <dgm:txEffectClrLst/>
  </dgm:styleLbl>
  <dgm:styleLbl name="alignNode1">
    <dgm:fillClrLst>
      <a:schemeClr val="accent1">
        <a:shade val="80000"/>
      </a:schemeClr>
      <a:schemeClr val="accent1">
        <a:tint val="70000"/>
      </a:schemeClr>
    </dgm:fillClrLst>
    <dgm:linClrLst>
      <a:schemeClr val="accent1">
        <a:shade val="80000"/>
      </a:schemeClr>
      <a:schemeClr val="accent1">
        <a:tint val="70000"/>
      </a:schemeClr>
    </dgm:linClrLst>
    <dgm:effectClrLst/>
    <dgm:txLinClrLst/>
    <dgm:txFillClrLst/>
    <dgm:txEffectClrLst/>
  </dgm:styleLbl>
  <dgm:styleLbl name="node1">
    <dgm:fillClrLst>
      <a:schemeClr val="accent1">
        <a:shade val="80000"/>
      </a:schemeClr>
      <a:schemeClr val="accent1">
        <a:tint val="70000"/>
      </a:schemeClr>
    </dgm:fillClrLst>
    <dgm:linClrLst meth="repeat">
      <a:schemeClr val="lt1"/>
    </dgm:linClrLst>
    <dgm:effectClrLst/>
    <dgm:txLinClrLst/>
    <dgm:txFillClrLst/>
    <dgm:txEffectClrLst/>
  </dgm:styleLbl>
  <dgm:styleLbl name="lnNode1">
    <dgm:fillClrLst>
      <a:schemeClr val="accent1">
        <a:shade val="80000"/>
      </a:schemeClr>
      <a:schemeClr val="accent1">
        <a:tint val="7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tint val="70000"/>
        <a:alpha val="50000"/>
      </a:schemeClr>
    </dgm:fillClrLst>
    <dgm:linClrLst meth="repeat">
      <a:schemeClr val="lt1"/>
    </dgm:linClrLst>
    <dgm:effectClrLst/>
    <dgm:txLinClrLst/>
    <dgm:txFillClrLst/>
    <dgm:txEffectClrLst/>
  </dgm:styleLbl>
  <dgm:styleLbl name="node2">
    <dgm:fillClrLst>
      <a:schemeClr val="accent1">
        <a:tint val="99000"/>
      </a:schemeClr>
    </dgm:fillClrLst>
    <dgm:linClrLst meth="repeat">
      <a:schemeClr val="lt1"/>
    </dgm:linClrLst>
    <dgm:effectClrLst/>
    <dgm:txLinClrLst/>
    <dgm:txFillClrLst/>
    <dgm:txEffectClrLst/>
  </dgm:styleLbl>
  <dgm:styleLbl name="node3">
    <dgm:fillClrLst>
      <a:schemeClr val="accent1">
        <a:tint val="80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dgm:txEffectClrLst/>
  </dgm:styleLbl>
  <dgm:styleLbl name="f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b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sibTrans1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9000"/>
      </a:schemeClr>
    </dgm:fillClrLst>
    <dgm:linClrLst meth="repeat">
      <a:schemeClr val="lt1"/>
    </dgm:linClrLst>
    <dgm:effectClrLst/>
    <dgm:txLinClrLst/>
    <dgm:txFillClrLst/>
    <dgm:txEffectClrLst/>
  </dgm:styleLbl>
  <dgm:styleLbl name="asst3">
    <dgm:fillClrLst>
      <a:schemeClr val="accent1">
        <a:tint val="80000"/>
      </a:schemeClr>
    </dgm:fillClrLst>
    <dgm:linClrLst meth="repeat">
      <a:schemeClr val="lt1"/>
    </dgm:linClrLst>
    <dgm:effectClrLst/>
    <dgm:txLinClrLst/>
    <dgm:txFillClrLst/>
    <dgm:txEffectClrLst/>
  </dgm:styleLbl>
  <dgm:styleLbl name="asst4">
    <dgm:fillClrLst>
      <a:schemeClr val="accent1">
        <a:tint val="7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lt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9000"/>
      </a:schemeClr>
    </dgm:fillClrLst>
    <dgm:linClrLst meth="repeat">
      <a:schemeClr val="accent1">
        <a:tint val="99000"/>
      </a:schemeClr>
    </dgm:linClrLst>
    <dgm:effectClrLst/>
    <dgm:txLinClrLst/>
    <dgm:txFillClrLst meth="repeat">
      <a:schemeClr val="tx1"/>
    </dgm:txFillClrLst>
    <dgm:txEffectClrLst/>
  </dgm:styleLbl>
  <dgm:styleLbl name="parChTrans1D3">
    <dgm:fillClrLst meth="repeat">
      <a:schemeClr val="accent1">
        <a:tint val="80000"/>
      </a:schemeClr>
    </dgm:fillClrLst>
    <dgm:linClrLst meth="repeat">
      <a:schemeClr val="accent1">
        <a:tint val="80000"/>
      </a:schemeClr>
    </dgm:linClrLst>
    <dgm:effectClrLst/>
    <dgm:txLinClrLst/>
    <dgm:txFillClrLst meth="repeat">
      <a:schemeClr val="tx1"/>
    </dgm:txFillClrLst>
    <dgm:txEffectClrLst/>
  </dgm:styleLbl>
  <dgm:styleLbl name="parChTrans1D4">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3">
  <dgm:title val=""/>
  <dgm:desc val=""/>
  <dgm:catLst>
    <dgm:cat type="accent1" pri="11300"/>
  </dgm:catLst>
  <dgm:styleLbl name="node0">
    <dgm:fillClrLst meth="repeat">
      <a:schemeClr val="accent1">
        <a:shade val="80000"/>
      </a:schemeClr>
    </dgm:fillClrLst>
    <dgm:linClrLst meth="repeat">
      <a:schemeClr val="lt1"/>
    </dgm:linClrLst>
    <dgm:effectClrLst/>
    <dgm:txLinClrLst/>
    <dgm:txFillClrLst/>
    <dgm:txEffectClrLst/>
  </dgm:styleLbl>
  <dgm:styleLbl name="alignNode1">
    <dgm:fillClrLst>
      <a:schemeClr val="accent1">
        <a:shade val="80000"/>
      </a:schemeClr>
      <a:schemeClr val="accent1">
        <a:tint val="70000"/>
      </a:schemeClr>
    </dgm:fillClrLst>
    <dgm:linClrLst>
      <a:schemeClr val="accent1">
        <a:shade val="80000"/>
      </a:schemeClr>
      <a:schemeClr val="accent1">
        <a:tint val="70000"/>
      </a:schemeClr>
    </dgm:linClrLst>
    <dgm:effectClrLst/>
    <dgm:txLinClrLst/>
    <dgm:txFillClrLst/>
    <dgm:txEffectClrLst/>
  </dgm:styleLbl>
  <dgm:styleLbl name="node1">
    <dgm:fillClrLst>
      <a:schemeClr val="accent1">
        <a:shade val="80000"/>
      </a:schemeClr>
      <a:schemeClr val="accent1">
        <a:tint val="70000"/>
      </a:schemeClr>
    </dgm:fillClrLst>
    <dgm:linClrLst meth="repeat">
      <a:schemeClr val="lt1"/>
    </dgm:linClrLst>
    <dgm:effectClrLst/>
    <dgm:txLinClrLst/>
    <dgm:txFillClrLst/>
    <dgm:txEffectClrLst/>
  </dgm:styleLbl>
  <dgm:styleLbl name="lnNode1">
    <dgm:fillClrLst>
      <a:schemeClr val="accent1">
        <a:shade val="80000"/>
      </a:schemeClr>
      <a:schemeClr val="accent1">
        <a:tint val="7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tint val="70000"/>
        <a:alpha val="50000"/>
      </a:schemeClr>
    </dgm:fillClrLst>
    <dgm:linClrLst meth="repeat">
      <a:schemeClr val="lt1"/>
    </dgm:linClrLst>
    <dgm:effectClrLst/>
    <dgm:txLinClrLst/>
    <dgm:txFillClrLst/>
    <dgm:txEffectClrLst/>
  </dgm:styleLbl>
  <dgm:styleLbl name="node2">
    <dgm:fillClrLst>
      <a:schemeClr val="accent1">
        <a:tint val="99000"/>
      </a:schemeClr>
    </dgm:fillClrLst>
    <dgm:linClrLst meth="repeat">
      <a:schemeClr val="lt1"/>
    </dgm:linClrLst>
    <dgm:effectClrLst/>
    <dgm:txLinClrLst/>
    <dgm:txFillClrLst/>
    <dgm:txEffectClrLst/>
  </dgm:styleLbl>
  <dgm:styleLbl name="node3">
    <dgm:fillClrLst>
      <a:schemeClr val="accent1">
        <a:tint val="80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dgm:txEffectClrLst/>
  </dgm:styleLbl>
  <dgm:styleLbl name="f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b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sibTrans1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9000"/>
      </a:schemeClr>
    </dgm:fillClrLst>
    <dgm:linClrLst meth="repeat">
      <a:schemeClr val="lt1"/>
    </dgm:linClrLst>
    <dgm:effectClrLst/>
    <dgm:txLinClrLst/>
    <dgm:txFillClrLst/>
    <dgm:txEffectClrLst/>
  </dgm:styleLbl>
  <dgm:styleLbl name="asst3">
    <dgm:fillClrLst>
      <a:schemeClr val="accent1">
        <a:tint val="80000"/>
      </a:schemeClr>
    </dgm:fillClrLst>
    <dgm:linClrLst meth="repeat">
      <a:schemeClr val="lt1"/>
    </dgm:linClrLst>
    <dgm:effectClrLst/>
    <dgm:txLinClrLst/>
    <dgm:txFillClrLst/>
    <dgm:txEffectClrLst/>
  </dgm:styleLbl>
  <dgm:styleLbl name="asst4">
    <dgm:fillClrLst>
      <a:schemeClr val="accent1">
        <a:tint val="7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lt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9000"/>
      </a:schemeClr>
    </dgm:fillClrLst>
    <dgm:linClrLst meth="repeat">
      <a:schemeClr val="accent1">
        <a:tint val="99000"/>
      </a:schemeClr>
    </dgm:linClrLst>
    <dgm:effectClrLst/>
    <dgm:txLinClrLst/>
    <dgm:txFillClrLst meth="repeat">
      <a:schemeClr val="tx1"/>
    </dgm:txFillClrLst>
    <dgm:txEffectClrLst/>
  </dgm:styleLbl>
  <dgm:styleLbl name="parChTrans1D3">
    <dgm:fillClrLst meth="repeat">
      <a:schemeClr val="accent1">
        <a:tint val="80000"/>
      </a:schemeClr>
    </dgm:fillClrLst>
    <dgm:linClrLst meth="repeat">
      <a:schemeClr val="accent1">
        <a:tint val="80000"/>
      </a:schemeClr>
    </dgm:linClrLst>
    <dgm:effectClrLst/>
    <dgm:txLinClrLst/>
    <dgm:txFillClrLst meth="repeat">
      <a:schemeClr val="tx1"/>
    </dgm:txFillClrLst>
    <dgm:txEffectClrLst/>
  </dgm:styleLbl>
  <dgm:styleLbl name="parChTrans1D4">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14DF5FB-B19C-4FAD-88B7-61087F859B7D}" type="doc">
      <dgm:prSet loTypeId="urn:microsoft.com/office/officeart/2005/8/layout/hProcess3" loCatId="process" qsTypeId="urn:microsoft.com/office/officeart/2005/8/quickstyle/simple1" qsCatId="simple" csTypeId="urn:microsoft.com/office/officeart/2005/8/colors/accent5_5" csCatId="accent5" phldr="1"/>
      <dgm:spPr/>
    </dgm:pt>
    <dgm:pt modelId="{B6B78D62-C142-4230-A4FE-DDD07A094C4A}">
      <dgm:prSet phldrT="[テキスト]" custT="1"/>
      <dgm:spPr/>
      <dgm:t>
        <a:bodyPr/>
        <a:lstStyle/>
        <a:p>
          <a:r>
            <a:rPr kumimoji="1" lang="en-US" altLang="ja-JP" sz="800"/>
            <a:t>~2019</a:t>
          </a:r>
          <a:r>
            <a:rPr kumimoji="1" lang="ja-JP" altLang="en-US" sz="800"/>
            <a:t>年</a:t>
          </a:r>
        </a:p>
      </dgm:t>
    </dgm:pt>
    <dgm:pt modelId="{FBEAA13C-FAB1-4978-8DB3-90F58BA6C6FD}" type="parTrans" cxnId="{0C26366D-D686-4868-8AFB-C1C107551948}">
      <dgm:prSet/>
      <dgm:spPr/>
      <dgm:t>
        <a:bodyPr/>
        <a:lstStyle/>
        <a:p>
          <a:endParaRPr kumimoji="1" lang="ja-JP" altLang="en-US" sz="800"/>
        </a:p>
      </dgm:t>
    </dgm:pt>
    <dgm:pt modelId="{197E8EAF-6547-4398-AECF-2EE0FDC1BC7D}" type="sibTrans" cxnId="{0C26366D-D686-4868-8AFB-C1C107551948}">
      <dgm:prSet/>
      <dgm:spPr/>
      <dgm:t>
        <a:bodyPr/>
        <a:lstStyle/>
        <a:p>
          <a:endParaRPr kumimoji="1" lang="ja-JP" altLang="en-US" sz="800"/>
        </a:p>
      </dgm:t>
    </dgm:pt>
    <dgm:pt modelId="{36D2B73C-6E04-4397-A6B0-071B057DF4D9}">
      <dgm:prSet phldrT="[テキスト]" custT="1"/>
      <dgm:spPr/>
      <dgm:t>
        <a:bodyPr/>
        <a:lstStyle/>
        <a:p>
          <a:r>
            <a:rPr kumimoji="1" lang="en-US" altLang="ja-JP" sz="800"/>
            <a:t>2020</a:t>
          </a:r>
          <a:r>
            <a:rPr kumimoji="1" lang="ja-JP" altLang="en-US" sz="800"/>
            <a:t>年</a:t>
          </a:r>
        </a:p>
      </dgm:t>
    </dgm:pt>
    <dgm:pt modelId="{245AC68F-94D8-4DE3-BC97-83B1928AFFCC}" type="parTrans" cxnId="{78636D29-E862-4510-A95D-ACCAD9D32574}">
      <dgm:prSet/>
      <dgm:spPr/>
      <dgm:t>
        <a:bodyPr/>
        <a:lstStyle/>
        <a:p>
          <a:endParaRPr kumimoji="1" lang="ja-JP" altLang="en-US" sz="800"/>
        </a:p>
      </dgm:t>
    </dgm:pt>
    <dgm:pt modelId="{F1ED5417-8176-4BAD-B19C-DC841D889B00}" type="sibTrans" cxnId="{78636D29-E862-4510-A95D-ACCAD9D32574}">
      <dgm:prSet/>
      <dgm:spPr/>
      <dgm:t>
        <a:bodyPr/>
        <a:lstStyle/>
        <a:p>
          <a:endParaRPr kumimoji="1" lang="ja-JP" altLang="en-US" sz="800"/>
        </a:p>
      </dgm:t>
    </dgm:pt>
    <dgm:pt modelId="{CFA00E64-ECE6-46FC-9F49-7C76B17EFD26}">
      <dgm:prSet phldrT="[テキスト]" custT="1"/>
      <dgm:spPr/>
      <dgm:t>
        <a:bodyPr/>
        <a:lstStyle/>
        <a:p>
          <a:r>
            <a:rPr kumimoji="1" lang="en-US" altLang="ja-JP" sz="800"/>
            <a:t>2025</a:t>
          </a:r>
          <a:r>
            <a:rPr kumimoji="1" lang="ja-JP" altLang="en-US" sz="800"/>
            <a:t>年</a:t>
          </a:r>
        </a:p>
      </dgm:t>
    </dgm:pt>
    <dgm:pt modelId="{B517AB70-ABB7-4DF9-B36A-D78769F7E388}" type="parTrans" cxnId="{C1FF4EE9-3208-4CB8-81EB-DCA81BB571C3}">
      <dgm:prSet/>
      <dgm:spPr/>
      <dgm:t>
        <a:bodyPr/>
        <a:lstStyle/>
        <a:p>
          <a:endParaRPr kumimoji="1" lang="ja-JP" altLang="en-US" sz="800"/>
        </a:p>
      </dgm:t>
    </dgm:pt>
    <dgm:pt modelId="{DDC06BB1-4780-45B4-A732-24E167F69C35}" type="sibTrans" cxnId="{C1FF4EE9-3208-4CB8-81EB-DCA81BB571C3}">
      <dgm:prSet/>
      <dgm:spPr/>
      <dgm:t>
        <a:bodyPr/>
        <a:lstStyle/>
        <a:p>
          <a:endParaRPr kumimoji="1" lang="ja-JP" altLang="en-US" sz="800"/>
        </a:p>
      </dgm:t>
    </dgm:pt>
    <dgm:pt modelId="{3A6776B6-0AB7-49FC-9FEF-320727656DD8}">
      <dgm:prSet custT="1"/>
      <dgm:spPr/>
      <dgm:t>
        <a:bodyPr/>
        <a:lstStyle/>
        <a:p>
          <a:r>
            <a:rPr kumimoji="1" lang="en-US" altLang="ja-JP" sz="800"/>
            <a:t>2030</a:t>
          </a:r>
          <a:r>
            <a:rPr kumimoji="1" lang="ja-JP" altLang="en-US" sz="800"/>
            <a:t>年</a:t>
          </a:r>
        </a:p>
      </dgm:t>
    </dgm:pt>
    <dgm:pt modelId="{D72A0BEB-F2E0-4C3A-8C38-8FA227C05FC6}" type="parTrans" cxnId="{09542E19-4A28-46C7-B8E5-80F95A4B188B}">
      <dgm:prSet/>
      <dgm:spPr/>
      <dgm:t>
        <a:bodyPr/>
        <a:lstStyle/>
        <a:p>
          <a:endParaRPr kumimoji="1" lang="ja-JP" altLang="en-US" sz="800"/>
        </a:p>
      </dgm:t>
    </dgm:pt>
    <dgm:pt modelId="{2D03AD5F-5DFF-45CE-9AA3-706F785B22F3}" type="sibTrans" cxnId="{09542E19-4A28-46C7-B8E5-80F95A4B188B}">
      <dgm:prSet/>
      <dgm:spPr/>
      <dgm:t>
        <a:bodyPr/>
        <a:lstStyle/>
        <a:p>
          <a:endParaRPr kumimoji="1" lang="ja-JP" altLang="en-US" sz="800"/>
        </a:p>
      </dgm:t>
    </dgm:pt>
    <dgm:pt modelId="{B6171606-C5AF-4B95-937B-B8AAB13BE95E}" type="pres">
      <dgm:prSet presAssocID="{714DF5FB-B19C-4FAD-88B7-61087F859B7D}" presName="Name0" presStyleCnt="0">
        <dgm:presLayoutVars>
          <dgm:dir/>
          <dgm:animLvl val="lvl"/>
          <dgm:resizeHandles val="exact"/>
        </dgm:presLayoutVars>
      </dgm:prSet>
      <dgm:spPr/>
    </dgm:pt>
    <dgm:pt modelId="{D760367C-AFCB-4DAD-B853-105E834FAB11}" type="pres">
      <dgm:prSet presAssocID="{714DF5FB-B19C-4FAD-88B7-61087F859B7D}" presName="dummy" presStyleCnt="0"/>
      <dgm:spPr/>
    </dgm:pt>
    <dgm:pt modelId="{49CE10D8-0E11-410F-A6D4-B9622F6F70C1}" type="pres">
      <dgm:prSet presAssocID="{714DF5FB-B19C-4FAD-88B7-61087F859B7D}" presName="linH" presStyleCnt="0"/>
      <dgm:spPr/>
    </dgm:pt>
    <dgm:pt modelId="{5FF099D9-5CAD-49A4-8206-5E02CC5C76DC}" type="pres">
      <dgm:prSet presAssocID="{714DF5FB-B19C-4FAD-88B7-61087F859B7D}" presName="padding1" presStyleCnt="0"/>
      <dgm:spPr/>
    </dgm:pt>
    <dgm:pt modelId="{C8A87172-0E78-46C8-9692-E5C7EF3460BD}" type="pres">
      <dgm:prSet presAssocID="{B6B78D62-C142-4230-A4FE-DDD07A094C4A}" presName="linV" presStyleCnt="0"/>
      <dgm:spPr/>
    </dgm:pt>
    <dgm:pt modelId="{19E04A67-19A2-4C96-ADBC-1DBB1B344A5A}" type="pres">
      <dgm:prSet presAssocID="{B6B78D62-C142-4230-A4FE-DDD07A094C4A}" presName="spVertical1" presStyleCnt="0"/>
      <dgm:spPr/>
    </dgm:pt>
    <dgm:pt modelId="{9BE26EE1-7CC5-4DCE-BFE8-8DF1FEFD4079}" type="pres">
      <dgm:prSet presAssocID="{B6B78D62-C142-4230-A4FE-DDD07A094C4A}" presName="parTx" presStyleLbl="revTx" presStyleIdx="0" presStyleCnt="4">
        <dgm:presLayoutVars>
          <dgm:chMax val="0"/>
          <dgm:chPref val="0"/>
          <dgm:bulletEnabled val="1"/>
        </dgm:presLayoutVars>
      </dgm:prSet>
      <dgm:spPr/>
    </dgm:pt>
    <dgm:pt modelId="{FF544118-7BD1-44F4-B6BD-258482A8F419}" type="pres">
      <dgm:prSet presAssocID="{B6B78D62-C142-4230-A4FE-DDD07A094C4A}" presName="spVertical2" presStyleCnt="0"/>
      <dgm:spPr/>
    </dgm:pt>
    <dgm:pt modelId="{C5A8302C-1468-48B8-8056-9BF3BEAD93B3}" type="pres">
      <dgm:prSet presAssocID="{B6B78D62-C142-4230-A4FE-DDD07A094C4A}" presName="spVertical3" presStyleCnt="0"/>
      <dgm:spPr/>
    </dgm:pt>
    <dgm:pt modelId="{EA038937-36B7-45C0-BC71-5E8BEA8C1397}" type="pres">
      <dgm:prSet presAssocID="{197E8EAF-6547-4398-AECF-2EE0FDC1BC7D}" presName="space" presStyleCnt="0"/>
      <dgm:spPr/>
    </dgm:pt>
    <dgm:pt modelId="{E078864D-EF31-4CB4-8D17-9528DEC8060A}" type="pres">
      <dgm:prSet presAssocID="{36D2B73C-6E04-4397-A6B0-071B057DF4D9}" presName="linV" presStyleCnt="0"/>
      <dgm:spPr/>
    </dgm:pt>
    <dgm:pt modelId="{46020980-3930-4C4C-B8EF-7CA3870F8FA2}" type="pres">
      <dgm:prSet presAssocID="{36D2B73C-6E04-4397-A6B0-071B057DF4D9}" presName="spVertical1" presStyleCnt="0"/>
      <dgm:spPr/>
    </dgm:pt>
    <dgm:pt modelId="{02DD8CFB-E0F2-4974-8DAF-D6B62489D1BC}" type="pres">
      <dgm:prSet presAssocID="{36D2B73C-6E04-4397-A6B0-071B057DF4D9}" presName="parTx" presStyleLbl="revTx" presStyleIdx="1" presStyleCnt="4">
        <dgm:presLayoutVars>
          <dgm:chMax val="0"/>
          <dgm:chPref val="0"/>
          <dgm:bulletEnabled val="1"/>
        </dgm:presLayoutVars>
      </dgm:prSet>
      <dgm:spPr/>
    </dgm:pt>
    <dgm:pt modelId="{15B17357-F2BB-4643-A34C-AA1154FC745A}" type="pres">
      <dgm:prSet presAssocID="{36D2B73C-6E04-4397-A6B0-071B057DF4D9}" presName="spVertical2" presStyleCnt="0"/>
      <dgm:spPr/>
    </dgm:pt>
    <dgm:pt modelId="{A8F6D4C7-8D61-45EA-B9AA-D3C22635D317}" type="pres">
      <dgm:prSet presAssocID="{36D2B73C-6E04-4397-A6B0-071B057DF4D9}" presName="spVertical3" presStyleCnt="0"/>
      <dgm:spPr/>
    </dgm:pt>
    <dgm:pt modelId="{2291753D-B156-4650-A83D-1EF19499A748}" type="pres">
      <dgm:prSet presAssocID="{F1ED5417-8176-4BAD-B19C-DC841D889B00}" presName="space" presStyleCnt="0"/>
      <dgm:spPr/>
    </dgm:pt>
    <dgm:pt modelId="{73B90D57-AF7C-469D-BBB5-757BD35654CC}" type="pres">
      <dgm:prSet presAssocID="{CFA00E64-ECE6-46FC-9F49-7C76B17EFD26}" presName="linV" presStyleCnt="0"/>
      <dgm:spPr/>
    </dgm:pt>
    <dgm:pt modelId="{3A19D48B-7E8A-4AF6-87E2-F44F6732416B}" type="pres">
      <dgm:prSet presAssocID="{CFA00E64-ECE6-46FC-9F49-7C76B17EFD26}" presName="spVertical1" presStyleCnt="0"/>
      <dgm:spPr/>
    </dgm:pt>
    <dgm:pt modelId="{C4784A66-9802-46F0-9017-D07CE45FE861}" type="pres">
      <dgm:prSet presAssocID="{CFA00E64-ECE6-46FC-9F49-7C76B17EFD26}" presName="parTx" presStyleLbl="revTx" presStyleIdx="2" presStyleCnt="4">
        <dgm:presLayoutVars>
          <dgm:chMax val="0"/>
          <dgm:chPref val="0"/>
          <dgm:bulletEnabled val="1"/>
        </dgm:presLayoutVars>
      </dgm:prSet>
      <dgm:spPr/>
    </dgm:pt>
    <dgm:pt modelId="{0FAE5A3A-DB35-45E6-B2CB-65B42FB47366}" type="pres">
      <dgm:prSet presAssocID="{CFA00E64-ECE6-46FC-9F49-7C76B17EFD26}" presName="spVertical2" presStyleCnt="0"/>
      <dgm:spPr/>
    </dgm:pt>
    <dgm:pt modelId="{AE9FD04B-5359-4F7B-B294-AA869DEDF3A3}" type="pres">
      <dgm:prSet presAssocID="{CFA00E64-ECE6-46FC-9F49-7C76B17EFD26}" presName="spVertical3" presStyleCnt="0"/>
      <dgm:spPr/>
    </dgm:pt>
    <dgm:pt modelId="{8275D017-D607-4806-932A-6110D25FD5C4}" type="pres">
      <dgm:prSet presAssocID="{DDC06BB1-4780-45B4-A732-24E167F69C35}" presName="space" presStyleCnt="0"/>
      <dgm:spPr/>
    </dgm:pt>
    <dgm:pt modelId="{B510A8F2-2E11-4585-B2FC-914EEAA4BFA3}" type="pres">
      <dgm:prSet presAssocID="{3A6776B6-0AB7-49FC-9FEF-320727656DD8}" presName="linV" presStyleCnt="0"/>
      <dgm:spPr/>
    </dgm:pt>
    <dgm:pt modelId="{93190DBA-F47A-44E5-878B-FE8370076C45}" type="pres">
      <dgm:prSet presAssocID="{3A6776B6-0AB7-49FC-9FEF-320727656DD8}" presName="spVertical1" presStyleCnt="0"/>
      <dgm:spPr/>
    </dgm:pt>
    <dgm:pt modelId="{58A84E73-849D-4A9B-8641-57904529946E}" type="pres">
      <dgm:prSet presAssocID="{3A6776B6-0AB7-49FC-9FEF-320727656DD8}" presName="parTx" presStyleLbl="revTx" presStyleIdx="3" presStyleCnt="4">
        <dgm:presLayoutVars>
          <dgm:chMax val="0"/>
          <dgm:chPref val="0"/>
          <dgm:bulletEnabled val="1"/>
        </dgm:presLayoutVars>
      </dgm:prSet>
      <dgm:spPr/>
    </dgm:pt>
    <dgm:pt modelId="{18ECB453-210C-48BB-9E5C-5BEC960E2728}" type="pres">
      <dgm:prSet presAssocID="{3A6776B6-0AB7-49FC-9FEF-320727656DD8}" presName="spVertical2" presStyleCnt="0"/>
      <dgm:spPr/>
    </dgm:pt>
    <dgm:pt modelId="{7C509B33-7548-4F91-A940-84E9B5DD8B1D}" type="pres">
      <dgm:prSet presAssocID="{3A6776B6-0AB7-49FC-9FEF-320727656DD8}" presName="spVertical3" presStyleCnt="0"/>
      <dgm:spPr/>
    </dgm:pt>
    <dgm:pt modelId="{802DB944-4610-4CF0-8906-51D78F26301B}" type="pres">
      <dgm:prSet presAssocID="{714DF5FB-B19C-4FAD-88B7-61087F859B7D}" presName="padding2" presStyleCnt="0"/>
      <dgm:spPr/>
    </dgm:pt>
    <dgm:pt modelId="{B946F975-A2F6-4FE5-8CB4-076122538E04}" type="pres">
      <dgm:prSet presAssocID="{714DF5FB-B19C-4FAD-88B7-61087F859B7D}" presName="negArrow" presStyleCnt="0"/>
      <dgm:spPr/>
    </dgm:pt>
    <dgm:pt modelId="{CF5BBDE9-BA41-466A-BF60-B2FE1C04D782}" type="pres">
      <dgm:prSet presAssocID="{714DF5FB-B19C-4FAD-88B7-61087F859B7D}" presName="backgroundArrow" presStyleLbl="node1" presStyleIdx="0" presStyleCnt="1" custScaleX="99423" custScaleY="83333"/>
      <dgm:spPr>
        <a:solidFill>
          <a:schemeClr val="accent5">
            <a:lumMod val="40000"/>
            <a:lumOff val="60000"/>
            <a:alpha val="90000"/>
          </a:schemeClr>
        </a:solidFill>
      </dgm:spPr>
    </dgm:pt>
  </dgm:ptLst>
  <dgm:cxnLst>
    <dgm:cxn modelId="{09542E19-4A28-46C7-B8E5-80F95A4B188B}" srcId="{714DF5FB-B19C-4FAD-88B7-61087F859B7D}" destId="{3A6776B6-0AB7-49FC-9FEF-320727656DD8}" srcOrd="3" destOrd="0" parTransId="{D72A0BEB-F2E0-4C3A-8C38-8FA227C05FC6}" sibTransId="{2D03AD5F-5DFF-45CE-9AA3-706F785B22F3}"/>
    <dgm:cxn modelId="{78636D29-E862-4510-A95D-ACCAD9D32574}" srcId="{714DF5FB-B19C-4FAD-88B7-61087F859B7D}" destId="{36D2B73C-6E04-4397-A6B0-071B057DF4D9}" srcOrd="1" destOrd="0" parTransId="{245AC68F-94D8-4DE3-BC97-83B1928AFFCC}" sibTransId="{F1ED5417-8176-4BAD-B19C-DC841D889B00}"/>
    <dgm:cxn modelId="{FB6ABC3F-F0CE-48B6-821F-3948E06A8C01}" type="presOf" srcId="{3A6776B6-0AB7-49FC-9FEF-320727656DD8}" destId="{58A84E73-849D-4A9B-8641-57904529946E}" srcOrd="0" destOrd="0" presId="urn:microsoft.com/office/officeart/2005/8/layout/hProcess3"/>
    <dgm:cxn modelId="{3ACE7765-22D2-4984-993D-A592528A6C7B}" type="presOf" srcId="{36D2B73C-6E04-4397-A6B0-071B057DF4D9}" destId="{02DD8CFB-E0F2-4974-8DAF-D6B62489D1BC}" srcOrd="0" destOrd="0" presId="urn:microsoft.com/office/officeart/2005/8/layout/hProcess3"/>
    <dgm:cxn modelId="{0C26366D-D686-4868-8AFB-C1C107551948}" srcId="{714DF5FB-B19C-4FAD-88B7-61087F859B7D}" destId="{B6B78D62-C142-4230-A4FE-DDD07A094C4A}" srcOrd="0" destOrd="0" parTransId="{FBEAA13C-FAB1-4978-8DB3-90F58BA6C6FD}" sibTransId="{197E8EAF-6547-4398-AECF-2EE0FDC1BC7D}"/>
    <dgm:cxn modelId="{F2F3F54F-9C4A-4F5A-80C0-1330A1D28F14}" type="presOf" srcId="{714DF5FB-B19C-4FAD-88B7-61087F859B7D}" destId="{B6171606-C5AF-4B95-937B-B8AAB13BE95E}" srcOrd="0" destOrd="0" presId="urn:microsoft.com/office/officeart/2005/8/layout/hProcess3"/>
    <dgm:cxn modelId="{6C6B9489-01F6-45EF-8121-C1C484162EDF}" type="presOf" srcId="{CFA00E64-ECE6-46FC-9F49-7C76B17EFD26}" destId="{C4784A66-9802-46F0-9017-D07CE45FE861}" srcOrd="0" destOrd="0" presId="urn:microsoft.com/office/officeart/2005/8/layout/hProcess3"/>
    <dgm:cxn modelId="{11FEFFBA-36C9-4FF5-8855-6D306E48F3B4}" type="presOf" srcId="{B6B78D62-C142-4230-A4FE-DDD07A094C4A}" destId="{9BE26EE1-7CC5-4DCE-BFE8-8DF1FEFD4079}" srcOrd="0" destOrd="0" presId="urn:microsoft.com/office/officeart/2005/8/layout/hProcess3"/>
    <dgm:cxn modelId="{C1FF4EE9-3208-4CB8-81EB-DCA81BB571C3}" srcId="{714DF5FB-B19C-4FAD-88B7-61087F859B7D}" destId="{CFA00E64-ECE6-46FC-9F49-7C76B17EFD26}" srcOrd="2" destOrd="0" parTransId="{B517AB70-ABB7-4DF9-B36A-D78769F7E388}" sibTransId="{DDC06BB1-4780-45B4-A732-24E167F69C35}"/>
    <dgm:cxn modelId="{109C643F-17A7-4D22-92D5-831040901EC7}" type="presParOf" srcId="{B6171606-C5AF-4B95-937B-B8AAB13BE95E}" destId="{D760367C-AFCB-4DAD-B853-105E834FAB11}" srcOrd="0" destOrd="0" presId="urn:microsoft.com/office/officeart/2005/8/layout/hProcess3"/>
    <dgm:cxn modelId="{087663FD-7972-4484-8FF3-B786B429C5EF}" type="presParOf" srcId="{B6171606-C5AF-4B95-937B-B8AAB13BE95E}" destId="{49CE10D8-0E11-410F-A6D4-B9622F6F70C1}" srcOrd="1" destOrd="0" presId="urn:microsoft.com/office/officeart/2005/8/layout/hProcess3"/>
    <dgm:cxn modelId="{0D98C430-2478-4356-883E-83CFD9C27FAE}" type="presParOf" srcId="{49CE10D8-0E11-410F-A6D4-B9622F6F70C1}" destId="{5FF099D9-5CAD-49A4-8206-5E02CC5C76DC}" srcOrd="0" destOrd="0" presId="urn:microsoft.com/office/officeart/2005/8/layout/hProcess3"/>
    <dgm:cxn modelId="{589D5DA7-19B1-4497-9447-140244B096E9}" type="presParOf" srcId="{49CE10D8-0E11-410F-A6D4-B9622F6F70C1}" destId="{C8A87172-0E78-46C8-9692-E5C7EF3460BD}" srcOrd="1" destOrd="0" presId="urn:microsoft.com/office/officeart/2005/8/layout/hProcess3"/>
    <dgm:cxn modelId="{9280D4C8-5BAC-492E-9B40-C629720222DB}" type="presParOf" srcId="{C8A87172-0E78-46C8-9692-E5C7EF3460BD}" destId="{19E04A67-19A2-4C96-ADBC-1DBB1B344A5A}" srcOrd="0" destOrd="0" presId="urn:microsoft.com/office/officeart/2005/8/layout/hProcess3"/>
    <dgm:cxn modelId="{91CE850A-A9F5-4436-8AD7-1C1837DF1B9A}" type="presParOf" srcId="{C8A87172-0E78-46C8-9692-E5C7EF3460BD}" destId="{9BE26EE1-7CC5-4DCE-BFE8-8DF1FEFD4079}" srcOrd="1" destOrd="0" presId="urn:microsoft.com/office/officeart/2005/8/layout/hProcess3"/>
    <dgm:cxn modelId="{048F8B78-DFDE-4F0B-95DC-0E73047D1AB4}" type="presParOf" srcId="{C8A87172-0E78-46C8-9692-E5C7EF3460BD}" destId="{FF544118-7BD1-44F4-B6BD-258482A8F419}" srcOrd="2" destOrd="0" presId="urn:microsoft.com/office/officeart/2005/8/layout/hProcess3"/>
    <dgm:cxn modelId="{6B8D8306-DFA2-4C02-8603-6180CA1C81AE}" type="presParOf" srcId="{C8A87172-0E78-46C8-9692-E5C7EF3460BD}" destId="{C5A8302C-1468-48B8-8056-9BF3BEAD93B3}" srcOrd="3" destOrd="0" presId="urn:microsoft.com/office/officeart/2005/8/layout/hProcess3"/>
    <dgm:cxn modelId="{9279B5B5-8E4C-43A0-895B-35E72ECD82B0}" type="presParOf" srcId="{49CE10D8-0E11-410F-A6D4-B9622F6F70C1}" destId="{EA038937-36B7-45C0-BC71-5E8BEA8C1397}" srcOrd="2" destOrd="0" presId="urn:microsoft.com/office/officeart/2005/8/layout/hProcess3"/>
    <dgm:cxn modelId="{2773503F-4772-4A32-B7DA-3A1F9CF380FB}" type="presParOf" srcId="{49CE10D8-0E11-410F-A6D4-B9622F6F70C1}" destId="{E078864D-EF31-4CB4-8D17-9528DEC8060A}" srcOrd="3" destOrd="0" presId="urn:microsoft.com/office/officeart/2005/8/layout/hProcess3"/>
    <dgm:cxn modelId="{2E66186A-AC34-4AFF-8528-C3B6C9E889BC}" type="presParOf" srcId="{E078864D-EF31-4CB4-8D17-9528DEC8060A}" destId="{46020980-3930-4C4C-B8EF-7CA3870F8FA2}" srcOrd="0" destOrd="0" presId="urn:microsoft.com/office/officeart/2005/8/layout/hProcess3"/>
    <dgm:cxn modelId="{1D84409A-2B7A-4CA4-8554-C4FBE0CC5B22}" type="presParOf" srcId="{E078864D-EF31-4CB4-8D17-9528DEC8060A}" destId="{02DD8CFB-E0F2-4974-8DAF-D6B62489D1BC}" srcOrd="1" destOrd="0" presId="urn:microsoft.com/office/officeart/2005/8/layout/hProcess3"/>
    <dgm:cxn modelId="{482F256B-DC9B-49AC-B5E5-978E201C96B1}" type="presParOf" srcId="{E078864D-EF31-4CB4-8D17-9528DEC8060A}" destId="{15B17357-F2BB-4643-A34C-AA1154FC745A}" srcOrd="2" destOrd="0" presId="urn:microsoft.com/office/officeart/2005/8/layout/hProcess3"/>
    <dgm:cxn modelId="{C6B7DC83-021A-438E-94F4-1453C9C6FDFC}" type="presParOf" srcId="{E078864D-EF31-4CB4-8D17-9528DEC8060A}" destId="{A8F6D4C7-8D61-45EA-B9AA-D3C22635D317}" srcOrd="3" destOrd="0" presId="urn:microsoft.com/office/officeart/2005/8/layout/hProcess3"/>
    <dgm:cxn modelId="{C88ED58D-32CA-4ACC-8CC9-05CE31E0AE06}" type="presParOf" srcId="{49CE10D8-0E11-410F-A6D4-B9622F6F70C1}" destId="{2291753D-B156-4650-A83D-1EF19499A748}" srcOrd="4" destOrd="0" presId="urn:microsoft.com/office/officeart/2005/8/layout/hProcess3"/>
    <dgm:cxn modelId="{F7B397DA-C692-45F0-ACD9-0EFC1051C5A2}" type="presParOf" srcId="{49CE10D8-0E11-410F-A6D4-B9622F6F70C1}" destId="{73B90D57-AF7C-469D-BBB5-757BD35654CC}" srcOrd="5" destOrd="0" presId="urn:microsoft.com/office/officeart/2005/8/layout/hProcess3"/>
    <dgm:cxn modelId="{340E3ACC-7B50-428E-BC3D-2493E93044B5}" type="presParOf" srcId="{73B90D57-AF7C-469D-BBB5-757BD35654CC}" destId="{3A19D48B-7E8A-4AF6-87E2-F44F6732416B}" srcOrd="0" destOrd="0" presId="urn:microsoft.com/office/officeart/2005/8/layout/hProcess3"/>
    <dgm:cxn modelId="{3677506A-C243-47F5-9076-1F08F77783D6}" type="presParOf" srcId="{73B90D57-AF7C-469D-BBB5-757BD35654CC}" destId="{C4784A66-9802-46F0-9017-D07CE45FE861}" srcOrd="1" destOrd="0" presId="urn:microsoft.com/office/officeart/2005/8/layout/hProcess3"/>
    <dgm:cxn modelId="{CDEC29F7-AD9C-4AE0-A9D8-C4C8C0A7A41B}" type="presParOf" srcId="{73B90D57-AF7C-469D-BBB5-757BD35654CC}" destId="{0FAE5A3A-DB35-45E6-B2CB-65B42FB47366}" srcOrd="2" destOrd="0" presId="urn:microsoft.com/office/officeart/2005/8/layout/hProcess3"/>
    <dgm:cxn modelId="{7D723E76-1071-407C-B427-B4CED698B978}" type="presParOf" srcId="{73B90D57-AF7C-469D-BBB5-757BD35654CC}" destId="{AE9FD04B-5359-4F7B-B294-AA869DEDF3A3}" srcOrd="3" destOrd="0" presId="urn:microsoft.com/office/officeart/2005/8/layout/hProcess3"/>
    <dgm:cxn modelId="{B1076784-C5F7-400C-A347-68082A8FB598}" type="presParOf" srcId="{49CE10D8-0E11-410F-A6D4-B9622F6F70C1}" destId="{8275D017-D607-4806-932A-6110D25FD5C4}" srcOrd="6" destOrd="0" presId="urn:microsoft.com/office/officeart/2005/8/layout/hProcess3"/>
    <dgm:cxn modelId="{0C6C43D3-AD9D-412E-8A0F-76D193A980D6}" type="presParOf" srcId="{49CE10D8-0E11-410F-A6D4-B9622F6F70C1}" destId="{B510A8F2-2E11-4585-B2FC-914EEAA4BFA3}" srcOrd="7" destOrd="0" presId="urn:microsoft.com/office/officeart/2005/8/layout/hProcess3"/>
    <dgm:cxn modelId="{DE5596C9-1759-4901-B247-747ACCB5D7EA}" type="presParOf" srcId="{B510A8F2-2E11-4585-B2FC-914EEAA4BFA3}" destId="{93190DBA-F47A-44E5-878B-FE8370076C45}" srcOrd="0" destOrd="0" presId="urn:microsoft.com/office/officeart/2005/8/layout/hProcess3"/>
    <dgm:cxn modelId="{6BFF643F-DE0A-40C8-92FB-74BF4DF6DA8E}" type="presParOf" srcId="{B510A8F2-2E11-4585-B2FC-914EEAA4BFA3}" destId="{58A84E73-849D-4A9B-8641-57904529946E}" srcOrd="1" destOrd="0" presId="urn:microsoft.com/office/officeart/2005/8/layout/hProcess3"/>
    <dgm:cxn modelId="{2B04560F-98D5-4F9C-8D08-7C7D2C9EE22F}" type="presParOf" srcId="{B510A8F2-2E11-4585-B2FC-914EEAA4BFA3}" destId="{18ECB453-210C-48BB-9E5C-5BEC960E2728}" srcOrd="2" destOrd="0" presId="urn:microsoft.com/office/officeart/2005/8/layout/hProcess3"/>
    <dgm:cxn modelId="{8669822B-A240-4349-BAA1-DDC0B2754051}" type="presParOf" srcId="{B510A8F2-2E11-4585-B2FC-914EEAA4BFA3}" destId="{7C509B33-7548-4F91-A940-84E9B5DD8B1D}" srcOrd="3" destOrd="0" presId="urn:microsoft.com/office/officeart/2005/8/layout/hProcess3"/>
    <dgm:cxn modelId="{3A99E271-6076-46DE-BA47-B813116F5E0B}" type="presParOf" srcId="{49CE10D8-0E11-410F-A6D4-B9622F6F70C1}" destId="{802DB944-4610-4CF0-8906-51D78F26301B}" srcOrd="8" destOrd="0" presId="urn:microsoft.com/office/officeart/2005/8/layout/hProcess3"/>
    <dgm:cxn modelId="{49EC1503-50CB-41ED-A512-277709202241}" type="presParOf" srcId="{49CE10D8-0E11-410F-A6D4-B9622F6F70C1}" destId="{B946F975-A2F6-4FE5-8CB4-076122538E04}" srcOrd="9" destOrd="0" presId="urn:microsoft.com/office/officeart/2005/8/layout/hProcess3"/>
    <dgm:cxn modelId="{F4CB98DF-17C5-4CE7-8539-C5010CB3F368}" type="presParOf" srcId="{49CE10D8-0E11-410F-A6D4-B9622F6F70C1}" destId="{CF5BBDE9-BA41-466A-BF60-B2FE1C04D782}" srcOrd="10" destOrd="0" presId="urn:microsoft.com/office/officeart/2005/8/layout/h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4B252EF9-9998-490F-A4E3-C07B08D00A50}" type="doc">
      <dgm:prSet loTypeId="urn:microsoft.com/office/officeart/2005/8/layout/cycle4" loCatId="cycle" qsTypeId="urn:microsoft.com/office/officeart/2005/8/quickstyle/simple1" qsCatId="simple" csTypeId="urn:microsoft.com/office/officeart/2005/8/colors/accent1_2" csCatId="accent1" phldr="1"/>
      <dgm:spPr/>
      <dgm:t>
        <a:bodyPr/>
        <a:lstStyle/>
        <a:p>
          <a:endParaRPr kumimoji="1" lang="ja-JP" altLang="en-US"/>
        </a:p>
      </dgm:t>
    </dgm:pt>
    <dgm:pt modelId="{FE2FF8CD-FCAD-4E68-B28B-6A241BAC2FE1}">
      <dgm:prSet phldrT="[テキスト]" custT="1"/>
      <dgm:spPr>
        <a:solidFill>
          <a:schemeClr val="bg1">
            <a:lumMod val="75000"/>
          </a:schemeClr>
        </a:solidFill>
      </dgm:spPr>
      <dgm:t>
        <a:bodyPr/>
        <a:lstStyle/>
        <a:p>
          <a:r>
            <a:rPr kumimoji="1" lang="en-US" altLang="ja-JP" sz="800" b="1">
              <a:latin typeface="+mn-ea"/>
              <a:ea typeface="+mn-ea"/>
            </a:rPr>
            <a:t>Plan</a:t>
          </a:r>
          <a:br>
            <a:rPr kumimoji="1" lang="en-US" altLang="ja-JP" sz="800" b="1">
              <a:latin typeface="+mn-ea"/>
              <a:ea typeface="+mn-ea"/>
            </a:rPr>
          </a:br>
          <a:r>
            <a:rPr kumimoji="1" lang="ja-JP" altLang="en-US" sz="800" b="1">
              <a:latin typeface="+mn-ea"/>
              <a:ea typeface="+mn-ea"/>
            </a:rPr>
            <a:t>（計画）</a:t>
          </a:r>
        </a:p>
      </dgm:t>
    </dgm:pt>
    <dgm:pt modelId="{80907DF9-A3C4-46A9-BDC9-12BB611B8AD1}" type="parTrans" cxnId="{3987E726-1CC9-4241-BA7E-81219F43879B}">
      <dgm:prSet/>
      <dgm:spPr/>
      <dgm:t>
        <a:bodyPr/>
        <a:lstStyle/>
        <a:p>
          <a:endParaRPr kumimoji="1" lang="ja-JP" altLang="en-US" sz="800">
            <a:latin typeface="+mn-ea"/>
            <a:ea typeface="+mn-ea"/>
          </a:endParaRPr>
        </a:p>
      </dgm:t>
    </dgm:pt>
    <dgm:pt modelId="{10689C0B-3E4E-4E6A-9C85-3BABD8877641}" type="sibTrans" cxnId="{3987E726-1CC9-4241-BA7E-81219F43879B}">
      <dgm:prSet/>
      <dgm:spPr/>
      <dgm:t>
        <a:bodyPr/>
        <a:lstStyle/>
        <a:p>
          <a:endParaRPr kumimoji="1" lang="ja-JP" altLang="en-US" sz="800">
            <a:latin typeface="+mn-ea"/>
            <a:ea typeface="+mn-ea"/>
          </a:endParaRPr>
        </a:p>
      </dgm:t>
    </dgm:pt>
    <dgm:pt modelId="{6D9CECA1-7F9F-44B9-AA45-DDEE6E2114DF}">
      <dgm:prSet phldrT="[テキスト]" custT="1"/>
      <dgm:spPr>
        <a:ln>
          <a:solidFill>
            <a:schemeClr val="bg1">
              <a:lumMod val="75000"/>
            </a:schemeClr>
          </a:solidFill>
        </a:ln>
      </dgm:spPr>
      <dgm:t>
        <a:bodyPr/>
        <a:lstStyle/>
        <a:p>
          <a:pPr>
            <a:buFontTx/>
            <a:buNone/>
          </a:pPr>
          <a:r>
            <a:rPr kumimoji="1" lang="en-US" altLang="ja-JP" sz="800">
              <a:latin typeface="+mn-ea"/>
              <a:ea typeface="+mn-ea"/>
            </a:rPr>
            <a:t>4. </a:t>
          </a:r>
          <a:r>
            <a:rPr kumimoji="1" lang="ja-JP" altLang="en-US" sz="800">
              <a:latin typeface="+mn-ea"/>
              <a:ea typeface="+mn-ea"/>
            </a:rPr>
            <a:t>組織の状況</a:t>
          </a:r>
        </a:p>
      </dgm:t>
    </dgm:pt>
    <dgm:pt modelId="{38305F8D-C632-4D01-8C7A-754935EE05A3}" type="parTrans" cxnId="{4E67F958-B069-4835-BD72-2DB69C91B7C2}">
      <dgm:prSet/>
      <dgm:spPr/>
      <dgm:t>
        <a:bodyPr/>
        <a:lstStyle/>
        <a:p>
          <a:endParaRPr kumimoji="1" lang="ja-JP" altLang="en-US" sz="800">
            <a:latin typeface="+mn-ea"/>
            <a:ea typeface="+mn-ea"/>
          </a:endParaRPr>
        </a:p>
      </dgm:t>
    </dgm:pt>
    <dgm:pt modelId="{81BC34F1-C6DF-4A8C-8AF9-EB51413A9848}" type="sibTrans" cxnId="{4E67F958-B069-4835-BD72-2DB69C91B7C2}">
      <dgm:prSet/>
      <dgm:spPr/>
      <dgm:t>
        <a:bodyPr/>
        <a:lstStyle/>
        <a:p>
          <a:endParaRPr kumimoji="1" lang="ja-JP" altLang="en-US" sz="800">
            <a:latin typeface="+mn-ea"/>
            <a:ea typeface="+mn-ea"/>
          </a:endParaRPr>
        </a:p>
      </dgm:t>
    </dgm:pt>
    <dgm:pt modelId="{9F0D0C2B-D01C-4F5B-918A-F9E315DC859A}">
      <dgm:prSet phldrT="[テキスト]" custT="1"/>
      <dgm:spPr/>
      <dgm:t>
        <a:bodyPr/>
        <a:lstStyle/>
        <a:p>
          <a:r>
            <a:rPr kumimoji="1" lang="en-US" altLang="ja-JP" sz="800" b="1">
              <a:latin typeface="+mn-ea"/>
              <a:ea typeface="+mn-ea"/>
            </a:rPr>
            <a:t>Do</a:t>
          </a:r>
          <a:br>
            <a:rPr kumimoji="1" lang="en-US" altLang="ja-JP" sz="800" b="1">
              <a:latin typeface="+mn-ea"/>
              <a:ea typeface="+mn-ea"/>
            </a:rPr>
          </a:br>
          <a:r>
            <a:rPr kumimoji="1" lang="ja-JP" altLang="en-US" sz="800" b="1">
              <a:latin typeface="+mn-ea"/>
              <a:ea typeface="+mn-ea"/>
            </a:rPr>
            <a:t>（実行）</a:t>
          </a:r>
        </a:p>
      </dgm:t>
    </dgm:pt>
    <dgm:pt modelId="{FC21E95C-1C14-4688-8F1B-7EE6AC93BBA4}" type="parTrans" cxnId="{D195CF02-6241-4B4C-B5B6-F64398874EFA}">
      <dgm:prSet/>
      <dgm:spPr/>
      <dgm:t>
        <a:bodyPr/>
        <a:lstStyle/>
        <a:p>
          <a:endParaRPr kumimoji="1" lang="ja-JP" altLang="en-US" sz="800">
            <a:latin typeface="+mn-ea"/>
            <a:ea typeface="+mn-ea"/>
          </a:endParaRPr>
        </a:p>
      </dgm:t>
    </dgm:pt>
    <dgm:pt modelId="{84D8A68E-FE8B-4B89-9DB3-7FBA0202C7A4}" type="sibTrans" cxnId="{D195CF02-6241-4B4C-B5B6-F64398874EFA}">
      <dgm:prSet/>
      <dgm:spPr/>
      <dgm:t>
        <a:bodyPr/>
        <a:lstStyle/>
        <a:p>
          <a:endParaRPr kumimoji="1" lang="ja-JP" altLang="en-US" sz="800">
            <a:latin typeface="+mn-ea"/>
            <a:ea typeface="+mn-ea"/>
          </a:endParaRPr>
        </a:p>
      </dgm:t>
    </dgm:pt>
    <dgm:pt modelId="{24302C5B-E871-4B73-A7F3-8C2D13A101DA}">
      <dgm:prSet phldrT="[テキスト]" custT="1"/>
      <dgm:spPr>
        <a:solidFill>
          <a:schemeClr val="bg1">
            <a:lumMod val="75000"/>
          </a:schemeClr>
        </a:solidFill>
      </dgm:spPr>
      <dgm:t>
        <a:bodyPr/>
        <a:lstStyle/>
        <a:p>
          <a:r>
            <a:rPr kumimoji="1" lang="en-US" altLang="ja-JP" sz="800" b="1">
              <a:latin typeface="+mn-ea"/>
              <a:ea typeface="+mn-ea"/>
            </a:rPr>
            <a:t>Check</a:t>
          </a:r>
          <a:br>
            <a:rPr kumimoji="1" lang="en-US" altLang="ja-JP" sz="800" b="1">
              <a:latin typeface="+mn-ea"/>
              <a:ea typeface="+mn-ea"/>
            </a:rPr>
          </a:br>
          <a:r>
            <a:rPr kumimoji="1" lang="ja-JP" altLang="en-US" sz="800" b="1">
              <a:latin typeface="+mn-ea"/>
              <a:ea typeface="+mn-ea"/>
            </a:rPr>
            <a:t>（評価）</a:t>
          </a:r>
        </a:p>
      </dgm:t>
    </dgm:pt>
    <dgm:pt modelId="{910E5A95-65D4-4759-8AB7-C6784EC6EE52}" type="parTrans" cxnId="{49627598-FDB5-44C2-A743-B37E14454723}">
      <dgm:prSet/>
      <dgm:spPr/>
      <dgm:t>
        <a:bodyPr/>
        <a:lstStyle/>
        <a:p>
          <a:endParaRPr kumimoji="1" lang="ja-JP" altLang="en-US" sz="800">
            <a:latin typeface="+mn-ea"/>
            <a:ea typeface="+mn-ea"/>
          </a:endParaRPr>
        </a:p>
      </dgm:t>
    </dgm:pt>
    <dgm:pt modelId="{3F34E3FC-18D4-4696-8188-E8ACB990D13B}" type="sibTrans" cxnId="{49627598-FDB5-44C2-A743-B37E14454723}">
      <dgm:prSet/>
      <dgm:spPr/>
      <dgm:t>
        <a:bodyPr/>
        <a:lstStyle/>
        <a:p>
          <a:endParaRPr kumimoji="1" lang="ja-JP" altLang="en-US" sz="800">
            <a:latin typeface="+mn-ea"/>
            <a:ea typeface="+mn-ea"/>
          </a:endParaRPr>
        </a:p>
      </dgm:t>
    </dgm:pt>
    <dgm:pt modelId="{EAE7FC4F-453C-49B2-9EC4-F7496F230CD8}">
      <dgm:prSet phldrT="[テキスト]" custT="1"/>
      <dgm:spPr>
        <a:ln>
          <a:solidFill>
            <a:schemeClr val="bg1">
              <a:lumMod val="75000"/>
            </a:schemeClr>
          </a:solidFill>
        </a:ln>
      </dgm:spPr>
      <dgm:t>
        <a:bodyPr anchor="b"/>
        <a:lstStyle/>
        <a:p>
          <a:pPr>
            <a:buFontTx/>
            <a:buNone/>
          </a:pPr>
          <a:r>
            <a:rPr kumimoji="1" lang="en-US" altLang="ja-JP" sz="800">
              <a:latin typeface="+mn-ea"/>
              <a:ea typeface="+mn-ea"/>
            </a:rPr>
            <a:t>9. </a:t>
          </a:r>
          <a:r>
            <a:rPr kumimoji="1" lang="ja-JP" altLang="en-US" sz="800">
              <a:latin typeface="+mn-ea"/>
              <a:ea typeface="+mn-ea"/>
            </a:rPr>
            <a:t>パフォーマンス評価</a:t>
          </a:r>
        </a:p>
      </dgm:t>
    </dgm:pt>
    <dgm:pt modelId="{75860FE4-962B-41C6-A91C-1D7B21B198E6}" type="parTrans" cxnId="{CB0F4AF8-1A47-4A91-B8A2-C9E2DD2A23D0}">
      <dgm:prSet/>
      <dgm:spPr/>
      <dgm:t>
        <a:bodyPr/>
        <a:lstStyle/>
        <a:p>
          <a:endParaRPr kumimoji="1" lang="ja-JP" altLang="en-US" sz="800">
            <a:latin typeface="+mn-ea"/>
            <a:ea typeface="+mn-ea"/>
          </a:endParaRPr>
        </a:p>
      </dgm:t>
    </dgm:pt>
    <dgm:pt modelId="{FEF6C72B-0107-4E75-8D1D-736DD123993F}" type="sibTrans" cxnId="{CB0F4AF8-1A47-4A91-B8A2-C9E2DD2A23D0}">
      <dgm:prSet/>
      <dgm:spPr/>
      <dgm:t>
        <a:bodyPr/>
        <a:lstStyle/>
        <a:p>
          <a:endParaRPr kumimoji="1" lang="ja-JP" altLang="en-US" sz="800">
            <a:latin typeface="+mn-ea"/>
            <a:ea typeface="+mn-ea"/>
          </a:endParaRPr>
        </a:p>
      </dgm:t>
    </dgm:pt>
    <dgm:pt modelId="{832CD9AE-5599-4A56-B28E-DA325D2A3AD9}">
      <dgm:prSet phldrT="[テキスト]" custT="1"/>
      <dgm:spPr>
        <a:solidFill>
          <a:schemeClr val="bg1">
            <a:lumMod val="75000"/>
          </a:schemeClr>
        </a:solidFill>
      </dgm:spPr>
      <dgm:t>
        <a:bodyPr/>
        <a:lstStyle/>
        <a:p>
          <a:r>
            <a:rPr kumimoji="1" lang="en-US" altLang="ja-JP" sz="800" b="1">
              <a:latin typeface="+mn-ea"/>
              <a:ea typeface="+mn-ea"/>
            </a:rPr>
            <a:t>Act</a:t>
          </a:r>
          <a:br>
            <a:rPr kumimoji="1" lang="en-US" altLang="ja-JP" sz="800" b="1">
              <a:latin typeface="+mn-ea"/>
              <a:ea typeface="+mn-ea"/>
            </a:rPr>
          </a:br>
          <a:r>
            <a:rPr kumimoji="1" lang="ja-JP" altLang="en-US" sz="800" b="1">
              <a:latin typeface="+mn-ea"/>
              <a:ea typeface="+mn-ea"/>
            </a:rPr>
            <a:t>（改善）</a:t>
          </a:r>
        </a:p>
      </dgm:t>
    </dgm:pt>
    <dgm:pt modelId="{8681B143-A911-418E-9B2B-502BB1A05AAA}" type="parTrans" cxnId="{C592B3E0-9E9F-4535-882A-16B1AE855703}">
      <dgm:prSet/>
      <dgm:spPr/>
      <dgm:t>
        <a:bodyPr/>
        <a:lstStyle/>
        <a:p>
          <a:endParaRPr kumimoji="1" lang="ja-JP" altLang="en-US" sz="800">
            <a:latin typeface="+mn-ea"/>
            <a:ea typeface="+mn-ea"/>
          </a:endParaRPr>
        </a:p>
      </dgm:t>
    </dgm:pt>
    <dgm:pt modelId="{2495FE58-02BD-4EFC-BD8D-1193CE43572C}" type="sibTrans" cxnId="{C592B3E0-9E9F-4535-882A-16B1AE855703}">
      <dgm:prSet/>
      <dgm:spPr/>
      <dgm:t>
        <a:bodyPr/>
        <a:lstStyle/>
        <a:p>
          <a:endParaRPr kumimoji="1" lang="ja-JP" altLang="en-US" sz="800">
            <a:latin typeface="+mn-ea"/>
            <a:ea typeface="+mn-ea"/>
          </a:endParaRPr>
        </a:p>
      </dgm:t>
    </dgm:pt>
    <dgm:pt modelId="{BE935543-534C-4A51-8D52-F563B85C96B8}">
      <dgm:prSet phldrT="[テキスト]" custT="1"/>
      <dgm:spPr>
        <a:ln>
          <a:solidFill>
            <a:schemeClr val="bg1">
              <a:lumMod val="75000"/>
            </a:schemeClr>
          </a:solidFill>
        </a:ln>
      </dgm:spPr>
      <dgm:t>
        <a:bodyPr anchor="b"/>
        <a:lstStyle/>
        <a:p>
          <a:pPr>
            <a:buFontTx/>
            <a:buNone/>
          </a:pPr>
          <a:r>
            <a:rPr kumimoji="1" lang="en-US" altLang="ja-JP" sz="800">
              <a:latin typeface="+mn-ea"/>
              <a:ea typeface="+mn-ea"/>
            </a:rPr>
            <a:t>10. </a:t>
          </a:r>
          <a:r>
            <a:rPr kumimoji="1" lang="ja-JP" altLang="en-US" sz="800">
              <a:latin typeface="+mn-ea"/>
              <a:ea typeface="+mn-ea"/>
            </a:rPr>
            <a:t>改善</a:t>
          </a:r>
        </a:p>
      </dgm:t>
    </dgm:pt>
    <dgm:pt modelId="{DB935AFB-F4BE-4104-BE02-0AC5FA3241EE}" type="parTrans" cxnId="{9EBC9F2F-4215-42FE-83B7-CFA1157CAF01}">
      <dgm:prSet/>
      <dgm:spPr/>
      <dgm:t>
        <a:bodyPr/>
        <a:lstStyle/>
        <a:p>
          <a:endParaRPr kumimoji="1" lang="ja-JP" altLang="en-US" sz="800">
            <a:latin typeface="+mn-ea"/>
            <a:ea typeface="+mn-ea"/>
          </a:endParaRPr>
        </a:p>
      </dgm:t>
    </dgm:pt>
    <dgm:pt modelId="{A6ECAF11-A214-4401-A295-3D2A9E68F53C}" type="sibTrans" cxnId="{9EBC9F2F-4215-42FE-83B7-CFA1157CAF01}">
      <dgm:prSet/>
      <dgm:spPr/>
      <dgm:t>
        <a:bodyPr/>
        <a:lstStyle/>
        <a:p>
          <a:endParaRPr kumimoji="1" lang="ja-JP" altLang="en-US" sz="800">
            <a:latin typeface="+mn-ea"/>
            <a:ea typeface="+mn-ea"/>
          </a:endParaRPr>
        </a:p>
      </dgm:t>
    </dgm:pt>
    <dgm:pt modelId="{4D1D214D-3FDF-46E5-9D4B-31D068E8A474}">
      <dgm:prSet phldrT="[テキスト]" custT="1"/>
      <dgm:spPr>
        <a:ln>
          <a:solidFill>
            <a:schemeClr val="bg1">
              <a:lumMod val="75000"/>
            </a:schemeClr>
          </a:solidFill>
        </a:ln>
      </dgm:spPr>
      <dgm:t>
        <a:bodyPr/>
        <a:lstStyle/>
        <a:p>
          <a:pPr>
            <a:buFontTx/>
            <a:buNone/>
          </a:pPr>
          <a:r>
            <a:rPr kumimoji="1" lang="en-US" altLang="ja-JP" sz="800">
              <a:latin typeface="+mn-ea"/>
              <a:ea typeface="+mn-ea"/>
            </a:rPr>
            <a:t>5. </a:t>
          </a:r>
          <a:r>
            <a:rPr kumimoji="1" lang="ja-JP" altLang="en-US" sz="800">
              <a:latin typeface="+mn-ea"/>
              <a:ea typeface="+mn-ea"/>
            </a:rPr>
            <a:t>リーダーシップ</a:t>
          </a:r>
        </a:p>
      </dgm:t>
    </dgm:pt>
    <dgm:pt modelId="{85ED9414-CC0E-44B5-815A-5D0C3195FBE4}" type="parTrans" cxnId="{61D1B264-F7B7-4C1B-A9D0-5363A5DAB1A4}">
      <dgm:prSet/>
      <dgm:spPr/>
      <dgm:t>
        <a:bodyPr/>
        <a:lstStyle/>
        <a:p>
          <a:endParaRPr kumimoji="1" lang="ja-JP" altLang="en-US" sz="800"/>
        </a:p>
      </dgm:t>
    </dgm:pt>
    <dgm:pt modelId="{B392E9A0-D076-44AC-99A8-F4AB6E328AE2}" type="sibTrans" cxnId="{61D1B264-F7B7-4C1B-A9D0-5363A5DAB1A4}">
      <dgm:prSet/>
      <dgm:spPr/>
      <dgm:t>
        <a:bodyPr/>
        <a:lstStyle/>
        <a:p>
          <a:endParaRPr kumimoji="1" lang="ja-JP" altLang="en-US" sz="800"/>
        </a:p>
      </dgm:t>
    </dgm:pt>
    <dgm:pt modelId="{9B7CCF0E-679C-4B74-B343-4E23B76AAC83}">
      <dgm:prSet phldrT="[テキスト]" custT="1"/>
      <dgm:spPr>
        <a:ln>
          <a:solidFill>
            <a:schemeClr val="bg1">
              <a:lumMod val="75000"/>
            </a:schemeClr>
          </a:solidFill>
        </a:ln>
      </dgm:spPr>
      <dgm:t>
        <a:bodyPr/>
        <a:lstStyle/>
        <a:p>
          <a:pPr>
            <a:buFontTx/>
            <a:buNone/>
          </a:pPr>
          <a:r>
            <a:rPr kumimoji="1" lang="en-US" altLang="ja-JP" sz="800">
              <a:latin typeface="+mn-ea"/>
              <a:ea typeface="+mn-ea"/>
            </a:rPr>
            <a:t>6. </a:t>
          </a:r>
          <a:r>
            <a:rPr kumimoji="1" lang="ja-JP" altLang="en-US" sz="800">
              <a:latin typeface="+mn-ea"/>
              <a:ea typeface="+mn-ea"/>
            </a:rPr>
            <a:t>計画</a:t>
          </a:r>
        </a:p>
      </dgm:t>
    </dgm:pt>
    <dgm:pt modelId="{79F1E460-97C6-4C55-9AB3-F60D06266636}" type="parTrans" cxnId="{C8DEA864-1D9C-4CB5-A328-BDECE3C0654C}">
      <dgm:prSet/>
      <dgm:spPr/>
      <dgm:t>
        <a:bodyPr/>
        <a:lstStyle/>
        <a:p>
          <a:endParaRPr kumimoji="1" lang="ja-JP" altLang="en-US" sz="800"/>
        </a:p>
      </dgm:t>
    </dgm:pt>
    <dgm:pt modelId="{6BF5B45D-EB3B-4D52-9143-3AF017E981D3}" type="sibTrans" cxnId="{C8DEA864-1D9C-4CB5-A328-BDECE3C0654C}">
      <dgm:prSet/>
      <dgm:spPr/>
      <dgm:t>
        <a:bodyPr/>
        <a:lstStyle/>
        <a:p>
          <a:endParaRPr kumimoji="1" lang="ja-JP" altLang="en-US" sz="800"/>
        </a:p>
      </dgm:t>
    </dgm:pt>
    <dgm:pt modelId="{4ECCBFA4-1D30-4E3B-ABFB-C8068307D8B4}">
      <dgm:prSet phldrT="[テキスト]" custT="1"/>
      <dgm:spPr>
        <a:ln>
          <a:solidFill>
            <a:schemeClr val="bg1">
              <a:lumMod val="75000"/>
            </a:schemeClr>
          </a:solidFill>
        </a:ln>
      </dgm:spPr>
      <dgm:t>
        <a:bodyPr/>
        <a:lstStyle/>
        <a:p>
          <a:pPr>
            <a:buFontTx/>
            <a:buNone/>
          </a:pPr>
          <a:r>
            <a:rPr kumimoji="1" lang="en-US" altLang="ja-JP" sz="800" b="0">
              <a:latin typeface="+mn-ea"/>
              <a:ea typeface="+mn-ea"/>
            </a:rPr>
            <a:t>7. </a:t>
          </a:r>
          <a:r>
            <a:rPr kumimoji="1" lang="ja-JP" altLang="en-US" sz="800" b="0">
              <a:latin typeface="+mn-ea"/>
              <a:ea typeface="+mn-ea"/>
            </a:rPr>
            <a:t>支援</a:t>
          </a:r>
        </a:p>
      </dgm:t>
    </dgm:pt>
    <dgm:pt modelId="{6C26C99C-5735-4717-AF1E-29B5513CC29C}" type="parTrans" cxnId="{027A5E00-6617-4ADE-BD2C-AF952073A2C8}">
      <dgm:prSet/>
      <dgm:spPr/>
      <dgm:t>
        <a:bodyPr/>
        <a:lstStyle/>
        <a:p>
          <a:endParaRPr kumimoji="1" lang="ja-JP" altLang="en-US" sz="800"/>
        </a:p>
      </dgm:t>
    </dgm:pt>
    <dgm:pt modelId="{ADBF37D8-8A09-454B-BAC9-5C46EA6923F6}" type="sibTrans" cxnId="{027A5E00-6617-4ADE-BD2C-AF952073A2C8}">
      <dgm:prSet/>
      <dgm:spPr/>
      <dgm:t>
        <a:bodyPr/>
        <a:lstStyle/>
        <a:p>
          <a:endParaRPr kumimoji="1" lang="ja-JP" altLang="en-US" sz="800"/>
        </a:p>
      </dgm:t>
    </dgm:pt>
    <dgm:pt modelId="{64F0A8A5-14A2-42A2-8CB2-F40F1B5B9B53}">
      <dgm:prSet phldrT="[テキスト]" custT="1"/>
      <dgm:spPr>
        <a:ln>
          <a:solidFill>
            <a:schemeClr val="accent1"/>
          </a:solidFill>
        </a:ln>
      </dgm:spPr>
      <dgm:t>
        <a:bodyPr/>
        <a:lstStyle/>
        <a:p>
          <a:pPr algn="r">
            <a:buFontTx/>
            <a:buNone/>
          </a:pPr>
          <a:r>
            <a:rPr kumimoji="1" lang="en-US" altLang="ja-JP" sz="800" b="1">
              <a:latin typeface="+mn-ea"/>
              <a:ea typeface="+mn-ea"/>
            </a:rPr>
            <a:t>8. </a:t>
          </a:r>
          <a:r>
            <a:rPr kumimoji="1" lang="ja-JP" altLang="en-US" sz="800" b="1">
              <a:latin typeface="+mn-ea"/>
              <a:ea typeface="+mn-ea"/>
            </a:rPr>
            <a:t>運用</a:t>
          </a:r>
        </a:p>
      </dgm:t>
    </dgm:pt>
    <dgm:pt modelId="{7151A782-F38F-4E31-BC10-B434257FC860}" type="sibTrans" cxnId="{FBF88EAB-8AA0-4178-B34D-04F84466A3B3}">
      <dgm:prSet/>
      <dgm:spPr/>
      <dgm:t>
        <a:bodyPr/>
        <a:lstStyle/>
        <a:p>
          <a:endParaRPr kumimoji="1" lang="ja-JP" altLang="en-US" sz="800">
            <a:latin typeface="+mn-ea"/>
            <a:ea typeface="+mn-ea"/>
          </a:endParaRPr>
        </a:p>
      </dgm:t>
    </dgm:pt>
    <dgm:pt modelId="{D4805B1C-03B5-4DBE-9F13-EF451F897FAA}" type="parTrans" cxnId="{FBF88EAB-8AA0-4178-B34D-04F84466A3B3}">
      <dgm:prSet/>
      <dgm:spPr/>
      <dgm:t>
        <a:bodyPr/>
        <a:lstStyle/>
        <a:p>
          <a:endParaRPr kumimoji="1" lang="ja-JP" altLang="en-US" sz="800">
            <a:latin typeface="+mn-ea"/>
            <a:ea typeface="+mn-ea"/>
          </a:endParaRPr>
        </a:p>
      </dgm:t>
    </dgm:pt>
    <dgm:pt modelId="{5C56B36B-DC82-4003-9B77-4344A65F3F55}" type="pres">
      <dgm:prSet presAssocID="{4B252EF9-9998-490F-A4E3-C07B08D00A50}" presName="cycleMatrixDiagram" presStyleCnt="0">
        <dgm:presLayoutVars>
          <dgm:chMax val="1"/>
          <dgm:dir/>
          <dgm:animLvl val="lvl"/>
          <dgm:resizeHandles val="exact"/>
        </dgm:presLayoutVars>
      </dgm:prSet>
      <dgm:spPr/>
    </dgm:pt>
    <dgm:pt modelId="{82877CDE-E2D7-4ED8-84EE-47D6114A62EE}" type="pres">
      <dgm:prSet presAssocID="{4B252EF9-9998-490F-A4E3-C07B08D00A50}" presName="children" presStyleCnt="0"/>
      <dgm:spPr/>
    </dgm:pt>
    <dgm:pt modelId="{EEDFFF74-A168-47DF-A4DE-4C1AC288DBBD}" type="pres">
      <dgm:prSet presAssocID="{4B252EF9-9998-490F-A4E3-C07B08D00A50}" presName="child1group" presStyleCnt="0"/>
      <dgm:spPr/>
    </dgm:pt>
    <dgm:pt modelId="{81CC0E37-AF5E-4586-B687-4FB7B1BAAC2B}" type="pres">
      <dgm:prSet presAssocID="{4B252EF9-9998-490F-A4E3-C07B08D00A50}" presName="child1" presStyleLbl="bgAcc1" presStyleIdx="0" presStyleCnt="4" custScaleX="136281" custScaleY="107640"/>
      <dgm:spPr/>
    </dgm:pt>
    <dgm:pt modelId="{9029667D-AA30-4113-B145-8D84AE0A37D9}" type="pres">
      <dgm:prSet presAssocID="{4B252EF9-9998-490F-A4E3-C07B08D00A50}" presName="child1Text" presStyleLbl="bgAcc1" presStyleIdx="0" presStyleCnt="4">
        <dgm:presLayoutVars>
          <dgm:bulletEnabled val="1"/>
        </dgm:presLayoutVars>
      </dgm:prSet>
      <dgm:spPr/>
    </dgm:pt>
    <dgm:pt modelId="{72648C1A-1C67-4BC4-84AA-B37F139E38FC}" type="pres">
      <dgm:prSet presAssocID="{4B252EF9-9998-490F-A4E3-C07B08D00A50}" presName="child2group" presStyleCnt="0"/>
      <dgm:spPr/>
    </dgm:pt>
    <dgm:pt modelId="{B466DDDF-AE62-4072-9371-A70667CCBACA}" type="pres">
      <dgm:prSet presAssocID="{4B252EF9-9998-490F-A4E3-C07B08D00A50}" presName="child2" presStyleLbl="bgAcc1" presStyleIdx="1" presStyleCnt="4" custScaleX="136281" custScaleY="107692"/>
      <dgm:spPr/>
    </dgm:pt>
    <dgm:pt modelId="{99321F11-EE9A-4E88-A12E-0C6F948E92E9}" type="pres">
      <dgm:prSet presAssocID="{4B252EF9-9998-490F-A4E3-C07B08D00A50}" presName="child2Text" presStyleLbl="bgAcc1" presStyleIdx="1" presStyleCnt="4">
        <dgm:presLayoutVars>
          <dgm:bulletEnabled val="1"/>
        </dgm:presLayoutVars>
      </dgm:prSet>
      <dgm:spPr/>
    </dgm:pt>
    <dgm:pt modelId="{837847DE-16F3-4A4C-B648-61ABDF0B5750}" type="pres">
      <dgm:prSet presAssocID="{4B252EF9-9998-490F-A4E3-C07B08D00A50}" presName="child3group" presStyleCnt="0"/>
      <dgm:spPr/>
    </dgm:pt>
    <dgm:pt modelId="{7C4B1A60-E538-4C61-8903-45EC1A73C8B2}" type="pres">
      <dgm:prSet presAssocID="{4B252EF9-9998-490F-A4E3-C07B08D00A50}" presName="child3" presStyleLbl="bgAcc1" presStyleIdx="2" presStyleCnt="4" custScaleX="136281" custScaleY="107093"/>
      <dgm:spPr/>
    </dgm:pt>
    <dgm:pt modelId="{93379C89-2E4A-4432-96A5-BD5949E69D16}" type="pres">
      <dgm:prSet presAssocID="{4B252EF9-9998-490F-A4E3-C07B08D00A50}" presName="child3Text" presStyleLbl="bgAcc1" presStyleIdx="2" presStyleCnt="4">
        <dgm:presLayoutVars>
          <dgm:bulletEnabled val="1"/>
        </dgm:presLayoutVars>
      </dgm:prSet>
      <dgm:spPr/>
    </dgm:pt>
    <dgm:pt modelId="{CD61385A-D83B-4D2C-A875-4B84A113759F}" type="pres">
      <dgm:prSet presAssocID="{4B252EF9-9998-490F-A4E3-C07B08D00A50}" presName="child4group" presStyleCnt="0"/>
      <dgm:spPr/>
    </dgm:pt>
    <dgm:pt modelId="{6E7FFD17-F246-4C4A-9606-11CD03576066}" type="pres">
      <dgm:prSet presAssocID="{4B252EF9-9998-490F-A4E3-C07B08D00A50}" presName="child4" presStyleLbl="bgAcc1" presStyleIdx="3" presStyleCnt="4" custScaleX="136281" custScaleY="107089"/>
      <dgm:spPr/>
    </dgm:pt>
    <dgm:pt modelId="{A2ED7537-CC27-4CFB-A11D-F0127ECE371B}" type="pres">
      <dgm:prSet presAssocID="{4B252EF9-9998-490F-A4E3-C07B08D00A50}" presName="child4Text" presStyleLbl="bgAcc1" presStyleIdx="3" presStyleCnt="4">
        <dgm:presLayoutVars>
          <dgm:bulletEnabled val="1"/>
        </dgm:presLayoutVars>
      </dgm:prSet>
      <dgm:spPr/>
    </dgm:pt>
    <dgm:pt modelId="{54787BB6-DD2C-4630-B7C9-E79B2887AC45}" type="pres">
      <dgm:prSet presAssocID="{4B252EF9-9998-490F-A4E3-C07B08D00A50}" presName="childPlaceholder" presStyleCnt="0"/>
      <dgm:spPr/>
    </dgm:pt>
    <dgm:pt modelId="{9FC869C0-CDF2-431C-A77E-6C47FCB4DA27}" type="pres">
      <dgm:prSet presAssocID="{4B252EF9-9998-490F-A4E3-C07B08D00A50}" presName="circle" presStyleCnt="0"/>
      <dgm:spPr/>
    </dgm:pt>
    <dgm:pt modelId="{24A9FC1E-F15E-4FC3-948E-559A3D53520F}" type="pres">
      <dgm:prSet presAssocID="{4B252EF9-9998-490F-A4E3-C07B08D00A50}" presName="quadrant1" presStyleLbl="node1" presStyleIdx="0" presStyleCnt="4">
        <dgm:presLayoutVars>
          <dgm:chMax val="1"/>
          <dgm:bulletEnabled val="1"/>
        </dgm:presLayoutVars>
      </dgm:prSet>
      <dgm:spPr/>
    </dgm:pt>
    <dgm:pt modelId="{0EED4DDF-F146-4827-9BD0-36CA4C2E7323}" type="pres">
      <dgm:prSet presAssocID="{4B252EF9-9998-490F-A4E3-C07B08D00A50}" presName="quadrant2" presStyleLbl="node1" presStyleIdx="1" presStyleCnt="4">
        <dgm:presLayoutVars>
          <dgm:chMax val="1"/>
          <dgm:bulletEnabled val="1"/>
        </dgm:presLayoutVars>
      </dgm:prSet>
      <dgm:spPr/>
    </dgm:pt>
    <dgm:pt modelId="{8F4781F1-7559-48D4-81E7-89272B07DAF9}" type="pres">
      <dgm:prSet presAssocID="{4B252EF9-9998-490F-A4E3-C07B08D00A50}" presName="quadrant3" presStyleLbl="node1" presStyleIdx="2" presStyleCnt="4">
        <dgm:presLayoutVars>
          <dgm:chMax val="1"/>
          <dgm:bulletEnabled val="1"/>
        </dgm:presLayoutVars>
      </dgm:prSet>
      <dgm:spPr/>
    </dgm:pt>
    <dgm:pt modelId="{1995C2B1-5731-46B6-8370-8923A584FDB4}" type="pres">
      <dgm:prSet presAssocID="{4B252EF9-9998-490F-A4E3-C07B08D00A50}" presName="quadrant4" presStyleLbl="node1" presStyleIdx="3" presStyleCnt="4">
        <dgm:presLayoutVars>
          <dgm:chMax val="1"/>
          <dgm:bulletEnabled val="1"/>
        </dgm:presLayoutVars>
      </dgm:prSet>
      <dgm:spPr/>
    </dgm:pt>
    <dgm:pt modelId="{265A5015-D265-4030-971A-EE9A87ECC361}" type="pres">
      <dgm:prSet presAssocID="{4B252EF9-9998-490F-A4E3-C07B08D00A50}" presName="quadrantPlaceholder" presStyleCnt="0"/>
      <dgm:spPr/>
    </dgm:pt>
    <dgm:pt modelId="{E4EE64CC-FD06-4338-9FBD-551F5599CB7E}" type="pres">
      <dgm:prSet presAssocID="{4B252EF9-9998-490F-A4E3-C07B08D00A50}" presName="center1" presStyleLbl="fgShp" presStyleIdx="0" presStyleCnt="2"/>
      <dgm:spPr>
        <a:solidFill>
          <a:schemeClr val="bg1">
            <a:lumMod val="50000"/>
          </a:schemeClr>
        </a:solidFill>
        <a:ln>
          <a:solidFill>
            <a:schemeClr val="bg1"/>
          </a:solidFill>
        </a:ln>
      </dgm:spPr>
    </dgm:pt>
    <dgm:pt modelId="{BD8E378B-DBE4-4F78-BB3F-CE905675DAAF}" type="pres">
      <dgm:prSet presAssocID="{4B252EF9-9998-490F-A4E3-C07B08D00A50}" presName="center2" presStyleLbl="fgShp" presStyleIdx="1" presStyleCnt="2"/>
      <dgm:spPr>
        <a:solidFill>
          <a:schemeClr val="bg1">
            <a:lumMod val="50000"/>
          </a:schemeClr>
        </a:solidFill>
        <a:ln>
          <a:solidFill>
            <a:schemeClr val="bg1"/>
          </a:solidFill>
        </a:ln>
      </dgm:spPr>
    </dgm:pt>
  </dgm:ptLst>
  <dgm:cxnLst>
    <dgm:cxn modelId="{027A5E00-6617-4ADE-BD2C-AF952073A2C8}" srcId="{FE2FF8CD-FCAD-4E68-B28B-6A241BAC2FE1}" destId="{4ECCBFA4-1D30-4E3B-ABFB-C8068307D8B4}" srcOrd="3" destOrd="0" parTransId="{6C26C99C-5735-4717-AF1E-29B5513CC29C}" sibTransId="{ADBF37D8-8A09-454B-BAC9-5C46EA6923F6}"/>
    <dgm:cxn modelId="{D195CF02-6241-4B4C-B5B6-F64398874EFA}" srcId="{4B252EF9-9998-490F-A4E3-C07B08D00A50}" destId="{9F0D0C2B-D01C-4F5B-918A-F9E315DC859A}" srcOrd="1" destOrd="0" parTransId="{FC21E95C-1C14-4688-8F1B-7EE6AC93BBA4}" sibTransId="{84D8A68E-FE8B-4B89-9DB3-7FBA0202C7A4}"/>
    <dgm:cxn modelId="{B8F84103-2161-451C-B373-4B29A43664CE}" type="presOf" srcId="{4D1D214D-3FDF-46E5-9D4B-31D068E8A474}" destId="{9029667D-AA30-4113-B145-8D84AE0A37D9}" srcOrd="1" destOrd="1" presId="urn:microsoft.com/office/officeart/2005/8/layout/cycle4"/>
    <dgm:cxn modelId="{99BC6D1C-AFDC-439C-A0E9-3ADED14F71E9}" type="presOf" srcId="{EAE7FC4F-453C-49B2-9EC4-F7496F230CD8}" destId="{7C4B1A60-E538-4C61-8903-45EC1A73C8B2}" srcOrd="0" destOrd="0" presId="urn:microsoft.com/office/officeart/2005/8/layout/cycle4"/>
    <dgm:cxn modelId="{E3BF941E-B194-44E1-AF1E-B894107E1440}" type="presOf" srcId="{64F0A8A5-14A2-42A2-8CB2-F40F1B5B9B53}" destId="{99321F11-EE9A-4E88-A12E-0C6F948E92E9}" srcOrd="1" destOrd="0" presId="urn:microsoft.com/office/officeart/2005/8/layout/cycle4"/>
    <dgm:cxn modelId="{9C9A1A1F-0B45-411A-BA19-60CC6272F2D8}" type="presOf" srcId="{832CD9AE-5599-4A56-B28E-DA325D2A3AD9}" destId="{1995C2B1-5731-46B6-8370-8923A584FDB4}" srcOrd="0" destOrd="0" presId="urn:microsoft.com/office/officeart/2005/8/layout/cycle4"/>
    <dgm:cxn modelId="{0B401E23-A26B-460F-B32E-31AC6B1D7139}" type="presOf" srcId="{24302C5B-E871-4B73-A7F3-8C2D13A101DA}" destId="{8F4781F1-7559-48D4-81E7-89272B07DAF9}" srcOrd="0" destOrd="0" presId="urn:microsoft.com/office/officeart/2005/8/layout/cycle4"/>
    <dgm:cxn modelId="{3987E726-1CC9-4241-BA7E-81219F43879B}" srcId="{4B252EF9-9998-490F-A4E3-C07B08D00A50}" destId="{FE2FF8CD-FCAD-4E68-B28B-6A241BAC2FE1}" srcOrd="0" destOrd="0" parTransId="{80907DF9-A3C4-46A9-BDC9-12BB611B8AD1}" sibTransId="{10689C0B-3E4E-4E6A-9C85-3BABD8877641}"/>
    <dgm:cxn modelId="{9EBC9F2F-4215-42FE-83B7-CFA1157CAF01}" srcId="{832CD9AE-5599-4A56-B28E-DA325D2A3AD9}" destId="{BE935543-534C-4A51-8D52-F563B85C96B8}" srcOrd="0" destOrd="0" parTransId="{DB935AFB-F4BE-4104-BE02-0AC5FA3241EE}" sibTransId="{A6ECAF11-A214-4401-A295-3D2A9E68F53C}"/>
    <dgm:cxn modelId="{2863F55F-FA04-4558-BE89-49A3BA3FA6A5}" type="presOf" srcId="{6D9CECA1-7F9F-44B9-AA45-DDEE6E2114DF}" destId="{81CC0E37-AF5E-4586-B687-4FB7B1BAAC2B}" srcOrd="0" destOrd="0" presId="urn:microsoft.com/office/officeart/2005/8/layout/cycle4"/>
    <dgm:cxn modelId="{7C883C42-D69A-42C6-9B54-C49CA752FAAE}" type="presOf" srcId="{4B252EF9-9998-490F-A4E3-C07B08D00A50}" destId="{5C56B36B-DC82-4003-9B77-4344A65F3F55}" srcOrd="0" destOrd="0" presId="urn:microsoft.com/office/officeart/2005/8/layout/cycle4"/>
    <dgm:cxn modelId="{C8DEA864-1D9C-4CB5-A328-BDECE3C0654C}" srcId="{FE2FF8CD-FCAD-4E68-B28B-6A241BAC2FE1}" destId="{9B7CCF0E-679C-4B74-B343-4E23B76AAC83}" srcOrd="2" destOrd="0" parTransId="{79F1E460-97C6-4C55-9AB3-F60D06266636}" sibTransId="{6BF5B45D-EB3B-4D52-9143-3AF017E981D3}"/>
    <dgm:cxn modelId="{61D1B264-F7B7-4C1B-A9D0-5363A5DAB1A4}" srcId="{FE2FF8CD-FCAD-4E68-B28B-6A241BAC2FE1}" destId="{4D1D214D-3FDF-46E5-9D4B-31D068E8A474}" srcOrd="1" destOrd="0" parTransId="{85ED9414-CC0E-44B5-815A-5D0C3195FBE4}" sibTransId="{B392E9A0-D076-44AC-99A8-F4AB6E328AE2}"/>
    <dgm:cxn modelId="{91093D74-1B3D-47E0-95BA-27AB84DB2559}" type="presOf" srcId="{9F0D0C2B-D01C-4F5B-918A-F9E315DC859A}" destId="{0EED4DDF-F146-4827-9BD0-36CA4C2E7323}" srcOrd="0" destOrd="0" presId="urn:microsoft.com/office/officeart/2005/8/layout/cycle4"/>
    <dgm:cxn modelId="{4E67F958-B069-4835-BD72-2DB69C91B7C2}" srcId="{FE2FF8CD-FCAD-4E68-B28B-6A241BAC2FE1}" destId="{6D9CECA1-7F9F-44B9-AA45-DDEE6E2114DF}" srcOrd="0" destOrd="0" parTransId="{38305F8D-C632-4D01-8C7A-754935EE05A3}" sibTransId="{81BC34F1-C6DF-4A8C-8AF9-EB51413A9848}"/>
    <dgm:cxn modelId="{414C7959-DE3E-4542-955A-CA614D55A125}" type="presOf" srcId="{4D1D214D-3FDF-46E5-9D4B-31D068E8A474}" destId="{81CC0E37-AF5E-4586-B687-4FB7B1BAAC2B}" srcOrd="0" destOrd="1" presId="urn:microsoft.com/office/officeart/2005/8/layout/cycle4"/>
    <dgm:cxn modelId="{61158F8D-0C9D-4E8F-AD10-AEDAD9C6511D}" type="presOf" srcId="{FE2FF8CD-FCAD-4E68-B28B-6A241BAC2FE1}" destId="{24A9FC1E-F15E-4FC3-948E-559A3D53520F}" srcOrd="0" destOrd="0" presId="urn:microsoft.com/office/officeart/2005/8/layout/cycle4"/>
    <dgm:cxn modelId="{206CDD90-D323-44C1-9D1B-5B09E9BAFBA2}" type="presOf" srcId="{BE935543-534C-4A51-8D52-F563B85C96B8}" destId="{A2ED7537-CC27-4CFB-A11D-F0127ECE371B}" srcOrd="1" destOrd="0" presId="urn:microsoft.com/office/officeart/2005/8/layout/cycle4"/>
    <dgm:cxn modelId="{49627598-FDB5-44C2-A743-B37E14454723}" srcId="{4B252EF9-9998-490F-A4E3-C07B08D00A50}" destId="{24302C5B-E871-4B73-A7F3-8C2D13A101DA}" srcOrd="2" destOrd="0" parTransId="{910E5A95-65D4-4759-8AB7-C6784EC6EE52}" sibTransId="{3F34E3FC-18D4-4696-8188-E8ACB990D13B}"/>
    <dgm:cxn modelId="{D6C28398-FDCF-4A45-87BE-5828588E49D4}" type="presOf" srcId="{4ECCBFA4-1D30-4E3B-ABFB-C8068307D8B4}" destId="{9029667D-AA30-4113-B145-8D84AE0A37D9}" srcOrd="1" destOrd="3" presId="urn:microsoft.com/office/officeart/2005/8/layout/cycle4"/>
    <dgm:cxn modelId="{ECDB929A-7AA8-42CB-81D1-4489DF809529}" type="presOf" srcId="{BE935543-534C-4A51-8D52-F563B85C96B8}" destId="{6E7FFD17-F246-4C4A-9606-11CD03576066}" srcOrd="0" destOrd="0" presId="urn:microsoft.com/office/officeart/2005/8/layout/cycle4"/>
    <dgm:cxn modelId="{FBF88EAB-8AA0-4178-B34D-04F84466A3B3}" srcId="{9F0D0C2B-D01C-4F5B-918A-F9E315DC859A}" destId="{64F0A8A5-14A2-42A2-8CB2-F40F1B5B9B53}" srcOrd="0" destOrd="0" parTransId="{D4805B1C-03B5-4DBE-9F13-EF451F897FAA}" sibTransId="{7151A782-F38F-4E31-BC10-B434257FC860}"/>
    <dgm:cxn modelId="{3486B9B2-A4E7-4426-A293-4B3393A5F36B}" type="presOf" srcId="{6D9CECA1-7F9F-44B9-AA45-DDEE6E2114DF}" destId="{9029667D-AA30-4113-B145-8D84AE0A37D9}" srcOrd="1" destOrd="0" presId="urn:microsoft.com/office/officeart/2005/8/layout/cycle4"/>
    <dgm:cxn modelId="{846F1CC2-88E5-4B62-9E7A-2CA2C94833EA}" type="presOf" srcId="{9B7CCF0E-679C-4B74-B343-4E23B76AAC83}" destId="{9029667D-AA30-4113-B145-8D84AE0A37D9}" srcOrd="1" destOrd="2" presId="urn:microsoft.com/office/officeart/2005/8/layout/cycle4"/>
    <dgm:cxn modelId="{CCDE2DD4-0D49-4E62-B417-3B4760FBCDF0}" type="presOf" srcId="{64F0A8A5-14A2-42A2-8CB2-F40F1B5B9B53}" destId="{B466DDDF-AE62-4072-9371-A70667CCBACA}" srcOrd="0" destOrd="0" presId="urn:microsoft.com/office/officeart/2005/8/layout/cycle4"/>
    <dgm:cxn modelId="{A86621DB-A2A4-4C9E-AB41-FBBB073D18DF}" type="presOf" srcId="{9B7CCF0E-679C-4B74-B343-4E23B76AAC83}" destId="{81CC0E37-AF5E-4586-B687-4FB7B1BAAC2B}" srcOrd="0" destOrd="2" presId="urn:microsoft.com/office/officeart/2005/8/layout/cycle4"/>
    <dgm:cxn modelId="{E42156DE-5728-43F2-8FA8-D03E795012BE}" type="presOf" srcId="{EAE7FC4F-453C-49B2-9EC4-F7496F230CD8}" destId="{93379C89-2E4A-4432-96A5-BD5949E69D16}" srcOrd="1" destOrd="0" presId="urn:microsoft.com/office/officeart/2005/8/layout/cycle4"/>
    <dgm:cxn modelId="{C592B3E0-9E9F-4535-882A-16B1AE855703}" srcId="{4B252EF9-9998-490F-A4E3-C07B08D00A50}" destId="{832CD9AE-5599-4A56-B28E-DA325D2A3AD9}" srcOrd="3" destOrd="0" parTransId="{8681B143-A911-418E-9B2B-502BB1A05AAA}" sibTransId="{2495FE58-02BD-4EFC-BD8D-1193CE43572C}"/>
    <dgm:cxn modelId="{A78395F0-CFB5-4E29-B5AF-CF5D253B0669}" type="presOf" srcId="{4ECCBFA4-1D30-4E3B-ABFB-C8068307D8B4}" destId="{81CC0E37-AF5E-4586-B687-4FB7B1BAAC2B}" srcOrd="0" destOrd="3" presId="urn:microsoft.com/office/officeart/2005/8/layout/cycle4"/>
    <dgm:cxn modelId="{CB0F4AF8-1A47-4A91-B8A2-C9E2DD2A23D0}" srcId="{24302C5B-E871-4B73-A7F3-8C2D13A101DA}" destId="{EAE7FC4F-453C-49B2-9EC4-F7496F230CD8}" srcOrd="0" destOrd="0" parTransId="{75860FE4-962B-41C6-A91C-1D7B21B198E6}" sibTransId="{FEF6C72B-0107-4E75-8D1D-736DD123993F}"/>
    <dgm:cxn modelId="{AB944075-D651-4884-8A1E-338F0278A4DE}" type="presParOf" srcId="{5C56B36B-DC82-4003-9B77-4344A65F3F55}" destId="{82877CDE-E2D7-4ED8-84EE-47D6114A62EE}" srcOrd="0" destOrd="0" presId="urn:microsoft.com/office/officeart/2005/8/layout/cycle4"/>
    <dgm:cxn modelId="{950A3FEA-2AD8-4CDD-963C-2E48C798F5F7}" type="presParOf" srcId="{82877CDE-E2D7-4ED8-84EE-47D6114A62EE}" destId="{EEDFFF74-A168-47DF-A4DE-4C1AC288DBBD}" srcOrd="0" destOrd="0" presId="urn:microsoft.com/office/officeart/2005/8/layout/cycle4"/>
    <dgm:cxn modelId="{71707CCD-38C8-495D-A4D3-E76D729665A9}" type="presParOf" srcId="{EEDFFF74-A168-47DF-A4DE-4C1AC288DBBD}" destId="{81CC0E37-AF5E-4586-B687-4FB7B1BAAC2B}" srcOrd="0" destOrd="0" presId="urn:microsoft.com/office/officeart/2005/8/layout/cycle4"/>
    <dgm:cxn modelId="{D246DE67-DE14-4F65-94A5-0D72CD1A6C72}" type="presParOf" srcId="{EEDFFF74-A168-47DF-A4DE-4C1AC288DBBD}" destId="{9029667D-AA30-4113-B145-8D84AE0A37D9}" srcOrd="1" destOrd="0" presId="urn:microsoft.com/office/officeart/2005/8/layout/cycle4"/>
    <dgm:cxn modelId="{ACB1D51E-EDC7-4EDC-8E0D-078933A37436}" type="presParOf" srcId="{82877CDE-E2D7-4ED8-84EE-47D6114A62EE}" destId="{72648C1A-1C67-4BC4-84AA-B37F139E38FC}" srcOrd="1" destOrd="0" presId="urn:microsoft.com/office/officeart/2005/8/layout/cycle4"/>
    <dgm:cxn modelId="{3894677D-5935-4A5E-B350-F8ADD2CEDBE5}" type="presParOf" srcId="{72648C1A-1C67-4BC4-84AA-B37F139E38FC}" destId="{B466DDDF-AE62-4072-9371-A70667CCBACA}" srcOrd="0" destOrd="0" presId="urn:microsoft.com/office/officeart/2005/8/layout/cycle4"/>
    <dgm:cxn modelId="{51024896-33A7-4F2E-AA00-7D85D9B79BCD}" type="presParOf" srcId="{72648C1A-1C67-4BC4-84AA-B37F139E38FC}" destId="{99321F11-EE9A-4E88-A12E-0C6F948E92E9}" srcOrd="1" destOrd="0" presId="urn:microsoft.com/office/officeart/2005/8/layout/cycle4"/>
    <dgm:cxn modelId="{BD3E6E36-24F5-448B-8FB0-37430A3FB4FC}" type="presParOf" srcId="{82877CDE-E2D7-4ED8-84EE-47D6114A62EE}" destId="{837847DE-16F3-4A4C-B648-61ABDF0B5750}" srcOrd="2" destOrd="0" presId="urn:microsoft.com/office/officeart/2005/8/layout/cycle4"/>
    <dgm:cxn modelId="{3DFB5190-E486-421B-9A3D-BBF480519BC1}" type="presParOf" srcId="{837847DE-16F3-4A4C-B648-61ABDF0B5750}" destId="{7C4B1A60-E538-4C61-8903-45EC1A73C8B2}" srcOrd="0" destOrd="0" presId="urn:microsoft.com/office/officeart/2005/8/layout/cycle4"/>
    <dgm:cxn modelId="{111F8B2A-6FED-48A0-BC5E-1D0A62E84525}" type="presParOf" srcId="{837847DE-16F3-4A4C-B648-61ABDF0B5750}" destId="{93379C89-2E4A-4432-96A5-BD5949E69D16}" srcOrd="1" destOrd="0" presId="urn:microsoft.com/office/officeart/2005/8/layout/cycle4"/>
    <dgm:cxn modelId="{0121F179-EDAA-4AF7-872B-04F1A7A63A6F}" type="presParOf" srcId="{82877CDE-E2D7-4ED8-84EE-47D6114A62EE}" destId="{CD61385A-D83B-4D2C-A875-4B84A113759F}" srcOrd="3" destOrd="0" presId="urn:microsoft.com/office/officeart/2005/8/layout/cycle4"/>
    <dgm:cxn modelId="{8C7198A9-036A-473A-A56A-FC8BF6F6BAFC}" type="presParOf" srcId="{CD61385A-D83B-4D2C-A875-4B84A113759F}" destId="{6E7FFD17-F246-4C4A-9606-11CD03576066}" srcOrd="0" destOrd="0" presId="urn:microsoft.com/office/officeart/2005/8/layout/cycle4"/>
    <dgm:cxn modelId="{32DBD864-7CD1-4309-9710-962D845B7B7C}" type="presParOf" srcId="{CD61385A-D83B-4D2C-A875-4B84A113759F}" destId="{A2ED7537-CC27-4CFB-A11D-F0127ECE371B}" srcOrd="1" destOrd="0" presId="urn:microsoft.com/office/officeart/2005/8/layout/cycle4"/>
    <dgm:cxn modelId="{4CC58AFD-052E-425A-A835-CC633C084E4D}" type="presParOf" srcId="{82877CDE-E2D7-4ED8-84EE-47D6114A62EE}" destId="{54787BB6-DD2C-4630-B7C9-E79B2887AC45}" srcOrd="4" destOrd="0" presId="urn:microsoft.com/office/officeart/2005/8/layout/cycle4"/>
    <dgm:cxn modelId="{DDD35293-F76F-4908-88F6-77AA98CC4B17}" type="presParOf" srcId="{5C56B36B-DC82-4003-9B77-4344A65F3F55}" destId="{9FC869C0-CDF2-431C-A77E-6C47FCB4DA27}" srcOrd="1" destOrd="0" presId="urn:microsoft.com/office/officeart/2005/8/layout/cycle4"/>
    <dgm:cxn modelId="{116A686C-42B5-4486-9BBD-DBA7EF2BF402}" type="presParOf" srcId="{9FC869C0-CDF2-431C-A77E-6C47FCB4DA27}" destId="{24A9FC1E-F15E-4FC3-948E-559A3D53520F}" srcOrd="0" destOrd="0" presId="urn:microsoft.com/office/officeart/2005/8/layout/cycle4"/>
    <dgm:cxn modelId="{D7851ED8-3510-4CC7-8488-5F0DE849514F}" type="presParOf" srcId="{9FC869C0-CDF2-431C-A77E-6C47FCB4DA27}" destId="{0EED4DDF-F146-4827-9BD0-36CA4C2E7323}" srcOrd="1" destOrd="0" presId="urn:microsoft.com/office/officeart/2005/8/layout/cycle4"/>
    <dgm:cxn modelId="{990CE38F-305D-4A69-89CC-2D8CC2E61918}" type="presParOf" srcId="{9FC869C0-CDF2-431C-A77E-6C47FCB4DA27}" destId="{8F4781F1-7559-48D4-81E7-89272B07DAF9}" srcOrd="2" destOrd="0" presId="urn:microsoft.com/office/officeart/2005/8/layout/cycle4"/>
    <dgm:cxn modelId="{70FFFCED-37D4-49AF-9F94-5D28121072D3}" type="presParOf" srcId="{9FC869C0-CDF2-431C-A77E-6C47FCB4DA27}" destId="{1995C2B1-5731-46B6-8370-8923A584FDB4}" srcOrd="3" destOrd="0" presId="urn:microsoft.com/office/officeart/2005/8/layout/cycle4"/>
    <dgm:cxn modelId="{5EB6C053-49BB-4480-B58D-46C1E3F5B0C8}" type="presParOf" srcId="{9FC869C0-CDF2-431C-A77E-6C47FCB4DA27}" destId="{265A5015-D265-4030-971A-EE9A87ECC361}" srcOrd="4" destOrd="0" presId="urn:microsoft.com/office/officeart/2005/8/layout/cycle4"/>
    <dgm:cxn modelId="{BFB3E014-647D-4B79-B4F5-2B1CE1DD4B5F}" type="presParOf" srcId="{5C56B36B-DC82-4003-9B77-4344A65F3F55}" destId="{E4EE64CC-FD06-4338-9FBD-551F5599CB7E}" srcOrd="2" destOrd="0" presId="urn:microsoft.com/office/officeart/2005/8/layout/cycle4"/>
    <dgm:cxn modelId="{FC44DDD9-332B-475A-8991-87045496160B}" type="presParOf" srcId="{5C56B36B-DC82-4003-9B77-4344A65F3F55}" destId="{BD8E378B-DBE4-4F78-BB3F-CE905675DAAF}" srcOrd="3" destOrd="0" presId="urn:microsoft.com/office/officeart/2005/8/layout/cycle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4B252EF9-9998-490F-A4E3-C07B08D00A50}" type="doc">
      <dgm:prSet loTypeId="urn:microsoft.com/office/officeart/2005/8/layout/cycle4" loCatId="cycle" qsTypeId="urn:microsoft.com/office/officeart/2005/8/quickstyle/simple1" qsCatId="simple" csTypeId="urn:microsoft.com/office/officeart/2005/8/colors/accent1_2" csCatId="accent1" phldr="1"/>
      <dgm:spPr/>
      <dgm:t>
        <a:bodyPr/>
        <a:lstStyle/>
        <a:p>
          <a:endParaRPr kumimoji="1" lang="ja-JP" altLang="en-US"/>
        </a:p>
      </dgm:t>
    </dgm:pt>
    <dgm:pt modelId="{FE2FF8CD-FCAD-4E68-B28B-6A241BAC2FE1}">
      <dgm:prSet phldrT="[テキスト]" custT="1"/>
      <dgm:spPr>
        <a:solidFill>
          <a:schemeClr val="bg1">
            <a:lumMod val="75000"/>
          </a:schemeClr>
        </a:solidFill>
        <a:ln>
          <a:solidFill>
            <a:schemeClr val="bg1">
              <a:lumMod val="75000"/>
            </a:schemeClr>
          </a:solidFill>
        </a:ln>
      </dgm:spPr>
      <dgm:t>
        <a:bodyPr/>
        <a:lstStyle/>
        <a:p>
          <a:r>
            <a:rPr kumimoji="1" lang="en-US" altLang="ja-JP" sz="800" b="1">
              <a:latin typeface="+mn-ea"/>
              <a:ea typeface="+mn-ea"/>
            </a:rPr>
            <a:t>Plan</a:t>
          </a:r>
          <a:br>
            <a:rPr kumimoji="1" lang="en-US" altLang="ja-JP" sz="800" b="1">
              <a:latin typeface="+mn-ea"/>
              <a:ea typeface="+mn-ea"/>
            </a:rPr>
          </a:br>
          <a:r>
            <a:rPr kumimoji="1" lang="ja-JP" altLang="en-US" sz="800" b="1">
              <a:latin typeface="+mn-ea"/>
              <a:ea typeface="+mn-ea"/>
            </a:rPr>
            <a:t>（計画）</a:t>
          </a:r>
        </a:p>
      </dgm:t>
    </dgm:pt>
    <dgm:pt modelId="{80907DF9-A3C4-46A9-BDC9-12BB611B8AD1}" type="parTrans" cxnId="{3987E726-1CC9-4241-BA7E-81219F43879B}">
      <dgm:prSet/>
      <dgm:spPr/>
      <dgm:t>
        <a:bodyPr/>
        <a:lstStyle/>
        <a:p>
          <a:endParaRPr kumimoji="1" lang="ja-JP" altLang="en-US" sz="800">
            <a:latin typeface="+mn-ea"/>
            <a:ea typeface="+mn-ea"/>
          </a:endParaRPr>
        </a:p>
      </dgm:t>
    </dgm:pt>
    <dgm:pt modelId="{10689C0B-3E4E-4E6A-9C85-3BABD8877641}" type="sibTrans" cxnId="{3987E726-1CC9-4241-BA7E-81219F43879B}">
      <dgm:prSet/>
      <dgm:spPr/>
      <dgm:t>
        <a:bodyPr/>
        <a:lstStyle/>
        <a:p>
          <a:endParaRPr kumimoji="1" lang="ja-JP" altLang="en-US" sz="800">
            <a:latin typeface="+mn-ea"/>
            <a:ea typeface="+mn-ea"/>
          </a:endParaRPr>
        </a:p>
      </dgm:t>
    </dgm:pt>
    <dgm:pt modelId="{6D9CECA1-7F9F-44B9-AA45-DDEE6E2114DF}">
      <dgm:prSet phldrT="[テキスト]" custT="1"/>
      <dgm:spPr>
        <a:ln>
          <a:solidFill>
            <a:schemeClr val="bg1">
              <a:lumMod val="75000"/>
            </a:schemeClr>
          </a:solidFill>
        </a:ln>
      </dgm:spPr>
      <dgm:t>
        <a:bodyPr/>
        <a:lstStyle/>
        <a:p>
          <a:pPr>
            <a:buFontTx/>
            <a:buNone/>
          </a:pPr>
          <a:r>
            <a:rPr kumimoji="1" lang="en-US" altLang="ja-JP" sz="800">
              <a:latin typeface="+mn-ea"/>
              <a:ea typeface="+mn-ea"/>
            </a:rPr>
            <a:t>4. </a:t>
          </a:r>
          <a:r>
            <a:rPr kumimoji="1" lang="ja-JP" altLang="en-US" sz="800">
              <a:latin typeface="+mn-ea"/>
              <a:ea typeface="+mn-ea"/>
            </a:rPr>
            <a:t>組織の状況</a:t>
          </a:r>
        </a:p>
      </dgm:t>
    </dgm:pt>
    <dgm:pt modelId="{38305F8D-C632-4D01-8C7A-754935EE05A3}" type="parTrans" cxnId="{4E67F958-B069-4835-BD72-2DB69C91B7C2}">
      <dgm:prSet/>
      <dgm:spPr/>
      <dgm:t>
        <a:bodyPr/>
        <a:lstStyle/>
        <a:p>
          <a:endParaRPr kumimoji="1" lang="ja-JP" altLang="en-US" sz="800">
            <a:latin typeface="+mn-ea"/>
            <a:ea typeface="+mn-ea"/>
          </a:endParaRPr>
        </a:p>
      </dgm:t>
    </dgm:pt>
    <dgm:pt modelId="{81BC34F1-C6DF-4A8C-8AF9-EB51413A9848}" type="sibTrans" cxnId="{4E67F958-B069-4835-BD72-2DB69C91B7C2}">
      <dgm:prSet/>
      <dgm:spPr/>
      <dgm:t>
        <a:bodyPr/>
        <a:lstStyle/>
        <a:p>
          <a:endParaRPr kumimoji="1" lang="ja-JP" altLang="en-US" sz="800">
            <a:latin typeface="+mn-ea"/>
            <a:ea typeface="+mn-ea"/>
          </a:endParaRPr>
        </a:p>
      </dgm:t>
    </dgm:pt>
    <dgm:pt modelId="{9F0D0C2B-D01C-4F5B-918A-F9E315DC859A}">
      <dgm:prSet phldrT="[テキスト]" custT="1"/>
      <dgm:spPr>
        <a:solidFill>
          <a:schemeClr val="bg1">
            <a:lumMod val="75000"/>
          </a:schemeClr>
        </a:solidFill>
        <a:ln>
          <a:solidFill>
            <a:schemeClr val="bg1">
              <a:lumMod val="75000"/>
            </a:schemeClr>
          </a:solidFill>
        </a:ln>
      </dgm:spPr>
      <dgm:t>
        <a:bodyPr/>
        <a:lstStyle/>
        <a:p>
          <a:r>
            <a:rPr kumimoji="1" lang="en-US" altLang="ja-JP" sz="800" b="1">
              <a:latin typeface="+mn-ea"/>
              <a:ea typeface="+mn-ea"/>
            </a:rPr>
            <a:t>Do</a:t>
          </a:r>
          <a:br>
            <a:rPr kumimoji="1" lang="en-US" altLang="ja-JP" sz="800" b="1">
              <a:latin typeface="+mn-ea"/>
              <a:ea typeface="+mn-ea"/>
            </a:rPr>
          </a:br>
          <a:r>
            <a:rPr kumimoji="1" lang="ja-JP" altLang="en-US" sz="800" b="1">
              <a:latin typeface="+mn-ea"/>
              <a:ea typeface="+mn-ea"/>
            </a:rPr>
            <a:t>（実行）</a:t>
          </a:r>
        </a:p>
      </dgm:t>
    </dgm:pt>
    <dgm:pt modelId="{FC21E95C-1C14-4688-8F1B-7EE6AC93BBA4}" type="parTrans" cxnId="{D195CF02-6241-4B4C-B5B6-F64398874EFA}">
      <dgm:prSet/>
      <dgm:spPr/>
      <dgm:t>
        <a:bodyPr/>
        <a:lstStyle/>
        <a:p>
          <a:endParaRPr kumimoji="1" lang="ja-JP" altLang="en-US" sz="800">
            <a:latin typeface="+mn-ea"/>
            <a:ea typeface="+mn-ea"/>
          </a:endParaRPr>
        </a:p>
      </dgm:t>
    </dgm:pt>
    <dgm:pt modelId="{84D8A68E-FE8B-4B89-9DB3-7FBA0202C7A4}" type="sibTrans" cxnId="{D195CF02-6241-4B4C-B5B6-F64398874EFA}">
      <dgm:prSet/>
      <dgm:spPr/>
      <dgm:t>
        <a:bodyPr/>
        <a:lstStyle/>
        <a:p>
          <a:endParaRPr kumimoji="1" lang="ja-JP" altLang="en-US" sz="800">
            <a:latin typeface="+mn-ea"/>
            <a:ea typeface="+mn-ea"/>
          </a:endParaRPr>
        </a:p>
      </dgm:t>
    </dgm:pt>
    <dgm:pt modelId="{24302C5B-E871-4B73-A7F3-8C2D13A101DA}">
      <dgm:prSet phldrT="[テキスト]" custT="1"/>
      <dgm:spPr>
        <a:solidFill>
          <a:schemeClr val="accent6"/>
        </a:solidFill>
      </dgm:spPr>
      <dgm:t>
        <a:bodyPr/>
        <a:lstStyle/>
        <a:p>
          <a:r>
            <a:rPr kumimoji="1" lang="en-US" altLang="ja-JP" sz="800" b="1">
              <a:latin typeface="+mn-ea"/>
              <a:ea typeface="+mn-ea"/>
            </a:rPr>
            <a:t>Check</a:t>
          </a:r>
          <a:br>
            <a:rPr kumimoji="1" lang="en-US" altLang="ja-JP" sz="800" b="1">
              <a:latin typeface="+mn-ea"/>
              <a:ea typeface="+mn-ea"/>
            </a:rPr>
          </a:br>
          <a:r>
            <a:rPr kumimoji="1" lang="ja-JP" altLang="en-US" sz="800" b="1">
              <a:latin typeface="+mn-ea"/>
              <a:ea typeface="+mn-ea"/>
            </a:rPr>
            <a:t>（評価）</a:t>
          </a:r>
        </a:p>
      </dgm:t>
    </dgm:pt>
    <dgm:pt modelId="{910E5A95-65D4-4759-8AB7-C6784EC6EE52}" type="parTrans" cxnId="{49627598-FDB5-44C2-A743-B37E14454723}">
      <dgm:prSet/>
      <dgm:spPr/>
      <dgm:t>
        <a:bodyPr/>
        <a:lstStyle/>
        <a:p>
          <a:endParaRPr kumimoji="1" lang="ja-JP" altLang="en-US" sz="800">
            <a:latin typeface="+mn-ea"/>
            <a:ea typeface="+mn-ea"/>
          </a:endParaRPr>
        </a:p>
      </dgm:t>
    </dgm:pt>
    <dgm:pt modelId="{3F34E3FC-18D4-4696-8188-E8ACB990D13B}" type="sibTrans" cxnId="{49627598-FDB5-44C2-A743-B37E14454723}">
      <dgm:prSet/>
      <dgm:spPr/>
      <dgm:t>
        <a:bodyPr/>
        <a:lstStyle/>
        <a:p>
          <a:endParaRPr kumimoji="1" lang="ja-JP" altLang="en-US" sz="800">
            <a:latin typeface="+mn-ea"/>
            <a:ea typeface="+mn-ea"/>
          </a:endParaRPr>
        </a:p>
      </dgm:t>
    </dgm:pt>
    <dgm:pt modelId="{EAE7FC4F-453C-49B2-9EC4-F7496F230CD8}">
      <dgm:prSet phldrT="[テキスト]" custT="1"/>
      <dgm:spPr>
        <a:ln>
          <a:solidFill>
            <a:schemeClr val="accent6"/>
          </a:solidFill>
        </a:ln>
      </dgm:spPr>
      <dgm:t>
        <a:bodyPr anchor="b"/>
        <a:lstStyle/>
        <a:p>
          <a:pPr>
            <a:buFontTx/>
            <a:buNone/>
          </a:pPr>
          <a:r>
            <a:rPr kumimoji="1" lang="en-US" altLang="ja-JP" sz="800" b="1">
              <a:latin typeface="+mn-ea"/>
              <a:ea typeface="+mn-ea"/>
            </a:rPr>
            <a:t>9. </a:t>
          </a:r>
          <a:r>
            <a:rPr kumimoji="1" lang="ja-JP" altLang="en-US" sz="800" b="1">
              <a:latin typeface="+mn-ea"/>
              <a:ea typeface="+mn-ea"/>
            </a:rPr>
            <a:t>パフォーマンス評価</a:t>
          </a:r>
        </a:p>
      </dgm:t>
    </dgm:pt>
    <dgm:pt modelId="{75860FE4-962B-41C6-A91C-1D7B21B198E6}" type="parTrans" cxnId="{CB0F4AF8-1A47-4A91-B8A2-C9E2DD2A23D0}">
      <dgm:prSet/>
      <dgm:spPr/>
      <dgm:t>
        <a:bodyPr/>
        <a:lstStyle/>
        <a:p>
          <a:endParaRPr kumimoji="1" lang="ja-JP" altLang="en-US" sz="800">
            <a:latin typeface="+mn-ea"/>
            <a:ea typeface="+mn-ea"/>
          </a:endParaRPr>
        </a:p>
      </dgm:t>
    </dgm:pt>
    <dgm:pt modelId="{FEF6C72B-0107-4E75-8D1D-736DD123993F}" type="sibTrans" cxnId="{CB0F4AF8-1A47-4A91-B8A2-C9E2DD2A23D0}">
      <dgm:prSet/>
      <dgm:spPr/>
      <dgm:t>
        <a:bodyPr/>
        <a:lstStyle/>
        <a:p>
          <a:endParaRPr kumimoji="1" lang="ja-JP" altLang="en-US" sz="800">
            <a:latin typeface="+mn-ea"/>
            <a:ea typeface="+mn-ea"/>
          </a:endParaRPr>
        </a:p>
      </dgm:t>
    </dgm:pt>
    <dgm:pt modelId="{832CD9AE-5599-4A56-B28E-DA325D2A3AD9}">
      <dgm:prSet phldrT="[テキスト]" custT="1"/>
      <dgm:spPr>
        <a:solidFill>
          <a:schemeClr val="bg1">
            <a:lumMod val="75000"/>
          </a:schemeClr>
        </a:solidFill>
        <a:ln>
          <a:solidFill>
            <a:schemeClr val="bg1">
              <a:lumMod val="75000"/>
            </a:schemeClr>
          </a:solidFill>
        </a:ln>
      </dgm:spPr>
      <dgm:t>
        <a:bodyPr/>
        <a:lstStyle/>
        <a:p>
          <a:r>
            <a:rPr kumimoji="1" lang="en-US" altLang="ja-JP" sz="800" b="1">
              <a:latin typeface="+mn-ea"/>
              <a:ea typeface="+mn-ea"/>
            </a:rPr>
            <a:t>Act</a:t>
          </a:r>
          <a:br>
            <a:rPr kumimoji="1" lang="en-US" altLang="ja-JP" sz="800" b="1">
              <a:latin typeface="+mn-ea"/>
              <a:ea typeface="+mn-ea"/>
            </a:rPr>
          </a:br>
          <a:r>
            <a:rPr kumimoji="1" lang="ja-JP" altLang="en-US" sz="800" b="1">
              <a:latin typeface="+mn-ea"/>
              <a:ea typeface="+mn-ea"/>
            </a:rPr>
            <a:t>（改善）</a:t>
          </a:r>
        </a:p>
      </dgm:t>
    </dgm:pt>
    <dgm:pt modelId="{8681B143-A911-418E-9B2B-502BB1A05AAA}" type="parTrans" cxnId="{C592B3E0-9E9F-4535-882A-16B1AE855703}">
      <dgm:prSet/>
      <dgm:spPr/>
      <dgm:t>
        <a:bodyPr/>
        <a:lstStyle/>
        <a:p>
          <a:endParaRPr kumimoji="1" lang="ja-JP" altLang="en-US" sz="800">
            <a:latin typeface="+mn-ea"/>
            <a:ea typeface="+mn-ea"/>
          </a:endParaRPr>
        </a:p>
      </dgm:t>
    </dgm:pt>
    <dgm:pt modelId="{2495FE58-02BD-4EFC-BD8D-1193CE43572C}" type="sibTrans" cxnId="{C592B3E0-9E9F-4535-882A-16B1AE855703}">
      <dgm:prSet/>
      <dgm:spPr/>
      <dgm:t>
        <a:bodyPr/>
        <a:lstStyle/>
        <a:p>
          <a:endParaRPr kumimoji="1" lang="ja-JP" altLang="en-US" sz="800">
            <a:latin typeface="+mn-ea"/>
            <a:ea typeface="+mn-ea"/>
          </a:endParaRPr>
        </a:p>
      </dgm:t>
    </dgm:pt>
    <dgm:pt modelId="{BE935543-534C-4A51-8D52-F563B85C96B8}">
      <dgm:prSet phldrT="[テキスト]" custT="1"/>
      <dgm:spPr>
        <a:ln>
          <a:solidFill>
            <a:schemeClr val="bg1">
              <a:lumMod val="75000"/>
            </a:schemeClr>
          </a:solidFill>
        </a:ln>
      </dgm:spPr>
      <dgm:t>
        <a:bodyPr anchor="b"/>
        <a:lstStyle/>
        <a:p>
          <a:pPr>
            <a:buFontTx/>
            <a:buNone/>
          </a:pPr>
          <a:r>
            <a:rPr kumimoji="1" lang="en-US" altLang="ja-JP" sz="800">
              <a:latin typeface="+mn-ea"/>
              <a:ea typeface="+mn-ea"/>
            </a:rPr>
            <a:t>10. </a:t>
          </a:r>
          <a:r>
            <a:rPr kumimoji="1" lang="ja-JP" altLang="en-US" sz="800">
              <a:latin typeface="+mn-ea"/>
              <a:ea typeface="+mn-ea"/>
            </a:rPr>
            <a:t>改善</a:t>
          </a:r>
        </a:p>
      </dgm:t>
    </dgm:pt>
    <dgm:pt modelId="{DB935AFB-F4BE-4104-BE02-0AC5FA3241EE}" type="parTrans" cxnId="{9EBC9F2F-4215-42FE-83B7-CFA1157CAF01}">
      <dgm:prSet/>
      <dgm:spPr/>
      <dgm:t>
        <a:bodyPr/>
        <a:lstStyle/>
        <a:p>
          <a:endParaRPr kumimoji="1" lang="ja-JP" altLang="en-US" sz="800">
            <a:latin typeface="+mn-ea"/>
            <a:ea typeface="+mn-ea"/>
          </a:endParaRPr>
        </a:p>
      </dgm:t>
    </dgm:pt>
    <dgm:pt modelId="{A6ECAF11-A214-4401-A295-3D2A9E68F53C}" type="sibTrans" cxnId="{9EBC9F2F-4215-42FE-83B7-CFA1157CAF01}">
      <dgm:prSet/>
      <dgm:spPr/>
      <dgm:t>
        <a:bodyPr/>
        <a:lstStyle/>
        <a:p>
          <a:endParaRPr kumimoji="1" lang="ja-JP" altLang="en-US" sz="800">
            <a:latin typeface="+mn-ea"/>
            <a:ea typeface="+mn-ea"/>
          </a:endParaRPr>
        </a:p>
      </dgm:t>
    </dgm:pt>
    <dgm:pt modelId="{4D1D214D-3FDF-46E5-9D4B-31D068E8A474}">
      <dgm:prSet phldrT="[テキスト]" custT="1"/>
      <dgm:spPr>
        <a:ln>
          <a:solidFill>
            <a:schemeClr val="bg1">
              <a:lumMod val="75000"/>
            </a:schemeClr>
          </a:solidFill>
        </a:ln>
      </dgm:spPr>
      <dgm:t>
        <a:bodyPr/>
        <a:lstStyle/>
        <a:p>
          <a:pPr>
            <a:buFontTx/>
            <a:buNone/>
          </a:pPr>
          <a:r>
            <a:rPr kumimoji="1" lang="en-US" altLang="ja-JP" sz="800" b="0">
              <a:latin typeface="+mn-ea"/>
              <a:ea typeface="+mn-ea"/>
            </a:rPr>
            <a:t>5. </a:t>
          </a:r>
          <a:r>
            <a:rPr kumimoji="1" lang="ja-JP" altLang="en-US" sz="800" b="0">
              <a:latin typeface="+mn-ea"/>
              <a:ea typeface="+mn-ea"/>
            </a:rPr>
            <a:t>リーダーシップ</a:t>
          </a:r>
        </a:p>
      </dgm:t>
    </dgm:pt>
    <dgm:pt modelId="{85ED9414-CC0E-44B5-815A-5D0C3195FBE4}" type="parTrans" cxnId="{61D1B264-F7B7-4C1B-A9D0-5363A5DAB1A4}">
      <dgm:prSet/>
      <dgm:spPr/>
      <dgm:t>
        <a:bodyPr/>
        <a:lstStyle/>
        <a:p>
          <a:endParaRPr kumimoji="1" lang="ja-JP" altLang="en-US" sz="800"/>
        </a:p>
      </dgm:t>
    </dgm:pt>
    <dgm:pt modelId="{B392E9A0-D076-44AC-99A8-F4AB6E328AE2}" type="sibTrans" cxnId="{61D1B264-F7B7-4C1B-A9D0-5363A5DAB1A4}">
      <dgm:prSet/>
      <dgm:spPr/>
      <dgm:t>
        <a:bodyPr/>
        <a:lstStyle/>
        <a:p>
          <a:endParaRPr kumimoji="1" lang="ja-JP" altLang="en-US" sz="800"/>
        </a:p>
      </dgm:t>
    </dgm:pt>
    <dgm:pt modelId="{9B7CCF0E-679C-4B74-B343-4E23B76AAC83}">
      <dgm:prSet phldrT="[テキスト]" custT="1"/>
      <dgm:spPr>
        <a:ln>
          <a:solidFill>
            <a:schemeClr val="bg1">
              <a:lumMod val="75000"/>
            </a:schemeClr>
          </a:solidFill>
        </a:ln>
      </dgm:spPr>
      <dgm:t>
        <a:bodyPr/>
        <a:lstStyle/>
        <a:p>
          <a:pPr>
            <a:buFontTx/>
            <a:buNone/>
          </a:pPr>
          <a:r>
            <a:rPr kumimoji="1" lang="en-US" altLang="ja-JP" sz="800">
              <a:latin typeface="+mn-ea"/>
              <a:ea typeface="+mn-ea"/>
            </a:rPr>
            <a:t>6. </a:t>
          </a:r>
          <a:r>
            <a:rPr kumimoji="1" lang="ja-JP" altLang="en-US" sz="800">
              <a:latin typeface="+mn-ea"/>
              <a:ea typeface="+mn-ea"/>
            </a:rPr>
            <a:t>計画</a:t>
          </a:r>
        </a:p>
      </dgm:t>
    </dgm:pt>
    <dgm:pt modelId="{79F1E460-97C6-4C55-9AB3-F60D06266636}" type="parTrans" cxnId="{C8DEA864-1D9C-4CB5-A328-BDECE3C0654C}">
      <dgm:prSet/>
      <dgm:spPr/>
      <dgm:t>
        <a:bodyPr/>
        <a:lstStyle/>
        <a:p>
          <a:endParaRPr kumimoji="1" lang="ja-JP" altLang="en-US" sz="800"/>
        </a:p>
      </dgm:t>
    </dgm:pt>
    <dgm:pt modelId="{6BF5B45D-EB3B-4D52-9143-3AF017E981D3}" type="sibTrans" cxnId="{C8DEA864-1D9C-4CB5-A328-BDECE3C0654C}">
      <dgm:prSet/>
      <dgm:spPr/>
      <dgm:t>
        <a:bodyPr/>
        <a:lstStyle/>
        <a:p>
          <a:endParaRPr kumimoji="1" lang="ja-JP" altLang="en-US" sz="800"/>
        </a:p>
      </dgm:t>
    </dgm:pt>
    <dgm:pt modelId="{4ECCBFA4-1D30-4E3B-ABFB-C8068307D8B4}">
      <dgm:prSet phldrT="[テキスト]" custT="1"/>
      <dgm:spPr>
        <a:ln>
          <a:solidFill>
            <a:schemeClr val="bg1">
              <a:lumMod val="75000"/>
            </a:schemeClr>
          </a:solidFill>
        </a:ln>
      </dgm:spPr>
      <dgm:t>
        <a:bodyPr/>
        <a:lstStyle/>
        <a:p>
          <a:pPr>
            <a:buFontTx/>
            <a:buNone/>
          </a:pPr>
          <a:r>
            <a:rPr kumimoji="1" lang="en-US" altLang="ja-JP" sz="800">
              <a:latin typeface="+mn-ea"/>
              <a:ea typeface="+mn-ea"/>
            </a:rPr>
            <a:t>7. </a:t>
          </a:r>
          <a:r>
            <a:rPr kumimoji="1" lang="ja-JP" altLang="en-US" sz="800">
              <a:latin typeface="+mn-ea"/>
              <a:ea typeface="+mn-ea"/>
            </a:rPr>
            <a:t>支援</a:t>
          </a:r>
        </a:p>
      </dgm:t>
    </dgm:pt>
    <dgm:pt modelId="{6C26C99C-5735-4717-AF1E-29B5513CC29C}" type="parTrans" cxnId="{027A5E00-6617-4ADE-BD2C-AF952073A2C8}">
      <dgm:prSet/>
      <dgm:spPr/>
      <dgm:t>
        <a:bodyPr/>
        <a:lstStyle/>
        <a:p>
          <a:endParaRPr kumimoji="1" lang="ja-JP" altLang="en-US" sz="800"/>
        </a:p>
      </dgm:t>
    </dgm:pt>
    <dgm:pt modelId="{ADBF37D8-8A09-454B-BAC9-5C46EA6923F6}" type="sibTrans" cxnId="{027A5E00-6617-4ADE-BD2C-AF952073A2C8}">
      <dgm:prSet/>
      <dgm:spPr/>
      <dgm:t>
        <a:bodyPr/>
        <a:lstStyle/>
        <a:p>
          <a:endParaRPr kumimoji="1" lang="ja-JP" altLang="en-US" sz="800"/>
        </a:p>
      </dgm:t>
    </dgm:pt>
    <dgm:pt modelId="{64F0A8A5-14A2-42A2-8CB2-F40F1B5B9B53}">
      <dgm:prSet phldrT="[テキスト]" custT="1"/>
      <dgm:spPr>
        <a:ln>
          <a:solidFill>
            <a:schemeClr val="bg1">
              <a:lumMod val="75000"/>
            </a:schemeClr>
          </a:solidFill>
        </a:ln>
      </dgm:spPr>
      <dgm:t>
        <a:bodyPr/>
        <a:lstStyle/>
        <a:p>
          <a:pPr algn="r">
            <a:buFontTx/>
            <a:buNone/>
          </a:pPr>
          <a:r>
            <a:rPr kumimoji="1" lang="en-US" altLang="ja-JP" sz="800">
              <a:latin typeface="+mn-ea"/>
              <a:ea typeface="+mn-ea"/>
            </a:rPr>
            <a:t>8. </a:t>
          </a:r>
          <a:r>
            <a:rPr kumimoji="1" lang="ja-JP" altLang="en-US" sz="800">
              <a:latin typeface="+mn-ea"/>
              <a:ea typeface="+mn-ea"/>
            </a:rPr>
            <a:t>運用</a:t>
          </a:r>
        </a:p>
      </dgm:t>
    </dgm:pt>
    <dgm:pt modelId="{7151A782-F38F-4E31-BC10-B434257FC860}" type="sibTrans" cxnId="{FBF88EAB-8AA0-4178-B34D-04F84466A3B3}">
      <dgm:prSet/>
      <dgm:spPr/>
      <dgm:t>
        <a:bodyPr/>
        <a:lstStyle/>
        <a:p>
          <a:endParaRPr kumimoji="1" lang="ja-JP" altLang="en-US" sz="800">
            <a:latin typeface="+mn-ea"/>
            <a:ea typeface="+mn-ea"/>
          </a:endParaRPr>
        </a:p>
      </dgm:t>
    </dgm:pt>
    <dgm:pt modelId="{D4805B1C-03B5-4DBE-9F13-EF451F897FAA}" type="parTrans" cxnId="{FBF88EAB-8AA0-4178-B34D-04F84466A3B3}">
      <dgm:prSet/>
      <dgm:spPr/>
      <dgm:t>
        <a:bodyPr/>
        <a:lstStyle/>
        <a:p>
          <a:endParaRPr kumimoji="1" lang="ja-JP" altLang="en-US" sz="800">
            <a:latin typeface="+mn-ea"/>
            <a:ea typeface="+mn-ea"/>
          </a:endParaRPr>
        </a:p>
      </dgm:t>
    </dgm:pt>
    <dgm:pt modelId="{5C56B36B-DC82-4003-9B77-4344A65F3F55}" type="pres">
      <dgm:prSet presAssocID="{4B252EF9-9998-490F-A4E3-C07B08D00A50}" presName="cycleMatrixDiagram" presStyleCnt="0">
        <dgm:presLayoutVars>
          <dgm:chMax val="1"/>
          <dgm:dir/>
          <dgm:animLvl val="lvl"/>
          <dgm:resizeHandles val="exact"/>
        </dgm:presLayoutVars>
      </dgm:prSet>
      <dgm:spPr/>
    </dgm:pt>
    <dgm:pt modelId="{82877CDE-E2D7-4ED8-84EE-47D6114A62EE}" type="pres">
      <dgm:prSet presAssocID="{4B252EF9-9998-490F-A4E3-C07B08D00A50}" presName="children" presStyleCnt="0"/>
      <dgm:spPr/>
    </dgm:pt>
    <dgm:pt modelId="{EEDFFF74-A168-47DF-A4DE-4C1AC288DBBD}" type="pres">
      <dgm:prSet presAssocID="{4B252EF9-9998-490F-A4E3-C07B08D00A50}" presName="child1group" presStyleCnt="0"/>
      <dgm:spPr/>
    </dgm:pt>
    <dgm:pt modelId="{81CC0E37-AF5E-4586-B687-4FB7B1BAAC2B}" type="pres">
      <dgm:prSet presAssocID="{4B252EF9-9998-490F-A4E3-C07B08D00A50}" presName="child1" presStyleLbl="bgAcc1" presStyleIdx="0" presStyleCnt="4" custScaleX="136281" custScaleY="107640"/>
      <dgm:spPr/>
    </dgm:pt>
    <dgm:pt modelId="{9029667D-AA30-4113-B145-8D84AE0A37D9}" type="pres">
      <dgm:prSet presAssocID="{4B252EF9-9998-490F-A4E3-C07B08D00A50}" presName="child1Text" presStyleLbl="bgAcc1" presStyleIdx="0" presStyleCnt="4">
        <dgm:presLayoutVars>
          <dgm:bulletEnabled val="1"/>
        </dgm:presLayoutVars>
      </dgm:prSet>
      <dgm:spPr/>
    </dgm:pt>
    <dgm:pt modelId="{72648C1A-1C67-4BC4-84AA-B37F139E38FC}" type="pres">
      <dgm:prSet presAssocID="{4B252EF9-9998-490F-A4E3-C07B08D00A50}" presName="child2group" presStyleCnt="0"/>
      <dgm:spPr/>
    </dgm:pt>
    <dgm:pt modelId="{B466DDDF-AE62-4072-9371-A70667CCBACA}" type="pres">
      <dgm:prSet presAssocID="{4B252EF9-9998-490F-A4E3-C07B08D00A50}" presName="child2" presStyleLbl="bgAcc1" presStyleIdx="1" presStyleCnt="4" custScaleX="136281" custScaleY="107692"/>
      <dgm:spPr/>
    </dgm:pt>
    <dgm:pt modelId="{99321F11-EE9A-4E88-A12E-0C6F948E92E9}" type="pres">
      <dgm:prSet presAssocID="{4B252EF9-9998-490F-A4E3-C07B08D00A50}" presName="child2Text" presStyleLbl="bgAcc1" presStyleIdx="1" presStyleCnt="4">
        <dgm:presLayoutVars>
          <dgm:bulletEnabled val="1"/>
        </dgm:presLayoutVars>
      </dgm:prSet>
      <dgm:spPr/>
    </dgm:pt>
    <dgm:pt modelId="{837847DE-16F3-4A4C-B648-61ABDF0B5750}" type="pres">
      <dgm:prSet presAssocID="{4B252EF9-9998-490F-A4E3-C07B08D00A50}" presName="child3group" presStyleCnt="0"/>
      <dgm:spPr/>
    </dgm:pt>
    <dgm:pt modelId="{7C4B1A60-E538-4C61-8903-45EC1A73C8B2}" type="pres">
      <dgm:prSet presAssocID="{4B252EF9-9998-490F-A4E3-C07B08D00A50}" presName="child3" presStyleLbl="bgAcc1" presStyleIdx="2" presStyleCnt="4" custScaleX="136281" custScaleY="107093"/>
      <dgm:spPr/>
    </dgm:pt>
    <dgm:pt modelId="{93379C89-2E4A-4432-96A5-BD5949E69D16}" type="pres">
      <dgm:prSet presAssocID="{4B252EF9-9998-490F-A4E3-C07B08D00A50}" presName="child3Text" presStyleLbl="bgAcc1" presStyleIdx="2" presStyleCnt="4">
        <dgm:presLayoutVars>
          <dgm:bulletEnabled val="1"/>
        </dgm:presLayoutVars>
      </dgm:prSet>
      <dgm:spPr/>
    </dgm:pt>
    <dgm:pt modelId="{CD61385A-D83B-4D2C-A875-4B84A113759F}" type="pres">
      <dgm:prSet presAssocID="{4B252EF9-9998-490F-A4E3-C07B08D00A50}" presName="child4group" presStyleCnt="0"/>
      <dgm:spPr/>
    </dgm:pt>
    <dgm:pt modelId="{6E7FFD17-F246-4C4A-9606-11CD03576066}" type="pres">
      <dgm:prSet presAssocID="{4B252EF9-9998-490F-A4E3-C07B08D00A50}" presName="child4" presStyleLbl="bgAcc1" presStyleIdx="3" presStyleCnt="4" custScaleX="136281" custScaleY="107089"/>
      <dgm:spPr/>
    </dgm:pt>
    <dgm:pt modelId="{A2ED7537-CC27-4CFB-A11D-F0127ECE371B}" type="pres">
      <dgm:prSet presAssocID="{4B252EF9-9998-490F-A4E3-C07B08D00A50}" presName="child4Text" presStyleLbl="bgAcc1" presStyleIdx="3" presStyleCnt="4">
        <dgm:presLayoutVars>
          <dgm:bulletEnabled val="1"/>
        </dgm:presLayoutVars>
      </dgm:prSet>
      <dgm:spPr/>
    </dgm:pt>
    <dgm:pt modelId="{54787BB6-DD2C-4630-B7C9-E79B2887AC45}" type="pres">
      <dgm:prSet presAssocID="{4B252EF9-9998-490F-A4E3-C07B08D00A50}" presName="childPlaceholder" presStyleCnt="0"/>
      <dgm:spPr/>
    </dgm:pt>
    <dgm:pt modelId="{9FC869C0-CDF2-431C-A77E-6C47FCB4DA27}" type="pres">
      <dgm:prSet presAssocID="{4B252EF9-9998-490F-A4E3-C07B08D00A50}" presName="circle" presStyleCnt="0"/>
      <dgm:spPr/>
    </dgm:pt>
    <dgm:pt modelId="{24A9FC1E-F15E-4FC3-948E-559A3D53520F}" type="pres">
      <dgm:prSet presAssocID="{4B252EF9-9998-490F-A4E3-C07B08D00A50}" presName="quadrant1" presStyleLbl="node1" presStyleIdx="0" presStyleCnt="4">
        <dgm:presLayoutVars>
          <dgm:chMax val="1"/>
          <dgm:bulletEnabled val="1"/>
        </dgm:presLayoutVars>
      </dgm:prSet>
      <dgm:spPr/>
    </dgm:pt>
    <dgm:pt modelId="{0EED4DDF-F146-4827-9BD0-36CA4C2E7323}" type="pres">
      <dgm:prSet presAssocID="{4B252EF9-9998-490F-A4E3-C07B08D00A50}" presName="quadrant2" presStyleLbl="node1" presStyleIdx="1" presStyleCnt="4">
        <dgm:presLayoutVars>
          <dgm:chMax val="1"/>
          <dgm:bulletEnabled val="1"/>
        </dgm:presLayoutVars>
      </dgm:prSet>
      <dgm:spPr/>
    </dgm:pt>
    <dgm:pt modelId="{8F4781F1-7559-48D4-81E7-89272B07DAF9}" type="pres">
      <dgm:prSet presAssocID="{4B252EF9-9998-490F-A4E3-C07B08D00A50}" presName="quadrant3" presStyleLbl="node1" presStyleIdx="2" presStyleCnt="4">
        <dgm:presLayoutVars>
          <dgm:chMax val="1"/>
          <dgm:bulletEnabled val="1"/>
        </dgm:presLayoutVars>
      </dgm:prSet>
      <dgm:spPr/>
    </dgm:pt>
    <dgm:pt modelId="{1995C2B1-5731-46B6-8370-8923A584FDB4}" type="pres">
      <dgm:prSet presAssocID="{4B252EF9-9998-490F-A4E3-C07B08D00A50}" presName="quadrant4" presStyleLbl="node1" presStyleIdx="3" presStyleCnt="4">
        <dgm:presLayoutVars>
          <dgm:chMax val="1"/>
          <dgm:bulletEnabled val="1"/>
        </dgm:presLayoutVars>
      </dgm:prSet>
      <dgm:spPr/>
    </dgm:pt>
    <dgm:pt modelId="{265A5015-D265-4030-971A-EE9A87ECC361}" type="pres">
      <dgm:prSet presAssocID="{4B252EF9-9998-490F-A4E3-C07B08D00A50}" presName="quadrantPlaceholder" presStyleCnt="0"/>
      <dgm:spPr/>
    </dgm:pt>
    <dgm:pt modelId="{E4EE64CC-FD06-4338-9FBD-551F5599CB7E}" type="pres">
      <dgm:prSet presAssocID="{4B252EF9-9998-490F-A4E3-C07B08D00A50}" presName="center1" presStyleLbl="fgShp" presStyleIdx="0" presStyleCnt="2"/>
      <dgm:spPr>
        <a:solidFill>
          <a:schemeClr val="bg1">
            <a:lumMod val="50000"/>
          </a:schemeClr>
        </a:solidFill>
        <a:ln>
          <a:solidFill>
            <a:schemeClr val="bg1"/>
          </a:solidFill>
        </a:ln>
      </dgm:spPr>
    </dgm:pt>
    <dgm:pt modelId="{BD8E378B-DBE4-4F78-BB3F-CE905675DAAF}" type="pres">
      <dgm:prSet presAssocID="{4B252EF9-9998-490F-A4E3-C07B08D00A50}" presName="center2" presStyleLbl="fgShp" presStyleIdx="1" presStyleCnt="2"/>
      <dgm:spPr>
        <a:solidFill>
          <a:schemeClr val="bg1">
            <a:lumMod val="50000"/>
          </a:schemeClr>
        </a:solidFill>
        <a:ln>
          <a:solidFill>
            <a:schemeClr val="bg1"/>
          </a:solidFill>
        </a:ln>
      </dgm:spPr>
    </dgm:pt>
  </dgm:ptLst>
  <dgm:cxnLst>
    <dgm:cxn modelId="{027A5E00-6617-4ADE-BD2C-AF952073A2C8}" srcId="{FE2FF8CD-FCAD-4E68-B28B-6A241BAC2FE1}" destId="{4ECCBFA4-1D30-4E3B-ABFB-C8068307D8B4}" srcOrd="3" destOrd="0" parTransId="{6C26C99C-5735-4717-AF1E-29B5513CC29C}" sibTransId="{ADBF37D8-8A09-454B-BAC9-5C46EA6923F6}"/>
    <dgm:cxn modelId="{D195CF02-6241-4B4C-B5B6-F64398874EFA}" srcId="{4B252EF9-9998-490F-A4E3-C07B08D00A50}" destId="{9F0D0C2B-D01C-4F5B-918A-F9E315DC859A}" srcOrd="1" destOrd="0" parTransId="{FC21E95C-1C14-4688-8F1B-7EE6AC93BBA4}" sibTransId="{84D8A68E-FE8B-4B89-9DB3-7FBA0202C7A4}"/>
    <dgm:cxn modelId="{B8F84103-2161-451C-B373-4B29A43664CE}" type="presOf" srcId="{4D1D214D-3FDF-46E5-9D4B-31D068E8A474}" destId="{9029667D-AA30-4113-B145-8D84AE0A37D9}" srcOrd="1" destOrd="1" presId="urn:microsoft.com/office/officeart/2005/8/layout/cycle4"/>
    <dgm:cxn modelId="{99BC6D1C-AFDC-439C-A0E9-3ADED14F71E9}" type="presOf" srcId="{EAE7FC4F-453C-49B2-9EC4-F7496F230CD8}" destId="{7C4B1A60-E538-4C61-8903-45EC1A73C8B2}" srcOrd="0" destOrd="0" presId="urn:microsoft.com/office/officeart/2005/8/layout/cycle4"/>
    <dgm:cxn modelId="{E3BF941E-B194-44E1-AF1E-B894107E1440}" type="presOf" srcId="{64F0A8A5-14A2-42A2-8CB2-F40F1B5B9B53}" destId="{99321F11-EE9A-4E88-A12E-0C6F948E92E9}" srcOrd="1" destOrd="0" presId="urn:microsoft.com/office/officeart/2005/8/layout/cycle4"/>
    <dgm:cxn modelId="{9C9A1A1F-0B45-411A-BA19-60CC6272F2D8}" type="presOf" srcId="{832CD9AE-5599-4A56-B28E-DA325D2A3AD9}" destId="{1995C2B1-5731-46B6-8370-8923A584FDB4}" srcOrd="0" destOrd="0" presId="urn:microsoft.com/office/officeart/2005/8/layout/cycle4"/>
    <dgm:cxn modelId="{0B401E23-A26B-460F-B32E-31AC6B1D7139}" type="presOf" srcId="{24302C5B-E871-4B73-A7F3-8C2D13A101DA}" destId="{8F4781F1-7559-48D4-81E7-89272B07DAF9}" srcOrd="0" destOrd="0" presId="urn:microsoft.com/office/officeart/2005/8/layout/cycle4"/>
    <dgm:cxn modelId="{3987E726-1CC9-4241-BA7E-81219F43879B}" srcId="{4B252EF9-9998-490F-A4E3-C07B08D00A50}" destId="{FE2FF8CD-FCAD-4E68-B28B-6A241BAC2FE1}" srcOrd="0" destOrd="0" parTransId="{80907DF9-A3C4-46A9-BDC9-12BB611B8AD1}" sibTransId="{10689C0B-3E4E-4E6A-9C85-3BABD8877641}"/>
    <dgm:cxn modelId="{9EBC9F2F-4215-42FE-83B7-CFA1157CAF01}" srcId="{832CD9AE-5599-4A56-B28E-DA325D2A3AD9}" destId="{BE935543-534C-4A51-8D52-F563B85C96B8}" srcOrd="0" destOrd="0" parTransId="{DB935AFB-F4BE-4104-BE02-0AC5FA3241EE}" sibTransId="{A6ECAF11-A214-4401-A295-3D2A9E68F53C}"/>
    <dgm:cxn modelId="{2863F55F-FA04-4558-BE89-49A3BA3FA6A5}" type="presOf" srcId="{6D9CECA1-7F9F-44B9-AA45-DDEE6E2114DF}" destId="{81CC0E37-AF5E-4586-B687-4FB7B1BAAC2B}" srcOrd="0" destOrd="0" presId="urn:microsoft.com/office/officeart/2005/8/layout/cycle4"/>
    <dgm:cxn modelId="{7C883C42-D69A-42C6-9B54-C49CA752FAAE}" type="presOf" srcId="{4B252EF9-9998-490F-A4E3-C07B08D00A50}" destId="{5C56B36B-DC82-4003-9B77-4344A65F3F55}" srcOrd="0" destOrd="0" presId="urn:microsoft.com/office/officeart/2005/8/layout/cycle4"/>
    <dgm:cxn modelId="{C8DEA864-1D9C-4CB5-A328-BDECE3C0654C}" srcId="{FE2FF8CD-FCAD-4E68-B28B-6A241BAC2FE1}" destId="{9B7CCF0E-679C-4B74-B343-4E23B76AAC83}" srcOrd="2" destOrd="0" parTransId="{79F1E460-97C6-4C55-9AB3-F60D06266636}" sibTransId="{6BF5B45D-EB3B-4D52-9143-3AF017E981D3}"/>
    <dgm:cxn modelId="{61D1B264-F7B7-4C1B-A9D0-5363A5DAB1A4}" srcId="{FE2FF8CD-FCAD-4E68-B28B-6A241BAC2FE1}" destId="{4D1D214D-3FDF-46E5-9D4B-31D068E8A474}" srcOrd="1" destOrd="0" parTransId="{85ED9414-CC0E-44B5-815A-5D0C3195FBE4}" sibTransId="{B392E9A0-D076-44AC-99A8-F4AB6E328AE2}"/>
    <dgm:cxn modelId="{91093D74-1B3D-47E0-95BA-27AB84DB2559}" type="presOf" srcId="{9F0D0C2B-D01C-4F5B-918A-F9E315DC859A}" destId="{0EED4DDF-F146-4827-9BD0-36CA4C2E7323}" srcOrd="0" destOrd="0" presId="urn:microsoft.com/office/officeart/2005/8/layout/cycle4"/>
    <dgm:cxn modelId="{4E67F958-B069-4835-BD72-2DB69C91B7C2}" srcId="{FE2FF8CD-FCAD-4E68-B28B-6A241BAC2FE1}" destId="{6D9CECA1-7F9F-44B9-AA45-DDEE6E2114DF}" srcOrd="0" destOrd="0" parTransId="{38305F8D-C632-4D01-8C7A-754935EE05A3}" sibTransId="{81BC34F1-C6DF-4A8C-8AF9-EB51413A9848}"/>
    <dgm:cxn modelId="{414C7959-DE3E-4542-955A-CA614D55A125}" type="presOf" srcId="{4D1D214D-3FDF-46E5-9D4B-31D068E8A474}" destId="{81CC0E37-AF5E-4586-B687-4FB7B1BAAC2B}" srcOrd="0" destOrd="1" presId="urn:microsoft.com/office/officeart/2005/8/layout/cycle4"/>
    <dgm:cxn modelId="{61158F8D-0C9D-4E8F-AD10-AEDAD9C6511D}" type="presOf" srcId="{FE2FF8CD-FCAD-4E68-B28B-6A241BAC2FE1}" destId="{24A9FC1E-F15E-4FC3-948E-559A3D53520F}" srcOrd="0" destOrd="0" presId="urn:microsoft.com/office/officeart/2005/8/layout/cycle4"/>
    <dgm:cxn modelId="{206CDD90-D323-44C1-9D1B-5B09E9BAFBA2}" type="presOf" srcId="{BE935543-534C-4A51-8D52-F563B85C96B8}" destId="{A2ED7537-CC27-4CFB-A11D-F0127ECE371B}" srcOrd="1" destOrd="0" presId="urn:microsoft.com/office/officeart/2005/8/layout/cycle4"/>
    <dgm:cxn modelId="{49627598-FDB5-44C2-A743-B37E14454723}" srcId="{4B252EF9-9998-490F-A4E3-C07B08D00A50}" destId="{24302C5B-E871-4B73-A7F3-8C2D13A101DA}" srcOrd="2" destOrd="0" parTransId="{910E5A95-65D4-4759-8AB7-C6784EC6EE52}" sibTransId="{3F34E3FC-18D4-4696-8188-E8ACB990D13B}"/>
    <dgm:cxn modelId="{D6C28398-FDCF-4A45-87BE-5828588E49D4}" type="presOf" srcId="{4ECCBFA4-1D30-4E3B-ABFB-C8068307D8B4}" destId="{9029667D-AA30-4113-B145-8D84AE0A37D9}" srcOrd="1" destOrd="3" presId="urn:microsoft.com/office/officeart/2005/8/layout/cycle4"/>
    <dgm:cxn modelId="{ECDB929A-7AA8-42CB-81D1-4489DF809529}" type="presOf" srcId="{BE935543-534C-4A51-8D52-F563B85C96B8}" destId="{6E7FFD17-F246-4C4A-9606-11CD03576066}" srcOrd="0" destOrd="0" presId="urn:microsoft.com/office/officeart/2005/8/layout/cycle4"/>
    <dgm:cxn modelId="{FBF88EAB-8AA0-4178-B34D-04F84466A3B3}" srcId="{9F0D0C2B-D01C-4F5B-918A-F9E315DC859A}" destId="{64F0A8A5-14A2-42A2-8CB2-F40F1B5B9B53}" srcOrd="0" destOrd="0" parTransId="{D4805B1C-03B5-4DBE-9F13-EF451F897FAA}" sibTransId="{7151A782-F38F-4E31-BC10-B434257FC860}"/>
    <dgm:cxn modelId="{3486B9B2-A4E7-4426-A293-4B3393A5F36B}" type="presOf" srcId="{6D9CECA1-7F9F-44B9-AA45-DDEE6E2114DF}" destId="{9029667D-AA30-4113-B145-8D84AE0A37D9}" srcOrd="1" destOrd="0" presId="urn:microsoft.com/office/officeart/2005/8/layout/cycle4"/>
    <dgm:cxn modelId="{846F1CC2-88E5-4B62-9E7A-2CA2C94833EA}" type="presOf" srcId="{9B7CCF0E-679C-4B74-B343-4E23B76AAC83}" destId="{9029667D-AA30-4113-B145-8D84AE0A37D9}" srcOrd="1" destOrd="2" presId="urn:microsoft.com/office/officeart/2005/8/layout/cycle4"/>
    <dgm:cxn modelId="{CCDE2DD4-0D49-4E62-B417-3B4760FBCDF0}" type="presOf" srcId="{64F0A8A5-14A2-42A2-8CB2-F40F1B5B9B53}" destId="{B466DDDF-AE62-4072-9371-A70667CCBACA}" srcOrd="0" destOrd="0" presId="urn:microsoft.com/office/officeart/2005/8/layout/cycle4"/>
    <dgm:cxn modelId="{A86621DB-A2A4-4C9E-AB41-FBBB073D18DF}" type="presOf" srcId="{9B7CCF0E-679C-4B74-B343-4E23B76AAC83}" destId="{81CC0E37-AF5E-4586-B687-4FB7B1BAAC2B}" srcOrd="0" destOrd="2" presId="urn:microsoft.com/office/officeart/2005/8/layout/cycle4"/>
    <dgm:cxn modelId="{E42156DE-5728-43F2-8FA8-D03E795012BE}" type="presOf" srcId="{EAE7FC4F-453C-49B2-9EC4-F7496F230CD8}" destId="{93379C89-2E4A-4432-96A5-BD5949E69D16}" srcOrd="1" destOrd="0" presId="urn:microsoft.com/office/officeart/2005/8/layout/cycle4"/>
    <dgm:cxn modelId="{C592B3E0-9E9F-4535-882A-16B1AE855703}" srcId="{4B252EF9-9998-490F-A4E3-C07B08D00A50}" destId="{832CD9AE-5599-4A56-B28E-DA325D2A3AD9}" srcOrd="3" destOrd="0" parTransId="{8681B143-A911-418E-9B2B-502BB1A05AAA}" sibTransId="{2495FE58-02BD-4EFC-BD8D-1193CE43572C}"/>
    <dgm:cxn modelId="{A78395F0-CFB5-4E29-B5AF-CF5D253B0669}" type="presOf" srcId="{4ECCBFA4-1D30-4E3B-ABFB-C8068307D8B4}" destId="{81CC0E37-AF5E-4586-B687-4FB7B1BAAC2B}" srcOrd="0" destOrd="3" presId="urn:microsoft.com/office/officeart/2005/8/layout/cycle4"/>
    <dgm:cxn modelId="{CB0F4AF8-1A47-4A91-B8A2-C9E2DD2A23D0}" srcId="{24302C5B-E871-4B73-A7F3-8C2D13A101DA}" destId="{EAE7FC4F-453C-49B2-9EC4-F7496F230CD8}" srcOrd="0" destOrd="0" parTransId="{75860FE4-962B-41C6-A91C-1D7B21B198E6}" sibTransId="{FEF6C72B-0107-4E75-8D1D-736DD123993F}"/>
    <dgm:cxn modelId="{AB944075-D651-4884-8A1E-338F0278A4DE}" type="presParOf" srcId="{5C56B36B-DC82-4003-9B77-4344A65F3F55}" destId="{82877CDE-E2D7-4ED8-84EE-47D6114A62EE}" srcOrd="0" destOrd="0" presId="urn:microsoft.com/office/officeart/2005/8/layout/cycle4"/>
    <dgm:cxn modelId="{950A3FEA-2AD8-4CDD-963C-2E48C798F5F7}" type="presParOf" srcId="{82877CDE-E2D7-4ED8-84EE-47D6114A62EE}" destId="{EEDFFF74-A168-47DF-A4DE-4C1AC288DBBD}" srcOrd="0" destOrd="0" presId="urn:microsoft.com/office/officeart/2005/8/layout/cycle4"/>
    <dgm:cxn modelId="{71707CCD-38C8-495D-A4D3-E76D729665A9}" type="presParOf" srcId="{EEDFFF74-A168-47DF-A4DE-4C1AC288DBBD}" destId="{81CC0E37-AF5E-4586-B687-4FB7B1BAAC2B}" srcOrd="0" destOrd="0" presId="urn:microsoft.com/office/officeart/2005/8/layout/cycle4"/>
    <dgm:cxn modelId="{D246DE67-DE14-4F65-94A5-0D72CD1A6C72}" type="presParOf" srcId="{EEDFFF74-A168-47DF-A4DE-4C1AC288DBBD}" destId="{9029667D-AA30-4113-B145-8D84AE0A37D9}" srcOrd="1" destOrd="0" presId="urn:microsoft.com/office/officeart/2005/8/layout/cycle4"/>
    <dgm:cxn modelId="{ACB1D51E-EDC7-4EDC-8E0D-078933A37436}" type="presParOf" srcId="{82877CDE-E2D7-4ED8-84EE-47D6114A62EE}" destId="{72648C1A-1C67-4BC4-84AA-B37F139E38FC}" srcOrd="1" destOrd="0" presId="urn:microsoft.com/office/officeart/2005/8/layout/cycle4"/>
    <dgm:cxn modelId="{3894677D-5935-4A5E-B350-F8ADD2CEDBE5}" type="presParOf" srcId="{72648C1A-1C67-4BC4-84AA-B37F139E38FC}" destId="{B466DDDF-AE62-4072-9371-A70667CCBACA}" srcOrd="0" destOrd="0" presId="urn:microsoft.com/office/officeart/2005/8/layout/cycle4"/>
    <dgm:cxn modelId="{51024896-33A7-4F2E-AA00-7D85D9B79BCD}" type="presParOf" srcId="{72648C1A-1C67-4BC4-84AA-B37F139E38FC}" destId="{99321F11-EE9A-4E88-A12E-0C6F948E92E9}" srcOrd="1" destOrd="0" presId="urn:microsoft.com/office/officeart/2005/8/layout/cycle4"/>
    <dgm:cxn modelId="{BD3E6E36-24F5-448B-8FB0-37430A3FB4FC}" type="presParOf" srcId="{82877CDE-E2D7-4ED8-84EE-47D6114A62EE}" destId="{837847DE-16F3-4A4C-B648-61ABDF0B5750}" srcOrd="2" destOrd="0" presId="urn:microsoft.com/office/officeart/2005/8/layout/cycle4"/>
    <dgm:cxn modelId="{3DFB5190-E486-421B-9A3D-BBF480519BC1}" type="presParOf" srcId="{837847DE-16F3-4A4C-B648-61ABDF0B5750}" destId="{7C4B1A60-E538-4C61-8903-45EC1A73C8B2}" srcOrd="0" destOrd="0" presId="urn:microsoft.com/office/officeart/2005/8/layout/cycle4"/>
    <dgm:cxn modelId="{111F8B2A-6FED-48A0-BC5E-1D0A62E84525}" type="presParOf" srcId="{837847DE-16F3-4A4C-B648-61ABDF0B5750}" destId="{93379C89-2E4A-4432-96A5-BD5949E69D16}" srcOrd="1" destOrd="0" presId="urn:microsoft.com/office/officeart/2005/8/layout/cycle4"/>
    <dgm:cxn modelId="{0121F179-EDAA-4AF7-872B-04F1A7A63A6F}" type="presParOf" srcId="{82877CDE-E2D7-4ED8-84EE-47D6114A62EE}" destId="{CD61385A-D83B-4D2C-A875-4B84A113759F}" srcOrd="3" destOrd="0" presId="urn:microsoft.com/office/officeart/2005/8/layout/cycle4"/>
    <dgm:cxn modelId="{8C7198A9-036A-473A-A56A-FC8BF6F6BAFC}" type="presParOf" srcId="{CD61385A-D83B-4D2C-A875-4B84A113759F}" destId="{6E7FFD17-F246-4C4A-9606-11CD03576066}" srcOrd="0" destOrd="0" presId="urn:microsoft.com/office/officeart/2005/8/layout/cycle4"/>
    <dgm:cxn modelId="{32DBD864-7CD1-4309-9710-962D845B7B7C}" type="presParOf" srcId="{CD61385A-D83B-4D2C-A875-4B84A113759F}" destId="{A2ED7537-CC27-4CFB-A11D-F0127ECE371B}" srcOrd="1" destOrd="0" presId="urn:microsoft.com/office/officeart/2005/8/layout/cycle4"/>
    <dgm:cxn modelId="{4CC58AFD-052E-425A-A835-CC633C084E4D}" type="presParOf" srcId="{82877CDE-E2D7-4ED8-84EE-47D6114A62EE}" destId="{54787BB6-DD2C-4630-B7C9-E79B2887AC45}" srcOrd="4" destOrd="0" presId="urn:microsoft.com/office/officeart/2005/8/layout/cycle4"/>
    <dgm:cxn modelId="{DDD35293-F76F-4908-88F6-77AA98CC4B17}" type="presParOf" srcId="{5C56B36B-DC82-4003-9B77-4344A65F3F55}" destId="{9FC869C0-CDF2-431C-A77E-6C47FCB4DA27}" srcOrd="1" destOrd="0" presId="urn:microsoft.com/office/officeart/2005/8/layout/cycle4"/>
    <dgm:cxn modelId="{116A686C-42B5-4486-9BBD-DBA7EF2BF402}" type="presParOf" srcId="{9FC869C0-CDF2-431C-A77E-6C47FCB4DA27}" destId="{24A9FC1E-F15E-4FC3-948E-559A3D53520F}" srcOrd="0" destOrd="0" presId="urn:microsoft.com/office/officeart/2005/8/layout/cycle4"/>
    <dgm:cxn modelId="{D7851ED8-3510-4CC7-8488-5F0DE849514F}" type="presParOf" srcId="{9FC869C0-CDF2-431C-A77E-6C47FCB4DA27}" destId="{0EED4DDF-F146-4827-9BD0-36CA4C2E7323}" srcOrd="1" destOrd="0" presId="urn:microsoft.com/office/officeart/2005/8/layout/cycle4"/>
    <dgm:cxn modelId="{990CE38F-305D-4A69-89CC-2D8CC2E61918}" type="presParOf" srcId="{9FC869C0-CDF2-431C-A77E-6C47FCB4DA27}" destId="{8F4781F1-7559-48D4-81E7-89272B07DAF9}" srcOrd="2" destOrd="0" presId="urn:microsoft.com/office/officeart/2005/8/layout/cycle4"/>
    <dgm:cxn modelId="{70FFFCED-37D4-49AF-9F94-5D28121072D3}" type="presParOf" srcId="{9FC869C0-CDF2-431C-A77E-6C47FCB4DA27}" destId="{1995C2B1-5731-46B6-8370-8923A584FDB4}" srcOrd="3" destOrd="0" presId="urn:microsoft.com/office/officeart/2005/8/layout/cycle4"/>
    <dgm:cxn modelId="{5EB6C053-49BB-4480-B58D-46C1E3F5B0C8}" type="presParOf" srcId="{9FC869C0-CDF2-431C-A77E-6C47FCB4DA27}" destId="{265A5015-D265-4030-971A-EE9A87ECC361}" srcOrd="4" destOrd="0" presId="urn:microsoft.com/office/officeart/2005/8/layout/cycle4"/>
    <dgm:cxn modelId="{BFB3E014-647D-4B79-B4F5-2B1CE1DD4B5F}" type="presParOf" srcId="{5C56B36B-DC82-4003-9B77-4344A65F3F55}" destId="{E4EE64CC-FD06-4338-9FBD-551F5599CB7E}" srcOrd="2" destOrd="0" presId="urn:microsoft.com/office/officeart/2005/8/layout/cycle4"/>
    <dgm:cxn modelId="{FC44DDD9-332B-475A-8991-87045496160B}" type="presParOf" srcId="{5C56B36B-DC82-4003-9B77-4344A65F3F55}" destId="{BD8E378B-DBE4-4F78-BB3F-CE905675DAAF}" srcOrd="3" destOrd="0" presId="urn:microsoft.com/office/officeart/2005/8/layout/cycle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B2F4A768-258C-4710-B0E7-7ED86606D474}" type="doc">
      <dgm:prSet loTypeId="urn:microsoft.com/office/officeart/2005/8/layout/process1" loCatId="process" qsTypeId="urn:microsoft.com/office/officeart/2005/8/quickstyle/simple1" qsCatId="simple" csTypeId="urn:microsoft.com/office/officeart/2005/8/colors/accent1_2" csCatId="accent1" phldr="1"/>
      <dgm:spPr/>
      <dgm:t>
        <a:bodyPr/>
        <a:lstStyle/>
        <a:p>
          <a:endParaRPr kumimoji="1" lang="ja-JP" altLang="en-US"/>
        </a:p>
      </dgm:t>
    </dgm:pt>
    <dgm:pt modelId="{7C8F9F6F-06AB-4509-9E16-D8BC4EEAD3BC}">
      <dgm:prSet phldrT="[テキスト]" custT="1"/>
      <dgm:spPr/>
      <dgm:t>
        <a:bodyPr/>
        <a:lstStyle/>
        <a:p>
          <a:r>
            <a:rPr kumimoji="1" lang="ja-JP" altLang="en-US" sz="1000"/>
            <a:t>内部監査員の</a:t>
          </a:r>
          <a:br>
            <a:rPr kumimoji="1" lang="en-US" altLang="ja-JP" sz="1000"/>
          </a:br>
          <a:r>
            <a:rPr kumimoji="1" lang="ja-JP" altLang="en-US" sz="1000"/>
            <a:t>決定</a:t>
          </a:r>
        </a:p>
      </dgm:t>
    </dgm:pt>
    <dgm:pt modelId="{019C6A0D-E457-49B8-8EAE-BB54B2B4F6D1}" type="parTrans" cxnId="{A833FD14-21CE-44EF-BBA2-285FBAAF7CE6}">
      <dgm:prSet/>
      <dgm:spPr/>
      <dgm:t>
        <a:bodyPr/>
        <a:lstStyle/>
        <a:p>
          <a:endParaRPr kumimoji="1" lang="ja-JP" altLang="en-US" sz="2400"/>
        </a:p>
      </dgm:t>
    </dgm:pt>
    <dgm:pt modelId="{CC75451E-FA1A-4848-B878-FCB438B8A62B}" type="sibTrans" cxnId="{A833FD14-21CE-44EF-BBA2-285FBAAF7CE6}">
      <dgm:prSet custT="1"/>
      <dgm:spPr/>
      <dgm:t>
        <a:bodyPr/>
        <a:lstStyle/>
        <a:p>
          <a:endParaRPr kumimoji="1" lang="ja-JP" altLang="en-US" sz="700"/>
        </a:p>
      </dgm:t>
    </dgm:pt>
    <dgm:pt modelId="{DFBF5B03-EFC1-4C9B-918C-90EEEFA95E54}">
      <dgm:prSet phldrT="[テキスト]" custT="1"/>
      <dgm:spPr/>
      <dgm:t>
        <a:bodyPr/>
        <a:lstStyle/>
        <a:p>
          <a:r>
            <a:rPr kumimoji="1" lang="ja-JP" altLang="en-US" sz="1000"/>
            <a:t>監査チェック</a:t>
          </a:r>
          <a:br>
            <a:rPr kumimoji="1" lang="en-US" altLang="ja-JP" sz="1000"/>
          </a:br>
          <a:r>
            <a:rPr kumimoji="1" lang="ja-JP" altLang="en-US" sz="1000"/>
            <a:t>リストの作成</a:t>
          </a:r>
        </a:p>
      </dgm:t>
    </dgm:pt>
    <dgm:pt modelId="{863C5113-B4AB-41ED-9D3E-0B0D30A21ED8}" type="parTrans" cxnId="{35D8C77C-1BE3-463C-9D37-211A299255D2}">
      <dgm:prSet/>
      <dgm:spPr/>
      <dgm:t>
        <a:bodyPr/>
        <a:lstStyle/>
        <a:p>
          <a:endParaRPr kumimoji="1" lang="ja-JP" altLang="en-US" sz="2400"/>
        </a:p>
      </dgm:t>
    </dgm:pt>
    <dgm:pt modelId="{DA0DE12D-3A83-4D8F-814A-84F13F3B096A}" type="sibTrans" cxnId="{35D8C77C-1BE3-463C-9D37-211A299255D2}">
      <dgm:prSet custT="1"/>
      <dgm:spPr/>
      <dgm:t>
        <a:bodyPr/>
        <a:lstStyle/>
        <a:p>
          <a:endParaRPr kumimoji="1" lang="ja-JP" altLang="en-US" sz="700"/>
        </a:p>
      </dgm:t>
    </dgm:pt>
    <dgm:pt modelId="{F0BA256A-9FBB-4F32-93BC-F2B41C13B5BF}">
      <dgm:prSet phldrT="[テキスト]" custT="1"/>
      <dgm:spPr/>
      <dgm:t>
        <a:bodyPr/>
        <a:lstStyle/>
        <a:p>
          <a:r>
            <a:rPr kumimoji="1" lang="ja-JP" altLang="en-US" sz="1000"/>
            <a:t>内部監査の</a:t>
          </a:r>
          <a:br>
            <a:rPr kumimoji="1" lang="en-US" altLang="ja-JP" sz="1000"/>
          </a:br>
          <a:r>
            <a:rPr kumimoji="1" lang="ja-JP" altLang="en-US" sz="1000"/>
            <a:t>計画立案</a:t>
          </a:r>
        </a:p>
      </dgm:t>
    </dgm:pt>
    <dgm:pt modelId="{67F01C83-FA93-48EE-B22C-1371074A06F2}" type="parTrans" cxnId="{FABEF654-0CBB-44E2-8150-E7049EC5F24B}">
      <dgm:prSet/>
      <dgm:spPr/>
      <dgm:t>
        <a:bodyPr/>
        <a:lstStyle/>
        <a:p>
          <a:endParaRPr kumimoji="1" lang="ja-JP" altLang="en-US" sz="2400"/>
        </a:p>
      </dgm:t>
    </dgm:pt>
    <dgm:pt modelId="{5957085B-31A7-40A1-9795-EC946D504635}" type="sibTrans" cxnId="{FABEF654-0CBB-44E2-8150-E7049EC5F24B}">
      <dgm:prSet custT="1"/>
      <dgm:spPr/>
      <dgm:t>
        <a:bodyPr/>
        <a:lstStyle/>
        <a:p>
          <a:endParaRPr kumimoji="1" lang="ja-JP" altLang="en-US" sz="700"/>
        </a:p>
      </dgm:t>
    </dgm:pt>
    <dgm:pt modelId="{B33F0E71-3709-4339-A477-75980EF54DEF}">
      <dgm:prSet custT="1"/>
      <dgm:spPr/>
      <dgm:t>
        <a:bodyPr/>
        <a:lstStyle/>
        <a:p>
          <a:r>
            <a:rPr kumimoji="1" lang="ja-JP" altLang="en-US" sz="1000"/>
            <a:t>内部監査の</a:t>
          </a:r>
          <a:br>
            <a:rPr kumimoji="1" lang="en-US" altLang="ja-JP" sz="1000"/>
          </a:br>
          <a:r>
            <a:rPr kumimoji="1" lang="ja-JP" altLang="en-US" sz="1000"/>
            <a:t>実施</a:t>
          </a:r>
        </a:p>
      </dgm:t>
    </dgm:pt>
    <dgm:pt modelId="{27610396-FCFE-4B61-96D6-56CD2F772E25}" type="parTrans" cxnId="{B82CDEE8-F6C6-48F0-A3C6-D6A4AD676333}">
      <dgm:prSet/>
      <dgm:spPr/>
      <dgm:t>
        <a:bodyPr/>
        <a:lstStyle/>
        <a:p>
          <a:endParaRPr kumimoji="1" lang="ja-JP" altLang="en-US" sz="2400"/>
        </a:p>
      </dgm:t>
    </dgm:pt>
    <dgm:pt modelId="{54ACDAAB-458B-4193-9BEF-C8CA388CF75D}" type="sibTrans" cxnId="{B82CDEE8-F6C6-48F0-A3C6-D6A4AD676333}">
      <dgm:prSet custT="1"/>
      <dgm:spPr/>
      <dgm:t>
        <a:bodyPr/>
        <a:lstStyle/>
        <a:p>
          <a:endParaRPr kumimoji="1" lang="ja-JP" altLang="en-US" sz="700"/>
        </a:p>
      </dgm:t>
    </dgm:pt>
    <dgm:pt modelId="{A93A87D8-A0F5-41DA-AF3F-E0DC5F6BF052}">
      <dgm:prSet custT="1"/>
      <dgm:spPr/>
      <dgm:t>
        <a:bodyPr/>
        <a:lstStyle/>
        <a:p>
          <a:r>
            <a:rPr kumimoji="1" lang="ja-JP" altLang="en-US" sz="1000"/>
            <a:t>監査報告書の</a:t>
          </a:r>
          <a:br>
            <a:rPr kumimoji="1" lang="en-US" altLang="ja-JP" sz="1000"/>
          </a:br>
          <a:r>
            <a:rPr kumimoji="1" lang="ja-JP" altLang="en-US" sz="1000"/>
            <a:t>作成</a:t>
          </a:r>
        </a:p>
      </dgm:t>
    </dgm:pt>
    <dgm:pt modelId="{66642A2A-B413-4908-9968-1499C8F009EB}" type="parTrans" cxnId="{B2BD8BB5-2236-4A3B-BB27-12AE23CC8399}">
      <dgm:prSet/>
      <dgm:spPr/>
      <dgm:t>
        <a:bodyPr/>
        <a:lstStyle/>
        <a:p>
          <a:endParaRPr kumimoji="1" lang="ja-JP" altLang="en-US" sz="2400"/>
        </a:p>
      </dgm:t>
    </dgm:pt>
    <dgm:pt modelId="{7E538C50-0C23-48C5-A039-F8056A621FA6}" type="sibTrans" cxnId="{B2BD8BB5-2236-4A3B-BB27-12AE23CC8399}">
      <dgm:prSet/>
      <dgm:spPr/>
      <dgm:t>
        <a:bodyPr/>
        <a:lstStyle/>
        <a:p>
          <a:endParaRPr kumimoji="1" lang="ja-JP" altLang="en-US" sz="2400"/>
        </a:p>
      </dgm:t>
    </dgm:pt>
    <dgm:pt modelId="{8CC130C6-004F-401F-95A4-2B19ABF9B218}" type="pres">
      <dgm:prSet presAssocID="{B2F4A768-258C-4710-B0E7-7ED86606D474}" presName="Name0" presStyleCnt="0">
        <dgm:presLayoutVars>
          <dgm:dir/>
          <dgm:resizeHandles val="exact"/>
        </dgm:presLayoutVars>
      </dgm:prSet>
      <dgm:spPr/>
    </dgm:pt>
    <dgm:pt modelId="{30DF2F9D-2B52-4F29-8E45-62E1A4B89F27}" type="pres">
      <dgm:prSet presAssocID="{7C8F9F6F-06AB-4509-9E16-D8BC4EEAD3BC}" presName="node" presStyleLbl="node1" presStyleIdx="0" presStyleCnt="5" custScaleX="129553" custLinFactNeighborY="12723">
        <dgm:presLayoutVars>
          <dgm:bulletEnabled val="1"/>
        </dgm:presLayoutVars>
      </dgm:prSet>
      <dgm:spPr/>
    </dgm:pt>
    <dgm:pt modelId="{C82B565E-1AF9-497F-92FD-2B9F4C9F012D}" type="pres">
      <dgm:prSet presAssocID="{CC75451E-FA1A-4848-B878-FCB438B8A62B}" presName="sibTrans" presStyleLbl="sibTrans2D1" presStyleIdx="0" presStyleCnt="4"/>
      <dgm:spPr/>
    </dgm:pt>
    <dgm:pt modelId="{9F7EBD00-D0DC-43A0-8F4B-14268E25D9DF}" type="pres">
      <dgm:prSet presAssocID="{CC75451E-FA1A-4848-B878-FCB438B8A62B}" presName="connectorText" presStyleLbl="sibTrans2D1" presStyleIdx="0" presStyleCnt="4"/>
      <dgm:spPr/>
    </dgm:pt>
    <dgm:pt modelId="{3A8B5E1E-4BF8-4E35-A6A5-7323C4320730}" type="pres">
      <dgm:prSet presAssocID="{DFBF5B03-EFC1-4C9B-918C-90EEEFA95E54}" presName="node" presStyleLbl="node1" presStyleIdx="1" presStyleCnt="5" custScaleX="129553" custLinFactNeighborY="12723">
        <dgm:presLayoutVars>
          <dgm:bulletEnabled val="1"/>
        </dgm:presLayoutVars>
      </dgm:prSet>
      <dgm:spPr/>
    </dgm:pt>
    <dgm:pt modelId="{F60438BD-49C9-4BCC-8E3F-0EC99B1D92E7}" type="pres">
      <dgm:prSet presAssocID="{DA0DE12D-3A83-4D8F-814A-84F13F3B096A}" presName="sibTrans" presStyleLbl="sibTrans2D1" presStyleIdx="1" presStyleCnt="4"/>
      <dgm:spPr/>
    </dgm:pt>
    <dgm:pt modelId="{F0CD72AA-3EB1-467B-800B-BAB450BB5456}" type="pres">
      <dgm:prSet presAssocID="{DA0DE12D-3A83-4D8F-814A-84F13F3B096A}" presName="connectorText" presStyleLbl="sibTrans2D1" presStyleIdx="1" presStyleCnt="4"/>
      <dgm:spPr/>
    </dgm:pt>
    <dgm:pt modelId="{0E15F5C6-904C-42E2-837E-75928488679C}" type="pres">
      <dgm:prSet presAssocID="{F0BA256A-9FBB-4F32-93BC-F2B41C13B5BF}" presName="node" presStyleLbl="node1" presStyleIdx="2" presStyleCnt="5" custScaleX="129553" custLinFactNeighborY="12723">
        <dgm:presLayoutVars>
          <dgm:bulletEnabled val="1"/>
        </dgm:presLayoutVars>
      </dgm:prSet>
      <dgm:spPr/>
    </dgm:pt>
    <dgm:pt modelId="{4051A41A-08F9-402B-A707-493BAF6F1820}" type="pres">
      <dgm:prSet presAssocID="{5957085B-31A7-40A1-9795-EC946D504635}" presName="sibTrans" presStyleLbl="sibTrans2D1" presStyleIdx="2" presStyleCnt="4"/>
      <dgm:spPr/>
    </dgm:pt>
    <dgm:pt modelId="{237CC024-AF8A-41C2-953B-1799D1D9339F}" type="pres">
      <dgm:prSet presAssocID="{5957085B-31A7-40A1-9795-EC946D504635}" presName="connectorText" presStyleLbl="sibTrans2D1" presStyleIdx="2" presStyleCnt="4"/>
      <dgm:spPr/>
    </dgm:pt>
    <dgm:pt modelId="{255AC6E3-6D56-44EA-9C21-82F23E9FE762}" type="pres">
      <dgm:prSet presAssocID="{B33F0E71-3709-4339-A477-75980EF54DEF}" presName="node" presStyleLbl="node1" presStyleIdx="3" presStyleCnt="5" custScaleX="129553" custLinFactNeighborY="12723">
        <dgm:presLayoutVars>
          <dgm:bulletEnabled val="1"/>
        </dgm:presLayoutVars>
      </dgm:prSet>
      <dgm:spPr/>
    </dgm:pt>
    <dgm:pt modelId="{F34A334A-77AD-4C85-8CD5-F1D59CFEBB7C}" type="pres">
      <dgm:prSet presAssocID="{54ACDAAB-458B-4193-9BEF-C8CA388CF75D}" presName="sibTrans" presStyleLbl="sibTrans2D1" presStyleIdx="3" presStyleCnt="4"/>
      <dgm:spPr/>
    </dgm:pt>
    <dgm:pt modelId="{502EFA51-A67E-4F4C-BB4D-2BCBA64B9C4A}" type="pres">
      <dgm:prSet presAssocID="{54ACDAAB-458B-4193-9BEF-C8CA388CF75D}" presName="connectorText" presStyleLbl="sibTrans2D1" presStyleIdx="3" presStyleCnt="4"/>
      <dgm:spPr/>
    </dgm:pt>
    <dgm:pt modelId="{F77DA819-953E-4A8D-A044-BDD71C8BD014}" type="pres">
      <dgm:prSet presAssocID="{A93A87D8-A0F5-41DA-AF3F-E0DC5F6BF052}" presName="node" presStyleLbl="node1" presStyleIdx="4" presStyleCnt="5" custScaleX="129553" custLinFactNeighborY="12723">
        <dgm:presLayoutVars>
          <dgm:bulletEnabled val="1"/>
        </dgm:presLayoutVars>
      </dgm:prSet>
      <dgm:spPr/>
    </dgm:pt>
  </dgm:ptLst>
  <dgm:cxnLst>
    <dgm:cxn modelId="{376E3512-AD2D-4665-BF06-4660A5214625}" type="presOf" srcId="{DA0DE12D-3A83-4D8F-814A-84F13F3B096A}" destId="{F60438BD-49C9-4BCC-8E3F-0EC99B1D92E7}" srcOrd="0" destOrd="0" presId="urn:microsoft.com/office/officeart/2005/8/layout/process1"/>
    <dgm:cxn modelId="{4054D913-BE43-4B86-9AC9-A32CECFB0CA7}" type="presOf" srcId="{CC75451E-FA1A-4848-B878-FCB438B8A62B}" destId="{9F7EBD00-D0DC-43A0-8F4B-14268E25D9DF}" srcOrd="1" destOrd="0" presId="urn:microsoft.com/office/officeart/2005/8/layout/process1"/>
    <dgm:cxn modelId="{A833FD14-21CE-44EF-BBA2-285FBAAF7CE6}" srcId="{B2F4A768-258C-4710-B0E7-7ED86606D474}" destId="{7C8F9F6F-06AB-4509-9E16-D8BC4EEAD3BC}" srcOrd="0" destOrd="0" parTransId="{019C6A0D-E457-49B8-8EAE-BB54B2B4F6D1}" sibTransId="{CC75451E-FA1A-4848-B878-FCB438B8A62B}"/>
    <dgm:cxn modelId="{BC1C8439-217E-478C-BED0-9E5FC20D4985}" type="presOf" srcId="{DA0DE12D-3A83-4D8F-814A-84F13F3B096A}" destId="{F0CD72AA-3EB1-467B-800B-BAB450BB5456}" srcOrd="1" destOrd="0" presId="urn:microsoft.com/office/officeart/2005/8/layout/process1"/>
    <dgm:cxn modelId="{A1B3C53D-46E9-4C23-B650-E1F286E2079D}" type="presOf" srcId="{54ACDAAB-458B-4193-9BEF-C8CA388CF75D}" destId="{F34A334A-77AD-4C85-8CD5-F1D59CFEBB7C}" srcOrd="0" destOrd="0" presId="urn:microsoft.com/office/officeart/2005/8/layout/process1"/>
    <dgm:cxn modelId="{E2C8AB60-38D0-4710-8295-524FEA30227B}" type="presOf" srcId="{5957085B-31A7-40A1-9795-EC946D504635}" destId="{4051A41A-08F9-402B-A707-493BAF6F1820}" srcOrd="0" destOrd="0" presId="urn:microsoft.com/office/officeart/2005/8/layout/process1"/>
    <dgm:cxn modelId="{A69E9365-A19B-4703-B046-F714422ECC82}" type="presOf" srcId="{DFBF5B03-EFC1-4C9B-918C-90EEEFA95E54}" destId="{3A8B5E1E-4BF8-4E35-A6A5-7323C4320730}" srcOrd="0" destOrd="0" presId="urn:microsoft.com/office/officeart/2005/8/layout/process1"/>
    <dgm:cxn modelId="{7C533D4F-95A0-4064-8DF7-61F5764D9DB4}" type="presOf" srcId="{F0BA256A-9FBB-4F32-93BC-F2B41C13B5BF}" destId="{0E15F5C6-904C-42E2-837E-75928488679C}" srcOrd="0" destOrd="0" presId="urn:microsoft.com/office/officeart/2005/8/layout/process1"/>
    <dgm:cxn modelId="{FABEF654-0CBB-44E2-8150-E7049EC5F24B}" srcId="{B2F4A768-258C-4710-B0E7-7ED86606D474}" destId="{F0BA256A-9FBB-4F32-93BC-F2B41C13B5BF}" srcOrd="2" destOrd="0" parTransId="{67F01C83-FA93-48EE-B22C-1371074A06F2}" sibTransId="{5957085B-31A7-40A1-9795-EC946D504635}"/>
    <dgm:cxn modelId="{35D8C77C-1BE3-463C-9D37-211A299255D2}" srcId="{B2F4A768-258C-4710-B0E7-7ED86606D474}" destId="{DFBF5B03-EFC1-4C9B-918C-90EEEFA95E54}" srcOrd="1" destOrd="0" parTransId="{863C5113-B4AB-41ED-9D3E-0B0D30A21ED8}" sibTransId="{DA0DE12D-3A83-4D8F-814A-84F13F3B096A}"/>
    <dgm:cxn modelId="{AB088183-BC8C-4112-9337-3C8222C0A4AA}" type="presOf" srcId="{B33F0E71-3709-4339-A477-75980EF54DEF}" destId="{255AC6E3-6D56-44EA-9C21-82F23E9FE762}" srcOrd="0" destOrd="0" presId="urn:microsoft.com/office/officeart/2005/8/layout/process1"/>
    <dgm:cxn modelId="{0BBAAF98-F4EE-41E5-A461-8D9B900B2919}" type="presOf" srcId="{B2F4A768-258C-4710-B0E7-7ED86606D474}" destId="{8CC130C6-004F-401F-95A4-2B19ABF9B218}" srcOrd="0" destOrd="0" presId="urn:microsoft.com/office/officeart/2005/8/layout/process1"/>
    <dgm:cxn modelId="{369D3FA2-FE8D-4552-AEC5-5F577148BEE9}" type="presOf" srcId="{5957085B-31A7-40A1-9795-EC946D504635}" destId="{237CC024-AF8A-41C2-953B-1799D1D9339F}" srcOrd="1" destOrd="0" presId="urn:microsoft.com/office/officeart/2005/8/layout/process1"/>
    <dgm:cxn modelId="{B2BD8BB5-2236-4A3B-BB27-12AE23CC8399}" srcId="{B2F4A768-258C-4710-B0E7-7ED86606D474}" destId="{A93A87D8-A0F5-41DA-AF3F-E0DC5F6BF052}" srcOrd="4" destOrd="0" parTransId="{66642A2A-B413-4908-9968-1499C8F009EB}" sibTransId="{7E538C50-0C23-48C5-A039-F8056A621FA6}"/>
    <dgm:cxn modelId="{02F5E0B9-E14C-4B3D-99B3-A99E347087B5}" type="presOf" srcId="{7C8F9F6F-06AB-4509-9E16-D8BC4EEAD3BC}" destId="{30DF2F9D-2B52-4F29-8E45-62E1A4B89F27}" srcOrd="0" destOrd="0" presId="urn:microsoft.com/office/officeart/2005/8/layout/process1"/>
    <dgm:cxn modelId="{D31ADAC1-DD82-4270-A1FB-AE02AF2634F4}" type="presOf" srcId="{54ACDAAB-458B-4193-9BEF-C8CA388CF75D}" destId="{502EFA51-A67E-4F4C-BB4D-2BCBA64B9C4A}" srcOrd="1" destOrd="0" presId="urn:microsoft.com/office/officeart/2005/8/layout/process1"/>
    <dgm:cxn modelId="{12C742E1-0A6E-4A77-9E78-1E6A50E045F7}" type="presOf" srcId="{CC75451E-FA1A-4848-B878-FCB438B8A62B}" destId="{C82B565E-1AF9-497F-92FD-2B9F4C9F012D}" srcOrd="0" destOrd="0" presId="urn:microsoft.com/office/officeart/2005/8/layout/process1"/>
    <dgm:cxn modelId="{B82CDEE8-F6C6-48F0-A3C6-D6A4AD676333}" srcId="{B2F4A768-258C-4710-B0E7-7ED86606D474}" destId="{B33F0E71-3709-4339-A477-75980EF54DEF}" srcOrd="3" destOrd="0" parTransId="{27610396-FCFE-4B61-96D6-56CD2F772E25}" sibTransId="{54ACDAAB-458B-4193-9BEF-C8CA388CF75D}"/>
    <dgm:cxn modelId="{AADA36EA-5B7E-4A41-A07D-F838CFD5A190}" type="presOf" srcId="{A93A87D8-A0F5-41DA-AF3F-E0DC5F6BF052}" destId="{F77DA819-953E-4A8D-A044-BDD71C8BD014}" srcOrd="0" destOrd="0" presId="urn:microsoft.com/office/officeart/2005/8/layout/process1"/>
    <dgm:cxn modelId="{7C748A2B-5AF0-4154-BDEF-559DEF60F20B}" type="presParOf" srcId="{8CC130C6-004F-401F-95A4-2B19ABF9B218}" destId="{30DF2F9D-2B52-4F29-8E45-62E1A4B89F27}" srcOrd="0" destOrd="0" presId="urn:microsoft.com/office/officeart/2005/8/layout/process1"/>
    <dgm:cxn modelId="{1084275B-01AD-430D-82CC-D4AE8A492991}" type="presParOf" srcId="{8CC130C6-004F-401F-95A4-2B19ABF9B218}" destId="{C82B565E-1AF9-497F-92FD-2B9F4C9F012D}" srcOrd="1" destOrd="0" presId="urn:microsoft.com/office/officeart/2005/8/layout/process1"/>
    <dgm:cxn modelId="{8FE9047B-396E-49AA-B50B-42EB4D11855B}" type="presParOf" srcId="{C82B565E-1AF9-497F-92FD-2B9F4C9F012D}" destId="{9F7EBD00-D0DC-43A0-8F4B-14268E25D9DF}" srcOrd="0" destOrd="0" presId="urn:microsoft.com/office/officeart/2005/8/layout/process1"/>
    <dgm:cxn modelId="{A2C75887-750C-4F7D-8CE9-54872127C75F}" type="presParOf" srcId="{8CC130C6-004F-401F-95A4-2B19ABF9B218}" destId="{3A8B5E1E-4BF8-4E35-A6A5-7323C4320730}" srcOrd="2" destOrd="0" presId="urn:microsoft.com/office/officeart/2005/8/layout/process1"/>
    <dgm:cxn modelId="{81EDED18-6958-40EB-9FFD-9B9F13028B76}" type="presParOf" srcId="{8CC130C6-004F-401F-95A4-2B19ABF9B218}" destId="{F60438BD-49C9-4BCC-8E3F-0EC99B1D92E7}" srcOrd="3" destOrd="0" presId="urn:microsoft.com/office/officeart/2005/8/layout/process1"/>
    <dgm:cxn modelId="{BB06DFFB-A4E2-4045-AEF6-B018ABA36162}" type="presParOf" srcId="{F60438BD-49C9-4BCC-8E3F-0EC99B1D92E7}" destId="{F0CD72AA-3EB1-467B-800B-BAB450BB5456}" srcOrd="0" destOrd="0" presId="urn:microsoft.com/office/officeart/2005/8/layout/process1"/>
    <dgm:cxn modelId="{63CFFF1E-27E3-44C2-B71A-8B5CFA617C55}" type="presParOf" srcId="{8CC130C6-004F-401F-95A4-2B19ABF9B218}" destId="{0E15F5C6-904C-42E2-837E-75928488679C}" srcOrd="4" destOrd="0" presId="urn:microsoft.com/office/officeart/2005/8/layout/process1"/>
    <dgm:cxn modelId="{ECD27A8F-CE4A-4199-B497-4E392B62C85A}" type="presParOf" srcId="{8CC130C6-004F-401F-95A4-2B19ABF9B218}" destId="{4051A41A-08F9-402B-A707-493BAF6F1820}" srcOrd="5" destOrd="0" presId="urn:microsoft.com/office/officeart/2005/8/layout/process1"/>
    <dgm:cxn modelId="{A0D3F092-2FBC-4EB5-AB23-EFDC8C92BA06}" type="presParOf" srcId="{4051A41A-08F9-402B-A707-493BAF6F1820}" destId="{237CC024-AF8A-41C2-953B-1799D1D9339F}" srcOrd="0" destOrd="0" presId="urn:microsoft.com/office/officeart/2005/8/layout/process1"/>
    <dgm:cxn modelId="{3982B34D-A6FE-4399-8889-755C826CEE3E}" type="presParOf" srcId="{8CC130C6-004F-401F-95A4-2B19ABF9B218}" destId="{255AC6E3-6D56-44EA-9C21-82F23E9FE762}" srcOrd="6" destOrd="0" presId="urn:microsoft.com/office/officeart/2005/8/layout/process1"/>
    <dgm:cxn modelId="{1BA36B07-2292-45AD-9330-3E7E154A1D88}" type="presParOf" srcId="{8CC130C6-004F-401F-95A4-2B19ABF9B218}" destId="{F34A334A-77AD-4C85-8CD5-F1D59CFEBB7C}" srcOrd="7" destOrd="0" presId="urn:microsoft.com/office/officeart/2005/8/layout/process1"/>
    <dgm:cxn modelId="{E6675EC0-FADB-468A-ACDC-29EC5F711B4F}" type="presParOf" srcId="{F34A334A-77AD-4C85-8CD5-F1D59CFEBB7C}" destId="{502EFA51-A67E-4F4C-BB4D-2BCBA64B9C4A}" srcOrd="0" destOrd="0" presId="urn:microsoft.com/office/officeart/2005/8/layout/process1"/>
    <dgm:cxn modelId="{E622B4C2-0B5F-40FB-8F81-2A05ADAB45E7}" type="presParOf" srcId="{8CC130C6-004F-401F-95A4-2B19ABF9B218}" destId="{F77DA819-953E-4A8D-A044-BDD71C8BD014}" srcOrd="8" destOrd="0" presId="urn:microsoft.com/office/officeart/2005/8/layout/process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4B252EF9-9998-490F-A4E3-C07B08D00A50}" type="doc">
      <dgm:prSet loTypeId="urn:microsoft.com/office/officeart/2005/8/layout/cycle4" loCatId="cycle" qsTypeId="urn:microsoft.com/office/officeart/2005/8/quickstyle/simple1" qsCatId="simple" csTypeId="urn:microsoft.com/office/officeart/2005/8/colors/accent1_2" csCatId="accent1" phldr="1"/>
      <dgm:spPr/>
      <dgm:t>
        <a:bodyPr/>
        <a:lstStyle/>
        <a:p>
          <a:endParaRPr kumimoji="1" lang="ja-JP" altLang="en-US"/>
        </a:p>
      </dgm:t>
    </dgm:pt>
    <dgm:pt modelId="{FE2FF8CD-FCAD-4E68-B28B-6A241BAC2FE1}">
      <dgm:prSet phldrT="[テキスト]" custT="1"/>
      <dgm:spPr>
        <a:solidFill>
          <a:schemeClr val="bg1">
            <a:lumMod val="75000"/>
          </a:schemeClr>
        </a:solidFill>
      </dgm:spPr>
      <dgm:t>
        <a:bodyPr/>
        <a:lstStyle/>
        <a:p>
          <a:r>
            <a:rPr kumimoji="1" lang="en-US" altLang="ja-JP" sz="800" b="1">
              <a:latin typeface="+mn-ea"/>
              <a:ea typeface="+mn-ea"/>
            </a:rPr>
            <a:t>Plan</a:t>
          </a:r>
          <a:br>
            <a:rPr kumimoji="1" lang="en-US" altLang="ja-JP" sz="800" b="1">
              <a:latin typeface="+mn-ea"/>
              <a:ea typeface="+mn-ea"/>
            </a:rPr>
          </a:br>
          <a:r>
            <a:rPr kumimoji="1" lang="ja-JP" altLang="en-US" sz="800" b="1">
              <a:latin typeface="+mn-ea"/>
              <a:ea typeface="+mn-ea"/>
            </a:rPr>
            <a:t>（計画）</a:t>
          </a:r>
        </a:p>
      </dgm:t>
    </dgm:pt>
    <dgm:pt modelId="{80907DF9-A3C4-46A9-BDC9-12BB611B8AD1}" type="parTrans" cxnId="{3987E726-1CC9-4241-BA7E-81219F43879B}">
      <dgm:prSet/>
      <dgm:spPr/>
      <dgm:t>
        <a:bodyPr/>
        <a:lstStyle/>
        <a:p>
          <a:endParaRPr kumimoji="1" lang="ja-JP" altLang="en-US" sz="800">
            <a:latin typeface="+mn-ea"/>
            <a:ea typeface="+mn-ea"/>
          </a:endParaRPr>
        </a:p>
      </dgm:t>
    </dgm:pt>
    <dgm:pt modelId="{10689C0B-3E4E-4E6A-9C85-3BABD8877641}" type="sibTrans" cxnId="{3987E726-1CC9-4241-BA7E-81219F43879B}">
      <dgm:prSet/>
      <dgm:spPr/>
      <dgm:t>
        <a:bodyPr/>
        <a:lstStyle/>
        <a:p>
          <a:endParaRPr kumimoji="1" lang="ja-JP" altLang="en-US" sz="800">
            <a:latin typeface="+mn-ea"/>
            <a:ea typeface="+mn-ea"/>
          </a:endParaRPr>
        </a:p>
      </dgm:t>
    </dgm:pt>
    <dgm:pt modelId="{6D9CECA1-7F9F-44B9-AA45-DDEE6E2114DF}">
      <dgm:prSet phldrT="[テキスト]" custT="1"/>
      <dgm:spPr>
        <a:ln>
          <a:solidFill>
            <a:schemeClr val="bg1">
              <a:lumMod val="75000"/>
            </a:schemeClr>
          </a:solidFill>
        </a:ln>
      </dgm:spPr>
      <dgm:t>
        <a:bodyPr/>
        <a:lstStyle/>
        <a:p>
          <a:pPr>
            <a:buFontTx/>
            <a:buNone/>
          </a:pPr>
          <a:r>
            <a:rPr kumimoji="1" lang="en-US" altLang="ja-JP" sz="800">
              <a:latin typeface="+mn-ea"/>
              <a:ea typeface="+mn-ea"/>
            </a:rPr>
            <a:t>4. </a:t>
          </a:r>
          <a:r>
            <a:rPr kumimoji="1" lang="ja-JP" altLang="en-US" sz="800">
              <a:latin typeface="+mn-ea"/>
              <a:ea typeface="+mn-ea"/>
            </a:rPr>
            <a:t>組織の状況</a:t>
          </a:r>
        </a:p>
      </dgm:t>
    </dgm:pt>
    <dgm:pt modelId="{38305F8D-C632-4D01-8C7A-754935EE05A3}" type="parTrans" cxnId="{4E67F958-B069-4835-BD72-2DB69C91B7C2}">
      <dgm:prSet/>
      <dgm:spPr/>
      <dgm:t>
        <a:bodyPr/>
        <a:lstStyle/>
        <a:p>
          <a:endParaRPr kumimoji="1" lang="ja-JP" altLang="en-US" sz="800">
            <a:latin typeface="+mn-ea"/>
            <a:ea typeface="+mn-ea"/>
          </a:endParaRPr>
        </a:p>
      </dgm:t>
    </dgm:pt>
    <dgm:pt modelId="{81BC34F1-C6DF-4A8C-8AF9-EB51413A9848}" type="sibTrans" cxnId="{4E67F958-B069-4835-BD72-2DB69C91B7C2}">
      <dgm:prSet/>
      <dgm:spPr/>
      <dgm:t>
        <a:bodyPr/>
        <a:lstStyle/>
        <a:p>
          <a:endParaRPr kumimoji="1" lang="ja-JP" altLang="en-US" sz="800">
            <a:latin typeface="+mn-ea"/>
            <a:ea typeface="+mn-ea"/>
          </a:endParaRPr>
        </a:p>
      </dgm:t>
    </dgm:pt>
    <dgm:pt modelId="{9F0D0C2B-D01C-4F5B-918A-F9E315DC859A}">
      <dgm:prSet phldrT="[テキスト]" custT="1"/>
      <dgm:spPr>
        <a:solidFill>
          <a:schemeClr val="bg1">
            <a:lumMod val="75000"/>
          </a:schemeClr>
        </a:solidFill>
      </dgm:spPr>
      <dgm:t>
        <a:bodyPr/>
        <a:lstStyle/>
        <a:p>
          <a:r>
            <a:rPr kumimoji="1" lang="en-US" altLang="ja-JP" sz="800" b="1">
              <a:latin typeface="+mn-ea"/>
              <a:ea typeface="+mn-ea"/>
            </a:rPr>
            <a:t>Do</a:t>
          </a:r>
          <a:br>
            <a:rPr kumimoji="1" lang="en-US" altLang="ja-JP" sz="800" b="1">
              <a:latin typeface="+mn-ea"/>
              <a:ea typeface="+mn-ea"/>
            </a:rPr>
          </a:br>
          <a:r>
            <a:rPr kumimoji="1" lang="ja-JP" altLang="en-US" sz="800" b="1">
              <a:latin typeface="+mn-ea"/>
              <a:ea typeface="+mn-ea"/>
            </a:rPr>
            <a:t>（実行）</a:t>
          </a:r>
        </a:p>
      </dgm:t>
    </dgm:pt>
    <dgm:pt modelId="{FC21E95C-1C14-4688-8F1B-7EE6AC93BBA4}" type="parTrans" cxnId="{D195CF02-6241-4B4C-B5B6-F64398874EFA}">
      <dgm:prSet/>
      <dgm:spPr/>
      <dgm:t>
        <a:bodyPr/>
        <a:lstStyle/>
        <a:p>
          <a:endParaRPr kumimoji="1" lang="ja-JP" altLang="en-US" sz="800">
            <a:latin typeface="+mn-ea"/>
            <a:ea typeface="+mn-ea"/>
          </a:endParaRPr>
        </a:p>
      </dgm:t>
    </dgm:pt>
    <dgm:pt modelId="{84D8A68E-FE8B-4B89-9DB3-7FBA0202C7A4}" type="sibTrans" cxnId="{D195CF02-6241-4B4C-B5B6-F64398874EFA}">
      <dgm:prSet/>
      <dgm:spPr/>
      <dgm:t>
        <a:bodyPr/>
        <a:lstStyle/>
        <a:p>
          <a:endParaRPr kumimoji="1" lang="ja-JP" altLang="en-US" sz="800">
            <a:latin typeface="+mn-ea"/>
            <a:ea typeface="+mn-ea"/>
          </a:endParaRPr>
        </a:p>
      </dgm:t>
    </dgm:pt>
    <dgm:pt modelId="{24302C5B-E871-4B73-A7F3-8C2D13A101DA}">
      <dgm:prSet phldrT="[テキスト]" custT="1"/>
      <dgm:spPr>
        <a:solidFill>
          <a:schemeClr val="bg1">
            <a:lumMod val="75000"/>
          </a:schemeClr>
        </a:solidFill>
      </dgm:spPr>
      <dgm:t>
        <a:bodyPr/>
        <a:lstStyle/>
        <a:p>
          <a:r>
            <a:rPr kumimoji="1" lang="en-US" altLang="ja-JP" sz="800" b="1">
              <a:latin typeface="+mn-ea"/>
              <a:ea typeface="+mn-ea"/>
            </a:rPr>
            <a:t>Check</a:t>
          </a:r>
          <a:br>
            <a:rPr kumimoji="1" lang="en-US" altLang="ja-JP" sz="800" b="1">
              <a:latin typeface="+mn-ea"/>
              <a:ea typeface="+mn-ea"/>
            </a:rPr>
          </a:br>
          <a:r>
            <a:rPr kumimoji="1" lang="ja-JP" altLang="en-US" sz="800" b="1">
              <a:latin typeface="+mn-ea"/>
              <a:ea typeface="+mn-ea"/>
            </a:rPr>
            <a:t>（評価）</a:t>
          </a:r>
        </a:p>
      </dgm:t>
    </dgm:pt>
    <dgm:pt modelId="{910E5A95-65D4-4759-8AB7-C6784EC6EE52}" type="parTrans" cxnId="{49627598-FDB5-44C2-A743-B37E14454723}">
      <dgm:prSet/>
      <dgm:spPr/>
      <dgm:t>
        <a:bodyPr/>
        <a:lstStyle/>
        <a:p>
          <a:endParaRPr kumimoji="1" lang="ja-JP" altLang="en-US" sz="800">
            <a:latin typeface="+mn-ea"/>
            <a:ea typeface="+mn-ea"/>
          </a:endParaRPr>
        </a:p>
      </dgm:t>
    </dgm:pt>
    <dgm:pt modelId="{3F34E3FC-18D4-4696-8188-E8ACB990D13B}" type="sibTrans" cxnId="{49627598-FDB5-44C2-A743-B37E14454723}">
      <dgm:prSet/>
      <dgm:spPr/>
      <dgm:t>
        <a:bodyPr/>
        <a:lstStyle/>
        <a:p>
          <a:endParaRPr kumimoji="1" lang="ja-JP" altLang="en-US" sz="800">
            <a:latin typeface="+mn-ea"/>
            <a:ea typeface="+mn-ea"/>
          </a:endParaRPr>
        </a:p>
      </dgm:t>
    </dgm:pt>
    <dgm:pt modelId="{EAE7FC4F-453C-49B2-9EC4-F7496F230CD8}">
      <dgm:prSet phldrT="[テキスト]" custT="1"/>
      <dgm:spPr>
        <a:ln>
          <a:solidFill>
            <a:schemeClr val="bg1">
              <a:lumMod val="75000"/>
            </a:schemeClr>
          </a:solidFill>
        </a:ln>
      </dgm:spPr>
      <dgm:t>
        <a:bodyPr anchor="b"/>
        <a:lstStyle/>
        <a:p>
          <a:pPr>
            <a:buFontTx/>
            <a:buNone/>
          </a:pPr>
          <a:r>
            <a:rPr kumimoji="1" lang="en-US" altLang="ja-JP" sz="800">
              <a:latin typeface="+mn-ea"/>
              <a:ea typeface="+mn-ea"/>
            </a:rPr>
            <a:t>9. </a:t>
          </a:r>
          <a:r>
            <a:rPr kumimoji="1" lang="ja-JP" altLang="en-US" sz="800">
              <a:latin typeface="+mn-ea"/>
              <a:ea typeface="+mn-ea"/>
            </a:rPr>
            <a:t>パフォーマンス評価</a:t>
          </a:r>
        </a:p>
      </dgm:t>
    </dgm:pt>
    <dgm:pt modelId="{75860FE4-962B-41C6-A91C-1D7B21B198E6}" type="parTrans" cxnId="{CB0F4AF8-1A47-4A91-B8A2-C9E2DD2A23D0}">
      <dgm:prSet/>
      <dgm:spPr/>
      <dgm:t>
        <a:bodyPr/>
        <a:lstStyle/>
        <a:p>
          <a:endParaRPr kumimoji="1" lang="ja-JP" altLang="en-US" sz="800">
            <a:latin typeface="+mn-ea"/>
            <a:ea typeface="+mn-ea"/>
          </a:endParaRPr>
        </a:p>
      </dgm:t>
    </dgm:pt>
    <dgm:pt modelId="{FEF6C72B-0107-4E75-8D1D-736DD123993F}" type="sibTrans" cxnId="{CB0F4AF8-1A47-4A91-B8A2-C9E2DD2A23D0}">
      <dgm:prSet/>
      <dgm:spPr/>
      <dgm:t>
        <a:bodyPr/>
        <a:lstStyle/>
        <a:p>
          <a:endParaRPr kumimoji="1" lang="ja-JP" altLang="en-US" sz="800">
            <a:latin typeface="+mn-ea"/>
            <a:ea typeface="+mn-ea"/>
          </a:endParaRPr>
        </a:p>
      </dgm:t>
    </dgm:pt>
    <dgm:pt modelId="{832CD9AE-5599-4A56-B28E-DA325D2A3AD9}">
      <dgm:prSet phldrT="[テキスト]" custT="1"/>
      <dgm:spPr>
        <a:solidFill>
          <a:schemeClr val="accent4"/>
        </a:solidFill>
      </dgm:spPr>
      <dgm:t>
        <a:bodyPr/>
        <a:lstStyle/>
        <a:p>
          <a:r>
            <a:rPr kumimoji="1" lang="en-US" altLang="ja-JP" sz="800" b="1">
              <a:latin typeface="+mn-ea"/>
              <a:ea typeface="+mn-ea"/>
            </a:rPr>
            <a:t>Act</a:t>
          </a:r>
          <a:br>
            <a:rPr kumimoji="1" lang="en-US" altLang="ja-JP" sz="800" b="1">
              <a:latin typeface="+mn-ea"/>
              <a:ea typeface="+mn-ea"/>
            </a:rPr>
          </a:br>
          <a:r>
            <a:rPr kumimoji="1" lang="ja-JP" altLang="en-US" sz="800" b="1">
              <a:latin typeface="+mn-ea"/>
              <a:ea typeface="+mn-ea"/>
            </a:rPr>
            <a:t>（改善）</a:t>
          </a:r>
        </a:p>
      </dgm:t>
    </dgm:pt>
    <dgm:pt modelId="{8681B143-A911-418E-9B2B-502BB1A05AAA}" type="parTrans" cxnId="{C592B3E0-9E9F-4535-882A-16B1AE855703}">
      <dgm:prSet/>
      <dgm:spPr/>
      <dgm:t>
        <a:bodyPr/>
        <a:lstStyle/>
        <a:p>
          <a:endParaRPr kumimoji="1" lang="ja-JP" altLang="en-US" sz="800">
            <a:latin typeface="+mn-ea"/>
            <a:ea typeface="+mn-ea"/>
          </a:endParaRPr>
        </a:p>
      </dgm:t>
    </dgm:pt>
    <dgm:pt modelId="{2495FE58-02BD-4EFC-BD8D-1193CE43572C}" type="sibTrans" cxnId="{C592B3E0-9E9F-4535-882A-16B1AE855703}">
      <dgm:prSet/>
      <dgm:spPr/>
      <dgm:t>
        <a:bodyPr/>
        <a:lstStyle/>
        <a:p>
          <a:endParaRPr kumimoji="1" lang="ja-JP" altLang="en-US" sz="800">
            <a:latin typeface="+mn-ea"/>
            <a:ea typeface="+mn-ea"/>
          </a:endParaRPr>
        </a:p>
      </dgm:t>
    </dgm:pt>
    <dgm:pt modelId="{BE935543-534C-4A51-8D52-F563B85C96B8}">
      <dgm:prSet phldrT="[テキスト]" custT="1"/>
      <dgm:spPr>
        <a:ln>
          <a:solidFill>
            <a:schemeClr val="accent4"/>
          </a:solidFill>
        </a:ln>
      </dgm:spPr>
      <dgm:t>
        <a:bodyPr anchor="b"/>
        <a:lstStyle/>
        <a:p>
          <a:pPr>
            <a:buFontTx/>
            <a:buNone/>
          </a:pPr>
          <a:r>
            <a:rPr kumimoji="1" lang="en-US" altLang="ja-JP" sz="800" b="1">
              <a:latin typeface="+mn-ea"/>
              <a:ea typeface="+mn-ea"/>
            </a:rPr>
            <a:t>10. </a:t>
          </a:r>
          <a:r>
            <a:rPr kumimoji="1" lang="ja-JP" altLang="en-US" sz="800" b="1">
              <a:latin typeface="+mn-ea"/>
              <a:ea typeface="+mn-ea"/>
            </a:rPr>
            <a:t>改善</a:t>
          </a:r>
        </a:p>
      </dgm:t>
    </dgm:pt>
    <dgm:pt modelId="{DB935AFB-F4BE-4104-BE02-0AC5FA3241EE}" type="parTrans" cxnId="{9EBC9F2F-4215-42FE-83B7-CFA1157CAF01}">
      <dgm:prSet/>
      <dgm:spPr/>
      <dgm:t>
        <a:bodyPr/>
        <a:lstStyle/>
        <a:p>
          <a:endParaRPr kumimoji="1" lang="ja-JP" altLang="en-US" sz="800">
            <a:latin typeface="+mn-ea"/>
            <a:ea typeface="+mn-ea"/>
          </a:endParaRPr>
        </a:p>
      </dgm:t>
    </dgm:pt>
    <dgm:pt modelId="{A6ECAF11-A214-4401-A295-3D2A9E68F53C}" type="sibTrans" cxnId="{9EBC9F2F-4215-42FE-83B7-CFA1157CAF01}">
      <dgm:prSet/>
      <dgm:spPr/>
      <dgm:t>
        <a:bodyPr/>
        <a:lstStyle/>
        <a:p>
          <a:endParaRPr kumimoji="1" lang="ja-JP" altLang="en-US" sz="800">
            <a:latin typeface="+mn-ea"/>
            <a:ea typeface="+mn-ea"/>
          </a:endParaRPr>
        </a:p>
      </dgm:t>
    </dgm:pt>
    <dgm:pt modelId="{4D1D214D-3FDF-46E5-9D4B-31D068E8A474}">
      <dgm:prSet phldrT="[テキスト]" custT="1"/>
      <dgm:spPr>
        <a:ln>
          <a:solidFill>
            <a:schemeClr val="bg1">
              <a:lumMod val="75000"/>
            </a:schemeClr>
          </a:solidFill>
        </a:ln>
      </dgm:spPr>
      <dgm:t>
        <a:bodyPr/>
        <a:lstStyle/>
        <a:p>
          <a:pPr>
            <a:buFontTx/>
            <a:buNone/>
          </a:pPr>
          <a:r>
            <a:rPr kumimoji="1" lang="en-US" altLang="ja-JP" sz="800" b="0">
              <a:latin typeface="+mn-ea"/>
              <a:ea typeface="+mn-ea"/>
            </a:rPr>
            <a:t>5. </a:t>
          </a:r>
          <a:r>
            <a:rPr kumimoji="1" lang="ja-JP" altLang="en-US" sz="800" b="0">
              <a:latin typeface="+mn-ea"/>
              <a:ea typeface="+mn-ea"/>
            </a:rPr>
            <a:t>リーダーシップ</a:t>
          </a:r>
        </a:p>
      </dgm:t>
    </dgm:pt>
    <dgm:pt modelId="{85ED9414-CC0E-44B5-815A-5D0C3195FBE4}" type="parTrans" cxnId="{61D1B264-F7B7-4C1B-A9D0-5363A5DAB1A4}">
      <dgm:prSet/>
      <dgm:spPr/>
      <dgm:t>
        <a:bodyPr/>
        <a:lstStyle/>
        <a:p>
          <a:endParaRPr kumimoji="1" lang="ja-JP" altLang="en-US" sz="800"/>
        </a:p>
      </dgm:t>
    </dgm:pt>
    <dgm:pt modelId="{B392E9A0-D076-44AC-99A8-F4AB6E328AE2}" type="sibTrans" cxnId="{61D1B264-F7B7-4C1B-A9D0-5363A5DAB1A4}">
      <dgm:prSet/>
      <dgm:spPr/>
      <dgm:t>
        <a:bodyPr/>
        <a:lstStyle/>
        <a:p>
          <a:endParaRPr kumimoji="1" lang="ja-JP" altLang="en-US" sz="800"/>
        </a:p>
      </dgm:t>
    </dgm:pt>
    <dgm:pt modelId="{9B7CCF0E-679C-4B74-B343-4E23B76AAC83}">
      <dgm:prSet phldrT="[テキスト]" custT="1"/>
      <dgm:spPr>
        <a:ln>
          <a:solidFill>
            <a:schemeClr val="bg1">
              <a:lumMod val="75000"/>
            </a:schemeClr>
          </a:solidFill>
        </a:ln>
      </dgm:spPr>
      <dgm:t>
        <a:bodyPr/>
        <a:lstStyle/>
        <a:p>
          <a:pPr>
            <a:buFontTx/>
            <a:buNone/>
          </a:pPr>
          <a:r>
            <a:rPr kumimoji="1" lang="en-US" altLang="ja-JP" sz="800">
              <a:latin typeface="+mn-ea"/>
              <a:ea typeface="+mn-ea"/>
            </a:rPr>
            <a:t>6. </a:t>
          </a:r>
          <a:r>
            <a:rPr kumimoji="1" lang="ja-JP" altLang="en-US" sz="800">
              <a:latin typeface="+mn-ea"/>
              <a:ea typeface="+mn-ea"/>
            </a:rPr>
            <a:t>計画</a:t>
          </a:r>
        </a:p>
      </dgm:t>
    </dgm:pt>
    <dgm:pt modelId="{79F1E460-97C6-4C55-9AB3-F60D06266636}" type="parTrans" cxnId="{C8DEA864-1D9C-4CB5-A328-BDECE3C0654C}">
      <dgm:prSet/>
      <dgm:spPr/>
      <dgm:t>
        <a:bodyPr/>
        <a:lstStyle/>
        <a:p>
          <a:endParaRPr kumimoji="1" lang="ja-JP" altLang="en-US" sz="800"/>
        </a:p>
      </dgm:t>
    </dgm:pt>
    <dgm:pt modelId="{6BF5B45D-EB3B-4D52-9143-3AF017E981D3}" type="sibTrans" cxnId="{C8DEA864-1D9C-4CB5-A328-BDECE3C0654C}">
      <dgm:prSet/>
      <dgm:spPr/>
      <dgm:t>
        <a:bodyPr/>
        <a:lstStyle/>
        <a:p>
          <a:endParaRPr kumimoji="1" lang="ja-JP" altLang="en-US" sz="800"/>
        </a:p>
      </dgm:t>
    </dgm:pt>
    <dgm:pt modelId="{4ECCBFA4-1D30-4E3B-ABFB-C8068307D8B4}">
      <dgm:prSet phldrT="[テキスト]" custT="1"/>
      <dgm:spPr>
        <a:ln>
          <a:solidFill>
            <a:schemeClr val="bg1">
              <a:lumMod val="75000"/>
            </a:schemeClr>
          </a:solidFill>
        </a:ln>
      </dgm:spPr>
      <dgm:t>
        <a:bodyPr/>
        <a:lstStyle/>
        <a:p>
          <a:pPr>
            <a:buFontTx/>
            <a:buNone/>
          </a:pPr>
          <a:r>
            <a:rPr kumimoji="1" lang="en-US" altLang="ja-JP" sz="800">
              <a:latin typeface="+mn-ea"/>
              <a:ea typeface="+mn-ea"/>
            </a:rPr>
            <a:t>7. </a:t>
          </a:r>
          <a:r>
            <a:rPr kumimoji="1" lang="ja-JP" altLang="en-US" sz="800">
              <a:latin typeface="+mn-ea"/>
              <a:ea typeface="+mn-ea"/>
            </a:rPr>
            <a:t>支援</a:t>
          </a:r>
        </a:p>
      </dgm:t>
    </dgm:pt>
    <dgm:pt modelId="{6C26C99C-5735-4717-AF1E-29B5513CC29C}" type="parTrans" cxnId="{027A5E00-6617-4ADE-BD2C-AF952073A2C8}">
      <dgm:prSet/>
      <dgm:spPr/>
      <dgm:t>
        <a:bodyPr/>
        <a:lstStyle/>
        <a:p>
          <a:endParaRPr kumimoji="1" lang="ja-JP" altLang="en-US" sz="800"/>
        </a:p>
      </dgm:t>
    </dgm:pt>
    <dgm:pt modelId="{ADBF37D8-8A09-454B-BAC9-5C46EA6923F6}" type="sibTrans" cxnId="{027A5E00-6617-4ADE-BD2C-AF952073A2C8}">
      <dgm:prSet/>
      <dgm:spPr/>
      <dgm:t>
        <a:bodyPr/>
        <a:lstStyle/>
        <a:p>
          <a:endParaRPr kumimoji="1" lang="ja-JP" altLang="en-US" sz="800"/>
        </a:p>
      </dgm:t>
    </dgm:pt>
    <dgm:pt modelId="{64F0A8A5-14A2-42A2-8CB2-F40F1B5B9B53}">
      <dgm:prSet phldrT="[テキスト]" custT="1"/>
      <dgm:spPr>
        <a:ln>
          <a:solidFill>
            <a:schemeClr val="bg1">
              <a:lumMod val="75000"/>
            </a:schemeClr>
          </a:solidFill>
        </a:ln>
      </dgm:spPr>
      <dgm:t>
        <a:bodyPr/>
        <a:lstStyle/>
        <a:p>
          <a:pPr algn="r">
            <a:buFontTx/>
            <a:buNone/>
          </a:pPr>
          <a:r>
            <a:rPr kumimoji="1" lang="en-US" altLang="ja-JP" sz="800">
              <a:latin typeface="+mn-ea"/>
              <a:ea typeface="+mn-ea"/>
            </a:rPr>
            <a:t>8. </a:t>
          </a:r>
          <a:r>
            <a:rPr kumimoji="1" lang="ja-JP" altLang="en-US" sz="800">
              <a:latin typeface="+mn-ea"/>
              <a:ea typeface="+mn-ea"/>
            </a:rPr>
            <a:t>運用</a:t>
          </a:r>
        </a:p>
      </dgm:t>
    </dgm:pt>
    <dgm:pt modelId="{7151A782-F38F-4E31-BC10-B434257FC860}" type="sibTrans" cxnId="{FBF88EAB-8AA0-4178-B34D-04F84466A3B3}">
      <dgm:prSet/>
      <dgm:spPr/>
      <dgm:t>
        <a:bodyPr/>
        <a:lstStyle/>
        <a:p>
          <a:endParaRPr kumimoji="1" lang="ja-JP" altLang="en-US" sz="800">
            <a:latin typeface="+mn-ea"/>
            <a:ea typeface="+mn-ea"/>
          </a:endParaRPr>
        </a:p>
      </dgm:t>
    </dgm:pt>
    <dgm:pt modelId="{D4805B1C-03B5-4DBE-9F13-EF451F897FAA}" type="parTrans" cxnId="{FBF88EAB-8AA0-4178-B34D-04F84466A3B3}">
      <dgm:prSet/>
      <dgm:spPr/>
      <dgm:t>
        <a:bodyPr/>
        <a:lstStyle/>
        <a:p>
          <a:endParaRPr kumimoji="1" lang="ja-JP" altLang="en-US" sz="800">
            <a:latin typeface="+mn-ea"/>
            <a:ea typeface="+mn-ea"/>
          </a:endParaRPr>
        </a:p>
      </dgm:t>
    </dgm:pt>
    <dgm:pt modelId="{5C56B36B-DC82-4003-9B77-4344A65F3F55}" type="pres">
      <dgm:prSet presAssocID="{4B252EF9-9998-490F-A4E3-C07B08D00A50}" presName="cycleMatrixDiagram" presStyleCnt="0">
        <dgm:presLayoutVars>
          <dgm:chMax val="1"/>
          <dgm:dir/>
          <dgm:animLvl val="lvl"/>
          <dgm:resizeHandles val="exact"/>
        </dgm:presLayoutVars>
      </dgm:prSet>
      <dgm:spPr/>
    </dgm:pt>
    <dgm:pt modelId="{82877CDE-E2D7-4ED8-84EE-47D6114A62EE}" type="pres">
      <dgm:prSet presAssocID="{4B252EF9-9998-490F-A4E3-C07B08D00A50}" presName="children" presStyleCnt="0"/>
      <dgm:spPr/>
    </dgm:pt>
    <dgm:pt modelId="{EEDFFF74-A168-47DF-A4DE-4C1AC288DBBD}" type="pres">
      <dgm:prSet presAssocID="{4B252EF9-9998-490F-A4E3-C07B08D00A50}" presName="child1group" presStyleCnt="0"/>
      <dgm:spPr/>
    </dgm:pt>
    <dgm:pt modelId="{81CC0E37-AF5E-4586-B687-4FB7B1BAAC2B}" type="pres">
      <dgm:prSet presAssocID="{4B252EF9-9998-490F-A4E3-C07B08D00A50}" presName="child1" presStyleLbl="bgAcc1" presStyleIdx="0" presStyleCnt="4" custScaleX="136281" custScaleY="107640"/>
      <dgm:spPr/>
    </dgm:pt>
    <dgm:pt modelId="{9029667D-AA30-4113-B145-8D84AE0A37D9}" type="pres">
      <dgm:prSet presAssocID="{4B252EF9-9998-490F-A4E3-C07B08D00A50}" presName="child1Text" presStyleLbl="bgAcc1" presStyleIdx="0" presStyleCnt="4">
        <dgm:presLayoutVars>
          <dgm:bulletEnabled val="1"/>
        </dgm:presLayoutVars>
      </dgm:prSet>
      <dgm:spPr/>
    </dgm:pt>
    <dgm:pt modelId="{72648C1A-1C67-4BC4-84AA-B37F139E38FC}" type="pres">
      <dgm:prSet presAssocID="{4B252EF9-9998-490F-A4E3-C07B08D00A50}" presName="child2group" presStyleCnt="0"/>
      <dgm:spPr/>
    </dgm:pt>
    <dgm:pt modelId="{B466DDDF-AE62-4072-9371-A70667CCBACA}" type="pres">
      <dgm:prSet presAssocID="{4B252EF9-9998-490F-A4E3-C07B08D00A50}" presName="child2" presStyleLbl="bgAcc1" presStyleIdx="1" presStyleCnt="4" custScaleX="136281" custScaleY="107692"/>
      <dgm:spPr/>
    </dgm:pt>
    <dgm:pt modelId="{99321F11-EE9A-4E88-A12E-0C6F948E92E9}" type="pres">
      <dgm:prSet presAssocID="{4B252EF9-9998-490F-A4E3-C07B08D00A50}" presName="child2Text" presStyleLbl="bgAcc1" presStyleIdx="1" presStyleCnt="4">
        <dgm:presLayoutVars>
          <dgm:bulletEnabled val="1"/>
        </dgm:presLayoutVars>
      </dgm:prSet>
      <dgm:spPr/>
    </dgm:pt>
    <dgm:pt modelId="{837847DE-16F3-4A4C-B648-61ABDF0B5750}" type="pres">
      <dgm:prSet presAssocID="{4B252EF9-9998-490F-A4E3-C07B08D00A50}" presName="child3group" presStyleCnt="0"/>
      <dgm:spPr/>
    </dgm:pt>
    <dgm:pt modelId="{7C4B1A60-E538-4C61-8903-45EC1A73C8B2}" type="pres">
      <dgm:prSet presAssocID="{4B252EF9-9998-490F-A4E3-C07B08D00A50}" presName="child3" presStyleLbl="bgAcc1" presStyleIdx="2" presStyleCnt="4" custScaleX="136281" custScaleY="107093"/>
      <dgm:spPr/>
    </dgm:pt>
    <dgm:pt modelId="{93379C89-2E4A-4432-96A5-BD5949E69D16}" type="pres">
      <dgm:prSet presAssocID="{4B252EF9-9998-490F-A4E3-C07B08D00A50}" presName="child3Text" presStyleLbl="bgAcc1" presStyleIdx="2" presStyleCnt="4">
        <dgm:presLayoutVars>
          <dgm:bulletEnabled val="1"/>
        </dgm:presLayoutVars>
      </dgm:prSet>
      <dgm:spPr/>
    </dgm:pt>
    <dgm:pt modelId="{CD61385A-D83B-4D2C-A875-4B84A113759F}" type="pres">
      <dgm:prSet presAssocID="{4B252EF9-9998-490F-A4E3-C07B08D00A50}" presName="child4group" presStyleCnt="0"/>
      <dgm:spPr/>
    </dgm:pt>
    <dgm:pt modelId="{6E7FFD17-F246-4C4A-9606-11CD03576066}" type="pres">
      <dgm:prSet presAssocID="{4B252EF9-9998-490F-A4E3-C07B08D00A50}" presName="child4" presStyleLbl="bgAcc1" presStyleIdx="3" presStyleCnt="4" custScaleX="136281" custScaleY="107089"/>
      <dgm:spPr/>
    </dgm:pt>
    <dgm:pt modelId="{A2ED7537-CC27-4CFB-A11D-F0127ECE371B}" type="pres">
      <dgm:prSet presAssocID="{4B252EF9-9998-490F-A4E3-C07B08D00A50}" presName="child4Text" presStyleLbl="bgAcc1" presStyleIdx="3" presStyleCnt="4">
        <dgm:presLayoutVars>
          <dgm:bulletEnabled val="1"/>
        </dgm:presLayoutVars>
      </dgm:prSet>
      <dgm:spPr/>
    </dgm:pt>
    <dgm:pt modelId="{54787BB6-DD2C-4630-B7C9-E79B2887AC45}" type="pres">
      <dgm:prSet presAssocID="{4B252EF9-9998-490F-A4E3-C07B08D00A50}" presName="childPlaceholder" presStyleCnt="0"/>
      <dgm:spPr/>
    </dgm:pt>
    <dgm:pt modelId="{9FC869C0-CDF2-431C-A77E-6C47FCB4DA27}" type="pres">
      <dgm:prSet presAssocID="{4B252EF9-9998-490F-A4E3-C07B08D00A50}" presName="circle" presStyleCnt="0"/>
      <dgm:spPr/>
    </dgm:pt>
    <dgm:pt modelId="{24A9FC1E-F15E-4FC3-948E-559A3D53520F}" type="pres">
      <dgm:prSet presAssocID="{4B252EF9-9998-490F-A4E3-C07B08D00A50}" presName="quadrant1" presStyleLbl="node1" presStyleIdx="0" presStyleCnt="4">
        <dgm:presLayoutVars>
          <dgm:chMax val="1"/>
          <dgm:bulletEnabled val="1"/>
        </dgm:presLayoutVars>
      </dgm:prSet>
      <dgm:spPr/>
    </dgm:pt>
    <dgm:pt modelId="{0EED4DDF-F146-4827-9BD0-36CA4C2E7323}" type="pres">
      <dgm:prSet presAssocID="{4B252EF9-9998-490F-A4E3-C07B08D00A50}" presName="quadrant2" presStyleLbl="node1" presStyleIdx="1" presStyleCnt="4">
        <dgm:presLayoutVars>
          <dgm:chMax val="1"/>
          <dgm:bulletEnabled val="1"/>
        </dgm:presLayoutVars>
      </dgm:prSet>
      <dgm:spPr/>
    </dgm:pt>
    <dgm:pt modelId="{8F4781F1-7559-48D4-81E7-89272B07DAF9}" type="pres">
      <dgm:prSet presAssocID="{4B252EF9-9998-490F-A4E3-C07B08D00A50}" presName="quadrant3" presStyleLbl="node1" presStyleIdx="2" presStyleCnt="4">
        <dgm:presLayoutVars>
          <dgm:chMax val="1"/>
          <dgm:bulletEnabled val="1"/>
        </dgm:presLayoutVars>
      </dgm:prSet>
      <dgm:spPr/>
    </dgm:pt>
    <dgm:pt modelId="{1995C2B1-5731-46B6-8370-8923A584FDB4}" type="pres">
      <dgm:prSet presAssocID="{4B252EF9-9998-490F-A4E3-C07B08D00A50}" presName="quadrant4" presStyleLbl="node1" presStyleIdx="3" presStyleCnt="4">
        <dgm:presLayoutVars>
          <dgm:chMax val="1"/>
          <dgm:bulletEnabled val="1"/>
        </dgm:presLayoutVars>
      </dgm:prSet>
      <dgm:spPr/>
    </dgm:pt>
    <dgm:pt modelId="{265A5015-D265-4030-971A-EE9A87ECC361}" type="pres">
      <dgm:prSet presAssocID="{4B252EF9-9998-490F-A4E3-C07B08D00A50}" presName="quadrantPlaceholder" presStyleCnt="0"/>
      <dgm:spPr/>
    </dgm:pt>
    <dgm:pt modelId="{E4EE64CC-FD06-4338-9FBD-551F5599CB7E}" type="pres">
      <dgm:prSet presAssocID="{4B252EF9-9998-490F-A4E3-C07B08D00A50}" presName="center1" presStyleLbl="fgShp" presStyleIdx="0" presStyleCnt="2"/>
      <dgm:spPr>
        <a:solidFill>
          <a:schemeClr val="bg1">
            <a:lumMod val="50000"/>
          </a:schemeClr>
        </a:solidFill>
        <a:ln>
          <a:solidFill>
            <a:schemeClr val="bg1"/>
          </a:solidFill>
        </a:ln>
      </dgm:spPr>
    </dgm:pt>
    <dgm:pt modelId="{BD8E378B-DBE4-4F78-BB3F-CE905675DAAF}" type="pres">
      <dgm:prSet presAssocID="{4B252EF9-9998-490F-A4E3-C07B08D00A50}" presName="center2" presStyleLbl="fgShp" presStyleIdx="1" presStyleCnt="2"/>
      <dgm:spPr>
        <a:solidFill>
          <a:schemeClr val="bg1">
            <a:lumMod val="50000"/>
          </a:schemeClr>
        </a:solidFill>
        <a:ln>
          <a:solidFill>
            <a:schemeClr val="bg1"/>
          </a:solidFill>
        </a:ln>
      </dgm:spPr>
    </dgm:pt>
  </dgm:ptLst>
  <dgm:cxnLst>
    <dgm:cxn modelId="{027A5E00-6617-4ADE-BD2C-AF952073A2C8}" srcId="{FE2FF8CD-FCAD-4E68-B28B-6A241BAC2FE1}" destId="{4ECCBFA4-1D30-4E3B-ABFB-C8068307D8B4}" srcOrd="3" destOrd="0" parTransId="{6C26C99C-5735-4717-AF1E-29B5513CC29C}" sibTransId="{ADBF37D8-8A09-454B-BAC9-5C46EA6923F6}"/>
    <dgm:cxn modelId="{D195CF02-6241-4B4C-B5B6-F64398874EFA}" srcId="{4B252EF9-9998-490F-A4E3-C07B08D00A50}" destId="{9F0D0C2B-D01C-4F5B-918A-F9E315DC859A}" srcOrd="1" destOrd="0" parTransId="{FC21E95C-1C14-4688-8F1B-7EE6AC93BBA4}" sibTransId="{84D8A68E-FE8B-4B89-9DB3-7FBA0202C7A4}"/>
    <dgm:cxn modelId="{B8F84103-2161-451C-B373-4B29A43664CE}" type="presOf" srcId="{4D1D214D-3FDF-46E5-9D4B-31D068E8A474}" destId="{9029667D-AA30-4113-B145-8D84AE0A37D9}" srcOrd="1" destOrd="1" presId="urn:microsoft.com/office/officeart/2005/8/layout/cycle4"/>
    <dgm:cxn modelId="{99BC6D1C-AFDC-439C-A0E9-3ADED14F71E9}" type="presOf" srcId="{EAE7FC4F-453C-49B2-9EC4-F7496F230CD8}" destId="{7C4B1A60-E538-4C61-8903-45EC1A73C8B2}" srcOrd="0" destOrd="0" presId="urn:microsoft.com/office/officeart/2005/8/layout/cycle4"/>
    <dgm:cxn modelId="{E3BF941E-B194-44E1-AF1E-B894107E1440}" type="presOf" srcId="{64F0A8A5-14A2-42A2-8CB2-F40F1B5B9B53}" destId="{99321F11-EE9A-4E88-A12E-0C6F948E92E9}" srcOrd="1" destOrd="0" presId="urn:microsoft.com/office/officeart/2005/8/layout/cycle4"/>
    <dgm:cxn modelId="{9C9A1A1F-0B45-411A-BA19-60CC6272F2D8}" type="presOf" srcId="{832CD9AE-5599-4A56-B28E-DA325D2A3AD9}" destId="{1995C2B1-5731-46B6-8370-8923A584FDB4}" srcOrd="0" destOrd="0" presId="urn:microsoft.com/office/officeart/2005/8/layout/cycle4"/>
    <dgm:cxn modelId="{0B401E23-A26B-460F-B32E-31AC6B1D7139}" type="presOf" srcId="{24302C5B-E871-4B73-A7F3-8C2D13A101DA}" destId="{8F4781F1-7559-48D4-81E7-89272B07DAF9}" srcOrd="0" destOrd="0" presId="urn:microsoft.com/office/officeart/2005/8/layout/cycle4"/>
    <dgm:cxn modelId="{3987E726-1CC9-4241-BA7E-81219F43879B}" srcId="{4B252EF9-9998-490F-A4E3-C07B08D00A50}" destId="{FE2FF8CD-FCAD-4E68-B28B-6A241BAC2FE1}" srcOrd="0" destOrd="0" parTransId="{80907DF9-A3C4-46A9-BDC9-12BB611B8AD1}" sibTransId="{10689C0B-3E4E-4E6A-9C85-3BABD8877641}"/>
    <dgm:cxn modelId="{9EBC9F2F-4215-42FE-83B7-CFA1157CAF01}" srcId="{832CD9AE-5599-4A56-B28E-DA325D2A3AD9}" destId="{BE935543-534C-4A51-8D52-F563B85C96B8}" srcOrd="0" destOrd="0" parTransId="{DB935AFB-F4BE-4104-BE02-0AC5FA3241EE}" sibTransId="{A6ECAF11-A214-4401-A295-3D2A9E68F53C}"/>
    <dgm:cxn modelId="{2863F55F-FA04-4558-BE89-49A3BA3FA6A5}" type="presOf" srcId="{6D9CECA1-7F9F-44B9-AA45-DDEE6E2114DF}" destId="{81CC0E37-AF5E-4586-B687-4FB7B1BAAC2B}" srcOrd="0" destOrd="0" presId="urn:microsoft.com/office/officeart/2005/8/layout/cycle4"/>
    <dgm:cxn modelId="{7C883C42-D69A-42C6-9B54-C49CA752FAAE}" type="presOf" srcId="{4B252EF9-9998-490F-A4E3-C07B08D00A50}" destId="{5C56B36B-DC82-4003-9B77-4344A65F3F55}" srcOrd="0" destOrd="0" presId="urn:microsoft.com/office/officeart/2005/8/layout/cycle4"/>
    <dgm:cxn modelId="{C8DEA864-1D9C-4CB5-A328-BDECE3C0654C}" srcId="{FE2FF8CD-FCAD-4E68-B28B-6A241BAC2FE1}" destId="{9B7CCF0E-679C-4B74-B343-4E23B76AAC83}" srcOrd="2" destOrd="0" parTransId="{79F1E460-97C6-4C55-9AB3-F60D06266636}" sibTransId="{6BF5B45D-EB3B-4D52-9143-3AF017E981D3}"/>
    <dgm:cxn modelId="{61D1B264-F7B7-4C1B-A9D0-5363A5DAB1A4}" srcId="{FE2FF8CD-FCAD-4E68-B28B-6A241BAC2FE1}" destId="{4D1D214D-3FDF-46E5-9D4B-31D068E8A474}" srcOrd="1" destOrd="0" parTransId="{85ED9414-CC0E-44B5-815A-5D0C3195FBE4}" sibTransId="{B392E9A0-D076-44AC-99A8-F4AB6E328AE2}"/>
    <dgm:cxn modelId="{91093D74-1B3D-47E0-95BA-27AB84DB2559}" type="presOf" srcId="{9F0D0C2B-D01C-4F5B-918A-F9E315DC859A}" destId="{0EED4DDF-F146-4827-9BD0-36CA4C2E7323}" srcOrd="0" destOrd="0" presId="urn:microsoft.com/office/officeart/2005/8/layout/cycle4"/>
    <dgm:cxn modelId="{4E67F958-B069-4835-BD72-2DB69C91B7C2}" srcId="{FE2FF8CD-FCAD-4E68-B28B-6A241BAC2FE1}" destId="{6D9CECA1-7F9F-44B9-AA45-DDEE6E2114DF}" srcOrd="0" destOrd="0" parTransId="{38305F8D-C632-4D01-8C7A-754935EE05A3}" sibTransId="{81BC34F1-C6DF-4A8C-8AF9-EB51413A9848}"/>
    <dgm:cxn modelId="{414C7959-DE3E-4542-955A-CA614D55A125}" type="presOf" srcId="{4D1D214D-3FDF-46E5-9D4B-31D068E8A474}" destId="{81CC0E37-AF5E-4586-B687-4FB7B1BAAC2B}" srcOrd="0" destOrd="1" presId="urn:microsoft.com/office/officeart/2005/8/layout/cycle4"/>
    <dgm:cxn modelId="{61158F8D-0C9D-4E8F-AD10-AEDAD9C6511D}" type="presOf" srcId="{FE2FF8CD-FCAD-4E68-B28B-6A241BAC2FE1}" destId="{24A9FC1E-F15E-4FC3-948E-559A3D53520F}" srcOrd="0" destOrd="0" presId="urn:microsoft.com/office/officeart/2005/8/layout/cycle4"/>
    <dgm:cxn modelId="{206CDD90-D323-44C1-9D1B-5B09E9BAFBA2}" type="presOf" srcId="{BE935543-534C-4A51-8D52-F563B85C96B8}" destId="{A2ED7537-CC27-4CFB-A11D-F0127ECE371B}" srcOrd="1" destOrd="0" presId="urn:microsoft.com/office/officeart/2005/8/layout/cycle4"/>
    <dgm:cxn modelId="{49627598-FDB5-44C2-A743-B37E14454723}" srcId="{4B252EF9-9998-490F-A4E3-C07B08D00A50}" destId="{24302C5B-E871-4B73-A7F3-8C2D13A101DA}" srcOrd="2" destOrd="0" parTransId="{910E5A95-65D4-4759-8AB7-C6784EC6EE52}" sibTransId="{3F34E3FC-18D4-4696-8188-E8ACB990D13B}"/>
    <dgm:cxn modelId="{D6C28398-FDCF-4A45-87BE-5828588E49D4}" type="presOf" srcId="{4ECCBFA4-1D30-4E3B-ABFB-C8068307D8B4}" destId="{9029667D-AA30-4113-B145-8D84AE0A37D9}" srcOrd="1" destOrd="3" presId="urn:microsoft.com/office/officeart/2005/8/layout/cycle4"/>
    <dgm:cxn modelId="{ECDB929A-7AA8-42CB-81D1-4489DF809529}" type="presOf" srcId="{BE935543-534C-4A51-8D52-F563B85C96B8}" destId="{6E7FFD17-F246-4C4A-9606-11CD03576066}" srcOrd="0" destOrd="0" presId="urn:microsoft.com/office/officeart/2005/8/layout/cycle4"/>
    <dgm:cxn modelId="{FBF88EAB-8AA0-4178-B34D-04F84466A3B3}" srcId="{9F0D0C2B-D01C-4F5B-918A-F9E315DC859A}" destId="{64F0A8A5-14A2-42A2-8CB2-F40F1B5B9B53}" srcOrd="0" destOrd="0" parTransId="{D4805B1C-03B5-4DBE-9F13-EF451F897FAA}" sibTransId="{7151A782-F38F-4E31-BC10-B434257FC860}"/>
    <dgm:cxn modelId="{3486B9B2-A4E7-4426-A293-4B3393A5F36B}" type="presOf" srcId="{6D9CECA1-7F9F-44B9-AA45-DDEE6E2114DF}" destId="{9029667D-AA30-4113-B145-8D84AE0A37D9}" srcOrd="1" destOrd="0" presId="urn:microsoft.com/office/officeart/2005/8/layout/cycle4"/>
    <dgm:cxn modelId="{846F1CC2-88E5-4B62-9E7A-2CA2C94833EA}" type="presOf" srcId="{9B7CCF0E-679C-4B74-B343-4E23B76AAC83}" destId="{9029667D-AA30-4113-B145-8D84AE0A37D9}" srcOrd="1" destOrd="2" presId="urn:microsoft.com/office/officeart/2005/8/layout/cycle4"/>
    <dgm:cxn modelId="{CCDE2DD4-0D49-4E62-B417-3B4760FBCDF0}" type="presOf" srcId="{64F0A8A5-14A2-42A2-8CB2-F40F1B5B9B53}" destId="{B466DDDF-AE62-4072-9371-A70667CCBACA}" srcOrd="0" destOrd="0" presId="urn:microsoft.com/office/officeart/2005/8/layout/cycle4"/>
    <dgm:cxn modelId="{A86621DB-A2A4-4C9E-AB41-FBBB073D18DF}" type="presOf" srcId="{9B7CCF0E-679C-4B74-B343-4E23B76AAC83}" destId="{81CC0E37-AF5E-4586-B687-4FB7B1BAAC2B}" srcOrd="0" destOrd="2" presId="urn:microsoft.com/office/officeart/2005/8/layout/cycle4"/>
    <dgm:cxn modelId="{E42156DE-5728-43F2-8FA8-D03E795012BE}" type="presOf" srcId="{EAE7FC4F-453C-49B2-9EC4-F7496F230CD8}" destId="{93379C89-2E4A-4432-96A5-BD5949E69D16}" srcOrd="1" destOrd="0" presId="urn:microsoft.com/office/officeart/2005/8/layout/cycle4"/>
    <dgm:cxn modelId="{C592B3E0-9E9F-4535-882A-16B1AE855703}" srcId="{4B252EF9-9998-490F-A4E3-C07B08D00A50}" destId="{832CD9AE-5599-4A56-B28E-DA325D2A3AD9}" srcOrd="3" destOrd="0" parTransId="{8681B143-A911-418E-9B2B-502BB1A05AAA}" sibTransId="{2495FE58-02BD-4EFC-BD8D-1193CE43572C}"/>
    <dgm:cxn modelId="{A78395F0-CFB5-4E29-B5AF-CF5D253B0669}" type="presOf" srcId="{4ECCBFA4-1D30-4E3B-ABFB-C8068307D8B4}" destId="{81CC0E37-AF5E-4586-B687-4FB7B1BAAC2B}" srcOrd="0" destOrd="3" presId="urn:microsoft.com/office/officeart/2005/8/layout/cycle4"/>
    <dgm:cxn modelId="{CB0F4AF8-1A47-4A91-B8A2-C9E2DD2A23D0}" srcId="{24302C5B-E871-4B73-A7F3-8C2D13A101DA}" destId="{EAE7FC4F-453C-49B2-9EC4-F7496F230CD8}" srcOrd="0" destOrd="0" parTransId="{75860FE4-962B-41C6-A91C-1D7B21B198E6}" sibTransId="{FEF6C72B-0107-4E75-8D1D-736DD123993F}"/>
    <dgm:cxn modelId="{AB944075-D651-4884-8A1E-338F0278A4DE}" type="presParOf" srcId="{5C56B36B-DC82-4003-9B77-4344A65F3F55}" destId="{82877CDE-E2D7-4ED8-84EE-47D6114A62EE}" srcOrd="0" destOrd="0" presId="urn:microsoft.com/office/officeart/2005/8/layout/cycle4"/>
    <dgm:cxn modelId="{950A3FEA-2AD8-4CDD-963C-2E48C798F5F7}" type="presParOf" srcId="{82877CDE-E2D7-4ED8-84EE-47D6114A62EE}" destId="{EEDFFF74-A168-47DF-A4DE-4C1AC288DBBD}" srcOrd="0" destOrd="0" presId="urn:microsoft.com/office/officeart/2005/8/layout/cycle4"/>
    <dgm:cxn modelId="{71707CCD-38C8-495D-A4D3-E76D729665A9}" type="presParOf" srcId="{EEDFFF74-A168-47DF-A4DE-4C1AC288DBBD}" destId="{81CC0E37-AF5E-4586-B687-4FB7B1BAAC2B}" srcOrd="0" destOrd="0" presId="urn:microsoft.com/office/officeart/2005/8/layout/cycle4"/>
    <dgm:cxn modelId="{D246DE67-DE14-4F65-94A5-0D72CD1A6C72}" type="presParOf" srcId="{EEDFFF74-A168-47DF-A4DE-4C1AC288DBBD}" destId="{9029667D-AA30-4113-B145-8D84AE0A37D9}" srcOrd="1" destOrd="0" presId="urn:microsoft.com/office/officeart/2005/8/layout/cycle4"/>
    <dgm:cxn modelId="{ACB1D51E-EDC7-4EDC-8E0D-078933A37436}" type="presParOf" srcId="{82877CDE-E2D7-4ED8-84EE-47D6114A62EE}" destId="{72648C1A-1C67-4BC4-84AA-B37F139E38FC}" srcOrd="1" destOrd="0" presId="urn:microsoft.com/office/officeart/2005/8/layout/cycle4"/>
    <dgm:cxn modelId="{3894677D-5935-4A5E-B350-F8ADD2CEDBE5}" type="presParOf" srcId="{72648C1A-1C67-4BC4-84AA-B37F139E38FC}" destId="{B466DDDF-AE62-4072-9371-A70667CCBACA}" srcOrd="0" destOrd="0" presId="urn:microsoft.com/office/officeart/2005/8/layout/cycle4"/>
    <dgm:cxn modelId="{51024896-33A7-4F2E-AA00-7D85D9B79BCD}" type="presParOf" srcId="{72648C1A-1C67-4BC4-84AA-B37F139E38FC}" destId="{99321F11-EE9A-4E88-A12E-0C6F948E92E9}" srcOrd="1" destOrd="0" presId="urn:microsoft.com/office/officeart/2005/8/layout/cycle4"/>
    <dgm:cxn modelId="{BD3E6E36-24F5-448B-8FB0-37430A3FB4FC}" type="presParOf" srcId="{82877CDE-E2D7-4ED8-84EE-47D6114A62EE}" destId="{837847DE-16F3-4A4C-B648-61ABDF0B5750}" srcOrd="2" destOrd="0" presId="urn:microsoft.com/office/officeart/2005/8/layout/cycle4"/>
    <dgm:cxn modelId="{3DFB5190-E486-421B-9A3D-BBF480519BC1}" type="presParOf" srcId="{837847DE-16F3-4A4C-B648-61ABDF0B5750}" destId="{7C4B1A60-E538-4C61-8903-45EC1A73C8B2}" srcOrd="0" destOrd="0" presId="urn:microsoft.com/office/officeart/2005/8/layout/cycle4"/>
    <dgm:cxn modelId="{111F8B2A-6FED-48A0-BC5E-1D0A62E84525}" type="presParOf" srcId="{837847DE-16F3-4A4C-B648-61ABDF0B5750}" destId="{93379C89-2E4A-4432-96A5-BD5949E69D16}" srcOrd="1" destOrd="0" presId="urn:microsoft.com/office/officeart/2005/8/layout/cycle4"/>
    <dgm:cxn modelId="{0121F179-EDAA-4AF7-872B-04F1A7A63A6F}" type="presParOf" srcId="{82877CDE-E2D7-4ED8-84EE-47D6114A62EE}" destId="{CD61385A-D83B-4D2C-A875-4B84A113759F}" srcOrd="3" destOrd="0" presId="urn:microsoft.com/office/officeart/2005/8/layout/cycle4"/>
    <dgm:cxn modelId="{8C7198A9-036A-473A-A56A-FC8BF6F6BAFC}" type="presParOf" srcId="{CD61385A-D83B-4D2C-A875-4B84A113759F}" destId="{6E7FFD17-F246-4C4A-9606-11CD03576066}" srcOrd="0" destOrd="0" presId="urn:microsoft.com/office/officeart/2005/8/layout/cycle4"/>
    <dgm:cxn modelId="{32DBD864-7CD1-4309-9710-962D845B7B7C}" type="presParOf" srcId="{CD61385A-D83B-4D2C-A875-4B84A113759F}" destId="{A2ED7537-CC27-4CFB-A11D-F0127ECE371B}" srcOrd="1" destOrd="0" presId="urn:microsoft.com/office/officeart/2005/8/layout/cycle4"/>
    <dgm:cxn modelId="{4CC58AFD-052E-425A-A835-CC633C084E4D}" type="presParOf" srcId="{82877CDE-E2D7-4ED8-84EE-47D6114A62EE}" destId="{54787BB6-DD2C-4630-B7C9-E79B2887AC45}" srcOrd="4" destOrd="0" presId="urn:microsoft.com/office/officeart/2005/8/layout/cycle4"/>
    <dgm:cxn modelId="{DDD35293-F76F-4908-88F6-77AA98CC4B17}" type="presParOf" srcId="{5C56B36B-DC82-4003-9B77-4344A65F3F55}" destId="{9FC869C0-CDF2-431C-A77E-6C47FCB4DA27}" srcOrd="1" destOrd="0" presId="urn:microsoft.com/office/officeart/2005/8/layout/cycle4"/>
    <dgm:cxn modelId="{116A686C-42B5-4486-9BBD-DBA7EF2BF402}" type="presParOf" srcId="{9FC869C0-CDF2-431C-A77E-6C47FCB4DA27}" destId="{24A9FC1E-F15E-4FC3-948E-559A3D53520F}" srcOrd="0" destOrd="0" presId="urn:microsoft.com/office/officeart/2005/8/layout/cycle4"/>
    <dgm:cxn modelId="{D7851ED8-3510-4CC7-8488-5F0DE849514F}" type="presParOf" srcId="{9FC869C0-CDF2-431C-A77E-6C47FCB4DA27}" destId="{0EED4DDF-F146-4827-9BD0-36CA4C2E7323}" srcOrd="1" destOrd="0" presId="urn:microsoft.com/office/officeart/2005/8/layout/cycle4"/>
    <dgm:cxn modelId="{990CE38F-305D-4A69-89CC-2D8CC2E61918}" type="presParOf" srcId="{9FC869C0-CDF2-431C-A77E-6C47FCB4DA27}" destId="{8F4781F1-7559-48D4-81E7-89272B07DAF9}" srcOrd="2" destOrd="0" presId="urn:microsoft.com/office/officeart/2005/8/layout/cycle4"/>
    <dgm:cxn modelId="{70FFFCED-37D4-49AF-9F94-5D28121072D3}" type="presParOf" srcId="{9FC869C0-CDF2-431C-A77E-6C47FCB4DA27}" destId="{1995C2B1-5731-46B6-8370-8923A584FDB4}" srcOrd="3" destOrd="0" presId="urn:microsoft.com/office/officeart/2005/8/layout/cycle4"/>
    <dgm:cxn modelId="{5EB6C053-49BB-4480-B58D-46C1E3F5B0C8}" type="presParOf" srcId="{9FC869C0-CDF2-431C-A77E-6C47FCB4DA27}" destId="{265A5015-D265-4030-971A-EE9A87ECC361}" srcOrd="4" destOrd="0" presId="urn:microsoft.com/office/officeart/2005/8/layout/cycle4"/>
    <dgm:cxn modelId="{BFB3E014-647D-4B79-B4F5-2B1CE1DD4B5F}" type="presParOf" srcId="{5C56B36B-DC82-4003-9B77-4344A65F3F55}" destId="{E4EE64CC-FD06-4338-9FBD-551F5599CB7E}" srcOrd="2" destOrd="0" presId="urn:microsoft.com/office/officeart/2005/8/layout/cycle4"/>
    <dgm:cxn modelId="{FC44DDD9-332B-475A-8991-87045496160B}" type="presParOf" srcId="{5C56B36B-DC82-4003-9B77-4344A65F3F55}" destId="{BD8E378B-DBE4-4F78-BB3F-CE905675DAAF}" srcOrd="3" destOrd="0" presId="urn:microsoft.com/office/officeart/2005/8/layout/cycle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2216D8D2-0E81-41D5-B931-F6C5FE175237}" type="doc">
      <dgm:prSet loTypeId="urn:microsoft.com/office/officeart/2005/8/layout/process1" loCatId="process" qsTypeId="urn:microsoft.com/office/officeart/2005/8/quickstyle/simple1" qsCatId="simple" csTypeId="urn:microsoft.com/office/officeart/2005/8/colors/accent1_2" csCatId="accent1" phldr="1"/>
      <dgm:spPr/>
    </dgm:pt>
    <dgm:pt modelId="{2FC6CB2B-258F-43D3-AC8C-AA307428EA4F}">
      <dgm:prSet phldrT="[テキスト]" custT="1"/>
      <dgm:spPr/>
      <dgm:t>
        <a:bodyPr vert="eaVert"/>
        <a:lstStyle/>
        <a:p>
          <a:pPr algn="l"/>
          <a:r>
            <a:rPr kumimoji="1" lang="ja-JP" altLang="en-US" sz="1000"/>
            <a:t>①企業のアクターを特定</a:t>
          </a:r>
        </a:p>
      </dgm:t>
    </dgm:pt>
    <dgm:pt modelId="{C91C571E-7DB0-4B3F-8764-EFDBB5DF7E99}" type="parTrans" cxnId="{B92CC153-DDB6-406D-A590-CB18F2721720}">
      <dgm:prSet/>
      <dgm:spPr/>
      <dgm:t>
        <a:bodyPr/>
        <a:lstStyle/>
        <a:p>
          <a:endParaRPr kumimoji="1" lang="ja-JP" altLang="en-US" sz="800"/>
        </a:p>
      </dgm:t>
    </dgm:pt>
    <dgm:pt modelId="{E0EA97C1-918B-42CB-AF43-07CD8CA94DA7}" type="sibTrans" cxnId="{B92CC153-DDB6-406D-A590-CB18F2721720}">
      <dgm:prSet custT="1"/>
      <dgm:spPr/>
      <dgm:t>
        <a:bodyPr/>
        <a:lstStyle/>
        <a:p>
          <a:endParaRPr kumimoji="1" lang="ja-JP" altLang="en-US" sz="800"/>
        </a:p>
      </dgm:t>
    </dgm:pt>
    <dgm:pt modelId="{3109E424-CDB1-4AD1-9182-E70384A84EA3}">
      <dgm:prSet phldrT="[テキスト]" custT="1"/>
      <dgm:spPr/>
      <dgm:t>
        <a:bodyPr vert="eaVert"/>
        <a:lstStyle/>
        <a:p>
          <a:pPr algn="l"/>
          <a:r>
            <a:rPr kumimoji="1" lang="ja-JP" altLang="en-US" sz="1000"/>
            <a:t>⑥初期導入とモニタリング</a:t>
          </a:r>
        </a:p>
      </dgm:t>
    </dgm:pt>
    <dgm:pt modelId="{36556A66-001D-4C98-91DC-217AE00A5684}" type="parTrans" cxnId="{4B6F6711-CCE7-4B77-BE21-B7470F62C332}">
      <dgm:prSet/>
      <dgm:spPr/>
      <dgm:t>
        <a:bodyPr/>
        <a:lstStyle/>
        <a:p>
          <a:endParaRPr kumimoji="1" lang="ja-JP" altLang="en-US" sz="800"/>
        </a:p>
      </dgm:t>
    </dgm:pt>
    <dgm:pt modelId="{5CB88B61-F029-43BB-B709-C278A5F43748}" type="sibTrans" cxnId="{4B6F6711-CCE7-4B77-BE21-B7470F62C332}">
      <dgm:prSet custT="1"/>
      <dgm:spPr/>
      <dgm:t>
        <a:bodyPr/>
        <a:lstStyle/>
        <a:p>
          <a:endParaRPr kumimoji="1" lang="ja-JP" altLang="en-US" sz="800"/>
        </a:p>
      </dgm:t>
    </dgm:pt>
    <dgm:pt modelId="{4E8F7784-DB7C-449D-AB96-E1EEEA03AB76}">
      <dgm:prSet phldrT="[テキスト]" custT="1"/>
      <dgm:spPr/>
      <dgm:t>
        <a:bodyPr vert="eaVert"/>
        <a:lstStyle/>
        <a:p>
          <a:pPr algn="l"/>
          <a:r>
            <a:rPr kumimoji="1" lang="ja-JP" altLang="en-US" sz="1000"/>
            <a:t>⑦ゼロトラストの適用範囲拡大</a:t>
          </a:r>
        </a:p>
      </dgm:t>
    </dgm:pt>
    <dgm:pt modelId="{EA25732F-9687-418B-9FAC-86997C664159}" type="parTrans" cxnId="{86F37B89-0994-469A-9D14-159ED685934F}">
      <dgm:prSet/>
      <dgm:spPr/>
      <dgm:t>
        <a:bodyPr/>
        <a:lstStyle/>
        <a:p>
          <a:endParaRPr kumimoji="1" lang="ja-JP" altLang="en-US" sz="800"/>
        </a:p>
      </dgm:t>
    </dgm:pt>
    <dgm:pt modelId="{51358AF3-094B-40CC-86F4-A0EB69AC751A}" type="sibTrans" cxnId="{86F37B89-0994-469A-9D14-159ED685934F}">
      <dgm:prSet/>
      <dgm:spPr/>
      <dgm:t>
        <a:bodyPr/>
        <a:lstStyle/>
        <a:p>
          <a:endParaRPr kumimoji="1" lang="ja-JP" altLang="en-US" sz="800"/>
        </a:p>
      </dgm:t>
    </dgm:pt>
    <dgm:pt modelId="{239627AB-15B3-496B-92E7-1B00B4BEC3CE}">
      <dgm:prSet custT="1"/>
      <dgm:spPr/>
      <dgm:t>
        <a:bodyPr vert="eaVert"/>
        <a:lstStyle/>
        <a:p>
          <a:pPr algn="l"/>
          <a:r>
            <a:rPr kumimoji="1" lang="ja-JP" altLang="en-US" sz="1000"/>
            <a:t>③キープロセスの特定とプロセス実行に伴うリスクの評価</a:t>
          </a:r>
        </a:p>
      </dgm:t>
    </dgm:pt>
    <dgm:pt modelId="{29F330A9-6044-4FC9-AA0E-8196A29E5274}" type="parTrans" cxnId="{8BABBC0D-CB05-4CB0-88DB-B363E26C7B63}">
      <dgm:prSet/>
      <dgm:spPr/>
      <dgm:t>
        <a:bodyPr/>
        <a:lstStyle/>
        <a:p>
          <a:endParaRPr kumimoji="1" lang="ja-JP" altLang="en-US" sz="800"/>
        </a:p>
      </dgm:t>
    </dgm:pt>
    <dgm:pt modelId="{ED9F1A59-3659-4D6A-8C59-78AF76B3E438}" type="sibTrans" cxnId="{8BABBC0D-CB05-4CB0-88DB-B363E26C7B63}">
      <dgm:prSet custT="1"/>
      <dgm:spPr/>
      <dgm:t>
        <a:bodyPr/>
        <a:lstStyle/>
        <a:p>
          <a:endParaRPr kumimoji="1" lang="ja-JP" altLang="en-US" sz="800"/>
        </a:p>
      </dgm:t>
    </dgm:pt>
    <dgm:pt modelId="{776B6D8B-6EDF-41F2-9665-02581830C951}">
      <dgm:prSet custT="1"/>
      <dgm:spPr/>
      <dgm:t>
        <a:bodyPr vert="eaVert"/>
        <a:lstStyle/>
        <a:p>
          <a:pPr algn="l"/>
          <a:r>
            <a:rPr kumimoji="1" lang="ja-JP" altLang="en-US" sz="1000"/>
            <a:t>④ゼロトラスト導入候補の方針策定</a:t>
          </a:r>
        </a:p>
      </dgm:t>
    </dgm:pt>
    <dgm:pt modelId="{D8C32219-29E6-4648-8C46-0E58454F989E}" type="parTrans" cxnId="{366F566D-6C6C-4D4B-96B4-FDFEC5021CB9}">
      <dgm:prSet/>
      <dgm:spPr/>
      <dgm:t>
        <a:bodyPr/>
        <a:lstStyle/>
        <a:p>
          <a:endParaRPr kumimoji="1" lang="ja-JP" altLang="en-US" sz="800"/>
        </a:p>
      </dgm:t>
    </dgm:pt>
    <dgm:pt modelId="{60A38948-287F-4156-9ED7-DE6475BDBAFB}" type="sibTrans" cxnId="{366F566D-6C6C-4D4B-96B4-FDFEC5021CB9}">
      <dgm:prSet custT="1"/>
      <dgm:spPr/>
      <dgm:t>
        <a:bodyPr/>
        <a:lstStyle/>
        <a:p>
          <a:endParaRPr kumimoji="1" lang="ja-JP" altLang="en-US" sz="800"/>
        </a:p>
      </dgm:t>
    </dgm:pt>
    <dgm:pt modelId="{AD17DDCF-7082-46B6-B764-934FF317823B}">
      <dgm:prSet custT="1"/>
      <dgm:spPr/>
      <dgm:t>
        <a:bodyPr vert="eaVert"/>
        <a:lstStyle/>
        <a:p>
          <a:pPr algn="l"/>
          <a:r>
            <a:rPr kumimoji="1" lang="ja-JP" altLang="en-US" sz="1000"/>
            <a:t>⑤ソリューション候補の特定</a:t>
          </a:r>
        </a:p>
      </dgm:t>
    </dgm:pt>
    <dgm:pt modelId="{E5B7C523-C77B-4BDB-A744-9AED14F4DB52}" type="parTrans" cxnId="{4FD256AB-1A43-4AA1-A968-2525567DBA19}">
      <dgm:prSet/>
      <dgm:spPr/>
      <dgm:t>
        <a:bodyPr/>
        <a:lstStyle/>
        <a:p>
          <a:endParaRPr kumimoji="1" lang="ja-JP" altLang="en-US" sz="800"/>
        </a:p>
      </dgm:t>
    </dgm:pt>
    <dgm:pt modelId="{D96CD34B-2D2A-447A-8FBF-47B6659D5B4F}" type="sibTrans" cxnId="{4FD256AB-1A43-4AA1-A968-2525567DBA19}">
      <dgm:prSet custT="1"/>
      <dgm:spPr/>
      <dgm:t>
        <a:bodyPr/>
        <a:lstStyle/>
        <a:p>
          <a:endParaRPr kumimoji="1" lang="ja-JP" altLang="en-US" sz="800"/>
        </a:p>
      </dgm:t>
    </dgm:pt>
    <dgm:pt modelId="{657348E8-2E40-4C54-8E20-7B1EE30A7BCA}">
      <dgm:prSet custT="1"/>
      <dgm:spPr/>
      <dgm:t>
        <a:bodyPr vert="eaVert"/>
        <a:lstStyle/>
        <a:p>
          <a:pPr algn="l"/>
          <a:r>
            <a:rPr kumimoji="1" lang="ja-JP" altLang="en-US" sz="1000"/>
            <a:t>②企業が所有する資産を特定</a:t>
          </a:r>
        </a:p>
      </dgm:t>
    </dgm:pt>
    <dgm:pt modelId="{EF171661-EB49-4A82-87E3-A9D0AC004E52}" type="sibTrans" cxnId="{134B99E0-E204-4227-8868-2555EA3530B3}">
      <dgm:prSet custT="1"/>
      <dgm:spPr/>
      <dgm:t>
        <a:bodyPr/>
        <a:lstStyle/>
        <a:p>
          <a:endParaRPr kumimoji="1" lang="ja-JP" altLang="en-US" sz="800"/>
        </a:p>
      </dgm:t>
    </dgm:pt>
    <dgm:pt modelId="{275F8B37-8057-4292-B5ED-94C48F08DA88}" type="parTrans" cxnId="{134B99E0-E204-4227-8868-2555EA3530B3}">
      <dgm:prSet/>
      <dgm:spPr/>
      <dgm:t>
        <a:bodyPr/>
        <a:lstStyle/>
        <a:p>
          <a:endParaRPr kumimoji="1" lang="ja-JP" altLang="en-US" sz="800"/>
        </a:p>
      </dgm:t>
    </dgm:pt>
    <dgm:pt modelId="{14825FB0-0057-4329-BBCA-C75E86A01C4E}" type="pres">
      <dgm:prSet presAssocID="{2216D8D2-0E81-41D5-B931-F6C5FE175237}" presName="Name0" presStyleCnt="0">
        <dgm:presLayoutVars>
          <dgm:dir/>
          <dgm:resizeHandles val="exact"/>
        </dgm:presLayoutVars>
      </dgm:prSet>
      <dgm:spPr/>
    </dgm:pt>
    <dgm:pt modelId="{0B7F683F-08A9-489E-BF6F-2C306DEB84FC}" type="pres">
      <dgm:prSet presAssocID="{2FC6CB2B-258F-43D3-AC8C-AA307428EA4F}" presName="node" presStyleLbl="node1" presStyleIdx="0" presStyleCnt="7" custScaleX="27950" custScaleY="617860">
        <dgm:presLayoutVars>
          <dgm:bulletEnabled val="1"/>
        </dgm:presLayoutVars>
      </dgm:prSet>
      <dgm:spPr/>
    </dgm:pt>
    <dgm:pt modelId="{CDC91A02-1529-444A-B176-AC070E84B570}" type="pres">
      <dgm:prSet presAssocID="{E0EA97C1-918B-42CB-AF43-07CD8CA94DA7}" presName="sibTrans" presStyleLbl="sibTrans2D1" presStyleIdx="0" presStyleCnt="6"/>
      <dgm:spPr/>
    </dgm:pt>
    <dgm:pt modelId="{861BDAFA-FFA5-4D7A-8D00-FED68D0545F5}" type="pres">
      <dgm:prSet presAssocID="{E0EA97C1-918B-42CB-AF43-07CD8CA94DA7}" presName="connectorText" presStyleLbl="sibTrans2D1" presStyleIdx="0" presStyleCnt="6"/>
      <dgm:spPr/>
    </dgm:pt>
    <dgm:pt modelId="{1FC4E1CE-427D-47D6-8BB1-73BF2A819E98}" type="pres">
      <dgm:prSet presAssocID="{657348E8-2E40-4C54-8E20-7B1EE30A7BCA}" presName="node" presStyleLbl="node1" presStyleIdx="1" presStyleCnt="7" custScaleX="27950" custScaleY="617860">
        <dgm:presLayoutVars>
          <dgm:bulletEnabled val="1"/>
        </dgm:presLayoutVars>
      </dgm:prSet>
      <dgm:spPr/>
    </dgm:pt>
    <dgm:pt modelId="{59B39384-8775-4972-B042-63C0584E4AC7}" type="pres">
      <dgm:prSet presAssocID="{EF171661-EB49-4A82-87E3-A9D0AC004E52}" presName="sibTrans" presStyleLbl="sibTrans2D1" presStyleIdx="1" presStyleCnt="6"/>
      <dgm:spPr/>
    </dgm:pt>
    <dgm:pt modelId="{79EDD04A-5ABA-4430-A955-BFDC8E98B39D}" type="pres">
      <dgm:prSet presAssocID="{EF171661-EB49-4A82-87E3-A9D0AC004E52}" presName="connectorText" presStyleLbl="sibTrans2D1" presStyleIdx="1" presStyleCnt="6"/>
      <dgm:spPr/>
    </dgm:pt>
    <dgm:pt modelId="{DFFC0143-5FBD-4CF9-B8B7-FC7F56B0D8B0}" type="pres">
      <dgm:prSet presAssocID="{239627AB-15B3-496B-92E7-1B00B4BEC3CE}" presName="node" presStyleLbl="node1" presStyleIdx="2" presStyleCnt="7" custScaleX="27950" custScaleY="617860">
        <dgm:presLayoutVars>
          <dgm:bulletEnabled val="1"/>
        </dgm:presLayoutVars>
      </dgm:prSet>
      <dgm:spPr/>
    </dgm:pt>
    <dgm:pt modelId="{735EA4EF-B3F7-4E8C-BF48-479D0E3E9F32}" type="pres">
      <dgm:prSet presAssocID="{ED9F1A59-3659-4D6A-8C59-78AF76B3E438}" presName="sibTrans" presStyleLbl="sibTrans2D1" presStyleIdx="2" presStyleCnt="6"/>
      <dgm:spPr/>
    </dgm:pt>
    <dgm:pt modelId="{B4C84A96-9D9E-4D18-82E4-0532AAF47CCE}" type="pres">
      <dgm:prSet presAssocID="{ED9F1A59-3659-4D6A-8C59-78AF76B3E438}" presName="connectorText" presStyleLbl="sibTrans2D1" presStyleIdx="2" presStyleCnt="6"/>
      <dgm:spPr/>
    </dgm:pt>
    <dgm:pt modelId="{5D68BDF3-1BD4-4E5E-947E-CDF9CD502160}" type="pres">
      <dgm:prSet presAssocID="{776B6D8B-6EDF-41F2-9665-02581830C951}" presName="node" presStyleLbl="node1" presStyleIdx="3" presStyleCnt="7" custScaleX="27950" custScaleY="617860">
        <dgm:presLayoutVars>
          <dgm:bulletEnabled val="1"/>
        </dgm:presLayoutVars>
      </dgm:prSet>
      <dgm:spPr/>
    </dgm:pt>
    <dgm:pt modelId="{1EA42273-EC4C-411E-8461-2416B8E79AB4}" type="pres">
      <dgm:prSet presAssocID="{60A38948-287F-4156-9ED7-DE6475BDBAFB}" presName="sibTrans" presStyleLbl="sibTrans2D1" presStyleIdx="3" presStyleCnt="6"/>
      <dgm:spPr/>
    </dgm:pt>
    <dgm:pt modelId="{5B1716AC-FA45-4688-87BA-190FF879585E}" type="pres">
      <dgm:prSet presAssocID="{60A38948-287F-4156-9ED7-DE6475BDBAFB}" presName="connectorText" presStyleLbl="sibTrans2D1" presStyleIdx="3" presStyleCnt="6"/>
      <dgm:spPr/>
    </dgm:pt>
    <dgm:pt modelId="{4E6AC328-60C5-4FF4-97DE-601D475379FE}" type="pres">
      <dgm:prSet presAssocID="{AD17DDCF-7082-46B6-B764-934FF317823B}" presName="node" presStyleLbl="node1" presStyleIdx="4" presStyleCnt="7" custScaleX="27950" custScaleY="617860">
        <dgm:presLayoutVars>
          <dgm:bulletEnabled val="1"/>
        </dgm:presLayoutVars>
      </dgm:prSet>
      <dgm:spPr/>
    </dgm:pt>
    <dgm:pt modelId="{799B6B92-AF02-4D8B-81F1-2E57E89D8ADB}" type="pres">
      <dgm:prSet presAssocID="{D96CD34B-2D2A-447A-8FBF-47B6659D5B4F}" presName="sibTrans" presStyleLbl="sibTrans2D1" presStyleIdx="4" presStyleCnt="6"/>
      <dgm:spPr/>
    </dgm:pt>
    <dgm:pt modelId="{F4CDF074-B726-4020-B239-E212363E8C53}" type="pres">
      <dgm:prSet presAssocID="{D96CD34B-2D2A-447A-8FBF-47B6659D5B4F}" presName="connectorText" presStyleLbl="sibTrans2D1" presStyleIdx="4" presStyleCnt="6"/>
      <dgm:spPr/>
    </dgm:pt>
    <dgm:pt modelId="{75BE394C-2BFE-49A3-8ABC-C3A2E5EE1AF3}" type="pres">
      <dgm:prSet presAssocID="{3109E424-CDB1-4AD1-9182-E70384A84EA3}" presName="node" presStyleLbl="node1" presStyleIdx="5" presStyleCnt="7" custScaleX="27950" custScaleY="617860">
        <dgm:presLayoutVars>
          <dgm:bulletEnabled val="1"/>
        </dgm:presLayoutVars>
      </dgm:prSet>
      <dgm:spPr/>
    </dgm:pt>
    <dgm:pt modelId="{618D9E4B-383F-44AE-B7B4-9638F4E99E4E}" type="pres">
      <dgm:prSet presAssocID="{5CB88B61-F029-43BB-B709-C278A5F43748}" presName="sibTrans" presStyleLbl="sibTrans2D1" presStyleIdx="5" presStyleCnt="6"/>
      <dgm:spPr/>
    </dgm:pt>
    <dgm:pt modelId="{4DFA6F0A-3C0E-47A9-B608-16D4696544FD}" type="pres">
      <dgm:prSet presAssocID="{5CB88B61-F029-43BB-B709-C278A5F43748}" presName="connectorText" presStyleLbl="sibTrans2D1" presStyleIdx="5" presStyleCnt="6"/>
      <dgm:spPr/>
    </dgm:pt>
    <dgm:pt modelId="{95D8C614-0650-4CC6-A2AD-C776B947728C}" type="pres">
      <dgm:prSet presAssocID="{4E8F7784-DB7C-449D-AB96-E1EEEA03AB76}" presName="node" presStyleLbl="node1" presStyleIdx="6" presStyleCnt="7" custScaleX="27950" custScaleY="617860">
        <dgm:presLayoutVars>
          <dgm:bulletEnabled val="1"/>
        </dgm:presLayoutVars>
      </dgm:prSet>
      <dgm:spPr/>
    </dgm:pt>
  </dgm:ptLst>
  <dgm:cxnLst>
    <dgm:cxn modelId="{61F48408-210A-48A1-9523-8BB8D326D373}" type="presOf" srcId="{2FC6CB2B-258F-43D3-AC8C-AA307428EA4F}" destId="{0B7F683F-08A9-489E-BF6F-2C306DEB84FC}" srcOrd="0" destOrd="0" presId="urn:microsoft.com/office/officeart/2005/8/layout/process1"/>
    <dgm:cxn modelId="{8BABBC0D-CB05-4CB0-88DB-B363E26C7B63}" srcId="{2216D8D2-0E81-41D5-B931-F6C5FE175237}" destId="{239627AB-15B3-496B-92E7-1B00B4BEC3CE}" srcOrd="2" destOrd="0" parTransId="{29F330A9-6044-4FC9-AA0E-8196A29E5274}" sibTransId="{ED9F1A59-3659-4D6A-8C59-78AF76B3E438}"/>
    <dgm:cxn modelId="{4B6F6711-CCE7-4B77-BE21-B7470F62C332}" srcId="{2216D8D2-0E81-41D5-B931-F6C5FE175237}" destId="{3109E424-CDB1-4AD1-9182-E70384A84EA3}" srcOrd="5" destOrd="0" parTransId="{36556A66-001D-4C98-91DC-217AE00A5684}" sibTransId="{5CB88B61-F029-43BB-B709-C278A5F43748}"/>
    <dgm:cxn modelId="{CF9FB928-0566-458F-90FB-45DE1E5EEAF1}" type="presOf" srcId="{EF171661-EB49-4A82-87E3-A9D0AC004E52}" destId="{59B39384-8775-4972-B042-63C0584E4AC7}" srcOrd="0" destOrd="0" presId="urn:microsoft.com/office/officeart/2005/8/layout/process1"/>
    <dgm:cxn modelId="{00531333-11D2-40D1-A591-C547E60A5A2D}" type="presOf" srcId="{60A38948-287F-4156-9ED7-DE6475BDBAFB}" destId="{1EA42273-EC4C-411E-8461-2416B8E79AB4}" srcOrd="0" destOrd="0" presId="urn:microsoft.com/office/officeart/2005/8/layout/process1"/>
    <dgm:cxn modelId="{D0C5743A-0A8E-4A7F-B51E-15600FD5E043}" type="presOf" srcId="{EF171661-EB49-4A82-87E3-A9D0AC004E52}" destId="{79EDD04A-5ABA-4430-A955-BFDC8E98B39D}" srcOrd="1" destOrd="0" presId="urn:microsoft.com/office/officeart/2005/8/layout/process1"/>
    <dgm:cxn modelId="{AECEA63A-BF93-4239-9D8A-7330537245F3}" type="presOf" srcId="{776B6D8B-6EDF-41F2-9665-02581830C951}" destId="{5D68BDF3-1BD4-4E5E-947E-CDF9CD502160}" srcOrd="0" destOrd="0" presId="urn:microsoft.com/office/officeart/2005/8/layout/process1"/>
    <dgm:cxn modelId="{5B1CC53F-9CB1-4534-91DC-ECBA4972F321}" type="presOf" srcId="{60A38948-287F-4156-9ED7-DE6475BDBAFB}" destId="{5B1716AC-FA45-4688-87BA-190FF879585E}" srcOrd="1" destOrd="0" presId="urn:microsoft.com/office/officeart/2005/8/layout/process1"/>
    <dgm:cxn modelId="{50B14245-F160-4F8C-9E93-11C6C5D44613}" type="presOf" srcId="{657348E8-2E40-4C54-8E20-7B1EE30A7BCA}" destId="{1FC4E1CE-427D-47D6-8BB1-73BF2A819E98}" srcOrd="0" destOrd="0" presId="urn:microsoft.com/office/officeart/2005/8/layout/process1"/>
    <dgm:cxn modelId="{06DB136C-B3BA-44CF-A6E2-A4DD0EFBEC8F}" type="presOf" srcId="{AD17DDCF-7082-46B6-B764-934FF317823B}" destId="{4E6AC328-60C5-4FF4-97DE-601D475379FE}" srcOrd="0" destOrd="0" presId="urn:microsoft.com/office/officeart/2005/8/layout/process1"/>
    <dgm:cxn modelId="{366F566D-6C6C-4D4B-96B4-FDFEC5021CB9}" srcId="{2216D8D2-0E81-41D5-B931-F6C5FE175237}" destId="{776B6D8B-6EDF-41F2-9665-02581830C951}" srcOrd="3" destOrd="0" parTransId="{D8C32219-29E6-4648-8C46-0E58454F989E}" sibTransId="{60A38948-287F-4156-9ED7-DE6475BDBAFB}"/>
    <dgm:cxn modelId="{B92CC153-DDB6-406D-A590-CB18F2721720}" srcId="{2216D8D2-0E81-41D5-B931-F6C5FE175237}" destId="{2FC6CB2B-258F-43D3-AC8C-AA307428EA4F}" srcOrd="0" destOrd="0" parTransId="{C91C571E-7DB0-4B3F-8764-EFDBB5DF7E99}" sibTransId="{E0EA97C1-918B-42CB-AF43-07CD8CA94DA7}"/>
    <dgm:cxn modelId="{75E0577B-4690-4F6D-AB6E-AED5480FD04D}" type="presOf" srcId="{2216D8D2-0E81-41D5-B931-F6C5FE175237}" destId="{14825FB0-0057-4329-BBCA-C75E86A01C4E}" srcOrd="0" destOrd="0" presId="urn:microsoft.com/office/officeart/2005/8/layout/process1"/>
    <dgm:cxn modelId="{13E0467E-F003-49FB-A555-D173A1FA6617}" type="presOf" srcId="{E0EA97C1-918B-42CB-AF43-07CD8CA94DA7}" destId="{861BDAFA-FFA5-4D7A-8D00-FED68D0545F5}" srcOrd="1" destOrd="0" presId="urn:microsoft.com/office/officeart/2005/8/layout/process1"/>
    <dgm:cxn modelId="{CFB3527F-6F56-4281-A7CC-A7EF537E43FB}" type="presOf" srcId="{E0EA97C1-918B-42CB-AF43-07CD8CA94DA7}" destId="{CDC91A02-1529-444A-B176-AC070E84B570}" srcOrd="0" destOrd="0" presId="urn:microsoft.com/office/officeart/2005/8/layout/process1"/>
    <dgm:cxn modelId="{8C28EE81-780D-4556-A647-AF94695BA4E2}" type="presOf" srcId="{3109E424-CDB1-4AD1-9182-E70384A84EA3}" destId="{75BE394C-2BFE-49A3-8ABC-C3A2E5EE1AF3}" srcOrd="0" destOrd="0" presId="urn:microsoft.com/office/officeart/2005/8/layout/process1"/>
    <dgm:cxn modelId="{86F37B89-0994-469A-9D14-159ED685934F}" srcId="{2216D8D2-0E81-41D5-B931-F6C5FE175237}" destId="{4E8F7784-DB7C-449D-AB96-E1EEEA03AB76}" srcOrd="6" destOrd="0" parTransId="{EA25732F-9687-418B-9FAC-86997C664159}" sibTransId="{51358AF3-094B-40CC-86F4-A0EB69AC751A}"/>
    <dgm:cxn modelId="{117E338F-9889-4C3A-8493-F89C09C79615}" type="presOf" srcId="{D96CD34B-2D2A-447A-8FBF-47B6659D5B4F}" destId="{799B6B92-AF02-4D8B-81F1-2E57E89D8ADB}" srcOrd="0" destOrd="0" presId="urn:microsoft.com/office/officeart/2005/8/layout/process1"/>
    <dgm:cxn modelId="{550293A2-3D79-4123-82F6-AA4D53AB3EB3}" type="presOf" srcId="{239627AB-15B3-496B-92E7-1B00B4BEC3CE}" destId="{DFFC0143-5FBD-4CF9-B8B7-FC7F56B0D8B0}" srcOrd="0" destOrd="0" presId="urn:microsoft.com/office/officeart/2005/8/layout/process1"/>
    <dgm:cxn modelId="{4FD256AB-1A43-4AA1-A968-2525567DBA19}" srcId="{2216D8D2-0E81-41D5-B931-F6C5FE175237}" destId="{AD17DDCF-7082-46B6-B764-934FF317823B}" srcOrd="4" destOrd="0" parTransId="{E5B7C523-C77B-4BDB-A744-9AED14F4DB52}" sibTransId="{D96CD34B-2D2A-447A-8FBF-47B6659D5B4F}"/>
    <dgm:cxn modelId="{DBE030BE-48CC-4B6D-A468-E2F57DE014FE}" type="presOf" srcId="{5CB88B61-F029-43BB-B709-C278A5F43748}" destId="{618D9E4B-383F-44AE-B7B4-9638F4E99E4E}" srcOrd="0" destOrd="0" presId="urn:microsoft.com/office/officeart/2005/8/layout/process1"/>
    <dgm:cxn modelId="{953499C4-9B48-4EA9-A8B7-F3AD70E809C3}" type="presOf" srcId="{ED9F1A59-3659-4D6A-8C59-78AF76B3E438}" destId="{735EA4EF-B3F7-4E8C-BF48-479D0E3E9F32}" srcOrd="0" destOrd="0" presId="urn:microsoft.com/office/officeart/2005/8/layout/process1"/>
    <dgm:cxn modelId="{353814CA-DCCC-405E-A6D0-5A59307278B7}" type="presOf" srcId="{5CB88B61-F029-43BB-B709-C278A5F43748}" destId="{4DFA6F0A-3C0E-47A9-B608-16D4696544FD}" srcOrd="1" destOrd="0" presId="urn:microsoft.com/office/officeart/2005/8/layout/process1"/>
    <dgm:cxn modelId="{3AE5E8CC-7321-47EF-9F52-39DB7CBBA7DA}" type="presOf" srcId="{D96CD34B-2D2A-447A-8FBF-47B6659D5B4F}" destId="{F4CDF074-B726-4020-B239-E212363E8C53}" srcOrd="1" destOrd="0" presId="urn:microsoft.com/office/officeart/2005/8/layout/process1"/>
    <dgm:cxn modelId="{892189D0-E221-4000-A1F6-A9F5DE14F4CE}" type="presOf" srcId="{4E8F7784-DB7C-449D-AB96-E1EEEA03AB76}" destId="{95D8C614-0650-4CC6-A2AD-C776B947728C}" srcOrd="0" destOrd="0" presId="urn:microsoft.com/office/officeart/2005/8/layout/process1"/>
    <dgm:cxn modelId="{134B99E0-E204-4227-8868-2555EA3530B3}" srcId="{2216D8D2-0E81-41D5-B931-F6C5FE175237}" destId="{657348E8-2E40-4C54-8E20-7B1EE30A7BCA}" srcOrd="1" destOrd="0" parTransId="{275F8B37-8057-4292-B5ED-94C48F08DA88}" sibTransId="{EF171661-EB49-4A82-87E3-A9D0AC004E52}"/>
    <dgm:cxn modelId="{6A4703E3-53BD-47F4-884E-235B785ABA30}" type="presOf" srcId="{ED9F1A59-3659-4D6A-8C59-78AF76B3E438}" destId="{B4C84A96-9D9E-4D18-82E4-0532AAF47CCE}" srcOrd="1" destOrd="0" presId="urn:microsoft.com/office/officeart/2005/8/layout/process1"/>
    <dgm:cxn modelId="{ECF64D50-3353-46B0-AEEE-C3BD3242B035}" type="presParOf" srcId="{14825FB0-0057-4329-BBCA-C75E86A01C4E}" destId="{0B7F683F-08A9-489E-BF6F-2C306DEB84FC}" srcOrd="0" destOrd="0" presId="urn:microsoft.com/office/officeart/2005/8/layout/process1"/>
    <dgm:cxn modelId="{1345CBF5-2348-436A-8215-B6EEA9605705}" type="presParOf" srcId="{14825FB0-0057-4329-BBCA-C75E86A01C4E}" destId="{CDC91A02-1529-444A-B176-AC070E84B570}" srcOrd="1" destOrd="0" presId="urn:microsoft.com/office/officeart/2005/8/layout/process1"/>
    <dgm:cxn modelId="{CE935884-C3A1-4C58-BDCD-4635F929A38A}" type="presParOf" srcId="{CDC91A02-1529-444A-B176-AC070E84B570}" destId="{861BDAFA-FFA5-4D7A-8D00-FED68D0545F5}" srcOrd="0" destOrd="0" presId="urn:microsoft.com/office/officeart/2005/8/layout/process1"/>
    <dgm:cxn modelId="{A78839D5-FB23-4B51-8C25-505C4DE7C3D4}" type="presParOf" srcId="{14825FB0-0057-4329-BBCA-C75E86A01C4E}" destId="{1FC4E1CE-427D-47D6-8BB1-73BF2A819E98}" srcOrd="2" destOrd="0" presId="urn:microsoft.com/office/officeart/2005/8/layout/process1"/>
    <dgm:cxn modelId="{83FE2993-6FAB-4BA4-B217-B1D7A9817491}" type="presParOf" srcId="{14825FB0-0057-4329-BBCA-C75E86A01C4E}" destId="{59B39384-8775-4972-B042-63C0584E4AC7}" srcOrd="3" destOrd="0" presId="urn:microsoft.com/office/officeart/2005/8/layout/process1"/>
    <dgm:cxn modelId="{49D1E8A1-9667-4E09-BAEC-4734C4BFE436}" type="presParOf" srcId="{59B39384-8775-4972-B042-63C0584E4AC7}" destId="{79EDD04A-5ABA-4430-A955-BFDC8E98B39D}" srcOrd="0" destOrd="0" presId="urn:microsoft.com/office/officeart/2005/8/layout/process1"/>
    <dgm:cxn modelId="{DDD0B29C-A755-4B2C-A206-57C1D820E5B5}" type="presParOf" srcId="{14825FB0-0057-4329-BBCA-C75E86A01C4E}" destId="{DFFC0143-5FBD-4CF9-B8B7-FC7F56B0D8B0}" srcOrd="4" destOrd="0" presId="urn:microsoft.com/office/officeart/2005/8/layout/process1"/>
    <dgm:cxn modelId="{B6A688CD-FDB3-4CB4-AFB2-5FF69F1F542D}" type="presParOf" srcId="{14825FB0-0057-4329-BBCA-C75E86A01C4E}" destId="{735EA4EF-B3F7-4E8C-BF48-479D0E3E9F32}" srcOrd="5" destOrd="0" presId="urn:microsoft.com/office/officeart/2005/8/layout/process1"/>
    <dgm:cxn modelId="{3467E6D6-7515-41EF-B27E-3901907EB833}" type="presParOf" srcId="{735EA4EF-B3F7-4E8C-BF48-479D0E3E9F32}" destId="{B4C84A96-9D9E-4D18-82E4-0532AAF47CCE}" srcOrd="0" destOrd="0" presId="urn:microsoft.com/office/officeart/2005/8/layout/process1"/>
    <dgm:cxn modelId="{E0838E32-19B9-44D3-B197-BB4D6B79B4E1}" type="presParOf" srcId="{14825FB0-0057-4329-BBCA-C75E86A01C4E}" destId="{5D68BDF3-1BD4-4E5E-947E-CDF9CD502160}" srcOrd="6" destOrd="0" presId="urn:microsoft.com/office/officeart/2005/8/layout/process1"/>
    <dgm:cxn modelId="{C46D3D3E-14A3-4C32-AE92-329543ED6A86}" type="presParOf" srcId="{14825FB0-0057-4329-BBCA-C75E86A01C4E}" destId="{1EA42273-EC4C-411E-8461-2416B8E79AB4}" srcOrd="7" destOrd="0" presId="urn:microsoft.com/office/officeart/2005/8/layout/process1"/>
    <dgm:cxn modelId="{DCCFC78D-9F96-494B-909E-39574607E329}" type="presParOf" srcId="{1EA42273-EC4C-411E-8461-2416B8E79AB4}" destId="{5B1716AC-FA45-4688-87BA-190FF879585E}" srcOrd="0" destOrd="0" presId="urn:microsoft.com/office/officeart/2005/8/layout/process1"/>
    <dgm:cxn modelId="{A9B2F6D3-B993-4FB0-8FED-34FD7C84653C}" type="presParOf" srcId="{14825FB0-0057-4329-BBCA-C75E86A01C4E}" destId="{4E6AC328-60C5-4FF4-97DE-601D475379FE}" srcOrd="8" destOrd="0" presId="urn:microsoft.com/office/officeart/2005/8/layout/process1"/>
    <dgm:cxn modelId="{5314D629-836A-4963-B2C6-14849CECEB7D}" type="presParOf" srcId="{14825FB0-0057-4329-BBCA-C75E86A01C4E}" destId="{799B6B92-AF02-4D8B-81F1-2E57E89D8ADB}" srcOrd="9" destOrd="0" presId="urn:microsoft.com/office/officeart/2005/8/layout/process1"/>
    <dgm:cxn modelId="{D24F8F3D-D0A4-4338-9128-672363FE9A65}" type="presParOf" srcId="{799B6B92-AF02-4D8B-81F1-2E57E89D8ADB}" destId="{F4CDF074-B726-4020-B239-E212363E8C53}" srcOrd="0" destOrd="0" presId="urn:microsoft.com/office/officeart/2005/8/layout/process1"/>
    <dgm:cxn modelId="{CEEFE60D-BACF-4B13-8460-9B8D7A22FAC2}" type="presParOf" srcId="{14825FB0-0057-4329-BBCA-C75E86A01C4E}" destId="{75BE394C-2BFE-49A3-8ABC-C3A2E5EE1AF3}" srcOrd="10" destOrd="0" presId="urn:microsoft.com/office/officeart/2005/8/layout/process1"/>
    <dgm:cxn modelId="{477FEB13-6183-43D9-B388-FFFF00AEC9EF}" type="presParOf" srcId="{14825FB0-0057-4329-BBCA-C75E86A01C4E}" destId="{618D9E4B-383F-44AE-B7B4-9638F4E99E4E}" srcOrd="11" destOrd="0" presId="urn:microsoft.com/office/officeart/2005/8/layout/process1"/>
    <dgm:cxn modelId="{D9A7B60D-3678-4F66-9806-6E9FA6FB2DE3}" type="presParOf" srcId="{618D9E4B-383F-44AE-B7B4-9638F4E99E4E}" destId="{4DFA6F0A-3C0E-47A9-B608-16D4696544FD}" srcOrd="0" destOrd="0" presId="urn:microsoft.com/office/officeart/2005/8/layout/process1"/>
    <dgm:cxn modelId="{768BD1DF-E3DF-4E8C-B9E0-2C07A13547BC}" type="presParOf" srcId="{14825FB0-0057-4329-BBCA-C75E86A01C4E}" destId="{95D8C614-0650-4CC6-A2AD-C776B947728C}" srcOrd="12" destOrd="0" presId="urn:microsoft.com/office/officeart/2005/8/layout/process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726A4F98-E350-4E3B-B0DC-6F89408AEFFD}" type="doc">
      <dgm:prSet loTypeId="urn:microsoft.com/office/officeart/2005/8/layout/process1" loCatId="process" qsTypeId="urn:microsoft.com/office/officeart/2005/8/quickstyle/simple1" qsCatId="simple" csTypeId="urn:microsoft.com/office/officeart/2005/8/colors/accent1_2" csCatId="accent1" phldr="1"/>
      <dgm:spPr/>
    </dgm:pt>
    <dgm:pt modelId="{A6720D63-7750-4B3A-AD3A-04F2DA6F4939}">
      <dgm:prSet phldrT="[テキスト]" custT="1"/>
      <dgm:spPr/>
      <dgm:t>
        <a:bodyPr/>
        <a:lstStyle/>
        <a:p>
          <a:pPr>
            <a:buAutoNum type="arabicPeriod"/>
          </a:pPr>
          <a:r>
            <a:rPr lang="en-US" altLang="ja-JP" sz="900"/>
            <a:t>1. </a:t>
          </a:r>
          <a:r>
            <a:rPr lang="ja-JP" altLang="en-US" sz="900"/>
            <a:t>発生したインシデントの内容把握</a:t>
          </a:r>
          <a:endParaRPr kumimoji="1" lang="ja-JP" altLang="en-US" sz="900"/>
        </a:p>
      </dgm:t>
    </dgm:pt>
    <dgm:pt modelId="{6E9E98CD-B9F9-45AF-91D9-CB206A2BABB4}" type="parTrans" cxnId="{D5838C19-7DF6-43B4-AB46-E4528C54BADE}">
      <dgm:prSet/>
      <dgm:spPr/>
      <dgm:t>
        <a:bodyPr/>
        <a:lstStyle/>
        <a:p>
          <a:endParaRPr kumimoji="1" lang="ja-JP" altLang="en-US" sz="900"/>
        </a:p>
      </dgm:t>
    </dgm:pt>
    <dgm:pt modelId="{5BF21BF1-B0FF-4115-BBCC-9D7A7DA1A0C6}" type="sibTrans" cxnId="{D5838C19-7DF6-43B4-AB46-E4528C54BADE}">
      <dgm:prSet custT="1"/>
      <dgm:spPr/>
      <dgm:t>
        <a:bodyPr/>
        <a:lstStyle/>
        <a:p>
          <a:endParaRPr kumimoji="1" lang="ja-JP" altLang="en-US" sz="900"/>
        </a:p>
      </dgm:t>
    </dgm:pt>
    <dgm:pt modelId="{584AB5AC-A2B9-4E42-A753-EE26246AA987}">
      <dgm:prSet phldrT="[テキスト]" custT="1"/>
      <dgm:spPr/>
      <dgm:t>
        <a:bodyPr/>
        <a:lstStyle/>
        <a:p>
          <a:pPr>
            <a:buAutoNum type="arabicPeriod"/>
          </a:pPr>
          <a:r>
            <a:rPr lang="en-US" altLang="ja-JP" sz="900"/>
            <a:t>2. </a:t>
          </a:r>
          <a:r>
            <a:rPr lang="ja-JP" altLang="en-US" sz="900"/>
            <a:t>発生したインシデントに関する対象物の決定</a:t>
          </a:r>
          <a:endParaRPr kumimoji="1" lang="ja-JP" altLang="en-US" sz="900"/>
        </a:p>
      </dgm:t>
    </dgm:pt>
    <dgm:pt modelId="{E726784A-12EA-4976-B8C7-ECFF603F676B}" type="parTrans" cxnId="{1B584855-F444-4D6E-ABCA-A5A6DDA3C6DD}">
      <dgm:prSet/>
      <dgm:spPr/>
      <dgm:t>
        <a:bodyPr/>
        <a:lstStyle/>
        <a:p>
          <a:endParaRPr kumimoji="1" lang="ja-JP" altLang="en-US" sz="900"/>
        </a:p>
      </dgm:t>
    </dgm:pt>
    <dgm:pt modelId="{384504BC-1C4D-429F-BB81-877AFADFF289}" type="sibTrans" cxnId="{1B584855-F444-4D6E-ABCA-A5A6DDA3C6DD}">
      <dgm:prSet custT="1"/>
      <dgm:spPr/>
      <dgm:t>
        <a:bodyPr/>
        <a:lstStyle/>
        <a:p>
          <a:endParaRPr kumimoji="1" lang="ja-JP" altLang="en-US" sz="900"/>
        </a:p>
      </dgm:t>
    </dgm:pt>
    <dgm:pt modelId="{903CA237-DB27-4AFD-B95D-A9E70B035493}">
      <dgm:prSet phldrT="[テキスト]" custT="1"/>
      <dgm:spPr/>
      <dgm:t>
        <a:bodyPr/>
        <a:lstStyle/>
        <a:p>
          <a:pPr>
            <a:buAutoNum type="arabicPeriod"/>
          </a:pPr>
          <a:r>
            <a:rPr lang="en-US" altLang="ja-JP" sz="900"/>
            <a:t>3. </a:t>
          </a:r>
          <a:r>
            <a:rPr lang="ja-JP" altLang="en-US" sz="900"/>
            <a:t>証拠保全を行う上で必要な情報の収集</a:t>
          </a:r>
          <a:endParaRPr kumimoji="1" lang="ja-JP" altLang="en-US" sz="900"/>
        </a:p>
      </dgm:t>
    </dgm:pt>
    <dgm:pt modelId="{43C12C52-6FA1-471B-A623-9A95026497DF}" type="parTrans" cxnId="{47463CF1-FD88-48BF-B146-3EE428238EA0}">
      <dgm:prSet/>
      <dgm:spPr/>
      <dgm:t>
        <a:bodyPr/>
        <a:lstStyle/>
        <a:p>
          <a:endParaRPr kumimoji="1" lang="ja-JP" altLang="en-US" sz="900"/>
        </a:p>
      </dgm:t>
    </dgm:pt>
    <dgm:pt modelId="{0B05EE1F-F161-4003-A520-11B4E6BC198E}" type="sibTrans" cxnId="{47463CF1-FD88-48BF-B146-3EE428238EA0}">
      <dgm:prSet/>
      <dgm:spPr/>
      <dgm:t>
        <a:bodyPr/>
        <a:lstStyle/>
        <a:p>
          <a:endParaRPr kumimoji="1" lang="ja-JP" altLang="en-US" sz="900"/>
        </a:p>
      </dgm:t>
    </dgm:pt>
    <dgm:pt modelId="{0D52837A-03D2-46BE-81A6-47408B4912AA}" type="pres">
      <dgm:prSet presAssocID="{726A4F98-E350-4E3B-B0DC-6F89408AEFFD}" presName="Name0" presStyleCnt="0">
        <dgm:presLayoutVars>
          <dgm:dir/>
          <dgm:resizeHandles val="exact"/>
        </dgm:presLayoutVars>
      </dgm:prSet>
      <dgm:spPr/>
    </dgm:pt>
    <dgm:pt modelId="{8BBED8EB-11B2-4BB3-8A60-16A001989440}" type="pres">
      <dgm:prSet presAssocID="{A6720D63-7750-4B3A-AD3A-04F2DA6F4939}" presName="node" presStyleLbl="node1" presStyleIdx="0" presStyleCnt="3" custScaleX="187321">
        <dgm:presLayoutVars>
          <dgm:bulletEnabled val="1"/>
        </dgm:presLayoutVars>
      </dgm:prSet>
      <dgm:spPr/>
    </dgm:pt>
    <dgm:pt modelId="{B7165490-C555-478B-A638-0DE87182BCA6}" type="pres">
      <dgm:prSet presAssocID="{5BF21BF1-B0FF-4115-BBCC-9D7A7DA1A0C6}" presName="sibTrans" presStyleLbl="sibTrans2D1" presStyleIdx="0" presStyleCnt="2"/>
      <dgm:spPr/>
    </dgm:pt>
    <dgm:pt modelId="{6CD64A25-5BB4-4CE4-A6DF-22D5A69999F7}" type="pres">
      <dgm:prSet presAssocID="{5BF21BF1-B0FF-4115-BBCC-9D7A7DA1A0C6}" presName="connectorText" presStyleLbl="sibTrans2D1" presStyleIdx="0" presStyleCnt="2"/>
      <dgm:spPr/>
    </dgm:pt>
    <dgm:pt modelId="{4A796277-3BAA-4E99-A6AC-8F6E4F1DD187}" type="pres">
      <dgm:prSet presAssocID="{584AB5AC-A2B9-4E42-A753-EE26246AA987}" presName="node" presStyleLbl="node1" presStyleIdx="1" presStyleCnt="3" custScaleX="187321">
        <dgm:presLayoutVars>
          <dgm:bulletEnabled val="1"/>
        </dgm:presLayoutVars>
      </dgm:prSet>
      <dgm:spPr/>
    </dgm:pt>
    <dgm:pt modelId="{4FB0D4F8-E6CF-4482-A69B-AB011329BE89}" type="pres">
      <dgm:prSet presAssocID="{384504BC-1C4D-429F-BB81-877AFADFF289}" presName="sibTrans" presStyleLbl="sibTrans2D1" presStyleIdx="1" presStyleCnt="2"/>
      <dgm:spPr/>
    </dgm:pt>
    <dgm:pt modelId="{83A13B1E-06DD-49E5-AF2A-5448C14221F9}" type="pres">
      <dgm:prSet presAssocID="{384504BC-1C4D-429F-BB81-877AFADFF289}" presName="connectorText" presStyleLbl="sibTrans2D1" presStyleIdx="1" presStyleCnt="2"/>
      <dgm:spPr/>
    </dgm:pt>
    <dgm:pt modelId="{21BD2A14-47BE-4778-81D8-FAC47722345A}" type="pres">
      <dgm:prSet presAssocID="{903CA237-DB27-4AFD-B95D-A9E70B035493}" presName="node" presStyleLbl="node1" presStyleIdx="2" presStyleCnt="3" custScaleX="187321">
        <dgm:presLayoutVars>
          <dgm:bulletEnabled val="1"/>
        </dgm:presLayoutVars>
      </dgm:prSet>
      <dgm:spPr/>
    </dgm:pt>
  </dgm:ptLst>
  <dgm:cxnLst>
    <dgm:cxn modelId="{4565510D-4D33-43F6-9F7D-F48715B2FB53}" type="presOf" srcId="{384504BC-1C4D-429F-BB81-877AFADFF289}" destId="{4FB0D4F8-E6CF-4482-A69B-AB011329BE89}" srcOrd="0" destOrd="0" presId="urn:microsoft.com/office/officeart/2005/8/layout/process1"/>
    <dgm:cxn modelId="{D5838C19-7DF6-43B4-AB46-E4528C54BADE}" srcId="{726A4F98-E350-4E3B-B0DC-6F89408AEFFD}" destId="{A6720D63-7750-4B3A-AD3A-04F2DA6F4939}" srcOrd="0" destOrd="0" parTransId="{6E9E98CD-B9F9-45AF-91D9-CB206A2BABB4}" sibTransId="{5BF21BF1-B0FF-4115-BBCC-9D7A7DA1A0C6}"/>
    <dgm:cxn modelId="{9928626A-EBF6-4466-9BC3-B0482B71ACE8}" type="presOf" srcId="{584AB5AC-A2B9-4E42-A753-EE26246AA987}" destId="{4A796277-3BAA-4E99-A6AC-8F6E4F1DD187}" srcOrd="0" destOrd="0" presId="urn:microsoft.com/office/officeart/2005/8/layout/process1"/>
    <dgm:cxn modelId="{113CB84D-A598-4527-8DB1-2F934C9EA5C6}" type="presOf" srcId="{903CA237-DB27-4AFD-B95D-A9E70B035493}" destId="{21BD2A14-47BE-4778-81D8-FAC47722345A}" srcOrd="0" destOrd="0" presId="urn:microsoft.com/office/officeart/2005/8/layout/process1"/>
    <dgm:cxn modelId="{B83FE74F-FE24-49B3-B089-049F4A5EFE22}" type="presOf" srcId="{5BF21BF1-B0FF-4115-BBCC-9D7A7DA1A0C6}" destId="{B7165490-C555-478B-A638-0DE87182BCA6}" srcOrd="0" destOrd="0" presId="urn:microsoft.com/office/officeart/2005/8/layout/process1"/>
    <dgm:cxn modelId="{1B584855-F444-4D6E-ABCA-A5A6DDA3C6DD}" srcId="{726A4F98-E350-4E3B-B0DC-6F89408AEFFD}" destId="{584AB5AC-A2B9-4E42-A753-EE26246AA987}" srcOrd="1" destOrd="0" parTransId="{E726784A-12EA-4976-B8C7-ECFF603F676B}" sibTransId="{384504BC-1C4D-429F-BB81-877AFADFF289}"/>
    <dgm:cxn modelId="{23B2C290-72A9-4BED-BC0E-41A5955FA522}" type="presOf" srcId="{726A4F98-E350-4E3B-B0DC-6F89408AEFFD}" destId="{0D52837A-03D2-46BE-81A6-47408B4912AA}" srcOrd="0" destOrd="0" presId="urn:microsoft.com/office/officeart/2005/8/layout/process1"/>
    <dgm:cxn modelId="{61DB77A4-1D1B-4014-B16A-E550DCB6DA3D}" type="presOf" srcId="{5BF21BF1-B0FF-4115-BBCC-9D7A7DA1A0C6}" destId="{6CD64A25-5BB4-4CE4-A6DF-22D5A69999F7}" srcOrd="1" destOrd="0" presId="urn:microsoft.com/office/officeart/2005/8/layout/process1"/>
    <dgm:cxn modelId="{FFFD21B1-2F6F-4B29-8006-5BE72209BE96}" type="presOf" srcId="{A6720D63-7750-4B3A-AD3A-04F2DA6F4939}" destId="{8BBED8EB-11B2-4BB3-8A60-16A001989440}" srcOrd="0" destOrd="0" presId="urn:microsoft.com/office/officeart/2005/8/layout/process1"/>
    <dgm:cxn modelId="{E1DE21EB-9666-4F55-B63B-22691BE41E6D}" type="presOf" srcId="{384504BC-1C4D-429F-BB81-877AFADFF289}" destId="{83A13B1E-06DD-49E5-AF2A-5448C14221F9}" srcOrd="1" destOrd="0" presId="urn:microsoft.com/office/officeart/2005/8/layout/process1"/>
    <dgm:cxn modelId="{47463CF1-FD88-48BF-B146-3EE428238EA0}" srcId="{726A4F98-E350-4E3B-B0DC-6F89408AEFFD}" destId="{903CA237-DB27-4AFD-B95D-A9E70B035493}" srcOrd="2" destOrd="0" parTransId="{43C12C52-6FA1-471B-A623-9A95026497DF}" sibTransId="{0B05EE1F-F161-4003-A520-11B4E6BC198E}"/>
    <dgm:cxn modelId="{AAA87F7C-F4C3-4127-87BB-CF9FC942A118}" type="presParOf" srcId="{0D52837A-03D2-46BE-81A6-47408B4912AA}" destId="{8BBED8EB-11B2-4BB3-8A60-16A001989440}" srcOrd="0" destOrd="0" presId="urn:microsoft.com/office/officeart/2005/8/layout/process1"/>
    <dgm:cxn modelId="{A86F1005-960E-4B27-8210-B56A834DA97A}" type="presParOf" srcId="{0D52837A-03D2-46BE-81A6-47408B4912AA}" destId="{B7165490-C555-478B-A638-0DE87182BCA6}" srcOrd="1" destOrd="0" presId="urn:microsoft.com/office/officeart/2005/8/layout/process1"/>
    <dgm:cxn modelId="{63367E09-7A6E-4F3A-83CB-97B43B516BDD}" type="presParOf" srcId="{B7165490-C555-478B-A638-0DE87182BCA6}" destId="{6CD64A25-5BB4-4CE4-A6DF-22D5A69999F7}" srcOrd="0" destOrd="0" presId="urn:microsoft.com/office/officeart/2005/8/layout/process1"/>
    <dgm:cxn modelId="{359CDE8E-4442-4925-8230-82960C3F8D31}" type="presParOf" srcId="{0D52837A-03D2-46BE-81A6-47408B4912AA}" destId="{4A796277-3BAA-4E99-A6AC-8F6E4F1DD187}" srcOrd="2" destOrd="0" presId="urn:microsoft.com/office/officeart/2005/8/layout/process1"/>
    <dgm:cxn modelId="{A9A7F6AC-9375-4472-AA81-B4EAD0C5DBF0}" type="presParOf" srcId="{0D52837A-03D2-46BE-81A6-47408B4912AA}" destId="{4FB0D4F8-E6CF-4482-A69B-AB011329BE89}" srcOrd="3" destOrd="0" presId="urn:microsoft.com/office/officeart/2005/8/layout/process1"/>
    <dgm:cxn modelId="{57CEAF48-DB4D-4478-910B-E3F7EAD9AA87}" type="presParOf" srcId="{4FB0D4F8-E6CF-4482-A69B-AB011329BE89}" destId="{83A13B1E-06DD-49E5-AF2A-5448C14221F9}" srcOrd="0" destOrd="0" presId="urn:microsoft.com/office/officeart/2005/8/layout/process1"/>
    <dgm:cxn modelId="{5D7AEB06-3B25-4200-AF1C-B1E5D3F940FA}" type="presParOf" srcId="{0D52837A-03D2-46BE-81A6-47408B4912AA}" destId="{21BD2A14-47BE-4778-81D8-FAC47722345A}" srcOrd="4" destOrd="0" presId="urn:microsoft.com/office/officeart/2005/8/layout/process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B2F4A768-258C-4710-B0E7-7ED86606D474}" type="doc">
      <dgm:prSet loTypeId="urn:microsoft.com/office/officeart/2005/8/layout/process1" loCatId="process" qsTypeId="urn:microsoft.com/office/officeart/2005/8/quickstyle/simple1" qsCatId="simple" csTypeId="urn:microsoft.com/office/officeart/2005/8/colors/accent1_2" csCatId="accent1" phldr="1"/>
      <dgm:spPr/>
      <dgm:t>
        <a:bodyPr/>
        <a:lstStyle/>
        <a:p>
          <a:endParaRPr kumimoji="1" lang="ja-JP" altLang="en-US"/>
        </a:p>
      </dgm:t>
    </dgm:pt>
    <dgm:pt modelId="{7C8F9F6F-06AB-4509-9E16-D8BC4EEAD3BC}">
      <dgm:prSet phldrT="[テキスト]" custT="1"/>
      <dgm:spPr/>
      <dgm:t>
        <a:bodyPr/>
        <a:lstStyle/>
        <a:p>
          <a:r>
            <a:rPr kumimoji="1" lang="ja-JP" altLang="en-US" sz="800"/>
            <a:t>内部監査員の</a:t>
          </a:r>
          <a:br>
            <a:rPr kumimoji="1" lang="en-US" altLang="ja-JP" sz="800"/>
          </a:br>
          <a:r>
            <a:rPr kumimoji="1" lang="ja-JP" altLang="en-US" sz="800"/>
            <a:t>決定</a:t>
          </a:r>
        </a:p>
      </dgm:t>
    </dgm:pt>
    <dgm:pt modelId="{019C6A0D-E457-49B8-8EAE-BB54B2B4F6D1}" type="parTrans" cxnId="{A833FD14-21CE-44EF-BBA2-285FBAAF7CE6}">
      <dgm:prSet/>
      <dgm:spPr/>
      <dgm:t>
        <a:bodyPr/>
        <a:lstStyle/>
        <a:p>
          <a:endParaRPr kumimoji="1" lang="ja-JP" altLang="en-US" sz="2400"/>
        </a:p>
      </dgm:t>
    </dgm:pt>
    <dgm:pt modelId="{CC75451E-FA1A-4848-B878-FCB438B8A62B}" type="sibTrans" cxnId="{A833FD14-21CE-44EF-BBA2-285FBAAF7CE6}">
      <dgm:prSet custT="1"/>
      <dgm:spPr/>
      <dgm:t>
        <a:bodyPr/>
        <a:lstStyle/>
        <a:p>
          <a:endParaRPr kumimoji="1" lang="ja-JP" altLang="en-US" sz="700"/>
        </a:p>
      </dgm:t>
    </dgm:pt>
    <dgm:pt modelId="{DFBF5B03-EFC1-4C9B-918C-90EEEFA95E54}">
      <dgm:prSet phldrT="[テキスト]" custT="1"/>
      <dgm:spPr/>
      <dgm:t>
        <a:bodyPr/>
        <a:lstStyle/>
        <a:p>
          <a:r>
            <a:rPr kumimoji="1" lang="ja-JP" altLang="en-US" sz="800"/>
            <a:t>監査チェック</a:t>
          </a:r>
          <a:br>
            <a:rPr kumimoji="1" lang="en-US" altLang="ja-JP" sz="800"/>
          </a:br>
          <a:r>
            <a:rPr kumimoji="1" lang="ja-JP" altLang="en-US" sz="800"/>
            <a:t>リストの作成</a:t>
          </a:r>
        </a:p>
      </dgm:t>
    </dgm:pt>
    <dgm:pt modelId="{863C5113-B4AB-41ED-9D3E-0B0D30A21ED8}" type="parTrans" cxnId="{35D8C77C-1BE3-463C-9D37-211A299255D2}">
      <dgm:prSet/>
      <dgm:spPr/>
      <dgm:t>
        <a:bodyPr/>
        <a:lstStyle/>
        <a:p>
          <a:endParaRPr kumimoji="1" lang="ja-JP" altLang="en-US" sz="2400"/>
        </a:p>
      </dgm:t>
    </dgm:pt>
    <dgm:pt modelId="{DA0DE12D-3A83-4D8F-814A-84F13F3B096A}" type="sibTrans" cxnId="{35D8C77C-1BE3-463C-9D37-211A299255D2}">
      <dgm:prSet custT="1"/>
      <dgm:spPr/>
      <dgm:t>
        <a:bodyPr/>
        <a:lstStyle/>
        <a:p>
          <a:endParaRPr kumimoji="1" lang="ja-JP" altLang="en-US" sz="700"/>
        </a:p>
      </dgm:t>
    </dgm:pt>
    <dgm:pt modelId="{F0BA256A-9FBB-4F32-93BC-F2B41C13B5BF}">
      <dgm:prSet phldrT="[テキスト]" custT="1"/>
      <dgm:spPr/>
      <dgm:t>
        <a:bodyPr/>
        <a:lstStyle/>
        <a:p>
          <a:r>
            <a:rPr kumimoji="1" lang="ja-JP" altLang="en-US" sz="800"/>
            <a:t>内部監査の</a:t>
          </a:r>
          <a:br>
            <a:rPr kumimoji="1" lang="en-US" altLang="ja-JP" sz="800"/>
          </a:br>
          <a:r>
            <a:rPr kumimoji="1" lang="ja-JP" altLang="en-US" sz="800"/>
            <a:t>計画立案</a:t>
          </a:r>
        </a:p>
      </dgm:t>
    </dgm:pt>
    <dgm:pt modelId="{67F01C83-FA93-48EE-B22C-1371074A06F2}" type="parTrans" cxnId="{FABEF654-0CBB-44E2-8150-E7049EC5F24B}">
      <dgm:prSet/>
      <dgm:spPr/>
      <dgm:t>
        <a:bodyPr/>
        <a:lstStyle/>
        <a:p>
          <a:endParaRPr kumimoji="1" lang="ja-JP" altLang="en-US" sz="2400"/>
        </a:p>
      </dgm:t>
    </dgm:pt>
    <dgm:pt modelId="{5957085B-31A7-40A1-9795-EC946D504635}" type="sibTrans" cxnId="{FABEF654-0CBB-44E2-8150-E7049EC5F24B}">
      <dgm:prSet custT="1"/>
      <dgm:spPr/>
      <dgm:t>
        <a:bodyPr/>
        <a:lstStyle/>
        <a:p>
          <a:endParaRPr kumimoji="1" lang="ja-JP" altLang="en-US" sz="700"/>
        </a:p>
      </dgm:t>
    </dgm:pt>
    <dgm:pt modelId="{B33F0E71-3709-4339-A477-75980EF54DEF}">
      <dgm:prSet custT="1"/>
      <dgm:spPr/>
      <dgm:t>
        <a:bodyPr/>
        <a:lstStyle/>
        <a:p>
          <a:r>
            <a:rPr kumimoji="1" lang="ja-JP" altLang="en-US" sz="800"/>
            <a:t>内部監査の</a:t>
          </a:r>
          <a:br>
            <a:rPr kumimoji="1" lang="en-US" altLang="ja-JP" sz="800"/>
          </a:br>
          <a:r>
            <a:rPr kumimoji="1" lang="ja-JP" altLang="en-US" sz="800"/>
            <a:t>実施</a:t>
          </a:r>
        </a:p>
      </dgm:t>
    </dgm:pt>
    <dgm:pt modelId="{27610396-FCFE-4B61-96D6-56CD2F772E25}" type="parTrans" cxnId="{B82CDEE8-F6C6-48F0-A3C6-D6A4AD676333}">
      <dgm:prSet/>
      <dgm:spPr/>
      <dgm:t>
        <a:bodyPr/>
        <a:lstStyle/>
        <a:p>
          <a:endParaRPr kumimoji="1" lang="ja-JP" altLang="en-US" sz="2400"/>
        </a:p>
      </dgm:t>
    </dgm:pt>
    <dgm:pt modelId="{54ACDAAB-458B-4193-9BEF-C8CA388CF75D}" type="sibTrans" cxnId="{B82CDEE8-F6C6-48F0-A3C6-D6A4AD676333}">
      <dgm:prSet custT="1"/>
      <dgm:spPr/>
      <dgm:t>
        <a:bodyPr/>
        <a:lstStyle/>
        <a:p>
          <a:endParaRPr kumimoji="1" lang="ja-JP" altLang="en-US" sz="700"/>
        </a:p>
      </dgm:t>
    </dgm:pt>
    <dgm:pt modelId="{A93A87D8-A0F5-41DA-AF3F-E0DC5F6BF052}">
      <dgm:prSet custT="1"/>
      <dgm:spPr/>
      <dgm:t>
        <a:bodyPr/>
        <a:lstStyle/>
        <a:p>
          <a:r>
            <a:rPr kumimoji="1" lang="ja-JP" altLang="en-US" sz="800"/>
            <a:t>監査報告書の</a:t>
          </a:r>
          <a:br>
            <a:rPr kumimoji="1" lang="en-US" altLang="ja-JP" sz="800"/>
          </a:br>
          <a:r>
            <a:rPr kumimoji="1" lang="ja-JP" altLang="en-US" sz="800"/>
            <a:t>作成</a:t>
          </a:r>
        </a:p>
      </dgm:t>
    </dgm:pt>
    <dgm:pt modelId="{66642A2A-B413-4908-9968-1499C8F009EB}" type="parTrans" cxnId="{B2BD8BB5-2236-4A3B-BB27-12AE23CC8399}">
      <dgm:prSet/>
      <dgm:spPr/>
      <dgm:t>
        <a:bodyPr/>
        <a:lstStyle/>
        <a:p>
          <a:endParaRPr kumimoji="1" lang="ja-JP" altLang="en-US" sz="2400"/>
        </a:p>
      </dgm:t>
    </dgm:pt>
    <dgm:pt modelId="{7E538C50-0C23-48C5-A039-F8056A621FA6}" type="sibTrans" cxnId="{B2BD8BB5-2236-4A3B-BB27-12AE23CC8399}">
      <dgm:prSet/>
      <dgm:spPr/>
      <dgm:t>
        <a:bodyPr/>
        <a:lstStyle/>
        <a:p>
          <a:endParaRPr kumimoji="1" lang="ja-JP" altLang="en-US" sz="2400"/>
        </a:p>
      </dgm:t>
    </dgm:pt>
    <dgm:pt modelId="{8CC130C6-004F-401F-95A4-2B19ABF9B218}" type="pres">
      <dgm:prSet presAssocID="{B2F4A768-258C-4710-B0E7-7ED86606D474}" presName="Name0" presStyleCnt="0">
        <dgm:presLayoutVars>
          <dgm:dir/>
          <dgm:resizeHandles val="exact"/>
        </dgm:presLayoutVars>
      </dgm:prSet>
      <dgm:spPr/>
    </dgm:pt>
    <dgm:pt modelId="{30DF2F9D-2B52-4F29-8E45-62E1A4B89F27}" type="pres">
      <dgm:prSet presAssocID="{7C8F9F6F-06AB-4509-9E16-D8BC4EEAD3BC}" presName="node" presStyleLbl="node1" presStyleIdx="0" presStyleCnt="5" custScaleX="129553" custLinFactNeighborY="12723">
        <dgm:presLayoutVars>
          <dgm:bulletEnabled val="1"/>
        </dgm:presLayoutVars>
      </dgm:prSet>
      <dgm:spPr/>
    </dgm:pt>
    <dgm:pt modelId="{C82B565E-1AF9-497F-92FD-2B9F4C9F012D}" type="pres">
      <dgm:prSet presAssocID="{CC75451E-FA1A-4848-B878-FCB438B8A62B}" presName="sibTrans" presStyleLbl="sibTrans2D1" presStyleIdx="0" presStyleCnt="4"/>
      <dgm:spPr/>
    </dgm:pt>
    <dgm:pt modelId="{9F7EBD00-D0DC-43A0-8F4B-14268E25D9DF}" type="pres">
      <dgm:prSet presAssocID="{CC75451E-FA1A-4848-B878-FCB438B8A62B}" presName="connectorText" presStyleLbl="sibTrans2D1" presStyleIdx="0" presStyleCnt="4"/>
      <dgm:spPr/>
    </dgm:pt>
    <dgm:pt modelId="{3A8B5E1E-4BF8-4E35-A6A5-7323C4320730}" type="pres">
      <dgm:prSet presAssocID="{DFBF5B03-EFC1-4C9B-918C-90EEEFA95E54}" presName="node" presStyleLbl="node1" presStyleIdx="1" presStyleCnt="5" custScaleX="129553" custLinFactNeighborY="12723">
        <dgm:presLayoutVars>
          <dgm:bulletEnabled val="1"/>
        </dgm:presLayoutVars>
      </dgm:prSet>
      <dgm:spPr/>
    </dgm:pt>
    <dgm:pt modelId="{F60438BD-49C9-4BCC-8E3F-0EC99B1D92E7}" type="pres">
      <dgm:prSet presAssocID="{DA0DE12D-3A83-4D8F-814A-84F13F3B096A}" presName="sibTrans" presStyleLbl="sibTrans2D1" presStyleIdx="1" presStyleCnt="4"/>
      <dgm:spPr/>
    </dgm:pt>
    <dgm:pt modelId="{F0CD72AA-3EB1-467B-800B-BAB450BB5456}" type="pres">
      <dgm:prSet presAssocID="{DA0DE12D-3A83-4D8F-814A-84F13F3B096A}" presName="connectorText" presStyleLbl="sibTrans2D1" presStyleIdx="1" presStyleCnt="4"/>
      <dgm:spPr/>
    </dgm:pt>
    <dgm:pt modelId="{0E15F5C6-904C-42E2-837E-75928488679C}" type="pres">
      <dgm:prSet presAssocID="{F0BA256A-9FBB-4F32-93BC-F2B41C13B5BF}" presName="node" presStyleLbl="node1" presStyleIdx="2" presStyleCnt="5" custScaleX="129553" custLinFactNeighborY="12723">
        <dgm:presLayoutVars>
          <dgm:bulletEnabled val="1"/>
        </dgm:presLayoutVars>
      </dgm:prSet>
      <dgm:spPr/>
    </dgm:pt>
    <dgm:pt modelId="{4051A41A-08F9-402B-A707-493BAF6F1820}" type="pres">
      <dgm:prSet presAssocID="{5957085B-31A7-40A1-9795-EC946D504635}" presName="sibTrans" presStyleLbl="sibTrans2D1" presStyleIdx="2" presStyleCnt="4"/>
      <dgm:spPr/>
    </dgm:pt>
    <dgm:pt modelId="{237CC024-AF8A-41C2-953B-1799D1D9339F}" type="pres">
      <dgm:prSet presAssocID="{5957085B-31A7-40A1-9795-EC946D504635}" presName="connectorText" presStyleLbl="sibTrans2D1" presStyleIdx="2" presStyleCnt="4"/>
      <dgm:spPr/>
    </dgm:pt>
    <dgm:pt modelId="{255AC6E3-6D56-44EA-9C21-82F23E9FE762}" type="pres">
      <dgm:prSet presAssocID="{B33F0E71-3709-4339-A477-75980EF54DEF}" presName="node" presStyleLbl="node1" presStyleIdx="3" presStyleCnt="5" custScaleX="129553" custLinFactNeighborY="12723">
        <dgm:presLayoutVars>
          <dgm:bulletEnabled val="1"/>
        </dgm:presLayoutVars>
      </dgm:prSet>
      <dgm:spPr/>
    </dgm:pt>
    <dgm:pt modelId="{F34A334A-77AD-4C85-8CD5-F1D59CFEBB7C}" type="pres">
      <dgm:prSet presAssocID="{54ACDAAB-458B-4193-9BEF-C8CA388CF75D}" presName="sibTrans" presStyleLbl="sibTrans2D1" presStyleIdx="3" presStyleCnt="4"/>
      <dgm:spPr/>
    </dgm:pt>
    <dgm:pt modelId="{502EFA51-A67E-4F4C-BB4D-2BCBA64B9C4A}" type="pres">
      <dgm:prSet presAssocID="{54ACDAAB-458B-4193-9BEF-C8CA388CF75D}" presName="connectorText" presStyleLbl="sibTrans2D1" presStyleIdx="3" presStyleCnt="4"/>
      <dgm:spPr/>
    </dgm:pt>
    <dgm:pt modelId="{F77DA819-953E-4A8D-A044-BDD71C8BD014}" type="pres">
      <dgm:prSet presAssocID="{A93A87D8-A0F5-41DA-AF3F-E0DC5F6BF052}" presName="node" presStyleLbl="node1" presStyleIdx="4" presStyleCnt="5" custScaleX="129553" custLinFactNeighborY="12723">
        <dgm:presLayoutVars>
          <dgm:bulletEnabled val="1"/>
        </dgm:presLayoutVars>
      </dgm:prSet>
      <dgm:spPr/>
    </dgm:pt>
  </dgm:ptLst>
  <dgm:cxnLst>
    <dgm:cxn modelId="{376E3512-AD2D-4665-BF06-4660A5214625}" type="presOf" srcId="{DA0DE12D-3A83-4D8F-814A-84F13F3B096A}" destId="{F60438BD-49C9-4BCC-8E3F-0EC99B1D92E7}" srcOrd="0" destOrd="0" presId="urn:microsoft.com/office/officeart/2005/8/layout/process1"/>
    <dgm:cxn modelId="{4054D913-BE43-4B86-9AC9-A32CECFB0CA7}" type="presOf" srcId="{CC75451E-FA1A-4848-B878-FCB438B8A62B}" destId="{9F7EBD00-D0DC-43A0-8F4B-14268E25D9DF}" srcOrd="1" destOrd="0" presId="urn:microsoft.com/office/officeart/2005/8/layout/process1"/>
    <dgm:cxn modelId="{A833FD14-21CE-44EF-BBA2-285FBAAF7CE6}" srcId="{B2F4A768-258C-4710-B0E7-7ED86606D474}" destId="{7C8F9F6F-06AB-4509-9E16-D8BC4EEAD3BC}" srcOrd="0" destOrd="0" parTransId="{019C6A0D-E457-49B8-8EAE-BB54B2B4F6D1}" sibTransId="{CC75451E-FA1A-4848-B878-FCB438B8A62B}"/>
    <dgm:cxn modelId="{BC1C8439-217E-478C-BED0-9E5FC20D4985}" type="presOf" srcId="{DA0DE12D-3A83-4D8F-814A-84F13F3B096A}" destId="{F0CD72AA-3EB1-467B-800B-BAB450BB5456}" srcOrd="1" destOrd="0" presId="urn:microsoft.com/office/officeart/2005/8/layout/process1"/>
    <dgm:cxn modelId="{A1B3C53D-46E9-4C23-B650-E1F286E2079D}" type="presOf" srcId="{54ACDAAB-458B-4193-9BEF-C8CA388CF75D}" destId="{F34A334A-77AD-4C85-8CD5-F1D59CFEBB7C}" srcOrd="0" destOrd="0" presId="urn:microsoft.com/office/officeart/2005/8/layout/process1"/>
    <dgm:cxn modelId="{E2C8AB60-38D0-4710-8295-524FEA30227B}" type="presOf" srcId="{5957085B-31A7-40A1-9795-EC946D504635}" destId="{4051A41A-08F9-402B-A707-493BAF6F1820}" srcOrd="0" destOrd="0" presId="urn:microsoft.com/office/officeart/2005/8/layout/process1"/>
    <dgm:cxn modelId="{A69E9365-A19B-4703-B046-F714422ECC82}" type="presOf" srcId="{DFBF5B03-EFC1-4C9B-918C-90EEEFA95E54}" destId="{3A8B5E1E-4BF8-4E35-A6A5-7323C4320730}" srcOrd="0" destOrd="0" presId="urn:microsoft.com/office/officeart/2005/8/layout/process1"/>
    <dgm:cxn modelId="{7C533D4F-95A0-4064-8DF7-61F5764D9DB4}" type="presOf" srcId="{F0BA256A-9FBB-4F32-93BC-F2B41C13B5BF}" destId="{0E15F5C6-904C-42E2-837E-75928488679C}" srcOrd="0" destOrd="0" presId="urn:microsoft.com/office/officeart/2005/8/layout/process1"/>
    <dgm:cxn modelId="{FABEF654-0CBB-44E2-8150-E7049EC5F24B}" srcId="{B2F4A768-258C-4710-B0E7-7ED86606D474}" destId="{F0BA256A-9FBB-4F32-93BC-F2B41C13B5BF}" srcOrd="2" destOrd="0" parTransId="{67F01C83-FA93-48EE-B22C-1371074A06F2}" sibTransId="{5957085B-31A7-40A1-9795-EC946D504635}"/>
    <dgm:cxn modelId="{35D8C77C-1BE3-463C-9D37-211A299255D2}" srcId="{B2F4A768-258C-4710-B0E7-7ED86606D474}" destId="{DFBF5B03-EFC1-4C9B-918C-90EEEFA95E54}" srcOrd="1" destOrd="0" parTransId="{863C5113-B4AB-41ED-9D3E-0B0D30A21ED8}" sibTransId="{DA0DE12D-3A83-4D8F-814A-84F13F3B096A}"/>
    <dgm:cxn modelId="{AB088183-BC8C-4112-9337-3C8222C0A4AA}" type="presOf" srcId="{B33F0E71-3709-4339-A477-75980EF54DEF}" destId="{255AC6E3-6D56-44EA-9C21-82F23E9FE762}" srcOrd="0" destOrd="0" presId="urn:microsoft.com/office/officeart/2005/8/layout/process1"/>
    <dgm:cxn modelId="{0BBAAF98-F4EE-41E5-A461-8D9B900B2919}" type="presOf" srcId="{B2F4A768-258C-4710-B0E7-7ED86606D474}" destId="{8CC130C6-004F-401F-95A4-2B19ABF9B218}" srcOrd="0" destOrd="0" presId="urn:microsoft.com/office/officeart/2005/8/layout/process1"/>
    <dgm:cxn modelId="{369D3FA2-FE8D-4552-AEC5-5F577148BEE9}" type="presOf" srcId="{5957085B-31A7-40A1-9795-EC946D504635}" destId="{237CC024-AF8A-41C2-953B-1799D1D9339F}" srcOrd="1" destOrd="0" presId="urn:microsoft.com/office/officeart/2005/8/layout/process1"/>
    <dgm:cxn modelId="{B2BD8BB5-2236-4A3B-BB27-12AE23CC8399}" srcId="{B2F4A768-258C-4710-B0E7-7ED86606D474}" destId="{A93A87D8-A0F5-41DA-AF3F-E0DC5F6BF052}" srcOrd="4" destOrd="0" parTransId="{66642A2A-B413-4908-9968-1499C8F009EB}" sibTransId="{7E538C50-0C23-48C5-A039-F8056A621FA6}"/>
    <dgm:cxn modelId="{02F5E0B9-E14C-4B3D-99B3-A99E347087B5}" type="presOf" srcId="{7C8F9F6F-06AB-4509-9E16-D8BC4EEAD3BC}" destId="{30DF2F9D-2B52-4F29-8E45-62E1A4B89F27}" srcOrd="0" destOrd="0" presId="urn:microsoft.com/office/officeart/2005/8/layout/process1"/>
    <dgm:cxn modelId="{D31ADAC1-DD82-4270-A1FB-AE02AF2634F4}" type="presOf" srcId="{54ACDAAB-458B-4193-9BEF-C8CA388CF75D}" destId="{502EFA51-A67E-4F4C-BB4D-2BCBA64B9C4A}" srcOrd="1" destOrd="0" presId="urn:microsoft.com/office/officeart/2005/8/layout/process1"/>
    <dgm:cxn modelId="{12C742E1-0A6E-4A77-9E78-1E6A50E045F7}" type="presOf" srcId="{CC75451E-FA1A-4848-B878-FCB438B8A62B}" destId="{C82B565E-1AF9-497F-92FD-2B9F4C9F012D}" srcOrd="0" destOrd="0" presId="urn:microsoft.com/office/officeart/2005/8/layout/process1"/>
    <dgm:cxn modelId="{B82CDEE8-F6C6-48F0-A3C6-D6A4AD676333}" srcId="{B2F4A768-258C-4710-B0E7-7ED86606D474}" destId="{B33F0E71-3709-4339-A477-75980EF54DEF}" srcOrd="3" destOrd="0" parTransId="{27610396-FCFE-4B61-96D6-56CD2F772E25}" sibTransId="{54ACDAAB-458B-4193-9BEF-C8CA388CF75D}"/>
    <dgm:cxn modelId="{AADA36EA-5B7E-4A41-A07D-F838CFD5A190}" type="presOf" srcId="{A93A87D8-A0F5-41DA-AF3F-E0DC5F6BF052}" destId="{F77DA819-953E-4A8D-A044-BDD71C8BD014}" srcOrd="0" destOrd="0" presId="urn:microsoft.com/office/officeart/2005/8/layout/process1"/>
    <dgm:cxn modelId="{7C748A2B-5AF0-4154-BDEF-559DEF60F20B}" type="presParOf" srcId="{8CC130C6-004F-401F-95A4-2B19ABF9B218}" destId="{30DF2F9D-2B52-4F29-8E45-62E1A4B89F27}" srcOrd="0" destOrd="0" presId="urn:microsoft.com/office/officeart/2005/8/layout/process1"/>
    <dgm:cxn modelId="{1084275B-01AD-430D-82CC-D4AE8A492991}" type="presParOf" srcId="{8CC130C6-004F-401F-95A4-2B19ABF9B218}" destId="{C82B565E-1AF9-497F-92FD-2B9F4C9F012D}" srcOrd="1" destOrd="0" presId="urn:microsoft.com/office/officeart/2005/8/layout/process1"/>
    <dgm:cxn modelId="{8FE9047B-396E-49AA-B50B-42EB4D11855B}" type="presParOf" srcId="{C82B565E-1AF9-497F-92FD-2B9F4C9F012D}" destId="{9F7EBD00-D0DC-43A0-8F4B-14268E25D9DF}" srcOrd="0" destOrd="0" presId="urn:microsoft.com/office/officeart/2005/8/layout/process1"/>
    <dgm:cxn modelId="{A2C75887-750C-4F7D-8CE9-54872127C75F}" type="presParOf" srcId="{8CC130C6-004F-401F-95A4-2B19ABF9B218}" destId="{3A8B5E1E-4BF8-4E35-A6A5-7323C4320730}" srcOrd="2" destOrd="0" presId="urn:microsoft.com/office/officeart/2005/8/layout/process1"/>
    <dgm:cxn modelId="{81EDED18-6958-40EB-9FFD-9B9F13028B76}" type="presParOf" srcId="{8CC130C6-004F-401F-95A4-2B19ABF9B218}" destId="{F60438BD-49C9-4BCC-8E3F-0EC99B1D92E7}" srcOrd="3" destOrd="0" presId="urn:microsoft.com/office/officeart/2005/8/layout/process1"/>
    <dgm:cxn modelId="{BB06DFFB-A4E2-4045-AEF6-B018ABA36162}" type="presParOf" srcId="{F60438BD-49C9-4BCC-8E3F-0EC99B1D92E7}" destId="{F0CD72AA-3EB1-467B-800B-BAB450BB5456}" srcOrd="0" destOrd="0" presId="urn:microsoft.com/office/officeart/2005/8/layout/process1"/>
    <dgm:cxn modelId="{63CFFF1E-27E3-44C2-B71A-8B5CFA617C55}" type="presParOf" srcId="{8CC130C6-004F-401F-95A4-2B19ABF9B218}" destId="{0E15F5C6-904C-42E2-837E-75928488679C}" srcOrd="4" destOrd="0" presId="urn:microsoft.com/office/officeart/2005/8/layout/process1"/>
    <dgm:cxn modelId="{ECD27A8F-CE4A-4199-B497-4E392B62C85A}" type="presParOf" srcId="{8CC130C6-004F-401F-95A4-2B19ABF9B218}" destId="{4051A41A-08F9-402B-A707-493BAF6F1820}" srcOrd="5" destOrd="0" presId="urn:microsoft.com/office/officeart/2005/8/layout/process1"/>
    <dgm:cxn modelId="{A0D3F092-2FBC-4EB5-AB23-EFDC8C92BA06}" type="presParOf" srcId="{4051A41A-08F9-402B-A707-493BAF6F1820}" destId="{237CC024-AF8A-41C2-953B-1799D1D9339F}" srcOrd="0" destOrd="0" presId="urn:microsoft.com/office/officeart/2005/8/layout/process1"/>
    <dgm:cxn modelId="{3982B34D-A6FE-4399-8889-755C826CEE3E}" type="presParOf" srcId="{8CC130C6-004F-401F-95A4-2B19ABF9B218}" destId="{255AC6E3-6D56-44EA-9C21-82F23E9FE762}" srcOrd="6" destOrd="0" presId="urn:microsoft.com/office/officeart/2005/8/layout/process1"/>
    <dgm:cxn modelId="{1BA36B07-2292-45AD-9330-3E7E154A1D88}" type="presParOf" srcId="{8CC130C6-004F-401F-95A4-2B19ABF9B218}" destId="{F34A334A-77AD-4C85-8CD5-F1D59CFEBB7C}" srcOrd="7" destOrd="0" presId="urn:microsoft.com/office/officeart/2005/8/layout/process1"/>
    <dgm:cxn modelId="{E6675EC0-FADB-468A-ACDC-29EC5F711B4F}" type="presParOf" srcId="{F34A334A-77AD-4C85-8CD5-F1D59CFEBB7C}" destId="{502EFA51-A67E-4F4C-BB4D-2BCBA64B9C4A}" srcOrd="0" destOrd="0" presId="urn:microsoft.com/office/officeart/2005/8/layout/process1"/>
    <dgm:cxn modelId="{E622B4C2-0B5F-40FB-8F81-2A05ADAB45E7}" type="presParOf" srcId="{8CC130C6-004F-401F-95A4-2B19ABF9B218}" destId="{F77DA819-953E-4A8D-A044-BDD71C8BD014}" srcOrd="8" destOrd="0" presId="urn:microsoft.com/office/officeart/2005/8/layout/process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6CFFBAAA-7099-4E5E-BD71-565F5CA7BF6E}" type="doc">
      <dgm:prSet loTypeId="urn:microsoft.com/office/officeart/2005/8/layout/chevron1" loCatId="process" qsTypeId="urn:microsoft.com/office/officeart/2005/8/quickstyle/simple1" qsCatId="simple" csTypeId="urn:microsoft.com/office/officeart/2005/8/colors/accent1_2" csCatId="accent1" phldr="1"/>
      <dgm:spPr/>
      <dgm:t>
        <a:bodyPr/>
        <a:lstStyle/>
        <a:p>
          <a:endParaRPr kumimoji="1" lang="ja-JP" altLang="en-US"/>
        </a:p>
      </dgm:t>
    </dgm:pt>
    <dgm:pt modelId="{9597A255-FE31-4B43-A350-699F70BD4761}">
      <dgm:prSet phldrT="[テキスト]" custT="1"/>
      <dgm:spPr>
        <a:ln>
          <a:noFill/>
        </a:ln>
      </dgm:spPr>
      <dgm:t>
        <a:bodyPr/>
        <a:lstStyle/>
        <a:p>
          <a:r>
            <a:rPr kumimoji="1" lang="ja-JP" altLang="en-US" sz="500" b="0" i="0" u="none" strike="noStrike" cap="none" spc="0" normalizeH="0" baseline="0" noProof="0">
              <a:ln>
                <a:noFill/>
              </a:ln>
              <a:solidFill>
                <a:prstClr val="white"/>
              </a:solidFill>
              <a:effectLst/>
              <a:uLnTx/>
              <a:uFillTx/>
              <a:latin typeface="メイリオ"/>
              <a:ea typeface="メイリオ"/>
              <a:cs typeface="+mn-cs"/>
            </a:rPr>
            <a:t>セキュリティ</a:t>
          </a:r>
          <a:br>
            <a:rPr kumimoji="1" lang="en-US" altLang="ja-JP" sz="500" b="0" i="0" u="none" strike="noStrike" cap="none" spc="0" normalizeH="0" baseline="0" noProof="0">
              <a:ln>
                <a:noFill/>
              </a:ln>
              <a:solidFill>
                <a:prstClr val="white"/>
              </a:solidFill>
              <a:effectLst/>
              <a:uLnTx/>
              <a:uFillTx/>
              <a:latin typeface="メイリオ"/>
              <a:ea typeface="メイリオ"/>
              <a:cs typeface="+mn-cs"/>
            </a:rPr>
          </a:br>
          <a:r>
            <a:rPr kumimoji="1" lang="ja-JP" altLang="en-US" sz="500" b="0" i="0" u="none" strike="noStrike" cap="none" spc="0" normalizeH="0" baseline="0" noProof="0">
              <a:ln>
                <a:noFill/>
              </a:ln>
              <a:solidFill>
                <a:prstClr val="white"/>
              </a:solidFill>
              <a:effectLst/>
              <a:uLnTx/>
              <a:uFillTx/>
              <a:latin typeface="メイリオ"/>
              <a:ea typeface="メイリオ"/>
              <a:cs typeface="+mn-cs"/>
            </a:rPr>
            <a:t>リスク分析</a:t>
          </a:r>
          <a:endParaRPr kumimoji="1" lang="ja-JP" altLang="en-US" sz="500" b="0"/>
        </a:p>
      </dgm:t>
    </dgm:pt>
    <dgm:pt modelId="{774B7899-A8FF-4604-9D72-519D5E9EFD07}" type="parTrans" cxnId="{B8627400-8801-4991-B7B9-2C5BF333BF4E}">
      <dgm:prSet/>
      <dgm:spPr/>
      <dgm:t>
        <a:bodyPr/>
        <a:lstStyle/>
        <a:p>
          <a:endParaRPr kumimoji="1" lang="ja-JP" altLang="en-US" sz="800" b="0"/>
        </a:p>
      </dgm:t>
    </dgm:pt>
    <dgm:pt modelId="{A49651A9-F447-4477-A604-CEEBD70CFFB8}" type="sibTrans" cxnId="{B8627400-8801-4991-B7B9-2C5BF333BF4E}">
      <dgm:prSet/>
      <dgm:spPr/>
      <dgm:t>
        <a:bodyPr/>
        <a:lstStyle/>
        <a:p>
          <a:endParaRPr kumimoji="1" lang="ja-JP" altLang="en-US" sz="800" b="0"/>
        </a:p>
      </dgm:t>
    </dgm:pt>
    <dgm:pt modelId="{83D66B52-B997-4DD9-9531-1110A4689440}">
      <dgm:prSet phldrT="[テキスト]" custT="1"/>
      <dgm:spPr>
        <a:ln>
          <a:noFill/>
        </a:ln>
      </dgm:spPr>
      <dgm:t>
        <a:bodyPr/>
        <a:lstStyle/>
        <a:p>
          <a:r>
            <a:rPr kumimoji="1" lang="ja-JP" altLang="en-US" sz="500" b="0" i="0" u="none" strike="noStrike" cap="none" spc="0" normalizeH="0" baseline="0" noProof="0">
              <a:ln>
                <a:noFill/>
              </a:ln>
              <a:solidFill>
                <a:prstClr val="white"/>
              </a:solidFill>
              <a:effectLst/>
              <a:uLnTx/>
              <a:uFillTx/>
              <a:latin typeface="メイリオ"/>
              <a:ea typeface="メイリオ"/>
              <a:cs typeface="+mn-cs"/>
            </a:rPr>
            <a:t>セキュリティ</a:t>
          </a:r>
          <a:br>
            <a:rPr kumimoji="1" lang="en-US" altLang="ja-JP" sz="500" b="0" i="0" u="none" strike="noStrike" cap="none" spc="0" normalizeH="0" baseline="0" noProof="0">
              <a:ln>
                <a:noFill/>
              </a:ln>
              <a:solidFill>
                <a:prstClr val="white"/>
              </a:solidFill>
              <a:effectLst/>
              <a:uLnTx/>
              <a:uFillTx/>
              <a:latin typeface="メイリオ"/>
              <a:ea typeface="メイリオ"/>
              <a:cs typeface="+mn-cs"/>
            </a:rPr>
          </a:br>
          <a:r>
            <a:rPr kumimoji="1" lang="ja-JP" altLang="en-US" sz="500" b="0" i="0" u="none" strike="noStrike" cap="none" spc="0" normalizeH="0" baseline="0" noProof="0">
              <a:ln>
                <a:noFill/>
              </a:ln>
              <a:solidFill>
                <a:prstClr val="white"/>
              </a:solidFill>
              <a:effectLst/>
              <a:uLnTx/>
              <a:uFillTx/>
              <a:latin typeface="メイリオ"/>
              <a:ea typeface="メイリオ"/>
              <a:cs typeface="+mn-cs"/>
            </a:rPr>
            <a:t>要件定義</a:t>
          </a:r>
          <a:endParaRPr kumimoji="1" lang="ja-JP" altLang="en-US" sz="500" b="0"/>
        </a:p>
      </dgm:t>
    </dgm:pt>
    <dgm:pt modelId="{79252C4F-B2E4-4250-AA1E-6D5C14FB40A8}" type="parTrans" cxnId="{EB72E18E-A502-43C8-AF3B-C5F7F6F68358}">
      <dgm:prSet/>
      <dgm:spPr/>
      <dgm:t>
        <a:bodyPr/>
        <a:lstStyle/>
        <a:p>
          <a:endParaRPr kumimoji="1" lang="ja-JP" altLang="en-US" sz="800" b="0"/>
        </a:p>
      </dgm:t>
    </dgm:pt>
    <dgm:pt modelId="{E28981CF-E4DF-4130-904A-EA889C95C2D2}" type="sibTrans" cxnId="{EB72E18E-A502-43C8-AF3B-C5F7F6F68358}">
      <dgm:prSet/>
      <dgm:spPr/>
      <dgm:t>
        <a:bodyPr/>
        <a:lstStyle/>
        <a:p>
          <a:endParaRPr kumimoji="1" lang="ja-JP" altLang="en-US" sz="800" b="0"/>
        </a:p>
      </dgm:t>
    </dgm:pt>
    <dgm:pt modelId="{C57BA5F8-EFD7-4388-8206-063F497AE361}">
      <dgm:prSet custT="1"/>
      <dgm:spPr>
        <a:ln>
          <a:noFill/>
        </a:ln>
      </dgm:spPr>
      <dgm:t>
        <a:bodyPr/>
        <a:lstStyle/>
        <a:p>
          <a:r>
            <a:rPr kumimoji="1" lang="ja-JP" altLang="en-US" sz="500" b="0" i="0" u="none" strike="noStrike" cap="none" spc="0" normalizeH="0" baseline="0" noProof="0">
              <a:ln>
                <a:noFill/>
              </a:ln>
              <a:solidFill>
                <a:prstClr val="white"/>
              </a:solidFill>
              <a:effectLst/>
              <a:uLnTx/>
              <a:uFillTx/>
              <a:latin typeface="メイリオ"/>
              <a:ea typeface="メイリオ"/>
              <a:cs typeface="+mn-cs"/>
            </a:rPr>
            <a:t>セキュア調達</a:t>
          </a:r>
          <a:endParaRPr kumimoji="1" lang="ja-JP" altLang="en-US" sz="500" b="0"/>
        </a:p>
      </dgm:t>
    </dgm:pt>
    <dgm:pt modelId="{4A4A81F0-F11A-49E2-BE11-A31B4CAE0C06}" type="parTrans" cxnId="{604614FF-ED0D-4BDA-BCAE-D4B71E05C97B}">
      <dgm:prSet/>
      <dgm:spPr/>
      <dgm:t>
        <a:bodyPr/>
        <a:lstStyle/>
        <a:p>
          <a:endParaRPr kumimoji="1" lang="ja-JP" altLang="en-US" sz="800" b="0"/>
        </a:p>
      </dgm:t>
    </dgm:pt>
    <dgm:pt modelId="{F072F695-A9FD-471C-800D-C7FB2AE182F1}" type="sibTrans" cxnId="{604614FF-ED0D-4BDA-BCAE-D4B71E05C97B}">
      <dgm:prSet/>
      <dgm:spPr/>
      <dgm:t>
        <a:bodyPr/>
        <a:lstStyle/>
        <a:p>
          <a:endParaRPr kumimoji="1" lang="ja-JP" altLang="en-US" sz="800" b="0"/>
        </a:p>
      </dgm:t>
    </dgm:pt>
    <dgm:pt modelId="{3C102A5E-15DA-4D29-8561-4084FD665098}">
      <dgm:prSet custT="1"/>
      <dgm:spPr>
        <a:ln>
          <a:noFill/>
        </a:ln>
      </dgm:spPr>
      <dgm:t>
        <a:bodyPr/>
        <a:lstStyle/>
        <a:p>
          <a:r>
            <a:rPr kumimoji="1" lang="ja-JP" altLang="en-US" sz="400" b="0" i="0" u="none" strike="noStrike" cap="none" spc="0" normalizeH="0" baseline="0" noProof="0">
              <a:ln>
                <a:noFill/>
              </a:ln>
              <a:solidFill>
                <a:prstClr val="white"/>
              </a:solidFill>
              <a:effectLst/>
              <a:uLnTx/>
              <a:uFillTx/>
              <a:latin typeface="メイリオ"/>
              <a:ea typeface="メイリオ"/>
              <a:cs typeface="+mn-cs"/>
            </a:rPr>
            <a:t>セキュリティ設計</a:t>
          </a:r>
          <a:endParaRPr kumimoji="1" lang="en-US" altLang="ja-JP" sz="400" b="0" i="0" u="none" strike="noStrike" cap="none" spc="0" normalizeH="0" baseline="0" noProof="0">
            <a:ln>
              <a:noFill/>
            </a:ln>
            <a:solidFill>
              <a:prstClr val="white"/>
            </a:solidFill>
            <a:effectLst/>
            <a:uLnTx/>
            <a:uFillTx/>
            <a:latin typeface="メイリオ"/>
            <a:ea typeface="メイリオ"/>
            <a:cs typeface="+mn-cs"/>
          </a:endParaRPr>
        </a:p>
        <a:p>
          <a:r>
            <a:rPr kumimoji="1" lang="ja-JP" altLang="en-US" sz="400" b="0" i="0" u="none" strike="noStrike" cap="none" spc="0" normalizeH="0" baseline="0" noProof="0">
              <a:ln>
                <a:noFill/>
              </a:ln>
              <a:solidFill>
                <a:prstClr val="white"/>
              </a:solidFill>
              <a:effectLst/>
              <a:uLnTx/>
              <a:uFillTx/>
              <a:latin typeface="メイリオ"/>
              <a:ea typeface="メイリオ"/>
              <a:cs typeface="+mn-cs"/>
            </a:rPr>
            <a:t>セキュリティ実装</a:t>
          </a:r>
          <a:endParaRPr kumimoji="1" lang="en-US" altLang="ja-JP" sz="400" b="0" i="0" u="none" strike="noStrike" cap="none" spc="0" normalizeH="0" baseline="0" noProof="0">
            <a:ln>
              <a:noFill/>
            </a:ln>
            <a:solidFill>
              <a:prstClr val="white"/>
            </a:solidFill>
            <a:effectLst/>
            <a:uLnTx/>
            <a:uFillTx/>
            <a:latin typeface="メイリオ"/>
            <a:ea typeface="メイリオ"/>
            <a:cs typeface="+mn-cs"/>
          </a:endParaRPr>
        </a:p>
        <a:p>
          <a:r>
            <a:rPr kumimoji="1" lang="ja-JP" altLang="en-US" sz="400" b="0" i="0" u="none" strike="noStrike" cap="none" spc="0" normalizeH="0" baseline="0" noProof="0">
              <a:ln>
                <a:noFill/>
              </a:ln>
              <a:solidFill>
                <a:prstClr val="white"/>
              </a:solidFill>
              <a:effectLst/>
              <a:uLnTx/>
              <a:uFillTx/>
              <a:latin typeface="メイリオ"/>
              <a:ea typeface="メイリオ"/>
              <a:cs typeface="+mn-cs"/>
            </a:rPr>
            <a:t>セキュリティテスト</a:t>
          </a:r>
          <a:endParaRPr kumimoji="1" lang="ja-JP" altLang="en-US" sz="400" b="0"/>
        </a:p>
      </dgm:t>
    </dgm:pt>
    <dgm:pt modelId="{EFC2E0BE-3F78-4BD8-B6C5-E6B1A454FADF}" type="parTrans" cxnId="{B0F82EB1-ECA8-4CD1-953F-76DE23495025}">
      <dgm:prSet/>
      <dgm:spPr/>
      <dgm:t>
        <a:bodyPr/>
        <a:lstStyle/>
        <a:p>
          <a:endParaRPr kumimoji="1" lang="ja-JP" altLang="en-US" sz="800" b="0"/>
        </a:p>
      </dgm:t>
    </dgm:pt>
    <dgm:pt modelId="{6C8113C5-3EE7-4F07-A3DD-658E93EC9E68}" type="sibTrans" cxnId="{B0F82EB1-ECA8-4CD1-953F-76DE23495025}">
      <dgm:prSet/>
      <dgm:spPr/>
      <dgm:t>
        <a:bodyPr/>
        <a:lstStyle/>
        <a:p>
          <a:endParaRPr kumimoji="1" lang="ja-JP" altLang="en-US" sz="800" b="0"/>
        </a:p>
      </dgm:t>
    </dgm:pt>
    <dgm:pt modelId="{DCDB15EE-3D1F-46DE-AADE-56BA7F1F1510}">
      <dgm:prSet custT="1"/>
      <dgm:spPr>
        <a:ln>
          <a:noFill/>
        </a:ln>
      </dgm:spPr>
      <dgm:t>
        <a:bodyPr/>
        <a:lstStyle/>
        <a:p>
          <a:r>
            <a:rPr kumimoji="1" lang="ja-JP" altLang="en-US" sz="500" b="0" i="0" u="none" strike="noStrike" cap="none" spc="0" normalizeH="0" baseline="0" noProof="0">
              <a:ln>
                <a:noFill/>
              </a:ln>
              <a:solidFill>
                <a:prstClr val="white"/>
              </a:solidFill>
              <a:effectLst/>
              <a:uLnTx/>
              <a:uFillTx/>
              <a:latin typeface="メイリオ"/>
              <a:ea typeface="メイリオ"/>
              <a:cs typeface="+mn-cs"/>
            </a:rPr>
            <a:t>セキュリティ</a:t>
          </a:r>
          <a:br>
            <a:rPr kumimoji="1" lang="en-US" altLang="ja-JP" sz="500" b="0" i="0" u="none" strike="noStrike" cap="none" spc="0" normalizeH="0" baseline="0" noProof="0">
              <a:ln>
                <a:noFill/>
              </a:ln>
              <a:solidFill>
                <a:prstClr val="white"/>
              </a:solidFill>
              <a:effectLst/>
              <a:uLnTx/>
              <a:uFillTx/>
              <a:latin typeface="メイリオ"/>
              <a:ea typeface="メイリオ"/>
              <a:cs typeface="+mn-cs"/>
            </a:rPr>
          </a:br>
          <a:r>
            <a:rPr kumimoji="1" lang="ja-JP" altLang="en-US" sz="500" b="0" i="0" u="none" strike="noStrike" cap="none" spc="0" normalizeH="0" baseline="0" noProof="0">
              <a:ln>
                <a:noFill/>
              </a:ln>
              <a:solidFill>
                <a:prstClr val="white"/>
              </a:solidFill>
              <a:effectLst/>
              <a:uLnTx/>
              <a:uFillTx/>
              <a:latin typeface="メイリオ"/>
              <a:ea typeface="メイリオ"/>
              <a:cs typeface="+mn-cs"/>
            </a:rPr>
            <a:t>運用準備</a:t>
          </a:r>
          <a:endParaRPr kumimoji="1" lang="ja-JP" altLang="en-US" sz="500" b="0"/>
        </a:p>
      </dgm:t>
    </dgm:pt>
    <dgm:pt modelId="{F70F3F0B-2E68-4B89-B809-F25AD1CA5094}" type="parTrans" cxnId="{A68B2A61-F60B-4BC1-9AA5-0D7447AD7F47}">
      <dgm:prSet/>
      <dgm:spPr/>
      <dgm:t>
        <a:bodyPr/>
        <a:lstStyle/>
        <a:p>
          <a:endParaRPr kumimoji="1" lang="ja-JP" altLang="en-US" sz="800" b="0"/>
        </a:p>
      </dgm:t>
    </dgm:pt>
    <dgm:pt modelId="{C98020CA-E66B-441D-AE2D-F30E31BFD5EB}" type="sibTrans" cxnId="{A68B2A61-F60B-4BC1-9AA5-0D7447AD7F47}">
      <dgm:prSet/>
      <dgm:spPr/>
      <dgm:t>
        <a:bodyPr/>
        <a:lstStyle/>
        <a:p>
          <a:endParaRPr kumimoji="1" lang="ja-JP" altLang="en-US" sz="800" b="0"/>
        </a:p>
      </dgm:t>
    </dgm:pt>
    <dgm:pt modelId="{C3366557-4994-4F22-BB53-E4F699CF44EB}">
      <dgm:prSet custT="1"/>
      <dgm:spPr/>
      <dgm:t>
        <a:bodyPr/>
        <a:lstStyle/>
        <a:p>
          <a:r>
            <a:rPr kumimoji="1" lang="ja-JP" altLang="en-US" sz="500" b="0" i="0" u="none" strike="noStrike" cap="none" spc="0" normalizeH="0" baseline="0" noProof="0">
              <a:ln>
                <a:noFill/>
              </a:ln>
              <a:solidFill>
                <a:prstClr val="white"/>
              </a:solidFill>
              <a:effectLst/>
              <a:uLnTx/>
              <a:uFillTx/>
              <a:latin typeface="メイリオ"/>
              <a:ea typeface="メイリオ"/>
              <a:cs typeface="+mn-cs"/>
            </a:rPr>
            <a:t>セキュリティ運用</a:t>
          </a:r>
        </a:p>
      </dgm:t>
    </dgm:pt>
    <dgm:pt modelId="{01620580-90E9-4E22-9171-A17CC2EB6095}" type="parTrans" cxnId="{720B8798-3E0F-4F83-9D70-452720E5A9F1}">
      <dgm:prSet/>
      <dgm:spPr/>
      <dgm:t>
        <a:bodyPr/>
        <a:lstStyle/>
        <a:p>
          <a:endParaRPr kumimoji="1" lang="ja-JP" altLang="en-US"/>
        </a:p>
      </dgm:t>
    </dgm:pt>
    <dgm:pt modelId="{A82A3C80-7391-494C-9AD2-B51DE46FE8EC}" type="sibTrans" cxnId="{720B8798-3E0F-4F83-9D70-452720E5A9F1}">
      <dgm:prSet/>
      <dgm:spPr/>
      <dgm:t>
        <a:bodyPr/>
        <a:lstStyle/>
        <a:p>
          <a:endParaRPr kumimoji="1" lang="ja-JP" altLang="en-US"/>
        </a:p>
      </dgm:t>
    </dgm:pt>
    <dgm:pt modelId="{516CF855-A5EE-44B6-9B15-AE5EA88C912A}" type="pres">
      <dgm:prSet presAssocID="{6CFFBAAA-7099-4E5E-BD71-565F5CA7BF6E}" presName="Name0" presStyleCnt="0">
        <dgm:presLayoutVars>
          <dgm:dir/>
          <dgm:animLvl val="lvl"/>
          <dgm:resizeHandles val="exact"/>
        </dgm:presLayoutVars>
      </dgm:prSet>
      <dgm:spPr/>
    </dgm:pt>
    <dgm:pt modelId="{B27A9759-3951-4CDD-8DDF-4232629EB361}" type="pres">
      <dgm:prSet presAssocID="{9597A255-FE31-4B43-A350-699F70BD4761}" presName="parTxOnly" presStyleLbl="node1" presStyleIdx="0" presStyleCnt="6" custScaleY="114769">
        <dgm:presLayoutVars>
          <dgm:chMax val="0"/>
          <dgm:chPref val="0"/>
          <dgm:bulletEnabled val="1"/>
        </dgm:presLayoutVars>
      </dgm:prSet>
      <dgm:spPr/>
    </dgm:pt>
    <dgm:pt modelId="{A0CE9236-E5E2-4C8E-9404-9016323982D0}" type="pres">
      <dgm:prSet presAssocID="{A49651A9-F447-4477-A604-CEEBD70CFFB8}" presName="parTxOnlySpace" presStyleCnt="0"/>
      <dgm:spPr/>
    </dgm:pt>
    <dgm:pt modelId="{D438D899-D9F0-494C-BE00-05C672E33A09}" type="pres">
      <dgm:prSet presAssocID="{83D66B52-B997-4DD9-9531-1110A4689440}" presName="parTxOnly" presStyleLbl="node1" presStyleIdx="1" presStyleCnt="6" custScaleY="114769">
        <dgm:presLayoutVars>
          <dgm:chMax val="0"/>
          <dgm:chPref val="0"/>
          <dgm:bulletEnabled val="1"/>
        </dgm:presLayoutVars>
      </dgm:prSet>
      <dgm:spPr/>
    </dgm:pt>
    <dgm:pt modelId="{841C00F1-0249-4450-BDE7-556C4566C3DB}" type="pres">
      <dgm:prSet presAssocID="{E28981CF-E4DF-4130-904A-EA889C95C2D2}" presName="parTxOnlySpace" presStyleCnt="0"/>
      <dgm:spPr/>
    </dgm:pt>
    <dgm:pt modelId="{633C41BF-0A12-4423-834F-B09E0CE4C03B}" type="pres">
      <dgm:prSet presAssocID="{C57BA5F8-EFD7-4388-8206-063F497AE361}" presName="parTxOnly" presStyleLbl="node1" presStyleIdx="2" presStyleCnt="6" custScaleY="114769">
        <dgm:presLayoutVars>
          <dgm:chMax val="0"/>
          <dgm:chPref val="0"/>
          <dgm:bulletEnabled val="1"/>
        </dgm:presLayoutVars>
      </dgm:prSet>
      <dgm:spPr/>
    </dgm:pt>
    <dgm:pt modelId="{6C7A81B1-03A5-4FD9-A60E-0961F8503E3E}" type="pres">
      <dgm:prSet presAssocID="{F072F695-A9FD-471C-800D-C7FB2AE182F1}" presName="parTxOnlySpace" presStyleCnt="0"/>
      <dgm:spPr/>
    </dgm:pt>
    <dgm:pt modelId="{A0F65A64-DC28-4FB4-993E-0BD49790CBB7}" type="pres">
      <dgm:prSet presAssocID="{3C102A5E-15DA-4D29-8561-4084FD665098}" presName="parTxOnly" presStyleLbl="node1" presStyleIdx="3" presStyleCnt="6" custScaleY="114769">
        <dgm:presLayoutVars>
          <dgm:chMax val="0"/>
          <dgm:chPref val="0"/>
          <dgm:bulletEnabled val="1"/>
        </dgm:presLayoutVars>
      </dgm:prSet>
      <dgm:spPr/>
    </dgm:pt>
    <dgm:pt modelId="{D63B7C39-0323-4388-854F-A1838C6DF1FE}" type="pres">
      <dgm:prSet presAssocID="{6C8113C5-3EE7-4F07-A3DD-658E93EC9E68}" presName="parTxOnlySpace" presStyleCnt="0"/>
      <dgm:spPr/>
    </dgm:pt>
    <dgm:pt modelId="{D8A53F0B-2D13-472A-8B88-E8F84071CDEA}" type="pres">
      <dgm:prSet presAssocID="{DCDB15EE-3D1F-46DE-AADE-56BA7F1F1510}" presName="parTxOnly" presStyleLbl="node1" presStyleIdx="4" presStyleCnt="6" custScaleX="99793" custScaleY="114769">
        <dgm:presLayoutVars>
          <dgm:chMax val="0"/>
          <dgm:chPref val="0"/>
          <dgm:bulletEnabled val="1"/>
        </dgm:presLayoutVars>
      </dgm:prSet>
      <dgm:spPr/>
    </dgm:pt>
    <dgm:pt modelId="{944248C5-1B8D-441D-B34B-839DB669694F}" type="pres">
      <dgm:prSet presAssocID="{C98020CA-E66B-441D-AE2D-F30E31BFD5EB}" presName="parTxOnlySpace" presStyleCnt="0"/>
      <dgm:spPr/>
    </dgm:pt>
    <dgm:pt modelId="{B1D09965-A791-46F1-BD6C-88BF99C76A5A}" type="pres">
      <dgm:prSet presAssocID="{C3366557-4994-4F22-BB53-E4F699CF44EB}" presName="parTxOnly" presStyleLbl="node1" presStyleIdx="5" presStyleCnt="6" custScaleX="99793" custScaleY="115068">
        <dgm:presLayoutVars>
          <dgm:chMax val="0"/>
          <dgm:chPref val="0"/>
          <dgm:bulletEnabled val="1"/>
        </dgm:presLayoutVars>
      </dgm:prSet>
      <dgm:spPr/>
    </dgm:pt>
  </dgm:ptLst>
  <dgm:cxnLst>
    <dgm:cxn modelId="{B8627400-8801-4991-B7B9-2C5BF333BF4E}" srcId="{6CFFBAAA-7099-4E5E-BD71-565F5CA7BF6E}" destId="{9597A255-FE31-4B43-A350-699F70BD4761}" srcOrd="0" destOrd="0" parTransId="{774B7899-A8FF-4604-9D72-519D5E9EFD07}" sibTransId="{A49651A9-F447-4477-A604-CEEBD70CFFB8}"/>
    <dgm:cxn modelId="{DB502C39-8C0D-4996-BD37-3CDDCE4EC9C2}" type="presOf" srcId="{6CFFBAAA-7099-4E5E-BD71-565F5CA7BF6E}" destId="{516CF855-A5EE-44B6-9B15-AE5EA88C912A}" srcOrd="0" destOrd="0" presId="urn:microsoft.com/office/officeart/2005/8/layout/chevron1"/>
    <dgm:cxn modelId="{A68B2A61-F60B-4BC1-9AA5-0D7447AD7F47}" srcId="{6CFFBAAA-7099-4E5E-BD71-565F5CA7BF6E}" destId="{DCDB15EE-3D1F-46DE-AADE-56BA7F1F1510}" srcOrd="4" destOrd="0" parTransId="{F70F3F0B-2E68-4B89-B809-F25AD1CA5094}" sibTransId="{C98020CA-E66B-441D-AE2D-F30E31BFD5EB}"/>
    <dgm:cxn modelId="{093E0F73-8BC2-44F3-B7E6-C491A41A25B2}" type="presOf" srcId="{3C102A5E-15DA-4D29-8561-4084FD665098}" destId="{A0F65A64-DC28-4FB4-993E-0BD49790CBB7}" srcOrd="0" destOrd="0" presId="urn:microsoft.com/office/officeart/2005/8/layout/chevron1"/>
    <dgm:cxn modelId="{7A757D59-7054-46AE-86FA-9A547A3A0F78}" type="presOf" srcId="{83D66B52-B997-4DD9-9531-1110A4689440}" destId="{D438D899-D9F0-494C-BE00-05C672E33A09}" srcOrd="0" destOrd="0" presId="urn:microsoft.com/office/officeart/2005/8/layout/chevron1"/>
    <dgm:cxn modelId="{8A9E817D-F50F-4B16-9496-C781152D1A36}" type="presOf" srcId="{9597A255-FE31-4B43-A350-699F70BD4761}" destId="{B27A9759-3951-4CDD-8DDF-4232629EB361}" srcOrd="0" destOrd="0" presId="urn:microsoft.com/office/officeart/2005/8/layout/chevron1"/>
    <dgm:cxn modelId="{C164B881-02BF-4EC5-B029-6F49091AFF60}" type="presOf" srcId="{DCDB15EE-3D1F-46DE-AADE-56BA7F1F1510}" destId="{D8A53F0B-2D13-472A-8B88-E8F84071CDEA}" srcOrd="0" destOrd="0" presId="urn:microsoft.com/office/officeart/2005/8/layout/chevron1"/>
    <dgm:cxn modelId="{EB72E18E-A502-43C8-AF3B-C5F7F6F68358}" srcId="{6CFFBAAA-7099-4E5E-BD71-565F5CA7BF6E}" destId="{83D66B52-B997-4DD9-9531-1110A4689440}" srcOrd="1" destOrd="0" parTransId="{79252C4F-B2E4-4250-AA1E-6D5C14FB40A8}" sibTransId="{E28981CF-E4DF-4130-904A-EA889C95C2D2}"/>
    <dgm:cxn modelId="{720B8798-3E0F-4F83-9D70-452720E5A9F1}" srcId="{6CFFBAAA-7099-4E5E-BD71-565F5CA7BF6E}" destId="{C3366557-4994-4F22-BB53-E4F699CF44EB}" srcOrd="5" destOrd="0" parTransId="{01620580-90E9-4E22-9171-A17CC2EB6095}" sibTransId="{A82A3C80-7391-494C-9AD2-B51DE46FE8EC}"/>
    <dgm:cxn modelId="{B0F82EB1-ECA8-4CD1-953F-76DE23495025}" srcId="{6CFFBAAA-7099-4E5E-BD71-565F5CA7BF6E}" destId="{3C102A5E-15DA-4D29-8561-4084FD665098}" srcOrd="3" destOrd="0" parTransId="{EFC2E0BE-3F78-4BD8-B6C5-E6B1A454FADF}" sibTransId="{6C8113C5-3EE7-4F07-A3DD-658E93EC9E68}"/>
    <dgm:cxn modelId="{757CE3C8-6220-4350-9275-EE3FEF02ED94}" type="presOf" srcId="{C57BA5F8-EFD7-4388-8206-063F497AE361}" destId="{633C41BF-0A12-4423-834F-B09E0CE4C03B}" srcOrd="0" destOrd="0" presId="urn:microsoft.com/office/officeart/2005/8/layout/chevron1"/>
    <dgm:cxn modelId="{95DCAFC9-2545-4C2F-BE0B-A650336FFA5B}" type="presOf" srcId="{C3366557-4994-4F22-BB53-E4F699CF44EB}" destId="{B1D09965-A791-46F1-BD6C-88BF99C76A5A}" srcOrd="0" destOrd="0" presId="urn:microsoft.com/office/officeart/2005/8/layout/chevron1"/>
    <dgm:cxn modelId="{604614FF-ED0D-4BDA-BCAE-D4B71E05C97B}" srcId="{6CFFBAAA-7099-4E5E-BD71-565F5CA7BF6E}" destId="{C57BA5F8-EFD7-4388-8206-063F497AE361}" srcOrd="2" destOrd="0" parTransId="{4A4A81F0-F11A-49E2-BE11-A31B4CAE0C06}" sibTransId="{F072F695-A9FD-471C-800D-C7FB2AE182F1}"/>
    <dgm:cxn modelId="{4E435846-3CCC-441A-9CDD-B9D61189CB98}" type="presParOf" srcId="{516CF855-A5EE-44B6-9B15-AE5EA88C912A}" destId="{B27A9759-3951-4CDD-8DDF-4232629EB361}" srcOrd="0" destOrd="0" presId="urn:microsoft.com/office/officeart/2005/8/layout/chevron1"/>
    <dgm:cxn modelId="{FEEAD77B-1261-439B-8152-7680260DB42D}" type="presParOf" srcId="{516CF855-A5EE-44B6-9B15-AE5EA88C912A}" destId="{A0CE9236-E5E2-4C8E-9404-9016323982D0}" srcOrd="1" destOrd="0" presId="urn:microsoft.com/office/officeart/2005/8/layout/chevron1"/>
    <dgm:cxn modelId="{9EB14562-973A-4D34-8834-98DF0B25AA0C}" type="presParOf" srcId="{516CF855-A5EE-44B6-9B15-AE5EA88C912A}" destId="{D438D899-D9F0-494C-BE00-05C672E33A09}" srcOrd="2" destOrd="0" presId="urn:microsoft.com/office/officeart/2005/8/layout/chevron1"/>
    <dgm:cxn modelId="{1FD99E42-EDDF-4062-9B83-C2A915A4D00F}" type="presParOf" srcId="{516CF855-A5EE-44B6-9B15-AE5EA88C912A}" destId="{841C00F1-0249-4450-BDE7-556C4566C3DB}" srcOrd="3" destOrd="0" presId="urn:microsoft.com/office/officeart/2005/8/layout/chevron1"/>
    <dgm:cxn modelId="{C5505D72-C8B4-417D-AF78-B2C2D2FFB018}" type="presParOf" srcId="{516CF855-A5EE-44B6-9B15-AE5EA88C912A}" destId="{633C41BF-0A12-4423-834F-B09E0CE4C03B}" srcOrd="4" destOrd="0" presId="urn:microsoft.com/office/officeart/2005/8/layout/chevron1"/>
    <dgm:cxn modelId="{2225BF12-9AE4-40CC-A737-154E600CD3FC}" type="presParOf" srcId="{516CF855-A5EE-44B6-9B15-AE5EA88C912A}" destId="{6C7A81B1-03A5-4FD9-A60E-0961F8503E3E}" srcOrd="5" destOrd="0" presId="urn:microsoft.com/office/officeart/2005/8/layout/chevron1"/>
    <dgm:cxn modelId="{51EED934-35D3-4C57-B23C-E1454C5DF6A2}" type="presParOf" srcId="{516CF855-A5EE-44B6-9B15-AE5EA88C912A}" destId="{A0F65A64-DC28-4FB4-993E-0BD49790CBB7}" srcOrd="6" destOrd="0" presId="urn:microsoft.com/office/officeart/2005/8/layout/chevron1"/>
    <dgm:cxn modelId="{7FD4700C-A7D5-42C0-B9F0-D5FCD04FF2BE}" type="presParOf" srcId="{516CF855-A5EE-44B6-9B15-AE5EA88C912A}" destId="{D63B7C39-0323-4388-854F-A1838C6DF1FE}" srcOrd="7" destOrd="0" presId="urn:microsoft.com/office/officeart/2005/8/layout/chevron1"/>
    <dgm:cxn modelId="{2A279250-917A-4902-98A1-5044D375EC3A}" type="presParOf" srcId="{516CF855-A5EE-44B6-9B15-AE5EA88C912A}" destId="{D8A53F0B-2D13-472A-8B88-E8F84071CDEA}" srcOrd="8" destOrd="0" presId="urn:microsoft.com/office/officeart/2005/8/layout/chevron1"/>
    <dgm:cxn modelId="{2CEFC960-86DC-49ED-BB7D-23490251F81B}" type="presParOf" srcId="{516CF855-A5EE-44B6-9B15-AE5EA88C912A}" destId="{944248C5-1B8D-441D-B34B-839DB669694F}" srcOrd="9" destOrd="0" presId="urn:microsoft.com/office/officeart/2005/8/layout/chevron1"/>
    <dgm:cxn modelId="{45977709-B742-446E-83EC-2BCFE3AEF56B}" type="presParOf" srcId="{516CF855-A5EE-44B6-9B15-AE5EA88C912A}" destId="{B1D09965-A791-46F1-BD6C-88BF99C76A5A}" srcOrd="10" destOrd="0" presId="urn:microsoft.com/office/officeart/2005/8/layout/chevron1"/>
  </dgm:cxnLst>
  <dgm:bg/>
  <dgm:whole>
    <a:ln>
      <a:noFill/>
    </a:ln>
  </dgm:whole>
  <dgm:extLst>
    <a:ext uri="http://schemas.microsoft.com/office/drawing/2008/diagram">
      <dsp:dataModelExt xmlns:dsp="http://schemas.microsoft.com/office/drawing/2008/diagram" relId="rId11"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6CFFBAAA-7099-4E5E-BD71-565F5CA7BF6E}" type="doc">
      <dgm:prSet loTypeId="urn:microsoft.com/office/officeart/2005/8/layout/chevron1" loCatId="process" qsTypeId="urn:microsoft.com/office/officeart/2005/8/quickstyle/simple1" qsCatId="simple" csTypeId="urn:microsoft.com/office/officeart/2005/8/colors/accent6_2" csCatId="accent6" phldr="1"/>
      <dgm:spPr/>
      <dgm:t>
        <a:bodyPr/>
        <a:lstStyle/>
        <a:p>
          <a:endParaRPr kumimoji="1" lang="ja-JP" altLang="en-US"/>
        </a:p>
      </dgm:t>
    </dgm:pt>
    <dgm:pt modelId="{9597A255-FE31-4B43-A350-699F70BD4761}">
      <dgm:prSet phldrT="[テキスト]" custT="1"/>
      <dgm:spPr/>
      <dgm:t>
        <a:bodyPr/>
        <a:lstStyle/>
        <a:p>
          <a:r>
            <a:rPr kumimoji="1" lang="ja-JP" altLang="en-US" sz="500"/>
            <a:t>企画</a:t>
          </a:r>
        </a:p>
      </dgm:t>
    </dgm:pt>
    <dgm:pt modelId="{774B7899-A8FF-4604-9D72-519D5E9EFD07}" type="parTrans" cxnId="{B8627400-8801-4991-B7B9-2C5BF333BF4E}">
      <dgm:prSet/>
      <dgm:spPr/>
      <dgm:t>
        <a:bodyPr/>
        <a:lstStyle/>
        <a:p>
          <a:endParaRPr kumimoji="1" lang="ja-JP" altLang="en-US" sz="500"/>
        </a:p>
      </dgm:t>
    </dgm:pt>
    <dgm:pt modelId="{A49651A9-F447-4477-A604-CEEBD70CFFB8}" type="sibTrans" cxnId="{B8627400-8801-4991-B7B9-2C5BF333BF4E}">
      <dgm:prSet/>
      <dgm:spPr/>
      <dgm:t>
        <a:bodyPr/>
        <a:lstStyle/>
        <a:p>
          <a:endParaRPr kumimoji="1" lang="ja-JP" altLang="en-US" sz="500"/>
        </a:p>
      </dgm:t>
    </dgm:pt>
    <dgm:pt modelId="{83D66B52-B997-4DD9-9531-1110A4689440}">
      <dgm:prSet phldrT="[テキスト]" custT="1"/>
      <dgm:spPr/>
      <dgm:t>
        <a:bodyPr/>
        <a:lstStyle/>
        <a:p>
          <a:r>
            <a:rPr kumimoji="1" lang="ja-JP" altLang="en-US" sz="500"/>
            <a:t>要件定義</a:t>
          </a:r>
        </a:p>
      </dgm:t>
    </dgm:pt>
    <dgm:pt modelId="{79252C4F-B2E4-4250-AA1E-6D5C14FB40A8}" type="parTrans" cxnId="{EB72E18E-A502-43C8-AF3B-C5F7F6F68358}">
      <dgm:prSet/>
      <dgm:spPr/>
      <dgm:t>
        <a:bodyPr/>
        <a:lstStyle/>
        <a:p>
          <a:endParaRPr kumimoji="1" lang="ja-JP" altLang="en-US" sz="500"/>
        </a:p>
      </dgm:t>
    </dgm:pt>
    <dgm:pt modelId="{E28981CF-E4DF-4130-904A-EA889C95C2D2}" type="sibTrans" cxnId="{EB72E18E-A502-43C8-AF3B-C5F7F6F68358}">
      <dgm:prSet/>
      <dgm:spPr/>
      <dgm:t>
        <a:bodyPr/>
        <a:lstStyle/>
        <a:p>
          <a:endParaRPr kumimoji="1" lang="ja-JP" altLang="en-US" sz="500"/>
        </a:p>
      </dgm:t>
    </dgm:pt>
    <dgm:pt modelId="{B8DE49F0-35AA-4BA4-B4EE-5364097C9931}">
      <dgm:prSet phldrT="[テキスト]" custT="1"/>
      <dgm:spPr/>
      <dgm:t>
        <a:bodyPr/>
        <a:lstStyle/>
        <a:p>
          <a:r>
            <a:rPr kumimoji="1" lang="ja-JP" altLang="en-US" sz="500"/>
            <a:t>調達</a:t>
          </a:r>
        </a:p>
      </dgm:t>
    </dgm:pt>
    <dgm:pt modelId="{AE0A02EE-11B7-4FB7-AFA5-6D9D836F3F6C}" type="parTrans" cxnId="{EDA0A41A-3A19-4CA3-9075-F07AED19A519}">
      <dgm:prSet/>
      <dgm:spPr/>
      <dgm:t>
        <a:bodyPr/>
        <a:lstStyle/>
        <a:p>
          <a:endParaRPr kumimoji="1" lang="ja-JP" altLang="en-US" sz="500"/>
        </a:p>
      </dgm:t>
    </dgm:pt>
    <dgm:pt modelId="{23E74C25-CCF0-493C-9BA3-CB89BAA5C460}" type="sibTrans" cxnId="{EDA0A41A-3A19-4CA3-9075-F07AED19A519}">
      <dgm:prSet/>
      <dgm:spPr/>
      <dgm:t>
        <a:bodyPr/>
        <a:lstStyle/>
        <a:p>
          <a:endParaRPr kumimoji="1" lang="ja-JP" altLang="en-US" sz="500"/>
        </a:p>
      </dgm:t>
    </dgm:pt>
    <dgm:pt modelId="{C57BA5F8-EFD7-4388-8206-063F497AE361}">
      <dgm:prSet custT="1"/>
      <dgm:spPr/>
      <dgm:t>
        <a:bodyPr/>
        <a:lstStyle/>
        <a:p>
          <a:r>
            <a:rPr kumimoji="1" lang="ja-JP" altLang="en-US" sz="500"/>
            <a:t>設計・構築</a:t>
          </a:r>
        </a:p>
      </dgm:t>
    </dgm:pt>
    <dgm:pt modelId="{4A4A81F0-F11A-49E2-BE11-A31B4CAE0C06}" type="parTrans" cxnId="{604614FF-ED0D-4BDA-BCAE-D4B71E05C97B}">
      <dgm:prSet/>
      <dgm:spPr/>
      <dgm:t>
        <a:bodyPr/>
        <a:lstStyle/>
        <a:p>
          <a:endParaRPr kumimoji="1" lang="ja-JP" altLang="en-US" sz="500"/>
        </a:p>
      </dgm:t>
    </dgm:pt>
    <dgm:pt modelId="{F072F695-A9FD-471C-800D-C7FB2AE182F1}" type="sibTrans" cxnId="{604614FF-ED0D-4BDA-BCAE-D4B71E05C97B}">
      <dgm:prSet/>
      <dgm:spPr/>
      <dgm:t>
        <a:bodyPr/>
        <a:lstStyle/>
        <a:p>
          <a:endParaRPr kumimoji="1" lang="ja-JP" altLang="en-US" sz="500"/>
        </a:p>
      </dgm:t>
    </dgm:pt>
    <dgm:pt modelId="{3C102A5E-15DA-4D29-8561-4084FD665098}">
      <dgm:prSet custT="1"/>
      <dgm:spPr/>
      <dgm:t>
        <a:bodyPr/>
        <a:lstStyle/>
        <a:p>
          <a:r>
            <a:rPr kumimoji="1" lang="ja-JP" altLang="en-US" sz="500"/>
            <a:t>サービス・業務の運営と改善</a:t>
          </a:r>
        </a:p>
      </dgm:t>
    </dgm:pt>
    <dgm:pt modelId="{EFC2E0BE-3F78-4BD8-B6C5-E6B1A454FADF}" type="parTrans" cxnId="{B0F82EB1-ECA8-4CD1-953F-76DE23495025}">
      <dgm:prSet/>
      <dgm:spPr/>
      <dgm:t>
        <a:bodyPr/>
        <a:lstStyle/>
        <a:p>
          <a:endParaRPr kumimoji="1" lang="ja-JP" altLang="en-US" sz="500"/>
        </a:p>
      </dgm:t>
    </dgm:pt>
    <dgm:pt modelId="{6C8113C5-3EE7-4F07-A3DD-658E93EC9E68}" type="sibTrans" cxnId="{B0F82EB1-ECA8-4CD1-953F-76DE23495025}">
      <dgm:prSet/>
      <dgm:spPr/>
      <dgm:t>
        <a:bodyPr/>
        <a:lstStyle/>
        <a:p>
          <a:endParaRPr kumimoji="1" lang="ja-JP" altLang="en-US" sz="500"/>
        </a:p>
      </dgm:t>
    </dgm:pt>
    <dgm:pt modelId="{DCDB15EE-3D1F-46DE-AADE-56BA7F1F1510}">
      <dgm:prSet custT="1"/>
      <dgm:spPr/>
      <dgm:t>
        <a:bodyPr/>
        <a:lstStyle/>
        <a:p>
          <a:r>
            <a:rPr kumimoji="1" lang="ja-JP" altLang="en-US" sz="500"/>
            <a:t>運用・保守</a:t>
          </a:r>
        </a:p>
      </dgm:t>
    </dgm:pt>
    <dgm:pt modelId="{F70F3F0B-2E68-4B89-B809-F25AD1CA5094}" type="parTrans" cxnId="{A68B2A61-F60B-4BC1-9AA5-0D7447AD7F47}">
      <dgm:prSet/>
      <dgm:spPr/>
      <dgm:t>
        <a:bodyPr/>
        <a:lstStyle/>
        <a:p>
          <a:endParaRPr kumimoji="1" lang="ja-JP" altLang="en-US" sz="500"/>
        </a:p>
      </dgm:t>
    </dgm:pt>
    <dgm:pt modelId="{C98020CA-E66B-441D-AE2D-F30E31BFD5EB}" type="sibTrans" cxnId="{A68B2A61-F60B-4BC1-9AA5-0D7447AD7F47}">
      <dgm:prSet/>
      <dgm:spPr/>
      <dgm:t>
        <a:bodyPr/>
        <a:lstStyle/>
        <a:p>
          <a:endParaRPr kumimoji="1" lang="ja-JP" altLang="en-US" sz="500"/>
        </a:p>
      </dgm:t>
    </dgm:pt>
    <dgm:pt modelId="{516CF855-A5EE-44B6-9B15-AE5EA88C912A}" type="pres">
      <dgm:prSet presAssocID="{6CFFBAAA-7099-4E5E-BD71-565F5CA7BF6E}" presName="Name0" presStyleCnt="0">
        <dgm:presLayoutVars>
          <dgm:dir/>
          <dgm:animLvl val="lvl"/>
          <dgm:resizeHandles val="exact"/>
        </dgm:presLayoutVars>
      </dgm:prSet>
      <dgm:spPr/>
    </dgm:pt>
    <dgm:pt modelId="{B27A9759-3951-4CDD-8DDF-4232629EB361}" type="pres">
      <dgm:prSet presAssocID="{9597A255-FE31-4B43-A350-699F70BD4761}" presName="parTxOnly" presStyleLbl="node1" presStyleIdx="0" presStyleCnt="6" custScaleY="114769">
        <dgm:presLayoutVars>
          <dgm:chMax val="0"/>
          <dgm:chPref val="0"/>
          <dgm:bulletEnabled val="1"/>
        </dgm:presLayoutVars>
      </dgm:prSet>
      <dgm:spPr/>
    </dgm:pt>
    <dgm:pt modelId="{A0CE9236-E5E2-4C8E-9404-9016323982D0}" type="pres">
      <dgm:prSet presAssocID="{A49651A9-F447-4477-A604-CEEBD70CFFB8}" presName="parTxOnlySpace" presStyleCnt="0"/>
      <dgm:spPr/>
    </dgm:pt>
    <dgm:pt modelId="{D438D899-D9F0-494C-BE00-05C672E33A09}" type="pres">
      <dgm:prSet presAssocID="{83D66B52-B997-4DD9-9531-1110A4689440}" presName="parTxOnly" presStyleLbl="node1" presStyleIdx="1" presStyleCnt="6" custScaleY="114769">
        <dgm:presLayoutVars>
          <dgm:chMax val="0"/>
          <dgm:chPref val="0"/>
          <dgm:bulletEnabled val="1"/>
        </dgm:presLayoutVars>
      </dgm:prSet>
      <dgm:spPr/>
    </dgm:pt>
    <dgm:pt modelId="{841C00F1-0249-4450-BDE7-556C4566C3DB}" type="pres">
      <dgm:prSet presAssocID="{E28981CF-E4DF-4130-904A-EA889C95C2D2}" presName="parTxOnlySpace" presStyleCnt="0"/>
      <dgm:spPr/>
    </dgm:pt>
    <dgm:pt modelId="{2731BE78-609D-4C10-BB9D-643312ADEE9F}" type="pres">
      <dgm:prSet presAssocID="{B8DE49F0-35AA-4BA4-B4EE-5364097C9931}" presName="parTxOnly" presStyleLbl="node1" presStyleIdx="2" presStyleCnt="6" custScaleY="114769">
        <dgm:presLayoutVars>
          <dgm:chMax val="0"/>
          <dgm:chPref val="0"/>
          <dgm:bulletEnabled val="1"/>
        </dgm:presLayoutVars>
      </dgm:prSet>
      <dgm:spPr/>
    </dgm:pt>
    <dgm:pt modelId="{5F9E9E47-907D-4E5B-B2CB-3C95184F70C2}" type="pres">
      <dgm:prSet presAssocID="{23E74C25-CCF0-493C-9BA3-CB89BAA5C460}" presName="parTxOnlySpace" presStyleCnt="0"/>
      <dgm:spPr/>
    </dgm:pt>
    <dgm:pt modelId="{633C41BF-0A12-4423-834F-B09E0CE4C03B}" type="pres">
      <dgm:prSet presAssocID="{C57BA5F8-EFD7-4388-8206-063F497AE361}" presName="parTxOnly" presStyleLbl="node1" presStyleIdx="3" presStyleCnt="6" custScaleY="114769">
        <dgm:presLayoutVars>
          <dgm:chMax val="0"/>
          <dgm:chPref val="0"/>
          <dgm:bulletEnabled val="1"/>
        </dgm:presLayoutVars>
      </dgm:prSet>
      <dgm:spPr/>
    </dgm:pt>
    <dgm:pt modelId="{6C7A81B1-03A5-4FD9-A60E-0961F8503E3E}" type="pres">
      <dgm:prSet presAssocID="{F072F695-A9FD-471C-800D-C7FB2AE182F1}" presName="parTxOnlySpace" presStyleCnt="0"/>
      <dgm:spPr/>
    </dgm:pt>
    <dgm:pt modelId="{A0F65A64-DC28-4FB4-993E-0BD49790CBB7}" type="pres">
      <dgm:prSet presAssocID="{3C102A5E-15DA-4D29-8561-4084FD665098}" presName="parTxOnly" presStyleLbl="node1" presStyleIdx="4" presStyleCnt="6" custScaleY="114769">
        <dgm:presLayoutVars>
          <dgm:chMax val="0"/>
          <dgm:chPref val="0"/>
          <dgm:bulletEnabled val="1"/>
        </dgm:presLayoutVars>
      </dgm:prSet>
      <dgm:spPr/>
    </dgm:pt>
    <dgm:pt modelId="{D63B7C39-0323-4388-854F-A1838C6DF1FE}" type="pres">
      <dgm:prSet presAssocID="{6C8113C5-3EE7-4F07-A3DD-658E93EC9E68}" presName="parTxOnlySpace" presStyleCnt="0"/>
      <dgm:spPr/>
    </dgm:pt>
    <dgm:pt modelId="{D8A53F0B-2D13-472A-8B88-E8F84071CDEA}" type="pres">
      <dgm:prSet presAssocID="{DCDB15EE-3D1F-46DE-AADE-56BA7F1F1510}" presName="parTxOnly" presStyleLbl="node1" presStyleIdx="5" presStyleCnt="6" custScaleY="114769" custLinFactNeighborX="2690" custLinFactNeighborY="0">
        <dgm:presLayoutVars>
          <dgm:chMax val="0"/>
          <dgm:chPref val="0"/>
          <dgm:bulletEnabled val="1"/>
        </dgm:presLayoutVars>
      </dgm:prSet>
      <dgm:spPr/>
    </dgm:pt>
  </dgm:ptLst>
  <dgm:cxnLst>
    <dgm:cxn modelId="{B8627400-8801-4991-B7B9-2C5BF333BF4E}" srcId="{6CFFBAAA-7099-4E5E-BD71-565F5CA7BF6E}" destId="{9597A255-FE31-4B43-A350-699F70BD4761}" srcOrd="0" destOrd="0" parTransId="{774B7899-A8FF-4604-9D72-519D5E9EFD07}" sibTransId="{A49651A9-F447-4477-A604-CEEBD70CFFB8}"/>
    <dgm:cxn modelId="{EDA0A41A-3A19-4CA3-9075-F07AED19A519}" srcId="{6CFFBAAA-7099-4E5E-BD71-565F5CA7BF6E}" destId="{B8DE49F0-35AA-4BA4-B4EE-5364097C9931}" srcOrd="2" destOrd="0" parTransId="{AE0A02EE-11B7-4FB7-AFA5-6D9D836F3F6C}" sibTransId="{23E74C25-CCF0-493C-9BA3-CB89BAA5C460}"/>
    <dgm:cxn modelId="{DB502C39-8C0D-4996-BD37-3CDDCE4EC9C2}" type="presOf" srcId="{6CFFBAAA-7099-4E5E-BD71-565F5CA7BF6E}" destId="{516CF855-A5EE-44B6-9B15-AE5EA88C912A}" srcOrd="0" destOrd="0" presId="urn:microsoft.com/office/officeart/2005/8/layout/chevron1"/>
    <dgm:cxn modelId="{A68B2A61-F60B-4BC1-9AA5-0D7447AD7F47}" srcId="{6CFFBAAA-7099-4E5E-BD71-565F5CA7BF6E}" destId="{DCDB15EE-3D1F-46DE-AADE-56BA7F1F1510}" srcOrd="5" destOrd="0" parTransId="{F70F3F0B-2E68-4B89-B809-F25AD1CA5094}" sibTransId="{C98020CA-E66B-441D-AE2D-F30E31BFD5EB}"/>
    <dgm:cxn modelId="{093E0F73-8BC2-44F3-B7E6-C491A41A25B2}" type="presOf" srcId="{3C102A5E-15DA-4D29-8561-4084FD665098}" destId="{A0F65A64-DC28-4FB4-993E-0BD49790CBB7}" srcOrd="0" destOrd="0" presId="urn:microsoft.com/office/officeart/2005/8/layout/chevron1"/>
    <dgm:cxn modelId="{7A757D59-7054-46AE-86FA-9A547A3A0F78}" type="presOf" srcId="{83D66B52-B997-4DD9-9531-1110A4689440}" destId="{D438D899-D9F0-494C-BE00-05C672E33A09}" srcOrd="0" destOrd="0" presId="urn:microsoft.com/office/officeart/2005/8/layout/chevron1"/>
    <dgm:cxn modelId="{8A9E817D-F50F-4B16-9496-C781152D1A36}" type="presOf" srcId="{9597A255-FE31-4B43-A350-699F70BD4761}" destId="{B27A9759-3951-4CDD-8DDF-4232629EB361}" srcOrd="0" destOrd="0" presId="urn:microsoft.com/office/officeart/2005/8/layout/chevron1"/>
    <dgm:cxn modelId="{C164B881-02BF-4EC5-B029-6F49091AFF60}" type="presOf" srcId="{DCDB15EE-3D1F-46DE-AADE-56BA7F1F1510}" destId="{D8A53F0B-2D13-472A-8B88-E8F84071CDEA}" srcOrd="0" destOrd="0" presId="urn:microsoft.com/office/officeart/2005/8/layout/chevron1"/>
    <dgm:cxn modelId="{EB72E18E-A502-43C8-AF3B-C5F7F6F68358}" srcId="{6CFFBAAA-7099-4E5E-BD71-565F5CA7BF6E}" destId="{83D66B52-B997-4DD9-9531-1110A4689440}" srcOrd="1" destOrd="0" parTransId="{79252C4F-B2E4-4250-AA1E-6D5C14FB40A8}" sibTransId="{E28981CF-E4DF-4130-904A-EA889C95C2D2}"/>
    <dgm:cxn modelId="{B0F82EB1-ECA8-4CD1-953F-76DE23495025}" srcId="{6CFFBAAA-7099-4E5E-BD71-565F5CA7BF6E}" destId="{3C102A5E-15DA-4D29-8561-4084FD665098}" srcOrd="4" destOrd="0" parTransId="{EFC2E0BE-3F78-4BD8-B6C5-E6B1A454FADF}" sibTransId="{6C8113C5-3EE7-4F07-A3DD-658E93EC9E68}"/>
    <dgm:cxn modelId="{757CE3C8-6220-4350-9275-EE3FEF02ED94}" type="presOf" srcId="{C57BA5F8-EFD7-4388-8206-063F497AE361}" destId="{633C41BF-0A12-4423-834F-B09E0CE4C03B}" srcOrd="0" destOrd="0" presId="urn:microsoft.com/office/officeart/2005/8/layout/chevron1"/>
    <dgm:cxn modelId="{8E1CA0D0-6101-4025-9406-A3C429965095}" type="presOf" srcId="{B8DE49F0-35AA-4BA4-B4EE-5364097C9931}" destId="{2731BE78-609D-4C10-BB9D-643312ADEE9F}" srcOrd="0" destOrd="0" presId="urn:microsoft.com/office/officeart/2005/8/layout/chevron1"/>
    <dgm:cxn modelId="{604614FF-ED0D-4BDA-BCAE-D4B71E05C97B}" srcId="{6CFFBAAA-7099-4E5E-BD71-565F5CA7BF6E}" destId="{C57BA5F8-EFD7-4388-8206-063F497AE361}" srcOrd="3" destOrd="0" parTransId="{4A4A81F0-F11A-49E2-BE11-A31B4CAE0C06}" sibTransId="{F072F695-A9FD-471C-800D-C7FB2AE182F1}"/>
    <dgm:cxn modelId="{4E435846-3CCC-441A-9CDD-B9D61189CB98}" type="presParOf" srcId="{516CF855-A5EE-44B6-9B15-AE5EA88C912A}" destId="{B27A9759-3951-4CDD-8DDF-4232629EB361}" srcOrd="0" destOrd="0" presId="urn:microsoft.com/office/officeart/2005/8/layout/chevron1"/>
    <dgm:cxn modelId="{FEEAD77B-1261-439B-8152-7680260DB42D}" type="presParOf" srcId="{516CF855-A5EE-44B6-9B15-AE5EA88C912A}" destId="{A0CE9236-E5E2-4C8E-9404-9016323982D0}" srcOrd="1" destOrd="0" presId="urn:microsoft.com/office/officeart/2005/8/layout/chevron1"/>
    <dgm:cxn modelId="{9EB14562-973A-4D34-8834-98DF0B25AA0C}" type="presParOf" srcId="{516CF855-A5EE-44B6-9B15-AE5EA88C912A}" destId="{D438D899-D9F0-494C-BE00-05C672E33A09}" srcOrd="2" destOrd="0" presId="urn:microsoft.com/office/officeart/2005/8/layout/chevron1"/>
    <dgm:cxn modelId="{1FD99E42-EDDF-4062-9B83-C2A915A4D00F}" type="presParOf" srcId="{516CF855-A5EE-44B6-9B15-AE5EA88C912A}" destId="{841C00F1-0249-4450-BDE7-556C4566C3DB}" srcOrd="3" destOrd="0" presId="urn:microsoft.com/office/officeart/2005/8/layout/chevron1"/>
    <dgm:cxn modelId="{1739412C-62C3-42E8-B709-BBAAE9F6ADC0}" type="presParOf" srcId="{516CF855-A5EE-44B6-9B15-AE5EA88C912A}" destId="{2731BE78-609D-4C10-BB9D-643312ADEE9F}" srcOrd="4" destOrd="0" presId="urn:microsoft.com/office/officeart/2005/8/layout/chevron1"/>
    <dgm:cxn modelId="{E7E9140C-9A43-4265-AC39-533A0341E801}" type="presParOf" srcId="{516CF855-A5EE-44B6-9B15-AE5EA88C912A}" destId="{5F9E9E47-907D-4E5B-B2CB-3C95184F70C2}" srcOrd="5" destOrd="0" presId="urn:microsoft.com/office/officeart/2005/8/layout/chevron1"/>
    <dgm:cxn modelId="{C5505D72-C8B4-417D-AF78-B2C2D2FFB018}" type="presParOf" srcId="{516CF855-A5EE-44B6-9B15-AE5EA88C912A}" destId="{633C41BF-0A12-4423-834F-B09E0CE4C03B}" srcOrd="6" destOrd="0" presId="urn:microsoft.com/office/officeart/2005/8/layout/chevron1"/>
    <dgm:cxn modelId="{2225BF12-9AE4-40CC-A737-154E600CD3FC}" type="presParOf" srcId="{516CF855-A5EE-44B6-9B15-AE5EA88C912A}" destId="{6C7A81B1-03A5-4FD9-A60E-0961F8503E3E}" srcOrd="7" destOrd="0" presId="urn:microsoft.com/office/officeart/2005/8/layout/chevron1"/>
    <dgm:cxn modelId="{51EED934-35D3-4C57-B23C-E1454C5DF6A2}" type="presParOf" srcId="{516CF855-A5EE-44B6-9B15-AE5EA88C912A}" destId="{A0F65A64-DC28-4FB4-993E-0BD49790CBB7}" srcOrd="8" destOrd="0" presId="urn:microsoft.com/office/officeart/2005/8/layout/chevron1"/>
    <dgm:cxn modelId="{7FD4700C-A7D5-42C0-B9F0-D5FCD04FF2BE}" type="presParOf" srcId="{516CF855-A5EE-44B6-9B15-AE5EA88C912A}" destId="{D63B7C39-0323-4388-854F-A1838C6DF1FE}" srcOrd="9" destOrd="0" presId="urn:microsoft.com/office/officeart/2005/8/layout/chevron1"/>
    <dgm:cxn modelId="{2A279250-917A-4902-98A1-5044D375EC3A}" type="presParOf" srcId="{516CF855-A5EE-44B6-9B15-AE5EA88C912A}" destId="{D8A53F0B-2D13-472A-8B88-E8F84071CDEA}" srcOrd="10" destOrd="0" presId="urn:microsoft.com/office/officeart/2005/8/layout/chevron1"/>
  </dgm:cxnLst>
  <dgm:bg/>
  <dgm:whole>
    <a:ln>
      <a:noFill/>
    </a:ln>
  </dgm:whole>
  <dgm:extLst>
    <a:ext uri="http://schemas.microsoft.com/office/drawing/2008/diagram">
      <dsp:dataModelExt xmlns:dsp="http://schemas.microsoft.com/office/drawing/2008/diagram" relId="rId16"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1D3B50BC-1FD8-4E89-A99A-EB22EBAE9870}" type="doc">
      <dgm:prSet loTypeId="urn:microsoft.com/office/officeart/2005/8/layout/pyramid1" loCatId="pyramid" qsTypeId="urn:microsoft.com/office/officeart/2005/8/quickstyle/simple1" qsCatId="simple" csTypeId="urn:microsoft.com/office/officeart/2005/8/colors/accent1_2" csCatId="accent1" phldr="1"/>
      <dgm:spPr/>
    </dgm:pt>
    <dgm:pt modelId="{01899895-7638-48A8-B407-85CBAD2D85D4}">
      <dgm:prSet phldrT="[テキスト]" custT="1"/>
      <dgm:spPr>
        <a:solidFill>
          <a:srgbClr val="FFCCCC"/>
        </a:solidFill>
      </dgm:spPr>
      <dgm:t>
        <a:bodyPr/>
        <a:lstStyle/>
        <a:p>
          <a:r>
            <a:rPr kumimoji="1" lang="ja-JP" altLang="en-US" sz="800" b="1"/>
            <a:t>基本方針</a:t>
          </a:r>
        </a:p>
      </dgm:t>
    </dgm:pt>
    <dgm:pt modelId="{382B12E4-5DC7-4502-9247-1A36E1AE0C1E}" type="parTrans" cxnId="{B41EEC44-856D-4611-AD25-AF38C275D14C}">
      <dgm:prSet/>
      <dgm:spPr/>
      <dgm:t>
        <a:bodyPr/>
        <a:lstStyle/>
        <a:p>
          <a:endParaRPr kumimoji="1" lang="ja-JP" altLang="en-US" sz="800"/>
        </a:p>
      </dgm:t>
    </dgm:pt>
    <dgm:pt modelId="{246799D4-2F43-414A-9B95-399C14164916}" type="sibTrans" cxnId="{B41EEC44-856D-4611-AD25-AF38C275D14C}">
      <dgm:prSet/>
      <dgm:spPr/>
      <dgm:t>
        <a:bodyPr/>
        <a:lstStyle/>
        <a:p>
          <a:endParaRPr kumimoji="1" lang="ja-JP" altLang="en-US" sz="800"/>
        </a:p>
      </dgm:t>
    </dgm:pt>
    <dgm:pt modelId="{86D9CACC-939F-4FB2-9F78-560A34A5A4EE}">
      <dgm:prSet phldrT="[テキスト]" custT="1"/>
      <dgm:spPr>
        <a:solidFill>
          <a:schemeClr val="accent5">
            <a:lumMod val="40000"/>
            <a:lumOff val="60000"/>
          </a:schemeClr>
        </a:solidFill>
      </dgm:spPr>
      <dgm:t>
        <a:bodyPr/>
        <a:lstStyle/>
        <a:p>
          <a:r>
            <a:rPr kumimoji="1" lang="ja-JP" altLang="en-US" sz="800" b="1"/>
            <a:t>対策基準</a:t>
          </a:r>
        </a:p>
      </dgm:t>
    </dgm:pt>
    <dgm:pt modelId="{DDA5A2E0-F14A-4332-AC10-4601BB6055F2}" type="parTrans" cxnId="{1CCF7A8D-3443-48E7-B567-2F00A76DA9C6}">
      <dgm:prSet/>
      <dgm:spPr/>
      <dgm:t>
        <a:bodyPr/>
        <a:lstStyle/>
        <a:p>
          <a:endParaRPr kumimoji="1" lang="ja-JP" altLang="en-US" sz="800"/>
        </a:p>
      </dgm:t>
    </dgm:pt>
    <dgm:pt modelId="{48EF02B9-EA1E-4F25-8501-8A253A8B8C07}" type="sibTrans" cxnId="{1CCF7A8D-3443-48E7-B567-2F00A76DA9C6}">
      <dgm:prSet/>
      <dgm:spPr/>
      <dgm:t>
        <a:bodyPr/>
        <a:lstStyle/>
        <a:p>
          <a:endParaRPr kumimoji="1" lang="ja-JP" altLang="en-US" sz="800"/>
        </a:p>
      </dgm:t>
    </dgm:pt>
    <dgm:pt modelId="{7D86E5FB-960F-4530-A640-39D76F2E8AA3}">
      <dgm:prSet phldrT="[テキスト]" custT="1"/>
      <dgm:spPr>
        <a:solidFill>
          <a:schemeClr val="accent4">
            <a:lumMod val="20000"/>
            <a:lumOff val="80000"/>
          </a:schemeClr>
        </a:solidFill>
      </dgm:spPr>
      <dgm:t>
        <a:bodyPr/>
        <a:lstStyle/>
        <a:p>
          <a:r>
            <a:rPr kumimoji="1" lang="ja-JP" altLang="en-US" sz="800" b="1"/>
            <a:t>実施手順・運用規則など</a:t>
          </a:r>
          <a:endParaRPr kumimoji="1" lang="ja-JP" altLang="en-US" sz="800"/>
        </a:p>
      </dgm:t>
    </dgm:pt>
    <dgm:pt modelId="{E3F88EC0-FBB0-42AC-9F15-49EDD7579BE2}" type="parTrans" cxnId="{0E923BDF-8B08-442C-AF21-5B2CE9280B50}">
      <dgm:prSet/>
      <dgm:spPr/>
      <dgm:t>
        <a:bodyPr/>
        <a:lstStyle/>
        <a:p>
          <a:endParaRPr kumimoji="1" lang="ja-JP" altLang="en-US" sz="800"/>
        </a:p>
      </dgm:t>
    </dgm:pt>
    <dgm:pt modelId="{0F9A76BD-30BF-4E1B-A32A-BCD2D1EC0239}" type="sibTrans" cxnId="{0E923BDF-8B08-442C-AF21-5B2CE9280B50}">
      <dgm:prSet/>
      <dgm:spPr/>
      <dgm:t>
        <a:bodyPr/>
        <a:lstStyle/>
        <a:p>
          <a:endParaRPr kumimoji="1" lang="ja-JP" altLang="en-US" sz="800"/>
        </a:p>
      </dgm:t>
    </dgm:pt>
    <dgm:pt modelId="{FF2512A5-1A56-48CB-8EEF-F909763B2766}" type="pres">
      <dgm:prSet presAssocID="{1D3B50BC-1FD8-4E89-A99A-EB22EBAE9870}" presName="Name0" presStyleCnt="0">
        <dgm:presLayoutVars>
          <dgm:dir/>
          <dgm:animLvl val="lvl"/>
          <dgm:resizeHandles val="exact"/>
        </dgm:presLayoutVars>
      </dgm:prSet>
      <dgm:spPr/>
    </dgm:pt>
    <dgm:pt modelId="{53E55146-6C13-4AEC-A4F5-5296B1CBCB95}" type="pres">
      <dgm:prSet presAssocID="{01899895-7638-48A8-B407-85CBAD2D85D4}" presName="Name8" presStyleCnt="0"/>
      <dgm:spPr/>
    </dgm:pt>
    <dgm:pt modelId="{6F3839D9-1233-441F-9AD7-577013D601E4}" type="pres">
      <dgm:prSet presAssocID="{01899895-7638-48A8-B407-85CBAD2D85D4}" presName="level" presStyleLbl="node1" presStyleIdx="0" presStyleCnt="3">
        <dgm:presLayoutVars>
          <dgm:chMax val="1"/>
          <dgm:bulletEnabled val="1"/>
        </dgm:presLayoutVars>
      </dgm:prSet>
      <dgm:spPr/>
    </dgm:pt>
    <dgm:pt modelId="{6DE5F2B0-BDCB-480A-A3C9-50AAAA4E062E}" type="pres">
      <dgm:prSet presAssocID="{01899895-7638-48A8-B407-85CBAD2D85D4}" presName="levelTx" presStyleLbl="revTx" presStyleIdx="0" presStyleCnt="0">
        <dgm:presLayoutVars>
          <dgm:chMax val="1"/>
          <dgm:bulletEnabled val="1"/>
        </dgm:presLayoutVars>
      </dgm:prSet>
      <dgm:spPr/>
    </dgm:pt>
    <dgm:pt modelId="{B4D83262-4C32-43B9-978B-F6F29F7BFB29}" type="pres">
      <dgm:prSet presAssocID="{86D9CACC-939F-4FB2-9F78-560A34A5A4EE}" presName="Name8" presStyleCnt="0"/>
      <dgm:spPr/>
    </dgm:pt>
    <dgm:pt modelId="{36B9803F-6715-43B9-A08C-AD5EF1C430C1}" type="pres">
      <dgm:prSet presAssocID="{86D9CACC-939F-4FB2-9F78-560A34A5A4EE}" presName="level" presStyleLbl="node1" presStyleIdx="1" presStyleCnt="3">
        <dgm:presLayoutVars>
          <dgm:chMax val="1"/>
          <dgm:bulletEnabled val="1"/>
        </dgm:presLayoutVars>
      </dgm:prSet>
      <dgm:spPr/>
    </dgm:pt>
    <dgm:pt modelId="{15682D22-A56B-4F50-8018-AC7911018541}" type="pres">
      <dgm:prSet presAssocID="{86D9CACC-939F-4FB2-9F78-560A34A5A4EE}" presName="levelTx" presStyleLbl="revTx" presStyleIdx="0" presStyleCnt="0">
        <dgm:presLayoutVars>
          <dgm:chMax val="1"/>
          <dgm:bulletEnabled val="1"/>
        </dgm:presLayoutVars>
      </dgm:prSet>
      <dgm:spPr/>
    </dgm:pt>
    <dgm:pt modelId="{480524B9-BBF2-4165-82E4-1B6795A869E0}" type="pres">
      <dgm:prSet presAssocID="{7D86E5FB-960F-4530-A640-39D76F2E8AA3}" presName="Name8" presStyleCnt="0"/>
      <dgm:spPr/>
    </dgm:pt>
    <dgm:pt modelId="{3AB78696-8575-43BB-A355-FD1131899BAA}" type="pres">
      <dgm:prSet presAssocID="{7D86E5FB-960F-4530-A640-39D76F2E8AA3}" presName="level" presStyleLbl="node1" presStyleIdx="2" presStyleCnt="3">
        <dgm:presLayoutVars>
          <dgm:chMax val="1"/>
          <dgm:bulletEnabled val="1"/>
        </dgm:presLayoutVars>
      </dgm:prSet>
      <dgm:spPr/>
    </dgm:pt>
    <dgm:pt modelId="{3FE7E2E9-14F8-4FE5-91D9-8E6CB114AFBB}" type="pres">
      <dgm:prSet presAssocID="{7D86E5FB-960F-4530-A640-39D76F2E8AA3}" presName="levelTx" presStyleLbl="revTx" presStyleIdx="0" presStyleCnt="0">
        <dgm:presLayoutVars>
          <dgm:chMax val="1"/>
          <dgm:bulletEnabled val="1"/>
        </dgm:presLayoutVars>
      </dgm:prSet>
      <dgm:spPr/>
    </dgm:pt>
  </dgm:ptLst>
  <dgm:cxnLst>
    <dgm:cxn modelId="{6EA33F2C-0361-4281-9B27-EDA8D36FED53}" type="presOf" srcId="{7D86E5FB-960F-4530-A640-39D76F2E8AA3}" destId="{3AB78696-8575-43BB-A355-FD1131899BAA}" srcOrd="0" destOrd="0" presId="urn:microsoft.com/office/officeart/2005/8/layout/pyramid1"/>
    <dgm:cxn modelId="{91FA3B5F-2A1E-4F34-9B4D-B942879E88B6}" type="presOf" srcId="{7D86E5FB-960F-4530-A640-39D76F2E8AA3}" destId="{3FE7E2E9-14F8-4FE5-91D9-8E6CB114AFBB}" srcOrd="1" destOrd="0" presId="urn:microsoft.com/office/officeart/2005/8/layout/pyramid1"/>
    <dgm:cxn modelId="{B41EEC44-856D-4611-AD25-AF38C275D14C}" srcId="{1D3B50BC-1FD8-4E89-A99A-EB22EBAE9870}" destId="{01899895-7638-48A8-B407-85CBAD2D85D4}" srcOrd="0" destOrd="0" parTransId="{382B12E4-5DC7-4502-9247-1A36E1AE0C1E}" sibTransId="{246799D4-2F43-414A-9B95-399C14164916}"/>
    <dgm:cxn modelId="{409AB077-470B-4DA6-BBB2-8F1C8FFFFBB0}" type="presOf" srcId="{86D9CACC-939F-4FB2-9F78-560A34A5A4EE}" destId="{36B9803F-6715-43B9-A08C-AD5EF1C430C1}" srcOrd="0" destOrd="0" presId="urn:microsoft.com/office/officeart/2005/8/layout/pyramid1"/>
    <dgm:cxn modelId="{E0199C8C-C006-4B7A-9FBA-F4584E0CB499}" type="presOf" srcId="{01899895-7638-48A8-B407-85CBAD2D85D4}" destId="{6DE5F2B0-BDCB-480A-A3C9-50AAAA4E062E}" srcOrd="1" destOrd="0" presId="urn:microsoft.com/office/officeart/2005/8/layout/pyramid1"/>
    <dgm:cxn modelId="{1CCF7A8D-3443-48E7-B567-2F00A76DA9C6}" srcId="{1D3B50BC-1FD8-4E89-A99A-EB22EBAE9870}" destId="{86D9CACC-939F-4FB2-9F78-560A34A5A4EE}" srcOrd="1" destOrd="0" parTransId="{DDA5A2E0-F14A-4332-AC10-4601BB6055F2}" sibTransId="{48EF02B9-EA1E-4F25-8501-8A253A8B8C07}"/>
    <dgm:cxn modelId="{1FAFC6C3-4EDB-469A-A6F5-87F50F142FCD}" type="presOf" srcId="{1D3B50BC-1FD8-4E89-A99A-EB22EBAE9870}" destId="{FF2512A5-1A56-48CB-8EEF-F909763B2766}" srcOrd="0" destOrd="0" presId="urn:microsoft.com/office/officeart/2005/8/layout/pyramid1"/>
    <dgm:cxn modelId="{4E549FCF-BFAC-45F7-99ED-2DDE59AC793B}" type="presOf" srcId="{01899895-7638-48A8-B407-85CBAD2D85D4}" destId="{6F3839D9-1233-441F-9AD7-577013D601E4}" srcOrd="0" destOrd="0" presId="urn:microsoft.com/office/officeart/2005/8/layout/pyramid1"/>
    <dgm:cxn modelId="{0E923BDF-8B08-442C-AF21-5B2CE9280B50}" srcId="{1D3B50BC-1FD8-4E89-A99A-EB22EBAE9870}" destId="{7D86E5FB-960F-4530-A640-39D76F2E8AA3}" srcOrd="2" destOrd="0" parTransId="{E3F88EC0-FBB0-42AC-9F15-49EDD7579BE2}" sibTransId="{0F9A76BD-30BF-4E1B-A32A-BCD2D1EC0239}"/>
    <dgm:cxn modelId="{785FC8F5-C379-489A-AB0B-8B815A16D645}" type="presOf" srcId="{86D9CACC-939F-4FB2-9F78-560A34A5A4EE}" destId="{15682D22-A56B-4F50-8018-AC7911018541}" srcOrd="1" destOrd="0" presId="urn:microsoft.com/office/officeart/2005/8/layout/pyramid1"/>
    <dgm:cxn modelId="{2B9A250D-444E-4D85-BFB1-2539EC455116}" type="presParOf" srcId="{FF2512A5-1A56-48CB-8EEF-F909763B2766}" destId="{53E55146-6C13-4AEC-A4F5-5296B1CBCB95}" srcOrd="0" destOrd="0" presId="urn:microsoft.com/office/officeart/2005/8/layout/pyramid1"/>
    <dgm:cxn modelId="{F1D800E2-7AA9-4D48-AA86-1F6EA4FD31CE}" type="presParOf" srcId="{53E55146-6C13-4AEC-A4F5-5296B1CBCB95}" destId="{6F3839D9-1233-441F-9AD7-577013D601E4}" srcOrd="0" destOrd="0" presId="urn:microsoft.com/office/officeart/2005/8/layout/pyramid1"/>
    <dgm:cxn modelId="{C9A99C5A-5990-4C8B-B826-720D4EF657DF}" type="presParOf" srcId="{53E55146-6C13-4AEC-A4F5-5296B1CBCB95}" destId="{6DE5F2B0-BDCB-480A-A3C9-50AAAA4E062E}" srcOrd="1" destOrd="0" presId="urn:microsoft.com/office/officeart/2005/8/layout/pyramid1"/>
    <dgm:cxn modelId="{AB9D4355-790F-4DA7-81BA-2317EAFD0FDB}" type="presParOf" srcId="{FF2512A5-1A56-48CB-8EEF-F909763B2766}" destId="{B4D83262-4C32-43B9-978B-F6F29F7BFB29}" srcOrd="1" destOrd="0" presId="urn:microsoft.com/office/officeart/2005/8/layout/pyramid1"/>
    <dgm:cxn modelId="{13C6CAF7-E4E2-4AF8-A2E1-335C413E66B0}" type="presParOf" srcId="{B4D83262-4C32-43B9-978B-F6F29F7BFB29}" destId="{36B9803F-6715-43B9-A08C-AD5EF1C430C1}" srcOrd="0" destOrd="0" presId="urn:microsoft.com/office/officeart/2005/8/layout/pyramid1"/>
    <dgm:cxn modelId="{5CB4D213-BE54-4F65-9314-6A536E9207F4}" type="presParOf" srcId="{B4D83262-4C32-43B9-978B-F6F29F7BFB29}" destId="{15682D22-A56B-4F50-8018-AC7911018541}" srcOrd="1" destOrd="0" presId="urn:microsoft.com/office/officeart/2005/8/layout/pyramid1"/>
    <dgm:cxn modelId="{835336EF-4142-4343-913F-8ABF546097C8}" type="presParOf" srcId="{FF2512A5-1A56-48CB-8EEF-F909763B2766}" destId="{480524B9-BBF2-4165-82E4-1B6795A869E0}" srcOrd="2" destOrd="0" presId="urn:microsoft.com/office/officeart/2005/8/layout/pyramid1"/>
    <dgm:cxn modelId="{4BF64F3E-86E4-4C99-A4D6-E7351054148C}" type="presParOf" srcId="{480524B9-BBF2-4165-82E4-1B6795A869E0}" destId="{3AB78696-8575-43BB-A355-FD1131899BAA}" srcOrd="0" destOrd="0" presId="urn:microsoft.com/office/officeart/2005/8/layout/pyramid1"/>
    <dgm:cxn modelId="{994FBF7F-5AF7-4F27-ACD5-9CB658792E22}" type="presParOf" srcId="{480524B9-BBF2-4165-82E4-1B6795A869E0}" destId="{3FE7E2E9-14F8-4FE5-91D9-8E6CB114AFBB}" srcOrd="1" destOrd="0" presId="urn:microsoft.com/office/officeart/2005/8/layout/pyramid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E70A16CA-115B-4736-BCF3-52227C87C3AE}" type="doc">
      <dgm:prSet loTypeId="urn:microsoft.com/office/officeart/2005/8/layout/process2" loCatId="process" qsTypeId="urn:microsoft.com/office/officeart/2005/8/quickstyle/simple1" qsCatId="simple" csTypeId="urn:microsoft.com/office/officeart/2005/8/colors/accent1_3" csCatId="accent1" phldr="1"/>
      <dgm:spPr/>
      <dgm:t>
        <a:bodyPr/>
        <a:lstStyle/>
        <a:p>
          <a:endParaRPr kumimoji="1" lang="ja-JP" altLang="en-US"/>
        </a:p>
      </dgm:t>
    </dgm:pt>
    <dgm:pt modelId="{5E020483-5931-4780-9CF0-14D600655528}">
      <dgm:prSet phldrT="[テキスト]" custT="1"/>
      <dgm:spPr/>
      <dgm:t>
        <a:bodyPr/>
        <a:lstStyle/>
        <a:p>
          <a:r>
            <a:rPr kumimoji="1" lang="ja-JP" altLang="en-US" sz="1050" b="1">
              <a:latin typeface="+mn-ea"/>
              <a:ea typeface="+mn-ea"/>
            </a:rPr>
            <a:t>ポイント①</a:t>
          </a:r>
          <a:br>
            <a:rPr kumimoji="1" lang="en-US" altLang="ja-JP" sz="1050" b="0">
              <a:latin typeface="+mn-ea"/>
              <a:ea typeface="+mn-ea"/>
            </a:rPr>
          </a:br>
          <a:r>
            <a:rPr kumimoji="1" lang="ja-JP" altLang="en-US" sz="1050" b="0">
              <a:latin typeface="+mn-ea"/>
              <a:ea typeface="+mn-ea"/>
            </a:rPr>
            <a:t>ビジネスの継続・発展には</a:t>
          </a:r>
          <a:r>
            <a:rPr kumimoji="1" lang="en-US" altLang="ja-JP" sz="1050" b="0">
              <a:latin typeface="+mn-ea"/>
              <a:ea typeface="+mn-ea"/>
            </a:rPr>
            <a:t>IT</a:t>
          </a:r>
          <a:r>
            <a:rPr kumimoji="1" lang="ja-JP" altLang="en-US" sz="1050" b="0">
              <a:latin typeface="+mn-ea"/>
              <a:ea typeface="+mn-ea"/>
            </a:rPr>
            <a:t>の活用が不可欠</a:t>
          </a:r>
          <a:endParaRPr kumimoji="1" lang="ja-JP" altLang="en-US" sz="1050"/>
        </a:p>
      </dgm:t>
    </dgm:pt>
    <dgm:pt modelId="{50BB1D35-B558-4943-AF31-52633CFF82BD}" type="parTrans" cxnId="{A34D92D1-A66B-4C2D-9A5F-CE4B5E6BC638}">
      <dgm:prSet/>
      <dgm:spPr/>
      <dgm:t>
        <a:bodyPr/>
        <a:lstStyle/>
        <a:p>
          <a:endParaRPr kumimoji="1" lang="ja-JP" altLang="en-US" sz="1050"/>
        </a:p>
      </dgm:t>
    </dgm:pt>
    <dgm:pt modelId="{DBE40003-87A6-4AB8-98F8-B0CD2644983F}" type="sibTrans" cxnId="{A34D92D1-A66B-4C2D-9A5F-CE4B5E6BC638}">
      <dgm:prSet custT="1"/>
      <dgm:spPr/>
      <dgm:t>
        <a:bodyPr/>
        <a:lstStyle/>
        <a:p>
          <a:endParaRPr kumimoji="1" lang="ja-JP" altLang="en-US" sz="1050"/>
        </a:p>
      </dgm:t>
    </dgm:pt>
    <dgm:pt modelId="{E170452D-3F2F-40A5-985F-09BFBAB33092}">
      <dgm:prSet phldrT="[テキスト]" custT="1"/>
      <dgm:spPr/>
      <dgm:t>
        <a:bodyPr/>
        <a:lstStyle/>
        <a:p>
          <a:r>
            <a:rPr kumimoji="1" lang="ja-JP" altLang="en-US" sz="1050" b="1"/>
            <a:t>ポイント②</a:t>
          </a:r>
          <a:br>
            <a:rPr kumimoji="1" lang="en-US" altLang="ja-JP" sz="1050" b="0"/>
          </a:br>
          <a:r>
            <a:rPr kumimoji="1" lang="en-US" altLang="ja-JP" sz="1050" b="0"/>
            <a:t>IT</a:t>
          </a:r>
          <a:r>
            <a:rPr kumimoji="1" lang="ja-JP" altLang="en-US" sz="1050" b="0"/>
            <a:t>の活用にはサイバー攻撃への対策が必要</a:t>
          </a:r>
          <a:endParaRPr kumimoji="1" lang="ja-JP" altLang="en-US" sz="1050"/>
        </a:p>
      </dgm:t>
    </dgm:pt>
    <dgm:pt modelId="{F1BFDB3C-83C1-490F-BD98-9A40FBEC69C1}" type="parTrans" cxnId="{4CE2AB78-9FB8-4C7C-8F3D-7053C7079E2F}">
      <dgm:prSet/>
      <dgm:spPr/>
      <dgm:t>
        <a:bodyPr/>
        <a:lstStyle/>
        <a:p>
          <a:endParaRPr kumimoji="1" lang="ja-JP" altLang="en-US" sz="1050"/>
        </a:p>
      </dgm:t>
    </dgm:pt>
    <dgm:pt modelId="{F86427F1-6812-470C-9088-D3CE3B03EDEF}" type="sibTrans" cxnId="{4CE2AB78-9FB8-4C7C-8F3D-7053C7079E2F}">
      <dgm:prSet custT="1"/>
      <dgm:spPr/>
      <dgm:t>
        <a:bodyPr/>
        <a:lstStyle/>
        <a:p>
          <a:endParaRPr kumimoji="1" lang="ja-JP" altLang="en-US" sz="1050"/>
        </a:p>
      </dgm:t>
    </dgm:pt>
    <dgm:pt modelId="{7295944E-C525-4F01-8E2A-7B6A8F12EFC6}">
      <dgm:prSet phldrT="[テキスト]" custT="1"/>
      <dgm:spPr>
        <a:solidFill>
          <a:schemeClr val="accent1">
            <a:lumMod val="75000"/>
          </a:schemeClr>
        </a:solidFill>
      </dgm:spPr>
      <dgm:t>
        <a:bodyPr/>
        <a:lstStyle/>
        <a:p>
          <a:pPr>
            <a:buClrTx/>
            <a:buSzTx/>
            <a:buFontTx/>
            <a:buNone/>
          </a:pPr>
          <a:r>
            <a:rPr kumimoji="1" lang="ja-JP" altLang="en-US" sz="1050" b="1">
              <a:latin typeface="+mn-ea"/>
              <a:ea typeface="+mn-ea"/>
            </a:rPr>
            <a:t>ポイント③</a:t>
          </a:r>
          <a:br>
            <a:rPr kumimoji="1" lang="en-US" altLang="ja-JP" sz="1050" b="0">
              <a:latin typeface="+mn-ea"/>
              <a:ea typeface="+mn-ea"/>
            </a:rPr>
          </a:br>
          <a:r>
            <a:rPr kumimoji="1" lang="ja-JP" altLang="ja-JP" sz="1050" b="0">
              <a:latin typeface="+mn-ea"/>
              <a:ea typeface="+mn-ea"/>
            </a:rPr>
            <a:t>サイバーセキュリティ対策は経営者が自ら実行</a:t>
          </a:r>
        </a:p>
      </dgm:t>
    </dgm:pt>
    <dgm:pt modelId="{846B4805-D705-45E3-843E-BCD2905E26A9}" type="parTrans" cxnId="{65B42D36-F1C9-420F-97F8-87610D3D4F8B}">
      <dgm:prSet/>
      <dgm:spPr/>
      <dgm:t>
        <a:bodyPr/>
        <a:lstStyle/>
        <a:p>
          <a:endParaRPr kumimoji="1" lang="ja-JP" altLang="en-US" sz="1050"/>
        </a:p>
      </dgm:t>
    </dgm:pt>
    <dgm:pt modelId="{1D21772A-79A3-409D-94A2-DE88F5E2F597}" type="sibTrans" cxnId="{65B42D36-F1C9-420F-97F8-87610D3D4F8B}">
      <dgm:prSet/>
      <dgm:spPr/>
      <dgm:t>
        <a:bodyPr/>
        <a:lstStyle/>
        <a:p>
          <a:endParaRPr kumimoji="1" lang="ja-JP" altLang="en-US" sz="1050"/>
        </a:p>
      </dgm:t>
    </dgm:pt>
    <dgm:pt modelId="{0D66F041-9088-4414-9EBF-F8FDBB44232E}" type="pres">
      <dgm:prSet presAssocID="{E70A16CA-115B-4736-BCF3-52227C87C3AE}" presName="linearFlow" presStyleCnt="0">
        <dgm:presLayoutVars>
          <dgm:resizeHandles val="exact"/>
        </dgm:presLayoutVars>
      </dgm:prSet>
      <dgm:spPr/>
    </dgm:pt>
    <dgm:pt modelId="{38D11969-191F-452F-9F48-BB2E83FEF9DE}" type="pres">
      <dgm:prSet presAssocID="{5E020483-5931-4780-9CF0-14D600655528}" presName="node" presStyleLbl="node1" presStyleIdx="0" presStyleCnt="3" custScaleX="423954" custScaleY="75132" custLinFactNeighborY="-2797">
        <dgm:presLayoutVars>
          <dgm:bulletEnabled val="1"/>
        </dgm:presLayoutVars>
      </dgm:prSet>
      <dgm:spPr/>
    </dgm:pt>
    <dgm:pt modelId="{85B1F879-A52F-407F-A36D-27A1AA3535A8}" type="pres">
      <dgm:prSet presAssocID="{DBE40003-87A6-4AB8-98F8-B0CD2644983F}" presName="sibTrans" presStyleLbl="sibTrans2D1" presStyleIdx="0" presStyleCnt="2"/>
      <dgm:spPr/>
    </dgm:pt>
    <dgm:pt modelId="{19D9B911-3F0C-4FE5-862F-D67C7DFD6FA7}" type="pres">
      <dgm:prSet presAssocID="{DBE40003-87A6-4AB8-98F8-B0CD2644983F}" presName="connectorText" presStyleLbl="sibTrans2D1" presStyleIdx="0" presStyleCnt="2"/>
      <dgm:spPr/>
    </dgm:pt>
    <dgm:pt modelId="{61C4A6A4-BDA6-4565-9C2A-F861CB0D39DA}" type="pres">
      <dgm:prSet presAssocID="{E170452D-3F2F-40A5-985F-09BFBAB33092}" presName="node" presStyleLbl="node1" presStyleIdx="1" presStyleCnt="3" custScaleX="423954" custScaleY="75132">
        <dgm:presLayoutVars>
          <dgm:bulletEnabled val="1"/>
        </dgm:presLayoutVars>
      </dgm:prSet>
      <dgm:spPr/>
    </dgm:pt>
    <dgm:pt modelId="{E7CAE2FB-F334-4D04-BE54-3B15EE7634D9}" type="pres">
      <dgm:prSet presAssocID="{F86427F1-6812-470C-9088-D3CE3B03EDEF}" presName="sibTrans" presStyleLbl="sibTrans2D1" presStyleIdx="1" presStyleCnt="2"/>
      <dgm:spPr/>
    </dgm:pt>
    <dgm:pt modelId="{0CF3322C-4F89-494E-93D2-D356029BAB31}" type="pres">
      <dgm:prSet presAssocID="{F86427F1-6812-470C-9088-D3CE3B03EDEF}" presName="connectorText" presStyleLbl="sibTrans2D1" presStyleIdx="1" presStyleCnt="2"/>
      <dgm:spPr/>
    </dgm:pt>
    <dgm:pt modelId="{E0A899D5-3B56-48B0-94D9-5E43E15C9AB9}" type="pres">
      <dgm:prSet presAssocID="{7295944E-C525-4F01-8E2A-7B6A8F12EFC6}" presName="node" presStyleLbl="node1" presStyleIdx="2" presStyleCnt="3" custScaleX="423954" custScaleY="75132" custLinFactNeighborX="1149" custLinFactNeighborY="-362">
        <dgm:presLayoutVars>
          <dgm:bulletEnabled val="1"/>
        </dgm:presLayoutVars>
      </dgm:prSet>
      <dgm:spPr/>
    </dgm:pt>
  </dgm:ptLst>
  <dgm:cxnLst>
    <dgm:cxn modelId="{65150C0C-5714-47A2-AB37-DCCF8337F646}" type="presOf" srcId="{E70A16CA-115B-4736-BCF3-52227C87C3AE}" destId="{0D66F041-9088-4414-9EBF-F8FDBB44232E}" srcOrd="0" destOrd="0" presId="urn:microsoft.com/office/officeart/2005/8/layout/process2"/>
    <dgm:cxn modelId="{9E128211-5023-4566-8DAF-F63F34A30483}" type="presOf" srcId="{7295944E-C525-4F01-8E2A-7B6A8F12EFC6}" destId="{E0A899D5-3B56-48B0-94D9-5E43E15C9AB9}" srcOrd="0" destOrd="0" presId="urn:microsoft.com/office/officeart/2005/8/layout/process2"/>
    <dgm:cxn modelId="{65B26026-80C2-4748-B897-7C75E921C6A0}" type="presOf" srcId="{E170452D-3F2F-40A5-985F-09BFBAB33092}" destId="{61C4A6A4-BDA6-4565-9C2A-F861CB0D39DA}" srcOrd="0" destOrd="0" presId="urn:microsoft.com/office/officeart/2005/8/layout/process2"/>
    <dgm:cxn modelId="{65B42D36-F1C9-420F-97F8-87610D3D4F8B}" srcId="{E70A16CA-115B-4736-BCF3-52227C87C3AE}" destId="{7295944E-C525-4F01-8E2A-7B6A8F12EFC6}" srcOrd="2" destOrd="0" parTransId="{846B4805-D705-45E3-843E-BCD2905E26A9}" sibTransId="{1D21772A-79A3-409D-94A2-DE88F5E2F597}"/>
    <dgm:cxn modelId="{43E14C47-B72B-4920-A097-336B22AA03C6}" type="presOf" srcId="{DBE40003-87A6-4AB8-98F8-B0CD2644983F}" destId="{85B1F879-A52F-407F-A36D-27A1AA3535A8}" srcOrd="0" destOrd="0" presId="urn:microsoft.com/office/officeart/2005/8/layout/process2"/>
    <dgm:cxn modelId="{481E3348-6B6D-4220-9493-3F2AC26AB88C}" type="presOf" srcId="{DBE40003-87A6-4AB8-98F8-B0CD2644983F}" destId="{19D9B911-3F0C-4FE5-862F-D67C7DFD6FA7}" srcOrd="1" destOrd="0" presId="urn:microsoft.com/office/officeart/2005/8/layout/process2"/>
    <dgm:cxn modelId="{8EDB4A4A-6AD2-4FFD-B4C8-81328943CF8F}" type="presOf" srcId="{F86427F1-6812-470C-9088-D3CE3B03EDEF}" destId="{0CF3322C-4F89-494E-93D2-D356029BAB31}" srcOrd="1" destOrd="0" presId="urn:microsoft.com/office/officeart/2005/8/layout/process2"/>
    <dgm:cxn modelId="{4CE2AB78-9FB8-4C7C-8F3D-7053C7079E2F}" srcId="{E70A16CA-115B-4736-BCF3-52227C87C3AE}" destId="{E170452D-3F2F-40A5-985F-09BFBAB33092}" srcOrd="1" destOrd="0" parTransId="{F1BFDB3C-83C1-490F-BD98-9A40FBEC69C1}" sibTransId="{F86427F1-6812-470C-9088-D3CE3B03EDEF}"/>
    <dgm:cxn modelId="{A34D92D1-A66B-4C2D-9A5F-CE4B5E6BC638}" srcId="{E70A16CA-115B-4736-BCF3-52227C87C3AE}" destId="{5E020483-5931-4780-9CF0-14D600655528}" srcOrd="0" destOrd="0" parTransId="{50BB1D35-B558-4943-AF31-52633CFF82BD}" sibTransId="{DBE40003-87A6-4AB8-98F8-B0CD2644983F}"/>
    <dgm:cxn modelId="{97156EF7-3C6E-4F70-9AC7-8806102FD75C}" type="presOf" srcId="{5E020483-5931-4780-9CF0-14D600655528}" destId="{38D11969-191F-452F-9F48-BB2E83FEF9DE}" srcOrd="0" destOrd="0" presId="urn:microsoft.com/office/officeart/2005/8/layout/process2"/>
    <dgm:cxn modelId="{CDFECBFB-8820-43CB-820D-A22288B6D0A5}" type="presOf" srcId="{F86427F1-6812-470C-9088-D3CE3B03EDEF}" destId="{E7CAE2FB-F334-4D04-BE54-3B15EE7634D9}" srcOrd="0" destOrd="0" presId="urn:microsoft.com/office/officeart/2005/8/layout/process2"/>
    <dgm:cxn modelId="{4C58E8D7-1DCE-47D4-8A52-8CB0EBB6E71A}" type="presParOf" srcId="{0D66F041-9088-4414-9EBF-F8FDBB44232E}" destId="{38D11969-191F-452F-9F48-BB2E83FEF9DE}" srcOrd="0" destOrd="0" presId="urn:microsoft.com/office/officeart/2005/8/layout/process2"/>
    <dgm:cxn modelId="{3B230823-EC0A-4E08-9612-A3522C9972D2}" type="presParOf" srcId="{0D66F041-9088-4414-9EBF-F8FDBB44232E}" destId="{85B1F879-A52F-407F-A36D-27A1AA3535A8}" srcOrd="1" destOrd="0" presId="urn:microsoft.com/office/officeart/2005/8/layout/process2"/>
    <dgm:cxn modelId="{4F1A4829-F4C6-4699-8563-8EC529B71474}" type="presParOf" srcId="{85B1F879-A52F-407F-A36D-27A1AA3535A8}" destId="{19D9B911-3F0C-4FE5-862F-D67C7DFD6FA7}" srcOrd="0" destOrd="0" presId="urn:microsoft.com/office/officeart/2005/8/layout/process2"/>
    <dgm:cxn modelId="{04ED2182-077D-41F8-91B8-42BE2A3639FC}" type="presParOf" srcId="{0D66F041-9088-4414-9EBF-F8FDBB44232E}" destId="{61C4A6A4-BDA6-4565-9C2A-F861CB0D39DA}" srcOrd="2" destOrd="0" presId="urn:microsoft.com/office/officeart/2005/8/layout/process2"/>
    <dgm:cxn modelId="{EAFD5902-AC1B-4E31-A96A-A0E6900376CF}" type="presParOf" srcId="{0D66F041-9088-4414-9EBF-F8FDBB44232E}" destId="{E7CAE2FB-F334-4D04-BE54-3B15EE7634D9}" srcOrd="3" destOrd="0" presId="urn:microsoft.com/office/officeart/2005/8/layout/process2"/>
    <dgm:cxn modelId="{11A7F959-CD24-4019-BEF4-278019A7C79D}" type="presParOf" srcId="{E7CAE2FB-F334-4D04-BE54-3B15EE7634D9}" destId="{0CF3322C-4F89-494E-93D2-D356029BAB31}" srcOrd="0" destOrd="0" presId="urn:microsoft.com/office/officeart/2005/8/layout/process2"/>
    <dgm:cxn modelId="{2E0FF53F-CE60-4914-94EF-BC018B58C35A}" type="presParOf" srcId="{0D66F041-9088-4414-9EBF-F8FDBB44232E}" destId="{E0A899D5-3B56-48B0-94D9-5E43E15C9AB9}" srcOrd="4" destOrd="0" presId="urn:microsoft.com/office/officeart/2005/8/layout/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4B252EF9-9998-490F-A4E3-C07B08D00A50}" type="doc">
      <dgm:prSet loTypeId="urn:microsoft.com/office/officeart/2005/8/layout/cycle4" loCatId="cycle" qsTypeId="urn:microsoft.com/office/officeart/2005/8/quickstyle/simple1" qsCatId="simple" csTypeId="urn:microsoft.com/office/officeart/2005/8/colors/accent1_2" csCatId="accent1" phldr="1"/>
      <dgm:spPr/>
      <dgm:t>
        <a:bodyPr/>
        <a:lstStyle/>
        <a:p>
          <a:endParaRPr kumimoji="1" lang="ja-JP" altLang="en-US"/>
        </a:p>
      </dgm:t>
    </dgm:pt>
    <dgm:pt modelId="{FE2FF8CD-FCAD-4E68-B28B-6A241BAC2FE1}">
      <dgm:prSet phldrT="[テキスト]" custT="1"/>
      <dgm:spPr>
        <a:solidFill>
          <a:schemeClr val="accent2"/>
        </a:solidFill>
      </dgm:spPr>
      <dgm:t>
        <a:bodyPr/>
        <a:lstStyle/>
        <a:p>
          <a:r>
            <a:rPr kumimoji="1" lang="en-US" altLang="ja-JP" sz="800" b="1">
              <a:latin typeface="+mn-ea"/>
              <a:ea typeface="+mn-ea"/>
            </a:rPr>
            <a:t>Plan</a:t>
          </a:r>
          <a:br>
            <a:rPr kumimoji="1" lang="en-US" altLang="ja-JP" sz="800" b="1">
              <a:latin typeface="+mn-ea"/>
              <a:ea typeface="+mn-ea"/>
            </a:rPr>
          </a:br>
          <a:r>
            <a:rPr kumimoji="1" lang="ja-JP" altLang="en-US" sz="800" b="1">
              <a:latin typeface="+mn-ea"/>
              <a:ea typeface="+mn-ea"/>
            </a:rPr>
            <a:t>（計画）</a:t>
          </a:r>
        </a:p>
      </dgm:t>
    </dgm:pt>
    <dgm:pt modelId="{80907DF9-A3C4-46A9-BDC9-12BB611B8AD1}" type="parTrans" cxnId="{3987E726-1CC9-4241-BA7E-81219F43879B}">
      <dgm:prSet/>
      <dgm:spPr/>
      <dgm:t>
        <a:bodyPr/>
        <a:lstStyle/>
        <a:p>
          <a:endParaRPr kumimoji="1" lang="ja-JP" altLang="en-US" sz="800">
            <a:latin typeface="+mn-ea"/>
            <a:ea typeface="+mn-ea"/>
          </a:endParaRPr>
        </a:p>
      </dgm:t>
    </dgm:pt>
    <dgm:pt modelId="{10689C0B-3E4E-4E6A-9C85-3BABD8877641}" type="sibTrans" cxnId="{3987E726-1CC9-4241-BA7E-81219F43879B}">
      <dgm:prSet/>
      <dgm:spPr/>
      <dgm:t>
        <a:bodyPr/>
        <a:lstStyle/>
        <a:p>
          <a:endParaRPr kumimoji="1" lang="ja-JP" altLang="en-US" sz="800">
            <a:latin typeface="+mn-ea"/>
            <a:ea typeface="+mn-ea"/>
          </a:endParaRPr>
        </a:p>
      </dgm:t>
    </dgm:pt>
    <dgm:pt modelId="{6D9CECA1-7F9F-44B9-AA45-DDEE6E2114DF}">
      <dgm:prSet phldrT="[テキスト]" custT="1"/>
      <dgm:spPr>
        <a:ln>
          <a:solidFill>
            <a:schemeClr val="accent2"/>
          </a:solidFill>
        </a:ln>
      </dgm:spPr>
      <dgm:t>
        <a:bodyPr/>
        <a:lstStyle/>
        <a:p>
          <a:pPr>
            <a:buFontTx/>
            <a:buNone/>
          </a:pPr>
          <a:r>
            <a:rPr kumimoji="1" lang="en-US" altLang="ja-JP" sz="800">
              <a:latin typeface="+mn-ea"/>
              <a:ea typeface="+mn-ea"/>
            </a:rPr>
            <a:t>4. </a:t>
          </a:r>
          <a:r>
            <a:rPr kumimoji="1" lang="ja-JP" altLang="en-US" sz="800">
              <a:latin typeface="+mn-ea"/>
              <a:ea typeface="+mn-ea"/>
            </a:rPr>
            <a:t>組織の状況</a:t>
          </a:r>
        </a:p>
      </dgm:t>
    </dgm:pt>
    <dgm:pt modelId="{38305F8D-C632-4D01-8C7A-754935EE05A3}" type="parTrans" cxnId="{4E67F958-B069-4835-BD72-2DB69C91B7C2}">
      <dgm:prSet/>
      <dgm:spPr/>
      <dgm:t>
        <a:bodyPr/>
        <a:lstStyle/>
        <a:p>
          <a:endParaRPr kumimoji="1" lang="ja-JP" altLang="en-US" sz="800">
            <a:latin typeface="+mn-ea"/>
            <a:ea typeface="+mn-ea"/>
          </a:endParaRPr>
        </a:p>
      </dgm:t>
    </dgm:pt>
    <dgm:pt modelId="{81BC34F1-C6DF-4A8C-8AF9-EB51413A9848}" type="sibTrans" cxnId="{4E67F958-B069-4835-BD72-2DB69C91B7C2}">
      <dgm:prSet/>
      <dgm:spPr/>
      <dgm:t>
        <a:bodyPr/>
        <a:lstStyle/>
        <a:p>
          <a:endParaRPr kumimoji="1" lang="ja-JP" altLang="en-US" sz="800">
            <a:latin typeface="+mn-ea"/>
            <a:ea typeface="+mn-ea"/>
          </a:endParaRPr>
        </a:p>
      </dgm:t>
    </dgm:pt>
    <dgm:pt modelId="{9F0D0C2B-D01C-4F5B-918A-F9E315DC859A}">
      <dgm:prSet phldrT="[テキスト]" custT="1"/>
      <dgm:spPr/>
      <dgm:t>
        <a:bodyPr/>
        <a:lstStyle/>
        <a:p>
          <a:r>
            <a:rPr kumimoji="1" lang="en-US" altLang="ja-JP" sz="800" b="1">
              <a:latin typeface="+mn-ea"/>
              <a:ea typeface="+mn-ea"/>
            </a:rPr>
            <a:t>Do</a:t>
          </a:r>
          <a:br>
            <a:rPr kumimoji="1" lang="en-US" altLang="ja-JP" sz="800" b="1">
              <a:latin typeface="+mn-ea"/>
              <a:ea typeface="+mn-ea"/>
            </a:rPr>
          </a:br>
          <a:r>
            <a:rPr kumimoji="1" lang="ja-JP" altLang="en-US" sz="800" b="1">
              <a:latin typeface="+mn-ea"/>
              <a:ea typeface="+mn-ea"/>
            </a:rPr>
            <a:t>（実行）</a:t>
          </a:r>
        </a:p>
      </dgm:t>
    </dgm:pt>
    <dgm:pt modelId="{FC21E95C-1C14-4688-8F1B-7EE6AC93BBA4}" type="parTrans" cxnId="{D195CF02-6241-4B4C-B5B6-F64398874EFA}">
      <dgm:prSet/>
      <dgm:spPr/>
      <dgm:t>
        <a:bodyPr/>
        <a:lstStyle/>
        <a:p>
          <a:endParaRPr kumimoji="1" lang="ja-JP" altLang="en-US" sz="800">
            <a:latin typeface="+mn-ea"/>
            <a:ea typeface="+mn-ea"/>
          </a:endParaRPr>
        </a:p>
      </dgm:t>
    </dgm:pt>
    <dgm:pt modelId="{84D8A68E-FE8B-4B89-9DB3-7FBA0202C7A4}" type="sibTrans" cxnId="{D195CF02-6241-4B4C-B5B6-F64398874EFA}">
      <dgm:prSet/>
      <dgm:spPr/>
      <dgm:t>
        <a:bodyPr/>
        <a:lstStyle/>
        <a:p>
          <a:endParaRPr kumimoji="1" lang="ja-JP" altLang="en-US" sz="800">
            <a:latin typeface="+mn-ea"/>
            <a:ea typeface="+mn-ea"/>
          </a:endParaRPr>
        </a:p>
      </dgm:t>
    </dgm:pt>
    <dgm:pt modelId="{64F0A8A5-14A2-42A2-8CB2-F40F1B5B9B53}">
      <dgm:prSet phldrT="[テキスト]" custT="1"/>
      <dgm:spPr>
        <a:ln>
          <a:solidFill>
            <a:schemeClr val="accent1"/>
          </a:solidFill>
        </a:ln>
      </dgm:spPr>
      <dgm:t>
        <a:bodyPr/>
        <a:lstStyle/>
        <a:p>
          <a:pPr algn="r">
            <a:buFontTx/>
            <a:buNone/>
          </a:pPr>
          <a:r>
            <a:rPr kumimoji="1" lang="en-US" altLang="ja-JP" sz="800">
              <a:latin typeface="+mn-ea"/>
              <a:ea typeface="+mn-ea"/>
            </a:rPr>
            <a:t>8. </a:t>
          </a:r>
          <a:r>
            <a:rPr kumimoji="1" lang="ja-JP" altLang="en-US" sz="800">
              <a:latin typeface="+mn-ea"/>
              <a:ea typeface="+mn-ea"/>
            </a:rPr>
            <a:t>運用</a:t>
          </a:r>
        </a:p>
      </dgm:t>
    </dgm:pt>
    <dgm:pt modelId="{D4805B1C-03B5-4DBE-9F13-EF451F897FAA}" type="parTrans" cxnId="{FBF88EAB-8AA0-4178-B34D-04F84466A3B3}">
      <dgm:prSet/>
      <dgm:spPr/>
      <dgm:t>
        <a:bodyPr/>
        <a:lstStyle/>
        <a:p>
          <a:endParaRPr kumimoji="1" lang="ja-JP" altLang="en-US" sz="800">
            <a:latin typeface="+mn-ea"/>
            <a:ea typeface="+mn-ea"/>
          </a:endParaRPr>
        </a:p>
      </dgm:t>
    </dgm:pt>
    <dgm:pt modelId="{7151A782-F38F-4E31-BC10-B434257FC860}" type="sibTrans" cxnId="{FBF88EAB-8AA0-4178-B34D-04F84466A3B3}">
      <dgm:prSet/>
      <dgm:spPr/>
      <dgm:t>
        <a:bodyPr/>
        <a:lstStyle/>
        <a:p>
          <a:endParaRPr kumimoji="1" lang="ja-JP" altLang="en-US" sz="800">
            <a:latin typeface="+mn-ea"/>
            <a:ea typeface="+mn-ea"/>
          </a:endParaRPr>
        </a:p>
      </dgm:t>
    </dgm:pt>
    <dgm:pt modelId="{24302C5B-E871-4B73-A7F3-8C2D13A101DA}">
      <dgm:prSet phldrT="[テキスト]" custT="1"/>
      <dgm:spPr>
        <a:solidFill>
          <a:schemeClr val="accent6"/>
        </a:solidFill>
      </dgm:spPr>
      <dgm:t>
        <a:bodyPr/>
        <a:lstStyle/>
        <a:p>
          <a:r>
            <a:rPr kumimoji="1" lang="en-US" altLang="ja-JP" sz="800" b="1">
              <a:latin typeface="+mn-ea"/>
              <a:ea typeface="+mn-ea"/>
            </a:rPr>
            <a:t>Check</a:t>
          </a:r>
          <a:br>
            <a:rPr kumimoji="1" lang="en-US" altLang="ja-JP" sz="800" b="1">
              <a:latin typeface="+mn-ea"/>
              <a:ea typeface="+mn-ea"/>
            </a:rPr>
          </a:br>
          <a:r>
            <a:rPr kumimoji="1" lang="ja-JP" altLang="en-US" sz="800" b="1">
              <a:latin typeface="+mn-ea"/>
              <a:ea typeface="+mn-ea"/>
            </a:rPr>
            <a:t>（評価）</a:t>
          </a:r>
        </a:p>
      </dgm:t>
    </dgm:pt>
    <dgm:pt modelId="{910E5A95-65D4-4759-8AB7-C6784EC6EE52}" type="parTrans" cxnId="{49627598-FDB5-44C2-A743-B37E14454723}">
      <dgm:prSet/>
      <dgm:spPr/>
      <dgm:t>
        <a:bodyPr/>
        <a:lstStyle/>
        <a:p>
          <a:endParaRPr kumimoji="1" lang="ja-JP" altLang="en-US" sz="800">
            <a:latin typeface="+mn-ea"/>
            <a:ea typeface="+mn-ea"/>
          </a:endParaRPr>
        </a:p>
      </dgm:t>
    </dgm:pt>
    <dgm:pt modelId="{3F34E3FC-18D4-4696-8188-E8ACB990D13B}" type="sibTrans" cxnId="{49627598-FDB5-44C2-A743-B37E14454723}">
      <dgm:prSet/>
      <dgm:spPr/>
      <dgm:t>
        <a:bodyPr/>
        <a:lstStyle/>
        <a:p>
          <a:endParaRPr kumimoji="1" lang="ja-JP" altLang="en-US" sz="800">
            <a:latin typeface="+mn-ea"/>
            <a:ea typeface="+mn-ea"/>
          </a:endParaRPr>
        </a:p>
      </dgm:t>
    </dgm:pt>
    <dgm:pt modelId="{EAE7FC4F-453C-49B2-9EC4-F7496F230CD8}">
      <dgm:prSet phldrT="[テキスト]" custT="1"/>
      <dgm:spPr>
        <a:ln>
          <a:solidFill>
            <a:schemeClr val="accent6"/>
          </a:solidFill>
        </a:ln>
      </dgm:spPr>
      <dgm:t>
        <a:bodyPr anchor="b"/>
        <a:lstStyle/>
        <a:p>
          <a:pPr algn="r">
            <a:buFontTx/>
            <a:buNone/>
          </a:pPr>
          <a:r>
            <a:rPr kumimoji="1" lang="en-US" altLang="ja-JP" sz="800">
              <a:latin typeface="+mn-ea"/>
              <a:ea typeface="+mn-ea"/>
            </a:rPr>
            <a:t>9. </a:t>
          </a:r>
          <a:r>
            <a:rPr kumimoji="1" lang="ja-JP" altLang="en-US" sz="800">
              <a:latin typeface="+mn-ea"/>
              <a:ea typeface="+mn-ea"/>
            </a:rPr>
            <a:t>パフォーマンス評価</a:t>
          </a:r>
        </a:p>
      </dgm:t>
    </dgm:pt>
    <dgm:pt modelId="{75860FE4-962B-41C6-A91C-1D7B21B198E6}" type="parTrans" cxnId="{CB0F4AF8-1A47-4A91-B8A2-C9E2DD2A23D0}">
      <dgm:prSet/>
      <dgm:spPr/>
      <dgm:t>
        <a:bodyPr/>
        <a:lstStyle/>
        <a:p>
          <a:endParaRPr kumimoji="1" lang="ja-JP" altLang="en-US" sz="800">
            <a:latin typeface="+mn-ea"/>
            <a:ea typeface="+mn-ea"/>
          </a:endParaRPr>
        </a:p>
      </dgm:t>
    </dgm:pt>
    <dgm:pt modelId="{FEF6C72B-0107-4E75-8D1D-736DD123993F}" type="sibTrans" cxnId="{CB0F4AF8-1A47-4A91-B8A2-C9E2DD2A23D0}">
      <dgm:prSet/>
      <dgm:spPr/>
      <dgm:t>
        <a:bodyPr/>
        <a:lstStyle/>
        <a:p>
          <a:endParaRPr kumimoji="1" lang="ja-JP" altLang="en-US" sz="800">
            <a:latin typeface="+mn-ea"/>
            <a:ea typeface="+mn-ea"/>
          </a:endParaRPr>
        </a:p>
      </dgm:t>
    </dgm:pt>
    <dgm:pt modelId="{832CD9AE-5599-4A56-B28E-DA325D2A3AD9}">
      <dgm:prSet phldrT="[テキスト]" custT="1"/>
      <dgm:spPr>
        <a:solidFill>
          <a:schemeClr val="accent4"/>
        </a:solidFill>
      </dgm:spPr>
      <dgm:t>
        <a:bodyPr/>
        <a:lstStyle/>
        <a:p>
          <a:r>
            <a:rPr kumimoji="1" lang="en-US" altLang="ja-JP" sz="800" b="1">
              <a:latin typeface="+mn-ea"/>
              <a:ea typeface="+mn-ea"/>
            </a:rPr>
            <a:t>Act</a:t>
          </a:r>
          <a:br>
            <a:rPr kumimoji="1" lang="en-US" altLang="ja-JP" sz="800" b="1">
              <a:latin typeface="+mn-ea"/>
              <a:ea typeface="+mn-ea"/>
            </a:rPr>
          </a:br>
          <a:r>
            <a:rPr kumimoji="1" lang="ja-JP" altLang="en-US" sz="800" b="1">
              <a:latin typeface="+mn-ea"/>
              <a:ea typeface="+mn-ea"/>
            </a:rPr>
            <a:t>（改善）</a:t>
          </a:r>
        </a:p>
      </dgm:t>
    </dgm:pt>
    <dgm:pt modelId="{8681B143-A911-418E-9B2B-502BB1A05AAA}" type="parTrans" cxnId="{C592B3E0-9E9F-4535-882A-16B1AE855703}">
      <dgm:prSet/>
      <dgm:spPr/>
      <dgm:t>
        <a:bodyPr/>
        <a:lstStyle/>
        <a:p>
          <a:endParaRPr kumimoji="1" lang="ja-JP" altLang="en-US" sz="800">
            <a:latin typeface="+mn-ea"/>
            <a:ea typeface="+mn-ea"/>
          </a:endParaRPr>
        </a:p>
      </dgm:t>
    </dgm:pt>
    <dgm:pt modelId="{2495FE58-02BD-4EFC-BD8D-1193CE43572C}" type="sibTrans" cxnId="{C592B3E0-9E9F-4535-882A-16B1AE855703}">
      <dgm:prSet/>
      <dgm:spPr/>
      <dgm:t>
        <a:bodyPr/>
        <a:lstStyle/>
        <a:p>
          <a:endParaRPr kumimoji="1" lang="ja-JP" altLang="en-US" sz="800">
            <a:latin typeface="+mn-ea"/>
            <a:ea typeface="+mn-ea"/>
          </a:endParaRPr>
        </a:p>
      </dgm:t>
    </dgm:pt>
    <dgm:pt modelId="{BE935543-534C-4A51-8D52-F563B85C96B8}">
      <dgm:prSet phldrT="[テキスト]" custT="1"/>
      <dgm:spPr>
        <a:ln>
          <a:solidFill>
            <a:schemeClr val="accent4"/>
          </a:solidFill>
        </a:ln>
      </dgm:spPr>
      <dgm:t>
        <a:bodyPr anchor="b"/>
        <a:lstStyle/>
        <a:p>
          <a:pPr>
            <a:buFontTx/>
            <a:buNone/>
          </a:pPr>
          <a:r>
            <a:rPr kumimoji="1" lang="en-US" altLang="ja-JP" sz="800">
              <a:latin typeface="+mn-ea"/>
              <a:ea typeface="+mn-ea"/>
            </a:rPr>
            <a:t>10. </a:t>
          </a:r>
          <a:r>
            <a:rPr kumimoji="1" lang="ja-JP" altLang="en-US" sz="800">
              <a:latin typeface="+mn-ea"/>
              <a:ea typeface="+mn-ea"/>
            </a:rPr>
            <a:t>改善</a:t>
          </a:r>
        </a:p>
      </dgm:t>
    </dgm:pt>
    <dgm:pt modelId="{DB935AFB-F4BE-4104-BE02-0AC5FA3241EE}" type="parTrans" cxnId="{9EBC9F2F-4215-42FE-83B7-CFA1157CAF01}">
      <dgm:prSet/>
      <dgm:spPr/>
      <dgm:t>
        <a:bodyPr/>
        <a:lstStyle/>
        <a:p>
          <a:endParaRPr kumimoji="1" lang="ja-JP" altLang="en-US" sz="800">
            <a:latin typeface="+mn-ea"/>
            <a:ea typeface="+mn-ea"/>
          </a:endParaRPr>
        </a:p>
      </dgm:t>
    </dgm:pt>
    <dgm:pt modelId="{A6ECAF11-A214-4401-A295-3D2A9E68F53C}" type="sibTrans" cxnId="{9EBC9F2F-4215-42FE-83B7-CFA1157CAF01}">
      <dgm:prSet/>
      <dgm:spPr/>
      <dgm:t>
        <a:bodyPr/>
        <a:lstStyle/>
        <a:p>
          <a:endParaRPr kumimoji="1" lang="ja-JP" altLang="en-US" sz="800">
            <a:latin typeface="+mn-ea"/>
            <a:ea typeface="+mn-ea"/>
          </a:endParaRPr>
        </a:p>
      </dgm:t>
    </dgm:pt>
    <dgm:pt modelId="{9B7CCF0E-679C-4B74-B343-4E23B76AAC83}">
      <dgm:prSet phldrT="[テキスト]" custT="1"/>
      <dgm:spPr>
        <a:ln>
          <a:solidFill>
            <a:schemeClr val="accent2"/>
          </a:solidFill>
        </a:ln>
      </dgm:spPr>
      <dgm:t>
        <a:bodyPr/>
        <a:lstStyle/>
        <a:p>
          <a:pPr>
            <a:buFontTx/>
            <a:buNone/>
          </a:pPr>
          <a:r>
            <a:rPr kumimoji="1" lang="en-US" altLang="ja-JP" sz="800">
              <a:latin typeface="+mn-ea"/>
              <a:ea typeface="+mn-ea"/>
            </a:rPr>
            <a:t>6. </a:t>
          </a:r>
          <a:r>
            <a:rPr kumimoji="1" lang="ja-JP" altLang="en-US" sz="800">
              <a:latin typeface="+mn-ea"/>
              <a:ea typeface="+mn-ea"/>
            </a:rPr>
            <a:t>計画</a:t>
          </a:r>
        </a:p>
      </dgm:t>
    </dgm:pt>
    <dgm:pt modelId="{79F1E460-97C6-4C55-9AB3-F60D06266636}" type="parTrans" cxnId="{C8DEA864-1D9C-4CB5-A328-BDECE3C0654C}">
      <dgm:prSet/>
      <dgm:spPr/>
      <dgm:t>
        <a:bodyPr/>
        <a:lstStyle/>
        <a:p>
          <a:endParaRPr kumimoji="1" lang="ja-JP" altLang="en-US" sz="800"/>
        </a:p>
      </dgm:t>
    </dgm:pt>
    <dgm:pt modelId="{6BF5B45D-EB3B-4D52-9143-3AF017E981D3}" type="sibTrans" cxnId="{C8DEA864-1D9C-4CB5-A328-BDECE3C0654C}">
      <dgm:prSet/>
      <dgm:spPr/>
      <dgm:t>
        <a:bodyPr/>
        <a:lstStyle/>
        <a:p>
          <a:endParaRPr kumimoji="1" lang="ja-JP" altLang="en-US" sz="800"/>
        </a:p>
      </dgm:t>
    </dgm:pt>
    <dgm:pt modelId="{4ECCBFA4-1D30-4E3B-ABFB-C8068307D8B4}">
      <dgm:prSet phldrT="[テキスト]" custT="1"/>
      <dgm:spPr>
        <a:ln>
          <a:solidFill>
            <a:schemeClr val="accent2"/>
          </a:solidFill>
        </a:ln>
      </dgm:spPr>
      <dgm:t>
        <a:bodyPr/>
        <a:lstStyle/>
        <a:p>
          <a:pPr>
            <a:buFontTx/>
            <a:buNone/>
          </a:pPr>
          <a:r>
            <a:rPr kumimoji="1" lang="en-US" altLang="ja-JP" sz="800">
              <a:latin typeface="+mn-ea"/>
              <a:ea typeface="+mn-ea"/>
            </a:rPr>
            <a:t>7. </a:t>
          </a:r>
          <a:r>
            <a:rPr kumimoji="1" lang="ja-JP" altLang="en-US" sz="800">
              <a:latin typeface="+mn-ea"/>
              <a:ea typeface="+mn-ea"/>
            </a:rPr>
            <a:t>支援</a:t>
          </a:r>
        </a:p>
      </dgm:t>
    </dgm:pt>
    <dgm:pt modelId="{6C26C99C-5735-4717-AF1E-29B5513CC29C}" type="parTrans" cxnId="{027A5E00-6617-4ADE-BD2C-AF952073A2C8}">
      <dgm:prSet/>
      <dgm:spPr/>
      <dgm:t>
        <a:bodyPr/>
        <a:lstStyle/>
        <a:p>
          <a:endParaRPr kumimoji="1" lang="ja-JP" altLang="en-US" sz="800"/>
        </a:p>
      </dgm:t>
    </dgm:pt>
    <dgm:pt modelId="{ADBF37D8-8A09-454B-BAC9-5C46EA6923F6}" type="sibTrans" cxnId="{027A5E00-6617-4ADE-BD2C-AF952073A2C8}">
      <dgm:prSet/>
      <dgm:spPr/>
      <dgm:t>
        <a:bodyPr/>
        <a:lstStyle/>
        <a:p>
          <a:endParaRPr kumimoji="1" lang="ja-JP" altLang="en-US" sz="800"/>
        </a:p>
      </dgm:t>
    </dgm:pt>
    <dgm:pt modelId="{668E38B0-715C-49D6-8A7F-699AA3803A29}">
      <dgm:prSet phldrT="[テキスト]" custT="1"/>
      <dgm:spPr>
        <a:ln>
          <a:solidFill>
            <a:schemeClr val="accent2"/>
          </a:solidFill>
        </a:ln>
      </dgm:spPr>
      <dgm:t>
        <a:bodyPr/>
        <a:lstStyle/>
        <a:p>
          <a:pPr>
            <a:buFontTx/>
            <a:buNone/>
          </a:pPr>
          <a:r>
            <a:rPr kumimoji="1" lang="en-US" altLang="ja-JP" sz="800">
              <a:latin typeface="+mn-ea"/>
              <a:ea typeface="+mn-ea"/>
            </a:rPr>
            <a:t>5. </a:t>
          </a:r>
          <a:r>
            <a:rPr kumimoji="1" lang="ja-JP" altLang="en-US" sz="800">
              <a:latin typeface="+mn-ea"/>
              <a:ea typeface="+mn-ea"/>
            </a:rPr>
            <a:t>リーダーシップ</a:t>
          </a:r>
        </a:p>
      </dgm:t>
    </dgm:pt>
    <dgm:pt modelId="{AB443289-4CEF-461E-A3E8-D723849D9E76}" type="parTrans" cxnId="{FA070D89-7DCD-4706-875F-90B2F84DF1C5}">
      <dgm:prSet/>
      <dgm:spPr/>
      <dgm:t>
        <a:bodyPr/>
        <a:lstStyle/>
        <a:p>
          <a:endParaRPr kumimoji="1" lang="ja-JP" altLang="en-US"/>
        </a:p>
      </dgm:t>
    </dgm:pt>
    <dgm:pt modelId="{F7F0A360-3951-490C-A13C-759BDFFA37B0}" type="sibTrans" cxnId="{FA070D89-7DCD-4706-875F-90B2F84DF1C5}">
      <dgm:prSet/>
      <dgm:spPr/>
      <dgm:t>
        <a:bodyPr/>
        <a:lstStyle/>
        <a:p>
          <a:endParaRPr kumimoji="1" lang="ja-JP" altLang="en-US"/>
        </a:p>
      </dgm:t>
    </dgm:pt>
    <dgm:pt modelId="{5C56B36B-DC82-4003-9B77-4344A65F3F55}" type="pres">
      <dgm:prSet presAssocID="{4B252EF9-9998-490F-A4E3-C07B08D00A50}" presName="cycleMatrixDiagram" presStyleCnt="0">
        <dgm:presLayoutVars>
          <dgm:chMax val="1"/>
          <dgm:dir/>
          <dgm:animLvl val="lvl"/>
          <dgm:resizeHandles val="exact"/>
        </dgm:presLayoutVars>
      </dgm:prSet>
      <dgm:spPr/>
    </dgm:pt>
    <dgm:pt modelId="{82877CDE-E2D7-4ED8-84EE-47D6114A62EE}" type="pres">
      <dgm:prSet presAssocID="{4B252EF9-9998-490F-A4E3-C07B08D00A50}" presName="children" presStyleCnt="0"/>
      <dgm:spPr/>
    </dgm:pt>
    <dgm:pt modelId="{EEDFFF74-A168-47DF-A4DE-4C1AC288DBBD}" type="pres">
      <dgm:prSet presAssocID="{4B252EF9-9998-490F-A4E3-C07B08D00A50}" presName="child1group" presStyleCnt="0"/>
      <dgm:spPr/>
    </dgm:pt>
    <dgm:pt modelId="{81CC0E37-AF5E-4586-B687-4FB7B1BAAC2B}" type="pres">
      <dgm:prSet presAssocID="{4B252EF9-9998-490F-A4E3-C07B08D00A50}" presName="child1" presStyleLbl="bgAcc1" presStyleIdx="0" presStyleCnt="4" custScaleX="178624" custScaleY="107640" custLinFactNeighborY="25860"/>
      <dgm:spPr/>
    </dgm:pt>
    <dgm:pt modelId="{9029667D-AA30-4113-B145-8D84AE0A37D9}" type="pres">
      <dgm:prSet presAssocID="{4B252EF9-9998-490F-A4E3-C07B08D00A50}" presName="child1Text" presStyleLbl="bgAcc1" presStyleIdx="0" presStyleCnt="4">
        <dgm:presLayoutVars>
          <dgm:bulletEnabled val="1"/>
        </dgm:presLayoutVars>
      </dgm:prSet>
      <dgm:spPr/>
    </dgm:pt>
    <dgm:pt modelId="{72648C1A-1C67-4BC4-84AA-B37F139E38FC}" type="pres">
      <dgm:prSet presAssocID="{4B252EF9-9998-490F-A4E3-C07B08D00A50}" presName="child2group" presStyleCnt="0"/>
      <dgm:spPr/>
    </dgm:pt>
    <dgm:pt modelId="{B466DDDF-AE62-4072-9371-A70667CCBACA}" type="pres">
      <dgm:prSet presAssocID="{4B252EF9-9998-490F-A4E3-C07B08D00A50}" presName="child2" presStyleLbl="bgAcc1" presStyleIdx="1" presStyleCnt="4" custScaleX="178624" custScaleY="107692" custLinFactNeighborY="25921"/>
      <dgm:spPr/>
    </dgm:pt>
    <dgm:pt modelId="{99321F11-EE9A-4E88-A12E-0C6F948E92E9}" type="pres">
      <dgm:prSet presAssocID="{4B252EF9-9998-490F-A4E3-C07B08D00A50}" presName="child2Text" presStyleLbl="bgAcc1" presStyleIdx="1" presStyleCnt="4">
        <dgm:presLayoutVars>
          <dgm:bulletEnabled val="1"/>
        </dgm:presLayoutVars>
      </dgm:prSet>
      <dgm:spPr/>
    </dgm:pt>
    <dgm:pt modelId="{837847DE-16F3-4A4C-B648-61ABDF0B5750}" type="pres">
      <dgm:prSet presAssocID="{4B252EF9-9998-490F-A4E3-C07B08D00A50}" presName="child3group" presStyleCnt="0"/>
      <dgm:spPr/>
    </dgm:pt>
    <dgm:pt modelId="{7C4B1A60-E538-4C61-8903-45EC1A73C8B2}" type="pres">
      <dgm:prSet presAssocID="{4B252EF9-9998-490F-A4E3-C07B08D00A50}" presName="child3" presStyleLbl="bgAcc1" presStyleIdx="2" presStyleCnt="4" custScaleX="178624" custScaleY="107093" custLinFactNeighborY="-24404"/>
      <dgm:spPr/>
    </dgm:pt>
    <dgm:pt modelId="{93379C89-2E4A-4432-96A5-BD5949E69D16}" type="pres">
      <dgm:prSet presAssocID="{4B252EF9-9998-490F-A4E3-C07B08D00A50}" presName="child3Text" presStyleLbl="bgAcc1" presStyleIdx="2" presStyleCnt="4">
        <dgm:presLayoutVars>
          <dgm:bulletEnabled val="1"/>
        </dgm:presLayoutVars>
      </dgm:prSet>
      <dgm:spPr/>
    </dgm:pt>
    <dgm:pt modelId="{CD61385A-D83B-4D2C-A875-4B84A113759F}" type="pres">
      <dgm:prSet presAssocID="{4B252EF9-9998-490F-A4E3-C07B08D00A50}" presName="child4group" presStyleCnt="0"/>
      <dgm:spPr/>
    </dgm:pt>
    <dgm:pt modelId="{6E7FFD17-F246-4C4A-9606-11CD03576066}" type="pres">
      <dgm:prSet presAssocID="{4B252EF9-9998-490F-A4E3-C07B08D00A50}" presName="child4" presStyleLbl="bgAcc1" presStyleIdx="3" presStyleCnt="4" custScaleX="178624" custScaleY="107089" custLinFactNeighborY="-24178"/>
      <dgm:spPr/>
    </dgm:pt>
    <dgm:pt modelId="{A2ED7537-CC27-4CFB-A11D-F0127ECE371B}" type="pres">
      <dgm:prSet presAssocID="{4B252EF9-9998-490F-A4E3-C07B08D00A50}" presName="child4Text" presStyleLbl="bgAcc1" presStyleIdx="3" presStyleCnt="4">
        <dgm:presLayoutVars>
          <dgm:bulletEnabled val="1"/>
        </dgm:presLayoutVars>
      </dgm:prSet>
      <dgm:spPr/>
    </dgm:pt>
    <dgm:pt modelId="{54787BB6-DD2C-4630-B7C9-E79B2887AC45}" type="pres">
      <dgm:prSet presAssocID="{4B252EF9-9998-490F-A4E3-C07B08D00A50}" presName="childPlaceholder" presStyleCnt="0"/>
      <dgm:spPr/>
    </dgm:pt>
    <dgm:pt modelId="{9FC869C0-CDF2-431C-A77E-6C47FCB4DA27}" type="pres">
      <dgm:prSet presAssocID="{4B252EF9-9998-490F-A4E3-C07B08D00A50}" presName="circle" presStyleCnt="0"/>
      <dgm:spPr/>
    </dgm:pt>
    <dgm:pt modelId="{24A9FC1E-F15E-4FC3-948E-559A3D53520F}" type="pres">
      <dgm:prSet presAssocID="{4B252EF9-9998-490F-A4E3-C07B08D00A50}" presName="quadrant1" presStyleLbl="node1" presStyleIdx="0" presStyleCnt="4">
        <dgm:presLayoutVars>
          <dgm:chMax val="1"/>
          <dgm:bulletEnabled val="1"/>
        </dgm:presLayoutVars>
      </dgm:prSet>
      <dgm:spPr/>
    </dgm:pt>
    <dgm:pt modelId="{0EED4DDF-F146-4827-9BD0-36CA4C2E7323}" type="pres">
      <dgm:prSet presAssocID="{4B252EF9-9998-490F-A4E3-C07B08D00A50}" presName="quadrant2" presStyleLbl="node1" presStyleIdx="1" presStyleCnt="4">
        <dgm:presLayoutVars>
          <dgm:chMax val="1"/>
          <dgm:bulletEnabled val="1"/>
        </dgm:presLayoutVars>
      </dgm:prSet>
      <dgm:spPr/>
    </dgm:pt>
    <dgm:pt modelId="{8F4781F1-7559-48D4-81E7-89272B07DAF9}" type="pres">
      <dgm:prSet presAssocID="{4B252EF9-9998-490F-A4E3-C07B08D00A50}" presName="quadrant3" presStyleLbl="node1" presStyleIdx="2" presStyleCnt="4">
        <dgm:presLayoutVars>
          <dgm:chMax val="1"/>
          <dgm:bulletEnabled val="1"/>
        </dgm:presLayoutVars>
      </dgm:prSet>
      <dgm:spPr/>
    </dgm:pt>
    <dgm:pt modelId="{1995C2B1-5731-46B6-8370-8923A584FDB4}" type="pres">
      <dgm:prSet presAssocID="{4B252EF9-9998-490F-A4E3-C07B08D00A50}" presName="quadrant4" presStyleLbl="node1" presStyleIdx="3" presStyleCnt="4">
        <dgm:presLayoutVars>
          <dgm:chMax val="1"/>
          <dgm:bulletEnabled val="1"/>
        </dgm:presLayoutVars>
      </dgm:prSet>
      <dgm:spPr/>
    </dgm:pt>
    <dgm:pt modelId="{265A5015-D265-4030-971A-EE9A87ECC361}" type="pres">
      <dgm:prSet presAssocID="{4B252EF9-9998-490F-A4E3-C07B08D00A50}" presName="quadrantPlaceholder" presStyleCnt="0"/>
      <dgm:spPr/>
    </dgm:pt>
    <dgm:pt modelId="{E4EE64CC-FD06-4338-9FBD-551F5599CB7E}" type="pres">
      <dgm:prSet presAssocID="{4B252EF9-9998-490F-A4E3-C07B08D00A50}" presName="center1" presStyleLbl="fgShp" presStyleIdx="0" presStyleCnt="2"/>
      <dgm:spPr>
        <a:solidFill>
          <a:schemeClr val="bg1">
            <a:lumMod val="50000"/>
          </a:schemeClr>
        </a:solidFill>
        <a:ln>
          <a:solidFill>
            <a:schemeClr val="bg1"/>
          </a:solidFill>
        </a:ln>
      </dgm:spPr>
    </dgm:pt>
    <dgm:pt modelId="{BD8E378B-DBE4-4F78-BB3F-CE905675DAAF}" type="pres">
      <dgm:prSet presAssocID="{4B252EF9-9998-490F-A4E3-C07B08D00A50}" presName="center2" presStyleLbl="fgShp" presStyleIdx="1" presStyleCnt="2"/>
      <dgm:spPr>
        <a:solidFill>
          <a:schemeClr val="bg1">
            <a:lumMod val="50000"/>
          </a:schemeClr>
        </a:solidFill>
        <a:ln>
          <a:solidFill>
            <a:schemeClr val="bg1"/>
          </a:solidFill>
        </a:ln>
      </dgm:spPr>
    </dgm:pt>
  </dgm:ptLst>
  <dgm:cxnLst>
    <dgm:cxn modelId="{027A5E00-6617-4ADE-BD2C-AF952073A2C8}" srcId="{FE2FF8CD-FCAD-4E68-B28B-6A241BAC2FE1}" destId="{4ECCBFA4-1D30-4E3B-ABFB-C8068307D8B4}" srcOrd="3" destOrd="0" parTransId="{6C26C99C-5735-4717-AF1E-29B5513CC29C}" sibTransId="{ADBF37D8-8A09-454B-BAC9-5C46EA6923F6}"/>
    <dgm:cxn modelId="{D195CF02-6241-4B4C-B5B6-F64398874EFA}" srcId="{4B252EF9-9998-490F-A4E3-C07B08D00A50}" destId="{9F0D0C2B-D01C-4F5B-918A-F9E315DC859A}" srcOrd="1" destOrd="0" parTransId="{FC21E95C-1C14-4688-8F1B-7EE6AC93BBA4}" sibTransId="{84D8A68E-FE8B-4B89-9DB3-7FBA0202C7A4}"/>
    <dgm:cxn modelId="{C466B50D-1EF4-458B-837D-7BBC1ABA3283}" type="presOf" srcId="{668E38B0-715C-49D6-8A7F-699AA3803A29}" destId="{81CC0E37-AF5E-4586-B687-4FB7B1BAAC2B}" srcOrd="0" destOrd="1" presId="urn:microsoft.com/office/officeart/2005/8/layout/cycle4"/>
    <dgm:cxn modelId="{99BC6D1C-AFDC-439C-A0E9-3ADED14F71E9}" type="presOf" srcId="{EAE7FC4F-453C-49B2-9EC4-F7496F230CD8}" destId="{7C4B1A60-E538-4C61-8903-45EC1A73C8B2}" srcOrd="0" destOrd="0" presId="urn:microsoft.com/office/officeart/2005/8/layout/cycle4"/>
    <dgm:cxn modelId="{E3BF941E-B194-44E1-AF1E-B894107E1440}" type="presOf" srcId="{64F0A8A5-14A2-42A2-8CB2-F40F1B5B9B53}" destId="{99321F11-EE9A-4E88-A12E-0C6F948E92E9}" srcOrd="1" destOrd="0" presId="urn:microsoft.com/office/officeart/2005/8/layout/cycle4"/>
    <dgm:cxn modelId="{9C9A1A1F-0B45-411A-BA19-60CC6272F2D8}" type="presOf" srcId="{832CD9AE-5599-4A56-B28E-DA325D2A3AD9}" destId="{1995C2B1-5731-46B6-8370-8923A584FDB4}" srcOrd="0" destOrd="0" presId="urn:microsoft.com/office/officeart/2005/8/layout/cycle4"/>
    <dgm:cxn modelId="{0B401E23-A26B-460F-B32E-31AC6B1D7139}" type="presOf" srcId="{24302C5B-E871-4B73-A7F3-8C2D13A101DA}" destId="{8F4781F1-7559-48D4-81E7-89272B07DAF9}" srcOrd="0" destOrd="0" presId="urn:microsoft.com/office/officeart/2005/8/layout/cycle4"/>
    <dgm:cxn modelId="{3987E726-1CC9-4241-BA7E-81219F43879B}" srcId="{4B252EF9-9998-490F-A4E3-C07B08D00A50}" destId="{FE2FF8CD-FCAD-4E68-B28B-6A241BAC2FE1}" srcOrd="0" destOrd="0" parTransId="{80907DF9-A3C4-46A9-BDC9-12BB611B8AD1}" sibTransId="{10689C0B-3E4E-4E6A-9C85-3BABD8877641}"/>
    <dgm:cxn modelId="{0B9F862C-09EE-4B3C-8BD9-7AAE55A11CA3}" type="presOf" srcId="{668E38B0-715C-49D6-8A7F-699AA3803A29}" destId="{9029667D-AA30-4113-B145-8D84AE0A37D9}" srcOrd="1" destOrd="1" presId="urn:microsoft.com/office/officeart/2005/8/layout/cycle4"/>
    <dgm:cxn modelId="{9EBC9F2F-4215-42FE-83B7-CFA1157CAF01}" srcId="{832CD9AE-5599-4A56-B28E-DA325D2A3AD9}" destId="{BE935543-534C-4A51-8D52-F563B85C96B8}" srcOrd="0" destOrd="0" parTransId="{DB935AFB-F4BE-4104-BE02-0AC5FA3241EE}" sibTransId="{A6ECAF11-A214-4401-A295-3D2A9E68F53C}"/>
    <dgm:cxn modelId="{2863F55F-FA04-4558-BE89-49A3BA3FA6A5}" type="presOf" srcId="{6D9CECA1-7F9F-44B9-AA45-DDEE6E2114DF}" destId="{81CC0E37-AF5E-4586-B687-4FB7B1BAAC2B}" srcOrd="0" destOrd="0" presId="urn:microsoft.com/office/officeart/2005/8/layout/cycle4"/>
    <dgm:cxn modelId="{7C883C42-D69A-42C6-9B54-C49CA752FAAE}" type="presOf" srcId="{4B252EF9-9998-490F-A4E3-C07B08D00A50}" destId="{5C56B36B-DC82-4003-9B77-4344A65F3F55}" srcOrd="0" destOrd="0" presId="urn:microsoft.com/office/officeart/2005/8/layout/cycle4"/>
    <dgm:cxn modelId="{C8DEA864-1D9C-4CB5-A328-BDECE3C0654C}" srcId="{FE2FF8CD-FCAD-4E68-B28B-6A241BAC2FE1}" destId="{9B7CCF0E-679C-4B74-B343-4E23B76AAC83}" srcOrd="2" destOrd="0" parTransId="{79F1E460-97C6-4C55-9AB3-F60D06266636}" sibTransId="{6BF5B45D-EB3B-4D52-9143-3AF017E981D3}"/>
    <dgm:cxn modelId="{91093D74-1B3D-47E0-95BA-27AB84DB2559}" type="presOf" srcId="{9F0D0C2B-D01C-4F5B-918A-F9E315DC859A}" destId="{0EED4DDF-F146-4827-9BD0-36CA4C2E7323}" srcOrd="0" destOrd="0" presId="urn:microsoft.com/office/officeart/2005/8/layout/cycle4"/>
    <dgm:cxn modelId="{4E67F958-B069-4835-BD72-2DB69C91B7C2}" srcId="{FE2FF8CD-FCAD-4E68-B28B-6A241BAC2FE1}" destId="{6D9CECA1-7F9F-44B9-AA45-DDEE6E2114DF}" srcOrd="0" destOrd="0" parTransId="{38305F8D-C632-4D01-8C7A-754935EE05A3}" sibTransId="{81BC34F1-C6DF-4A8C-8AF9-EB51413A9848}"/>
    <dgm:cxn modelId="{FA070D89-7DCD-4706-875F-90B2F84DF1C5}" srcId="{FE2FF8CD-FCAD-4E68-B28B-6A241BAC2FE1}" destId="{668E38B0-715C-49D6-8A7F-699AA3803A29}" srcOrd="1" destOrd="0" parTransId="{AB443289-4CEF-461E-A3E8-D723849D9E76}" sibTransId="{F7F0A360-3951-490C-A13C-759BDFFA37B0}"/>
    <dgm:cxn modelId="{61158F8D-0C9D-4E8F-AD10-AEDAD9C6511D}" type="presOf" srcId="{FE2FF8CD-FCAD-4E68-B28B-6A241BAC2FE1}" destId="{24A9FC1E-F15E-4FC3-948E-559A3D53520F}" srcOrd="0" destOrd="0" presId="urn:microsoft.com/office/officeart/2005/8/layout/cycle4"/>
    <dgm:cxn modelId="{206CDD90-D323-44C1-9D1B-5B09E9BAFBA2}" type="presOf" srcId="{BE935543-534C-4A51-8D52-F563B85C96B8}" destId="{A2ED7537-CC27-4CFB-A11D-F0127ECE371B}" srcOrd="1" destOrd="0" presId="urn:microsoft.com/office/officeart/2005/8/layout/cycle4"/>
    <dgm:cxn modelId="{49627598-FDB5-44C2-A743-B37E14454723}" srcId="{4B252EF9-9998-490F-A4E3-C07B08D00A50}" destId="{24302C5B-E871-4B73-A7F3-8C2D13A101DA}" srcOrd="2" destOrd="0" parTransId="{910E5A95-65D4-4759-8AB7-C6784EC6EE52}" sibTransId="{3F34E3FC-18D4-4696-8188-E8ACB990D13B}"/>
    <dgm:cxn modelId="{D6C28398-FDCF-4A45-87BE-5828588E49D4}" type="presOf" srcId="{4ECCBFA4-1D30-4E3B-ABFB-C8068307D8B4}" destId="{9029667D-AA30-4113-B145-8D84AE0A37D9}" srcOrd="1" destOrd="3" presId="urn:microsoft.com/office/officeart/2005/8/layout/cycle4"/>
    <dgm:cxn modelId="{ECDB929A-7AA8-42CB-81D1-4489DF809529}" type="presOf" srcId="{BE935543-534C-4A51-8D52-F563B85C96B8}" destId="{6E7FFD17-F246-4C4A-9606-11CD03576066}" srcOrd="0" destOrd="0" presId="urn:microsoft.com/office/officeart/2005/8/layout/cycle4"/>
    <dgm:cxn modelId="{FBF88EAB-8AA0-4178-B34D-04F84466A3B3}" srcId="{9F0D0C2B-D01C-4F5B-918A-F9E315DC859A}" destId="{64F0A8A5-14A2-42A2-8CB2-F40F1B5B9B53}" srcOrd="0" destOrd="0" parTransId="{D4805B1C-03B5-4DBE-9F13-EF451F897FAA}" sibTransId="{7151A782-F38F-4E31-BC10-B434257FC860}"/>
    <dgm:cxn modelId="{3486B9B2-A4E7-4426-A293-4B3393A5F36B}" type="presOf" srcId="{6D9CECA1-7F9F-44B9-AA45-DDEE6E2114DF}" destId="{9029667D-AA30-4113-B145-8D84AE0A37D9}" srcOrd="1" destOrd="0" presId="urn:microsoft.com/office/officeart/2005/8/layout/cycle4"/>
    <dgm:cxn modelId="{846F1CC2-88E5-4B62-9E7A-2CA2C94833EA}" type="presOf" srcId="{9B7CCF0E-679C-4B74-B343-4E23B76AAC83}" destId="{9029667D-AA30-4113-B145-8D84AE0A37D9}" srcOrd="1" destOrd="2" presId="urn:microsoft.com/office/officeart/2005/8/layout/cycle4"/>
    <dgm:cxn modelId="{CCDE2DD4-0D49-4E62-B417-3B4760FBCDF0}" type="presOf" srcId="{64F0A8A5-14A2-42A2-8CB2-F40F1B5B9B53}" destId="{B466DDDF-AE62-4072-9371-A70667CCBACA}" srcOrd="0" destOrd="0" presId="urn:microsoft.com/office/officeart/2005/8/layout/cycle4"/>
    <dgm:cxn modelId="{A86621DB-A2A4-4C9E-AB41-FBBB073D18DF}" type="presOf" srcId="{9B7CCF0E-679C-4B74-B343-4E23B76AAC83}" destId="{81CC0E37-AF5E-4586-B687-4FB7B1BAAC2B}" srcOrd="0" destOrd="2" presId="urn:microsoft.com/office/officeart/2005/8/layout/cycle4"/>
    <dgm:cxn modelId="{E42156DE-5728-43F2-8FA8-D03E795012BE}" type="presOf" srcId="{EAE7FC4F-453C-49B2-9EC4-F7496F230CD8}" destId="{93379C89-2E4A-4432-96A5-BD5949E69D16}" srcOrd="1" destOrd="0" presId="urn:microsoft.com/office/officeart/2005/8/layout/cycle4"/>
    <dgm:cxn modelId="{C592B3E0-9E9F-4535-882A-16B1AE855703}" srcId="{4B252EF9-9998-490F-A4E3-C07B08D00A50}" destId="{832CD9AE-5599-4A56-B28E-DA325D2A3AD9}" srcOrd="3" destOrd="0" parTransId="{8681B143-A911-418E-9B2B-502BB1A05AAA}" sibTransId="{2495FE58-02BD-4EFC-BD8D-1193CE43572C}"/>
    <dgm:cxn modelId="{A78395F0-CFB5-4E29-B5AF-CF5D253B0669}" type="presOf" srcId="{4ECCBFA4-1D30-4E3B-ABFB-C8068307D8B4}" destId="{81CC0E37-AF5E-4586-B687-4FB7B1BAAC2B}" srcOrd="0" destOrd="3" presId="urn:microsoft.com/office/officeart/2005/8/layout/cycle4"/>
    <dgm:cxn modelId="{CB0F4AF8-1A47-4A91-B8A2-C9E2DD2A23D0}" srcId="{24302C5B-E871-4B73-A7F3-8C2D13A101DA}" destId="{EAE7FC4F-453C-49B2-9EC4-F7496F230CD8}" srcOrd="0" destOrd="0" parTransId="{75860FE4-962B-41C6-A91C-1D7B21B198E6}" sibTransId="{FEF6C72B-0107-4E75-8D1D-736DD123993F}"/>
    <dgm:cxn modelId="{AB944075-D651-4884-8A1E-338F0278A4DE}" type="presParOf" srcId="{5C56B36B-DC82-4003-9B77-4344A65F3F55}" destId="{82877CDE-E2D7-4ED8-84EE-47D6114A62EE}" srcOrd="0" destOrd="0" presId="urn:microsoft.com/office/officeart/2005/8/layout/cycle4"/>
    <dgm:cxn modelId="{950A3FEA-2AD8-4CDD-963C-2E48C798F5F7}" type="presParOf" srcId="{82877CDE-E2D7-4ED8-84EE-47D6114A62EE}" destId="{EEDFFF74-A168-47DF-A4DE-4C1AC288DBBD}" srcOrd="0" destOrd="0" presId="urn:microsoft.com/office/officeart/2005/8/layout/cycle4"/>
    <dgm:cxn modelId="{71707CCD-38C8-495D-A4D3-E76D729665A9}" type="presParOf" srcId="{EEDFFF74-A168-47DF-A4DE-4C1AC288DBBD}" destId="{81CC0E37-AF5E-4586-B687-4FB7B1BAAC2B}" srcOrd="0" destOrd="0" presId="urn:microsoft.com/office/officeart/2005/8/layout/cycle4"/>
    <dgm:cxn modelId="{D246DE67-DE14-4F65-94A5-0D72CD1A6C72}" type="presParOf" srcId="{EEDFFF74-A168-47DF-A4DE-4C1AC288DBBD}" destId="{9029667D-AA30-4113-B145-8D84AE0A37D9}" srcOrd="1" destOrd="0" presId="urn:microsoft.com/office/officeart/2005/8/layout/cycle4"/>
    <dgm:cxn modelId="{ACB1D51E-EDC7-4EDC-8E0D-078933A37436}" type="presParOf" srcId="{82877CDE-E2D7-4ED8-84EE-47D6114A62EE}" destId="{72648C1A-1C67-4BC4-84AA-B37F139E38FC}" srcOrd="1" destOrd="0" presId="urn:microsoft.com/office/officeart/2005/8/layout/cycle4"/>
    <dgm:cxn modelId="{3894677D-5935-4A5E-B350-F8ADD2CEDBE5}" type="presParOf" srcId="{72648C1A-1C67-4BC4-84AA-B37F139E38FC}" destId="{B466DDDF-AE62-4072-9371-A70667CCBACA}" srcOrd="0" destOrd="0" presId="urn:microsoft.com/office/officeart/2005/8/layout/cycle4"/>
    <dgm:cxn modelId="{51024896-33A7-4F2E-AA00-7D85D9B79BCD}" type="presParOf" srcId="{72648C1A-1C67-4BC4-84AA-B37F139E38FC}" destId="{99321F11-EE9A-4E88-A12E-0C6F948E92E9}" srcOrd="1" destOrd="0" presId="urn:microsoft.com/office/officeart/2005/8/layout/cycle4"/>
    <dgm:cxn modelId="{BD3E6E36-24F5-448B-8FB0-37430A3FB4FC}" type="presParOf" srcId="{82877CDE-E2D7-4ED8-84EE-47D6114A62EE}" destId="{837847DE-16F3-4A4C-B648-61ABDF0B5750}" srcOrd="2" destOrd="0" presId="urn:microsoft.com/office/officeart/2005/8/layout/cycle4"/>
    <dgm:cxn modelId="{3DFB5190-E486-421B-9A3D-BBF480519BC1}" type="presParOf" srcId="{837847DE-16F3-4A4C-B648-61ABDF0B5750}" destId="{7C4B1A60-E538-4C61-8903-45EC1A73C8B2}" srcOrd="0" destOrd="0" presId="urn:microsoft.com/office/officeart/2005/8/layout/cycle4"/>
    <dgm:cxn modelId="{111F8B2A-6FED-48A0-BC5E-1D0A62E84525}" type="presParOf" srcId="{837847DE-16F3-4A4C-B648-61ABDF0B5750}" destId="{93379C89-2E4A-4432-96A5-BD5949E69D16}" srcOrd="1" destOrd="0" presId="urn:microsoft.com/office/officeart/2005/8/layout/cycle4"/>
    <dgm:cxn modelId="{0121F179-EDAA-4AF7-872B-04F1A7A63A6F}" type="presParOf" srcId="{82877CDE-E2D7-4ED8-84EE-47D6114A62EE}" destId="{CD61385A-D83B-4D2C-A875-4B84A113759F}" srcOrd="3" destOrd="0" presId="urn:microsoft.com/office/officeart/2005/8/layout/cycle4"/>
    <dgm:cxn modelId="{8C7198A9-036A-473A-A56A-FC8BF6F6BAFC}" type="presParOf" srcId="{CD61385A-D83B-4D2C-A875-4B84A113759F}" destId="{6E7FFD17-F246-4C4A-9606-11CD03576066}" srcOrd="0" destOrd="0" presId="urn:microsoft.com/office/officeart/2005/8/layout/cycle4"/>
    <dgm:cxn modelId="{32DBD864-7CD1-4309-9710-962D845B7B7C}" type="presParOf" srcId="{CD61385A-D83B-4D2C-A875-4B84A113759F}" destId="{A2ED7537-CC27-4CFB-A11D-F0127ECE371B}" srcOrd="1" destOrd="0" presId="urn:microsoft.com/office/officeart/2005/8/layout/cycle4"/>
    <dgm:cxn modelId="{4CC58AFD-052E-425A-A835-CC633C084E4D}" type="presParOf" srcId="{82877CDE-E2D7-4ED8-84EE-47D6114A62EE}" destId="{54787BB6-DD2C-4630-B7C9-E79B2887AC45}" srcOrd="4" destOrd="0" presId="urn:microsoft.com/office/officeart/2005/8/layout/cycle4"/>
    <dgm:cxn modelId="{DDD35293-F76F-4908-88F6-77AA98CC4B17}" type="presParOf" srcId="{5C56B36B-DC82-4003-9B77-4344A65F3F55}" destId="{9FC869C0-CDF2-431C-A77E-6C47FCB4DA27}" srcOrd="1" destOrd="0" presId="urn:microsoft.com/office/officeart/2005/8/layout/cycle4"/>
    <dgm:cxn modelId="{116A686C-42B5-4486-9BBD-DBA7EF2BF402}" type="presParOf" srcId="{9FC869C0-CDF2-431C-A77E-6C47FCB4DA27}" destId="{24A9FC1E-F15E-4FC3-948E-559A3D53520F}" srcOrd="0" destOrd="0" presId="urn:microsoft.com/office/officeart/2005/8/layout/cycle4"/>
    <dgm:cxn modelId="{D7851ED8-3510-4CC7-8488-5F0DE849514F}" type="presParOf" srcId="{9FC869C0-CDF2-431C-A77E-6C47FCB4DA27}" destId="{0EED4DDF-F146-4827-9BD0-36CA4C2E7323}" srcOrd="1" destOrd="0" presId="urn:microsoft.com/office/officeart/2005/8/layout/cycle4"/>
    <dgm:cxn modelId="{990CE38F-305D-4A69-89CC-2D8CC2E61918}" type="presParOf" srcId="{9FC869C0-CDF2-431C-A77E-6C47FCB4DA27}" destId="{8F4781F1-7559-48D4-81E7-89272B07DAF9}" srcOrd="2" destOrd="0" presId="urn:microsoft.com/office/officeart/2005/8/layout/cycle4"/>
    <dgm:cxn modelId="{70FFFCED-37D4-49AF-9F94-5D28121072D3}" type="presParOf" srcId="{9FC869C0-CDF2-431C-A77E-6C47FCB4DA27}" destId="{1995C2B1-5731-46B6-8370-8923A584FDB4}" srcOrd="3" destOrd="0" presId="urn:microsoft.com/office/officeart/2005/8/layout/cycle4"/>
    <dgm:cxn modelId="{5EB6C053-49BB-4480-B58D-46C1E3F5B0C8}" type="presParOf" srcId="{9FC869C0-CDF2-431C-A77E-6C47FCB4DA27}" destId="{265A5015-D265-4030-971A-EE9A87ECC361}" srcOrd="4" destOrd="0" presId="urn:microsoft.com/office/officeart/2005/8/layout/cycle4"/>
    <dgm:cxn modelId="{BFB3E014-647D-4B79-B4F5-2B1CE1DD4B5F}" type="presParOf" srcId="{5C56B36B-DC82-4003-9B77-4344A65F3F55}" destId="{E4EE64CC-FD06-4338-9FBD-551F5599CB7E}" srcOrd="2" destOrd="0" presId="urn:microsoft.com/office/officeart/2005/8/layout/cycle4"/>
    <dgm:cxn modelId="{FC44DDD9-332B-475A-8991-87045496160B}" type="presParOf" srcId="{5C56B36B-DC82-4003-9B77-4344A65F3F55}" destId="{BD8E378B-DBE4-4F78-BB3F-CE905675DAAF}" srcOrd="3" destOrd="0" presId="urn:microsoft.com/office/officeart/2005/8/layout/cycle4"/>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9F52C699-D89A-4019-8408-E4750DBB2B1D}" type="doc">
      <dgm:prSet loTypeId="urn:microsoft.com/office/officeart/2005/8/layout/cycle4" loCatId="cycle" qsTypeId="urn:microsoft.com/office/officeart/2005/8/quickstyle/simple1" qsCatId="simple" csTypeId="urn:microsoft.com/office/officeart/2005/8/colors/accent1_2" csCatId="accent1" phldr="1"/>
      <dgm:spPr/>
      <dgm:t>
        <a:bodyPr/>
        <a:lstStyle/>
        <a:p>
          <a:endParaRPr kumimoji="1" lang="ja-JP" altLang="en-US"/>
        </a:p>
      </dgm:t>
    </dgm:pt>
    <dgm:pt modelId="{2DA6B6CD-F1BE-441C-888A-5FBF747D71C7}">
      <dgm:prSet phldrT="[テキスト]"/>
      <dgm:spPr>
        <a:solidFill>
          <a:schemeClr val="accent2"/>
        </a:solidFill>
      </dgm:spPr>
      <dgm:t>
        <a:bodyPr/>
        <a:lstStyle/>
        <a:p>
          <a:r>
            <a:rPr kumimoji="1" lang="en-US" altLang="ja-JP"/>
            <a:t>Plan</a:t>
          </a:r>
          <a:endParaRPr kumimoji="1" lang="ja-JP" altLang="en-US"/>
        </a:p>
      </dgm:t>
    </dgm:pt>
    <dgm:pt modelId="{34BBAF7F-EFBB-416D-B853-5FC4BF9BA47F}" type="parTrans" cxnId="{72774A79-F588-452D-9891-A4184008E97F}">
      <dgm:prSet/>
      <dgm:spPr/>
      <dgm:t>
        <a:bodyPr/>
        <a:lstStyle/>
        <a:p>
          <a:endParaRPr kumimoji="1" lang="ja-JP" altLang="en-US"/>
        </a:p>
      </dgm:t>
    </dgm:pt>
    <dgm:pt modelId="{86FE8481-5547-4A23-968C-4A749496CA9B}" type="sibTrans" cxnId="{72774A79-F588-452D-9891-A4184008E97F}">
      <dgm:prSet/>
      <dgm:spPr/>
      <dgm:t>
        <a:bodyPr/>
        <a:lstStyle/>
        <a:p>
          <a:endParaRPr kumimoji="1" lang="ja-JP" altLang="en-US"/>
        </a:p>
      </dgm:t>
    </dgm:pt>
    <dgm:pt modelId="{10D4C454-8CC4-4882-88E7-F23496BAB0BA}">
      <dgm:prSet phldrT="[テキスト]"/>
      <dgm:spPr/>
      <dgm:t>
        <a:bodyPr/>
        <a:lstStyle/>
        <a:p>
          <a:r>
            <a:rPr kumimoji="1" lang="en-US" altLang="ja-JP"/>
            <a:t>Do</a:t>
          </a:r>
          <a:endParaRPr kumimoji="1" lang="ja-JP" altLang="en-US"/>
        </a:p>
      </dgm:t>
    </dgm:pt>
    <dgm:pt modelId="{889009AA-61C6-4BE0-95CC-AC44E1FF0BD5}" type="parTrans" cxnId="{1A225DA5-D47C-4722-B90C-3686606F293A}">
      <dgm:prSet/>
      <dgm:spPr/>
      <dgm:t>
        <a:bodyPr/>
        <a:lstStyle/>
        <a:p>
          <a:endParaRPr kumimoji="1" lang="ja-JP" altLang="en-US"/>
        </a:p>
      </dgm:t>
    </dgm:pt>
    <dgm:pt modelId="{12875102-64D2-4169-BB5B-9D8AED5F4ECE}" type="sibTrans" cxnId="{1A225DA5-D47C-4722-B90C-3686606F293A}">
      <dgm:prSet/>
      <dgm:spPr/>
      <dgm:t>
        <a:bodyPr/>
        <a:lstStyle/>
        <a:p>
          <a:endParaRPr kumimoji="1" lang="ja-JP" altLang="en-US"/>
        </a:p>
      </dgm:t>
    </dgm:pt>
    <dgm:pt modelId="{E788CB6F-14BB-4FD4-A789-8AD8F9790BCC}">
      <dgm:prSet phldrT="[テキスト]"/>
      <dgm:spPr>
        <a:solidFill>
          <a:schemeClr val="accent6"/>
        </a:solidFill>
      </dgm:spPr>
      <dgm:t>
        <a:bodyPr/>
        <a:lstStyle/>
        <a:p>
          <a:r>
            <a:rPr kumimoji="1" lang="en-US" altLang="ja-JP"/>
            <a:t>Check</a:t>
          </a:r>
          <a:endParaRPr kumimoji="1" lang="ja-JP" altLang="en-US"/>
        </a:p>
      </dgm:t>
    </dgm:pt>
    <dgm:pt modelId="{ADA426EE-4D65-4DAD-8EB0-38550F7E63C1}" type="parTrans" cxnId="{305AC1A2-BD49-438A-906D-8B1196CA2500}">
      <dgm:prSet/>
      <dgm:spPr/>
      <dgm:t>
        <a:bodyPr/>
        <a:lstStyle/>
        <a:p>
          <a:endParaRPr kumimoji="1" lang="ja-JP" altLang="en-US"/>
        </a:p>
      </dgm:t>
    </dgm:pt>
    <dgm:pt modelId="{AEBA11C0-7784-4DBD-94A2-BFFCA7EA82CE}" type="sibTrans" cxnId="{305AC1A2-BD49-438A-906D-8B1196CA2500}">
      <dgm:prSet/>
      <dgm:spPr/>
      <dgm:t>
        <a:bodyPr/>
        <a:lstStyle/>
        <a:p>
          <a:endParaRPr kumimoji="1" lang="ja-JP" altLang="en-US"/>
        </a:p>
      </dgm:t>
    </dgm:pt>
    <dgm:pt modelId="{EA8EF247-7434-4FCD-972B-02496BFA1D3A}">
      <dgm:prSet phldrT="[テキスト]"/>
      <dgm:spPr>
        <a:solidFill>
          <a:schemeClr val="accent4"/>
        </a:solidFill>
      </dgm:spPr>
      <dgm:t>
        <a:bodyPr/>
        <a:lstStyle/>
        <a:p>
          <a:r>
            <a:rPr kumimoji="1" lang="en-US" altLang="ja-JP"/>
            <a:t>Act</a:t>
          </a:r>
          <a:endParaRPr kumimoji="1" lang="ja-JP" altLang="en-US"/>
        </a:p>
      </dgm:t>
    </dgm:pt>
    <dgm:pt modelId="{0C18547E-5970-4626-BFB9-7DA1CE8E9530}" type="parTrans" cxnId="{6060ECE1-2E1B-460C-8CD0-42A7A2503160}">
      <dgm:prSet/>
      <dgm:spPr/>
      <dgm:t>
        <a:bodyPr/>
        <a:lstStyle/>
        <a:p>
          <a:endParaRPr kumimoji="1" lang="ja-JP" altLang="en-US"/>
        </a:p>
      </dgm:t>
    </dgm:pt>
    <dgm:pt modelId="{1CDA5606-E8AE-4F90-947D-454CE01990C8}" type="sibTrans" cxnId="{6060ECE1-2E1B-460C-8CD0-42A7A2503160}">
      <dgm:prSet/>
      <dgm:spPr/>
      <dgm:t>
        <a:bodyPr/>
        <a:lstStyle/>
        <a:p>
          <a:endParaRPr kumimoji="1" lang="ja-JP" altLang="en-US"/>
        </a:p>
      </dgm:t>
    </dgm:pt>
    <dgm:pt modelId="{5AD91A07-4650-45D3-B289-7DD1C93BD6C7}" type="pres">
      <dgm:prSet presAssocID="{9F52C699-D89A-4019-8408-E4750DBB2B1D}" presName="cycleMatrixDiagram" presStyleCnt="0">
        <dgm:presLayoutVars>
          <dgm:chMax val="1"/>
          <dgm:dir/>
          <dgm:animLvl val="lvl"/>
          <dgm:resizeHandles val="exact"/>
        </dgm:presLayoutVars>
      </dgm:prSet>
      <dgm:spPr/>
    </dgm:pt>
    <dgm:pt modelId="{59B7022C-46BD-40DF-9C64-19B699812C79}" type="pres">
      <dgm:prSet presAssocID="{9F52C699-D89A-4019-8408-E4750DBB2B1D}" presName="children" presStyleCnt="0"/>
      <dgm:spPr/>
    </dgm:pt>
    <dgm:pt modelId="{90EF854C-277A-4DB7-808C-F3D2899DFC9A}" type="pres">
      <dgm:prSet presAssocID="{9F52C699-D89A-4019-8408-E4750DBB2B1D}" presName="childPlaceholder" presStyleCnt="0"/>
      <dgm:spPr/>
    </dgm:pt>
    <dgm:pt modelId="{7141A729-3BD2-4E53-8D3B-D31AC5ABA728}" type="pres">
      <dgm:prSet presAssocID="{9F52C699-D89A-4019-8408-E4750DBB2B1D}" presName="circle" presStyleCnt="0"/>
      <dgm:spPr/>
    </dgm:pt>
    <dgm:pt modelId="{51B1F27E-88D2-4298-808B-080881621A1D}" type="pres">
      <dgm:prSet presAssocID="{9F52C699-D89A-4019-8408-E4750DBB2B1D}" presName="quadrant1" presStyleLbl="node1" presStyleIdx="0" presStyleCnt="4">
        <dgm:presLayoutVars>
          <dgm:chMax val="1"/>
          <dgm:bulletEnabled val="1"/>
        </dgm:presLayoutVars>
      </dgm:prSet>
      <dgm:spPr/>
    </dgm:pt>
    <dgm:pt modelId="{3E6616B6-93FB-4E7A-8D97-6CDCE5862BE5}" type="pres">
      <dgm:prSet presAssocID="{9F52C699-D89A-4019-8408-E4750DBB2B1D}" presName="quadrant2" presStyleLbl="node1" presStyleIdx="1" presStyleCnt="4">
        <dgm:presLayoutVars>
          <dgm:chMax val="1"/>
          <dgm:bulletEnabled val="1"/>
        </dgm:presLayoutVars>
      </dgm:prSet>
      <dgm:spPr/>
    </dgm:pt>
    <dgm:pt modelId="{36A2569E-3A74-48C9-8AD0-612839AC4457}" type="pres">
      <dgm:prSet presAssocID="{9F52C699-D89A-4019-8408-E4750DBB2B1D}" presName="quadrant3" presStyleLbl="node1" presStyleIdx="2" presStyleCnt="4">
        <dgm:presLayoutVars>
          <dgm:chMax val="1"/>
          <dgm:bulletEnabled val="1"/>
        </dgm:presLayoutVars>
      </dgm:prSet>
      <dgm:spPr/>
    </dgm:pt>
    <dgm:pt modelId="{AA9931D4-F265-41E1-A3DA-3EEFF3DD1BF8}" type="pres">
      <dgm:prSet presAssocID="{9F52C699-D89A-4019-8408-E4750DBB2B1D}" presName="quadrant4" presStyleLbl="node1" presStyleIdx="3" presStyleCnt="4">
        <dgm:presLayoutVars>
          <dgm:chMax val="1"/>
          <dgm:bulletEnabled val="1"/>
        </dgm:presLayoutVars>
      </dgm:prSet>
      <dgm:spPr/>
    </dgm:pt>
    <dgm:pt modelId="{75D80914-92C8-4711-8E0B-8A8C78FEC4FF}" type="pres">
      <dgm:prSet presAssocID="{9F52C699-D89A-4019-8408-E4750DBB2B1D}" presName="quadrantPlaceholder" presStyleCnt="0"/>
      <dgm:spPr/>
    </dgm:pt>
    <dgm:pt modelId="{DFEA4FD6-885C-4DCD-83BA-DDE9F768D2E2}" type="pres">
      <dgm:prSet presAssocID="{9F52C699-D89A-4019-8408-E4750DBB2B1D}" presName="center1" presStyleLbl="fgShp" presStyleIdx="0" presStyleCnt="2" custScaleX="166717" custScaleY="166717"/>
      <dgm:spPr/>
    </dgm:pt>
    <dgm:pt modelId="{CB6E8E17-90B5-4D41-95CF-593DD4DCE045}" type="pres">
      <dgm:prSet presAssocID="{9F52C699-D89A-4019-8408-E4750DBB2B1D}" presName="center2" presStyleLbl="fgShp" presStyleIdx="1" presStyleCnt="2" custScaleX="166717" custScaleY="166717"/>
      <dgm:spPr/>
    </dgm:pt>
  </dgm:ptLst>
  <dgm:cxnLst>
    <dgm:cxn modelId="{BBE62007-2551-4440-AA8E-06A1A3A5E6B0}" type="presOf" srcId="{EA8EF247-7434-4FCD-972B-02496BFA1D3A}" destId="{AA9931D4-F265-41E1-A3DA-3EEFF3DD1BF8}" srcOrd="0" destOrd="0" presId="urn:microsoft.com/office/officeart/2005/8/layout/cycle4"/>
    <dgm:cxn modelId="{26CA1219-B283-4055-9E61-279450E31E04}" type="presOf" srcId="{E788CB6F-14BB-4FD4-A789-8AD8F9790BCC}" destId="{36A2569E-3A74-48C9-8AD0-612839AC4457}" srcOrd="0" destOrd="0" presId="urn:microsoft.com/office/officeart/2005/8/layout/cycle4"/>
    <dgm:cxn modelId="{17BBEA2F-A0FB-44E6-A587-8FF8837DE301}" type="presOf" srcId="{10D4C454-8CC4-4882-88E7-F23496BAB0BA}" destId="{3E6616B6-93FB-4E7A-8D97-6CDCE5862BE5}" srcOrd="0" destOrd="0" presId="urn:microsoft.com/office/officeart/2005/8/layout/cycle4"/>
    <dgm:cxn modelId="{72774A79-F588-452D-9891-A4184008E97F}" srcId="{9F52C699-D89A-4019-8408-E4750DBB2B1D}" destId="{2DA6B6CD-F1BE-441C-888A-5FBF747D71C7}" srcOrd="0" destOrd="0" parTransId="{34BBAF7F-EFBB-416D-B853-5FC4BF9BA47F}" sibTransId="{86FE8481-5547-4A23-968C-4A749496CA9B}"/>
    <dgm:cxn modelId="{305AC1A2-BD49-438A-906D-8B1196CA2500}" srcId="{9F52C699-D89A-4019-8408-E4750DBB2B1D}" destId="{E788CB6F-14BB-4FD4-A789-8AD8F9790BCC}" srcOrd="2" destOrd="0" parTransId="{ADA426EE-4D65-4DAD-8EB0-38550F7E63C1}" sibTransId="{AEBA11C0-7784-4DBD-94A2-BFFCA7EA82CE}"/>
    <dgm:cxn modelId="{1A225DA5-D47C-4722-B90C-3686606F293A}" srcId="{9F52C699-D89A-4019-8408-E4750DBB2B1D}" destId="{10D4C454-8CC4-4882-88E7-F23496BAB0BA}" srcOrd="1" destOrd="0" parTransId="{889009AA-61C6-4BE0-95CC-AC44E1FF0BD5}" sibTransId="{12875102-64D2-4169-BB5B-9D8AED5F4ECE}"/>
    <dgm:cxn modelId="{6060ECE1-2E1B-460C-8CD0-42A7A2503160}" srcId="{9F52C699-D89A-4019-8408-E4750DBB2B1D}" destId="{EA8EF247-7434-4FCD-972B-02496BFA1D3A}" srcOrd="3" destOrd="0" parTransId="{0C18547E-5970-4626-BFB9-7DA1CE8E9530}" sibTransId="{1CDA5606-E8AE-4F90-947D-454CE01990C8}"/>
    <dgm:cxn modelId="{0B42E6EE-5CFF-4E1B-9189-632939E9DA29}" type="presOf" srcId="{9F52C699-D89A-4019-8408-E4750DBB2B1D}" destId="{5AD91A07-4650-45D3-B289-7DD1C93BD6C7}" srcOrd="0" destOrd="0" presId="urn:microsoft.com/office/officeart/2005/8/layout/cycle4"/>
    <dgm:cxn modelId="{98722BEF-D3D2-4D8C-BD8B-3C327C1A4505}" type="presOf" srcId="{2DA6B6CD-F1BE-441C-888A-5FBF747D71C7}" destId="{51B1F27E-88D2-4298-808B-080881621A1D}" srcOrd="0" destOrd="0" presId="urn:microsoft.com/office/officeart/2005/8/layout/cycle4"/>
    <dgm:cxn modelId="{D64AA5FE-EBA9-4A20-9354-B3AEE1AF2467}" type="presParOf" srcId="{5AD91A07-4650-45D3-B289-7DD1C93BD6C7}" destId="{59B7022C-46BD-40DF-9C64-19B699812C79}" srcOrd="0" destOrd="0" presId="urn:microsoft.com/office/officeart/2005/8/layout/cycle4"/>
    <dgm:cxn modelId="{53383E4B-9CBE-4B28-B09D-73724D75B173}" type="presParOf" srcId="{59B7022C-46BD-40DF-9C64-19B699812C79}" destId="{90EF854C-277A-4DB7-808C-F3D2899DFC9A}" srcOrd="0" destOrd="0" presId="urn:microsoft.com/office/officeart/2005/8/layout/cycle4"/>
    <dgm:cxn modelId="{44D7F504-6E02-4ABC-B472-B5C2A4A5C246}" type="presParOf" srcId="{5AD91A07-4650-45D3-B289-7DD1C93BD6C7}" destId="{7141A729-3BD2-4E53-8D3B-D31AC5ABA728}" srcOrd="1" destOrd="0" presId="urn:microsoft.com/office/officeart/2005/8/layout/cycle4"/>
    <dgm:cxn modelId="{5D09D747-AFC7-4CDD-80F7-DDA57348BFC3}" type="presParOf" srcId="{7141A729-3BD2-4E53-8D3B-D31AC5ABA728}" destId="{51B1F27E-88D2-4298-808B-080881621A1D}" srcOrd="0" destOrd="0" presId="urn:microsoft.com/office/officeart/2005/8/layout/cycle4"/>
    <dgm:cxn modelId="{FFE0F1FA-A8E1-4CAB-BDAB-499722CA96A1}" type="presParOf" srcId="{7141A729-3BD2-4E53-8D3B-D31AC5ABA728}" destId="{3E6616B6-93FB-4E7A-8D97-6CDCE5862BE5}" srcOrd="1" destOrd="0" presId="urn:microsoft.com/office/officeart/2005/8/layout/cycle4"/>
    <dgm:cxn modelId="{39403A86-4D63-41C5-9361-3C33FE3A63EA}" type="presParOf" srcId="{7141A729-3BD2-4E53-8D3B-D31AC5ABA728}" destId="{36A2569E-3A74-48C9-8AD0-612839AC4457}" srcOrd="2" destOrd="0" presId="urn:microsoft.com/office/officeart/2005/8/layout/cycle4"/>
    <dgm:cxn modelId="{F26412DD-BD83-4A08-9911-F53311A33152}" type="presParOf" srcId="{7141A729-3BD2-4E53-8D3B-D31AC5ABA728}" destId="{AA9931D4-F265-41E1-A3DA-3EEFF3DD1BF8}" srcOrd="3" destOrd="0" presId="urn:microsoft.com/office/officeart/2005/8/layout/cycle4"/>
    <dgm:cxn modelId="{13282DE5-D35F-4D4A-A43D-6195F87BE680}" type="presParOf" srcId="{7141A729-3BD2-4E53-8D3B-D31AC5ABA728}" destId="{75D80914-92C8-4711-8E0B-8A8C78FEC4FF}" srcOrd="4" destOrd="0" presId="urn:microsoft.com/office/officeart/2005/8/layout/cycle4"/>
    <dgm:cxn modelId="{CFA6C57A-F6A6-47D3-9867-5066A5A57FB2}" type="presParOf" srcId="{5AD91A07-4650-45D3-B289-7DD1C93BD6C7}" destId="{DFEA4FD6-885C-4DCD-83BA-DDE9F768D2E2}" srcOrd="2" destOrd="0" presId="urn:microsoft.com/office/officeart/2005/8/layout/cycle4"/>
    <dgm:cxn modelId="{36953DE6-DD22-4DD5-8423-23D490E71642}" type="presParOf" srcId="{5AD91A07-4650-45D3-B289-7DD1C93BD6C7}" destId="{CB6E8E17-90B5-4D41-95CF-593DD4DCE045}" srcOrd="3" destOrd="0" presId="urn:microsoft.com/office/officeart/2005/8/layout/cycle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1F21E1C6-CE87-40B5-ABEA-796EE7F8681F}" type="doc">
      <dgm:prSet loTypeId="urn:microsoft.com/office/officeart/2005/8/layout/pyramid1" loCatId="pyramid" qsTypeId="urn:microsoft.com/office/officeart/2005/8/quickstyle/simple1" qsCatId="simple" csTypeId="urn:microsoft.com/office/officeart/2005/8/colors/accent1_3" csCatId="accent1" phldr="1"/>
      <dgm:spPr/>
    </dgm:pt>
    <dgm:pt modelId="{C114DF5D-08EF-4006-B968-5A3882819C2B}">
      <dgm:prSet phldrT="[テキスト]" custT="1"/>
      <dgm:spPr/>
      <dgm:t>
        <a:bodyPr/>
        <a:lstStyle/>
        <a:p>
          <a:r>
            <a:rPr kumimoji="1" lang="en-US" altLang="ja-JP" sz="900" b="1">
              <a:solidFill>
                <a:schemeClr val="bg1"/>
              </a:solidFill>
            </a:rPr>
            <a:t>CSF</a:t>
          </a:r>
          <a:endParaRPr kumimoji="1" lang="ja-JP" altLang="en-US" sz="900" b="1">
            <a:solidFill>
              <a:schemeClr val="bg1"/>
            </a:solidFill>
          </a:endParaRPr>
        </a:p>
      </dgm:t>
    </dgm:pt>
    <dgm:pt modelId="{6596DFF4-0A84-46D4-A2CA-B398B43D3216}" type="parTrans" cxnId="{CBDD17AE-E320-413C-9A3F-124D99B597A2}">
      <dgm:prSet/>
      <dgm:spPr/>
      <dgm:t>
        <a:bodyPr/>
        <a:lstStyle/>
        <a:p>
          <a:endParaRPr kumimoji="1" lang="ja-JP" altLang="en-US">
            <a:solidFill>
              <a:schemeClr val="bg1"/>
            </a:solidFill>
          </a:endParaRPr>
        </a:p>
      </dgm:t>
    </dgm:pt>
    <dgm:pt modelId="{F46F01E0-A118-4CE2-A8FA-F31436CA6362}" type="sibTrans" cxnId="{CBDD17AE-E320-413C-9A3F-124D99B597A2}">
      <dgm:prSet/>
      <dgm:spPr/>
      <dgm:t>
        <a:bodyPr/>
        <a:lstStyle/>
        <a:p>
          <a:endParaRPr kumimoji="1" lang="ja-JP" altLang="en-US">
            <a:solidFill>
              <a:schemeClr val="bg1"/>
            </a:solidFill>
          </a:endParaRPr>
        </a:p>
      </dgm:t>
    </dgm:pt>
    <dgm:pt modelId="{18FEB68F-CAEA-4C53-BD68-A430C44F5D75}">
      <dgm:prSet phldrT="[テキスト]" custT="1"/>
      <dgm:spPr/>
      <dgm:t>
        <a:bodyPr/>
        <a:lstStyle/>
        <a:p>
          <a:r>
            <a:rPr kumimoji="1" lang="en-US" altLang="ja-JP" sz="900" b="1">
              <a:solidFill>
                <a:schemeClr val="bg1"/>
              </a:solidFill>
            </a:rPr>
            <a:t>SP800</a:t>
          </a:r>
          <a:r>
            <a:rPr kumimoji="1" lang="ja-JP" altLang="en-US" sz="900" b="1">
              <a:solidFill>
                <a:schemeClr val="bg1"/>
              </a:solidFill>
            </a:rPr>
            <a:t>シリーズ</a:t>
          </a:r>
        </a:p>
      </dgm:t>
    </dgm:pt>
    <dgm:pt modelId="{041BFBB7-5402-4661-A0A3-8993F1A0DDA0}" type="parTrans" cxnId="{4C02926D-5CB4-4CC8-A51B-62BE81C93D11}">
      <dgm:prSet/>
      <dgm:spPr/>
      <dgm:t>
        <a:bodyPr/>
        <a:lstStyle/>
        <a:p>
          <a:endParaRPr kumimoji="1" lang="ja-JP" altLang="en-US">
            <a:solidFill>
              <a:schemeClr val="bg1"/>
            </a:solidFill>
          </a:endParaRPr>
        </a:p>
      </dgm:t>
    </dgm:pt>
    <dgm:pt modelId="{4B5445F6-34D4-4B8B-B12C-FD43562B928E}" type="sibTrans" cxnId="{4C02926D-5CB4-4CC8-A51B-62BE81C93D11}">
      <dgm:prSet/>
      <dgm:spPr/>
      <dgm:t>
        <a:bodyPr/>
        <a:lstStyle/>
        <a:p>
          <a:endParaRPr kumimoji="1" lang="ja-JP" altLang="en-US">
            <a:solidFill>
              <a:schemeClr val="bg1"/>
            </a:solidFill>
          </a:endParaRPr>
        </a:p>
      </dgm:t>
    </dgm:pt>
    <dgm:pt modelId="{5408EB75-F180-4233-A418-7AE8B7971677}" type="pres">
      <dgm:prSet presAssocID="{1F21E1C6-CE87-40B5-ABEA-796EE7F8681F}" presName="Name0" presStyleCnt="0">
        <dgm:presLayoutVars>
          <dgm:dir/>
          <dgm:animLvl val="lvl"/>
          <dgm:resizeHandles val="exact"/>
        </dgm:presLayoutVars>
      </dgm:prSet>
      <dgm:spPr/>
    </dgm:pt>
    <dgm:pt modelId="{5A5A53BA-1545-4CC5-AA86-E624E3C2728C}" type="pres">
      <dgm:prSet presAssocID="{C114DF5D-08EF-4006-B968-5A3882819C2B}" presName="Name8" presStyleCnt="0"/>
      <dgm:spPr/>
    </dgm:pt>
    <dgm:pt modelId="{BA43AA57-F315-45E4-A1EB-61575242E936}" type="pres">
      <dgm:prSet presAssocID="{C114DF5D-08EF-4006-B968-5A3882819C2B}" presName="level" presStyleLbl="node1" presStyleIdx="0" presStyleCnt="2">
        <dgm:presLayoutVars>
          <dgm:chMax val="1"/>
          <dgm:bulletEnabled val="1"/>
        </dgm:presLayoutVars>
      </dgm:prSet>
      <dgm:spPr/>
    </dgm:pt>
    <dgm:pt modelId="{DBDCD130-E8CC-468B-B0C6-CCB9D0152E5C}" type="pres">
      <dgm:prSet presAssocID="{C114DF5D-08EF-4006-B968-5A3882819C2B}" presName="levelTx" presStyleLbl="revTx" presStyleIdx="0" presStyleCnt="0">
        <dgm:presLayoutVars>
          <dgm:chMax val="1"/>
          <dgm:bulletEnabled val="1"/>
        </dgm:presLayoutVars>
      </dgm:prSet>
      <dgm:spPr/>
    </dgm:pt>
    <dgm:pt modelId="{0FB9E751-A7EB-40DC-BDD0-8113FBA9BAE5}" type="pres">
      <dgm:prSet presAssocID="{18FEB68F-CAEA-4C53-BD68-A430C44F5D75}" presName="Name8" presStyleCnt="0"/>
      <dgm:spPr/>
    </dgm:pt>
    <dgm:pt modelId="{10DF2C5A-9E11-4EC3-96FF-FBEF4CDCCECD}" type="pres">
      <dgm:prSet presAssocID="{18FEB68F-CAEA-4C53-BD68-A430C44F5D75}" presName="level" presStyleLbl="node1" presStyleIdx="1" presStyleCnt="2" custLinFactNeighborX="89498" custLinFactNeighborY="0">
        <dgm:presLayoutVars>
          <dgm:chMax val="1"/>
          <dgm:bulletEnabled val="1"/>
        </dgm:presLayoutVars>
      </dgm:prSet>
      <dgm:spPr/>
    </dgm:pt>
    <dgm:pt modelId="{5FF98055-68C9-475A-A562-9F3D042B774B}" type="pres">
      <dgm:prSet presAssocID="{18FEB68F-CAEA-4C53-BD68-A430C44F5D75}" presName="levelTx" presStyleLbl="revTx" presStyleIdx="0" presStyleCnt="0">
        <dgm:presLayoutVars>
          <dgm:chMax val="1"/>
          <dgm:bulletEnabled val="1"/>
        </dgm:presLayoutVars>
      </dgm:prSet>
      <dgm:spPr/>
    </dgm:pt>
  </dgm:ptLst>
  <dgm:cxnLst>
    <dgm:cxn modelId="{76BF522E-25C1-4BA0-94A8-04695A8F29A4}" type="presOf" srcId="{18FEB68F-CAEA-4C53-BD68-A430C44F5D75}" destId="{10DF2C5A-9E11-4EC3-96FF-FBEF4CDCCECD}" srcOrd="0" destOrd="0" presId="urn:microsoft.com/office/officeart/2005/8/layout/pyramid1"/>
    <dgm:cxn modelId="{3FEE5F4D-72E2-4297-A674-1225AE5F3F99}" type="presOf" srcId="{C114DF5D-08EF-4006-B968-5A3882819C2B}" destId="{BA43AA57-F315-45E4-A1EB-61575242E936}" srcOrd="0" destOrd="0" presId="urn:microsoft.com/office/officeart/2005/8/layout/pyramid1"/>
    <dgm:cxn modelId="{4C02926D-5CB4-4CC8-A51B-62BE81C93D11}" srcId="{1F21E1C6-CE87-40B5-ABEA-796EE7F8681F}" destId="{18FEB68F-CAEA-4C53-BD68-A430C44F5D75}" srcOrd="1" destOrd="0" parTransId="{041BFBB7-5402-4661-A0A3-8993F1A0DDA0}" sibTransId="{4B5445F6-34D4-4B8B-B12C-FD43562B928E}"/>
    <dgm:cxn modelId="{1044CE7D-7CA1-4861-B074-15CF5464DE80}" type="presOf" srcId="{18FEB68F-CAEA-4C53-BD68-A430C44F5D75}" destId="{5FF98055-68C9-475A-A562-9F3D042B774B}" srcOrd="1" destOrd="0" presId="urn:microsoft.com/office/officeart/2005/8/layout/pyramid1"/>
    <dgm:cxn modelId="{CBDD17AE-E320-413C-9A3F-124D99B597A2}" srcId="{1F21E1C6-CE87-40B5-ABEA-796EE7F8681F}" destId="{C114DF5D-08EF-4006-B968-5A3882819C2B}" srcOrd="0" destOrd="0" parTransId="{6596DFF4-0A84-46D4-A2CA-B398B43D3216}" sibTransId="{F46F01E0-A118-4CE2-A8FA-F31436CA6362}"/>
    <dgm:cxn modelId="{25453DCC-0346-4F37-A1AB-DBEC847BCA0B}" type="presOf" srcId="{1F21E1C6-CE87-40B5-ABEA-796EE7F8681F}" destId="{5408EB75-F180-4233-A418-7AE8B7971677}" srcOrd="0" destOrd="0" presId="urn:microsoft.com/office/officeart/2005/8/layout/pyramid1"/>
    <dgm:cxn modelId="{AFF717EE-B788-4F48-8BA2-E1F6A5C13177}" type="presOf" srcId="{C114DF5D-08EF-4006-B968-5A3882819C2B}" destId="{DBDCD130-E8CC-468B-B0C6-CCB9D0152E5C}" srcOrd="1" destOrd="0" presId="urn:microsoft.com/office/officeart/2005/8/layout/pyramid1"/>
    <dgm:cxn modelId="{E05EBB05-B989-4935-B290-7F008299E8C3}" type="presParOf" srcId="{5408EB75-F180-4233-A418-7AE8B7971677}" destId="{5A5A53BA-1545-4CC5-AA86-E624E3C2728C}" srcOrd="0" destOrd="0" presId="urn:microsoft.com/office/officeart/2005/8/layout/pyramid1"/>
    <dgm:cxn modelId="{2DF40596-4DDC-4A27-9BC7-0833381FB2C9}" type="presParOf" srcId="{5A5A53BA-1545-4CC5-AA86-E624E3C2728C}" destId="{BA43AA57-F315-45E4-A1EB-61575242E936}" srcOrd="0" destOrd="0" presId="urn:microsoft.com/office/officeart/2005/8/layout/pyramid1"/>
    <dgm:cxn modelId="{698D5AE6-03A2-41CA-AFC6-EF8AAA273C0A}" type="presParOf" srcId="{5A5A53BA-1545-4CC5-AA86-E624E3C2728C}" destId="{DBDCD130-E8CC-468B-B0C6-CCB9D0152E5C}" srcOrd="1" destOrd="0" presId="urn:microsoft.com/office/officeart/2005/8/layout/pyramid1"/>
    <dgm:cxn modelId="{3D438ED5-4971-4070-A749-67B335134D5C}" type="presParOf" srcId="{5408EB75-F180-4233-A418-7AE8B7971677}" destId="{0FB9E751-A7EB-40DC-BDD0-8113FBA9BAE5}" srcOrd="1" destOrd="0" presId="urn:microsoft.com/office/officeart/2005/8/layout/pyramid1"/>
    <dgm:cxn modelId="{14371417-E1CF-4D43-9A2A-E216E65C082E}" type="presParOf" srcId="{0FB9E751-A7EB-40DC-BDD0-8113FBA9BAE5}" destId="{10DF2C5A-9E11-4EC3-96FF-FBEF4CDCCECD}" srcOrd="0" destOrd="0" presId="urn:microsoft.com/office/officeart/2005/8/layout/pyramid1"/>
    <dgm:cxn modelId="{B35A3AC1-16DC-405F-B9D6-06998BBE256E}" type="presParOf" srcId="{0FB9E751-A7EB-40DC-BDD0-8113FBA9BAE5}" destId="{5FF98055-68C9-475A-A562-9F3D042B774B}" srcOrd="1" destOrd="0" presId="urn:microsoft.com/office/officeart/2005/8/layout/pyramid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4B252EF9-9998-490F-A4E3-C07B08D00A50}" type="doc">
      <dgm:prSet loTypeId="urn:microsoft.com/office/officeart/2005/8/layout/cycle4" loCatId="cycle" qsTypeId="urn:microsoft.com/office/officeart/2005/8/quickstyle/simple1" qsCatId="simple" csTypeId="urn:microsoft.com/office/officeart/2005/8/colors/accent1_2" csCatId="accent1" phldr="1"/>
      <dgm:spPr/>
      <dgm:t>
        <a:bodyPr/>
        <a:lstStyle/>
        <a:p>
          <a:endParaRPr kumimoji="1" lang="ja-JP" altLang="en-US"/>
        </a:p>
      </dgm:t>
    </dgm:pt>
    <dgm:pt modelId="{FE2FF8CD-FCAD-4E68-B28B-6A241BAC2FE1}">
      <dgm:prSet phldrT="[テキスト]" custT="1"/>
      <dgm:spPr>
        <a:solidFill>
          <a:schemeClr val="accent2"/>
        </a:solidFill>
      </dgm:spPr>
      <dgm:t>
        <a:bodyPr/>
        <a:lstStyle/>
        <a:p>
          <a:r>
            <a:rPr kumimoji="1" lang="en-US" altLang="ja-JP" sz="1000" b="1">
              <a:latin typeface="+mn-ea"/>
              <a:ea typeface="+mn-ea"/>
            </a:rPr>
            <a:t>Plan</a:t>
          </a:r>
          <a:br>
            <a:rPr kumimoji="1" lang="en-US" altLang="ja-JP" sz="1000" b="1">
              <a:latin typeface="+mn-ea"/>
              <a:ea typeface="+mn-ea"/>
            </a:rPr>
          </a:br>
          <a:r>
            <a:rPr kumimoji="1" lang="ja-JP" altLang="en-US" sz="1000" b="1">
              <a:latin typeface="+mn-ea"/>
              <a:ea typeface="+mn-ea"/>
            </a:rPr>
            <a:t>（計画）</a:t>
          </a:r>
        </a:p>
      </dgm:t>
    </dgm:pt>
    <dgm:pt modelId="{80907DF9-A3C4-46A9-BDC9-12BB611B8AD1}" type="parTrans" cxnId="{3987E726-1CC9-4241-BA7E-81219F43879B}">
      <dgm:prSet/>
      <dgm:spPr/>
      <dgm:t>
        <a:bodyPr/>
        <a:lstStyle/>
        <a:p>
          <a:endParaRPr kumimoji="1" lang="ja-JP" altLang="en-US" sz="1000">
            <a:latin typeface="+mn-ea"/>
            <a:ea typeface="+mn-ea"/>
          </a:endParaRPr>
        </a:p>
      </dgm:t>
    </dgm:pt>
    <dgm:pt modelId="{10689C0B-3E4E-4E6A-9C85-3BABD8877641}" type="sibTrans" cxnId="{3987E726-1CC9-4241-BA7E-81219F43879B}">
      <dgm:prSet/>
      <dgm:spPr/>
      <dgm:t>
        <a:bodyPr/>
        <a:lstStyle/>
        <a:p>
          <a:endParaRPr kumimoji="1" lang="ja-JP" altLang="en-US" sz="1000">
            <a:latin typeface="+mn-ea"/>
            <a:ea typeface="+mn-ea"/>
          </a:endParaRPr>
        </a:p>
      </dgm:t>
    </dgm:pt>
    <dgm:pt modelId="{6D9CECA1-7F9F-44B9-AA45-DDEE6E2114DF}">
      <dgm:prSet phldrT="[テキスト]" custT="1"/>
      <dgm:spPr>
        <a:ln>
          <a:solidFill>
            <a:schemeClr val="accent2"/>
          </a:solidFill>
        </a:ln>
      </dgm:spPr>
      <dgm:t>
        <a:bodyPr/>
        <a:lstStyle/>
        <a:p>
          <a:pPr>
            <a:buFontTx/>
            <a:buNone/>
          </a:pPr>
          <a:r>
            <a:rPr kumimoji="1" lang="en-US" altLang="ja-JP" sz="1000">
              <a:latin typeface="+mn-ea"/>
              <a:ea typeface="+mn-ea"/>
            </a:rPr>
            <a:t>4. </a:t>
          </a:r>
          <a:r>
            <a:rPr kumimoji="1" lang="ja-JP" altLang="en-US" sz="1000">
              <a:latin typeface="+mn-ea"/>
              <a:ea typeface="+mn-ea"/>
            </a:rPr>
            <a:t>組織の状況</a:t>
          </a:r>
        </a:p>
      </dgm:t>
    </dgm:pt>
    <dgm:pt modelId="{38305F8D-C632-4D01-8C7A-754935EE05A3}" type="parTrans" cxnId="{4E67F958-B069-4835-BD72-2DB69C91B7C2}">
      <dgm:prSet/>
      <dgm:spPr/>
      <dgm:t>
        <a:bodyPr/>
        <a:lstStyle/>
        <a:p>
          <a:endParaRPr kumimoji="1" lang="ja-JP" altLang="en-US" sz="1000">
            <a:latin typeface="+mn-ea"/>
            <a:ea typeface="+mn-ea"/>
          </a:endParaRPr>
        </a:p>
      </dgm:t>
    </dgm:pt>
    <dgm:pt modelId="{81BC34F1-C6DF-4A8C-8AF9-EB51413A9848}" type="sibTrans" cxnId="{4E67F958-B069-4835-BD72-2DB69C91B7C2}">
      <dgm:prSet/>
      <dgm:spPr/>
      <dgm:t>
        <a:bodyPr/>
        <a:lstStyle/>
        <a:p>
          <a:endParaRPr kumimoji="1" lang="ja-JP" altLang="en-US" sz="1000">
            <a:latin typeface="+mn-ea"/>
            <a:ea typeface="+mn-ea"/>
          </a:endParaRPr>
        </a:p>
      </dgm:t>
    </dgm:pt>
    <dgm:pt modelId="{9F0D0C2B-D01C-4F5B-918A-F9E315DC859A}">
      <dgm:prSet phldrT="[テキスト]" custT="1"/>
      <dgm:spPr/>
      <dgm:t>
        <a:bodyPr/>
        <a:lstStyle/>
        <a:p>
          <a:r>
            <a:rPr kumimoji="1" lang="en-US" altLang="ja-JP" sz="1000" b="1">
              <a:latin typeface="+mn-ea"/>
              <a:ea typeface="+mn-ea"/>
            </a:rPr>
            <a:t>Do</a:t>
          </a:r>
          <a:br>
            <a:rPr kumimoji="1" lang="en-US" altLang="ja-JP" sz="1000" b="1">
              <a:latin typeface="+mn-ea"/>
              <a:ea typeface="+mn-ea"/>
            </a:rPr>
          </a:br>
          <a:r>
            <a:rPr kumimoji="1" lang="ja-JP" altLang="en-US" sz="1000" b="1">
              <a:latin typeface="+mn-ea"/>
              <a:ea typeface="+mn-ea"/>
            </a:rPr>
            <a:t>（実行）</a:t>
          </a:r>
        </a:p>
      </dgm:t>
    </dgm:pt>
    <dgm:pt modelId="{FC21E95C-1C14-4688-8F1B-7EE6AC93BBA4}" type="parTrans" cxnId="{D195CF02-6241-4B4C-B5B6-F64398874EFA}">
      <dgm:prSet/>
      <dgm:spPr/>
      <dgm:t>
        <a:bodyPr/>
        <a:lstStyle/>
        <a:p>
          <a:endParaRPr kumimoji="1" lang="ja-JP" altLang="en-US" sz="1000">
            <a:latin typeface="+mn-ea"/>
            <a:ea typeface="+mn-ea"/>
          </a:endParaRPr>
        </a:p>
      </dgm:t>
    </dgm:pt>
    <dgm:pt modelId="{84D8A68E-FE8B-4B89-9DB3-7FBA0202C7A4}" type="sibTrans" cxnId="{D195CF02-6241-4B4C-B5B6-F64398874EFA}">
      <dgm:prSet/>
      <dgm:spPr/>
      <dgm:t>
        <a:bodyPr/>
        <a:lstStyle/>
        <a:p>
          <a:endParaRPr kumimoji="1" lang="ja-JP" altLang="en-US" sz="1000">
            <a:latin typeface="+mn-ea"/>
            <a:ea typeface="+mn-ea"/>
          </a:endParaRPr>
        </a:p>
      </dgm:t>
    </dgm:pt>
    <dgm:pt modelId="{64F0A8A5-14A2-42A2-8CB2-F40F1B5B9B53}">
      <dgm:prSet phldrT="[テキスト]" custT="1"/>
      <dgm:spPr>
        <a:ln>
          <a:solidFill>
            <a:schemeClr val="accent1"/>
          </a:solidFill>
        </a:ln>
      </dgm:spPr>
      <dgm:t>
        <a:bodyPr/>
        <a:lstStyle/>
        <a:p>
          <a:pPr algn="r">
            <a:buFontTx/>
            <a:buNone/>
          </a:pPr>
          <a:r>
            <a:rPr kumimoji="1" lang="en-US" altLang="ja-JP" sz="1000">
              <a:latin typeface="+mn-ea"/>
              <a:ea typeface="+mn-ea"/>
            </a:rPr>
            <a:t>8. </a:t>
          </a:r>
          <a:r>
            <a:rPr kumimoji="1" lang="ja-JP" altLang="en-US" sz="1000">
              <a:latin typeface="+mn-ea"/>
              <a:ea typeface="+mn-ea"/>
            </a:rPr>
            <a:t>運用</a:t>
          </a:r>
        </a:p>
      </dgm:t>
    </dgm:pt>
    <dgm:pt modelId="{D4805B1C-03B5-4DBE-9F13-EF451F897FAA}" type="parTrans" cxnId="{FBF88EAB-8AA0-4178-B34D-04F84466A3B3}">
      <dgm:prSet/>
      <dgm:spPr/>
      <dgm:t>
        <a:bodyPr/>
        <a:lstStyle/>
        <a:p>
          <a:endParaRPr kumimoji="1" lang="ja-JP" altLang="en-US" sz="1000">
            <a:latin typeface="+mn-ea"/>
            <a:ea typeface="+mn-ea"/>
          </a:endParaRPr>
        </a:p>
      </dgm:t>
    </dgm:pt>
    <dgm:pt modelId="{7151A782-F38F-4E31-BC10-B434257FC860}" type="sibTrans" cxnId="{FBF88EAB-8AA0-4178-B34D-04F84466A3B3}">
      <dgm:prSet/>
      <dgm:spPr/>
      <dgm:t>
        <a:bodyPr/>
        <a:lstStyle/>
        <a:p>
          <a:endParaRPr kumimoji="1" lang="ja-JP" altLang="en-US" sz="1000">
            <a:latin typeface="+mn-ea"/>
            <a:ea typeface="+mn-ea"/>
          </a:endParaRPr>
        </a:p>
      </dgm:t>
    </dgm:pt>
    <dgm:pt modelId="{24302C5B-E871-4B73-A7F3-8C2D13A101DA}">
      <dgm:prSet phldrT="[テキスト]" custT="1"/>
      <dgm:spPr>
        <a:solidFill>
          <a:schemeClr val="accent6"/>
        </a:solidFill>
      </dgm:spPr>
      <dgm:t>
        <a:bodyPr/>
        <a:lstStyle/>
        <a:p>
          <a:r>
            <a:rPr kumimoji="1" lang="en-US" altLang="ja-JP" sz="1000" b="1">
              <a:latin typeface="+mn-ea"/>
              <a:ea typeface="+mn-ea"/>
            </a:rPr>
            <a:t>Check</a:t>
          </a:r>
          <a:br>
            <a:rPr kumimoji="1" lang="en-US" altLang="ja-JP" sz="1000" b="1">
              <a:latin typeface="+mn-ea"/>
              <a:ea typeface="+mn-ea"/>
            </a:rPr>
          </a:br>
          <a:r>
            <a:rPr kumimoji="1" lang="ja-JP" altLang="en-US" sz="1000" b="1">
              <a:latin typeface="+mn-ea"/>
              <a:ea typeface="+mn-ea"/>
            </a:rPr>
            <a:t>（評価）</a:t>
          </a:r>
        </a:p>
      </dgm:t>
    </dgm:pt>
    <dgm:pt modelId="{910E5A95-65D4-4759-8AB7-C6784EC6EE52}" type="parTrans" cxnId="{49627598-FDB5-44C2-A743-B37E14454723}">
      <dgm:prSet/>
      <dgm:spPr/>
      <dgm:t>
        <a:bodyPr/>
        <a:lstStyle/>
        <a:p>
          <a:endParaRPr kumimoji="1" lang="ja-JP" altLang="en-US" sz="1000">
            <a:latin typeface="+mn-ea"/>
            <a:ea typeface="+mn-ea"/>
          </a:endParaRPr>
        </a:p>
      </dgm:t>
    </dgm:pt>
    <dgm:pt modelId="{3F34E3FC-18D4-4696-8188-E8ACB990D13B}" type="sibTrans" cxnId="{49627598-FDB5-44C2-A743-B37E14454723}">
      <dgm:prSet/>
      <dgm:spPr/>
      <dgm:t>
        <a:bodyPr/>
        <a:lstStyle/>
        <a:p>
          <a:endParaRPr kumimoji="1" lang="ja-JP" altLang="en-US" sz="1000">
            <a:latin typeface="+mn-ea"/>
            <a:ea typeface="+mn-ea"/>
          </a:endParaRPr>
        </a:p>
      </dgm:t>
    </dgm:pt>
    <dgm:pt modelId="{EAE7FC4F-453C-49B2-9EC4-F7496F230CD8}">
      <dgm:prSet phldrT="[テキスト]" custT="1"/>
      <dgm:spPr>
        <a:ln>
          <a:solidFill>
            <a:schemeClr val="accent6"/>
          </a:solidFill>
        </a:ln>
      </dgm:spPr>
      <dgm:t>
        <a:bodyPr anchor="b"/>
        <a:lstStyle/>
        <a:p>
          <a:pPr>
            <a:buFontTx/>
            <a:buNone/>
          </a:pPr>
          <a:r>
            <a:rPr kumimoji="1" lang="en-US" altLang="ja-JP" sz="1000">
              <a:latin typeface="+mn-ea"/>
              <a:ea typeface="+mn-ea"/>
            </a:rPr>
            <a:t>9. </a:t>
          </a:r>
          <a:r>
            <a:rPr kumimoji="1" lang="ja-JP" altLang="en-US" sz="1000">
              <a:latin typeface="+mn-ea"/>
              <a:ea typeface="+mn-ea"/>
            </a:rPr>
            <a:t>パフォーマンス評価</a:t>
          </a:r>
        </a:p>
      </dgm:t>
    </dgm:pt>
    <dgm:pt modelId="{75860FE4-962B-41C6-A91C-1D7B21B198E6}" type="parTrans" cxnId="{CB0F4AF8-1A47-4A91-B8A2-C9E2DD2A23D0}">
      <dgm:prSet/>
      <dgm:spPr/>
      <dgm:t>
        <a:bodyPr/>
        <a:lstStyle/>
        <a:p>
          <a:endParaRPr kumimoji="1" lang="ja-JP" altLang="en-US" sz="1000">
            <a:latin typeface="+mn-ea"/>
            <a:ea typeface="+mn-ea"/>
          </a:endParaRPr>
        </a:p>
      </dgm:t>
    </dgm:pt>
    <dgm:pt modelId="{FEF6C72B-0107-4E75-8D1D-736DD123993F}" type="sibTrans" cxnId="{CB0F4AF8-1A47-4A91-B8A2-C9E2DD2A23D0}">
      <dgm:prSet/>
      <dgm:spPr/>
      <dgm:t>
        <a:bodyPr/>
        <a:lstStyle/>
        <a:p>
          <a:endParaRPr kumimoji="1" lang="ja-JP" altLang="en-US" sz="1000">
            <a:latin typeface="+mn-ea"/>
            <a:ea typeface="+mn-ea"/>
          </a:endParaRPr>
        </a:p>
      </dgm:t>
    </dgm:pt>
    <dgm:pt modelId="{832CD9AE-5599-4A56-B28E-DA325D2A3AD9}">
      <dgm:prSet phldrT="[テキスト]" custT="1"/>
      <dgm:spPr>
        <a:solidFill>
          <a:schemeClr val="accent4"/>
        </a:solidFill>
      </dgm:spPr>
      <dgm:t>
        <a:bodyPr/>
        <a:lstStyle/>
        <a:p>
          <a:r>
            <a:rPr kumimoji="1" lang="en-US" altLang="ja-JP" sz="1000" b="1">
              <a:latin typeface="+mn-ea"/>
              <a:ea typeface="+mn-ea"/>
            </a:rPr>
            <a:t>Act</a:t>
          </a:r>
          <a:br>
            <a:rPr kumimoji="1" lang="en-US" altLang="ja-JP" sz="1000" b="1">
              <a:latin typeface="+mn-ea"/>
              <a:ea typeface="+mn-ea"/>
            </a:rPr>
          </a:br>
          <a:r>
            <a:rPr kumimoji="1" lang="ja-JP" altLang="en-US" sz="1000" b="1">
              <a:latin typeface="+mn-ea"/>
              <a:ea typeface="+mn-ea"/>
            </a:rPr>
            <a:t>（改善）</a:t>
          </a:r>
        </a:p>
      </dgm:t>
    </dgm:pt>
    <dgm:pt modelId="{8681B143-A911-418E-9B2B-502BB1A05AAA}" type="parTrans" cxnId="{C592B3E0-9E9F-4535-882A-16B1AE855703}">
      <dgm:prSet/>
      <dgm:spPr/>
      <dgm:t>
        <a:bodyPr/>
        <a:lstStyle/>
        <a:p>
          <a:endParaRPr kumimoji="1" lang="ja-JP" altLang="en-US" sz="1000">
            <a:latin typeface="+mn-ea"/>
            <a:ea typeface="+mn-ea"/>
          </a:endParaRPr>
        </a:p>
      </dgm:t>
    </dgm:pt>
    <dgm:pt modelId="{2495FE58-02BD-4EFC-BD8D-1193CE43572C}" type="sibTrans" cxnId="{C592B3E0-9E9F-4535-882A-16B1AE855703}">
      <dgm:prSet/>
      <dgm:spPr/>
      <dgm:t>
        <a:bodyPr/>
        <a:lstStyle/>
        <a:p>
          <a:endParaRPr kumimoji="1" lang="ja-JP" altLang="en-US" sz="1000">
            <a:latin typeface="+mn-ea"/>
            <a:ea typeface="+mn-ea"/>
          </a:endParaRPr>
        </a:p>
      </dgm:t>
    </dgm:pt>
    <dgm:pt modelId="{BE935543-534C-4A51-8D52-F563B85C96B8}">
      <dgm:prSet phldrT="[テキスト]" custT="1"/>
      <dgm:spPr>
        <a:ln>
          <a:solidFill>
            <a:schemeClr val="accent4"/>
          </a:solidFill>
        </a:ln>
      </dgm:spPr>
      <dgm:t>
        <a:bodyPr anchor="b"/>
        <a:lstStyle/>
        <a:p>
          <a:pPr>
            <a:buFontTx/>
            <a:buNone/>
          </a:pPr>
          <a:r>
            <a:rPr kumimoji="1" lang="en-US" altLang="ja-JP" sz="1000">
              <a:latin typeface="+mn-ea"/>
              <a:ea typeface="+mn-ea"/>
            </a:rPr>
            <a:t>10. </a:t>
          </a:r>
          <a:r>
            <a:rPr kumimoji="1" lang="ja-JP" altLang="en-US" sz="1000">
              <a:latin typeface="+mn-ea"/>
              <a:ea typeface="+mn-ea"/>
            </a:rPr>
            <a:t>改善</a:t>
          </a:r>
        </a:p>
      </dgm:t>
    </dgm:pt>
    <dgm:pt modelId="{DB935AFB-F4BE-4104-BE02-0AC5FA3241EE}" type="parTrans" cxnId="{9EBC9F2F-4215-42FE-83B7-CFA1157CAF01}">
      <dgm:prSet/>
      <dgm:spPr/>
      <dgm:t>
        <a:bodyPr/>
        <a:lstStyle/>
        <a:p>
          <a:endParaRPr kumimoji="1" lang="ja-JP" altLang="en-US" sz="1000">
            <a:latin typeface="+mn-ea"/>
            <a:ea typeface="+mn-ea"/>
          </a:endParaRPr>
        </a:p>
      </dgm:t>
    </dgm:pt>
    <dgm:pt modelId="{A6ECAF11-A214-4401-A295-3D2A9E68F53C}" type="sibTrans" cxnId="{9EBC9F2F-4215-42FE-83B7-CFA1157CAF01}">
      <dgm:prSet/>
      <dgm:spPr/>
      <dgm:t>
        <a:bodyPr/>
        <a:lstStyle/>
        <a:p>
          <a:endParaRPr kumimoji="1" lang="ja-JP" altLang="en-US" sz="1000">
            <a:latin typeface="+mn-ea"/>
            <a:ea typeface="+mn-ea"/>
          </a:endParaRPr>
        </a:p>
      </dgm:t>
    </dgm:pt>
    <dgm:pt modelId="{4D1D214D-3FDF-46E5-9D4B-31D068E8A474}">
      <dgm:prSet phldrT="[テキスト]" custT="1"/>
      <dgm:spPr>
        <a:ln>
          <a:solidFill>
            <a:schemeClr val="accent2"/>
          </a:solidFill>
        </a:ln>
      </dgm:spPr>
      <dgm:t>
        <a:bodyPr/>
        <a:lstStyle/>
        <a:p>
          <a:pPr>
            <a:buFontTx/>
            <a:buNone/>
          </a:pPr>
          <a:r>
            <a:rPr kumimoji="1" lang="en-US" altLang="ja-JP" sz="1000">
              <a:latin typeface="+mn-ea"/>
              <a:ea typeface="+mn-ea"/>
            </a:rPr>
            <a:t>5. </a:t>
          </a:r>
          <a:r>
            <a:rPr kumimoji="1" lang="ja-JP" altLang="en-US" sz="1000">
              <a:latin typeface="+mn-ea"/>
              <a:ea typeface="+mn-ea"/>
            </a:rPr>
            <a:t>リーダーシップ</a:t>
          </a:r>
        </a:p>
      </dgm:t>
    </dgm:pt>
    <dgm:pt modelId="{85ED9414-CC0E-44B5-815A-5D0C3195FBE4}" type="parTrans" cxnId="{61D1B264-F7B7-4C1B-A9D0-5363A5DAB1A4}">
      <dgm:prSet/>
      <dgm:spPr/>
      <dgm:t>
        <a:bodyPr/>
        <a:lstStyle/>
        <a:p>
          <a:endParaRPr kumimoji="1" lang="ja-JP" altLang="en-US"/>
        </a:p>
      </dgm:t>
    </dgm:pt>
    <dgm:pt modelId="{B392E9A0-D076-44AC-99A8-F4AB6E328AE2}" type="sibTrans" cxnId="{61D1B264-F7B7-4C1B-A9D0-5363A5DAB1A4}">
      <dgm:prSet/>
      <dgm:spPr/>
      <dgm:t>
        <a:bodyPr/>
        <a:lstStyle/>
        <a:p>
          <a:endParaRPr kumimoji="1" lang="ja-JP" altLang="en-US"/>
        </a:p>
      </dgm:t>
    </dgm:pt>
    <dgm:pt modelId="{9B7CCF0E-679C-4B74-B343-4E23B76AAC83}">
      <dgm:prSet phldrT="[テキスト]" custT="1"/>
      <dgm:spPr>
        <a:ln>
          <a:solidFill>
            <a:schemeClr val="accent2"/>
          </a:solidFill>
        </a:ln>
      </dgm:spPr>
      <dgm:t>
        <a:bodyPr/>
        <a:lstStyle/>
        <a:p>
          <a:pPr>
            <a:buFontTx/>
            <a:buNone/>
          </a:pPr>
          <a:r>
            <a:rPr kumimoji="1" lang="en-US" altLang="ja-JP" sz="1000">
              <a:latin typeface="+mn-ea"/>
              <a:ea typeface="+mn-ea"/>
            </a:rPr>
            <a:t>6. </a:t>
          </a:r>
          <a:r>
            <a:rPr kumimoji="1" lang="ja-JP" altLang="en-US" sz="1000">
              <a:latin typeface="+mn-ea"/>
              <a:ea typeface="+mn-ea"/>
            </a:rPr>
            <a:t>計画</a:t>
          </a:r>
        </a:p>
      </dgm:t>
    </dgm:pt>
    <dgm:pt modelId="{79F1E460-97C6-4C55-9AB3-F60D06266636}" type="parTrans" cxnId="{C8DEA864-1D9C-4CB5-A328-BDECE3C0654C}">
      <dgm:prSet/>
      <dgm:spPr/>
      <dgm:t>
        <a:bodyPr/>
        <a:lstStyle/>
        <a:p>
          <a:endParaRPr kumimoji="1" lang="ja-JP" altLang="en-US"/>
        </a:p>
      </dgm:t>
    </dgm:pt>
    <dgm:pt modelId="{6BF5B45D-EB3B-4D52-9143-3AF017E981D3}" type="sibTrans" cxnId="{C8DEA864-1D9C-4CB5-A328-BDECE3C0654C}">
      <dgm:prSet/>
      <dgm:spPr/>
      <dgm:t>
        <a:bodyPr/>
        <a:lstStyle/>
        <a:p>
          <a:endParaRPr kumimoji="1" lang="ja-JP" altLang="en-US"/>
        </a:p>
      </dgm:t>
    </dgm:pt>
    <dgm:pt modelId="{4ECCBFA4-1D30-4E3B-ABFB-C8068307D8B4}">
      <dgm:prSet phldrT="[テキスト]" custT="1"/>
      <dgm:spPr>
        <a:ln>
          <a:solidFill>
            <a:schemeClr val="accent2"/>
          </a:solidFill>
        </a:ln>
      </dgm:spPr>
      <dgm:t>
        <a:bodyPr/>
        <a:lstStyle/>
        <a:p>
          <a:pPr>
            <a:buFontTx/>
            <a:buNone/>
          </a:pPr>
          <a:r>
            <a:rPr kumimoji="1" lang="en-US" altLang="ja-JP" sz="1000">
              <a:latin typeface="+mn-ea"/>
              <a:ea typeface="+mn-ea"/>
            </a:rPr>
            <a:t>7. </a:t>
          </a:r>
          <a:r>
            <a:rPr kumimoji="1" lang="ja-JP" altLang="en-US" sz="1000">
              <a:latin typeface="+mn-ea"/>
              <a:ea typeface="+mn-ea"/>
            </a:rPr>
            <a:t>支援</a:t>
          </a:r>
        </a:p>
      </dgm:t>
    </dgm:pt>
    <dgm:pt modelId="{6C26C99C-5735-4717-AF1E-29B5513CC29C}" type="parTrans" cxnId="{027A5E00-6617-4ADE-BD2C-AF952073A2C8}">
      <dgm:prSet/>
      <dgm:spPr/>
      <dgm:t>
        <a:bodyPr/>
        <a:lstStyle/>
        <a:p>
          <a:endParaRPr kumimoji="1" lang="ja-JP" altLang="en-US"/>
        </a:p>
      </dgm:t>
    </dgm:pt>
    <dgm:pt modelId="{ADBF37D8-8A09-454B-BAC9-5C46EA6923F6}" type="sibTrans" cxnId="{027A5E00-6617-4ADE-BD2C-AF952073A2C8}">
      <dgm:prSet/>
      <dgm:spPr/>
      <dgm:t>
        <a:bodyPr/>
        <a:lstStyle/>
        <a:p>
          <a:endParaRPr kumimoji="1" lang="ja-JP" altLang="en-US"/>
        </a:p>
      </dgm:t>
    </dgm:pt>
    <dgm:pt modelId="{5C56B36B-DC82-4003-9B77-4344A65F3F55}" type="pres">
      <dgm:prSet presAssocID="{4B252EF9-9998-490F-A4E3-C07B08D00A50}" presName="cycleMatrixDiagram" presStyleCnt="0">
        <dgm:presLayoutVars>
          <dgm:chMax val="1"/>
          <dgm:dir/>
          <dgm:animLvl val="lvl"/>
          <dgm:resizeHandles val="exact"/>
        </dgm:presLayoutVars>
      </dgm:prSet>
      <dgm:spPr/>
    </dgm:pt>
    <dgm:pt modelId="{82877CDE-E2D7-4ED8-84EE-47D6114A62EE}" type="pres">
      <dgm:prSet presAssocID="{4B252EF9-9998-490F-A4E3-C07B08D00A50}" presName="children" presStyleCnt="0"/>
      <dgm:spPr/>
    </dgm:pt>
    <dgm:pt modelId="{EEDFFF74-A168-47DF-A4DE-4C1AC288DBBD}" type="pres">
      <dgm:prSet presAssocID="{4B252EF9-9998-490F-A4E3-C07B08D00A50}" presName="child1group" presStyleCnt="0"/>
      <dgm:spPr/>
    </dgm:pt>
    <dgm:pt modelId="{81CC0E37-AF5E-4586-B687-4FB7B1BAAC2B}" type="pres">
      <dgm:prSet presAssocID="{4B252EF9-9998-490F-A4E3-C07B08D00A50}" presName="child1" presStyleLbl="bgAcc1" presStyleIdx="0" presStyleCnt="4" custScaleX="136281" custScaleY="107640"/>
      <dgm:spPr/>
    </dgm:pt>
    <dgm:pt modelId="{9029667D-AA30-4113-B145-8D84AE0A37D9}" type="pres">
      <dgm:prSet presAssocID="{4B252EF9-9998-490F-A4E3-C07B08D00A50}" presName="child1Text" presStyleLbl="bgAcc1" presStyleIdx="0" presStyleCnt="4">
        <dgm:presLayoutVars>
          <dgm:bulletEnabled val="1"/>
        </dgm:presLayoutVars>
      </dgm:prSet>
      <dgm:spPr/>
    </dgm:pt>
    <dgm:pt modelId="{72648C1A-1C67-4BC4-84AA-B37F139E38FC}" type="pres">
      <dgm:prSet presAssocID="{4B252EF9-9998-490F-A4E3-C07B08D00A50}" presName="child2group" presStyleCnt="0"/>
      <dgm:spPr/>
    </dgm:pt>
    <dgm:pt modelId="{B466DDDF-AE62-4072-9371-A70667CCBACA}" type="pres">
      <dgm:prSet presAssocID="{4B252EF9-9998-490F-A4E3-C07B08D00A50}" presName="child2" presStyleLbl="bgAcc1" presStyleIdx="1" presStyleCnt="4" custScaleX="136281" custScaleY="107692"/>
      <dgm:spPr/>
    </dgm:pt>
    <dgm:pt modelId="{99321F11-EE9A-4E88-A12E-0C6F948E92E9}" type="pres">
      <dgm:prSet presAssocID="{4B252EF9-9998-490F-A4E3-C07B08D00A50}" presName="child2Text" presStyleLbl="bgAcc1" presStyleIdx="1" presStyleCnt="4">
        <dgm:presLayoutVars>
          <dgm:bulletEnabled val="1"/>
        </dgm:presLayoutVars>
      </dgm:prSet>
      <dgm:spPr/>
    </dgm:pt>
    <dgm:pt modelId="{837847DE-16F3-4A4C-B648-61ABDF0B5750}" type="pres">
      <dgm:prSet presAssocID="{4B252EF9-9998-490F-A4E3-C07B08D00A50}" presName="child3group" presStyleCnt="0"/>
      <dgm:spPr/>
    </dgm:pt>
    <dgm:pt modelId="{7C4B1A60-E538-4C61-8903-45EC1A73C8B2}" type="pres">
      <dgm:prSet presAssocID="{4B252EF9-9998-490F-A4E3-C07B08D00A50}" presName="child3" presStyleLbl="bgAcc1" presStyleIdx="2" presStyleCnt="4" custScaleX="136281" custScaleY="107093"/>
      <dgm:spPr/>
    </dgm:pt>
    <dgm:pt modelId="{93379C89-2E4A-4432-96A5-BD5949E69D16}" type="pres">
      <dgm:prSet presAssocID="{4B252EF9-9998-490F-A4E3-C07B08D00A50}" presName="child3Text" presStyleLbl="bgAcc1" presStyleIdx="2" presStyleCnt="4">
        <dgm:presLayoutVars>
          <dgm:bulletEnabled val="1"/>
        </dgm:presLayoutVars>
      </dgm:prSet>
      <dgm:spPr/>
    </dgm:pt>
    <dgm:pt modelId="{CD61385A-D83B-4D2C-A875-4B84A113759F}" type="pres">
      <dgm:prSet presAssocID="{4B252EF9-9998-490F-A4E3-C07B08D00A50}" presName="child4group" presStyleCnt="0"/>
      <dgm:spPr/>
    </dgm:pt>
    <dgm:pt modelId="{6E7FFD17-F246-4C4A-9606-11CD03576066}" type="pres">
      <dgm:prSet presAssocID="{4B252EF9-9998-490F-A4E3-C07B08D00A50}" presName="child4" presStyleLbl="bgAcc1" presStyleIdx="3" presStyleCnt="4" custScaleX="136281" custScaleY="107089"/>
      <dgm:spPr/>
    </dgm:pt>
    <dgm:pt modelId="{A2ED7537-CC27-4CFB-A11D-F0127ECE371B}" type="pres">
      <dgm:prSet presAssocID="{4B252EF9-9998-490F-A4E3-C07B08D00A50}" presName="child4Text" presStyleLbl="bgAcc1" presStyleIdx="3" presStyleCnt="4">
        <dgm:presLayoutVars>
          <dgm:bulletEnabled val="1"/>
        </dgm:presLayoutVars>
      </dgm:prSet>
      <dgm:spPr/>
    </dgm:pt>
    <dgm:pt modelId="{54787BB6-DD2C-4630-B7C9-E79B2887AC45}" type="pres">
      <dgm:prSet presAssocID="{4B252EF9-9998-490F-A4E3-C07B08D00A50}" presName="childPlaceholder" presStyleCnt="0"/>
      <dgm:spPr/>
    </dgm:pt>
    <dgm:pt modelId="{9FC869C0-CDF2-431C-A77E-6C47FCB4DA27}" type="pres">
      <dgm:prSet presAssocID="{4B252EF9-9998-490F-A4E3-C07B08D00A50}" presName="circle" presStyleCnt="0"/>
      <dgm:spPr/>
    </dgm:pt>
    <dgm:pt modelId="{24A9FC1E-F15E-4FC3-948E-559A3D53520F}" type="pres">
      <dgm:prSet presAssocID="{4B252EF9-9998-490F-A4E3-C07B08D00A50}" presName="quadrant1" presStyleLbl="node1" presStyleIdx="0" presStyleCnt="4">
        <dgm:presLayoutVars>
          <dgm:chMax val="1"/>
          <dgm:bulletEnabled val="1"/>
        </dgm:presLayoutVars>
      </dgm:prSet>
      <dgm:spPr/>
    </dgm:pt>
    <dgm:pt modelId="{0EED4DDF-F146-4827-9BD0-36CA4C2E7323}" type="pres">
      <dgm:prSet presAssocID="{4B252EF9-9998-490F-A4E3-C07B08D00A50}" presName="quadrant2" presStyleLbl="node1" presStyleIdx="1" presStyleCnt="4">
        <dgm:presLayoutVars>
          <dgm:chMax val="1"/>
          <dgm:bulletEnabled val="1"/>
        </dgm:presLayoutVars>
      </dgm:prSet>
      <dgm:spPr/>
    </dgm:pt>
    <dgm:pt modelId="{8F4781F1-7559-48D4-81E7-89272B07DAF9}" type="pres">
      <dgm:prSet presAssocID="{4B252EF9-9998-490F-A4E3-C07B08D00A50}" presName="quadrant3" presStyleLbl="node1" presStyleIdx="2" presStyleCnt="4">
        <dgm:presLayoutVars>
          <dgm:chMax val="1"/>
          <dgm:bulletEnabled val="1"/>
        </dgm:presLayoutVars>
      </dgm:prSet>
      <dgm:spPr/>
    </dgm:pt>
    <dgm:pt modelId="{1995C2B1-5731-46B6-8370-8923A584FDB4}" type="pres">
      <dgm:prSet presAssocID="{4B252EF9-9998-490F-A4E3-C07B08D00A50}" presName="quadrant4" presStyleLbl="node1" presStyleIdx="3" presStyleCnt="4">
        <dgm:presLayoutVars>
          <dgm:chMax val="1"/>
          <dgm:bulletEnabled val="1"/>
        </dgm:presLayoutVars>
      </dgm:prSet>
      <dgm:spPr/>
    </dgm:pt>
    <dgm:pt modelId="{265A5015-D265-4030-971A-EE9A87ECC361}" type="pres">
      <dgm:prSet presAssocID="{4B252EF9-9998-490F-A4E3-C07B08D00A50}" presName="quadrantPlaceholder" presStyleCnt="0"/>
      <dgm:spPr/>
    </dgm:pt>
    <dgm:pt modelId="{E4EE64CC-FD06-4338-9FBD-551F5599CB7E}" type="pres">
      <dgm:prSet presAssocID="{4B252EF9-9998-490F-A4E3-C07B08D00A50}" presName="center1" presStyleLbl="fgShp" presStyleIdx="0" presStyleCnt="2"/>
      <dgm:spPr>
        <a:solidFill>
          <a:schemeClr val="bg1">
            <a:lumMod val="50000"/>
          </a:schemeClr>
        </a:solidFill>
        <a:ln>
          <a:solidFill>
            <a:schemeClr val="bg1"/>
          </a:solidFill>
        </a:ln>
      </dgm:spPr>
    </dgm:pt>
    <dgm:pt modelId="{BD8E378B-DBE4-4F78-BB3F-CE905675DAAF}" type="pres">
      <dgm:prSet presAssocID="{4B252EF9-9998-490F-A4E3-C07B08D00A50}" presName="center2" presStyleLbl="fgShp" presStyleIdx="1" presStyleCnt="2"/>
      <dgm:spPr>
        <a:solidFill>
          <a:schemeClr val="bg1">
            <a:lumMod val="50000"/>
          </a:schemeClr>
        </a:solidFill>
        <a:ln>
          <a:solidFill>
            <a:schemeClr val="bg1"/>
          </a:solidFill>
        </a:ln>
      </dgm:spPr>
    </dgm:pt>
  </dgm:ptLst>
  <dgm:cxnLst>
    <dgm:cxn modelId="{027A5E00-6617-4ADE-BD2C-AF952073A2C8}" srcId="{FE2FF8CD-FCAD-4E68-B28B-6A241BAC2FE1}" destId="{4ECCBFA4-1D30-4E3B-ABFB-C8068307D8B4}" srcOrd="3" destOrd="0" parTransId="{6C26C99C-5735-4717-AF1E-29B5513CC29C}" sibTransId="{ADBF37D8-8A09-454B-BAC9-5C46EA6923F6}"/>
    <dgm:cxn modelId="{D195CF02-6241-4B4C-B5B6-F64398874EFA}" srcId="{4B252EF9-9998-490F-A4E3-C07B08D00A50}" destId="{9F0D0C2B-D01C-4F5B-918A-F9E315DC859A}" srcOrd="1" destOrd="0" parTransId="{FC21E95C-1C14-4688-8F1B-7EE6AC93BBA4}" sibTransId="{84D8A68E-FE8B-4B89-9DB3-7FBA0202C7A4}"/>
    <dgm:cxn modelId="{B8F84103-2161-451C-B373-4B29A43664CE}" type="presOf" srcId="{4D1D214D-3FDF-46E5-9D4B-31D068E8A474}" destId="{9029667D-AA30-4113-B145-8D84AE0A37D9}" srcOrd="1" destOrd="1" presId="urn:microsoft.com/office/officeart/2005/8/layout/cycle4"/>
    <dgm:cxn modelId="{99BC6D1C-AFDC-439C-A0E9-3ADED14F71E9}" type="presOf" srcId="{EAE7FC4F-453C-49B2-9EC4-F7496F230CD8}" destId="{7C4B1A60-E538-4C61-8903-45EC1A73C8B2}" srcOrd="0" destOrd="0" presId="urn:microsoft.com/office/officeart/2005/8/layout/cycle4"/>
    <dgm:cxn modelId="{E3BF941E-B194-44E1-AF1E-B894107E1440}" type="presOf" srcId="{64F0A8A5-14A2-42A2-8CB2-F40F1B5B9B53}" destId="{99321F11-EE9A-4E88-A12E-0C6F948E92E9}" srcOrd="1" destOrd="0" presId="urn:microsoft.com/office/officeart/2005/8/layout/cycle4"/>
    <dgm:cxn modelId="{9C9A1A1F-0B45-411A-BA19-60CC6272F2D8}" type="presOf" srcId="{832CD9AE-5599-4A56-B28E-DA325D2A3AD9}" destId="{1995C2B1-5731-46B6-8370-8923A584FDB4}" srcOrd="0" destOrd="0" presId="urn:microsoft.com/office/officeart/2005/8/layout/cycle4"/>
    <dgm:cxn modelId="{0B401E23-A26B-460F-B32E-31AC6B1D7139}" type="presOf" srcId="{24302C5B-E871-4B73-A7F3-8C2D13A101DA}" destId="{8F4781F1-7559-48D4-81E7-89272B07DAF9}" srcOrd="0" destOrd="0" presId="urn:microsoft.com/office/officeart/2005/8/layout/cycle4"/>
    <dgm:cxn modelId="{3987E726-1CC9-4241-BA7E-81219F43879B}" srcId="{4B252EF9-9998-490F-A4E3-C07B08D00A50}" destId="{FE2FF8CD-FCAD-4E68-B28B-6A241BAC2FE1}" srcOrd="0" destOrd="0" parTransId="{80907DF9-A3C4-46A9-BDC9-12BB611B8AD1}" sibTransId="{10689C0B-3E4E-4E6A-9C85-3BABD8877641}"/>
    <dgm:cxn modelId="{9EBC9F2F-4215-42FE-83B7-CFA1157CAF01}" srcId="{832CD9AE-5599-4A56-B28E-DA325D2A3AD9}" destId="{BE935543-534C-4A51-8D52-F563B85C96B8}" srcOrd="0" destOrd="0" parTransId="{DB935AFB-F4BE-4104-BE02-0AC5FA3241EE}" sibTransId="{A6ECAF11-A214-4401-A295-3D2A9E68F53C}"/>
    <dgm:cxn modelId="{2863F55F-FA04-4558-BE89-49A3BA3FA6A5}" type="presOf" srcId="{6D9CECA1-7F9F-44B9-AA45-DDEE6E2114DF}" destId="{81CC0E37-AF5E-4586-B687-4FB7B1BAAC2B}" srcOrd="0" destOrd="0" presId="urn:microsoft.com/office/officeart/2005/8/layout/cycle4"/>
    <dgm:cxn modelId="{7C883C42-D69A-42C6-9B54-C49CA752FAAE}" type="presOf" srcId="{4B252EF9-9998-490F-A4E3-C07B08D00A50}" destId="{5C56B36B-DC82-4003-9B77-4344A65F3F55}" srcOrd="0" destOrd="0" presId="urn:microsoft.com/office/officeart/2005/8/layout/cycle4"/>
    <dgm:cxn modelId="{C8DEA864-1D9C-4CB5-A328-BDECE3C0654C}" srcId="{FE2FF8CD-FCAD-4E68-B28B-6A241BAC2FE1}" destId="{9B7CCF0E-679C-4B74-B343-4E23B76AAC83}" srcOrd="2" destOrd="0" parTransId="{79F1E460-97C6-4C55-9AB3-F60D06266636}" sibTransId="{6BF5B45D-EB3B-4D52-9143-3AF017E981D3}"/>
    <dgm:cxn modelId="{61D1B264-F7B7-4C1B-A9D0-5363A5DAB1A4}" srcId="{FE2FF8CD-FCAD-4E68-B28B-6A241BAC2FE1}" destId="{4D1D214D-3FDF-46E5-9D4B-31D068E8A474}" srcOrd="1" destOrd="0" parTransId="{85ED9414-CC0E-44B5-815A-5D0C3195FBE4}" sibTransId="{B392E9A0-D076-44AC-99A8-F4AB6E328AE2}"/>
    <dgm:cxn modelId="{91093D74-1B3D-47E0-95BA-27AB84DB2559}" type="presOf" srcId="{9F0D0C2B-D01C-4F5B-918A-F9E315DC859A}" destId="{0EED4DDF-F146-4827-9BD0-36CA4C2E7323}" srcOrd="0" destOrd="0" presId="urn:microsoft.com/office/officeart/2005/8/layout/cycle4"/>
    <dgm:cxn modelId="{4E67F958-B069-4835-BD72-2DB69C91B7C2}" srcId="{FE2FF8CD-FCAD-4E68-B28B-6A241BAC2FE1}" destId="{6D9CECA1-7F9F-44B9-AA45-DDEE6E2114DF}" srcOrd="0" destOrd="0" parTransId="{38305F8D-C632-4D01-8C7A-754935EE05A3}" sibTransId="{81BC34F1-C6DF-4A8C-8AF9-EB51413A9848}"/>
    <dgm:cxn modelId="{414C7959-DE3E-4542-955A-CA614D55A125}" type="presOf" srcId="{4D1D214D-3FDF-46E5-9D4B-31D068E8A474}" destId="{81CC0E37-AF5E-4586-B687-4FB7B1BAAC2B}" srcOrd="0" destOrd="1" presId="urn:microsoft.com/office/officeart/2005/8/layout/cycle4"/>
    <dgm:cxn modelId="{61158F8D-0C9D-4E8F-AD10-AEDAD9C6511D}" type="presOf" srcId="{FE2FF8CD-FCAD-4E68-B28B-6A241BAC2FE1}" destId="{24A9FC1E-F15E-4FC3-948E-559A3D53520F}" srcOrd="0" destOrd="0" presId="urn:microsoft.com/office/officeart/2005/8/layout/cycle4"/>
    <dgm:cxn modelId="{206CDD90-D323-44C1-9D1B-5B09E9BAFBA2}" type="presOf" srcId="{BE935543-534C-4A51-8D52-F563B85C96B8}" destId="{A2ED7537-CC27-4CFB-A11D-F0127ECE371B}" srcOrd="1" destOrd="0" presId="urn:microsoft.com/office/officeart/2005/8/layout/cycle4"/>
    <dgm:cxn modelId="{49627598-FDB5-44C2-A743-B37E14454723}" srcId="{4B252EF9-9998-490F-A4E3-C07B08D00A50}" destId="{24302C5B-E871-4B73-A7F3-8C2D13A101DA}" srcOrd="2" destOrd="0" parTransId="{910E5A95-65D4-4759-8AB7-C6784EC6EE52}" sibTransId="{3F34E3FC-18D4-4696-8188-E8ACB990D13B}"/>
    <dgm:cxn modelId="{D6C28398-FDCF-4A45-87BE-5828588E49D4}" type="presOf" srcId="{4ECCBFA4-1D30-4E3B-ABFB-C8068307D8B4}" destId="{9029667D-AA30-4113-B145-8D84AE0A37D9}" srcOrd="1" destOrd="3" presId="urn:microsoft.com/office/officeart/2005/8/layout/cycle4"/>
    <dgm:cxn modelId="{ECDB929A-7AA8-42CB-81D1-4489DF809529}" type="presOf" srcId="{BE935543-534C-4A51-8D52-F563B85C96B8}" destId="{6E7FFD17-F246-4C4A-9606-11CD03576066}" srcOrd="0" destOrd="0" presId="urn:microsoft.com/office/officeart/2005/8/layout/cycle4"/>
    <dgm:cxn modelId="{FBF88EAB-8AA0-4178-B34D-04F84466A3B3}" srcId="{9F0D0C2B-D01C-4F5B-918A-F9E315DC859A}" destId="{64F0A8A5-14A2-42A2-8CB2-F40F1B5B9B53}" srcOrd="0" destOrd="0" parTransId="{D4805B1C-03B5-4DBE-9F13-EF451F897FAA}" sibTransId="{7151A782-F38F-4E31-BC10-B434257FC860}"/>
    <dgm:cxn modelId="{3486B9B2-A4E7-4426-A293-4B3393A5F36B}" type="presOf" srcId="{6D9CECA1-7F9F-44B9-AA45-DDEE6E2114DF}" destId="{9029667D-AA30-4113-B145-8D84AE0A37D9}" srcOrd="1" destOrd="0" presId="urn:microsoft.com/office/officeart/2005/8/layout/cycle4"/>
    <dgm:cxn modelId="{846F1CC2-88E5-4B62-9E7A-2CA2C94833EA}" type="presOf" srcId="{9B7CCF0E-679C-4B74-B343-4E23B76AAC83}" destId="{9029667D-AA30-4113-B145-8D84AE0A37D9}" srcOrd="1" destOrd="2" presId="urn:microsoft.com/office/officeart/2005/8/layout/cycle4"/>
    <dgm:cxn modelId="{CCDE2DD4-0D49-4E62-B417-3B4760FBCDF0}" type="presOf" srcId="{64F0A8A5-14A2-42A2-8CB2-F40F1B5B9B53}" destId="{B466DDDF-AE62-4072-9371-A70667CCBACA}" srcOrd="0" destOrd="0" presId="urn:microsoft.com/office/officeart/2005/8/layout/cycle4"/>
    <dgm:cxn modelId="{A86621DB-A2A4-4C9E-AB41-FBBB073D18DF}" type="presOf" srcId="{9B7CCF0E-679C-4B74-B343-4E23B76AAC83}" destId="{81CC0E37-AF5E-4586-B687-4FB7B1BAAC2B}" srcOrd="0" destOrd="2" presId="urn:microsoft.com/office/officeart/2005/8/layout/cycle4"/>
    <dgm:cxn modelId="{E42156DE-5728-43F2-8FA8-D03E795012BE}" type="presOf" srcId="{EAE7FC4F-453C-49B2-9EC4-F7496F230CD8}" destId="{93379C89-2E4A-4432-96A5-BD5949E69D16}" srcOrd="1" destOrd="0" presId="urn:microsoft.com/office/officeart/2005/8/layout/cycle4"/>
    <dgm:cxn modelId="{C592B3E0-9E9F-4535-882A-16B1AE855703}" srcId="{4B252EF9-9998-490F-A4E3-C07B08D00A50}" destId="{832CD9AE-5599-4A56-B28E-DA325D2A3AD9}" srcOrd="3" destOrd="0" parTransId="{8681B143-A911-418E-9B2B-502BB1A05AAA}" sibTransId="{2495FE58-02BD-4EFC-BD8D-1193CE43572C}"/>
    <dgm:cxn modelId="{A78395F0-CFB5-4E29-B5AF-CF5D253B0669}" type="presOf" srcId="{4ECCBFA4-1D30-4E3B-ABFB-C8068307D8B4}" destId="{81CC0E37-AF5E-4586-B687-4FB7B1BAAC2B}" srcOrd="0" destOrd="3" presId="urn:microsoft.com/office/officeart/2005/8/layout/cycle4"/>
    <dgm:cxn modelId="{CB0F4AF8-1A47-4A91-B8A2-C9E2DD2A23D0}" srcId="{24302C5B-E871-4B73-A7F3-8C2D13A101DA}" destId="{EAE7FC4F-453C-49B2-9EC4-F7496F230CD8}" srcOrd="0" destOrd="0" parTransId="{75860FE4-962B-41C6-A91C-1D7B21B198E6}" sibTransId="{FEF6C72B-0107-4E75-8D1D-736DD123993F}"/>
    <dgm:cxn modelId="{AB944075-D651-4884-8A1E-338F0278A4DE}" type="presParOf" srcId="{5C56B36B-DC82-4003-9B77-4344A65F3F55}" destId="{82877CDE-E2D7-4ED8-84EE-47D6114A62EE}" srcOrd="0" destOrd="0" presId="urn:microsoft.com/office/officeart/2005/8/layout/cycle4"/>
    <dgm:cxn modelId="{950A3FEA-2AD8-4CDD-963C-2E48C798F5F7}" type="presParOf" srcId="{82877CDE-E2D7-4ED8-84EE-47D6114A62EE}" destId="{EEDFFF74-A168-47DF-A4DE-4C1AC288DBBD}" srcOrd="0" destOrd="0" presId="urn:microsoft.com/office/officeart/2005/8/layout/cycle4"/>
    <dgm:cxn modelId="{71707CCD-38C8-495D-A4D3-E76D729665A9}" type="presParOf" srcId="{EEDFFF74-A168-47DF-A4DE-4C1AC288DBBD}" destId="{81CC0E37-AF5E-4586-B687-4FB7B1BAAC2B}" srcOrd="0" destOrd="0" presId="urn:microsoft.com/office/officeart/2005/8/layout/cycle4"/>
    <dgm:cxn modelId="{D246DE67-DE14-4F65-94A5-0D72CD1A6C72}" type="presParOf" srcId="{EEDFFF74-A168-47DF-A4DE-4C1AC288DBBD}" destId="{9029667D-AA30-4113-B145-8D84AE0A37D9}" srcOrd="1" destOrd="0" presId="urn:microsoft.com/office/officeart/2005/8/layout/cycle4"/>
    <dgm:cxn modelId="{ACB1D51E-EDC7-4EDC-8E0D-078933A37436}" type="presParOf" srcId="{82877CDE-E2D7-4ED8-84EE-47D6114A62EE}" destId="{72648C1A-1C67-4BC4-84AA-B37F139E38FC}" srcOrd="1" destOrd="0" presId="urn:microsoft.com/office/officeart/2005/8/layout/cycle4"/>
    <dgm:cxn modelId="{3894677D-5935-4A5E-B350-F8ADD2CEDBE5}" type="presParOf" srcId="{72648C1A-1C67-4BC4-84AA-B37F139E38FC}" destId="{B466DDDF-AE62-4072-9371-A70667CCBACA}" srcOrd="0" destOrd="0" presId="urn:microsoft.com/office/officeart/2005/8/layout/cycle4"/>
    <dgm:cxn modelId="{51024896-33A7-4F2E-AA00-7D85D9B79BCD}" type="presParOf" srcId="{72648C1A-1C67-4BC4-84AA-B37F139E38FC}" destId="{99321F11-EE9A-4E88-A12E-0C6F948E92E9}" srcOrd="1" destOrd="0" presId="urn:microsoft.com/office/officeart/2005/8/layout/cycle4"/>
    <dgm:cxn modelId="{BD3E6E36-24F5-448B-8FB0-37430A3FB4FC}" type="presParOf" srcId="{82877CDE-E2D7-4ED8-84EE-47D6114A62EE}" destId="{837847DE-16F3-4A4C-B648-61ABDF0B5750}" srcOrd="2" destOrd="0" presId="urn:microsoft.com/office/officeart/2005/8/layout/cycle4"/>
    <dgm:cxn modelId="{3DFB5190-E486-421B-9A3D-BBF480519BC1}" type="presParOf" srcId="{837847DE-16F3-4A4C-B648-61ABDF0B5750}" destId="{7C4B1A60-E538-4C61-8903-45EC1A73C8B2}" srcOrd="0" destOrd="0" presId="urn:microsoft.com/office/officeart/2005/8/layout/cycle4"/>
    <dgm:cxn modelId="{111F8B2A-6FED-48A0-BC5E-1D0A62E84525}" type="presParOf" srcId="{837847DE-16F3-4A4C-B648-61ABDF0B5750}" destId="{93379C89-2E4A-4432-96A5-BD5949E69D16}" srcOrd="1" destOrd="0" presId="urn:microsoft.com/office/officeart/2005/8/layout/cycle4"/>
    <dgm:cxn modelId="{0121F179-EDAA-4AF7-872B-04F1A7A63A6F}" type="presParOf" srcId="{82877CDE-E2D7-4ED8-84EE-47D6114A62EE}" destId="{CD61385A-D83B-4D2C-A875-4B84A113759F}" srcOrd="3" destOrd="0" presId="urn:microsoft.com/office/officeart/2005/8/layout/cycle4"/>
    <dgm:cxn modelId="{8C7198A9-036A-473A-A56A-FC8BF6F6BAFC}" type="presParOf" srcId="{CD61385A-D83B-4D2C-A875-4B84A113759F}" destId="{6E7FFD17-F246-4C4A-9606-11CD03576066}" srcOrd="0" destOrd="0" presId="urn:microsoft.com/office/officeart/2005/8/layout/cycle4"/>
    <dgm:cxn modelId="{32DBD864-7CD1-4309-9710-962D845B7B7C}" type="presParOf" srcId="{CD61385A-D83B-4D2C-A875-4B84A113759F}" destId="{A2ED7537-CC27-4CFB-A11D-F0127ECE371B}" srcOrd="1" destOrd="0" presId="urn:microsoft.com/office/officeart/2005/8/layout/cycle4"/>
    <dgm:cxn modelId="{4CC58AFD-052E-425A-A835-CC633C084E4D}" type="presParOf" srcId="{82877CDE-E2D7-4ED8-84EE-47D6114A62EE}" destId="{54787BB6-DD2C-4630-B7C9-E79B2887AC45}" srcOrd="4" destOrd="0" presId="urn:microsoft.com/office/officeart/2005/8/layout/cycle4"/>
    <dgm:cxn modelId="{DDD35293-F76F-4908-88F6-77AA98CC4B17}" type="presParOf" srcId="{5C56B36B-DC82-4003-9B77-4344A65F3F55}" destId="{9FC869C0-CDF2-431C-A77E-6C47FCB4DA27}" srcOrd="1" destOrd="0" presId="urn:microsoft.com/office/officeart/2005/8/layout/cycle4"/>
    <dgm:cxn modelId="{116A686C-42B5-4486-9BBD-DBA7EF2BF402}" type="presParOf" srcId="{9FC869C0-CDF2-431C-A77E-6C47FCB4DA27}" destId="{24A9FC1E-F15E-4FC3-948E-559A3D53520F}" srcOrd="0" destOrd="0" presId="urn:microsoft.com/office/officeart/2005/8/layout/cycle4"/>
    <dgm:cxn modelId="{D7851ED8-3510-4CC7-8488-5F0DE849514F}" type="presParOf" srcId="{9FC869C0-CDF2-431C-A77E-6C47FCB4DA27}" destId="{0EED4DDF-F146-4827-9BD0-36CA4C2E7323}" srcOrd="1" destOrd="0" presId="urn:microsoft.com/office/officeart/2005/8/layout/cycle4"/>
    <dgm:cxn modelId="{990CE38F-305D-4A69-89CC-2D8CC2E61918}" type="presParOf" srcId="{9FC869C0-CDF2-431C-A77E-6C47FCB4DA27}" destId="{8F4781F1-7559-48D4-81E7-89272B07DAF9}" srcOrd="2" destOrd="0" presId="urn:microsoft.com/office/officeart/2005/8/layout/cycle4"/>
    <dgm:cxn modelId="{70FFFCED-37D4-49AF-9F94-5D28121072D3}" type="presParOf" srcId="{9FC869C0-CDF2-431C-A77E-6C47FCB4DA27}" destId="{1995C2B1-5731-46B6-8370-8923A584FDB4}" srcOrd="3" destOrd="0" presId="urn:microsoft.com/office/officeart/2005/8/layout/cycle4"/>
    <dgm:cxn modelId="{5EB6C053-49BB-4480-B58D-46C1E3F5B0C8}" type="presParOf" srcId="{9FC869C0-CDF2-431C-A77E-6C47FCB4DA27}" destId="{265A5015-D265-4030-971A-EE9A87ECC361}" srcOrd="4" destOrd="0" presId="urn:microsoft.com/office/officeart/2005/8/layout/cycle4"/>
    <dgm:cxn modelId="{BFB3E014-647D-4B79-B4F5-2B1CE1DD4B5F}" type="presParOf" srcId="{5C56B36B-DC82-4003-9B77-4344A65F3F55}" destId="{E4EE64CC-FD06-4338-9FBD-551F5599CB7E}" srcOrd="2" destOrd="0" presId="urn:microsoft.com/office/officeart/2005/8/layout/cycle4"/>
    <dgm:cxn modelId="{FC44DDD9-332B-475A-8991-87045496160B}" type="presParOf" srcId="{5C56B36B-DC82-4003-9B77-4344A65F3F55}" destId="{BD8E378B-DBE4-4F78-BB3F-CE905675DAAF}" srcOrd="3" destOrd="0" presId="urn:microsoft.com/office/officeart/2005/8/layout/cycle4"/>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4B252EF9-9998-490F-A4E3-C07B08D00A50}" type="doc">
      <dgm:prSet loTypeId="urn:microsoft.com/office/officeart/2005/8/layout/cycle4" loCatId="cycle" qsTypeId="urn:microsoft.com/office/officeart/2005/8/quickstyle/simple1" qsCatId="simple" csTypeId="urn:microsoft.com/office/officeart/2005/8/colors/accent1_2" csCatId="accent1" phldr="1"/>
      <dgm:spPr/>
      <dgm:t>
        <a:bodyPr/>
        <a:lstStyle/>
        <a:p>
          <a:endParaRPr kumimoji="1" lang="ja-JP" altLang="en-US"/>
        </a:p>
      </dgm:t>
    </dgm:pt>
    <dgm:pt modelId="{FE2FF8CD-FCAD-4E68-B28B-6A241BAC2FE1}">
      <dgm:prSet phldrT="[テキスト]" custT="1"/>
      <dgm:spPr>
        <a:solidFill>
          <a:schemeClr val="accent2"/>
        </a:solidFill>
      </dgm:spPr>
      <dgm:t>
        <a:bodyPr/>
        <a:lstStyle/>
        <a:p>
          <a:r>
            <a:rPr kumimoji="1" lang="en-US" altLang="ja-JP" sz="800" b="1">
              <a:latin typeface="+mn-ea"/>
              <a:ea typeface="+mn-ea"/>
            </a:rPr>
            <a:t>Plan</a:t>
          </a:r>
          <a:br>
            <a:rPr kumimoji="1" lang="en-US" altLang="ja-JP" sz="800" b="1">
              <a:latin typeface="+mn-ea"/>
              <a:ea typeface="+mn-ea"/>
            </a:rPr>
          </a:br>
          <a:r>
            <a:rPr kumimoji="1" lang="ja-JP" altLang="en-US" sz="800" b="1">
              <a:latin typeface="+mn-ea"/>
              <a:ea typeface="+mn-ea"/>
            </a:rPr>
            <a:t>（計画）</a:t>
          </a:r>
        </a:p>
      </dgm:t>
    </dgm:pt>
    <dgm:pt modelId="{80907DF9-A3C4-46A9-BDC9-12BB611B8AD1}" type="parTrans" cxnId="{3987E726-1CC9-4241-BA7E-81219F43879B}">
      <dgm:prSet/>
      <dgm:spPr/>
      <dgm:t>
        <a:bodyPr/>
        <a:lstStyle/>
        <a:p>
          <a:endParaRPr kumimoji="1" lang="ja-JP" altLang="en-US" sz="800">
            <a:latin typeface="+mn-ea"/>
            <a:ea typeface="+mn-ea"/>
          </a:endParaRPr>
        </a:p>
      </dgm:t>
    </dgm:pt>
    <dgm:pt modelId="{10689C0B-3E4E-4E6A-9C85-3BABD8877641}" type="sibTrans" cxnId="{3987E726-1CC9-4241-BA7E-81219F43879B}">
      <dgm:prSet/>
      <dgm:spPr/>
      <dgm:t>
        <a:bodyPr/>
        <a:lstStyle/>
        <a:p>
          <a:endParaRPr kumimoji="1" lang="ja-JP" altLang="en-US" sz="800">
            <a:latin typeface="+mn-ea"/>
            <a:ea typeface="+mn-ea"/>
          </a:endParaRPr>
        </a:p>
      </dgm:t>
    </dgm:pt>
    <dgm:pt modelId="{6D9CECA1-7F9F-44B9-AA45-DDEE6E2114DF}">
      <dgm:prSet phldrT="[テキスト]" custT="1"/>
      <dgm:spPr>
        <a:ln>
          <a:solidFill>
            <a:schemeClr val="accent2"/>
          </a:solidFill>
        </a:ln>
      </dgm:spPr>
      <dgm:t>
        <a:bodyPr/>
        <a:lstStyle/>
        <a:p>
          <a:pPr>
            <a:buFontTx/>
            <a:buNone/>
          </a:pPr>
          <a:r>
            <a:rPr kumimoji="1" lang="en-US" altLang="ja-JP" sz="800" b="1">
              <a:latin typeface="+mn-ea"/>
              <a:ea typeface="+mn-ea"/>
            </a:rPr>
            <a:t>4. </a:t>
          </a:r>
          <a:r>
            <a:rPr kumimoji="1" lang="ja-JP" altLang="en-US" sz="800" b="1">
              <a:latin typeface="+mn-ea"/>
              <a:ea typeface="+mn-ea"/>
            </a:rPr>
            <a:t>組織の状況</a:t>
          </a:r>
        </a:p>
      </dgm:t>
    </dgm:pt>
    <dgm:pt modelId="{38305F8D-C632-4D01-8C7A-754935EE05A3}" type="parTrans" cxnId="{4E67F958-B069-4835-BD72-2DB69C91B7C2}">
      <dgm:prSet/>
      <dgm:spPr/>
      <dgm:t>
        <a:bodyPr/>
        <a:lstStyle/>
        <a:p>
          <a:endParaRPr kumimoji="1" lang="ja-JP" altLang="en-US" sz="800">
            <a:latin typeface="+mn-ea"/>
            <a:ea typeface="+mn-ea"/>
          </a:endParaRPr>
        </a:p>
      </dgm:t>
    </dgm:pt>
    <dgm:pt modelId="{81BC34F1-C6DF-4A8C-8AF9-EB51413A9848}" type="sibTrans" cxnId="{4E67F958-B069-4835-BD72-2DB69C91B7C2}">
      <dgm:prSet/>
      <dgm:spPr/>
      <dgm:t>
        <a:bodyPr/>
        <a:lstStyle/>
        <a:p>
          <a:endParaRPr kumimoji="1" lang="ja-JP" altLang="en-US" sz="800">
            <a:latin typeface="+mn-ea"/>
            <a:ea typeface="+mn-ea"/>
          </a:endParaRPr>
        </a:p>
      </dgm:t>
    </dgm:pt>
    <dgm:pt modelId="{9F0D0C2B-D01C-4F5B-918A-F9E315DC859A}">
      <dgm:prSet phldrT="[テキスト]" custT="1"/>
      <dgm:spPr>
        <a:solidFill>
          <a:schemeClr val="bg1">
            <a:lumMod val="75000"/>
          </a:schemeClr>
        </a:solidFill>
      </dgm:spPr>
      <dgm:t>
        <a:bodyPr/>
        <a:lstStyle/>
        <a:p>
          <a:r>
            <a:rPr kumimoji="1" lang="en-US" altLang="ja-JP" sz="800" b="1">
              <a:latin typeface="+mn-ea"/>
              <a:ea typeface="+mn-ea"/>
            </a:rPr>
            <a:t>Do</a:t>
          </a:r>
          <a:br>
            <a:rPr kumimoji="1" lang="en-US" altLang="ja-JP" sz="800" b="1">
              <a:latin typeface="+mn-ea"/>
              <a:ea typeface="+mn-ea"/>
            </a:rPr>
          </a:br>
          <a:r>
            <a:rPr kumimoji="1" lang="ja-JP" altLang="en-US" sz="800" b="1">
              <a:latin typeface="+mn-ea"/>
              <a:ea typeface="+mn-ea"/>
            </a:rPr>
            <a:t>（実行）</a:t>
          </a:r>
        </a:p>
      </dgm:t>
    </dgm:pt>
    <dgm:pt modelId="{FC21E95C-1C14-4688-8F1B-7EE6AC93BBA4}" type="parTrans" cxnId="{D195CF02-6241-4B4C-B5B6-F64398874EFA}">
      <dgm:prSet/>
      <dgm:spPr/>
      <dgm:t>
        <a:bodyPr/>
        <a:lstStyle/>
        <a:p>
          <a:endParaRPr kumimoji="1" lang="ja-JP" altLang="en-US" sz="800">
            <a:latin typeface="+mn-ea"/>
            <a:ea typeface="+mn-ea"/>
          </a:endParaRPr>
        </a:p>
      </dgm:t>
    </dgm:pt>
    <dgm:pt modelId="{84D8A68E-FE8B-4B89-9DB3-7FBA0202C7A4}" type="sibTrans" cxnId="{D195CF02-6241-4B4C-B5B6-F64398874EFA}">
      <dgm:prSet/>
      <dgm:spPr/>
      <dgm:t>
        <a:bodyPr/>
        <a:lstStyle/>
        <a:p>
          <a:endParaRPr kumimoji="1" lang="ja-JP" altLang="en-US" sz="800">
            <a:latin typeface="+mn-ea"/>
            <a:ea typeface="+mn-ea"/>
          </a:endParaRPr>
        </a:p>
      </dgm:t>
    </dgm:pt>
    <dgm:pt modelId="{24302C5B-E871-4B73-A7F3-8C2D13A101DA}">
      <dgm:prSet phldrT="[テキスト]" custT="1"/>
      <dgm:spPr>
        <a:solidFill>
          <a:schemeClr val="bg1">
            <a:lumMod val="75000"/>
          </a:schemeClr>
        </a:solidFill>
      </dgm:spPr>
      <dgm:t>
        <a:bodyPr/>
        <a:lstStyle/>
        <a:p>
          <a:r>
            <a:rPr kumimoji="1" lang="en-US" altLang="ja-JP" sz="800" b="1">
              <a:latin typeface="+mn-ea"/>
              <a:ea typeface="+mn-ea"/>
            </a:rPr>
            <a:t>Check</a:t>
          </a:r>
          <a:br>
            <a:rPr kumimoji="1" lang="en-US" altLang="ja-JP" sz="800" b="1">
              <a:latin typeface="+mn-ea"/>
              <a:ea typeface="+mn-ea"/>
            </a:rPr>
          </a:br>
          <a:r>
            <a:rPr kumimoji="1" lang="ja-JP" altLang="en-US" sz="800" b="1">
              <a:latin typeface="+mn-ea"/>
              <a:ea typeface="+mn-ea"/>
            </a:rPr>
            <a:t>（評価）</a:t>
          </a:r>
        </a:p>
      </dgm:t>
    </dgm:pt>
    <dgm:pt modelId="{910E5A95-65D4-4759-8AB7-C6784EC6EE52}" type="parTrans" cxnId="{49627598-FDB5-44C2-A743-B37E14454723}">
      <dgm:prSet/>
      <dgm:spPr/>
      <dgm:t>
        <a:bodyPr/>
        <a:lstStyle/>
        <a:p>
          <a:endParaRPr kumimoji="1" lang="ja-JP" altLang="en-US" sz="800">
            <a:latin typeface="+mn-ea"/>
            <a:ea typeface="+mn-ea"/>
          </a:endParaRPr>
        </a:p>
      </dgm:t>
    </dgm:pt>
    <dgm:pt modelId="{3F34E3FC-18D4-4696-8188-E8ACB990D13B}" type="sibTrans" cxnId="{49627598-FDB5-44C2-A743-B37E14454723}">
      <dgm:prSet/>
      <dgm:spPr/>
      <dgm:t>
        <a:bodyPr/>
        <a:lstStyle/>
        <a:p>
          <a:endParaRPr kumimoji="1" lang="ja-JP" altLang="en-US" sz="800">
            <a:latin typeface="+mn-ea"/>
            <a:ea typeface="+mn-ea"/>
          </a:endParaRPr>
        </a:p>
      </dgm:t>
    </dgm:pt>
    <dgm:pt modelId="{EAE7FC4F-453C-49B2-9EC4-F7496F230CD8}">
      <dgm:prSet phldrT="[テキスト]" custT="1"/>
      <dgm:spPr>
        <a:ln>
          <a:solidFill>
            <a:schemeClr val="bg1">
              <a:lumMod val="75000"/>
            </a:schemeClr>
          </a:solidFill>
        </a:ln>
      </dgm:spPr>
      <dgm:t>
        <a:bodyPr anchor="b"/>
        <a:lstStyle/>
        <a:p>
          <a:pPr>
            <a:buFontTx/>
            <a:buNone/>
          </a:pPr>
          <a:r>
            <a:rPr kumimoji="1" lang="en-US" altLang="ja-JP" sz="800">
              <a:latin typeface="+mn-ea"/>
              <a:ea typeface="+mn-ea"/>
            </a:rPr>
            <a:t>9. </a:t>
          </a:r>
          <a:r>
            <a:rPr kumimoji="1" lang="ja-JP" altLang="en-US" sz="800">
              <a:latin typeface="+mn-ea"/>
              <a:ea typeface="+mn-ea"/>
            </a:rPr>
            <a:t>パフォーマンス評価</a:t>
          </a:r>
        </a:p>
      </dgm:t>
    </dgm:pt>
    <dgm:pt modelId="{75860FE4-962B-41C6-A91C-1D7B21B198E6}" type="parTrans" cxnId="{CB0F4AF8-1A47-4A91-B8A2-C9E2DD2A23D0}">
      <dgm:prSet/>
      <dgm:spPr/>
      <dgm:t>
        <a:bodyPr/>
        <a:lstStyle/>
        <a:p>
          <a:endParaRPr kumimoji="1" lang="ja-JP" altLang="en-US" sz="800">
            <a:latin typeface="+mn-ea"/>
            <a:ea typeface="+mn-ea"/>
          </a:endParaRPr>
        </a:p>
      </dgm:t>
    </dgm:pt>
    <dgm:pt modelId="{FEF6C72B-0107-4E75-8D1D-736DD123993F}" type="sibTrans" cxnId="{CB0F4AF8-1A47-4A91-B8A2-C9E2DD2A23D0}">
      <dgm:prSet/>
      <dgm:spPr/>
      <dgm:t>
        <a:bodyPr/>
        <a:lstStyle/>
        <a:p>
          <a:endParaRPr kumimoji="1" lang="ja-JP" altLang="en-US" sz="800">
            <a:latin typeface="+mn-ea"/>
            <a:ea typeface="+mn-ea"/>
          </a:endParaRPr>
        </a:p>
      </dgm:t>
    </dgm:pt>
    <dgm:pt modelId="{832CD9AE-5599-4A56-B28E-DA325D2A3AD9}">
      <dgm:prSet phldrT="[テキスト]" custT="1"/>
      <dgm:spPr>
        <a:solidFill>
          <a:schemeClr val="bg1">
            <a:lumMod val="75000"/>
          </a:schemeClr>
        </a:solidFill>
      </dgm:spPr>
      <dgm:t>
        <a:bodyPr/>
        <a:lstStyle/>
        <a:p>
          <a:r>
            <a:rPr kumimoji="1" lang="en-US" altLang="ja-JP" sz="800" b="1">
              <a:latin typeface="+mn-ea"/>
              <a:ea typeface="+mn-ea"/>
            </a:rPr>
            <a:t>Act</a:t>
          </a:r>
          <a:br>
            <a:rPr kumimoji="1" lang="en-US" altLang="ja-JP" sz="800" b="1">
              <a:latin typeface="+mn-ea"/>
              <a:ea typeface="+mn-ea"/>
            </a:rPr>
          </a:br>
          <a:r>
            <a:rPr kumimoji="1" lang="ja-JP" altLang="en-US" sz="800" b="1">
              <a:latin typeface="+mn-ea"/>
              <a:ea typeface="+mn-ea"/>
            </a:rPr>
            <a:t>（改善）</a:t>
          </a:r>
        </a:p>
      </dgm:t>
    </dgm:pt>
    <dgm:pt modelId="{8681B143-A911-418E-9B2B-502BB1A05AAA}" type="parTrans" cxnId="{C592B3E0-9E9F-4535-882A-16B1AE855703}">
      <dgm:prSet/>
      <dgm:spPr/>
      <dgm:t>
        <a:bodyPr/>
        <a:lstStyle/>
        <a:p>
          <a:endParaRPr kumimoji="1" lang="ja-JP" altLang="en-US" sz="800">
            <a:latin typeface="+mn-ea"/>
            <a:ea typeface="+mn-ea"/>
          </a:endParaRPr>
        </a:p>
      </dgm:t>
    </dgm:pt>
    <dgm:pt modelId="{2495FE58-02BD-4EFC-BD8D-1193CE43572C}" type="sibTrans" cxnId="{C592B3E0-9E9F-4535-882A-16B1AE855703}">
      <dgm:prSet/>
      <dgm:spPr/>
      <dgm:t>
        <a:bodyPr/>
        <a:lstStyle/>
        <a:p>
          <a:endParaRPr kumimoji="1" lang="ja-JP" altLang="en-US" sz="800">
            <a:latin typeface="+mn-ea"/>
            <a:ea typeface="+mn-ea"/>
          </a:endParaRPr>
        </a:p>
      </dgm:t>
    </dgm:pt>
    <dgm:pt modelId="{BE935543-534C-4A51-8D52-F563B85C96B8}">
      <dgm:prSet phldrT="[テキスト]" custT="1"/>
      <dgm:spPr>
        <a:ln>
          <a:solidFill>
            <a:schemeClr val="bg1">
              <a:lumMod val="75000"/>
            </a:schemeClr>
          </a:solidFill>
        </a:ln>
      </dgm:spPr>
      <dgm:t>
        <a:bodyPr anchor="b"/>
        <a:lstStyle/>
        <a:p>
          <a:pPr>
            <a:buFontTx/>
            <a:buNone/>
          </a:pPr>
          <a:r>
            <a:rPr kumimoji="1" lang="en-US" altLang="ja-JP" sz="800">
              <a:latin typeface="+mn-ea"/>
              <a:ea typeface="+mn-ea"/>
            </a:rPr>
            <a:t>10. </a:t>
          </a:r>
          <a:r>
            <a:rPr kumimoji="1" lang="ja-JP" altLang="en-US" sz="800">
              <a:latin typeface="+mn-ea"/>
              <a:ea typeface="+mn-ea"/>
            </a:rPr>
            <a:t>改善</a:t>
          </a:r>
        </a:p>
      </dgm:t>
    </dgm:pt>
    <dgm:pt modelId="{DB935AFB-F4BE-4104-BE02-0AC5FA3241EE}" type="parTrans" cxnId="{9EBC9F2F-4215-42FE-83B7-CFA1157CAF01}">
      <dgm:prSet/>
      <dgm:spPr/>
      <dgm:t>
        <a:bodyPr/>
        <a:lstStyle/>
        <a:p>
          <a:endParaRPr kumimoji="1" lang="ja-JP" altLang="en-US" sz="800">
            <a:latin typeface="+mn-ea"/>
            <a:ea typeface="+mn-ea"/>
          </a:endParaRPr>
        </a:p>
      </dgm:t>
    </dgm:pt>
    <dgm:pt modelId="{A6ECAF11-A214-4401-A295-3D2A9E68F53C}" type="sibTrans" cxnId="{9EBC9F2F-4215-42FE-83B7-CFA1157CAF01}">
      <dgm:prSet/>
      <dgm:spPr/>
      <dgm:t>
        <a:bodyPr/>
        <a:lstStyle/>
        <a:p>
          <a:endParaRPr kumimoji="1" lang="ja-JP" altLang="en-US" sz="800">
            <a:latin typeface="+mn-ea"/>
            <a:ea typeface="+mn-ea"/>
          </a:endParaRPr>
        </a:p>
      </dgm:t>
    </dgm:pt>
    <dgm:pt modelId="{4D1D214D-3FDF-46E5-9D4B-31D068E8A474}">
      <dgm:prSet phldrT="[テキスト]" custT="1"/>
      <dgm:spPr>
        <a:ln>
          <a:solidFill>
            <a:schemeClr val="accent2"/>
          </a:solidFill>
        </a:ln>
      </dgm:spPr>
      <dgm:t>
        <a:bodyPr/>
        <a:lstStyle/>
        <a:p>
          <a:pPr>
            <a:buFontTx/>
            <a:buNone/>
          </a:pPr>
          <a:r>
            <a:rPr kumimoji="1" lang="en-US" altLang="ja-JP" sz="800" b="0">
              <a:latin typeface="+mn-ea"/>
              <a:ea typeface="+mn-ea"/>
            </a:rPr>
            <a:t>5. </a:t>
          </a:r>
          <a:r>
            <a:rPr kumimoji="1" lang="ja-JP" altLang="en-US" sz="800" b="0">
              <a:latin typeface="+mn-ea"/>
              <a:ea typeface="+mn-ea"/>
            </a:rPr>
            <a:t>リーダーシップ</a:t>
          </a:r>
        </a:p>
      </dgm:t>
    </dgm:pt>
    <dgm:pt modelId="{85ED9414-CC0E-44B5-815A-5D0C3195FBE4}" type="parTrans" cxnId="{61D1B264-F7B7-4C1B-A9D0-5363A5DAB1A4}">
      <dgm:prSet/>
      <dgm:spPr/>
      <dgm:t>
        <a:bodyPr/>
        <a:lstStyle/>
        <a:p>
          <a:endParaRPr kumimoji="1" lang="ja-JP" altLang="en-US" sz="800"/>
        </a:p>
      </dgm:t>
    </dgm:pt>
    <dgm:pt modelId="{B392E9A0-D076-44AC-99A8-F4AB6E328AE2}" type="sibTrans" cxnId="{61D1B264-F7B7-4C1B-A9D0-5363A5DAB1A4}">
      <dgm:prSet/>
      <dgm:spPr/>
      <dgm:t>
        <a:bodyPr/>
        <a:lstStyle/>
        <a:p>
          <a:endParaRPr kumimoji="1" lang="ja-JP" altLang="en-US" sz="800"/>
        </a:p>
      </dgm:t>
    </dgm:pt>
    <dgm:pt modelId="{9B7CCF0E-679C-4B74-B343-4E23B76AAC83}">
      <dgm:prSet phldrT="[テキスト]" custT="1"/>
      <dgm:spPr>
        <a:ln>
          <a:solidFill>
            <a:schemeClr val="accent2"/>
          </a:solidFill>
        </a:ln>
      </dgm:spPr>
      <dgm:t>
        <a:bodyPr/>
        <a:lstStyle/>
        <a:p>
          <a:pPr>
            <a:buFontTx/>
            <a:buNone/>
          </a:pPr>
          <a:r>
            <a:rPr kumimoji="1" lang="en-US" altLang="ja-JP" sz="800">
              <a:latin typeface="+mn-ea"/>
              <a:ea typeface="+mn-ea"/>
            </a:rPr>
            <a:t>6. </a:t>
          </a:r>
          <a:r>
            <a:rPr kumimoji="1" lang="ja-JP" altLang="en-US" sz="800">
              <a:latin typeface="+mn-ea"/>
              <a:ea typeface="+mn-ea"/>
            </a:rPr>
            <a:t>計画</a:t>
          </a:r>
        </a:p>
      </dgm:t>
    </dgm:pt>
    <dgm:pt modelId="{79F1E460-97C6-4C55-9AB3-F60D06266636}" type="parTrans" cxnId="{C8DEA864-1D9C-4CB5-A328-BDECE3C0654C}">
      <dgm:prSet/>
      <dgm:spPr/>
      <dgm:t>
        <a:bodyPr/>
        <a:lstStyle/>
        <a:p>
          <a:endParaRPr kumimoji="1" lang="ja-JP" altLang="en-US" sz="800"/>
        </a:p>
      </dgm:t>
    </dgm:pt>
    <dgm:pt modelId="{6BF5B45D-EB3B-4D52-9143-3AF017E981D3}" type="sibTrans" cxnId="{C8DEA864-1D9C-4CB5-A328-BDECE3C0654C}">
      <dgm:prSet/>
      <dgm:spPr/>
      <dgm:t>
        <a:bodyPr/>
        <a:lstStyle/>
        <a:p>
          <a:endParaRPr kumimoji="1" lang="ja-JP" altLang="en-US" sz="800"/>
        </a:p>
      </dgm:t>
    </dgm:pt>
    <dgm:pt modelId="{4ECCBFA4-1D30-4E3B-ABFB-C8068307D8B4}">
      <dgm:prSet phldrT="[テキスト]" custT="1"/>
      <dgm:spPr>
        <a:ln>
          <a:solidFill>
            <a:schemeClr val="accent2"/>
          </a:solidFill>
        </a:ln>
      </dgm:spPr>
      <dgm:t>
        <a:bodyPr/>
        <a:lstStyle/>
        <a:p>
          <a:pPr>
            <a:buFontTx/>
            <a:buNone/>
          </a:pPr>
          <a:r>
            <a:rPr kumimoji="1" lang="en-US" altLang="ja-JP" sz="800">
              <a:latin typeface="+mn-ea"/>
              <a:ea typeface="+mn-ea"/>
            </a:rPr>
            <a:t>7. </a:t>
          </a:r>
          <a:r>
            <a:rPr kumimoji="1" lang="ja-JP" altLang="en-US" sz="800">
              <a:latin typeface="+mn-ea"/>
              <a:ea typeface="+mn-ea"/>
            </a:rPr>
            <a:t>支援</a:t>
          </a:r>
        </a:p>
      </dgm:t>
    </dgm:pt>
    <dgm:pt modelId="{6C26C99C-5735-4717-AF1E-29B5513CC29C}" type="parTrans" cxnId="{027A5E00-6617-4ADE-BD2C-AF952073A2C8}">
      <dgm:prSet/>
      <dgm:spPr/>
      <dgm:t>
        <a:bodyPr/>
        <a:lstStyle/>
        <a:p>
          <a:endParaRPr kumimoji="1" lang="ja-JP" altLang="en-US" sz="800"/>
        </a:p>
      </dgm:t>
    </dgm:pt>
    <dgm:pt modelId="{ADBF37D8-8A09-454B-BAC9-5C46EA6923F6}" type="sibTrans" cxnId="{027A5E00-6617-4ADE-BD2C-AF952073A2C8}">
      <dgm:prSet/>
      <dgm:spPr/>
      <dgm:t>
        <a:bodyPr/>
        <a:lstStyle/>
        <a:p>
          <a:endParaRPr kumimoji="1" lang="ja-JP" altLang="en-US" sz="800"/>
        </a:p>
      </dgm:t>
    </dgm:pt>
    <dgm:pt modelId="{64F0A8A5-14A2-42A2-8CB2-F40F1B5B9B53}">
      <dgm:prSet phldrT="[テキスト]" custT="1"/>
      <dgm:spPr>
        <a:ln>
          <a:solidFill>
            <a:schemeClr val="bg1">
              <a:lumMod val="75000"/>
            </a:schemeClr>
          </a:solidFill>
        </a:ln>
      </dgm:spPr>
      <dgm:t>
        <a:bodyPr/>
        <a:lstStyle/>
        <a:p>
          <a:pPr algn="r">
            <a:buFontTx/>
            <a:buNone/>
          </a:pPr>
          <a:r>
            <a:rPr kumimoji="1" lang="en-US" altLang="ja-JP" sz="800">
              <a:latin typeface="+mn-ea"/>
              <a:ea typeface="+mn-ea"/>
            </a:rPr>
            <a:t>8. </a:t>
          </a:r>
          <a:r>
            <a:rPr kumimoji="1" lang="ja-JP" altLang="en-US" sz="800">
              <a:latin typeface="+mn-ea"/>
              <a:ea typeface="+mn-ea"/>
            </a:rPr>
            <a:t>運用</a:t>
          </a:r>
        </a:p>
      </dgm:t>
    </dgm:pt>
    <dgm:pt modelId="{7151A782-F38F-4E31-BC10-B434257FC860}" type="sibTrans" cxnId="{FBF88EAB-8AA0-4178-B34D-04F84466A3B3}">
      <dgm:prSet/>
      <dgm:spPr/>
      <dgm:t>
        <a:bodyPr/>
        <a:lstStyle/>
        <a:p>
          <a:endParaRPr kumimoji="1" lang="ja-JP" altLang="en-US" sz="800">
            <a:latin typeface="+mn-ea"/>
            <a:ea typeface="+mn-ea"/>
          </a:endParaRPr>
        </a:p>
      </dgm:t>
    </dgm:pt>
    <dgm:pt modelId="{D4805B1C-03B5-4DBE-9F13-EF451F897FAA}" type="parTrans" cxnId="{FBF88EAB-8AA0-4178-B34D-04F84466A3B3}">
      <dgm:prSet/>
      <dgm:spPr/>
      <dgm:t>
        <a:bodyPr/>
        <a:lstStyle/>
        <a:p>
          <a:endParaRPr kumimoji="1" lang="ja-JP" altLang="en-US" sz="800">
            <a:latin typeface="+mn-ea"/>
            <a:ea typeface="+mn-ea"/>
          </a:endParaRPr>
        </a:p>
      </dgm:t>
    </dgm:pt>
    <dgm:pt modelId="{5C56B36B-DC82-4003-9B77-4344A65F3F55}" type="pres">
      <dgm:prSet presAssocID="{4B252EF9-9998-490F-A4E3-C07B08D00A50}" presName="cycleMatrixDiagram" presStyleCnt="0">
        <dgm:presLayoutVars>
          <dgm:chMax val="1"/>
          <dgm:dir/>
          <dgm:animLvl val="lvl"/>
          <dgm:resizeHandles val="exact"/>
        </dgm:presLayoutVars>
      </dgm:prSet>
      <dgm:spPr/>
    </dgm:pt>
    <dgm:pt modelId="{82877CDE-E2D7-4ED8-84EE-47D6114A62EE}" type="pres">
      <dgm:prSet presAssocID="{4B252EF9-9998-490F-A4E3-C07B08D00A50}" presName="children" presStyleCnt="0"/>
      <dgm:spPr/>
    </dgm:pt>
    <dgm:pt modelId="{EEDFFF74-A168-47DF-A4DE-4C1AC288DBBD}" type="pres">
      <dgm:prSet presAssocID="{4B252EF9-9998-490F-A4E3-C07B08D00A50}" presName="child1group" presStyleCnt="0"/>
      <dgm:spPr/>
    </dgm:pt>
    <dgm:pt modelId="{81CC0E37-AF5E-4586-B687-4FB7B1BAAC2B}" type="pres">
      <dgm:prSet presAssocID="{4B252EF9-9998-490F-A4E3-C07B08D00A50}" presName="child1" presStyleLbl="bgAcc1" presStyleIdx="0" presStyleCnt="4" custScaleX="136281" custScaleY="107640"/>
      <dgm:spPr/>
    </dgm:pt>
    <dgm:pt modelId="{9029667D-AA30-4113-B145-8D84AE0A37D9}" type="pres">
      <dgm:prSet presAssocID="{4B252EF9-9998-490F-A4E3-C07B08D00A50}" presName="child1Text" presStyleLbl="bgAcc1" presStyleIdx="0" presStyleCnt="4">
        <dgm:presLayoutVars>
          <dgm:bulletEnabled val="1"/>
        </dgm:presLayoutVars>
      </dgm:prSet>
      <dgm:spPr/>
    </dgm:pt>
    <dgm:pt modelId="{72648C1A-1C67-4BC4-84AA-B37F139E38FC}" type="pres">
      <dgm:prSet presAssocID="{4B252EF9-9998-490F-A4E3-C07B08D00A50}" presName="child2group" presStyleCnt="0"/>
      <dgm:spPr/>
    </dgm:pt>
    <dgm:pt modelId="{B466DDDF-AE62-4072-9371-A70667CCBACA}" type="pres">
      <dgm:prSet presAssocID="{4B252EF9-9998-490F-A4E3-C07B08D00A50}" presName="child2" presStyleLbl="bgAcc1" presStyleIdx="1" presStyleCnt="4" custScaleX="136281" custScaleY="107692"/>
      <dgm:spPr/>
    </dgm:pt>
    <dgm:pt modelId="{99321F11-EE9A-4E88-A12E-0C6F948E92E9}" type="pres">
      <dgm:prSet presAssocID="{4B252EF9-9998-490F-A4E3-C07B08D00A50}" presName="child2Text" presStyleLbl="bgAcc1" presStyleIdx="1" presStyleCnt="4">
        <dgm:presLayoutVars>
          <dgm:bulletEnabled val="1"/>
        </dgm:presLayoutVars>
      </dgm:prSet>
      <dgm:spPr/>
    </dgm:pt>
    <dgm:pt modelId="{837847DE-16F3-4A4C-B648-61ABDF0B5750}" type="pres">
      <dgm:prSet presAssocID="{4B252EF9-9998-490F-A4E3-C07B08D00A50}" presName="child3group" presStyleCnt="0"/>
      <dgm:spPr/>
    </dgm:pt>
    <dgm:pt modelId="{7C4B1A60-E538-4C61-8903-45EC1A73C8B2}" type="pres">
      <dgm:prSet presAssocID="{4B252EF9-9998-490F-A4E3-C07B08D00A50}" presName="child3" presStyleLbl="bgAcc1" presStyleIdx="2" presStyleCnt="4" custScaleX="136281" custScaleY="107093"/>
      <dgm:spPr/>
    </dgm:pt>
    <dgm:pt modelId="{93379C89-2E4A-4432-96A5-BD5949E69D16}" type="pres">
      <dgm:prSet presAssocID="{4B252EF9-9998-490F-A4E3-C07B08D00A50}" presName="child3Text" presStyleLbl="bgAcc1" presStyleIdx="2" presStyleCnt="4">
        <dgm:presLayoutVars>
          <dgm:bulletEnabled val="1"/>
        </dgm:presLayoutVars>
      </dgm:prSet>
      <dgm:spPr/>
    </dgm:pt>
    <dgm:pt modelId="{CD61385A-D83B-4D2C-A875-4B84A113759F}" type="pres">
      <dgm:prSet presAssocID="{4B252EF9-9998-490F-A4E3-C07B08D00A50}" presName="child4group" presStyleCnt="0"/>
      <dgm:spPr/>
    </dgm:pt>
    <dgm:pt modelId="{6E7FFD17-F246-4C4A-9606-11CD03576066}" type="pres">
      <dgm:prSet presAssocID="{4B252EF9-9998-490F-A4E3-C07B08D00A50}" presName="child4" presStyleLbl="bgAcc1" presStyleIdx="3" presStyleCnt="4" custScaleX="136281" custScaleY="107089"/>
      <dgm:spPr/>
    </dgm:pt>
    <dgm:pt modelId="{A2ED7537-CC27-4CFB-A11D-F0127ECE371B}" type="pres">
      <dgm:prSet presAssocID="{4B252EF9-9998-490F-A4E3-C07B08D00A50}" presName="child4Text" presStyleLbl="bgAcc1" presStyleIdx="3" presStyleCnt="4">
        <dgm:presLayoutVars>
          <dgm:bulletEnabled val="1"/>
        </dgm:presLayoutVars>
      </dgm:prSet>
      <dgm:spPr/>
    </dgm:pt>
    <dgm:pt modelId="{54787BB6-DD2C-4630-B7C9-E79B2887AC45}" type="pres">
      <dgm:prSet presAssocID="{4B252EF9-9998-490F-A4E3-C07B08D00A50}" presName="childPlaceholder" presStyleCnt="0"/>
      <dgm:spPr/>
    </dgm:pt>
    <dgm:pt modelId="{9FC869C0-CDF2-431C-A77E-6C47FCB4DA27}" type="pres">
      <dgm:prSet presAssocID="{4B252EF9-9998-490F-A4E3-C07B08D00A50}" presName="circle" presStyleCnt="0"/>
      <dgm:spPr/>
    </dgm:pt>
    <dgm:pt modelId="{24A9FC1E-F15E-4FC3-948E-559A3D53520F}" type="pres">
      <dgm:prSet presAssocID="{4B252EF9-9998-490F-A4E3-C07B08D00A50}" presName="quadrant1" presStyleLbl="node1" presStyleIdx="0" presStyleCnt="4">
        <dgm:presLayoutVars>
          <dgm:chMax val="1"/>
          <dgm:bulletEnabled val="1"/>
        </dgm:presLayoutVars>
      </dgm:prSet>
      <dgm:spPr/>
    </dgm:pt>
    <dgm:pt modelId="{0EED4DDF-F146-4827-9BD0-36CA4C2E7323}" type="pres">
      <dgm:prSet presAssocID="{4B252EF9-9998-490F-A4E3-C07B08D00A50}" presName="quadrant2" presStyleLbl="node1" presStyleIdx="1" presStyleCnt="4">
        <dgm:presLayoutVars>
          <dgm:chMax val="1"/>
          <dgm:bulletEnabled val="1"/>
        </dgm:presLayoutVars>
      </dgm:prSet>
      <dgm:spPr/>
    </dgm:pt>
    <dgm:pt modelId="{8F4781F1-7559-48D4-81E7-89272B07DAF9}" type="pres">
      <dgm:prSet presAssocID="{4B252EF9-9998-490F-A4E3-C07B08D00A50}" presName="quadrant3" presStyleLbl="node1" presStyleIdx="2" presStyleCnt="4">
        <dgm:presLayoutVars>
          <dgm:chMax val="1"/>
          <dgm:bulletEnabled val="1"/>
        </dgm:presLayoutVars>
      </dgm:prSet>
      <dgm:spPr/>
    </dgm:pt>
    <dgm:pt modelId="{1995C2B1-5731-46B6-8370-8923A584FDB4}" type="pres">
      <dgm:prSet presAssocID="{4B252EF9-9998-490F-A4E3-C07B08D00A50}" presName="quadrant4" presStyleLbl="node1" presStyleIdx="3" presStyleCnt="4">
        <dgm:presLayoutVars>
          <dgm:chMax val="1"/>
          <dgm:bulletEnabled val="1"/>
        </dgm:presLayoutVars>
      </dgm:prSet>
      <dgm:spPr/>
    </dgm:pt>
    <dgm:pt modelId="{265A5015-D265-4030-971A-EE9A87ECC361}" type="pres">
      <dgm:prSet presAssocID="{4B252EF9-9998-490F-A4E3-C07B08D00A50}" presName="quadrantPlaceholder" presStyleCnt="0"/>
      <dgm:spPr/>
    </dgm:pt>
    <dgm:pt modelId="{E4EE64CC-FD06-4338-9FBD-551F5599CB7E}" type="pres">
      <dgm:prSet presAssocID="{4B252EF9-9998-490F-A4E3-C07B08D00A50}" presName="center1" presStyleLbl="fgShp" presStyleIdx="0" presStyleCnt="2"/>
      <dgm:spPr>
        <a:solidFill>
          <a:schemeClr val="bg1">
            <a:lumMod val="50000"/>
          </a:schemeClr>
        </a:solidFill>
        <a:ln>
          <a:solidFill>
            <a:schemeClr val="bg1"/>
          </a:solidFill>
        </a:ln>
      </dgm:spPr>
    </dgm:pt>
    <dgm:pt modelId="{BD8E378B-DBE4-4F78-BB3F-CE905675DAAF}" type="pres">
      <dgm:prSet presAssocID="{4B252EF9-9998-490F-A4E3-C07B08D00A50}" presName="center2" presStyleLbl="fgShp" presStyleIdx="1" presStyleCnt="2"/>
      <dgm:spPr>
        <a:solidFill>
          <a:schemeClr val="bg1">
            <a:lumMod val="50000"/>
          </a:schemeClr>
        </a:solidFill>
        <a:ln>
          <a:solidFill>
            <a:schemeClr val="bg1"/>
          </a:solidFill>
        </a:ln>
      </dgm:spPr>
    </dgm:pt>
  </dgm:ptLst>
  <dgm:cxnLst>
    <dgm:cxn modelId="{027A5E00-6617-4ADE-BD2C-AF952073A2C8}" srcId="{FE2FF8CD-FCAD-4E68-B28B-6A241BAC2FE1}" destId="{4ECCBFA4-1D30-4E3B-ABFB-C8068307D8B4}" srcOrd="3" destOrd="0" parTransId="{6C26C99C-5735-4717-AF1E-29B5513CC29C}" sibTransId="{ADBF37D8-8A09-454B-BAC9-5C46EA6923F6}"/>
    <dgm:cxn modelId="{D195CF02-6241-4B4C-B5B6-F64398874EFA}" srcId="{4B252EF9-9998-490F-A4E3-C07B08D00A50}" destId="{9F0D0C2B-D01C-4F5B-918A-F9E315DC859A}" srcOrd="1" destOrd="0" parTransId="{FC21E95C-1C14-4688-8F1B-7EE6AC93BBA4}" sibTransId="{84D8A68E-FE8B-4B89-9DB3-7FBA0202C7A4}"/>
    <dgm:cxn modelId="{B8F84103-2161-451C-B373-4B29A43664CE}" type="presOf" srcId="{4D1D214D-3FDF-46E5-9D4B-31D068E8A474}" destId="{9029667D-AA30-4113-B145-8D84AE0A37D9}" srcOrd="1" destOrd="1" presId="urn:microsoft.com/office/officeart/2005/8/layout/cycle4"/>
    <dgm:cxn modelId="{99BC6D1C-AFDC-439C-A0E9-3ADED14F71E9}" type="presOf" srcId="{EAE7FC4F-453C-49B2-9EC4-F7496F230CD8}" destId="{7C4B1A60-E538-4C61-8903-45EC1A73C8B2}" srcOrd="0" destOrd="0" presId="urn:microsoft.com/office/officeart/2005/8/layout/cycle4"/>
    <dgm:cxn modelId="{E3BF941E-B194-44E1-AF1E-B894107E1440}" type="presOf" srcId="{64F0A8A5-14A2-42A2-8CB2-F40F1B5B9B53}" destId="{99321F11-EE9A-4E88-A12E-0C6F948E92E9}" srcOrd="1" destOrd="0" presId="urn:microsoft.com/office/officeart/2005/8/layout/cycle4"/>
    <dgm:cxn modelId="{9C9A1A1F-0B45-411A-BA19-60CC6272F2D8}" type="presOf" srcId="{832CD9AE-5599-4A56-B28E-DA325D2A3AD9}" destId="{1995C2B1-5731-46B6-8370-8923A584FDB4}" srcOrd="0" destOrd="0" presId="urn:microsoft.com/office/officeart/2005/8/layout/cycle4"/>
    <dgm:cxn modelId="{0B401E23-A26B-460F-B32E-31AC6B1D7139}" type="presOf" srcId="{24302C5B-E871-4B73-A7F3-8C2D13A101DA}" destId="{8F4781F1-7559-48D4-81E7-89272B07DAF9}" srcOrd="0" destOrd="0" presId="urn:microsoft.com/office/officeart/2005/8/layout/cycle4"/>
    <dgm:cxn modelId="{3987E726-1CC9-4241-BA7E-81219F43879B}" srcId="{4B252EF9-9998-490F-A4E3-C07B08D00A50}" destId="{FE2FF8CD-FCAD-4E68-B28B-6A241BAC2FE1}" srcOrd="0" destOrd="0" parTransId="{80907DF9-A3C4-46A9-BDC9-12BB611B8AD1}" sibTransId="{10689C0B-3E4E-4E6A-9C85-3BABD8877641}"/>
    <dgm:cxn modelId="{9EBC9F2F-4215-42FE-83B7-CFA1157CAF01}" srcId="{832CD9AE-5599-4A56-B28E-DA325D2A3AD9}" destId="{BE935543-534C-4A51-8D52-F563B85C96B8}" srcOrd="0" destOrd="0" parTransId="{DB935AFB-F4BE-4104-BE02-0AC5FA3241EE}" sibTransId="{A6ECAF11-A214-4401-A295-3D2A9E68F53C}"/>
    <dgm:cxn modelId="{2863F55F-FA04-4558-BE89-49A3BA3FA6A5}" type="presOf" srcId="{6D9CECA1-7F9F-44B9-AA45-DDEE6E2114DF}" destId="{81CC0E37-AF5E-4586-B687-4FB7B1BAAC2B}" srcOrd="0" destOrd="0" presId="urn:microsoft.com/office/officeart/2005/8/layout/cycle4"/>
    <dgm:cxn modelId="{7C883C42-D69A-42C6-9B54-C49CA752FAAE}" type="presOf" srcId="{4B252EF9-9998-490F-A4E3-C07B08D00A50}" destId="{5C56B36B-DC82-4003-9B77-4344A65F3F55}" srcOrd="0" destOrd="0" presId="urn:microsoft.com/office/officeart/2005/8/layout/cycle4"/>
    <dgm:cxn modelId="{C8DEA864-1D9C-4CB5-A328-BDECE3C0654C}" srcId="{FE2FF8CD-FCAD-4E68-B28B-6A241BAC2FE1}" destId="{9B7CCF0E-679C-4B74-B343-4E23B76AAC83}" srcOrd="2" destOrd="0" parTransId="{79F1E460-97C6-4C55-9AB3-F60D06266636}" sibTransId="{6BF5B45D-EB3B-4D52-9143-3AF017E981D3}"/>
    <dgm:cxn modelId="{61D1B264-F7B7-4C1B-A9D0-5363A5DAB1A4}" srcId="{FE2FF8CD-FCAD-4E68-B28B-6A241BAC2FE1}" destId="{4D1D214D-3FDF-46E5-9D4B-31D068E8A474}" srcOrd="1" destOrd="0" parTransId="{85ED9414-CC0E-44B5-815A-5D0C3195FBE4}" sibTransId="{B392E9A0-D076-44AC-99A8-F4AB6E328AE2}"/>
    <dgm:cxn modelId="{91093D74-1B3D-47E0-95BA-27AB84DB2559}" type="presOf" srcId="{9F0D0C2B-D01C-4F5B-918A-F9E315DC859A}" destId="{0EED4DDF-F146-4827-9BD0-36CA4C2E7323}" srcOrd="0" destOrd="0" presId="urn:microsoft.com/office/officeart/2005/8/layout/cycle4"/>
    <dgm:cxn modelId="{4E67F958-B069-4835-BD72-2DB69C91B7C2}" srcId="{FE2FF8CD-FCAD-4E68-B28B-6A241BAC2FE1}" destId="{6D9CECA1-7F9F-44B9-AA45-DDEE6E2114DF}" srcOrd="0" destOrd="0" parTransId="{38305F8D-C632-4D01-8C7A-754935EE05A3}" sibTransId="{81BC34F1-C6DF-4A8C-8AF9-EB51413A9848}"/>
    <dgm:cxn modelId="{414C7959-DE3E-4542-955A-CA614D55A125}" type="presOf" srcId="{4D1D214D-3FDF-46E5-9D4B-31D068E8A474}" destId="{81CC0E37-AF5E-4586-B687-4FB7B1BAAC2B}" srcOrd="0" destOrd="1" presId="urn:microsoft.com/office/officeart/2005/8/layout/cycle4"/>
    <dgm:cxn modelId="{61158F8D-0C9D-4E8F-AD10-AEDAD9C6511D}" type="presOf" srcId="{FE2FF8CD-FCAD-4E68-B28B-6A241BAC2FE1}" destId="{24A9FC1E-F15E-4FC3-948E-559A3D53520F}" srcOrd="0" destOrd="0" presId="urn:microsoft.com/office/officeart/2005/8/layout/cycle4"/>
    <dgm:cxn modelId="{206CDD90-D323-44C1-9D1B-5B09E9BAFBA2}" type="presOf" srcId="{BE935543-534C-4A51-8D52-F563B85C96B8}" destId="{A2ED7537-CC27-4CFB-A11D-F0127ECE371B}" srcOrd="1" destOrd="0" presId="urn:microsoft.com/office/officeart/2005/8/layout/cycle4"/>
    <dgm:cxn modelId="{49627598-FDB5-44C2-A743-B37E14454723}" srcId="{4B252EF9-9998-490F-A4E3-C07B08D00A50}" destId="{24302C5B-E871-4B73-A7F3-8C2D13A101DA}" srcOrd="2" destOrd="0" parTransId="{910E5A95-65D4-4759-8AB7-C6784EC6EE52}" sibTransId="{3F34E3FC-18D4-4696-8188-E8ACB990D13B}"/>
    <dgm:cxn modelId="{D6C28398-FDCF-4A45-87BE-5828588E49D4}" type="presOf" srcId="{4ECCBFA4-1D30-4E3B-ABFB-C8068307D8B4}" destId="{9029667D-AA30-4113-B145-8D84AE0A37D9}" srcOrd="1" destOrd="3" presId="urn:microsoft.com/office/officeart/2005/8/layout/cycle4"/>
    <dgm:cxn modelId="{ECDB929A-7AA8-42CB-81D1-4489DF809529}" type="presOf" srcId="{BE935543-534C-4A51-8D52-F563B85C96B8}" destId="{6E7FFD17-F246-4C4A-9606-11CD03576066}" srcOrd="0" destOrd="0" presId="urn:microsoft.com/office/officeart/2005/8/layout/cycle4"/>
    <dgm:cxn modelId="{FBF88EAB-8AA0-4178-B34D-04F84466A3B3}" srcId="{9F0D0C2B-D01C-4F5B-918A-F9E315DC859A}" destId="{64F0A8A5-14A2-42A2-8CB2-F40F1B5B9B53}" srcOrd="0" destOrd="0" parTransId="{D4805B1C-03B5-4DBE-9F13-EF451F897FAA}" sibTransId="{7151A782-F38F-4E31-BC10-B434257FC860}"/>
    <dgm:cxn modelId="{3486B9B2-A4E7-4426-A293-4B3393A5F36B}" type="presOf" srcId="{6D9CECA1-7F9F-44B9-AA45-DDEE6E2114DF}" destId="{9029667D-AA30-4113-B145-8D84AE0A37D9}" srcOrd="1" destOrd="0" presId="urn:microsoft.com/office/officeart/2005/8/layout/cycle4"/>
    <dgm:cxn modelId="{846F1CC2-88E5-4B62-9E7A-2CA2C94833EA}" type="presOf" srcId="{9B7CCF0E-679C-4B74-B343-4E23B76AAC83}" destId="{9029667D-AA30-4113-B145-8D84AE0A37D9}" srcOrd="1" destOrd="2" presId="urn:microsoft.com/office/officeart/2005/8/layout/cycle4"/>
    <dgm:cxn modelId="{CCDE2DD4-0D49-4E62-B417-3B4760FBCDF0}" type="presOf" srcId="{64F0A8A5-14A2-42A2-8CB2-F40F1B5B9B53}" destId="{B466DDDF-AE62-4072-9371-A70667CCBACA}" srcOrd="0" destOrd="0" presId="urn:microsoft.com/office/officeart/2005/8/layout/cycle4"/>
    <dgm:cxn modelId="{A86621DB-A2A4-4C9E-AB41-FBBB073D18DF}" type="presOf" srcId="{9B7CCF0E-679C-4B74-B343-4E23B76AAC83}" destId="{81CC0E37-AF5E-4586-B687-4FB7B1BAAC2B}" srcOrd="0" destOrd="2" presId="urn:microsoft.com/office/officeart/2005/8/layout/cycle4"/>
    <dgm:cxn modelId="{E42156DE-5728-43F2-8FA8-D03E795012BE}" type="presOf" srcId="{EAE7FC4F-453C-49B2-9EC4-F7496F230CD8}" destId="{93379C89-2E4A-4432-96A5-BD5949E69D16}" srcOrd="1" destOrd="0" presId="urn:microsoft.com/office/officeart/2005/8/layout/cycle4"/>
    <dgm:cxn modelId="{C592B3E0-9E9F-4535-882A-16B1AE855703}" srcId="{4B252EF9-9998-490F-A4E3-C07B08D00A50}" destId="{832CD9AE-5599-4A56-B28E-DA325D2A3AD9}" srcOrd="3" destOrd="0" parTransId="{8681B143-A911-418E-9B2B-502BB1A05AAA}" sibTransId="{2495FE58-02BD-4EFC-BD8D-1193CE43572C}"/>
    <dgm:cxn modelId="{A78395F0-CFB5-4E29-B5AF-CF5D253B0669}" type="presOf" srcId="{4ECCBFA4-1D30-4E3B-ABFB-C8068307D8B4}" destId="{81CC0E37-AF5E-4586-B687-4FB7B1BAAC2B}" srcOrd="0" destOrd="3" presId="urn:microsoft.com/office/officeart/2005/8/layout/cycle4"/>
    <dgm:cxn modelId="{CB0F4AF8-1A47-4A91-B8A2-C9E2DD2A23D0}" srcId="{24302C5B-E871-4B73-A7F3-8C2D13A101DA}" destId="{EAE7FC4F-453C-49B2-9EC4-F7496F230CD8}" srcOrd="0" destOrd="0" parTransId="{75860FE4-962B-41C6-A91C-1D7B21B198E6}" sibTransId="{FEF6C72B-0107-4E75-8D1D-736DD123993F}"/>
    <dgm:cxn modelId="{AB944075-D651-4884-8A1E-338F0278A4DE}" type="presParOf" srcId="{5C56B36B-DC82-4003-9B77-4344A65F3F55}" destId="{82877CDE-E2D7-4ED8-84EE-47D6114A62EE}" srcOrd="0" destOrd="0" presId="urn:microsoft.com/office/officeart/2005/8/layout/cycle4"/>
    <dgm:cxn modelId="{950A3FEA-2AD8-4CDD-963C-2E48C798F5F7}" type="presParOf" srcId="{82877CDE-E2D7-4ED8-84EE-47D6114A62EE}" destId="{EEDFFF74-A168-47DF-A4DE-4C1AC288DBBD}" srcOrd="0" destOrd="0" presId="urn:microsoft.com/office/officeart/2005/8/layout/cycle4"/>
    <dgm:cxn modelId="{71707CCD-38C8-495D-A4D3-E76D729665A9}" type="presParOf" srcId="{EEDFFF74-A168-47DF-A4DE-4C1AC288DBBD}" destId="{81CC0E37-AF5E-4586-B687-4FB7B1BAAC2B}" srcOrd="0" destOrd="0" presId="urn:microsoft.com/office/officeart/2005/8/layout/cycle4"/>
    <dgm:cxn modelId="{D246DE67-DE14-4F65-94A5-0D72CD1A6C72}" type="presParOf" srcId="{EEDFFF74-A168-47DF-A4DE-4C1AC288DBBD}" destId="{9029667D-AA30-4113-B145-8D84AE0A37D9}" srcOrd="1" destOrd="0" presId="urn:microsoft.com/office/officeart/2005/8/layout/cycle4"/>
    <dgm:cxn modelId="{ACB1D51E-EDC7-4EDC-8E0D-078933A37436}" type="presParOf" srcId="{82877CDE-E2D7-4ED8-84EE-47D6114A62EE}" destId="{72648C1A-1C67-4BC4-84AA-B37F139E38FC}" srcOrd="1" destOrd="0" presId="urn:microsoft.com/office/officeart/2005/8/layout/cycle4"/>
    <dgm:cxn modelId="{3894677D-5935-4A5E-B350-F8ADD2CEDBE5}" type="presParOf" srcId="{72648C1A-1C67-4BC4-84AA-B37F139E38FC}" destId="{B466DDDF-AE62-4072-9371-A70667CCBACA}" srcOrd="0" destOrd="0" presId="urn:microsoft.com/office/officeart/2005/8/layout/cycle4"/>
    <dgm:cxn modelId="{51024896-33A7-4F2E-AA00-7D85D9B79BCD}" type="presParOf" srcId="{72648C1A-1C67-4BC4-84AA-B37F139E38FC}" destId="{99321F11-EE9A-4E88-A12E-0C6F948E92E9}" srcOrd="1" destOrd="0" presId="urn:microsoft.com/office/officeart/2005/8/layout/cycle4"/>
    <dgm:cxn modelId="{BD3E6E36-24F5-448B-8FB0-37430A3FB4FC}" type="presParOf" srcId="{82877CDE-E2D7-4ED8-84EE-47D6114A62EE}" destId="{837847DE-16F3-4A4C-B648-61ABDF0B5750}" srcOrd="2" destOrd="0" presId="urn:microsoft.com/office/officeart/2005/8/layout/cycle4"/>
    <dgm:cxn modelId="{3DFB5190-E486-421B-9A3D-BBF480519BC1}" type="presParOf" srcId="{837847DE-16F3-4A4C-B648-61ABDF0B5750}" destId="{7C4B1A60-E538-4C61-8903-45EC1A73C8B2}" srcOrd="0" destOrd="0" presId="urn:microsoft.com/office/officeart/2005/8/layout/cycle4"/>
    <dgm:cxn modelId="{111F8B2A-6FED-48A0-BC5E-1D0A62E84525}" type="presParOf" srcId="{837847DE-16F3-4A4C-B648-61ABDF0B5750}" destId="{93379C89-2E4A-4432-96A5-BD5949E69D16}" srcOrd="1" destOrd="0" presId="urn:microsoft.com/office/officeart/2005/8/layout/cycle4"/>
    <dgm:cxn modelId="{0121F179-EDAA-4AF7-872B-04F1A7A63A6F}" type="presParOf" srcId="{82877CDE-E2D7-4ED8-84EE-47D6114A62EE}" destId="{CD61385A-D83B-4D2C-A875-4B84A113759F}" srcOrd="3" destOrd="0" presId="urn:microsoft.com/office/officeart/2005/8/layout/cycle4"/>
    <dgm:cxn modelId="{8C7198A9-036A-473A-A56A-FC8BF6F6BAFC}" type="presParOf" srcId="{CD61385A-D83B-4D2C-A875-4B84A113759F}" destId="{6E7FFD17-F246-4C4A-9606-11CD03576066}" srcOrd="0" destOrd="0" presId="urn:microsoft.com/office/officeart/2005/8/layout/cycle4"/>
    <dgm:cxn modelId="{32DBD864-7CD1-4309-9710-962D845B7B7C}" type="presParOf" srcId="{CD61385A-D83B-4D2C-A875-4B84A113759F}" destId="{A2ED7537-CC27-4CFB-A11D-F0127ECE371B}" srcOrd="1" destOrd="0" presId="urn:microsoft.com/office/officeart/2005/8/layout/cycle4"/>
    <dgm:cxn modelId="{4CC58AFD-052E-425A-A835-CC633C084E4D}" type="presParOf" srcId="{82877CDE-E2D7-4ED8-84EE-47D6114A62EE}" destId="{54787BB6-DD2C-4630-B7C9-E79B2887AC45}" srcOrd="4" destOrd="0" presId="urn:microsoft.com/office/officeart/2005/8/layout/cycle4"/>
    <dgm:cxn modelId="{DDD35293-F76F-4908-88F6-77AA98CC4B17}" type="presParOf" srcId="{5C56B36B-DC82-4003-9B77-4344A65F3F55}" destId="{9FC869C0-CDF2-431C-A77E-6C47FCB4DA27}" srcOrd="1" destOrd="0" presId="urn:microsoft.com/office/officeart/2005/8/layout/cycle4"/>
    <dgm:cxn modelId="{116A686C-42B5-4486-9BBD-DBA7EF2BF402}" type="presParOf" srcId="{9FC869C0-CDF2-431C-A77E-6C47FCB4DA27}" destId="{24A9FC1E-F15E-4FC3-948E-559A3D53520F}" srcOrd="0" destOrd="0" presId="urn:microsoft.com/office/officeart/2005/8/layout/cycle4"/>
    <dgm:cxn modelId="{D7851ED8-3510-4CC7-8488-5F0DE849514F}" type="presParOf" srcId="{9FC869C0-CDF2-431C-A77E-6C47FCB4DA27}" destId="{0EED4DDF-F146-4827-9BD0-36CA4C2E7323}" srcOrd="1" destOrd="0" presId="urn:microsoft.com/office/officeart/2005/8/layout/cycle4"/>
    <dgm:cxn modelId="{990CE38F-305D-4A69-89CC-2D8CC2E61918}" type="presParOf" srcId="{9FC869C0-CDF2-431C-A77E-6C47FCB4DA27}" destId="{8F4781F1-7559-48D4-81E7-89272B07DAF9}" srcOrd="2" destOrd="0" presId="urn:microsoft.com/office/officeart/2005/8/layout/cycle4"/>
    <dgm:cxn modelId="{70FFFCED-37D4-49AF-9F94-5D28121072D3}" type="presParOf" srcId="{9FC869C0-CDF2-431C-A77E-6C47FCB4DA27}" destId="{1995C2B1-5731-46B6-8370-8923A584FDB4}" srcOrd="3" destOrd="0" presId="urn:microsoft.com/office/officeart/2005/8/layout/cycle4"/>
    <dgm:cxn modelId="{5EB6C053-49BB-4480-B58D-46C1E3F5B0C8}" type="presParOf" srcId="{9FC869C0-CDF2-431C-A77E-6C47FCB4DA27}" destId="{265A5015-D265-4030-971A-EE9A87ECC361}" srcOrd="4" destOrd="0" presId="urn:microsoft.com/office/officeart/2005/8/layout/cycle4"/>
    <dgm:cxn modelId="{BFB3E014-647D-4B79-B4F5-2B1CE1DD4B5F}" type="presParOf" srcId="{5C56B36B-DC82-4003-9B77-4344A65F3F55}" destId="{E4EE64CC-FD06-4338-9FBD-551F5599CB7E}" srcOrd="2" destOrd="0" presId="urn:microsoft.com/office/officeart/2005/8/layout/cycle4"/>
    <dgm:cxn modelId="{FC44DDD9-332B-475A-8991-87045496160B}" type="presParOf" srcId="{5C56B36B-DC82-4003-9B77-4344A65F3F55}" destId="{BD8E378B-DBE4-4F78-BB3F-CE905675DAAF}" srcOrd="3" destOrd="0" presId="urn:microsoft.com/office/officeart/2005/8/layout/cycle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4B252EF9-9998-490F-A4E3-C07B08D00A50}" type="doc">
      <dgm:prSet loTypeId="urn:microsoft.com/office/officeart/2005/8/layout/cycle4" loCatId="cycle" qsTypeId="urn:microsoft.com/office/officeart/2005/8/quickstyle/simple1" qsCatId="simple" csTypeId="urn:microsoft.com/office/officeart/2005/8/colors/accent1_2" csCatId="accent1" phldr="1"/>
      <dgm:spPr/>
      <dgm:t>
        <a:bodyPr/>
        <a:lstStyle/>
        <a:p>
          <a:endParaRPr kumimoji="1" lang="ja-JP" altLang="en-US"/>
        </a:p>
      </dgm:t>
    </dgm:pt>
    <dgm:pt modelId="{FE2FF8CD-FCAD-4E68-B28B-6A241BAC2FE1}">
      <dgm:prSet phldrT="[テキスト]" custT="1"/>
      <dgm:spPr>
        <a:solidFill>
          <a:schemeClr val="accent2"/>
        </a:solidFill>
      </dgm:spPr>
      <dgm:t>
        <a:bodyPr/>
        <a:lstStyle/>
        <a:p>
          <a:r>
            <a:rPr kumimoji="1" lang="en-US" altLang="ja-JP" sz="800" b="1">
              <a:latin typeface="+mn-ea"/>
              <a:ea typeface="+mn-ea"/>
            </a:rPr>
            <a:t>Plan</a:t>
          </a:r>
          <a:br>
            <a:rPr kumimoji="1" lang="en-US" altLang="ja-JP" sz="800" b="1">
              <a:latin typeface="+mn-ea"/>
              <a:ea typeface="+mn-ea"/>
            </a:rPr>
          </a:br>
          <a:r>
            <a:rPr kumimoji="1" lang="ja-JP" altLang="en-US" sz="800" b="1">
              <a:latin typeface="+mn-ea"/>
              <a:ea typeface="+mn-ea"/>
            </a:rPr>
            <a:t>（計画）</a:t>
          </a:r>
        </a:p>
      </dgm:t>
    </dgm:pt>
    <dgm:pt modelId="{80907DF9-A3C4-46A9-BDC9-12BB611B8AD1}" type="parTrans" cxnId="{3987E726-1CC9-4241-BA7E-81219F43879B}">
      <dgm:prSet/>
      <dgm:spPr/>
      <dgm:t>
        <a:bodyPr/>
        <a:lstStyle/>
        <a:p>
          <a:endParaRPr kumimoji="1" lang="ja-JP" altLang="en-US" sz="800">
            <a:latin typeface="+mn-ea"/>
            <a:ea typeface="+mn-ea"/>
          </a:endParaRPr>
        </a:p>
      </dgm:t>
    </dgm:pt>
    <dgm:pt modelId="{10689C0B-3E4E-4E6A-9C85-3BABD8877641}" type="sibTrans" cxnId="{3987E726-1CC9-4241-BA7E-81219F43879B}">
      <dgm:prSet/>
      <dgm:spPr/>
      <dgm:t>
        <a:bodyPr/>
        <a:lstStyle/>
        <a:p>
          <a:endParaRPr kumimoji="1" lang="ja-JP" altLang="en-US" sz="800">
            <a:latin typeface="+mn-ea"/>
            <a:ea typeface="+mn-ea"/>
          </a:endParaRPr>
        </a:p>
      </dgm:t>
    </dgm:pt>
    <dgm:pt modelId="{6D9CECA1-7F9F-44B9-AA45-DDEE6E2114DF}">
      <dgm:prSet phldrT="[テキスト]" custT="1"/>
      <dgm:spPr>
        <a:ln>
          <a:solidFill>
            <a:schemeClr val="accent2"/>
          </a:solidFill>
        </a:ln>
      </dgm:spPr>
      <dgm:t>
        <a:bodyPr/>
        <a:lstStyle/>
        <a:p>
          <a:pPr>
            <a:buFontTx/>
            <a:buNone/>
          </a:pPr>
          <a:r>
            <a:rPr kumimoji="1" lang="en-US" altLang="ja-JP" sz="800">
              <a:latin typeface="+mn-ea"/>
              <a:ea typeface="+mn-ea"/>
            </a:rPr>
            <a:t>4. </a:t>
          </a:r>
          <a:r>
            <a:rPr kumimoji="1" lang="ja-JP" altLang="en-US" sz="800">
              <a:latin typeface="+mn-ea"/>
              <a:ea typeface="+mn-ea"/>
            </a:rPr>
            <a:t>組織の状況</a:t>
          </a:r>
        </a:p>
      </dgm:t>
    </dgm:pt>
    <dgm:pt modelId="{38305F8D-C632-4D01-8C7A-754935EE05A3}" type="parTrans" cxnId="{4E67F958-B069-4835-BD72-2DB69C91B7C2}">
      <dgm:prSet/>
      <dgm:spPr/>
      <dgm:t>
        <a:bodyPr/>
        <a:lstStyle/>
        <a:p>
          <a:endParaRPr kumimoji="1" lang="ja-JP" altLang="en-US" sz="800">
            <a:latin typeface="+mn-ea"/>
            <a:ea typeface="+mn-ea"/>
          </a:endParaRPr>
        </a:p>
      </dgm:t>
    </dgm:pt>
    <dgm:pt modelId="{81BC34F1-C6DF-4A8C-8AF9-EB51413A9848}" type="sibTrans" cxnId="{4E67F958-B069-4835-BD72-2DB69C91B7C2}">
      <dgm:prSet/>
      <dgm:spPr/>
      <dgm:t>
        <a:bodyPr/>
        <a:lstStyle/>
        <a:p>
          <a:endParaRPr kumimoji="1" lang="ja-JP" altLang="en-US" sz="800">
            <a:latin typeface="+mn-ea"/>
            <a:ea typeface="+mn-ea"/>
          </a:endParaRPr>
        </a:p>
      </dgm:t>
    </dgm:pt>
    <dgm:pt modelId="{9F0D0C2B-D01C-4F5B-918A-F9E315DC859A}">
      <dgm:prSet phldrT="[テキスト]" custT="1"/>
      <dgm:spPr>
        <a:solidFill>
          <a:schemeClr val="bg1">
            <a:lumMod val="75000"/>
          </a:schemeClr>
        </a:solidFill>
      </dgm:spPr>
      <dgm:t>
        <a:bodyPr/>
        <a:lstStyle/>
        <a:p>
          <a:r>
            <a:rPr kumimoji="1" lang="en-US" altLang="ja-JP" sz="800" b="1">
              <a:latin typeface="+mn-ea"/>
              <a:ea typeface="+mn-ea"/>
            </a:rPr>
            <a:t>Do</a:t>
          </a:r>
          <a:br>
            <a:rPr kumimoji="1" lang="en-US" altLang="ja-JP" sz="800" b="1">
              <a:latin typeface="+mn-ea"/>
              <a:ea typeface="+mn-ea"/>
            </a:rPr>
          </a:br>
          <a:r>
            <a:rPr kumimoji="1" lang="ja-JP" altLang="en-US" sz="800" b="1">
              <a:latin typeface="+mn-ea"/>
              <a:ea typeface="+mn-ea"/>
            </a:rPr>
            <a:t>（実行）</a:t>
          </a:r>
        </a:p>
      </dgm:t>
    </dgm:pt>
    <dgm:pt modelId="{FC21E95C-1C14-4688-8F1B-7EE6AC93BBA4}" type="parTrans" cxnId="{D195CF02-6241-4B4C-B5B6-F64398874EFA}">
      <dgm:prSet/>
      <dgm:spPr/>
      <dgm:t>
        <a:bodyPr/>
        <a:lstStyle/>
        <a:p>
          <a:endParaRPr kumimoji="1" lang="ja-JP" altLang="en-US" sz="800">
            <a:latin typeface="+mn-ea"/>
            <a:ea typeface="+mn-ea"/>
          </a:endParaRPr>
        </a:p>
      </dgm:t>
    </dgm:pt>
    <dgm:pt modelId="{84D8A68E-FE8B-4B89-9DB3-7FBA0202C7A4}" type="sibTrans" cxnId="{D195CF02-6241-4B4C-B5B6-F64398874EFA}">
      <dgm:prSet/>
      <dgm:spPr/>
      <dgm:t>
        <a:bodyPr/>
        <a:lstStyle/>
        <a:p>
          <a:endParaRPr kumimoji="1" lang="ja-JP" altLang="en-US" sz="800">
            <a:latin typeface="+mn-ea"/>
            <a:ea typeface="+mn-ea"/>
          </a:endParaRPr>
        </a:p>
      </dgm:t>
    </dgm:pt>
    <dgm:pt modelId="{24302C5B-E871-4B73-A7F3-8C2D13A101DA}">
      <dgm:prSet phldrT="[テキスト]" custT="1"/>
      <dgm:spPr>
        <a:solidFill>
          <a:schemeClr val="bg1">
            <a:lumMod val="75000"/>
          </a:schemeClr>
        </a:solidFill>
      </dgm:spPr>
      <dgm:t>
        <a:bodyPr/>
        <a:lstStyle/>
        <a:p>
          <a:r>
            <a:rPr kumimoji="1" lang="en-US" altLang="ja-JP" sz="800" b="1">
              <a:latin typeface="+mn-ea"/>
              <a:ea typeface="+mn-ea"/>
            </a:rPr>
            <a:t>Check</a:t>
          </a:r>
          <a:br>
            <a:rPr kumimoji="1" lang="en-US" altLang="ja-JP" sz="800" b="1">
              <a:latin typeface="+mn-ea"/>
              <a:ea typeface="+mn-ea"/>
            </a:rPr>
          </a:br>
          <a:r>
            <a:rPr kumimoji="1" lang="ja-JP" altLang="en-US" sz="800" b="1">
              <a:latin typeface="+mn-ea"/>
              <a:ea typeface="+mn-ea"/>
            </a:rPr>
            <a:t>（評価）</a:t>
          </a:r>
        </a:p>
      </dgm:t>
    </dgm:pt>
    <dgm:pt modelId="{910E5A95-65D4-4759-8AB7-C6784EC6EE52}" type="parTrans" cxnId="{49627598-FDB5-44C2-A743-B37E14454723}">
      <dgm:prSet/>
      <dgm:spPr/>
      <dgm:t>
        <a:bodyPr/>
        <a:lstStyle/>
        <a:p>
          <a:endParaRPr kumimoji="1" lang="ja-JP" altLang="en-US" sz="800">
            <a:latin typeface="+mn-ea"/>
            <a:ea typeface="+mn-ea"/>
          </a:endParaRPr>
        </a:p>
      </dgm:t>
    </dgm:pt>
    <dgm:pt modelId="{3F34E3FC-18D4-4696-8188-E8ACB990D13B}" type="sibTrans" cxnId="{49627598-FDB5-44C2-A743-B37E14454723}">
      <dgm:prSet/>
      <dgm:spPr/>
      <dgm:t>
        <a:bodyPr/>
        <a:lstStyle/>
        <a:p>
          <a:endParaRPr kumimoji="1" lang="ja-JP" altLang="en-US" sz="800">
            <a:latin typeface="+mn-ea"/>
            <a:ea typeface="+mn-ea"/>
          </a:endParaRPr>
        </a:p>
      </dgm:t>
    </dgm:pt>
    <dgm:pt modelId="{EAE7FC4F-453C-49B2-9EC4-F7496F230CD8}">
      <dgm:prSet phldrT="[テキスト]" custT="1"/>
      <dgm:spPr>
        <a:ln>
          <a:solidFill>
            <a:schemeClr val="bg1">
              <a:lumMod val="75000"/>
            </a:schemeClr>
          </a:solidFill>
        </a:ln>
      </dgm:spPr>
      <dgm:t>
        <a:bodyPr anchor="b"/>
        <a:lstStyle/>
        <a:p>
          <a:pPr>
            <a:buFontTx/>
            <a:buNone/>
          </a:pPr>
          <a:r>
            <a:rPr kumimoji="1" lang="en-US" altLang="ja-JP" sz="800">
              <a:latin typeface="+mn-ea"/>
              <a:ea typeface="+mn-ea"/>
            </a:rPr>
            <a:t>9. </a:t>
          </a:r>
          <a:r>
            <a:rPr kumimoji="1" lang="ja-JP" altLang="en-US" sz="800">
              <a:latin typeface="+mn-ea"/>
              <a:ea typeface="+mn-ea"/>
            </a:rPr>
            <a:t>パフォーマンス評価</a:t>
          </a:r>
        </a:p>
      </dgm:t>
    </dgm:pt>
    <dgm:pt modelId="{75860FE4-962B-41C6-A91C-1D7B21B198E6}" type="parTrans" cxnId="{CB0F4AF8-1A47-4A91-B8A2-C9E2DD2A23D0}">
      <dgm:prSet/>
      <dgm:spPr/>
      <dgm:t>
        <a:bodyPr/>
        <a:lstStyle/>
        <a:p>
          <a:endParaRPr kumimoji="1" lang="ja-JP" altLang="en-US" sz="800">
            <a:latin typeface="+mn-ea"/>
            <a:ea typeface="+mn-ea"/>
          </a:endParaRPr>
        </a:p>
      </dgm:t>
    </dgm:pt>
    <dgm:pt modelId="{FEF6C72B-0107-4E75-8D1D-736DD123993F}" type="sibTrans" cxnId="{CB0F4AF8-1A47-4A91-B8A2-C9E2DD2A23D0}">
      <dgm:prSet/>
      <dgm:spPr/>
      <dgm:t>
        <a:bodyPr/>
        <a:lstStyle/>
        <a:p>
          <a:endParaRPr kumimoji="1" lang="ja-JP" altLang="en-US" sz="800">
            <a:latin typeface="+mn-ea"/>
            <a:ea typeface="+mn-ea"/>
          </a:endParaRPr>
        </a:p>
      </dgm:t>
    </dgm:pt>
    <dgm:pt modelId="{832CD9AE-5599-4A56-B28E-DA325D2A3AD9}">
      <dgm:prSet phldrT="[テキスト]" custT="1"/>
      <dgm:spPr>
        <a:solidFill>
          <a:schemeClr val="bg1">
            <a:lumMod val="75000"/>
          </a:schemeClr>
        </a:solidFill>
      </dgm:spPr>
      <dgm:t>
        <a:bodyPr/>
        <a:lstStyle/>
        <a:p>
          <a:r>
            <a:rPr kumimoji="1" lang="en-US" altLang="ja-JP" sz="800" b="1">
              <a:latin typeface="+mn-ea"/>
              <a:ea typeface="+mn-ea"/>
            </a:rPr>
            <a:t>Act</a:t>
          </a:r>
          <a:br>
            <a:rPr kumimoji="1" lang="en-US" altLang="ja-JP" sz="800" b="1">
              <a:latin typeface="+mn-ea"/>
              <a:ea typeface="+mn-ea"/>
            </a:rPr>
          </a:br>
          <a:r>
            <a:rPr kumimoji="1" lang="ja-JP" altLang="en-US" sz="800" b="1">
              <a:latin typeface="+mn-ea"/>
              <a:ea typeface="+mn-ea"/>
            </a:rPr>
            <a:t>（改善）</a:t>
          </a:r>
        </a:p>
      </dgm:t>
    </dgm:pt>
    <dgm:pt modelId="{8681B143-A911-418E-9B2B-502BB1A05AAA}" type="parTrans" cxnId="{C592B3E0-9E9F-4535-882A-16B1AE855703}">
      <dgm:prSet/>
      <dgm:spPr/>
      <dgm:t>
        <a:bodyPr/>
        <a:lstStyle/>
        <a:p>
          <a:endParaRPr kumimoji="1" lang="ja-JP" altLang="en-US" sz="800">
            <a:latin typeface="+mn-ea"/>
            <a:ea typeface="+mn-ea"/>
          </a:endParaRPr>
        </a:p>
      </dgm:t>
    </dgm:pt>
    <dgm:pt modelId="{2495FE58-02BD-4EFC-BD8D-1193CE43572C}" type="sibTrans" cxnId="{C592B3E0-9E9F-4535-882A-16B1AE855703}">
      <dgm:prSet/>
      <dgm:spPr/>
      <dgm:t>
        <a:bodyPr/>
        <a:lstStyle/>
        <a:p>
          <a:endParaRPr kumimoji="1" lang="ja-JP" altLang="en-US" sz="800">
            <a:latin typeface="+mn-ea"/>
            <a:ea typeface="+mn-ea"/>
          </a:endParaRPr>
        </a:p>
      </dgm:t>
    </dgm:pt>
    <dgm:pt modelId="{BE935543-534C-4A51-8D52-F563B85C96B8}">
      <dgm:prSet phldrT="[テキスト]" custT="1"/>
      <dgm:spPr>
        <a:ln>
          <a:solidFill>
            <a:schemeClr val="bg1">
              <a:lumMod val="75000"/>
            </a:schemeClr>
          </a:solidFill>
        </a:ln>
      </dgm:spPr>
      <dgm:t>
        <a:bodyPr anchor="b"/>
        <a:lstStyle/>
        <a:p>
          <a:pPr>
            <a:buFontTx/>
            <a:buNone/>
          </a:pPr>
          <a:r>
            <a:rPr kumimoji="1" lang="en-US" altLang="ja-JP" sz="800">
              <a:latin typeface="+mn-ea"/>
              <a:ea typeface="+mn-ea"/>
            </a:rPr>
            <a:t>10. </a:t>
          </a:r>
          <a:r>
            <a:rPr kumimoji="1" lang="ja-JP" altLang="en-US" sz="800">
              <a:latin typeface="+mn-ea"/>
              <a:ea typeface="+mn-ea"/>
            </a:rPr>
            <a:t>改善</a:t>
          </a:r>
        </a:p>
      </dgm:t>
    </dgm:pt>
    <dgm:pt modelId="{DB935AFB-F4BE-4104-BE02-0AC5FA3241EE}" type="parTrans" cxnId="{9EBC9F2F-4215-42FE-83B7-CFA1157CAF01}">
      <dgm:prSet/>
      <dgm:spPr/>
      <dgm:t>
        <a:bodyPr/>
        <a:lstStyle/>
        <a:p>
          <a:endParaRPr kumimoji="1" lang="ja-JP" altLang="en-US" sz="800">
            <a:latin typeface="+mn-ea"/>
            <a:ea typeface="+mn-ea"/>
          </a:endParaRPr>
        </a:p>
      </dgm:t>
    </dgm:pt>
    <dgm:pt modelId="{A6ECAF11-A214-4401-A295-3D2A9E68F53C}" type="sibTrans" cxnId="{9EBC9F2F-4215-42FE-83B7-CFA1157CAF01}">
      <dgm:prSet/>
      <dgm:spPr/>
      <dgm:t>
        <a:bodyPr/>
        <a:lstStyle/>
        <a:p>
          <a:endParaRPr kumimoji="1" lang="ja-JP" altLang="en-US" sz="800">
            <a:latin typeface="+mn-ea"/>
            <a:ea typeface="+mn-ea"/>
          </a:endParaRPr>
        </a:p>
      </dgm:t>
    </dgm:pt>
    <dgm:pt modelId="{4D1D214D-3FDF-46E5-9D4B-31D068E8A474}">
      <dgm:prSet phldrT="[テキスト]" custT="1"/>
      <dgm:spPr>
        <a:ln>
          <a:solidFill>
            <a:schemeClr val="accent2"/>
          </a:solidFill>
        </a:ln>
      </dgm:spPr>
      <dgm:t>
        <a:bodyPr/>
        <a:lstStyle/>
        <a:p>
          <a:pPr>
            <a:buFontTx/>
            <a:buNone/>
          </a:pPr>
          <a:r>
            <a:rPr kumimoji="1" lang="en-US" altLang="ja-JP" sz="800" b="1">
              <a:latin typeface="+mn-ea"/>
              <a:ea typeface="+mn-ea"/>
            </a:rPr>
            <a:t>5. </a:t>
          </a:r>
          <a:r>
            <a:rPr kumimoji="1" lang="ja-JP" altLang="en-US" sz="800" b="1">
              <a:latin typeface="+mn-ea"/>
              <a:ea typeface="+mn-ea"/>
            </a:rPr>
            <a:t>リーダーシップ</a:t>
          </a:r>
        </a:p>
      </dgm:t>
    </dgm:pt>
    <dgm:pt modelId="{85ED9414-CC0E-44B5-815A-5D0C3195FBE4}" type="parTrans" cxnId="{61D1B264-F7B7-4C1B-A9D0-5363A5DAB1A4}">
      <dgm:prSet/>
      <dgm:spPr/>
      <dgm:t>
        <a:bodyPr/>
        <a:lstStyle/>
        <a:p>
          <a:endParaRPr kumimoji="1" lang="ja-JP" altLang="en-US" sz="800"/>
        </a:p>
      </dgm:t>
    </dgm:pt>
    <dgm:pt modelId="{B392E9A0-D076-44AC-99A8-F4AB6E328AE2}" type="sibTrans" cxnId="{61D1B264-F7B7-4C1B-A9D0-5363A5DAB1A4}">
      <dgm:prSet/>
      <dgm:spPr/>
      <dgm:t>
        <a:bodyPr/>
        <a:lstStyle/>
        <a:p>
          <a:endParaRPr kumimoji="1" lang="ja-JP" altLang="en-US" sz="800"/>
        </a:p>
      </dgm:t>
    </dgm:pt>
    <dgm:pt modelId="{9B7CCF0E-679C-4B74-B343-4E23B76AAC83}">
      <dgm:prSet phldrT="[テキスト]" custT="1"/>
      <dgm:spPr>
        <a:ln>
          <a:solidFill>
            <a:schemeClr val="accent2"/>
          </a:solidFill>
        </a:ln>
      </dgm:spPr>
      <dgm:t>
        <a:bodyPr/>
        <a:lstStyle/>
        <a:p>
          <a:pPr>
            <a:buFontTx/>
            <a:buNone/>
          </a:pPr>
          <a:r>
            <a:rPr kumimoji="1" lang="en-US" altLang="ja-JP" sz="800">
              <a:latin typeface="+mn-ea"/>
              <a:ea typeface="+mn-ea"/>
            </a:rPr>
            <a:t>6. </a:t>
          </a:r>
          <a:r>
            <a:rPr kumimoji="1" lang="ja-JP" altLang="en-US" sz="800">
              <a:latin typeface="+mn-ea"/>
              <a:ea typeface="+mn-ea"/>
            </a:rPr>
            <a:t>計画</a:t>
          </a:r>
        </a:p>
      </dgm:t>
    </dgm:pt>
    <dgm:pt modelId="{79F1E460-97C6-4C55-9AB3-F60D06266636}" type="parTrans" cxnId="{C8DEA864-1D9C-4CB5-A328-BDECE3C0654C}">
      <dgm:prSet/>
      <dgm:spPr/>
      <dgm:t>
        <a:bodyPr/>
        <a:lstStyle/>
        <a:p>
          <a:endParaRPr kumimoji="1" lang="ja-JP" altLang="en-US" sz="800"/>
        </a:p>
      </dgm:t>
    </dgm:pt>
    <dgm:pt modelId="{6BF5B45D-EB3B-4D52-9143-3AF017E981D3}" type="sibTrans" cxnId="{C8DEA864-1D9C-4CB5-A328-BDECE3C0654C}">
      <dgm:prSet/>
      <dgm:spPr/>
      <dgm:t>
        <a:bodyPr/>
        <a:lstStyle/>
        <a:p>
          <a:endParaRPr kumimoji="1" lang="ja-JP" altLang="en-US" sz="800"/>
        </a:p>
      </dgm:t>
    </dgm:pt>
    <dgm:pt modelId="{4ECCBFA4-1D30-4E3B-ABFB-C8068307D8B4}">
      <dgm:prSet phldrT="[テキスト]" custT="1"/>
      <dgm:spPr>
        <a:ln>
          <a:solidFill>
            <a:schemeClr val="accent2"/>
          </a:solidFill>
        </a:ln>
      </dgm:spPr>
      <dgm:t>
        <a:bodyPr/>
        <a:lstStyle/>
        <a:p>
          <a:pPr>
            <a:buFontTx/>
            <a:buNone/>
          </a:pPr>
          <a:r>
            <a:rPr kumimoji="1" lang="en-US" altLang="ja-JP" sz="800">
              <a:latin typeface="+mn-ea"/>
              <a:ea typeface="+mn-ea"/>
            </a:rPr>
            <a:t>7. </a:t>
          </a:r>
          <a:r>
            <a:rPr kumimoji="1" lang="ja-JP" altLang="en-US" sz="800">
              <a:latin typeface="+mn-ea"/>
              <a:ea typeface="+mn-ea"/>
            </a:rPr>
            <a:t>支援</a:t>
          </a:r>
        </a:p>
      </dgm:t>
    </dgm:pt>
    <dgm:pt modelId="{6C26C99C-5735-4717-AF1E-29B5513CC29C}" type="parTrans" cxnId="{027A5E00-6617-4ADE-BD2C-AF952073A2C8}">
      <dgm:prSet/>
      <dgm:spPr/>
      <dgm:t>
        <a:bodyPr/>
        <a:lstStyle/>
        <a:p>
          <a:endParaRPr kumimoji="1" lang="ja-JP" altLang="en-US" sz="800"/>
        </a:p>
      </dgm:t>
    </dgm:pt>
    <dgm:pt modelId="{ADBF37D8-8A09-454B-BAC9-5C46EA6923F6}" type="sibTrans" cxnId="{027A5E00-6617-4ADE-BD2C-AF952073A2C8}">
      <dgm:prSet/>
      <dgm:spPr/>
      <dgm:t>
        <a:bodyPr/>
        <a:lstStyle/>
        <a:p>
          <a:endParaRPr kumimoji="1" lang="ja-JP" altLang="en-US" sz="800"/>
        </a:p>
      </dgm:t>
    </dgm:pt>
    <dgm:pt modelId="{64F0A8A5-14A2-42A2-8CB2-F40F1B5B9B53}">
      <dgm:prSet phldrT="[テキスト]" custT="1"/>
      <dgm:spPr>
        <a:ln>
          <a:solidFill>
            <a:schemeClr val="bg1">
              <a:lumMod val="75000"/>
            </a:schemeClr>
          </a:solidFill>
        </a:ln>
      </dgm:spPr>
      <dgm:t>
        <a:bodyPr/>
        <a:lstStyle/>
        <a:p>
          <a:pPr algn="r">
            <a:buFontTx/>
            <a:buNone/>
          </a:pPr>
          <a:r>
            <a:rPr kumimoji="1" lang="en-US" altLang="ja-JP" sz="800">
              <a:latin typeface="+mn-ea"/>
              <a:ea typeface="+mn-ea"/>
            </a:rPr>
            <a:t>8. </a:t>
          </a:r>
          <a:r>
            <a:rPr kumimoji="1" lang="ja-JP" altLang="en-US" sz="800">
              <a:latin typeface="+mn-ea"/>
              <a:ea typeface="+mn-ea"/>
            </a:rPr>
            <a:t>運用</a:t>
          </a:r>
        </a:p>
      </dgm:t>
    </dgm:pt>
    <dgm:pt modelId="{7151A782-F38F-4E31-BC10-B434257FC860}" type="sibTrans" cxnId="{FBF88EAB-8AA0-4178-B34D-04F84466A3B3}">
      <dgm:prSet/>
      <dgm:spPr/>
      <dgm:t>
        <a:bodyPr/>
        <a:lstStyle/>
        <a:p>
          <a:endParaRPr kumimoji="1" lang="ja-JP" altLang="en-US" sz="800">
            <a:latin typeface="+mn-ea"/>
            <a:ea typeface="+mn-ea"/>
          </a:endParaRPr>
        </a:p>
      </dgm:t>
    </dgm:pt>
    <dgm:pt modelId="{D4805B1C-03B5-4DBE-9F13-EF451F897FAA}" type="parTrans" cxnId="{FBF88EAB-8AA0-4178-B34D-04F84466A3B3}">
      <dgm:prSet/>
      <dgm:spPr/>
      <dgm:t>
        <a:bodyPr/>
        <a:lstStyle/>
        <a:p>
          <a:endParaRPr kumimoji="1" lang="ja-JP" altLang="en-US" sz="800">
            <a:latin typeface="+mn-ea"/>
            <a:ea typeface="+mn-ea"/>
          </a:endParaRPr>
        </a:p>
      </dgm:t>
    </dgm:pt>
    <dgm:pt modelId="{5C56B36B-DC82-4003-9B77-4344A65F3F55}" type="pres">
      <dgm:prSet presAssocID="{4B252EF9-9998-490F-A4E3-C07B08D00A50}" presName="cycleMatrixDiagram" presStyleCnt="0">
        <dgm:presLayoutVars>
          <dgm:chMax val="1"/>
          <dgm:dir/>
          <dgm:animLvl val="lvl"/>
          <dgm:resizeHandles val="exact"/>
        </dgm:presLayoutVars>
      </dgm:prSet>
      <dgm:spPr/>
    </dgm:pt>
    <dgm:pt modelId="{82877CDE-E2D7-4ED8-84EE-47D6114A62EE}" type="pres">
      <dgm:prSet presAssocID="{4B252EF9-9998-490F-A4E3-C07B08D00A50}" presName="children" presStyleCnt="0"/>
      <dgm:spPr/>
    </dgm:pt>
    <dgm:pt modelId="{EEDFFF74-A168-47DF-A4DE-4C1AC288DBBD}" type="pres">
      <dgm:prSet presAssocID="{4B252EF9-9998-490F-A4E3-C07B08D00A50}" presName="child1group" presStyleCnt="0"/>
      <dgm:spPr/>
    </dgm:pt>
    <dgm:pt modelId="{81CC0E37-AF5E-4586-B687-4FB7B1BAAC2B}" type="pres">
      <dgm:prSet presAssocID="{4B252EF9-9998-490F-A4E3-C07B08D00A50}" presName="child1" presStyleLbl="bgAcc1" presStyleIdx="0" presStyleCnt="4" custScaleX="136281" custScaleY="107640"/>
      <dgm:spPr/>
    </dgm:pt>
    <dgm:pt modelId="{9029667D-AA30-4113-B145-8D84AE0A37D9}" type="pres">
      <dgm:prSet presAssocID="{4B252EF9-9998-490F-A4E3-C07B08D00A50}" presName="child1Text" presStyleLbl="bgAcc1" presStyleIdx="0" presStyleCnt="4">
        <dgm:presLayoutVars>
          <dgm:bulletEnabled val="1"/>
        </dgm:presLayoutVars>
      </dgm:prSet>
      <dgm:spPr/>
    </dgm:pt>
    <dgm:pt modelId="{72648C1A-1C67-4BC4-84AA-B37F139E38FC}" type="pres">
      <dgm:prSet presAssocID="{4B252EF9-9998-490F-A4E3-C07B08D00A50}" presName="child2group" presStyleCnt="0"/>
      <dgm:spPr/>
    </dgm:pt>
    <dgm:pt modelId="{B466DDDF-AE62-4072-9371-A70667CCBACA}" type="pres">
      <dgm:prSet presAssocID="{4B252EF9-9998-490F-A4E3-C07B08D00A50}" presName="child2" presStyleLbl="bgAcc1" presStyleIdx="1" presStyleCnt="4" custScaleX="136281" custScaleY="107692"/>
      <dgm:spPr/>
    </dgm:pt>
    <dgm:pt modelId="{99321F11-EE9A-4E88-A12E-0C6F948E92E9}" type="pres">
      <dgm:prSet presAssocID="{4B252EF9-9998-490F-A4E3-C07B08D00A50}" presName="child2Text" presStyleLbl="bgAcc1" presStyleIdx="1" presStyleCnt="4">
        <dgm:presLayoutVars>
          <dgm:bulletEnabled val="1"/>
        </dgm:presLayoutVars>
      </dgm:prSet>
      <dgm:spPr/>
    </dgm:pt>
    <dgm:pt modelId="{837847DE-16F3-4A4C-B648-61ABDF0B5750}" type="pres">
      <dgm:prSet presAssocID="{4B252EF9-9998-490F-A4E3-C07B08D00A50}" presName="child3group" presStyleCnt="0"/>
      <dgm:spPr/>
    </dgm:pt>
    <dgm:pt modelId="{7C4B1A60-E538-4C61-8903-45EC1A73C8B2}" type="pres">
      <dgm:prSet presAssocID="{4B252EF9-9998-490F-A4E3-C07B08D00A50}" presName="child3" presStyleLbl="bgAcc1" presStyleIdx="2" presStyleCnt="4" custScaleX="136281" custScaleY="107093"/>
      <dgm:spPr/>
    </dgm:pt>
    <dgm:pt modelId="{93379C89-2E4A-4432-96A5-BD5949E69D16}" type="pres">
      <dgm:prSet presAssocID="{4B252EF9-9998-490F-A4E3-C07B08D00A50}" presName="child3Text" presStyleLbl="bgAcc1" presStyleIdx="2" presStyleCnt="4">
        <dgm:presLayoutVars>
          <dgm:bulletEnabled val="1"/>
        </dgm:presLayoutVars>
      </dgm:prSet>
      <dgm:spPr/>
    </dgm:pt>
    <dgm:pt modelId="{CD61385A-D83B-4D2C-A875-4B84A113759F}" type="pres">
      <dgm:prSet presAssocID="{4B252EF9-9998-490F-A4E3-C07B08D00A50}" presName="child4group" presStyleCnt="0"/>
      <dgm:spPr/>
    </dgm:pt>
    <dgm:pt modelId="{6E7FFD17-F246-4C4A-9606-11CD03576066}" type="pres">
      <dgm:prSet presAssocID="{4B252EF9-9998-490F-A4E3-C07B08D00A50}" presName="child4" presStyleLbl="bgAcc1" presStyleIdx="3" presStyleCnt="4" custScaleX="136281" custScaleY="107089"/>
      <dgm:spPr/>
    </dgm:pt>
    <dgm:pt modelId="{A2ED7537-CC27-4CFB-A11D-F0127ECE371B}" type="pres">
      <dgm:prSet presAssocID="{4B252EF9-9998-490F-A4E3-C07B08D00A50}" presName="child4Text" presStyleLbl="bgAcc1" presStyleIdx="3" presStyleCnt="4">
        <dgm:presLayoutVars>
          <dgm:bulletEnabled val="1"/>
        </dgm:presLayoutVars>
      </dgm:prSet>
      <dgm:spPr/>
    </dgm:pt>
    <dgm:pt modelId="{54787BB6-DD2C-4630-B7C9-E79B2887AC45}" type="pres">
      <dgm:prSet presAssocID="{4B252EF9-9998-490F-A4E3-C07B08D00A50}" presName="childPlaceholder" presStyleCnt="0"/>
      <dgm:spPr/>
    </dgm:pt>
    <dgm:pt modelId="{9FC869C0-CDF2-431C-A77E-6C47FCB4DA27}" type="pres">
      <dgm:prSet presAssocID="{4B252EF9-9998-490F-A4E3-C07B08D00A50}" presName="circle" presStyleCnt="0"/>
      <dgm:spPr/>
    </dgm:pt>
    <dgm:pt modelId="{24A9FC1E-F15E-4FC3-948E-559A3D53520F}" type="pres">
      <dgm:prSet presAssocID="{4B252EF9-9998-490F-A4E3-C07B08D00A50}" presName="quadrant1" presStyleLbl="node1" presStyleIdx="0" presStyleCnt="4">
        <dgm:presLayoutVars>
          <dgm:chMax val="1"/>
          <dgm:bulletEnabled val="1"/>
        </dgm:presLayoutVars>
      </dgm:prSet>
      <dgm:spPr/>
    </dgm:pt>
    <dgm:pt modelId="{0EED4DDF-F146-4827-9BD0-36CA4C2E7323}" type="pres">
      <dgm:prSet presAssocID="{4B252EF9-9998-490F-A4E3-C07B08D00A50}" presName="quadrant2" presStyleLbl="node1" presStyleIdx="1" presStyleCnt="4">
        <dgm:presLayoutVars>
          <dgm:chMax val="1"/>
          <dgm:bulletEnabled val="1"/>
        </dgm:presLayoutVars>
      </dgm:prSet>
      <dgm:spPr/>
    </dgm:pt>
    <dgm:pt modelId="{8F4781F1-7559-48D4-81E7-89272B07DAF9}" type="pres">
      <dgm:prSet presAssocID="{4B252EF9-9998-490F-A4E3-C07B08D00A50}" presName="quadrant3" presStyleLbl="node1" presStyleIdx="2" presStyleCnt="4">
        <dgm:presLayoutVars>
          <dgm:chMax val="1"/>
          <dgm:bulletEnabled val="1"/>
        </dgm:presLayoutVars>
      </dgm:prSet>
      <dgm:spPr/>
    </dgm:pt>
    <dgm:pt modelId="{1995C2B1-5731-46B6-8370-8923A584FDB4}" type="pres">
      <dgm:prSet presAssocID="{4B252EF9-9998-490F-A4E3-C07B08D00A50}" presName="quadrant4" presStyleLbl="node1" presStyleIdx="3" presStyleCnt="4">
        <dgm:presLayoutVars>
          <dgm:chMax val="1"/>
          <dgm:bulletEnabled val="1"/>
        </dgm:presLayoutVars>
      </dgm:prSet>
      <dgm:spPr/>
    </dgm:pt>
    <dgm:pt modelId="{265A5015-D265-4030-971A-EE9A87ECC361}" type="pres">
      <dgm:prSet presAssocID="{4B252EF9-9998-490F-A4E3-C07B08D00A50}" presName="quadrantPlaceholder" presStyleCnt="0"/>
      <dgm:spPr/>
    </dgm:pt>
    <dgm:pt modelId="{E4EE64CC-FD06-4338-9FBD-551F5599CB7E}" type="pres">
      <dgm:prSet presAssocID="{4B252EF9-9998-490F-A4E3-C07B08D00A50}" presName="center1" presStyleLbl="fgShp" presStyleIdx="0" presStyleCnt="2"/>
      <dgm:spPr>
        <a:solidFill>
          <a:schemeClr val="bg1">
            <a:lumMod val="50000"/>
          </a:schemeClr>
        </a:solidFill>
        <a:ln>
          <a:solidFill>
            <a:schemeClr val="bg1"/>
          </a:solidFill>
        </a:ln>
      </dgm:spPr>
    </dgm:pt>
    <dgm:pt modelId="{BD8E378B-DBE4-4F78-BB3F-CE905675DAAF}" type="pres">
      <dgm:prSet presAssocID="{4B252EF9-9998-490F-A4E3-C07B08D00A50}" presName="center2" presStyleLbl="fgShp" presStyleIdx="1" presStyleCnt="2"/>
      <dgm:spPr>
        <a:solidFill>
          <a:schemeClr val="bg1">
            <a:lumMod val="50000"/>
          </a:schemeClr>
        </a:solidFill>
        <a:ln>
          <a:solidFill>
            <a:schemeClr val="bg1"/>
          </a:solidFill>
        </a:ln>
      </dgm:spPr>
    </dgm:pt>
  </dgm:ptLst>
  <dgm:cxnLst>
    <dgm:cxn modelId="{027A5E00-6617-4ADE-BD2C-AF952073A2C8}" srcId="{FE2FF8CD-FCAD-4E68-B28B-6A241BAC2FE1}" destId="{4ECCBFA4-1D30-4E3B-ABFB-C8068307D8B4}" srcOrd="3" destOrd="0" parTransId="{6C26C99C-5735-4717-AF1E-29B5513CC29C}" sibTransId="{ADBF37D8-8A09-454B-BAC9-5C46EA6923F6}"/>
    <dgm:cxn modelId="{D195CF02-6241-4B4C-B5B6-F64398874EFA}" srcId="{4B252EF9-9998-490F-A4E3-C07B08D00A50}" destId="{9F0D0C2B-D01C-4F5B-918A-F9E315DC859A}" srcOrd="1" destOrd="0" parTransId="{FC21E95C-1C14-4688-8F1B-7EE6AC93BBA4}" sibTransId="{84D8A68E-FE8B-4B89-9DB3-7FBA0202C7A4}"/>
    <dgm:cxn modelId="{B8F84103-2161-451C-B373-4B29A43664CE}" type="presOf" srcId="{4D1D214D-3FDF-46E5-9D4B-31D068E8A474}" destId="{9029667D-AA30-4113-B145-8D84AE0A37D9}" srcOrd="1" destOrd="1" presId="urn:microsoft.com/office/officeart/2005/8/layout/cycle4"/>
    <dgm:cxn modelId="{99BC6D1C-AFDC-439C-A0E9-3ADED14F71E9}" type="presOf" srcId="{EAE7FC4F-453C-49B2-9EC4-F7496F230CD8}" destId="{7C4B1A60-E538-4C61-8903-45EC1A73C8B2}" srcOrd="0" destOrd="0" presId="urn:microsoft.com/office/officeart/2005/8/layout/cycle4"/>
    <dgm:cxn modelId="{E3BF941E-B194-44E1-AF1E-B894107E1440}" type="presOf" srcId="{64F0A8A5-14A2-42A2-8CB2-F40F1B5B9B53}" destId="{99321F11-EE9A-4E88-A12E-0C6F948E92E9}" srcOrd="1" destOrd="0" presId="urn:microsoft.com/office/officeart/2005/8/layout/cycle4"/>
    <dgm:cxn modelId="{9C9A1A1F-0B45-411A-BA19-60CC6272F2D8}" type="presOf" srcId="{832CD9AE-5599-4A56-B28E-DA325D2A3AD9}" destId="{1995C2B1-5731-46B6-8370-8923A584FDB4}" srcOrd="0" destOrd="0" presId="urn:microsoft.com/office/officeart/2005/8/layout/cycle4"/>
    <dgm:cxn modelId="{0B401E23-A26B-460F-B32E-31AC6B1D7139}" type="presOf" srcId="{24302C5B-E871-4B73-A7F3-8C2D13A101DA}" destId="{8F4781F1-7559-48D4-81E7-89272B07DAF9}" srcOrd="0" destOrd="0" presId="urn:microsoft.com/office/officeart/2005/8/layout/cycle4"/>
    <dgm:cxn modelId="{3987E726-1CC9-4241-BA7E-81219F43879B}" srcId="{4B252EF9-9998-490F-A4E3-C07B08D00A50}" destId="{FE2FF8CD-FCAD-4E68-B28B-6A241BAC2FE1}" srcOrd="0" destOrd="0" parTransId="{80907DF9-A3C4-46A9-BDC9-12BB611B8AD1}" sibTransId="{10689C0B-3E4E-4E6A-9C85-3BABD8877641}"/>
    <dgm:cxn modelId="{9EBC9F2F-4215-42FE-83B7-CFA1157CAF01}" srcId="{832CD9AE-5599-4A56-B28E-DA325D2A3AD9}" destId="{BE935543-534C-4A51-8D52-F563B85C96B8}" srcOrd="0" destOrd="0" parTransId="{DB935AFB-F4BE-4104-BE02-0AC5FA3241EE}" sibTransId="{A6ECAF11-A214-4401-A295-3D2A9E68F53C}"/>
    <dgm:cxn modelId="{2863F55F-FA04-4558-BE89-49A3BA3FA6A5}" type="presOf" srcId="{6D9CECA1-7F9F-44B9-AA45-DDEE6E2114DF}" destId="{81CC0E37-AF5E-4586-B687-4FB7B1BAAC2B}" srcOrd="0" destOrd="0" presId="urn:microsoft.com/office/officeart/2005/8/layout/cycle4"/>
    <dgm:cxn modelId="{7C883C42-D69A-42C6-9B54-C49CA752FAAE}" type="presOf" srcId="{4B252EF9-9998-490F-A4E3-C07B08D00A50}" destId="{5C56B36B-DC82-4003-9B77-4344A65F3F55}" srcOrd="0" destOrd="0" presId="urn:microsoft.com/office/officeart/2005/8/layout/cycle4"/>
    <dgm:cxn modelId="{C8DEA864-1D9C-4CB5-A328-BDECE3C0654C}" srcId="{FE2FF8CD-FCAD-4E68-B28B-6A241BAC2FE1}" destId="{9B7CCF0E-679C-4B74-B343-4E23B76AAC83}" srcOrd="2" destOrd="0" parTransId="{79F1E460-97C6-4C55-9AB3-F60D06266636}" sibTransId="{6BF5B45D-EB3B-4D52-9143-3AF017E981D3}"/>
    <dgm:cxn modelId="{61D1B264-F7B7-4C1B-A9D0-5363A5DAB1A4}" srcId="{FE2FF8CD-FCAD-4E68-B28B-6A241BAC2FE1}" destId="{4D1D214D-3FDF-46E5-9D4B-31D068E8A474}" srcOrd="1" destOrd="0" parTransId="{85ED9414-CC0E-44B5-815A-5D0C3195FBE4}" sibTransId="{B392E9A0-D076-44AC-99A8-F4AB6E328AE2}"/>
    <dgm:cxn modelId="{91093D74-1B3D-47E0-95BA-27AB84DB2559}" type="presOf" srcId="{9F0D0C2B-D01C-4F5B-918A-F9E315DC859A}" destId="{0EED4DDF-F146-4827-9BD0-36CA4C2E7323}" srcOrd="0" destOrd="0" presId="urn:microsoft.com/office/officeart/2005/8/layout/cycle4"/>
    <dgm:cxn modelId="{4E67F958-B069-4835-BD72-2DB69C91B7C2}" srcId="{FE2FF8CD-FCAD-4E68-B28B-6A241BAC2FE1}" destId="{6D9CECA1-7F9F-44B9-AA45-DDEE6E2114DF}" srcOrd="0" destOrd="0" parTransId="{38305F8D-C632-4D01-8C7A-754935EE05A3}" sibTransId="{81BC34F1-C6DF-4A8C-8AF9-EB51413A9848}"/>
    <dgm:cxn modelId="{414C7959-DE3E-4542-955A-CA614D55A125}" type="presOf" srcId="{4D1D214D-3FDF-46E5-9D4B-31D068E8A474}" destId="{81CC0E37-AF5E-4586-B687-4FB7B1BAAC2B}" srcOrd="0" destOrd="1" presId="urn:microsoft.com/office/officeart/2005/8/layout/cycle4"/>
    <dgm:cxn modelId="{61158F8D-0C9D-4E8F-AD10-AEDAD9C6511D}" type="presOf" srcId="{FE2FF8CD-FCAD-4E68-B28B-6A241BAC2FE1}" destId="{24A9FC1E-F15E-4FC3-948E-559A3D53520F}" srcOrd="0" destOrd="0" presId="urn:microsoft.com/office/officeart/2005/8/layout/cycle4"/>
    <dgm:cxn modelId="{206CDD90-D323-44C1-9D1B-5B09E9BAFBA2}" type="presOf" srcId="{BE935543-534C-4A51-8D52-F563B85C96B8}" destId="{A2ED7537-CC27-4CFB-A11D-F0127ECE371B}" srcOrd="1" destOrd="0" presId="urn:microsoft.com/office/officeart/2005/8/layout/cycle4"/>
    <dgm:cxn modelId="{49627598-FDB5-44C2-A743-B37E14454723}" srcId="{4B252EF9-9998-490F-A4E3-C07B08D00A50}" destId="{24302C5B-E871-4B73-A7F3-8C2D13A101DA}" srcOrd="2" destOrd="0" parTransId="{910E5A95-65D4-4759-8AB7-C6784EC6EE52}" sibTransId="{3F34E3FC-18D4-4696-8188-E8ACB990D13B}"/>
    <dgm:cxn modelId="{D6C28398-FDCF-4A45-87BE-5828588E49D4}" type="presOf" srcId="{4ECCBFA4-1D30-4E3B-ABFB-C8068307D8B4}" destId="{9029667D-AA30-4113-B145-8D84AE0A37D9}" srcOrd="1" destOrd="3" presId="urn:microsoft.com/office/officeart/2005/8/layout/cycle4"/>
    <dgm:cxn modelId="{ECDB929A-7AA8-42CB-81D1-4489DF809529}" type="presOf" srcId="{BE935543-534C-4A51-8D52-F563B85C96B8}" destId="{6E7FFD17-F246-4C4A-9606-11CD03576066}" srcOrd="0" destOrd="0" presId="urn:microsoft.com/office/officeart/2005/8/layout/cycle4"/>
    <dgm:cxn modelId="{FBF88EAB-8AA0-4178-B34D-04F84466A3B3}" srcId="{9F0D0C2B-D01C-4F5B-918A-F9E315DC859A}" destId="{64F0A8A5-14A2-42A2-8CB2-F40F1B5B9B53}" srcOrd="0" destOrd="0" parTransId="{D4805B1C-03B5-4DBE-9F13-EF451F897FAA}" sibTransId="{7151A782-F38F-4E31-BC10-B434257FC860}"/>
    <dgm:cxn modelId="{3486B9B2-A4E7-4426-A293-4B3393A5F36B}" type="presOf" srcId="{6D9CECA1-7F9F-44B9-AA45-DDEE6E2114DF}" destId="{9029667D-AA30-4113-B145-8D84AE0A37D9}" srcOrd="1" destOrd="0" presId="urn:microsoft.com/office/officeart/2005/8/layout/cycle4"/>
    <dgm:cxn modelId="{846F1CC2-88E5-4B62-9E7A-2CA2C94833EA}" type="presOf" srcId="{9B7CCF0E-679C-4B74-B343-4E23B76AAC83}" destId="{9029667D-AA30-4113-B145-8D84AE0A37D9}" srcOrd="1" destOrd="2" presId="urn:microsoft.com/office/officeart/2005/8/layout/cycle4"/>
    <dgm:cxn modelId="{CCDE2DD4-0D49-4E62-B417-3B4760FBCDF0}" type="presOf" srcId="{64F0A8A5-14A2-42A2-8CB2-F40F1B5B9B53}" destId="{B466DDDF-AE62-4072-9371-A70667CCBACA}" srcOrd="0" destOrd="0" presId="urn:microsoft.com/office/officeart/2005/8/layout/cycle4"/>
    <dgm:cxn modelId="{A86621DB-A2A4-4C9E-AB41-FBBB073D18DF}" type="presOf" srcId="{9B7CCF0E-679C-4B74-B343-4E23B76AAC83}" destId="{81CC0E37-AF5E-4586-B687-4FB7B1BAAC2B}" srcOrd="0" destOrd="2" presId="urn:microsoft.com/office/officeart/2005/8/layout/cycle4"/>
    <dgm:cxn modelId="{E42156DE-5728-43F2-8FA8-D03E795012BE}" type="presOf" srcId="{EAE7FC4F-453C-49B2-9EC4-F7496F230CD8}" destId="{93379C89-2E4A-4432-96A5-BD5949E69D16}" srcOrd="1" destOrd="0" presId="urn:microsoft.com/office/officeart/2005/8/layout/cycle4"/>
    <dgm:cxn modelId="{C592B3E0-9E9F-4535-882A-16B1AE855703}" srcId="{4B252EF9-9998-490F-A4E3-C07B08D00A50}" destId="{832CD9AE-5599-4A56-B28E-DA325D2A3AD9}" srcOrd="3" destOrd="0" parTransId="{8681B143-A911-418E-9B2B-502BB1A05AAA}" sibTransId="{2495FE58-02BD-4EFC-BD8D-1193CE43572C}"/>
    <dgm:cxn modelId="{A78395F0-CFB5-4E29-B5AF-CF5D253B0669}" type="presOf" srcId="{4ECCBFA4-1D30-4E3B-ABFB-C8068307D8B4}" destId="{81CC0E37-AF5E-4586-B687-4FB7B1BAAC2B}" srcOrd="0" destOrd="3" presId="urn:microsoft.com/office/officeart/2005/8/layout/cycle4"/>
    <dgm:cxn modelId="{CB0F4AF8-1A47-4A91-B8A2-C9E2DD2A23D0}" srcId="{24302C5B-E871-4B73-A7F3-8C2D13A101DA}" destId="{EAE7FC4F-453C-49B2-9EC4-F7496F230CD8}" srcOrd="0" destOrd="0" parTransId="{75860FE4-962B-41C6-A91C-1D7B21B198E6}" sibTransId="{FEF6C72B-0107-4E75-8D1D-736DD123993F}"/>
    <dgm:cxn modelId="{AB944075-D651-4884-8A1E-338F0278A4DE}" type="presParOf" srcId="{5C56B36B-DC82-4003-9B77-4344A65F3F55}" destId="{82877CDE-E2D7-4ED8-84EE-47D6114A62EE}" srcOrd="0" destOrd="0" presId="urn:microsoft.com/office/officeart/2005/8/layout/cycle4"/>
    <dgm:cxn modelId="{950A3FEA-2AD8-4CDD-963C-2E48C798F5F7}" type="presParOf" srcId="{82877CDE-E2D7-4ED8-84EE-47D6114A62EE}" destId="{EEDFFF74-A168-47DF-A4DE-4C1AC288DBBD}" srcOrd="0" destOrd="0" presId="urn:microsoft.com/office/officeart/2005/8/layout/cycle4"/>
    <dgm:cxn modelId="{71707CCD-38C8-495D-A4D3-E76D729665A9}" type="presParOf" srcId="{EEDFFF74-A168-47DF-A4DE-4C1AC288DBBD}" destId="{81CC0E37-AF5E-4586-B687-4FB7B1BAAC2B}" srcOrd="0" destOrd="0" presId="urn:microsoft.com/office/officeart/2005/8/layout/cycle4"/>
    <dgm:cxn modelId="{D246DE67-DE14-4F65-94A5-0D72CD1A6C72}" type="presParOf" srcId="{EEDFFF74-A168-47DF-A4DE-4C1AC288DBBD}" destId="{9029667D-AA30-4113-B145-8D84AE0A37D9}" srcOrd="1" destOrd="0" presId="urn:microsoft.com/office/officeart/2005/8/layout/cycle4"/>
    <dgm:cxn modelId="{ACB1D51E-EDC7-4EDC-8E0D-078933A37436}" type="presParOf" srcId="{82877CDE-E2D7-4ED8-84EE-47D6114A62EE}" destId="{72648C1A-1C67-4BC4-84AA-B37F139E38FC}" srcOrd="1" destOrd="0" presId="urn:microsoft.com/office/officeart/2005/8/layout/cycle4"/>
    <dgm:cxn modelId="{3894677D-5935-4A5E-B350-F8ADD2CEDBE5}" type="presParOf" srcId="{72648C1A-1C67-4BC4-84AA-B37F139E38FC}" destId="{B466DDDF-AE62-4072-9371-A70667CCBACA}" srcOrd="0" destOrd="0" presId="urn:microsoft.com/office/officeart/2005/8/layout/cycle4"/>
    <dgm:cxn modelId="{51024896-33A7-4F2E-AA00-7D85D9B79BCD}" type="presParOf" srcId="{72648C1A-1C67-4BC4-84AA-B37F139E38FC}" destId="{99321F11-EE9A-4E88-A12E-0C6F948E92E9}" srcOrd="1" destOrd="0" presId="urn:microsoft.com/office/officeart/2005/8/layout/cycle4"/>
    <dgm:cxn modelId="{BD3E6E36-24F5-448B-8FB0-37430A3FB4FC}" type="presParOf" srcId="{82877CDE-E2D7-4ED8-84EE-47D6114A62EE}" destId="{837847DE-16F3-4A4C-B648-61ABDF0B5750}" srcOrd="2" destOrd="0" presId="urn:microsoft.com/office/officeart/2005/8/layout/cycle4"/>
    <dgm:cxn modelId="{3DFB5190-E486-421B-9A3D-BBF480519BC1}" type="presParOf" srcId="{837847DE-16F3-4A4C-B648-61ABDF0B5750}" destId="{7C4B1A60-E538-4C61-8903-45EC1A73C8B2}" srcOrd="0" destOrd="0" presId="urn:microsoft.com/office/officeart/2005/8/layout/cycle4"/>
    <dgm:cxn modelId="{111F8B2A-6FED-48A0-BC5E-1D0A62E84525}" type="presParOf" srcId="{837847DE-16F3-4A4C-B648-61ABDF0B5750}" destId="{93379C89-2E4A-4432-96A5-BD5949E69D16}" srcOrd="1" destOrd="0" presId="urn:microsoft.com/office/officeart/2005/8/layout/cycle4"/>
    <dgm:cxn modelId="{0121F179-EDAA-4AF7-872B-04F1A7A63A6F}" type="presParOf" srcId="{82877CDE-E2D7-4ED8-84EE-47D6114A62EE}" destId="{CD61385A-D83B-4D2C-A875-4B84A113759F}" srcOrd="3" destOrd="0" presId="urn:microsoft.com/office/officeart/2005/8/layout/cycle4"/>
    <dgm:cxn modelId="{8C7198A9-036A-473A-A56A-FC8BF6F6BAFC}" type="presParOf" srcId="{CD61385A-D83B-4D2C-A875-4B84A113759F}" destId="{6E7FFD17-F246-4C4A-9606-11CD03576066}" srcOrd="0" destOrd="0" presId="urn:microsoft.com/office/officeart/2005/8/layout/cycle4"/>
    <dgm:cxn modelId="{32DBD864-7CD1-4309-9710-962D845B7B7C}" type="presParOf" srcId="{CD61385A-D83B-4D2C-A875-4B84A113759F}" destId="{A2ED7537-CC27-4CFB-A11D-F0127ECE371B}" srcOrd="1" destOrd="0" presId="urn:microsoft.com/office/officeart/2005/8/layout/cycle4"/>
    <dgm:cxn modelId="{4CC58AFD-052E-425A-A835-CC633C084E4D}" type="presParOf" srcId="{82877CDE-E2D7-4ED8-84EE-47D6114A62EE}" destId="{54787BB6-DD2C-4630-B7C9-E79B2887AC45}" srcOrd="4" destOrd="0" presId="urn:microsoft.com/office/officeart/2005/8/layout/cycle4"/>
    <dgm:cxn modelId="{DDD35293-F76F-4908-88F6-77AA98CC4B17}" type="presParOf" srcId="{5C56B36B-DC82-4003-9B77-4344A65F3F55}" destId="{9FC869C0-CDF2-431C-A77E-6C47FCB4DA27}" srcOrd="1" destOrd="0" presId="urn:microsoft.com/office/officeart/2005/8/layout/cycle4"/>
    <dgm:cxn modelId="{116A686C-42B5-4486-9BBD-DBA7EF2BF402}" type="presParOf" srcId="{9FC869C0-CDF2-431C-A77E-6C47FCB4DA27}" destId="{24A9FC1E-F15E-4FC3-948E-559A3D53520F}" srcOrd="0" destOrd="0" presId="urn:microsoft.com/office/officeart/2005/8/layout/cycle4"/>
    <dgm:cxn modelId="{D7851ED8-3510-4CC7-8488-5F0DE849514F}" type="presParOf" srcId="{9FC869C0-CDF2-431C-A77E-6C47FCB4DA27}" destId="{0EED4DDF-F146-4827-9BD0-36CA4C2E7323}" srcOrd="1" destOrd="0" presId="urn:microsoft.com/office/officeart/2005/8/layout/cycle4"/>
    <dgm:cxn modelId="{990CE38F-305D-4A69-89CC-2D8CC2E61918}" type="presParOf" srcId="{9FC869C0-CDF2-431C-A77E-6C47FCB4DA27}" destId="{8F4781F1-7559-48D4-81E7-89272B07DAF9}" srcOrd="2" destOrd="0" presId="urn:microsoft.com/office/officeart/2005/8/layout/cycle4"/>
    <dgm:cxn modelId="{70FFFCED-37D4-49AF-9F94-5D28121072D3}" type="presParOf" srcId="{9FC869C0-CDF2-431C-A77E-6C47FCB4DA27}" destId="{1995C2B1-5731-46B6-8370-8923A584FDB4}" srcOrd="3" destOrd="0" presId="urn:microsoft.com/office/officeart/2005/8/layout/cycle4"/>
    <dgm:cxn modelId="{5EB6C053-49BB-4480-B58D-46C1E3F5B0C8}" type="presParOf" srcId="{9FC869C0-CDF2-431C-A77E-6C47FCB4DA27}" destId="{265A5015-D265-4030-971A-EE9A87ECC361}" srcOrd="4" destOrd="0" presId="urn:microsoft.com/office/officeart/2005/8/layout/cycle4"/>
    <dgm:cxn modelId="{BFB3E014-647D-4B79-B4F5-2B1CE1DD4B5F}" type="presParOf" srcId="{5C56B36B-DC82-4003-9B77-4344A65F3F55}" destId="{E4EE64CC-FD06-4338-9FBD-551F5599CB7E}" srcOrd="2" destOrd="0" presId="urn:microsoft.com/office/officeart/2005/8/layout/cycle4"/>
    <dgm:cxn modelId="{FC44DDD9-332B-475A-8991-87045496160B}" type="presParOf" srcId="{5C56B36B-DC82-4003-9B77-4344A65F3F55}" destId="{BD8E378B-DBE4-4F78-BB3F-CE905675DAAF}" srcOrd="3" destOrd="0" presId="urn:microsoft.com/office/officeart/2005/8/layout/cycle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4B252EF9-9998-490F-A4E3-C07B08D00A50}" type="doc">
      <dgm:prSet loTypeId="urn:microsoft.com/office/officeart/2005/8/layout/cycle4" loCatId="cycle" qsTypeId="urn:microsoft.com/office/officeart/2005/8/quickstyle/simple1" qsCatId="simple" csTypeId="urn:microsoft.com/office/officeart/2005/8/colors/accent1_2" csCatId="accent1" phldr="1"/>
      <dgm:spPr/>
      <dgm:t>
        <a:bodyPr/>
        <a:lstStyle/>
        <a:p>
          <a:endParaRPr kumimoji="1" lang="ja-JP" altLang="en-US"/>
        </a:p>
      </dgm:t>
    </dgm:pt>
    <dgm:pt modelId="{FE2FF8CD-FCAD-4E68-B28B-6A241BAC2FE1}">
      <dgm:prSet phldrT="[テキスト]" custT="1"/>
      <dgm:spPr>
        <a:solidFill>
          <a:schemeClr val="accent2"/>
        </a:solidFill>
      </dgm:spPr>
      <dgm:t>
        <a:bodyPr/>
        <a:lstStyle/>
        <a:p>
          <a:r>
            <a:rPr kumimoji="1" lang="en-US" altLang="ja-JP" sz="800" b="1">
              <a:latin typeface="+mn-ea"/>
              <a:ea typeface="+mn-ea"/>
            </a:rPr>
            <a:t>Plan</a:t>
          </a:r>
          <a:br>
            <a:rPr kumimoji="1" lang="en-US" altLang="ja-JP" sz="800" b="1">
              <a:latin typeface="+mn-ea"/>
              <a:ea typeface="+mn-ea"/>
            </a:rPr>
          </a:br>
          <a:r>
            <a:rPr kumimoji="1" lang="ja-JP" altLang="en-US" sz="800" b="1">
              <a:latin typeface="+mn-ea"/>
              <a:ea typeface="+mn-ea"/>
            </a:rPr>
            <a:t>（計画）</a:t>
          </a:r>
        </a:p>
      </dgm:t>
    </dgm:pt>
    <dgm:pt modelId="{80907DF9-A3C4-46A9-BDC9-12BB611B8AD1}" type="parTrans" cxnId="{3987E726-1CC9-4241-BA7E-81219F43879B}">
      <dgm:prSet/>
      <dgm:spPr/>
      <dgm:t>
        <a:bodyPr/>
        <a:lstStyle/>
        <a:p>
          <a:endParaRPr kumimoji="1" lang="ja-JP" altLang="en-US" sz="800">
            <a:latin typeface="+mn-ea"/>
            <a:ea typeface="+mn-ea"/>
          </a:endParaRPr>
        </a:p>
      </dgm:t>
    </dgm:pt>
    <dgm:pt modelId="{10689C0B-3E4E-4E6A-9C85-3BABD8877641}" type="sibTrans" cxnId="{3987E726-1CC9-4241-BA7E-81219F43879B}">
      <dgm:prSet/>
      <dgm:spPr/>
      <dgm:t>
        <a:bodyPr/>
        <a:lstStyle/>
        <a:p>
          <a:endParaRPr kumimoji="1" lang="ja-JP" altLang="en-US" sz="800">
            <a:latin typeface="+mn-ea"/>
            <a:ea typeface="+mn-ea"/>
          </a:endParaRPr>
        </a:p>
      </dgm:t>
    </dgm:pt>
    <dgm:pt modelId="{6D9CECA1-7F9F-44B9-AA45-DDEE6E2114DF}">
      <dgm:prSet phldrT="[テキスト]" custT="1"/>
      <dgm:spPr>
        <a:ln>
          <a:solidFill>
            <a:schemeClr val="accent2"/>
          </a:solidFill>
        </a:ln>
      </dgm:spPr>
      <dgm:t>
        <a:bodyPr/>
        <a:lstStyle/>
        <a:p>
          <a:pPr>
            <a:buFontTx/>
            <a:buNone/>
          </a:pPr>
          <a:r>
            <a:rPr kumimoji="1" lang="en-US" altLang="ja-JP" sz="800">
              <a:latin typeface="+mn-ea"/>
              <a:ea typeface="+mn-ea"/>
            </a:rPr>
            <a:t>4. </a:t>
          </a:r>
          <a:r>
            <a:rPr kumimoji="1" lang="ja-JP" altLang="en-US" sz="800">
              <a:latin typeface="+mn-ea"/>
              <a:ea typeface="+mn-ea"/>
            </a:rPr>
            <a:t>組織の状況</a:t>
          </a:r>
        </a:p>
      </dgm:t>
    </dgm:pt>
    <dgm:pt modelId="{38305F8D-C632-4D01-8C7A-754935EE05A3}" type="parTrans" cxnId="{4E67F958-B069-4835-BD72-2DB69C91B7C2}">
      <dgm:prSet/>
      <dgm:spPr/>
      <dgm:t>
        <a:bodyPr/>
        <a:lstStyle/>
        <a:p>
          <a:endParaRPr kumimoji="1" lang="ja-JP" altLang="en-US" sz="800">
            <a:latin typeface="+mn-ea"/>
            <a:ea typeface="+mn-ea"/>
          </a:endParaRPr>
        </a:p>
      </dgm:t>
    </dgm:pt>
    <dgm:pt modelId="{81BC34F1-C6DF-4A8C-8AF9-EB51413A9848}" type="sibTrans" cxnId="{4E67F958-B069-4835-BD72-2DB69C91B7C2}">
      <dgm:prSet/>
      <dgm:spPr/>
      <dgm:t>
        <a:bodyPr/>
        <a:lstStyle/>
        <a:p>
          <a:endParaRPr kumimoji="1" lang="ja-JP" altLang="en-US" sz="800">
            <a:latin typeface="+mn-ea"/>
            <a:ea typeface="+mn-ea"/>
          </a:endParaRPr>
        </a:p>
      </dgm:t>
    </dgm:pt>
    <dgm:pt modelId="{9F0D0C2B-D01C-4F5B-918A-F9E315DC859A}">
      <dgm:prSet phldrT="[テキスト]" custT="1"/>
      <dgm:spPr>
        <a:solidFill>
          <a:schemeClr val="bg1">
            <a:lumMod val="75000"/>
          </a:schemeClr>
        </a:solidFill>
      </dgm:spPr>
      <dgm:t>
        <a:bodyPr/>
        <a:lstStyle/>
        <a:p>
          <a:r>
            <a:rPr kumimoji="1" lang="en-US" altLang="ja-JP" sz="800" b="1">
              <a:latin typeface="+mn-ea"/>
              <a:ea typeface="+mn-ea"/>
            </a:rPr>
            <a:t>Do</a:t>
          </a:r>
          <a:br>
            <a:rPr kumimoji="1" lang="en-US" altLang="ja-JP" sz="800" b="1">
              <a:latin typeface="+mn-ea"/>
              <a:ea typeface="+mn-ea"/>
            </a:rPr>
          </a:br>
          <a:r>
            <a:rPr kumimoji="1" lang="ja-JP" altLang="en-US" sz="800" b="1">
              <a:latin typeface="+mn-ea"/>
              <a:ea typeface="+mn-ea"/>
            </a:rPr>
            <a:t>（実行）</a:t>
          </a:r>
        </a:p>
      </dgm:t>
    </dgm:pt>
    <dgm:pt modelId="{FC21E95C-1C14-4688-8F1B-7EE6AC93BBA4}" type="parTrans" cxnId="{D195CF02-6241-4B4C-B5B6-F64398874EFA}">
      <dgm:prSet/>
      <dgm:spPr/>
      <dgm:t>
        <a:bodyPr/>
        <a:lstStyle/>
        <a:p>
          <a:endParaRPr kumimoji="1" lang="ja-JP" altLang="en-US" sz="800">
            <a:latin typeface="+mn-ea"/>
            <a:ea typeface="+mn-ea"/>
          </a:endParaRPr>
        </a:p>
      </dgm:t>
    </dgm:pt>
    <dgm:pt modelId="{84D8A68E-FE8B-4B89-9DB3-7FBA0202C7A4}" type="sibTrans" cxnId="{D195CF02-6241-4B4C-B5B6-F64398874EFA}">
      <dgm:prSet/>
      <dgm:spPr/>
      <dgm:t>
        <a:bodyPr/>
        <a:lstStyle/>
        <a:p>
          <a:endParaRPr kumimoji="1" lang="ja-JP" altLang="en-US" sz="800">
            <a:latin typeface="+mn-ea"/>
            <a:ea typeface="+mn-ea"/>
          </a:endParaRPr>
        </a:p>
      </dgm:t>
    </dgm:pt>
    <dgm:pt modelId="{24302C5B-E871-4B73-A7F3-8C2D13A101DA}">
      <dgm:prSet phldrT="[テキスト]" custT="1"/>
      <dgm:spPr>
        <a:solidFill>
          <a:schemeClr val="bg1">
            <a:lumMod val="75000"/>
          </a:schemeClr>
        </a:solidFill>
      </dgm:spPr>
      <dgm:t>
        <a:bodyPr/>
        <a:lstStyle/>
        <a:p>
          <a:r>
            <a:rPr kumimoji="1" lang="en-US" altLang="ja-JP" sz="800" b="1">
              <a:latin typeface="+mn-ea"/>
              <a:ea typeface="+mn-ea"/>
            </a:rPr>
            <a:t>Check</a:t>
          </a:r>
          <a:br>
            <a:rPr kumimoji="1" lang="en-US" altLang="ja-JP" sz="800" b="1">
              <a:latin typeface="+mn-ea"/>
              <a:ea typeface="+mn-ea"/>
            </a:rPr>
          </a:br>
          <a:r>
            <a:rPr kumimoji="1" lang="ja-JP" altLang="en-US" sz="800" b="1">
              <a:latin typeface="+mn-ea"/>
              <a:ea typeface="+mn-ea"/>
            </a:rPr>
            <a:t>（評価）</a:t>
          </a:r>
        </a:p>
      </dgm:t>
    </dgm:pt>
    <dgm:pt modelId="{910E5A95-65D4-4759-8AB7-C6784EC6EE52}" type="parTrans" cxnId="{49627598-FDB5-44C2-A743-B37E14454723}">
      <dgm:prSet/>
      <dgm:spPr/>
      <dgm:t>
        <a:bodyPr/>
        <a:lstStyle/>
        <a:p>
          <a:endParaRPr kumimoji="1" lang="ja-JP" altLang="en-US" sz="800">
            <a:latin typeface="+mn-ea"/>
            <a:ea typeface="+mn-ea"/>
          </a:endParaRPr>
        </a:p>
      </dgm:t>
    </dgm:pt>
    <dgm:pt modelId="{3F34E3FC-18D4-4696-8188-E8ACB990D13B}" type="sibTrans" cxnId="{49627598-FDB5-44C2-A743-B37E14454723}">
      <dgm:prSet/>
      <dgm:spPr/>
      <dgm:t>
        <a:bodyPr/>
        <a:lstStyle/>
        <a:p>
          <a:endParaRPr kumimoji="1" lang="ja-JP" altLang="en-US" sz="800">
            <a:latin typeface="+mn-ea"/>
            <a:ea typeface="+mn-ea"/>
          </a:endParaRPr>
        </a:p>
      </dgm:t>
    </dgm:pt>
    <dgm:pt modelId="{EAE7FC4F-453C-49B2-9EC4-F7496F230CD8}">
      <dgm:prSet phldrT="[テキスト]" custT="1"/>
      <dgm:spPr>
        <a:ln>
          <a:solidFill>
            <a:schemeClr val="bg1">
              <a:lumMod val="75000"/>
            </a:schemeClr>
          </a:solidFill>
        </a:ln>
      </dgm:spPr>
      <dgm:t>
        <a:bodyPr anchor="b"/>
        <a:lstStyle/>
        <a:p>
          <a:pPr>
            <a:buFontTx/>
            <a:buNone/>
          </a:pPr>
          <a:r>
            <a:rPr kumimoji="1" lang="en-US" altLang="ja-JP" sz="800">
              <a:latin typeface="+mn-ea"/>
              <a:ea typeface="+mn-ea"/>
            </a:rPr>
            <a:t>9. </a:t>
          </a:r>
          <a:r>
            <a:rPr kumimoji="1" lang="ja-JP" altLang="en-US" sz="800">
              <a:latin typeface="+mn-ea"/>
              <a:ea typeface="+mn-ea"/>
            </a:rPr>
            <a:t>パフォーマンス評価</a:t>
          </a:r>
        </a:p>
      </dgm:t>
    </dgm:pt>
    <dgm:pt modelId="{75860FE4-962B-41C6-A91C-1D7B21B198E6}" type="parTrans" cxnId="{CB0F4AF8-1A47-4A91-B8A2-C9E2DD2A23D0}">
      <dgm:prSet/>
      <dgm:spPr/>
      <dgm:t>
        <a:bodyPr/>
        <a:lstStyle/>
        <a:p>
          <a:endParaRPr kumimoji="1" lang="ja-JP" altLang="en-US" sz="800">
            <a:latin typeface="+mn-ea"/>
            <a:ea typeface="+mn-ea"/>
          </a:endParaRPr>
        </a:p>
      </dgm:t>
    </dgm:pt>
    <dgm:pt modelId="{FEF6C72B-0107-4E75-8D1D-736DD123993F}" type="sibTrans" cxnId="{CB0F4AF8-1A47-4A91-B8A2-C9E2DD2A23D0}">
      <dgm:prSet/>
      <dgm:spPr/>
      <dgm:t>
        <a:bodyPr/>
        <a:lstStyle/>
        <a:p>
          <a:endParaRPr kumimoji="1" lang="ja-JP" altLang="en-US" sz="800">
            <a:latin typeface="+mn-ea"/>
            <a:ea typeface="+mn-ea"/>
          </a:endParaRPr>
        </a:p>
      </dgm:t>
    </dgm:pt>
    <dgm:pt modelId="{832CD9AE-5599-4A56-B28E-DA325D2A3AD9}">
      <dgm:prSet phldrT="[テキスト]" custT="1"/>
      <dgm:spPr>
        <a:solidFill>
          <a:schemeClr val="bg1">
            <a:lumMod val="75000"/>
          </a:schemeClr>
        </a:solidFill>
      </dgm:spPr>
      <dgm:t>
        <a:bodyPr/>
        <a:lstStyle/>
        <a:p>
          <a:r>
            <a:rPr kumimoji="1" lang="en-US" altLang="ja-JP" sz="800" b="1">
              <a:latin typeface="+mn-ea"/>
              <a:ea typeface="+mn-ea"/>
            </a:rPr>
            <a:t>Act</a:t>
          </a:r>
          <a:br>
            <a:rPr kumimoji="1" lang="en-US" altLang="ja-JP" sz="800" b="1">
              <a:latin typeface="+mn-ea"/>
              <a:ea typeface="+mn-ea"/>
            </a:rPr>
          </a:br>
          <a:r>
            <a:rPr kumimoji="1" lang="ja-JP" altLang="en-US" sz="800" b="1">
              <a:latin typeface="+mn-ea"/>
              <a:ea typeface="+mn-ea"/>
            </a:rPr>
            <a:t>（改善）</a:t>
          </a:r>
        </a:p>
      </dgm:t>
    </dgm:pt>
    <dgm:pt modelId="{8681B143-A911-418E-9B2B-502BB1A05AAA}" type="parTrans" cxnId="{C592B3E0-9E9F-4535-882A-16B1AE855703}">
      <dgm:prSet/>
      <dgm:spPr/>
      <dgm:t>
        <a:bodyPr/>
        <a:lstStyle/>
        <a:p>
          <a:endParaRPr kumimoji="1" lang="ja-JP" altLang="en-US" sz="800">
            <a:latin typeface="+mn-ea"/>
            <a:ea typeface="+mn-ea"/>
          </a:endParaRPr>
        </a:p>
      </dgm:t>
    </dgm:pt>
    <dgm:pt modelId="{2495FE58-02BD-4EFC-BD8D-1193CE43572C}" type="sibTrans" cxnId="{C592B3E0-9E9F-4535-882A-16B1AE855703}">
      <dgm:prSet/>
      <dgm:spPr/>
      <dgm:t>
        <a:bodyPr/>
        <a:lstStyle/>
        <a:p>
          <a:endParaRPr kumimoji="1" lang="ja-JP" altLang="en-US" sz="800">
            <a:latin typeface="+mn-ea"/>
            <a:ea typeface="+mn-ea"/>
          </a:endParaRPr>
        </a:p>
      </dgm:t>
    </dgm:pt>
    <dgm:pt modelId="{BE935543-534C-4A51-8D52-F563B85C96B8}">
      <dgm:prSet phldrT="[テキスト]" custT="1"/>
      <dgm:spPr>
        <a:ln>
          <a:solidFill>
            <a:schemeClr val="bg1">
              <a:lumMod val="75000"/>
            </a:schemeClr>
          </a:solidFill>
        </a:ln>
      </dgm:spPr>
      <dgm:t>
        <a:bodyPr anchor="b"/>
        <a:lstStyle/>
        <a:p>
          <a:pPr>
            <a:buFontTx/>
            <a:buNone/>
          </a:pPr>
          <a:r>
            <a:rPr kumimoji="1" lang="en-US" altLang="ja-JP" sz="800">
              <a:latin typeface="+mn-ea"/>
              <a:ea typeface="+mn-ea"/>
            </a:rPr>
            <a:t>10. </a:t>
          </a:r>
          <a:r>
            <a:rPr kumimoji="1" lang="ja-JP" altLang="en-US" sz="800">
              <a:latin typeface="+mn-ea"/>
              <a:ea typeface="+mn-ea"/>
            </a:rPr>
            <a:t>改善</a:t>
          </a:r>
        </a:p>
      </dgm:t>
    </dgm:pt>
    <dgm:pt modelId="{DB935AFB-F4BE-4104-BE02-0AC5FA3241EE}" type="parTrans" cxnId="{9EBC9F2F-4215-42FE-83B7-CFA1157CAF01}">
      <dgm:prSet/>
      <dgm:spPr/>
      <dgm:t>
        <a:bodyPr/>
        <a:lstStyle/>
        <a:p>
          <a:endParaRPr kumimoji="1" lang="ja-JP" altLang="en-US" sz="800">
            <a:latin typeface="+mn-ea"/>
            <a:ea typeface="+mn-ea"/>
          </a:endParaRPr>
        </a:p>
      </dgm:t>
    </dgm:pt>
    <dgm:pt modelId="{A6ECAF11-A214-4401-A295-3D2A9E68F53C}" type="sibTrans" cxnId="{9EBC9F2F-4215-42FE-83B7-CFA1157CAF01}">
      <dgm:prSet/>
      <dgm:spPr/>
      <dgm:t>
        <a:bodyPr/>
        <a:lstStyle/>
        <a:p>
          <a:endParaRPr kumimoji="1" lang="ja-JP" altLang="en-US" sz="800">
            <a:latin typeface="+mn-ea"/>
            <a:ea typeface="+mn-ea"/>
          </a:endParaRPr>
        </a:p>
      </dgm:t>
    </dgm:pt>
    <dgm:pt modelId="{4D1D214D-3FDF-46E5-9D4B-31D068E8A474}">
      <dgm:prSet phldrT="[テキスト]" custT="1"/>
      <dgm:spPr>
        <a:ln>
          <a:solidFill>
            <a:schemeClr val="accent2"/>
          </a:solidFill>
        </a:ln>
      </dgm:spPr>
      <dgm:t>
        <a:bodyPr/>
        <a:lstStyle/>
        <a:p>
          <a:pPr>
            <a:buFontTx/>
            <a:buNone/>
          </a:pPr>
          <a:r>
            <a:rPr kumimoji="1" lang="en-US" altLang="ja-JP" sz="800" b="0">
              <a:latin typeface="+mn-ea"/>
              <a:ea typeface="+mn-ea"/>
            </a:rPr>
            <a:t>5. </a:t>
          </a:r>
          <a:r>
            <a:rPr kumimoji="1" lang="ja-JP" altLang="en-US" sz="800" b="0">
              <a:latin typeface="+mn-ea"/>
              <a:ea typeface="+mn-ea"/>
            </a:rPr>
            <a:t>リーダーシップ</a:t>
          </a:r>
        </a:p>
      </dgm:t>
    </dgm:pt>
    <dgm:pt modelId="{85ED9414-CC0E-44B5-815A-5D0C3195FBE4}" type="parTrans" cxnId="{61D1B264-F7B7-4C1B-A9D0-5363A5DAB1A4}">
      <dgm:prSet/>
      <dgm:spPr/>
      <dgm:t>
        <a:bodyPr/>
        <a:lstStyle/>
        <a:p>
          <a:endParaRPr kumimoji="1" lang="ja-JP" altLang="en-US" sz="800"/>
        </a:p>
      </dgm:t>
    </dgm:pt>
    <dgm:pt modelId="{B392E9A0-D076-44AC-99A8-F4AB6E328AE2}" type="sibTrans" cxnId="{61D1B264-F7B7-4C1B-A9D0-5363A5DAB1A4}">
      <dgm:prSet/>
      <dgm:spPr/>
      <dgm:t>
        <a:bodyPr/>
        <a:lstStyle/>
        <a:p>
          <a:endParaRPr kumimoji="1" lang="ja-JP" altLang="en-US" sz="800"/>
        </a:p>
      </dgm:t>
    </dgm:pt>
    <dgm:pt modelId="{9B7CCF0E-679C-4B74-B343-4E23B76AAC83}">
      <dgm:prSet phldrT="[テキスト]" custT="1"/>
      <dgm:spPr>
        <a:ln>
          <a:solidFill>
            <a:schemeClr val="accent2"/>
          </a:solidFill>
        </a:ln>
      </dgm:spPr>
      <dgm:t>
        <a:bodyPr/>
        <a:lstStyle/>
        <a:p>
          <a:pPr>
            <a:buFontTx/>
            <a:buNone/>
          </a:pPr>
          <a:r>
            <a:rPr kumimoji="1" lang="en-US" altLang="ja-JP" sz="800" b="1">
              <a:latin typeface="+mn-ea"/>
              <a:ea typeface="+mn-ea"/>
            </a:rPr>
            <a:t>6. </a:t>
          </a:r>
          <a:r>
            <a:rPr kumimoji="1" lang="ja-JP" altLang="en-US" sz="800" b="1">
              <a:latin typeface="+mn-ea"/>
              <a:ea typeface="+mn-ea"/>
            </a:rPr>
            <a:t>計画</a:t>
          </a:r>
        </a:p>
      </dgm:t>
    </dgm:pt>
    <dgm:pt modelId="{79F1E460-97C6-4C55-9AB3-F60D06266636}" type="parTrans" cxnId="{C8DEA864-1D9C-4CB5-A328-BDECE3C0654C}">
      <dgm:prSet/>
      <dgm:spPr/>
      <dgm:t>
        <a:bodyPr/>
        <a:lstStyle/>
        <a:p>
          <a:endParaRPr kumimoji="1" lang="ja-JP" altLang="en-US" sz="800"/>
        </a:p>
      </dgm:t>
    </dgm:pt>
    <dgm:pt modelId="{6BF5B45D-EB3B-4D52-9143-3AF017E981D3}" type="sibTrans" cxnId="{C8DEA864-1D9C-4CB5-A328-BDECE3C0654C}">
      <dgm:prSet/>
      <dgm:spPr/>
      <dgm:t>
        <a:bodyPr/>
        <a:lstStyle/>
        <a:p>
          <a:endParaRPr kumimoji="1" lang="ja-JP" altLang="en-US" sz="800"/>
        </a:p>
      </dgm:t>
    </dgm:pt>
    <dgm:pt modelId="{4ECCBFA4-1D30-4E3B-ABFB-C8068307D8B4}">
      <dgm:prSet phldrT="[テキスト]" custT="1"/>
      <dgm:spPr>
        <a:ln>
          <a:solidFill>
            <a:schemeClr val="accent2"/>
          </a:solidFill>
        </a:ln>
      </dgm:spPr>
      <dgm:t>
        <a:bodyPr/>
        <a:lstStyle/>
        <a:p>
          <a:pPr>
            <a:buFontTx/>
            <a:buNone/>
          </a:pPr>
          <a:r>
            <a:rPr kumimoji="1" lang="en-US" altLang="ja-JP" sz="800">
              <a:latin typeface="+mn-ea"/>
              <a:ea typeface="+mn-ea"/>
            </a:rPr>
            <a:t>7. </a:t>
          </a:r>
          <a:r>
            <a:rPr kumimoji="1" lang="ja-JP" altLang="en-US" sz="800">
              <a:latin typeface="+mn-ea"/>
              <a:ea typeface="+mn-ea"/>
            </a:rPr>
            <a:t>支援</a:t>
          </a:r>
        </a:p>
      </dgm:t>
    </dgm:pt>
    <dgm:pt modelId="{6C26C99C-5735-4717-AF1E-29B5513CC29C}" type="parTrans" cxnId="{027A5E00-6617-4ADE-BD2C-AF952073A2C8}">
      <dgm:prSet/>
      <dgm:spPr/>
      <dgm:t>
        <a:bodyPr/>
        <a:lstStyle/>
        <a:p>
          <a:endParaRPr kumimoji="1" lang="ja-JP" altLang="en-US" sz="800"/>
        </a:p>
      </dgm:t>
    </dgm:pt>
    <dgm:pt modelId="{ADBF37D8-8A09-454B-BAC9-5C46EA6923F6}" type="sibTrans" cxnId="{027A5E00-6617-4ADE-BD2C-AF952073A2C8}">
      <dgm:prSet/>
      <dgm:spPr/>
      <dgm:t>
        <a:bodyPr/>
        <a:lstStyle/>
        <a:p>
          <a:endParaRPr kumimoji="1" lang="ja-JP" altLang="en-US" sz="800"/>
        </a:p>
      </dgm:t>
    </dgm:pt>
    <dgm:pt modelId="{64F0A8A5-14A2-42A2-8CB2-F40F1B5B9B53}">
      <dgm:prSet phldrT="[テキスト]" custT="1"/>
      <dgm:spPr>
        <a:ln>
          <a:solidFill>
            <a:schemeClr val="bg1">
              <a:lumMod val="75000"/>
            </a:schemeClr>
          </a:solidFill>
        </a:ln>
      </dgm:spPr>
      <dgm:t>
        <a:bodyPr/>
        <a:lstStyle/>
        <a:p>
          <a:pPr algn="r">
            <a:buFontTx/>
            <a:buNone/>
          </a:pPr>
          <a:r>
            <a:rPr kumimoji="1" lang="en-US" altLang="ja-JP" sz="800">
              <a:latin typeface="+mn-ea"/>
              <a:ea typeface="+mn-ea"/>
            </a:rPr>
            <a:t>8. </a:t>
          </a:r>
          <a:r>
            <a:rPr kumimoji="1" lang="ja-JP" altLang="en-US" sz="800">
              <a:latin typeface="+mn-ea"/>
              <a:ea typeface="+mn-ea"/>
            </a:rPr>
            <a:t>運用</a:t>
          </a:r>
        </a:p>
      </dgm:t>
    </dgm:pt>
    <dgm:pt modelId="{7151A782-F38F-4E31-BC10-B434257FC860}" type="sibTrans" cxnId="{FBF88EAB-8AA0-4178-B34D-04F84466A3B3}">
      <dgm:prSet/>
      <dgm:spPr/>
      <dgm:t>
        <a:bodyPr/>
        <a:lstStyle/>
        <a:p>
          <a:endParaRPr kumimoji="1" lang="ja-JP" altLang="en-US" sz="800">
            <a:latin typeface="+mn-ea"/>
            <a:ea typeface="+mn-ea"/>
          </a:endParaRPr>
        </a:p>
      </dgm:t>
    </dgm:pt>
    <dgm:pt modelId="{D4805B1C-03B5-4DBE-9F13-EF451F897FAA}" type="parTrans" cxnId="{FBF88EAB-8AA0-4178-B34D-04F84466A3B3}">
      <dgm:prSet/>
      <dgm:spPr/>
      <dgm:t>
        <a:bodyPr/>
        <a:lstStyle/>
        <a:p>
          <a:endParaRPr kumimoji="1" lang="ja-JP" altLang="en-US" sz="800">
            <a:latin typeface="+mn-ea"/>
            <a:ea typeface="+mn-ea"/>
          </a:endParaRPr>
        </a:p>
      </dgm:t>
    </dgm:pt>
    <dgm:pt modelId="{5C56B36B-DC82-4003-9B77-4344A65F3F55}" type="pres">
      <dgm:prSet presAssocID="{4B252EF9-9998-490F-A4E3-C07B08D00A50}" presName="cycleMatrixDiagram" presStyleCnt="0">
        <dgm:presLayoutVars>
          <dgm:chMax val="1"/>
          <dgm:dir/>
          <dgm:animLvl val="lvl"/>
          <dgm:resizeHandles val="exact"/>
        </dgm:presLayoutVars>
      </dgm:prSet>
      <dgm:spPr/>
    </dgm:pt>
    <dgm:pt modelId="{82877CDE-E2D7-4ED8-84EE-47D6114A62EE}" type="pres">
      <dgm:prSet presAssocID="{4B252EF9-9998-490F-A4E3-C07B08D00A50}" presName="children" presStyleCnt="0"/>
      <dgm:spPr/>
    </dgm:pt>
    <dgm:pt modelId="{EEDFFF74-A168-47DF-A4DE-4C1AC288DBBD}" type="pres">
      <dgm:prSet presAssocID="{4B252EF9-9998-490F-A4E3-C07B08D00A50}" presName="child1group" presStyleCnt="0"/>
      <dgm:spPr/>
    </dgm:pt>
    <dgm:pt modelId="{81CC0E37-AF5E-4586-B687-4FB7B1BAAC2B}" type="pres">
      <dgm:prSet presAssocID="{4B252EF9-9998-490F-A4E3-C07B08D00A50}" presName="child1" presStyleLbl="bgAcc1" presStyleIdx="0" presStyleCnt="4" custScaleX="136281" custScaleY="107640"/>
      <dgm:spPr/>
    </dgm:pt>
    <dgm:pt modelId="{9029667D-AA30-4113-B145-8D84AE0A37D9}" type="pres">
      <dgm:prSet presAssocID="{4B252EF9-9998-490F-A4E3-C07B08D00A50}" presName="child1Text" presStyleLbl="bgAcc1" presStyleIdx="0" presStyleCnt="4">
        <dgm:presLayoutVars>
          <dgm:bulletEnabled val="1"/>
        </dgm:presLayoutVars>
      </dgm:prSet>
      <dgm:spPr/>
    </dgm:pt>
    <dgm:pt modelId="{72648C1A-1C67-4BC4-84AA-B37F139E38FC}" type="pres">
      <dgm:prSet presAssocID="{4B252EF9-9998-490F-A4E3-C07B08D00A50}" presName="child2group" presStyleCnt="0"/>
      <dgm:spPr/>
    </dgm:pt>
    <dgm:pt modelId="{B466DDDF-AE62-4072-9371-A70667CCBACA}" type="pres">
      <dgm:prSet presAssocID="{4B252EF9-9998-490F-A4E3-C07B08D00A50}" presName="child2" presStyleLbl="bgAcc1" presStyleIdx="1" presStyleCnt="4" custScaleX="136281" custScaleY="107692"/>
      <dgm:spPr/>
    </dgm:pt>
    <dgm:pt modelId="{99321F11-EE9A-4E88-A12E-0C6F948E92E9}" type="pres">
      <dgm:prSet presAssocID="{4B252EF9-9998-490F-A4E3-C07B08D00A50}" presName="child2Text" presStyleLbl="bgAcc1" presStyleIdx="1" presStyleCnt="4">
        <dgm:presLayoutVars>
          <dgm:bulletEnabled val="1"/>
        </dgm:presLayoutVars>
      </dgm:prSet>
      <dgm:spPr/>
    </dgm:pt>
    <dgm:pt modelId="{837847DE-16F3-4A4C-B648-61ABDF0B5750}" type="pres">
      <dgm:prSet presAssocID="{4B252EF9-9998-490F-A4E3-C07B08D00A50}" presName="child3group" presStyleCnt="0"/>
      <dgm:spPr/>
    </dgm:pt>
    <dgm:pt modelId="{7C4B1A60-E538-4C61-8903-45EC1A73C8B2}" type="pres">
      <dgm:prSet presAssocID="{4B252EF9-9998-490F-A4E3-C07B08D00A50}" presName="child3" presStyleLbl="bgAcc1" presStyleIdx="2" presStyleCnt="4" custScaleX="136281" custScaleY="107093"/>
      <dgm:spPr/>
    </dgm:pt>
    <dgm:pt modelId="{93379C89-2E4A-4432-96A5-BD5949E69D16}" type="pres">
      <dgm:prSet presAssocID="{4B252EF9-9998-490F-A4E3-C07B08D00A50}" presName="child3Text" presStyleLbl="bgAcc1" presStyleIdx="2" presStyleCnt="4">
        <dgm:presLayoutVars>
          <dgm:bulletEnabled val="1"/>
        </dgm:presLayoutVars>
      </dgm:prSet>
      <dgm:spPr/>
    </dgm:pt>
    <dgm:pt modelId="{CD61385A-D83B-4D2C-A875-4B84A113759F}" type="pres">
      <dgm:prSet presAssocID="{4B252EF9-9998-490F-A4E3-C07B08D00A50}" presName="child4group" presStyleCnt="0"/>
      <dgm:spPr/>
    </dgm:pt>
    <dgm:pt modelId="{6E7FFD17-F246-4C4A-9606-11CD03576066}" type="pres">
      <dgm:prSet presAssocID="{4B252EF9-9998-490F-A4E3-C07B08D00A50}" presName="child4" presStyleLbl="bgAcc1" presStyleIdx="3" presStyleCnt="4" custScaleX="136281" custScaleY="107089"/>
      <dgm:spPr/>
    </dgm:pt>
    <dgm:pt modelId="{A2ED7537-CC27-4CFB-A11D-F0127ECE371B}" type="pres">
      <dgm:prSet presAssocID="{4B252EF9-9998-490F-A4E3-C07B08D00A50}" presName="child4Text" presStyleLbl="bgAcc1" presStyleIdx="3" presStyleCnt="4">
        <dgm:presLayoutVars>
          <dgm:bulletEnabled val="1"/>
        </dgm:presLayoutVars>
      </dgm:prSet>
      <dgm:spPr/>
    </dgm:pt>
    <dgm:pt modelId="{54787BB6-DD2C-4630-B7C9-E79B2887AC45}" type="pres">
      <dgm:prSet presAssocID="{4B252EF9-9998-490F-A4E3-C07B08D00A50}" presName="childPlaceholder" presStyleCnt="0"/>
      <dgm:spPr/>
    </dgm:pt>
    <dgm:pt modelId="{9FC869C0-CDF2-431C-A77E-6C47FCB4DA27}" type="pres">
      <dgm:prSet presAssocID="{4B252EF9-9998-490F-A4E3-C07B08D00A50}" presName="circle" presStyleCnt="0"/>
      <dgm:spPr/>
    </dgm:pt>
    <dgm:pt modelId="{24A9FC1E-F15E-4FC3-948E-559A3D53520F}" type="pres">
      <dgm:prSet presAssocID="{4B252EF9-9998-490F-A4E3-C07B08D00A50}" presName="quadrant1" presStyleLbl="node1" presStyleIdx="0" presStyleCnt="4">
        <dgm:presLayoutVars>
          <dgm:chMax val="1"/>
          <dgm:bulletEnabled val="1"/>
        </dgm:presLayoutVars>
      </dgm:prSet>
      <dgm:spPr/>
    </dgm:pt>
    <dgm:pt modelId="{0EED4DDF-F146-4827-9BD0-36CA4C2E7323}" type="pres">
      <dgm:prSet presAssocID="{4B252EF9-9998-490F-A4E3-C07B08D00A50}" presName="quadrant2" presStyleLbl="node1" presStyleIdx="1" presStyleCnt="4">
        <dgm:presLayoutVars>
          <dgm:chMax val="1"/>
          <dgm:bulletEnabled val="1"/>
        </dgm:presLayoutVars>
      </dgm:prSet>
      <dgm:spPr/>
    </dgm:pt>
    <dgm:pt modelId="{8F4781F1-7559-48D4-81E7-89272B07DAF9}" type="pres">
      <dgm:prSet presAssocID="{4B252EF9-9998-490F-A4E3-C07B08D00A50}" presName="quadrant3" presStyleLbl="node1" presStyleIdx="2" presStyleCnt="4">
        <dgm:presLayoutVars>
          <dgm:chMax val="1"/>
          <dgm:bulletEnabled val="1"/>
        </dgm:presLayoutVars>
      </dgm:prSet>
      <dgm:spPr/>
    </dgm:pt>
    <dgm:pt modelId="{1995C2B1-5731-46B6-8370-8923A584FDB4}" type="pres">
      <dgm:prSet presAssocID="{4B252EF9-9998-490F-A4E3-C07B08D00A50}" presName="quadrant4" presStyleLbl="node1" presStyleIdx="3" presStyleCnt="4">
        <dgm:presLayoutVars>
          <dgm:chMax val="1"/>
          <dgm:bulletEnabled val="1"/>
        </dgm:presLayoutVars>
      </dgm:prSet>
      <dgm:spPr/>
    </dgm:pt>
    <dgm:pt modelId="{265A5015-D265-4030-971A-EE9A87ECC361}" type="pres">
      <dgm:prSet presAssocID="{4B252EF9-9998-490F-A4E3-C07B08D00A50}" presName="quadrantPlaceholder" presStyleCnt="0"/>
      <dgm:spPr/>
    </dgm:pt>
    <dgm:pt modelId="{E4EE64CC-FD06-4338-9FBD-551F5599CB7E}" type="pres">
      <dgm:prSet presAssocID="{4B252EF9-9998-490F-A4E3-C07B08D00A50}" presName="center1" presStyleLbl="fgShp" presStyleIdx="0" presStyleCnt="2"/>
      <dgm:spPr>
        <a:solidFill>
          <a:schemeClr val="bg1">
            <a:lumMod val="50000"/>
          </a:schemeClr>
        </a:solidFill>
        <a:ln>
          <a:solidFill>
            <a:schemeClr val="bg1"/>
          </a:solidFill>
        </a:ln>
      </dgm:spPr>
    </dgm:pt>
    <dgm:pt modelId="{BD8E378B-DBE4-4F78-BB3F-CE905675DAAF}" type="pres">
      <dgm:prSet presAssocID="{4B252EF9-9998-490F-A4E3-C07B08D00A50}" presName="center2" presStyleLbl="fgShp" presStyleIdx="1" presStyleCnt="2"/>
      <dgm:spPr>
        <a:solidFill>
          <a:schemeClr val="bg1">
            <a:lumMod val="50000"/>
          </a:schemeClr>
        </a:solidFill>
        <a:ln>
          <a:solidFill>
            <a:schemeClr val="bg1"/>
          </a:solidFill>
        </a:ln>
      </dgm:spPr>
    </dgm:pt>
  </dgm:ptLst>
  <dgm:cxnLst>
    <dgm:cxn modelId="{027A5E00-6617-4ADE-BD2C-AF952073A2C8}" srcId="{FE2FF8CD-FCAD-4E68-B28B-6A241BAC2FE1}" destId="{4ECCBFA4-1D30-4E3B-ABFB-C8068307D8B4}" srcOrd="3" destOrd="0" parTransId="{6C26C99C-5735-4717-AF1E-29B5513CC29C}" sibTransId="{ADBF37D8-8A09-454B-BAC9-5C46EA6923F6}"/>
    <dgm:cxn modelId="{D195CF02-6241-4B4C-B5B6-F64398874EFA}" srcId="{4B252EF9-9998-490F-A4E3-C07B08D00A50}" destId="{9F0D0C2B-D01C-4F5B-918A-F9E315DC859A}" srcOrd="1" destOrd="0" parTransId="{FC21E95C-1C14-4688-8F1B-7EE6AC93BBA4}" sibTransId="{84D8A68E-FE8B-4B89-9DB3-7FBA0202C7A4}"/>
    <dgm:cxn modelId="{B8F84103-2161-451C-B373-4B29A43664CE}" type="presOf" srcId="{4D1D214D-3FDF-46E5-9D4B-31D068E8A474}" destId="{9029667D-AA30-4113-B145-8D84AE0A37D9}" srcOrd="1" destOrd="1" presId="urn:microsoft.com/office/officeart/2005/8/layout/cycle4"/>
    <dgm:cxn modelId="{99BC6D1C-AFDC-439C-A0E9-3ADED14F71E9}" type="presOf" srcId="{EAE7FC4F-453C-49B2-9EC4-F7496F230CD8}" destId="{7C4B1A60-E538-4C61-8903-45EC1A73C8B2}" srcOrd="0" destOrd="0" presId="urn:microsoft.com/office/officeart/2005/8/layout/cycle4"/>
    <dgm:cxn modelId="{E3BF941E-B194-44E1-AF1E-B894107E1440}" type="presOf" srcId="{64F0A8A5-14A2-42A2-8CB2-F40F1B5B9B53}" destId="{99321F11-EE9A-4E88-A12E-0C6F948E92E9}" srcOrd="1" destOrd="0" presId="urn:microsoft.com/office/officeart/2005/8/layout/cycle4"/>
    <dgm:cxn modelId="{9C9A1A1F-0B45-411A-BA19-60CC6272F2D8}" type="presOf" srcId="{832CD9AE-5599-4A56-B28E-DA325D2A3AD9}" destId="{1995C2B1-5731-46B6-8370-8923A584FDB4}" srcOrd="0" destOrd="0" presId="urn:microsoft.com/office/officeart/2005/8/layout/cycle4"/>
    <dgm:cxn modelId="{0B401E23-A26B-460F-B32E-31AC6B1D7139}" type="presOf" srcId="{24302C5B-E871-4B73-A7F3-8C2D13A101DA}" destId="{8F4781F1-7559-48D4-81E7-89272B07DAF9}" srcOrd="0" destOrd="0" presId="urn:microsoft.com/office/officeart/2005/8/layout/cycle4"/>
    <dgm:cxn modelId="{3987E726-1CC9-4241-BA7E-81219F43879B}" srcId="{4B252EF9-9998-490F-A4E3-C07B08D00A50}" destId="{FE2FF8CD-FCAD-4E68-B28B-6A241BAC2FE1}" srcOrd="0" destOrd="0" parTransId="{80907DF9-A3C4-46A9-BDC9-12BB611B8AD1}" sibTransId="{10689C0B-3E4E-4E6A-9C85-3BABD8877641}"/>
    <dgm:cxn modelId="{9EBC9F2F-4215-42FE-83B7-CFA1157CAF01}" srcId="{832CD9AE-5599-4A56-B28E-DA325D2A3AD9}" destId="{BE935543-534C-4A51-8D52-F563B85C96B8}" srcOrd="0" destOrd="0" parTransId="{DB935AFB-F4BE-4104-BE02-0AC5FA3241EE}" sibTransId="{A6ECAF11-A214-4401-A295-3D2A9E68F53C}"/>
    <dgm:cxn modelId="{2863F55F-FA04-4558-BE89-49A3BA3FA6A5}" type="presOf" srcId="{6D9CECA1-7F9F-44B9-AA45-DDEE6E2114DF}" destId="{81CC0E37-AF5E-4586-B687-4FB7B1BAAC2B}" srcOrd="0" destOrd="0" presId="urn:microsoft.com/office/officeart/2005/8/layout/cycle4"/>
    <dgm:cxn modelId="{7C883C42-D69A-42C6-9B54-C49CA752FAAE}" type="presOf" srcId="{4B252EF9-9998-490F-A4E3-C07B08D00A50}" destId="{5C56B36B-DC82-4003-9B77-4344A65F3F55}" srcOrd="0" destOrd="0" presId="urn:microsoft.com/office/officeart/2005/8/layout/cycle4"/>
    <dgm:cxn modelId="{C8DEA864-1D9C-4CB5-A328-BDECE3C0654C}" srcId="{FE2FF8CD-FCAD-4E68-B28B-6A241BAC2FE1}" destId="{9B7CCF0E-679C-4B74-B343-4E23B76AAC83}" srcOrd="2" destOrd="0" parTransId="{79F1E460-97C6-4C55-9AB3-F60D06266636}" sibTransId="{6BF5B45D-EB3B-4D52-9143-3AF017E981D3}"/>
    <dgm:cxn modelId="{61D1B264-F7B7-4C1B-A9D0-5363A5DAB1A4}" srcId="{FE2FF8CD-FCAD-4E68-B28B-6A241BAC2FE1}" destId="{4D1D214D-3FDF-46E5-9D4B-31D068E8A474}" srcOrd="1" destOrd="0" parTransId="{85ED9414-CC0E-44B5-815A-5D0C3195FBE4}" sibTransId="{B392E9A0-D076-44AC-99A8-F4AB6E328AE2}"/>
    <dgm:cxn modelId="{91093D74-1B3D-47E0-95BA-27AB84DB2559}" type="presOf" srcId="{9F0D0C2B-D01C-4F5B-918A-F9E315DC859A}" destId="{0EED4DDF-F146-4827-9BD0-36CA4C2E7323}" srcOrd="0" destOrd="0" presId="urn:microsoft.com/office/officeart/2005/8/layout/cycle4"/>
    <dgm:cxn modelId="{4E67F958-B069-4835-BD72-2DB69C91B7C2}" srcId="{FE2FF8CD-FCAD-4E68-B28B-6A241BAC2FE1}" destId="{6D9CECA1-7F9F-44B9-AA45-DDEE6E2114DF}" srcOrd="0" destOrd="0" parTransId="{38305F8D-C632-4D01-8C7A-754935EE05A3}" sibTransId="{81BC34F1-C6DF-4A8C-8AF9-EB51413A9848}"/>
    <dgm:cxn modelId="{414C7959-DE3E-4542-955A-CA614D55A125}" type="presOf" srcId="{4D1D214D-3FDF-46E5-9D4B-31D068E8A474}" destId="{81CC0E37-AF5E-4586-B687-4FB7B1BAAC2B}" srcOrd="0" destOrd="1" presId="urn:microsoft.com/office/officeart/2005/8/layout/cycle4"/>
    <dgm:cxn modelId="{61158F8D-0C9D-4E8F-AD10-AEDAD9C6511D}" type="presOf" srcId="{FE2FF8CD-FCAD-4E68-B28B-6A241BAC2FE1}" destId="{24A9FC1E-F15E-4FC3-948E-559A3D53520F}" srcOrd="0" destOrd="0" presId="urn:microsoft.com/office/officeart/2005/8/layout/cycle4"/>
    <dgm:cxn modelId="{206CDD90-D323-44C1-9D1B-5B09E9BAFBA2}" type="presOf" srcId="{BE935543-534C-4A51-8D52-F563B85C96B8}" destId="{A2ED7537-CC27-4CFB-A11D-F0127ECE371B}" srcOrd="1" destOrd="0" presId="urn:microsoft.com/office/officeart/2005/8/layout/cycle4"/>
    <dgm:cxn modelId="{49627598-FDB5-44C2-A743-B37E14454723}" srcId="{4B252EF9-9998-490F-A4E3-C07B08D00A50}" destId="{24302C5B-E871-4B73-A7F3-8C2D13A101DA}" srcOrd="2" destOrd="0" parTransId="{910E5A95-65D4-4759-8AB7-C6784EC6EE52}" sibTransId="{3F34E3FC-18D4-4696-8188-E8ACB990D13B}"/>
    <dgm:cxn modelId="{D6C28398-FDCF-4A45-87BE-5828588E49D4}" type="presOf" srcId="{4ECCBFA4-1D30-4E3B-ABFB-C8068307D8B4}" destId="{9029667D-AA30-4113-B145-8D84AE0A37D9}" srcOrd="1" destOrd="3" presId="urn:microsoft.com/office/officeart/2005/8/layout/cycle4"/>
    <dgm:cxn modelId="{ECDB929A-7AA8-42CB-81D1-4489DF809529}" type="presOf" srcId="{BE935543-534C-4A51-8D52-F563B85C96B8}" destId="{6E7FFD17-F246-4C4A-9606-11CD03576066}" srcOrd="0" destOrd="0" presId="urn:microsoft.com/office/officeart/2005/8/layout/cycle4"/>
    <dgm:cxn modelId="{FBF88EAB-8AA0-4178-B34D-04F84466A3B3}" srcId="{9F0D0C2B-D01C-4F5B-918A-F9E315DC859A}" destId="{64F0A8A5-14A2-42A2-8CB2-F40F1B5B9B53}" srcOrd="0" destOrd="0" parTransId="{D4805B1C-03B5-4DBE-9F13-EF451F897FAA}" sibTransId="{7151A782-F38F-4E31-BC10-B434257FC860}"/>
    <dgm:cxn modelId="{3486B9B2-A4E7-4426-A293-4B3393A5F36B}" type="presOf" srcId="{6D9CECA1-7F9F-44B9-AA45-DDEE6E2114DF}" destId="{9029667D-AA30-4113-B145-8D84AE0A37D9}" srcOrd="1" destOrd="0" presId="urn:microsoft.com/office/officeart/2005/8/layout/cycle4"/>
    <dgm:cxn modelId="{846F1CC2-88E5-4B62-9E7A-2CA2C94833EA}" type="presOf" srcId="{9B7CCF0E-679C-4B74-B343-4E23B76AAC83}" destId="{9029667D-AA30-4113-B145-8D84AE0A37D9}" srcOrd="1" destOrd="2" presId="urn:microsoft.com/office/officeart/2005/8/layout/cycle4"/>
    <dgm:cxn modelId="{CCDE2DD4-0D49-4E62-B417-3B4760FBCDF0}" type="presOf" srcId="{64F0A8A5-14A2-42A2-8CB2-F40F1B5B9B53}" destId="{B466DDDF-AE62-4072-9371-A70667CCBACA}" srcOrd="0" destOrd="0" presId="urn:microsoft.com/office/officeart/2005/8/layout/cycle4"/>
    <dgm:cxn modelId="{A86621DB-A2A4-4C9E-AB41-FBBB073D18DF}" type="presOf" srcId="{9B7CCF0E-679C-4B74-B343-4E23B76AAC83}" destId="{81CC0E37-AF5E-4586-B687-4FB7B1BAAC2B}" srcOrd="0" destOrd="2" presId="urn:microsoft.com/office/officeart/2005/8/layout/cycle4"/>
    <dgm:cxn modelId="{E42156DE-5728-43F2-8FA8-D03E795012BE}" type="presOf" srcId="{EAE7FC4F-453C-49B2-9EC4-F7496F230CD8}" destId="{93379C89-2E4A-4432-96A5-BD5949E69D16}" srcOrd="1" destOrd="0" presId="urn:microsoft.com/office/officeart/2005/8/layout/cycle4"/>
    <dgm:cxn modelId="{C592B3E0-9E9F-4535-882A-16B1AE855703}" srcId="{4B252EF9-9998-490F-A4E3-C07B08D00A50}" destId="{832CD9AE-5599-4A56-B28E-DA325D2A3AD9}" srcOrd="3" destOrd="0" parTransId="{8681B143-A911-418E-9B2B-502BB1A05AAA}" sibTransId="{2495FE58-02BD-4EFC-BD8D-1193CE43572C}"/>
    <dgm:cxn modelId="{A78395F0-CFB5-4E29-B5AF-CF5D253B0669}" type="presOf" srcId="{4ECCBFA4-1D30-4E3B-ABFB-C8068307D8B4}" destId="{81CC0E37-AF5E-4586-B687-4FB7B1BAAC2B}" srcOrd="0" destOrd="3" presId="urn:microsoft.com/office/officeart/2005/8/layout/cycle4"/>
    <dgm:cxn modelId="{CB0F4AF8-1A47-4A91-B8A2-C9E2DD2A23D0}" srcId="{24302C5B-E871-4B73-A7F3-8C2D13A101DA}" destId="{EAE7FC4F-453C-49B2-9EC4-F7496F230CD8}" srcOrd="0" destOrd="0" parTransId="{75860FE4-962B-41C6-A91C-1D7B21B198E6}" sibTransId="{FEF6C72B-0107-4E75-8D1D-736DD123993F}"/>
    <dgm:cxn modelId="{AB944075-D651-4884-8A1E-338F0278A4DE}" type="presParOf" srcId="{5C56B36B-DC82-4003-9B77-4344A65F3F55}" destId="{82877CDE-E2D7-4ED8-84EE-47D6114A62EE}" srcOrd="0" destOrd="0" presId="urn:microsoft.com/office/officeart/2005/8/layout/cycle4"/>
    <dgm:cxn modelId="{950A3FEA-2AD8-4CDD-963C-2E48C798F5F7}" type="presParOf" srcId="{82877CDE-E2D7-4ED8-84EE-47D6114A62EE}" destId="{EEDFFF74-A168-47DF-A4DE-4C1AC288DBBD}" srcOrd="0" destOrd="0" presId="urn:microsoft.com/office/officeart/2005/8/layout/cycle4"/>
    <dgm:cxn modelId="{71707CCD-38C8-495D-A4D3-E76D729665A9}" type="presParOf" srcId="{EEDFFF74-A168-47DF-A4DE-4C1AC288DBBD}" destId="{81CC0E37-AF5E-4586-B687-4FB7B1BAAC2B}" srcOrd="0" destOrd="0" presId="urn:microsoft.com/office/officeart/2005/8/layout/cycle4"/>
    <dgm:cxn modelId="{D246DE67-DE14-4F65-94A5-0D72CD1A6C72}" type="presParOf" srcId="{EEDFFF74-A168-47DF-A4DE-4C1AC288DBBD}" destId="{9029667D-AA30-4113-B145-8D84AE0A37D9}" srcOrd="1" destOrd="0" presId="urn:microsoft.com/office/officeart/2005/8/layout/cycle4"/>
    <dgm:cxn modelId="{ACB1D51E-EDC7-4EDC-8E0D-078933A37436}" type="presParOf" srcId="{82877CDE-E2D7-4ED8-84EE-47D6114A62EE}" destId="{72648C1A-1C67-4BC4-84AA-B37F139E38FC}" srcOrd="1" destOrd="0" presId="urn:microsoft.com/office/officeart/2005/8/layout/cycle4"/>
    <dgm:cxn modelId="{3894677D-5935-4A5E-B350-F8ADD2CEDBE5}" type="presParOf" srcId="{72648C1A-1C67-4BC4-84AA-B37F139E38FC}" destId="{B466DDDF-AE62-4072-9371-A70667CCBACA}" srcOrd="0" destOrd="0" presId="urn:microsoft.com/office/officeart/2005/8/layout/cycle4"/>
    <dgm:cxn modelId="{51024896-33A7-4F2E-AA00-7D85D9B79BCD}" type="presParOf" srcId="{72648C1A-1C67-4BC4-84AA-B37F139E38FC}" destId="{99321F11-EE9A-4E88-A12E-0C6F948E92E9}" srcOrd="1" destOrd="0" presId="urn:microsoft.com/office/officeart/2005/8/layout/cycle4"/>
    <dgm:cxn modelId="{BD3E6E36-24F5-448B-8FB0-37430A3FB4FC}" type="presParOf" srcId="{82877CDE-E2D7-4ED8-84EE-47D6114A62EE}" destId="{837847DE-16F3-4A4C-B648-61ABDF0B5750}" srcOrd="2" destOrd="0" presId="urn:microsoft.com/office/officeart/2005/8/layout/cycle4"/>
    <dgm:cxn modelId="{3DFB5190-E486-421B-9A3D-BBF480519BC1}" type="presParOf" srcId="{837847DE-16F3-4A4C-B648-61ABDF0B5750}" destId="{7C4B1A60-E538-4C61-8903-45EC1A73C8B2}" srcOrd="0" destOrd="0" presId="urn:microsoft.com/office/officeart/2005/8/layout/cycle4"/>
    <dgm:cxn modelId="{111F8B2A-6FED-48A0-BC5E-1D0A62E84525}" type="presParOf" srcId="{837847DE-16F3-4A4C-B648-61ABDF0B5750}" destId="{93379C89-2E4A-4432-96A5-BD5949E69D16}" srcOrd="1" destOrd="0" presId="urn:microsoft.com/office/officeart/2005/8/layout/cycle4"/>
    <dgm:cxn modelId="{0121F179-EDAA-4AF7-872B-04F1A7A63A6F}" type="presParOf" srcId="{82877CDE-E2D7-4ED8-84EE-47D6114A62EE}" destId="{CD61385A-D83B-4D2C-A875-4B84A113759F}" srcOrd="3" destOrd="0" presId="urn:microsoft.com/office/officeart/2005/8/layout/cycle4"/>
    <dgm:cxn modelId="{8C7198A9-036A-473A-A56A-FC8BF6F6BAFC}" type="presParOf" srcId="{CD61385A-D83B-4D2C-A875-4B84A113759F}" destId="{6E7FFD17-F246-4C4A-9606-11CD03576066}" srcOrd="0" destOrd="0" presId="urn:microsoft.com/office/officeart/2005/8/layout/cycle4"/>
    <dgm:cxn modelId="{32DBD864-7CD1-4309-9710-962D845B7B7C}" type="presParOf" srcId="{CD61385A-D83B-4D2C-A875-4B84A113759F}" destId="{A2ED7537-CC27-4CFB-A11D-F0127ECE371B}" srcOrd="1" destOrd="0" presId="urn:microsoft.com/office/officeart/2005/8/layout/cycle4"/>
    <dgm:cxn modelId="{4CC58AFD-052E-425A-A835-CC633C084E4D}" type="presParOf" srcId="{82877CDE-E2D7-4ED8-84EE-47D6114A62EE}" destId="{54787BB6-DD2C-4630-B7C9-E79B2887AC45}" srcOrd="4" destOrd="0" presId="urn:microsoft.com/office/officeart/2005/8/layout/cycle4"/>
    <dgm:cxn modelId="{DDD35293-F76F-4908-88F6-77AA98CC4B17}" type="presParOf" srcId="{5C56B36B-DC82-4003-9B77-4344A65F3F55}" destId="{9FC869C0-CDF2-431C-A77E-6C47FCB4DA27}" srcOrd="1" destOrd="0" presId="urn:microsoft.com/office/officeart/2005/8/layout/cycle4"/>
    <dgm:cxn modelId="{116A686C-42B5-4486-9BBD-DBA7EF2BF402}" type="presParOf" srcId="{9FC869C0-CDF2-431C-A77E-6C47FCB4DA27}" destId="{24A9FC1E-F15E-4FC3-948E-559A3D53520F}" srcOrd="0" destOrd="0" presId="urn:microsoft.com/office/officeart/2005/8/layout/cycle4"/>
    <dgm:cxn modelId="{D7851ED8-3510-4CC7-8488-5F0DE849514F}" type="presParOf" srcId="{9FC869C0-CDF2-431C-A77E-6C47FCB4DA27}" destId="{0EED4DDF-F146-4827-9BD0-36CA4C2E7323}" srcOrd="1" destOrd="0" presId="urn:microsoft.com/office/officeart/2005/8/layout/cycle4"/>
    <dgm:cxn modelId="{990CE38F-305D-4A69-89CC-2D8CC2E61918}" type="presParOf" srcId="{9FC869C0-CDF2-431C-A77E-6C47FCB4DA27}" destId="{8F4781F1-7559-48D4-81E7-89272B07DAF9}" srcOrd="2" destOrd="0" presId="urn:microsoft.com/office/officeart/2005/8/layout/cycle4"/>
    <dgm:cxn modelId="{70FFFCED-37D4-49AF-9F94-5D28121072D3}" type="presParOf" srcId="{9FC869C0-CDF2-431C-A77E-6C47FCB4DA27}" destId="{1995C2B1-5731-46B6-8370-8923A584FDB4}" srcOrd="3" destOrd="0" presId="urn:microsoft.com/office/officeart/2005/8/layout/cycle4"/>
    <dgm:cxn modelId="{5EB6C053-49BB-4480-B58D-46C1E3F5B0C8}" type="presParOf" srcId="{9FC869C0-CDF2-431C-A77E-6C47FCB4DA27}" destId="{265A5015-D265-4030-971A-EE9A87ECC361}" srcOrd="4" destOrd="0" presId="urn:microsoft.com/office/officeart/2005/8/layout/cycle4"/>
    <dgm:cxn modelId="{BFB3E014-647D-4B79-B4F5-2B1CE1DD4B5F}" type="presParOf" srcId="{5C56B36B-DC82-4003-9B77-4344A65F3F55}" destId="{E4EE64CC-FD06-4338-9FBD-551F5599CB7E}" srcOrd="2" destOrd="0" presId="urn:microsoft.com/office/officeart/2005/8/layout/cycle4"/>
    <dgm:cxn modelId="{FC44DDD9-332B-475A-8991-87045496160B}" type="presParOf" srcId="{5C56B36B-DC82-4003-9B77-4344A65F3F55}" destId="{BD8E378B-DBE4-4F78-BB3F-CE905675DAAF}" srcOrd="3" destOrd="0" presId="urn:microsoft.com/office/officeart/2005/8/layout/cycle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4B252EF9-9998-490F-A4E3-C07B08D00A50}" type="doc">
      <dgm:prSet loTypeId="urn:microsoft.com/office/officeart/2005/8/layout/cycle4" loCatId="cycle" qsTypeId="urn:microsoft.com/office/officeart/2005/8/quickstyle/simple1" qsCatId="simple" csTypeId="urn:microsoft.com/office/officeart/2005/8/colors/accent1_2" csCatId="accent1" phldr="1"/>
      <dgm:spPr/>
      <dgm:t>
        <a:bodyPr/>
        <a:lstStyle/>
        <a:p>
          <a:endParaRPr kumimoji="1" lang="ja-JP" altLang="en-US"/>
        </a:p>
      </dgm:t>
    </dgm:pt>
    <dgm:pt modelId="{FE2FF8CD-FCAD-4E68-B28B-6A241BAC2FE1}">
      <dgm:prSet phldrT="[テキスト]" custT="1"/>
      <dgm:spPr>
        <a:solidFill>
          <a:schemeClr val="accent2"/>
        </a:solidFill>
      </dgm:spPr>
      <dgm:t>
        <a:bodyPr/>
        <a:lstStyle/>
        <a:p>
          <a:r>
            <a:rPr kumimoji="1" lang="en-US" altLang="ja-JP" sz="800" b="1">
              <a:latin typeface="+mn-ea"/>
              <a:ea typeface="+mn-ea"/>
            </a:rPr>
            <a:t>Plan</a:t>
          </a:r>
          <a:br>
            <a:rPr kumimoji="1" lang="en-US" altLang="ja-JP" sz="800" b="1">
              <a:latin typeface="+mn-ea"/>
              <a:ea typeface="+mn-ea"/>
            </a:rPr>
          </a:br>
          <a:r>
            <a:rPr kumimoji="1" lang="ja-JP" altLang="en-US" sz="800" b="1">
              <a:latin typeface="+mn-ea"/>
              <a:ea typeface="+mn-ea"/>
            </a:rPr>
            <a:t>（計画）</a:t>
          </a:r>
        </a:p>
      </dgm:t>
    </dgm:pt>
    <dgm:pt modelId="{80907DF9-A3C4-46A9-BDC9-12BB611B8AD1}" type="parTrans" cxnId="{3987E726-1CC9-4241-BA7E-81219F43879B}">
      <dgm:prSet/>
      <dgm:spPr/>
      <dgm:t>
        <a:bodyPr/>
        <a:lstStyle/>
        <a:p>
          <a:endParaRPr kumimoji="1" lang="ja-JP" altLang="en-US" sz="800">
            <a:latin typeface="+mn-ea"/>
            <a:ea typeface="+mn-ea"/>
          </a:endParaRPr>
        </a:p>
      </dgm:t>
    </dgm:pt>
    <dgm:pt modelId="{10689C0B-3E4E-4E6A-9C85-3BABD8877641}" type="sibTrans" cxnId="{3987E726-1CC9-4241-BA7E-81219F43879B}">
      <dgm:prSet/>
      <dgm:spPr/>
      <dgm:t>
        <a:bodyPr/>
        <a:lstStyle/>
        <a:p>
          <a:endParaRPr kumimoji="1" lang="ja-JP" altLang="en-US" sz="800">
            <a:latin typeface="+mn-ea"/>
            <a:ea typeface="+mn-ea"/>
          </a:endParaRPr>
        </a:p>
      </dgm:t>
    </dgm:pt>
    <dgm:pt modelId="{6D9CECA1-7F9F-44B9-AA45-DDEE6E2114DF}">
      <dgm:prSet phldrT="[テキスト]" custT="1"/>
      <dgm:spPr>
        <a:ln>
          <a:solidFill>
            <a:schemeClr val="accent2"/>
          </a:solidFill>
        </a:ln>
      </dgm:spPr>
      <dgm:t>
        <a:bodyPr/>
        <a:lstStyle/>
        <a:p>
          <a:pPr>
            <a:buFontTx/>
            <a:buNone/>
          </a:pPr>
          <a:r>
            <a:rPr kumimoji="1" lang="en-US" altLang="ja-JP" sz="800">
              <a:latin typeface="+mn-ea"/>
              <a:ea typeface="+mn-ea"/>
            </a:rPr>
            <a:t>4. </a:t>
          </a:r>
          <a:r>
            <a:rPr kumimoji="1" lang="ja-JP" altLang="en-US" sz="800">
              <a:latin typeface="+mn-ea"/>
              <a:ea typeface="+mn-ea"/>
            </a:rPr>
            <a:t>組織の状況</a:t>
          </a:r>
        </a:p>
      </dgm:t>
    </dgm:pt>
    <dgm:pt modelId="{38305F8D-C632-4D01-8C7A-754935EE05A3}" type="parTrans" cxnId="{4E67F958-B069-4835-BD72-2DB69C91B7C2}">
      <dgm:prSet/>
      <dgm:spPr/>
      <dgm:t>
        <a:bodyPr/>
        <a:lstStyle/>
        <a:p>
          <a:endParaRPr kumimoji="1" lang="ja-JP" altLang="en-US" sz="800">
            <a:latin typeface="+mn-ea"/>
            <a:ea typeface="+mn-ea"/>
          </a:endParaRPr>
        </a:p>
      </dgm:t>
    </dgm:pt>
    <dgm:pt modelId="{81BC34F1-C6DF-4A8C-8AF9-EB51413A9848}" type="sibTrans" cxnId="{4E67F958-B069-4835-BD72-2DB69C91B7C2}">
      <dgm:prSet/>
      <dgm:spPr/>
      <dgm:t>
        <a:bodyPr/>
        <a:lstStyle/>
        <a:p>
          <a:endParaRPr kumimoji="1" lang="ja-JP" altLang="en-US" sz="800">
            <a:latin typeface="+mn-ea"/>
            <a:ea typeface="+mn-ea"/>
          </a:endParaRPr>
        </a:p>
      </dgm:t>
    </dgm:pt>
    <dgm:pt modelId="{9F0D0C2B-D01C-4F5B-918A-F9E315DC859A}">
      <dgm:prSet phldrT="[テキスト]" custT="1"/>
      <dgm:spPr>
        <a:solidFill>
          <a:schemeClr val="bg1">
            <a:lumMod val="75000"/>
          </a:schemeClr>
        </a:solidFill>
      </dgm:spPr>
      <dgm:t>
        <a:bodyPr/>
        <a:lstStyle/>
        <a:p>
          <a:r>
            <a:rPr kumimoji="1" lang="en-US" altLang="ja-JP" sz="800" b="1">
              <a:latin typeface="+mn-ea"/>
              <a:ea typeface="+mn-ea"/>
            </a:rPr>
            <a:t>Do</a:t>
          </a:r>
          <a:br>
            <a:rPr kumimoji="1" lang="en-US" altLang="ja-JP" sz="800" b="1">
              <a:latin typeface="+mn-ea"/>
              <a:ea typeface="+mn-ea"/>
            </a:rPr>
          </a:br>
          <a:r>
            <a:rPr kumimoji="1" lang="ja-JP" altLang="en-US" sz="800" b="1">
              <a:latin typeface="+mn-ea"/>
              <a:ea typeface="+mn-ea"/>
            </a:rPr>
            <a:t>（実行）</a:t>
          </a:r>
        </a:p>
      </dgm:t>
    </dgm:pt>
    <dgm:pt modelId="{FC21E95C-1C14-4688-8F1B-7EE6AC93BBA4}" type="parTrans" cxnId="{D195CF02-6241-4B4C-B5B6-F64398874EFA}">
      <dgm:prSet/>
      <dgm:spPr/>
      <dgm:t>
        <a:bodyPr/>
        <a:lstStyle/>
        <a:p>
          <a:endParaRPr kumimoji="1" lang="ja-JP" altLang="en-US" sz="800">
            <a:latin typeface="+mn-ea"/>
            <a:ea typeface="+mn-ea"/>
          </a:endParaRPr>
        </a:p>
      </dgm:t>
    </dgm:pt>
    <dgm:pt modelId="{84D8A68E-FE8B-4B89-9DB3-7FBA0202C7A4}" type="sibTrans" cxnId="{D195CF02-6241-4B4C-B5B6-F64398874EFA}">
      <dgm:prSet/>
      <dgm:spPr/>
      <dgm:t>
        <a:bodyPr/>
        <a:lstStyle/>
        <a:p>
          <a:endParaRPr kumimoji="1" lang="ja-JP" altLang="en-US" sz="800">
            <a:latin typeface="+mn-ea"/>
            <a:ea typeface="+mn-ea"/>
          </a:endParaRPr>
        </a:p>
      </dgm:t>
    </dgm:pt>
    <dgm:pt modelId="{24302C5B-E871-4B73-A7F3-8C2D13A101DA}">
      <dgm:prSet phldrT="[テキスト]" custT="1"/>
      <dgm:spPr>
        <a:solidFill>
          <a:schemeClr val="bg1">
            <a:lumMod val="75000"/>
          </a:schemeClr>
        </a:solidFill>
      </dgm:spPr>
      <dgm:t>
        <a:bodyPr/>
        <a:lstStyle/>
        <a:p>
          <a:r>
            <a:rPr kumimoji="1" lang="en-US" altLang="ja-JP" sz="800" b="1">
              <a:latin typeface="+mn-ea"/>
              <a:ea typeface="+mn-ea"/>
            </a:rPr>
            <a:t>Check</a:t>
          </a:r>
          <a:br>
            <a:rPr kumimoji="1" lang="en-US" altLang="ja-JP" sz="800" b="1">
              <a:latin typeface="+mn-ea"/>
              <a:ea typeface="+mn-ea"/>
            </a:rPr>
          </a:br>
          <a:r>
            <a:rPr kumimoji="1" lang="ja-JP" altLang="en-US" sz="800" b="1">
              <a:latin typeface="+mn-ea"/>
              <a:ea typeface="+mn-ea"/>
            </a:rPr>
            <a:t>（評価）</a:t>
          </a:r>
        </a:p>
      </dgm:t>
    </dgm:pt>
    <dgm:pt modelId="{910E5A95-65D4-4759-8AB7-C6784EC6EE52}" type="parTrans" cxnId="{49627598-FDB5-44C2-A743-B37E14454723}">
      <dgm:prSet/>
      <dgm:spPr/>
      <dgm:t>
        <a:bodyPr/>
        <a:lstStyle/>
        <a:p>
          <a:endParaRPr kumimoji="1" lang="ja-JP" altLang="en-US" sz="800">
            <a:latin typeface="+mn-ea"/>
            <a:ea typeface="+mn-ea"/>
          </a:endParaRPr>
        </a:p>
      </dgm:t>
    </dgm:pt>
    <dgm:pt modelId="{3F34E3FC-18D4-4696-8188-E8ACB990D13B}" type="sibTrans" cxnId="{49627598-FDB5-44C2-A743-B37E14454723}">
      <dgm:prSet/>
      <dgm:spPr/>
      <dgm:t>
        <a:bodyPr/>
        <a:lstStyle/>
        <a:p>
          <a:endParaRPr kumimoji="1" lang="ja-JP" altLang="en-US" sz="800">
            <a:latin typeface="+mn-ea"/>
            <a:ea typeface="+mn-ea"/>
          </a:endParaRPr>
        </a:p>
      </dgm:t>
    </dgm:pt>
    <dgm:pt modelId="{EAE7FC4F-453C-49B2-9EC4-F7496F230CD8}">
      <dgm:prSet phldrT="[テキスト]" custT="1"/>
      <dgm:spPr>
        <a:ln>
          <a:solidFill>
            <a:schemeClr val="bg1">
              <a:lumMod val="75000"/>
            </a:schemeClr>
          </a:solidFill>
        </a:ln>
      </dgm:spPr>
      <dgm:t>
        <a:bodyPr anchor="b"/>
        <a:lstStyle/>
        <a:p>
          <a:pPr>
            <a:buFontTx/>
            <a:buNone/>
          </a:pPr>
          <a:r>
            <a:rPr kumimoji="1" lang="en-US" altLang="ja-JP" sz="800">
              <a:latin typeface="+mn-ea"/>
              <a:ea typeface="+mn-ea"/>
            </a:rPr>
            <a:t>9. </a:t>
          </a:r>
          <a:r>
            <a:rPr kumimoji="1" lang="ja-JP" altLang="en-US" sz="800">
              <a:latin typeface="+mn-ea"/>
              <a:ea typeface="+mn-ea"/>
            </a:rPr>
            <a:t>パフォーマンス評価</a:t>
          </a:r>
        </a:p>
      </dgm:t>
    </dgm:pt>
    <dgm:pt modelId="{75860FE4-962B-41C6-A91C-1D7B21B198E6}" type="parTrans" cxnId="{CB0F4AF8-1A47-4A91-B8A2-C9E2DD2A23D0}">
      <dgm:prSet/>
      <dgm:spPr/>
      <dgm:t>
        <a:bodyPr/>
        <a:lstStyle/>
        <a:p>
          <a:endParaRPr kumimoji="1" lang="ja-JP" altLang="en-US" sz="800">
            <a:latin typeface="+mn-ea"/>
            <a:ea typeface="+mn-ea"/>
          </a:endParaRPr>
        </a:p>
      </dgm:t>
    </dgm:pt>
    <dgm:pt modelId="{FEF6C72B-0107-4E75-8D1D-736DD123993F}" type="sibTrans" cxnId="{CB0F4AF8-1A47-4A91-B8A2-C9E2DD2A23D0}">
      <dgm:prSet/>
      <dgm:spPr/>
      <dgm:t>
        <a:bodyPr/>
        <a:lstStyle/>
        <a:p>
          <a:endParaRPr kumimoji="1" lang="ja-JP" altLang="en-US" sz="800">
            <a:latin typeface="+mn-ea"/>
            <a:ea typeface="+mn-ea"/>
          </a:endParaRPr>
        </a:p>
      </dgm:t>
    </dgm:pt>
    <dgm:pt modelId="{832CD9AE-5599-4A56-B28E-DA325D2A3AD9}">
      <dgm:prSet phldrT="[テキスト]" custT="1"/>
      <dgm:spPr>
        <a:solidFill>
          <a:schemeClr val="bg1">
            <a:lumMod val="75000"/>
          </a:schemeClr>
        </a:solidFill>
      </dgm:spPr>
      <dgm:t>
        <a:bodyPr/>
        <a:lstStyle/>
        <a:p>
          <a:r>
            <a:rPr kumimoji="1" lang="en-US" altLang="ja-JP" sz="800" b="1">
              <a:latin typeface="+mn-ea"/>
              <a:ea typeface="+mn-ea"/>
            </a:rPr>
            <a:t>Act</a:t>
          </a:r>
          <a:br>
            <a:rPr kumimoji="1" lang="en-US" altLang="ja-JP" sz="800" b="1">
              <a:latin typeface="+mn-ea"/>
              <a:ea typeface="+mn-ea"/>
            </a:rPr>
          </a:br>
          <a:r>
            <a:rPr kumimoji="1" lang="ja-JP" altLang="en-US" sz="800" b="1">
              <a:latin typeface="+mn-ea"/>
              <a:ea typeface="+mn-ea"/>
            </a:rPr>
            <a:t>（改善）</a:t>
          </a:r>
        </a:p>
      </dgm:t>
    </dgm:pt>
    <dgm:pt modelId="{8681B143-A911-418E-9B2B-502BB1A05AAA}" type="parTrans" cxnId="{C592B3E0-9E9F-4535-882A-16B1AE855703}">
      <dgm:prSet/>
      <dgm:spPr/>
      <dgm:t>
        <a:bodyPr/>
        <a:lstStyle/>
        <a:p>
          <a:endParaRPr kumimoji="1" lang="ja-JP" altLang="en-US" sz="800">
            <a:latin typeface="+mn-ea"/>
            <a:ea typeface="+mn-ea"/>
          </a:endParaRPr>
        </a:p>
      </dgm:t>
    </dgm:pt>
    <dgm:pt modelId="{2495FE58-02BD-4EFC-BD8D-1193CE43572C}" type="sibTrans" cxnId="{C592B3E0-9E9F-4535-882A-16B1AE855703}">
      <dgm:prSet/>
      <dgm:spPr/>
      <dgm:t>
        <a:bodyPr/>
        <a:lstStyle/>
        <a:p>
          <a:endParaRPr kumimoji="1" lang="ja-JP" altLang="en-US" sz="800">
            <a:latin typeface="+mn-ea"/>
            <a:ea typeface="+mn-ea"/>
          </a:endParaRPr>
        </a:p>
      </dgm:t>
    </dgm:pt>
    <dgm:pt modelId="{BE935543-534C-4A51-8D52-F563B85C96B8}">
      <dgm:prSet phldrT="[テキスト]" custT="1"/>
      <dgm:spPr>
        <a:ln>
          <a:solidFill>
            <a:schemeClr val="bg1">
              <a:lumMod val="75000"/>
            </a:schemeClr>
          </a:solidFill>
        </a:ln>
      </dgm:spPr>
      <dgm:t>
        <a:bodyPr anchor="b"/>
        <a:lstStyle/>
        <a:p>
          <a:pPr>
            <a:buFontTx/>
            <a:buNone/>
          </a:pPr>
          <a:r>
            <a:rPr kumimoji="1" lang="en-US" altLang="ja-JP" sz="800">
              <a:latin typeface="+mn-ea"/>
              <a:ea typeface="+mn-ea"/>
            </a:rPr>
            <a:t>10. </a:t>
          </a:r>
          <a:r>
            <a:rPr kumimoji="1" lang="ja-JP" altLang="en-US" sz="800">
              <a:latin typeface="+mn-ea"/>
              <a:ea typeface="+mn-ea"/>
            </a:rPr>
            <a:t>改善</a:t>
          </a:r>
        </a:p>
      </dgm:t>
    </dgm:pt>
    <dgm:pt modelId="{DB935AFB-F4BE-4104-BE02-0AC5FA3241EE}" type="parTrans" cxnId="{9EBC9F2F-4215-42FE-83B7-CFA1157CAF01}">
      <dgm:prSet/>
      <dgm:spPr/>
      <dgm:t>
        <a:bodyPr/>
        <a:lstStyle/>
        <a:p>
          <a:endParaRPr kumimoji="1" lang="ja-JP" altLang="en-US" sz="800">
            <a:latin typeface="+mn-ea"/>
            <a:ea typeface="+mn-ea"/>
          </a:endParaRPr>
        </a:p>
      </dgm:t>
    </dgm:pt>
    <dgm:pt modelId="{A6ECAF11-A214-4401-A295-3D2A9E68F53C}" type="sibTrans" cxnId="{9EBC9F2F-4215-42FE-83B7-CFA1157CAF01}">
      <dgm:prSet/>
      <dgm:spPr/>
      <dgm:t>
        <a:bodyPr/>
        <a:lstStyle/>
        <a:p>
          <a:endParaRPr kumimoji="1" lang="ja-JP" altLang="en-US" sz="800">
            <a:latin typeface="+mn-ea"/>
            <a:ea typeface="+mn-ea"/>
          </a:endParaRPr>
        </a:p>
      </dgm:t>
    </dgm:pt>
    <dgm:pt modelId="{4D1D214D-3FDF-46E5-9D4B-31D068E8A474}">
      <dgm:prSet phldrT="[テキスト]" custT="1"/>
      <dgm:spPr>
        <a:ln>
          <a:solidFill>
            <a:schemeClr val="accent2"/>
          </a:solidFill>
        </a:ln>
      </dgm:spPr>
      <dgm:t>
        <a:bodyPr/>
        <a:lstStyle/>
        <a:p>
          <a:pPr>
            <a:buFontTx/>
            <a:buNone/>
          </a:pPr>
          <a:r>
            <a:rPr kumimoji="1" lang="en-US" altLang="ja-JP" sz="800">
              <a:latin typeface="+mn-ea"/>
              <a:ea typeface="+mn-ea"/>
            </a:rPr>
            <a:t>5. </a:t>
          </a:r>
          <a:r>
            <a:rPr kumimoji="1" lang="ja-JP" altLang="en-US" sz="800">
              <a:latin typeface="+mn-ea"/>
              <a:ea typeface="+mn-ea"/>
            </a:rPr>
            <a:t>リーダーシップ</a:t>
          </a:r>
        </a:p>
      </dgm:t>
    </dgm:pt>
    <dgm:pt modelId="{85ED9414-CC0E-44B5-815A-5D0C3195FBE4}" type="parTrans" cxnId="{61D1B264-F7B7-4C1B-A9D0-5363A5DAB1A4}">
      <dgm:prSet/>
      <dgm:spPr/>
      <dgm:t>
        <a:bodyPr/>
        <a:lstStyle/>
        <a:p>
          <a:endParaRPr kumimoji="1" lang="ja-JP" altLang="en-US" sz="800"/>
        </a:p>
      </dgm:t>
    </dgm:pt>
    <dgm:pt modelId="{B392E9A0-D076-44AC-99A8-F4AB6E328AE2}" type="sibTrans" cxnId="{61D1B264-F7B7-4C1B-A9D0-5363A5DAB1A4}">
      <dgm:prSet/>
      <dgm:spPr/>
      <dgm:t>
        <a:bodyPr/>
        <a:lstStyle/>
        <a:p>
          <a:endParaRPr kumimoji="1" lang="ja-JP" altLang="en-US" sz="800"/>
        </a:p>
      </dgm:t>
    </dgm:pt>
    <dgm:pt modelId="{9B7CCF0E-679C-4B74-B343-4E23B76AAC83}">
      <dgm:prSet phldrT="[テキスト]" custT="1"/>
      <dgm:spPr>
        <a:ln>
          <a:solidFill>
            <a:schemeClr val="accent2"/>
          </a:solidFill>
        </a:ln>
      </dgm:spPr>
      <dgm:t>
        <a:bodyPr/>
        <a:lstStyle/>
        <a:p>
          <a:pPr>
            <a:buFontTx/>
            <a:buNone/>
          </a:pPr>
          <a:r>
            <a:rPr kumimoji="1" lang="en-US" altLang="ja-JP" sz="800">
              <a:latin typeface="+mn-ea"/>
              <a:ea typeface="+mn-ea"/>
            </a:rPr>
            <a:t>6. </a:t>
          </a:r>
          <a:r>
            <a:rPr kumimoji="1" lang="ja-JP" altLang="en-US" sz="800">
              <a:latin typeface="+mn-ea"/>
              <a:ea typeface="+mn-ea"/>
            </a:rPr>
            <a:t>計画</a:t>
          </a:r>
        </a:p>
      </dgm:t>
    </dgm:pt>
    <dgm:pt modelId="{79F1E460-97C6-4C55-9AB3-F60D06266636}" type="parTrans" cxnId="{C8DEA864-1D9C-4CB5-A328-BDECE3C0654C}">
      <dgm:prSet/>
      <dgm:spPr/>
      <dgm:t>
        <a:bodyPr/>
        <a:lstStyle/>
        <a:p>
          <a:endParaRPr kumimoji="1" lang="ja-JP" altLang="en-US" sz="800"/>
        </a:p>
      </dgm:t>
    </dgm:pt>
    <dgm:pt modelId="{6BF5B45D-EB3B-4D52-9143-3AF017E981D3}" type="sibTrans" cxnId="{C8DEA864-1D9C-4CB5-A328-BDECE3C0654C}">
      <dgm:prSet/>
      <dgm:spPr/>
      <dgm:t>
        <a:bodyPr/>
        <a:lstStyle/>
        <a:p>
          <a:endParaRPr kumimoji="1" lang="ja-JP" altLang="en-US" sz="800"/>
        </a:p>
      </dgm:t>
    </dgm:pt>
    <dgm:pt modelId="{4ECCBFA4-1D30-4E3B-ABFB-C8068307D8B4}">
      <dgm:prSet phldrT="[テキスト]" custT="1"/>
      <dgm:spPr>
        <a:ln>
          <a:solidFill>
            <a:schemeClr val="accent2"/>
          </a:solidFill>
        </a:ln>
      </dgm:spPr>
      <dgm:t>
        <a:bodyPr/>
        <a:lstStyle/>
        <a:p>
          <a:pPr>
            <a:buFontTx/>
            <a:buNone/>
          </a:pPr>
          <a:r>
            <a:rPr kumimoji="1" lang="en-US" altLang="ja-JP" sz="800" b="1">
              <a:latin typeface="+mn-ea"/>
              <a:ea typeface="+mn-ea"/>
            </a:rPr>
            <a:t>7. </a:t>
          </a:r>
          <a:r>
            <a:rPr kumimoji="1" lang="ja-JP" altLang="en-US" sz="800" b="1">
              <a:latin typeface="+mn-ea"/>
              <a:ea typeface="+mn-ea"/>
            </a:rPr>
            <a:t>支援</a:t>
          </a:r>
        </a:p>
      </dgm:t>
    </dgm:pt>
    <dgm:pt modelId="{6C26C99C-5735-4717-AF1E-29B5513CC29C}" type="parTrans" cxnId="{027A5E00-6617-4ADE-BD2C-AF952073A2C8}">
      <dgm:prSet/>
      <dgm:spPr/>
      <dgm:t>
        <a:bodyPr/>
        <a:lstStyle/>
        <a:p>
          <a:endParaRPr kumimoji="1" lang="ja-JP" altLang="en-US" sz="800"/>
        </a:p>
      </dgm:t>
    </dgm:pt>
    <dgm:pt modelId="{ADBF37D8-8A09-454B-BAC9-5C46EA6923F6}" type="sibTrans" cxnId="{027A5E00-6617-4ADE-BD2C-AF952073A2C8}">
      <dgm:prSet/>
      <dgm:spPr/>
      <dgm:t>
        <a:bodyPr/>
        <a:lstStyle/>
        <a:p>
          <a:endParaRPr kumimoji="1" lang="ja-JP" altLang="en-US" sz="800"/>
        </a:p>
      </dgm:t>
    </dgm:pt>
    <dgm:pt modelId="{64F0A8A5-14A2-42A2-8CB2-F40F1B5B9B53}">
      <dgm:prSet phldrT="[テキスト]" custT="1"/>
      <dgm:spPr>
        <a:ln>
          <a:solidFill>
            <a:schemeClr val="bg1">
              <a:lumMod val="75000"/>
            </a:schemeClr>
          </a:solidFill>
        </a:ln>
      </dgm:spPr>
      <dgm:t>
        <a:bodyPr/>
        <a:lstStyle/>
        <a:p>
          <a:pPr algn="r">
            <a:buFontTx/>
            <a:buNone/>
          </a:pPr>
          <a:r>
            <a:rPr kumimoji="1" lang="en-US" altLang="ja-JP" sz="800">
              <a:latin typeface="+mn-ea"/>
              <a:ea typeface="+mn-ea"/>
            </a:rPr>
            <a:t>8. </a:t>
          </a:r>
          <a:r>
            <a:rPr kumimoji="1" lang="ja-JP" altLang="en-US" sz="800">
              <a:latin typeface="+mn-ea"/>
              <a:ea typeface="+mn-ea"/>
            </a:rPr>
            <a:t>運用</a:t>
          </a:r>
        </a:p>
      </dgm:t>
    </dgm:pt>
    <dgm:pt modelId="{7151A782-F38F-4E31-BC10-B434257FC860}" type="sibTrans" cxnId="{FBF88EAB-8AA0-4178-B34D-04F84466A3B3}">
      <dgm:prSet/>
      <dgm:spPr/>
      <dgm:t>
        <a:bodyPr/>
        <a:lstStyle/>
        <a:p>
          <a:endParaRPr kumimoji="1" lang="ja-JP" altLang="en-US" sz="800">
            <a:latin typeface="+mn-ea"/>
            <a:ea typeface="+mn-ea"/>
          </a:endParaRPr>
        </a:p>
      </dgm:t>
    </dgm:pt>
    <dgm:pt modelId="{D4805B1C-03B5-4DBE-9F13-EF451F897FAA}" type="parTrans" cxnId="{FBF88EAB-8AA0-4178-B34D-04F84466A3B3}">
      <dgm:prSet/>
      <dgm:spPr/>
      <dgm:t>
        <a:bodyPr/>
        <a:lstStyle/>
        <a:p>
          <a:endParaRPr kumimoji="1" lang="ja-JP" altLang="en-US" sz="800">
            <a:latin typeface="+mn-ea"/>
            <a:ea typeface="+mn-ea"/>
          </a:endParaRPr>
        </a:p>
      </dgm:t>
    </dgm:pt>
    <dgm:pt modelId="{5C56B36B-DC82-4003-9B77-4344A65F3F55}" type="pres">
      <dgm:prSet presAssocID="{4B252EF9-9998-490F-A4E3-C07B08D00A50}" presName="cycleMatrixDiagram" presStyleCnt="0">
        <dgm:presLayoutVars>
          <dgm:chMax val="1"/>
          <dgm:dir/>
          <dgm:animLvl val="lvl"/>
          <dgm:resizeHandles val="exact"/>
        </dgm:presLayoutVars>
      </dgm:prSet>
      <dgm:spPr/>
    </dgm:pt>
    <dgm:pt modelId="{82877CDE-E2D7-4ED8-84EE-47D6114A62EE}" type="pres">
      <dgm:prSet presAssocID="{4B252EF9-9998-490F-A4E3-C07B08D00A50}" presName="children" presStyleCnt="0"/>
      <dgm:spPr/>
    </dgm:pt>
    <dgm:pt modelId="{EEDFFF74-A168-47DF-A4DE-4C1AC288DBBD}" type="pres">
      <dgm:prSet presAssocID="{4B252EF9-9998-490F-A4E3-C07B08D00A50}" presName="child1group" presStyleCnt="0"/>
      <dgm:spPr/>
    </dgm:pt>
    <dgm:pt modelId="{81CC0E37-AF5E-4586-B687-4FB7B1BAAC2B}" type="pres">
      <dgm:prSet presAssocID="{4B252EF9-9998-490F-A4E3-C07B08D00A50}" presName="child1" presStyleLbl="bgAcc1" presStyleIdx="0" presStyleCnt="4" custScaleX="136281" custScaleY="107640"/>
      <dgm:spPr/>
    </dgm:pt>
    <dgm:pt modelId="{9029667D-AA30-4113-B145-8D84AE0A37D9}" type="pres">
      <dgm:prSet presAssocID="{4B252EF9-9998-490F-A4E3-C07B08D00A50}" presName="child1Text" presStyleLbl="bgAcc1" presStyleIdx="0" presStyleCnt="4">
        <dgm:presLayoutVars>
          <dgm:bulletEnabled val="1"/>
        </dgm:presLayoutVars>
      </dgm:prSet>
      <dgm:spPr/>
    </dgm:pt>
    <dgm:pt modelId="{72648C1A-1C67-4BC4-84AA-B37F139E38FC}" type="pres">
      <dgm:prSet presAssocID="{4B252EF9-9998-490F-A4E3-C07B08D00A50}" presName="child2group" presStyleCnt="0"/>
      <dgm:spPr/>
    </dgm:pt>
    <dgm:pt modelId="{B466DDDF-AE62-4072-9371-A70667CCBACA}" type="pres">
      <dgm:prSet presAssocID="{4B252EF9-9998-490F-A4E3-C07B08D00A50}" presName="child2" presStyleLbl="bgAcc1" presStyleIdx="1" presStyleCnt="4" custScaleX="136281" custScaleY="107692"/>
      <dgm:spPr/>
    </dgm:pt>
    <dgm:pt modelId="{99321F11-EE9A-4E88-A12E-0C6F948E92E9}" type="pres">
      <dgm:prSet presAssocID="{4B252EF9-9998-490F-A4E3-C07B08D00A50}" presName="child2Text" presStyleLbl="bgAcc1" presStyleIdx="1" presStyleCnt="4">
        <dgm:presLayoutVars>
          <dgm:bulletEnabled val="1"/>
        </dgm:presLayoutVars>
      </dgm:prSet>
      <dgm:spPr/>
    </dgm:pt>
    <dgm:pt modelId="{837847DE-16F3-4A4C-B648-61ABDF0B5750}" type="pres">
      <dgm:prSet presAssocID="{4B252EF9-9998-490F-A4E3-C07B08D00A50}" presName="child3group" presStyleCnt="0"/>
      <dgm:spPr/>
    </dgm:pt>
    <dgm:pt modelId="{7C4B1A60-E538-4C61-8903-45EC1A73C8B2}" type="pres">
      <dgm:prSet presAssocID="{4B252EF9-9998-490F-A4E3-C07B08D00A50}" presName="child3" presStyleLbl="bgAcc1" presStyleIdx="2" presStyleCnt="4" custScaleX="136281" custScaleY="107093"/>
      <dgm:spPr/>
    </dgm:pt>
    <dgm:pt modelId="{93379C89-2E4A-4432-96A5-BD5949E69D16}" type="pres">
      <dgm:prSet presAssocID="{4B252EF9-9998-490F-A4E3-C07B08D00A50}" presName="child3Text" presStyleLbl="bgAcc1" presStyleIdx="2" presStyleCnt="4">
        <dgm:presLayoutVars>
          <dgm:bulletEnabled val="1"/>
        </dgm:presLayoutVars>
      </dgm:prSet>
      <dgm:spPr/>
    </dgm:pt>
    <dgm:pt modelId="{CD61385A-D83B-4D2C-A875-4B84A113759F}" type="pres">
      <dgm:prSet presAssocID="{4B252EF9-9998-490F-A4E3-C07B08D00A50}" presName="child4group" presStyleCnt="0"/>
      <dgm:spPr/>
    </dgm:pt>
    <dgm:pt modelId="{6E7FFD17-F246-4C4A-9606-11CD03576066}" type="pres">
      <dgm:prSet presAssocID="{4B252EF9-9998-490F-A4E3-C07B08D00A50}" presName="child4" presStyleLbl="bgAcc1" presStyleIdx="3" presStyleCnt="4" custScaleX="136281" custScaleY="107089"/>
      <dgm:spPr/>
    </dgm:pt>
    <dgm:pt modelId="{A2ED7537-CC27-4CFB-A11D-F0127ECE371B}" type="pres">
      <dgm:prSet presAssocID="{4B252EF9-9998-490F-A4E3-C07B08D00A50}" presName="child4Text" presStyleLbl="bgAcc1" presStyleIdx="3" presStyleCnt="4">
        <dgm:presLayoutVars>
          <dgm:bulletEnabled val="1"/>
        </dgm:presLayoutVars>
      </dgm:prSet>
      <dgm:spPr/>
    </dgm:pt>
    <dgm:pt modelId="{54787BB6-DD2C-4630-B7C9-E79B2887AC45}" type="pres">
      <dgm:prSet presAssocID="{4B252EF9-9998-490F-A4E3-C07B08D00A50}" presName="childPlaceholder" presStyleCnt="0"/>
      <dgm:spPr/>
    </dgm:pt>
    <dgm:pt modelId="{9FC869C0-CDF2-431C-A77E-6C47FCB4DA27}" type="pres">
      <dgm:prSet presAssocID="{4B252EF9-9998-490F-A4E3-C07B08D00A50}" presName="circle" presStyleCnt="0"/>
      <dgm:spPr/>
    </dgm:pt>
    <dgm:pt modelId="{24A9FC1E-F15E-4FC3-948E-559A3D53520F}" type="pres">
      <dgm:prSet presAssocID="{4B252EF9-9998-490F-A4E3-C07B08D00A50}" presName="quadrant1" presStyleLbl="node1" presStyleIdx="0" presStyleCnt="4">
        <dgm:presLayoutVars>
          <dgm:chMax val="1"/>
          <dgm:bulletEnabled val="1"/>
        </dgm:presLayoutVars>
      </dgm:prSet>
      <dgm:spPr/>
    </dgm:pt>
    <dgm:pt modelId="{0EED4DDF-F146-4827-9BD0-36CA4C2E7323}" type="pres">
      <dgm:prSet presAssocID="{4B252EF9-9998-490F-A4E3-C07B08D00A50}" presName="quadrant2" presStyleLbl="node1" presStyleIdx="1" presStyleCnt="4">
        <dgm:presLayoutVars>
          <dgm:chMax val="1"/>
          <dgm:bulletEnabled val="1"/>
        </dgm:presLayoutVars>
      </dgm:prSet>
      <dgm:spPr/>
    </dgm:pt>
    <dgm:pt modelId="{8F4781F1-7559-48D4-81E7-89272B07DAF9}" type="pres">
      <dgm:prSet presAssocID="{4B252EF9-9998-490F-A4E3-C07B08D00A50}" presName="quadrant3" presStyleLbl="node1" presStyleIdx="2" presStyleCnt="4">
        <dgm:presLayoutVars>
          <dgm:chMax val="1"/>
          <dgm:bulletEnabled val="1"/>
        </dgm:presLayoutVars>
      </dgm:prSet>
      <dgm:spPr/>
    </dgm:pt>
    <dgm:pt modelId="{1995C2B1-5731-46B6-8370-8923A584FDB4}" type="pres">
      <dgm:prSet presAssocID="{4B252EF9-9998-490F-A4E3-C07B08D00A50}" presName="quadrant4" presStyleLbl="node1" presStyleIdx="3" presStyleCnt="4">
        <dgm:presLayoutVars>
          <dgm:chMax val="1"/>
          <dgm:bulletEnabled val="1"/>
        </dgm:presLayoutVars>
      </dgm:prSet>
      <dgm:spPr/>
    </dgm:pt>
    <dgm:pt modelId="{265A5015-D265-4030-971A-EE9A87ECC361}" type="pres">
      <dgm:prSet presAssocID="{4B252EF9-9998-490F-A4E3-C07B08D00A50}" presName="quadrantPlaceholder" presStyleCnt="0"/>
      <dgm:spPr/>
    </dgm:pt>
    <dgm:pt modelId="{E4EE64CC-FD06-4338-9FBD-551F5599CB7E}" type="pres">
      <dgm:prSet presAssocID="{4B252EF9-9998-490F-A4E3-C07B08D00A50}" presName="center1" presStyleLbl="fgShp" presStyleIdx="0" presStyleCnt="2"/>
      <dgm:spPr>
        <a:solidFill>
          <a:schemeClr val="bg1">
            <a:lumMod val="50000"/>
          </a:schemeClr>
        </a:solidFill>
        <a:ln>
          <a:solidFill>
            <a:schemeClr val="bg1"/>
          </a:solidFill>
        </a:ln>
      </dgm:spPr>
    </dgm:pt>
    <dgm:pt modelId="{BD8E378B-DBE4-4F78-BB3F-CE905675DAAF}" type="pres">
      <dgm:prSet presAssocID="{4B252EF9-9998-490F-A4E3-C07B08D00A50}" presName="center2" presStyleLbl="fgShp" presStyleIdx="1" presStyleCnt="2"/>
      <dgm:spPr>
        <a:solidFill>
          <a:schemeClr val="bg1">
            <a:lumMod val="50000"/>
          </a:schemeClr>
        </a:solidFill>
        <a:ln>
          <a:solidFill>
            <a:schemeClr val="bg1"/>
          </a:solidFill>
        </a:ln>
      </dgm:spPr>
    </dgm:pt>
  </dgm:ptLst>
  <dgm:cxnLst>
    <dgm:cxn modelId="{027A5E00-6617-4ADE-BD2C-AF952073A2C8}" srcId="{FE2FF8CD-FCAD-4E68-B28B-6A241BAC2FE1}" destId="{4ECCBFA4-1D30-4E3B-ABFB-C8068307D8B4}" srcOrd="3" destOrd="0" parTransId="{6C26C99C-5735-4717-AF1E-29B5513CC29C}" sibTransId="{ADBF37D8-8A09-454B-BAC9-5C46EA6923F6}"/>
    <dgm:cxn modelId="{D195CF02-6241-4B4C-B5B6-F64398874EFA}" srcId="{4B252EF9-9998-490F-A4E3-C07B08D00A50}" destId="{9F0D0C2B-D01C-4F5B-918A-F9E315DC859A}" srcOrd="1" destOrd="0" parTransId="{FC21E95C-1C14-4688-8F1B-7EE6AC93BBA4}" sibTransId="{84D8A68E-FE8B-4B89-9DB3-7FBA0202C7A4}"/>
    <dgm:cxn modelId="{B8F84103-2161-451C-B373-4B29A43664CE}" type="presOf" srcId="{4D1D214D-3FDF-46E5-9D4B-31D068E8A474}" destId="{9029667D-AA30-4113-B145-8D84AE0A37D9}" srcOrd="1" destOrd="1" presId="urn:microsoft.com/office/officeart/2005/8/layout/cycle4"/>
    <dgm:cxn modelId="{99BC6D1C-AFDC-439C-A0E9-3ADED14F71E9}" type="presOf" srcId="{EAE7FC4F-453C-49B2-9EC4-F7496F230CD8}" destId="{7C4B1A60-E538-4C61-8903-45EC1A73C8B2}" srcOrd="0" destOrd="0" presId="urn:microsoft.com/office/officeart/2005/8/layout/cycle4"/>
    <dgm:cxn modelId="{E3BF941E-B194-44E1-AF1E-B894107E1440}" type="presOf" srcId="{64F0A8A5-14A2-42A2-8CB2-F40F1B5B9B53}" destId="{99321F11-EE9A-4E88-A12E-0C6F948E92E9}" srcOrd="1" destOrd="0" presId="urn:microsoft.com/office/officeart/2005/8/layout/cycle4"/>
    <dgm:cxn modelId="{9C9A1A1F-0B45-411A-BA19-60CC6272F2D8}" type="presOf" srcId="{832CD9AE-5599-4A56-B28E-DA325D2A3AD9}" destId="{1995C2B1-5731-46B6-8370-8923A584FDB4}" srcOrd="0" destOrd="0" presId="urn:microsoft.com/office/officeart/2005/8/layout/cycle4"/>
    <dgm:cxn modelId="{0B401E23-A26B-460F-B32E-31AC6B1D7139}" type="presOf" srcId="{24302C5B-E871-4B73-A7F3-8C2D13A101DA}" destId="{8F4781F1-7559-48D4-81E7-89272B07DAF9}" srcOrd="0" destOrd="0" presId="urn:microsoft.com/office/officeart/2005/8/layout/cycle4"/>
    <dgm:cxn modelId="{3987E726-1CC9-4241-BA7E-81219F43879B}" srcId="{4B252EF9-9998-490F-A4E3-C07B08D00A50}" destId="{FE2FF8CD-FCAD-4E68-B28B-6A241BAC2FE1}" srcOrd="0" destOrd="0" parTransId="{80907DF9-A3C4-46A9-BDC9-12BB611B8AD1}" sibTransId="{10689C0B-3E4E-4E6A-9C85-3BABD8877641}"/>
    <dgm:cxn modelId="{9EBC9F2F-4215-42FE-83B7-CFA1157CAF01}" srcId="{832CD9AE-5599-4A56-B28E-DA325D2A3AD9}" destId="{BE935543-534C-4A51-8D52-F563B85C96B8}" srcOrd="0" destOrd="0" parTransId="{DB935AFB-F4BE-4104-BE02-0AC5FA3241EE}" sibTransId="{A6ECAF11-A214-4401-A295-3D2A9E68F53C}"/>
    <dgm:cxn modelId="{2863F55F-FA04-4558-BE89-49A3BA3FA6A5}" type="presOf" srcId="{6D9CECA1-7F9F-44B9-AA45-DDEE6E2114DF}" destId="{81CC0E37-AF5E-4586-B687-4FB7B1BAAC2B}" srcOrd="0" destOrd="0" presId="urn:microsoft.com/office/officeart/2005/8/layout/cycle4"/>
    <dgm:cxn modelId="{7C883C42-D69A-42C6-9B54-C49CA752FAAE}" type="presOf" srcId="{4B252EF9-9998-490F-A4E3-C07B08D00A50}" destId="{5C56B36B-DC82-4003-9B77-4344A65F3F55}" srcOrd="0" destOrd="0" presId="urn:microsoft.com/office/officeart/2005/8/layout/cycle4"/>
    <dgm:cxn modelId="{C8DEA864-1D9C-4CB5-A328-BDECE3C0654C}" srcId="{FE2FF8CD-FCAD-4E68-B28B-6A241BAC2FE1}" destId="{9B7CCF0E-679C-4B74-B343-4E23B76AAC83}" srcOrd="2" destOrd="0" parTransId="{79F1E460-97C6-4C55-9AB3-F60D06266636}" sibTransId="{6BF5B45D-EB3B-4D52-9143-3AF017E981D3}"/>
    <dgm:cxn modelId="{61D1B264-F7B7-4C1B-A9D0-5363A5DAB1A4}" srcId="{FE2FF8CD-FCAD-4E68-B28B-6A241BAC2FE1}" destId="{4D1D214D-3FDF-46E5-9D4B-31D068E8A474}" srcOrd="1" destOrd="0" parTransId="{85ED9414-CC0E-44B5-815A-5D0C3195FBE4}" sibTransId="{B392E9A0-D076-44AC-99A8-F4AB6E328AE2}"/>
    <dgm:cxn modelId="{91093D74-1B3D-47E0-95BA-27AB84DB2559}" type="presOf" srcId="{9F0D0C2B-D01C-4F5B-918A-F9E315DC859A}" destId="{0EED4DDF-F146-4827-9BD0-36CA4C2E7323}" srcOrd="0" destOrd="0" presId="urn:microsoft.com/office/officeart/2005/8/layout/cycle4"/>
    <dgm:cxn modelId="{4E67F958-B069-4835-BD72-2DB69C91B7C2}" srcId="{FE2FF8CD-FCAD-4E68-B28B-6A241BAC2FE1}" destId="{6D9CECA1-7F9F-44B9-AA45-DDEE6E2114DF}" srcOrd="0" destOrd="0" parTransId="{38305F8D-C632-4D01-8C7A-754935EE05A3}" sibTransId="{81BC34F1-C6DF-4A8C-8AF9-EB51413A9848}"/>
    <dgm:cxn modelId="{414C7959-DE3E-4542-955A-CA614D55A125}" type="presOf" srcId="{4D1D214D-3FDF-46E5-9D4B-31D068E8A474}" destId="{81CC0E37-AF5E-4586-B687-4FB7B1BAAC2B}" srcOrd="0" destOrd="1" presId="urn:microsoft.com/office/officeart/2005/8/layout/cycle4"/>
    <dgm:cxn modelId="{61158F8D-0C9D-4E8F-AD10-AEDAD9C6511D}" type="presOf" srcId="{FE2FF8CD-FCAD-4E68-B28B-6A241BAC2FE1}" destId="{24A9FC1E-F15E-4FC3-948E-559A3D53520F}" srcOrd="0" destOrd="0" presId="urn:microsoft.com/office/officeart/2005/8/layout/cycle4"/>
    <dgm:cxn modelId="{206CDD90-D323-44C1-9D1B-5B09E9BAFBA2}" type="presOf" srcId="{BE935543-534C-4A51-8D52-F563B85C96B8}" destId="{A2ED7537-CC27-4CFB-A11D-F0127ECE371B}" srcOrd="1" destOrd="0" presId="urn:microsoft.com/office/officeart/2005/8/layout/cycle4"/>
    <dgm:cxn modelId="{49627598-FDB5-44C2-A743-B37E14454723}" srcId="{4B252EF9-9998-490F-A4E3-C07B08D00A50}" destId="{24302C5B-E871-4B73-A7F3-8C2D13A101DA}" srcOrd="2" destOrd="0" parTransId="{910E5A95-65D4-4759-8AB7-C6784EC6EE52}" sibTransId="{3F34E3FC-18D4-4696-8188-E8ACB990D13B}"/>
    <dgm:cxn modelId="{D6C28398-FDCF-4A45-87BE-5828588E49D4}" type="presOf" srcId="{4ECCBFA4-1D30-4E3B-ABFB-C8068307D8B4}" destId="{9029667D-AA30-4113-B145-8D84AE0A37D9}" srcOrd="1" destOrd="3" presId="urn:microsoft.com/office/officeart/2005/8/layout/cycle4"/>
    <dgm:cxn modelId="{ECDB929A-7AA8-42CB-81D1-4489DF809529}" type="presOf" srcId="{BE935543-534C-4A51-8D52-F563B85C96B8}" destId="{6E7FFD17-F246-4C4A-9606-11CD03576066}" srcOrd="0" destOrd="0" presId="urn:microsoft.com/office/officeart/2005/8/layout/cycle4"/>
    <dgm:cxn modelId="{FBF88EAB-8AA0-4178-B34D-04F84466A3B3}" srcId="{9F0D0C2B-D01C-4F5B-918A-F9E315DC859A}" destId="{64F0A8A5-14A2-42A2-8CB2-F40F1B5B9B53}" srcOrd="0" destOrd="0" parTransId="{D4805B1C-03B5-4DBE-9F13-EF451F897FAA}" sibTransId="{7151A782-F38F-4E31-BC10-B434257FC860}"/>
    <dgm:cxn modelId="{3486B9B2-A4E7-4426-A293-4B3393A5F36B}" type="presOf" srcId="{6D9CECA1-7F9F-44B9-AA45-DDEE6E2114DF}" destId="{9029667D-AA30-4113-B145-8D84AE0A37D9}" srcOrd="1" destOrd="0" presId="urn:microsoft.com/office/officeart/2005/8/layout/cycle4"/>
    <dgm:cxn modelId="{846F1CC2-88E5-4B62-9E7A-2CA2C94833EA}" type="presOf" srcId="{9B7CCF0E-679C-4B74-B343-4E23B76AAC83}" destId="{9029667D-AA30-4113-B145-8D84AE0A37D9}" srcOrd="1" destOrd="2" presId="urn:microsoft.com/office/officeart/2005/8/layout/cycle4"/>
    <dgm:cxn modelId="{CCDE2DD4-0D49-4E62-B417-3B4760FBCDF0}" type="presOf" srcId="{64F0A8A5-14A2-42A2-8CB2-F40F1B5B9B53}" destId="{B466DDDF-AE62-4072-9371-A70667CCBACA}" srcOrd="0" destOrd="0" presId="urn:microsoft.com/office/officeart/2005/8/layout/cycle4"/>
    <dgm:cxn modelId="{A86621DB-A2A4-4C9E-AB41-FBBB073D18DF}" type="presOf" srcId="{9B7CCF0E-679C-4B74-B343-4E23B76AAC83}" destId="{81CC0E37-AF5E-4586-B687-4FB7B1BAAC2B}" srcOrd="0" destOrd="2" presId="urn:microsoft.com/office/officeart/2005/8/layout/cycle4"/>
    <dgm:cxn modelId="{E42156DE-5728-43F2-8FA8-D03E795012BE}" type="presOf" srcId="{EAE7FC4F-453C-49B2-9EC4-F7496F230CD8}" destId="{93379C89-2E4A-4432-96A5-BD5949E69D16}" srcOrd="1" destOrd="0" presId="urn:microsoft.com/office/officeart/2005/8/layout/cycle4"/>
    <dgm:cxn modelId="{C592B3E0-9E9F-4535-882A-16B1AE855703}" srcId="{4B252EF9-9998-490F-A4E3-C07B08D00A50}" destId="{832CD9AE-5599-4A56-B28E-DA325D2A3AD9}" srcOrd="3" destOrd="0" parTransId="{8681B143-A911-418E-9B2B-502BB1A05AAA}" sibTransId="{2495FE58-02BD-4EFC-BD8D-1193CE43572C}"/>
    <dgm:cxn modelId="{A78395F0-CFB5-4E29-B5AF-CF5D253B0669}" type="presOf" srcId="{4ECCBFA4-1D30-4E3B-ABFB-C8068307D8B4}" destId="{81CC0E37-AF5E-4586-B687-4FB7B1BAAC2B}" srcOrd="0" destOrd="3" presId="urn:microsoft.com/office/officeart/2005/8/layout/cycle4"/>
    <dgm:cxn modelId="{CB0F4AF8-1A47-4A91-B8A2-C9E2DD2A23D0}" srcId="{24302C5B-E871-4B73-A7F3-8C2D13A101DA}" destId="{EAE7FC4F-453C-49B2-9EC4-F7496F230CD8}" srcOrd="0" destOrd="0" parTransId="{75860FE4-962B-41C6-A91C-1D7B21B198E6}" sibTransId="{FEF6C72B-0107-4E75-8D1D-736DD123993F}"/>
    <dgm:cxn modelId="{AB944075-D651-4884-8A1E-338F0278A4DE}" type="presParOf" srcId="{5C56B36B-DC82-4003-9B77-4344A65F3F55}" destId="{82877CDE-E2D7-4ED8-84EE-47D6114A62EE}" srcOrd="0" destOrd="0" presId="urn:microsoft.com/office/officeart/2005/8/layout/cycle4"/>
    <dgm:cxn modelId="{950A3FEA-2AD8-4CDD-963C-2E48C798F5F7}" type="presParOf" srcId="{82877CDE-E2D7-4ED8-84EE-47D6114A62EE}" destId="{EEDFFF74-A168-47DF-A4DE-4C1AC288DBBD}" srcOrd="0" destOrd="0" presId="urn:microsoft.com/office/officeart/2005/8/layout/cycle4"/>
    <dgm:cxn modelId="{71707CCD-38C8-495D-A4D3-E76D729665A9}" type="presParOf" srcId="{EEDFFF74-A168-47DF-A4DE-4C1AC288DBBD}" destId="{81CC0E37-AF5E-4586-B687-4FB7B1BAAC2B}" srcOrd="0" destOrd="0" presId="urn:microsoft.com/office/officeart/2005/8/layout/cycle4"/>
    <dgm:cxn modelId="{D246DE67-DE14-4F65-94A5-0D72CD1A6C72}" type="presParOf" srcId="{EEDFFF74-A168-47DF-A4DE-4C1AC288DBBD}" destId="{9029667D-AA30-4113-B145-8D84AE0A37D9}" srcOrd="1" destOrd="0" presId="urn:microsoft.com/office/officeart/2005/8/layout/cycle4"/>
    <dgm:cxn modelId="{ACB1D51E-EDC7-4EDC-8E0D-078933A37436}" type="presParOf" srcId="{82877CDE-E2D7-4ED8-84EE-47D6114A62EE}" destId="{72648C1A-1C67-4BC4-84AA-B37F139E38FC}" srcOrd="1" destOrd="0" presId="urn:microsoft.com/office/officeart/2005/8/layout/cycle4"/>
    <dgm:cxn modelId="{3894677D-5935-4A5E-B350-F8ADD2CEDBE5}" type="presParOf" srcId="{72648C1A-1C67-4BC4-84AA-B37F139E38FC}" destId="{B466DDDF-AE62-4072-9371-A70667CCBACA}" srcOrd="0" destOrd="0" presId="urn:microsoft.com/office/officeart/2005/8/layout/cycle4"/>
    <dgm:cxn modelId="{51024896-33A7-4F2E-AA00-7D85D9B79BCD}" type="presParOf" srcId="{72648C1A-1C67-4BC4-84AA-B37F139E38FC}" destId="{99321F11-EE9A-4E88-A12E-0C6F948E92E9}" srcOrd="1" destOrd="0" presId="urn:microsoft.com/office/officeart/2005/8/layout/cycle4"/>
    <dgm:cxn modelId="{BD3E6E36-24F5-448B-8FB0-37430A3FB4FC}" type="presParOf" srcId="{82877CDE-E2D7-4ED8-84EE-47D6114A62EE}" destId="{837847DE-16F3-4A4C-B648-61ABDF0B5750}" srcOrd="2" destOrd="0" presId="urn:microsoft.com/office/officeart/2005/8/layout/cycle4"/>
    <dgm:cxn modelId="{3DFB5190-E486-421B-9A3D-BBF480519BC1}" type="presParOf" srcId="{837847DE-16F3-4A4C-B648-61ABDF0B5750}" destId="{7C4B1A60-E538-4C61-8903-45EC1A73C8B2}" srcOrd="0" destOrd="0" presId="urn:microsoft.com/office/officeart/2005/8/layout/cycle4"/>
    <dgm:cxn modelId="{111F8B2A-6FED-48A0-BC5E-1D0A62E84525}" type="presParOf" srcId="{837847DE-16F3-4A4C-B648-61ABDF0B5750}" destId="{93379C89-2E4A-4432-96A5-BD5949E69D16}" srcOrd="1" destOrd="0" presId="urn:microsoft.com/office/officeart/2005/8/layout/cycle4"/>
    <dgm:cxn modelId="{0121F179-EDAA-4AF7-872B-04F1A7A63A6F}" type="presParOf" srcId="{82877CDE-E2D7-4ED8-84EE-47D6114A62EE}" destId="{CD61385A-D83B-4D2C-A875-4B84A113759F}" srcOrd="3" destOrd="0" presId="urn:microsoft.com/office/officeart/2005/8/layout/cycle4"/>
    <dgm:cxn modelId="{8C7198A9-036A-473A-A56A-FC8BF6F6BAFC}" type="presParOf" srcId="{CD61385A-D83B-4D2C-A875-4B84A113759F}" destId="{6E7FFD17-F246-4C4A-9606-11CD03576066}" srcOrd="0" destOrd="0" presId="urn:microsoft.com/office/officeart/2005/8/layout/cycle4"/>
    <dgm:cxn modelId="{32DBD864-7CD1-4309-9710-962D845B7B7C}" type="presParOf" srcId="{CD61385A-D83B-4D2C-A875-4B84A113759F}" destId="{A2ED7537-CC27-4CFB-A11D-F0127ECE371B}" srcOrd="1" destOrd="0" presId="urn:microsoft.com/office/officeart/2005/8/layout/cycle4"/>
    <dgm:cxn modelId="{4CC58AFD-052E-425A-A835-CC633C084E4D}" type="presParOf" srcId="{82877CDE-E2D7-4ED8-84EE-47D6114A62EE}" destId="{54787BB6-DD2C-4630-B7C9-E79B2887AC45}" srcOrd="4" destOrd="0" presId="urn:microsoft.com/office/officeart/2005/8/layout/cycle4"/>
    <dgm:cxn modelId="{DDD35293-F76F-4908-88F6-77AA98CC4B17}" type="presParOf" srcId="{5C56B36B-DC82-4003-9B77-4344A65F3F55}" destId="{9FC869C0-CDF2-431C-A77E-6C47FCB4DA27}" srcOrd="1" destOrd="0" presId="urn:microsoft.com/office/officeart/2005/8/layout/cycle4"/>
    <dgm:cxn modelId="{116A686C-42B5-4486-9BBD-DBA7EF2BF402}" type="presParOf" srcId="{9FC869C0-CDF2-431C-A77E-6C47FCB4DA27}" destId="{24A9FC1E-F15E-4FC3-948E-559A3D53520F}" srcOrd="0" destOrd="0" presId="urn:microsoft.com/office/officeart/2005/8/layout/cycle4"/>
    <dgm:cxn modelId="{D7851ED8-3510-4CC7-8488-5F0DE849514F}" type="presParOf" srcId="{9FC869C0-CDF2-431C-A77E-6C47FCB4DA27}" destId="{0EED4DDF-F146-4827-9BD0-36CA4C2E7323}" srcOrd="1" destOrd="0" presId="urn:microsoft.com/office/officeart/2005/8/layout/cycle4"/>
    <dgm:cxn modelId="{990CE38F-305D-4A69-89CC-2D8CC2E61918}" type="presParOf" srcId="{9FC869C0-CDF2-431C-A77E-6C47FCB4DA27}" destId="{8F4781F1-7559-48D4-81E7-89272B07DAF9}" srcOrd="2" destOrd="0" presId="urn:microsoft.com/office/officeart/2005/8/layout/cycle4"/>
    <dgm:cxn modelId="{70FFFCED-37D4-49AF-9F94-5D28121072D3}" type="presParOf" srcId="{9FC869C0-CDF2-431C-A77E-6C47FCB4DA27}" destId="{1995C2B1-5731-46B6-8370-8923A584FDB4}" srcOrd="3" destOrd="0" presId="urn:microsoft.com/office/officeart/2005/8/layout/cycle4"/>
    <dgm:cxn modelId="{5EB6C053-49BB-4480-B58D-46C1E3F5B0C8}" type="presParOf" srcId="{9FC869C0-CDF2-431C-A77E-6C47FCB4DA27}" destId="{265A5015-D265-4030-971A-EE9A87ECC361}" srcOrd="4" destOrd="0" presId="urn:microsoft.com/office/officeart/2005/8/layout/cycle4"/>
    <dgm:cxn modelId="{BFB3E014-647D-4B79-B4F5-2B1CE1DD4B5F}" type="presParOf" srcId="{5C56B36B-DC82-4003-9B77-4344A65F3F55}" destId="{E4EE64CC-FD06-4338-9FBD-551F5599CB7E}" srcOrd="2" destOrd="0" presId="urn:microsoft.com/office/officeart/2005/8/layout/cycle4"/>
    <dgm:cxn modelId="{FC44DDD9-332B-475A-8991-87045496160B}" type="presParOf" srcId="{5C56B36B-DC82-4003-9B77-4344A65F3F55}" destId="{BD8E378B-DBE4-4F78-BB3F-CE905675DAAF}" srcOrd="3" destOrd="0" presId="urn:microsoft.com/office/officeart/2005/8/layout/cycle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F5BBDE9-BA41-466A-BF60-B2FE1C04D782}">
      <dsp:nvSpPr>
        <dsp:cNvPr id="0" name=""/>
        <dsp:cNvSpPr/>
      </dsp:nvSpPr>
      <dsp:spPr>
        <a:xfrm>
          <a:off x="0" y="8617"/>
          <a:ext cx="5576288" cy="779996"/>
        </a:xfrm>
        <a:prstGeom prst="rightArrow">
          <a:avLst/>
        </a:prstGeom>
        <a:solidFill>
          <a:schemeClr val="accent5">
            <a:lumMod val="40000"/>
            <a:lumOff val="60000"/>
            <a:alpha val="9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8A84E73-849D-4A9B-8641-57904529946E}">
      <dsp:nvSpPr>
        <dsp:cNvPr id="0" name=""/>
        <dsp:cNvSpPr/>
      </dsp:nvSpPr>
      <dsp:spPr>
        <a:xfrm>
          <a:off x="4300918" y="242617"/>
          <a:ext cx="1069422" cy="46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81280" rIns="0" bIns="81280" numCol="1" spcCol="1270" anchor="ctr" anchorCtr="0">
          <a:noAutofit/>
        </a:bodyPr>
        <a:lstStyle/>
        <a:p>
          <a:pPr marL="0" lvl="0" indent="0" algn="ctr" defTabSz="355600">
            <a:lnSpc>
              <a:spcPct val="90000"/>
            </a:lnSpc>
            <a:spcBef>
              <a:spcPct val="0"/>
            </a:spcBef>
            <a:spcAft>
              <a:spcPct val="35000"/>
            </a:spcAft>
            <a:buNone/>
          </a:pPr>
          <a:r>
            <a:rPr kumimoji="1" lang="en-US" altLang="ja-JP" sz="800" kern="1200"/>
            <a:t>2030</a:t>
          </a:r>
          <a:r>
            <a:rPr kumimoji="1" lang="ja-JP" altLang="en-US" sz="800" kern="1200"/>
            <a:t>年</a:t>
          </a:r>
        </a:p>
      </dsp:txBody>
      <dsp:txXfrm>
        <a:off x="4300918" y="242617"/>
        <a:ext cx="1069422" cy="468000"/>
      </dsp:txXfrm>
    </dsp:sp>
    <dsp:sp modelId="{C4784A66-9802-46F0-9017-D07CE45FE861}">
      <dsp:nvSpPr>
        <dsp:cNvPr id="0" name=""/>
        <dsp:cNvSpPr/>
      </dsp:nvSpPr>
      <dsp:spPr>
        <a:xfrm>
          <a:off x="3017611" y="242617"/>
          <a:ext cx="1069422" cy="46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81280" rIns="0" bIns="81280" numCol="1" spcCol="1270" anchor="ctr" anchorCtr="0">
          <a:noAutofit/>
        </a:bodyPr>
        <a:lstStyle/>
        <a:p>
          <a:pPr marL="0" lvl="0" indent="0" algn="ctr" defTabSz="355600">
            <a:lnSpc>
              <a:spcPct val="90000"/>
            </a:lnSpc>
            <a:spcBef>
              <a:spcPct val="0"/>
            </a:spcBef>
            <a:spcAft>
              <a:spcPct val="35000"/>
            </a:spcAft>
            <a:buNone/>
          </a:pPr>
          <a:r>
            <a:rPr kumimoji="1" lang="en-US" altLang="ja-JP" sz="800" kern="1200"/>
            <a:t>2025</a:t>
          </a:r>
          <a:r>
            <a:rPr kumimoji="1" lang="ja-JP" altLang="en-US" sz="800" kern="1200"/>
            <a:t>年</a:t>
          </a:r>
        </a:p>
      </dsp:txBody>
      <dsp:txXfrm>
        <a:off x="3017611" y="242617"/>
        <a:ext cx="1069422" cy="468000"/>
      </dsp:txXfrm>
    </dsp:sp>
    <dsp:sp modelId="{02DD8CFB-E0F2-4974-8DAF-D6B62489D1BC}">
      <dsp:nvSpPr>
        <dsp:cNvPr id="0" name=""/>
        <dsp:cNvSpPr/>
      </dsp:nvSpPr>
      <dsp:spPr>
        <a:xfrm>
          <a:off x="1734303" y="242617"/>
          <a:ext cx="1069422" cy="46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81280" rIns="0" bIns="81280" numCol="1" spcCol="1270" anchor="ctr" anchorCtr="0">
          <a:noAutofit/>
        </a:bodyPr>
        <a:lstStyle/>
        <a:p>
          <a:pPr marL="0" lvl="0" indent="0" algn="ctr" defTabSz="355600">
            <a:lnSpc>
              <a:spcPct val="90000"/>
            </a:lnSpc>
            <a:spcBef>
              <a:spcPct val="0"/>
            </a:spcBef>
            <a:spcAft>
              <a:spcPct val="35000"/>
            </a:spcAft>
            <a:buNone/>
          </a:pPr>
          <a:r>
            <a:rPr kumimoji="1" lang="en-US" altLang="ja-JP" sz="800" kern="1200"/>
            <a:t>2020</a:t>
          </a:r>
          <a:r>
            <a:rPr kumimoji="1" lang="ja-JP" altLang="en-US" sz="800" kern="1200"/>
            <a:t>年</a:t>
          </a:r>
        </a:p>
      </dsp:txBody>
      <dsp:txXfrm>
        <a:off x="1734303" y="242617"/>
        <a:ext cx="1069422" cy="468000"/>
      </dsp:txXfrm>
    </dsp:sp>
    <dsp:sp modelId="{9BE26EE1-7CC5-4DCE-BFE8-8DF1FEFD4079}">
      <dsp:nvSpPr>
        <dsp:cNvPr id="0" name=""/>
        <dsp:cNvSpPr/>
      </dsp:nvSpPr>
      <dsp:spPr>
        <a:xfrm>
          <a:off x="450996" y="242617"/>
          <a:ext cx="1069422" cy="46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81280" rIns="0" bIns="81280" numCol="1" spcCol="1270" anchor="ctr" anchorCtr="0">
          <a:noAutofit/>
        </a:bodyPr>
        <a:lstStyle/>
        <a:p>
          <a:pPr marL="0" lvl="0" indent="0" algn="ctr" defTabSz="355600">
            <a:lnSpc>
              <a:spcPct val="90000"/>
            </a:lnSpc>
            <a:spcBef>
              <a:spcPct val="0"/>
            </a:spcBef>
            <a:spcAft>
              <a:spcPct val="35000"/>
            </a:spcAft>
            <a:buNone/>
          </a:pPr>
          <a:r>
            <a:rPr kumimoji="1" lang="en-US" altLang="ja-JP" sz="800" kern="1200"/>
            <a:t>~2019</a:t>
          </a:r>
          <a:r>
            <a:rPr kumimoji="1" lang="ja-JP" altLang="en-US" sz="800" kern="1200"/>
            <a:t>年</a:t>
          </a:r>
        </a:p>
      </dsp:txBody>
      <dsp:txXfrm>
        <a:off x="450996" y="242617"/>
        <a:ext cx="1069422" cy="468000"/>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C4B1A60-E538-4C61-8903-45EC1A73C8B2}">
      <dsp:nvSpPr>
        <dsp:cNvPr id="0" name=""/>
        <dsp:cNvSpPr/>
      </dsp:nvSpPr>
      <dsp:spPr>
        <a:xfrm>
          <a:off x="2448434" y="1637832"/>
          <a:ext cx="1647273" cy="838521"/>
        </a:xfrm>
        <a:prstGeom prst="roundRect">
          <a:avLst>
            <a:gd name="adj" fmla="val 10000"/>
          </a:avLst>
        </a:prstGeom>
        <a:solidFill>
          <a:schemeClr val="lt1">
            <a:alpha val="90000"/>
            <a:hueOff val="0"/>
            <a:satOff val="0"/>
            <a:lumOff val="0"/>
            <a:alphaOff val="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b" anchorCtr="0">
          <a:noAutofit/>
        </a:bodyPr>
        <a:lstStyle/>
        <a:p>
          <a:pPr marL="57150" lvl="1" indent="-57150" algn="l" defTabSz="355600">
            <a:lnSpc>
              <a:spcPct val="90000"/>
            </a:lnSpc>
            <a:spcBef>
              <a:spcPct val="0"/>
            </a:spcBef>
            <a:spcAft>
              <a:spcPct val="15000"/>
            </a:spcAft>
            <a:buFontTx/>
            <a:buNone/>
          </a:pPr>
          <a:r>
            <a:rPr kumimoji="1" lang="en-US" altLang="ja-JP" sz="800" kern="1200">
              <a:latin typeface="+mn-ea"/>
              <a:ea typeface="+mn-ea"/>
            </a:rPr>
            <a:t>9. </a:t>
          </a:r>
          <a:r>
            <a:rPr kumimoji="1" lang="ja-JP" altLang="en-US" sz="800" kern="1200">
              <a:latin typeface="+mn-ea"/>
              <a:ea typeface="+mn-ea"/>
            </a:rPr>
            <a:t>パフォーマンス評価</a:t>
          </a:r>
        </a:p>
      </dsp:txBody>
      <dsp:txXfrm>
        <a:off x="2961036" y="1865883"/>
        <a:ext cx="1116251" cy="592051"/>
      </dsp:txXfrm>
    </dsp:sp>
    <dsp:sp modelId="{6E7FFD17-F246-4C4A-9606-11CD03576066}">
      <dsp:nvSpPr>
        <dsp:cNvPr id="0" name=""/>
        <dsp:cNvSpPr/>
      </dsp:nvSpPr>
      <dsp:spPr>
        <a:xfrm>
          <a:off x="476291" y="1637848"/>
          <a:ext cx="1647273" cy="838490"/>
        </a:xfrm>
        <a:prstGeom prst="roundRect">
          <a:avLst>
            <a:gd name="adj" fmla="val 10000"/>
          </a:avLst>
        </a:prstGeom>
        <a:solidFill>
          <a:schemeClr val="lt1">
            <a:alpha val="90000"/>
            <a:hueOff val="0"/>
            <a:satOff val="0"/>
            <a:lumOff val="0"/>
            <a:alphaOff val="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b" anchorCtr="0">
          <a:noAutofit/>
        </a:bodyPr>
        <a:lstStyle/>
        <a:p>
          <a:pPr marL="57150" lvl="1" indent="-57150" algn="l" defTabSz="355600">
            <a:lnSpc>
              <a:spcPct val="90000"/>
            </a:lnSpc>
            <a:spcBef>
              <a:spcPct val="0"/>
            </a:spcBef>
            <a:spcAft>
              <a:spcPct val="15000"/>
            </a:spcAft>
            <a:buFontTx/>
            <a:buNone/>
          </a:pPr>
          <a:r>
            <a:rPr kumimoji="1" lang="en-US" altLang="ja-JP" sz="800" kern="1200">
              <a:latin typeface="+mn-ea"/>
              <a:ea typeface="+mn-ea"/>
            </a:rPr>
            <a:t>10. </a:t>
          </a:r>
          <a:r>
            <a:rPr kumimoji="1" lang="ja-JP" altLang="en-US" sz="800" kern="1200">
              <a:latin typeface="+mn-ea"/>
              <a:ea typeface="+mn-ea"/>
            </a:rPr>
            <a:t>改善</a:t>
          </a:r>
        </a:p>
      </dsp:txBody>
      <dsp:txXfrm>
        <a:off x="494710" y="1865890"/>
        <a:ext cx="1116253" cy="592029"/>
      </dsp:txXfrm>
    </dsp:sp>
    <dsp:sp modelId="{B466DDDF-AE62-4072-9371-A70667CCBACA}">
      <dsp:nvSpPr>
        <dsp:cNvPr id="0" name=""/>
        <dsp:cNvSpPr/>
      </dsp:nvSpPr>
      <dsp:spPr>
        <a:xfrm>
          <a:off x="2448434" y="-28354"/>
          <a:ext cx="1647273" cy="843211"/>
        </a:xfrm>
        <a:prstGeom prst="roundRect">
          <a:avLst>
            <a:gd name="adj" fmla="val 10000"/>
          </a:avLst>
        </a:prstGeom>
        <a:solidFill>
          <a:schemeClr val="lt1">
            <a:alpha val="90000"/>
            <a:hueOff val="0"/>
            <a:satOff val="0"/>
            <a:lumOff val="0"/>
            <a:alphaOff val="0"/>
          </a:schemeClr>
        </a:solidFill>
        <a:ln w="1270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t" anchorCtr="0">
          <a:noAutofit/>
        </a:bodyPr>
        <a:lstStyle/>
        <a:p>
          <a:pPr marL="57150" lvl="1" indent="-57150" algn="r" defTabSz="355600">
            <a:lnSpc>
              <a:spcPct val="90000"/>
            </a:lnSpc>
            <a:spcBef>
              <a:spcPct val="0"/>
            </a:spcBef>
            <a:spcAft>
              <a:spcPct val="15000"/>
            </a:spcAft>
            <a:buFontTx/>
            <a:buNone/>
          </a:pPr>
          <a:r>
            <a:rPr kumimoji="1" lang="en-US" altLang="ja-JP" sz="800" b="1" kern="1200">
              <a:latin typeface="+mn-ea"/>
              <a:ea typeface="+mn-ea"/>
            </a:rPr>
            <a:t>8. </a:t>
          </a:r>
          <a:r>
            <a:rPr kumimoji="1" lang="ja-JP" altLang="en-US" sz="800" b="1" kern="1200">
              <a:latin typeface="+mn-ea"/>
              <a:ea typeface="+mn-ea"/>
            </a:rPr>
            <a:t>運用</a:t>
          </a:r>
        </a:p>
      </dsp:txBody>
      <dsp:txXfrm>
        <a:off x="2961139" y="-9831"/>
        <a:ext cx="1116045" cy="595362"/>
      </dsp:txXfrm>
    </dsp:sp>
    <dsp:sp modelId="{81CC0E37-AF5E-4586-B687-4FB7B1BAAC2B}">
      <dsp:nvSpPr>
        <dsp:cNvPr id="0" name=""/>
        <dsp:cNvSpPr/>
      </dsp:nvSpPr>
      <dsp:spPr>
        <a:xfrm>
          <a:off x="476291" y="-28151"/>
          <a:ext cx="1647273" cy="842804"/>
        </a:xfrm>
        <a:prstGeom prst="roundRect">
          <a:avLst>
            <a:gd name="adj" fmla="val 10000"/>
          </a:avLst>
        </a:prstGeom>
        <a:solidFill>
          <a:schemeClr val="lt1">
            <a:alpha val="90000"/>
            <a:hueOff val="0"/>
            <a:satOff val="0"/>
            <a:lumOff val="0"/>
            <a:alphaOff val="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t" anchorCtr="0">
          <a:noAutofit/>
        </a:bodyPr>
        <a:lstStyle/>
        <a:p>
          <a:pPr marL="57150" lvl="1" indent="-57150" algn="l" defTabSz="355600">
            <a:lnSpc>
              <a:spcPct val="90000"/>
            </a:lnSpc>
            <a:spcBef>
              <a:spcPct val="0"/>
            </a:spcBef>
            <a:spcAft>
              <a:spcPct val="15000"/>
            </a:spcAft>
            <a:buFontTx/>
            <a:buNone/>
          </a:pPr>
          <a:r>
            <a:rPr kumimoji="1" lang="en-US" altLang="ja-JP" sz="800" kern="1200">
              <a:latin typeface="+mn-ea"/>
              <a:ea typeface="+mn-ea"/>
            </a:rPr>
            <a:t>4. </a:t>
          </a:r>
          <a:r>
            <a:rPr kumimoji="1" lang="ja-JP" altLang="en-US" sz="800" kern="1200">
              <a:latin typeface="+mn-ea"/>
              <a:ea typeface="+mn-ea"/>
            </a:rPr>
            <a:t>組織の状況</a:t>
          </a:r>
        </a:p>
        <a:p>
          <a:pPr marL="57150" lvl="1" indent="-57150" algn="l" defTabSz="355600">
            <a:lnSpc>
              <a:spcPct val="90000"/>
            </a:lnSpc>
            <a:spcBef>
              <a:spcPct val="0"/>
            </a:spcBef>
            <a:spcAft>
              <a:spcPct val="15000"/>
            </a:spcAft>
            <a:buFontTx/>
            <a:buNone/>
          </a:pPr>
          <a:r>
            <a:rPr kumimoji="1" lang="en-US" altLang="ja-JP" sz="800" kern="1200">
              <a:latin typeface="+mn-ea"/>
              <a:ea typeface="+mn-ea"/>
            </a:rPr>
            <a:t>5. </a:t>
          </a:r>
          <a:r>
            <a:rPr kumimoji="1" lang="ja-JP" altLang="en-US" sz="800" kern="1200">
              <a:latin typeface="+mn-ea"/>
              <a:ea typeface="+mn-ea"/>
            </a:rPr>
            <a:t>リーダーシップ</a:t>
          </a:r>
        </a:p>
        <a:p>
          <a:pPr marL="57150" lvl="1" indent="-57150" algn="l" defTabSz="355600">
            <a:lnSpc>
              <a:spcPct val="90000"/>
            </a:lnSpc>
            <a:spcBef>
              <a:spcPct val="0"/>
            </a:spcBef>
            <a:spcAft>
              <a:spcPct val="15000"/>
            </a:spcAft>
            <a:buFontTx/>
            <a:buNone/>
          </a:pPr>
          <a:r>
            <a:rPr kumimoji="1" lang="en-US" altLang="ja-JP" sz="800" kern="1200">
              <a:latin typeface="+mn-ea"/>
              <a:ea typeface="+mn-ea"/>
            </a:rPr>
            <a:t>6. </a:t>
          </a:r>
          <a:r>
            <a:rPr kumimoji="1" lang="ja-JP" altLang="en-US" sz="800" kern="1200">
              <a:latin typeface="+mn-ea"/>
              <a:ea typeface="+mn-ea"/>
            </a:rPr>
            <a:t>計画</a:t>
          </a:r>
        </a:p>
        <a:p>
          <a:pPr marL="57150" lvl="1" indent="-57150" algn="l" defTabSz="355600">
            <a:lnSpc>
              <a:spcPct val="90000"/>
            </a:lnSpc>
            <a:spcBef>
              <a:spcPct val="0"/>
            </a:spcBef>
            <a:spcAft>
              <a:spcPct val="15000"/>
            </a:spcAft>
            <a:buFontTx/>
            <a:buNone/>
          </a:pPr>
          <a:r>
            <a:rPr kumimoji="1" lang="en-US" altLang="ja-JP" sz="800" b="0" kern="1200">
              <a:latin typeface="+mn-ea"/>
              <a:ea typeface="+mn-ea"/>
            </a:rPr>
            <a:t>7. </a:t>
          </a:r>
          <a:r>
            <a:rPr kumimoji="1" lang="ja-JP" altLang="en-US" sz="800" b="0" kern="1200">
              <a:latin typeface="+mn-ea"/>
              <a:ea typeface="+mn-ea"/>
            </a:rPr>
            <a:t>支援</a:t>
          </a:r>
        </a:p>
      </dsp:txBody>
      <dsp:txXfrm>
        <a:off x="494805" y="-9637"/>
        <a:ext cx="1116063" cy="595075"/>
      </dsp:txXfrm>
    </dsp:sp>
    <dsp:sp modelId="{24A9FC1E-F15E-4FC3-948E-559A3D53520F}">
      <dsp:nvSpPr>
        <dsp:cNvPr id="0" name=""/>
        <dsp:cNvSpPr/>
      </dsp:nvSpPr>
      <dsp:spPr>
        <a:xfrm>
          <a:off x="1202055" y="140055"/>
          <a:ext cx="1059476" cy="1059476"/>
        </a:xfrm>
        <a:prstGeom prst="pieWedge">
          <a:avLst/>
        </a:prstGeom>
        <a:solidFill>
          <a:schemeClr val="bg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Plan</a:t>
          </a:r>
          <a:br>
            <a:rPr kumimoji="1" lang="en-US" altLang="ja-JP" sz="800" b="1" kern="1200">
              <a:latin typeface="+mn-ea"/>
              <a:ea typeface="+mn-ea"/>
            </a:rPr>
          </a:br>
          <a:r>
            <a:rPr kumimoji="1" lang="ja-JP" altLang="en-US" sz="800" b="1" kern="1200">
              <a:latin typeface="+mn-ea"/>
              <a:ea typeface="+mn-ea"/>
            </a:rPr>
            <a:t>（計画）</a:t>
          </a:r>
        </a:p>
      </dsp:txBody>
      <dsp:txXfrm>
        <a:off x="1512368" y="450368"/>
        <a:ext cx="749163" cy="749163"/>
      </dsp:txXfrm>
    </dsp:sp>
    <dsp:sp modelId="{0EED4DDF-F146-4827-9BD0-36CA4C2E7323}">
      <dsp:nvSpPr>
        <dsp:cNvPr id="0" name=""/>
        <dsp:cNvSpPr/>
      </dsp:nvSpPr>
      <dsp:spPr>
        <a:xfrm rot="5400000">
          <a:off x="2310468" y="140055"/>
          <a:ext cx="1059476" cy="1059476"/>
        </a:xfrm>
        <a:prstGeom prst="pieWedg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Do</a:t>
          </a:r>
          <a:br>
            <a:rPr kumimoji="1" lang="en-US" altLang="ja-JP" sz="800" b="1" kern="1200">
              <a:latin typeface="+mn-ea"/>
              <a:ea typeface="+mn-ea"/>
            </a:rPr>
          </a:br>
          <a:r>
            <a:rPr kumimoji="1" lang="ja-JP" altLang="en-US" sz="800" b="1" kern="1200">
              <a:latin typeface="+mn-ea"/>
              <a:ea typeface="+mn-ea"/>
            </a:rPr>
            <a:t>（実行）</a:t>
          </a:r>
        </a:p>
      </dsp:txBody>
      <dsp:txXfrm rot="-5400000">
        <a:off x="2310468" y="450368"/>
        <a:ext cx="749163" cy="749163"/>
      </dsp:txXfrm>
    </dsp:sp>
    <dsp:sp modelId="{8F4781F1-7559-48D4-81E7-89272B07DAF9}">
      <dsp:nvSpPr>
        <dsp:cNvPr id="0" name=""/>
        <dsp:cNvSpPr/>
      </dsp:nvSpPr>
      <dsp:spPr>
        <a:xfrm rot="10800000">
          <a:off x="2310468" y="1248468"/>
          <a:ext cx="1059476" cy="1059476"/>
        </a:xfrm>
        <a:prstGeom prst="pieWedge">
          <a:avLst/>
        </a:prstGeom>
        <a:solidFill>
          <a:schemeClr val="bg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Check</a:t>
          </a:r>
          <a:br>
            <a:rPr kumimoji="1" lang="en-US" altLang="ja-JP" sz="800" b="1" kern="1200">
              <a:latin typeface="+mn-ea"/>
              <a:ea typeface="+mn-ea"/>
            </a:rPr>
          </a:br>
          <a:r>
            <a:rPr kumimoji="1" lang="ja-JP" altLang="en-US" sz="800" b="1" kern="1200">
              <a:latin typeface="+mn-ea"/>
              <a:ea typeface="+mn-ea"/>
            </a:rPr>
            <a:t>（評価）</a:t>
          </a:r>
        </a:p>
      </dsp:txBody>
      <dsp:txXfrm rot="10800000">
        <a:off x="2310468" y="1248468"/>
        <a:ext cx="749163" cy="749163"/>
      </dsp:txXfrm>
    </dsp:sp>
    <dsp:sp modelId="{1995C2B1-5731-46B6-8370-8923A584FDB4}">
      <dsp:nvSpPr>
        <dsp:cNvPr id="0" name=""/>
        <dsp:cNvSpPr/>
      </dsp:nvSpPr>
      <dsp:spPr>
        <a:xfrm rot="16200000">
          <a:off x="1202055" y="1248468"/>
          <a:ext cx="1059476" cy="1059476"/>
        </a:xfrm>
        <a:prstGeom prst="pieWedge">
          <a:avLst/>
        </a:prstGeom>
        <a:solidFill>
          <a:schemeClr val="bg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Act</a:t>
          </a:r>
          <a:br>
            <a:rPr kumimoji="1" lang="en-US" altLang="ja-JP" sz="800" b="1" kern="1200">
              <a:latin typeface="+mn-ea"/>
              <a:ea typeface="+mn-ea"/>
            </a:rPr>
          </a:br>
          <a:r>
            <a:rPr kumimoji="1" lang="ja-JP" altLang="en-US" sz="800" b="1" kern="1200">
              <a:latin typeface="+mn-ea"/>
              <a:ea typeface="+mn-ea"/>
            </a:rPr>
            <a:t>（改善）</a:t>
          </a:r>
        </a:p>
      </dsp:txBody>
      <dsp:txXfrm rot="5400000">
        <a:off x="1512368" y="1248468"/>
        <a:ext cx="749163" cy="749163"/>
      </dsp:txXfrm>
    </dsp:sp>
    <dsp:sp modelId="{E4EE64CC-FD06-4338-9FBD-551F5599CB7E}">
      <dsp:nvSpPr>
        <dsp:cNvPr id="0" name=""/>
        <dsp:cNvSpPr/>
      </dsp:nvSpPr>
      <dsp:spPr>
        <a:xfrm>
          <a:off x="2103099" y="1003785"/>
          <a:ext cx="365800" cy="318087"/>
        </a:xfrm>
        <a:prstGeom prst="circularArrow">
          <a:avLst/>
        </a:prstGeom>
        <a:solidFill>
          <a:schemeClr val="bg1">
            <a:lumMod val="5000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 modelId="{BD8E378B-DBE4-4F78-BB3F-CE905675DAAF}">
      <dsp:nvSpPr>
        <dsp:cNvPr id="0" name=""/>
        <dsp:cNvSpPr/>
      </dsp:nvSpPr>
      <dsp:spPr>
        <a:xfrm rot="10800000">
          <a:off x="2103099" y="1126126"/>
          <a:ext cx="365800" cy="318087"/>
        </a:xfrm>
        <a:prstGeom prst="circularArrow">
          <a:avLst/>
        </a:prstGeom>
        <a:solidFill>
          <a:schemeClr val="bg1">
            <a:lumMod val="5000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C4B1A60-E538-4C61-8903-45EC1A73C8B2}">
      <dsp:nvSpPr>
        <dsp:cNvPr id="0" name=""/>
        <dsp:cNvSpPr/>
      </dsp:nvSpPr>
      <dsp:spPr>
        <a:xfrm>
          <a:off x="2448434" y="1637832"/>
          <a:ext cx="1647273" cy="838521"/>
        </a:xfrm>
        <a:prstGeom prst="roundRect">
          <a:avLst>
            <a:gd name="adj" fmla="val 10000"/>
          </a:avLst>
        </a:prstGeom>
        <a:solidFill>
          <a:schemeClr val="lt1">
            <a:alpha val="90000"/>
            <a:hueOff val="0"/>
            <a:satOff val="0"/>
            <a:lumOff val="0"/>
            <a:alphaOff val="0"/>
          </a:schemeClr>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b" anchorCtr="0">
          <a:noAutofit/>
        </a:bodyPr>
        <a:lstStyle/>
        <a:p>
          <a:pPr marL="57150" lvl="1" indent="-57150" algn="l" defTabSz="355600">
            <a:lnSpc>
              <a:spcPct val="90000"/>
            </a:lnSpc>
            <a:spcBef>
              <a:spcPct val="0"/>
            </a:spcBef>
            <a:spcAft>
              <a:spcPct val="15000"/>
            </a:spcAft>
            <a:buFontTx/>
            <a:buNone/>
          </a:pPr>
          <a:r>
            <a:rPr kumimoji="1" lang="en-US" altLang="ja-JP" sz="800" b="1" kern="1200">
              <a:latin typeface="+mn-ea"/>
              <a:ea typeface="+mn-ea"/>
            </a:rPr>
            <a:t>9. </a:t>
          </a:r>
          <a:r>
            <a:rPr kumimoji="1" lang="ja-JP" altLang="en-US" sz="800" b="1" kern="1200">
              <a:latin typeface="+mn-ea"/>
              <a:ea typeface="+mn-ea"/>
            </a:rPr>
            <a:t>パフォーマンス評価</a:t>
          </a:r>
        </a:p>
      </dsp:txBody>
      <dsp:txXfrm>
        <a:off x="2961036" y="1865883"/>
        <a:ext cx="1116251" cy="592051"/>
      </dsp:txXfrm>
    </dsp:sp>
    <dsp:sp modelId="{6E7FFD17-F246-4C4A-9606-11CD03576066}">
      <dsp:nvSpPr>
        <dsp:cNvPr id="0" name=""/>
        <dsp:cNvSpPr/>
      </dsp:nvSpPr>
      <dsp:spPr>
        <a:xfrm>
          <a:off x="476291" y="1637848"/>
          <a:ext cx="1647273" cy="838490"/>
        </a:xfrm>
        <a:prstGeom prst="roundRect">
          <a:avLst>
            <a:gd name="adj" fmla="val 10000"/>
          </a:avLst>
        </a:prstGeom>
        <a:solidFill>
          <a:schemeClr val="lt1">
            <a:alpha val="90000"/>
            <a:hueOff val="0"/>
            <a:satOff val="0"/>
            <a:lumOff val="0"/>
            <a:alphaOff val="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b" anchorCtr="0">
          <a:noAutofit/>
        </a:bodyPr>
        <a:lstStyle/>
        <a:p>
          <a:pPr marL="57150" lvl="1" indent="-57150" algn="l" defTabSz="355600">
            <a:lnSpc>
              <a:spcPct val="90000"/>
            </a:lnSpc>
            <a:spcBef>
              <a:spcPct val="0"/>
            </a:spcBef>
            <a:spcAft>
              <a:spcPct val="15000"/>
            </a:spcAft>
            <a:buFontTx/>
            <a:buNone/>
          </a:pPr>
          <a:r>
            <a:rPr kumimoji="1" lang="en-US" altLang="ja-JP" sz="800" kern="1200">
              <a:latin typeface="+mn-ea"/>
              <a:ea typeface="+mn-ea"/>
            </a:rPr>
            <a:t>10. </a:t>
          </a:r>
          <a:r>
            <a:rPr kumimoji="1" lang="ja-JP" altLang="en-US" sz="800" kern="1200">
              <a:latin typeface="+mn-ea"/>
              <a:ea typeface="+mn-ea"/>
            </a:rPr>
            <a:t>改善</a:t>
          </a:r>
        </a:p>
      </dsp:txBody>
      <dsp:txXfrm>
        <a:off x="494710" y="1865890"/>
        <a:ext cx="1116253" cy="592029"/>
      </dsp:txXfrm>
    </dsp:sp>
    <dsp:sp modelId="{B466DDDF-AE62-4072-9371-A70667CCBACA}">
      <dsp:nvSpPr>
        <dsp:cNvPr id="0" name=""/>
        <dsp:cNvSpPr/>
      </dsp:nvSpPr>
      <dsp:spPr>
        <a:xfrm>
          <a:off x="2448434" y="-28354"/>
          <a:ext cx="1647273" cy="843211"/>
        </a:xfrm>
        <a:prstGeom prst="roundRect">
          <a:avLst>
            <a:gd name="adj" fmla="val 10000"/>
          </a:avLst>
        </a:prstGeom>
        <a:solidFill>
          <a:schemeClr val="lt1">
            <a:alpha val="90000"/>
            <a:hueOff val="0"/>
            <a:satOff val="0"/>
            <a:lumOff val="0"/>
            <a:alphaOff val="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t" anchorCtr="0">
          <a:noAutofit/>
        </a:bodyPr>
        <a:lstStyle/>
        <a:p>
          <a:pPr marL="57150" lvl="1" indent="-57150" algn="r" defTabSz="355600">
            <a:lnSpc>
              <a:spcPct val="90000"/>
            </a:lnSpc>
            <a:spcBef>
              <a:spcPct val="0"/>
            </a:spcBef>
            <a:spcAft>
              <a:spcPct val="15000"/>
            </a:spcAft>
            <a:buFontTx/>
            <a:buNone/>
          </a:pPr>
          <a:r>
            <a:rPr kumimoji="1" lang="en-US" altLang="ja-JP" sz="800" kern="1200">
              <a:latin typeface="+mn-ea"/>
              <a:ea typeface="+mn-ea"/>
            </a:rPr>
            <a:t>8. </a:t>
          </a:r>
          <a:r>
            <a:rPr kumimoji="1" lang="ja-JP" altLang="en-US" sz="800" kern="1200">
              <a:latin typeface="+mn-ea"/>
              <a:ea typeface="+mn-ea"/>
            </a:rPr>
            <a:t>運用</a:t>
          </a:r>
        </a:p>
      </dsp:txBody>
      <dsp:txXfrm>
        <a:off x="2961139" y="-9831"/>
        <a:ext cx="1116045" cy="595362"/>
      </dsp:txXfrm>
    </dsp:sp>
    <dsp:sp modelId="{81CC0E37-AF5E-4586-B687-4FB7B1BAAC2B}">
      <dsp:nvSpPr>
        <dsp:cNvPr id="0" name=""/>
        <dsp:cNvSpPr/>
      </dsp:nvSpPr>
      <dsp:spPr>
        <a:xfrm>
          <a:off x="476291" y="-28151"/>
          <a:ext cx="1647273" cy="842804"/>
        </a:xfrm>
        <a:prstGeom prst="roundRect">
          <a:avLst>
            <a:gd name="adj" fmla="val 10000"/>
          </a:avLst>
        </a:prstGeom>
        <a:solidFill>
          <a:schemeClr val="lt1">
            <a:alpha val="90000"/>
            <a:hueOff val="0"/>
            <a:satOff val="0"/>
            <a:lumOff val="0"/>
            <a:alphaOff val="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t" anchorCtr="0">
          <a:noAutofit/>
        </a:bodyPr>
        <a:lstStyle/>
        <a:p>
          <a:pPr marL="57150" lvl="1" indent="-57150" algn="l" defTabSz="355600">
            <a:lnSpc>
              <a:spcPct val="90000"/>
            </a:lnSpc>
            <a:spcBef>
              <a:spcPct val="0"/>
            </a:spcBef>
            <a:spcAft>
              <a:spcPct val="15000"/>
            </a:spcAft>
            <a:buFontTx/>
            <a:buNone/>
          </a:pPr>
          <a:r>
            <a:rPr kumimoji="1" lang="en-US" altLang="ja-JP" sz="800" kern="1200">
              <a:latin typeface="+mn-ea"/>
              <a:ea typeface="+mn-ea"/>
            </a:rPr>
            <a:t>4. </a:t>
          </a:r>
          <a:r>
            <a:rPr kumimoji="1" lang="ja-JP" altLang="en-US" sz="800" kern="1200">
              <a:latin typeface="+mn-ea"/>
              <a:ea typeface="+mn-ea"/>
            </a:rPr>
            <a:t>組織の状況</a:t>
          </a:r>
        </a:p>
        <a:p>
          <a:pPr marL="57150" lvl="1" indent="-57150" algn="l" defTabSz="355600">
            <a:lnSpc>
              <a:spcPct val="90000"/>
            </a:lnSpc>
            <a:spcBef>
              <a:spcPct val="0"/>
            </a:spcBef>
            <a:spcAft>
              <a:spcPct val="15000"/>
            </a:spcAft>
            <a:buFontTx/>
            <a:buNone/>
          </a:pPr>
          <a:r>
            <a:rPr kumimoji="1" lang="en-US" altLang="ja-JP" sz="800" b="0" kern="1200">
              <a:latin typeface="+mn-ea"/>
              <a:ea typeface="+mn-ea"/>
            </a:rPr>
            <a:t>5. </a:t>
          </a:r>
          <a:r>
            <a:rPr kumimoji="1" lang="ja-JP" altLang="en-US" sz="800" b="0" kern="1200">
              <a:latin typeface="+mn-ea"/>
              <a:ea typeface="+mn-ea"/>
            </a:rPr>
            <a:t>リーダーシップ</a:t>
          </a:r>
        </a:p>
        <a:p>
          <a:pPr marL="57150" lvl="1" indent="-57150" algn="l" defTabSz="355600">
            <a:lnSpc>
              <a:spcPct val="90000"/>
            </a:lnSpc>
            <a:spcBef>
              <a:spcPct val="0"/>
            </a:spcBef>
            <a:spcAft>
              <a:spcPct val="15000"/>
            </a:spcAft>
            <a:buFontTx/>
            <a:buNone/>
          </a:pPr>
          <a:r>
            <a:rPr kumimoji="1" lang="en-US" altLang="ja-JP" sz="800" kern="1200">
              <a:latin typeface="+mn-ea"/>
              <a:ea typeface="+mn-ea"/>
            </a:rPr>
            <a:t>6. </a:t>
          </a:r>
          <a:r>
            <a:rPr kumimoji="1" lang="ja-JP" altLang="en-US" sz="800" kern="1200">
              <a:latin typeface="+mn-ea"/>
              <a:ea typeface="+mn-ea"/>
            </a:rPr>
            <a:t>計画</a:t>
          </a:r>
        </a:p>
        <a:p>
          <a:pPr marL="57150" lvl="1" indent="-57150" algn="l" defTabSz="355600">
            <a:lnSpc>
              <a:spcPct val="90000"/>
            </a:lnSpc>
            <a:spcBef>
              <a:spcPct val="0"/>
            </a:spcBef>
            <a:spcAft>
              <a:spcPct val="15000"/>
            </a:spcAft>
            <a:buFontTx/>
            <a:buNone/>
          </a:pPr>
          <a:r>
            <a:rPr kumimoji="1" lang="en-US" altLang="ja-JP" sz="800" kern="1200">
              <a:latin typeface="+mn-ea"/>
              <a:ea typeface="+mn-ea"/>
            </a:rPr>
            <a:t>7. </a:t>
          </a:r>
          <a:r>
            <a:rPr kumimoji="1" lang="ja-JP" altLang="en-US" sz="800" kern="1200">
              <a:latin typeface="+mn-ea"/>
              <a:ea typeface="+mn-ea"/>
            </a:rPr>
            <a:t>支援</a:t>
          </a:r>
        </a:p>
      </dsp:txBody>
      <dsp:txXfrm>
        <a:off x="494805" y="-9637"/>
        <a:ext cx="1116063" cy="595075"/>
      </dsp:txXfrm>
    </dsp:sp>
    <dsp:sp modelId="{24A9FC1E-F15E-4FC3-948E-559A3D53520F}">
      <dsp:nvSpPr>
        <dsp:cNvPr id="0" name=""/>
        <dsp:cNvSpPr/>
      </dsp:nvSpPr>
      <dsp:spPr>
        <a:xfrm>
          <a:off x="1202055" y="140055"/>
          <a:ext cx="1059476" cy="1059476"/>
        </a:xfrm>
        <a:prstGeom prst="pieWedge">
          <a:avLst/>
        </a:prstGeom>
        <a:solidFill>
          <a:schemeClr val="bg1">
            <a:lumMod val="7500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Plan</a:t>
          </a:r>
          <a:br>
            <a:rPr kumimoji="1" lang="en-US" altLang="ja-JP" sz="800" b="1" kern="1200">
              <a:latin typeface="+mn-ea"/>
              <a:ea typeface="+mn-ea"/>
            </a:rPr>
          </a:br>
          <a:r>
            <a:rPr kumimoji="1" lang="ja-JP" altLang="en-US" sz="800" b="1" kern="1200">
              <a:latin typeface="+mn-ea"/>
              <a:ea typeface="+mn-ea"/>
            </a:rPr>
            <a:t>（計画）</a:t>
          </a:r>
        </a:p>
      </dsp:txBody>
      <dsp:txXfrm>
        <a:off x="1512368" y="450368"/>
        <a:ext cx="749163" cy="749163"/>
      </dsp:txXfrm>
    </dsp:sp>
    <dsp:sp modelId="{0EED4DDF-F146-4827-9BD0-36CA4C2E7323}">
      <dsp:nvSpPr>
        <dsp:cNvPr id="0" name=""/>
        <dsp:cNvSpPr/>
      </dsp:nvSpPr>
      <dsp:spPr>
        <a:xfrm rot="5400000">
          <a:off x="2310468" y="140055"/>
          <a:ext cx="1059476" cy="1059476"/>
        </a:xfrm>
        <a:prstGeom prst="pieWedge">
          <a:avLst/>
        </a:prstGeom>
        <a:solidFill>
          <a:schemeClr val="bg1">
            <a:lumMod val="7500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Do</a:t>
          </a:r>
          <a:br>
            <a:rPr kumimoji="1" lang="en-US" altLang="ja-JP" sz="800" b="1" kern="1200">
              <a:latin typeface="+mn-ea"/>
              <a:ea typeface="+mn-ea"/>
            </a:rPr>
          </a:br>
          <a:r>
            <a:rPr kumimoji="1" lang="ja-JP" altLang="en-US" sz="800" b="1" kern="1200">
              <a:latin typeface="+mn-ea"/>
              <a:ea typeface="+mn-ea"/>
            </a:rPr>
            <a:t>（実行）</a:t>
          </a:r>
        </a:p>
      </dsp:txBody>
      <dsp:txXfrm rot="-5400000">
        <a:off x="2310468" y="450368"/>
        <a:ext cx="749163" cy="749163"/>
      </dsp:txXfrm>
    </dsp:sp>
    <dsp:sp modelId="{8F4781F1-7559-48D4-81E7-89272B07DAF9}">
      <dsp:nvSpPr>
        <dsp:cNvPr id="0" name=""/>
        <dsp:cNvSpPr/>
      </dsp:nvSpPr>
      <dsp:spPr>
        <a:xfrm rot="10800000">
          <a:off x="2310468" y="1248468"/>
          <a:ext cx="1059476" cy="1059476"/>
        </a:xfrm>
        <a:prstGeom prst="pieWedge">
          <a:avLst/>
        </a:prstGeom>
        <a:solidFill>
          <a:schemeClr val="accent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Check</a:t>
          </a:r>
          <a:br>
            <a:rPr kumimoji="1" lang="en-US" altLang="ja-JP" sz="800" b="1" kern="1200">
              <a:latin typeface="+mn-ea"/>
              <a:ea typeface="+mn-ea"/>
            </a:rPr>
          </a:br>
          <a:r>
            <a:rPr kumimoji="1" lang="ja-JP" altLang="en-US" sz="800" b="1" kern="1200">
              <a:latin typeface="+mn-ea"/>
              <a:ea typeface="+mn-ea"/>
            </a:rPr>
            <a:t>（評価）</a:t>
          </a:r>
        </a:p>
      </dsp:txBody>
      <dsp:txXfrm rot="10800000">
        <a:off x="2310468" y="1248468"/>
        <a:ext cx="749163" cy="749163"/>
      </dsp:txXfrm>
    </dsp:sp>
    <dsp:sp modelId="{1995C2B1-5731-46B6-8370-8923A584FDB4}">
      <dsp:nvSpPr>
        <dsp:cNvPr id="0" name=""/>
        <dsp:cNvSpPr/>
      </dsp:nvSpPr>
      <dsp:spPr>
        <a:xfrm rot="16200000">
          <a:off x="1202055" y="1248468"/>
          <a:ext cx="1059476" cy="1059476"/>
        </a:xfrm>
        <a:prstGeom prst="pieWedge">
          <a:avLst/>
        </a:prstGeom>
        <a:solidFill>
          <a:schemeClr val="bg1">
            <a:lumMod val="7500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Act</a:t>
          </a:r>
          <a:br>
            <a:rPr kumimoji="1" lang="en-US" altLang="ja-JP" sz="800" b="1" kern="1200">
              <a:latin typeface="+mn-ea"/>
              <a:ea typeface="+mn-ea"/>
            </a:rPr>
          </a:br>
          <a:r>
            <a:rPr kumimoji="1" lang="ja-JP" altLang="en-US" sz="800" b="1" kern="1200">
              <a:latin typeface="+mn-ea"/>
              <a:ea typeface="+mn-ea"/>
            </a:rPr>
            <a:t>（改善）</a:t>
          </a:r>
        </a:p>
      </dsp:txBody>
      <dsp:txXfrm rot="5400000">
        <a:off x="1512368" y="1248468"/>
        <a:ext cx="749163" cy="749163"/>
      </dsp:txXfrm>
    </dsp:sp>
    <dsp:sp modelId="{E4EE64CC-FD06-4338-9FBD-551F5599CB7E}">
      <dsp:nvSpPr>
        <dsp:cNvPr id="0" name=""/>
        <dsp:cNvSpPr/>
      </dsp:nvSpPr>
      <dsp:spPr>
        <a:xfrm>
          <a:off x="2103099" y="1003785"/>
          <a:ext cx="365800" cy="318087"/>
        </a:xfrm>
        <a:prstGeom prst="circularArrow">
          <a:avLst/>
        </a:prstGeom>
        <a:solidFill>
          <a:schemeClr val="bg1">
            <a:lumMod val="5000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 modelId="{BD8E378B-DBE4-4F78-BB3F-CE905675DAAF}">
      <dsp:nvSpPr>
        <dsp:cNvPr id="0" name=""/>
        <dsp:cNvSpPr/>
      </dsp:nvSpPr>
      <dsp:spPr>
        <a:xfrm rot="10800000">
          <a:off x="2103099" y="1126126"/>
          <a:ext cx="365800" cy="318087"/>
        </a:xfrm>
        <a:prstGeom prst="circularArrow">
          <a:avLst/>
        </a:prstGeom>
        <a:solidFill>
          <a:schemeClr val="bg1">
            <a:lumMod val="5000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0DF2F9D-2B52-4F29-8E45-62E1A4B89F27}">
      <dsp:nvSpPr>
        <dsp:cNvPr id="0" name=""/>
        <dsp:cNvSpPr/>
      </dsp:nvSpPr>
      <dsp:spPr>
        <a:xfrm>
          <a:off x="3172" y="1300492"/>
          <a:ext cx="899124" cy="599585"/>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kumimoji="1" lang="ja-JP" altLang="en-US" sz="1000" kern="1200"/>
            <a:t>内部監査員の</a:t>
          </a:r>
          <a:br>
            <a:rPr kumimoji="1" lang="en-US" altLang="ja-JP" sz="1000" kern="1200"/>
          </a:br>
          <a:r>
            <a:rPr kumimoji="1" lang="ja-JP" altLang="en-US" sz="1000" kern="1200"/>
            <a:t>決定</a:t>
          </a:r>
        </a:p>
      </dsp:txBody>
      <dsp:txXfrm>
        <a:off x="20733" y="1318053"/>
        <a:ext cx="864002" cy="564463"/>
      </dsp:txXfrm>
    </dsp:sp>
    <dsp:sp modelId="{C82B565E-1AF9-497F-92FD-2B9F4C9F012D}">
      <dsp:nvSpPr>
        <dsp:cNvPr id="0" name=""/>
        <dsp:cNvSpPr/>
      </dsp:nvSpPr>
      <dsp:spPr>
        <a:xfrm>
          <a:off x="971699" y="1514226"/>
          <a:ext cx="147132" cy="172117"/>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311150">
            <a:lnSpc>
              <a:spcPct val="90000"/>
            </a:lnSpc>
            <a:spcBef>
              <a:spcPct val="0"/>
            </a:spcBef>
            <a:spcAft>
              <a:spcPct val="35000"/>
            </a:spcAft>
            <a:buNone/>
          </a:pPr>
          <a:endParaRPr kumimoji="1" lang="ja-JP" altLang="en-US" sz="700" kern="1200"/>
        </a:p>
      </dsp:txBody>
      <dsp:txXfrm>
        <a:off x="971699" y="1548649"/>
        <a:ext cx="102992" cy="103271"/>
      </dsp:txXfrm>
    </dsp:sp>
    <dsp:sp modelId="{3A8B5E1E-4BF8-4E35-A6A5-7323C4320730}">
      <dsp:nvSpPr>
        <dsp:cNvPr id="0" name=""/>
        <dsp:cNvSpPr/>
      </dsp:nvSpPr>
      <dsp:spPr>
        <a:xfrm>
          <a:off x="1179905" y="1300492"/>
          <a:ext cx="899124" cy="599585"/>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kumimoji="1" lang="ja-JP" altLang="en-US" sz="1000" kern="1200"/>
            <a:t>監査チェック</a:t>
          </a:r>
          <a:br>
            <a:rPr kumimoji="1" lang="en-US" altLang="ja-JP" sz="1000" kern="1200"/>
          </a:br>
          <a:r>
            <a:rPr kumimoji="1" lang="ja-JP" altLang="en-US" sz="1000" kern="1200"/>
            <a:t>リストの作成</a:t>
          </a:r>
        </a:p>
      </dsp:txBody>
      <dsp:txXfrm>
        <a:off x="1197466" y="1318053"/>
        <a:ext cx="864002" cy="564463"/>
      </dsp:txXfrm>
    </dsp:sp>
    <dsp:sp modelId="{F60438BD-49C9-4BCC-8E3F-0EC99B1D92E7}">
      <dsp:nvSpPr>
        <dsp:cNvPr id="0" name=""/>
        <dsp:cNvSpPr/>
      </dsp:nvSpPr>
      <dsp:spPr>
        <a:xfrm>
          <a:off x="2148431" y="1514226"/>
          <a:ext cx="147132" cy="172117"/>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311150">
            <a:lnSpc>
              <a:spcPct val="90000"/>
            </a:lnSpc>
            <a:spcBef>
              <a:spcPct val="0"/>
            </a:spcBef>
            <a:spcAft>
              <a:spcPct val="35000"/>
            </a:spcAft>
            <a:buNone/>
          </a:pPr>
          <a:endParaRPr kumimoji="1" lang="ja-JP" altLang="en-US" sz="700" kern="1200"/>
        </a:p>
      </dsp:txBody>
      <dsp:txXfrm>
        <a:off x="2148431" y="1548649"/>
        <a:ext cx="102992" cy="103271"/>
      </dsp:txXfrm>
    </dsp:sp>
    <dsp:sp modelId="{0E15F5C6-904C-42E2-837E-75928488679C}">
      <dsp:nvSpPr>
        <dsp:cNvPr id="0" name=""/>
        <dsp:cNvSpPr/>
      </dsp:nvSpPr>
      <dsp:spPr>
        <a:xfrm>
          <a:off x="2356637" y="1300492"/>
          <a:ext cx="899124" cy="599585"/>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kumimoji="1" lang="ja-JP" altLang="en-US" sz="1000" kern="1200"/>
            <a:t>内部監査の</a:t>
          </a:r>
          <a:br>
            <a:rPr kumimoji="1" lang="en-US" altLang="ja-JP" sz="1000" kern="1200"/>
          </a:br>
          <a:r>
            <a:rPr kumimoji="1" lang="ja-JP" altLang="en-US" sz="1000" kern="1200"/>
            <a:t>計画立案</a:t>
          </a:r>
        </a:p>
      </dsp:txBody>
      <dsp:txXfrm>
        <a:off x="2374198" y="1318053"/>
        <a:ext cx="864002" cy="564463"/>
      </dsp:txXfrm>
    </dsp:sp>
    <dsp:sp modelId="{4051A41A-08F9-402B-A707-493BAF6F1820}">
      <dsp:nvSpPr>
        <dsp:cNvPr id="0" name=""/>
        <dsp:cNvSpPr/>
      </dsp:nvSpPr>
      <dsp:spPr>
        <a:xfrm>
          <a:off x="3325164" y="1514226"/>
          <a:ext cx="147132" cy="172117"/>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311150">
            <a:lnSpc>
              <a:spcPct val="90000"/>
            </a:lnSpc>
            <a:spcBef>
              <a:spcPct val="0"/>
            </a:spcBef>
            <a:spcAft>
              <a:spcPct val="35000"/>
            </a:spcAft>
            <a:buNone/>
          </a:pPr>
          <a:endParaRPr kumimoji="1" lang="ja-JP" altLang="en-US" sz="700" kern="1200"/>
        </a:p>
      </dsp:txBody>
      <dsp:txXfrm>
        <a:off x="3325164" y="1548649"/>
        <a:ext cx="102992" cy="103271"/>
      </dsp:txXfrm>
    </dsp:sp>
    <dsp:sp modelId="{255AC6E3-6D56-44EA-9C21-82F23E9FE762}">
      <dsp:nvSpPr>
        <dsp:cNvPr id="0" name=""/>
        <dsp:cNvSpPr/>
      </dsp:nvSpPr>
      <dsp:spPr>
        <a:xfrm>
          <a:off x="3533370" y="1300492"/>
          <a:ext cx="899124" cy="599585"/>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kumimoji="1" lang="ja-JP" altLang="en-US" sz="1000" kern="1200"/>
            <a:t>内部監査の</a:t>
          </a:r>
          <a:br>
            <a:rPr kumimoji="1" lang="en-US" altLang="ja-JP" sz="1000" kern="1200"/>
          </a:br>
          <a:r>
            <a:rPr kumimoji="1" lang="ja-JP" altLang="en-US" sz="1000" kern="1200"/>
            <a:t>実施</a:t>
          </a:r>
        </a:p>
      </dsp:txBody>
      <dsp:txXfrm>
        <a:off x="3550931" y="1318053"/>
        <a:ext cx="864002" cy="564463"/>
      </dsp:txXfrm>
    </dsp:sp>
    <dsp:sp modelId="{F34A334A-77AD-4C85-8CD5-F1D59CFEBB7C}">
      <dsp:nvSpPr>
        <dsp:cNvPr id="0" name=""/>
        <dsp:cNvSpPr/>
      </dsp:nvSpPr>
      <dsp:spPr>
        <a:xfrm>
          <a:off x="4501896" y="1514226"/>
          <a:ext cx="147132" cy="172117"/>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311150">
            <a:lnSpc>
              <a:spcPct val="90000"/>
            </a:lnSpc>
            <a:spcBef>
              <a:spcPct val="0"/>
            </a:spcBef>
            <a:spcAft>
              <a:spcPct val="35000"/>
            </a:spcAft>
            <a:buNone/>
          </a:pPr>
          <a:endParaRPr kumimoji="1" lang="ja-JP" altLang="en-US" sz="700" kern="1200"/>
        </a:p>
      </dsp:txBody>
      <dsp:txXfrm>
        <a:off x="4501896" y="1548649"/>
        <a:ext cx="102992" cy="103271"/>
      </dsp:txXfrm>
    </dsp:sp>
    <dsp:sp modelId="{F77DA819-953E-4A8D-A044-BDD71C8BD014}">
      <dsp:nvSpPr>
        <dsp:cNvPr id="0" name=""/>
        <dsp:cNvSpPr/>
      </dsp:nvSpPr>
      <dsp:spPr>
        <a:xfrm>
          <a:off x="4710102" y="1300492"/>
          <a:ext cx="899124" cy="599585"/>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kumimoji="1" lang="ja-JP" altLang="en-US" sz="1000" kern="1200"/>
            <a:t>監査報告書の</a:t>
          </a:r>
          <a:br>
            <a:rPr kumimoji="1" lang="en-US" altLang="ja-JP" sz="1000" kern="1200"/>
          </a:br>
          <a:r>
            <a:rPr kumimoji="1" lang="ja-JP" altLang="en-US" sz="1000" kern="1200"/>
            <a:t>作成</a:t>
          </a:r>
        </a:p>
      </dsp:txBody>
      <dsp:txXfrm>
        <a:off x="4727663" y="1318053"/>
        <a:ext cx="864002" cy="564463"/>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C4B1A60-E538-4C61-8903-45EC1A73C8B2}">
      <dsp:nvSpPr>
        <dsp:cNvPr id="0" name=""/>
        <dsp:cNvSpPr/>
      </dsp:nvSpPr>
      <dsp:spPr>
        <a:xfrm>
          <a:off x="2448434" y="1637832"/>
          <a:ext cx="1647273" cy="838521"/>
        </a:xfrm>
        <a:prstGeom prst="roundRect">
          <a:avLst>
            <a:gd name="adj" fmla="val 10000"/>
          </a:avLst>
        </a:prstGeom>
        <a:solidFill>
          <a:schemeClr val="lt1">
            <a:alpha val="90000"/>
            <a:hueOff val="0"/>
            <a:satOff val="0"/>
            <a:lumOff val="0"/>
            <a:alphaOff val="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b" anchorCtr="0">
          <a:noAutofit/>
        </a:bodyPr>
        <a:lstStyle/>
        <a:p>
          <a:pPr marL="57150" lvl="1" indent="-57150" algn="l" defTabSz="355600">
            <a:lnSpc>
              <a:spcPct val="90000"/>
            </a:lnSpc>
            <a:spcBef>
              <a:spcPct val="0"/>
            </a:spcBef>
            <a:spcAft>
              <a:spcPct val="15000"/>
            </a:spcAft>
            <a:buFontTx/>
            <a:buNone/>
          </a:pPr>
          <a:r>
            <a:rPr kumimoji="1" lang="en-US" altLang="ja-JP" sz="800" kern="1200">
              <a:latin typeface="+mn-ea"/>
              <a:ea typeface="+mn-ea"/>
            </a:rPr>
            <a:t>9. </a:t>
          </a:r>
          <a:r>
            <a:rPr kumimoji="1" lang="ja-JP" altLang="en-US" sz="800" kern="1200">
              <a:latin typeface="+mn-ea"/>
              <a:ea typeface="+mn-ea"/>
            </a:rPr>
            <a:t>パフォーマンス評価</a:t>
          </a:r>
        </a:p>
      </dsp:txBody>
      <dsp:txXfrm>
        <a:off x="2961036" y="1865883"/>
        <a:ext cx="1116251" cy="592051"/>
      </dsp:txXfrm>
    </dsp:sp>
    <dsp:sp modelId="{6E7FFD17-F246-4C4A-9606-11CD03576066}">
      <dsp:nvSpPr>
        <dsp:cNvPr id="0" name=""/>
        <dsp:cNvSpPr/>
      </dsp:nvSpPr>
      <dsp:spPr>
        <a:xfrm>
          <a:off x="476291" y="1637848"/>
          <a:ext cx="1647273" cy="838490"/>
        </a:xfrm>
        <a:prstGeom prst="roundRect">
          <a:avLst>
            <a:gd name="adj" fmla="val 10000"/>
          </a:avLst>
        </a:prstGeom>
        <a:solidFill>
          <a:schemeClr val="lt1">
            <a:alpha val="90000"/>
            <a:hueOff val="0"/>
            <a:satOff val="0"/>
            <a:lumOff val="0"/>
            <a:alphaOff val="0"/>
          </a:schemeClr>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b" anchorCtr="0">
          <a:noAutofit/>
        </a:bodyPr>
        <a:lstStyle/>
        <a:p>
          <a:pPr marL="57150" lvl="1" indent="-57150" algn="l" defTabSz="355600">
            <a:lnSpc>
              <a:spcPct val="90000"/>
            </a:lnSpc>
            <a:spcBef>
              <a:spcPct val="0"/>
            </a:spcBef>
            <a:spcAft>
              <a:spcPct val="15000"/>
            </a:spcAft>
            <a:buFontTx/>
            <a:buNone/>
          </a:pPr>
          <a:r>
            <a:rPr kumimoji="1" lang="en-US" altLang="ja-JP" sz="800" b="1" kern="1200">
              <a:latin typeface="+mn-ea"/>
              <a:ea typeface="+mn-ea"/>
            </a:rPr>
            <a:t>10. </a:t>
          </a:r>
          <a:r>
            <a:rPr kumimoji="1" lang="ja-JP" altLang="en-US" sz="800" b="1" kern="1200">
              <a:latin typeface="+mn-ea"/>
              <a:ea typeface="+mn-ea"/>
            </a:rPr>
            <a:t>改善</a:t>
          </a:r>
        </a:p>
      </dsp:txBody>
      <dsp:txXfrm>
        <a:off x="494710" y="1865890"/>
        <a:ext cx="1116253" cy="592029"/>
      </dsp:txXfrm>
    </dsp:sp>
    <dsp:sp modelId="{B466DDDF-AE62-4072-9371-A70667CCBACA}">
      <dsp:nvSpPr>
        <dsp:cNvPr id="0" name=""/>
        <dsp:cNvSpPr/>
      </dsp:nvSpPr>
      <dsp:spPr>
        <a:xfrm>
          <a:off x="2448434" y="-28354"/>
          <a:ext cx="1647273" cy="843211"/>
        </a:xfrm>
        <a:prstGeom prst="roundRect">
          <a:avLst>
            <a:gd name="adj" fmla="val 10000"/>
          </a:avLst>
        </a:prstGeom>
        <a:solidFill>
          <a:schemeClr val="lt1">
            <a:alpha val="90000"/>
            <a:hueOff val="0"/>
            <a:satOff val="0"/>
            <a:lumOff val="0"/>
            <a:alphaOff val="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t" anchorCtr="0">
          <a:noAutofit/>
        </a:bodyPr>
        <a:lstStyle/>
        <a:p>
          <a:pPr marL="57150" lvl="1" indent="-57150" algn="r" defTabSz="355600">
            <a:lnSpc>
              <a:spcPct val="90000"/>
            </a:lnSpc>
            <a:spcBef>
              <a:spcPct val="0"/>
            </a:spcBef>
            <a:spcAft>
              <a:spcPct val="15000"/>
            </a:spcAft>
            <a:buFontTx/>
            <a:buNone/>
          </a:pPr>
          <a:r>
            <a:rPr kumimoji="1" lang="en-US" altLang="ja-JP" sz="800" kern="1200">
              <a:latin typeface="+mn-ea"/>
              <a:ea typeface="+mn-ea"/>
            </a:rPr>
            <a:t>8. </a:t>
          </a:r>
          <a:r>
            <a:rPr kumimoji="1" lang="ja-JP" altLang="en-US" sz="800" kern="1200">
              <a:latin typeface="+mn-ea"/>
              <a:ea typeface="+mn-ea"/>
            </a:rPr>
            <a:t>運用</a:t>
          </a:r>
        </a:p>
      </dsp:txBody>
      <dsp:txXfrm>
        <a:off x="2961139" y="-9831"/>
        <a:ext cx="1116045" cy="595362"/>
      </dsp:txXfrm>
    </dsp:sp>
    <dsp:sp modelId="{81CC0E37-AF5E-4586-B687-4FB7B1BAAC2B}">
      <dsp:nvSpPr>
        <dsp:cNvPr id="0" name=""/>
        <dsp:cNvSpPr/>
      </dsp:nvSpPr>
      <dsp:spPr>
        <a:xfrm>
          <a:off x="476291" y="-28151"/>
          <a:ext cx="1647273" cy="842804"/>
        </a:xfrm>
        <a:prstGeom prst="roundRect">
          <a:avLst>
            <a:gd name="adj" fmla="val 10000"/>
          </a:avLst>
        </a:prstGeom>
        <a:solidFill>
          <a:schemeClr val="lt1">
            <a:alpha val="90000"/>
            <a:hueOff val="0"/>
            <a:satOff val="0"/>
            <a:lumOff val="0"/>
            <a:alphaOff val="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t" anchorCtr="0">
          <a:noAutofit/>
        </a:bodyPr>
        <a:lstStyle/>
        <a:p>
          <a:pPr marL="57150" lvl="1" indent="-57150" algn="l" defTabSz="355600">
            <a:lnSpc>
              <a:spcPct val="90000"/>
            </a:lnSpc>
            <a:spcBef>
              <a:spcPct val="0"/>
            </a:spcBef>
            <a:spcAft>
              <a:spcPct val="15000"/>
            </a:spcAft>
            <a:buFontTx/>
            <a:buNone/>
          </a:pPr>
          <a:r>
            <a:rPr kumimoji="1" lang="en-US" altLang="ja-JP" sz="800" kern="1200">
              <a:latin typeface="+mn-ea"/>
              <a:ea typeface="+mn-ea"/>
            </a:rPr>
            <a:t>4. </a:t>
          </a:r>
          <a:r>
            <a:rPr kumimoji="1" lang="ja-JP" altLang="en-US" sz="800" kern="1200">
              <a:latin typeface="+mn-ea"/>
              <a:ea typeface="+mn-ea"/>
            </a:rPr>
            <a:t>組織の状況</a:t>
          </a:r>
        </a:p>
        <a:p>
          <a:pPr marL="57150" lvl="1" indent="-57150" algn="l" defTabSz="355600">
            <a:lnSpc>
              <a:spcPct val="90000"/>
            </a:lnSpc>
            <a:spcBef>
              <a:spcPct val="0"/>
            </a:spcBef>
            <a:spcAft>
              <a:spcPct val="15000"/>
            </a:spcAft>
            <a:buFontTx/>
            <a:buNone/>
          </a:pPr>
          <a:r>
            <a:rPr kumimoji="1" lang="en-US" altLang="ja-JP" sz="800" b="0" kern="1200">
              <a:latin typeface="+mn-ea"/>
              <a:ea typeface="+mn-ea"/>
            </a:rPr>
            <a:t>5. </a:t>
          </a:r>
          <a:r>
            <a:rPr kumimoji="1" lang="ja-JP" altLang="en-US" sz="800" b="0" kern="1200">
              <a:latin typeface="+mn-ea"/>
              <a:ea typeface="+mn-ea"/>
            </a:rPr>
            <a:t>リーダーシップ</a:t>
          </a:r>
        </a:p>
        <a:p>
          <a:pPr marL="57150" lvl="1" indent="-57150" algn="l" defTabSz="355600">
            <a:lnSpc>
              <a:spcPct val="90000"/>
            </a:lnSpc>
            <a:spcBef>
              <a:spcPct val="0"/>
            </a:spcBef>
            <a:spcAft>
              <a:spcPct val="15000"/>
            </a:spcAft>
            <a:buFontTx/>
            <a:buNone/>
          </a:pPr>
          <a:r>
            <a:rPr kumimoji="1" lang="en-US" altLang="ja-JP" sz="800" kern="1200">
              <a:latin typeface="+mn-ea"/>
              <a:ea typeface="+mn-ea"/>
            </a:rPr>
            <a:t>6. </a:t>
          </a:r>
          <a:r>
            <a:rPr kumimoji="1" lang="ja-JP" altLang="en-US" sz="800" kern="1200">
              <a:latin typeface="+mn-ea"/>
              <a:ea typeface="+mn-ea"/>
            </a:rPr>
            <a:t>計画</a:t>
          </a:r>
        </a:p>
        <a:p>
          <a:pPr marL="57150" lvl="1" indent="-57150" algn="l" defTabSz="355600">
            <a:lnSpc>
              <a:spcPct val="90000"/>
            </a:lnSpc>
            <a:spcBef>
              <a:spcPct val="0"/>
            </a:spcBef>
            <a:spcAft>
              <a:spcPct val="15000"/>
            </a:spcAft>
            <a:buFontTx/>
            <a:buNone/>
          </a:pPr>
          <a:r>
            <a:rPr kumimoji="1" lang="en-US" altLang="ja-JP" sz="800" kern="1200">
              <a:latin typeface="+mn-ea"/>
              <a:ea typeface="+mn-ea"/>
            </a:rPr>
            <a:t>7. </a:t>
          </a:r>
          <a:r>
            <a:rPr kumimoji="1" lang="ja-JP" altLang="en-US" sz="800" kern="1200">
              <a:latin typeface="+mn-ea"/>
              <a:ea typeface="+mn-ea"/>
            </a:rPr>
            <a:t>支援</a:t>
          </a:r>
        </a:p>
      </dsp:txBody>
      <dsp:txXfrm>
        <a:off x="494805" y="-9637"/>
        <a:ext cx="1116063" cy="595075"/>
      </dsp:txXfrm>
    </dsp:sp>
    <dsp:sp modelId="{24A9FC1E-F15E-4FC3-948E-559A3D53520F}">
      <dsp:nvSpPr>
        <dsp:cNvPr id="0" name=""/>
        <dsp:cNvSpPr/>
      </dsp:nvSpPr>
      <dsp:spPr>
        <a:xfrm>
          <a:off x="1202055" y="140055"/>
          <a:ext cx="1059476" cy="1059476"/>
        </a:xfrm>
        <a:prstGeom prst="pieWedge">
          <a:avLst/>
        </a:prstGeom>
        <a:solidFill>
          <a:schemeClr val="bg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Plan</a:t>
          </a:r>
          <a:br>
            <a:rPr kumimoji="1" lang="en-US" altLang="ja-JP" sz="800" b="1" kern="1200">
              <a:latin typeface="+mn-ea"/>
              <a:ea typeface="+mn-ea"/>
            </a:rPr>
          </a:br>
          <a:r>
            <a:rPr kumimoji="1" lang="ja-JP" altLang="en-US" sz="800" b="1" kern="1200">
              <a:latin typeface="+mn-ea"/>
              <a:ea typeface="+mn-ea"/>
            </a:rPr>
            <a:t>（計画）</a:t>
          </a:r>
        </a:p>
      </dsp:txBody>
      <dsp:txXfrm>
        <a:off x="1512368" y="450368"/>
        <a:ext cx="749163" cy="749163"/>
      </dsp:txXfrm>
    </dsp:sp>
    <dsp:sp modelId="{0EED4DDF-F146-4827-9BD0-36CA4C2E7323}">
      <dsp:nvSpPr>
        <dsp:cNvPr id="0" name=""/>
        <dsp:cNvSpPr/>
      </dsp:nvSpPr>
      <dsp:spPr>
        <a:xfrm rot="5400000">
          <a:off x="2310468" y="140055"/>
          <a:ext cx="1059476" cy="1059476"/>
        </a:xfrm>
        <a:prstGeom prst="pieWedge">
          <a:avLst/>
        </a:prstGeom>
        <a:solidFill>
          <a:schemeClr val="bg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Do</a:t>
          </a:r>
          <a:br>
            <a:rPr kumimoji="1" lang="en-US" altLang="ja-JP" sz="800" b="1" kern="1200">
              <a:latin typeface="+mn-ea"/>
              <a:ea typeface="+mn-ea"/>
            </a:rPr>
          </a:br>
          <a:r>
            <a:rPr kumimoji="1" lang="ja-JP" altLang="en-US" sz="800" b="1" kern="1200">
              <a:latin typeface="+mn-ea"/>
              <a:ea typeface="+mn-ea"/>
            </a:rPr>
            <a:t>（実行）</a:t>
          </a:r>
        </a:p>
      </dsp:txBody>
      <dsp:txXfrm rot="-5400000">
        <a:off x="2310468" y="450368"/>
        <a:ext cx="749163" cy="749163"/>
      </dsp:txXfrm>
    </dsp:sp>
    <dsp:sp modelId="{8F4781F1-7559-48D4-81E7-89272B07DAF9}">
      <dsp:nvSpPr>
        <dsp:cNvPr id="0" name=""/>
        <dsp:cNvSpPr/>
      </dsp:nvSpPr>
      <dsp:spPr>
        <a:xfrm rot="10800000">
          <a:off x="2310468" y="1248468"/>
          <a:ext cx="1059476" cy="1059476"/>
        </a:xfrm>
        <a:prstGeom prst="pieWedge">
          <a:avLst/>
        </a:prstGeom>
        <a:solidFill>
          <a:schemeClr val="bg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Check</a:t>
          </a:r>
          <a:br>
            <a:rPr kumimoji="1" lang="en-US" altLang="ja-JP" sz="800" b="1" kern="1200">
              <a:latin typeface="+mn-ea"/>
              <a:ea typeface="+mn-ea"/>
            </a:rPr>
          </a:br>
          <a:r>
            <a:rPr kumimoji="1" lang="ja-JP" altLang="en-US" sz="800" b="1" kern="1200">
              <a:latin typeface="+mn-ea"/>
              <a:ea typeface="+mn-ea"/>
            </a:rPr>
            <a:t>（評価）</a:t>
          </a:r>
        </a:p>
      </dsp:txBody>
      <dsp:txXfrm rot="10800000">
        <a:off x="2310468" y="1248468"/>
        <a:ext cx="749163" cy="749163"/>
      </dsp:txXfrm>
    </dsp:sp>
    <dsp:sp modelId="{1995C2B1-5731-46B6-8370-8923A584FDB4}">
      <dsp:nvSpPr>
        <dsp:cNvPr id="0" name=""/>
        <dsp:cNvSpPr/>
      </dsp:nvSpPr>
      <dsp:spPr>
        <a:xfrm rot="16200000">
          <a:off x="1202055" y="1248468"/>
          <a:ext cx="1059476" cy="1059476"/>
        </a:xfrm>
        <a:prstGeom prst="pieWedge">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Act</a:t>
          </a:r>
          <a:br>
            <a:rPr kumimoji="1" lang="en-US" altLang="ja-JP" sz="800" b="1" kern="1200">
              <a:latin typeface="+mn-ea"/>
              <a:ea typeface="+mn-ea"/>
            </a:rPr>
          </a:br>
          <a:r>
            <a:rPr kumimoji="1" lang="ja-JP" altLang="en-US" sz="800" b="1" kern="1200">
              <a:latin typeface="+mn-ea"/>
              <a:ea typeface="+mn-ea"/>
            </a:rPr>
            <a:t>（改善）</a:t>
          </a:r>
        </a:p>
      </dsp:txBody>
      <dsp:txXfrm rot="5400000">
        <a:off x="1512368" y="1248468"/>
        <a:ext cx="749163" cy="749163"/>
      </dsp:txXfrm>
    </dsp:sp>
    <dsp:sp modelId="{E4EE64CC-FD06-4338-9FBD-551F5599CB7E}">
      <dsp:nvSpPr>
        <dsp:cNvPr id="0" name=""/>
        <dsp:cNvSpPr/>
      </dsp:nvSpPr>
      <dsp:spPr>
        <a:xfrm>
          <a:off x="2103099" y="1003785"/>
          <a:ext cx="365800" cy="318087"/>
        </a:xfrm>
        <a:prstGeom prst="circularArrow">
          <a:avLst/>
        </a:prstGeom>
        <a:solidFill>
          <a:schemeClr val="bg1">
            <a:lumMod val="5000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 modelId="{BD8E378B-DBE4-4F78-BB3F-CE905675DAAF}">
      <dsp:nvSpPr>
        <dsp:cNvPr id="0" name=""/>
        <dsp:cNvSpPr/>
      </dsp:nvSpPr>
      <dsp:spPr>
        <a:xfrm rot="10800000">
          <a:off x="2103099" y="1126126"/>
          <a:ext cx="365800" cy="318087"/>
        </a:xfrm>
        <a:prstGeom prst="circularArrow">
          <a:avLst/>
        </a:prstGeom>
        <a:solidFill>
          <a:schemeClr val="bg1">
            <a:lumMod val="5000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B7F683F-08A9-489E-BF6F-2C306DEB84FC}">
      <dsp:nvSpPr>
        <dsp:cNvPr id="0" name=""/>
        <dsp:cNvSpPr/>
      </dsp:nvSpPr>
      <dsp:spPr>
        <a:xfrm>
          <a:off x="552" y="0"/>
          <a:ext cx="326018" cy="3575803"/>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eaVert" wrap="square" lIns="38100" tIns="38100" rIns="38100" bIns="38100" numCol="1" spcCol="1270" anchor="ctr" anchorCtr="0">
          <a:noAutofit/>
        </a:bodyPr>
        <a:lstStyle/>
        <a:p>
          <a:pPr marL="0" lvl="0" indent="0" algn="l" defTabSz="444500">
            <a:lnSpc>
              <a:spcPct val="90000"/>
            </a:lnSpc>
            <a:spcBef>
              <a:spcPct val="0"/>
            </a:spcBef>
            <a:spcAft>
              <a:spcPct val="35000"/>
            </a:spcAft>
            <a:buNone/>
          </a:pPr>
          <a:r>
            <a:rPr kumimoji="1" lang="ja-JP" altLang="en-US" sz="1000" kern="1200"/>
            <a:t>①企業のアクターを特定</a:t>
          </a:r>
        </a:p>
      </dsp:txBody>
      <dsp:txXfrm>
        <a:off x="10101" y="9549"/>
        <a:ext cx="306920" cy="3556705"/>
      </dsp:txXfrm>
    </dsp:sp>
    <dsp:sp modelId="{CDC91A02-1529-444A-B176-AC070E84B570}">
      <dsp:nvSpPr>
        <dsp:cNvPr id="0" name=""/>
        <dsp:cNvSpPr/>
      </dsp:nvSpPr>
      <dsp:spPr>
        <a:xfrm>
          <a:off x="443213" y="1643263"/>
          <a:ext cx="247284" cy="28927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355600">
            <a:lnSpc>
              <a:spcPct val="90000"/>
            </a:lnSpc>
            <a:spcBef>
              <a:spcPct val="0"/>
            </a:spcBef>
            <a:spcAft>
              <a:spcPct val="35000"/>
            </a:spcAft>
            <a:buNone/>
          </a:pPr>
          <a:endParaRPr kumimoji="1" lang="ja-JP" altLang="en-US" sz="800" kern="1200"/>
        </a:p>
      </dsp:txBody>
      <dsp:txXfrm>
        <a:off x="443213" y="1701118"/>
        <a:ext cx="173099" cy="173565"/>
      </dsp:txXfrm>
    </dsp:sp>
    <dsp:sp modelId="{1FC4E1CE-427D-47D6-8BB1-73BF2A819E98}">
      <dsp:nvSpPr>
        <dsp:cNvPr id="0" name=""/>
        <dsp:cNvSpPr/>
      </dsp:nvSpPr>
      <dsp:spPr>
        <a:xfrm>
          <a:off x="793144" y="0"/>
          <a:ext cx="326018" cy="3575803"/>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eaVert" wrap="square" lIns="38100" tIns="38100" rIns="38100" bIns="38100" numCol="1" spcCol="1270" anchor="ctr" anchorCtr="0">
          <a:noAutofit/>
        </a:bodyPr>
        <a:lstStyle/>
        <a:p>
          <a:pPr marL="0" lvl="0" indent="0" algn="l" defTabSz="444500">
            <a:lnSpc>
              <a:spcPct val="90000"/>
            </a:lnSpc>
            <a:spcBef>
              <a:spcPct val="0"/>
            </a:spcBef>
            <a:spcAft>
              <a:spcPct val="35000"/>
            </a:spcAft>
            <a:buNone/>
          </a:pPr>
          <a:r>
            <a:rPr kumimoji="1" lang="ja-JP" altLang="en-US" sz="1000" kern="1200"/>
            <a:t>②企業が所有する資産を特定</a:t>
          </a:r>
        </a:p>
      </dsp:txBody>
      <dsp:txXfrm>
        <a:off x="802693" y="9549"/>
        <a:ext cx="306920" cy="3556705"/>
      </dsp:txXfrm>
    </dsp:sp>
    <dsp:sp modelId="{59B39384-8775-4972-B042-63C0584E4AC7}">
      <dsp:nvSpPr>
        <dsp:cNvPr id="0" name=""/>
        <dsp:cNvSpPr/>
      </dsp:nvSpPr>
      <dsp:spPr>
        <a:xfrm>
          <a:off x="1235806" y="1643263"/>
          <a:ext cx="247284" cy="28927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355600">
            <a:lnSpc>
              <a:spcPct val="90000"/>
            </a:lnSpc>
            <a:spcBef>
              <a:spcPct val="0"/>
            </a:spcBef>
            <a:spcAft>
              <a:spcPct val="35000"/>
            </a:spcAft>
            <a:buNone/>
          </a:pPr>
          <a:endParaRPr kumimoji="1" lang="ja-JP" altLang="en-US" sz="800" kern="1200"/>
        </a:p>
      </dsp:txBody>
      <dsp:txXfrm>
        <a:off x="1235806" y="1701118"/>
        <a:ext cx="173099" cy="173565"/>
      </dsp:txXfrm>
    </dsp:sp>
    <dsp:sp modelId="{DFFC0143-5FBD-4CF9-B8B7-FC7F56B0D8B0}">
      <dsp:nvSpPr>
        <dsp:cNvPr id="0" name=""/>
        <dsp:cNvSpPr/>
      </dsp:nvSpPr>
      <dsp:spPr>
        <a:xfrm>
          <a:off x="1585736" y="0"/>
          <a:ext cx="326018" cy="3575803"/>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eaVert" wrap="square" lIns="38100" tIns="38100" rIns="38100" bIns="38100" numCol="1" spcCol="1270" anchor="ctr" anchorCtr="0">
          <a:noAutofit/>
        </a:bodyPr>
        <a:lstStyle/>
        <a:p>
          <a:pPr marL="0" lvl="0" indent="0" algn="l" defTabSz="444500">
            <a:lnSpc>
              <a:spcPct val="90000"/>
            </a:lnSpc>
            <a:spcBef>
              <a:spcPct val="0"/>
            </a:spcBef>
            <a:spcAft>
              <a:spcPct val="35000"/>
            </a:spcAft>
            <a:buNone/>
          </a:pPr>
          <a:r>
            <a:rPr kumimoji="1" lang="ja-JP" altLang="en-US" sz="1000" kern="1200"/>
            <a:t>③キープロセスの特定とプロセス実行に伴うリスクの評価</a:t>
          </a:r>
        </a:p>
      </dsp:txBody>
      <dsp:txXfrm>
        <a:off x="1595285" y="9549"/>
        <a:ext cx="306920" cy="3556705"/>
      </dsp:txXfrm>
    </dsp:sp>
    <dsp:sp modelId="{735EA4EF-B3F7-4E8C-BF48-479D0E3E9F32}">
      <dsp:nvSpPr>
        <dsp:cNvPr id="0" name=""/>
        <dsp:cNvSpPr/>
      </dsp:nvSpPr>
      <dsp:spPr>
        <a:xfrm>
          <a:off x="2028398" y="1643263"/>
          <a:ext cx="247284" cy="28927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355600">
            <a:lnSpc>
              <a:spcPct val="90000"/>
            </a:lnSpc>
            <a:spcBef>
              <a:spcPct val="0"/>
            </a:spcBef>
            <a:spcAft>
              <a:spcPct val="35000"/>
            </a:spcAft>
            <a:buNone/>
          </a:pPr>
          <a:endParaRPr kumimoji="1" lang="ja-JP" altLang="en-US" sz="800" kern="1200"/>
        </a:p>
      </dsp:txBody>
      <dsp:txXfrm>
        <a:off x="2028398" y="1701118"/>
        <a:ext cx="173099" cy="173565"/>
      </dsp:txXfrm>
    </dsp:sp>
    <dsp:sp modelId="{5D68BDF3-1BD4-4E5E-947E-CDF9CD502160}">
      <dsp:nvSpPr>
        <dsp:cNvPr id="0" name=""/>
        <dsp:cNvSpPr/>
      </dsp:nvSpPr>
      <dsp:spPr>
        <a:xfrm>
          <a:off x="2378328" y="0"/>
          <a:ext cx="326018" cy="3575803"/>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eaVert" wrap="square" lIns="38100" tIns="38100" rIns="38100" bIns="38100" numCol="1" spcCol="1270" anchor="ctr" anchorCtr="0">
          <a:noAutofit/>
        </a:bodyPr>
        <a:lstStyle/>
        <a:p>
          <a:pPr marL="0" lvl="0" indent="0" algn="l" defTabSz="444500">
            <a:lnSpc>
              <a:spcPct val="90000"/>
            </a:lnSpc>
            <a:spcBef>
              <a:spcPct val="0"/>
            </a:spcBef>
            <a:spcAft>
              <a:spcPct val="35000"/>
            </a:spcAft>
            <a:buNone/>
          </a:pPr>
          <a:r>
            <a:rPr kumimoji="1" lang="ja-JP" altLang="en-US" sz="1000" kern="1200"/>
            <a:t>④ゼロトラスト導入候補の方針策定</a:t>
          </a:r>
        </a:p>
      </dsp:txBody>
      <dsp:txXfrm>
        <a:off x="2387877" y="9549"/>
        <a:ext cx="306920" cy="3556705"/>
      </dsp:txXfrm>
    </dsp:sp>
    <dsp:sp modelId="{1EA42273-EC4C-411E-8461-2416B8E79AB4}">
      <dsp:nvSpPr>
        <dsp:cNvPr id="0" name=""/>
        <dsp:cNvSpPr/>
      </dsp:nvSpPr>
      <dsp:spPr>
        <a:xfrm>
          <a:off x="2820990" y="1643263"/>
          <a:ext cx="247284" cy="28927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355600">
            <a:lnSpc>
              <a:spcPct val="90000"/>
            </a:lnSpc>
            <a:spcBef>
              <a:spcPct val="0"/>
            </a:spcBef>
            <a:spcAft>
              <a:spcPct val="35000"/>
            </a:spcAft>
            <a:buNone/>
          </a:pPr>
          <a:endParaRPr kumimoji="1" lang="ja-JP" altLang="en-US" sz="800" kern="1200"/>
        </a:p>
      </dsp:txBody>
      <dsp:txXfrm>
        <a:off x="2820990" y="1701118"/>
        <a:ext cx="173099" cy="173565"/>
      </dsp:txXfrm>
    </dsp:sp>
    <dsp:sp modelId="{4E6AC328-60C5-4FF4-97DE-601D475379FE}">
      <dsp:nvSpPr>
        <dsp:cNvPr id="0" name=""/>
        <dsp:cNvSpPr/>
      </dsp:nvSpPr>
      <dsp:spPr>
        <a:xfrm>
          <a:off x="3170920" y="0"/>
          <a:ext cx="326018" cy="3575803"/>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eaVert" wrap="square" lIns="38100" tIns="38100" rIns="38100" bIns="38100" numCol="1" spcCol="1270" anchor="ctr" anchorCtr="0">
          <a:noAutofit/>
        </a:bodyPr>
        <a:lstStyle/>
        <a:p>
          <a:pPr marL="0" lvl="0" indent="0" algn="l" defTabSz="444500">
            <a:lnSpc>
              <a:spcPct val="90000"/>
            </a:lnSpc>
            <a:spcBef>
              <a:spcPct val="0"/>
            </a:spcBef>
            <a:spcAft>
              <a:spcPct val="35000"/>
            </a:spcAft>
            <a:buNone/>
          </a:pPr>
          <a:r>
            <a:rPr kumimoji="1" lang="ja-JP" altLang="en-US" sz="1000" kern="1200"/>
            <a:t>⑤ソリューション候補の特定</a:t>
          </a:r>
        </a:p>
      </dsp:txBody>
      <dsp:txXfrm>
        <a:off x="3180469" y="9549"/>
        <a:ext cx="306920" cy="3556705"/>
      </dsp:txXfrm>
    </dsp:sp>
    <dsp:sp modelId="{799B6B92-AF02-4D8B-81F1-2E57E89D8ADB}">
      <dsp:nvSpPr>
        <dsp:cNvPr id="0" name=""/>
        <dsp:cNvSpPr/>
      </dsp:nvSpPr>
      <dsp:spPr>
        <a:xfrm>
          <a:off x="3613582" y="1643263"/>
          <a:ext cx="247284" cy="28927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355600">
            <a:lnSpc>
              <a:spcPct val="90000"/>
            </a:lnSpc>
            <a:spcBef>
              <a:spcPct val="0"/>
            </a:spcBef>
            <a:spcAft>
              <a:spcPct val="35000"/>
            </a:spcAft>
            <a:buNone/>
          </a:pPr>
          <a:endParaRPr kumimoji="1" lang="ja-JP" altLang="en-US" sz="800" kern="1200"/>
        </a:p>
      </dsp:txBody>
      <dsp:txXfrm>
        <a:off x="3613582" y="1701118"/>
        <a:ext cx="173099" cy="173565"/>
      </dsp:txXfrm>
    </dsp:sp>
    <dsp:sp modelId="{75BE394C-2BFE-49A3-8ABC-C3A2E5EE1AF3}">
      <dsp:nvSpPr>
        <dsp:cNvPr id="0" name=""/>
        <dsp:cNvSpPr/>
      </dsp:nvSpPr>
      <dsp:spPr>
        <a:xfrm>
          <a:off x="3963512" y="0"/>
          <a:ext cx="326018" cy="3575803"/>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eaVert" wrap="square" lIns="38100" tIns="38100" rIns="38100" bIns="38100" numCol="1" spcCol="1270" anchor="ctr" anchorCtr="0">
          <a:noAutofit/>
        </a:bodyPr>
        <a:lstStyle/>
        <a:p>
          <a:pPr marL="0" lvl="0" indent="0" algn="l" defTabSz="444500">
            <a:lnSpc>
              <a:spcPct val="90000"/>
            </a:lnSpc>
            <a:spcBef>
              <a:spcPct val="0"/>
            </a:spcBef>
            <a:spcAft>
              <a:spcPct val="35000"/>
            </a:spcAft>
            <a:buNone/>
          </a:pPr>
          <a:r>
            <a:rPr kumimoji="1" lang="ja-JP" altLang="en-US" sz="1000" kern="1200"/>
            <a:t>⑥初期導入とモニタリング</a:t>
          </a:r>
        </a:p>
      </dsp:txBody>
      <dsp:txXfrm>
        <a:off x="3973061" y="9549"/>
        <a:ext cx="306920" cy="3556705"/>
      </dsp:txXfrm>
    </dsp:sp>
    <dsp:sp modelId="{618D9E4B-383F-44AE-B7B4-9638F4E99E4E}">
      <dsp:nvSpPr>
        <dsp:cNvPr id="0" name=""/>
        <dsp:cNvSpPr/>
      </dsp:nvSpPr>
      <dsp:spPr>
        <a:xfrm>
          <a:off x="4406174" y="1643263"/>
          <a:ext cx="247284" cy="28927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355600">
            <a:lnSpc>
              <a:spcPct val="90000"/>
            </a:lnSpc>
            <a:spcBef>
              <a:spcPct val="0"/>
            </a:spcBef>
            <a:spcAft>
              <a:spcPct val="35000"/>
            </a:spcAft>
            <a:buNone/>
          </a:pPr>
          <a:endParaRPr kumimoji="1" lang="ja-JP" altLang="en-US" sz="800" kern="1200"/>
        </a:p>
      </dsp:txBody>
      <dsp:txXfrm>
        <a:off x="4406174" y="1701118"/>
        <a:ext cx="173099" cy="173565"/>
      </dsp:txXfrm>
    </dsp:sp>
    <dsp:sp modelId="{95D8C614-0650-4CC6-A2AD-C776B947728C}">
      <dsp:nvSpPr>
        <dsp:cNvPr id="0" name=""/>
        <dsp:cNvSpPr/>
      </dsp:nvSpPr>
      <dsp:spPr>
        <a:xfrm>
          <a:off x="4756104" y="0"/>
          <a:ext cx="326018" cy="3575803"/>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eaVert" wrap="square" lIns="38100" tIns="38100" rIns="38100" bIns="38100" numCol="1" spcCol="1270" anchor="ctr" anchorCtr="0">
          <a:noAutofit/>
        </a:bodyPr>
        <a:lstStyle/>
        <a:p>
          <a:pPr marL="0" lvl="0" indent="0" algn="l" defTabSz="444500">
            <a:lnSpc>
              <a:spcPct val="90000"/>
            </a:lnSpc>
            <a:spcBef>
              <a:spcPct val="0"/>
            </a:spcBef>
            <a:spcAft>
              <a:spcPct val="35000"/>
            </a:spcAft>
            <a:buNone/>
          </a:pPr>
          <a:r>
            <a:rPr kumimoji="1" lang="ja-JP" altLang="en-US" sz="1000" kern="1200"/>
            <a:t>⑦ゼロトラストの適用範囲拡大</a:t>
          </a:r>
        </a:p>
      </dsp:txBody>
      <dsp:txXfrm>
        <a:off x="4765653" y="9549"/>
        <a:ext cx="306920" cy="3556705"/>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BBED8EB-11B2-4BB3-8A60-16A001989440}">
      <dsp:nvSpPr>
        <dsp:cNvPr id="0" name=""/>
        <dsp:cNvSpPr/>
      </dsp:nvSpPr>
      <dsp:spPr>
        <a:xfrm>
          <a:off x="2818" y="1259837"/>
          <a:ext cx="1574043" cy="528324"/>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400050">
            <a:lnSpc>
              <a:spcPct val="90000"/>
            </a:lnSpc>
            <a:spcBef>
              <a:spcPct val="0"/>
            </a:spcBef>
            <a:spcAft>
              <a:spcPct val="35000"/>
            </a:spcAft>
            <a:buNone/>
          </a:pPr>
          <a:r>
            <a:rPr lang="en-US" altLang="ja-JP" sz="900" kern="1200"/>
            <a:t>1. </a:t>
          </a:r>
          <a:r>
            <a:rPr lang="ja-JP" altLang="en-US" sz="900" kern="1200"/>
            <a:t>発生したインシデントの内容把握</a:t>
          </a:r>
          <a:endParaRPr kumimoji="1" lang="ja-JP" altLang="en-US" sz="900" kern="1200"/>
        </a:p>
      </dsp:txBody>
      <dsp:txXfrm>
        <a:off x="18292" y="1275311"/>
        <a:ext cx="1543095" cy="497376"/>
      </dsp:txXfrm>
    </dsp:sp>
    <dsp:sp modelId="{B7165490-C555-478B-A638-0DE87182BCA6}">
      <dsp:nvSpPr>
        <dsp:cNvPr id="0" name=""/>
        <dsp:cNvSpPr/>
      </dsp:nvSpPr>
      <dsp:spPr>
        <a:xfrm>
          <a:off x="1660890" y="1419803"/>
          <a:ext cx="178141" cy="208392"/>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kumimoji="1" lang="ja-JP" altLang="en-US" sz="900" kern="1200"/>
        </a:p>
      </dsp:txBody>
      <dsp:txXfrm>
        <a:off x="1660890" y="1461481"/>
        <a:ext cx="124699" cy="125036"/>
      </dsp:txXfrm>
    </dsp:sp>
    <dsp:sp modelId="{4A796277-3BAA-4E99-A6AC-8F6E4F1DD187}">
      <dsp:nvSpPr>
        <dsp:cNvPr id="0" name=""/>
        <dsp:cNvSpPr/>
      </dsp:nvSpPr>
      <dsp:spPr>
        <a:xfrm>
          <a:off x="1912978" y="1259837"/>
          <a:ext cx="1574043" cy="528324"/>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400050">
            <a:lnSpc>
              <a:spcPct val="90000"/>
            </a:lnSpc>
            <a:spcBef>
              <a:spcPct val="0"/>
            </a:spcBef>
            <a:spcAft>
              <a:spcPct val="35000"/>
            </a:spcAft>
            <a:buNone/>
          </a:pPr>
          <a:r>
            <a:rPr lang="en-US" altLang="ja-JP" sz="900" kern="1200"/>
            <a:t>2. </a:t>
          </a:r>
          <a:r>
            <a:rPr lang="ja-JP" altLang="en-US" sz="900" kern="1200"/>
            <a:t>発生したインシデントに関する対象物の決定</a:t>
          </a:r>
          <a:endParaRPr kumimoji="1" lang="ja-JP" altLang="en-US" sz="900" kern="1200"/>
        </a:p>
      </dsp:txBody>
      <dsp:txXfrm>
        <a:off x="1928452" y="1275311"/>
        <a:ext cx="1543095" cy="497376"/>
      </dsp:txXfrm>
    </dsp:sp>
    <dsp:sp modelId="{4FB0D4F8-E6CF-4482-A69B-AB011329BE89}">
      <dsp:nvSpPr>
        <dsp:cNvPr id="0" name=""/>
        <dsp:cNvSpPr/>
      </dsp:nvSpPr>
      <dsp:spPr>
        <a:xfrm>
          <a:off x="3571050" y="1419803"/>
          <a:ext cx="178141" cy="208392"/>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kumimoji="1" lang="ja-JP" altLang="en-US" sz="900" kern="1200"/>
        </a:p>
      </dsp:txBody>
      <dsp:txXfrm>
        <a:off x="3571050" y="1461481"/>
        <a:ext cx="124699" cy="125036"/>
      </dsp:txXfrm>
    </dsp:sp>
    <dsp:sp modelId="{21BD2A14-47BE-4778-81D8-FAC47722345A}">
      <dsp:nvSpPr>
        <dsp:cNvPr id="0" name=""/>
        <dsp:cNvSpPr/>
      </dsp:nvSpPr>
      <dsp:spPr>
        <a:xfrm>
          <a:off x="3823138" y="1259837"/>
          <a:ext cx="1574043" cy="528324"/>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400050">
            <a:lnSpc>
              <a:spcPct val="90000"/>
            </a:lnSpc>
            <a:spcBef>
              <a:spcPct val="0"/>
            </a:spcBef>
            <a:spcAft>
              <a:spcPct val="35000"/>
            </a:spcAft>
            <a:buNone/>
          </a:pPr>
          <a:r>
            <a:rPr lang="en-US" altLang="ja-JP" sz="900" kern="1200"/>
            <a:t>3. </a:t>
          </a:r>
          <a:r>
            <a:rPr lang="ja-JP" altLang="en-US" sz="900" kern="1200"/>
            <a:t>証拠保全を行う上で必要な情報の収集</a:t>
          </a:r>
          <a:endParaRPr kumimoji="1" lang="ja-JP" altLang="en-US" sz="900" kern="1200"/>
        </a:p>
      </dsp:txBody>
      <dsp:txXfrm>
        <a:off x="3838612" y="1275311"/>
        <a:ext cx="1543095" cy="497376"/>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0DF2F9D-2B52-4F29-8E45-62E1A4B89F27}">
      <dsp:nvSpPr>
        <dsp:cNvPr id="0" name=""/>
        <dsp:cNvSpPr/>
      </dsp:nvSpPr>
      <dsp:spPr>
        <a:xfrm>
          <a:off x="3052" y="1336879"/>
          <a:ext cx="865097" cy="501973"/>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355600">
            <a:lnSpc>
              <a:spcPct val="90000"/>
            </a:lnSpc>
            <a:spcBef>
              <a:spcPct val="0"/>
            </a:spcBef>
            <a:spcAft>
              <a:spcPct val="35000"/>
            </a:spcAft>
            <a:buNone/>
          </a:pPr>
          <a:r>
            <a:rPr kumimoji="1" lang="ja-JP" altLang="en-US" sz="800" kern="1200"/>
            <a:t>内部監査員の</a:t>
          </a:r>
          <a:br>
            <a:rPr kumimoji="1" lang="en-US" altLang="ja-JP" sz="800" kern="1200"/>
          </a:br>
          <a:r>
            <a:rPr kumimoji="1" lang="ja-JP" altLang="en-US" sz="800" kern="1200"/>
            <a:t>決定</a:t>
          </a:r>
        </a:p>
      </dsp:txBody>
      <dsp:txXfrm>
        <a:off x="17754" y="1351581"/>
        <a:ext cx="835693" cy="472569"/>
      </dsp:txXfrm>
    </dsp:sp>
    <dsp:sp modelId="{C82B565E-1AF9-497F-92FD-2B9F4C9F012D}">
      <dsp:nvSpPr>
        <dsp:cNvPr id="0" name=""/>
        <dsp:cNvSpPr/>
      </dsp:nvSpPr>
      <dsp:spPr>
        <a:xfrm>
          <a:off x="934925" y="1505064"/>
          <a:ext cx="141564" cy="165603"/>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311150">
            <a:lnSpc>
              <a:spcPct val="90000"/>
            </a:lnSpc>
            <a:spcBef>
              <a:spcPct val="0"/>
            </a:spcBef>
            <a:spcAft>
              <a:spcPct val="35000"/>
            </a:spcAft>
            <a:buNone/>
          </a:pPr>
          <a:endParaRPr kumimoji="1" lang="ja-JP" altLang="en-US" sz="700" kern="1200"/>
        </a:p>
      </dsp:txBody>
      <dsp:txXfrm>
        <a:off x="934925" y="1538185"/>
        <a:ext cx="99095" cy="99361"/>
      </dsp:txXfrm>
    </dsp:sp>
    <dsp:sp modelId="{3A8B5E1E-4BF8-4E35-A6A5-7323C4320730}">
      <dsp:nvSpPr>
        <dsp:cNvPr id="0" name=""/>
        <dsp:cNvSpPr/>
      </dsp:nvSpPr>
      <dsp:spPr>
        <a:xfrm>
          <a:off x="1135251" y="1336879"/>
          <a:ext cx="865097" cy="501973"/>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355600">
            <a:lnSpc>
              <a:spcPct val="90000"/>
            </a:lnSpc>
            <a:spcBef>
              <a:spcPct val="0"/>
            </a:spcBef>
            <a:spcAft>
              <a:spcPct val="35000"/>
            </a:spcAft>
            <a:buNone/>
          </a:pPr>
          <a:r>
            <a:rPr kumimoji="1" lang="ja-JP" altLang="en-US" sz="800" kern="1200"/>
            <a:t>監査チェック</a:t>
          </a:r>
          <a:br>
            <a:rPr kumimoji="1" lang="en-US" altLang="ja-JP" sz="800" kern="1200"/>
          </a:br>
          <a:r>
            <a:rPr kumimoji="1" lang="ja-JP" altLang="en-US" sz="800" kern="1200"/>
            <a:t>リストの作成</a:t>
          </a:r>
        </a:p>
      </dsp:txBody>
      <dsp:txXfrm>
        <a:off x="1149953" y="1351581"/>
        <a:ext cx="835693" cy="472569"/>
      </dsp:txXfrm>
    </dsp:sp>
    <dsp:sp modelId="{F60438BD-49C9-4BCC-8E3F-0EC99B1D92E7}">
      <dsp:nvSpPr>
        <dsp:cNvPr id="0" name=""/>
        <dsp:cNvSpPr/>
      </dsp:nvSpPr>
      <dsp:spPr>
        <a:xfrm>
          <a:off x="2067124" y="1505064"/>
          <a:ext cx="141564" cy="165603"/>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311150">
            <a:lnSpc>
              <a:spcPct val="90000"/>
            </a:lnSpc>
            <a:spcBef>
              <a:spcPct val="0"/>
            </a:spcBef>
            <a:spcAft>
              <a:spcPct val="35000"/>
            </a:spcAft>
            <a:buNone/>
          </a:pPr>
          <a:endParaRPr kumimoji="1" lang="ja-JP" altLang="en-US" sz="700" kern="1200"/>
        </a:p>
      </dsp:txBody>
      <dsp:txXfrm>
        <a:off x="2067124" y="1538185"/>
        <a:ext cx="99095" cy="99361"/>
      </dsp:txXfrm>
    </dsp:sp>
    <dsp:sp modelId="{0E15F5C6-904C-42E2-837E-75928488679C}">
      <dsp:nvSpPr>
        <dsp:cNvPr id="0" name=""/>
        <dsp:cNvSpPr/>
      </dsp:nvSpPr>
      <dsp:spPr>
        <a:xfrm>
          <a:off x="2267451" y="1336879"/>
          <a:ext cx="865097" cy="501973"/>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355600">
            <a:lnSpc>
              <a:spcPct val="90000"/>
            </a:lnSpc>
            <a:spcBef>
              <a:spcPct val="0"/>
            </a:spcBef>
            <a:spcAft>
              <a:spcPct val="35000"/>
            </a:spcAft>
            <a:buNone/>
          </a:pPr>
          <a:r>
            <a:rPr kumimoji="1" lang="ja-JP" altLang="en-US" sz="800" kern="1200"/>
            <a:t>内部監査の</a:t>
          </a:r>
          <a:br>
            <a:rPr kumimoji="1" lang="en-US" altLang="ja-JP" sz="800" kern="1200"/>
          </a:br>
          <a:r>
            <a:rPr kumimoji="1" lang="ja-JP" altLang="en-US" sz="800" kern="1200"/>
            <a:t>計画立案</a:t>
          </a:r>
        </a:p>
      </dsp:txBody>
      <dsp:txXfrm>
        <a:off x="2282153" y="1351581"/>
        <a:ext cx="835693" cy="472569"/>
      </dsp:txXfrm>
    </dsp:sp>
    <dsp:sp modelId="{4051A41A-08F9-402B-A707-493BAF6F1820}">
      <dsp:nvSpPr>
        <dsp:cNvPr id="0" name=""/>
        <dsp:cNvSpPr/>
      </dsp:nvSpPr>
      <dsp:spPr>
        <a:xfrm>
          <a:off x="3199324" y="1505064"/>
          <a:ext cx="141564" cy="165603"/>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311150">
            <a:lnSpc>
              <a:spcPct val="90000"/>
            </a:lnSpc>
            <a:spcBef>
              <a:spcPct val="0"/>
            </a:spcBef>
            <a:spcAft>
              <a:spcPct val="35000"/>
            </a:spcAft>
            <a:buNone/>
          </a:pPr>
          <a:endParaRPr kumimoji="1" lang="ja-JP" altLang="en-US" sz="700" kern="1200"/>
        </a:p>
      </dsp:txBody>
      <dsp:txXfrm>
        <a:off x="3199324" y="1538185"/>
        <a:ext cx="99095" cy="99361"/>
      </dsp:txXfrm>
    </dsp:sp>
    <dsp:sp modelId="{255AC6E3-6D56-44EA-9C21-82F23E9FE762}">
      <dsp:nvSpPr>
        <dsp:cNvPr id="0" name=""/>
        <dsp:cNvSpPr/>
      </dsp:nvSpPr>
      <dsp:spPr>
        <a:xfrm>
          <a:off x="3399650" y="1336879"/>
          <a:ext cx="865097" cy="501973"/>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355600">
            <a:lnSpc>
              <a:spcPct val="90000"/>
            </a:lnSpc>
            <a:spcBef>
              <a:spcPct val="0"/>
            </a:spcBef>
            <a:spcAft>
              <a:spcPct val="35000"/>
            </a:spcAft>
            <a:buNone/>
          </a:pPr>
          <a:r>
            <a:rPr kumimoji="1" lang="ja-JP" altLang="en-US" sz="800" kern="1200"/>
            <a:t>内部監査の</a:t>
          </a:r>
          <a:br>
            <a:rPr kumimoji="1" lang="en-US" altLang="ja-JP" sz="800" kern="1200"/>
          </a:br>
          <a:r>
            <a:rPr kumimoji="1" lang="ja-JP" altLang="en-US" sz="800" kern="1200"/>
            <a:t>実施</a:t>
          </a:r>
        </a:p>
      </dsp:txBody>
      <dsp:txXfrm>
        <a:off x="3414352" y="1351581"/>
        <a:ext cx="835693" cy="472569"/>
      </dsp:txXfrm>
    </dsp:sp>
    <dsp:sp modelId="{F34A334A-77AD-4C85-8CD5-F1D59CFEBB7C}">
      <dsp:nvSpPr>
        <dsp:cNvPr id="0" name=""/>
        <dsp:cNvSpPr/>
      </dsp:nvSpPr>
      <dsp:spPr>
        <a:xfrm>
          <a:off x="4331523" y="1505064"/>
          <a:ext cx="141564" cy="165603"/>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311150">
            <a:lnSpc>
              <a:spcPct val="90000"/>
            </a:lnSpc>
            <a:spcBef>
              <a:spcPct val="0"/>
            </a:spcBef>
            <a:spcAft>
              <a:spcPct val="35000"/>
            </a:spcAft>
            <a:buNone/>
          </a:pPr>
          <a:endParaRPr kumimoji="1" lang="ja-JP" altLang="en-US" sz="700" kern="1200"/>
        </a:p>
      </dsp:txBody>
      <dsp:txXfrm>
        <a:off x="4331523" y="1538185"/>
        <a:ext cx="99095" cy="99361"/>
      </dsp:txXfrm>
    </dsp:sp>
    <dsp:sp modelId="{F77DA819-953E-4A8D-A044-BDD71C8BD014}">
      <dsp:nvSpPr>
        <dsp:cNvPr id="0" name=""/>
        <dsp:cNvSpPr/>
      </dsp:nvSpPr>
      <dsp:spPr>
        <a:xfrm>
          <a:off x="4531850" y="1336879"/>
          <a:ext cx="865097" cy="501973"/>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355600">
            <a:lnSpc>
              <a:spcPct val="90000"/>
            </a:lnSpc>
            <a:spcBef>
              <a:spcPct val="0"/>
            </a:spcBef>
            <a:spcAft>
              <a:spcPct val="35000"/>
            </a:spcAft>
            <a:buNone/>
          </a:pPr>
          <a:r>
            <a:rPr kumimoji="1" lang="ja-JP" altLang="en-US" sz="800" kern="1200"/>
            <a:t>監査報告書の</a:t>
          </a:r>
          <a:br>
            <a:rPr kumimoji="1" lang="en-US" altLang="ja-JP" sz="800" kern="1200"/>
          </a:br>
          <a:r>
            <a:rPr kumimoji="1" lang="ja-JP" altLang="en-US" sz="800" kern="1200"/>
            <a:t>作成</a:t>
          </a:r>
        </a:p>
      </dsp:txBody>
      <dsp:txXfrm>
        <a:off x="4546552" y="1351581"/>
        <a:ext cx="835693" cy="472569"/>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7A9759-3951-4CDD-8DDF-4232629EB361}">
      <dsp:nvSpPr>
        <dsp:cNvPr id="0" name=""/>
        <dsp:cNvSpPr/>
      </dsp:nvSpPr>
      <dsp:spPr>
        <a:xfrm>
          <a:off x="1085" y="222885"/>
          <a:ext cx="1020810" cy="468629"/>
        </a:xfrm>
        <a:prstGeom prst="chevron">
          <a:avLst/>
        </a:prstGeom>
        <a:solidFill>
          <a:schemeClr val="accent1">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003" tIns="6668" rIns="6668" bIns="6668" numCol="1" spcCol="1270" anchor="ctr" anchorCtr="0">
          <a:noAutofit/>
        </a:bodyPr>
        <a:lstStyle/>
        <a:p>
          <a:pPr marL="0" lvl="0" indent="0" algn="ctr" defTabSz="222250">
            <a:lnSpc>
              <a:spcPct val="90000"/>
            </a:lnSpc>
            <a:spcBef>
              <a:spcPct val="0"/>
            </a:spcBef>
            <a:spcAft>
              <a:spcPct val="35000"/>
            </a:spcAft>
            <a:buNone/>
          </a:pPr>
          <a:r>
            <a:rPr kumimoji="1" lang="ja-JP" altLang="en-US" sz="500" b="0" i="0" u="none" strike="noStrike" kern="1200" cap="none" spc="0" normalizeH="0" baseline="0" noProof="0">
              <a:ln>
                <a:noFill/>
              </a:ln>
              <a:solidFill>
                <a:prstClr val="white"/>
              </a:solidFill>
              <a:effectLst/>
              <a:uLnTx/>
              <a:uFillTx/>
              <a:latin typeface="メイリオ"/>
              <a:ea typeface="メイリオ"/>
              <a:cs typeface="+mn-cs"/>
            </a:rPr>
            <a:t>セキュリティ</a:t>
          </a:r>
          <a:br>
            <a:rPr kumimoji="1" lang="en-US" altLang="ja-JP" sz="500" b="0" i="0" u="none" strike="noStrike" kern="1200" cap="none" spc="0" normalizeH="0" baseline="0" noProof="0">
              <a:ln>
                <a:noFill/>
              </a:ln>
              <a:solidFill>
                <a:prstClr val="white"/>
              </a:solidFill>
              <a:effectLst/>
              <a:uLnTx/>
              <a:uFillTx/>
              <a:latin typeface="メイリオ"/>
              <a:ea typeface="メイリオ"/>
              <a:cs typeface="+mn-cs"/>
            </a:rPr>
          </a:br>
          <a:r>
            <a:rPr kumimoji="1" lang="ja-JP" altLang="en-US" sz="500" b="0" i="0" u="none" strike="noStrike" kern="1200" cap="none" spc="0" normalizeH="0" baseline="0" noProof="0">
              <a:ln>
                <a:noFill/>
              </a:ln>
              <a:solidFill>
                <a:prstClr val="white"/>
              </a:solidFill>
              <a:effectLst/>
              <a:uLnTx/>
              <a:uFillTx/>
              <a:latin typeface="メイリオ"/>
              <a:ea typeface="メイリオ"/>
              <a:cs typeface="+mn-cs"/>
            </a:rPr>
            <a:t>リスク分析</a:t>
          </a:r>
          <a:endParaRPr kumimoji="1" lang="ja-JP" altLang="en-US" sz="500" b="0" kern="1200"/>
        </a:p>
      </dsp:txBody>
      <dsp:txXfrm>
        <a:off x="235400" y="222885"/>
        <a:ext cx="552181" cy="468629"/>
      </dsp:txXfrm>
    </dsp:sp>
    <dsp:sp modelId="{D438D899-D9F0-494C-BE00-05C672E33A09}">
      <dsp:nvSpPr>
        <dsp:cNvPr id="0" name=""/>
        <dsp:cNvSpPr/>
      </dsp:nvSpPr>
      <dsp:spPr>
        <a:xfrm>
          <a:off x="919814" y="222885"/>
          <a:ext cx="1020810" cy="468629"/>
        </a:xfrm>
        <a:prstGeom prst="chevron">
          <a:avLst/>
        </a:prstGeom>
        <a:solidFill>
          <a:schemeClr val="accent1">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003" tIns="6668" rIns="6668" bIns="6668" numCol="1" spcCol="1270" anchor="ctr" anchorCtr="0">
          <a:noAutofit/>
        </a:bodyPr>
        <a:lstStyle/>
        <a:p>
          <a:pPr marL="0" lvl="0" indent="0" algn="ctr" defTabSz="222250">
            <a:lnSpc>
              <a:spcPct val="90000"/>
            </a:lnSpc>
            <a:spcBef>
              <a:spcPct val="0"/>
            </a:spcBef>
            <a:spcAft>
              <a:spcPct val="35000"/>
            </a:spcAft>
            <a:buNone/>
          </a:pPr>
          <a:r>
            <a:rPr kumimoji="1" lang="ja-JP" altLang="en-US" sz="500" b="0" i="0" u="none" strike="noStrike" kern="1200" cap="none" spc="0" normalizeH="0" baseline="0" noProof="0">
              <a:ln>
                <a:noFill/>
              </a:ln>
              <a:solidFill>
                <a:prstClr val="white"/>
              </a:solidFill>
              <a:effectLst/>
              <a:uLnTx/>
              <a:uFillTx/>
              <a:latin typeface="メイリオ"/>
              <a:ea typeface="メイリオ"/>
              <a:cs typeface="+mn-cs"/>
            </a:rPr>
            <a:t>セキュリティ</a:t>
          </a:r>
          <a:br>
            <a:rPr kumimoji="1" lang="en-US" altLang="ja-JP" sz="500" b="0" i="0" u="none" strike="noStrike" kern="1200" cap="none" spc="0" normalizeH="0" baseline="0" noProof="0">
              <a:ln>
                <a:noFill/>
              </a:ln>
              <a:solidFill>
                <a:prstClr val="white"/>
              </a:solidFill>
              <a:effectLst/>
              <a:uLnTx/>
              <a:uFillTx/>
              <a:latin typeface="メイリオ"/>
              <a:ea typeface="メイリオ"/>
              <a:cs typeface="+mn-cs"/>
            </a:rPr>
          </a:br>
          <a:r>
            <a:rPr kumimoji="1" lang="ja-JP" altLang="en-US" sz="500" b="0" i="0" u="none" strike="noStrike" kern="1200" cap="none" spc="0" normalizeH="0" baseline="0" noProof="0">
              <a:ln>
                <a:noFill/>
              </a:ln>
              <a:solidFill>
                <a:prstClr val="white"/>
              </a:solidFill>
              <a:effectLst/>
              <a:uLnTx/>
              <a:uFillTx/>
              <a:latin typeface="メイリオ"/>
              <a:ea typeface="メイリオ"/>
              <a:cs typeface="+mn-cs"/>
            </a:rPr>
            <a:t>要件定義</a:t>
          </a:r>
          <a:endParaRPr kumimoji="1" lang="ja-JP" altLang="en-US" sz="500" b="0" kern="1200"/>
        </a:p>
      </dsp:txBody>
      <dsp:txXfrm>
        <a:off x="1154129" y="222885"/>
        <a:ext cx="552181" cy="468629"/>
      </dsp:txXfrm>
    </dsp:sp>
    <dsp:sp modelId="{633C41BF-0A12-4423-834F-B09E0CE4C03B}">
      <dsp:nvSpPr>
        <dsp:cNvPr id="0" name=""/>
        <dsp:cNvSpPr/>
      </dsp:nvSpPr>
      <dsp:spPr>
        <a:xfrm>
          <a:off x="1838543" y="222885"/>
          <a:ext cx="1020810" cy="468629"/>
        </a:xfrm>
        <a:prstGeom prst="chevron">
          <a:avLst/>
        </a:prstGeom>
        <a:solidFill>
          <a:schemeClr val="accent1">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003" tIns="6668" rIns="6668" bIns="6668" numCol="1" spcCol="1270" anchor="ctr" anchorCtr="0">
          <a:noAutofit/>
        </a:bodyPr>
        <a:lstStyle/>
        <a:p>
          <a:pPr marL="0" lvl="0" indent="0" algn="ctr" defTabSz="222250">
            <a:lnSpc>
              <a:spcPct val="90000"/>
            </a:lnSpc>
            <a:spcBef>
              <a:spcPct val="0"/>
            </a:spcBef>
            <a:spcAft>
              <a:spcPct val="35000"/>
            </a:spcAft>
            <a:buNone/>
          </a:pPr>
          <a:r>
            <a:rPr kumimoji="1" lang="ja-JP" altLang="en-US" sz="500" b="0" i="0" u="none" strike="noStrike" kern="1200" cap="none" spc="0" normalizeH="0" baseline="0" noProof="0">
              <a:ln>
                <a:noFill/>
              </a:ln>
              <a:solidFill>
                <a:prstClr val="white"/>
              </a:solidFill>
              <a:effectLst/>
              <a:uLnTx/>
              <a:uFillTx/>
              <a:latin typeface="メイリオ"/>
              <a:ea typeface="メイリオ"/>
              <a:cs typeface="+mn-cs"/>
            </a:rPr>
            <a:t>セキュア調達</a:t>
          </a:r>
          <a:endParaRPr kumimoji="1" lang="ja-JP" altLang="en-US" sz="500" b="0" kern="1200"/>
        </a:p>
      </dsp:txBody>
      <dsp:txXfrm>
        <a:off x="2072858" y="222885"/>
        <a:ext cx="552181" cy="468629"/>
      </dsp:txXfrm>
    </dsp:sp>
    <dsp:sp modelId="{A0F65A64-DC28-4FB4-993E-0BD49790CBB7}">
      <dsp:nvSpPr>
        <dsp:cNvPr id="0" name=""/>
        <dsp:cNvSpPr/>
      </dsp:nvSpPr>
      <dsp:spPr>
        <a:xfrm>
          <a:off x="2757272" y="222885"/>
          <a:ext cx="1020810" cy="468629"/>
        </a:xfrm>
        <a:prstGeom prst="chevron">
          <a:avLst/>
        </a:prstGeom>
        <a:solidFill>
          <a:schemeClr val="accent1">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002" tIns="5334" rIns="5334" bIns="5334" numCol="1" spcCol="1270" anchor="ctr" anchorCtr="0">
          <a:noAutofit/>
        </a:bodyPr>
        <a:lstStyle/>
        <a:p>
          <a:pPr marL="0" lvl="0" indent="0" algn="ctr" defTabSz="177800">
            <a:lnSpc>
              <a:spcPct val="90000"/>
            </a:lnSpc>
            <a:spcBef>
              <a:spcPct val="0"/>
            </a:spcBef>
            <a:spcAft>
              <a:spcPct val="35000"/>
            </a:spcAft>
            <a:buNone/>
          </a:pPr>
          <a:r>
            <a:rPr kumimoji="1" lang="ja-JP" altLang="en-US" sz="400" b="0" i="0" u="none" strike="noStrike" kern="1200" cap="none" spc="0" normalizeH="0" baseline="0" noProof="0">
              <a:ln>
                <a:noFill/>
              </a:ln>
              <a:solidFill>
                <a:prstClr val="white"/>
              </a:solidFill>
              <a:effectLst/>
              <a:uLnTx/>
              <a:uFillTx/>
              <a:latin typeface="メイリオ"/>
              <a:ea typeface="メイリオ"/>
              <a:cs typeface="+mn-cs"/>
            </a:rPr>
            <a:t>セキュリティ設計</a:t>
          </a:r>
          <a:endParaRPr kumimoji="1" lang="en-US" altLang="ja-JP" sz="400" b="0" i="0" u="none" strike="noStrike" kern="1200" cap="none" spc="0" normalizeH="0" baseline="0" noProof="0">
            <a:ln>
              <a:noFill/>
            </a:ln>
            <a:solidFill>
              <a:prstClr val="white"/>
            </a:solidFill>
            <a:effectLst/>
            <a:uLnTx/>
            <a:uFillTx/>
            <a:latin typeface="メイリオ"/>
            <a:ea typeface="メイリオ"/>
            <a:cs typeface="+mn-cs"/>
          </a:endParaRPr>
        </a:p>
        <a:p>
          <a:pPr marL="0" lvl="0" indent="0" algn="ctr" defTabSz="177800">
            <a:lnSpc>
              <a:spcPct val="90000"/>
            </a:lnSpc>
            <a:spcBef>
              <a:spcPct val="0"/>
            </a:spcBef>
            <a:spcAft>
              <a:spcPct val="35000"/>
            </a:spcAft>
            <a:buNone/>
          </a:pPr>
          <a:r>
            <a:rPr kumimoji="1" lang="ja-JP" altLang="en-US" sz="400" b="0" i="0" u="none" strike="noStrike" kern="1200" cap="none" spc="0" normalizeH="0" baseline="0" noProof="0">
              <a:ln>
                <a:noFill/>
              </a:ln>
              <a:solidFill>
                <a:prstClr val="white"/>
              </a:solidFill>
              <a:effectLst/>
              <a:uLnTx/>
              <a:uFillTx/>
              <a:latin typeface="メイリオ"/>
              <a:ea typeface="メイリオ"/>
              <a:cs typeface="+mn-cs"/>
            </a:rPr>
            <a:t>セキュリティ実装</a:t>
          </a:r>
          <a:endParaRPr kumimoji="1" lang="en-US" altLang="ja-JP" sz="400" b="0" i="0" u="none" strike="noStrike" kern="1200" cap="none" spc="0" normalizeH="0" baseline="0" noProof="0">
            <a:ln>
              <a:noFill/>
            </a:ln>
            <a:solidFill>
              <a:prstClr val="white"/>
            </a:solidFill>
            <a:effectLst/>
            <a:uLnTx/>
            <a:uFillTx/>
            <a:latin typeface="メイリオ"/>
            <a:ea typeface="メイリオ"/>
            <a:cs typeface="+mn-cs"/>
          </a:endParaRPr>
        </a:p>
        <a:p>
          <a:pPr marL="0" lvl="0" indent="0" algn="ctr" defTabSz="177800">
            <a:lnSpc>
              <a:spcPct val="90000"/>
            </a:lnSpc>
            <a:spcBef>
              <a:spcPct val="0"/>
            </a:spcBef>
            <a:spcAft>
              <a:spcPct val="35000"/>
            </a:spcAft>
            <a:buNone/>
          </a:pPr>
          <a:r>
            <a:rPr kumimoji="1" lang="ja-JP" altLang="en-US" sz="400" b="0" i="0" u="none" strike="noStrike" kern="1200" cap="none" spc="0" normalizeH="0" baseline="0" noProof="0">
              <a:ln>
                <a:noFill/>
              </a:ln>
              <a:solidFill>
                <a:prstClr val="white"/>
              </a:solidFill>
              <a:effectLst/>
              <a:uLnTx/>
              <a:uFillTx/>
              <a:latin typeface="メイリオ"/>
              <a:ea typeface="メイリオ"/>
              <a:cs typeface="+mn-cs"/>
            </a:rPr>
            <a:t>セキュリティテスト</a:t>
          </a:r>
          <a:endParaRPr kumimoji="1" lang="ja-JP" altLang="en-US" sz="400" b="0" kern="1200"/>
        </a:p>
      </dsp:txBody>
      <dsp:txXfrm>
        <a:off x="2991587" y="222885"/>
        <a:ext cx="552181" cy="468629"/>
      </dsp:txXfrm>
    </dsp:sp>
    <dsp:sp modelId="{D8A53F0B-2D13-472A-8B88-E8F84071CDEA}">
      <dsp:nvSpPr>
        <dsp:cNvPr id="0" name=""/>
        <dsp:cNvSpPr/>
      </dsp:nvSpPr>
      <dsp:spPr>
        <a:xfrm>
          <a:off x="3676001" y="222885"/>
          <a:ext cx="1018696" cy="468629"/>
        </a:xfrm>
        <a:prstGeom prst="chevron">
          <a:avLst/>
        </a:prstGeom>
        <a:solidFill>
          <a:schemeClr val="accent1">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003" tIns="6668" rIns="6668" bIns="6668" numCol="1" spcCol="1270" anchor="ctr" anchorCtr="0">
          <a:noAutofit/>
        </a:bodyPr>
        <a:lstStyle/>
        <a:p>
          <a:pPr marL="0" lvl="0" indent="0" algn="ctr" defTabSz="222250">
            <a:lnSpc>
              <a:spcPct val="90000"/>
            </a:lnSpc>
            <a:spcBef>
              <a:spcPct val="0"/>
            </a:spcBef>
            <a:spcAft>
              <a:spcPct val="35000"/>
            </a:spcAft>
            <a:buNone/>
          </a:pPr>
          <a:r>
            <a:rPr kumimoji="1" lang="ja-JP" altLang="en-US" sz="500" b="0" i="0" u="none" strike="noStrike" kern="1200" cap="none" spc="0" normalizeH="0" baseline="0" noProof="0">
              <a:ln>
                <a:noFill/>
              </a:ln>
              <a:solidFill>
                <a:prstClr val="white"/>
              </a:solidFill>
              <a:effectLst/>
              <a:uLnTx/>
              <a:uFillTx/>
              <a:latin typeface="メイリオ"/>
              <a:ea typeface="メイリオ"/>
              <a:cs typeface="+mn-cs"/>
            </a:rPr>
            <a:t>セキュリティ</a:t>
          </a:r>
          <a:br>
            <a:rPr kumimoji="1" lang="en-US" altLang="ja-JP" sz="500" b="0" i="0" u="none" strike="noStrike" kern="1200" cap="none" spc="0" normalizeH="0" baseline="0" noProof="0">
              <a:ln>
                <a:noFill/>
              </a:ln>
              <a:solidFill>
                <a:prstClr val="white"/>
              </a:solidFill>
              <a:effectLst/>
              <a:uLnTx/>
              <a:uFillTx/>
              <a:latin typeface="メイリオ"/>
              <a:ea typeface="メイリオ"/>
              <a:cs typeface="+mn-cs"/>
            </a:rPr>
          </a:br>
          <a:r>
            <a:rPr kumimoji="1" lang="ja-JP" altLang="en-US" sz="500" b="0" i="0" u="none" strike="noStrike" kern="1200" cap="none" spc="0" normalizeH="0" baseline="0" noProof="0">
              <a:ln>
                <a:noFill/>
              </a:ln>
              <a:solidFill>
                <a:prstClr val="white"/>
              </a:solidFill>
              <a:effectLst/>
              <a:uLnTx/>
              <a:uFillTx/>
              <a:latin typeface="メイリオ"/>
              <a:ea typeface="メイリオ"/>
              <a:cs typeface="+mn-cs"/>
            </a:rPr>
            <a:t>運用準備</a:t>
          </a:r>
          <a:endParaRPr kumimoji="1" lang="ja-JP" altLang="en-US" sz="500" b="0" kern="1200"/>
        </a:p>
      </dsp:txBody>
      <dsp:txXfrm>
        <a:off x="3910316" y="222885"/>
        <a:ext cx="550067" cy="468629"/>
      </dsp:txXfrm>
    </dsp:sp>
    <dsp:sp modelId="{B1D09965-A791-46F1-BD6C-88BF99C76A5A}">
      <dsp:nvSpPr>
        <dsp:cNvPr id="0" name=""/>
        <dsp:cNvSpPr/>
      </dsp:nvSpPr>
      <dsp:spPr>
        <a:xfrm>
          <a:off x="4592617" y="222274"/>
          <a:ext cx="1018696" cy="469850"/>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003" tIns="6668" rIns="6668" bIns="6668" numCol="1" spcCol="1270" anchor="ctr" anchorCtr="0">
          <a:noAutofit/>
        </a:bodyPr>
        <a:lstStyle/>
        <a:p>
          <a:pPr marL="0" lvl="0" indent="0" algn="ctr" defTabSz="222250">
            <a:lnSpc>
              <a:spcPct val="90000"/>
            </a:lnSpc>
            <a:spcBef>
              <a:spcPct val="0"/>
            </a:spcBef>
            <a:spcAft>
              <a:spcPct val="35000"/>
            </a:spcAft>
            <a:buNone/>
          </a:pPr>
          <a:r>
            <a:rPr kumimoji="1" lang="ja-JP" altLang="en-US" sz="500" b="0" i="0" u="none" strike="noStrike" kern="1200" cap="none" spc="0" normalizeH="0" baseline="0" noProof="0">
              <a:ln>
                <a:noFill/>
              </a:ln>
              <a:solidFill>
                <a:prstClr val="white"/>
              </a:solidFill>
              <a:effectLst/>
              <a:uLnTx/>
              <a:uFillTx/>
              <a:latin typeface="メイリオ"/>
              <a:ea typeface="メイリオ"/>
              <a:cs typeface="+mn-cs"/>
            </a:rPr>
            <a:t>セキュリティ運用</a:t>
          </a:r>
        </a:p>
      </dsp:txBody>
      <dsp:txXfrm>
        <a:off x="4827542" y="222274"/>
        <a:ext cx="548846" cy="469850"/>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7A9759-3951-4CDD-8DDF-4232629EB361}">
      <dsp:nvSpPr>
        <dsp:cNvPr id="0" name=""/>
        <dsp:cNvSpPr/>
      </dsp:nvSpPr>
      <dsp:spPr>
        <a:xfrm>
          <a:off x="2740" y="247895"/>
          <a:ext cx="1019439" cy="468000"/>
        </a:xfrm>
        <a:prstGeom prst="chevron">
          <a:avLst/>
        </a:prstGeom>
        <a:solidFill>
          <a:schemeClr val="accent6">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003" tIns="6668" rIns="6668" bIns="6668" numCol="1" spcCol="1270" anchor="ctr" anchorCtr="0">
          <a:noAutofit/>
        </a:bodyPr>
        <a:lstStyle/>
        <a:p>
          <a:pPr marL="0" lvl="0" indent="0" algn="ctr" defTabSz="222250">
            <a:lnSpc>
              <a:spcPct val="90000"/>
            </a:lnSpc>
            <a:spcBef>
              <a:spcPct val="0"/>
            </a:spcBef>
            <a:spcAft>
              <a:spcPct val="35000"/>
            </a:spcAft>
            <a:buNone/>
          </a:pPr>
          <a:r>
            <a:rPr kumimoji="1" lang="ja-JP" altLang="en-US" sz="500" kern="1200"/>
            <a:t>企画</a:t>
          </a:r>
        </a:p>
      </dsp:txBody>
      <dsp:txXfrm>
        <a:off x="236740" y="247895"/>
        <a:ext cx="551439" cy="468000"/>
      </dsp:txXfrm>
    </dsp:sp>
    <dsp:sp modelId="{D438D899-D9F0-494C-BE00-05C672E33A09}">
      <dsp:nvSpPr>
        <dsp:cNvPr id="0" name=""/>
        <dsp:cNvSpPr/>
      </dsp:nvSpPr>
      <dsp:spPr>
        <a:xfrm>
          <a:off x="920236" y="247895"/>
          <a:ext cx="1019439" cy="468000"/>
        </a:xfrm>
        <a:prstGeom prst="chevron">
          <a:avLst/>
        </a:prstGeom>
        <a:solidFill>
          <a:schemeClr val="accent6">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003" tIns="6668" rIns="6668" bIns="6668" numCol="1" spcCol="1270" anchor="ctr" anchorCtr="0">
          <a:noAutofit/>
        </a:bodyPr>
        <a:lstStyle/>
        <a:p>
          <a:pPr marL="0" lvl="0" indent="0" algn="ctr" defTabSz="222250">
            <a:lnSpc>
              <a:spcPct val="90000"/>
            </a:lnSpc>
            <a:spcBef>
              <a:spcPct val="0"/>
            </a:spcBef>
            <a:spcAft>
              <a:spcPct val="35000"/>
            </a:spcAft>
            <a:buNone/>
          </a:pPr>
          <a:r>
            <a:rPr kumimoji="1" lang="ja-JP" altLang="en-US" sz="500" kern="1200"/>
            <a:t>要件定義</a:t>
          </a:r>
        </a:p>
      </dsp:txBody>
      <dsp:txXfrm>
        <a:off x="1154236" y="247895"/>
        <a:ext cx="551439" cy="468000"/>
      </dsp:txXfrm>
    </dsp:sp>
    <dsp:sp modelId="{2731BE78-609D-4C10-BB9D-643312ADEE9F}">
      <dsp:nvSpPr>
        <dsp:cNvPr id="0" name=""/>
        <dsp:cNvSpPr/>
      </dsp:nvSpPr>
      <dsp:spPr>
        <a:xfrm>
          <a:off x="1837732" y="247895"/>
          <a:ext cx="1019439" cy="468000"/>
        </a:xfrm>
        <a:prstGeom prst="chevron">
          <a:avLst/>
        </a:prstGeom>
        <a:solidFill>
          <a:schemeClr val="accent6">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003" tIns="6668" rIns="6668" bIns="6668" numCol="1" spcCol="1270" anchor="ctr" anchorCtr="0">
          <a:noAutofit/>
        </a:bodyPr>
        <a:lstStyle/>
        <a:p>
          <a:pPr marL="0" lvl="0" indent="0" algn="ctr" defTabSz="222250">
            <a:lnSpc>
              <a:spcPct val="90000"/>
            </a:lnSpc>
            <a:spcBef>
              <a:spcPct val="0"/>
            </a:spcBef>
            <a:spcAft>
              <a:spcPct val="35000"/>
            </a:spcAft>
            <a:buNone/>
          </a:pPr>
          <a:r>
            <a:rPr kumimoji="1" lang="ja-JP" altLang="en-US" sz="500" kern="1200"/>
            <a:t>調達</a:t>
          </a:r>
        </a:p>
      </dsp:txBody>
      <dsp:txXfrm>
        <a:off x="2071732" y="247895"/>
        <a:ext cx="551439" cy="468000"/>
      </dsp:txXfrm>
    </dsp:sp>
    <dsp:sp modelId="{633C41BF-0A12-4423-834F-B09E0CE4C03B}">
      <dsp:nvSpPr>
        <dsp:cNvPr id="0" name=""/>
        <dsp:cNvSpPr/>
      </dsp:nvSpPr>
      <dsp:spPr>
        <a:xfrm>
          <a:off x="2755228" y="247895"/>
          <a:ext cx="1019439" cy="468000"/>
        </a:xfrm>
        <a:prstGeom prst="chevron">
          <a:avLst/>
        </a:prstGeom>
        <a:solidFill>
          <a:schemeClr val="accent6">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003" tIns="6668" rIns="6668" bIns="6668" numCol="1" spcCol="1270" anchor="ctr" anchorCtr="0">
          <a:noAutofit/>
        </a:bodyPr>
        <a:lstStyle/>
        <a:p>
          <a:pPr marL="0" lvl="0" indent="0" algn="ctr" defTabSz="222250">
            <a:lnSpc>
              <a:spcPct val="90000"/>
            </a:lnSpc>
            <a:spcBef>
              <a:spcPct val="0"/>
            </a:spcBef>
            <a:spcAft>
              <a:spcPct val="35000"/>
            </a:spcAft>
            <a:buNone/>
          </a:pPr>
          <a:r>
            <a:rPr kumimoji="1" lang="ja-JP" altLang="en-US" sz="500" kern="1200"/>
            <a:t>設計・構築</a:t>
          </a:r>
        </a:p>
      </dsp:txBody>
      <dsp:txXfrm>
        <a:off x="2989228" y="247895"/>
        <a:ext cx="551439" cy="468000"/>
      </dsp:txXfrm>
    </dsp:sp>
    <dsp:sp modelId="{A0F65A64-DC28-4FB4-993E-0BD49790CBB7}">
      <dsp:nvSpPr>
        <dsp:cNvPr id="0" name=""/>
        <dsp:cNvSpPr/>
      </dsp:nvSpPr>
      <dsp:spPr>
        <a:xfrm>
          <a:off x="3672723" y="247895"/>
          <a:ext cx="1019439" cy="468000"/>
        </a:xfrm>
        <a:prstGeom prst="chevron">
          <a:avLst/>
        </a:prstGeom>
        <a:solidFill>
          <a:schemeClr val="accent6">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003" tIns="6668" rIns="6668" bIns="6668" numCol="1" spcCol="1270" anchor="ctr" anchorCtr="0">
          <a:noAutofit/>
        </a:bodyPr>
        <a:lstStyle/>
        <a:p>
          <a:pPr marL="0" lvl="0" indent="0" algn="ctr" defTabSz="222250">
            <a:lnSpc>
              <a:spcPct val="90000"/>
            </a:lnSpc>
            <a:spcBef>
              <a:spcPct val="0"/>
            </a:spcBef>
            <a:spcAft>
              <a:spcPct val="35000"/>
            </a:spcAft>
            <a:buNone/>
          </a:pPr>
          <a:r>
            <a:rPr kumimoji="1" lang="ja-JP" altLang="en-US" sz="500" kern="1200"/>
            <a:t>サービス・業務の運営と改善</a:t>
          </a:r>
        </a:p>
      </dsp:txBody>
      <dsp:txXfrm>
        <a:off x="3906723" y="247895"/>
        <a:ext cx="551439" cy="468000"/>
      </dsp:txXfrm>
    </dsp:sp>
    <dsp:sp modelId="{D8A53F0B-2D13-472A-8B88-E8F84071CDEA}">
      <dsp:nvSpPr>
        <dsp:cNvPr id="0" name=""/>
        <dsp:cNvSpPr/>
      </dsp:nvSpPr>
      <dsp:spPr>
        <a:xfrm>
          <a:off x="4592960" y="247895"/>
          <a:ext cx="1019439" cy="468000"/>
        </a:xfrm>
        <a:prstGeom prst="chevron">
          <a:avLst/>
        </a:prstGeom>
        <a:solidFill>
          <a:schemeClr val="accent6">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003" tIns="6668" rIns="6668" bIns="6668" numCol="1" spcCol="1270" anchor="ctr" anchorCtr="0">
          <a:noAutofit/>
        </a:bodyPr>
        <a:lstStyle/>
        <a:p>
          <a:pPr marL="0" lvl="0" indent="0" algn="ctr" defTabSz="222250">
            <a:lnSpc>
              <a:spcPct val="90000"/>
            </a:lnSpc>
            <a:spcBef>
              <a:spcPct val="0"/>
            </a:spcBef>
            <a:spcAft>
              <a:spcPct val="35000"/>
            </a:spcAft>
            <a:buNone/>
          </a:pPr>
          <a:r>
            <a:rPr kumimoji="1" lang="ja-JP" altLang="en-US" sz="500" kern="1200"/>
            <a:t>運用・保守</a:t>
          </a:r>
        </a:p>
      </dsp:txBody>
      <dsp:txXfrm>
        <a:off x="4826960" y="247895"/>
        <a:ext cx="551439" cy="468000"/>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F3839D9-1233-441F-9AD7-577013D601E4}">
      <dsp:nvSpPr>
        <dsp:cNvPr id="0" name=""/>
        <dsp:cNvSpPr/>
      </dsp:nvSpPr>
      <dsp:spPr>
        <a:xfrm>
          <a:off x="983025" y="0"/>
          <a:ext cx="983025" cy="637540"/>
        </a:xfrm>
        <a:prstGeom prst="trapezoid">
          <a:avLst>
            <a:gd name="adj" fmla="val 77095"/>
          </a:avLst>
        </a:prstGeom>
        <a:solidFill>
          <a:srgbClr val="FFCCCC"/>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355600">
            <a:lnSpc>
              <a:spcPct val="90000"/>
            </a:lnSpc>
            <a:spcBef>
              <a:spcPct val="0"/>
            </a:spcBef>
            <a:spcAft>
              <a:spcPct val="35000"/>
            </a:spcAft>
            <a:buNone/>
          </a:pPr>
          <a:r>
            <a:rPr kumimoji="1" lang="ja-JP" altLang="en-US" sz="800" b="1" kern="1200"/>
            <a:t>基本方針</a:t>
          </a:r>
        </a:p>
      </dsp:txBody>
      <dsp:txXfrm>
        <a:off x="983025" y="0"/>
        <a:ext cx="983025" cy="637540"/>
      </dsp:txXfrm>
    </dsp:sp>
    <dsp:sp modelId="{36B9803F-6715-43B9-A08C-AD5EF1C430C1}">
      <dsp:nvSpPr>
        <dsp:cNvPr id="0" name=""/>
        <dsp:cNvSpPr/>
      </dsp:nvSpPr>
      <dsp:spPr>
        <a:xfrm>
          <a:off x="491512" y="637540"/>
          <a:ext cx="1966050" cy="637540"/>
        </a:xfrm>
        <a:prstGeom prst="trapezoid">
          <a:avLst>
            <a:gd name="adj" fmla="val 77095"/>
          </a:avLst>
        </a:prstGeom>
        <a:solidFill>
          <a:schemeClr val="accent5">
            <a:lumMod val="40000"/>
            <a:lumOff val="6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355600">
            <a:lnSpc>
              <a:spcPct val="90000"/>
            </a:lnSpc>
            <a:spcBef>
              <a:spcPct val="0"/>
            </a:spcBef>
            <a:spcAft>
              <a:spcPct val="35000"/>
            </a:spcAft>
            <a:buNone/>
          </a:pPr>
          <a:r>
            <a:rPr kumimoji="1" lang="ja-JP" altLang="en-US" sz="800" b="1" kern="1200"/>
            <a:t>対策基準</a:t>
          </a:r>
        </a:p>
      </dsp:txBody>
      <dsp:txXfrm>
        <a:off x="835571" y="637540"/>
        <a:ext cx="1277932" cy="637540"/>
      </dsp:txXfrm>
    </dsp:sp>
    <dsp:sp modelId="{3AB78696-8575-43BB-A355-FD1131899BAA}">
      <dsp:nvSpPr>
        <dsp:cNvPr id="0" name=""/>
        <dsp:cNvSpPr/>
      </dsp:nvSpPr>
      <dsp:spPr>
        <a:xfrm>
          <a:off x="0" y="1275080"/>
          <a:ext cx="2949075" cy="637540"/>
        </a:xfrm>
        <a:prstGeom prst="trapezoid">
          <a:avLst>
            <a:gd name="adj" fmla="val 77095"/>
          </a:avLst>
        </a:prstGeom>
        <a:solidFill>
          <a:schemeClr val="accent4">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355600">
            <a:lnSpc>
              <a:spcPct val="90000"/>
            </a:lnSpc>
            <a:spcBef>
              <a:spcPct val="0"/>
            </a:spcBef>
            <a:spcAft>
              <a:spcPct val="35000"/>
            </a:spcAft>
            <a:buNone/>
          </a:pPr>
          <a:r>
            <a:rPr kumimoji="1" lang="ja-JP" altLang="en-US" sz="800" b="1" kern="1200"/>
            <a:t>実施手順・運用規則など</a:t>
          </a:r>
          <a:endParaRPr kumimoji="1" lang="ja-JP" altLang="en-US" sz="800" kern="1200"/>
        </a:p>
      </dsp:txBody>
      <dsp:txXfrm>
        <a:off x="516088" y="1275080"/>
        <a:ext cx="1916898" cy="63754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8D11969-191F-452F-9F48-BB2E83FEF9DE}">
      <dsp:nvSpPr>
        <dsp:cNvPr id="0" name=""/>
        <dsp:cNvSpPr/>
      </dsp:nvSpPr>
      <dsp:spPr>
        <a:xfrm>
          <a:off x="0" y="0"/>
          <a:ext cx="5534648" cy="756015"/>
        </a:xfrm>
        <a:prstGeom prst="roundRect">
          <a:avLst>
            <a:gd name="adj" fmla="val 10000"/>
          </a:avLst>
        </a:prstGeom>
        <a:solidFill>
          <a:schemeClr val="accent1">
            <a:shade val="8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marL="0" lvl="0" indent="0" algn="ctr" defTabSz="466725">
            <a:lnSpc>
              <a:spcPct val="90000"/>
            </a:lnSpc>
            <a:spcBef>
              <a:spcPct val="0"/>
            </a:spcBef>
            <a:spcAft>
              <a:spcPct val="35000"/>
            </a:spcAft>
            <a:buNone/>
          </a:pPr>
          <a:r>
            <a:rPr kumimoji="1" lang="ja-JP" altLang="en-US" sz="1050" b="1" kern="1200">
              <a:latin typeface="+mn-ea"/>
              <a:ea typeface="+mn-ea"/>
            </a:rPr>
            <a:t>ポイント①</a:t>
          </a:r>
          <a:br>
            <a:rPr kumimoji="1" lang="en-US" altLang="ja-JP" sz="1050" b="0" kern="1200">
              <a:latin typeface="+mn-ea"/>
              <a:ea typeface="+mn-ea"/>
            </a:rPr>
          </a:br>
          <a:r>
            <a:rPr kumimoji="1" lang="ja-JP" altLang="en-US" sz="1050" b="0" kern="1200">
              <a:latin typeface="+mn-ea"/>
              <a:ea typeface="+mn-ea"/>
            </a:rPr>
            <a:t>ビジネスの継続・発展には</a:t>
          </a:r>
          <a:r>
            <a:rPr kumimoji="1" lang="en-US" altLang="ja-JP" sz="1050" b="0" kern="1200">
              <a:latin typeface="+mn-ea"/>
              <a:ea typeface="+mn-ea"/>
            </a:rPr>
            <a:t>IT</a:t>
          </a:r>
          <a:r>
            <a:rPr kumimoji="1" lang="ja-JP" altLang="en-US" sz="1050" b="0" kern="1200">
              <a:latin typeface="+mn-ea"/>
              <a:ea typeface="+mn-ea"/>
            </a:rPr>
            <a:t>の活用が不可欠</a:t>
          </a:r>
          <a:endParaRPr kumimoji="1" lang="ja-JP" altLang="en-US" sz="1050" kern="1200"/>
        </a:p>
      </dsp:txBody>
      <dsp:txXfrm>
        <a:off x="22143" y="22143"/>
        <a:ext cx="5490362" cy="711729"/>
      </dsp:txXfrm>
    </dsp:sp>
    <dsp:sp modelId="{85B1F879-A52F-407F-A36D-27A1AA3535A8}">
      <dsp:nvSpPr>
        <dsp:cNvPr id="0" name=""/>
        <dsp:cNvSpPr/>
      </dsp:nvSpPr>
      <dsp:spPr>
        <a:xfrm rot="5400000">
          <a:off x="2578274" y="781675"/>
          <a:ext cx="378099" cy="452812"/>
        </a:xfrm>
        <a:prstGeom prst="rightArrow">
          <a:avLst>
            <a:gd name="adj1" fmla="val 60000"/>
            <a:gd name="adj2" fmla="val 50000"/>
          </a:avLst>
        </a:prstGeom>
        <a:solidFill>
          <a:schemeClr val="accent1">
            <a:shade val="9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66725">
            <a:lnSpc>
              <a:spcPct val="90000"/>
            </a:lnSpc>
            <a:spcBef>
              <a:spcPct val="0"/>
            </a:spcBef>
            <a:spcAft>
              <a:spcPct val="35000"/>
            </a:spcAft>
            <a:buNone/>
          </a:pPr>
          <a:endParaRPr kumimoji="1" lang="ja-JP" altLang="en-US" sz="1050" kern="1200"/>
        </a:p>
      </dsp:txBody>
      <dsp:txXfrm rot="-5400000">
        <a:off x="2631480" y="819031"/>
        <a:ext cx="271688" cy="264669"/>
      </dsp:txXfrm>
    </dsp:sp>
    <dsp:sp modelId="{61C4A6A4-BDA6-4565-9C2A-F861CB0D39DA}">
      <dsp:nvSpPr>
        <dsp:cNvPr id="0" name=""/>
        <dsp:cNvSpPr/>
      </dsp:nvSpPr>
      <dsp:spPr>
        <a:xfrm>
          <a:off x="0" y="1260147"/>
          <a:ext cx="5534648" cy="756015"/>
        </a:xfrm>
        <a:prstGeom prst="roundRect">
          <a:avLst>
            <a:gd name="adj" fmla="val 10000"/>
          </a:avLst>
        </a:prstGeom>
        <a:solidFill>
          <a:schemeClr val="accent1">
            <a:shade val="80000"/>
            <a:hueOff val="174641"/>
            <a:satOff val="-3128"/>
            <a:lumOff val="13293"/>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marL="0" lvl="0" indent="0" algn="ctr" defTabSz="466725">
            <a:lnSpc>
              <a:spcPct val="90000"/>
            </a:lnSpc>
            <a:spcBef>
              <a:spcPct val="0"/>
            </a:spcBef>
            <a:spcAft>
              <a:spcPct val="35000"/>
            </a:spcAft>
            <a:buNone/>
          </a:pPr>
          <a:r>
            <a:rPr kumimoji="1" lang="ja-JP" altLang="en-US" sz="1050" b="1" kern="1200"/>
            <a:t>ポイント②</a:t>
          </a:r>
          <a:br>
            <a:rPr kumimoji="1" lang="en-US" altLang="ja-JP" sz="1050" b="0" kern="1200"/>
          </a:br>
          <a:r>
            <a:rPr kumimoji="1" lang="en-US" altLang="ja-JP" sz="1050" b="0" kern="1200"/>
            <a:t>IT</a:t>
          </a:r>
          <a:r>
            <a:rPr kumimoji="1" lang="ja-JP" altLang="en-US" sz="1050" b="0" kern="1200"/>
            <a:t>の活用にはサイバー攻撃への対策が必要</a:t>
          </a:r>
          <a:endParaRPr kumimoji="1" lang="ja-JP" altLang="en-US" sz="1050" kern="1200"/>
        </a:p>
      </dsp:txBody>
      <dsp:txXfrm>
        <a:off x="22143" y="1282290"/>
        <a:ext cx="5490362" cy="711729"/>
      </dsp:txXfrm>
    </dsp:sp>
    <dsp:sp modelId="{E7CAE2FB-F334-4D04-BE54-3B15EE7634D9}">
      <dsp:nvSpPr>
        <dsp:cNvPr id="0" name=""/>
        <dsp:cNvSpPr/>
      </dsp:nvSpPr>
      <dsp:spPr>
        <a:xfrm rot="5400000">
          <a:off x="2579335" y="2040408"/>
          <a:ext cx="375977" cy="452812"/>
        </a:xfrm>
        <a:prstGeom prst="rightArrow">
          <a:avLst>
            <a:gd name="adj1" fmla="val 60000"/>
            <a:gd name="adj2" fmla="val 50000"/>
          </a:avLst>
        </a:prstGeom>
        <a:solidFill>
          <a:schemeClr val="accent1">
            <a:shade val="90000"/>
            <a:hueOff val="349225"/>
            <a:satOff val="-5981"/>
            <a:lumOff val="2396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66725">
            <a:lnSpc>
              <a:spcPct val="90000"/>
            </a:lnSpc>
            <a:spcBef>
              <a:spcPct val="0"/>
            </a:spcBef>
            <a:spcAft>
              <a:spcPct val="35000"/>
            </a:spcAft>
            <a:buNone/>
          </a:pPr>
          <a:endParaRPr kumimoji="1" lang="ja-JP" altLang="en-US" sz="1050" kern="1200"/>
        </a:p>
      </dsp:txBody>
      <dsp:txXfrm rot="-5400000">
        <a:off x="2631480" y="2078826"/>
        <a:ext cx="271688" cy="263184"/>
      </dsp:txXfrm>
    </dsp:sp>
    <dsp:sp modelId="{E0A899D5-3B56-48B0-94D9-5E43E15C9AB9}">
      <dsp:nvSpPr>
        <dsp:cNvPr id="0" name=""/>
        <dsp:cNvSpPr/>
      </dsp:nvSpPr>
      <dsp:spPr>
        <a:xfrm>
          <a:off x="0" y="2517466"/>
          <a:ext cx="5534648" cy="756015"/>
        </a:xfrm>
        <a:prstGeom prst="roundRect">
          <a:avLst>
            <a:gd name="adj" fmla="val 10000"/>
          </a:avLst>
        </a:prstGeom>
        <a:solidFill>
          <a:schemeClr val="accent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marL="0" lvl="0" indent="0" algn="ctr" defTabSz="466725">
            <a:lnSpc>
              <a:spcPct val="90000"/>
            </a:lnSpc>
            <a:spcBef>
              <a:spcPct val="0"/>
            </a:spcBef>
            <a:spcAft>
              <a:spcPct val="35000"/>
            </a:spcAft>
            <a:buClrTx/>
            <a:buSzTx/>
            <a:buFontTx/>
            <a:buNone/>
          </a:pPr>
          <a:r>
            <a:rPr kumimoji="1" lang="ja-JP" altLang="en-US" sz="1050" b="1" kern="1200">
              <a:latin typeface="+mn-ea"/>
              <a:ea typeface="+mn-ea"/>
            </a:rPr>
            <a:t>ポイント③</a:t>
          </a:r>
          <a:br>
            <a:rPr kumimoji="1" lang="en-US" altLang="ja-JP" sz="1050" b="0" kern="1200">
              <a:latin typeface="+mn-ea"/>
              <a:ea typeface="+mn-ea"/>
            </a:rPr>
          </a:br>
          <a:r>
            <a:rPr kumimoji="1" lang="ja-JP" altLang="ja-JP" sz="1050" b="0" kern="1200">
              <a:latin typeface="+mn-ea"/>
              <a:ea typeface="+mn-ea"/>
            </a:rPr>
            <a:t>サイバーセキュリティ対策は経営者が自ら実行</a:t>
          </a:r>
        </a:p>
      </dsp:txBody>
      <dsp:txXfrm>
        <a:off x="22143" y="2539609"/>
        <a:ext cx="5490362" cy="711729"/>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C4B1A60-E538-4C61-8903-45EC1A73C8B2}">
      <dsp:nvSpPr>
        <dsp:cNvPr id="0" name=""/>
        <dsp:cNvSpPr/>
      </dsp:nvSpPr>
      <dsp:spPr>
        <a:xfrm>
          <a:off x="2716199" y="1393015"/>
          <a:ext cx="2078891" cy="807376"/>
        </a:xfrm>
        <a:prstGeom prst="roundRect">
          <a:avLst>
            <a:gd name="adj" fmla="val 10000"/>
          </a:avLst>
        </a:prstGeom>
        <a:solidFill>
          <a:schemeClr val="lt1">
            <a:alpha val="90000"/>
            <a:hueOff val="0"/>
            <a:satOff val="0"/>
            <a:lumOff val="0"/>
            <a:alphaOff val="0"/>
          </a:schemeClr>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b" anchorCtr="0">
          <a:noAutofit/>
        </a:bodyPr>
        <a:lstStyle/>
        <a:p>
          <a:pPr marL="57150" lvl="1" indent="-57150" algn="r" defTabSz="355600">
            <a:lnSpc>
              <a:spcPct val="90000"/>
            </a:lnSpc>
            <a:spcBef>
              <a:spcPct val="0"/>
            </a:spcBef>
            <a:spcAft>
              <a:spcPct val="15000"/>
            </a:spcAft>
            <a:buFontTx/>
            <a:buNone/>
          </a:pPr>
          <a:r>
            <a:rPr kumimoji="1" lang="en-US" altLang="ja-JP" sz="800" kern="1200">
              <a:latin typeface="+mn-ea"/>
              <a:ea typeface="+mn-ea"/>
            </a:rPr>
            <a:t>9. </a:t>
          </a:r>
          <a:r>
            <a:rPr kumimoji="1" lang="ja-JP" altLang="en-US" sz="800" kern="1200">
              <a:latin typeface="+mn-ea"/>
              <a:ea typeface="+mn-ea"/>
            </a:rPr>
            <a:t>パフォーマンス評価</a:t>
          </a:r>
        </a:p>
      </dsp:txBody>
      <dsp:txXfrm>
        <a:off x="3357602" y="1612595"/>
        <a:ext cx="1419753" cy="570062"/>
      </dsp:txXfrm>
    </dsp:sp>
    <dsp:sp modelId="{6E7FFD17-F246-4C4A-9606-11CD03576066}">
      <dsp:nvSpPr>
        <dsp:cNvPr id="0" name=""/>
        <dsp:cNvSpPr/>
      </dsp:nvSpPr>
      <dsp:spPr>
        <a:xfrm>
          <a:off x="817309" y="1394734"/>
          <a:ext cx="2078891" cy="807346"/>
        </a:xfrm>
        <a:prstGeom prst="roundRect">
          <a:avLst>
            <a:gd name="adj" fmla="val 10000"/>
          </a:avLst>
        </a:prstGeom>
        <a:solidFill>
          <a:schemeClr val="lt1">
            <a:alpha val="90000"/>
            <a:hueOff val="0"/>
            <a:satOff val="0"/>
            <a:lumOff val="0"/>
            <a:alphaOff val="0"/>
          </a:schemeClr>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b" anchorCtr="0">
          <a:noAutofit/>
        </a:bodyPr>
        <a:lstStyle/>
        <a:p>
          <a:pPr marL="57150" lvl="1" indent="-57150" algn="l" defTabSz="355600">
            <a:lnSpc>
              <a:spcPct val="90000"/>
            </a:lnSpc>
            <a:spcBef>
              <a:spcPct val="0"/>
            </a:spcBef>
            <a:spcAft>
              <a:spcPct val="15000"/>
            </a:spcAft>
            <a:buFontTx/>
            <a:buNone/>
          </a:pPr>
          <a:r>
            <a:rPr kumimoji="1" lang="en-US" altLang="ja-JP" sz="800" kern="1200">
              <a:latin typeface="+mn-ea"/>
              <a:ea typeface="+mn-ea"/>
            </a:rPr>
            <a:t>10. </a:t>
          </a:r>
          <a:r>
            <a:rPr kumimoji="1" lang="ja-JP" altLang="en-US" sz="800" kern="1200">
              <a:latin typeface="+mn-ea"/>
              <a:ea typeface="+mn-ea"/>
            </a:rPr>
            <a:t>改善</a:t>
          </a:r>
        </a:p>
      </dsp:txBody>
      <dsp:txXfrm>
        <a:off x="835044" y="1614306"/>
        <a:ext cx="1419753" cy="570039"/>
      </dsp:txXfrm>
    </dsp:sp>
    <dsp:sp modelId="{B466DDDF-AE62-4072-9371-A70667CCBACA}">
      <dsp:nvSpPr>
        <dsp:cNvPr id="0" name=""/>
        <dsp:cNvSpPr/>
      </dsp:nvSpPr>
      <dsp:spPr>
        <a:xfrm>
          <a:off x="2716199" y="168117"/>
          <a:ext cx="2078891" cy="811892"/>
        </a:xfrm>
        <a:prstGeom prst="roundRect">
          <a:avLst>
            <a:gd name="adj" fmla="val 10000"/>
          </a:avLst>
        </a:prstGeom>
        <a:solidFill>
          <a:schemeClr val="lt1">
            <a:alpha val="90000"/>
            <a:hueOff val="0"/>
            <a:satOff val="0"/>
            <a:lumOff val="0"/>
            <a:alphaOff val="0"/>
          </a:schemeClr>
        </a:solidFill>
        <a:ln w="1270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t" anchorCtr="0">
          <a:noAutofit/>
        </a:bodyPr>
        <a:lstStyle/>
        <a:p>
          <a:pPr marL="57150" lvl="1" indent="-57150" algn="r" defTabSz="355600">
            <a:lnSpc>
              <a:spcPct val="90000"/>
            </a:lnSpc>
            <a:spcBef>
              <a:spcPct val="0"/>
            </a:spcBef>
            <a:spcAft>
              <a:spcPct val="15000"/>
            </a:spcAft>
            <a:buFontTx/>
            <a:buNone/>
          </a:pPr>
          <a:r>
            <a:rPr kumimoji="1" lang="en-US" altLang="ja-JP" sz="800" kern="1200">
              <a:latin typeface="+mn-ea"/>
              <a:ea typeface="+mn-ea"/>
            </a:rPr>
            <a:t>8. </a:t>
          </a:r>
          <a:r>
            <a:rPr kumimoji="1" lang="ja-JP" altLang="en-US" sz="800" kern="1200">
              <a:latin typeface="+mn-ea"/>
              <a:ea typeface="+mn-ea"/>
            </a:rPr>
            <a:t>運用</a:t>
          </a:r>
        </a:p>
      </dsp:txBody>
      <dsp:txXfrm>
        <a:off x="3357702" y="185952"/>
        <a:ext cx="1419553" cy="573249"/>
      </dsp:txXfrm>
    </dsp:sp>
    <dsp:sp modelId="{81CC0E37-AF5E-4586-B687-4FB7B1BAAC2B}">
      <dsp:nvSpPr>
        <dsp:cNvPr id="0" name=""/>
        <dsp:cNvSpPr/>
      </dsp:nvSpPr>
      <dsp:spPr>
        <a:xfrm>
          <a:off x="817309" y="167853"/>
          <a:ext cx="2078891" cy="811500"/>
        </a:xfrm>
        <a:prstGeom prst="roundRect">
          <a:avLst>
            <a:gd name="adj" fmla="val 10000"/>
          </a:avLst>
        </a:prstGeom>
        <a:solidFill>
          <a:schemeClr val="lt1">
            <a:alpha val="90000"/>
            <a:hueOff val="0"/>
            <a:satOff val="0"/>
            <a:lumOff val="0"/>
            <a:alphaOff val="0"/>
          </a:schemeClr>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t" anchorCtr="0">
          <a:noAutofit/>
        </a:bodyPr>
        <a:lstStyle/>
        <a:p>
          <a:pPr marL="57150" lvl="1" indent="-57150" algn="l" defTabSz="355600">
            <a:lnSpc>
              <a:spcPct val="90000"/>
            </a:lnSpc>
            <a:spcBef>
              <a:spcPct val="0"/>
            </a:spcBef>
            <a:spcAft>
              <a:spcPct val="15000"/>
            </a:spcAft>
            <a:buFontTx/>
            <a:buNone/>
          </a:pPr>
          <a:r>
            <a:rPr kumimoji="1" lang="en-US" altLang="ja-JP" sz="800" kern="1200">
              <a:latin typeface="+mn-ea"/>
              <a:ea typeface="+mn-ea"/>
            </a:rPr>
            <a:t>4. </a:t>
          </a:r>
          <a:r>
            <a:rPr kumimoji="1" lang="ja-JP" altLang="en-US" sz="800" kern="1200">
              <a:latin typeface="+mn-ea"/>
              <a:ea typeface="+mn-ea"/>
            </a:rPr>
            <a:t>組織の状況</a:t>
          </a:r>
        </a:p>
        <a:p>
          <a:pPr marL="57150" lvl="1" indent="-57150" algn="l" defTabSz="355600">
            <a:lnSpc>
              <a:spcPct val="90000"/>
            </a:lnSpc>
            <a:spcBef>
              <a:spcPct val="0"/>
            </a:spcBef>
            <a:spcAft>
              <a:spcPct val="15000"/>
            </a:spcAft>
            <a:buFontTx/>
            <a:buNone/>
          </a:pPr>
          <a:r>
            <a:rPr kumimoji="1" lang="en-US" altLang="ja-JP" sz="800" kern="1200">
              <a:latin typeface="+mn-ea"/>
              <a:ea typeface="+mn-ea"/>
            </a:rPr>
            <a:t>5. </a:t>
          </a:r>
          <a:r>
            <a:rPr kumimoji="1" lang="ja-JP" altLang="en-US" sz="800" kern="1200">
              <a:latin typeface="+mn-ea"/>
              <a:ea typeface="+mn-ea"/>
            </a:rPr>
            <a:t>リーダーシップ</a:t>
          </a:r>
        </a:p>
        <a:p>
          <a:pPr marL="57150" lvl="1" indent="-57150" algn="l" defTabSz="355600">
            <a:lnSpc>
              <a:spcPct val="90000"/>
            </a:lnSpc>
            <a:spcBef>
              <a:spcPct val="0"/>
            </a:spcBef>
            <a:spcAft>
              <a:spcPct val="15000"/>
            </a:spcAft>
            <a:buFontTx/>
            <a:buNone/>
          </a:pPr>
          <a:r>
            <a:rPr kumimoji="1" lang="en-US" altLang="ja-JP" sz="800" kern="1200">
              <a:latin typeface="+mn-ea"/>
              <a:ea typeface="+mn-ea"/>
            </a:rPr>
            <a:t>6. </a:t>
          </a:r>
          <a:r>
            <a:rPr kumimoji="1" lang="ja-JP" altLang="en-US" sz="800" kern="1200">
              <a:latin typeface="+mn-ea"/>
              <a:ea typeface="+mn-ea"/>
            </a:rPr>
            <a:t>計画</a:t>
          </a:r>
        </a:p>
        <a:p>
          <a:pPr marL="57150" lvl="1" indent="-57150" algn="l" defTabSz="355600">
            <a:lnSpc>
              <a:spcPct val="90000"/>
            </a:lnSpc>
            <a:spcBef>
              <a:spcPct val="0"/>
            </a:spcBef>
            <a:spcAft>
              <a:spcPct val="15000"/>
            </a:spcAft>
            <a:buFontTx/>
            <a:buNone/>
          </a:pPr>
          <a:r>
            <a:rPr kumimoji="1" lang="en-US" altLang="ja-JP" sz="800" kern="1200">
              <a:latin typeface="+mn-ea"/>
              <a:ea typeface="+mn-ea"/>
            </a:rPr>
            <a:t>7. </a:t>
          </a:r>
          <a:r>
            <a:rPr kumimoji="1" lang="ja-JP" altLang="en-US" sz="800" kern="1200">
              <a:latin typeface="+mn-ea"/>
              <a:ea typeface="+mn-ea"/>
            </a:rPr>
            <a:t>支援</a:t>
          </a:r>
        </a:p>
      </dsp:txBody>
      <dsp:txXfrm>
        <a:off x="835135" y="185679"/>
        <a:ext cx="1419571" cy="572973"/>
      </dsp:txXfrm>
    </dsp:sp>
    <dsp:sp modelId="{24A9FC1E-F15E-4FC3-948E-559A3D53520F}">
      <dsp:nvSpPr>
        <dsp:cNvPr id="0" name=""/>
        <dsp:cNvSpPr/>
      </dsp:nvSpPr>
      <dsp:spPr>
        <a:xfrm>
          <a:off x="1762516" y="134853"/>
          <a:ext cx="1020123" cy="1020123"/>
        </a:xfrm>
        <a:prstGeom prst="pieWedge">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Plan</a:t>
          </a:r>
          <a:br>
            <a:rPr kumimoji="1" lang="en-US" altLang="ja-JP" sz="800" b="1" kern="1200">
              <a:latin typeface="+mn-ea"/>
              <a:ea typeface="+mn-ea"/>
            </a:rPr>
          </a:br>
          <a:r>
            <a:rPr kumimoji="1" lang="ja-JP" altLang="en-US" sz="800" b="1" kern="1200">
              <a:latin typeface="+mn-ea"/>
              <a:ea typeface="+mn-ea"/>
            </a:rPr>
            <a:t>（計画）</a:t>
          </a:r>
        </a:p>
      </dsp:txBody>
      <dsp:txXfrm>
        <a:off x="2061303" y="433640"/>
        <a:ext cx="721336" cy="721336"/>
      </dsp:txXfrm>
    </dsp:sp>
    <dsp:sp modelId="{0EED4DDF-F146-4827-9BD0-36CA4C2E7323}">
      <dsp:nvSpPr>
        <dsp:cNvPr id="0" name=""/>
        <dsp:cNvSpPr/>
      </dsp:nvSpPr>
      <dsp:spPr>
        <a:xfrm rot="5400000">
          <a:off x="2829759" y="134853"/>
          <a:ext cx="1020123" cy="1020123"/>
        </a:xfrm>
        <a:prstGeom prst="pieWedg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Do</a:t>
          </a:r>
          <a:br>
            <a:rPr kumimoji="1" lang="en-US" altLang="ja-JP" sz="800" b="1" kern="1200">
              <a:latin typeface="+mn-ea"/>
              <a:ea typeface="+mn-ea"/>
            </a:rPr>
          </a:br>
          <a:r>
            <a:rPr kumimoji="1" lang="ja-JP" altLang="en-US" sz="800" b="1" kern="1200">
              <a:latin typeface="+mn-ea"/>
              <a:ea typeface="+mn-ea"/>
            </a:rPr>
            <a:t>（実行）</a:t>
          </a:r>
        </a:p>
      </dsp:txBody>
      <dsp:txXfrm rot="-5400000">
        <a:off x="2829759" y="433640"/>
        <a:ext cx="721336" cy="721336"/>
      </dsp:txXfrm>
    </dsp:sp>
    <dsp:sp modelId="{8F4781F1-7559-48D4-81E7-89272B07DAF9}">
      <dsp:nvSpPr>
        <dsp:cNvPr id="0" name=""/>
        <dsp:cNvSpPr/>
      </dsp:nvSpPr>
      <dsp:spPr>
        <a:xfrm rot="10800000">
          <a:off x="2829759" y="1202095"/>
          <a:ext cx="1020123" cy="1020123"/>
        </a:xfrm>
        <a:prstGeom prst="pieWedge">
          <a:avLst/>
        </a:prstGeom>
        <a:solidFill>
          <a:schemeClr val="accent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Check</a:t>
          </a:r>
          <a:br>
            <a:rPr kumimoji="1" lang="en-US" altLang="ja-JP" sz="800" b="1" kern="1200">
              <a:latin typeface="+mn-ea"/>
              <a:ea typeface="+mn-ea"/>
            </a:rPr>
          </a:br>
          <a:r>
            <a:rPr kumimoji="1" lang="ja-JP" altLang="en-US" sz="800" b="1" kern="1200">
              <a:latin typeface="+mn-ea"/>
              <a:ea typeface="+mn-ea"/>
            </a:rPr>
            <a:t>（評価）</a:t>
          </a:r>
        </a:p>
      </dsp:txBody>
      <dsp:txXfrm rot="10800000">
        <a:off x="2829759" y="1202095"/>
        <a:ext cx="721336" cy="721336"/>
      </dsp:txXfrm>
    </dsp:sp>
    <dsp:sp modelId="{1995C2B1-5731-46B6-8370-8923A584FDB4}">
      <dsp:nvSpPr>
        <dsp:cNvPr id="0" name=""/>
        <dsp:cNvSpPr/>
      </dsp:nvSpPr>
      <dsp:spPr>
        <a:xfrm rot="16200000">
          <a:off x="1762516" y="1202095"/>
          <a:ext cx="1020123" cy="1020123"/>
        </a:xfrm>
        <a:prstGeom prst="pieWedge">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Act</a:t>
          </a:r>
          <a:br>
            <a:rPr kumimoji="1" lang="en-US" altLang="ja-JP" sz="800" b="1" kern="1200">
              <a:latin typeface="+mn-ea"/>
              <a:ea typeface="+mn-ea"/>
            </a:rPr>
          </a:br>
          <a:r>
            <a:rPr kumimoji="1" lang="ja-JP" altLang="en-US" sz="800" b="1" kern="1200">
              <a:latin typeface="+mn-ea"/>
              <a:ea typeface="+mn-ea"/>
            </a:rPr>
            <a:t>（改善）</a:t>
          </a:r>
        </a:p>
      </dsp:txBody>
      <dsp:txXfrm rot="5400000">
        <a:off x="2061303" y="1202095"/>
        <a:ext cx="721336" cy="721336"/>
      </dsp:txXfrm>
    </dsp:sp>
    <dsp:sp modelId="{E4EE64CC-FD06-4338-9FBD-551F5599CB7E}">
      <dsp:nvSpPr>
        <dsp:cNvPr id="0" name=""/>
        <dsp:cNvSpPr/>
      </dsp:nvSpPr>
      <dsp:spPr>
        <a:xfrm>
          <a:off x="2630093" y="966501"/>
          <a:ext cx="352213" cy="306272"/>
        </a:xfrm>
        <a:prstGeom prst="circularArrow">
          <a:avLst/>
        </a:prstGeom>
        <a:solidFill>
          <a:schemeClr val="bg1">
            <a:lumMod val="5000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 modelId="{BD8E378B-DBE4-4F78-BB3F-CE905675DAAF}">
      <dsp:nvSpPr>
        <dsp:cNvPr id="0" name=""/>
        <dsp:cNvSpPr/>
      </dsp:nvSpPr>
      <dsp:spPr>
        <a:xfrm rot="10800000">
          <a:off x="2630093" y="1084298"/>
          <a:ext cx="352213" cy="306272"/>
        </a:xfrm>
        <a:prstGeom prst="circularArrow">
          <a:avLst/>
        </a:prstGeom>
        <a:solidFill>
          <a:schemeClr val="bg1">
            <a:lumMod val="5000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1B1F27E-88D2-4298-808B-080881621A1D}">
      <dsp:nvSpPr>
        <dsp:cNvPr id="0" name=""/>
        <dsp:cNvSpPr/>
      </dsp:nvSpPr>
      <dsp:spPr>
        <a:xfrm>
          <a:off x="982267" y="164465"/>
          <a:ext cx="1249358" cy="1249358"/>
        </a:xfrm>
        <a:prstGeom prst="pieWedge">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0904" tIns="120904" rIns="120904" bIns="120904" numCol="1" spcCol="1270" anchor="ctr" anchorCtr="0">
          <a:noAutofit/>
        </a:bodyPr>
        <a:lstStyle/>
        <a:p>
          <a:pPr marL="0" lvl="0" indent="0" algn="ctr" defTabSz="755650">
            <a:lnSpc>
              <a:spcPct val="90000"/>
            </a:lnSpc>
            <a:spcBef>
              <a:spcPct val="0"/>
            </a:spcBef>
            <a:spcAft>
              <a:spcPct val="35000"/>
            </a:spcAft>
            <a:buNone/>
          </a:pPr>
          <a:r>
            <a:rPr kumimoji="1" lang="en-US" altLang="ja-JP" sz="1700" kern="1200"/>
            <a:t>Plan</a:t>
          </a:r>
          <a:endParaRPr kumimoji="1" lang="ja-JP" altLang="en-US" sz="1700" kern="1200"/>
        </a:p>
      </dsp:txBody>
      <dsp:txXfrm>
        <a:off x="1348195" y="530393"/>
        <a:ext cx="883430" cy="883430"/>
      </dsp:txXfrm>
    </dsp:sp>
    <dsp:sp modelId="{3E6616B6-93FB-4E7A-8D97-6CDCE5862BE5}">
      <dsp:nvSpPr>
        <dsp:cNvPr id="0" name=""/>
        <dsp:cNvSpPr/>
      </dsp:nvSpPr>
      <dsp:spPr>
        <a:xfrm rot="5400000">
          <a:off x="2289333" y="164465"/>
          <a:ext cx="1249358" cy="1249358"/>
        </a:xfrm>
        <a:prstGeom prst="pieWedg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0904" tIns="120904" rIns="120904" bIns="120904" numCol="1" spcCol="1270" anchor="ctr" anchorCtr="0">
          <a:noAutofit/>
        </a:bodyPr>
        <a:lstStyle/>
        <a:p>
          <a:pPr marL="0" lvl="0" indent="0" algn="ctr" defTabSz="755650">
            <a:lnSpc>
              <a:spcPct val="90000"/>
            </a:lnSpc>
            <a:spcBef>
              <a:spcPct val="0"/>
            </a:spcBef>
            <a:spcAft>
              <a:spcPct val="35000"/>
            </a:spcAft>
            <a:buNone/>
          </a:pPr>
          <a:r>
            <a:rPr kumimoji="1" lang="en-US" altLang="ja-JP" sz="1700" kern="1200"/>
            <a:t>Do</a:t>
          </a:r>
          <a:endParaRPr kumimoji="1" lang="ja-JP" altLang="en-US" sz="1700" kern="1200"/>
        </a:p>
      </dsp:txBody>
      <dsp:txXfrm rot="-5400000">
        <a:off x="2289333" y="530393"/>
        <a:ext cx="883430" cy="883430"/>
      </dsp:txXfrm>
    </dsp:sp>
    <dsp:sp modelId="{36A2569E-3A74-48C9-8AD0-612839AC4457}">
      <dsp:nvSpPr>
        <dsp:cNvPr id="0" name=""/>
        <dsp:cNvSpPr/>
      </dsp:nvSpPr>
      <dsp:spPr>
        <a:xfrm rot="10800000">
          <a:off x="2289333" y="1471531"/>
          <a:ext cx="1249358" cy="1249358"/>
        </a:xfrm>
        <a:prstGeom prst="pieWedge">
          <a:avLst/>
        </a:prstGeom>
        <a:solidFill>
          <a:schemeClr val="accent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0904" tIns="120904" rIns="120904" bIns="120904" numCol="1" spcCol="1270" anchor="ctr" anchorCtr="0">
          <a:noAutofit/>
        </a:bodyPr>
        <a:lstStyle/>
        <a:p>
          <a:pPr marL="0" lvl="0" indent="0" algn="ctr" defTabSz="755650">
            <a:lnSpc>
              <a:spcPct val="90000"/>
            </a:lnSpc>
            <a:spcBef>
              <a:spcPct val="0"/>
            </a:spcBef>
            <a:spcAft>
              <a:spcPct val="35000"/>
            </a:spcAft>
            <a:buNone/>
          </a:pPr>
          <a:r>
            <a:rPr kumimoji="1" lang="en-US" altLang="ja-JP" sz="1700" kern="1200"/>
            <a:t>Check</a:t>
          </a:r>
          <a:endParaRPr kumimoji="1" lang="ja-JP" altLang="en-US" sz="1700" kern="1200"/>
        </a:p>
      </dsp:txBody>
      <dsp:txXfrm rot="10800000">
        <a:off x="2289333" y="1471531"/>
        <a:ext cx="883430" cy="883430"/>
      </dsp:txXfrm>
    </dsp:sp>
    <dsp:sp modelId="{AA9931D4-F265-41E1-A3DA-3EEFF3DD1BF8}">
      <dsp:nvSpPr>
        <dsp:cNvPr id="0" name=""/>
        <dsp:cNvSpPr/>
      </dsp:nvSpPr>
      <dsp:spPr>
        <a:xfrm rot="16200000">
          <a:off x="982267" y="1471531"/>
          <a:ext cx="1249358" cy="1249358"/>
        </a:xfrm>
        <a:prstGeom prst="pieWedge">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0904" tIns="120904" rIns="120904" bIns="120904" numCol="1" spcCol="1270" anchor="ctr" anchorCtr="0">
          <a:noAutofit/>
        </a:bodyPr>
        <a:lstStyle/>
        <a:p>
          <a:pPr marL="0" lvl="0" indent="0" algn="ctr" defTabSz="755650">
            <a:lnSpc>
              <a:spcPct val="90000"/>
            </a:lnSpc>
            <a:spcBef>
              <a:spcPct val="0"/>
            </a:spcBef>
            <a:spcAft>
              <a:spcPct val="35000"/>
            </a:spcAft>
            <a:buNone/>
          </a:pPr>
          <a:r>
            <a:rPr kumimoji="1" lang="en-US" altLang="ja-JP" sz="1700" kern="1200"/>
            <a:t>Act</a:t>
          </a:r>
          <a:endParaRPr kumimoji="1" lang="ja-JP" altLang="en-US" sz="1700" kern="1200"/>
        </a:p>
      </dsp:txBody>
      <dsp:txXfrm rot="5400000">
        <a:off x="1348195" y="1471531"/>
        <a:ext cx="883430" cy="883430"/>
      </dsp:txXfrm>
    </dsp:sp>
    <dsp:sp modelId="{DFEA4FD6-885C-4DCD-83BA-DDE9F768D2E2}">
      <dsp:nvSpPr>
        <dsp:cNvPr id="0" name=""/>
        <dsp:cNvSpPr/>
      </dsp:nvSpPr>
      <dsp:spPr>
        <a:xfrm>
          <a:off x="1900903" y="1057869"/>
          <a:ext cx="719151" cy="625349"/>
        </a:xfrm>
        <a:prstGeom prst="circularArrow">
          <a:avLst/>
        </a:prstGeom>
        <a:solidFill>
          <a:schemeClr val="accent1">
            <a:tint val="6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CB6E8E17-90B5-4D41-95CF-593DD4DCE045}">
      <dsp:nvSpPr>
        <dsp:cNvPr id="0" name=""/>
        <dsp:cNvSpPr/>
      </dsp:nvSpPr>
      <dsp:spPr>
        <a:xfrm rot="10800000">
          <a:off x="1900903" y="1202136"/>
          <a:ext cx="719151" cy="625349"/>
        </a:xfrm>
        <a:prstGeom prst="circularArrow">
          <a:avLst/>
        </a:prstGeom>
        <a:solidFill>
          <a:schemeClr val="accent1">
            <a:tint val="6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A43AA57-F315-45E4-A1EB-61575242E936}">
      <dsp:nvSpPr>
        <dsp:cNvPr id="0" name=""/>
        <dsp:cNvSpPr/>
      </dsp:nvSpPr>
      <dsp:spPr>
        <a:xfrm>
          <a:off x="523331" y="0"/>
          <a:ext cx="1046662" cy="679770"/>
        </a:xfrm>
        <a:prstGeom prst="trapezoid">
          <a:avLst>
            <a:gd name="adj" fmla="val 76987"/>
          </a:avLst>
        </a:prstGeom>
        <a:solidFill>
          <a:schemeClr val="accent1">
            <a:shade val="8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400050">
            <a:lnSpc>
              <a:spcPct val="90000"/>
            </a:lnSpc>
            <a:spcBef>
              <a:spcPct val="0"/>
            </a:spcBef>
            <a:spcAft>
              <a:spcPct val="35000"/>
            </a:spcAft>
            <a:buNone/>
          </a:pPr>
          <a:r>
            <a:rPr kumimoji="1" lang="en-US" altLang="ja-JP" sz="900" b="1" kern="1200">
              <a:solidFill>
                <a:schemeClr val="bg1"/>
              </a:solidFill>
            </a:rPr>
            <a:t>CSF</a:t>
          </a:r>
          <a:endParaRPr kumimoji="1" lang="ja-JP" altLang="en-US" sz="900" b="1" kern="1200">
            <a:solidFill>
              <a:schemeClr val="bg1"/>
            </a:solidFill>
          </a:endParaRPr>
        </a:p>
      </dsp:txBody>
      <dsp:txXfrm>
        <a:off x="523331" y="0"/>
        <a:ext cx="1046662" cy="679770"/>
      </dsp:txXfrm>
    </dsp:sp>
    <dsp:sp modelId="{10DF2C5A-9E11-4EC3-96FF-FBEF4CDCCECD}">
      <dsp:nvSpPr>
        <dsp:cNvPr id="0" name=""/>
        <dsp:cNvSpPr/>
      </dsp:nvSpPr>
      <dsp:spPr>
        <a:xfrm>
          <a:off x="0" y="679770"/>
          <a:ext cx="2093325" cy="679770"/>
        </a:xfrm>
        <a:prstGeom prst="trapezoid">
          <a:avLst>
            <a:gd name="adj" fmla="val 76987"/>
          </a:avLst>
        </a:prstGeom>
        <a:solidFill>
          <a:schemeClr val="accent1">
            <a:shade val="80000"/>
            <a:hueOff val="349283"/>
            <a:satOff val="-6256"/>
            <a:lumOff val="2658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400050">
            <a:lnSpc>
              <a:spcPct val="90000"/>
            </a:lnSpc>
            <a:spcBef>
              <a:spcPct val="0"/>
            </a:spcBef>
            <a:spcAft>
              <a:spcPct val="35000"/>
            </a:spcAft>
            <a:buNone/>
          </a:pPr>
          <a:r>
            <a:rPr kumimoji="1" lang="en-US" altLang="ja-JP" sz="900" b="1" kern="1200">
              <a:solidFill>
                <a:schemeClr val="bg1"/>
              </a:solidFill>
            </a:rPr>
            <a:t>SP800</a:t>
          </a:r>
          <a:r>
            <a:rPr kumimoji="1" lang="ja-JP" altLang="en-US" sz="900" b="1" kern="1200">
              <a:solidFill>
                <a:schemeClr val="bg1"/>
              </a:solidFill>
            </a:rPr>
            <a:t>シリーズ</a:t>
          </a:r>
        </a:p>
      </dsp:txBody>
      <dsp:txXfrm>
        <a:off x="366331" y="679770"/>
        <a:ext cx="1360661" cy="679770"/>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C4B1A60-E538-4C61-8903-45EC1A73C8B2}">
      <dsp:nvSpPr>
        <dsp:cNvPr id="0" name=""/>
        <dsp:cNvSpPr/>
      </dsp:nvSpPr>
      <dsp:spPr>
        <a:xfrm>
          <a:off x="2488247" y="2039262"/>
          <a:ext cx="2051016" cy="1044041"/>
        </a:xfrm>
        <a:prstGeom prst="roundRect">
          <a:avLst>
            <a:gd name="adj" fmla="val 10000"/>
          </a:avLst>
        </a:prstGeom>
        <a:solidFill>
          <a:schemeClr val="lt1">
            <a:alpha val="90000"/>
            <a:hueOff val="0"/>
            <a:satOff val="0"/>
            <a:lumOff val="0"/>
            <a:alphaOff val="0"/>
          </a:schemeClr>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8100" tIns="38100" rIns="38100" bIns="38100" numCol="1" spcCol="1270" anchor="b" anchorCtr="0">
          <a:noAutofit/>
        </a:bodyPr>
        <a:lstStyle/>
        <a:p>
          <a:pPr marL="57150" lvl="1" indent="-57150" algn="l" defTabSz="444500">
            <a:lnSpc>
              <a:spcPct val="90000"/>
            </a:lnSpc>
            <a:spcBef>
              <a:spcPct val="0"/>
            </a:spcBef>
            <a:spcAft>
              <a:spcPct val="15000"/>
            </a:spcAft>
            <a:buFontTx/>
            <a:buNone/>
          </a:pPr>
          <a:r>
            <a:rPr kumimoji="1" lang="en-US" altLang="ja-JP" sz="1000" kern="1200">
              <a:latin typeface="+mn-ea"/>
              <a:ea typeface="+mn-ea"/>
            </a:rPr>
            <a:t>9. </a:t>
          </a:r>
          <a:r>
            <a:rPr kumimoji="1" lang="ja-JP" altLang="en-US" sz="1000" kern="1200">
              <a:latin typeface="+mn-ea"/>
              <a:ea typeface="+mn-ea"/>
            </a:rPr>
            <a:t>パフォーマンス評価</a:t>
          </a:r>
        </a:p>
      </dsp:txBody>
      <dsp:txXfrm>
        <a:off x="3126486" y="2323207"/>
        <a:ext cx="1389843" cy="737163"/>
      </dsp:txXfrm>
    </dsp:sp>
    <dsp:sp modelId="{6E7FFD17-F246-4C4A-9606-11CD03576066}">
      <dsp:nvSpPr>
        <dsp:cNvPr id="0" name=""/>
        <dsp:cNvSpPr/>
      </dsp:nvSpPr>
      <dsp:spPr>
        <a:xfrm>
          <a:off x="32736" y="2039282"/>
          <a:ext cx="2051016" cy="1044002"/>
        </a:xfrm>
        <a:prstGeom prst="roundRect">
          <a:avLst>
            <a:gd name="adj" fmla="val 10000"/>
          </a:avLst>
        </a:prstGeom>
        <a:solidFill>
          <a:schemeClr val="lt1">
            <a:alpha val="90000"/>
            <a:hueOff val="0"/>
            <a:satOff val="0"/>
            <a:lumOff val="0"/>
            <a:alphaOff val="0"/>
          </a:schemeClr>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8100" tIns="38100" rIns="38100" bIns="38100" numCol="1" spcCol="1270" anchor="b" anchorCtr="0">
          <a:noAutofit/>
        </a:bodyPr>
        <a:lstStyle/>
        <a:p>
          <a:pPr marL="57150" lvl="1" indent="-57150" algn="l" defTabSz="444500">
            <a:lnSpc>
              <a:spcPct val="90000"/>
            </a:lnSpc>
            <a:spcBef>
              <a:spcPct val="0"/>
            </a:spcBef>
            <a:spcAft>
              <a:spcPct val="15000"/>
            </a:spcAft>
            <a:buFontTx/>
            <a:buNone/>
          </a:pPr>
          <a:r>
            <a:rPr kumimoji="1" lang="en-US" altLang="ja-JP" sz="1000" kern="1200">
              <a:latin typeface="+mn-ea"/>
              <a:ea typeface="+mn-ea"/>
            </a:rPr>
            <a:t>10. </a:t>
          </a:r>
          <a:r>
            <a:rPr kumimoji="1" lang="ja-JP" altLang="en-US" sz="1000" kern="1200">
              <a:latin typeface="+mn-ea"/>
              <a:ea typeface="+mn-ea"/>
            </a:rPr>
            <a:t>改善</a:t>
          </a:r>
        </a:p>
      </dsp:txBody>
      <dsp:txXfrm>
        <a:off x="55669" y="2323215"/>
        <a:ext cx="1389845" cy="737136"/>
      </dsp:txXfrm>
    </dsp:sp>
    <dsp:sp modelId="{B466DDDF-AE62-4072-9371-A70667CCBACA}">
      <dsp:nvSpPr>
        <dsp:cNvPr id="0" name=""/>
        <dsp:cNvSpPr/>
      </dsp:nvSpPr>
      <dsp:spPr>
        <a:xfrm>
          <a:off x="2488247" y="-35304"/>
          <a:ext cx="2051016" cy="1049881"/>
        </a:xfrm>
        <a:prstGeom prst="roundRect">
          <a:avLst>
            <a:gd name="adj" fmla="val 10000"/>
          </a:avLst>
        </a:prstGeom>
        <a:solidFill>
          <a:schemeClr val="lt1">
            <a:alpha val="90000"/>
            <a:hueOff val="0"/>
            <a:satOff val="0"/>
            <a:lumOff val="0"/>
            <a:alphaOff val="0"/>
          </a:schemeClr>
        </a:solidFill>
        <a:ln w="1270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8100" tIns="38100" rIns="38100" bIns="38100" numCol="1" spcCol="1270" anchor="t" anchorCtr="0">
          <a:noAutofit/>
        </a:bodyPr>
        <a:lstStyle/>
        <a:p>
          <a:pPr marL="57150" lvl="1" indent="-57150" algn="r" defTabSz="444500">
            <a:lnSpc>
              <a:spcPct val="90000"/>
            </a:lnSpc>
            <a:spcBef>
              <a:spcPct val="0"/>
            </a:spcBef>
            <a:spcAft>
              <a:spcPct val="15000"/>
            </a:spcAft>
            <a:buFontTx/>
            <a:buNone/>
          </a:pPr>
          <a:r>
            <a:rPr kumimoji="1" lang="en-US" altLang="ja-JP" sz="1000" kern="1200">
              <a:latin typeface="+mn-ea"/>
              <a:ea typeface="+mn-ea"/>
            </a:rPr>
            <a:t>8. </a:t>
          </a:r>
          <a:r>
            <a:rPr kumimoji="1" lang="ja-JP" altLang="en-US" sz="1000" kern="1200">
              <a:latin typeface="+mn-ea"/>
              <a:ea typeface="+mn-ea"/>
            </a:rPr>
            <a:t>運用</a:t>
          </a:r>
        </a:p>
      </dsp:txBody>
      <dsp:txXfrm>
        <a:off x="3126614" y="-12242"/>
        <a:ext cx="1389587" cy="741287"/>
      </dsp:txXfrm>
    </dsp:sp>
    <dsp:sp modelId="{81CC0E37-AF5E-4586-B687-4FB7B1BAAC2B}">
      <dsp:nvSpPr>
        <dsp:cNvPr id="0" name=""/>
        <dsp:cNvSpPr/>
      </dsp:nvSpPr>
      <dsp:spPr>
        <a:xfrm>
          <a:off x="32736" y="-35051"/>
          <a:ext cx="2051016" cy="1049374"/>
        </a:xfrm>
        <a:prstGeom prst="roundRect">
          <a:avLst>
            <a:gd name="adj" fmla="val 10000"/>
          </a:avLst>
        </a:prstGeom>
        <a:solidFill>
          <a:schemeClr val="lt1">
            <a:alpha val="90000"/>
            <a:hueOff val="0"/>
            <a:satOff val="0"/>
            <a:lumOff val="0"/>
            <a:alphaOff val="0"/>
          </a:schemeClr>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8100" tIns="38100" rIns="38100" bIns="38100" numCol="1" spcCol="1270" anchor="t" anchorCtr="0">
          <a:noAutofit/>
        </a:bodyPr>
        <a:lstStyle/>
        <a:p>
          <a:pPr marL="57150" lvl="1" indent="-57150" algn="l" defTabSz="444500">
            <a:lnSpc>
              <a:spcPct val="90000"/>
            </a:lnSpc>
            <a:spcBef>
              <a:spcPct val="0"/>
            </a:spcBef>
            <a:spcAft>
              <a:spcPct val="15000"/>
            </a:spcAft>
            <a:buFontTx/>
            <a:buNone/>
          </a:pPr>
          <a:r>
            <a:rPr kumimoji="1" lang="en-US" altLang="ja-JP" sz="1000" kern="1200">
              <a:latin typeface="+mn-ea"/>
              <a:ea typeface="+mn-ea"/>
            </a:rPr>
            <a:t>4. </a:t>
          </a:r>
          <a:r>
            <a:rPr kumimoji="1" lang="ja-JP" altLang="en-US" sz="1000" kern="1200">
              <a:latin typeface="+mn-ea"/>
              <a:ea typeface="+mn-ea"/>
            </a:rPr>
            <a:t>組織の状況</a:t>
          </a:r>
        </a:p>
        <a:p>
          <a:pPr marL="57150" lvl="1" indent="-57150" algn="l" defTabSz="444500">
            <a:lnSpc>
              <a:spcPct val="90000"/>
            </a:lnSpc>
            <a:spcBef>
              <a:spcPct val="0"/>
            </a:spcBef>
            <a:spcAft>
              <a:spcPct val="15000"/>
            </a:spcAft>
            <a:buFontTx/>
            <a:buNone/>
          </a:pPr>
          <a:r>
            <a:rPr kumimoji="1" lang="en-US" altLang="ja-JP" sz="1000" kern="1200">
              <a:latin typeface="+mn-ea"/>
              <a:ea typeface="+mn-ea"/>
            </a:rPr>
            <a:t>5. </a:t>
          </a:r>
          <a:r>
            <a:rPr kumimoji="1" lang="ja-JP" altLang="en-US" sz="1000" kern="1200">
              <a:latin typeface="+mn-ea"/>
              <a:ea typeface="+mn-ea"/>
            </a:rPr>
            <a:t>リーダーシップ</a:t>
          </a:r>
        </a:p>
        <a:p>
          <a:pPr marL="57150" lvl="1" indent="-57150" algn="l" defTabSz="444500">
            <a:lnSpc>
              <a:spcPct val="90000"/>
            </a:lnSpc>
            <a:spcBef>
              <a:spcPct val="0"/>
            </a:spcBef>
            <a:spcAft>
              <a:spcPct val="15000"/>
            </a:spcAft>
            <a:buFontTx/>
            <a:buNone/>
          </a:pPr>
          <a:r>
            <a:rPr kumimoji="1" lang="en-US" altLang="ja-JP" sz="1000" kern="1200">
              <a:latin typeface="+mn-ea"/>
              <a:ea typeface="+mn-ea"/>
            </a:rPr>
            <a:t>6. </a:t>
          </a:r>
          <a:r>
            <a:rPr kumimoji="1" lang="ja-JP" altLang="en-US" sz="1000" kern="1200">
              <a:latin typeface="+mn-ea"/>
              <a:ea typeface="+mn-ea"/>
            </a:rPr>
            <a:t>計画</a:t>
          </a:r>
        </a:p>
        <a:p>
          <a:pPr marL="57150" lvl="1" indent="-57150" algn="l" defTabSz="444500">
            <a:lnSpc>
              <a:spcPct val="90000"/>
            </a:lnSpc>
            <a:spcBef>
              <a:spcPct val="0"/>
            </a:spcBef>
            <a:spcAft>
              <a:spcPct val="15000"/>
            </a:spcAft>
            <a:buFontTx/>
            <a:buNone/>
          </a:pPr>
          <a:r>
            <a:rPr kumimoji="1" lang="en-US" altLang="ja-JP" sz="1000" kern="1200">
              <a:latin typeface="+mn-ea"/>
              <a:ea typeface="+mn-ea"/>
            </a:rPr>
            <a:t>7. </a:t>
          </a:r>
          <a:r>
            <a:rPr kumimoji="1" lang="ja-JP" altLang="en-US" sz="1000" kern="1200">
              <a:latin typeface="+mn-ea"/>
              <a:ea typeface="+mn-ea"/>
            </a:rPr>
            <a:t>支援</a:t>
          </a:r>
        </a:p>
      </dsp:txBody>
      <dsp:txXfrm>
        <a:off x="55787" y="-12000"/>
        <a:ext cx="1389609" cy="740928"/>
      </dsp:txXfrm>
    </dsp:sp>
    <dsp:sp modelId="{24A9FC1E-F15E-4FC3-948E-559A3D53520F}">
      <dsp:nvSpPr>
        <dsp:cNvPr id="0" name=""/>
        <dsp:cNvSpPr/>
      </dsp:nvSpPr>
      <dsp:spPr>
        <a:xfrm>
          <a:off x="936382" y="174382"/>
          <a:ext cx="1319151" cy="1319151"/>
        </a:xfrm>
        <a:prstGeom prst="pieWedge">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1120" tIns="71120" rIns="71120" bIns="71120" numCol="1" spcCol="1270" anchor="ctr" anchorCtr="0">
          <a:noAutofit/>
        </a:bodyPr>
        <a:lstStyle/>
        <a:p>
          <a:pPr marL="0" lvl="0" indent="0" algn="ctr" defTabSz="444500">
            <a:lnSpc>
              <a:spcPct val="90000"/>
            </a:lnSpc>
            <a:spcBef>
              <a:spcPct val="0"/>
            </a:spcBef>
            <a:spcAft>
              <a:spcPct val="35000"/>
            </a:spcAft>
            <a:buNone/>
          </a:pPr>
          <a:r>
            <a:rPr kumimoji="1" lang="en-US" altLang="ja-JP" sz="1000" b="1" kern="1200">
              <a:latin typeface="+mn-ea"/>
              <a:ea typeface="+mn-ea"/>
            </a:rPr>
            <a:t>Plan</a:t>
          </a:r>
          <a:br>
            <a:rPr kumimoji="1" lang="en-US" altLang="ja-JP" sz="1000" b="1" kern="1200">
              <a:latin typeface="+mn-ea"/>
              <a:ea typeface="+mn-ea"/>
            </a:rPr>
          </a:br>
          <a:r>
            <a:rPr kumimoji="1" lang="ja-JP" altLang="en-US" sz="1000" b="1" kern="1200">
              <a:latin typeface="+mn-ea"/>
              <a:ea typeface="+mn-ea"/>
            </a:rPr>
            <a:t>（計画）</a:t>
          </a:r>
        </a:p>
      </dsp:txBody>
      <dsp:txXfrm>
        <a:off x="1322752" y="560752"/>
        <a:ext cx="932781" cy="932781"/>
      </dsp:txXfrm>
    </dsp:sp>
    <dsp:sp modelId="{0EED4DDF-F146-4827-9BD0-36CA4C2E7323}">
      <dsp:nvSpPr>
        <dsp:cNvPr id="0" name=""/>
        <dsp:cNvSpPr/>
      </dsp:nvSpPr>
      <dsp:spPr>
        <a:xfrm rot="5400000">
          <a:off x="2316465" y="174382"/>
          <a:ext cx="1319151" cy="1319151"/>
        </a:xfrm>
        <a:prstGeom prst="pieWedg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1120" tIns="71120" rIns="71120" bIns="71120" numCol="1" spcCol="1270" anchor="ctr" anchorCtr="0">
          <a:noAutofit/>
        </a:bodyPr>
        <a:lstStyle/>
        <a:p>
          <a:pPr marL="0" lvl="0" indent="0" algn="ctr" defTabSz="444500">
            <a:lnSpc>
              <a:spcPct val="90000"/>
            </a:lnSpc>
            <a:spcBef>
              <a:spcPct val="0"/>
            </a:spcBef>
            <a:spcAft>
              <a:spcPct val="35000"/>
            </a:spcAft>
            <a:buNone/>
          </a:pPr>
          <a:r>
            <a:rPr kumimoji="1" lang="en-US" altLang="ja-JP" sz="1000" b="1" kern="1200">
              <a:latin typeface="+mn-ea"/>
              <a:ea typeface="+mn-ea"/>
            </a:rPr>
            <a:t>Do</a:t>
          </a:r>
          <a:br>
            <a:rPr kumimoji="1" lang="en-US" altLang="ja-JP" sz="1000" b="1" kern="1200">
              <a:latin typeface="+mn-ea"/>
              <a:ea typeface="+mn-ea"/>
            </a:rPr>
          </a:br>
          <a:r>
            <a:rPr kumimoji="1" lang="ja-JP" altLang="en-US" sz="1000" b="1" kern="1200">
              <a:latin typeface="+mn-ea"/>
              <a:ea typeface="+mn-ea"/>
            </a:rPr>
            <a:t>（実行）</a:t>
          </a:r>
        </a:p>
      </dsp:txBody>
      <dsp:txXfrm rot="-5400000">
        <a:off x="2316465" y="560752"/>
        <a:ext cx="932781" cy="932781"/>
      </dsp:txXfrm>
    </dsp:sp>
    <dsp:sp modelId="{8F4781F1-7559-48D4-81E7-89272B07DAF9}">
      <dsp:nvSpPr>
        <dsp:cNvPr id="0" name=""/>
        <dsp:cNvSpPr/>
      </dsp:nvSpPr>
      <dsp:spPr>
        <a:xfrm rot="10800000">
          <a:off x="2316465" y="1554465"/>
          <a:ext cx="1319151" cy="1319151"/>
        </a:xfrm>
        <a:prstGeom prst="pieWedge">
          <a:avLst/>
        </a:prstGeom>
        <a:solidFill>
          <a:schemeClr val="accent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1120" tIns="71120" rIns="71120" bIns="71120" numCol="1" spcCol="1270" anchor="ctr" anchorCtr="0">
          <a:noAutofit/>
        </a:bodyPr>
        <a:lstStyle/>
        <a:p>
          <a:pPr marL="0" lvl="0" indent="0" algn="ctr" defTabSz="444500">
            <a:lnSpc>
              <a:spcPct val="90000"/>
            </a:lnSpc>
            <a:spcBef>
              <a:spcPct val="0"/>
            </a:spcBef>
            <a:spcAft>
              <a:spcPct val="35000"/>
            </a:spcAft>
            <a:buNone/>
          </a:pPr>
          <a:r>
            <a:rPr kumimoji="1" lang="en-US" altLang="ja-JP" sz="1000" b="1" kern="1200">
              <a:latin typeface="+mn-ea"/>
              <a:ea typeface="+mn-ea"/>
            </a:rPr>
            <a:t>Check</a:t>
          </a:r>
          <a:br>
            <a:rPr kumimoji="1" lang="en-US" altLang="ja-JP" sz="1000" b="1" kern="1200">
              <a:latin typeface="+mn-ea"/>
              <a:ea typeface="+mn-ea"/>
            </a:rPr>
          </a:br>
          <a:r>
            <a:rPr kumimoji="1" lang="ja-JP" altLang="en-US" sz="1000" b="1" kern="1200">
              <a:latin typeface="+mn-ea"/>
              <a:ea typeface="+mn-ea"/>
            </a:rPr>
            <a:t>（評価）</a:t>
          </a:r>
        </a:p>
      </dsp:txBody>
      <dsp:txXfrm rot="10800000">
        <a:off x="2316465" y="1554465"/>
        <a:ext cx="932781" cy="932781"/>
      </dsp:txXfrm>
    </dsp:sp>
    <dsp:sp modelId="{1995C2B1-5731-46B6-8370-8923A584FDB4}">
      <dsp:nvSpPr>
        <dsp:cNvPr id="0" name=""/>
        <dsp:cNvSpPr/>
      </dsp:nvSpPr>
      <dsp:spPr>
        <a:xfrm rot="16200000">
          <a:off x="936382" y="1554465"/>
          <a:ext cx="1319151" cy="1319151"/>
        </a:xfrm>
        <a:prstGeom prst="pieWedge">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1120" tIns="71120" rIns="71120" bIns="71120" numCol="1" spcCol="1270" anchor="ctr" anchorCtr="0">
          <a:noAutofit/>
        </a:bodyPr>
        <a:lstStyle/>
        <a:p>
          <a:pPr marL="0" lvl="0" indent="0" algn="ctr" defTabSz="444500">
            <a:lnSpc>
              <a:spcPct val="90000"/>
            </a:lnSpc>
            <a:spcBef>
              <a:spcPct val="0"/>
            </a:spcBef>
            <a:spcAft>
              <a:spcPct val="35000"/>
            </a:spcAft>
            <a:buNone/>
          </a:pPr>
          <a:r>
            <a:rPr kumimoji="1" lang="en-US" altLang="ja-JP" sz="1000" b="1" kern="1200">
              <a:latin typeface="+mn-ea"/>
              <a:ea typeface="+mn-ea"/>
            </a:rPr>
            <a:t>Act</a:t>
          </a:r>
          <a:br>
            <a:rPr kumimoji="1" lang="en-US" altLang="ja-JP" sz="1000" b="1" kern="1200">
              <a:latin typeface="+mn-ea"/>
              <a:ea typeface="+mn-ea"/>
            </a:rPr>
          </a:br>
          <a:r>
            <a:rPr kumimoji="1" lang="ja-JP" altLang="en-US" sz="1000" b="1" kern="1200">
              <a:latin typeface="+mn-ea"/>
              <a:ea typeface="+mn-ea"/>
            </a:rPr>
            <a:t>（改善）</a:t>
          </a:r>
        </a:p>
      </dsp:txBody>
      <dsp:txXfrm rot="5400000">
        <a:off x="1322752" y="1554465"/>
        <a:ext cx="932781" cy="932781"/>
      </dsp:txXfrm>
    </dsp:sp>
    <dsp:sp modelId="{E4EE64CC-FD06-4338-9FBD-551F5599CB7E}">
      <dsp:nvSpPr>
        <dsp:cNvPr id="0" name=""/>
        <dsp:cNvSpPr/>
      </dsp:nvSpPr>
      <dsp:spPr>
        <a:xfrm>
          <a:off x="2058271" y="1249811"/>
          <a:ext cx="455457" cy="396050"/>
        </a:xfrm>
        <a:prstGeom prst="circularArrow">
          <a:avLst/>
        </a:prstGeom>
        <a:solidFill>
          <a:schemeClr val="bg1">
            <a:lumMod val="5000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 modelId="{BD8E378B-DBE4-4F78-BB3F-CE905675DAAF}">
      <dsp:nvSpPr>
        <dsp:cNvPr id="0" name=""/>
        <dsp:cNvSpPr/>
      </dsp:nvSpPr>
      <dsp:spPr>
        <a:xfrm rot="10800000">
          <a:off x="2058271" y="1402138"/>
          <a:ext cx="455457" cy="396050"/>
        </a:xfrm>
        <a:prstGeom prst="circularArrow">
          <a:avLst/>
        </a:prstGeom>
        <a:solidFill>
          <a:schemeClr val="bg1">
            <a:lumMod val="5000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C4B1A60-E538-4C61-8903-45EC1A73C8B2}">
      <dsp:nvSpPr>
        <dsp:cNvPr id="0" name=""/>
        <dsp:cNvSpPr/>
      </dsp:nvSpPr>
      <dsp:spPr>
        <a:xfrm>
          <a:off x="2448434" y="1637832"/>
          <a:ext cx="1647273" cy="838521"/>
        </a:xfrm>
        <a:prstGeom prst="roundRect">
          <a:avLst>
            <a:gd name="adj" fmla="val 10000"/>
          </a:avLst>
        </a:prstGeom>
        <a:solidFill>
          <a:schemeClr val="lt1">
            <a:alpha val="90000"/>
            <a:hueOff val="0"/>
            <a:satOff val="0"/>
            <a:lumOff val="0"/>
            <a:alphaOff val="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b" anchorCtr="0">
          <a:noAutofit/>
        </a:bodyPr>
        <a:lstStyle/>
        <a:p>
          <a:pPr marL="57150" lvl="1" indent="-57150" algn="l" defTabSz="355600">
            <a:lnSpc>
              <a:spcPct val="90000"/>
            </a:lnSpc>
            <a:spcBef>
              <a:spcPct val="0"/>
            </a:spcBef>
            <a:spcAft>
              <a:spcPct val="15000"/>
            </a:spcAft>
            <a:buFontTx/>
            <a:buNone/>
          </a:pPr>
          <a:r>
            <a:rPr kumimoji="1" lang="en-US" altLang="ja-JP" sz="800" kern="1200">
              <a:latin typeface="+mn-ea"/>
              <a:ea typeface="+mn-ea"/>
            </a:rPr>
            <a:t>9. </a:t>
          </a:r>
          <a:r>
            <a:rPr kumimoji="1" lang="ja-JP" altLang="en-US" sz="800" kern="1200">
              <a:latin typeface="+mn-ea"/>
              <a:ea typeface="+mn-ea"/>
            </a:rPr>
            <a:t>パフォーマンス評価</a:t>
          </a:r>
        </a:p>
      </dsp:txBody>
      <dsp:txXfrm>
        <a:off x="2961036" y="1865883"/>
        <a:ext cx="1116251" cy="592051"/>
      </dsp:txXfrm>
    </dsp:sp>
    <dsp:sp modelId="{6E7FFD17-F246-4C4A-9606-11CD03576066}">
      <dsp:nvSpPr>
        <dsp:cNvPr id="0" name=""/>
        <dsp:cNvSpPr/>
      </dsp:nvSpPr>
      <dsp:spPr>
        <a:xfrm>
          <a:off x="476291" y="1637848"/>
          <a:ext cx="1647273" cy="838490"/>
        </a:xfrm>
        <a:prstGeom prst="roundRect">
          <a:avLst>
            <a:gd name="adj" fmla="val 10000"/>
          </a:avLst>
        </a:prstGeom>
        <a:solidFill>
          <a:schemeClr val="lt1">
            <a:alpha val="90000"/>
            <a:hueOff val="0"/>
            <a:satOff val="0"/>
            <a:lumOff val="0"/>
            <a:alphaOff val="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b" anchorCtr="0">
          <a:noAutofit/>
        </a:bodyPr>
        <a:lstStyle/>
        <a:p>
          <a:pPr marL="57150" lvl="1" indent="-57150" algn="l" defTabSz="355600">
            <a:lnSpc>
              <a:spcPct val="90000"/>
            </a:lnSpc>
            <a:spcBef>
              <a:spcPct val="0"/>
            </a:spcBef>
            <a:spcAft>
              <a:spcPct val="15000"/>
            </a:spcAft>
            <a:buFontTx/>
            <a:buNone/>
          </a:pPr>
          <a:r>
            <a:rPr kumimoji="1" lang="en-US" altLang="ja-JP" sz="800" kern="1200">
              <a:latin typeface="+mn-ea"/>
              <a:ea typeface="+mn-ea"/>
            </a:rPr>
            <a:t>10. </a:t>
          </a:r>
          <a:r>
            <a:rPr kumimoji="1" lang="ja-JP" altLang="en-US" sz="800" kern="1200">
              <a:latin typeface="+mn-ea"/>
              <a:ea typeface="+mn-ea"/>
            </a:rPr>
            <a:t>改善</a:t>
          </a:r>
        </a:p>
      </dsp:txBody>
      <dsp:txXfrm>
        <a:off x="494710" y="1865890"/>
        <a:ext cx="1116253" cy="592029"/>
      </dsp:txXfrm>
    </dsp:sp>
    <dsp:sp modelId="{B466DDDF-AE62-4072-9371-A70667CCBACA}">
      <dsp:nvSpPr>
        <dsp:cNvPr id="0" name=""/>
        <dsp:cNvSpPr/>
      </dsp:nvSpPr>
      <dsp:spPr>
        <a:xfrm>
          <a:off x="2448434" y="-28354"/>
          <a:ext cx="1647273" cy="843211"/>
        </a:xfrm>
        <a:prstGeom prst="roundRect">
          <a:avLst>
            <a:gd name="adj" fmla="val 10000"/>
          </a:avLst>
        </a:prstGeom>
        <a:solidFill>
          <a:schemeClr val="lt1">
            <a:alpha val="90000"/>
            <a:hueOff val="0"/>
            <a:satOff val="0"/>
            <a:lumOff val="0"/>
            <a:alphaOff val="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t" anchorCtr="0">
          <a:noAutofit/>
        </a:bodyPr>
        <a:lstStyle/>
        <a:p>
          <a:pPr marL="57150" lvl="1" indent="-57150" algn="r" defTabSz="355600">
            <a:lnSpc>
              <a:spcPct val="90000"/>
            </a:lnSpc>
            <a:spcBef>
              <a:spcPct val="0"/>
            </a:spcBef>
            <a:spcAft>
              <a:spcPct val="15000"/>
            </a:spcAft>
            <a:buFontTx/>
            <a:buNone/>
          </a:pPr>
          <a:r>
            <a:rPr kumimoji="1" lang="en-US" altLang="ja-JP" sz="800" kern="1200">
              <a:latin typeface="+mn-ea"/>
              <a:ea typeface="+mn-ea"/>
            </a:rPr>
            <a:t>8. </a:t>
          </a:r>
          <a:r>
            <a:rPr kumimoji="1" lang="ja-JP" altLang="en-US" sz="800" kern="1200">
              <a:latin typeface="+mn-ea"/>
              <a:ea typeface="+mn-ea"/>
            </a:rPr>
            <a:t>運用</a:t>
          </a:r>
        </a:p>
      </dsp:txBody>
      <dsp:txXfrm>
        <a:off x="2961139" y="-9831"/>
        <a:ext cx="1116045" cy="595362"/>
      </dsp:txXfrm>
    </dsp:sp>
    <dsp:sp modelId="{81CC0E37-AF5E-4586-B687-4FB7B1BAAC2B}">
      <dsp:nvSpPr>
        <dsp:cNvPr id="0" name=""/>
        <dsp:cNvSpPr/>
      </dsp:nvSpPr>
      <dsp:spPr>
        <a:xfrm>
          <a:off x="476291" y="-28151"/>
          <a:ext cx="1647273" cy="842804"/>
        </a:xfrm>
        <a:prstGeom prst="roundRect">
          <a:avLst>
            <a:gd name="adj" fmla="val 10000"/>
          </a:avLst>
        </a:prstGeom>
        <a:solidFill>
          <a:schemeClr val="lt1">
            <a:alpha val="90000"/>
            <a:hueOff val="0"/>
            <a:satOff val="0"/>
            <a:lumOff val="0"/>
            <a:alphaOff val="0"/>
          </a:schemeClr>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t" anchorCtr="0">
          <a:noAutofit/>
        </a:bodyPr>
        <a:lstStyle/>
        <a:p>
          <a:pPr marL="57150" lvl="1" indent="-57150" algn="l" defTabSz="355600">
            <a:lnSpc>
              <a:spcPct val="90000"/>
            </a:lnSpc>
            <a:spcBef>
              <a:spcPct val="0"/>
            </a:spcBef>
            <a:spcAft>
              <a:spcPct val="15000"/>
            </a:spcAft>
            <a:buFontTx/>
            <a:buNone/>
          </a:pPr>
          <a:r>
            <a:rPr kumimoji="1" lang="en-US" altLang="ja-JP" sz="800" b="1" kern="1200">
              <a:latin typeface="+mn-ea"/>
              <a:ea typeface="+mn-ea"/>
            </a:rPr>
            <a:t>4. </a:t>
          </a:r>
          <a:r>
            <a:rPr kumimoji="1" lang="ja-JP" altLang="en-US" sz="800" b="1" kern="1200">
              <a:latin typeface="+mn-ea"/>
              <a:ea typeface="+mn-ea"/>
            </a:rPr>
            <a:t>組織の状況</a:t>
          </a:r>
        </a:p>
        <a:p>
          <a:pPr marL="57150" lvl="1" indent="-57150" algn="l" defTabSz="355600">
            <a:lnSpc>
              <a:spcPct val="90000"/>
            </a:lnSpc>
            <a:spcBef>
              <a:spcPct val="0"/>
            </a:spcBef>
            <a:spcAft>
              <a:spcPct val="15000"/>
            </a:spcAft>
            <a:buFontTx/>
            <a:buNone/>
          </a:pPr>
          <a:r>
            <a:rPr kumimoji="1" lang="en-US" altLang="ja-JP" sz="800" b="0" kern="1200">
              <a:latin typeface="+mn-ea"/>
              <a:ea typeface="+mn-ea"/>
            </a:rPr>
            <a:t>5. </a:t>
          </a:r>
          <a:r>
            <a:rPr kumimoji="1" lang="ja-JP" altLang="en-US" sz="800" b="0" kern="1200">
              <a:latin typeface="+mn-ea"/>
              <a:ea typeface="+mn-ea"/>
            </a:rPr>
            <a:t>リーダーシップ</a:t>
          </a:r>
        </a:p>
        <a:p>
          <a:pPr marL="57150" lvl="1" indent="-57150" algn="l" defTabSz="355600">
            <a:lnSpc>
              <a:spcPct val="90000"/>
            </a:lnSpc>
            <a:spcBef>
              <a:spcPct val="0"/>
            </a:spcBef>
            <a:spcAft>
              <a:spcPct val="15000"/>
            </a:spcAft>
            <a:buFontTx/>
            <a:buNone/>
          </a:pPr>
          <a:r>
            <a:rPr kumimoji="1" lang="en-US" altLang="ja-JP" sz="800" kern="1200">
              <a:latin typeface="+mn-ea"/>
              <a:ea typeface="+mn-ea"/>
            </a:rPr>
            <a:t>6. </a:t>
          </a:r>
          <a:r>
            <a:rPr kumimoji="1" lang="ja-JP" altLang="en-US" sz="800" kern="1200">
              <a:latin typeface="+mn-ea"/>
              <a:ea typeface="+mn-ea"/>
            </a:rPr>
            <a:t>計画</a:t>
          </a:r>
        </a:p>
        <a:p>
          <a:pPr marL="57150" lvl="1" indent="-57150" algn="l" defTabSz="355600">
            <a:lnSpc>
              <a:spcPct val="90000"/>
            </a:lnSpc>
            <a:spcBef>
              <a:spcPct val="0"/>
            </a:spcBef>
            <a:spcAft>
              <a:spcPct val="15000"/>
            </a:spcAft>
            <a:buFontTx/>
            <a:buNone/>
          </a:pPr>
          <a:r>
            <a:rPr kumimoji="1" lang="en-US" altLang="ja-JP" sz="800" kern="1200">
              <a:latin typeface="+mn-ea"/>
              <a:ea typeface="+mn-ea"/>
            </a:rPr>
            <a:t>7. </a:t>
          </a:r>
          <a:r>
            <a:rPr kumimoji="1" lang="ja-JP" altLang="en-US" sz="800" kern="1200">
              <a:latin typeface="+mn-ea"/>
              <a:ea typeface="+mn-ea"/>
            </a:rPr>
            <a:t>支援</a:t>
          </a:r>
        </a:p>
      </dsp:txBody>
      <dsp:txXfrm>
        <a:off x="494805" y="-9637"/>
        <a:ext cx="1116063" cy="595075"/>
      </dsp:txXfrm>
    </dsp:sp>
    <dsp:sp modelId="{24A9FC1E-F15E-4FC3-948E-559A3D53520F}">
      <dsp:nvSpPr>
        <dsp:cNvPr id="0" name=""/>
        <dsp:cNvSpPr/>
      </dsp:nvSpPr>
      <dsp:spPr>
        <a:xfrm>
          <a:off x="1202055" y="140055"/>
          <a:ext cx="1059476" cy="1059476"/>
        </a:xfrm>
        <a:prstGeom prst="pieWedge">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Plan</a:t>
          </a:r>
          <a:br>
            <a:rPr kumimoji="1" lang="en-US" altLang="ja-JP" sz="800" b="1" kern="1200">
              <a:latin typeface="+mn-ea"/>
              <a:ea typeface="+mn-ea"/>
            </a:rPr>
          </a:br>
          <a:r>
            <a:rPr kumimoji="1" lang="ja-JP" altLang="en-US" sz="800" b="1" kern="1200">
              <a:latin typeface="+mn-ea"/>
              <a:ea typeface="+mn-ea"/>
            </a:rPr>
            <a:t>（計画）</a:t>
          </a:r>
        </a:p>
      </dsp:txBody>
      <dsp:txXfrm>
        <a:off x="1512368" y="450368"/>
        <a:ext cx="749163" cy="749163"/>
      </dsp:txXfrm>
    </dsp:sp>
    <dsp:sp modelId="{0EED4DDF-F146-4827-9BD0-36CA4C2E7323}">
      <dsp:nvSpPr>
        <dsp:cNvPr id="0" name=""/>
        <dsp:cNvSpPr/>
      </dsp:nvSpPr>
      <dsp:spPr>
        <a:xfrm rot="5400000">
          <a:off x="2310468" y="140055"/>
          <a:ext cx="1059476" cy="1059476"/>
        </a:xfrm>
        <a:prstGeom prst="pieWedge">
          <a:avLst/>
        </a:prstGeom>
        <a:solidFill>
          <a:schemeClr val="bg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Do</a:t>
          </a:r>
          <a:br>
            <a:rPr kumimoji="1" lang="en-US" altLang="ja-JP" sz="800" b="1" kern="1200">
              <a:latin typeface="+mn-ea"/>
              <a:ea typeface="+mn-ea"/>
            </a:rPr>
          </a:br>
          <a:r>
            <a:rPr kumimoji="1" lang="ja-JP" altLang="en-US" sz="800" b="1" kern="1200">
              <a:latin typeface="+mn-ea"/>
              <a:ea typeface="+mn-ea"/>
            </a:rPr>
            <a:t>（実行）</a:t>
          </a:r>
        </a:p>
      </dsp:txBody>
      <dsp:txXfrm rot="-5400000">
        <a:off x="2310468" y="450368"/>
        <a:ext cx="749163" cy="749163"/>
      </dsp:txXfrm>
    </dsp:sp>
    <dsp:sp modelId="{8F4781F1-7559-48D4-81E7-89272B07DAF9}">
      <dsp:nvSpPr>
        <dsp:cNvPr id="0" name=""/>
        <dsp:cNvSpPr/>
      </dsp:nvSpPr>
      <dsp:spPr>
        <a:xfrm rot="10800000">
          <a:off x="2310468" y="1248468"/>
          <a:ext cx="1059476" cy="1059476"/>
        </a:xfrm>
        <a:prstGeom prst="pieWedge">
          <a:avLst/>
        </a:prstGeom>
        <a:solidFill>
          <a:schemeClr val="bg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Check</a:t>
          </a:r>
          <a:br>
            <a:rPr kumimoji="1" lang="en-US" altLang="ja-JP" sz="800" b="1" kern="1200">
              <a:latin typeface="+mn-ea"/>
              <a:ea typeface="+mn-ea"/>
            </a:rPr>
          </a:br>
          <a:r>
            <a:rPr kumimoji="1" lang="ja-JP" altLang="en-US" sz="800" b="1" kern="1200">
              <a:latin typeface="+mn-ea"/>
              <a:ea typeface="+mn-ea"/>
            </a:rPr>
            <a:t>（評価）</a:t>
          </a:r>
        </a:p>
      </dsp:txBody>
      <dsp:txXfrm rot="10800000">
        <a:off x="2310468" y="1248468"/>
        <a:ext cx="749163" cy="749163"/>
      </dsp:txXfrm>
    </dsp:sp>
    <dsp:sp modelId="{1995C2B1-5731-46B6-8370-8923A584FDB4}">
      <dsp:nvSpPr>
        <dsp:cNvPr id="0" name=""/>
        <dsp:cNvSpPr/>
      </dsp:nvSpPr>
      <dsp:spPr>
        <a:xfrm rot="16200000">
          <a:off x="1202055" y="1248468"/>
          <a:ext cx="1059476" cy="1059476"/>
        </a:xfrm>
        <a:prstGeom prst="pieWedge">
          <a:avLst/>
        </a:prstGeom>
        <a:solidFill>
          <a:schemeClr val="bg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Act</a:t>
          </a:r>
          <a:br>
            <a:rPr kumimoji="1" lang="en-US" altLang="ja-JP" sz="800" b="1" kern="1200">
              <a:latin typeface="+mn-ea"/>
              <a:ea typeface="+mn-ea"/>
            </a:rPr>
          </a:br>
          <a:r>
            <a:rPr kumimoji="1" lang="ja-JP" altLang="en-US" sz="800" b="1" kern="1200">
              <a:latin typeface="+mn-ea"/>
              <a:ea typeface="+mn-ea"/>
            </a:rPr>
            <a:t>（改善）</a:t>
          </a:r>
        </a:p>
      </dsp:txBody>
      <dsp:txXfrm rot="5400000">
        <a:off x="1512368" y="1248468"/>
        <a:ext cx="749163" cy="749163"/>
      </dsp:txXfrm>
    </dsp:sp>
    <dsp:sp modelId="{E4EE64CC-FD06-4338-9FBD-551F5599CB7E}">
      <dsp:nvSpPr>
        <dsp:cNvPr id="0" name=""/>
        <dsp:cNvSpPr/>
      </dsp:nvSpPr>
      <dsp:spPr>
        <a:xfrm>
          <a:off x="2103099" y="1003785"/>
          <a:ext cx="365800" cy="318087"/>
        </a:xfrm>
        <a:prstGeom prst="circularArrow">
          <a:avLst/>
        </a:prstGeom>
        <a:solidFill>
          <a:schemeClr val="bg1">
            <a:lumMod val="5000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 modelId="{BD8E378B-DBE4-4F78-BB3F-CE905675DAAF}">
      <dsp:nvSpPr>
        <dsp:cNvPr id="0" name=""/>
        <dsp:cNvSpPr/>
      </dsp:nvSpPr>
      <dsp:spPr>
        <a:xfrm rot="10800000">
          <a:off x="2103099" y="1126126"/>
          <a:ext cx="365800" cy="318087"/>
        </a:xfrm>
        <a:prstGeom prst="circularArrow">
          <a:avLst/>
        </a:prstGeom>
        <a:solidFill>
          <a:schemeClr val="bg1">
            <a:lumMod val="5000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C4B1A60-E538-4C61-8903-45EC1A73C8B2}">
      <dsp:nvSpPr>
        <dsp:cNvPr id="0" name=""/>
        <dsp:cNvSpPr/>
      </dsp:nvSpPr>
      <dsp:spPr>
        <a:xfrm>
          <a:off x="2448434" y="1637832"/>
          <a:ext cx="1647273" cy="838521"/>
        </a:xfrm>
        <a:prstGeom prst="roundRect">
          <a:avLst>
            <a:gd name="adj" fmla="val 10000"/>
          </a:avLst>
        </a:prstGeom>
        <a:solidFill>
          <a:schemeClr val="lt1">
            <a:alpha val="90000"/>
            <a:hueOff val="0"/>
            <a:satOff val="0"/>
            <a:lumOff val="0"/>
            <a:alphaOff val="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b" anchorCtr="0">
          <a:noAutofit/>
        </a:bodyPr>
        <a:lstStyle/>
        <a:p>
          <a:pPr marL="57150" lvl="1" indent="-57150" algn="l" defTabSz="355600">
            <a:lnSpc>
              <a:spcPct val="90000"/>
            </a:lnSpc>
            <a:spcBef>
              <a:spcPct val="0"/>
            </a:spcBef>
            <a:spcAft>
              <a:spcPct val="15000"/>
            </a:spcAft>
            <a:buFontTx/>
            <a:buNone/>
          </a:pPr>
          <a:r>
            <a:rPr kumimoji="1" lang="en-US" altLang="ja-JP" sz="800" kern="1200">
              <a:latin typeface="+mn-ea"/>
              <a:ea typeface="+mn-ea"/>
            </a:rPr>
            <a:t>9. </a:t>
          </a:r>
          <a:r>
            <a:rPr kumimoji="1" lang="ja-JP" altLang="en-US" sz="800" kern="1200">
              <a:latin typeface="+mn-ea"/>
              <a:ea typeface="+mn-ea"/>
            </a:rPr>
            <a:t>パフォーマンス評価</a:t>
          </a:r>
        </a:p>
      </dsp:txBody>
      <dsp:txXfrm>
        <a:off x="2961036" y="1865883"/>
        <a:ext cx="1116251" cy="592051"/>
      </dsp:txXfrm>
    </dsp:sp>
    <dsp:sp modelId="{6E7FFD17-F246-4C4A-9606-11CD03576066}">
      <dsp:nvSpPr>
        <dsp:cNvPr id="0" name=""/>
        <dsp:cNvSpPr/>
      </dsp:nvSpPr>
      <dsp:spPr>
        <a:xfrm>
          <a:off x="476291" y="1637848"/>
          <a:ext cx="1647273" cy="838490"/>
        </a:xfrm>
        <a:prstGeom prst="roundRect">
          <a:avLst>
            <a:gd name="adj" fmla="val 10000"/>
          </a:avLst>
        </a:prstGeom>
        <a:solidFill>
          <a:schemeClr val="lt1">
            <a:alpha val="90000"/>
            <a:hueOff val="0"/>
            <a:satOff val="0"/>
            <a:lumOff val="0"/>
            <a:alphaOff val="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b" anchorCtr="0">
          <a:noAutofit/>
        </a:bodyPr>
        <a:lstStyle/>
        <a:p>
          <a:pPr marL="57150" lvl="1" indent="-57150" algn="l" defTabSz="355600">
            <a:lnSpc>
              <a:spcPct val="90000"/>
            </a:lnSpc>
            <a:spcBef>
              <a:spcPct val="0"/>
            </a:spcBef>
            <a:spcAft>
              <a:spcPct val="15000"/>
            </a:spcAft>
            <a:buFontTx/>
            <a:buNone/>
          </a:pPr>
          <a:r>
            <a:rPr kumimoji="1" lang="en-US" altLang="ja-JP" sz="800" kern="1200">
              <a:latin typeface="+mn-ea"/>
              <a:ea typeface="+mn-ea"/>
            </a:rPr>
            <a:t>10. </a:t>
          </a:r>
          <a:r>
            <a:rPr kumimoji="1" lang="ja-JP" altLang="en-US" sz="800" kern="1200">
              <a:latin typeface="+mn-ea"/>
              <a:ea typeface="+mn-ea"/>
            </a:rPr>
            <a:t>改善</a:t>
          </a:r>
        </a:p>
      </dsp:txBody>
      <dsp:txXfrm>
        <a:off x="494710" y="1865890"/>
        <a:ext cx="1116253" cy="592029"/>
      </dsp:txXfrm>
    </dsp:sp>
    <dsp:sp modelId="{B466DDDF-AE62-4072-9371-A70667CCBACA}">
      <dsp:nvSpPr>
        <dsp:cNvPr id="0" name=""/>
        <dsp:cNvSpPr/>
      </dsp:nvSpPr>
      <dsp:spPr>
        <a:xfrm>
          <a:off x="2448434" y="-28354"/>
          <a:ext cx="1647273" cy="843211"/>
        </a:xfrm>
        <a:prstGeom prst="roundRect">
          <a:avLst>
            <a:gd name="adj" fmla="val 10000"/>
          </a:avLst>
        </a:prstGeom>
        <a:solidFill>
          <a:schemeClr val="lt1">
            <a:alpha val="90000"/>
            <a:hueOff val="0"/>
            <a:satOff val="0"/>
            <a:lumOff val="0"/>
            <a:alphaOff val="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t" anchorCtr="0">
          <a:noAutofit/>
        </a:bodyPr>
        <a:lstStyle/>
        <a:p>
          <a:pPr marL="57150" lvl="1" indent="-57150" algn="r" defTabSz="355600">
            <a:lnSpc>
              <a:spcPct val="90000"/>
            </a:lnSpc>
            <a:spcBef>
              <a:spcPct val="0"/>
            </a:spcBef>
            <a:spcAft>
              <a:spcPct val="15000"/>
            </a:spcAft>
            <a:buFontTx/>
            <a:buNone/>
          </a:pPr>
          <a:r>
            <a:rPr kumimoji="1" lang="en-US" altLang="ja-JP" sz="800" kern="1200">
              <a:latin typeface="+mn-ea"/>
              <a:ea typeface="+mn-ea"/>
            </a:rPr>
            <a:t>8. </a:t>
          </a:r>
          <a:r>
            <a:rPr kumimoji="1" lang="ja-JP" altLang="en-US" sz="800" kern="1200">
              <a:latin typeface="+mn-ea"/>
              <a:ea typeface="+mn-ea"/>
            </a:rPr>
            <a:t>運用</a:t>
          </a:r>
        </a:p>
      </dsp:txBody>
      <dsp:txXfrm>
        <a:off x="2961139" y="-9831"/>
        <a:ext cx="1116045" cy="595362"/>
      </dsp:txXfrm>
    </dsp:sp>
    <dsp:sp modelId="{81CC0E37-AF5E-4586-B687-4FB7B1BAAC2B}">
      <dsp:nvSpPr>
        <dsp:cNvPr id="0" name=""/>
        <dsp:cNvSpPr/>
      </dsp:nvSpPr>
      <dsp:spPr>
        <a:xfrm>
          <a:off x="476291" y="-28151"/>
          <a:ext cx="1647273" cy="842804"/>
        </a:xfrm>
        <a:prstGeom prst="roundRect">
          <a:avLst>
            <a:gd name="adj" fmla="val 10000"/>
          </a:avLst>
        </a:prstGeom>
        <a:solidFill>
          <a:schemeClr val="lt1">
            <a:alpha val="90000"/>
            <a:hueOff val="0"/>
            <a:satOff val="0"/>
            <a:lumOff val="0"/>
            <a:alphaOff val="0"/>
          </a:schemeClr>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t" anchorCtr="0">
          <a:noAutofit/>
        </a:bodyPr>
        <a:lstStyle/>
        <a:p>
          <a:pPr marL="57150" lvl="1" indent="-57150" algn="l" defTabSz="355600">
            <a:lnSpc>
              <a:spcPct val="90000"/>
            </a:lnSpc>
            <a:spcBef>
              <a:spcPct val="0"/>
            </a:spcBef>
            <a:spcAft>
              <a:spcPct val="15000"/>
            </a:spcAft>
            <a:buFontTx/>
            <a:buNone/>
          </a:pPr>
          <a:r>
            <a:rPr kumimoji="1" lang="en-US" altLang="ja-JP" sz="800" kern="1200">
              <a:latin typeface="+mn-ea"/>
              <a:ea typeface="+mn-ea"/>
            </a:rPr>
            <a:t>4. </a:t>
          </a:r>
          <a:r>
            <a:rPr kumimoji="1" lang="ja-JP" altLang="en-US" sz="800" kern="1200">
              <a:latin typeface="+mn-ea"/>
              <a:ea typeface="+mn-ea"/>
            </a:rPr>
            <a:t>組織の状況</a:t>
          </a:r>
        </a:p>
        <a:p>
          <a:pPr marL="57150" lvl="1" indent="-57150" algn="l" defTabSz="355600">
            <a:lnSpc>
              <a:spcPct val="90000"/>
            </a:lnSpc>
            <a:spcBef>
              <a:spcPct val="0"/>
            </a:spcBef>
            <a:spcAft>
              <a:spcPct val="15000"/>
            </a:spcAft>
            <a:buFontTx/>
            <a:buNone/>
          </a:pPr>
          <a:r>
            <a:rPr kumimoji="1" lang="en-US" altLang="ja-JP" sz="800" b="1" kern="1200">
              <a:latin typeface="+mn-ea"/>
              <a:ea typeface="+mn-ea"/>
            </a:rPr>
            <a:t>5. </a:t>
          </a:r>
          <a:r>
            <a:rPr kumimoji="1" lang="ja-JP" altLang="en-US" sz="800" b="1" kern="1200">
              <a:latin typeface="+mn-ea"/>
              <a:ea typeface="+mn-ea"/>
            </a:rPr>
            <a:t>リーダーシップ</a:t>
          </a:r>
        </a:p>
        <a:p>
          <a:pPr marL="57150" lvl="1" indent="-57150" algn="l" defTabSz="355600">
            <a:lnSpc>
              <a:spcPct val="90000"/>
            </a:lnSpc>
            <a:spcBef>
              <a:spcPct val="0"/>
            </a:spcBef>
            <a:spcAft>
              <a:spcPct val="15000"/>
            </a:spcAft>
            <a:buFontTx/>
            <a:buNone/>
          </a:pPr>
          <a:r>
            <a:rPr kumimoji="1" lang="en-US" altLang="ja-JP" sz="800" kern="1200">
              <a:latin typeface="+mn-ea"/>
              <a:ea typeface="+mn-ea"/>
            </a:rPr>
            <a:t>6. </a:t>
          </a:r>
          <a:r>
            <a:rPr kumimoji="1" lang="ja-JP" altLang="en-US" sz="800" kern="1200">
              <a:latin typeface="+mn-ea"/>
              <a:ea typeface="+mn-ea"/>
            </a:rPr>
            <a:t>計画</a:t>
          </a:r>
        </a:p>
        <a:p>
          <a:pPr marL="57150" lvl="1" indent="-57150" algn="l" defTabSz="355600">
            <a:lnSpc>
              <a:spcPct val="90000"/>
            </a:lnSpc>
            <a:spcBef>
              <a:spcPct val="0"/>
            </a:spcBef>
            <a:spcAft>
              <a:spcPct val="15000"/>
            </a:spcAft>
            <a:buFontTx/>
            <a:buNone/>
          </a:pPr>
          <a:r>
            <a:rPr kumimoji="1" lang="en-US" altLang="ja-JP" sz="800" kern="1200">
              <a:latin typeface="+mn-ea"/>
              <a:ea typeface="+mn-ea"/>
            </a:rPr>
            <a:t>7. </a:t>
          </a:r>
          <a:r>
            <a:rPr kumimoji="1" lang="ja-JP" altLang="en-US" sz="800" kern="1200">
              <a:latin typeface="+mn-ea"/>
              <a:ea typeface="+mn-ea"/>
            </a:rPr>
            <a:t>支援</a:t>
          </a:r>
        </a:p>
      </dsp:txBody>
      <dsp:txXfrm>
        <a:off x="494805" y="-9637"/>
        <a:ext cx="1116063" cy="595075"/>
      </dsp:txXfrm>
    </dsp:sp>
    <dsp:sp modelId="{24A9FC1E-F15E-4FC3-948E-559A3D53520F}">
      <dsp:nvSpPr>
        <dsp:cNvPr id="0" name=""/>
        <dsp:cNvSpPr/>
      </dsp:nvSpPr>
      <dsp:spPr>
        <a:xfrm>
          <a:off x="1202055" y="140055"/>
          <a:ext cx="1059476" cy="1059476"/>
        </a:xfrm>
        <a:prstGeom prst="pieWedge">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Plan</a:t>
          </a:r>
          <a:br>
            <a:rPr kumimoji="1" lang="en-US" altLang="ja-JP" sz="800" b="1" kern="1200">
              <a:latin typeface="+mn-ea"/>
              <a:ea typeface="+mn-ea"/>
            </a:rPr>
          </a:br>
          <a:r>
            <a:rPr kumimoji="1" lang="ja-JP" altLang="en-US" sz="800" b="1" kern="1200">
              <a:latin typeface="+mn-ea"/>
              <a:ea typeface="+mn-ea"/>
            </a:rPr>
            <a:t>（計画）</a:t>
          </a:r>
        </a:p>
      </dsp:txBody>
      <dsp:txXfrm>
        <a:off x="1512368" y="450368"/>
        <a:ext cx="749163" cy="749163"/>
      </dsp:txXfrm>
    </dsp:sp>
    <dsp:sp modelId="{0EED4DDF-F146-4827-9BD0-36CA4C2E7323}">
      <dsp:nvSpPr>
        <dsp:cNvPr id="0" name=""/>
        <dsp:cNvSpPr/>
      </dsp:nvSpPr>
      <dsp:spPr>
        <a:xfrm rot="5400000">
          <a:off x="2310468" y="140055"/>
          <a:ext cx="1059476" cy="1059476"/>
        </a:xfrm>
        <a:prstGeom prst="pieWedge">
          <a:avLst/>
        </a:prstGeom>
        <a:solidFill>
          <a:schemeClr val="bg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Do</a:t>
          </a:r>
          <a:br>
            <a:rPr kumimoji="1" lang="en-US" altLang="ja-JP" sz="800" b="1" kern="1200">
              <a:latin typeface="+mn-ea"/>
              <a:ea typeface="+mn-ea"/>
            </a:rPr>
          </a:br>
          <a:r>
            <a:rPr kumimoji="1" lang="ja-JP" altLang="en-US" sz="800" b="1" kern="1200">
              <a:latin typeface="+mn-ea"/>
              <a:ea typeface="+mn-ea"/>
            </a:rPr>
            <a:t>（実行）</a:t>
          </a:r>
        </a:p>
      </dsp:txBody>
      <dsp:txXfrm rot="-5400000">
        <a:off x="2310468" y="450368"/>
        <a:ext cx="749163" cy="749163"/>
      </dsp:txXfrm>
    </dsp:sp>
    <dsp:sp modelId="{8F4781F1-7559-48D4-81E7-89272B07DAF9}">
      <dsp:nvSpPr>
        <dsp:cNvPr id="0" name=""/>
        <dsp:cNvSpPr/>
      </dsp:nvSpPr>
      <dsp:spPr>
        <a:xfrm rot="10800000">
          <a:off x="2310468" y="1248468"/>
          <a:ext cx="1059476" cy="1059476"/>
        </a:xfrm>
        <a:prstGeom prst="pieWedge">
          <a:avLst/>
        </a:prstGeom>
        <a:solidFill>
          <a:schemeClr val="bg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Check</a:t>
          </a:r>
          <a:br>
            <a:rPr kumimoji="1" lang="en-US" altLang="ja-JP" sz="800" b="1" kern="1200">
              <a:latin typeface="+mn-ea"/>
              <a:ea typeface="+mn-ea"/>
            </a:rPr>
          </a:br>
          <a:r>
            <a:rPr kumimoji="1" lang="ja-JP" altLang="en-US" sz="800" b="1" kern="1200">
              <a:latin typeface="+mn-ea"/>
              <a:ea typeface="+mn-ea"/>
            </a:rPr>
            <a:t>（評価）</a:t>
          </a:r>
        </a:p>
      </dsp:txBody>
      <dsp:txXfrm rot="10800000">
        <a:off x="2310468" y="1248468"/>
        <a:ext cx="749163" cy="749163"/>
      </dsp:txXfrm>
    </dsp:sp>
    <dsp:sp modelId="{1995C2B1-5731-46B6-8370-8923A584FDB4}">
      <dsp:nvSpPr>
        <dsp:cNvPr id="0" name=""/>
        <dsp:cNvSpPr/>
      </dsp:nvSpPr>
      <dsp:spPr>
        <a:xfrm rot="16200000">
          <a:off x="1202055" y="1248468"/>
          <a:ext cx="1059476" cy="1059476"/>
        </a:xfrm>
        <a:prstGeom prst="pieWedge">
          <a:avLst/>
        </a:prstGeom>
        <a:solidFill>
          <a:schemeClr val="bg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Act</a:t>
          </a:r>
          <a:br>
            <a:rPr kumimoji="1" lang="en-US" altLang="ja-JP" sz="800" b="1" kern="1200">
              <a:latin typeface="+mn-ea"/>
              <a:ea typeface="+mn-ea"/>
            </a:rPr>
          </a:br>
          <a:r>
            <a:rPr kumimoji="1" lang="ja-JP" altLang="en-US" sz="800" b="1" kern="1200">
              <a:latin typeface="+mn-ea"/>
              <a:ea typeface="+mn-ea"/>
            </a:rPr>
            <a:t>（改善）</a:t>
          </a:r>
        </a:p>
      </dsp:txBody>
      <dsp:txXfrm rot="5400000">
        <a:off x="1512368" y="1248468"/>
        <a:ext cx="749163" cy="749163"/>
      </dsp:txXfrm>
    </dsp:sp>
    <dsp:sp modelId="{E4EE64CC-FD06-4338-9FBD-551F5599CB7E}">
      <dsp:nvSpPr>
        <dsp:cNvPr id="0" name=""/>
        <dsp:cNvSpPr/>
      </dsp:nvSpPr>
      <dsp:spPr>
        <a:xfrm>
          <a:off x="2103099" y="1003785"/>
          <a:ext cx="365800" cy="318087"/>
        </a:xfrm>
        <a:prstGeom prst="circularArrow">
          <a:avLst/>
        </a:prstGeom>
        <a:solidFill>
          <a:schemeClr val="bg1">
            <a:lumMod val="5000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 modelId="{BD8E378B-DBE4-4F78-BB3F-CE905675DAAF}">
      <dsp:nvSpPr>
        <dsp:cNvPr id="0" name=""/>
        <dsp:cNvSpPr/>
      </dsp:nvSpPr>
      <dsp:spPr>
        <a:xfrm rot="10800000">
          <a:off x="2103099" y="1126126"/>
          <a:ext cx="365800" cy="318087"/>
        </a:xfrm>
        <a:prstGeom prst="circularArrow">
          <a:avLst/>
        </a:prstGeom>
        <a:solidFill>
          <a:schemeClr val="bg1">
            <a:lumMod val="5000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C4B1A60-E538-4C61-8903-45EC1A73C8B2}">
      <dsp:nvSpPr>
        <dsp:cNvPr id="0" name=""/>
        <dsp:cNvSpPr/>
      </dsp:nvSpPr>
      <dsp:spPr>
        <a:xfrm>
          <a:off x="2448434" y="1637832"/>
          <a:ext cx="1647273" cy="838521"/>
        </a:xfrm>
        <a:prstGeom prst="roundRect">
          <a:avLst>
            <a:gd name="adj" fmla="val 10000"/>
          </a:avLst>
        </a:prstGeom>
        <a:solidFill>
          <a:schemeClr val="lt1">
            <a:alpha val="90000"/>
            <a:hueOff val="0"/>
            <a:satOff val="0"/>
            <a:lumOff val="0"/>
            <a:alphaOff val="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b" anchorCtr="0">
          <a:noAutofit/>
        </a:bodyPr>
        <a:lstStyle/>
        <a:p>
          <a:pPr marL="57150" lvl="1" indent="-57150" algn="l" defTabSz="355600">
            <a:lnSpc>
              <a:spcPct val="90000"/>
            </a:lnSpc>
            <a:spcBef>
              <a:spcPct val="0"/>
            </a:spcBef>
            <a:spcAft>
              <a:spcPct val="15000"/>
            </a:spcAft>
            <a:buFontTx/>
            <a:buNone/>
          </a:pPr>
          <a:r>
            <a:rPr kumimoji="1" lang="en-US" altLang="ja-JP" sz="800" kern="1200">
              <a:latin typeface="+mn-ea"/>
              <a:ea typeface="+mn-ea"/>
            </a:rPr>
            <a:t>9. </a:t>
          </a:r>
          <a:r>
            <a:rPr kumimoji="1" lang="ja-JP" altLang="en-US" sz="800" kern="1200">
              <a:latin typeface="+mn-ea"/>
              <a:ea typeface="+mn-ea"/>
            </a:rPr>
            <a:t>パフォーマンス評価</a:t>
          </a:r>
        </a:p>
      </dsp:txBody>
      <dsp:txXfrm>
        <a:off x="2961036" y="1865883"/>
        <a:ext cx="1116251" cy="592051"/>
      </dsp:txXfrm>
    </dsp:sp>
    <dsp:sp modelId="{6E7FFD17-F246-4C4A-9606-11CD03576066}">
      <dsp:nvSpPr>
        <dsp:cNvPr id="0" name=""/>
        <dsp:cNvSpPr/>
      </dsp:nvSpPr>
      <dsp:spPr>
        <a:xfrm>
          <a:off x="476291" y="1637848"/>
          <a:ext cx="1647273" cy="838490"/>
        </a:xfrm>
        <a:prstGeom prst="roundRect">
          <a:avLst>
            <a:gd name="adj" fmla="val 10000"/>
          </a:avLst>
        </a:prstGeom>
        <a:solidFill>
          <a:schemeClr val="lt1">
            <a:alpha val="90000"/>
            <a:hueOff val="0"/>
            <a:satOff val="0"/>
            <a:lumOff val="0"/>
            <a:alphaOff val="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b" anchorCtr="0">
          <a:noAutofit/>
        </a:bodyPr>
        <a:lstStyle/>
        <a:p>
          <a:pPr marL="57150" lvl="1" indent="-57150" algn="l" defTabSz="355600">
            <a:lnSpc>
              <a:spcPct val="90000"/>
            </a:lnSpc>
            <a:spcBef>
              <a:spcPct val="0"/>
            </a:spcBef>
            <a:spcAft>
              <a:spcPct val="15000"/>
            </a:spcAft>
            <a:buFontTx/>
            <a:buNone/>
          </a:pPr>
          <a:r>
            <a:rPr kumimoji="1" lang="en-US" altLang="ja-JP" sz="800" kern="1200">
              <a:latin typeface="+mn-ea"/>
              <a:ea typeface="+mn-ea"/>
            </a:rPr>
            <a:t>10. </a:t>
          </a:r>
          <a:r>
            <a:rPr kumimoji="1" lang="ja-JP" altLang="en-US" sz="800" kern="1200">
              <a:latin typeface="+mn-ea"/>
              <a:ea typeface="+mn-ea"/>
            </a:rPr>
            <a:t>改善</a:t>
          </a:r>
        </a:p>
      </dsp:txBody>
      <dsp:txXfrm>
        <a:off x="494710" y="1865890"/>
        <a:ext cx="1116253" cy="592029"/>
      </dsp:txXfrm>
    </dsp:sp>
    <dsp:sp modelId="{B466DDDF-AE62-4072-9371-A70667CCBACA}">
      <dsp:nvSpPr>
        <dsp:cNvPr id="0" name=""/>
        <dsp:cNvSpPr/>
      </dsp:nvSpPr>
      <dsp:spPr>
        <a:xfrm>
          <a:off x="2448434" y="-28354"/>
          <a:ext cx="1647273" cy="843211"/>
        </a:xfrm>
        <a:prstGeom prst="roundRect">
          <a:avLst>
            <a:gd name="adj" fmla="val 10000"/>
          </a:avLst>
        </a:prstGeom>
        <a:solidFill>
          <a:schemeClr val="lt1">
            <a:alpha val="90000"/>
            <a:hueOff val="0"/>
            <a:satOff val="0"/>
            <a:lumOff val="0"/>
            <a:alphaOff val="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t" anchorCtr="0">
          <a:noAutofit/>
        </a:bodyPr>
        <a:lstStyle/>
        <a:p>
          <a:pPr marL="57150" lvl="1" indent="-57150" algn="r" defTabSz="355600">
            <a:lnSpc>
              <a:spcPct val="90000"/>
            </a:lnSpc>
            <a:spcBef>
              <a:spcPct val="0"/>
            </a:spcBef>
            <a:spcAft>
              <a:spcPct val="15000"/>
            </a:spcAft>
            <a:buFontTx/>
            <a:buNone/>
          </a:pPr>
          <a:r>
            <a:rPr kumimoji="1" lang="en-US" altLang="ja-JP" sz="800" kern="1200">
              <a:latin typeface="+mn-ea"/>
              <a:ea typeface="+mn-ea"/>
            </a:rPr>
            <a:t>8. </a:t>
          </a:r>
          <a:r>
            <a:rPr kumimoji="1" lang="ja-JP" altLang="en-US" sz="800" kern="1200">
              <a:latin typeface="+mn-ea"/>
              <a:ea typeface="+mn-ea"/>
            </a:rPr>
            <a:t>運用</a:t>
          </a:r>
        </a:p>
      </dsp:txBody>
      <dsp:txXfrm>
        <a:off x="2961139" y="-9831"/>
        <a:ext cx="1116045" cy="595362"/>
      </dsp:txXfrm>
    </dsp:sp>
    <dsp:sp modelId="{81CC0E37-AF5E-4586-B687-4FB7B1BAAC2B}">
      <dsp:nvSpPr>
        <dsp:cNvPr id="0" name=""/>
        <dsp:cNvSpPr/>
      </dsp:nvSpPr>
      <dsp:spPr>
        <a:xfrm>
          <a:off x="476291" y="-28151"/>
          <a:ext cx="1647273" cy="842804"/>
        </a:xfrm>
        <a:prstGeom prst="roundRect">
          <a:avLst>
            <a:gd name="adj" fmla="val 10000"/>
          </a:avLst>
        </a:prstGeom>
        <a:solidFill>
          <a:schemeClr val="lt1">
            <a:alpha val="90000"/>
            <a:hueOff val="0"/>
            <a:satOff val="0"/>
            <a:lumOff val="0"/>
            <a:alphaOff val="0"/>
          </a:schemeClr>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t" anchorCtr="0">
          <a:noAutofit/>
        </a:bodyPr>
        <a:lstStyle/>
        <a:p>
          <a:pPr marL="57150" lvl="1" indent="-57150" algn="l" defTabSz="355600">
            <a:lnSpc>
              <a:spcPct val="90000"/>
            </a:lnSpc>
            <a:spcBef>
              <a:spcPct val="0"/>
            </a:spcBef>
            <a:spcAft>
              <a:spcPct val="15000"/>
            </a:spcAft>
            <a:buFontTx/>
            <a:buNone/>
          </a:pPr>
          <a:r>
            <a:rPr kumimoji="1" lang="en-US" altLang="ja-JP" sz="800" kern="1200">
              <a:latin typeface="+mn-ea"/>
              <a:ea typeface="+mn-ea"/>
            </a:rPr>
            <a:t>4. </a:t>
          </a:r>
          <a:r>
            <a:rPr kumimoji="1" lang="ja-JP" altLang="en-US" sz="800" kern="1200">
              <a:latin typeface="+mn-ea"/>
              <a:ea typeface="+mn-ea"/>
            </a:rPr>
            <a:t>組織の状況</a:t>
          </a:r>
        </a:p>
        <a:p>
          <a:pPr marL="57150" lvl="1" indent="-57150" algn="l" defTabSz="355600">
            <a:lnSpc>
              <a:spcPct val="90000"/>
            </a:lnSpc>
            <a:spcBef>
              <a:spcPct val="0"/>
            </a:spcBef>
            <a:spcAft>
              <a:spcPct val="15000"/>
            </a:spcAft>
            <a:buFontTx/>
            <a:buNone/>
          </a:pPr>
          <a:r>
            <a:rPr kumimoji="1" lang="en-US" altLang="ja-JP" sz="800" b="0" kern="1200">
              <a:latin typeface="+mn-ea"/>
              <a:ea typeface="+mn-ea"/>
            </a:rPr>
            <a:t>5. </a:t>
          </a:r>
          <a:r>
            <a:rPr kumimoji="1" lang="ja-JP" altLang="en-US" sz="800" b="0" kern="1200">
              <a:latin typeface="+mn-ea"/>
              <a:ea typeface="+mn-ea"/>
            </a:rPr>
            <a:t>リーダーシップ</a:t>
          </a:r>
        </a:p>
        <a:p>
          <a:pPr marL="57150" lvl="1" indent="-57150" algn="l" defTabSz="355600">
            <a:lnSpc>
              <a:spcPct val="90000"/>
            </a:lnSpc>
            <a:spcBef>
              <a:spcPct val="0"/>
            </a:spcBef>
            <a:spcAft>
              <a:spcPct val="15000"/>
            </a:spcAft>
            <a:buFontTx/>
            <a:buNone/>
          </a:pPr>
          <a:r>
            <a:rPr kumimoji="1" lang="en-US" altLang="ja-JP" sz="800" b="1" kern="1200">
              <a:latin typeface="+mn-ea"/>
              <a:ea typeface="+mn-ea"/>
            </a:rPr>
            <a:t>6. </a:t>
          </a:r>
          <a:r>
            <a:rPr kumimoji="1" lang="ja-JP" altLang="en-US" sz="800" b="1" kern="1200">
              <a:latin typeface="+mn-ea"/>
              <a:ea typeface="+mn-ea"/>
            </a:rPr>
            <a:t>計画</a:t>
          </a:r>
        </a:p>
        <a:p>
          <a:pPr marL="57150" lvl="1" indent="-57150" algn="l" defTabSz="355600">
            <a:lnSpc>
              <a:spcPct val="90000"/>
            </a:lnSpc>
            <a:spcBef>
              <a:spcPct val="0"/>
            </a:spcBef>
            <a:spcAft>
              <a:spcPct val="15000"/>
            </a:spcAft>
            <a:buFontTx/>
            <a:buNone/>
          </a:pPr>
          <a:r>
            <a:rPr kumimoji="1" lang="en-US" altLang="ja-JP" sz="800" kern="1200">
              <a:latin typeface="+mn-ea"/>
              <a:ea typeface="+mn-ea"/>
            </a:rPr>
            <a:t>7. </a:t>
          </a:r>
          <a:r>
            <a:rPr kumimoji="1" lang="ja-JP" altLang="en-US" sz="800" kern="1200">
              <a:latin typeface="+mn-ea"/>
              <a:ea typeface="+mn-ea"/>
            </a:rPr>
            <a:t>支援</a:t>
          </a:r>
        </a:p>
      </dsp:txBody>
      <dsp:txXfrm>
        <a:off x="494805" y="-9637"/>
        <a:ext cx="1116063" cy="595075"/>
      </dsp:txXfrm>
    </dsp:sp>
    <dsp:sp modelId="{24A9FC1E-F15E-4FC3-948E-559A3D53520F}">
      <dsp:nvSpPr>
        <dsp:cNvPr id="0" name=""/>
        <dsp:cNvSpPr/>
      </dsp:nvSpPr>
      <dsp:spPr>
        <a:xfrm>
          <a:off x="1202055" y="140055"/>
          <a:ext cx="1059476" cy="1059476"/>
        </a:xfrm>
        <a:prstGeom prst="pieWedge">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Plan</a:t>
          </a:r>
          <a:br>
            <a:rPr kumimoji="1" lang="en-US" altLang="ja-JP" sz="800" b="1" kern="1200">
              <a:latin typeface="+mn-ea"/>
              <a:ea typeface="+mn-ea"/>
            </a:rPr>
          </a:br>
          <a:r>
            <a:rPr kumimoji="1" lang="ja-JP" altLang="en-US" sz="800" b="1" kern="1200">
              <a:latin typeface="+mn-ea"/>
              <a:ea typeface="+mn-ea"/>
            </a:rPr>
            <a:t>（計画）</a:t>
          </a:r>
        </a:p>
      </dsp:txBody>
      <dsp:txXfrm>
        <a:off x="1512368" y="450368"/>
        <a:ext cx="749163" cy="749163"/>
      </dsp:txXfrm>
    </dsp:sp>
    <dsp:sp modelId="{0EED4DDF-F146-4827-9BD0-36CA4C2E7323}">
      <dsp:nvSpPr>
        <dsp:cNvPr id="0" name=""/>
        <dsp:cNvSpPr/>
      </dsp:nvSpPr>
      <dsp:spPr>
        <a:xfrm rot="5400000">
          <a:off x="2310468" y="140055"/>
          <a:ext cx="1059476" cy="1059476"/>
        </a:xfrm>
        <a:prstGeom prst="pieWedge">
          <a:avLst/>
        </a:prstGeom>
        <a:solidFill>
          <a:schemeClr val="bg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Do</a:t>
          </a:r>
          <a:br>
            <a:rPr kumimoji="1" lang="en-US" altLang="ja-JP" sz="800" b="1" kern="1200">
              <a:latin typeface="+mn-ea"/>
              <a:ea typeface="+mn-ea"/>
            </a:rPr>
          </a:br>
          <a:r>
            <a:rPr kumimoji="1" lang="ja-JP" altLang="en-US" sz="800" b="1" kern="1200">
              <a:latin typeface="+mn-ea"/>
              <a:ea typeface="+mn-ea"/>
            </a:rPr>
            <a:t>（実行）</a:t>
          </a:r>
        </a:p>
      </dsp:txBody>
      <dsp:txXfrm rot="-5400000">
        <a:off x="2310468" y="450368"/>
        <a:ext cx="749163" cy="749163"/>
      </dsp:txXfrm>
    </dsp:sp>
    <dsp:sp modelId="{8F4781F1-7559-48D4-81E7-89272B07DAF9}">
      <dsp:nvSpPr>
        <dsp:cNvPr id="0" name=""/>
        <dsp:cNvSpPr/>
      </dsp:nvSpPr>
      <dsp:spPr>
        <a:xfrm rot="10800000">
          <a:off x="2310468" y="1248468"/>
          <a:ext cx="1059476" cy="1059476"/>
        </a:xfrm>
        <a:prstGeom prst="pieWedge">
          <a:avLst/>
        </a:prstGeom>
        <a:solidFill>
          <a:schemeClr val="bg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Check</a:t>
          </a:r>
          <a:br>
            <a:rPr kumimoji="1" lang="en-US" altLang="ja-JP" sz="800" b="1" kern="1200">
              <a:latin typeface="+mn-ea"/>
              <a:ea typeface="+mn-ea"/>
            </a:rPr>
          </a:br>
          <a:r>
            <a:rPr kumimoji="1" lang="ja-JP" altLang="en-US" sz="800" b="1" kern="1200">
              <a:latin typeface="+mn-ea"/>
              <a:ea typeface="+mn-ea"/>
            </a:rPr>
            <a:t>（評価）</a:t>
          </a:r>
        </a:p>
      </dsp:txBody>
      <dsp:txXfrm rot="10800000">
        <a:off x="2310468" y="1248468"/>
        <a:ext cx="749163" cy="749163"/>
      </dsp:txXfrm>
    </dsp:sp>
    <dsp:sp modelId="{1995C2B1-5731-46B6-8370-8923A584FDB4}">
      <dsp:nvSpPr>
        <dsp:cNvPr id="0" name=""/>
        <dsp:cNvSpPr/>
      </dsp:nvSpPr>
      <dsp:spPr>
        <a:xfrm rot="16200000">
          <a:off x="1202055" y="1248468"/>
          <a:ext cx="1059476" cy="1059476"/>
        </a:xfrm>
        <a:prstGeom prst="pieWedge">
          <a:avLst/>
        </a:prstGeom>
        <a:solidFill>
          <a:schemeClr val="bg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Act</a:t>
          </a:r>
          <a:br>
            <a:rPr kumimoji="1" lang="en-US" altLang="ja-JP" sz="800" b="1" kern="1200">
              <a:latin typeface="+mn-ea"/>
              <a:ea typeface="+mn-ea"/>
            </a:rPr>
          </a:br>
          <a:r>
            <a:rPr kumimoji="1" lang="ja-JP" altLang="en-US" sz="800" b="1" kern="1200">
              <a:latin typeface="+mn-ea"/>
              <a:ea typeface="+mn-ea"/>
            </a:rPr>
            <a:t>（改善）</a:t>
          </a:r>
        </a:p>
      </dsp:txBody>
      <dsp:txXfrm rot="5400000">
        <a:off x="1512368" y="1248468"/>
        <a:ext cx="749163" cy="749163"/>
      </dsp:txXfrm>
    </dsp:sp>
    <dsp:sp modelId="{E4EE64CC-FD06-4338-9FBD-551F5599CB7E}">
      <dsp:nvSpPr>
        <dsp:cNvPr id="0" name=""/>
        <dsp:cNvSpPr/>
      </dsp:nvSpPr>
      <dsp:spPr>
        <a:xfrm>
          <a:off x="2103099" y="1003785"/>
          <a:ext cx="365800" cy="318087"/>
        </a:xfrm>
        <a:prstGeom prst="circularArrow">
          <a:avLst/>
        </a:prstGeom>
        <a:solidFill>
          <a:schemeClr val="bg1">
            <a:lumMod val="5000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 modelId="{BD8E378B-DBE4-4F78-BB3F-CE905675DAAF}">
      <dsp:nvSpPr>
        <dsp:cNvPr id="0" name=""/>
        <dsp:cNvSpPr/>
      </dsp:nvSpPr>
      <dsp:spPr>
        <a:xfrm rot="10800000">
          <a:off x="2103099" y="1126126"/>
          <a:ext cx="365800" cy="318087"/>
        </a:xfrm>
        <a:prstGeom prst="circularArrow">
          <a:avLst/>
        </a:prstGeom>
        <a:solidFill>
          <a:schemeClr val="bg1">
            <a:lumMod val="5000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C4B1A60-E538-4C61-8903-45EC1A73C8B2}">
      <dsp:nvSpPr>
        <dsp:cNvPr id="0" name=""/>
        <dsp:cNvSpPr/>
      </dsp:nvSpPr>
      <dsp:spPr>
        <a:xfrm>
          <a:off x="2448434" y="1637832"/>
          <a:ext cx="1647273" cy="838521"/>
        </a:xfrm>
        <a:prstGeom prst="roundRect">
          <a:avLst>
            <a:gd name="adj" fmla="val 10000"/>
          </a:avLst>
        </a:prstGeom>
        <a:solidFill>
          <a:schemeClr val="lt1">
            <a:alpha val="90000"/>
            <a:hueOff val="0"/>
            <a:satOff val="0"/>
            <a:lumOff val="0"/>
            <a:alphaOff val="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b" anchorCtr="0">
          <a:noAutofit/>
        </a:bodyPr>
        <a:lstStyle/>
        <a:p>
          <a:pPr marL="57150" lvl="1" indent="-57150" algn="l" defTabSz="355600">
            <a:lnSpc>
              <a:spcPct val="90000"/>
            </a:lnSpc>
            <a:spcBef>
              <a:spcPct val="0"/>
            </a:spcBef>
            <a:spcAft>
              <a:spcPct val="15000"/>
            </a:spcAft>
            <a:buFontTx/>
            <a:buNone/>
          </a:pPr>
          <a:r>
            <a:rPr kumimoji="1" lang="en-US" altLang="ja-JP" sz="800" kern="1200">
              <a:latin typeface="+mn-ea"/>
              <a:ea typeface="+mn-ea"/>
            </a:rPr>
            <a:t>9. </a:t>
          </a:r>
          <a:r>
            <a:rPr kumimoji="1" lang="ja-JP" altLang="en-US" sz="800" kern="1200">
              <a:latin typeface="+mn-ea"/>
              <a:ea typeface="+mn-ea"/>
            </a:rPr>
            <a:t>パフォーマンス評価</a:t>
          </a:r>
        </a:p>
      </dsp:txBody>
      <dsp:txXfrm>
        <a:off x="2961036" y="1865883"/>
        <a:ext cx="1116251" cy="592051"/>
      </dsp:txXfrm>
    </dsp:sp>
    <dsp:sp modelId="{6E7FFD17-F246-4C4A-9606-11CD03576066}">
      <dsp:nvSpPr>
        <dsp:cNvPr id="0" name=""/>
        <dsp:cNvSpPr/>
      </dsp:nvSpPr>
      <dsp:spPr>
        <a:xfrm>
          <a:off x="476291" y="1637848"/>
          <a:ext cx="1647273" cy="838490"/>
        </a:xfrm>
        <a:prstGeom prst="roundRect">
          <a:avLst>
            <a:gd name="adj" fmla="val 10000"/>
          </a:avLst>
        </a:prstGeom>
        <a:solidFill>
          <a:schemeClr val="lt1">
            <a:alpha val="90000"/>
            <a:hueOff val="0"/>
            <a:satOff val="0"/>
            <a:lumOff val="0"/>
            <a:alphaOff val="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b" anchorCtr="0">
          <a:noAutofit/>
        </a:bodyPr>
        <a:lstStyle/>
        <a:p>
          <a:pPr marL="57150" lvl="1" indent="-57150" algn="l" defTabSz="355600">
            <a:lnSpc>
              <a:spcPct val="90000"/>
            </a:lnSpc>
            <a:spcBef>
              <a:spcPct val="0"/>
            </a:spcBef>
            <a:spcAft>
              <a:spcPct val="15000"/>
            </a:spcAft>
            <a:buFontTx/>
            <a:buNone/>
          </a:pPr>
          <a:r>
            <a:rPr kumimoji="1" lang="en-US" altLang="ja-JP" sz="800" kern="1200">
              <a:latin typeface="+mn-ea"/>
              <a:ea typeface="+mn-ea"/>
            </a:rPr>
            <a:t>10. </a:t>
          </a:r>
          <a:r>
            <a:rPr kumimoji="1" lang="ja-JP" altLang="en-US" sz="800" kern="1200">
              <a:latin typeface="+mn-ea"/>
              <a:ea typeface="+mn-ea"/>
            </a:rPr>
            <a:t>改善</a:t>
          </a:r>
        </a:p>
      </dsp:txBody>
      <dsp:txXfrm>
        <a:off x="494710" y="1865890"/>
        <a:ext cx="1116253" cy="592029"/>
      </dsp:txXfrm>
    </dsp:sp>
    <dsp:sp modelId="{B466DDDF-AE62-4072-9371-A70667CCBACA}">
      <dsp:nvSpPr>
        <dsp:cNvPr id="0" name=""/>
        <dsp:cNvSpPr/>
      </dsp:nvSpPr>
      <dsp:spPr>
        <a:xfrm>
          <a:off x="2448434" y="-28354"/>
          <a:ext cx="1647273" cy="843211"/>
        </a:xfrm>
        <a:prstGeom prst="roundRect">
          <a:avLst>
            <a:gd name="adj" fmla="val 10000"/>
          </a:avLst>
        </a:prstGeom>
        <a:solidFill>
          <a:schemeClr val="lt1">
            <a:alpha val="90000"/>
            <a:hueOff val="0"/>
            <a:satOff val="0"/>
            <a:lumOff val="0"/>
            <a:alphaOff val="0"/>
          </a:schemeClr>
        </a:solidFill>
        <a:ln w="12700" cap="flat" cmpd="sng" algn="ctr">
          <a:solidFill>
            <a:schemeClr val="bg1">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t" anchorCtr="0">
          <a:noAutofit/>
        </a:bodyPr>
        <a:lstStyle/>
        <a:p>
          <a:pPr marL="57150" lvl="1" indent="-57150" algn="r" defTabSz="355600">
            <a:lnSpc>
              <a:spcPct val="90000"/>
            </a:lnSpc>
            <a:spcBef>
              <a:spcPct val="0"/>
            </a:spcBef>
            <a:spcAft>
              <a:spcPct val="15000"/>
            </a:spcAft>
            <a:buFontTx/>
            <a:buNone/>
          </a:pPr>
          <a:r>
            <a:rPr kumimoji="1" lang="en-US" altLang="ja-JP" sz="800" kern="1200">
              <a:latin typeface="+mn-ea"/>
              <a:ea typeface="+mn-ea"/>
            </a:rPr>
            <a:t>8. </a:t>
          </a:r>
          <a:r>
            <a:rPr kumimoji="1" lang="ja-JP" altLang="en-US" sz="800" kern="1200">
              <a:latin typeface="+mn-ea"/>
              <a:ea typeface="+mn-ea"/>
            </a:rPr>
            <a:t>運用</a:t>
          </a:r>
        </a:p>
      </dsp:txBody>
      <dsp:txXfrm>
        <a:off x="2961139" y="-9831"/>
        <a:ext cx="1116045" cy="595362"/>
      </dsp:txXfrm>
    </dsp:sp>
    <dsp:sp modelId="{81CC0E37-AF5E-4586-B687-4FB7B1BAAC2B}">
      <dsp:nvSpPr>
        <dsp:cNvPr id="0" name=""/>
        <dsp:cNvSpPr/>
      </dsp:nvSpPr>
      <dsp:spPr>
        <a:xfrm>
          <a:off x="476291" y="-28151"/>
          <a:ext cx="1647273" cy="842804"/>
        </a:xfrm>
        <a:prstGeom prst="roundRect">
          <a:avLst>
            <a:gd name="adj" fmla="val 10000"/>
          </a:avLst>
        </a:prstGeom>
        <a:solidFill>
          <a:schemeClr val="lt1">
            <a:alpha val="90000"/>
            <a:hueOff val="0"/>
            <a:satOff val="0"/>
            <a:lumOff val="0"/>
            <a:alphaOff val="0"/>
          </a:schemeClr>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0480" tIns="30480" rIns="30480" bIns="30480" numCol="1" spcCol="1270" anchor="t" anchorCtr="0">
          <a:noAutofit/>
        </a:bodyPr>
        <a:lstStyle/>
        <a:p>
          <a:pPr marL="57150" lvl="1" indent="-57150" algn="l" defTabSz="355600">
            <a:lnSpc>
              <a:spcPct val="90000"/>
            </a:lnSpc>
            <a:spcBef>
              <a:spcPct val="0"/>
            </a:spcBef>
            <a:spcAft>
              <a:spcPct val="15000"/>
            </a:spcAft>
            <a:buFontTx/>
            <a:buNone/>
          </a:pPr>
          <a:r>
            <a:rPr kumimoji="1" lang="en-US" altLang="ja-JP" sz="800" kern="1200">
              <a:latin typeface="+mn-ea"/>
              <a:ea typeface="+mn-ea"/>
            </a:rPr>
            <a:t>4. </a:t>
          </a:r>
          <a:r>
            <a:rPr kumimoji="1" lang="ja-JP" altLang="en-US" sz="800" kern="1200">
              <a:latin typeface="+mn-ea"/>
              <a:ea typeface="+mn-ea"/>
            </a:rPr>
            <a:t>組織の状況</a:t>
          </a:r>
        </a:p>
        <a:p>
          <a:pPr marL="57150" lvl="1" indent="-57150" algn="l" defTabSz="355600">
            <a:lnSpc>
              <a:spcPct val="90000"/>
            </a:lnSpc>
            <a:spcBef>
              <a:spcPct val="0"/>
            </a:spcBef>
            <a:spcAft>
              <a:spcPct val="15000"/>
            </a:spcAft>
            <a:buFontTx/>
            <a:buNone/>
          </a:pPr>
          <a:r>
            <a:rPr kumimoji="1" lang="en-US" altLang="ja-JP" sz="800" kern="1200">
              <a:latin typeface="+mn-ea"/>
              <a:ea typeface="+mn-ea"/>
            </a:rPr>
            <a:t>5. </a:t>
          </a:r>
          <a:r>
            <a:rPr kumimoji="1" lang="ja-JP" altLang="en-US" sz="800" kern="1200">
              <a:latin typeface="+mn-ea"/>
              <a:ea typeface="+mn-ea"/>
            </a:rPr>
            <a:t>リーダーシップ</a:t>
          </a:r>
        </a:p>
        <a:p>
          <a:pPr marL="57150" lvl="1" indent="-57150" algn="l" defTabSz="355600">
            <a:lnSpc>
              <a:spcPct val="90000"/>
            </a:lnSpc>
            <a:spcBef>
              <a:spcPct val="0"/>
            </a:spcBef>
            <a:spcAft>
              <a:spcPct val="15000"/>
            </a:spcAft>
            <a:buFontTx/>
            <a:buNone/>
          </a:pPr>
          <a:r>
            <a:rPr kumimoji="1" lang="en-US" altLang="ja-JP" sz="800" kern="1200">
              <a:latin typeface="+mn-ea"/>
              <a:ea typeface="+mn-ea"/>
            </a:rPr>
            <a:t>6. </a:t>
          </a:r>
          <a:r>
            <a:rPr kumimoji="1" lang="ja-JP" altLang="en-US" sz="800" kern="1200">
              <a:latin typeface="+mn-ea"/>
              <a:ea typeface="+mn-ea"/>
            </a:rPr>
            <a:t>計画</a:t>
          </a:r>
        </a:p>
        <a:p>
          <a:pPr marL="57150" lvl="1" indent="-57150" algn="l" defTabSz="355600">
            <a:lnSpc>
              <a:spcPct val="90000"/>
            </a:lnSpc>
            <a:spcBef>
              <a:spcPct val="0"/>
            </a:spcBef>
            <a:spcAft>
              <a:spcPct val="15000"/>
            </a:spcAft>
            <a:buFontTx/>
            <a:buNone/>
          </a:pPr>
          <a:r>
            <a:rPr kumimoji="1" lang="en-US" altLang="ja-JP" sz="800" b="1" kern="1200">
              <a:latin typeface="+mn-ea"/>
              <a:ea typeface="+mn-ea"/>
            </a:rPr>
            <a:t>7. </a:t>
          </a:r>
          <a:r>
            <a:rPr kumimoji="1" lang="ja-JP" altLang="en-US" sz="800" b="1" kern="1200">
              <a:latin typeface="+mn-ea"/>
              <a:ea typeface="+mn-ea"/>
            </a:rPr>
            <a:t>支援</a:t>
          </a:r>
        </a:p>
      </dsp:txBody>
      <dsp:txXfrm>
        <a:off x="494805" y="-9637"/>
        <a:ext cx="1116063" cy="595075"/>
      </dsp:txXfrm>
    </dsp:sp>
    <dsp:sp modelId="{24A9FC1E-F15E-4FC3-948E-559A3D53520F}">
      <dsp:nvSpPr>
        <dsp:cNvPr id="0" name=""/>
        <dsp:cNvSpPr/>
      </dsp:nvSpPr>
      <dsp:spPr>
        <a:xfrm>
          <a:off x="1202055" y="140055"/>
          <a:ext cx="1059476" cy="1059476"/>
        </a:xfrm>
        <a:prstGeom prst="pieWedge">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Plan</a:t>
          </a:r>
          <a:br>
            <a:rPr kumimoji="1" lang="en-US" altLang="ja-JP" sz="800" b="1" kern="1200">
              <a:latin typeface="+mn-ea"/>
              <a:ea typeface="+mn-ea"/>
            </a:rPr>
          </a:br>
          <a:r>
            <a:rPr kumimoji="1" lang="ja-JP" altLang="en-US" sz="800" b="1" kern="1200">
              <a:latin typeface="+mn-ea"/>
              <a:ea typeface="+mn-ea"/>
            </a:rPr>
            <a:t>（計画）</a:t>
          </a:r>
        </a:p>
      </dsp:txBody>
      <dsp:txXfrm>
        <a:off x="1512368" y="450368"/>
        <a:ext cx="749163" cy="749163"/>
      </dsp:txXfrm>
    </dsp:sp>
    <dsp:sp modelId="{0EED4DDF-F146-4827-9BD0-36CA4C2E7323}">
      <dsp:nvSpPr>
        <dsp:cNvPr id="0" name=""/>
        <dsp:cNvSpPr/>
      </dsp:nvSpPr>
      <dsp:spPr>
        <a:xfrm rot="5400000">
          <a:off x="2310468" y="140055"/>
          <a:ext cx="1059476" cy="1059476"/>
        </a:xfrm>
        <a:prstGeom prst="pieWedge">
          <a:avLst/>
        </a:prstGeom>
        <a:solidFill>
          <a:schemeClr val="bg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Do</a:t>
          </a:r>
          <a:br>
            <a:rPr kumimoji="1" lang="en-US" altLang="ja-JP" sz="800" b="1" kern="1200">
              <a:latin typeface="+mn-ea"/>
              <a:ea typeface="+mn-ea"/>
            </a:rPr>
          </a:br>
          <a:r>
            <a:rPr kumimoji="1" lang="ja-JP" altLang="en-US" sz="800" b="1" kern="1200">
              <a:latin typeface="+mn-ea"/>
              <a:ea typeface="+mn-ea"/>
            </a:rPr>
            <a:t>（実行）</a:t>
          </a:r>
        </a:p>
      </dsp:txBody>
      <dsp:txXfrm rot="-5400000">
        <a:off x="2310468" y="450368"/>
        <a:ext cx="749163" cy="749163"/>
      </dsp:txXfrm>
    </dsp:sp>
    <dsp:sp modelId="{8F4781F1-7559-48D4-81E7-89272B07DAF9}">
      <dsp:nvSpPr>
        <dsp:cNvPr id="0" name=""/>
        <dsp:cNvSpPr/>
      </dsp:nvSpPr>
      <dsp:spPr>
        <a:xfrm rot="10800000">
          <a:off x="2310468" y="1248468"/>
          <a:ext cx="1059476" cy="1059476"/>
        </a:xfrm>
        <a:prstGeom prst="pieWedge">
          <a:avLst/>
        </a:prstGeom>
        <a:solidFill>
          <a:schemeClr val="bg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Check</a:t>
          </a:r>
          <a:br>
            <a:rPr kumimoji="1" lang="en-US" altLang="ja-JP" sz="800" b="1" kern="1200">
              <a:latin typeface="+mn-ea"/>
              <a:ea typeface="+mn-ea"/>
            </a:rPr>
          </a:br>
          <a:r>
            <a:rPr kumimoji="1" lang="ja-JP" altLang="en-US" sz="800" b="1" kern="1200">
              <a:latin typeface="+mn-ea"/>
              <a:ea typeface="+mn-ea"/>
            </a:rPr>
            <a:t>（評価）</a:t>
          </a:r>
        </a:p>
      </dsp:txBody>
      <dsp:txXfrm rot="10800000">
        <a:off x="2310468" y="1248468"/>
        <a:ext cx="749163" cy="749163"/>
      </dsp:txXfrm>
    </dsp:sp>
    <dsp:sp modelId="{1995C2B1-5731-46B6-8370-8923A584FDB4}">
      <dsp:nvSpPr>
        <dsp:cNvPr id="0" name=""/>
        <dsp:cNvSpPr/>
      </dsp:nvSpPr>
      <dsp:spPr>
        <a:xfrm rot="16200000">
          <a:off x="1202055" y="1248468"/>
          <a:ext cx="1059476" cy="1059476"/>
        </a:xfrm>
        <a:prstGeom prst="pieWedge">
          <a:avLst/>
        </a:prstGeom>
        <a:solidFill>
          <a:schemeClr val="bg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896" tIns="56896" rIns="56896" bIns="56896" numCol="1" spcCol="1270" anchor="ctr" anchorCtr="0">
          <a:noAutofit/>
        </a:bodyPr>
        <a:lstStyle/>
        <a:p>
          <a:pPr marL="0" lvl="0" indent="0" algn="ctr" defTabSz="355600">
            <a:lnSpc>
              <a:spcPct val="90000"/>
            </a:lnSpc>
            <a:spcBef>
              <a:spcPct val="0"/>
            </a:spcBef>
            <a:spcAft>
              <a:spcPct val="35000"/>
            </a:spcAft>
            <a:buNone/>
          </a:pPr>
          <a:r>
            <a:rPr kumimoji="1" lang="en-US" altLang="ja-JP" sz="800" b="1" kern="1200">
              <a:latin typeface="+mn-ea"/>
              <a:ea typeface="+mn-ea"/>
            </a:rPr>
            <a:t>Act</a:t>
          </a:r>
          <a:br>
            <a:rPr kumimoji="1" lang="en-US" altLang="ja-JP" sz="800" b="1" kern="1200">
              <a:latin typeface="+mn-ea"/>
              <a:ea typeface="+mn-ea"/>
            </a:rPr>
          </a:br>
          <a:r>
            <a:rPr kumimoji="1" lang="ja-JP" altLang="en-US" sz="800" b="1" kern="1200">
              <a:latin typeface="+mn-ea"/>
              <a:ea typeface="+mn-ea"/>
            </a:rPr>
            <a:t>（改善）</a:t>
          </a:r>
        </a:p>
      </dsp:txBody>
      <dsp:txXfrm rot="5400000">
        <a:off x="1512368" y="1248468"/>
        <a:ext cx="749163" cy="749163"/>
      </dsp:txXfrm>
    </dsp:sp>
    <dsp:sp modelId="{E4EE64CC-FD06-4338-9FBD-551F5599CB7E}">
      <dsp:nvSpPr>
        <dsp:cNvPr id="0" name=""/>
        <dsp:cNvSpPr/>
      </dsp:nvSpPr>
      <dsp:spPr>
        <a:xfrm>
          <a:off x="2103099" y="1003785"/>
          <a:ext cx="365800" cy="318087"/>
        </a:xfrm>
        <a:prstGeom prst="circularArrow">
          <a:avLst/>
        </a:prstGeom>
        <a:solidFill>
          <a:schemeClr val="bg1">
            <a:lumMod val="5000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 modelId="{BD8E378B-DBE4-4F78-BB3F-CE905675DAAF}">
      <dsp:nvSpPr>
        <dsp:cNvPr id="0" name=""/>
        <dsp:cNvSpPr/>
      </dsp:nvSpPr>
      <dsp:spPr>
        <a:xfrm rot="10800000">
          <a:off x="2103099" y="1126126"/>
          <a:ext cx="365800" cy="318087"/>
        </a:xfrm>
        <a:prstGeom prst="circularArrow">
          <a:avLst/>
        </a:prstGeom>
        <a:solidFill>
          <a:schemeClr val="bg1">
            <a:lumMod val="5000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hProcess3">
  <dgm:title val=""/>
  <dgm:desc val=""/>
  <dgm:catLst>
    <dgm:cat type="process" pri="6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chOrder="t">
    <dgm:varLst>
      <dgm:dir/>
      <dgm:animLvl val="lvl"/>
      <dgm:resizeHandles val="exact"/>
    </dgm:varLst>
    <dgm:alg type="composite"/>
    <dgm:shape xmlns:r="http://schemas.openxmlformats.org/officeDocument/2006/relationships" r:blip="">
      <dgm:adjLst/>
    </dgm:shape>
    <dgm:presOf/>
    <dgm:constrLst>
      <dgm:constr type="w" for="ch" forName="dummy" refType="w"/>
      <dgm:constr type="h" for="ch" forName="dummy" refType="h"/>
      <dgm:constr type="h" for="ch" forName="dummy" refType="w" refFor="ch" refForName="dummy" op="lte" fact="0.4"/>
      <dgm:constr type="ctrX" for="ch" forName="dummy" refType="w" fact="0.5"/>
      <dgm:constr type="ctrY" for="ch" forName="dummy" refType="h" fact="0.5"/>
      <dgm:constr type="w" for="ch" forName="linH" refType="w"/>
      <dgm:constr type="h" for="ch" forName="linH" refType="h"/>
      <dgm:constr type="ctrX" for="ch" forName="linH" refType="w" fact="0.5"/>
      <dgm:constr type="ctrY" for="ch" forName="linH" refType="h" fact="0.5"/>
      <dgm:constr type="userP" for="ch" forName="linH" refType="h" refFor="ch" refForName="dummy" fact="0.25"/>
      <dgm:constr type="userT" for="des" forName="parTx" refType="w" refFor="ch" refForName="dummy" fact="0.2"/>
    </dgm:constrLst>
    <dgm:ruleLst/>
    <dgm:layoutNode name="dummy">
      <dgm:alg type="sp"/>
      <dgm:shape xmlns:r="http://schemas.openxmlformats.org/officeDocument/2006/relationships" r:blip="">
        <dgm:adjLst/>
      </dgm:shape>
      <dgm:presOf/>
      <dgm:constrLst/>
      <dgm:ruleLst/>
    </dgm:layoutNode>
    <dgm:layoutNode name="linH">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primFontSz" for="des" forName="parTx" val="65"/>
        <dgm:constr type="primFontSz" for="des" forName="desTx" refType="primFontSz" refFor="des" refForName="parTx" op="equ"/>
        <dgm:constr type="h" for="des" forName="parTx" refType="primFontSz" refFor="des" refForName="parTx"/>
        <dgm:constr type="h" for="des" forName="desTx" refType="primFontSz" refFor="des" refForName="parTx" fact="0.5"/>
        <dgm:constr type="h" for="des" forName="parTx" op="equ"/>
        <dgm:constr type="h" for="des" forName="desTx" op="equ"/>
        <dgm:constr type="h" for="ch" forName="backgroundArrow" refType="primFontSz" refFor="des" refForName="parTx" fact="2"/>
        <dgm:constr type="h" for="ch" forName="backgroundArrow" refType="h" refFor="des" refForName="parTx" op="lte" fact="2"/>
        <dgm:constr type="h" for="ch" forName="backgroundArrow" refType="h" refFor="des" refForName="parTx" op="gte" fact="2"/>
        <dgm:constr type="h" for="des" forName="spVertical1" refType="primFontSz" refFor="des" refForName="parTx" fact="0.5"/>
        <dgm:constr type="h" for="des" forName="spVertical1" refType="h" refFor="des" refForName="parTx" op="lte" fact="0.5"/>
        <dgm:constr type="h" for="des" forName="spVertical1" refType="h" refFor="des" refForName="parTx" op="gte" fact="0.5"/>
        <dgm:constr type="h" for="des" forName="spVertical2" refType="primFontSz" refFor="des" refForName="parTx" fact="0.5"/>
        <dgm:constr type="h" for="des" forName="spVertical2" refType="h" refFor="des" refForName="parTx" op="lte" fact="0.5"/>
        <dgm:constr type="h" for="des" forName="spVertical2" refType="h" refFor="des" refForName="parTx" op="gte" fact="0.5"/>
        <dgm:constr type="h" for="des" forName="spVertical3" refType="primFontSz" refFor="des" refForName="parTx" fact="-0.4"/>
        <dgm:constr type="h" for="des" forName="spVertical3" refType="h" refFor="des" refForName="parTx" op="lte" fact="-0.4"/>
        <dgm:constr type="h" for="des" forName="spVertical3" refType="h" refFor="des" refForName="parTx" op="gte" fact="-0.4"/>
        <dgm:constr type="w" for="ch" forName="backgroundArrow" refType="w"/>
        <dgm:constr type="w" for="ch" forName="negArrow" refType="w" fact="-1"/>
        <dgm:constr type="w" for="ch" forName="linV" refType="w"/>
        <dgm:constr type="w" for="ch" forName="space" refType="w" refFor="ch" refForName="linV" fact="0.2"/>
        <dgm:constr type="w" for="ch" forName="padding1" refType="w" fact="0.08"/>
        <dgm:constr type="userP"/>
        <dgm:constr type="w" for="ch" forName="padding2" refType="userP"/>
      </dgm:constrLst>
      <dgm:ruleLst>
        <dgm:rule type="w" for="ch" forName="linV" val="0" fact="NaN" max="NaN"/>
        <dgm:rule type="primFontSz" for="des" forName="parTx" val="5" fact="NaN" max="NaN"/>
      </dgm:ruleLst>
      <dgm:layoutNode name="padding1">
        <dgm:alg type="sp"/>
        <dgm:shape xmlns:r="http://schemas.openxmlformats.org/officeDocument/2006/relationships" r:blip="">
          <dgm:adjLst/>
        </dgm:shape>
        <dgm:presOf/>
        <dgm:constrLst/>
        <dgm:ruleLst/>
      </dgm:layoutNode>
      <dgm:forEach name="Name4" axis="ch" ptType="node">
        <dgm:layoutNode name="linV">
          <dgm:alg type="lin">
            <dgm:param type="linDir" val="fromT"/>
          </dgm:alg>
          <dgm:shape xmlns:r="http://schemas.openxmlformats.org/officeDocument/2006/relationships" r:blip="">
            <dgm:adjLst/>
          </dgm:shape>
          <dgm:presOf/>
          <dgm:constrLst>
            <dgm:constr type="w" for="ch" forName="spVertical1" refType="w"/>
            <dgm:constr type="w" for="ch" forName="parTx" refType="w"/>
            <dgm:constr type="w" for="ch" forName="spVertical2" refType="w"/>
            <dgm:constr type="w" for="ch" forName="spVertical3" refType="w"/>
            <dgm:constr type="w" for="ch" forName="desTx" refType="w"/>
          </dgm:constrLst>
          <dgm:ruleLst/>
          <dgm:layoutNode name="spVertical1">
            <dgm:alg type="sp"/>
            <dgm:shape xmlns:r="http://schemas.openxmlformats.org/officeDocument/2006/relationships" r:blip="">
              <dgm:adjLst/>
            </dgm:shape>
            <dgm:presOf/>
            <dgm:constrLst/>
            <dgm:ruleLst/>
          </dgm:layoutNode>
          <dgm:layoutNode name="parTx" styleLbl="revTx">
            <dgm:varLst>
              <dgm:chMax val="0"/>
              <dgm:chPref val="0"/>
              <dgm:bulletEnabled val="1"/>
            </dgm:varLst>
            <dgm:choose name="Name5">
              <dgm:if name="Name6" axis="root des" ptType="all node" func="maxDepth" op="gt" val="1">
                <dgm:alg type="tx">
                  <dgm:param type="parTxLTRAlign" val="l"/>
                  <dgm:param type="parTxRTLAlign" val="r"/>
                </dgm:alg>
              </dgm:if>
              <dgm:else name="Name7">
                <dgm:alg type="tx">
                  <dgm:param type="parTxLTRAlign" val="ctr"/>
                  <dgm:param type="parTxRTLAlign" val="ctr"/>
                </dgm:alg>
              </dgm:else>
            </dgm:choose>
            <dgm:shape xmlns:r="http://schemas.openxmlformats.org/officeDocument/2006/relationships" type="rect" r:blip="">
              <dgm:adjLst/>
            </dgm:shape>
            <dgm:presOf axis="self" ptType="node"/>
            <dgm:choose name="Name8">
              <dgm:if name="Name9" func="var" arg="dir" op="equ" val="norm">
                <dgm:constrLst>
                  <dgm:constr type="userT"/>
                  <dgm:constr type="h" refType="userT" op="lte"/>
                  <dgm:constr type="tMarg" refType="primFontSz" fact="0.8"/>
                  <dgm:constr type="bMarg" refType="tMarg"/>
                  <dgm:constr type="lMarg"/>
                  <dgm:constr type="rMarg"/>
                </dgm:constrLst>
              </dgm:if>
              <dgm:else name="Name10">
                <dgm:constrLst>
                  <dgm:constr type="userT"/>
                  <dgm:constr type="h" refType="userT" op="lte"/>
                  <dgm:constr type="tMarg" refType="primFontSz" fact="0.8"/>
                  <dgm:constr type="bMarg" refType="tMarg"/>
                  <dgm:constr type="lMarg"/>
                  <dgm:constr type="rMarg"/>
                </dgm:constrLst>
              </dgm:else>
            </dgm:choose>
            <dgm:ruleLst>
              <dgm:rule type="h" val="INF" fact="NaN" max="NaN"/>
            </dgm:ruleLst>
          </dgm:layoutNode>
          <dgm:layoutNode name="spVertical2">
            <dgm:alg type="sp"/>
            <dgm:shape xmlns:r="http://schemas.openxmlformats.org/officeDocument/2006/relationships" r:blip="">
              <dgm:adjLst/>
            </dgm:shape>
            <dgm:presOf/>
            <dgm:constrLst/>
            <dgm:ruleLst/>
          </dgm:layoutNode>
          <dgm:layoutNode name="spVertical3">
            <dgm:alg type="sp"/>
            <dgm:shape xmlns:r="http://schemas.openxmlformats.org/officeDocument/2006/relationships" r:blip="">
              <dgm:adjLst/>
            </dgm:shape>
            <dgm:presOf/>
            <dgm:constrLst/>
            <dgm:ruleLst/>
          </dgm:layoutNode>
          <dgm:choose name="Name11">
            <dgm:if name="Name12" axis="ch" ptType="node" func="cnt" op="gte" val="1">
              <dgm:layoutNode name="desTx" styleLbl="revTx">
                <dgm:varLst>
                  <dgm:bulletEnabled val="1"/>
                </dgm:varLst>
                <dgm:alg type="tx">
                  <dgm:param type="stBulletLvl" val="1"/>
                </dgm:alg>
                <dgm:shape xmlns:r="http://schemas.openxmlformats.org/officeDocument/2006/relationships" type="rect" r:blip="">
                  <dgm:adjLst/>
                </dgm:shape>
                <dgm:presOf axis="des" ptType="node"/>
                <dgm:constrLst>
                  <dgm:constr type="tMarg"/>
                  <dgm:constr type="bMarg"/>
                  <dgm:constr type="rMarg"/>
                  <dgm:constr type="lMarg"/>
                </dgm:constrLst>
                <dgm:ruleLst>
                  <dgm:rule type="h" val="INF" fact="NaN" max="NaN"/>
                </dgm:ruleLst>
              </dgm:layoutNode>
            </dgm:if>
            <dgm:else name="Name13"/>
          </dgm:choose>
        </dgm:layoutNode>
        <dgm:forEach name="Name14" axis="followSib" ptType="sibTrans" cnt="1">
          <dgm:layoutNode name="space">
            <dgm:alg type="sp"/>
            <dgm:shape xmlns:r="http://schemas.openxmlformats.org/officeDocument/2006/relationships" r:blip="">
              <dgm:adjLst/>
            </dgm:shape>
            <dgm:presOf/>
            <dgm:constrLst/>
            <dgm:ruleLst/>
          </dgm:layoutNode>
        </dgm:forEach>
      </dgm:forEach>
      <dgm:layoutNode name="padding2">
        <dgm:alg type="sp"/>
        <dgm:shape xmlns:r="http://schemas.openxmlformats.org/officeDocument/2006/relationships" r:blip="">
          <dgm:adjLst/>
        </dgm:shape>
        <dgm:presOf/>
        <dgm:constrLst/>
        <dgm:ruleLst/>
      </dgm:layoutNode>
      <dgm:layoutNode name="negArrow">
        <dgm:alg type="sp"/>
        <dgm:shape xmlns:r="http://schemas.openxmlformats.org/officeDocument/2006/relationships" r:blip="">
          <dgm:adjLst/>
        </dgm:shape>
        <dgm:presOf/>
        <dgm:constrLst/>
        <dgm:ruleLst/>
      </dgm:layoutNode>
      <dgm:layoutNode name="backgroundArrow" styleLbl="node1">
        <dgm:alg type="sp"/>
        <dgm:choose name="Name15">
          <dgm:if name="Name16" func="var" arg="dir" op="equ" val="norm">
            <dgm:shape xmlns:r="http://schemas.openxmlformats.org/officeDocument/2006/relationships" type="rightArrow" r:blip="">
              <dgm:adjLst/>
            </dgm:shape>
          </dgm:if>
          <dgm:else name="Name17">
            <dgm:shape xmlns:r="http://schemas.openxmlformats.org/officeDocument/2006/relationships" type="leftArrow" r:blip="">
              <dgm:adjLst/>
            </dgm:shape>
          </dgm:else>
        </dgm:choose>
        <dgm:presOf/>
        <dgm:constrLst/>
        <dgm:ruleLst/>
      </dgm:layoutNode>
    </dgm:layoutNode>
  </dgm:layoutNode>
</dgm:layoutDef>
</file>

<file path=ppt/diagrams/layout10.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layout11.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layout12.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3.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layout14.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5.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6.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7.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18.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19.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0.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layout3.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layout4.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5.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layout6.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layout7.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layout8.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layout9.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0.03297</cdr:x>
      <cdr:y>0.89396</cdr:y>
    </cdr:from>
    <cdr:to>
      <cdr:x>0.97707</cdr:x>
      <cdr:y>1</cdr:y>
    </cdr:to>
    <cdr:sp macro="" textlink="">
      <cdr:nvSpPr>
        <cdr:cNvPr id="2" name="テキスト ボックス 1">
          <a:extLst xmlns:a="http://schemas.openxmlformats.org/drawingml/2006/main">
            <a:ext uri="{FF2B5EF4-FFF2-40B4-BE49-F238E27FC236}">
              <a16:creationId xmlns:a16="http://schemas.microsoft.com/office/drawing/2014/main" id="{4A95A851-6267-4D50-9B92-347A6B5836FA}"/>
            </a:ext>
          </a:extLst>
        </cdr:cNvPr>
        <cdr:cNvSpPr txBox="1"/>
      </cdr:nvSpPr>
      <cdr:spPr>
        <a:xfrm xmlns:a="http://schemas.openxmlformats.org/drawingml/2006/main">
          <a:off x="93122" y="2342998"/>
          <a:ext cx="2666297" cy="27793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ja-JP" altLang="en-US" sz="1100" dirty="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2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a:extLst>
              <a:ext uri="{FF2B5EF4-FFF2-40B4-BE49-F238E27FC236}">
                <a16:creationId xmlns:a16="http://schemas.microsoft.com/office/drawing/2014/main" id="{8340140B-7C41-948A-CA5D-BE175FB3CFD9}"/>
              </a:ext>
            </a:extLst>
          </p:cNvPr>
          <p:cNvSpPr>
            <a:spLocks noGrp="1"/>
          </p:cNvSpPr>
          <p:nvPr>
            <p:ph type="hdr" sz="quarter"/>
          </p:nvPr>
        </p:nvSpPr>
        <p:spPr>
          <a:xfrm>
            <a:off x="1" y="1"/>
            <a:ext cx="4302625" cy="340265"/>
          </a:xfrm>
          <a:prstGeom prst="rect">
            <a:avLst/>
          </a:prstGeom>
        </p:spPr>
        <p:txBody>
          <a:bodyPr vert="horz" lIns="91429" tIns="45715" rIns="91429" bIns="45715" rtlCol="0"/>
          <a:lstStyle>
            <a:lvl1pPr algn="l">
              <a:defRPr sz="1200"/>
            </a:lvl1pPr>
          </a:lstStyle>
          <a:p>
            <a:endParaRPr kumimoji="1" lang="ja-JP" altLang="en-US"/>
          </a:p>
        </p:txBody>
      </p:sp>
      <p:sp>
        <p:nvSpPr>
          <p:cNvPr id="3" name="日付プレースホルダー 2">
            <a:extLst>
              <a:ext uri="{FF2B5EF4-FFF2-40B4-BE49-F238E27FC236}">
                <a16:creationId xmlns:a16="http://schemas.microsoft.com/office/drawing/2014/main" id="{7DE8893B-29EA-9DD3-AD0F-DBEDEEBCF4AB}"/>
              </a:ext>
            </a:extLst>
          </p:cNvPr>
          <p:cNvSpPr>
            <a:spLocks noGrp="1"/>
          </p:cNvSpPr>
          <p:nvPr>
            <p:ph type="dt" sz="quarter" idx="1"/>
          </p:nvPr>
        </p:nvSpPr>
        <p:spPr>
          <a:xfrm>
            <a:off x="5621696" y="1"/>
            <a:ext cx="4302625" cy="340265"/>
          </a:xfrm>
          <a:prstGeom prst="rect">
            <a:avLst/>
          </a:prstGeom>
        </p:spPr>
        <p:txBody>
          <a:bodyPr vert="horz" lIns="91429" tIns="45715" rIns="91429" bIns="45715" rtlCol="0"/>
          <a:lstStyle>
            <a:lvl1pPr algn="r">
              <a:defRPr sz="1200"/>
            </a:lvl1pPr>
          </a:lstStyle>
          <a:p>
            <a:fld id="{1229D9EB-A861-48B3-AF09-8FC203D7A263}" type="datetimeFigureOut">
              <a:rPr kumimoji="1" lang="ja-JP" altLang="en-US" smtClean="0"/>
              <a:t>2024/3/12</a:t>
            </a:fld>
            <a:endParaRPr kumimoji="1" lang="ja-JP" altLang="en-US"/>
          </a:p>
        </p:txBody>
      </p:sp>
      <p:sp>
        <p:nvSpPr>
          <p:cNvPr id="4" name="フッター プレースホルダー 3">
            <a:extLst>
              <a:ext uri="{FF2B5EF4-FFF2-40B4-BE49-F238E27FC236}">
                <a16:creationId xmlns:a16="http://schemas.microsoft.com/office/drawing/2014/main" id="{272470F4-8043-5966-8415-696CF3931A50}"/>
              </a:ext>
            </a:extLst>
          </p:cNvPr>
          <p:cNvSpPr>
            <a:spLocks noGrp="1"/>
          </p:cNvSpPr>
          <p:nvPr>
            <p:ph type="ftr" sz="quarter" idx="2"/>
          </p:nvPr>
        </p:nvSpPr>
        <p:spPr>
          <a:xfrm>
            <a:off x="1" y="6457411"/>
            <a:ext cx="4302625" cy="340265"/>
          </a:xfrm>
          <a:prstGeom prst="rect">
            <a:avLst/>
          </a:prstGeom>
        </p:spPr>
        <p:txBody>
          <a:bodyPr vert="horz" lIns="91429" tIns="45715" rIns="91429" bIns="45715" rtlCol="0" anchor="b"/>
          <a:lstStyle>
            <a:lvl1pPr algn="l">
              <a:defRPr sz="1200"/>
            </a:lvl1pPr>
          </a:lstStyle>
          <a:p>
            <a:endParaRPr kumimoji="1" lang="ja-JP" altLang="en-US"/>
          </a:p>
        </p:txBody>
      </p:sp>
      <p:sp>
        <p:nvSpPr>
          <p:cNvPr id="5" name="スライド番号プレースホルダー 4">
            <a:extLst>
              <a:ext uri="{FF2B5EF4-FFF2-40B4-BE49-F238E27FC236}">
                <a16:creationId xmlns:a16="http://schemas.microsoft.com/office/drawing/2014/main" id="{0849AFBB-AE3D-51C3-D93F-8EBCCA5BAB80}"/>
              </a:ext>
            </a:extLst>
          </p:cNvPr>
          <p:cNvSpPr>
            <a:spLocks noGrp="1"/>
          </p:cNvSpPr>
          <p:nvPr>
            <p:ph type="sldNum" sz="quarter" idx="3"/>
          </p:nvPr>
        </p:nvSpPr>
        <p:spPr>
          <a:xfrm>
            <a:off x="5621696" y="6457411"/>
            <a:ext cx="4302625" cy="340265"/>
          </a:xfrm>
          <a:prstGeom prst="rect">
            <a:avLst/>
          </a:prstGeom>
        </p:spPr>
        <p:txBody>
          <a:bodyPr vert="horz" lIns="91429" tIns="45715" rIns="91429" bIns="45715" rtlCol="0" anchor="b"/>
          <a:lstStyle>
            <a:lvl1pPr algn="r">
              <a:defRPr sz="1200"/>
            </a:lvl1pPr>
          </a:lstStyle>
          <a:p>
            <a:fld id="{1EDD3190-4453-4BD6-80EF-D3A5BA28D5C0}" type="slidenum">
              <a:rPr kumimoji="1" lang="ja-JP" altLang="en-US" smtClean="0"/>
              <a:t>‹#›</a:t>
            </a:fld>
            <a:endParaRPr kumimoji="1" lang="ja-JP" altLang="en-US"/>
          </a:p>
        </p:txBody>
      </p:sp>
    </p:spTree>
    <p:extLst>
      <p:ext uri="{BB962C8B-B14F-4D97-AF65-F5344CB8AC3E}">
        <p14:creationId xmlns:p14="http://schemas.microsoft.com/office/powerpoint/2010/main" val="66519304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2" y="1"/>
            <a:ext cx="4301543" cy="341064"/>
          </a:xfrm>
          <a:prstGeom prst="rect">
            <a:avLst/>
          </a:prstGeom>
        </p:spPr>
        <p:txBody>
          <a:bodyPr vert="horz" lIns="91429" tIns="45715" rIns="91429" bIns="45715" rtlCol="0"/>
          <a:lstStyle>
            <a:lvl1pPr algn="l">
              <a:defRPr sz="1200"/>
            </a:lvl1pPr>
          </a:lstStyle>
          <a:p>
            <a:endParaRPr kumimoji="1" lang="ja-JP" altLang="en-US"/>
          </a:p>
        </p:txBody>
      </p:sp>
      <p:sp>
        <p:nvSpPr>
          <p:cNvPr id="3" name="日付プレースホルダー 2"/>
          <p:cNvSpPr>
            <a:spLocks noGrp="1"/>
          </p:cNvSpPr>
          <p:nvPr>
            <p:ph type="dt" idx="1"/>
          </p:nvPr>
        </p:nvSpPr>
        <p:spPr>
          <a:xfrm>
            <a:off x="5622799" y="1"/>
            <a:ext cx="4301543" cy="341064"/>
          </a:xfrm>
          <a:prstGeom prst="rect">
            <a:avLst/>
          </a:prstGeom>
        </p:spPr>
        <p:txBody>
          <a:bodyPr vert="horz" lIns="91429" tIns="45715" rIns="91429" bIns="45715" rtlCol="0"/>
          <a:lstStyle>
            <a:lvl1pPr algn="r">
              <a:defRPr sz="1200"/>
            </a:lvl1pPr>
          </a:lstStyle>
          <a:p>
            <a:fld id="{08E052BD-CF96-47A5-9F66-5A8DA8384699}" type="datetimeFigureOut">
              <a:rPr kumimoji="1" lang="ja-JP" altLang="en-US" smtClean="0"/>
              <a:t>2024/3/12</a:t>
            </a:fld>
            <a:endParaRPr kumimoji="1" lang="ja-JP" altLang="en-US"/>
          </a:p>
        </p:txBody>
      </p:sp>
      <p:sp>
        <p:nvSpPr>
          <p:cNvPr id="4" name="スライド イメージ プレースホルダー 3"/>
          <p:cNvSpPr>
            <a:spLocks noGrp="1" noRot="1" noChangeAspect="1"/>
          </p:cNvSpPr>
          <p:nvPr>
            <p:ph type="sldImg" idx="2"/>
          </p:nvPr>
        </p:nvSpPr>
        <p:spPr>
          <a:xfrm>
            <a:off x="4170363" y="850900"/>
            <a:ext cx="1585912" cy="2292350"/>
          </a:xfrm>
          <a:prstGeom prst="rect">
            <a:avLst/>
          </a:prstGeom>
          <a:noFill/>
          <a:ln w="12700">
            <a:solidFill>
              <a:prstClr val="black"/>
            </a:solidFill>
          </a:ln>
        </p:spPr>
        <p:txBody>
          <a:bodyPr vert="horz" lIns="91429" tIns="45715" rIns="91429" bIns="45715" rtlCol="0" anchor="ctr"/>
          <a:lstStyle/>
          <a:p>
            <a:endParaRPr lang="ja-JP" altLang="en-US"/>
          </a:p>
        </p:txBody>
      </p:sp>
      <p:sp>
        <p:nvSpPr>
          <p:cNvPr id="5" name="ノート プレースホルダー 4"/>
          <p:cNvSpPr>
            <a:spLocks noGrp="1"/>
          </p:cNvSpPr>
          <p:nvPr>
            <p:ph type="body" sz="quarter" idx="3"/>
          </p:nvPr>
        </p:nvSpPr>
        <p:spPr>
          <a:xfrm>
            <a:off x="992665" y="3271382"/>
            <a:ext cx="7941310" cy="2676585"/>
          </a:xfrm>
          <a:prstGeom prst="rect">
            <a:avLst/>
          </a:prstGeom>
        </p:spPr>
        <p:txBody>
          <a:bodyPr vert="horz" lIns="91429" tIns="45715" rIns="91429" bIns="45715"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2" y="6456612"/>
            <a:ext cx="4301543" cy="341064"/>
          </a:xfrm>
          <a:prstGeom prst="rect">
            <a:avLst/>
          </a:prstGeom>
        </p:spPr>
        <p:txBody>
          <a:bodyPr vert="horz" lIns="91429" tIns="45715" rIns="91429" bIns="45715"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5622799" y="6456612"/>
            <a:ext cx="4301543" cy="341064"/>
          </a:xfrm>
          <a:prstGeom prst="rect">
            <a:avLst/>
          </a:prstGeom>
        </p:spPr>
        <p:txBody>
          <a:bodyPr vert="horz" lIns="91429" tIns="45715" rIns="91429" bIns="45715" rtlCol="0" anchor="b"/>
          <a:lstStyle>
            <a:lvl1pPr algn="r">
              <a:defRPr sz="1200"/>
            </a:lvl1pPr>
          </a:lstStyle>
          <a:p>
            <a:fld id="{7D95702B-A176-47F2-94B3-59C819DD5A0E}" type="slidenum">
              <a:rPr kumimoji="1" lang="ja-JP" altLang="en-US" smtClean="0"/>
              <a:t>‹#›</a:t>
            </a:fld>
            <a:endParaRPr kumimoji="1" lang="ja-JP" altLang="en-US"/>
          </a:p>
        </p:txBody>
      </p:sp>
    </p:spTree>
    <p:extLst>
      <p:ext uri="{BB962C8B-B14F-4D97-AF65-F5344CB8AC3E}">
        <p14:creationId xmlns:p14="http://schemas.microsoft.com/office/powerpoint/2010/main" val="211234074"/>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41123878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5" name="フッター プレースホルダー 4">
            <a:extLst>
              <a:ext uri="{FF2B5EF4-FFF2-40B4-BE49-F238E27FC236}">
                <a16:creationId xmlns:a16="http://schemas.microsoft.com/office/drawing/2014/main" id="{2FE49845-41F9-1EBB-D038-5773D5CF2B17}"/>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79001579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173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19418034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174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1975136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175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81562032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176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05178767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177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360527828"/>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178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80575015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179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43356268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180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967006345"/>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181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66919000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182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99146531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32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5" name="フッター プレースホルダー 4">
            <a:extLst>
              <a:ext uri="{FF2B5EF4-FFF2-40B4-BE49-F238E27FC236}">
                <a16:creationId xmlns:a16="http://schemas.microsoft.com/office/drawing/2014/main" id="{43151CFF-625C-6565-C026-02CE35F4AB85}"/>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96612861"/>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183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71774404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184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662958341"/>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185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21887845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186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6969478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187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060318545"/>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188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901105823"/>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189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628368263"/>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190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23449400"/>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191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079242217"/>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26578205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5" name="フッター プレースホルダー 4">
            <a:extLst>
              <a:ext uri="{FF2B5EF4-FFF2-40B4-BE49-F238E27FC236}">
                <a16:creationId xmlns:a16="http://schemas.microsoft.com/office/drawing/2014/main" id="{ED48FAC2-5C9F-5013-ED8C-8A1D11993D00}"/>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06290045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193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001329808"/>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572286280"/>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855979053"/>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59308192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773631967"/>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198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979129635"/>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92193703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46134479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64307047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56243576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5" name="フッター プレースホルダー 4">
            <a:extLst>
              <a:ext uri="{FF2B5EF4-FFF2-40B4-BE49-F238E27FC236}">
                <a16:creationId xmlns:a16="http://schemas.microsoft.com/office/drawing/2014/main" id="{E11359B7-C0F4-1A7C-B9D6-82775195670C}"/>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533542334"/>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203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69423871"/>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99175837"/>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032938864"/>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216543719"/>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363964893"/>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208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687118153"/>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921220385"/>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289796595"/>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131130856"/>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67752174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37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5" name="フッター プレースホルダー 4">
            <a:extLst>
              <a:ext uri="{FF2B5EF4-FFF2-40B4-BE49-F238E27FC236}">
                <a16:creationId xmlns:a16="http://schemas.microsoft.com/office/drawing/2014/main" id="{57455C55-ABA9-2678-1F6B-C4C3D1F7516B}"/>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829696268"/>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869468384"/>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427057297"/>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921962104"/>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007331237"/>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2665729"/>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02136773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64040586"/>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220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437291019"/>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151260884"/>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49762958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703815684"/>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223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463072597"/>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224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4337442"/>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225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609290533"/>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226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38160761"/>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227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59334191"/>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228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496402838"/>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229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47584493"/>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230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110011251"/>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231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239295192"/>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232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64451460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218927730"/>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233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737404038"/>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234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641407724"/>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235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889106928"/>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236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565928500"/>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237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173408105"/>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238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444333197"/>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239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41607177"/>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240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617507286"/>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241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361264174"/>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242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50625021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443660657"/>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243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400568349"/>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244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785511769"/>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245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224464547"/>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246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968887415"/>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247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605115536"/>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248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715311958"/>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249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411380540"/>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250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082297522"/>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251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67003453"/>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252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57563774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00626974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253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603791797"/>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254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306842255"/>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255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61445221"/>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256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153993064"/>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257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565559773"/>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258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976118531"/>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259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479825806"/>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260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415526027"/>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261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255416714"/>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262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15867201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544277982"/>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263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151620480"/>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264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734554591"/>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265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582820445"/>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266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703621485"/>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267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526508461"/>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268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497629586"/>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269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753899639"/>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270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443607241"/>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271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829265911"/>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272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22743649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02087992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533604894"/>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273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161158093"/>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274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0225438"/>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275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717849293"/>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276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669467969"/>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277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282391629"/>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278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785816589"/>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279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689846121"/>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280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667804339"/>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281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96076946"/>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282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61298708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984980503"/>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283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03171622"/>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284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411440374"/>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285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753888610"/>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286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62029360"/>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287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251978193"/>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288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287315565"/>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289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684761180"/>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290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127209922"/>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291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703623719"/>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292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08261461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561834604"/>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293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056590105"/>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294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472269108"/>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295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210777284"/>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296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245825145"/>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297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735927648"/>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298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845007237"/>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299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403969781"/>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300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972422800"/>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301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263031560"/>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302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96024186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217317592"/>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303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396101773"/>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304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934126023"/>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305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850542191"/>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306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927472846"/>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307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437291019"/>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308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518743210"/>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309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065843785"/>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310</a:t>
            </a:fld>
            <a:endParaRPr kumimoji="1" lang="ja-JP" altLang="en-US"/>
          </a:p>
        </p:txBody>
      </p:sp>
    </p:spTree>
    <p:extLst>
      <p:ext uri="{BB962C8B-B14F-4D97-AF65-F5344CB8AC3E}">
        <p14:creationId xmlns:p14="http://schemas.microsoft.com/office/powerpoint/2010/main" val="1117918068"/>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311</a:t>
            </a:fld>
            <a:endParaRPr kumimoji="1" lang="ja-JP" altLang="en-US"/>
          </a:p>
        </p:txBody>
      </p:sp>
    </p:spTree>
    <p:extLst>
      <p:ext uri="{BB962C8B-B14F-4D97-AF65-F5344CB8AC3E}">
        <p14:creationId xmlns:p14="http://schemas.microsoft.com/office/powerpoint/2010/main" val="2274548890"/>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312</a:t>
            </a:fld>
            <a:endParaRPr kumimoji="1" lang="ja-JP" altLang="en-US"/>
          </a:p>
        </p:txBody>
      </p:sp>
    </p:spTree>
    <p:extLst>
      <p:ext uri="{BB962C8B-B14F-4D97-AF65-F5344CB8AC3E}">
        <p14:creationId xmlns:p14="http://schemas.microsoft.com/office/powerpoint/2010/main" val="103556283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502989446"/>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313</a:t>
            </a:fld>
            <a:endParaRPr kumimoji="1" lang="ja-JP" altLang="en-US"/>
          </a:p>
        </p:txBody>
      </p:sp>
    </p:spTree>
    <p:extLst>
      <p:ext uri="{BB962C8B-B14F-4D97-AF65-F5344CB8AC3E}">
        <p14:creationId xmlns:p14="http://schemas.microsoft.com/office/powerpoint/2010/main" val="1405657792"/>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314</a:t>
            </a:fld>
            <a:endParaRPr kumimoji="1" lang="ja-JP" altLang="en-US"/>
          </a:p>
        </p:txBody>
      </p:sp>
    </p:spTree>
    <p:extLst>
      <p:ext uri="{BB962C8B-B14F-4D97-AF65-F5344CB8AC3E}">
        <p14:creationId xmlns:p14="http://schemas.microsoft.com/office/powerpoint/2010/main" val="192681872"/>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315</a:t>
            </a:fld>
            <a:endParaRPr kumimoji="1" lang="ja-JP" altLang="en-US"/>
          </a:p>
        </p:txBody>
      </p:sp>
    </p:spTree>
    <p:extLst>
      <p:ext uri="{BB962C8B-B14F-4D97-AF65-F5344CB8AC3E}">
        <p14:creationId xmlns:p14="http://schemas.microsoft.com/office/powerpoint/2010/main" val="957950370"/>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316</a:t>
            </a:fld>
            <a:endParaRPr kumimoji="1" lang="ja-JP" altLang="en-US"/>
          </a:p>
        </p:txBody>
      </p:sp>
    </p:spTree>
    <p:extLst>
      <p:ext uri="{BB962C8B-B14F-4D97-AF65-F5344CB8AC3E}">
        <p14:creationId xmlns:p14="http://schemas.microsoft.com/office/powerpoint/2010/main" val="3698464189"/>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317</a:t>
            </a:fld>
            <a:endParaRPr kumimoji="1" lang="ja-JP" altLang="en-US"/>
          </a:p>
        </p:txBody>
      </p:sp>
    </p:spTree>
    <p:extLst>
      <p:ext uri="{BB962C8B-B14F-4D97-AF65-F5344CB8AC3E}">
        <p14:creationId xmlns:p14="http://schemas.microsoft.com/office/powerpoint/2010/main" val="2452100382"/>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318</a:t>
            </a:fld>
            <a:endParaRPr kumimoji="1" lang="ja-JP" altLang="en-US"/>
          </a:p>
        </p:txBody>
      </p:sp>
    </p:spTree>
    <p:extLst>
      <p:ext uri="{BB962C8B-B14F-4D97-AF65-F5344CB8AC3E}">
        <p14:creationId xmlns:p14="http://schemas.microsoft.com/office/powerpoint/2010/main" val="3530719284"/>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319</a:t>
            </a:fld>
            <a:endParaRPr kumimoji="1" lang="ja-JP" altLang="en-US"/>
          </a:p>
        </p:txBody>
      </p:sp>
    </p:spTree>
    <p:extLst>
      <p:ext uri="{BB962C8B-B14F-4D97-AF65-F5344CB8AC3E}">
        <p14:creationId xmlns:p14="http://schemas.microsoft.com/office/powerpoint/2010/main" val="2739549072"/>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320</a:t>
            </a:fld>
            <a:endParaRPr kumimoji="1" lang="ja-JP" altLang="en-US"/>
          </a:p>
        </p:txBody>
      </p:sp>
    </p:spTree>
    <p:extLst>
      <p:ext uri="{BB962C8B-B14F-4D97-AF65-F5344CB8AC3E}">
        <p14:creationId xmlns:p14="http://schemas.microsoft.com/office/powerpoint/2010/main" val="4258814299"/>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321</a:t>
            </a:fld>
            <a:endParaRPr kumimoji="1" lang="ja-JP" altLang="en-US"/>
          </a:p>
        </p:txBody>
      </p:sp>
    </p:spTree>
    <p:extLst>
      <p:ext uri="{BB962C8B-B14F-4D97-AF65-F5344CB8AC3E}">
        <p14:creationId xmlns:p14="http://schemas.microsoft.com/office/powerpoint/2010/main" val="728387049"/>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322</a:t>
            </a:fld>
            <a:endParaRPr kumimoji="1" lang="ja-JP" altLang="en-US"/>
          </a:p>
        </p:txBody>
      </p:sp>
    </p:spTree>
    <p:extLst>
      <p:ext uri="{BB962C8B-B14F-4D97-AF65-F5344CB8AC3E}">
        <p14:creationId xmlns:p14="http://schemas.microsoft.com/office/powerpoint/2010/main" val="344822356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266471869"/>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323</a:t>
            </a:fld>
            <a:endParaRPr kumimoji="1" lang="ja-JP" altLang="en-US"/>
          </a:p>
        </p:txBody>
      </p:sp>
    </p:spTree>
    <p:extLst>
      <p:ext uri="{BB962C8B-B14F-4D97-AF65-F5344CB8AC3E}">
        <p14:creationId xmlns:p14="http://schemas.microsoft.com/office/powerpoint/2010/main" val="2365340602"/>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324</a:t>
            </a:fld>
            <a:endParaRPr kumimoji="1" lang="ja-JP" altLang="en-US"/>
          </a:p>
        </p:txBody>
      </p:sp>
    </p:spTree>
    <p:extLst>
      <p:ext uri="{BB962C8B-B14F-4D97-AF65-F5344CB8AC3E}">
        <p14:creationId xmlns:p14="http://schemas.microsoft.com/office/powerpoint/2010/main" val="1506626968"/>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325</a:t>
            </a:fld>
            <a:endParaRPr kumimoji="1" lang="ja-JP" altLang="en-US"/>
          </a:p>
        </p:txBody>
      </p:sp>
    </p:spTree>
    <p:extLst>
      <p:ext uri="{BB962C8B-B14F-4D97-AF65-F5344CB8AC3E}">
        <p14:creationId xmlns:p14="http://schemas.microsoft.com/office/powerpoint/2010/main" val="2390689612"/>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326</a:t>
            </a:fld>
            <a:endParaRPr kumimoji="1" lang="ja-JP" altLang="en-US"/>
          </a:p>
        </p:txBody>
      </p:sp>
    </p:spTree>
    <p:extLst>
      <p:ext uri="{BB962C8B-B14F-4D97-AF65-F5344CB8AC3E}">
        <p14:creationId xmlns:p14="http://schemas.microsoft.com/office/powerpoint/2010/main" val="2242942459"/>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327</a:t>
            </a:fld>
            <a:endParaRPr kumimoji="1" lang="ja-JP" altLang="en-US"/>
          </a:p>
        </p:txBody>
      </p:sp>
    </p:spTree>
    <p:extLst>
      <p:ext uri="{BB962C8B-B14F-4D97-AF65-F5344CB8AC3E}">
        <p14:creationId xmlns:p14="http://schemas.microsoft.com/office/powerpoint/2010/main" val="2468131075"/>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328</a:t>
            </a:fld>
            <a:endParaRPr kumimoji="1" lang="ja-JP" altLang="en-US"/>
          </a:p>
        </p:txBody>
      </p:sp>
    </p:spTree>
    <p:extLst>
      <p:ext uri="{BB962C8B-B14F-4D97-AF65-F5344CB8AC3E}">
        <p14:creationId xmlns:p14="http://schemas.microsoft.com/office/powerpoint/2010/main" val="776647802"/>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329</a:t>
            </a:fld>
            <a:endParaRPr kumimoji="1" lang="ja-JP" altLang="en-US"/>
          </a:p>
        </p:txBody>
      </p:sp>
    </p:spTree>
    <p:extLst>
      <p:ext uri="{BB962C8B-B14F-4D97-AF65-F5344CB8AC3E}">
        <p14:creationId xmlns:p14="http://schemas.microsoft.com/office/powerpoint/2010/main" val="688999197"/>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330</a:t>
            </a:fld>
            <a:endParaRPr kumimoji="1" lang="ja-JP" altLang="en-US"/>
          </a:p>
        </p:txBody>
      </p:sp>
    </p:spTree>
    <p:extLst>
      <p:ext uri="{BB962C8B-B14F-4D97-AF65-F5344CB8AC3E}">
        <p14:creationId xmlns:p14="http://schemas.microsoft.com/office/powerpoint/2010/main" val="2217812360"/>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331</a:t>
            </a:fld>
            <a:endParaRPr kumimoji="1" lang="ja-JP" altLang="en-US"/>
          </a:p>
        </p:txBody>
      </p:sp>
    </p:spTree>
    <p:extLst>
      <p:ext uri="{BB962C8B-B14F-4D97-AF65-F5344CB8AC3E}">
        <p14:creationId xmlns:p14="http://schemas.microsoft.com/office/powerpoint/2010/main" val="2896810995"/>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332</a:t>
            </a:fld>
            <a:endParaRPr kumimoji="1" lang="ja-JP" altLang="en-US"/>
          </a:p>
        </p:txBody>
      </p:sp>
    </p:spTree>
    <p:extLst>
      <p:ext uri="{BB962C8B-B14F-4D97-AF65-F5344CB8AC3E}">
        <p14:creationId xmlns:p14="http://schemas.microsoft.com/office/powerpoint/2010/main" val="56894650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663745998"/>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333</a:t>
            </a:fld>
            <a:endParaRPr kumimoji="1" lang="ja-JP" altLang="en-US"/>
          </a:p>
        </p:txBody>
      </p:sp>
    </p:spTree>
    <p:extLst>
      <p:ext uri="{BB962C8B-B14F-4D97-AF65-F5344CB8AC3E}">
        <p14:creationId xmlns:p14="http://schemas.microsoft.com/office/powerpoint/2010/main" val="987666987"/>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334</a:t>
            </a:fld>
            <a:endParaRPr kumimoji="1" lang="ja-JP" altLang="en-US"/>
          </a:p>
        </p:txBody>
      </p:sp>
    </p:spTree>
    <p:extLst>
      <p:ext uri="{BB962C8B-B14F-4D97-AF65-F5344CB8AC3E}">
        <p14:creationId xmlns:p14="http://schemas.microsoft.com/office/powerpoint/2010/main" val="1510351707"/>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335</a:t>
            </a:fld>
            <a:endParaRPr kumimoji="1" lang="ja-JP" altLang="en-US"/>
          </a:p>
        </p:txBody>
      </p:sp>
    </p:spTree>
    <p:extLst>
      <p:ext uri="{BB962C8B-B14F-4D97-AF65-F5344CB8AC3E}">
        <p14:creationId xmlns:p14="http://schemas.microsoft.com/office/powerpoint/2010/main" val="3855357935"/>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336</a:t>
            </a:fld>
            <a:endParaRPr kumimoji="1" lang="ja-JP" altLang="en-US"/>
          </a:p>
        </p:txBody>
      </p:sp>
    </p:spTree>
    <p:extLst>
      <p:ext uri="{BB962C8B-B14F-4D97-AF65-F5344CB8AC3E}">
        <p14:creationId xmlns:p14="http://schemas.microsoft.com/office/powerpoint/2010/main" val="2165456398"/>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337</a:t>
            </a:fld>
            <a:endParaRPr kumimoji="1" lang="ja-JP" altLang="en-US"/>
          </a:p>
        </p:txBody>
      </p:sp>
    </p:spTree>
    <p:extLst>
      <p:ext uri="{BB962C8B-B14F-4D97-AF65-F5344CB8AC3E}">
        <p14:creationId xmlns:p14="http://schemas.microsoft.com/office/powerpoint/2010/main" val="1989077725"/>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338</a:t>
            </a:fld>
            <a:endParaRPr kumimoji="1" lang="ja-JP" altLang="en-US"/>
          </a:p>
        </p:txBody>
      </p:sp>
    </p:spTree>
    <p:extLst>
      <p:ext uri="{BB962C8B-B14F-4D97-AF65-F5344CB8AC3E}">
        <p14:creationId xmlns:p14="http://schemas.microsoft.com/office/powerpoint/2010/main" val="3909828932"/>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339</a:t>
            </a:fld>
            <a:endParaRPr kumimoji="1" lang="ja-JP" altLang="en-US"/>
          </a:p>
        </p:txBody>
      </p:sp>
    </p:spTree>
    <p:extLst>
      <p:ext uri="{BB962C8B-B14F-4D97-AF65-F5344CB8AC3E}">
        <p14:creationId xmlns:p14="http://schemas.microsoft.com/office/powerpoint/2010/main" val="2761967918"/>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340</a:t>
            </a:fld>
            <a:endParaRPr kumimoji="1" lang="ja-JP" altLang="en-US"/>
          </a:p>
        </p:txBody>
      </p:sp>
    </p:spTree>
    <p:extLst>
      <p:ext uri="{BB962C8B-B14F-4D97-AF65-F5344CB8AC3E}">
        <p14:creationId xmlns:p14="http://schemas.microsoft.com/office/powerpoint/2010/main" val="3700863126"/>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341</a:t>
            </a:fld>
            <a:endParaRPr kumimoji="1" lang="ja-JP" altLang="en-US"/>
          </a:p>
        </p:txBody>
      </p:sp>
    </p:spTree>
    <p:extLst>
      <p:ext uri="{BB962C8B-B14F-4D97-AF65-F5344CB8AC3E}">
        <p14:creationId xmlns:p14="http://schemas.microsoft.com/office/powerpoint/2010/main" val="1090920934"/>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342</a:t>
            </a:fld>
            <a:endParaRPr kumimoji="1" lang="ja-JP" altLang="en-US"/>
          </a:p>
        </p:txBody>
      </p:sp>
    </p:spTree>
    <p:extLst>
      <p:ext uri="{BB962C8B-B14F-4D97-AF65-F5344CB8AC3E}">
        <p14:creationId xmlns:p14="http://schemas.microsoft.com/office/powerpoint/2010/main" val="342114784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112397126"/>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343</a:t>
            </a:fld>
            <a:endParaRPr kumimoji="1" lang="ja-JP" altLang="en-US"/>
          </a:p>
        </p:txBody>
      </p:sp>
    </p:spTree>
    <p:extLst>
      <p:ext uri="{BB962C8B-B14F-4D97-AF65-F5344CB8AC3E}">
        <p14:creationId xmlns:p14="http://schemas.microsoft.com/office/powerpoint/2010/main" val="3453436404"/>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344</a:t>
            </a:fld>
            <a:endParaRPr kumimoji="1" lang="ja-JP" altLang="en-US"/>
          </a:p>
        </p:txBody>
      </p:sp>
    </p:spTree>
    <p:extLst>
      <p:ext uri="{BB962C8B-B14F-4D97-AF65-F5344CB8AC3E}">
        <p14:creationId xmlns:p14="http://schemas.microsoft.com/office/powerpoint/2010/main" val="3454389017"/>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345</a:t>
            </a:fld>
            <a:endParaRPr kumimoji="1" lang="ja-JP" altLang="en-US"/>
          </a:p>
        </p:txBody>
      </p:sp>
    </p:spTree>
    <p:extLst>
      <p:ext uri="{BB962C8B-B14F-4D97-AF65-F5344CB8AC3E}">
        <p14:creationId xmlns:p14="http://schemas.microsoft.com/office/powerpoint/2010/main" val="4067999918"/>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346</a:t>
            </a:fld>
            <a:endParaRPr kumimoji="1" lang="ja-JP" altLang="en-US"/>
          </a:p>
        </p:txBody>
      </p:sp>
    </p:spTree>
    <p:extLst>
      <p:ext uri="{BB962C8B-B14F-4D97-AF65-F5344CB8AC3E}">
        <p14:creationId xmlns:p14="http://schemas.microsoft.com/office/powerpoint/2010/main" val="3730177688"/>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347</a:t>
            </a:fld>
            <a:endParaRPr kumimoji="1" lang="ja-JP" altLang="en-US"/>
          </a:p>
        </p:txBody>
      </p:sp>
    </p:spTree>
    <p:extLst>
      <p:ext uri="{BB962C8B-B14F-4D97-AF65-F5344CB8AC3E}">
        <p14:creationId xmlns:p14="http://schemas.microsoft.com/office/powerpoint/2010/main" val="1409078483"/>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348</a:t>
            </a:fld>
            <a:endParaRPr kumimoji="1" lang="ja-JP" altLang="en-US"/>
          </a:p>
        </p:txBody>
      </p:sp>
    </p:spTree>
    <p:extLst>
      <p:ext uri="{BB962C8B-B14F-4D97-AF65-F5344CB8AC3E}">
        <p14:creationId xmlns:p14="http://schemas.microsoft.com/office/powerpoint/2010/main" val="2608684255"/>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349</a:t>
            </a:fld>
            <a:endParaRPr kumimoji="1" lang="ja-JP" altLang="en-US"/>
          </a:p>
        </p:txBody>
      </p:sp>
    </p:spTree>
    <p:extLst>
      <p:ext uri="{BB962C8B-B14F-4D97-AF65-F5344CB8AC3E}">
        <p14:creationId xmlns:p14="http://schemas.microsoft.com/office/powerpoint/2010/main" val="2554900184"/>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350</a:t>
            </a:fld>
            <a:endParaRPr kumimoji="1" lang="ja-JP" altLang="en-US"/>
          </a:p>
        </p:txBody>
      </p:sp>
    </p:spTree>
    <p:extLst>
      <p:ext uri="{BB962C8B-B14F-4D97-AF65-F5344CB8AC3E}">
        <p14:creationId xmlns:p14="http://schemas.microsoft.com/office/powerpoint/2010/main" val="942682242"/>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351</a:t>
            </a:fld>
            <a:endParaRPr kumimoji="1" lang="ja-JP" altLang="en-US"/>
          </a:p>
        </p:txBody>
      </p:sp>
    </p:spTree>
    <p:extLst>
      <p:ext uri="{BB962C8B-B14F-4D97-AF65-F5344CB8AC3E}">
        <p14:creationId xmlns:p14="http://schemas.microsoft.com/office/powerpoint/2010/main" val="1662623017"/>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352</a:t>
            </a:fld>
            <a:endParaRPr kumimoji="1" lang="ja-JP" altLang="en-US"/>
          </a:p>
        </p:txBody>
      </p:sp>
    </p:spTree>
    <p:extLst>
      <p:ext uri="{BB962C8B-B14F-4D97-AF65-F5344CB8AC3E}">
        <p14:creationId xmlns:p14="http://schemas.microsoft.com/office/powerpoint/2010/main" val="405957823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940214067"/>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353</a:t>
            </a:fld>
            <a:endParaRPr kumimoji="1" lang="ja-JP" altLang="en-US"/>
          </a:p>
        </p:txBody>
      </p:sp>
    </p:spTree>
    <p:extLst>
      <p:ext uri="{BB962C8B-B14F-4D97-AF65-F5344CB8AC3E}">
        <p14:creationId xmlns:p14="http://schemas.microsoft.com/office/powerpoint/2010/main" val="2302996817"/>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376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733409739"/>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5D1153-A519-2A05-B718-EA2E594C7EB9}"/>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5C26E36B-7B96-66BC-5244-75BA5D267A57}"/>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80566C02-6C96-AF5F-3200-DB99FF95E1BD}"/>
              </a:ext>
            </a:extLst>
          </p:cNvPr>
          <p:cNvSpPr>
            <a:spLocks noGrp="1"/>
          </p:cNvSpPr>
          <p:nvPr>
            <p:ph type="body" idx="1"/>
          </p:nvPr>
        </p:nvSpPr>
        <p:spPr/>
        <p:txBody>
          <a:bodyPr/>
          <a:lstStyle/>
          <a:p>
            <a:endParaRPr kumimoji="1" lang="ja-JP" altLang="en-US"/>
          </a:p>
        </p:txBody>
      </p:sp>
      <p:sp>
        <p:nvSpPr>
          <p:cNvPr id="4" name="スライド番号プレースホルダー 3">
            <a:extLst>
              <a:ext uri="{FF2B5EF4-FFF2-40B4-BE49-F238E27FC236}">
                <a16:creationId xmlns:a16="http://schemas.microsoft.com/office/drawing/2014/main" id="{9CE52E5E-3972-EDA7-CB37-3AC7D8CE10B6}"/>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377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391120812"/>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8FAD68-D323-CC1D-6FD8-367BA4C718CA}"/>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FCC846DB-2559-7196-C852-516A4D3E3E98}"/>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6557842B-81A6-378F-7693-4A4E008FD9D0}"/>
              </a:ext>
            </a:extLst>
          </p:cNvPr>
          <p:cNvSpPr>
            <a:spLocks noGrp="1"/>
          </p:cNvSpPr>
          <p:nvPr>
            <p:ph type="body" idx="1"/>
          </p:nvPr>
        </p:nvSpPr>
        <p:spPr/>
        <p:txBody>
          <a:bodyPr/>
          <a:lstStyle/>
          <a:p>
            <a:endParaRPr kumimoji="1" lang="ja-JP" altLang="en-US"/>
          </a:p>
        </p:txBody>
      </p:sp>
      <p:sp>
        <p:nvSpPr>
          <p:cNvPr id="4" name="スライド番号プレースホルダー 3">
            <a:extLst>
              <a:ext uri="{FF2B5EF4-FFF2-40B4-BE49-F238E27FC236}">
                <a16:creationId xmlns:a16="http://schemas.microsoft.com/office/drawing/2014/main" id="{28513486-1E7F-8C98-084D-C3E4D9ED603A}"/>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414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57796267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97171803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16562151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95140897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84470400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08341250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51467825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38974183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32484507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78798225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110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56965806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95998437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2616702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07906413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57238542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30730972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19163391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91443110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58589480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53729727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91824746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12446124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59775996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8436998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7D95702B-A176-47F2-94B3-59C819DD5A0E}" type="slidenum">
              <a:rPr kumimoji="1" lang="ja-JP" altLang="en-US" smtClean="0"/>
              <a:t>7</a:t>
            </a:fld>
            <a:endParaRPr kumimoji="1" lang="ja-JP" altLang="en-US"/>
          </a:p>
        </p:txBody>
      </p:sp>
    </p:spTree>
    <p:extLst>
      <p:ext uri="{BB962C8B-B14F-4D97-AF65-F5344CB8AC3E}">
        <p14:creationId xmlns:p14="http://schemas.microsoft.com/office/powerpoint/2010/main" val="377449751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78248723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59790006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125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56191177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126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77190548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127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06063663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32452813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87550330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85921347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17343101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2711078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5" name="フッター プレースホルダー 4">
            <a:extLst>
              <a:ext uri="{FF2B5EF4-FFF2-40B4-BE49-F238E27FC236}">
                <a16:creationId xmlns:a16="http://schemas.microsoft.com/office/drawing/2014/main" id="{D17401AA-260F-2C22-02B3-ED385235EA4C}"/>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38583932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30610554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56057720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58037509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61501862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24944943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62125085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16006878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80413532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141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93296502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142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56075450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5" name="フッター プレースホルダー 4">
            <a:extLst>
              <a:ext uri="{FF2B5EF4-FFF2-40B4-BE49-F238E27FC236}">
                <a16:creationId xmlns:a16="http://schemas.microsoft.com/office/drawing/2014/main" id="{67E87003-00C5-42B3-D154-CFE86593256D}"/>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01459626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143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39107344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52264789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145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1795373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146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9509123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147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94600432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81549058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12624424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09259743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24290141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88996721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5" name="フッター プレースホルダー 4">
            <a:extLst>
              <a:ext uri="{FF2B5EF4-FFF2-40B4-BE49-F238E27FC236}">
                <a16:creationId xmlns:a16="http://schemas.microsoft.com/office/drawing/2014/main" id="{0CB55D34-BF8A-137B-714A-0C6449A19406}"/>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33739799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4444308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86334193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11677716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46022233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66788937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158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47376705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81165427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160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93300577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161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09551032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162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54310317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5" name="フッター プレースホルダー 4">
            <a:extLst>
              <a:ext uri="{FF2B5EF4-FFF2-40B4-BE49-F238E27FC236}">
                <a16:creationId xmlns:a16="http://schemas.microsoft.com/office/drawing/2014/main" id="{22AA1955-BC1B-51BB-3BB9-91E7E4C72E82}"/>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92927557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163</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01342479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164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21753775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165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1200326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166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72903316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167</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22072523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168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07556964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169</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5816210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170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795978801"/>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171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332636389"/>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D95702B-A176-47F2-94B3-59C819DD5A0E}"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172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75090976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slideMaster" Target="../slideMasters/slideMaster1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slideMaster" Target="../slideMasters/slideMaster13.xml"/></Relationships>
</file>

<file path=ppt/slideLayouts/_rels/slideLayout37.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slideMaster" Target="../slideMasters/slideMaster14.xml"/></Relationships>
</file>

<file path=ppt/slideLayouts/_rels/slideLayout3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slideMaster" Target="../slideMasters/slideMaster15.xml"/></Relationships>
</file>

<file path=ppt/slideLayouts/_rels/slideLayout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slideMaster" Target="../slideMasters/slideMaster1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slideMaster" Target="../slideMasters/slideMaster17.xml"/></Relationships>
</file>

<file path=ppt/slideLayouts/_rels/slideLayout4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slideMaster" Target="../slideMasters/slideMaster18.xml"/></Relationships>
</file>

<file path=ppt/slideLayouts/_rels/slideLayout42.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slideMaster" Target="../slideMasters/slideMaster1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n章のスライド">
    <p:spTree>
      <p:nvGrpSpPr>
        <p:cNvPr id="1" name=""/>
        <p:cNvGrpSpPr/>
        <p:nvPr/>
      </p:nvGrpSpPr>
      <p:grpSpPr>
        <a:xfrm>
          <a:off x="0" y="0"/>
          <a:ext cx="0" cy="0"/>
          <a:chOff x="0" y="0"/>
          <a:chExt cx="0" cy="0"/>
        </a:xfrm>
      </p:grpSpPr>
      <p:sp>
        <p:nvSpPr>
          <p:cNvPr id="3" name="テキスト プレースホルダー 9">
            <a:extLst>
              <a:ext uri="{FF2B5EF4-FFF2-40B4-BE49-F238E27FC236}">
                <a16:creationId xmlns:a16="http://schemas.microsoft.com/office/drawing/2014/main" id="{2EB0D746-4F2A-C06B-06F8-6D262478283C}"/>
              </a:ext>
            </a:extLst>
          </p:cNvPr>
          <p:cNvSpPr>
            <a:spLocks noGrp="1"/>
          </p:cNvSpPr>
          <p:nvPr>
            <p:ph type="body" sz="quarter" idx="25" hasCustomPrompt="1"/>
          </p:nvPr>
        </p:nvSpPr>
        <p:spPr>
          <a:xfrm>
            <a:off x="619200" y="835200"/>
            <a:ext cx="6238800" cy="417600"/>
          </a:xfrm>
          <a:prstGeom prst="rect">
            <a:avLst/>
          </a:prstGeom>
        </p:spPr>
        <p:txBody>
          <a:bodyPr anchor="ctr"/>
          <a:lstStyle>
            <a:lvl1pPr>
              <a:defRPr sz="1100"/>
            </a:lvl1pPr>
          </a:lstStyle>
          <a:p>
            <a:pPr lvl="0"/>
            <a:r>
              <a:rPr lang="ja-JP" altLang="en-US" sz="1100" u="sng">
                <a:solidFill>
                  <a:prstClr val="black"/>
                </a:solidFill>
                <a:uFill>
                  <a:solidFill>
                    <a:prstClr val="white"/>
                  </a:solidFill>
                </a:uFill>
                <a:latin typeface="メイリオ"/>
                <a:ea typeface="メイリオ"/>
                <a:hlinkClick r:id="" action="ppaction://noaction"/>
              </a:rPr>
              <a:t>第</a:t>
            </a:r>
            <a:r>
              <a:rPr lang="en-US" altLang="ja-JP" sz="1100" u="sng">
                <a:solidFill>
                  <a:prstClr val="black"/>
                </a:solidFill>
                <a:uFill>
                  <a:solidFill>
                    <a:prstClr val="white"/>
                  </a:solidFill>
                </a:uFill>
                <a:latin typeface="メイリオ"/>
                <a:ea typeface="メイリオ"/>
                <a:hlinkClick r:id="" action="ppaction://noaction"/>
              </a:rPr>
              <a:t>n</a:t>
            </a:r>
            <a:r>
              <a:rPr lang="ja-JP" altLang="en-US" sz="1100" u="sng">
                <a:solidFill>
                  <a:prstClr val="black"/>
                </a:solidFill>
                <a:uFill>
                  <a:solidFill>
                    <a:prstClr val="white"/>
                  </a:solidFill>
                </a:uFill>
                <a:latin typeface="メイリオ"/>
                <a:ea typeface="メイリオ"/>
                <a:hlinkClick r:id="" action="ppaction://noaction"/>
              </a:rPr>
              <a:t>章</a:t>
            </a:r>
            <a:r>
              <a:rPr lang="en-US" altLang="ja-JP" sz="1100" u="sng">
                <a:solidFill>
                  <a:prstClr val="black"/>
                </a:solidFill>
                <a:uFill>
                  <a:solidFill>
                    <a:prstClr val="white"/>
                  </a:solidFill>
                </a:uFill>
                <a:latin typeface="メイリオ"/>
                <a:ea typeface="メイリオ"/>
                <a:hlinkClick r:id="" action="ppaction://noaction"/>
              </a:rPr>
              <a:t>. </a:t>
            </a:r>
            <a:r>
              <a:rPr lang="ja-JP" altLang="en-US" sz="1100" u="sng">
                <a:solidFill>
                  <a:prstClr val="black"/>
                </a:solidFill>
                <a:uFill>
                  <a:solidFill>
                    <a:prstClr val="white"/>
                  </a:solidFill>
                </a:uFill>
                <a:latin typeface="メイリオ"/>
                <a:ea typeface="メイリオ"/>
              </a:rPr>
              <a:t>タイトル</a:t>
            </a:r>
            <a:br>
              <a:rPr kumimoji="1" lang="en-US" altLang="ja-JP" sz="1100" u="sng">
                <a:solidFill>
                  <a:prstClr val="black"/>
                </a:solidFill>
                <a:uFill>
                  <a:solidFill>
                    <a:prstClr val="white"/>
                  </a:solidFill>
                </a:uFill>
                <a:latin typeface="メイリオ"/>
                <a:ea typeface="メイリオ"/>
              </a:rPr>
            </a:br>
            <a:r>
              <a:rPr kumimoji="1" lang="ja-JP" altLang="en-US" sz="1100" u="sng">
                <a:solidFill>
                  <a:prstClr val="black"/>
                </a:solidFill>
                <a:uFill>
                  <a:solidFill>
                    <a:prstClr val="white"/>
                  </a:solidFill>
                </a:uFill>
                <a:latin typeface="メイリオ"/>
                <a:ea typeface="メイリオ"/>
              </a:rPr>
              <a:t>　</a:t>
            </a:r>
            <a:r>
              <a:rPr lang="en-US" altLang="ja-JP" sz="1100">
                <a:solidFill>
                  <a:prstClr val="black"/>
                </a:solidFill>
                <a:latin typeface="メイリオ"/>
                <a:ea typeface="メイリオ"/>
              </a:rPr>
              <a:t>n-1. </a:t>
            </a:r>
            <a:r>
              <a:rPr lang="ja-JP" altLang="en-US" sz="1100">
                <a:solidFill>
                  <a:prstClr val="black"/>
                </a:solidFill>
                <a:latin typeface="メイリオ"/>
                <a:ea typeface="メイリオ"/>
              </a:rPr>
              <a:t>タイトル</a:t>
            </a:r>
            <a:endParaRPr lang="en-US" altLang="ja-JP" sz="1100" u="sng">
              <a:solidFill>
                <a:prstClr val="black"/>
              </a:solidFill>
              <a:uFill>
                <a:solidFill>
                  <a:prstClr val="white"/>
                </a:solidFill>
              </a:uFill>
              <a:latin typeface="メイリオ"/>
              <a:ea typeface="メイリオ"/>
            </a:endParaRPr>
          </a:p>
        </p:txBody>
      </p:sp>
      <p:sp>
        <p:nvSpPr>
          <p:cNvPr id="5" name="テキスト プレースホルダー 9">
            <a:extLst>
              <a:ext uri="{FF2B5EF4-FFF2-40B4-BE49-F238E27FC236}">
                <a16:creationId xmlns:a16="http://schemas.microsoft.com/office/drawing/2014/main" id="{EDE9A99F-AB74-EA5A-5343-414C05171CF5}"/>
              </a:ext>
            </a:extLst>
          </p:cNvPr>
          <p:cNvSpPr>
            <a:spLocks noGrp="1"/>
          </p:cNvSpPr>
          <p:nvPr>
            <p:ph type="body" sz="quarter" idx="14" hasCustomPrompt="1"/>
          </p:nvPr>
        </p:nvSpPr>
        <p:spPr>
          <a:xfrm>
            <a:off x="1123950" y="1457325"/>
            <a:ext cx="5111250" cy="381000"/>
          </a:xfrm>
          <a:prstGeom prst="rect">
            <a:avLst/>
          </a:prstGeom>
        </p:spPr>
        <p:txBody>
          <a:bodyPr anchor="b"/>
          <a:lstStyle>
            <a:lvl1pPr>
              <a:defRPr sz="16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ltLang="ja-JP"/>
              <a:t>n-1-1. </a:t>
            </a:r>
            <a:r>
              <a:rPr lang="ja-JP" altLang="en-US"/>
              <a:t>タイトル</a:t>
            </a:r>
            <a:endParaRPr kumimoji="1" lang="ja-JP" altLang="en-US"/>
          </a:p>
        </p:txBody>
      </p:sp>
      <p:sp>
        <p:nvSpPr>
          <p:cNvPr id="7" name="テキスト プレースホルダー 9">
            <a:extLst>
              <a:ext uri="{FF2B5EF4-FFF2-40B4-BE49-F238E27FC236}">
                <a16:creationId xmlns:a16="http://schemas.microsoft.com/office/drawing/2014/main" id="{18F414A4-FA76-244C-11BF-5E6EE55196B7}"/>
              </a:ext>
            </a:extLst>
          </p:cNvPr>
          <p:cNvSpPr>
            <a:spLocks noGrp="1"/>
          </p:cNvSpPr>
          <p:nvPr>
            <p:ph type="body" sz="quarter" idx="16" hasCustomPrompt="1"/>
          </p:nvPr>
        </p:nvSpPr>
        <p:spPr>
          <a:xfrm>
            <a:off x="622800" y="2052000"/>
            <a:ext cx="5612400" cy="381000"/>
          </a:xfrm>
          <a:prstGeom prst="rect">
            <a:avLst/>
          </a:prstGeom>
        </p:spPr>
        <p:txBody>
          <a:bodyPr anchor="ctr"/>
          <a:lstStyle>
            <a:lvl1pPr>
              <a:defRPr sz="1400">
                <a:solidFill>
                  <a:schemeClr val="accent1">
                    <a:lumMod val="75000"/>
                  </a:schemeClr>
                </a:solidFill>
              </a:defRPr>
            </a:lvl1pPr>
          </a:lstStyle>
          <a:p>
            <a:pPr lvl="0"/>
            <a:r>
              <a:rPr kumimoji="1" lang="ja-JP" altLang="en-US"/>
              <a:t>本文中の見出し</a:t>
            </a:r>
          </a:p>
        </p:txBody>
      </p:sp>
      <p:sp>
        <p:nvSpPr>
          <p:cNvPr id="2" name="スライド番号プレースホルダー 5">
            <a:extLst>
              <a:ext uri="{FF2B5EF4-FFF2-40B4-BE49-F238E27FC236}">
                <a16:creationId xmlns:a16="http://schemas.microsoft.com/office/drawing/2014/main" id="{B5307039-4F24-1033-509E-25D131FBDE67}"/>
              </a:ext>
            </a:extLst>
          </p:cNvPr>
          <p:cNvSpPr>
            <a:spLocks noGrp="1"/>
          </p:cNvSpPr>
          <p:nvPr>
            <p:ph type="sldNum" sz="quarter" idx="4"/>
          </p:nvPr>
        </p:nvSpPr>
        <p:spPr>
          <a:xfrm>
            <a:off x="2657475" y="9432000"/>
            <a:ext cx="1543050" cy="351872"/>
          </a:xfrm>
          <a:prstGeom prst="rect">
            <a:avLst/>
          </a:prstGeom>
        </p:spPr>
        <p:txBody>
          <a:bodyPr anchor="ctr"/>
          <a:lstStyle>
            <a:lvl1pPr algn="ctr">
              <a:defRPr sz="1200">
                <a:latin typeface="+mn-ea"/>
                <a:ea typeface="+mn-ea"/>
              </a:defRPr>
            </a:lvl1pPr>
          </a:lstStyle>
          <a:p>
            <a:r>
              <a:rPr kumimoji="1" lang="ja-JP" altLang="en-US">
                <a:solidFill>
                  <a:prstClr val="black"/>
                </a:solidFill>
              </a:rPr>
              <a:t>第</a:t>
            </a:r>
            <a:r>
              <a:rPr kumimoji="1" lang="en-US" altLang="ja-JP">
                <a:solidFill>
                  <a:prstClr val="black"/>
                </a:solidFill>
              </a:rPr>
              <a:t>n</a:t>
            </a:r>
            <a:r>
              <a:rPr kumimoji="1" lang="ja-JP" altLang="en-US">
                <a:solidFill>
                  <a:prstClr val="black"/>
                </a:solidFill>
              </a:rPr>
              <a:t>章 </a:t>
            </a:r>
            <a:r>
              <a:rPr kumimoji="1" lang="en-US" altLang="ja-JP">
                <a:solidFill>
                  <a:prstClr val="black"/>
                </a:solidFill>
              </a:rPr>
              <a:t>– </a:t>
            </a:r>
            <a:fld id="{5C9A7DF6-5BF3-4F5D-B76E-EB7D638CBFF7}" type="slidenum">
              <a:rPr kumimoji="1" lang="ja-JP" altLang="en-US" smtClean="0"/>
              <a:pPr/>
              <a:t>‹#›</a:t>
            </a:fld>
            <a:endParaRPr kumimoji="1" lang="ja-JP" altLang="en-US"/>
          </a:p>
        </p:txBody>
      </p:sp>
    </p:spTree>
    <p:extLst>
      <p:ext uri="{BB962C8B-B14F-4D97-AF65-F5344CB8AC3E}">
        <p14:creationId xmlns:p14="http://schemas.microsoft.com/office/powerpoint/2010/main" val="1754448696"/>
      </p:ext>
    </p:extLst>
  </p:cSld>
  <p:clrMapOvr>
    <a:masterClrMapping/>
  </p:clrMapOvr>
  <p:extLst>
    <p:ext uri="{DCECCB84-F9BA-43D5-87BE-67443E8EF086}">
      <p15:sldGuideLst xmlns:p15="http://schemas.microsoft.com/office/powerpoint/2012/main">
        <p15:guide id="1" orient="horz" pos="3120" userDrawn="1">
          <p15:clr>
            <a:srgbClr val="FBAE40"/>
          </p15:clr>
        </p15:guide>
        <p15:guide id="2" pos="2160"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_タイトル スライド">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10" name="テキスト プレースホルダー 9">
            <a:extLst>
              <a:ext uri="{FF2B5EF4-FFF2-40B4-BE49-F238E27FC236}">
                <a16:creationId xmlns:a16="http://schemas.microsoft.com/office/drawing/2014/main" id="{5558A722-4745-9CBF-D85C-7C9F0DCF811D}"/>
              </a:ext>
            </a:extLst>
          </p:cNvPr>
          <p:cNvSpPr>
            <a:spLocks noGrp="1"/>
          </p:cNvSpPr>
          <p:nvPr>
            <p:ph type="body" sz="quarter" idx="14" hasCustomPrompt="1"/>
          </p:nvPr>
        </p:nvSpPr>
        <p:spPr>
          <a:xfrm>
            <a:off x="1123950" y="1457325"/>
            <a:ext cx="3943350" cy="381000"/>
          </a:xfrm>
          <a:prstGeom prst="rect">
            <a:avLst/>
          </a:prstGeom>
        </p:spPr>
        <p:txBody>
          <a:bodyPr anchor="b"/>
          <a:lstStyle/>
          <a:p>
            <a:pPr lvl="0"/>
            <a:r>
              <a:rPr kumimoji="1" lang="ja-JP" altLang="en-US"/>
              <a:t>サブタイトル</a:t>
            </a:r>
          </a:p>
        </p:txBody>
      </p:sp>
      <p:sp>
        <p:nvSpPr>
          <p:cNvPr id="12" name="テキスト プレースホルダー 11">
            <a:extLst>
              <a:ext uri="{FF2B5EF4-FFF2-40B4-BE49-F238E27FC236}">
                <a16:creationId xmlns:a16="http://schemas.microsoft.com/office/drawing/2014/main" id="{6A13D4F0-4AF7-B2C5-DA3E-46DFD5F40660}"/>
              </a:ext>
            </a:extLst>
          </p:cNvPr>
          <p:cNvSpPr>
            <a:spLocks noGrp="1"/>
          </p:cNvSpPr>
          <p:nvPr>
            <p:ph type="body" sz="quarter" idx="15" hasCustomPrompt="1"/>
          </p:nvPr>
        </p:nvSpPr>
        <p:spPr>
          <a:xfrm>
            <a:off x="638175" y="2011362"/>
            <a:ext cx="5619750" cy="828675"/>
          </a:xfrm>
          <a:prstGeom prst="rect">
            <a:avLst/>
          </a:prstGeom>
        </p:spPr>
        <p:txBody>
          <a:bodyPr anchor="ctr"/>
          <a:lstStyle>
            <a:lvl1pPr algn="l">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15" name="テキスト プレースホルダー 9">
            <a:extLst>
              <a:ext uri="{FF2B5EF4-FFF2-40B4-BE49-F238E27FC236}">
                <a16:creationId xmlns:a16="http://schemas.microsoft.com/office/drawing/2014/main" id="{ADA505EB-7453-45BB-E270-20439281D5A8}"/>
              </a:ext>
            </a:extLst>
          </p:cNvPr>
          <p:cNvSpPr>
            <a:spLocks noGrp="1"/>
          </p:cNvSpPr>
          <p:nvPr>
            <p:ph type="body" sz="quarter" idx="16" hasCustomPrompt="1"/>
          </p:nvPr>
        </p:nvSpPr>
        <p:spPr>
          <a:xfrm>
            <a:off x="638175" y="2947176"/>
            <a:ext cx="5619750" cy="381000"/>
          </a:xfrm>
          <a:prstGeom prst="rect">
            <a:avLst/>
          </a:prstGeom>
        </p:spPr>
        <p:txBody>
          <a:bodyPr anchor="b"/>
          <a:lstStyle>
            <a:lvl1pPr>
              <a:defRPr sz="1600"/>
            </a:lvl1pPr>
          </a:lstStyle>
          <a:p>
            <a:pPr lvl="0"/>
            <a:r>
              <a:rPr kumimoji="1" lang="ja-JP" altLang="en-US"/>
              <a:t>見出し１</a:t>
            </a:r>
          </a:p>
        </p:txBody>
      </p:sp>
      <p:sp>
        <p:nvSpPr>
          <p:cNvPr id="17" name="コンテンツ プレースホルダー 16">
            <a:extLst>
              <a:ext uri="{FF2B5EF4-FFF2-40B4-BE49-F238E27FC236}">
                <a16:creationId xmlns:a16="http://schemas.microsoft.com/office/drawing/2014/main" id="{6F7BD121-679C-4CFF-A9A9-87DB6E2F794C}"/>
              </a:ext>
            </a:extLst>
          </p:cNvPr>
          <p:cNvSpPr>
            <a:spLocks noGrp="1"/>
          </p:cNvSpPr>
          <p:nvPr>
            <p:ph sz="quarter" idx="17"/>
          </p:nvPr>
        </p:nvSpPr>
        <p:spPr>
          <a:xfrm>
            <a:off x="4403925" y="3430551"/>
            <a:ext cx="1854000" cy="1429200"/>
          </a:xfrm>
          <a:prstGeom prst="rect">
            <a:avLst/>
          </a:prstGeom>
        </p:spPr>
        <p:txBody>
          <a:bodyPr/>
          <a:lstStyle/>
          <a:p>
            <a:pPr lvl="0"/>
            <a:endParaRPr kumimoji="1" lang="ja-JP" altLang="en-US"/>
          </a:p>
        </p:txBody>
      </p:sp>
      <p:sp>
        <p:nvSpPr>
          <p:cNvPr id="18" name="テキスト プレースホルダー 11">
            <a:extLst>
              <a:ext uri="{FF2B5EF4-FFF2-40B4-BE49-F238E27FC236}">
                <a16:creationId xmlns:a16="http://schemas.microsoft.com/office/drawing/2014/main" id="{82E481E0-10E8-CF6B-E41C-27B6B620BEE3}"/>
              </a:ext>
            </a:extLst>
          </p:cNvPr>
          <p:cNvSpPr>
            <a:spLocks noGrp="1"/>
          </p:cNvSpPr>
          <p:nvPr>
            <p:ph type="body" sz="quarter" idx="18" hasCustomPrompt="1"/>
          </p:nvPr>
        </p:nvSpPr>
        <p:spPr>
          <a:xfrm>
            <a:off x="638175" y="3430551"/>
            <a:ext cx="3562350" cy="1429200"/>
          </a:xfrm>
          <a:prstGeom prst="rect">
            <a:avLst/>
          </a:prstGeom>
        </p:spPr>
        <p:txBody>
          <a:bodyPr anchor="ctr"/>
          <a:lstStyle>
            <a:lvl1pPr>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19" name="テキスト プレースホルダー 9">
            <a:extLst>
              <a:ext uri="{FF2B5EF4-FFF2-40B4-BE49-F238E27FC236}">
                <a16:creationId xmlns:a16="http://schemas.microsoft.com/office/drawing/2014/main" id="{6DE05FFE-FAEE-385E-D896-95D42607864F}"/>
              </a:ext>
            </a:extLst>
          </p:cNvPr>
          <p:cNvSpPr>
            <a:spLocks noGrp="1"/>
          </p:cNvSpPr>
          <p:nvPr>
            <p:ph type="body" sz="quarter" idx="19" hasCustomPrompt="1"/>
          </p:nvPr>
        </p:nvSpPr>
        <p:spPr>
          <a:xfrm>
            <a:off x="638175" y="4962126"/>
            <a:ext cx="5619750" cy="381000"/>
          </a:xfrm>
          <a:prstGeom prst="rect">
            <a:avLst/>
          </a:prstGeom>
        </p:spPr>
        <p:txBody>
          <a:bodyPr anchor="b"/>
          <a:lstStyle/>
          <a:p>
            <a:pPr lvl="0"/>
            <a:r>
              <a:rPr kumimoji="1" lang="ja-JP" altLang="en-US"/>
              <a:t>見出し１</a:t>
            </a:r>
          </a:p>
        </p:txBody>
      </p:sp>
      <p:sp>
        <p:nvSpPr>
          <p:cNvPr id="20" name="テキスト プレースホルダー 11">
            <a:extLst>
              <a:ext uri="{FF2B5EF4-FFF2-40B4-BE49-F238E27FC236}">
                <a16:creationId xmlns:a16="http://schemas.microsoft.com/office/drawing/2014/main" id="{62C4C618-A9BA-ACE4-C5FC-4F0D1711A6AE}"/>
              </a:ext>
            </a:extLst>
          </p:cNvPr>
          <p:cNvSpPr>
            <a:spLocks noGrp="1"/>
          </p:cNvSpPr>
          <p:nvPr>
            <p:ph type="body" sz="quarter" idx="20" hasCustomPrompt="1"/>
          </p:nvPr>
        </p:nvSpPr>
        <p:spPr>
          <a:xfrm>
            <a:off x="638175" y="5445501"/>
            <a:ext cx="3562350" cy="1429200"/>
          </a:xfrm>
          <a:prstGeom prst="rect">
            <a:avLst/>
          </a:prstGeom>
        </p:spPr>
        <p:txBody>
          <a:bodyPr anchor="ctr"/>
          <a:lstStyle>
            <a:lvl1pPr>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21" name="コンテンツ プレースホルダー 16">
            <a:extLst>
              <a:ext uri="{FF2B5EF4-FFF2-40B4-BE49-F238E27FC236}">
                <a16:creationId xmlns:a16="http://schemas.microsoft.com/office/drawing/2014/main" id="{F2423588-DBC7-447E-43F0-84280471C5DA}"/>
              </a:ext>
            </a:extLst>
          </p:cNvPr>
          <p:cNvSpPr>
            <a:spLocks noGrp="1"/>
          </p:cNvSpPr>
          <p:nvPr>
            <p:ph sz="quarter" idx="21"/>
          </p:nvPr>
        </p:nvSpPr>
        <p:spPr>
          <a:xfrm>
            <a:off x="4403925" y="5445924"/>
            <a:ext cx="1854000" cy="1429200"/>
          </a:xfrm>
          <a:prstGeom prst="rect">
            <a:avLst/>
          </a:prstGeom>
        </p:spPr>
        <p:txBody>
          <a:bodyPr/>
          <a:lstStyle/>
          <a:p>
            <a:pPr lvl="0"/>
            <a:endParaRPr kumimoji="1" lang="ja-JP" altLang="en-US"/>
          </a:p>
        </p:txBody>
      </p:sp>
      <p:sp>
        <p:nvSpPr>
          <p:cNvPr id="22" name="テキスト プレースホルダー 9">
            <a:extLst>
              <a:ext uri="{FF2B5EF4-FFF2-40B4-BE49-F238E27FC236}">
                <a16:creationId xmlns:a16="http://schemas.microsoft.com/office/drawing/2014/main" id="{F6AB700E-D42F-ADF0-D861-71573A664743}"/>
              </a:ext>
            </a:extLst>
          </p:cNvPr>
          <p:cNvSpPr>
            <a:spLocks noGrp="1"/>
          </p:cNvSpPr>
          <p:nvPr>
            <p:ph type="body" sz="quarter" idx="22" hasCustomPrompt="1"/>
          </p:nvPr>
        </p:nvSpPr>
        <p:spPr>
          <a:xfrm>
            <a:off x="638175" y="6977076"/>
            <a:ext cx="5619750" cy="381000"/>
          </a:xfrm>
          <a:prstGeom prst="rect">
            <a:avLst/>
          </a:prstGeom>
        </p:spPr>
        <p:txBody>
          <a:bodyPr anchor="b"/>
          <a:lstStyle/>
          <a:p>
            <a:pPr lvl="0"/>
            <a:r>
              <a:rPr kumimoji="1" lang="ja-JP" altLang="en-US"/>
              <a:t>見出し１</a:t>
            </a:r>
          </a:p>
        </p:txBody>
      </p:sp>
      <p:sp>
        <p:nvSpPr>
          <p:cNvPr id="23" name="テキスト プレースホルダー 11">
            <a:extLst>
              <a:ext uri="{FF2B5EF4-FFF2-40B4-BE49-F238E27FC236}">
                <a16:creationId xmlns:a16="http://schemas.microsoft.com/office/drawing/2014/main" id="{EA6017F3-52BB-1C5E-107D-2BC2A4E58E8D}"/>
              </a:ext>
            </a:extLst>
          </p:cNvPr>
          <p:cNvSpPr>
            <a:spLocks noGrp="1"/>
          </p:cNvSpPr>
          <p:nvPr>
            <p:ph type="body" sz="quarter" idx="23" hasCustomPrompt="1"/>
          </p:nvPr>
        </p:nvSpPr>
        <p:spPr>
          <a:xfrm>
            <a:off x="638175" y="7460028"/>
            <a:ext cx="3562350" cy="1429200"/>
          </a:xfrm>
          <a:prstGeom prst="rect">
            <a:avLst/>
          </a:prstGeom>
        </p:spPr>
        <p:txBody>
          <a:bodyPr anchor="ctr"/>
          <a:lstStyle>
            <a:lvl1pPr>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24" name="コンテンツ プレースホルダー 16">
            <a:extLst>
              <a:ext uri="{FF2B5EF4-FFF2-40B4-BE49-F238E27FC236}">
                <a16:creationId xmlns:a16="http://schemas.microsoft.com/office/drawing/2014/main" id="{9D7D3D6E-2312-9438-12DC-C067E7B6C527}"/>
              </a:ext>
            </a:extLst>
          </p:cNvPr>
          <p:cNvSpPr>
            <a:spLocks noGrp="1"/>
          </p:cNvSpPr>
          <p:nvPr>
            <p:ph sz="quarter" idx="24"/>
          </p:nvPr>
        </p:nvSpPr>
        <p:spPr>
          <a:xfrm>
            <a:off x="4403925" y="7460028"/>
            <a:ext cx="1854000" cy="1429200"/>
          </a:xfrm>
          <a:prstGeom prst="rect">
            <a:avLst/>
          </a:prstGeom>
        </p:spPr>
        <p:txBody>
          <a:bodyPr/>
          <a:lstStyle/>
          <a:p>
            <a:pPr lvl="0"/>
            <a:endParaRPr kumimoji="1" lang="ja-JP" altLang="en-US"/>
          </a:p>
        </p:txBody>
      </p:sp>
    </p:spTree>
    <p:extLst>
      <p:ext uri="{BB962C8B-B14F-4D97-AF65-F5344CB8AC3E}">
        <p14:creationId xmlns:p14="http://schemas.microsoft.com/office/powerpoint/2010/main" val="340162034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タイトル スライド">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10" name="テキスト プレースホルダー 9">
            <a:extLst>
              <a:ext uri="{FF2B5EF4-FFF2-40B4-BE49-F238E27FC236}">
                <a16:creationId xmlns:a16="http://schemas.microsoft.com/office/drawing/2014/main" id="{5558A722-4745-9CBF-D85C-7C9F0DCF811D}"/>
              </a:ext>
            </a:extLst>
          </p:cNvPr>
          <p:cNvSpPr>
            <a:spLocks noGrp="1"/>
          </p:cNvSpPr>
          <p:nvPr>
            <p:ph type="body" sz="quarter" idx="14" hasCustomPrompt="1"/>
          </p:nvPr>
        </p:nvSpPr>
        <p:spPr>
          <a:xfrm>
            <a:off x="1123950" y="1457325"/>
            <a:ext cx="3943350" cy="381000"/>
          </a:xfrm>
          <a:prstGeom prst="rect">
            <a:avLst/>
          </a:prstGeom>
        </p:spPr>
        <p:txBody>
          <a:bodyPr anchor="b"/>
          <a:lstStyle/>
          <a:p>
            <a:pPr lvl="0"/>
            <a:r>
              <a:rPr kumimoji="1" lang="ja-JP" altLang="en-US"/>
              <a:t>サブタイトル</a:t>
            </a:r>
          </a:p>
        </p:txBody>
      </p:sp>
      <p:sp>
        <p:nvSpPr>
          <p:cNvPr id="12" name="テキスト プレースホルダー 11">
            <a:extLst>
              <a:ext uri="{FF2B5EF4-FFF2-40B4-BE49-F238E27FC236}">
                <a16:creationId xmlns:a16="http://schemas.microsoft.com/office/drawing/2014/main" id="{6A13D4F0-4AF7-B2C5-DA3E-46DFD5F40660}"/>
              </a:ext>
            </a:extLst>
          </p:cNvPr>
          <p:cNvSpPr>
            <a:spLocks noGrp="1"/>
          </p:cNvSpPr>
          <p:nvPr>
            <p:ph type="body" sz="quarter" idx="15" hasCustomPrompt="1"/>
          </p:nvPr>
        </p:nvSpPr>
        <p:spPr>
          <a:xfrm>
            <a:off x="638175" y="2011362"/>
            <a:ext cx="5619750" cy="828675"/>
          </a:xfrm>
          <a:prstGeom prst="rect">
            <a:avLst/>
          </a:prstGeom>
        </p:spPr>
        <p:txBody>
          <a:bodyPr anchor="ctr"/>
          <a:lstStyle>
            <a:lvl1pPr algn="l">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15" name="テキスト プレースホルダー 9">
            <a:extLst>
              <a:ext uri="{FF2B5EF4-FFF2-40B4-BE49-F238E27FC236}">
                <a16:creationId xmlns:a16="http://schemas.microsoft.com/office/drawing/2014/main" id="{ADA505EB-7453-45BB-E270-20439281D5A8}"/>
              </a:ext>
            </a:extLst>
          </p:cNvPr>
          <p:cNvSpPr>
            <a:spLocks noGrp="1"/>
          </p:cNvSpPr>
          <p:nvPr>
            <p:ph type="body" sz="quarter" idx="16" hasCustomPrompt="1"/>
          </p:nvPr>
        </p:nvSpPr>
        <p:spPr>
          <a:xfrm>
            <a:off x="638175" y="2947176"/>
            <a:ext cx="5619750" cy="381000"/>
          </a:xfrm>
          <a:prstGeom prst="rect">
            <a:avLst/>
          </a:prstGeom>
        </p:spPr>
        <p:txBody>
          <a:bodyPr anchor="b"/>
          <a:lstStyle>
            <a:lvl1pPr>
              <a:defRPr sz="1600"/>
            </a:lvl1pPr>
          </a:lstStyle>
          <a:p>
            <a:pPr lvl="0"/>
            <a:r>
              <a:rPr kumimoji="1" lang="ja-JP" altLang="en-US"/>
              <a:t>見出し１</a:t>
            </a:r>
          </a:p>
        </p:txBody>
      </p:sp>
      <p:sp>
        <p:nvSpPr>
          <p:cNvPr id="17" name="コンテンツ プレースホルダー 16">
            <a:extLst>
              <a:ext uri="{FF2B5EF4-FFF2-40B4-BE49-F238E27FC236}">
                <a16:creationId xmlns:a16="http://schemas.microsoft.com/office/drawing/2014/main" id="{6F7BD121-679C-4CFF-A9A9-87DB6E2F794C}"/>
              </a:ext>
            </a:extLst>
          </p:cNvPr>
          <p:cNvSpPr>
            <a:spLocks noGrp="1"/>
          </p:cNvSpPr>
          <p:nvPr>
            <p:ph sz="quarter" idx="17"/>
          </p:nvPr>
        </p:nvSpPr>
        <p:spPr>
          <a:xfrm>
            <a:off x="4403925" y="3430551"/>
            <a:ext cx="1854000" cy="1429200"/>
          </a:xfrm>
          <a:prstGeom prst="rect">
            <a:avLst/>
          </a:prstGeom>
        </p:spPr>
        <p:txBody>
          <a:bodyPr/>
          <a:lstStyle/>
          <a:p>
            <a:pPr lvl="0"/>
            <a:endParaRPr kumimoji="1" lang="ja-JP" altLang="en-US"/>
          </a:p>
        </p:txBody>
      </p:sp>
      <p:sp>
        <p:nvSpPr>
          <p:cNvPr id="18" name="テキスト プレースホルダー 11">
            <a:extLst>
              <a:ext uri="{FF2B5EF4-FFF2-40B4-BE49-F238E27FC236}">
                <a16:creationId xmlns:a16="http://schemas.microsoft.com/office/drawing/2014/main" id="{82E481E0-10E8-CF6B-E41C-27B6B620BEE3}"/>
              </a:ext>
            </a:extLst>
          </p:cNvPr>
          <p:cNvSpPr>
            <a:spLocks noGrp="1"/>
          </p:cNvSpPr>
          <p:nvPr>
            <p:ph type="body" sz="quarter" idx="18" hasCustomPrompt="1"/>
          </p:nvPr>
        </p:nvSpPr>
        <p:spPr>
          <a:xfrm>
            <a:off x="638175" y="3430551"/>
            <a:ext cx="3562350" cy="1429200"/>
          </a:xfrm>
          <a:prstGeom prst="rect">
            <a:avLst/>
          </a:prstGeom>
        </p:spPr>
        <p:txBody>
          <a:bodyPr anchor="ctr"/>
          <a:lstStyle>
            <a:lvl1pPr>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19" name="テキスト プレースホルダー 9">
            <a:extLst>
              <a:ext uri="{FF2B5EF4-FFF2-40B4-BE49-F238E27FC236}">
                <a16:creationId xmlns:a16="http://schemas.microsoft.com/office/drawing/2014/main" id="{6DE05FFE-FAEE-385E-D896-95D42607864F}"/>
              </a:ext>
            </a:extLst>
          </p:cNvPr>
          <p:cNvSpPr>
            <a:spLocks noGrp="1"/>
          </p:cNvSpPr>
          <p:nvPr>
            <p:ph type="body" sz="quarter" idx="19" hasCustomPrompt="1"/>
          </p:nvPr>
        </p:nvSpPr>
        <p:spPr>
          <a:xfrm>
            <a:off x="638175" y="4962126"/>
            <a:ext cx="5619750" cy="381000"/>
          </a:xfrm>
          <a:prstGeom prst="rect">
            <a:avLst/>
          </a:prstGeom>
        </p:spPr>
        <p:txBody>
          <a:bodyPr anchor="b"/>
          <a:lstStyle/>
          <a:p>
            <a:pPr lvl="0"/>
            <a:r>
              <a:rPr kumimoji="1" lang="ja-JP" altLang="en-US"/>
              <a:t>見出し１</a:t>
            </a:r>
          </a:p>
        </p:txBody>
      </p:sp>
      <p:sp>
        <p:nvSpPr>
          <p:cNvPr id="20" name="テキスト プレースホルダー 11">
            <a:extLst>
              <a:ext uri="{FF2B5EF4-FFF2-40B4-BE49-F238E27FC236}">
                <a16:creationId xmlns:a16="http://schemas.microsoft.com/office/drawing/2014/main" id="{62C4C618-A9BA-ACE4-C5FC-4F0D1711A6AE}"/>
              </a:ext>
            </a:extLst>
          </p:cNvPr>
          <p:cNvSpPr>
            <a:spLocks noGrp="1"/>
          </p:cNvSpPr>
          <p:nvPr>
            <p:ph type="body" sz="quarter" idx="20" hasCustomPrompt="1"/>
          </p:nvPr>
        </p:nvSpPr>
        <p:spPr>
          <a:xfrm>
            <a:off x="638175" y="5445501"/>
            <a:ext cx="3562350" cy="1429200"/>
          </a:xfrm>
          <a:prstGeom prst="rect">
            <a:avLst/>
          </a:prstGeom>
        </p:spPr>
        <p:txBody>
          <a:bodyPr anchor="ctr"/>
          <a:lstStyle>
            <a:lvl1pPr>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21" name="コンテンツ プレースホルダー 16">
            <a:extLst>
              <a:ext uri="{FF2B5EF4-FFF2-40B4-BE49-F238E27FC236}">
                <a16:creationId xmlns:a16="http://schemas.microsoft.com/office/drawing/2014/main" id="{F2423588-DBC7-447E-43F0-84280471C5DA}"/>
              </a:ext>
            </a:extLst>
          </p:cNvPr>
          <p:cNvSpPr>
            <a:spLocks noGrp="1"/>
          </p:cNvSpPr>
          <p:nvPr>
            <p:ph sz="quarter" idx="21"/>
          </p:nvPr>
        </p:nvSpPr>
        <p:spPr>
          <a:xfrm>
            <a:off x="4403925" y="5445924"/>
            <a:ext cx="1854000" cy="1429200"/>
          </a:xfrm>
          <a:prstGeom prst="rect">
            <a:avLst/>
          </a:prstGeom>
        </p:spPr>
        <p:txBody>
          <a:bodyPr/>
          <a:lstStyle/>
          <a:p>
            <a:pPr lvl="0"/>
            <a:endParaRPr kumimoji="1" lang="ja-JP" altLang="en-US"/>
          </a:p>
        </p:txBody>
      </p:sp>
      <p:sp>
        <p:nvSpPr>
          <p:cNvPr id="22" name="テキスト プレースホルダー 9">
            <a:extLst>
              <a:ext uri="{FF2B5EF4-FFF2-40B4-BE49-F238E27FC236}">
                <a16:creationId xmlns:a16="http://schemas.microsoft.com/office/drawing/2014/main" id="{F6AB700E-D42F-ADF0-D861-71573A664743}"/>
              </a:ext>
            </a:extLst>
          </p:cNvPr>
          <p:cNvSpPr>
            <a:spLocks noGrp="1"/>
          </p:cNvSpPr>
          <p:nvPr>
            <p:ph type="body" sz="quarter" idx="22" hasCustomPrompt="1"/>
          </p:nvPr>
        </p:nvSpPr>
        <p:spPr>
          <a:xfrm>
            <a:off x="638175" y="6977076"/>
            <a:ext cx="5619750" cy="381000"/>
          </a:xfrm>
          <a:prstGeom prst="rect">
            <a:avLst/>
          </a:prstGeom>
        </p:spPr>
        <p:txBody>
          <a:bodyPr anchor="b"/>
          <a:lstStyle/>
          <a:p>
            <a:pPr lvl="0"/>
            <a:r>
              <a:rPr kumimoji="1" lang="ja-JP" altLang="en-US"/>
              <a:t>見出し１</a:t>
            </a:r>
          </a:p>
        </p:txBody>
      </p:sp>
      <p:sp>
        <p:nvSpPr>
          <p:cNvPr id="23" name="テキスト プレースホルダー 11">
            <a:extLst>
              <a:ext uri="{FF2B5EF4-FFF2-40B4-BE49-F238E27FC236}">
                <a16:creationId xmlns:a16="http://schemas.microsoft.com/office/drawing/2014/main" id="{EA6017F3-52BB-1C5E-107D-2BC2A4E58E8D}"/>
              </a:ext>
            </a:extLst>
          </p:cNvPr>
          <p:cNvSpPr>
            <a:spLocks noGrp="1"/>
          </p:cNvSpPr>
          <p:nvPr>
            <p:ph type="body" sz="quarter" idx="23" hasCustomPrompt="1"/>
          </p:nvPr>
        </p:nvSpPr>
        <p:spPr>
          <a:xfrm>
            <a:off x="638175" y="7460028"/>
            <a:ext cx="3562350" cy="1429200"/>
          </a:xfrm>
          <a:prstGeom prst="rect">
            <a:avLst/>
          </a:prstGeom>
        </p:spPr>
        <p:txBody>
          <a:bodyPr anchor="ctr"/>
          <a:lstStyle>
            <a:lvl1pPr>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24" name="コンテンツ プレースホルダー 16">
            <a:extLst>
              <a:ext uri="{FF2B5EF4-FFF2-40B4-BE49-F238E27FC236}">
                <a16:creationId xmlns:a16="http://schemas.microsoft.com/office/drawing/2014/main" id="{9D7D3D6E-2312-9438-12DC-C067E7B6C527}"/>
              </a:ext>
            </a:extLst>
          </p:cNvPr>
          <p:cNvSpPr>
            <a:spLocks noGrp="1"/>
          </p:cNvSpPr>
          <p:nvPr>
            <p:ph sz="quarter" idx="24"/>
          </p:nvPr>
        </p:nvSpPr>
        <p:spPr>
          <a:xfrm>
            <a:off x="4403925" y="7460028"/>
            <a:ext cx="1854000" cy="1429200"/>
          </a:xfrm>
          <a:prstGeom prst="rect">
            <a:avLst/>
          </a:prstGeom>
        </p:spPr>
        <p:txBody>
          <a:bodyPr/>
          <a:lstStyle/>
          <a:p>
            <a:pPr lvl="0"/>
            <a:endParaRPr kumimoji="1" lang="ja-JP" altLang="en-US"/>
          </a:p>
        </p:txBody>
      </p:sp>
    </p:spTree>
    <p:extLst>
      <p:ext uri="{BB962C8B-B14F-4D97-AF65-F5344CB8AC3E}">
        <p14:creationId xmlns:p14="http://schemas.microsoft.com/office/powerpoint/2010/main" val="157842202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_タイトル スライド">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10" name="テキスト プレースホルダー 9">
            <a:extLst>
              <a:ext uri="{FF2B5EF4-FFF2-40B4-BE49-F238E27FC236}">
                <a16:creationId xmlns:a16="http://schemas.microsoft.com/office/drawing/2014/main" id="{5558A722-4745-9CBF-D85C-7C9F0DCF811D}"/>
              </a:ext>
            </a:extLst>
          </p:cNvPr>
          <p:cNvSpPr>
            <a:spLocks noGrp="1"/>
          </p:cNvSpPr>
          <p:nvPr>
            <p:ph type="body" sz="quarter" idx="14" hasCustomPrompt="1"/>
          </p:nvPr>
        </p:nvSpPr>
        <p:spPr>
          <a:xfrm>
            <a:off x="1123950" y="1457325"/>
            <a:ext cx="3943350" cy="381000"/>
          </a:xfrm>
          <a:prstGeom prst="rect">
            <a:avLst/>
          </a:prstGeom>
        </p:spPr>
        <p:txBody>
          <a:bodyPr anchor="b"/>
          <a:lstStyle/>
          <a:p>
            <a:pPr lvl="0"/>
            <a:r>
              <a:rPr kumimoji="1" lang="ja-JP" altLang="en-US"/>
              <a:t>サブタイトル</a:t>
            </a:r>
          </a:p>
        </p:txBody>
      </p:sp>
      <p:sp>
        <p:nvSpPr>
          <p:cNvPr id="12" name="テキスト プレースホルダー 11">
            <a:extLst>
              <a:ext uri="{FF2B5EF4-FFF2-40B4-BE49-F238E27FC236}">
                <a16:creationId xmlns:a16="http://schemas.microsoft.com/office/drawing/2014/main" id="{6A13D4F0-4AF7-B2C5-DA3E-46DFD5F40660}"/>
              </a:ext>
            </a:extLst>
          </p:cNvPr>
          <p:cNvSpPr>
            <a:spLocks noGrp="1"/>
          </p:cNvSpPr>
          <p:nvPr>
            <p:ph type="body" sz="quarter" idx="15" hasCustomPrompt="1"/>
          </p:nvPr>
        </p:nvSpPr>
        <p:spPr>
          <a:xfrm>
            <a:off x="638171" y="2114154"/>
            <a:ext cx="5619749" cy="494402"/>
          </a:xfrm>
          <a:prstGeom prst="rect">
            <a:avLst/>
          </a:prstGeom>
        </p:spPr>
        <p:txBody>
          <a:bodyPr anchor="ctr"/>
          <a:lstStyle>
            <a:lvl1pPr>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15" name="テキスト プレースホルダー 9">
            <a:extLst>
              <a:ext uri="{FF2B5EF4-FFF2-40B4-BE49-F238E27FC236}">
                <a16:creationId xmlns:a16="http://schemas.microsoft.com/office/drawing/2014/main" id="{ADA505EB-7453-45BB-E270-20439281D5A8}"/>
              </a:ext>
            </a:extLst>
          </p:cNvPr>
          <p:cNvSpPr>
            <a:spLocks noGrp="1"/>
          </p:cNvSpPr>
          <p:nvPr>
            <p:ph type="body" sz="quarter" idx="16" hasCustomPrompt="1"/>
          </p:nvPr>
        </p:nvSpPr>
        <p:spPr>
          <a:xfrm>
            <a:off x="638170" y="2715254"/>
            <a:ext cx="5619750" cy="381000"/>
          </a:xfrm>
          <a:prstGeom prst="rect">
            <a:avLst/>
          </a:prstGeom>
        </p:spPr>
        <p:txBody>
          <a:bodyPr anchor="b"/>
          <a:lstStyle>
            <a:lvl1pPr>
              <a:defRPr sz="1600"/>
            </a:lvl1pPr>
          </a:lstStyle>
          <a:p>
            <a:pPr lvl="0"/>
            <a:r>
              <a:rPr kumimoji="1" lang="ja-JP" altLang="en-US"/>
              <a:t>見出し１</a:t>
            </a:r>
          </a:p>
        </p:txBody>
      </p:sp>
      <p:sp>
        <p:nvSpPr>
          <p:cNvPr id="17" name="コンテンツ プレースホルダー 16">
            <a:extLst>
              <a:ext uri="{FF2B5EF4-FFF2-40B4-BE49-F238E27FC236}">
                <a16:creationId xmlns:a16="http://schemas.microsoft.com/office/drawing/2014/main" id="{6F7BD121-679C-4CFF-A9A9-87DB6E2F794C}"/>
              </a:ext>
            </a:extLst>
          </p:cNvPr>
          <p:cNvSpPr>
            <a:spLocks noGrp="1"/>
          </p:cNvSpPr>
          <p:nvPr>
            <p:ph sz="quarter" idx="17"/>
          </p:nvPr>
        </p:nvSpPr>
        <p:spPr>
          <a:xfrm>
            <a:off x="638171" y="3997893"/>
            <a:ext cx="5619750" cy="1689086"/>
          </a:xfrm>
          <a:prstGeom prst="rect">
            <a:avLst/>
          </a:prstGeom>
        </p:spPr>
        <p:txBody>
          <a:bodyPr/>
          <a:lstStyle/>
          <a:p>
            <a:pPr lvl="0"/>
            <a:endParaRPr kumimoji="1" lang="ja-JP" altLang="en-US"/>
          </a:p>
        </p:txBody>
      </p:sp>
      <p:sp>
        <p:nvSpPr>
          <p:cNvPr id="18" name="テキスト プレースホルダー 11">
            <a:extLst>
              <a:ext uri="{FF2B5EF4-FFF2-40B4-BE49-F238E27FC236}">
                <a16:creationId xmlns:a16="http://schemas.microsoft.com/office/drawing/2014/main" id="{82E481E0-10E8-CF6B-E41C-27B6B620BEE3}"/>
              </a:ext>
            </a:extLst>
          </p:cNvPr>
          <p:cNvSpPr>
            <a:spLocks noGrp="1"/>
          </p:cNvSpPr>
          <p:nvPr>
            <p:ph type="body" sz="quarter" idx="18" hasCustomPrompt="1"/>
          </p:nvPr>
        </p:nvSpPr>
        <p:spPr>
          <a:xfrm>
            <a:off x="638170" y="3214631"/>
            <a:ext cx="5619750" cy="664885"/>
          </a:xfrm>
          <a:prstGeom prst="rect">
            <a:avLst/>
          </a:prstGeom>
        </p:spPr>
        <p:txBody>
          <a:bodyPr anchor="ctr"/>
          <a:lstStyle>
            <a:lvl1pPr>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3" name="テキスト プレースホルダー 9">
            <a:extLst>
              <a:ext uri="{FF2B5EF4-FFF2-40B4-BE49-F238E27FC236}">
                <a16:creationId xmlns:a16="http://schemas.microsoft.com/office/drawing/2014/main" id="{39673019-DA38-C119-6D0B-3E8100B160B9}"/>
              </a:ext>
            </a:extLst>
          </p:cNvPr>
          <p:cNvSpPr>
            <a:spLocks noGrp="1"/>
          </p:cNvSpPr>
          <p:nvPr>
            <p:ph type="body" sz="quarter" idx="19" hasCustomPrompt="1"/>
          </p:nvPr>
        </p:nvSpPr>
        <p:spPr>
          <a:xfrm>
            <a:off x="638169" y="5896604"/>
            <a:ext cx="5619750" cy="381000"/>
          </a:xfrm>
          <a:prstGeom prst="rect">
            <a:avLst/>
          </a:prstGeom>
        </p:spPr>
        <p:txBody>
          <a:bodyPr anchor="b"/>
          <a:lstStyle>
            <a:lvl1pPr>
              <a:defRPr sz="1600"/>
            </a:lvl1pPr>
          </a:lstStyle>
          <a:p>
            <a:pPr lvl="0"/>
            <a:r>
              <a:rPr kumimoji="1" lang="ja-JP" altLang="en-US"/>
              <a:t>見出し１</a:t>
            </a:r>
          </a:p>
        </p:txBody>
      </p:sp>
      <p:sp>
        <p:nvSpPr>
          <p:cNvPr id="4" name="コンテンツ プレースホルダー 16">
            <a:extLst>
              <a:ext uri="{FF2B5EF4-FFF2-40B4-BE49-F238E27FC236}">
                <a16:creationId xmlns:a16="http://schemas.microsoft.com/office/drawing/2014/main" id="{D2F92B2F-0A8A-76A1-11DA-D9A6C0A08EE0}"/>
              </a:ext>
            </a:extLst>
          </p:cNvPr>
          <p:cNvSpPr>
            <a:spLocks noGrp="1"/>
          </p:cNvSpPr>
          <p:nvPr>
            <p:ph sz="quarter" idx="20"/>
          </p:nvPr>
        </p:nvSpPr>
        <p:spPr>
          <a:xfrm>
            <a:off x="638170" y="7179243"/>
            <a:ext cx="5619750" cy="1689086"/>
          </a:xfrm>
          <a:prstGeom prst="rect">
            <a:avLst/>
          </a:prstGeom>
        </p:spPr>
        <p:txBody>
          <a:bodyPr/>
          <a:lstStyle/>
          <a:p>
            <a:pPr lvl="0"/>
            <a:endParaRPr kumimoji="1" lang="ja-JP" altLang="en-US"/>
          </a:p>
        </p:txBody>
      </p:sp>
      <p:sp>
        <p:nvSpPr>
          <p:cNvPr id="5" name="テキスト プレースホルダー 11">
            <a:extLst>
              <a:ext uri="{FF2B5EF4-FFF2-40B4-BE49-F238E27FC236}">
                <a16:creationId xmlns:a16="http://schemas.microsoft.com/office/drawing/2014/main" id="{80F95224-2743-8179-2FE8-E1F296CCD3A1}"/>
              </a:ext>
            </a:extLst>
          </p:cNvPr>
          <p:cNvSpPr>
            <a:spLocks noGrp="1"/>
          </p:cNvSpPr>
          <p:nvPr>
            <p:ph type="body" sz="quarter" idx="21" hasCustomPrompt="1"/>
          </p:nvPr>
        </p:nvSpPr>
        <p:spPr>
          <a:xfrm>
            <a:off x="638169" y="6395981"/>
            <a:ext cx="5619750" cy="664885"/>
          </a:xfrm>
          <a:prstGeom prst="rect">
            <a:avLst/>
          </a:prstGeom>
        </p:spPr>
        <p:txBody>
          <a:bodyPr anchor="ctr"/>
          <a:lstStyle>
            <a:lvl1pPr>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Tree>
    <p:extLst>
      <p:ext uri="{BB962C8B-B14F-4D97-AF65-F5344CB8AC3E}">
        <p14:creationId xmlns:p14="http://schemas.microsoft.com/office/powerpoint/2010/main" val="35856577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_タイトル スライド">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10" name="テキスト プレースホルダー 9">
            <a:extLst>
              <a:ext uri="{FF2B5EF4-FFF2-40B4-BE49-F238E27FC236}">
                <a16:creationId xmlns:a16="http://schemas.microsoft.com/office/drawing/2014/main" id="{5558A722-4745-9CBF-D85C-7C9F0DCF811D}"/>
              </a:ext>
            </a:extLst>
          </p:cNvPr>
          <p:cNvSpPr>
            <a:spLocks noGrp="1"/>
          </p:cNvSpPr>
          <p:nvPr>
            <p:ph type="body" sz="quarter" idx="14" hasCustomPrompt="1"/>
          </p:nvPr>
        </p:nvSpPr>
        <p:spPr>
          <a:xfrm>
            <a:off x="1123950" y="1457325"/>
            <a:ext cx="3943350" cy="381000"/>
          </a:xfrm>
          <a:prstGeom prst="rect">
            <a:avLst/>
          </a:prstGeom>
        </p:spPr>
        <p:txBody>
          <a:bodyPr anchor="b"/>
          <a:lstStyle/>
          <a:p>
            <a:pPr lvl="0"/>
            <a:r>
              <a:rPr kumimoji="1" lang="ja-JP" altLang="en-US"/>
              <a:t>サブタイトル</a:t>
            </a:r>
          </a:p>
        </p:txBody>
      </p:sp>
      <p:sp>
        <p:nvSpPr>
          <p:cNvPr id="24" name="コンテンツ プレースホルダー 16">
            <a:extLst>
              <a:ext uri="{FF2B5EF4-FFF2-40B4-BE49-F238E27FC236}">
                <a16:creationId xmlns:a16="http://schemas.microsoft.com/office/drawing/2014/main" id="{9D7D3D6E-2312-9438-12DC-C067E7B6C527}"/>
              </a:ext>
            </a:extLst>
          </p:cNvPr>
          <p:cNvSpPr>
            <a:spLocks noGrp="1"/>
          </p:cNvSpPr>
          <p:nvPr>
            <p:ph sz="quarter" idx="24"/>
          </p:nvPr>
        </p:nvSpPr>
        <p:spPr>
          <a:xfrm>
            <a:off x="3429000" y="2073241"/>
            <a:ext cx="2824162" cy="2628000"/>
          </a:xfrm>
          <a:prstGeom prst="rect">
            <a:avLst/>
          </a:prstGeom>
        </p:spPr>
        <p:txBody>
          <a:bodyPr/>
          <a:lstStyle/>
          <a:p>
            <a:pPr lvl="0"/>
            <a:endParaRPr kumimoji="1" lang="ja-JP" altLang="en-US"/>
          </a:p>
        </p:txBody>
      </p:sp>
      <p:sp>
        <p:nvSpPr>
          <p:cNvPr id="2" name="テキスト プレースホルダー 11">
            <a:extLst>
              <a:ext uri="{FF2B5EF4-FFF2-40B4-BE49-F238E27FC236}">
                <a16:creationId xmlns:a16="http://schemas.microsoft.com/office/drawing/2014/main" id="{7823F326-B44F-C8D3-214C-7494DD1A0A70}"/>
              </a:ext>
            </a:extLst>
          </p:cNvPr>
          <p:cNvSpPr>
            <a:spLocks noGrp="1"/>
          </p:cNvSpPr>
          <p:nvPr>
            <p:ph type="body" sz="quarter" idx="25" hasCustomPrompt="1"/>
          </p:nvPr>
        </p:nvSpPr>
        <p:spPr>
          <a:xfrm>
            <a:off x="634406" y="4843345"/>
            <a:ext cx="5618756" cy="664885"/>
          </a:xfrm>
          <a:prstGeom prst="rect">
            <a:avLst/>
          </a:prstGeom>
        </p:spPr>
        <p:txBody>
          <a:bodyPr anchor="ctr"/>
          <a:lstStyle>
            <a:lvl1pPr algn="l">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4" name="テキスト プレースホルダー 11">
            <a:extLst>
              <a:ext uri="{FF2B5EF4-FFF2-40B4-BE49-F238E27FC236}">
                <a16:creationId xmlns:a16="http://schemas.microsoft.com/office/drawing/2014/main" id="{9FDE6F91-9F39-307A-DC5F-D66844F169AC}"/>
              </a:ext>
            </a:extLst>
          </p:cNvPr>
          <p:cNvSpPr>
            <a:spLocks noGrp="1"/>
          </p:cNvSpPr>
          <p:nvPr>
            <p:ph type="body" sz="quarter" idx="27" hasCustomPrompt="1"/>
          </p:nvPr>
        </p:nvSpPr>
        <p:spPr>
          <a:xfrm>
            <a:off x="634406" y="8414434"/>
            <a:ext cx="5618756" cy="527051"/>
          </a:xfrm>
          <a:prstGeom prst="rect">
            <a:avLst/>
          </a:prstGeom>
        </p:spPr>
        <p:txBody>
          <a:bodyPr anchor="ctr"/>
          <a:lstStyle>
            <a:lvl1pPr algn="l">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23" name="テキスト プレースホルダー 11">
            <a:extLst>
              <a:ext uri="{FF2B5EF4-FFF2-40B4-BE49-F238E27FC236}">
                <a16:creationId xmlns:a16="http://schemas.microsoft.com/office/drawing/2014/main" id="{F38D5ECA-836A-8828-5F59-CF0FEFE7C355}"/>
              </a:ext>
            </a:extLst>
          </p:cNvPr>
          <p:cNvSpPr>
            <a:spLocks noGrp="1"/>
          </p:cNvSpPr>
          <p:nvPr>
            <p:ph type="body" sz="quarter" idx="29" hasCustomPrompt="1"/>
          </p:nvPr>
        </p:nvSpPr>
        <p:spPr>
          <a:xfrm>
            <a:off x="633286" y="2091766"/>
            <a:ext cx="2594569" cy="2609475"/>
          </a:xfrm>
          <a:prstGeom prst="rect">
            <a:avLst/>
          </a:prstGeom>
        </p:spPr>
        <p:txBody>
          <a:bodyPr anchor="ctr"/>
          <a:lstStyle>
            <a:lvl1pPr algn="l">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25" name="テキスト プレースホルダー 11">
            <a:extLst>
              <a:ext uri="{FF2B5EF4-FFF2-40B4-BE49-F238E27FC236}">
                <a16:creationId xmlns:a16="http://schemas.microsoft.com/office/drawing/2014/main" id="{2E4E2702-80C6-9E9D-60E4-97392CE89130}"/>
              </a:ext>
            </a:extLst>
          </p:cNvPr>
          <p:cNvSpPr>
            <a:spLocks noGrp="1"/>
          </p:cNvSpPr>
          <p:nvPr>
            <p:ph type="body" sz="quarter" idx="30" hasCustomPrompt="1"/>
          </p:nvPr>
        </p:nvSpPr>
        <p:spPr>
          <a:xfrm>
            <a:off x="3658593" y="5650334"/>
            <a:ext cx="2594569" cy="2609475"/>
          </a:xfrm>
          <a:prstGeom prst="rect">
            <a:avLst/>
          </a:prstGeom>
        </p:spPr>
        <p:txBody>
          <a:bodyPr anchor="ctr"/>
          <a:lstStyle>
            <a:lvl1pPr algn="l">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27" name="コンテンツ プレースホルダー 16">
            <a:extLst>
              <a:ext uri="{FF2B5EF4-FFF2-40B4-BE49-F238E27FC236}">
                <a16:creationId xmlns:a16="http://schemas.microsoft.com/office/drawing/2014/main" id="{FEA5780F-3C04-4059-9DC1-472D36095D10}"/>
              </a:ext>
            </a:extLst>
          </p:cNvPr>
          <p:cNvSpPr>
            <a:spLocks noGrp="1"/>
          </p:cNvSpPr>
          <p:nvPr>
            <p:ph sz="quarter" idx="31"/>
          </p:nvPr>
        </p:nvSpPr>
        <p:spPr>
          <a:xfrm>
            <a:off x="633286" y="5647332"/>
            <a:ext cx="2824162" cy="2628000"/>
          </a:xfrm>
          <a:prstGeom prst="rect">
            <a:avLst/>
          </a:prstGeom>
        </p:spPr>
        <p:txBody>
          <a:bodyPr/>
          <a:lstStyle/>
          <a:p>
            <a:pPr lvl="0"/>
            <a:endParaRPr kumimoji="1" lang="ja-JP" altLang="en-US"/>
          </a:p>
        </p:txBody>
      </p:sp>
    </p:spTree>
    <p:extLst>
      <p:ext uri="{BB962C8B-B14F-4D97-AF65-F5344CB8AC3E}">
        <p14:creationId xmlns:p14="http://schemas.microsoft.com/office/powerpoint/2010/main" val="58642274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_タイトル スライド">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10" name="テキスト プレースホルダー 9">
            <a:extLst>
              <a:ext uri="{FF2B5EF4-FFF2-40B4-BE49-F238E27FC236}">
                <a16:creationId xmlns:a16="http://schemas.microsoft.com/office/drawing/2014/main" id="{5558A722-4745-9CBF-D85C-7C9F0DCF811D}"/>
              </a:ext>
            </a:extLst>
          </p:cNvPr>
          <p:cNvSpPr>
            <a:spLocks noGrp="1"/>
          </p:cNvSpPr>
          <p:nvPr>
            <p:ph type="body" sz="quarter" idx="14" hasCustomPrompt="1"/>
          </p:nvPr>
        </p:nvSpPr>
        <p:spPr>
          <a:xfrm>
            <a:off x="1123950" y="1457325"/>
            <a:ext cx="3943350" cy="381000"/>
          </a:xfrm>
          <a:prstGeom prst="rect">
            <a:avLst/>
          </a:prstGeom>
        </p:spPr>
        <p:txBody>
          <a:bodyPr anchor="b"/>
          <a:lstStyle/>
          <a:p>
            <a:pPr lvl="0"/>
            <a:r>
              <a:rPr kumimoji="1" lang="ja-JP" altLang="en-US"/>
              <a:t>サブタイトル</a:t>
            </a:r>
          </a:p>
        </p:txBody>
      </p:sp>
      <p:sp>
        <p:nvSpPr>
          <p:cNvPr id="24" name="コンテンツ プレースホルダー 16">
            <a:extLst>
              <a:ext uri="{FF2B5EF4-FFF2-40B4-BE49-F238E27FC236}">
                <a16:creationId xmlns:a16="http://schemas.microsoft.com/office/drawing/2014/main" id="{9D7D3D6E-2312-9438-12DC-C067E7B6C527}"/>
              </a:ext>
            </a:extLst>
          </p:cNvPr>
          <p:cNvSpPr>
            <a:spLocks noGrp="1"/>
          </p:cNvSpPr>
          <p:nvPr>
            <p:ph sz="quarter" idx="24"/>
          </p:nvPr>
        </p:nvSpPr>
        <p:spPr>
          <a:xfrm>
            <a:off x="3409327" y="2073240"/>
            <a:ext cx="2843836" cy="4312319"/>
          </a:xfrm>
          <a:prstGeom prst="rect">
            <a:avLst/>
          </a:prstGeom>
        </p:spPr>
        <p:txBody>
          <a:bodyPr/>
          <a:lstStyle/>
          <a:p>
            <a:pPr lvl="0"/>
            <a:endParaRPr kumimoji="1" lang="ja-JP" altLang="en-US"/>
          </a:p>
        </p:txBody>
      </p:sp>
      <p:sp>
        <p:nvSpPr>
          <p:cNvPr id="4" name="テキスト プレースホルダー 11">
            <a:extLst>
              <a:ext uri="{FF2B5EF4-FFF2-40B4-BE49-F238E27FC236}">
                <a16:creationId xmlns:a16="http://schemas.microsoft.com/office/drawing/2014/main" id="{9FDE6F91-9F39-307A-DC5F-D66844F169AC}"/>
              </a:ext>
            </a:extLst>
          </p:cNvPr>
          <p:cNvSpPr>
            <a:spLocks noGrp="1"/>
          </p:cNvSpPr>
          <p:nvPr>
            <p:ph type="body" sz="quarter" idx="27" hasCustomPrompt="1"/>
          </p:nvPr>
        </p:nvSpPr>
        <p:spPr>
          <a:xfrm>
            <a:off x="619621" y="6530389"/>
            <a:ext cx="5638303" cy="2405966"/>
          </a:xfrm>
          <a:prstGeom prst="rect">
            <a:avLst/>
          </a:prstGeom>
        </p:spPr>
        <p:txBody>
          <a:bodyPr anchor="ctr"/>
          <a:lstStyle>
            <a:lvl1pPr algn="l">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2" name="テキスト プレースホルダー 11">
            <a:extLst>
              <a:ext uri="{FF2B5EF4-FFF2-40B4-BE49-F238E27FC236}">
                <a16:creationId xmlns:a16="http://schemas.microsoft.com/office/drawing/2014/main" id="{F6C54BC0-D0EC-3342-C83A-D7FC6D5A7C71}"/>
              </a:ext>
            </a:extLst>
          </p:cNvPr>
          <p:cNvSpPr>
            <a:spLocks noGrp="1"/>
          </p:cNvSpPr>
          <p:nvPr>
            <p:ph type="body" sz="quarter" idx="28" hasCustomPrompt="1"/>
          </p:nvPr>
        </p:nvSpPr>
        <p:spPr>
          <a:xfrm>
            <a:off x="638175" y="2073240"/>
            <a:ext cx="2771152" cy="4312318"/>
          </a:xfrm>
          <a:prstGeom prst="rect">
            <a:avLst/>
          </a:prstGeom>
        </p:spPr>
        <p:txBody>
          <a:bodyPr anchor="ctr"/>
          <a:lstStyle>
            <a:lvl1pPr algn="l">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Tree>
    <p:extLst>
      <p:ext uri="{BB962C8B-B14F-4D97-AF65-F5344CB8AC3E}">
        <p14:creationId xmlns:p14="http://schemas.microsoft.com/office/powerpoint/2010/main" val="111635657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8_タイトル スライド">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10" name="テキスト プレースホルダー 9">
            <a:extLst>
              <a:ext uri="{FF2B5EF4-FFF2-40B4-BE49-F238E27FC236}">
                <a16:creationId xmlns:a16="http://schemas.microsoft.com/office/drawing/2014/main" id="{5558A722-4745-9CBF-D85C-7C9F0DCF811D}"/>
              </a:ext>
            </a:extLst>
          </p:cNvPr>
          <p:cNvSpPr>
            <a:spLocks noGrp="1"/>
          </p:cNvSpPr>
          <p:nvPr>
            <p:ph type="body" sz="quarter" idx="14" hasCustomPrompt="1"/>
          </p:nvPr>
        </p:nvSpPr>
        <p:spPr>
          <a:xfrm>
            <a:off x="1123950" y="1457325"/>
            <a:ext cx="3943350" cy="381000"/>
          </a:xfrm>
          <a:prstGeom prst="rect">
            <a:avLst/>
          </a:prstGeom>
        </p:spPr>
        <p:txBody>
          <a:bodyPr anchor="b"/>
          <a:lstStyle/>
          <a:p>
            <a:pPr lvl="0"/>
            <a:r>
              <a:rPr kumimoji="1" lang="ja-JP" altLang="en-US"/>
              <a:t>サブタイトル</a:t>
            </a:r>
          </a:p>
        </p:txBody>
      </p:sp>
      <p:sp>
        <p:nvSpPr>
          <p:cNvPr id="24" name="コンテンツ プレースホルダー 16">
            <a:extLst>
              <a:ext uri="{FF2B5EF4-FFF2-40B4-BE49-F238E27FC236}">
                <a16:creationId xmlns:a16="http://schemas.microsoft.com/office/drawing/2014/main" id="{9D7D3D6E-2312-9438-12DC-C067E7B6C527}"/>
              </a:ext>
            </a:extLst>
          </p:cNvPr>
          <p:cNvSpPr>
            <a:spLocks noGrp="1"/>
          </p:cNvSpPr>
          <p:nvPr>
            <p:ph sz="quarter" idx="24"/>
          </p:nvPr>
        </p:nvSpPr>
        <p:spPr>
          <a:xfrm>
            <a:off x="638174" y="2073240"/>
            <a:ext cx="5619751" cy="6804060"/>
          </a:xfrm>
          <a:prstGeom prst="rect">
            <a:avLst/>
          </a:prstGeom>
        </p:spPr>
        <p:txBody>
          <a:bodyPr/>
          <a:lstStyle/>
          <a:p>
            <a:pPr lvl="0"/>
            <a:endParaRPr kumimoji="1" lang="ja-JP" altLang="en-US"/>
          </a:p>
        </p:txBody>
      </p:sp>
    </p:spTree>
    <p:extLst>
      <p:ext uri="{BB962C8B-B14F-4D97-AF65-F5344CB8AC3E}">
        <p14:creationId xmlns:p14="http://schemas.microsoft.com/office/powerpoint/2010/main" val="89868321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タイトル スライド">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10" name="テキスト プレースホルダー 9">
            <a:extLst>
              <a:ext uri="{FF2B5EF4-FFF2-40B4-BE49-F238E27FC236}">
                <a16:creationId xmlns:a16="http://schemas.microsoft.com/office/drawing/2014/main" id="{5558A722-4745-9CBF-D85C-7C9F0DCF811D}"/>
              </a:ext>
            </a:extLst>
          </p:cNvPr>
          <p:cNvSpPr>
            <a:spLocks noGrp="1"/>
          </p:cNvSpPr>
          <p:nvPr>
            <p:ph type="body" sz="quarter" idx="14" hasCustomPrompt="1"/>
          </p:nvPr>
        </p:nvSpPr>
        <p:spPr>
          <a:xfrm>
            <a:off x="1123950" y="1457325"/>
            <a:ext cx="3943350" cy="381000"/>
          </a:xfrm>
          <a:prstGeom prst="rect">
            <a:avLst/>
          </a:prstGeom>
        </p:spPr>
        <p:txBody>
          <a:bodyPr anchor="b"/>
          <a:lstStyle/>
          <a:p>
            <a:pPr lvl="0"/>
            <a:r>
              <a:rPr kumimoji="1" lang="ja-JP" altLang="en-US"/>
              <a:t>サブタイトル</a:t>
            </a:r>
          </a:p>
        </p:txBody>
      </p:sp>
      <p:sp>
        <p:nvSpPr>
          <p:cNvPr id="18" name="テキスト プレースホルダー 11">
            <a:extLst>
              <a:ext uri="{FF2B5EF4-FFF2-40B4-BE49-F238E27FC236}">
                <a16:creationId xmlns:a16="http://schemas.microsoft.com/office/drawing/2014/main" id="{82E481E0-10E8-CF6B-E41C-27B6B620BEE3}"/>
              </a:ext>
            </a:extLst>
          </p:cNvPr>
          <p:cNvSpPr>
            <a:spLocks noGrp="1"/>
          </p:cNvSpPr>
          <p:nvPr>
            <p:ph type="body" sz="quarter" idx="18" hasCustomPrompt="1"/>
          </p:nvPr>
        </p:nvSpPr>
        <p:spPr>
          <a:xfrm>
            <a:off x="638173" y="2013012"/>
            <a:ext cx="5616576" cy="671468"/>
          </a:xfrm>
          <a:prstGeom prst="rect">
            <a:avLst/>
          </a:prstGeom>
        </p:spPr>
        <p:txBody>
          <a:bodyPr anchor="ctr"/>
          <a:lstStyle>
            <a:lvl1pPr>
              <a:lnSpc>
                <a:spcPts val="1500"/>
              </a:lnSpc>
              <a:defRPr sz="1050" b="0">
                <a:latin typeface="メイリオ" panose="020B0604030504040204" pitchFamily="50" charset="-128"/>
                <a:ea typeface="メイリオ" panose="020B0604030504040204" pitchFamily="50" charset="-128"/>
              </a:defRPr>
            </a:lvl1pPr>
          </a:lstStyle>
          <a:p>
            <a:pPr marL="0" rtl="0" eaLnBrk="1" fontAlgn="t" latinLnBrk="0" hangingPunct="1">
              <a:spcBef>
                <a:spcPts val="0"/>
              </a:spcBef>
              <a:spcAft>
                <a:spcPts val="0"/>
              </a:spcAft>
            </a:pPr>
            <a:r>
              <a:rPr lang="en-US" altLang="ja-JP" sz="1050">
                <a:solidFill>
                  <a:srgbClr val="000000"/>
                </a:solidFill>
                <a:latin typeface="+mn-lt"/>
                <a:ea typeface="メイリオ" panose="020B0604030504040204" pitchFamily="50" charset="-128"/>
              </a:rPr>
              <a:t>1</a:t>
            </a:r>
            <a:r>
              <a:rPr lang="ja-JP" altLang="en-US" sz="1050">
                <a:solidFill>
                  <a:srgbClr val="000000"/>
                </a:solidFill>
                <a:latin typeface="+mn-lt"/>
                <a:ea typeface="メイリオ" panose="020B0604030504040204" pitchFamily="50" charset="-128"/>
              </a:rPr>
              <a:t>位</a:t>
            </a:r>
            <a:r>
              <a:rPr lang="en-US" altLang="ja-JP" sz="1050">
                <a:solidFill>
                  <a:srgbClr val="000000"/>
                </a:solidFill>
                <a:latin typeface="+mn-lt"/>
                <a:ea typeface="メイリオ" panose="020B0604030504040204" pitchFamily="50" charset="-128"/>
              </a:rPr>
              <a:t>. </a:t>
            </a:r>
            <a:r>
              <a:rPr lang="ja-JP" altLang="en-US" sz="1050">
                <a:solidFill>
                  <a:srgbClr val="000000"/>
                </a:solidFill>
                <a:latin typeface="+mn-lt"/>
                <a:ea typeface="メイリオ" panose="020B0604030504040204" pitchFamily="50" charset="-128"/>
              </a:rPr>
              <a:t>ランサムウェアによる被害</a:t>
            </a:r>
            <a:endParaRPr lang="en-US" altLang="ja-JP" sz="1050">
              <a:solidFill>
                <a:srgbClr val="000000"/>
              </a:solidFill>
              <a:latin typeface="+mn-lt"/>
              <a:ea typeface="メイリオ" panose="020B0604030504040204" pitchFamily="50" charset="-128"/>
            </a:endParaRPr>
          </a:p>
          <a:p>
            <a:pPr marL="0" rtl="0" eaLnBrk="1" fontAlgn="t" latinLnBrk="0" hangingPunct="1">
              <a:spcBef>
                <a:spcPts val="0"/>
              </a:spcBef>
              <a:spcAft>
                <a:spcPts val="0"/>
              </a:spcAft>
            </a:pPr>
            <a:r>
              <a:rPr lang="ja-JP" altLang="en-US" sz="1050" b="0">
                <a:solidFill>
                  <a:srgbClr val="374151"/>
                </a:solidFill>
                <a:latin typeface="+mn-lt"/>
              </a:rPr>
              <a:t>情報</a:t>
            </a:r>
            <a:r>
              <a:rPr lang="ja-JP" altLang="en-US" sz="1050" b="0" i="0">
                <a:solidFill>
                  <a:srgbClr val="374151"/>
                </a:solidFill>
                <a:effectLst/>
                <a:latin typeface="+mn-lt"/>
              </a:rPr>
              <a:t>が暗号化され、復旧と引き換えに金銭を要求</a:t>
            </a:r>
            <a:r>
              <a:rPr lang="ja-JP" altLang="en-US" sz="1050" b="0">
                <a:solidFill>
                  <a:srgbClr val="374151"/>
                </a:solidFill>
                <a:latin typeface="+mn-lt"/>
              </a:rPr>
              <a:t>されます。また金銭を支払わなければ、情報を公開すると脅迫する二重脅迫も確認されています。</a:t>
            </a:r>
            <a:endParaRPr lang="en-US" altLang="ja-JP" sz="1050" b="0">
              <a:solidFill>
                <a:srgbClr val="374151"/>
              </a:solidFill>
              <a:latin typeface="+mn-lt"/>
            </a:endParaRPr>
          </a:p>
        </p:txBody>
      </p:sp>
      <p:sp>
        <p:nvSpPr>
          <p:cNvPr id="4" name="テキスト プレースホルダー 11">
            <a:extLst>
              <a:ext uri="{FF2B5EF4-FFF2-40B4-BE49-F238E27FC236}">
                <a16:creationId xmlns:a16="http://schemas.microsoft.com/office/drawing/2014/main" id="{AFD2D06D-898F-E259-C006-086831EAE574}"/>
              </a:ext>
            </a:extLst>
          </p:cNvPr>
          <p:cNvSpPr>
            <a:spLocks noGrp="1"/>
          </p:cNvSpPr>
          <p:nvPr>
            <p:ph type="body" sz="quarter" idx="19" hasCustomPrompt="1"/>
          </p:nvPr>
        </p:nvSpPr>
        <p:spPr>
          <a:xfrm>
            <a:off x="638170" y="3453149"/>
            <a:ext cx="5616576" cy="671468"/>
          </a:xfrm>
          <a:prstGeom prst="rect">
            <a:avLst/>
          </a:prstGeom>
        </p:spPr>
        <p:txBody>
          <a:bodyPr anchor="ctr"/>
          <a:lstStyle>
            <a:lvl1pPr>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11" name="コンテンツ プレースホルダー 10">
            <a:extLst>
              <a:ext uri="{FF2B5EF4-FFF2-40B4-BE49-F238E27FC236}">
                <a16:creationId xmlns:a16="http://schemas.microsoft.com/office/drawing/2014/main" id="{B94BCFC8-7A11-6A44-0A4D-A0E904A819D7}"/>
              </a:ext>
            </a:extLst>
          </p:cNvPr>
          <p:cNvSpPr>
            <a:spLocks noGrp="1"/>
          </p:cNvSpPr>
          <p:nvPr>
            <p:ph sz="quarter" idx="20"/>
          </p:nvPr>
        </p:nvSpPr>
        <p:spPr>
          <a:xfrm>
            <a:off x="638170" y="2745937"/>
            <a:ext cx="1127565" cy="624995"/>
          </a:xfrm>
          <a:prstGeom prst="rect">
            <a:avLst/>
          </a:prstGeom>
        </p:spPr>
        <p:txBody>
          <a:bodyPr/>
          <a:lstStyle>
            <a:lvl1pPr>
              <a:defRPr sz="1050" b="0">
                <a:latin typeface="+mn-ea"/>
                <a:ea typeface="+mn-ea"/>
              </a:defRPr>
            </a:lvl1pPr>
          </a:lstStyle>
          <a:p>
            <a:pPr lvl="0"/>
            <a:endParaRPr kumimoji="1" lang="ja-JP" altLang="en-US"/>
          </a:p>
        </p:txBody>
      </p:sp>
      <p:sp>
        <p:nvSpPr>
          <p:cNvPr id="13" name="テキスト プレースホルダー 11">
            <a:extLst>
              <a:ext uri="{FF2B5EF4-FFF2-40B4-BE49-F238E27FC236}">
                <a16:creationId xmlns:a16="http://schemas.microsoft.com/office/drawing/2014/main" id="{787EE42A-88E5-833D-5B9B-7DC8AAE2961A}"/>
              </a:ext>
            </a:extLst>
          </p:cNvPr>
          <p:cNvSpPr>
            <a:spLocks noGrp="1"/>
          </p:cNvSpPr>
          <p:nvPr>
            <p:ph type="body" sz="quarter" idx="21" hasCustomPrompt="1"/>
          </p:nvPr>
        </p:nvSpPr>
        <p:spPr>
          <a:xfrm>
            <a:off x="638170" y="4917328"/>
            <a:ext cx="5616576" cy="671468"/>
          </a:xfrm>
          <a:prstGeom prst="rect">
            <a:avLst/>
          </a:prstGeom>
        </p:spPr>
        <p:txBody>
          <a:bodyPr anchor="ctr"/>
          <a:lstStyle>
            <a:lvl1pPr>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14" name="テキスト プレースホルダー 11">
            <a:extLst>
              <a:ext uri="{FF2B5EF4-FFF2-40B4-BE49-F238E27FC236}">
                <a16:creationId xmlns:a16="http://schemas.microsoft.com/office/drawing/2014/main" id="{32015B7C-A3A5-CC21-8788-412F2D36C6C7}"/>
              </a:ext>
            </a:extLst>
          </p:cNvPr>
          <p:cNvSpPr>
            <a:spLocks noGrp="1"/>
          </p:cNvSpPr>
          <p:nvPr>
            <p:ph type="body" sz="quarter" idx="22" hasCustomPrompt="1"/>
          </p:nvPr>
        </p:nvSpPr>
        <p:spPr>
          <a:xfrm>
            <a:off x="638170" y="6362884"/>
            <a:ext cx="5616576" cy="671468"/>
          </a:xfrm>
          <a:prstGeom prst="rect">
            <a:avLst/>
          </a:prstGeom>
        </p:spPr>
        <p:txBody>
          <a:bodyPr anchor="ctr"/>
          <a:lstStyle>
            <a:lvl1pPr>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16" name="テキスト プレースホルダー 11">
            <a:extLst>
              <a:ext uri="{FF2B5EF4-FFF2-40B4-BE49-F238E27FC236}">
                <a16:creationId xmlns:a16="http://schemas.microsoft.com/office/drawing/2014/main" id="{3B5B3A0E-FD8E-BCE2-3569-6806FA5DFE4A}"/>
              </a:ext>
            </a:extLst>
          </p:cNvPr>
          <p:cNvSpPr>
            <a:spLocks noGrp="1"/>
          </p:cNvSpPr>
          <p:nvPr>
            <p:ph type="body" sz="quarter" idx="23" hasCustomPrompt="1"/>
          </p:nvPr>
        </p:nvSpPr>
        <p:spPr>
          <a:xfrm>
            <a:off x="638170" y="7808440"/>
            <a:ext cx="5616576" cy="671468"/>
          </a:xfrm>
          <a:prstGeom prst="rect">
            <a:avLst/>
          </a:prstGeom>
        </p:spPr>
        <p:txBody>
          <a:bodyPr anchor="ctr"/>
          <a:lstStyle>
            <a:lvl1pPr>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30" name="コンテンツ プレースホルダー 10">
            <a:extLst>
              <a:ext uri="{FF2B5EF4-FFF2-40B4-BE49-F238E27FC236}">
                <a16:creationId xmlns:a16="http://schemas.microsoft.com/office/drawing/2014/main" id="{4FDE20FF-DA9E-4CF7-1CDB-9DDD6E586F8E}"/>
              </a:ext>
            </a:extLst>
          </p:cNvPr>
          <p:cNvSpPr>
            <a:spLocks noGrp="1"/>
          </p:cNvSpPr>
          <p:nvPr>
            <p:ph sz="quarter" idx="24"/>
          </p:nvPr>
        </p:nvSpPr>
        <p:spPr>
          <a:xfrm>
            <a:off x="638170" y="4210116"/>
            <a:ext cx="1127565" cy="624995"/>
          </a:xfrm>
          <a:prstGeom prst="rect">
            <a:avLst/>
          </a:prstGeom>
        </p:spPr>
        <p:txBody>
          <a:bodyPr/>
          <a:lstStyle>
            <a:lvl1pPr>
              <a:defRPr sz="1050" b="0">
                <a:latin typeface="+mn-ea"/>
                <a:ea typeface="+mn-ea"/>
              </a:defRPr>
            </a:lvl1pPr>
          </a:lstStyle>
          <a:p>
            <a:pPr lvl="0"/>
            <a:endParaRPr kumimoji="1" lang="ja-JP" altLang="en-US"/>
          </a:p>
        </p:txBody>
      </p:sp>
      <p:sp>
        <p:nvSpPr>
          <p:cNvPr id="31" name="コンテンツ プレースホルダー 10">
            <a:extLst>
              <a:ext uri="{FF2B5EF4-FFF2-40B4-BE49-F238E27FC236}">
                <a16:creationId xmlns:a16="http://schemas.microsoft.com/office/drawing/2014/main" id="{D1F4C611-F445-B954-271F-64637DA9927F}"/>
              </a:ext>
            </a:extLst>
          </p:cNvPr>
          <p:cNvSpPr>
            <a:spLocks noGrp="1"/>
          </p:cNvSpPr>
          <p:nvPr>
            <p:ph sz="quarter" idx="25"/>
          </p:nvPr>
        </p:nvSpPr>
        <p:spPr>
          <a:xfrm>
            <a:off x="638170" y="5679040"/>
            <a:ext cx="1127565" cy="624995"/>
          </a:xfrm>
          <a:prstGeom prst="rect">
            <a:avLst/>
          </a:prstGeom>
        </p:spPr>
        <p:txBody>
          <a:bodyPr/>
          <a:lstStyle>
            <a:lvl1pPr>
              <a:defRPr sz="1050" b="0">
                <a:latin typeface="+mn-ea"/>
                <a:ea typeface="+mn-ea"/>
              </a:defRPr>
            </a:lvl1pPr>
          </a:lstStyle>
          <a:p>
            <a:pPr lvl="0"/>
            <a:endParaRPr kumimoji="1" lang="ja-JP" altLang="en-US"/>
          </a:p>
        </p:txBody>
      </p:sp>
      <p:sp>
        <p:nvSpPr>
          <p:cNvPr id="32" name="コンテンツ プレースホルダー 10">
            <a:extLst>
              <a:ext uri="{FF2B5EF4-FFF2-40B4-BE49-F238E27FC236}">
                <a16:creationId xmlns:a16="http://schemas.microsoft.com/office/drawing/2014/main" id="{494582E4-33BA-DA59-E157-0E48BF02F0C4}"/>
              </a:ext>
            </a:extLst>
          </p:cNvPr>
          <p:cNvSpPr>
            <a:spLocks noGrp="1"/>
          </p:cNvSpPr>
          <p:nvPr>
            <p:ph sz="quarter" idx="26"/>
          </p:nvPr>
        </p:nvSpPr>
        <p:spPr>
          <a:xfrm>
            <a:off x="638170" y="7116500"/>
            <a:ext cx="1127565" cy="624995"/>
          </a:xfrm>
          <a:prstGeom prst="rect">
            <a:avLst/>
          </a:prstGeom>
        </p:spPr>
        <p:txBody>
          <a:bodyPr/>
          <a:lstStyle>
            <a:lvl1pPr>
              <a:defRPr sz="1050" b="0">
                <a:latin typeface="+mn-ea"/>
                <a:ea typeface="+mn-ea"/>
              </a:defRPr>
            </a:lvl1pPr>
          </a:lstStyle>
          <a:p>
            <a:pPr lvl="0"/>
            <a:endParaRPr kumimoji="1" lang="ja-JP" altLang="en-US"/>
          </a:p>
        </p:txBody>
      </p:sp>
      <p:sp>
        <p:nvSpPr>
          <p:cNvPr id="33" name="コンテンツ プレースホルダー 10">
            <a:extLst>
              <a:ext uri="{FF2B5EF4-FFF2-40B4-BE49-F238E27FC236}">
                <a16:creationId xmlns:a16="http://schemas.microsoft.com/office/drawing/2014/main" id="{E2C4D9AF-5E21-7D3E-4461-33DB3E564187}"/>
              </a:ext>
            </a:extLst>
          </p:cNvPr>
          <p:cNvSpPr>
            <a:spLocks noGrp="1"/>
          </p:cNvSpPr>
          <p:nvPr>
            <p:ph sz="quarter" idx="27"/>
          </p:nvPr>
        </p:nvSpPr>
        <p:spPr>
          <a:xfrm>
            <a:off x="638170" y="8541003"/>
            <a:ext cx="1127565" cy="624995"/>
          </a:xfrm>
          <a:prstGeom prst="rect">
            <a:avLst/>
          </a:prstGeom>
        </p:spPr>
        <p:txBody>
          <a:bodyPr/>
          <a:lstStyle>
            <a:lvl1pPr>
              <a:defRPr sz="1050" b="0">
                <a:latin typeface="+mn-ea"/>
                <a:ea typeface="+mn-ea"/>
              </a:defRPr>
            </a:lvl1pPr>
          </a:lstStyle>
          <a:p>
            <a:pPr lvl="0"/>
            <a:endParaRPr kumimoji="1" lang="ja-JP" altLang="en-US"/>
          </a:p>
        </p:txBody>
      </p:sp>
    </p:spTree>
    <p:extLst>
      <p:ext uri="{BB962C8B-B14F-4D97-AF65-F5344CB8AC3E}">
        <p14:creationId xmlns:p14="http://schemas.microsoft.com/office/powerpoint/2010/main" val="29577785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8_タイトル スライド">
    <p:spTree>
      <p:nvGrpSpPr>
        <p:cNvPr id="1" name=""/>
        <p:cNvGrpSpPr/>
        <p:nvPr/>
      </p:nvGrpSpPr>
      <p:grpSpPr>
        <a:xfrm>
          <a:off x="0" y="0"/>
          <a:ext cx="0" cy="0"/>
          <a:chOff x="0" y="0"/>
          <a:chExt cx="0" cy="0"/>
        </a:xfrm>
      </p:grpSpPr>
      <p:graphicFrame>
        <p:nvGraphicFramePr>
          <p:cNvPr id="2" name="表 13">
            <a:extLst>
              <a:ext uri="{FF2B5EF4-FFF2-40B4-BE49-F238E27FC236}">
                <a16:creationId xmlns:a16="http://schemas.microsoft.com/office/drawing/2014/main" id="{769A6B08-9CE1-63B0-3B72-6AEEDFD5AC1E}"/>
              </a:ext>
            </a:extLst>
          </p:cNvPr>
          <p:cNvGraphicFramePr>
            <a:graphicFrameLocks noGrp="1"/>
          </p:cNvGraphicFramePr>
          <p:nvPr userDrawn="1">
            <p:extLst>
              <p:ext uri="{D42A27DB-BD31-4B8C-83A1-F6EECF244321}">
                <p14:modId xmlns:p14="http://schemas.microsoft.com/office/powerpoint/2010/main" val="4044422982"/>
              </p:ext>
            </p:extLst>
          </p:nvPr>
        </p:nvGraphicFramePr>
        <p:xfrm>
          <a:off x="167221" y="990600"/>
          <a:ext cx="6523559" cy="7782991"/>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89840792"/>
                    </a:ext>
                  </a:extLst>
                </a:gridCol>
                <a:gridCol w="911159">
                  <a:extLst>
                    <a:ext uri="{9D8B030D-6E8A-4147-A177-3AD203B41FA5}">
                      <a16:colId xmlns:a16="http://schemas.microsoft.com/office/drawing/2014/main" val="1593191417"/>
                    </a:ext>
                  </a:extLst>
                </a:gridCol>
              </a:tblGrid>
              <a:tr h="268379">
                <a:tc>
                  <a:txBody>
                    <a:bodyPr/>
                    <a:lstStyle/>
                    <a:p>
                      <a:r>
                        <a:rPr kumimoji="1" lang="ja-JP" altLang="en-US" sz="1000">
                          <a:solidFill>
                            <a:srgbClr val="002060"/>
                          </a:solidFill>
                          <a:latin typeface="+mn-ea"/>
                          <a:ea typeface="+mn-ea"/>
                        </a:rPr>
                        <a:t>はじめに</a:t>
                      </a: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en-US" altLang="ja-JP" sz="1000">
                          <a:solidFill>
                            <a:schemeClr val="tx1"/>
                          </a:solidFill>
                          <a:latin typeface="+mn-ea"/>
                          <a:ea typeface="+mn-ea"/>
                        </a:rPr>
                        <a:t>3</a:t>
                      </a:r>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52772281"/>
                  </a:ext>
                </a:extLst>
              </a:tr>
              <a:tr h="268379">
                <a:tc>
                  <a:txBody>
                    <a:bodyPr/>
                    <a:lstStyle/>
                    <a:p>
                      <a:endParaRPr kumimoji="1" lang="ja-JP" altLang="en-US" sz="1000">
                        <a:solidFill>
                          <a:srgbClr val="002060"/>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46087992"/>
                  </a:ext>
                </a:extLst>
              </a:tr>
              <a:tr h="268379">
                <a:tc>
                  <a:txBody>
                    <a:bodyPr/>
                    <a:lstStyle/>
                    <a:p>
                      <a:endParaRPr kumimoji="1" lang="ja-JP" altLang="en-US" sz="100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92872054"/>
                  </a:ext>
                </a:extLst>
              </a:tr>
              <a:tr h="268379">
                <a:tc>
                  <a:txBody>
                    <a:bodyPr/>
                    <a:lstStyle/>
                    <a:p>
                      <a:endParaRPr kumimoji="1" lang="ja-JP" altLang="en-US" sz="100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50137848"/>
                  </a:ext>
                </a:extLst>
              </a:tr>
              <a:tr h="268379">
                <a:tc>
                  <a:txBody>
                    <a:bodyPr/>
                    <a:lstStyle/>
                    <a:p>
                      <a:endParaRPr kumimoji="1" lang="ja-JP" altLang="en-US" sz="100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34407058"/>
                  </a:ext>
                </a:extLst>
              </a:tr>
              <a:tr h="268379">
                <a:tc>
                  <a:txBody>
                    <a:bodyPr/>
                    <a:lstStyle/>
                    <a:p>
                      <a:endParaRPr kumimoji="1" lang="ja-JP" altLang="en-US" sz="100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63315581"/>
                  </a:ext>
                </a:extLst>
              </a:tr>
              <a:tr h="268379">
                <a:tc>
                  <a:txBody>
                    <a:bodyPr/>
                    <a:lstStyle/>
                    <a:p>
                      <a:endParaRPr kumimoji="1" lang="ja-JP" altLang="en-US" sz="100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5942744"/>
                  </a:ext>
                </a:extLst>
              </a:tr>
              <a:tr h="268379">
                <a:tc>
                  <a:txBody>
                    <a:bodyPr/>
                    <a:lstStyle/>
                    <a:p>
                      <a:endParaRPr kumimoji="1" lang="ja-JP" altLang="en-US" sz="100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28163108"/>
                  </a:ext>
                </a:extLst>
              </a:tr>
              <a:tr h="268379">
                <a:tc>
                  <a:txBody>
                    <a:bodyPr/>
                    <a:lstStyle/>
                    <a:p>
                      <a:endParaRPr kumimoji="1" lang="ja-JP" altLang="en-US" sz="100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05282546"/>
                  </a:ext>
                </a:extLst>
              </a:tr>
              <a:tr h="268379">
                <a:tc>
                  <a:txBody>
                    <a:bodyPr/>
                    <a:lstStyle/>
                    <a:p>
                      <a:endParaRPr kumimoji="1" lang="ja-JP" altLang="en-US" sz="100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74722672"/>
                  </a:ext>
                </a:extLst>
              </a:tr>
              <a:tr h="268379">
                <a:tc>
                  <a:txBody>
                    <a:bodyPr/>
                    <a:lstStyle/>
                    <a:p>
                      <a:endParaRPr kumimoji="1" lang="ja-JP" altLang="en-US" sz="100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59897953"/>
                  </a:ext>
                </a:extLst>
              </a:tr>
              <a:tr h="268379">
                <a:tc>
                  <a:txBody>
                    <a:bodyPr/>
                    <a:lstStyle/>
                    <a:p>
                      <a:endParaRPr kumimoji="1" lang="ja-JP" altLang="en-US" sz="100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30294414"/>
                  </a:ext>
                </a:extLst>
              </a:tr>
              <a:tr h="268379">
                <a:tc>
                  <a:txBody>
                    <a:bodyPr/>
                    <a:lstStyle/>
                    <a:p>
                      <a:endParaRPr kumimoji="1" lang="ja-JP" altLang="en-US" sz="100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1659595"/>
                  </a:ext>
                </a:extLst>
              </a:tr>
              <a:tr h="268379">
                <a:tc>
                  <a:txBody>
                    <a:bodyPr/>
                    <a:lstStyle/>
                    <a:p>
                      <a:endParaRPr kumimoji="1" lang="ja-JP" altLang="en-US" sz="100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35377926"/>
                  </a:ext>
                </a:extLst>
              </a:tr>
              <a:tr h="268379">
                <a:tc>
                  <a:txBody>
                    <a:bodyPr/>
                    <a:lstStyle/>
                    <a:p>
                      <a:endParaRPr kumimoji="1" lang="ja-JP" altLang="en-US" sz="100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17963567"/>
                  </a:ext>
                </a:extLst>
              </a:tr>
              <a:tr h="268379">
                <a:tc>
                  <a:txBody>
                    <a:bodyPr/>
                    <a:lstStyle/>
                    <a:p>
                      <a:endParaRPr kumimoji="1" lang="ja-JP" altLang="en-US" sz="100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7690404"/>
                  </a:ext>
                </a:extLst>
              </a:tr>
              <a:tr h="268379">
                <a:tc>
                  <a:txBody>
                    <a:bodyPr/>
                    <a:lstStyle/>
                    <a:p>
                      <a:endParaRPr kumimoji="1" lang="ja-JP" altLang="en-US" sz="1000">
                        <a:solidFill>
                          <a:srgbClr val="002060"/>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19010222"/>
                  </a:ext>
                </a:extLst>
              </a:tr>
              <a:tr h="268379">
                <a:tc>
                  <a:txBody>
                    <a:bodyPr/>
                    <a:lstStyle/>
                    <a:p>
                      <a:endParaRPr kumimoji="1" lang="ja-JP" altLang="en-US" sz="100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9863877"/>
                  </a:ext>
                </a:extLst>
              </a:tr>
              <a:tr h="268379">
                <a:tc>
                  <a:txBody>
                    <a:bodyPr/>
                    <a:lstStyle/>
                    <a:p>
                      <a:endParaRPr kumimoji="1" lang="ja-JP" altLang="en-US" sz="100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04972464"/>
                  </a:ext>
                </a:extLst>
              </a:tr>
              <a:tr h="268379">
                <a:tc>
                  <a:txBody>
                    <a:bodyPr/>
                    <a:lstStyle/>
                    <a:p>
                      <a:endParaRPr kumimoji="1" lang="ja-JP" altLang="en-US" sz="100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42835790"/>
                  </a:ext>
                </a:extLst>
              </a:tr>
              <a:tr h="268379">
                <a:tc>
                  <a:txBody>
                    <a:bodyPr/>
                    <a:lstStyle/>
                    <a:p>
                      <a:endParaRPr kumimoji="1" lang="ja-JP" altLang="en-US" sz="1000" b="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786240"/>
                  </a:ext>
                </a:extLst>
              </a:tr>
              <a:tr h="268379">
                <a:tc>
                  <a:txBody>
                    <a:bodyPr/>
                    <a:lstStyle/>
                    <a:p>
                      <a:endParaRPr kumimoji="1" lang="ja-JP" altLang="en-US" sz="1000" b="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24061788"/>
                  </a:ext>
                </a:extLst>
              </a:tr>
              <a:tr h="268379">
                <a:tc>
                  <a:txBody>
                    <a:bodyPr/>
                    <a:lstStyle/>
                    <a:p>
                      <a:endParaRPr kumimoji="1" lang="ja-JP" altLang="en-US" sz="1000" b="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4866145"/>
                  </a:ext>
                </a:extLst>
              </a:tr>
              <a:tr h="268379">
                <a:tc>
                  <a:txBody>
                    <a:bodyPr/>
                    <a:lstStyle/>
                    <a:p>
                      <a:endParaRPr kumimoji="1" lang="ja-JP" altLang="en-US" sz="1000" b="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31191940"/>
                  </a:ext>
                </a:extLst>
              </a:tr>
              <a:tr h="268379">
                <a:tc>
                  <a:txBody>
                    <a:bodyPr/>
                    <a:lstStyle/>
                    <a:p>
                      <a:endParaRPr kumimoji="1" lang="ja-JP" altLang="en-US" sz="1000" b="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71703425"/>
                  </a:ext>
                </a:extLst>
              </a:tr>
              <a:tr h="268379">
                <a:tc>
                  <a:txBody>
                    <a:bodyPr/>
                    <a:lstStyle/>
                    <a:p>
                      <a:endParaRPr kumimoji="1" lang="ja-JP" altLang="en-US" sz="100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45230609"/>
                  </a:ext>
                </a:extLst>
              </a:tr>
              <a:tr h="268379">
                <a:tc>
                  <a:txBody>
                    <a:bodyPr/>
                    <a:lstStyle/>
                    <a:p>
                      <a:endParaRPr kumimoji="1" lang="ja-JP" altLang="en-US" sz="1000" b="1">
                        <a:solidFill>
                          <a:srgbClr val="002060"/>
                        </a:solid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63491736"/>
                  </a:ext>
                </a:extLst>
              </a:tr>
              <a:tr h="2683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a:solidFill>
                            <a:srgbClr val="002060"/>
                          </a:solidFill>
                          <a:latin typeface="+mn-ea"/>
                          <a:ea typeface="+mn-ea"/>
                        </a:rPr>
                        <a:t>おわりに</a:t>
                      </a: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24590816"/>
                  </a:ext>
                </a:extLst>
              </a:tr>
              <a:tr h="268379">
                <a:tc>
                  <a:txBody>
                    <a:bodyPr/>
                    <a:lstStyle/>
                    <a:p>
                      <a:r>
                        <a:rPr kumimoji="1" lang="ja-JP" altLang="en-US" sz="1000" b="1">
                          <a:solidFill>
                            <a:srgbClr val="002060"/>
                          </a:solidFill>
                          <a:latin typeface="+mn-ea"/>
                          <a:ea typeface="+mn-ea"/>
                        </a:rPr>
                        <a:t>引用文献・参考文献・用語集</a:t>
                      </a: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14311091"/>
                  </a:ext>
                </a:extLst>
              </a:tr>
            </a:tbl>
          </a:graphicData>
        </a:graphic>
      </p:graphicFrame>
    </p:spTree>
    <p:extLst>
      <p:ext uri="{BB962C8B-B14F-4D97-AF65-F5344CB8AC3E}">
        <p14:creationId xmlns:p14="http://schemas.microsoft.com/office/powerpoint/2010/main" val="90589182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9_タイトル スライド">
    <p:spTree>
      <p:nvGrpSpPr>
        <p:cNvPr id="1" name=""/>
        <p:cNvGrpSpPr/>
        <p:nvPr/>
      </p:nvGrpSpPr>
      <p:grpSpPr>
        <a:xfrm>
          <a:off x="0" y="0"/>
          <a:ext cx="0" cy="0"/>
          <a:chOff x="0" y="0"/>
          <a:chExt cx="0" cy="0"/>
        </a:xfrm>
      </p:grpSpPr>
    </p:spTree>
    <p:extLst>
      <p:ext uri="{BB962C8B-B14F-4D97-AF65-F5344CB8AC3E}">
        <p14:creationId xmlns:p14="http://schemas.microsoft.com/office/powerpoint/2010/main" val="5747000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0_タイトル スライド">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3" name="テキスト プレースホルダー 9">
            <a:extLst>
              <a:ext uri="{FF2B5EF4-FFF2-40B4-BE49-F238E27FC236}">
                <a16:creationId xmlns:a16="http://schemas.microsoft.com/office/drawing/2014/main" id="{7BD78535-3367-1D4E-2097-D9E41C252E93}"/>
              </a:ext>
            </a:extLst>
          </p:cNvPr>
          <p:cNvSpPr>
            <a:spLocks noGrp="1"/>
          </p:cNvSpPr>
          <p:nvPr>
            <p:ph type="body" sz="quarter" idx="32" hasCustomPrompt="1"/>
          </p:nvPr>
        </p:nvSpPr>
        <p:spPr>
          <a:xfrm>
            <a:off x="622800" y="774648"/>
            <a:ext cx="5612400" cy="381000"/>
          </a:xfrm>
          <a:prstGeom prst="rect">
            <a:avLst/>
          </a:prstGeom>
        </p:spPr>
        <p:txBody>
          <a:bodyPr anchor="b"/>
          <a:lstStyle>
            <a:lvl1pPr>
              <a:defRPr/>
            </a:lvl1pPr>
          </a:lstStyle>
          <a:p>
            <a:pPr lvl="0"/>
            <a:r>
              <a:rPr kumimoji="1" lang="ja-JP" altLang="en-US"/>
              <a:t>参考・引用文献</a:t>
            </a:r>
          </a:p>
        </p:txBody>
      </p:sp>
    </p:spTree>
    <p:extLst>
      <p:ext uri="{BB962C8B-B14F-4D97-AF65-F5344CB8AC3E}">
        <p14:creationId xmlns:p14="http://schemas.microsoft.com/office/powerpoint/2010/main" val="543577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章の目次">
    <p:spTree>
      <p:nvGrpSpPr>
        <p:cNvPr id="1" name=""/>
        <p:cNvGrpSpPr/>
        <p:nvPr/>
      </p:nvGrpSpPr>
      <p:grpSpPr>
        <a:xfrm>
          <a:off x="0" y="0"/>
          <a:ext cx="0" cy="0"/>
          <a:chOff x="0" y="0"/>
          <a:chExt cx="0" cy="0"/>
        </a:xfrm>
      </p:grpSpPr>
      <p:sp>
        <p:nvSpPr>
          <p:cNvPr id="3" name="テキスト プレースホルダー 9">
            <a:extLst>
              <a:ext uri="{FF2B5EF4-FFF2-40B4-BE49-F238E27FC236}">
                <a16:creationId xmlns:a16="http://schemas.microsoft.com/office/drawing/2014/main" id="{7BD78535-3367-1D4E-2097-D9E41C252E93}"/>
              </a:ext>
            </a:extLst>
          </p:cNvPr>
          <p:cNvSpPr>
            <a:spLocks noGrp="1"/>
          </p:cNvSpPr>
          <p:nvPr>
            <p:ph type="body" sz="quarter" idx="32" hasCustomPrompt="1"/>
          </p:nvPr>
        </p:nvSpPr>
        <p:spPr>
          <a:xfrm>
            <a:off x="622800" y="774648"/>
            <a:ext cx="5612400" cy="381000"/>
          </a:xfrm>
          <a:prstGeom prst="rect">
            <a:avLst/>
          </a:prstGeom>
        </p:spPr>
        <p:txBody>
          <a:bodyPr anchor="b"/>
          <a:lstStyle>
            <a:lvl1pPr>
              <a:defRPr sz="16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ja-JP" altLang="en-US" sz="1600"/>
              <a:t>第</a:t>
            </a:r>
            <a:r>
              <a:rPr lang="en-US" altLang="ja-JP" sz="1600"/>
              <a:t>n</a:t>
            </a:r>
            <a:r>
              <a:rPr lang="ja-JP" altLang="en-US" sz="1600"/>
              <a:t>章</a:t>
            </a:r>
            <a:r>
              <a:rPr kumimoji="1" lang="en-US" altLang="ja-JP" sz="1600"/>
              <a:t>.</a:t>
            </a:r>
            <a:r>
              <a:rPr lang="ja-JP" altLang="en-US" sz="1600"/>
              <a:t> </a:t>
            </a:r>
            <a:r>
              <a:rPr kumimoji="1" lang="ja-JP" altLang="en-US" sz="1600"/>
              <a:t>タイトル</a:t>
            </a:r>
          </a:p>
        </p:txBody>
      </p:sp>
      <p:sp>
        <p:nvSpPr>
          <p:cNvPr id="2" name="コンテンツ プレースホルダー 16">
            <a:extLst>
              <a:ext uri="{FF2B5EF4-FFF2-40B4-BE49-F238E27FC236}">
                <a16:creationId xmlns:a16="http://schemas.microsoft.com/office/drawing/2014/main" id="{C65200C3-8AC8-3D31-6380-E29785D10D1D}"/>
              </a:ext>
            </a:extLst>
          </p:cNvPr>
          <p:cNvSpPr>
            <a:spLocks noGrp="1"/>
          </p:cNvSpPr>
          <p:nvPr>
            <p:ph sz="quarter" idx="24" hasCustomPrompt="1"/>
          </p:nvPr>
        </p:nvSpPr>
        <p:spPr>
          <a:xfrm>
            <a:off x="622800" y="1533600"/>
            <a:ext cx="5612400" cy="6840000"/>
          </a:xfrm>
          <a:prstGeom prst="rect">
            <a:avLst/>
          </a:prstGeom>
        </p:spPr>
        <p:txBody>
          <a:bodyPr anchor="t"/>
          <a:lstStyle>
            <a:lvl1pPr algn="l">
              <a:defRPr sz="1400" b="1">
                <a:latin typeface="+mj-ea"/>
                <a:ea typeface="+mj-ea"/>
              </a:defRPr>
            </a:lvl1pPr>
          </a:lstStyle>
          <a:p>
            <a:pPr lvl="0"/>
            <a:r>
              <a:rPr kumimoji="1" lang="en-US" altLang="ja-JP"/>
              <a:t>n-1. </a:t>
            </a:r>
            <a:r>
              <a:rPr kumimoji="1" lang="ja-JP" altLang="en-US"/>
              <a:t>目次タイトル</a:t>
            </a:r>
            <a:endParaRPr kumimoji="1" lang="en-US" altLang="ja-JP"/>
          </a:p>
          <a:p>
            <a:pPr lvl="0"/>
            <a:endParaRPr kumimoji="1" lang="en-US" altLang="ja-JP"/>
          </a:p>
          <a:p>
            <a:pPr lvl="0"/>
            <a:r>
              <a:rPr kumimoji="1" lang="en-US" altLang="ja-JP"/>
              <a:t>n-2. </a:t>
            </a:r>
            <a:r>
              <a:rPr kumimoji="1" lang="ja-JP" altLang="en-US"/>
              <a:t>目次タイトル</a:t>
            </a:r>
            <a:endParaRPr kumimoji="1" lang="en-US" altLang="ja-JP"/>
          </a:p>
          <a:p>
            <a:pPr lvl="0"/>
            <a:endParaRPr kumimoji="1" lang="en-US" altLang="ja-JP"/>
          </a:p>
          <a:p>
            <a:pPr lvl="0"/>
            <a:r>
              <a:rPr kumimoji="1" lang="en-US" altLang="ja-JP"/>
              <a:t>n-3. </a:t>
            </a:r>
            <a:r>
              <a:rPr kumimoji="1" lang="ja-JP" altLang="en-US"/>
              <a:t>目次タイトル</a:t>
            </a:r>
          </a:p>
        </p:txBody>
      </p:sp>
      <p:sp>
        <p:nvSpPr>
          <p:cNvPr id="5" name="スライド番号プレースホルダー 5">
            <a:extLst>
              <a:ext uri="{FF2B5EF4-FFF2-40B4-BE49-F238E27FC236}">
                <a16:creationId xmlns:a16="http://schemas.microsoft.com/office/drawing/2014/main" id="{2D3244EA-B045-A619-854A-D228C064C89B}"/>
              </a:ext>
            </a:extLst>
          </p:cNvPr>
          <p:cNvSpPr>
            <a:spLocks noGrp="1"/>
          </p:cNvSpPr>
          <p:nvPr>
            <p:ph type="sldNum" sz="quarter" idx="4"/>
          </p:nvPr>
        </p:nvSpPr>
        <p:spPr>
          <a:xfrm>
            <a:off x="2657475" y="9432000"/>
            <a:ext cx="1543050" cy="351872"/>
          </a:xfrm>
          <a:prstGeom prst="rect">
            <a:avLst/>
          </a:prstGeom>
        </p:spPr>
        <p:txBody>
          <a:bodyPr anchor="ctr"/>
          <a:lstStyle>
            <a:lvl1pPr algn="ctr">
              <a:defRPr sz="1200">
                <a:latin typeface="+mn-ea"/>
                <a:ea typeface="+mn-ea"/>
              </a:defRPr>
            </a:lvl1pPr>
          </a:lstStyle>
          <a:p>
            <a:r>
              <a:rPr kumimoji="1" lang="ja-JP" altLang="en-US">
                <a:solidFill>
                  <a:prstClr val="black"/>
                </a:solidFill>
              </a:rPr>
              <a:t>第</a:t>
            </a:r>
            <a:r>
              <a:rPr kumimoji="1" lang="en-US" altLang="ja-JP">
                <a:solidFill>
                  <a:prstClr val="black"/>
                </a:solidFill>
              </a:rPr>
              <a:t>n</a:t>
            </a:r>
            <a:r>
              <a:rPr kumimoji="1" lang="ja-JP" altLang="en-US">
                <a:solidFill>
                  <a:prstClr val="black"/>
                </a:solidFill>
              </a:rPr>
              <a:t>章 </a:t>
            </a:r>
            <a:r>
              <a:rPr kumimoji="1" lang="en-US" altLang="ja-JP">
                <a:solidFill>
                  <a:prstClr val="black"/>
                </a:solidFill>
              </a:rPr>
              <a:t>– </a:t>
            </a:r>
            <a:fld id="{5C9A7DF6-5BF3-4F5D-B76E-EB7D638CBFF7}" type="slidenum">
              <a:rPr kumimoji="1" lang="ja-JP" altLang="en-US" smtClean="0"/>
              <a:pPr/>
              <a:t>‹#›</a:t>
            </a:fld>
            <a:endParaRPr kumimoji="1" lang="ja-JP" altLang="en-US"/>
          </a:p>
        </p:txBody>
      </p:sp>
    </p:spTree>
    <p:extLst>
      <p:ext uri="{BB962C8B-B14F-4D97-AF65-F5344CB8AC3E}">
        <p14:creationId xmlns:p14="http://schemas.microsoft.com/office/powerpoint/2010/main" val="28481546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9_タイトル スライド">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3" name="テキスト プレースホルダー 9">
            <a:extLst>
              <a:ext uri="{FF2B5EF4-FFF2-40B4-BE49-F238E27FC236}">
                <a16:creationId xmlns:a16="http://schemas.microsoft.com/office/drawing/2014/main" id="{7BD78535-3367-1D4E-2097-D9E41C252E93}"/>
              </a:ext>
            </a:extLst>
          </p:cNvPr>
          <p:cNvSpPr>
            <a:spLocks noGrp="1"/>
          </p:cNvSpPr>
          <p:nvPr>
            <p:ph type="body" sz="quarter" idx="32" hasCustomPrompt="1"/>
          </p:nvPr>
        </p:nvSpPr>
        <p:spPr>
          <a:xfrm>
            <a:off x="622800" y="774648"/>
            <a:ext cx="5612400" cy="381000"/>
          </a:xfrm>
          <a:prstGeom prst="rect">
            <a:avLst/>
          </a:prstGeom>
        </p:spPr>
        <p:txBody>
          <a:bodyPr anchor="b"/>
          <a:lstStyle>
            <a:lvl1pPr>
              <a:defRPr/>
            </a:lvl1pPr>
          </a:lstStyle>
          <a:p>
            <a:pPr lvl="0"/>
            <a:r>
              <a:rPr kumimoji="1" lang="ja-JP" altLang="en-US"/>
              <a:t>用語集</a:t>
            </a:r>
          </a:p>
        </p:txBody>
      </p:sp>
      <p:graphicFrame>
        <p:nvGraphicFramePr>
          <p:cNvPr id="30" name="表 29">
            <a:extLst>
              <a:ext uri="{FF2B5EF4-FFF2-40B4-BE49-F238E27FC236}">
                <a16:creationId xmlns:a16="http://schemas.microsoft.com/office/drawing/2014/main" id="{AD69E6AB-9A16-DFAF-2CC5-86FC9D74C64B}"/>
              </a:ext>
            </a:extLst>
          </p:cNvPr>
          <p:cNvGraphicFramePr>
            <a:graphicFrameLocks noGrp="1"/>
          </p:cNvGraphicFramePr>
          <p:nvPr userDrawn="1">
            <p:extLst>
              <p:ext uri="{D42A27DB-BD31-4B8C-83A1-F6EECF244321}">
                <p14:modId xmlns:p14="http://schemas.microsoft.com/office/powerpoint/2010/main" val="2433077230"/>
              </p:ext>
            </p:extLst>
          </p:nvPr>
        </p:nvGraphicFramePr>
        <p:xfrm>
          <a:off x="622800" y="1440000"/>
          <a:ext cx="1821577" cy="2377504"/>
        </p:xfrm>
        <a:graphic>
          <a:graphicData uri="http://schemas.openxmlformats.org/drawingml/2006/table">
            <a:tbl>
              <a:tblPr firstRow="1" bandRow="1">
                <a:tableStyleId>{2D5ABB26-0587-4C30-8999-92F81FD0307C}</a:tableStyleId>
              </a:tblPr>
              <a:tblGrid>
                <a:gridCol w="208280">
                  <a:extLst>
                    <a:ext uri="{9D8B030D-6E8A-4147-A177-3AD203B41FA5}">
                      <a16:colId xmlns:a16="http://schemas.microsoft.com/office/drawing/2014/main" val="984773857"/>
                    </a:ext>
                  </a:extLst>
                </a:gridCol>
                <a:gridCol w="1235845">
                  <a:extLst>
                    <a:ext uri="{9D8B030D-6E8A-4147-A177-3AD203B41FA5}">
                      <a16:colId xmlns:a16="http://schemas.microsoft.com/office/drawing/2014/main" val="3266773626"/>
                    </a:ext>
                  </a:extLst>
                </a:gridCol>
                <a:gridCol w="377452">
                  <a:extLst>
                    <a:ext uri="{9D8B030D-6E8A-4147-A177-3AD203B41FA5}">
                      <a16:colId xmlns:a16="http://schemas.microsoft.com/office/drawing/2014/main" val="1616328361"/>
                    </a:ext>
                  </a:extLst>
                </a:gridCol>
              </a:tblGrid>
              <a:tr h="0">
                <a:tc grid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accent1">
                              <a:lumMod val="75000"/>
                            </a:schemeClr>
                          </a:solidFill>
                        </a:rPr>
                        <a:t>■用語名</a:t>
                      </a:r>
                      <a:endParaRPr kumimoji="1" lang="zh-TW" altLang="en-US" sz="1050" b="1">
                        <a:solidFill>
                          <a:schemeClr val="accent1">
                            <a:lumMod val="75000"/>
                          </a:schemeClr>
                        </a:solidFill>
                        <a:latin typeface="+mn-ea"/>
                        <a:ea typeface="+mn-ea"/>
                      </a:endParaRPr>
                    </a:p>
                  </a:txBody>
                  <a:tcPr marT="55321" marB="55321"/>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230548618"/>
                  </a:ext>
                </a:extLst>
              </a:tr>
              <a:tr h="379863">
                <a:tc>
                  <a:txBody>
                    <a:bodyPr/>
                    <a:lstStyle/>
                    <a:p>
                      <a:endParaRPr lang="ja-JP" altLang="en-US"/>
                    </a:p>
                  </a:txBody>
                  <a:tcPr marT="55321" marB="55321"/>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a:solidFill>
                            <a:srgbClr val="222222"/>
                          </a:solidFill>
                          <a:effectLst/>
                        </a:rPr>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lang="en-US" altLang="ja-JP" sz="1050" b="0" i="0">
                        <a:solidFill>
                          <a:srgbClr val="222222"/>
                        </a:solidFill>
                        <a:effectLst/>
                        <a:latin typeface="+mn-ea"/>
                        <a:ea typeface="+mn-ea"/>
                      </a:endParaRPr>
                    </a:p>
                  </a:txBody>
                  <a:tcPr marT="55321" marB="55321"/>
                </a:tc>
                <a:tc hMerge="1">
                  <a:txBody>
                    <a:bodyPr/>
                    <a:lstStyle/>
                    <a:p>
                      <a:endParaRPr kumimoji="1" lang="ja-JP" altLang="en-US"/>
                    </a:p>
                  </a:txBody>
                  <a:tcPr/>
                </a:tc>
                <a:extLst>
                  <a:ext uri="{0D108BD9-81ED-4DB2-BD59-A6C34878D82A}">
                    <a16:rowId xmlns:a16="http://schemas.microsoft.com/office/drawing/2014/main" val="3927263559"/>
                  </a:ext>
                </a:extLst>
              </a:tr>
              <a:tr h="396000">
                <a:tc>
                  <a:txBody>
                    <a:bodyPr/>
                    <a:lstStyle/>
                    <a:p>
                      <a:endParaRPr lang="ja-JP" altLang="en-US"/>
                    </a:p>
                  </a:txBody>
                  <a:tcPr marT="55321" marB="55321"/>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0">
                          <a:solidFill>
                            <a:srgbClr val="222222"/>
                          </a:solidFill>
                          <a:effectLst/>
                        </a:rPr>
                        <a:t>…………………</a:t>
                      </a:r>
                      <a:endParaRPr lang="en-US" altLang="ja-JP" sz="1050" b="0" i="0">
                        <a:solidFill>
                          <a:srgbClr val="222222"/>
                        </a:solidFill>
                        <a:effectLst/>
                        <a:latin typeface="+mn-ea"/>
                        <a:ea typeface="+mn-ea"/>
                      </a:endParaRPr>
                    </a:p>
                  </a:txBody>
                  <a:tcPr marT="55321" marB="55321"/>
                </a:tc>
                <a:tc>
                  <a:txBody>
                    <a:bodyPr/>
                    <a:lstStyle/>
                    <a:p>
                      <a:pPr algn="l"/>
                      <a:r>
                        <a:rPr lang="en-US" altLang="ja-JP" sz="1050"/>
                        <a:t>12</a:t>
                      </a:r>
                      <a:endParaRPr lang="ja-JP" altLang="en-US" sz="1050">
                        <a:latin typeface="+mn-ea"/>
                        <a:ea typeface="+mn-ea"/>
                      </a:endParaRPr>
                    </a:p>
                  </a:txBody>
                  <a:tcPr marT="55321" marB="55321"/>
                </a:tc>
                <a:extLst>
                  <a:ext uri="{0D108BD9-81ED-4DB2-BD59-A6C34878D82A}">
                    <a16:rowId xmlns:a16="http://schemas.microsoft.com/office/drawing/2014/main" val="3575082387"/>
                  </a:ext>
                </a:extLst>
              </a:tr>
            </a:tbl>
          </a:graphicData>
        </a:graphic>
      </p:graphicFrame>
      <p:graphicFrame>
        <p:nvGraphicFramePr>
          <p:cNvPr id="31" name="表 30">
            <a:extLst>
              <a:ext uri="{FF2B5EF4-FFF2-40B4-BE49-F238E27FC236}">
                <a16:creationId xmlns:a16="http://schemas.microsoft.com/office/drawing/2014/main" id="{01430A70-09E8-BFB7-F780-31A01219FA7A}"/>
              </a:ext>
            </a:extLst>
          </p:cNvPr>
          <p:cNvGraphicFramePr>
            <a:graphicFrameLocks noGrp="1"/>
          </p:cNvGraphicFramePr>
          <p:nvPr userDrawn="1">
            <p:extLst>
              <p:ext uri="{D42A27DB-BD31-4B8C-83A1-F6EECF244321}">
                <p14:modId xmlns:p14="http://schemas.microsoft.com/office/powerpoint/2010/main" val="1801749928"/>
              </p:ext>
            </p:extLst>
          </p:nvPr>
        </p:nvGraphicFramePr>
        <p:xfrm>
          <a:off x="4413624" y="1440000"/>
          <a:ext cx="1821577" cy="2377504"/>
        </p:xfrm>
        <a:graphic>
          <a:graphicData uri="http://schemas.openxmlformats.org/drawingml/2006/table">
            <a:tbl>
              <a:tblPr firstRow="1" bandRow="1">
                <a:tableStyleId>{2D5ABB26-0587-4C30-8999-92F81FD0307C}</a:tableStyleId>
              </a:tblPr>
              <a:tblGrid>
                <a:gridCol w="208280">
                  <a:extLst>
                    <a:ext uri="{9D8B030D-6E8A-4147-A177-3AD203B41FA5}">
                      <a16:colId xmlns:a16="http://schemas.microsoft.com/office/drawing/2014/main" val="984773857"/>
                    </a:ext>
                  </a:extLst>
                </a:gridCol>
                <a:gridCol w="1235845">
                  <a:extLst>
                    <a:ext uri="{9D8B030D-6E8A-4147-A177-3AD203B41FA5}">
                      <a16:colId xmlns:a16="http://schemas.microsoft.com/office/drawing/2014/main" val="3266773626"/>
                    </a:ext>
                  </a:extLst>
                </a:gridCol>
                <a:gridCol w="377452">
                  <a:extLst>
                    <a:ext uri="{9D8B030D-6E8A-4147-A177-3AD203B41FA5}">
                      <a16:colId xmlns:a16="http://schemas.microsoft.com/office/drawing/2014/main" val="1616328361"/>
                    </a:ext>
                  </a:extLst>
                </a:gridCol>
              </a:tblGrid>
              <a:tr h="0">
                <a:tc grid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accent1">
                              <a:lumMod val="75000"/>
                            </a:schemeClr>
                          </a:solidFill>
                        </a:rPr>
                        <a:t>■用語名</a:t>
                      </a:r>
                      <a:endParaRPr kumimoji="1" lang="zh-TW" altLang="en-US" sz="1050" b="1">
                        <a:solidFill>
                          <a:schemeClr val="accent1">
                            <a:lumMod val="75000"/>
                          </a:schemeClr>
                        </a:solidFill>
                        <a:latin typeface="+mn-ea"/>
                        <a:ea typeface="+mn-ea"/>
                      </a:endParaRPr>
                    </a:p>
                  </a:txBody>
                  <a:tcPr marT="55321" marB="55321"/>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230548618"/>
                  </a:ext>
                </a:extLst>
              </a:tr>
              <a:tr h="379863">
                <a:tc>
                  <a:txBody>
                    <a:bodyPr/>
                    <a:lstStyle/>
                    <a:p>
                      <a:endParaRPr lang="ja-JP" altLang="en-US"/>
                    </a:p>
                  </a:txBody>
                  <a:tcPr marT="55321" marB="55321"/>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a:solidFill>
                            <a:srgbClr val="222222"/>
                          </a:solidFill>
                          <a:effectLst/>
                        </a:rPr>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lang="en-US" altLang="ja-JP" sz="1050" b="0" i="0">
                        <a:solidFill>
                          <a:srgbClr val="222222"/>
                        </a:solidFill>
                        <a:effectLst/>
                        <a:latin typeface="+mn-ea"/>
                        <a:ea typeface="+mn-ea"/>
                      </a:endParaRPr>
                    </a:p>
                  </a:txBody>
                  <a:tcPr marT="55321" marB="55321"/>
                </a:tc>
                <a:tc hMerge="1">
                  <a:txBody>
                    <a:bodyPr/>
                    <a:lstStyle/>
                    <a:p>
                      <a:endParaRPr kumimoji="1" lang="ja-JP" altLang="en-US"/>
                    </a:p>
                  </a:txBody>
                  <a:tcPr/>
                </a:tc>
                <a:extLst>
                  <a:ext uri="{0D108BD9-81ED-4DB2-BD59-A6C34878D82A}">
                    <a16:rowId xmlns:a16="http://schemas.microsoft.com/office/drawing/2014/main" val="3927263559"/>
                  </a:ext>
                </a:extLst>
              </a:tr>
              <a:tr h="396000">
                <a:tc>
                  <a:txBody>
                    <a:bodyPr/>
                    <a:lstStyle/>
                    <a:p>
                      <a:endParaRPr lang="ja-JP" altLang="en-US"/>
                    </a:p>
                  </a:txBody>
                  <a:tcPr marT="55321" marB="55321"/>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0">
                          <a:solidFill>
                            <a:srgbClr val="222222"/>
                          </a:solidFill>
                          <a:effectLst/>
                        </a:rPr>
                        <a:t>…………………</a:t>
                      </a:r>
                      <a:endParaRPr lang="en-US" altLang="ja-JP" sz="1050" b="0" i="0">
                        <a:solidFill>
                          <a:srgbClr val="222222"/>
                        </a:solidFill>
                        <a:effectLst/>
                        <a:latin typeface="+mn-ea"/>
                        <a:ea typeface="+mn-ea"/>
                      </a:endParaRPr>
                    </a:p>
                  </a:txBody>
                  <a:tcPr marT="55321" marB="55321"/>
                </a:tc>
                <a:tc>
                  <a:txBody>
                    <a:bodyPr/>
                    <a:lstStyle/>
                    <a:p>
                      <a:pPr algn="l"/>
                      <a:r>
                        <a:rPr lang="en-US" altLang="ja-JP" sz="1050"/>
                        <a:t>12</a:t>
                      </a:r>
                      <a:endParaRPr lang="ja-JP" altLang="en-US" sz="1050">
                        <a:latin typeface="+mn-ea"/>
                        <a:ea typeface="+mn-ea"/>
                      </a:endParaRPr>
                    </a:p>
                  </a:txBody>
                  <a:tcPr marT="55321" marB="55321"/>
                </a:tc>
                <a:extLst>
                  <a:ext uri="{0D108BD9-81ED-4DB2-BD59-A6C34878D82A}">
                    <a16:rowId xmlns:a16="http://schemas.microsoft.com/office/drawing/2014/main" val="3575082387"/>
                  </a:ext>
                </a:extLst>
              </a:tr>
            </a:tbl>
          </a:graphicData>
        </a:graphic>
      </p:graphicFrame>
      <p:graphicFrame>
        <p:nvGraphicFramePr>
          <p:cNvPr id="32" name="表 31">
            <a:extLst>
              <a:ext uri="{FF2B5EF4-FFF2-40B4-BE49-F238E27FC236}">
                <a16:creationId xmlns:a16="http://schemas.microsoft.com/office/drawing/2014/main" id="{16614A93-6116-9DDA-8C84-3D9D35B3E7F1}"/>
              </a:ext>
            </a:extLst>
          </p:cNvPr>
          <p:cNvGraphicFramePr>
            <a:graphicFrameLocks noGrp="1"/>
          </p:cNvGraphicFramePr>
          <p:nvPr userDrawn="1">
            <p:extLst>
              <p:ext uri="{D42A27DB-BD31-4B8C-83A1-F6EECF244321}">
                <p14:modId xmlns:p14="http://schemas.microsoft.com/office/powerpoint/2010/main" val="1892355937"/>
              </p:ext>
            </p:extLst>
          </p:nvPr>
        </p:nvGraphicFramePr>
        <p:xfrm>
          <a:off x="2518212" y="1440000"/>
          <a:ext cx="1821577" cy="2377504"/>
        </p:xfrm>
        <a:graphic>
          <a:graphicData uri="http://schemas.openxmlformats.org/drawingml/2006/table">
            <a:tbl>
              <a:tblPr firstRow="1" bandRow="1">
                <a:tableStyleId>{2D5ABB26-0587-4C30-8999-92F81FD0307C}</a:tableStyleId>
              </a:tblPr>
              <a:tblGrid>
                <a:gridCol w="208280">
                  <a:extLst>
                    <a:ext uri="{9D8B030D-6E8A-4147-A177-3AD203B41FA5}">
                      <a16:colId xmlns:a16="http://schemas.microsoft.com/office/drawing/2014/main" val="984773857"/>
                    </a:ext>
                  </a:extLst>
                </a:gridCol>
                <a:gridCol w="1235845">
                  <a:extLst>
                    <a:ext uri="{9D8B030D-6E8A-4147-A177-3AD203B41FA5}">
                      <a16:colId xmlns:a16="http://schemas.microsoft.com/office/drawing/2014/main" val="3266773626"/>
                    </a:ext>
                  </a:extLst>
                </a:gridCol>
                <a:gridCol w="377452">
                  <a:extLst>
                    <a:ext uri="{9D8B030D-6E8A-4147-A177-3AD203B41FA5}">
                      <a16:colId xmlns:a16="http://schemas.microsoft.com/office/drawing/2014/main" val="1616328361"/>
                    </a:ext>
                  </a:extLst>
                </a:gridCol>
              </a:tblGrid>
              <a:tr h="0">
                <a:tc grid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accent1">
                              <a:lumMod val="75000"/>
                            </a:schemeClr>
                          </a:solidFill>
                        </a:rPr>
                        <a:t>■用語名</a:t>
                      </a:r>
                      <a:endParaRPr kumimoji="1" lang="zh-TW" altLang="en-US" sz="1050" b="1">
                        <a:solidFill>
                          <a:schemeClr val="accent1">
                            <a:lumMod val="75000"/>
                          </a:schemeClr>
                        </a:solidFill>
                        <a:latin typeface="+mn-ea"/>
                        <a:ea typeface="+mn-ea"/>
                      </a:endParaRPr>
                    </a:p>
                  </a:txBody>
                  <a:tcPr marT="55321" marB="55321"/>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230548618"/>
                  </a:ext>
                </a:extLst>
              </a:tr>
              <a:tr h="379863">
                <a:tc>
                  <a:txBody>
                    <a:bodyPr/>
                    <a:lstStyle/>
                    <a:p>
                      <a:endParaRPr lang="ja-JP" altLang="en-US"/>
                    </a:p>
                  </a:txBody>
                  <a:tcPr marT="55321" marB="55321"/>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a:solidFill>
                            <a:srgbClr val="222222"/>
                          </a:solidFill>
                          <a:effectLst/>
                        </a:rPr>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lang="en-US" altLang="ja-JP" sz="1050" b="0" i="0">
                        <a:solidFill>
                          <a:srgbClr val="222222"/>
                        </a:solidFill>
                        <a:effectLst/>
                        <a:latin typeface="+mn-ea"/>
                        <a:ea typeface="+mn-ea"/>
                      </a:endParaRPr>
                    </a:p>
                  </a:txBody>
                  <a:tcPr marT="55321" marB="55321"/>
                </a:tc>
                <a:tc hMerge="1">
                  <a:txBody>
                    <a:bodyPr/>
                    <a:lstStyle/>
                    <a:p>
                      <a:endParaRPr kumimoji="1" lang="ja-JP" altLang="en-US"/>
                    </a:p>
                  </a:txBody>
                  <a:tcPr/>
                </a:tc>
                <a:extLst>
                  <a:ext uri="{0D108BD9-81ED-4DB2-BD59-A6C34878D82A}">
                    <a16:rowId xmlns:a16="http://schemas.microsoft.com/office/drawing/2014/main" val="3927263559"/>
                  </a:ext>
                </a:extLst>
              </a:tr>
              <a:tr h="396000">
                <a:tc>
                  <a:txBody>
                    <a:bodyPr/>
                    <a:lstStyle/>
                    <a:p>
                      <a:endParaRPr lang="ja-JP" altLang="en-US"/>
                    </a:p>
                  </a:txBody>
                  <a:tcPr marT="55321" marB="55321"/>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0">
                          <a:solidFill>
                            <a:srgbClr val="222222"/>
                          </a:solidFill>
                          <a:effectLst/>
                        </a:rPr>
                        <a:t>…………………</a:t>
                      </a:r>
                      <a:endParaRPr lang="en-US" altLang="ja-JP" sz="1050" b="0" i="0">
                        <a:solidFill>
                          <a:srgbClr val="222222"/>
                        </a:solidFill>
                        <a:effectLst/>
                        <a:latin typeface="+mn-ea"/>
                        <a:ea typeface="+mn-ea"/>
                      </a:endParaRPr>
                    </a:p>
                  </a:txBody>
                  <a:tcPr marT="55321" marB="55321"/>
                </a:tc>
                <a:tc>
                  <a:txBody>
                    <a:bodyPr/>
                    <a:lstStyle/>
                    <a:p>
                      <a:pPr algn="l"/>
                      <a:r>
                        <a:rPr lang="en-US" altLang="ja-JP" sz="1050"/>
                        <a:t>12</a:t>
                      </a:r>
                      <a:endParaRPr lang="ja-JP" altLang="en-US" sz="1050">
                        <a:latin typeface="+mn-ea"/>
                        <a:ea typeface="+mn-ea"/>
                      </a:endParaRPr>
                    </a:p>
                  </a:txBody>
                  <a:tcPr marT="55321" marB="55321"/>
                </a:tc>
                <a:extLst>
                  <a:ext uri="{0D108BD9-81ED-4DB2-BD59-A6C34878D82A}">
                    <a16:rowId xmlns:a16="http://schemas.microsoft.com/office/drawing/2014/main" val="3575082387"/>
                  </a:ext>
                </a:extLst>
              </a:tr>
            </a:tbl>
          </a:graphicData>
        </a:graphic>
      </p:graphicFrame>
      <p:graphicFrame>
        <p:nvGraphicFramePr>
          <p:cNvPr id="33" name="表 32">
            <a:extLst>
              <a:ext uri="{FF2B5EF4-FFF2-40B4-BE49-F238E27FC236}">
                <a16:creationId xmlns:a16="http://schemas.microsoft.com/office/drawing/2014/main" id="{DBB92A46-0554-BBBC-55E0-78AD4BF4BF2E}"/>
              </a:ext>
            </a:extLst>
          </p:cNvPr>
          <p:cNvGraphicFramePr>
            <a:graphicFrameLocks noGrp="1"/>
          </p:cNvGraphicFramePr>
          <p:nvPr userDrawn="1">
            <p:extLst>
              <p:ext uri="{D42A27DB-BD31-4B8C-83A1-F6EECF244321}">
                <p14:modId xmlns:p14="http://schemas.microsoft.com/office/powerpoint/2010/main" val="1106027945"/>
              </p:ext>
            </p:extLst>
          </p:nvPr>
        </p:nvGraphicFramePr>
        <p:xfrm>
          <a:off x="622799" y="4101856"/>
          <a:ext cx="1821577" cy="2377504"/>
        </p:xfrm>
        <a:graphic>
          <a:graphicData uri="http://schemas.openxmlformats.org/drawingml/2006/table">
            <a:tbl>
              <a:tblPr firstRow="1" bandRow="1">
                <a:tableStyleId>{2D5ABB26-0587-4C30-8999-92F81FD0307C}</a:tableStyleId>
              </a:tblPr>
              <a:tblGrid>
                <a:gridCol w="208280">
                  <a:extLst>
                    <a:ext uri="{9D8B030D-6E8A-4147-A177-3AD203B41FA5}">
                      <a16:colId xmlns:a16="http://schemas.microsoft.com/office/drawing/2014/main" val="984773857"/>
                    </a:ext>
                  </a:extLst>
                </a:gridCol>
                <a:gridCol w="1235845">
                  <a:extLst>
                    <a:ext uri="{9D8B030D-6E8A-4147-A177-3AD203B41FA5}">
                      <a16:colId xmlns:a16="http://schemas.microsoft.com/office/drawing/2014/main" val="3266773626"/>
                    </a:ext>
                  </a:extLst>
                </a:gridCol>
                <a:gridCol w="377452">
                  <a:extLst>
                    <a:ext uri="{9D8B030D-6E8A-4147-A177-3AD203B41FA5}">
                      <a16:colId xmlns:a16="http://schemas.microsoft.com/office/drawing/2014/main" val="1616328361"/>
                    </a:ext>
                  </a:extLst>
                </a:gridCol>
              </a:tblGrid>
              <a:tr h="0">
                <a:tc grid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accent1">
                              <a:lumMod val="75000"/>
                            </a:schemeClr>
                          </a:solidFill>
                        </a:rPr>
                        <a:t>■用語名</a:t>
                      </a:r>
                      <a:endParaRPr kumimoji="1" lang="zh-TW" altLang="en-US" sz="1050" b="1">
                        <a:solidFill>
                          <a:schemeClr val="accent1">
                            <a:lumMod val="75000"/>
                          </a:schemeClr>
                        </a:solidFill>
                        <a:latin typeface="+mn-ea"/>
                        <a:ea typeface="+mn-ea"/>
                      </a:endParaRPr>
                    </a:p>
                  </a:txBody>
                  <a:tcPr marT="55321" marB="55321"/>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230548618"/>
                  </a:ext>
                </a:extLst>
              </a:tr>
              <a:tr h="379863">
                <a:tc>
                  <a:txBody>
                    <a:bodyPr/>
                    <a:lstStyle/>
                    <a:p>
                      <a:endParaRPr lang="ja-JP" altLang="en-US"/>
                    </a:p>
                  </a:txBody>
                  <a:tcPr marT="55321" marB="55321"/>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a:solidFill>
                            <a:srgbClr val="222222"/>
                          </a:solidFill>
                          <a:effectLst/>
                        </a:rPr>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lang="en-US" altLang="ja-JP" sz="1050" b="0" i="0">
                        <a:solidFill>
                          <a:srgbClr val="222222"/>
                        </a:solidFill>
                        <a:effectLst/>
                        <a:latin typeface="+mn-ea"/>
                        <a:ea typeface="+mn-ea"/>
                      </a:endParaRPr>
                    </a:p>
                  </a:txBody>
                  <a:tcPr marT="55321" marB="55321"/>
                </a:tc>
                <a:tc hMerge="1">
                  <a:txBody>
                    <a:bodyPr/>
                    <a:lstStyle/>
                    <a:p>
                      <a:endParaRPr kumimoji="1" lang="ja-JP" altLang="en-US"/>
                    </a:p>
                  </a:txBody>
                  <a:tcPr/>
                </a:tc>
                <a:extLst>
                  <a:ext uri="{0D108BD9-81ED-4DB2-BD59-A6C34878D82A}">
                    <a16:rowId xmlns:a16="http://schemas.microsoft.com/office/drawing/2014/main" val="3927263559"/>
                  </a:ext>
                </a:extLst>
              </a:tr>
              <a:tr h="396000">
                <a:tc>
                  <a:txBody>
                    <a:bodyPr/>
                    <a:lstStyle/>
                    <a:p>
                      <a:endParaRPr lang="ja-JP" altLang="en-US"/>
                    </a:p>
                  </a:txBody>
                  <a:tcPr marT="55321" marB="55321"/>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0">
                          <a:solidFill>
                            <a:srgbClr val="222222"/>
                          </a:solidFill>
                          <a:effectLst/>
                        </a:rPr>
                        <a:t>…………………</a:t>
                      </a:r>
                      <a:endParaRPr lang="en-US" altLang="ja-JP" sz="1050" b="0" i="0">
                        <a:solidFill>
                          <a:srgbClr val="222222"/>
                        </a:solidFill>
                        <a:effectLst/>
                        <a:latin typeface="+mn-ea"/>
                        <a:ea typeface="+mn-ea"/>
                      </a:endParaRPr>
                    </a:p>
                  </a:txBody>
                  <a:tcPr marT="55321" marB="55321"/>
                </a:tc>
                <a:tc>
                  <a:txBody>
                    <a:bodyPr/>
                    <a:lstStyle/>
                    <a:p>
                      <a:pPr algn="l"/>
                      <a:r>
                        <a:rPr lang="en-US" altLang="ja-JP" sz="1050"/>
                        <a:t>12</a:t>
                      </a:r>
                      <a:endParaRPr lang="ja-JP" altLang="en-US" sz="1050">
                        <a:latin typeface="+mn-ea"/>
                        <a:ea typeface="+mn-ea"/>
                      </a:endParaRPr>
                    </a:p>
                  </a:txBody>
                  <a:tcPr marT="55321" marB="55321"/>
                </a:tc>
                <a:extLst>
                  <a:ext uri="{0D108BD9-81ED-4DB2-BD59-A6C34878D82A}">
                    <a16:rowId xmlns:a16="http://schemas.microsoft.com/office/drawing/2014/main" val="3575082387"/>
                  </a:ext>
                </a:extLst>
              </a:tr>
            </a:tbl>
          </a:graphicData>
        </a:graphic>
      </p:graphicFrame>
      <p:graphicFrame>
        <p:nvGraphicFramePr>
          <p:cNvPr id="34" name="表 33">
            <a:extLst>
              <a:ext uri="{FF2B5EF4-FFF2-40B4-BE49-F238E27FC236}">
                <a16:creationId xmlns:a16="http://schemas.microsoft.com/office/drawing/2014/main" id="{7CC78E74-5005-4A08-09EB-E78B965585AD}"/>
              </a:ext>
            </a:extLst>
          </p:cNvPr>
          <p:cNvGraphicFramePr>
            <a:graphicFrameLocks noGrp="1"/>
          </p:cNvGraphicFramePr>
          <p:nvPr userDrawn="1">
            <p:extLst>
              <p:ext uri="{D42A27DB-BD31-4B8C-83A1-F6EECF244321}">
                <p14:modId xmlns:p14="http://schemas.microsoft.com/office/powerpoint/2010/main" val="3318376076"/>
              </p:ext>
            </p:extLst>
          </p:nvPr>
        </p:nvGraphicFramePr>
        <p:xfrm>
          <a:off x="4413623" y="4101856"/>
          <a:ext cx="1821577" cy="2377504"/>
        </p:xfrm>
        <a:graphic>
          <a:graphicData uri="http://schemas.openxmlformats.org/drawingml/2006/table">
            <a:tbl>
              <a:tblPr firstRow="1" bandRow="1">
                <a:tableStyleId>{2D5ABB26-0587-4C30-8999-92F81FD0307C}</a:tableStyleId>
              </a:tblPr>
              <a:tblGrid>
                <a:gridCol w="208280">
                  <a:extLst>
                    <a:ext uri="{9D8B030D-6E8A-4147-A177-3AD203B41FA5}">
                      <a16:colId xmlns:a16="http://schemas.microsoft.com/office/drawing/2014/main" val="984773857"/>
                    </a:ext>
                  </a:extLst>
                </a:gridCol>
                <a:gridCol w="1235845">
                  <a:extLst>
                    <a:ext uri="{9D8B030D-6E8A-4147-A177-3AD203B41FA5}">
                      <a16:colId xmlns:a16="http://schemas.microsoft.com/office/drawing/2014/main" val="3266773626"/>
                    </a:ext>
                  </a:extLst>
                </a:gridCol>
                <a:gridCol w="377452">
                  <a:extLst>
                    <a:ext uri="{9D8B030D-6E8A-4147-A177-3AD203B41FA5}">
                      <a16:colId xmlns:a16="http://schemas.microsoft.com/office/drawing/2014/main" val="1616328361"/>
                    </a:ext>
                  </a:extLst>
                </a:gridCol>
              </a:tblGrid>
              <a:tr h="0">
                <a:tc grid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accent1">
                              <a:lumMod val="75000"/>
                            </a:schemeClr>
                          </a:solidFill>
                        </a:rPr>
                        <a:t>■用語名</a:t>
                      </a:r>
                      <a:endParaRPr kumimoji="1" lang="zh-TW" altLang="en-US" sz="1050" b="1">
                        <a:solidFill>
                          <a:schemeClr val="accent1">
                            <a:lumMod val="75000"/>
                          </a:schemeClr>
                        </a:solidFill>
                        <a:latin typeface="+mn-ea"/>
                        <a:ea typeface="+mn-ea"/>
                      </a:endParaRPr>
                    </a:p>
                  </a:txBody>
                  <a:tcPr marT="55321" marB="55321"/>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230548618"/>
                  </a:ext>
                </a:extLst>
              </a:tr>
              <a:tr h="379863">
                <a:tc>
                  <a:txBody>
                    <a:bodyPr/>
                    <a:lstStyle/>
                    <a:p>
                      <a:endParaRPr lang="ja-JP" altLang="en-US"/>
                    </a:p>
                  </a:txBody>
                  <a:tcPr marT="55321" marB="55321"/>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a:solidFill>
                            <a:srgbClr val="222222"/>
                          </a:solidFill>
                          <a:effectLst/>
                        </a:rPr>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lang="en-US" altLang="ja-JP" sz="1050" b="0" i="0">
                        <a:solidFill>
                          <a:srgbClr val="222222"/>
                        </a:solidFill>
                        <a:effectLst/>
                        <a:latin typeface="+mn-ea"/>
                        <a:ea typeface="+mn-ea"/>
                      </a:endParaRPr>
                    </a:p>
                  </a:txBody>
                  <a:tcPr marT="55321" marB="55321"/>
                </a:tc>
                <a:tc hMerge="1">
                  <a:txBody>
                    <a:bodyPr/>
                    <a:lstStyle/>
                    <a:p>
                      <a:endParaRPr kumimoji="1" lang="ja-JP" altLang="en-US"/>
                    </a:p>
                  </a:txBody>
                  <a:tcPr/>
                </a:tc>
                <a:extLst>
                  <a:ext uri="{0D108BD9-81ED-4DB2-BD59-A6C34878D82A}">
                    <a16:rowId xmlns:a16="http://schemas.microsoft.com/office/drawing/2014/main" val="3927263559"/>
                  </a:ext>
                </a:extLst>
              </a:tr>
              <a:tr h="396000">
                <a:tc>
                  <a:txBody>
                    <a:bodyPr/>
                    <a:lstStyle/>
                    <a:p>
                      <a:endParaRPr lang="ja-JP" altLang="en-US"/>
                    </a:p>
                  </a:txBody>
                  <a:tcPr marT="55321" marB="55321"/>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0">
                          <a:solidFill>
                            <a:srgbClr val="222222"/>
                          </a:solidFill>
                          <a:effectLst/>
                        </a:rPr>
                        <a:t>…………………</a:t>
                      </a:r>
                      <a:endParaRPr lang="en-US" altLang="ja-JP" sz="1050" b="0" i="0">
                        <a:solidFill>
                          <a:srgbClr val="222222"/>
                        </a:solidFill>
                        <a:effectLst/>
                        <a:latin typeface="+mn-ea"/>
                        <a:ea typeface="+mn-ea"/>
                      </a:endParaRPr>
                    </a:p>
                  </a:txBody>
                  <a:tcPr marT="55321" marB="55321"/>
                </a:tc>
                <a:tc>
                  <a:txBody>
                    <a:bodyPr/>
                    <a:lstStyle/>
                    <a:p>
                      <a:pPr algn="l"/>
                      <a:r>
                        <a:rPr lang="en-US" altLang="ja-JP" sz="1050"/>
                        <a:t>12</a:t>
                      </a:r>
                      <a:endParaRPr lang="ja-JP" altLang="en-US" sz="1050">
                        <a:latin typeface="+mn-ea"/>
                        <a:ea typeface="+mn-ea"/>
                      </a:endParaRPr>
                    </a:p>
                  </a:txBody>
                  <a:tcPr marT="55321" marB="55321"/>
                </a:tc>
                <a:extLst>
                  <a:ext uri="{0D108BD9-81ED-4DB2-BD59-A6C34878D82A}">
                    <a16:rowId xmlns:a16="http://schemas.microsoft.com/office/drawing/2014/main" val="3575082387"/>
                  </a:ext>
                </a:extLst>
              </a:tr>
            </a:tbl>
          </a:graphicData>
        </a:graphic>
      </p:graphicFrame>
      <p:graphicFrame>
        <p:nvGraphicFramePr>
          <p:cNvPr id="35" name="表 34">
            <a:extLst>
              <a:ext uri="{FF2B5EF4-FFF2-40B4-BE49-F238E27FC236}">
                <a16:creationId xmlns:a16="http://schemas.microsoft.com/office/drawing/2014/main" id="{F69FA533-445A-3D95-7C20-ED9505375BA5}"/>
              </a:ext>
            </a:extLst>
          </p:cNvPr>
          <p:cNvGraphicFramePr>
            <a:graphicFrameLocks noGrp="1"/>
          </p:cNvGraphicFramePr>
          <p:nvPr userDrawn="1">
            <p:extLst>
              <p:ext uri="{D42A27DB-BD31-4B8C-83A1-F6EECF244321}">
                <p14:modId xmlns:p14="http://schemas.microsoft.com/office/powerpoint/2010/main" val="3154255242"/>
              </p:ext>
            </p:extLst>
          </p:nvPr>
        </p:nvGraphicFramePr>
        <p:xfrm>
          <a:off x="2518211" y="4101856"/>
          <a:ext cx="1821577" cy="2377504"/>
        </p:xfrm>
        <a:graphic>
          <a:graphicData uri="http://schemas.openxmlformats.org/drawingml/2006/table">
            <a:tbl>
              <a:tblPr firstRow="1" bandRow="1">
                <a:tableStyleId>{2D5ABB26-0587-4C30-8999-92F81FD0307C}</a:tableStyleId>
              </a:tblPr>
              <a:tblGrid>
                <a:gridCol w="208280">
                  <a:extLst>
                    <a:ext uri="{9D8B030D-6E8A-4147-A177-3AD203B41FA5}">
                      <a16:colId xmlns:a16="http://schemas.microsoft.com/office/drawing/2014/main" val="984773857"/>
                    </a:ext>
                  </a:extLst>
                </a:gridCol>
                <a:gridCol w="1235845">
                  <a:extLst>
                    <a:ext uri="{9D8B030D-6E8A-4147-A177-3AD203B41FA5}">
                      <a16:colId xmlns:a16="http://schemas.microsoft.com/office/drawing/2014/main" val="3266773626"/>
                    </a:ext>
                  </a:extLst>
                </a:gridCol>
                <a:gridCol w="377452">
                  <a:extLst>
                    <a:ext uri="{9D8B030D-6E8A-4147-A177-3AD203B41FA5}">
                      <a16:colId xmlns:a16="http://schemas.microsoft.com/office/drawing/2014/main" val="1616328361"/>
                    </a:ext>
                  </a:extLst>
                </a:gridCol>
              </a:tblGrid>
              <a:tr h="0">
                <a:tc grid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accent1">
                              <a:lumMod val="75000"/>
                            </a:schemeClr>
                          </a:solidFill>
                        </a:rPr>
                        <a:t>■用語名</a:t>
                      </a:r>
                      <a:endParaRPr kumimoji="1" lang="zh-TW" altLang="en-US" sz="1050" b="1">
                        <a:solidFill>
                          <a:schemeClr val="accent1">
                            <a:lumMod val="75000"/>
                          </a:schemeClr>
                        </a:solidFill>
                        <a:latin typeface="+mn-ea"/>
                        <a:ea typeface="+mn-ea"/>
                      </a:endParaRPr>
                    </a:p>
                  </a:txBody>
                  <a:tcPr marT="55321" marB="55321"/>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230548618"/>
                  </a:ext>
                </a:extLst>
              </a:tr>
              <a:tr h="379863">
                <a:tc>
                  <a:txBody>
                    <a:bodyPr/>
                    <a:lstStyle/>
                    <a:p>
                      <a:endParaRPr lang="ja-JP" altLang="en-US"/>
                    </a:p>
                  </a:txBody>
                  <a:tcPr marT="55321" marB="55321"/>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a:solidFill>
                            <a:srgbClr val="222222"/>
                          </a:solidFill>
                          <a:effectLst/>
                        </a:rPr>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lang="en-US" altLang="ja-JP" sz="1050" b="0" i="0">
                        <a:solidFill>
                          <a:srgbClr val="222222"/>
                        </a:solidFill>
                        <a:effectLst/>
                        <a:latin typeface="+mn-ea"/>
                        <a:ea typeface="+mn-ea"/>
                      </a:endParaRPr>
                    </a:p>
                  </a:txBody>
                  <a:tcPr marT="55321" marB="55321"/>
                </a:tc>
                <a:tc hMerge="1">
                  <a:txBody>
                    <a:bodyPr/>
                    <a:lstStyle/>
                    <a:p>
                      <a:endParaRPr kumimoji="1" lang="ja-JP" altLang="en-US"/>
                    </a:p>
                  </a:txBody>
                  <a:tcPr/>
                </a:tc>
                <a:extLst>
                  <a:ext uri="{0D108BD9-81ED-4DB2-BD59-A6C34878D82A}">
                    <a16:rowId xmlns:a16="http://schemas.microsoft.com/office/drawing/2014/main" val="3927263559"/>
                  </a:ext>
                </a:extLst>
              </a:tr>
              <a:tr h="396000">
                <a:tc>
                  <a:txBody>
                    <a:bodyPr/>
                    <a:lstStyle/>
                    <a:p>
                      <a:endParaRPr lang="ja-JP" altLang="en-US"/>
                    </a:p>
                  </a:txBody>
                  <a:tcPr marT="55321" marB="55321"/>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0">
                          <a:solidFill>
                            <a:srgbClr val="222222"/>
                          </a:solidFill>
                          <a:effectLst/>
                        </a:rPr>
                        <a:t>…………………</a:t>
                      </a:r>
                      <a:endParaRPr lang="en-US" altLang="ja-JP" sz="1050" b="0" i="0">
                        <a:solidFill>
                          <a:srgbClr val="222222"/>
                        </a:solidFill>
                        <a:effectLst/>
                        <a:latin typeface="+mn-ea"/>
                        <a:ea typeface="+mn-ea"/>
                      </a:endParaRPr>
                    </a:p>
                  </a:txBody>
                  <a:tcPr marT="55321" marB="55321"/>
                </a:tc>
                <a:tc>
                  <a:txBody>
                    <a:bodyPr/>
                    <a:lstStyle/>
                    <a:p>
                      <a:pPr algn="l"/>
                      <a:r>
                        <a:rPr lang="en-US" altLang="ja-JP" sz="1050"/>
                        <a:t>12</a:t>
                      </a:r>
                      <a:endParaRPr lang="ja-JP" altLang="en-US" sz="1050">
                        <a:latin typeface="+mn-ea"/>
                        <a:ea typeface="+mn-ea"/>
                      </a:endParaRPr>
                    </a:p>
                  </a:txBody>
                  <a:tcPr marT="55321" marB="55321"/>
                </a:tc>
                <a:extLst>
                  <a:ext uri="{0D108BD9-81ED-4DB2-BD59-A6C34878D82A}">
                    <a16:rowId xmlns:a16="http://schemas.microsoft.com/office/drawing/2014/main" val="3575082387"/>
                  </a:ext>
                </a:extLst>
              </a:tr>
            </a:tbl>
          </a:graphicData>
        </a:graphic>
      </p:graphicFrame>
      <p:graphicFrame>
        <p:nvGraphicFramePr>
          <p:cNvPr id="36" name="表 35">
            <a:extLst>
              <a:ext uri="{FF2B5EF4-FFF2-40B4-BE49-F238E27FC236}">
                <a16:creationId xmlns:a16="http://schemas.microsoft.com/office/drawing/2014/main" id="{95068976-9D6A-CEF5-A7CC-0117319EBB9A}"/>
              </a:ext>
            </a:extLst>
          </p:cNvPr>
          <p:cNvGraphicFramePr>
            <a:graphicFrameLocks noGrp="1"/>
          </p:cNvGraphicFramePr>
          <p:nvPr userDrawn="1">
            <p:extLst>
              <p:ext uri="{D42A27DB-BD31-4B8C-83A1-F6EECF244321}">
                <p14:modId xmlns:p14="http://schemas.microsoft.com/office/powerpoint/2010/main" val="2825666175"/>
              </p:ext>
            </p:extLst>
          </p:nvPr>
        </p:nvGraphicFramePr>
        <p:xfrm>
          <a:off x="622799" y="6763712"/>
          <a:ext cx="1821577" cy="2377504"/>
        </p:xfrm>
        <a:graphic>
          <a:graphicData uri="http://schemas.openxmlformats.org/drawingml/2006/table">
            <a:tbl>
              <a:tblPr firstRow="1" bandRow="1">
                <a:tableStyleId>{2D5ABB26-0587-4C30-8999-92F81FD0307C}</a:tableStyleId>
              </a:tblPr>
              <a:tblGrid>
                <a:gridCol w="208280">
                  <a:extLst>
                    <a:ext uri="{9D8B030D-6E8A-4147-A177-3AD203B41FA5}">
                      <a16:colId xmlns:a16="http://schemas.microsoft.com/office/drawing/2014/main" val="984773857"/>
                    </a:ext>
                  </a:extLst>
                </a:gridCol>
                <a:gridCol w="1235845">
                  <a:extLst>
                    <a:ext uri="{9D8B030D-6E8A-4147-A177-3AD203B41FA5}">
                      <a16:colId xmlns:a16="http://schemas.microsoft.com/office/drawing/2014/main" val="3266773626"/>
                    </a:ext>
                  </a:extLst>
                </a:gridCol>
                <a:gridCol w="377452">
                  <a:extLst>
                    <a:ext uri="{9D8B030D-6E8A-4147-A177-3AD203B41FA5}">
                      <a16:colId xmlns:a16="http://schemas.microsoft.com/office/drawing/2014/main" val="1616328361"/>
                    </a:ext>
                  </a:extLst>
                </a:gridCol>
              </a:tblGrid>
              <a:tr h="0">
                <a:tc grid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accent1">
                              <a:lumMod val="75000"/>
                            </a:schemeClr>
                          </a:solidFill>
                        </a:rPr>
                        <a:t>■用語名</a:t>
                      </a:r>
                      <a:endParaRPr kumimoji="1" lang="zh-TW" altLang="en-US" sz="1050" b="1">
                        <a:solidFill>
                          <a:schemeClr val="accent1">
                            <a:lumMod val="75000"/>
                          </a:schemeClr>
                        </a:solidFill>
                        <a:latin typeface="+mn-ea"/>
                        <a:ea typeface="+mn-ea"/>
                      </a:endParaRPr>
                    </a:p>
                  </a:txBody>
                  <a:tcPr marT="55321" marB="55321"/>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230548618"/>
                  </a:ext>
                </a:extLst>
              </a:tr>
              <a:tr h="379863">
                <a:tc>
                  <a:txBody>
                    <a:bodyPr/>
                    <a:lstStyle/>
                    <a:p>
                      <a:endParaRPr lang="ja-JP" altLang="en-US"/>
                    </a:p>
                  </a:txBody>
                  <a:tcPr marT="55321" marB="55321"/>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a:solidFill>
                            <a:srgbClr val="222222"/>
                          </a:solidFill>
                          <a:effectLst/>
                        </a:rPr>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lang="en-US" altLang="ja-JP" sz="1050" b="0" i="0">
                        <a:solidFill>
                          <a:srgbClr val="222222"/>
                        </a:solidFill>
                        <a:effectLst/>
                        <a:latin typeface="+mn-ea"/>
                        <a:ea typeface="+mn-ea"/>
                      </a:endParaRPr>
                    </a:p>
                  </a:txBody>
                  <a:tcPr marT="55321" marB="55321"/>
                </a:tc>
                <a:tc hMerge="1">
                  <a:txBody>
                    <a:bodyPr/>
                    <a:lstStyle/>
                    <a:p>
                      <a:endParaRPr kumimoji="1" lang="ja-JP" altLang="en-US"/>
                    </a:p>
                  </a:txBody>
                  <a:tcPr/>
                </a:tc>
                <a:extLst>
                  <a:ext uri="{0D108BD9-81ED-4DB2-BD59-A6C34878D82A}">
                    <a16:rowId xmlns:a16="http://schemas.microsoft.com/office/drawing/2014/main" val="3927263559"/>
                  </a:ext>
                </a:extLst>
              </a:tr>
              <a:tr h="396000">
                <a:tc>
                  <a:txBody>
                    <a:bodyPr/>
                    <a:lstStyle/>
                    <a:p>
                      <a:endParaRPr lang="ja-JP" altLang="en-US"/>
                    </a:p>
                  </a:txBody>
                  <a:tcPr marT="55321" marB="55321"/>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0">
                          <a:solidFill>
                            <a:srgbClr val="222222"/>
                          </a:solidFill>
                          <a:effectLst/>
                        </a:rPr>
                        <a:t>…………………</a:t>
                      </a:r>
                      <a:endParaRPr lang="en-US" altLang="ja-JP" sz="1050" b="0" i="0">
                        <a:solidFill>
                          <a:srgbClr val="222222"/>
                        </a:solidFill>
                        <a:effectLst/>
                        <a:latin typeface="+mn-ea"/>
                        <a:ea typeface="+mn-ea"/>
                      </a:endParaRPr>
                    </a:p>
                  </a:txBody>
                  <a:tcPr marT="55321" marB="55321"/>
                </a:tc>
                <a:tc>
                  <a:txBody>
                    <a:bodyPr/>
                    <a:lstStyle/>
                    <a:p>
                      <a:pPr algn="l"/>
                      <a:r>
                        <a:rPr lang="en-US" altLang="ja-JP" sz="1050"/>
                        <a:t>12</a:t>
                      </a:r>
                      <a:endParaRPr lang="ja-JP" altLang="en-US" sz="1050">
                        <a:latin typeface="+mn-ea"/>
                        <a:ea typeface="+mn-ea"/>
                      </a:endParaRPr>
                    </a:p>
                  </a:txBody>
                  <a:tcPr marT="55321" marB="55321"/>
                </a:tc>
                <a:extLst>
                  <a:ext uri="{0D108BD9-81ED-4DB2-BD59-A6C34878D82A}">
                    <a16:rowId xmlns:a16="http://schemas.microsoft.com/office/drawing/2014/main" val="3575082387"/>
                  </a:ext>
                </a:extLst>
              </a:tr>
            </a:tbl>
          </a:graphicData>
        </a:graphic>
      </p:graphicFrame>
      <p:graphicFrame>
        <p:nvGraphicFramePr>
          <p:cNvPr id="37" name="表 36">
            <a:extLst>
              <a:ext uri="{FF2B5EF4-FFF2-40B4-BE49-F238E27FC236}">
                <a16:creationId xmlns:a16="http://schemas.microsoft.com/office/drawing/2014/main" id="{AE053FEA-46F9-2ECC-2453-4268FD99D45F}"/>
              </a:ext>
            </a:extLst>
          </p:cNvPr>
          <p:cNvGraphicFramePr>
            <a:graphicFrameLocks noGrp="1"/>
          </p:cNvGraphicFramePr>
          <p:nvPr userDrawn="1">
            <p:extLst>
              <p:ext uri="{D42A27DB-BD31-4B8C-83A1-F6EECF244321}">
                <p14:modId xmlns:p14="http://schemas.microsoft.com/office/powerpoint/2010/main" val="1956996746"/>
              </p:ext>
            </p:extLst>
          </p:nvPr>
        </p:nvGraphicFramePr>
        <p:xfrm>
          <a:off x="4413623" y="6763712"/>
          <a:ext cx="1821577" cy="2377504"/>
        </p:xfrm>
        <a:graphic>
          <a:graphicData uri="http://schemas.openxmlformats.org/drawingml/2006/table">
            <a:tbl>
              <a:tblPr firstRow="1" bandRow="1">
                <a:tableStyleId>{2D5ABB26-0587-4C30-8999-92F81FD0307C}</a:tableStyleId>
              </a:tblPr>
              <a:tblGrid>
                <a:gridCol w="208280">
                  <a:extLst>
                    <a:ext uri="{9D8B030D-6E8A-4147-A177-3AD203B41FA5}">
                      <a16:colId xmlns:a16="http://schemas.microsoft.com/office/drawing/2014/main" val="984773857"/>
                    </a:ext>
                  </a:extLst>
                </a:gridCol>
                <a:gridCol w="1235845">
                  <a:extLst>
                    <a:ext uri="{9D8B030D-6E8A-4147-A177-3AD203B41FA5}">
                      <a16:colId xmlns:a16="http://schemas.microsoft.com/office/drawing/2014/main" val="3266773626"/>
                    </a:ext>
                  </a:extLst>
                </a:gridCol>
                <a:gridCol w="377452">
                  <a:extLst>
                    <a:ext uri="{9D8B030D-6E8A-4147-A177-3AD203B41FA5}">
                      <a16:colId xmlns:a16="http://schemas.microsoft.com/office/drawing/2014/main" val="1616328361"/>
                    </a:ext>
                  </a:extLst>
                </a:gridCol>
              </a:tblGrid>
              <a:tr h="0">
                <a:tc grid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accent1">
                              <a:lumMod val="75000"/>
                            </a:schemeClr>
                          </a:solidFill>
                        </a:rPr>
                        <a:t>■用語名</a:t>
                      </a:r>
                      <a:endParaRPr kumimoji="1" lang="zh-TW" altLang="en-US" sz="1050" b="1">
                        <a:solidFill>
                          <a:schemeClr val="accent1">
                            <a:lumMod val="75000"/>
                          </a:schemeClr>
                        </a:solidFill>
                        <a:latin typeface="+mn-ea"/>
                        <a:ea typeface="+mn-ea"/>
                      </a:endParaRPr>
                    </a:p>
                  </a:txBody>
                  <a:tcPr marT="55321" marB="55321"/>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230548618"/>
                  </a:ext>
                </a:extLst>
              </a:tr>
              <a:tr h="379863">
                <a:tc>
                  <a:txBody>
                    <a:bodyPr/>
                    <a:lstStyle/>
                    <a:p>
                      <a:endParaRPr lang="ja-JP" altLang="en-US"/>
                    </a:p>
                  </a:txBody>
                  <a:tcPr marT="55321" marB="55321"/>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a:solidFill>
                            <a:srgbClr val="222222"/>
                          </a:solidFill>
                          <a:effectLst/>
                        </a:rPr>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lang="en-US" altLang="ja-JP" sz="1050" b="0" i="0">
                        <a:solidFill>
                          <a:srgbClr val="222222"/>
                        </a:solidFill>
                        <a:effectLst/>
                        <a:latin typeface="+mn-ea"/>
                        <a:ea typeface="+mn-ea"/>
                      </a:endParaRPr>
                    </a:p>
                  </a:txBody>
                  <a:tcPr marT="55321" marB="55321"/>
                </a:tc>
                <a:tc hMerge="1">
                  <a:txBody>
                    <a:bodyPr/>
                    <a:lstStyle/>
                    <a:p>
                      <a:endParaRPr kumimoji="1" lang="ja-JP" altLang="en-US"/>
                    </a:p>
                  </a:txBody>
                  <a:tcPr/>
                </a:tc>
                <a:extLst>
                  <a:ext uri="{0D108BD9-81ED-4DB2-BD59-A6C34878D82A}">
                    <a16:rowId xmlns:a16="http://schemas.microsoft.com/office/drawing/2014/main" val="3927263559"/>
                  </a:ext>
                </a:extLst>
              </a:tr>
              <a:tr h="396000">
                <a:tc>
                  <a:txBody>
                    <a:bodyPr/>
                    <a:lstStyle/>
                    <a:p>
                      <a:endParaRPr lang="ja-JP" altLang="en-US"/>
                    </a:p>
                  </a:txBody>
                  <a:tcPr marT="55321" marB="55321"/>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0">
                          <a:solidFill>
                            <a:srgbClr val="222222"/>
                          </a:solidFill>
                          <a:effectLst/>
                        </a:rPr>
                        <a:t>…………………</a:t>
                      </a:r>
                      <a:endParaRPr lang="en-US" altLang="ja-JP" sz="1050" b="0" i="0">
                        <a:solidFill>
                          <a:srgbClr val="222222"/>
                        </a:solidFill>
                        <a:effectLst/>
                        <a:latin typeface="+mn-ea"/>
                        <a:ea typeface="+mn-ea"/>
                      </a:endParaRPr>
                    </a:p>
                  </a:txBody>
                  <a:tcPr marT="55321" marB="55321"/>
                </a:tc>
                <a:tc>
                  <a:txBody>
                    <a:bodyPr/>
                    <a:lstStyle/>
                    <a:p>
                      <a:pPr algn="l"/>
                      <a:r>
                        <a:rPr lang="en-US" altLang="ja-JP" sz="1050"/>
                        <a:t>12</a:t>
                      </a:r>
                      <a:endParaRPr lang="ja-JP" altLang="en-US" sz="1050">
                        <a:latin typeface="+mn-ea"/>
                        <a:ea typeface="+mn-ea"/>
                      </a:endParaRPr>
                    </a:p>
                  </a:txBody>
                  <a:tcPr marT="55321" marB="55321"/>
                </a:tc>
                <a:extLst>
                  <a:ext uri="{0D108BD9-81ED-4DB2-BD59-A6C34878D82A}">
                    <a16:rowId xmlns:a16="http://schemas.microsoft.com/office/drawing/2014/main" val="3575082387"/>
                  </a:ext>
                </a:extLst>
              </a:tr>
            </a:tbl>
          </a:graphicData>
        </a:graphic>
      </p:graphicFrame>
      <p:graphicFrame>
        <p:nvGraphicFramePr>
          <p:cNvPr id="38" name="表 37">
            <a:extLst>
              <a:ext uri="{FF2B5EF4-FFF2-40B4-BE49-F238E27FC236}">
                <a16:creationId xmlns:a16="http://schemas.microsoft.com/office/drawing/2014/main" id="{C68F3702-1742-7915-F09B-2F340558CFE7}"/>
              </a:ext>
            </a:extLst>
          </p:cNvPr>
          <p:cNvGraphicFramePr>
            <a:graphicFrameLocks noGrp="1"/>
          </p:cNvGraphicFramePr>
          <p:nvPr userDrawn="1">
            <p:extLst>
              <p:ext uri="{D42A27DB-BD31-4B8C-83A1-F6EECF244321}">
                <p14:modId xmlns:p14="http://schemas.microsoft.com/office/powerpoint/2010/main" val="4291214763"/>
              </p:ext>
            </p:extLst>
          </p:nvPr>
        </p:nvGraphicFramePr>
        <p:xfrm>
          <a:off x="2518211" y="6763712"/>
          <a:ext cx="1821577" cy="2377504"/>
        </p:xfrm>
        <a:graphic>
          <a:graphicData uri="http://schemas.openxmlformats.org/drawingml/2006/table">
            <a:tbl>
              <a:tblPr firstRow="1" bandRow="1">
                <a:tableStyleId>{2D5ABB26-0587-4C30-8999-92F81FD0307C}</a:tableStyleId>
              </a:tblPr>
              <a:tblGrid>
                <a:gridCol w="208280">
                  <a:extLst>
                    <a:ext uri="{9D8B030D-6E8A-4147-A177-3AD203B41FA5}">
                      <a16:colId xmlns:a16="http://schemas.microsoft.com/office/drawing/2014/main" val="984773857"/>
                    </a:ext>
                  </a:extLst>
                </a:gridCol>
                <a:gridCol w="1235845">
                  <a:extLst>
                    <a:ext uri="{9D8B030D-6E8A-4147-A177-3AD203B41FA5}">
                      <a16:colId xmlns:a16="http://schemas.microsoft.com/office/drawing/2014/main" val="3266773626"/>
                    </a:ext>
                  </a:extLst>
                </a:gridCol>
                <a:gridCol w="377452">
                  <a:extLst>
                    <a:ext uri="{9D8B030D-6E8A-4147-A177-3AD203B41FA5}">
                      <a16:colId xmlns:a16="http://schemas.microsoft.com/office/drawing/2014/main" val="1616328361"/>
                    </a:ext>
                  </a:extLst>
                </a:gridCol>
              </a:tblGrid>
              <a:tr h="0">
                <a:tc grid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accent1">
                              <a:lumMod val="75000"/>
                            </a:schemeClr>
                          </a:solidFill>
                        </a:rPr>
                        <a:t>■用語名</a:t>
                      </a:r>
                      <a:endParaRPr kumimoji="1" lang="zh-TW" altLang="en-US" sz="1050" b="1">
                        <a:solidFill>
                          <a:schemeClr val="accent1">
                            <a:lumMod val="75000"/>
                          </a:schemeClr>
                        </a:solidFill>
                        <a:latin typeface="+mn-ea"/>
                        <a:ea typeface="+mn-ea"/>
                      </a:endParaRPr>
                    </a:p>
                  </a:txBody>
                  <a:tcPr marT="55321" marB="55321"/>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230548618"/>
                  </a:ext>
                </a:extLst>
              </a:tr>
              <a:tr h="379863">
                <a:tc>
                  <a:txBody>
                    <a:bodyPr/>
                    <a:lstStyle/>
                    <a:p>
                      <a:endParaRPr lang="ja-JP" altLang="en-US"/>
                    </a:p>
                  </a:txBody>
                  <a:tcPr marT="55321" marB="55321"/>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a:solidFill>
                            <a:srgbClr val="222222"/>
                          </a:solidFill>
                          <a:effectLst/>
                        </a:rPr>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lang="en-US" altLang="ja-JP" sz="1050" b="0" i="0">
                        <a:solidFill>
                          <a:srgbClr val="222222"/>
                        </a:solidFill>
                        <a:effectLst/>
                        <a:latin typeface="+mn-ea"/>
                        <a:ea typeface="+mn-ea"/>
                      </a:endParaRPr>
                    </a:p>
                  </a:txBody>
                  <a:tcPr marT="55321" marB="55321"/>
                </a:tc>
                <a:tc hMerge="1">
                  <a:txBody>
                    <a:bodyPr/>
                    <a:lstStyle/>
                    <a:p>
                      <a:endParaRPr kumimoji="1" lang="ja-JP" altLang="en-US"/>
                    </a:p>
                  </a:txBody>
                  <a:tcPr/>
                </a:tc>
                <a:extLst>
                  <a:ext uri="{0D108BD9-81ED-4DB2-BD59-A6C34878D82A}">
                    <a16:rowId xmlns:a16="http://schemas.microsoft.com/office/drawing/2014/main" val="3927263559"/>
                  </a:ext>
                </a:extLst>
              </a:tr>
              <a:tr h="396000">
                <a:tc>
                  <a:txBody>
                    <a:bodyPr/>
                    <a:lstStyle/>
                    <a:p>
                      <a:endParaRPr lang="ja-JP" altLang="en-US"/>
                    </a:p>
                  </a:txBody>
                  <a:tcPr marT="55321" marB="55321"/>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0">
                          <a:solidFill>
                            <a:srgbClr val="222222"/>
                          </a:solidFill>
                          <a:effectLst/>
                        </a:rPr>
                        <a:t>…………………</a:t>
                      </a:r>
                      <a:endParaRPr lang="en-US" altLang="ja-JP" sz="1050" b="0" i="0">
                        <a:solidFill>
                          <a:srgbClr val="222222"/>
                        </a:solidFill>
                        <a:effectLst/>
                        <a:latin typeface="+mn-ea"/>
                        <a:ea typeface="+mn-ea"/>
                      </a:endParaRPr>
                    </a:p>
                  </a:txBody>
                  <a:tcPr marT="55321" marB="55321"/>
                </a:tc>
                <a:tc>
                  <a:txBody>
                    <a:bodyPr/>
                    <a:lstStyle/>
                    <a:p>
                      <a:pPr algn="l"/>
                      <a:r>
                        <a:rPr lang="en-US" altLang="ja-JP" sz="1050"/>
                        <a:t>12</a:t>
                      </a:r>
                      <a:endParaRPr lang="ja-JP" altLang="en-US" sz="1050">
                        <a:latin typeface="+mn-ea"/>
                        <a:ea typeface="+mn-ea"/>
                      </a:endParaRPr>
                    </a:p>
                  </a:txBody>
                  <a:tcPr marT="55321" marB="55321"/>
                </a:tc>
                <a:extLst>
                  <a:ext uri="{0D108BD9-81ED-4DB2-BD59-A6C34878D82A}">
                    <a16:rowId xmlns:a16="http://schemas.microsoft.com/office/drawing/2014/main" val="3575082387"/>
                  </a:ext>
                </a:extLst>
              </a:tr>
            </a:tbl>
          </a:graphicData>
        </a:graphic>
      </p:graphicFrame>
    </p:spTree>
    <p:extLst>
      <p:ext uri="{BB962C8B-B14F-4D97-AF65-F5344CB8AC3E}">
        <p14:creationId xmlns:p14="http://schemas.microsoft.com/office/powerpoint/2010/main" val="75313666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1_タイトル スライド">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3" name="テキスト プレースホルダー 9">
            <a:extLst>
              <a:ext uri="{FF2B5EF4-FFF2-40B4-BE49-F238E27FC236}">
                <a16:creationId xmlns:a16="http://schemas.microsoft.com/office/drawing/2014/main" id="{7BD78535-3367-1D4E-2097-D9E41C252E93}"/>
              </a:ext>
            </a:extLst>
          </p:cNvPr>
          <p:cNvSpPr>
            <a:spLocks noGrp="1"/>
          </p:cNvSpPr>
          <p:nvPr>
            <p:ph type="body" sz="quarter" idx="32" hasCustomPrompt="1"/>
          </p:nvPr>
        </p:nvSpPr>
        <p:spPr>
          <a:xfrm>
            <a:off x="622800" y="774648"/>
            <a:ext cx="5612400" cy="381000"/>
          </a:xfrm>
          <a:prstGeom prst="rect">
            <a:avLst/>
          </a:prstGeom>
        </p:spPr>
        <p:txBody>
          <a:bodyPr anchor="b"/>
          <a:lstStyle>
            <a:lvl1pPr>
              <a:defRPr/>
            </a:lvl1pPr>
          </a:lstStyle>
          <a:p>
            <a:pPr lvl="0"/>
            <a:r>
              <a:rPr kumimoji="1" lang="ja-JP" altLang="en-US"/>
              <a:t>コラム</a:t>
            </a:r>
          </a:p>
        </p:txBody>
      </p:sp>
      <p:sp>
        <p:nvSpPr>
          <p:cNvPr id="4" name="スクロール: 横 3">
            <a:extLst>
              <a:ext uri="{FF2B5EF4-FFF2-40B4-BE49-F238E27FC236}">
                <a16:creationId xmlns:a16="http://schemas.microsoft.com/office/drawing/2014/main" id="{04FE7C1F-4CF8-180D-1372-F4A859D54E55}"/>
              </a:ext>
            </a:extLst>
          </p:cNvPr>
          <p:cNvSpPr/>
          <p:nvPr userDrawn="1"/>
        </p:nvSpPr>
        <p:spPr>
          <a:xfrm>
            <a:off x="622800" y="1440000"/>
            <a:ext cx="5612400" cy="4965699"/>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endParaRPr kumimoji="1" lang="en-US" altLang="ja-JP" sz="1200" b="1">
              <a:solidFill>
                <a:schemeClr val="tx1"/>
              </a:solidFill>
              <a:latin typeface="メイリオ" panose="020B0604030504040204" pitchFamily="50" charset="-128"/>
              <a:ea typeface="メイリオ" panose="020B0604030504040204" pitchFamily="50" charset="-128"/>
            </a:endParaRPr>
          </a:p>
          <a:p>
            <a:r>
              <a:rPr kumimoji="1" lang="ja-JP" altLang="en-US" sz="1200" b="1">
                <a:solidFill>
                  <a:schemeClr val="tx1"/>
                </a:solidFill>
                <a:latin typeface="+mn-ea"/>
                <a:ea typeface="+mn-ea"/>
              </a:rPr>
              <a:t>タイトル</a:t>
            </a:r>
            <a:endParaRPr kumimoji="1" lang="en-US" altLang="ja-JP" sz="1200" b="1">
              <a:solidFill>
                <a:schemeClr val="tx1"/>
              </a:solidFill>
              <a:latin typeface="+mn-ea"/>
              <a:ea typeface="+mn-ea"/>
            </a:endParaRPr>
          </a:p>
          <a:p>
            <a:r>
              <a:rPr kumimoji="1" lang="ja-JP" altLang="en-US" sz="1050" b="0">
                <a:solidFill>
                  <a:schemeClr val="tx1"/>
                </a:solidFill>
                <a:latin typeface="+mn-ea"/>
                <a:ea typeface="+mn-ea"/>
              </a:rPr>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p>
        </p:txBody>
      </p:sp>
      <p:sp>
        <p:nvSpPr>
          <p:cNvPr id="5" name="スクロール: 横 4">
            <a:extLst>
              <a:ext uri="{FF2B5EF4-FFF2-40B4-BE49-F238E27FC236}">
                <a16:creationId xmlns:a16="http://schemas.microsoft.com/office/drawing/2014/main" id="{A8E1F8EF-B77F-3B80-0FEC-EC189D241414}"/>
              </a:ext>
            </a:extLst>
          </p:cNvPr>
          <p:cNvSpPr/>
          <p:nvPr userDrawn="1"/>
        </p:nvSpPr>
        <p:spPr>
          <a:xfrm>
            <a:off x="622800" y="6628200"/>
            <a:ext cx="5612400" cy="2493537"/>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1600">
              <a:solidFill>
                <a:schemeClr val="tx1"/>
              </a:solidFill>
            </a:endParaRPr>
          </a:p>
          <a:p>
            <a:pPr algn="ctr"/>
            <a:r>
              <a:rPr kumimoji="1" lang="en-US" altLang="ja-JP" sz="1600">
                <a:solidFill>
                  <a:schemeClr val="tx1"/>
                </a:solidFill>
              </a:rPr>
              <a:t>--------------------------------------------------------</a:t>
            </a:r>
          </a:p>
          <a:p>
            <a:pPr algn="ctr"/>
            <a:endParaRPr kumimoji="1" lang="en-US" altLang="ja-JP" sz="1600">
              <a:solidFill>
                <a:schemeClr val="tx1"/>
              </a:solidFill>
            </a:endParaRPr>
          </a:p>
          <a:p>
            <a:pPr algn="ctr"/>
            <a:r>
              <a:rPr kumimoji="1" lang="en-US" altLang="ja-JP" sz="1600">
                <a:solidFill>
                  <a:schemeClr val="tx1"/>
                </a:solidFill>
              </a:rPr>
              <a:t>--------------------------------------------------------</a:t>
            </a:r>
            <a:endParaRPr kumimoji="1" lang="ja-JP" altLang="en-US" sz="1600">
              <a:solidFill>
                <a:schemeClr val="tx1"/>
              </a:solidFill>
            </a:endParaRPr>
          </a:p>
          <a:p>
            <a:pPr algn="ctr"/>
            <a:endParaRPr kumimoji="1" lang="en-US" altLang="ja-JP" sz="1600">
              <a:solidFill>
                <a:schemeClr val="tx1"/>
              </a:solidFill>
            </a:endParaRPr>
          </a:p>
          <a:p>
            <a:pPr algn="ctr"/>
            <a:r>
              <a:rPr kumimoji="1" lang="en-US" altLang="ja-JP" sz="1600">
                <a:solidFill>
                  <a:schemeClr val="tx1"/>
                </a:solidFill>
              </a:rPr>
              <a:t>--------------------------------------------------------</a:t>
            </a:r>
          </a:p>
          <a:p>
            <a:pPr algn="ctr"/>
            <a:endParaRPr kumimoji="1" lang="ja-JP" altLang="en-US" sz="1600">
              <a:solidFill>
                <a:schemeClr val="tx1"/>
              </a:solidFill>
            </a:endParaRPr>
          </a:p>
        </p:txBody>
      </p:sp>
    </p:spTree>
    <p:extLst>
      <p:ext uri="{BB962C8B-B14F-4D97-AF65-F5344CB8AC3E}">
        <p14:creationId xmlns:p14="http://schemas.microsoft.com/office/powerpoint/2010/main" val="26487251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2_タイトル スライド">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3" name="テキスト プレースホルダー 9">
            <a:extLst>
              <a:ext uri="{FF2B5EF4-FFF2-40B4-BE49-F238E27FC236}">
                <a16:creationId xmlns:a16="http://schemas.microsoft.com/office/drawing/2014/main" id="{7BD78535-3367-1D4E-2097-D9E41C252E93}"/>
              </a:ext>
            </a:extLst>
          </p:cNvPr>
          <p:cNvSpPr>
            <a:spLocks noGrp="1"/>
          </p:cNvSpPr>
          <p:nvPr>
            <p:ph type="body" sz="quarter" idx="32" hasCustomPrompt="1"/>
          </p:nvPr>
        </p:nvSpPr>
        <p:spPr>
          <a:xfrm>
            <a:off x="622800" y="774648"/>
            <a:ext cx="5612400" cy="381000"/>
          </a:xfrm>
          <a:prstGeom prst="rect">
            <a:avLst/>
          </a:prstGeom>
        </p:spPr>
        <p:txBody>
          <a:bodyPr anchor="b"/>
          <a:lstStyle>
            <a:lvl1pPr>
              <a:defRPr/>
            </a:lvl1pPr>
          </a:lstStyle>
          <a:p>
            <a:pPr lvl="0"/>
            <a:r>
              <a:rPr kumimoji="1" lang="ja-JP" altLang="en-US"/>
              <a:t>章目次</a:t>
            </a:r>
          </a:p>
        </p:txBody>
      </p:sp>
      <p:sp>
        <p:nvSpPr>
          <p:cNvPr id="2" name="コンテンツ プレースホルダー 16">
            <a:extLst>
              <a:ext uri="{FF2B5EF4-FFF2-40B4-BE49-F238E27FC236}">
                <a16:creationId xmlns:a16="http://schemas.microsoft.com/office/drawing/2014/main" id="{C65200C3-8AC8-3D31-6380-E29785D10D1D}"/>
              </a:ext>
            </a:extLst>
          </p:cNvPr>
          <p:cNvSpPr>
            <a:spLocks noGrp="1"/>
          </p:cNvSpPr>
          <p:nvPr>
            <p:ph sz="quarter" idx="24" hasCustomPrompt="1"/>
          </p:nvPr>
        </p:nvSpPr>
        <p:spPr>
          <a:xfrm>
            <a:off x="622800" y="2012400"/>
            <a:ext cx="5612400" cy="6840000"/>
          </a:xfrm>
          <a:prstGeom prst="rect">
            <a:avLst/>
          </a:prstGeom>
        </p:spPr>
        <p:txBody>
          <a:bodyPr anchor="t"/>
          <a:lstStyle>
            <a:lvl1pPr algn="l">
              <a:defRPr sz="1600" b="1">
                <a:latin typeface="+mj-ea"/>
                <a:ea typeface="+mj-ea"/>
              </a:defRPr>
            </a:lvl1pPr>
          </a:lstStyle>
          <a:p>
            <a:pPr lvl="0"/>
            <a:r>
              <a:rPr kumimoji="1" lang="en-US" altLang="ja-JP"/>
              <a:t>1-1. </a:t>
            </a:r>
            <a:r>
              <a:rPr kumimoji="1" lang="ja-JP" altLang="en-US"/>
              <a:t>テストタイトル</a:t>
            </a:r>
            <a:endParaRPr kumimoji="1" lang="en-US" altLang="ja-JP"/>
          </a:p>
          <a:p>
            <a:pPr lvl="0"/>
            <a:endParaRPr kumimoji="1" lang="en-US" altLang="ja-JP"/>
          </a:p>
          <a:p>
            <a:pPr lvl="0"/>
            <a:r>
              <a:rPr kumimoji="1" lang="en-US" altLang="ja-JP"/>
              <a:t>1-2. </a:t>
            </a:r>
            <a:r>
              <a:rPr kumimoji="1" lang="ja-JP" altLang="en-US"/>
              <a:t>テストタイトル</a:t>
            </a:r>
            <a:endParaRPr kumimoji="1" lang="en-US" altLang="ja-JP"/>
          </a:p>
          <a:p>
            <a:pPr lvl="0"/>
            <a:endParaRPr kumimoji="1" lang="en-US" altLang="ja-JP"/>
          </a:p>
          <a:p>
            <a:pPr lvl="0"/>
            <a:r>
              <a:rPr kumimoji="1" lang="en-US" altLang="ja-JP"/>
              <a:t>1-3. </a:t>
            </a:r>
            <a:r>
              <a:rPr kumimoji="1" lang="ja-JP" altLang="en-US"/>
              <a:t>テストタイトル</a:t>
            </a:r>
          </a:p>
        </p:txBody>
      </p:sp>
    </p:spTree>
    <p:extLst>
      <p:ext uri="{BB962C8B-B14F-4D97-AF65-F5344CB8AC3E}">
        <p14:creationId xmlns:p14="http://schemas.microsoft.com/office/powerpoint/2010/main" val="137786941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_タイトル スライド">
    <p:spTree>
      <p:nvGrpSpPr>
        <p:cNvPr id="1" name=""/>
        <p:cNvGrpSpPr/>
        <p:nvPr/>
      </p:nvGrpSpPr>
      <p:grpSpPr>
        <a:xfrm>
          <a:off x="0" y="0"/>
          <a:ext cx="0" cy="0"/>
          <a:chOff x="0" y="0"/>
          <a:chExt cx="0" cy="0"/>
        </a:xfrm>
      </p:grpSpPr>
      <p:sp>
        <p:nvSpPr>
          <p:cNvPr id="5" name="四角形: 角を丸くする 4">
            <a:extLst>
              <a:ext uri="{FF2B5EF4-FFF2-40B4-BE49-F238E27FC236}">
                <a16:creationId xmlns:a16="http://schemas.microsoft.com/office/drawing/2014/main" id="{968D2BF5-DF9D-E721-F6BB-F8584E625200}"/>
              </a:ext>
            </a:extLst>
          </p:cNvPr>
          <p:cNvSpPr/>
          <p:nvPr userDrawn="1"/>
        </p:nvSpPr>
        <p:spPr>
          <a:xfrm>
            <a:off x="4381200" y="7460028"/>
            <a:ext cx="1854000" cy="1429200"/>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コンテンツ プレースホルダー 16">
            <a:extLst>
              <a:ext uri="{FF2B5EF4-FFF2-40B4-BE49-F238E27FC236}">
                <a16:creationId xmlns:a16="http://schemas.microsoft.com/office/drawing/2014/main" id="{9D7D3D6E-2312-9438-12DC-C067E7B6C527}"/>
              </a:ext>
            </a:extLst>
          </p:cNvPr>
          <p:cNvSpPr>
            <a:spLocks noGrp="1"/>
          </p:cNvSpPr>
          <p:nvPr>
            <p:ph sz="quarter" idx="24"/>
          </p:nvPr>
        </p:nvSpPr>
        <p:spPr>
          <a:xfrm>
            <a:off x="4381200" y="7460028"/>
            <a:ext cx="1854000" cy="1429200"/>
          </a:xfrm>
          <a:prstGeom prst="rect">
            <a:avLst/>
          </a:prstGeom>
        </p:spPr>
        <p:txBody>
          <a:bodyPr/>
          <a:lstStyle>
            <a:lvl1pPr>
              <a:defRPr sz="1050" b="0">
                <a:latin typeface="+mn-ea"/>
                <a:ea typeface="+mn-ea"/>
              </a:defRPr>
            </a:lvl1pPr>
          </a:lstStyle>
          <a:p>
            <a:pPr lvl="0"/>
            <a:endParaRPr kumimoji="1" lang="ja-JP" altLang="en-US"/>
          </a:p>
        </p:txBody>
      </p:sp>
      <p:sp>
        <p:nvSpPr>
          <p:cNvPr id="4" name="四角形: 角を丸くする 3">
            <a:extLst>
              <a:ext uri="{FF2B5EF4-FFF2-40B4-BE49-F238E27FC236}">
                <a16:creationId xmlns:a16="http://schemas.microsoft.com/office/drawing/2014/main" id="{AA58CE38-2235-B377-5997-B39AAA645993}"/>
              </a:ext>
            </a:extLst>
          </p:cNvPr>
          <p:cNvSpPr/>
          <p:nvPr userDrawn="1"/>
        </p:nvSpPr>
        <p:spPr>
          <a:xfrm>
            <a:off x="4381200" y="5445501"/>
            <a:ext cx="1854000" cy="1429200"/>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コンテンツ プレースホルダー 16">
            <a:extLst>
              <a:ext uri="{FF2B5EF4-FFF2-40B4-BE49-F238E27FC236}">
                <a16:creationId xmlns:a16="http://schemas.microsoft.com/office/drawing/2014/main" id="{F2423588-DBC7-447E-43F0-84280471C5DA}"/>
              </a:ext>
            </a:extLst>
          </p:cNvPr>
          <p:cNvSpPr>
            <a:spLocks noGrp="1"/>
          </p:cNvSpPr>
          <p:nvPr>
            <p:ph sz="quarter" idx="21"/>
          </p:nvPr>
        </p:nvSpPr>
        <p:spPr>
          <a:xfrm>
            <a:off x="4381200" y="5445501"/>
            <a:ext cx="1854000" cy="1429200"/>
          </a:xfrm>
          <a:prstGeom prst="rect">
            <a:avLst/>
          </a:prstGeom>
        </p:spPr>
        <p:txBody>
          <a:bodyPr/>
          <a:lstStyle>
            <a:lvl1pPr>
              <a:defRPr sz="1050" b="0">
                <a:latin typeface="+mn-ea"/>
                <a:ea typeface="+mn-ea"/>
              </a:defRPr>
            </a:lvl1pPr>
          </a:lstStyle>
          <a:p>
            <a:pPr lvl="0"/>
            <a:endParaRPr kumimoji="1" lang="ja-JP" altLang="en-US"/>
          </a:p>
        </p:txBody>
      </p:sp>
      <p:sp>
        <p:nvSpPr>
          <p:cNvPr id="3" name="四角形: 角を丸くする 2">
            <a:extLst>
              <a:ext uri="{FF2B5EF4-FFF2-40B4-BE49-F238E27FC236}">
                <a16:creationId xmlns:a16="http://schemas.microsoft.com/office/drawing/2014/main" id="{CCCE0CCA-7578-1DD5-25DE-B4DD6FA3BFBC}"/>
              </a:ext>
            </a:extLst>
          </p:cNvPr>
          <p:cNvSpPr/>
          <p:nvPr userDrawn="1"/>
        </p:nvSpPr>
        <p:spPr>
          <a:xfrm>
            <a:off x="4381200" y="3430127"/>
            <a:ext cx="1854000" cy="1429200"/>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コンテンツ プレースホルダー 16">
            <a:extLst>
              <a:ext uri="{FF2B5EF4-FFF2-40B4-BE49-F238E27FC236}">
                <a16:creationId xmlns:a16="http://schemas.microsoft.com/office/drawing/2014/main" id="{6F7BD121-679C-4CFF-A9A9-87DB6E2F794C}"/>
              </a:ext>
            </a:extLst>
          </p:cNvPr>
          <p:cNvSpPr>
            <a:spLocks noGrp="1"/>
          </p:cNvSpPr>
          <p:nvPr>
            <p:ph sz="quarter" idx="17"/>
          </p:nvPr>
        </p:nvSpPr>
        <p:spPr>
          <a:xfrm>
            <a:off x="4381200" y="3430128"/>
            <a:ext cx="1854000" cy="1429199"/>
          </a:xfrm>
          <a:prstGeom prst="rect">
            <a:avLst/>
          </a:prstGeom>
        </p:spPr>
        <p:txBody>
          <a:bodyPr/>
          <a:lstStyle>
            <a:lvl1pPr>
              <a:defRPr sz="1050" b="0">
                <a:latin typeface="+mn-ea"/>
                <a:ea typeface="+mn-ea"/>
              </a:defRPr>
            </a:lvl1pPr>
          </a:lstStyle>
          <a:p>
            <a:pPr lvl="0"/>
            <a:endParaRPr kumimoji="1" lang="ja-JP" altLang="en-US"/>
          </a:p>
        </p:txBody>
      </p:sp>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10" name="テキスト プレースホルダー 9">
            <a:extLst>
              <a:ext uri="{FF2B5EF4-FFF2-40B4-BE49-F238E27FC236}">
                <a16:creationId xmlns:a16="http://schemas.microsoft.com/office/drawing/2014/main" id="{5558A722-4745-9CBF-D85C-7C9F0DCF811D}"/>
              </a:ext>
            </a:extLst>
          </p:cNvPr>
          <p:cNvSpPr>
            <a:spLocks noGrp="1"/>
          </p:cNvSpPr>
          <p:nvPr>
            <p:ph type="body" sz="quarter" idx="14" hasCustomPrompt="1"/>
          </p:nvPr>
        </p:nvSpPr>
        <p:spPr>
          <a:xfrm>
            <a:off x="1123950" y="1457325"/>
            <a:ext cx="3943350" cy="381000"/>
          </a:xfrm>
          <a:prstGeom prst="rect">
            <a:avLst/>
          </a:prstGeom>
        </p:spPr>
        <p:txBody>
          <a:bodyPr anchor="b"/>
          <a:lstStyle>
            <a:lvl1pPr>
              <a:defRPr sz="1600"/>
            </a:lvl1pPr>
          </a:lstStyle>
          <a:p>
            <a:pPr lvl="0"/>
            <a:r>
              <a:rPr kumimoji="1" lang="ja-JP" altLang="en-US"/>
              <a:t>小見出し</a:t>
            </a:r>
          </a:p>
        </p:txBody>
      </p:sp>
      <p:sp>
        <p:nvSpPr>
          <p:cNvPr id="12" name="テキスト プレースホルダー 11">
            <a:extLst>
              <a:ext uri="{FF2B5EF4-FFF2-40B4-BE49-F238E27FC236}">
                <a16:creationId xmlns:a16="http://schemas.microsoft.com/office/drawing/2014/main" id="{6A13D4F0-4AF7-B2C5-DA3E-46DFD5F40660}"/>
              </a:ext>
            </a:extLst>
          </p:cNvPr>
          <p:cNvSpPr>
            <a:spLocks noGrp="1"/>
          </p:cNvSpPr>
          <p:nvPr>
            <p:ph type="body" sz="quarter" idx="15" hasCustomPrompt="1"/>
          </p:nvPr>
        </p:nvSpPr>
        <p:spPr>
          <a:xfrm>
            <a:off x="622800" y="2011362"/>
            <a:ext cx="5612400" cy="828675"/>
          </a:xfrm>
          <a:prstGeom prst="rect">
            <a:avLst/>
          </a:prstGeom>
        </p:spPr>
        <p:txBody>
          <a:bodyPr anchor="t"/>
          <a:lstStyle>
            <a:lvl1pPr algn="l">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15" name="テキスト プレースホルダー 9">
            <a:extLst>
              <a:ext uri="{FF2B5EF4-FFF2-40B4-BE49-F238E27FC236}">
                <a16:creationId xmlns:a16="http://schemas.microsoft.com/office/drawing/2014/main" id="{ADA505EB-7453-45BB-E270-20439281D5A8}"/>
              </a:ext>
            </a:extLst>
          </p:cNvPr>
          <p:cNvSpPr>
            <a:spLocks noGrp="1"/>
          </p:cNvSpPr>
          <p:nvPr>
            <p:ph type="body" sz="quarter" idx="16" hasCustomPrompt="1"/>
          </p:nvPr>
        </p:nvSpPr>
        <p:spPr>
          <a:xfrm>
            <a:off x="622800" y="2947176"/>
            <a:ext cx="5612400" cy="381000"/>
          </a:xfrm>
          <a:prstGeom prst="rect">
            <a:avLst/>
          </a:prstGeom>
        </p:spPr>
        <p:txBody>
          <a:bodyPr anchor="b"/>
          <a:lstStyle>
            <a:lvl1pPr>
              <a:defRPr sz="1400">
                <a:solidFill>
                  <a:schemeClr val="accent1">
                    <a:lumMod val="75000"/>
                  </a:schemeClr>
                </a:solidFill>
              </a:defRPr>
            </a:lvl1pPr>
          </a:lstStyle>
          <a:p>
            <a:pPr lvl="0"/>
            <a:r>
              <a:rPr kumimoji="1" lang="ja-JP" altLang="en-US"/>
              <a:t>本文中の見出し</a:t>
            </a:r>
          </a:p>
        </p:txBody>
      </p:sp>
      <p:sp>
        <p:nvSpPr>
          <p:cNvPr id="18" name="テキスト プレースホルダー 11">
            <a:extLst>
              <a:ext uri="{FF2B5EF4-FFF2-40B4-BE49-F238E27FC236}">
                <a16:creationId xmlns:a16="http://schemas.microsoft.com/office/drawing/2014/main" id="{82E481E0-10E8-CF6B-E41C-27B6B620BEE3}"/>
              </a:ext>
            </a:extLst>
          </p:cNvPr>
          <p:cNvSpPr>
            <a:spLocks noGrp="1"/>
          </p:cNvSpPr>
          <p:nvPr>
            <p:ph type="body" sz="quarter" idx="18" hasCustomPrompt="1"/>
          </p:nvPr>
        </p:nvSpPr>
        <p:spPr>
          <a:xfrm>
            <a:off x="622800" y="3430551"/>
            <a:ext cx="3562350" cy="1429200"/>
          </a:xfrm>
          <a:prstGeom prst="rect">
            <a:avLst/>
          </a:prstGeom>
        </p:spPr>
        <p:txBody>
          <a:bodyPr anchor="t"/>
          <a:lstStyle>
            <a:lvl1pPr>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19" name="テキスト プレースホルダー 9">
            <a:extLst>
              <a:ext uri="{FF2B5EF4-FFF2-40B4-BE49-F238E27FC236}">
                <a16:creationId xmlns:a16="http://schemas.microsoft.com/office/drawing/2014/main" id="{6DE05FFE-FAEE-385E-D896-95D42607864F}"/>
              </a:ext>
            </a:extLst>
          </p:cNvPr>
          <p:cNvSpPr>
            <a:spLocks noGrp="1"/>
          </p:cNvSpPr>
          <p:nvPr>
            <p:ph type="body" sz="quarter" idx="19" hasCustomPrompt="1"/>
          </p:nvPr>
        </p:nvSpPr>
        <p:spPr>
          <a:xfrm>
            <a:off x="622800" y="4962126"/>
            <a:ext cx="5612400" cy="381000"/>
          </a:xfrm>
          <a:prstGeom prst="rect">
            <a:avLst/>
          </a:prstGeom>
        </p:spPr>
        <p:txBody>
          <a:bodyPr anchor="b"/>
          <a:lstStyle>
            <a:lvl1pPr>
              <a:defRPr sz="1400">
                <a:solidFill>
                  <a:schemeClr val="accent1">
                    <a:lumMod val="75000"/>
                  </a:schemeClr>
                </a:solidFill>
              </a:defRPr>
            </a:lvl1pPr>
          </a:lstStyle>
          <a:p>
            <a:pPr lvl="0"/>
            <a:r>
              <a:rPr kumimoji="1" lang="ja-JP" altLang="en-US"/>
              <a:t>本文中の見出し</a:t>
            </a:r>
          </a:p>
        </p:txBody>
      </p:sp>
      <p:sp>
        <p:nvSpPr>
          <p:cNvPr id="20" name="テキスト プレースホルダー 11">
            <a:extLst>
              <a:ext uri="{FF2B5EF4-FFF2-40B4-BE49-F238E27FC236}">
                <a16:creationId xmlns:a16="http://schemas.microsoft.com/office/drawing/2014/main" id="{62C4C618-A9BA-ACE4-C5FC-4F0D1711A6AE}"/>
              </a:ext>
            </a:extLst>
          </p:cNvPr>
          <p:cNvSpPr>
            <a:spLocks noGrp="1"/>
          </p:cNvSpPr>
          <p:nvPr>
            <p:ph type="body" sz="quarter" idx="20" hasCustomPrompt="1"/>
          </p:nvPr>
        </p:nvSpPr>
        <p:spPr>
          <a:xfrm>
            <a:off x="622800" y="5445501"/>
            <a:ext cx="3562350" cy="1429200"/>
          </a:xfrm>
          <a:prstGeom prst="rect">
            <a:avLst/>
          </a:prstGeom>
        </p:spPr>
        <p:txBody>
          <a:bodyPr anchor="t"/>
          <a:lstStyle>
            <a:lvl1pPr>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22" name="テキスト プレースホルダー 9">
            <a:extLst>
              <a:ext uri="{FF2B5EF4-FFF2-40B4-BE49-F238E27FC236}">
                <a16:creationId xmlns:a16="http://schemas.microsoft.com/office/drawing/2014/main" id="{F6AB700E-D42F-ADF0-D861-71573A664743}"/>
              </a:ext>
            </a:extLst>
          </p:cNvPr>
          <p:cNvSpPr>
            <a:spLocks noGrp="1"/>
          </p:cNvSpPr>
          <p:nvPr>
            <p:ph type="body" sz="quarter" idx="22" hasCustomPrompt="1"/>
          </p:nvPr>
        </p:nvSpPr>
        <p:spPr>
          <a:xfrm>
            <a:off x="622800" y="6977076"/>
            <a:ext cx="5612400" cy="381000"/>
          </a:xfrm>
          <a:prstGeom prst="rect">
            <a:avLst/>
          </a:prstGeom>
        </p:spPr>
        <p:txBody>
          <a:bodyPr anchor="b"/>
          <a:lstStyle>
            <a:lvl1pPr>
              <a:defRPr sz="1400">
                <a:solidFill>
                  <a:schemeClr val="accent1">
                    <a:lumMod val="75000"/>
                  </a:schemeClr>
                </a:solidFill>
              </a:defRPr>
            </a:lvl1pPr>
          </a:lstStyle>
          <a:p>
            <a:pPr lvl="0"/>
            <a:r>
              <a:rPr kumimoji="1" lang="ja-JP" altLang="en-US"/>
              <a:t>本文中の見出し</a:t>
            </a:r>
          </a:p>
        </p:txBody>
      </p:sp>
      <p:sp>
        <p:nvSpPr>
          <p:cNvPr id="23" name="テキスト プレースホルダー 11">
            <a:extLst>
              <a:ext uri="{FF2B5EF4-FFF2-40B4-BE49-F238E27FC236}">
                <a16:creationId xmlns:a16="http://schemas.microsoft.com/office/drawing/2014/main" id="{EA6017F3-52BB-1C5E-107D-2BC2A4E58E8D}"/>
              </a:ext>
            </a:extLst>
          </p:cNvPr>
          <p:cNvSpPr>
            <a:spLocks noGrp="1"/>
          </p:cNvSpPr>
          <p:nvPr>
            <p:ph type="body" sz="quarter" idx="23" hasCustomPrompt="1"/>
          </p:nvPr>
        </p:nvSpPr>
        <p:spPr>
          <a:xfrm>
            <a:off x="622800" y="7460028"/>
            <a:ext cx="3562350" cy="1429200"/>
          </a:xfrm>
          <a:prstGeom prst="rect">
            <a:avLst/>
          </a:prstGeom>
        </p:spPr>
        <p:txBody>
          <a:bodyPr anchor="t"/>
          <a:lstStyle>
            <a:lvl1pPr>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2" name="テキスト プレースホルダー 9">
            <a:extLst>
              <a:ext uri="{FF2B5EF4-FFF2-40B4-BE49-F238E27FC236}">
                <a16:creationId xmlns:a16="http://schemas.microsoft.com/office/drawing/2014/main" id="{8A477F87-2318-6D4A-067E-6C78AB2AB4B8}"/>
              </a:ext>
            </a:extLst>
          </p:cNvPr>
          <p:cNvSpPr>
            <a:spLocks noGrp="1"/>
          </p:cNvSpPr>
          <p:nvPr>
            <p:ph type="body" sz="quarter" idx="25" hasCustomPrompt="1"/>
          </p:nvPr>
        </p:nvSpPr>
        <p:spPr>
          <a:xfrm>
            <a:off x="622800" y="774648"/>
            <a:ext cx="5612400" cy="381000"/>
          </a:xfrm>
          <a:prstGeom prst="rect">
            <a:avLst/>
          </a:prstGeom>
        </p:spPr>
        <p:txBody>
          <a:bodyPr anchor="b"/>
          <a:lstStyle>
            <a:lvl1pPr>
              <a:defRPr/>
            </a:lvl1pPr>
          </a:lstStyle>
          <a:p>
            <a:pPr lvl="0"/>
            <a:r>
              <a:rPr kumimoji="1" lang="ja-JP" altLang="en-US"/>
              <a:t>見出し</a:t>
            </a:r>
          </a:p>
        </p:txBody>
      </p:sp>
    </p:spTree>
    <p:extLst>
      <p:ext uri="{BB962C8B-B14F-4D97-AF65-F5344CB8AC3E}">
        <p14:creationId xmlns:p14="http://schemas.microsoft.com/office/powerpoint/2010/main" val="336976651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_タイトル スライド">
    <p:spTree>
      <p:nvGrpSpPr>
        <p:cNvPr id="1" name=""/>
        <p:cNvGrpSpPr/>
        <p:nvPr/>
      </p:nvGrpSpPr>
      <p:grpSpPr>
        <a:xfrm>
          <a:off x="0" y="0"/>
          <a:ext cx="0" cy="0"/>
          <a:chOff x="0" y="0"/>
          <a:chExt cx="0" cy="0"/>
        </a:xfrm>
      </p:grpSpPr>
      <p:sp>
        <p:nvSpPr>
          <p:cNvPr id="9" name="四角形: 角を丸くする 8">
            <a:extLst>
              <a:ext uri="{FF2B5EF4-FFF2-40B4-BE49-F238E27FC236}">
                <a16:creationId xmlns:a16="http://schemas.microsoft.com/office/drawing/2014/main" id="{E9A0F407-A65A-4A2B-5D3D-77E7E8362C1E}"/>
              </a:ext>
            </a:extLst>
          </p:cNvPr>
          <p:cNvSpPr/>
          <p:nvPr userDrawn="1"/>
        </p:nvSpPr>
        <p:spPr>
          <a:xfrm>
            <a:off x="622800" y="7603200"/>
            <a:ext cx="5612400" cy="1688400"/>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コンテンツ プレースホルダー 16">
            <a:extLst>
              <a:ext uri="{FF2B5EF4-FFF2-40B4-BE49-F238E27FC236}">
                <a16:creationId xmlns:a16="http://schemas.microsoft.com/office/drawing/2014/main" id="{D2F92B2F-0A8A-76A1-11DA-D9A6C0A08EE0}"/>
              </a:ext>
            </a:extLst>
          </p:cNvPr>
          <p:cNvSpPr>
            <a:spLocks noGrp="1"/>
          </p:cNvSpPr>
          <p:nvPr>
            <p:ph sz="quarter" idx="20"/>
          </p:nvPr>
        </p:nvSpPr>
        <p:spPr>
          <a:xfrm>
            <a:off x="622800" y="7604132"/>
            <a:ext cx="5612400" cy="1689086"/>
          </a:xfrm>
          <a:prstGeom prst="rect">
            <a:avLst/>
          </a:prstGeom>
        </p:spPr>
        <p:txBody>
          <a:bodyPr/>
          <a:lstStyle>
            <a:lvl1pPr>
              <a:defRPr sz="1050" b="0">
                <a:latin typeface="+mn-ea"/>
                <a:ea typeface="+mn-ea"/>
              </a:defRPr>
            </a:lvl1pPr>
          </a:lstStyle>
          <a:p>
            <a:pPr lvl="0"/>
            <a:endParaRPr kumimoji="1" lang="ja-JP" altLang="en-US"/>
          </a:p>
        </p:txBody>
      </p:sp>
      <p:sp>
        <p:nvSpPr>
          <p:cNvPr id="3" name="四角形: 角を丸くする 2">
            <a:extLst>
              <a:ext uri="{FF2B5EF4-FFF2-40B4-BE49-F238E27FC236}">
                <a16:creationId xmlns:a16="http://schemas.microsoft.com/office/drawing/2014/main" id="{3F3A0932-3C05-C122-DF1A-6D4431EC344B}"/>
              </a:ext>
            </a:extLst>
          </p:cNvPr>
          <p:cNvSpPr/>
          <p:nvPr userDrawn="1"/>
        </p:nvSpPr>
        <p:spPr>
          <a:xfrm>
            <a:off x="622800" y="3999600"/>
            <a:ext cx="5612400" cy="1688400"/>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コンテンツ プレースホルダー 16">
            <a:extLst>
              <a:ext uri="{FF2B5EF4-FFF2-40B4-BE49-F238E27FC236}">
                <a16:creationId xmlns:a16="http://schemas.microsoft.com/office/drawing/2014/main" id="{6F7BD121-679C-4CFF-A9A9-87DB6E2F794C}"/>
              </a:ext>
            </a:extLst>
          </p:cNvPr>
          <p:cNvSpPr>
            <a:spLocks noGrp="1"/>
          </p:cNvSpPr>
          <p:nvPr>
            <p:ph sz="quarter" idx="17"/>
          </p:nvPr>
        </p:nvSpPr>
        <p:spPr>
          <a:xfrm>
            <a:off x="622800" y="3997893"/>
            <a:ext cx="5612400" cy="1689086"/>
          </a:xfrm>
          <a:prstGeom prst="rect">
            <a:avLst/>
          </a:prstGeom>
        </p:spPr>
        <p:txBody>
          <a:bodyPr/>
          <a:lstStyle>
            <a:lvl1pPr>
              <a:defRPr sz="1050" b="0">
                <a:latin typeface="+mn-ea"/>
                <a:ea typeface="+mn-ea"/>
              </a:defRPr>
            </a:lvl1pPr>
          </a:lstStyle>
          <a:p>
            <a:pPr lvl="0"/>
            <a:endParaRPr kumimoji="1" lang="ja-JP" altLang="en-US"/>
          </a:p>
        </p:txBody>
      </p:sp>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12" name="テキスト プレースホルダー 11">
            <a:extLst>
              <a:ext uri="{FF2B5EF4-FFF2-40B4-BE49-F238E27FC236}">
                <a16:creationId xmlns:a16="http://schemas.microsoft.com/office/drawing/2014/main" id="{6A13D4F0-4AF7-B2C5-DA3E-46DFD5F40660}"/>
              </a:ext>
            </a:extLst>
          </p:cNvPr>
          <p:cNvSpPr>
            <a:spLocks noGrp="1"/>
          </p:cNvSpPr>
          <p:nvPr>
            <p:ph type="body" sz="quarter" idx="15" hasCustomPrompt="1"/>
          </p:nvPr>
        </p:nvSpPr>
        <p:spPr>
          <a:xfrm>
            <a:off x="622800" y="2012400"/>
            <a:ext cx="5612400" cy="494402"/>
          </a:xfrm>
          <a:prstGeom prst="rect">
            <a:avLst/>
          </a:prstGeom>
        </p:spPr>
        <p:txBody>
          <a:bodyPr anchor="t"/>
          <a:lstStyle>
            <a:lvl1pPr>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18" name="テキスト プレースホルダー 11">
            <a:extLst>
              <a:ext uri="{FF2B5EF4-FFF2-40B4-BE49-F238E27FC236}">
                <a16:creationId xmlns:a16="http://schemas.microsoft.com/office/drawing/2014/main" id="{82E481E0-10E8-CF6B-E41C-27B6B620BEE3}"/>
              </a:ext>
            </a:extLst>
          </p:cNvPr>
          <p:cNvSpPr>
            <a:spLocks noGrp="1"/>
          </p:cNvSpPr>
          <p:nvPr>
            <p:ph type="body" sz="quarter" idx="18" hasCustomPrompt="1"/>
          </p:nvPr>
        </p:nvSpPr>
        <p:spPr>
          <a:xfrm>
            <a:off x="622800" y="3214631"/>
            <a:ext cx="5612400" cy="664885"/>
          </a:xfrm>
          <a:prstGeom prst="rect">
            <a:avLst/>
          </a:prstGeom>
        </p:spPr>
        <p:txBody>
          <a:bodyPr anchor="t"/>
          <a:lstStyle>
            <a:lvl1pPr>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5" name="テキスト プレースホルダー 11">
            <a:extLst>
              <a:ext uri="{FF2B5EF4-FFF2-40B4-BE49-F238E27FC236}">
                <a16:creationId xmlns:a16="http://schemas.microsoft.com/office/drawing/2014/main" id="{80F95224-2743-8179-2FE8-E1F296CCD3A1}"/>
              </a:ext>
            </a:extLst>
          </p:cNvPr>
          <p:cNvSpPr>
            <a:spLocks noGrp="1"/>
          </p:cNvSpPr>
          <p:nvPr>
            <p:ph type="body" sz="quarter" idx="21" hasCustomPrompt="1"/>
          </p:nvPr>
        </p:nvSpPr>
        <p:spPr>
          <a:xfrm>
            <a:off x="622800" y="6816051"/>
            <a:ext cx="5612400" cy="664885"/>
          </a:xfrm>
          <a:prstGeom prst="rect">
            <a:avLst/>
          </a:prstGeom>
        </p:spPr>
        <p:txBody>
          <a:bodyPr anchor="t"/>
          <a:lstStyle>
            <a:lvl1pPr>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2" name="テキスト プレースホルダー 9">
            <a:extLst>
              <a:ext uri="{FF2B5EF4-FFF2-40B4-BE49-F238E27FC236}">
                <a16:creationId xmlns:a16="http://schemas.microsoft.com/office/drawing/2014/main" id="{A1FF5AF4-E560-CAAB-DFBD-92CFE819B93F}"/>
              </a:ext>
            </a:extLst>
          </p:cNvPr>
          <p:cNvSpPr>
            <a:spLocks noGrp="1"/>
          </p:cNvSpPr>
          <p:nvPr>
            <p:ph type="body" sz="quarter" idx="25" hasCustomPrompt="1"/>
          </p:nvPr>
        </p:nvSpPr>
        <p:spPr>
          <a:xfrm>
            <a:off x="622800" y="774648"/>
            <a:ext cx="5612400" cy="381000"/>
          </a:xfrm>
          <a:prstGeom prst="rect">
            <a:avLst/>
          </a:prstGeom>
        </p:spPr>
        <p:txBody>
          <a:bodyPr anchor="b"/>
          <a:lstStyle>
            <a:lvl1pPr>
              <a:defRPr/>
            </a:lvl1pPr>
          </a:lstStyle>
          <a:p>
            <a:pPr lvl="0"/>
            <a:r>
              <a:rPr kumimoji="1" lang="ja-JP" altLang="en-US"/>
              <a:t>見出し</a:t>
            </a:r>
          </a:p>
        </p:txBody>
      </p:sp>
      <p:sp>
        <p:nvSpPr>
          <p:cNvPr id="7" name="テキスト プレースホルダー 9">
            <a:extLst>
              <a:ext uri="{FF2B5EF4-FFF2-40B4-BE49-F238E27FC236}">
                <a16:creationId xmlns:a16="http://schemas.microsoft.com/office/drawing/2014/main" id="{DEFD9330-3E68-B2BB-F666-2699373D6F20}"/>
              </a:ext>
            </a:extLst>
          </p:cNvPr>
          <p:cNvSpPr>
            <a:spLocks noGrp="1"/>
          </p:cNvSpPr>
          <p:nvPr>
            <p:ph type="body" sz="quarter" idx="14" hasCustomPrompt="1"/>
          </p:nvPr>
        </p:nvSpPr>
        <p:spPr>
          <a:xfrm>
            <a:off x="1123950" y="1457325"/>
            <a:ext cx="3943350" cy="381000"/>
          </a:xfrm>
          <a:prstGeom prst="rect">
            <a:avLst/>
          </a:prstGeom>
        </p:spPr>
        <p:txBody>
          <a:bodyPr anchor="b"/>
          <a:lstStyle>
            <a:lvl1pPr>
              <a:defRPr sz="1600"/>
            </a:lvl1pPr>
          </a:lstStyle>
          <a:p>
            <a:pPr lvl="0"/>
            <a:r>
              <a:rPr kumimoji="1" lang="ja-JP" altLang="en-US"/>
              <a:t>小見出し</a:t>
            </a:r>
          </a:p>
        </p:txBody>
      </p:sp>
      <p:sp>
        <p:nvSpPr>
          <p:cNvPr id="8" name="テキスト プレースホルダー 9">
            <a:extLst>
              <a:ext uri="{FF2B5EF4-FFF2-40B4-BE49-F238E27FC236}">
                <a16:creationId xmlns:a16="http://schemas.microsoft.com/office/drawing/2014/main" id="{58E5A564-E41F-687C-9794-09C58C3CDB20}"/>
              </a:ext>
            </a:extLst>
          </p:cNvPr>
          <p:cNvSpPr>
            <a:spLocks noGrp="1"/>
          </p:cNvSpPr>
          <p:nvPr>
            <p:ph type="body" sz="quarter" idx="16" hasCustomPrompt="1"/>
          </p:nvPr>
        </p:nvSpPr>
        <p:spPr>
          <a:xfrm>
            <a:off x="622800" y="2721093"/>
            <a:ext cx="5612400" cy="381000"/>
          </a:xfrm>
          <a:prstGeom prst="rect">
            <a:avLst/>
          </a:prstGeom>
        </p:spPr>
        <p:txBody>
          <a:bodyPr anchor="b"/>
          <a:lstStyle>
            <a:lvl1pPr>
              <a:defRPr sz="1400">
                <a:solidFill>
                  <a:schemeClr val="accent1">
                    <a:lumMod val="75000"/>
                  </a:schemeClr>
                </a:solidFill>
              </a:defRPr>
            </a:lvl1pPr>
          </a:lstStyle>
          <a:p>
            <a:pPr lvl="0"/>
            <a:r>
              <a:rPr kumimoji="1" lang="ja-JP" altLang="en-US"/>
              <a:t>本文中の見出し</a:t>
            </a:r>
          </a:p>
        </p:txBody>
      </p:sp>
      <p:sp>
        <p:nvSpPr>
          <p:cNvPr id="11" name="テキスト プレースホルダー 9">
            <a:extLst>
              <a:ext uri="{FF2B5EF4-FFF2-40B4-BE49-F238E27FC236}">
                <a16:creationId xmlns:a16="http://schemas.microsoft.com/office/drawing/2014/main" id="{4E9DB4BA-2B8E-9D7D-8C85-7919EC97F359}"/>
              </a:ext>
            </a:extLst>
          </p:cNvPr>
          <p:cNvSpPr>
            <a:spLocks noGrp="1"/>
          </p:cNvSpPr>
          <p:nvPr>
            <p:ph type="body" sz="quarter" idx="26" hasCustomPrompt="1"/>
          </p:nvPr>
        </p:nvSpPr>
        <p:spPr>
          <a:xfrm>
            <a:off x="622800" y="6277764"/>
            <a:ext cx="5612400" cy="381000"/>
          </a:xfrm>
          <a:prstGeom prst="rect">
            <a:avLst/>
          </a:prstGeom>
        </p:spPr>
        <p:txBody>
          <a:bodyPr anchor="b"/>
          <a:lstStyle>
            <a:lvl1pPr>
              <a:defRPr sz="1400">
                <a:solidFill>
                  <a:schemeClr val="accent1">
                    <a:lumMod val="75000"/>
                  </a:schemeClr>
                </a:solidFill>
              </a:defRPr>
            </a:lvl1pPr>
          </a:lstStyle>
          <a:p>
            <a:pPr lvl="0"/>
            <a:r>
              <a:rPr kumimoji="1" lang="ja-JP" altLang="en-US"/>
              <a:t>本文中の見出し</a:t>
            </a:r>
          </a:p>
        </p:txBody>
      </p:sp>
    </p:spTree>
    <p:extLst>
      <p:ext uri="{BB962C8B-B14F-4D97-AF65-F5344CB8AC3E}">
        <p14:creationId xmlns:p14="http://schemas.microsoft.com/office/powerpoint/2010/main" val="414129252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7_タイトル スライド">
    <p:spTree>
      <p:nvGrpSpPr>
        <p:cNvPr id="1" name=""/>
        <p:cNvGrpSpPr/>
        <p:nvPr/>
      </p:nvGrpSpPr>
      <p:grpSpPr>
        <a:xfrm>
          <a:off x="0" y="0"/>
          <a:ext cx="0" cy="0"/>
          <a:chOff x="0" y="0"/>
          <a:chExt cx="0" cy="0"/>
        </a:xfrm>
      </p:grpSpPr>
      <p:sp>
        <p:nvSpPr>
          <p:cNvPr id="8" name="四角形: 角を丸くする 7">
            <a:extLst>
              <a:ext uri="{FF2B5EF4-FFF2-40B4-BE49-F238E27FC236}">
                <a16:creationId xmlns:a16="http://schemas.microsoft.com/office/drawing/2014/main" id="{88AB2303-024C-FA6A-248F-1DFB390D42C2}"/>
              </a:ext>
            </a:extLst>
          </p:cNvPr>
          <p:cNvSpPr/>
          <p:nvPr userDrawn="1"/>
        </p:nvSpPr>
        <p:spPr>
          <a:xfrm>
            <a:off x="3463200" y="2488209"/>
            <a:ext cx="2772000" cy="4312800"/>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コンテンツ プレースホルダー 16">
            <a:extLst>
              <a:ext uri="{FF2B5EF4-FFF2-40B4-BE49-F238E27FC236}">
                <a16:creationId xmlns:a16="http://schemas.microsoft.com/office/drawing/2014/main" id="{9D7D3D6E-2312-9438-12DC-C067E7B6C527}"/>
              </a:ext>
            </a:extLst>
          </p:cNvPr>
          <p:cNvSpPr>
            <a:spLocks noGrp="1"/>
          </p:cNvSpPr>
          <p:nvPr>
            <p:ph sz="quarter" idx="24"/>
          </p:nvPr>
        </p:nvSpPr>
        <p:spPr>
          <a:xfrm>
            <a:off x="3464050" y="2488450"/>
            <a:ext cx="2772000" cy="4312319"/>
          </a:xfrm>
          <a:prstGeom prst="rect">
            <a:avLst/>
          </a:prstGeom>
        </p:spPr>
        <p:txBody>
          <a:bodyPr/>
          <a:lstStyle>
            <a:lvl1pPr>
              <a:defRPr sz="1050" b="0">
                <a:latin typeface="+mn-ea"/>
                <a:ea typeface="+mn-ea"/>
              </a:defRPr>
            </a:lvl1pPr>
          </a:lstStyle>
          <a:p>
            <a:pPr lvl="0"/>
            <a:endParaRPr kumimoji="1" lang="ja-JP" altLang="en-US"/>
          </a:p>
        </p:txBody>
      </p:sp>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4" name="テキスト プレースホルダー 11">
            <a:extLst>
              <a:ext uri="{FF2B5EF4-FFF2-40B4-BE49-F238E27FC236}">
                <a16:creationId xmlns:a16="http://schemas.microsoft.com/office/drawing/2014/main" id="{9FDE6F91-9F39-307A-DC5F-D66844F169AC}"/>
              </a:ext>
            </a:extLst>
          </p:cNvPr>
          <p:cNvSpPr>
            <a:spLocks noGrp="1"/>
          </p:cNvSpPr>
          <p:nvPr>
            <p:ph type="body" sz="quarter" idx="27" hasCustomPrompt="1"/>
          </p:nvPr>
        </p:nvSpPr>
        <p:spPr>
          <a:xfrm>
            <a:off x="622800" y="6893798"/>
            <a:ext cx="5612400" cy="2405966"/>
          </a:xfrm>
          <a:prstGeom prst="rect">
            <a:avLst/>
          </a:prstGeom>
        </p:spPr>
        <p:txBody>
          <a:bodyPr anchor="t"/>
          <a:lstStyle>
            <a:lvl1pPr algn="l">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2" name="テキスト プレースホルダー 11">
            <a:extLst>
              <a:ext uri="{FF2B5EF4-FFF2-40B4-BE49-F238E27FC236}">
                <a16:creationId xmlns:a16="http://schemas.microsoft.com/office/drawing/2014/main" id="{F6C54BC0-D0EC-3342-C83A-D7FC6D5A7C71}"/>
              </a:ext>
            </a:extLst>
          </p:cNvPr>
          <p:cNvSpPr>
            <a:spLocks noGrp="1"/>
          </p:cNvSpPr>
          <p:nvPr>
            <p:ph type="body" sz="quarter" idx="28" hasCustomPrompt="1"/>
          </p:nvPr>
        </p:nvSpPr>
        <p:spPr>
          <a:xfrm>
            <a:off x="622800" y="2488451"/>
            <a:ext cx="2771152" cy="4312318"/>
          </a:xfrm>
          <a:prstGeom prst="rect">
            <a:avLst/>
          </a:prstGeom>
        </p:spPr>
        <p:txBody>
          <a:bodyPr anchor="t"/>
          <a:lstStyle>
            <a:lvl1pPr algn="l">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3" name="テキスト プレースホルダー 9">
            <a:extLst>
              <a:ext uri="{FF2B5EF4-FFF2-40B4-BE49-F238E27FC236}">
                <a16:creationId xmlns:a16="http://schemas.microsoft.com/office/drawing/2014/main" id="{2EB0D746-4F2A-C06B-06F8-6D262478283C}"/>
              </a:ext>
            </a:extLst>
          </p:cNvPr>
          <p:cNvSpPr>
            <a:spLocks noGrp="1"/>
          </p:cNvSpPr>
          <p:nvPr>
            <p:ph type="body" sz="quarter" idx="25" hasCustomPrompt="1"/>
          </p:nvPr>
        </p:nvSpPr>
        <p:spPr>
          <a:xfrm>
            <a:off x="622800" y="774648"/>
            <a:ext cx="5612400" cy="381000"/>
          </a:xfrm>
          <a:prstGeom prst="rect">
            <a:avLst/>
          </a:prstGeom>
        </p:spPr>
        <p:txBody>
          <a:bodyPr anchor="b"/>
          <a:lstStyle>
            <a:lvl1pPr>
              <a:defRPr/>
            </a:lvl1pPr>
          </a:lstStyle>
          <a:p>
            <a:pPr lvl="0"/>
            <a:r>
              <a:rPr kumimoji="1" lang="ja-JP" altLang="en-US"/>
              <a:t>見出し</a:t>
            </a:r>
          </a:p>
        </p:txBody>
      </p:sp>
      <p:sp>
        <p:nvSpPr>
          <p:cNvPr id="5" name="テキスト プレースホルダー 9">
            <a:extLst>
              <a:ext uri="{FF2B5EF4-FFF2-40B4-BE49-F238E27FC236}">
                <a16:creationId xmlns:a16="http://schemas.microsoft.com/office/drawing/2014/main" id="{EDE9A99F-AB74-EA5A-5343-414C05171CF5}"/>
              </a:ext>
            </a:extLst>
          </p:cNvPr>
          <p:cNvSpPr>
            <a:spLocks noGrp="1"/>
          </p:cNvSpPr>
          <p:nvPr>
            <p:ph type="body" sz="quarter" idx="14" hasCustomPrompt="1"/>
          </p:nvPr>
        </p:nvSpPr>
        <p:spPr>
          <a:xfrm>
            <a:off x="1123950" y="1457325"/>
            <a:ext cx="3943350" cy="381000"/>
          </a:xfrm>
          <a:prstGeom prst="rect">
            <a:avLst/>
          </a:prstGeom>
        </p:spPr>
        <p:txBody>
          <a:bodyPr anchor="b"/>
          <a:lstStyle>
            <a:lvl1pPr>
              <a:defRPr sz="1600"/>
            </a:lvl1pPr>
          </a:lstStyle>
          <a:p>
            <a:pPr lvl="0"/>
            <a:r>
              <a:rPr kumimoji="1" lang="ja-JP" altLang="en-US"/>
              <a:t>小見出し</a:t>
            </a:r>
          </a:p>
        </p:txBody>
      </p:sp>
      <p:sp>
        <p:nvSpPr>
          <p:cNvPr id="7" name="テキスト プレースホルダー 9">
            <a:extLst>
              <a:ext uri="{FF2B5EF4-FFF2-40B4-BE49-F238E27FC236}">
                <a16:creationId xmlns:a16="http://schemas.microsoft.com/office/drawing/2014/main" id="{18F414A4-FA76-244C-11BF-5E6EE55196B7}"/>
              </a:ext>
            </a:extLst>
          </p:cNvPr>
          <p:cNvSpPr>
            <a:spLocks noGrp="1"/>
          </p:cNvSpPr>
          <p:nvPr>
            <p:ph type="body" sz="quarter" idx="16" hasCustomPrompt="1"/>
          </p:nvPr>
        </p:nvSpPr>
        <p:spPr>
          <a:xfrm>
            <a:off x="622800" y="2012400"/>
            <a:ext cx="5612400" cy="381000"/>
          </a:xfrm>
          <a:prstGeom prst="rect">
            <a:avLst/>
          </a:prstGeom>
        </p:spPr>
        <p:txBody>
          <a:bodyPr anchor="b"/>
          <a:lstStyle>
            <a:lvl1pPr>
              <a:defRPr sz="1400">
                <a:solidFill>
                  <a:schemeClr val="accent1">
                    <a:lumMod val="75000"/>
                  </a:schemeClr>
                </a:solidFill>
              </a:defRPr>
            </a:lvl1pPr>
          </a:lstStyle>
          <a:p>
            <a:pPr lvl="0"/>
            <a:r>
              <a:rPr kumimoji="1" lang="ja-JP" altLang="en-US"/>
              <a:t>本文中の見出し</a:t>
            </a:r>
          </a:p>
        </p:txBody>
      </p:sp>
    </p:spTree>
    <p:extLst>
      <p:ext uri="{BB962C8B-B14F-4D97-AF65-F5344CB8AC3E}">
        <p14:creationId xmlns:p14="http://schemas.microsoft.com/office/powerpoint/2010/main" val="305068581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8_タイトル スライド">
    <p:spTree>
      <p:nvGrpSpPr>
        <p:cNvPr id="1" name=""/>
        <p:cNvGrpSpPr/>
        <p:nvPr/>
      </p:nvGrpSpPr>
      <p:grpSpPr>
        <a:xfrm>
          <a:off x="0" y="0"/>
          <a:ext cx="0" cy="0"/>
          <a:chOff x="0" y="0"/>
          <a:chExt cx="0" cy="0"/>
        </a:xfrm>
      </p:grpSpPr>
      <p:sp>
        <p:nvSpPr>
          <p:cNvPr id="11" name="四角形: 角を丸くする 10">
            <a:extLst>
              <a:ext uri="{FF2B5EF4-FFF2-40B4-BE49-F238E27FC236}">
                <a16:creationId xmlns:a16="http://schemas.microsoft.com/office/drawing/2014/main" id="{12FED3D9-13D7-9E94-763C-28B3EAAC86AA}"/>
              </a:ext>
            </a:extLst>
          </p:cNvPr>
          <p:cNvSpPr/>
          <p:nvPr userDrawn="1"/>
        </p:nvSpPr>
        <p:spPr>
          <a:xfrm>
            <a:off x="621952" y="5868004"/>
            <a:ext cx="2772000" cy="2772000"/>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コンテンツ プレースホルダー 16">
            <a:extLst>
              <a:ext uri="{FF2B5EF4-FFF2-40B4-BE49-F238E27FC236}">
                <a16:creationId xmlns:a16="http://schemas.microsoft.com/office/drawing/2014/main" id="{C1493A82-9A8C-22A1-798D-0EE3E6CDFC20}"/>
              </a:ext>
            </a:extLst>
          </p:cNvPr>
          <p:cNvSpPr>
            <a:spLocks noGrp="1"/>
          </p:cNvSpPr>
          <p:nvPr>
            <p:ph sz="quarter" idx="29"/>
          </p:nvPr>
        </p:nvSpPr>
        <p:spPr>
          <a:xfrm>
            <a:off x="621952" y="5868004"/>
            <a:ext cx="2772000" cy="2772000"/>
          </a:xfrm>
          <a:prstGeom prst="rect">
            <a:avLst/>
          </a:prstGeom>
        </p:spPr>
        <p:txBody>
          <a:bodyPr/>
          <a:lstStyle>
            <a:lvl1pPr>
              <a:defRPr sz="1050" b="0">
                <a:latin typeface="+mn-ea"/>
                <a:ea typeface="+mn-ea"/>
              </a:defRPr>
            </a:lvl1pPr>
          </a:lstStyle>
          <a:p>
            <a:pPr lvl="0"/>
            <a:endParaRPr kumimoji="1" lang="ja-JP" altLang="en-US"/>
          </a:p>
        </p:txBody>
      </p:sp>
      <p:sp>
        <p:nvSpPr>
          <p:cNvPr id="10" name="四角形: 角を丸くする 9">
            <a:extLst>
              <a:ext uri="{FF2B5EF4-FFF2-40B4-BE49-F238E27FC236}">
                <a16:creationId xmlns:a16="http://schemas.microsoft.com/office/drawing/2014/main" id="{1686E153-BE96-C1F4-5086-5B2BB8C0D847}"/>
              </a:ext>
            </a:extLst>
          </p:cNvPr>
          <p:cNvSpPr/>
          <p:nvPr userDrawn="1"/>
        </p:nvSpPr>
        <p:spPr>
          <a:xfrm>
            <a:off x="3464050" y="2458800"/>
            <a:ext cx="2772000" cy="2772000"/>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コンテンツ プレースホルダー 16">
            <a:extLst>
              <a:ext uri="{FF2B5EF4-FFF2-40B4-BE49-F238E27FC236}">
                <a16:creationId xmlns:a16="http://schemas.microsoft.com/office/drawing/2014/main" id="{9D7D3D6E-2312-9438-12DC-C067E7B6C527}"/>
              </a:ext>
            </a:extLst>
          </p:cNvPr>
          <p:cNvSpPr>
            <a:spLocks noGrp="1"/>
          </p:cNvSpPr>
          <p:nvPr>
            <p:ph sz="quarter" idx="24"/>
          </p:nvPr>
        </p:nvSpPr>
        <p:spPr>
          <a:xfrm>
            <a:off x="3464474" y="2459246"/>
            <a:ext cx="2772000" cy="2772000"/>
          </a:xfrm>
          <a:prstGeom prst="rect">
            <a:avLst/>
          </a:prstGeom>
        </p:spPr>
        <p:txBody>
          <a:bodyPr/>
          <a:lstStyle>
            <a:lvl1pPr>
              <a:defRPr sz="1050" b="0">
                <a:latin typeface="+mn-ea"/>
                <a:ea typeface="+mn-ea"/>
              </a:defRPr>
            </a:lvl1pPr>
          </a:lstStyle>
          <a:p>
            <a:pPr lvl="0"/>
            <a:endParaRPr kumimoji="1" lang="ja-JP" altLang="en-US"/>
          </a:p>
        </p:txBody>
      </p:sp>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4" name="テキスト プレースホルダー 11">
            <a:extLst>
              <a:ext uri="{FF2B5EF4-FFF2-40B4-BE49-F238E27FC236}">
                <a16:creationId xmlns:a16="http://schemas.microsoft.com/office/drawing/2014/main" id="{9FDE6F91-9F39-307A-DC5F-D66844F169AC}"/>
              </a:ext>
            </a:extLst>
          </p:cNvPr>
          <p:cNvSpPr>
            <a:spLocks noGrp="1"/>
          </p:cNvSpPr>
          <p:nvPr>
            <p:ph type="body" sz="quarter" idx="27" hasCustomPrompt="1"/>
          </p:nvPr>
        </p:nvSpPr>
        <p:spPr>
          <a:xfrm>
            <a:off x="622800" y="8705850"/>
            <a:ext cx="5612400" cy="689163"/>
          </a:xfrm>
          <a:prstGeom prst="rect">
            <a:avLst/>
          </a:prstGeom>
        </p:spPr>
        <p:txBody>
          <a:bodyPr anchor="t"/>
          <a:lstStyle>
            <a:lvl1pPr algn="l">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2" name="テキスト プレースホルダー 11">
            <a:extLst>
              <a:ext uri="{FF2B5EF4-FFF2-40B4-BE49-F238E27FC236}">
                <a16:creationId xmlns:a16="http://schemas.microsoft.com/office/drawing/2014/main" id="{F6C54BC0-D0EC-3342-C83A-D7FC6D5A7C71}"/>
              </a:ext>
            </a:extLst>
          </p:cNvPr>
          <p:cNvSpPr>
            <a:spLocks noGrp="1"/>
          </p:cNvSpPr>
          <p:nvPr>
            <p:ph type="body" sz="quarter" idx="28" hasCustomPrompt="1"/>
          </p:nvPr>
        </p:nvSpPr>
        <p:spPr>
          <a:xfrm>
            <a:off x="623224" y="2459246"/>
            <a:ext cx="2771152" cy="2772000"/>
          </a:xfrm>
          <a:prstGeom prst="rect">
            <a:avLst/>
          </a:prstGeom>
        </p:spPr>
        <p:txBody>
          <a:bodyPr anchor="t"/>
          <a:lstStyle>
            <a:lvl1pPr algn="l">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3" name="テキスト プレースホルダー 9">
            <a:extLst>
              <a:ext uri="{FF2B5EF4-FFF2-40B4-BE49-F238E27FC236}">
                <a16:creationId xmlns:a16="http://schemas.microsoft.com/office/drawing/2014/main" id="{2EB0D746-4F2A-C06B-06F8-6D262478283C}"/>
              </a:ext>
            </a:extLst>
          </p:cNvPr>
          <p:cNvSpPr>
            <a:spLocks noGrp="1"/>
          </p:cNvSpPr>
          <p:nvPr>
            <p:ph type="body" sz="quarter" idx="25" hasCustomPrompt="1"/>
          </p:nvPr>
        </p:nvSpPr>
        <p:spPr>
          <a:xfrm>
            <a:off x="622800" y="774648"/>
            <a:ext cx="5612400" cy="381000"/>
          </a:xfrm>
          <a:prstGeom prst="rect">
            <a:avLst/>
          </a:prstGeom>
        </p:spPr>
        <p:txBody>
          <a:bodyPr anchor="b"/>
          <a:lstStyle>
            <a:lvl1pPr>
              <a:defRPr/>
            </a:lvl1pPr>
          </a:lstStyle>
          <a:p>
            <a:pPr lvl="0"/>
            <a:r>
              <a:rPr kumimoji="1" lang="ja-JP" altLang="en-US"/>
              <a:t>見出し</a:t>
            </a:r>
          </a:p>
        </p:txBody>
      </p:sp>
      <p:sp>
        <p:nvSpPr>
          <p:cNvPr id="5" name="テキスト プレースホルダー 9">
            <a:extLst>
              <a:ext uri="{FF2B5EF4-FFF2-40B4-BE49-F238E27FC236}">
                <a16:creationId xmlns:a16="http://schemas.microsoft.com/office/drawing/2014/main" id="{EDE9A99F-AB74-EA5A-5343-414C05171CF5}"/>
              </a:ext>
            </a:extLst>
          </p:cNvPr>
          <p:cNvSpPr>
            <a:spLocks noGrp="1"/>
          </p:cNvSpPr>
          <p:nvPr>
            <p:ph type="body" sz="quarter" idx="14" hasCustomPrompt="1"/>
          </p:nvPr>
        </p:nvSpPr>
        <p:spPr>
          <a:xfrm>
            <a:off x="1123950" y="1457325"/>
            <a:ext cx="3943350" cy="381000"/>
          </a:xfrm>
          <a:prstGeom prst="rect">
            <a:avLst/>
          </a:prstGeom>
        </p:spPr>
        <p:txBody>
          <a:bodyPr anchor="b"/>
          <a:lstStyle>
            <a:lvl1pPr>
              <a:defRPr sz="1600"/>
            </a:lvl1pPr>
          </a:lstStyle>
          <a:p>
            <a:pPr lvl="0"/>
            <a:r>
              <a:rPr kumimoji="1" lang="ja-JP" altLang="en-US"/>
              <a:t>小見出し</a:t>
            </a:r>
          </a:p>
        </p:txBody>
      </p:sp>
      <p:sp>
        <p:nvSpPr>
          <p:cNvPr id="7" name="テキスト プレースホルダー 9">
            <a:extLst>
              <a:ext uri="{FF2B5EF4-FFF2-40B4-BE49-F238E27FC236}">
                <a16:creationId xmlns:a16="http://schemas.microsoft.com/office/drawing/2014/main" id="{18F414A4-FA76-244C-11BF-5E6EE55196B7}"/>
              </a:ext>
            </a:extLst>
          </p:cNvPr>
          <p:cNvSpPr>
            <a:spLocks noGrp="1"/>
          </p:cNvSpPr>
          <p:nvPr>
            <p:ph type="body" sz="quarter" idx="16" hasCustomPrompt="1"/>
          </p:nvPr>
        </p:nvSpPr>
        <p:spPr>
          <a:xfrm>
            <a:off x="622800" y="2012400"/>
            <a:ext cx="5612400" cy="381000"/>
          </a:xfrm>
          <a:prstGeom prst="rect">
            <a:avLst/>
          </a:prstGeom>
        </p:spPr>
        <p:txBody>
          <a:bodyPr anchor="b"/>
          <a:lstStyle>
            <a:lvl1pPr>
              <a:defRPr sz="1400">
                <a:solidFill>
                  <a:schemeClr val="accent1">
                    <a:lumMod val="75000"/>
                  </a:schemeClr>
                </a:solidFill>
              </a:defRPr>
            </a:lvl1pPr>
          </a:lstStyle>
          <a:p>
            <a:pPr lvl="0"/>
            <a:r>
              <a:rPr kumimoji="1" lang="ja-JP" altLang="en-US"/>
              <a:t>本文中の見出し</a:t>
            </a:r>
          </a:p>
        </p:txBody>
      </p:sp>
      <p:sp>
        <p:nvSpPr>
          <p:cNvPr id="9" name="テキスト プレースホルダー 11">
            <a:extLst>
              <a:ext uri="{FF2B5EF4-FFF2-40B4-BE49-F238E27FC236}">
                <a16:creationId xmlns:a16="http://schemas.microsoft.com/office/drawing/2014/main" id="{CBD96875-FF23-72EB-6FEA-F036A72DFF65}"/>
              </a:ext>
            </a:extLst>
          </p:cNvPr>
          <p:cNvSpPr>
            <a:spLocks noGrp="1"/>
          </p:cNvSpPr>
          <p:nvPr>
            <p:ph type="body" sz="quarter" idx="30" hasCustomPrompt="1"/>
          </p:nvPr>
        </p:nvSpPr>
        <p:spPr>
          <a:xfrm>
            <a:off x="3464474" y="5868004"/>
            <a:ext cx="2771152" cy="2772000"/>
          </a:xfrm>
          <a:prstGeom prst="rect">
            <a:avLst/>
          </a:prstGeom>
        </p:spPr>
        <p:txBody>
          <a:bodyPr anchor="t"/>
          <a:lstStyle>
            <a:lvl1pPr algn="l">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12" name="テキスト プレースホルダー 9">
            <a:extLst>
              <a:ext uri="{FF2B5EF4-FFF2-40B4-BE49-F238E27FC236}">
                <a16:creationId xmlns:a16="http://schemas.microsoft.com/office/drawing/2014/main" id="{3CBBE9FE-6D98-C3DB-5B75-16D6A8685944}"/>
              </a:ext>
            </a:extLst>
          </p:cNvPr>
          <p:cNvSpPr>
            <a:spLocks noGrp="1"/>
          </p:cNvSpPr>
          <p:nvPr>
            <p:ph type="body" sz="quarter" idx="31" hasCustomPrompt="1"/>
          </p:nvPr>
        </p:nvSpPr>
        <p:spPr>
          <a:xfrm>
            <a:off x="622800" y="5421158"/>
            <a:ext cx="5612400" cy="381000"/>
          </a:xfrm>
          <a:prstGeom prst="rect">
            <a:avLst/>
          </a:prstGeom>
        </p:spPr>
        <p:txBody>
          <a:bodyPr anchor="b"/>
          <a:lstStyle>
            <a:lvl1pPr>
              <a:defRPr sz="1400">
                <a:solidFill>
                  <a:schemeClr val="accent1">
                    <a:lumMod val="75000"/>
                  </a:schemeClr>
                </a:solidFill>
              </a:defRPr>
            </a:lvl1pPr>
          </a:lstStyle>
          <a:p>
            <a:pPr lvl="0"/>
            <a:r>
              <a:rPr kumimoji="1" lang="ja-JP" altLang="en-US"/>
              <a:t>本文中の見出し</a:t>
            </a:r>
          </a:p>
        </p:txBody>
      </p:sp>
    </p:spTree>
    <p:extLst>
      <p:ext uri="{BB962C8B-B14F-4D97-AF65-F5344CB8AC3E}">
        <p14:creationId xmlns:p14="http://schemas.microsoft.com/office/powerpoint/2010/main" val="151028221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9_タイトル スライド">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24" name="コンテンツ プレースホルダー 16">
            <a:extLst>
              <a:ext uri="{FF2B5EF4-FFF2-40B4-BE49-F238E27FC236}">
                <a16:creationId xmlns:a16="http://schemas.microsoft.com/office/drawing/2014/main" id="{9D7D3D6E-2312-9438-12DC-C067E7B6C527}"/>
              </a:ext>
            </a:extLst>
          </p:cNvPr>
          <p:cNvSpPr>
            <a:spLocks noGrp="1"/>
          </p:cNvSpPr>
          <p:nvPr>
            <p:ph sz="quarter" idx="24"/>
          </p:nvPr>
        </p:nvSpPr>
        <p:spPr>
          <a:xfrm>
            <a:off x="622800" y="2459246"/>
            <a:ext cx="5612400" cy="6840000"/>
          </a:xfrm>
          <a:prstGeom prst="rect">
            <a:avLst/>
          </a:prstGeom>
        </p:spPr>
        <p:txBody>
          <a:bodyPr/>
          <a:lstStyle>
            <a:lvl1pPr>
              <a:defRPr sz="1050" b="0">
                <a:latin typeface="+mn-ea"/>
                <a:ea typeface="+mn-ea"/>
              </a:defRPr>
            </a:lvl1pPr>
          </a:lstStyle>
          <a:p>
            <a:pPr lvl="0"/>
            <a:endParaRPr kumimoji="1" lang="ja-JP" altLang="en-US"/>
          </a:p>
        </p:txBody>
      </p:sp>
      <p:sp>
        <p:nvSpPr>
          <p:cNvPr id="3" name="テキスト プレースホルダー 9">
            <a:extLst>
              <a:ext uri="{FF2B5EF4-FFF2-40B4-BE49-F238E27FC236}">
                <a16:creationId xmlns:a16="http://schemas.microsoft.com/office/drawing/2014/main" id="{2EB0D746-4F2A-C06B-06F8-6D262478283C}"/>
              </a:ext>
            </a:extLst>
          </p:cNvPr>
          <p:cNvSpPr>
            <a:spLocks noGrp="1"/>
          </p:cNvSpPr>
          <p:nvPr>
            <p:ph type="body" sz="quarter" idx="25" hasCustomPrompt="1"/>
          </p:nvPr>
        </p:nvSpPr>
        <p:spPr>
          <a:xfrm>
            <a:off x="622800" y="774648"/>
            <a:ext cx="5612400" cy="381000"/>
          </a:xfrm>
          <a:prstGeom prst="rect">
            <a:avLst/>
          </a:prstGeom>
        </p:spPr>
        <p:txBody>
          <a:bodyPr anchor="b"/>
          <a:lstStyle>
            <a:lvl1pPr>
              <a:defRPr/>
            </a:lvl1pPr>
          </a:lstStyle>
          <a:p>
            <a:pPr lvl="0"/>
            <a:r>
              <a:rPr kumimoji="1" lang="ja-JP" altLang="en-US"/>
              <a:t>見出し</a:t>
            </a:r>
          </a:p>
        </p:txBody>
      </p:sp>
      <p:sp>
        <p:nvSpPr>
          <p:cNvPr id="5" name="テキスト プレースホルダー 9">
            <a:extLst>
              <a:ext uri="{FF2B5EF4-FFF2-40B4-BE49-F238E27FC236}">
                <a16:creationId xmlns:a16="http://schemas.microsoft.com/office/drawing/2014/main" id="{EDE9A99F-AB74-EA5A-5343-414C05171CF5}"/>
              </a:ext>
            </a:extLst>
          </p:cNvPr>
          <p:cNvSpPr>
            <a:spLocks noGrp="1"/>
          </p:cNvSpPr>
          <p:nvPr>
            <p:ph type="body" sz="quarter" idx="14" hasCustomPrompt="1"/>
          </p:nvPr>
        </p:nvSpPr>
        <p:spPr>
          <a:xfrm>
            <a:off x="1123950" y="1457325"/>
            <a:ext cx="3943350" cy="381000"/>
          </a:xfrm>
          <a:prstGeom prst="rect">
            <a:avLst/>
          </a:prstGeom>
        </p:spPr>
        <p:txBody>
          <a:bodyPr anchor="b"/>
          <a:lstStyle>
            <a:lvl1pPr>
              <a:defRPr sz="1600"/>
            </a:lvl1pPr>
          </a:lstStyle>
          <a:p>
            <a:pPr lvl="0"/>
            <a:r>
              <a:rPr kumimoji="1" lang="ja-JP" altLang="en-US"/>
              <a:t>小見出し</a:t>
            </a:r>
          </a:p>
        </p:txBody>
      </p:sp>
      <p:sp>
        <p:nvSpPr>
          <p:cNvPr id="7" name="テキスト プレースホルダー 9">
            <a:extLst>
              <a:ext uri="{FF2B5EF4-FFF2-40B4-BE49-F238E27FC236}">
                <a16:creationId xmlns:a16="http://schemas.microsoft.com/office/drawing/2014/main" id="{18F414A4-FA76-244C-11BF-5E6EE55196B7}"/>
              </a:ext>
            </a:extLst>
          </p:cNvPr>
          <p:cNvSpPr>
            <a:spLocks noGrp="1"/>
          </p:cNvSpPr>
          <p:nvPr>
            <p:ph type="body" sz="quarter" idx="16" hasCustomPrompt="1"/>
          </p:nvPr>
        </p:nvSpPr>
        <p:spPr>
          <a:xfrm>
            <a:off x="622800" y="2012400"/>
            <a:ext cx="5612400" cy="381000"/>
          </a:xfrm>
          <a:prstGeom prst="rect">
            <a:avLst/>
          </a:prstGeom>
        </p:spPr>
        <p:txBody>
          <a:bodyPr anchor="b"/>
          <a:lstStyle>
            <a:lvl1pPr>
              <a:defRPr sz="1400">
                <a:solidFill>
                  <a:schemeClr val="accent1">
                    <a:lumMod val="75000"/>
                  </a:schemeClr>
                </a:solidFill>
              </a:defRPr>
            </a:lvl1pPr>
          </a:lstStyle>
          <a:p>
            <a:pPr lvl="0"/>
            <a:r>
              <a:rPr kumimoji="1" lang="ja-JP" altLang="en-US"/>
              <a:t>本文中の見出し</a:t>
            </a:r>
          </a:p>
        </p:txBody>
      </p:sp>
    </p:spTree>
    <p:extLst>
      <p:ext uri="{BB962C8B-B14F-4D97-AF65-F5344CB8AC3E}">
        <p14:creationId xmlns:p14="http://schemas.microsoft.com/office/powerpoint/2010/main" val="325493176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0_タイトル スライド">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3" name="テキスト プレースホルダー 9">
            <a:extLst>
              <a:ext uri="{FF2B5EF4-FFF2-40B4-BE49-F238E27FC236}">
                <a16:creationId xmlns:a16="http://schemas.microsoft.com/office/drawing/2014/main" id="{7BD78535-3367-1D4E-2097-D9E41C252E93}"/>
              </a:ext>
            </a:extLst>
          </p:cNvPr>
          <p:cNvSpPr>
            <a:spLocks noGrp="1"/>
          </p:cNvSpPr>
          <p:nvPr>
            <p:ph type="body" sz="quarter" idx="32" hasCustomPrompt="1"/>
          </p:nvPr>
        </p:nvSpPr>
        <p:spPr>
          <a:xfrm>
            <a:off x="622800" y="774648"/>
            <a:ext cx="5612400" cy="381000"/>
          </a:xfrm>
          <a:prstGeom prst="rect">
            <a:avLst/>
          </a:prstGeom>
        </p:spPr>
        <p:txBody>
          <a:bodyPr anchor="b"/>
          <a:lstStyle>
            <a:lvl1pPr>
              <a:defRPr/>
            </a:lvl1pPr>
          </a:lstStyle>
          <a:p>
            <a:pPr lvl="0"/>
            <a:r>
              <a:rPr kumimoji="1" lang="ja-JP" altLang="en-US"/>
              <a:t>はじめに、おわりに</a:t>
            </a:r>
          </a:p>
        </p:txBody>
      </p:sp>
      <p:sp>
        <p:nvSpPr>
          <p:cNvPr id="4" name="コンテンツ プレースホルダー 16">
            <a:extLst>
              <a:ext uri="{FF2B5EF4-FFF2-40B4-BE49-F238E27FC236}">
                <a16:creationId xmlns:a16="http://schemas.microsoft.com/office/drawing/2014/main" id="{404023F0-B15A-577F-3F61-1261FC99B302}"/>
              </a:ext>
            </a:extLst>
          </p:cNvPr>
          <p:cNvSpPr>
            <a:spLocks noGrp="1"/>
          </p:cNvSpPr>
          <p:nvPr>
            <p:ph sz="quarter" idx="24"/>
          </p:nvPr>
        </p:nvSpPr>
        <p:spPr>
          <a:xfrm>
            <a:off x="622800" y="1533000"/>
            <a:ext cx="5612400" cy="6840000"/>
          </a:xfrm>
          <a:prstGeom prst="rect">
            <a:avLst/>
          </a:prstGeom>
        </p:spPr>
        <p:txBody>
          <a:bodyPr/>
          <a:lstStyle>
            <a:lvl1pPr>
              <a:defRPr sz="1050" b="0">
                <a:latin typeface="+mn-ea"/>
                <a:ea typeface="+mn-ea"/>
              </a:defRPr>
            </a:lvl1pPr>
          </a:lstStyle>
          <a:p>
            <a:pPr lvl="0"/>
            <a:endParaRPr kumimoji="1" lang="ja-JP" altLang="en-US"/>
          </a:p>
        </p:txBody>
      </p:sp>
    </p:spTree>
    <p:extLst>
      <p:ext uri="{BB962C8B-B14F-4D97-AF65-F5344CB8AC3E}">
        <p14:creationId xmlns:p14="http://schemas.microsoft.com/office/powerpoint/2010/main" val="250231330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_タイトル スライド">
    <p:spTree>
      <p:nvGrpSpPr>
        <p:cNvPr id="1" name=""/>
        <p:cNvGrpSpPr/>
        <p:nvPr/>
      </p:nvGrpSpPr>
      <p:grpSpPr>
        <a:xfrm>
          <a:off x="0" y="0"/>
          <a:ext cx="0" cy="0"/>
          <a:chOff x="0" y="0"/>
          <a:chExt cx="0" cy="0"/>
        </a:xfrm>
      </p:grpSpPr>
      <p:sp>
        <p:nvSpPr>
          <p:cNvPr id="5" name="四角形: 角を丸くする 4">
            <a:extLst>
              <a:ext uri="{FF2B5EF4-FFF2-40B4-BE49-F238E27FC236}">
                <a16:creationId xmlns:a16="http://schemas.microsoft.com/office/drawing/2014/main" id="{968D2BF5-DF9D-E721-F6BB-F8584E625200}"/>
              </a:ext>
            </a:extLst>
          </p:cNvPr>
          <p:cNvSpPr/>
          <p:nvPr userDrawn="1"/>
        </p:nvSpPr>
        <p:spPr>
          <a:xfrm>
            <a:off x="4381200" y="7460028"/>
            <a:ext cx="1854000" cy="1429200"/>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コンテンツ プレースホルダー 16">
            <a:extLst>
              <a:ext uri="{FF2B5EF4-FFF2-40B4-BE49-F238E27FC236}">
                <a16:creationId xmlns:a16="http://schemas.microsoft.com/office/drawing/2014/main" id="{9D7D3D6E-2312-9438-12DC-C067E7B6C527}"/>
              </a:ext>
            </a:extLst>
          </p:cNvPr>
          <p:cNvSpPr>
            <a:spLocks noGrp="1"/>
          </p:cNvSpPr>
          <p:nvPr>
            <p:ph sz="quarter" idx="24"/>
          </p:nvPr>
        </p:nvSpPr>
        <p:spPr>
          <a:xfrm>
            <a:off x="4381200" y="7460028"/>
            <a:ext cx="1854000" cy="1429200"/>
          </a:xfrm>
          <a:prstGeom prst="rect">
            <a:avLst/>
          </a:prstGeom>
        </p:spPr>
        <p:txBody>
          <a:bodyPr/>
          <a:lstStyle>
            <a:lvl1pPr>
              <a:defRPr sz="1050" b="0">
                <a:latin typeface="+mn-ea"/>
                <a:ea typeface="+mn-ea"/>
              </a:defRPr>
            </a:lvl1pPr>
          </a:lstStyle>
          <a:p>
            <a:pPr lvl="0"/>
            <a:endParaRPr kumimoji="1" lang="ja-JP" altLang="en-US"/>
          </a:p>
        </p:txBody>
      </p:sp>
      <p:sp>
        <p:nvSpPr>
          <p:cNvPr id="4" name="四角形: 角を丸くする 3">
            <a:extLst>
              <a:ext uri="{FF2B5EF4-FFF2-40B4-BE49-F238E27FC236}">
                <a16:creationId xmlns:a16="http://schemas.microsoft.com/office/drawing/2014/main" id="{AA58CE38-2235-B377-5997-B39AAA645993}"/>
              </a:ext>
            </a:extLst>
          </p:cNvPr>
          <p:cNvSpPr/>
          <p:nvPr userDrawn="1"/>
        </p:nvSpPr>
        <p:spPr>
          <a:xfrm>
            <a:off x="4381200" y="5445501"/>
            <a:ext cx="1854000" cy="1429200"/>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コンテンツ プレースホルダー 16">
            <a:extLst>
              <a:ext uri="{FF2B5EF4-FFF2-40B4-BE49-F238E27FC236}">
                <a16:creationId xmlns:a16="http://schemas.microsoft.com/office/drawing/2014/main" id="{F2423588-DBC7-447E-43F0-84280471C5DA}"/>
              </a:ext>
            </a:extLst>
          </p:cNvPr>
          <p:cNvSpPr>
            <a:spLocks noGrp="1"/>
          </p:cNvSpPr>
          <p:nvPr>
            <p:ph sz="quarter" idx="21"/>
          </p:nvPr>
        </p:nvSpPr>
        <p:spPr>
          <a:xfrm>
            <a:off x="4381200" y="5445501"/>
            <a:ext cx="1854000" cy="1429200"/>
          </a:xfrm>
          <a:prstGeom prst="rect">
            <a:avLst/>
          </a:prstGeom>
        </p:spPr>
        <p:txBody>
          <a:bodyPr/>
          <a:lstStyle>
            <a:lvl1pPr>
              <a:defRPr sz="1050" b="0">
                <a:latin typeface="+mn-ea"/>
                <a:ea typeface="+mn-ea"/>
              </a:defRPr>
            </a:lvl1pPr>
          </a:lstStyle>
          <a:p>
            <a:pPr lvl="0"/>
            <a:endParaRPr kumimoji="1" lang="ja-JP" altLang="en-US"/>
          </a:p>
        </p:txBody>
      </p:sp>
      <p:sp>
        <p:nvSpPr>
          <p:cNvPr id="3" name="四角形: 角を丸くする 2">
            <a:extLst>
              <a:ext uri="{FF2B5EF4-FFF2-40B4-BE49-F238E27FC236}">
                <a16:creationId xmlns:a16="http://schemas.microsoft.com/office/drawing/2014/main" id="{CCCE0CCA-7578-1DD5-25DE-B4DD6FA3BFBC}"/>
              </a:ext>
            </a:extLst>
          </p:cNvPr>
          <p:cNvSpPr/>
          <p:nvPr userDrawn="1"/>
        </p:nvSpPr>
        <p:spPr>
          <a:xfrm>
            <a:off x="4381200" y="3430127"/>
            <a:ext cx="1854000" cy="1429200"/>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コンテンツ プレースホルダー 16">
            <a:extLst>
              <a:ext uri="{FF2B5EF4-FFF2-40B4-BE49-F238E27FC236}">
                <a16:creationId xmlns:a16="http://schemas.microsoft.com/office/drawing/2014/main" id="{6F7BD121-679C-4CFF-A9A9-87DB6E2F794C}"/>
              </a:ext>
            </a:extLst>
          </p:cNvPr>
          <p:cNvSpPr>
            <a:spLocks noGrp="1"/>
          </p:cNvSpPr>
          <p:nvPr>
            <p:ph sz="quarter" idx="17"/>
          </p:nvPr>
        </p:nvSpPr>
        <p:spPr>
          <a:xfrm>
            <a:off x="4381200" y="3430128"/>
            <a:ext cx="1854000" cy="1429199"/>
          </a:xfrm>
          <a:prstGeom prst="rect">
            <a:avLst/>
          </a:prstGeom>
        </p:spPr>
        <p:txBody>
          <a:bodyPr/>
          <a:lstStyle>
            <a:lvl1pPr>
              <a:defRPr sz="1050" b="0">
                <a:latin typeface="+mn-ea"/>
                <a:ea typeface="+mn-ea"/>
              </a:defRPr>
            </a:lvl1pPr>
          </a:lstStyle>
          <a:p>
            <a:pPr lvl="0"/>
            <a:endParaRPr kumimoji="1" lang="ja-JP" altLang="en-US"/>
          </a:p>
        </p:txBody>
      </p:sp>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10" name="テキスト プレースホルダー 9">
            <a:extLst>
              <a:ext uri="{FF2B5EF4-FFF2-40B4-BE49-F238E27FC236}">
                <a16:creationId xmlns:a16="http://schemas.microsoft.com/office/drawing/2014/main" id="{5558A722-4745-9CBF-D85C-7C9F0DCF811D}"/>
              </a:ext>
            </a:extLst>
          </p:cNvPr>
          <p:cNvSpPr>
            <a:spLocks noGrp="1"/>
          </p:cNvSpPr>
          <p:nvPr>
            <p:ph type="body" sz="quarter" idx="14" hasCustomPrompt="1"/>
          </p:nvPr>
        </p:nvSpPr>
        <p:spPr>
          <a:xfrm>
            <a:off x="1123950" y="1457325"/>
            <a:ext cx="3943350" cy="381000"/>
          </a:xfrm>
          <a:prstGeom prst="rect">
            <a:avLst/>
          </a:prstGeom>
        </p:spPr>
        <p:txBody>
          <a:bodyPr anchor="b"/>
          <a:lstStyle>
            <a:lvl1pPr>
              <a:defRPr sz="1600"/>
            </a:lvl1pPr>
          </a:lstStyle>
          <a:p>
            <a:pPr lvl="0"/>
            <a:r>
              <a:rPr kumimoji="1" lang="ja-JP" altLang="en-US"/>
              <a:t>小見出し</a:t>
            </a:r>
          </a:p>
        </p:txBody>
      </p:sp>
      <p:sp>
        <p:nvSpPr>
          <p:cNvPr id="12" name="テキスト プレースホルダー 11">
            <a:extLst>
              <a:ext uri="{FF2B5EF4-FFF2-40B4-BE49-F238E27FC236}">
                <a16:creationId xmlns:a16="http://schemas.microsoft.com/office/drawing/2014/main" id="{6A13D4F0-4AF7-B2C5-DA3E-46DFD5F40660}"/>
              </a:ext>
            </a:extLst>
          </p:cNvPr>
          <p:cNvSpPr>
            <a:spLocks noGrp="1"/>
          </p:cNvSpPr>
          <p:nvPr>
            <p:ph type="body" sz="quarter" idx="15" hasCustomPrompt="1"/>
          </p:nvPr>
        </p:nvSpPr>
        <p:spPr>
          <a:xfrm>
            <a:off x="622800" y="2011362"/>
            <a:ext cx="5612400" cy="828675"/>
          </a:xfrm>
          <a:prstGeom prst="rect">
            <a:avLst/>
          </a:prstGeom>
        </p:spPr>
        <p:txBody>
          <a:bodyPr anchor="t"/>
          <a:lstStyle>
            <a:lvl1pPr algn="l">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15" name="テキスト プレースホルダー 9">
            <a:extLst>
              <a:ext uri="{FF2B5EF4-FFF2-40B4-BE49-F238E27FC236}">
                <a16:creationId xmlns:a16="http://schemas.microsoft.com/office/drawing/2014/main" id="{ADA505EB-7453-45BB-E270-20439281D5A8}"/>
              </a:ext>
            </a:extLst>
          </p:cNvPr>
          <p:cNvSpPr>
            <a:spLocks noGrp="1"/>
          </p:cNvSpPr>
          <p:nvPr>
            <p:ph type="body" sz="quarter" idx="16" hasCustomPrompt="1"/>
          </p:nvPr>
        </p:nvSpPr>
        <p:spPr>
          <a:xfrm>
            <a:off x="622800" y="2947176"/>
            <a:ext cx="5612400" cy="381000"/>
          </a:xfrm>
          <a:prstGeom prst="rect">
            <a:avLst/>
          </a:prstGeom>
        </p:spPr>
        <p:txBody>
          <a:bodyPr anchor="b"/>
          <a:lstStyle>
            <a:lvl1pPr>
              <a:defRPr sz="1400">
                <a:solidFill>
                  <a:schemeClr val="accent1">
                    <a:lumMod val="75000"/>
                  </a:schemeClr>
                </a:solidFill>
              </a:defRPr>
            </a:lvl1pPr>
          </a:lstStyle>
          <a:p>
            <a:pPr lvl="0"/>
            <a:r>
              <a:rPr kumimoji="1" lang="ja-JP" altLang="en-US"/>
              <a:t>本文中の見出し</a:t>
            </a:r>
          </a:p>
        </p:txBody>
      </p:sp>
      <p:sp>
        <p:nvSpPr>
          <p:cNvPr id="18" name="テキスト プレースホルダー 11">
            <a:extLst>
              <a:ext uri="{FF2B5EF4-FFF2-40B4-BE49-F238E27FC236}">
                <a16:creationId xmlns:a16="http://schemas.microsoft.com/office/drawing/2014/main" id="{82E481E0-10E8-CF6B-E41C-27B6B620BEE3}"/>
              </a:ext>
            </a:extLst>
          </p:cNvPr>
          <p:cNvSpPr>
            <a:spLocks noGrp="1"/>
          </p:cNvSpPr>
          <p:nvPr>
            <p:ph type="body" sz="quarter" idx="18" hasCustomPrompt="1"/>
          </p:nvPr>
        </p:nvSpPr>
        <p:spPr>
          <a:xfrm>
            <a:off x="622800" y="3430551"/>
            <a:ext cx="3562350" cy="1429200"/>
          </a:xfrm>
          <a:prstGeom prst="rect">
            <a:avLst/>
          </a:prstGeom>
        </p:spPr>
        <p:txBody>
          <a:bodyPr anchor="t"/>
          <a:lstStyle>
            <a:lvl1pPr>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19" name="テキスト プレースホルダー 9">
            <a:extLst>
              <a:ext uri="{FF2B5EF4-FFF2-40B4-BE49-F238E27FC236}">
                <a16:creationId xmlns:a16="http://schemas.microsoft.com/office/drawing/2014/main" id="{6DE05FFE-FAEE-385E-D896-95D42607864F}"/>
              </a:ext>
            </a:extLst>
          </p:cNvPr>
          <p:cNvSpPr>
            <a:spLocks noGrp="1"/>
          </p:cNvSpPr>
          <p:nvPr>
            <p:ph type="body" sz="quarter" idx="19" hasCustomPrompt="1"/>
          </p:nvPr>
        </p:nvSpPr>
        <p:spPr>
          <a:xfrm>
            <a:off x="622800" y="4962126"/>
            <a:ext cx="5612400" cy="381000"/>
          </a:xfrm>
          <a:prstGeom prst="rect">
            <a:avLst/>
          </a:prstGeom>
        </p:spPr>
        <p:txBody>
          <a:bodyPr anchor="b"/>
          <a:lstStyle>
            <a:lvl1pPr>
              <a:defRPr sz="1400">
                <a:solidFill>
                  <a:schemeClr val="accent1">
                    <a:lumMod val="75000"/>
                  </a:schemeClr>
                </a:solidFill>
              </a:defRPr>
            </a:lvl1pPr>
          </a:lstStyle>
          <a:p>
            <a:pPr lvl="0"/>
            <a:r>
              <a:rPr kumimoji="1" lang="ja-JP" altLang="en-US"/>
              <a:t>本文中の見出し</a:t>
            </a:r>
          </a:p>
        </p:txBody>
      </p:sp>
      <p:sp>
        <p:nvSpPr>
          <p:cNvPr id="20" name="テキスト プレースホルダー 11">
            <a:extLst>
              <a:ext uri="{FF2B5EF4-FFF2-40B4-BE49-F238E27FC236}">
                <a16:creationId xmlns:a16="http://schemas.microsoft.com/office/drawing/2014/main" id="{62C4C618-A9BA-ACE4-C5FC-4F0D1711A6AE}"/>
              </a:ext>
            </a:extLst>
          </p:cNvPr>
          <p:cNvSpPr>
            <a:spLocks noGrp="1"/>
          </p:cNvSpPr>
          <p:nvPr>
            <p:ph type="body" sz="quarter" idx="20" hasCustomPrompt="1"/>
          </p:nvPr>
        </p:nvSpPr>
        <p:spPr>
          <a:xfrm>
            <a:off x="622800" y="5445501"/>
            <a:ext cx="3562350" cy="1429200"/>
          </a:xfrm>
          <a:prstGeom prst="rect">
            <a:avLst/>
          </a:prstGeom>
        </p:spPr>
        <p:txBody>
          <a:bodyPr anchor="t"/>
          <a:lstStyle>
            <a:lvl1pPr>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22" name="テキスト プレースホルダー 9">
            <a:extLst>
              <a:ext uri="{FF2B5EF4-FFF2-40B4-BE49-F238E27FC236}">
                <a16:creationId xmlns:a16="http://schemas.microsoft.com/office/drawing/2014/main" id="{F6AB700E-D42F-ADF0-D861-71573A664743}"/>
              </a:ext>
            </a:extLst>
          </p:cNvPr>
          <p:cNvSpPr>
            <a:spLocks noGrp="1"/>
          </p:cNvSpPr>
          <p:nvPr>
            <p:ph type="body" sz="quarter" idx="22" hasCustomPrompt="1"/>
          </p:nvPr>
        </p:nvSpPr>
        <p:spPr>
          <a:xfrm>
            <a:off x="622800" y="6977076"/>
            <a:ext cx="5612400" cy="381000"/>
          </a:xfrm>
          <a:prstGeom prst="rect">
            <a:avLst/>
          </a:prstGeom>
        </p:spPr>
        <p:txBody>
          <a:bodyPr anchor="b"/>
          <a:lstStyle>
            <a:lvl1pPr>
              <a:defRPr sz="1400">
                <a:solidFill>
                  <a:schemeClr val="accent1">
                    <a:lumMod val="75000"/>
                  </a:schemeClr>
                </a:solidFill>
              </a:defRPr>
            </a:lvl1pPr>
          </a:lstStyle>
          <a:p>
            <a:pPr lvl="0"/>
            <a:r>
              <a:rPr kumimoji="1" lang="ja-JP" altLang="en-US"/>
              <a:t>本文中の見出し</a:t>
            </a:r>
          </a:p>
        </p:txBody>
      </p:sp>
      <p:sp>
        <p:nvSpPr>
          <p:cNvPr id="23" name="テキスト プレースホルダー 11">
            <a:extLst>
              <a:ext uri="{FF2B5EF4-FFF2-40B4-BE49-F238E27FC236}">
                <a16:creationId xmlns:a16="http://schemas.microsoft.com/office/drawing/2014/main" id="{EA6017F3-52BB-1C5E-107D-2BC2A4E58E8D}"/>
              </a:ext>
            </a:extLst>
          </p:cNvPr>
          <p:cNvSpPr>
            <a:spLocks noGrp="1"/>
          </p:cNvSpPr>
          <p:nvPr>
            <p:ph type="body" sz="quarter" idx="23" hasCustomPrompt="1"/>
          </p:nvPr>
        </p:nvSpPr>
        <p:spPr>
          <a:xfrm>
            <a:off x="622800" y="7460028"/>
            <a:ext cx="3562350" cy="1429200"/>
          </a:xfrm>
          <a:prstGeom prst="rect">
            <a:avLst/>
          </a:prstGeom>
        </p:spPr>
        <p:txBody>
          <a:bodyPr anchor="t"/>
          <a:lstStyle>
            <a:lvl1pPr>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2" name="テキスト プレースホルダー 9">
            <a:extLst>
              <a:ext uri="{FF2B5EF4-FFF2-40B4-BE49-F238E27FC236}">
                <a16:creationId xmlns:a16="http://schemas.microsoft.com/office/drawing/2014/main" id="{8A477F87-2318-6D4A-067E-6C78AB2AB4B8}"/>
              </a:ext>
            </a:extLst>
          </p:cNvPr>
          <p:cNvSpPr>
            <a:spLocks noGrp="1"/>
          </p:cNvSpPr>
          <p:nvPr>
            <p:ph type="body" sz="quarter" idx="25" hasCustomPrompt="1"/>
          </p:nvPr>
        </p:nvSpPr>
        <p:spPr>
          <a:xfrm>
            <a:off x="622800" y="774648"/>
            <a:ext cx="5612400" cy="381000"/>
          </a:xfrm>
          <a:prstGeom prst="rect">
            <a:avLst/>
          </a:prstGeom>
        </p:spPr>
        <p:txBody>
          <a:bodyPr anchor="b"/>
          <a:lstStyle>
            <a:lvl1pPr>
              <a:defRPr/>
            </a:lvl1pPr>
          </a:lstStyle>
          <a:p>
            <a:pPr lvl="0"/>
            <a:r>
              <a:rPr kumimoji="1" lang="ja-JP" altLang="en-US"/>
              <a:t>見出し</a:t>
            </a:r>
          </a:p>
        </p:txBody>
      </p:sp>
    </p:spTree>
    <p:extLst>
      <p:ext uri="{BB962C8B-B14F-4D97-AF65-F5344CB8AC3E}">
        <p14:creationId xmlns:p14="http://schemas.microsoft.com/office/powerpoint/2010/main" val="359884300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編集後記">
    <p:spTree>
      <p:nvGrpSpPr>
        <p:cNvPr id="1" name=""/>
        <p:cNvGrpSpPr/>
        <p:nvPr/>
      </p:nvGrpSpPr>
      <p:grpSpPr>
        <a:xfrm>
          <a:off x="0" y="0"/>
          <a:ext cx="0" cy="0"/>
          <a:chOff x="0" y="0"/>
          <a:chExt cx="0" cy="0"/>
        </a:xfrm>
      </p:grpSpPr>
      <p:sp>
        <p:nvSpPr>
          <p:cNvPr id="2" name="テキスト プレースホルダー 11">
            <a:extLst>
              <a:ext uri="{FF2B5EF4-FFF2-40B4-BE49-F238E27FC236}">
                <a16:creationId xmlns:a16="http://schemas.microsoft.com/office/drawing/2014/main" id="{0B74361F-29CA-14D1-979C-D335D9022B6D}"/>
              </a:ext>
            </a:extLst>
          </p:cNvPr>
          <p:cNvSpPr>
            <a:spLocks noGrp="1"/>
          </p:cNvSpPr>
          <p:nvPr>
            <p:ph type="body" sz="quarter" idx="25"/>
          </p:nvPr>
        </p:nvSpPr>
        <p:spPr>
          <a:xfrm>
            <a:off x="622800" y="1476375"/>
            <a:ext cx="5612400" cy="7429500"/>
          </a:xfrm>
          <a:prstGeom prst="rect">
            <a:avLst/>
          </a:prstGeom>
        </p:spPr>
        <p:txBody>
          <a:bodyPr anchor="t"/>
          <a:lstStyle>
            <a:lvl1pPr algn="l">
              <a:lnSpc>
                <a:spcPts val="1500"/>
              </a:lnSpc>
              <a:defRPr sz="1200" b="0">
                <a:latin typeface="+mn-ea"/>
                <a:ea typeface="+mn-ea"/>
              </a:defRPr>
            </a:lvl1pPr>
          </a:lstStyle>
          <a:p>
            <a:pPr lvl="0"/>
            <a:endParaRPr kumimoji="1" lang="ja-JP" altLang="en-US"/>
          </a:p>
        </p:txBody>
      </p:sp>
      <p:sp>
        <p:nvSpPr>
          <p:cNvPr id="4" name="テキスト プレースホルダー 9">
            <a:extLst>
              <a:ext uri="{FF2B5EF4-FFF2-40B4-BE49-F238E27FC236}">
                <a16:creationId xmlns:a16="http://schemas.microsoft.com/office/drawing/2014/main" id="{768ACE5B-AD41-A874-9912-C7A4D242052F}"/>
              </a:ext>
            </a:extLst>
          </p:cNvPr>
          <p:cNvSpPr>
            <a:spLocks noGrp="1"/>
          </p:cNvSpPr>
          <p:nvPr>
            <p:ph type="body" sz="quarter" idx="32" hasCustomPrompt="1"/>
          </p:nvPr>
        </p:nvSpPr>
        <p:spPr>
          <a:xfrm>
            <a:off x="622800" y="774648"/>
            <a:ext cx="5612400" cy="381000"/>
          </a:xfrm>
          <a:prstGeom prst="rect">
            <a:avLst/>
          </a:prstGeom>
        </p:spPr>
        <p:txBody>
          <a:bodyPr anchor="b"/>
          <a:lstStyle>
            <a:lvl1pPr>
              <a:defRPr sz="1600"/>
            </a:lvl1pPr>
          </a:lstStyle>
          <a:p>
            <a:pPr lvl="0"/>
            <a:r>
              <a:rPr kumimoji="1" lang="ja-JP" altLang="en-US"/>
              <a:t>編集後記</a:t>
            </a:r>
          </a:p>
        </p:txBody>
      </p:sp>
    </p:spTree>
    <p:extLst>
      <p:ext uri="{BB962C8B-B14F-4D97-AF65-F5344CB8AC3E}">
        <p14:creationId xmlns:p14="http://schemas.microsoft.com/office/powerpoint/2010/main" val="2286891896"/>
      </p:ext>
    </p:extLst>
  </p:cSld>
  <p:clrMapOvr>
    <a:masterClrMapping/>
  </p:clrMapOvr>
  <p:extLst>
    <p:ext uri="{DCECCB84-F9BA-43D5-87BE-67443E8EF086}">
      <p15:sldGuideLst xmlns:p15="http://schemas.microsoft.com/office/powerpoint/2012/main">
        <p15:guide id="1" orient="horz" pos="3120">
          <p15:clr>
            <a:srgbClr val="FBAE40"/>
          </p15:clr>
        </p15:guide>
        <p15:guide id="2" pos="2160">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3_タイトル スライド">
    <p:spTree>
      <p:nvGrpSpPr>
        <p:cNvPr id="1" name=""/>
        <p:cNvGrpSpPr/>
        <p:nvPr/>
      </p:nvGrpSpPr>
      <p:grpSpPr>
        <a:xfrm>
          <a:off x="0" y="0"/>
          <a:ext cx="0" cy="0"/>
          <a:chOff x="0" y="0"/>
          <a:chExt cx="0" cy="0"/>
        </a:xfrm>
      </p:grpSpPr>
      <p:sp>
        <p:nvSpPr>
          <p:cNvPr id="9" name="四角形: 角を丸くする 8">
            <a:extLst>
              <a:ext uri="{FF2B5EF4-FFF2-40B4-BE49-F238E27FC236}">
                <a16:creationId xmlns:a16="http://schemas.microsoft.com/office/drawing/2014/main" id="{E9A0F407-A65A-4A2B-5D3D-77E7E8362C1E}"/>
              </a:ext>
            </a:extLst>
          </p:cNvPr>
          <p:cNvSpPr/>
          <p:nvPr userDrawn="1"/>
        </p:nvSpPr>
        <p:spPr>
          <a:xfrm>
            <a:off x="622800" y="7603200"/>
            <a:ext cx="5612400" cy="1688400"/>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コンテンツ プレースホルダー 16">
            <a:extLst>
              <a:ext uri="{FF2B5EF4-FFF2-40B4-BE49-F238E27FC236}">
                <a16:creationId xmlns:a16="http://schemas.microsoft.com/office/drawing/2014/main" id="{D2F92B2F-0A8A-76A1-11DA-D9A6C0A08EE0}"/>
              </a:ext>
            </a:extLst>
          </p:cNvPr>
          <p:cNvSpPr>
            <a:spLocks noGrp="1"/>
          </p:cNvSpPr>
          <p:nvPr>
            <p:ph sz="quarter" idx="20"/>
          </p:nvPr>
        </p:nvSpPr>
        <p:spPr>
          <a:xfrm>
            <a:off x="622800" y="7604132"/>
            <a:ext cx="5612400" cy="1689086"/>
          </a:xfrm>
          <a:prstGeom prst="rect">
            <a:avLst/>
          </a:prstGeom>
        </p:spPr>
        <p:txBody>
          <a:bodyPr/>
          <a:lstStyle>
            <a:lvl1pPr>
              <a:defRPr sz="1050" b="0">
                <a:latin typeface="+mn-ea"/>
                <a:ea typeface="+mn-ea"/>
              </a:defRPr>
            </a:lvl1pPr>
          </a:lstStyle>
          <a:p>
            <a:pPr lvl="0"/>
            <a:endParaRPr kumimoji="1" lang="ja-JP" altLang="en-US"/>
          </a:p>
        </p:txBody>
      </p:sp>
      <p:sp>
        <p:nvSpPr>
          <p:cNvPr id="3" name="四角形: 角を丸くする 2">
            <a:extLst>
              <a:ext uri="{FF2B5EF4-FFF2-40B4-BE49-F238E27FC236}">
                <a16:creationId xmlns:a16="http://schemas.microsoft.com/office/drawing/2014/main" id="{3F3A0932-3C05-C122-DF1A-6D4431EC344B}"/>
              </a:ext>
            </a:extLst>
          </p:cNvPr>
          <p:cNvSpPr/>
          <p:nvPr userDrawn="1"/>
        </p:nvSpPr>
        <p:spPr>
          <a:xfrm>
            <a:off x="622800" y="3999600"/>
            <a:ext cx="5612400" cy="1688400"/>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コンテンツ プレースホルダー 16">
            <a:extLst>
              <a:ext uri="{FF2B5EF4-FFF2-40B4-BE49-F238E27FC236}">
                <a16:creationId xmlns:a16="http://schemas.microsoft.com/office/drawing/2014/main" id="{6F7BD121-679C-4CFF-A9A9-87DB6E2F794C}"/>
              </a:ext>
            </a:extLst>
          </p:cNvPr>
          <p:cNvSpPr>
            <a:spLocks noGrp="1"/>
          </p:cNvSpPr>
          <p:nvPr>
            <p:ph sz="quarter" idx="17"/>
          </p:nvPr>
        </p:nvSpPr>
        <p:spPr>
          <a:xfrm>
            <a:off x="622800" y="3997893"/>
            <a:ext cx="5612400" cy="1689086"/>
          </a:xfrm>
          <a:prstGeom prst="rect">
            <a:avLst/>
          </a:prstGeom>
        </p:spPr>
        <p:txBody>
          <a:bodyPr/>
          <a:lstStyle>
            <a:lvl1pPr>
              <a:defRPr sz="1050" b="0">
                <a:latin typeface="+mn-ea"/>
                <a:ea typeface="+mn-ea"/>
              </a:defRPr>
            </a:lvl1pPr>
          </a:lstStyle>
          <a:p>
            <a:pPr lvl="0"/>
            <a:endParaRPr kumimoji="1" lang="ja-JP" altLang="en-US"/>
          </a:p>
        </p:txBody>
      </p:sp>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12" name="テキスト プレースホルダー 11">
            <a:extLst>
              <a:ext uri="{FF2B5EF4-FFF2-40B4-BE49-F238E27FC236}">
                <a16:creationId xmlns:a16="http://schemas.microsoft.com/office/drawing/2014/main" id="{6A13D4F0-4AF7-B2C5-DA3E-46DFD5F40660}"/>
              </a:ext>
            </a:extLst>
          </p:cNvPr>
          <p:cNvSpPr>
            <a:spLocks noGrp="1"/>
          </p:cNvSpPr>
          <p:nvPr>
            <p:ph type="body" sz="quarter" idx="15" hasCustomPrompt="1"/>
          </p:nvPr>
        </p:nvSpPr>
        <p:spPr>
          <a:xfrm>
            <a:off x="622800" y="2012400"/>
            <a:ext cx="5612400" cy="494402"/>
          </a:xfrm>
          <a:prstGeom prst="rect">
            <a:avLst/>
          </a:prstGeom>
        </p:spPr>
        <p:txBody>
          <a:bodyPr anchor="t"/>
          <a:lstStyle>
            <a:lvl1pPr>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18" name="テキスト プレースホルダー 11">
            <a:extLst>
              <a:ext uri="{FF2B5EF4-FFF2-40B4-BE49-F238E27FC236}">
                <a16:creationId xmlns:a16="http://schemas.microsoft.com/office/drawing/2014/main" id="{82E481E0-10E8-CF6B-E41C-27B6B620BEE3}"/>
              </a:ext>
            </a:extLst>
          </p:cNvPr>
          <p:cNvSpPr>
            <a:spLocks noGrp="1"/>
          </p:cNvSpPr>
          <p:nvPr>
            <p:ph type="body" sz="quarter" idx="18" hasCustomPrompt="1"/>
          </p:nvPr>
        </p:nvSpPr>
        <p:spPr>
          <a:xfrm>
            <a:off x="622800" y="3214631"/>
            <a:ext cx="5612400" cy="664885"/>
          </a:xfrm>
          <a:prstGeom prst="rect">
            <a:avLst/>
          </a:prstGeom>
        </p:spPr>
        <p:txBody>
          <a:bodyPr anchor="t"/>
          <a:lstStyle>
            <a:lvl1pPr>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5" name="テキスト プレースホルダー 11">
            <a:extLst>
              <a:ext uri="{FF2B5EF4-FFF2-40B4-BE49-F238E27FC236}">
                <a16:creationId xmlns:a16="http://schemas.microsoft.com/office/drawing/2014/main" id="{80F95224-2743-8179-2FE8-E1F296CCD3A1}"/>
              </a:ext>
            </a:extLst>
          </p:cNvPr>
          <p:cNvSpPr>
            <a:spLocks noGrp="1"/>
          </p:cNvSpPr>
          <p:nvPr>
            <p:ph type="body" sz="quarter" idx="21" hasCustomPrompt="1"/>
          </p:nvPr>
        </p:nvSpPr>
        <p:spPr>
          <a:xfrm>
            <a:off x="622800" y="6816051"/>
            <a:ext cx="5612400" cy="664885"/>
          </a:xfrm>
          <a:prstGeom prst="rect">
            <a:avLst/>
          </a:prstGeom>
        </p:spPr>
        <p:txBody>
          <a:bodyPr anchor="t"/>
          <a:lstStyle>
            <a:lvl1pPr>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2" name="テキスト プレースホルダー 9">
            <a:extLst>
              <a:ext uri="{FF2B5EF4-FFF2-40B4-BE49-F238E27FC236}">
                <a16:creationId xmlns:a16="http://schemas.microsoft.com/office/drawing/2014/main" id="{A1FF5AF4-E560-CAAB-DFBD-92CFE819B93F}"/>
              </a:ext>
            </a:extLst>
          </p:cNvPr>
          <p:cNvSpPr>
            <a:spLocks noGrp="1"/>
          </p:cNvSpPr>
          <p:nvPr>
            <p:ph type="body" sz="quarter" idx="25" hasCustomPrompt="1"/>
          </p:nvPr>
        </p:nvSpPr>
        <p:spPr>
          <a:xfrm>
            <a:off x="622800" y="774648"/>
            <a:ext cx="5612400" cy="381000"/>
          </a:xfrm>
          <a:prstGeom prst="rect">
            <a:avLst/>
          </a:prstGeom>
        </p:spPr>
        <p:txBody>
          <a:bodyPr anchor="b"/>
          <a:lstStyle>
            <a:lvl1pPr>
              <a:defRPr/>
            </a:lvl1pPr>
          </a:lstStyle>
          <a:p>
            <a:pPr lvl="0"/>
            <a:r>
              <a:rPr kumimoji="1" lang="ja-JP" altLang="en-US"/>
              <a:t>見出し</a:t>
            </a:r>
          </a:p>
        </p:txBody>
      </p:sp>
      <p:sp>
        <p:nvSpPr>
          <p:cNvPr id="7" name="テキスト プレースホルダー 9">
            <a:extLst>
              <a:ext uri="{FF2B5EF4-FFF2-40B4-BE49-F238E27FC236}">
                <a16:creationId xmlns:a16="http://schemas.microsoft.com/office/drawing/2014/main" id="{DEFD9330-3E68-B2BB-F666-2699373D6F20}"/>
              </a:ext>
            </a:extLst>
          </p:cNvPr>
          <p:cNvSpPr>
            <a:spLocks noGrp="1"/>
          </p:cNvSpPr>
          <p:nvPr>
            <p:ph type="body" sz="quarter" idx="14" hasCustomPrompt="1"/>
          </p:nvPr>
        </p:nvSpPr>
        <p:spPr>
          <a:xfrm>
            <a:off x="1123950" y="1457325"/>
            <a:ext cx="3943350" cy="381000"/>
          </a:xfrm>
          <a:prstGeom prst="rect">
            <a:avLst/>
          </a:prstGeom>
        </p:spPr>
        <p:txBody>
          <a:bodyPr anchor="b"/>
          <a:lstStyle>
            <a:lvl1pPr>
              <a:defRPr sz="1600"/>
            </a:lvl1pPr>
          </a:lstStyle>
          <a:p>
            <a:pPr lvl="0"/>
            <a:r>
              <a:rPr kumimoji="1" lang="ja-JP" altLang="en-US"/>
              <a:t>小見出し</a:t>
            </a:r>
          </a:p>
        </p:txBody>
      </p:sp>
      <p:sp>
        <p:nvSpPr>
          <p:cNvPr id="8" name="テキスト プレースホルダー 9">
            <a:extLst>
              <a:ext uri="{FF2B5EF4-FFF2-40B4-BE49-F238E27FC236}">
                <a16:creationId xmlns:a16="http://schemas.microsoft.com/office/drawing/2014/main" id="{58E5A564-E41F-687C-9794-09C58C3CDB20}"/>
              </a:ext>
            </a:extLst>
          </p:cNvPr>
          <p:cNvSpPr>
            <a:spLocks noGrp="1"/>
          </p:cNvSpPr>
          <p:nvPr>
            <p:ph type="body" sz="quarter" idx="16" hasCustomPrompt="1"/>
          </p:nvPr>
        </p:nvSpPr>
        <p:spPr>
          <a:xfrm>
            <a:off x="622800" y="2721093"/>
            <a:ext cx="5612400" cy="381000"/>
          </a:xfrm>
          <a:prstGeom prst="rect">
            <a:avLst/>
          </a:prstGeom>
        </p:spPr>
        <p:txBody>
          <a:bodyPr anchor="b"/>
          <a:lstStyle>
            <a:lvl1pPr>
              <a:defRPr sz="1400">
                <a:solidFill>
                  <a:schemeClr val="accent1">
                    <a:lumMod val="75000"/>
                  </a:schemeClr>
                </a:solidFill>
              </a:defRPr>
            </a:lvl1pPr>
          </a:lstStyle>
          <a:p>
            <a:pPr lvl="0"/>
            <a:r>
              <a:rPr kumimoji="1" lang="ja-JP" altLang="en-US"/>
              <a:t>本文中の見出し</a:t>
            </a:r>
          </a:p>
        </p:txBody>
      </p:sp>
      <p:sp>
        <p:nvSpPr>
          <p:cNvPr id="11" name="テキスト プレースホルダー 9">
            <a:extLst>
              <a:ext uri="{FF2B5EF4-FFF2-40B4-BE49-F238E27FC236}">
                <a16:creationId xmlns:a16="http://schemas.microsoft.com/office/drawing/2014/main" id="{4E9DB4BA-2B8E-9D7D-8C85-7919EC97F359}"/>
              </a:ext>
            </a:extLst>
          </p:cNvPr>
          <p:cNvSpPr>
            <a:spLocks noGrp="1"/>
          </p:cNvSpPr>
          <p:nvPr>
            <p:ph type="body" sz="quarter" idx="26" hasCustomPrompt="1"/>
          </p:nvPr>
        </p:nvSpPr>
        <p:spPr>
          <a:xfrm>
            <a:off x="622800" y="6277764"/>
            <a:ext cx="5612400" cy="381000"/>
          </a:xfrm>
          <a:prstGeom prst="rect">
            <a:avLst/>
          </a:prstGeom>
        </p:spPr>
        <p:txBody>
          <a:bodyPr anchor="b"/>
          <a:lstStyle>
            <a:lvl1pPr>
              <a:defRPr sz="1400">
                <a:solidFill>
                  <a:schemeClr val="accent1">
                    <a:lumMod val="75000"/>
                  </a:schemeClr>
                </a:solidFill>
              </a:defRPr>
            </a:lvl1pPr>
          </a:lstStyle>
          <a:p>
            <a:pPr lvl="0"/>
            <a:r>
              <a:rPr kumimoji="1" lang="ja-JP" altLang="en-US"/>
              <a:t>本文中の見出し</a:t>
            </a:r>
          </a:p>
        </p:txBody>
      </p:sp>
    </p:spTree>
    <p:extLst>
      <p:ext uri="{BB962C8B-B14F-4D97-AF65-F5344CB8AC3E}">
        <p14:creationId xmlns:p14="http://schemas.microsoft.com/office/powerpoint/2010/main" val="82944777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7_タイトル スライド">
    <p:spTree>
      <p:nvGrpSpPr>
        <p:cNvPr id="1" name=""/>
        <p:cNvGrpSpPr/>
        <p:nvPr/>
      </p:nvGrpSpPr>
      <p:grpSpPr>
        <a:xfrm>
          <a:off x="0" y="0"/>
          <a:ext cx="0" cy="0"/>
          <a:chOff x="0" y="0"/>
          <a:chExt cx="0" cy="0"/>
        </a:xfrm>
      </p:grpSpPr>
      <p:sp>
        <p:nvSpPr>
          <p:cNvPr id="8" name="四角形: 角を丸くする 7">
            <a:extLst>
              <a:ext uri="{FF2B5EF4-FFF2-40B4-BE49-F238E27FC236}">
                <a16:creationId xmlns:a16="http://schemas.microsoft.com/office/drawing/2014/main" id="{88AB2303-024C-FA6A-248F-1DFB390D42C2}"/>
              </a:ext>
            </a:extLst>
          </p:cNvPr>
          <p:cNvSpPr/>
          <p:nvPr userDrawn="1"/>
        </p:nvSpPr>
        <p:spPr>
          <a:xfrm>
            <a:off x="3463200" y="2488209"/>
            <a:ext cx="2772000" cy="4312800"/>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コンテンツ プレースホルダー 16">
            <a:extLst>
              <a:ext uri="{FF2B5EF4-FFF2-40B4-BE49-F238E27FC236}">
                <a16:creationId xmlns:a16="http://schemas.microsoft.com/office/drawing/2014/main" id="{9D7D3D6E-2312-9438-12DC-C067E7B6C527}"/>
              </a:ext>
            </a:extLst>
          </p:cNvPr>
          <p:cNvSpPr>
            <a:spLocks noGrp="1"/>
          </p:cNvSpPr>
          <p:nvPr>
            <p:ph sz="quarter" idx="24"/>
          </p:nvPr>
        </p:nvSpPr>
        <p:spPr>
          <a:xfrm>
            <a:off x="3464050" y="2488450"/>
            <a:ext cx="2772000" cy="4312319"/>
          </a:xfrm>
          <a:prstGeom prst="rect">
            <a:avLst/>
          </a:prstGeom>
        </p:spPr>
        <p:txBody>
          <a:bodyPr/>
          <a:lstStyle>
            <a:lvl1pPr>
              <a:defRPr sz="1050" b="0">
                <a:latin typeface="+mn-ea"/>
                <a:ea typeface="+mn-ea"/>
              </a:defRPr>
            </a:lvl1pPr>
          </a:lstStyle>
          <a:p>
            <a:pPr lvl="0"/>
            <a:endParaRPr kumimoji="1" lang="ja-JP" altLang="en-US"/>
          </a:p>
        </p:txBody>
      </p:sp>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4" name="テキスト プレースホルダー 11">
            <a:extLst>
              <a:ext uri="{FF2B5EF4-FFF2-40B4-BE49-F238E27FC236}">
                <a16:creationId xmlns:a16="http://schemas.microsoft.com/office/drawing/2014/main" id="{9FDE6F91-9F39-307A-DC5F-D66844F169AC}"/>
              </a:ext>
            </a:extLst>
          </p:cNvPr>
          <p:cNvSpPr>
            <a:spLocks noGrp="1"/>
          </p:cNvSpPr>
          <p:nvPr>
            <p:ph type="body" sz="quarter" idx="27" hasCustomPrompt="1"/>
          </p:nvPr>
        </p:nvSpPr>
        <p:spPr>
          <a:xfrm>
            <a:off x="622800" y="6893798"/>
            <a:ext cx="5612400" cy="2405966"/>
          </a:xfrm>
          <a:prstGeom prst="rect">
            <a:avLst/>
          </a:prstGeom>
        </p:spPr>
        <p:txBody>
          <a:bodyPr anchor="t"/>
          <a:lstStyle>
            <a:lvl1pPr algn="l">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2" name="テキスト プレースホルダー 11">
            <a:extLst>
              <a:ext uri="{FF2B5EF4-FFF2-40B4-BE49-F238E27FC236}">
                <a16:creationId xmlns:a16="http://schemas.microsoft.com/office/drawing/2014/main" id="{F6C54BC0-D0EC-3342-C83A-D7FC6D5A7C71}"/>
              </a:ext>
            </a:extLst>
          </p:cNvPr>
          <p:cNvSpPr>
            <a:spLocks noGrp="1"/>
          </p:cNvSpPr>
          <p:nvPr>
            <p:ph type="body" sz="quarter" idx="28" hasCustomPrompt="1"/>
          </p:nvPr>
        </p:nvSpPr>
        <p:spPr>
          <a:xfrm>
            <a:off x="622800" y="2488451"/>
            <a:ext cx="2771152" cy="4312318"/>
          </a:xfrm>
          <a:prstGeom prst="rect">
            <a:avLst/>
          </a:prstGeom>
        </p:spPr>
        <p:txBody>
          <a:bodyPr anchor="t"/>
          <a:lstStyle>
            <a:lvl1pPr algn="l">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3" name="テキスト プレースホルダー 9">
            <a:extLst>
              <a:ext uri="{FF2B5EF4-FFF2-40B4-BE49-F238E27FC236}">
                <a16:creationId xmlns:a16="http://schemas.microsoft.com/office/drawing/2014/main" id="{2EB0D746-4F2A-C06B-06F8-6D262478283C}"/>
              </a:ext>
            </a:extLst>
          </p:cNvPr>
          <p:cNvSpPr>
            <a:spLocks noGrp="1"/>
          </p:cNvSpPr>
          <p:nvPr>
            <p:ph type="body" sz="quarter" idx="25" hasCustomPrompt="1"/>
          </p:nvPr>
        </p:nvSpPr>
        <p:spPr>
          <a:xfrm>
            <a:off x="622800" y="774648"/>
            <a:ext cx="5612400" cy="381000"/>
          </a:xfrm>
          <a:prstGeom prst="rect">
            <a:avLst/>
          </a:prstGeom>
        </p:spPr>
        <p:txBody>
          <a:bodyPr anchor="b"/>
          <a:lstStyle>
            <a:lvl1pPr>
              <a:defRPr/>
            </a:lvl1pPr>
          </a:lstStyle>
          <a:p>
            <a:pPr lvl="0"/>
            <a:r>
              <a:rPr kumimoji="1" lang="ja-JP" altLang="en-US"/>
              <a:t>見出し</a:t>
            </a:r>
          </a:p>
        </p:txBody>
      </p:sp>
      <p:sp>
        <p:nvSpPr>
          <p:cNvPr id="5" name="テキスト プレースホルダー 9">
            <a:extLst>
              <a:ext uri="{FF2B5EF4-FFF2-40B4-BE49-F238E27FC236}">
                <a16:creationId xmlns:a16="http://schemas.microsoft.com/office/drawing/2014/main" id="{EDE9A99F-AB74-EA5A-5343-414C05171CF5}"/>
              </a:ext>
            </a:extLst>
          </p:cNvPr>
          <p:cNvSpPr>
            <a:spLocks noGrp="1"/>
          </p:cNvSpPr>
          <p:nvPr>
            <p:ph type="body" sz="quarter" idx="14" hasCustomPrompt="1"/>
          </p:nvPr>
        </p:nvSpPr>
        <p:spPr>
          <a:xfrm>
            <a:off x="1123950" y="1457325"/>
            <a:ext cx="3943350" cy="381000"/>
          </a:xfrm>
          <a:prstGeom prst="rect">
            <a:avLst/>
          </a:prstGeom>
        </p:spPr>
        <p:txBody>
          <a:bodyPr anchor="b"/>
          <a:lstStyle>
            <a:lvl1pPr>
              <a:defRPr sz="1600"/>
            </a:lvl1pPr>
          </a:lstStyle>
          <a:p>
            <a:pPr lvl="0"/>
            <a:r>
              <a:rPr kumimoji="1" lang="ja-JP" altLang="en-US"/>
              <a:t>小見出し</a:t>
            </a:r>
          </a:p>
        </p:txBody>
      </p:sp>
      <p:sp>
        <p:nvSpPr>
          <p:cNvPr id="7" name="テキスト プレースホルダー 9">
            <a:extLst>
              <a:ext uri="{FF2B5EF4-FFF2-40B4-BE49-F238E27FC236}">
                <a16:creationId xmlns:a16="http://schemas.microsoft.com/office/drawing/2014/main" id="{18F414A4-FA76-244C-11BF-5E6EE55196B7}"/>
              </a:ext>
            </a:extLst>
          </p:cNvPr>
          <p:cNvSpPr>
            <a:spLocks noGrp="1"/>
          </p:cNvSpPr>
          <p:nvPr>
            <p:ph type="body" sz="quarter" idx="16" hasCustomPrompt="1"/>
          </p:nvPr>
        </p:nvSpPr>
        <p:spPr>
          <a:xfrm>
            <a:off x="622800" y="2012400"/>
            <a:ext cx="5612400" cy="381000"/>
          </a:xfrm>
          <a:prstGeom prst="rect">
            <a:avLst/>
          </a:prstGeom>
        </p:spPr>
        <p:txBody>
          <a:bodyPr anchor="b"/>
          <a:lstStyle>
            <a:lvl1pPr>
              <a:defRPr sz="1400">
                <a:solidFill>
                  <a:schemeClr val="accent1">
                    <a:lumMod val="75000"/>
                  </a:schemeClr>
                </a:solidFill>
              </a:defRPr>
            </a:lvl1pPr>
          </a:lstStyle>
          <a:p>
            <a:pPr lvl="0"/>
            <a:r>
              <a:rPr kumimoji="1" lang="ja-JP" altLang="en-US"/>
              <a:t>本文中の見出し</a:t>
            </a:r>
          </a:p>
        </p:txBody>
      </p:sp>
    </p:spTree>
    <p:extLst>
      <p:ext uri="{BB962C8B-B14F-4D97-AF65-F5344CB8AC3E}">
        <p14:creationId xmlns:p14="http://schemas.microsoft.com/office/powerpoint/2010/main" val="190500212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8_タイトル スライド">
    <p:spTree>
      <p:nvGrpSpPr>
        <p:cNvPr id="1" name=""/>
        <p:cNvGrpSpPr/>
        <p:nvPr/>
      </p:nvGrpSpPr>
      <p:grpSpPr>
        <a:xfrm>
          <a:off x="0" y="0"/>
          <a:ext cx="0" cy="0"/>
          <a:chOff x="0" y="0"/>
          <a:chExt cx="0" cy="0"/>
        </a:xfrm>
      </p:grpSpPr>
      <p:sp>
        <p:nvSpPr>
          <p:cNvPr id="11" name="四角形: 角を丸くする 10">
            <a:extLst>
              <a:ext uri="{FF2B5EF4-FFF2-40B4-BE49-F238E27FC236}">
                <a16:creationId xmlns:a16="http://schemas.microsoft.com/office/drawing/2014/main" id="{12FED3D9-13D7-9E94-763C-28B3EAAC86AA}"/>
              </a:ext>
            </a:extLst>
          </p:cNvPr>
          <p:cNvSpPr/>
          <p:nvPr userDrawn="1"/>
        </p:nvSpPr>
        <p:spPr>
          <a:xfrm>
            <a:off x="621952" y="5868004"/>
            <a:ext cx="2772000" cy="2772000"/>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コンテンツ プレースホルダー 16">
            <a:extLst>
              <a:ext uri="{FF2B5EF4-FFF2-40B4-BE49-F238E27FC236}">
                <a16:creationId xmlns:a16="http://schemas.microsoft.com/office/drawing/2014/main" id="{C1493A82-9A8C-22A1-798D-0EE3E6CDFC20}"/>
              </a:ext>
            </a:extLst>
          </p:cNvPr>
          <p:cNvSpPr>
            <a:spLocks noGrp="1"/>
          </p:cNvSpPr>
          <p:nvPr>
            <p:ph sz="quarter" idx="29"/>
          </p:nvPr>
        </p:nvSpPr>
        <p:spPr>
          <a:xfrm>
            <a:off x="621952" y="5868004"/>
            <a:ext cx="2772000" cy="2772000"/>
          </a:xfrm>
          <a:prstGeom prst="rect">
            <a:avLst/>
          </a:prstGeom>
        </p:spPr>
        <p:txBody>
          <a:bodyPr/>
          <a:lstStyle>
            <a:lvl1pPr>
              <a:defRPr sz="1050" b="0">
                <a:latin typeface="+mn-ea"/>
                <a:ea typeface="+mn-ea"/>
              </a:defRPr>
            </a:lvl1pPr>
          </a:lstStyle>
          <a:p>
            <a:pPr lvl="0"/>
            <a:endParaRPr kumimoji="1" lang="ja-JP" altLang="en-US"/>
          </a:p>
        </p:txBody>
      </p:sp>
      <p:sp>
        <p:nvSpPr>
          <p:cNvPr id="10" name="四角形: 角を丸くする 9">
            <a:extLst>
              <a:ext uri="{FF2B5EF4-FFF2-40B4-BE49-F238E27FC236}">
                <a16:creationId xmlns:a16="http://schemas.microsoft.com/office/drawing/2014/main" id="{1686E153-BE96-C1F4-5086-5B2BB8C0D847}"/>
              </a:ext>
            </a:extLst>
          </p:cNvPr>
          <p:cNvSpPr/>
          <p:nvPr userDrawn="1"/>
        </p:nvSpPr>
        <p:spPr>
          <a:xfrm>
            <a:off x="3464050" y="2458800"/>
            <a:ext cx="2772000" cy="2772000"/>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コンテンツ プレースホルダー 16">
            <a:extLst>
              <a:ext uri="{FF2B5EF4-FFF2-40B4-BE49-F238E27FC236}">
                <a16:creationId xmlns:a16="http://schemas.microsoft.com/office/drawing/2014/main" id="{9D7D3D6E-2312-9438-12DC-C067E7B6C527}"/>
              </a:ext>
            </a:extLst>
          </p:cNvPr>
          <p:cNvSpPr>
            <a:spLocks noGrp="1"/>
          </p:cNvSpPr>
          <p:nvPr>
            <p:ph sz="quarter" idx="24"/>
          </p:nvPr>
        </p:nvSpPr>
        <p:spPr>
          <a:xfrm>
            <a:off x="3464474" y="2459246"/>
            <a:ext cx="2772000" cy="2772000"/>
          </a:xfrm>
          <a:prstGeom prst="rect">
            <a:avLst/>
          </a:prstGeom>
        </p:spPr>
        <p:txBody>
          <a:bodyPr/>
          <a:lstStyle>
            <a:lvl1pPr>
              <a:defRPr sz="1050" b="0">
                <a:latin typeface="+mn-ea"/>
                <a:ea typeface="+mn-ea"/>
              </a:defRPr>
            </a:lvl1pPr>
          </a:lstStyle>
          <a:p>
            <a:pPr lvl="0"/>
            <a:endParaRPr kumimoji="1" lang="ja-JP" altLang="en-US"/>
          </a:p>
        </p:txBody>
      </p:sp>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4" name="テキスト プレースホルダー 11">
            <a:extLst>
              <a:ext uri="{FF2B5EF4-FFF2-40B4-BE49-F238E27FC236}">
                <a16:creationId xmlns:a16="http://schemas.microsoft.com/office/drawing/2014/main" id="{9FDE6F91-9F39-307A-DC5F-D66844F169AC}"/>
              </a:ext>
            </a:extLst>
          </p:cNvPr>
          <p:cNvSpPr>
            <a:spLocks noGrp="1"/>
          </p:cNvSpPr>
          <p:nvPr>
            <p:ph type="body" sz="quarter" idx="27" hasCustomPrompt="1"/>
          </p:nvPr>
        </p:nvSpPr>
        <p:spPr>
          <a:xfrm>
            <a:off x="622800" y="8705850"/>
            <a:ext cx="5612400" cy="689163"/>
          </a:xfrm>
          <a:prstGeom prst="rect">
            <a:avLst/>
          </a:prstGeom>
        </p:spPr>
        <p:txBody>
          <a:bodyPr anchor="t"/>
          <a:lstStyle>
            <a:lvl1pPr algn="l">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2" name="テキスト プレースホルダー 11">
            <a:extLst>
              <a:ext uri="{FF2B5EF4-FFF2-40B4-BE49-F238E27FC236}">
                <a16:creationId xmlns:a16="http://schemas.microsoft.com/office/drawing/2014/main" id="{F6C54BC0-D0EC-3342-C83A-D7FC6D5A7C71}"/>
              </a:ext>
            </a:extLst>
          </p:cNvPr>
          <p:cNvSpPr>
            <a:spLocks noGrp="1"/>
          </p:cNvSpPr>
          <p:nvPr>
            <p:ph type="body" sz="quarter" idx="28" hasCustomPrompt="1"/>
          </p:nvPr>
        </p:nvSpPr>
        <p:spPr>
          <a:xfrm>
            <a:off x="623224" y="2459246"/>
            <a:ext cx="2771152" cy="2772000"/>
          </a:xfrm>
          <a:prstGeom prst="rect">
            <a:avLst/>
          </a:prstGeom>
        </p:spPr>
        <p:txBody>
          <a:bodyPr anchor="t"/>
          <a:lstStyle>
            <a:lvl1pPr algn="l">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3" name="テキスト プレースホルダー 9">
            <a:extLst>
              <a:ext uri="{FF2B5EF4-FFF2-40B4-BE49-F238E27FC236}">
                <a16:creationId xmlns:a16="http://schemas.microsoft.com/office/drawing/2014/main" id="{2EB0D746-4F2A-C06B-06F8-6D262478283C}"/>
              </a:ext>
            </a:extLst>
          </p:cNvPr>
          <p:cNvSpPr>
            <a:spLocks noGrp="1"/>
          </p:cNvSpPr>
          <p:nvPr>
            <p:ph type="body" sz="quarter" idx="25" hasCustomPrompt="1"/>
          </p:nvPr>
        </p:nvSpPr>
        <p:spPr>
          <a:xfrm>
            <a:off x="622800" y="774648"/>
            <a:ext cx="5612400" cy="381000"/>
          </a:xfrm>
          <a:prstGeom prst="rect">
            <a:avLst/>
          </a:prstGeom>
        </p:spPr>
        <p:txBody>
          <a:bodyPr anchor="b"/>
          <a:lstStyle>
            <a:lvl1pPr>
              <a:defRPr/>
            </a:lvl1pPr>
          </a:lstStyle>
          <a:p>
            <a:pPr lvl="0"/>
            <a:r>
              <a:rPr kumimoji="1" lang="ja-JP" altLang="en-US"/>
              <a:t>見出し</a:t>
            </a:r>
          </a:p>
        </p:txBody>
      </p:sp>
      <p:sp>
        <p:nvSpPr>
          <p:cNvPr id="5" name="テキスト プレースホルダー 9">
            <a:extLst>
              <a:ext uri="{FF2B5EF4-FFF2-40B4-BE49-F238E27FC236}">
                <a16:creationId xmlns:a16="http://schemas.microsoft.com/office/drawing/2014/main" id="{EDE9A99F-AB74-EA5A-5343-414C05171CF5}"/>
              </a:ext>
            </a:extLst>
          </p:cNvPr>
          <p:cNvSpPr>
            <a:spLocks noGrp="1"/>
          </p:cNvSpPr>
          <p:nvPr>
            <p:ph type="body" sz="quarter" idx="14" hasCustomPrompt="1"/>
          </p:nvPr>
        </p:nvSpPr>
        <p:spPr>
          <a:xfrm>
            <a:off x="1123950" y="1457325"/>
            <a:ext cx="3943350" cy="381000"/>
          </a:xfrm>
          <a:prstGeom prst="rect">
            <a:avLst/>
          </a:prstGeom>
        </p:spPr>
        <p:txBody>
          <a:bodyPr anchor="b"/>
          <a:lstStyle>
            <a:lvl1pPr>
              <a:defRPr sz="1600"/>
            </a:lvl1pPr>
          </a:lstStyle>
          <a:p>
            <a:pPr lvl="0"/>
            <a:r>
              <a:rPr kumimoji="1" lang="ja-JP" altLang="en-US"/>
              <a:t>小見出し</a:t>
            </a:r>
          </a:p>
        </p:txBody>
      </p:sp>
      <p:sp>
        <p:nvSpPr>
          <p:cNvPr id="7" name="テキスト プレースホルダー 9">
            <a:extLst>
              <a:ext uri="{FF2B5EF4-FFF2-40B4-BE49-F238E27FC236}">
                <a16:creationId xmlns:a16="http://schemas.microsoft.com/office/drawing/2014/main" id="{18F414A4-FA76-244C-11BF-5E6EE55196B7}"/>
              </a:ext>
            </a:extLst>
          </p:cNvPr>
          <p:cNvSpPr>
            <a:spLocks noGrp="1"/>
          </p:cNvSpPr>
          <p:nvPr>
            <p:ph type="body" sz="quarter" idx="16" hasCustomPrompt="1"/>
          </p:nvPr>
        </p:nvSpPr>
        <p:spPr>
          <a:xfrm>
            <a:off x="622800" y="2012400"/>
            <a:ext cx="5612400" cy="381000"/>
          </a:xfrm>
          <a:prstGeom prst="rect">
            <a:avLst/>
          </a:prstGeom>
        </p:spPr>
        <p:txBody>
          <a:bodyPr anchor="b"/>
          <a:lstStyle>
            <a:lvl1pPr>
              <a:defRPr sz="1400">
                <a:solidFill>
                  <a:schemeClr val="accent1">
                    <a:lumMod val="75000"/>
                  </a:schemeClr>
                </a:solidFill>
              </a:defRPr>
            </a:lvl1pPr>
          </a:lstStyle>
          <a:p>
            <a:pPr lvl="0"/>
            <a:r>
              <a:rPr kumimoji="1" lang="ja-JP" altLang="en-US"/>
              <a:t>本文中の見出し</a:t>
            </a:r>
          </a:p>
        </p:txBody>
      </p:sp>
      <p:sp>
        <p:nvSpPr>
          <p:cNvPr id="9" name="テキスト プレースホルダー 11">
            <a:extLst>
              <a:ext uri="{FF2B5EF4-FFF2-40B4-BE49-F238E27FC236}">
                <a16:creationId xmlns:a16="http://schemas.microsoft.com/office/drawing/2014/main" id="{CBD96875-FF23-72EB-6FEA-F036A72DFF65}"/>
              </a:ext>
            </a:extLst>
          </p:cNvPr>
          <p:cNvSpPr>
            <a:spLocks noGrp="1"/>
          </p:cNvSpPr>
          <p:nvPr>
            <p:ph type="body" sz="quarter" idx="30" hasCustomPrompt="1"/>
          </p:nvPr>
        </p:nvSpPr>
        <p:spPr>
          <a:xfrm>
            <a:off x="3464474" y="5868004"/>
            <a:ext cx="2771152" cy="2772000"/>
          </a:xfrm>
          <a:prstGeom prst="rect">
            <a:avLst/>
          </a:prstGeom>
        </p:spPr>
        <p:txBody>
          <a:bodyPr anchor="t"/>
          <a:lstStyle>
            <a:lvl1pPr algn="l">
              <a:lnSpc>
                <a:spcPts val="1500"/>
              </a:lnSpc>
              <a:defRPr sz="1050" b="0">
                <a:latin typeface="+mn-ea"/>
                <a:ea typeface="+mn-ea"/>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12" name="テキスト プレースホルダー 9">
            <a:extLst>
              <a:ext uri="{FF2B5EF4-FFF2-40B4-BE49-F238E27FC236}">
                <a16:creationId xmlns:a16="http://schemas.microsoft.com/office/drawing/2014/main" id="{3CBBE9FE-6D98-C3DB-5B75-16D6A8685944}"/>
              </a:ext>
            </a:extLst>
          </p:cNvPr>
          <p:cNvSpPr>
            <a:spLocks noGrp="1"/>
          </p:cNvSpPr>
          <p:nvPr>
            <p:ph type="body" sz="quarter" idx="31" hasCustomPrompt="1"/>
          </p:nvPr>
        </p:nvSpPr>
        <p:spPr>
          <a:xfrm>
            <a:off x="622800" y="5421158"/>
            <a:ext cx="5612400" cy="381000"/>
          </a:xfrm>
          <a:prstGeom prst="rect">
            <a:avLst/>
          </a:prstGeom>
        </p:spPr>
        <p:txBody>
          <a:bodyPr anchor="b"/>
          <a:lstStyle>
            <a:lvl1pPr>
              <a:defRPr sz="1400">
                <a:solidFill>
                  <a:schemeClr val="accent1">
                    <a:lumMod val="75000"/>
                  </a:schemeClr>
                </a:solidFill>
              </a:defRPr>
            </a:lvl1pPr>
          </a:lstStyle>
          <a:p>
            <a:pPr lvl="0"/>
            <a:r>
              <a:rPr kumimoji="1" lang="ja-JP" altLang="en-US"/>
              <a:t>本文中の見出し</a:t>
            </a:r>
          </a:p>
        </p:txBody>
      </p:sp>
    </p:spTree>
    <p:extLst>
      <p:ext uri="{BB962C8B-B14F-4D97-AF65-F5344CB8AC3E}">
        <p14:creationId xmlns:p14="http://schemas.microsoft.com/office/powerpoint/2010/main" val="176199031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9_タイトル スライド">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24" name="コンテンツ プレースホルダー 16">
            <a:extLst>
              <a:ext uri="{FF2B5EF4-FFF2-40B4-BE49-F238E27FC236}">
                <a16:creationId xmlns:a16="http://schemas.microsoft.com/office/drawing/2014/main" id="{9D7D3D6E-2312-9438-12DC-C067E7B6C527}"/>
              </a:ext>
            </a:extLst>
          </p:cNvPr>
          <p:cNvSpPr>
            <a:spLocks noGrp="1"/>
          </p:cNvSpPr>
          <p:nvPr>
            <p:ph sz="quarter" idx="24"/>
          </p:nvPr>
        </p:nvSpPr>
        <p:spPr>
          <a:xfrm>
            <a:off x="622800" y="2459246"/>
            <a:ext cx="5612400" cy="6840000"/>
          </a:xfrm>
          <a:prstGeom prst="rect">
            <a:avLst/>
          </a:prstGeom>
        </p:spPr>
        <p:txBody>
          <a:bodyPr/>
          <a:lstStyle>
            <a:lvl1pPr>
              <a:defRPr sz="1050" b="0">
                <a:latin typeface="+mn-ea"/>
                <a:ea typeface="+mn-ea"/>
              </a:defRPr>
            </a:lvl1pPr>
          </a:lstStyle>
          <a:p>
            <a:pPr lvl="0"/>
            <a:endParaRPr kumimoji="1" lang="ja-JP" altLang="en-US"/>
          </a:p>
        </p:txBody>
      </p:sp>
      <p:sp>
        <p:nvSpPr>
          <p:cNvPr id="3" name="テキスト プレースホルダー 9">
            <a:extLst>
              <a:ext uri="{FF2B5EF4-FFF2-40B4-BE49-F238E27FC236}">
                <a16:creationId xmlns:a16="http://schemas.microsoft.com/office/drawing/2014/main" id="{2EB0D746-4F2A-C06B-06F8-6D262478283C}"/>
              </a:ext>
            </a:extLst>
          </p:cNvPr>
          <p:cNvSpPr>
            <a:spLocks noGrp="1"/>
          </p:cNvSpPr>
          <p:nvPr>
            <p:ph type="body" sz="quarter" idx="25" hasCustomPrompt="1"/>
          </p:nvPr>
        </p:nvSpPr>
        <p:spPr>
          <a:xfrm>
            <a:off x="622800" y="774648"/>
            <a:ext cx="5612400" cy="381000"/>
          </a:xfrm>
          <a:prstGeom prst="rect">
            <a:avLst/>
          </a:prstGeom>
        </p:spPr>
        <p:txBody>
          <a:bodyPr anchor="b"/>
          <a:lstStyle>
            <a:lvl1pPr>
              <a:defRPr/>
            </a:lvl1pPr>
          </a:lstStyle>
          <a:p>
            <a:pPr lvl="0"/>
            <a:r>
              <a:rPr kumimoji="1" lang="ja-JP" altLang="en-US"/>
              <a:t>見出し</a:t>
            </a:r>
          </a:p>
        </p:txBody>
      </p:sp>
      <p:sp>
        <p:nvSpPr>
          <p:cNvPr id="5" name="テキスト プレースホルダー 9">
            <a:extLst>
              <a:ext uri="{FF2B5EF4-FFF2-40B4-BE49-F238E27FC236}">
                <a16:creationId xmlns:a16="http://schemas.microsoft.com/office/drawing/2014/main" id="{EDE9A99F-AB74-EA5A-5343-414C05171CF5}"/>
              </a:ext>
            </a:extLst>
          </p:cNvPr>
          <p:cNvSpPr>
            <a:spLocks noGrp="1"/>
          </p:cNvSpPr>
          <p:nvPr>
            <p:ph type="body" sz="quarter" idx="14" hasCustomPrompt="1"/>
          </p:nvPr>
        </p:nvSpPr>
        <p:spPr>
          <a:xfrm>
            <a:off x="1123950" y="1457325"/>
            <a:ext cx="3943350" cy="381000"/>
          </a:xfrm>
          <a:prstGeom prst="rect">
            <a:avLst/>
          </a:prstGeom>
        </p:spPr>
        <p:txBody>
          <a:bodyPr anchor="b"/>
          <a:lstStyle>
            <a:lvl1pPr>
              <a:defRPr sz="1600"/>
            </a:lvl1pPr>
          </a:lstStyle>
          <a:p>
            <a:pPr lvl="0"/>
            <a:r>
              <a:rPr kumimoji="1" lang="ja-JP" altLang="en-US"/>
              <a:t>小見出し</a:t>
            </a:r>
          </a:p>
        </p:txBody>
      </p:sp>
      <p:sp>
        <p:nvSpPr>
          <p:cNvPr id="7" name="テキスト プレースホルダー 9">
            <a:extLst>
              <a:ext uri="{FF2B5EF4-FFF2-40B4-BE49-F238E27FC236}">
                <a16:creationId xmlns:a16="http://schemas.microsoft.com/office/drawing/2014/main" id="{18F414A4-FA76-244C-11BF-5E6EE55196B7}"/>
              </a:ext>
            </a:extLst>
          </p:cNvPr>
          <p:cNvSpPr>
            <a:spLocks noGrp="1"/>
          </p:cNvSpPr>
          <p:nvPr>
            <p:ph type="body" sz="quarter" idx="16" hasCustomPrompt="1"/>
          </p:nvPr>
        </p:nvSpPr>
        <p:spPr>
          <a:xfrm>
            <a:off x="622800" y="2012400"/>
            <a:ext cx="5612400" cy="381000"/>
          </a:xfrm>
          <a:prstGeom prst="rect">
            <a:avLst/>
          </a:prstGeom>
        </p:spPr>
        <p:txBody>
          <a:bodyPr anchor="b"/>
          <a:lstStyle>
            <a:lvl1pPr>
              <a:defRPr sz="1400">
                <a:solidFill>
                  <a:schemeClr val="accent1">
                    <a:lumMod val="75000"/>
                  </a:schemeClr>
                </a:solidFill>
              </a:defRPr>
            </a:lvl1pPr>
          </a:lstStyle>
          <a:p>
            <a:pPr lvl="0"/>
            <a:r>
              <a:rPr kumimoji="1" lang="ja-JP" altLang="en-US"/>
              <a:t>本文中の見出し</a:t>
            </a:r>
          </a:p>
        </p:txBody>
      </p:sp>
    </p:spTree>
    <p:extLst>
      <p:ext uri="{BB962C8B-B14F-4D97-AF65-F5344CB8AC3E}">
        <p14:creationId xmlns:p14="http://schemas.microsoft.com/office/powerpoint/2010/main" val="291068457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n章のスライド">
    <p:spTree>
      <p:nvGrpSpPr>
        <p:cNvPr id="1" name=""/>
        <p:cNvGrpSpPr/>
        <p:nvPr/>
      </p:nvGrpSpPr>
      <p:grpSpPr>
        <a:xfrm>
          <a:off x="0" y="0"/>
          <a:ext cx="0" cy="0"/>
          <a:chOff x="0" y="0"/>
          <a:chExt cx="0" cy="0"/>
        </a:xfrm>
      </p:grpSpPr>
      <p:sp>
        <p:nvSpPr>
          <p:cNvPr id="3" name="テキスト プレースホルダー 9">
            <a:extLst>
              <a:ext uri="{FF2B5EF4-FFF2-40B4-BE49-F238E27FC236}">
                <a16:creationId xmlns:a16="http://schemas.microsoft.com/office/drawing/2014/main" id="{2EB0D746-4F2A-C06B-06F8-6D262478283C}"/>
              </a:ext>
            </a:extLst>
          </p:cNvPr>
          <p:cNvSpPr>
            <a:spLocks noGrp="1"/>
          </p:cNvSpPr>
          <p:nvPr>
            <p:ph type="body" sz="quarter" idx="25" hasCustomPrompt="1"/>
          </p:nvPr>
        </p:nvSpPr>
        <p:spPr>
          <a:xfrm>
            <a:off x="622800" y="774648"/>
            <a:ext cx="5612400" cy="381000"/>
          </a:xfrm>
          <a:prstGeom prst="rect">
            <a:avLst/>
          </a:prstGeom>
        </p:spPr>
        <p:txBody>
          <a:bodyPr anchor="ctr"/>
          <a:lstStyle>
            <a:lvl1pPr>
              <a:defRPr sz="1100"/>
            </a:lvl1pPr>
          </a:lstStyle>
          <a:p>
            <a:pPr lvl="0"/>
            <a:r>
              <a:rPr lang="ja-JP" altLang="en-US" sz="1100" u="sng">
                <a:solidFill>
                  <a:prstClr val="black"/>
                </a:solidFill>
                <a:uFill>
                  <a:solidFill>
                    <a:prstClr val="white"/>
                  </a:solidFill>
                </a:uFill>
                <a:latin typeface="メイリオ"/>
                <a:ea typeface="メイリオ"/>
                <a:hlinkClick r:id="rId2" action="ppaction://hlinksldjump"/>
              </a:rPr>
              <a:t>第</a:t>
            </a:r>
            <a:r>
              <a:rPr lang="en-US" altLang="ja-JP" sz="1100" u="sng">
                <a:solidFill>
                  <a:prstClr val="black"/>
                </a:solidFill>
                <a:uFill>
                  <a:solidFill>
                    <a:prstClr val="white"/>
                  </a:solidFill>
                </a:uFill>
                <a:latin typeface="メイリオ"/>
                <a:ea typeface="メイリオ"/>
                <a:hlinkClick r:id="rId2" action="ppaction://hlinksldjump"/>
              </a:rPr>
              <a:t>n</a:t>
            </a:r>
            <a:r>
              <a:rPr lang="ja-JP" altLang="en-US" sz="1100" u="sng">
                <a:solidFill>
                  <a:prstClr val="black"/>
                </a:solidFill>
                <a:uFill>
                  <a:solidFill>
                    <a:prstClr val="white"/>
                  </a:solidFill>
                </a:uFill>
                <a:latin typeface="メイリオ"/>
                <a:ea typeface="メイリオ"/>
                <a:hlinkClick r:id="rId2" action="ppaction://hlinksldjump"/>
              </a:rPr>
              <a:t>章</a:t>
            </a:r>
            <a:r>
              <a:rPr lang="en-US" altLang="ja-JP" sz="1100" u="sng">
                <a:solidFill>
                  <a:prstClr val="black"/>
                </a:solidFill>
                <a:uFill>
                  <a:solidFill>
                    <a:prstClr val="white"/>
                  </a:solidFill>
                </a:uFill>
                <a:latin typeface="メイリオ"/>
                <a:ea typeface="メイリオ"/>
                <a:hlinkClick r:id="rId2" action="ppaction://hlinksldjump"/>
              </a:rPr>
              <a:t>. </a:t>
            </a:r>
            <a:r>
              <a:rPr lang="ja-JP" altLang="en-US" sz="1100" u="sng">
                <a:solidFill>
                  <a:prstClr val="black"/>
                </a:solidFill>
                <a:uFill>
                  <a:solidFill>
                    <a:prstClr val="white"/>
                  </a:solidFill>
                </a:uFill>
                <a:latin typeface="メイリオ"/>
                <a:ea typeface="メイリオ"/>
              </a:rPr>
              <a:t>タイトル</a:t>
            </a:r>
            <a:br>
              <a:rPr kumimoji="1" lang="en-US" altLang="ja-JP" sz="1100" u="sng">
                <a:solidFill>
                  <a:prstClr val="black"/>
                </a:solidFill>
                <a:uFill>
                  <a:solidFill>
                    <a:prstClr val="white"/>
                  </a:solidFill>
                </a:uFill>
                <a:latin typeface="メイリオ"/>
                <a:ea typeface="メイリオ"/>
              </a:rPr>
            </a:br>
            <a:r>
              <a:rPr kumimoji="1" lang="ja-JP" altLang="en-US" sz="1100" u="sng">
                <a:solidFill>
                  <a:prstClr val="black"/>
                </a:solidFill>
                <a:uFill>
                  <a:solidFill>
                    <a:prstClr val="white"/>
                  </a:solidFill>
                </a:uFill>
                <a:latin typeface="メイリオ"/>
                <a:ea typeface="メイリオ"/>
              </a:rPr>
              <a:t>　</a:t>
            </a:r>
            <a:r>
              <a:rPr lang="en-US" altLang="ja-JP" sz="1100">
                <a:solidFill>
                  <a:prstClr val="black"/>
                </a:solidFill>
                <a:latin typeface="メイリオ"/>
                <a:ea typeface="メイリオ"/>
              </a:rPr>
              <a:t>n-1. </a:t>
            </a:r>
            <a:r>
              <a:rPr lang="ja-JP" altLang="en-US" sz="1100">
                <a:solidFill>
                  <a:prstClr val="black"/>
                </a:solidFill>
                <a:latin typeface="メイリオ"/>
                <a:ea typeface="メイリオ"/>
              </a:rPr>
              <a:t>タイトル</a:t>
            </a:r>
            <a:endParaRPr lang="en-US" altLang="ja-JP" sz="1100" u="sng">
              <a:solidFill>
                <a:prstClr val="black"/>
              </a:solidFill>
              <a:uFill>
                <a:solidFill>
                  <a:prstClr val="white"/>
                </a:solidFill>
              </a:uFill>
              <a:latin typeface="メイリオ"/>
              <a:ea typeface="メイリオ"/>
            </a:endParaRPr>
          </a:p>
        </p:txBody>
      </p:sp>
      <p:sp>
        <p:nvSpPr>
          <p:cNvPr id="5" name="テキスト プレースホルダー 9">
            <a:extLst>
              <a:ext uri="{FF2B5EF4-FFF2-40B4-BE49-F238E27FC236}">
                <a16:creationId xmlns:a16="http://schemas.microsoft.com/office/drawing/2014/main" id="{EDE9A99F-AB74-EA5A-5343-414C05171CF5}"/>
              </a:ext>
            </a:extLst>
          </p:cNvPr>
          <p:cNvSpPr>
            <a:spLocks noGrp="1"/>
          </p:cNvSpPr>
          <p:nvPr>
            <p:ph type="body" sz="quarter" idx="14" hasCustomPrompt="1"/>
          </p:nvPr>
        </p:nvSpPr>
        <p:spPr>
          <a:xfrm>
            <a:off x="1123950" y="1457325"/>
            <a:ext cx="5111250" cy="381000"/>
          </a:xfrm>
          <a:prstGeom prst="rect">
            <a:avLst/>
          </a:prstGeom>
        </p:spPr>
        <p:txBody>
          <a:bodyPr anchor="b"/>
          <a:lstStyle>
            <a:lvl1pPr>
              <a:defRPr sz="16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ltLang="ja-JP"/>
              <a:t>n-1-1. </a:t>
            </a:r>
            <a:r>
              <a:rPr lang="ja-JP" altLang="en-US"/>
              <a:t>タイトル</a:t>
            </a:r>
            <a:endParaRPr kumimoji="1" lang="ja-JP" altLang="en-US"/>
          </a:p>
        </p:txBody>
      </p:sp>
      <p:sp>
        <p:nvSpPr>
          <p:cNvPr id="7" name="テキスト プレースホルダー 9">
            <a:extLst>
              <a:ext uri="{FF2B5EF4-FFF2-40B4-BE49-F238E27FC236}">
                <a16:creationId xmlns:a16="http://schemas.microsoft.com/office/drawing/2014/main" id="{18F414A4-FA76-244C-11BF-5E6EE55196B7}"/>
              </a:ext>
            </a:extLst>
          </p:cNvPr>
          <p:cNvSpPr>
            <a:spLocks noGrp="1"/>
          </p:cNvSpPr>
          <p:nvPr>
            <p:ph type="body" sz="quarter" idx="16" hasCustomPrompt="1"/>
          </p:nvPr>
        </p:nvSpPr>
        <p:spPr>
          <a:xfrm>
            <a:off x="622800" y="2052000"/>
            <a:ext cx="5612400" cy="381000"/>
          </a:xfrm>
          <a:prstGeom prst="rect">
            <a:avLst/>
          </a:prstGeom>
        </p:spPr>
        <p:txBody>
          <a:bodyPr anchor="ctr"/>
          <a:lstStyle>
            <a:lvl1pPr>
              <a:defRPr sz="1400">
                <a:solidFill>
                  <a:schemeClr val="accent1">
                    <a:lumMod val="75000"/>
                  </a:schemeClr>
                </a:solidFill>
              </a:defRPr>
            </a:lvl1pPr>
          </a:lstStyle>
          <a:p>
            <a:pPr lvl="0"/>
            <a:r>
              <a:rPr kumimoji="1" lang="ja-JP" altLang="en-US"/>
              <a:t>本文中の見出し</a:t>
            </a:r>
          </a:p>
        </p:txBody>
      </p:sp>
      <p:sp>
        <p:nvSpPr>
          <p:cNvPr id="2" name="スライド番号プレースホルダー 5">
            <a:extLst>
              <a:ext uri="{FF2B5EF4-FFF2-40B4-BE49-F238E27FC236}">
                <a16:creationId xmlns:a16="http://schemas.microsoft.com/office/drawing/2014/main" id="{B5307039-4F24-1033-509E-25D131FBDE67}"/>
              </a:ext>
            </a:extLst>
          </p:cNvPr>
          <p:cNvSpPr>
            <a:spLocks noGrp="1"/>
          </p:cNvSpPr>
          <p:nvPr>
            <p:ph type="sldNum" sz="quarter" idx="4"/>
          </p:nvPr>
        </p:nvSpPr>
        <p:spPr>
          <a:xfrm>
            <a:off x="2657475" y="9432000"/>
            <a:ext cx="1543050" cy="351872"/>
          </a:xfrm>
          <a:prstGeom prst="rect">
            <a:avLst/>
          </a:prstGeom>
        </p:spPr>
        <p:txBody>
          <a:bodyPr anchor="ctr"/>
          <a:lstStyle>
            <a:lvl1pPr algn="ctr">
              <a:defRPr sz="1200">
                <a:latin typeface="+mn-ea"/>
                <a:ea typeface="+mn-ea"/>
              </a:defRPr>
            </a:lvl1pPr>
          </a:lstStyle>
          <a:p>
            <a:r>
              <a:rPr kumimoji="1" lang="ja-JP" altLang="en-US">
                <a:solidFill>
                  <a:prstClr val="black"/>
                </a:solidFill>
              </a:rPr>
              <a:t>第</a:t>
            </a:r>
            <a:r>
              <a:rPr kumimoji="1" lang="en-US" altLang="ja-JP">
                <a:solidFill>
                  <a:prstClr val="black"/>
                </a:solidFill>
              </a:rPr>
              <a:t>n</a:t>
            </a:r>
            <a:r>
              <a:rPr kumimoji="1" lang="ja-JP" altLang="en-US">
                <a:solidFill>
                  <a:prstClr val="black"/>
                </a:solidFill>
              </a:rPr>
              <a:t>章 </a:t>
            </a:r>
            <a:r>
              <a:rPr kumimoji="1" lang="en-US" altLang="ja-JP">
                <a:solidFill>
                  <a:prstClr val="black"/>
                </a:solidFill>
              </a:rPr>
              <a:t>– </a:t>
            </a:r>
            <a:fld id="{5C9A7DF6-5BF3-4F5D-B76E-EB7D638CBFF7}" type="slidenum">
              <a:rPr kumimoji="1" lang="ja-JP" altLang="en-US" smtClean="0"/>
              <a:pPr/>
              <a:t>‹#›</a:t>
            </a:fld>
            <a:endParaRPr kumimoji="1" lang="ja-JP" altLang="en-US"/>
          </a:p>
        </p:txBody>
      </p:sp>
    </p:spTree>
    <p:extLst>
      <p:ext uri="{BB962C8B-B14F-4D97-AF65-F5344CB8AC3E}">
        <p14:creationId xmlns:p14="http://schemas.microsoft.com/office/powerpoint/2010/main" val="1315779837"/>
      </p:ext>
    </p:extLst>
  </p:cSld>
  <p:clrMapOvr>
    <a:masterClrMapping/>
  </p:clrMapOvr>
  <p:extLst>
    <p:ext uri="{DCECCB84-F9BA-43D5-87BE-67443E8EF086}">
      <p15:sldGuideLst xmlns:p15="http://schemas.microsoft.com/office/powerpoint/2012/main">
        <p15:guide id="1" orient="horz" pos="3120">
          <p15:clr>
            <a:srgbClr val="FBAE40"/>
          </p15:clr>
        </p15:guide>
        <p15:guide id="2" pos="2160">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9_タイトル スライド">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24" name="コンテンツ プレースホルダー 16">
            <a:extLst>
              <a:ext uri="{FF2B5EF4-FFF2-40B4-BE49-F238E27FC236}">
                <a16:creationId xmlns:a16="http://schemas.microsoft.com/office/drawing/2014/main" id="{9D7D3D6E-2312-9438-12DC-C067E7B6C527}"/>
              </a:ext>
            </a:extLst>
          </p:cNvPr>
          <p:cNvSpPr>
            <a:spLocks noGrp="1"/>
          </p:cNvSpPr>
          <p:nvPr>
            <p:ph sz="quarter" idx="24"/>
          </p:nvPr>
        </p:nvSpPr>
        <p:spPr>
          <a:xfrm>
            <a:off x="622800" y="2459246"/>
            <a:ext cx="5612400" cy="6840000"/>
          </a:xfrm>
          <a:prstGeom prst="rect">
            <a:avLst/>
          </a:prstGeom>
        </p:spPr>
        <p:txBody>
          <a:bodyPr/>
          <a:lstStyle>
            <a:lvl1pPr>
              <a:defRPr sz="1050" b="0">
                <a:latin typeface="+mn-ea"/>
                <a:ea typeface="+mn-ea"/>
              </a:defRPr>
            </a:lvl1pPr>
          </a:lstStyle>
          <a:p>
            <a:pPr lvl="0"/>
            <a:endParaRPr kumimoji="1" lang="ja-JP" altLang="en-US"/>
          </a:p>
        </p:txBody>
      </p:sp>
      <p:sp>
        <p:nvSpPr>
          <p:cNvPr id="3" name="テキスト プレースホルダー 9">
            <a:extLst>
              <a:ext uri="{FF2B5EF4-FFF2-40B4-BE49-F238E27FC236}">
                <a16:creationId xmlns:a16="http://schemas.microsoft.com/office/drawing/2014/main" id="{2EB0D746-4F2A-C06B-06F8-6D262478283C}"/>
              </a:ext>
            </a:extLst>
          </p:cNvPr>
          <p:cNvSpPr>
            <a:spLocks noGrp="1"/>
          </p:cNvSpPr>
          <p:nvPr>
            <p:ph type="body" sz="quarter" idx="25" hasCustomPrompt="1"/>
          </p:nvPr>
        </p:nvSpPr>
        <p:spPr>
          <a:xfrm>
            <a:off x="622800" y="774648"/>
            <a:ext cx="5612400" cy="381000"/>
          </a:xfrm>
          <a:prstGeom prst="rect">
            <a:avLst/>
          </a:prstGeom>
        </p:spPr>
        <p:txBody>
          <a:bodyPr anchor="b"/>
          <a:lstStyle>
            <a:lvl1pPr>
              <a:defRPr/>
            </a:lvl1pPr>
          </a:lstStyle>
          <a:p>
            <a:pPr lvl="0"/>
            <a:r>
              <a:rPr kumimoji="1" lang="ja-JP" altLang="en-US"/>
              <a:t>見出し</a:t>
            </a:r>
          </a:p>
        </p:txBody>
      </p:sp>
      <p:sp>
        <p:nvSpPr>
          <p:cNvPr id="5" name="テキスト プレースホルダー 9">
            <a:extLst>
              <a:ext uri="{FF2B5EF4-FFF2-40B4-BE49-F238E27FC236}">
                <a16:creationId xmlns:a16="http://schemas.microsoft.com/office/drawing/2014/main" id="{EDE9A99F-AB74-EA5A-5343-414C05171CF5}"/>
              </a:ext>
            </a:extLst>
          </p:cNvPr>
          <p:cNvSpPr>
            <a:spLocks noGrp="1"/>
          </p:cNvSpPr>
          <p:nvPr>
            <p:ph type="body" sz="quarter" idx="14" hasCustomPrompt="1"/>
          </p:nvPr>
        </p:nvSpPr>
        <p:spPr>
          <a:xfrm>
            <a:off x="1123950" y="1457325"/>
            <a:ext cx="3943350" cy="381000"/>
          </a:xfrm>
          <a:prstGeom prst="rect">
            <a:avLst/>
          </a:prstGeom>
        </p:spPr>
        <p:txBody>
          <a:bodyPr anchor="b"/>
          <a:lstStyle>
            <a:lvl1pPr>
              <a:defRPr sz="1600"/>
            </a:lvl1pPr>
          </a:lstStyle>
          <a:p>
            <a:pPr lvl="0"/>
            <a:r>
              <a:rPr kumimoji="1" lang="ja-JP" altLang="en-US"/>
              <a:t>小見出し</a:t>
            </a:r>
          </a:p>
        </p:txBody>
      </p:sp>
      <p:sp>
        <p:nvSpPr>
          <p:cNvPr id="7" name="テキスト プレースホルダー 9">
            <a:extLst>
              <a:ext uri="{FF2B5EF4-FFF2-40B4-BE49-F238E27FC236}">
                <a16:creationId xmlns:a16="http://schemas.microsoft.com/office/drawing/2014/main" id="{18F414A4-FA76-244C-11BF-5E6EE55196B7}"/>
              </a:ext>
            </a:extLst>
          </p:cNvPr>
          <p:cNvSpPr>
            <a:spLocks noGrp="1"/>
          </p:cNvSpPr>
          <p:nvPr>
            <p:ph type="body" sz="quarter" idx="16" hasCustomPrompt="1"/>
          </p:nvPr>
        </p:nvSpPr>
        <p:spPr>
          <a:xfrm>
            <a:off x="622800" y="2012400"/>
            <a:ext cx="5612400" cy="381000"/>
          </a:xfrm>
          <a:prstGeom prst="rect">
            <a:avLst/>
          </a:prstGeom>
        </p:spPr>
        <p:txBody>
          <a:bodyPr anchor="b"/>
          <a:lstStyle>
            <a:lvl1pPr>
              <a:defRPr sz="1400">
                <a:solidFill>
                  <a:schemeClr val="accent1">
                    <a:lumMod val="75000"/>
                  </a:schemeClr>
                </a:solidFill>
              </a:defRPr>
            </a:lvl1pPr>
          </a:lstStyle>
          <a:p>
            <a:pPr lvl="0"/>
            <a:r>
              <a:rPr kumimoji="1" lang="ja-JP" altLang="en-US"/>
              <a:t>本文中の見出し</a:t>
            </a:r>
          </a:p>
        </p:txBody>
      </p:sp>
    </p:spTree>
    <p:extLst>
      <p:ext uri="{BB962C8B-B14F-4D97-AF65-F5344CB8AC3E}">
        <p14:creationId xmlns:p14="http://schemas.microsoft.com/office/powerpoint/2010/main" val="308786925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n章のスライド">
    <p:spTree>
      <p:nvGrpSpPr>
        <p:cNvPr id="1" name=""/>
        <p:cNvGrpSpPr/>
        <p:nvPr/>
      </p:nvGrpSpPr>
      <p:grpSpPr>
        <a:xfrm>
          <a:off x="0" y="0"/>
          <a:ext cx="0" cy="0"/>
          <a:chOff x="0" y="0"/>
          <a:chExt cx="0" cy="0"/>
        </a:xfrm>
      </p:grpSpPr>
      <p:sp>
        <p:nvSpPr>
          <p:cNvPr id="3" name="テキスト プレースホルダー 9">
            <a:extLst>
              <a:ext uri="{FF2B5EF4-FFF2-40B4-BE49-F238E27FC236}">
                <a16:creationId xmlns:a16="http://schemas.microsoft.com/office/drawing/2014/main" id="{2EB0D746-4F2A-C06B-06F8-6D262478283C}"/>
              </a:ext>
            </a:extLst>
          </p:cNvPr>
          <p:cNvSpPr>
            <a:spLocks noGrp="1"/>
          </p:cNvSpPr>
          <p:nvPr>
            <p:ph type="body" sz="quarter" idx="25" hasCustomPrompt="1"/>
          </p:nvPr>
        </p:nvSpPr>
        <p:spPr>
          <a:xfrm>
            <a:off x="619200" y="835200"/>
            <a:ext cx="6238800" cy="417600"/>
          </a:xfrm>
          <a:prstGeom prst="rect">
            <a:avLst/>
          </a:prstGeom>
        </p:spPr>
        <p:txBody>
          <a:bodyPr anchor="ctr"/>
          <a:lstStyle>
            <a:lvl1pPr>
              <a:defRPr sz="1100"/>
            </a:lvl1pPr>
          </a:lstStyle>
          <a:p>
            <a:pPr lvl="0"/>
            <a:r>
              <a:rPr lang="ja-JP" altLang="en-US" sz="1100" u="sng">
                <a:solidFill>
                  <a:prstClr val="black"/>
                </a:solidFill>
                <a:uFill>
                  <a:solidFill>
                    <a:prstClr val="white"/>
                  </a:solidFill>
                </a:uFill>
                <a:latin typeface="メイリオ"/>
                <a:ea typeface="メイリオ"/>
                <a:hlinkClick r:id="rId2" action="ppaction://hlinksldjump"/>
              </a:rPr>
              <a:t>第</a:t>
            </a:r>
            <a:r>
              <a:rPr lang="en-US" altLang="ja-JP" sz="1100" u="sng">
                <a:solidFill>
                  <a:prstClr val="black"/>
                </a:solidFill>
                <a:uFill>
                  <a:solidFill>
                    <a:prstClr val="white"/>
                  </a:solidFill>
                </a:uFill>
                <a:latin typeface="メイリオ"/>
                <a:ea typeface="メイリオ"/>
                <a:hlinkClick r:id="rId2" action="ppaction://hlinksldjump"/>
              </a:rPr>
              <a:t>n</a:t>
            </a:r>
            <a:r>
              <a:rPr lang="ja-JP" altLang="en-US" sz="1100" u="sng">
                <a:solidFill>
                  <a:prstClr val="black"/>
                </a:solidFill>
                <a:uFill>
                  <a:solidFill>
                    <a:prstClr val="white"/>
                  </a:solidFill>
                </a:uFill>
                <a:latin typeface="メイリオ"/>
                <a:ea typeface="メイリオ"/>
                <a:hlinkClick r:id="rId2" action="ppaction://hlinksldjump"/>
              </a:rPr>
              <a:t>章</a:t>
            </a:r>
            <a:r>
              <a:rPr lang="en-US" altLang="ja-JP" sz="1100" u="sng">
                <a:solidFill>
                  <a:prstClr val="black"/>
                </a:solidFill>
                <a:uFill>
                  <a:solidFill>
                    <a:prstClr val="white"/>
                  </a:solidFill>
                </a:uFill>
                <a:latin typeface="メイリオ"/>
                <a:ea typeface="メイリオ"/>
                <a:hlinkClick r:id="rId2" action="ppaction://hlinksldjump"/>
              </a:rPr>
              <a:t>. </a:t>
            </a:r>
            <a:r>
              <a:rPr lang="ja-JP" altLang="en-US" sz="1100" u="sng">
                <a:solidFill>
                  <a:prstClr val="black"/>
                </a:solidFill>
                <a:uFill>
                  <a:solidFill>
                    <a:prstClr val="white"/>
                  </a:solidFill>
                </a:uFill>
                <a:latin typeface="メイリオ"/>
                <a:ea typeface="メイリオ"/>
              </a:rPr>
              <a:t>タイトル</a:t>
            </a:r>
            <a:br>
              <a:rPr kumimoji="1" lang="en-US" altLang="ja-JP" sz="1100" u="sng">
                <a:solidFill>
                  <a:prstClr val="black"/>
                </a:solidFill>
                <a:uFill>
                  <a:solidFill>
                    <a:prstClr val="white"/>
                  </a:solidFill>
                </a:uFill>
                <a:latin typeface="メイリオ"/>
                <a:ea typeface="メイリオ"/>
              </a:rPr>
            </a:br>
            <a:r>
              <a:rPr kumimoji="1" lang="ja-JP" altLang="en-US" sz="1100" u="sng">
                <a:solidFill>
                  <a:prstClr val="black"/>
                </a:solidFill>
                <a:uFill>
                  <a:solidFill>
                    <a:prstClr val="white"/>
                  </a:solidFill>
                </a:uFill>
                <a:latin typeface="メイリオ"/>
                <a:ea typeface="メイリオ"/>
              </a:rPr>
              <a:t>　</a:t>
            </a:r>
            <a:r>
              <a:rPr lang="en-US" altLang="ja-JP" sz="1100">
                <a:solidFill>
                  <a:prstClr val="black"/>
                </a:solidFill>
                <a:latin typeface="メイリオ"/>
                <a:ea typeface="メイリオ"/>
              </a:rPr>
              <a:t>n-1. </a:t>
            </a:r>
            <a:r>
              <a:rPr lang="ja-JP" altLang="en-US" sz="1100">
                <a:solidFill>
                  <a:prstClr val="black"/>
                </a:solidFill>
                <a:latin typeface="メイリオ"/>
                <a:ea typeface="メイリオ"/>
              </a:rPr>
              <a:t>タイトル</a:t>
            </a:r>
            <a:endParaRPr lang="en-US" altLang="ja-JP" sz="1100" u="sng">
              <a:solidFill>
                <a:prstClr val="black"/>
              </a:solidFill>
              <a:uFill>
                <a:solidFill>
                  <a:prstClr val="white"/>
                </a:solidFill>
              </a:uFill>
              <a:latin typeface="メイリオ"/>
              <a:ea typeface="メイリオ"/>
            </a:endParaRPr>
          </a:p>
        </p:txBody>
      </p:sp>
      <p:sp>
        <p:nvSpPr>
          <p:cNvPr id="5" name="テキスト プレースホルダー 9">
            <a:extLst>
              <a:ext uri="{FF2B5EF4-FFF2-40B4-BE49-F238E27FC236}">
                <a16:creationId xmlns:a16="http://schemas.microsoft.com/office/drawing/2014/main" id="{EDE9A99F-AB74-EA5A-5343-414C05171CF5}"/>
              </a:ext>
            </a:extLst>
          </p:cNvPr>
          <p:cNvSpPr>
            <a:spLocks noGrp="1"/>
          </p:cNvSpPr>
          <p:nvPr>
            <p:ph type="body" sz="quarter" idx="14" hasCustomPrompt="1"/>
          </p:nvPr>
        </p:nvSpPr>
        <p:spPr>
          <a:xfrm>
            <a:off x="1123950" y="1457325"/>
            <a:ext cx="5111250" cy="381000"/>
          </a:xfrm>
          <a:prstGeom prst="rect">
            <a:avLst/>
          </a:prstGeom>
        </p:spPr>
        <p:txBody>
          <a:bodyPr anchor="b"/>
          <a:lstStyle>
            <a:lvl1pPr>
              <a:defRPr sz="16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ltLang="ja-JP"/>
              <a:t>n-1-1. </a:t>
            </a:r>
            <a:r>
              <a:rPr lang="ja-JP" altLang="en-US"/>
              <a:t>タイトル</a:t>
            </a:r>
            <a:endParaRPr kumimoji="1" lang="ja-JP" altLang="en-US"/>
          </a:p>
        </p:txBody>
      </p:sp>
      <p:sp>
        <p:nvSpPr>
          <p:cNvPr id="7" name="テキスト プレースホルダー 9">
            <a:extLst>
              <a:ext uri="{FF2B5EF4-FFF2-40B4-BE49-F238E27FC236}">
                <a16:creationId xmlns:a16="http://schemas.microsoft.com/office/drawing/2014/main" id="{18F414A4-FA76-244C-11BF-5E6EE55196B7}"/>
              </a:ext>
            </a:extLst>
          </p:cNvPr>
          <p:cNvSpPr>
            <a:spLocks noGrp="1"/>
          </p:cNvSpPr>
          <p:nvPr>
            <p:ph type="body" sz="quarter" idx="16" hasCustomPrompt="1"/>
          </p:nvPr>
        </p:nvSpPr>
        <p:spPr>
          <a:xfrm>
            <a:off x="622800" y="2052000"/>
            <a:ext cx="5612400" cy="381000"/>
          </a:xfrm>
          <a:prstGeom prst="rect">
            <a:avLst/>
          </a:prstGeom>
        </p:spPr>
        <p:txBody>
          <a:bodyPr anchor="ctr"/>
          <a:lstStyle>
            <a:lvl1pPr>
              <a:defRPr sz="1400">
                <a:solidFill>
                  <a:schemeClr val="accent1">
                    <a:lumMod val="75000"/>
                  </a:schemeClr>
                </a:solidFill>
              </a:defRPr>
            </a:lvl1pPr>
          </a:lstStyle>
          <a:p>
            <a:pPr lvl="0"/>
            <a:r>
              <a:rPr kumimoji="1" lang="ja-JP" altLang="en-US"/>
              <a:t>本文中の見出し</a:t>
            </a:r>
          </a:p>
        </p:txBody>
      </p:sp>
      <p:sp>
        <p:nvSpPr>
          <p:cNvPr id="2" name="スライド番号プレースホルダー 5">
            <a:extLst>
              <a:ext uri="{FF2B5EF4-FFF2-40B4-BE49-F238E27FC236}">
                <a16:creationId xmlns:a16="http://schemas.microsoft.com/office/drawing/2014/main" id="{B5307039-4F24-1033-509E-25D131FBDE67}"/>
              </a:ext>
            </a:extLst>
          </p:cNvPr>
          <p:cNvSpPr>
            <a:spLocks noGrp="1"/>
          </p:cNvSpPr>
          <p:nvPr>
            <p:ph type="sldNum" sz="quarter" idx="4"/>
          </p:nvPr>
        </p:nvSpPr>
        <p:spPr>
          <a:xfrm>
            <a:off x="2657475" y="9432000"/>
            <a:ext cx="1543050" cy="351872"/>
          </a:xfrm>
          <a:prstGeom prst="rect">
            <a:avLst/>
          </a:prstGeom>
        </p:spPr>
        <p:txBody>
          <a:bodyPr anchor="ctr"/>
          <a:lstStyle>
            <a:lvl1pPr algn="ctr">
              <a:defRPr sz="1200">
                <a:latin typeface="+mn-ea"/>
                <a:ea typeface="+mn-ea"/>
              </a:defRPr>
            </a:lvl1pPr>
          </a:lstStyle>
          <a:p>
            <a:r>
              <a:rPr kumimoji="1" lang="ja-JP" altLang="en-US">
                <a:solidFill>
                  <a:prstClr val="black"/>
                </a:solidFill>
              </a:rPr>
              <a:t>第</a:t>
            </a:r>
            <a:r>
              <a:rPr kumimoji="1" lang="en-US" altLang="ja-JP">
                <a:solidFill>
                  <a:prstClr val="black"/>
                </a:solidFill>
              </a:rPr>
              <a:t>n</a:t>
            </a:r>
            <a:r>
              <a:rPr kumimoji="1" lang="ja-JP" altLang="en-US">
                <a:solidFill>
                  <a:prstClr val="black"/>
                </a:solidFill>
              </a:rPr>
              <a:t>章 </a:t>
            </a:r>
            <a:r>
              <a:rPr kumimoji="1" lang="en-US" altLang="ja-JP">
                <a:solidFill>
                  <a:prstClr val="black"/>
                </a:solidFill>
              </a:rPr>
              <a:t>– </a:t>
            </a:r>
            <a:fld id="{5C9A7DF6-5BF3-4F5D-B76E-EB7D638CBFF7}" type="slidenum">
              <a:rPr kumimoji="1" lang="ja-JP" altLang="en-US" smtClean="0"/>
              <a:pPr/>
              <a:t>‹#›</a:t>
            </a:fld>
            <a:endParaRPr kumimoji="1" lang="ja-JP" altLang="en-US"/>
          </a:p>
        </p:txBody>
      </p:sp>
    </p:spTree>
    <p:extLst>
      <p:ext uri="{BB962C8B-B14F-4D97-AF65-F5344CB8AC3E}">
        <p14:creationId xmlns:p14="http://schemas.microsoft.com/office/powerpoint/2010/main" val="2061126780"/>
      </p:ext>
    </p:extLst>
  </p:cSld>
  <p:clrMapOvr>
    <a:masterClrMapping/>
  </p:clrMapOvr>
  <p:extLst>
    <p:ext uri="{DCECCB84-F9BA-43D5-87BE-67443E8EF086}">
      <p15:sldGuideLst xmlns:p15="http://schemas.microsoft.com/office/powerpoint/2012/main">
        <p15:guide id="1" orient="horz" pos="3120">
          <p15:clr>
            <a:srgbClr val="FBAE40"/>
          </p15:clr>
        </p15:guide>
        <p15:guide id="2" pos="2160">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n章のスライド">
    <p:spTree>
      <p:nvGrpSpPr>
        <p:cNvPr id="1" name=""/>
        <p:cNvGrpSpPr/>
        <p:nvPr/>
      </p:nvGrpSpPr>
      <p:grpSpPr>
        <a:xfrm>
          <a:off x="0" y="0"/>
          <a:ext cx="0" cy="0"/>
          <a:chOff x="0" y="0"/>
          <a:chExt cx="0" cy="0"/>
        </a:xfrm>
      </p:grpSpPr>
      <p:sp>
        <p:nvSpPr>
          <p:cNvPr id="3" name="テキスト プレースホルダー 9">
            <a:extLst>
              <a:ext uri="{FF2B5EF4-FFF2-40B4-BE49-F238E27FC236}">
                <a16:creationId xmlns:a16="http://schemas.microsoft.com/office/drawing/2014/main" id="{2EB0D746-4F2A-C06B-06F8-6D262478283C}"/>
              </a:ext>
            </a:extLst>
          </p:cNvPr>
          <p:cNvSpPr>
            <a:spLocks noGrp="1"/>
          </p:cNvSpPr>
          <p:nvPr>
            <p:ph type="body" sz="quarter" idx="25" hasCustomPrompt="1"/>
          </p:nvPr>
        </p:nvSpPr>
        <p:spPr>
          <a:xfrm>
            <a:off x="622800" y="774648"/>
            <a:ext cx="5612400" cy="381000"/>
          </a:xfrm>
          <a:prstGeom prst="rect">
            <a:avLst/>
          </a:prstGeom>
        </p:spPr>
        <p:txBody>
          <a:bodyPr anchor="ctr"/>
          <a:lstStyle>
            <a:lvl1pPr>
              <a:defRPr sz="1100"/>
            </a:lvl1pPr>
          </a:lstStyle>
          <a:p>
            <a:pPr lvl="0"/>
            <a:r>
              <a:rPr lang="ja-JP" altLang="en-US" sz="1100" u="sng">
                <a:solidFill>
                  <a:prstClr val="black"/>
                </a:solidFill>
                <a:uFill>
                  <a:solidFill>
                    <a:prstClr val="white"/>
                  </a:solidFill>
                </a:uFill>
                <a:latin typeface="メイリオ"/>
                <a:ea typeface="メイリオ"/>
                <a:hlinkClick r:id="rId2" action="ppaction://hlinksldjump"/>
              </a:rPr>
              <a:t>第</a:t>
            </a:r>
            <a:r>
              <a:rPr lang="en-US" altLang="ja-JP" sz="1100" u="sng">
                <a:solidFill>
                  <a:prstClr val="black"/>
                </a:solidFill>
                <a:uFill>
                  <a:solidFill>
                    <a:prstClr val="white"/>
                  </a:solidFill>
                </a:uFill>
                <a:latin typeface="メイリオ"/>
                <a:ea typeface="メイリオ"/>
                <a:hlinkClick r:id="rId2" action="ppaction://hlinksldjump"/>
              </a:rPr>
              <a:t>n</a:t>
            </a:r>
            <a:r>
              <a:rPr lang="ja-JP" altLang="en-US" sz="1100" u="sng">
                <a:solidFill>
                  <a:prstClr val="black"/>
                </a:solidFill>
                <a:uFill>
                  <a:solidFill>
                    <a:prstClr val="white"/>
                  </a:solidFill>
                </a:uFill>
                <a:latin typeface="メイリオ"/>
                <a:ea typeface="メイリオ"/>
                <a:hlinkClick r:id="rId2" action="ppaction://hlinksldjump"/>
              </a:rPr>
              <a:t>章</a:t>
            </a:r>
            <a:r>
              <a:rPr lang="en-US" altLang="ja-JP" sz="1100" u="sng">
                <a:solidFill>
                  <a:prstClr val="black"/>
                </a:solidFill>
                <a:uFill>
                  <a:solidFill>
                    <a:prstClr val="white"/>
                  </a:solidFill>
                </a:uFill>
                <a:latin typeface="メイリオ"/>
                <a:ea typeface="メイリオ"/>
                <a:hlinkClick r:id="rId2" action="ppaction://hlinksldjump"/>
              </a:rPr>
              <a:t>. </a:t>
            </a:r>
            <a:r>
              <a:rPr lang="ja-JP" altLang="en-US" sz="1100" u="sng">
                <a:solidFill>
                  <a:prstClr val="black"/>
                </a:solidFill>
                <a:uFill>
                  <a:solidFill>
                    <a:prstClr val="white"/>
                  </a:solidFill>
                </a:uFill>
                <a:latin typeface="メイリオ"/>
                <a:ea typeface="メイリオ"/>
              </a:rPr>
              <a:t>タイトル</a:t>
            </a:r>
            <a:br>
              <a:rPr kumimoji="1" lang="en-US" altLang="ja-JP" sz="1100" u="sng">
                <a:solidFill>
                  <a:prstClr val="black"/>
                </a:solidFill>
                <a:uFill>
                  <a:solidFill>
                    <a:prstClr val="white"/>
                  </a:solidFill>
                </a:uFill>
                <a:latin typeface="メイリオ"/>
                <a:ea typeface="メイリオ"/>
              </a:rPr>
            </a:br>
            <a:r>
              <a:rPr kumimoji="1" lang="ja-JP" altLang="en-US" sz="1100" u="sng">
                <a:solidFill>
                  <a:prstClr val="black"/>
                </a:solidFill>
                <a:uFill>
                  <a:solidFill>
                    <a:prstClr val="white"/>
                  </a:solidFill>
                </a:uFill>
                <a:latin typeface="メイリオ"/>
                <a:ea typeface="メイリオ"/>
              </a:rPr>
              <a:t>　</a:t>
            </a:r>
            <a:r>
              <a:rPr lang="en-US" altLang="ja-JP" sz="1100">
                <a:solidFill>
                  <a:prstClr val="black"/>
                </a:solidFill>
                <a:latin typeface="メイリオ"/>
                <a:ea typeface="メイリオ"/>
              </a:rPr>
              <a:t>n-1. </a:t>
            </a:r>
            <a:r>
              <a:rPr lang="ja-JP" altLang="en-US" sz="1100">
                <a:solidFill>
                  <a:prstClr val="black"/>
                </a:solidFill>
                <a:latin typeface="メイリオ"/>
                <a:ea typeface="メイリオ"/>
              </a:rPr>
              <a:t>タイトル</a:t>
            </a:r>
            <a:endParaRPr lang="en-US" altLang="ja-JP" sz="1100" u="sng">
              <a:solidFill>
                <a:prstClr val="black"/>
              </a:solidFill>
              <a:uFill>
                <a:solidFill>
                  <a:prstClr val="white"/>
                </a:solidFill>
              </a:uFill>
              <a:latin typeface="メイリオ"/>
              <a:ea typeface="メイリオ"/>
            </a:endParaRPr>
          </a:p>
        </p:txBody>
      </p:sp>
      <p:sp>
        <p:nvSpPr>
          <p:cNvPr id="5" name="テキスト プレースホルダー 9">
            <a:extLst>
              <a:ext uri="{FF2B5EF4-FFF2-40B4-BE49-F238E27FC236}">
                <a16:creationId xmlns:a16="http://schemas.microsoft.com/office/drawing/2014/main" id="{EDE9A99F-AB74-EA5A-5343-414C05171CF5}"/>
              </a:ext>
            </a:extLst>
          </p:cNvPr>
          <p:cNvSpPr>
            <a:spLocks noGrp="1"/>
          </p:cNvSpPr>
          <p:nvPr>
            <p:ph type="body" sz="quarter" idx="14" hasCustomPrompt="1"/>
          </p:nvPr>
        </p:nvSpPr>
        <p:spPr>
          <a:xfrm>
            <a:off x="1123950" y="1457325"/>
            <a:ext cx="5111250" cy="381000"/>
          </a:xfrm>
          <a:prstGeom prst="rect">
            <a:avLst/>
          </a:prstGeom>
        </p:spPr>
        <p:txBody>
          <a:bodyPr anchor="b"/>
          <a:lstStyle>
            <a:lvl1pPr>
              <a:defRPr sz="16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ltLang="ja-JP"/>
              <a:t>n-1-1. </a:t>
            </a:r>
            <a:r>
              <a:rPr lang="ja-JP" altLang="en-US"/>
              <a:t>タイトル</a:t>
            </a:r>
            <a:endParaRPr kumimoji="1" lang="ja-JP" altLang="en-US"/>
          </a:p>
        </p:txBody>
      </p:sp>
      <p:sp>
        <p:nvSpPr>
          <p:cNvPr id="7" name="テキスト プレースホルダー 9">
            <a:extLst>
              <a:ext uri="{FF2B5EF4-FFF2-40B4-BE49-F238E27FC236}">
                <a16:creationId xmlns:a16="http://schemas.microsoft.com/office/drawing/2014/main" id="{18F414A4-FA76-244C-11BF-5E6EE55196B7}"/>
              </a:ext>
            </a:extLst>
          </p:cNvPr>
          <p:cNvSpPr>
            <a:spLocks noGrp="1"/>
          </p:cNvSpPr>
          <p:nvPr>
            <p:ph type="body" sz="quarter" idx="16" hasCustomPrompt="1"/>
          </p:nvPr>
        </p:nvSpPr>
        <p:spPr>
          <a:xfrm>
            <a:off x="622800" y="2052000"/>
            <a:ext cx="5612400" cy="381000"/>
          </a:xfrm>
          <a:prstGeom prst="rect">
            <a:avLst/>
          </a:prstGeom>
        </p:spPr>
        <p:txBody>
          <a:bodyPr anchor="ctr"/>
          <a:lstStyle>
            <a:lvl1pPr>
              <a:defRPr sz="1400">
                <a:solidFill>
                  <a:schemeClr val="accent1">
                    <a:lumMod val="75000"/>
                  </a:schemeClr>
                </a:solidFill>
              </a:defRPr>
            </a:lvl1pPr>
          </a:lstStyle>
          <a:p>
            <a:pPr lvl="0"/>
            <a:r>
              <a:rPr kumimoji="1" lang="ja-JP" altLang="en-US"/>
              <a:t>本文中の見出し</a:t>
            </a:r>
          </a:p>
        </p:txBody>
      </p:sp>
      <p:sp>
        <p:nvSpPr>
          <p:cNvPr id="2" name="スライド番号プレースホルダー 5">
            <a:extLst>
              <a:ext uri="{FF2B5EF4-FFF2-40B4-BE49-F238E27FC236}">
                <a16:creationId xmlns:a16="http://schemas.microsoft.com/office/drawing/2014/main" id="{B5307039-4F24-1033-509E-25D131FBDE67}"/>
              </a:ext>
            </a:extLst>
          </p:cNvPr>
          <p:cNvSpPr>
            <a:spLocks noGrp="1"/>
          </p:cNvSpPr>
          <p:nvPr>
            <p:ph type="sldNum" sz="quarter" idx="4"/>
          </p:nvPr>
        </p:nvSpPr>
        <p:spPr>
          <a:xfrm>
            <a:off x="2657475" y="9432000"/>
            <a:ext cx="1543050" cy="351872"/>
          </a:xfrm>
          <a:prstGeom prst="rect">
            <a:avLst/>
          </a:prstGeom>
        </p:spPr>
        <p:txBody>
          <a:bodyPr anchor="ctr"/>
          <a:lstStyle>
            <a:lvl1pPr algn="ctr">
              <a:defRPr sz="1200">
                <a:latin typeface="+mn-ea"/>
                <a:ea typeface="+mn-ea"/>
              </a:defRPr>
            </a:lvl1pPr>
          </a:lstStyle>
          <a:p>
            <a:r>
              <a:rPr kumimoji="1" lang="ja-JP" altLang="en-US">
                <a:solidFill>
                  <a:prstClr val="black"/>
                </a:solidFill>
              </a:rPr>
              <a:t>第</a:t>
            </a:r>
            <a:r>
              <a:rPr kumimoji="1" lang="en-US" altLang="ja-JP">
                <a:solidFill>
                  <a:prstClr val="black"/>
                </a:solidFill>
              </a:rPr>
              <a:t>n</a:t>
            </a:r>
            <a:r>
              <a:rPr kumimoji="1" lang="ja-JP" altLang="en-US">
                <a:solidFill>
                  <a:prstClr val="black"/>
                </a:solidFill>
              </a:rPr>
              <a:t>章 </a:t>
            </a:r>
            <a:r>
              <a:rPr kumimoji="1" lang="en-US" altLang="ja-JP">
                <a:solidFill>
                  <a:prstClr val="black"/>
                </a:solidFill>
              </a:rPr>
              <a:t>– </a:t>
            </a:r>
            <a:fld id="{5C9A7DF6-5BF3-4F5D-B76E-EB7D638CBFF7}" type="slidenum">
              <a:rPr kumimoji="1" lang="ja-JP" altLang="en-US" smtClean="0"/>
              <a:pPr/>
              <a:t>‹#›</a:t>
            </a:fld>
            <a:endParaRPr kumimoji="1" lang="ja-JP" altLang="en-US"/>
          </a:p>
        </p:txBody>
      </p:sp>
    </p:spTree>
    <p:extLst>
      <p:ext uri="{BB962C8B-B14F-4D97-AF65-F5344CB8AC3E}">
        <p14:creationId xmlns:p14="http://schemas.microsoft.com/office/powerpoint/2010/main" val="1714031834"/>
      </p:ext>
    </p:extLst>
  </p:cSld>
  <p:clrMapOvr>
    <a:masterClrMapping/>
  </p:clrMapOvr>
  <p:extLst>
    <p:ext uri="{DCECCB84-F9BA-43D5-87BE-67443E8EF086}">
      <p15:sldGuideLst xmlns:p15="http://schemas.microsoft.com/office/powerpoint/2012/main">
        <p15:guide id="1" orient="horz" pos="3120">
          <p15:clr>
            <a:srgbClr val="FBAE40"/>
          </p15:clr>
        </p15:guide>
        <p15:guide id="2" pos="2160">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n章のスライド">
    <p:spTree>
      <p:nvGrpSpPr>
        <p:cNvPr id="1" name=""/>
        <p:cNvGrpSpPr/>
        <p:nvPr/>
      </p:nvGrpSpPr>
      <p:grpSpPr>
        <a:xfrm>
          <a:off x="0" y="0"/>
          <a:ext cx="0" cy="0"/>
          <a:chOff x="0" y="0"/>
          <a:chExt cx="0" cy="0"/>
        </a:xfrm>
      </p:grpSpPr>
      <p:sp>
        <p:nvSpPr>
          <p:cNvPr id="3" name="テキスト プレースホルダー 9">
            <a:extLst>
              <a:ext uri="{FF2B5EF4-FFF2-40B4-BE49-F238E27FC236}">
                <a16:creationId xmlns:a16="http://schemas.microsoft.com/office/drawing/2014/main" id="{2EB0D746-4F2A-C06B-06F8-6D262478283C}"/>
              </a:ext>
            </a:extLst>
          </p:cNvPr>
          <p:cNvSpPr>
            <a:spLocks noGrp="1"/>
          </p:cNvSpPr>
          <p:nvPr>
            <p:ph type="body" sz="quarter" idx="25" hasCustomPrompt="1"/>
          </p:nvPr>
        </p:nvSpPr>
        <p:spPr>
          <a:xfrm>
            <a:off x="619200" y="835200"/>
            <a:ext cx="6238800" cy="417600"/>
          </a:xfrm>
          <a:prstGeom prst="rect">
            <a:avLst/>
          </a:prstGeom>
        </p:spPr>
        <p:txBody>
          <a:bodyPr anchor="ctr"/>
          <a:lstStyle>
            <a:lvl1pPr>
              <a:defRPr sz="1100"/>
            </a:lvl1pPr>
          </a:lstStyle>
          <a:p>
            <a:pPr lvl="0"/>
            <a:r>
              <a:rPr lang="ja-JP" altLang="en-US" sz="1100" u="sng">
                <a:solidFill>
                  <a:prstClr val="black"/>
                </a:solidFill>
                <a:uFill>
                  <a:solidFill>
                    <a:prstClr val="white"/>
                  </a:solidFill>
                </a:uFill>
                <a:latin typeface="メイリオ"/>
                <a:ea typeface="メイリオ"/>
                <a:hlinkClick r:id="rId2" action="ppaction://hlinksldjump"/>
              </a:rPr>
              <a:t>第</a:t>
            </a:r>
            <a:r>
              <a:rPr lang="en-US" altLang="ja-JP" sz="1100" u="sng">
                <a:solidFill>
                  <a:prstClr val="black"/>
                </a:solidFill>
                <a:uFill>
                  <a:solidFill>
                    <a:prstClr val="white"/>
                  </a:solidFill>
                </a:uFill>
                <a:latin typeface="メイリオ"/>
                <a:ea typeface="メイリオ"/>
                <a:hlinkClick r:id="rId2" action="ppaction://hlinksldjump"/>
              </a:rPr>
              <a:t>n</a:t>
            </a:r>
            <a:r>
              <a:rPr lang="ja-JP" altLang="en-US" sz="1100" u="sng">
                <a:solidFill>
                  <a:prstClr val="black"/>
                </a:solidFill>
                <a:uFill>
                  <a:solidFill>
                    <a:prstClr val="white"/>
                  </a:solidFill>
                </a:uFill>
                <a:latin typeface="メイリオ"/>
                <a:ea typeface="メイリオ"/>
                <a:hlinkClick r:id="rId2" action="ppaction://hlinksldjump"/>
              </a:rPr>
              <a:t>章</a:t>
            </a:r>
            <a:r>
              <a:rPr lang="en-US" altLang="ja-JP" sz="1100" u="sng">
                <a:solidFill>
                  <a:prstClr val="black"/>
                </a:solidFill>
                <a:uFill>
                  <a:solidFill>
                    <a:prstClr val="white"/>
                  </a:solidFill>
                </a:uFill>
                <a:latin typeface="メイリオ"/>
                <a:ea typeface="メイリオ"/>
                <a:hlinkClick r:id="rId2" action="ppaction://hlinksldjump"/>
              </a:rPr>
              <a:t>. </a:t>
            </a:r>
            <a:r>
              <a:rPr lang="ja-JP" altLang="en-US" sz="1100" u="sng">
                <a:solidFill>
                  <a:prstClr val="black"/>
                </a:solidFill>
                <a:uFill>
                  <a:solidFill>
                    <a:prstClr val="white"/>
                  </a:solidFill>
                </a:uFill>
                <a:latin typeface="メイリオ"/>
                <a:ea typeface="メイリオ"/>
              </a:rPr>
              <a:t>タイトル</a:t>
            </a:r>
            <a:br>
              <a:rPr kumimoji="1" lang="en-US" altLang="ja-JP" sz="1100" u="sng">
                <a:solidFill>
                  <a:prstClr val="black"/>
                </a:solidFill>
                <a:uFill>
                  <a:solidFill>
                    <a:prstClr val="white"/>
                  </a:solidFill>
                </a:uFill>
                <a:latin typeface="メイリオ"/>
                <a:ea typeface="メイリオ"/>
              </a:rPr>
            </a:br>
            <a:r>
              <a:rPr kumimoji="1" lang="ja-JP" altLang="en-US" sz="1100" u="sng">
                <a:solidFill>
                  <a:prstClr val="black"/>
                </a:solidFill>
                <a:uFill>
                  <a:solidFill>
                    <a:prstClr val="white"/>
                  </a:solidFill>
                </a:uFill>
                <a:latin typeface="メイリオ"/>
                <a:ea typeface="メイリオ"/>
              </a:rPr>
              <a:t>　</a:t>
            </a:r>
            <a:r>
              <a:rPr lang="en-US" altLang="ja-JP" sz="1100">
                <a:solidFill>
                  <a:prstClr val="black"/>
                </a:solidFill>
                <a:latin typeface="メイリオ"/>
                <a:ea typeface="メイリオ"/>
              </a:rPr>
              <a:t>n-1. </a:t>
            </a:r>
            <a:r>
              <a:rPr lang="ja-JP" altLang="en-US" sz="1100">
                <a:solidFill>
                  <a:prstClr val="black"/>
                </a:solidFill>
                <a:latin typeface="メイリオ"/>
                <a:ea typeface="メイリオ"/>
              </a:rPr>
              <a:t>タイトル</a:t>
            </a:r>
            <a:endParaRPr lang="en-US" altLang="ja-JP" sz="1100" u="sng">
              <a:solidFill>
                <a:prstClr val="black"/>
              </a:solidFill>
              <a:uFill>
                <a:solidFill>
                  <a:prstClr val="white"/>
                </a:solidFill>
              </a:uFill>
              <a:latin typeface="メイリオ"/>
              <a:ea typeface="メイリオ"/>
            </a:endParaRPr>
          </a:p>
        </p:txBody>
      </p:sp>
      <p:sp>
        <p:nvSpPr>
          <p:cNvPr id="5" name="テキスト プレースホルダー 9">
            <a:extLst>
              <a:ext uri="{FF2B5EF4-FFF2-40B4-BE49-F238E27FC236}">
                <a16:creationId xmlns:a16="http://schemas.microsoft.com/office/drawing/2014/main" id="{EDE9A99F-AB74-EA5A-5343-414C05171CF5}"/>
              </a:ext>
            </a:extLst>
          </p:cNvPr>
          <p:cNvSpPr>
            <a:spLocks noGrp="1"/>
          </p:cNvSpPr>
          <p:nvPr>
            <p:ph type="body" sz="quarter" idx="14" hasCustomPrompt="1"/>
          </p:nvPr>
        </p:nvSpPr>
        <p:spPr>
          <a:xfrm>
            <a:off x="1123950" y="1457325"/>
            <a:ext cx="5111250" cy="381000"/>
          </a:xfrm>
          <a:prstGeom prst="rect">
            <a:avLst/>
          </a:prstGeom>
        </p:spPr>
        <p:txBody>
          <a:bodyPr anchor="b"/>
          <a:lstStyle>
            <a:lvl1pPr>
              <a:defRPr sz="16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ltLang="ja-JP"/>
              <a:t>n-1-1. </a:t>
            </a:r>
            <a:r>
              <a:rPr lang="ja-JP" altLang="en-US"/>
              <a:t>タイトル</a:t>
            </a:r>
            <a:endParaRPr kumimoji="1" lang="ja-JP" altLang="en-US"/>
          </a:p>
        </p:txBody>
      </p:sp>
      <p:sp>
        <p:nvSpPr>
          <p:cNvPr id="7" name="テキスト プレースホルダー 9">
            <a:extLst>
              <a:ext uri="{FF2B5EF4-FFF2-40B4-BE49-F238E27FC236}">
                <a16:creationId xmlns:a16="http://schemas.microsoft.com/office/drawing/2014/main" id="{18F414A4-FA76-244C-11BF-5E6EE55196B7}"/>
              </a:ext>
            </a:extLst>
          </p:cNvPr>
          <p:cNvSpPr>
            <a:spLocks noGrp="1"/>
          </p:cNvSpPr>
          <p:nvPr>
            <p:ph type="body" sz="quarter" idx="16" hasCustomPrompt="1"/>
          </p:nvPr>
        </p:nvSpPr>
        <p:spPr>
          <a:xfrm>
            <a:off x="622800" y="2052000"/>
            <a:ext cx="5612400" cy="381000"/>
          </a:xfrm>
          <a:prstGeom prst="rect">
            <a:avLst/>
          </a:prstGeom>
        </p:spPr>
        <p:txBody>
          <a:bodyPr anchor="ctr"/>
          <a:lstStyle>
            <a:lvl1pPr>
              <a:defRPr sz="1400">
                <a:solidFill>
                  <a:schemeClr val="accent1">
                    <a:lumMod val="75000"/>
                  </a:schemeClr>
                </a:solidFill>
              </a:defRPr>
            </a:lvl1pPr>
          </a:lstStyle>
          <a:p>
            <a:pPr lvl="0"/>
            <a:r>
              <a:rPr kumimoji="1" lang="ja-JP" altLang="en-US"/>
              <a:t>本文中の見出し</a:t>
            </a:r>
          </a:p>
        </p:txBody>
      </p:sp>
      <p:sp>
        <p:nvSpPr>
          <p:cNvPr id="2" name="スライド番号プレースホルダー 5">
            <a:extLst>
              <a:ext uri="{FF2B5EF4-FFF2-40B4-BE49-F238E27FC236}">
                <a16:creationId xmlns:a16="http://schemas.microsoft.com/office/drawing/2014/main" id="{B5307039-4F24-1033-509E-25D131FBDE67}"/>
              </a:ext>
            </a:extLst>
          </p:cNvPr>
          <p:cNvSpPr>
            <a:spLocks noGrp="1"/>
          </p:cNvSpPr>
          <p:nvPr>
            <p:ph type="sldNum" sz="quarter" idx="4"/>
          </p:nvPr>
        </p:nvSpPr>
        <p:spPr>
          <a:xfrm>
            <a:off x="2657475" y="9432000"/>
            <a:ext cx="1543050" cy="351872"/>
          </a:xfrm>
          <a:prstGeom prst="rect">
            <a:avLst/>
          </a:prstGeom>
        </p:spPr>
        <p:txBody>
          <a:bodyPr anchor="ctr"/>
          <a:lstStyle>
            <a:lvl1pPr algn="ctr">
              <a:defRPr sz="1200">
                <a:latin typeface="+mn-ea"/>
                <a:ea typeface="+mn-ea"/>
              </a:defRPr>
            </a:lvl1pPr>
          </a:lstStyle>
          <a:p>
            <a:r>
              <a:rPr kumimoji="1" lang="ja-JP" altLang="en-US">
                <a:solidFill>
                  <a:prstClr val="black"/>
                </a:solidFill>
              </a:rPr>
              <a:t>第</a:t>
            </a:r>
            <a:r>
              <a:rPr kumimoji="1" lang="en-US" altLang="ja-JP">
                <a:solidFill>
                  <a:prstClr val="black"/>
                </a:solidFill>
              </a:rPr>
              <a:t>n</a:t>
            </a:r>
            <a:r>
              <a:rPr kumimoji="1" lang="ja-JP" altLang="en-US">
                <a:solidFill>
                  <a:prstClr val="black"/>
                </a:solidFill>
              </a:rPr>
              <a:t>章 </a:t>
            </a:r>
            <a:r>
              <a:rPr kumimoji="1" lang="en-US" altLang="ja-JP">
                <a:solidFill>
                  <a:prstClr val="black"/>
                </a:solidFill>
              </a:rPr>
              <a:t>– </a:t>
            </a:r>
            <a:fld id="{5C9A7DF6-5BF3-4F5D-B76E-EB7D638CBFF7}" type="slidenum">
              <a:rPr kumimoji="1" lang="ja-JP" altLang="en-US" smtClean="0"/>
              <a:pPr/>
              <a:t>‹#›</a:t>
            </a:fld>
            <a:endParaRPr kumimoji="1" lang="ja-JP" altLang="en-US"/>
          </a:p>
        </p:txBody>
      </p:sp>
    </p:spTree>
    <p:extLst>
      <p:ext uri="{BB962C8B-B14F-4D97-AF65-F5344CB8AC3E}">
        <p14:creationId xmlns:p14="http://schemas.microsoft.com/office/powerpoint/2010/main" val="675693126"/>
      </p:ext>
    </p:extLst>
  </p:cSld>
  <p:clrMapOvr>
    <a:masterClrMapping/>
  </p:clrMapOvr>
  <p:extLst>
    <p:ext uri="{DCECCB84-F9BA-43D5-87BE-67443E8EF086}">
      <p15:sldGuideLst xmlns:p15="http://schemas.microsoft.com/office/powerpoint/2012/main">
        <p15:guide id="1" orient="horz" pos="3120">
          <p15:clr>
            <a:srgbClr val="FBAE40"/>
          </p15:clr>
        </p15:guide>
        <p15:guide id="2" pos="2160">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n章のスライド">
    <p:spTree>
      <p:nvGrpSpPr>
        <p:cNvPr id="1" name=""/>
        <p:cNvGrpSpPr/>
        <p:nvPr/>
      </p:nvGrpSpPr>
      <p:grpSpPr>
        <a:xfrm>
          <a:off x="0" y="0"/>
          <a:ext cx="0" cy="0"/>
          <a:chOff x="0" y="0"/>
          <a:chExt cx="0" cy="0"/>
        </a:xfrm>
      </p:grpSpPr>
      <p:sp>
        <p:nvSpPr>
          <p:cNvPr id="3" name="テキスト プレースホルダー 9">
            <a:extLst>
              <a:ext uri="{FF2B5EF4-FFF2-40B4-BE49-F238E27FC236}">
                <a16:creationId xmlns:a16="http://schemas.microsoft.com/office/drawing/2014/main" id="{2EB0D746-4F2A-C06B-06F8-6D262478283C}"/>
              </a:ext>
            </a:extLst>
          </p:cNvPr>
          <p:cNvSpPr>
            <a:spLocks noGrp="1"/>
          </p:cNvSpPr>
          <p:nvPr>
            <p:ph type="body" sz="quarter" idx="25" hasCustomPrompt="1"/>
          </p:nvPr>
        </p:nvSpPr>
        <p:spPr>
          <a:xfrm>
            <a:off x="622800" y="774648"/>
            <a:ext cx="5612400" cy="381000"/>
          </a:xfrm>
          <a:prstGeom prst="rect">
            <a:avLst/>
          </a:prstGeom>
        </p:spPr>
        <p:txBody>
          <a:bodyPr anchor="ctr"/>
          <a:lstStyle>
            <a:lvl1pPr>
              <a:defRPr sz="1100"/>
            </a:lvl1pPr>
          </a:lstStyle>
          <a:p>
            <a:pPr lvl="0"/>
            <a:r>
              <a:rPr lang="ja-JP" altLang="en-US" sz="1100" u="sng">
                <a:solidFill>
                  <a:prstClr val="black"/>
                </a:solidFill>
                <a:uFill>
                  <a:solidFill>
                    <a:prstClr val="white"/>
                  </a:solidFill>
                </a:uFill>
                <a:latin typeface="メイリオ"/>
                <a:ea typeface="メイリオ"/>
                <a:hlinkClick r:id="rId2" action="ppaction://hlinksldjump"/>
              </a:rPr>
              <a:t>第</a:t>
            </a:r>
            <a:r>
              <a:rPr lang="en-US" altLang="ja-JP" sz="1100" u="sng">
                <a:solidFill>
                  <a:prstClr val="black"/>
                </a:solidFill>
                <a:uFill>
                  <a:solidFill>
                    <a:prstClr val="white"/>
                  </a:solidFill>
                </a:uFill>
                <a:latin typeface="メイリオ"/>
                <a:ea typeface="メイリオ"/>
                <a:hlinkClick r:id="rId2" action="ppaction://hlinksldjump"/>
              </a:rPr>
              <a:t>n</a:t>
            </a:r>
            <a:r>
              <a:rPr lang="ja-JP" altLang="en-US" sz="1100" u="sng">
                <a:solidFill>
                  <a:prstClr val="black"/>
                </a:solidFill>
                <a:uFill>
                  <a:solidFill>
                    <a:prstClr val="white"/>
                  </a:solidFill>
                </a:uFill>
                <a:latin typeface="メイリオ"/>
                <a:ea typeface="メイリオ"/>
                <a:hlinkClick r:id="rId2" action="ppaction://hlinksldjump"/>
              </a:rPr>
              <a:t>章</a:t>
            </a:r>
            <a:r>
              <a:rPr lang="en-US" altLang="ja-JP" sz="1100" u="sng">
                <a:solidFill>
                  <a:prstClr val="black"/>
                </a:solidFill>
                <a:uFill>
                  <a:solidFill>
                    <a:prstClr val="white"/>
                  </a:solidFill>
                </a:uFill>
                <a:latin typeface="メイリオ"/>
                <a:ea typeface="メイリオ"/>
                <a:hlinkClick r:id="rId2" action="ppaction://hlinksldjump"/>
              </a:rPr>
              <a:t>. </a:t>
            </a:r>
            <a:r>
              <a:rPr lang="ja-JP" altLang="en-US" sz="1100" u="sng">
                <a:solidFill>
                  <a:prstClr val="black"/>
                </a:solidFill>
                <a:uFill>
                  <a:solidFill>
                    <a:prstClr val="white"/>
                  </a:solidFill>
                </a:uFill>
                <a:latin typeface="メイリオ"/>
                <a:ea typeface="メイリオ"/>
              </a:rPr>
              <a:t>タイトル</a:t>
            </a:r>
            <a:br>
              <a:rPr kumimoji="1" lang="en-US" altLang="ja-JP" sz="1100" u="sng">
                <a:solidFill>
                  <a:prstClr val="black"/>
                </a:solidFill>
                <a:uFill>
                  <a:solidFill>
                    <a:prstClr val="white"/>
                  </a:solidFill>
                </a:uFill>
                <a:latin typeface="メイリオ"/>
                <a:ea typeface="メイリオ"/>
              </a:rPr>
            </a:br>
            <a:r>
              <a:rPr kumimoji="1" lang="ja-JP" altLang="en-US" sz="1100" u="sng">
                <a:solidFill>
                  <a:prstClr val="black"/>
                </a:solidFill>
                <a:uFill>
                  <a:solidFill>
                    <a:prstClr val="white"/>
                  </a:solidFill>
                </a:uFill>
                <a:latin typeface="メイリオ"/>
                <a:ea typeface="メイリオ"/>
              </a:rPr>
              <a:t>　</a:t>
            </a:r>
            <a:r>
              <a:rPr lang="en-US" altLang="ja-JP" sz="1100">
                <a:solidFill>
                  <a:prstClr val="black"/>
                </a:solidFill>
                <a:latin typeface="メイリオ"/>
                <a:ea typeface="メイリオ"/>
              </a:rPr>
              <a:t>n-1. </a:t>
            </a:r>
            <a:r>
              <a:rPr lang="ja-JP" altLang="en-US" sz="1100">
                <a:solidFill>
                  <a:prstClr val="black"/>
                </a:solidFill>
                <a:latin typeface="メイリオ"/>
                <a:ea typeface="メイリオ"/>
              </a:rPr>
              <a:t>タイトル</a:t>
            </a:r>
            <a:endParaRPr lang="en-US" altLang="ja-JP" sz="1100" u="sng">
              <a:solidFill>
                <a:prstClr val="black"/>
              </a:solidFill>
              <a:uFill>
                <a:solidFill>
                  <a:prstClr val="white"/>
                </a:solidFill>
              </a:uFill>
              <a:latin typeface="メイリオ"/>
              <a:ea typeface="メイリオ"/>
            </a:endParaRPr>
          </a:p>
        </p:txBody>
      </p:sp>
      <p:sp>
        <p:nvSpPr>
          <p:cNvPr id="5" name="テキスト プレースホルダー 9">
            <a:extLst>
              <a:ext uri="{FF2B5EF4-FFF2-40B4-BE49-F238E27FC236}">
                <a16:creationId xmlns:a16="http://schemas.microsoft.com/office/drawing/2014/main" id="{EDE9A99F-AB74-EA5A-5343-414C05171CF5}"/>
              </a:ext>
            </a:extLst>
          </p:cNvPr>
          <p:cNvSpPr>
            <a:spLocks noGrp="1"/>
          </p:cNvSpPr>
          <p:nvPr>
            <p:ph type="body" sz="quarter" idx="14" hasCustomPrompt="1"/>
          </p:nvPr>
        </p:nvSpPr>
        <p:spPr>
          <a:xfrm>
            <a:off x="1123950" y="1457325"/>
            <a:ext cx="5111250" cy="381000"/>
          </a:xfrm>
          <a:prstGeom prst="rect">
            <a:avLst/>
          </a:prstGeom>
        </p:spPr>
        <p:txBody>
          <a:bodyPr anchor="b"/>
          <a:lstStyle>
            <a:lvl1pPr>
              <a:defRPr sz="16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ltLang="ja-JP"/>
              <a:t>n-1-1. </a:t>
            </a:r>
            <a:r>
              <a:rPr lang="ja-JP" altLang="en-US"/>
              <a:t>タイトル</a:t>
            </a:r>
            <a:endParaRPr kumimoji="1" lang="ja-JP" altLang="en-US"/>
          </a:p>
        </p:txBody>
      </p:sp>
      <p:sp>
        <p:nvSpPr>
          <p:cNvPr id="7" name="テキスト プレースホルダー 9">
            <a:extLst>
              <a:ext uri="{FF2B5EF4-FFF2-40B4-BE49-F238E27FC236}">
                <a16:creationId xmlns:a16="http://schemas.microsoft.com/office/drawing/2014/main" id="{18F414A4-FA76-244C-11BF-5E6EE55196B7}"/>
              </a:ext>
            </a:extLst>
          </p:cNvPr>
          <p:cNvSpPr>
            <a:spLocks noGrp="1"/>
          </p:cNvSpPr>
          <p:nvPr>
            <p:ph type="body" sz="quarter" idx="16" hasCustomPrompt="1"/>
          </p:nvPr>
        </p:nvSpPr>
        <p:spPr>
          <a:xfrm>
            <a:off x="622800" y="2052000"/>
            <a:ext cx="5612400" cy="381000"/>
          </a:xfrm>
          <a:prstGeom prst="rect">
            <a:avLst/>
          </a:prstGeom>
        </p:spPr>
        <p:txBody>
          <a:bodyPr anchor="ctr"/>
          <a:lstStyle>
            <a:lvl1pPr>
              <a:defRPr sz="1400">
                <a:solidFill>
                  <a:schemeClr val="accent1">
                    <a:lumMod val="75000"/>
                  </a:schemeClr>
                </a:solidFill>
              </a:defRPr>
            </a:lvl1pPr>
          </a:lstStyle>
          <a:p>
            <a:pPr lvl="0"/>
            <a:r>
              <a:rPr kumimoji="1" lang="ja-JP" altLang="en-US"/>
              <a:t>本文中の見出し</a:t>
            </a:r>
          </a:p>
        </p:txBody>
      </p:sp>
      <p:sp>
        <p:nvSpPr>
          <p:cNvPr id="2" name="スライド番号プレースホルダー 5">
            <a:extLst>
              <a:ext uri="{FF2B5EF4-FFF2-40B4-BE49-F238E27FC236}">
                <a16:creationId xmlns:a16="http://schemas.microsoft.com/office/drawing/2014/main" id="{B5307039-4F24-1033-509E-25D131FBDE67}"/>
              </a:ext>
            </a:extLst>
          </p:cNvPr>
          <p:cNvSpPr>
            <a:spLocks noGrp="1"/>
          </p:cNvSpPr>
          <p:nvPr>
            <p:ph type="sldNum" sz="quarter" idx="4"/>
          </p:nvPr>
        </p:nvSpPr>
        <p:spPr>
          <a:xfrm>
            <a:off x="2657475" y="9432000"/>
            <a:ext cx="1543050" cy="351872"/>
          </a:xfrm>
          <a:prstGeom prst="rect">
            <a:avLst/>
          </a:prstGeom>
        </p:spPr>
        <p:txBody>
          <a:bodyPr anchor="ctr"/>
          <a:lstStyle>
            <a:lvl1pPr algn="ctr">
              <a:defRPr sz="1200">
                <a:latin typeface="+mn-ea"/>
                <a:ea typeface="+mn-ea"/>
              </a:defRPr>
            </a:lvl1pPr>
          </a:lstStyle>
          <a:p>
            <a:r>
              <a:rPr kumimoji="1" lang="ja-JP" altLang="en-US">
                <a:solidFill>
                  <a:prstClr val="black"/>
                </a:solidFill>
              </a:rPr>
              <a:t>第</a:t>
            </a:r>
            <a:r>
              <a:rPr kumimoji="1" lang="en-US" altLang="ja-JP">
                <a:solidFill>
                  <a:prstClr val="black"/>
                </a:solidFill>
              </a:rPr>
              <a:t>n</a:t>
            </a:r>
            <a:r>
              <a:rPr kumimoji="1" lang="ja-JP" altLang="en-US">
                <a:solidFill>
                  <a:prstClr val="black"/>
                </a:solidFill>
              </a:rPr>
              <a:t>章 </a:t>
            </a:r>
            <a:r>
              <a:rPr kumimoji="1" lang="en-US" altLang="ja-JP">
                <a:solidFill>
                  <a:prstClr val="black"/>
                </a:solidFill>
              </a:rPr>
              <a:t>– </a:t>
            </a:r>
            <a:fld id="{5C9A7DF6-5BF3-4F5D-B76E-EB7D638CBFF7}" type="slidenum">
              <a:rPr kumimoji="1" lang="ja-JP" altLang="en-US" smtClean="0"/>
              <a:pPr/>
              <a:t>‹#›</a:t>
            </a:fld>
            <a:endParaRPr kumimoji="1" lang="ja-JP" altLang="en-US"/>
          </a:p>
        </p:txBody>
      </p:sp>
    </p:spTree>
    <p:extLst>
      <p:ext uri="{BB962C8B-B14F-4D97-AF65-F5344CB8AC3E}">
        <p14:creationId xmlns:p14="http://schemas.microsoft.com/office/powerpoint/2010/main" val="1122306199"/>
      </p:ext>
    </p:extLst>
  </p:cSld>
  <p:clrMapOvr>
    <a:masterClrMapping/>
  </p:clrMapOvr>
  <p:extLst>
    <p:ext uri="{DCECCB84-F9BA-43D5-87BE-67443E8EF086}">
      <p15:sldGuideLst xmlns:p15="http://schemas.microsoft.com/office/powerpoint/2012/main">
        <p15:guide id="1" orient="horz" pos="3120">
          <p15:clr>
            <a:srgbClr val="FBAE40"/>
          </p15:clr>
        </p15:guide>
        <p15:guide id="2" pos="216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プレーン">
    <p:spTree>
      <p:nvGrpSpPr>
        <p:cNvPr id="1" name=""/>
        <p:cNvGrpSpPr/>
        <p:nvPr/>
      </p:nvGrpSpPr>
      <p:grpSpPr>
        <a:xfrm>
          <a:off x="0" y="0"/>
          <a:ext cx="0" cy="0"/>
          <a:chOff x="0" y="0"/>
          <a:chExt cx="0" cy="0"/>
        </a:xfrm>
      </p:grpSpPr>
      <p:sp>
        <p:nvSpPr>
          <p:cNvPr id="4" name="テキスト プレースホルダー 9">
            <a:extLst>
              <a:ext uri="{FF2B5EF4-FFF2-40B4-BE49-F238E27FC236}">
                <a16:creationId xmlns:a16="http://schemas.microsoft.com/office/drawing/2014/main" id="{768ACE5B-AD41-A874-9912-C7A4D242052F}"/>
              </a:ext>
            </a:extLst>
          </p:cNvPr>
          <p:cNvSpPr>
            <a:spLocks noGrp="1"/>
          </p:cNvSpPr>
          <p:nvPr>
            <p:ph type="body" sz="quarter" idx="32" hasCustomPrompt="1"/>
          </p:nvPr>
        </p:nvSpPr>
        <p:spPr>
          <a:xfrm>
            <a:off x="622800" y="774648"/>
            <a:ext cx="5612400" cy="381000"/>
          </a:xfrm>
          <a:prstGeom prst="rect">
            <a:avLst/>
          </a:prstGeom>
        </p:spPr>
        <p:txBody>
          <a:bodyPr anchor="b"/>
          <a:lstStyle>
            <a:lvl1pPr>
              <a:defRPr sz="1600"/>
            </a:lvl1pPr>
          </a:lstStyle>
          <a:p>
            <a:pPr lvl="0"/>
            <a:r>
              <a:rPr kumimoji="1" lang="en-US" altLang="ja-JP"/>
              <a:t>title</a:t>
            </a:r>
            <a:endParaRPr kumimoji="1" lang="ja-JP" altLang="en-US"/>
          </a:p>
        </p:txBody>
      </p:sp>
    </p:spTree>
    <p:extLst>
      <p:ext uri="{BB962C8B-B14F-4D97-AF65-F5344CB8AC3E}">
        <p14:creationId xmlns:p14="http://schemas.microsoft.com/office/powerpoint/2010/main" val="4077257846"/>
      </p:ext>
    </p:extLst>
  </p:cSld>
  <p:clrMapOvr>
    <a:masterClrMapping/>
  </p:clrMapOvr>
  <p:extLst>
    <p:ext uri="{DCECCB84-F9BA-43D5-87BE-67443E8EF086}">
      <p15:sldGuideLst xmlns:p15="http://schemas.microsoft.com/office/powerpoint/2012/main">
        <p15:guide id="1" orient="horz" pos="3120">
          <p15:clr>
            <a:srgbClr val="FBAE40"/>
          </p15:clr>
        </p15:guide>
        <p15:guide id="2" pos="2160">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n章のスライド">
    <p:spTree>
      <p:nvGrpSpPr>
        <p:cNvPr id="1" name=""/>
        <p:cNvGrpSpPr/>
        <p:nvPr/>
      </p:nvGrpSpPr>
      <p:grpSpPr>
        <a:xfrm>
          <a:off x="0" y="0"/>
          <a:ext cx="0" cy="0"/>
          <a:chOff x="0" y="0"/>
          <a:chExt cx="0" cy="0"/>
        </a:xfrm>
      </p:grpSpPr>
      <p:sp>
        <p:nvSpPr>
          <p:cNvPr id="3" name="テキスト プレースホルダー 9">
            <a:extLst>
              <a:ext uri="{FF2B5EF4-FFF2-40B4-BE49-F238E27FC236}">
                <a16:creationId xmlns:a16="http://schemas.microsoft.com/office/drawing/2014/main" id="{2EB0D746-4F2A-C06B-06F8-6D262478283C}"/>
              </a:ext>
            </a:extLst>
          </p:cNvPr>
          <p:cNvSpPr>
            <a:spLocks noGrp="1"/>
          </p:cNvSpPr>
          <p:nvPr>
            <p:ph type="body" sz="quarter" idx="25" hasCustomPrompt="1"/>
          </p:nvPr>
        </p:nvSpPr>
        <p:spPr>
          <a:xfrm>
            <a:off x="619200" y="835200"/>
            <a:ext cx="6238800" cy="417600"/>
          </a:xfrm>
          <a:prstGeom prst="rect">
            <a:avLst/>
          </a:prstGeom>
        </p:spPr>
        <p:txBody>
          <a:bodyPr anchor="ctr"/>
          <a:lstStyle>
            <a:lvl1pPr>
              <a:defRPr sz="1100"/>
            </a:lvl1pPr>
          </a:lstStyle>
          <a:p>
            <a:pPr lvl="0"/>
            <a:r>
              <a:rPr lang="ja-JP" altLang="en-US" sz="1100" u="sng">
                <a:solidFill>
                  <a:prstClr val="black"/>
                </a:solidFill>
                <a:uFill>
                  <a:solidFill>
                    <a:prstClr val="white"/>
                  </a:solidFill>
                </a:uFill>
                <a:latin typeface="メイリオ"/>
                <a:ea typeface="メイリオ"/>
                <a:hlinkClick r:id="rId2" action="ppaction://hlinksldjump"/>
              </a:rPr>
              <a:t>第</a:t>
            </a:r>
            <a:r>
              <a:rPr lang="en-US" altLang="ja-JP" sz="1100" u="sng">
                <a:solidFill>
                  <a:prstClr val="black"/>
                </a:solidFill>
                <a:uFill>
                  <a:solidFill>
                    <a:prstClr val="white"/>
                  </a:solidFill>
                </a:uFill>
                <a:latin typeface="メイリオ"/>
                <a:ea typeface="メイリオ"/>
                <a:hlinkClick r:id="rId2" action="ppaction://hlinksldjump"/>
              </a:rPr>
              <a:t>n</a:t>
            </a:r>
            <a:r>
              <a:rPr lang="ja-JP" altLang="en-US" sz="1100" u="sng">
                <a:solidFill>
                  <a:prstClr val="black"/>
                </a:solidFill>
                <a:uFill>
                  <a:solidFill>
                    <a:prstClr val="white"/>
                  </a:solidFill>
                </a:uFill>
                <a:latin typeface="メイリオ"/>
                <a:ea typeface="メイリオ"/>
                <a:hlinkClick r:id="rId2" action="ppaction://hlinksldjump"/>
              </a:rPr>
              <a:t>章</a:t>
            </a:r>
            <a:r>
              <a:rPr lang="en-US" altLang="ja-JP" sz="1100" u="sng">
                <a:solidFill>
                  <a:prstClr val="black"/>
                </a:solidFill>
                <a:uFill>
                  <a:solidFill>
                    <a:prstClr val="white"/>
                  </a:solidFill>
                </a:uFill>
                <a:latin typeface="メイリオ"/>
                <a:ea typeface="メイリオ"/>
                <a:hlinkClick r:id="rId2" action="ppaction://hlinksldjump"/>
              </a:rPr>
              <a:t>. </a:t>
            </a:r>
            <a:r>
              <a:rPr lang="ja-JP" altLang="en-US" sz="1100" u="sng">
                <a:solidFill>
                  <a:prstClr val="black"/>
                </a:solidFill>
                <a:uFill>
                  <a:solidFill>
                    <a:prstClr val="white"/>
                  </a:solidFill>
                </a:uFill>
                <a:latin typeface="メイリオ"/>
                <a:ea typeface="メイリオ"/>
              </a:rPr>
              <a:t>タイトル</a:t>
            </a:r>
            <a:br>
              <a:rPr kumimoji="1" lang="en-US" altLang="ja-JP" sz="1100" u="sng">
                <a:solidFill>
                  <a:prstClr val="black"/>
                </a:solidFill>
                <a:uFill>
                  <a:solidFill>
                    <a:prstClr val="white"/>
                  </a:solidFill>
                </a:uFill>
                <a:latin typeface="メイリオ"/>
                <a:ea typeface="メイリオ"/>
              </a:rPr>
            </a:br>
            <a:r>
              <a:rPr kumimoji="1" lang="ja-JP" altLang="en-US" sz="1100" u="sng">
                <a:solidFill>
                  <a:prstClr val="black"/>
                </a:solidFill>
                <a:uFill>
                  <a:solidFill>
                    <a:prstClr val="white"/>
                  </a:solidFill>
                </a:uFill>
                <a:latin typeface="メイリオ"/>
                <a:ea typeface="メイリオ"/>
              </a:rPr>
              <a:t>　</a:t>
            </a:r>
            <a:r>
              <a:rPr lang="en-US" altLang="ja-JP" sz="1100">
                <a:solidFill>
                  <a:prstClr val="black"/>
                </a:solidFill>
                <a:latin typeface="メイリオ"/>
                <a:ea typeface="メイリオ"/>
              </a:rPr>
              <a:t>n-1. </a:t>
            </a:r>
            <a:r>
              <a:rPr lang="ja-JP" altLang="en-US" sz="1100">
                <a:solidFill>
                  <a:prstClr val="black"/>
                </a:solidFill>
                <a:latin typeface="メイリオ"/>
                <a:ea typeface="メイリオ"/>
              </a:rPr>
              <a:t>タイトル</a:t>
            </a:r>
            <a:endParaRPr lang="en-US" altLang="ja-JP" sz="1100" u="sng">
              <a:solidFill>
                <a:prstClr val="black"/>
              </a:solidFill>
              <a:uFill>
                <a:solidFill>
                  <a:prstClr val="white"/>
                </a:solidFill>
              </a:uFill>
              <a:latin typeface="メイリオ"/>
              <a:ea typeface="メイリオ"/>
            </a:endParaRPr>
          </a:p>
        </p:txBody>
      </p:sp>
      <p:sp>
        <p:nvSpPr>
          <p:cNvPr id="5" name="テキスト プレースホルダー 9">
            <a:extLst>
              <a:ext uri="{FF2B5EF4-FFF2-40B4-BE49-F238E27FC236}">
                <a16:creationId xmlns:a16="http://schemas.microsoft.com/office/drawing/2014/main" id="{EDE9A99F-AB74-EA5A-5343-414C05171CF5}"/>
              </a:ext>
            </a:extLst>
          </p:cNvPr>
          <p:cNvSpPr>
            <a:spLocks noGrp="1"/>
          </p:cNvSpPr>
          <p:nvPr>
            <p:ph type="body" sz="quarter" idx="14" hasCustomPrompt="1"/>
          </p:nvPr>
        </p:nvSpPr>
        <p:spPr>
          <a:xfrm>
            <a:off x="1123950" y="1457325"/>
            <a:ext cx="5111250" cy="381000"/>
          </a:xfrm>
          <a:prstGeom prst="rect">
            <a:avLst/>
          </a:prstGeom>
        </p:spPr>
        <p:txBody>
          <a:bodyPr anchor="b"/>
          <a:lstStyle>
            <a:lvl1pPr>
              <a:defRPr sz="16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ltLang="ja-JP"/>
              <a:t>n-1-1. </a:t>
            </a:r>
            <a:r>
              <a:rPr lang="ja-JP" altLang="en-US"/>
              <a:t>タイトル</a:t>
            </a:r>
            <a:endParaRPr kumimoji="1" lang="ja-JP" altLang="en-US"/>
          </a:p>
        </p:txBody>
      </p:sp>
      <p:sp>
        <p:nvSpPr>
          <p:cNvPr id="7" name="テキスト プレースホルダー 9">
            <a:extLst>
              <a:ext uri="{FF2B5EF4-FFF2-40B4-BE49-F238E27FC236}">
                <a16:creationId xmlns:a16="http://schemas.microsoft.com/office/drawing/2014/main" id="{18F414A4-FA76-244C-11BF-5E6EE55196B7}"/>
              </a:ext>
            </a:extLst>
          </p:cNvPr>
          <p:cNvSpPr>
            <a:spLocks noGrp="1"/>
          </p:cNvSpPr>
          <p:nvPr>
            <p:ph type="body" sz="quarter" idx="16" hasCustomPrompt="1"/>
          </p:nvPr>
        </p:nvSpPr>
        <p:spPr>
          <a:xfrm>
            <a:off x="622800" y="2052000"/>
            <a:ext cx="5612400" cy="381000"/>
          </a:xfrm>
          <a:prstGeom prst="rect">
            <a:avLst/>
          </a:prstGeom>
        </p:spPr>
        <p:txBody>
          <a:bodyPr anchor="ctr"/>
          <a:lstStyle>
            <a:lvl1pPr>
              <a:defRPr sz="1400">
                <a:solidFill>
                  <a:schemeClr val="accent1">
                    <a:lumMod val="75000"/>
                  </a:schemeClr>
                </a:solidFill>
              </a:defRPr>
            </a:lvl1pPr>
          </a:lstStyle>
          <a:p>
            <a:pPr lvl="0"/>
            <a:r>
              <a:rPr kumimoji="1" lang="ja-JP" altLang="en-US"/>
              <a:t>本文中の見出し</a:t>
            </a:r>
          </a:p>
        </p:txBody>
      </p:sp>
      <p:sp>
        <p:nvSpPr>
          <p:cNvPr id="2" name="スライド番号プレースホルダー 5">
            <a:extLst>
              <a:ext uri="{FF2B5EF4-FFF2-40B4-BE49-F238E27FC236}">
                <a16:creationId xmlns:a16="http://schemas.microsoft.com/office/drawing/2014/main" id="{B5307039-4F24-1033-509E-25D131FBDE67}"/>
              </a:ext>
            </a:extLst>
          </p:cNvPr>
          <p:cNvSpPr>
            <a:spLocks noGrp="1"/>
          </p:cNvSpPr>
          <p:nvPr>
            <p:ph type="sldNum" sz="quarter" idx="4"/>
          </p:nvPr>
        </p:nvSpPr>
        <p:spPr>
          <a:xfrm>
            <a:off x="2657475" y="9432000"/>
            <a:ext cx="1543050" cy="351872"/>
          </a:xfrm>
          <a:prstGeom prst="rect">
            <a:avLst/>
          </a:prstGeom>
        </p:spPr>
        <p:txBody>
          <a:bodyPr anchor="ctr"/>
          <a:lstStyle>
            <a:lvl1pPr algn="ctr">
              <a:defRPr sz="1200">
                <a:latin typeface="+mn-ea"/>
                <a:ea typeface="+mn-ea"/>
              </a:defRPr>
            </a:lvl1pPr>
          </a:lstStyle>
          <a:p>
            <a:r>
              <a:rPr kumimoji="1" lang="ja-JP" altLang="en-US">
                <a:solidFill>
                  <a:prstClr val="black"/>
                </a:solidFill>
              </a:rPr>
              <a:t>第</a:t>
            </a:r>
            <a:r>
              <a:rPr kumimoji="1" lang="en-US" altLang="ja-JP">
                <a:solidFill>
                  <a:prstClr val="black"/>
                </a:solidFill>
              </a:rPr>
              <a:t>n</a:t>
            </a:r>
            <a:r>
              <a:rPr kumimoji="1" lang="ja-JP" altLang="en-US">
                <a:solidFill>
                  <a:prstClr val="black"/>
                </a:solidFill>
              </a:rPr>
              <a:t>章 </a:t>
            </a:r>
            <a:r>
              <a:rPr kumimoji="1" lang="en-US" altLang="ja-JP">
                <a:solidFill>
                  <a:prstClr val="black"/>
                </a:solidFill>
              </a:rPr>
              <a:t>– </a:t>
            </a:r>
            <a:fld id="{5C9A7DF6-5BF3-4F5D-B76E-EB7D638CBFF7}" type="slidenum">
              <a:rPr kumimoji="1" lang="ja-JP" altLang="en-US" smtClean="0"/>
              <a:pPr/>
              <a:t>‹#›</a:t>
            </a:fld>
            <a:endParaRPr kumimoji="1" lang="ja-JP" altLang="en-US"/>
          </a:p>
        </p:txBody>
      </p:sp>
    </p:spTree>
    <p:extLst>
      <p:ext uri="{BB962C8B-B14F-4D97-AF65-F5344CB8AC3E}">
        <p14:creationId xmlns:p14="http://schemas.microsoft.com/office/powerpoint/2010/main" val="4287674873"/>
      </p:ext>
    </p:extLst>
  </p:cSld>
  <p:clrMapOvr>
    <a:masterClrMapping/>
  </p:clrMapOvr>
  <p:extLst>
    <p:ext uri="{DCECCB84-F9BA-43D5-87BE-67443E8EF086}">
      <p15:sldGuideLst xmlns:p15="http://schemas.microsoft.com/office/powerpoint/2012/main">
        <p15:guide id="1" orient="horz" pos="3120">
          <p15:clr>
            <a:srgbClr val="FBAE40"/>
          </p15:clr>
        </p15:guide>
        <p15:guide id="2" pos="2160">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n章のスライド">
    <p:spTree>
      <p:nvGrpSpPr>
        <p:cNvPr id="1" name=""/>
        <p:cNvGrpSpPr/>
        <p:nvPr/>
      </p:nvGrpSpPr>
      <p:grpSpPr>
        <a:xfrm>
          <a:off x="0" y="0"/>
          <a:ext cx="0" cy="0"/>
          <a:chOff x="0" y="0"/>
          <a:chExt cx="0" cy="0"/>
        </a:xfrm>
      </p:grpSpPr>
      <p:sp>
        <p:nvSpPr>
          <p:cNvPr id="3" name="テキスト プレースホルダー 9">
            <a:extLst>
              <a:ext uri="{FF2B5EF4-FFF2-40B4-BE49-F238E27FC236}">
                <a16:creationId xmlns:a16="http://schemas.microsoft.com/office/drawing/2014/main" id="{2EB0D746-4F2A-C06B-06F8-6D262478283C}"/>
              </a:ext>
            </a:extLst>
          </p:cNvPr>
          <p:cNvSpPr>
            <a:spLocks noGrp="1"/>
          </p:cNvSpPr>
          <p:nvPr>
            <p:ph type="body" sz="quarter" idx="25" hasCustomPrompt="1"/>
          </p:nvPr>
        </p:nvSpPr>
        <p:spPr>
          <a:xfrm>
            <a:off x="619200" y="835200"/>
            <a:ext cx="6238800" cy="417600"/>
          </a:xfrm>
          <a:prstGeom prst="rect">
            <a:avLst/>
          </a:prstGeom>
        </p:spPr>
        <p:txBody>
          <a:bodyPr anchor="ctr"/>
          <a:lstStyle>
            <a:lvl1pPr>
              <a:defRPr sz="1100"/>
            </a:lvl1pPr>
          </a:lstStyle>
          <a:p>
            <a:pPr lvl="0"/>
            <a:r>
              <a:rPr lang="ja-JP" altLang="en-US" sz="1100" u="sng">
                <a:solidFill>
                  <a:prstClr val="black"/>
                </a:solidFill>
                <a:uFill>
                  <a:solidFill>
                    <a:prstClr val="white"/>
                  </a:solidFill>
                </a:uFill>
                <a:latin typeface="メイリオ"/>
                <a:ea typeface="メイリオ"/>
                <a:hlinkClick r:id="rId2" action="ppaction://hlinksldjump"/>
              </a:rPr>
              <a:t>第</a:t>
            </a:r>
            <a:r>
              <a:rPr lang="en-US" altLang="ja-JP" sz="1100" u="sng">
                <a:solidFill>
                  <a:prstClr val="black"/>
                </a:solidFill>
                <a:uFill>
                  <a:solidFill>
                    <a:prstClr val="white"/>
                  </a:solidFill>
                </a:uFill>
                <a:latin typeface="メイリオ"/>
                <a:ea typeface="メイリオ"/>
                <a:hlinkClick r:id="rId2" action="ppaction://hlinksldjump"/>
              </a:rPr>
              <a:t>n</a:t>
            </a:r>
            <a:r>
              <a:rPr lang="ja-JP" altLang="en-US" sz="1100" u="sng">
                <a:solidFill>
                  <a:prstClr val="black"/>
                </a:solidFill>
                <a:uFill>
                  <a:solidFill>
                    <a:prstClr val="white"/>
                  </a:solidFill>
                </a:uFill>
                <a:latin typeface="メイリオ"/>
                <a:ea typeface="メイリオ"/>
                <a:hlinkClick r:id="rId2" action="ppaction://hlinksldjump"/>
              </a:rPr>
              <a:t>章</a:t>
            </a:r>
            <a:r>
              <a:rPr lang="en-US" altLang="ja-JP" sz="1100" u="sng">
                <a:solidFill>
                  <a:prstClr val="black"/>
                </a:solidFill>
                <a:uFill>
                  <a:solidFill>
                    <a:prstClr val="white"/>
                  </a:solidFill>
                </a:uFill>
                <a:latin typeface="メイリオ"/>
                <a:ea typeface="メイリオ"/>
                <a:hlinkClick r:id="rId2" action="ppaction://hlinksldjump"/>
              </a:rPr>
              <a:t>. </a:t>
            </a:r>
            <a:r>
              <a:rPr lang="ja-JP" altLang="en-US" sz="1100" u="sng">
                <a:solidFill>
                  <a:prstClr val="black"/>
                </a:solidFill>
                <a:uFill>
                  <a:solidFill>
                    <a:prstClr val="white"/>
                  </a:solidFill>
                </a:uFill>
                <a:latin typeface="メイリオ"/>
                <a:ea typeface="メイリオ"/>
              </a:rPr>
              <a:t>タイトル</a:t>
            </a:r>
            <a:br>
              <a:rPr kumimoji="1" lang="en-US" altLang="ja-JP" sz="1100" u="sng">
                <a:solidFill>
                  <a:prstClr val="black"/>
                </a:solidFill>
                <a:uFill>
                  <a:solidFill>
                    <a:prstClr val="white"/>
                  </a:solidFill>
                </a:uFill>
                <a:latin typeface="メイリオ"/>
                <a:ea typeface="メイリオ"/>
              </a:rPr>
            </a:br>
            <a:r>
              <a:rPr kumimoji="1" lang="ja-JP" altLang="en-US" sz="1100" u="sng">
                <a:solidFill>
                  <a:prstClr val="black"/>
                </a:solidFill>
                <a:uFill>
                  <a:solidFill>
                    <a:prstClr val="white"/>
                  </a:solidFill>
                </a:uFill>
                <a:latin typeface="メイリオ"/>
                <a:ea typeface="メイリオ"/>
              </a:rPr>
              <a:t>　</a:t>
            </a:r>
            <a:r>
              <a:rPr lang="en-US" altLang="ja-JP" sz="1100">
                <a:solidFill>
                  <a:prstClr val="black"/>
                </a:solidFill>
                <a:latin typeface="メイリオ"/>
                <a:ea typeface="メイリオ"/>
              </a:rPr>
              <a:t>n-1. </a:t>
            </a:r>
            <a:r>
              <a:rPr lang="ja-JP" altLang="en-US" sz="1100">
                <a:solidFill>
                  <a:prstClr val="black"/>
                </a:solidFill>
                <a:latin typeface="メイリオ"/>
                <a:ea typeface="メイリオ"/>
              </a:rPr>
              <a:t>タイトル</a:t>
            </a:r>
            <a:endParaRPr lang="en-US" altLang="ja-JP" sz="1100" u="sng">
              <a:solidFill>
                <a:prstClr val="black"/>
              </a:solidFill>
              <a:uFill>
                <a:solidFill>
                  <a:prstClr val="white"/>
                </a:solidFill>
              </a:uFill>
              <a:latin typeface="メイリオ"/>
              <a:ea typeface="メイリオ"/>
            </a:endParaRPr>
          </a:p>
        </p:txBody>
      </p:sp>
      <p:sp>
        <p:nvSpPr>
          <p:cNvPr id="5" name="テキスト プレースホルダー 9">
            <a:extLst>
              <a:ext uri="{FF2B5EF4-FFF2-40B4-BE49-F238E27FC236}">
                <a16:creationId xmlns:a16="http://schemas.microsoft.com/office/drawing/2014/main" id="{EDE9A99F-AB74-EA5A-5343-414C05171CF5}"/>
              </a:ext>
            </a:extLst>
          </p:cNvPr>
          <p:cNvSpPr>
            <a:spLocks noGrp="1"/>
          </p:cNvSpPr>
          <p:nvPr>
            <p:ph type="body" sz="quarter" idx="14" hasCustomPrompt="1"/>
          </p:nvPr>
        </p:nvSpPr>
        <p:spPr>
          <a:xfrm>
            <a:off x="1123950" y="1457325"/>
            <a:ext cx="5111250" cy="381000"/>
          </a:xfrm>
          <a:prstGeom prst="rect">
            <a:avLst/>
          </a:prstGeom>
        </p:spPr>
        <p:txBody>
          <a:bodyPr anchor="b"/>
          <a:lstStyle>
            <a:lvl1pPr>
              <a:defRPr sz="16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ltLang="ja-JP"/>
              <a:t>n-1-1. </a:t>
            </a:r>
            <a:r>
              <a:rPr lang="ja-JP" altLang="en-US"/>
              <a:t>タイトル</a:t>
            </a:r>
            <a:endParaRPr kumimoji="1" lang="ja-JP" altLang="en-US"/>
          </a:p>
        </p:txBody>
      </p:sp>
      <p:sp>
        <p:nvSpPr>
          <p:cNvPr id="7" name="テキスト プレースホルダー 9">
            <a:extLst>
              <a:ext uri="{FF2B5EF4-FFF2-40B4-BE49-F238E27FC236}">
                <a16:creationId xmlns:a16="http://schemas.microsoft.com/office/drawing/2014/main" id="{18F414A4-FA76-244C-11BF-5E6EE55196B7}"/>
              </a:ext>
            </a:extLst>
          </p:cNvPr>
          <p:cNvSpPr>
            <a:spLocks noGrp="1"/>
          </p:cNvSpPr>
          <p:nvPr>
            <p:ph type="body" sz="quarter" idx="16" hasCustomPrompt="1"/>
          </p:nvPr>
        </p:nvSpPr>
        <p:spPr>
          <a:xfrm>
            <a:off x="622800" y="2052000"/>
            <a:ext cx="5612400" cy="381000"/>
          </a:xfrm>
          <a:prstGeom prst="rect">
            <a:avLst/>
          </a:prstGeom>
        </p:spPr>
        <p:txBody>
          <a:bodyPr anchor="ctr"/>
          <a:lstStyle>
            <a:lvl1pPr>
              <a:defRPr sz="1400">
                <a:solidFill>
                  <a:schemeClr val="accent1">
                    <a:lumMod val="75000"/>
                  </a:schemeClr>
                </a:solidFill>
              </a:defRPr>
            </a:lvl1pPr>
          </a:lstStyle>
          <a:p>
            <a:pPr lvl="0"/>
            <a:r>
              <a:rPr kumimoji="1" lang="ja-JP" altLang="en-US"/>
              <a:t>本文中の見出し</a:t>
            </a:r>
          </a:p>
        </p:txBody>
      </p:sp>
      <p:sp>
        <p:nvSpPr>
          <p:cNvPr id="2" name="スライド番号プレースホルダー 5">
            <a:extLst>
              <a:ext uri="{FF2B5EF4-FFF2-40B4-BE49-F238E27FC236}">
                <a16:creationId xmlns:a16="http://schemas.microsoft.com/office/drawing/2014/main" id="{B5307039-4F24-1033-509E-25D131FBDE67}"/>
              </a:ext>
            </a:extLst>
          </p:cNvPr>
          <p:cNvSpPr>
            <a:spLocks noGrp="1"/>
          </p:cNvSpPr>
          <p:nvPr>
            <p:ph type="sldNum" sz="quarter" idx="4"/>
          </p:nvPr>
        </p:nvSpPr>
        <p:spPr>
          <a:xfrm>
            <a:off x="2657475" y="9432000"/>
            <a:ext cx="1543050" cy="351872"/>
          </a:xfrm>
          <a:prstGeom prst="rect">
            <a:avLst/>
          </a:prstGeom>
        </p:spPr>
        <p:txBody>
          <a:bodyPr anchor="ctr"/>
          <a:lstStyle>
            <a:lvl1pPr algn="ctr">
              <a:defRPr sz="1200">
                <a:latin typeface="+mn-ea"/>
                <a:ea typeface="+mn-ea"/>
              </a:defRPr>
            </a:lvl1pPr>
          </a:lstStyle>
          <a:p>
            <a:r>
              <a:rPr kumimoji="1" lang="ja-JP" altLang="en-US">
                <a:solidFill>
                  <a:prstClr val="black"/>
                </a:solidFill>
              </a:rPr>
              <a:t>第</a:t>
            </a:r>
            <a:r>
              <a:rPr kumimoji="1" lang="en-US" altLang="ja-JP">
                <a:solidFill>
                  <a:prstClr val="black"/>
                </a:solidFill>
              </a:rPr>
              <a:t>n</a:t>
            </a:r>
            <a:r>
              <a:rPr kumimoji="1" lang="ja-JP" altLang="en-US">
                <a:solidFill>
                  <a:prstClr val="black"/>
                </a:solidFill>
              </a:rPr>
              <a:t>章 </a:t>
            </a:r>
            <a:r>
              <a:rPr kumimoji="1" lang="en-US" altLang="ja-JP">
                <a:solidFill>
                  <a:prstClr val="black"/>
                </a:solidFill>
              </a:rPr>
              <a:t>– </a:t>
            </a:r>
            <a:fld id="{5C9A7DF6-5BF3-4F5D-B76E-EB7D638CBFF7}" type="slidenum">
              <a:rPr kumimoji="1" lang="ja-JP" altLang="en-US" smtClean="0"/>
              <a:pPr/>
              <a:t>‹#›</a:t>
            </a:fld>
            <a:endParaRPr kumimoji="1" lang="ja-JP" altLang="en-US"/>
          </a:p>
        </p:txBody>
      </p:sp>
    </p:spTree>
    <p:extLst>
      <p:ext uri="{BB962C8B-B14F-4D97-AF65-F5344CB8AC3E}">
        <p14:creationId xmlns:p14="http://schemas.microsoft.com/office/powerpoint/2010/main" val="3162318204"/>
      </p:ext>
    </p:extLst>
  </p:cSld>
  <p:clrMapOvr>
    <a:masterClrMapping/>
  </p:clrMapOvr>
  <p:extLst>
    <p:ext uri="{DCECCB84-F9BA-43D5-87BE-67443E8EF086}">
      <p15:sldGuideLst xmlns:p15="http://schemas.microsoft.com/office/powerpoint/2012/main">
        <p15:guide id="1" orient="horz" pos="3120">
          <p15:clr>
            <a:srgbClr val="FBAE40"/>
          </p15:clr>
        </p15:guide>
        <p15:guide id="2" pos="2160">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n章のスライド">
    <p:spTree>
      <p:nvGrpSpPr>
        <p:cNvPr id="1" name=""/>
        <p:cNvGrpSpPr/>
        <p:nvPr/>
      </p:nvGrpSpPr>
      <p:grpSpPr>
        <a:xfrm>
          <a:off x="0" y="0"/>
          <a:ext cx="0" cy="0"/>
          <a:chOff x="0" y="0"/>
          <a:chExt cx="0" cy="0"/>
        </a:xfrm>
      </p:grpSpPr>
      <p:sp>
        <p:nvSpPr>
          <p:cNvPr id="3" name="テキスト プレースホルダー 9">
            <a:extLst>
              <a:ext uri="{FF2B5EF4-FFF2-40B4-BE49-F238E27FC236}">
                <a16:creationId xmlns:a16="http://schemas.microsoft.com/office/drawing/2014/main" id="{2EB0D746-4F2A-C06B-06F8-6D262478283C}"/>
              </a:ext>
            </a:extLst>
          </p:cNvPr>
          <p:cNvSpPr>
            <a:spLocks noGrp="1"/>
          </p:cNvSpPr>
          <p:nvPr>
            <p:ph type="body" sz="quarter" idx="25" hasCustomPrompt="1"/>
          </p:nvPr>
        </p:nvSpPr>
        <p:spPr>
          <a:xfrm>
            <a:off x="619200" y="835200"/>
            <a:ext cx="6238800" cy="417600"/>
          </a:xfrm>
          <a:prstGeom prst="rect">
            <a:avLst/>
          </a:prstGeom>
        </p:spPr>
        <p:txBody>
          <a:bodyPr anchor="ctr"/>
          <a:lstStyle>
            <a:lvl1pPr>
              <a:defRPr sz="1100"/>
            </a:lvl1pPr>
          </a:lstStyle>
          <a:p>
            <a:pPr lvl="0"/>
            <a:r>
              <a:rPr lang="ja-JP" altLang="en-US" sz="1100" u="sng">
                <a:solidFill>
                  <a:prstClr val="black"/>
                </a:solidFill>
                <a:uFill>
                  <a:solidFill>
                    <a:prstClr val="white"/>
                  </a:solidFill>
                </a:uFill>
                <a:latin typeface="メイリオ"/>
                <a:ea typeface="メイリオ"/>
                <a:hlinkClick r:id="rId2" action="ppaction://hlinksldjump"/>
              </a:rPr>
              <a:t>第</a:t>
            </a:r>
            <a:r>
              <a:rPr lang="en-US" altLang="ja-JP" sz="1100" u="sng">
                <a:solidFill>
                  <a:prstClr val="black"/>
                </a:solidFill>
                <a:uFill>
                  <a:solidFill>
                    <a:prstClr val="white"/>
                  </a:solidFill>
                </a:uFill>
                <a:latin typeface="メイリオ"/>
                <a:ea typeface="メイリオ"/>
                <a:hlinkClick r:id="rId2" action="ppaction://hlinksldjump"/>
              </a:rPr>
              <a:t>n</a:t>
            </a:r>
            <a:r>
              <a:rPr lang="ja-JP" altLang="en-US" sz="1100" u="sng">
                <a:solidFill>
                  <a:prstClr val="black"/>
                </a:solidFill>
                <a:uFill>
                  <a:solidFill>
                    <a:prstClr val="white"/>
                  </a:solidFill>
                </a:uFill>
                <a:latin typeface="メイリオ"/>
                <a:ea typeface="メイリオ"/>
                <a:hlinkClick r:id="rId2" action="ppaction://hlinksldjump"/>
              </a:rPr>
              <a:t>章</a:t>
            </a:r>
            <a:r>
              <a:rPr lang="en-US" altLang="ja-JP" sz="1100" u="sng">
                <a:solidFill>
                  <a:prstClr val="black"/>
                </a:solidFill>
                <a:uFill>
                  <a:solidFill>
                    <a:prstClr val="white"/>
                  </a:solidFill>
                </a:uFill>
                <a:latin typeface="メイリオ"/>
                <a:ea typeface="メイリオ"/>
                <a:hlinkClick r:id="rId2" action="ppaction://hlinksldjump"/>
              </a:rPr>
              <a:t>. </a:t>
            </a:r>
            <a:r>
              <a:rPr lang="ja-JP" altLang="en-US" sz="1100" u="sng">
                <a:solidFill>
                  <a:prstClr val="black"/>
                </a:solidFill>
                <a:uFill>
                  <a:solidFill>
                    <a:prstClr val="white"/>
                  </a:solidFill>
                </a:uFill>
                <a:latin typeface="メイリオ"/>
                <a:ea typeface="メイリオ"/>
              </a:rPr>
              <a:t>タイトル</a:t>
            </a:r>
            <a:br>
              <a:rPr kumimoji="1" lang="en-US" altLang="ja-JP" sz="1100" u="sng">
                <a:solidFill>
                  <a:prstClr val="black"/>
                </a:solidFill>
                <a:uFill>
                  <a:solidFill>
                    <a:prstClr val="white"/>
                  </a:solidFill>
                </a:uFill>
                <a:latin typeface="メイリオ"/>
                <a:ea typeface="メイリオ"/>
              </a:rPr>
            </a:br>
            <a:r>
              <a:rPr kumimoji="1" lang="ja-JP" altLang="en-US" sz="1100" u="sng">
                <a:solidFill>
                  <a:prstClr val="black"/>
                </a:solidFill>
                <a:uFill>
                  <a:solidFill>
                    <a:prstClr val="white"/>
                  </a:solidFill>
                </a:uFill>
                <a:latin typeface="メイリオ"/>
                <a:ea typeface="メイリオ"/>
              </a:rPr>
              <a:t>　</a:t>
            </a:r>
            <a:r>
              <a:rPr lang="en-US" altLang="ja-JP" sz="1100">
                <a:solidFill>
                  <a:prstClr val="black"/>
                </a:solidFill>
                <a:latin typeface="メイリオ"/>
                <a:ea typeface="メイリオ"/>
              </a:rPr>
              <a:t>n-1. </a:t>
            </a:r>
            <a:r>
              <a:rPr lang="ja-JP" altLang="en-US" sz="1100">
                <a:solidFill>
                  <a:prstClr val="black"/>
                </a:solidFill>
                <a:latin typeface="メイリオ"/>
                <a:ea typeface="メイリオ"/>
              </a:rPr>
              <a:t>タイトル</a:t>
            </a:r>
            <a:endParaRPr lang="en-US" altLang="ja-JP" sz="1100" u="sng">
              <a:solidFill>
                <a:prstClr val="black"/>
              </a:solidFill>
              <a:uFill>
                <a:solidFill>
                  <a:prstClr val="white"/>
                </a:solidFill>
              </a:uFill>
              <a:latin typeface="メイリオ"/>
              <a:ea typeface="メイリオ"/>
            </a:endParaRPr>
          </a:p>
        </p:txBody>
      </p:sp>
      <p:sp>
        <p:nvSpPr>
          <p:cNvPr id="5" name="テキスト プレースホルダー 9">
            <a:extLst>
              <a:ext uri="{FF2B5EF4-FFF2-40B4-BE49-F238E27FC236}">
                <a16:creationId xmlns:a16="http://schemas.microsoft.com/office/drawing/2014/main" id="{EDE9A99F-AB74-EA5A-5343-414C05171CF5}"/>
              </a:ext>
            </a:extLst>
          </p:cNvPr>
          <p:cNvSpPr>
            <a:spLocks noGrp="1"/>
          </p:cNvSpPr>
          <p:nvPr>
            <p:ph type="body" sz="quarter" idx="14" hasCustomPrompt="1"/>
          </p:nvPr>
        </p:nvSpPr>
        <p:spPr>
          <a:xfrm>
            <a:off x="1123950" y="1457325"/>
            <a:ext cx="5111250" cy="381000"/>
          </a:xfrm>
          <a:prstGeom prst="rect">
            <a:avLst/>
          </a:prstGeom>
        </p:spPr>
        <p:txBody>
          <a:bodyPr anchor="b"/>
          <a:lstStyle>
            <a:lvl1pPr>
              <a:defRPr sz="16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ltLang="ja-JP"/>
              <a:t>n-1-1. </a:t>
            </a:r>
            <a:r>
              <a:rPr lang="ja-JP" altLang="en-US"/>
              <a:t>タイトル</a:t>
            </a:r>
            <a:endParaRPr kumimoji="1" lang="ja-JP" altLang="en-US"/>
          </a:p>
        </p:txBody>
      </p:sp>
      <p:sp>
        <p:nvSpPr>
          <p:cNvPr id="7" name="テキスト プレースホルダー 9">
            <a:extLst>
              <a:ext uri="{FF2B5EF4-FFF2-40B4-BE49-F238E27FC236}">
                <a16:creationId xmlns:a16="http://schemas.microsoft.com/office/drawing/2014/main" id="{18F414A4-FA76-244C-11BF-5E6EE55196B7}"/>
              </a:ext>
            </a:extLst>
          </p:cNvPr>
          <p:cNvSpPr>
            <a:spLocks noGrp="1"/>
          </p:cNvSpPr>
          <p:nvPr>
            <p:ph type="body" sz="quarter" idx="16" hasCustomPrompt="1"/>
          </p:nvPr>
        </p:nvSpPr>
        <p:spPr>
          <a:xfrm>
            <a:off x="622800" y="2052000"/>
            <a:ext cx="5612400" cy="381000"/>
          </a:xfrm>
          <a:prstGeom prst="rect">
            <a:avLst/>
          </a:prstGeom>
        </p:spPr>
        <p:txBody>
          <a:bodyPr anchor="ctr"/>
          <a:lstStyle>
            <a:lvl1pPr>
              <a:defRPr sz="1400">
                <a:solidFill>
                  <a:schemeClr val="accent1">
                    <a:lumMod val="75000"/>
                  </a:schemeClr>
                </a:solidFill>
              </a:defRPr>
            </a:lvl1pPr>
          </a:lstStyle>
          <a:p>
            <a:pPr lvl="0"/>
            <a:r>
              <a:rPr kumimoji="1" lang="ja-JP" altLang="en-US"/>
              <a:t>本文中の見出し</a:t>
            </a:r>
          </a:p>
        </p:txBody>
      </p:sp>
      <p:sp>
        <p:nvSpPr>
          <p:cNvPr id="2" name="スライド番号プレースホルダー 5">
            <a:extLst>
              <a:ext uri="{FF2B5EF4-FFF2-40B4-BE49-F238E27FC236}">
                <a16:creationId xmlns:a16="http://schemas.microsoft.com/office/drawing/2014/main" id="{B5307039-4F24-1033-509E-25D131FBDE67}"/>
              </a:ext>
            </a:extLst>
          </p:cNvPr>
          <p:cNvSpPr>
            <a:spLocks noGrp="1"/>
          </p:cNvSpPr>
          <p:nvPr>
            <p:ph type="sldNum" sz="quarter" idx="4"/>
          </p:nvPr>
        </p:nvSpPr>
        <p:spPr>
          <a:xfrm>
            <a:off x="2657475" y="9432000"/>
            <a:ext cx="1543050" cy="351872"/>
          </a:xfrm>
          <a:prstGeom prst="rect">
            <a:avLst/>
          </a:prstGeom>
        </p:spPr>
        <p:txBody>
          <a:bodyPr anchor="ctr"/>
          <a:lstStyle>
            <a:lvl1pPr algn="ctr">
              <a:defRPr sz="1200">
                <a:latin typeface="+mn-ea"/>
                <a:ea typeface="+mn-ea"/>
              </a:defRPr>
            </a:lvl1pPr>
          </a:lstStyle>
          <a:p>
            <a:r>
              <a:rPr kumimoji="1" lang="ja-JP" altLang="en-US">
                <a:solidFill>
                  <a:prstClr val="black"/>
                </a:solidFill>
              </a:rPr>
              <a:t>第</a:t>
            </a:r>
            <a:r>
              <a:rPr kumimoji="1" lang="en-US" altLang="ja-JP">
                <a:solidFill>
                  <a:prstClr val="black"/>
                </a:solidFill>
              </a:rPr>
              <a:t>n</a:t>
            </a:r>
            <a:r>
              <a:rPr kumimoji="1" lang="ja-JP" altLang="en-US">
                <a:solidFill>
                  <a:prstClr val="black"/>
                </a:solidFill>
              </a:rPr>
              <a:t>章 </a:t>
            </a:r>
            <a:r>
              <a:rPr kumimoji="1" lang="en-US" altLang="ja-JP">
                <a:solidFill>
                  <a:prstClr val="black"/>
                </a:solidFill>
              </a:rPr>
              <a:t>– </a:t>
            </a:r>
            <a:fld id="{5C9A7DF6-5BF3-4F5D-B76E-EB7D638CBFF7}" type="slidenum">
              <a:rPr kumimoji="1" lang="ja-JP" altLang="en-US" smtClean="0"/>
              <a:pPr/>
              <a:t>‹#›</a:t>
            </a:fld>
            <a:endParaRPr kumimoji="1" lang="ja-JP" altLang="en-US"/>
          </a:p>
        </p:txBody>
      </p:sp>
    </p:spTree>
    <p:extLst>
      <p:ext uri="{BB962C8B-B14F-4D97-AF65-F5344CB8AC3E}">
        <p14:creationId xmlns:p14="http://schemas.microsoft.com/office/powerpoint/2010/main" val="297662836"/>
      </p:ext>
    </p:extLst>
  </p:cSld>
  <p:clrMapOvr>
    <a:masterClrMapping/>
  </p:clrMapOvr>
  <p:extLst>
    <p:ext uri="{DCECCB84-F9BA-43D5-87BE-67443E8EF086}">
      <p15:sldGuideLst xmlns:p15="http://schemas.microsoft.com/office/powerpoint/2012/main">
        <p15:guide id="1" orient="horz" pos="3120">
          <p15:clr>
            <a:srgbClr val="FBAE40"/>
          </p15:clr>
        </p15:guide>
        <p15:guide id="2" pos="216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n章のスライド">
    <p:spTree>
      <p:nvGrpSpPr>
        <p:cNvPr id="1" name=""/>
        <p:cNvGrpSpPr/>
        <p:nvPr/>
      </p:nvGrpSpPr>
      <p:grpSpPr>
        <a:xfrm>
          <a:off x="0" y="0"/>
          <a:ext cx="0" cy="0"/>
          <a:chOff x="0" y="0"/>
          <a:chExt cx="0" cy="0"/>
        </a:xfrm>
      </p:grpSpPr>
    </p:spTree>
    <p:extLst>
      <p:ext uri="{BB962C8B-B14F-4D97-AF65-F5344CB8AC3E}">
        <p14:creationId xmlns:p14="http://schemas.microsoft.com/office/powerpoint/2010/main" val="1306321878"/>
      </p:ext>
    </p:extLst>
  </p:cSld>
  <p:clrMapOvr>
    <a:masterClrMapping/>
  </p:clrMapOvr>
  <p:extLst>
    <p:ext uri="{DCECCB84-F9BA-43D5-87BE-67443E8EF086}">
      <p15:sldGuideLst xmlns:p15="http://schemas.microsoft.com/office/powerpoint/2012/main">
        <p15:guide id="1" orient="horz" pos="3120">
          <p15:clr>
            <a:srgbClr val="FBAE40"/>
          </p15:clr>
        </p15:guide>
        <p15:guide id="2" pos="216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8_タイトル スライド">
    <p:spTree>
      <p:nvGrpSpPr>
        <p:cNvPr id="1" name=""/>
        <p:cNvGrpSpPr/>
        <p:nvPr/>
      </p:nvGrpSpPr>
      <p:grpSpPr>
        <a:xfrm>
          <a:off x="0" y="0"/>
          <a:ext cx="0" cy="0"/>
          <a:chOff x="0" y="0"/>
          <a:chExt cx="0" cy="0"/>
        </a:xfrm>
      </p:grpSpPr>
    </p:spTree>
    <p:extLst>
      <p:ext uri="{BB962C8B-B14F-4D97-AF65-F5344CB8AC3E}">
        <p14:creationId xmlns:p14="http://schemas.microsoft.com/office/powerpoint/2010/main" val="259153631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章の目次">
    <p:spTree>
      <p:nvGrpSpPr>
        <p:cNvPr id="1" name=""/>
        <p:cNvGrpSpPr/>
        <p:nvPr/>
      </p:nvGrpSpPr>
      <p:grpSpPr>
        <a:xfrm>
          <a:off x="0" y="0"/>
          <a:ext cx="0" cy="0"/>
          <a:chOff x="0" y="0"/>
          <a:chExt cx="0" cy="0"/>
        </a:xfrm>
      </p:grpSpPr>
      <p:sp>
        <p:nvSpPr>
          <p:cNvPr id="3" name="テキスト プレースホルダー 9">
            <a:extLst>
              <a:ext uri="{FF2B5EF4-FFF2-40B4-BE49-F238E27FC236}">
                <a16:creationId xmlns:a16="http://schemas.microsoft.com/office/drawing/2014/main" id="{7BD78535-3367-1D4E-2097-D9E41C252E93}"/>
              </a:ext>
            </a:extLst>
          </p:cNvPr>
          <p:cNvSpPr>
            <a:spLocks noGrp="1"/>
          </p:cNvSpPr>
          <p:nvPr>
            <p:ph type="body" sz="quarter" idx="32" hasCustomPrompt="1"/>
          </p:nvPr>
        </p:nvSpPr>
        <p:spPr>
          <a:xfrm>
            <a:off x="622800" y="774648"/>
            <a:ext cx="5612400" cy="381000"/>
          </a:xfrm>
          <a:prstGeom prst="rect">
            <a:avLst/>
          </a:prstGeom>
        </p:spPr>
        <p:txBody>
          <a:bodyPr anchor="b"/>
          <a:lstStyle>
            <a:lvl1pPr>
              <a:defRPr sz="16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ja-JP" altLang="en-US" sz="1600"/>
              <a:t>第</a:t>
            </a:r>
            <a:r>
              <a:rPr lang="en-US" altLang="ja-JP" sz="1600"/>
              <a:t>n</a:t>
            </a:r>
            <a:r>
              <a:rPr lang="ja-JP" altLang="en-US" sz="1600"/>
              <a:t>章</a:t>
            </a:r>
            <a:r>
              <a:rPr kumimoji="1" lang="en-US" altLang="ja-JP" sz="1600"/>
              <a:t>.</a:t>
            </a:r>
            <a:r>
              <a:rPr lang="ja-JP" altLang="en-US" sz="1600"/>
              <a:t> </a:t>
            </a:r>
            <a:r>
              <a:rPr kumimoji="1" lang="ja-JP" altLang="en-US" sz="1600"/>
              <a:t>タイトル</a:t>
            </a:r>
          </a:p>
        </p:txBody>
      </p:sp>
      <p:sp>
        <p:nvSpPr>
          <p:cNvPr id="2" name="コンテンツ プレースホルダー 16">
            <a:extLst>
              <a:ext uri="{FF2B5EF4-FFF2-40B4-BE49-F238E27FC236}">
                <a16:creationId xmlns:a16="http://schemas.microsoft.com/office/drawing/2014/main" id="{C65200C3-8AC8-3D31-6380-E29785D10D1D}"/>
              </a:ext>
            </a:extLst>
          </p:cNvPr>
          <p:cNvSpPr>
            <a:spLocks noGrp="1"/>
          </p:cNvSpPr>
          <p:nvPr>
            <p:ph sz="quarter" idx="24" hasCustomPrompt="1"/>
          </p:nvPr>
        </p:nvSpPr>
        <p:spPr>
          <a:xfrm>
            <a:off x="622800" y="1533600"/>
            <a:ext cx="5612400" cy="6840000"/>
          </a:xfrm>
          <a:prstGeom prst="rect">
            <a:avLst/>
          </a:prstGeom>
        </p:spPr>
        <p:txBody>
          <a:bodyPr anchor="t"/>
          <a:lstStyle>
            <a:lvl1pPr algn="l">
              <a:defRPr sz="1400" b="1">
                <a:latin typeface="+mj-ea"/>
                <a:ea typeface="+mj-ea"/>
              </a:defRPr>
            </a:lvl1pPr>
          </a:lstStyle>
          <a:p>
            <a:pPr lvl="0"/>
            <a:r>
              <a:rPr kumimoji="1" lang="en-US" altLang="ja-JP"/>
              <a:t>n-1. </a:t>
            </a:r>
            <a:r>
              <a:rPr kumimoji="1" lang="ja-JP" altLang="en-US"/>
              <a:t>目次タイトル</a:t>
            </a:r>
            <a:endParaRPr kumimoji="1" lang="en-US" altLang="ja-JP"/>
          </a:p>
          <a:p>
            <a:pPr lvl="0"/>
            <a:endParaRPr kumimoji="1" lang="en-US" altLang="ja-JP"/>
          </a:p>
          <a:p>
            <a:pPr lvl="0"/>
            <a:r>
              <a:rPr kumimoji="1" lang="en-US" altLang="ja-JP"/>
              <a:t>n-2. </a:t>
            </a:r>
            <a:r>
              <a:rPr kumimoji="1" lang="ja-JP" altLang="en-US"/>
              <a:t>目次タイトル</a:t>
            </a:r>
            <a:endParaRPr kumimoji="1" lang="en-US" altLang="ja-JP"/>
          </a:p>
          <a:p>
            <a:pPr lvl="0"/>
            <a:endParaRPr kumimoji="1" lang="en-US" altLang="ja-JP"/>
          </a:p>
          <a:p>
            <a:pPr lvl="0"/>
            <a:r>
              <a:rPr kumimoji="1" lang="en-US" altLang="ja-JP"/>
              <a:t>n-3. </a:t>
            </a:r>
            <a:r>
              <a:rPr kumimoji="1" lang="ja-JP" altLang="en-US"/>
              <a:t>目次タイトル</a:t>
            </a:r>
          </a:p>
        </p:txBody>
      </p:sp>
      <p:sp>
        <p:nvSpPr>
          <p:cNvPr id="5" name="スライド番号プレースホルダー 5">
            <a:extLst>
              <a:ext uri="{FF2B5EF4-FFF2-40B4-BE49-F238E27FC236}">
                <a16:creationId xmlns:a16="http://schemas.microsoft.com/office/drawing/2014/main" id="{2D3244EA-B045-A619-854A-D228C064C89B}"/>
              </a:ext>
            </a:extLst>
          </p:cNvPr>
          <p:cNvSpPr>
            <a:spLocks noGrp="1"/>
          </p:cNvSpPr>
          <p:nvPr>
            <p:ph type="sldNum" sz="quarter" idx="4"/>
          </p:nvPr>
        </p:nvSpPr>
        <p:spPr>
          <a:xfrm>
            <a:off x="2657475" y="9432000"/>
            <a:ext cx="1543050" cy="351872"/>
          </a:xfrm>
          <a:prstGeom prst="rect">
            <a:avLst/>
          </a:prstGeom>
        </p:spPr>
        <p:txBody>
          <a:bodyPr anchor="ctr"/>
          <a:lstStyle>
            <a:lvl1pPr algn="ctr">
              <a:defRPr sz="1200">
                <a:latin typeface="+mn-ea"/>
                <a:ea typeface="+mn-ea"/>
              </a:defRPr>
            </a:lvl1pPr>
          </a:lstStyle>
          <a:p>
            <a:r>
              <a:rPr kumimoji="1" lang="ja-JP" altLang="en-US">
                <a:solidFill>
                  <a:prstClr val="black"/>
                </a:solidFill>
              </a:rPr>
              <a:t>第</a:t>
            </a:r>
            <a:r>
              <a:rPr kumimoji="1" lang="en-US" altLang="ja-JP">
                <a:solidFill>
                  <a:prstClr val="black"/>
                </a:solidFill>
              </a:rPr>
              <a:t>n</a:t>
            </a:r>
            <a:r>
              <a:rPr kumimoji="1" lang="ja-JP" altLang="en-US">
                <a:solidFill>
                  <a:prstClr val="black"/>
                </a:solidFill>
              </a:rPr>
              <a:t>章 </a:t>
            </a:r>
            <a:r>
              <a:rPr kumimoji="1" lang="en-US" altLang="ja-JP">
                <a:solidFill>
                  <a:prstClr val="black"/>
                </a:solidFill>
              </a:rPr>
              <a:t>– </a:t>
            </a:r>
            <a:fld id="{5C9A7DF6-5BF3-4F5D-B76E-EB7D638CBFF7}" type="slidenum">
              <a:rPr kumimoji="1" lang="ja-JP" altLang="en-US" smtClean="0"/>
              <a:pPr/>
              <a:t>‹#›</a:t>
            </a:fld>
            <a:endParaRPr kumimoji="1" lang="ja-JP" altLang="en-US"/>
          </a:p>
        </p:txBody>
      </p:sp>
    </p:spTree>
    <p:extLst>
      <p:ext uri="{BB962C8B-B14F-4D97-AF65-F5344CB8AC3E}">
        <p14:creationId xmlns:p14="http://schemas.microsoft.com/office/powerpoint/2010/main" val="290074268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編集後記">
    <p:spTree>
      <p:nvGrpSpPr>
        <p:cNvPr id="1" name=""/>
        <p:cNvGrpSpPr/>
        <p:nvPr/>
      </p:nvGrpSpPr>
      <p:grpSpPr>
        <a:xfrm>
          <a:off x="0" y="0"/>
          <a:ext cx="0" cy="0"/>
          <a:chOff x="0" y="0"/>
          <a:chExt cx="0" cy="0"/>
        </a:xfrm>
      </p:grpSpPr>
      <p:sp>
        <p:nvSpPr>
          <p:cNvPr id="2" name="テキスト プレースホルダー 11">
            <a:extLst>
              <a:ext uri="{FF2B5EF4-FFF2-40B4-BE49-F238E27FC236}">
                <a16:creationId xmlns:a16="http://schemas.microsoft.com/office/drawing/2014/main" id="{0B74361F-29CA-14D1-979C-D335D9022B6D}"/>
              </a:ext>
            </a:extLst>
          </p:cNvPr>
          <p:cNvSpPr>
            <a:spLocks noGrp="1"/>
          </p:cNvSpPr>
          <p:nvPr>
            <p:ph type="body" sz="quarter" idx="25"/>
          </p:nvPr>
        </p:nvSpPr>
        <p:spPr>
          <a:xfrm>
            <a:off x="622800" y="1476375"/>
            <a:ext cx="5612400" cy="7429500"/>
          </a:xfrm>
          <a:prstGeom prst="rect">
            <a:avLst/>
          </a:prstGeom>
        </p:spPr>
        <p:txBody>
          <a:bodyPr anchor="t"/>
          <a:lstStyle>
            <a:lvl1pPr algn="l">
              <a:lnSpc>
                <a:spcPts val="1500"/>
              </a:lnSpc>
              <a:defRPr sz="1200" b="0">
                <a:latin typeface="+mn-ea"/>
                <a:ea typeface="+mn-ea"/>
              </a:defRPr>
            </a:lvl1pPr>
          </a:lstStyle>
          <a:p>
            <a:pPr lvl="0"/>
            <a:endParaRPr kumimoji="1" lang="ja-JP" altLang="en-US"/>
          </a:p>
        </p:txBody>
      </p:sp>
      <p:sp>
        <p:nvSpPr>
          <p:cNvPr id="4" name="テキスト プレースホルダー 9">
            <a:extLst>
              <a:ext uri="{FF2B5EF4-FFF2-40B4-BE49-F238E27FC236}">
                <a16:creationId xmlns:a16="http://schemas.microsoft.com/office/drawing/2014/main" id="{768ACE5B-AD41-A874-9912-C7A4D242052F}"/>
              </a:ext>
            </a:extLst>
          </p:cNvPr>
          <p:cNvSpPr>
            <a:spLocks noGrp="1"/>
          </p:cNvSpPr>
          <p:nvPr>
            <p:ph type="body" sz="quarter" idx="32" hasCustomPrompt="1"/>
          </p:nvPr>
        </p:nvSpPr>
        <p:spPr>
          <a:xfrm>
            <a:off x="622800" y="774648"/>
            <a:ext cx="5612400" cy="381000"/>
          </a:xfrm>
          <a:prstGeom prst="rect">
            <a:avLst/>
          </a:prstGeom>
        </p:spPr>
        <p:txBody>
          <a:bodyPr anchor="b"/>
          <a:lstStyle>
            <a:lvl1pPr>
              <a:defRPr sz="1600"/>
            </a:lvl1pPr>
          </a:lstStyle>
          <a:p>
            <a:pPr lvl="0"/>
            <a:r>
              <a:rPr kumimoji="1" lang="ja-JP" altLang="en-US"/>
              <a:t>編集後記</a:t>
            </a:r>
          </a:p>
        </p:txBody>
      </p:sp>
      <p:sp>
        <p:nvSpPr>
          <p:cNvPr id="3" name="スライド番号プレースホルダー 5">
            <a:extLst>
              <a:ext uri="{FF2B5EF4-FFF2-40B4-BE49-F238E27FC236}">
                <a16:creationId xmlns:a16="http://schemas.microsoft.com/office/drawing/2014/main" id="{6830561A-83E0-E8D6-48CA-A9FD0A1C54B1}"/>
              </a:ext>
            </a:extLst>
          </p:cNvPr>
          <p:cNvSpPr>
            <a:spLocks noGrp="1"/>
          </p:cNvSpPr>
          <p:nvPr>
            <p:ph type="sldNum" sz="quarter" idx="4"/>
          </p:nvPr>
        </p:nvSpPr>
        <p:spPr>
          <a:xfrm>
            <a:off x="2657475" y="9432000"/>
            <a:ext cx="1543050" cy="351872"/>
          </a:xfrm>
          <a:prstGeom prst="rect">
            <a:avLst/>
          </a:prstGeom>
        </p:spPr>
        <p:txBody>
          <a:bodyPr anchor="ctr"/>
          <a:lstStyle>
            <a:lvl1pPr algn="ctr">
              <a:defRPr sz="1200">
                <a:latin typeface="+mn-ea"/>
                <a:ea typeface="+mn-ea"/>
              </a:defRPr>
            </a:lvl1pPr>
          </a:lstStyle>
          <a:p>
            <a:r>
              <a:rPr kumimoji="1" lang="ja-JP" altLang="en-US">
                <a:solidFill>
                  <a:prstClr val="black"/>
                </a:solidFill>
              </a:rPr>
              <a:t>第</a:t>
            </a:r>
            <a:r>
              <a:rPr kumimoji="1" lang="en-US" altLang="ja-JP">
                <a:solidFill>
                  <a:prstClr val="black"/>
                </a:solidFill>
              </a:rPr>
              <a:t>n</a:t>
            </a:r>
            <a:r>
              <a:rPr kumimoji="1" lang="ja-JP" altLang="en-US">
                <a:solidFill>
                  <a:prstClr val="black"/>
                </a:solidFill>
              </a:rPr>
              <a:t>章 </a:t>
            </a:r>
            <a:r>
              <a:rPr kumimoji="1" lang="en-US" altLang="ja-JP">
                <a:solidFill>
                  <a:prstClr val="black"/>
                </a:solidFill>
              </a:rPr>
              <a:t>– </a:t>
            </a:r>
            <a:fld id="{5C9A7DF6-5BF3-4F5D-B76E-EB7D638CBFF7}" type="slidenum">
              <a:rPr kumimoji="1" lang="ja-JP" altLang="en-US" smtClean="0"/>
              <a:pPr/>
              <a:t>‹#›</a:t>
            </a:fld>
            <a:endParaRPr kumimoji="1" lang="ja-JP" altLang="en-US"/>
          </a:p>
        </p:txBody>
      </p:sp>
    </p:spTree>
    <p:extLst>
      <p:ext uri="{BB962C8B-B14F-4D97-AF65-F5344CB8AC3E}">
        <p14:creationId xmlns:p14="http://schemas.microsoft.com/office/powerpoint/2010/main" val="272366473"/>
      </p:ext>
    </p:extLst>
  </p:cSld>
  <p:clrMapOvr>
    <a:masterClrMapping/>
  </p:clrMapOvr>
  <p:extLst>
    <p:ext uri="{DCECCB84-F9BA-43D5-87BE-67443E8EF086}">
      <p15:sldGuideLst xmlns:p15="http://schemas.microsoft.com/office/powerpoint/2012/main">
        <p15:guide id="1" orient="horz" pos="3120">
          <p15:clr>
            <a:srgbClr val="FBAE40"/>
          </p15:clr>
        </p15:guide>
        <p15:guide id="2" pos="2160">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プレーン">
    <p:spTree>
      <p:nvGrpSpPr>
        <p:cNvPr id="1" name=""/>
        <p:cNvGrpSpPr/>
        <p:nvPr/>
      </p:nvGrpSpPr>
      <p:grpSpPr>
        <a:xfrm>
          <a:off x="0" y="0"/>
          <a:ext cx="0" cy="0"/>
          <a:chOff x="0" y="0"/>
          <a:chExt cx="0" cy="0"/>
        </a:xfrm>
      </p:grpSpPr>
      <p:sp>
        <p:nvSpPr>
          <p:cNvPr id="4" name="テキスト プレースホルダー 9">
            <a:extLst>
              <a:ext uri="{FF2B5EF4-FFF2-40B4-BE49-F238E27FC236}">
                <a16:creationId xmlns:a16="http://schemas.microsoft.com/office/drawing/2014/main" id="{768ACE5B-AD41-A874-9912-C7A4D242052F}"/>
              </a:ext>
            </a:extLst>
          </p:cNvPr>
          <p:cNvSpPr>
            <a:spLocks noGrp="1"/>
          </p:cNvSpPr>
          <p:nvPr>
            <p:ph type="body" sz="quarter" idx="32" hasCustomPrompt="1"/>
          </p:nvPr>
        </p:nvSpPr>
        <p:spPr>
          <a:xfrm>
            <a:off x="622800" y="774648"/>
            <a:ext cx="5612400" cy="381000"/>
          </a:xfrm>
          <a:prstGeom prst="rect">
            <a:avLst/>
          </a:prstGeom>
        </p:spPr>
        <p:txBody>
          <a:bodyPr anchor="b"/>
          <a:lstStyle>
            <a:lvl1pPr>
              <a:defRPr sz="1600"/>
            </a:lvl1pPr>
          </a:lstStyle>
          <a:p>
            <a:pPr lvl="0"/>
            <a:r>
              <a:rPr kumimoji="1" lang="en-US" altLang="ja-JP"/>
              <a:t>title</a:t>
            </a:r>
            <a:endParaRPr kumimoji="1" lang="ja-JP" altLang="en-US"/>
          </a:p>
        </p:txBody>
      </p:sp>
    </p:spTree>
    <p:extLst>
      <p:ext uri="{BB962C8B-B14F-4D97-AF65-F5344CB8AC3E}">
        <p14:creationId xmlns:p14="http://schemas.microsoft.com/office/powerpoint/2010/main" val="658018679"/>
      </p:ext>
    </p:extLst>
  </p:cSld>
  <p:clrMapOvr>
    <a:masterClrMapping/>
  </p:clrMapOvr>
  <p:extLst>
    <p:ext uri="{DCECCB84-F9BA-43D5-87BE-67443E8EF086}">
      <p15:sldGuideLst xmlns:p15="http://schemas.microsoft.com/office/powerpoint/2012/main">
        <p15:guide id="1" orient="horz" pos="3120">
          <p15:clr>
            <a:srgbClr val="FBAE40"/>
          </p15:clr>
        </p15:guide>
        <p15:guide id="2" pos="2160">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タイトル スライド">
    <p:spTree>
      <p:nvGrpSpPr>
        <p:cNvPr id="1" name=""/>
        <p:cNvGrpSpPr/>
        <p:nvPr/>
      </p:nvGrpSpPr>
      <p:grpSpPr>
        <a:xfrm>
          <a:off x="0" y="0"/>
          <a:ext cx="0" cy="0"/>
          <a:chOff x="0" y="0"/>
          <a:chExt cx="0" cy="0"/>
        </a:xfrm>
      </p:grpSpPr>
      <p:sp>
        <p:nvSpPr>
          <p:cNvPr id="2" name="テキスト ボックス 1">
            <a:extLst>
              <a:ext uri="{FF2B5EF4-FFF2-40B4-BE49-F238E27FC236}">
                <a16:creationId xmlns:a16="http://schemas.microsoft.com/office/drawing/2014/main" id="{8F8BCF95-6843-B2D1-D17A-6F5A4A354BDB}"/>
              </a:ext>
            </a:extLst>
          </p:cNvPr>
          <p:cNvSpPr txBox="1"/>
          <p:nvPr userDrawn="1"/>
        </p:nvSpPr>
        <p:spPr>
          <a:xfrm>
            <a:off x="510363" y="1046098"/>
            <a:ext cx="5837275" cy="1209562"/>
          </a:xfrm>
          <a:prstGeom prst="rect">
            <a:avLst/>
          </a:prstGeom>
          <a:noFill/>
        </p:spPr>
        <p:txBody>
          <a:bodyPr wrap="square" rtlCol="0">
            <a:spAutoFit/>
          </a:bodyPr>
          <a:lstStyle/>
          <a:p>
            <a:pPr algn="ctr">
              <a:lnSpc>
                <a:spcPct val="110000"/>
              </a:lnSpc>
            </a:pPr>
            <a:r>
              <a:rPr kumimoji="1" lang="ja-JP" altLang="en-US" sz="2400" b="1">
                <a:solidFill>
                  <a:schemeClr val="tx1"/>
                </a:solidFill>
                <a:latin typeface="メイリオ" panose="020B0604030504040204" pitchFamily="50" charset="-128"/>
                <a:ea typeface="メイリオ" panose="020B0604030504040204" pitchFamily="50" charset="-128"/>
              </a:rPr>
              <a:t>中小企業向け</a:t>
            </a:r>
            <a:endParaRPr kumimoji="1" lang="en-US" altLang="ja-JP" sz="2400" b="1">
              <a:solidFill>
                <a:schemeClr val="tx1"/>
              </a:solidFill>
              <a:latin typeface="メイリオ" panose="020B0604030504040204" pitchFamily="50" charset="-128"/>
              <a:ea typeface="メイリオ" panose="020B0604030504040204" pitchFamily="50" charset="-128"/>
            </a:endParaRPr>
          </a:p>
          <a:p>
            <a:pPr algn="ctr">
              <a:lnSpc>
                <a:spcPct val="110000"/>
              </a:lnSpc>
            </a:pPr>
            <a:r>
              <a:rPr kumimoji="1" lang="ja-JP" altLang="en-US" sz="2400" b="1">
                <a:solidFill>
                  <a:schemeClr val="tx1"/>
                </a:solidFill>
                <a:latin typeface="メイリオ" panose="020B0604030504040204" pitchFamily="50" charset="-128"/>
                <a:ea typeface="メイリオ" panose="020B0604030504040204" pitchFamily="50" charset="-128"/>
              </a:rPr>
              <a:t>サイバーセキュリティ実践ハンドブック</a:t>
            </a:r>
          </a:p>
          <a:p>
            <a:pPr algn="ctr">
              <a:lnSpc>
                <a:spcPct val="110000"/>
              </a:lnSpc>
            </a:pPr>
            <a:r>
              <a:rPr kumimoji="1" lang="ja-JP" altLang="en-US" sz="1800" b="1">
                <a:solidFill>
                  <a:schemeClr val="tx1"/>
                </a:solidFill>
                <a:latin typeface="メイリオ" panose="020B0604030504040204" pitchFamily="50" charset="-128"/>
                <a:ea typeface="メイリオ" panose="020B0604030504040204" pitchFamily="50" charset="-128"/>
              </a:rPr>
              <a:t>中小企業も安心！セキュリティ対策で</a:t>
            </a:r>
            <a:r>
              <a:rPr kumimoji="1" lang="en-US" altLang="ja-JP" sz="1800" b="1">
                <a:solidFill>
                  <a:schemeClr val="tx1"/>
                </a:solidFill>
                <a:latin typeface="メイリオ" panose="020B0604030504040204" pitchFamily="50" charset="-128"/>
                <a:ea typeface="メイリオ" panose="020B0604030504040204" pitchFamily="50" charset="-128"/>
              </a:rPr>
              <a:t>DX</a:t>
            </a:r>
            <a:r>
              <a:rPr kumimoji="1" lang="ja-JP" altLang="en-US" sz="1800" b="1">
                <a:solidFill>
                  <a:schemeClr val="tx1"/>
                </a:solidFill>
                <a:latin typeface="メイリオ" panose="020B0604030504040204" pitchFamily="50" charset="-128"/>
                <a:ea typeface="メイリオ" panose="020B0604030504040204" pitchFamily="50" charset="-128"/>
              </a:rPr>
              <a:t>を加速</a:t>
            </a:r>
          </a:p>
        </p:txBody>
      </p:sp>
      <p:graphicFrame>
        <p:nvGraphicFramePr>
          <p:cNvPr id="4" name="表 3">
            <a:extLst>
              <a:ext uri="{FF2B5EF4-FFF2-40B4-BE49-F238E27FC236}">
                <a16:creationId xmlns:a16="http://schemas.microsoft.com/office/drawing/2014/main" id="{0AF74D0D-669E-1878-29EF-B6A3CA76942F}"/>
              </a:ext>
            </a:extLst>
          </p:cNvPr>
          <p:cNvGraphicFramePr>
            <a:graphicFrameLocks noGrp="1"/>
          </p:cNvGraphicFramePr>
          <p:nvPr userDrawn="1">
            <p:extLst>
              <p:ext uri="{D42A27DB-BD31-4B8C-83A1-F6EECF244321}">
                <p14:modId xmlns:p14="http://schemas.microsoft.com/office/powerpoint/2010/main" val="3761638338"/>
              </p:ext>
            </p:extLst>
          </p:nvPr>
        </p:nvGraphicFramePr>
        <p:xfrm>
          <a:off x="307254" y="3063148"/>
          <a:ext cx="6243492" cy="958645"/>
        </p:xfrm>
        <a:graphic>
          <a:graphicData uri="http://schemas.openxmlformats.org/drawingml/2006/table">
            <a:tbl>
              <a:tblPr firstRow="1" bandRow="1">
                <a:tableStyleId>{5C22544A-7EE6-4342-B048-85BDC9FD1C3A}</a:tableStyleId>
              </a:tblPr>
              <a:tblGrid>
                <a:gridCol w="6243492">
                  <a:extLst>
                    <a:ext uri="{9D8B030D-6E8A-4147-A177-3AD203B41FA5}">
                      <a16:colId xmlns:a16="http://schemas.microsoft.com/office/drawing/2014/main" val="3269451890"/>
                    </a:ext>
                  </a:extLst>
                </a:gridCol>
              </a:tblGrid>
              <a:tr h="958645">
                <a:tc>
                  <a:txBody>
                    <a:bodyPr/>
                    <a:lstStyle/>
                    <a:p>
                      <a:pPr algn="ctr"/>
                      <a:endParaRPr kumimoji="1" lang="ja-JP" altLang="en-US" sz="1600" b="1">
                        <a:solidFill>
                          <a:srgbClr val="002060"/>
                        </a:solidFill>
                        <a:latin typeface="メイリオ" panose="020B0604030504040204" pitchFamily="50" charset="-128"/>
                        <a:ea typeface="メイリオ" panose="020B0604030504040204" pitchFamily="50" charset="-128"/>
                      </a:endParaRPr>
                    </a:p>
                  </a:txBody>
                  <a:tcPr marL="124872" marR="12487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sp>
        <p:nvSpPr>
          <p:cNvPr id="6" name="正方形/長方形 5">
            <a:extLst>
              <a:ext uri="{FF2B5EF4-FFF2-40B4-BE49-F238E27FC236}">
                <a16:creationId xmlns:a16="http://schemas.microsoft.com/office/drawing/2014/main" id="{ED5EC782-4FA8-AB76-8832-F998345EE580}"/>
              </a:ext>
            </a:extLst>
          </p:cNvPr>
          <p:cNvSpPr/>
          <p:nvPr userDrawn="1"/>
        </p:nvSpPr>
        <p:spPr>
          <a:xfrm>
            <a:off x="0" y="0"/>
            <a:ext cx="6858000" cy="144379"/>
          </a:xfrm>
          <a:prstGeom prst="rect">
            <a:avLst/>
          </a:prstGeom>
          <a:solidFill>
            <a:srgbClr val="226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a:extLst>
              <a:ext uri="{FF2B5EF4-FFF2-40B4-BE49-F238E27FC236}">
                <a16:creationId xmlns:a16="http://schemas.microsoft.com/office/drawing/2014/main" id="{B7FDE5DE-8940-19A1-26DB-9F045A18D31F}"/>
              </a:ext>
            </a:extLst>
          </p:cNvPr>
          <p:cNvSpPr/>
          <p:nvPr userDrawn="1"/>
        </p:nvSpPr>
        <p:spPr>
          <a:xfrm>
            <a:off x="0" y="9761621"/>
            <a:ext cx="6858000" cy="144379"/>
          </a:xfrm>
          <a:prstGeom prst="rect">
            <a:avLst/>
          </a:prstGeom>
          <a:solidFill>
            <a:srgbClr val="226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5" name="図 4">
            <a:extLst>
              <a:ext uri="{FF2B5EF4-FFF2-40B4-BE49-F238E27FC236}">
                <a16:creationId xmlns:a16="http://schemas.microsoft.com/office/drawing/2014/main" id="{B19738E3-C507-165F-667A-855ACC08CAC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935480" y="8767208"/>
            <a:ext cx="2987040" cy="467360"/>
          </a:xfrm>
          <a:prstGeom prst="rect">
            <a:avLst/>
          </a:prstGeom>
        </p:spPr>
      </p:pic>
    </p:spTree>
    <p:extLst>
      <p:ext uri="{BB962C8B-B14F-4D97-AF65-F5344CB8AC3E}">
        <p14:creationId xmlns:p14="http://schemas.microsoft.com/office/powerpoint/2010/main" val="34583669"/>
      </p:ext>
    </p:extLst>
  </p:cSld>
  <p:clrMapOvr>
    <a:masterClrMapping/>
  </p:clrMapOvr>
  <p:extLst>
    <p:ext uri="{DCECCB84-F9BA-43D5-87BE-67443E8EF086}">
      <p15:sldGuideLst xmlns:p15="http://schemas.microsoft.com/office/powerpoint/2012/main">
        <p15:guide id="1" orient="horz" pos="3120">
          <p15:clr>
            <a:srgbClr val="FBAE40"/>
          </p15:clr>
        </p15:guide>
        <p15:guide id="2" pos="2160">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タイトル スライド（最後）">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5EC782-4FA8-AB76-8832-F998345EE580}"/>
              </a:ext>
            </a:extLst>
          </p:cNvPr>
          <p:cNvSpPr/>
          <p:nvPr userDrawn="1"/>
        </p:nvSpPr>
        <p:spPr>
          <a:xfrm>
            <a:off x="0" y="0"/>
            <a:ext cx="6858000" cy="144379"/>
          </a:xfrm>
          <a:prstGeom prst="rect">
            <a:avLst/>
          </a:prstGeom>
          <a:solidFill>
            <a:srgbClr val="226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a:extLst>
              <a:ext uri="{FF2B5EF4-FFF2-40B4-BE49-F238E27FC236}">
                <a16:creationId xmlns:a16="http://schemas.microsoft.com/office/drawing/2014/main" id="{B7FDE5DE-8940-19A1-26DB-9F045A18D31F}"/>
              </a:ext>
            </a:extLst>
          </p:cNvPr>
          <p:cNvSpPr/>
          <p:nvPr userDrawn="1"/>
        </p:nvSpPr>
        <p:spPr>
          <a:xfrm>
            <a:off x="0" y="9761621"/>
            <a:ext cx="6858000" cy="144379"/>
          </a:xfrm>
          <a:prstGeom prst="rect">
            <a:avLst/>
          </a:prstGeom>
          <a:solidFill>
            <a:srgbClr val="226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8" name="表 7">
            <a:extLst>
              <a:ext uri="{FF2B5EF4-FFF2-40B4-BE49-F238E27FC236}">
                <a16:creationId xmlns:a16="http://schemas.microsoft.com/office/drawing/2014/main" id="{E416EAAC-678E-1BEF-0B21-2AC03DE1D499}"/>
              </a:ext>
            </a:extLst>
          </p:cNvPr>
          <p:cNvGraphicFramePr>
            <a:graphicFrameLocks noGrp="1"/>
          </p:cNvGraphicFramePr>
          <p:nvPr userDrawn="1">
            <p:extLst>
              <p:ext uri="{D42A27DB-BD31-4B8C-83A1-F6EECF244321}">
                <p14:modId xmlns:p14="http://schemas.microsoft.com/office/powerpoint/2010/main" val="1460193695"/>
              </p:ext>
            </p:extLst>
          </p:nvPr>
        </p:nvGraphicFramePr>
        <p:xfrm>
          <a:off x="307254" y="7291969"/>
          <a:ext cx="6243492" cy="958645"/>
        </p:xfrm>
        <a:graphic>
          <a:graphicData uri="http://schemas.openxmlformats.org/drawingml/2006/table">
            <a:tbl>
              <a:tblPr firstRow="1" bandRow="1">
                <a:tableStyleId>{5C22544A-7EE6-4342-B048-85BDC9FD1C3A}</a:tableStyleId>
              </a:tblPr>
              <a:tblGrid>
                <a:gridCol w="6243492">
                  <a:extLst>
                    <a:ext uri="{9D8B030D-6E8A-4147-A177-3AD203B41FA5}">
                      <a16:colId xmlns:a16="http://schemas.microsoft.com/office/drawing/2014/main" val="3269451890"/>
                    </a:ext>
                  </a:extLst>
                </a:gridCol>
              </a:tblGrid>
              <a:tr h="958645">
                <a:tc>
                  <a:txBody>
                    <a:bodyPr/>
                    <a:lstStyle/>
                    <a:p>
                      <a:pPr algn="ctr">
                        <a:lnSpc>
                          <a:spcPct val="110000"/>
                        </a:lnSpc>
                      </a:pPr>
                      <a:r>
                        <a:rPr kumimoji="1" lang="ja-JP" altLang="en-US" sz="1800" b="1">
                          <a:solidFill>
                            <a:schemeClr val="tx1"/>
                          </a:solidFill>
                          <a:latin typeface="メイリオ" panose="020B0604030504040204" pitchFamily="50" charset="-128"/>
                          <a:ea typeface="メイリオ" panose="020B0604030504040204" pitchFamily="50" charset="-128"/>
                        </a:rPr>
                        <a:t>中小企業向け</a:t>
                      </a:r>
                      <a:endParaRPr kumimoji="1" lang="en-US" altLang="ja-JP" sz="1800" b="1">
                        <a:solidFill>
                          <a:schemeClr val="tx1"/>
                        </a:solidFill>
                        <a:latin typeface="メイリオ" panose="020B0604030504040204" pitchFamily="50" charset="-128"/>
                        <a:ea typeface="メイリオ" panose="020B0604030504040204" pitchFamily="50" charset="-128"/>
                      </a:endParaRPr>
                    </a:p>
                    <a:p>
                      <a:pPr algn="ctr">
                        <a:lnSpc>
                          <a:spcPct val="110000"/>
                        </a:lnSpc>
                      </a:pPr>
                      <a:r>
                        <a:rPr kumimoji="1" lang="ja-JP" altLang="en-US" sz="1800" b="1">
                          <a:solidFill>
                            <a:schemeClr val="tx1"/>
                          </a:solidFill>
                          <a:latin typeface="メイリオ" panose="020B0604030504040204" pitchFamily="50" charset="-128"/>
                          <a:ea typeface="メイリオ" panose="020B0604030504040204" pitchFamily="50" charset="-128"/>
                        </a:rPr>
                        <a:t>サイバーセキュリティ実践ハンドブック</a:t>
                      </a:r>
                    </a:p>
                    <a:p>
                      <a:pPr algn="ctr">
                        <a:lnSpc>
                          <a:spcPct val="110000"/>
                        </a:lnSpc>
                      </a:pPr>
                      <a:r>
                        <a:rPr kumimoji="1" lang="ja-JP" altLang="en-US" sz="1400" b="1">
                          <a:solidFill>
                            <a:schemeClr val="tx1"/>
                          </a:solidFill>
                          <a:latin typeface="メイリオ" panose="020B0604030504040204" pitchFamily="50" charset="-128"/>
                          <a:ea typeface="メイリオ" panose="020B0604030504040204" pitchFamily="50" charset="-128"/>
                        </a:rPr>
                        <a:t>中小企業も安心！セキュリティ対策で</a:t>
                      </a:r>
                      <a:r>
                        <a:rPr kumimoji="1" lang="en-US" altLang="ja-JP" sz="1400" b="1">
                          <a:solidFill>
                            <a:schemeClr val="tx1"/>
                          </a:solidFill>
                          <a:latin typeface="メイリオ" panose="020B0604030504040204" pitchFamily="50" charset="-128"/>
                          <a:ea typeface="メイリオ" panose="020B0604030504040204" pitchFamily="50" charset="-128"/>
                        </a:rPr>
                        <a:t>DX</a:t>
                      </a:r>
                      <a:r>
                        <a:rPr kumimoji="1" lang="ja-JP" altLang="en-US" sz="1400" b="1">
                          <a:solidFill>
                            <a:schemeClr val="tx1"/>
                          </a:solidFill>
                          <a:latin typeface="メイリオ" panose="020B0604030504040204" pitchFamily="50" charset="-128"/>
                          <a:ea typeface="メイリオ" panose="020B0604030504040204" pitchFamily="50" charset="-128"/>
                        </a:rPr>
                        <a:t>を加速</a:t>
                      </a:r>
                    </a:p>
                  </a:txBody>
                  <a:tcPr marL="124872" marR="12487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pic>
        <p:nvPicPr>
          <p:cNvPr id="2" name="図 1">
            <a:extLst>
              <a:ext uri="{FF2B5EF4-FFF2-40B4-BE49-F238E27FC236}">
                <a16:creationId xmlns:a16="http://schemas.microsoft.com/office/drawing/2014/main" id="{8EA10104-3556-D4F7-46CC-08E7A9566AF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935480" y="8767208"/>
            <a:ext cx="2987040" cy="467360"/>
          </a:xfrm>
          <a:prstGeom prst="rect">
            <a:avLst/>
          </a:prstGeom>
        </p:spPr>
      </p:pic>
    </p:spTree>
    <p:extLst>
      <p:ext uri="{BB962C8B-B14F-4D97-AF65-F5344CB8AC3E}">
        <p14:creationId xmlns:p14="http://schemas.microsoft.com/office/powerpoint/2010/main" val="413979935"/>
      </p:ext>
    </p:extLst>
  </p:cSld>
  <p:clrMapOvr>
    <a:masterClrMapping/>
  </p:clrMapOvr>
  <p:extLst>
    <p:ext uri="{DCECCB84-F9BA-43D5-87BE-67443E8EF086}">
      <p15:sldGuideLst xmlns:p15="http://schemas.microsoft.com/office/powerpoint/2012/main">
        <p15:guide id="1" orient="horz" pos="3120">
          <p15:clr>
            <a:srgbClr val="FBAE40"/>
          </p15:clr>
        </p15:guide>
        <p15:guide id="2" pos="2160">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0_タイトル スライド">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8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l" defTabSz="457200" rtl="0" eaLnBrk="1" fontAlgn="auto" latinLnBrk="0" hangingPunct="1">
                <a:lnSpc>
                  <a:spcPct val="100000"/>
                </a:lnSpc>
                <a:spcBef>
                  <a:spcPts val="0"/>
                </a:spcBef>
                <a:spcAft>
                  <a:spcPts val="0"/>
                </a:spcAft>
                <a:buClrTx/>
                <a:buSzTx/>
                <a:buFontTx/>
                <a:buNone/>
                <a:tabLst/>
                <a:defRPr/>
              </a:pPr>
              <a:t>‹#›</a:t>
            </a:fld>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テキスト プレースホルダー 9">
            <a:extLst>
              <a:ext uri="{FF2B5EF4-FFF2-40B4-BE49-F238E27FC236}">
                <a16:creationId xmlns:a16="http://schemas.microsoft.com/office/drawing/2014/main" id="{7BD78535-3367-1D4E-2097-D9E41C252E93}"/>
              </a:ext>
            </a:extLst>
          </p:cNvPr>
          <p:cNvSpPr>
            <a:spLocks noGrp="1"/>
          </p:cNvSpPr>
          <p:nvPr>
            <p:ph type="body" sz="quarter" idx="32" hasCustomPrompt="1"/>
          </p:nvPr>
        </p:nvSpPr>
        <p:spPr>
          <a:xfrm>
            <a:off x="622800" y="774648"/>
            <a:ext cx="5612400" cy="381000"/>
          </a:xfrm>
          <a:prstGeom prst="rect">
            <a:avLst/>
          </a:prstGeom>
        </p:spPr>
        <p:txBody>
          <a:bodyPr anchor="b"/>
          <a:lstStyle>
            <a:lvl1pPr>
              <a:defRPr/>
            </a:lvl1pPr>
          </a:lstStyle>
          <a:p>
            <a:pPr lvl="0"/>
            <a:r>
              <a:rPr kumimoji="1" lang="ja-JP" altLang="en-US"/>
              <a:t>はじめに、おわりに</a:t>
            </a:r>
          </a:p>
        </p:txBody>
      </p:sp>
      <p:sp>
        <p:nvSpPr>
          <p:cNvPr id="4" name="コンテンツ プレースホルダー 16">
            <a:extLst>
              <a:ext uri="{FF2B5EF4-FFF2-40B4-BE49-F238E27FC236}">
                <a16:creationId xmlns:a16="http://schemas.microsoft.com/office/drawing/2014/main" id="{404023F0-B15A-577F-3F61-1261FC99B302}"/>
              </a:ext>
            </a:extLst>
          </p:cNvPr>
          <p:cNvSpPr>
            <a:spLocks noGrp="1"/>
          </p:cNvSpPr>
          <p:nvPr>
            <p:ph sz="quarter" idx="24"/>
          </p:nvPr>
        </p:nvSpPr>
        <p:spPr>
          <a:xfrm>
            <a:off x="622800" y="1533000"/>
            <a:ext cx="5612400" cy="6840000"/>
          </a:xfrm>
          <a:prstGeom prst="rect">
            <a:avLst/>
          </a:prstGeom>
        </p:spPr>
        <p:txBody>
          <a:bodyPr/>
          <a:lstStyle>
            <a:lvl1pPr>
              <a:defRPr sz="1050" b="0">
                <a:latin typeface="+mn-ea"/>
                <a:ea typeface="+mn-ea"/>
              </a:defRPr>
            </a:lvl1pPr>
          </a:lstStyle>
          <a:p>
            <a:pPr lvl="0"/>
            <a:endParaRPr kumimoji="1" lang="ja-JP" altLang="en-US"/>
          </a:p>
        </p:txBody>
      </p:sp>
    </p:spTree>
    <p:extLst>
      <p:ext uri="{BB962C8B-B14F-4D97-AF65-F5344CB8AC3E}">
        <p14:creationId xmlns:p14="http://schemas.microsoft.com/office/powerpoint/2010/main" val="110205702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タイトル スライド">
    <p:spTree>
      <p:nvGrpSpPr>
        <p:cNvPr id="1" name=""/>
        <p:cNvGrpSpPr/>
        <p:nvPr/>
      </p:nvGrpSpPr>
      <p:grpSpPr>
        <a:xfrm>
          <a:off x="0" y="0"/>
          <a:ext cx="0" cy="0"/>
          <a:chOff x="0" y="0"/>
          <a:chExt cx="0" cy="0"/>
        </a:xfrm>
      </p:grpSpPr>
      <p:sp>
        <p:nvSpPr>
          <p:cNvPr id="2" name="テキスト ボックス 1">
            <a:extLst>
              <a:ext uri="{FF2B5EF4-FFF2-40B4-BE49-F238E27FC236}">
                <a16:creationId xmlns:a16="http://schemas.microsoft.com/office/drawing/2014/main" id="{8F8BCF95-6843-B2D1-D17A-6F5A4A354BDB}"/>
              </a:ext>
            </a:extLst>
          </p:cNvPr>
          <p:cNvSpPr txBox="1"/>
          <p:nvPr userDrawn="1"/>
        </p:nvSpPr>
        <p:spPr>
          <a:xfrm>
            <a:off x="510363" y="1802173"/>
            <a:ext cx="5837275" cy="1209562"/>
          </a:xfrm>
          <a:prstGeom prst="rect">
            <a:avLst/>
          </a:prstGeom>
          <a:noFill/>
        </p:spPr>
        <p:txBody>
          <a:bodyPr wrap="square" rtlCol="0">
            <a:spAutoFit/>
          </a:bodyPr>
          <a:lstStyle/>
          <a:p>
            <a:pPr algn="ctr">
              <a:lnSpc>
                <a:spcPct val="110000"/>
              </a:lnSpc>
            </a:pPr>
            <a:r>
              <a:rPr kumimoji="1" lang="ja-JP" altLang="en-US" sz="2400" b="1">
                <a:solidFill>
                  <a:schemeClr val="tx1"/>
                </a:solidFill>
                <a:latin typeface="メイリオ" panose="020B0604030504040204" pitchFamily="50" charset="-128"/>
                <a:ea typeface="メイリオ" panose="020B0604030504040204" pitchFamily="50" charset="-128"/>
              </a:rPr>
              <a:t>中小企業向け</a:t>
            </a:r>
            <a:endParaRPr kumimoji="1" lang="en-US" altLang="ja-JP" sz="2400" b="1">
              <a:solidFill>
                <a:schemeClr val="tx1"/>
              </a:solidFill>
              <a:latin typeface="メイリオ" panose="020B0604030504040204" pitchFamily="50" charset="-128"/>
              <a:ea typeface="メイリオ" panose="020B0604030504040204" pitchFamily="50" charset="-128"/>
            </a:endParaRPr>
          </a:p>
          <a:p>
            <a:pPr algn="ctr">
              <a:lnSpc>
                <a:spcPct val="110000"/>
              </a:lnSpc>
            </a:pPr>
            <a:r>
              <a:rPr kumimoji="1" lang="ja-JP" altLang="en-US" sz="2400" b="1">
                <a:solidFill>
                  <a:schemeClr val="tx1"/>
                </a:solidFill>
                <a:latin typeface="メイリオ" panose="020B0604030504040204" pitchFamily="50" charset="-128"/>
                <a:ea typeface="メイリオ" panose="020B0604030504040204" pitchFamily="50" charset="-128"/>
              </a:rPr>
              <a:t>サイバーセキュリティ実践ハンドブック</a:t>
            </a:r>
          </a:p>
          <a:p>
            <a:pPr algn="ctr">
              <a:lnSpc>
                <a:spcPct val="110000"/>
              </a:lnSpc>
            </a:pPr>
            <a:r>
              <a:rPr kumimoji="1" lang="ja-JP" altLang="en-US" sz="1800" b="1">
                <a:solidFill>
                  <a:schemeClr val="tx1"/>
                </a:solidFill>
                <a:latin typeface="メイリオ" panose="020B0604030504040204" pitchFamily="50" charset="-128"/>
                <a:ea typeface="メイリオ" panose="020B0604030504040204" pitchFamily="50" charset="-128"/>
              </a:rPr>
              <a:t>中小企業も安心！セキュリティ対策で</a:t>
            </a:r>
            <a:r>
              <a:rPr kumimoji="1" lang="en-US" altLang="ja-JP" sz="1800" b="1">
                <a:solidFill>
                  <a:schemeClr val="tx1"/>
                </a:solidFill>
                <a:latin typeface="メイリオ" panose="020B0604030504040204" pitchFamily="50" charset="-128"/>
                <a:ea typeface="メイリオ" panose="020B0604030504040204" pitchFamily="50" charset="-128"/>
              </a:rPr>
              <a:t>DX</a:t>
            </a:r>
            <a:r>
              <a:rPr kumimoji="1" lang="ja-JP" altLang="en-US" sz="1800" b="1">
                <a:solidFill>
                  <a:schemeClr val="tx1"/>
                </a:solidFill>
                <a:latin typeface="メイリオ" panose="020B0604030504040204" pitchFamily="50" charset="-128"/>
                <a:ea typeface="メイリオ" panose="020B0604030504040204" pitchFamily="50" charset="-128"/>
              </a:rPr>
              <a:t>を加速</a:t>
            </a:r>
          </a:p>
        </p:txBody>
      </p:sp>
      <p:sp>
        <p:nvSpPr>
          <p:cNvPr id="6" name="正方形/長方形 5">
            <a:extLst>
              <a:ext uri="{FF2B5EF4-FFF2-40B4-BE49-F238E27FC236}">
                <a16:creationId xmlns:a16="http://schemas.microsoft.com/office/drawing/2014/main" id="{ED5EC782-4FA8-AB76-8832-F998345EE580}"/>
              </a:ext>
            </a:extLst>
          </p:cNvPr>
          <p:cNvSpPr/>
          <p:nvPr userDrawn="1"/>
        </p:nvSpPr>
        <p:spPr>
          <a:xfrm>
            <a:off x="0" y="0"/>
            <a:ext cx="6858000" cy="144379"/>
          </a:xfrm>
          <a:prstGeom prst="rect">
            <a:avLst/>
          </a:prstGeom>
          <a:solidFill>
            <a:srgbClr val="226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a:extLst>
              <a:ext uri="{FF2B5EF4-FFF2-40B4-BE49-F238E27FC236}">
                <a16:creationId xmlns:a16="http://schemas.microsoft.com/office/drawing/2014/main" id="{B7FDE5DE-8940-19A1-26DB-9F045A18D31F}"/>
              </a:ext>
            </a:extLst>
          </p:cNvPr>
          <p:cNvSpPr/>
          <p:nvPr userDrawn="1"/>
        </p:nvSpPr>
        <p:spPr>
          <a:xfrm>
            <a:off x="0" y="9761621"/>
            <a:ext cx="6858000" cy="144379"/>
          </a:xfrm>
          <a:prstGeom prst="rect">
            <a:avLst/>
          </a:prstGeom>
          <a:solidFill>
            <a:srgbClr val="226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4" name="図 3">
            <a:extLst>
              <a:ext uri="{FF2B5EF4-FFF2-40B4-BE49-F238E27FC236}">
                <a16:creationId xmlns:a16="http://schemas.microsoft.com/office/drawing/2014/main" id="{1F2298B1-4F41-131A-9FF2-88B2CF96C8F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935480" y="8767208"/>
            <a:ext cx="2987040" cy="467360"/>
          </a:xfrm>
          <a:prstGeom prst="rect">
            <a:avLst/>
          </a:prstGeom>
        </p:spPr>
      </p:pic>
      <p:sp>
        <p:nvSpPr>
          <p:cNvPr id="5" name="テキスト プレースホルダー 4">
            <a:extLst>
              <a:ext uri="{FF2B5EF4-FFF2-40B4-BE49-F238E27FC236}">
                <a16:creationId xmlns:a16="http://schemas.microsoft.com/office/drawing/2014/main" id="{AE9E9656-9D4B-DD8D-799A-01ADB311BBCE}"/>
              </a:ext>
            </a:extLst>
          </p:cNvPr>
          <p:cNvSpPr>
            <a:spLocks noGrp="1"/>
          </p:cNvSpPr>
          <p:nvPr>
            <p:ph type="body" sz="quarter" idx="10" hasCustomPrompt="1"/>
          </p:nvPr>
        </p:nvSpPr>
        <p:spPr>
          <a:xfrm>
            <a:off x="0" y="268204"/>
            <a:ext cx="5595938" cy="366704"/>
          </a:xfrm>
          <a:prstGeom prst="rect">
            <a:avLst/>
          </a:prstGeom>
        </p:spPr>
        <p:txBody>
          <a:bodyPr anchor="ctr"/>
          <a:lstStyle>
            <a:lvl1pPr marL="0" indent="0">
              <a:buNone/>
              <a:defRPr sz="1800"/>
            </a:lvl1pPr>
          </a:lstStyle>
          <a:p>
            <a:pPr lvl="0"/>
            <a:r>
              <a:rPr kumimoji="1" lang="ja-JP" altLang="en-US"/>
              <a:t>印刷発行機関名</a:t>
            </a:r>
          </a:p>
        </p:txBody>
      </p:sp>
    </p:spTree>
    <p:extLst>
      <p:ext uri="{BB962C8B-B14F-4D97-AF65-F5344CB8AC3E}">
        <p14:creationId xmlns:p14="http://schemas.microsoft.com/office/powerpoint/2010/main" val="366627004"/>
      </p:ext>
    </p:extLst>
  </p:cSld>
  <p:clrMapOvr>
    <a:masterClrMapping/>
  </p:clrMapOvr>
  <p:extLst>
    <p:ext uri="{DCECCB84-F9BA-43D5-87BE-67443E8EF086}">
      <p15:sldGuideLst xmlns:p15="http://schemas.microsoft.com/office/powerpoint/2012/main">
        <p15:guide id="1" orient="horz" pos="3120">
          <p15:clr>
            <a:srgbClr val="FBAE40"/>
          </p15:clr>
        </p15:guide>
        <p15:guide id="2" pos="2160">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目次">
    <p:spTree>
      <p:nvGrpSpPr>
        <p:cNvPr id="1" name=""/>
        <p:cNvGrpSpPr/>
        <p:nvPr/>
      </p:nvGrpSpPr>
      <p:grpSpPr>
        <a:xfrm>
          <a:off x="0" y="0"/>
          <a:ext cx="0" cy="0"/>
          <a:chOff x="0" y="0"/>
          <a:chExt cx="0" cy="0"/>
        </a:xfrm>
      </p:grpSpPr>
    </p:spTree>
    <p:extLst>
      <p:ext uri="{BB962C8B-B14F-4D97-AF65-F5344CB8AC3E}">
        <p14:creationId xmlns:p14="http://schemas.microsoft.com/office/powerpoint/2010/main" val="394592682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8_タイトル スライド">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p:txBody>
          <a:bodyPr/>
          <a:lstStyle/>
          <a:p>
            <a:fld id="{5C9A7DF6-5BF3-4F5D-B76E-EB7D638CBFF7}" type="slidenum">
              <a:rPr kumimoji="1" lang="ja-JP" altLang="en-US" smtClean="0"/>
              <a:t>‹#›</a:t>
            </a:fld>
            <a:endParaRPr kumimoji="1" lang="ja-JP" altLang="en-US"/>
          </a:p>
        </p:txBody>
      </p:sp>
      <p:sp>
        <p:nvSpPr>
          <p:cNvPr id="8" name="テキスト プレースホルダー 7">
            <a:extLst>
              <a:ext uri="{FF2B5EF4-FFF2-40B4-BE49-F238E27FC236}">
                <a16:creationId xmlns:a16="http://schemas.microsoft.com/office/drawing/2014/main" id="{355F12A9-C39A-C259-519F-5F49C13257B5}"/>
              </a:ext>
            </a:extLst>
          </p:cNvPr>
          <p:cNvSpPr>
            <a:spLocks noGrp="1"/>
          </p:cNvSpPr>
          <p:nvPr>
            <p:ph type="body" sz="quarter" idx="13" hasCustomPrompt="1"/>
          </p:nvPr>
        </p:nvSpPr>
        <p:spPr>
          <a:xfrm>
            <a:off x="619622" y="790575"/>
            <a:ext cx="4429125" cy="419100"/>
          </a:xfrm>
          <a:prstGeom prst="rect">
            <a:avLst/>
          </a:prstGeom>
        </p:spPr>
        <p:txBody>
          <a:bodyPr anchor="b"/>
          <a:lstStyle>
            <a:lvl1pPr>
              <a:defRPr sz="1800"/>
            </a:lvl1pPr>
          </a:lstStyle>
          <a:p>
            <a:pPr lvl="0"/>
            <a:r>
              <a:rPr kumimoji="1" lang="ja-JP" altLang="en-US"/>
              <a:t>用語注釈・引用元・参考資料</a:t>
            </a:r>
          </a:p>
        </p:txBody>
      </p:sp>
      <p:sp>
        <p:nvSpPr>
          <p:cNvPr id="2" name="テキスト プレースホルダー 11">
            <a:extLst>
              <a:ext uri="{FF2B5EF4-FFF2-40B4-BE49-F238E27FC236}">
                <a16:creationId xmlns:a16="http://schemas.microsoft.com/office/drawing/2014/main" id="{0B74361F-29CA-14D1-979C-D335D9022B6D}"/>
              </a:ext>
            </a:extLst>
          </p:cNvPr>
          <p:cNvSpPr>
            <a:spLocks noGrp="1"/>
          </p:cNvSpPr>
          <p:nvPr>
            <p:ph type="body" sz="quarter" idx="25" hasCustomPrompt="1"/>
          </p:nvPr>
        </p:nvSpPr>
        <p:spPr>
          <a:xfrm>
            <a:off x="619622" y="1476375"/>
            <a:ext cx="5618756" cy="7429500"/>
          </a:xfrm>
          <a:prstGeom prst="rect">
            <a:avLst/>
          </a:prstGeom>
        </p:spPr>
        <p:txBody>
          <a:bodyPr anchor="t"/>
          <a:lstStyle>
            <a:lvl1pPr algn="l">
              <a:lnSpc>
                <a:spcPts val="1500"/>
              </a:lnSpc>
              <a:defRPr sz="1050" b="0">
                <a:latin typeface="+mn-lt"/>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Tree>
    <p:extLst>
      <p:ext uri="{BB962C8B-B14F-4D97-AF65-F5344CB8AC3E}">
        <p14:creationId xmlns:p14="http://schemas.microsoft.com/office/powerpoint/2010/main" val="195354856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9_タイトル スライド">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2058BD1B-883E-31ED-D7C6-FBF9A2598502}"/>
              </a:ext>
            </a:extLst>
          </p:cNvPr>
          <p:cNvSpPr>
            <a:spLocks noGrp="1"/>
          </p:cNvSpPr>
          <p:nvPr>
            <p:ph type="sldNum" sz="quarter" idx="12"/>
          </p:nvPr>
        </p:nvSpPr>
        <p:spPr>
          <a:xfrm>
            <a:off x="2657475" y="9431455"/>
            <a:ext cx="1543050" cy="351872"/>
          </a:xfrm>
        </p:spPr>
        <p:txBody>
          <a:bodyPr/>
          <a:lstStyle/>
          <a:p>
            <a:fld id="{5C9A7DF6-5BF3-4F5D-B76E-EB7D638CBFF7}" type="slidenum">
              <a:rPr kumimoji="1" lang="ja-JP" altLang="en-US" smtClean="0"/>
              <a:t>‹#›</a:t>
            </a:fld>
            <a:endParaRPr kumimoji="1" lang="ja-JP" altLang="en-US"/>
          </a:p>
        </p:txBody>
      </p:sp>
      <p:sp>
        <p:nvSpPr>
          <p:cNvPr id="8" name="テキスト プレースホルダー 7">
            <a:extLst>
              <a:ext uri="{FF2B5EF4-FFF2-40B4-BE49-F238E27FC236}">
                <a16:creationId xmlns:a16="http://schemas.microsoft.com/office/drawing/2014/main" id="{355F12A9-C39A-C259-519F-5F49C13257B5}"/>
              </a:ext>
            </a:extLst>
          </p:cNvPr>
          <p:cNvSpPr>
            <a:spLocks noGrp="1"/>
          </p:cNvSpPr>
          <p:nvPr>
            <p:ph type="body" sz="quarter" idx="13" hasCustomPrompt="1"/>
          </p:nvPr>
        </p:nvSpPr>
        <p:spPr>
          <a:xfrm>
            <a:off x="638175" y="752475"/>
            <a:ext cx="4429125" cy="419100"/>
          </a:xfrm>
          <a:prstGeom prst="rect">
            <a:avLst/>
          </a:prstGeom>
        </p:spPr>
        <p:txBody>
          <a:bodyPr anchor="b"/>
          <a:lstStyle>
            <a:lvl1pPr>
              <a:defRPr sz="2400"/>
            </a:lvl1pPr>
          </a:lstStyle>
          <a:p>
            <a:pPr lvl="0"/>
            <a:r>
              <a:rPr kumimoji="1" lang="ja-JP" altLang="en-US"/>
              <a:t>コラム</a:t>
            </a:r>
          </a:p>
        </p:txBody>
      </p:sp>
      <p:sp>
        <p:nvSpPr>
          <p:cNvPr id="2" name="スクロール: 横 1">
            <a:extLst>
              <a:ext uri="{FF2B5EF4-FFF2-40B4-BE49-F238E27FC236}">
                <a16:creationId xmlns:a16="http://schemas.microsoft.com/office/drawing/2014/main" id="{87CC6AC4-672C-7583-A173-3C84AF7EFC50}"/>
              </a:ext>
            </a:extLst>
          </p:cNvPr>
          <p:cNvSpPr/>
          <p:nvPr userDrawn="1"/>
        </p:nvSpPr>
        <p:spPr>
          <a:xfrm>
            <a:off x="641210" y="7119082"/>
            <a:ext cx="5584685" cy="1724026"/>
          </a:xfrm>
          <a:prstGeom prst="horizontalScroll">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kumimoji="1" lang="ja-JP" altLang="en-US"/>
          </a:p>
        </p:txBody>
      </p:sp>
      <p:sp>
        <p:nvSpPr>
          <p:cNvPr id="3" name="テキスト プレースホルダー 11">
            <a:extLst>
              <a:ext uri="{FF2B5EF4-FFF2-40B4-BE49-F238E27FC236}">
                <a16:creationId xmlns:a16="http://schemas.microsoft.com/office/drawing/2014/main" id="{B4DC91A2-2CB6-EA72-0525-6E33F0F630EB}"/>
              </a:ext>
            </a:extLst>
          </p:cNvPr>
          <p:cNvSpPr>
            <a:spLocks noGrp="1"/>
          </p:cNvSpPr>
          <p:nvPr>
            <p:ph type="body" sz="quarter" idx="28" hasCustomPrompt="1"/>
          </p:nvPr>
        </p:nvSpPr>
        <p:spPr>
          <a:xfrm>
            <a:off x="1060099" y="4514974"/>
            <a:ext cx="4746906" cy="2405966"/>
          </a:xfrm>
          <a:prstGeom prst="rect">
            <a:avLst/>
          </a:prstGeom>
        </p:spPr>
        <p:txBody>
          <a:bodyPr anchor="ctr"/>
          <a:lstStyle>
            <a:lvl1pPr algn="l">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4" name="テキスト プレースホルダー 11">
            <a:extLst>
              <a:ext uri="{FF2B5EF4-FFF2-40B4-BE49-F238E27FC236}">
                <a16:creationId xmlns:a16="http://schemas.microsoft.com/office/drawing/2014/main" id="{EA81F46A-EF1A-D071-9EA7-902ED0FA52E8}"/>
              </a:ext>
            </a:extLst>
          </p:cNvPr>
          <p:cNvSpPr>
            <a:spLocks noGrp="1"/>
          </p:cNvSpPr>
          <p:nvPr>
            <p:ph type="body" sz="quarter" idx="29" hasCustomPrompt="1"/>
          </p:nvPr>
        </p:nvSpPr>
        <p:spPr>
          <a:xfrm>
            <a:off x="1060099" y="1730692"/>
            <a:ext cx="4746906" cy="2405966"/>
          </a:xfrm>
          <a:prstGeom prst="rect">
            <a:avLst/>
          </a:prstGeom>
        </p:spPr>
        <p:txBody>
          <a:bodyPr anchor="ctr"/>
          <a:lstStyle>
            <a:lvl1pPr algn="l">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
        <p:nvSpPr>
          <p:cNvPr id="5" name="テキスト プレースホルダー 11">
            <a:extLst>
              <a:ext uri="{FF2B5EF4-FFF2-40B4-BE49-F238E27FC236}">
                <a16:creationId xmlns:a16="http://schemas.microsoft.com/office/drawing/2014/main" id="{5A81F51D-C391-4E08-6FE3-B03A4B6ABE83}"/>
              </a:ext>
            </a:extLst>
          </p:cNvPr>
          <p:cNvSpPr>
            <a:spLocks noGrp="1"/>
          </p:cNvSpPr>
          <p:nvPr>
            <p:ph type="body" sz="quarter" idx="30" hasCustomPrompt="1"/>
          </p:nvPr>
        </p:nvSpPr>
        <p:spPr>
          <a:xfrm>
            <a:off x="1060099" y="7401902"/>
            <a:ext cx="4746906" cy="1177436"/>
          </a:xfrm>
          <a:prstGeom prst="rect">
            <a:avLst/>
          </a:prstGeom>
        </p:spPr>
        <p:txBody>
          <a:bodyPr anchor="ctr"/>
          <a:lstStyle>
            <a:lvl1pPr algn="l">
              <a:lnSpc>
                <a:spcPts val="1500"/>
              </a:lnSpc>
              <a:defRPr sz="1050" b="0">
                <a:latin typeface="メイリオ" panose="020B0604030504040204" pitchFamily="50" charset="-128"/>
                <a:ea typeface="メイリオ" panose="020B0604030504040204" pitchFamily="50" charset="-128"/>
              </a:defRPr>
            </a:lvl1pPr>
          </a:lstStyle>
          <a:p>
            <a:pPr lvl="0"/>
            <a:r>
              <a:rPr kumimoji="1" lang="ja-JP" altLang="en-US" b="0"/>
              <a:t>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あ</a:t>
            </a:r>
            <a:endParaRPr kumimoji="1" lang="ja-JP" altLang="en-US"/>
          </a:p>
        </p:txBody>
      </p:sp>
    </p:spTree>
    <p:extLst>
      <p:ext uri="{BB962C8B-B14F-4D97-AF65-F5344CB8AC3E}">
        <p14:creationId xmlns:p14="http://schemas.microsoft.com/office/powerpoint/2010/main" val="39745432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8_タイトル スライド">
    <p:spTree>
      <p:nvGrpSpPr>
        <p:cNvPr id="1" name=""/>
        <p:cNvGrpSpPr/>
        <p:nvPr/>
      </p:nvGrpSpPr>
      <p:grpSpPr>
        <a:xfrm>
          <a:off x="0" y="0"/>
          <a:ext cx="0" cy="0"/>
          <a:chOff x="0" y="0"/>
          <a:chExt cx="0" cy="0"/>
        </a:xfrm>
      </p:grpSpPr>
    </p:spTree>
    <p:extLst>
      <p:ext uri="{BB962C8B-B14F-4D97-AF65-F5344CB8AC3E}">
        <p14:creationId xmlns:p14="http://schemas.microsoft.com/office/powerpoint/2010/main" val="1746683542"/>
      </p:ext>
    </p:extLst>
  </p:cSld>
  <p:clrMapOvr>
    <a:masterClrMapping/>
  </p:clrMapOvr>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28.xml"/></Relationships>
</file>

<file path=ppt/slideMasters/_rels/slideMaster11.xml.rels><?xml version="1.0" encoding="UTF-8" standalone="yes"?>
<Relationships xmlns="http://schemas.openxmlformats.org/package/2006/relationships"><Relationship Id="rId3" Type="http://schemas.openxmlformats.org/officeDocument/2006/relationships/slideLayout" Target="../slideLayouts/slideLayout31.xml"/><Relationship Id="rId2" Type="http://schemas.openxmlformats.org/officeDocument/2006/relationships/slideLayout" Target="../slideLayouts/slideLayout30.xml"/><Relationship Id="rId1" Type="http://schemas.openxmlformats.org/officeDocument/2006/relationships/slideLayout" Target="../slideLayouts/slideLayout29.xml"/><Relationship Id="rId6" Type="http://schemas.openxmlformats.org/officeDocument/2006/relationships/theme" Target="../theme/theme11.xml"/><Relationship Id="rId5" Type="http://schemas.openxmlformats.org/officeDocument/2006/relationships/slideLayout" Target="../slideLayouts/slideLayout33.xml"/><Relationship Id="rId4" Type="http://schemas.openxmlformats.org/officeDocument/2006/relationships/slideLayout" Target="../slideLayouts/slideLayout32.xml"/></Relationships>
</file>

<file path=ppt/slideMasters/_rels/slideMaster12.xml.rels><?xml version="1.0" encoding="UTF-8" standalone="yes"?>
<Relationships xmlns="http://schemas.openxmlformats.org/package/2006/relationships"><Relationship Id="rId3" Type="http://schemas.openxmlformats.org/officeDocument/2006/relationships/theme" Target="../theme/theme12.xml"/><Relationship Id="rId2" Type="http://schemas.openxmlformats.org/officeDocument/2006/relationships/slideLayout" Target="../slideLayouts/slideLayout35.xml"/><Relationship Id="rId1" Type="http://schemas.openxmlformats.org/officeDocument/2006/relationships/slideLayout" Target="../slideLayouts/slideLayout34.xml"/></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36.xml"/></Relationships>
</file>

<file path=ppt/slideMasters/_rels/slideMaster14.xml.rels><?xml version="1.0" encoding="UTF-8" standalone="yes"?>
<Relationships xmlns="http://schemas.openxmlformats.org/package/2006/relationships"><Relationship Id="rId2" Type="http://schemas.openxmlformats.org/officeDocument/2006/relationships/theme" Target="../theme/theme14.xml"/><Relationship Id="rId1" Type="http://schemas.openxmlformats.org/officeDocument/2006/relationships/slideLayout" Target="../slideLayouts/slideLayout37.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38.xml"/></Relationships>
</file>

<file path=ppt/slideMasters/_rels/slideMaster16.xml.rels><?xml version="1.0" encoding="UTF-8" standalone="yes"?>
<Relationships xmlns="http://schemas.openxmlformats.org/package/2006/relationships"><Relationship Id="rId2" Type="http://schemas.openxmlformats.org/officeDocument/2006/relationships/theme" Target="../theme/theme16.xml"/><Relationship Id="rId1" Type="http://schemas.openxmlformats.org/officeDocument/2006/relationships/slideLayout" Target="../slideLayouts/slideLayout39.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40.xml"/></Relationships>
</file>

<file path=ppt/slideMasters/_rels/slideMaster18.xml.rels><?xml version="1.0" encoding="UTF-8" standalone="yes"?>
<Relationships xmlns="http://schemas.openxmlformats.org/package/2006/relationships"><Relationship Id="rId2" Type="http://schemas.openxmlformats.org/officeDocument/2006/relationships/theme" Target="../theme/theme18.xml"/><Relationship Id="rId1" Type="http://schemas.openxmlformats.org/officeDocument/2006/relationships/slideLayout" Target="../slideLayouts/slideLayout41.xml"/></Relationships>
</file>

<file path=ppt/slideMasters/_rels/slideMaster19.xml.rels><?xml version="1.0" encoding="UTF-8" standalone="yes"?>
<Relationships xmlns="http://schemas.openxmlformats.org/package/2006/relationships"><Relationship Id="rId2" Type="http://schemas.openxmlformats.org/officeDocument/2006/relationships/theme" Target="../theme/theme19.xml"/><Relationship Id="rId1" Type="http://schemas.openxmlformats.org/officeDocument/2006/relationships/slideLayout" Target="../slideLayouts/slideLayout42.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slideLayout" Target="../slideLayouts/slideLayout3.xml"/><Relationship Id="rId1" Type="http://schemas.openxmlformats.org/officeDocument/2006/relationships/slideLayout" Target="../slideLayouts/slideLayout2.xml"/><Relationship Id="rId5" Type="http://schemas.openxmlformats.org/officeDocument/2006/relationships/theme" Target="../theme/theme2.xml"/><Relationship Id="rId4" Type="http://schemas.openxmlformats.org/officeDocument/2006/relationships/slideLayout" Target="../slideLayouts/slideLayout5.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43.xml"/></Relationships>
</file>

<file path=ppt/slideMasters/_rels/slideMaster21.xml.rels><?xml version="1.0" encoding="UTF-8" standalone="yes"?>
<Relationships xmlns="http://schemas.openxmlformats.org/package/2006/relationships"><Relationship Id="rId2" Type="http://schemas.openxmlformats.org/officeDocument/2006/relationships/theme" Target="../theme/theme21.xml"/><Relationship Id="rId1" Type="http://schemas.openxmlformats.org/officeDocument/2006/relationships/slideLayout" Target="../slideLayouts/slideLayout44.xml"/></Relationships>
</file>

<file path=ppt/slideMasters/_rels/slideMaster22.xml.rels><?xml version="1.0" encoding="UTF-8" standalone="yes"?>
<Relationships xmlns="http://schemas.openxmlformats.org/package/2006/relationships"><Relationship Id="rId3" Type="http://schemas.openxmlformats.org/officeDocument/2006/relationships/slideLayout" Target="../slideLayouts/slideLayout47.xml"/><Relationship Id="rId2" Type="http://schemas.openxmlformats.org/officeDocument/2006/relationships/slideLayout" Target="../slideLayouts/slideLayout46.xml"/><Relationship Id="rId1" Type="http://schemas.openxmlformats.org/officeDocument/2006/relationships/slideLayout" Target="../slideLayouts/slideLayout45.xml"/><Relationship Id="rId4"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3" Type="http://schemas.openxmlformats.org/officeDocument/2006/relationships/theme" Target="../theme/theme23.xml"/><Relationship Id="rId2" Type="http://schemas.openxmlformats.org/officeDocument/2006/relationships/slideLayout" Target="../slideLayouts/slideLayout49.xml"/><Relationship Id="rId1" Type="http://schemas.openxmlformats.org/officeDocument/2006/relationships/slideLayout" Target="../slideLayouts/slideLayout48.xml"/><Relationship Id="rId4" Type="http://schemas.openxmlformats.org/officeDocument/2006/relationships/image" Target="../media/image1.jpeg"/></Relationships>
</file>

<file path=ppt/slideMasters/_rels/slideMaster2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24.xml"/><Relationship Id="rId1" Type="http://schemas.openxmlformats.org/officeDocument/2006/relationships/slideLayout" Target="../slideLayouts/slideLayout50.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6.xml"/></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8.xml"/><Relationship Id="rId1" Type="http://schemas.openxmlformats.org/officeDocument/2006/relationships/slideLayout" Target="../slideLayouts/slideLayout7.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9.xml"/></Relationships>
</file>

<file path=ppt/slideMasters/_rels/slideMaster6.xml.rels><?xml version="1.0" encoding="UTF-8" standalone="yes"?>
<Relationships xmlns="http://schemas.openxmlformats.org/package/2006/relationships"><Relationship Id="rId8" Type="http://schemas.openxmlformats.org/officeDocument/2006/relationships/theme" Target="../theme/theme6.xml"/><Relationship Id="rId3" Type="http://schemas.openxmlformats.org/officeDocument/2006/relationships/slideLayout" Target="../slideLayouts/slideLayout12.xml"/><Relationship Id="rId7" Type="http://schemas.openxmlformats.org/officeDocument/2006/relationships/slideLayout" Target="../slideLayouts/slideLayout16.xml"/><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slideLayout" Target="../slideLayouts/slideLayout15.xml"/><Relationship Id="rId5" Type="http://schemas.openxmlformats.org/officeDocument/2006/relationships/slideLayout" Target="../slideLayouts/slideLayout14.xml"/><Relationship Id="rId4" Type="http://schemas.openxmlformats.org/officeDocument/2006/relationships/slideLayout" Target="../slideLayouts/slideLayout13.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18.xml"/><Relationship Id="rId1" Type="http://schemas.openxmlformats.org/officeDocument/2006/relationships/slideLayout" Target="../slideLayouts/slideLayout17.xml"/></Relationships>
</file>

<file path=ppt/slideMasters/_rels/slideMaster8.xml.rels><?xml version="1.0" encoding="UTF-8" standalone="yes"?>
<Relationships xmlns="http://schemas.openxmlformats.org/package/2006/relationships"><Relationship Id="rId3" Type="http://schemas.openxmlformats.org/officeDocument/2006/relationships/slideLayout" Target="../slideLayouts/slideLayout21.xml"/><Relationship Id="rId2" Type="http://schemas.openxmlformats.org/officeDocument/2006/relationships/slideLayout" Target="../slideLayouts/slideLayout20.xml"/><Relationship Id="rId1" Type="http://schemas.openxmlformats.org/officeDocument/2006/relationships/slideLayout" Target="../slideLayouts/slideLayout19.xml"/><Relationship Id="rId5" Type="http://schemas.openxmlformats.org/officeDocument/2006/relationships/theme" Target="../theme/theme8.xml"/><Relationship Id="rId4" Type="http://schemas.openxmlformats.org/officeDocument/2006/relationships/slideLayout" Target="../slideLayouts/slideLayout22.xml"/></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25.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theme" Target="../theme/theme9.xml"/><Relationship Id="rId5" Type="http://schemas.openxmlformats.org/officeDocument/2006/relationships/slideLayout" Target="../slideLayouts/slideLayout27.xml"/><Relationship Id="rId4"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8" name="object 41">
            <a:extLst>
              <a:ext uri="{FF2B5EF4-FFF2-40B4-BE49-F238E27FC236}">
                <a16:creationId xmlns:a16="http://schemas.microsoft.com/office/drawing/2014/main" id="{E7E9C548-8B27-89E6-B7D8-AC6A880773BD}"/>
              </a:ext>
            </a:extLst>
          </p:cNvPr>
          <p:cNvSpPr/>
          <p:nvPr userDrawn="1"/>
        </p:nvSpPr>
        <p:spPr>
          <a:xfrm>
            <a:off x="357467" y="509398"/>
            <a:ext cx="6492244" cy="230419"/>
          </a:xfrm>
          <a:custGeom>
            <a:avLst/>
            <a:gdLst/>
            <a:ahLst/>
            <a:cxnLst/>
            <a:rect l="l" t="t" r="r" b="b"/>
            <a:pathLst>
              <a:path w="7714615">
                <a:moveTo>
                  <a:pt x="0" y="0"/>
                </a:moveTo>
                <a:lnTo>
                  <a:pt x="7714437" y="0"/>
                </a:lnTo>
              </a:path>
            </a:pathLst>
          </a:custGeom>
          <a:ln w="25400">
            <a:solidFill>
              <a:srgbClr val="226BAB"/>
            </a:solidFill>
          </a:ln>
          <a:effectLst>
            <a:outerShdw blurRad="50800" dist="38100" dir="2700000" algn="tl" rotWithShape="0">
              <a:prstClr val="black">
                <a:alpha val="40000"/>
              </a:prstClr>
            </a:outerShdw>
          </a:effectLst>
        </p:spPr>
        <p:txBody>
          <a:bodyPr wrap="square" lIns="0" tIns="0" rIns="0" bIns="0" rtlCol="0"/>
          <a:lstStyle/>
          <a:p>
            <a:endParaRPr sz="1588"/>
          </a:p>
        </p:txBody>
      </p:sp>
      <p:sp>
        <p:nvSpPr>
          <p:cNvPr id="10" name="object 2">
            <a:extLst>
              <a:ext uri="{FF2B5EF4-FFF2-40B4-BE49-F238E27FC236}">
                <a16:creationId xmlns:a16="http://schemas.microsoft.com/office/drawing/2014/main" id="{B6D83B3A-0D22-1AF1-2E1F-129491E06B5B}"/>
              </a:ext>
            </a:extLst>
          </p:cNvPr>
          <p:cNvSpPr/>
          <p:nvPr userDrawn="1"/>
        </p:nvSpPr>
        <p:spPr>
          <a:xfrm>
            <a:off x="0" y="1"/>
            <a:ext cx="357468" cy="522194"/>
          </a:xfrm>
          <a:custGeom>
            <a:avLst/>
            <a:gdLst/>
            <a:ahLst/>
            <a:cxnLst/>
            <a:rect l="l" t="t" r="r" b="b"/>
            <a:pathLst>
              <a:path w="377825" h="433070">
                <a:moveTo>
                  <a:pt x="377698" y="0"/>
                </a:moveTo>
                <a:lnTo>
                  <a:pt x="0" y="0"/>
                </a:lnTo>
                <a:lnTo>
                  <a:pt x="0" y="432930"/>
                </a:lnTo>
                <a:lnTo>
                  <a:pt x="377698" y="432930"/>
                </a:lnTo>
                <a:lnTo>
                  <a:pt x="377698" y="0"/>
                </a:lnTo>
                <a:close/>
              </a:path>
            </a:pathLst>
          </a:custGeom>
          <a:solidFill>
            <a:srgbClr val="226BAB"/>
          </a:solidFill>
        </p:spPr>
        <p:txBody>
          <a:bodyPr wrap="square" lIns="0" tIns="0" rIns="0" bIns="0" rtlCol="0"/>
          <a:lstStyle/>
          <a:p>
            <a:endParaRPr sz="1588"/>
          </a:p>
        </p:txBody>
      </p:sp>
      <p:sp>
        <p:nvSpPr>
          <p:cNvPr id="11" name="object 3">
            <a:extLst>
              <a:ext uri="{FF2B5EF4-FFF2-40B4-BE49-F238E27FC236}">
                <a16:creationId xmlns:a16="http://schemas.microsoft.com/office/drawing/2014/main" id="{4264512B-F8C3-CEE7-8610-91D8FC6AF8D4}"/>
              </a:ext>
            </a:extLst>
          </p:cNvPr>
          <p:cNvSpPr/>
          <p:nvPr userDrawn="1"/>
        </p:nvSpPr>
        <p:spPr>
          <a:xfrm>
            <a:off x="0" y="726926"/>
            <a:ext cx="357467" cy="620246"/>
          </a:xfrm>
          <a:custGeom>
            <a:avLst/>
            <a:gdLst/>
            <a:ahLst/>
            <a:cxnLst/>
            <a:rect l="l" t="t" r="r" b="b"/>
            <a:pathLst>
              <a:path w="405130" h="702944">
                <a:moveTo>
                  <a:pt x="397573" y="0"/>
                </a:moveTo>
                <a:lnTo>
                  <a:pt x="7150" y="0"/>
                </a:lnTo>
                <a:lnTo>
                  <a:pt x="0" y="7162"/>
                </a:lnTo>
                <a:lnTo>
                  <a:pt x="0" y="695731"/>
                </a:lnTo>
                <a:lnTo>
                  <a:pt x="7150" y="702881"/>
                </a:lnTo>
                <a:lnTo>
                  <a:pt x="388747" y="702881"/>
                </a:lnTo>
                <a:lnTo>
                  <a:pt x="397573" y="702881"/>
                </a:lnTo>
                <a:lnTo>
                  <a:pt x="404723" y="695731"/>
                </a:lnTo>
                <a:lnTo>
                  <a:pt x="404723" y="7162"/>
                </a:lnTo>
                <a:lnTo>
                  <a:pt x="397573" y="0"/>
                </a:lnTo>
                <a:close/>
              </a:path>
            </a:pathLst>
          </a:custGeom>
          <a:solidFill>
            <a:srgbClr val="226BAB"/>
          </a:solidFill>
        </p:spPr>
        <p:txBody>
          <a:bodyPr vert="vert" wrap="square" lIns="0" tIns="0" rIns="0" bIns="0" rtlCol="0"/>
          <a:lstStyle/>
          <a:p>
            <a:pPr algn="ctr"/>
            <a:endParaRPr sz="1100">
              <a:solidFill>
                <a:schemeClr val="bg1"/>
              </a:solidFill>
              <a:latin typeface="メイリオ" panose="020B0604030504040204" pitchFamily="50" charset="-128"/>
              <a:ea typeface="メイリオ" panose="020B0604030504040204" pitchFamily="50" charset="-128"/>
            </a:endParaRPr>
          </a:p>
        </p:txBody>
      </p:sp>
      <p:grpSp>
        <p:nvGrpSpPr>
          <p:cNvPr id="12" name="object 4">
            <a:extLst>
              <a:ext uri="{FF2B5EF4-FFF2-40B4-BE49-F238E27FC236}">
                <a16:creationId xmlns:a16="http://schemas.microsoft.com/office/drawing/2014/main" id="{5BFCBBFB-72A5-79DB-8871-9EBE2DD0AD29}"/>
              </a:ext>
            </a:extLst>
          </p:cNvPr>
          <p:cNvGrpSpPr/>
          <p:nvPr userDrawn="1"/>
        </p:nvGrpSpPr>
        <p:grpSpPr>
          <a:xfrm>
            <a:off x="644243" y="1449998"/>
            <a:ext cx="432000" cy="432000"/>
            <a:chOff x="951527" y="1545770"/>
            <a:chExt cx="330835" cy="331470"/>
          </a:xfrm>
        </p:grpSpPr>
        <p:sp>
          <p:nvSpPr>
            <p:cNvPr id="13" name="object 5">
              <a:extLst>
                <a:ext uri="{FF2B5EF4-FFF2-40B4-BE49-F238E27FC236}">
                  <a16:creationId xmlns:a16="http://schemas.microsoft.com/office/drawing/2014/main" id="{47324263-C7BA-1BEA-00F4-5C4ABDC90B00}"/>
                </a:ext>
              </a:extLst>
            </p:cNvPr>
            <p:cNvSpPr/>
            <p:nvPr/>
          </p:nvSpPr>
          <p:spPr>
            <a:xfrm>
              <a:off x="975258" y="1569795"/>
              <a:ext cx="307340" cy="307340"/>
            </a:xfrm>
            <a:custGeom>
              <a:avLst/>
              <a:gdLst/>
              <a:ahLst/>
              <a:cxnLst/>
              <a:rect l="l" t="t" r="r" b="b"/>
              <a:pathLst>
                <a:path w="307340" h="307339">
                  <a:moveTo>
                    <a:pt x="307073" y="0"/>
                  </a:moveTo>
                  <a:lnTo>
                    <a:pt x="0" y="0"/>
                  </a:lnTo>
                  <a:lnTo>
                    <a:pt x="0" y="283057"/>
                  </a:lnTo>
                  <a:lnTo>
                    <a:pt x="0" y="307073"/>
                  </a:lnTo>
                  <a:lnTo>
                    <a:pt x="307073" y="307073"/>
                  </a:lnTo>
                  <a:lnTo>
                    <a:pt x="307073" y="283057"/>
                  </a:lnTo>
                  <a:lnTo>
                    <a:pt x="307073" y="0"/>
                  </a:lnTo>
                  <a:close/>
                </a:path>
              </a:pathLst>
            </a:custGeom>
            <a:solidFill>
              <a:srgbClr val="D3D5D6"/>
            </a:solidFill>
          </p:spPr>
          <p:txBody>
            <a:bodyPr wrap="square" lIns="0" tIns="0" rIns="0" bIns="0" rtlCol="0"/>
            <a:lstStyle/>
            <a:p>
              <a:endParaRPr sz="1588"/>
            </a:p>
          </p:txBody>
        </p:sp>
        <p:sp>
          <p:nvSpPr>
            <p:cNvPr id="14" name="object 6">
              <a:extLst>
                <a:ext uri="{FF2B5EF4-FFF2-40B4-BE49-F238E27FC236}">
                  <a16:creationId xmlns:a16="http://schemas.microsoft.com/office/drawing/2014/main" id="{F6E415B1-E64A-6503-ADAE-77EB4DFF3C07}"/>
                </a:ext>
              </a:extLst>
            </p:cNvPr>
            <p:cNvSpPr/>
            <p:nvPr/>
          </p:nvSpPr>
          <p:spPr>
            <a:xfrm>
              <a:off x="951527" y="1545770"/>
              <a:ext cx="307340" cy="307340"/>
            </a:xfrm>
            <a:custGeom>
              <a:avLst/>
              <a:gdLst/>
              <a:ahLst/>
              <a:cxnLst/>
              <a:rect l="l" t="t" r="r" b="b"/>
              <a:pathLst>
                <a:path w="307340" h="307339">
                  <a:moveTo>
                    <a:pt x="303479" y="0"/>
                  </a:moveTo>
                  <a:lnTo>
                    <a:pt x="3594" y="0"/>
                  </a:lnTo>
                  <a:lnTo>
                    <a:pt x="0" y="3594"/>
                  </a:lnTo>
                  <a:lnTo>
                    <a:pt x="0" y="303479"/>
                  </a:lnTo>
                  <a:lnTo>
                    <a:pt x="3594" y="307073"/>
                  </a:lnTo>
                  <a:lnTo>
                    <a:pt x="299046" y="307073"/>
                  </a:lnTo>
                  <a:lnTo>
                    <a:pt x="303479" y="307073"/>
                  </a:lnTo>
                  <a:lnTo>
                    <a:pt x="307073" y="303479"/>
                  </a:lnTo>
                  <a:lnTo>
                    <a:pt x="307073" y="3594"/>
                  </a:lnTo>
                  <a:lnTo>
                    <a:pt x="303479" y="0"/>
                  </a:lnTo>
                  <a:close/>
                </a:path>
              </a:pathLst>
            </a:custGeom>
            <a:solidFill>
              <a:srgbClr val="226BAC"/>
            </a:solidFill>
          </p:spPr>
          <p:txBody>
            <a:bodyPr wrap="square" lIns="0" tIns="0" rIns="0" bIns="0" rtlCol="0"/>
            <a:lstStyle/>
            <a:p>
              <a:endParaRPr sz="1588"/>
            </a:p>
          </p:txBody>
        </p:sp>
      </p:grpSp>
      <p:grpSp>
        <p:nvGrpSpPr>
          <p:cNvPr id="16" name="object 8">
            <a:extLst>
              <a:ext uri="{FF2B5EF4-FFF2-40B4-BE49-F238E27FC236}">
                <a16:creationId xmlns:a16="http://schemas.microsoft.com/office/drawing/2014/main" id="{A555494A-2678-7F41-D2BA-D82A2FA71067}"/>
              </a:ext>
            </a:extLst>
          </p:cNvPr>
          <p:cNvGrpSpPr/>
          <p:nvPr userDrawn="1"/>
        </p:nvGrpSpPr>
        <p:grpSpPr>
          <a:xfrm>
            <a:off x="623304" y="1946361"/>
            <a:ext cx="5611392" cy="42754"/>
            <a:chOff x="954307" y="1904415"/>
            <a:chExt cx="6159500" cy="15563"/>
          </a:xfrm>
        </p:grpSpPr>
        <p:sp>
          <p:nvSpPr>
            <p:cNvPr id="17" name="object 9">
              <a:extLst>
                <a:ext uri="{FF2B5EF4-FFF2-40B4-BE49-F238E27FC236}">
                  <a16:creationId xmlns:a16="http://schemas.microsoft.com/office/drawing/2014/main" id="{0AFB6ED0-300B-B850-480C-80E58F1DBDFE}"/>
                </a:ext>
              </a:extLst>
            </p:cNvPr>
            <p:cNvSpPr/>
            <p:nvPr/>
          </p:nvSpPr>
          <p:spPr>
            <a:xfrm>
              <a:off x="954307" y="1904415"/>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sp>
          <p:nvSpPr>
            <p:cNvPr id="18" name="object 10">
              <a:extLst>
                <a:ext uri="{FF2B5EF4-FFF2-40B4-BE49-F238E27FC236}">
                  <a16:creationId xmlns:a16="http://schemas.microsoft.com/office/drawing/2014/main" id="{F33E9803-779A-8C8D-C3B0-6485B3B68BEE}"/>
                </a:ext>
              </a:extLst>
            </p:cNvPr>
            <p:cNvSpPr/>
            <p:nvPr/>
          </p:nvSpPr>
          <p:spPr>
            <a:xfrm>
              <a:off x="954307" y="1919978"/>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grpSp>
      <p:sp>
        <p:nvSpPr>
          <p:cNvPr id="19" name="object 11">
            <a:extLst>
              <a:ext uri="{FF2B5EF4-FFF2-40B4-BE49-F238E27FC236}">
                <a16:creationId xmlns:a16="http://schemas.microsoft.com/office/drawing/2014/main" id="{F3E0B39F-DD36-BE60-F7A5-9FA62275B6EB}"/>
              </a:ext>
            </a:extLst>
          </p:cNvPr>
          <p:cNvSpPr/>
          <p:nvPr userDrawn="1"/>
        </p:nvSpPr>
        <p:spPr>
          <a:xfrm>
            <a:off x="623304" y="9443816"/>
            <a:ext cx="5611392" cy="45719"/>
          </a:xfrm>
          <a:custGeom>
            <a:avLst/>
            <a:gdLst/>
            <a:ahLst/>
            <a:cxnLst/>
            <a:rect l="l" t="t" r="r" b="b"/>
            <a:pathLst>
              <a:path w="6167755">
                <a:moveTo>
                  <a:pt x="0" y="0"/>
                </a:moveTo>
                <a:lnTo>
                  <a:pt x="6167450" y="0"/>
                </a:lnTo>
              </a:path>
            </a:pathLst>
          </a:custGeom>
          <a:ln w="12700">
            <a:solidFill>
              <a:srgbClr val="222222"/>
            </a:solidFill>
          </a:ln>
        </p:spPr>
        <p:txBody>
          <a:bodyPr wrap="square" lIns="0" tIns="0" rIns="0" bIns="0" rtlCol="0"/>
          <a:lstStyle/>
          <a:p>
            <a:endParaRPr sz="1588"/>
          </a:p>
        </p:txBody>
      </p:sp>
      <p:sp>
        <p:nvSpPr>
          <p:cNvPr id="29" name="object 37">
            <a:extLst>
              <a:ext uri="{FF2B5EF4-FFF2-40B4-BE49-F238E27FC236}">
                <a16:creationId xmlns:a16="http://schemas.microsoft.com/office/drawing/2014/main" id="{18F50F51-E09C-82DB-8685-3826E4562FC0}"/>
              </a:ext>
            </a:extLst>
          </p:cNvPr>
          <p:cNvSpPr txBox="1"/>
          <p:nvPr userDrawn="1"/>
        </p:nvSpPr>
        <p:spPr>
          <a:xfrm>
            <a:off x="5071515" y="5722188"/>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❷</a:t>
            </a:r>
            <a:endParaRPr sz="1235">
              <a:latin typeface="AppleGothic"/>
              <a:cs typeface="AppleGothic"/>
            </a:endParaRPr>
          </a:p>
        </p:txBody>
      </p:sp>
      <p:sp>
        <p:nvSpPr>
          <p:cNvPr id="31" name="object 39">
            <a:extLst>
              <a:ext uri="{FF2B5EF4-FFF2-40B4-BE49-F238E27FC236}">
                <a16:creationId xmlns:a16="http://schemas.microsoft.com/office/drawing/2014/main" id="{628C3435-70FD-8CD9-302A-8425A4E96801}"/>
              </a:ext>
            </a:extLst>
          </p:cNvPr>
          <p:cNvSpPr txBox="1"/>
          <p:nvPr userDrawn="1"/>
        </p:nvSpPr>
        <p:spPr>
          <a:xfrm>
            <a:off x="5071515" y="7785822"/>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❸</a:t>
            </a:r>
            <a:endParaRPr sz="1235">
              <a:latin typeface="AppleGothic"/>
              <a:cs typeface="AppleGothic"/>
            </a:endParaRPr>
          </a:p>
        </p:txBody>
      </p:sp>
      <p:sp>
        <p:nvSpPr>
          <p:cNvPr id="33" name="object 49">
            <a:extLst>
              <a:ext uri="{FF2B5EF4-FFF2-40B4-BE49-F238E27FC236}">
                <a16:creationId xmlns:a16="http://schemas.microsoft.com/office/drawing/2014/main" id="{8BCA607A-B46E-1CD3-041A-9585231D9365}"/>
              </a:ext>
            </a:extLst>
          </p:cNvPr>
          <p:cNvSpPr/>
          <p:nvPr userDrawn="1"/>
        </p:nvSpPr>
        <p:spPr>
          <a:xfrm>
            <a:off x="0" y="1665998"/>
            <a:ext cx="357467" cy="5220260"/>
          </a:xfrm>
          <a:custGeom>
            <a:avLst/>
            <a:gdLst/>
            <a:ahLst/>
            <a:cxnLst/>
            <a:rect l="l" t="t" r="r" b="b"/>
            <a:pathLst>
              <a:path w="416559" h="5916295">
                <a:moveTo>
                  <a:pt x="410019" y="0"/>
                </a:moveTo>
                <a:lnTo>
                  <a:pt x="6286" y="0"/>
                </a:lnTo>
                <a:lnTo>
                  <a:pt x="0" y="6286"/>
                </a:lnTo>
                <a:lnTo>
                  <a:pt x="0" y="5909843"/>
                </a:lnTo>
                <a:lnTo>
                  <a:pt x="6286" y="5916142"/>
                </a:lnTo>
                <a:lnTo>
                  <a:pt x="402259" y="5916142"/>
                </a:lnTo>
                <a:lnTo>
                  <a:pt x="410019" y="5916142"/>
                </a:lnTo>
                <a:lnTo>
                  <a:pt x="416318" y="5909843"/>
                </a:lnTo>
                <a:lnTo>
                  <a:pt x="416318" y="6286"/>
                </a:lnTo>
                <a:lnTo>
                  <a:pt x="410019" y="0"/>
                </a:lnTo>
                <a:close/>
              </a:path>
            </a:pathLst>
          </a:custGeom>
          <a:solidFill>
            <a:srgbClr val="B2B3B5"/>
          </a:solidFill>
        </p:spPr>
        <p:txBody>
          <a:bodyPr wrap="square" lIns="0" tIns="0" rIns="0" bIns="0" rtlCol="0"/>
          <a:lstStyle/>
          <a:p>
            <a:endParaRPr sz="1588"/>
          </a:p>
        </p:txBody>
      </p:sp>
      <p:sp>
        <p:nvSpPr>
          <p:cNvPr id="34" name="object 50">
            <a:extLst>
              <a:ext uri="{FF2B5EF4-FFF2-40B4-BE49-F238E27FC236}">
                <a16:creationId xmlns:a16="http://schemas.microsoft.com/office/drawing/2014/main" id="{406780EB-E59F-4514-29E3-B054E7FB647C}"/>
              </a:ext>
            </a:extLst>
          </p:cNvPr>
          <p:cNvSpPr/>
          <p:nvPr userDrawn="1"/>
        </p:nvSpPr>
        <p:spPr>
          <a:xfrm>
            <a:off x="644243" y="1286510"/>
            <a:ext cx="4427272" cy="163474"/>
          </a:xfrm>
          <a:custGeom>
            <a:avLst/>
            <a:gdLst/>
            <a:ahLst/>
            <a:cxnLst/>
            <a:rect l="l" t="t" r="r" b="b"/>
            <a:pathLst>
              <a:path w="3078479">
                <a:moveTo>
                  <a:pt x="0" y="0"/>
                </a:moveTo>
                <a:lnTo>
                  <a:pt x="3078416" y="0"/>
                </a:lnTo>
              </a:path>
            </a:pathLst>
          </a:custGeom>
          <a:ln w="76200">
            <a:solidFill>
              <a:srgbClr val="B2B3B5"/>
            </a:solidFill>
          </a:ln>
        </p:spPr>
        <p:txBody>
          <a:bodyPr wrap="square" lIns="0" tIns="0" rIns="0" bIns="0" rtlCol="0"/>
          <a:lstStyle/>
          <a:p>
            <a:endParaRPr sz="1588"/>
          </a:p>
        </p:txBody>
      </p:sp>
    </p:spTree>
    <p:extLst>
      <p:ext uri="{BB962C8B-B14F-4D97-AF65-F5344CB8AC3E}">
        <p14:creationId xmlns:p14="http://schemas.microsoft.com/office/powerpoint/2010/main" val="126841351"/>
      </p:ext>
    </p:extLst>
  </p:cSld>
  <p:clrMap bg1="lt1" tx1="dk1" bg2="lt2" tx2="dk2" accent1="accent1" accent2="accent2" accent3="accent3" accent4="accent4" accent5="accent5" accent6="accent6" hlink="hlink" folHlink="folHlink"/>
  <p:sldLayoutIdLst>
    <p:sldLayoutId id="2147483755" r:id="rId1"/>
  </p:sldLayoutIdLst>
  <p:hf hdr="0" dt="0"/>
  <p:txStyles>
    <p:titleStyle>
      <a:lvl1pPr algn="l" defTabSz="914400" rtl="0" eaLnBrk="1" latinLnBrk="0" hangingPunct="1">
        <a:lnSpc>
          <a:spcPct val="90000"/>
        </a:lnSpc>
        <a:spcBef>
          <a:spcPct val="0"/>
        </a:spcBef>
        <a:buNone/>
        <a:defRPr kumimoji="1"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0" userDrawn="1">
          <p15:clr>
            <a:srgbClr val="F26B43"/>
          </p15:clr>
        </p15:guide>
        <p15:guide id="2" pos="2160"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7D7C2144-8BD9-85B0-36ED-92620C6EB65B}"/>
              </a:ext>
            </a:extLst>
          </p:cNvPr>
          <p:cNvSpPr>
            <a:spLocks noGrp="1"/>
          </p:cNvSpPr>
          <p:nvPr>
            <p:ph type="sldNum" sz="quarter" idx="4"/>
          </p:nvPr>
        </p:nvSpPr>
        <p:spPr>
          <a:xfrm>
            <a:off x="2657475" y="9450505"/>
            <a:ext cx="1543050" cy="351872"/>
          </a:xfrm>
          <a:prstGeom prst="rect">
            <a:avLst/>
          </a:prstGeom>
        </p:spPr>
        <p:txBody>
          <a:bodyPr vert="horz" lIns="91440" tIns="45720" rIns="91440" bIns="45720" rtlCol="0" anchor="ctr"/>
          <a:lstStyle>
            <a:lvl1pPr algn="ctr">
              <a:defRPr sz="800">
                <a:solidFill>
                  <a:schemeClr val="tx1"/>
                </a:solidFill>
              </a:defRPr>
            </a:lvl1pPr>
          </a:lstStyle>
          <a:p>
            <a:fld id="{5C9A7DF6-5BF3-4F5D-B76E-EB7D638CBFF7}" type="slidenum">
              <a:rPr kumimoji="1" lang="ja-JP" altLang="en-US" smtClean="0"/>
              <a:pPr/>
              <a:t>‹#›</a:t>
            </a:fld>
            <a:endParaRPr kumimoji="1" lang="ja-JP" altLang="en-US"/>
          </a:p>
        </p:txBody>
      </p:sp>
      <p:sp>
        <p:nvSpPr>
          <p:cNvPr id="8" name="object 41">
            <a:extLst>
              <a:ext uri="{FF2B5EF4-FFF2-40B4-BE49-F238E27FC236}">
                <a16:creationId xmlns:a16="http://schemas.microsoft.com/office/drawing/2014/main" id="{E7E9C548-8B27-89E6-B7D8-AC6A880773BD}"/>
              </a:ext>
            </a:extLst>
          </p:cNvPr>
          <p:cNvSpPr/>
          <p:nvPr userDrawn="1"/>
        </p:nvSpPr>
        <p:spPr>
          <a:xfrm>
            <a:off x="357467" y="509398"/>
            <a:ext cx="6492244" cy="230419"/>
          </a:xfrm>
          <a:custGeom>
            <a:avLst/>
            <a:gdLst/>
            <a:ahLst/>
            <a:cxnLst/>
            <a:rect l="l" t="t" r="r" b="b"/>
            <a:pathLst>
              <a:path w="7714615">
                <a:moveTo>
                  <a:pt x="0" y="0"/>
                </a:moveTo>
                <a:lnTo>
                  <a:pt x="7714437" y="0"/>
                </a:lnTo>
              </a:path>
            </a:pathLst>
          </a:custGeom>
          <a:ln w="25400">
            <a:solidFill>
              <a:srgbClr val="226BAB"/>
            </a:solidFill>
          </a:ln>
          <a:effectLst>
            <a:outerShdw blurRad="50800" dist="38100" dir="2700000" algn="tl" rotWithShape="0">
              <a:prstClr val="black">
                <a:alpha val="40000"/>
              </a:prstClr>
            </a:outerShdw>
          </a:effectLst>
        </p:spPr>
        <p:txBody>
          <a:bodyPr wrap="square" lIns="0" tIns="0" rIns="0" bIns="0" rtlCol="0"/>
          <a:lstStyle/>
          <a:p>
            <a:endParaRPr sz="1588"/>
          </a:p>
        </p:txBody>
      </p:sp>
      <p:sp>
        <p:nvSpPr>
          <p:cNvPr id="10" name="object 2">
            <a:extLst>
              <a:ext uri="{FF2B5EF4-FFF2-40B4-BE49-F238E27FC236}">
                <a16:creationId xmlns:a16="http://schemas.microsoft.com/office/drawing/2014/main" id="{B6D83B3A-0D22-1AF1-2E1F-129491E06B5B}"/>
              </a:ext>
            </a:extLst>
          </p:cNvPr>
          <p:cNvSpPr/>
          <p:nvPr userDrawn="1"/>
        </p:nvSpPr>
        <p:spPr>
          <a:xfrm>
            <a:off x="0" y="1"/>
            <a:ext cx="357468" cy="522194"/>
          </a:xfrm>
          <a:custGeom>
            <a:avLst/>
            <a:gdLst/>
            <a:ahLst/>
            <a:cxnLst/>
            <a:rect l="l" t="t" r="r" b="b"/>
            <a:pathLst>
              <a:path w="377825" h="433070">
                <a:moveTo>
                  <a:pt x="377698" y="0"/>
                </a:moveTo>
                <a:lnTo>
                  <a:pt x="0" y="0"/>
                </a:lnTo>
                <a:lnTo>
                  <a:pt x="0" y="432930"/>
                </a:lnTo>
                <a:lnTo>
                  <a:pt x="377698" y="432930"/>
                </a:lnTo>
                <a:lnTo>
                  <a:pt x="377698" y="0"/>
                </a:lnTo>
                <a:close/>
              </a:path>
            </a:pathLst>
          </a:custGeom>
          <a:solidFill>
            <a:srgbClr val="226BAB"/>
          </a:solidFill>
        </p:spPr>
        <p:txBody>
          <a:bodyPr wrap="square" lIns="0" tIns="0" rIns="0" bIns="0" rtlCol="0"/>
          <a:lstStyle/>
          <a:p>
            <a:endParaRPr sz="1588"/>
          </a:p>
        </p:txBody>
      </p:sp>
      <p:sp>
        <p:nvSpPr>
          <p:cNvPr id="11" name="object 3">
            <a:extLst>
              <a:ext uri="{FF2B5EF4-FFF2-40B4-BE49-F238E27FC236}">
                <a16:creationId xmlns:a16="http://schemas.microsoft.com/office/drawing/2014/main" id="{4264512B-F8C3-CEE7-8610-91D8FC6AF8D4}"/>
              </a:ext>
            </a:extLst>
          </p:cNvPr>
          <p:cNvSpPr/>
          <p:nvPr userDrawn="1"/>
        </p:nvSpPr>
        <p:spPr>
          <a:xfrm>
            <a:off x="0" y="726926"/>
            <a:ext cx="357467" cy="620246"/>
          </a:xfrm>
          <a:custGeom>
            <a:avLst/>
            <a:gdLst/>
            <a:ahLst/>
            <a:cxnLst/>
            <a:rect l="l" t="t" r="r" b="b"/>
            <a:pathLst>
              <a:path w="405130" h="702944">
                <a:moveTo>
                  <a:pt x="397573" y="0"/>
                </a:moveTo>
                <a:lnTo>
                  <a:pt x="7150" y="0"/>
                </a:lnTo>
                <a:lnTo>
                  <a:pt x="0" y="7162"/>
                </a:lnTo>
                <a:lnTo>
                  <a:pt x="0" y="695731"/>
                </a:lnTo>
                <a:lnTo>
                  <a:pt x="7150" y="702881"/>
                </a:lnTo>
                <a:lnTo>
                  <a:pt x="388747" y="702881"/>
                </a:lnTo>
                <a:lnTo>
                  <a:pt x="397573" y="702881"/>
                </a:lnTo>
                <a:lnTo>
                  <a:pt x="404723" y="695731"/>
                </a:lnTo>
                <a:lnTo>
                  <a:pt x="404723" y="7162"/>
                </a:lnTo>
                <a:lnTo>
                  <a:pt x="397573" y="0"/>
                </a:lnTo>
                <a:close/>
              </a:path>
            </a:pathLst>
          </a:custGeom>
          <a:solidFill>
            <a:srgbClr val="226BAB"/>
          </a:solidFill>
        </p:spPr>
        <p:txBody>
          <a:bodyPr vert="vert" wrap="square" lIns="0" tIns="0" rIns="0" bIns="0" rtlCol="0"/>
          <a:lstStyle/>
          <a:p>
            <a:pPr algn="ctr"/>
            <a:endParaRPr sz="1100">
              <a:solidFill>
                <a:schemeClr val="bg1"/>
              </a:solidFill>
              <a:latin typeface="メイリオ" panose="020B0604030504040204" pitchFamily="50" charset="-128"/>
              <a:ea typeface="メイリオ" panose="020B0604030504040204" pitchFamily="50" charset="-128"/>
            </a:endParaRPr>
          </a:p>
        </p:txBody>
      </p:sp>
      <p:sp>
        <p:nvSpPr>
          <p:cNvPr id="19" name="object 11">
            <a:extLst>
              <a:ext uri="{FF2B5EF4-FFF2-40B4-BE49-F238E27FC236}">
                <a16:creationId xmlns:a16="http://schemas.microsoft.com/office/drawing/2014/main" id="{F3E0B39F-DD36-BE60-F7A5-9FA62275B6EB}"/>
              </a:ext>
            </a:extLst>
          </p:cNvPr>
          <p:cNvSpPr/>
          <p:nvPr userDrawn="1"/>
        </p:nvSpPr>
        <p:spPr>
          <a:xfrm>
            <a:off x="623304" y="9443816"/>
            <a:ext cx="5611392" cy="45719"/>
          </a:xfrm>
          <a:custGeom>
            <a:avLst/>
            <a:gdLst/>
            <a:ahLst/>
            <a:cxnLst/>
            <a:rect l="l" t="t" r="r" b="b"/>
            <a:pathLst>
              <a:path w="6167755">
                <a:moveTo>
                  <a:pt x="0" y="0"/>
                </a:moveTo>
                <a:lnTo>
                  <a:pt x="6167450" y="0"/>
                </a:lnTo>
              </a:path>
            </a:pathLst>
          </a:custGeom>
          <a:ln w="12700">
            <a:solidFill>
              <a:srgbClr val="222222"/>
            </a:solidFill>
          </a:ln>
        </p:spPr>
        <p:txBody>
          <a:bodyPr wrap="square" lIns="0" tIns="0" rIns="0" bIns="0" rtlCol="0"/>
          <a:lstStyle/>
          <a:p>
            <a:endParaRPr sz="1588"/>
          </a:p>
        </p:txBody>
      </p:sp>
      <p:sp>
        <p:nvSpPr>
          <p:cNvPr id="29" name="object 37">
            <a:extLst>
              <a:ext uri="{FF2B5EF4-FFF2-40B4-BE49-F238E27FC236}">
                <a16:creationId xmlns:a16="http://schemas.microsoft.com/office/drawing/2014/main" id="{18F50F51-E09C-82DB-8685-3826E4562FC0}"/>
              </a:ext>
            </a:extLst>
          </p:cNvPr>
          <p:cNvSpPr txBox="1"/>
          <p:nvPr userDrawn="1"/>
        </p:nvSpPr>
        <p:spPr>
          <a:xfrm>
            <a:off x="5071515" y="5722188"/>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❷</a:t>
            </a:r>
            <a:endParaRPr sz="1235">
              <a:latin typeface="AppleGothic"/>
              <a:cs typeface="AppleGothic"/>
            </a:endParaRPr>
          </a:p>
        </p:txBody>
      </p:sp>
      <p:sp>
        <p:nvSpPr>
          <p:cNvPr id="31" name="object 39">
            <a:extLst>
              <a:ext uri="{FF2B5EF4-FFF2-40B4-BE49-F238E27FC236}">
                <a16:creationId xmlns:a16="http://schemas.microsoft.com/office/drawing/2014/main" id="{628C3435-70FD-8CD9-302A-8425A4E96801}"/>
              </a:ext>
            </a:extLst>
          </p:cNvPr>
          <p:cNvSpPr txBox="1"/>
          <p:nvPr userDrawn="1"/>
        </p:nvSpPr>
        <p:spPr>
          <a:xfrm>
            <a:off x="5071515" y="7785822"/>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❸</a:t>
            </a:r>
            <a:endParaRPr sz="1235">
              <a:latin typeface="AppleGothic"/>
              <a:cs typeface="AppleGothic"/>
            </a:endParaRPr>
          </a:p>
        </p:txBody>
      </p:sp>
      <p:sp>
        <p:nvSpPr>
          <p:cNvPr id="33" name="object 49">
            <a:extLst>
              <a:ext uri="{FF2B5EF4-FFF2-40B4-BE49-F238E27FC236}">
                <a16:creationId xmlns:a16="http://schemas.microsoft.com/office/drawing/2014/main" id="{8BCA607A-B46E-1CD3-041A-9585231D9365}"/>
              </a:ext>
            </a:extLst>
          </p:cNvPr>
          <p:cNvSpPr/>
          <p:nvPr userDrawn="1"/>
        </p:nvSpPr>
        <p:spPr>
          <a:xfrm>
            <a:off x="0" y="1665998"/>
            <a:ext cx="357467" cy="5220260"/>
          </a:xfrm>
          <a:custGeom>
            <a:avLst/>
            <a:gdLst/>
            <a:ahLst/>
            <a:cxnLst/>
            <a:rect l="l" t="t" r="r" b="b"/>
            <a:pathLst>
              <a:path w="416559" h="5916295">
                <a:moveTo>
                  <a:pt x="410019" y="0"/>
                </a:moveTo>
                <a:lnTo>
                  <a:pt x="6286" y="0"/>
                </a:lnTo>
                <a:lnTo>
                  <a:pt x="0" y="6286"/>
                </a:lnTo>
                <a:lnTo>
                  <a:pt x="0" y="5909843"/>
                </a:lnTo>
                <a:lnTo>
                  <a:pt x="6286" y="5916142"/>
                </a:lnTo>
                <a:lnTo>
                  <a:pt x="402259" y="5916142"/>
                </a:lnTo>
                <a:lnTo>
                  <a:pt x="410019" y="5916142"/>
                </a:lnTo>
                <a:lnTo>
                  <a:pt x="416318" y="5909843"/>
                </a:lnTo>
                <a:lnTo>
                  <a:pt x="416318" y="6286"/>
                </a:lnTo>
                <a:lnTo>
                  <a:pt x="410019" y="0"/>
                </a:lnTo>
                <a:close/>
              </a:path>
            </a:pathLst>
          </a:custGeom>
          <a:solidFill>
            <a:srgbClr val="B2B3B5"/>
          </a:solidFill>
        </p:spPr>
        <p:txBody>
          <a:bodyPr wrap="square" lIns="0" tIns="0" rIns="0" bIns="0" rtlCol="0"/>
          <a:lstStyle/>
          <a:p>
            <a:endParaRPr sz="1588"/>
          </a:p>
        </p:txBody>
      </p:sp>
      <p:sp>
        <p:nvSpPr>
          <p:cNvPr id="34" name="object 50">
            <a:extLst>
              <a:ext uri="{FF2B5EF4-FFF2-40B4-BE49-F238E27FC236}">
                <a16:creationId xmlns:a16="http://schemas.microsoft.com/office/drawing/2014/main" id="{406780EB-E59F-4514-29E3-B054E7FB647C}"/>
              </a:ext>
            </a:extLst>
          </p:cNvPr>
          <p:cNvSpPr/>
          <p:nvPr userDrawn="1"/>
        </p:nvSpPr>
        <p:spPr>
          <a:xfrm>
            <a:off x="644243" y="1286510"/>
            <a:ext cx="4427272" cy="163474"/>
          </a:xfrm>
          <a:custGeom>
            <a:avLst/>
            <a:gdLst/>
            <a:ahLst/>
            <a:cxnLst/>
            <a:rect l="l" t="t" r="r" b="b"/>
            <a:pathLst>
              <a:path w="3078479">
                <a:moveTo>
                  <a:pt x="0" y="0"/>
                </a:moveTo>
                <a:lnTo>
                  <a:pt x="3078416" y="0"/>
                </a:lnTo>
              </a:path>
            </a:pathLst>
          </a:custGeom>
          <a:ln w="76200">
            <a:solidFill>
              <a:srgbClr val="B2B3B5"/>
            </a:solidFill>
          </a:ln>
        </p:spPr>
        <p:txBody>
          <a:bodyPr wrap="square" lIns="0" tIns="0" rIns="0" bIns="0" rtlCol="0"/>
          <a:lstStyle/>
          <a:p>
            <a:endParaRPr sz="1588"/>
          </a:p>
        </p:txBody>
      </p:sp>
    </p:spTree>
    <p:extLst>
      <p:ext uri="{BB962C8B-B14F-4D97-AF65-F5344CB8AC3E}">
        <p14:creationId xmlns:p14="http://schemas.microsoft.com/office/powerpoint/2010/main" val="966365164"/>
      </p:ext>
    </p:extLst>
  </p:cSld>
  <p:clrMap bg1="lt1" tx1="dk1" bg2="lt2" tx2="dk2" accent1="accent1" accent2="accent2" accent3="accent3" accent4="accent4" accent5="accent5" accent6="accent6" hlink="hlink" folHlink="folHlink"/>
  <p:sldLayoutIdLst>
    <p:sldLayoutId id="2147483806" r:id="rId1"/>
  </p:sldLayoutIdLst>
  <p:hf hdr="0" dt="0"/>
  <p:txStyles>
    <p:titleStyle>
      <a:lvl1pPr algn="l" defTabSz="914400" rtl="0" eaLnBrk="1" latinLnBrk="0" hangingPunct="1">
        <a:lnSpc>
          <a:spcPct val="90000"/>
        </a:lnSpc>
        <a:spcBef>
          <a:spcPct val="0"/>
        </a:spcBef>
        <a:buNone/>
        <a:defRPr kumimoji="1"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7D7C2144-8BD9-85B0-36ED-92620C6EB65B}"/>
              </a:ext>
            </a:extLst>
          </p:cNvPr>
          <p:cNvSpPr>
            <a:spLocks noGrp="1"/>
          </p:cNvSpPr>
          <p:nvPr>
            <p:ph type="sldNum" sz="quarter" idx="4"/>
          </p:nvPr>
        </p:nvSpPr>
        <p:spPr>
          <a:xfrm>
            <a:off x="2657475" y="9450505"/>
            <a:ext cx="1543050" cy="351872"/>
          </a:xfrm>
          <a:prstGeom prst="rect">
            <a:avLst/>
          </a:prstGeom>
        </p:spPr>
        <p:txBody>
          <a:bodyPr vert="horz" lIns="91440" tIns="45720" rIns="91440" bIns="45720" rtlCol="0" anchor="ctr"/>
          <a:lstStyle>
            <a:lvl1pPr algn="ctr">
              <a:defRPr sz="800">
                <a:solidFill>
                  <a:schemeClr val="tx1"/>
                </a:solidFill>
              </a:defRPr>
            </a:lvl1pPr>
          </a:lstStyle>
          <a:p>
            <a:fld id="{5C9A7DF6-5BF3-4F5D-B76E-EB7D638CBFF7}" type="slidenum">
              <a:rPr kumimoji="1" lang="ja-JP" altLang="en-US" smtClean="0"/>
              <a:pPr/>
              <a:t>‹#›</a:t>
            </a:fld>
            <a:endParaRPr kumimoji="1" lang="ja-JP" altLang="en-US"/>
          </a:p>
        </p:txBody>
      </p:sp>
      <p:sp>
        <p:nvSpPr>
          <p:cNvPr id="8" name="object 41">
            <a:extLst>
              <a:ext uri="{FF2B5EF4-FFF2-40B4-BE49-F238E27FC236}">
                <a16:creationId xmlns:a16="http://schemas.microsoft.com/office/drawing/2014/main" id="{E7E9C548-8B27-89E6-B7D8-AC6A880773BD}"/>
              </a:ext>
            </a:extLst>
          </p:cNvPr>
          <p:cNvSpPr/>
          <p:nvPr userDrawn="1"/>
        </p:nvSpPr>
        <p:spPr>
          <a:xfrm>
            <a:off x="357467" y="509398"/>
            <a:ext cx="6492244" cy="230419"/>
          </a:xfrm>
          <a:custGeom>
            <a:avLst/>
            <a:gdLst/>
            <a:ahLst/>
            <a:cxnLst/>
            <a:rect l="l" t="t" r="r" b="b"/>
            <a:pathLst>
              <a:path w="7714615">
                <a:moveTo>
                  <a:pt x="0" y="0"/>
                </a:moveTo>
                <a:lnTo>
                  <a:pt x="7714437" y="0"/>
                </a:lnTo>
              </a:path>
            </a:pathLst>
          </a:custGeom>
          <a:ln w="25400">
            <a:solidFill>
              <a:srgbClr val="226BAB"/>
            </a:solidFill>
          </a:ln>
          <a:effectLst>
            <a:outerShdw blurRad="50800" dist="38100" dir="2700000" algn="tl" rotWithShape="0">
              <a:prstClr val="black">
                <a:alpha val="40000"/>
              </a:prstClr>
            </a:outerShdw>
          </a:effectLst>
        </p:spPr>
        <p:txBody>
          <a:bodyPr wrap="square" lIns="0" tIns="0" rIns="0" bIns="0" rtlCol="0"/>
          <a:lstStyle/>
          <a:p>
            <a:endParaRPr sz="1588"/>
          </a:p>
        </p:txBody>
      </p:sp>
      <p:sp>
        <p:nvSpPr>
          <p:cNvPr id="10" name="object 2">
            <a:extLst>
              <a:ext uri="{FF2B5EF4-FFF2-40B4-BE49-F238E27FC236}">
                <a16:creationId xmlns:a16="http://schemas.microsoft.com/office/drawing/2014/main" id="{B6D83B3A-0D22-1AF1-2E1F-129491E06B5B}"/>
              </a:ext>
            </a:extLst>
          </p:cNvPr>
          <p:cNvSpPr/>
          <p:nvPr userDrawn="1"/>
        </p:nvSpPr>
        <p:spPr>
          <a:xfrm>
            <a:off x="0" y="1"/>
            <a:ext cx="357468" cy="522194"/>
          </a:xfrm>
          <a:custGeom>
            <a:avLst/>
            <a:gdLst/>
            <a:ahLst/>
            <a:cxnLst/>
            <a:rect l="l" t="t" r="r" b="b"/>
            <a:pathLst>
              <a:path w="377825" h="433070">
                <a:moveTo>
                  <a:pt x="377698" y="0"/>
                </a:moveTo>
                <a:lnTo>
                  <a:pt x="0" y="0"/>
                </a:lnTo>
                <a:lnTo>
                  <a:pt x="0" y="432930"/>
                </a:lnTo>
                <a:lnTo>
                  <a:pt x="377698" y="432930"/>
                </a:lnTo>
                <a:lnTo>
                  <a:pt x="377698" y="0"/>
                </a:lnTo>
                <a:close/>
              </a:path>
            </a:pathLst>
          </a:custGeom>
          <a:solidFill>
            <a:srgbClr val="226BAB"/>
          </a:solidFill>
        </p:spPr>
        <p:txBody>
          <a:bodyPr wrap="square" lIns="0" tIns="0" rIns="0" bIns="0" rtlCol="0"/>
          <a:lstStyle/>
          <a:p>
            <a:endParaRPr sz="1588"/>
          </a:p>
        </p:txBody>
      </p:sp>
      <p:sp>
        <p:nvSpPr>
          <p:cNvPr id="11" name="object 3">
            <a:extLst>
              <a:ext uri="{FF2B5EF4-FFF2-40B4-BE49-F238E27FC236}">
                <a16:creationId xmlns:a16="http://schemas.microsoft.com/office/drawing/2014/main" id="{4264512B-F8C3-CEE7-8610-91D8FC6AF8D4}"/>
              </a:ext>
            </a:extLst>
          </p:cNvPr>
          <p:cNvSpPr/>
          <p:nvPr userDrawn="1"/>
        </p:nvSpPr>
        <p:spPr>
          <a:xfrm>
            <a:off x="0" y="726926"/>
            <a:ext cx="357467" cy="620246"/>
          </a:xfrm>
          <a:custGeom>
            <a:avLst/>
            <a:gdLst/>
            <a:ahLst/>
            <a:cxnLst/>
            <a:rect l="l" t="t" r="r" b="b"/>
            <a:pathLst>
              <a:path w="405130" h="702944">
                <a:moveTo>
                  <a:pt x="397573" y="0"/>
                </a:moveTo>
                <a:lnTo>
                  <a:pt x="7150" y="0"/>
                </a:lnTo>
                <a:lnTo>
                  <a:pt x="0" y="7162"/>
                </a:lnTo>
                <a:lnTo>
                  <a:pt x="0" y="695731"/>
                </a:lnTo>
                <a:lnTo>
                  <a:pt x="7150" y="702881"/>
                </a:lnTo>
                <a:lnTo>
                  <a:pt x="388747" y="702881"/>
                </a:lnTo>
                <a:lnTo>
                  <a:pt x="397573" y="702881"/>
                </a:lnTo>
                <a:lnTo>
                  <a:pt x="404723" y="695731"/>
                </a:lnTo>
                <a:lnTo>
                  <a:pt x="404723" y="7162"/>
                </a:lnTo>
                <a:lnTo>
                  <a:pt x="397573" y="0"/>
                </a:lnTo>
                <a:close/>
              </a:path>
            </a:pathLst>
          </a:custGeom>
          <a:solidFill>
            <a:srgbClr val="226BAB"/>
          </a:solidFill>
        </p:spPr>
        <p:txBody>
          <a:bodyPr vert="vert" wrap="square" lIns="0" tIns="0" rIns="0" bIns="0" rtlCol="0"/>
          <a:lstStyle/>
          <a:p>
            <a:pPr algn="ctr"/>
            <a:endParaRPr sz="1100">
              <a:solidFill>
                <a:schemeClr val="bg1"/>
              </a:solidFill>
              <a:latin typeface="メイリオ" panose="020B0604030504040204" pitchFamily="50" charset="-128"/>
              <a:ea typeface="メイリオ" panose="020B0604030504040204" pitchFamily="50" charset="-128"/>
            </a:endParaRPr>
          </a:p>
        </p:txBody>
      </p:sp>
      <p:grpSp>
        <p:nvGrpSpPr>
          <p:cNvPr id="12" name="object 4">
            <a:extLst>
              <a:ext uri="{FF2B5EF4-FFF2-40B4-BE49-F238E27FC236}">
                <a16:creationId xmlns:a16="http://schemas.microsoft.com/office/drawing/2014/main" id="{5BFCBBFB-72A5-79DB-8871-9EBE2DD0AD29}"/>
              </a:ext>
            </a:extLst>
          </p:cNvPr>
          <p:cNvGrpSpPr/>
          <p:nvPr userDrawn="1"/>
        </p:nvGrpSpPr>
        <p:grpSpPr>
          <a:xfrm>
            <a:off x="644243" y="1449998"/>
            <a:ext cx="432000" cy="432000"/>
            <a:chOff x="951527" y="1545770"/>
            <a:chExt cx="330835" cy="331470"/>
          </a:xfrm>
        </p:grpSpPr>
        <p:sp>
          <p:nvSpPr>
            <p:cNvPr id="13" name="object 5">
              <a:extLst>
                <a:ext uri="{FF2B5EF4-FFF2-40B4-BE49-F238E27FC236}">
                  <a16:creationId xmlns:a16="http://schemas.microsoft.com/office/drawing/2014/main" id="{47324263-C7BA-1BEA-00F4-5C4ABDC90B00}"/>
                </a:ext>
              </a:extLst>
            </p:cNvPr>
            <p:cNvSpPr/>
            <p:nvPr/>
          </p:nvSpPr>
          <p:spPr>
            <a:xfrm>
              <a:off x="975258" y="1569795"/>
              <a:ext cx="307340" cy="307340"/>
            </a:xfrm>
            <a:custGeom>
              <a:avLst/>
              <a:gdLst/>
              <a:ahLst/>
              <a:cxnLst/>
              <a:rect l="l" t="t" r="r" b="b"/>
              <a:pathLst>
                <a:path w="307340" h="307339">
                  <a:moveTo>
                    <a:pt x="307073" y="0"/>
                  </a:moveTo>
                  <a:lnTo>
                    <a:pt x="0" y="0"/>
                  </a:lnTo>
                  <a:lnTo>
                    <a:pt x="0" y="283057"/>
                  </a:lnTo>
                  <a:lnTo>
                    <a:pt x="0" y="307073"/>
                  </a:lnTo>
                  <a:lnTo>
                    <a:pt x="307073" y="307073"/>
                  </a:lnTo>
                  <a:lnTo>
                    <a:pt x="307073" y="283057"/>
                  </a:lnTo>
                  <a:lnTo>
                    <a:pt x="307073" y="0"/>
                  </a:lnTo>
                  <a:close/>
                </a:path>
              </a:pathLst>
            </a:custGeom>
            <a:solidFill>
              <a:srgbClr val="D3D5D6"/>
            </a:solidFill>
          </p:spPr>
          <p:txBody>
            <a:bodyPr wrap="square" lIns="0" tIns="0" rIns="0" bIns="0" rtlCol="0"/>
            <a:lstStyle/>
            <a:p>
              <a:endParaRPr sz="1588"/>
            </a:p>
          </p:txBody>
        </p:sp>
        <p:sp>
          <p:nvSpPr>
            <p:cNvPr id="14" name="object 6">
              <a:extLst>
                <a:ext uri="{FF2B5EF4-FFF2-40B4-BE49-F238E27FC236}">
                  <a16:creationId xmlns:a16="http://schemas.microsoft.com/office/drawing/2014/main" id="{F6E415B1-E64A-6503-ADAE-77EB4DFF3C07}"/>
                </a:ext>
              </a:extLst>
            </p:cNvPr>
            <p:cNvSpPr/>
            <p:nvPr/>
          </p:nvSpPr>
          <p:spPr>
            <a:xfrm>
              <a:off x="951527" y="1545770"/>
              <a:ext cx="307340" cy="307340"/>
            </a:xfrm>
            <a:custGeom>
              <a:avLst/>
              <a:gdLst/>
              <a:ahLst/>
              <a:cxnLst/>
              <a:rect l="l" t="t" r="r" b="b"/>
              <a:pathLst>
                <a:path w="307340" h="307339">
                  <a:moveTo>
                    <a:pt x="303479" y="0"/>
                  </a:moveTo>
                  <a:lnTo>
                    <a:pt x="3594" y="0"/>
                  </a:lnTo>
                  <a:lnTo>
                    <a:pt x="0" y="3594"/>
                  </a:lnTo>
                  <a:lnTo>
                    <a:pt x="0" y="303479"/>
                  </a:lnTo>
                  <a:lnTo>
                    <a:pt x="3594" y="307073"/>
                  </a:lnTo>
                  <a:lnTo>
                    <a:pt x="299046" y="307073"/>
                  </a:lnTo>
                  <a:lnTo>
                    <a:pt x="303479" y="307073"/>
                  </a:lnTo>
                  <a:lnTo>
                    <a:pt x="307073" y="303479"/>
                  </a:lnTo>
                  <a:lnTo>
                    <a:pt x="307073" y="3594"/>
                  </a:lnTo>
                  <a:lnTo>
                    <a:pt x="303479" y="0"/>
                  </a:lnTo>
                  <a:close/>
                </a:path>
              </a:pathLst>
            </a:custGeom>
            <a:solidFill>
              <a:srgbClr val="226BAC"/>
            </a:solidFill>
          </p:spPr>
          <p:txBody>
            <a:bodyPr wrap="square" lIns="0" tIns="0" rIns="0" bIns="0" rtlCol="0"/>
            <a:lstStyle/>
            <a:p>
              <a:endParaRPr sz="1588"/>
            </a:p>
          </p:txBody>
        </p:sp>
      </p:grpSp>
      <p:grpSp>
        <p:nvGrpSpPr>
          <p:cNvPr id="16" name="object 8">
            <a:extLst>
              <a:ext uri="{FF2B5EF4-FFF2-40B4-BE49-F238E27FC236}">
                <a16:creationId xmlns:a16="http://schemas.microsoft.com/office/drawing/2014/main" id="{A555494A-2678-7F41-D2BA-D82A2FA71067}"/>
              </a:ext>
            </a:extLst>
          </p:cNvPr>
          <p:cNvGrpSpPr/>
          <p:nvPr userDrawn="1"/>
        </p:nvGrpSpPr>
        <p:grpSpPr>
          <a:xfrm>
            <a:off x="623304" y="1946361"/>
            <a:ext cx="5611392" cy="42754"/>
            <a:chOff x="954307" y="1904415"/>
            <a:chExt cx="6159500" cy="15563"/>
          </a:xfrm>
        </p:grpSpPr>
        <p:sp>
          <p:nvSpPr>
            <p:cNvPr id="17" name="object 9">
              <a:extLst>
                <a:ext uri="{FF2B5EF4-FFF2-40B4-BE49-F238E27FC236}">
                  <a16:creationId xmlns:a16="http://schemas.microsoft.com/office/drawing/2014/main" id="{0AFB6ED0-300B-B850-480C-80E58F1DBDFE}"/>
                </a:ext>
              </a:extLst>
            </p:cNvPr>
            <p:cNvSpPr/>
            <p:nvPr/>
          </p:nvSpPr>
          <p:spPr>
            <a:xfrm>
              <a:off x="954307" y="1904415"/>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sp>
          <p:nvSpPr>
            <p:cNvPr id="18" name="object 10">
              <a:extLst>
                <a:ext uri="{FF2B5EF4-FFF2-40B4-BE49-F238E27FC236}">
                  <a16:creationId xmlns:a16="http://schemas.microsoft.com/office/drawing/2014/main" id="{F33E9803-779A-8C8D-C3B0-6485B3B68BEE}"/>
                </a:ext>
              </a:extLst>
            </p:cNvPr>
            <p:cNvSpPr/>
            <p:nvPr/>
          </p:nvSpPr>
          <p:spPr>
            <a:xfrm>
              <a:off x="954307" y="1919978"/>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grpSp>
      <p:sp>
        <p:nvSpPr>
          <p:cNvPr id="19" name="object 11">
            <a:extLst>
              <a:ext uri="{FF2B5EF4-FFF2-40B4-BE49-F238E27FC236}">
                <a16:creationId xmlns:a16="http://schemas.microsoft.com/office/drawing/2014/main" id="{F3E0B39F-DD36-BE60-F7A5-9FA62275B6EB}"/>
              </a:ext>
            </a:extLst>
          </p:cNvPr>
          <p:cNvSpPr/>
          <p:nvPr userDrawn="1"/>
        </p:nvSpPr>
        <p:spPr>
          <a:xfrm>
            <a:off x="623304" y="9443816"/>
            <a:ext cx="5611392" cy="45719"/>
          </a:xfrm>
          <a:custGeom>
            <a:avLst/>
            <a:gdLst/>
            <a:ahLst/>
            <a:cxnLst/>
            <a:rect l="l" t="t" r="r" b="b"/>
            <a:pathLst>
              <a:path w="6167755">
                <a:moveTo>
                  <a:pt x="0" y="0"/>
                </a:moveTo>
                <a:lnTo>
                  <a:pt x="6167450" y="0"/>
                </a:lnTo>
              </a:path>
            </a:pathLst>
          </a:custGeom>
          <a:ln w="12700">
            <a:solidFill>
              <a:srgbClr val="222222"/>
            </a:solidFill>
          </a:ln>
        </p:spPr>
        <p:txBody>
          <a:bodyPr wrap="square" lIns="0" tIns="0" rIns="0" bIns="0" rtlCol="0"/>
          <a:lstStyle/>
          <a:p>
            <a:endParaRPr sz="1588"/>
          </a:p>
        </p:txBody>
      </p:sp>
      <p:sp>
        <p:nvSpPr>
          <p:cNvPr id="29" name="object 37">
            <a:extLst>
              <a:ext uri="{FF2B5EF4-FFF2-40B4-BE49-F238E27FC236}">
                <a16:creationId xmlns:a16="http://schemas.microsoft.com/office/drawing/2014/main" id="{18F50F51-E09C-82DB-8685-3826E4562FC0}"/>
              </a:ext>
            </a:extLst>
          </p:cNvPr>
          <p:cNvSpPr txBox="1"/>
          <p:nvPr userDrawn="1"/>
        </p:nvSpPr>
        <p:spPr>
          <a:xfrm>
            <a:off x="5071515" y="5722188"/>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❷</a:t>
            </a:r>
            <a:endParaRPr sz="1235">
              <a:latin typeface="AppleGothic"/>
              <a:cs typeface="AppleGothic"/>
            </a:endParaRPr>
          </a:p>
        </p:txBody>
      </p:sp>
      <p:sp>
        <p:nvSpPr>
          <p:cNvPr id="31" name="object 39">
            <a:extLst>
              <a:ext uri="{FF2B5EF4-FFF2-40B4-BE49-F238E27FC236}">
                <a16:creationId xmlns:a16="http://schemas.microsoft.com/office/drawing/2014/main" id="{628C3435-70FD-8CD9-302A-8425A4E96801}"/>
              </a:ext>
            </a:extLst>
          </p:cNvPr>
          <p:cNvSpPr txBox="1"/>
          <p:nvPr userDrawn="1"/>
        </p:nvSpPr>
        <p:spPr>
          <a:xfrm>
            <a:off x="5071515" y="7785822"/>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❸</a:t>
            </a:r>
            <a:endParaRPr sz="1235">
              <a:latin typeface="AppleGothic"/>
              <a:cs typeface="AppleGothic"/>
            </a:endParaRPr>
          </a:p>
        </p:txBody>
      </p:sp>
      <p:sp>
        <p:nvSpPr>
          <p:cNvPr id="33" name="object 49">
            <a:extLst>
              <a:ext uri="{FF2B5EF4-FFF2-40B4-BE49-F238E27FC236}">
                <a16:creationId xmlns:a16="http://schemas.microsoft.com/office/drawing/2014/main" id="{8BCA607A-B46E-1CD3-041A-9585231D9365}"/>
              </a:ext>
            </a:extLst>
          </p:cNvPr>
          <p:cNvSpPr/>
          <p:nvPr userDrawn="1"/>
        </p:nvSpPr>
        <p:spPr>
          <a:xfrm>
            <a:off x="0" y="1665998"/>
            <a:ext cx="357467" cy="5220260"/>
          </a:xfrm>
          <a:custGeom>
            <a:avLst/>
            <a:gdLst/>
            <a:ahLst/>
            <a:cxnLst/>
            <a:rect l="l" t="t" r="r" b="b"/>
            <a:pathLst>
              <a:path w="416559" h="5916295">
                <a:moveTo>
                  <a:pt x="410019" y="0"/>
                </a:moveTo>
                <a:lnTo>
                  <a:pt x="6286" y="0"/>
                </a:lnTo>
                <a:lnTo>
                  <a:pt x="0" y="6286"/>
                </a:lnTo>
                <a:lnTo>
                  <a:pt x="0" y="5909843"/>
                </a:lnTo>
                <a:lnTo>
                  <a:pt x="6286" y="5916142"/>
                </a:lnTo>
                <a:lnTo>
                  <a:pt x="402259" y="5916142"/>
                </a:lnTo>
                <a:lnTo>
                  <a:pt x="410019" y="5916142"/>
                </a:lnTo>
                <a:lnTo>
                  <a:pt x="416318" y="5909843"/>
                </a:lnTo>
                <a:lnTo>
                  <a:pt x="416318" y="6286"/>
                </a:lnTo>
                <a:lnTo>
                  <a:pt x="410019" y="0"/>
                </a:lnTo>
                <a:close/>
              </a:path>
            </a:pathLst>
          </a:custGeom>
          <a:solidFill>
            <a:srgbClr val="B2B3B5"/>
          </a:solidFill>
        </p:spPr>
        <p:txBody>
          <a:bodyPr wrap="square" lIns="0" tIns="0" rIns="0" bIns="0" rtlCol="0"/>
          <a:lstStyle/>
          <a:p>
            <a:endParaRPr sz="1588"/>
          </a:p>
        </p:txBody>
      </p:sp>
      <p:sp>
        <p:nvSpPr>
          <p:cNvPr id="34" name="object 50">
            <a:extLst>
              <a:ext uri="{FF2B5EF4-FFF2-40B4-BE49-F238E27FC236}">
                <a16:creationId xmlns:a16="http://schemas.microsoft.com/office/drawing/2014/main" id="{406780EB-E59F-4514-29E3-B054E7FB647C}"/>
              </a:ext>
            </a:extLst>
          </p:cNvPr>
          <p:cNvSpPr/>
          <p:nvPr userDrawn="1"/>
        </p:nvSpPr>
        <p:spPr>
          <a:xfrm>
            <a:off x="644243" y="1286510"/>
            <a:ext cx="4427272" cy="163474"/>
          </a:xfrm>
          <a:custGeom>
            <a:avLst/>
            <a:gdLst/>
            <a:ahLst/>
            <a:cxnLst/>
            <a:rect l="l" t="t" r="r" b="b"/>
            <a:pathLst>
              <a:path w="3078479">
                <a:moveTo>
                  <a:pt x="0" y="0"/>
                </a:moveTo>
                <a:lnTo>
                  <a:pt x="3078416" y="0"/>
                </a:lnTo>
              </a:path>
            </a:pathLst>
          </a:custGeom>
          <a:ln w="76200">
            <a:solidFill>
              <a:srgbClr val="B2B3B5"/>
            </a:solidFill>
          </a:ln>
        </p:spPr>
        <p:txBody>
          <a:bodyPr wrap="square" lIns="0" tIns="0" rIns="0" bIns="0" rtlCol="0"/>
          <a:lstStyle/>
          <a:p>
            <a:endParaRPr sz="1588"/>
          </a:p>
        </p:txBody>
      </p:sp>
    </p:spTree>
    <p:extLst>
      <p:ext uri="{BB962C8B-B14F-4D97-AF65-F5344CB8AC3E}">
        <p14:creationId xmlns:p14="http://schemas.microsoft.com/office/powerpoint/2010/main" val="1268575635"/>
      </p:ext>
    </p:extLst>
  </p:cSld>
  <p:clrMap bg1="lt1" tx1="dk1" bg2="lt2" tx2="dk2" accent1="accent1" accent2="accent2" accent3="accent3" accent4="accent4" accent5="accent5" accent6="accent6" hlink="hlink" folHlink="folHlink"/>
  <p:sldLayoutIdLst>
    <p:sldLayoutId id="2147483811" r:id="rId1"/>
    <p:sldLayoutId id="2147483812" r:id="rId2"/>
    <p:sldLayoutId id="2147483813" r:id="rId3"/>
    <p:sldLayoutId id="2147483814" r:id="rId4"/>
    <p:sldLayoutId id="2147483815" r:id="rId5"/>
  </p:sldLayoutIdLst>
  <p:hf hdr="0" dt="0"/>
  <p:txStyles>
    <p:titleStyle>
      <a:lvl1pPr algn="l" defTabSz="914400" rtl="0" eaLnBrk="1" latinLnBrk="0" hangingPunct="1">
        <a:lnSpc>
          <a:spcPct val="90000"/>
        </a:lnSpc>
        <a:spcBef>
          <a:spcPct val="0"/>
        </a:spcBef>
        <a:buNone/>
        <a:defRPr kumimoji="1"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8" name="object 41">
            <a:extLst>
              <a:ext uri="{FF2B5EF4-FFF2-40B4-BE49-F238E27FC236}">
                <a16:creationId xmlns:a16="http://schemas.microsoft.com/office/drawing/2014/main" id="{E7E9C548-8B27-89E6-B7D8-AC6A880773BD}"/>
              </a:ext>
            </a:extLst>
          </p:cNvPr>
          <p:cNvSpPr/>
          <p:nvPr userDrawn="1"/>
        </p:nvSpPr>
        <p:spPr>
          <a:xfrm>
            <a:off x="357467" y="509398"/>
            <a:ext cx="6492244" cy="230419"/>
          </a:xfrm>
          <a:custGeom>
            <a:avLst/>
            <a:gdLst/>
            <a:ahLst/>
            <a:cxnLst/>
            <a:rect l="l" t="t" r="r" b="b"/>
            <a:pathLst>
              <a:path w="7714615">
                <a:moveTo>
                  <a:pt x="0" y="0"/>
                </a:moveTo>
                <a:lnTo>
                  <a:pt x="7714437" y="0"/>
                </a:lnTo>
              </a:path>
            </a:pathLst>
          </a:custGeom>
          <a:ln w="25400">
            <a:solidFill>
              <a:srgbClr val="226BAB"/>
            </a:solidFill>
          </a:ln>
          <a:effectLst>
            <a:outerShdw blurRad="50800" dist="38100" dir="2700000" algn="tl" rotWithShape="0">
              <a:prstClr val="black">
                <a:alpha val="40000"/>
              </a:prstClr>
            </a:outerShdw>
          </a:effectLst>
        </p:spPr>
        <p:txBody>
          <a:bodyPr wrap="square" lIns="0" tIns="0" rIns="0" bIns="0" rtlCol="0"/>
          <a:lstStyle/>
          <a:p>
            <a:endParaRPr sz="1588"/>
          </a:p>
        </p:txBody>
      </p:sp>
      <p:sp>
        <p:nvSpPr>
          <p:cNvPr id="10" name="object 2">
            <a:extLst>
              <a:ext uri="{FF2B5EF4-FFF2-40B4-BE49-F238E27FC236}">
                <a16:creationId xmlns:a16="http://schemas.microsoft.com/office/drawing/2014/main" id="{B6D83B3A-0D22-1AF1-2E1F-129491E06B5B}"/>
              </a:ext>
            </a:extLst>
          </p:cNvPr>
          <p:cNvSpPr/>
          <p:nvPr userDrawn="1"/>
        </p:nvSpPr>
        <p:spPr>
          <a:xfrm>
            <a:off x="0" y="1"/>
            <a:ext cx="357468" cy="522194"/>
          </a:xfrm>
          <a:custGeom>
            <a:avLst/>
            <a:gdLst/>
            <a:ahLst/>
            <a:cxnLst/>
            <a:rect l="l" t="t" r="r" b="b"/>
            <a:pathLst>
              <a:path w="377825" h="433070">
                <a:moveTo>
                  <a:pt x="377698" y="0"/>
                </a:moveTo>
                <a:lnTo>
                  <a:pt x="0" y="0"/>
                </a:lnTo>
                <a:lnTo>
                  <a:pt x="0" y="432930"/>
                </a:lnTo>
                <a:lnTo>
                  <a:pt x="377698" y="432930"/>
                </a:lnTo>
                <a:lnTo>
                  <a:pt x="377698" y="0"/>
                </a:lnTo>
                <a:close/>
              </a:path>
            </a:pathLst>
          </a:custGeom>
          <a:solidFill>
            <a:srgbClr val="226BAB"/>
          </a:solidFill>
        </p:spPr>
        <p:txBody>
          <a:bodyPr wrap="square" lIns="0" tIns="0" rIns="0" bIns="0" rtlCol="0"/>
          <a:lstStyle/>
          <a:p>
            <a:endParaRPr sz="1588"/>
          </a:p>
        </p:txBody>
      </p:sp>
      <p:sp>
        <p:nvSpPr>
          <p:cNvPr id="11" name="object 3">
            <a:extLst>
              <a:ext uri="{FF2B5EF4-FFF2-40B4-BE49-F238E27FC236}">
                <a16:creationId xmlns:a16="http://schemas.microsoft.com/office/drawing/2014/main" id="{4264512B-F8C3-CEE7-8610-91D8FC6AF8D4}"/>
              </a:ext>
            </a:extLst>
          </p:cNvPr>
          <p:cNvSpPr/>
          <p:nvPr userDrawn="1"/>
        </p:nvSpPr>
        <p:spPr>
          <a:xfrm>
            <a:off x="0" y="726926"/>
            <a:ext cx="357467" cy="620246"/>
          </a:xfrm>
          <a:custGeom>
            <a:avLst/>
            <a:gdLst/>
            <a:ahLst/>
            <a:cxnLst/>
            <a:rect l="l" t="t" r="r" b="b"/>
            <a:pathLst>
              <a:path w="405130" h="702944">
                <a:moveTo>
                  <a:pt x="397573" y="0"/>
                </a:moveTo>
                <a:lnTo>
                  <a:pt x="7150" y="0"/>
                </a:lnTo>
                <a:lnTo>
                  <a:pt x="0" y="7162"/>
                </a:lnTo>
                <a:lnTo>
                  <a:pt x="0" y="695731"/>
                </a:lnTo>
                <a:lnTo>
                  <a:pt x="7150" y="702881"/>
                </a:lnTo>
                <a:lnTo>
                  <a:pt x="388747" y="702881"/>
                </a:lnTo>
                <a:lnTo>
                  <a:pt x="397573" y="702881"/>
                </a:lnTo>
                <a:lnTo>
                  <a:pt x="404723" y="695731"/>
                </a:lnTo>
                <a:lnTo>
                  <a:pt x="404723" y="7162"/>
                </a:lnTo>
                <a:lnTo>
                  <a:pt x="397573" y="0"/>
                </a:lnTo>
                <a:close/>
              </a:path>
            </a:pathLst>
          </a:custGeom>
          <a:solidFill>
            <a:srgbClr val="226BAB"/>
          </a:solidFill>
        </p:spPr>
        <p:txBody>
          <a:bodyPr vert="vert" wrap="square" lIns="0" tIns="0" rIns="0" bIns="0" rtlCol="0"/>
          <a:lstStyle/>
          <a:p>
            <a:pPr algn="ctr"/>
            <a:endParaRPr sz="1100">
              <a:solidFill>
                <a:schemeClr val="bg1"/>
              </a:solidFill>
              <a:latin typeface="メイリオ" panose="020B0604030504040204" pitchFamily="50" charset="-128"/>
              <a:ea typeface="メイリオ" panose="020B0604030504040204" pitchFamily="50" charset="-128"/>
            </a:endParaRPr>
          </a:p>
        </p:txBody>
      </p:sp>
      <p:grpSp>
        <p:nvGrpSpPr>
          <p:cNvPr id="12" name="object 4">
            <a:extLst>
              <a:ext uri="{FF2B5EF4-FFF2-40B4-BE49-F238E27FC236}">
                <a16:creationId xmlns:a16="http://schemas.microsoft.com/office/drawing/2014/main" id="{5BFCBBFB-72A5-79DB-8871-9EBE2DD0AD29}"/>
              </a:ext>
            </a:extLst>
          </p:cNvPr>
          <p:cNvGrpSpPr/>
          <p:nvPr userDrawn="1"/>
        </p:nvGrpSpPr>
        <p:grpSpPr>
          <a:xfrm>
            <a:off x="644243" y="1449998"/>
            <a:ext cx="432000" cy="432000"/>
            <a:chOff x="951527" y="1545770"/>
            <a:chExt cx="330835" cy="331470"/>
          </a:xfrm>
        </p:grpSpPr>
        <p:sp>
          <p:nvSpPr>
            <p:cNvPr id="13" name="object 5">
              <a:extLst>
                <a:ext uri="{FF2B5EF4-FFF2-40B4-BE49-F238E27FC236}">
                  <a16:creationId xmlns:a16="http://schemas.microsoft.com/office/drawing/2014/main" id="{47324263-C7BA-1BEA-00F4-5C4ABDC90B00}"/>
                </a:ext>
              </a:extLst>
            </p:cNvPr>
            <p:cNvSpPr/>
            <p:nvPr/>
          </p:nvSpPr>
          <p:spPr>
            <a:xfrm>
              <a:off x="975258" y="1569795"/>
              <a:ext cx="307340" cy="307340"/>
            </a:xfrm>
            <a:custGeom>
              <a:avLst/>
              <a:gdLst/>
              <a:ahLst/>
              <a:cxnLst/>
              <a:rect l="l" t="t" r="r" b="b"/>
              <a:pathLst>
                <a:path w="307340" h="307339">
                  <a:moveTo>
                    <a:pt x="307073" y="0"/>
                  </a:moveTo>
                  <a:lnTo>
                    <a:pt x="0" y="0"/>
                  </a:lnTo>
                  <a:lnTo>
                    <a:pt x="0" y="283057"/>
                  </a:lnTo>
                  <a:lnTo>
                    <a:pt x="0" y="307073"/>
                  </a:lnTo>
                  <a:lnTo>
                    <a:pt x="307073" y="307073"/>
                  </a:lnTo>
                  <a:lnTo>
                    <a:pt x="307073" y="283057"/>
                  </a:lnTo>
                  <a:lnTo>
                    <a:pt x="307073" y="0"/>
                  </a:lnTo>
                  <a:close/>
                </a:path>
              </a:pathLst>
            </a:custGeom>
            <a:solidFill>
              <a:srgbClr val="D3D5D6"/>
            </a:solidFill>
          </p:spPr>
          <p:txBody>
            <a:bodyPr wrap="square" lIns="0" tIns="0" rIns="0" bIns="0" rtlCol="0"/>
            <a:lstStyle/>
            <a:p>
              <a:endParaRPr sz="1588"/>
            </a:p>
          </p:txBody>
        </p:sp>
        <p:sp>
          <p:nvSpPr>
            <p:cNvPr id="14" name="object 6">
              <a:extLst>
                <a:ext uri="{FF2B5EF4-FFF2-40B4-BE49-F238E27FC236}">
                  <a16:creationId xmlns:a16="http://schemas.microsoft.com/office/drawing/2014/main" id="{F6E415B1-E64A-6503-ADAE-77EB4DFF3C07}"/>
                </a:ext>
              </a:extLst>
            </p:cNvPr>
            <p:cNvSpPr/>
            <p:nvPr/>
          </p:nvSpPr>
          <p:spPr>
            <a:xfrm>
              <a:off x="951527" y="1545770"/>
              <a:ext cx="307340" cy="307340"/>
            </a:xfrm>
            <a:custGeom>
              <a:avLst/>
              <a:gdLst/>
              <a:ahLst/>
              <a:cxnLst/>
              <a:rect l="l" t="t" r="r" b="b"/>
              <a:pathLst>
                <a:path w="307340" h="307339">
                  <a:moveTo>
                    <a:pt x="303479" y="0"/>
                  </a:moveTo>
                  <a:lnTo>
                    <a:pt x="3594" y="0"/>
                  </a:lnTo>
                  <a:lnTo>
                    <a:pt x="0" y="3594"/>
                  </a:lnTo>
                  <a:lnTo>
                    <a:pt x="0" y="303479"/>
                  </a:lnTo>
                  <a:lnTo>
                    <a:pt x="3594" y="307073"/>
                  </a:lnTo>
                  <a:lnTo>
                    <a:pt x="299046" y="307073"/>
                  </a:lnTo>
                  <a:lnTo>
                    <a:pt x="303479" y="307073"/>
                  </a:lnTo>
                  <a:lnTo>
                    <a:pt x="307073" y="303479"/>
                  </a:lnTo>
                  <a:lnTo>
                    <a:pt x="307073" y="3594"/>
                  </a:lnTo>
                  <a:lnTo>
                    <a:pt x="303479" y="0"/>
                  </a:lnTo>
                  <a:close/>
                </a:path>
              </a:pathLst>
            </a:custGeom>
            <a:solidFill>
              <a:srgbClr val="226BAC"/>
            </a:solidFill>
          </p:spPr>
          <p:txBody>
            <a:bodyPr wrap="square" lIns="0" tIns="0" rIns="0" bIns="0" rtlCol="0"/>
            <a:lstStyle/>
            <a:p>
              <a:endParaRPr sz="1588"/>
            </a:p>
          </p:txBody>
        </p:sp>
      </p:grpSp>
      <p:grpSp>
        <p:nvGrpSpPr>
          <p:cNvPr id="16" name="object 8">
            <a:extLst>
              <a:ext uri="{FF2B5EF4-FFF2-40B4-BE49-F238E27FC236}">
                <a16:creationId xmlns:a16="http://schemas.microsoft.com/office/drawing/2014/main" id="{A555494A-2678-7F41-D2BA-D82A2FA71067}"/>
              </a:ext>
            </a:extLst>
          </p:cNvPr>
          <p:cNvGrpSpPr/>
          <p:nvPr userDrawn="1"/>
        </p:nvGrpSpPr>
        <p:grpSpPr>
          <a:xfrm>
            <a:off x="623304" y="1946361"/>
            <a:ext cx="5611392" cy="42754"/>
            <a:chOff x="954307" y="1904415"/>
            <a:chExt cx="6159500" cy="15563"/>
          </a:xfrm>
        </p:grpSpPr>
        <p:sp>
          <p:nvSpPr>
            <p:cNvPr id="17" name="object 9">
              <a:extLst>
                <a:ext uri="{FF2B5EF4-FFF2-40B4-BE49-F238E27FC236}">
                  <a16:creationId xmlns:a16="http://schemas.microsoft.com/office/drawing/2014/main" id="{0AFB6ED0-300B-B850-480C-80E58F1DBDFE}"/>
                </a:ext>
              </a:extLst>
            </p:cNvPr>
            <p:cNvSpPr/>
            <p:nvPr/>
          </p:nvSpPr>
          <p:spPr>
            <a:xfrm>
              <a:off x="954307" y="1904415"/>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sp>
          <p:nvSpPr>
            <p:cNvPr id="18" name="object 10">
              <a:extLst>
                <a:ext uri="{FF2B5EF4-FFF2-40B4-BE49-F238E27FC236}">
                  <a16:creationId xmlns:a16="http://schemas.microsoft.com/office/drawing/2014/main" id="{F33E9803-779A-8C8D-C3B0-6485B3B68BEE}"/>
                </a:ext>
              </a:extLst>
            </p:cNvPr>
            <p:cNvSpPr/>
            <p:nvPr/>
          </p:nvSpPr>
          <p:spPr>
            <a:xfrm>
              <a:off x="954307" y="1919978"/>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grpSp>
      <p:sp>
        <p:nvSpPr>
          <p:cNvPr id="19" name="object 11">
            <a:extLst>
              <a:ext uri="{FF2B5EF4-FFF2-40B4-BE49-F238E27FC236}">
                <a16:creationId xmlns:a16="http://schemas.microsoft.com/office/drawing/2014/main" id="{F3E0B39F-DD36-BE60-F7A5-9FA62275B6EB}"/>
              </a:ext>
            </a:extLst>
          </p:cNvPr>
          <p:cNvSpPr/>
          <p:nvPr userDrawn="1"/>
        </p:nvSpPr>
        <p:spPr>
          <a:xfrm>
            <a:off x="623304" y="9443816"/>
            <a:ext cx="5611392" cy="45719"/>
          </a:xfrm>
          <a:custGeom>
            <a:avLst/>
            <a:gdLst/>
            <a:ahLst/>
            <a:cxnLst/>
            <a:rect l="l" t="t" r="r" b="b"/>
            <a:pathLst>
              <a:path w="6167755">
                <a:moveTo>
                  <a:pt x="0" y="0"/>
                </a:moveTo>
                <a:lnTo>
                  <a:pt x="6167450" y="0"/>
                </a:lnTo>
              </a:path>
            </a:pathLst>
          </a:custGeom>
          <a:ln w="12700">
            <a:solidFill>
              <a:srgbClr val="222222"/>
            </a:solidFill>
          </a:ln>
        </p:spPr>
        <p:txBody>
          <a:bodyPr wrap="square" lIns="0" tIns="0" rIns="0" bIns="0" rtlCol="0"/>
          <a:lstStyle/>
          <a:p>
            <a:endParaRPr sz="1588"/>
          </a:p>
        </p:txBody>
      </p:sp>
      <p:sp>
        <p:nvSpPr>
          <p:cNvPr id="29" name="object 37">
            <a:extLst>
              <a:ext uri="{FF2B5EF4-FFF2-40B4-BE49-F238E27FC236}">
                <a16:creationId xmlns:a16="http://schemas.microsoft.com/office/drawing/2014/main" id="{18F50F51-E09C-82DB-8685-3826E4562FC0}"/>
              </a:ext>
            </a:extLst>
          </p:cNvPr>
          <p:cNvSpPr txBox="1"/>
          <p:nvPr userDrawn="1"/>
        </p:nvSpPr>
        <p:spPr>
          <a:xfrm>
            <a:off x="5071515" y="5722188"/>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❷</a:t>
            </a:r>
            <a:endParaRPr sz="1235">
              <a:latin typeface="AppleGothic"/>
              <a:cs typeface="AppleGothic"/>
            </a:endParaRPr>
          </a:p>
        </p:txBody>
      </p:sp>
      <p:sp>
        <p:nvSpPr>
          <p:cNvPr id="31" name="object 39">
            <a:extLst>
              <a:ext uri="{FF2B5EF4-FFF2-40B4-BE49-F238E27FC236}">
                <a16:creationId xmlns:a16="http://schemas.microsoft.com/office/drawing/2014/main" id="{628C3435-70FD-8CD9-302A-8425A4E96801}"/>
              </a:ext>
            </a:extLst>
          </p:cNvPr>
          <p:cNvSpPr txBox="1"/>
          <p:nvPr userDrawn="1"/>
        </p:nvSpPr>
        <p:spPr>
          <a:xfrm>
            <a:off x="5071515" y="7785822"/>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❸</a:t>
            </a:r>
            <a:endParaRPr sz="1235">
              <a:latin typeface="AppleGothic"/>
              <a:cs typeface="AppleGothic"/>
            </a:endParaRPr>
          </a:p>
        </p:txBody>
      </p:sp>
      <p:sp>
        <p:nvSpPr>
          <p:cNvPr id="33" name="object 49">
            <a:extLst>
              <a:ext uri="{FF2B5EF4-FFF2-40B4-BE49-F238E27FC236}">
                <a16:creationId xmlns:a16="http://schemas.microsoft.com/office/drawing/2014/main" id="{8BCA607A-B46E-1CD3-041A-9585231D9365}"/>
              </a:ext>
            </a:extLst>
          </p:cNvPr>
          <p:cNvSpPr/>
          <p:nvPr userDrawn="1"/>
        </p:nvSpPr>
        <p:spPr>
          <a:xfrm>
            <a:off x="0" y="1665998"/>
            <a:ext cx="357467" cy="5220260"/>
          </a:xfrm>
          <a:custGeom>
            <a:avLst/>
            <a:gdLst/>
            <a:ahLst/>
            <a:cxnLst/>
            <a:rect l="l" t="t" r="r" b="b"/>
            <a:pathLst>
              <a:path w="416559" h="5916295">
                <a:moveTo>
                  <a:pt x="410019" y="0"/>
                </a:moveTo>
                <a:lnTo>
                  <a:pt x="6286" y="0"/>
                </a:lnTo>
                <a:lnTo>
                  <a:pt x="0" y="6286"/>
                </a:lnTo>
                <a:lnTo>
                  <a:pt x="0" y="5909843"/>
                </a:lnTo>
                <a:lnTo>
                  <a:pt x="6286" y="5916142"/>
                </a:lnTo>
                <a:lnTo>
                  <a:pt x="402259" y="5916142"/>
                </a:lnTo>
                <a:lnTo>
                  <a:pt x="410019" y="5916142"/>
                </a:lnTo>
                <a:lnTo>
                  <a:pt x="416318" y="5909843"/>
                </a:lnTo>
                <a:lnTo>
                  <a:pt x="416318" y="6286"/>
                </a:lnTo>
                <a:lnTo>
                  <a:pt x="410019" y="0"/>
                </a:lnTo>
                <a:close/>
              </a:path>
            </a:pathLst>
          </a:custGeom>
          <a:solidFill>
            <a:srgbClr val="B2B3B5"/>
          </a:solidFill>
        </p:spPr>
        <p:txBody>
          <a:bodyPr wrap="square" lIns="0" tIns="0" rIns="0" bIns="0" rtlCol="0"/>
          <a:lstStyle/>
          <a:p>
            <a:endParaRPr sz="1588"/>
          </a:p>
        </p:txBody>
      </p:sp>
      <p:sp>
        <p:nvSpPr>
          <p:cNvPr id="34" name="object 50">
            <a:extLst>
              <a:ext uri="{FF2B5EF4-FFF2-40B4-BE49-F238E27FC236}">
                <a16:creationId xmlns:a16="http://schemas.microsoft.com/office/drawing/2014/main" id="{406780EB-E59F-4514-29E3-B054E7FB647C}"/>
              </a:ext>
            </a:extLst>
          </p:cNvPr>
          <p:cNvSpPr/>
          <p:nvPr userDrawn="1"/>
        </p:nvSpPr>
        <p:spPr>
          <a:xfrm>
            <a:off x="644243" y="1286510"/>
            <a:ext cx="4427272" cy="163474"/>
          </a:xfrm>
          <a:custGeom>
            <a:avLst/>
            <a:gdLst/>
            <a:ahLst/>
            <a:cxnLst/>
            <a:rect l="l" t="t" r="r" b="b"/>
            <a:pathLst>
              <a:path w="3078479">
                <a:moveTo>
                  <a:pt x="0" y="0"/>
                </a:moveTo>
                <a:lnTo>
                  <a:pt x="3078416" y="0"/>
                </a:lnTo>
              </a:path>
            </a:pathLst>
          </a:custGeom>
          <a:ln w="76200">
            <a:solidFill>
              <a:srgbClr val="B2B3B5"/>
            </a:solidFill>
          </a:ln>
        </p:spPr>
        <p:txBody>
          <a:bodyPr wrap="square" lIns="0" tIns="0" rIns="0" bIns="0" rtlCol="0"/>
          <a:lstStyle/>
          <a:p>
            <a:endParaRPr sz="1588"/>
          </a:p>
        </p:txBody>
      </p:sp>
    </p:spTree>
    <p:extLst>
      <p:ext uri="{BB962C8B-B14F-4D97-AF65-F5344CB8AC3E}">
        <p14:creationId xmlns:p14="http://schemas.microsoft.com/office/powerpoint/2010/main" val="1559092899"/>
      </p:ext>
    </p:extLst>
  </p:cSld>
  <p:clrMap bg1="lt1" tx1="dk1" bg2="lt2" tx2="dk2" accent1="accent1" accent2="accent2" accent3="accent3" accent4="accent4" accent5="accent5" accent6="accent6" hlink="hlink" folHlink="folHlink"/>
  <p:sldLayoutIdLst>
    <p:sldLayoutId id="2147483820" r:id="rId1"/>
    <p:sldLayoutId id="2147483821" r:id="rId2"/>
  </p:sldLayoutIdLst>
  <p:hf hdr="0" dt="0"/>
  <p:txStyles>
    <p:titleStyle>
      <a:lvl1pPr algn="l" defTabSz="914400" rtl="0" eaLnBrk="1" latinLnBrk="0" hangingPunct="1">
        <a:lnSpc>
          <a:spcPct val="90000"/>
        </a:lnSpc>
        <a:spcBef>
          <a:spcPct val="0"/>
        </a:spcBef>
        <a:buNone/>
        <a:defRPr kumimoji="1"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0">
          <p15:clr>
            <a:srgbClr val="F26B43"/>
          </p15:clr>
        </p15:guide>
        <p15:guide id="2" pos="2160">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8" name="object 41">
            <a:extLst>
              <a:ext uri="{FF2B5EF4-FFF2-40B4-BE49-F238E27FC236}">
                <a16:creationId xmlns:a16="http://schemas.microsoft.com/office/drawing/2014/main" id="{E7E9C548-8B27-89E6-B7D8-AC6A880773BD}"/>
              </a:ext>
            </a:extLst>
          </p:cNvPr>
          <p:cNvSpPr/>
          <p:nvPr userDrawn="1"/>
        </p:nvSpPr>
        <p:spPr>
          <a:xfrm>
            <a:off x="357467" y="509398"/>
            <a:ext cx="6492244" cy="230419"/>
          </a:xfrm>
          <a:custGeom>
            <a:avLst/>
            <a:gdLst/>
            <a:ahLst/>
            <a:cxnLst/>
            <a:rect l="l" t="t" r="r" b="b"/>
            <a:pathLst>
              <a:path w="7714615">
                <a:moveTo>
                  <a:pt x="0" y="0"/>
                </a:moveTo>
                <a:lnTo>
                  <a:pt x="7714437" y="0"/>
                </a:lnTo>
              </a:path>
            </a:pathLst>
          </a:custGeom>
          <a:ln w="25400">
            <a:solidFill>
              <a:srgbClr val="226BAB"/>
            </a:solidFill>
          </a:ln>
          <a:effectLst>
            <a:outerShdw blurRad="50800" dist="38100" dir="2700000" algn="tl" rotWithShape="0">
              <a:prstClr val="black">
                <a:alpha val="40000"/>
              </a:prstClr>
            </a:outerShdw>
          </a:effectLst>
        </p:spPr>
        <p:txBody>
          <a:bodyPr wrap="square" lIns="0" tIns="0" rIns="0" bIns="0" rtlCol="0"/>
          <a:lstStyle/>
          <a:p>
            <a:endParaRPr sz="1588"/>
          </a:p>
        </p:txBody>
      </p:sp>
      <p:sp>
        <p:nvSpPr>
          <p:cNvPr id="10" name="object 2">
            <a:extLst>
              <a:ext uri="{FF2B5EF4-FFF2-40B4-BE49-F238E27FC236}">
                <a16:creationId xmlns:a16="http://schemas.microsoft.com/office/drawing/2014/main" id="{B6D83B3A-0D22-1AF1-2E1F-129491E06B5B}"/>
              </a:ext>
            </a:extLst>
          </p:cNvPr>
          <p:cNvSpPr/>
          <p:nvPr userDrawn="1"/>
        </p:nvSpPr>
        <p:spPr>
          <a:xfrm>
            <a:off x="0" y="1"/>
            <a:ext cx="357468" cy="522194"/>
          </a:xfrm>
          <a:custGeom>
            <a:avLst/>
            <a:gdLst/>
            <a:ahLst/>
            <a:cxnLst/>
            <a:rect l="l" t="t" r="r" b="b"/>
            <a:pathLst>
              <a:path w="377825" h="433070">
                <a:moveTo>
                  <a:pt x="377698" y="0"/>
                </a:moveTo>
                <a:lnTo>
                  <a:pt x="0" y="0"/>
                </a:lnTo>
                <a:lnTo>
                  <a:pt x="0" y="432930"/>
                </a:lnTo>
                <a:lnTo>
                  <a:pt x="377698" y="432930"/>
                </a:lnTo>
                <a:lnTo>
                  <a:pt x="377698" y="0"/>
                </a:lnTo>
                <a:close/>
              </a:path>
            </a:pathLst>
          </a:custGeom>
          <a:solidFill>
            <a:srgbClr val="226BAB"/>
          </a:solidFill>
        </p:spPr>
        <p:txBody>
          <a:bodyPr wrap="square" lIns="0" tIns="0" rIns="0" bIns="0" rtlCol="0"/>
          <a:lstStyle/>
          <a:p>
            <a:endParaRPr sz="1588"/>
          </a:p>
        </p:txBody>
      </p:sp>
      <p:sp>
        <p:nvSpPr>
          <p:cNvPr id="11" name="object 3">
            <a:extLst>
              <a:ext uri="{FF2B5EF4-FFF2-40B4-BE49-F238E27FC236}">
                <a16:creationId xmlns:a16="http://schemas.microsoft.com/office/drawing/2014/main" id="{4264512B-F8C3-CEE7-8610-91D8FC6AF8D4}"/>
              </a:ext>
            </a:extLst>
          </p:cNvPr>
          <p:cNvSpPr/>
          <p:nvPr userDrawn="1"/>
        </p:nvSpPr>
        <p:spPr>
          <a:xfrm>
            <a:off x="0" y="726926"/>
            <a:ext cx="357467" cy="620246"/>
          </a:xfrm>
          <a:custGeom>
            <a:avLst/>
            <a:gdLst/>
            <a:ahLst/>
            <a:cxnLst/>
            <a:rect l="l" t="t" r="r" b="b"/>
            <a:pathLst>
              <a:path w="405130" h="702944">
                <a:moveTo>
                  <a:pt x="397573" y="0"/>
                </a:moveTo>
                <a:lnTo>
                  <a:pt x="7150" y="0"/>
                </a:lnTo>
                <a:lnTo>
                  <a:pt x="0" y="7162"/>
                </a:lnTo>
                <a:lnTo>
                  <a:pt x="0" y="695731"/>
                </a:lnTo>
                <a:lnTo>
                  <a:pt x="7150" y="702881"/>
                </a:lnTo>
                <a:lnTo>
                  <a:pt x="388747" y="702881"/>
                </a:lnTo>
                <a:lnTo>
                  <a:pt x="397573" y="702881"/>
                </a:lnTo>
                <a:lnTo>
                  <a:pt x="404723" y="695731"/>
                </a:lnTo>
                <a:lnTo>
                  <a:pt x="404723" y="7162"/>
                </a:lnTo>
                <a:lnTo>
                  <a:pt x="397573" y="0"/>
                </a:lnTo>
                <a:close/>
              </a:path>
            </a:pathLst>
          </a:custGeom>
          <a:solidFill>
            <a:srgbClr val="226BAB"/>
          </a:solidFill>
        </p:spPr>
        <p:txBody>
          <a:bodyPr vert="vert" wrap="square" lIns="0" tIns="0" rIns="0" bIns="0" rtlCol="0"/>
          <a:lstStyle/>
          <a:p>
            <a:pPr algn="ctr"/>
            <a:endParaRPr sz="1100">
              <a:solidFill>
                <a:schemeClr val="bg1"/>
              </a:solidFill>
              <a:latin typeface="メイリオ" panose="020B0604030504040204" pitchFamily="50" charset="-128"/>
              <a:ea typeface="メイリオ" panose="020B0604030504040204" pitchFamily="50" charset="-128"/>
            </a:endParaRPr>
          </a:p>
        </p:txBody>
      </p:sp>
      <p:grpSp>
        <p:nvGrpSpPr>
          <p:cNvPr id="12" name="object 4">
            <a:extLst>
              <a:ext uri="{FF2B5EF4-FFF2-40B4-BE49-F238E27FC236}">
                <a16:creationId xmlns:a16="http://schemas.microsoft.com/office/drawing/2014/main" id="{5BFCBBFB-72A5-79DB-8871-9EBE2DD0AD29}"/>
              </a:ext>
            </a:extLst>
          </p:cNvPr>
          <p:cNvGrpSpPr/>
          <p:nvPr userDrawn="1"/>
        </p:nvGrpSpPr>
        <p:grpSpPr>
          <a:xfrm>
            <a:off x="644243" y="1449998"/>
            <a:ext cx="432000" cy="432000"/>
            <a:chOff x="951527" y="1545770"/>
            <a:chExt cx="330835" cy="331470"/>
          </a:xfrm>
        </p:grpSpPr>
        <p:sp>
          <p:nvSpPr>
            <p:cNvPr id="13" name="object 5">
              <a:extLst>
                <a:ext uri="{FF2B5EF4-FFF2-40B4-BE49-F238E27FC236}">
                  <a16:creationId xmlns:a16="http://schemas.microsoft.com/office/drawing/2014/main" id="{47324263-C7BA-1BEA-00F4-5C4ABDC90B00}"/>
                </a:ext>
              </a:extLst>
            </p:cNvPr>
            <p:cNvSpPr/>
            <p:nvPr/>
          </p:nvSpPr>
          <p:spPr>
            <a:xfrm>
              <a:off x="975258" y="1569795"/>
              <a:ext cx="307340" cy="307340"/>
            </a:xfrm>
            <a:custGeom>
              <a:avLst/>
              <a:gdLst/>
              <a:ahLst/>
              <a:cxnLst/>
              <a:rect l="l" t="t" r="r" b="b"/>
              <a:pathLst>
                <a:path w="307340" h="307339">
                  <a:moveTo>
                    <a:pt x="307073" y="0"/>
                  </a:moveTo>
                  <a:lnTo>
                    <a:pt x="0" y="0"/>
                  </a:lnTo>
                  <a:lnTo>
                    <a:pt x="0" y="283057"/>
                  </a:lnTo>
                  <a:lnTo>
                    <a:pt x="0" y="307073"/>
                  </a:lnTo>
                  <a:lnTo>
                    <a:pt x="307073" y="307073"/>
                  </a:lnTo>
                  <a:lnTo>
                    <a:pt x="307073" y="283057"/>
                  </a:lnTo>
                  <a:lnTo>
                    <a:pt x="307073" y="0"/>
                  </a:lnTo>
                  <a:close/>
                </a:path>
              </a:pathLst>
            </a:custGeom>
            <a:solidFill>
              <a:srgbClr val="D3D5D6"/>
            </a:solidFill>
          </p:spPr>
          <p:txBody>
            <a:bodyPr wrap="square" lIns="0" tIns="0" rIns="0" bIns="0" rtlCol="0"/>
            <a:lstStyle/>
            <a:p>
              <a:endParaRPr sz="1588"/>
            </a:p>
          </p:txBody>
        </p:sp>
        <p:sp>
          <p:nvSpPr>
            <p:cNvPr id="14" name="object 6">
              <a:extLst>
                <a:ext uri="{FF2B5EF4-FFF2-40B4-BE49-F238E27FC236}">
                  <a16:creationId xmlns:a16="http://schemas.microsoft.com/office/drawing/2014/main" id="{F6E415B1-E64A-6503-ADAE-77EB4DFF3C07}"/>
                </a:ext>
              </a:extLst>
            </p:cNvPr>
            <p:cNvSpPr/>
            <p:nvPr/>
          </p:nvSpPr>
          <p:spPr>
            <a:xfrm>
              <a:off x="951527" y="1545770"/>
              <a:ext cx="307340" cy="307340"/>
            </a:xfrm>
            <a:custGeom>
              <a:avLst/>
              <a:gdLst/>
              <a:ahLst/>
              <a:cxnLst/>
              <a:rect l="l" t="t" r="r" b="b"/>
              <a:pathLst>
                <a:path w="307340" h="307339">
                  <a:moveTo>
                    <a:pt x="303479" y="0"/>
                  </a:moveTo>
                  <a:lnTo>
                    <a:pt x="3594" y="0"/>
                  </a:lnTo>
                  <a:lnTo>
                    <a:pt x="0" y="3594"/>
                  </a:lnTo>
                  <a:lnTo>
                    <a:pt x="0" y="303479"/>
                  </a:lnTo>
                  <a:lnTo>
                    <a:pt x="3594" y="307073"/>
                  </a:lnTo>
                  <a:lnTo>
                    <a:pt x="299046" y="307073"/>
                  </a:lnTo>
                  <a:lnTo>
                    <a:pt x="303479" y="307073"/>
                  </a:lnTo>
                  <a:lnTo>
                    <a:pt x="307073" y="303479"/>
                  </a:lnTo>
                  <a:lnTo>
                    <a:pt x="307073" y="3594"/>
                  </a:lnTo>
                  <a:lnTo>
                    <a:pt x="303479" y="0"/>
                  </a:lnTo>
                  <a:close/>
                </a:path>
              </a:pathLst>
            </a:custGeom>
            <a:solidFill>
              <a:srgbClr val="226BAC"/>
            </a:solidFill>
          </p:spPr>
          <p:txBody>
            <a:bodyPr wrap="square" lIns="0" tIns="0" rIns="0" bIns="0" rtlCol="0"/>
            <a:lstStyle/>
            <a:p>
              <a:endParaRPr sz="1588"/>
            </a:p>
          </p:txBody>
        </p:sp>
      </p:grpSp>
      <p:grpSp>
        <p:nvGrpSpPr>
          <p:cNvPr id="16" name="object 8">
            <a:extLst>
              <a:ext uri="{FF2B5EF4-FFF2-40B4-BE49-F238E27FC236}">
                <a16:creationId xmlns:a16="http://schemas.microsoft.com/office/drawing/2014/main" id="{A555494A-2678-7F41-D2BA-D82A2FA71067}"/>
              </a:ext>
            </a:extLst>
          </p:cNvPr>
          <p:cNvGrpSpPr/>
          <p:nvPr userDrawn="1"/>
        </p:nvGrpSpPr>
        <p:grpSpPr>
          <a:xfrm>
            <a:off x="623304" y="1946361"/>
            <a:ext cx="5611392" cy="42754"/>
            <a:chOff x="954307" y="1904415"/>
            <a:chExt cx="6159500" cy="15563"/>
          </a:xfrm>
        </p:grpSpPr>
        <p:sp>
          <p:nvSpPr>
            <p:cNvPr id="17" name="object 9">
              <a:extLst>
                <a:ext uri="{FF2B5EF4-FFF2-40B4-BE49-F238E27FC236}">
                  <a16:creationId xmlns:a16="http://schemas.microsoft.com/office/drawing/2014/main" id="{0AFB6ED0-300B-B850-480C-80E58F1DBDFE}"/>
                </a:ext>
              </a:extLst>
            </p:cNvPr>
            <p:cNvSpPr/>
            <p:nvPr/>
          </p:nvSpPr>
          <p:spPr>
            <a:xfrm>
              <a:off x="954307" y="1904415"/>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sp>
          <p:nvSpPr>
            <p:cNvPr id="18" name="object 10">
              <a:extLst>
                <a:ext uri="{FF2B5EF4-FFF2-40B4-BE49-F238E27FC236}">
                  <a16:creationId xmlns:a16="http://schemas.microsoft.com/office/drawing/2014/main" id="{F33E9803-779A-8C8D-C3B0-6485B3B68BEE}"/>
                </a:ext>
              </a:extLst>
            </p:cNvPr>
            <p:cNvSpPr/>
            <p:nvPr/>
          </p:nvSpPr>
          <p:spPr>
            <a:xfrm>
              <a:off x="954307" y="1919978"/>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grpSp>
      <p:sp>
        <p:nvSpPr>
          <p:cNvPr id="19" name="object 11">
            <a:extLst>
              <a:ext uri="{FF2B5EF4-FFF2-40B4-BE49-F238E27FC236}">
                <a16:creationId xmlns:a16="http://schemas.microsoft.com/office/drawing/2014/main" id="{F3E0B39F-DD36-BE60-F7A5-9FA62275B6EB}"/>
              </a:ext>
            </a:extLst>
          </p:cNvPr>
          <p:cNvSpPr/>
          <p:nvPr userDrawn="1"/>
        </p:nvSpPr>
        <p:spPr>
          <a:xfrm>
            <a:off x="623304" y="9443816"/>
            <a:ext cx="5611392" cy="45719"/>
          </a:xfrm>
          <a:custGeom>
            <a:avLst/>
            <a:gdLst/>
            <a:ahLst/>
            <a:cxnLst/>
            <a:rect l="l" t="t" r="r" b="b"/>
            <a:pathLst>
              <a:path w="6167755">
                <a:moveTo>
                  <a:pt x="0" y="0"/>
                </a:moveTo>
                <a:lnTo>
                  <a:pt x="6167450" y="0"/>
                </a:lnTo>
              </a:path>
            </a:pathLst>
          </a:custGeom>
          <a:ln w="12700">
            <a:solidFill>
              <a:srgbClr val="222222"/>
            </a:solidFill>
          </a:ln>
        </p:spPr>
        <p:txBody>
          <a:bodyPr wrap="square" lIns="0" tIns="0" rIns="0" bIns="0" rtlCol="0"/>
          <a:lstStyle/>
          <a:p>
            <a:endParaRPr sz="1588"/>
          </a:p>
        </p:txBody>
      </p:sp>
      <p:sp>
        <p:nvSpPr>
          <p:cNvPr id="29" name="object 37">
            <a:extLst>
              <a:ext uri="{FF2B5EF4-FFF2-40B4-BE49-F238E27FC236}">
                <a16:creationId xmlns:a16="http://schemas.microsoft.com/office/drawing/2014/main" id="{18F50F51-E09C-82DB-8685-3826E4562FC0}"/>
              </a:ext>
            </a:extLst>
          </p:cNvPr>
          <p:cNvSpPr txBox="1"/>
          <p:nvPr userDrawn="1"/>
        </p:nvSpPr>
        <p:spPr>
          <a:xfrm>
            <a:off x="5071515" y="5722188"/>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❷</a:t>
            </a:r>
            <a:endParaRPr sz="1235">
              <a:latin typeface="AppleGothic"/>
              <a:cs typeface="AppleGothic"/>
            </a:endParaRPr>
          </a:p>
        </p:txBody>
      </p:sp>
      <p:sp>
        <p:nvSpPr>
          <p:cNvPr id="31" name="object 39">
            <a:extLst>
              <a:ext uri="{FF2B5EF4-FFF2-40B4-BE49-F238E27FC236}">
                <a16:creationId xmlns:a16="http://schemas.microsoft.com/office/drawing/2014/main" id="{628C3435-70FD-8CD9-302A-8425A4E96801}"/>
              </a:ext>
            </a:extLst>
          </p:cNvPr>
          <p:cNvSpPr txBox="1"/>
          <p:nvPr userDrawn="1"/>
        </p:nvSpPr>
        <p:spPr>
          <a:xfrm>
            <a:off x="5071515" y="7785822"/>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❸</a:t>
            </a:r>
            <a:endParaRPr sz="1235">
              <a:latin typeface="AppleGothic"/>
              <a:cs typeface="AppleGothic"/>
            </a:endParaRPr>
          </a:p>
        </p:txBody>
      </p:sp>
      <p:sp>
        <p:nvSpPr>
          <p:cNvPr id="33" name="object 49">
            <a:extLst>
              <a:ext uri="{FF2B5EF4-FFF2-40B4-BE49-F238E27FC236}">
                <a16:creationId xmlns:a16="http://schemas.microsoft.com/office/drawing/2014/main" id="{8BCA607A-B46E-1CD3-041A-9585231D9365}"/>
              </a:ext>
            </a:extLst>
          </p:cNvPr>
          <p:cNvSpPr/>
          <p:nvPr userDrawn="1"/>
        </p:nvSpPr>
        <p:spPr>
          <a:xfrm>
            <a:off x="0" y="1665998"/>
            <a:ext cx="357467" cy="5220260"/>
          </a:xfrm>
          <a:custGeom>
            <a:avLst/>
            <a:gdLst/>
            <a:ahLst/>
            <a:cxnLst/>
            <a:rect l="l" t="t" r="r" b="b"/>
            <a:pathLst>
              <a:path w="416559" h="5916295">
                <a:moveTo>
                  <a:pt x="410019" y="0"/>
                </a:moveTo>
                <a:lnTo>
                  <a:pt x="6286" y="0"/>
                </a:lnTo>
                <a:lnTo>
                  <a:pt x="0" y="6286"/>
                </a:lnTo>
                <a:lnTo>
                  <a:pt x="0" y="5909843"/>
                </a:lnTo>
                <a:lnTo>
                  <a:pt x="6286" y="5916142"/>
                </a:lnTo>
                <a:lnTo>
                  <a:pt x="402259" y="5916142"/>
                </a:lnTo>
                <a:lnTo>
                  <a:pt x="410019" y="5916142"/>
                </a:lnTo>
                <a:lnTo>
                  <a:pt x="416318" y="5909843"/>
                </a:lnTo>
                <a:lnTo>
                  <a:pt x="416318" y="6286"/>
                </a:lnTo>
                <a:lnTo>
                  <a:pt x="410019" y="0"/>
                </a:lnTo>
                <a:close/>
              </a:path>
            </a:pathLst>
          </a:custGeom>
          <a:solidFill>
            <a:srgbClr val="B2B3B5"/>
          </a:solidFill>
        </p:spPr>
        <p:txBody>
          <a:bodyPr wrap="square" lIns="0" tIns="0" rIns="0" bIns="0" rtlCol="0"/>
          <a:lstStyle/>
          <a:p>
            <a:endParaRPr sz="1588"/>
          </a:p>
        </p:txBody>
      </p:sp>
      <p:sp>
        <p:nvSpPr>
          <p:cNvPr id="34" name="object 50">
            <a:extLst>
              <a:ext uri="{FF2B5EF4-FFF2-40B4-BE49-F238E27FC236}">
                <a16:creationId xmlns:a16="http://schemas.microsoft.com/office/drawing/2014/main" id="{406780EB-E59F-4514-29E3-B054E7FB647C}"/>
              </a:ext>
            </a:extLst>
          </p:cNvPr>
          <p:cNvSpPr/>
          <p:nvPr userDrawn="1"/>
        </p:nvSpPr>
        <p:spPr>
          <a:xfrm>
            <a:off x="644243" y="1286510"/>
            <a:ext cx="4427272" cy="163474"/>
          </a:xfrm>
          <a:custGeom>
            <a:avLst/>
            <a:gdLst/>
            <a:ahLst/>
            <a:cxnLst/>
            <a:rect l="l" t="t" r="r" b="b"/>
            <a:pathLst>
              <a:path w="3078479">
                <a:moveTo>
                  <a:pt x="0" y="0"/>
                </a:moveTo>
                <a:lnTo>
                  <a:pt x="3078416" y="0"/>
                </a:lnTo>
              </a:path>
            </a:pathLst>
          </a:custGeom>
          <a:ln w="76200">
            <a:solidFill>
              <a:srgbClr val="B2B3B5"/>
            </a:solidFill>
          </a:ln>
        </p:spPr>
        <p:txBody>
          <a:bodyPr wrap="square" lIns="0" tIns="0" rIns="0" bIns="0" rtlCol="0"/>
          <a:lstStyle/>
          <a:p>
            <a:endParaRPr sz="1588"/>
          </a:p>
        </p:txBody>
      </p:sp>
    </p:spTree>
    <p:extLst>
      <p:ext uri="{BB962C8B-B14F-4D97-AF65-F5344CB8AC3E}">
        <p14:creationId xmlns:p14="http://schemas.microsoft.com/office/powerpoint/2010/main" val="3148368224"/>
      </p:ext>
    </p:extLst>
  </p:cSld>
  <p:clrMap bg1="lt1" tx1="dk1" bg2="lt2" tx2="dk2" accent1="accent1" accent2="accent2" accent3="accent3" accent4="accent4" accent5="accent5" accent6="accent6" hlink="hlink" folHlink="folHlink"/>
  <p:sldLayoutIdLst>
    <p:sldLayoutId id="2147483829" r:id="rId1"/>
  </p:sldLayoutIdLst>
  <p:hf hdr="0" dt="0"/>
  <p:txStyles>
    <p:titleStyle>
      <a:lvl1pPr algn="l" defTabSz="914400" rtl="0" eaLnBrk="1" latinLnBrk="0" hangingPunct="1">
        <a:lnSpc>
          <a:spcPct val="90000"/>
        </a:lnSpc>
        <a:spcBef>
          <a:spcPct val="0"/>
        </a:spcBef>
        <a:buNone/>
        <a:defRPr kumimoji="1"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0">
          <p15:clr>
            <a:srgbClr val="F26B43"/>
          </p15:clr>
        </p15:guide>
        <p15:guide id="2" pos="2160">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8" name="object 41">
            <a:extLst>
              <a:ext uri="{FF2B5EF4-FFF2-40B4-BE49-F238E27FC236}">
                <a16:creationId xmlns:a16="http://schemas.microsoft.com/office/drawing/2014/main" id="{E7E9C548-8B27-89E6-B7D8-AC6A880773BD}"/>
              </a:ext>
            </a:extLst>
          </p:cNvPr>
          <p:cNvSpPr/>
          <p:nvPr userDrawn="1"/>
        </p:nvSpPr>
        <p:spPr>
          <a:xfrm>
            <a:off x="357467" y="509398"/>
            <a:ext cx="6492244" cy="230419"/>
          </a:xfrm>
          <a:custGeom>
            <a:avLst/>
            <a:gdLst/>
            <a:ahLst/>
            <a:cxnLst/>
            <a:rect l="l" t="t" r="r" b="b"/>
            <a:pathLst>
              <a:path w="7714615">
                <a:moveTo>
                  <a:pt x="0" y="0"/>
                </a:moveTo>
                <a:lnTo>
                  <a:pt x="7714437" y="0"/>
                </a:lnTo>
              </a:path>
            </a:pathLst>
          </a:custGeom>
          <a:ln w="25400">
            <a:solidFill>
              <a:srgbClr val="226BAB"/>
            </a:solidFill>
          </a:ln>
          <a:effectLst>
            <a:outerShdw blurRad="50800" dist="38100" dir="2700000" algn="tl" rotWithShape="0">
              <a:prstClr val="black">
                <a:alpha val="40000"/>
              </a:prstClr>
            </a:outerShdw>
          </a:effectLst>
        </p:spPr>
        <p:txBody>
          <a:bodyPr wrap="square" lIns="0" tIns="0" rIns="0" bIns="0" rtlCol="0"/>
          <a:lstStyle/>
          <a:p>
            <a:endParaRPr sz="1588"/>
          </a:p>
        </p:txBody>
      </p:sp>
      <p:sp>
        <p:nvSpPr>
          <p:cNvPr id="10" name="object 2">
            <a:extLst>
              <a:ext uri="{FF2B5EF4-FFF2-40B4-BE49-F238E27FC236}">
                <a16:creationId xmlns:a16="http://schemas.microsoft.com/office/drawing/2014/main" id="{B6D83B3A-0D22-1AF1-2E1F-129491E06B5B}"/>
              </a:ext>
            </a:extLst>
          </p:cNvPr>
          <p:cNvSpPr/>
          <p:nvPr userDrawn="1"/>
        </p:nvSpPr>
        <p:spPr>
          <a:xfrm>
            <a:off x="0" y="1"/>
            <a:ext cx="357468" cy="522194"/>
          </a:xfrm>
          <a:custGeom>
            <a:avLst/>
            <a:gdLst/>
            <a:ahLst/>
            <a:cxnLst/>
            <a:rect l="l" t="t" r="r" b="b"/>
            <a:pathLst>
              <a:path w="377825" h="433070">
                <a:moveTo>
                  <a:pt x="377698" y="0"/>
                </a:moveTo>
                <a:lnTo>
                  <a:pt x="0" y="0"/>
                </a:lnTo>
                <a:lnTo>
                  <a:pt x="0" y="432930"/>
                </a:lnTo>
                <a:lnTo>
                  <a:pt x="377698" y="432930"/>
                </a:lnTo>
                <a:lnTo>
                  <a:pt x="377698" y="0"/>
                </a:lnTo>
                <a:close/>
              </a:path>
            </a:pathLst>
          </a:custGeom>
          <a:solidFill>
            <a:srgbClr val="226BAB"/>
          </a:solidFill>
        </p:spPr>
        <p:txBody>
          <a:bodyPr wrap="square" lIns="0" tIns="0" rIns="0" bIns="0" rtlCol="0"/>
          <a:lstStyle/>
          <a:p>
            <a:endParaRPr sz="1588"/>
          </a:p>
        </p:txBody>
      </p:sp>
      <p:sp>
        <p:nvSpPr>
          <p:cNvPr id="11" name="object 3">
            <a:extLst>
              <a:ext uri="{FF2B5EF4-FFF2-40B4-BE49-F238E27FC236}">
                <a16:creationId xmlns:a16="http://schemas.microsoft.com/office/drawing/2014/main" id="{4264512B-F8C3-CEE7-8610-91D8FC6AF8D4}"/>
              </a:ext>
            </a:extLst>
          </p:cNvPr>
          <p:cNvSpPr/>
          <p:nvPr userDrawn="1"/>
        </p:nvSpPr>
        <p:spPr>
          <a:xfrm>
            <a:off x="0" y="726926"/>
            <a:ext cx="357467" cy="620246"/>
          </a:xfrm>
          <a:custGeom>
            <a:avLst/>
            <a:gdLst/>
            <a:ahLst/>
            <a:cxnLst/>
            <a:rect l="l" t="t" r="r" b="b"/>
            <a:pathLst>
              <a:path w="405130" h="702944">
                <a:moveTo>
                  <a:pt x="397573" y="0"/>
                </a:moveTo>
                <a:lnTo>
                  <a:pt x="7150" y="0"/>
                </a:lnTo>
                <a:lnTo>
                  <a:pt x="0" y="7162"/>
                </a:lnTo>
                <a:lnTo>
                  <a:pt x="0" y="695731"/>
                </a:lnTo>
                <a:lnTo>
                  <a:pt x="7150" y="702881"/>
                </a:lnTo>
                <a:lnTo>
                  <a:pt x="388747" y="702881"/>
                </a:lnTo>
                <a:lnTo>
                  <a:pt x="397573" y="702881"/>
                </a:lnTo>
                <a:lnTo>
                  <a:pt x="404723" y="695731"/>
                </a:lnTo>
                <a:lnTo>
                  <a:pt x="404723" y="7162"/>
                </a:lnTo>
                <a:lnTo>
                  <a:pt x="397573" y="0"/>
                </a:lnTo>
                <a:close/>
              </a:path>
            </a:pathLst>
          </a:custGeom>
          <a:solidFill>
            <a:srgbClr val="226BAB"/>
          </a:solidFill>
        </p:spPr>
        <p:txBody>
          <a:bodyPr vert="vert" wrap="square" lIns="0" tIns="0" rIns="0" bIns="0" rtlCol="0"/>
          <a:lstStyle/>
          <a:p>
            <a:pPr algn="ctr"/>
            <a:endParaRPr sz="1100">
              <a:solidFill>
                <a:schemeClr val="bg1"/>
              </a:solidFill>
              <a:latin typeface="メイリオ" panose="020B0604030504040204" pitchFamily="50" charset="-128"/>
              <a:ea typeface="メイリオ" panose="020B0604030504040204" pitchFamily="50" charset="-128"/>
            </a:endParaRPr>
          </a:p>
        </p:txBody>
      </p:sp>
      <p:grpSp>
        <p:nvGrpSpPr>
          <p:cNvPr id="12" name="object 4">
            <a:extLst>
              <a:ext uri="{FF2B5EF4-FFF2-40B4-BE49-F238E27FC236}">
                <a16:creationId xmlns:a16="http://schemas.microsoft.com/office/drawing/2014/main" id="{5BFCBBFB-72A5-79DB-8871-9EBE2DD0AD29}"/>
              </a:ext>
            </a:extLst>
          </p:cNvPr>
          <p:cNvGrpSpPr/>
          <p:nvPr userDrawn="1"/>
        </p:nvGrpSpPr>
        <p:grpSpPr>
          <a:xfrm>
            <a:off x="644243" y="1449998"/>
            <a:ext cx="432000" cy="432000"/>
            <a:chOff x="951527" y="1545770"/>
            <a:chExt cx="330835" cy="331470"/>
          </a:xfrm>
        </p:grpSpPr>
        <p:sp>
          <p:nvSpPr>
            <p:cNvPr id="13" name="object 5">
              <a:extLst>
                <a:ext uri="{FF2B5EF4-FFF2-40B4-BE49-F238E27FC236}">
                  <a16:creationId xmlns:a16="http://schemas.microsoft.com/office/drawing/2014/main" id="{47324263-C7BA-1BEA-00F4-5C4ABDC90B00}"/>
                </a:ext>
              </a:extLst>
            </p:cNvPr>
            <p:cNvSpPr/>
            <p:nvPr/>
          </p:nvSpPr>
          <p:spPr>
            <a:xfrm>
              <a:off x="975258" y="1569795"/>
              <a:ext cx="307340" cy="307340"/>
            </a:xfrm>
            <a:custGeom>
              <a:avLst/>
              <a:gdLst/>
              <a:ahLst/>
              <a:cxnLst/>
              <a:rect l="l" t="t" r="r" b="b"/>
              <a:pathLst>
                <a:path w="307340" h="307339">
                  <a:moveTo>
                    <a:pt x="307073" y="0"/>
                  </a:moveTo>
                  <a:lnTo>
                    <a:pt x="0" y="0"/>
                  </a:lnTo>
                  <a:lnTo>
                    <a:pt x="0" y="283057"/>
                  </a:lnTo>
                  <a:lnTo>
                    <a:pt x="0" y="307073"/>
                  </a:lnTo>
                  <a:lnTo>
                    <a:pt x="307073" y="307073"/>
                  </a:lnTo>
                  <a:lnTo>
                    <a:pt x="307073" y="283057"/>
                  </a:lnTo>
                  <a:lnTo>
                    <a:pt x="307073" y="0"/>
                  </a:lnTo>
                  <a:close/>
                </a:path>
              </a:pathLst>
            </a:custGeom>
            <a:solidFill>
              <a:srgbClr val="D3D5D6"/>
            </a:solidFill>
          </p:spPr>
          <p:txBody>
            <a:bodyPr wrap="square" lIns="0" tIns="0" rIns="0" bIns="0" rtlCol="0"/>
            <a:lstStyle/>
            <a:p>
              <a:endParaRPr sz="1588"/>
            </a:p>
          </p:txBody>
        </p:sp>
        <p:sp>
          <p:nvSpPr>
            <p:cNvPr id="14" name="object 6">
              <a:extLst>
                <a:ext uri="{FF2B5EF4-FFF2-40B4-BE49-F238E27FC236}">
                  <a16:creationId xmlns:a16="http://schemas.microsoft.com/office/drawing/2014/main" id="{F6E415B1-E64A-6503-ADAE-77EB4DFF3C07}"/>
                </a:ext>
              </a:extLst>
            </p:cNvPr>
            <p:cNvSpPr/>
            <p:nvPr/>
          </p:nvSpPr>
          <p:spPr>
            <a:xfrm>
              <a:off x="951527" y="1545770"/>
              <a:ext cx="307340" cy="307340"/>
            </a:xfrm>
            <a:custGeom>
              <a:avLst/>
              <a:gdLst/>
              <a:ahLst/>
              <a:cxnLst/>
              <a:rect l="l" t="t" r="r" b="b"/>
              <a:pathLst>
                <a:path w="307340" h="307339">
                  <a:moveTo>
                    <a:pt x="303479" y="0"/>
                  </a:moveTo>
                  <a:lnTo>
                    <a:pt x="3594" y="0"/>
                  </a:lnTo>
                  <a:lnTo>
                    <a:pt x="0" y="3594"/>
                  </a:lnTo>
                  <a:lnTo>
                    <a:pt x="0" y="303479"/>
                  </a:lnTo>
                  <a:lnTo>
                    <a:pt x="3594" y="307073"/>
                  </a:lnTo>
                  <a:lnTo>
                    <a:pt x="299046" y="307073"/>
                  </a:lnTo>
                  <a:lnTo>
                    <a:pt x="303479" y="307073"/>
                  </a:lnTo>
                  <a:lnTo>
                    <a:pt x="307073" y="303479"/>
                  </a:lnTo>
                  <a:lnTo>
                    <a:pt x="307073" y="3594"/>
                  </a:lnTo>
                  <a:lnTo>
                    <a:pt x="303479" y="0"/>
                  </a:lnTo>
                  <a:close/>
                </a:path>
              </a:pathLst>
            </a:custGeom>
            <a:solidFill>
              <a:srgbClr val="226BAC"/>
            </a:solidFill>
          </p:spPr>
          <p:txBody>
            <a:bodyPr wrap="square" lIns="0" tIns="0" rIns="0" bIns="0" rtlCol="0"/>
            <a:lstStyle/>
            <a:p>
              <a:endParaRPr sz="1588"/>
            </a:p>
          </p:txBody>
        </p:sp>
      </p:grpSp>
      <p:grpSp>
        <p:nvGrpSpPr>
          <p:cNvPr id="16" name="object 8">
            <a:extLst>
              <a:ext uri="{FF2B5EF4-FFF2-40B4-BE49-F238E27FC236}">
                <a16:creationId xmlns:a16="http://schemas.microsoft.com/office/drawing/2014/main" id="{A555494A-2678-7F41-D2BA-D82A2FA71067}"/>
              </a:ext>
            </a:extLst>
          </p:cNvPr>
          <p:cNvGrpSpPr/>
          <p:nvPr userDrawn="1"/>
        </p:nvGrpSpPr>
        <p:grpSpPr>
          <a:xfrm>
            <a:off x="623304" y="1946361"/>
            <a:ext cx="5611392" cy="42754"/>
            <a:chOff x="954307" y="1904415"/>
            <a:chExt cx="6159500" cy="15563"/>
          </a:xfrm>
        </p:grpSpPr>
        <p:sp>
          <p:nvSpPr>
            <p:cNvPr id="17" name="object 9">
              <a:extLst>
                <a:ext uri="{FF2B5EF4-FFF2-40B4-BE49-F238E27FC236}">
                  <a16:creationId xmlns:a16="http://schemas.microsoft.com/office/drawing/2014/main" id="{0AFB6ED0-300B-B850-480C-80E58F1DBDFE}"/>
                </a:ext>
              </a:extLst>
            </p:cNvPr>
            <p:cNvSpPr/>
            <p:nvPr/>
          </p:nvSpPr>
          <p:spPr>
            <a:xfrm>
              <a:off x="954307" y="1904415"/>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sp>
          <p:nvSpPr>
            <p:cNvPr id="18" name="object 10">
              <a:extLst>
                <a:ext uri="{FF2B5EF4-FFF2-40B4-BE49-F238E27FC236}">
                  <a16:creationId xmlns:a16="http://schemas.microsoft.com/office/drawing/2014/main" id="{F33E9803-779A-8C8D-C3B0-6485B3B68BEE}"/>
                </a:ext>
              </a:extLst>
            </p:cNvPr>
            <p:cNvSpPr/>
            <p:nvPr/>
          </p:nvSpPr>
          <p:spPr>
            <a:xfrm>
              <a:off x="954307" y="1919978"/>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grpSp>
      <p:sp>
        <p:nvSpPr>
          <p:cNvPr id="19" name="object 11">
            <a:extLst>
              <a:ext uri="{FF2B5EF4-FFF2-40B4-BE49-F238E27FC236}">
                <a16:creationId xmlns:a16="http://schemas.microsoft.com/office/drawing/2014/main" id="{F3E0B39F-DD36-BE60-F7A5-9FA62275B6EB}"/>
              </a:ext>
            </a:extLst>
          </p:cNvPr>
          <p:cNvSpPr/>
          <p:nvPr userDrawn="1"/>
        </p:nvSpPr>
        <p:spPr>
          <a:xfrm>
            <a:off x="623304" y="9443816"/>
            <a:ext cx="5611392" cy="45719"/>
          </a:xfrm>
          <a:custGeom>
            <a:avLst/>
            <a:gdLst/>
            <a:ahLst/>
            <a:cxnLst/>
            <a:rect l="l" t="t" r="r" b="b"/>
            <a:pathLst>
              <a:path w="6167755">
                <a:moveTo>
                  <a:pt x="0" y="0"/>
                </a:moveTo>
                <a:lnTo>
                  <a:pt x="6167450" y="0"/>
                </a:lnTo>
              </a:path>
            </a:pathLst>
          </a:custGeom>
          <a:ln w="12700">
            <a:solidFill>
              <a:srgbClr val="222222"/>
            </a:solidFill>
          </a:ln>
        </p:spPr>
        <p:txBody>
          <a:bodyPr wrap="square" lIns="0" tIns="0" rIns="0" bIns="0" rtlCol="0"/>
          <a:lstStyle/>
          <a:p>
            <a:endParaRPr sz="1588"/>
          </a:p>
        </p:txBody>
      </p:sp>
      <p:sp>
        <p:nvSpPr>
          <p:cNvPr id="29" name="object 37">
            <a:extLst>
              <a:ext uri="{FF2B5EF4-FFF2-40B4-BE49-F238E27FC236}">
                <a16:creationId xmlns:a16="http://schemas.microsoft.com/office/drawing/2014/main" id="{18F50F51-E09C-82DB-8685-3826E4562FC0}"/>
              </a:ext>
            </a:extLst>
          </p:cNvPr>
          <p:cNvSpPr txBox="1"/>
          <p:nvPr userDrawn="1"/>
        </p:nvSpPr>
        <p:spPr>
          <a:xfrm>
            <a:off x="5071515" y="5722188"/>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❷</a:t>
            </a:r>
            <a:endParaRPr sz="1235">
              <a:latin typeface="AppleGothic"/>
              <a:cs typeface="AppleGothic"/>
            </a:endParaRPr>
          </a:p>
        </p:txBody>
      </p:sp>
      <p:sp>
        <p:nvSpPr>
          <p:cNvPr id="31" name="object 39">
            <a:extLst>
              <a:ext uri="{FF2B5EF4-FFF2-40B4-BE49-F238E27FC236}">
                <a16:creationId xmlns:a16="http://schemas.microsoft.com/office/drawing/2014/main" id="{628C3435-70FD-8CD9-302A-8425A4E96801}"/>
              </a:ext>
            </a:extLst>
          </p:cNvPr>
          <p:cNvSpPr txBox="1"/>
          <p:nvPr userDrawn="1"/>
        </p:nvSpPr>
        <p:spPr>
          <a:xfrm>
            <a:off x="5071515" y="7785822"/>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❸</a:t>
            </a:r>
            <a:endParaRPr sz="1235">
              <a:latin typeface="AppleGothic"/>
              <a:cs typeface="AppleGothic"/>
            </a:endParaRPr>
          </a:p>
        </p:txBody>
      </p:sp>
      <p:sp>
        <p:nvSpPr>
          <p:cNvPr id="33" name="object 49">
            <a:extLst>
              <a:ext uri="{FF2B5EF4-FFF2-40B4-BE49-F238E27FC236}">
                <a16:creationId xmlns:a16="http://schemas.microsoft.com/office/drawing/2014/main" id="{8BCA607A-B46E-1CD3-041A-9585231D9365}"/>
              </a:ext>
            </a:extLst>
          </p:cNvPr>
          <p:cNvSpPr/>
          <p:nvPr userDrawn="1"/>
        </p:nvSpPr>
        <p:spPr>
          <a:xfrm>
            <a:off x="0" y="1665998"/>
            <a:ext cx="357467" cy="5220260"/>
          </a:xfrm>
          <a:custGeom>
            <a:avLst/>
            <a:gdLst/>
            <a:ahLst/>
            <a:cxnLst/>
            <a:rect l="l" t="t" r="r" b="b"/>
            <a:pathLst>
              <a:path w="416559" h="5916295">
                <a:moveTo>
                  <a:pt x="410019" y="0"/>
                </a:moveTo>
                <a:lnTo>
                  <a:pt x="6286" y="0"/>
                </a:lnTo>
                <a:lnTo>
                  <a:pt x="0" y="6286"/>
                </a:lnTo>
                <a:lnTo>
                  <a:pt x="0" y="5909843"/>
                </a:lnTo>
                <a:lnTo>
                  <a:pt x="6286" y="5916142"/>
                </a:lnTo>
                <a:lnTo>
                  <a:pt x="402259" y="5916142"/>
                </a:lnTo>
                <a:lnTo>
                  <a:pt x="410019" y="5916142"/>
                </a:lnTo>
                <a:lnTo>
                  <a:pt x="416318" y="5909843"/>
                </a:lnTo>
                <a:lnTo>
                  <a:pt x="416318" y="6286"/>
                </a:lnTo>
                <a:lnTo>
                  <a:pt x="410019" y="0"/>
                </a:lnTo>
                <a:close/>
              </a:path>
            </a:pathLst>
          </a:custGeom>
          <a:solidFill>
            <a:srgbClr val="B2B3B5"/>
          </a:solidFill>
        </p:spPr>
        <p:txBody>
          <a:bodyPr wrap="square" lIns="0" tIns="0" rIns="0" bIns="0" rtlCol="0"/>
          <a:lstStyle/>
          <a:p>
            <a:endParaRPr sz="1588"/>
          </a:p>
        </p:txBody>
      </p:sp>
      <p:sp>
        <p:nvSpPr>
          <p:cNvPr id="34" name="object 50">
            <a:extLst>
              <a:ext uri="{FF2B5EF4-FFF2-40B4-BE49-F238E27FC236}">
                <a16:creationId xmlns:a16="http://schemas.microsoft.com/office/drawing/2014/main" id="{406780EB-E59F-4514-29E3-B054E7FB647C}"/>
              </a:ext>
            </a:extLst>
          </p:cNvPr>
          <p:cNvSpPr/>
          <p:nvPr userDrawn="1"/>
        </p:nvSpPr>
        <p:spPr>
          <a:xfrm>
            <a:off x="644243" y="1286510"/>
            <a:ext cx="4427272" cy="163474"/>
          </a:xfrm>
          <a:custGeom>
            <a:avLst/>
            <a:gdLst/>
            <a:ahLst/>
            <a:cxnLst/>
            <a:rect l="l" t="t" r="r" b="b"/>
            <a:pathLst>
              <a:path w="3078479">
                <a:moveTo>
                  <a:pt x="0" y="0"/>
                </a:moveTo>
                <a:lnTo>
                  <a:pt x="3078416" y="0"/>
                </a:lnTo>
              </a:path>
            </a:pathLst>
          </a:custGeom>
          <a:ln w="76200">
            <a:solidFill>
              <a:srgbClr val="B2B3B5"/>
            </a:solidFill>
          </a:ln>
        </p:spPr>
        <p:txBody>
          <a:bodyPr wrap="square" lIns="0" tIns="0" rIns="0" bIns="0" rtlCol="0"/>
          <a:lstStyle/>
          <a:p>
            <a:endParaRPr sz="1588"/>
          </a:p>
        </p:txBody>
      </p:sp>
    </p:spTree>
    <p:extLst>
      <p:ext uri="{BB962C8B-B14F-4D97-AF65-F5344CB8AC3E}">
        <p14:creationId xmlns:p14="http://schemas.microsoft.com/office/powerpoint/2010/main" val="3458410780"/>
      </p:ext>
    </p:extLst>
  </p:cSld>
  <p:clrMap bg1="lt1" tx1="dk1" bg2="lt2" tx2="dk2" accent1="accent1" accent2="accent2" accent3="accent3" accent4="accent4" accent5="accent5" accent6="accent6" hlink="hlink" folHlink="folHlink"/>
  <p:sldLayoutIdLst>
    <p:sldLayoutId id="2147483834" r:id="rId1"/>
  </p:sldLayoutIdLst>
  <p:hf hdr="0" dt="0"/>
  <p:txStyles>
    <p:titleStyle>
      <a:lvl1pPr algn="l" defTabSz="914400" rtl="0" eaLnBrk="1" latinLnBrk="0" hangingPunct="1">
        <a:lnSpc>
          <a:spcPct val="90000"/>
        </a:lnSpc>
        <a:spcBef>
          <a:spcPct val="0"/>
        </a:spcBef>
        <a:buNone/>
        <a:defRPr kumimoji="1"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0">
          <p15:clr>
            <a:srgbClr val="F26B43"/>
          </p15:clr>
        </p15:guide>
        <p15:guide id="2" pos="2160">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8" name="object 41">
            <a:extLst>
              <a:ext uri="{FF2B5EF4-FFF2-40B4-BE49-F238E27FC236}">
                <a16:creationId xmlns:a16="http://schemas.microsoft.com/office/drawing/2014/main" id="{E7E9C548-8B27-89E6-B7D8-AC6A880773BD}"/>
              </a:ext>
            </a:extLst>
          </p:cNvPr>
          <p:cNvSpPr/>
          <p:nvPr userDrawn="1"/>
        </p:nvSpPr>
        <p:spPr>
          <a:xfrm>
            <a:off x="357467" y="509398"/>
            <a:ext cx="6492244" cy="230419"/>
          </a:xfrm>
          <a:custGeom>
            <a:avLst/>
            <a:gdLst/>
            <a:ahLst/>
            <a:cxnLst/>
            <a:rect l="l" t="t" r="r" b="b"/>
            <a:pathLst>
              <a:path w="7714615">
                <a:moveTo>
                  <a:pt x="0" y="0"/>
                </a:moveTo>
                <a:lnTo>
                  <a:pt x="7714437" y="0"/>
                </a:lnTo>
              </a:path>
            </a:pathLst>
          </a:custGeom>
          <a:ln w="25400">
            <a:solidFill>
              <a:srgbClr val="226BAB"/>
            </a:solidFill>
          </a:ln>
          <a:effectLst>
            <a:outerShdw blurRad="50800" dist="38100" dir="2700000" algn="tl" rotWithShape="0">
              <a:prstClr val="black">
                <a:alpha val="40000"/>
              </a:prstClr>
            </a:outerShdw>
          </a:effectLst>
        </p:spPr>
        <p:txBody>
          <a:bodyPr wrap="square" lIns="0" tIns="0" rIns="0" bIns="0" rtlCol="0"/>
          <a:lstStyle/>
          <a:p>
            <a:endParaRPr sz="1588"/>
          </a:p>
        </p:txBody>
      </p:sp>
      <p:sp>
        <p:nvSpPr>
          <p:cNvPr id="10" name="object 2">
            <a:extLst>
              <a:ext uri="{FF2B5EF4-FFF2-40B4-BE49-F238E27FC236}">
                <a16:creationId xmlns:a16="http://schemas.microsoft.com/office/drawing/2014/main" id="{B6D83B3A-0D22-1AF1-2E1F-129491E06B5B}"/>
              </a:ext>
            </a:extLst>
          </p:cNvPr>
          <p:cNvSpPr/>
          <p:nvPr userDrawn="1"/>
        </p:nvSpPr>
        <p:spPr>
          <a:xfrm>
            <a:off x="0" y="1"/>
            <a:ext cx="357468" cy="522194"/>
          </a:xfrm>
          <a:custGeom>
            <a:avLst/>
            <a:gdLst/>
            <a:ahLst/>
            <a:cxnLst/>
            <a:rect l="l" t="t" r="r" b="b"/>
            <a:pathLst>
              <a:path w="377825" h="433070">
                <a:moveTo>
                  <a:pt x="377698" y="0"/>
                </a:moveTo>
                <a:lnTo>
                  <a:pt x="0" y="0"/>
                </a:lnTo>
                <a:lnTo>
                  <a:pt x="0" y="432930"/>
                </a:lnTo>
                <a:lnTo>
                  <a:pt x="377698" y="432930"/>
                </a:lnTo>
                <a:lnTo>
                  <a:pt x="377698" y="0"/>
                </a:lnTo>
                <a:close/>
              </a:path>
            </a:pathLst>
          </a:custGeom>
          <a:solidFill>
            <a:srgbClr val="226BAB"/>
          </a:solidFill>
        </p:spPr>
        <p:txBody>
          <a:bodyPr wrap="square" lIns="0" tIns="0" rIns="0" bIns="0" rtlCol="0"/>
          <a:lstStyle/>
          <a:p>
            <a:endParaRPr sz="1588"/>
          </a:p>
        </p:txBody>
      </p:sp>
      <p:sp>
        <p:nvSpPr>
          <p:cNvPr id="11" name="object 3">
            <a:extLst>
              <a:ext uri="{FF2B5EF4-FFF2-40B4-BE49-F238E27FC236}">
                <a16:creationId xmlns:a16="http://schemas.microsoft.com/office/drawing/2014/main" id="{4264512B-F8C3-CEE7-8610-91D8FC6AF8D4}"/>
              </a:ext>
            </a:extLst>
          </p:cNvPr>
          <p:cNvSpPr/>
          <p:nvPr userDrawn="1"/>
        </p:nvSpPr>
        <p:spPr>
          <a:xfrm>
            <a:off x="0" y="726926"/>
            <a:ext cx="357467" cy="620246"/>
          </a:xfrm>
          <a:custGeom>
            <a:avLst/>
            <a:gdLst/>
            <a:ahLst/>
            <a:cxnLst/>
            <a:rect l="l" t="t" r="r" b="b"/>
            <a:pathLst>
              <a:path w="405130" h="702944">
                <a:moveTo>
                  <a:pt x="397573" y="0"/>
                </a:moveTo>
                <a:lnTo>
                  <a:pt x="7150" y="0"/>
                </a:lnTo>
                <a:lnTo>
                  <a:pt x="0" y="7162"/>
                </a:lnTo>
                <a:lnTo>
                  <a:pt x="0" y="695731"/>
                </a:lnTo>
                <a:lnTo>
                  <a:pt x="7150" y="702881"/>
                </a:lnTo>
                <a:lnTo>
                  <a:pt x="388747" y="702881"/>
                </a:lnTo>
                <a:lnTo>
                  <a:pt x="397573" y="702881"/>
                </a:lnTo>
                <a:lnTo>
                  <a:pt x="404723" y="695731"/>
                </a:lnTo>
                <a:lnTo>
                  <a:pt x="404723" y="7162"/>
                </a:lnTo>
                <a:lnTo>
                  <a:pt x="397573" y="0"/>
                </a:lnTo>
                <a:close/>
              </a:path>
            </a:pathLst>
          </a:custGeom>
          <a:solidFill>
            <a:srgbClr val="226BAB"/>
          </a:solidFill>
        </p:spPr>
        <p:txBody>
          <a:bodyPr vert="vert" wrap="square" lIns="0" tIns="0" rIns="0" bIns="0" rtlCol="0"/>
          <a:lstStyle/>
          <a:p>
            <a:pPr algn="ctr"/>
            <a:endParaRPr sz="1100">
              <a:solidFill>
                <a:schemeClr val="bg1"/>
              </a:solidFill>
              <a:latin typeface="メイリオ" panose="020B0604030504040204" pitchFamily="50" charset="-128"/>
              <a:ea typeface="メイリオ" panose="020B0604030504040204" pitchFamily="50" charset="-128"/>
            </a:endParaRPr>
          </a:p>
        </p:txBody>
      </p:sp>
      <p:grpSp>
        <p:nvGrpSpPr>
          <p:cNvPr id="12" name="object 4">
            <a:extLst>
              <a:ext uri="{FF2B5EF4-FFF2-40B4-BE49-F238E27FC236}">
                <a16:creationId xmlns:a16="http://schemas.microsoft.com/office/drawing/2014/main" id="{5BFCBBFB-72A5-79DB-8871-9EBE2DD0AD29}"/>
              </a:ext>
            </a:extLst>
          </p:cNvPr>
          <p:cNvGrpSpPr/>
          <p:nvPr userDrawn="1"/>
        </p:nvGrpSpPr>
        <p:grpSpPr>
          <a:xfrm>
            <a:off x="644243" y="1449998"/>
            <a:ext cx="432000" cy="432000"/>
            <a:chOff x="951527" y="1545770"/>
            <a:chExt cx="330835" cy="331470"/>
          </a:xfrm>
        </p:grpSpPr>
        <p:sp>
          <p:nvSpPr>
            <p:cNvPr id="13" name="object 5">
              <a:extLst>
                <a:ext uri="{FF2B5EF4-FFF2-40B4-BE49-F238E27FC236}">
                  <a16:creationId xmlns:a16="http://schemas.microsoft.com/office/drawing/2014/main" id="{47324263-C7BA-1BEA-00F4-5C4ABDC90B00}"/>
                </a:ext>
              </a:extLst>
            </p:cNvPr>
            <p:cNvSpPr/>
            <p:nvPr/>
          </p:nvSpPr>
          <p:spPr>
            <a:xfrm>
              <a:off x="975258" y="1569795"/>
              <a:ext cx="307340" cy="307340"/>
            </a:xfrm>
            <a:custGeom>
              <a:avLst/>
              <a:gdLst/>
              <a:ahLst/>
              <a:cxnLst/>
              <a:rect l="l" t="t" r="r" b="b"/>
              <a:pathLst>
                <a:path w="307340" h="307339">
                  <a:moveTo>
                    <a:pt x="307073" y="0"/>
                  </a:moveTo>
                  <a:lnTo>
                    <a:pt x="0" y="0"/>
                  </a:lnTo>
                  <a:lnTo>
                    <a:pt x="0" y="283057"/>
                  </a:lnTo>
                  <a:lnTo>
                    <a:pt x="0" y="307073"/>
                  </a:lnTo>
                  <a:lnTo>
                    <a:pt x="307073" y="307073"/>
                  </a:lnTo>
                  <a:lnTo>
                    <a:pt x="307073" y="283057"/>
                  </a:lnTo>
                  <a:lnTo>
                    <a:pt x="307073" y="0"/>
                  </a:lnTo>
                  <a:close/>
                </a:path>
              </a:pathLst>
            </a:custGeom>
            <a:solidFill>
              <a:srgbClr val="D3D5D6"/>
            </a:solidFill>
          </p:spPr>
          <p:txBody>
            <a:bodyPr wrap="square" lIns="0" tIns="0" rIns="0" bIns="0" rtlCol="0"/>
            <a:lstStyle/>
            <a:p>
              <a:endParaRPr sz="1588"/>
            </a:p>
          </p:txBody>
        </p:sp>
        <p:sp>
          <p:nvSpPr>
            <p:cNvPr id="14" name="object 6">
              <a:extLst>
                <a:ext uri="{FF2B5EF4-FFF2-40B4-BE49-F238E27FC236}">
                  <a16:creationId xmlns:a16="http://schemas.microsoft.com/office/drawing/2014/main" id="{F6E415B1-E64A-6503-ADAE-77EB4DFF3C07}"/>
                </a:ext>
              </a:extLst>
            </p:cNvPr>
            <p:cNvSpPr/>
            <p:nvPr/>
          </p:nvSpPr>
          <p:spPr>
            <a:xfrm>
              <a:off x="951527" y="1545770"/>
              <a:ext cx="307340" cy="307340"/>
            </a:xfrm>
            <a:custGeom>
              <a:avLst/>
              <a:gdLst/>
              <a:ahLst/>
              <a:cxnLst/>
              <a:rect l="l" t="t" r="r" b="b"/>
              <a:pathLst>
                <a:path w="307340" h="307339">
                  <a:moveTo>
                    <a:pt x="303479" y="0"/>
                  </a:moveTo>
                  <a:lnTo>
                    <a:pt x="3594" y="0"/>
                  </a:lnTo>
                  <a:lnTo>
                    <a:pt x="0" y="3594"/>
                  </a:lnTo>
                  <a:lnTo>
                    <a:pt x="0" y="303479"/>
                  </a:lnTo>
                  <a:lnTo>
                    <a:pt x="3594" y="307073"/>
                  </a:lnTo>
                  <a:lnTo>
                    <a:pt x="299046" y="307073"/>
                  </a:lnTo>
                  <a:lnTo>
                    <a:pt x="303479" y="307073"/>
                  </a:lnTo>
                  <a:lnTo>
                    <a:pt x="307073" y="303479"/>
                  </a:lnTo>
                  <a:lnTo>
                    <a:pt x="307073" y="3594"/>
                  </a:lnTo>
                  <a:lnTo>
                    <a:pt x="303479" y="0"/>
                  </a:lnTo>
                  <a:close/>
                </a:path>
              </a:pathLst>
            </a:custGeom>
            <a:solidFill>
              <a:srgbClr val="226BAC"/>
            </a:solidFill>
          </p:spPr>
          <p:txBody>
            <a:bodyPr wrap="square" lIns="0" tIns="0" rIns="0" bIns="0" rtlCol="0"/>
            <a:lstStyle/>
            <a:p>
              <a:endParaRPr sz="1588"/>
            </a:p>
          </p:txBody>
        </p:sp>
      </p:grpSp>
      <p:grpSp>
        <p:nvGrpSpPr>
          <p:cNvPr id="16" name="object 8">
            <a:extLst>
              <a:ext uri="{FF2B5EF4-FFF2-40B4-BE49-F238E27FC236}">
                <a16:creationId xmlns:a16="http://schemas.microsoft.com/office/drawing/2014/main" id="{A555494A-2678-7F41-D2BA-D82A2FA71067}"/>
              </a:ext>
            </a:extLst>
          </p:cNvPr>
          <p:cNvGrpSpPr/>
          <p:nvPr userDrawn="1"/>
        </p:nvGrpSpPr>
        <p:grpSpPr>
          <a:xfrm>
            <a:off x="623304" y="1946361"/>
            <a:ext cx="5611392" cy="42754"/>
            <a:chOff x="954307" y="1904415"/>
            <a:chExt cx="6159500" cy="15563"/>
          </a:xfrm>
        </p:grpSpPr>
        <p:sp>
          <p:nvSpPr>
            <p:cNvPr id="17" name="object 9">
              <a:extLst>
                <a:ext uri="{FF2B5EF4-FFF2-40B4-BE49-F238E27FC236}">
                  <a16:creationId xmlns:a16="http://schemas.microsoft.com/office/drawing/2014/main" id="{0AFB6ED0-300B-B850-480C-80E58F1DBDFE}"/>
                </a:ext>
              </a:extLst>
            </p:cNvPr>
            <p:cNvSpPr/>
            <p:nvPr/>
          </p:nvSpPr>
          <p:spPr>
            <a:xfrm>
              <a:off x="954307" y="1904415"/>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sp>
          <p:nvSpPr>
            <p:cNvPr id="18" name="object 10">
              <a:extLst>
                <a:ext uri="{FF2B5EF4-FFF2-40B4-BE49-F238E27FC236}">
                  <a16:creationId xmlns:a16="http://schemas.microsoft.com/office/drawing/2014/main" id="{F33E9803-779A-8C8D-C3B0-6485B3B68BEE}"/>
                </a:ext>
              </a:extLst>
            </p:cNvPr>
            <p:cNvSpPr/>
            <p:nvPr/>
          </p:nvSpPr>
          <p:spPr>
            <a:xfrm>
              <a:off x="954307" y="1919978"/>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grpSp>
      <p:sp>
        <p:nvSpPr>
          <p:cNvPr id="19" name="object 11">
            <a:extLst>
              <a:ext uri="{FF2B5EF4-FFF2-40B4-BE49-F238E27FC236}">
                <a16:creationId xmlns:a16="http://schemas.microsoft.com/office/drawing/2014/main" id="{F3E0B39F-DD36-BE60-F7A5-9FA62275B6EB}"/>
              </a:ext>
            </a:extLst>
          </p:cNvPr>
          <p:cNvSpPr/>
          <p:nvPr userDrawn="1"/>
        </p:nvSpPr>
        <p:spPr>
          <a:xfrm>
            <a:off x="623304" y="9443816"/>
            <a:ext cx="5611392" cy="45719"/>
          </a:xfrm>
          <a:custGeom>
            <a:avLst/>
            <a:gdLst/>
            <a:ahLst/>
            <a:cxnLst/>
            <a:rect l="l" t="t" r="r" b="b"/>
            <a:pathLst>
              <a:path w="6167755">
                <a:moveTo>
                  <a:pt x="0" y="0"/>
                </a:moveTo>
                <a:lnTo>
                  <a:pt x="6167450" y="0"/>
                </a:lnTo>
              </a:path>
            </a:pathLst>
          </a:custGeom>
          <a:ln w="12700">
            <a:solidFill>
              <a:srgbClr val="222222"/>
            </a:solidFill>
          </a:ln>
        </p:spPr>
        <p:txBody>
          <a:bodyPr wrap="square" lIns="0" tIns="0" rIns="0" bIns="0" rtlCol="0"/>
          <a:lstStyle/>
          <a:p>
            <a:endParaRPr sz="1588"/>
          </a:p>
        </p:txBody>
      </p:sp>
      <p:sp>
        <p:nvSpPr>
          <p:cNvPr id="29" name="object 37">
            <a:extLst>
              <a:ext uri="{FF2B5EF4-FFF2-40B4-BE49-F238E27FC236}">
                <a16:creationId xmlns:a16="http://schemas.microsoft.com/office/drawing/2014/main" id="{18F50F51-E09C-82DB-8685-3826E4562FC0}"/>
              </a:ext>
            </a:extLst>
          </p:cNvPr>
          <p:cNvSpPr txBox="1"/>
          <p:nvPr userDrawn="1"/>
        </p:nvSpPr>
        <p:spPr>
          <a:xfrm>
            <a:off x="5071515" y="5722188"/>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❷</a:t>
            </a:r>
            <a:endParaRPr sz="1235">
              <a:latin typeface="AppleGothic"/>
              <a:cs typeface="AppleGothic"/>
            </a:endParaRPr>
          </a:p>
        </p:txBody>
      </p:sp>
      <p:sp>
        <p:nvSpPr>
          <p:cNvPr id="31" name="object 39">
            <a:extLst>
              <a:ext uri="{FF2B5EF4-FFF2-40B4-BE49-F238E27FC236}">
                <a16:creationId xmlns:a16="http://schemas.microsoft.com/office/drawing/2014/main" id="{628C3435-70FD-8CD9-302A-8425A4E96801}"/>
              </a:ext>
            </a:extLst>
          </p:cNvPr>
          <p:cNvSpPr txBox="1"/>
          <p:nvPr userDrawn="1"/>
        </p:nvSpPr>
        <p:spPr>
          <a:xfrm>
            <a:off x="5071515" y="7785822"/>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❸</a:t>
            </a:r>
            <a:endParaRPr sz="1235">
              <a:latin typeface="AppleGothic"/>
              <a:cs typeface="AppleGothic"/>
            </a:endParaRPr>
          </a:p>
        </p:txBody>
      </p:sp>
      <p:sp>
        <p:nvSpPr>
          <p:cNvPr id="33" name="object 49">
            <a:extLst>
              <a:ext uri="{FF2B5EF4-FFF2-40B4-BE49-F238E27FC236}">
                <a16:creationId xmlns:a16="http://schemas.microsoft.com/office/drawing/2014/main" id="{8BCA607A-B46E-1CD3-041A-9585231D9365}"/>
              </a:ext>
            </a:extLst>
          </p:cNvPr>
          <p:cNvSpPr/>
          <p:nvPr userDrawn="1"/>
        </p:nvSpPr>
        <p:spPr>
          <a:xfrm>
            <a:off x="0" y="1665998"/>
            <a:ext cx="357467" cy="5220260"/>
          </a:xfrm>
          <a:custGeom>
            <a:avLst/>
            <a:gdLst/>
            <a:ahLst/>
            <a:cxnLst/>
            <a:rect l="l" t="t" r="r" b="b"/>
            <a:pathLst>
              <a:path w="416559" h="5916295">
                <a:moveTo>
                  <a:pt x="410019" y="0"/>
                </a:moveTo>
                <a:lnTo>
                  <a:pt x="6286" y="0"/>
                </a:lnTo>
                <a:lnTo>
                  <a:pt x="0" y="6286"/>
                </a:lnTo>
                <a:lnTo>
                  <a:pt x="0" y="5909843"/>
                </a:lnTo>
                <a:lnTo>
                  <a:pt x="6286" y="5916142"/>
                </a:lnTo>
                <a:lnTo>
                  <a:pt x="402259" y="5916142"/>
                </a:lnTo>
                <a:lnTo>
                  <a:pt x="410019" y="5916142"/>
                </a:lnTo>
                <a:lnTo>
                  <a:pt x="416318" y="5909843"/>
                </a:lnTo>
                <a:lnTo>
                  <a:pt x="416318" y="6286"/>
                </a:lnTo>
                <a:lnTo>
                  <a:pt x="410019" y="0"/>
                </a:lnTo>
                <a:close/>
              </a:path>
            </a:pathLst>
          </a:custGeom>
          <a:solidFill>
            <a:srgbClr val="B2B3B5"/>
          </a:solidFill>
        </p:spPr>
        <p:txBody>
          <a:bodyPr wrap="square" lIns="0" tIns="0" rIns="0" bIns="0" rtlCol="0"/>
          <a:lstStyle/>
          <a:p>
            <a:endParaRPr sz="1588"/>
          </a:p>
        </p:txBody>
      </p:sp>
      <p:sp>
        <p:nvSpPr>
          <p:cNvPr id="34" name="object 50">
            <a:extLst>
              <a:ext uri="{FF2B5EF4-FFF2-40B4-BE49-F238E27FC236}">
                <a16:creationId xmlns:a16="http://schemas.microsoft.com/office/drawing/2014/main" id="{406780EB-E59F-4514-29E3-B054E7FB647C}"/>
              </a:ext>
            </a:extLst>
          </p:cNvPr>
          <p:cNvSpPr/>
          <p:nvPr userDrawn="1"/>
        </p:nvSpPr>
        <p:spPr>
          <a:xfrm>
            <a:off x="644243" y="1286510"/>
            <a:ext cx="4427272" cy="163474"/>
          </a:xfrm>
          <a:custGeom>
            <a:avLst/>
            <a:gdLst/>
            <a:ahLst/>
            <a:cxnLst/>
            <a:rect l="l" t="t" r="r" b="b"/>
            <a:pathLst>
              <a:path w="3078479">
                <a:moveTo>
                  <a:pt x="0" y="0"/>
                </a:moveTo>
                <a:lnTo>
                  <a:pt x="3078416" y="0"/>
                </a:lnTo>
              </a:path>
            </a:pathLst>
          </a:custGeom>
          <a:ln w="76200">
            <a:solidFill>
              <a:srgbClr val="B2B3B5"/>
            </a:solidFill>
          </a:ln>
        </p:spPr>
        <p:txBody>
          <a:bodyPr wrap="square" lIns="0" tIns="0" rIns="0" bIns="0" rtlCol="0"/>
          <a:lstStyle/>
          <a:p>
            <a:endParaRPr sz="1588"/>
          </a:p>
        </p:txBody>
      </p:sp>
    </p:spTree>
    <p:extLst>
      <p:ext uri="{BB962C8B-B14F-4D97-AF65-F5344CB8AC3E}">
        <p14:creationId xmlns:p14="http://schemas.microsoft.com/office/powerpoint/2010/main" val="2937079188"/>
      </p:ext>
    </p:extLst>
  </p:cSld>
  <p:clrMap bg1="lt1" tx1="dk1" bg2="lt2" tx2="dk2" accent1="accent1" accent2="accent2" accent3="accent3" accent4="accent4" accent5="accent5" accent6="accent6" hlink="hlink" folHlink="folHlink"/>
  <p:sldLayoutIdLst>
    <p:sldLayoutId id="2147483839" r:id="rId1"/>
  </p:sldLayoutIdLst>
  <p:hf hdr="0" dt="0"/>
  <p:txStyles>
    <p:titleStyle>
      <a:lvl1pPr algn="l" defTabSz="914400" rtl="0" eaLnBrk="1" latinLnBrk="0" hangingPunct="1">
        <a:lnSpc>
          <a:spcPct val="90000"/>
        </a:lnSpc>
        <a:spcBef>
          <a:spcPct val="0"/>
        </a:spcBef>
        <a:buNone/>
        <a:defRPr kumimoji="1"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0">
          <p15:clr>
            <a:srgbClr val="F26B43"/>
          </p15:clr>
        </p15:guide>
        <p15:guide id="2" pos="2160">
          <p15:clr>
            <a:srgbClr val="F26B43"/>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8" name="object 41">
            <a:extLst>
              <a:ext uri="{FF2B5EF4-FFF2-40B4-BE49-F238E27FC236}">
                <a16:creationId xmlns:a16="http://schemas.microsoft.com/office/drawing/2014/main" id="{E7E9C548-8B27-89E6-B7D8-AC6A880773BD}"/>
              </a:ext>
            </a:extLst>
          </p:cNvPr>
          <p:cNvSpPr/>
          <p:nvPr userDrawn="1"/>
        </p:nvSpPr>
        <p:spPr>
          <a:xfrm>
            <a:off x="357467" y="509398"/>
            <a:ext cx="6492244" cy="230419"/>
          </a:xfrm>
          <a:custGeom>
            <a:avLst/>
            <a:gdLst/>
            <a:ahLst/>
            <a:cxnLst/>
            <a:rect l="l" t="t" r="r" b="b"/>
            <a:pathLst>
              <a:path w="7714615">
                <a:moveTo>
                  <a:pt x="0" y="0"/>
                </a:moveTo>
                <a:lnTo>
                  <a:pt x="7714437" y="0"/>
                </a:lnTo>
              </a:path>
            </a:pathLst>
          </a:custGeom>
          <a:ln w="25400">
            <a:solidFill>
              <a:srgbClr val="226BAB"/>
            </a:solidFill>
          </a:ln>
          <a:effectLst>
            <a:outerShdw blurRad="50800" dist="38100" dir="2700000" algn="tl" rotWithShape="0">
              <a:prstClr val="black">
                <a:alpha val="40000"/>
              </a:prstClr>
            </a:outerShdw>
          </a:effectLst>
        </p:spPr>
        <p:txBody>
          <a:bodyPr wrap="square" lIns="0" tIns="0" rIns="0" bIns="0" rtlCol="0"/>
          <a:lstStyle/>
          <a:p>
            <a:endParaRPr sz="1588"/>
          </a:p>
        </p:txBody>
      </p:sp>
      <p:sp>
        <p:nvSpPr>
          <p:cNvPr id="10" name="object 2">
            <a:extLst>
              <a:ext uri="{FF2B5EF4-FFF2-40B4-BE49-F238E27FC236}">
                <a16:creationId xmlns:a16="http://schemas.microsoft.com/office/drawing/2014/main" id="{B6D83B3A-0D22-1AF1-2E1F-129491E06B5B}"/>
              </a:ext>
            </a:extLst>
          </p:cNvPr>
          <p:cNvSpPr/>
          <p:nvPr userDrawn="1"/>
        </p:nvSpPr>
        <p:spPr>
          <a:xfrm>
            <a:off x="0" y="1"/>
            <a:ext cx="357468" cy="522194"/>
          </a:xfrm>
          <a:custGeom>
            <a:avLst/>
            <a:gdLst/>
            <a:ahLst/>
            <a:cxnLst/>
            <a:rect l="l" t="t" r="r" b="b"/>
            <a:pathLst>
              <a:path w="377825" h="433070">
                <a:moveTo>
                  <a:pt x="377698" y="0"/>
                </a:moveTo>
                <a:lnTo>
                  <a:pt x="0" y="0"/>
                </a:lnTo>
                <a:lnTo>
                  <a:pt x="0" y="432930"/>
                </a:lnTo>
                <a:lnTo>
                  <a:pt x="377698" y="432930"/>
                </a:lnTo>
                <a:lnTo>
                  <a:pt x="377698" y="0"/>
                </a:lnTo>
                <a:close/>
              </a:path>
            </a:pathLst>
          </a:custGeom>
          <a:solidFill>
            <a:srgbClr val="226BAB"/>
          </a:solidFill>
        </p:spPr>
        <p:txBody>
          <a:bodyPr wrap="square" lIns="0" tIns="0" rIns="0" bIns="0" rtlCol="0"/>
          <a:lstStyle/>
          <a:p>
            <a:endParaRPr sz="1588"/>
          </a:p>
        </p:txBody>
      </p:sp>
      <p:sp>
        <p:nvSpPr>
          <p:cNvPr id="11" name="object 3">
            <a:extLst>
              <a:ext uri="{FF2B5EF4-FFF2-40B4-BE49-F238E27FC236}">
                <a16:creationId xmlns:a16="http://schemas.microsoft.com/office/drawing/2014/main" id="{4264512B-F8C3-CEE7-8610-91D8FC6AF8D4}"/>
              </a:ext>
            </a:extLst>
          </p:cNvPr>
          <p:cNvSpPr/>
          <p:nvPr userDrawn="1"/>
        </p:nvSpPr>
        <p:spPr>
          <a:xfrm>
            <a:off x="0" y="726926"/>
            <a:ext cx="357467" cy="620246"/>
          </a:xfrm>
          <a:custGeom>
            <a:avLst/>
            <a:gdLst/>
            <a:ahLst/>
            <a:cxnLst/>
            <a:rect l="l" t="t" r="r" b="b"/>
            <a:pathLst>
              <a:path w="405130" h="702944">
                <a:moveTo>
                  <a:pt x="397573" y="0"/>
                </a:moveTo>
                <a:lnTo>
                  <a:pt x="7150" y="0"/>
                </a:lnTo>
                <a:lnTo>
                  <a:pt x="0" y="7162"/>
                </a:lnTo>
                <a:lnTo>
                  <a:pt x="0" y="695731"/>
                </a:lnTo>
                <a:lnTo>
                  <a:pt x="7150" y="702881"/>
                </a:lnTo>
                <a:lnTo>
                  <a:pt x="388747" y="702881"/>
                </a:lnTo>
                <a:lnTo>
                  <a:pt x="397573" y="702881"/>
                </a:lnTo>
                <a:lnTo>
                  <a:pt x="404723" y="695731"/>
                </a:lnTo>
                <a:lnTo>
                  <a:pt x="404723" y="7162"/>
                </a:lnTo>
                <a:lnTo>
                  <a:pt x="397573" y="0"/>
                </a:lnTo>
                <a:close/>
              </a:path>
            </a:pathLst>
          </a:custGeom>
          <a:solidFill>
            <a:srgbClr val="226BAB"/>
          </a:solidFill>
        </p:spPr>
        <p:txBody>
          <a:bodyPr vert="vert" wrap="square" lIns="0" tIns="0" rIns="0" bIns="0" rtlCol="0"/>
          <a:lstStyle/>
          <a:p>
            <a:pPr algn="ctr"/>
            <a:endParaRPr sz="1100">
              <a:solidFill>
                <a:schemeClr val="bg1"/>
              </a:solidFill>
              <a:latin typeface="メイリオ" panose="020B0604030504040204" pitchFamily="50" charset="-128"/>
              <a:ea typeface="メイリオ" panose="020B0604030504040204" pitchFamily="50" charset="-128"/>
            </a:endParaRPr>
          </a:p>
        </p:txBody>
      </p:sp>
      <p:grpSp>
        <p:nvGrpSpPr>
          <p:cNvPr id="12" name="object 4">
            <a:extLst>
              <a:ext uri="{FF2B5EF4-FFF2-40B4-BE49-F238E27FC236}">
                <a16:creationId xmlns:a16="http://schemas.microsoft.com/office/drawing/2014/main" id="{5BFCBBFB-72A5-79DB-8871-9EBE2DD0AD29}"/>
              </a:ext>
            </a:extLst>
          </p:cNvPr>
          <p:cNvGrpSpPr/>
          <p:nvPr userDrawn="1"/>
        </p:nvGrpSpPr>
        <p:grpSpPr>
          <a:xfrm>
            <a:off x="644243" y="1449998"/>
            <a:ext cx="432000" cy="432000"/>
            <a:chOff x="951527" y="1545770"/>
            <a:chExt cx="330835" cy="331470"/>
          </a:xfrm>
        </p:grpSpPr>
        <p:sp>
          <p:nvSpPr>
            <p:cNvPr id="13" name="object 5">
              <a:extLst>
                <a:ext uri="{FF2B5EF4-FFF2-40B4-BE49-F238E27FC236}">
                  <a16:creationId xmlns:a16="http://schemas.microsoft.com/office/drawing/2014/main" id="{47324263-C7BA-1BEA-00F4-5C4ABDC90B00}"/>
                </a:ext>
              </a:extLst>
            </p:cNvPr>
            <p:cNvSpPr/>
            <p:nvPr/>
          </p:nvSpPr>
          <p:spPr>
            <a:xfrm>
              <a:off x="975258" y="1569795"/>
              <a:ext cx="307340" cy="307340"/>
            </a:xfrm>
            <a:custGeom>
              <a:avLst/>
              <a:gdLst/>
              <a:ahLst/>
              <a:cxnLst/>
              <a:rect l="l" t="t" r="r" b="b"/>
              <a:pathLst>
                <a:path w="307340" h="307339">
                  <a:moveTo>
                    <a:pt x="307073" y="0"/>
                  </a:moveTo>
                  <a:lnTo>
                    <a:pt x="0" y="0"/>
                  </a:lnTo>
                  <a:lnTo>
                    <a:pt x="0" y="283057"/>
                  </a:lnTo>
                  <a:lnTo>
                    <a:pt x="0" y="307073"/>
                  </a:lnTo>
                  <a:lnTo>
                    <a:pt x="307073" y="307073"/>
                  </a:lnTo>
                  <a:lnTo>
                    <a:pt x="307073" y="283057"/>
                  </a:lnTo>
                  <a:lnTo>
                    <a:pt x="307073" y="0"/>
                  </a:lnTo>
                  <a:close/>
                </a:path>
              </a:pathLst>
            </a:custGeom>
            <a:solidFill>
              <a:srgbClr val="D3D5D6"/>
            </a:solidFill>
          </p:spPr>
          <p:txBody>
            <a:bodyPr wrap="square" lIns="0" tIns="0" rIns="0" bIns="0" rtlCol="0"/>
            <a:lstStyle/>
            <a:p>
              <a:endParaRPr sz="1588"/>
            </a:p>
          </p:txBody>
        </p:sp>
        <p:sp>
          <p:nvSpPr>
            <p:cNvPr id="14" name="object 6">
              <a:extLst>
                <a:ext uri="{FF2B5EF4-FFF2-40B4-BE49-F238E27FC236}">
                  <a16:creationId xmlns:a16="http://schemas.microsoft.com/office/drawing/2014/main" id="{F6E415B1-E64A-6503-ADAE-77EB4DFF3C07}"/>
                </a:ext>
              </a:extLst>
            </p:cNvPr>
            <p:cNvSpPr/>
            <p:nvPr/>
          </p:nvSpPr>
          <p:spPr>
            <a:xfrm>
              <a:off x="951527" y="1545770"/>
              <a:ext cx="307340" cy="307340"/>
            </a:xfrm>
            <a:custGeom>
              <a:avLst/>
              <a:gdLst/>
              <a:ahLst/>
              <a:cxnLst/>
              <a:rect l="l" t="t" r="r" b="b"/>
              <a:pathLst>
                <a:path w="307340" h="307339">
                  <a:moveTo>
                    <a:pt x="303479" y="0"/>
                  </a:moveTo>
                  <a:lnTo>
                    <a:pt x="3594" y="0"/>
                  </a:lnTo>
                  <a:lnTo>
                    <a:pt x="0" y="3594"/>
                  </a:lnTo>
                  <a:lnTo>
                    <a:pt x="0" y="303479"/>
                  </a:lnTo>
                  <a:lnTo>
                    <a:pt x="3594" y="307073"/>
                  </a:lnTo>
                  <a:lnTo>
                    <a:pt x="299046" y="307073"/>
                  </a:lnTo>
                  <a:lnTo>
                    <a:pt x="303479" y="307073"/>
                  </a:lnTo>
                  <a:lnTo>
                    <a:pt x="307073" y="303479"/>
                  </a:lnTo>
                  <a:lnTo>
                    <a:pt x="307073" y="3594"/>
                  </a:lnTo>
                  <a:lnTo>
                    <a:pt x="303479" y="0"/>
                  </a:lnTo>
                  <a:close/>
                </a:path>
              </a:pathLst>
            </a:custGeom>
            <a:solidFill>
              <a:srgbClr val="226BAC"/>
            </a:solidFill>
          </p:spPr>
          <p:txBody>
            <a:bodyPr wrap="square" lIns="0" tIns="0" rIns="0" bIns="0" rtlCol="0"/>
            <a:lstStyle/>
            <a:p>
              <a:endParaRPr sz="1588"/>
            </a:p>
          </p:txBody>
        </p:sp>
      </p:grpSp>
      <p:grpSp>
        <p:nvGrpSpPr>
          <p:cNvPr id="16" name="object 8">
            <a:extLst>
              <a:ext uri="{FF2B5EF4-FFF2-40B4-BE49-F238E27FC236}">
                <a16:creationId xmlns:a16="http://schemas.microsoft.com/office/drawing/2014/main" id="{A555494A-2678-7F41-D2BA-D82A2FA71067}"/>
              </a:ext>
            </a:extLst>
          </p:cNvPr>
          <p:cNvGrpSpPr/>
          <p:nvPr userDrawn="1"/>
        </p:nvGrpSpPr>
        <p:grpSpPr>
          <a:xfrm>
            <a:off x="623304" y="1946361"/>
            <a:ext cx="5611392" cy="42754"/>
            <a:chOff x="954307" y="1904415"/>
            <a:chExt cx="6159500" cy="15563"/>
          </a:xfrm>
        </p:grpSpPr>
        <p:sp>
          <p:nvSpPr>
            <p:cNvPr id="17" name="object 9">
              <a:extLst>
                <a:ext uri="{FF2B5EF4-FFF2-40B4-BE49-F238E27FC236}">
                  <a16:creationId xmlns:a16="http://schemas.microsoft.com/office/drawing/2014/main" id="{0AFB6ED0-300B-B850-480C-80E58F1DBDFE}"/>
                </a:ext>
              </a:extLst>
            </p:cNvPr>
            <p:cNvSpPr/>
            <p:nvPr/>
          </p:nvSpPr>
          <p:spPr>
            <a:xfrm>
              <a:off x="954307" y="1904415"/>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sp>
          <p:nvSpPr>
            <p:cNvPr id="18" name="object 10">
              <a:extLst>
                <a:ext uri="{FF2B5EF4-FFF2-40B4-BE49-F238E27FC236}">
                  <a16:creationId xmlns:a16="http://schemas.microsoft.com/office/drawing/2014/main" id="{F33E9803-779A-8C8D-C3B0-6485B3B68BEE}"/>
                </a:ext>
              </a:extLst>
            </p:cNvPr>
            <p:cNvSpPr/>
            <p:nvPr/>
          </p:nvSpPr>
          <p:spPr>
            <a:xfrm>
              <a:off x="954307" y="1919978"/>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grpSp>
      <p:sp>
        <p:nvSpPr>
          <p:cNvPr id="19" name="object 11">
            <a:extLst>
              <a:ext uri="{FF2B5EF4-FFF2-40B4-BE49-F238E27FC236}">
                <a16:creationId xmlns:a16="http://schemas.microsoft.com/office/drawing/2014/main" id="{F3E0B39F-DD36-BE60-F7A5-9FA62275B6EB}"/>
              </a:ext>
            </a:extLst>
          </p:cNvPr>
          <p:cNvSpPr/>
          <p:nvPr userDrawn="1"/>
        </p:nvSpPr>
        <p:spPr>
          <a:xfrm>
            <a:off x="623304" y="9443816"/>
            <a:ext cx="5611392" cy="45719"/>
          </a:xfrm>
          <a:custGeom>
            <a:avLst/>
            <a:gdLst/>
            <a:ahLst/>
            <a:cxnLst/>
            <a:rect l="l" t="t" r="r" b="b"/>
            <a:pathLst>
              <a:path w="6167755">
                <a:moveTo>
                  <a:pt x="0" y="0"/>
                </a:moveTo>
                <a:lnTo>
                  <a:pt x="6167450" y="0"/>
                </a:lnTo>
              </a:path>
            </a:pathLst>
          </a:custGeom>
          <a:ln w="12700">
            <a:solidFill>
              <a:srgbClr val="222222"/>
            </a:solidFill>
          </a:ln>
        </p:spPr>
        <p:txBody>
          <a:bodyPr wrap="square" lIns="0" tIns="0" rIns="0" bIns="0" rtlCol="0"/>
          <a:lstStyle/>
          <a:p>
            <a:endParaRPr sz="1588"/>
          </a:p>
        </p:txBody>
      </p:sp>
      <p:sp>
        <p:nvSpPr>
          <p:cNvPr id="29" name="object 37">
            <a:extLst>
              <a:ext uri="{FF2B5EF4-FFF2-40B4-BE49-F238E27FC236}">
                <a16:creationId xmlns:a16="http://schemas.microsoft.com/office/drawing/2014/main" id="{18F50F51-E09C-82DB-8685-3826E4562FC0}"/>
              </a:ext>
            </a:extLst>
          </p:cNvPr>
          <p:cNvSpPr txBox="1"/>
          <p:nvPr userDrawn="1"/>
        </p:nvSpPr>
        <p:spPr>
          <a:xfrm>
            <a:off x="5071515" y="5722188"/>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❷</a:t>
            </a:r>
            <a:endParaRPr sz="1235">
              <a:latin typeface="AppleGothic"/>
              <a:cs typeface="AppleGothic"/>
            </a:endParaRPr>
          </a:p>
        </p:txBody>
      </p:sp>
      <p:sp>
        <p:nvSpPr>
          <p:cNvPr id="31" name="object 39">
            <a:extLst>
              <a:ext uri="{FF2B5EF4-FFF2-40B4-BE49-F238E27FC236}">
                <a16:creationId xmlns:a16="http://schemas.microsoft.com/office/drawing/2014/main" id="{628C3435-70FD-8CD9-302A-8425A4E96801}"/>
              </a:ext>
            </a:extLst>
          </p:cNvPr>
          <p:cNvSpPr txBox="1"/>
          <p:nvPr userDrawn="1"/>
        </p:nvSpPr>
        <p:spPr>
          <a:xfrm>
            <a:off x="5071515" y="7785822"/>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❸</a:t>
            </a:r>
            <a:endParaRPr sz="1235">
              <a:latin typeface="AppleGothic"/>
              <a:cs typeface="AppleGothic"/>
            </a:endParaRPr>
          </a:p>
        </p:txBody>
      </p:sp>
      <p:sp>
        <p:nvSpPr>
          <p:cNvPr id="33" name="object 49">
            <a:extLst>
              <a:ext uri="{FF2B5EF4-FFF2-40B4-BE49-F238E27FC236}">
                <a16:creationId xmlns:a16="http://schemas.microsoft.com/office/drawing/2014/main" id="{8BCA607A-B46E-1CD3-041A-9585231D9365}"/>
              </a:ext>
            </a:extLst>
          </p:cNvPr>
          <p:cNvSpPr/>
          <p:nvPr userDrawn="1"/>
        </p:nvSpPr>
        <p:spPr>
          <a:xfrm>
            <a:off x="0" y="1665998"/>
            <a:ext cx="357467" cy="5220260"/>
          </a:xfrm>
          <a:custGeom>
            <a:avLst/>
            <a:gdLst/>
            <a:ahLst/>
            <a:cxnLst/>
            <a:rect l="l" t="t" r="r" b="b"/>
            <a:pathLst>
              <a:path w="416559" h="5916295">
                <a:moveTo>
                  <a:pt x="410019" y="0"/>
                </a:moveTo>
                <a:lnTo>
                  <a:pt x="6286" y="0"/>
                </a:lnTo>
                <a:lnTo>
                  <a:pt x="0" y="6286"/>
                </a:lnTo>
                <a:lnTo>
                  <a:pt x="0" y="5909843"/>
                </a:lnTo>
                <a:lnTo>
                  <a:pt x="6286" y="5916142"/>
                </a:lnTo>
                <a:lnTo>
                  <a:pt x="402259" y="5916142"/>
                </a:lnTo>
                <a:lnTo>
                  <a:pt x="410019" y="5916142"/>
                </a:lnTo>
                <a:lnTo>
                  <a:pt x="416318" y="5909843"/>
                </a:lnTo>
                <a:lnTo>
                  <a:pt x="416318" y="6286"/>
                </a:lnTo>
                <a:lnTo>
                  <a:pt x="410019" y="0"/>
                </a:lnTo>
                <a:close/>
              </a:path>
            </a:pathLst>
          </a:custGeom>
          <a:solidFill>
            <a:srgbClr val="B2B3B5"/>
          </a:solidFill>
        </p:spPr>
        <p:txBody>
          <a:bodyPr wrap="square" lIns="0" tIns="0" rIns="0" bIns="0" rtlCol="0"/>
          <a:lstStyle/>
          <a:p>
            <a:endParaRPr sz="1588"/>
          </a:p>
        </p:txBody>
      </p:sp>
      <p:sp>
        <p:nvSpPr>
          <p:cNvPr id="34" name="object 50">
            <a:extLst>
              <a:ext uri="{FF2B5EF4-FFF2-40B4-BE49-F238E27FC236}">
                <a16:creationId xmlns:a16="http://schemas.microsoft.com/office/drawing/2014/main" id="{406780EB-E59F-4514-29E3-B054E7FB647C}"/>
              </a:ext>
            </a:extLst>
          </p:cNvPr>
          <p:cNvSpPr/>
          <p:nvPr userDrawn="1"/>
        </p:nvSpPr>
        <p:spPr>
          <a:xfrm>
            <a:off x="644243" y="1286510"/>
            <a:ext cx="4427272" cy="163474"/>
          </a:xfrm>
          <a:custGeom>
            <a:avLst/>
            <a:gdLst/>
            <a:ahLst/>
            <a:cxnLst/>
            <a:rect l="l" t="t" r="r" b="b"/>
            <a:pathLst>
              <a:path w="3078479">
                <a:moveTo>
                  <a:pt x="0" y="0"/>
                </a:moveTo>
                <a:lnTo>
                  <a:pt x="3078416" y="0"/>
                </a:lnTo>
              </a:path>
            </a:pathLst>
          </a:custGeom>
          <a:ln w="76200">
            <a:solidFill>
              <a:srgbClr val="B2B3B5"/>
            </a:solidFill>
          </a:ln>
        </p:spPr>
        <p:txBody>
          <a:bodyPr wrap="square" lIns="0" tIns="0" rIns="0" bIns="0" rtlCol="0"/>
          <a:lstStyle/>
          <a:p>
            <a:endParaRPr sz="1588"/>
          </a:p>
        </p:txBody>
      </p:sp>
    </p:spTree>
    <p:extLst>
      <p:ext uri="{BB962C8B-B14F-4D97-AF65-F5344CB8AC3E}">
        <p14:creationId xmlns:p14="http://schemas.microsoft.com/office/powerpoint/2010/main" val="170170992"/>
      </p:ext>
    </p:extLst>
  </p:cSld>
  <p:clrMap bg1="lt1" tx1="dk1" bg2="lt2" tx2="dk2" accent1="accent1" accent2="accent2" accent3="accent3" accent4="accent4" accent5="accent5" accent6="accent6" hlink="hlink" folHlink="folHlink"/>
  <p:sldLayoutIdLst>
    <p:sldLayoutId id="2147483841" r:id="rId1"/>
  </p:sldLayoutIdLst>
  <p:hf hdr="0" dt="0"/>
  <p:txStyles>
    <p:titleStyle>
      <a:lvl1pPr algn="l" defTabSz="914400" rtl="0" eaLnBrk="1" latinLnBrk="0" hangingPunct="1">
        <a:lnSpc>
          <a:spcPct val="90000"/>
        </a:lnSpc>
        <a:spcBef>
          <a:spcPct val="0"/>
        </a:spcBef>
        <a:buNone/>
        <a:defRPr kumimoji="1"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0">
          <p15:clr>
            <a:srgbClr val="F26B43"/>
          </p15:clr>
        </p15:guide>
        <p15:guide id="2" pos="2160">
          <p15:clr>
            <a:srgbClr val="F26B43"/>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8" name="object 41">
            <a:extLst>
              <a:ext uri="{FF2B5EF4-FFF2-40B4-BE49-F238E27FC236}">
                <a16:creationId xmlns:a16="http://schemas.microsoft.com/office/drawing/2014/main" id="{E7E9C548-8B27-89E6-B7D8-AC6A880773BD}"/>
              </a:ext>
            </a:extLst>
          </p:cNvPr>
          <p:cNvSpPr/>
          <p:nvPr userDrawn="1"/>
        </p:nvSpPr>
        <p:spPr>
          <a:xfrm>
            <a:off x="357467" y="509398"/>
            <a:ext cx="6492244" cy="230419"/>
          </a:xfrm>
          <a:custGeom>
            <a:avLst/>
            <a:gdLst/>
            <a:ahLst/>
            <a:cxnLst/>
            <a:rect l="l" t="t" r="r" b="b"/>
            <a:pathLst>
              <a:path w="7714615">
                <a:moveTo>
                  <a:pt x="0" y="0"/>
                </a:moveTo>
                <a:lnTo>
                  <a:pt x="7714437" y="0"/>
                </a:lnTo>
              </a:path>
            </a:pathLst>
          </a:custGeom>
          <a:ln w="25400">
            <a:solidFill>
              <a:srgbClr val="226BAB"/>
            </a:solidFill>
          </a:ln>
          <a:effectLst>
            <a:outerShdw blurRad="50800" dist="38100" dir="2700000" algn="tl" rotWithShape="0">
              <a:prstClr val="black">
                <a:alpha val="40000"/>
              </a:prstClr>
            </a:outerShdw>
          </a:effectLst>
        </p:spPr>
        <p:txBody>
          <a:bodyPr wrap="square" lIns="0" tIns="0" rIns="0" bIns="0" rtlCol="0"/>
          <a:lstStyle/>
          <a:p>
            <a:endParaRPr sz="1588"/>
          </a:p>
        </p:txBody>
      </p:sp>
      <p:sp>
        <p:nvSpPr>
          <p:cNvPr id="10" name="object 2">
            <a:extLst>
              <a:ext uri="{FF2B5EF4-FFF2-40B4-BE49-F238E27FC236}">
                <a16:creationId xmlns:a16="http://schemas.microsoft.com/office/drawing/2014/main" id="{B6D83B3A-0D22-1AF1-2E1F-129491E06B5B}"/>
              </a:ext>
            </a:extLst>
          </p:cNvPr>
          <p:cNvSpPr/>
          <p:nvPr userDrawn="1"/>
        </p:nvSpPr>
        <p:spPr>
          <a:xfrm>
            <a:off x="0" y="1"/>
            <a:ext cx="357468" cy="522194"/>
          </a:xfrm>
          <a:custGeom>
            <a:avLst/>
            <a:gdLst/>
            <a:ahLst/>
            <a:cxnLst/>
            <a:rect l="l" t="t" r="r" b="b"/>
            <a:pathLst>
              <a:path w="377825" h="433070">
                <a:moveTo>
                  <a:pt x="377698" y="0"/>
                </a:moveTo>
                <a:lnTo>
                  <a:pt x="0" y="0"/>
                </a:lnTo>
                <a:lnTo>
                  <a:pt x="0" y="432930"/>
                </a:lnTo>
                <a:lnTo>
                  <a:pt x="377698" y="432930"/>
                </a:lnTo>
                <a:lnTo>
                  <a:pt x="377698" y="0"/>
                </a:lnTo>
                <a:close/>
              </a:path>
            </a:pathLst>
          </a:custGeom>
          <a:solidFill>
            <a:srgbClr val="226BAB"/>
          </a:solidFill>
        </p:spPr>
        <p:txBody>
          <a:bodyPr wrap="square" lIns="0" tIns="0" rIns="0" bIns="0" rtlCol="0"/>
          <a:lstStyle/>
          <a:p>
            <a:endParaRPr sz="1588"/>
          </a:p>
        </p:txBody>
      </p:sp>
      <p:sp>
        <p:nvSpPr>
          <p:cNvPr id="11" name="object 3">
            <a:extLst>
              <a:ext uri="{FF2B5EF4-FFF2-40B4-BE49-F238E27FC236}">
                <a16:creationId xmlns:a16="http://schemas.microsoft.com/office/drawing/2014/main" id="{4264512B-F8C3-CEE7-8610-91D8FC6AF8D4}"/>
              </a:ext>
            </a:extLst>
          </p:cNvPr>
          <p:cNvSpPr/>
          <p:nvPr userDrawn="1"/>
        </p:nvSpPr>
        <p:spPr>
          <a:xfrm>
            <a:off x="0" y="726926"/>
            <a:ext cx="357467" cy="620246"/>
          </a:xfrm>
          <a:custGeom>
            <a:avLst/>
            <a:gdLst/>
            <a:ahLst/>
            <a:cxnLst/>
            <a:rect l="l" t="t" r="r" b="b"/>
            <a:pathLst>
              <a:path w="405130" h="702944">
                <a:moveTo>
                  <a:pt x="397573" y="0"/>
                </a:moveTo>
                <a:lnTo>
                  <a:pt x="7150" y="0"/>
                </a:lnTo>
                <a:lnTo>
                  <a:pt x="0" y="7162"/>
                </a:lnTo>
                <a:lnTo>
                  <a:pt x="0" y="695731"/>
                </a:lnTo>
                <a:lnTo>
                  <a:pt x="7150" y="702881"/>
                </a:lnTo>
                <a:lnTo>
                  <a:pt x="388747" y="702881"/>
                </a:lnTo>
                <a:lnTo>
                  <a:pt x="397573" y="702881"/>
                </a:lnTo>
                <a:lnTo>
                  <a:pt x="404723" y="695731"/>
                </a:lnTo>
                <a:lnTo>
                  <a:pt x="404723" y="7162"/>
                </a:lnTo>
                <a:lnTo>
                  <a:pt x="397573" y="0"/>
                </a:lnTo>
                <a:close/>
              </a:path>
            </a:pathLst>
          </a:custGeom>
          <a:solidFill>
            <a:srgbClr val="226BAB"/>
          </a:solidFill>
        </p:spPr>
        <p:txBody>
          <a:bodyPr vert="vert" wrap="square" lIns="0" tIns="0" rIns="0" bIns="0" rtlCol="0"/>
          <a:lstStyle/>
          <a:p>
            <a:pPr algn="ctr"/>
            <a:endParaRPr sz="1100">
              <a:solidFill>
                <a:schemeClr val="bg1"/>
              </a:solidFill>
              <a:latin typeface="メイリオ" panose="020B0604030504040204" pitchFamily="50" charset="-128"/>
              <a:ea typeface="メイリオ" panose="020B0604030504040204" pitchFamily="50" charset="-128"/>
            </a:endParaRPr>
          </a:p>
        </p:txBody>
      </p:sp>
      <p:grpSp>
        <p:nvGrpSpPr>
          <p:cNvPr id="12" name="object 4">
            <a:extLst>
              <a:ext uri="{FF2B5EF4-FFF2-40B4-BE49-F238E27FC236}">
                <a16:creationId xmlns:a16="http://schemas.microsoft.com/office/drawing/2014/main" id="{5BFCBBFB-72A5-79DB-8871-9EBE2DD0AD29}"/>
              </a:ext>
            </a:extLst>
          </p:cNvPr>
          <p:cNvGrpSpPr/>
          <p:nvPr userDrawn="1"/>
        </p:nvGrpSpPr>
        <p:grpSpPr>
          <a:xfrm>
            <a:off x="644243" y="1449998"/>
            <a:ext cx="432000" cy="432000"/>
            <a:chOff x="951527" y="1545770"/>
            <a:chExt cx="330835" cy="331470"/>
          </a:xfrm>
        </p:grpSpPr>
        <p:sp>
          <p:nvSpPr>
            <p:cNvPr id="13" name="object 5">
              <a:extLst>
                <a:ext uri="{FF2B5EF4-FFF2-40B4-BE49-F238E27FC236}">
                  <a16:creationId xmlns:a16="http://schemas.microsoft.com/office/drawing/2014/main" id="{47324263-C7BA-1BEA-00F4-5C4ABDC90B00}"/>
                </a:ext>
              </a:extLst>
            </p:cNvPr>
            <p:cNvSpPr/>
            <p:nvPr/>
          </p:nvSpPr>
          <p:spPr>
            <a:xfrm>
              <a:off x="975258" y="1569795"/>
              <a:ext cx="307340" cy="307340"/>
            </a:xfrm>
            <a:custGeom>
              <a:avLst/>
              <a:gdLst/>
              <a:ahLst/>
              <a:cxnLst/>
              <a:rect l="l" t="t" r="r" b="b"/>
              <a:pathLst>
                <a:path w="307340" h="307339">
                  <a:moveTo>
                    <a:pt x="307073" y="0"/>
                  </a:moveTo>
                  <a:lnTo>
                    <a:pt x="0" y="0"/>
                  </a:lnTo>
                  <a:lnTo>
                    <a:pt x="0" y="283057"/>
                  </a:lnTo>
                  <a:lnTo>
                    <a:pt x="0" y="307073"/>
                  </a:lnTo>
                  <a:lnTo>
                    <a:pt x="307073" y="307073"/>
                  </a:lnTo>
                  <a:lnTo>
                    <a:pt x="307073" y="283057"/>
                  </a:lnTo>
                  <a:lnTo>
                    <a:pt x="307073" y="0"/>
                  </a:lnTo>
                  <a:close/>
                </a:path>
              </a:pathLst>
            </a:custGeom>
            <a:solidFill>
              <a:srgbClr val="D3D5D6"/>
            </a:solidFill>
          </p:spPr>
          <p:txBody>
            <a:bodyPr wrap="square" lIns="0" tIns="0" rIns="0" bIns="0" rtlCol="0"/>
            <a:lstStyle/>
            <a:p>
              <a:endParaRPr sz="1588"/>
            </a:p>
          </p:txBody>
        </p:sp>
        <p:sp>
          <p:nvSpPr>
            <p:cNvPr id="14" name="object 6">
              <a:extLst>
                <a:ext uri="{FF2B5EF4-FFF2-40B4-BE49-F238E27FC236}">
                  <a16:creationId xmlns:a16="http://schemas.microsoft.com/office/drawing/2014/main" id="{F6E415B1-E64A-6503-ADAE-77EB4DFF3C07}"/>
                </a:ext>
              </a:extLst>
            </p:cNvPr>
            <p:cNvSpPr/>
            <p:nvPr/>
          </p:nvSpPr>
          <p:spPr>
            <a:xfrm>
              <a:off x="951527" y="1545770"/>
              <a:ext cx="307340" cy="307340"/>
            </a:xfrm>
            <a:custGeom>
              <a:avLst/>
              <a:gdLst/>
              <a:ahLst/>
              <a:cxnLst/>
              <a:rect l="l" t="t" r="r" b="b"/>
              <a:pathLst>
                <a:path w="307340" h="307339">
                  <a:moveTo>
                    <a:pt x="303479" y="0"/>
                  </a:moveTo>
                  <a:lnTo>
                    <a:pt x="3594" y="0"/>
                  </a:lnTo>
                  <a:lnTo>
                    <a:pt x="0" y="3594"/>
                  </a:lnTo>
                  <a:lnTo>
                    <a:pt x="0" y="303479"/>
                  </a:lnTo>
                  <a:lnTo>
                    <a:pt x="3594" y="307073"/>
                  </a:lnTo>
                  <a:lnTo>
                    <a:pt x="299046" y="307073"/>
                  </a:lnTo>
                  <a:lnTo>
                    <a:pt x="303479" y="307073"/>
                  </a:lnTo>
                  <a:lnTo>
                    <a:pt x="307073" y="303479"/>
                  </a:lnTo>
                  <a:lnTo>
                    <a:pt x="307073" y="3594"/>
                  </a:lnTo>
                  <a:lnTo>
                    <a:pt x="303479" y="0"/>
                  </a:lnTo>
                  <a:close/>
                </a:path>
              </a:pathLst>
            </a:custGeom>
            <a:solidFill>
              <a:srgbClr val="226BAC"/>
            </a:solidFill>
          </p:spPr>
          <p:txBody>
            <a:bodyPr wrap="square" lIns="0" tIns="0" rIns="0" bIns="0" rtlCol="0"/>
            <a:lstStyle/>
            <a:p>
              <a:endParaRPr sz="1588"/>
            </a:p>
          </p:txBody>
        </p:sp>
      </p:grpSp>
      <p:grpSp>
        <p:nvGrpSpPr>
          <p:cNvPr id="16" name="object 8">
            <a:extLst>
              <a:ext uri="{FF2B5EF4-FFF2-40B4-BE49-F238E27FC236}">
                <a16:creationId xmlns:a16="http://schemas.microsoft.com/office/drawing/2014/main" id="{A555494A-2678-7F41-D2BA-D82A2FA71067}"/>
              </a:ext>
            </a:extLst>
          </p:cNvPr>
          <p:cNvGrpSpPr/>
          <p:nvPr userDrawn="1"/>
        </p:nvGrpSpPr>
        <p:grpSpPr>
          <a:xfrm>
            <a:off x="623304" y="1946361"/>
            <a:ext cx="5611392" cy="42754"/>
            <a:chOff x="954307" y="1904415"/>
            <a:chExt cx="6159500" cy="15563"/>
          </a:xfrm>
        </p:grpSpPr>
        <p:sp>
          <p:nvSpPr>
            <p:cNvPr id="17" name="object 9">
              <a:extLst>
                <a:ext uri="{FF2B5EF4-FFF2-40B4-BE49-F238E27FC236}">
                  <a16:creationId xmlns:a16="http://schemas.microsoft.com/office/drawing/2014/main" id="{0AFB6ED0-300B-B850-480C-80E58F1DBDFE}"/>
                </a:ext>
              </a:extLst>
            </p:cNvPr>
            <p:cNvSpPr/>
            <p:nvPr/>
          </p:nvSpPr>
          <p:spPr>
            <a:xfrm>
              <a:off x="954307" y="1904415"/>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sp>
          <p:nvSpPr>
            <p:cNvPr id="18" name="object 10">
              <a:extLst>
                <a:ext uri="{FF2B5EF4-FFF2-40B4-BE49-F238E27FC236}">
                  <a16:creationId xmlns:a16="http://schemas.microsoft.com/office/drawing/2014/main" id="{F33E9803-779A-8C8D-C3B0-6485B3B68BEE}"/>
                </a:ext>
              </a:extLst>
            </p:cNvPr>
            <p:cNvSpPr/>
            <p:nvPr/>
          </p:nvSpPr>
          <p:spPr>
            <a:xfrm>
              <a:off x="954307" y="1919978"/>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grpSp>
      <p:sp>
        <p:nvSpPr>
          <p:cNvPr id="19" name="object 11">
            <a:extLst>
              <a:ext uri="{FF2B5EF4-FFF2-40B4-BE49-F238E27FC236}">
                <a16:creationId xmlns:a16="http://schemas.microsoft.com/office/drawing/2014/main" id="{F3E0B39F-DD36-BE60-F7A5-9FA62275B6EB}"/>
              </a:ext>
            </a:extLst>
          </p:cNvPr>
          <p:cNvSpPr/>
          <p:nvPr userDrawn="1"/>
        </p:nvSpPr>
        <p:spPr>
          <a:xfrm>
            <a:off x="623304" y="9443816"/>
            <a:ext cx="5611392" cy="45719"/>
          </a:xfrm>
          <a:custGeom>
            <a:avLst/>
            <a:gdLst/>
            <a:ahLst/>
            <a:cxnLst/>
            <a:rect l="l" t="t" r="r" b="b"/>
            <a:pathLst>
              <a:path w="6167755">
                <a:moveTo>
                  <a:pt x="0" y="0"/>
                </a:moveTo>
                <a:lnTo>
                  <a:pt x="6167450" y="0"/>
                </a:lnTo>
              </a:path>
            </a:pathLst>
          </a:custGeom>
          <a:ln w="12700">
            <a:solidFill>
              <a:srgbClr val="222222"/>
            </a:solidFill>
          </a:ln>
        </p:spPr>
        <p:txBody>
          <a:bodyPr wrap="square" lIns="0" tIns="0" rIns="0" bIns="0" rtlCol="0"/>
          <a:lstStyle/>
          <a:p>
            <a:endParaRPr sz="1588"/>
          </a:p>
        </p:txBody>
      </p:sp>
      <p:sp>
        <p:nvSpPr>
          <p:cNvPr id="29" name="object 37">
            <a:extLst>
              <a:ext uri="{FF2B5EF4-FFF2-40B4-BE49-F238E27FC236}">
                <a16:creationId xmlns:a16="http://schemas.microsoft.com/office/drawing/2014/main" id="{18F50F51-E09C-82DB-8685-3826E4562FC0}"/>
              </a:ext>
            </a:extLst>
          </p:cNvPr>
          <p:cNvSpPr txBox="1"/>
          <p:nvPr userDrawn="1"/>
        </p:nvSpPr>
        <p:spPr>
          <a:xfrm>
            <a:off x="5071515" y="5722188"/>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❷</a:t>
            </a:r>
            <a:endParaRPr sz="1235">
              <a:latin typeface="AppleGothic"/>
              <a:cs typeface="AppleGothic"/>
            </a:endParaRPr>
          </a:p>
        </p:txBody>
      </p:sp>
      <p:sp>
        <p:nvSpPr>
          <p:cNvPr id="31" name="object 39">
            <a:extLst>
              <a:ext uri="{FF2B5EF4-FFF2-40B4-BE49-F238E27FC236}">
                <a16:creationId xmlns:a16="http://schemas.microsoft.com/office/drawing/2014/main" id="{628C3435-70FD-8CD9-302A-8425A4E96801}"/>
              </a:ext>
            </a:extLst>
          </p:cNvPr>
          <p:cNvSpPr txBox="1"/>
          <p:nvPr userDrawn="1"/>
        </p:nvSpPr>
        <p:spPr>
          <a:xfrm>
            <a:off x="5071515" y="7785822"/>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❸</a:t>
            </a:r>
            <a:endParaRPr sz="1235">
              <a:latin typeface="AppleGothic"/>
              <a:cs typeface="AppleGothic"/>
            </a:endParaRPr>
          </a:p>
        </p:txBody>
      </p:sp>
      <p:sp>
        <p:nvSpPr>
          <p:cNvPr id="33" name="object 49">
            <a:extLst>
              <a:ext uri="{FF2B5EF4-FFF2-40B4-BE49-F238E27FC236}">
                <a16:creationId xmlns:a16="http://schemas.microsoft.com/office/drawing/2014/main" id="{8BCA607A-B46E-1CD3-041A-9585231D9365}"/>
              </a:ext>
            </a:extLst>
          </p:cNvPr>
          <p:cNvSpPr/>
          <p:nvPr userDrawn="1"/>
        </p:nvSpPr>
        <p:spPr>
          <a:xfrm>
            <a:off x="0" y="1665998"/>
            <a:ext cx="357467" cy="5220260"/>
          </a:xfrm>
          <a:custGeom>
            <a:avLst/>
            <a:gdLst/>
            <a:ahLst/>
            <a:cxnLst/>
            <a:rect l="l" t="t" r="r" b="b"/>
            <a:pathLst>
              <a:path w="416559" h="5916295">
                <a:moveTo>
                  <a:pt x="410019" y="0"/>
                </a:moveTo>
                <a:lnTo>
                  <a:pt x="6286" y="0"/>
                </a:lnTo>
                <a:lnTo>
                  <a:pt x="0" y="6286"/>
                </a:lnTo>
                <a:lnTo>
                  <a:pt x="0" y="5909843"/>
                </a:lnTo>
                <a:lnTo>
                  <a:pt x="6286" y="5916142"/>
                </a:lnTo>
                <a:lnTo>
                  <a:pt x="402259" y="5916142"/>
                </a:lnTo>
                <a:lnTo>
                  <a:pt x="410019" y="5916142"/>
                </a:lnTo>
                <a:lnTo>
                  <a:pt x="416318" y="5909843"/>
                </a:lnTo>
                <a:lnTo>
                  <a:pt x="416318" y="6286"/>
                </a:lnTo>
                <a:lnTo>
                  <a:pt x="410019" y="0"/>
                </a:lnTo>
                <a:close/>
              </a:path>
            </a:pathLst>
          </a:custGeom>
          <a:solidFill>
            <a:srgbClr val="B2B3B5"/>
          </a:solidFill>
        </p:spPr>
        <p:txBody>
          <a:bodyPr wrap="square" lIns="0" tIns="0" rIns="0" bIns="0" rtlCol="0"/>
          <a:lstStyle/>
          <a:p>
            <a:endParaRPr sz="1588"/>
          </a:p>
        </p:txBody>
      </p:sp>
      <p:sp>
        <p:nvSpPr>
          <p:cNvPr id="34" name="object 50">
            <a:extLst>
              <a:ext uri="{FF2B5EF4-FFF2-40B4-BE49-F238E27FC236}">
                <a16:creationId xmlns:a16="http://schemas.microsoft.com/office/drawing/2014/main" id="{406780EB-E59F-4514-29E3-B054E7FB647C}"/>
              </a:ext>
            </a:extLst>
          </p:cNvPr>
          <p:cNvSpPr/>
          <p:nvPr userDrawn="1"/>
        </p:nvSpPr>
        <p:spPr>
          <a:xfrm>
            <a:off x="644243" y="1286510"/>
            <a:ext cx="4427272" cy="163474"/>
          </a:xfrm>
          <a:custGeom>
            <a:avLst/>
            <a:gdLst/>
            <a:ahLst/>
            <a:cxnLst/>
            <a:rect l="l" t="t" r="r" b="b"/>
            <a:pathLst>
              <a:path w="3078479">
                <a:moveTo>
                  <a:pt x="0" y="0"/>
                </a:moveTo>
                <a:lnTo>
                  <a:pt x="3078416" y="0"/>
                </a:lnTo>
              </a:path>
            </a:pathLst>
          </a:custGeom>
          <a:ln w="76200">
            <a:solidFill>
              <a:srgbClr val="B2B3B5"/>
            </a:solidFill>
          </a:ln>
        </p:spPr>
        <p:txBody>
          <a:bodyPr wrap="square" lIns="0" tIns="0" rIns="0" bIns="0" rtlCol="0"/>
          <a:lstStyle/>
          <a:p>
            <a:endParaRPr sz="1588"/>
          </a:p>
        </p:txBody>
      </p:sp>
    </p:spTree>
    <p:extLst>
      <p:ext uri="{BB962C8B-B14F-4D97-AF65-F5344CB8AC3E}">
        <p14:creationId xmlns:p14="http://schemas.microsoft.com/office/powerpoint/2010/main" val="2114386494"/>
      </p:ext>
    </p:extLst>
  </p:cSld>
  <p:clrMap bg1="lt1" tx1="dk1" bg2="lt2" tx2="dk2" accent1="accent1" accent2="accent2" accent3="accent3" accent4="accent4" accent5="accent5" accent6="accent6" hlink="hlink" folHlink="folHlink"/>
  <p:sldLayoutIdLst>
    <p:sldLayoutId id="2147483843" r:id="rId1"/>
  </p:sldLayoutIdLst>
  <p:hf hdr="0" dt="0"/>
  <p:txStyles>
    <p:titleStyle>
      <a:lvl1pPr algn="l" defTabSz="914400" rtl="0" eaLnBrk="1" latinLnBrk="0" hangingPunct="1">
        <a:lnSpc>
          <a:spcPct val="90000"/>
        </a:lnSpc>
        <a:spcBef>
          <a:spcPct val="0"/>
        </a:spcBef>
        <a:buNone/>
        <a:defRPr kumimoji="1"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0">
          <p15:clr>
            <a:srgbClr val="F26B43"/>
          </p15:clr>
        </p15:guide>
        <p15:guide id="2" pos="2160">
          <p15:clr>
            <a:srgbClr val="F26B43"/>
          </p15:clr>
        </p15:guide>
      </p15:sldGuideLst>
    </p:ext>
  </p:extLst>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8" name="object 41">
            <a:extLst>
              <a:ext uri="{FF2B5EF4-FFF2-40B4-BE49-F238E27FC236}">
                <a16:creationId xmlns:a16="http://schemas.microsoft.com/office/drawing/2014/main" id="{E7E9C548-8B27-89E6-B7D8-AC6A880773BD}"/>
              </a:ext>
            </a:extLst>
          </p:cNvPr>
          <p:cNvSpPr/>
          <p:nvPr userDrawn="1"/>
        </p:nvSpPr>
        <p:spPr>
          <a:xfrm>
            <a:off x="357467" y="509398"/>
            <a:ext cx="6492244" cy="230419"/>
          </a:xfrm>
          <a:custGeom>
            <a:avLst/>
            <a:gdLst/>
            <a:ahLst/>
            <a:cxnLst/>
            <a:rect l="l" t="t" r="r" b="b"/>
            <a:pathLst>
              <a:path w="7714615">
                <a:moveTo>
                  <a:pt x="0" y="0"/>
                </a:moveTo>
                <a:lnTo>
                  <a:pt x="7714437" y="0"/>
                </a:lnTo>
              </a:path>
            </a:pathLst>
          </a:custGeom>
          <a:ln w="25400">
            <a:solidFill>
              <a:srgbClr val="226BAB"/>
            </a:solidFill>
          </a:ln>
          <a:effectLst>
            <a:outerShdw blurRad="50800" dist="38100" dir="2700000" algn="tl" rotWithShape="0">
              <a:prstClr val="black">
                <a:alpha val="40000"/>
              </a:prstClr>
            </a:outerShdw>
          </a:effectLst>
        </p:spPr>
        <p:txBody>
          <a:bodyPr wrap="square" lIns="0" tIns="0" rIns="0" bIns="0" rtlCol="0"/>
          <a:lstStyle/>
          <a:p>
            <a:endParaRPr sz="1588"/>
          </a:p>
        </p:txBody>
      </p:sp>
      <p:sp>
        <p:nvSpPr>
          <p:cNvPr id="10" name="object 2">
            <a:extLst>
              <a:ext uri="{FF2B5EF4-FFF2-40B4-BE49-F238E27FC236}">
                <a16:creationId xmlns:a16="http://schemas.microsoft.com/office/drawing/2014/main" id="{B6D83B3A-0D22-1AF1-2E1F-129491E06B5B}"/>
              </a:ext>
            </a:extLst>
          </p:cNvPr>
          <p:cNvSpPr/>
          <p:nvPr userDrawn="1"/>
        </p:nvSpPr>
        <p:spPr>
          <a:xfrm>
            <a:off x="0" y="1"/>
            <a:ext cx="357468" cy="522194"/>
          </a:xfrm>
          <a:custGeom>
            <a:avLst/>
            <a:gdLst/>
            <a:ahLst/>
            <a:cxnLst/>
            <a:rect l="l" t="t" r="r" b="b"/>
            <a:pathLst>
              <a:path w="377825" h="433070">
                <a:moveTo>
                  <a:pt x="377698" y="0"/>
                </a:moveTo>
                <a:lnTo>
                  <a:pt x="0" y="0"/>
                </a:lnTo>
                <a:lnTo>
                  <a:pt x="0" y="432930"/>
                </a:lnTo>
                <a:lnTo>
                  <a:pt x="377698" y="432930"/>
                </a:lnTo>
                <a:lnTo>
                  <a:pt x="377698" y="0"/>
                </a:lnTo>
                <a:close/>
              </a:path>
            </a:pathLst>
          </a:custGeom>
          <a:solidFill>
            <a:srgbClr val="226BAB"/>
          </a:solidFill>
        </p:spPr>
        <p:txBody>
          <a:bodyPr wrap="square" lIns="0" tIns="0" rIns="0" bIns="0" rtlCol="0"/>
          <a:lstStyle/>
          <a:p>
            <a:endParaRPr sz="1588"/>
          </a:p>
        </p:txBody>
      </p:sp>
      <p:sp>
        <p:nvSpPr>
          <p:cNvPr id="11" name="object 3">
            <a:extLst>
              <a:ext uri="{FF2B5EF4-FFF2-40B4-BE49-F238E27FC236}">
                <a16:creationId xmlns:a16="http://schemas.microsoft.com/office/drawing/2014/main" id="{4264512B-F8C3-CEE7-8610-91D8FC6AF8D4}"/>
              </a:ext>
            </a:extLst>
          </p:cNvPr>
          <p:cNvSpPr/>
          <p:nvPr userDrawn="1"/>
        </p:nvSpPr>
        <p:spPr>
          <a:xfrm>
            <a:off x="0" y="726926"/>
            <a:ext cx="357467" cy="620246"/>
          </a:xfrm>
          <a:custGeom>
            <a:avLst/>
            <a:gdLst/>
            <a:ahLst/>
            <a:cxnLst/>
            <a:rect l="l" t="t" r="r" b="b"/>
            <a:pathLst>
              <a:path w="405130" h="702944">
                <a:moveTo>
                  <a:pt x="397573" y="0"/>
                </a:moveTo>
                <a:lnTo>
                  <a:pt x="7150" y="0"/>
                </a:lnTo>
                <a:lnTo>
                  <a:pt x="0" y="7162"/>
                </a:lnTo>
                <a:lnTo>
                  <a:pt x="0" y="695731"/>
                </a:lnTo>
                <a:lnTo>
                  <a:pt x="7150" y="702881"/>
                </a:lnTo>
                <a:lnTo>
                  <a:pt x="388747" y="702881"/>
                </a:lnTo>
                <a:lnTo>
                  <a:pt x="397573" y="702881"/>
                </a:lnTo>
                <a:lnTo>
                  <a:pt x="404723" y="695731"/>
                </a:lnTo>
                <a:lnTo>
                  <a:pt x="404723" y="7162"/>
                </a:lnTo>
                <a:lnTo>
                  <a:pt x="397573" y="0"/>
                </a:lnTo>
                <a:close/>
              </a:path>
            </a:pathLst>
          </a:custGeom>
          <a:solidFill>
            <a:srgbClr val="226BAB"/>
          </a:solidFill>
        </p:spPr>
        <p:txBody>
          <a:bodyPr vert="vert" wrap="square" lIns="0" tIns="0" rIns="0" bIns="0" rtlCol="0"/>
          <a:lstStyle/>
          <a:p>
            <a:pPr algn="ctr"/>
            <a:endParaRPr sz="1100">
              <a:solidFill>
                <a:schemeClr val="bg1"/>
              </a:solidFill>
              <a:latin typeface="メイリオ" panose="020B0604030504040204" pitchFamily="50" charset="-128"/>
              <a:ea typeface="メイリオ" panose="020B0604030504040204" pitchFamily="50" charset="-128"/>
            </a:endParaRPr>
          </a:p>
        </p:txBody>
      </p:sp>
      <p:grpSp>
        <p:nvGrpSpPr>
          <p:cNvPr id="12" name="object 4">
            <a:extLst>
              <a:ext uri="{FF2B5EF4-FFF2-40B4-BE49-F238E27FC236}">
                <a16:creationId xmlns:a16="http://schemas.microsoft.com/office/drawing/2014/main" id="{5BFCBBFB-72A5-79DB-8871-9EBE2DD0AD29}"/>
              </a:ext>
            </a:extLst>
          </p:cNvPr>
          <p:cNvGrpSpPr/>
          <p:nvPr userDrawn="1"/>
        </p:nvGrpSpPr>
        <p:grpSpPr>
          <a:xfrm>
            <a:off x="644243" y="1449998"/>
            <a:ext cx="432000" cy="432000"/>
            <a:chOff x="951527" y="1545770"/>
            <a:chExt cx="330835" cy="331470"/>
          </a:xfrm>
        </p:grpSpPr>
        <p:sp>
          <p:nvSpPr>
            <p:cNvPr id="13" name="object 5">
              <a:extLst>
                <a:ext uri="{FF2B5EF4-FFF2-40B4-BE49-F238E27FC236}">
                  <a16:creationId xmlns:a16="http://schemas.microsoft.com/office/drawing/2014/main" id="{47324263-C7BA-1BEA-00F4-5C4ABDC90B00}"/>
                </a:ext>
              </a:extLst>
            </p:cNvPr>
            <p:cNvSpPr/>
            <p:nvPr/>
          </p:nvSpPr>
          <p:spPr>
            <a:xfrm>
              <a:off x="975258" y="1569795"/>
              <a:ext cx="307340" cy="307340"/>
            </a:xfrm>
            <a:custGeom>
              <a:avLst/>
              <a:gdLst/>
              <a:ahLst/>
              <a:cxnLst/>
              <a:rect l="l" t="t" r="r" b="b"/>
              <a:pathLst>
                <a:path w="307340" h="307339">
                  <a:moveTo>
                    <a:pt x="307073" y="0"/>
                  </a:moveTo>
                  <a:lnTo>
                    <a:pt x="0" y="0"/>
                  </a:lnTo>
                  <a:lnTo>
                    <a:pt x="0" y="283057"/>
                  </a:lnTo>
                  <a:lnTo>
                    <a:pt x="0" y="307073"/>
                  </a:lnTo>
                  <a:lnTo>
                    <a:pt x="307073" y="307073"/>
                  </a:lnTo>
                  <a:lnTo>
                    <a:pt x="307073" y="283057"/>
                  </a:lnTo>
                  <a:lnTo>
                    <a:pt x="307073" y="0"/>
                  </a:lnTo>
                  <a:close/>
                </a:path>
              </a:pathLst>
            </a:custGeom>
            <a:solidFill>
              <a:srgbClr val="D3D5D6"/>
            </a:solidFill>
          </p:spPr>
          <p:txBody>
            <a:bodyPr wrap="square" lIns="0" tIns="0" rIns="0" bIns="0" rtlCol="0"/>
            <a:lstStyle/>
            <a:p>
              <a:endParaRPr sz="1588"/>
            </a:p>
          </p:txBody>
        </p:sp>
        <p:sp>
          <p:nvSpPr>
            <p:cNvPr id="14" name="object 6">
              <a:extLst>
                <a:ext uri="{FF2B5EF4-FFF2-40B4-BE49-F238E27FC236}">
                  <a16:creationId xmlns:a16="http://schemas.microsoft.com/office/drawing/2014/main" id="{F6E415B1-E64A-6503-ADAE-77EB4DFF3C07}"/>
                </a:ext>
              </a:extLst>
            </p:cNvPr>
            <p:cNvSpPr/>
            <p:nvPr/>
          </p:nvSpPr>
          <p:spPr>
            <a:xfrm>
              <a:off x="951527" y="1545770"/>
              <a:ext cx="307340" cy="307340"/>
            </a:xfrm>
            <a:custGeom>
              <a:avLst/>
              <a:gdLst/>
              <a:ahLst/>
              <a:cxnLst/>
              <a:rect l="l" t="t" r="r" b="b"/>
              <a:pathLst>
                <a:path w="307340" h="307339">
                  <a:moveTo>
                    <a:pt x="303479" y="0"/>
                  </a:moveTo>
                  <a:lnTo>
                    <a:pt x="3594" y="0"/>
                  </a:lnTo>
                  <a:lnTo>
                    <a:pt x="0" y="3594"/>
                  </a:lnTo>
                  <a:lnTo>
                    <a:pt x="0" y="303479"/>
                  </a:lnTo>
                  <a:lnTo>
                    <a:pt x="3594" y="307073"/>
                  </a:lnTo>
                  <a:lnTo>
                    <a:pt x="299046" y="307073"/>
                  </a:lnTo>
                  <a:lnTo>
                    <a:pt x="303479" y="307073"/>
                  </a:lnTo>
                  <a:lnTo>
                    <a:pt x="307073" y="303479"/>
                  </a:lnTo>
                  <a:lnTo>
                    <a:pt x="307073" y="3594"/>
                  </a:lnTo>
                  <a:lnTo>
                    <a:pt x="303479" y="0"/>
                  </a:lnTo>
                  <a:close/>
                </a:path>
              </a:pathLst>
            </a:custGeom>
            <a:solidFill>
              <a:srgbClr val="226BAC"/>
            </a:solidFill>
          </p:spPr>
          <p:txBody>
            <a:bodyPr wrap="square" lIns="0" tIns="0" rIns="0" bIns="0" rtlCol="0"/>
            <a:lstStyle/>
            <a:p>
              <a:endParaRPr sz="1588"/>
            </a:p>
          </p:txBody>
        </p:sp>
      </p:grpSp>
      <p:grpSp>
        <p:nvGrpSpPr>
          <p:cNvPr id="16" name="object 8">
            <a:extLst>
              <a:ext uri="{FF2B5EF4-FFF2-40B4-BE49-F238E27FC236}">
                <a16:creationId xmlns:a16="http://schemas.microsoft.com/office/drawing/2014/main" id="{A555494A-2678-7F41-D2BA-D82A2FA71067}"/>
              </a:ext>
            </a:extLst>
          </p:cNvPr>
          <p:cNvGrpSpPr/>
          <p:nvPr userDrawn="1"/>
        </p:nvGrpSpPr>
        <p:grpSpPr>
          <a:xfrm>
            <a:off x="623304" y="1946361"/>
            <a:ext cx="5611392" cy="42754"/>
            <a:chOff x="954307" y="1904415"/>
            <a:chExt cx="6159500" cy="15563"/>
          </a:xfrm>
        </p:grpSpPr>
        <p:sp>
          <p:nvSpPr>
            <p:cNvPr id="17" name="object 9">
              <a:extLst>
                <a:ext uri="{FF2B5EF4-FFF2-40B4-BE49-F238E27FC236}">
                  <a16:creationId xmlns:a16="http://schemas.microsoft.com/office/drawing/2014/main" id="{0AFB6ED0-300B-B850-480C-80E58F1DBDFE}"/>
                </a:ext>
              </a:extLst>
            </p:cNvPr>
            <p:cNvSpPr/>
            <p:nvPr/>
          </p:nvSpPr>
          <p:spPr>
            <a:xfrm>
              <a:off x="954307" y="1904415"/>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sp>
          <p:nvSpPr>
            <p:cNvPr id="18" name="object 10">
              <a:extLst>
                <a:ext uri="{FF2B5EF4-FFF2-40B4-BE49-F238E27FC236}">
                  <a16:creationId xmlns:a16="http://schemas.microsoft.com/office/drawing/2014/main" id="{F33E9803-779A-8C8D-C3B0-6485B3B68BEE}"/>
                </a:ext>
              </a:extLst>
            </p:cNvPr>
            <p:cNvSpPr/>
            <p:nvPr/>
          </p:nvSpPr>
          <p:spPr>
            <a:xfrm>
              <a:off x="954307" y="1919978"/>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grpSp>
      <p:sp>
        <p:nvSpPr>
          <p:cNvPr id="19" name="object 11">
            <a:extLst>
              <a:ext uri="{FF2B5EF4-FFF2-40B4-BE49-F238E27FC236}">
                <a16:creationId xmlns:a16="http://schemas.microsoft.com/office/drawing/2014/main" id="{F3E0B39F-DD36-BE60-F7A5-9FA62275B6EB}"/>
              </a:ext>
            </a:extLst>
          </p:cNvPr>
          <p:cNvSpPr/>
          <p:nvPr userDrawn="1"/>
        </p:nvSpPr>
        <p:spPr>
          <a:xfrm>
            <a:off x="623304" y="9443816"/>
            <a:ext cx="5611392" cy="45719"/>
          </a:xfrm>
          <a:custGeom>
            <a:avLst/>
            <a:gdLst/>
            <a:ahLst/>
            <a:cxnLst/>
            <a:rect l="l" t="t" r="r" b="b"/>
            <a:pathLst>
              <a:path w="6167755">
                <a:moveTo>
                  <a:pt x="0" y="0"/>
                </a:moveTo>
                <a:lnTo>
                  <a:pt x="6167450" y="0"/>
                </a:lnTo>
              </a:path>
            </a:pathLst>
          </a:custGeom>
          <a:ln w="12700">
            <a:solidFill>
              <a:srgbClr val="222222"/>
            </a:solidFill>
          </a:ln>
        </p:spPr>
        <p:txBody>
          <a:bodyPr wrap="square" lIns="0" tIns="0" rIns="0" bIns="0" rtlCol="0"/>
          <a:lstStyle/>
          <a:p>
            <a:endParaRPr sz="1588"/>
          </a:p>
        </p:txBody>
      </p:sp>
      <p:sp>
        <p:nvSpPr>
          <p:cNvPr id="29" name="object 37">
            <a:extLst>
              <a:ext uri="{FF2B5EF4-FFF2-40B4-BE49-F238E27FC236}">
                <a16:creationId xmlns:a16="http://schemas.microsoft.com/office/drawing/2014/main" id="{18F50F51-E09C-82DB-8685-3826E4562FC0}"/>
              </a:ext>
            </a:extLst>
          </p:cNvPr>
          <p:cNvSpPr txBox="1"/>
          <p:nvPr userDrawn="1"/>
        </p:nvSpPr>
        <p:spPr>
          <a:xfrm>
            <a:off x="5071515" y="5722188"/>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❷</a:t>
            </a:r>
            <a:endParaRPr sz="1235">
              <a:latin typeface="AppleGothic"/>
              <a:cs typeface="AppleGothic"/>
            </a:endParaRPr>
          </a:p>
        </p:txBody>
      </p:sp>
      <p:sp>
        <p:nvSpPr>
          <p:cNvPr id="31" name="object 39">
            <a:extLst>
              <a:ext uri="{FF2B5EF4-FFF2-40B4-BE49-F238E27FC236}">
                <a16:creationId xmlns:a16="http://schemas.microsoft.com/office/drawing/2014/main" id="{628C3435-70FD-8CD9-302A-8425A4E96801}"/>
              </a:ext>
            </a:extLst>
          </p:cNvPr>
          <p:cNvSpPr txBox="1"/>
          <p:nvPr userDrawn="1"/>
        </p:nvSpPr>
        <p:spPr>
          <a:xfrm>
            <a:off x="5071515" y="7785822"/>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❸</a:t>
            </a:r>
            <a:endParaRPr sz="1235">
              <a:latin typeface="AppleGothic"/>
              <a:cs typeface="AppleGothic"/>
            </a:endParaRPr>
          </a:p>
        </p:txBody>
      </p:sp>
      <p:sp>
        <p:nvSpPr>
          <p:cNvPr id="33" name="object 49">
            <a:extLst>
              <a:ext uri="{FF2B5EF4-FFF2-40B4-BE49-F238E27FC236}">
                <a16:creationId xmlns:a16="http://schemas.microsoft.com/office/drawing/2014/main" id="{8BCA607A-B46E-1CD3-041A-9585231D9365}"/>
              </a:ext>
            </a:extLst>
          </p:cNvPr>
          <p:cNvSpPr/>
          <p:nvPr userDrawn="1"/>
        </p:nvSpPr>
        <p:spPr>
          <a:xfrm>
            <a:off x="0" y="1665998"/>
            <a:ext cx="357467" cy="5220260"/>
          </a:xfrm>
          <a:custGeom>
            <a:avLst/>
            <a:gdLst/>
            <a:ahLst/>
            <a:cxnLst/>
            <a:rect l="l" t="t" r="r" b="b"/>
            <a:pathLst>
              <a:path w="416559" h="5916295">
                <a:moveTo>
                  <a:pt x="410019" y="0"/>
                </a:moveTo>
                <a:lnTo>
                  <a:pt x="6286" y="0"/>
                </a:lnTo>
                <a:lnTo>
                  <a:pt x="0" y="6286"/>
                </a:lnTo>
                <a:lnTo>
                  <a:pt x="0" y="5909843"/>
                </a:lnTo>
                <a:lnTo>
                  <a:pt x="6286" y="5916142"/>
                </a:lnTo>
                <a:lnTo>
                  <a:pt x="402259" y="5916142"/>
                </a:lnTo>
                <a:lnTo>
                  <a:pt x="410019" y="5916142"/>
                </a:lnTo>
                <a:lnTo>
                  <a:pt x="416318" y="5909843"/>
                </a:lnTo>
                <a:lnTo>
                  <a:pt x="416318" y="6286"/>
                </a:lnTo>
                <a:lnTo>
                  <a:pt x="410019" y="0"/>
                </a:lnTo>
                <a:close/>
              </a:path>
            </a:pathLst>
          </a:custGeom>
          <a:solidFill>
            <a:srgbClr val="B2B3B5"/>
          </a:solidFill>
        </p:spPr>
        <p:txBody>
          <a:bodyPr wrap="square" lIns="0" tIns="0" rIns="0" bIns="0" rtlCol="0"/>
          <a:lstStyle/>
          <a:p>
            <a:endParaRPr sz="1588"/>
          </a:p>
        </p:txBody>
      </p:sp>
      <p:sp>
        <p:nvSpPr>
          <p:cNvPr id="34" name="object 50">
            <a:extLst>
              <a:ext uri="{FF2B5EF4-FFF2-40B4-BE49-F238E27FC236}">
                <a16:creationId xmlns:a16="http://schemas.microsoft.com/office/drawing/2014/main" id="{406780EB-E59F-4514-29E3-B054E7FB647C}"/>
              </a:ext>
            </a:extLst>
          </p:cNvPr>
          <p:cNvSpPr/>
          <p:nvPr userDrawn="1"/>
        </p:nvSpPr>
        <p:spPr>
          <a:xfrm>
            <a:off x="644243" y="1286510"/>
            <a:ext cx="4427272" cy="163474"/>
          </a:xfrm>
          <a:custGeom>
            <a:avLst/>
            <a:gdLst/>
            <a:ahLst/>
            <a:cxnLst/>
            <a:rect l="l" t="t" r="r" b="b"/>
            <a:pathLst>
              <a:path w="3078479">
                <a:moveTo>
                  <a:pt x="0" y="0"/>
                </a:moveTo>
                <a:lnTo>
                  <a:pt x="3078416" y="0"/>
                </a:lnTo>
              </a:path>
            </a:pathLst>
          </a:custGeom>
          <a:ln w="76200">
            <a:solidFill>
              <a:srgbClr val="B2B3B5"/>
            </a:solidFill>
          </a:ln>
        </p:spPr>
        <p:txBody>
          <a:bodyPr wrap="square" lIns="0" tIns="0" rIns="0" bIns="0" rtlCol="0"/>
          <a:lstStyle/>
          <a:p>
            <a:endParaRPr sz="1588"/>
          </a:p>
        </p:txBody>
      </p:sp>
    </p:spTree>
    <p:extLst>
      <p:ext uri="{BB962C8B-B14F-4D97-AF65-F5344CB8AC3E}">
        <p14:creationId xmlns:p14="http://schemas.microsoft.com/office/powerpoint/2010/main" val="1705288329"/>
      </p:ext>
    </p:extLst>
  </p:cSld>
  <p:clrMap bg1="lt1" tx1="dk1" bg2="lt2" tx2="dk2" accent1="accent1" accent2="accent2" accent3="accent3" accent4="accent4" accent5="accent5" accent6="accent6" hlink="hlink" folHlink="folHlink"/>
  <p:sldLayoutIdLst>
    <p:sldLayoutId id="2147483845" r:id="rId1"/>
  </p:sldLayoutIdLst>
  <p:hf hdr="0" dt="0"/>
  <p:txStyles>
    <p:titleStyle>
      <a:lvl1pPr algn="l" defTabSz="914400" rtl="0" eaLnBrk="1" latinLnBrk="0" hangingPunct="1">
        <a:lnSpc>
          <a:spcPct val="90000"/>
        </a:lnSpc>
        <a:spcBef>
          <a:spcPct val="0"/>
        </a:spcBef>
        <a:buNone/>
        <a:defRPr kumimoji="1"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0">
          <p15:clr>
            <a:srgbClr val="F26B43"/>
          </p15:clr>
        </p15:guide>
        <p15:guide id="2" pos="2160">
          <p15:clr>
            <a:srgbClr val="F26B43"/>
          </p15:clr>
        </p15:guide>
      </p15:sldGuideLst>
    </p:ext>
  </p:extLst>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8" name="object 41">
            <a:extLst>
              <a:ext uri="{FF2B5EF4-FFF2-40B4-BE49-F238E27FC236}">
                <a16:creationId xmlns:a16="http://schemas.microsoft.com/office/drawing/2014/main" id="{E7E9C548-8B27-89E6-B7D8-AC6A880773BD}"/>
              </a:ext>
            </a:extLst>
          </p:cNvPr>
          <p:cNvSpPr/>
          <p:nvPr userDrawn="1"/>
        </p:nvSpPr>
        <p:spPr>
          <a:xfrm>
            <a:off x="357467" y="509398"/>
            <a:ext cx="6492244" cy="230419"/>
          </a:xfrm>
          <a:custGeom>
            <a:avLst/>
            <a:gdLst/>
            <a:ahLst/>
            <a:cxnLst/>
            <a:rect l="l" t="t" r="r" b="b"/>
            <a:pathLst>
              <a:path w="7714615">
                <a:moveTo>
                  <a:pt x="0" y="0"/>
                </a:moveTo>
                <a:lnTo>
                  <a:pt x="7714437" y="0"/>
                </a:lnTo>
              </a:path>
            </a:pathLst>
          </a:custGeom>
          <a:ln w="25400">
            <a:solidFill>
              <a:srgbClr val="226BAB"/>
            </a:solidFill>
          </a:ln>
          <a:effectLst>
            <a:outerShdw blurRad="50800" dist="38100" dir="2700000" algn="tl" rotWithShape="0">
              <a:prstClr val="black">
                <a:alpha val="40000"/>
              </a:prstClr>
            </a:outerShdw>
          </a:effectLst>
        </p:spPr>
        <p:txBody>
          <a:bodyPr wrap="square" lIns="0" tIns="0" rIns="0" bIns="0" rtlCol="0"/>
          <a:lstStyle/>
          <a:p>
            <a:endParaRPr sz="1588"/>
          </a:p>
        </p:txBody>
      </p:sp>
      <p:sp>
        <p:nvSpPr>
          <p:cNvPr id="10" name="object 2">
            <a:extLst>
              <a:ext uri="{FF2B5EF4-FFF2-40B4-BE49-F238E27FC236}">
                <a16:creationId xmlns:a16="http://schemas.microsoft.com/office/drawing/2014/main" id="{B6D83B3A-0D22-1AF1-2E1F-129491E06B5B}"/>
              </a:ext>
            </a:extLst>
          </p:cNvPr>
          <p:cNvSpPr/>
          <p:nvPr userDrawn="1"/>
        </p:nvSpPr>
        <p:spPr>
          <a:xfrm>
            <a:off x="0" y="1"/>
            <a:ext cx="357468" cy="522194"/>
          </a:xfrm>
          <a:custGeom>
            <a:avLst/>
            <a:gdLst/>
            <a:ahLst/>
            <a:cxnLst/>
            <a:rect l="l" t="t" r="r" b="b"/>
            <a:pathLst>
              <a:path w="377825" h="433070">
                <a:moveTo>
                  <a:pt x="377698" y="0"/>
                </a:moveTo>
                <a:lnTo>
                  <a:pt x="0" y="0"/>
                </a:lnTo>
                <a:lnTo>
                  <a:pt x="0" y="432930"/>
                </a:lnTo>
                <a:lnTo>
                  <a:pt x="377698" y="432930"/>
                </a:lnTo>
                <a:lnTo>
                  <a:pt x="377698" y="0"/>
                </a:lnTo>
                <a:close/>
              </a:path>
            </a:pathLst>
          </a:custGeom>
          <a:solidFill>
            <a:srgbClr val="226BAB"/>
          </a:solidFill>
        </p:spPr>
        <p:txBody>
          <a:bodyPr wrap="square" lIns="0" tIns="0" rIns="0" bIns="0" rtlCol="0"/>
          <a:lstStyle/>
          <a:p>
            <a:endParaRPr sz="1588"/>
          </a:p>
        </p:txBody>
      </p:sp>
      <p:sp>
        <p:nvSpPr>
          <p:cNvPr id="11" name="object 3">
            <a:extLst>
              <a:ext uri="{FF2B5EF4-FFF2-40B4-BE49-F238E27FC236}">
                <a16:creationId xmlns:a16="http://schemas.microsoft.com/office/drawing/2014/main" id="{4264512B-F8C3-CEE7-8610-91D8FC6AF8D4}"/>
              </a:ext>
            </a:extLst>
          </p:cNvPr>
          <p:cNvSpPr/>
          <p:nvPr userDrawn="1"/>
        </p:nvSpPr>
        <p:spPr>
          <a:xfrm>
            <a:off x="0" y="726926"/>
            <a:ext cx="357467" cy="620246"/>
          </a:xfrm>
          <a:custGeom>
            <a:avLst/>
            <a:gdLst/>
            <a:ahLst/>
            <a:cxnLst/>
            <a:rect l="l" t="t" r="r" b="b"/>
            <a:pathLst>
              <a:path w="405130" h="702944">
                <a:moveTo>
                  <a:pt x="397573" y="0"/>
                </a:moveTo>
                <a:lnTo>
                  <a:pt x="7150" y="0"/>
                </a:lnTo>
                <a:lnTo>
                  <a:pt x="0" y="7162"/>
                </a:lnTo>
                <a:lnTo>
                  <a:pt x="0" y="695731"/>
                </a:lnTo>
                <a:lnTo>
                  <a:pt x="7150" y="702881"/>
                </a:lnTo>
                <a:lnTo>
                  <a:pt x="388747" y="702881"/>
                </a:lnTo>
                <a:lnTo>
                  <a:pt x="397573" y="702881"/>
                </a:lnTo>
                <a:lnTo>
                  <a:pt x="404723" y="695731"/>
                </a:lnTo>
                <a:lnTo>
                  <a:pt x="404723" y="7162"/>
                </a:lnTo>
                <a:lnTo>
                  <a:pt x="397573" y="0"/>
                </a:lnTo>
                <a:close/>
              </a:path>
            </a:pathLst>
          </a:custGeom>
          <a:solidFill>
            <a:srgbClr val="226BAB"/>
          </a:solidFill>
        </p:spPr>
        <p:txBody>
          <a:bodyPr vert="vert" wrap="square" lIns="0" tIns="0" rIns="0" bIns="0" rtlCol="0"/>
          <a:lstStyle/>
          <a:p>
            <a:pPr algn="ctr"/>
            <a:endParaRPr sz="1100">
              <a:solidFill>
                <a:schemeClr val="bg1"/>
              </a:solidFill>
              <a:latin typeface="メイリオ" panose="020B0604030504040204" pitchFamily="50" charset="-128"/>
              <a:ea typeface="メイリオ" panose="020B0604030504040204" pitchFamily="50" charset="-128"/>
            </a:endParaRPr>
          </a:p>
        </p:txBody>
      </p:sp>
      <p:grpSp>
        <p:nvGrpSpPr>
          <p:cNvPr id="12" name="object 4">
            <a:extLst>
              <a:ext uri="{FF2B5EF4-FFF2-40B4-BE49-F238E27FC236}">
                <a16:creationId xmlns:a16="http://schemas.microsoft.com/office/drawing/2014/main" id="{5BFCBBFB-72A5-79DB-8871-9EBE2DD0AD29}"/>
              </a:ext>
            </a:extLst>
          </p:cNvPr>
          <p:cNvGrpSpPr/>
          <p:nvPr userDrawn="1"/>
        </p:nvGrpSpPr>
        <p:grpSpPr>
          <a:xfrm>
            <a:off x="644243" y="1449998"/>
            <a:ext cx="432000" cy="432000"/>
            <a:chOff x="951527" y="1545770"/>
            <a:chExt cx="330835" cy="331470"/>
          </a:xfrm>
        </p:grpSpPr>
        <p:sp>
          <p:nvSpPr>
            <p:cNvPr id="13" name="object 5">
              <a:extLst>
                <a:ext uri="{FF2B5EF4-FFF2-40B4-BE49-F238E27FC236}">
                  <a16:creationId xmlns:a16="http://schemas.microsoft.com/office/drawing/2014/main" id="{47324263-C7BA-1BEA-00F4-5C4ABDC90B00}"/>
                </a:ext>
              </a:extLst>
            </p:cNvPr>
            <p:cNvSpPr/>
            <p:nvPr/>
          </p:nvSpPr>
          <p:spPr>
            <a:xfrm>
              <a:off x="975258" y="1569795"/>
              <a:ext cx="307340" cy="307340"/>
            </a:xfrm>
            <a:custGeom>
              <a:avLst/>
              <a:gdLst/>
              <a:ahLst/>
              <a:cxnLst/>
              <a:rect l="l" t="t" r="r" b="b"/>
              <a:pathLst>
                <a:path w="307340" h="307339">
                  <a:moveTo>
                    <a:pt x="307073" y="0"/>
                  </a:moveTo>
                  <a:lnTo>
                    <a:pt x="0" y="0"/>
                  </a:lnTo>
                  <a:lnTo>
                    <a:pt x="0" y="283057"/>
                  </a:lnTo>
                  <a:lnTo>
                    <a:pt x="0" y="307073"/>
                  </a:lnTo>
                  <a:lnTo>
                    <a:pt x="307073" y="307073"/>
                  </a:lnTo>
                  <a:lnTo>
                    <a:pt x="307073" y="283057"/>
                  </a:lnTo>
                  <a:lnTo>
                    <a:pt x="307073" y="0"/>
                  </a:lnTo>
                  <a:close/>
                </a:path>
              </a:pathLst>
            </a:custGeom>
            <a:solidFill>
              <a:srgbClr val="D3D5D6"/>
            </a:solidFill>
          </p:spPr>
          <p:txBody>
            <a:bodyPr wrap="square" lIns="0" tIns="0" rIns="0" bIns="0" rtlCol="0"/>
            <a:lstStyle/>
            <a:p>
              <a:endParaRPr sz="1588"/>
            </a:p>
          </p:txBody>
        </p:sp>
        <p:sp>
          <p:nvSpPr>
            <p:cNvPr id="14" name="object 6">
              <a:extLst>
                <a:ext uri="{FF2B5EF4-FFF2-40B4-BE49-F238E27FC236}">
                  <a16:creationId xmlns:a16="http://schemas.microsoft.com/office/drawing/2014/main" id="{F6E415B1-E64A-6503-ADAE-77EB4DFF3C07}"/>
                </a:ext>
              </a:extLst>
            </p:cNvPr>
            <p:cNvSpPr/>
            <p:nvPr/>
          </p:nvSpPr>
          <p:spPr>
            <a:xfrm>
              <a:off x="951527" y="1545770"/>
              <a:ext cx="307340" cy="307340"/>
            </a:xfrm>
            <a:custGeom>
              <a:avLst/>
              <a:gdLst/>
              <a:ahLst/>
              <a:cxnLst/>
              <a:rect l="l" t="t" r="r" b="b"/>
              <a:pathLst>
                <a:path w="307340" h="307339">
                  <a:moveTo>
                    <a:pt x="303479" y="0"/>
                  </a:moveTo>
                  <a:lnTo>
                    <a:pt x="3594" y="0"/>
                  </a:lnTo>
                  <a:lnTo>
                    <a:pt x="0" y="3594"/>
                  </a:lnTo>
                  <a:lnTo>
                    <a:pt x="0" y="303479"/>
                  </a:lnTo>
                  <a:lnTo>
                    <a:pt x="3594" y="307073"/>
                  </a:lnTo>
                  <a:lnTo>
                    <a:pt x="299046" y="307073"/>
                  </a:lnTo>
                  <a:lnTo>
                    <a:pt x="303479" y="307073"/>
                  </a:lnTo>
                  <a:lnTo>
                    <a:pt x="307073" y="303479"/>
                  </a:lnTo>
                  <a:lnTo>
                    <a:pt x="307073" y="3594"/>
                  </a:lnTo>
                  <a:lnTo>
                    <a:pt x="303479" y="0"/>
                  </a:lnTo>
                  <a:close/>
                </a:path>
              </a:pathLst>
            </a:custGeom>
            <a:solidFill>
              <a:srgbClr val="226BAC"/>
            </a:solidFill>
          </p:spPr>
          <p:txBody>
            <a:bodyPr wrap="square" lIns="0" tIns="0" rIns="0" bIns="0" rtlCol="0"/>
            <a:lstStyle/>
            <a:p>
              <a:endParaRPr sz="1588"/>
            </a:p>
          </p:txBody>
        </p:sp>
      </p:grpSp>
      <p:grpSp>
        <p:nvGrpSpPr>
          <p:cNvPr id="16" name="object 8">
            <a:extLst>
              <a:ext uri="{FF2B5EF4-FFF2-40B4-BE49-F238E27FC236}">
                <a16:creationId xmlns:a16="http://schemas.microsoft.com/office/drawing/2014/main" id="{A555494A-2678-7F41-D2BA-D82A2FA71067}"/>
              </a:ext>
            </a:extLst>
          </p:cNvPr>
          <p:cNvGrpSpPr/>
          <p:nvPr userDrawn="1"/>
        </p:nvGrpSpPr>
        <p:grpSpPr>
          <a:xfrm>
            <a:off x="623304" y="1946361"/>
            <a:ext cx="5611392" cy="42754"/>
            <a:chOff x="954307" y="1904415"/>
            <a:chExt cx="6159500" cy="15563"/>
          </a:xfrm>
        </p:grpSpPr>
        <p:sp>
          <p:nvSpPr>
            <p:cNvPr id="17" name="object 9">
              <a:extLst>
                <a:ext uri="{FF2B5EF4-FFF2-40B4-BE49-F238E27FC236}">
                  <a16:creationId xmlns:a16="http://schemas.microsoft.com/office/drawing/2014/main" id="{0AFB6ED0-300B-B850-480C-80E58F1DBDFE}"/>
                </a:ext>
              </a:extLst>
            </p:cNvPr>
            <p:cNvSpPr/>
            <p:nvPr/>
          </p:nvSpPr>
          <p:spPr>
            <a:xfrm>
              <a:off x="954307" y="1904415"/>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sp>
          <p:nvSpPr>
            <p:cNvPr id="18" name="object 10">
              <a:extLst>
                <a:ext uri="{FF2B5EF4-FFF2-40B4-BE49-F238E27FC236}">
                  <a16:creationId xmlns:a16="http://schemas.microsoft.com/office/drawing/2014/main" id="{F33E9803-779A-8C8D-C3B0-6485B3B68BEE}"/>
                </a:ext>
              </a:extLst>
            </p:cNvPr>
            <p:cNvSpPr/>
            <p:nvPr/>
          </p:nvSpPr>
          <p:spPr>
            <a:xfrm>
              <a:off x="954307" y="1919978"/>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grpSp>
      <p:sp>
        <p:nvSpPr>
          <p:cNvPr id="19" name="object 11">
            <a:extLst>
              <a:ext uri="{FF2B5EF4-FFF2-40B4-BE49-F238E27FC236}">
                <a16:creationId xmlns:a16="http://schemas.microsoft.com/office/drawing/2014/main" id="{F3E0B39F-DD36-BE60-F7A5-9FA62275B6EB}"/>
              </a:ext>
            </a:extLst>
          </p:cNvPr>
          <p:cNvSpPr/>
          <p:nvPr userDrawn="1"/>
        </p:nvSpPr>
        <p:spPr>
          <a:xfrm>
            <a:off x="623304" y="9443816"/>
            <a:ext cx="5611392" cy="45719"/>
          </a:xfrm>
          <a:custGeom>
            <a:avLst/>
            <a:gdLst/>
            <a:ahLst/>
            <a:cxnLst/>
            <a:rect l="l" t="t" r="r" b="b"/>
            <a:pathLst>
              <a:path w="6167755">
                <a:moveTo>
                  <a:pt x="0" y="0"/>
                </a:moveTo>
                <a:lnTo>
                  <a:pt x="6167450" y="0"/>
                </a:lnTo>
              </a:path>
            </a:pathLst>
          </a:custGeom>
          <a:ln w="12700">
            <a:solidFill>
              <a:srgbClr val="222222"/>
            </a:solidFill>
          </a:ln>
        </p:spPr>
        <p:txBody>
          <a:bodyPr wrap="square" lIns="0" tIns="0" rIns="0" bIns="0" rtlCol="0"/>
          <a:lstStyle/>
          <a:p>
            <a:endParaRPr sz="1588"/>
          </a:p>
        </p:txBody>
      </p:sp>
      <p:sp>
        <p:nvSpPr>
          <p:cNvPr id="29" name="object 37">
            <a:extLst>
              <a:ext uri="{FF2B5EF4-FFF2-40B4-BE49-F238E27FC236}">
                <a16:creationId xmlns:a16="http://schemas.microsoft.com/office/drawing/2014/main" id="{18F50F51-E09C-82DB-8685-3826E4562FC0}"/>
              </a:ext>
            </a:extLst>
          </p:cNvPr>
          <p:cNvSpPr txBox="1"/>
          <p:nvPr userDrawn="1"/>
        </p:nvSpPr>
        <p:spPr>
          <a:xfrm>
            <a:off x="5071515" y="5722188"/>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❷</a:t>
            </a:r>
            <a:endParaRPr sz="1235">
              <a:latin typeface="AppleGothic"/>
              <a:cs typeface="AppleGothic"/>
            </a:endParaRPr>
          </a:p>
        </p:txBody>
      </p:sp>
      <p:sp>
        <p:nvSpPr>
          <p:cNvPr id="31" name="object 39">
            <a:extLst>
              <a:ext uri="{FF2B5EF4-FFF2-40B4-BE49-F238E27FC236}">
                <a16:creationId xmlns:a16="http://schemas.microsoft.com/office/drawing/2014/main" id="{628C3435-70FD-8CD9-302A-8425A4E96801}"/>
              </a:ext>
            </a:extLst>
          </p:cNvPr>
          <p:cNvSpPr txBox="1"/>
          <p:nvPr userDrawn="1"/>
        </p:nvSpPr>
        <p:spPr>
          <a:xfrm>
            <a:off x="5071515" y="7785822"/>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❸</a:t>
            </a:r>
            <a:endParaRPr sz="1235">
              <a:latin typeface="AppleGothic"/>
              <a:cs typeface="AppleGothic"/>
            </a:endParaRPr>
          </a:p>
        </p:txBody>
      </p:sp>
      <p:sp>
        <p:nvSpPr>
          <p:cNvPr id="33" name="object 49">
            <a:extLst>
              <a:ext uri="{FF2B5EF4-FFF2-40B4-BE49-F238E27FC236}">
                <a16:creationId xmlns:a16="http://schemas.microsoft.com/office/drawing/2014/main" id="{8BCA607A-B46E-1CD3-041A-9585231D9365}"/>
              </a:ext>
            </a:extLst>
          </p:cNvPr>
          <p:cNvSpPr/>
          <p:nvPr userDrawn="1"/>
        </p:nvSpPr>
        <p:spPr>
          <a:xfrm>
            <a:off x="0" y="1665998"/>
            <a:ext cx="357467" cy="5220260"/>
          </a:xfrm>
          <a:custGeom>
            <a:avLst/>
            <a:gdLst/>
            <a:ahLst/>
            <a:cxnLst/>
            <a:rect l="l" t="t" r="r" b="b"/>
            <a:pathLst>
              <a:path w="416559" h="5916295">
                <a:moveTo>
                  <a:pt x="410019" y="0"/>
                </a:moveTo>
                <a:lnTo>
                  <a:pt x="6286" y="0"/>
                </a:lnTo>
                <a:lnTo>
                  <a:pt x="0" y="6286"/>
                </a:lnTo>
                <a:lnTo>
                  <a:pt x="0" y="5909843"/>
                </a:lnTo>
                <a:lnTo>
                  <a:pt x="6286" y="5916142"/>
                </a:lnTo>
                <a:lnTo>
                  <a:pt x="402259" y="5916142"/>
                </a:lnTo>
                <a:lnTo>
                  <a:pt x="410019" y="5916142"/>
                </a:lnTo>
                <a:lnTo>
                  <a:pt x="416318" y="5909843"/>
                </a:lnTo>
                <a:lnTo>
                  <a:pt x="416318" y="6286"/>
                </a:lnTo>
                <a:lnTo>
                  <a:pt x="410019" y="0"/>
                </a:lnTo>
                <a:close/>
              </a:path>
            </a:pathLst>
          </a:custGeom>
          <a:solidFill>
            <a:srgbClr val="B2B3B5"/>
          </a:solidFill>
        </p:spPr>
        <p:txBody>
          <a:bodyPr wrap="square" lIns="0" tIns="0" rIns="0" bIns="0" rtlCol="0"/>
          <a:lstStyle/>
          <a:p>
            <a:endParaRPr sz="1588"/>
          </a:p>
        </p:txBody>
      </p:sp>
      <p:sp>
        <p:nvSpPr>
          <p:cNvPr id="34" name="object 50">
            <a:extLst>
              <a:ext uri="{FF2B5EF4-FFF2-40B4-BE49-F238E27FC236}">
                <a16:creationId xmlns:a16="http://schemas.microsoft.com/office/drawing/2014/main" id="{406780EB-E59F-4514-29E3-B054E7FB647C}"/>
              </a:ext>
            </a:extLst>
          </p:cNvPr>
          <p:cNvSpPr/>
          <p:nvPr userDrawn="1"/>
        </p:nvSpPr>
        <p:spPr>
          <a:xfrm>
            <a:off x="644243" y="1286510"/>
            <a:ext cx="4427272" cy="163474"/>
          </a:xfrm>
          <a:custGeom>
            <a:avLst/>
            <a:gdLst/>
            <a:ahLst/>
            <a:cxnLst/>
            <a:rect l="l" t="t" r="r" b="b"/>
            <a:pathLst>
              <a:path w="3078479">
                <a:moveTo>
                  <a:pt x="0" y="0"/>
                </a:moveTo>
                <a:lnTo>
                  <a:pt x="3078416" y="0"/>
                </a:lnTo>
              </a:path>
            </a:pathLst>
          </a:custGeom>
          <a:ln w="76200">
            <a:solidFill>
              <a:srgbClr val="B2B3B5"/>
            </a:solidFill>
          </a:ln>
        </p:spPr>
        <p:txBody>
          <a:bodyPr wrap="square" lIns="0" tIns="0" rIns="0" bIns="0" rtlCol="0"/>
          <a:lstStyle/>
          <a:p>
            <a:endParaRPr sz="1588"/>
          </a:p>
        </p:txBody>
      </p:sp>
    </p:spTree>
    <p:extLst>
      <p:ext uri="{BB962C8B-B14F-4D97-AF65-F5344CB8AC3E}">
        <p14:creationId xmlns:p14="http://schemas.microsoft.com/office/powerpoint/2010/main" val="3045482001"/>
      </p:ext>
    </p:extLst>
  </p:cSld>
  <p:clrMap bg1="lt1" tx1="dk1" bg2="lt2" tx2="dk2" accent1="accent1" accent2="accent2" accent3="accent3" accent4="accent4" accent5="accent5" accent6="accent6" hlink="hlink" folHlink="folHlink"/>
  <p:sldLayoutIdLst>
    <p:sldLayoutId id="2147483853" r:id="rId1"/>
  </p:sldLayoutIdLst>
  <p:hf hdr="0" dt="0"/>
  <p:txStyles>
    <p:titleStyle>
      <a:lvl1pPr algn="l" defTabSz="914400" rtl="0" eaLnBrk="1" latinLnBrk="0" hangingPunct="1">
        <a:lnSpc>
          <a:spcPct val="90000"/>
        </a:lnSpc>
        <a:spcBef>
          <a:spcPct val="0"/>
        </a:spcBef>
        <a:buNone/>
        <a:defRPr kumimoji="1"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0">
          <p15:clr>
            <a:srgbClr val="F26B43"/>
          </p15:clr>
        </p15:guide>
        <p15:guide id="2" pos="216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8" name="object 41">
            <a:extLst>
              <a:ext uri="{FF2B5EF4-FFF2-40B4-BE49-F238E27FC236}">
                <a16:creationId xmlns:a16="http://schemas.microsoft.com/office/drawing/2014/main" id="{E7E9C548-8B27-89E6-B7D8-AC6A880773BD}"/>
              </a:ext>
            </a:extLst>
          </p:cNvPr>
          <p:cNvSpPr/>
          <p:nvPr userDrawn="1"/>
        </p:nvSpPr>
        <p:spPr>
          <a:xfrm>
            <a:off x="357467" y="509398"/>
            <a:ext cx="6492244" cy="230419"/>
          </a:xfrm>
          <a:custGeom>
            <a:avLst/>
            <a:gdLst/>
            <a:ahLst/>
            <a:cxnLst/>
            <a:rect l="l" t="t" r="r" b="b"/>
            <a:pathLst>
              <a:path w="7714615">
                <a:moveTo>
                  <a:pt x="0" y="0"/>
                </a:moveTo>
                <a:lnTo>
                  <a:pt x="7714437" y="0"/>
                </a:lnTo>
              </a:path>
            </a:pathLst>
          </a:custGeom>
          <a:ln w="25400">
            <a:solidFill>
              <a:srgbClr val="226BAB"/>
            </a:solidFill>
          </a:ln>
          <a:effectLst>
            <a:outerShdw blurRad="50800" dist="38100" dir="2700000" algn="tl" rotWithShape="0">
              <a:prstClr val="black">
                <a:alpha val="40000"/>
              </a:prstClr>
            </a:outerShdw>
          </a:effectLst>
        </p:spPr>
        <p:txBody>
          <a:bodyPr wrap="square" lIns="0" tIns="0" rIns="0" bIns="0" rtlCol="0"/>
          <a:lstStyle/>
          <a:p>
            <a:endParaRPr sz="1588"/>
          </a:p>
        </p:txBody>
      </p:sp>
      <p:sp>
        <p:nvSpPr>
          <p:cNvPr id="10" name="object 2">
            <a:extLst>
              <a:ext uri="{FF2B5EF4-FFF2-40B4-BE49-F238E27FC236}">
                <a16:creationId xmlns:a16="http://schemas.microsoft.com/office/drawing/2014/main" id="{B6D83B3A-0D22-1AF1-2E1F-129491E06B5B}"/>
              </a:ext>
            </a:extLst>
          </p:cNvPr>
          <p:cNvSpPr/>
          <p:nvPr userDrawn="1"/>
        </p:nvSpPr>
        <p:spPr>
          <a:xfrm>
            <a:off x="0" y="1"/>
            <a:ext cx="357468" cy="522194"/>
          </a:xfrm>
          <a:custGeom>
            <a:avLst/>
            <a:gdLst/>
            <a:ahLst/>
            <a:cxnLst/>
            <a:rect l="l" t="t" r="r" b="b"/>
            <a:pathLst>
              <a:path w="377825" h="433070">
                <a:moveTo>
                  <a:pt x="377698" y="0"/>
                </a:moveTo>
                <a:lnTo>
                  <a:pt x="0" y="0"/>
                </a:lnTo>
                <a:lnTo>
                  <a:pt x="0" y="432930"/>
                </a:lnTo>
                <a:lnTo>
                  <a:pt x="377698" y="432930"/>
                </a:lnTo>
                <a:lnTo>
                  <a:pt x="377698" y="0"/>
                </a:lnTo>
                <a:close/>
              </a:path>
            </a:pathLst>
          </a:custGeom>
          <a:solidFill>
            <a:srgbClr val="226BAB"/>
          </a:solidFill>
        </p:spPr>
        <p:txBody>
          <a:bodyPr wrap="square" lIns="0" tIns="0" rIns="0" bIns="0" rtlCol="0"/>
          <a:lstStyle/>
          <a:p>
            <a:endParaRPr sz="1588"/>
          </a:p>
        </p:txBody>
      </p:sp>
      <p:sp>
        <p:nvSpPr>
          <p:cNvPr id="11" name="object 3">
            <a:extLst>
              <a:ext uri="{FF2B5EF4-FFF2-40B4-BE49-F238E27FC236}">
                <a16:creationId xmlns:a16="http://schemas.microsoft.com/office/drawing/2014/main" id="{4264512B-F8C3-CEE7-8610-91D8FC6AF8D4}"/>
              </a:ext>
            </a:extLst>
          </p:cNvPr>
          <p:cNvSpPr/>
          <p:nvPr userDrawn="1"/>
        </p:nvSpPr>
        <p:spPr>
          <a:xfrm>
            <a:off x="0" y="726926"/>
            <a:ext cx="357467" cy="620246"/>
          </a:xfrm>
          <a:custGeom>
            <a:avLst/>
            <a:gdLst/>
            <a:ahLst/>
            <a:cxnLst/>
            <a:rect l="l" t="t" r="r" b="b"/>
            <a:pathLst>
              <a:path w="405130" h="702944">
                <a:moveTo>
                  <a:pt x="397573" y="0"/>
                </a:moveTo>
                <a:lnTo>
                  <a:pt x="7150" y="0"/>
                </a:lnTo>
                <a:lnTo>
                  <a:pt x="0" y="7162"/>
                </a:lnTo>
                <a:lnTo>
                  <a:pt x="0" y="695731"/>
                </a:lnTo>
                <a:lnTo>
                  <a:pt x="7150" y="702881"/>
                </a:lnTo>
                <a:lnTo>
                  <a:pt x="388747" y="702881"/>
                </a:lnTo>
                <a:lnTo>
                  <a:pt x="397573" y="702881"/>
                </a:lnTo>
                <a:lnTo>
                  <a:pt x="404723" y="695731"/>
                </a:lnTo>
                <a:lnTo>
                  <a:pt x="404723" y="7162"/>
                </a:lnTo>
                <a:lnTo>
                  <a:pt x="397573" y="0"/>
                </a:lnTo>
                <a:close/>
              </a:path>
            </a:pathLst>
          </a:custGeom>
          <a:solidFill>
            <a:srgbClr val="226BAB"/>
          </a:solidFill>
        </p:spPr>
        <p:txBody>
          <a:bodyPr vert="vert" wrap="square" lIns="0" tIns="0" rIns="0" bIns="0" rtlCol="0"/>
          <a:lstStyle/>
          <a:p>
            <a:pPr algn="ctr"/>
            <a:endParaRPr sz="1100">
              <a:solidFill>
                <a:schemeClr val="bg1"/>
              </a:solidFill>
              <a:latin typeface="メイリオ" panose="020B0604030504040204" pitchFamily="50" charset="-128"/>
              <a:ea typeface="メイリオ" panose="020B0604030504040204" pitchFamily="50" charset="-128"/>
            </a:endParaRPr>
          </a:p>
        </p:txBody>
      </p:sp>
      <p:sp>
        <p:nvSpPr>
          <p:cNvPr id="19" name="object 11">
            <a:extLst>
              <a:ext uri="{FF2B5EF4-FFF2-40B4-BE49-F238E27FC236}">
                <a16:creationId xmlns:a16="http://schemas.microsoft.com/office/drawing/2014/main" id="{F3E0B39F-DD36-BE60-F7A5-9FA62275B6EB}"/>
              </a:ext>
            </a:extLst>
          </p:cNvPr>
          <p:cNvSpPr/>
          <p:nvPr userDrawn="1"/>
        </p:nvSpPr>
        <p:spPr>
          <a:xfrm>
            <a:off x="623304" y="9443816"/>
            <a:ext cx="5611392" cy="45719"/>
          </a:xfrm>
          <a:custGeom>
            <a:avLst/>
            <a:gdLst/>
            <a:ahLst/>
            <a:cxnLst/>
            <a:rect l="l" t="t" r="r" b="b"/>
            <a:pathLst>
              <a:path w="6167755">
                <a:moveTo>
                  <a:pt x="0" y="0"/>
                </a:moveTo>
                <a:lnTo>
                  <a:pt x="6167450" y="0"/>
                </a:lnTo>
              </a:path>
            </a:pathLst>
          </a:custGeom>
          <a:ln w="12700">
            <a:solidFill>
              <a:srgbClr val="222222"/>
            </a:solidFill>
          </a:ln>
        </p:spPr>
        <p:txBody>
          <a:bodyPr wrap="square" lIns="0" tIns="0" rIns="0" bIns="0" rtlCol="0"/>
          <a:lstStyle/>
          <a:p>
            <a:endParaRPr sz="1588"/>
          </a:p>
        </p:txBody>
      </p:sp>
      <p:sp>
        <p:nvSpPr>
          <p:cNvPr id="29" name="object 37">
            <a:extLst>
              <a:ext uri="{FF2B5EF4-FFF2-40B4-BE49-F238E27FC236}">
                <a16:creationId xmlns:a16="http://schemas.microsoft.com/office/drawing/2014/main" id="{18F50F51-E09C-82DB-8685-3826E4562FC0}"/>
              </a:ext>
            </a:extLst>
          </p:cNvPr>
          <p:cNvSpPr txBox="1"/>
          <p:nvPr userDrawn="1"/>
        </p:nvSpPr>
        <p:spPr>
          <a:xfrm>
            <a:off x="5071515" y="5722188"/>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❷</a:t>
            </a:r>
            <a:endParaRPr sz="1235">
              <a:latin typeface="AppleGothic"/>
              <a:cs typeface="AppleGothic"/>
            </a:endParaRPr>
          </a:p>
        </p:txBody>
      </p:sp>
      <p:sp>
        <p:nvSpPr>
          <p:cNvPr id="31" name="object 39">
            <a:extLst>
              <a:ext uri="{FF2B5EF4-FFF2-40B4-BE49-F238E27FC236}">
                <a16:creationId xmlns:a16="http://schemas.microsoft.com/office/drawing/2014/main" id="{628C3435-70FD-8CD9-302A-8425A4E96801}"/>
              </a:ext>
            </a:extLst>
          </p:cNvPr>
          <p:cNvSpPr txBox="1"/>
          <p:nvPr userDrawn="1"/>
        </p:nvSpPr>
        <p:spPr>
          <a:xfrm>
            <a:off x="5071515" y="7785822"/>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❸</a:t>
            </a:r>
            <a:endParaRPr sz="1235">
              <a:latin typeface="AppleGothic"/>
              <a:cs typeface="AppleGothic"/>
            </a:endParaRPr>
          </a:p>
        </p:txBody>
      </p:sp>
      <p:sp>
        <p:nvSpPr>
          <p:cNvPr id="33" name="object 49">
            <a:extLst>
              <a:ext uri="{FF2B5EF4-FFF2-40B4-BE49-F238E27FC236}">
                <a16:creationId xmlns:a16="http://schemas.microsoft.com/office/drawing/2014/main" id="{8BCA607A-B46E-1CD3-041A-9585231D9365}"/>
              </a:ext>
            </a:extLst>
          </p:cNvPr>
          <p:cNvSpPr/>
          <p:nvPr userDrawn="1"/>
        </p:nvSpPr>
        <p:spPr>
          <a:xfrm>
            <a:off x="0" y="1665998"/>
            <a:ext cx="357467" cy="5220260"/>
          </a:xfrm>
          <a:custGeom>
            <a:avLst/>
            <a:gdLst/>
            <a:ahLst/>
            <a:cxnLst/>
            <a:rect l="l" t="t" r="r" b="b"/>
            <a:pathLst>
              <a:path w="416559" h="5916295">
                <a:moveTo>
                  <a:pt x="410019" y="0"/>
                </a:moveTo>
                <a:lnTo>
                  <a:pt x="6286" y="0"/>
                </a:lnTo>
                <a:lnTo>
                  <a:pt x="0" y="6286"/>
                </a:lnTo>
                <a:lnTo>
                  <a:pt x="0" y="5909843"/>
                </a:lnTo>
                <a:lnTo>
                  <a:pt x="6286" y="5916142"/>
                </a:lnTo>
                <a:lnTo>
                  <a:pt x="402259" y="5916142"/>
                </a:lnTo>
                <a:lnTo>
                  <a:pt x="410019" y="5916142"/>
                </a:lnTo>
                <a:lnTo>
                  <a:pt x="416318" y="5909843"/>
                </a:lnTo>
                <a:lnTo>
                  <a:pt x="416318" y="6286"/>
                </a:lnTo>
                <a:lnTo>
                  <a:pt x="410019" y="0"/>
                </a:lnTo>
                <a:close/>
              </a:path>
            </a:pathLst>
          </a:custGeom>
          <a:solidFill>
            <a:srgbClr val="B2B3B5"/>
          </a:solidFill>
        </p:spPr>
        <p:txBody>
          <a:bodyPr wrap="square" lIns="0" tIns="0" rIns="0" bIns="0" rtlCol="0"/>
          <a:lstStyle/>
          <a:p>
            <a:endParaRPr sz="1588"/>
          </a:p>
        </p:txBody>
      </p:sp>
      <p:sp>
        <p:nvSpPr>
          <p:cNvPr id="34" name="object 50">
            <a:extLst>
              <a:ext uri="{FF2B5EF4-FFF2-40B4-BE49-F238E27FC236}">
                <a16:creationId xmlns:a16="http://schemas.microsoft.com/office/drawing/2014/main" id="{406780EB-E59F-4514-29E3-B054E7FB647C}"/>
              </a:ext>
            </a:extLst>
          </p:cNvPr>
          <p:cNvSpPr/>
          <p:nvPr userDrawn="1"/>
        </p:nvSpPr>
        <p:spPr>
          <a:xfrm>
            <a:off x="644243" y="1286510"/>
            <a:ext cx="4427272" cy="163474"/>
          </a:xfrm>
          <a:custGeom>
            <a:avLst/>
            <a:gdLst/>
            <a:ahLst/>
            <a:cxnLst/>
            <a:rect l="l" t="t" r="r" b="b"/>
            <a:pathLst>
              <a:path w="3078479">
                <a:moveTo>
                  <a:pt x="0" y="0"/>
                </a:moveTo>
                <a:lnTo>
                  <a:pt x="3078416" y="0"/>
                </a:lnTo>
              </a:path>
            </a:pathLst>
          </a:custGeom>
          <a:ln w="76200">
            <a:solidFill>
              <a:srgbClr val="B2B3B5"/>
            </a:solidFill>
          </a:ln>
        </p:spPr>
        <p:txBody>
          <a:bodyPr wrap="square" lIns="0" tIns="0" rIns="0" bIns="0" rtlCol="0"/>
          <a:lstStyle/>
          <a:p>
            <a:endParaRPr sz="1588"/>
          </a:p>
        </p:txBody>
      </p:sp>
    </p:spTree>
    <p:extLst>
      <p:ext uri="{BB962C8B-B14F-4D97-AF65-F5344CB8AC3E}">
        <p14:creationId xmlns:p14="http://schemas.microsoft.com/office/powerpoint/2010/main" val="3298828956"/>
      </p:ext>
    </p:extLst>
  </p:cSld>
  <p:clrMap bg1="lt1" tx1="dk1" bg2="lt2" tx2="dk2" accent1="accent1" accent2="accent2" accent3="accent3" accent4="accent4" accent5="accent5" accent6="accent6" hlink="hlink" folHlink="folHlink"/>
  <p:sldLayoutIdLst>
    <p:sldLayoutId id="2147483758" r:id="rId1"/>
    <p:sldLayoutId id="2147483770" r:id="rId2"/>
    <p:sldLayoutId id="2147483771" r:id="rId3"/>
    <p:sldLayoutId id="2147483823" r:id="rId4"/>
  </p:sldLayoutIdLst>
  <p:hf hdr="0" dt="0"/>
  <p:txStyles>
    <p:titleStyle>
      <a:lvl1pPr algn="l" defTabSz="914400" rtl="0" eaLnBrk="1" latinLnBrk="0" hangingPunct="1">
        <a:lnSpc>
          <a:spcPct val="90000"/>
        </a:lnSpc>
        <a:spcBef>
          <a:spcPct val="0"/>
        </a:spcBef>
        <a:buNone/>
        <a:defRPr kumimoji="1"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0" userDrawn="1">
          <p15:clr>
            <a:srgbClr val="F26B43"/>
          </p15:clr>
        </p15:guide>
        <p15:guide id="2" pos="2160" userDrawn="1">
          <p15:clr>
            <a:srgbClr val="F26B43"/>
          </p15:clr>
        </p15:guide>
      </p15:sldGuideLst>
    </p:ext>
  </p:extLst>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9" name="object 37">
            <a:extLst>
              <a:ext uri="{FF2B5EF4-FFF2-40B4-BE49-F238E27FC236}">
                <a16:creationId xmlns:a16="http://schemas.microsoft.com/office/drawing/2014/main" id="{18F50F51-E09C-82DB-8685-3826E4562FC0}"/>
              </a:ext>
            </a:extLst>
          </p:cNvPr>
          <p:cNvSpPr txBox="1"/>
          <p:nvPr userDrawn="1"/>
        </p:nvSpPr>
        <p:spPr>
          <a:xfrm>
            <a:off x="5071515" y="5722188"/>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❷</a:t>
            </a:r>
            <a:endParaRPr sz="1235">
              <a:latin typeface="AppleGothic"/>
              <a:cs typeface="AppleGothic"/>
            </a:endParaRPr>
          </a:p>
        </p:txBody>
      </p:sp>
      <p:sp>
        <p:nvSpPr>
          <p:cNvPr id="31" name="object 39">
            <a:extLst>
              <a:ext uri="{FF2B5EF4-FFF2-40B4-BE49-F238E27FC236}">
                <a16:creationId xmlns:a16="http://schemas.microsoft.com/office/drawing/2014/main" id="{628C3435-70FD-8CD9-302A-8425A4E96801}"/>
              </a:ext>
            </a:extLst>
          </p:cNvPr>
          <p:cNvSpPr txBox="1"/>
          <p:nvPr userDrawn="1"/>
        </p:nvSpPr>
        <p:spPr>
          <a:xfrm>
            <a:off x="5071515" y="7785822"/>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❸</a:t>
            </a:r>
            <a:endParaRPr sz="1235">
              <a:latin typeface="AppleGothic"/>
              <a:cs typeface="AppleGothic"/>
            </a:endParaRPr>
          </a:p>
        </p:txBody>
      </p:sp>
      <p:sp>
        <p:nvSpPr>
          <p:cNvPr id="3" name="正方形/長方形 2">
            <a:extLst>
              <a:ext uri="{FF2B5EF4-FFF2-40B4-BE49-F238E27FC236}">
                <a16:creationId xmlns:a16="http://schemas.microsoft.com/office/drawing/2014/main" id="{42C84824-D962-DA2A-B1D8-77413B39C426}"/>
              </a:ext>
            </a:extLst>
          </p:cNvPr>
          <p:cNvSpPr/>
          <p:nvPr userDrawn="1"/>
        </p:nvSpPr>
        <p:spPr>
          <a:xfrm>
            <a:off x="686066" y="5397499"/>
            <a:ext cx="5915025" cy="4257675"/>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t"/>
          <a:lstStyle/>
          <a:p>
            <a:endParaRPr lang="ja-JP" altLang="ja-JP" sz="1400">
              <a:effectLst/>
              <a:latin typeface="+mn-ea"/>
              <a:ea typeface="+mn-ea"/>
              <a:cs typeface="ＭＳ Ｐゴシック" panose="020B0600070205080204" pitchFamily="50" charset="-128"/>
            </a:endParaRPr>
          </a:p>
        </p:txBody>
      </p:sp>
    </p:spTree>
    <p:extLst>
      <p:ext uri="{BB962C8B-B14F-4D97-AF65-F5344CB8AC3E}">
        <p14:creationId xmlns:p14="http://schemas.microsoft.com/office/powerpoint/2010/main" val="4018428688"/>
      </p:ext>
    </p:extLst>
  </p:cSld>
  <p:clrMap bg1="lt1" tx1="dk1" bg2="lt2" tx2="dk2" accent1="accent1" accent2="accent2" accent3="accent3" accent4="accent4" accent5="accent5" accent6="accent6" hlink="hlink" folHlink="folHlink"/>
  <p:sldLayoutIdLst>
    <p:sldLayoutId id="2147483855" r:id="rId1"/>
  </p:sldLayoutIdLst>
  <p:hf hdr="0" dt="0"/>
  <p:txStyles>
    <p:titleStyle>
      <a:lvl1pPr algn="l" defTabSz="914400" rtl="0" eaLnBrk="1" latinLnBrk="0" hangingPunct="1">
        <a:lnSpc>
          <a:spcPct val="90000"/>
        </a:lnSpc>
        <a:spcBef>
          <a:spcPct val="0"/>
        </a:spcBef>
        <a:buNone/>
        <a:defRPr kumimoji="1"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0">
          <p15:clr>
            <a:srgbClr val="F26B43"/>
          </p15:clr>
        </p15:guide>
        <p15:guide id="2" pos="2160">
          <p15:clr>
            <a:srgbClr val="F26B43"/>
          </p15:clr>
        </p15:guide>
      </p15:sldGuideLst>
    </p:ext>
  </p:extLst>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9" name="object 37">
            <a:extLst>
              <a:ext uri="{FF2B5EF4-FFF2-40B4-BE49-F238E27FC236}">
                <a16:creationId xmlns:a16="http://schemas.microsoft.com/office/drawing/2014/main" id="{18F50F51-E09C-82DB-8685-3826E4562FC0}"/>
              </a:ext>
            </a:extLst>
          </p:cNvPr>
          <p:cNvSpPr txBox="1"/>
          <p:nvPr userDrawn="1"/>
        </p:nvSpPr>
        <p:spPr>
          <a:xfrm>
            <a:off x="5071515" y="5722188"/>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❷</a:t>
            </a:r>
            <a:endParaRPr sz="1235">
              <a:latin typeface="AppleGothic"/>
              <a:cs typeface="AppleGothic"/>
            </a:endParaRPr>
          </a:p>
        </p:txBody>
      </p:sp>
      <p:sp>
        <p:nvSpPr>
          <p:cNvPr id="31" name="object 39">
            <a:extLst>
              <a:ext uri="{FF2B5EF4-FFF2-40B4-BE49-F238E27FC236}">
                <a16:creationId xmlns:a16="http://schemas.microsoft.com/office/drawing/2014/main" id="{628C3435-70FD-8CD9-302A-8425A4E96801}"/>
              </a:ext>
            </a:extLst>
          </p:cNvPr>
          <p:cNvSpPr txBox="1"/>
          <p:nvPr userDrawn="1"/>
        </p:nvSpPr>
        <p:spPr>
          <a:xfrm>
            <a:off x="5071515" y="7785822"/>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❸</a:t>
            </a:r>
            <a:endParaRPr sz="1235">
              <a:latin typeface="AppleGothic"/>
              <a:cs typeface="AppleGothic"/>
            </a:endParaRPr>
          </a:p>
        </p:txBody>
      </p:sp>
      <p:sp>
        <p:nvSpPr>
          <p:cNvPr id="2" name="正方形/長方形 1">
            <a:extLst>
              <a:ext uri="{FF2B5EF4-FFF2-40B4-BE49-F238E27FC236}">
                <a16:creationId xmlns:a16="http://schemas.microsoft.com/office/drawing/2014/main" id="{6B54B4C8-1FEB-90D0-1D40-F09143E34853}"/>
              </a:ext>
            </a:extLst>
          </p:cNvPr>
          <p:cNvSpPr/>
          <p:nvPr userDrawn="1"/>
        </p:nvSpPr>
        <p:spPr>
          <a:xfrm>
            <a:off x="212910" y="133787"/>
            <a:ext cx="6432181" cy="144379"/>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テキスト ボックス 4">
            <a:extLst>
              <a:ext uri="{FF2B5EF4-FFF2-40B4-BE49-F238E27FC236}">
                <a16:creationId xmlns:a16="http://schemas.microsoft.com/office/drawing/2014/main" id="{7ACF9713-CD27-7BD9-33D9-00125CC9F370}"/>
              </a:ext>
            </a:extLst>
          </p:cNvPr>
          <p:cNvSpPr txBox="1"/>
          <p:nvPr userDrawn="1"/>
        </p:nvSpPr>
        <p:spPr>
          <a:xfrm>
            <a:off x="212910" y="446974"/>
            <a:ext cx="785310" cy="369332"/>
          </a:xfrm>
          <a:prstGeom prst="rect">
            <a:avLst/>
          </a:prstGeom>
          <a:noFill/>
        </p:spPr>
        <p:txBody>
          <a:bodyPr wrap="square" rtlCol="0">
            <a:spAutoFit/>
          </a:bodyPr>
          <a:lstStyle/>
          <a:p>
            <a:r>
              <a:rPr kumimoji="1" lang="ja-JP" altLang="en-US" b="1">
                <a:latin typeface="+mj-ea"/>
                <a:ea typeface="+mj-ea"/>
              </a:rPr>
              <a:t>目次</a:t>
            </a:r>
          </a:p>
        </p:txBody>
      </p:sp>
    </p:spTree>
    <p:extLst>
      <p:ext uri="{BB962C8B-B14F-4D97-AF65-F5344CB8AC3E}">
        <p14:creationId xmlns:p14="http://schemas.microsoft.com/office/powerpoint/2010/main" val="2226439851"/>
      </p:ext>
    </p:extLst>
  </p:cSld>
  <p:clrMap bg1="lt1" tx1="dk1" bg2="lt2" tx2="dk2" accent1="accent1" accent2="accent2" accent3="accent3" accent4="accent4" accent5="accent5" accent6="accent6" hlink="hlink" folHlink="folHlink"/>
  <p:sldLayoutIdLst>
    <p:sldLayoutId id="2147483862" r:id="rId1"/>
  </p:sldLayoutIdLst>
  <p:hf hdr="0" ftr="0" dt="0"/>
  <p:txStyles>
    <p:titleStyle>
      <a:lvl1pPr algn="l" defTabSz="914400" rtl="0" eaLnBrk="1" latinLnBrk="0" hangingPunct="1">
        <a:lnSpc>
          <a:spcPct val="90000"/>
        </a:lnSpc>
        <a:spcBef>
          <a:spcPct val="0"/>
        </a:spcBef>
        <a:buNone/>
        <a:defRPr kumimoji="1"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8" name="object 41">
            <a:extLst>
              <a:ext uri="{FF2B5EF4-FFF2-40B4-BE49-F238E27FC236}">
                <a16:creationId xmlns:a16="http://schemas.microsoft.com/office/drawing/2014/main" id="{E7E9C548-8B27-89E6-B7D8-AC6A880773BD}"/>
              </a:ext>
            </a:extLst>
          </p:cNvPr>
          <p:cNvSpPr/>
          <p:nvPr userDrawn="1"/>
        </p:nvSpPr>
        <p:spPr>
          <a:xfrm>
            <a:off x="357467" y="509398"/>
            <a:ext cx="6492244" cy="230419"/>
          </a:xfrm>
          <a:custGeom>
            <a:avLst/>
            <a:gdLst/>
            <a:ahLst/>
            <a:cxnLst/>
            <a:rect l="l" t="t" r="r" b="b"/>
            <a:pathLst>
              <a:path w="7714615">
                <a:moveTo>
                  <a:pt x="0" y="0"/>
                </a:moveTo>
                <a:lnTo>
                  <a:pt x="7714437" y="0"/>
                </a:lnTo>
              </a:path>
            </a:pathLst>
          </a:custGeom>
          <a:ln w="25400">
            <a:solidFill>
              <a:srgbClr val="226BAB"/>
            </a:solidFill>
          </a:ln>
          <a:effectLst>
            <a:outerShdw blurRad="50800" dist="38100" dir="2700000" algn="tl" rotWithShape="0">
              <a:prstClr val="black">
                <a:alpha val="40000"/>
              </a:prstClr>
            </a:outerShdw>
          </a:effectLst>
        </p:spPr>
        <p:txBody>
          <a:bodyPr wrap="square" lIns="0" tIns="0" rIns="0" bIns="0" rtlCol="0"/>
          <a:lstStyle/>
          <a:p>
            <a:endParaRPr sz="1588"/>
          </a:p>
        </p:txBody>
      </p:sp>
      <p:sp>
        <p:nvSpPr>
          <p:cNvPr id="10" name="object 2">
            <a:extLst>
              <a:ext uri="{FF2B5EF4-FFF2-40B4-BE49-F238E27FC236}">
                <a16:creationId xmlns:a16="http://schemas.microsoft.com/office/drawing/2014/main" id="{B6D83B3A-0D22-1AF1-2E1F-129491E06B5B}"/>
              </a:ext>
            </a:extLst>
          </p:cNvPr>
          <p:cNvSpPr/>
          <p:nvPr userDrawn="1"/>
        </p:nvSpPr>
        <p:spPr>
          <a:xfrm>
            <a:off x="0" y="1"/>
            <a:ext cx="357468" cy="522194"/>
          </a:xfrm>
          <a:custGeom>
            <a:avLst/>
            <a:gdLst/>
            <a:ahLst/>
            <a:cxnLst/>
            <a:rect l="l" t="t" r="r" b="b"/>
            <a:pathLst>
              <a:path w="377825" h="433070">
                <a:moveTo>
                  <a:pt x="377698" y="0"/>
                </a:moveTo>
                <a:lnTo>
                  <a:pt x="0" y="0"/>
                </a:lnTo>
                <a:lnTo>
                  <a:pt x="0" y="432930"/>
                </a:lnTo>
                <a:lnTo>
                  <a:pt x="377698" y="432930"/>
                </a:lnTo>
                <a:lnTo>
                  <a:pt x="377698" y="0"/>
                </a:lnTo>
                <a:close/>
              </a:path>
            </a:pathLst>
          </a:custGeom>
          <a:solidFill>
            <a:srgbClr val="226BAB"/>
          </a:solidFill>
        </p:spPr>
        <p:txBody>
          <a:bodyPr wrap="square" lIns="0" tIns="0" rIns="0" bIns="0" rtlCol="0"/>
          <a:lstStyle/>
          <a:p>
            <a:endParaRPr sz="1588"/>
          </a:p>
        </p:txBody>
      </p:sp>
      <p:sp>
        <p:nvSpPr>
          <p:cNvPr id="11" name="object 3">
            <a:extLst>
              <a:ext uri="{FF2B5EF4-FFF2-40B4-BE49-F238E27FC236}">
                <a16:creationId xmlns:a16="http://schemas.microsoft.com/office/drawing/2014/main" id="{4264512B-F8C3-CEE7-8610-91D8FC6AF8D4}"/>
              </a:ext>
            </a:extLst>
          </p:cNvPr>
          <p:cNvSpPr/>
          <p:nvPr userDrawn="1"/>
        </p:nvSpPr>
        <p:spPr>
          <a:xfrm>
            <a:off x="0" y="726926"/>
            <a:ext cx="357467" cy="620246"/>
          </a:xfrm>
          <a:custGeom>
            <a:avLst/>
            <a:gdLst/>
            <a:ahLst/>
            <a:cxnLst/>
            <a:rect l="l" t="t" r="r" b="b"/>
            <a:pathLst>
              <a:path w="405130" h="702944">
                <a:moveTo>
                  <a:pt x="397573" y="0"/>
                </a:moveTo>
                <a:lnTo>
                  <a:pt x="7150" y="0"/>
                </a:lnTo>
                <a:lnTo>
                  <a:pt x="0" y="7162"/>
                </a:lnTo>
                <a:lnTo>
                  <a:pt x="0" y="695731"/>
                </a:lnTo>
                <a:lnTo>
                  <a:pt x="7150" y="702881"/>
                </a:lnTo>
                <a:lnTo>
                  <a:pt x="388747" y="702881"/>
                </a:lnTo>
                <a:lnTo>
                  <a:pt x="397573" y="702881"/>
                </a:lnTo>
                <a:lnTo>
                  <a:pt x="404723" y="695731"/>
                </a:lnTo>
                <a:lnTo>
                  <a:pt x="404723" y="7162"/>
                </a:lnTo>
                <a:lnTo>
                  <a:pt x="397573" y="0"/>
                </a:lnTo>
                <a:close/>
              </a:path>
            </a:pathLst>
          </a:custGeom>
          <a:solidFill>
            <a:srgbClr val="226BAB"/>
          </a:solidFill>
        </p:spPr>
        <p:txBody>
          <a:bodyPr vert="vert" wrap="square" lIns="0" tIns="0" rIns="0" bIns="0" rtlCol="0"/>
          <a:lstStyle/>
          <a:p>
            <a:pPr algn="ctr"/>
            <a:endParaRPr sz="1100">
              <a:solidFill>
                <a:schemeClr val="bg1"/>
              </a:solidFill>
              <a:latin typeface="メイリオ" panose="020B0604030504040204" pitchFamily="50" charset="-128"/>
              <a:ea typeface="メイリオ" panose="020B0604030504040204" pitchFamily="50" charset="-128"/>
            </a:endParaRPr>
          </a:p>
        </p:txBody>
      </p:sp>
      <p:sp>
        <p:nvSpPr>
          <p:cNvPr id="19" name="object 11">
            <a:extLst>
              <a:ext uri="{FF2B5EF4-FFF2-40B4-BE49-F238E27FC236}">
                <a16:creationId xmlns:a16="http://schemas.microsoft.com/office/drawing/2014/main" id="{F3E0B39F-DD36-BE60-F7A5-9FA62275B6EB}"/>
              </a:ext>
            </a:extLst>
          </p:cNvPr>
          <p:cNvSpPr/>
          <p:nvPr userDrawn="1"/>
        </p:nvSpPr>
        <p:spPr>
          <a:xfrm>
            <a:off x="623304" y="9443816"/>
            <a:ext cx="5611392" cy="45719"/>
          </a:xfrm>
          <a:custGeom>
            <a:avLst/>
            <a:gdLst/>
            <a:ahLst/>
            <a:cxnLst/>
            <a:rect l="l" t="t" r="r" b="b"/>
            <a:pathLst>
              <a:path w="6167755">
                <a:moveTo>
                  <a:pt x="0" y="0"/>
                </a:moveTo>
                <a:lnTo>
                  <a:pt x="6167450" y="0"/>
                </a:lnTo>
              </a:path>
            </a:pathLst>
          </a:custGeom>
          <a:ln w="12700">
            <a:solidFill>
              <a:srgbClr val="222222"/>
            </a:solidFill>
          </a:ln>
        </p:spPr>
        <p:txBody>
          <a:bodyPr wrap="square" lIns="0" tIns="0" rIns="0" bIns="0" rtlCol="0"/>
          <a:lstStyle/>
          <a:p>
            <a:endParaRPr sz="1588"/>
          </a:p>
        </p:txBody>
      </p:sp>
      <p:sp>
        <p:nvSpPr>
          <p:cNvPr id="29" name="object 37">
            <a:extLst>
              <a:ext uri="{FF2B5EF4-FFF2-40B4-BE49-F238E27FC236}">
                <a16:creationId xmlns:a16="http://schemas.microsoft.com/office/drawing/2014/main" id="{18F50F51-E09C-82DB-8685-3826E4562FC0}"/>
              </a:ext>
            </a:extLst>
          </p:cNvPr>
          <p:cNvSpPr txBox="1"/>
          <p:nvPr userDrawn="1"/>
        </p:nvSpPr>
        <p:spPr>
          <a:xfrm>
            <a:off x="5071515" y="5722188"/>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❷</a:t>
            </a:r>
            <a:endParaRPr sz="1235">
              <a:latin typeface="AppleGothic"/>
              <a:cs typeface="AppleGothic"/>
            </a:endParaRPr>
          </a:p>
        </p:txBody>
      </p:sp>
      <p:sp>
        <p:nvSpPr>
          <p:cNvPr id="31" name="object 39">
            <a:extLst>
              <a:ext uri="{FF2B5EF4-FFF2-40B4-BE49-F238E27FC236}">
                <a16:creationId xmlns:a16="http://schemas.microsoft.com/office/drawing/2014/main" id="{628C3435-70FD-8CD9-302A-8425A4E96801}"/>
              </a:ext>
            </a:extLst>
          </p:cNvPr>
          <p:cNvSpPr txBox="1"/>
          <p:nvPr userDrawn="1"/>
        </p:nvSpPr>
        <p:spPr>
          <a:xfrm>
            <a:off x="5071515" y="7785822"/>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❸</a:t>
            </a:r>
            <a:endParaRPr sz="1235">
              <a:latin typeface="AppleGothic"/>
              <a:cs typeface="AppleGothic"/>
            </a:endParaRPr>
          </a:p>
        </p:txBody>
      </p:sp>
      <p:sp>
        <p:nvSpPr>
          <p:cNvPr id="33" name="object 49">
            <a:extLst>
              <a:ext uri="{FF2B5EF4-FFF2-40B4-BE49-F238E27FC236}">
                <a16:creationId xmlns:a16="http://schemas.microsoft.com/office/drawing/2014/main" id="{8BCA607A-B46E-1CD3-041A-9585231D9365}"/>
              </a:ext>
            </a:extLst>
          </p:cNvPr>
          <p:cNvSpPr/>
          <p:nvPr userDrawn="1"/>
        </p:nvSpPr>
        <p:spPr>
          <a:xfrm>
            <a:off x="0" y="1665998"/>
            <a:ext cx="357467" cy="5220260"/>
          </a:xfrm>
          <a:custGeom>
            <a:avLst/>
            <a:gdLst/>
            <a:ahLst/>
            <a:cxnLst/>
            <a:rect l="l" t="t" r="r" b="b"/>
            <a:pathLst>
              <a:path w="416559" h="5916295">
                <a:moveTo>
                  <a:pt x="410019" y="0"/>
                </a:moveTo>
                <a:lnTo>
                  <a:pt x="6286" y="0"/>
                </a:lnTo>
                <a:lnTo>
                  <a:pt x="0" y="6286"/>
                </a:lnTo>
                <a:lnTo>
                  <a:pt x="0" y="5909843"/>
                </a:lnTo>
                <a:lnTo>
                  <a:pt x="6286" y="5916142"/>
                </a:lnTo>
                <a:lnTo>
                  <a:pt x="402259" y="5916142"/>
                </a:lnTo>
                <a:lnTo>
                  <a:pt x="410019" y="5916142"/>
                </a:lnTo>
                <a:lnTo>
                  <a:pt x="416318" y="5909843"/>
                </a:lnTo>
                <a:lnTo>
                  <a:pt x="416318" y="6286"/>
                </a:lnTo>
                <a:lnTo>
                  <a:pt x="410019" y="0"/>
                </a:lnTo>
                <a:close/>
              </a:path>
            </a:pathLst>
          </a:custGeom>
          <a:solidFill>
            <a:srgbClr val="B2B3B5"/>
          </a:solidFill>
        </p:spPr>
        <p:txBody>
          <a:bodyPr wrap="square" lIns="0" tIns="0" rIns="0" bIns="0" rtlCol="0"/>
          <a:lstStyle/>
          <a:p>
            <a:endParaRPr sz="1588"/>
          </a:p>
        </p:txBody>
      </p:sp>
      <p:sp>
        <p:nvSpPr>
          <p:cNvPr id="34" name="object 50">
            <a:extLst>
              <a:ext uri="{FF2B5EF4-FFF2-40B4-BE49-F238E27FC236}">
                <a16:creationId xmlns:a16="http://schemas.microsoft.com/office/drawing/2014/main" id="{406780EB-E59F-4514-29E3-B054E7FB647C}"/>
              </a:ext>
            </a:extLst>
          </p:cNvPr>
          <p:cNvSpPr/>
          <p:nvPr userDrawn="1"/>
        </p:nvSpPr>
        <p:spPr>
          <a:xfrm>
            <a:off x="644243" y="1286510"/>
            <a:ext cx="4427272" cy="163474"/>
          </a:xfrm>
          <a:custGeom>
            <a:avLst/>
            <a:gdLst/>
            <a:ahLst/>
            <a:cxnLst/>
            <a:rect l="l" t="t" r="r" b="b"/>
            <a:pathLst>
              <a:path w="3078479">
                <a:moveTo>
                  <a:pt x="0" y="0"/>
                </a:moveTo>
                <a:lnTo>
                  <a:pt x="3078416" y="0"/>
                </a:lnTo>
              </a:path>
            </a:pathLst>
          </a:custGeom>
          <a:ln w="76200">
            <a:solidFill>
              <a:srgbClr val="B2B3B5"/>
            </a:solidFill>
          </a:ln>
        </p:spPr>
        <p:txBody>
          <a:bodyPr wrap="square" lIns="0" tIns="0" rIns="0" bIns="0" rtlCol="0"/>
          <a:lstStyle/>
          <a:p>
            <a:endParaRPr sz="1588"/>
          </a:p>
        </p:txBody>
      </p:sp>
    </p:spTree>
    <p:extLst>
      <p:ext uri="{BB962C8B-B14F-4D97-AF65-F5344CB8AC3E}">
        <p14:creationId xmlns:p14="http://schemas.microsoft.com/office/powerpoint/2010/main" val="523225775"/>
      </p:ext>
    </p:extLst>
  </p:cSld>
  <p:clrMap bg1="lt1" tx1="dk1" bg2="lt2" tx2="dk2" accent1="accent1" accent2="accent2" accent3="accent3" accent4="accent4" accent5="accent5" accent6="accent6" hlink="hlink" folHlink="folHlink"/>
  <p:sldLayoutIdLst>
    <p:sldLayoutId id="2147483864" r:id="rId1"/>
    <p:sldLayoutId id="2147483865" r:id="rId2"/>
    <p:sldLayoutId id="2147483866" r:id="rId3"/>
  </p:sldLayoutIdLst>
  <p:hf hdr="0" ftr="0" dt="0"/>
  <p:txStyles>
    <p:titleStyle>
      <a:lvl1pPr algn="l" defTabSz="914400" rtl="0" eaLnBrk="1" latinLnBrk="0" hangingPunct="1">
        <a:lnSpc>
          <a:spcPct val="90000"/>
        </a:lnSpc>
        <a:spcBef>
          <a:spcPct val="0"/>
        </a:spcBef>
        <a:buNone/>
        <a:defRPr kumimoji="1"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0">
          <p15:clr>
            <a:srgbClr val="F26B43"/>
          </p15:clr>
        </p15:guide>
        <p15:guide id="2" pos="2160">
          <p15:clr>
            <a:srgbClr val="F26B43"/>
          </p15:clr>
        </p15:guide>
      </p15:sldGuideLst>
    </p:ext>
  </p:extLst>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D95213A6-B8DE-5AEB-B44B-9A3B14B6C26C}"/>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0" y="4192467"/>
            <a:ext cx="6858000" cy="2266950"/>
          </a:xfrm>
          <a:prstGeom prst="rect">
            <a:avLst/>
          </a:prstGeom>
          <a:ln>
            <a:solidFill>
              <a:schemeClr val="tx1"/>
            </a:solidFill>
          </a:ln>
        </p:spPr>
      </p:pic>
    </p:spTree>
    <p:extLst>
      <p:ext uri="{BB962C8B-B14F-4D97-AF65-F5344CB8AC3E}">
        <p14:creationId xmlns:p14="http://schemas.microsoft.com/office/powerpoint/2010/main" val="775498071"/>
      </p:ext>
    </p:extLst>
  </p:cSld>
  <p:clrMap bg1="lt1" tx1="dk1" bg2="lt2" tx2="dk2" accent1="accent1" accent2="accent2" accent3="accent3" accent4="accent4" accent5="accent5" accent6="accent6" hlink="hlink" folHlink="folHlink"/>
  <p:sldLayoutIdLst>
    <p:sldLayoutId id="2147483868" r:id="rId1"/>
    <p:sldLayoutId id="2147483869" r:id="rId2"/>
  </p:sldLayoutIdLst>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0">
          <p15:clr>
            <a:srgbClr val="F26B43"/>
          </p15:clr>
        </p15:guide>
        <p15:guide id="2" pos="2160">
          <p15:clr>
            <a:srgbClr val="F26B43"/>
          </p15:clr>
        </p15:guide>
      </p15:sldGuideLst>
    </p:ext>
  </p:extLst>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D95213A6-B8DE-5AEB-B44B-9A3B14B6C26C}"/>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4192467"/>
            <a:ext cx="6858000" cy="2266950"/>
          </a:xfrm>
          <a:prstGeom prst="rect">
            <a:avLst/>
          </a:prstGeom>
          <a:ln>
            <a:solidFill>
              <a:schemeClr val="tx1"/>
            </a:solidFill>
          </a:ln>
        </p:spPr>
      </p:pic>
    </p:spTree>
    <p:extLst>
      <p:ext uri="{BB962C8B-B14F-4D97-AF65-F5344CB8AC3E}">
        <p14:creationId xmlns:p14="http://schemas.microsoft.com/office/powerpoint/2010/main" val="3842216021"/>
      </p:ext>
    </p:extLst>
  </p:cSld>
  <p:clrMap bg1="lt1" tx1="dk1" bg2="lt2" tx2="dk2" accent1="accent1" accent2="accent2" accent3="accent3" accent4="accent4" accent5="accent5" accent6="accent6" hlink="hlink" folHlink="folHlink"/>
  <p:sldLayoutIdLst>
    <p:sldLayoutId id="2147483871" r:id="rId1"/>
  </p:sldLayoutIdLst>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0">
          <p15:clr>
            <a:srgbClr val="F26B43"/>
          </p15:clr>
        </p15:guide>
        <p15:guide id="2" pos="216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9" name="object 37">
            <a:extLst>
              <a:ext uri="{FF2B5EF4-FFF2-40B4-BE49-F238E27FC236}">
                <a16:creationId xmlns:a16="http://schemas.microsoft.com/office/drawing/2014/main" id="{18F50F51-E09C-82DB-8685-3826E4562FC0}"/>
              </a:ext>
            </a:extLst>
          </p:cNvPr>
          <p:cNvSpPr txBox="1"/>
          <p:nvPr userDrawn="1"/>
        </p:nvSpPr>
        <p:spPr>
          <a:xfrm>
            <a:off x="5071515" y="5722188"/>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❷</a:t>
            </a:r>
            <a:endParaRPr sz="1235">
              <a:latin typeface="AppleGothic"/>
              <a:cs typeface="AppleGothic"/>
            </a:endParaRPr>
          </a:p>
        </p:txBody>
      </p:sp>
      <p:sp>
        <p:nvSpPr>
          <p:cNvPr id="31" name="object 39">
            <a:extLst>
              <a:ext uri="{FF2B5EF4-FFF2-40B4-BE49-F238E27FC236}">
                <a16:creationId xmlns:a16="http://schemas.microsoft.com/office/drawing/2014/main" id="{628C3435-70FD-8CD9-302A-8425A4E96801}"/>
              </a:ext>
            </a:extLst>
          </p:cNvPr>
          <p:cNvSpPr txBox="1"/>
          <p:nvPr userDrawn="1"/>
        </p:nvSpPr>
        <p:spPr>
          <a:xfrm>
            <a:off x="5071515" y="7785822"/>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❸</a:t>
            </a:r>
            <a:endParaRPr sz="1235">
              <a:latin typeface="AppleGothic"/>
              <a:cs typeface="AppleGothic"/>
            </a:endParaRPr>
          </a:p>
        </p:txBody>
      </p:sp>
      <p:sp>
        <p:nvSpPr>
          <p:cNvPr id="2" name="正方形/長方形 1">
            <a:extLst>
              <a:ext uri="{FF2B5EF4-FFF2-40B4-BE49-F238E27FC236}">
                <a16:creationId xmlns:a16="http://schemas.microsoft.com/office/drawing/2014/main" id="{6B54B4C8-1FEB-90D0-1D40-F09143E34853}"/>
              </a:ext>
            </a:extLst>
          </p:cNvPr>
          <p:cNvSpPr/>
          <p:nvPr userDrawn="1"/>
        </p:nvSpPr>
        <p:spPr>
          <a:xfrm>
            <a:off x="212910" y="133787"/>
            <a:ext cx="6432181" cy="144379"/>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テキスト ボックス 4">
            <a:extLst>
              <a:ext uri="{FF2B5EF4-FFF2-40B4-BE49-F238E27FC236}">
                <a16:creationId xmlns:a16="http://schemas.microsoft.com/office/drawing/2014/main" id="{7ACF9713-CD27-7BD9-33D9-00125CC9F370}"/>
              </a:ext>
            </a:extLst>
          </p:cNvPr>
          <p:cNvSpPr txBox="1"/>
          <p:nvPr userDrawn="1"/>
        </p:nvSpPr>
        <p:spPr>
          <a:xfrm>
            <a:off x="212910" y="446974"/>
            <a:ext cx="785310" cy="369332"/>
          </a:xfrm>
          <a:prstGeom prst="rect">
            <a:avLst/>
          </a:prstGeom>
          <a:noFill/>
        </p:spPr>
        <p:txBody>
          <a:bodyPr wrap="square" rtlCol="0">
            <a:spAutoFit/>
          </a:bodyPr>
          <a:lstStyle/>
          <a:p>
            <a:r>
              <a:rPr kumimoji="1" lang="ja-JP" altLang="en-US" b="1">
                <a:latin typeface="+mj-ea"/>
                <a:ea typeface="+mj-ea"/>
              </a:rPr>
              <a:t>目次</a:t>
            </a:r>
          </a:p>
        </p:txBody>
      </p:sp>
    </p:spTree>
    <p:extLst>
      <p:ext uri="{BB962C8B-B14F-4D97-AF65-F5344CB8AC3E}">
        <p14:creationId xmlns:p14="http://schemas.microsoft.com/office/powerpoint/2010/main" val="3698967316"/>
      </p:ext>
    </p:extLst>
  </p:cSld>
  <p:clrMap bg1="lt1" tx1="dk1" bg2="lt2" tx2="dk2" accent1="accent1" accent2="accent2" accent3="accent3" accent4="accent4" accent5="accent5" accent6="accent6" hlink="hlink" folHlink="folHlink"/>
  <p:sldLayoutIdLst>
    <p:sldLayoutId id="2147483767" r:id="rId1"/>
  </p:sldLayoutIdLst>
  <p:hf hdr="0" dt="0"/>
  <p:txStyles>
    <p:titleStyle>
      <a:lvl1pPr algn="l" defTabSz="914400" rtl="0" eaLnBrk="1" latinLnBrk="0" hangingPunct="1">
        <a:lnSpc>
          <a:spcPct val="90000"/>
        </a:lnSpc>
        <a:spcBef>
          <a:spcPct val="0"/>
        </a:spcBef>
        <a:buNone/>
        <a:defRPr kumimoji="1"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0" userDrawn="1">
          <p15:clr>
            <a:srgbClr val="F26B43"/>
          </p15:clr>
        </p15:guide>
        <p15:guide id="2" pos="2160"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7D7C2144-8BD9-85B0-36ED-92620C6EB65B}"/>
              </a:ext>
            </a:extLst>
          </p:cNvPr>
          <p:cNvSpPr>
            <a:spLocks noGrp="1"/>
          </p:cNvSpPr>
          <p:nvPr>
            <p:ph type="sldNum" sz="quarter" idx="4"/>
          </p:nvPr>
        </p:nvSpPr>
        <p:spPr>
          <a:xfrm>
            <a:off x="2657475" y="9431455"/>
            <a:ext cx="1543050" cy="351872"/>
          </a:xfrm>
          <a:prstGeom prst="rect">
            <a:avLst/>
          </a:prstGeom>
        </p:spPr>
        <p:txBody>
          <a:bodyPr vert="horz" lIns="91440" tIns="45720" rIns="91440" bIns="45720" rtlCol="0" anchor="ctr"/>
          <a:lstStyle>
            <a:lvl1pPr algn="ctr">
              <a:defRPr sz="1200">
                <a:solidFill>
                  <a:schemeClr val="tx1"/>
                </a:solidFill>
              </a:defRPr>
            </a:lvl1pPr>
          </a:lstStyle>
          <a:p>
            <a:fld id="{5C9A7DF6-5BF3-4F5D-B76E-EB7D638CBFF7}" type="slidenum">
              <a:rPr kumimoji="1" lang="ja-JP" altLang="en-US" smtClean="0"/>
              <a:pPr/>
              <a:t>‹#›</a:t>
            </a:fld>
            <a:endParaRPr kumimoji="1" lang="ja-JP" altLang="en-US"/>
          </a:p>
        </p:txBody>
      </p:sp>
      <p:sp>
        <p:nvSpPr>
          <p:cNvPr id="8" name="object 41">
            <a:extLst>
              <a:ext uri="{FF2B5EF4-FFF2-40B4-BE49-F238E27FC236}">
                <a16:creationId xmlns:a16="http://schemas.microsoft.com/office/drawing/2014/main" id="{E7E9C548-8B27-89E6-B7D8-AC6A880773BD}"/>
              </a:ext>
            </a:extLst>
          </p:cNvPr>
          <p:cNvSpPr/>
          <p:nvPr userDrawn="1"/>
        </p:nvSpPr>
        <p:spPr>
          <a:xfrm>
            <a:off x="357467" y="509398"/>
            <a:ext cx="6492244" cy="230419"/>
          </a:xfrm>
          <a:custGeom>
            <a:avLst/>
            <a:gdLst/>
            <a:ahLst/>
            <a:cxnLst/>
            <a:rect l="l" t="t" r="r" b="b"/>
            <a:pathLst>
              <a:path w="7714615">
                <a:moveTo>
                  <a:pt x="0" y="0"/>
                </a:moveTo>
                <a:lnTo>
                  <a:pt x="7714437" y="0"/>
                </a:lnTo>
              </a:path>
            </a:pathLst>
          </a:custGeom>
          <a:ln w="25400">
            <a:solidFill>
              <a:srgbClr val="226BAB"/>
            </a:solidFill>
          </a:ln>
          <a:effectLst>
            <a:outerShdw blurRad="50800" dist="38100" dir="2700000" algn="tl" rotWithShape="0">
              <a:prstClr val="black">
                <a:alpha val="40000"/>
              </a:prstClr>
            </a:outerShdw>
          </a:effectLst>
        </p:spPr>
        <p:txBody>
          <a:bodyPr wrap="square" lIns="0" tIns="0" rIns="0" bIns="0" rtlCol="0"/>
          <a:lstStyle/>
          <a:p>
            <a:endParaRPr sz="1588"/>
          </a:p>
        </p:txBody>
      </p:sp>
      <p:sp>
        <p:nvSpPr>
          <p:cNvPr id="10" name="object 2">
            <a:extLst>
              <a:ext uri="{FF2B5EF4-FFF2-40B4-BE49-F238E27FC236}">
                <a16:creationId xmlns:a16="http://schemas.microsoft.com/office/drawing/2014/main" id="{B6D83B3A-0D22-1AF1-2E1F-129491E06B5B}"/>
              </a:ext>
            </a:extLst>
          </p:cNvPr>
          <p:cNvSpPr/>
          <p:nvPr userDrawn="1"/>
        </p:nvSpPr>
        <p:spPr>
          <a:xfrm>
            <a:off x="0" y="1"/>
            <a:ext cx="357468" cy="522194"/>
          </a:xfrm>
          <a:custGeom>
            <a:avLst/>
            <a:gdLst/>
            <a:ahLst/>
            <a:cxnLst/>
            <a:rect l="l" t="t" r="r" b="b"/>
            <a:pathLst>
              <a:path w="377825" h="433070">
                <a:moveTo>
                  <a:pt x="377698" y="0"/>
                </a:moveTo>
                <a:lnTo>
                  <a:pt x="0" y="0"/>
                </a:lnTo>
                <a:lnTo>
                  <a:pt x="0" y="432930"/>
                </a:lnTo>
                <a:lnTo>
                  <a:pt x="377698" y="432930"/>
                </a:lnTo>
                <a:lnTo>
                  <a:pt x="377698" y="0"/>
                </a:lnTo>
                <a:close/>
              </a:path>
            </a:pathLst>
          </a:custGeom>
          <a:solidFill>
            <a:srgbClr val="226BAB"/>
          </a:solidFill>
        </p:spPr>
        <p:txBody>
          <a:bodyPr wrap="square" lIns="0" tIns="0" rIns="0" bIns="0" rtlCol="0"/>
          <a:lstStyle/>
          <a:p>
            <a:endParaRPr sz="1588"/>
          </a:p>
        </p:txBody>
      </p:sp>
      <p:sp>
        <p:nvSpPr>
          <p:cNvPr id="11" name="object 3">
            <a:extLst>
              <a:ext uri="{FF2B5EF4-FFF2-40B4-BE49-F238E27FC236}">
                <a16:creationId xmlns:a16="http://schemas.microsoft.com/office/drawing/2014/main" id="{4264512B-F8C3-CEE7-8610-91D8FC6AF8D4}"/>
              </a:ext>
            </a:extLst>
          </p:cNvPr>
          <p:cNvSpPr/>
          <p:nvPr userDrawn="1"/>
        </p:nvSpPr>
        <p:spPr>
          <a:xfrm>
            <a:off x="0" y="726926"/>
            <a:ext cx="357467" cy="620246"/>
          </a:xfrm>
          <a:custGeom>
            <a:avLst/>
            <a:gdLst/>
            <a:ahLst/>
            <a:cxnLst/>
            <a:rect l="l" t="t" r="r" b="b"/>
            <a:pathLst>
              <a:path w="405130" h="702944">
                <a:moveTo>
                  <a:pt x="397573" y="0"/>
                </a:moveTo>
                <a:lnTo>
                  <a:pt x="7150" y="0"/>
                </a:lnTo>
                <a:lnTo>
                  <a:pt x="0" y="7162"/>
                </a:lnTo>
                <a:lnTo>
                  <a:pt x="0" y="695731"/>
                </a:lnTo>
                <a:lnTo>
                  <a:pt x="7150" y="702881"/>
                </a:lnTo>
                <a:lnTo>
                  <a:pt x="388747" y="702881"/>
                </a:lnTo>
                <a:lnTo>
                  <a:pt x="397573" y="702881"/>
                </a:lnTo>
                <a:lnTo>
                  <a:pt x="404723" y="695731"/>
                </a:lnTo>
                <a:lnTo>
                  <a:pt x="404723" y="7162"/>
                </a:lnTo>
                <a:lnTo>
                  <a:pt x="397573" y="0"/>
                </a:lnTo>
                <a:close/>
              </a:path>
            </a:pathLst>
          </a:custGeom>
          <a:solidFill>
            <a:srgbClr val="226BAB"/>
          </a:solidFill>
        </p:spPr>
        <p:txBody>
          <a:bodyPr vert="vert" wrap="square" lIns="0" tIns="0" rIns="0" bIns="0" rtlCol="0"/>
          <a:lstStyle/>
          <a:p>
            <a:pPr algn="ctr"/>
            <a:endParaRPr sz="1100">
              <a:solidFill>
                <a:schemeClr val="bg1"/>
              </a:solidFill>
              <a:latin typeface="メイリオ" panose="020B0604030504040204" pitchFamily="50" charset="-128"/>
              <a:ea typeface="メイリオ" panose="020B0604030504040204" pitchFamily="50" charset="-128"/>
            </a:endParaRPr>
          </a:p>
        </p:txBody>
      </p:sp>
      <p:sp>
        <p:nvSpPr>
          <p:cNvPr id="19" name="object 11">
            <a:extLst>
              <a:ext uri="{FF2B5EF4-FFF2-40B4-BE49-F238E27FC236}">
                <a16:creationId xmlns:a16="http://schemas.microsoft.com/office/drawing/2014/main" id="{F3E0B39F-DD36-BE60-F7A5-9FA62275B6EB}"/>
              </a:ext>
            </a:extLst>
          </p:cNvPr>
          <p:cNvSpPr/>
          <p:nvPr userDrawn="1"/>
        </p:nvSpPr>
        <p:spPr>
          <a:xfrm>
            <a:off x="623304" y="9292075"/>
            <a:ext cx="5611392" cy="45719"/>
          </a:xfrm>
          <a:custGeom>
            <a:avLst/>
            <a:gdLst/>
            <a:ahLst/>
            <a:cxnLst/>
            <a:rect l="l" t="t" r="r" b="b"/>
            <a:pathLst>
              <a:path w="6167755">
                <a:moveTo>
                  <a:pt x="0" y="0"/>
                </a:moveTo>
                <a:lnTo>
                  <a:pt x="6167450" y="0"/>
                </a:lnTo>
              </a:path>
            </a:pathLst>
          </a:custGeom>
          <a:ln w="12700">
            <a:solidFill>
              <a:srgbClr val="222222"/>
            </a:solidFill>
          </a:ln>
        </p:spPr>
        <p:txBody>
          <a:bodyPr wrap="square" lIns="0" tIns="0" rIns="0" bIns="0" rtlCol="0"/>
          <a:lstStyle/>
          <a:p>
            <a:endParaRPr sz="1588"/>
          </a:p>
        </p:txBody>
      </p:sp>
      <p:sp>
        <p:nvSpPr>
          <p:cNvPr id="29" name="object 37">
            <a:extLst>
              <a:ext uri="{FF2B5EF4-FFF2-40B4-BE49-F238E27FC236}">
                <a16:creationId xmlns:a16="http://schemas.microsoft.com/office/drawing/2014/main" id="{18F50F51-E09C-82DB-8685-3826E4562FC0}"/>
              </a:ext>
            </a:extLst>
          </p:cNvPr>
          <p:cNvSpPr txBox="1"/>
          <p:nvPr userDrawn="1"/>
        </p:nvSpPr>
        <p:spPr>
          <a:xfrm>
            <a:off x="5071515" y="5722188"/>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❷</a:t>
            </a:r>
            <a:endParaRPr sz="1235">
              <a:latin typeface="AppleGothic"/>
              <a:cs typeface="AppleGothic"/>
            </a:endParaRPr>
          </a:p>
        </p:txBody>
      </p:sp>
      <p:sp>
        <p:nvSpPr>
          <p:cNvPr id="31" name="object 39">
            <a:extLst>
              <a:ext uri="{FF2B5EF4-FFF2-40B4-BE49-F238E27FC236}">
                <a16:creationId xmlns:a16="http://schemas.microsoft.com/office/drawing/2014/main" id="{628C3435-70FD-8CD9-302A-8425A4E96801}"/>
              </a:ext>
            </a:extLst>
          </p:cNvPr>
          <p:cNvSpPr txBox="1"/>
          <p:nvPr userDrawn="1"/>
        </p:nvSpPr>
        <p:spPr>
          <a:xfrm>
            <a:off x="5071515" y="7785822"/>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❸</a:t>
            </a:r>
            <a:endParaRPr sz="1235">
              <a:latin typeface="AppleGothic"/>
              <a:cs typeface="AppleGothic"/>
            </a:endParaRPr>
          </a:p>
        </p:txBody>
      </p:sp>
      <p:sp>
        <p:nvSpPr>
          <p:cNvPr id="33" name="object 49">
            <a:extLst>
              <a:ext uri="{FF2B5EF4-FFF2-40B4-BE49-F238E27FC236}">
                <a16:creationId xmlns:a16="http://schemas.microsoft.com/office/drawing/2014/main" id="{8BCA607A-B46E-1CD3-041A-9585231D9365}"/>
              </a:ext>
            </a:extLst>
          </p:cNvPr>
          <p:cNvSpPr/>
          <p:nvPr userDrawn="1"/>
        </p:nvSpPr>
        <p:spPr>
          <a:xfrm>
            <a:off x="0" y="1665998"/>
            <a:ext cx="357467" cy="5220260"/>
          </a:xfrm>
          <a:custGeom>
            <a:avLst/>
            <a:gdLst/>
            <a:ahLst/>
            <a:cxnLst/>
            <a:rect l="l" t="t" r="r" b="b"/>
            <a:pathLst>
              <a:path w="416559" h="5916295">
                <a:moveTo>
                  <a:pt x="410019" y="0"/>
                </a:moveTo>
                <a:lnTo>
                  <a:pt x="6286" y="0"/>
                </a:lnTo>
                <a:lnTo>
                  <a:pt x="0" y="6286"/>
                </a:lnTo>
                <a:lnTo>
                  <a:pt x="0" y="5909843"/>
                </a:lnTo>
                <a:lnTo>
                  <a:pt x="6286" y="5916142"/>
                </a:lnTo>
                <a:lnTo>
                  <a:pt x="402259" y="5916142"/>
                </a:lnTo>
                <a:lnTo>
                  <a:pt x="410019" y="5916142"/>
                </a:lnTo>
                <a:lnTo>
                  <a:pt x="416318" y="5909843"/>
                </a:lnTo>
                <a:lnTo>
                  <a:pt x="416318" y="6286"/>
                </a:lnTo>
                <a:lnTo>
                  <a:pt x="410019" y="0"/>
                </a:lnTo>
                <a:close/>
              </a:path>
            </a:pathLst>
          </a:custGeom>
          <a:solidFill>
            <a:srgbClr val="B2B3B5"/>
          </a:solidFill>
        </p:spPr>
        <p:txBody>
          <a:bodyPr wrap="square" lIns="0" tIns="0" rIns="0" bIns="0" rtlCol="0"/>
          <a:lstStyle/>
          <a:p>
            <a:endParaRPr sz="1588"/>
          </a:p>
        </p:txBody>
      </p:sp>
      <p:sp>
        <p:nvSpPr>
          <p:cNvPr id="34" name="object 50">
            <a:extLst>
              <a:ext uri="{FF2B5EF4-FFF2-40B4-BE49-F238E27FC236}">
                <a16:creationId xmlns:a16="http://schemas.microsoft.com/office/drawing/2014/main" id="{406780EB-E59F-4514-29E3-B054E7FB647C}"/>
              </a:ext>
            </a:extLst>
          </p:cNvPr>
          <p:cNvSpPr/>
          <p:nvPr userDrawn="1"/>
        </p:nvSpPr>
        <p:spPr>
          <a:xfrm>
            <a:off x="644243" y="1286510"/>
            <a:ext cx="4427272" cy="163474"/>
          </a:xfrm>
          <a:custGeom>
            <a:avLst/>
            <a:gdLst/>
            <a:ahLst/>
            <a:cxnLst/>
            <a:rect l="l" t="t" r="r" b="b"/>
            <a:pathLst>
              <a:path w="3078479">
                <a:moveTo>
                  <a:pt x="0" y="0"/>
                </a:moveTo>
                <a:lnTo>
                  <a:pt x="3078416" y="0"/>
                </a:lnTo>
              </a:path>
            </a:pathLst>
          </a:custGeom>
          <a:ln w="76200">
            <a:solidFill>
              <a:srgbClr val="B2B3B5"/>
            </a:solidFill>
          </a:ln>
        </p:spPr>
        <p:txBody>
          <a:bodyPr wrap="square" lIns="0" tIns="0" rIns="0" bIns="0" rtlCol="0"/>
          <a:lstStyle/>
          <a:p>
            <a:endParaRPr sz="1588"/>
          </a:p>
        </p:txBody>
      </p:sp>
    </p:spTree>
    <p:extLst>
      <p:ext uri="{BB962C8B-B14F-4D97-AF65-F5344CB8AC3E}">
        <p14:creationId xmlns:p14="http://schemas.microsoft.com/office/powerpoint/2010/main" val="1711249762"/>
      </p:ext>
    </p:extLst>
  </p:cSld>
  <p:clrMap bg1="lt1" tx1="dk1" bg2="lt2" tx2="dk2" accent1="accent1" accent2="accent2" accent3="accent3" accent4="accent4" accent5="accent5" accent6="accent6" hlink="hlink" folHlink="folHlink"/>
  <p:sldLayoutIdLst>
    <p:sldLayoutId id="2147483773" r:id="rId1"/>
    <p:sldLayoutId id="2147483774" r:id="rId2"/>
  </p:sldLayoutIdLst>
  <p:hf hdr="0" dt="0"/>
  <p:txStyles>
    <p:titleStyle>
      <a:lvl1pPr algn="l" defTabSz="914400" rtl="0" eaLnBrk="1" latinLnBrk="0" hangingPunct="1">
        <a:lnSpc>
          <a:spcPct val="90000"/>
        </a:lnSpc>
        <a:spcBef>
          <a:spcPct val="0"/>
        </a:spcBef>
        <a:buNone/>
        <a:defRPr kumimoji="1"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9" name="object 37">
            <a:extLst>
              <a:ext uri="{FF2B5EF4-FFF2-40B4-BE49-F238E27FC236}">
                <a16:creationId xmlns:a16="http://schemas.microsoft.com/office/drawing/2014/main" id="{18F50F51-E09C-82DB-8685-3826E4562FC0}"/>
              </a:ext>
            </a:extLst>
          </p:cNvPr>
          <p:cNvSpPr txBox="1"/>
          <p:nvPr userDrawn="1"/>
        </p:nvSpPr>
        <p:spPr>
          <a:xfrm>
            <a:off x="5071515" y="5722188"/>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❷</a:t>
            </a:r>
            <a:endParaRPr sz="1235">
              <a:latin typeface="AppleGothic"/>
              <a:cs typeface="AppleGothic"/>
            </a:endParaRPr>
          </a:p>
        </p:txBody>
      </p:sp>
      <p:sp>
        <p:nvSpPr>
          <p:cNvPr id="31" name="object 39">
            <a:extLst>
              <a:ext uri="{FF2B5EF4-FFF2-40B4-BE49-F238E27FC236}">
                <a16:creationId xmlns:a16="http://schemas.microsoft.com/office/drawing/2014/main" id="{628C3435-70FD-8CD9-302A-8425A4E96801}"/>
              </a:ext>
            </a:extLst>
          </p:cNvPr>
          <p:cNvSpPr txBox="1"/>
          <p:nvPr userDrawn="1"/>
        </p:nvSpPr>
        <p:spPr>
          <a:xfrm>
            <a:off x="5071515" y="7785822"/>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❸</a:t>
            </a:r>
            <a:endParaRPr sz="1235">
              <a:latin typeface="AppleGothic"/>
              <a:cs typeface="AppleGothic"/>
            </a:endParaRPr>
          </a:p>
        </p:txBody>
      </p:sp>
      <p:sp>
        <p:nvSpPr>
          <p:cNvPr id="2" name="正方形/長方形 1">
            <a:extLst>
              <a:ext uri="{FF2B5EF4-FFF2-40B4-BE49-F238E27FC236}">
                <a16:creationId xmlns:a16="http://schemas.microsoft.com/office/drawing/2014/main" id="{6B54B4C8-1FEB-90D0-1D40-F09143E34853}"/>
              </a:ext>
            </a:extLst>
          </p:cNvPr>
          <p:cNvSpPr/>
          <p:nvPr userDrawn="1"/>
        </p:nvSpPr>
        <p:spPr>
          <a:xfrm>
            <a:off x="212910" y="133787"/>
            <a:ext cx="6432181" cy="144379"/>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テキスト ボックス 4">
            <a:extLst>
              <a:ext uri="{FF2B5EF4-FFF2-40B4-BE49-F238E27FC236}">
                <a16:creationId xmlns:a16="http://schemas.microsoft.com/office/drawing/2014/main" id="{7ACF9713-CD27-7BD9-33D9-00125CC9F370}"/>
              </a:ext>
            </a:extLst>
          </p:cNvPr>
          <p:cNvSpPr txBox="1"/>
          <p:nvPr userDrawn="1"/>
        </p:nvSpPr>
        <p:spPr>
          <a:xfrm>
            <a:off x="212910" y="446974"/>
            <a:ext cx="785310" cy="369332"/>
          </a:xfrm>
          <a:prstGeom prst="rect">
            <a:avLst/>
          </a:prstGeom>
          <a:noFill/>
        </p:spPr>
        <p:txBody>
          <a:bodyPr wrap="square" rtlCol="0">
            <a:spAutoFit/>
          </a:bodyPr>
          <a:lstStyle/>
          <a:p>
            <a:r>
              <a:rPr kumimoji="1" lang="ja-JP" altLang="en-US" b="1">
                <a:latin typeface="+mj-ea"/>
                <a:ea typeface="+mj-ea"/>
              </a:rPr>
              <a:t>目次</a:t>
            </a:r>
          </a:p>
        </p:txBody>
      </p:sp>
    </p:spTree>
    <p:extLst>
      <p:ext uri="{BB962C8B-B14F-4D97-AF65-F5344CB8AC3E}">
        <p14:creationId xmlns:p14="http://schemas.microsoft.com/office/powerpoint/2010/main" val="3415233884"/>
      </p:ext>
    </p:extLst>
  </p:cSld>
  <p:clrMap bg1="lt1" tx1="dk1" bg2="lt2" tx2="dk2" accent1="accent1" accent2="accent2" accent3="accent3" accent4="accent4" accent5="accent5" accent6="accent6" hlink="hlink" folHlink="folHlink"/>
  <p:sldLayoutIdLst>
    <p:sldLayoutId id="2147483778" r:id="rId1"/>
  </p:sldLayoutIdLst>
  <p:hf hdr="0" dt="0"/>
  <p:txStyles>
    <p:titleStyle>
      <a:lvl1pPr algn="l" defTabSz="914400" rtl="0" eaLnBrk="1" latinLnBrk="0" hangingPunct="1">
        <a:lnSpc>
          <a:spcPct val="90000"/>
        </a:lnSpc>
        <a:spcBef>
          <a:spcPct val="0"/>
        </a:spcBef>
        <a:buNone/>
        <a:defRPr kumimoji="1"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7D7C2144-8BD9-85B0-36ED-92620C6EB65B}"/>
              </a:ext>
            </a:extLst>
          </p:cNvPr>
          <p:cNvSpPr>
            <a:spLocks noGrp="1"/>
          </p:cNvSpPr>
          <p:nvPr>
            <p:ph type="sldNum" sz="quarter" idx="4"/>
          </p:nvPr>
        </p:nvSpPr>
        <p:spPr>
          <a:xfrm>
            <a:off x="2657475" y="9431455"/>
            <a:ext cx="1543050" cy="351872"/>
          </a:xfrm>
          <a:prstGeom prst="rect">
            <a:avLst/>
          </a:prstGeom>
        </p:spPr>
        <p:txBody>
          <a:bodyPr vert="horz" lIns="91440" tIns="45720" rIns="91440" bIns="45720" rtlCol="0" anchor="ctr"/>
          <a:lstStyle>
            <a:lvl1pPr algn="ctr">
              <a:defRPr sz="1200">
                <a:solidFill>
                  <a:schemeClr val="tx1"/>
                </a:solidFill>
              </a:defRPr>
            </a:lvl1pPr>
          </a:lstStyle>
          <a:p>
            <a:fld id="{5C9A7DF6-5BF3-4F5D-B76E-EB7D638CBFF7}" type="slidenum">
              <a:rPr kumimoji="1" lang="ja-JP" altLang="en-US" smtClean="0"/>
              <a:pPr/>
              <a:t>‹#›</a:t>
            </a:fld>
            <a:endParaRPr kumimoji="1" lang="ja-JP" altLang="en-US"/>
          </a:p>
        </p:txBody>
      </p:sp>
      <p:sp>
        <p:nvSpPr>
          <p:cNvPr id="8" name="object 41">
            <a:extLst>
              <a:ext uri="{FF2B5EF4-FFF2-40B4-BE49-F238E27FC236}">
                <a16:creationId xmlns:a16="http://schemas.microsoft.com/office/drawing/2014/main" id="{E7E9C548-8B27-89E6-B7D8-AC6A880773BD}"/>
              </a:ext>
            </a:extLst>
          </p:cNvPr>
          <p:cNvSpPr/>
          <p:nvPr userDrawn="1"/>
        </p:nvSpPr>
        <p:spPr>
          <a:xfrm>
            <a:off x="357467" y="509398"/>
            <a:ext cx="6492244" cy="230419"/>
          </a:xfrm>
          <a:custGeom>
            <a:avLst/>
            <a:gdLst/>
            <a:ahLst/>
            <a:cxnLst/>
            <a:rect l="l" t="t" r="r" b="b"/>
            <a:pathLst>
              <a:path w="7714615">
                <a:moveTo>
                  <a:pt x="0" y="0"/>
                </a:moveTo>
                <a:lnTo>
                  <a:pt x="7714437" y="0"/>
                </a:lnTo>
              </a:path>
            </a:pathLst>
          </a:custGeom>
          <a:ln w="25400">
            <a:solidFill>
              <a:srgbClr val="226BAB"/>
            </a:solidFill>
          </a:ln>
          <a:effectLst>
            <a:outerShdw blurRad="50800" dist="38100" dir="2700000" algn="tl" rotWithShape="0">
              <a:prstClr val="black">
                <a:alpha val="40000"/>
              </a:prstClr>
            </a:outerShdw>
          </a:effectLst>
        </p:spPr>
        <p:txBody>
          <a:bodyPr wrap="square" lIns="0" tIns="0" rIns="0" bIns="0" rtlCol="0"/>
          <a:lstStyle/>
          <a:p>
            <a:endParaRPr sz="1588"/>
          </a:p>
        </p:txBody>
      </p:sp>
      <p:sp>
        <p:nvSpPr>
          <p:cNvPr id="10" name="object 2">
            <a:extLst>
              <a:ext uri="{FF2B5EF4-FFF2-40B4-BE49-F238E27FC236}">
                <a16:creationId xmlns:a16="http://schemas.microsoft.com/office/drawing/2014/main" id="{B6D83B3A-0D22-1AF1-2E1F-129491E06B5B}"/>
              </a:ext>
            </a:extLst>
          </p:cNvPr>
          <p:cNvSpPr/>
          <p:nvPr userDrawn="1"/>
        </p:nvSpPr>
        <p:spPr>
          <a:xfrm>
            <a:off x="0" y="1"/>
            <a:ext cx="357468" cy="522194"/>
          </a:xfrm>
          <a:custGeom>
            <a:avLst/>
            <a:gdLst/>
            <a:ahLst/>
            <a:cxnLst/>
            <a:rect l="l" t="t" r="r" b="b"/>
            <a:pathLst>
              <a:path w="377825" h="433070">
                <a:moveTo>
                  <a:pt x="377698" y="0"/>
                </a:moveTo>
                <a:lnTo>
                  <a:pt x="0" y="0"/>
                </a:lnTo>
                <a:lnTo>
                  <a:pt x="0" y="432930"/>
                </a:lnTo>
                <a:lnTo>
                  <a:pt x="377698" y="432930"/>
                </a:lnTo>
                <a:lnTo>
                  <a:pt x="377698" y="0"/>
                </a:lnTo>
                <a:close/>
              </a:path>
            </a:pathLst>
          </a:custGeom>
          <a:solidFill>
            <a:srgbClr val="226BAB"/>
          </a:solidFill>
        </p:spPr>
        <p:txBody>
          <a:bodyPr wrap="square" lIns="0" tIns="0" rIns="0" bIns="0" rtlCol="0"/>
          <a:lstStyle/>
          <a:p>
            <a:endParaRPr sz="1588"/>
          </a:p>
        </p:txBody>
      </p:sp>
      <p:sp>
        <p:nvSpPr>
          <p:cNvPr id="11" name="object 3">
            <a:extLst>
              <a:ext uri="{FF2B5EF4-FFF2-40B4-BE49-F238E27FC236}">
                <a16:creationId xmlns:a16="http://schemas.microsoft.com/office/drawing/2014/main" id="{4264512B-F8C3-CEE7-8610-91D8FC6AF8D4}"/>
              </a:ext>
            </a:extLst>
          </p:cNvPr>
          <p:cNvSpPr/>
          <p:nvPr userDrawn="1"/>
        </p:nvSpPr>
        <p:spPr>
          <a:xfrm>
            <a:off x="0" y="726926"/>
            <a:ext cx="357467" cy="620246"/>
          </a:xfrm>
          <a:custGeom>
            <a:avLst/>
            <a:gdLst/>
            <a:ahLst/>
            <a:cxnLst/>
            <a:rect l="l" t="t" r="r" b="b"/>
            <a:pathLst>
              <a:path w="405130" h="702944">
                <a:moveTo>
                  <a:pt x="397573" y="0"/>
                </a:moveTo>
                <a:lnTo>
                  <a:pt x="7150" y="0"/>
                </a:lnTo>
                <a:lnTo>
                  <a:pt x="0" y="7162"/>
                </a:lnTo>
                <a:lnTo>
                  <a:pt x="0" y="695731"/>
                </a:lnTo>
                <a:lnTo>
                  <a:pt x="7150" y="702881"/>
                </a:lnTo>
                <a:lnTo>
                  <a:pt x="388747" y="702881"/>
                </a:lnTo>
                <a:lnTo>
                  <a:pt x="397573" y="702881"/>
                </a:lnTo>
                <a:lnTo>
                  <a:pt x="404723" y="695731"/>
                </a:lnTo>
                <a:lnTo>
                  <a:pt x="404723" y="7162"/>
                </a:lnTo>
                <a:lnTo>
                  <a:pt x="397573" y="0"/>
                </a:lnTo>
                <a:close/>
              </a:path>
            </a:pathLst>
          </a:custGeom>
          <a:solidFill>
            <a:srgbClr val="226BAB"/>
          </a:solidFill>
        </p:spPr>
        <p:txBody>
          <a:bodyPr vert="vert" wrap="square" lIns="0" tIns="0" rIns="0" bIns="0" rtlCol="0"/>
          <a:lstStyle/>
          <a:p>
            <a:pPr algn="ctr"/>
            <a:endParaRPr sz="1100">
              <a:solidFill>
                <a:schemeClr val="bg1"/>
              </a:solidFill>
              <a:latin typeface="メイリオ" panose="020B0604030504040204" pitchFamily="50" charset="-128"/>
              <a:ea typeface="メイリオ" panose="020B0604030504040204" pitchFamily="50" charset="-128"/>
            </a:endParaRPr>
          </a:p>
        </p:txBody>
      </p:sp>
      <p:grpSp>
        <p:nvGrpSpPr>
          <p:cNvPr id="12" name="object 4">
            <a:extLst>
              <a:ext uri="{FF2B5EF4-FFF2-40B4-BE49-F238E27FC236}">
                <a16:creationId xmlns:a16="http://schemas.microsoft.com/office/drawing/2014/main" id="{5BFCBBFB-72A5-79DB-8871-9EBE2DD0AD29}"/>
              </a:ext>
            </a:extLst>
          </p:cNvPr>
          <p:cNvGrpSpPr/>
          <p:nvPr userDrawn="1"/>
        </p:nvGrpSpPr>
        <p:grpSpPr>
          <a:xfrm>
            <a:off x="644243" y="1449998"/>
            <a:ext cx="432000" cy="432000"/>
            <a:chOff x="951527" y="1545770"/>
            <a:chExt cx="330835" cy="331470"/>
          </a:xfrm>
        </p:grpSpPr>
        <p:sp>
          <p:nvSpPr>
            <p:cNvPr id="13" name="object 5">
              <a:extLst>
                <a:ext uri="{FF2B5EF4-FFF2-40B4-BE49-F238E27FC236}">
                  <a16:creationId xmlns:a16="http://schemas.microsoft.com/office/drawing/2014/main" id="{47324263-C7BA-1BEA-00F4-5C4ABDC90B00}"/>
                </a:ext>
              </a:extLst>
            </p:cNvPr>
            <p:cNvSpPr/>
            <p:nvPr/>
          </p:nvSpPr>
          <p:spPr>
            <a:xfrm>
              <a:off x="975258" y="1569795"/>
              <a:ext cx="307340" cy="307340"/>
            </a:xfrm>
            <a:custGeom>
              <a:avLst/>
              <a:gdLst/>
              <a:ahLst/>
              <a:cxnLst/>
              <a:rect l="l" t="t" r="r" b="b"/>
              <a:pathLst>
                <a:path w="307340" h="307339">
                  <a:moveTo>
                    <a:pt x="307073" y="0"/>
                  </a:moveTo>
                  <a:lnTo>
                    <a:pt x="0" y="0"/>
                  </a:lnTo>
                  <a:lnTo>
                    <a:pt x="0" y="283057"/>
                  </a:lnTo>
                  <a:lnTo>
                    <a:pt x="0" y="307073"/>
                  </a:lnTo>
                  <a:lnTo>
                    <a:pt x="307073" y="307073"/>
                  </a:lnTo>
                  <a:lnTo>
                    <a:pt x="307073" y="283057"/>
                  </a:lnTo>
                  <a:lnTo>
                    <a:pt x="307073" y="0"/>
                  </a:lnTo>
                  <a:close/>
                </a:path>
              </a:pathLst>
            </a:custGeom>
            <a:solidFill>
              <a:srgbClr val="D3D5D6"/>
            </a:solidFill>
          </p:spPr>
          <p:txBody>
            <a:bodyPr wrap="square" lIns="0" tIns="0" rIns="0" bIns="0" rtlCol="0"/>
            <a:lstStyle/>
            <a:p>
              <a:endParaRPr sz="1588"/>
            </a:p>
          </p:txBody>
        </p:sp>
        <p:sp>
          <p:nvSpPr>
            <p:cNvPr id="14" name="object 6">
              <a:extLst>
                <a:ext uri="{FF2B5EF4-FFF2-40B4-BE49-F238E27FC236}">
                  <a16:creationId xmlns:a16="http://schemas.microsoft.com/office/drawing/2014/main" id="{F6E415B1-E64A-6503-ADAE-77EB4DFF3C07}"/>
                </a:ext>
              </a:extLst>
            </p:cNvPr>
            <p:cNvSpPr/>
            <p:nvPr/>
          </p:nvSpPr>
          <p:spPr>
            <a:xfrm>
              <a:off x="951527" y="1545770"/>
              <a:ext cx="307340" cy="307340"/>
            </a:xfrm>
            <a:custGeom>
              <a:avLst/>
              <a:gdLst/>
              <a:ahLst/>
              <a:cxnLst/>
              <a:rect l="l" t="t" r="r" b="b"/>
              <a:pathLst>
                <a:path w="307340" h="307339">
                  <a:moveTo>
                    <a:pt x="303479" y="0"/>
                  </a:moveTo>
                  <a:lnTo>
                    <a:pt x="3594" y="0"/>
                  </a:lnTo>
                  <a:lnTo>
                    <a:pt x="0" y="3594"/>
                  </a:lnTo>
                  <a:lnTo>
                    <a:pt x="0" y="303479"/>
                  </a:lnTo>
                  <a:lnTo>
                    <a:pt x="3594" y="307073"/>
                  </a:lnTo>
                  <a:lnTo>
                    <a:pt x="299046" y="307073"/>
                  </a:lnTo>
                  <a:lnTo>
                    <a:pt x="303479" y="307073"/>
                  </a:lnTo>
                  <a:lnTo>
                    <a:pt x="307073" y="303479"/>
                  </a:lnTo>
                  <a:lnTo>
                    <a:pt x="307073" y="3594"/>
                  </a:lnTo>
                  <a:lnTo>
                    <a:pt x="303479" y="0"/>
                  </a:lnTo>
                  <a:close/>
                </a:path>
              </a:pathLst>
            </a:custGeom>
            <a:solidFill>
              <a:srgbClr val="226BAC"/>
            </a:solidFill>
          </p:spPr>
          <p:txBody>
            <a:bodyPr wrap="square" lIns="0" tIns="0" rIns="0" bIns="0" rtlCol="0"/>
            <a:lstStyle/>
            <a:p>
              <a:endParaRPr sz="1588"/>
            </a:p>
          </p:txBody>
        </p:sp>
      </p:grpSp>
      <p:grpSp>
        <p:nvGrpSpPr>
          <p:cNvPr id="16" name="object 8">
            <a:extLst>
              <a:ext uri="{FF2B5EF4-FFF2-40B4-BE49-F238E27FC236}">
                <a16:creationId xmlns:a16="http://schemas.microsoft.com/office/drawing/2014/main" id="{A555494A-2678-7F41-D2BA-D82A2FA71067}"/>
              </a:ext>
            </a:extLst>
          </p:cNvPr>
          <p:cNvGrpSpPr/>
          <p:nvPr userDrawn="1"/>
        </p:nvGrpSpPr>
        <p:grpSpPr>
          <a:xfrm>
            <a:off x="623304" y="1946361"/>
            <a:ext cx="5611392" cy="42754"/>
            <a:chOff x="954307" y="1904415"/>
            <a:chExt cx="6159500" cy="15563"/>
          </a:xfrm>
        </p:grpSpPr>
        <p:sp>
          <p:nvSpPr>
            <p:cNvPr id="17" name="object 9">
              <a:extLst>
                <a:ext uri="{FF2B5EF4-FFF2-40B4-BE49-F238E27FC236}">
                  <a16:creationId xmlns:a16="http://schemas.microsoft.com/office/drawing/2014/main" id="{0AFB6ED0-300B-B850-480C-80E58F1DBDFE}"/>
                </a:ext>
              </a:extLst>
            </p:cNvPr>
            <p:cNvSpPr/>
            <p:nvPr/>
          </p:nvSpPr>
          <p:spPr>
            <a:xfrm>
              <a:off x="954307" y="1904415"/>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sp>
          <p:nvSpPr>
            <p:cNvPr id="18" name="object 10">
              <a:extLst>
                <a:ext uri="{FF2B5EF4-FFF2-40B4-BE49-F238E27FC236}">
                  <a16:creationId xmlns:a16="http://schemas.microsoft.com/office/drawing/2014/main" id="{F33E9803-779A-8C8D-C3B0-6485B3B68BEE}"/>
                </a:ext>
              </a:extLst>
            </p:cNvPr>
            <p:cNvSpPr/>
            <p:nvPr/>
          </p:nvSpPr>
          <p:spPr>
            <a:xfrm>
              <a:off x="954307" y="1919978"/>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grpSp>
      <p:sp>
        <p:nvSpPr>
          <p:cNvPr id="19" name="object 11">
            <a:extLst>
              <a:ext uri="{FF2B5EF4-FFF2-40B4-BE49-F238E27FC236}">
                <a16:creationId xmlns:a16="http://schemas.microsoft.com/office/drawing/2014/main" id="{F3E0B39F-DD36-BE60-F7A5-9FA62275B6EB}"/>
              </a:ext>
            </a:extLst>
          </p:cNvPr>
          <p:cNvSpPr/>
          <p:nvPr userDrawn="1"/>
        </p:nvSpPr>
        <p:spPr>
          <a:xfrm>
            <a:off x="623304" y="9292075"/>
            <a:ext cx="5611392" cy="45719"/>
          </a:xfrm>
          <a:custGeom>
            <a:avLst/>
            <a:gdLst/>
            <a:ahLst/>
            <a:cxnLst/>
            <a:rect l="l" t="t" r="r" b="b"/>
            <a:pathLst>
              <a:path w="6167755">
                <a:moveTo>
                  <a:pt x="0" y="0"/>
                </a:moveTo>
                <a:lnTo>
                  <a:pt x="6167450" y="0"/>
                </a:lnTo>
              </a:path>
            </a:pathLst>
          </a:custGeom>
          <a:ln w="12700">
            <a:solidFill>
              <a:srgbClr val="222222"/>
            </a:solidFill>
          </a:ln>
        </p:spPr>
        <p:txBody>
          <a:bodyPr wrap="square" lIns="0" tIns="0" rIns="0" bIns="0" rtlCol="0"/>
          <a:lstStyle/>
          <a:p>
            <a:endParaRPr sz="1588"/>
          </a:p>
        </p:txBody>
      </p:sp>
      <p:sp>
        <p:nvSpPr>
          <p:cNvPr id="29" name="object 37">
            <a:extLst>
              <a:ext uri="{FF2B5EF4-FFF2-40B4-BE49-F238E27FC236}">
                <a16:creationId xmlns:a16="http://schemas.microsoft.com/office/drawing/2014/main" id="{18F50F51-E09C-82DB-8685-3826E4562FC0}"/>
              </a:ext>
            </a:extLst>
          </p:cNvPr>
          <p:cNvSpPr txBox="1"/>
          <p:nvPr userDrawn="1"/>
        </p:nvSpPr>
        <p:spPr>
          <a:xfrm>
            <a:off x="5071515" y="5722188"/>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❷</a:t>
            </a:r>
            <a:endParaRPr sz="1235">
              <a:latin typeface="AppleGothic"/>
              <a:cs typeface="AppleGothic"/>
            </a:endParaRPr>
          </a:p>
        </p:txBody>
      </p:sp>
      <p:sp>
        <p:nvSpPr>
          <p:cNvPr id="31" name="object 39">
            <a:extLst>
              <a:ext uri="{FF2B5EF4-FFF2-40B4-BE49-F238E27FC236}">
                <a16:creationId xmlns:a16="http://schemas.microsoft.com/office/drawing/2014/main" id="{628C3435-70FD-8CD9-302A-8425A4E96801}"/>
              </a:ext>
            </a:extLst>
          </p:cNvPr>
          <p:cNvSpPr txBox="1"/>
          <p:nvPr userDrawn="1"/>
        </p:nvSpPr>
        <p:spPr>
          <a:xfrm>
            <a:off x="5071515" y="7785822"/>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❸</a:t>
            </a:r>
            <a:endParaRPr sz="1235">
              <a:latin typeface="AppleGothic"/>
              <a:cs typeface="AppleGothic"/>
            </a:endParaRPr>
          </a:p>
        </p:txBody>
      </p:sp>
      <p:sp>
        <p:nvSpPr>
          <p:cNvPr id="33" name="object 49">
            <a:extLst>
              <a:ext uri="{FF2B5EF4-FFF2-40B4-BE49-F238E27FC236}">
                <a16:creationId xmlns:a16="http://schemas.microsoft.com/office/drawing/2014/main" id="{8BCA607A-B46E-1CD3-041A-9585231D9365}"/>
              </a:ext>
            </a:extLst>
          </p:cNvPr>
          <p:cNvSpPr/>
          <p:nvPr userDrawn="1"/>
        </p:nvSpPr>
        <p:spPr>
          <a:xfrm>
            <a:off x="0" y="1665998"/>
            <a:ext cx="357467" cy="5220260"/>
          </a:xfrm>
          <a:custGeom>
            <a:avLst/>
            <a:gdLst/>
            <a:ahLst/>
            <a:cxnLst/>
            <a:rect l="l" t="t" r="r" b="b"/>
            <a:pathLst>
              <a:path w="416559" h="5916295">
                <a:moveTo>
                  <a:pt x="410019" y="0"/>
                </a:moveTo>
                <a:lnTo>
                  <a:pt x="6286" y="0"/>
                </a:lnTo>
                <a:lnTo>
                  <a:pt x="0" y="6286"/>
                </a:lnTo>
                <a:lnTo>
                  <a:pt x="0" y="5909843"/>
                </a:lnTo>
                <a:lnTo>
                  <a:pt x="6286" y="5916142"/>
                </a:lnTo>
                <a:lnTo>
                  <a:pt x="402259" y="5916142"/>
                </a:lnTo>
                <a:lnTo>
                  <a:pt x="410019" y="5916142"/>
                </a:lnTo>
                <a:lnTo>
                  <a:pt x="416318" y="5909843"/>
                </a:lnTo>
                <a:lnTo>
                  <a:pt x="416318" y="6286"/>
                </a:lnTo>
                <a:lnTo>
                  <a:pt x="410019" y="0"/>
                </a:lnTo>
                <a:close/>
              </a:path>
            </a:pathLst>
          </a:custGeom>
          <a:solidFill>
            <a:srgbClr val="B2B3B5"/>
          </a:solidFill>
        </p:spPr>
        <p:txBody>
          <a:bodyPr wrap="square" lIns="0" tIns="0" rIns="0" bIns="0" rtlCol="0"/>
          <a:lstStyle/>
          <a:p>
            <a:endParaRPr sz="1588"/>
          </a:p>
        </p:txBody>
      </p:sp>
      <p:sp>
        <p:nvSpPr>
          <p:cNvPr id="34" name="object 50">
            <a:extLst>
              <a:ext uri="{FF2B5EF4-FFF2-40B4-BE49-F238E27FC236}">
                <a16:creationId xmlns:a16="http://schemas.microsoft.com/office/drawing/2014/main" id="{406780EB-E59F-4514-29E3-B054E7FB647C}"/>
              </a:ext>
            </a:extLst>
          </p:cNvPr>
          <p:cNvSpPr/>
          <p:nvPr userDrawn="1"/>
        </p:nvSpPr>
        <p:spPr>
          <a:xfrm>
            <a:off x="644243" y="1286510"/>
            <a:ext cx="4427272" cy="163474"/>
          </a:xfrm>
          <a:custGeom>
            <a:avLst/>
            <a:gdLst/>
            <a:ahLst/>
            <a:cxnLst/>
            <a:rect l="l" t="t" r="r" b="b"/>
            <a:pathLst>
              <a:path w="3078479">
                <a:moveTo>
                  <a:pt x="0" y="0"/>
                </a:moveTo>
                <a:lnTo>
                  <a:pt x="3078416" y="0"/>
                </a:lnTo>
              </a:path>
            </a:pathLst>
          </a:custGeom>
          <a:ln w="76200">
            <a:solidFill>
              <a:srgbClr val="B2B3B5"/>
            </a:solidFill>
          </a:ln>
        </p:spPr>
        <p:txBody>
          <a:bodyPr wrap="square" lIns="0" tIns="0" rIns="0" bIns="0" rtlCol="0"/>
          <a:lstStyle/>
          <a:p>
            <a:endParaRPr sz="1588"/>
          </a:p>
        </p:txBody>
      </p:sp>
    </p:spTree>
    <p:extLst>
      <p:ext uri="{BB962C8B-B14F-4D97-AF65-F5344CB8AC3E}">
        <p14:creationId xmlns:p14="http://schemas.microsoft.com/office/powerpoint/2010/main" val="174266234"/>
      </p:ext>
    </p:extLst>
  </p:cSld>
  <p:clrMap bg1="lt1" tx1="dk1" bg2="lt2" tx2="dk2" accent1="accent1" accent2="accent2" accent3="accent3" accent4="accent4" accent5="accent5" accent6="accent6" hlink="hlink" folHlink="folHlink"/>
  <p:sldLayoutIdLst>
    <p:sldLayoutId id="2147483780" r:id="rId1"/>
    <p:sldLayoutId id="2147483781" r:id="rId2"/>
    <p:sldLayoutId id="2147483782" r:id="rId3"/>
    <p:sldLayoutId id="2147483783" r:id="rId4"/>
    <p:sldLayoutId id="2147483784" r:id="rId5"/>
    <p:sldLayoutId id="2147483785" r:id="rId6"/>
    <p:sldLayoutId id="2147483786" r:id="rId7"/>
  </p:sldLayoutIdLst>
  <p:hf hdr="0" dt="0"/>
  <p:txStyles>
    <p:titleStyle>
      <a:lvl1pPr algn="l" defTabSz="914400" rtl="0" eaLnBrk="1" latinLnBrk="0" hangingPunct="1">
        <a:lnSpc>
          <a:spcPct val="90000"/>
        </a:lnSpc>
        <a:spcBef>
          <a:spcPct val="0"/>
        </a:spcBef>
        <a:buNone/>
        <a:defRPr kumimoji="1"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9" name="object 37">
            <a:extLst>
              <a:ext uri="{FF2B5EF4-FFF2-40B4-BE49-F238E27FC236}">
                <a16:creationId xmlns:a16="http://schemas.microsoft.com/office/drawing/2014/main" id="{18F50F51-E09C-82DB-8685-3826E4562FC0}"/>
              </a:ext>
            </a:extLst>
          </p:cNvPr>
          <p:cNvSpPr txBox="1"/>
          <p:nvPr userDrawn="1"/>
        </p:nvSpPr>
        <p:spPr>
          <a:xfrm>
            <a:off x="5071515" y="5722188"/>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❷</a:t>
            </a:r>
            <a:endParaRPr sz="1235">
              <a:latin typeface="AppleGothic"/>
              <a:cs typeface="AppleGothic"/>
            </a:endParaRPr>
          </a:p>
        </p:txBody>
      </p:sp>
      <p:sp>
        <p:nvSpPr>
          <p:cNvPr id="31" name="object 39">
            <a:extLst>
              <a:ext uri="{FF2B5EF4-FFF2-40B4-BE49-F238E27FC236}">
                <a16:creationId xmlns:a16="http://schemas.microsoft.com/office/drawing/2014/main" id="{628C3435-70FD-8CD9-302A-8425A4E96801}"/>
              </a:ext>
            </a:extLst>
          </p:cNvPr>
          <p:cNvSpPr txBox="1"/>
          <p:nvPr userDrawn="1"/>
        </p:nvSpPr>
        <p:spPr>
          <a:xfrm>
            <a:off x="5071515" y="7785822"/>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❸</a:t>
            </a:r>
            <a:endParaRPr sz="1235">
              <a:latin typeface="AppleGothic"/>
              <a:cs typeface="AppleGothic"/>
            </a:endParaRPr>
          </a:p>
        </p:txBody>
      </p:sp>
      <p:sp>
        <p:nvSpPr>
          <p:cNvPr id="2" name="正方形/長方形 1">
            <a:extLst>
              <a:ext uri="{FF2B5EF4-FFF2-40B4-BE49-F238E27FC236}">
                <a16:creationId xmlns:a16="http://schemas.microsoft.com/office/drawing/2014/main" id="{6B54B4C8-1FEB-90D0-1D40-F09143E34853}"/>
              </a:ext>
            </a:extLst>
          </p:cNvPr>
          <p:cNvSpPr/>
          <p:nvPr userDrawn="1"/>
        </p:nvSpPr>
        <p:spPr>
          <a:xfrm>
            <a:off x="212910" y="133787"/>
            <a:ext cx="6432181" cy="144379"/>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テキスト ボックス 4">
            <a:extLst>
              <a:ext uri="{FF2B5EF4-FFF2-40B4-BE49-F238E27FC236}">
                <a16:creationId xmlns:a16="http://schemas.microsoft.com/office/drawing/2014/main" id="{7ACF9713-CD27-7BD9-33D9-00125CC9F370}"/>
              </a:ext>
            </a:extLst>
          </p:cNvPr>
          <p:cNvSpPr txBox="1"/>
          <p:nvPr userDrawn="1"/>
        </p:nvSpPr>
        <p:spPr>
          <a:xfrm>
            <a:off x="212910" y="446974"/>
            <a:ext cx="785310" cy="369332"/>
          </a:xfrm>
          <a:prstGeom prst="rect">
            <a:avLst/>
          </a:prstGeom>
          <a:noFill/>
        </p:spPr>
        <p:txBody>
          <a:bodyPr wrap="square" rtlCol="0">
            <a:spAutoFit/>
          </a:bodyPr>
          <a:lstStyle/>
          <a:p>
            <a:r>
              <a:rPr kumimoji="1" lang="ja-JP" altLang="en-US" b="1">
                <a:latin typeface="+mj-ea"/>
                <a:ea typeface="+mj-ea"/>
              </a:rPr>
              <a:t>目次</a:t>
            </a:r>
          </a:p>
        </p:txBody>
      </p:sp>
    </p:spTree>
    <p:extLst>
      <p:ext uri="{BB962C8B-B14F-4D97-AF65-F5344CB8AC3E}">
        <p14:creationId xmlns:p14="http://schemas.microsoft.com/office/powerpoint/2010/main" val="3919609196"/>
      </p:ext>
    </p:extLst>
  </p:cSld>
  <p:clrMap bg1="lt1" tx1="dk1" bg2="lt2" tx2="dk2" accent1="accent1" accent2="accent2" accent3="accent3" accent4="accent4" accent5="accent5" accent6="accent6" hlink="hlink" folHlink="folHlink"/>
  <p:sldLayoutIdLst>
    <p:sldLayoutId id="2147483791" r:id="rId1"/>
    <p:sldLayoutId id="2147483792" r:id="rId2"/>
  </p:sldLayoutIdLst>
  <p:hf hdr="0" dt="0"/>
  <p:txStyles>
    <p:titleStyle>
      <a:lvl1pPr algn="l" defTabSz="914400" rtl="0" eaLnBrk="1" latinLnBrk="0" hangingPunct="1">
        <a:lnSpc>
          <a:spcPct val="90000"/>
        </a:lnSpc>
        <a:spcBef>
          <a:spcPct val="0"/>
        </a:spcBef>
        <a:buNone/>
        <a:defRPr kumimoji="1"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7D7C2144-8BD9-85B0-36ED-92620C6EB65B}"/>
              </a:ext>
            </a:extLst>
          </p:cNvPr>
          <p:cNvSpPr>
            <a:spLocks noGrp="1"/>
          </p:cNvSpPr>
          <p:nvPr>
            <p:ph type="sldNum" sz="quarter" idx="4"/>
          </p:nvPr>
        </p:nvSpPr>
        <p:spPr>
          <a:xfrm>
            <a:off x="2657475" y="9450505"/>
            <a:ext cx="1543050" cy="351872"/>
          </a:xfrm>
          <a:prstGeom prst="rect">
            <a:avLst/>
          </a:prstGeom>
        </p:spPr>
        <p:txBody>
          <a:bodyPr vert="horz" lIns="91440" tIns="45720" rIns="91440" bIns="45720" rtlCol="0" anchor="ctr"/>
          <a:lstStyle>
            <a:lvl1pPr algn="ctr">
              <a:defRPr sz="800">
                <a:solidFill>
                  <a:schemeClr val="tx1"/>
                </a:solidFill>
              </a:defRPr>
            </a:lvl1pPr>
          </a:lstStyle>
          <a:p>
            <a:fld id="{5C9A7DF6-5BF3-4F5D-B76E-EB7D638CBFF7}" type="slidenum">
              <a:rPr kumimoji="1" lang="ja-JP" altLang="en-US" smtClean="0"/>
              <a:pPr/>
              <a:t>‹#›</a:t>
            </a:fld>
            <a:endParaRPr kumimoji="1" lang="ja-JP" altLang="en-US"/>
          </a:p>
        </p:txBody>
      </p:sp>
      <p:sp>
        <p:nvSpPr>
          <p:cNvPr id="8" name="object 41">
            <a:extLst>
              <a:ext uri="{FF2B5EF4-FFF2-40B4-BE49-F238E27FC236}">
                <a16:creationId xmlns:a16="http://schemas.microsoft.com/office/drawing/2014/main" id="{E7E9C548-8B27-89E6-B7D8-AC6A880773BD}"/>
              </a:ext>
            </a:extLst>
          </p:cNvPr>
          <p:cNvSpPr/>
          <p:nvPr userDrawn="1"/>
        </p:nvSpPr>
        <p:spPr>
          <a:xfrm>
            <a:off x="357467" y="509398"/>
            <a:ext cx="6492244" cy="230419"/>
          </a:xfrm>
          <a:custGeom>
            <a:avLst/>
            <a:gdLst/>
            <a:ahLst/>
            <a:cxnLst/>
            <a:rect l="l" t="t" r="r" b="b"/>
            <a:pathLst>
              <a:path w="7714615">
                <a:moveTo>
                  <a:pt x="0" y="0"/>
                </a:moveTo>
                <a:lnTo>
                  <a:pt x="7714437" y="0"/>
                </a:lnTo>
              </a:path>
            </a:pathLst>
          </a:custGeom>
          <a:ln w="25400">
            <a:solidFill>
              <a:srgbClr val="226BAB"/>
            </a:solidFill>
          </a:ln>
          <a:effectLst>
            <a:outerShdw blurRad="50800" dist="38100" dir="2700000" algn="tl" rotWithShape="0">
              <a:prstClr val="black">
                <a:alpha val="40000"/>
              </a:prstClr>
            </a:outerShdw>
          </a:effectLst>
        </p:spPr>
        <p:txBody>
          <a:bodyPr wrap="square" lIns="0" tIns="0" rIns="0" bIns="0" rtlCol="0"/>
          <a:lstStyle/>
          <a:p>
            <a:endParaRPr sz="1588"/>
          </a:p>
        </p:txBody>
      </p:sp>
      <p:sp>
        <p:nvSpPr>
          <p:cNvPr id="10" name="object 2">
            <a:extLst>
              <a:ext uri="{FF2B5EF4-FFF2-40B4-BE49-F238E27FC236}">
                <a16:creationId xmlns:a16="http://schemas.microsoft.com/office/drawing/2014/main" id="{B6D83B3A-0D22-1AF1-2E1F-129491E06B5B}"/>
              </a:ext>
            </a:extLst>
          </p:cNvPr>
          <p:cNvSpPr/>
          <p:nvPr userDrawn="1"/>
        </p:nvSpPr>
        <p:spPr>
          <a:xfrm>
            <a:off x="0" y="1"/>
            <a:ext cx="357468" cy="522194"/>
          </a:xfrm>
          <a:custGeom>
            <a:avLst/>
            <a:gdLst/>
            <a:ahLst/>
            <a:cxnLst/>
            <a:rect l="l" t="t" r="r" b="b"/>
            <a:pathLst>
              <a:path w="377825" h="433070">
                <a:moveTo>
                  <a:pt x="377698" y="0"/>
                </a:moveTo>
                <a:lnTo>
                  <a:pt x="0" y="0"/>
                </a:lnTo>
                <a:lnTo>
                  <a:pt x="0" y="432930"/>
                </a:lnTo>
                <a:lnTo>
                  <a:pt x="377698" y="432930"/>
                </a:lnTo>
                <a:lnTo>
                  <a:pt x="377698" y="0"/>
                </a:lnTo>
                <a:close/>
              </a:path>
            </a:pathLst>
          </a:custGeom>
          <a:solidFill>
            <a:srgbClr val="226BAB"/>
          </a:solidFill>
        </p:spPr>
        <p:txBody>
          <a:bodyPr wrap="square" lIns="0" tIns="0" rIns="0" bIns="0" rtlCol="0"/>
          <a:lstStyle/>
          <a:p>
            <a:endParaRPr sz="1588"/>
          </a:p>
        </p:txBody>
      </p:sp>
      <p:sp>
        <p:nvSpPr>
          <p:cNvPr id="11" name="object 3">
            <a:extLst>
              <a:ext uri="{FF2B5EF4-FFF2-40B4-BE49-F238E27FC236}">
                <a16:creationId xmlns:a16="http://schemas.microsoft.com/office/drawing/2014/main" id="{4264512B-F8C3-CEE7-8610-91D8FC6AF8D4}"/>
              </a:ext>
            </a:extLst>
          </p:cNvPr>
          <p:cNvSpPr/>
          <p:nvPr userDrawn="1"/>
        </p:nvSpPr>
        <p:spPr>
          <a:xfrm>
            <a:off x="0" y="726926"/>
            <a:ext cx="357467" cy="620246"/>
          </a:xfrm>
          <a:custGeom>
            <a:avLst/>
            <a:gdLst/>
            <a:ahLst/>
            <a:cxnLst/>
            <a:rect l="l" t="t" r="r" b="b"/>
            <a:pathLst>
              <a:path w="405130" h="702944">
                <a:moveTo>
                  <a:pt x="397573" y="0"/>
                </a:moveTo>
                <a:lnTo>
                  <a:pt x="7150" y="0"/>
                </a:lnTo>
                <a:lnTo>
                  <a:pt x="0" y="7162"/>
                </a:lnTo>
                <a:lnTo>
                  <a:pt x="0" y="695731"/>
                </a:lnTo>
                <a:lnTo>
                  <a:pt x="7150" y="702881"/>
                </a:lnTo>
                <a:lnTo>
                  <a:pt x="388747" y="702881"/>
                </a:lnTo>
                <a:lnTo>
                  <a:pt x="397573" y="702881"/>
                </a:lnTo>
                <a:lnTo>
                  <a:pt x="404723" y="695731"/>
                </a:lnTo>
                <a:lnTo>
                  <a:pt x="404723" y="7162"/>
                </a:lnTo>
                <a:lnTo>
                  <a:pt x="397573" y="0"/>
                </a:lnTo>
                <a:close/>
              </a:path>
            </a:pathLst>
          </a:custGeom>
          <a:solidFill>
            <a:srgbClr val="226BAB"/>
          </a:solidFill>
        </p:spPr>
        <p:txBody>
          <a:bodyPr vert="vert" wrap="square" lIns="0" tIns="0" rIns="0" bIns="0" rtlCol="0"/>
          <a:lstStyle/>
          <a:p>
            <a:pPr algn="ctr"/>
            <a:endParaRPr sz="1100">
              <a:solidFill>
                <a:schemeClr val="bg1"/>
              </a:solidFill>
              <a:latin typeface="メイリオ" panose="020B0604030504040204" pitchFamily="50" charset="-128"/>
              <a:ea typeface="メイリオ" panose="020B0604030504040204" pitchFamily="50" charset="-128"/>
            </a:endParaRPr>
          </a:p>
        </p:txBody>
      </p:sp>
      <p:sp>
        <p:nvSpPr>
          <p:cNvPr id="19" name="object 11">
            <a:extLst>
              <a:ext uri="{FF2B5EF4-FFF2-40B4-BE49-F238E27FC236}">
                <a16:creationId xmlns:a16="http://schemas.microsoft.com/office/drawing/2014/main" id="{F3E0B39F-DD36-BE60-F7A5-9FA62275B6EB}"/>
              </a:ext>
            </a:extLst>
          </p:cNvPr>
          <p:cNvSpPr/>
          <p:nvPr userDrawn="1"/>
        </p:nvSpPr>
        <p:spPr>
          <a:xfrm>
            <a:off x="623304" y="9443816"/>
            <a:ext cx="5611392" cy="45719"/>
          </a:xfrm>
          <a:custGeom>
            <a:avLst/>
            <a:gdLst/>
            <a:ahLst/>
            <a:cxnLst/>
            <a:rect l="l" t="t" r="r" b="b"/>
            <a:pathLst>
              <a:path w="6167755">
                <a:moveTo>
                  <a:pt x="0" y="0"/>
                </a:moveTo>
                <a:lnTo>
                  <a:pt x="6167450" y="0"/>
                </a:lnTo>
              </a:path>
            </a:pathLst>
          </a:custGeom>
          <a:ln w="12700">
            <a:solidFill>
              <a:srgbClr val="222222"/>
            </a:solidFill>
          </a:ln>
        </p:spPr>
        <p:txBody>
          <a:bodyPr wrap="square" lIns="0" tIns="0" rIns="0" bIns="0" rtlCol="0"/>
          <a:lstStyle/>
          <a:p>
            <a:endParaRPr sz="1588"/>
          </a:p>
        </p:txBody>
      </p:sp>
      <p:sp>
        <p:nvSpPr>
          <p:cNvPr id="29" name="object 37">
            <a:extLst>
              <a:ext uri="{FF2B5EF4-FFF2-40B4-BE49-F238E27FC236}">
                <a16:creationId xmlns:a16="http://schemas.microsoft.com/office/drawing/2014/main" id="{18F50F51-E09C-82DB-8685-3826E4562FC0}"/>
              </a:ext>
            </a:extLst>
          </p:cNvPr>
          <p:cNvSpPr txBox="1"/>
          <p:nvPr userDrawn="1"/>
        </p:nvSpPr>
        <p:spPr>
          <a:xfrm>
            <a:off x="5071515" y="5722188"/>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❷</a:t>
            </a:r>
            <a:endParaRPr sz="1235">
              <a:latin typeface="AppleGothic"/>
              <a:cs typeface="AppleGothic"/>
            </a:endParaRPr>
          </a:p>
        </p:txBody>
      </p:sp>
      <p:sp>
        <p:nvSpPr>
          <p:cNvPr id="31" name="object 39">
            <a:extLst>
              <a:ext uri="{FF2B5EF4-FFF2-40B4-BE49-F238E27FC236}">
                <a16:creationId xmlns:a16="http://schemas.microsoft.com/office/drawing/2014/main" id="{628C3435-70FD-8CD9-302A-8425A4E96801}"/>
              </a:ext>
            </a:extLst>
          </p:cNvPr>
          <p:cNvSpPr txBox="1"/>
          <p:nvPr userDrawn="1"/>
        </p:nvSpPr>
        <p:spPr>
          <a:xfrm>
            <a:off x="5071515" y="7785822"/>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❸</a:t>
            </a:r>
            <a:endParaRPr sz="1235">
              <a:latin typeface="AppleGothic"/>
              <a:cs typeface="AppleGothic"/>
            </a:endParaRPr>
          </a:p>
        </p:txBody>
      </p:sp>
      <p:sp>
        <p:nvSpPr>
          <p:cNvPr id="33" name="object 49">
            <a:extLst>
              <a:ext uri="{FF2B5EF4-FFF2-40B4-BE49-F238E27FC236}">
                <a16:creationId xmlns:a16="http://schemas.microsoft.com/office/drawing/2014/main" id="{8BCA607A-B46E-1CD3-041A-9585231D9365}"/>
              </a:ext>
            </a:extLst>
          </p:cNvPr>
          <p:cNvSpPr/>
          <p:nvPr userDrawn="1"/>
        </p:nvSpPr>
        <p:spPr>
          <a:xfrm>
            <a:off x="0" y="1665998"/>
            <a:ext cx="357467" cy="5220260"/>
          </a:xfrm>
          <a:custGeom>
            <a:avLst/>
            <a:gdLst/>
            <a:ahLst/>
            <a:cxnLst/>
            <a:rect l="l" t="t" r="r" b="b"/>
            <a:pathLst>
              <a:path w="416559" h="5916295">
                <a:moveTo>
                  <a:pt x="410019" y="0"/>
                </a:moveTo>
                <a:lnTo>
                  <a:pt x="6286" y="0"/>
                </a:lnTo>
                <a:lnTo>
                  <a:pt x="0" y="6286"/>
                </a:lnTo>
                <a:lnTo>
                  <a:pt x="0" y="5909843"/>
                </a:lnTo>
                <a:lnTo>
                  <a:pt x="6286" y="5916142"/>
                </a:lnTo>
                <a:lnTo>
                  <a:pt x="402259" y="5916142"/>
                </a:lnTo>
                <a:lnTo>
                  <a:pt x="410019" y="5916142"/>
                </a:lnTo>
                <a:lnTo>
                  <a:pt x="416318" y="5909843"/>
                </a:lnTo>
                <a:lnTo>
                  <a:pt x="416318" y="6286"/>
                </a:lnTo>
                <a:lnTo>
                  <a:pt x="410019" y="0"/>
                </a:lnTo>
                <a:close/>
              </a:path>
            </a:pathLst>
          </a:custGeom>
          <a:solidFill>
            <a:srgbClr val="B2B3B5"/>
          </a:solidFill>
        </p:spPr>
        <p:txBody>
          <a:bodyPr wrap="square" lIns="0" tIns="0" rIns="0" bIns="0" rtlCol="0"/>
          <a:lstStyle/>
          <a:p>
            <a:endParaRPr sz="1588"/>
          </a:p>
        </p:txBody>
      </p:sp>
      <p:sp>
        <p:nvSpPr>
          <p:cNvPr id="34" name="object 50">
            <a:extLst>
              <a:ext uri="{FF2B5EF4-FFF2-40B4-BE49-F238E27FC236}">
                <a16:creationId xmlns:a16="http://schemas.microsoft.com/office/drawing/2014/main" id="{406780EB-E59F-4514-29E3-B054E7FB647C}"/>
              </a:ext>
            </a:extLst>
          </p:cNvPr>
          <p:cNvSpPr/>
          <p:nvPr userDrawn="1"/>
        </p:nvSpPr>
        <p:spPr>
          <a:xfrm>
            <a:off x="644243" y="1286510"/>
            <a:ext cx="4427272" cy="163474"/>
          </a:xfrm>
          <a:custGeom>
            <a:avLst/>
            <a:gdLst/>
            <a:ahLst/>
            <a:cxnLst/>
            <a:rect l="l" t="t" r="r" b="b"/>
            <a:pathLst>
              <a:path w="3078479">
                <a:moveTo>
                  <a:pt x="0" y="0"/>
                </a:moveTo>
                <a:lnTo>
                  <a:pt x="3078416" y="0"/>
                </a:lnTo>
              </a:path>
            </a:pathLst>
          </a:custGeom>
          <a:ln w="76200">
            <a:solidFill>
              <a:srgbClr val="B2B3B5"/>
            </a:solidFill>
          </a:ln>
        </p:spPr>
        <p:txBody>
          <a:bodyPr wrap="square" lIns="0" tIns="0" rIns="0" bIns="0" rtlCol="0"/>
          <a:lstStyle/>
          <a:p>
            <a:endParaRPr sz="1588"/>
          </a:p>
        </p:txBody>
      </p:sp>
    </p:spTree>
    <p:extLst>
      <p:ext uri="{BB962C8B-B14F-4D97-AF65-F5344CB8AC3E}">
        <p14:creationId xmlns:p14="http://schemas.microsoft.com/office/powerpoint/2010/main" val="3448976668"/>
      </p:ext>
    </p:extLst>
  </p:cSld>
  <p:clrMap bg1="lt1" tx1="dk1" bg2="lt2" tx2="dk2" accent1="accent1" accent2="accent2" accent3="accent3" accent4="accent4" accent5="accent5" accent6="accent6" hlink="hlink" folHlink="folHlink"/>
  <p:sldLayoutIdLst>
    <p:sldLayoutId id="2147483794" r:id="rId1"/>
    <p:sldLayoutId id="2147483795" r:id="rId2"/>
    <p:sldLayoutId id="2147483796" r:id="rId3"/>
    <p:sldLayoutId id="2147483797" r:id="rId4"/>
  </p:sldLayoutIdLst>
  <p:hf hdr="0" dt="0"/>
  <p:txStyles>
    <p:titleStyle>
      <a:lvl1pPr algn="l" defTabSz="914400" rtl="0" eaLnBrk="1" latinLnBrk="0" hangingPunct="1">
        <a:lnSpc>
          <a:spcPct val="90000"/>
        </a:lnSpc>
        <a:spcBef>
          <a:spcPct val="0"/>
        </a:spcBef>
        <a:buNone/>
        <a:defRPr kumimoji="1"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スライド番号プレースホルダー 5">
            <a:extLst>
              <a:ext uri="{FF2B5EF4-FFF2-40B4-BE49-F238E27FC236}">
                <a16:creationId xmlns:a16="http://schemas.microsoft.com/office/drawing/2014/main" id="{7D7C2144-8BD9-85B0-36ED-92620C6EB65B}"/>
              </a:ext>
            </a:extLst>
          </p:cNvPr>
          <p:cNvSpPr>
            <a:spLocks noGrp="1"/>
          </p:cNvSpPr>
          <p:nvPr>
            <p:ph type="sldNum" sz="quarter" idx="4"/>
          </p:nvPr>
        </p:nvSpPr>
        <p:spPr>
          <a:xfrm>
            <a:off x="2657475" y="9450505"/>
            <a:ext cx="1543050" cy="351872"/>
          </a:xfrm>
          <a:prstGeom prst="rect">
            <a:avLst/>
          </a:prstGeom>
        </p:spPr>
        <p:txBody>
          <a:bodyPr vert="horz" lIns="91440" tIns="45720" rIns="91440" bIns="45720" rtlCol="0" anchor="ctr"/>
          <a:lstStyle>
            <a:lvl1pPr algn="ctr">
              <a:defRPr sz="800">
                <a:solidFill>
                  <a:schemeClr val="tx1"/>
                </a:solidFill>
              </a:defRPr>
            </a:lvl1pPr>
          </a:lstStyle>
          <a:p>
            <a:fld id="{5C9A7DF6-5BF3-4F5D-B76E-EB7D638CBFF7}" type="slidenum">
              <a:rPr kumimoji="1" lang="ja-JP" altLang="en-US" smtClean="0"/>
              <a:pPr/>
              <a:t>‹#›</a:t>
            </a:fld>
            <a:endParaRPr kumimoji="1" lang="ja-JP" altLang="en-US"/>
          </a:p>
        </p:txBody>
      </p:sp>
      <p:sp>
        <p:nvSpPr>
          <p:cNvPr id="8" name="object 41">
            <a:extLst>
              <a:ext uri="{FF2B5EF4-FFF2-40B4-BE49-F238E27FC236}">
                <a16:creationId xmlns:a16="http://schemas.microsoft.com/office/drawing/2014/main" id="{E7E9C548-8B27-89E6-B7D8-AC6A880773BD}"/>
              </a:ext>
            </a:extLst>
          </p:cNvPr>
          <p:cNvSpPr/>
          <p:nvPr userDrawn="1"/>
        </p:nvSpPr>
        <p:spPr>
          <a:xfrm>
            <a:off x="357467" y="509398"/>
            <a:ext cx="6492244" cy="230419"/>
          </a:xfrm>
          <a:custGeom>
            <a:avLst/>
            <a:gdLst/>
            <a:ahLst/>
            <a:cxnLst/>
            <a:rect l="l" t="t" r="r" b="b"/>
            <a:pathLst>
              <a:path w="7714615">
                <a:moveTo>
                  <a:pt x="0" y="0"/>
                </a:moveTo>
                <a:lnTo>
                  <a:pt x="7714437" y="0"/>
                </a:lnTo>
              </a:path>
            </a:pathLst>
          </a:custGeom>
          <a:ln w="25400">
            <a:solidFill>
              <a:srgbClr val="226BAB"/>
            </a:solidFill>
          </a:ln>
          <a:effectLst>
            <a:outerShdw blurRad="50800" dist="38100" dir="2700000" algn="tl" rotWithShape="0">
              <a:prstClr val="black">
                <a:alpha val="40000"/>
              </a:prstClr>
            </a:outerShdw>
          </a:effectLst>
        </p:spPr>
        <p:txBody>
          <a:bodyPr wrap="square" lIns="0" tIns="0" rIns="0" bIns="0" rtlCol="0"/>
          <a:lstStyle/>
          <a:p>
            <a:endParaRPr sz="1588"/>
          </a:p>
        </p:txBody>
      </p:sp>
      <p:sp>
        <p:nvSpPr>
          <p:cNvPr id="10" name="object 2">
            <a:extLst>
              <a:ext uri="{FF2B5EF4-FFF2-40B4-BE49-F238E27FC236}">
                <a16:creationId xmlns:a16="http://schemas.microsoft.com/office/drawing/2014/main" id="{B6D83B3A-0D22-1AF1-2E1F-129491E06B5B}"/>
              </a:ext>
            </a:extLst>
          </p:cNvPr>
          <p:cNvSpPr/>
          <p:nvPr userDrawn="1"/>
        </p:nvSpPr>
        <p:spPr>
          <a:xfrm>
            <a:off x="0" y="1"/>
            <a:ext cx="357468" cy="522194"/>
          </a:xfrm>
          <a:custGeom>
            <a:avLst/>
            <a:gdLst/>
            <a:ahLst/>
            <a:cxnLst/>
            <a:rect l="l" t="t" r="r" b="b"/>
            <a:pathLst>
              <a:path w="377825" h="433070">
                <a:moveTo>
                  <a:pt x="377698" y="0"/>
                </a:moveTo>
                <a:lnTo>
                  <a:pt x="0" y="0"/>
                </a:lnTo>
                <a:lnTo>
                  <a:pt x="0" y="432930"/>
                </a:lnTo>
                <a:lnTo>
                  <a:pt x="377698" y="432930"/>
                </a:lnTo>
                <a:lnTo>
                  <a:pt x="377698" y="0"/>
                </a:lnTo>
                <a:close/>
              </a:path>
            </a:pathLst>
          </a:custGeom>
          <a:solidFill>
            <a:srgbClr val="226BAB"/>
          </a:solidFill>
        </p:spPr>
        <p:txBody>
          <a:bodyPr wrap="square" lIns="0" tIns="0" rIns="0" bIns="0" rtlCol="0"/>
          <a:lstStyle/>
          <a:p>
            <a:endParaRPr sz="1588"/>
          </a:p>
        </p:txBody>
      </p:sp>
      <p:sp>
        <p:nvSpPr>
          <p:cNvPr id="11" name="object 3">
            <a:extLst>
              <a:ext uri="{FF2B5EF4-FFF2-40B4-BE49-F238E27FC236}">
                <a16:creationId xmlns:a16="http://schemas.microsoft.com/office/drawing/2014/main" id="{4264512B-F8C3-CEE7-8610-91D8FC6AF8D4}"/>
              </a:ext>
            </a:extLst>
          </p:cNvPr>
          <p:cNvSpPr/>
          <p:nvPr userDrawn="1"/>
        </p:nvSpPr>
        <p:spPr>
          <a:xfrm>
            <a:off x="0" y="726926"/>
            <a:ext cx="357467" cy="620246"/>
          </a:xfrm>
          <a:custGeom>
            <a:avLst/>
            <a:gdLst/>
            <a:ahLst/>
            <a:cxnLst/>
            <a:rect l="l" t="t" r="r" b="b"/>
            <a:pathLst>
              <a:path w="405130" h="702944">
                <a:moveTo>
                  <a:pt x="397573" y="0"/>
                </a:moveTo>
                <a:lnTo>
                  <a:pt x="7150" y="0"/>
                </a:lnTo>
                <a:lnTo>
                  <a:pt x="0" y="7162"/>
                </a:lnTo>
                <a:lnTo>
                  <a:pt x="0" y="695731"/>
                </a:lnTo>
                <a:lnTo>
                  <a:pt x="7150" y="702881"/>
                </a:lnTo>
                <a:lnTo>
                  <a:pt x="388747" y="702881"/>
                </a:lnTo>
                <a:lnTo>
                  <a:pt x="397573" y="702881"/>
                </a:lnTo>
                <a:lnTo>
                  <a:pt x="404723" y="695731"/>
                </a:lnTo>
                <a:lnTo>
                  <a:pt x="404723" y="7162"/>
                </a:lnTo>
                <a:lnTo>
                  <a:pt x="397573" y="0"/>
                </a:lnTo>
                <a:close/>
              </a:path>
            </a:pathLst>
          </a:custGeom>
          <a:solidFill>
            <a:srgbClr val="226BAB"/>
          </a:solidFill>
        </p:spPr>
        <p:txBody>
          <a:bodyPr vert="vert" wrap="square" lIns="0" tIns="0" rIns="0" bIns="0" rtlCol="0"/>
          <a:lstStyle/>
          <a:p>
            <a:pPr algn="ctr"/>
            <a:endParaRPr sz="1100">
              <a:solidFill>
                <a:schemeClr val="bg1"/>
              </a:solidFill>
              <a:latin typeface="メイリオ" panose="020B0604030504040204" pitchFamily="50" charset="-128"/>
              <a:ea typeface="メイリオ" panose="020B0604030504040204" pitchFamily="50" charset="-128"/>
            </a:endParaRPr>
          </a:p>
        </p:txBody>
      </p:sp>
      <p:grpSp>
        <p:nvGrpSpPr>
          <p:cNvPr id="12" name="object 4">
            <a:extLst>
              <a:ext uri="{FF2B5EF4-FFF2-40B4-BE49-F238E27FC236}">
                <a16:creationId xmlns:a16="http://schemas.microsoft.com/office/drawing/2014/main" id="{5BFCBBFB-72A5-79DB-8871-9EBE2DD0AD29}"/>
              </a:ext>
            </a:extLst>
          </p:cNvPr>
          <p:cNvGrpSpPr/>
          <p:nvPr userDrawn="1"/>
        </p:nvGrpSpPr>
        <p:grpSpPr>
          <a:xfrm>
            <a:off x="644243" y="1449998"/>
            <a:ext cx="432000" cy="432000"/>
            <a:chOff x="951527" y="1545770"/>
            <a:chExt cx="330835" cy="331470"/>
          </a:xfrm>
        </p:grpSpPr>
        <p:sp>
          <p:nvSpPr>
            <p:cNvPr id="13" name="object 5">
              <a:extLst>
                <a:ext uri="{FF2B5EF4-FFF2-40B4-BE49-F238E27FC236}">
                  <a16:creationId xmlns:a16="http://schemas.microsoft.com/office/drawing/2014/main" id="{47324263-C7BA-1BEA-00F4-5C4ABDC90B00}"/>
                </a:ext>
              </a:extLst>
            </p:cNvPr>
            <p:cNvSpPr/>
            <p:nvPr/>
          </p:nvSpPr>
          <p:spPr>
            <a:xfrm>
              <a:off x="975258" y="1569795"/>
              <a:ext cx="307340" cy="307340"/>
            </a:xfrm>
            <a:custGeom>
              <a:avLst/>
              <a:gdLst/>
              <a:ahLst/>
              <a:cxnLst/>
              <a:rect l="l" t="t" r="r" b="b"/>
              <a:pathLst>
                <a:path w="307340" h="307339">
                  <a:moveTo>
                    <a:pt x="307073" y="0"/>
                  </a:moveTo>
                  <a:lnTo>
                    <a:pt x="0" y="0"/>
                  </a:lnTo>
                  <a:lnTo>
                    <a:pt x="0" y="283057"/>
                  </a:lnTo>
                  <a:lnTo>
                    <a:pt x="0" y="307073"/>
                  </a:lnTo>
                  <a:lnTo>
                    <a:pt x="307073" y="307073"/>
                  </a:lnTo>
                  <a:lnTo>
                    <a:pt x="307073" y="283057"/>
                  </a:lnTo>
                  <a:lnTo>
                    <a:pt x="307073" y="0"/>
                  </a:lnTo>
                  <a:close/>
                </a:path>
              </a:pathLst>
            </a:custGeom>
            <a:solidFill>
              <a:srgbClr val="D3D5D6"/>
            </a:solidFill>
          </p:spPr>
          <p:txBody>
            <a:bodyPr wrap="square" lIns="0" tIns="0" rIns="0" bIns="0" rtlCol="0"/>
            <a:lstStyle/>
            <a:p>
              <a:endParaRPr sz="1588"/>
            </a:p>
          </p:txBody>
        </p:sp>
        <p:sp>
          <p:nvSpPr>
            <p:cNvPr id="14" name="object 6">
              <a:extLst>
                <a:ext uri="{FF2B5EF4-FFF2-40B4-BE49-F238E27FC236}">
                  <a16:creationId xmlns:a16="http://schemas.microsoft.com/office/drawing/2014/main" id="{F6E415B1-E64A-6503-ADAE-77EB4DFF3C07}"/>
                </a:ext>
              </a:extLst>
            </p:cNvPr>
            <p:cNvSpPr/>
            <p:nvPr/>
          </p:nvSpPr>
          <p:spPr>
            <a:xfrm>
              <a:off x="951527" y="1545770"/>
              <a:ext cx="307340" cy="307340"/>
            </a:xfrm>
            <a:custGeom>
              <a:avLst/>
              <a:gdLst/>
              <a:ahLst/>
              <a:cxnLst/>
              <a:rect l="l" t="t" r="r" b="b"/>
              <a:pathLst>
                <a:path w="307340" h="307339">
                  <a:moveTo>
                    <a:pt x="303479" y="0"/>
                  </a:moveTo>
                  <a:lnTo>
                    <a:pt x="3594" y="0"/>
                  </a:lnTo>
                  <a:lnTo>
                    <a:pt x="0" y="3594"/>
                  </a:lnTo>
                  <a:lnTo>
                    <a:pt x="0" y="303479"/>
                  </a:lnTo>
                  <a:lnTo>
                    <a:pt x="3594" y="307073"/>
                  </a:lnTo>
                  <a:lnTo>
                    <a:pt x="299046" y="307073"/>
                  </a:lnTo>
                  <a:lnTo>
                    <a:pt x="303479" y="307073"/>
                  </a:lnTo>
                  <a:lnTo>
                    <a:pt x="307073" y="303479"/>
                  </a:lnTo>
                  <a:lnTo>
                    <a:pt x="307073" y="3594"/>
                  </a:lnTo>
                  <a:lnTo>
                    <a:pt x="303479" y="0"/>
                  </a:lnTo>
                  <a:close/>
                </a:path>
              </a:pathLst>
            </a:custGeom>
            <a:solidFill>
              <a:srgbClr val="226BAC"/>
            </a:solidFill>
          </p:spPr>
          <p:txBody>
            <a:bodyPr wrap="square" lIns="0" tIns="0" rIns="0" bIns="0" rtlCol="0"/>
            <a:lstStyle/>
            <a:p>
              <a:endParaRPr sz="1588"/>
            </a:p>
          </p:txBody>
        </p:sp>
      </p:grpSp>
      <p:grpSp>
        <p:nvGrpSpPr>
          <p:cNvPr id="16" name="object 8">
            <a:extLst>
              <a:ext uri="{FF2B5EF4-FFF2-40B4-BE49-F238E27FC236}">
                <a16:creationId xmlns:a16="http://schemas.microsoft.com/office/drawing/2014/main" id="{A555494A-2678-7F41-D2BA-D82A2FA71067}"/>
              </a:ext>
            </a:extLst>
          </p:cNvPr>
          <p:cNvGrpSpPr/>
          <p:nvPr userDrawn="1"/>
        </p:nvGrpSpPr>
        <p:grpSpPr>
          <a:xfrm>
            <a:off x="623304" y="1946361"/>
            <a:ext cx="5611392" cy="42754"/>
            <a:chOff x="954307" y="1904415"/>
            <a:chExt cx="6159500" cy="15563"/>
          </a:xfrm>
        </p:grpSpPr>
        <p:sp>
          <p:nvSpPr>
            <p:cNvPr id="17" name="object 9">
              <a:extLst>
                <a:ext uri="{FF2B5EF4-FFF2-40B4-BE49-F238E27FC236}">
                  <a16:creationId xmlns:a16="http://schemas.microsoft.com/office/drawing/2014/main" id="{0AFB6ED0-300B-B850-480C-80E58F1DBDFE}"/>
                </a:ext>
              </a:extLst>
            </p:cNvPr>
            <p:cNvSpPr/>
            <p:nvPr/>
          </p:nvSpPr>
          <p:spPr>
            <a:xfrm>
              <a:off x="954307" y="1904415"/>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sp>
          <p:nvSpPr>
            <p:cNvPr id="18" name="object 10">
              <a:extLst>
                <a:ext uri="{FF2B5EF4-FFF2-40B4-BE49-F238E27FC236}">
                  <a16:creationId xmlns:a16="http://schemas.microsoft.com/office/drawing/2014/main" id="{F33E9803-779A-8C8D-C3B0-6485B3B68BEE}"/>
                </a:ext>
              </a:extLst>
            </p:cNvPr>
            <p:cNvSpPr/>
            <p:nvPr/>
          </p:nvSpPr>
          <p:spPr>
            <a:xfrm>
              <a:off x="954307" y="1919978"/>
              <a:ext cx="6159500" cy="0"/>
            </a:xfrm>
            <a:custGeom>
              <a:avLst/>
              <a:gdLst/>
              <a:ahLst/>
              <a:cxnLst/>
              <a:rect l="l" t="t" r="r" b="b"/>
              <a:pathLst>
                <a:path w="6159500">
                  <a:moveTo>
                    <a:pt x="0" y="0"/>
                  </a:moveTo>
                  <a:lnTo>
                    <a:pt x="6159055" y="0"/>
                  </a:lnTo>
                </a:path>
              </a:pathLst>
            </a:custGeom>
            <a:ln w="12700">
              <a:solidFill>
                <a:srgbClr val="226BAB"/>
              </a:solidFill>
            </a:ln>
          </p:spPr>
          <p:txBody>
            <a:bodyPr wrap="square" lIns="0" tIns="0" rIns="0" bIns="0" rtlCol="0"/>
            <a:lstStyle/>
            <a:p>
              <a:endParaRPr sz="1588"/>
            </a:p>
          </p:txBody>
        </p:sp>
      </p:grpSp>
      <p:sp>
        <p:nvSpPr>
          <p:cNvPr id="19" name="object 11">
            <a:extLst>
              <a:ext uri="{FF2B5EF4-FFF2-40B4-BE49-F238E27FC236}">
                <a16:creationId xmlns:a16="http://schemas.microsoft.com/office/drawing/2014/main" id="{F3E0B39F-DD36-BE60-F7A5-9FA62275B6EB}"/>
              </a:ext>
            </a:extLst>
          </p:cNvPr>
          <p:cNvSpPr/>
          <p:nvPr userDrawn="1"/>
        </p:nvSpPr>
        <p:spPr>
          <a:xfrm>
            <a:off x="623304" y="9443816"/>
            <a:ext cx="5611392" cy="45719"/>
          </a:xfrm>
          <a:custGeom>
            <a:avLst/>
            <a:gdLst/>
            <a:ahLst/>
            <a:cxnLst/>
            <a:rect l="l" t="t" r="r" b="b"/>
            <a:pathLst>
              <a:path w="6167755">
                <a:moveTo>
                  <a:pt x="0" y="0"/>
                </a:moveTo>
                <a:lnTo>
                  <a:pt x="6167450" y="0"/>
                </a:lnTo>
              </a:path>
            </a:pathLst>
          </a:custGeom>
          <a:ln w="12700">
            <a:solidFill>
              <a:srgbClr val="222222"/>
            </a:solidFill>
          </a:ln>
        </p:spPr>
        <p:txBody>
          <a:bodyPr wrap="square" lIns="0" tIns="0" rIns="0" bIns="0" rtlCol="0"/>
          <a:lstStyle/>
          <a:p>
            <a:endParaRPr sz="1588"/>
          </a:p>
        </p:txBody>
      </p:sp>
      <p:sp>
        <p:nvSpPr>
          <p:cNvPr id="29" name="object 37">
            <a:extLst>
              <a:ext uri="{FF2B5EF4-FFF2-40B4-BE49-F238E27FC236}">
                <a16:creationId xmlns:a16="http://schemas.microsoft.com/office/drawing/2014/main" id="{18F50F51-E09C-82DB-8685-3826E4562FC0}"/>
              </a:ext>
            </a:extLst>
          </p:cNvPr>
          <p:cNvSpPr txBox="1"/>
          <p:nvPr userDrawn="1"/>
        </p:nvSpPr>
        <p:spPr>
          <a:xfrm>
            <a:off x="5071515" y="5722188"/>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❷</a:t>
            </a:r>
            <a:endParaRPr sz="1235">
              <a:latin typeface="AppleGothic"/>
              <a:cs typeface="AppleGothic"/>
            </a:endParaRPr>
          </a:p>
        </p:txBody>
      </p:sp>
      <p:sp>
        <p:nvSpPr>
          <p:cNvPr id="31" name="object 39">
            <a:extLst>
              <a:ext uri="{FF2B5EF4-FFF2-40B4-BE49-F238E27FC236}">
                <a16:creationId xmlns:a16="http://schemas.microsoft.com/office/drawing/2014/main" id="{628C3435-70FD-8CD9-302A-8425A4E96801}"/>
              </a:ext>
            </a:extLst>
          </p:cNvPr>
          <p:cNvSpPr txBox="1"/>
          <p:nvPr userDrawn="1"/>
        </p:nvSpPr>
        <p:spPr>
          <a:xfrm>
            <a:off x="5071515" y="7785822"/>
            <a:ext cx="376518" cy="391419"/>
          </a:xfrm>
          <a:prstGeom prst="rect">
            <a:avLst/>
          </a:prstGeom>
        </p:spPr>
        <p:txBody>
          <a:bodyPr vert="horz" wrap="square" lIns="0" tIns="11206" rIns="0" bIns="0" rtlCol="0">
            <a:spAutoFit/>
          </a:bodyPr>
          <a:lstStyle/>
          <a:p>
            <a:pPr marL="11206">
              <a:spcBef>
                <a:spcPts val="88"/>
              </a:spcBef>
            </a:pPr>
            <a:r>
              <a:rPr sz="1235" b="1" spc="199">
                <a:solidFill>
                  <a:srgbClr val="FFFFFF"/>
                </a:solidFill>
                <a:latin typeface="HiraginoSans-W5"/>
                <a:cs typeface="HiraginoSans-W5"/>
              </a:rPr>
              <a:t>図</a:t>
            </a:r>
            <a:r>
              <a:rPr sz="1235" spc="66">
                <a:solidFill>
                  <a:srgbClr val="FFFFFF"/>
                </a:solidFill>
                <a:latin typeface="AppleGothic"/>
                <a:cs typeface="AppleGothic"/>
              </a:rPr>
              <a:t>❸</a:t>
            </a:r>
            <a:endParaRPr sz="1235">
              <a:latin typeface="AppleGothic"/>
              <a:cs typeface="AppleGothic"/>
            </a:endParaRPr>
          </a:p>
        </p:txBody>
      </p:sp>
      <p:sp>
        <p:nvSpPr>
          <p:cNvPr id="33" name="object 49">
            <a:extLst>
              <a:ext uri="{FF2B5EF4-FFF2-40B4-BE49-F238E27FC236}">
                <a16:creationId xmlns:a16="http://schemas.microsoft.com/office/drawing/2014/main" id="{8BCA607A-B46E-1CD3-041A-9585231D9365}"/>
              </a:ext>
            </a:extLst>
          </p:cNvPr>
          <p:cNvSpPr/>
          <p:nvPr userDrawn="1"/>
        </p:nvSpPr>
        <p:spPr>
          <a:xfrm>
            <a:off x="0" y="1665998"/>
            <a:ext cx="357467" cy="5220260"/>
          </a:xfrm>
          <a:custGeom>
            <a:avLst/>
            <a:gdLst/>
            <a:ahLst/>
            <a:cxnLst/>
            <a:rect l="l" t="t" r="r" b="b"/>
            <a:pathLst>
              <a:path w="416559" h="5916295">
                <a:moveTo>
                  <a:pt x="410019" y="0"/>
                </a:moveTo>
                <a:lnTo>
                  <a:pt x="6286" y="0"/>
                </a:lnTo>
                <a:lnTo>
                  <a:pt x="0" y="6286"/>
                </a:lnTo>
                <a:lnTo>
                  <a:pt x="0" y="5909843"/>
                </a:lnTo>
                <a:lnTo>
                  <a:pt x="6286" y="5916142"/>
                </a:lnTo>
                <a:lnTo>
                  <a:pt x="402259" y="5916142"/>
                </a:lnTo>
                <a:lnTo>
                  <a:pt x="410019" y="5916142"/>
                </a:lnTo>
                <a:lnTo>
                  <a:pt x="416318" y="5909843"/>
                </a:lnTo>
                <a:lnTo>
                  <a:pt x="416318" y="6286"/>
                </a:lnTo>
                <a:lnTo>
                  <a:pt x="410019" y="0"/>
                </a:lnTo>
                <a:close/>
              </a:path>
            </a:pathLst>
          </a:custGeom>
          <a:solidFill>
            <a:srgbClr val="B2B3B5"/>
          </a:solidFill>
        </p:spPr>
        <p:txBody>
          <a:bodyPr wrap="square" lIns="0" tIns="0" rIns="0" bIns="0" rtlCol="0"/>
          <a:lstStyle/>
          <a:p>
            <a:endParaRPr sz="1588"/>
          </a:p>
        </p:txBody>
      </p:sp>
      <p:sp>
        <p:nvSpPr>
          <p:cNvPr id="34" name="object 50">
            <a:extLst>
              <a:ext uri="{FF2B5EF4-FFF2-40B4-BE49-F238E27FC236}">
                <a16:creationId xmlns:a16="http://schemas.microsoft.com/office/drawing/2014/main" id="{406780EB-E59F-4514-29E3-B054E7FB647C}"/>
              </a:ext>
            </a:extLst>
          </p:cNvPr>
          <p:cNvSpPr/>
          <p:nvPr userDrawn="1"/>
        </p:nvSpPr>
        <p:spPr>
          <a:xfrm>
            <a:off x="644243" y="1286510"/>
            <a:ext cx="4427272" cy="163474"/>
          </a:xfrm>
          <a:custGeom>
            <a:avLst/>
            <a:gdLst/>
            <a:ahLst/>
            <a:cxnLst/>
            <a:rect l="l" t="t" r="r" b="b"/>
            <a:pathLst>
              <a:path w="3078479">
                <a:moveTo>
                  <a:pt x="0" y="0"/>
                </a:moveTo>
                <a:lnTo>
                  <a:pt x="3078416" y="0"/>
                </a:lnTo>
              </a:path>
            </a:pathLst>
          </a:custGeom>
          <a:ln w="76200">
            <a:solidFill>
              <a:srgbClr val="B2B3B5"/>
            </a:solidFill>
          </a:ln>
        </p:spPr>
        <p:txBody>
          <a:bodyPr wrap="square" lIns="0" tIns="0" rIns="0" bIns="0" rtlCol="0"/>
          <a:lstStyle/>
          <a:p>
            <a:endParaRPr sz="1588"/>
          </a:p>
        </p:txBody>
      </p:sp>
    </p:spTree>
    <p:extLst>
      <p:ext uri="{BB962C8B-B14F-4D97-AF65-F5344CB8AC3E}">
        <p14:creationId xmlns:p14="http://schemas.microsoft.com/office/powerpoint/2010/main" val="2336081766"/>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Lst>
  <p:hf hdr="0" dt="0"/>
  <p:txStyles>
    <p:titleStyle>
      <a:lvl1pPr algn="l" defTabSz="914400" rtl="0" eaLnBrk="1" latinLnBrk="0" hangingPunct="1">
        <a:lnSpc>
          <a:spcPct val="90000"/>
        </a:lnSpc>
        <a:spcBef>
          <a:spcPct val="0"/>
        </a:spcBef>
        <a:buNone/>
        <a:defRPr kumimoji="1"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0.xml"/></Relationships>
</file>

<file path=ppt/slides/_rels/slide10.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 Target="slide366.xml"/><Relationship Id="rId7" Type="http://schemas.openxmlformats.org/officeDocument/2006/relationships/slide" Target="slide371.xml"/><Relationship Id="rId2" Type="http://schemas.openxmlformats.org/officeDocument/2006/relationships/slide" Target="slide9.xml"/><Relationship Id="rId1" Type="http://schemas.openxmlformats.org/officeDocument/2006/relationships/slideLayout" Target="../slideLayouts/slideLayout10.xml"/><Relationship Id="rId6" Type="http://schemas.openxmlformats.org/officeDocument/2006/relationships/slide" Target="slide364.xml"/><Relationship Id="rId5" Type="http://schemas.openxmlformats.org/officeDocument/2006/relationships/slide" Target="slide372.xml"/><Relationship Id="rId4" Type="http://schemas.openxmlformats.org/officeDocument/2006/relationships/slide" Target="slide363.xml"/><Relationship Id="rId9" Type="http://schemas.openxmlformats.org/officeDocument/2006/relationships/hyperlink" Target="https://www8.cao.go.jp/cstp/society5_0" TargetMode="External"/></Relationships>
</file>

<file path=ppt/slides/_rels/slide100.xml.rels><?xml version="1.0" encoding="UTF-8" standalone="yes"?>
<Relationships xmlns="http://schemas.openxmlformats.org/package/2006/relationships"><Relationship Id="rId3" Type="http://schemas.openxmlformats.org/officeDocument/2006/relationships/slide" Target="slide369.xml"/><Relationship Id="rId2" Type="http://schemas.openxmlformats.org/officeDocument/2006/relationships/notesSlide" Target="../notesSlides/notesSlide27.xml"/><Relationship Id="rId1" Type="http://schemas.openxmlformats.org/officeDocument/2006/relationships/slideLayout" Target="../slideLayouts/slideLayout34.xml"/><Relationship Id="rId6" Type="http://schemas.openxmlformats.org/officeDocument/2006/relationships/slide" Target="slide91.xml"/><Relationship Id="rId5" Type="http://schemas.openxmlformats.org/officeDocument/2006/relationships/slide" Target="slide368.xml"/><Relationship Id="rId4" Type="http://schemas.openxmlformats.org/officeDocument/2006/relationships/slide" Target="slide367.xml"/></Relationships>
</file>

<file path=ppt/slides/_rels/slide101.xml.rels><?xml version="1.0" encoding="UTF-8" standalone="yes"?>
<Relationships xmlns="http://schemas.openxmlformats.org/package/2006/relationships"><Relationship Id="rId3" Type="http://schemas.openxmlformats.org/officeDocument/2006/relationships/slide" Target="slide371.xml"/><Relationship Id="rId7" Type="http://schemas.openxmlformats.org/officeDocument/2006/relationships/slide" Target="slide91.xml"/><Relationship Id="rId2" Type="http://schemas.openxmlformats.org/officeDocument/2006/relationships/notesSlide" Target="../notesSlides/notesSlide28.xml"/><Relationship Id="rId1" Type="http://schemas.openxmlformats.org/officeDocument/2006/relationships/slideLayout" Target="../slideLayouts/slideLayout34.xml"/><Relationship Id="rId6" Type="http://schemas.openxmlformats.org/officeDocument/2006/relationships/slide" Target="slide368.xml"/><Relationship Id="rId5" Type="http://schemas.openxmlformats.org/officeDocument/2006/relationships/slide" Target="slide369.xml"/><Relationship Id="rId4" Type="http://schemas.openxmlformats.org/officeDocument/2006/relationships/slide" Target="slide373.xml"/></Relationships>
</file>

<file path=ppt/slides/_rels/slide102.xml.rels><?xml version="1.0" encoding="UTF-8" standalone="yes"?>
<Relationships xmlns="http://schemas.openxmlformats.org/package/2006/relationships"><Relationship Id="rId3" Type="http://schemas.openxmlformats.org/officeDocument/2006/relationships/slide" Target="slide91.xml"/><Relationship Id="rId2" Type="http://schemas.openxmlformats.org/officeDocument/2006/relationships/notesSlide" Target="../notesSlides/notesSlide29.xml"/><Relationship Id="rId1" Type="http://schemas.openxmlformats.org/officeDocument/2006/relationships/slideLayout" Target="../slideLayouts/slideLayout34.xml"/></Relationships>
</file>

<file path=ppt/slides/_rels/slide103.xml.rels><?xml version="1.0" encoding="UTF-8" standalone="yes"?>
<Relationships xmlns="http://schemas.openxmlformats.org/package/2006/relationships"><Relationship Id="rId3" Type="http://schemas.openxmlformats.org/officeDocument/2006/relationships/slide" Target="slide91.xml"/><Relationship Id="rId2" Type="http://schemas.openxmlformats.org/officeDocument/2006/relationships/notesSlide" Target="../notesSlides/notesSlide30.xml"/><Relationship Id="rId1" Type="http://schemas.openxmlformats.org/officeDocument/2006/relationships/slideLayout" Target="../slideLayouts/slideLayout34.xml"/></Relationships>
</file>

<file path=ppt/slides/_rels/slide104.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31.xml"/><Relationship Id="rId1" Type="http://schemas.openxmlformats.org/officeDocument/2006/relationships/slideLayout" Target="../slideLayouts/slideLayout34.xml"/><Relationship Id="rId6" Type="http://schemas.openxmlformats.org/officeDocument/2006/relationships/slide" Target="slide91.xml"/><Relationship Id="rId5" Type="http://schemas.openxmlformats.org/officeDocument/2006/relationships/image" Target="../media/image207.png"/><Relationship Id="rId4" Type="http://schemas.openxmlformats.org/officeDocument/2006/relationships/image" Target="../media/image206.png"/></Relationships>
</file>

<file path=ppt/slides/_rels/slide105.xml.rels><?xml version="1.0" encoding="UTF-8" standalone="yes"?>
<Relationships xmlns="http://schemas.openxmlformats.org/package/2006/relationships"><Relationship Id="rId8" Type="http://schemas.openxmlformats.org/officeDocument/2006/relationships/slide" Target="slide91.xml"/><Relationship Id="rId3" Type="http://schemas.openxmlformats.org/officeDocument/2006/relationships/image" Target="../media/image208.png"/><Relationship Id="rId7" Type="http://schemas.openxmlformats.org/officeDocument/2006/relationships/image" Target="../media/image212.png"/><Relationship Id="rId2" Type="http://schemas.openxmlformats.org/officeDocument/2006/relationships/notesSlide" Target="../notesSlides/notesSlide32.xml"/><Relationship Id="rId1" Type="http://schemas.openxmlformats.org/officeDocument/2006/relationships/slideLayout" Target="../slideLayouts/slideLayout34.xml"/><Relationship Id="rId6" Type="http://schemas.openxmlformats.org/officeDocument/2006/relationships/image" Target="../media/image211.png"/><Relationship Id="rId5" Type="http://schemas.openxmlformats.org/officeDocument/2006/relationships/image" Target="../media/image210.png"/><Relationship Id="rId10" Type="http://schemas.openxmlformats.org/officeDocument/2006/relationships/image" Target="../media/image214.png"/><Relationship Id="rId4" Type="http://schemas.openxmlformats.org/officeDocument/2006/relationships/image" Target="../media/image209.png"/><Relationship Id="rId9" Type="http://schemas.openxmlformats.org/officeDocument/2006/relationships/image" Target="../media/image213.png"/></Relationships>
</file>

<file path=ppt/slides/_rels/slide106.xml.rels><?xml version="1.0" encoding="UTF-8" standalone="yes"?>
<Relationships xmlns="http://schemas.openxmlformats.org/package/2006/relationships"><Relationship Id="rId3" Type="http://schemas.openxmlformats.org/officeDocument/2006/relationships/slide" Target="slide91.xml"/><Relationship Id="rId2" Type="http://schemas.openxmlformats.org/officeDocument/2006/relationships/notesSlide" Target="../notesSlides/notesSlide33.xml"/><Relationship Id="rId1" Type="http://schemas.openxmlformats.org/officeDocument/2006/relationships/slideLayout" Target="../slideLayouts/slideLayout34.xml"/></Relationships>
</file>

<file path=ppt/slides/_rels/slide107.xml.rels><?xml version="1.0" encoding="UTF-8" standalone="yes"?>
<Relationships xmlns="http://schemas.openxmlformats.org/package/2006/relationships"><Relationship Id="rId3" Type="http://schemas.openxmlformats.org/officeDocument/2006/relationships/slide" Target="slide91.xml"/><Relationship Id="rId2" Type="http://schemas.openxmlformats.org/officeDocument/2006/relationships/notesSlide" Target="../notesSlides/notesSlide34.xml"/><Relationship Id="rId1" Type="http://schemas.openxmlformats.org/officeDocument/2006/relationships/slideLayout" Target="../slideLayouts/slideLayout34.xml"/></Relationships>
</file>

<file path=ppt/slides/_rels/slide108.xml.rels><?xml version="1.0" encoding="UTF-8" standalone="yes"?>
<Relationships xmlns="http://schemas.openxmlformats.org/package/2006/relationships"><Relationship Id="rId3" Type="http://schemas.openxmlformats.org/officeDocument/2006/relationships/slide" Target="slide91.xml"/><Relationship Id="rId2" Type="http://schemas.openxmlformats.org/officeDocument/2006/relationships/notesSlide" Target="../notesSlides/notesSlide35.xml"/><Relationship Id="rId1" Type="http://schemas.openxmlformats.org/officeDocument/2006/relationships/slideLayout" Target="../slideLayouts/slideLayout34.xml"/></Relationships>
</file>

<file path=ppt/slides/_rels/slide109.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36.xml"/><Relationship Id="rId1" Type="http://schemas.openxmlformats.org/officeDocument/2006/relationships/slideLayout" Target="../slideLayouts/slideLayout34.xml"/><Relationship Id="rId5" Type="http://schemas.openxmlformats.org/officeDocument/2006/relationships/slide" Target="slide91.xml"/><Relationship Id="rId4" Type="http://schemas.openxmlformats.org/officeDocument/2006/relationships/chart" Target="../charts/chart10.xml"/></Relationships>
</file>

<file path=ppt/slides/_rels/slide11.xml.rels><?xml version="1.0" encoding="UTF-8" standalone="yes"?>
<Relationships xmlns="http://schemas.openxmlformats.org/package/2006/relationships"><Relationship Id="rId3" Type="http://schemas.openxmlformats.org/officeDocument/2006/relationships/slide" Target="slide371.xml"/><Relationship Id="rId2" Type="http://schemas.openxmlformats.org/officeDocument/2006/relationships/slide" Target="slide9.xml"/><Relationship Id="rId1" Type="http://schemas.openxmlformats.org/officeDocument/2006/relationships/slideLayout" Target="../slideLayouts/slideLayout10.xml"/><Relationship Id="rId5" Type="http://schemas.openxmlformats.org/officeDocument/2006/relationships/hyperlink" Target="https://www.meti.go.jp/policy/it_policy/investment/dgc/dgc2.pdf" TargetMode="External"/><Relationship Id="rId4" Type="http://schemas.openxmlformats.org/officeDocument/2006/relationships/slide" Target="slide373.xml"/></Relationships>
</file>

<file path=ppt/slides/_rels/slide110.xml.rels><?xml version="1.0" encoding="UTF-8" standalone="yes"?>
<Relationships xmlns="http://schemas.openxmlformats.org/package/2006/relationships"><Relationship Id="rId8" Type="http://schemas.openxmlformats.org/officeDocument/2006/relationships/slide" Target="slide91.xml"/><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37.xml"/><Relationship Id="rId1" Type="http://schemas.openxmlformats.org/officeDocument/2006/relationships/slideLayout" Target="../slideLayouts/slideLayout34.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11.xml.rels><?xml version="1.0" encoding="UTF-8" standalone="yes"?>
<Relationships xmlns="http://schemas.openxmlformats.org/package/2006/relationships"><Relationship Id="rId8" Type="http://schemas.openxmlformats.org/officeDocument/2006/relationships/slide" Target="slide91.xml"/><Relationship Id="rId3" Type="http://schemas.openxmlformats.org/officeDocument/2006/relationships/image" Target="../media/image215.png"/><Relationship Id="rId7" Type="http://schemas.openxmlformats.org/officeDocument/2006/relationships/image" Target="../media/image219.png"/><Relationship Id="rId2" Type="http://schemas.openxmlformats.org/officeDocument/2006/relationships/notesSlide" Target="../notesSlides/notesSlide38.xml"/><Relationship Id="rId1" Type="http://schemas.openxmlformats.org/officeDocument/2006/relationships/slideLayout" Target="../slideLayouts/slideLayout34.xml"/><Relationship Id="rId6" Type="http://schemas.openxmlformats.org/officeDocument/2006/relationships/image" Target="../media/image218.png"/><Relationship Id="rId5" Type="http://schemas.openxmlformats.org/officeDocument/2006/relationships/image" Target="../media/image217.png"/><Relationship Id="rId4" Type="http://schemas.openxmlformats.org/officeDocument/2006/relationships/image" Target="../media/image216.png"/></Relationships>
</file>

<file path=ppt/slides/_rels/slide112.xml.rels><?xml version="1.0" encoding="UTF-8" standalone="yes"?>
<Relationships xmlns="http://schemas.openxmlformats.org/package/2006/relationships"><Relationship Id="rId3" Type="http://schemas.openxmlformats.org/officeDocument/2006/relationships/slide" Target="slide91.xml"/><Relationship Id="rId2" Type="http://schemas.openxmlformats.org/officeDocument/2006/relationships/notesSlide" Target="../notesSlides/notesSlide39.xml"/><Relationship Id="rId1" Type="http://schemas.openxmlformats.org/officeDocument/2006/relationships/slideLayout" Target="../slideLayouts/slideLayout34.xml"/></Relationships>
</file>

<file path=ppt/slides/_rels/slide113.xml.rels><?xml version="1.0" encoding="UTF-8" standalone="yes"?>
<Relationships xmlns="http://schemas.openxmlformats.org/package/2006/relationships"><Relationship Id="rId3" Type="http://schemas.openxmlformats.org/officeDocument/2006/relationships/slide" Target="slide91.xml"/><Relationship Id="rId2" Type="http://schemas.openxmlformats.org/officeDocument/2006/relationships/notesSlide" Target="../notesSlides/notesSlide40.xml"/><Relationship Id="rId1" Type="http://schemas.openxmlformats.org/officeDocument/2006/relationships/slideLayout" Target="../slideLayouts/slideLayout34.xml"/></Relationships>
</file>

<file path=ppt/slides/_rels/slide11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41.xml"/><Relationship Id="rId1" Type="http://schemas.openxmlformats.org/officeDocument/2006/relationships/slideLayout" Target="../slideLayouts/slideLayout35.xml"/><Relationship Id="rId5" Type="http://schemas.openxmlformats.org/officeDocument/2006/relationships/slide" Target="slide91.xml"/><Relationship Id="rId4" Type="http://schemas.openxmlformats.org/officeDocument/2006/relationships/image" Target="../media/image220.png"/></Relationships>
</file>

<file path=ppt/slides/_rels/slide115.xml.rels><?xml version="1.0" encoding="UTF-8" standalone="yes"?>
<Relationships xmlns="http://schemas.openxmlformats.org/package/2006/relationships"><Relationship Id="rId3" Type="http://schemas.openxmlformats.org/officeDocument/2006/relationships/slide" Target="slide91.xml"/><Relationship Id="rId2" Type="http://schemas.openxmlformats.org/officeDocument/2006/relationships/notesSlide" Target="../notesSlides/notesSlide42.xml"/><Relationship Id="rId1" Type="http://schemas.openxmlformats.org/officeDocument/2006/relationships/slideLayout" Target="../slideLayouts/slideLayout35.xml"/></Relationships>
</file>

<file path=ppt/slides/_rels/slide116.xml.rels><?xml version="1.0" encoding="UTF-8" standalone="yes"?>
<Relationships xmlns="http://schemas.openxmlformats.org/package/2006/relationships"><Relationship Id="rId3" Type="http://schemas.openxmlformats.org/officeDocument/2006/relationships/slide" Target="slide91.xml"/><Relationship Id="rId2" Type="http://schemas.openxmlformats.org/officeDocument/2006/relationships/notesSlide" Target="../notesSlides/notesSlide43.xml"/><Relationship Id="rId1" Type="http://schemas.openxmlformats.org/officeDocument/2006/relationships/slideLayout" Target="../slideLayouts/slideLayout35.xml"/></Relationships>
</file>

<file path=ppt/slides/_rels/slide117.xml.rels><?xml version="1.0" encoding="UTF-8" standalone="yes"?>
<Relationships xmlns="http://schemas.openxmlformats.org/package/2006/relationships"><Relationship Id="rId3" Type="http://schemas.openxmlformats.org/officeDocument/2006/relationships/slide" Target="slide91.xml"/><Relationship Id="rId2" Type="http://schemas.openxmlformats.org/officeDocument/2006/relationships/notesSlide" Target="../notesSlides/notesSlide44.xml"/><Relationship Id="rId1" Type="http://schemas.openxmlformats.org/officeDocument/2006/relationships/slideLayout" Target="../slideLayouts/slideLayout35.xml"/><Relationship Id="rId4" Type="http://schemas.openxmlformats.org/officeDocument/2006/relationships/hyperlink" Target="https://www.nisc.go.jp/pdf/council/cs/kyogikai/guidance2022_honbun.pdf" TargetMode="External"/></Relationships>
</file>

<file path=ppt/slides/_rels/slide118.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45.xml"/><Relationship Id="rId1" Type="http://schemas.openxmlformats.org/officeDocument/2006/relationships/slideLayout" Target="../slideLayouts/slideLayout35.xml"/><Relationship Id="rId5" Type="http://schemas.openxmlformats.org/officeDocument/2006/relationships/slide" Target="slide91.xml"/><Relationship Id="rId4" Type="http://schemas.openxmlformats.org/officeDocument/2006/relationships/image" Target="../media/image104.png"/></Relationships>
</file>

<file path=ppt/slides/_rels/slide119.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46.xml"/><Relationship Id="rId1" Type="http://schemas.openxmlformats.org/officeDocument/2006/relationships/slideLayout" Target="../slideLayouts/slideLayout35.xml"/><Relationship Id="rId4" Type="http://schemas.openxmlformats.org/officeDocument/2006/relationships/slide" Target="slide91.xml"/></Relationships>
</file>

<file path=ppt/slides/_rels/slide12.xml.rels><?xml version="1.0" encoding="UTF-8" standalone="yes"?>
<Relationships xmlns="http://schemas.openxmlformats.org/package/2006/relationships"><Relationship Id="rId3" Type="http://schemas.openxmlformats.org/officeDocument/2006/relationships/slide" Target="slide19.xml"/><Relationship Id="rId2" Type="http://schemas.openxmlformats.org/officeDocument/2006/relationships/slide" Target="slide13.xml"/><Relationship Id="rId1" Type="http://schemas.openxmlformats.org/officeDocument/2006/relationships/slideLayout" Target="../slideLayouts/slideLayout7.xml"/><Relationship Id="rId4" Type="http://schemas.openxmlformats.org/officeDocument/2006/relationships/slide" Target="slide26.xml"/></Relationships>
</file>

<file path=ppt/slides/_rels/slide120.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47.xml"/><Relationship Id="rId1" Type="http://schemas.openxmlformats.org/officeDocument/2006/relationships/slideLayout" Target="../slideLayouts/slideLayout35.xml"/><Relationship Id="rId6" Type="http://schemas.openxmlformats.org/officeDocument/2006/relationships/slide" Target="slide91.xml"/><Relationship Id="rId5" Type="http://schemas.openxmlformats.org/officeDocument/2006/relationships/image" Target="../media/image221.png"/><Relationship Id="rId4" Type="http://schemas.openxmlformats.org/officeDocument/2006/relationships/image" Target="../media/image223.png"/></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xml"/></Relationships>
</file>

<file path=ppt/slides/_rels/slide122.xml.rels><?xml version="1.0" encoding="UTF-8" standalone="yes"?>
<Relationships xmlns="http://schemas.openxmlformats.org/package/2006/relationships"><Relationship Id="rId3" Type="http://schemas.openxmlformats.org/officeDocument/2006/relationships/slide" Target="slide183.xml"/><Relationship Id="rId2" Type="http://schemas.openxmlformats.org/officeDocument/2006/relationships/notesSlide" Target="../notesSlides/notesSlide49.xml"/><Relationship Id="rId1" Type="http://schemas.openxmlformats.org/officeDocument/2006/relationships/slideLayout" Target="../slideLayouts/slideLayout2.xml"/><Relationship Id="rId4" Type="http://schemas.openxmlformats.org/officeDocument/2006/relationships/slide" Target="slide123.xml"/></Relationships>
</file>

<file path=ppt/slides/_rels/slide123.xml.rels><?xml version="1.0" encoding="UTF-8" standalone="yes"?>
<Relationships xmlns="http://schemas.openxmlformats.org/package/2006/relationships"><Relationship Id="rId3" Type="http://schemas.openxmlformats.org/officeDocument/2006/relationships/slide" Target="slide122.xml"/><Relationship Id="rId7" Type="http://schemas.openxmlformats.org/officeDocument/2006/relationships/image" Target="../media/image226.png"/><Relationship Id="rId2" Type="http://schemas.openxmlformats.org/officeDocument/2006/relationships/notesSlide" Target="../notesSlides/notesSlide50.xml"/><Relationship Id="rId1" Type="http://schemas.openxmlformats.org/officeDocument/2006/relationships/slideLayout" Target="../slideLayouts/slideLayout36.xml"/><Relationship Id="rId6" Type="http://schemas.openxmlformats.org/officeDocument/2006/relationships/image" Target="../media/image225.png"/><Relationship Id="rId5" Type="http://schemas.openxmlformats.org/officeDocument/2006/relationships/image" Target="../media/image224.png"/><Relationship Id="rId4" Type="http://schemas.openxmlformats.org/officeDocument/2006/relationships/hyperlink" Target="https://www.soumu.go.jp/main_sosiki/cybersecurity/kokumin/business/business_executive_04-3.html" TargetMode="External"/></Relationships>
</file>

<file path=ppt/slides/_rels/slide124.xml.rels><?xml version="1.0" encoding="UTF-8" standalone="yes"?>
<Relationships xmlns="http://schemas.openxmlformats.org/package/2006/relationships"><Relationship Id="rId3" Type="http://schemas.openxmlformats.org/officeDocument/2006/relationships/slide" Target="slide122.xml"/><Relationship Id="rId2" Type="http://schemas.openxmlformats.org/officeDocument/2006/relationships/notesSlide" Target="../notesSlides/notesSlide51.xml"/><Relationship Id="rId1" Type="http://schemas.openxmlformats.org/officeDocument/2006/relationships/slideLayout" Target="../slideLayouts/slideLayout36.xml"/></Relationships>
</file>

<file path=ppt/slides/_rels/slide125.xml.rels><?xml version="1.0" encoding="UTF-8" standalone="yes"?>
<Relationships xmlns="http://schemas.openxmlformats.org/package/2006/relationships"><Relationship Id="rId3" Type="http://schemas.openxmlformats.org/officeDocument/2006/relationships/hyperlink" Target="https://www.ipa.go.jp/security/10threats/10threats2023.html" TargetMode="External"/><Relationship Id="rId2" Type="http://schemas.openxmlformats.org/officeDocument/2006/relationships/notesSlide" Target="../notesSlides/notesSlide52.xml"/><Relationship Id="rId1" Type="http://schemas.openxmlformats.org/officeDocument/2006/relationships/slideLayout" Target="../slideLayouts/slideLayout36.xml"/><Relationship Id="rId6" Type="http://schemas.openxmlformats.org/officeDocument/2006/relationships/slide" Target="slide122.xml"/><Relationship Id="rId5" Type="http://schemas.openxmlformats.org/officeDocument/2006/relationships/hyperlink" Target="https://www.keishicho.metro.tokyo.lg.jp/kurashi/cyber/joho/ransomware_taisaku.html" TargetMode="External"/><Relationship Id="rId4" Type="http://schemas.openxmlformats.org/officeDocument/2006/relationships/hyperlink" Target="https://security-portal.nisc.go.jp/dx/provinatack.html" TargetMode="External"/></Relationships>
</file>

<file path=ppt/slides/_rels/slide126.xml.rels><?xml version="1.0" encoding="UTF-8" standalone="yes"?>
<Relationships xmlns="http://schemas.openxmlformats.org/package/2006/relationships"><Relationship Id="rId3" Type="http://schemas.openxmlformats.org/officeDocument/2006/relationships/hyperlink" Target="https://www.ipa.go.jp/security/guide/sme/ug65p90000019cbk-att/000055518.xlsx" TargetMode="External"/><Relationship Id="rId7" Type="http://schemas.openxmlformats.org/officeDocument/2006/relationships/slide" Target="slide122.xml"/><Relationship Id="rId2" Type="http://schemas.openxmlformats.org/officeDocument/2006/relationships/notesSlide" Target="../notesSlides/notesSlide53.xml"/><Relationship Id="rId1" Type="http://schemas.openxmlformats.org/officeDocument/2006/relationships/slideLayout" Target="../slideLayouts/slideLayout36.xml"/><Relationship Id="rId6" Type="http://schemas.openxmlformats.org/officeDocument/2006/relationships/hyperlink" Target="https://www.ppc.go.jp/files/pdf/Self_assessment_checklist.pdf" TargetMode="External"/><Relationship Id="rId5" Type="http://schemas.openxmlformats.org/officeDocument/2006/relationships/hyperlink" Target="https://www.ipa.go.jp/security/guide/sme/ug65p90000019cbk-att/000055794.docx" TargetMode="External"/><Relationship Id="rId4" Type="http://schemas.openxmlformats.org/officeDocument/2006/relationships/hyperlink" Target="https://www.ipa.go.jp/security/guide/sme/about.html" TargetMode="External"/></Relationships>
</file>

<file path=ppt/slides/_rels/slide127.xml.rels><?xml version="1.0" encoding="UTF-8" standalone="yes"?>
<Relationships xmlns="http://schemas.openxmlformats.org/package/2006/relationships"><Relationship Id="rId3" Type="http://schemas.openxmlformats.org/officeDocument/2006/relationships/hyperlink" Target="https://www.jnsa.org/result/2016/policy/" TargetMode="External"/><Relationship Id="rId2" Type="http://schemas.openxmlformats.org/officeDocument/2006/relationships/notesSlide" Target="../notesSlides/notesSlide54.xml"/><Relationship Id="rId1" Type="http://schemas.openxmlformats.org/officeDocument/2006/relationships/slideLayout" Target="../slideLayouts/slideLayout36.xml"/><Relationship Id="rId6" Type="http://schemas.openxmlformats.org/officeDocument/2006/relationships/image" Target="../media/image228.png"/><Relationship Id="rId5" Type="http://schemas.openxmlformats.org/officeDocument/2006/relationships/image" Target="../media/image227.png"/><Relationship Id="rId4" Type="http://schemas.openxmlformats.org/officeDocument/2006/relationships/slide" Target="slide122.xml"/></Relationships>
</file>

<file path=ppt/slides/_rels/slide128.xml.rels><?xml version="1.0" encoding="UTF-8" standalone="yes"?>
<Relationships xmlns="http://schemas.openxmlformats.org/package/2006/relationships"><Relationship Id="rId3" Type="http://schemas.openxmlformats.org/officeDocument/2006/relationships/slide" Target="slide129.xml"/><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3" Type="http://schemas.openxmlformats.org/officeDocument/2006/relationships/slide" Target="slide128.xml"/><Relationship Id="rId2" Type="http://schemas.openxmlformats.org/officeDocument/2006/relationships/notesSlide" Target="../notesSlides/notesSlide56.xml"/><Relationship Id="rId1" Type="http://schemas.openxmlformats.org/officeDocument/2006/relationships/slideLayout" Target="../slideLayouts/slideLayout36.xml"/></Relationships>
</file>

<file path=ppt/slides/_rels/slide13.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slide" Target="slide370.xml"/><Relationship Id="rId7" Type="http://schemas.openxmlformats.org/officeDocument/2006/relationships/image" Target="../media/image7.png"/><Relationship Id="rId2" Type="http://schemas.openxmlformats.org/officeDocument/2006/relationships/slide" Target="slide12.xml"/><Relationship Id="rId1" Type="http://schemas.openxmlformats.org/officeDocument/2006/relationships/slideLayout" Target="../slideLayouts/slideLayout10.xml"/><Relationship Id="rId6" Type="http://schemas.openxmlformats.org/officeDocument/2006/relationships/image" Target="../media/image6.png"/><Relationship Id="rId11" Type="http://schemas.openxmlformats.org/officeDocument/2006/relationships/hyperlink" Target="https://www.ipa.go.jp/security/10threats/10threats2023.html" TargetMode="External"/><Relationship Id="rId5" Type="http://schemas.openxmlformats.org/officeDocument/2006/relationships/image" Target="../media/image5.png"/><Relationship Id="rId10" Type="http://schemas.openxmlformats.org/officeDocument/2006/relationships/hyperlink" Target="https://www.ipa.go.jp/publish/wp-security/sec-2022.html" TargetMode="External"/><Relationship Id="rId4" Type="http://schemas.openxmlformats.org/officeDocument/2006/relationships/image" Target="../media/image4.png"/><Relationship Id="rId9" Type="http://schemas.openxmlformats.org/officeDocument/2006/relationships/slide" Target="slide372.xml"/></Relationships>
</file>

<file path=ppt/slides/_rels/slide130.xml.rels><?xml version="1.0" encoding="UTF-8" standalone="yes"?>
<Relationships xmlns="http://schemas.openxmlformats.org/package/2006/relationships"><Relationship Id="rId8" Type="http://schemas.openxmlformats.org/officeDocument/2006/relationships/image" Target="../media/image233.png"/><Relationship Id="rId13" Type="http://schemas.openxmlformats.org/officeDocument/2006/relationships/slide" Target="slide128.xml"/><Relationship Id="rId3" Type="http://schemas.openxmlformats.org/officeDocument/2006/relationships/image" Target="../media/image229.png"/><Relationship Id="rId7" Type="http://schemas.openxmlformats.org/officeDocument/2006/relationships/image" Target="../media/image207.png"/><Relationship Id="rId12" Type="http://schemas.openxmlformats.org/officeDocument/2006/relationships/image" Target="../media/image237.png"/><Relationship Id="rId2" Type="http://schemas.openxmlformats.org/officeDocument/2006/relationships/notesSlide" Target="../notesSlides/notesSlide57.xml"/><Relationship Id="rId1" Type="http://schemas.openxmlformats.org/officeDocument/2006/relationships/slideLayout" Target="../slideLayouts/slideLayout36.xml"/><Relationship Id="rId6" Type="http://schemas.openxmlformats.org/officeDocument/2006/relationships/image" Target="../media/image232.png"/><Relationship Id="rId11" Type="http://schemas.openxmlformats.org/officeDocument/2006/relationships/image" Target="../media/image236.png"/><Relationship Id="rId5" Type="http://schemas.openxmlformats.org/officeDocument/2006/relationships/image" Target="../media/image231.png"/><Relationship Id="rId10" Type="http://schemas.openxmlformats.org/officeDocument/2006/relationships/image" Target="../media/image235.png"/><Relationship Id="rId4" Type="http://schemas.openxmlformats.org/officeDocument/2006/relationships/image" Target="../media/image230.png"/><Relationship Id="rId9" Type="http://schemas.openxmlformats.org/officeDocument/2006/relationships/image" Target="../media/image234.png"/></Relationships>
</file>

<file path=ppt/slides/_rels/slide131.xml.rels><?xml version="1.0" encoding="UTF-8" standalone="yes"?>
<Relationships xmlns="http://schemas.openxmlformats.org/package/2006/relationships"><Relationship Id="rId3" Type="http://schemas.openxmlformats.org/officeDocument/2006/relationships/slide" Target="slide128.xml"/><Relationship Id="rId2" Type="http://schemas.openxmlformats.org/officeDocument/2006/relationships/notesSlide" Target="../notesSlides/notesSlide58.xml"/><Relationship Id="rId1" Type="http://schemas.openxmlformats.org/officeDocument/2006/relationships/slideLayout" Target="../slideLayouts/slideLayout36.xml"/></Relationships>
</file>

<file path=ppt/slides/_rels/slide132.xml.rels><?xml version="1.0" encoding="UTF-8" standalone="yes"?>
<Relationships xmlns="http://schemas.openxmlformats.org/package/2006/relationships"><Relationship Id="rId3" Type="http://schemas.openxmlformats.org/officeDocument/2006/relationships/slide" Target="slide128.xml"/><Relationship Id="rId2" Type="http://schemas.openxmlformats.org/officeDocument/2006/relationships/notesSlide" Target="../notesSlides/notesSlide59.xml"/><Relationship Id="rId1" Type="http://schemas.openxmlformats.org/officeDocument/2006/relationships/slideLayout" Target="../slideLayouts/slideLayout36.xml"/></Relationships>
</file>

<file path=ppt/slides/_rels/slide133.xml.rels><?xml version="1.0" encoding="UTF-8" standalone="yes"?>
<Relationships xmlns="http://schemas.openxmlformats.org/package/2006/relationships"><Relationship Id="rId3" Type="http://schemas.openxmlformats.org/officeDocument/2006/relationships/slide" Target="slide134.xml"/><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8" Type="http://schemas.openxmlformats.org/officeDocument/2006/relationships/slide" Target="slide133.xml"/><Relationship Id="rId3" Type="http://schemas.openxmlformats.org/officeDocument/2006/relationships/image" Target="../media/image238.png"/><Relationship Id="rId7" Type="http://schemas.openxmlformats.org/officeDocument/2006/relationships/image" Target="../media/image242.png"/><Relationship Id="rId2" Type="http://schemas.openxmlformats.org/officeDocument/2006/relationships/notesSlide" Target="../notesSlides/notesSlide61.xml"/><Relationship Id="rId1" Type="http://schemas.openxmlformats.org/officeDocument/2006/relationships/slideLayout" Target="../slideLayouts/slideLayout36.xml"/><Relationship Id="rId6" Type="http://schemas.openxmlformats.org/officeDocument/2006/relationships/image" Target="../media/image241.png"/><Relationship Id="rId5" Type="http://schemas.openxmlformats.org/officeDocument/2006/relationships/image" Target="../media/image240.png"/><Relationship Id="rId4" Type="http://schemas.openxmlformats.org/officeDocument/2006/relationships/image" Target="../media/image239.png"/></Relationships>
</file>

<file path=ppt/slides/_rels/slide135.xml.rels><?xml version="1.0" encoding="UTF-8" standalone="yes"?>
<Relationships xmlns="http://schemas.openxmlformats.org/package/2006/relationships"><Relationship Id="rId8" Type="http://schemas.openxmlformats.org/officeDocument/2006/relationships/image" Target="../media/image247.png"/><Relationship Id="rId3" Type="http://schemas.openxmlformats.org/officeDocument/2006/relationships/image" Target="../media/image243.png"/><Relationship Id="rId7" Type="http://schemas.openxmlformats.org/officeDocument/2006/relationships/image" Target="../media/image7.png"/><Relationship Id="rId2" Type="http://schemas.openxmlformats.org/officeDocument/2006/relationships/notesSlide" Target="../notesSlides/notesSlide62.xml"/><Relationship Id="rId1" Type="http://schemas.openxmlformats.org/officeDocument/2006/relationships/slideLayout" Target="../slideLayouts/slideLayout36.xml"/><Relationship Id="rId6" Type="http://schemas.openxmlformats.org/officeDocument/2006/relationships/image" Target="../media/image246.png"/><Relationship Id="rId11" Type="http://schemas.openxmlformats.org/officeDocument/2006/relationships/slide" Target="slide133.xml"/><Relationship Id="rId5" Type="http://schemas.openxmlformats.org/officeDocument/2006/relationships/image" Target="../media/image245.png"/><Relationship Id="rId10" Type="http://schemas.openxmlformats.org/officeDocument/2006/relationships/image" Target="../media/image249.png"/><Relationship Id="rId4" Type="http://schemas.openxmlformats.org/officeDocument/2006/relationships/image" Target="../media/image244.png"/><Relationship Id="rId9" Type="http://schemas.openxmlformats.org/officeDocument/2006/relationships/image" Target="../media/image248.png"/></Relationships>
</file>

<file path=ppt/slides/_rels/slide136.xml.rels><?xml version="1.0" encoding="UTF-8" standalone="yes"?>
<Relationships xmlns="http://schemas.openxmlformats.org/package/2006/relationships"><Relationship Id="rId3" Type="http://schemas.openxmlformats.org/officeDocument/2006/relationships/slide" Target="slide133.xml"/><Relationship Id="rId2" Type="http://schemas.openxmlformats.org/officeDocument/2006/relationships/notesSlide" Target="../notesSlides/notesSlide63.xml"/><Relationship Id="rId1" Type="http://schemas.openxmlformats.org/officeDocument/2006/relationships/slideLayout" Target="../slideLayouts/slideLayout36.xml"/></Relationships>
</file>

<file path=ppt/slides/_rels/slide137.xml.rels><?xml version="1.0" encoding="UTF-8" standalone="yes"?>
<Relationships xmlns="http://schemas.openxmlformats.org/package/2006/relationships"><Relationship Id="rId3" Type="http://schemas.openxmlformats.org/officeDocument/2006/relationships/slide" Target="slide133.xml"/><Relationship Id="rId2" Type="http://schemas.openxmlformats.org/officeDocument/2006/relationships/notesSlide" Target="../notesSlides/notesSlide64.xml"/><Relationship Id="rId1" Type="http://schemas.openxmlformats.org/officeDocument/2006/relationships/slideLayout" Target="../slideLayouts/slideLayout36.xml"/></Relationships>
</file>

<file path=ppt/slides/_rels/slide138.xml.rels><?xml version="1.0" encoding="UTF-8" standalone="yes"?>
<Relationships xmlns="http://schemas.openxmlformats.org/package/2006/relationships"><Relationship Id="rId3" Type="http://schemas.openxmlformats.org/officeDocument/2006/relationships/slide" Target="slide133.xml"/><Relationship Id="rId2" Type="http://schemas.openxmlformats.org/officeDocument/2006/relationships/notesSlide" Target="../notesSlides/notesSlide65.xml"/><Relationship Id="rId1" Type="http://schemas.openxmlformats.org/officeDocument/2006/relationships/slideLayout" Target="../slideLayouts/slideLayout36.xml"/><Relationship Id="rId4" Type="http://schemas.openxmlformats.org/officeDocument/2006/relationships/image" Target="../media/image250.png"/></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8" Type="http://schemas.openxmlformats.org/officeDocument/2006/relationships/slide" Target="slide363.xml"/><Relationship Id="rId13" Type="http://schemas.openxmlformats.org/officeDocument/2006/relationships/hyperlink" Target="https://www.ipa.go.jp/security/sme/otasuketai-about.html" TargetMode="External"/><Relationship Id="rId3" Type="http://schemas.openxmlformats.org/officeDocument/2006/relationships/image" Target="../media/image9.png"/><Relationship Id="rId7" Type="http://schemas.openxmlformats.org/officeDocument/2006/relationships/slide" Target="slide374.xml"/><Relationship Id="rId12" Type="http://schemas.openxmlformats.org/officeDocument/2006/relationships/hyperlink" Target="https://www.ipa.go.jp/security/security-action/" TargetMode="External"/><Relationship Id="rId2" Type="http://schemas.openxmlformats.org/officeDocument/2006/relationships/notesSlide" Target="../notesSlides/notesSlide6.xml"/><Relationship Id="rId16" Type="http://schemas.openxmlformats.org/officeDocument/2006/relationships/slide" Target="slide12.xml"/><Relationship Id="rId1" Type="http://schemas.openxmlformats.org/officeDocument/2006/relationships/slideLayout" Target="../slideLayouts/slideLayout13.xml"/><Relationship Id="rId6" Type="http://schemas.openxmlformats.org/officeDocument/2006/relationships/slide" Target="slide372.xml"/><Relationship Id="rId11" Type="http://schemas.openxmlformats.org/officeDocument/2006/relationships/hyperlink" Target="https://www.meti.go.jp/policy/netsecurity/mng_guide.html" TargetMode="External"/><Relationship Id="rId5" Type="http://schemas.openxmlformats.org/officeDocument/2006/relationships/hyperlink" Target="https://www.ipa.go.jp/publish/wp-security/sec-2022.html" TargetMode="External"/><Relationship Id="rId15" Type="http://schemas.openxmlformats.org/officeDocument/2006/relationships/hyperlink" Target="https://www.ipa.go.jp/jinzai/ics/core_human_resource" TargetMode="External"/><Relationship Id="rId10" Type="http://schemas.openxmlformats.org/officeDocument/2006/relationships/slide" Target="slide366.xml"/><Relationship Id="rId4" Type="http://schemas.openxmlformats.org/officeDocument/2006/relationships/slide" Target="slide368.xml"/><Relationship Id="rId9" Type="http://schemas.openxmlformats.org/officeDocument/2006/relationships/slide" Target="slide370.xml"/><Relationship Id="rId14" Type="http://schemas.openxmlformats.org/officeDocument/2006/relationships/hyperlink" Target="https://www.security-camp.or.jp/" TargetMode="External"/></Relationships>
</file>

<file path=ppt/slides/_rels/slide140.xml.rels><?xml version="1.0" encoding="UTF-8" standalone="yes"?>
<Relationships xmlns="http://schemas.openxmlformats.org/package/2006/relationships"><Relationship Id="rId3" Type="http://schemas.openxmlformats.org/officeDocument/2006/relationships/slide" Target="slide141.xml"/><Relationship Id="rId2" Type="http://schemas.openxmlformats.org/officeDocument/2006/relationships/notesSlide" Target="../notesSlides/notesSlide67.xml"/><Relationship Id="rId1" Type="http://schemas.openxmlformats.org/officeDocument/2006/relationships/slideLayout" Target="../slideLayouts/slideLayout2.xml"/><Relationship Id="rId5" Type="http://schemas.openxmlformats.org/officeDocument/2006/relationships/slide" Target="slide155.xml"/><Relationship Id="rId4" Type="http://schemas.openxmlformats.org/officeDocument/2006/relationships/slide" Target="slide145.xml"/></Relationships>
</file>

<file path=ppt/slides/_rels/slide141.xml.rels><?xml version="1.0" encoding="UTF-8" standalone="yes"?>
<Relationships xmlns="http://schemas.openxmlformats.org/package/2006/relationships"><Relationship Id="rId3" Type="http://schemas.openxmlformats.org/officeDocument/2006/relationships/slide" Target="slide140.xml"/><Relationship Id="rId2" Type="http://schemas.openxmlformats.org/officeDocument/2006/relationships/notesSlide" Target="../notesSlides/notesSlide68.xml"/><Relationship Id="rId1" Type="http://schemas.openxmlformats.org/officeDocument/2006/relationships/slideLayout" Target="../slideLayouts/slideLayout37.xml"/></Relationships>
</file>

<file path=ppt/slides/_rels/slide142.xml.rels><?xml version="1.0" encoding="UTF-8" standalone="yes"?>
<Relationships xmlns="http://schemas.openxmlformats.org/package/2006/relationships"><Relationship Id="rId3" Type="http://schemas.openxmlformats.org/officeDocument/2006/relationships/slide" Target="slide140.xml"/><Relationship Id="rId2" Type="http://schemas.openxmlformats.org/officeDocument/2006/relationships/notesSlide" Target="../notesSlides/notesSlide69.xml"/><Relationship Id="rId1" Type="http://schemas.openxmlformats.org/officeDocument/2006/relationships/slideLayout" Target="../slideLayouts/slideLayout37.xml"/></Relationships>
</file>

<file path=ppt/slides/_rels/slide143.xml.rels><?xml version="1.0" encoding="UTF-8" standalone="yes"?>
<Relationships xmlns="http://schemas.openxmlformats.org/package/2006/relationships"><Relationship Id="rId3" Type="http://schemas.openxmlformats.org/officeDocument/2006/relationships/slide" Target="slide140.xml"/><Relationship Id="rId2" Type="http://schemas.openxmlformats.org/officeDocument/2006/relationships/notesSlide" Target="../notesSlides/notesSlide70.xml"/><Relationship Id="rId1" Type="http://schemas.openxmlformats.org/officeDocument/2006/relationships/slideLayout" Target="../slideLayouts/slideLayout37.xml"/></Relationships>
</file>

<file path=ppt/slides/_rels/slide144.xml.rels><?xml version="1.0" encoding="UTF-8" standalone="yes"?>
<Relationships xmlns="http://schemas.openxmlformats.org/package/2006/relationships"><Relationship Id="rId3" Type="http://schemas.openxmlformats.org/officeDocument/2006/relationships/slide" Target="slide140.xml"/><Relationship Id="rId2" Type="http://schemas.openxmlformats.org/officeDocument/2006/relationships/notesSlide" Target="../notesSlides/notesSlide71.xml"/><Relationship Id="rId1" Type="http://schemas.openxmlformats.org/officeDocument/2006/relationships/slideLayout" Target="../slideLayouts/slideLayout37.xml"/><Relationship Id="rId4" Type="http://schemas.openxmlformats.org/officeDocument/2006/relationships/image" Target="../media/image251.png"/></Relationships>
</file>

<file path=ppt/slides/_rels/slide145.xml.rels><?xml version="1.0" encoding="UTF-8" standalone="yes"?>
<Relationships xmlns="http://schemas.openxmlformats.org/package/2006/relationships"><Relationship Id="rId3" Type="http://schemas.openxmlformats.org/officeDocument/2006/relationships/slide" Target="slide140.xml"/><Relationship Id="rId2" Type="http://schemas.openxmlformats.org/officeDocument/2006/relationships/notesSlide" Target="../notesSlides/notesSlide72.xml"/><Relationship Id="rId1" Type="http://schemas.openxmlformats.org/officeDocument/2006/relationships/slideLayout" Target="../slideLayouts/slideLayout37.xml"/></Relationships>
</file>

<file path=ppt/slides/_rels/slide146.xml.rels><?xml version="1.0" encoding="UTF-8" standalone="yes"?>
<Relationships xmlns="http://schemas.openxmlformats.org/package/2006/relationships"><Relationship Id="rId3" Type="http://schemas.openxmlformats.org/officeDocument/2006/relationships/hyperlink" Target="https://www.jisc.go.jp/app/jis/general/GnrJISNumberNameSearchList?show&amp;jisStdNo=Q27000" TargetMode="External"/><Relationship Id="rId2" Type="http://schemas.openxmlformats.org/officeDocument/2006/relationships/notesSlide" Target="../notesSlides/notesSlide73.xml"/><Relationship Id="rId1" Type="http://schemas.openxmlformats.org/officeDocument/2006/relationships/slideLayout" Target="../slideLayouts/slideLayout37.xml"/><Relationship Id="rId4" Type="http://schemas.openxmlformats.org/officeDocument/2006/relationships/slide" Target="slide140.xml"/></Relationships>
</file>

<file path=ppt/slides/_rels/slide147.xml.rels><?xml version="1.0" encoding="UTF-8" standalone="yes"?>
<Relationships xmlns="http://schemas.openxmlformats.org/package/2006/relationships"><Relationship Id="rId3" Type="http://schemas.openxmlformats.org/officeDocument/2006/relationships/slide" Target="slide236.xml"/><Relationship Id="rId2" Type="http://schemas.openxmlformats.org/officeDocument/2006/relationships/notesSlide" Target="../notesSlides/notesSlide74.xml"/><Relationship Id="rId1" Type="http://schemas.openxmlformats.org/officeDocument/2006/relationships/slideLayout" Target="../slideLayouts/slideLayout37.xml"/><Relationship Id="rId4" Type="http://schemas.openxmlformats.org/officeDocument/2006/relationships/slide" Target="slide140.xml"/></Relationships>
</file>

<file path=ppt/slides/_rels/slide148.xml.rels><?xml version="1.0" encoding="UTF-8" standalone="yes"?>
<Relationships xmlns="http://schemas.openxmlformats.org/package/2006/relationships"><Relationship Id="rId3" Type="http://schemas.openxmlformats.org/officeDocument/2006/relationships/slide" Target="slide236.xml"/><Relationship Id="rId2" Type="http://schemas.openxmlformats.org/officeDocument/2006/relationships/notesSlide" Target="../notesSlides/notesSlide75.xml"/><Relationship Id="rId1" Type="http://schemas.openxmlformats.org/officeDocument/2006/relationships/slideLayout" Target="../slideLayouts/slideLayout37.xml"/><Relationship Id="rId6" Type="http://schemas.openxmlformats.org/officeDocument/2006/relationships/image" Target="../media/image104.png"/><Relationship Id="rId5" Type="http://schemas.openxmlformats.org/officeDocument/2006/relationships/hyperlink" Target="https://www.iso.org/standard/80585.html" TargetMode="External"/><Relationship Id="rId4" Type="http://schemas.openxmlformats.org/officeDocument/2006/relationships/slide" Target="slide140.xml"/></Relationships>
</file>

<file path=ppt/slides/_rels/slide149.xml.rels><?xml version="1.0" encoding="UTF-8" standalone="yes"?>
<Relationships xmlns="http://schemas.openxmlformats.org/package/2006/relationships"><Relationship Id="rId3" Type="http://schemas.openxmlformats.org/officeDocument/2006/relationships/slide" Target="slide236.xml"/><Relationship Id="rId2" Type="http://schemas.openxmlformats.org/officeDocument/2006/relationships/notesSlide" Target="../notesSlides/notesSlide76.xml"/><Relationship Id="rId1" Type="http://schemas.openxmlformats.org/officeDocument/2006/relationships/slideLayout" Target="../slideLayouts/slideLayout37.xml"/><Relationship Id="rId5" Type="http://schemas.openxmlformats.org/officeDocument/2006/relationships/slide" Target="slide140.xml"/><Relationship Id="rId4" Type="http://schemas.openxmlformats.org/officeDocument/2006/relationships/slide" Target="slide368.xml"/></Relationships>
</file>

<file path=ppt/slides/_rels/slide15.xml.rels><?xml version="1.0" encoding="UTF-8" standalone="yes"?>
<Relationships xmlns="http://schemas.openxmlformats.org/package/2006/relationships"><Relationship Id="rId8" Type="http://schemas.openxmlformats.org/officeDocument/2006/relationships/chart" Target="../charts/chart1.xml"/><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slide" Target="slide367.xml"/><Relationship Id="rId1" Type="http://schemas.openxmlformats.org/officeDocument/2006/relationships/slideLayout" Target="../slideLayouts/slideLayout14.xml"/><Relationship Id="rId6" Type="http://schemas.openxmlformats.org/officeDocument/2006/relationships/image" Target="../media/image13.png"/><Relationship Id="rId5" Type="http://schemas.openxmlformats.org/officeDocument/2006/relationships/image" Target="../media/image12.png"/><Relationship Id="rId10" Type="http://schemas.openxmlformats.org/officeDocument/2006/relationships/hyperlink" Target="https://www.ipa.go.jp/publish/wp-security/sec-2022.html" TargetMode="External"/><Relationship Id="rId4" Type="http://schemas.openxmlformats.org/officeDocument/2006/relationships/image" Target="../media/image11.png"/><Relationship Id="rId9" Type="http://schemas.openxmlformats.org/officeDocument/2006/relationships/slide" Target="slide12.xml"/></Relationships>
</file>

<file path=ppt/slides/_rels/slide150.xml.rels><?xml version="1.0" encoding="UTF-8" standalone="yes"?>
<Relationships xmlns="http://schemas.openxmlformats.org/package/2006/relationships"><Relationship Id="rId3" Type="http://schemas.openxmlformats.org/officeDocument/2006/relationships/slide" Target="slide236.xml"/><Relationship Id="rId2" Type="http://schemas.openxmlformats.org/officeDocument/2006/relationships/notesSlide" Target="../notesSlides/notesSlide77.xml"/><Relationship Id="rId1" Type="http://schemas.openxmlformats.org/officeDocument/2006/relationships/slideLayout" Target="../slideLayouts/slideLayout37.xml"/><Relationship Id="rId5" Type="http://schemas.openxmlformats.org/officeDocument/2006/relationships/image" Target="../media/image104.png"/><Relationship Id="rId4" Type="http://schemas.openxmlformats.org/officeDocument/2006/relationships/slide" Target="slide140.xml"/></Relationships>
</file>

<file path=ppt/slides/_rels/slide151.xml.rels><?xml version="1.0" encoding="UTF-8" standalone="yes"?>
<Relationships xmlns="http://schemas.openxmlformats.org/package/2006/relationships"><Relationship Id="rId3" Type="http://schemas.openxmlformats.org/officeDocument/2006/relationships/slide" Target="slide140.xml"/><Relationship Id="rId2" Type="http://schemas.openxmlformats.org/officeDocument/2006/relationships/notesSlide" Target="../notesSlides/notesSlide78.xml"/><Relationship Id="rId1" Type="http://schemas.openxmlformats.org/officeDocument/2006/relationships/slideLayout" Target="../slideLayouts/slideLayout37.xml"/></Relationships>
</file>

<file path=ppt/slides/_rels/slide152.xml.rels><?xml version="1.0" encoding="UTF-8" standalone="yes"?>
<Relationships xmlns="http://schemas.openxmlformats.org/package/2006/relationships"><Relationship Id="rId3" Type="http://schemas.openxmlformats.org/officeDocument/2006/relationships/slide" Target="slide140.xml"/><Relationship Id="rId2" Type="http://schemas.openxmlformats.org/officeDocument/2006/relationships/notesSlide" Target="../notesSlides/notesSlide79.xml"/><Relationship Id="rId1" Type="http://schemas.openxmlformats.org/officeDocument/2006/relationships/slideLayout" Target="../slideLayouts/slideLayout37.xml"/><Relationship Id="rId4" Type="http://schemas.openxmlformats.org/officeDocument/2006/relationships/hyperlink" Target="https://www.jisc.go.jp/app/jis/general/GnrJISNumberNameSearchList?show&amp;jisStdNo=Q27000" TargetMode="External"/></Relationships>
</file>

<file path=ppt/slides/_rels/slide153.xml.rels><?xml version="1.0" encoding="UTF-8" standalone="yes"?>
<Relationships xmlns="http://schemas.openxmlformats.org/package/2006/relationships"><Relationship Id="rId8" Type="http://schemas.openxmlformats.org/officeDocument/2006/relationships/image" Target="../media/image255.png"/><Relationship Id="rId3" Type="http://schemas.openxmlformats.org/officeDocument/2006/relationships/slide" Target="slide140.xml"/><Relationship Id="rId7" Type="http://schemas.openxmlformats.org/officeDocument/2006/relationships/image" Target="../media/image254.png"/><Relationship Id="rId2" Type="http://schemas.openxmlformats.org/officeDocument/2006/relationships/notesSlide" Target="../notesSlides/notesSlide80.xml"/><Relationship Id="rId1" Type="http://schemas.openxmlformats.org/officeDocument/2006/relationships/slideLayout" Target="../slideLayouts/slideLayout37.xml"/><Relationship Id="rId6" Type="http://schemas.openxmlformats.org/officeDocument/2006/relationships/image" Target="../media/image253.png"/><Relationship Id="rId5" Type="http://schemas.openxmlformats.org/officeDocument/2006/relationships/image" Target="../media/image252.png"/><Relationship Id="rId4" Type="http://schemas.openxmlformats.org/officeDocument/2006/relationships/chart" Target="../charts/chart11.xml"/><Relationship Id="rId9" Type="http://schemas.openxmlformats.org/officeDocument/2006/relationships/image" Target="../media/image256.png"/></Relationships>
</file>

<file path=ppt/slides/_rels/slide154.xml.rels><?xml version="1.0" encoding="UTF-8" standalone="yes"?>
<Relationships xmlns="http://schemas.openxmlformats.org/package/2006/relationships"><Relationship Id="rId3" Type="http://schemas.openxmlformats.org/officeDocument/2006/relationships/slide" Target="slide140.xml"/><Relationship Id="rId2" Type="http://schemas.openxmlformats.org/officeDocument/2006/relationships/notesSlide" Target="../notesSlides/notesSlide81.xml"/><Relationship Id="rId1" Type="http://schemas.openxmlformats.org/officeDocument/2006/relationships/slideLayout" Target="../slideLayouts/slideLayout37.xml"/><Relationship Id="rId4" Type="http://schemas.openxmlformats.org/officeDocument/2006/relationships/hyperlink" Target="https://www.jnsa.org/ikusei/01/02-04.html" TargetMode="External"/></Relationships>
</file>

<file path=ppt/slides/_rels/slide155.xml.rels><?xml version="1.0" encoding="UTF-8" standalone="yes"?>
<Relationships xmlns="http://schemas.openxmlformats.org/package/2006/relationships"><Relationship Id="rId3" Type="http://schemas.openxmlformats.org/officeDocument/2006/relationships/slide" Target="slide140.xml"/><Relationship Id="rId2" Type="http://schemas.openxmlformats.org/officeDocument/2006/relationships/notesSlide" Target="../notesSlides/notesSlide82.xml"/><Relationship Id="rId1" Type="http://schemas.openxmlformats.org/officeDocument/2006/relationships/slideLayout" Target="../slideLayouts/slideLayout37.xml"/><Relationship Id="rId4" Type="http://schemas.openxmlformats.org/officeDocument/2006/relationships/hyperlink" Target="https://www.jisc.go.jp/app/jis/general/GnrJISNumberNameSearchList?show&amp;jisStdNo=Q27000" TargetMode="External"/></Relationships>
</file>

<file path=ppt/slides/_rels/slide156.xml.rels><?xml version="1.0" encoding="UTF-8" standalone="yes"?>
<Relationships xmlns="http://schemas.openxmlformats.org/package/2006/relationships"><Relationship Id="rId3" Type="http://schemas.openxmlformats.org/officeDocument/2006/relationships/hyperlink" Target="https://www.jisc.go.jp/app/jis/general/GnrJISNumberNameSearchList?show&amp;jisStdNo=Q27000" TargetMode="External"/><Relationship Id="rId7" Type="http://schemas.openxmlformats.org/officeDocument/2006/relationships/slide" Target="slide140.xml"/><Relationship Id="rId2" Type="http://schemas.openxmlformats.org/officeDocument/2006/relationships/notesSlide" Target="../notesSlides/notesSlide83.xml"/><Relationship Id="rId1" Type="http://schemas.openxmlformats.org/officeDocument/2006/relationships/slideLayout" Target="../slideLayouts/slideLayout37.xml"/><Relationship Id="rId6" Type="http://schemas.openxmlformats.org/officeDocument/2006/relationships/image" Target="../media/image252.png"/><Relationship Id="rId5" Type="http://schemas.openxmlformats.org/officeDocument/2006/relationships/chart" Target="../charts/chart12.xml"/><Relationship Id="rId4" Type="http://schemas.openxmlformats.org/officeDocument/2006/relationships/image" Target="../media/image257.png"/></Relationships>
</file>

<file path=ppt/slides/_rels/slide157.xml.rels><?xml version="1.0" encoding="UTF-8" standalone="yes"?>
<Relationships xmlns="http://schemas.openxmlformats.org/package/2006/relationships"><Relationship Id="rId3" Type="http://schemas.openxmlformats.org/officeDocument/2006/relationships/slide" Target="slide158.xml"/><Relationship Id="rId2" Type="http://schemas.openxmlformats.org/officeDocument/2006/relationships/notesSlide" Target="../notesSlides/notesSlide84.xml"/><Relationship Id="rId1" Type="http://schemas.openxmlformats.org/officeDocument/2006/relationships/slideLayout" Target="../slideLayouts/slideLayout2.xml"/><Relationship Id="rId5" Type="http://schemas.openxmlformats.org/officeDocument/2006/relationships/slide" Target="slide162.xml"/><Relationship Id="rId4" Type="http://schemas.openxmlformats.org/officeDocument/2006/relationships/slide" Target="slide159.xml"/></Relationships>
</file>

<file path=ppt/slides/_rels/slide158.xml.rels><?xml version="1.0" encoding="UTF-8" standalone="yes"?>
<Relationships xmlns="http://schemas.openxmlformats.org/package/2006/relationships"><Relationship Id="rId3" Type="http://schemas.openxmlformats.org/officeDocument/2006/relationships/slide" Target="slide157.xml"/><Relationship Id="rId2" Type="http://schemas.openxmlformats.org/officeDocument/2006/relationships/notesSlide" Target="../notesSlides/notesSlide85.xml"/><Relationship Id="rId1" Type="http://schemas.openxmlformats.org/officeDocument/2006/relationships/slideLayout" Target="../slideLayouts/slideLayout38.xml"/><Relationship Id="rId4" Type="http://schemas.openxmlformats.org/officeDocument/2006/relationships/slide" Target="slide159.xml"/></Relationships>
</file>

<file path=ppt/slides/_rels/slide159.xml.rels><?xml version="1.0" encoding="UTF-8" standalone="yes"?>
<Relationships xmlns="http://schemas.openxmlformats.org/package/2006/relationships"><Relationship Id="rId3" Type="http://schemas.openxmlformats.org/officeDocument/2006/relationships/slide" Target="slide159.xml"/><Relationship Id="rId2" Type="http://schemas.openxmlformats.org/officeDocument/2006/relationships/notesSlide" Target="../notesSlides/notesSlide86.xml"/><Relationship Id="rId1" Type="http://schemas.openxmlformats.org/officeDocument/2006/relationships/slideLayout" Target="../slideLayouts/slideLayout38.xml"/><Relationship Id="rId4" Type="http://schemas.openxmlformats.org/officeDocument/2006/relationships/slide" Target="slide157.xml"/></Relationships>
</file>

<file path=ppt/slides/_rels/slide16.xml.rels><?xml version="1.0" encoding="UTF-8" standalone="yes"?>
<Relationships xmlns="http://schemas.openxmlformats.org/package/2006/relationships"><Relationship Id="rId8" Type="http://schemas.openxmlformats.org/officeDocument/2006/relationships/slide" Target="slide12.xml"/><Relationship Id="rId3" Type="http://schemas.openxmlformats.org/officeDocument/2006/relationships/slide" Target="slide372.xml"/><Relationship Id="rId7" Type="http://schemas.openxmlformats.org/officeDocument/2006/relationships/hyperlink" Target="https://www.ipa.go.jp/security/10threats/ps6vr70000009r2t-att/katsuyouhou_2023.pdf" TargetMode="External"/><Relationship Id="rId2" Type="http://schemas.openxmlformats.org/officeDocument/2006/relationships/notesSlide" Target="../notesSlides/notesSlide7.xml"/><Relationship Id="rId1" Type="http://schemas.openxmlformats.org/officeDocument/2006/relationships/slideLayout" Target="../slideLayouts/slideLayout11.xml"/><Relationship Id="rId6" Type="http://schemas.openxmlformats.org/officeDocument/2006/relationships/slide" Target="slide363.xml"/><Relationship Id="rId5" Type="http://schemas.openxmlformats.org/officeDocument/2006/relationships/slide" Target="slide373.xml"/><Relationship Id="rId4" Type="http://schemas.openxmlformats.org/officeDocument/2006/relationships/slide" Target="slide369.xml"/><Relationship Id="rId9" Type="http://schemas.openxmlformats.org/officeDocument/2006/relationships/hyperlink" Target="https://www.ipa.go.jp/security/10threats/ps6vr70000009r2f-att/kaisetsu_2023.pdf" TargetMode="External"/></Relationships>
</file>

<file path=ppt/slides/_rels/slide160.xml.rels><?xml version="1.0" encoding="UTF-8" standalone="yes"?>
<Relationships xmlns="http://schemas.openxmlformats.org/package/2006/relationships"><Relationship Id="rId3" Type="http://schemas.openxmlformats.org/officeDocument/2006/relationships/slide" Target="slide159.xml"/><Relationship Id="rId2" Type="http://schemas.openxmlformats.org/officeDocument/2006/relationships/notesSlide" Target="../notesSlides/notesSlide87.xml"/><Relationship Id="rId1" Type="http://schemas.openxmlformats.org/officeDocument/2006/relationships/slideLayout" Target="../slideLayouts/slideLayout38.xml"/><Relationship Id="rId4" Type="http://schemas.openxmlformats.org/officeDocument/2006/relationships/slide" Target="slide157.xml"/></Relationships>
</file>

<file path=ppt/slides/_rels/slide161.xml.rels><?xml version="1.0" encoding="UTF-8" standalone="yes"?>
<Relationships xmlns="http://schemas.openxmlformats.org/package/2006/relationships"><Relationship Id="rId3" Type="http://schemas.openxmlformats.org/officeDocument/2006/relationships/slide" Target="slide159.xml"/><Relationship Id="rId2" Type="http://schemas.openxmlformats.org/officeDocument/2006/relationships/notesSlide" Target="../notesSlides/notesSlide88.xml"/><Relationship Id="rId1" Type="http://schemas.openxmlformats.org/officeDocument/2006/relationships/slideLayout" Target="../slideLayouts/slideLayout38.xml"/><Relationship Id="rId5" Type="http://schemas.openxmlformats.org/officeDocument/2006/relationships/slide" Target="slide157.xml"/><Relationship Id="rId4" Type="http://schemas.openxmlformats.org/officeDocument/2006/relationships/hyperlink" Target="https://www.ipa.go.jp/security/guide/sme/ug65p90000019cbk-att/000055794.docx" TargetMode="External"/></Relationships>
</file>

<file path=ppt/slides/_rels/slide162.xml.rels><?xml version="1.0" encoding="UTF-8" standalone="yes"?>
<Relationships xmlns="http://schemas.openxmlformats.org/package/2006/relationships"><Relationship Id="rId3" Type="http://schemas.openxmlformats.org/officeDocument/2006/relationships/image" Target="../media/image258.png"/><Relationship Id="rId2" Type="http://schemas.openxmlformats.org/officeDocument/2006/relationships/notesSlide" Target="../notesSlides/notesSlide89.xml"/><Relationship Id="rId1" Type="http://schemas.openxmlformats.org/officeDocument/2006/relationships/slideLayout" Target="../slideLayouts/slideLayout38.xml"/><Relationship Id="rId4" Type="http://schemas.openxmlformats.org/officeDocument/2006/relationships/slide" Target="slide157.xml"/></Relationships>
</file>

<file path=ppt/slides/_rels/slide163.xml.rels><?xml version="1.0" encoding="UTF-8" standalone="yes"?>
<Relationships xmlns="http://schemas.openxmlformats.org/package/2006/relationships"><Relationship Id="rId3" Type="http://schemas.openxmlformats.org/officeDocument/2006/relationships/hyperlink" Target="https://www.ipa.go.jp/security/guide/sme/about.html" TargetMode="External"/><Relationship Id="rId2" Type="http://schemas.openxmlformats.org/officeDocument/2006/relationships/notesSlide" Target="../notesSlides/notesSlide90.xml"/><Relationship Id="rId1" Type="http://schemas.openxmlformats.org/officeDocument/2006/relationships/slideLayout" Target="../slideLayouts/slideLayout38.xml"/><Relationship Id="rId5" Type="http://schemas.openxmlformats.org/officeDocument/2006/relationships/slide" Target="slide157.xml"/><Relationship Id="rId4" Type="http://schemas.openxmlformats.org/officeDocument/2006/relationships/hyperlink" Target="https://www.ipa.go.jp/security/guide/sme/ug65p90000019cbk-att/000055848.pdf" TargetMode="External"/></Relationships>
</file>

<file path=ppt/slides/_rels/slide164.xml.rels><?xml version="1.0" encoding="UTF-8" standalone="yes"?>
<Relationships xmlns="http://schemas.openxmlformats.org/package/2006/relationships"><Relationship Id="rId3" Type="http://schemas.openxmlformats.org/officeDocument/2006/relationships/hyperlink" Target="https://www.ipa.go.jp/security/guide/sme/ug65p90000019cbk-att/000055529.pptx" TargetMode="External"/><Relationship Id="rId2" Type="http://schemas.openxmlformats.org/officeDocument/2006/relationships/notesSlide" Target="../notesSlides/notesSlide91.xml"/><Relationship Id="rId1" Type="http://schemas.openxmlformats.org/officeDocument/2006/relationships/slideLayout" Target="../slideLayouts/slideLayout38.xml"/><Relationship Id="rId4" Type="http://schemas.openxmlformats.org/officeDocument/2006/relationships/slide" Target="slide157.xml"/></Relationships>
</file>

<file path=ppt/slides/_rels/slide165.xml.rels><?xml version="1.0" encoding="UTF-8" standalone="yes"?>
<Relationships xmlns="http://schemas.openxmlformats.org/package/2006/relationships"><Relationship Id="rId3" Type="http://schemas.openxmlformats.org/officeDocument/2006/relationships/hyperlink" Target="https://security-portal.nisc.go.jp/guidance/handbook.html" TargetMode="External"/><Relationship Id="rId2" Type="http://schemas.openxmlformats.org/officeDocument/2006/relationships/notesSlide" Target="../notesSlides/notesSlide92.xml"/><Relationship Id="rId1" Type="http://schemas.openxmlformats.org/officeDocument/2006/relationships/slideLayout" Target="../slideLayouts/slideLayout38.xml"/><Relationship Id="rId4" Type="http://schemas.openxmlformats.org/officeDocument/2006/relationships/slide" Target="slide157.xml"/></Relationships>
</file>

<file path=ppt/slides/_rels/slide166.xml.rels><?xml version="1.0" encoding="UTF-8" standalone="yes"?>
<Relationships xmlns="http://schemas.openxmlformats.org/package/2006/relationships"><Relationship Id="rId3" Type="http://schemas.openxmlformats.org/officeDocument/2006/relationships/hyperlink" Target="https://www.soumu.go.jp/main_content/000752925.pdf" TargetMode="External"/><Relationship Id="rId2" Type="http://schemas.openxmlformats.org/officeDocument/2006/relationships/notesSlide" Target="../notesSlides/notesSlide93.xml"/><Relationship Id="rId1" Type="http://schemas.openxmlformats.org/officeDocument/2006/relationships/slideLayout" Target="../slideLayouts/slideLayout38.xml"/><Relationship Id="rId4" Type="http://schemas.openxmlformats.org/officeDocument/2006/relationships/slide" Target="slide157.xml"/></Relationships>
</file>

<file path=ppt/slides/_rels/slide167.xml.rels><?xml version="1.0" encoding="UTF-8" standalone="yes"?>
<Relationships xmlns="http://schemas.openxmlformats.org/package/2006/relationships"><Relationship Id="rId3" Type="http://schemas.openxmlformats.org/officeDocument/2006/relationships/hyperlink" Target="https://www.ipa.go.jp/security/guide/sme/ug65p90000019cbk-att/000072150.pdf" TargetMode="External"/><Relationship Id="rId2" Type="http://schemas.openxmlformats.org/officeDocument/2006/relationships/notesSlide" Target="../notesSlides/notesSlide94.xml"/><Relationship Id="rId1" Type="http://schemas.openxmlformats.org/officeDocument/2006/relationships/slideLayout" Target="../slideLayouts/slideLayout38.xml"/><Relationship Id="rId4" Type="http://schemas.openxmlformats.org/officeDocument/2006/relationships/slide" Target="slide157.xml"/></Relationships>
</file>

<file path=ppt/slides/_rels/slide168.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notesSlide" Target="../notesSlides/notesSlide95.xml"/><Relationship Id="rId1" Type="http://schemas.openxmlformats.org/officeDocument/2006/relationships/slideLayout" Target="../slideLayouts/slideLayout38.xml"/><Relationship Id="rId4" Type="http://schemas.openxmlformats.org/officeDocument/2006/relationships/slide" Target="slide157.xml"/></Relationships>
</file>

<file path=ppt/slides/_rels/slide169.xml.rels><?xml version="1.0" encoding="UTF-8" standalone="yes"?>
<Relationships xmlns="http://schemas.openxmlformats.org/package/2006/relationships"><Relationship Id="rId3" Type="http://schemas.openxmlformats.org/officeDocument/2006/relationships/hyperlink" Target="https://www.ipa.go.jp/security/guide/sme/ug65p90000019cbk-att/000055794.docx" TargetMode="External"/><Relationship Id="rId2" Type="http://schemas.openxmlformats.org/officeDocument/2006/relationships/notesSlide" Target="../notesSlides/notesSlide96.xml"/><Relationship Id="rId1" Type="http://schemas.openxmlformats.org/officeDocument/2006/relationships/slideLayout" Target="../slideLayouts/slideLayout38.xml"/><Relationship Id="rId5" Type="http://schemas.openxmlformats.org/officeDocument/2006/relationships/slide" Target="slide157.xml"/><Relationship Id="rId4" Type="http://schemas.openxmlformats.org/officeDocument/2006/relationships/slide" Target="slide371.xml"/></Relationships>
</file>

<file path=ppt/slides/_rels/slide17.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slide" Target="slide367.xml"/><Relationship Id="rId7" Type="http://schemas.openxmlformats.org/officeDocument/2006/relationships/image" Target="../media/image17.png"/><Relationship Id="rId2" Type="http://schemas.openxmlformats.org/officeDocument/2006/relationships/notesSlide" Target="../notesSlides/notesSlide8.xml"/><Relationship Id="rId1" Type="http://schemas.openxmlformats.org/officeDocument/2006/relationships/slideLayout" Target="../slideLayouts/slideLayout16.xml"/><Relationship Id="rId6" Type="http://schemas.openxmlformats.org/officeDocument/2006/relationships/image" Target="../media/image16.png"/><Relationship Id="rId11" Type="http://schemas.openxmlformats.org/officeDocument/2006/relationships/slide" Target="slide12.xml"/><Relationship Id="rId5" Type="http://schemas.openxmlformats.org/officeDocument/2006/relationships/image" Target="../media/image15.png"/><Relationship Id="rId10" Type="http://schemas.openxmlformats.org/officeDocument/2006/relationships/image" Target="../media/image20.png"/><Relationship Id="rId4" Type="http://schemas.openxmlformats.org/officeDocument/2006/relationships/slide" Target="slide366.xml"/><Relationship Id="rId9" Type="http://schemas.openxmlformats.org/officeDocument/2006/relationships/image" Target="../media/image19.png"/></Relationships>
</file>

<file path=ppt/slides/_rels/slide170.xml.rels><?xml version="1.0" encoding="UTF-8" standalone="yes"?>
<Relationships xmlns="http://schemas.openxmlformats.org/package/2006/relationships"><Relationship Id="rId3" Type="http://schemas.openxmlformats.org/officeDocument/2006/relationships/slide" Target="slide171.xml"/><Relationship Id="rId2" Type="http://schemas.openxmlformats.org/officeDocument/2006/relationships/notesSlide" Target="../notesSlides/notesSlide97.xml"/><Relationship Id="rId1" Type="http://schemas.openxmlformats.org/officeDocument/2006/relationships/slideLayout" Target="../slideLayouts/slideLayout2.xml"/><Relationship Id="rId4" Type="http://schemas.openxmlformats.org/officeDocument/2006/relationships/slide" Target="slide172.xml"/></Relationships>
</file>

<file path=ppt/slides/_rels/slide171.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98.xml"/><Relationship Id="rId1" Type="http://schemas.openxmlformats.org/officeDocument/2006/relationships/slideLayout" Target="../slideLayouts/slideLayout39.xml"/><Relationship Id="rId4" Type="http://schemas.openxmlformats.org/officeDocument/2006/relationships/image" Target="../media/image260.png"/></Relationships>
</file>

<file path=ppt/slides/_rels/slide172.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slide" Target="slide170.xml"/><Relationship Id="rId7" Type="http://schemas.openxmlformats.org/officeDocument/2006/relationships/diagramColors" Target="../diagrams/colors5.xml"/><Relationship Id="rId2" Type="http://schemas.openxmlformats.org/officeDocument/2006/relationships/notesSlide" Target="../notesSlides/notesSlide99.xml"/><Relationship Id="rId1" Type="http://schemas.openxmlformats.org/officeDocument/2006/relationships/slideLayout" Target="../slideLayouts/slideLayout39.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173.xml.rels><?xml version="1.0" encoding="UTF-8" standalone="yes"?>
<Relationships xmlns="http://schemas.openxmlformats.org/package/2006/relationships"><Relationship Id="rId8" Type="http://schemas.openxmlformats.org/officeDocument/2006/relationships/slide" Target="slide170.xml"/><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100.xml"/><Relationship Id="rId1" Type="http://schemas.openxmlformats.org/officeDocument/2006/relationships/slideLayout" Target="../slideLayouts/slideLayout39.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174.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01.xml"/><Relationship Id="rId1" Type="http://schemas.openxmlformats.org/officeDocument/2006/relationships/slideLayout" Target="../slideLayouts/slideLayout39.xml"/></Relationships>
</file>

<file path=ppt/slides/_rels/slide175.xml.rels><?xml version="1.0" encoding="UTF-8" standalone="yes"?>
<Relationships xmlns="http://schemas.openxmlformats.org/package/2006/relationships"><Relationship Id="rId3" Type="http://schemas.openxmlformats.org/officeDocument/2006/relationships/slide" Target="slide159.xml"/><Relationship Id="rId2" Type="http://schemas.openxmlformats.org/officeDocument/2006/relationships/notesSlide" Target="../notesSlides/notesSlide102.xml"/><Relationship Id="rId1" Type="http://schemas.openxmlformats.org/officeDocument/2006/relationships/slideLayout" Target="../slideLayouts/slideLayout39.xml"/><Relationship Id="rId4" Type="http://schemas.openxmlformats.org/officeDocument/2006/relationships/slide" Target="slide170.xml"/></Relationships>
</file>

<file path=ppt/slides/_rels/slide176.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03.xml"/><Relationship Id="rId1" Type="http://schemas.openxmlformats.org/officeDocument/2006/relationships/slideLayout" Target="../slideLayouts/slideLayout39.xml"/></Relationships>
</file>

<file path=ppt/slides/_rels/slide177.xml.rels><?xml version="1.0" encoding="UTF-8" standalone="yes"?>
<Relationships xmlns="http://schemas.openxmlformats.org/package/2006/relationships"><Relationship Id="rId8" Type="http://schemas.openxmlformats.org/officeDocument/2006/relationships/slide" Target="slide170.xml"/><Relationship Id="rId3" Type="http://schemas.openxmlformats.org/officeDocument/2006/relationships/image" Target="../media/image261.png"/><Relationship Id="rId7" Type="http://schemas.openxmlformats.org/officeDocument/2006/relationships/image" Target="../media/image265.png"/><Relationship Id="rId2" Type="http://schemas.openxmlformats.org/officeDocument/2006/relationships/notesSlide" Target="../notesSlides/notesSlide104.xml"/><Relationship Id="rId1" Type="http://schemas.openxmlformats.org/officeDocument/2006/relationships/slideLayout" Target="../slideLayouts/slideLayout39.xml"/><Relationship Id="rId6" Type="http://schemas.openxmlformats.org/officeDocument/2006/relationships/image" Target="../media/image264.png"/><Relationship Id="rId5" Type="http://schemas.openxmlformats.org/officeDocument/2006/relationships/image" Target="../media/image263.png"/><Relationship Id="rId4" Type="http://schemas.openxmlformats.org/officeDocument/2006/relationships/image" Target="../media/image262.png"/></Relationships>
</file>

<file path=ppt/slides/_rels/slide178.xml.rels><?xml version="1.0" encoding="UTF-8" standalone="yes"?>
<Relationships xmlns="http://schemas.openxmlformats.org/package/2006/relationships"><Relationship Id="rId8" Type="http://schemas.openxmlformats.org/officeDocument/2006/relationships/image" Target="../media/image271.png"/><Relationship Id="rId13" Type="http://schemas.openxmlformats.org/officeDocument/2006/relationships/slide" Target="slide170.xml"/><Relationship Id="rId3" Type="http://schemas.openxmlformats.org/officeDocument/2006/relationships/image" Target="../media/image266.png"/><Relationship Id="rId7" Type="http://schemas.openxmlformats.org/officeDocument/2006/relationships/image" Target="../media/image270.png"/><Relationship Id="rId12" Type="http://schemas.openxmlformats.org/officeDocument/2006/relationships/image" Target="../media/image275.png"/><Relationship Id="rId2" Type="http://schemas.openxmlformats.org/officeDocument/2006/relationships/notesSlide" Target="../notesSlides/notesSlide105.xml"/><Relationship Id="rId1" Type="http://schemas.openxmlformats.org/officeDocument/2006/relationships/slideLayout" Target="../slideLayouts/slideLayout39.xml"/><Relationship Id="rId6" Type="http://schemas.openxmlformats.org/officeDocument/2006/relationships/image" Target="../media/image269.png"/><Relationship Id="rId11" Type="http://schemas.openxmlformats.org/officeDocument/2006/relationships/image" Target="../media/image274.png"/><Relationship Id="rId5" Type="http://schemas.openxmlformats.org/officeDocument/2006/relationships/image" Target="../media/image268.png"/><Relationship Id="rId10" Type="http://schemas.openxmlformats.org/officeDocument/2006/relationships/image" Target="../media/image273.png"/><Relationship Id="rId4" Type="http://schemas.openxmlformats.org/officeDocument/2006/relationships/image" Target="../media/image267.png"/><Relationship Id="rId9" Type="http://schemas.openxmlformats.org/officeDocument/2006/relationships/image" Target="../media/image272.png"/></Relationships>
</file>

<file path=ppt/slides/_rels/slide179.xml.rels><?xml version="1.0" encoding="UTF-8" standalone="yes"?>
<Relationships xmlns="http://schemas.openxmlformats.org/package/2006/relationships"><Relationship Id="rId8" Type="http://schemas.openxmlformats.org/officeDocument/2006/relationships/slide" Target="slide170.xml"/><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notesSlide" Target="../notesSlides/notesSlide106.xml"/><Relationship Id="rId1" Type="http://schemas.openxmlformats.org/officeDocument/2006/relationships/slideLayout" Target="../slideLayouts/slideLayout40.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18.xml.rels><?xml version="1.0" encoding="UTF-8" standalone="yes"?>
<Relationships xmlns="http://schemas.openxmlformats.org/package/2006/relationships"><Relationship Id="rId8" Type="http://schemas.openxmlformats.org/officeDocument/2006/relationships/image" Target="../media/image22.svg"/><Relationship Id="rId13" Type="http://schemas.openxmlformats.org/officeDocument/2006/relationships/image" Target="../media/image27.svg"/><Relationship Id="rId3" Type="http://schemas.openxmlformats.org/officeDocument/2006/relationships/slide" Target="slide371.xml"/><Relationship Id="rId7" Type="http://schemas.openxmlformats.org/officeDocument/2006/relationships/image" Target="../media/image21.png"/><Relationship Id="rId12" Type="http://schemas.openxmlformats.org/officeDocument/2006/relationships/image" Target="../media/image26.png"/><Relationship Id="rId17" Type="http://schemas.openxmlformats.org/officeDocument/2006/relationships/slide" Target="slide12.xml"/><Relationship Id="rId2" Type="http://schemas.openxmlformats.org/officeDocument/2006/relationships/slide" Target="slide370.xml"/><Relationship Id="rId16" Type="http://schemas.openxmlformats.org/officeDocument/2006/relationships/image" Target="../media/image30.png"/><Relationship Id="rId1" Type="http://schemas.openxmlformats.org/officeDocument/2006/relationships/slideLayout" Target="../slideLayouts/slideLayout16.xml"/><Relationship Id="rId6" Type="http://schemas.openxmlformats.org/officeDocument/2006/relationships/slide" Target="slide373.xml"/><Relationship Id="rId11" Type="http://schemas.openxmlformats.org/officeDocument/2006/relationships/image" Target="../media/image25.png"/><Relationship Id="rId5" Type="http://schemas.openxmlformats.org/officeDocument/2006/relationships/slide" Target="slide367.xml"/><Relationship Id="rId15" Type="http://schemas.openxmlformats.org/officeDocument/2006/relationships/image" Target="../media/image29.png"/><Relationship Id="rId10" Type="http://schemas.openxmlformats.org/officeDocument/2006/relationships/image" Target="../media/image24.png"/><Relationship Id="rId4" Type="http://schemas.openxmlformats.org/officeDocument/2006/relationships/slide" Target="slide369.xml"/><Relationship Id="rId9" Type="http://schemas.openxmlformats.org/officeDocument/2006/relationships/image" Target="../media/image23.png"/><Relationship Id="rId14" Type="http://schemas.openxmlformats.org/officeDocument/2006/relationships/image" Target="../media/image28.png"/></Relationships>
</file>

<file path=ppt/slides/_rels/slide180.xml.rels><?xml version="1.0" encoding="UTF-8" standalone="yes"?>
<Relationships xmlns="http://schemas.openxmlformats.org/package/2006/relationships"><Relationship Id="rId3" Type="http://schemas.openxmlformats.org/officeDocument/2006/relationships/image" Target="../media/image276.png"/><Relationship Id="rId2" Type="http://schemas.openxmlformats.org/officeDocument/2006/relationships/notesSlide" Target="../notesSlides/notesSlide107.xml"/><Relationship Id="rId1" Type="http://schemas.openxmlformats.org/officeDocument/2006/relationships/slideLayout" Target="../slideLayouts/slideLayout41.xml"/><Relationship Id="rId4" Type="http://schemas.openxmlformats.org/officeDocument/2006/relationships/slide" Target="slide170.xml"/></Relationships>
</file>

<file path=ppt/slides/_rels/slide181.xml.rels><?xml version="1.0" encoding="UTF-8" standalone="yes"?>
<Relationships xmlns="http://schemas.openxmlformats.org/package/2006/relationships"><Relationship Id="rId3" Type="http://schemas.openxmlformats.org/officeDocument/2006/relationships/image" Target="../media/image277.png"/><Relationship Id="rId2" Type="http://schemas.openxmlformats.org/officeDocument/2006/relationships/notesSlide" Target="../notesSlides/notesSlide108.xml"/><Relationship Id="rId1" Type="http://schemas.openxmlformats.org/officeDocument/2006/relationships/slideLayout" Target="../slideLayouts/slideLayout41.xml"/><Relationship Id="rId4" Type="http://schemas.openxmlformats.org/officeDocument/2006/relationships/slide" Target="slide170.xml"/></Relationships>
</file>

<file path=ppt/slides/_rels/slide182.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09.xml"/><Relationship Id="rId1" Type="http://schemas.openxmlformats.org/officeDocument/2006/relationships/slideLayout" Target="../slideLayouts/slideLayout41.xml"/></Relationships>
</file>

<file path=ppt/slides/_rels/slide183.xml.rels><?xml version="1.0" encoding="UTF-8" standalone="yes"?>
<Relationships xmlns="http://schemas.openxmlformats.org/package/2006/relationships"><Relationship Id="rId8" Type="http://schemas.openxmlformats.org/officeDocument/2006/relationships/slide" Target="slide170.xml"/><Relationship Id="rId3" Type="http://schemas.openxmlformats.org/officeDocument/2006/relationships/diagramData" Target="../diagrams/data8.xml"/><Relationship Id="rId7" Type="http://schemas.microsoft.com/office/2007/relationships/diagramDrawing" Target="../diagrams/drawing8.xml"/><Relationship Id="rId2" Type="http://schemas.openxmlformats.org/officeDocument/2006/relationships/notesSlide" Target="../notesSlides/notesSlide110.xml"/><Relationship Id="rId1" Type="http://schemas.openxmlformats.org/officeDocument/2006/relationships/slideLayout" Target="../slideLayouts/slideLayout41.xml"/><Relationship Id="rId6" Type="http://schemas.openxmlformats.org/officeDocument/2006/relationships/diagramColors" Target="../diagrams/colors8.xml"/><Relationship Id="rId5" Type="http://schemas.openxmlformats.org/officeDocument/2006/relationships/diagramQuickStyle" Target="../diagrams/quickStyle8.xml"/><Relationship Id="rId4" Type="http://schemas.openxmlformats.org/officeDocument/2006/relationships/diagramLayout" Target="../diagrams/layout8.xml"/></Relationships>
</file>

<file path=ppt/slides/_rels/slide184.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11.xml"/><Relationship Id="rId1" Type="http://schemas.openxmlformats.org/officeDocument/2006/relationships/slideLayout" Target="../slideLayouts/slideLayout41.xml"/></Relationships>
</file>

<file path=ppt/slides/_rels/slide185.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12.xml"/><Relationship Id="rId1" Type="http://schemas.openxmlformats.org/officeDocument/2006/relationships/slideLayout" Target="../slideLayouts/slideLayout41.xml"/></Relationships>
</file>

<file path=ppt/slides/_rels/slide186.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13.xml"/><Relationship Id="rId1" Type="http://schemas.openxmlformats.org/officeDocument/2006/relationships/slideLayout" Target="../slideLayouts/slideLayout41.xml"/></Relationships>
</file>

<file path=ppt/slides/_rels/slide187.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14.xml"/><Relationship Id="rId1" Type="http://schemas.openxmlformats.org/officeDocument/2006/relationships/slideLayout" Target="../slideLayouts/slideLayout41.xml"/></Relationships>
</file>

<file path=ppt/slides/_rels/slide188.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15.xml"/><Relationship Id="rId1" Type="http://schemas.openxmlformats.org/officeDocument/2006/relationships/slideLayout" Target="../slideLayouts/slideLayout41.xml"/></Relationships>
</file>

<file path=ppt/slides/_rels/slide189.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16.xml"/><Relationship Id="rId1" Type="http://schemas.openxmlformats.org/officeDocument/2006/relationships/slideLayout" Target="../slideLayouts/slideLayout41.xml"/></Relationships>
</file>

<file path=ppt/slides/_rels/slide19.xml.rels><?xml version="1.0" encoding="UTF-8" standalone="yes"?>
<Relationships xmlns="http://schemas.openxmlformats.org/package/2006/relationships"><Relationship Id="rId8" Type="http://schemas.openxmlformats.org/officeDocument/2006/relationships/slide" Target="slide12.xml"/><Relationship Id="rId3" Type="http://schemas.openxmlformats.org/officeDocument/2006/relationships/image" Target="../media/image32.png"/><Relationship Id="rId7" Type="http://schemas.openxmlformats.org/officeDocument/2006/relationships/image" Target="../media/image7.png"/><Relationship Id="rId2" Type="http://schemas.openxmlformats.org/officeDocument/2006/relationships/image" Target="../media/image31.png"/><Relationship Id="rId1" Type="http://schemas.openxmlformats.org/officeDocument/2006/relationships/slideLayout" Target="../slideLayouts/slideLayout10.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3.png"/></Relationships>
</file>

<file path=ppt/slides/_rels/slide190.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17.xml"/><Relationship Id="rId1" Type="http://schemas.openxmlformats.org/officeDocument/2006/relationships/slideLayout" Target="../slideLayouts/slideLayout41.xml"/></Relationships>
</file>

<file path=ppt/slides/_rels/slide191.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18.xml"/><Relationship Id="rId1" Type="http://schemas.openxmlformats.org/officeDocument/2006/relationships/slideLayout" Target="../slideLayouts/slideLayout41.xml"/></Relationships>
</file>

<file path=ppt/slides/_rels/slide192.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19.xml"/><Relationship Id="rId1" Type="http://schemas.openxmlformats.org/officeDocument/2006/relationships/slideLayout" Target="../slideLayouts/slideLayout41.xml"/></Relationships>
</file>

<file path=ppt/slides/_rels/slide193.xml.rels><?xml version="1.0" encoding="UTF-8" standalone="yes"?>
<Relationships xmlns="http://schemas.openxmlformats.org/package/2006/relationships"><Relationship Id="rId3" Type="http://schemas.openxmlformats.org/officeDocument/2006/relationships/slide" Target="slide159.xml"/><Relationship Id="rId2" Type="http://schemas.openxmlformats.org/officeDocument/2006/relationships/notesSlide" Target="../notesSlides/notesSlide120.xml"/><Relationship Id="rId1" Type="http://schemas.openxmlformats.org/officeDocument/2006/relationships/slideLayout" Target="../slideLayouts/slideLayout41.xml"/><Relationship Id="rId4" Type="http://schemas.openxmlformats.org/officeDocument/2006/relationships/slide" Target="slide170.xml"/></Relationships>
</file>

<file path=ppt/slides/_rels/slide194.xml.rels><?xml version="1.0" encoding="UTF-8" standalone="yes"?>
<Relationships xmlns="http://schemas.openxmlformats.org/package/2006/relationships"><Relationship Id="rId8" Type="http://schemas.openxmlformats.org/officeDocument/2006/relationships/slide" Target="slide170.xml"/><Relationship Id="rId3" Type="http://schemas.openxmlformats.org/officeDocument/2006/relationships/diagramData" Target="../diagrams/data9.xml"/><Relationship Id="rId7" Type="http://schemas.microsoft.com/office/2007/relationships/diagramDrawing" Target="../diagrams/drawing9.xml"/><Relationship Id="rId2" Type="http://schemas.openxmlformats.org/officeDocument/2006/relationships/notesSlide" Target="../notesSlides/notesSlide121.xml"/><Relationship Id="rId1" Type="http://schemas.openxmlformats.org/officeDocument/2006/relationships/slideLayout" Target="../slideLayouts/slideLayout38.xml"/><Relationship Id="rId6" Type="http://schemas.openxmlformats.org/officeDocument/2006/relationships/diagramColors" Target="../diagrams/colors9.xml"/><Relationship Id="rId5" Type="http://schemas.openxmlformats.org/officeDocument/2006/relationships/diagramQuickStyle" Target="../diagrams/quickStyle9.xml"/><Relationship Id="rId4" Type="http://schemas.openxmlformats.org/officeDocument/2006/relationships/diagramLayout" Target="../diagrams/layout9.xml"/></Relationships>
</file>

<file path=ppt/slides/_rels/slide195.xml.rels><?xml version="1.0" encoding="UTF-8" standalone="yes"?>
<Relationships xmlns="http://schemas.openxmlformats.org/package/2006/relationships"><Relationship Id="rId3" Type="http://schemas.openxmlformats.org/officeDocument/2006/relationships/image" Target="../media/image278.png"/><Relationship Id="rId2" Type="http://schemas.openxmlformats.org/officeDocument/2006/relationships/notesSlide" Target="../notesSlides/notesSlide122.xml"/><Relationship Id="rId1" Type="http://schemas.openxmlformats.org/officeDocument/2006/relationships/slideLayout" Target="../slideLayouts/slideLayout38.xml"/><Relationship Id="rId6" Type="http://schemas.openxmlformats.org/officeDocument/2006/relationships/slide" Target="slide170.xml"/><Relationship Id="rId5" Type="http://schemas.openxmlformats.org/officeDocument/2006/relationships/image" Target="../media/image279.png"/><Relationship Id="rId4" Type="http://schemas.openxmlformats.org/officeDocument/2006/relationships/image" Target="../media/image276.png"/></Relationships>
</file>

<file path=ppt/slides/_rels/slide196.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23.xml"/><Relationship Id="rId1" Type="http://schemas.openxmlformats.org/officeDocument/2006/relationships/slideLayout" Target="../slideLayouts/slideLayout38.xml"/></Relationships>
</file>

<file path=ppt/slides/_rels/slide197.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24.xml"/><Relationship Id="rId1" Type="http://schemas.openxmlformats.org/officeDocument/2006/relationships/slideLayout" Target="../slideLayouts/slideLayout38.xml"/></Relationships>
</file>

<file path=ppt/slides/_rels/slide198.xml.rels><?xml version="1.0" encoding="UTF-8" standalone="yes"?>
<Relationships xmlns="http://schemas.openxmlformats.org/package/2006/relationships"><Relationship Id="rId3" Type="http://schemas.openxmlformats.org/officeDocument/2006/relationships/slide" Target="slide369.xml"/><Relationship Id="rId2" Type="http://schemas.openxmlformats.org/officeDocument/2006/relationships/notesSlide" Target="../notesSlides/notesSlide125.xml"/><Relationship Id="rId1" Type="http://schemas.openxmlformats.org/officeDocument/2006/relationships/slideLayout" Target="../slideLayouts/slideLayout38.xml"/><Relationship Id="rId4" Type="http://schemas.openxmlformats.org/officeDocument/2006/relationships/slide" Target="slide170.xml"/></Relationships>
</file>

<file path=ppt/slides/_rels/slide199.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26.xml"/><Relationship Id="rId1" Type="http://schemas.openxmlformats.org/officeDocument/2006/relationships/slideLayout" Target="../slideLayouts/slideLayout38.xml"/></Relationships>
</file>

<file path=ppt/slides/_rels/slide2.xml.rels><?xml version="1.0" encoding="UTF-8" standalone="yes"?>
<Relationships xmlns="http://schemas.openxmlformats.org/package/2006/relationships"><Relationship Id="rId8" Type="http://schemas.openxmlformats.org/officeDocument/2006/relationships/slide" Target="slide16.xml"/><Relationship Id="rId13" Type="http://schemas.openxmlformats.org/officeDocument/2006/relationships/slide" Target="slide26.xml"/><Relationship Id="rId18" Type="http://schemas.openxmlformats.org/officeDocument/2006/relationships/slide" Target="slide31.xml"/><Relationship Id="rId3" Type="http://schemas.openxmlformats.org/officeDocument/2006/relationships/slide" Target="slide9.xml"/><Relationship Id="rId21" Type="http://schemas.openxmlformats.org/officeDocument/2006/relationships/slide" Target="slide36.xml"/><Relationship Id="rId7" Type="http://schemas.openxmlformats.org/officeDocument/2006/relationships/slide" Target="slide14.xml"/><Relationship Id="rId12" Type="http://schemas.openxmlformats.org/officeDocument/2006/relationships/slide" Target="slide24.xml"/><Relationship Id="rId17" Type="http://schemas.openxmlformats.org/officeDocument/2006/relationships/slide" Target="slide30.xml"/><Relationship Id="rId2" Type="http://schemas.openxmlformats.org/officeDocument/2006/relationships/slide" Target="slide8.xml"/><Relationship Id="rId16" Type="http://schemas.openxmlformats.org/officeDocument/2006/relationships/slide" Target="slide29.xml"/><Relationship Id="rId20" Type="http://schemas.openxmlformats.org/officeDocument/2006/relationships/slide" Target="slide35.xml"/><Relationship Id="rId1" Type="http://schemas.openxmlformats.org/officeDocument/2006/relationships/slideLayout" Target="../slideLayouts/slideLayout9.xml"/><Relationship Id="rId6" Type="http://schemas.openxmlformats.org/officeDocument/2006/relationships/slide" Target="slide13.xml"/><Relationship Id="rId11" Type="http://schemas.openxmlformats.org/officeDocument/2006/relationships/slide" Target="slide22.xml"/><Relationship Id="rId24" Type="http://schemas.openxmlformats.org/officeDocument/2006/relationships/slide" Target="slide42.xml"/><Relationship Id="rId5" Type="http://schemas.openxmlformats.org/officeDocument/2006/relationships/slide" Target="slide12.xml"/><Relationship Id="rId15" Type="http://schemas.openxmlformats.org/officeDocument/2006/relationships/slide" Target="slide28.xml"/><Relationship Id="rId23" Type="http://schemas.openxmlformats.org/officeDocument/2006/relationships/slide" Target="slide39.xml"/><Relationship Id="rId10" Type="http://schemas.openxmlformats.org/officeDocument/2006/relationships/slide" Target="slide20.xml"/><Relationship Id="rId19" Type="http://schemas.openxmlformats.org/officeDocument/2006/relationships/slide" Target="slide34.xml"/><Relationship Id="rId4" Type="http://schemas.openxmlformats.org/officeDocument/2006/relationships/slide" Target="slide10.xml"/><Relationship Id="rId9" Type="http://schemas.openxmlformats.org/officeDocument/2006/relationships/slide" Target="slide19.xml"/><Relationship Id="rId14" Type="http://schemas.openxmlformats.org/officeDocument/2006/relationships/slide" Target="slide27.xml"/><Relationship Id="rId22" Type="http://schemas.openxmlformats.org/officeDocument/2006/relationships/slide" Target="slide38.xml"/></Relationships>
</file>

<file path=ppt/slides/_rels/slide20.xml.rels><?xml version="1.0" encoding="UTF-8" standalone="yes"?>
<Relationships xmlns="http://schemas.openxmlformats.org/package/2006/relationships"><Relationship Id="rId8" Type="http://schemas.openxmlformats.org/officeDocument/2006/relationships/slide" Target="slide363.xml"/><Relationship Id="rId13" Type="http://schemas.openxmlformats.org/officeDocument/2006/relationships/image" Target="../media/image42.png"/><Relationship Id="rId3" Type="http://schemas.openxmlformats.org/officeDocument/2006/relationships/image" Target="../media/image36.png"/><Relationship Id="rId7" Type="http://schemas.openxmlformats.org/officeDocument/2006/relationships/slide" Target="slide373.xml"/><Relationship Id="rId12" Type="http://schemas.openxmlformats.org/officeDocument/2006/relationships/image" Target="../media/image41.png"/><Relationship Id="rId17" Type="http://schemas.openxmlformats.org/officeDocument/2006/relationships/slide" Target="slide12.xml"/><Relationship Id="rId2" Type="http://schemas.openxmlformats.org/officeDocument/2006/relationships/notesSlide" Target="../notesSlides/notesSlide9.xml"/><Relationship Id="rId16" Type="http://schemas.openxmlformats.org/officeDocument/2006/relationships/image" Target="../media/image45.png"/><Relationship Id="rId1" Type="http://schemas.openxmlformats.org/officeDocument/2006/relationships/slideLayout" Target="../slideLayouts/slideLayout13.xml"/><Relationship Id="rId6" Type="http://schemas.openxmlformats.org/officeDocument/2006/relationships/image" Target="../media/image39.svg"/><Relationship Id="rId11" Type="http://schemas.openxmlformats.org/officeDocument/2006/relationships/image" Target="../media/image40.png"/><Relationship Id="rId5" Type="http://schemas.openxmlformats.org/officeDocument/2006/relationships/image" Target="../media/image38.png"/><Relationship Id="rId15" Type="http://schemas.openxmlformats.org/officeDocument/2006/relationships/image" Target="../media/image44.png"/><Relationship Id="rId10" Type="http://schemas.openxmlformats.org/officeDocument/2006/relationships/slide" Target="slide364.xml"/><Relationship Id="rId4" Type="http://schemas.openxmlformats.org/officeDocument/2006/relationships/image" Target="../media/image37.png"/><Relationship Id="rId9" Type="http://schemas.openxmlformats.org/officeDocument/2006/relationships/slide" Target="slide366.xml"/><Relationship Id="rId14" Type="http://schemas.openxmlformats.org/officeDocument/2006/relationships/image" Target="../media/image43.png"/></Relationships>
</file>

<file path=ppt/slides/_rels/slide200.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notesSlide" Target="../notesSlides/notesSlide127.xml"/><Relationship Id="rId1" Type="http://schemas.openxmlformats.org/officeDocument/2006/relationships/slideLayout" Target="../slideLayouts/slideLayout38.xml"/><Relationship Id="rId4" Type="http://schemas.openxmlformats.org/officeDocument/2006/relationships/slide" Target="slide170.xml"/></Relationships>
</file>

<file path=ppt/slides/_rels/slide201.xml.rels><?xml version="1.0" encoding="UTF-8" standalone="yes"?>
<Relationships xmlns="http://schemas.openxmlformats.org/package/2006/relationships"><Relationship Id="rId3" Type="http://schemas.openxmlformats.org/officeDocument/2006/relationships/slide" Target="slide159.xml"/><Relationship Id="rId2" Type="http://schemas.openxmlformats.org/officeDocument/2006/relationships/notesSlide" Target="../notesSlides/notesSlide128.xml"/><Relationship Id="rId1" Type="http://schemas.openxmlformats.org/officeDocument/2006/relationships/slideLayout" Target="../slideLayouts/slideLayout38.xml"/><Relationship Id="rId4" Type="http://schemas.openxmlformats.org/officeDocument/2006/relationships/slide" Target="slide170.xml"/></Relationships>
</file>

<file path=ppt/slides/_rels/slide202.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29.xml"/><Relationship Id="rId1" Type="http://schemas.openxmlformats.org/officeDocument/2006/relationships/slideLayout" Target="../slideLayouts/slideLayout38.xml"/></Relationships>
</file>

<file path=ppt/slides/_rels/slide203.xml.rels><?xml version="1.0" encoding="UTF-8" standalone="yes"?>
<Relationships xmlns="http://schemas.openxmlformats.org/package/2006/relationships"><Relationship Id="rId8" Type="http://schemas.openxmlformats.org/officeDocument/2006/relationships/slide" Target="slide170.xml"/><Relationship Id="rId3" Type="http://schemas.openxmlformats.org/officeDocument/2006/relationships/diagramData" Target="../diagrams/data10.xml"/><Relationship Id="rId7" Type="http://schemas.microsoft.com/office/2007/relationships/diagramDrawing" Target="../diagrams/drawing10.xml"/><Relationship Id="rId2" Type="http://schemas.openxmlformats.org/officeDocument/2006/relationships/notesSlide" Target="../notesSlides/notesSlide130.xml"/><Relationship Id="rId1" Type="http://schemas.openxmlformats.org/officeDocument/2006/relationships/slideLayout" Target="../slideLayouts/slideLayout38.xml"/><Relationship Id="rId6" Type="http://schemas.openxmlformats.org/officeDocument/2006/relationships/diagramColors" Target="../diagrams/colors10.xml"/><Relationship Id="rId5" Type="http://schemas.openxmlformats.org/officeDocument/2006/relationships/diagramQuickStyle" Target="../diagrams/quickStyle10.xml"/><Relationship Id="rId4" Type="http://schemas.openxmlformats.org/officeDocument/2006/relationships/diagramLayout" Target="../diagrams/layout10.xml"/></Relationships>
</file>

<file path=ppt/slides/_rels/slide204.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31.xml"/><Relationship Id="rId1" Type="http://schemas.openxmlformats.org/officeDocument/2006/relationships/slideLayout" Target="../slideLayouts/slideLayout38.xml"/></Relationships>
</file>

<file path=ppt/slides/_rels/slide205.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32.xml"/><Relationship Id="rId1" Type="http://schemas.openxmlformats.org/officeDocument/2006/relationships/slideLayout" Target="../slideLayouts/slideLayout38.xml"/><Relationship Id="rId4" Type="http://schemas.openxmlformats.org/officeDocument/2006/relationships/slide" Target="slide367.xml"/></Relationships>
</file>

<file path=ppt/slides/_rels/slide206.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33.xml"/><Relationship Id="rId1" Type="http://schemas.openxmlformats.org/officeDocument/2006/relationships/slideLayout" Target="../slideLayouts/slideLayout38.xml"/></Relationships>
</file>

<file path=ppt/slides/_rels/slide207.xml.rels><?xml version="1.0" encoding="UTF-8" standalone="yes"?>
<Relationships xmlns="http://schemas.openxmlformats.org/package/2006/relationships"><Relationship Id="rId8" Type="http://schemas.openxmlformats.org/officeDocument/2006/relationships/slide" Target="slide170.xml"/><Relationship Id="rId3" Type="http://schemas.openxmlformats.org/officeDocument/2006/relationships/diagramData" Target="../diagrams/data11.xml"/><Relationship Id="rId7" Type="http://schemas.microsoft.com/office/2007/relationships/diagramDrawing" Target="../diagrams/drawing11.xml"/><Relationship Id="rId2" Type="http://schemas.openxmlformats.org/officeDocument/2006/relationships/notesSlide" Target="../notesSlides/notesSlide134.xml"/><Relationship Id="rId1" Type="http://schemas.openxmlformats.org/officeDocument/2006/relationships/slideLayout" Target="../slideLayouts/slideLayout38.xml"/><Relationship Id="rId6" Type="http://schemas.openxmlformats.org/officeDocument/2006/relationships/diagramColors" Target="../diagrams/colors11.xml"/><Relationship Id="rId5" Type="http://schemas.openxmlformats.org/officeDocument/2006/relationships/diagramQuickStyle" Target="../diagrams/quickStyle11.xml"/><Relationship Id="rId4" Type="http://schemas.openxmlformats.org/officeDocument/2006/relationships/diagramLayout" Target="../diagrams/layout11.xml"/></Relationships>
</file>

<file path=ppt/slides/_rels/slide208.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35.xml"/><Relationship Id="rId1" Type="http://schemas.openxmlformats.org/officeDocument/2006/relationships/slideLayout" Target="../slideLayouts/slideLayout38.xml"/></Relationships>
</file>

<file path=ppt/slides/_rels/slide209.xml.rels><?xml version="1.0" encoding="UTF-8" standalone="yes"?>
<Relationships xmlns="http://schemas.openxmlformats.org/package/2006/relationships"><Relationship Id="rId8" Type="http://schemas.openxmlformats.org/officeDocument/2006/relationships/image" Target="../media/image281.png"/><Relationship Id="rId13" Type="http://schemas.openxmlformats.org/officeDocument/2006/relationships/slide" Target="slide170.xml"/><Relationship Id="rId3" Type="http://schemas.openxmlformats.org/officeDocument/2006/relationships/diagramData" Target="../diagrams/data12.xml"/><Relationship Id="rId7" Type="http://schemas.microsoft.com/office/2007/relationships/diagramDrawing" Target="../diagrams/drawing12.xml"/><Relationship Id="rId12" Type="http://schemas.openxmlformats.org/officeDocument/2006/relationships/image" Target="../media/image285.png"/><Relationship Id="rId2" Type="http://schemas.openxmlformats.org/officeDocument/2006/relationships/notesSlide" Target="../notesSlides/notesSlide136.xml"/><Relationship Id="rId1" Type="http://schemas.openxmlformats.org/officeDocument/2006/relationships/slideLayout" Target="../slideLayouts/slideLayout38.xml"/><Relationship Id="rId6" Type="http://schemas.openxmlformats.org/officeDocument/2006/relationships/diagramColors" Target="../diagrams/colors12.xml"/><Relationship Id="rId11" Type="http://schemas.openxmlformats.org/officeDocument/2006/relationships/image" Target="../media/image284.png"/><Relationship Id="rId5" Type="http://schemas.openxmlformats.org/officeDocument/2006/relationships/diagramQuickStyle" Target="../diagrams/quickStyle12.xml"/><Relationship Id="rId10" Type="http://schemas.openxmlformats.org/officeDocument/2006/relationships/image" Target="../media/image283.png"/><Relationship Id="rId4" Type="http://schemas.openxmlformats.org/officeDocument/2006/relationships/diagramLayout" Target="../diagrams/layout12.xml"/><Relationship Id="rId9" Type="http://schemas.openxmlformats.org/officeDocument/2006/relationships/image" Target="../media/image282.png"/></Relationships>
</file>

<file path=ppt/slides/_rels/slide21.xml.rels><?xml version="1.0" encoding="UTF-8" standalone="yes"?>
<Relationships xmlns="http://schemas.openxmlformats.org/package/2006/relationships"><Relationship Id="rId8" Type="http://schemas.openxmlformats.org/officeDocument/2006/relationships/image" Target="../media/image52.png"/><Relationship Id="rId13" Type="http://schemas.openxmlformats.org/officeDocument/2006/relationships/hyperlink" Target="https://www.soumu.go.jp/main_content/000753141.pdf" TargetMode="External"/><Relationship Id="rId3" Type="http://schemas.openxmlformats.org/officeDocument/2006/relationships/image" Target="../media/image47.png"/><Relationship Id="rId7" Type="http://schemas.openxmlformats.org/officeDocument/2006/relationships/image" Target="../media/image51.png"/><Relationship Id="rId12" Type="http://schemas.openxmlformats.org/officeDocument/2006/relationships/slide" Target="slide12.xml"/><Relationship Id="rId2" Type="http://schemas.openxmlformats.org/officeDocument/2006/relationships/image" Target="../media/image46.png"/><Relationship Id="rId1" Type="http://schemas.openxmlformats.org/officeDocument/2006/relationships/slideLayout" Target="../slideLayouts/slideLayout11.xml"/><Relationship Id="rId6" Type="http://schemas.openxmlformats.org/officeDocument/2006/relationships/image" Target="../media/image50.svg"/><Relationship Id="rId11" Type="http://schemas.openxmlformats.org/officeDocument/2006/relationships/slide" Target="slide374.xml"/><Relationship Id="rId5" Type="http://schemas.openxmlformats.org/officeDocument/2006/relationships/image" Target="../media/image49.png"/><Relationship Id="rId10" Type="http://schemas.openxmlformats.org/officeDocument/2006/relationships/slide" Target="slide369.xml"/><Relationship Id="rId4" Type="http://schemas.openxmlformats.org/officeDocument/2006/relationships/image" Target="../media/image48.svg"/><Relationship Id="rId9" Type="http://schemas.openxmlformats.org/officeDocument/2006/relationships/image" Target="../media/image53.png"/></Relationships>
</file>

<file path=ppt/slides/_rels/slide210.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37.xml"/><Relationship Id="rId1" Type="http://schemas.openxmlformats.org/officeDocument/2006/relationships/slideLayout" Target="../slideLayouts/slideLayout38.xml"/></Relationships>
</file>

<file path=ppt/slides/_rels/slide211.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38.xml"/><Relationship Id="rId1" Type="http://schemas.openxmlformats.org/officeDocument/2006/relationships/slideLayout" Target="../slideLayouts/slideLayout38.xml"/></Relationships>
</file>

<file path=ppt/slides/_rels/slide212.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39.xml"/><Relationship Id="rId1" Type="http://schemas.openxmlformats.org/officeDocument/2006/relationships/slideLayout" Target="../slideLayouts/slideLayout38.xml"/></Relationships>
</file>

<file path=ppt/slides/_rels/slide213.xml.rels><?xml version="1.0" encoding="UTF-8" standalone="yes"?>
<Relationships xmlns="http://schemas.openxmlformats.org/package/2006/relationships"><Relationship Id="rId3" Type="http://schemas.openxmlformats.org/officeDocument/2006/relationships/image" Target="../media/image276.png"/><Relationship Id="rId2" Type="http://schemas.openxmlformats.org/officeDocument/2006/relationships/notesSlide" Target="../notesSlides/notesSlide140.xml"/><Relationship Id="rId1" Type="http://schemas.openxmlformats.org/officeDocument/2006/relationships/slideLayout" Target="../slideLayouts/slideLayout41.xml"/><Relationship Id="rId4" Type="http://schemas.openxmlformats.org/officeDocument/2006/relationships/slide" Target="slide170.xml"/></Relationships>
</file>

<file path=ppt/slides/_rels/slide214.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41.xml"/><Relationship Id="rId1" Type="http://schemas.openxmlformats.org/officeDocument/2006/relationships/slideLayout" Target="../slideLayouts/slideLayout41.xml"/></Relationships>
</file>

<file path=ppt/slides/_rels/slide215.xml.rels><?xml version="1.0" encoding="UTF-8" standalone="yes"?>
<Relationships xmlns="http://schemas.openxmlformats.org/package/2006/relationships"><Relationship Id="rId8" Type="http://schemas.openxmlformats.org/officeDocument/2006/relationships/slide" Target="slide170.xml"/><Relationship Id="rId3" Type="http://schemas.openxmlformats.org/officeDocument/2006/relationships/diagramData" Target="../diagrams/data13.xml"/><Relationship Id="rId7" Type="http://schemas.microsoft.com/office/2007/relationships/diagramDrawing" Target="../diagrams/drawing13.xml"/><Relationship Id="rId2" Type="http://schemas.openxmlformats.org/officeDocument/2006/relationships/notesSlide" Target="../notesSlides/notesSlide142.xml"/><Relationship Id="rId1" Type="http://schemas.openxmlformats.org/officeDocument/2006/relationships/slideLayout" Target="../slideLayouts/slideLayout41.xml"/><Relationship Id="rId6" Type="http://schemas.openxmlformats.org/officeDocument/2006/relationships/diagramColors" Target="../diagrams/colors13.xml"/><Relationship Id="rId5" Type="http://schemas.openxmlformats.org/officeDocument/2006/relationships/diagramQuickStyle" Target="../diagrams/quickStyle13.xml"/><Relationship Id="rId4" Type="http://schemas.openxmlformats.org/officeDocument/2006/relationships/diagramLayout" Target="../diagrams/layout13.xml"/></Relationships>
</file>

<file path=ppt/slides/_rels/slide216.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43.xml"/><Relationship Id="rId1" Type="http://schemas.openxmlformats.org/officeDocument/2006/relationships/slideLayout" Target="../slideLayouts/slideLayout41.xml"/></Relationships>
</file>

<file path=ppt/slides/_rels/slide217.xml.rels><?xml version="1.0" encoding="UTF-8" standalone="yes"?>
<Relationships xmlns="http://schemas.openxmlformats.org/package/2006/relationships"><Relationship Id="rId3" Type="http://schemas.openxmlformats.org/officeDocument/2006/relationships/slide" Target="slide170.xml"/><Relationship Id="rId2" Type="http://schemas.openxmlformats.org/officeDocument/2006/relationships/notesSlide" Target="../notesSlides/notesSlide144.xml"/><Relationship Id="rId1" Type="http://schemas.openxmlformats.org/officeDocument/2006/relationships/slideLayout" Target="../slideLayouts/slideLayout41.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3.xml"/></Relationships>
</file>

<file path=ppt/slides/_rels/slide219.xml.rels><?xml version="1.0" encoding="UTF-8" standalone="yes"?>
<Relationships xmlns="http://schemas.openxmlformats.org/package/2006/relationships"><Relationship Id="rId3" Type="http://schemas.openxmlformats.org/officeDocument/2006/relationships/slide" Target="slide220.xml"/><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slide" Target="slide372.xml"/><Relationship Id="rId2" Type="http://schemas.openxmlformats.org/officeDocument/2006/relationships/slide" Target="slide368.xml"/><Relationship Id="rId1" Type="http://schemas.openxmlformats.org/officeDocument/2006/relationships/slideLayout" Target="../slideLayouts/slideLayout15.xml"/><Relationship Id="rId5" Type="http://schemas.openxmlformats.org/officeDocument/2006/relationships/hyperlink" Target="https://www.ipa.go.jp/security/guide/sme/ug65p90000019cbk-att/security-incident.pdf" TargetMode="External"/><Relationship Id="rId4" Type="http://schemas.openxmlformats.org/officeDocument/2006/relationships/slide" Target="slide12.xml"/></Relationships>
</file>

<file path=ppt/slides/_rels/slide220.xml.rels><?xml version="1.0" encoding="UTF-8" standalone="yes"?>
<Relationships xmlns="http://schemas.openxmlformats.org/package/2006/relationships"><Relationship Id="rId3" Type="http://schemas.openxmlformats.org/officeDocument/2006/relationships/slide" Target="slide219.xml"/><Relationship Id="rId2" Type="http://schemas.openxmlformats.org/officeDocument/2006/relationships/notesSlide" Target="../notesSlides/notesSlide147.xml"/><Relationship Id="rId1" Type="http://schemas.openxmlformats.org/officeDocument/2006/relationships/slideLayout" Target="../slideLayouts/slideLayout36.xml"/><Relationship Id="rId6" Type="http://schemas.openxmlformats.org/officeDocument/2006/relationships/hyperlink" Target="https://www.iso.org/standard/75652.html" TargetMode="External"/><Relationship Id="rId5" Type="http://schemas.openxmlformats.org/officeDocument/2006/relationships/hyperlink" Target="https://www.iso.org/standard/27001" TargetMode="External"/><Relationship Id="rId4" Type="http://schemas.openxmlformats.org/officeDocument/2006/relationships/image" Target="../media/image260.png"/></Relationships>
</file>

<file path=ppt/slides/_rels/slide221.xml.rels><?xml version="1.0" encoding="UTF-8" standalone="yes"?>
<Relationships xmlns="http://schemas.openxmlformats.org/package/2006/relationships"><Relationship Id="rId3" Type="http://schemas.openxmlformats.org/officeDocument/2006/relationships/slide" Target="slide365.xml"/><Relationship Id="rId2" Type="http://schemas.openxmlformats.org/officeDocument/2006/relationships/notesSlide" Target="../notesSlides/notesSlide148.xml"/><Relationship Id="rId1" Type="http://schemas.openxmlformats.org/officeDocument/2006/relationships/slideLayout" Target="../slideLayouts/slideLayout36.xml"/><Relationship Id="rId4" Type="http://schemas.openxmlformats.org/officeDocument/2006/relationships/slide" Target="slide219.xml"/></Relationships>
</file>

<file path=ppt/slides/_rels/slide222.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notesSlide" Target="../notesSlides/notesSlide149.xml"/><Relationship Id="rId1" Type="http://schemas.openxmlformats.org/officeDocument/2006/relationships/slideLayout" Target="../slideLayouts/slideLayout36.xml"/><Relationship Id="rId6" Type="http://schemas.openxmlformats.org/officeDocument/2006/relationships/image" Target="../media/image104.png"/><Relationship Id="rId5" Type="http://schemas.openxmlformats.org/officeDocument/2006/relationships/hyperlink" Target="https://www.iso.org/standard/27001" TargetMode="External"/><Relationship Id="rId4" Type="http://schemas.openxmlformats.org/officeDocument/2006/relationships/slide" Target="slide219.xml"/></Relationships>
</file>

<file path=ppt/slides/_rels/slide223.xml.rels><?xml version="1.0" encoding="UTF-8" standalone="yes"?>
<Relationships xmlns="http://schemas.openxmlformats.org/package/2006/relationships"><Relationship Id="rId3" Type="http://schemas.openxmlformats.org/officeDocument/2006/relationships/slide" Target="slide219.xml"/><Relationship Id="rId2" Type="http://schemas.openxmlformats.org/officeDocument/2006/relationships/notesSlide" Target="../notesSlides/notesSlide150.xml"/><Relationship Id="rId1" Type="http://schemas.openxmlformats.org/officeDocument/2006/relationships/slideLayout" Target="../slideLayouts/slideLayout36.xml"/><Relationship Id="rId4" Type="http://schemas.openxmlformats.org/officeDocument/2006/relationships/image" Target="../media/image286.png"/></Relationships>
</file>

<file path=ppt/slides/_rels/slide224.xml.rels><?xml version="1.0" encoding="UTF-8" standalone="yes"?>
<Relationships xmlns="http://schemas.openxmlformats.org/package/2006/relationships"><Relationship Id="rId3" Type="http://schemas.openxmlformats.org/officeDocument/2006/relationships/slide" Target="slide219.xml"/><Relationship Id="rId2" Type="http://schemas.openxmlformats.org/officeDocument/2006/relationships/notesSlide" Target="../notesSlides/notesSlide151.xml"/><Relationship Id="rId1" Type="http://schemas.openxmlformats.org/officeDocument/2006/relationships/slideLayout" Target="../slideLayouts/slideLayout36.xml"/><Relationship Id="rId4" Type="http://schemas.openxmlformats.org/officeDocument/2006/relationships/image" Target="../media/image286.png"/></Relationships>
</file>

<file path=ppt/slides/_rels/slide225.xml.rels><?xml version="1.0" encoding="UTF-8" standalone="yes"?>
<Relationships xmlns="http://schemas.openxmlformats.org/package/2006/relationships"><Relationship Id="rId3" Type="http://schemas.openxmlformats.org/officeDocument/2006/relationships/slide" Target="slide219.xml"/><Relationship Id="rId2" Type="http://schemas.openxmlformats.org/officeDocument/2006/relationships/notesSlide" Target="../notesSlides/notesSlide152.xml"/><Relationship Id="rId1" Type="http://schemas.openxmlformats.org/officeDocument/2006/relationships/slideLayout" Target="../slideLayouts/slideLayout36.xml"/><Relationship Id="rId4" Type="http://schemas.openxmlformats.org/officeDocument/2006/relationships/image" Target="../media/image286.png"/></Relationships>
</file>

<file path=ppt/slides/_rels/slide226.xml.rels><?xml version="1.0" encoding="UTF-8" standalone="yes"?>
<Relationships xmlns="http://schemas.openxmlformats.org/package/2006/relationships"><Relationship Id="rId3" Type="http://schemas.openxmlformats.org/officeDocument/2006/relationships/hyperlink" Target="https://www.iso.org/standard/75652.html" TargetMode="External"/><Relationship Id="rId2" Type="http://schemas.openxmlformats.org/officeDocument/2006/relationships/notesSlide" Target="../notesSlides/notesSlide153.xml"/><Relationship Id="rId1" Type="http://schemas.openxmlformats.org/officeDocument/2006/relationships/slideLayout" Target="../slideLayouts/slideLayout36.xml"/><Relationship Id="rId4" Type="http://schemas.openxmlformats.org/officeDocument/2006/relationships/slide" Target="slide219.xml"/></Relationships>
</file>

<file path=ppt/slides/_rels/slide227.xml.rels><?xml version="1.0" encoding="UTF-8" standalone="yes"?>
<Relationships xmlns="http://schemas.openxmlformats.org/package/2006/relationships"><Relationship Id="rId3" Type="http://schemas.openxmlformats.org/officeDocument/2006/relationships/slide" Target="slide219.xml"/><Relationship Id="rId2" Type="http://schemas.openxmlformats.org/officeDocument/2006/relationships/notesSlide" Target="../notesSlides/notesSlide154.xml"/><Relationship Id="rId1" Type="http://schemas.openxmlformats.org/officeDocument/2006/relationships/slideLayout" Target="../slideLayouts/slideLayout36.xml"/></Relationships>
</file>

<file path=ppt/slides/_rels/slide228.xml.rels><?xml version="1.0" encoding="UTF-8" standalone="yes"?>
<Relationships xmlns="http://schemas.openxmlformats.org/package/2006/relationships"><Relationship Id="rId8" Type="http://schemas.openxmlformats.org/officeDocument/2006/relationships/slide" Target="slide365.xml"/><Relationship Id="rId3" Type="http://schemas.openxmlformats.org/officeDocument/2006/relationships/slide" Target="slide219.xml"/><Relationship Id="rId7" Type="http://schemas.openxmlformats.org/officeDocument/2006/relationships/hyperlink" Target="https://www.ppc.go.jp/personalinfo/legal/leakAction/" TargetMode="External"/><Relationship Id="rId2" Type="http://schemas.openxmlformats.org/officeDocument/2006/relationships/notesSlide" Target="../notesSlides/notesSlide155.xml"/><Relationship Id="rId1" Type="http://schemas.openxmlformats.org/officeDocument/2006/relationships/slideLayout" Target="../slideLayouts/slideLayout36.xml"/><Relationship Id="rId6" Type="http://schemas.openxmlformats.org/officeDocument/2006/relationships/hyperlink" Target="https://www.keishicho.metro.tokyo.lg.jp/sodan/madoguchi/sogo.html" TargetMode="External"/><Relationship Id="rId5" Type="http://schemas.openxmlformats.org/officeDocument/2006/relationships/hyperlink" Target="https://www.ipa.go.jp/security/anshin/about.html" TargetMode="External"/><Relationship Id="rId10" Type="http://schemas.openxmlformats.org/officeDocument/2006/relationships/hyperlink" Target="https://www.jpcert.or.jp/form/" TargetMode="External"/><Relationship Id="rId4" Type="http://schemas.openxmlformats.org/officeDocument/2006/relationships/hyperlink" Target="https://www.ipa.go.jp/security/todokede/crack-virus/about.html" TargetMode="External"/><Relationship Id="rId9" Type="http://schemas.openxmlformats.org/officeDocument/2006/relationships/hyperlink" Target="mailto:info@jpcert.or.jp" TargetMode="External"/></Relationships>
</file>

<file path=ppt/slides/_rels/slide229.xml.rels><?xml version="1.0" encoding="UTF-8" standalone="yes"?>
<Relationships xmlns="http://schemas.openxmlformats.org/package/2006/relationships"><Relationship Id="rId8" Type="http://schemas.openxmlformats.org/officeDocument/2006/relationships/slide" Target="slide365.xml"/><Relationship Id="rId3" Type="http://schemas.openxmlformats.org/officeDocument/2006/relationships/slide" Target="slide219.xml"/><Relationship Id="rId7" Type="http://schemas.openxmlformats.org/officeDocument/2006/relationships/hyperlink" Target="https://www.jpcert.or.jp/at/2023.html" TargetMode="External"/><Relationship Id="rId2" Type="http://schemas.openxmlformats.org/officeDocument/2006/relationships/notesSlide" Target="../notesSlides/notesSlide156.xml"/><Relationship Id="rId1" Type="http://schemas.openxmlformats.org/officeDocument/2006/relationships/slideLayout" Target="../slideLayouts/slideLayout36.xml"/><Relationship Id="rId6" Type="http://schemas.openxmlformats.org/officeDocument/2006/relationships/hyperlink" Target="https://www.ppc.go.jp/news/careful_information/?category=39" TargetMode="External"/><Relationship Id="rId5" Type="http://schemas.openxmlformats.org/officeDocument/2006/relationships/hyperlink" Target="https://www.ipa.go.jp/security/anshin/measures/ransom_tokusetsu.html" TargetMode="External"/><Relationship Id="rId4" Type="http://schemas.openxmlformats.org/officeDocument/2006/relationships/hyperlink" Target="https://www.ipa.go.jp/security/security-alert/2023/index.html" TargetMode="External"/><Relationship Id="rId9" Type="http://schemas.openxmlformats.org/officeDocument/2006/relationships/slide" Target="slide364.xml"/></Relationships>
</file>

<file path=ppt/slides/_rels/slide23.xml.rels><?xml version="1.0" encoding="UTF-8" standalone="yes"?>
<Relationships xmlns="http://schemas.openxmlformats.org/package/2006/relationships"><Relationship Id="rId8" Type="http://schemas.openxmlformats.org/officeDocument/2006/relationships/hyperlink" Target="https://www.nisc.go.jp/pdf/policy/inquiry/kokai_jireishu.pdf" TargetMode="External"/><Relationship Id="rId13" Type="http://schemas.openxmlformats.org/officeDocument/2006/relationships/image" Target="../media/image58.svg"/><Relationship Id="rId18" Type="http://schemas.openxmlformats.org/officeDocument/2006/relationships/image" Target="../media/image63.svg"/><Relationship Id="rId3" Type="http://schemas.openxmlformats.org/officeDocument/2006/relationships/slide" Target="slide367.xml"/><Relationship Id="rId21" Type="http://schemas.openxmlformats.org/officeDocument/2006/relationships/slide" Target="slide12.xml"/><Relationship Id="rId7" Type="http://schemas.openxmlformats.org/officeDocument/2006/relationships/slide" Target="slide366.xml"/><Relationship Id="rId12" Type="http://schemas.openxmlformats.org/officeDocument/2006/relationships/image" Target="../media/image57.png"/><Relationship Id="rId17" Type="http://schemas.openxmlformats.org/officeDocument/2006/relationships/image" Target="../media/image62.png"/><Relationship Id="rId2" Type="http://schemas.openxmlformats.org/officeDocument/2006/relationships/slide" Target="slide363.xml"/><Relationship Id="rId16" Type="http://schemas.openxmlformats.org/officeDocument/2006/relationships/image" Target="../media/image61.png"/><Relationship Id="rId20" Type="http://schemas.openxmlformats.org/officeDocument/2006/relationships/slide" Target="slide372.xml"/><Relationship Id="rId1" Type="http://schemas.openxmlformats.org/officeDocument/2006/relationships/slideLayout" Target="../slideLayouts/slideLayout12.xml"/><Relationship Id="rId6" Type="http://schemas.openxmlformats.org/officeDocument/2006/relationships/slide" Target="slide373.xml"/><Relationship Id="rId11" Type="http://schemas.openxmlformats.org/officeDocument/2006/relationships/image" Target="../media/image56.png"/><Relationship Id="rId5" Type="http://schemas.openxmlformats.org/officeDocument/2006/relationships/slide" Target="slide365.xml"/><Relationship Id="rId15" Type="http://schemas.openxmlformats.org/officeDocument/2006/relationships/image" Target="../media/image60.svg"/><Relationship Id="rId10" Type="http://schemas.openxmlformats.org/officeDocument/2006/relationships/image" Target="../media/image55.png"/><Relationship Id="rId19" Type="http://schemas.openxmlformats.org/officeDocument/2006/relationships/image" Target="../media/image64.png"/><Relationship Id="rId4" Type="http://schemas.openxmlformats.org/officeDocument/2006/relationships/slide" Target="slide370.xml"/><Relationship Id="rId9" Type="http://schemas.openxmlformats.org/officeDocument/2006/relationships/image" Target="../media/image54.png"/><Relationship Id="rId14" Type="http://schemas.openxmlformats.org/officeDocument/2006/relationships/image" Target="../media/image59.png"/></Relationships>
</file>

<file path=ppt/slides/_rels/slide230.xml.rels><?xml version="1.0" encoding="UTF-8" standalone="yes"?>
<Relationships xmlns="http://schemas.openxmlformats.org/package/2006/relationships"><Relationship Id="rId3" Type="http://schemas.openxmlformats.org/officeDocument/2006/relationships/slide" Target="slide373.xml"/><Relationship Id="rId2" Type="http://schemas.openxmlformats.org/officeDocument/2006/relationships/notesSlide" Target="../notesSlides/notesSlide157.xml"/><Relationship Id="rId1" Type="http://schemas.openxmlformats.org/officeDocument/2006/relationships/slideLayout" Target="../slideLayouts/slideLayout36.xml"/><Relationship Id="rId4" Type="http://schemas.openxmlformats.org/officeDocument/2006/relationships/slide" Target="slide219.xml"/></Relationships>
</file>

<file path=ppt/slides/_rels/slide231.xml.rels><?xml version="1.0" encoding="UTF-8" standalone="yes"?>
<Relationships xmlns="http://schemas.openxmlformats.org/package/2006/relationships"><Relationship Id="rId3" Type="http://schemas.openxmlformats.org/officeDocument/2006/relationships/slide" Target="slide219.xml"/><Relationship Id="rId2" Type="http://schemas.openxmlformats.org/officeDocument/2006/relationships/notesSlide" Target="../notesSlides/notesSlide158.xml"/><Relationship Id="rId1" Type="http://schemas.openxmlformats.org/officeDocument/2006/relationships/slideLayout" Target="../slideLayouts/slideLayout36.xml"/></Relationships>
</file>

<file path=ppt/slides/_rels/slide232.xml.rels><?xml version="1.0" encoding="UTF-8" standalone="yes"?>
<Relationships xmlns="http://schemas.openxmlformats.org/package/2006/relationships"><Relationship Id="rId3" Type="http://schemas.openxmlformats.org/officeDocument/2006/relationships/slide" Target="slide219.xml"/><Relationship Id="rId2" Type="http://schemas.openxmlformats.org/officeDocument/2006/relationships/notesSlide" Target="../notesSlides/notesSlide159.xml"/><Relationship Id="rId1" Type="http://schemas.openxmlformats.org/officeDocument/2006/relationships/slideLayout" Target="../slideLayouts/slideLayout36.xml"/></Relationships>
</file>

<file path=ppt/slides/_rels/slide233.xml.rels><?xml version="1.0" encoding="UTF-8" standalone="yes"?>
<Relationships xmlns="http://schemas.openxmlformats.org/package/2006/relationships"><Relationship Id="rId3" Type="http://schemas.openxmlformats.org/officeDocument/2006/relationships/slide" Target="slide366.xml"/><Relationship Id="rId2" Type="http://schemas.openxmlformats.org/officeDocument/2006/relationships/notesSlide" Target="../notesSlides/notesSlide160.xml"/><Relationship Id="rId1" Type="http://schemas.openxmlformats.org/officeDocument/2006/relationships/slideLayout" Target="../slideLayouts/slideLayout36.xml"/><Relationship Id="rId4" Type="http://schemas.openxmlformats.org/officeDocument/2006/relationships/slide" Target="slide219.xml"/></Relationships>
</file>

<file path=ppt/slides/_rels/slide234.xml.rels><?xml version="1.0" encoding="UTF-8" standalone="yes"?>
<Relationships xmlns="http://schemas.openxmlformats.org/package/2006/relationships"><Relationship Id="rId3" Type="http://schemas.openxmlformats.org/officeDocument/2006/relationships/slide" Target="slide219.xml"/><Relationship Id="rId2" Type="http://schemas.openxmlformats.org/officeDocument/2006/relationships/notesSlide" Target="../notesSlides/notesSlide161.xml"/><Relationship Id="rId1" Type="http://schemas.openxmlformats.org/officeDocument/2006/relationships/slideLayout" Target="../slideLayouts/slideLayout36.xml"/></Relationships>
</file>

<file path=ppt/slides/_rels/slide235.xml.rels><?xml version="1.0" encoding="UTF-8" standalone="yes"?>
<Relationships xmlns="http://schemas.openxmlformats.org/package/2006/relationships"><Relationship Id="rId3" Type="http://schemas.openxmlformats.org/officeDocument/2006/relationships/slide" Target="slide219.xml"/><Relationship Id="rId2" Type="http://schemas.openxmlformats.org/officeDocument/2006/relationships/notesSlide" Target="../notesSlides/notesSlide162.xml"/><Relationship Id="rId1" Type="http://schemas.openxmlformats.org/officeDocument/2006/relationships/slideLayout" Target="../slideLayouts/slideLayout36.xml"/></Relationships>
</file>

<file path=ppt/slides/_rels/slide236.xml.rels><?xml version="1.0" encoding="UTF-8" standalone="yes"?>
<Relationships xmlns="http://schemas.openxmlformats.org/package/2006/relationships"><Relationship Id="rId3" Type="http://schemas.openxmlformats.org/officeDocument/2006/relationships/slide" Target="slide219.xml"/><Relationship Id="rId2" Type="http://schemas.openxmlformats.org/officeDocument/2006/relationships/notesSlide" Target="../notesSlides/notesSlide163.xml"/><Relationship Id="rId1" Type="http://schemas.openxmlformats.org/officeDocument/2006/relationships/slideLayout" Target="../slideLayouts/slideLayout36.xml"/><Relationship Id="rId4" Type="http://schemas.openxmlformats.org/officeDocument/2006/relationships/slide" Target="slide364.xml"/></Relationships>
</file>

<file path=ppt/slides/_rels/slide237.xml.rels><?xml version="1.0" encoding="UTF-8" standalone="yes"?>
<Relationships xmlns="http://schemas.openxmlformats.org/package/2006/relationships"><Relationship Id="rId3" Type="http://schemas.openxmlformats.org/officeDocument/2006/relationships/slide" Target="slide219.xml"/><Relationship Id="rId2" Type="http://schemas.openxmlformats.org/officeDocument/2006/relationships/notesSlide" Target="../notesSlides/notesSlide164.xml"/><Relationship Id="rId1" Type="http://schemas.openxmlformats.org/officeDocument/2006/relationships/slideLayout" Target="../slideLayouts/slideLayout36.xml"/></Relationships>
</file>

<file path=ppt/slides/_rels/slide238.xml.rels><?xml version="1.0" encoding="UTF-8" standalone="yes"?>
<Relationships xmlns="http://schemas.openxmlformats.org/package/2006/relationships"><Relationship Id="rId3" Type="http://schemas.openxmlformats.org/officeDocument/2006/relationships/slide" Target="slide219.xml"/><Relationship Id="rId2" Type="http://schemas.openxmlformats.org/officeDocument/2006/relationships/notesSlide" Target="../notesSlides/notesSlide165.xml"/><Relationship Id="rId1" Type="http://schemas.openxmlformats.org/officeDocument/2006/relationships/slideLayout" Target="../slideLayouts/slideLayout36.xml"/></Relationships>
</file>

<file path=ppt/slides/_rels/slide239.xml.rels><?xml version="1.0" encoding="UTF-8" standalone="yes"?>
<Relationships xmlns="http://schemas.openxmlformats.org/package/2006/relationships"><Relationship Id="rId3" Type="http://schemas.openxmlformats.org/officeDocument/2006/relationships/slide" Target="slide219.xml"/><Relationship Id="rId2" Type="http://schemas.openxmlformats.org/officeDocument/2006/relationships/notesSlide" Target="../notesSlides/notesSlide166.xml"/><Relationship Id="rId1" Type="http://schemas.openxmlformats.org/officeDocument/2006/relationships/slideLayout" Target="../slideLayouts/slideLayout36.xml"/></Relationships>
</file>

<file path=ppt/slides/_rels/slide24.xml.rels><?xml version="1.0" encoding="UTF-8" standalone="yes"?>
<Relationships xmlns="http://schemas.openxmlformats.org/package/2006/relationships"><Relationship Id="rId8" Type="http://schemas.openxmlformats.org/officeDocument/2006/relationships/image" Target="../media/image67.png"/><Relationship Id="rId13" Type="http://schemas.openxmlformats.org/officeDocument/2006/relationships/image" Target="../media/image72.svg"/><Relationship Id="rId3" Type="http://schemas.openxmlformats.org/officeDocument/2006/relationships/chart" Target="../charts/chart3.xml"/><Relationship Id="rId7" Type="http://schemas.openxmlformats.org/officeDocument/2006/relationships/image" Target="../media/image66.png"/><Relationship Id="rId12" Type="http://schemas.openxmlformats.org/officeDocument/2006/relationships/image" Target="../media/image71.png"/><Relationship Id="rId2" Type="http://schemas.openxmlformats.org/officeDocument/2006/relationships/chart" Target="../charts/chart2.xml"/><Relationship Id="rId1" Type="http://schemas.openxmlformats.org/officeDocument/2006/relationships/slideLayout" Target="../slideLayouts/slideLayout13.xml"/><Relationship Id="rId6" Type="http://schemas.openxmlformats.org/officeDocument/2006/relationships/image" Target="../media/image65.png"/><Relationship Id="rId11" Type="http://schemas.openxmlformats.org/officeDocument/2006/relationships/image" Target="../media/image70.svg"/><Relationship Id="rId5" Type="http://schemas.openxmlformats.org/officeDocument/2006/relationships/hyperlink" Target="https://www.npa.go.jp/publications/statistics/cybersecurity/data/R04_cyber_jousei.pdf" TargetMode="External"/><Relationship Id="rId10" Type="http://schemas.openxmlformats.org/officeDocument/2006/relationships/image" Target="../media/image69.png"/><Relationship Id="rId4" Type="http://schemas.openxmlformats.org/officeDocument/2006/relationships/slide" Target="slide12.xml"/><Relationship Id="rId9" Type="http://schemas.openxmlformats.org/officeDocument/2006/relationships/image" Target="../media/image68.svg"/></Relationships>
</file>

<file path=ppt/slides/_rels/slide240.xml.rels><?xml version="1.0" encoding="UTF-8" standalone="yes"?>
<Relationships xmlns="http://schemas.openxmlformats.org/package/2006/relationships"><Relationship Id="rId3" Type="http://schemas.openxmlformats.org/officeDocument/2006/relationships/slide" Target="slide219.xml"/><Relationship Id="rId2" Type="http://schemas.openxmlformats.org/officeDocument/2006/relationships/notesSlide" Target="../notesSlides/notesSlide167.xml"/><Relationship Id="rId1" Type="http://schemas.openxmlformats.org/officeDocument/2006/relationships/slideLayout" Target="../slideLayouts/slideLayout36.xml"/></Relationships>
</file>

<file path=ppt/slides/_rels/slide241.xml.rels><?xml version="1.0" encoding="UTF-8" standalone="yes"?>
<Relationships xmlns="http://schemas.openxmlformats.org/package/2006/relationships"><Relationship Id="rId3" Type="http://schemas.openxmlformats.org/officeDocument/2006/relationships/slide" Target="slide219.xml"/><Relationship Id="rId2" Type="http://schemas.openxmlformats.org/officeDocument/2006/relationships/notesSlide" Target="../notesSlides/notesSlide168.xml"/><Relationship Id="rId1" Type="http://schemas.openxmlformats.org/officeDocument/2006/relationships/slideLayout" Target="../slideLayouts/slideLayout36.xml"/></Relationships>
</file>

<file path=ppt/slides/_rels/slide242.xml.rels><?xml version="1.0" encoding="UTF-8" standalone="yes"?>
<Relationships xmlns="http://schemas.openxmlformats.org/package/2006/relationships"><Relationship Id="rId3" Type="http://schemas.openxmlformats.org/officeDocument/2006/relationships/slide" Target="slide219.xml"/><Relationship Id="rId2" Type="http://schemas.openxmlformats.org/officeDocument/2006/relationships/notesSlide" Target="../notesSlides/notesSlide169.xml"/><Relationship Id="rId1" Type="http://schemas.openxmlformats.org/officeDocument/2006/relationships/slideLayout" Target="../slideLayouts/slideLayout36.xml"/></Relationships>
</file>

<file path=ppt/slides/_rels/slide243.xml.rels><?xml version="1.0" encoding="UTF-8" standalone="yes"?>
<Relationships xmlns="http://schemas.openxmlformats.org/package/2006/relationships"><Relationship Id="rId3" Type="http://schemas.openxmlformats.org/officeDocument/2006/relationships/slide" Target="slide219.xml"/><Relationship Id="rId2" Type="http://schemas.openxmlformats.org/officeDocument/2006/relationships/notesSlide" Target="../notesSlides/notesSlide170.xml"/><Relationship Id="rId1" Type="http://schemas.openxmlformats.org/officeDocument/2006/relationships/slideLayout" Target="../slideLayouts/slideLayout36.xml"/><Relationship Id="rId4" Type="http://schemas.openxmlformats.org/officeDocument/2006/relationships/slide" Target="slide371.xml"/></Relationships>
</file>

<file path=ppt/slides/_rels/slide244.xml.rels><?xml version="1.0" encoding="UTF-8" standalone="yes"?>
<Relationships xmlns="http://schemas.openxmlformats.org/package/2006/relationships"><Relationship Id="rId3" Type="http://schemas.openxmlformats.org/officeDocument/2006/relationships/slide" Target="slide219.xml"/><Relationship Id="rId2" Type="http://schemas.openxmlformats.org/officeDocument/2006/relationships/notesSlide" Target="../notesSlides/notesSlide171.xml"/><Relationship Id="rId1" Type="http://schemas.openxmlformats.org/officeDocument/2006/relationships/slideLayout" Target="../slideLayouts/slideLayout36.xml"/><Relationship Id="rId4" Type="http://schemas.openxmlformats.org/officeDocument/2006/relationships/hyperlink" Target="https://www.soumu.go.jp/main_sosiki/cybersecurity/kokumin/basic/basic_legal.html" TargetMode="External"/></Relationships>
</file>

<file path=ppt/slides/_rels/slide245.xml.rels><?xml version="1.0" encoding="UTF-8" standalone="yes"?>
<Relationships xmlns="http://schemas.openxmlformats.org/package/2006/relationships"><Relationship Id="rId3" Type="http://schemas.openxmlformats.org/officeDocument/2006/relationships/slide" Target="slide219.xml"/><Relationship Id="rId2" Type="http://schemas.openxmlformats.org/officeDocument/2006/relationships/notesSlide" Target="../notesSlides/notesSlide172.xml"/><Relationship Id="rId1" Type="http://schemas.openxmlformats.org/officeDocument/2006/relationships/slideLayout" Target="../slideLayouts/slideLayout36.xml"/></Relationships>
</file>

<file path=ppt/slides/_rels/slide246.xml.rels><?xml version="1.0" encoding="UTF-8" standalone="yes"?>
<Relationships xmlns="http://schemas.openxmlformats.org/package/2006/relationships"><Relationship Id="rId3" Type="http://schemas.openxmlformats.org/officeDocument/2006/relationships/slide" Target="slide219.xml"/><Relationship Id="rId2" Type="http://schemas.openxmlformats.org/officeDocument/2006/relationships/notesSlide" Target="../notesSlides/notesSlide173.xml"/><Relationship Id="rId1" Type="http://schemas.openxmlformats.org/officeDocument/2006/relationships/slideLayout" Target="../slideLayouts/slideLayout36.xml"/></Relationships>
</file>

<file path=ppt/slides/_rels/slide247.xml.rels><?xml version="1.0" encoding="UTF-8" standalone="yes"?>
<Relationships xmlns="http://schemas.openxmlformats.org/package/2006/relationships"><Relationship Id="rId3" Type="http://schemas.openxmlformats.org/officeDocument/2006/relationships/slide" Target="slide219.xml"/><Relationship Id="rId2" Type="http://schemas.openxmlformats.org/officeDocument/2006/relationships/notesSlide" Target="../notesSlides/notesSlide174.xml"/><Relationship Id="rId1" Type="http://schemas.openxmlformats.org/officeDocument/2006/relationships/slideLayout" Target="../slideLayouts/slideLayout36.xml"/></Relationships>
</file>

<file path=ppt/slides/_rels/slide248.xml.rels><?xml version="1.0" encoding="UTF-8" standalone="yes"?>
<Relationships xmlns="http://schemas.openxmlformats.org/package/2006/relationships"><Relationship Id="rId3" Type="http://schemas.openxmlformats.org/officeDocument/2006/relationships/slide" Target="slide249.xml"/><Relationship Id="rId2" Type="http://schemas.openxmlformats.org/officeDocument/2006/relationships/notesSlide" Target="../notesSlides/notesSlide175.xml"/><Relationship Id="rId1" Type="http://schemas.openxmlformats.org/officeDocument/2006/relationships/slideLayout" Target="../slideLayouts/slideLayout2.xml"/></Relationships>
</file>

<file path=ppt/slides/_rels/slide249.xml.rels><?xml version="1.0" encoding="UTF-8" standalone="yes"?>
<Relationships xmlns="http://schemas.openxmlformats.org/package/2006/relationships"><Relationship Id="rId3" Type="http://schemas.openxmlformats.org/officeDocument/2006/relationships/slide" Target="slide248.xml"/><Relationship Id="rId2" Type="http://schemas.openxmlformats.org/officeDocument/2006/relationships/notesSlide" Target="../notesSlides/notesSlide176.xml"/><Relationship Id="rId1" Type="http://schemas.openxmlformats.org/officeDocument/2006/relationships/slideLayout" Target="../slideLayouts/slideLayout36.xml"/></Relationships>
</file>

<file path=ppt/slides/_rels/slide25.xml.rels><?xml version="1.0" encoding="UTF-8" standalone="yes"?>
<Relationships xmlns="http://schemas.openxmlformats.org/package/2006/relationships"><Relationship Id="rId8" Type="http://schemas.openxmlformats.org/officeDocument/2006/relationships/image" Target="../media/image72.svg"/><Relationship Id="rId3" Type="http://schemas.openxmlformats.org/officeDocument/2006/relationships/slide" Target="slide366.xml"/><Relationship Id="rId7" Type="http://schemas.openxmlformats.org/officeDocument/2006/relationships/image" Target="../media/image71.png"/><Relationship Id="rId2" Type="http://schemas.openxmlformats.org/officeDocument/2006/relationships/slide" Target="slide370.xml"/><Relationship Id="rId1" Type="http://schemas.openxmlformats.org/officeDocument/2006/relationships/slideLayout" Target="../slideLayouts/slideLayout11.xml"/><Relationship Id="rId6" Type="http://schemas.openxmlformats.org/officeDocument/2006/relationships/image" Target="../media/image68.svg"/><Relationship Id="rId11" Type="http://schemas.openxmlformats.org/officeDocument/2006/relationships/hyperlink" Target="https://www.nisc.go.jp/pdf/policy/inquiry/kokai_jireishu.pdf" TargetMode="External"/><Relationship Id="rId5" Type="http://schemas.openxmlformats.org/officeDocument/2006/relationships/image" Target="../media/image67.png"/><Relationship Id="rId10" Type="http://schemas.openxmlformats.org/officeDocument/2006/relationships/slide" Target="slide12.xml"/><Relationship Id="rId4" Type="http://schemas.openxmlformats.org/officeDocument/2006/relationships/slide" Target="slide371.xml"/><Relationship Id="rId9" Type="http://schemas.openxmlformats.org/officeDocument/2006/relationships/image" Target="../media/image73.png"/></Relationships>
</file>

<file path=ppt/slides/_rels/slide250.xml.rels><?xml version="1.0" encoding="UTF-8" standalone="yes"?>
<Relationships xmlns="http://schemas.openxmlformats.org/package/2006/relationships"><Relationship Id="rId3" Type="http://schemas.openxmlformats.org/officeDocument/2006/relationships/slide" Target="slide248.xml"/><Relationship Id="rId2" Type="http://schemas.openxmlformats.org/officeDocument/2006/relationships/notesSlide" Target="../notesSlides/notesSlide177.xml"/><Relationship Id="rId1" Type="http://schemas.openxmlformats.org/officeDocument/2006/relationships/slideLayout" Target="../slideLayouts/slideLayout36.xml"/><Relationship Id="rId5" Type="http://schemas.openxmlformats.org/officeDocument/2006/relationships/image" Target="../media/image286.png"/><Relationship Id="rId4" Type="http://schemas.openxmlformats.org/officeDocument/2006/relationships/hyperlink" Target="https://www.iso.org/standard/27001" TargetMode="External"/></Relationships>
</file>

<file path=ppt/slides/_rels/slide251.xml.rels><?xml version="1.0" encoding="UTF-8" standalone="yes"?>
<Relationships xmlns="http://schemas.openxmlformats.org/package/2006/relationships"><Relationship Id="rId3" Type="http://schemas.openxmlformats.org/officeDocument/2006/relationships/hyperlink" Target="https://www.iso.org/standard/75652.html" TargetMode="External"/><Relationship Id="rId2" Type="http://schemas.openxmlformats.org/officeDocument/2006/relationships/notesSlide" Target="../notesSlides/notesSlide178.xml"/><Relationship Id="rId1" Type="http://schemas.openxmlformats.org/officeDocument/2006/relationships/slideLayout" Target="../slideLayouts/slideLayout36.xml"/><Relationship Id="rId4" Type="http://schemas.openxmlformats.org/officeDocument/2006/relationships/slide" Target="slide248.xml"/></Relationships>
</file>

<file path=ppt/slides/_rels/slide252.xml.rels><?xml version="1.0" encoding="UTF-8" standalone="yes"?>
<Relationships xmlns="http://schemas.openxmlformats.org/package/2006/relationships"><Relationship Id="rId3" Type="http://schemas.openxmlformats.org/officeDocument/2006/relationships/slide" Target="slide248.xml"/><Relationship Id="rId2" Type="http://schemas.openxmlformats.org/officeDocument/2006/relationships/notesSlide" Target="../notesSlides/notesSlide179.xml"/><Relationship Id="rId1" Type="http://schemas.openxmlformats.org/officeDocument/2006/relationships/slideLayout" Target="../slideLayouts/slideLayout36.xml"/></Relationships>
</file>

<file path=ppt/slides/_rels/slide253.xml.rels><?xml version="1.0" encoding="UTF-8" standalone="yes"?>
<Relationships xmlns="http://schemas.openxmlformats.org/package/2006/relationships"><Relationship Id="rId3" Type="http://schemas.openxmlformats.org/officeDocument/2006/relationships/slide" Target="slide248.xml"/><Relationship Id="rId2" Type="http://schemas.openxmlformats.org/officeDocument/2006/relationships/notesSlide" Target="../notesSlides/notesSlide180.xml"/><Relationship Id="rId1" Type="http://schemas.openxmlformats.org/officeDocument/2006/relationships/slideLayout" Target="../slideLayouts/slideLayout36.xml"/></Relationships>
</file>

<file path=ppt/slides/_rels/slide254.xml.rels><?xml version="1.0" encoding="UTF-8" standalone="yes"?>
<Relationships xmlns="http://schemas.openxmlformats.org/package/2006/relationships"><Relationship Id="rId3" Type="http://schemas.openxmlformats.org/officeDocument/2006/relationships/slide" Target="slide248.xml"/><Relationship Id="rId2" Type="http://schemas.openxmlformats.org/officeDocument/2006/relationships/notesSlide" Target="../notesSlides/notesSlide181.xml"/><Relationship Id="rId1" Type="http://schemas.openxmlformats.org/officeDocument/2006/relationships/slideLayout" Target="../slideLayouts/slideLayout36.xml"/></Relationships>
</file>

<file path=ppt/slides/_rels/slide255.xml.rels><?xml version="1.0" encoding="UTF-8" standalone="yes"?>
<Relationships xmlns="http://schemas.openxmlformats.org/package/2006/relationships"><Relationship Id="rId3" Type="http://schemas.openxmlformats.org/officeDocument/2006/relationships/slide" Target="slide256.xml"/><Relationship Id="rId2" Type="http://schemas.openxmlformats.org/officeDocument/2006/relationships/notesSlide" Target="../notesSlides/notesSlide182.xml"/><Relationship Id="rId1" Type="http://schemas.openxmlformats.org/officeDocument/2006/relationships/slideLayout" Target="../slideLayouts/slideLayout2.xml"/><Relationship Id="rId4" Type="http://schemas.openxmlformats.org/officeDocument/2006/relationships/slide" Target="slide264.xml"/></Relationships>
</file>

<file path=ppt/slides/_rels/slide256.xml.rels><?xml version="1.0" encoding="UTF-8" standalone="yes"?>
<Relationships xmlns="http://schemas.openxmlformats.org/package/2006/relationships"><Relationship Id="rId3" Type="http://schemas.openxmlformats.org/officeDocument/2006/relationships/slide" Target="slide255.xml"/><Relationship Id="rId2" Type="http://schemas.openxmlformats.org/officeDocument/2006/relationships/notesSlide" Target="../notesSlides/notesSlide183.xml"/><Relationship Id="rId1" Type="http://schemas.openxmlformats.org/officeDocument/2006/relationships/slideLayout" Target="../slideLayouts/slideLayout42.xml"/></Relationships>
</file>

<file path=ppt/slides/_rels/slide257.xml.rels><?xml version="1.0" encoding="UTF-8" standalone="yes"?>
<Relationships xmlns="http://schemas.openxmlformats.org/package/2006/relationships"><Relationship Id="rId3" Type="http://schemas.openxmlformats.org/officeDocument/2006/relationships/slide" Target="slide255.xml"/><Relationship Id="rId2" Type="http://schemas.openxmlformats.org/officeDocument/2006/relationships/notesSlide" Target="../notesSlides/notesSlide184.xml"/><Relationship Id="rId1" Type="http://schemas.openxmlformats.org/officeDocument/2006/relationships/slideLayout" Target="../slideLayouts/slideLayout42.xml"/><Relationship Id="rId5" Type="http://schemas.openxmlformats.org/officeDocument/2006/relationships/hyperlink" Target="https://www.iso.org/standard/27001" TargetMode="External"/><Relationship Id="rId4" Type="http://schemas.openxmlformats.org/officeDocument/2006/relationships/image" Target="../media/image286.png"/></Relationships>
</file>

<file path=ppt/slides/_rels/slide258.xml.rels><?xml version="1.0" encoding="UTF-8" standalone="yes"?>
<Relationships xmlns="http://schemas.openxmlformats.org/package/2006/relationships"><Relationship Id="rId3" Type="http://schemas.openxmlformats.org/officeDocument/2006/relationships/slide" Target="slide255.xml"/><Relationship Id="rId2" Type="http://schemas.openxmlformats.org/officeDocument/2006/relationships/notesSlide" Target="../notesSlides/notesSlide185.xml"/><Relationship Id="rId1" Type="http://schemas.openxmlformats.org/officeDocument/2006/relationships/slideLayout" Target="../slideLayouts/slideLayout42.xml"/><Relationship Id="rId4" Type="http://schemas.openxmlformats.org/officeDocument/2006/relationships/image" Target="../media/image286.png"/></Relationships>
</file>

<file path=ppt/slides/_rels/slide259.xml.rels><?xml version="1.0" encoding="UTF-8" standalone="yes"?>
<Relationships xmlns="http://schemas.openxmlformats.org/package/2006/relationships"><Relationship Id="rId3" Type="http://schemas.openxmlformats.org/officeDocument/2006/relationships/hyperlink" Target="https://www.iso.org/standard/75652.html" TargetMode="External"/><Relationship Id="rId7" Type="http://schemas.openxmlformats.org/officeDocument/2006/relationships/image" Target="../media/image289.png"/><Relationship Id="rId2" Type="http://schemas.openxmlformats.org/officeDocument/2006/relationships/notesSlide" Target="../notesSlides/notesSlide186.xml"/><Relationship Id="rId1" Type="http://schemas.openxmlformats.org/officeDocument/2006/relationships/slideLayout" Target="../slideLayouts/slideLayout42.xml"/><Relationship Id="rId6" Type="http://schemas.openxmlformats.org/officeDocument/2006/relationships/image" Target="../media/image288.png"/><Relationship Id="rId5" Type="http://schemas.openxmlformats.org/officeDocument/2006/relationships/image" Target="../media/image287.png"/><Relationship Id="rId4" Type="http://schemas.openxmlformats.org/officeDocument/2006/relationships/slide" Target="slide255.xml"/></Relationships>
</file>

<file path=ppt/slides/_rels/slide26.xml.rels><?xml version="1.0" encoding="UTF-8" standalone="yes"?>
<Relationships xmlns="http://schemas.openxmlformats.org/package/2006/relationships"><Relationship Id="rId8" Type="http://schemas.openxmlformats.org/officeDocument/2006/relationships/image" Target="../media/image76.png"/><Relationship Id="rId13" Type="http://schemas.openxmlformats.org/officeDocument/2006/relationships/slide" Target="slide12.xml"/><Relationship Id="rId3" Type="http://schemas.openxmlformats.org/officeDocument/2006/relationships/slide" Target="slide372.xml"/><Relationship Id="rId7" Type="http://schemas.openxmlformats.org/officeDocument/2006/relationships/image" Target="../media/image75.png"/><Relationship Id="rId12" Type="http://schemas.openxmlformats.org/officeDocument/2006/relationships/image" Target="../media/image78.png"/><Relationship Id="rId2" Type="http://schemas.openxmlformats.org/officeDocument/2006/relationships/notesSlide" Target="../notesSlides/notesSlide10.xml"/><Relationship Id="rId1" Type="http://schemas.openxmlformats.org/officeDocument/2006/relationships/slideLayout" Target="../slideLayouts/slideLayout11.xml"/><Relationship Id="rId6" Type="http://schemas.openxmlformats.org/officeDocument/2006/relationships/image" Target="../media/image74.png"/><Relationship Id="rId11" Type="http://schemas.openxmlformats.org/officeDocument/2006/relationships/image" Target="../media/image58.svg"/><Relationship Id="rId5" Type="http://schemas.openxmlformats.org/officeDocument/2006/relationships/slide" Target="slide370.xml"/><Relationship Id="rId10" Type="http://schemas.openxmlformats.org/officeDocument/2006/relationships/image" Target="../media/image57.png"/><Relationship Id="rId4" Type="http://schemas.openxmlformats.org/officeDocument/2006/relationships/slide" Target="slide364.xml"/><Relationship Id="rId9" Type="http://schemas.openxmlformats.org/officeDocument/2006/relationships/image" Target="../media/image77.png"/><Relationship Id="rId14" Type="http://schemas.openxmlformats.org/officeDocument/2006/relationships/hyperlink" Target="https://www.ipa.go.jp/security/todokede/crack-virus/ug65p9000000nnpa-att/000088780.pdf" TargetMode="External"/></Relationships>
</file>

<file path=ppt/slides/_rels/slide260.xml.rels><?xml version="1.0" encoding="UTF-8" standalone="yes"?>
<Relationships xmlns="http://schemas.openxmlformats.org/package/2006/relationships"><Relationship Id="rId3" Type="http://schemas.openxmlformats.org/officeDocument/2006/relationships/slide" Target="slide255.xml"/><Relationship Id="rId2" Type="http://schemas.openxmlformats.org/officeDocument/2006/relationships/notesSlide" Target="../notesSlides/notesSlide187.xml"/><Relationship Id="rId1" Type="http://schemas.openxmlformats.org/officeDocument/2006/relationships/slideLayout" Target="../slideLayouts/slideLayout42.xml"/></Relationships>
</file>

<file path=ppt/slides/_rels/slide261.xml.rels><?xml version="1.0" encoding="UTF-8" standalone="yes"?>
<Relationships xmlns="http://schemas.openxmlformats.org/package/2006/relationships"><Relationship Id="rId3" Type="http://schemas.openxmlformats.org/officeDocument/2006/relationships/slide" Target="slide255.xml"/><Relationship Id="rId2" Type="http://schemas.openxmlformats.org/officeDocument/2006/relationships/notesSlide" Target="../notesSlides/notesSlide188.xml"/><Relationship Id="rId1" Type="http://schemas.openxmlformats.org/officeDocument/2006/relationships/slideLayout" Target="../slideLayouts/slideLayout42.xml"/></Relationships>
</file>

<file path=ppt/slides/_rels/slide262.xml.rels><?xml version="1.0" encoding="UTF-8" standalone="yes"?>
<Relationships xmlns="http://schemas.openxmlformats.org/package/2006/relationships"><Relationship Id="rId3" Type="http://schemas.openxmlformats.org/officeDocument/2006/relationships/slide" Target="slide255.xml"/><Relationship Id="rId2" Type="http://schemas.openxmlformats.org/officeDocument/2006/relationships/notesSlide" Target="../notesSlides/notesSlide189.xml"/><Relationship Id="rId1" Type="http://schemas.openxmlformats.org/officeDocument/2006/relationships/slideLayout" Target="../slideLayouts/slideLayout42.xml"/></Relationships>
</file>

<file path=ppt/slides/_rels/slide263.xml.rels><?xml version="1.0" encoding="UTF-8" standalone="yes"?>
<Relationships xmlns="http://schemas.openxmlformats.org/package/2006/relationships"><Relationship Id="rId3" Type="http://schemas.openxmlformats.org/officeDocument/2006/relationships/slide" Target="slide255.xml"/><Relationship Id="rId2" Type="http://schemas.openxmlformats.org/officeDocument/2006/relationships/notesSlide" Target="../notesSlides/notesSlide190.xml"/><Relationship Id="rId1" Type="http://schemas.openxmlformats.org/officeDocument/2006/relationships/slideLayout" Target="../slideLayouts/slideLayout42.xml"/><Relationship Id="rId4" Type="http://schemas.openxmlformats.org/officeDocument/2006/relationships/slide" Target="slide373.xml"/></Relationships>
</file>

<file path=ppt/slides/_rels/slide264.xml.rels><?xml version="1.0" encoding="UTF-8" standalone="yes"?>
<Relationships xmlns="http://schemas.openxmlformats.org/package/2006/relationships"><Relationship Id="rId3" Type="http://schemas.openxmlformats.org/officeDocument/2006/relationships/slide" Target="slide255.xml"/><Relationship Id="rId2" Type="http://schemas.openxmlformats.org/officeDocument/2006/relationships/notesSlide" Target="../notesSlides/notesSlide191.xml"/><Relationship Id="rId1" Type="http://schemas.openxmlformats.org/officeDocument/2006/relationships/slideLayout" Target="../slideLayouts/slideLayout42.xml"/><Relationship Id="rId6" Type="http://schemas.openxmlformats.org/officeDocument/2006/relationships/image" Target="../media/image290.png"/><Relationship Id="rId5" Type="http://schemas.openxmlformats.org/officeDocument/2006/relationships/slide" Target="slide369.xml"/><Relationship Id="rId4" Type="http://schemas.openxmlformats.org/officeDocument/2006/relationships/slide" Target="slide372.xml"/></Relationships>
</file>

<file path=ppt/slides/_rels/slide265.xml.rels><?xml version="1.0" encoding="UTF-8" standalone="yes"?>
<Relationships xmlns="http://schemas.openxmlformats.org/package/2006/relationships"><Relationship Id="rId3" Type="http://schemas.openxmlformats.org/officeDocument/2006/relationships/slide" Target="slide255.xml"/><Relationship Id="rId2" Type="http://schemas.openxmlformats.org/officeDocument/2006/relationships/notesSlide" Target="../notesSlides/notesSlide192.xml"/><Relationship Id="rId1" Type="http://schemas.openxmlformats.org/officeDocument/2006/relationships/slideLayout" Target="../slideLayouts/slideLayout42.xml"/><Relationship Id="rId4" Type="http://schemas.openxmlformats.org/officeDocument/2006/relationships/image" Target="../media/image291.png"/></Relationships>
</file>

<file path=ppt/slides/_rels/slide266.xml.rels><?xml version="1.0" encoding="UTF-8" standalone="yes"?>
<Relationships xmlns="http://schemas.openxmlformats.org/package/2006/relationships"><Relationship Id="rId3" Type="http://schemas.openxmlformats.org/officeDocument/2006/relationships/slide" Target="slide267.xml"/><Relationship Id="rId2" Type="http://schemas.openxmlformats.org/officeDocument/2006/relationships/notesSlide" Target="../notesSlides/notesSlide193.xml"/><Relationship Id="rId1" Type="http://schemas.openxmlformats.org/officeDocument/2006/relationships/slideLayout" Target="../slideLayouts/slideLayout2.xml"/><Relationship Id="rId4" Type="http://schemas.openxmlformats.org/officeDocument/2006/relationships/slide" Target="slide285.xml"/></Relationships>
</file>

<file path=ppt/slides/_rels/slide267.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194.xml"/><Relationship Id="rId1" Type="http://schemas.openxmlformats.org/officeDocument/2006/relationships/slideLayout" Target="../slideLayouts/slideLayout42.xml"/><Relationship Id="rId5" Type="http://schemas.openxmlformats.org/officeDocument/2006/relationships/slide" Target="slide368.xml"/><Relationship Id="rId4" Type="http://schemas.openxmlformats.org/officeDocument/2006/relationships/slide" Target="slide373.xml"/></Relationships>
</file>

<file path=ppt/slides/_rels/slide268.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195.xml"/><Relationship Id="rId1" Type="http://schemas.openxmlformats.org/officeDocument/2006/relationships/slideLayout" Target="../slideLayouts/slideLayout42.xml"/><Relationship Id="rId6" Type="http://schemas.openxmlformats.org/officeDocument/2006/relationships/hyperlink" Target="https://www.iso.org/standard/27001" TargetMode="External"/><Relationship Id="rId5" Type="http://schemas.openxmlformats.org/officeDocument/2006/relationships/image" Target="../media/image286.png"/><Relationship Id="rId4" Type="http://schemas.openxmlformats.org/officeDocument/2006/relationships/slide" Target="slide370.xml"/></Relationships>
</file>

<file path=ppt/slides/_rels/slide269.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196.xml"/><Relationship Id="rId1" Type="http://schemas.openxmlformats.org/officeDocument/2006/relationships/slideLayout" Target="../slideLayouts/slideLayout42.xml"/><Relationship Id="rId4" Type="http://schemas.openxmlformats.org/officeDocument/2006/relationships/image" Target="../media/image286.png"/></Relationships>
</file>

<file path=ppt/slides/_rels/slide27.xml.rels><?xml version="1.0" encoding="UTF-8" standalone="yes"?>
<Relationships xmlns="http://schemas.openxmlformats.org/package/2006/relationships"><Relationship Id="rId8" Type="http://schemas.openxmlformats.org/officeDocument/2006/relationships/image" Target="../media/image80.png"/><Relationship Id="rId13" Type="http://schemas.openxmlformats.org/officeDocument/2006/relationships/hyperlink" Target="https://www.ipa.go.jp/security/todokede/crack-virus/ug65p9000000nnpa-att/000108764.pdf" TargetMode="External"/><Relationship Id="rId3" Type="http://schemas.openxmlformats.org/officeDocument/2006/relationships/slide" Target="slide363.xml"/><Relationship Id="rId7" Type="http://schemas.openxmlformats.org/officeDocument/2006/relationships/image" Target="../media/image48.svg"/><Relationship Id="rId12" Type="http://schemas.openxmlformats.org/officeDocument/2006/relationships/slide" Target="slide12.xml"/><Relationship Id="rId2" Type="http://schemas.openxmlformats.org/officeDocument/2006/relationships/slide" Target="slide365.xml"/><Relationship Id="rId1" Type="http://schemas.openxmlformats.org/officeDocument/2006/relationships/slideLayout" Target="../slideLayouts/slideLayout14.xml"/><Relationship Id="rId6" Type="http://schemas.openxmlformats.org/officeDocument/2006/relationships/image" Target="../media/image47.png"/><Relationship Id="rId11" Type="http://schemas.openxmlformats.org/officeDocument/2006/relationships/image" Target="../media/image82.png"/><Relationship Id="rId5" Type="http://schemas.openxmlformats.org/officeDocument/2006/relationships/image" Target="../media/image79.png"/><Relationship Id="rId10" Type="http://schemas.openxmlformats.org/officeDocument/2006/relationships/image" Target="../media/image81.png"/><Relationship Id="rId4" Type="http://schemas.openxmlformats.org/officeDocument/2006/relationships/slide" Target="slide374.xml"/><Relationship Id="rId9" Type="http://schemas.openxmlformats.org/officeDocument/2006/relationships/image" Target="../media/image52.png"/></Relationships>
</file>

<file path=ppt/slides/_rels/slide270.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197.xml"/><Relationship Id="rId1" Type="http://schemas.openxmlformats.org/officeDocument/2006/relationships/slideLayout" Target="../slideLayouts/slideLayout42.xml"/><Relationship Id="rId4" Type="http://schemas.openxmlformats.org/officeDocument/2006/relationships/image" Target="../media/image286.png"/></Relationships>
</file>

<file path=ppt/slides/_rels/slide271.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198.xml"/><Relationship Id="rId1" Type="http://schemas.openxmlformats.org/officeDocument/2006/relationships/slideLayout" Target="../slideLayouts/slideLayout42.xml"/><Relationship Id="rId4" Type="http://schemas.openxmlformats.org/officeDocument/2006/relationships/image" Target="../media/image286.png"/></Relationships>
</file>

<file path=ppt/slides/_rels/slide272.xml.rels><?xml version="1.0" encoding="UTF-8" standalone="yes"?>
<Relationships xmlns="http://schemas.openxmlformats.org/package/2006/relationships"><Relationship Id="rId3" Type="http://schemas.openxmlformats.org/officeDocument/2006/relationships/hyperlink" Target="https://www.iso.org/standard/75652.html" TargetMode="External"/><Relationship Id="rId2" Type="http://schemas.openxmlformats.org/officeDocument/2006/relationships/notesSlide" Target="../notesSlides/notesSlide199.xml"/><Relationship Id="rId1" Type="http://schemas.openxmlformats.org/officeDocument/2006/relationships/slideLayout" Target="../slideLayouts/slideLayout42.xml"/><Relationship Id="rId4" Type="http://schemas.openxmlformats.org/officeDocument/2006/relationships/slide" Target="slide266.xml"/></Relationships>
</file>

<file path=ppt/slides/_rels/slide273.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200.xml"/><Relationship Id="rId1" Type="http://schemas.openxmlformats.org/officeDocument/2006/relationships/slideLayout" Target="../slideLayouts/slideLayout42.xml"/></Relationships>
</file>

<file path=ppt/slides/_rels/slide274.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201.xml"/><Relationship Id="rId1" Type="http://schemas.openxmlformats.org/officeDocument/2006/relationships/slideLayout" Target="../slideLayouts/slideLayout42.xml"/></Relationships>
</file>

<file path=ppt/slides/_rels/slide275.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202.xml"/><Relationship Id="rId1" Type="http://schemas.openxmlformats.org/officeDocument/2006/relationships/slideLayout" Target="../slideLayouts/slideLayout42.xml"/><Relationship Id="rId4" Type="http://schemas.openxmlformats.org/officeDocument/2006/relationships/slide" Target="slide369.xml"/></Relationships>
</file>

<file path=ppt/slides/_rels/slide276.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203.xml"/><Relationship Id="rId1" Type="http://schemas.openxmlformats.org/officeDocument/2006/relationships/slideLayout" Target="../slideLayouts/slideLayout42.xml"/><Relationship Id="rId4" Type="http://schemas.openxmlformats.org/officeDocument/2006/relationships/slide" Target="slide364.xml"/></Relationships>
</file>

<file path=ppt/slides/_rels/slide277.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204.xml"/><Relationship Id="rId1" Type="http://schemas.openxmlformats.org/officeDocument/2006/relationships/slideLayout" Target="../slideLayouts/slideLayout42.xml"/><Relationship Id="rId5" Type="http://schemas.openxmlformats.org/officeDocument/2006/relationships/slide" Target="slide365.xml"/><Relationship Id="rId4" Type="http://schemas.openxmlformats.org/officeDocument/2006/relationships/slide" Target="slide356.xml"/></Relationships>
</file>

<file path=ppt/slides/_rels/slide278.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205.xml"/><Relationship Id="rId1" Type="http://schemas.openxmlformats.org/officeDocument/2006/relationships/slideLayout" Target="../slideLayouts/slideLayout42.xml"/></Relationships>
</file>

<file path=ppt/slides/_rels/slide279.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206.xml"/><Relationship Id="rId1" Type="http://schemas.openxmlformats.org/officeDocument/2006/relationships/slideLayout" Target="../slideLayouts/slideLayout42.xml"/><Relationship Id="rId4" Type="http://schemas.openxmlformats.org/officeDocument/2006/relationships/slide" Target="slide366.xml"/></Relationships>
</file>

<file path=ppt/slides/_rels/slide28.xml.rels><?xml version="1.0" encoding="UTF-8" standalone="yes"?>
<Relationships xmlns="http://schemas.openxmlformats.org/package/2006/relationships"><Relationship Id="rId8" Type="http://schemas.openxmlformats.org/officeDocument/2006/relationships/image" Target="../media/image87.png"/><Relationship Id="rId3" Type="http://schemas.openxmlformats.org/officeDocument/2006/relationships/image" Target="../media/image47.png"/><Relationship Id="rId7" Type="http://schemas.openxmlformats.org/officeDocument/2006/relationships/image" Target="../media/image86.png"/><Relationship Id="rId12" Type="http://schemas.openxmlformats.org/officeDocument/2006/relationships/slide" Target="slide12.xml"/><Relationship Id="rId2" Type="http://schemas.openxmlformats.org/officeDocument/2006/relationships/image" Target="../media/image83.png"/><Relationship Id="rId1" Type="http://schemas.openxmlformats.org/officeDocument/2006/relationships/slideLayout" Target="../slideLayouts/slideLayout14.xml"/><Relationship Id="rId6" Type="http://schemas.openxmlformats.org/officeDocument/2006/relationships/image" Target="../media/image85.png"/><Relationship Id="rId11" Type="http://schemas.openxmlformats.org/officeDocument/2006/relationships/image" Target="../media/image90.png"/><Relationship Id="rId5" Type="http://schemas.openxmlformats.org/officeDocument/2006/relationships/image" Target="../media/image84.png"/><Relationship Id="rId10" Type="http://schemas.openxmlformats.org/officeDocument/2006/relationships/image" Target="../media/image89.png"/><Relationship Id="rId4" Type="http://schemas.openxmlformats.org/officeDocument/2006/relationships/image" Target="../media/image48.svg"/><Relationship Id="rId9" Type="http://schemas.openxmlformats.org/officeDocument/2006/relationships/image" Target="../media/image88.png"/></Relationships>
</file>

<file path=ppt/slides/_rels/slide280.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207.xml"/><Relationship Id="rId1" Type="http://schemas.openxmlformats.org/officeDocument/2006/relationships/slideLayout" Target="../slideLayouts/slideLayout42.xml"/></Relationships>
</file>

<file path=ppt/slides/_rels/slide281.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208.xml"/><Relationship Id="rId1" Type="http://schemas.openxmlformats.org/officeDocument/2006/relationships/slideLayout" Target="../slideLayouts/slideLayout42.xml"/></Relationships>
</file>

<file path=ppt/slides/_rels/slide282.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209.xml"/><Relationship Id="rId1" Type="http://schemas.openxmlformats.org/officeDocument/2006/relationships/slideLayout" Target="../slideLayouts/slideLayout42.xml"/></Relationships>
</file>

<file path=ppt/slides/_rels/slide283.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210.xml"/><Relationship Id="rId1" Type="http://schemas.openxmlformats.org/officeDocument/2006/relationships/slideLayout" Target="../slideLayouts/slideLayout42.xml"/></Relationships>
</file>

<file path=ppt/slides/_rels/slide284.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211.xml"/><Relationship Id="rId1" Type="http://schemas.openxmlformats.org/officeDocument/2006/relationships/slideLayout" Target="../slideLayouts/slideLayout42.xml"/></Relationships>
</file>

<file path=ppt/slides/_rels/slide285.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212.xml"/><Relationship Id="rId1" Type="http://schemas.openxmlformats.org/officeDocument/2006/relationships/slideLayout" Target="../slideLayouts/slideLayout42.xml"/></Relationships>
</file>

<file path=ppt/slides/_rels/slide286.xml.rels><?xml version="1.0" encoding="UTF-8" standalone="yes"?>
<Relationships xmlns="http://schemas.openxmlformats.org/package/2006/relationships"><Relationship Id="rId3" Type="http://schemas.openxmlformats.org/officeDocument/2006/relationships/slide" Target="slide373.xml"/><Relationship Id="rId2" Type="http://schemas.openxmlformats.org/officeDocument/2006/relationships/notesSlide" Target="../notesSlides/notesSlide213.xml"/><Relationship Id="rId1" Type="http://schemas.openxmlformats.org/officeDocument/2006/relationships/slideLayout" Target="../slideLayouts/slideLayout42.xml"/><Relationship Id="rId4" Type="http://schemas.openxmlformats.org/officeDocument/2006/relationships/slide" Target="slide266.xml"/></Relationships>
</file>

<file path=ppt/slides/_rels/slide287.xml.rels><?xml version="1.0" encoding="UTF-8" standalone="yes"?>
<Relationships xmlns="http://schemas.openxmlformats.org/package/2006/relationships"><Relationship Id="rId3" Type="http://schemas.openxmlformats.org/officeDocument/2006/relationships/slide" Target="slide373.xml"/><Relationship Id="rId7" Type="http://schemas.openxmlformats.org/officeDocument/2006/relationships/slide" Target="slide266.xml"/><Relationship Id="rId2" Type="http://schemas.openxmlformats.org/officeDocument/2006/relationships/notesSlide" Target="../notesSlides/notesSlide214.xml"/><Relationship Id="rId1" Type="http://schemas.openxmlformats.org/officeDocument/2006/relationships/slideLayout" Target="../slideLayouts/slideLayout42.xml"/><Relationship Id="rId6" Type="http://schemas.openxmlformats.org/officeDocument/2006/relationships/hyperlink" Target="https://www.digital.go.jp/assets/contents/node/basic_page/field_ref_resources/e2a06143-ed29-4f1d-9c31-0f06fca67afc/2a169f83/20220630_resources_standard_guidelines_guidelines_01.pdf" TargetMode="External"/><Relationship Id="rId5" Type="http://schemas.openxmlformats.org/officeDocument/2006/relationships/hyperlink" Target="https://www.ipa.go.jp/jinzai/ics/core_human_resource/final_project/2022/ngi93u0000002kef-att/000100451.pdf" TargetMode="External"/><Relationship Id="rId4" Type="http://schemas.openxmlformats.org/officeDocument/2006/relationships/slide" Target="slide363.xml"/></Relationships>
</file>

<file path=ppt/slides/_rels/slide288.xml.rels><?xml version="1.0" encoding="UTF-8" standalone="yes"?>
<Relationships xmlns="http://schemas.openxmlformats.org/package/2006/relationships"><Relationship Id="rId8" Type="http://schemas.openxmlformats.org/officeDocument/2006/relationships/image" Target="../media/image294.png"/><Relationship Id="rId3" Type="http://schemas.openxmlformats.org/officeDocument/2006/relationships/image" Target="../media/image104.png"/><Relationship Id="rId7" Type="http://schemas.openxmlformats.org/officeDocument/2006/relationships/image" Target="../media/image293.png"/><Relationship Id="rId12" Type="http://schemas.openxmlformats.org/officeDocument/2006/relationships/slide" Target="slide266.xml"/><Relationship Id="rId2" Type="http://schemas.openxmlformats.org/officeDocument/2006/relationships/notesSlide" Target="../notesSlides/notesSlide215.xml"/><Relationship Id="rId1" Type="http://schemas.openxmlformats.org/officeDocument/2006/relationships/slideLayout" Target="../slideLayouts/slideLayout42.xml"/><Relationship Id="rId6" Type="http://schemas.openxmlformats.org/officeDocument/2006/relationships/image" Target="../media/image272.png"/><Relationship Id="rId11" Type="http://schemas.openxmlformats.org/officeDocument/2006/relationships/image" Target="../media/image297.png"/><Relationship Id="rId5" Type="http://schemas.openxmlformats.org/officeDocument/2006/relationships/image" Target="../media/image275.png"/><Relationship Id="rId10" Type="http://schemas.openxmlformats.org/officeDocument/2006/relationships/image" Target="../media/image296.png"/><Relationship Id="rId4" Type="http://schemas.openxmlformats.org/officeDocument/2006/relationships/image" Target="../media/image292.png"/><Relationship Id="rId9" Type="http://schemas.openxmlformats.org/officeDocument/2006/relationships/image" Target="../media/image295.png"/></Relationships>
</file>

<file path=ppt/slides/_rels/slide289.xml.rels><?xml version="1.0" encoding="UTF-8" standalone="yes"?>
<Relationships xmlns="http://schemas.openxmlformats.org/package/2006/relationships"><Relationship Id="rId8" Type="http://schemas.microsoft.com/office/2007/relationships/diagramDrawing" Target="../diagrams/drawing14.xml"/><Relationship Id="rId3" Type="http://schemas.openxmlformats.org/officeDocument/2006/relationships/hyperlink" Target="https://www.ipa.go.jp/jinzai/ics/core_human_resource/final_project/2021/ngi93u0000002klo-att/000092243.pdf" TargetMode="External"/><Relationship Id="rId7" Type="http://schemas.openxmlformats.org/officeDocument/2006/relationships/diagramColors" Target="../diagrams/colors14.xml"/><Relationship Id="rId2" Type="http://schemas.openxmlformats.org/officeDocument/2006/relationships/notesSlide" Target="../notesSlides/notesSlide216.xml"/><Relationship Id="rId1" Type="http://schemas.openxmlformats.org/officeDocument/2006/relationships/slideLayout" Target="../slideLayouts/slideLayout42.xml"/><Relationship Id="rId6" Type="http://schemas.openxmlformats.org/officeDocument/2006/relationships/diagramQuickStyle" Target="../diagrams/quickStyle14.xml"/><Relationship Id="rId5" Type="http://schemas.openxmlformats.org/officeDocument/2006/relationships/diagramLayout" Target="../diagrams/layout14.xml"/><Relationship Id="rId4" Type="http://schemas.openxmlformats.org/officeDocument/2006/relationships/diagramData" Target="../diagrams/data14.xml"/><Relationship Id="rId9" Type="http://schemas.openxmlformats.org/officeDocument/2006/relationships/slide" Target="slide266.xml"/></Relationships>
</file>

<file path=ppt/slides/_rels/slide29.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slide" Target="slide30.xml"/><Relationship Id="rId1" Type="http://schemas.openxmlformats.org/officeDocument/2006/relationships/slideLayout" Target="../slideLayouts/slideLayout7.xml"/><Relationship Id="rId5" Type="http://schemas.openxmlformats.org/officeDocument/2006/relationships/slide" Target="slide39.xml"/><Relationship Id="rId4" Type="http://schemas.openxmlformats.org/officeDocument/2006/relationships/slide" Target="slide31.xml"/></Relationships>
</file>

<file path=ppt/slides/_rels/slide290.xml.rels><?xml version="1.0" encoding="UTF-8" standalone="yes"?>
<Relationships xmlns="http://schemas.openxmlformats.org/package/2006/relationships"><Relationship Id="rId3" Type="http://schemas.openxmlformats.org/officeDocument/2006/relationships/slide" Target="slide365.xml"/><Relationship Id="rId2" Type="http://schemas.openxmlformats.org/officeDocument/2006/relationships/notesSlide" Target="../notesSlides/notesSlide217.xml"/><Relationship Id="rId1" Type="http://schemas.openxmlformats.org/officeDocument/2006/relationships/slideLayout" Target="../slideLayouts/slideLayout42.xml"/><Relationship Id="rId4" Type="http://schemas.openxmlformats.org/officeDocument/2006/relationships/slide" Target="slide266.xml"/></Relationships>
</file>

<file path=ppt/slides/_rels/slide291.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218.xml"/><Relationship Id="rId1" Type="http://schemas.openxmlformats.org/officeDocument/2006/relationships/slideLayout" Target="../slideLayouts/slideLayout42.xml"/></Relationships>
</file>

<file path=ppt/slides/_rels/slide292.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219.xml"/><Relationship Id="rId1" Type="http://schemas.openxmlformats.org/officeDocument/2006/relationships/slideLayout" Target="../slideLayouts/slideLayout42.xml"/></Relationships>
</file>

<file path=ppt/slides/_rels/slide293.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220.xml"/><Relationship Id="rId1" Type="http://schemas.openxmlformats.org/officeDocument/2006/relationships/slideLayout" Target="../slideLayouts/slideLayout42.xml"/></Relationships>
</file>

<file path=ppt/slides/_rels/slide294.xml.rels><?xml version="1.0" encoding="UTF-8" standalone="yes"?>
<Relationships xmlns="http://schemas.openxmlformats.org/package/2006/relationships"><Relationship Id="rId8" Type="http://schemas.openxmlformats.org/officeDocument/2006/relationships/image" Target="../media/image303.png"/><Relationship Id="rId13" Type="http://schemas.openxmlformats.org/officeDocument/2006/relationships/slide" Target="slide266.xml"/><Relationship Id="rId3" Type="http://schemas.openxmlformats.org/officeDocument/2006/relationships/image" Target="../media/image298.png"/><Relationship Id="rId7" Type="http://schemas.openxmlformats.org/officeDocument/2006/relationships/image" Target="../media/image302.png"/><Relationship Id="rId12" Type="http://schemas.openxmlformats.org/officeDocument/2006/relationships/image" Target="../media/image307.png"/><Relationship Id="rId2" Type="http://schemas.openxmlformats.org/officeDocument/2006/relationships/notesSlide" Target="../notesSlides/notesSlide221.xml"/><Relationship Id="rId1" Type="http://schemas.openxmlformats.org/officeDocument/2006/relationships/slideLayout" Target="../slideLayouts/slideLayout42.xml"/><Relationship Id="rId6" Type="http://schemas.openxmlformats.org/officeDocument/2006/relationships/image" Target="../media/image301.png"/><Relationship Id="rId11" Type="http://schemas.openxmlformats.org/officeDocument/2006/relationships/image" Target="../media/image306.png"/><Relationship Id="rId5" Type="http://schemas.openxmlformats.org/officeDocument/2006/relationships/image" Target="../media/image300.png"/><Relationship Id="rId10" Type="http://schemas.openxmlformats.org/officeDocument/2006/relationships/image" Target="../media/image305.png"/><Relationship Id="rId4" Type="http://schemas.openxmlformats.org/officeDocument/2006/relationships/image" Target="../media/image299.png"/><Relationship Id="rId9" Type="http://schemas.openxmlformats.org/officeDocument/2006/relationships/image" Target="../media/image304.png"/><Relationship Id="rId14" Type="http://schemas.openxmlformats.org/officeDocument/2006/relationships/image" Target="../media/image308.png"/></Relationships>
</file>

<file path=ppt/slides/_rels/slide295.xml.rels><?xml version="1.0" encoding="UTF-8" standalone="yes"?>
<Relationships xmlns="http://schemas.openxmlformats.org/package/2006/relationships"><Relationship Id="rId8" Type="http://schemas.openxmlformats.org/officeDocument/2006/relationships/image" Target="../media/image313.png"/><Relationship Id="rId13" Type="http://schemas.openxmlformats.org/officeDocument/2006/relationships/slide" Target="slide266.xml"/><Relationship Id="rId3" Type="http://schemas.openxmlformats.org/officeDocument/2006/relationships/hyperlink" Target="https://www.digital.go.jp/assets/contents/node/basic_page/field_ref_resources/5805a275-3e16-4296-8a94-6557b58c6a4c/dd52a824/20231124_meeting_network_casestudie_03.pdf" TargetMode="External"/><Relationship Id="rId7" Type="http://schemas.openxmlformats.org/officeDocument/2006/relationships/image" Target="../media/image312.png"/><Relationship Id="rId12" Type="http://schemas.openxmlformats.org/officeDocument/2006/relationships/image" Target="../media/image316.png"/><Relationship Id="rId2" Type="http://schemas.openxmlformats.org/officeDocument/2006/relationships/notesSlide" Target="../notesSlides/notesSlide222.xml"/><Relationship Id="rId1" Type="http://schemas.openxmlformats.org/officeDocument/2006/relationships/slideLayout" Target="../slideLayouts/slideLayout42.xml"/><Relationship Id="rId6" Type="http://schemas.openxmlformats.org/officeDocument/2006/relationships/image" Target="../media/image311.png"/><Relationship Id="rId11" Type="http://schemas.openxmlformats.org/officeDocument/2006/relationships/image" Target="../media/image315.png"/><Relationship Id="rId5" Type="http://schemas.openxmlformats.org/officeDocument/2006/relationships/image" Target="../media/image310.png"/><Relationship Id="rId10" Type="http://schemas.openxmlformats.org/officeDocument/2006/relationships/image" Target="../media/image295.png"/><Relationship Id="rId4" Type="http://schemas.openxmlformats.org/officeDocument/2006/relationships/image" Target="../media/image309.png"/><Relationship Id="rId9" Type="http://schemas.openxmlformats.org/officeDocument/2006/relationships/image" Target="../media/image314.png"/></Relationships>
</file>

<file path=ppt/slides/_rels/slide296.xml.rels><?xml version="1.0" encoding="UTF-8" standalone="yes"?>
<Relationships xmlns="http://schemas.openxmlformats.org/package/2006/relationships"><Relationship Id="rId3" Type="http://schemas.openxmlformats.org/officeDocument/2006/relationships/image" Target="../media/image304.png"/><Relationship Id="rId7" Type="http://schemas.openxmlformats.org/officeDocument/2006/relationships/image" Target="../media/image308.png"/><Relationship Id="rId2" Type="http://schemas.openxmlformats.org/officeDocument/2006/relationships/notesSlide" Target="../notesSlides/notesSlide223.xml"/><Relationship Id="rId1" Type="http://schemas.openxmlformats.org/officeDocument/2006/relationships/slideLayout" Target="../slideLayouts/slideLayout42.xml"/><Relationship Id="rId6" Type="http://schemas.openxmlformats.org/officeDocument/2006/relationships/image" Target="../media/image307.png"/><Relationship Id="rId5" Type="http://schemas.openxmlformats.org/officeDocument/2006/relationships/image" Target="../media/image305.png"/><Relationship Id="rId4" Type="http://schemas.openxmlformats.org/officeDocument/2006/relationships/slide" Target="slide266.xml"/></Relationships>
</file>

<file path=ppt/slides/_rels/slide297.xml.rels><?xml version="1.0" encoding="UTF-8" standalone="yes"?>
<Relationships xmlns="http://schemas.openxmlformats.org/package/2006/relationships"><Relationship Id="rId8" Type="http://schemas.openxmlformats.org/officeDocument/2006/relationships/image" Target="../media/image275.png"/><Relationship Id="rId3" Type="http://schemas.openxmlformats.org/officeDocument/2006/relationships/image" Target="../media/image309.png"/><Relationship Id="rId7" Type="http://schemas.openxmlformats.org/officeDocument/2006/relationships/image" Target="../media/image292.png"/><Relationship Id="rId2" Type="http://schemas.openxmlformats.org/officeDocument/2006/relationships/notesSlide" Target="../notesSlides/notesSlide224.xml"/><Relationship Id="rId1" Type="http://schemas.openxmlformats.org/officeDocument/2006/relationships/slideLayout" Target="../slideLayouts/slideLayout42.xml"/><Relationship Id="rId6" Type="http://schemas.openxmlformats.org/officeDocument/2006/relationships/image" Target="../media/image295.png"/><Relationship Id="rId11" Type="http://schemas.openxmlformats.org/officeDocument/2006/relationships/slide" Target="slide266.xml"/><Relationship Id="rId5" Type="http://schemas.openxmlformats.org/officeDocument/2006/relationships/image" Target="../media/image318.png"/><Relationship Id="rId10" Type="http://schemas.openxmlformats.org/officeDocument/2006/relationships/image" Target="../media/image272.png"/><Relationship Id="rId4" Type="http://schemas.openxmlformats.org/officeDocument/2006/relationships/image" Target="../media/image317.png"/><Relationship Id="rId9" Type="http://schemas.openxmlformats.org/officeDocument/2006/relationships/image" Target="../media/image296.png"/></Relationships>
</file>

<file path=ppt/slides/_rels/slide298.xml.rels><?xml version="1.0" encoding="UTF-8" standalone="yes"?>
<Relationships xmlns="http://schemas.openxmlformats.org/package/2006/relationships"><Relationship Id="rId8" Type="http://schemas.openxmlformats.org/officeDocument/2006/relationships/image" Target="../media/image294.png"/><Relationship Id="rId13" Type="http://schemas.openxmlformats.org/officeDocument/2006/relationships/image" Target="../media/image320.png"/><Relationship Id="rId3" Type="http://schemas.openxmlformats.org/officeDocument/2006/relationships/image" Target="../media/image301.png"/><Relationship Id="rId7" Type="http://schemas.openxmlformats.org/officeDocument/2006/relationships/image" Target="../media/image295.png"/><Relationship Id="rId12" Type="http://schemas.openxmlformats.org/officeDocument/2006/relationships/image" Target="../media/image319.png"/><Relationship Id="rId2" Type="http://schemas.openxmlformats.org/officeDocument/2006/relationships/notesSlide" Target="../notesSlides/notesSlide225.xml"/><Relationship Id="rId1" Type="http://schemas.openxmlformats.org/officeDocument/2006/relationships/slideLayout" Target="../slideLayouts/slideLayout42.xml"/><Relationship Id="rId6" Type="http://schemas.openxmlformats.org/officeDocument/2006/relationships/image" Target="../media/image272.png"/><Relationship Id="rId11" Type="http://schemas.openxmlformats.org/officeDocument/2006/relationships/image" Target="../media/image300.png"/><Relationship Id="rId5" Type="http://schemas.openxmlformats.org/officeDocument/2006/relationships/image" Target="../media/image296.png"/><Relationship Id="rId15" Type="http://schemas.openxmlformats.org/officeDocument/2006/relationships/slide" Target="slide266.xml"/><Relationship Id="rId10" Type="http://schemas.openxmlformats.org/officeDocument/2006/relationships/image" Target="../media/image275.png"/><Relationship Id="rId4" Type="http://schemas.openxmlformats.org/officeDocument/2006/relationships/image" Target="../media/image298.png"/><Relationship Id="rId9" Type="http://schemas.openxmlformats.org/officeDocument/2006/relationships/image" Target="../media/image292.png"/><Relationship Id="rId14" Type="http://schemas.openxmlformats.org/officeDocument/2006/relationships/slide" Target="slide366.xml"/></Relationships>
</file>

<file path=ppt/slides/_rels/slide299.xml.rels><?xml version="1.0" encoding="UTF-8" standalone="yes"?>
<Relationships xmlns="http://schemas.openxmlformats.org/package/2006/relationships"><Relationship Id="rId8" Type="http://schemas.openxmlformats.org/officeDocument/2006/relationships/image" Target="../media/image85.png"/><Relationship Id="rId3" Type="http://schemas.openxmlformats.org/officeDocument/2006/relationships/image" Target="../media/image86.png"/><Relationship Id="rId7" Type="http://schemas.openxmlformats.org/officeDocument/2006/relationships/image" Target="../media/image83.png"/><Relationship Id="rId12" Type="http://schemas.openxmlformats.org/officeDocument/2006/relationships/slide" Target="slide266.xml"/><Relationship Id="rId2" Type="http://schemas.openxmlformats.org/officeDocument/2006/relationships/notesSlide" Target="../notesSlides/notesSlide226.xml"/><Relationship Id="rId1" Type="http://schemas.openxmlformats.org/officeDocument/2006/relationships/slideLayout" Target="../slideLayouts/slideLayout42.xml"/><Relationship Id="rId6" Type="http://schemas.openxmlformats.org/officeDocument/2006/relationships/image" Target="../media/image87.png"/><Relationship Id="rId11" Type="http://schemas.openxmlformats.org/officeDocument/2006/relationships/image" Target="../media/image322.png"/><Relationship Id="rId5" Type="http://schemas.openxmlformats.org/officeDocument/2006/relationships/image" Target="../media/image48.svg"/><Relationship Id="rId10" Type="http://schemas.openxmlformats.org/officeDocument/2006/relationships/image" Target="../media/image321.png"/><Relationship Id="rId4" Type="http://schemas.openxmlformats.org/officeDocument/2006/relationships/image" Target="../media/image47.png"/><Relationship Id="rId9" Type="http://schemas.openxmlformats.org/officeDocument/2006/relationships/image" Target="../media/image90.png"/></Relationships>
</file>

<file path=ppt/slides/_rels/slide3.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61.xml"/><Relationship Id="rId18" Type="http://schemas.openxmlformats.org/officeDocument/2006/relationships/slide" Target="slide88.xml"/><Relationship Id="rId26" Type="http://schemas.openxmlformats.org/officeDocument/2006/relationships/slide" Target="slide90.xml"/><Relationship Id="rId3" Type="http://schemas.openxmlformats.org/officeDocument/2006/relationships/slide" Target="slide44.xml"/><Relationship Id="rId21" Type="http://schemas.openxmlformats.org/officeDocument/2006/relationships/slide" Target="slide92.xml"/><Relationship Id="rId7" Type="http://schemas.openxmlformats.org/officeDocument/2006/relationships/slide" Target="slide50.xml"/><Relationship Id="rId12" Type="http://schemas.openxmlformats.org/officeDocument/2006/relationships/slide" Target="slide60.xml"/><Relationship Id="rId17" Type="http://schemas.openxmlformats.org/officeDocument/2006/relationships/slide" Target="slide67.xml"/><Relationship Id="rId25" Type="http://schemas.openxmlformats.org/officeDocument/2006/relationships/slide" Target="slide89.xml"/><Relationship Id="rId2" Type="http://schemas.openxmlformats.org/officeDocument/2006/relationships/slide" Target="slide43.xml"/><Relationship Id="rId16" Type="http://schemas.openxmlformats.org/officeDocument/2006/relationships/slide" Target="slide86.xml"/><Relationship Id="rId20" Type="http://schemas.openxmlformats.org/officeDocument/2006/relationships/slide" Target="slide72.xml"/><Relationship Id="rId1" Type="http://schemas.openxmlformats.org/officeDocument/2006/relationships/slideLayout" Target="../slideLayouts/slideLayout18.xml"/><Relationship Id="rId6" Type="http://schemas.openxmlformats.org/officeDocument/2006/relationships/slide" Target="slide49.xml"/><Relationship Id="rId11" Type="http://schemas.openxmlformats.org/officeDocument/2006/relationships/slide" Target="slide58.xml"/><Relationship Id="rId24" Type="http://schemas.openxmlformats.org/officeDocument/2006/relationships/slide" Target="slide82.xml"/><Relationship Id="rId5" Type="http://schemas.openxmlformats.org/officeDocument/2006/relationships/slide" Target="slide48.xml"/><Relationship Id="rId15" Type="http://schemas.openxmlformats.org/officeDocument/2006/relationships/slide" Target="slide62.xml"/><Relationship Id="rId23" Type="http://schemas.openxmlformats.org/officeDocument/2006/relationships/slide" Target="slide80.xml"/><Relationship Id="rId10" Type="http://schemas.openxmlformats.org/officeDocument/2006/relationships/slide" Target="slide57.xml"/><Relationship Id="rId19" Type="http://schemas.openxmlformats.org/officeDocument/2006/relationships/slide" Target="slide69.xml"/><Relationship Id="rId4" Type="http://schemas.openxmlformats.org/officeDocument/2006/relationships/slide" Target="slide46.xml"/><Relationship Id="rId9" Type="http://schemas.openxmlformats.org/officeDocument/2006/relationships/slide" Target="slide54.xml"/><Relationship Id="rId14" Type="http://schemas.openxmlformats.org/officeDocument/2006/relationships/slide" Target="slide81.xml"/><Relationship Id="rId22" Type="http://schemas.openxmlformats.org/officeDocument/2006/relationships/slide" Target="slide73.xml"/></Relationships>
</file>

<file path=ppt/slides/_rels/slide30.xml.rels><?xml version="1.0" encoding="UTF-8" standalone="yes"?>
<Relationships xmlns="http://schemas.openxmlformats.org/package/2006/relationships"><Relationship Id="rId8" Type="http://schemas.openxmlformats.org/officeDocument/2006/relationships/image" Target="../media/image97.png"/><Relationship Id="rId13" Type="http://schemas.openxmlformats.org/officeDocument/2006/relationships/slide" Target="slide371.xml"/><Relationship Id="rId3" Type="http://schemas.openxmlformats.org/officeDocument/2006/relationships/image" Target="../media/image92.png"/><Relationship Id="rId7" Type="http://schemas.openxmlformats.org/officeDocument/2006/relationships/image" Target="../media/image96.png"/><Relationship Id="rId12" Type="http://schemas.openxmlformats.org/officeDocument/2006/relationships/slide" Target="slide8.xml"/><Relationship Id="rId2" Type="http://schemas.openxmlformats.org/officeDocument/2006/relationships/image" Target="../media/image91.png"/><Relationship Id="rId1" Type="http://schemas.openxmlformats.org/officeDocument/2006/relationships/slideLayout" Target="../slideLayouts/slideLayout10.xml"/><Relationship Id="rId6" Type="http://schemas.openxmlformats.org/officeDocument/2006/relationships/image" Target="../media/image95.png"/><Relationship Id="rId11" Type="http://schemas.openxmlformats.org/officeDocument/2006/relationships/slide" Target="slide29.xml"/><Relationship Id="rId5" Type="http://schemas.openxmlformats.org/officeDocument/2006/relationships/image" Target="../media/image94.png"/><Relationship Id="rId10" Type="http://schemas.openxmlformats.org/officeDocument/2006/relationships/image" Target="../media/image99.png"/><Relationship Id="rId4" Type="http://schemas.openxmlformats.org/officeDocument/2006/relationships/image" Target="../media/image93.png"/><Relationship Id="rId9" Type="http://schemas.openxmlformats.org/officeDocument/2006/relationships/image" Target="../media/image98.png"/><Relationship Id="rId14" Type="http://schemas.openxmlformats.org/officeDocument/2006/relationships/slide" Target="slide367.xml"/></Relationships>
</file>

<file path=ppt/slides/_rels/slide300.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227.xml"/><Relationship Id="rId1" Type="http://schemas.openxmlformats.org/officeDocument/2006/relationships/slideLayout" Target="../slideLayouts/slideLayout42.xml"/></Relationships>
</file>

<file path=ppt/slides/_rels/slide301.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228.xml"/><Relationship Id="rId1" Type="http://schemas.openxmlformats.org/officeDocument/2006/relationships/slideLayout" Target="../slideLayouts/slideLayout42.xml"/><Relationship Id="rId4" Type="http://schemas.openxmlformats.org/officeDocument/2006/relationships/slide" Target="slide373.xml"/></Relationships>
</file>

<file path=ppt/slides/_rels/slide302.xml.rels><?xml version="1.0" encoding="UTF-8" standalone="yes"?>
<Relationships xmlns="http://schemas.openxmlformats.org/package/2006/relationships"><Relationship Id="rId8" Type="http://schemas.openxmlformats.org/officeDocument/2006/relationships/image" Target="../media/image296.png"/><Relationship Id="rId13" Type="http://schemas.openxmlformats.org/officeDocument/2006/relationships/image" Target="../media/image326.png"/><Relationship Id="rId3" Type="http://schemas.openxmlformats.org/officeDocument/2006/relationships/slide" Target="slide266.xml"/><Relationship Id="rId7" Type="http://schemas.openxmlformats.org/officeDocument/2006/relationships/image" Target="../media/image309.png"/><Relationship Id="rId12" Type="http://schemas.openxmlformats.org/officeDocument/2006/relationships/image" Target="../media/image295.png"/><Relationship Id="rId2" Type="http://schemas.openxmlformats.org/officeDocument/2006/relationships/notesSlide" Target="../notesSlides/notesSlide229.xml"/><Relationship Id="rId1" Type="http://schemas.openxmlformats.org/officeDocument/2006/relationships/slideLayout" Target="../slideLayouts/slideLayout42.xml"/><Relationship Id="rId6" Type="http://schemas.openxmlformats.org/officeDocument/2006/relationships/image" Target="../media/image325.png"/><Relationship Id="rId11" Type="http://schemas.openxmlformats.org/officeDocument/2006/relationships/image" Target="../media/image48.svg"/><Relationship Id="rId5" Type="http://schemas.openxmlformats.org/officeDocument/2006/relationships/image" Target="../media/image324.png"/><Relationship Id="rId10" Type="http://schemas.openxmlformats.org/officeDocument/2006/relationships/image" Target="../media/image47.png"/><Relationship Id="rId4" Type="http://schemas.openxmlformats.org/officeDocument/2006/relationships/image" Target="../media/image323.png"/><Relationship Id="rId9" Type="http://schemas.openxmlformats.org/officeDocument/2006/relationships/image" Target="../media/image293.png"/></Relationships>
</file>

<file path=ppt/slides/_rels/slide303.xml.rels><?xml version="1.0" encoding="UTF-8" standalone="yes"?>
<Relationships xmlns="http://schemas.openxmlformats.org/package/2006/relationships"><Relationship Id="rId3" Type="http://schemas.openxmlformats.org/officeDocument/2006/relationships/hyperlink" Target="https://www.ipa.go.jp/security/guide/sme/ug65p90000019cbk-att/security-incident.pdf" TargetMode="External"/><Relationship Id="rId2" Type="http://schemas.openxmlformats.org/officeDocument/2006/relationships/notesSlide" Target="../notesSlides/notesSlide230.xml"/><Relationship Id="rId1" Type="http://schemas.openxmlformats.org/officeDocument/2006/relationships/slideLayout" Target="../slideLayouts/slideLayout42.xml"/><Relationship Id="rId6" Type="http://schemas.openxmlformats.org/officeDocument/2006/relationships/image" Target="../media/image327.png"/><Relationship Id="rId5" Type="http://schemas.openxmlformats.org/officeDocument/2006/relationships/slide" Target="slide266.xml"/><Relationship Id="rId4" Type="http://schemas.openxmlformats.org/officeDocument/2006/relationships/slide" Target="slide368.xml"/></Relationships>
</file>

<file path=ppt/slides/_rels/slide304.xml.rels><?xml version="1.0" encoding="UTF-8" standalone="yes"?>
<Relationships xmlns="http://schemas.openxmlformats.org/package/2006/relationships"><Relationship Id="rId8" Type="http://schemas.openxmlformats.org/officeDocument/2006/relationships/image" Target="../media/image260.png"/><Relationship Id="rId3" Type="http://schemas.openxmlformats.org/officeDocument/2006/relationships/diagramData" Target="../diagrams/data15.xml"/><Relationship Id="rId7" Type="http://schemas.microsoft.com/office/2007/relationships/diagramDrawing" Target="../diagrams/drawing15.xml"/><Relationship Id="rId2" Type="http://schemas.openxmlformats.org/officeDocument/2006/relationships/notesSlide" Target="../notesSlides/notesSlide231.xml"/><Relationship Id="rId1" Type="http://schemas.openxmlformats.org/officeDocument/2006/relationships/slideLayout" Target="../slideLayouts/slideLayout42.xml"/><Relationship Id="rId6" Type="http://schemas.openxmlformats.org/officeDocument/2006/relationships/diagramColors" Target="../diagrams/colors15.xml"/><Relationship Id="rId11" Type="http://schemas.openxmlformats.org/officeDocument/2006/relationships/slide" Target="slide266.xml"/><Relationship Id="rId5" Type="http://schemas.openxmlformats.org/officeDocument/2006/relationships/diagramQuickStyle" Target="../diagrams/quickStyle15.xml"/><Relationship Id="rId10" Type="http://schemas.openxmlformats.org/officeDocument/2006/relationships/image" Target="../media/image328.png"/><Relationship Id="rId4" Type="http://schemas.openxmlformats.org/officeDocument/2006/relationships/diagramLayout" Target="../diagrams/layout15.xml"/><Relationship Id="rId9" Type="http://schemas.openxmlformats.org/officeDocument/2006/relationships/hyperlink" Target="https://digitalforensic.jp/wp-content/uploads/2023/02/shokohoznGL9.pdf" TargetMode="External"/></Relationships>
</file>

<file path=ppt/slides/_rels/slide305.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notesSlide" Target="../notesSlides/notesSlide232.xml"/><Relationship Id="rId1" Type="http://schemas.openxmlformats.org/officeDocument/2006/relationships/slideLayout" Target="../slideLayouts/slideLayout42.xml"/></Relationships>
</file>

<file path=ppt/slides/_rels/slide306.xml.rels><?xml version="1.0" encoding="UTF-8" standalone="yes"?>
<Relationships xmlns="http://schemas.openxmlformats.org/package/2006/relationships"><Relationship Id="rId3" Type="http://schemas.openxmlformats.org/officeDocument/2006/relationships/slide" Target="slide307.xml"/><Relationship Id="rId2" Type="http://schemas.openxmlformats.org/officeDocument/2006/relationships/notesSlide" Target="../notesSlides/notesSlide233.xml"/><Relationship Id="rId1" Type="http://schemas.openxmlformats.org/officeDocument/2006/relationships/slideLayout" Target="../slideLayouts/slideLayout2.xml"/><Relationship Id="rId4" Type="http://schemas.openxmlformats.org/officeDocument/2006/relationships/slide" Target="slide308.xml"/></Relationships>
</file>

<file path=ppt/slides/_rels/slide307.xml.rels><?xml version="1.0" encoding="UTF-8" standalone="yes"?>
<Relationships xmlns="http://schemas.openxmlformats.org/package/2006/relationships"><Relationship Id="rId8" Type="http://schemas.microsoft.com/office/2007/relationships/diagramDrawing" Target="../diagrams/drawing16.xml"/><Relationship Id="rId13" Type="http://schemas.openxmlformats.org/officeDocument/2006/relationships/image" Target="../media/image285.png"/><Relationship Id="rId3" Type="http://schemas.openxmlformats.org/officeDocument/2006/relationships/slide" Target="slide306.xml"/><Relationship Id="rId7" Type="http://schemas.openxmlformats.org/officeDocument/2006/relationships/diagramColors" Target="../diagrams/colors16.xml"/><Relationship Id="rId12" Type="http://schemas.openxmlformats.org/officeDocument/2006/relationships/image" Target="../media/image284.png"/><Relationship Id="rId2" Type="http://schemas.openxmlformats.org/officeDocument/2006/relationships/notesSlide" Target="../notesSlides/notesSlide234.xml"/><Relationship Id="rId1" Type="http://schemas.openxmlformats.org/officeDocument/2006/relationships/slideLayout" Target="../slideLayouts/slideLayout42.xml"/><Relationship Id="rId6" Type="http://schemas.openxmlformats.org/officeDocument/2006/relationships/diagramQuickStyle" Target="../diagrams/quickStyle16.xml"/><Relationship Id="rId11" Type="http://schemas.openxmlformats.org/officeDocument/2006/relationships/image" Target="../media/image283.png"/><Relationship Id="rId5" Type="http://schemas.openxmlformats.org/officeDocument/2006/relationships/diagramLayout" Target="../diagrams/layout16.xml"/><Relationship Id="rId10" Type="http://schemas.openxmlformats.org/officeDocument/2006/relationships/image" Target="../media/image282.png"/><Relationship Id="rId4" Type="http://schemas.openxmlformats.org/officeDocument/2006/relationships/diagramData" Target="../diagrams/data16.xml"/><Relationship Id="rId9" Type="http://schemas.openxmlformats.org/officeDocument/2006/relationships/image" Target="../media/image281.png"/></Relationships>
</file>

<file path=ppt/slides/_rels/slide308.xml.rels><?xml version="1.0" encoding="UTF-8" standalone="yes"?>
<Relationships xmlns="http://schemas.openxmlformats.org/package/2006/relationships"><Relationship Id="rId3" Type="http://schemas.openxmlformats.org/officeDocument/2006/relationships/slide" Target="slide306.xml"/><Relationship Id="rId2" Type="http://schemas.openxmlformats.org/officeDocument/2006/relationships/notesSlide" Target="../notesSlides/notesSlide235.xml"/><Relationship Id="rId1" Type="http://schemas.openxmlformats.org/officeDocument/2006/relationships/slideLayout" Target="../slideLayouts/slideLayout42.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3" Type="http://schemas.openxmlformats.org/officeDocument/2006/relationships/slide" Target="slide29.xml"/><Relationship Id="rId2" Type="http://schemas.openxmlformats.org/officeDocument/2006/relationships/slide" Target="slide364.xml"/><Relationship Id="rId1" Type="http://schemas.openxmlformats.org/officeDocument/2006/relationships/slideLayout" Target="../slideLayouts/slideLayout12.xml"/><Relationship Id="rId5" Type="http://schemas.openxmlformats.org/officeDocument/2006/relationships/hyperlink" Target="https://www.ipa.go.jp/shiken/kubun/list.html" TargetMode="External"/><Relationship Id="rId4" Type="http://schemas.openxmlformats.org/officeDocument/2006/relationships/image" Target="../media/image100.png"/></Relationships>
</file>

<file path=ppt/slides/_rels/slide310.xml.rels><?xml version="1.0" encoding="UTF-8" standalone="yes"?>
<Relationships xmlns="http://schemas.openxmlformats.org/package/2006/relationships"><Relationship Id="rId3" Type="http://schemas.openxmlformats.org/officeDocument/2006/relationships/slide" Target="slide311.xml"/><Relationship Id="rId2" Type="http://schemas.openxmlformats.org/officeDocument/2006/relationships/notesSlide" Target="../notesSlides/notesSlide237.xml"/><Relationship Id="rId1" Type="http://schemas.openxmlformats.org/officeDocument/2006/relationships/slideLayout" Target="../slideLayouts/slideLayout2.xml"/><Relationship Id="rId5" Type="http://schemas.openxmlformats.org/officeDocument/2006/relationships/slide" Target="slide349.xml"/><Relationship Id="rId4" Type="http://schemas.openxmlformats.org/officeDocument/2006/relationships/slide" Target="slide315.xml"/></Relationships>
</file>

<file path=ppt/slides/_rels/slide311.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38.xml"/><Relationship Id="rId1" Type="http://schemas.openxmlformats.org/officeDocument/2006/relationships/slideLayout" Target="../slideLayouts/slideLayout1.xml"/></Relationships>
</file>

<file path=ppt/slides/_rels/slide312.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39.xml"/><Relationship Id="rId1" Type="http://schemas.openxmlformats.org/officeDocument/2006/relationships/slideLayout" Target="../slideLayouts/slideLayout1.xml"/></Relationships>
</file>

<file path=ppt/slides/_rels/slide313.xml.rels><?xml version="1.0" encoding="UTF-8" standalone="yes"?>
<Relationships xmlns="http://schemas.openxmlformats.org/package/2006/relationships"><Relationship Id="rId8" Type="http://schemas.openxmlformats.org/officeDocument/2006/relationships/diagramLayout" Target="../diagrams/layout17.xml"/><Relationship Id="rId13" Type="http://schemas.openxmlformats.org/officeDocument/2006/relationships/diagramLayout" Target="../diagrams/layout18.xml"/><Relationship Id="rId3" Type="http://schemas.openxmlformats.org/officeDocument/2006/relationships/slide" Target="slide310.xml"/><Relationship Id="rId7" Type="http://schemas.openxmlformats.org/officeDocument/2006/relationships/diagramData" Target="../diagrams/data17.xml"/><Relationship Id="rId12" Type="http://schemas.openxmlformats.org/officeDocument/2006/relationships/diagramData" Target="../diagrams/data18.xml"/><Relationship Id="rId2" Type="http://schemas.openxmlformats.org/officeDocument/2006/relationships/notesSlide" Target="../notesSlides/notesSlide240.xml"/><Relationship Id="rId16" Type="http://schemas.microsoft.com/office/2007/relationships/diagramDrawing" Target="../diagrams/drawing18.xml"/><Relationship Id="rId1" Type="http://schemas.openxmlformats.org/officeDocument/2006/relationships/slideLayout" Target="../slideLayouts/slideLayout1.xml"/><Relationship Id="rId6" Type="http://schemas.openxmlformats.org/officeDocument/2006/relationships/hyperlink" Target="https://www.ipa.go.jp/jinzai/ics/core_human_resource/final_project/2022/ngi93u0000002kef-att/000100451.pdf" TargetMode="External"/><Relationship Id="rId11" Type="http://schemas.microsoft.com/office/2007/relationships/diagramDrawing" Target="../diagrams/drawing17.xml"/><Relationship Id="rId5" Type="http://schemas.openxmlformats.org/officeDocument/2006/relationships/hyperlink" Target="https://security-portal.nisc.go.jp/dx/pdf/about_plussecurity.pdf" TargetMode="External"/><Relationship Id="rId15" Type="http://schemas.openxmlformats.org/officeDocument/2006/relationships/diagramColors" Target="../diagrams/colors18.xml"/><Relationship Id="rId10" Type="http://schemas.openxmlformats.org/officeDocument/2006/relationships/diagramColors" Target="../diagrams/colors17.xml"/><Relationship Id="rId4" Type="http://schemas.openxmlformats.org/officeDocument/2006/relationships/hyperlink" Target="https://www.ipa.go.jp/jinzai/skill-standard/dss/ps6vr700000080fg-att/000106869.pdf" TargetMode="External"/><Relationship Id="rId9" Type="http://schemas.openxmlformats.org/officeDocument/2006/relationships/diagramQuickStyle" Target="../diagrams/quickStyle17.xml"/><Relationship Id="rId14" Type="http://schemas.openxmlformats.org/officeDocument/2006/relationships/diagramQuickStyle" Target="../diagrams/quickStyle18.xml"/></Relationships>
</file>

<file path=ppt/slides/_rels/slide314.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41.xml"/><Relationship Id="rId1" Type="http://schemas.openxmlformats.org/officeDocument/2006/relationships/slideLayout" Target="../slideLayouts/slideLayout1.xml"/></Relationships>
</file>

<file path=ppt/slides/_rels/slide315.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42.xml"/><Relationship Id="rId1" Type="http://schemas.openxmlformats.org/officeDocument/2006/relationships/slideLayout" Target="../slideLayouts/slideLayout1.xml"/><Relationship Id="rId6" Type="http://schemas.openxmlformats.org/officeDocument/2006/relationships/hyperlink" Target="https://www.meti.go.jp/policy/it_policy/investment/dgc/dgc.html" TargetMode="External"/><Relationship Id="rId5" Type="http://schemas.openxmlformats.org/officeDocument/2006/relationships/image" Target="../media/image330.png"/><Relationship Id="rId4" Type="http://schemas.openxmlformats.org/officeDocument/2006/relationships/image" Target="../media/image329.png"/></Relationships>
</file>

<file path=ppt/slides/_rels/slide316.xml.rels><?xml version="1.0" encoding="UTF-8" standalone="yes"?>
<Relationships xmlns="http://schemas.openxmlformats.org/package/2006/relationships"><Relationship Id="rId8" Type="http://schemas.openxmlformats.org/officeDocument/2006/relationships/image" Target="../media/image330.png"/><Relationship Id="rId3" Type="http://schemas.openxmlformats.org/officeDocument/2006/relationships/image" Target="../media/image4.png"/><Relationship Id="rId7" Type="http://schemas.openxmlformats.org/officeDocument/2006/relationships/image" Target="../media/image8.png"/><Relationship Id="rId2" Type="http://schemas.openxmlformats.org/officeDocument/2006/relationships/notesSlide" Target="../notesSlides/notesSlide243.xml"/><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 Id="rId9" Type="http://schemas.openxmlformats.org/officeDocument/2006/relationships/slide" Target="slide310.xml"/></Relationships>
</file>

<file path=ppt/slides/_rels/slide317.xml.rels><?xml version="1.0" encoding="UTF-8" standalone="yes"?>
<Relationships xmlns="http://schemas.openxmlformats.org/package/2006/relationships"><Relationship Id="rId8" Type="http://schemas.openxmlformats.org/officeDocument/2006/relationships/hyperlink" Target="https://www.ipa.go.jp/security/10threats/ps6vr70000009r2f-att/kaisetsu_2023.pdf" TargetMode="External"/><Relationship Id="rId3" Type="http://schemas.openxmlformats.org/officeDocument/2006/relationships/image" Target="../media/image31.png"/><Relationship Id="rId7" Type="http://schemas.openxmlformats.org/officeDocument/2006/relationships/hyperlink" Target="https://www.ipa.go.jp/publish/wp-security/qv6pgp0000000vgi-att/000100472.pdf" TargetMode="External"/><Relationship Id="rId2" Type="http://schemas.openxmlformats.org/officeDocument/2006/relationships/notesSlide" Target="../notesSlides/notesSlide244.xml"/><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image" Target="../media/image35.png"/><Relationship Id="rId10" Type="http://schemas.openxmlformats.org/officeDocument/2006/relationships/slide" Target="slide310.xml"/><Relationship Id="rId4" Type="http://schemas.openxmlformats.org/officeDocument/2006/relationships/image" Target="../media/image32.png"/><Relationship Id="rId9" Type="http://schemas.openxmlformats.org/officeDocument/2006/relationships/image" Target="../media/image329.png"/></Relationships>
</file>

<file path=ppt/slides/_rels/slide318.xml.rels><?xml version="1.0" encoding="UTF-8" standalone="yes"?>
<Relationships xmlns="http://schemas.openxmlformats.org/package/2006/relationships"><Relationship Id="rId8" Type="http://schemas.openxmlformats.org/officeDocument/2006/relationships/image" Target="../media/image92.png"/><Relationship Id="rId13" Type="http://schemas.openxmlformats.org/officeDocument/2006/relationships/slide" Target="slide310.xml"/><Relationship Id="rId3" Type="http://schemas.openxmlformats.org/officeDocument/2006/relationships/image" Target="../media/image97.png"/><Relationship Id="rId7" Type="http://schemas.openxmlformats.org/officeDocument/2006/relationships/image" Target="../media/image91.png"/><Relationship Id="rId12" Type="http://schemas.openxmlformats.org/officeDocument/2006/relationships/image" Target="../media/image330.png"/><Relationship Id="rId2" Type="http://schemas.openxmlformats.org/officeDocument/2006/relationships/notesSlide" Target="../notesSlides/notesSlide245.xml"/><Relationship Id="rId1" Type="http://schemas.openxmlformats.org/officeDocument/2006/relationships/slideLayout" Target="../slideLayouts/slideLayout1.xml"/><Relationship Id="rId6" Type="http://schemas.openxmlformats.org/officeDocument/2006/relationships/image" Target="../media/image99.png"/><Relationship Id="rId11" Type="http://schemas.openxmlformats.org/officeDocument/2006/relationships/image" Target="../media/image95.png"/><Relationship Id="rId5" Type="http://schemas.openxmlformats.org/officeDocument/2006/relationships/image" Target="../media/image96.png"/><Relationship Id="rId10" Type="http://schemas.openxmlformats.org/officeDocument/2006/relationships/image" Target="../media/image94.png"/><Relationship Id="rId4" Type="http://schemas.openxmlformats.org/officeDocument/2006/relationships/image" Target="../media/image98.png"/><Relationship Id="rId9" Type="http://schemas.openxmlformats.org/officeDocument/2006/relationships/image" Target="../media/image93.png"/></Relationships>
</file>

<file path=ppt/slides/_rels/slide319.xml.rels><?xml version="1.0" encoding="UTF-8" standalone="yes"?>
<Relationships xmlns="http://schemas.openxmlformats.org/package/2006/relationships"><Relationship Id="rId8" Type="http://schemas.openxmlformats.org/officeDocument/2006/relationships/slide" Target="slide310.xml"/><Relationship Id="rId3" Type="http://schemas.openxmlformats.org/officeDocument/2006/relationships/hyperlink" Target="https://www.ipa.go.jp/shiken/kubun/list.html" TargetMode="External"/><Relationship Id="rId7" Type="http://schemas.openxmlformats.org/officeDocument/2006/relationships/image" Target="../media/image329.png"/><Relationship Id="rId2" Type="http://schemas.openxmlformats.org/officeDocument/2006/relationships/notesSlide" Target="../notesSlides/notesSlide246.xml"/><Relationship Id="rId1" Type="http://schemas.openxmlformats.org/officeDocument/2006/relationships/slideLayout" Target="../slideLayouts/slideLayout1.xml"/><Relationship Id="rId6" Type="http://schemas.openxmlformats.org/officeDocument/2006/relationships/hyperlink" Target="https://www.ipa.go.jp/security/guide/sme/5minutes.html" TargetMode="External"/><Relationship Id="rId5" Type="http://schemas.openxmlformats.org/officeDocument/2006/relationships/hyperlink" Target="https://www.ipa.go.jp/security/security-action/download/5point_poster.pdf" TargetMode="External"/><Relationship Id="rId4" Type="http://schemas.openxmlformats.org/officeDocument/2006/relationships/hyperlink" Target="https://www.ipa.go.jp/security/security-action/" TargetMode="External"/></Relationships>
</file>

<file path=ppt/slides/_rels/slide32.xml.rels><?xml version="1.0" encoding="UTF-8" standalone="yes"?>
<Relationships xmlns="http://schemas.openxmlformats.org/package/2006/relationships"><Relationship Id="rId3" Type="http://schemas.openxmlformats.org/officeDocument/2006/relationships/image" Target="../media/image101.png"/><Relationship Id="rId7" Type="http://schemas.openxmlformats.org/officeDocument/2006/relationships/hyperlink" Target="https://www.ipa.go.jp/shiken/syllabus/ps6vr7000000htyh-att/youkou_ver5_1.pdf" TargetMode="External"/><Relationship Id="rId2" Type="http://schemas.openxmlformats.org/officeDocument/2006/relationships/notesSlide" Target="../notesSlides/notesSlide11.xml"/><Relationship Id="rId1" Type="http://schemas.openxmlformats.org/officeDocument/2006/relationships/slideLayout" Target="../slideLayouts/slideLayout11.xml"/><Relationship Id="rId6" Type="http://schemas.openxmlformats.org/officeDocument/2006/relationships/hyperlink" Target="https://www.handa-hospital.jp/topics/2022/0616/report_01.pdf" TargetMode="External"/><Relationship Id="rId5" Type="http://schemas.openxmlformats.org/officeDocument/2006/relationships/slide" Target="slide29.xml"/><Relationship Id="rId4" Type="http://schemas.openxmlformats.org/officeDocument/2006/relationships/image" Target="../media/image102.png"/></Relationships>
</file>

<file path=ppt/slides/_rels/slide320.xml.rels><?xml version="1.0" encoding="UTF-8" standalone="yes"?>
<Relationships xmlns="http://schemas.openxmlformats.org/package/2006/relationships"><Relationship Id="rId3" Type="http://schemas.openxmlformats.org/officeDocument/2006/relationships/image" Target="../media/image330.png"/><Relationship Id="rId2" Type="http://schemas.openxmlformats.org/officeDocument/2006/relationships/notesSlide" Target="../notesSlides/notesSlide247.xml"/><Relationship Id="rId1" Type="http://schemas.openxmlformats.org/officeDocument/2006/relationships/slideLayout" Target="../slideLayouts/slideLayout1.xml"/><Relationship Id="rId4" Type="http://schemas.openxmlformats.org/officeDocument/2006/relationships/slide" Target="slide310.xml"/></Relationships>
</file>

<file path=ppt/slides/_rels/slide321.xml.rels><?xml version="1.0" encoding="UTF-8" standalone="yes"?>
<Relationships xmlns="http://schemas.openxmlformats.org/package/2006/relationships"><Relationship Id="rId3" Type="http://schemas.openxmlformats.org/officeDocument/2006/relationships/image" Target="../media/image112.png"/><Relationship Id="rId7" Type="http://schemas.openxmlformats.org/officeDocument/2006/relationships/slide" Target="slide310.xml"/><Relationship Id="rId2" Type="http://schemas.openxmlformats.org/officeDocument/2006/relationships/notesSlide" Target="../notesSlides/notesSlide248.xml"/><Relationship Id="rId1" Type="http://schemas.openxmlformats.org/officeDocument/2006/relationships/slideLayout" Target="../slideLayouts/slideLayout1.xml"/><Relationship Id="rId6" Type="http://schemas.openxmlformats.org/officeDocument/2006/relationships/image" Target="../media/image329.png"/><Relationship Id="rId5" Type="http://schemas.openxmlformats.org/officeDocument/2006/relationships/hyperlink" Target="https://www.smrj.go.jp/doc/tool/guide4youshiki_1.pdf" TargetMode="External"/><Relationship Id="rId4" Type="http://schemas.openxmlformats.org/officeDocument/2006/relationships/image" Target="../media/image113.png"/></Relationships>
</file>

<file path=ppt/slides/_rels/slide322.xml.rels><?xml version="1.0" encoding="UTF-8" standalone="yes"?>
<Relationships xmlns="http://schemas.openxmlformats.org/package/2006/relationships"><Relationship Id="rId3" Type="http://schemas.openxmlformats.org/officeDocument/2006/relationships/image" Target="../media/image330.png"/><Relationship Id="rId2" Type="http://schemas.openxmlformats.org/officeDocument/2006/relationships/notesSlide" Target="../notesSlides/notesSlide249.xml"/><Relationship Id="rId1" Type="http://schemas.openxmlformats.org/officeDocument/2006/relationships/slideLayout" Target="../slideLayouts/slideLayout1.xml"/><Relationship Id="rId4" Type="http://schemas.openxmlformats.org/officeDocument/2006/relationships/slide" Target="slide310.xml"/></Relationships>
</file>

<file path=ppt/slides/_rels/slide323.xml.rels><?xml version="1.0" encoding="UTF-8" standalone="yes"?>
<Relationships xmlns="http://schemas.openxmlformats.org/package/2006/relationships"><Relationship Id="rId3" Type="http://schemas.openxmlformats.org/officeDocument/2006/relationships/slide" Target="slide310.xml"/><Relationship Id="rId7" Type="http://schemas.openxmlformats.org/officeDocument/2006/relationships/image" Target="../media/image329.png"/><Relationship Id="rId2" Type="http://schemas.openxmlformats.org/officeDocument/2006/relationships/notesSlide" Target="../notesSlides/notesSlide250.xml"/><Relationship Id="rId1" Type="http://schemas.openxmlformats.org/officeDocument/2006/relationships/slideLayout" Target="../slideLayouts/slideLayout1.xml"/><Relationship Id="rId6" Type="http://schemas.openxmlformats.org/officeDocument/2006/relationships/hyperlink" Target="https://www.meti.go.jp/policy/it_policy/investment/dx-chushoguidebook/tebiki2-0.pdf" TargetMode="External"/><Relationship Id="rId5" Type="http://schemas.openxmlformats.org/officeDocument/2006/relationships/hyperlink" Target="https://www.digital.go.jp/assets/contents/node/basic_page/field_ref_resources/5ecac8cc-50f1-4168-b989-2bcaabffe870/b24ac613/20230609_policies_priority_outline_05.pdf" TargetMode="External"/><Relationship Id="rId4" Type="http://schemas.openxmlformats.org/officeDocument/2006/relationships/hyperlink" Target="https://www5.cao.go.jp/keizai-shimon/kaigi/cabinet/honebuto/2023/2023_basicpolicies_ja.pdf" TargetMode="External"/></Relationships>
</file>

<file path=ppt/slides/_rels/slide324.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51.xml"/><Relationship Id="rId1" Type="http://schemas.openxmlformats.org/officeDocument/2006/relationships/slideLayout" Target="../slideLayouts/slideLayout1.xml"/><Relationship Id="rId4" Type="http://schemas.openxmlformats.org/officeDocument/2006/relationships/image" Target="../media/image330.png"/></Relationships>
</file>

<file path=ppt/slides/_rels/slide325.xml.rels><?xml version="1.0" encoding="UTF-8" standalone="yes"?>
<Relationships xmlns="http://schemas.openxmlformats.org/package/2006/relationships"><Relationship Id="rId3" Type="http://schemas.openxmlformats.org/officeDocument/2006/relationships/slide" Target="slide310.xml"/><Relationship Id="rId7" Type="http://schemas.openxmlformats.org/officeDocument/2006/relationships/image" Target="../media/image329.png"/><Relationship Id="rId2" Type="http://schemas.openxmlformats.org/officeDocument/2006/relationships/notesSlide" Target="../notesSlides/notesSlide252.xml"/><Relationship Id="rId1" Type="http://schemas.openxmlformats.org/officeDocument/2006/relationships/slideLayout" Target="../slideLayouts/slideLayout1.xml"/><Relationship Id="rId6" Type="http://schemas.openxmlformats.org/officeDocument/2006/relationships/hyperlink" Target="https://www.gov-online.go.jp/useful/article/201703/1.html" TargetMode="External"/><Relationship Id="rId5" Type="http://schemas.openxmlformats.org/officeDocument/2006/relationships/hyperlink" Target="https://www.ipa.go.jp/jinzai/skill-standard/dss/ps6vr700000080fg-att/000106869.pdf" TargetMode="External"/><Relationship Id="rId4" Type="http://schemas.openxmlformats.org/officeDocument/2006/relationships/hyperlink" Target="http://www.meti.go.jp/policy/netsecurity/tebikihontai2.pdf" TargetMode="External"/></Relationships>
</file>

<file path=ppt/slides/_rels/slide326.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53.xml"/><Relationship Id="rId1" Type="http://schemas.openxmlformats.org/officeDocument/2006/relationships/slideLayout" Target="../slideLayouts/slideLayout1.xml"/><Relationship Id="rId4" Type="http://schemas.openxmlformats.org/officeDocument/2006/relationships/image" Target="../media/image330.png"/></Relationships>
</file>

<file path=ppt/slides/_rels/slide327.xml.rels><?xml version="1.0" encoding="UTF-8" standalone="yes"?>
<Relationships xmlns="http://schemas.openxmlformats.org/package/2006/relationships"><Relationship Id="rId3" Type="http://schemas.openxmlformats.org/officeDocument/2006/relationships/slide" Target="slide310.xml"/><Relationship Id="rId7" Type="http://schemas.openxmlformats.org/officeDocument/2006/relationships/image" Target="../media/image329.png"/><Relationship Id="rId2" Type="http://schemas.openxmlformats.org/officeDocument/2006/relationships/notesSlide" Target="../notesSlides/notesSlide254.xml"/><Relationship Id="rId1" Type="http://schemas.openxmlformats.org/officeDocument/2006/relationships/slideLayout" Target="../slideLayouts/slideLayout1.xml"/><Relationship Id="rId6" Type="http://schemas.openxmlformats.org/officeDocument/2006/relationships/hyperlink" Target="https://www.digital.go.jp/assets/contents/node/basic_page/field_ref_resources/e2a06143-ed29-4f1d-9c31-0f06fca67afc/a84dbb17/20230411_resources_standard_guidelines_guideline_05.pdf" TargetMode="External"/><Relationship Id="rId5" Type="http://schemas.openxmlformats.org/officeDocument/2006/relationships/hyperlink" Target="https://www.meti.go.jp/press/2022/03/20230324002/20230324002-1.pdf" TargetMode="External"/><Relationship Id="rId4" Type="http://schemas.openxmlformats.org/officeDocument/2006/relationships/hyperlink" Target="https://isms.jp/doc/JIP-ISMS120-62.pdf" TargetMode="External"/></Relationships>
</file>

<file path=ppt/slides/_rels/slide328.xml.rels><?xml version="1.0" encoding="UTF-8" standalone="yes"?>
<Relationships xmlns="http://schemas.openxmlformats.org/package/2006/relationships"><Relationship Id="rId8" Type="http://schemas.microsoft.com/office/2007/relationships/diagramDrawing" Target="../diagrams/drawing19.xml"/><Relationship Id="rId3" Type="http://schemas.openxmlformats.org/officeDocument/2006/relationships/slide" Target="slide310.xml"/><Relationship Id="rId7" Type="http://schemas.openxmlformats.org/officeDocument/2006/relationships/diagramColors" Target="../diagrams/colors19.xml"/><Relationship Id="rId2" Type="http://schemas.openxmlformats.org/officeDocument/2006/relationships/notesSlide" Target="../notesSlides/notesSlide255.xml"/><Relationship Id="rId1" Type="http://schemas.openxmlformats.org/officeDocument/2006/relationships/slideLayout" Target="../slideLayouts/slideLayout1.xml"/><Relationship Id="rId6" Type="http://schemas.openxmlformats.org/officeDocument/2006/relationships/diagramQuickStyle" Target="../diagrams/quickStyle19.xml"/><Relationship Id="rId5" Type="http://schemas.openxmlformats.org/officeDocument/2006/relationships/diagramLayout" Target="../diagrams/layout19.xml"/><Relationship Id="rId4" Type="http://schemas.openxmlformats.org/officeDocument/2006/relationships/diagramData" Target="../diagrams/data19.xml"/><Relationship Id="rId9" Type="http://schemas.openxmlformats.org/officeDocument/2006/relationships/image" Target="../media/image330.png"/></Relationships>
</file>

<file path=ppt/slides/_rels/slide329.xml.rels><?xml version="1.0" encoding="UTF-8" standalone="yes"?>
<Relationships xmlns="http://schemas.openxmlformats.org/package/2006/relationships"><Relationship Id="rId8" Type="http://schemas.openxmlformats.org/officeDocument/2006/relationships/image" Target="../media/image329.png"/><Relationship Id="rId3" Type="http://schemas.openxmlformats.org/officeDocument/2006/relationships/slide" Target="slide310.xml"/><Relationship Id="rId7" Type="http://schemas.openxmlformats.org/officeDocument/2006/relationships/hyperlink" Target="https://www.jnsa.org/result/2016/policy/" TargetMode="External"/><Relationship Id="rId2" Type="http://schemas.openxmlformats.org/officeDocument/2006/relationships/notesSlide" Target="../notesSlides/notesSlide256.xml"/><Relationship Id="rId1" Type="http://schemas.openxmlformats.org/officeDocument/2006/relationships/slideLayout" Target="../slideLayouts/slideLayout1.xml"/><Relationship Id="rId6" Type="http://schemas.openxmlformats.org/officeDocument/2006/relationships/hyperlink" Target="https://www.ppc.go.jp/files/pdf/Self_assessment_checklist.pdf" TargetMode="External"/><Relationship Id="rId5" Type="http://schemas.openxmlformats.org/officeDocument/2006/relationships/hyperlink" Target="https://www.ipa.go.jp/security/guide/sme/ug65p90000019cbk-att/000055794.docx" TargetMode="External"/><Relationship Id="rId4" Type="http://schemas.openxmlformats.org/officeDocument/2006/relationships/hyperlink" Target="https://security-portal.nisc.go.jp/dx/provinatack.html" TargetMode="External"/></Relationships>
</file>

<file path=ppt/slides/_rels/slide33.xml.rels><?xml version="1.0" encoding="UTF-8" standalone="yes"?>
<Relationships xmlns="http://schemas.openxmlformats.org/package/2006/relationships"><Relationship Id="rId3" Type="http://schemas.openxmlformats.org/officeDocument/2006/relationships/image" Target="../media/image103.png"/><Relationship Id="rId7" Type="http://schemas.openxmlformats.org/officeDocument/2006/relationships/slide" Target="slide29.xml"/><Relationship Id="rId2" Type="http://schemas.openxmlformats.org/officeDocument/2006/relationships/notesSlide" Target="../notesSlides/notesSlide12.xml"/><Relationship Id="rId1" Type="http://schemas.openxmlformats.org/officeDocument/2006/relationships/slideLayout" Target="../slideLayouts/slideLayout11.xml"/><Relationship Id="rId6" Type="http://schemas.openxmlformats.org/officeDocument/2006/relationships/hyperlink" Target="https://www.ipa.go.jp/shiken/kubun/fe.html" TargetMode="External"/><Relationship Id="rId5" Type="http://schemas.openxmlformats.org/officeDocument/2006/relationships/hyperlink" Target="https://www.ipa.go.jp/shiken/kubun/sg.html" TargetMode="External"/><Relationship Id="rId4" Type="http://schemas.openxmlformats.org/officeDocument/2006/relationships/hyperlink" Target="https://www.ipa.go.jp/shiken/kubun/ip.html" TargetMode="External"/></Relationships>
</file>

<file path=ppt/slides/_rels/slide330.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57.xml"/><Relationship Id="rId1" Type="http://schemas.openxmlformats.org/officeDocument/2006/relationships/slideLayout" Target="../slideLayouts/slideLayout1.xml"/><Relationship Id="rId4" Type="http://schemas.openxmlformats.org/officeDocument/2006/relationships/image" Target="../media/image330.png"/></Relationships>
</file>

<file path=ppt/slides/_rels/slide331.xml.rels><?xml version="1.0" encoding="UTF-8" standalone="yes"?>
<Relationships xmlns="http://schemas.openxmlformats.org/package/2006/relationships"><Relationship Id="rId8" Type="http://schemas.openxmlformats.org/officeDocument/2006/relationships/image" Target="../media/image233.png"/><Relationship Id="rId13" Type="http://schemas.openxmlformats.org/officeDocument/2006/relationships/image" Target="../media/image229.png"/><Relationship Id="rId3" Type="http://schemas.openxmlformats.org/officeDocument/2006/relationships/slide" Target="slide310.xml"/><Relationship Id="rId7" Type="http://schemas.openxmlformats.org/officeDocument/2006/relationships/image" Target="../media/image234.png"/><Relationship Id="rId12" Type="http://schemas.openxmlformats.org/officeDocument/2006/relationships/image" Target="../media/image207.png"/><Relationship Id="rId2" Type="http://schemas.openxmlformats.org/officeDocument/2006/relationships/notesSlide" Target="../notesSlides/notesSlide258.xml"/><Relationship Id="rId1" Type="http://schemas.openxmlformats.org/officeDocument/2006/relationships/slideLayout" Target="../slideLayouts/slideLayout1.xml"/><Relationship Id="rId6" Type="http://schemas.openxmlformats.org/officeDocument/2006/relationships/image" Target="../media/image235.png"/><Relationship Id="rId11" Type="http://schemas.openxmlformats.org/officeDocument/2006/relationships/image" Target="../media/image232.png"/><Relationship Id="rId5" Type="http://schemas.openxmlformats.org/officeDocument/2006/relationships/image" Target="../media/image236.png"/><Relationship Id="rId15" Type="http://schemas.openxmlformats.org/officeDocument/2006/relationships/image" Target="../media/image329.png"/><Relationship Id="rId10" Type="http://schemas.openxmlformats.org/officeDocument/2006/relationships/image" Target="../media/image231.png"/><Relationship Id="rId4" Type="http://schemas.openxmlformats.org/officeDocument/2006/relationships/image" Target="../media/image237.png"/><Relationship Id="rId9" Type="http://schemas.openxmlformats.org/officeDocument/2006/relationships/image" Target="../media/image230.png"/><Relationship Id="rId14" Type="http://schemas.openxmlformats.org/officeDocument/2006/relationships/hyperlink" Target="https://www.iso.org/standard/75652.html" TargetMode="External"/></Relationships>
</file>

<file path=ppt/slides/_rels/slide332.xml.rels><?xml version="1.0" encoding="UTF-8" standalone="yes"?>
<Relationships xmlns="http://schemas.openxmlformats.org/package/2006/relationships"><Relationship Id="rId8" Type="http://schemas.openxmlformats.org/officeDocument/2006/relationships/image" Target="../media/image242.png"/><Relationship Id="rId3" Type="http://schemas.openxmlformats.org/officeDocument/2006/relationships/slide" Target="slide310.xml"/><Relationship Id="rId7" Type="http://schemas.openxmlformats.org/officeDocument/2006/relationships/image" Target="../media/image241.png"/><Relationship Id="rId2" Type="http://schemas.openxmlformats.org/officeDocument/2006/relationships/notesSlide" Target="../notesSlides/notesSlide259.xml"/><Relationship Id="rId1" Type="http://schemas.openxmlformats.org/officeDocument/2006/relationships/slideLayout" Target="../slideLayouts/slideLayout1.xml"/><Relationship Id="rId6" Type="http://schemas.openxmlformats.org/officeDocument/2006/relationships/image" Target="../media/image240.png"/><Relationship Id="rId5" Type="http://schemas.openxmlformats.org/officeDocument/2006/relationships/image" Target="../media/image239.png"/><Relationship Id="rId4" Type="http://schemas.openxmlformats.org/officeDocument/2006/relationships/image" Target="../media/image238.png"/><Relationship Id="rId9" Type="http://schemas.openxmlformats.org/officeDocument/2006/relationships/image" Target="../media/image330.png"/></Relationships>
</file>

<file path=ppt/slides/_rels/slide333.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60.xml"/><Relationship Id="rId1" Type="http://schemas.openxmlformats.org/officeDocument/2006/relationships/slideLayout" Target="../slideLayouts/slideLayout1.xml"/><Relationship Id="rId5" Type="http://schemas.openxmlformats.org/officeDocument/2006/relationships/image" Target="../media/image329.png"/><Relationship Id="rId4" Type="http://schemas.openxmlformats.org/officeDocument/2006/relationships/hyperlink" Target="https://www.jisc.go.jp/app/jis/general/GnrJISNumberNameSearchList?show&amp;jisStdNo=Q27000" TargetMode="External"/></Relationships>
</file>

<file path=ppt/slides/_rels/slide334.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61.xml"/><Relationship Id="rId1" Type="http://schemas.openxmlformats.org/officeDocument/2006/relationships/slideLayout" Target="../slideLayouts/slideLayout1.xml"/><Relationship Id="rId4" Type="http://schemas.openxmlformats.org/officeDocument/2006/relationships/image" Target="../media/image330.png"/></Relationships>
</file>

<file path=ppt/slides/_rels/slide335.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62.xml"/><Relationship Id="rId1" Type="http://schemas.openxmlformats.org/officeDocument/2006/relationships/slideLayout" Target="../slideLayouts/slideLayout1.xml"/><Relationship Id="rId6" Type="http://schemas.openxmlformats.org/officeDocument/2006/relationships/image" Target="../media/image329.png"/><Relationship Id="rId5" Type="http://schemas.openxmlformats.org/officeDocument/2006/relationships/hyperlink" Target="https://www.iso.org/standard/80585.html" TargetMode="External"/><Relationship Id="rId4" Type="http://schemas.openxmlformats.org/officeDocument/2006/relationships/hyperlink" Target="https://www.jisc.go.jp/app/jis/general/GnrJISNumberNameSearchList?show&amp;jisStdNo=Q27000" TargetMode="External"/></Relationships>
</file>

<file path=ppt/slides/_rels/slide336.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63.xml"/><Relationship Id="rId1" Type="http://schemas.openxmlformats.org/officeDocument/2006/relationships/slideLayout" Target="../slideLayouts/slideLayout1.xml"/><Relationship Id="rId5" Type="http://schemas.openxmlformats.org/officeDocument/2006/relationships/image" Target="../media/image330.png"/><Relationship Id="rId4" Type="http://schemas.openxmlformats.org/officeDocument/2006/relationships/slide" Target="slide7.xml"/></Relationships>
</file>

<file path=ppt/slides/_rels/slide337.xml.rels><?xml version="1.0" encoding="UTF-8" standalone="yes"?>
<Relationships xmlns="http://schemas.openxmlformats.org/package/2006/relationships"><Relationship Id="rId8" Type="http://schemas.openxmlformats.org/officeDocument/2006/relationships/hyperlink" Target="https://www.ipa.go.jp/security/guide/sme/ug65p90000019cbk-att/000072150.pdf" TargetMode="External"/><Relationship Id="rId3" Type="http://schemas.openxmlformats.org/officeDocument/2006/relationships/slide" Target="slide310.xml"/><Relationship Id="rId7" Type="http://schemas.openxmlformats.org/officeDocument/2006/relationships/hyperlink" Target="https://www.soumu.go.jp/main_content/000752925.pdf" TargetMode="External"/><Relationship Id="rId2" Type="http://schemas.openxmlformats.org/officeDocument/2006/relationships/notesSlide" Target="../notesSlides/notesSlide264.xml"/><Relationship Id="rId1" Type="http://schemas.openxmlformats.org/officeDocument/2006/relationships/slideLayout" Target="../slideLayouts/slideLayout1.xml"/><Relationship Id="rId6" Type="http://schemas.openxmlformats.org/officeDocument/2006/relationships/hyperlink" Target="https://security-portal.nisc.go.jp/guidance/handbook.html" TargetMode="External"/><Relationship Id="rId11" Type="http://schemas.openxmlformats.org/officeDocument/2006/relationships/image" Target="../media/image329.png"/><Relationship Id="rId5" Type="http://schemas.openxmlformats.org/officeDocument/2006/relationships/hyperlink" Target="https://www.ipa.go.jp/security/guide/sme/about.html" TargetMode="External"/><Relationship Id="rId10" Type="http://schemas.openxmlformats.org/officeDocument/2006/relationships/slide" Target="slide317.xml"/><Relationship Id="rId4" Type="http://schemas.openxmlformats.org/officeDocument/2006/relationships/hyperlink" Target="https://www.ipa.go.jp/security/guide/sme/ug65p90000019cbk-att/000055518.xlsx" TargetMode="External"/><Relationship Id="rId9" Type="http://schemas.openxmlformats.org/officeDocument/2006/relationships/hyperlink" Target="https://www.ipa.go.jp/security/guide/sme/ug65p90000019cbk-att/000055794.docx" TargetMode="External"/></Relationships>
</file>

<file path=ppt/slides/_rels/slide338.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65.xml"/><Relationship Id="rId1" Type="http://schemas.openxmlformats.org/officeDocument/2006/relationships/slideLayout" Target="../slideLayouts/slideLayout1.xml"/><Relationship Id="rId5" Type="http://schemas.openxmlformats.org/officeDocument/2006/relationships/image" Target="../media/image330.png"/><Relationship Id="rId4" Type="http://schemas.openxmlformats.org/officeDocument/2006/relationships/image" Target="../media/image260.png"/></Relationships>
</file>

<file path=ppt/slides/_rels/slide339.xml.rels><?xml version="1.0" encoding="UTF-8" standalone="yes"?>
<Relationships xmlns="http://schemas.openxmlformats.org/package/2006/relationships"><Relationship Id="rId8" Type="http://schemas.microsoft.com/office/2007/relationships/diagramDrawing" Target="../diagrams/drawing20.xml"/><Relationship Id="rId3" Type="http://schemas.openxmlformats.org/officeDocument/2006/relationships/slide" Target="slide310.xml"/><Relationship Id="rId7" Type="http://schemas.openxmlformats.org/officeDocument/2006/relationships/diagramColors" Target="../diagrams/colors20.xml"/><Relationship Id="rId2" Type="http://schemas.openxmlformats.org/officeDocument/2006/relationships/notesSlide" Target="../notesSlides/notesSlide266.xml"/><Relationship Id="rId1" Type="http://schemas.openxmlformats.org/officeDocument/2006/relationships/slideLayout" Target="../slideLayouts/slideLayout1.xml"/><Relationship Id="rId6" Type="http://schemas.openxmlformats.org/officeDocument/2006/relationships/diagramQuickStyle" Target="../diagrams/quickStyle20.xml"/><Relationship Id="rId5" Type="http://schemas.openxmlformats.org/officeDocument/2006/relationships/diagramLayout" Target="../diagrams/layout20.xml"/><Relationship Id="rId10" Type="http://schemas.openxmlformats.org/officeDocument/2006/relationships/image" Target="../media/image329.png"/><Relationship Id="rId4" Type="http://schemas.openxmlformats.org/officeDocument/2006/relationships/diagramData" Target="../diagrams/data20.xml"/><Relationship Id="rId9" Type="http://schemas.openxmlformats.org/officeDocument/2006/relationships/hyperlink" Target="https://www.iso.org/standard/27001" TargetMode="External"/></Relationships>
</file>

<file path=ppt/slides/_rels/slide3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hyperlink" Target="https://www.ipa.go.jp/security/security-action/" TargetMode="External"/><Relationship Id="rId1" Type="http://schemas.openxmlformats.org/officeDocument/2006/relationships/slideLayout" Target="../slideLayouts/slideLayout13.xml"/><Relationship Id="rId6" Type="http://schemas.openxmlformats.org/officeDocument/2006/relationships/hyperlink" Target="https://www.handa-hospital.jp/topics/2022/0616/report_01.pdf" TargetMode="External"/><Relationship Id="rId5" Type="http://schemas.openxmlformats.org/officeDocument/2006/relationships/hyperlink" Target="https://www.ipa.go.jp/security/security-action" TargetMode="External"/><Relationship Id="rId4" Type="http://schemas.openxmlformats.org/officeDocument/2006/relationships/slide" Target="slide29.xml"/></Relationships>
</file>

<file path=ppt/slides/_rels/slide340.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67.xml"/><Relationship Id="rId1" Type="http://schemas.openxmlformats.org/officeDocument/2006/relationships/slideLayout" Target="../slideLayouts/slideLayout1.xml"/><Relationship Id="rId4" Type="http://schemas.openxmlformats.org/officeDocument/2006/relationships/image" Target="../media/image330.png"/></Relationships>
</file>

<file path=ppt/slides/_rels/slide341.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68.xml"/><Relationship Id="rId1" Type="http://schemas.openxmlformats.org/officeDocument/2006/relationships/slideLayout" Target="../slideLayouts/slideLayout1.xml"/><Relationship Id="rId6" Type="http://schemas.openxmlformats.org/officeDocument/2006/relationships/image" Target="../media/image329.png"/><Relationship Id="rId5" Type="http://schemas.openxmlformats.org/officeDocument/2006/relationships/hyperlink" Target="https://www.iso.org/standard/75652.html" TargetMode="External"/><Relationship Id="rId4" Type="http://schemas.openxmlformats.org/officeDocument/2006/relationships/hyperlink" Target="https://www.iso.org/standard/27001" TargetMode="External"/></Relationships>
</file>

<file path=ppt/slides/_rels/slide342.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69.xml"/><Relationship Id="rId1" Type="http://schemas.openxmlformats.org/officeDocument/2006/relationships/slideLayout" Target="../slideLayouts/slideLayout1.xml"/><Relationship Id="rId4" Type="http://schemas.openxmlformats.org/officeDocument/2006/relationships/image" Target="../media/image330.png"/></Relationships>
</file>

<file path=ppt/slides/_rels/slide343.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70.xml"/><Relationship Id="rId1" Type="http://schemas.openxmlformats.org/officeDocument/2006/relationships/slideLayout" Target="../slideLayouts/slideLayout1.xml"/><Relationship Id="rId6" Type="http://schemas.openxmlformats.org/officeDocument/2006/relationships/image" Target="../media/image329.png"/><Relationship Id="rId5" Type="http://schemas.openxmlformats.org/officeDocument/2006/relationships/hyperlink" Target="https://www.iso.org/standard/75652.html" TargetMode="External"/><Relationship Id="rId4" Type="http://schemas.openxmlformats.org/officeDocument/2006/relationships/hyperlink" Target="https://www.iso.org/standard/27001" TargetMode="External"/></Relationships>
</file>

<file path=ppt/slides/_rels/slide344.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71.xml"/><Relationship Id="rId1" Type="http://schemas.openxmlformats.org/officeDocument/2006/relationships/slideLayout" Target="../slideLayouts/slideLayout1.xml"/><Relationship Id="rId4" Type="http://schemas.openxmlformats.org/officeDocument/2006/relationships/image" Target="../media/image330.png"/></Relationships>
</file>

<file path=ppt/slides/_rels/slide345.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72.xml"/><Relationship Id="rId1" Type="http://schemas.openxmlformats.org/officeDocument/2006/relationships/slideLayout" Target="../slideLayouts/slideLayout1.xml"/><Relationship Id="rId6" Type="http://schemas.openxmlformats.org/officeDocument/2006/relationships/image" Target="../media/image329.png"/><Relationship Id="rId5" Type="http://schemas.openxmlformats.org/officeDocument/2006/relationships/hyperlink" Target="https://www.iso.org/standard/75652.html" TargetMode="External"/><Relationship Id="rId4" Type="http://schemas.openxmlformats.org/officeDocument/2006/relationships/hyperlink" Target="https://www.iso.org/standard/27001" TargetMode="External"/></Relationships>
</file>

<file path=ppt/slides/_rels/slide346.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73.xml"/><Relationship Id="rId1" Type="http://schemas.openxmlformats.org/officeDocument/2006/relationships/slideLayout" Target="../slideLayouts/slideLayout1.xml"/><Relationship Id="rId4" Type="http://schemas.openxmlformats.org/officeDocument/2006/relationships/image" Target="../media/image330.png"/></Relationships>
</file>

<file path=ppt/slides/_rels/slide347.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74.xml"/><Relationship Id="rId1" Type="http://schemas.openxmlformats.org/officeDocument/2006/relationships/slideLayout" Target="../slideLayouts/slideLayout1.xml"/><Relationship Id="rId6" Type="http://schemas.openxmlformats.org/officeDocument/2006/relationships/image" Target="../media/image329.png"/><Relationship Id="rId5" Type="http://schemas.openxmlformats.org/officeDocument/2006/relationships/hyperlink" Target="https://www.iso.org/standard/75652.html" TargetMode="External"/><Relationship Id="rId4" Type="http://schemas.openxmlformats.org/officeDocument/2006/relationships/hyperlink" Target="https://www.iso.org/standard/27001" TargetMode="External"/></Relationships>
</file>

<file path=ppt/slides/_rels/slide348.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75.xml"/><Relationship Id="rId1" Type="http://schemas.openxmlformats.org/officeDocument/2006/relationships/slideLayout" Target="../slideLayouts/slideLayout1.xml"/><Relationship Id="rId6" Type="http://schemas.openxmlformats.org/officeDocument/2006/relationships/image" Target="../media/image329.png"/><Relationship Id="rId5" Type="http://schemas.openxmlformats.org/officeDocument/2006/relationships/image" Target="../media/image330.png"/><Relationship Id="rId4" Type="http://schemas.openxmlformats.org/officeDocument/2006/relationships/hyperlink" Target="https://www.iso.org/standard/27001" TargetMode="External"/></Relationships>
</file>

<file path=ppt/slides/_rels/slide349.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76.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3" Type="http://schemas.openxmlformats.org/officeDocument/2006/relationships/slide" Target="slide367.xml"/><Relationship Id="rId2" Type="http://schemas.openxmlformats.org/officeDocument/2006/relationships/notesSlide" Target="../notesSlides/notesSlide13.xml"/><Relationship Id="rId1" Type="http://schemas.openxmlformats.org/officeDocument/2006/relationships/slideLayout" Target="../slideLayouts/slideLayout11.xml"/><Relationship Id="rId5" Type="http://schemas.openxmlformats.org/officeDocument/2006/relationships/slide" Target="slide29.xml"/><Relationship Id="rId4" Type="http://schemas.openxmlformats.org/officeDocument/2006/relationships/hyperlink" Target="https://www.ipa.go.jp/security/security-action/download/5point_poster.pdf" TargetMode="External"/></Relationships>
</file>

<file path=ppt/slides/_rels/slide350.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77.xml"/><Relationship Id="rId1" Type="http://schemas.openxmlformats.org/officeDocument/2006/relationships/slideLayout" Target="../slideLayouts/slideLayout1.xml"/><Relationship Id="rId4" Type="http://schemas.openxmlformats.org/officeDocument/2006/relationships/image" Target="../media/image331.png"/></Relationships>
</file>

<file path=ppt/slides/_rels/slide351.xml.rels><?xml version="1.0" encoding="UTF-8" standalone="yes"?>
<Relationships xmlns="http://schemas.openxmlformats.org/package/2006/relationships"><Relationship Id="rId3" Type="http://schemas.openxmlformats.org/officeDocument/2006/relationships/slide" Target="slide310.xml"/><Relationship Id="rId2" Type="http://schemas.openxmlformats.org/officeDocument/2006/relationships/notesSlide" Target="../notesSlides/notesSlide278.xml"/><Relationship Id="rId1" Type="http://schemas.openxmlformats.org/officeDocument/2006/relationships/slideLayout" Target="../slideLayouts/slideLayout1.xml"/></Relationships>
</file>

<file path=ppt/slides/_rels/slide352.xml.rels><?xml version="1.0" encoding="UTF-8" standalone="yes"?>
<Relationships xmlns="http://schemas.openxmlformats.org/package/2006/relationships"><Relationship Id="rId3" Type="http://schemas.openxmlformats.org/officeDocument/2006/relationships/slide" Target="slide310.xml"/><Relationship Id="rId7" Type="http://schemas.openxmlformats.org/officeDocument/2006/relationships/hyperlink" Target="https://www.iso.org/standard/75652.html" TargetMode="External"/><Relationship Id="rId2" Type="http://schemas.openxmlformats.org/officeDocument/2006/relationships/notesSlide" Target="../notesSlides/notesSlide279.xml"/><Relationship Id="rId1" Type="http://schemas.openxmlformats.org/officeDocument/2006/relationships/slideLayout" Target="../slideLayouts/slideLayout1.xml"/><Relationship Id="rId6" Type="http://schemas.openxmlformats.org/officeDocument/2006/relationships/hyperlink" Target="https://www.jisc.go.jp/app/jis/general/GnrJISNumberNameSearchList?show&amp;jisStdNo=Q27000" TargetMode="External"/><Relationship Id="rId5" Type="http://schemas.openxmlformats.org/officeDocument/2006/relationships/hyperlink" Target="https://isms-society.stores.jp/items/6427f4b51d175c002b8ee1cd" TargetMode="External"/><Relationship Id="rId4" Type="http://schemas.openxmlformats.org/officeDocument/2006/relationships/hyperlink" Target="https://isms-society.stores.jp/items/632a57a42e7452256400d84b" TargetMode="External"/></Relationships>
</file>

<file path=ppt/slides/_rels/slide353.xml.rels><?xml version="1.0" encoding="UTF-8" standalone="yes"?>
<Relationships xmlns="http://schemas.openxmlformats.org/package/2006/relationships"><Relationship Id="rId8" Type="http://schemas.openxmlformats.org/officeDocument/2006/relationships/hyperlink" Target="https://www5.cao.go.jp/keizai-shimon/kaigi/cabinet/honebuto/2023/2023_basicpolicies_ja.pdf" TargetMode="External"/><Relationship Id="rId13" Type="http://schemas.openxmlformats.org/officeDocument/2006/relationships/hyperlink" Target="https://www.meti.go.jp/policy/it_policy/investment/dx-chushoguidebook/contents.html" TargetMode="External"/><Relationship Id="rId18" Type="http://schemas.openxmlformats.org/officeDocument/2006/relationships/hyperlink" Target="https://www.meti.go.jp/policy/it_policy/investment/dx-selection/dxselection2023report.pdf" TargetMode="External"/><Relationship Id="rId3" Type="http://schemas.openxmlformats.org/officeDocument/2006/relationships/slide" Target="slide310.xml"/><Relationship Id="rId21" Type="http://schemas.openxmlformats.org/officeDocument/2006/relationships/hyperlink" Target="https://security-portal.nisc.go.jp/dx/provinatack.html" TargetMode="External"/><Relationship Id="rId7" Type="http://schemas.openxmlformats.org/officeDocument/2006/relationships/hyperlink" Target="https://www.meti.go.jp/policy/it_policy/investment/dgc/dgc.html" TargetMode="External"/><Relationship Id="rId12" Type="http://schemas.openxmlformats.org/officeDocument/2006/relationships/hyperlink" Target="https://www.nisc.go.jp/pdf/policy/kihon-s/cs-senryaku2021-c.pdf" TargetMode="External"/><Relationship Id="rId17" Type="http://schemas.openxmlformats.org/officeDocument/2006/relationships/hyperlink" Target="https://www.ipa.go.jp/digital/dx/mfg-dx/ug65p90000001kqv-att/000087633.pdf" TargetMode="External"/><Relationship Id="rId25" Type="http://schemas.openxmlformats.org/officeDocument/2006/relationships/hyperlink" Target="https://www.ipa.go.jp/security/reports/sme/ug65p90000019djm-att/000098149.pdf" TargetMode="External"/><Relationship Id="rId2" Type="http://schemas.openxmlformats.org/officeDocument/2006/relationships/notesSlide" Target="../notesSlides/notesSlide280.xml"/><Relationship Id="rId16" Type="http://schemas.openxmlformats.org/officeDocument/2006/relationships/hyperlink" Target="https://www.soumu.go.jp/johotsusintokei/whitepaper/ja/r02/pdf/02honpen.pdf" TargetMode="External"/><Relationship Id="rId20" Type="http://schemas.openxmlformats.org/officeDocument/2006/relationships/hyperlink" Target="https://www.ipa.go.jp/security/10threats/10threats2023.html" TargetMode="External"/><Relationship Id="rId1" Type="http://schemas.openxmlformats.org/officeDocument/2006/relationships/slideLayout" Target="../slideLayouts/slideLayout1.xml"/><Relationship Id="rId6" Type="http://schemas.openxmlformats.org/officeDocument/2006/relationships/hyperlink" Target="https://www.meti.go.jp/policy/netsecurity/downloadfiles/tebiki.pdf" TargetMode="External"/><Relationship Id="rId11" Type="http://schemas.openxmlformats.org/officeDocument/2006/relationships/hyperlink" Target="https://www.nisc.go.jp/pdf/policy/kihon-s/cs2023_gaiyou.pdf" TargetMode="External"/><Relationship Id="rId24" Type="http://schemas.openxmlformats.org/officeDocument/2006/relationships/hyperlink" Target="https://www.npa.go.jp/publications/statistics/cybersecurity/data/R04_cyber_jousei.pdf" TargetMode="External"/><Relationship Id="rId5" Type="http://schemas.openxmlformats.org/officeDocument/2006/relationships/hyperlink" Target="https://security-portal.nisc.go.jp/dx/pdf/about_plussecurity.pdf" TargetMode="External"/><Relationship Id="rId15" Type="http://schemas.openxmlformats.org/officeDocument/2006/relationships/hyperlink" Target="https://www.smrj.go.jp/doc/tool/guide4youshiki_1.pdf" TargetMode="External"/><Relationship Id="rId23" Type="http://schemas.openxmlformats.org/officeDocument/2006/relationships/hyperlink" Target="https://www.ipa.go.jp/security/todokede/crack-virus/ug65p9000000nnpa-att/000108764.pdf" TargetMode="External"/><Relationship Id="rId10" Type="http://schemas.openxmlformats.org/officeDocument/2006/relationships/hyperlink" Target="https://www8.cao.go.jp/cstp/society5_0" TargetMode="External"/><Relationship Id="rId19" Type="http://schemas.openxmlformats.org/officeDocument/2006/relationships/hyperlink" Target="https://www.ipa.go.jp/publish/wp-security/sec-2022.html" TargetMode="External"/><Relationship Id="rId4" Type="http://schemas.openxmlformats.org/officeDocument/2006/relationships/hyperlink" Target="https://www.ipa.go.jp/jinzai/skill-standard/dss/ps6vr700000080fg-att/000106869.pdf" TargetMode="External"/><Relationship Id="rId9" Type="http://schemas.openxmlformats.org/officeDocument/2006/relationships/hyperlink" Target="https://www.digital.go.jp/assets/contents/node/basic_page/field_ref_resources/5ecac8cc-50f1-4168-b989-2bcaabffe870/b24ac613/20230609_policies_priority_outline_05.pdf" TargetMode="External"/><Relationship Id="rId14" Type="http://schemas.openxmlformats.org/officeDocument/2006/relationships/hyperlink" Target="https://www.ipa.go.jp/publish/wp-dx/gmcbt8000000botk-att/000108041.pdf" TargetMode="External"/><Relationship Id="rId22" Type="http://schemas.openxmlformats.org/officeDocument/2006/relationships/hyperlink" Target="https://www.nisc.go.jp/pdf/policy/inquiry/kokai_jireishu.pdf" TargetMode="Externa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55.xml.rels><?xml version="1.0" encoding="UTF-8" standalone="yes"?>
<Relationships xmlns="http://schemas.openxmlformats.org/package/2006/relationships"><Relationship Id="rId8" Type="http://schemas.openxmlformats.org/officeDocument/2006/relationships/hyperlink" Target="https://www.nisc.go.jp/pdf/policy/inquiry/kokai_jireishu.pdf" TargetMode="External"/><Relationship Id="rId13" Type="http://schemas.openxmlformats.org/officeDocument/2006/relationships/hyperlink" Target="https://www.ipa.go.jp/security/security-action" TargetMode="External"/><Relationship Id="rId18" Type="http://schemas.openxmlformats.org/officeDocument/2006/relationships/hyperlink" Target="https://www.ipa.go.jp/publish/wp-dx/gmcbt8000000botk-att/000108041.pdf" TargetMode="External"/><Relationship Id="rId3" Type="http://schemas.openxmlformats.org/officeDocument/2006/relationships/hyperlink" Target="https://www.meti.go.jp/policy/it_policy/investment/dgc/dgc.html" TargetMode="External"/><Relationship Id="rId7" Type="http://schemas.openxmlformats.org/officeDocument/2006/relationships/hyperlink" Target="https://www.ipa.go.jp/security/guide/sme/ug65p90000019cbk-att/security-incident.pdf" TargetMode="External"/><Relationship Id="rId12" Type="http://schemas.openxmlformats.org/officeDocument/2006/relationships/hyperlink" Target="https://www.ipa.go.jp/shiken/syllabus/ps6vr7000000htyh-att/youkou_ver5_1.pdf" TargetMode="External"/><Relationship Id="rId17" Type="http://schemas.openxmlformats.org/officeDocument/2006/relationships/hyperlink" Target="https://www.meti.go.jp/policy/netsecurity/wg1/CPSF_ver1.0.pdf" TargetMode="External"/><Relationship Id="rId2" Type="http://schemas.openxmlformats.org/officeDocument/2006/relationships/hyperlink" Target="https://www8.cao.go.jp/cstp/society5_0" TargetMode="External"/><Relationship Id="rId16" Type="http://schemas.openxmlformats.org/officeDocument/2006/relationships/hyperlink" Target="https://www.ipa.go.jp/security/guide/sme/ug65p90000019cbk-att/000072146.docx" TargetMode="External"/><Relationship Id="rId1" Type="http://schemas.openxmlformats.org/officeDocument/2006/relationships/slideLayout" Target="../slideLayouts/slideLayout4.xml"/><Relationship Id="rId6" Type="http://schemas.openxmlformats.org/officeDocument/2006/relationships/hyperlink" Target="https://www.ipa.go.jp/security/10threats/ps6vr70000009r2t-att/katsuyouhou_2023.pdf" TargetMode="External"/><Relationship Id="rId11" Type="http://schemas.openxmlformats.org/officeDocument/2006/relationships/hyperlink" Target="https://www.ipa.go.jp/shiken/kubun/list.html" TargetMode="External"/><Relationship Id="rId5" Type="http://schemas.openxmlformats.org/officeDocument/2006/relationships/hyperlink" Target="https://www.ipa.go.jp/security/10threats/ps6vr70000009r2f-att/kaisetsu_2023.pdf" TargetMode="External"/><Relationship Id="rId15" Type="http://schemas.openxmlformats.org/officeDocument/2006/relationships/hyperlink" Target="https://www.ipa.go.jp/security/guide/sme/ug65p90000019cbk-att/000055848.pdf" TargetMode="External"/><Relationship Id="rId10" Type="http://schemas.openxmlformats.org/officeDocument/2006/relationships/hyperlink" Target="https://www.ipa.go.jp/security/todokede/crack-virus/ug65p9000000nnpa-att/000088780.pdf" TargetMode="External"/><Relationship Id="rId4" Type="http://schemas.openxmlformats.org/officeDocument/2006/relationships/hyperlink" Target="https://www.ipa.go.jp/publish/wp-security/qv6pgp0000000vgi-att/000100472.pdf" TargetMode="External"/><Relationship Id="rId9" Type="http://schemas.openxmlformats.org/officeDocument/2006/relationships/hyperlink" Target="https://www.npa.go.jp/publications/statistics/cybersecurity/data/R04_cyber_jousei.pdf" TargetMode="External"/><Relationship Id="rId14" Type="http://schemas.openxmlformats.org/officeDocument/2006/relationships/hyperlink" Target="https://www.ipa.go.jp/security/security-action/download/5point_poster.pdf" TargetMode="External"/></Relationships>
</file>

<file path=ppt/slides/_rels/slide356.xml.rels><?xml version="1.0" encoding="UTF-8" standalone="yes"?>
<Relationships xmlns="http://schemas.openxmlformats.org/package/2006/relationships"><Relationship Id="rId8" Type="http://schemas.openxmlformats.org/officeDocument/2006/relationships/hyperlink" Target="https://www.meti.go.jp/policy/it_policy/investment/dx-selection/dx-selection2022-2.pdf" TargetMode="External"/><Relationship Id="rId13" Type="http://schemas.openxmlformats.org/officeDocument/2006/relationships/hyperlink" Target="https://www.soumu.go.jp/johotsusintokei/whitepaper/ja/r02/pdf/02honpen.pdf" TargetMode="External"/><Relationship Id="rId3" Type="http://schemas.openxmlformats.org/officeDocument/2006/relationships/hyperlink" Target="https://www.cybersecurity.metro.tokyo.lg.jp/security/guidebook/201/index.html" TargetMode="External"/><Relationship Id="rId7" Type="http://schemas.openxmlformats.org/officeDocument/2006/relationships/hyperlink" Target="https://www.meti.go.jp/policy/it_policy/investment/dx-chushoguidebook/tebiki2-0.pdf" TargetMode="External"/><Relationship Id="rId12" Type="http://schemas.openxmlformats.org/officeDocument/2006/relationships/hyperlink" Target="https://www8.cao.go.jp/cstp/society5_0" TargetMode="External"/><Relationship Id="rId2" Type="http://schemas.openxmlformats.org/officeDocument/2006/relationships/hyperlink" Target="https://www.cybersecurity.metro.tokyo.lg.jp/security/KnowLedge/464/index.html" TargetMode="External"/><Relationship Id="rId16" Type="http://schemas.openxmlformats.org/officeDocument/2006/relationships/hyperlink" Target="https://www.ipa.go.jp/digital/dx/mfg-dx/ug65p90000001kqv-att/000087633.pdf" TargetMode="External"/><Relationship Id="rId1" Type="http://schemas.openxmlformats.org/officeDocument/2006/relationships/slideLayout" Target="../slideLayouts/slideLayout4.xml"/><Relationship Id="rId6" Type="http://schemas.openxmlformats.org/officeDocument/2006/relationships/hyperlink" Target="https://www.smrj.go.jp/doc/tool/guide4youshiki_1.pdf" TargetMode="External"/><Relationship Id="rId11" Type="http://schemas.openxmlformats.org/officeDocument/2006/relationships/hyperlink" Target="https://www.digital.go.jp/assets/contents/node/basic_page/field_ref_resources/5ecac8cc-50f1-4168-b989-2bcaabffe870/b24ac613/20230609_policies_priority_outline_05.pdf" TargetMode="External"/><Relationship Id="rId5" Type="http://schemas.openxmlformats.org/officeDocument/2006/relationships/hyperlink" Target="https://www.meti.go.jp/shingikai/mono_info_service/digital_transformation/pdf/20180907_03.pdf" TargetMode="External"/><Relationship Id="rId15" Type="http://schemas.openxmlformats.org/officeDocument/2006/relationships/hyperlink" Target="https://www.cybersecurity.metro.tokyo.lg.jp/security/guidebook/212/index.html" TargetMode="External"/><Relationship Id="rId10" Type="http://schemas.openxmlformats.org/officeDocument/2006/relationships/hyperlink" Target="https://www5.cao.go.jp/keizai-shimon/kaigi/cabinet/honebuto/2023/2023_basicpolicies_ja.pdf" TargetMode="External"/><Relationship Id="rId4" Type="http://schemas.openxmlformats.org/officeDocument/2006/relationships/hyperlink" Target="https://www.meti.go.jp/policy/netsecurity/downloadfiles/guide_v3.0.pdf" TargetMode="External"/><Relationship Id="rId9" Type="http://schemas.openxmlformats.org/officeDocument/2006/relationships/hyperlink" Target="https://www.meti.go.jp/policy/it_policy/investment/dx-selection/dxselection2023report.pdf" TargetMode="External"/><Relationship Id="rId14" Type="http://schemas.openxmlformats.org/officeDocument/2006/relationships/hyperlink" Target="https://www.meti.go.jp/policy/netsecurity/wg1/CPSF_ver1.0.pdf" TargetMode="External"/></Relationships>
</file>

<file path=ppt/slides/_rels/slide357.xml.rels><?xml version="1.0" encoding="UTF-8" standalone="yes"?>
<Relationships xmlns="http://schemas.openxmlformats.org/package/2006/relationships"><Relationship Id="rId8" Type="http://schemas.openxmlformats.org/officeDocument/2006/relationships/hyperlink" Target="https://security-portal.nisc.go.jp/dx/pdf/about_plussecurity.pdf" TargetMode="External"/><Relationship Id="rId13" Type="http://schemas.openxmlformats.org/officeDocument/2006/relationships/hyperlink" Target="https://www.meti.go.jp/policy/economy/consumer/credit/2022060221001.pdf" TargetMode="External"/><Relationship Id="rId3" Type="http://schemas.openxmlformats.org/officeDocument/2006/relationships/hyperlink" Target="https://www.nisc.go.jp/pdf/policy/kihon-s/cs2023_gaiyou.pdf" TargetMode="External"/><Relationship Id="rId7" Type="http://schemas.openxmlformats.org/officeDocument/2006/relationships/hyperlink" Target="https://www.ipa.go.jp/jinzai/skill-standard/dss/ps6vr700000080fg-att/000106869.pdf" TargetMode="External"/><Relationship Id="rId12" Type="http://schemas.openxmlformats.org/officeDocument/2006/relationships/hyperlink" Target="https://www.meti.go.jp/policy/netsecurity/mng_guide.html" TargetMode="External"/><Relationship Id="rId17" Type="http://schemas.openxmlformats.org/officeDocument/2006/relationships/hyperlink" Target="https://isms-society.stores.jp/items/6427f4b51d175c002b8ee1cd" TargetMode="External"/><Relationship Id="rId2" Type="http://schemas.openxmlformats.org/officeDocument/2006/relationships/hyperlink" Target="https://www.nisc.go.jp/pdf/policy/kihon-s/cs-senryaku2021-c.pdf" TargetMode="External"/><Relationship Id="rId16" Type="http://schemas.openxmlformats.org/officeDocument/2006/relationships/hyperlink" Target="https://isms-society.stores.jp/items/632a57a42e7452256400d84b" TargetMode="External"/><Relationship Id="rId1" Type="http://schemas.openxmlformats.org/officeDocument/2006/relationships/slideLayout" Target="../slideLayouts/slideLayout4.xml"/><Relationship Id="rId6" Type="http://schemas.openxmlformats.org/officeDocument/2006/relationships/hyperlink" Target="https://www.cybersecurity.metro.tokyo.lg.jp/security/guidebook/205/index.html" TargetMode="External"/><Relationship Id="rId11" Type="http://schemas.openxmlformats.org/officeDocument/2006/relationships/hyperlink" Target="https://isms.jp/doc/JIP-ISMS120-62.pdf" TargetMode="External"/><Relationship Id="rId5" Type="http://schemas.openxmlformats.org/officeDocument/2006/relationships/hyperlink" Target="https://www.cybersecurity.metro.tokyo.lg.jp/security/docs/Sec01-11-02.pdf" TargetMode="External"/><Relationship Id="rId15" Type="http://schemas.openxmlformats.org/officeDocument/2006/relationships/hyperlink" Target="https://isms.jp/isms" TargetMode="External"/><Relationship Id="rId10" Type="http://schemas.openxmlformats.org/officeDocument/2006/relationships/hyperlink" Target="https://www.gov-online.go.jp/useful/article/201703/1.html" TargetMode="External"/><Relationship Id="rId4" Type="http://schemas.openxmlformats.org/officeDocument/2006/relationships/hyperlink" Target="https://www.nisc.go.jp/pdf/council/cs/dai09/09shiryou07.pdf" TargetMode="External"/><Relationship Id="rId9" Type="http://schemas.openxmlformats.org/officeDocument/2006/relationships/hyperlink" Target="https://www.meti.go.jp/policy/netsecurity/downloadfiles/tebiki.pdf" TargetMode="External"/><Relationship Id="rId14" Type="http://schemas.openxmlformats.org/officeDocument/2006/relationships/hyperlink" Target="https://privacymark.jp/wakaru/kouza/theme1_03.html" TargetMode="External"/></Relationships>
</file>

<file path=ppt/slides/_rels/slide358.xml.rels><?xml version="1.0" encoding="UTF-8" standalone="yes"?>
<Relationships xmlns="http://schemas.openxmlformats.org/package/2006/relationships"><Relationship Id="rId8" Type="http://schemas.openxmlformats.org/officeDocument/2006/relationships/hyperlink" Target="https://www.soumu.go.jp/main_sosiki/cybersecurity/kokumin/glossary/glossary_01.html" TargetMode="External"/><Relationship Id="rId13" Type="http://schemas.openxmlformats.org/officeDocument/2006/relationships/hyperlink" Target="https://www.ipa.go.jp/security/guide/sme/ug65p90000019cbk-att/000055520.pdf" TargetMode="External"/><Relationship Id="rId3" Type="http://schemas.openxmlformats.org/officeDocument/2006/relationships/hyperlink" Target="https://www.meti.go.jp/policy/netsecurity/wg1/cpsf_ver1.o_gaiyou.pdf" TargetMode="External"/><Relationship Id="rId7" Type="http://schemas.openxmlformats.org/officeDocument/2006/relationships/hyperlink" Target="https://www.jisc.go.jp/app/jis/general/GnrJISNumberNameSearchList?show&amp;jisStdNo=Q27000" TargetMode="External"/><Relationship Id="rId12" Type="http://schemas.openxmlformats.org/officeDocument/2006/relationships/hyperlink" Target="https://www.meti.go.jp/policy/netsecurity/downloadfiles/guide_v3.0.pdf" TargetMode="External"/><Relationship Id="rId17" Type="http://schemas.openxmlformats.org/officeDocument/2006/relationships/hyperlink" Target="https://www.ipa.go.jp/security/guide/sme/ug65p90000019cbk-att/000055529.pptx" TargetMode="External"/><Relationship Id="rId2" Type="http://schemas.openxmlformats.org/officeDocument/2006/relationships/hyperlink" Target="https://www.digital.go.jp/assets/contents/node/basic_page/field_ref_resources/e2a06143-ed29-4f1d-9c31-0f06fca67afc/a84dbb17/20230411_resources_standard_guidelines_guideline_05.pdf" TargetMode="External"/><Relationship Id="rId16" Type="http://schemas.openxmlformats.org/officeDocument/2006/relationships/hyperlink" Target="https://www.ipa.go.jp/security/reports/sme/ug65p90000019djm-att/000098149.pdf" TargetMode="External"/><Relationship Id="rId1" Type="http://schemas.openxmlformats.org/officeDocument/2006/relationships/slideLayout" Target="../slideLayouts/slideLayout4.xml"/><Relationship Id="rId6" Type="http://schemas.openxmlformats.org/officeDocument/2006/relationships/hyperlink" Target="https://www.ipa.go.jp/security/guide/sme/ug65p90000019cbk-att/000055794.docx" TargetMode="External"/><Relationship Id="rId11" Type="http://schemas.openxmlformats.org/officeDocument/2006/relationships/hyperlink" Target="https://www.iso.org/standard/80585.html" TargetMode="External"/><Relationship Id="rId5" Type="http://schemas.openxmlformats.org/officeDocument/2006/relationships/hyperlink" Target="https://www.soumu.go.jp/main_sosiki/cybersecurity/kokumin/business/business_executive_04-3.html" TargetMode="External"/><Relationship Id="rId15" Type="http://schemas.openxmlformats.org/officeDocument/2006/relationships/hyperlink" Target="https://www.jnsa.org/ikusei/01/02-04.html" TargetMode="External"/><Relationship Id="rId10" Type="http://schemas.openxmlformats.org/officeDocument/2006/relationships/hyperlink" Target="https://msqa.actibookone.com/content/detail?param=eyJjb250ZW50TnVtIjo3ODgwMSwiY2F0ZWdvcnlOdW0iOjEwNzI0fQ==&amp;pNo=1" TargetMode="External"/><Relationship Id="rId4" Type="http://schemas.openxmlformats.org/officeDocument/2006/relationships/hyperlink" Target="https://www.meti.go.jp/policy/netsecurity/wg1/CPSF_ver1.0.pdf" TargetMode="External"/><Relationship Id="rId9" Type="http://schemas.openxmlformats.org/officeDocument/2006/relationships/hyperlink" Target="https://m-p-o.co.jp/mpo/wp-content/uploads/2020/05/b823443df9d0ab703dd07bd352244f1d.pdf" TargetMode="External"/><Relationship Id="rId14" Type="http://schemas.openxmlformats.org/officeDocument/2006/relationships/hyperlink" Target="https://www.ipa.go.jp/security/guide/sme/ug65p90000019cbk-att/000055518.xlsx" TargetMode="External"/></Relationships>
</file>

<file path=ppt/slides/_rels/slide359.xml.rels><?xml version="1.0" encoding="UTF-8" standalone="yes"?>
<Relationships xmlns="http://schemas.openxmlformats.org/package/2006/relationships"><Relationship Id="rId3" Type="http://schemas.openxmlformats.org/officeDocument/2006/relationships/hyperlink" Target="https://www.ipa.go.jp/jinzai/ics/core_human_resource/final_project/2021/ngi93u0000002klo-att/000092243.pdf" TargetMode="External"/><Relationship Id="rId2" Type="http://schemas.openxmlformats.org/officeDocument/2006/relationships/hyperlink" Target="https://www.ipa.go.jp/security/guide/sme/ug65p90000019cbk-att/000072150.pdf" TargetMode="Externa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3" Type="http://schemas.openxmlformats.org/officeDocument/2006/relationships/hyperlink" Target="https://www.ipa.go.jp/security/guide/sme/5minutes.html" TargetMode="External"/><Relationship Id="rId2" Type="http://schemas.openxmlformats.org/officeDocument/2006/relationships/image" Target="../media/image105.png"/><Relationship Id="rId1" Type="http://schemas.openxmlformats.org/officeDocument/2006/relationships/slideLayout" Target="../slideLayouts/slideLayout12.xml"/><Relationship Id="rId4" Type="http://schemas.openxmlformats.org/officeDocument/2006/relationships/slide" Target="slide29.xml"/></Relationships>
</file>

<file path=ppt/slides/_rels/slide360.xml.rels><?xml version="1.0" encoding="UTF-8" standalone="yes"?>
<Relationships xmlns="http://schemas.openxmlformats.org/package/2006/relationships"><Relationship Id="rId8" Type="http://schemas.openxmlformats.org/officeDocument/2006/relationships/hyperlink" Target="https://www.soumu.go.jp/main_content/000753141.pdf" TargetMode="External"/><Relationship Id="rId13" Type="http://schemas.openxmlformats.org/officeDocument/2006/relationships/hyperlink" Target="https://security-portal.nisc.go.jp/dx/provinatack.html" TargetMode="External"/><Relationship Id="rId3" Type="http://schemas.openxmlformats.org/officeDocument/2006/relationships/hyperlink" Target="https://www.meti.go.jp/policy/netsecurity/downloadfiles/guide_v3.0.pdf" TargetMode="External"/><Relationship Id="rId7" Type="http://schemas.openxmlformats.org/officeDocument/2006/relationships/hyperlink" Target="https://www.ipa.go.jp/security/sme/otasuketai-about.html" TargetMode="External"/><Relationship Id="rId12" Type="http://schemas.openxmlformats.org/officeDocument/2006/relationships/hyperlink" Target="https://www.ipa.go.jp/shiken/kubun/fe.html" TargetMode="External"/><Relationship Id="rId17" Type="http://schemas.openxmlformats.org/officeDocument/2006/relationships/hyperlink" Target="https://isms.jp/isms.html" TargetMode="External"/><Relationship Id="rId2" Type="http://schemas.openxmlformats.org/officeDocument/2006/relationships/hyperlink" Target="https://www.meti.go.jp/policy/it_policy/investment/dx-chushoguidebook/contents.html" TargetMode="External"/><Relationship Id="rId16" Type="http://schemas.openxmlformats.org/officeDocument/2006/relationships/hyperlink" Target="https://www.ipa.go.jp/security/guide/sme/about.html" TargetMode="External"/><Relationship Id="rId1" Type="http://schemas.openxmlformats.org/officeDocument/2006/relationships/slideLayout" Target="../slideLayouts/slideLayout4.xml"/><Relationship Id="rId6" Type="http://schemas.openxmlformats.org/officeDocument/2006/relationships/hyperlink" Target="https://www.ipa.go.jp/security/security-action" TargetMode="External"/><Relationship Id="rId11" Type="http://schemas.openxmlformats.org/officeDocument/2006/relationships/hyperlink" Target="https://www.ipa.go.jp/shiken/kubun/sg.html" TargetMode="External"/><Relationship Id="rId5" Type="http://schemas.openxmlformats.org/officeDocument/2006/relationships/hyperlink" Target="https://www.security-camp.or.jp/" TargetMode="External"/><Relationship Id="rId15" Type="http://schemas.openxmlformats.org/officeDocument/2006/relationships/hyperlink" Target="https://www.ipa.go.jp/jinzai/ics/core_human_resource/final_project/2022/visualization-costs.html" TargetMode="External"/><Relationship Id="rId10" Type="http://schemas.openxmlformats.org/officeDocument/2006/relationships/hyperlink" Target="https://www.ipa.go.jp/shiken/kubun/ip.html" TargetMode="External"/><Relationship Id="rId4" Type="http://schemas.openxmlformats.org/officeDocument/2006/relationships/hyperlink" Target="https://www.ipa.go.jp/jinzai/ics/core_human_resource" TargetMode="External"/><Relationship Id="rId9" Type="http://schemas.openxmlformats.org/officeDocument/2006/relationships/hyperlink" Target="https://www3.jitec.ipa.go.jp/JitesCbt/index.html" TargetMode="External"/><Relationship Id="rId14" Type="http://schemas.openxmlformats.org/officeDocument/2006/relationships/hyperlink" Target="https://www.ipa.go.jp/security/guide/sme/ug65p90000019cbk-att/000055518..xlsx" TargetMode="External"/></Relationships>
</file>

<file path=ppt/slides/_rels/slide361.xml.rels><?xml version="1.0" encoding="UTF-8" standalone="yes"?>
<Relationships xmlns="http://schemas.openxmlformats.org/package/2006/relationships"><Relationship Id="rId8" Type="http://schemas.openxmlformats.org/officeDocument/2006/relationships/hyperlink" Target="https://www.keishicho.metro.tokyo.lg.jp/kurashi/cyber/joho/ransomware_taisaku.html" TargetMode="External"/><Relationship Id="rId13" Type="http://schemas.openxmlformats.org/officeDocument/2006/relationships/hyperlink" Target="https://www.ipa.go.jp/security/guide/sme/ug65p90000019cbk-att/000055529.pptx" TargetMode="External"/><Relationship Id="rId18" Type="http://schemas.openxmlformats.org/officeDocument/2006/relationships/hyperlink" Target="https://www.iso.org/standard/75652.html" TargetMode="External"/><Relationship Id="rId3" Type="http://schemas.openxmlformats.org/officeDocument/2006/relationships/hyperlink" Target="https://www.meti.go.jp/policy/netsecurity/wg1/cpsf.html" TargetMode="External"/><Relationship Id="rId7" Type="http://schemas.openxmlformats.org/officeDocument/2006/relationships/hyperlink" Target="https://www.ipa.go.jp/security/10threats/ps6vr70000009r2f-att/kaisetsu_2023.pdf" TargetMode="External"/><Relationship Id="rId12" Type="http://schemas.openxmlformats.org/officeDocument/2006/relationships/hyperlink" Target="https://www.ipa.go.jp/security/guide/sme/ug65p90000019cbk-att/000055848.pdf" TargetMode="External"/><Relationship Id="rId17" Type="http://schemas.openxmlformats.org/officeDocument/2006/relationships/hyperlink" Target="https://www.iso.org/standard/27001" TargetMode="External"/><Relationship Id="rId2" Type="http://schemas.openxmlformats.org/officeDocument/2006/relationships/hyperlink" Target="https://www.ipa.go.jp/security/reports/oversea/nist/about.html" TargetMode="External"/><Relationship Id="rId16" Type="http://schemas.openxmlformats.org/officeDocument/2006/relationships/hyperlink" Target="https://www.ipa.go.jp/security/guide/sme/ug65p90000019cbk-att/000072150.pdf" TargetMode="External"/><Relationship Id="rId1" Type="http://schemas.openxmlformats.org/officeDocument/2006/relationships/slideLayout" Target="../slideLayouts/slideLayout4.xml"/><Relationship Id="rId6" Type="http://schemas.openxmlformats.org/officeDocument/2006/relationships/hyperlink" Target="https://www.nisc.go.jp/pdf/council/cs/kyogikai/guidance2022_honbun.pdf" TargetMode="External"/><Relationship Id="rId11" Type="http://schemas.openxmlformats.org/officeDocument/2006/relationships/hyperlink" Target="https://www.jnsa.org/result/2016/policy/" TargetMode="External"/><Relationship Id="rId5" Type="http://schemas.openxmlformats.org/officeDocument/2006/relationships/hyperlink" Target="https://security-portal.nisc.go.jp/curriculum/" TargetMode="External"/><Relationship Id="rId15" Type="http://schemas.openxmlformats.org/officeDocument/2006/relationships/hyperlink" Target="https://www.soumu.go.jp/main_content/000752925.pdf" TargetMode="External"/><Relationship Id="rId10" Type="http://schemas.openxmlformats.org/officeDocument/2006/relationships/hyperlink" Target="https://www.ppc.go.jp/files/pdf/Self_assessment_checklist.pdf" TargetMode="External"/><Relationship Id="rId4" Type="http://schemas.openxmlformats.org/officeDocument/2006/relationships/hyperlink" Target="https://www.cybersecurity.metro.tokyo.lg.jp/security/KnowLedge/" TargetMode="External"/><Relationship Id="rId9" Type="http://schemas.openxmlformats.org/officeDocument/2006/relationships/hyperlink" Target="https://www.ipa.go.jp/security/guide/sme/ug65p90000019cbk-att/000055794.docx" TargetMode="External"/><Relationship Id="rId14" Type="http://schemas.openxmlformats.org/officeDocument/2006/relationships/hyperlink" Target="https://security-portal.nisc.go.jp/guidance/handbook.html" TargetMode="External"/></Relationships>
</file>

<file path=ppt/slides/_rels/slide362.xml.rels><?xml version="1.0" encoding="UTF-8" standalone="yes"?>
<Relationships xmlns="http://schemas.openxmlformats.org/package/2006/relationships"><Relationship Id="rId8" Type="http://schemas.openxmlformats.org/officeDocument/2006/relationships/hyperlink" Target="https://digitalforensic.jp/wp-content/uploads/2023/02/shokohoznGL9.pdf" TargetMode="External"/><Relationship Id="rId3" Type="http://schemas.openxmlformats.org/officeDocument/2006/relationships/hyperlink" Target="https://www.ipa.go.jp/jinzai/ics/core_human_resource/final_project/2022/ngi93u0000002kef-att/000100451.pdf" TargetMode="External"/><Relationship Id="rId7" Type="http://schemas.openxmlformats.org/officeDocument/2006/relationships/hyperlink" Target="https://www.ipa.go.jp/security/guide/sme/ug65p90000019cbk-att/security-incident.pdf" TargetMode="External"/><Relationship Id="rId2" Type="http://schemas.openxmlformats.org/officeDocument/2006/relationships/hyperlink" Target="https://www.soumu.go.jp/main_sosiki/cybersecurity/kokumin/basic/basic_legal.html" TargetMode="External"/><Relationship Id="rId1" Type="http://schemas.openxmlformats.org/officeDocument/2006/relationships/slideLayout" Target="../slideLayouts/slideLayout4.xml"/><Relationship Id="rId6" Type="http://schemas.openxmlformats.org/officeDocument/2006/relationships/hyperlink" Target="https://www.digital.go.jp/assets/contents/node/basic_page/field_ref_resources/5805a275-3e16-4296-8a94-6557b58c6a4c/dd52a824/20231124_meeting_network_casestudie_03.pdf" TargetMode="External"/><Relationship Id="rId5" Type="http://schemas.openxmlformats.org/officeDocument/2006/relationships/hyperlink" Target="https://www.ipa.go.jp/jinzai/ics/core_human_resource/final_project/2021/ngi93u0000002klo-att/000092243.pdf" TargetMode="External"/><Relationship Id="rId4" Type="http://schemas.openxmlformats.org/officeDocument/2006/relationships/hyperlink" Target="https://www.digital.go.jp/assets/contents/node/basic_page/field_ref_resources/e2a06143-ed29-4f1d-9c31-0f06fca67afc/2a169f83/20220630_resources_standard_guidelines_guidelines_01.pdf" TargetMode="External"/></Relationships>
</file>

<file path=ppt/slides/_rels/slide363.xml.rels><?xml version="1.0" encoding="UTF-8" standalone="yes"?>
<Relationships xmlns="http://schemas.openxmlformats.org/package/2006/relationships"><Relationship Id="rId8" Type="http://schemas.openxmlformats.org/officeDocument/2006/relationships/slide" Target="slide77.xml"/><Relationship Id="rId13" Type="http://schemas.openxmlformats.org/officeDocument/2006/relationships/slide" Target="slide27.xml"/><Relationship Id="rId18" Type="http://schemas.openxmlformats.org/officeDocument/2006/relationships/slide" Target="slide20.xml"/><Relationship Id="rId26" Type="http://schemas.openxmlformats.org/officeDocument/2006/relationships/slide" Target="slide166.xml"/><Relationship Id="rId3" Type="http://schemas.openxmlformats.org/officeDocument/2006/relationships/slide" Target="slide45.xml"/><Relationship Id="rId21" Type="http://schemas.openxmlformats.org/officeDocument/2006/relationships/slide" Target="slide134.xml"/><Relationship Id="rId7" Type="http://schemas.openxmlformats.org/officeDocument/2006/relationships/slide" Target="slide70.xml"/><Relationship Id="rId12" Type="http://schemas.openxmlformats.org/officeDocument/2006/relationships/slide" Target="slide323.xml"/><Relationship Id="rId17" Type="http://schemas.openxmlformats.org/officeDocument/2006/relationships/slide" Target="slide287.xml"/><Relationship Id="rId25" Type="http://schemas.openxmlformats.org/officeDocument/2006/relationships/slide" Target="slide30.xml"/><Relationship Id="rId2" Type="http://schemas.openxmlformats.org/officeDocument/2006/relationships/slide" Target="slide10.xml"/><Relationship Id="rId16" Type="http://schemas.openxmlformats.org/officeDocument/2006/relationships/slide" Target="slide120.xml"/><Relationship Id="rId20" Type="http://schemas.openxmlformats.org/officeDocument/2006/relationships/slide" Target="slide42.xml"/><Relationship Id="rId29" Type="http://schemas.openxmlformats.org/officeDocument/2006/relationships/slide" Target="slide318.xml"/><Relationship Id="rId1" Type="http://schemas.openxmlformats.org/officeDocument/2006/relationships/slideLayout" Target="../slideLayouts/slideLayout4.xml"/><Relationship Id="rId6" Type="http://schemas.openxmlformats.org/officeDocument/2006/relationships/slide" Target="slide67.xml"/><Relationship Id="rId11" Type="http://schemas.openxmlformats.org/officeDocument/2006/relationships/slide" Target="slide321.xml"/><Relationship Id="rId24" Type="http://schemas.openxmlformats.org/officeDocument/2006/relationships/slide" Target="slide25.xml"/><Relationship Id="rId32" Type="http://schemas.openxmlformats.org/officeDocument/2006/relationships/slide" Target="slide14.xml"/><Relationship Id="rId5" Type="http://schemas.openxmlformats.org/officeDocument/2006/relationships/slide" Target="slide62.xml"/><Relationship Id="rId15" Type="http://schemas.openxmlformats.org/officeDocument/2006/relationships/slide" Target="slide87.xml"/><Relationship Id="rId23" Type="http://schemas.openxmlformats.org/officeDocument/2006/relationships/slide" Target="slide23.xml"/><Relationship Id="rId28" Type="http://schemas.openxmlformats.org/officeDocument/2006/relationships/slide" Target="slide301.xml"/><Relationship Id="rId10" Type="http://schemas.openxmlformats.org/officeDocument/2006/relationships/slide" Target="slide315.xml"/><Relationship Id="rId19" Type="http://schemas.openxmlformats.org/officeDocument/2006/relationships/slide" Target="slide24.xml"/><Relationship Id="rId31" Type="http://schemas.openxmlformats.org/officeDocument/2006/relationships/slide" Target="slide65.xml"/><Relationship Id="rId4" Type="http://schemas.openxmlformats.org/officeDocument/2006/relationships/slide" Target="slide54.xml"/><Relationship Id="rId9" Type="http://schemas.openxmlformats.org/officeDocument/2006/relationships/slide" Target="slide84.xml"/><Relationship Id="rId14" Type="http://schemas.openxmlformats.org/officeDocument/2006/relationships/slide" Target="slide16.xml"/><Relationship Id="rId22" Type="http://schemas.openxmlformats.org/officeDocument/2006/relationships/slide" Target="slide333.xml"/><Relationship Id="rId27" Type="http://schemas.openxmlformats.org/officeDocument/2006/relationships/slide" Target="slide264.xml"/><Relationship Id="rId30" Type="http://schemas.openxmlformats.org/officeDocument/2006/relationships/slide" Target="slide64.xml"/></Relationships>
</file>

<file path=ppt/slides/_rels/slide364.xml.rels><?xml version="1.0" encoding="UTF-8" standalone="yes"?>
<Relationships xmlns="http://schemas.openxmlformats.org/package/2006/relationships"><Relationship Id="rId26" Type="http://schemas.openxmlformats.org/officeDocument/2006/relationships/slide" Target="slide293.xml"/><Relationship Id="rId21" Type="http://schemas.openxmlformats.org/officeDocument/2006/relationships/slide" Target="slide70.xml"/><Relationship Id="rId42" Type="http://schemas.openxmlformats.org/officeDocument/2006/relationships/slide" Target="slide129.xml"/><Relationship Id="rId47" Type="http://schemas.openxmlformats.org/officeDocument/2006/relationships/slide" Target="slide171.xml"/><Relationship Id="rId63" Type="http://schemas.openxmlformats.org/officeDocument/2006/relationships/slide" Target="slide326.xml"/><Relationship Id="rId68" Type="http://schemas.openxmlformats.org/officeDocument/2006/relationships/slide" Target="slide340.xml"/><Relationship Id="rId2" Type="http://schemas.openxmlformats.org/officeDocument/2006/relationships/slide" Target="slide46.xml"/><Relationship Id="rId16" Type="http://schemas.openxmlformats.org/officeDocument/2006/relationships/slide" Target="slide14.xml"/><Relationship Id="rId29" Type="http://schemas.openxmlformats.org/officeDocument/2006/relationships/slide" Target="slide290.xml"/><Relationship Id="rId11" Type="http://schemas.openxmlformats.org/officeDocument/2006/relationships/slide" Target="slide341.xml"/><Relationship Id="rId24" Type="http://schemas.openxmlformats.org/officeDocument/2006/relationships/slide" Target="slide317.xml"/><Relationship Id="rId32" Type="http://schemas.openxmlformats.org/officeDocument/2006/relationships/slide" Target="slide92.xml"/><Relationship Id="rId37" Type="http://schemas.openxmlformats.org/officeDocument/2006/relationships/slide" Target="slide111.xml"/><Relationship Id="rId40" Type="http://schemas.openxmlformats.org/officeDocument/2006/relationships/slide" Target="slide121.xml"/><Relationship Id="rId45" Type="http://schemas.openxmlformats.org/officeDocument/2006/relationships/slide" Target="slide145.xml"/><Relationship Id="rId53" Type="http://schemas.openxmlformats.org/officeDocument/2006/relationships/slide" Target="slide203.xml"/><Relationship Id="rId58" Type="http://schemas.openxmlformats.org/officeDocument/2006/relationships/slide" Target="slide250.xml"/><Relationship Id="rId66" Type="http://schemas.openxmlformats.org/officeDocument/2006/relationships/slide" Target="slide334.xml"/><Relationship Id="rId74" Type="http://schemas.openxmlformats.org/officeDocument/2006/relationships/slide" Target="slide31.xml"/><Relationship Id="rId5" Type="http://schemas.openxmlformats.org/officeDocument/2006/relationships/slide" Target="slide100.xml"/><Relationship Id="rId61" Type="http://schemas.openxmlformats.org/officeDocument/2006/relationships/slide" Target="slide312.xml"/><Relationship Id="rId19" Type="http://schemas.openxmlformats.org/officeDocument/2006/relationships/slide" Target="slide54.xml"/><Relationship Id="rId14" Type="http://schemas.openxmlformats.org/officeDocument/2006/relationships/slide" Target="slide305.xml"/><Relationship Id="rId22" Type="http://schemas.openxmlformats.org/officeDocument/2006/relationships/slide" Target="slide80.xml"/><Relationship Id="rId27" Type="http://schemas.openxmlformats.org/officeDocument/2006/relationships/slide" Target="slide26.xml"/><Relationship Id="rId30" Type="http://schemas.openxmlformats.org/officeDocument/2006/relationships/slide" Target="slide229.xml"/><Relationship Id="rId35" Type="http://schemas.openxmlformats.org/officeDocument/2006/relationships/slide" Target="slide103.xml"/><Relationship Id="rId43" Type="http://schemas.openxmlformats.org/officeDocument/2006/relationships/slide" Target="slide139.xml"/><Relationship Id="rId48" Type="http://schemas.openxmlformats.org/officeDocument/2006/relationships/slide" Target="slide172.xml"/><Relationship Id="rId56" Type="http://schemas.openxmlformats.org/officeDocument/2006/relationships/slide" Target="slide218.xml"/><Relationship Id="rId64" Type="http://schemas.openxmlformats.org/officeDocument/2006/relationships/slide" Target="slide328.xml"/><Relationship Id="rId69" Type="http://schemas.openxmlformats.org/officeDocument/2006/relationships/slide" Target="slide342.xml"/><Relationship Id="rId8" Type="http://schemas.openxmlformats.org/officeDocument/2006/relationships/slide" Target="slide237.xml"/><Relationship Id="rId51" Type="http://schemas.openxmlformats.org/officeDocument/2006/relationships/slide" Target="slide183.xml"/><Relationship Id="rId72" Type="http://schemas.openxmlformats.org/officeDocument/2006/relationships/slide" Target="slide349.xml"/><Relationship Id="rId3" Type="http://schemas.openxmlformats.org/officeDocument/2006/relationships/slide" Target="slide62.xml"/><Relationship Id="rId12" Type="http://schemas.openxmlformats.org/officeDocument/2006/relationships/slide" Target="slide276.xml"/><Relationship Id="rId17" Type="http://schemas.openxmlformats.org/officeDocument/2006/relationships/slide" Target="slide20.xml"/><Relationship Id="rId25" Type="http://schemas.openxmlformats.org/officeDocument/2006/relationships/slide" Target="slide323.xml"/><Relationship Id="rId33" Type="http://schemas.openxmlformats.org/officeDocument/2006/relationships/slide" Target="slide93.xml"/><Relationship Id="rId38" Type="http://schemas.openxmlformats.org/officeDocument/2006/relationships/slide" Target="slide112.xml"/><Relationship Id="rId46" Type="http://schemas.openxmlformats.org/officeDocument/2006/relationships/slide" Target="slide146.xml"/><Relationship Id="rId59" Type="http://schemas.openxmlformats.org/officeDocument/2006/relationships/slide" Target="slide257.xml"/><Relationship Id="rId67" Type="http://schemas.openxmlformats.org/officeDocument/2006/relationships/slide" Target="slide338.xml"/><Relationship Id="rId20" Type="http://schemas.openxmlformats.org/officeDocument/2006/relationships/slide" Target="slide67.xml"/><Relationship Id="rId41" Type="http://schemas.openxmlformats.org/officeDocument/2006/relationships/slide" Target="slide124.xml"/><Relationship Id="rId54" Type="http://schemas.openxmlformats.org/officeDocument/2006/relationships/slide" Target="slide207.xml"/><Relationship Id="rId62" Type="http://schemas.openxmlformats.org/officeDocument/2006/relationships/slide" Target="slide314.xml"/><Relationship Id="rId70" Type="http://schemas.openxmlformats.org/officeDocument/2006/relationships/slide" Target="slide344.xml"/><Relationship Id="rId1" Type="http://schemas.openxmlformats.org/officeDocument/2006/relationships/slideLayout" Target="../slideLayouts/slideLayout4.xml"/><Relationship Id="rId6" Type="http://schemas.openxmlformats.org/officeDocument/2006/relationships/slide" Target="slide108.xml"/><Relationship Id="rId15" Type="http://schemas.openxmlformats.org/officeDocument/2006/relationships/slide" Target="slide10.xml"/><Relationship Id="rId23" Type="http://schemas.openxmlformats.org/officeDocument/2006/relationships/slide" Target="slide113.xml"/><Relationship Id="rId28" Type="http://schemas.openxmlformats.org/officeDocument/2006/relationships/slide" Target="slide89.xml"/><Relationship Id="rId36" Type="http://schemas.openxmlformats.org/officeDocument/2006/relationships/slide" Target="slide106.xml"/><Relationship Id="rId49" Type="http://schemas.openxmlformats.org/officeDocument/2006/relationships/slide" Target="slide173.xml"/><Relationship Id="rId57" Type="http://schemas.openxmlformats.org/officeDocument/2006/relationships/slide" Target="slide220.xml"/><Relationship Id="rId10" Type="http://schemas.openxmlformats.org/officeDocument/2006/relationships/slide" Target="slide320.xml"/><Relationship Id="rId31" Type="http://schemas.openxmlformats.org/officeDocument/2006/relationships/slide" Target="slide39.xml"/><Relationship Id="rId44" Type="http://schemas.openxmlformats.org/officeDocument/2006/relationships/slide" Target="slide144.xml"/><Relationship Id="rId52" Type="http://schemas.openxmlformats.org/officeDocument/2006/relationships/slide" Target="slide194.xml"/><Relationship Id="rId60" Type="http://schemas.openxmlformats.org/officeDocument/2006/relationships/slide" Target="slide268.xml"/><Relationship Id="rId65" Type="http://schemas.openxmlformats.org/officeDocument/2006/relationships/slide" Target="slide330.xml"/><Relationship Id="rId73" Type="http://schemas.openxmlformats.org/officeDocument/2006/relationships/slide" Target="slide236.xml"/><Relationship Id="rId4" Type="http://schemas.openxmlformats.org/officeDocument/2006/relationships/slide" Target="slide78.xml"/><Relationship Id="rId9" Type="http://schemas.openxmlformats.org/officeDocument/2006/relationships/slide" Target="slide291.xml"/><Relationship Id="rId13" Type="http://schemas.openxmlformats.org/officeDocument/2006/relationships/slide" Target="slide301.xml"/><Relationship Id="rId18" Type="http://schemas.openxmlformats.org/officeDocument/2006/relationships/slide" Target="slide45.xml"/><Relationship Id="rId39" Type="http://schemas.openxmlformats.org/officeDocument/2006/relationships/slide" Target="slide117.xml"/><Relationship Id="rId34" Type="http://schemas.openxmlformats.org/officeDocument/2006/relationships/slide" Target="slide97.xml"/><Relationship Id="rId50" Type="http://schemas.openxmlformats.org/officeDocument/2006/relationships/slide" Target="slide179.xml"/><Relationship Id="rId55" Type="http://schemas.openxmlformats.org/officeDocument/2006/relationships/slide" Target="slide215.xml"/><Relationship Id="rId7" Type="http://schemas.openxmlformats.org/officeDocument/2006/relationships/slide" Target="slide221.xml"/><Relationship Id="rId71" Type="http://schemas.openxmlformats.org/officeDocument/2006/relationships/slide" Target="slide346.xml"/></Relationships>
</file>

<file path=ppt/slides/_rels/slide365.xml.rels><?xml version="1.0" encoding="UTF-8" standalone="yes"?>
<Relationships xmlns="http://schemas.openxmlformats.org/package/2006/relationships"><Relationship Id="rId8" Type="http://schemas.openxmlformats.org/officeDocument/2006/relationships/slide" Target="slide162.xml"/><Relationship Id="rId13" Type="http://schemas.openxmlformats.org/officeDocument/2006/relationships/slide" Target="slide93.xml"/><Relationship Id="rId18" Type="http://schemas.openxmlformats.org/officeDocument/2006/relationships/slide" Target="slide111.xml"/><Relationship Id="rId26" Type="http://schemas.openxmlformats.org/officeDocument/2006/relationships/slide" Target="slide23.xml"/><Relationship Id="rId3" Type="http://schemas.openxmlformats.org/officeDocument/2006/relationships/slide" Target="slide229.xml"/><Relationship Id="rId21" Type="http://schemas.openxmlformats.org/officeDocument/2006/relationships/slide" Target="slide277.xml"/><Relationship Id="rId7" Type="http://schemas.openxmlformats.org/officeDocument/2006/relationships/slide" Target="slide87.xml"/><Relationship Id="rId12" Type="http://schemas.openxmlformats.org/officeDocument/2006/relationships/slide" Target="slide92.xml"/><Relationship Id="rId17" Type="http://schemas.openxmlformats.org/officeDocument/2006/relationships/slide" Target="slide110.xml"/><Relationship Id="rId25" Type="http://schemas.openxmlformats.org/officeDocument/2006/relationships/slide" Target="slide51.xml"/><Relationship Id="rId2" Type="http://schemas.openxmlformats.org/officeDocument/2006/relationships/slide" Target="slide228.xml"/><Relationship Id="rId16" Type="http://schemas.openxmlformats.org/officeDocument/2006/relationships/slide" Target="slide108.xml"/><Relationship Id="rId20" Type="http://schemas.openxmlformats.org/officeDocument/2006/relationships/slide" Target="slide326.xml"/><Relationship Id="rId1" Type="http://schemas.openxmlformats.org/officeDocument/2006/relationships/slideLayout" Target="../slideLayouts/slideLayout4.xml"/><Relationship Id="rId6" Type="http://schemas.openxmlformats.org/officeDocument/2006/relationships/slide" Target="slide63.xml"/><Relationship Id="rId11" Type="http://schemas.openxmlformats.org/officeDocument/2006/relationships/slide" Target="slide39.xml"/><Relationship Id="rId24" Type="http://schemas.openxmlformats.org/officeDocument/2006/relationships/slide" Target="slide341.xml"/><Relationship Id="rId5" Type="http://schemas.openxmlformats.org/officeDocument/2006/relationships/slide" Target="slide290.xml"/><Relationship Id="rId15" Type="http://schemas.openxmlformats.org/officeDocument/2006/relationships/slide" Target="slide106.xml"/><Relationship Id="rId23" Type="http://schemas.openxmlformats.org/officeDocument/2006/relationships/slide" Target="slide246.xml"/><Relationship Id="rId28" Type="http://schemas.openxmlformats.org/officeDocument/2006/relationships/slide" Target="slide79.xml"/><Relationship Id="rId10" Type="http://schemas.openxmlformats.org/officeDocument/2006/relationships/slide" Target="slide324.xml"/><Relationship Id="rId19" Type="http://schemas.openxmlformats.org/officeDocument/2006/relationships/slide" Target="slide112.xml"/><Relationship Id="rId4" Type="http://schemas.openxmlformats.org/officeDocument/2006/relationships/slide" Target="slide27.xml"/><Relationship Id="rId9" Type="http://schemas.openxmlformats.org/officeDocument/2006/relationships/slide" Target="slide312.xml"/><Relationship Id="rId14" Type="http://schemas.openxmlformats.org/officeDocument/2006/relationships/slide" Target="slide102.xml"/><Relationship Id="rId22" Type="http://schemas.openxmlformats.org/officeDocument/2006/relationships/slide" Target="slide221.xml"/><Relationship Id="rId27" Type="http://schemas.openxmlformats.org/officeDocument/2006/relationships/slide" Target="slide294.xml"/></Relationships>
</file>

<file path=ppt/slides/_rels/slide366.xml.rels><?xml version="1.0" encoding="UTF-8" standalone="yes"?>
<Relationships xmlns="http://schemas.openxmlformats.org/package/2006/relationships"><Relationship Id="rId13" Type="http://schemas.openxmlformats.org/officeDocument/2006/relationships/slide" Target="slide93.xml"/><Relationship Id="rId18" Type="http://schemas.openxmlformats.org/officeDocument/2006/relationships/slide" Target="slide320.xml"/><Relationship Id="rId26" Type="http://schemas.openxmlformats.org/officeDocument/2006/relationships/slide" Target="slide24.xml"/><Relationship Id="rId39" Type="http://schemas.openxmlformats.org/officeDocument/2006/relationships/slide" Target="slide100.xml"/><Relationship Id="rId21" Type="http://schemas.openxmlformats.org/officeDocument/2006/relationships/slide" Target="slide233.xml"/><Relationship Id="rId34" Type="http://schemas.openxmlformats.org/officeDocument/2006/relationships/slide" Target="slide264.xml"/><Relationship Id="rId42" Type="http://schemas.openxmlformats.org/officeDocument/2006/relationships/slide" Target="slide221.xml"/><Relationship Id="rId47" Type="http://schemas.openxmlformats.org/officeDocument/2006/relationships/slide" Target="slide330.xml"/><Relationship Id="rId7" Type="http://schemas.openxmlformats.org/officeDocument/2006/relationships/slide" Target="slide318.xml"/><Relationship Id="rId2" Type="http://schemas.openxmlformats.org/officeDocument/2006/relationships/slide" Target="slide25.xml"/><Relationship Id="rId16" Type="http://schemas.openxmlformats.org/officeDocument/2006/relationships/slide" Target="slide314.xml"/><Relationship Id="rId29" Type="http://schemas.openxmlformats.org/officeDocument/2006/relationships/slide" Target="slide28.xml"/><Relationship Id="rId1" Type="http://schemas.openxmlformats.org/officeDocument/2006/relationships/slideLayout" Target="../slideLayouts/slideLayout4.xml"/><Relationship Id="rId6" Type="http://schemas.openxmlformats.org/officeDocument/2006/relationships/slide" Target="slide34.xml"/><Relationship Id="rId11" Type="http://schemas.openxmlformats.org/officeDocument/2006/relationships/slide" Target="slide67.xml"/><Relationship Id="rId24" Type="http://schemas.openxmlformats.org/officeDocument/2006/relationships/slide" Target="slide17.xml"/><Relationship Id="rId32" Type="http://schemas.openxmlformats.org/officeDocument/2006/relationships/slide" Target="slide234.xml"/><Relationship Id="rId37" Type="http://schemas.openxmlformats.org/officeDocument/2006/relationships/slide" Target="slide20.xml"/><Relationship Id="rId40" Type="http://schemas.openxmlformats.org/officeDocument/2006/relationships/slide" Target="slide107.xml"/><Relationship Id="rId45" Type="http://schemas.openxmlformats.org/officeDocument/2006/relationships/slide" Target="slide291.xml"/><Relationship Id="rId5" Type="http://schemas.openxmlformats.org/officeDocument/2006/relationships/slide" Target="slide14.xml"/><Relationship Id="rId15" Type="http://schemas.openxmlformats.org/officeDocument/2006/relationships/slide" Target="slide312.xml"/><Relationship Id="rId23" Type="http://schemas.openxmlformats.org/officeDocument/2006/relationships/slide" Target="slide23.xml"/><Relationship Id="rId28" Type="http://schemas.openxmlformats.org/officeDocument/2006/relationships/slide" Target="slide27.xml"/><Relationship Id="rId36" Type="http://schemas.openxmlformats.org/officeDocument/2006/relationships/slide" Target="slide352.xml"/><Relationship Id="rId10" Type="http://schemas.openxmlformats.org/officeDocument/2006/relationships/slide" Target="slide44.xml"/><Relationship Id="rId19" Type="http://schemas.openxmlformats.org/officeDocument/2006/relationships/slide" Target="slide322.xml"/><Relationship Id="rId31" Type="http://schemas.openxmlformats.org/officeDocument/2006/relationships/slide" Target="slide178.xml"/><Relationship Id="rId44" Type="http://schemas.openxmlformats.org/officeDocument/2006/relationships/slide" Target="slide268.xml"/><Relationship Id="rId4" Type="http://schemas.openxmlformats.org/officeDocument/2006/relationships/slide" Target="slide301.xml"/><Relationship Id="rId9" Type="http://schemas.openxmlformats.org/officeDocument/2006/relationships/slide" Target="slide10.xml"/><Relationship Id="rId14" Type="http://schemas.openxmlformats.org/officeDocument/2006/relationships/slide" Target="slide112.xml"/><Relationship Id="rId22" Type="http://schemas.openxmlformats.org/officeDocument/2006/relationships/slide" Target="slide280.xml"/><Relationship Id="rId27" Type="http://schemas.openxmlformats.org/officeDocument/2006/relationships/slide" Target="slide26.xml"/><Relationship Id="rId30" Type="http://schemas.openxmlformats.org/officeDocument/2006/relationships/slide" Target="slide164.xml"/><Relationship Id="rId35" Type="http://schemas.openxmlformats.org/officeDocument/2006/relationships/slide" Target="slide298.xml"/><Relationship Id="rId43" Type="http://schemas.openxmlformats.org/officeDocument/2006/relationships/slide" Target="slide231.xml"/><Relationship Id="rId48" Type="http://schemas.openxmlformats.org/officeDocument/2006/relationships/slide" Target="slide341.xml"/><Relationship Id="rId8" Type="http://schemas.openxmlformats.org/officeDocument/2006/relationships/slide" Target="slide279.xml"/><Relationship Id="rId3" Type="http://schemas.openxmlformats.org/officeDocument/2006/relationships/slide" Target="slide293.xml"/><Relationship Id="rId12" Type="http://schemas.openxmlformats.org/officeDocument/2006/relationships/slide" Target="slide74.xml"/><Relationship Id="rId17" Type="http://schemas.openxmlformats.org/officeDocument/2006/relationships/slide" Target="slide315.xml"/><Relationship Id="rId25" Type="http://schemas.openxmlformats.org/officeDocument/2006/relationships/slide" Target="slide21.xml"/><Relationship Id="rId33" Type="http://schemas.openxmlformats.org/officeDocument/2006/relationships/slide" Target="slide254.xml"/><Relationship Id="rId38" Type="http://schemas.openxmlformats.org/officeDocument/2006/relationships/slide" Target="slide42.xml"/><Relationship Id="rId46" Type="http://schemas.openxmlformats.org/officeDocument/2006/relationships/slide" Target="slide300.xml"/><Relationship Id="rId20" Type="http://schemas.openxmlformats.org/officeDocument/2006/relationships/slide" Target="slide353.xml"/><Relationship Id="rId41" Type="http://schemas.openxmlformats.org/officeDocument/2006/relationships/slide" Target="slide129.xml"/></Relationships>
</file>

<file path=ppt/slides/_rels/slide367.xml.rels><?xml version="1.0" encoding="UTF-8" standalone="yes"?>
<Relationships xmlns="http://schemas.openxmlformats.org/package/2006/relationships"><Relationship Id="rId26" Type="http://schemas.openxmlformats.org/officeDocument/2006/relationships/slide" Target="slide35.xml"/><Relationship Id="rId21" Type="http://schemas.openxmlformats.org/officeDocument/2006/relationships/slide" Target="slide305.xml"/><Relationship Id="rId34" Type="http://schemas.openxmlformats.org/officeDocument/2006/relationships/slide" Target="slide293.xml"/><Relationship Id="rId42" Type="http://schemas.openxmlformats.org/officeDocument/2006/relationships/slide" Target="slide156.xml"/><Relationship Id="rId47" Type="http://schemas.openxmlformats.org/officeDocument/2006/relationships/slide" Target="slide93.xml"/><Relationship Id="rId50" Type="http://schemas.openxmlformats.org/officeDocument/2006/relationships/slide" Target="slide134.xml"/><Relationship Id="rId55" Type="http://schemas.openxmlformats.org/officeDocument/2006/relationships/slide" Target="slide198.xml"/><Relationship Id="rId63" Type="http://schemas.openxmlformats.org/officeDocument/2006/relationships/slide" Target="slide100.xml"/><Relationship Id="rId68" Type="http://schemas.openxmlformats.org/officeDocument/2006/relationships/slide" Target="slide341.xml"/><Relationship Id="rId7" Type="http://schemas.openxmlformats.org/officeDocument/2006/relationships/slide" Target="slide19.xml"/><Relationship Id="rId2" Type="http://schemas.openxmlformats.org/officeDocument/2006/relationships/slide" Target="slide23.xml"/><Relationship Id="rId16" Type="http://schemas.openxmlformats.org/officeDocument/2006/relationships/slide" Target="slide220.xml"/><Relationship Id="rId29" Type="http://schemas.openxmlformats.org/officeDocument/2006/relationships/slide" Target="slide163.xml"/><Relationship Id="rId11" Type="http://schemas.openxmlformats.org/officeDocument/2006/relationships/slide" Target="slide41.xml"/><Relationship Id="rId24" Type="http://schemas.openxmlformats.org/officeDocument/2006/relationships/slide" Target="slide277.xml"/><Relationship Id="rId32" Type="http://schemas.openxmlformats.org/officeDocument/2006/relationships/slide" Target="slide290.xml"/><Relationship Id="rId37" Type="http://schemas.openxmlformats.org/officeDocument/2006/relationships/slide" Target="slide68.xml"/><Relationship Id="rId40" Type="http://schemas.openxmlformats.org/officeDocument/2006/relationships/slide" Target="slide136.xml"/><Relationship Id="rId45" Type="http://schemas.openxmlformats.org/officeDocument/2006/relationships/slide" Target="slide240.xml"/><Relationship Id="rId53" Type="http://schemas.openxmlformats.org/officeDocument/2006/relationships/slide" Target="slide159.xml"/><Relationship Id="rId58" Type="http://schemas.openxmlformats.org/officeDocument/2006/relationships/slide" Target="slide258.xml"/><Relationship Id="rId66" Type="http://schemas.openxmlformats.org/officeDocument/2006/relationships/slide" Target="slide229.xml"/><Relationship Id="rId5" Type="http://schemas.openxmlformats.org/officeDocument/2006/relationships/slide" Target="slide284.xml"/><Relationship Id="rId61" Type="http://schemas.openxmlformats.org/officeDocument/2006/relationships/slide" Target="slide326.xml"/><Relationship Id="rId19" Type="http://schemas.openxmlformats.org/officeDocument/2006/relationships/slide" Target="slide272.xml"/><Relationship Id="rId14" Type="http://schemas.openxmlformats.org/officeDocument/2006/relationships/slide" Target="slide161.xml"/><Relationship Id="rId22" Type="http://schemas.openxmlformats.org/officeDocument/2006/relationships/slide" Target="slide18.xml"/><Relationship Id="rId27" Type="http://schemas.openxmlformats.org/officeDocument/2006/relationships/slide" Target="slide143.xml"/><Relationship Id="rId30" Type="http://schemas.openxmlformats.org/officeDocument/2006/relationships/slide" Target="slide274.xml"/><Relationship Id="rId35" Type="http://schemas.openxmlformats.org/officeDocument/2006/relationships/slide" Target="slide301.xml"/><Relationship Id="rId43" Type="http://schemas.openxmlformats.org/officeDocument/2006/relationships/slide" Target="slide167.xml"/><Relationship Id="rId48" Type="http://schemas.openxmlformats.org/officeDocument/2006/relationships/slide" Target="slide102.xml"/><Relationship Id="rId56" Type="http://schemas.openxmlformats.org/officeDocument/2006/relationships/slide" Target="slide223.xml"/><Relationship Id="rId64" Type="http://schemas.openxmlformats.org/officeDocument/2006/relationships/slide" Target="slide108.xml"/><Relationship Id="rId8" Type="http://schemas.openxmlformats.org/officeDocument/2006/relationships/slide" Target="slide24.xml"/><Relationship Id="rId51" Type="http://schemas.openxmlformats.org/officeDocument/2006/relationships/slide" Target="slide139.xml"/><Relationship Id="rId3" Type="http://schemas.openxmlformats.org/officeDocument/2006/relationships/slide" Target="slide142.xml"/><Relationship Id="rId12" Type="http://schemas.openxmlformats.org/officeDocument/2006/relationships/slide" Target="slide42.xml"/><Relationship Id="rId17" Type="http://schemas.openxmlformats.org/officeDocument/2006/relationships/slide" Target="slide233.xml"/><Relationship Id="rId25" Type="http://schemas.openxmlformats.org/officeDocument/2006/relationships/slide" Target="slide351.xml"/><Relationship Id="rId33" Type="http://schemas.openxmlformats.org/officeDocument/2006/relationships/slide" Target="slide268.xml"/><Relationship Id="rId38" Type="http://schemas.openxmlformats.org/officeDocument/2006/relationships/slide" Target="slide82.xml"/><Relationship Id="rId46" Type="http://schemas.openxmlformats.org/officeDocument/2006/relationships/slide" Target="slide276.xml"/><Relationship Id="rId59" Type="http://schemas.openxmlformats.org/officeDocument/2006/relationships/slide" Target="slide269.xml"/><Relationship Id="rId67" Type="http://schemas.openxmlformats.org/officeDocument/2006/relationships/slide" Target="slide287.xml"/><Relationship Id="rId20" Type="http://schemas.openxmlformats.org/officeDocument/2006/relationships/slide" Target="slide298.xml"/><Relationship Id="rId41" Type="http://schemas.openxmlformats.org/officeDocument/2006/relationships/slide" Target="slide149.xml"/><Relationship Id="rId54" Type="http://schemas.openxmlformats.org/officeDocument/2006/relationships/slide" Target="slide185.xml"/><Relationship Id="rId62" Type="http://schemas.openxmlformats.org/officeDocument/2006/relationships/slide" Target="slide280.xml"/><Relationship Id="rId1" Type="http://schemas.openxmlformats.org/officeDocument/2006/relationships/slideLayout" Target="../slideLayouts/slideLayout4.xml"/><Relationship Id="rId6" Type="http://schemas.openxmlformats.org/officeDocument/2006/relationships/slide" Target="slide17.xml"/><Relationship Id="rId15" Type="http://schemas.openxmlformats.org/officeDocument/2006/relationships/slide" Target="slide164.xml"/><Relationship Id="rId23" Type="http://schemas.openxmlformats.org/officeDocument/2006/relationships/slide" Target="slide205.xml"/><Relationship Id="rId28" Type="http://schemas.openxmlformats.org/officeDocument/2006/relationships/slide" Target="slide30.xml"/><Relationship Id="rId36" Type="http://schemas.openxmlformats.org/officeDocument/2006/relationships/slide" Target="slide15.xml"/><Relationship Id="rId49" Type="http://schemas.openxmlformats.org/officeDocument/2006/relationships/slide" Target="slide130.xml"/><Relationship Id="rId57" Type="http://schemas.openxmlformats.org/officeDocument/2006/relationships/slide" Target="slide237.xml"/><Relationship Id="rId10" Type="http://schemas.openxmlformats.org/officeDocument/2006/relationships/slide" Target="slide37.xml"/><Relationship Id="rId31" Type="http://schemas.openxmlformats.org/officeDocument/2006/relationships/slide" Target="slide95.xml"/><Relationship Id="rId44" Type="http://schemas.openxmlformats.org/officeDocument/2006/relationships/slide" Target="slide225.xml"/><Relationship Id="rId52" Type="http://schemas.openxmlformats.org/officeDocument/2006/relationships/slide" Target="slide146.xml"/><Relationship Id="rId60" Type="http://schemas.openxmlformats.org/officeDocument/2006/relationships/slide" Target="slide299.xml"/><Relationship Id="rId65" Type="http://schemas.openxmlformats.org/officeDocument/2006/relationships/slide" Target="slide221.xml"/><Relationship Id="rId4" Type="http://schemas.openxmlformats.org/officeDocument/2006/relationships/slide" Target="slide271.xml"/><Relationship Id="rId9" Type="http://schemas.openxmlformats.org/officeDocument/2006/relationships/slide" Target="slide27.xml"/><Relationship Id="rId13" Type="http://schemas.openxmlformats.org/officeDocument/2006/relationships/slide" Target="slide99.xml"/><Relationship Id="rId18" Type="http://schemas.openxmlformats.org/officeDocument/2006/relationships/slide" Target="slide262.xml"/><Relationship Id="rId39" Type="http://schemas.openxmlformats.org/officeDocument/2006/relationships/slide" Target="slide125.xml"/></Relationships>
</file>

<file path=ppt/slides/_rels/slide368.xml.rels><?xml version="1.0" encoding="UTF-8" standalone="yes"?>
<Relationships xmlns="http://schemas.openxmlformats.org/package/2006/relationships"><Relationship Id="rId26" Type="http://schemas.openxmlformats.org/officeDocument/2006/relationships/slide" Target="slide14.xml"/><Relationship Id="rId21" Type="http://schemas.openxmlformats.org/officeDocument/2006/relationships/slide" Target="slide22.xml"/><Relationship Id="rId34" Type="http://schemas.openxmlformats.org/officeDocument/2006/relationships/slide" Target="slide58.xml"/><Relationship Id="rId42" Type="http://schemas.openxmlformats.org/officeDocument/2006/relationships/slide" Target="slide106.xml"/><Relationship Id="rId47" Type="http://schemas.openxmlformats.org/officeDocument/2006/relationships/slide" Target="slide134.xml"/><Relationship Id="rId50" Type="http://schemas.openxmlformats.org/officeDocument/2006/relationships/slide" Target="slide193.xml"/><Relationship Id="rId55" Type="http://schemas.openxmlformats.org/officeDocument/2006/relationships/slide" Target="slide308.xml"/><Relationship Id="rId63" Type="http://schemas.openxmlformats.org/officeDocument/2006/relationships/slide" Target="slide348.xml"/><Relationship Id="rId7" Type="http://schemas.openxmlformats.org/officeDocument/2006/relationships/slide" Target="slide221.xml"/><Relationship Id="rId2" Type="http://schemas.openxmlformats.org/officeDocument/2006/relationships/slide" Target="slide100.xml"/><Relationship Id="rId16" Type="http://schemas.openxmlformats.org/officeDocument/2006/relationships/slide" Target="slide101.xml"/><Relationship Id="rId29" Type="http://schemas.openxmlformats.org/officeDocument/2006/relationships/slide" Target="slide25.xml"/><Relationship Id="rId11" Type="http://schemas.openxmlformats.org/officeDocument/2006/relationships/slide" Target="slide330.xml"/><Relationship Id="rId24" Type="http://schemas.openxmlformats.org/officeDocument/2006/relationships/slide" Target="slide126.xml"/><Relationship Id="rId32" Type="http://schemas.openxmlformats.org/officeDocument/2006/relationships/slide" Target="slide39.xml"/><Relationship Id="rId37" Type="http://schemas.openxmlformats.org/officeDocument/2006/relationships/slide" Target="slide73.xml"/><Relationship Id="rId40" Type="http://schemas.openxmlformats.org/officeDocument/2006/relationships/slide" Target="slide92.xml"/><Relationship Id="rId45" Type="http://schemas.openxmlformats.org/officeDocument/2006/relationships/slide" Target="slide118.xml"/><Relationship Id="rId53" Type="http://schemas.openxmlformats.org/officeDocument/2006/relationships/slide" Target="slide298.xml"/><Relationship Id="rId58" Type="http://schemas.openxmlformats.org/officeDocument/2006/relationships/slide" Target="slide316.xml"/><Relationship Id="rId66" Type="http://schemas.openxmlformats.org/officeDocument/2006/relationships/slide" Target="slide324.xml"/><Relationship Id="rId5" Type="http://schemas.openxmlformats.org/officeDocument/2006/relationships/slide" Target="slide130.xml"/><Relationship Id="rId61" Type="http://schemas.openxmlformats.org/officeDocument/2006/relationships/slide" Target="slide327.xml"/><Relationship Id="rId19" Type="http://schemas.openxmlformats.org/officeDocument/2006/relationships/slide" Target="slide285.xml"/><Relationship Id="rId14" Type="http://schemas.openxmlformats.org/officeDocument/2006/relationships/slide" Target="slide303.xml"/><Relationship Id="rId22" Type="http://schemas.openxmlformats.org/officeDocument/2006/relationships/slide" Target="slide63.xml"/><Relationship Id="rId27" Type="http://schemas.openxmlformats.org/officeDocument/2006/relationships/slide" Target="slide16.xml"/><Relationship Id="rId30" Type="http://schemas.openxmlformats.org/officeDocument/2006/relationships/slide" Target="slide27.xml"/><Relationship Id="rId35" Type="http://schemas.openxmlformats.org/officeDocument/2006/relationships/slide" Target="slide68.xml"/><Relationship Id="rId43" Type="http://schemas.openxmlformats.org/officeDocument/2006/relationships/slide" Target="slide112.xml"/><Relationship Id="rId48" Type="http://schemas.openxmlformats.org/officeDocument/2006/relationships/slide" Target="slide151.xml"/><Relationship Id="rId56" Type="http://schemas.openxmlformats.org/officeDocument/2006/relationships/slide" Target="slide312.xml"/><Relationship Id="rId64" Type="http://schemas.openxmlformats.org/officeDocument/2006/relationships/slide" Target="slide353.xml"/><Relationship Id="rId8" Type="http://schemas.openxmlformats.org/officeDocument/2006/relationships/slide" Target="slide226.xml"/><Relationship Id="rId51" Type="http://schemas.openxmlformats.org/officeDocument/2006/relationships/slide" Target="slide198.xml"/><Relationship Id="rId3" Type="http://schemas.openxmlformats.org/officeDocument/2006/relationships/slide" Target="slide108.xml"/><Relationship Id="rId12" Type="http://schemas.openxmlformats.org/officeDocument/2006/relationships/slide" Target="slide341.xml"/><Relationship Id="rId17" Type="http://schemas.openxmlformats.org/officeDocument/2006/relationships/slide" Target="slide267.xml"/><Relationship Id="rId25" Type="http://schemas.openxmlformats.org/officeDocument/2006/relationships/slide" Target="slide228.xml"/><Relationship Id="rId33" Type="http://schemas.openxmlformats.org/officeDocument/2006/relationships/slide" Target="slide57.xml"/><Relationship Id="rId38" Type="http://schemas.openxmlformats.org/officeDocument/2006/relationships/slide" Target="slide81.xml"/><Relationship Id="rId46" Type="http://schemas.openxmlformats.org/officeDocument/2006/relationships/slide" Target="slide120.xml"/><Relationship Id="rId59" Type="http://schemas.openxmlformats.org/officeDocument/2006/relationships/slide" Target="slide321.xml"/><Relationship Id="rId67" Type="http://schemas.openxmlformats.org/officeDocument/2006/relationships/slide" Target="slide326.xml"/><Relationship Id="rId20" Type="http://schemas.openxmlformats.org/officeDocument/2006/relationships/slide" Target="slide347.xml"/><Relationship Id="rId41" Type="http://schemas.openxmlformats.org/officeDocument/2006/relationships/slide" Target="slide93.xml"/><Relationship Id="rId54" Type="http://schemas.openxmlformats.org/officeDocument/2006/relationships/slide" Target="slide301.xml"/><Relationship Id="rId62" Type="http://schemas.openxmlformats.org/officeDocument/2006/relationships/slide" Target="slide332.xml"/><Relationship Id="rId1" Type="http://schemas.openxmlformats.org/officeDocument/2006/relationships/slideLayout" Target="../slideLayouts/slideLayout4.xml"/><Relationship Id="rId6" Type="http://schemas.openxmlformats.org/officeDocument/2006/relationships/slide" Target="slide214.xml"/><Relationship Id="rId15" Type="http://schemas.openxmlformats.org/officeDocument/2006/relationships/slide" Target="slide149.xml"/><Relationship Id="rId23" Type="http://schemas.openxmlformats.org/officeDocument/2006/relationships/slide" Target="slide88.xml"/><Relationship Id="rId28" Type="http://schemas.openxmlformats.org/officeDocument/2006/relationships/slide" Target="slide20.xml"/><Relationship Id="rId36" Type="http://schemas.openxmlformats.org/officeDocument/2006/relationships/slide" Target="slide71.xml"/><Relationship Id="rId49" Type="http://schemas.openxmlformats.org/officeDocument/2006/relationships/slide" Target="slide165.xml"/><Relationship Id="rId57" Type="http://schemas.openxmlformats.org/officeDocument/2006/relationships/slide" Target="slide314.xml"/><Relationship Id="rId10" Type="http://schemas.openxmlformats.org/officeDocument/2006/relationships/slide" Target="slide292.xml"/><Relationship Id="rId31" Type="http://schemas.openxmlformats.org/officeDocument/2006/relationships/slide" Target="slide30.xml"/><Relationship Id="rId44" Type="http://schemas.openxmlformats.org/officeDocument/2006/relationships/slide" Target="slide116.xml"/><Relationship Id="rId52" Type="http://schemas.openxmlformats.org/officeDocument/2006/relationships/slide" Target="slide288.xml"/><Relationship Id="rId60" Type="http://schemas.openxmlformats.org/officeDocument/2006/relationships/slide" Target="slide323.xml"/><Relationship Id="rId65" Type="http://schemas.openxmlformats.org/officeDocument/2006/relationships/slide" Target="slide61.xml"/><Relationship Id="rId4" Type="http://schemas.openxmlformats.org/officeDocument/2006/relationships/slide" Target="slide129.xml"/><Relationship Id="rId9" Type="http://schemas.openxmlformats.org/officeDocument/2006/relationships/slide" Target="slide286.xml"/><Relationship Id="rId13" Type="http://schemas.openxmlformats.org/officeDocument/2006/relationships/slide" Target="slide42.xml"/><Relationship Id="rId18" Type="http://schemas.openxmlformats.org/officeDocument/2006/relationships/slide" Target="slide282.xml"/><Relationship Id="rId39" Type="http://schemas.openxmlformats.org/officeDocument/2006/relationships/slide" Target="slide82.xml"/></Relationships>
</file>

<file path=ppt/slides/_rels/slide369.xml.rels><?xml version="1.0" encoding="UTF-8" standalone="yes"?>
<Relationships xmlns="http://schemas.openxmlformats.org/package/2006/relationships"><Relationship Id="rId26" Type="http://schemas.openxmlformats.org/officeDocument/2006/relationships/slide" Target="slide101.xml"/><Relationship Id="rId21" Type="http://schemas.openxmlformats.org/officeDocument/2006/relationships/slide" Target="slide292.xml"/><Relationship Id="rId42" Type="http://schemas.openxmlformats.org/officeDocument/2006/relationships/slide" Target="slide152.xml"/><Relationship Id="rId47" Type="http://schemas.openxmlformats.org/officeDocument/2006/relationships/slide" Target="slide198.xml"/><Relationship Id="rId63" Type="http://schemas.openxmlformats.org/officeDocument/2006/relationships/slide" Target="slide300.xml"/><Relationship Id="rId68" Type="http://schemas.openxmlformats.org/officeDocument/2006/relationships/slide" Target="slide95.xml"/><Relationship Id="rId2" Type="http://schemas.openxmlformats.org/officeDocument/2006/relationships/slide" Target="slide16.xml"/><Relationship Id="rId16" Type="http://schemas.openxmlformats.org/officeDocument/2006/relationships/slide" Target="slide112.xml"/><Relationship Id="rId29" Type="http://schemas.openxmlformats.org/officeDocument/2006/relationships/slide" Target="slide344.xml"/><Relationship Id="rId11" Type="http://schemas.openxmlformats.org/officeDocument/2006/relationships/slide" Target="slide80.xml"/><Relationship Id="rId24" Type="http://schemas.openxmlformats.org/officeDocument/2006/relationships/slide" Target="slide322.xml"/><Relationship Id="rId32" Type="http://schemas.openxmlformats.org/officeDocument/2006/relationships/slide" Target="slide290.xml"/><Relationship Id="rId37" Type="http://schemas.openxmlformats.org/officeDocument/2006/relationships/slide" Target="slide125.xml"/><Relationship Id="rId40" Type="http://schemas.openxmlformats.org/officeDocument/2006/relationships/slide" Target="slide142.xml"/><Relationship Id="rId45" Type="http://schemas.openxmlformats.org/officeDocument/2006/relationships/slide" Target="slide180.xml"/><Relationship Id="rId53" Type="http://schemas.openxmlformats.org/officeDocument/2006/relationships/slide" Target="slide299.xml"/><Relationship Id="rId58" Type="http://schemas.openxmlformats.org/officeDocument/2006/relationships/slide" Target="slide130.xml"/><Relationship Id="rId66" Type="http://schemas.openxmlformats.org/officeDocument/2006/relationships/slide" Target="slide139.xml"/><Relationship Id="rId74" Type="http://schemas.openxmlformats.org/officeDocument/2006/relationships/slide" Target="slide261.xml"/><Relationship Id="rId5" Type="http://schemas.openxmlformats.org/officeDocument/2006/relationships/slide" Target="slide45.xml"/><Relationship Id="rId61" Type="http://schemas.openxmlformats.org/officeDocument/2006/relationships/slide" Target="slide254.xml"/><Relationship Id="rId19" Type="http://schemas.openxmlformats.org/officeDocument/2006/relationships/slide" Target="slide221.xml"/><Relationship Id="rId14" Type="http://schemas.openxmlformats.org/officeDocument/2006/relationships/slide" Target="slide107.xml"/><Relationship Id="rId22" Type="http://schemas.openxmlformats.org/officeDocument/2006/relationships/slide" Target="slide308.xml"/><Relationship Id="rId27" Type="http://schemas.openxmlformats.org/officeDocument/2006/relationships/slide" Target="slide256.xml"/><Relationship Id="rId30" Type="http://schemas.openxmlformats.org/officeDocument/2006/relationships/slide" Target="slide275.xml"/><Relationship Id="rId35" Type="http://schemas.openxmlformats.org/officeDocument/2006/relationships/slide" Target="slide103.xml"/><Relationship Id="rId43" Type="http://schemas.openxmlformats.org/officeDocument/2006/relationships/slide" Target="slide159.xml"/><Relationship Id="rId48" Type="http://schemas.openxmlformats.org/officeDocument/2006/relationships/slide" Target="slide208.xml"/><Relationship Id="rId56" Type="http://schemas.openxmlformats.org/officeDocument/2006/relationships/slide" Target="slide348.xml"/><Relationship Id="rId64" Type="http://schemas.openxmlformats.org/officeDocument/2006/relationships/slide" Target="slide342.xml"/><Relationship Id="rId69" Type="http://schemas.openxmlformats.org/officeDocument/2006/relationships/slide" Target="slide280.xml"/><Relationship Id="rId8" Type="http://schemas.openxmlformats.org/officeDocument/2006/relationships/slide" Target="slide61.xml"/><Relationship Id="rId51" Type="http://schemas.openxmlformats.org/officeDocument/2006/relationships/slide" Target="slide259.xml"/><Relationship Id="rId72" Type="http://schemas.openxmlformats.org/officeDocument/2006/relationships/slide" Target="slide272.xml"/><Relationship Id="rId3" Type="http://schemas.openxmlformats.org/officeDocument/2006/relationships/slide" Target="slide20.xml"/><Relationship Id="rId12" Type="http://schemas.openxmlformats.org/officeDocument/2006/relationships/slide" Target="slide82.xml"/><Relationship Id="rId17" Type="http://schemas.openxmlformats.org/officeDocument/2006/relationships/slide" Target="slide114.xml"/><Relationship Id="rId25" Type="http://schemas.openxmlformats.org/officeDocument/2006/relationships/slide" Target="slide341.xml"/><Relationship Id="rId33" Type="http://schemas.openxmlformats.org/officeDocument/2006/relationships/slide" Target="slide345.xml"/><Relationship Id="rId38" Type="http://schemas.openxmlformats.org/officeDocument/2006/relationships/slide" Target="slide134.xml"/><Relationship Id="rId46" Type="http://schemas.openxmlformats.org/officeDocument/2006/relationships/slide" Target="slide183.xml"/><Relationship Id="rId59" Type="http://schemas.openxmlformats.org/officeDocument/2006/relationships/slide" Target="slide227.xml"/><Relationship Id="rId67" Type="http://schemas.openxmlformats.org/officeDocument/2006/relationships/slide" Target="slide18.xml"/><Relationship Id="rId20" Type="http://schemas.openxmlformats.org/officeDocument/2006/relationships/slide" Target="slide237.xml"/><Relationship Id="rId41" Type="http://schemas.openxmlformats.org/officeDocument/2006/relationships/slide" Target="slide146.xml"/><Relationship Id="rId54" Type="http://schemas.openxmlformats.org/officeDocument/2006/relationships/slide" Target="slide332.xml"/><Relationship Id="rId62" Type="http://schemas.openxmlformats.org/officeDocument/2006/relationships/slide" Target="slide281.xml"/><Relationship Id="rId70" Type="http://schemas.openxmlformats.org/officeDocument/2006/relationships/slide" Target="slide113.xml"/><Relationship Id="rId1" Type="http://schemas.openxmlformats.org/officeDocument/2006/relationships/slideLayout" Target="../slideLayouts/slideLayout4.xml"/><Relationship Id="rId6" Type="http://schemas.openxmlformats.org/officeDocument/2006/relationships/slide" Target="slide52.xml"/><Relationship Id="rId15" Type="http://schemas.openxmlformats.org/officeDocument/2006/relationships/slide" Target="slide110.xml"/><Relationship Id="rId23" Type="http://schemas.openxmlformats.org/officeDocument/2006/relationships/slide" Target="slide316.xml"/><Relationship Id="rId28" Type="http://schemas.openxmlformats.org/officeDocument/2006/relationships/slide" Target="slide263.xml"/><Relationship Id="rId36" Type="http://schemas.openxmlformats.org/officeDocument/2006/relationships/slide" Target="slide109.xml"/><Relationship Id="rId49" Type="http://schemas.openxmlformats.org/officeDocument/2006/relationships/slide" Target="slide218.xml"/><Relationship Id="rId57" Type="http://schemas.openxmlformats.org/officeDocument/2006/relationships/slide" Target="slide108.xml"/><Relationship Id="rId10" Type="http://schemas.openxmlformats.org/officeDocument/2006/relationships/slide" Target="slide74.xml"/><Relationship Id="rId31" Type="http://schemas.openxmlformats.org/officeDocument/2006/relationships/slide" Target="slide264.xml"/><Relationship Id="rId44" Type="http://schemas.openxmlformats.org/officeDocument/2006/relationships/slide" Target="slide169.xml"/><Relationship Id="rId52" Type="http://schemas.openxmlformats.org/officeDocument/2006/relationships/slide" Target="slide288.xml"/><Relationship Id="rId60" Type="http://schemas.openxmlformats.org/officeDocument/2006/relationships/slide" Target="slide249.xml"/><Relationship Id="rId65" Type="http://schemas.openxmlformats.org/officeDocument/2006/relationships/slide" Target="slide42.xml"/><Relationship Id="rId73" Type="http://schemas.openxmlformats.org/officeDocument/2006/relationships/slide" Target="slide21.xml"/><Relationship Id="rId4" Type="http://schemas.openxmlformats.org/officeDocument/2006/relationships/slide" Target="slide23.xml"/><Relationship Id="rId9" Type="http://schemas.openxmlformats.org/officeDocument/2006/relationships/slide" Target="slide68.xml"/><Relationship Id="rId13" Type="http://schemas.openxmlformats.org/officeDocument/2006/relationships/slide" Target="slide100.xml"/><Relationship Id="rId18" Type="http://schemas.openxmlformats.org/officeDocument/2006/relationships/slide" Target="slide119.xml"/><Relationship Id="rId39" Type="http://schemas.openxmlformats.org/officeDocument/2006/relationships/slide" Target="slide141.xml"/><Relationship Id="rId34" Type="http://schemas.openxmlformats.org/officeDocument/2006/relationships/slide" Target="slide41.xml"/><Relationship Id="rId50" Type="http://schemas.openxmlformats.org/officeDocument/2006/relationships/slide" Target="slide242.xml"/><Relationship Id="rId55" Type="http://schemas.openxmlformats.org/officeDocument/2006/relationships/slide" Target="slide347.xml"/><Relationship Id="rId7" Type="http://schemas.openxmlformats.org/officeDocument/2006/relationships/slide" Target="slide58.xml"/><Relationship Id="rId71" Type="http://schemas.openxmlformats.org/officeDocument/2006/relationships/slide" Target="slide277.xml"/></Relationships>
</file>

<file path=ppt/slides/_rels/slide37.xml.rels><?xml version="1.0" encoding="UTF-8" standalone="yes"?>
<Relationships xmlns="http://schemas.openxmlformats.org/package/2006/relationships"><Relationship Id="rId3" Type="http://schemas.openxmlformats.org/officeDocument/2006/relationships/slide" Target="slide373.xml"/><Relationship Id="rId2" Type="http://schemas.openxmlformats.org/officeDocument/2006/relationships/notesSlide" Target="../notesSlides/notesSlide14.xml"/><Relationship Id="rId1" Type="http://schemas.openxmlformats.org/officeDocument/2006/relationships/slideLayout" Target="../slideLayouts/slideLayout15.xml"/><Relationship Id="rId4" Type="http://schemas.openxmlformats.org/officeDocument/2006/relationships/slide" Target="slide29.xml"/></Relationships>
</file>

<file path=ppt/slides/_rels/slide370.xml.rels><?xml version="1.0" encoding="UTF-8" standalone="yes"?>
<Relationships xmlns="http://schemas.openxmlformats.org/package/2006/relationships"><Relationship Id="rId26" Type="http://schemas.openxmlformats.org/officeDocument/2006/relationships/slide" Target="slide186.xml"/><Relationship Id="rId21" Type="http://schemas.openxmlformats.org/officeDocument/2006/relationships/slide" Target="slide143.xml"/><Relationship Id="rId42" Type="http://schemas.openxmlformats.org/officeDocument/2006/relationships/slide" Target="slide59.xml"/><Relationship Id="rId47" Type="http://schemas.openxmlformats.org/officeDocument/2006/relationships/slide" Target="slide132.xml"/><Relationship Id="rId63" Type="http://schemas.openxmlformats.org/officeDocument/2006/relationships/slide" Target="slide353.xml"/><Relationship Id="rId68" Type="http://schemas.openxmlformats.org/officeDocument/2006/relationships/slide" Target="slide81.xml"/><Relationship Id="rId16" Type="http://schemas.openxmlformats.org/officeDocument/2006/relationships/slide" Target="slide99.xml"/><Relationship Id="rId11" Type="http://schemas.openxmlformats.org/officeDocument/2006/relationships/slide" Target="slide30.xml"/><Relationship Id="rId24" Type="http://schemas.openxmlformats.org/officeDocument/2006/relationships/slide" Target="slide152.xml"/><Relationship Id="rId32" Type="http://schemas.openxmlformats.org/officeDocument/2006/relationships/slide" Target="slide301.xml"/><Relationship Id="rId37" Type="http://schemas.openxmlformats.org/officeDocument/2006/relationships/slide" Target="slide285.xml"/><Relationship Id="rId40" Type="http://schemas.openxmlformats.org/officeDocument/2006/relationships/slide" Target="slide14.xml"/><Relationship Id="rId45" Type="http://schemas.openxmlformats.org/officeDocument/2006/relationships/slide" Target="slide117.xml"/><Relationship Id="rId53" Type="http://schemas.openxmlformats.org/officeDocument/2006/relationships/slide" Target="slide215.xml"/><Relationship Id="rId58" Type="http://schemas.openxmlformats.org/officeDocument/2006/relationships/slide" Target="slide300.xml"/><Relationship Id="rId66" Type="http://schemas.openxmlformats.org/officeDocument/2006/relationships/slide" Target="slide165.xml"/><Relationship Id="rId74" Type="http://schemas.openxmlformats.org/officeDocument/2006/relationships/slide" Target="slide346.xml"/><Relationship Id="rId5" Type="http://schemas.openxmlformats.org/officeDocument/2006/relationships/slide" Target="slide21.xml"/><Relationship Id="rId61" Type="http://schemas.openxmlformats.org/officeDocument/2006/relationships/slide" Target="slide336.xml"/><Relationship Id="rId19" Type="http://schemas.openxmlformats.org/officeDocument/2006/relationships/slide" Target="slide136.xml"/><Relationship Id="rId14" Type="http://schemas.openxmlformats.org/officeDocument/2006/relationships/slide" Target="slide79.xml"/><Relationship Id="rId22" Type="http://schemas.openxmlformats.org/officeDocument/2006/relationships/slide" Target="slide144.xml"/><Relationship Id="rId27" Type="http://schemas.openxmlformats.org/officeDocument/2006/relationships/slide" Target="slide220.xml"/><Relationship Id="rId30" Type="http://schemas.openxmlformats.org/officeDocument/2006/relationships/slide" Target="slide275.xml"/><Relationship Id="rId35" Type="http://schemas.openxmlformats.org/officeDocument/2006/relationships/slide" Target="slide316.xml"/><Relationship Id="rId43" Type="http://schemas.openxmlformats.org/officeDocument/2006/relationships/slide" Target="slide100.xml"/><Relationship Id="rId48" Type="http://schemas.openxmlformats.org/officeDocument/2006/relationships/slide" Target="slide158.xml"/><Relationship Id="rId56" Type="http://schemas.openxmlformats.org/officeDocument/2006/relationships/slide" Target="slide269.xml"/><Relationship Id="rId64" Type="http://schemas.openxmlformats.org/officeDocument/2006/relationships/slide" Target="slide39.xml"/><Relationship Id="rId69" Type="http://schemas.openxmlformats.org/officeDocument/2006/relationships/slide" Target="slide116.xml"/><Relationship Id="rId77" Type="http://schemas.openxmlformats.org/officeDocument/2006/relationships/slide" Target="slide289.xml"/><Relationship Id="rId8" Type="http://schemas.openxmlformats.org/officeDocument/2006/relationships/slide" Target="slide26.xml"/><Relationship Id="rId51" Type="http://schemas.openxmlformats.org/officeDocument/2006/relationships/slide" Target="slide190.xml"/><Relationship Id="rId72" Type="http://schemas.openxmlformats.org/officeDocument/2006/relationships/slide" Target="slide18.xml"/><Relationship Id="rId3" Type="http://schemas.openxmlformats.org/officeDocument/2006/relationships/slide" Target="slide17.xml"/><Relationship Id="rId12" Type="http://schemas.openxmlformats.org/officeDocument/2006/relationships/slide" Target="slide41.xml"/><Relationship Id="rId17" Type="http://schemas.openxmlformats.org/officeDocument/2006/relationships/slide" Target="slide130.xml"/><Relationship Id="rId25" Type="http://schemas.openxmlformats.org/officeDocument/2006/relationships/slide" Target="slide156.xml"/><Relationship Id="rId33" Type="http://schemas.openxmlformats.org/officeDocument/2006/relationships/slide" Target="slide312.xml"/><Relationship Id="rId38" Type="http://schemas.openxmlformats.org/officeDocument/2006/relationships/slide" Target="slide95.xml"/><Relationship Id="rId46" Type="http://schemas.openxmlformats.org/officeDocument/2006/relationships/slide" Target="slide129.xml"/><Relationship Id="rId59" Type="http://schemas.openxmlformats.org/officeDocument/2006/relationships/slide" Target="slide303.xml"/><Relationship Id="rId67" Type="http://schemas.openxmlformats.org/officeDocument/2006/relationships/slide" Target="slide40.xml"/><Relationship Id="rId20" Type="http://schemas.openxmlformats.org/officeDocument/2006/relationships/slide" Target="slide138.xml"/><Relationship Id="rId41" Type="http://schemas.openxmlformats.org/officeDocument/2006/relationships/slide" Target="slide16.xml"/><Relationship Id="rId54" Type="http://schemas.openxmlformats.org/officeDocument/2006/relationships/slide" Target="slide221.xml"/><Relationship Id="rId62" Type="http://schemas.openxmlformats.org/officeDocument/2006/relationships/slide" Target="slide341.xml"/><Relationship Id="rId70" Type="http://schemas.openxmlformats.org/officeDocument/2006/relationships/slide" Target="slide123.xml"/><Relationship Id="rId75" Type="http://schemas.openxmlformats.org/officeDocument/2006/relationships/slide" Target="slide25.xml"/><Relationship Id="rId1" Type="http://schemas.openxmlformats.org/officeDocument/2006/relationships/slideLayout" Target="../slideLayouts/slideLayout4.xml"/><Relationship Id="rId6" Type="http://schemas.openxmlformats.org/officeDocument/2006/relationships/slide" Target="slide23.xml"/><Relationship Id="rId15" Type="http://schemas.openxmlformats.org/officeDocument/2006/relationships/slide" Target="slide86.xml"/><Relationship Id="rId23" Type="http://schemas.openxmlformats.org/officeDocument/2006/relationships/slide" Target="slide146.xml"/><Relationship Id="rId28" Type="http://schemas.openxmlformats.org/officeDocument/2006/relationships/slide" Target="slide229.xml"/><Relationship Id="rId36" Type="http://schemas.openxmlformats.org/officeDocument/2006/relationships/slide" Target="slide332.xml"/><Relationship Id="rId49" Type="http://schemas.openxmlformats.org/officeDocument/2006/relationships/slide" Target="slide159.xml"/><Relationship Id="rId57" Type="http://schemas.openxmlformats.org/officeDocument/2006/relationships/slide" Target="slide277.xml"/><Relationship Id="rId10" Type="http://schemas.openxmlformats.org/officeDocument/2006/relationships/slide" Target="slide28.xml"/><Relationship Id="rId31" Type="http://schemas.openxmlformats.org/officeDocument/2006/relationships/slide" Target="slide287.xml"/><Relationship Id="rId44" Type="http://schemas.openxmlformats.org/officeDocument/2006/relationships/slide" Target="slide107.xml"/><Relationship Id="rId52" Type="http://schemas.openxmlformats.org/officeDocument/2006/relationships/slide" Target="slide198.xml"/><Relationship Id="rId60" Type="http://schemas.openxmlformats.org/officeDocument/2006/relationships/slide" Target="slide330.xml"/><Relationship Id="rId65" Type="http://schemas.openxmlformats.org/officeDocument/2006/relationships/slide" Target="slide78.xml"/><Relationship Id="rId73" Type="http://schemas.openxmlformats.org/officeDocument/2006/relationships/slide" Target="slide288.xml"/><Relationship Id="rId4" Type="http://schemas.openxmlformats.org/officeDocument/2006/relationships/slide" Target="slide19.xml"/><Relationship Id="rId9" Type="http://schemas.openxmlformats.org/officeDocument/2006/relationships/slide" Target="slide27.xml"/><Relationship Id="rId13" Type="http://schemas.openxmlformats.org/officeDocument/2006/relationships/slide" Target="slide42.xml"/><Relationship Id="rId18" Type="http://schemas.openxmlformats.org/officeDocument/2006/relationships/slide" Target="slide134.xml"/><Relationship Id="rId39" Type="http://schemas.openxmlformats.org/officeDocument/2006/relationships/slide" Target="slide139.xml"/><Relationship Id="rId34" Type="http://schemas.openxmlformats.org/officeDocument/2006/relationships/slide" Target="slide314.xml"/><Relationship Id="rId50" Type="http://schemas.openxmlformats.org/officeDocument/2006/relationships/slide" Target="slide175.xml"/><Relationship Id="rId55" Type="http://schemas.openxmlformats.org/officeDocument/2006/relationships/slide" Target="slide227.xml"/><Relationship Id="rId76" Type="http://schemas.openxmlformats.org/officeDocument/2006/relationships/slide" Target="slide279.xml"/><Relationship Id="rId7" Type="http://schemas.openxmlformats.org/officeDocument/2006/relationships/slide" Target="slide24.xml"/><Relationship Id="rId71" Type="http://schemas.openxmlformats.org/officeDocument/2006/relationships/slide" Target="slide328.xml"/><Relationship Id="rId2" Type="http://schemas.openxmlformats.org/officeDocument/2006/relationships/slide" Target="slide13.xml"/><Relationship Id="rId29" Type="http://schemas.openxmlformats.org/officeDocument/2006/relationships/slide" Target="slide268.xml"/></Relationships>
</file>

<file path=ppt/slides/_rels/slide371.xml.rels><?xml version="1.0" encoding="UTF-8" standalone="yes"?>
<Relationships xmlns="http://schemas.openxmlformats.org/package/2006/relationships"><Relationship Id="rId13" Type="http://schemas.openxmlformats.org/officeDocument/2006/relationships/slide" Target="slide267.xml"/><Relationship Id="rId18" Type="http://schemas.openxmlformats.org/officeDocument/2006/relationships/slide" Target="slide15.xml"/><Relationship Id="rId26" Type="http://schemas.openxmlformats.org/officeDocument/2006/relationships/slide" Target="slide113.xml"/><Relationship Id="rId39" Type="http://schemas.openxmlformats.org/officeDocument/2006/relationships/slide" Target="slide205.xml"/><Relationship Id="rId21" Type="http://schemas.openxmlformats.org/officeDocument/2006/relationships/slide" Target="slide61.xml"/><Relationship Id="rId34" Type="http://schemas.openxmlformats.org/officeDocument/2006/relationships/slide" Target="slide41.xml"/><Relationship Id="rId42" Type="http://schemas.openxmlformats.org/officeDocument/2006/relationships/slide" Target="slide227.xml"/><Relationship Id="rId47" Type="http://schemas.openxmlformats.org/officeDocument/2006/relationships/slide" Target="slide243.xml"/><Relationship Id="rId7" Type="http://schemas.openxmlformats.org/officeDocument/2006/relationships/slide" Target="slide156.xml"/><Relationship Id="rId2" Type="http://schemas.openxmlformats.org/officeDocument/2006/relationships/slide" Target="slide18.xml"/><Relationship Id="rId16" Type="http://schemas.openxmlformats.org/officeDocument/2006/relationships/slide" Target="slide10.xml"/><Relationship Id="rId29" Type="http://schemas.openxmlformats.org/officeDocument/2006/relationships/slide" Target="slide322.xml"/><Relationship Id="rId1" Type="http://schemas.openxmlformats.org/officeDocument/2006/relationships/slideLayout" Target="../slideLayouts/slideLayout4.xml"/><Relationship Id="rId6" Type="http://schemas.openxmlformats.org/officeDocument/2006/relationships/slide" Target="slide139.xml"/><Relationship Id="rId11" Type="http://schemas.openxmlformats.org/officeDocument/2006/relationships/slide" Target="slide11.xml"/><Relationship Id="rId24" Type="http://schemas.openxmlformats.org/officeDocument/2006/relationships/slide" Target="slide82.xml"/><Relationship Id="rId32" Type="http://schemas.openxmlformats.org/officeDocument/2006/relationships/slide" Target="slide290.xml"/><Relationship Id="rId37" Type="http://schemas.openxmlformats.org/officeDocument/2006/relationships/slide" Target="slide108.xml"/><Relationship Id="rId40" Type="http://schemas.openxmlformats.org/officeDocument/2006/relationships/slide" Target="slide207.xml"/><Relationship Id="rId45" Type="http://schemas.openxmlformats.org/officeDocument/2006/relationships/slide" Target="slide350.xml"/><Relationship Id="rId5" Type="http://schemas.openxmlformats.org/officeDocument/2006/relationships/slide" Target="slide125.xml"/><Relationship Id="rId15" Type="http://schemas.openxmlformats.org/officeDocument/2006/relationships/slide" Target="slide347.xml"/><Relationship Id="rId23" Type="http://schemas.openxmlformats.org/officeDocument/2006/relationships/slide" Target="slide73.xml"/><Relationship Id="rId28" Type="http://schemas.openxmlformats.org/officeDocument/2006/relationships/slide" Target="slide320.xml"/><Relationship Id="rId36" Type="http://schemas.openxmlformats.org/officeDocument/2006/relationships/slide" Target="slide103.xml"/><Relationship Id="rId10" Type="http://schemas.openxmlformats.org/officeDocument/2006/relationships/slide" Target="slide273.xml"/><Relationship Id="rId19" Type="http://schemas.openxmlformats.org/officeDocument/2006/relationships/slide" Target="slide46.xml"/><Relationship Id="rId31" Type="http://schemas.openxmlformats.org/officeDocument/2006/relationships/slide" Target="slide30.xml"/><Relationship Id="rId44" Type="http://schemas.openxmlformats.org/officeDocument/2006/relationships/slide" Target="slide348.xml"/><Relationship Id="rId4" Type="http://schemas.openxmlformats.org/officeDocument/2006/relationships/slide" Target="slide28.xml"/><Relationship Id="rId9" Type="http://schemas.openxmlformats.org/officeDocument/2006/relationships/slide" Target="slide236.xml"/><Relationship Id="rId14" Type="http://schemas.openxmlformats.org/officeDocument/2006/relationships/slide" Target="slide275.xml"/><Relationship Id="rId22" Type="http://schemas.openxmlformats.org/officeDocument/2006/relationships/slide" Target="slide62.xml"/><Relationship Id="rId27" Type="http://schemas.openxmlformats.org/officeDocument/2006/relationships/slide" Target="slide315.xml"/><Relationship Id="rId30" Type="http://schemas.openxmlformats.org/officeDocument/2006/relationships/slide" Target="slide42.xml"/><Relationship Id="rId35" Type="http://schemas.openxmlformats.org/officeDocument/2006/relationships/slide" Target="slide96.xml"/><Relationship Id="rId43" Type="http://schemas.openxmlformats.org/officeDocument/2006/relationships/slide" Target="slide307.xml"/><Relationship Id="rId8" Type="http://schemas.openxmlformats.org/officeDocument/2006/relationships/slide" Target="slide164.xml"/><Relationship Id="rId3" Type="http://schemas.openxmlformats.org/officeDocument/2006/relationships/slide" Target="slide25.xml"/><Relationship Id="rId12" Type="http://schemas.openxmlformats.org/officeDocument/2006/relationships/slide" Target="slide101.xml"/><Relationship Id="rId17" Type="http://schemas.openxmlformats.org/officeDocument/2006/relationships/slide" Target="slide13.xml"/><Relationship Id="rId25" Type="http://schemas.openxmlformats.org/officeDocument/2006/relationships/slide" Target="slide90.xml"/><Relationship Id="rId33" Type="http://schemas.openxmlformats.org/officeDocument/2006/relationships/slide" Target="slide298.xml"/><Relationship Id="rId38" Type="http://schemas.openxmlformats.org/officeDocument/2006/relationships/slide" Target="slide182.xml"/><Relationship Id="rId46" Type="http://schemas.openxmlformats.org/officeDocument/2006/relationships/slide" Target="slide169.xml"/><Relationship Id="rId20" Type="http://schemas.openxmlformats.org/officeDocument/2006/relationships/slide" Target="slide51.xml"/><Relationship Id="rId41" Type="http://schemas.openxmlformats.org/officeDocument/2006/relationships/slide" Target="slide216.xml"/></Relationships>
</file>

<file path=ppt/slides/_rels/slide372.xml.rels><?xml version="1.0" encoding="UTF-8" standalone="yes"?>
<Relationships xmlns="http://schemas.openxmlformats.org/package/2006/relationships"><Relationship Id="rId13" Type="http://schemas.openxmlformats.org/officeDocument/2006/relationships/slide" Target="slide23.xml"/><Relationship Id="rId18" Type="http://schemas.openxmlformats.org/officeDocument/2006/relationships/slide" Target="slide229.xml"/><Relationship Id="rId26" Type="http://schemas.openxmlformats.org/officeDocument/2006/relationships/slide" Target="slide15.xml"/><Relationship Id="rId39" Type="http://schemas.openxmlformats.org/officeDocument/2006/relationships/slide" Target="slide228.xml"/><Relationship Id="rId21" Type="http://schemas.openxmlformats.org/officeDocument/2006/relationships/slide" Target="slide297.xml"/><Relationship Id="rId34" Type="http://schemas.openxmlformats.org/officeDocument/2006/relationships/slide" Target="slide125.xml"/><Relationship Id="rId42" Type="http://schemas.openxmlformats.org/officeDocument/2006/relationships/slide" Target="slide353.xml"/><Relationship Id="rId7" Type="http://schemas.openxmlformats.org/officeDocument/2006/relationships/slide" Target="slide139.xml"/><Relationship Id="rId2" Type="http://schemas.openxmlformats.org/officeDocument/2006/relationships/slide" Target="slide10.xml"/><Relationship Id="rId16" Type="http://schemas.openxmlformats.org/officeDocument/2006/relationships/slide" Target="slide30.xml"/><Relationship Id="rId29" Type="http://schemas.openxmlformats.org/officeDocument/2006/relationships/slide" Target="slide21.xml"/><Relationship Id="rId1" Type="http://schemas.openxmlformats.org/officeDocument/2006/relationships/slideLayout" Target="../slideLayouts/slideLayout4.xml"/><Relationship Id="rId6" Type="http://schemas.openxmlformats.org/officeDocument/2006/relationships/slide" Target="slide42.xml"/><Relationship Id="rId11" Type="http://schemas.openxmlformats.org/officeDocument/2006/relationships/slide" Target="slide198.xml"/><Relationship Id="rId24" Type="http://schemas.openxmlformats.org/officeDocument/2006/relationships/slide" Target="slide264.xml"/><Relationship Id="rId32" Type="http://schemas.openxmlformats.org/officeDocument/2006/relationships/slide" Target="slide58.xml"/><Relationship Id="rId37" Type="http://schemas.openxmlformats.org/officeDocument/2006/relationships/slide" Target="slide150.xml"/><Relationship Id="rId40" Type="http://schemas.openxmlformats.org/officeDocument/2006/relationships/slide" Target="slide273.xml"/><Relationship Id="rId45" Type="http://schemas.openxmlformats.org/officeDocument/2006/relationships/slide" Target="slide304.xml"/><Relationship Id="rId5" Type="http://schemas.openxmlformats.org/officeDocument/2006/relationships/slide" Target="slide315.xml"/><Relationship Id="rId15" Type="http://schemas.openxmlformats.org/officeDocument/2006/relationships/slide" Target="slide26.xml"/><Relationship Id="rId23" Type="http://schemas.openxmlformats.org/officeDocument/2006/relationships/slide" Target="slide305.xml"/><Relationship Id="rId28" Type="http://schemas.openxmlformats.org/officeDocument/2006/relationships/slide" Target="slide19.xml"/><Relationship Id="rId36" Type="http://schemas.openxmlformats.org/officeDocument/2006/relationships/slide" Target="slide138.xml"/><Relationship Id="rId10" Type="http://schemas.openxmlformats.org/officeDocument/2006/relationships/slide" Target="slide168.xml"/><Relationship Id="rId19" Type="http://schemas.openxmlformats.org/officeDocument/2006/relationships/slide" Target="slide276.xml"/><Relationship Id="rId31" Type="http://schemas.openxmlformats.org/officeDocument/2006/relationships/slide" Target="slide25.xml"/><Relationship Id="rId44" Type="http://schemas.openxmlformats.org/officeDocument/2006/relationships/slide" Target="slide27.xml"/><Relationship Id="rId4" Type="http://schemas.openxmlformats.org/officeDocument/2006/relationships/slide" Target="slide70.xml"/><Relationship Id="rId9" Type="http://schemas.openxmlformats.org/officeDocument/2006/relationships/slide" Target="slide17.xml"/><Relationship Id="rId14" Type="http://schemas.openxmlformats.org/officeDocument/2006/relationships/slide" Target="slide317.xml"/><Relationship Id="rId22" Type="http://schemas.openxmlformats.org/officeDocument/2006/relationships/slide" Target="slide301.xml"/><Relationship Id="rId27" Type="http://schemas.openxmlformats.org/officeDocument/2006/relationships/slide" Target="slide16.xml"/><Relationship Id="rId30" Type="http://schemas.openxmlformats.org/officeDocument/2006/relationships/slide" Target="slide22.xml"/><Relationship Id="rId35" Type="http://schemas.openxmlformats.org/officeDocument/2006/relationships/slide" Target="slide134.xml"/><Relationship Id="rId43" Type="http://schemas.openxmlformats.org/officeDocument/2006/relationships/slide" Target="slide308.xml"/><Relationship Id="rId8" Type="http://schemas.openxmlformats.org/officeDocument/2006/relationships/slide" Target="slide14.xml"/><Relationship Id="rId3" Type="http://schemas.openxmlformats.org/officeDocument/2006/relationships/slide" Target="slide67.xml"/><Relationship Id="rId12" Type="http://schemas.openxmlformats.org/officeDocument/2006/relationships/slide" Target="slide333.xml"/><Relationship Id="rId17" Type="http://schemas.openxmlformats.org/officeDocument/2006/relationships/slide" Target="slide178.xml"/><Relationship Id="rId25" Type="http://schemas.openxmlformats.org/officeDocument/2006/relationships/slide" Target="slide13.xml"/><Relationship Id="rId33" Type="http://schemas.openxmlformats.org/officeDocument/2006/relationships/slide" Target="slide63.xml"/><Relationship Id="rId38" Type="http://schemas.openxmlformats.org/officeDocument/2006/relationships/slide" Target="slide156.xml"/><Relationship Id="rId46" Type="http://schemas.openxmlformats.org/officeDocument/2006/relationships/slide" Target="slide347.xml"/><Relationship Id="rId20" Type="http://schemas.openxmlformats.org/officeDocument/2006/relationships/slide" Target="slide293.xml"/><Relationship Id="rId41" Type="http://schemas.openxmlformats.org/officeDocument/2006/relationships/slide" Target="slide345.xml"/></Relationships>
</file>

<file path=ppt/slides/_rels/slide373.xml.rels><?xml version="1.0" encoding="UTF-8" standalone="yes"?>
<Relationships xmlns="http://schemas.openxmlformats.org/package/2006/relationships"><Relationship Id="rId13" Type="http://schemas.openxmlformats.org/officeDocument/2006/relationships/slide" Target="slide124.xml"/><Relationship Id="rId18" Type="http://schemas.openxmlformats.org/officeDocument/2006/relationships/slide" Target="slide314.xml"/><Relationship Id="rId26" Type="http://schemas.openxmlformats.org/officeDocument/2006/relationships/slide" Target="slide26.xml"/><Relationship Id="rId39" Type="http://schemas.openxmlformats.org/officeDocument/2006/relationships/slide" Target="slide254.xml"/><Relationship Id="rId21" Type="http://schemas.openxmlformats.org/officeDocument/2006/relationships/slide" Target="slide338.xml"/><Relationship Id="rId34" Type="http://schemas.openxmlformats.org/officeDocument/2006/relationships/slide" Target="slide151.xml"/><Relationship Id="rId42" Type="http://schemas.openxmlformats.org/officeDocument/2006/relationships/slide" Target="slide274.xml"/><Relationship Id="rId47" Type="http://schemas.openxmlformats.org/officeDocument/2006/relationships/slide" Target="slide65.xml"/><Relationship Id="rId50" Type="http://schemas.openxmlformats.org/officeDocument/2006/relationships/slide" Target="slide261.xml"/><Relationship Id="rId55" Type="http://schemas.openxmlformats.org/officeDocument/2006/relationships/slide" Target="slide278.xml"/><Relationship Id="rId7" Type="http://schemas.openxmlformats.org/officeDocument/2006/relationships/slide" Target="slide93.xml"/><Relationship Id="rId2" Type="http://schemas.openxmlformats.org/officeDocument/2006/relationships/slide" Target="slide18.xml"/><Relationship Id="rId16" Type="http://schemas.openxmlformats.org/officeDocument/2006/relationships/slide" Target="slide172.xml"/><Relationship Id="rId29" Type="http://schemas.openxmlformats.org/officeDocument/2006/relationships/slide" Target="slide20.xml"/><Relationship Id="rId11" Type="http://schemas.openxmlformats.org/officeDocument/2006/relationships/slide" Target="slide112.xml"/><Relationship Id="rId24" Type="http://schemas.openxmlformats.org/officeDocument/2006/relationships/slide" Target="slide11.xml"/><Relationship Id="rId32" Type="http://schemas.openxmlformats.org/officeDocument/2006/relationships/slide" Target="slide42.xml"/><Relationship Id="rId37" Type="http://schemas.openxmlformats.org/officeDocument/2006/relationships/slide" Target="slide220.xml"/><Relationship Id="rId40" Type="http://schemas.openxmlformats.org/officeDocument/2006/relationships/slide" Target="slide264.xml"/><Relationship Id="rId45" Type="http://schemas.openxmlformats.org/officeDocument/2006/relationships/slide" Target="slide286.xml"/><Relationship Id="rId53" Type="http://schemas.openxmlformats.org/officeDocument/2006/relationships/slide" Target="slide263.xml"/><Relationship Id="rId5" Type="http://schemas.openxmlformats.org/officeDocument/2006/relationships/slide" Target="slide74.xml"/><Relationship Id="rId10" Type="http://schemas.openxmlformats.org/officeDocument/2006/relationships/slide" Target="slide106.xml"/><Relationship Id="rId19" Type="http://schemas.openxmlformats.org/officeDocument/2006/relationships/slide" Target="slide326.xml"/><Relationship Id="rId31" Type="http://schemas.openxmlformats.org/officeDocument/2006/relationships/slide" Target="slide30.xml"/><Relationship Id="rId44" Type="http://schemas.openxmlformats.org/officeDocument/2006/relationships/slide" Target="slide347.xml"/><Relationship Id="rId52" Type="http://schemas.openxmlformats.org/officeDocument/2006/relationships/slide" Target="slide230.xml"/><Relationship Id="rId4" Type="http://schemas.openxmlformats.org/officeDocument/2006/relationships/slide" Target="slide39.xml"/><Relationship Id="rId9" Type="http://schemas.openxmlformats.org/officeDocument/2006/relationships/slide" Target="slide102.xml"/><Relationship Id="rId14" Type="http://schemas.openxmlformats.org/officeDocument/2006/relationships/slide" Target="slide130.xml"/><Relationship Id="rId22" Type="http://schemas.openxmlformats.org/officeDocument/2006/relationships/slide" Target="slide349.xml"/><Relationship Id="rId27" Type="http://schemas.openxmlformats.org/officeDocument/2006/relationships/slide" Target="slide317.xml"/><Relationship Id="rId30" Type="http://schemas.openxmlformats.org/officeDocument/2006/relationships/slide" Target="slide25.xml"/><Relationship Id="rId35" Type="http://schemas.openxmlformats.org/officeDocument/2006/relationships/slide" Target="slide166.xml"/><Relationship Id="rId43" Type="http://schemas.openxmlformats.org/officeDocument/2006/relationships/slide" Target="slide288.xml"/><Relationship Id="rId48" Type="http://schemas.openxmlformats.org/officeDocument/2006/relationships/slide" Target="slide37.xml"/><Relationship Id="rId8" Type="http://schemas.openxmlformats.org/officeDocument/2006/relationships/slide" Target="slide95.xml"/><Relationship Id="rId51" Type="http://schemas.openxmlformats.org/officeDocument/2006/relationships/slide" Target="slide279.xml"/><Relationship Id="rId3" Type="http://schemas.openxmlformats.org/officeDocument/2006/relationships/slide" Target="slide23.xml"/><Relationship Id="rId12" Type="http://schemas.openxmlformats.org/officeDocument/2006/relationships/slide" Target="slide123.xml"/><Relationship Id="rId17" Type="http://schemas.openxmlformats.org/officeDocument/2006/relationships/slide" Target="slide312.xml"/><Relationship Id="rId25" Type="http://schemas.openxmlformats.org/officeDocument/2006/relationships/slide" Target="slide16.xml"/><Relationship Id="rId33" Type="http://schemas.openxmlformats.org/officeDocument/2006/relationships/slide" Target="slide99.xml"/><Relationship Id="rId38" Type="http://schemas.openxmlformats.org/officeDocument/2006/relationships/slide" Target="slide229.xml"/><Relationship Id="rId46" Type="http://schemas.openxmlformats.org/officeDocument/2006/relationships/slide" Target="slide296.xml"/><Relationship Id="rId20" Type="http://schemas.openxmlformats.org/officeDocument/2006/relationships/slide" Target="slide328.xml"/><Relationship Id="rId41" Type="http://schemas.openxmlformats.org/officeDocument/2006/relationships/slide" Target="slide267.xml"/><Relationship Id="rId54" Type="http://schemas.openxmlformats.org/officeDocument/2006/relationships/slide" Target="slide101.xml"/><Relationship Id="rId1" Type="http://schemas.openxmlformats.org/officeDocument/2006/relationships/slideLayout" Target="../slideLayouts/slideLayout4.xml"/><Relationship Id="rId6" Type="http://schemas.openxmlformats.org/officeDocument/2006/relationships/slide" Target="slide92.xml"/><Relationship Id="rId15" Type="http://schemas.openxmlformats.org/officeDocument/2006/relationships/slide" Target="slide171.xml"/><Relationship Id="rId23" Type="http://schemas.openxmlformats.org/officeDocument/2006/relationships/slide" Target="slide301.xml"/><Relationship Id="rId28" Type="http://schemas.openxmlformats.org/officeDocument/2006/relationships/slide" Target="slide287.xml"/><Relationship Id="rId36" Type="http://schemas.openxmlformats.org/officeDocument/2006/relationships/slide" Target="slide193.xml"/><Relationship Id="rId49" Type="http://schemas.openxmlformats.org/officeDocument/2006/relationships/slide" Target="slide234.xml"/></Relationships>
</file>

<file path=ppt/slides/_rels/slide374.xml.rels><?xml version="1.0" encoding="UTF-8" standalone="yes"?>
<Relationships xmlns="http://schemas.openxmlformats.org/package/2006/relationships"><Relationship Id="rId13" Type="http://schemas.openxmlformats.org/officeDocument/2006/relationships/slide" Target="slide229.xml"/><Relationship Id="rId18" Type="http://schemas.openxmlformats.org/officeDocument/2006/relationships/slide" Target="slide41.xml"/><Relationship Id="rId26" Type="http://schemas.openxmlformats.org/officeDocument/2006/relationships/slide" Target="slide145.xml"/><Relationship Id="rId39" Type="http://schemas.openxmlformats.org/officeDocument/2006/relationships/slide" Target="slide281.xml"/><Relationship Id="rId21" Type="http://schemas.openxmlformats.org/officeDocument/2006/relationships/slide" Target="slide108.xml"/><Relationship Id="rId34" Type="http://schemas.openxmlformats.org/officeDocument/2006/relationships/slide" Target="slide215.xml"/><Relationship Id="rId42" Type="http://schemas.openxmlformats.org/officeDocument/2006/relationships/slide" Target="slide334.xml"/><Relationship Id="rId47" Type="http://schemas.openxmlformats.org/officeDocument/2006/relationships/slide" Target="slide349.xml"/><Relationship Id="rId50" Type="http://schemas.openxmlformats.org/officeDocument/2006/relationships/slide" Target="slide156.xml"/><Relationship Id="rId7" Type="http://schemas.openxmlformats.org/officeDocument/2006/relationships/slide" Target="slide27.xml"/><Relationship Id="rId2" Type="http://schemas.openxmlformats.org/officeDocument/2006/relationships/slide" Target="slide14.xml"/><Relationship Id="rId16" Type="http://schemas.openxmlformats.org/officeDocument/2006/relationships/slide" Target="slide303.xml"/><Relationship Id="rId29" Type="http://schemas.openxmlformats.org/officeDocument/2006/relationships/slide" Target="slide159.xml"/><Relationship Id="rId11" Type="http://schemas.openxmlformats.org/officeDocument/2006/relationships/slide" Target="slide114.xml"/><Relationship Id="rId24" Type="http://schemas.openxmlformats.org/officeDocument/2006/relationships/slide" Target="slide142.xml"/><Relationship Id="rId32" Type="http://schemas.openxmlformats.org/officeDocument/2006/relationships/slide" Target="slide203.xml"/><Relationship Id="rId37" Type="http://schemas.openxmlformats.org/officeDocument/2006/relationships/slide" Target="slide256.xml"/><Relationship Id="rId40" Type="http://schemas.openxmlformats.org/officeDocument/2006/relationships/slide" Target="slide312.xml"/><Relationship Id="rId45" Type="http://schemas.openxmlformats.org/officeDocument/2006/relationships/slide" Target="slide344.xml"/><Relationship Id="rId53" Type="http://schemas.openxmlformats.org/officeDocument/2006/relationships/slide" Target="slide300.xml"/><Relationship Id="rId5" Type="http://schemas.openxmlformats.org/officeDocument/2006/relationships/slide" Target="slide21.xml"/><Relationship Id="rId10" Type="http://schemas.openxmlformats.org/officeDocument/2006/relationships/slide" Target="slide78.xml"/><Relationship Id="rId19" Type="http://schemas.openxmlformats.org/officeDocument/2006/relationships/slide" Target="slide97.xml"/><Relationship Id="rId31" Type="http://schemas.openxmlformats.org/officeDocument/2006/relationships/slide" Target="slide202.xml"/><Relationship Id="rId44" Type="http://schemas.openxmlformats.org/officeDocument/2006/relationships/slide" Target="slide342.xml"/><Relationship Id="rId52" Type="http://schemas.openxmlformats.org/officeDocument/2006/relationships/slide" Target="slide218.xml"/><Relationship Id="rId4" Type="http://schemas.openxmlformats.org/officeDocument/2006/relationships/slide" Target="slide19.xml"/><Relationship Id="rId9" Type="http://schemas.openxmlformats.org/officeDocument/2006/relationships/slide" Target="slide30.xml"/><Relationship Id="rId14" Type="http://schemas.openxmlformats.org/officeDocument/2006/relationships/slide" Target="slide276.xml"/><Relationship Id="rId22" Type="http://schemas.openxmlformats.org/officeDocument/2006/relationships/slide" Target="slide121.xml"/><Relationship Id="rId27" Type="http://schemas.openxmlformats.org/officeDocument/2006/relationships/slide" Target="slide146.xml"/><Relationship Id="rId30" Type="http://schemas.openxmlformats.org/officeDocument/2006/relationships/slide" Target="slide183.xml"/><Relationship Id="rId35" Type="http://schemas.openxmlformats.org/officeDocument/2006/relationships/slide" Target="slide220.xml"/><Relationship Id="rId43" Type="http://schemas.openxmlformats.org/officeDocument/2006/relationships/slide" Target="slide340.xml"/><Relationship Id="rId48" Type="http://schemas.openxmlformats.org/officeDocument/2006/relationships/slide" Target="slide107.xml"/><Relationship Id="rId8" Type="http://schemas.openxmlformats.org/officeDocument/2006/relationships/slide" Target="slide28.xml"/><Relationship Id="rId51" Type="http://schemas.openxmlformats.org/officeDocument/2006/relationships/slide" Target="slide186.xml"/><Relationship Id="rId3" Type="http://schemas.openxmlformats.org/officeDocument/2006/relationships/slide" Target="slide16.xml"/><Relationship Id="rId12" Type="http://schemas.openxmlformats.org/officeDocument/2006/relationships/slide" Target="slide125.xml"/><Relationship Id="rId17" Type="http://schemas.openxmlformats.org/officeDocument/2006/relationships/slide" Target="slide316.xml"/><Relationship Id="rId25" Type="http://schemas.openxmlformats.org/officeDocument/2006/relationships/slide" Target="slide144.xml"/><Relationship Id="rId33" Type="http://schemas.openxmlformats.org/officeDocument/2006/relationships/slide" Target="slide213.xml"/><Relationship Id="rId38" Type="http://schemas.openxmlformats.org/officeDocument/2006/relationships/slide" Target="slide267.xml"/><Relationship Id="rId46" Type="http://schemas.openxmlformats.org/officeDocument/2006/relationships/slide" Target="slide346.xml"/><Relationship Id="rId20" Type="http://schemas.openxmlformats.org/officeDocument/2006/relationships/slide" Target="slide103.xml"/><Relationship Id="rId41" Type="http://schemas.openxmlformats.org/officeDocument/2006/relationships/slide" Target="slide314.xml"/><Relationship Id="rId54" Type="http://schemas.openxmlformats.org/officeDocument/2006/relationships/slide" Target="slide335.xml"/><Relationship Id="rId1" Type="http://schemas.openxmlformats.org/officeDocument/2006/relationships/slideLayout" Target="../slideLayouts/slideLayout4.xml"/><Relationship Id="rId6" Type="http://schemas.openxmlformats.org/officeDocument/2006/relationships/slide" Target="slide24.xml"/><Relationship Id="rId15" Type="http://schemas.openxmlformats.org/officeDocument/2006/relationships/slide" Target="slide301.xml"/><Relationship Id="rId23" Type="http://schemas.openxmlformats.org/officeDocument/2006/relationships/slide" Target="slide141.xml"/><Relationship Id="rId28" Type="http://schemas.openxmlformats.org/officeDocument/2006/relationships/slide" Target="slide155.xml"/><Relationship Id="rId36" Type="http://schemas.openxmlformats.org/officeDocument/2006/relationships/slide" Target="slide249.xml"/><Relationship Id="rId49" Type="http://schemas.openxmlformats.org/officeDocument/2006/relationships/slide" Target="slide153.xml"/></Relationships>
</file>

<file path=ppt/slides/_rels/slide375.xml.rels><?xml version="1.0" encoding="UTF-8" standalone="yes"?>
<Relationships xmlns="http://schemas.openxmlformats.org/package/2006/relationships"><Relationship Id="rId2" Type="http://schemas.openxmlformats.org/officeDocument/2006/relationships/image" Target="../media/image332.png"/><Relationship Id="rId1" Type="http://schemas.openxmlformats.org/officeDocument/2006/relationships/slideLayout" Target="../slideLayouts/slideLayout43.xml"/></Relationships>
</file>

<file path=ppt/slides/_rels/slide376.xml.rels><?xml version="1.0" encoding="UTF-8" standalone="yes"?>
<Relationships xmlns="http://schemas.openxmlformats.org/package/2006/relationships"><Relationship Id="rId2" Type="http://schemas.openxmlformats.org/officeDocument/2006/relationships/notesSlide" Target="../notesSlides/notesSlide281.xml"/><Relationship Id="rId1" Type="http://schemas.openxmlformats.org/officeDocument/2006/relationships/slideLayout" Target="../slideLayouts/slideLayout49.xml"/></Relationships>
</file>

<file path=ppt/slides/_rels/slide377.xml.rels><?xml version="1.0" encoding="UTF-8" standalone="yes"?>
<Relationships xmlns="http://schemas.openxmlformats.org/package/2006/relationships"><Relationship Id="rId2" Type="http://schemas.openxmlformats.org/officeDocument/2006/relationships/notesSlide" Target="../notesSlides/notesSlide282.xml"/><Relationship Id="rId1" Type="http://schemas.openxmlformats.org/officeDocument/2006/relationships/slideLayout" Target="../slideLayouts/slideLayout48.xml"/></Relationships>
</file>

<file path=ppt/slides/_rels/slide378.xml.rels><?xml version="1.0" encoding="UTF-8" standalone="yes"?>
<Relationships xmlns="http://schemas.openxmlformats.org/package/2006/relationships"><Relationship Id="rId3" Type="http://schemas.openxmlformats.org/officeDocument/2006/relationships/slide" Target="slide390.xml"/><Relationship Id="rId2" Type="http://schemas.openxmlformats.org/officeDocument/2006/relationships/slide" Target="slide379.xml"/><Relationship Id="rId1" Type="http://schemas.openxmlformats.org/officeDocument/2006/relationships/slideLayout" Target="../slideLayouts/slideLayout44.xml"/><Relationship Id="rId5" Type="http://schemas.openxmlformats.org/officeDocument/2006/relationships/slide" Target="slide406.xml"/><Relationship Id="rId4" Type="http://schemas.openxmlformats.org/officeDocument/2006/relationships/slide" Target="slide391.xml"/></Relationships>
</file>

<file path=ppt/slides/_rels/slide379.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38.xml.rels><?xml version="1.0" encoding="UTF-8" standalone="yes"?>
<Relationships xmlns="http://schemas.openxmlformats.org/package/2006/relationships"><Relationship Id="rId2" Type="http://schemas.openxmlformats.org/officeDocument/2006/relationships/slide" Target="slide29.xml"/><Relationship Id="rId1" Type="http://schemas.openxmlformats.org/officeDocument/2006/relationships/slideLayout" Target="../slideLayouts/slideLayout12.xml"/></Relationships>
</file>

<file path=ppt/slides/_rels/slide380.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381.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382.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383.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384.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385.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386.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387.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388.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389.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39.xml.rels><?xml version="1.0" encoding="UTF-8" standalone="yes"?>
<Relationships xmlns="http://schemas.openxmlformats.org/package/2006/relationships"><Relationship Id="rId3" Type="http://schemas.openxmlformats.org/officeDocument/2006/relationships/slide" Target="slide370.xml"/><Relationship Id="rId7" Type="http://schemas.openxmlformats.org/officeDocument/2006/relationships/slide" Target="slide29.xml"/><Relationship Id="rId2" Type="http://schemas.openxmlformats.org/officeDocument/2006/relationships/slide" Target="slide368.xml"/><Relationship Id="rId1" Type="http://schemas.openxmlformats.org/officeDocument/2006/relationships/slideLayout" Target="../slideLayouts/slideLayout13.xml"/><Relationship Id="rId6" Type="http://schemas.openxmlformats.org/officeDocument/2006/relationships/slide" Target="slide365.xml"/><Relationship Id="rId5" Type="http://schemas.openxmlformats.org/officeDocument/2006/relationships/slide" Target="slide364.xml"/><Relationship Id="rId4" Type="http://schemas.openxmlformats.org/officeDocument/2006/relationships/slide" Target="slide46.xml"/></Relationships>
</file>

<file path=ppt/slides/_rels/slide390.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391.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392.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393.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394.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395.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396.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397.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398.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399.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4.xml.rels><?xml version="1.0" encoding="UTF-8" standalone="yes"?>
<Relationships xmlns="http://schemas.openxmlformats.org/package/2006/relationships"><Relationship Id="rId13" Type="http://schemas.openxmlformats.org/officeDocument/2006/relationships/slide" Target="slide110.xml"/><Relationship Id="rId18" Type="http://schemas.openxmlformats.org/officeDocument/2006/relationships/slide" Target="slide120.xml"/><Relationship Id="rId26" Type="http://schemas.openxmlformats.org/officeDocument/2006/relationships/slide" Target="slide129.xml"/><Relationship Id="rId3" Type="http://schemas.openxmlformats.org/officeDocument/2006/relationships/slide" Target="slide91.xml"/><Relationship Id="rId21" Type="http://schemas.openxmlformats.org/officeDocument/2006/relationships/slide" Target="slide123.xml"/><Relationship Id="rId7" Type="http://schemas.openxmlformats.org/officeDocument/2006/relationships/slide" Target="slide99.xml"/><Relationship Id="rId12" Type="http://schemas.openxmlformats.org/officeDocument/2006/relationships/slide" Target="slide107.xml"/><Relationship Id="rId17" Type="http://schemas.openxmlformats.org/officeDocument/2006/relationships/slide" Target="slide118.xml"/><Relationship Id="rId25" Type="http://schemas.openxmlformats.org/officeDocument/2006/relationships/slide" Target="slide191.xml"/><Relationship Id="rId33" Type="http://schemas.openxmlformats.org/officeDocument/2006/relationships/slide" Target="slide139.xml"/><Relationship Id="rId2" Type="http://schemas.openxmlformats.org/officeDocument/2006/relationships/notesSlide" Target="../notesSlides/notesSlide2.xml"/><Relationship Id="rId16" Type="http://schemas.openxmlformats.org/officeDocument/2006/relationships/slide" Target="slide114.xml"/><Relationship Id="rId20" Type="http://schemas.openxmlformats.org/officeDocument/2006/relationships/slide" Target="slide122.xml"/><Relationship Id="rId29" Type="http://schemas.openxmlformats.org/officeDocument/2006/relationships/slide" Target="slide133.xml"/><Relationship Id="rId1" Type="http://schemas.openxmlformats.org/officeDocument/2006/relationships/slideLayout" Target="../slideLayouts/slideLayout6.xml"/><Relationship Id="rId6" Type="http://schemas.openxmlformats.org/officeDocument/2006/relationships/slide" Target="slide95.xml"/><Relationship Id="rId11" Type="http://schemas.openxmlformats.org/officeDocument/2006/relationships/slide" Target="slide106.xml"/><Relationship Id="rId24" Type="http://schemas.openxmlformats.org/officeDocument/2006/relationships/slide" Target="slide128.xml"/><Relationship Id="rId32" Type="http://schemas.openxmlformats.org/officeDocument/2006/relationships/slide" Target="slide138.xml"/><Relationship Id="rId5" Type="http://schemas.openxmlformats.org/officeDocument/2006/relationships/slide" Target="slide93.xml"/><Relationship Id="rId15" Type="http://schemas.openxmlformats.org/officeDocument/2006/relationships/slide" Target="slide112.xml"/><Relationship Id="rId23" Type="http://schemas.openxmlformats.org/officeDocument/2006/relationships/slide" Target="slide124.xml"/><Relationship Id="rId28" Type="http://schemas.openxmlformats.org/officeDocument/2006/relationships/slide" Target="slide130.xml"/><Relationship Id="rId10" Type="http://schemas.openxmlformats.org/officeDocument/2006/relationships/slide" Target="slide103.xml"/><Relationship Id="rId19" Type="http://schemas.openxmlformats.org/officeDocument/2006/relationships/slide" Target="slide121.xml"/><Relationship Id="rId31" Type="http://schemas.openxmlformats.org/officeDocument/2006/relationships/slide" Target="slide136.xml"/><Relationship Id="rId4" Type="http://schemas.openxmlformats.org/officeDocument/2006/relationships/slide" Target="slide92.xml"/><Relationship Id="rId9" Type="http://schemas.openxmlformats.org/officeDocument/2006/relationships/slide" Target="slide97.xml"/><Relationship Id="rId14" Type="http://schemas.openxmlformats.org/officeDocument/2006/relationships/slide" Target="slide111.xml"/><Relationship Id="rId22" Type="http://schemas.openxmlformats.org/officeDocument/2006/relationships/slide" Target="slide187.xml"/><Relationship Id="rId27" Type="http://schemas.openxmlformats.org/officeDocument/2006/relationships/slide" Target="slide197.xml"/><Relationship Id="rId30" Type="http://schemas.openxmlformats.org/officeDocument/2006/relationships/slide" Target="slide134.xml"/><Relationship Id="rId8" Type="http://schemas.openxmlformats.org/officeDocument/2006/relationships/slide" Target="slide101.xml"/></Relationships>
</file>

<file path=ppt/slides/_rels/slide40.xml.rels><?xml version="1.0" encoding="UTF-8" standalone="yes"?>
<Relationships xmlns="http://schemas.openxmlformats.org/package/2006/relationships"><Relationship Id="rId3" Type="http://schemas.openxmlformats.org/officeDocument/2006/relationships/slide" Target="slide29.xml"/><Relationship Id="rId2" Type="http://schemas.openxmlformats.org/officeDocument/2006/relationships/image" Target="../media/image104.png"/><Relationship Id="rId1" Type="http://schemas.openxmlformats.org/officeDocument/2006/relationships/slideLayout" Target="../slideLayouts/slideLayout13.xml"/></Relationships>
</file>

<file path=ppt/slides/_rels/slide400.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401.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402.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403.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404.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405.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406.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407.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408.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409.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41.xml.rels><?xml version="1.0" encoding="UTF-8" standalone="yes"?>
<Relationships xmlns="http://schemas.openxmlformats.org/package/2006/relationships"><Relationship Id="rId8" Type="http://schemas.openxmlformats.org/officeDocument/2006/relationships/hyperlink" Target="https://www.ipa.go.jp/security/guide/sme/ug65p90000019cbk-att/000055518.xlsx" TargetMode="External"/><Relationship Id="rId13" Type="http://schemas.openxmlformats.org/officeDocument/2006/relationships/hyperlink" Target="https://www.meti.go.jp/policy/netsecurity/wg1/wg1.html" TargetMode="External"/><Relationship Id="rId3" Type="http://schemas.openxmlformats.org/officeDocument/2006/relationships/slide" Target="slide369.xml"/><Relationship Id="rId7" Type="http://schemas.openxmlformats.org/officeDocument/2006/relationships/hyperlink" Target="https://security-portal.nisc.go.jp/dx/provinatack.html" TargetMode="External"/><Relationship Id="rId12" Type="http://schemas.openxmlformats.org/officeDocument/2006/relationships/hyperlink" Target="https://www.ipa.go.jp/security/reports/oversea/nist/about.html" TargetMode="External"/><Relationship Id="rId2" Type="http://schemas.openxmlformats.org/officeDocument/2006/relationships/slide" Target="slide374.xml"/><Relationship Id="rId1" Type="http://schemas.openxmlformats.org/officeDocument/2006/relationships/slideLayout" Target="../slideLayouts/slideLayout13.xml"/><Relationship Id="rId6" Type="http://schemas.openxmlformats.org/officeDocument/2006/relationships/hyperlink" Target="https://www.ipa.go.jp/security/10threats/10threats2023.html" TargetMode="External"/><Relationship Id="rId11" Type="http://schemas.openxmlformats.org/officeDocument/2006/relationships/hyperlink" Target="https://isms.jp/isms.html" TargetMode="External"/><Relationship Id="rId5" Type="http://schemas.openxmlformats.org/officeDocument/2006/relationships/hyperlink" Target="https://www.ipa.go.jp/publish/wp-security/sec-2022.html" TargetMode="External"/><Relationship Id="rId15" Type="http://schemas.openxmlformats.org/officeDocument/2006/relationships/slide" Target="slide29.xml"/><Relationship Id="rId10" Type="http://schemas.openxmlformats.org/officeDocument/2006/relationships/hyperlink" Target="https://www.ipa.go.jp/security/guide/sme/about.html" TargetMode="External"/><Relationship Id="rId4" Type="http://schemas.openxmlformats.org/officeDocument/2006/relationships/slide" Target="slide371.xml"/><Relationship Id="rId9" Type="http://schemas.openxmlformats.org/officeDocument/2006/relationships/hyperlink" Target="https://www.ipa.go.jp/jinzai/ics/core_human_resource/final_project/2022/visualization-costs.html" TargetMode="External"/><Relationship Id="rId14" Type="http://schemas.openxmlformats.org/officeDocument/2006/relationships/hyperlink" Target="https://www.cybersecurity.metro.tokyo.lg.jp/security/KnowLedge/" TargetMode="External"/></Relationships>
</file>

<file path=ppt/slides/_rels/slide410.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411.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412.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413.xml.rels><?xml version="1.0" encoding="UTF-8" standalone="yes"?>
<Relationships xmlns="http://schemas.openxmlformats.org/package/2006/relationships"><Relationship Id="rId2" Type="http://schemas.openxmlformats.org/officeDocument/2006/relationships/slide" Target="slide378.xml"/><Relationship Id="rId1" Type="http://schemas.openxmlformats.org/officeDocument/2006/relationships/slideLayout" Target="../slideLayouts/slideLayout47.xml"/></Relationships>
</file>

<file path=ppt/slides/_rels/slide414.xml.rels><?xml version="1.0" encoding="UTF-8" standalone="yes"?>
<Relationships xmlns="http://schemas.openxmlformats.org/package/2006/relationships"><Relationship Id="rId2" Type="http://schemas.openxmlformats.org/officeDocument/2006/relationships/notesSlide" Target="../notesSlides/notesSlide283.xml"/><Relationship Id="rId1" Type="http://schemas.openxmlformats.org/officeDocument/2006/relationships/slideLayout" Target="../slideLayouts/slideLayout49.xml"/></Relationships>
</file>

<file path=ppt/slides/_rels/slide42.xml.rels><?xml version="1.0" encoding="UTF-8" standalone="yes"?>
<Relationships xmlns="http://schemas.openxmlformats.org/package/2006/relationships"><Relationship Id="rId8" Type="http://schemas.openxmlformats.org/officeDocument/2006/relationships/slide" Target="slide368.xml"/><Relationship Id="rId3" Type="http://schemas.openxmlformats.org/officeDocument/2006/relationships/slide" Target="slide369.xml"/><Relationship Id="rId7" Type="http://schemas.openxmlformats.org/officeDocument/2006/relationships/slide" Target="slide372.xml"/><Relationship Id="rId2" Type="http://schemas.openxmlformats.org/officeDocument/2006/relationships/slide" Target="slide367.xml"/><Relationship Id="rId1" Type="http://schemas.openxmlformats.org/officeDocument/2006/relationships/slideLayout" Target="../slideLayouts/slideLayout7.xml"/><Relationship Id="rId6" Type="http://schemas.openxmlformats.org/officeDocument/2006/relationships/slide" Target="slide46.xml"/><Relationship Id="rId5" Type="http://schemas.openxmlformats.org/officeDocument/2006/relationships/slide" Target="slide370.xml"/><Relationship Id="rId4" Type="http://schemas.openxmlformats.org/officeDocument/2006/relationships/slide" Target="slide371.xml"/></Relationships>
</file>

<file path=ppt/slides/_rels/slide43.xml.rels><?xml version="1.0" encoding="UTF-8" standalone="yes"?>
<Relationships xmlns="http://schemas.openxmlformats.org/package/2006/relationships"><Relationship Id="rId3" Type="http://schemas.openxmlformats.org/officeDocument/2006/relationships/slide" Target="slide48.xml"/><Relationship Id="rId2" Type="http://schemas.openxmlformats.org/officeDocument/2006/relationships/slide" Target="slide44.xml"/><Relationship Id="rId1" Type="http://schemas.openxmlformats.org/officeDocument/2006/relationships/slideLayout" Target="../slideLayouts/slideLayout22.xml"/><Relationship Id="rId4" Type="http://schemas.openxmlformats.org/officeDocument/2006/relationships/slide" Target="slide57.xml"/></Relationships>
</file>

<file path=ppt/slides/_rels/slide44.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slide" Target="slide43.xml"/><Relationship Id="rId1" Type="http://schemas.openxmlformats.org/officeDocument/2006/relationships/slideLayout" Target="../slideLayouts/slideLayout27.xml"/></Relationships>
</file>

<file path=ppt/slides/_rels/slide45.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image" Target="../media/image106.png"/><Relationship Id="rId7" Type="http://schemas.openxmlformats.org/officeDocument/2006/relationships/image" Target="../media/image110.png"/><Relationship Id="rId2" Type="http://schemas.openxmlformats.org/officeDocument/2006/relationships/slide" Target="slide43.xml"/><Relationship Id="rId1" Type="http://schemas.openxmlformats.org/officeDocument/2006/relationships/slideLayout" Target="../slideLayouts/slideLayout27.xml"/><Relationship Id="rId6" Type="http://schemas.openxmlformats.org/officeDocument/2006/relationships/image" Target="../media/image109.png"/><Relationship Id="rId5" Type="http://schemas.openxmlformats.org/officeDocument/2006/relationships/image" Target="../media/image108.png"/><Relationship Id="rId4" Type="http://schemas.openxmlformats.org/officeDocument/2006/relationships/image" Target="../media/image107.png"/></Relationships>
</file>

<file path=ppt/slides/_rels/slide46.xml.rels><?xml version="1.0" encoding="UTF-8" standalone="yes"?>
<Relationships xmlns="http://schemas.openxmlformats.org/package/2006/relationships"><Relationship Id="rId3" Type="http://schemas.openxmlformats.org/officeDocument/2006/relationships/slide" Target="slide43.xml"/><Relationship Id="rId2" Type="http://schemas.openxmlformats.org/officeDocument/2006/relationships/slide" Target="slide364.xml"/><Relationship Id="rId1" Type="http://schemas.openxmlformats.org/officeDocument/2006/relationships/slideLayout" Target="../slideLayouts/slideLayout27.xml"/><Relationship Id="rId4" Type="http://schemas.openxmlformats.org/officeDocument/2006/relationships/hyperlink" Target="https://www.soumu.go.jp/johotsusintokei/whitepaper/ja/r03/pdf/01honpen.pdf" TargetMode="External"/></Relationships>
</file>

<file path=ppt/slides/_rels/slide47.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27.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slide" Target="slide43.xml"/></Relationships>
</file>

<file path=ppt/slides/_rels/slide48.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2.png"/><Relationship Id="rId1" Type="http://schemas.openxmlformats.org/officeDocument/2006/relationships/slideLayout" Target="../slideLayouts/slideLayout27.xml"/><Relationship Id="rId5" Type="http://schemas.openxmlformats.org/officeDocument/2006/relationships/slide" Target="slide43.xml"/><Relationship Id="rId4" Type="http://schemas.openxmlformats.org/officeDocument/2006/relationships/image" Target="../media/image114.png"/></Relationships>
</file>

<file path=ppt/slides/_rels/slide49.xml.rels><?xml version="1.0" encoding="UTF-8" standalone="yes"?>
<Relationships xmlns="http://schemas.openxmlformats.org/package/2006/relationships"><Relationship Id="rId8" Type="http://schemas.openxmlformats.org/officeDocument/2006/relationships/hyperlink" Target="https://www.meti.go.jp/shingikai/mono_info_service/digital_transformation/pdf/20180907_03.pdf" TargetMode="External"/><Relationship Id="rId3" Type="http://schemas.openxmlformats.org/officeDocument/2006/relationships/diagramLayout" Target="../diagrams/layout1.xml"/><Relationship Id="rId7" Type="http://schemas.openxmlformats.org/officeDocument/2006/relationships/slide" Target="slide43.xml"/><Relationship Id="rId2" Type="http://schemas.openxmlformats.org/officeDocument/2006/relationships/diagramData" Target="../diagrams/data1.xml"/><Relationship Id="rId1" Type="http://schemas.openxmlformats.org/officeDocument/2006/relationships/slideLayout" Target="../slideLayouts/slideLayout2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5.xml.rels><?xml version="1.0" encoding="UTF-8" standalone="yes"?>
<Relationships xmlns="http://schemas.openxmlformats.org/package/2006/relationships"><Relationship Id="rId13" Type="http://schemas.openxmlformats.org/officeDocument/2006/relationships/slide" Target="slide155.xml"/><Relationship Id="rId18" Type="http://schemas.openxmlformats.org/officeDocument/2006/relationships/slide" Target="slide159.xml"/><Relationship Id="rId26" Type="http://schemas.openxmlformats.org/officeDocument/2006/relationships/slide" Target="slide173.xml"/><Relationship Id="rId3" Type="http://schemas.openxmlformats.org/officeDocument/2006/relationships/slide" Target="slide140.xml"/><Relationship Id="rId21" Type="http://schemas.openxmlformats.org/officeDocument/2006/relationships/slide" Target="slide170.xml"/><Relationship Id="rId7" Type="http://schemas.openxmlformats.org/officeDocument/2006/relationships/slide" Target="slide142.xml"/><Relationship Id="rId12" Type="http://schemas.openxmlformats.org/officeDocument/2006/relationships/slide" Target="slide153.xml"/><Relationship Id="rId17" Type="http://schemas.openxmlformats.org/officeDocument/2006/relationships/slide" Target="slide249.xml"/><Relationship Id="rId25" Type="http://schemas.openxmlformats.org/officeDocument/2006/relationships/slide" Target="slide172.xml"/><Relationship Id="rId33" Type="http://schemas.openxmlformats.org/officeDocument/2006/relationships/slide" Target="slide218.xml"/><Relationship Id="rId2" Type="http://schemas.openxmlformats.org/officeDocument/2006/relationships/notesSlide" Target="../notesSlides/notesSlide3.xml"/><Relationship Id="rId16" Type="http://schemas.openxmlformats.org/officeDocument/2006/relationships/slide" Target="slide158.xml"/><Relationship Id="rId20" Type="http://schemas.openxmlformats.org/officeDocument/2006/relationships/slide" Target="slide162.xml"/><Relationship Id="rId29" Type="http://schemas.openxmlformats.org/officeDocument/2006/relationships/slide" Target="slide194.xml"/><Relationship Id="rId1" Type="http://schemas.openxmlformats.org/officeDocument/2006/relationships/slideLayout" Target="../slideLayouts/slideLayout6.xml"/><Relationship Id="rId6" Type="http://schemas.openxmlformats.org/officeDocument/2006/relationships/slide" Target="slide217.xml"/><Relationship Id="rId11" Type="http://schemas.openxmlformats.org/officeDocument/2006/relationships/slide" Target="slide152.xml"/><Relationship Id="rId24" Type="http://schemas.openxmlformats.org/officeDocument/2006/relationships/slide" Target="slide262.xml"/><Relationship Id="rId32" Type="http://schemas.openxmlformats.org/officeDocument/2006/relationships/slide" Target="slide215.xml"/><Relationship Id="rId5" Type="http://schemas.openxmlformats.org/officeDocument/2006/relationships/slide" Target="slide141.xml"/><Relationship Id="rId15" Type="http://schemas.openxmlformats.org/officeDocument/2006/relationships/slide" Target="slide248.xml"/><Relationship Id="rId23" Type="http://schemas.openxmlformats.org/officeDocument/2006/relationships/slide" Target="slide171.xml"/><Relationship Id="rId28" Type="http://schemas.openxmlformats.org/officeDocument/2006/relationships/slide" Target="slide183.xml"/><Relationship Id="rId10" Type="http://schemas.openxmlformats.org/officeDocument/2006/relationships/slide" Target="slide146.xml"/><Relationship Id="rId19" Type="http://schemas.openxmlformats.org/officeDocument/2006/relationships/slide" Target="slide252.xml"/><Relationship Id="rId31" Type="http://schemas.openxmlformats.org/officeDocument/2006/relationships/slide" Target="slide207.xml"/><Relationship Id="rId4" Type="http://schemas.openxmlformats.org/officeDocument/2006/relationships/slide" Target="slide216.xml"/><Relationship Id="rId9" Type="http://schemas.openxmlformats.org/officeDocument/2006/relationships/slide" Target="slide145.xml"/><Relationship Id="rId14" Type="http://schemas.openxmlformats.org/officeDocument/2006/relationships/slide" Target="slide157.xml"/><Relationship Id="rId22" Type="http://schemas.openxmlformats.org/officeDocument/2006/relationships/slide" Target="slide261.xml"/><Relationship Id="rId27" Type="http://schemas.openxmlformats.org/officeDocument/2006/relationships/slide" Target="slide179.xml"/><Relationship Id="rId30" Type="http://schemas.openxmlformats.org/officeDocument/2006/relationships/slide" Target="slide203.xml"/><Relationship Id="rId8" Type="http://schemas.openxmlformats.org/officeDocument/2006/relationships/slide" Target="slide144.xml"/></Relationships>
</file>

<file path=ppt/slides/_rels/slide50.xml.rels><?xml version="1.0" encoding="UTF-8" standalone="yes"?>
<Relationships xmlns="http://schemas.openxmlformats.org/package/2006/relationships"><Relationship Id="rId3" Type="http://schemas.openxmlformats.org/officeDocument/2006/relationships/slide" Target="slide43.xml"/><Relationship Id="rId2" Type="http://schemas.openxmlformats.org/officeDocument/2006/relationships/notesSlide" Target="../notesSlides/notesSlide15.xml"/><Relationship Id="rId1" Type="http://schemas.openxmlformats.org/officeDocument/2006/relationships/slideLayout" Target="../slideLayouts/slideLayout27.xml"/></Relationships>
</file>

<file path=ppt/slides/_rels/slide51.xml.rels><?xml version="1.0" encoding="UTF-8" standalone="yes"?>
<Relationships xmlns="http://schemas.openxmlformats.org/package/2006/relationships"><Relationship Id="rId8" Type="http://schemas.openxmlformats.org/officeDocument/2006/relationships/slide" Target="slide43.xml"/><Relationship Id="rId3" Type="http://schemas.openxmlformats.org/officeDocument/2006/relationships/image" Target="../media/image116.png"/><Relationship Id="rId7" Type="http://schemas.openxmlformats.org/officeDocument/2006/relationships/slide" Target="slide365.xml"/><Relationship Id="rId2" Type="http://schemas.openxmlformats.org/officeDocument/2006/relationships/image" Target="../media/image115.png"/><Relationship Id="rId1" Type="http://schemas.openxmlformats.org/officeDocument/2006/relationships/slideLayout" Target="../slideLayouts/slideLayout27.xml"/><Relationship Id="rId6" Type="http://schemas.openxmlformats.org/officeDocument/2006/relationships/image" Target="../media/image119.png"/><Relationship Id="rId5" Type="http://schemas.openxmlformats.org/officeDocument/2006/relationships/image" Target="../media/image118.png"/><Relationship Id="rId4" Type="http://schemas.openxmlformats.org/officeDocument/2006/relationships/image" Target="../media/image117.png"/></Relationships>
</file>

<file path=ppt/slides/_rels/slide52.xml.rels><?xml version="1.0" encoding="UTF-8" standalone="yes"?>
<Relationships xmlns="http://schemas.openxmlformats.org/package/2006/relationships"><Relationship Id="rId3" Type="http://schemas.openxmlformats.org/officeDocument/2006/relationships/slide" Target="slide43.xml"/><Relationship Id="rId2" Type="http://schemas.openxmlformats.org/officeDocument/2006/relationships/hyperlink" Target="https://www.meti.go.jp/policy/it_policy/investment/dx-chushoguidebook/contents.html" TargetMode="External"/><Relationship Id="rId1" Type="http://schemas.openxmlformats.org/officeDocument/2006/relationships/slideLayout" Target="../slideLayouts/slideLayout27.xml"/></Relationships>
</file>

<file path=ppt/slides/_rels/slide53.xml.rels><?xml version="1.0" encoding="UTF-8" standalone="yes"?>
<Relationships xmlns="http://schemas.openxmlformats.org/package/2006/relationships"><Relationship Id="rId8" Type="http://schemas.openxmlformats.org/officeDocument/2006/relationships/hyperlink" Target="https://www.meti.go.jp/policy/it_policy/investment/dx-chushoguidebook/tebiki2-0.pdf" TargetMode="External"/><Relationship Id="rId3" Type="http://schemas.openxmlformats.org/officeDocument/2006/relationships/image" Target="../media/image121.png"/><Relationship Id="rId7" Type="http://schemas.openxmlformats.org/officeDocument/2006/relationships/slide" Target="slide43.xml"/><Relationship Id="rId2" Type="http://schemas.openxmlformats.org/officeDocument/2006/relationships/image" Target="../media/image120.png"/><Relationship Id="rId1" Type="http://schemas.openxmlformats.org/officeDocument/2006/relationships/slideLayout" Target="../slideLayouts/slideLayout27.xml"/><Relationship Id="rId6" Type="http://schemas.openxmlformats.org/officeDocument/2006/relationships/image" Target="../media/image124.png"/><Relationship Id="rId5" Type="http://schemas.openxmlformats.org/officeDocument/2006/relationships/image" Target="../media/image123.png"/><Relationship Id="rId4" Type="http://schemas.openxmlformats.org/officeDocument/2006/relationships/image" Target="../media/image122.png"/></Relationships>
</file>

<file path=ppt/slides/_rels/slide54.xml.rels><?xml version="1.0" encoding="UTF-8" standalone="yes"?>
<Relationships xmlns="http://schemas.openxmlformats.org/package/2006/relationships"><Relationship Id="rId8" Type="http://schemas.openxmlformats.org/officeDocument/2006/relationships/slide" Target="slide43.xml"/><Relationship Id="rId3" Type="http://schemas.openxmlformats.org/officeDocument/2006/relationships/image" Target="../media/image125.png"/><Relationship Id="rId7" Type="http://schemas.openxmlformats.org/officeDocument/2006/relationships/image" Target="../media/image129.png"/><Relationship Id="rId2" Type="http://schemas.openxmlformats.org/officeDocument/2006/relationships/notesSlide" Target="../notesSlides/notesSlide16.xml"/><Relationship Id="rId1" Type="http://schemas.openxmlformats.org/officeDocument/2006/relationships/slideLayout" Target="../slideLayouts/slideLayout27.xml"/><Relationship Id="rId6" Type="http://schemas.openxmlformats.org/officeDocument/2006/relationships/image" Target="../media/image128.png"/><Relationship Id="rId5" Type="http://schemas.openxmlformats.org/officeDocument/2006/relationships/image" Target="../media/image127.png"/><Relationship Id="rId4" Type="http://schemas.openxmlformats.org/officeDocument/2006/relationships/image" Target="../media/image126.png"/></Relationships>
</file>

<file path=ppt/slides/_rels/slide55.xml.rels><?xml version="1.0" encoding="UTF-8" standalone="yes"?>
<Relationships xmlns="http://schemas.openxmlformats.org/package/2006/relationships"><Relationship Id="rId2" Type="http://schemas.openxmlformats.org/officeDocument/2006/relationships/slide" Target="slide43.xml"/><Relationship Id="rId1" Type="http://schemas.openxmlformats.org/officeDocument/2006/relationships/slideLayout" Target="../slideLayouts/slideLayout27.xml"/></Relationships>
</file>

<file path=ppt/slides/_rels/slide56.xml.rels><?xml version="1.0" encoding="UTF-8" standalone="yes"?>
<Relationships xmlns="http://schemas.openxmlformats.org/package/2006/relationships"><Relationship Id="rId3" Type="http://schemas.openxmlformats.org/officeDocument/2006/relationships/image" Target="../media/image131.png"/><Relationship Id="rId7" Type="http://schemas.openxmlformats.org/officeDocument/2006/relationships/slide" Target="slide43.xml"/><Relationship Id="rId2" Type="http://schemas.openxmlformats.org/officeDocument/2006/relationships/image" Target="../media/image130.png"/><Relationship Id="rId1" Type="http://schemas.openxmlformats.org/officeDocument/2006/relationships/slideLayout" Target="../slideLayouts/slideLayout27.xml"/><Relationship Id="rId6" Type="http://schemas.openxmlformats.org/officeDocument/2006/relationships/image" Target="../media/image134.png"/><Relationship Id="rId5" Type="http://schemas.openxmlformats.org/officeDocument/2006/relationships/image" Target="../media/image133.png"/><Relationship Id="rId4" Type="http://schemas.openxmlformats.org/officeDocument/2006/relationships/image" Target="../media/image132.png"/></Relationships>
</file>

<file path=ppt/slides/_rels/slide57.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39.png"/><Relationship Id="rId3" Type="http://schemas.openxmlformats.org/officeDocument/2006/relationships/diagramLayout" Target="../diagrams/layout2.xml"/><Relationship Id="rId7" Type="http://schemas.openxmlformats.org/officeDocument/2006/relationships/image" Target="../media/image135.png"/><Relationship Id="rId12" Type="http://schemas.openxmlformats.org/officeDocument/2006/relationships/hyperlink" Target="https://www.cybersecurity.metro.tokyo.lg.jp/security/guidebook/201/index.html" TargetMode="External"/><Relationship Id="rId2" Type="http://schemas.openxmlformats.org/officeDocument/2006/relationships/diagramData" Target="../diagrams/data2.xml"/><Relationship Id="rId1" Type="http://schemas.openxmlformats.org/officeDocument/2006/relationships/slideLayout" Target="../slideLayouts/slideLayout27.xml"/><Relationship Id="rId6" Type="http://schemas.microsoft.com/office/2007/relationships/diagramDrawing" Target="../diagrams/drawing2.xml"/><Relationship Id="rId11" Type="http://schemas.openxmlformats.org/officeDocument/2006/relationships/image" Target="../media/image138.png"/><Relationship Id="rId5" Type="http://schemas.openxmlformats.org/officeDocument/2006/relationships/diagramColors" Target="../diagrams/colors2.xml"/><Relationship Id="rId10" Type="http://schemas.openxmlformats.org/officeDocument/2006/relationships/image" Target="../media/image137.png"/><Relationship Id="rId4" Type="http://schemas.openxmlformats.org/officeDocument/2006/relationships/diagramQuickStyle" Target="../diagrams/quickStyle2.xml"/><Relationship Id="rId9" Type="http://schemas.openxmlformats.org/officeDocument/2006/relationships/image" Target="../media/image136.png"/><Relationship Id="rId14" Type="http://schemas.openxmlformats.org/officeDocument/2006/relationships/slide" Target="slide43.xml"/></Relationships>
</file>

<file path=ppt/slides/_rels/slide58.xml.rels><?xml version="1.0" encoding="UTF-8" standalone="yes"?>
<Relationships xmlns="http://schemas.openxmlformats.org/package/2006/relationships"><Relationship Id="rId8" Type="http://schemas.openxmlformats.org/officeDocument/2006/relationships/slide" Target="slide43.xml"/><Relationship Id="rId3" Type="http://schemas.openxmlformats.org/officeDocument/2006/relationships/image" Target="../media/image140.png"/><Relationship Id="rId7" Type="http://schemas.openxmlformats.org/officeDocument/2006/relationships/image" Target="../media/image144.png"/><Relationship Id="rId2" Type="http://schemas.openxmlformats.org/officeDocument/2006/relationships/notesSlide" Target="../notesSlides/notesSlide17.xml"/><Relationship Id="rId1" Type="http://schemas.openxmlformats.org/officeDocument/2006/relationships/slideLayout" Target="../slideLayouts/slideLayout27.xml"/><Relationship Id="rId6" Type="http://schemas.openxmlformats.org/officeDocument/2006/relationships/image" Target="../media/image143.png"/><Relationship Id="rId5" Type="http://schemas.openxmlformats.org/officeDocument/2006/relationships/image" Target="../media/image142.png"/><Relationship Id="rId4" Type="http://schemas.openxmlformats.org/officeDocument/2006/relationships/image" Target="../media/image141.png"/></Relationships>
</file>

<file path=ppt/slides/_rels/slide59.xml.rels><?xml version="1.0" encoding="UTF-8" standalone="yes"?>
<Relationships xmlns="http://schemas.openxmlformats.org/package/2006/relationships"><Relationship Id="rId3" Type="http://schemas.openxmlformats.org/officeDocument/2006/relationships/slide" Target="slide43.xml"/><Relationship Id="rId2" Type="http://schemas.openxmlformats.org/officeDocument/2006/relationships/image" Target="../media/image145.png"/><Relationship Id="rId1" Type="http://schemas.openxmlformats.org/officeDocument/2006/relationships/slideLayout" Target="../slideLayouts/slideLayout27.xml"/></Relationships>
</file>

<file path=ppt/slides/_rels/slide6.xml.rels><?xml version="1.0" encoding="UTF-8" standalone="yes"?>
<Relationships xmlns="http://schemas.openxmlformats.org/package/2006/relationships"><Relationship Id="rId8" Type="http://schemas.openxmlformats.org/officeDocument/2006/relationships/slide" Target="slide352.xml"/><Relationship Id="rId13" Type="http://schemas.openxmlformats.org/officeDocument/2006/relationships/slide" Target="slide259.xml"/><Relationship Id="rId18" Type="http://schemas.openxmlformats.org/officeDocument/2006/relationships/slide" Target="slide272.xml"/><Relationship Id="rId26" Type="http://schemas.openxmlformats.org/officeDocument/2006/relationships/slide" Target="slide308.xml"/><Relationship Id="rId3" Type="http://schemas.openxmlformats.org/officeDocument/2006/relationships/slide" Target="slide219.xml"/><Relationship Id="rId21" Type="http://schemas.openxmlformats.org/officeDocument/2006/relationships/slide" Target="slide296.xml"/><Relationship Id="rId7" Type="http://schemas.openxmlformats.org/officeDocument/2006/relationships/slide" Target="slide249.xml"/><Relationship Id="rId12" Type="http://schemas.openxmlformats.org/officeDocument/2006/relationships/slide" Target="slide256.xml"/><Relationship Id="rId17" Type="http://schemas.openxmlformats.org/officeDocument/2006/relationships/slide" Target="slide267.xml"/><Relationship Id="rId25" Type="http://schemas.openxmlformats.org/officeDocument/2006/relationships/slide" Target="slide307.xml"/><Relationship Id="rId2" Type="http://schemas.openxmlformats.org/officeDocument/2006/relationships/notesSlide" Target="../notesSlides/notesSlide4.xml"/><Relationship Id="rId16" Type="http://schemas.openxmlformats.org/officeDocument/2006/relationships/slide" Target="slide266.xml"/><Relationship Id="rId20" Type="http://schemas.openxmlformats.org/officeDocument/2006/relationships/slide" Target="slide288.xml"/><Relationship Id="rId1" Type="http://schemas.openxmlformats.org/officeDocument/2006/relationships/slideLayout" Target="../slideLayouts/slideLayout6.xml"/><Relationship Id="rId6" Type="http://schemas.openxmlformats.org/officeDocument/2006/relationships/slide" Target="slide248.xml"/><Relationship Id="rId11" Type="http://schemas.openxmlformats.org/officeDocument/2006/relationships/slide" Target="slide376.xml"/><Relationship Id="rId24" Type="http://schemas.openxmlformats.org/officeDocument/2006/relationships/slide" Target="slide306.xml"/><Relationship Id="rId5" Type="http://schemas.openxmlformats.org/officeDocument/2006/relationships/slide" Target="slide226.xml"/><Relationship Id="rId15" Type="http://schemas.openxmlformats.org/officeDocument/2006/relationships/slide" Target="slide265.xml"/><Relationship Id="rId23" Type="http://schemas.openxmlformats.org/officeDocument/2006/relationships/slide" Target="slide303.xml"/><Relationship Id="rId10" Type="http://schemas.openxmlformats.org/officeDocument/2006/relationships/slide" Target="slide255.xml"/><Relationship Id="rId19" Type="http://schemas.openxmlformats.org/officeDocument/2006/relationships/slide" Target="slide285.xml"/><Relationship Id="rId4" Type="http://schemas.openxmlformats.org/officeDocument/2006/relationships/slide" Target="slide220.xml"/><Relationship Id="rId9" Type="http://schemas.openxmlformats.org/officeDocument/2006/relationships/slide" Target="slide251.xml"/><Relationship Id="rId14" Type="http://schemas.openxmlformats.org/officeDocument/2006/relationships/slide" Target="slide264.xml"/><Relationship Id="rId22" Type="http://schemas.openxmlformats.org/officeDocument/2006/relationships/slide" Target="slide299.xml"/><Relationship Id="rId27" Type="http://schemas.openxmlformats.org/officeDocument/2006/relationships/slide" Target="slide309.xml"/></Relationships>
</file>

<file path=ppt/slides/_rels/slide60.xml.rels><?xml version="1.0" encoding="UTF-8" standalone="yes"?>
<Relationships xmlns="http://schemas.openxmlformats.org/package/2006/relationships"><Relationship Id="rId3" Type="http://schemas.openxmlformats.org/officeDocument/2006/relationships/slide" Target="slide62.xml"/><Relationship Id="rId2" Type="http://schemas.openxmlformats.org/officeDocument/2006/relationships/slide" Target="slide61.xml"/><Relationship Id="rId1" Type="http://schemas.openxmlformats.org/officeDocument/2006/relationships/slideLayout" Target="../slideLayouts/slideLayout22.xml"/></Relationships>
</file>

<file path=ppt/slides/_rels/slide61.xml.rels><?xml version="1.0" encoding="UTF-8" standalone="yes"?>
<Relationships xmlns="http://schemas.openxmlformats.org/package/2006/relationships"><Relationship Id="rId2" Type="http://schemas.openxmlformats.org/officeDocument/2006/relationships/slide" Target="slide60.xml"/><Relationship Id="rId1" Type="http://schemas.openxmlformats.org/officeDocument/2006/relationships/slideLayout" Target="../slideLayouts/slideLayout33.xml"/></Relationships>
</file>

<file path=ppt/slides/_rels/slide62.xml.rels><?xml version="1.0" encoding="UTF-8" standalone="yes"?>
<Relationships xmlns="http://schemas.openxmlformats.org/package/2006/relationships"><Relationship Id="rId3" Type="http://schemas.openxmlformats.org/officeDocument/2006/relationships/slide" Target="slide363.xml"/><Relationship Id="rId2" Type="http://schemas.openxmlformats.org/officeDocument/2006/relationships/slide" Target="slide60.xml"/><Relationship Id="rId1" Type="http://schemas.openxmlformats.org/officeDocument/2006/relationships/slideLayout" Target="../slideLayouts/slideLayout33.xml"/><Relationship Id="rId4" Type="http://schemas.openxmlformats.org/officeDocument/2006/relationships/hyperlink" Target="https://www.digital.go.jp/assets/contents/node/basic_page/field_ref_resources/5ecac8cc-50f1-4168-b989-2bcaabffe870/b24ac613/20230609_policies_priority_outline_05.pdf" TargetMode="External"/></Relationships>
</file>

<file path=ppt/slides/_rels/slide63.xml.rels><?xml version="1.0" encoding="UTF-8" standalone="yes"?>
<Relationships xmlns="http://schemas.openxmlformats.org/package/2006/relationships"><Relationship Id="rId3" Type="http://schemas.openxmlformats.org/officeDocument/2006/relationships/slide" Target="slide365.xml"/><Relationship Id="rId7" Type="http://schemas.openxmlformats.org/officeDocument/2006/relationships/image" Target="../media/image148.png"/><Relationship Id="rId2" Type="http://schemas.openxmlformats.org/officeDocument/2006/relationships/slide" Target="slide60.xml"/><Relationship Id="rId1" Type="http://schemas.openxmlformats.org/officeDocument/2006/relationships/slideLayout" Target="../slideLayouts/slideLayout33.xml"/><Relationship Id="rId6" Type="http://schemas.openxmlformats.org/officeDocument/2006/relationships/image" Target="../media/image147.png"/><Relationship Id="rId5" Type="http://schemas.openxmlformats.org/officeDocument/2006/relationships/image" Target="../media/image146.png"/><Relationship Id="rId4" Type="http://schemas.openxmlformats.org/officeDocument/2006/relationships/image" Target="../media/image113.png"/></Relationships>
</file>

<file path=ppt/slides/_rels/slide64.xml.rels><?xml version="1.0" encoding="UTF-8" standalone="yes"?>
<Relationships xmlns="http://schemas.openxmlformats.org/package/2006/relationships"><Relationship Id="rId3" Type="http://schemas.openxmlformats.org/officeDocument/2006/relationships/slide" Target="slide363.xml"/><Relationship Id="rId7" Type="http://schemas.openxmlformats.org/officeDocument/2006/relationships/image" Target="../media/image152.png"/><Relationship Id="rId2" Type="http://schemas.openxmlformats.org/officeDocument/2006/relationships/slide" Target="slide60.xml"/><Relationship Id="rId1" Type="http://schemas.openxmlformats.org/officeDocument/2006/relationships/slideLayout" Target="../slideLayouts/slideLayout33.xml"/><Relationship Id="rId6" Type="http://schemas.openxmlformats.org/officeDocument/2006/relationships/image" Target="../media/image151.png"/><Relationship Id="rId5" Type="http://schemas.openxmlformats.org/officeDocument/2006/relationships/image" Target="../media/image150.png"/><Relationship Id="rId4" Type="http://schemas.openxmlformats.org/officeDocument/2006/relationships/image" Target="../media/image149.png"/></Relationships>
</file>

<file path=ppt/slides/_rels/slide65.xml.rels><?xml version="1.0" encoding="UTF-8" standalone="yes"?>
<Relationships xmlns="http://schemas.openxmlformats.org/package/2006/relationships"><Relationship Id="rId3" Type="http://schemas.openxmlformats.org/officeDocument/2006/relationships/slide" Target="slide363.xml"/><Relationship Id="rId2" Type="http://schemas.openxmlformats.org/officeDocument/2006/relationships/slide" Target="slide60.xml"/><Relationship Id="rId1" Type="http://schemas.openxmlformats.org/officeDocument/2006/relationships/slideLayout" Target="../slideLayouts/slideLayout33.xml"/><Relationship Id="rId4" Type="http://schemas.openxmlformats.org/officeDocument/2006/relationships/slide" Target="slide373.xml"/></Relationships>
</file>

<file path=ppt/slides/_rels/slide66.xml.rels><?xml version="1.0" encoding="UTF-8" standalone="yes"?>
<Relationships xmlns="http://schemas.openxmlformats.org/package/2006/relationships"><Relationship Id="rId2" Type="http://schemas.openxmlformats.org/officeDocument/2006/relationships/slide" Target="slide60.xml"/><Relationship Id="rId1" Type="http://schemas.openxmlformats.org/officeDocument/2006/relationships/slideLayout" Target="../slideLayouts/slideLayout33.xml"/></Relationships>
</file>

<file path=ppt/slides/_rels/slide67.xml.rels><?xml version="1.0" encoding="UTF-8" standalone="yes"?>
<Relationships xmlns="http://schemas.openxmlformats.org/package/2006/relationships"><Relationship Id="rId8" Type="http://schemas.openxmlformats.org/officeDocument/2006/relationships/image" Target="../media/image156.png"/><Relationship Id="rId13" Type="http://schemas.openxmlformats.org/officeDocument/2006/relationships/image" Target="../media/image130.png"/><Relationship Id="rId3" Type="http://schemas.openxmlformats.org/officeDocument/2006/relationships/image" Target="../media/image127.png"/><Relationship Id="rId7" Type="http://schemas.openxmlformats.org/officeDocument/2006/relationships/image" Target="../media/image155.png"/><Relationship Id="rId12" Type="http://schemas.openxmlformats.org/officeDocument/2006/relationships/image" Target="../media/image160.png"/><Relationship Id="rId2" Type="http://schemas.openxmlformats.org/officeDocument/2006/relationships/slide" Target="slide60.xml"/><Relationship Id="rId1" Type="http://schemas.openxmlformats.org/officeDocument/2006/relationships/slideLayout" Target="../slideLayouts/slideLayout33.xml"/><Relationship Id="rId6" Type="http://schemas.openxmlformats.org/officeDocument/2006/relationships/image" Target="../media/image154.png"/><Relationship Id="rId11" Type="http://schemas.openxmlformats.org/officeDocument/2006/relationships/image" Target="../media/image159.png"/><Relationship Id="rId5" Type="http://schemas.openxmlformats.org/officeDocument/2006/relationships/hyperlink" Target="https://www8.cao.go.jp/cstp/society5_0" TargetMode="External"/><Relationship Id="rId10" Type="http://schemas.openxmlformats.org/officeDocument/2006/relationships/image" Target="../media/image158.png"/><Relationship Id="rId4" Type="http://schemas.openxmlformats.org/officeDocument/2006/relationships/image" Target="../media/image153.png"/><Relationship Id="rId9" Type="http://schemas.openxmlformats.org/officeDocument/2006/relationships/image" Target="../media/image157.png"/><Relationship Id="rId14" Type="http://schemas.openxmlformats.org/officeDocument/2006/relationships/image" Target="../media/image161.png"/></Relationships>
</file>

<file path=ppt/slides/_rels/slide68.xml.rels><?xml version="1.0" encoding="UTF-8" standalone="yes"?>
<Relationships xmlns="http://schemas.openxmlformats.org/package/2006/relationships"><Relationship Id="rId2" Type="http://schemas.openxmlformats.org/officeDocument/2006/relationships/slide" Target="slide60.xml"/><Relationship Id="rId1" Type="http://schemas.openxmlformats.org/officeDocument/2006/relationships/slideLayout" Target="../slideLayouts/slideLayout33.xml"/></Relationships>
</file>

<file path=ppt/slides/_rels/slide69.xml.rels><?xml version="1.0" encoding="UTF-8" standalone="yes"?>
<Relationships xmlns="http://schemas.openxmlformats.org/package/2006/relationships"><Relationship Id="rId8" Type="http://schemas.openxmlformats.org/officeDocument/2006/relationships/image" Target="../media/image167.png"/><Relationship Id="rId3" Type="http://schemas.openxmlformats.org/officeDocument/2006/relationships/image" Target="../media/image162.png"/><Relationship Id="rId7" Type="http://schemas.openxmlformats.org/officeDocument/2006/relationships/image" Target="../media/image166.png"/><Relationship Id="rId2" Type="http://schemas.openxmlformats.org/officeDocument/2006/relationships/slide" Target="slide60.xml"/><Relationship Id="rId1" Type="http://schemas.openxmlformats.org/officeDocument/2006/relationships/slideLayout" Target="../slideLayouts/slideLayout33.xml"/><Relationship Id="rId6" Type="http://schemas.openxmlformats.org/officeDocument/2006/relationships/image" Target="../media/image165.png"/><Relationship Id="rId5" Type="http://schemas.openxmlformats.org/officeDocument/2006/relationships/image" Target="../media/image164.png"/><Relationship Id="rId4" Type="http://schemas.openxmlformats.org/officeDocument/2006/relationships/image" Target="../media/image163.png"/></Relationships>
</file>

<file path=ppt/slides/_rels/slide7.xml.rels><?xml version="1.0" encoding="UTF-8" standalone="yes"?>
<Relationships xmlns="http://schemas.openxmlformats.org/package/2006/relationships"><Relationship Id="rId8" Type="http://schemas.openxmlformats.org/officeDocument/2006/relationships/slide" Target="slide318.xml"/><Relationship Id="rId13" Type="http://schemas.openxmlformats.org/officeDocument/2006/relationships/slide" Target="slide328.xml"/><Relationship Id="rId18" Type="http://schemas.openxmlformats.org/officeDocument/2006/relationships/slide" Target="slide338.xml"/><Relationship Id="rId26" Type="http://schemas.openxmlformats.org/officeDocument/2006/relationships/slide" Target="slide355.xml"/><Relationship Id="rId3" Type="http://schemas.openxmlformats.org/officeDocument/2006/relationships/slide" Target="slide310.xml"/><Relationship Id="rId21" Type="http://schemas.openxmlformats.org/officeDocument/2006/relationships/slide" Target="slide344.xml"/><Relationship Id="rId7" Type="http://schemas.openxmlformats.org/officeDocument/2006/relationships/slide" Target="slide316.xml"/><Relationship Id="rId12" Type="http://schemas.openxmlformats.org/officeDocument/2006/relationships/slide" Target="slide326.xml"/><Relationship Id="rId17" Type="http://schemas.openxmlformats.org/officeDocument/2006/relationships/slide" Target="slide336.xml"/><Relationship Id="rId25" Type="http://schemas.openxmlformats.org/officeDocument/2006/relationships/slide" Target="slide354.xml"/><Relationship Id="rId2" Type="http://schemas.openxmlformats.org/officeDocument/2006/relationships/notesSlide" Target="../notesSlides/notesSlide5.xml"/><Relationship Id="rId16" Type="http://schemas.openxmlformats.org/officeDocument/2006/relationships/slide" Target="slide334.xml"/><Relationship Id="rId20" Type="http://schemas.openxmlformats.org/officeDocument/2006/relationships/slide" Target="slide342.xml"/><Relationship Id="rId1" Type="http://schemas.openxmlformats.org/officeDocument/2006/relationships/slideLayout" Target="../slideLayouts/slideLayout6.xml"/><Relationship Id="rId6" Type="http://schemas.openxmlformats.org/officeDocument/2006/relationships/slide" Target="slide315.xml"/><Relationship Id="rId11" Type="http://schemas.openxmlformats.org/officeDocument/2006/relationships/slide" Target="slide324.xml"/><Relationship Id="rId24" Type="http://schemas.openxmlformats.org/officeDocument/2006/relationships/slide" Target="slide349.xml"/><Relationship Id="rId5" Type="http://schemas.openxmlformats.org/officeDocument/2006/relationships/slide" Target="slide314.xml"/><Relationship Id="rId15" Type="http://schemas.openxmlformats.org/officeDocument/2006/relationships/slide" Target="slide332.xml"/><Relationship Id="rId23" Type="http://schemas.openxmlformats.org/officeDocument/2006/relationships/slide" Target="slide348.xml"/><Relationship Id="rId10" Type="http://schemas.openxmlformats.org/officeDocument/2006/relationships/slide" Target="slide322.xml"/><Relationship Id="rId19" Type="http://schemas.openxmlformats.org/officeDocument/2006/relationships/slide" Target="slide340.xml"/><Relationship Id="rId4" Type="http://schemas.openxmlformats.org/officeDocument/2006/relationships/slide" Target="slide311.xml"/><Relationship Id="rId9" Type="http://schemas.openxmlformats.org/officeDocument/2006/relationships/slide" Target="slide320.xml"/><Relationship Id="rId14" Type="http://schemas.openxmlformats.org/officeDocument/2006/relationships/slide" Target="slide330.xml"/><Relationship Id="rId22" Type="http://schemas.openxmlformats.org/officeDocument/2006/relationships/slide" Target="slide346.xml"/></Relationships>
</file>

<file path=ppt/slides/_rels/slide70.xml.rels><?xml version="1.0" encoding="UTF-8" standalone="yes"?>
<Relationships xmlns="http://schemas.openxmlformats.org/package/2006/relationships"><Relationship Id="rId8" Type="http://schemas.openxmlformats.org/officeDocument/2006/relationships/image" Target="../media/image170.png"/><Relationship Id="rId3" Type="http://schemas.openxmlformats.org/officeDocument/2006/relationships/image" Target="../media/image127.png"/><Relationship Id="rId7" Type="http://schemas.openxmlformats.org/officeDocument/2006/relationships/image" Target="../media/image169.png"/><Relationship Id="rId12" Type="http://schemas.openxmlformats.org/officeDocument/2006/relationships/image" Target="../media/image174.png"/><Relationship Id="rId2" Type="http://schemas.openxmlformats.org/officeDocument/2006/relationships/slide" Target="slide60.xml"/><Relationship Id="rId1" Type="http://schemas.openxmlformats.org/officeDocument/2006/relationships/slideLayout" Target="../slideLayouts/slideLayout33.xml"/><Relationship Id="rId6" Type="http://schemas.openxmlformats.org/officeDocument/2006/relationships/hyperlink" Target="https://www.ipa.go.jp/digital/dx/mfg-dx/ug65p90000001kqv-att/000087633.pdf" TargetMode="External"/><Relationship Id="rId11" Type="http://schemas.openxmlformats.org/officeDocument/2006/relationships/image" Target="../media/image173.png"/><Relationship Id="rId5" Type="http://schemas.openxmlformats.org/officeDocument/2006/relationships/image" Target="../media/image168.png"/><Relationship Id="rId10" Type="http://schemas.openxmlformats.org/officeDocument/2006/relationships/image" Target="../media/image172.png"/><Relationship Id="rId4" Type="http://schemas.openxmlformats.org/officeDocument/2006/relationships/image" Target="../media/image153.png"/><Relationship Id="rId9" Type="http://schemas.openxmlformats.org/officeDocument/2006/relationships/image" Target="../media/image171.png"/></Relationships>
</file>

<file path=ppt/slides/_rels/slide71.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slide" Target="slide60.xml"/><Relationship Id="rId1" Type="http://schemas.openxmlformats.org/officeDocument/2006/relationships/slideLayout" Target="../slideLayouts/slideLayout33.xml"/><Relationship Id="rId5" Type="http://schemas.openxmlformats.org/officeDocument/2006/relationships/image" Target="../media/image177.png"/><Relationship Id="rId4" Type="http://schemas.openxmlformats.org/officeDocument/2006/relationships/image" Target="../media/image176.png"/></Relationships>
</file>

<file path=ppt/slides/_rels/slide72.xml.rels><?xml version="1.0" encoding="UTF-8" standalone="yes"?>
<Relationships xmlns="http://schemas.openxmlformats.org/package/2006/relationships"><Relationship Id="rId3" Type="http://schemas.openxmlformats.org/officeDocument/2006/relationships/slide" Target="slide61.xml"/><Relationship Id="rId2" Type="http://schemas.openxmlformats.org/officeDocument/2006/relationships/slide" Target="slide73.xml"/><Relationship Id="rId1" Type="http://schemas.openxmlformats.org/officeDocument/2006/relationships/slideLayout" Target="../slideLayouts/slideLayout22.xml"/><Relationship Id="rId4" Type="http://schemas.openxmlformats.org/officeDocument/2006/relationships/slide" Target="slide88.xml"/></Relationships>
</file>

<file path=ppt/slides/_rels/slide73.xml.rels><?xml version="1.0" encoding="UTF-8" standalone="yes"?>
<Relationships xmlns="http://schemas.openxmlformats.org/package/2006/relationships"><Relationship Id="rId2" Type="http://schemas.openxmlformats.org/officeDocument/2006/relationships/slide" Target="slide72.xml"/><Relationship Id="rId1" Type="http://schemas.openxmlformats.org/officeDocument/2006/relationships/slideLayout" Target="../slideLayouts/slideLayout33.xml"/></Relationships>
</file>

<file path=ppt/slides/_rels/slide74.xml.rels><?xml version="1.0" encoding="UTF-8" standalone="yes"?>
<Relationships xmlns="http://schemas.openxmlformats.org/package/2006/relationships"><Relationship Id="rId2" Type="http://schemas.openxmlformats.org/officeDocument/2006/relationships/slide" Target="slide72.xml"/><Relationship Id="rId1" Type="http://schemas.openxmlformats.org/officeDocument/2006/relationships/slideLayout" Target="../slideLayouts/slideLayout33.xml"/></Relationships>
</file>

<file path=ppt/slides/_rels/slide75.xml.rels><?xml version="1.0" encoding="UTF-8" standalone="yes"?>
<Relationships xmlns="http://schemas.openxmlformats.org/package/2006/relationships"><Relationship Id="rId2" Type="http://schemas.openxmlformats.org/officeDocument/2006/relationships/slide" Target="slide72.xml"/><Relationship Id="rId1" Type="http://schemas.openxmlformats.org/officeDocument/2006/relationships/slideLayout" Target="../slideLayouts/slideLayout33.xml"/></Relationships>
</file>

<file path=ppt/slides/_rels/slide76.xml.rels><?xml version="1.0" encoding="UTF-8" standalone="yes"?>
<Relationships xmlns="http://schemas.openxmlformats.org/package/2006/relationships"><Relationship Id="rId2" Type="http://schemas.openxmlformats.org/officeDocument/2006/relationships/slide" Target="slide72.xml"/><Relationship Id="rId1" Type="http://schemas.openxmlformats.org/officeDocument/2006/relationships/slideLayout" Target="../slideLayouts/slideLayout33.xml"/></Relationships>
</file>

<file path=ppt/slides/_rels/slide7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slide" Target="slide72.xml"/><Relationship Id="rId1" Type="http://schemas.openxmlformats.org/officeDocument/2006/relationships/slideLayout" Target="../slideLayouts/slideLayout33.xml"/></Relationships>
</file>

<file path=ppt/slides/_rels/slide78.xml.rels><?xml version="1.0" encoding="UTF-8" standalone="yes"?>
<Relationships xmlns="http://schemas.openxmlformats.org/package/2006/relationships"><Relationship Id="rId2" Type="http://schemas.openxmlformats.org/officeDocument/2006/relationships/slide" Target="slide72.xml"/><Relationship Id="rId1" Type="http://schemas.openxmlformats.org/officeDocument/2006/relationships/slideLayout" Target="../slideLayouts/slideLayout33.xml"/></Relationships>
</file>

<file path=ppt/slides/_rels/slide79.xml.rels><?xml version="1.0" encoding="UTF-8" standalone="yes"?>
<Relationships xmlns="http://schemas.openxmlformats.org/package/2006/relationships"><Relationship Id="rId3" Type="http://schemas.openxmlformats.org/officeDocument/2006/relationships/slide" Target="slide365.xml"/><Relationship Id="rId2" Type="http://schemas.openxmlformats.org/officeDocument/2006/relationships/slide" Target="slide72.xml"/><Relationship Id="rId1" Type="http://schemas.openxmlformats.org/officeDocument/2006/relationships/slideLayout" Target="../slideLayouts/slideLayout3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slide" Target="slide72.xml"/><Relationship Id="rId1" Type="http://schemas.openxmlformats.org/officeDocument/2006/relationships/slideLayout" Target="../slideLayouts/slideLayout33.xml"/><Relationship Id="rId4" Type="http://schemas.openxmlformats.org/officeDocument/2006/relationships/image" Target="../media/image179.png"/></Relationships>
</file>

<file path=ppt/slides/_rels/slide81.xml.rels><?xml version="1.0" encoding="UTF-8" standalone="yes"?>
<Relationships xmlns="http://schemas.openxmlformats.org/package/2006/relationships"><Relationship Id="rId2" Type="http://schemas.openxmlformats.org/officeDocument/2006/relationships/slide" Target="slide72.xml"/><Relationship Id="rId1" Type="http://schemas.openxmlformats.org/officeDocument/2006/relationships/slideLayout" Target="../slideLayouts/slideLayout33.xml"/></Relationships>
</file>

<file path=ppt/slides/_rels/slide82.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slide" Target="slide72.xml"/><Relationship Id="rId1" Type="http://schemas.openxmlformats.org/officeDocument/2006/relationships/slideLayout" Target="../slideLayouts/slideLayout33.xml"/><Relationship Id="rId6" Type="http://schemas.openxmlformats.org/officeDocument/2006/relationships/hyperlink" Target="https://security-portal.nisc.go.jp/curriculum/" TargetMode="External"/><Relationship Id="rId5" Type="http://schemas.openxmlformats.org/officeDocument/2006/relationships/image" Target="../media/image181.png"/><Relationship Id="rId4" Type="http://schemas.openxmlformats.org/officeDocument/2006/relationships/image" Target="../media/image180.png"/></Relationships>
</file>

<file path=ppt/slides/_rels/slide83.xml.rels><?xml version="1.0" encoding="UTF-8" standalone="yes"?>
<Relationships xmlns="http://schemas.openxmlformats.org/package/2006/relationships"><Relationship Id="rId8" Type="http://schemas.openxmlformats.org/officeDocument/2006/relationships/image" Target="../media/image187.png"/><Relationship Id="rId3" Type="http://schemas.openxmlformats.org/officeDocument/2006/relationships/image" Target="../media/image182.png"/><Relationship Id="rId7" Type="http://schemas.openxmlformats.org/officeDocument/2006/relationships/image" Target="../media/image186.png"/><Relationship Id="rId2" Type="http://schemas.openxmlformats.org/officeDocument/2006/relationships/slide" Target="slide72.xml"/><Relationship Id="rId1" Type="http://schemas.openxmlformats.org/officeDocument/2006/relationships/slideLayout" Target="../slideLayouts/slideLayout33.xml"/><Relationship Id="rId6" Type="http://schemas.openxmlformats.org/officeDocument/2006/relationships/image" Target="../media/image185.png"/><Relationship Id="rId5" Type="http://schemas.openxmlformats.org/officeDocument/2006/relationships/image" Target="../media/image184.png"/><Relationship Id="rId4" Type="http://schemas.openxmlformats.org/officeDocument/2006/relationships/image" Target="../media/image183.png"/></Relationships>
</file>

<file path=ppt/slides/_rels/slide84.xml.rels><?xml version="1.0" encoding="UTF-8" standalone="yes"?>
<Relationships xmlns="http://schemas.openxmlformats.org/package/2006/relationships"><Relationship Id="rId2" Type="http://schemas.openxmlformats.org/officeDocument/2006/relationships/slide" Target="slide72.xml"/><Relationship Id="rId1" Type="http://schemas.openxmlformats.org/officeDocument/2006/relationships/slideLayout" Target="../slideLayouts/slideLayout33.xml"/></Relationships>
</file>

<file path=ppt/slides/_rels/slide8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slide" Target="slide72.xml"/><Relationship Id="rId1" Type="http://schemas.openxmlformats.org/officeDocument/2006/relationships/slideLayout" Target="../slideLayouts/slideLayout33.xml"/></Relationships>
</file>

<file path=ppt/slides/_rels/slide86.xml.rels><?xml version="1.0" encoding="UTF-8" standalone="yes"?>
<Relationships xmlns="http://schemas.openxmlformats.org/package/2006/relationships"><Relationship Id="rId8" Type="http://schemas.openxmlformats.org/officeDocument/2006/relationships/image" Target="../media/image191.png"/><Relationship Id="rId3" Type="http://schemas.openxmlformats.org/officeDocument/2006/relationships/hyperlink" Target="https://www.meti.go.jp/policy/netsecurity/downloadfiles/tekibihontai1.1r.pdf" TargetMode="External"/><Relationship Id="rId7" Type="http://schemas.openxmlformats.org/officeDocument/2006/relationships/image" Target="../media/image190.png"/><Relationship Id="rId2" Type="http://schemas.openxmlformats.org/officeDocument/2006/relationships/slide" Target="slide72.xml"/><Relationship Id="rId1" Type="http://schemas.openxmlformats.org/officeDocument/2006/relationships/slideLayout" Target="../slideLayouts/slideLayout33.xml"/><Relationship Id="rId6" Type="http://schemas.openxmlformats.org/officeDocument/2006/relationships/image" Target="../media/image189.png"/><Relationship Id="rId5" Type="http://schemas.openxmlformats.org/officeDocument/2006/relationships/image" Target="../media/image188.png"/><Relationship Id="rId4" Type="http://schemas.openxmlformats.org/officeDocument/2006/relationships/image" Target="../media/image129.png"/><Relationship Id="rId9" Type="http://schemas.openxmlformats.org/officeDocument/2006/relationships/image" Target="../media/image187.png"/></Relationships>
</file>

<file path=ppt/slides/_rels/slide87.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slide" Target="slide72.xml"/><Relationship Id="rId1" Type="http://schemas.openxmlformats.org/officeDocument/2006/relationships/slideLayout" Target="../slideLayouts/slideLayout33.xml"/><Relationship Id="rId4" Type="http://schemas.openxmlformats.org/officeDocument/2006/relationships/image" Target="../media/image193.png"/></Relationships>
</file>

<file path=ppt/slides/_rels/slide88.xml.rels><?xml version="1.0" encoding="UTF-8" standalone="yes"?>
<Relationships xmlns="http://schemas.openxmlformats.org/package/2006/relationships"><Relationship Id="rId8" Type="http://schemas.openxmlformats.org/officeDocument/2006/relationships/image" Target="../media/image197.png"/><Relationship Id="rId3" Type="http://schemas.openxmlformats.org/officeDocument/2006/relationships/image" Target="../media/image104.png"/><Relationship Id="rId7" Type="http://schemas.openxmlformats.org/officeDocument/2006/relationships/image" Target="../media/image196.png"/><Relationship Id="rId2" Type="http://schemas.openxmlformats.org/officeDocument/2006/relationships/slide" Target="slide72.xml"/><Relationship Id="rId1" Type="http://schemas.openxmlformats.org/officeDocument/2006/relationships/slideLayout" Target="../slideLayouts/slideLayout33.xml"/><Relationship Id="rId6" Type="http://schemas.openxmlformats.org/officeDocument/2006/relationships/image" Target="../media/image195.png"/><Relationship Id="rId5" Type="http://schemas.openxmlformats.org/officeDocument/2006/relationships/image" Target="../media/image194.png"/><Relationship Id="rId4" Type="http://schemas.openxmlformats.org/officeDocument/2006/relationships/hyperlink" Target="https://www.gov-online.go.jp/useful/article/201703/1.html" TargetMode="External"/></Relationships>
</file>

<file path=ppt/slides/_rels/slide89.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slide" Target="slide72.xml"/><Relationship Id="rId1" Type="http://schemas.openxmlformats.org/officeDocument/2006/relationships/slideLayout" Target="../slideLayouts/slideLayout33.xml"/><Relationship Id="rId5" Type="http://schemas.openxmlformats.org/officeDocument/2006/relationships/image" Target="../media/image200.png"/><Relationship Id="rId4" Type="http://schemas.openxmlformats.org/officeDocument/2006/relationships/image" Target="../media/image199.png"/></Relationships>
</file>

<file path=ppt/slides/_rels/slide9.xml.rels><?xml version="1.0" encoding="UTF-8" standalone="yes"?>
<Relationships xmlns="http://schemas.openxmlformats.org/package/2006/relationships"><Relationship Id="rId2" Type="http://schemas.openxmlformats.org/officeDocument/2006/relationships/slide" Target="slide10.xml"/><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1.xml.rels><?xml version="1.0" encoding="UTF-8" standalone="yes"?>
<Relationships xmlns="http://schemas.openxmlformats.org/package/2006/relationships"><Relationship Id="rId8" Type="http://schemas.openxmlformats.org/officeDocument/2006/relationships/slide" Target="slide114.xml"/><Relationship Id="rId3" Type="http://schemas.openxmlformats.org/officeDocument/2006/relationships/slide" Target="slide91.xml"/><Relationship Id="rId7" Type="http://schemas.openxmlformats.org/officeDocument/2006/relationships/slide" Target="slide112.xml"/><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slide" Target="slide106.xml"/><Relationship Id="rId5" Type="http://schemas.openxmlformats.org/officeDocument/2006/relationships/slide" Target="slide95.xml"/><Relationship Id="rId4" Type="http://schemas.openxmlformats.org/officeDocument/2006/relationships/slide" Target="slide92.xml"/></Relationships>
</file>

<file path=ppt/slides/_rels/slide92.xml.rels><?xml version="1.0" encoding="UTF-8" standalone="yes"?>
<Relationships xmlns="http://schemas.openxmlformats.org/package/2006/relationships"><Relationship Id="rId3" Type="http://schemas.openxmlformats.org/officeDocument/2006/relationships/slide" Target="slide91.xml"/><Relationship Id="rId2" Type="http://schemas.openxmlformats.org/officeDocument/2006/relationships/notesSlide" Target="../notesSlides/notesSlide19.xml"/><Relationship Id="rId1" Type="http://schemas.openxmlformats.org/officeDocument/2006/relationships/slideLayout" Target="../slideLayouts/slideLayout34.xml"/></Relationships>
</file>

<file path=ppt/slides/_rels/slide93.xml.rels><?xml version="1.0" encoding="UTF-8" standalone="yes"?>
<Relationships xmlns="http://schemas.openxmlformats.org/package/2006/relationships"><Relationship Id="rId3" Type="http://schemas.openxmlformats.org/officeDocument/2006/relationships/slide" Target="slide91.xml"/><Relationship Id="rId2" Type="http://schemas.openxmlformats.org/officeDocument/2006/relationships/notesSlide" Target="../notesSlides/notesSlide20.xml"/><Relationship Id="rId1" Type="http://schemas.openxmlformats.org/officeDocument/2006/relationships/slideLayout" Target="../slideLayouts/slideLayout34.xml"/><Relationship Id="rId5" Type="http://schemas.openxmlformats.org/officeDocument/2006/relationships/hyperlink" Target="https://www.meti.go.jp/policy/netsecurity/mng_guide.html" TargetMode="External"/><Relationship Id="rId4" Type="http://schemas.openxmlformats.org/officeDocument/2006/relationships/hyperlink" Target="https://isms.jp/doc/JIP-ISMS120-62.pdf" TargetMode="External"/></Relationships>
</file>

<file path=ppt/slides/_rels/slide94.xml.rels><?xml version="1.0" encoding="UTF-8" standalone="yes"?>
<Relationships xmlns="http://schemas.openxmlformats.org/package/2006/relationships"><Relationship Id="rId3" Type="http://schemas.openxmlformats.org/officeDocument/2006/relationships/slide" Target="slide91.xml"/><Relationship Id="rId2" Type="http://schemas.openxmlformats.org/officeDocument/2006/relationships/notesSlide" Target="../notesSlides/notesSlide21.xml"/><Relationship Id="rId1" Type="http://schemas.openxmlformats.org/officeDocument/2006/relationships/slideLayout" Target="../slideLayouts/slideLayout34.xml"/><Relationship Id="rId5" Type="http://schemas.openxmlformats.org/officeDocument/2006/relationships/hyperlink" Target="https://privacymark.jp/wakaru/kouza/theme1_03.html" TargetMode="External"/><Relationship Id="rId4" Type="http://schemas.openxmlformats.org/officeDocument/2006/relationships/hyperlink" Target="https://www.meti.go.jp/policy/economy/consumer/credit/2022060221001.pdf" TargetMode="External"/></Relationships>
</file>

<file path=ppt/slides/_rels/slide95.xml.rels><?xml version="1.0" encoding="UTF-8" standalone="yes"?>
<Relationships xmlns="http://schemas.openxmlformats.org/package/2006/relationships"><Relationship Id="rId3" Type="http://schemas.openxmlformats.org/officeDocument/2006/relationships/slide" Target="slide367.xml"/><Relationship Id="rId2" Type="http://schemas.openxmlformats.org/officeDocument/2006/relationships/notesSlide" Target="../notesSlides/notesSlide22.xml"/><Relationship Id="rId1" Type="http://schemas.openxmlformats.org/officeDocument/2006/relationships/slideLayout" Target="../slideLayouts/slideLayout34.xml"/><Relationship Id="rId6" Type="http://schemas.openxmlformats.org/officeDocument/2006/relationships/image" Target="../media/image104.png"/><Relationship Id="rId5" Type="http://schemas.openxmlformats.org/officeDocument/2006/relationships/slide" Target="slide91.xml"/><Relationship Id="rId4" Type="http://schemas.openxmlformats.org/officeDocument/2006/relationships/hyperlink" Target="https://isms.jp/isms/" TargetMode="External"/></Relationships>
</file>

<file path=ppt/slides/_rels/slide96.xml.rels><?xml version="1.0" encoding="UTF-8" standalone="yes"?>
<Relationships xmlns="http://schemas.openxmlformats.org/package/2006/relationships"><Relationship Id="rId3" Type="http://schemas.openxmlformats.org/officeDocument/2006/relationships/hyperlink" Target="https://isms.jp/isms/" TargetMode="External"/><Relationship Id="rId2" Type="http://schemas.openxmlformats.org/officeDocument/2006/relationships/notesSlide" Target="../notesSlides/notesSlide23.xml"/><Relationship Id="rId1" Type="http://schemas.openxmlformats.org/officeDocument/2006/relationships/slideLayout" Target="../slideLayouts/slideLayout34.xml"/><Relationship Id="rId5" Type="http://schemas.openxmlformats.org/officeDocument/2006/relationships/slide" Target="slide91.xml"/><Relationship Id="rId4" Type="http://schemas.openxmlformats.org/officeDocument/2006/relationships/image" Target="../media/image104.png"/></Relationships>
</file>

<file path=ppt/slides/_rels/slide97.xml.rels><?xml version="1.0" encoding="UTF-8" standalone="yes"?>
<Relationships xmlns="http://schemas.openxmlformats.org/package/2006/relationships"><Relationship Id="rId3" Type="http://schemas.openxmlformats.org/officeDocument/2006/relationships/slide" Target="slide91.xml"/><Relationship Id="rId2" Type="http://schemas.openxmlformats.org/officeDocument/2006/relationships/notesSlide" Target="../notesSlides/notesSlide24.xml"/><Relationship Id="rId1" Type="http://schemas.openxmlformats.org/officeDocument/2006/relationships/slideLayout" Target="../slideLayouts/slideLayout34.xml"/></Relationships>
</file>

<file path=ppt/slides/_rels/slide98.xml.rels><?xml version="1.0" encoding="UTF-8" standalone="yes"?>
<Relationships xmlns="http://schemas.openxmlformats.org/package/2006/relationships"><Relationship Id="rId8" Type="http://schemas.openxmlformats.org/officeDocument/2006/relationships/slide" Target="slide91.xml"/><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25.xml"/><Relationship Id="rId1" Type="http://schemas.openxmlformats.org/officeDocument/2006/relationships/slideLayout" Target="../slideLayouts/slideLayout34.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99.xml.rels><?xml version="1.0" encoding="UTF-8" standalone="yes"?>
<Relationships xmlns="http://schemas.openxmlformats.org/package/2006/relationships"><Relationship Id="rId3" Type="http://schemas.openxmlformats.org/officeDocument/2006/relationships/image" Target="../media/image201.png"/><Relationship Id="rId7" Type="http://schemas.openxmlformats.org/officeDocument/2006/relationships/slide" Target="slide91.xml"/><Relationship Id="rId2" Type="http://schemas.openxmlformats.org/officeDocument/2006/relationships/notesSlide" Target="../notesSlides/notesSlide26.xml"/><Relationship Id="rId1" Type="http://schemas.openxmlformats.org/officeDocument/2006/relationships/slideLayout" Target="../slideLayouts/slideLayout34.xml"/><Relationship Id="rId6" Type="http://schemas.openxmlformats.org/officeDocument/2006/relationships/image" Target="../media/image204.png"/><Relationship Id="rId5" Type="http://schemas.openxmlformats.org/officeDocument/2006/relationships/image" Target="../media/image203.png"/><Relationship Id="rId4" Type="http://schemas.openxmlformats.org/officeDocument/2006/relationships/image" Target="../media/image20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7164C803-C6E4-32C5-112E-97DA365E543D}"/>
              </a:ext>
            </a:extLst>
          </p:cNvPr>
          <p:cNvSpPr>
            <a:spLocks noGrp="1"/>
          </p:cNvSpPr>
          <p:nvPr>
            <p:ph type="body" sz="quarter" idx="10"/>
          </p:nvPr>
        </p:nvSpPr>
        <p:spPr/>
        <p:txBody>
          <a:bodyPr/>
          <a:lstStyle/>
          <a:p>
            <a:endParaRPr kumimoji="1" lang="ja-JP" altLang="en-US"/>
          </a:p>
        </p:txBody>
      </p:sp>
    </p:spTree>
    <p:extLst>
      <p:ext uri="{BB962C8B-B14F-4D97-AF65-F5344CB8AC3E}">
        <p14:creationId xmlns:p14="http://schemas.microsoft.com/office/powerpoint/2010/main" val="262254660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C13A2F65-EEDD-AF24-A645-21844E01ECE2}"/>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テキスト プレースホルダー 2">
            <a:extLst>
              <a:ext uri="{FF2B5EF4-FFF2-40B4-BE49-F238E27FC236}">
                <a16:creationId xmlns:a16="http://schemas.microsoft.com/office/drawing/2014/main" id="{80FD7F06-D2A1-3D47-012D-42F7EDBFC116}"/>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1</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デジタル時代の社会と</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IT</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情勢</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1-1.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デジタル時代の社会変革と</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情勢の関係性</a:t>
            </a:r>
          </a:p>
        </p:txBody>
      </p:sp>
      <p:sp>
        <p:nvSpPr>
          <p:cNvPr id="23" name="テキスト プレースホルダー 3">
            <a:extLst>
              <a:ext uri="{FF2B5EF4-FFF2-40B4-BE49-F238E27FC236}">
                <a16:creationId xmlns:a16="http://schemas.microsoft.com/office/drawing/2014/main" id="{E29F8370-36F3-0342-B1A3-2E0BFE53CBC3}"/>
              </a:ext>
            </a:extLst>
          </p:cNvPr>
          <p:cNvSpPr>
            <a:spLocks noGrp="1"/>
          </p:cNvSpPr>
          <p:nvPr>
            <p:ph type="body" sz="quarter" idx="14"/>
          </p:nvPr>
        </p:nvSpPr>
        <p:spPr>
          <a:xfrm>
            <a:off x="1123949" y="1457325"/>
            <a:ext cx="5114429" cy="381000"/>
          </a:xfrm>
        </p:spPr>
        <p: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1-1-1.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社会の現状と今後の動向</a:t>
            </a:r>
          </a:p>
        </p:txBody>
      </p:sp>
      <p:sp>
        <p:nvSpPr>
          <p:cNvPr id="19" name="テキスト プレースホルダー 5">
            <a:extLst>
              <a:ext uri="{FF2B5EF4-FFF2-40B4-BE49-F238E27FC236}">
                <a16:creationId xmlns:a16="http://schemas.microsoft.com/office/drawing/2014/main" id="{779B0BEE-8C6A-E6FD-69E9-D3ED4CFC418E}"/>
              </a:ext>
            </a:extLst>
          </p:cNvPr>
          <p:cNvSpPr txBox="1">
            <a:spLocks/>
          </p:cNvSpPr>
          <p:nvPr/>
        </p:nvSpPr>
        <p:spPr>
          <a:xfrm>
            <a:off x="625978" y="1933407"/>
            <a:ext cx="561240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社会の現状と今後の動向（</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Society5.0</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graphicFrame>
        <p:nvGraphicFramePr>
          <p:cNvPr id="20" name="表 19">
            <a:extLst>
              <a:ext uri="{FF2B5EF4-FFF2-40B4-BE49-F238E27FC236}">
                <a16:creationId xmlns:a16="http://schemas.microsoft.com/office/drawing/2014/main" id="{C85129B9-A9AE-4887-6596-85D54B2A8886}"/>
              </a:ext>
            </a:extLst>
          </p:cNvPr>
          <p:cNvGraphicFramePr>
            <a:graphicFrameLocks noGrp="1"/>
          </p:cNvGraphicFramePr>
          <p:nvPr>
            <p:extLst>
              <p:ext uri="{D42A27DB-BD31-4B8C-83A1-F6EECF244321}">
                <p14:modId xmlns:p14="http://schemas.microsoft.com/office/powerpoint/2010/main" val="2132051538"/>
              </p:ext>
            </p:extLst>
          </p:nvPr>
        </p:nvGraphicFramePr>
        <p:xfrm>
          <a:off x="619048" y="2221139"/>
          <a:ext cx="5612400" cy="2792821"/>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7928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　現代社会は、急速な技術革新と経済のグローバル化によって大きな変化を迎えています。この変化の中で、日本では</a:t>
                      </a:r>
                      <a:r>
                        <a:rPr kumimoji="1" lang="en-US" altLang="ja-JP" sz="1050" b="0" dirty="0">
                          <a:solidFill>
                            <a:srgbClr val="000000"/>
                          </a:solidFill>
                          <a:latin typeface="+mn-ea"/>
                          <a:ea typeface="+mn-ea"/>
                          <a:hlinkClick r:id="rId3" action="ppaction://hlinksldjump">
                            <a:extLst>
                              <a:ext uri="{A12FA001-AC4F-418D-AE19-62706E023703}">
                                <ahyp:hlinkClr xmlns:ahyp="http://schemas.microsoft.com/office/drawing/2018/hyperlinkcolor" val="tx"/>
                              </a:ext>
                            </a:extLst>
                          </a:hlinkClick>
                        </a:rPr>
                        <a:t>Society5.0</a:t>
                      </a:r>
                      <a:r>
                        <a:rPr kumimoji="1" lang="ja-JP" altLang="en-US" sz="1050" b="0" dirty="0">
                          <a:solidFill>
                            <a:schemeClr val="tx1"/>
                          </a:solidFill>
                          <a:latin typeface="+mn-ea"/>
                          <a:ea typeface="+mn-ea"/>
                        </a:rPr>
                        <a:t>という新たな社会モデルの実現が提唱されています。</a:t>
                      </a:r>
                      <a:r>
                        <a:rPr kumimoji="1" lang="en-US" altLang="ja-JP" sz="1050" b="0" dirty="0">
                          <a:solidFill>
                            <a:schemeClr val="tx1"/>
                          </a:solidFill>
                          <a:latin typeface="+mn-ea"/>
                          <a:ea typeface="+mn-ea"/>
                        </a:rPr>
                        <a:t>Society5.0</a:t>
                      </a:r>
                      <a:r>
                        <a:rPr kumimoji="1" lang="ja-JP" altLang="en-US" sz="1050" b="0" dirty="0">
                          <a:solidFill>
                            <a:schemeClr val="tx1"/>
                          </a:solidFill>
                          <a:latin typeface="+mn-ea"/>
                          <a:ea typeface="+mn-ea"/>
                        </a:rPr>
                        <a:t>は、人間とデジタル技術の融合により、持続可能な社会の実現を目指すものです。この概念は、日本が先導する次世代社会のビジョンであり、</a:t>
                      </a:r>
                      <a:r>
                        <a:rPr kumimoji="1" lang="en-US" altLang="ja-JP" sz="1050" b="0" dirty="0">
                          <a:solidFill>
                            <a:srgbClr val="000000"/>
                          </a:solidFill>
                          <a:latin typeface="+mn-ea"/>
                          <a:ea typeface="+mn-ea"/>
                        </a:rPr>
                        <a:t>DX</a:t>
                      </a:r>
                      <a:r>
                        <a:rPr kumimoji="1" lang="ja-JP" altLang="en-US" sz="1050" b="0" dirty="0">
                          <a:solidFill>
                            <a:schemeClr val="tx1"/>
                          </a:solidFill>
                          <a:latin typeface="+mn-ea"/>
                          <a:ea typeface="+mn-ea"/>
                        </a:rPr>
                        <a:t>がその実現に向けた重要な手段となることが期待されています。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　</a:t>
                      </a:r>
                      <a:r>
                        <a:rPr kumimoji="1" lang="en-US" altLang="ja-JP" sz="1050" b="0" dirty="0">
                          <a:solidFill>
                            <a:schemeClr val="tx1"/>
                          </a:solidFill>
                          <a:latin typeface="+mn-ea"/>
                          <a:ea typeface="+mn-ea"/>
                        </a:rPr>
                        <a:t>Society5.0</a:t>
                      </a:r>
                      <a:r>
                        <a:rPr kumimoji="1" lang="ja-JP" altLang="en-US" sz="1050" b="0" dirty="0">
                          <a:solidFill>
                            <a:schemeClr val="tx1"/>
                          </a:solidFill>
                          <a:latin typeface="+mn-ea"/>
                          <a:ea typeface="+mn-ea"/>
                        </a:rPr>
                        <a:t>では、革新的なデジタル技術を活用して、社会の課題を解決し、人々の暮らしを向上させることが求められます。具体的には、</a:t>
                      </a:r>
                      <a:r>
                        <a:rPr kumimoji="1" lang="en-US" altLang="ja-JP" sz="1050" b="0" dirty="0">
                          <a:solidFill>
                            <a:srgbClr val="000000"/>
                          </a:solidFill>
                          <a:latin typeface="+mn-ea"/>
                          <a:ea typeface="+mn-ea"/>
                          <a:hlinkClick r:id="rId4" action="ppaction://hlinksldjump">
                            <a:extLst>
                              <a:ext uri="{A12FA001-AC4F-418D-AE19-62706E023703}">
                                <ahyp:hlinkClr xmlns:ahyp="http://schemas.microsoft.com/office/drawing/2018/hyperlinkcolor" val="tx"/>
                              </a:ext>
                            </a:extLst>
                          </a:hlinkClick>
                        </a:rPr>
                        <a:t>AI</a:t>
                      </a:r>
                      <a:r>
                        <a:rPr kumimoji="1" lang="ja-JP" altLang="en-US" sz="1050" b="0" dirty="0">
                          <a:solidFill>
                            <a:srgbClr val="000000"/>
                          </a:solidFill>
                          <a:latin typeface="+mn-ea"/>
                          <a:ea typeface="+mn-ea"/>
                          <a:hlinkClick r:id="rId4" action="ppaction://hlinksldjump">
                            <a:extLst>
                              <a:ext uri="{A12FA001-AC4F-418D-AE19-62706E023703}">
                                <ahyp:hlinkClr xmlns:ahyp="http://schemas.microsoft.com/office/drawing/2018/hyperlinkcolor" val="tx"/>
                              </a:ext>
                            </a:extLst>
                          </a:hlinkClick>
                        </a:rPr>
                        <a:t>（人工知能）</a:t>
                      </a:r>
                      <a:r>
                        <a:rPr kumimoji="1" lang="ja-JP" altLang="en-US" sz="1050" b="0" dirty="0">
                          <a:solidFill>
                            <a:schemeClr val="tx1"/>
                          </a:solidFill>
                          <a:latin typeface="+mn-ea"/>
                          <a:ea typeface="+mn-ea"/>
                        </a:rPr>
                        <a:t>、</a:t>
                      </a:r>
                      <a:r>
                        <a:rPr kumimoji="1" lang="ja-JP" altLang="en-US" sz="1050" b="0" dirty="0">
                          <a:solidFill>
                            <a:srgbClr val="000000"/>
                          </a:solidFill>
                          <a:latin typeface="+mn-ea"/>
                          <a:ea typeface="+mn-ea"/>
                          <a:hlinkClick r:id="rId5" action="ppaction://hlinksldjump">
                            <a:extLst>
                              <a:ext uri="{A12FA001-AC4F-418D-AE19-62706E023703}">
                                <ahyp:hlinkClr xmlns:ahyp="http://schemas.microsoft.com/office/drawing/2018/hyperlinkcolor" val="tx"/>
                              </a:ext>
                            </a:extLst>
                          </a:hlinkClick>
                        </a:rPr>
                        <a:t>ビッグデータ</a:t>
                      </a:r>
                      <a:r>
                        <a:rPr kumimoji="1" lang="ja-JP" altLang="en-US" sz="1050" b="0" dirty="0">
                          <a:solidFill>
                            <a:schemeClr val="tx1"/>
                          </a:solidFill>
                          <a:latin typeface="+mn-ea"/>
                          <a:ea typeface="+mn-ea"/>
                        </a:rPr>
                        <a:t>、</a:t>
                      </a:r>
                      <a:r>
                        <a:rPr kumimoji="1" lang="en-US" altLang="ja-JP" sz="1050" b="0" dirty="0">
                          <a:solidFill>
                            <a:srgbClr val="000000"/>
                          </a:solidFill>
                          <a:latin typeface="+mn-ea"/>
                          <a:ea typeface="+mn-ea"/>
                          <a:hlinkClick r:id="rId6" action="ppaction://hlinksldjump">
                            <a:extLst>
                              <a:ext uri="{A12FA001-AC4F-418D-AE19-62706E023703}">
                                <ahyp:hlinkClr xmlns:ahyp="http://schemas.microsoft.com/office/drawing/2018/hyperlinkcolor" val="tx"/>
                              </a:ext>
                            </a:extLst>
                          </a:hlinkClick>
                        </a:rPr>
                        <a:t>IoT</a:t>
                      </a:r>
                      <a:r>
                        <a:rPr kumimoji="1" lang="ja-JP" altLang="en-US" sz="1050" b="0" dirty="0">
                          <a:solidFill>
                            <a:srgbClr val="000000"/>
                          </a:solidFill>
                          <a:latin typeface="+mn-ea"/>
                          <a:ea typeface="+mn-ea"/>
                          <a:hlinkClick r:id="rId6" action="ppaction://hlinksldjump">
                            <a:extLst>
                              <a:ext uri="{A12FA001-AC4F-418D-AE19-62706E023703}">
                                <ahyp:hlinkClr xmlns:ahyp="http://schemas.microsoft.com/office/drawing/2018/hyperlinkcolor" val="tx"/>
                              </a:ext>
                            </a:extLst>
                          </a:hlinkClick>
                        </a:rPr>
                        <a:t>（</a:t>
                      </a:r>
                      <a:r>
                        <a:rPr kumimoji="1" lang="en-US" altLang="ja-JP" sz="1050" b="0" dirty="0">
                          <a:solidFill>
                            <a:srgbClr val="000000"/>
                          </a:solidFill>
                          <a:latin typeface="+mn-ea"/>
                          <a:ea typeface="+mn-ea"/>
                          <a:hlinkClick r:id="rId6" action="ppaction://hlinksldjump">
                            <a:extLst>
                              <a:ext uri="{A12FA001-AC4F-418D-AE19-62706E023703}">
                                <ahyp:hlinkClr xmlns:ahyp="http://schemas.microsoft.com/office/drawing/2018/hyperlinkcolor" val="tx"/>
                              </a:ext>
                            </a:extLst>
                          </a:hlinkClick>
                        </a:rPr>
                        <a:t>Internet of Things</a:t>
                      </a:r>
                      <a:r>
                        <a:rPr kumimoji="1" lang="ja-JP" altLang="en-US" sz="1050" b="0" dirty="0">
                          <a:solidFill>
                            <a:srgbClr val="000000"/>
                          </a:solidFill>
                          <a:latin typeface="+mn-ea"/>
                          <a:ea typeface="+mn-ea"/>
                          <a:hlinkClick r:id="rId6" action="ppaction://hlinksldjump">
                            <a:extLst>
                              <a:ext uri="{A12FA001-AC4F-418D-AE19-62706E023703}">
                                <ahyp:hlinkClr xmlns:ahyp="http://schemas.microsoft.com/office/drawing/2018/hyperlinkcolor" val="tx"/>
                              </a:ext>
                            </a:extLst>
                          </a:hlinkClick>
                        </a:rPr>
                        <a:t>）</a:t>
                      </a:r>
                      <a:r>
                        <a:rPr kumimoji="1" lang="ja-JP" altLang="en-US" sz="1050" b="0" dirty="0">
                          <a:solidFill>
                            <a:schemeClr val="tx1"/>
                          </a:solidFill>
                          <a:latin typeface="+mn-ea"/>
                          <a:ea typeface="+mn-ea"/>
                        </a:rPr>
                        <a:t>、ロボット工学、クラウドコンピューティングなどのテクノロジーが駆使され、効率的な社会システムや持続可能な産業構造の構築が進められます。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　しかしながら、</a:t>
                      </a:r>
                      <a:r>
                        <a:rPr kumimoji="1" lang="en-US" altLang="ja-JP" sz="1050" b="0" dirty="0">
                          <a:solidFill>
                            <a:schemeClr val="tx1"/>
                          </a:solidFill>
                          <a:latin typeface="+mn-ea"/>
                          <a:ea typeface="+mn-ea"/>
                        </a:rPr>
                        <a:t>Society5.0</a:t>
                      </a:r>
                      <a:r>
                        <a:rPr kumimoji="1" lang="ja-JP" altLang="en-US" sz="1050" b="0" dirty="0">
                          <a:solidFill>
                            <a:schemeClr val="tx1"/>
                          </a:solidFill>
                          <a:latin typeface="+mn-ea"/>
                          <a:ea typeface="+mn-ea"/>
                        </a:rPr>
                        <a:t>を実現するためには、企業や組織が</a:t>
                      </a:r>
                      <a:r>
                        <a:rPr kumimoji="1" lang="en-US" altLang="ja-JP" sz="1050" b="0" dirty="0">
                          <a:solidFill>
                            <a:schemeClr val="tx1"/>
                          </a:solidFill>
                          <a:latin typeface="+mn-ea"/>
                          <a:ea typeface="+mn-ea"/>
                        </a:rPr>
                        <a:t>DX</a:t>
                      </a:r>
                      <a:r>
                        <a:rPr kumimoji="1" lang="ja-JP" altLang="en-US" sz="1050" b="0" dirty="0">
                          <a:solidFill>
                            <a:schemeClr val="tx1"/>
                          </a:solidFill>
                          <a:latin typeface="+mn-ea"/>
                          <a:ea typeface="+mn-ea"/>
                        </a:rPr>
                        <a:t>を進め、</a:t>
                      </a:r>
                      <a:r>
                        <a:rPr kumimoji="1" lang="ja-JP" altLang="en-US" sz="1050" b="0" dirty="0">
                          <a:solidFill>
                            <a:srgbClr val="000000"/>
                          </a:solidFill>
                          <a:latin typeface="+mn-ea"/>
                          <a:ea typeface="+mn-ea"/>
                          <a:hlinkClick r:id="rId7" action="ppaction://hlinksldjump">
                            <a:extLst>
                              <a:ext uri="{A12FA001-AC4F-418D-AE19-62706E023703}">
                                <ahyp:hlinkClr xmlns:ahyp="http://schemas.microsoft.com/office/drawing/2018/hyperlinkcolor" val="tx"/>
                              </a:ext>
                            </a:extLst>
                          </a:hlinkClick>
                        </a:rPr>
                        <a:t>デジタル化</a:t>
                      </a:r>
                      <a:r>
                        <a:rPr kumimoji="1" lang="ja-JP" altLang="en-US" sz="1050" b="0" dirty="0">
                          <a:solidFill>
                            <a:schemeClr val="tx1"/>
                          </a:solidFill>
                          <a:latin typeface="+mn-ea"/>
                          <a:ea typeface="+mn-ea"/>
                        </a:rPr>
                        <a:t>を推進することが不可欠です。</a:t>
                      </a:r>
                      <a:r>
                        <a:rPr kumimoji="1" lang="en-US" altLang="ja-JP" sz="1050" b="0" dirty="0">
                          <a:solidFill>
                            <a:schemeClr val="tx1"/>
                          </a:solidFill>
                          <a:latin typeface="+mn-ea"/>
                          <a:ea typeface="+mn-ea"/>
                        </a:rPr>
                        <a:t>DX</a:t>
                      </a:r>
                      <a:r>
                        <a:rPr kumimoji="1" lang="ja-JP" altLang="en-US" sz="1050" b="0" dirty="0">
                          <a:solidFill>
                            <a:schemeClr val="tx1"/>
                          </a:solidFill>
                          <a:latin typeface="+mn-ea"/>
                          <a:ea typeface="+mn-ea"/>
                        </a:rPr>
                        <a:t>は、従来のビジネスモデルやプロセスに対する革新的なアプローチであり、様々な利点をもたらします。また、大企業と比べ人手や予算などの企業リソースが限定されている中小企業こそ、新たなサービスを創造し、ビジネスを発展させるために、</a:t>
                      </a:r>
                      <a:r>
                        <a:rPr kumimoji="1" lang="en-US" altLang="ja-JP" sz="1050" b="0" dirty="0">
                          <a:solidFill>
                            <a:schemeClr val="tx1"/>
                          </a:solidFill>
                          <a:latin typeface="+mn-ea"/>
                          <a:ea typeface="+mn-ea"/>
                        </a:rPr>
                        <a:t>DX</a:t>
                      </a:r>
                      <a:r>
                        <a:rPr kumimoji="1" lang="ja-JP" altLang="en-US" sz="1050" b="0" dirty="0">
                          <a:solidFill>
                            <a:schemeClr val="tx1"/>
                          </a:solidFill>
                          <a:latin typeface="+mn-ea"/>
                          <a:ea typeface="+mn-ea"/>
                        </a:rPr>
                        <a:t>を推進することが重要です。</a:t>
                      </a:r>
                      <a:endParaRPr kumimoji="1" lang="en-US" altLang="ja-JP" sz="1050" b="0" dirty="0">
                        <a:solidFill>
                          <a:schemeClr val="tx1"/>
                        </a:solidFill>
                        <a:latin typeface="+mn-ea"/>
                        <a:ea typeface="+mn-ea"/>
                      </a:endParaRP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02328061"/>
                  </a:ext>
                </a:extLst>
              </a:tr>
            </a:tbl>
          </a:graphicData>
        </a:graphic>
      </p:graphicFrame>
      <p:pic>
        <p:nvPicPr>
          <p:cNvPr id="3" name="図 2">
            <a:extLst>
              <a:ext uri="{FF2B5EF4-FFF2-40B4-BE49-F238E27FC236}">
                <a16:creationId xmlns:a16="http://schemas.microsoft.com/office/drawing/2014/main" id="{4C2FA1DD-350A-855F-6CF1-84391B0D2E56}"/>
              </a:ext>
            </a:extLst>
          </p:cNvPr>
          <p:cNvPicPr>
            <a:picLocks noChangeAspect="1"/>
          </p:cNvPicPr>
          <p:nvPr/>
        </p:nvPicPr>
        <p:blipFill>
          <a:blip r:embed="rId8"/>
          <a:stretch>
            <a:fillRect/>
          </a:stretch>
        </p:blipFill>
        <p:spPr>
          <a:xfrm>
            <a:off x="640837" y="4792253"/>
            <a:ext cx="5627096" cy="3920068"/>
          </a:xfrm>
          <a:prstGeom prst="rect">
            <a:avLst/>
          </a:prstGeom>
        </p:spPr>
      </p:pic>
      <p:sp>
        <p:nvSpPr>
          <p:cNvPr id="4" name="テキスト ボックス 3">
            <a:extLst>
              <a:ext uri="{FF2B5EF4-FFF2-40B4-BE49-F238E27FC236}">
                <a16:creationId xmlns:a16="http://schemas.microsoft.com/office/drawing/2014/main" id="{3298DB5D-4674-991C-3B08-22E679FE842C}"/>
              </a:ext>
            </a:extLst>
          </p:cNvPr>
          <p:cNvSpPr txBox="1"/>
          <p:nvPr/>
        </p:nvSpPr>
        <p:spPr>
          <a:xfrm>
            <a:off x="619048" y="8804458"/>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1. Society5.0</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の概要図</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（出典）内閣府</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.”Society5.0”.</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9"/>
              </a:rPr>
              <a:t>https://www8.cao.go.jp/cstp/society5_0</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(2023-06-30).</a:t>
            </a:r>
            <a:endParaRPr kumimoji="1" lang="ja-JP" altLang="en-US" sz="6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spTree>
    <p:extLst>
      <p:ext uri="{BB962C8B-B14F-4D97-AF65-F5344CB8AC3E}">
        <p14:creationId xmlns:p14="http://schemas.microsoft.com/office/powerpoint/2010/main" val="3567515971"/>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3693C5AE-EA08-CBE3-0EED-2761FCA5EFCA}"/>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10</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2">
            <a:extLst>
              <a:ext uri="{FF2B5EF4-FFF2-40B4-BE49-F238E27FC236}">
                <a16:creationId xmlns:a16="http://schemas.microsoft.com/office/drawing/2014/main" id="{635F2EC2-130A-6A75-46AC-97F21354008C}"/>
              </a:ext>
            </a:extLst>
          </p:cNvPr>
          <p:cNvSpPr>
            <a:spLocks noGrp="1"/>
          </p:cNvSpPr>
          <p:nvPr>
            <p:ph type="body" sz="quarter" idx="14"/>
          </p:nvPr>
        </p:nvSpPr>
        <p:spPr>
          <a:xfrm>
            <a:off x="1123950" y="1457325"/>
            <a:ext cx="5111250" cy="381000"/>
          </a:xfrm>
        </p:spPr>
        <p:txBody>
          <a:bodyPr/>
          <a:lstStyle/>
          <a:p>
            <a:r>
              <a:rPr kumimoji="1" lang="en-US" altLang="ja-JP"/>
              <a:t>7-2-2. </a:t>
            </a:r>
            <a:r>
              <a:rPr lang="en-US" altLang="ja-JP"/>
              <a:t>ISMS</a:t>
            </a:r>
            <a:r>
              <a:rPr lang="ja-JP" altLang="en-US"/>
              <a:t>の要素と要件</a:t>
            </a:r>
            <a:endParaRPr kumimoji="1" lang="ja-JP" altLang="en-US"/>
          </a:p>
        </p:txBody>
      </p:sp>
      <p:graphicFrame>
        <p:nvGraphicFramePr>
          <p:cNvPr id="3" name="表 25">
            <a:extLst>
              <a:ext uri="{FF2B5EF4-FFF2-40B4-BE49-F238E27FC236}">
                <a16:creationId xmlns:a16="http://schemas.microsoft.com/office/drawing/2014/main" id="{A6FE6A7B-5517-5F59-B5B1-D80E2685946F}"/>
              </a:ext>
            </a:extLst>
          </p:cNvPr>
          <p:cNvGraphicFramePr>
            <a:graphicFrameLocks noGrp="1"/>
          </p:cNvGraphicFramePr>
          <p:nvPr>
            <p:extLst>
              <p:ext uri="{D42A27DB-BD31-4B8C-83A1-F6EECF244321}">
                <p14:modId xmlns:p14="http://schemas.microsoft.com/office/powerpoint/2010/main" val="331106238"/>
              </p:ext>
            </p:extLst>
          </p:nvPr>
        </p:nvGraphicFramePr>
        <p:xfrm>
          <a:off x="626552" y="2543861"/>
          <a:ext cx="5619904" cy="6739200"/>
        </p:xfrm>
        <a:graphic>
          <a:graphicData uri="http://schemas.openxmlformats.org/drawingml/2006/table">
            <a:tbl>
              <a:tblPr firstRow="1" bandRow="1">
                <a:tableStyleId>{5940675A-B579-460E-94D1-54222C63F5DA}</a:tableStyleId>
              </a:tblPr>
              <a:tblGrid>
                <a:gridCol w="2817264">
                  <a:extLst>
                    <a:ext uri="{9D8B030D-6E8A-4147-A177-3AD203B41FA5}">
                      <a16:colId xmlns:a16="http://schemas.microsoft.com/office/drawing/2014/main" val="2189690052"/>
                    </a:ext>
                  </a:extLst>
                </a:gridCol>
                <a:gridCol w="2802640">
                  <a:extLst>
                    <a:ext uri="{9D8B030D-6E8A-4147-A177-3AD203B41FA5}">
                      <a16:colId xmlns:a16="http://schemas.microsoft.com/office/drawing/2014/main" val="1728676998"/>
                    </a:ext>
                  </a:extLst>
                </a:gridCol>
              </a:tblGrid>
              <a:tr h="280800">
                <a:tc>
                  <a:txBody>
                    <a:bodyPr/>
                    <a:lstStyle/>
                    <a:p>
                      <a:pPr algn="l"/>
                      <a:r>
                        <a:rPr kumimoji="1" lang="ja-JP" altLang="en-US" sz="700" b="1">
                          <a:solidFill>
                            <a:schemeClr val="bg1"/>
                          </a:solidFill>
                          <a:latin typeface="+mn-ea"/>
                          <a:ea typeface="+mn-ea"/>
                        </a:rPr>
                        <a:t>５</a:t>
                      </a:r>
                      <a:r>
                        <a:rPr kumimoji="1" lang="en-US" altLang="ja-JP" sz="700" b="1">
                          <a:solidFill>
                            <a:schemeClr val="bg1"/>
                          </a:solidFill>
                          <a:latin typeface="+mn-ea"/>
                          <a:ea typeface="+mn-ea"/>
                        </a:rPr>
                        <a:t>.</a:t>
                      </a:r>
                      <a:r>
                        <a:rPr kumimoji="1" lang="ja-JP" altLang="en-US" sz="700" b="1">
                          <a:solidFill>
                            <a:schemeClr val="bg1"/>
                          </a:solidFill>
                          <a:latin typeface="+mn-ea"/>
                          <a:ea typeface="+mn-ea"/>
                        </a:rPr>
                        <a:t>組織的管理策</a:t>
                      </a:r>
                    </a:p>
                  </a:txBody>
                  <a:tcPr anchor="ctr">
                    <a:solidFill>
                      <a:schemeClr val="accent4">
                        <a:lumMod val="75000"/>
                      </a:schemeClr>
                    </a:solidFill>
                  </a:tcPr>
                </a:tc>
                <a:tc>
                  <a:txBody>
                    <a:bodyPr/>
                    <a:lstStyle/>
                    <a:p>
                      <a:pPr algn="l"/>
                      <a:r>
                        <a:rPr kumimoji="1" lang="en-US" altLang="ja-JP" sz="700" b="0">
                          <a:solidFill>
                            <a:schemeClr val="tx1"/>
                          </a:solidFill>
                          <a:latin typeface="+mn-ea"/>
                          <a:ea typeface="+mn-ea"/>
                        </a:rPr>
                        <a:t>5.24 </a:t>
                      </a:r>
                      <a:r>
                        <a:rPr kumimoji="1" lang="ja-JP" altLang="en-US" sz="700" b="0">
                          <a:solidFill>
                            <a:schemeClr val="tx1"/>
                          </a:solidFill>
                          <a:latin typeface="+mn-ea"/>
                          <a:ea typeface="+mn-ea"/>
                        </a:rPr>
                        <a:t>情報セキュリティインシデント管理の計画及び準備</a:t>
                      </a:r>
                    </a:p>
                  </a:txBody>
                  <a:tcPr anchor="ctr">
                    <a:solidFill>
                      <a:schemeClr val="accent4">
                        <a:lumMod val="40000"/>
                        <a:lumOff val="60000"/>
                      </a:schemeClr>
                    </a:solidFill>
                  </a:tcPr>
                </a:tc>
                <a:extLst>
                  <a:ext uri="{0D108BD9-81ED-4DB2-BD59-A6C34878D82A}">
                    <a16:rowId xmlns:a16="http://schemas.microsoft.com/office/drawing/2014/main" val="469890612"/>
                  </a:ext>
                </a:extLst>
              </a:tr>
              <a:tr h="280800">
                <a:tc>
                  <a:txBody>
                    <a:bodyPr/>
                    <a:lstStyle/>
                    <a:p>
                      <a:pPr algn="l"/>
                      <a:r>
                        <a:rPr kumimoji="1" lang="en-US" altLang="ja-JP" sz="700" b="0">
                          <a:solidFill>
                            <a:sysClr val="windowText" lastClr="000000"/>
                          </a:solidFill>
                          <a:latin typeface="+mn-ea"/>
                          <a:ea typeface="+mn-ea"/>
                        </a:rPr>
                        <a:t>5.1 </a:t>
                      </a:r>
                      <a:r>
                        <a:rPr kumimoji="1" lang="ja-JP" altLang="en-US" sz="700" b="0">
                          <a:solidFill>
                            <a:sysClr val="windowText" lastClr="000000"/>
                          </a:solidFill>
                          <a:latin typeface="+mn-ea"/>
                          <a:ea typeface="+mn-ea"/>
                        </a:rPr>
                        <a:t>情報セキュリティのための方針群</a:t>
                      </a:r>
                    </a:p>
                  </a:txBody>
                  <a:tcPr anchor="ctr">
                    <a:solidFill>
                      <a:schemeClr val="accent4">
                        <a:lumMod val="40000"/>
                        <a:lumOff val="60000"/>
                      </a:schemeClr>
                    </a:solidFill>
                  </a:tcPr>
                </a:tc>
                <a:tc>
                  <a:txBody>
                    <a:bodyPr/>
                    <a:lstStyle/>
                    <a:p>
                      <a:pPr algn="l"/>
                      <a:r>
                        <a:rPr kumimoji="1" lang="en-US" altLang="ja-JP" sz="700" b="0">
                          <a:latin typeface="+mn-ea"/>
                          <a:ea typeface="+mn-ea"/>
                        </a:rPr>
                        <a:t>5.25 </a:t>
                      </a:r>
                      <a:r>
                        <a:rPr kumimoji="1" lang="ja-JP" altLang="en-US" sz="700" b="0">
                          <a:latin typeface="+mn-ea"/>
                          <a:ea typeface="+mn-ea"/>
                          <a:hlinkClick r:id="rId3" action="ppaction://hlinksldjump"/>
                        </a:rPr>
                        <a:t>情報セキュリティ事象</a:t>
                      </a:r>
                      <a:r>
                        <a:rPr kumimoji="1" lang="ja-JP" altLang="en-US" sz="700" b="0">
                          <a:latin typeface="+mn-ea"/>
                          <a:ea typeface="+mn-ea"/>
                        </a:rPr>
                        <a:t>の評価及び決定</a:t>
                      </a:r>
                    </a:p>
                  </a:txBody>
                  <a:tcPr anchor="ctr">
                    <a:solidFill>
                      <a:schemeClr val="accent4">
                        <a:lumMod val="40000"/>
                        <a:lumOff val="60000"/>
                      </a:schemeClr>
                    </a:solidFill>
                  </a:tcPr>
                </a:tc>
                <a:extLst>
                  <a:ext uri="{0D108BD9-81ED-4DB2-BD59-A6C34878D82A}">
                    <a16:rowId xmlns:a16="http://schemas.microsoft.com/office/drawing/2014/main" val="2879300407"/>
                  </a:ext>
                </a:extLst>
              </a:tr>
              <a:tr h="280800">
                <a:tc>
                  <a:txBody>
                    <a:bodyPr/>
                    <a:lstStyle/>
                    <a:p>
                      <a:pPr algn="l"/>
                      <a:r>
                        <a:rPr kumimoji="1" lang="en-US" altLang="ja-JP" sz="700" b="0">
                          <a:solidFill>
                            <a:sysClr val="windowText" lastClr="000000"/>
                          </a:solidFill>
                          <a:latin typeface="+mn-ea"/>
                          <a:ea typeface="+mn-ea"/>
                        </a:rPr>
                        <a:t>5.2 </a:t>
                      </a:r>
                      <a:r>
                        <a:rPr kumimoji="1" lang="ja-JP" altLang="en-US" sz="700" b="0">
                          <a:solidFill>
                            <a:sysClr val="windowText" lastClr="000000"/>
                          </a:solidFill>
                          <a:latin typeface="+mn-ea"/>
                          <a:ea typeface="+mn-ea"/>
                        </a:rPr>
                        <a:t>情報セキュリティの役割及び責任</a:t>
                      </a:r>
                    </a:p>
                  </a:txBody>
                  <a:tcPr anchor="ctr">
                    <a:solidFill>
                      <a:schemeClr val="accent4">
                        <a:lumMod val="40000"/>
                        <a:lumOff val="60000"/>
                      </a:schemeClr>
                    </a:solidFill>
                  </a:tcPr>
                </a:tc>
                <a:tc>
                  <a:txBody>
                    <a:bodyPr/>
                    <a:lstStyle/>
                    <a:p>
                      <a:pPr algn="l"/>
                      <a:r>
                        <a:rPr kumimoji="1" lang="en-US" altLang="ja-JP" sz="700" b="0">
                          <a:latin typeface="+mn-ea"/>
                          <a:ea typeface="+mn-ea"/>
                        </a:rPr>
                        <a:t>5.26</a:t>
                      </a:r>
                      <a:r>
                        <a:rPr kumimoji="1" lang="ja-JP" altLang="en-US" sz="700" b="0">
                          <a:latin typeface="+mn-ea"/>
                          <a:ea typeface="+mn-ea"/>
                        </a:rPr>
                        <a:t> 情報セキュリティインシデントへの対応</a:t>
                      </a:r>
                    </a:p>
                  </a:txBody>
                  <a:tcPr anchor="ctr">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3645990548"/>
                  </a:ext>
                </a:extLst>
              </a:tr>
              <a:tr h="280800">
                <a:tc>
                  <a:txBody>
                    <a:bodyPr/>
                    <a:lstStyle/>
                    <a:p>
                      <a:pPr algn="l"/>
                      <a:r>
                        <a:rPr kumimoji="1" lang="en-US" altLang="ja-JP" sz="700" b="0">
                          <a:solidFill>
                            <a:sysClr val="windowText" lastClr="000000"/>
                          </a:solidFill>
                          <a:latin typeface="+mn-ea"/>
                          <a:ea typeface="+mn-ea"/>
                        </a:rPr>
                        <a:t>5.3 </a:t>
                      </a:r>
                      <a:r>
                        <a:rPr kumimoji="1" lang="ja-JP" altLang="en-US" sz="700" b="0">
                          <a:solidFill>
                            <a:sysClr val="windowText" lastClr="000000"/>
                          </a:solidFill>
                          <a:latin typeface="+mn-ea"/>
                          <a:ea typeface="+mn-ea"/>
                        </a:rPr>
                        <a:t>職務の分離</a:t>
                      </a:r>
                    </a:p>
                  </a:txBody>
                  <a:tcPr anchor="ctr">
                    <a:solidFill>
                      <a:schemeClr val="accent4">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5.27 </a:t>
                      </a:r>
                      <a:r>
                        <a:rPr kumimoji="1" lang="ja-JP" altLang="en-US" sz="700" b="0" i="0" kern="1200">
                          <a:solidFill>
                            <a:schemeClr val="tx1"/>
                          </a:solidFill>
                          <a:effectLst/>
                          <a:latin typeface="+mn-ea"/>
                          <a:ea typeface="+mn-ea"/>
                          <a:cs typeface="+mn-cs"/>
                        </a:rPr>
                        <a:t>情報セキュリティインシデントからの学習</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410181244"/>
                  </a:ext>
                </a:extLst>
              </a:tr>
              <a:tr h="280800">
                <a:tc>
                  <a:txBody>
                    <a:bodyPr/>
                    <a:lstStyle/>
                    <a:p>
                      <a:pPr algn="l"/>
                      <a:r>
                        <a:rPr kumimoji="1" lang="en-US" altLang="ja-JP" sz="700" b="0">
                          <a:solidFill>
                            <a:sysClr val="windowText" lastClr="000000"/>
                          </a:solidFill>
                          <a:latin typeface="+mn-ea"/>
                          <a:ea typeface="+mn-ea"/>
                        </a:rPr>
                        <a:t>5.4 </a:t>
                      </a:r>
                      <a:r>
                        <a:rPr kumimoji="1" lang="ja-JP" altLang="en-US" sz="700" b="0">
                          <a:solidFill>
                            <a:sysClr val="windowText" lastClr="000000"/>
                          </a:solidFill>
                          <a:latin typeface="+mn-ea"/>
                          <a:ea typeface="+mn-ea"/>
                        </a:rPr>
                        <a:t>経営陣の責任</a:t>
                      </a:r>
                    </a:p>
                  </a:txBody>
                  <a:tcPr anchor="ctr">
                    <a:solidFill>
                      <a:schemeClr val="accent4">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5.28 </a:t>
                      </a:r>
                      <a:r>
                        <a:rPr kumimoji="1" lang="ja-JP" altLang="en-US" sz="700" b="0" i="0" kern="1200">
                          <a:solidFill>
                            <a:schemeClr val="tx1"/>
                          </a:solidFill>
                          <a:effectLst/>
                          <a:latin typeface="+mn-ea"/>
                          <a:ea typeface="+mn-ea"/>
                          <a:cs typeface="+mn-cs"/>
                        </a:rPr>
                        <a:t>証拠の収集</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366450863"/>
                  </a:ext>
                </a:extLst>
              </a:tr>
              <a:tr h="280800">
                <a:tc>
                  <a:txBody>
                    <a:bodyPr/>
                    <a:lstStyle/>
                    <a:p>
                      <a:pPr algn="l"/>
                      <a:r>
                        <a:rPr kumimoji="1" lang="en-US" altLang="ja-JP" sz="700" b="0">
                          <a:solidFill>
                            <a:sysClr val="windowText" lastClr="000000"/>
                          </a:solidFill>
                          <a:latin typeface="+mn-ea"/>
                          <a:ea typeface="+mn-ea"/>
                        </a:rPr>
                        <a:t>5.5 </a:t>
                      </a:r>
                      <a:r>
                        <a:rPr kumimoji="1" lang="ja-JP" altLang="en-US" sz="700" b="0">
                          <a:solidFill>
                            <a:sysClr val="windowText" lastClr="000000"/>
                          </a:solidFill>
                          <a:latin typeface="+mn-ea"/>
                          <a:ea typeface="+mn-ea"/>
                        </a:rPr>
                        <a:t>関係当局との連絡</a:t>
                      </a:r>
                    </a:p>
                  </a:txBody>
                  <a:tcPr anchor="ctr">
                    <a:solidFill>
                      <a:schemeClr val="accent4">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5.29 </a:t>
                      </a:r>
                      <a:r>
                        <a:rPr kumimoji="1" lang="ja-JP" altLang="en-US" sz="700" b="0" i="0" kern="1200">
                          <a:solidFill>
                            <a:schemeClr val="tx1"/>
                          </a:solidFill>
                          <a:effectLst/>
                          <a:latin typeface="+mn-ea"/>
                          <a:ea typeface="+mn-ea"/>
                          <a:cs typeface="+mn-cs"/>
                        </a:rPr>
                        <a:t>事業の中断・阻害時の情報セキュリティ</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014627006"/>
                  </a:ext>
                </a:extLst>
              </a:tr>
              <a:tr h="280800">
                <a:tc>
                  <a:txBody>
                    <a:bodyPr/>
                    <a:lstStyle/>
                    <a:p>
                      <a:pPr algn="l"/>
                      <a:r>
                        <a:rPr kumimoji="1" lang="en-US" altLang="ja-JP" sz="700" b="0">
                          <a:solidFill>
                            <a:sysClr val="windowText" lastClr="000000"/>
                          </a:solidFill>
                          <a:latin typeface="+mn-ea"/>
                          <a:ea typeface="+mn-ea"/>
                        </a:rPr>
                        <a:t>5.6 </a:t>
                      </a:r>
                      <a:r>
                        <a:rPr kumimoji="1" lang="ja-JP" altLang="en-US" sz="700" b="0">
                          <a:solidFill>
                            <a:sysClr val="windowText" lastClr="000000"/>
                          </a:solidFill>
                          <a:latin typeface="+mn-ea"/>
                          <a:ea typeface="+mn-ea"/>
                        </a:rPr>
                        <a:t>専門組織との連絡</a:t>
                      </a:r>
                    </a:p>
                  </a:txBody>
                  <a:tcPr anchor="ctr">
                    <a:solidFill>
                      <a:schemeClr val="accent4">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5.30 </a:t>
                      </a:r>
                      <a:r>
                        <a:rPr kumimoji="1" lang="ja-JP" altLang="en-US" sz="700" b="0" i="0" kern="1200">
                          <a:solidFill>
                            <a:schemeClr val="tx1"/>
                          </a:solidFill>
                          <a:effectLst/>
                          <a:latin typeface="+mn-ea"/>
                          <a:ea typeface="+mn-ea"/>
                          <a:cs typeface="+mn-cs"/>
                        </a:rPr>
                        <a:t>事業継続のための</a:t>
                      </a:r>
                      <a:r>
                        <a:rPr kumimoji="1" lang="en-US" altLang="ja-JP" sz="700" b="0" i="0" kern="1200">
                          <a:solidFill>
                            <a:schemeClr val="tx1"/>
                          </a:solidFill>
                          <a:effectLst/>
                          <a:latin typeface="+mn-ea"/>
                          <a:ea typeface="+mn-ea"/>
                          <a:cs typeface="+mn-cs"/>
                        </a:rPr>
                        <a:t>ICT</a:t>
                      </a:r>
                      <a:r>
                        <a:rPr kumimoji="1" lang="ja-JP" altLang="en-US" sz="700" b="0" i="0" kern="1200">
                          <a:solidFill>
                            <a:schemeClr val="tx1"/>
                          </a:solidFill>
                          <a:effectLst/>
                          <a:latin typeface="+mn-ea"/>
                          <a:ea typeface="+mn-ea"/>
                          <a:cs typeface="+mn-cs"/>
                        </a:rPr>
                        <a:t>の備え</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767154813"/>
                  </a:ext>
                </a:extLst>
              </a:tr>
              <a:tr h="280800">
                <a:tc>
                  <a:txBody>
                    <a:bodyPr/>
                    <a:lstStyle/>
                    <a:p>
                      <a:pPr algn="l"/>
                      <a:r>
                        <a:rPr kumimoji="1" lang="en-US" altLang="ja-JP" sz="700" b="0">
                          <a:solidFill>
                            <a:sysClr val="windowText" lastClr="000000"/>
                          </a:solidFill>
                          <a:latin typeface="+mn-ea"/>
                          <a:ea typeface="+mn-ea"/>
                        </a:rPr>
                        <a:t>5.7 </a:t>
                      </a:r>
                      <a:r>
                        <a:rPr kumimoji="1" lang="ja-JP" altLang="en-US" sz="700" b="0">
                          <a:solidFill>
                            <a:sysClr val="windowText" lastClr="000000"/>
                          </a:solidFill>
                          <a:latin typeface="+mn-ea"/>
                          <a:ea typeface="+mn-ea"/>
                          <a:hlinkClick r:id="rId4" action="ppaction://hlinksldjump"/>
                        </a:rPr>
                        <a:t>脅威インテリジェンス</a:t>
                      </a:r>
                      <a:endParaRPr kumimoji="1" lang="ja-JP" altLang="en-US" sz="7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5.31 </a:t>
                      </a:r>
                      <a:r>
                        <a:rPr kumimoji="1" lang="ja-JP" altLang="en-US" sz="700" b="0" i="0" kern="1200">
                          <a:solidFill>
                            <a:schemeClr val="tx1"/>
                          </a:solidFill>
                          <a:effectLst/>
                          <a:latin typeface="+mn-ea"/>
                          <a:ea typeface="+mn-ea"/>
                          <a:cs typeface="+mn-cs"/>
                        </a:rPr>
                        <a:t>法令、規制及び契約上の要求事項</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3510797090"/>
                  </a:ext>
                </a:extLst>
              </a:tr>
              <a:tr h="280800">
                <a:tc>
                  <a:txBody>
                    <a:bodyPr/>
                    <a:lstStyle/>
                    <a:p>
                      <a:pPr algn="l"/>
                      <a:r>
                        <a:rPr kumimoji="1" lang="en-US" altLang="ja-JP" sz="700" b="0">
                          <a:solidFill>
                            <a:sysClr val="windowText" lastClr="000000"/>
                          </a:solidFill>
                          <a:latin typeface="+mn-ea"/>
                          <a:ea typeface="+mn-ea"/>
                        </a:rPr>
                        <a:t>5.8 </a:t>
                      </a:r>
                      <a:r>
                        <a:rPr kumimoji="1" lang="ja-JP" altLang="en-US" sz="700" b="0">
                          <a:solidFill>
                            <a:sysClr val="windowText" lastClr="000000"/>
                          </a:solidFill>
                          <a:latin typeface="+mn-ea"/>
                          <a:ea typeface="+mn-ea"/>
                        </a:rPr>
                        <a:t>プロジェクトマネジメントにおける情報セキュリティ</a:t>
                      </a:r>
                    </a:p>
                  </a:txBody>
                  <a:tcPr anchor="ctr">
                    <a:solidFill>
                      <a:schemeClr val="accent4">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5.32 </a:t>
                      </a:r>
                      <a:r>
                        <a:rPr kumimoji="1" lang="ja-JP" altLang="en-US" sz="700" b="0" i="0" kern="1200">
                          <a:solidFill>
                            <a:schemeClr val="tx1"/>
                          </a:solidFill>
                          <a:effectLst/>
                          <a:latin typeface="+mn-ea"/>
                          <a:ea typeface="+mn-ea"/>
                          <a:cs typeface="+mn-cs"/>
                        </a:rPr>
                        <a:t>知的財産権</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359246565"/>
                  </a:ext>
                </a:extLst>
              </a:tr>
              <a:tr h="280800">
                <a:tc>
                  <a:txBody>
                    <a:bodyPr/>
                    <a:lstStyle/>
                    <a:p>
                      <a:pPr algn="l"/>
                      <a:r>
                        <a:rPr kumimoji="1" lang="en-US" altLang="ja-JP" sz="700" b="0">
                          <a:solidFill>
                            <a:sysClr val="windowText" lastClr="000000"/>
                          </a:solidFill>
                          <a:latin typeface="+mn-ea"/>
                          <a:ea typeface="+mn-ea"/>
                        </a:rPr>
                        <a:t>5.9 </a:t>
                      </a:r>
                      <a:r>
                        <a:rPr kumimoji="1" lang="ja-JP" altLang="en-US" sz="700" b="0">
                          <a:solidFill>
                            <a:sysClr val="windowText" lastClr="000000"/>
                          </a:solidFill>
                          <a:latin typeface="+mn-ea"/>
                          <a:ea typeface="+mn-ea"/>
                        </a:rPr>
                        <a:t>情報及びその他の関連資産の目録</a:t>
                      </a:r>
                    </a:p>
                  </a:txBody>
                  <a:tcPr anchor="ctr">
                    <a:solidFill>
                      <a:schemeClr val="accent4">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5.33</a:t>
                      </a:r>
                      <a:r>
                        <a:rPr kumimoji="1" lang="ja-JP" altLang="en-US" sz="700" b="0" i="0" kern="1200">
                          <a:solidFill>
                            <a:schemeClr val="tx1"/>
                          </a:solidFill>
                          <a:effectLst/>
                          <a:latin typeface="+mn-ea"/>
                          <a:ea typeface="+mn-ea"/>
                          <a:cs typeface="+mn-cs"/>
                        </a:rPr>
                        <a:t> 記録の保護</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573014982"/>
                  </a:ext>
                </a:extLst>
              </a:tr>
              <a:tr h="280800">
                <a:tc>
                  <a:txBody>
                    <a:bodyPr/>
                    <a:lstStyle/>
                    <a:p>
                      <a:pPr algn="l"/>
                      <a:r>
                        <a:rPr kumimoji="1" lang="en-US" altLang="ja-JP" sz="700" b="0">
                          <a:solidFill>
                            <a:sysClr val="windowText" lastClr="000000"/>
                          </a:solidFill>
                          <a:latin typeface="+mn-ea"/>
                          <a:ea typeface="+mn-ea"/>
                        </a:rPr>
                        <a:t>5.10 </a:t>
                      </a:r>
                      <a:r>
                        <a:rPr kumimoji="1" lang="ja-JP" altLang="en-US" sz="700" b="0">
                          <a:solidFill>
                            <a:sysClr val="windowText" lastClr="000000"/>
                          </a:solidFill>
                          <a:latin typeface="+mn-ea"/>
                          <a:ea typeface="+mn-ea"/>
                        </a:rPr>
                        <a:t>情報及びその他の関連資産の利用の許容範囲</a:t>
                      </a:r>
                    </a:p>
                  </a:txBody>
                  <a:tcPr anchor="ctr">
                    <a:solidFill>
                      <a:schemeClr val="accent4">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5.34 </a:t>
                      </a:r>
                      <a:r>
                        <a:rPr kumimoji="1" lang="ja-JP" altLang="en-US" sz="700" b="0" i="0" kern="1200">
                          <a:solidFill>
                            <a:schemeClr val="tx1"/>
                          </a:solidFill>
                          <a:effectLst/>
                          <a:latin typeface="+mn-ea"/>
                          <a:ea typeface="+mn-ea"/>
                          <a:cs typeface="+mn-cs"/>
                        </a:rPr>
                        <a:t>プライバシ及び</a:t>
                      </a:r>
                      <a:r>
                        <a:rPr kumimoji="1" lang="en-US" altLang="ja-JP" sz="700" b="0" i="0" kern="1200">
                          <a:solidFill>
                            <a:schemeClr val="tx1"/>
                          </a:solidFill>
                          <a:effectLst/>
                          <a:latin typeface="+mn-ea"/>
                          <a:ea typeface="+mn-ea"/>
                          <a:cs typeface="+mn-cs"/>
                        </a:rPr>
                        <a:t>PII</a:t>
                      </a:r>
                      <a:r>
                        <a:rPr kumimoji="1" lang="ja-JP" altLang="en-US" sz="700" b="0" i="0" kern="1200">
                          <a:solidFill>
                            <a:schemeClr val="tx1"/>
                          </a:solidFill>
                          <a:effectLst/>
                          <a:latin typeface="+mn-ea"/>
                          <a:ea typeface="+mn-ea"/>
                          <a:cs typeface="+mn-cs"/>
                        </a:rPr>
                        <a:t>の保護</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90775046"/>
                  </a:ext>
                </a:extLst>
              </a:tr>
              <a:tr h="280800">
                <a:tc>
                  <a:txBody>
                    <a:bodyPr/>
                    <a:lstStyle/>
                    <a:p>
                      <a:pPr algn="l"/>
                      <a:r>
                        <a:rPr kumimoji="1" lang="en-US" altLang="ja-JP" sz="700" b="0">
                          <a:solidFill>
                            <a:sysClr val="windowText" lastClr="000000"/>
                          </a:solidFill>
                          <a:latin typeface="+mn-ea"/>
                          <a:ea typeface="+mn-ea"/>
                        </a:rPr>
                        <a:t>5.11 </a:t>
                      </a:r>
                      <a:r>
                        <a:rPr kumimoji="1" lang="ja-JP" altLang="en-US" sz="700" b="0">
                          <a:solidFill>
                            <a:sysClr val="windowText" lastClr="000000"/>
                          </a:solidFill>
                          <a:latin typeface="+mn-ea"/>
                          <a:ea typeface="+mn-ea"/>
                        </a:rPr>
                        <a:t>資産の返却</a:t>
                      </a:r>
                    </a:p>
                  </a:txBody>
                  <a:tcPr anchor="ctr">
                    <a:solidFill>
                      <a:schemeClr val="accent4">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5.35 </a:t>
                      </a:r>
                      <a:r>
                        <a:rPr kumimoji="1" lang="ja-JP" altLang="en-US" sz="700" b="0" i="0" kern="1200">
                          <a:solidFill>
                            <a:schemeClr val="tx1"/>
                          </a:solidFill>
                          <a:effectLst/>
                          <a:latin typeface="+mn-ea"/>
                          <a:ea typeface="+mn-ea"/>
                          <a:cs typeface="+mn-cs"/>
                        </a:rPr>
                        <a:t>情報セキュリティの独立したレビュー</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2315920701"/>
                  </a:ext>
                </a:extLst>
              </a:tr>
              <a:tr h="280800">
                <a:tc>
                  <a:txBody>
                    <a:bodyPr/>
                    <a:lstStyle/>
                    <a:p>
                      <a:pPr algn="l"/>
                      <a:r>
                        <a:rPr kumimoji="1" lang="en-US" altLang="ja-JP" sz="700" b="0">
                          <a:solidFill>
                            <a:sysClr val="windowText" lastClr="000000"/>
                          </a:solidFill>
                          <a:latin typeface="+mn-ea"/>
                          <a:ea typeface="+mn-ea"/>
                        </a:rPr>
                        <a:t>5.12 </a:t>
                      </a:r>
                      <a:r>
                        <a:rPr kumimoji="1" lang="ja-JP" altLang="en-US" sz="700" b="0">
                          <a:solidFill>
                            <a:sysClr val="windowText" lastClr="000000"/>
                          </a:solidFill>
                          <a:latin typeface="+mn-ea"/>
                          <a:ea typeface="+mn-ea"/>
                        </a:rPr>
                        <a:t>情報の分類</a:t>
                      </a:r>
                    </a:p>
                  </a:txBody>
                  <a:tcPr anchor="ctr">
                    <a:solidFill>
                      <a:schemeClr val="accent4">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5.36 </a:t>
                      </a:r>
                      <a:r>
                        <a:rPr kumimoji="1" lang="ja-JP" altLang="en-US" sz="700" b="0" i="0" kern="1200">
                          <a:solidFill>
                            <a:schemeClr val="tx1"/>
                          </a:solidFill>
                          <a:effectLst/>
                          <a:latin typeface="+mn-ea"/>
                          <a:ea typeface="+mn-ea"/>
                          <a:cs typeface="+mn-cs"/>
                        </a:rPr>
                        <a:t>情報セキュリティのための方針群、規制及び標準の順守</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2831184618"/>
                  </a:ext>
                </a:extLst>
              </a:tr>
              <a:tr h="280800">
                <a:tc>
                  <a:txBody>
                    <a:bodyPr/>
                    <a:lstStyle/>
                    <a:p>
                      <a:pPr algn="l"/>
                      <a:r>
                        <a:rPr kumimoji="1" lang="en-US" altLang="ja-JP" sz="700" b="0">
                          <a:solidFill>
                            <a:sysClr val="windowText" lastClr="000000"/>
                          </a:solidFill>
                          <a:latin typeface="+mn-ea"/>
                          <a:ea typeface="+mn-ea"/>
                        </a:rPr>
                        <a:t>5.13 </a:t>
                      </a:r>
                      <a:r>
                        <a:rPr kumimoji="1" lang="ja-JP" altLang="en-US" sz="700" b="0">
                          <a:solidFill>
                            <a:sysClr val="windowText" lastClr="000000"/>
                          </a:solidFill>
                          <a:latin typeface="+mn-ea"/>
                          <a:ea typeface="+mn-ea"/>
                        </a:rPr>
                        <a:t>情報のラベル付け</a:t>
                      </a:r>
                    </a:p>
                  </a:txBody>
                  <a:tcPr anchor="ctr">
                    <a:solidFill>
                      <a:schemeClr val="accent4">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5.37 </a:t>
                      </a:r>
                      <a:r>
                        <a:rPr kumimoji="1" lang="ja-JP" altLang="en-US" sz="700" b="0" i="0" kern="1200">
                          <a:solidFill>
                            <a:schemeClr val="tx1"/>
                          </a:solidFill>
                          <a:effectLst/>
                          <a:latin typeface="+mn-ea"/>
                          <a:ea typeface="+mn-ea"/>
                          <a:cs typeface="+mn-cs"/>
                        </a:rPr>
                        <a:t>操作手順書</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582229374"/>
                  </a:ext>
                </a:extLst>
              </a:tr>
              <a:tr h="280800">
                <a:tc>
                  <a:txBody>
                    <a:bodyPr/>
                    <a:lstStyle/>
                    <a:p>
                      <a:pPr algn="l"/>
                      <a:r>
                        <a:rPr kumimoji="1" lang="en-US" altLang="ja-JP" sz="700" b="0">
                          <a:solidFill>
                            <a:sysClr val="windowText" lastClr="000000"/>
                          </a:solidFill>
                          <a:latin typeface="+mn-ea"/>
                          <a:ea typeface="+mn-ea"/>
                        </a:rPr>
                        <a:t>5.14 </a:t>
                      </a:r>
                      <a:r>
                        <a:rPr kumimoji="1" lang="ja-JP" altLang="en-US" sz="700" b="0">
                          <a:solidFill>
                            <a:sysClr val="windowText" lastClr="000000"/>
                          </a:solidFill>
                          <a:latin typeface="+mn-ea"/>
                          <a:ea typeface="+mn-ea"/>
                        </a:rPr>
                        <a:t>情報転送</a:t>
                      </a:r>
                    </a:p>
                  </a:txBody>
                  <a:tcPr anchor="ctr">
                    <a:solidFill>
                      <a:schemeClr val="accent4">
                        <a:lumMod val="40000"/>
                        <a:lumOff val="60000"/>
                      </a:schemeClr>
                    </a:solidFill>
                  </a:tcPr>
                </a:tc>
                <a:tc>
                  <a:txBody>
                    <a:bodyPr/>
                    <a:lstStyle/>
                    <a:p>
                      <a:pPr algn="l"/>
                      <a:r>
                        <a:rPr kumimoji="1" lang="en-US" altLang="ja-JP" sz="700" b="1" i="0" kern="1200">
                          <a:solidFill>
                            <a:schemeClr val="bg1"/>
                          </a:solidFill>
                          <a:effectLst/>
                          <a:latin typeface="+mn-ea"/>
                          <a:ea typeface="+mn-ea"/>
                          <a:cs typeface="+mn-cs"/>
                        </a:rPr>
                        <a:t>6.</a:t>
                      </a:r>
                      <a:r>
                        <a:rPr kumimoji="1" lang="ja-JP" altLang="en-US" sz="700" b="1" i="0" kern="1200">
                          <a:solidFill>
                            <a:schemeClr val="bg1"/>
                          </a:solidFill>
                          <a:effectLst/>
                          <a:latin typeface="+mn-ea"/>
                          <a:ea typeface="+mn-ea"/>
                          <a:cs typeface="+mn-cs"/>
                        </a:rPr>
                        <a:t>人的管理策</a:t>
                      </a:r>
                      <a:endParaRPr kumimoji="1" lang="en-US" altLang="ja-JP" sz="700" b="1" i="0" kern="1200">
                        <a:solidFill>
                          <a:schemeClr val="bg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extLst>
                  <a:ext uri="{0D108BD9-81ED-4DB2-BD59-A6C34878D82A}">
                    <a16:rowId xmlns:a16="http://schemas.microsoft.com/office/drawing/2014/main" val="221764017"/>
                  </a:ext>
                </a:extLst>
              </a:tr>
              <a:tr h="280800">
                <a:tc>
                  <a:txBody>
                    <a:bodyPr/>
                    <a:lstStyle/>
                    <a:p>
                      <a:pPr algn="l"/>
                      <a:r>
                        <a:rPr kumimoji="1" lang="en-US" altLang="ja-JP" sz="700" b="0">
                          <a:solidFill>
                            <a:sysClr val="windowText" lastClr="000000"/>
                          </a:solidFill>
                          <a:latin typeface="+mn-ea"/>
                          <a:ea typeface="+mn-ea"/>
                        </a:rPr>
                        <a:t>5.15 </a:t>
                      </a:r>
                      <a:r>
                        <a:rPr kumimoji="1" lang="ja-JP" altLang="en-US" sz="700" b="0">
                          <a:solidFill>
                            <a:sysClr val="windowText" lastClr="000000"/>
                          </a:solidFill>
                          <a:latin typeface="+mn-ea"/>
                          <a:ea typeface="+mn-ea"/>
                        </a:rPr>
                        <a:t>アクセス制御</a:t>
                      </a:r>
                    </a:p>
                  </a:txBody>
                  <a:tcPr anchor="ctr">
                    <a:solidFill>
                      <a:schemeClr val="accent4">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6.1 </a:t>
                      </a:r>
                      <a:r>
                        <a:rPr kumimoji="1" lang="ja-JP" altLang="en-US" sz="700" b="0" i="0" kern="1200">
                          <a:solidFill>
                            <a:schemeClr val="tx1"/>
                          </a:solidFill>
                          <a:effectLst/>
                          <a:latin typeface="+mn-ea"/>
                          <a:ea typeface="+mn-ea"/>
                          <a:cs typeface="+mn-cs"/>
                        </a:rPr>
                        <a:t>選考</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1656109477"/>
                  </a:ext>
                </a:extLst>
              </a:tr>
              <a:tr h="280800">
                <a:tc>
                  <a:txBody>
                    <a:bodyPr/>
                    <a:lstStyle/>
                    <a:p>
                      <a:pPr algn="l"/>
                      <a:r>
                        <a:rPr kumimoji="1" lang="en-US" altLang="ja-JP" sz="700" b="0">
                          <a:solidFill>
                            <a:sysClr val="windowText" lastClr="000000"/>
                          </a:solidFill>
                          <a:latin typeface="+mn-ea"/>
                          <a:ea typeface="+mn-ea"/>
                        </a:rPr>
                        <a:t>5.16</a:t>
                      </a:r>
                      <a:r>
                        <a:rPr kumimoji="1" lang="ja-JP" altLang="en-US" sz="700" b="0">
                          <a:solidFill>
                            <a:sysClr val="windowText" lastClr="000000"/>
                          </a:solidFill>
                          <a:latin typeface="+mn-ea"/>
                          <a:ea typeface="+mn-ea"/>
                        </a:rPr>
                        <a:t> 識別情報の管理</a:t>
                      </a:r>
                    </a:p>
                  </a:txBody>
                  <a:tcPr anchor="ctr">
                    <a:solidFill>
                      <a:schemeClr val="accent4">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6.2 </a:t>
                      </a:r>
                      <a:r>
                        <a:rPr kumimoji="1" lang="ja-JP" altLang="en-US" sz="700" b="0" i="0" kern="1200">
                          <a:solidFill>
                            <a:schemeClr val="tx1"/>
                          </a:solidFill>
                          <a:effectLst/>
                          <a:latin typeface="+mn-ea"/>
                          <a:ea typeface="+mn-ea"/>
                          <a:cs typeface="+mn-cs"/>
                        </a:rPr>
                        <a:t>雇用条件</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2450295988"/>
                  </a:ext>
                </a:extLst>
              </a:tr>
              <a:tr h="280800">
                <a:tc>
                  <a:txBody>
                    <a:bodyPr/>
                    <a:lstStyle/>
                    <a:p>
                      <a:pPr algn="l"/>
                      <a:r>
                        <a:rPr kumimoji="1" lang="en-US" altLang="ja-JP" sz="700" b="0">
                          <a:solidFill>
                            <a:sysClr val="windowText" lastClr="000000"/>
                          </a:solidFill>
                          <a:latin typeface="+mn-ea"/>
                          <a:ea typeface="+mn-ea"/>
                        </a:rPr>
                        <a:t>5.17 </a:t>
                      </a:r>
                      <a:r>
                        <a:rPr kumimoji="1" lang="ja-JP" altLang="en-US" sz="700" b="0">
                          <a:solidFill>
                            <a:sysClr val="windowText" lastClr="000000"/>
                          </a:solidFill>
                          <a:latin typeface="+mn-ea"/>
                          <a:ea typeface="+mn-ea"/>
                        </a:rPr>
                        <a:t>認証情報</a:t>
                      </a:r>
                    </a:p>
                  </a:txBody>
                  <a:tcPr anchor="ctr">
                    <a:solidFill>
                      <a:schemeClr val="accent4">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6.3 </a:t>
                      </a:r>
                      <a:r>
                        <a:rPr kumimoji="1" lang="ja-JP" altLang="en-US" sz="700" b="0" i="0" kern="1200">
                          <a:solidFill>
                            <a:schemeClr val="tx1"/>
                          </a:solidFill>
                          <a:effectLst/>
                          <a:latin typeface="+mn-ea"/>
                          <a:ea typeface="+mn-ea"/>
                          <a:cs typeface="+mn-cs"/>
                        </a:rPr>
                        <a:t>情報セキュリティの意識向上、教育及び訓練</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973224773"/>
                  </a:ext>
                </a:extLst>
              </a:tr>
              <a:tr h="280800">
                <a:tc>
                  <a:txBody>
                    <a:bodyPr/>
                    <a:lstStyle/>
                    <a:p>
                      <a:pPr algn="l"/>
                      <a:r>
                        <a:rPr kumimoji="1" lang="en-US" altLang="ja-JP" sz="700" b="0">
                          <a:solidFill>
                            <a:sysClr val="windowText" lastClr="000000"/>
                          </a:solidFill>
                          <a:latin typeface="+mn-ea"/>
                          <a:ea typeface="+mn-ea"/>
                        </a:rPr>
                        <a:t>5.18 </a:t>
                      </a:r>
                      <a:r>
                        <a:rPr kumimoji="1" lang="ja-JP" altLang="en-US" sz="700" b="0">
                          <a:solidFill>
                            <a:sysClr val="windowText" lastClr="000000"/>
                          </a:solidFill>
                          <a:latin typeface="+mn-ea"/>
                          <a:ea typeface="+mn-ea"/>
                        </a:rPr>
                        <a:t>アクセス権</a:t>
                      </a:r>
                    </a:p>
                  </a:txBody>
                  <a:tcPr anchor="ctr">
                    <a:solidFill>
                      <a:schemeClr val="accent4">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6.4 </a:t>
                      </a:r>
                      <a:r>
                        <a:rPr kumimoji="1" lang="ja-JP" altLang="en-US" sz="700" b="0" i="0" kern="1200">
                          <a:solidFill>
                            <a:schemeClr val="tx1"/>
                          </a:solidFill>
                          <a:effectLst/>
                          <a:latin typeface="+mn-ea"/>
                          <a:ea typeface="+mn-ea"/>
                          <a:cs typeface="+mn-cs"/>
                        </a:rPr>
                        <a:t>懲戒手続き</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3207174869"/>
                  </a:ext>
                </a:extLst>
              </a:tr>
              <a:tr h="280800">
                <a:tc>
                  <a:txBody>
                    <a:bodyPr/>
                    <a:lstStyle/>
                    <a:p>
                      <a:pPr algn="l"/>
                      <a:r>
                        <a:rPr kumimoji="1" lang="en-US" altLang="ja-JP" sz="700" b="0">
                          <a:solidFill>
                            <a:sysClr val="windowText" lastClr="000000"/>
                          </a:solidFill>
                          <a:latin typeface="+mn-ea"/>
                          <a:ea typeface="+mn-ea"/>
                        </a:rPr>
                        <a:t>5.19 </a:t>
                      </a:r>
                      <a:r>
                        <a:rPr kumimoji="1" lang="ja-JP" altLang="en-US" sz="700" b="0">
                          <a:solidFill>
                            <a:sysClr val="windowText" lastClr="000000"/>
                          </a:solidFill>
                          <a:latin typeface="+mn-ea"/>
                          <a:ea typeface="+mn-ea"/>
                          <a:hlinkClick r:id="rId5" action="ppaction://hlinksldjump"/>
                        </a:rPr>
                        <a:t>供給者</a:t>
                      </a:r>
                      <a:r>
                        <a:rPr kumimoji="1" lang="ja-JP" altLang="en-US" sz="700" b="0">
                          <a:solidFill>
                            <a:sysClr val="windowText" lastClr="000000"/>
                          </a:solidFill>
                          <a:latin typeface="+mn-ea"/>
                          <a:ea typeface="+mn-ea"/>
                        </a:rPr>
                        <a:t>関係における情報セキュリティ</a:t>
                      </a:r>
                    </a:p>
                  </a:txBody>
                  <a:tcPr anchor="ctr">
                    <a:solidFill>
                      <a:schemeClr val="accent4">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6.5 </a:t>
                      </a:r>
                      <a:r>
                        <a:rPr kumimoji="1" lang="ja-JP" altLang="en-US" sz="700" b="0" i="0" kern="1200">
                          <a:solidFill>
                            <a:schemeClr val="tx1"/>
                          </a:solidFill>
                          <a:effectLst/>
                          <a:latin typeface="+mn-ea"/>
                          <a:ea typeface="+mn-ea"/>
                          <a:cs typeface="+mn-cs"/>
                        </a:rPr>
                        <a:t>雇用の終了または変更後の責任</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1823184405"/>
                  </a:ext>
                </a:extLst>
              </a:tr>
              <a:tr h="280800">
                <a:tc>
                  <a:txBody>
                    <a:bodyPr/>
                    <a:lstStyle/>
                    <a:p>
                      <a:pPr algn="l"/>
                      <a:r>
                        <a:rPr kumimoji="1" lang="en-US" altLang="ja-JP" sz="700" b="0">
                          <a:solidFill>
                            <a:sysClr val="windowText" lastClr="000000"/>
                          </a:solidFill>
                          <a:latin typeface="+mn-ea"/>
                          <a:ea typeface="+mn-ea"/>
                        </a:rPr>
                        <a:t>5.20 </a:t>
                      </a:r>
                      <a:r>
                        <a:rPr kumimoji="1" lang="ja-JP" altLang="en-US" sz="700" b="0">
                          <a:solidFill>
                            <a:sysClr val="windowText" lastClr="000000"/>
                          </a:solidFill>
                          <a:latin typeface="+mn-ea"/>
                          <a:ea typeface="+mn-ea"/>
                        </a:rPr>
                        <a:t>供給者との合意におけるセキュリティの取扱い</a:t>
                      </a:r>
                    </a:p>
                  </a:txBody>
                  <a:tcPr anchor="ctr">
                    <a:solidFill>
                      <a:schemeClr val="accent4">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6.6 </a:t>
                      </a:r>
                      <a:r>
                        <a:rPr kumimoji="1" lang="ja-JP" altLang="en-US" sz="700" b="0" i="0" kern="1200">
                          <a:solidFill>
                            <a:schemeClr val="tx1"/>
                          </a:solidFill>
                          <a:effectLst/>
                          <a:latin typeface="+mn-ea"/>
                          <a:ea typeface="+mn-ea"/>
                          <a:cs typeface="+mn-cs"/>
                        </a:rPr>
                        <a:t>秘密保持契約または守秘義務契約</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667283632"/>
                  </a:ext>
                </a:extLst>
              </a:tr>
              <a:tr h="280800">
                <a:tc>
                  <a:txBody>
                    <a:bodyPr/>
                    <a:lstStyle/>
                    <a:p>
                      <a:pPr algn="l"/>
                      <a:r>
                        <a:rPr kumimoji="1" lang="en-US" altLang="ja-JP" sz="700" b="0">
                          <a:solidFill>
                            <a:sysClr val="windowText" lastClr="000000"/>
                          </a:solidFill>
                          <a:latin typeface="+mn-ea"/>
                          <a:ea typeface="+mn-ea"/>
                        </a:rPr>
                        <a:t>5.21</a:t>
                      </a:r>
                      <a:r>
                        <a:rPr kumimoji="1" lang="ja-JP" altLang="en-US" sz="700" b="0">
                          <a:solidFill>
                            <a:sysClr val="windowText" lastClr="000000"/>
                          </a:solidFill>
                          <a:latin typeface="+mn-ea"/>
                          <a:ea typeface="+mn-ea"/>
                        </a:rPr>
                        <a:t> </a:t>
                      </a:r>
                      <a:r>
                        <a:rPr kumimoji="1" lang="en-US" altLang="ja-JP" sz="700" b="0">
                          <a:solidFill>
                            <a:sysClr val="windowText" lastClr="000000"/>
                          </a:solidFill>
                          <a:latin typeface="+mn-ea"/>
                          <a:ea typeface="+mn-ea"/>
                        </a:rPr>
                        <a:t>ICT</a:t>
                      </a:r>
                      <a:r>
                        <a:rPr kumimoji="1" lang="ja-JP" altLang="en-US" sz="700" b="0">
                          <a:solidFill>
                            <a:sysClr val="windowText" lastClr="000000"/>
                          </a:solidFill>
                          <a:latin typeface="+mn-ea"/>
                          <a:ea typeface="+mn-ea"/>
                        </a:rPr>
                        <a:t>サプライチェーンにおける情報セキュリティの管理</a:t>
                      </a:r>
                    </a:p>
                  </a:txBody>
                  <a:tcPr anchor="ctr">
                    <a:solidFill>
                      <a:schemeClr val="accent4">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6.7 </a:t>
                      </a:r>
                      <a:r>
                        <a:rPr kumimoji="1" lang="ja-JP" altLang="en-US" sz="700" b="0" i="0" kern="1200">
                          <a:solidFill>
                            <a:schemeClr val="tx1"/>
                          </a:solidFill>
                          <a:effectLst/>
                          <a:latin typeface="+mn-ea"/>
                          <a:ea typeface="+mn-ea"/>
                          <a:cs typeface="+mn-cs"/>
                        </a:rPr>
                        <a:t>リモートワーク</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2513784518"/>
                  </a:ext>
                </a:extLst>
              </a:tr>
              <a:tr h="280800">
                <a:tc>
                  <a:txBody>
                    <a:bodyPr/>
                    <a:lstStyle/>
                    <a:p>
                      <a:pPr algn="l"/>
                      <a:r>
                        <a:rPr kumimoji="1" lang="en-US" altLang="ja-JP" sz="700" b="0">
                          <a:solidFill>
                            <a:sysClr val="windowText" lastClr="000000"/>
                          </a:solidFill>
                          <a:latin typeface="+mn-ea"/>
                          <a:ea typeface="+mn-ea"/>
                        </a:rPr>
                        <a:t>5.22 </a:t>
                      </a:r>
                      <a:r>
                        <a:rPr kumimoji="1" lang="ja-JP" altLang="en-US" sz="700" b="0">
                          <a:solidFill>
                            <a:sysClr val="windowText" lastClr="000000"/>
                          </a:solidFill>
                          <a:latin typeface="+mn-ea"/>
                          <a:ea typeface="+mn-ea"/>
                        </a:rPr>
                        <a:t> 供給者のサービス提供の監視、レビュー及び変更管理</a:t>
                      </a:r>
                    </a:p>
                  </a:txBody>
                  <a:tcPr anchor="ctr">
                    <a:solidFill>
                      <a:schemeClr val="accent4">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6.8 </a:t>
                      </a:r>
                      <a:r>
                        <a:rPr kumimoji="1" lang="ja-JP" altLang="en-US" sz="700" b="0" i="0" kern="1200">
                          <a:solidFill>
                            <a:schemeClr val="tx1"/>
                          </a:solidFill>
                          <a:effectLst/>
                          <a:latin typeface="+mn-ea"/>
                          <a:ea typeface="+mn-ea"/>
                          <a:cs typeface="+mn-cs"/>
                        </a:rPr>
                        <a:t>情報セキュリティ事象の報告</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1164725815"/>
                  </a:ext>
                </a:extLst>
              </a:tr>
              <a:tr h="280800">
                <a:tc>
                  <a:txBody>
                    <a:bodyPr/>
                    <a:lstStyle/>
                    <a:p>
                      <a:pPr algn="l"/>
                      <a:r>
                        <a:rPr kumimoji="1" lang="en-US" altLang="ja-JP" sz="700" b="0">
                          <a:solidFill>
                            <a:sysClr val="windowText" lastClr="000000"/>
                          </a:solidFill>
                          <a:latin typeface="+mn-ea"/>
                          <a:ea typeface="+mn-ea"/>
                        </a:rPr>
                        <a:t>5.23 </a:t>
                      </a:r>
                      <a:r>
                        <a:rPr kumimoji="1" lang="ja-JP" altLang="en-US" sz="700" b="0">
                          <a:solidFill>
                            <a:sysClr val="windowText" lastClr="000000"/>
                          </a:solidFill>
                          <a:latin typeface="+mn-ea"/>
                          <a:ea typeface="+mn-ea"/>
                        </a:rPr>
                        <a:t>クラウドサービス利用における情報セキュリティ</a:t>
                      </a:r>
                      <a:endParaRPr kumimoji="1" lang="en-US" altLang="ja-JP" sz="7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l"/>
                      <a:endParaRPr kumimoji="1" lang="en-US" altLang="ja-JP" sz="700" b="0" i="0" kern="1200" dirty="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76206603"/>
                  </a:ext>
                </a:extLst>
              </a:tr>
            </a:tbl>
          </a:graphicData>
        </a:graphic>
      </p:graphicFrame>
      <p:sp>
        <p:nvSpPr>
          <p:cNvPr id="7" name="テキスト プレースホルダー 2">
            <a:extLst>
              <a:ext uri="{FF2B5EF4-FFF2-40B4-BE49-F238E27FC236}">
                <a16:creationId xmlns:a16="http://schemas.microsoft.com/office/drawing/2014/main" id="{F990D7CE-6AA9-49A4-C973-49FCA71E7B15}"/>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情報セキュリティマネジメントシステム（</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a:t>
            </a:r>
          </a:p>
        </p:txBody>
      </p:sp>
      <p:sp>
        <p:nvSpPr>
          <p:cNvPr id="6" name="テキスト ボックス 5">
            <a:extLst>
              <a:ext uri="{FF2B5EF4-FFF2-40B4-BE49-F238E27FC236}">
                <a16:creationId xmlns:a16="http://schemas.microsoft.com/office/drawing/2014/main" id="{01DCED53-8092-CD3C-DE83-128665A589E8}"/>
              </a:ext>
            </a:extLst>
          </p:cNvPr>
          <p:cNvSpPr txBox="1"/>
          <p:nvPr/>
        </p:nvSpPr>
        <p:spPr>
          <a:xfrm>
            <a:off x="619048" y="9283061"/>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MSQA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 27002:2022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対応　情報セキュリティ管理策実践ガイド」を基に作成</a:t>
            </a:r>
          </a:p>
        </p:txBody>
      </p:sp>
      <p:sp>
        <p:nvSpPr>
          <p:cNvPr id="4" name="テキスト プレースホルダー 4">
            <a:extLst>
              <a:ext uri="{FF2B5EF4-FFF2-40B4-BE49-F238E27FC236}">
                <a16:creationId xmlns:a16="http://schemas.microsoft.com/office/drawing/2014/main" id="{81FE048B-BAC6-2124-22E6-41BA223982C6}"/>
              </a:ext>
            </a:extLst>
          </p:cNvPr>
          <p:cNvSpPr txBox="1">
            <a:spLocks/>
          </p:cNvSpPr>
          <p:nvPr/>
        </p:nvSpPr>
        <p:spPr>
          <a:xfrm>
            <a:off x="620924" y="2005199"/>
            <a:ext cx="5612400" cy="583695"/>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ISO/IEC 27002</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の箇条</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5</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8</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は、</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93</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種の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管理策で構成されています。以下の表は、それらの管理策標題の一覧です。詳細については別添資料の「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ISO/IEC 27002:2022 </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管理策と目的」をご確認ください。</a:t>
            </a:r>
          </a:p>
        </p:txBody>
      </p:sp>
    </p:spTree>
    <p:extLst>
      <p:ext uri="{BB962C8B-B14F-4D97-AF65-F5344CB8AC3E}">
        <p14:creationId xmlns:p14="http://schemas.microsoft.com/office/powerpoint/2010/main" val="2560260653"/>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3693C5AE-EA08-CBE3-0EED-2761FCA5EFCA}"/>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2">
            <a:extLst>
              <a:ext uri="{FF2B5EF4-FFF2-40B4-BE49-F238E27FC236}">
                <a16:creationId xmlns:a16="http://schemas.microsoft.com/office/drawing/2014/main" id="{635F2EC2-130A-6A75-46AC-97F21354008C}"/>
              </a:ext>
            </a:extLst>
          </p:cNvPr>
          <p:cNvSpPr>
            <a:spLocks noGrp="1"/>
          </p:cNvSpPr>
          <p:nvPr>
            <p:ph type="body" sz="quarter" idx="14"/>
          </p:nvPr>
        </p:nvSpPr>
        <p:spPr>
          <a:xfrm>
            <a:off x="1123950" y="1457325"/>
            <a:ext cx="5111250" cy="381000"/>
          </a:xfrm>
        </p:spPr>
        <p:txBody>
          <a:bodyPr/>
          <a:lstStyle/>
          <a:p>
            <a:r>
              <a:rPr kumimoji="1" lang="en-US" altLang="ja-JP"/>
              <a:t>7-2-2. </a:t>
            </a:r>
            <a:r>
              <a:rPr lang="en-US" altLang="ja-JP"/>
              <a:t>ISMS</a:t>
            </a:r>
            <a:r>
              <a:rPr lang="ja-JP" altLang="en-US"/>
              <a:t>の要素と要件</a:t>
            </a:r>
            <a:endParaRPr kumimoji="1" lang="ja-JP" altLang="en-US"/>
          </a:p>
        </p:txBody>
      </p:sp>
      <p:graphicFrame>
        <p:nvGraphicFramePr>
          <p:cNvPr id="3" name="表 25">
            <a:extLst>
              <a:ext uri="{FF2B5EF4-FFF2-40B4-BE49-F238E27FC236}">
                <a16:creationId xmlns:a16="http://schemas.microsoft.com/office/drawing/2014/main" id="{A6FE6A7B-5517-5F59-B5B1-D80E2685946F}"/>
              </a:ext>
            </a:extLst>
          </p:cNvPr>
          <p:cNvGraphicFramePr>
            <a:graphicFrameLocks noGrp="1"/>
          </p:cNvGraphicFramePr>
          <p:nvPr>
            <p:extLst>
              <p:ext uri="{D42A27DB-BD31-4B8C-83A1-F6EECF244321}">
                <p14:modId xmlns:p14="http://schemas.microsoft.com/office/powerpoint/2010/main" val="3850250728"/>
              </p:ext>
            </p:extLst>
          </p:nvPr>
        </p:nvGraphicFramePr>
        <p:xfrm>
          <a:off x="619048" y="2051999"/>
          <a:ext cx="5625278" cy="7083374"/>
        </p:xfrm>
        <a:graphic>
          <a:graphicData uri="http://schemas.openxmlformats.org/drawingml/2006/table">
            <a:tbl>
              <a:tblPr firstRow="1" bandRow="1">
                <a:tableStyleId>{5940675A-B579-460E-94D1-54222C63F5DA}</a:tableStyleId>
              </a:tblPr>
              <a:tblGrid>
                <a:gridCol w="2819958">
                  <a:extLst>
                    <a:ext uri="{9D8B030D-6E8A-4147-A177-3AD203B41FA5}">
                      <a16:colId xmlns:a16="http://schemas.microsoft.com/office/drawing/2014/main" val="2189690052"/>
                    </a:ext>
                  </a:extLst>
                </a:gridCol>
                <a:gridCol w="2805320">
                  <a:extLst>
                    <a:ext uri="{9D8B030D-6E8A-4147-A177-3AD203B41FA5}">
                      <a16:colId xmlns:a16="http://schemas.microsoft.com/office/drawing/2014/main" val="1728676998"/>
                    </a:ext>
                  </a:extLst>
                </a:gridCol>
              </a:tblGrid>
              <a:tr h="281745">
                <a:tc>
                  <a:txBody>
                    <a:bodyPr/>
                    <a:lstStyle/>
                    <a:p>
                      <a:pPr algn="l"/>
                      <a:r>
                        <a:rPr kumimoji="1" lang="en-US" altLang="ja-JP" sz="700" b="1">
                          <a:solidFill>
                            <a:schemeClr val="bg1"/>
                          </a:solidFill>
                          <a:latin typeface="+mn-ea"/>
                          <a:ea typeface="+mn-ea"/>
                        </a:rPr>
                        <a:t>7.</a:t>
                      </a:r>
                      <a:r>
                        <a:rPr kumimoji="1" lang="ja-JP" altLang="en-US" sz="700" b="1">
                          <a:solidFill>
                            <a:schemeClr val="bg1"/>
                          </a:solidFill>
                          <a:latin typeface="+mn-ea"/>
                          <a:ea typeface="+mn-ea"/>
                        </a:rPr>
                        <a:t>物理的管理策</a:t>
                      </a:r>
                    </a:p>
                  </a:txBody>
                  <a:tcPr anchor="ctr">
                    <a:solidFill>
                      <a:schemeClr val="accent3">
                        <a:lumMod val="75000"/>
                      </a:schemeClr>
                    </a:solidFill>
                  </a:tcPr>
                </a:tc>
                <a:tc>
                  <a:txBody>
                    <a:bodyPr/>
                    <a:lstStyle/>
                    <a:p>
                      <a:pPr algn="l"/>
                      <a:r>
                        <a:rPr kumimoji="1" lang="en-US" altLang="ja-JP" sz="700" b="0">
                          <a:solidFill>
                            <a:schemeClr val="tx1"/>
                          </a:solidFill>
                          <a:latin typeface="+mn-ea"/>
                          <a:ea typeface="+mn-ea"/>
                        </a:rPr>
                        <a:t>8.10 </a:t>
                      </a:r>
                      <a:r>
                        <a:rPr kumimoji="1" lang="ja-JP" altLang="en-US" sz="700" b="0">
                          <a:solidFill>
                            <a:schemeClr val="tx1"/>
                          </a:solidFill>
                          <a:latin typeface="+mn-ea"/>
                          <a:ea typeface="+mn-ea"/>
                        </a:rPr>
                        <a:t>情報の削除</a:t>
                      </a:r>
                    </a:p>
                  </a:txBody>
                  <a:tcPr anchor="ctr">
                    <a:solidFill>
                      <a:schemeClr val="accent5">
                        <a:lumMod val="40000"/>
                        <a:lumOff val="60000"/>
                      </a:schemeClr>
                    </a:solidFill>
                  </a:tcPr>
                </a:tc>
                <a:extLst>
                  <a:ext uri="{0D108BD9-81ED-4DB2-BD59-A6C34878D82A}">
                    <a16:rowId xmlns:a16="http://schemas.microsoft.com/office/drawing/2014/main" val="469890612"/>
                  </a:ext>
                </a:extLst>
              </a:tr>
              <a:tr h="281745">
                <a:tc>
                  <a:txBody>
                    <a:bodyPr/>
                    <a:lstStyle/>
                    <a:p>
                      <a:pPr algn="l"/>
                      <a:r>
                        <a:rPr kumimoji="1" lang="en-US" altLang="ja-JP" sz="700" b="0">
                          <a:solidFill>
                            <a:sysClr val="windowText" lastClr="000000"/>
                          </a:solidFill>
                          <a:latin typeface="+mn-ea"/>
                          <a:ea typeface="+mn-ea"/>
                        </a:rPr>
                        <a:t>7.1 </a:t>
                      </a:r>
                      <a:r>
                        <a:rPr kumimoji="1" lang="ja-JP" altLang="en-US" sz="700" b="0">
                          <a:solidFill>
                            <a:sysClr val="windowText" lastClr="000000"/>
                          </a:solidFill>
                          <a:latin typeface="+mn-ea"/>
                          <a:ea typeface="+mn-ea"/>
                        </a:rPr>
                        <a:t>物理的セキュリティ境界</a:t>
                      </a:r>
                    </a:p>
                  </a:txBody>
                  <a:tcPr anchor="ctr">
                    <a:solidFill>
                      <a:schemeClr val="accent3">
                        <a:lumMod val="40000"/>
                        <a:lumOff val="60000"/>
                      </a:schemeClr>
                    </a:solidFill>
                  </a:tcPr>
                </a:tc>
                <a:tc>
                  <a:txBody>
                    <a:bodyPr/>
                    <a:lstStyle/>
                    <a:p>
                      <a:pPr algn="l"/>
                      <a:r>
                        <a:rPr kumimoji="1" lang="en-US" altLang="ja-JP" sz="700" b="0">
                          <a:latin typeface="+mn-ea"/>
                          <a:ea typeface="+mn-ea"/>
                        </a:rPr>
                        <a:t>8.11 </a:t>
                      </a:r>
                      <a:r>
                        <a:rPr kumimoji="1" lang="ja-JP" altLang="en-US" sz="700" b="0">
                          <a:latin typeface="+mn-ea"/>
                          <a:ea typeface="+mn-ea"/>
                          <a:hlinkClick r:id="rId3" action="ppaction://hlinksldjump"/>
                        </a:rPr>
                        <a:t>データマスキング</a:t>
                      </a:r>
                      <a:endParaRPr kumimoji="1" lang="ja-JP" altLang="en-US" sz="700" b="0">
                        <a:latin typeface="+mn-ea"/>
                        <a:ea typeface="+mn-ea"/>
                      </a:endParaRPr>
                    </a:p>
                  </a:txBody>
                  <a:tcPr anchor="ctr">
                    <a:solidFill>
                      <a:schemeClr val="accent5">
                        <a:lumMod val="40000"/>
                        <a:lumOff val="60000"/>
                      </a:schemeClr>
                    </a:solidFill>
                  </a:tcPr>
                </a:tc>
                <a:extLst>
                  <a:ext uri="{0D108BD9-81ED-4DB2-BD59-A6C34878D82A}">
                    <a16:rowId xmlns:a16="http://schemas.microsoft.com/office/drawing/2014/main" val="2879300407"/>
                  </a:ext>
                </a:extLst>
              </a:tr>
              <a:tr h="281745">
                <a:tc>
                  <a:txBody>
                    <a:bodyPr/>
                    <a:lstStyle/>
                    <a:p>
                      <a:pPr algn="l"/>
                      <a:r>
                        <a:rPr kumimoji="1" lang="en-US" altLang="ja-JP" sz="700" b="0">
                          <a:solidFill>
                            <a:sysClr val="windowText" lastClr="000000"/>
                          </a:solidFill>
                          <a:latin typeface="+mn-ea"/>
                          <a:ea typeface="+mn-ea"/>
                        </a:rPr>
                        <a:t>7.2 </a:t>
                      </a:r>
                      <a:r>
                        <a:rPr kumimoji="1" lang="ja-JP" altLang="en-US" sz="700" b="0">
                          <a:solidFill>
                            <a:sysClr val="windowText" lastClr="000000"/>
                          </a:solidFill>
                          <a:latin typeface="+mn-ea"/>
                          <a:ea typeface="+mn-ea"/>
                        </a:rPr>
                        <a:t>物理的入退</a:t>
                      </a:r>
                    </a:p>
                  </a:txBody>
                  <a:tcPr anchor="ctr">
                    <a:solidFill>
                      <a:schemeClr val="accent3">
                        <a:lumMod val="40000"/>
                        <a:lumOff val="60000"/>
                      </a:schemeClr>
                    </a:solidFill>
                  </a:tcPr>
                </a:tc>
                <a:tc>
                  <a:txBody>
                    <a:bodyPr/>
                    <a:lstStyle/>
                    <a:p>
                      <a:pPr algn="l"/>
                      <a:r>
                        <a:rPr kumimoji="1" lang="en-US" altLang="ja-JP" sz="700" b="0">
                          <a:latin typeface="+mn-ea"/>
                          <a:ea typeface="+mn-ea"/>
                        </a:rPr>
                        <a:t>8.12 </a:t>
                      </a:r>
                      <a:r>
                        <a:rPr kumimoji="1" lang="ja-JP" altLang="en-US" sz="700" b="0">
                          <a:latin typeface="+mn-ea"/>
                          <a:ea typeface="+mn-ea"/>
                        </a:rPr>
                        <a:t>データ漏えいの防止</a:t>
                      </a:r>
                    </a:p>
                  </a:txBody>
                  <a:tcPr anchor="ctr">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3645990548"/>
                  </a:ext>
                </a:extLst>
              </a:tr>
              <a:tr h="281745">
                <a:tc>
                  <a:txBody>
                    <a:bodyPr/>
                    <a:lstStyle/>
                    <a:p>
                      <a:pPr algn="l"/>
                      <a:r>
                        <a:rPr kumimoji="1" lang="en-US" altLang="ja-JP" sz="700" b="0">
                          <a:solidFill>
                            <a:sysClr val="windowText" lastClr="000000"/>
                          </a:solidFill>
                          <a:latin typeface="+mn-ea"/>
                          <a:ea typeface="+mn-ea"/>
                        </a:rPr>
                        <a:t>7.3 </a:t>
                      </a:r>
                      <a:r>
                        <a:rPr kumimoji="1" lang="ja-JP" altLang="en-US" sz="700" b="0">
                          <a:solidFill>
                            <a:sysClr val="windowText" lastClr="000000"/>
                          </a:solidFill>
                          <a:latin typeface="+mn-ea"/>
                          <a:ea typeface="+mn-ea"/>
                        </a:rPr>
                        <a:t>オフィス、部屋及び施設のセキュリティ</a:t>
                      </a:r>
                    </a:p>
                  </a:txBody>
                  <a:tcPr anchor="ctr">
                    <a:solidFill>
                      <a:schemeClr val="accent3">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8.13 </a:t>
                      </a:r>
                      <a:r>
                        <a:rPr kumimoji="1" lang="ja-JP" altLang="en-US" sz="700" b="0" i="0" kern="1200">
                          <a:solidFill>
                            <a:schemeClr val="tx1"/>
                          </a:solidFill>
                          <a:effectLst/>
                          <a:latin typeface="+mn-ea"/>
                          <a:ea typeface="+mn-ea"/>
                          <a:cs typeface="+mn-cs"/>
                        </a:rPr>
                        <a:t>情報のバックアップ</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410181244"/>
                  </a:ext>
                </a:extLst>
              </a:tr>
              <a:tr h="281745">
                <a:tc>
                  <a:txBody>
                    <a:bodyPr/>
                    <a:lstStyle/>
                    <a:p>
                      <a:pPr algn="l"/>
                      <a:r>
                        <a:rPr kumimoji="1" lang="en-US" altLang="ja-JP" sz="700" b="0" dirty="0">
                          <a:solidFill>
                            <a:sysClr val="windowText" lastClr="000000"/>
                          </a:solidFill>
                          <a:latin typeface="+mn-ea"/>
                          <a:ea typeface="+mn-ea"/>
                        </a:rPr>
                        <a:t>7.4 </a:t>
                      </a:r>
                      <a:r>
                        <a:rPr kumimoji="1" lang="ja-JP" altLang="en-US" sz="700" b="0" dirty="0">
                          <a:solidFill>
                            <a:sysClr val="windowText" lastClr="000000"/>
                          </a:solidFill>
                          <a:latin typeface="+mn-ea"/>
                          <a:ea typeface="+mn-ea"/>
                        </a:rPr>
                        <a:t>物理的セキュリティの監視</a:t>
                      </a:r>
                    </a:p>
                  </a:txBody>
                  <a:tcPr anchor="ctr">
                    <a:solidFill>
                      <a:schemeClr val="accent3">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8.14 </a:t>
                      </a:r>
                      <a:r>
                        <a:rPr kumimoji="1" lang="ja-JP" altLang="en-US" sz="700" b="0" i="0" kern="1200">
                          <a:solidFill>
                            <a:schemeClr val="tx1"/>
                          </a:solidFill>
                          <a:effectLst/>
                          <a:latin typeface="+mn-ea"/>
                          <a:ea typeface="+mn-ea"/>
                          <a:cs typeface="+mn-cs"/>
                        </a:rPr>
                        <a:t>情報処理施設の冗長性</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366450863"/>
                  </a:ext>
                </a:extLst>
              </a:tr>
              <a:tr h="281745">
                <a:tc>
                  <a:txBody>
                    <a:bodyPr/>
                    <a:lstStyle/>
                    <a:p>
                      <a:pPr algn="l"/>
                      <a:r>
                        <a:rPr kumimoji="1" lang="en-US" altLang="ja-JP" sz="700" b="0">
                          <a:solidFill>
                            <a:sysClr val="windowText" lastClr="000000"/>
                          </a:solidFill>
                          <a:latin typeface="+mn-ea"/>
                          <a:ea typeface="+mn-ea"/>
                        </a:rPr>
                        <a:t>7.5 </a:t>
                      </a:r>
                      <a:r>
                        <a:rPr kumimoji="1" lang="ja-JP" altLang="en-US" sz="700" b="0">
                          <a:solidFill>
                            <a:sysClr val="windowText" lastClr="000000"/>
                          </a:solidFill>
                          <a:latin typeface="+mn-ea"/>
                          <a:ea typeface="+mn-ea"/>
                        </a:rPr>
                        <a:t>物理的及び環境的脅威からの保護</a:t>
                      </a:r>
                    </a:p>
                  </a:txBody>
                  <a:tcPr anchor="ctr">
                    <a:solidFill>
                      <a:schemeClr val="accent3">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8.15 </a:t>
                      </a:r>
                      <a:r>
                        <a:rPr kumimoji="1" lang="ja-JP" altLang="en-US" sz="700" b="0" i="0" kern="1200">
                          <a:solidFill>
                            <a:schemeClr val="tx1"/>
                          </a:solidFill>
                          <a:effectLst/>
                          <a:latin typeface="+mn-ea"/>
                          <a:ea typeface="+mn-ea"/>
                          <a:cs typeface="+mn-cs"/>
                        </a:rPr>
                        <a:t>ログ取得</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14627006"/>
                  </a:ext>
                </a:extLst>
              </a:tr>
              <a:tr h="281745">
                <a:tc>
                  <a:txBody>
                    <a:bodyPr/>
                    <a:lstStyle/>
                    <a:p>
                      <a:pPr algn="l"/>
                      <a:r>
                        <a:rPr kumimoji="1" lang="en-US" altLang="ja-JP" sz="700" b="0">
                          <a:solidFill>
                            <a:sysClr val="windowText" lastClr="000000"/>
                          </a:solidFill>
                          <a:latin typeface="+mn-ea"/>
                          <a:ea typeface="+mn-ea"/>
                        </a:rPr>
                        <a:t>7.6 </a:t>
                      </a:r>
                      <a:r>
                        <a:rPr kumimoji="1" lang="ja-JP" altLang="en-US" sz="700" b="0">
                          <a:solidFill>
                            <a:sysClr val="windowText" lastClr="000000"/>
                          </a:solidFill>
                          <a:latin typeface="+mn-ea"/>
                          <a:ea typeface="+mn-ea"/>
                        </a:rPr>
                        <a:t>セキュリティを保つべき領域での作業</a:t>
                      </a:r>
                    </a:p>
                  </a:txBody>
                  <a:tcPr anchor="ctr">
                    <a:solidFill>
                      <a:schemeClr val="accent3">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8.16 </a:t>
                      </a:r>
                      <a:r>
                        <a:rPr kumimoji="1" lang="ja-JP" altLang="en-US" sz="700" b="0" i="0" kern="1200">
                          <a:solidFill>
                            <a:schemeClr val="tx1"/>
                          </a:solidFill>
                          <a:effectLst/>
                          <a:latin typeface="+mn-ea"/>
                          <a:ea typeface="+mn-ea"/>
                          <a:cs typeface="+mn-cs"/>
                        </a:rPr>
                        <a:t>監視活動</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2758661775"/>
                  </a:ext>
                </a:extLst>
              </a:tr>
              <a:tr h="281745">
                <a:tc>
                  <a:txBody>
                    <a:bodyPr/>
                    <a:lstStyle/>
                    <a:p>
                      <a:pPr algn="l"/>
                      <a:r>
                        <a:rPr kumimoji="1" lang="en-US" altLang="ja-JP" sz="700" b="0">
                          <a:solidFill>
                            <a:sysClr val="windowText" lastClr="000000"/>
                          </a:solidFill>
                          <a:latin typeface="+mn-ea"/>
                          <a:ea typeface="+mn-ea"/>
                        </a:rPr>
                        <a:t>7.7 </a:t>
                      </a:r>
                      <a:r>
                        <a:rPr kumimoji="1" lang="ja-JP" altLang="en-US" sz="700" b="0">
                          <a:solidFill>
                            <a:sysClr val="windowText" lastClr="000000"/>
                          </a:solidFill>
                          <a:latin typeface="+mn-ea"/>
                          <a:ea typeface="+mn-ea"/>
                        </a:rPr>
                        <a:t>クリアデスク・クリアスクリーン</a:t>
                      </a:r>
                    </a:p>
                  </a:txBody>
                  <a:tcPr anchor="ctr">
                    <a:solidFill>
                      <a:schemeClr val="accent3">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8.17 </a:t>
                      </a:r>
                      <a:r>
                        <a:rPr kumimoji="1" lang="ja-JP" altLang="en-US" sz="700" b="0" i="0" kern="1200">
                          <a:solidFill>
                            <a:schemeClr val="tx1"/>
                          </a:solidFill>
                          <a:effectLst/>
                          <a:latin typeface="+mn-ea"/>
                          <a:ea typeface="+mn-ea"/>
                          <a:cs typeface="+mn-cs"/>
                        </a:rPr>
                        <a:t>クロックの動機</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767154813"/>
                  </a:ext>
                </a:extLst>
              </a:tr>
              <a:tr h="281745">
                <a:tc>
                  <a:txBody>
                    <a:bodyPr/>
                    <a:lstStyle/>
                    <a:p>
                      <a:pPr algn="l"/>
                      <a:r>
                        <a:rPr kumimoji="1" lang="en-US" altLang="ja-JP" sz="700" b="0">
                          <a:solidFill>
                            <a:sysClr val="windowText" lastClr="000000"/>
                          </a:solidFill>
                          <a:latin typeface="+mn-ea"/>
                          <a:ea typeface="+mn-ea"/>
                        </a:rPr>
                        <a:t>7.8 </a:t>
                      </a:r>
                      <a:r>
                        <a:rPr kumimoji="1" lang="ja-JP" altLang="en-US" sz="700" b="0">
                          <a:solidFill>
                            <a:sysClr val="windowText" lastClr="000000"/>
                          </a:solidFill>
                          <a:latin typeface="+mn-ea"/>
                          <a:ea typeface="+mn-ea"/>
                        </a:rPr>
                        <a:t>装置の設置及び保護</a:t>
                      </a:r>
                    </a:p>
                  </a:txBody>
                  <a:tcPr anchor="ctr">
                    <a:solidFill>
                      <a:schemeClr val="accent3">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8.18 </a:t>
                      </a:r>
                      <a:r>
                        <a:rPr kumimoji="1" lang="ja-JP" altLang="en-US" sz="700" b="0" i="0" kern="1200">
                          <a:solidFill>
                            <a:schemeClr val="tx1"/>
                          </a:solidFill>
                          <a:effectLst/>
                          <a:latin typeface="+mn-ea"/>
                          <a:ea typeface="+mn-ea"/>
                          <a:cs typeface="+mn-cs"/>
                        </a:rPr>
                        <a:t>特権的な</a:t>
                      </a:r>
                      <a:r>
                        <a:rPr kumimoji="1" lang="ja-JP" altLang="en-US" sz="700" b="0" i="0" kern="1200">
                          <a:solidFill>
                            <a:schemeClr val="tx1"/>
                          </a:solidFill>
                          <a:effectLst/>
                          <a:latin typeface="+mn-ea"/>
                          <a:ea typeface="+mn-ea"/>
                          <a:cs typeface="+mn-cs"/>
                          <a:hlinkClick r:id="rId4" action="ppaction://hlinksldjump"/>
                        </a:rPr>
                        <a:t>ユーティリティプログラム</a:t>
                      </a:r>
                      <a:r>
                        <a:rPr kumimoji="1" lang="ja-JP" altLang="en-US" sz="700" b="0" i="0" kern="1200">
                          <a:solidFill>
                            <a:schemeClr val="tx1"/>
                          </a:solidFill>
                          <a:effectLst/>
                          <a:latin typeface="+mn-ea"/>
                          <a:ea typeface="+mn-ea"/>
                          <a:cs typeface="+mn-cs"/>
                        </a:rPr>
                        <a:t>の使用</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3510797090"/>
                  </a:ext>
                </a:extLst>
              </a:tr>
              <a:tr h="281745">
                <a:tc>
                  <a:txBody>
                    <a:bodyPr/>
                    <a:lstStyle/>
                    <a:p>
                      <a:pPr algn="l"/>
                      <a:r>
                        <a:rPr kumimoji="1" lang="en-US" altLang="ja-JP" sz="700" b="0">
                          <a:solidFill>
                            <a:sysClr val="windowText" lastClr="000000"/>
                          </a:solidFill>
                          <a:latin typeface="+mn-ea"/>
                          <a:ea typeface="+mn-ea"/>
                        </a:rPr>
                        <a:t>7.9 </a:t>
                      </a:r>
                      <a:r>
                        <a:rPr kumimoji="1" lang="ja-JP" altLang="en-US" sz="700" b="0">
                          <a:solidFill>
                            <a:sysClr val="windowText" lastClr="000000"/>
                          </a:solidFill>
                          <a:latin typeface="+mn-ea"/>
                          <a:ea typeface="+mn-ea"/>
                        </a:rPr>
                        <a:t>構外にある資産のセキュリティ</a:t>
                      </a:r>
                    </a:p>
                  </a:txBody>
                  <a:tcPr anchor="ctr">
                    <a:solidFill>
                      <a:schemeClr val="accent3">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8.19 </a:t>
                      </a:r>
                      <a:r>
                        <a:rPr kumimoji="1" lang="ja-JP" altLang="en-US" sz="700" b="0" i="0" kern="1200">
                          <a:solidFill>
                            <a:schemeClr val="tx1"/>
                          </a:solidFill>
                          <a:effectLst/>
                          <a:latin typeface="+mn-ea"/>
                          <a:ea typeface="+mn-ea"/>
                          <a:cs typeface="+mn-cs"/>
                        </a:rPr>
                        <a:t>運用システムに関わるソフトウェアの導入</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359246565"/>
                  </a:ext>
                </a:extLst>
              </a:tr>
              <a:tr h="281745">
                <a:tc>
                  <a:txBody>
                    <a:bodyPr/>
                    <a:lstStyle/>
                    <a:p>
                      <a:pPr algn="l"/>
                      <a:r>
                        <a:rPr kumimoji="1" lang="en-US" altLang="ja-JP" sz="700" b="0">
                          <a:solidFill>
                            <a:sysClr val="windowText" lastClr="000000"/>
                          </a:solidFill>
                          <a:latin typeface="+mn-ea"/>
                          <a:ea typeface="+mn-ea"/>
                        </a:rPr>
                        <a:t>7.10 </a:t>
                      </a:r>
                      <a:r>
                        <a:rPr kumimoji="1" lang="ja-JP" altLang="en-US" sz="700" b="0">
                          <a:solidFill>
                            <a:sysClr val="windowText" lastClr="000000"/>
                          </a:solidFill>
                          <a:latin typeface="+mn-ea"/>
                          <a:ea typeface="+mn-ea"/>
                        </a:rPr>
                        <a:t>記憶媒体</a:t>
                      </a:r>
                    </a:p>
                  </a:txBody>
                  <a:tcPr anchor="ctr">
                    <a:solidFill>
                      <a:schemeClr val="accent3">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8.20 </a:t>
                      </a:r>
                      <a:r>
                        <a:rPr kumimoji="1" lang="ja-JP" altLang="en-US" sz="700" b="0" i="0" kern="1200">
                          <a:solidFill>
                            <a:schemeClr val="tx1"/>
                          </a:solidFill>
                          <a:effectLst/>
                          <a:latin typeface="+mn-ea"/>
                          <a:ea typeface="+mn-ea"/>
                          <a:cs typeface="+mn-cs"/>
                        </a:rPr>
                        <a:t>ネットワークのセキュリティ</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573014982"/>
                  </a:ext>
                </a:extLst>
              </a:tr>
              <a:tr h="281745">
                <a:tc>
                  <a:txBody>
                    <a:bodyPr/>
                    <a:lstStyle/>
                    <a:p>
                      <a:pPr algn="l"/>
                      <a:r>
                        <a:rPr kumimoji="1" lang="en-US" altLang="ja-JP" sz="700" b="0">
                          <a:solidFill>
                            <a:sysClr val="windowText" lastClr="000000"/>
                          </a:solidFill>
                          <a:latin typeface="+mn-ea"/>
                          <a:ea typeface="+mn-ea"/>
                        </a:rPr>
                        <a:t>7.11 </a:t>
                      </a:r>
                      <a:r>
                        <a:rPr kumimoji="1" lang="ja-JP" altLang="en-US" sz="700" b="0">
                          <a:solidFill>
                            <a:sysClr val="windowText" lastClr="000000"/>
                          </a:solidFill>
                          <a:latin typeface="+mn-ea"/>
                          <a:ea typeface="+mn-ea"/>
                          <a:hlinkClick r:id="rId5" action="ppaction://hlinksldjump">
                            <a:extLst>
                              <a:ext uri="{A12FA001-AC4F-418D-AE19-62706E023703}">
                                <ahyp:hlinkClr xmlns:ahyp="http://schemas.microsoft.com/office/drawing/2018/hyperlinkcolor" val="tx"/>
                              </a:ext>
                            </a:extLst>
                          </a:hlinkClick>
                        </a:rPr>
                        <a:t>サポートユーティリティ</a:t>
                      </a:r>
                      <a:endParaRPr kumimoji="1" lang="ja-JP" altLang="en-US" sz="700" b="0">
                        <a:solidFill>
                          <a:sysClr val="windowText" lastClr="000000"/>
                        </a:solidFill>
                        <a:latin typeface="+mn-ea"/>
                        <a:ea typeface="+mn-ea"/>
                      </a:endParaRPr>
                    </a:p>
                  </a:txBody>
                  <a:tcPr anchor="ctr">
                    <a:solidFill>
                      <a:schemeClr val="accent3">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8.21 </a:t>
                      </a:r>
                      <a:r>
                        <a:rPr kumimoji="1" lang="ja-JP" altLang="en-US" sz="700" b="0" i="0" kern="1200">
                          <a:solidFill>
                            <a:schemeClr val="tx1"/>
                          </a:solidFill>
                          <a:effectLst/>
                          <a:latin typeface="+mn-ea"/>
                          <a:ea typeface="+mn-ea"/>
                          <a:cs typeface="+mn-cs"/>
                        </a:rPr>
                        <a:t>ネットワークサービスのセキュリティ</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90775046"/>
                  </a:ext>
                </a:extLst>
              </a:tr>
              <a:tr h="281745">
                <a:tc>
                  <a:txBody>
                    <a:bodyPr/>
                    <a:lstStyle/>
                    <a:p>
                      <a:pPr algn="l"/>
                      <a:r>
                        <a:rPr kumimoji="1" lang="en-US" altLang="ja-JP" sz="700" b="0">
                          <a:solidFill>
                            <a:sysClr val="windowText" lastClr="000000"/>
                          </a:solidFill>
                          <a:latin typeface="+mn-ea"/>
                          <a:ea typeface="+mn-ea"/>
                        </a:rPr>
                        <a:t>7.12 </a:t>
                      </a:r>
                      <a:r>
                        <a:rPr kumimoji="1" lang="ja-JP" altLang="en-US" sz="700" b="0">
                          <a:solidFill>
                            <a:sysClr val="windowText" lastClr="000000"/>
                          </a:solidFill>
                          <a:latin typeface="+mn-ea"/>
                          <a:ea typeface="+mn-ea"/>
                        </a:rPr>
                        <a:t>ケーブル配線のセキュリティ</a:t>
                      </a:r>
                    </a:p>
                  </a:txBody>
                  <a:tcPr anchor="ctr">
                    <a:solidFill>
                      <a:schemeClr val="accent3">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8.22 </a:t>
                      </a:r>
                      <a:r>
                        <a:rPr kumimoji="1" lang="ja-JP" altLang="en-US" sz="700" b="0" i="0" kern="1200">
                          <a:solidFill>
                            <a:schemeClr val="tx1"/>
                          </a:solidFill>
                          <a:effectLst/>
                          <a:latin typeface="+mn-ea"/>
                          <a:ea typeface="+mn-ea"/>
                          <a:cs typeface="+mn-cs"/>
                        </a:rPr>
                        <a:t>ネットワークの分離</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2315920701"/>
                  </a:ext>
                </a:extLst>
              </a:tr>
              <a:tr h="281745">
                <a:tc>
                  <a:txBody>
                    <a:bodyPr/>
                    <a:lstStyle/>
                    <a:p>
                      <a:pPr algn="l"/>
                      <a:r>
                        <a:rPr kumimoji="1" lang="en-US" altLang="ja-JP" sz="700" b="0">
                          <a:solidFill>
                            <a:sysClr val="windowText" lastClr="000000"/>
                          </a:solidFill>
                          <a:latin typeface="+mn-ea"/>
                          <a:ea typeface="+mn-ea"/>
                        </a:rPr>
                        <a:t>7.13 </a:t>
                      </a:r>
                      <a:r>
                        <a:rPr kumimoji="1" lang="ja-JP" altLang="en-US" sz="700" b="0">
                          <a:solidFill>
                            <a:sysClr val="windowText" lastClr="000000"/>
                          </a:solidFill>
                          <a:latin typeface="+mn-ea"/>
                          <a:ea typeface="+mn-ea"/>
                        </a:rPr>
                        <a:t>装置の保守</a:t>
                      </a:r>
                    </a:p>
                  </a:txBody>
                  <a:tcPr anchor="ctr">
                    <a:solidFill>
                      <a:schemeClr val="accent3">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8.23 </a:t>
                      </a:r>
                      <a:r>
                        <a:rPr kumimoji="1" lang="ja-JP" altLang="en-US" sz="700" b="0" i="0" kern="1200">
                          <a:solidFill>
                            <a:schemeClr val="tx1"/>
                          </a:solidFill>
                          <a:effectLst/>
                          <a:latin typeface="+mn-ea"/>
                          <a:ea typeface="+mn-ea"/>
                          <a:cs typeface="+mn-cs"/>
                        </a:rPr>
                        <a:t>ウェブ・フィルタリング</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2831184618"/>
                  </a:ext>
                </a:extLst>
              </a:tr>
              <a:tr h="281745">
                <a:tc>
                  <a:txBody>
                    <a:bodyPr/>
                    <a:lstStyle/>
                    <a:p>
                      <a:pPr algn="l"/>
                      <a:r>
                        <a:rPr kumimoji="1" lang="en-US" altLang="ja-JP" sz="700" b="0">
                          <a:solidFill>
                            <a:sysClr val="windowText" lastClr="000000"/>
                          </a:solidFill>
                          <a:latin typeface="+mn-ea"/>
                          <a:ea typeface="+mn-ea"/>
                        </a:rPr>
                        <a:t>7.14 </a:t>
                      </a:r>
                      <a:r>
                        <a:rPr kumimoji="1" lang="ja-JP" altLang="en-US" sz="700" b="0">
                          <a:solidFill>
                            <a:sysClr val="windowText" lastClr="000000"/>
                          </a:solidFill>
                          <a:latin typeface="+mn-ea"/>
                          <a:ea typeface="+mn-ea"/>
                        </a:rPr>
                        <a:t>装置のセキュリティを保った処分または再利用</a:t>
                      </a:r>
                    </a:p>
                  </a:txBody>
                  <a:tcPr anchor="ctr">
                    <a:solidFill>
                      <a:schemeClr val="accent3">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8.24 </a:t>
                      </a:r>
                      <a:r>
                        <a:rPr kumimoji="1" lang="ja-JP" altLang="en-US" sz="700" b="0" i="0" kern="1200">
                          <a:solidFill>
                            <a:schemeClr val="tx1"/>
                          </a:solidFill>
                          <a:effectLst/>
                          <a:latin typeface="+mn-ea"/>
                          <a:ea typeface="+mn-ea"/>
                          <a:cs typeface="+mn-cs"/>
                        </a:rPr>
                        <a:t>暗号の使用</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582229374"/>
                  </a:ext>
                </a:extLst>
              </a:tr>
              <a:tr h="281745">
                <a:tc>
                  <a:txBody>
                    <a:bodyPr/>
                    <a:lstStyle/>
                    <a:p>
                      <a:pPr algn="l"/>
                      <a:r>
                        <a:rPr kumimoji="1" lang="en-US" altLang="ja-JP" sz="700" b="1">
                          <a:solidFill>
                            <a:schemeClr val="bg1"/>
                          </a:solidFill>
                          <a:latin typeface="+mn-ea"/>
                          <a:ea typeface="+mn-ea"/>
                        </a:rPr>
                        <a:t>8.</a:t>
                      </a:r>
                      <a:r>
                        <a:rPr kumimoji="1" lang="ja-JP" altLang="en-US" sz="700" b="1">
                          <a:solidFill>
                            <a:schemeClr val="bg1"/>
                          </a:solidFill>
                          <a:latin typeface="+mn-ea"/>
                          <a:ea typeface="+mn-ea"/>
                        </a:rPr>
                        <a:t>技術的管理策</a:t>
                      </a:r>
                    </a:p>
                  </a:txBody>
                  <a:tcPr anchor="ctr">
                    <a:solidFill>
                      <a:schemeClr val="accent5">
                        <a:lumMod val="75000"/>
                      </a:schemeClr>
                    </a:solidFill>
                  </a:tcPr>
                </a:tc>
                <a:tc>
                  <a:txBody>
                    <a:bodyPr/>
                    <a:lstStyle/>
                    <a:p>
                      <a:pPr algn="l"/>
                      <a:r>
                        <a:rPr kumimoji="1" lang="en-US" altLang="ja-JP" sz="700" b="0" i="0" kern="1200">
                          <a:solidFill>
                            <a:schemeClr val="tx1"/>
                          </a:solidFill>
                          <a:effectLst/>
                          <a:latin typeface="+mn-ea"/>
                          <a:ea typeface="+mn-ea"/>
                          <a:cs typeface="+mn-cs"/>
                        </a:rPr>
                        <a:t>8.25 </a:t>
                      </a:r>
                      <a:r>
                        <a:rPr kumimoji="1" lang="ja-JP" altLang="en-US" sz="700" b="0" i="0" kern="1200">
                          <a:solidFill>
                            <a:schemeClr val="tx1"/>
                          </a:solidFill>
                          <a:effectLst/>
                          <a:latin typeface="+mn-ea"/>
                          <a:ea typeface="+mn-ea"/>
                          <a:cs typeface="+mn-cs"/>
                        </a:rPr>
                        <a:t>セキュリティに配慮した開発のライフサイクル</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221764017"/>
                  </a:ext>
                </a:extLst>
              </a:tr>
              <a:tr h="281745">
                <a:tc>
                  <a:txBody>
                    <a:bodyPr/>
                    <a:lstStyle/>
                    <a:p>
                      <a:pPr algn="l"/>
                      <a:r>
                        <a:rPr kumimoji="1" lang="en-US" altLang="ja-JP" sz="700" b="0">
                          <a:solidFill>
                            <a:sysClr val="windowText" lastClr="000000"/>
                          </a:solidFill>
                          <a:latin typeface="+mn-ea"/>
                          <a:ea typeface="+mn-ea"/>
                        </a:rPr>
                        <a:t>8.1 </a:t>
                      </a:r>
                      <a:r>
                        <a:rPr kumimoji="1" lang="ja-JP" altLang="en-US" sz="700" b="0">
                          <a:solidFill>
                            <a:sysClr val="windowText" lastClr="000000"/>
                          </a:solidFill>
                          <a:latin typeface="+mn-ea"/>
                          <a:ea typeface="+mn-ea"/>
                        </a:rPr>
                        <a:t>利用者エンドポイント機器</a:t>
                      </a:r>
                    </a:p>
                  </a:txBody>
                  <a:tcPr anchor="ctr">
                    <a:solidFill>
                      <a:schemeClr val="accent5">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8.26 </a:t>
                      </a:r>
                      <a:r>
                        <a:rPr kumimoji="1" lang="ja-JP" altLang="en-US" sz="700" b="0" i="0" kern="1200">
                          <a:solidFill>
                            <a:schemeClr val="tx1"/>
                          </a:solidFill>
                          <a:effectLst/>
                          <a:latin typeface="+mn-ea"/>
                          <a:ea typeface="+mn-ea"/>
                          <a:cs typeface="+mn-cs"/>
                        </a:rPr>
                        <a:t>アプリケーションのセキュリティの要求事項</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656109477"/>
                  </a:ext>
                </a:extLst>
              </a:tr>
              <a:tr h="321494">
                <a:tc>
                  <a:txBody>
                    <a:bodyPr/>
                    <a:lstStyle/>
                    <a:p>
                      <a:pPr algn="l"/>
                      <a:r>
                        <a:rPr kumimoji="1" lang="en-US" altLang="ja-JP" sz="700" b="0">
                          <a:solidFill>
                            <a:sysClr val="windowText" lastClr="000000"/>
                          </a:solidFill>
                          <a:latin typeface="+mn-ea"/>
                          <a:ea typeface="+mn-ea"/>
                        </a:rPr>
                        <a:t>8.2 </a:t>
                      </a:r>
                      <a:r>
                        <a:rPr kumimoji="1" lang="ja-JP" altLang="en-US" sz="700" b="0">
                          <a:solidFill>
                            <a:sysClr val="windowText" lastClr="000000"/>
                          </a:solidFill>
                          <a:latin typeface="+mn-ea"/>
                          <a:ea typeface="+mn-ea"/>
                        </a:rPr>
                        <a:t>特権的アクセス権</a:t>
                      </a:r>
                    </a:p>
                  </a:txBody>
                  <a:tcPr anchor="ctr">
                    <a:solidFill>
                      <a:schemeClr val="accent5">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8.27 </a:t>
                      </a:r>
                      <a:r>
                        <a:rPr kumimoji="1" lang="ja-JP" altLang="en-US" sz="700" b="0" i="0" kern="1200">
                          <a:solidFill>
                            <a:schemeClr val="tx1"/>
                          </a:solidFill>
                          <a:effectLst/>
                          <a:latin typeface="+mn-ea"/>
                          <a:ea typeface="+mn-ea"/>
                          <a:cs typeface="+mn-cs"/>
                        </a:rPr>
                        <a:t>セキュリティに配慮したシステムアーキテクチャ及びシステム構築の原則</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2450295988"/>
                  </a:ext>
                </a:extLst>
              </a:tr>
              <a:tr h="281745">
                <a:tc>
                  <a:txBody>
                    <a:bodyPr/>
                    <a:lstStyle/>
                    <a:p>
                      <a:pPr algn="l"/>
                      <a:r>
                        <a:rPr kumimoji="1" lang="en-US" altLang="ja-JP" sz="700" b="0">
                          <a:solidFill>
                            <a:sysClr val="windowText" lastClr="000000"/>
                          </a:solidFill>
                          <a:latin typeface="+mn-ea"/>
                          <a:ea typeface="+mn-ea"/>
                        </a:rPr>
                        <a:t>8.3 </a:t>
                      </a:r>
                      <a:r>
                        <a:rPr kumimoji="1" lang="ja-JP" altLang="en-US" sz="700" b="0">
                          <a:solidFill>
                            <a:sysClr val="windowText" lastClr="000000"/>
                          </a:solidFill>
                          <a:latin typeface="+mn-ea"/>
                          <a:ea typeface="+mn-ea"/>
                        </a:rPr>
                        <a:t>情報へのアクセス制限</a:t>
                      </a:r>
                    </a:p>
                  </a:txBody>
                  <a:tcPr anchor="ctr">
                    <a:solidFill>
                      <a:schemeClr val="accent5">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8.28 </a:t>
                      </a:r>
                      <a:r>
                        <a:rPr kumimoji="1" lang="ja-JP" altLang="en-US" sz="700" b="0" i="0" kern="1200">
                          <a:solidFill>
                            <a:schemeClr val="tx1"/>
                          </a:solidFill>
                          <a:effectLst/>
                          <a:latin typeface="+mn-ea"/>
                          <a:ea typeface="+mn-ea"/>
                          <a:cs typeface="+mn-cs"/>
                        </a:rPr>
                        <a:t>セキュリティに配慮した</a:t>
                      </a:r>
                      <a:r>
                        <a:rPr kumimoji="1" lang="ja-JP" altLang="en-US" sz="700" b="0" i="0" kern="1200">
                          <a:solidFill>
                            <a:schemeClr val="tx1"/>
                          </a:solidFill>
                          <a:effectLst/>
                          <a:latin typeface="+mn-ea"/>
                          <a:ea typeface="+mn-ea"/>
                          <a:cs typeface="+mn-cs"/>
                          <a:hlinkClick r:id="rId6" action="ppaction://hlinksldjump"/>
                        </a:rPr>
                        <a:t>コーディング</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973224773"/>
                  </a:ext>
                </a:extLst>
              </a:tr>
              <a:tr h="281745">
                <a:tc>
                  <a:txBody>
                    <a:bodyPr/>
                    <a:lstStyle/>
                    <a:p>
                      <a:pPr algn="l"/>
                      <a:r>
                        <a:rPr kumimoji="1" lang="en-US" altLang="ja-JP" sz="700" b="0">
                          <a:solidFill>
                            <a:sysClr val="windowText" lastClr="000000"/>
                          </a:solidFill>
                          <a:latin typeface="+mn-ea"/>
                          <a:ea typeface="+mn-ea"/>
                        </a:rPr>
                        <a:t>8.4 </a:t>
                      </a:r>
                      <a:r>
                        <a:rPr kumimoji="1" lang="ja-JP" altLang="en-US" sz="700" b="0">
                          <a:solidFill>
                            <a:sysClr val="windowText" lastClr="000000"/>
                          </a:solidFill>
                          <a:latin typeface="+mn-ea"/>
                          <a:ea typeface="+mn-ea"/>
                        </a:rPr>
                        <a:t>ソースコードへのアクセス</a:t>
                      </a:r>
                    </a:p>
                  </a:txBody>
                  <a:tcPr anchor="ctr">
                    <a:solidFill>
                      <a:schemeClr val="accent5">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8.29 </a:t>
                      </a:r>
                      <a:r>
                        <a:rPr kumimoji="1" lang="ja-JP" altLang="en-US" sz="700" b="0" i="0" kern="1200">
                          <a:solidFill>
                            <a:schemeClr val="tx1"/>
                          </a:solidFill>
                          <a:effectLst/>
                          <a:latin typeface="+mn-ea"/>
                          <a:ea typeface="+mn-ea"/>
                          <a:cs typeface="+mn-cs"/>
                        </a:rPr>
                        <a:t>開発及び受け入れにおけるセキュリティ試験</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3207174869"/>
                  </a:ext>
                </a:extLst>
              </a:tr>
              <a:tr h="281745">
                <a:tc>
                  <a:txBody>
                    <a:bodyPr/>
                    <a:lstStyle/>
                    <a:p>
                      <a:pPr algn="l"/>
                      <a:r>
                        <a:rPr kumimoji="1" lang="en-US" altLang="ja-JP" sz="700" b="0">
                          <a:solidFill>
                            <a:sysClr val="windowText" lastClr="000000"/>
                          </a:solidFill>
                          <a:latin typeface="+mn-ea"/>
                          <a:ea typeface="+mn-ea"/>
                        </a:rPr>
                        <a:t>8.5 </a:t>
                      </a:r>
                      <a:r>
                        <a:rPr kumimoji="1" lang="ja-JP" altLang="en-US" sz="700" b="0">
                          <a:solidFill>
                            <a:sysClr val="windowText" lastClr="000000"/>
                          </a:solidFill>
                          <a:latin typeface="+mn-ea"/>
                          <a:ea typeface="+mn-ea"/>
                        </a:rPr>
                        <a:t>セキュリティを保った認証</a:t>
                      </a:r>
                    </a:p>
                  </a:txBody>
                  <a:tcPr anchor="ctr">
                    <a:solidFill>
                      <a:schemeClr val="accent5">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8.30 </a:t>
                      </a:r>
                      <a:r>
                        <a:rPr kumimoji="1" lang="ja-JP" altLang="en-US" sz="700" b="0" i="0" kern="1200">
                          <a:solidFill>
                            <a:schemeClr val="tx1"/>
                          </a:solidFill>
                          <a:effectLst/>
                          <a:latin typeface="+mn-ea"/>
                          <a:ea typeface="+mn-ea"/>
                          <a:cs typeface="+mn-cs"/>
                        </a:rPr>
                        <a:t>外部委託による開発</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823184405"/>
                  </a:ext>
                </a:extLst>
              </a:tr>
              <a:tr h="281745">
                <a:tc>
                  <a:txBody>
                    <a:bodyPr/>
                    <a:lstStyle/>
                    <a:p>
                      <a:pPr algn="l"/>
                      <a:r>
                        <a:rPr kumimoji="1" lang="en-US" altLang="ja-JP" sz="700" b="0">
                          <a:solidFill>
                            <a:sysClr val="windowText" lastClr="000000"/>
                          </a:solidFill>
                          <a:latin typeface="+mn-ea"/>
                          <a:ea typeface="+mn-ea"/>
                        </a:rPr>
                        <a:t>8.6 </a:t>
                      </a:r>
                      <a:r>
                        <a:rPr kumimoji="1" lang="ja-JP" altLang="en-US" sz="700" b="0">
                          <a:solidFill>
                            <a:sysClr val="windowText" lastClr="000000"/>
                          </a:solidFill>
                          <a:latin typeface="+mn-ea"/>
                          <a:ea typeface="+mn-ea"/>
                        </a:rPr>
                        <a:t>容量・能力の管理</a:t>
                      </a:r>
                    </a:p>
                  </a:txBody>
                  <a:tcPr anchor="ctr">
                    <a:solidFill>
                      <a:schemeClr val="accent5">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8.31 </a:t>
                      </a:r>
                      <a:r>
                        <a:rPr kumimoji="1" lang="ja-JP" altLang="en-US" sz="700" b="0" i="0" kern="1200">
                          <a:solidFill>
                            <a:schemeClr val="tx1"/>
                          </a:solidFill>
                          <a:effectLst/>
                          <a:latin typeface="+mn-ea"/>
                          <a:ea typeface="+mn-ea"/>
                          <a:cs typeface="+mn-cs"/>
                        </a:rPr>
                        <a:t>開発環境、試験環境及び運用環境の分離</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667283632"/>
                  </a:ext>
                </a:extLst>
              </a:tr>
              <a:tr h="281745">
                <a:tc>
                  <a:txBody>
                    <a:bodyPr/>
                    <a:lstStyle/>
                    <a:p>
                      <a:pPr algn="l"/>
                      <a:r>
                        <a:rPr kumimoji="1" lang="en-US" altLang="ja-JP" sz="700" b="0">
                          <a:solidFill>
                            <a:sysClr val="windowText" lastClr="000000"/>
                          </a:solidFill>
                          <a:latin typeface="+mn-ea"/>
                          <a:ea typeface="+mn-ea"/>
                        </a:rPr>
                        <a:t>8.7 </a:t>
                      </a:r>
                      <a:r>
                        <a:rPr kumimoji="1" lang="ja-JP" altLang="en-US" sz="700" b="0">
                          <a:solidFill>
                            <a:sysClr val="windowText" lastClr="000000"/>
                          </a:solidFill>
                          <a:latin typeface="+mn-ea"/>
                          <a:ea typeface="+mn-ea"/>
                        </a:rPr>
                        <a:t>マルウェアに対する保護</a:t>
                      </a:r>
                    </a:p>
                  </a:txBody>
                  <a:tcPr anchor="ctr">
                    <a:solidFill>
                      <a:schemeClr val="accent5">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8.32 </a:t>
                      </a:r>
                      <a:r>
                        <a:rPr kumimoji="1" lang="ja-JP" altLang="en-US" sz="700" b="0" i="0" kern="1200">
                          <a:solidFill>
                            <a:schemeClr val="tx1"/>
                          </a:solidFill>
                          <a:effectLst/>
                          <a:latin typeface="+mn-ea"/>
                          <a:ea typeface="+mn-ea"/>
                          <a:cs typeface="+mn-cs"/>
                        </a:rPr>
                        <a:t>変更管理</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2513784518"/>
                  </a:ext>
                </a:extLst>
              </a:tr>
              <a:tr h="281745">
                <a:tc>
                  <a:txBody>
                    <a:bodyPr/>
                    <a:lstStyle/>
                    <a:p>
                      <a:pPr algn="l"/>
                      <a:r>
                        <a:rPr kumimoji="1" lang="en-US" altLang="ja-JP" sz="700" b="0">
                          <a:solidFill>
                            <a:sysClr val="windowText" lastClr="000000"/>
                          </a:solidFill>
                          <a:latin typeface="+mn-ea"/>
                          <a:ea typeface="+mn-ea"/>
                        </a:rPr>
                        <a:t>8.8 </a:t>
                      </a:r>
                      <a:r>
                        <a:rPr kumimoji="1" lang="ja-JP" altLang="en-US" sz="700" b="0">
                          <a:solidFill>
                            <a:sysClr val="windowText" lastClr="000000"/>
                          </a:solidFill>
                          <a:latin typeface="+mn-ea"/>
                          <a:ea typeface="+mn-ea"/>
                        </a:rPr>
                        <a:t>技術的脆弱性の管理</a:t>
                      </a:r>
                    </a:p>
                  </a:txBody>
                  <a:tcPr anchor="ctr">
                    <a:solidFill>
                      <a:schemeClr val="accent5">
                        <a:lumMod val="40000"/>
                        <a:lumOff val="60000"/>
                      </a:schemeClr>
                    </a:solidFill>
                  </a:tcPr>
                </a:tc>
                <a:tc>
                  <a:txBody>
                    <a:bodyPr/>
                    <a:lstStyle/>
                    <a:p>
                      <a:pPr algn="l"/>
                      <a:r>
                        <a:rPr kumimoji="1" lang="en-US" altLang="ja-JP" sz="700" b="0" i="0" kern="1200">
                          <a:solidFill>
                            <a:schemeClr val="tx1"/>
                          </a:solidFill>
                          <a:effectLst/>
                          <a:latin typeface="+mn-ea"/>
                          <a:ea typeface="+mn-ea"/>
                          <a:cs typeface="+mn-cs"/>
                        </a:rPr>
                        <a:t>8.33 </a:t>
                      </a:r>
                      <a:r>
                        <a:rPr kumimoji="1" lang="ja-JP" altLang="en-US" sz="700" b="0" i="0" kern="1200">
                          <a:solidFill>
                            <a:schemeClr val="tx1"/>
                          </a:solidFill>
                          <a:effectLst/>
                          <a:latin typeface="+mn-ea"/>
                          <a:ea typeface="+mn-ea"/>
                          <a:cs typeface="+mn-cs"/>
                        </a:rPr>
                        <a:t>試験情報</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164725815"/>
                  </a:ext>
                </a:extLst>
              </a:tr>
              <a:tr h="281745">
                <a:tc>
                  <a:txBody>
                    <a:bodyPr/>
                    <a:lstStyle/>
                    <a:p>
                      <a:pPr algn="l"/>
                      <a:r>
                        <a:rPr kumimoji="1" lang="en-US" altLang="ja-JP" sz="700" b="0">
                          <a:solidFill>
                            <a:sysClr val="windowText" lastClr="000000"/>
                          </a:solidFill>
                          <a:latin typeface="+mn-ea"/>
                          <a:ea typeface="+mn-ea"/>
                        </a:rPr>
                        <a:t>8.9 </a:t>
                      </a:r>
                      <a:r>
                        <a:rPr kumimoji="1" lang="ja-JP" altLang="en-US" sz="700" b="0">
                          <a:solidFill>
                            <a:sysClr val="windowText" lastClr="000000"/>
                          </a:solidFill>
                          <a:latin typeface="+mn-ea"/>
                          <a:ea typeface="+mn-ea"/>
                        </a:rPr>
                        <a:t>構成管理</a:t>
                      </a:r>
                    </a:p>
                  </a:txBody>
                  <a:tcPr anchor="ctr">
                    <a:solidFill>
                      <a:schemeClr val="accent5">
                        <a:lumMod val="40000"/>
                        <a:lumOff val="60000"/>
                      </a:schemeClr>
                    </a:solidFill>
                  </a:tcPr>
                </a:tc>
                <a:tc>
                  <a:txBody>
                    <a:bodyPr/>
                    <a:lstStyle/>
                    <a:p>
                      <a:pPr algn="l"/>
                      <a:r>
                        <a:rPr kumimoji="1" lang="en-US" altLang="ja-JP" sz="700" b="0" i="0" kern="1200" dirty="0">
                          <a:solidFill>
                            <a:schemeClr val="tx1"/>
                          </a:solidFill>
                          <a:effectLst/>
                          <a:latin typeface="+mn-ea"/>
                          <a:ea typeface="+mn-ea"/>
                          <a:cs typeface="+mn-cs"/>
                        </a:rPr>
                        <a:t>8.34 </a:t>
                      </a:r>
                      <a:r>
                        <a:rPr kumimoji="1" lang="ja-JP" altLang="en-US" sz="700" b="0" i="0" kern="1200" dirty="0">
                          <a:solidFill>
                            <a:schemeClr val="tx1"/>
                          </a:solidFill>
                          <a:effectLst/>
                          <a:latin typeface="+mn-ea"/>
                          <a:ea typeface="+mn-ea"/>
                          <a:cs typeface="+mn-cs"/>
                        </a:rPr>
                        <a:t>監査試験中の情報システムの保護</a:t>
                      </a:r>
                      <a:endParaRPr kumimoji="1" lang="en-US" altLang="ja-JP" sz="700" b="0" i="0" kern="1200" dirty="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715479623"/>
                  </a:ext>
                </a:extLst>
              </a:tr>
            </a:tbl>
          </a:graphicData>
        </a:graphic>
      </p:graphicFrame>
      <p:sp>
        <p:nvSpPr>
          <p:cNvPr id="7" name="テキスト ボックス 6">
            <a:extLst>
              <a:ext uri="{FF2B5EF4-FFF2-40B4-BE49-F238E27FC236}">
                <a16:creationId xmlns:a16="http://schemas.microsoft.com/office/drawing/2014/main" id="{A4E13FC6-547A-8AF5-90E7-05E0B37DB30E}"/>
              </a:ext>
            </a:extLst>
          </p:cNvPr>
          <p:cNvSpPr txBox="1"/>
          <p:nvPr/>
        </p:nvSpPr>
        <p:spPr>
          <a:xfrm>
            <a:off x="622800" y="9156849"/>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MSQA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 27002:2022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対応　情報セキュリティ管理策実践ガイド」を基に作成</a:t>
            </a:r>
          </a:p>
        </p:txBody>
      </p:sp>
      <p:sp>
        <p:nvSpPr>
          <p:cNvPr id="9" name="テキスト プレースホルダー 2">
            <a:extLst>
              <a:ext uri="{FF2B5EF4-FFF2-40B4-BE49-F238E27FC236}">
                <a16:creationId xmlns:a16="http://schemas.microsoft.com/office/drawing/2014/main" id="{FA2F8C53-1D5E-132C-5471-D4206DD8065F}"/>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情報セキュリティマネジメントシステム（</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a:t>
            </a:r>
          </a:p>
        </p:txBody>
      </p:sp>
    </p:spTree>
    <p:extLst>
      <p:ext uri="{BB962C8B-B14F-4D97-AF65-F5344CB8AC3E}">
        <p14:creationId xmlns:p14="http://schemas.microsoft.com/office/powerpoint/2010/main" val="2519179942"/>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3693C5AE-EA08-CBE3-0EED-2761FCA5EFCA}"/>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2">
            <a:extLst>
              <a:ext uri="{FF2B5EF4-FFF2-40B4-BE49-F238E27FC236}">
                <a16:creationId xmlns:a16="http://schemas.microsoft.com/office/drawing/2014/main" id="{635F2EC2-130A-6A75-46AC-97F21354008C}"/>
              </a:ext>
            </a:extLst>
          </p:cNvPr>
          <p:cNvSpPr>
            <a:spLocks noGrp="1"/>
          </p:cNvSpPr>
          <p:nvPr>
            <p:ph type="body" sz="quarter" idx="14"/>
          </p:nvPr>
        </p:nvSpPr>
        <p:spPr>
          <a:xfrm>
            <a:off x="1123950" y="1457325"/>
            <a:ext cx="5111250" cy="381000"/>
          </a:xfrm>
        </p:spPr>
        <p:txBody>
          <a:bodyPr/>
          <a:lstStyle/>
          <a:p>
            <a:r>
              <a:rPr kumimoji="1" lang="en-US" altLang="ja-JP"/>
              <a:t>7-2-2. </a:t>
            </a:r>
            <a:r>
              <a:rPr lang="en-US" altLang="ja-JP"/>
              <a:t>ISMS</a:t>
            </a:r>
            <a:r>
              <a:rPr lang="ja-JP" altLang="en-US"/>
              <a:t>の要素と要件</a:t>
            </a:r>
            <a:endParaRPr kumimoji="1" lang="ja-JP" altLang="en-US"/>
          </a:p>
        </p:txBody>
      </p:sp>
      <p:sp>
        <p:nvSpPr>
          <p:cNvPr id="11" name="テキスト プレースホルダー 10">
            <a:extLst>
              <a:ext uri="{FF2B5EF4-FFF2-40B4-BE49-F238E27FC236}">
                <a16:creationId xmlns:a16="http://schemas.microsoft.com/office/drawing/2014/main" id="{714BF190-7B2F-8F62-77E2-9D9D96BE61B4}"/>
              </a:ext>
            </a:extLst>
          </p:cNvPr>
          <p:cNvSpPr>
            <a:spLocks noGrp="1"/>
          </p:cNvSpPr>
          <p:nvPr>
            <p:ph type="body" sz="quarter" idx="16"/>
          </p:nvPr>
        </p:nvSpPr>
        <p:spPr>
          <a:xfrm>
            <a:off x="620924" y="2008870"/>
            <a:ext cx="5612400" cy="381000"/>
          </a:xfrm>
        </p:spPr>
        <p:txBody>
          <a:bodyPr/>
          <a:lstStyle/>
          <a:p>
            <a:r>
              <a:rPr lang="en-US" altLang="ja-JP"/>
              <a:t>ISMS</a:t>
            </a:r>
            <a:r>
              <a:rPr lang="ja-JP" altLang="en-US"/>
              <a:t>の管理策における属性</a:t>
            </a:r>
          </a:p>
        </p:txBody>
      </p:sp>
      <p:sp>
        <p:nvSpPr>
          <p:cNvPr id="15" name="テキスト プレースホルダー 4">
            <a:extLst>
              <a:ext uri="{FF2B5EF4-FFF2-40B4-BE49-F238E27FC236}">
                <a16:creationId xmlns:a16="http://schemas.microsoft.com/office/drawing/2014/main" id="{1F5436D0-38F1-AD48-8045-27EA8C5A8BC5}"/>
              </a:ext>
            </a:extLst>
          </p:cNvPr>
          <p:cNvSpPr txBox="1">
            <a:spLocks/>
          </p:cNvSpPr>
          <p:nvPr/>
        </p:nvSpPr>
        <p:spPr>
          <a:xfrm>
            <a:off x="620924" y="2284602"/>
            <a:ext cx="5612400" cy="2141057"/>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ISO/IEC</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27002</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では、</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2022</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年の改訂より「属性」という考え方が新たに追加されました。この「属性」についての各管理策としては「予防（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preventive </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）」、「検知（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detective </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）」、「是正（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corrective </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）」のいずれかに分類され、またその特性によって「機密性」、「完全性」、「可用性」のいずれかに関連付けられています。さらに、サイバーセキュリティ概念、運用機能、セキュリティドメインという</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3</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つの観点からも属性のグループ分けが行われています。「属性」という考え方が追加された結果、各管理策をより柔軟かつ様々な場面に採用できるようになりました。</a:t>
            </a:r>
            <a:b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この「属性」という考え方は、他の組織や団体が発行するガイドラインなどとの親和性を高める効果も期待できます。たとえば、「サイバーセキュリティ概念」では「識別、防御、検知、対応、復旧」という</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5</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つの属性値が示されていますが、これは米国国立標準研究所（</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NIST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）が発行している</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CSF</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（サイバーセキュリティフレームワーク）でも採用されているものです。また、組織は自らの視点を作るために、独自の属性を作ることも可能です。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graphicFrame>
        <p:nvGraphicFramePr>
          <p:cNvPr id="4" name="表 3">
            <a:extLst>
              <a:ext uri="{FF2B5EF4-FFF2-40B4-BE49-F238E27FC236}">
                <a16:creationId xmlns:a16="http://schemas.microsoft.com/office/drawing/2014/main" id="{CD4B30A6-0AFF-931E-CC33-8CD3972A4612}"/>
              </a:ext>
            </a:extLst>
          </p:cNvPr>
          <p:cNvGraphicFramePr>
            <a:graphicFrameLocks noGrp="1"/>
          </p:cNvGraphicFramePr>
          <p:nvPr/>
        </p:nvGraphicFramePr>
        <p:xfrm>
          <a:off x="622800" y="4463760"/>
          <a:ext cx="5612400" cy="49301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82105">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管理策タイプ</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35543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0">
                          <a:solidFill>
                            <a:srgbClr val="333333"/>
                          </a:solidFill>
                          <a:latin typeface="+mn-ea"/>
                          <a:ea typeface="+mn-ea"/>
                        </a:rPr>
                        <a:t>情報セキュリティインシデントの発生との関係において、リスクをいつどのように修正するかという観点から管理策を見る属性</a:t>
                      </a:r>
                      <a:br>
                        <a:rPr lang="en-US" altLang="ja-JP" sz="1050" b="0">
                          <a:solidFill>
                            <a:srgbClr val="333333"/>
                          </a:solidFill>
                          <a:latin typeface="+mn-ea"/>
                          <a:ea typeface="+mn-ea"/>
                        </a:rPr>
                      </a:br>
                      <a:r>
                        <a:rPr lang="ja-JP" altLang="en-US" sz="1050" b="0">
                          <a:solidFill>
                            <a:srgbClr val="333333"/>
                          </a:solidFill>
                          <a:latin typeface="+mn-ea"/>
                          <a:ea typeface="+mn-ea"/>
                        </a:rPr>
                        <a:t>［属性値］予防、検知、是正</a:t>
                      </a:r>
                      <a:endParaRPr lang="en-US" altLang="ja-JP" sz="1050" b="0">
                        <a:solidFill>
                          <a:srgbClr val="333333"/>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89108010"/>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1">
                          <a:solidFill>
                            <a:schemeClr val="bg1"/>
                          </a:solidFill>
                          <a:latin typeface="+mn-ea"/>
                          <a:ea typeface="+mn-ea"/>
                        </a:rPr>
                        <a:t>情報セキュリティ特性</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807901729"/>
                  </a:ext>
                </a:extLst>
              </a:tr>
              <a:tr h="363186">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0">
                          <a:solidFill>
                            <a:srgbClr val="333333"/>
                          </a:solidFill>
                          <a:latin typeface="+mn-ea"/>
                          <a:ea typeface="+mn-ea"/>
                        </a:rPr>
                        <a:t>情報のどの特性の維持に寄与するかという観点から管理策を見る属性</a:t>
                      </a:r>
                      <a:br>
                        <a:rPr lang="en-US" altLang="ja-JP" sz="1050" b="0">
                          <a:solidFill>
                            <a:srgbClr val="333333"/>
                          </a:solidFill>
                          <a:latin typeface="+mn-ea"/>
                          <a:ea typeface="+mn-ea"/>
                        </a:rPr>
                      </a:br>
                      <a:r>
                        <a:rPr lang="ja-JP" altLang="en-US" sz="1050" b="0">
                          <a:solidFill>
                            <a:srgbClr val="333333"/>
                          </a:solidFill>
                          <a:latin typeface="+mn-ea"/>
                          <a:ea typeface="+mn-ea"/>
                        </a:rPr>
                        <a:t>［属性値］機密性、完全性、可用性</a:t>
                      </a:r>
                      <a:endParaRPr lang="en-US" altLang="ja-JP" sz="1050" b="0">
                        <a:solidFill>
                          <a:srgbClr val="333333"/>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54187324"/>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1">
                          <a:solidFill>
                            <a:schemeClr val="bg1"/>
                          </a:solidFill>
                          <a:latin typeface="+mn-ea"/>
                          <a:ea typeface="+mn-ea"/>
                        </a:rPr>
                        <a:t>サイバーセキュリティ概念</a:t>
                      </a:r>
                      <a:endParaRPr lang="en-US" altLang="ja-JP" sz="1050" b="1">
                        <a:solidFill>
                          <a:schemeClr val="bg1"/>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668053817"/>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zh-TW" sz="1050" b="0">
                          <a:solidFill>
                            <a:srgbClr val="333333"/>
                          </a:solidFill>
                          <a:latin typeface="+mn-ea"/>
                          <a:ea typeface="+mn-ea"/>
                        </a:rPr>
                        <a:t>ISO/IEC TS 27119</a:t>
                      </a:r>
                      <a:r>
                        <a:rPr lang="ja-JP" altLang="en-US" sz="1050" b="0">
                          <a:solidFill>
                            <a:srgbClr val="333333"/>
                          </a:solidFill>
                          <a:latin typeface="+mn-ea"/>
                          <a:ea typeface="+mn-ea"/>
                        </a:rPr>
                        <a:t>に記述されているサイバーセキュリティフレームワークで定義された、サイバーセキュリティ概念との関連付けの観点から管理策を見る属性</a:t>
                      </a:r>
                      <a:br>
                        <a:rPr lang="en-US" altLang="zh-TW" sz="1050" b="0">
                          <a:solidFill>
                            <a:srgbClr val="333333"/>
                          </a:solidFill>
                          <a:latin typeface="+mn-ea"/>
                          <a:ea typeface="+mn-ea"/>
                        </a:rPr>
                      </a:br>
                      <a:r>
                        <a:rPr lang="ja-JP" altLang="en-US" sz="1050" b="0">
                          <a:solidFill>
                            <a:srgbClr val="333333"/>
                          </a:solidFill>
                          <a:latin typeface="+mn-ea"/>
                          <a:ea typeface="+mn-ea"/>
                        </a:rPr>
                        <a:t>［属性値］</a:t>
                      </a:r>
                      <a:r>
                        <a:rPr lang="zh-TW" altLang="en-US" sz="1050" b="0">
                          <a:solidFill>
                            <a:srgbClr val="333333"/>
                          </a:solidFill>
                          <a:latin typeface="+mn-ea"/>
                          <a:ea typeface="+mn-ea"/>
                        </a:rPr>
                        <a:t>識別、防御、検知、対応、復旧</a:t>
                      </a:r>
                      <a:endParaRPr lang="en-US" altLang="ja-JP" sz="1050" b="0">
                        <a:solidFill>
                          <a:srgbClr val="333333"/>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97998979"/>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1">
                          <a:solidFill>
                            <a:schemeClr val="bg1"/>
                          </a:solidFill>
                          <a:latin typeface="+mn-ea"/>
                          <a:ea typeface="+mn-ea"/>
                        </a:rPr>
                        <a:t>運用機能</a:t>
                      </a:r>
                      <a:endParaRPr lang="en-US" altLang="ja-JP" sz="1050" b="1">
                        <a:solidFill>
                          <a:schemeClr val="bg1"/>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183452241"/>
                  </a:ext>
                </a:extLst>
              </a:tr>
              <a:tr h="1235964">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0">
                          <a:solidFill>
                            <a:srgbClr val="333333"/>
                          </a:solidFill>
                          <a:latin typeface="+mn-ea"/>
                          <a:ea typeface="+mn-ea"/>
                        </a:rPr>
                        <a:t>実践者の情報セキュリティ機能の観点から管理策を見る属性</a:t>
                      </a:r>
                      <a:br>
                        <a:rPr lang="en-US" altLang="ja-JP" sz="1050" b="0">
                          <a:solidFill>
                            <a:srgbClr val="333333"/>
                          </a:solidFill>
                          <a:latin typeface="+mn-ea"/>
                          <a:ea typeface="+mn-ea"/>
                        </a:rPr>
                      </a:br>
                      <a:r>
                        <a:rPr lang="ja-JP" altLang="en-US" sz="1050" b="0">
                          <a:solidFill>
                            <a:srgbClr val="333333"/>
                          </a:solidFill>
                          <a:latin typeface="+mn-ea"/>
                          <a:ea typeface="+mn-ea"/>
                        </a:rPr>
                        <a:t>［属性値］ガバナンス、資産管理、情報保護、人的資源のセキュリティ、物理的セキュリティ、システムおよびネットワークセキュリティ、アプリケーションのセキュリティ、セキュリティを保った構成、識別情報およびアクセスの管理、脅威および脆弱性の管理、継続、供給者関係のセキュリティ、法および順守、情報セキュリティ事象管理、情報セキュリティ保証</a:t>
                      </a:r>
                      <a:endParaRPr lang="en-US" altLang="ja-JP" sz="1050" b="0">
                        <a:solidFill>
                          <a:srgbClr val="333333"/>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25429463"/>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1">
                          <a:solidFill>
                            <a:schemeClr val="bg1"/>
                          </a:solidFill>
                          <a:latin typeface="+mn-ea"/>
                          <a:ea typeface="+mn-ea"/>
                        </a:rPr>
                        <a:t>セキュリティドメイン</a:t>
                      </a:r>
                      <a:endParaRPr lang="en-US" altLang="ja-JP" sz="1050" b="1">
                        <a:solidFill>
                          <a:schemeClr val="bg1"/>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4163283095"/>
                  </a:ext>
                </a:extLst>
              </a:tr>
              <a:tr h="205105">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0">
                          <a:solidFill>
                            <a:srgbClr val="333333"/>
                          </a:solidFill>
                          <a:latin typeface="+mn-ea"/>
                          <a:ea typeface="+mn-ea"/>
                        </a:rPr>
                        <a:t>情報セキュリティドメインの観点から管理策を見る属性</a:t>
                      </a:r>
                      <a:br>
                        <a:rPr lang="en-US" altLang="ja-JP" sz="1050" b="0">
                          <a:solidFill>
                            <a:srgbClr val="333333"/>
                          </a:solidFill>
                          <a:latin typeface="+mn-ea"/>
                          <a:ea typeface="+mn-ea"/>
                        </a:rPr>
                      </a:br>
                      <a:r>
                        <a:rPr lang="ja-JP" altLang="en-US" sz="1050" b="0">
                          <a:solidFill>
                            <a:srgbClr val="333333"/>
                          </a:solidFill>
                          <a:latin typeface="+mn-ea"/>
                          <a:ea typeface="+mn-ea"/>
                        </a:rPr>
                        <a:t>［属性値］ガバナンスおよびエコシステム、保護、防御、対応力</a:t>
                      </a:r>
                      <a:endParaRPr lang="en-US" altLang="ja-JP" sz="1050" b="0">
                        <a:solidFill>
                          <a:srgbClr val="333333"/>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24752952"/>
                  </a:ext>
                </a:extLst>
              </a:tr>
            </a:tbl>
          </a:graphicData>
        </a:graphic>
      </p:graphicFrame>
      <p:sp>
        <p:nvSpPr>
          <p:cNvPr id="13" name="テキスト プレースホルダー 2">
            <a:extLst>
              <a:ext uri="{FF2B5EF4-FFF2-40B4-BE49-F238E27FC236}">
                <a16:creationId xmlns:a16="http://schemas.microsoft.com/office/drawing/2014/main" id="{45D79150-6485-3596-FD36-EC2111D76A2D}"/>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情報セキュリティマネジメントシステム（</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a:t>
            </a:r>
          </a:p>
        </p:txBody>
      </p:sp>
    </p:spTree>
    <p:extLst>
      <p:ext uri="{BB962C8B-B14F-4D97-AF65-F5344CB8AC3E}">
        <p14:creationId xmlns:p14="http://schemas.microsoft.com/office/powerpoint/2010/main" val="379398817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C8186F3C-0F88-E992-7E54-48D72C33E96D}"/>
              </a:ext>
            </a:extLst>
          </p:cNvPr>
          <p:cNvSpPr>
            <a:spLocks noGrp="1"/>
          </p:cNvSpPr>
          <p:nvPr>
            <p:ph type="body" sz="quarter" idx="16"/>
          </p:nvPr>
        </p:nvSpPr>
        <p:spPr>
          <a:xfrm>
            <a:off x="620924" y="2013900"/>
            <a:ext cx="5612400" cy="381000"/>
          </a:xfrm>
        </p:spPr>
        <p:txBody>
          <a:bodyPr/>
          <a:lstStyle/>
          <a:p>
            <a:r>
              <a:rPr kumimoji="1" lang="en-US" altLang="ja-JP"/>
              <a:t>ISMS</a:t>
            </a:r>
            <a:r>
              <a:rPr kumimoji="1" lang="ja-JP" altLang="en-US"/>
              <a:t>の構築</a:t>
            </a:r>
          </a:p>
        </p:txBody>
      </p:sp>
      <p:sp>
        <p:nvSpPr>
          <p:cNvPr id="5" name="スライド番号プレースホルダー 4">
            <a:extLst>
              <a:ext uri="{FF2B5EF4-FFF2-40B4-BE49-F238E27FC236}">
                <a16:creationId xmlns:a16="http://schemas.microsoft.com/office/drawing/2014/main" id="{3693C5AE-EA08-CBE3-0EED-2761FCA5EFCA}"/>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2">
            <a:extLst>
              <a:ext uri="{FF2B5EF4-FFF2-40B4-BE49-F238E27FC236}">
                <a16:creationId xmlns:a16="http://schemas.microsoft.com/office/drawing/2014/main" id="{4C25A68E-C0E0-396D-AD14-A7D825E56E1C}"/>
              </a:ext>
            </a:extLst>
          </p:cNvPr>
          <p:cNvSpPr>
            <a:spLocks noGrp="1"/>
          </p:cNvSpPr>
          <p:nvPr>
            <p:ph type="body" sz="quarter" idx="14"/>
          </p:nvPr>
        </p:nvSpPr>
        <p:spPr>
          <a:xfrm>
            <a:off x="1123950" y="1457325"/>
            <a:ext cx="5111250" cy="381000"/>
          </a:xfrm>
        </p:spPr>
        <p:txBody>
          <a:bodyPr/>
          <a:lstStyle/>
          <a:p>
            <a:r>
              <a:rPr kumimoji="1" lang="en-US" altLang="ja-JP"/>
              <a:t>7-2-3. </a:t>
            </a:r>
            <a:r>
              <a:rPr lang="en-US" altLang="ja-JP"/>
              <a:t>ISMS</a:t>
            </a:r>
            <a:r>
              <a:rPr lang="ja-JP" altLang="en-US"/>
              <a:t>の実装と認証</a:t>
            </a:r>
            <a:endParaRPr kumimoji="1" lang="ja-JP" altLang="en-US"/>
          </a:p>
        </p:txBody>
      </p:sp>
      <p:sp>
        <p:nvSpPr>
          <p:cNvPr id="9" name="テキスト プレースホルダー 2">
            <a:extLst>
              <a:ext uri="{FF2B5EF4-FFF2-40B4-BE49-F238E27FC236}">
                <a16:creationId xmlns:a16="http://schemas.microsoft.com/office/drawing/2014/main" id="{1C33F115-3F36-1E13-8D92-70B38D20ADCD}"/>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情報セキュリティマネジメントシステム（</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a:t>
            </a:r>
          </a:p>
        </p:txBody>
      </p:sp>
      <p:sp>
        <p:nvSpPr>
          <p:cNvPr id="8" name="テキスト プレースホルダー 4">
            <a:extLst>
              <a:ext uri="{FF2B5EF4-FFF2-40B4-BE49-F238E27FC236}">
                <a16:creationId xmlns:a16="http://schemas.microsoft.com/office/drawing/2014/main" id="{521F4E13-D36F-B00E-C0F5-5937BA80A64B}"/>
              </a:ext>
            </a:extLst>
          </p:cNvPr>
          <p:cNvSpPr txBox="1">
            <a:spLocks/>
          </p:cNvSpPr>
          <p:nvPr/>
        </p:nvSpPr>
        <p:spPr>
          <a:xfrm>
            <a:off x="620924" y="2296672"/>
            <a:ext cx="5612400" cy="6771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に準拠した</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を実装するには、どのようなステップが必要なのか解説します。実装に際しては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の認証審査を受けることになります。そのため、審査対象となる</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の構築を実施し、実際の運用状況の記録をつけることとなります。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0" name="表 25">
            <a:extLst>
              <a:ext uri="{FF2B5EF4-FFF2-40B4-BE49-F238E27FC236}">
                <a16:creationId xmlns:a16="http://schemas.microsoft.com/office/drawing/2014/main" id="{D704CD3E-599F-1722-6059-7AD4BEB2EFC1}"/>
              </a:ext>
            </a:extLst>
          </p:cNvPr>
          <p:cNvGraphicFramePr>
            <a:graphicFrameLocks noGrp="1"/>
          </p:cNvGraphicFramePr>
          <p:nvPr>
            <p:extLst>
              <p:ext uri="{D42A27DB-BD31-4B8C-83A1-F6EECF244321}">
                <p14:modId xmlns:p14="http://schemas.microsoft.com/office/powerpoint/2010/main" val="485697763"/>
              </p:ext>
            </p:extLst>
          </p:nvPr>
        </p:nvGraphicFramePr>
        <p:xfrm>
          <a:off x="619048" y="2973805"/>
          <a:ext cx="5614276" cy="5402541"/>
        </p:xfrm>
        <a:graphic>
          <a:graphicData uri="http://schemas.openxmlformats.org/drawingml/2006/table">
            <a:tbl>
              <a:tblPr firstRow="1" bandRow="1">
                <a:tableStyleId>{5940675A-B579-460E-94D1-54222C63F5DA}</a:tableStyleId>
              </a:tblPr>
              <a:tblGrid>
                <a:gridCol w="1971752">
                  <a:extLst>
                    <a:ext uri="{9D8B030D-6E8A-4147-A177-3AD203B41FA5}">
                      <a16:colId xmlns:a16="http://schemas.microsoft.com/office/drawing/2014/main" val="2189690052"/>
                    </a:ext>
                  </a:extLst>
                </a:gridCol>
                <a:gridCol w="3642524">
                  <a:extLst>
                    <a:ext uri="{9D8B030D-6E8A-4147-A177-3AD203B41FA5}">
                      <a16:colId xmlns:a16="http://schemas.microsoft.com/office/drawing/2014/main" val="1728676998"/>
                    </a:ext>
                  </a:extLst>
                </a:gridCol>
              </a:tblGrid>
              <a:tr h="265264">
                <a:tc gridSpan="2">
                  <a:txBody>
                    <a:bodyPr/>
                    <a:lstStyle/>
                    <a:p>
                      <a:pPr algn="ctr"/>
                      <a:r>
                        <a:rPr kumimoji="1" lang="en-US" altLang="ja-JP" sz="1050" b="1">
                          <a:solidFill>
                            <a:schemeClr val="bg1"/>
                          </a:solidFill>
                          <a:latin typeface="+mn-ea"/>
                          <a:ea typeface="+mn-ea"/>
                        </a:rPr>
                        <a:t>ISMS</a:t>
                      </a:r>
                      <a:r>
                        <a:rPr kumimoji="1" lang="ja-JP" altLang="en-US" sz="1050" b="1">
                          <a:solidFill>
                            <a:schemeClr val="bg1"/>
                          </a:solidFill>
                          <a:latin typeface="+mn-ea"/>
                          <a:ea typeface="+mn-ea"/>
                        </a:rPr>
                        <a:t>の構築</a:t>
                      </a:r>
                    </a:p>
                  </a:txBody>
                  <a:tcPr anchor="ctr">
                    <a:solidFill>
                      <a:schemeClr val="accent1">
                        <a:lumMod val="75000"/>
                      </a:schemeClr>
                    </a:solidFill>
                  </a:tcPr>
                </a:tc>
                <a:tc hMerge="1">
                  <a:txBody>
                    <a:bodyPr/>
                    <a:lstStyle/>
                    <a:p>
                      <a:pPr algn="ctr"/>
                      <a:endParaRPr kumimoji="1" lang="ja-JP" altLang="en-US" sz="1050" b="1">
                        <a:solidFill>
                          <a:schemeClr val="bg1"/>
                        </a:solidFill>
                        <a:latin typeface="+mn-ea"/>
                        <a:ea typeface="+mn-ea"/>
                      </a:endParaRPr>
                    </a:p>
                  </a:txBody>
                  <a:tcPr anchor="ctr">
                    <a:solidFill>
                      <a:schemeClr val="accent1">
                        <a:lumMod val="75000"/>
                      </a:schemeClr>
                    </a:solidFill>
                  </a:tcPr>
                </a:tc>
                <a:extLst>
                  <a:ext uri="{0D108BD9-81ED-4DB2-BD59-A6C34878D82A}">
                    <a16:rowId xmlns:a16="http://schemas.microsoft.com/office/drawing/2014/main" val="2212170855"/>
                  </a:ext>
                </a:extLst>
              </a:tr>
              <a:tr h="266400">
                <a:tc>
                  <a:txBody>
                    <a:bodyPr/>
                    <a:lstStyle/>
                    <a:p>
                      <a:pPr algn="ctr"/>
                      <a:r>
                        <a:rPr kumimoji="1" lang="ja-JP" altLang="en-US" sz="1050" b="1">
                          <a:solidFill>
                            <a:schemeClr val="bg1"/>
                          </a:solidFill>
                          <a:latin typeface="+mn-ea"/>
                          <a:ea typeface="+mn-ea"/>
                        </a:rPr>
                        <a:t>ステップ</a:t>
                      </a:r>
                    </a:p>
                  </a:txBody>
                  <a:tcPr anchor="ctr">
                    <a:solidFill>
                      <a:schemeClr val="accent1">
                        <a:lumMod val="75000"/>
                      </a:schemeClr>
                    </a:solidFill>
                  </a:tcPr>
                </a:tc>
                <a:tc>
                  <a:txBody>
                    <a:bodyPr/>
                    <a:lstStyle/>
                    <a:p>
                      <a:pPr algn="ctr"/>
                      <a:r>
                        <a:rPr kumimoji="1" lang="ja-JP" altLang="en-US" sz="1050" b="1">
                          <a:solidFill>
                            <a:schemeClr val="bg1"/>
                          </a:solidFill>
                          <a:latin typeface="+mn-ea"/>
                          <a:ea typeface="+mn-ea"/>
                        </a:rPr>
                        <a:t>概要</a:t>
                      </a:r>
                    </a:p>
                  </a:txBody>
                  <a:tcPr anchor="ctr">
                    <a:solidFill>
                      <a:schemeClr val="accent1">
                        <a:lumMod val="75000"/>
                      </a:schemeClr>
                    </a:solidFill>
                  </a:tcPr>
                </a:tc>
                <a:extLst>
                  <a:ext uri="{0D108BD9-81ED-4DB2-BD59-A6C34878D82A}">
                    <a16:rowId xmlns:a16="http://schemas.microsoft.com/office/drawing/2014/main" val="2628323357"/>
                  </a:ext>
                </a:extLst>
              </a:tr>
              <a:tr h="602872">
                <a:tc>
                  <a:txBody>
                    <a:bodyPr/>
                    <a:lstStyle/>
                    <a:p>
                      <a:pPr algn="l"/>
                      <a:r>
                        <a:rPr kumimoji="1" lang="ja-JP" altLang="en-US" sz="1050" b="0">
                          <a:solidFill>
                            <a:sysClr val="windowText" lastClr="000000"/>
                          </a:solidFill>
                          <a:latin typeface="+mn-ea"/>
                          <a:ea typeface="+mn-ea"/>
                        </a:rPr>
                        <a:t>適用範囲の決定</a:t>
                      </a:r>
                    </a:p>
                  </a:txBody>
                  <a:tcPr anchor="ctr">
                    <a:solidFill>
                      <a:schemeClr val="bg1"/>
                    </a:solidFill>
                  </a:tcPr>
                </a:tc>
                <a:tc>
                  <a:txBody>
                    <a:bodyPr/>
                    <a:lstStyle/>
                    <a:p>
                      <a:pPr algn="l"/>
                      <a:r>
                        <a:rPr kumimoji="1" lang="ja-JP" altLang="en-US" sz="1050" b="0">
                          <a:latin typeface="+mn-ea"/>
                          <a:ea typeface="+mn-ea"/>
                        </a:rPr>
                        <a:t>会社全体だけでなく、特定の部署・拠点のみといったように</a:t>
                      </a:r>
                      <a:r>
                        <a:rPr kumimoji="1" lang="en-US" altLang="ja-JP" sz="1050" b="0">
                          <a:latin typeface="+mn-ea"/>
                          <a:ea typeface="+mn-ea"/>
                        </a:rPr>
                        <a:t>ISMS</a:t>
                      </a:r>
                      <a:r>
                        <a:rPr kumimoji="1" lang="ja-JP" altLang="en-US" sz="1050" b="0">
                          <a:latin typeface="+mn-ea"/>
                          <a:ea typeface="+mn-ea"/>
                        </a:rPr>
                        <a:t>の範囲を限定することも可能なため、まずは適用範囲を決定します。</a:t>
                      </a:r>
                    </a:p>
                  </a:txBody>
                  <a:tcPr anchor="ctr">
                    <a:solidFill>
                      <a:schemeClr val="bg1"/>
                    </a:solidFill>
                  </a:tcPr>
                </a:tc>
                <a:extLst>
                  <a:ext uri="{0D108BD9-81ED-4DB2-BD59-A6C34878D82A}">
                    <a16:rowId xmlns:a16="http://schemas.microsoft.com/office/drawing/2014/main" val="2879300407"/>
                  </a:ext>
                </a:extLst>
              </a:tr>
              <a:tr h="592997">
                <a:tc>
                  <a:txBody>
                    <a:bodyPr/>
                    <a:lstStyle/>
                    <a:p>
                      <a:pPr algn="l"/>
                      <a:r>
                        <a:rPr kumimoji="1" lang="ja-JP" altLang="en-US" sz="1050" b="0">
                          <a:solidFill>
                            <a:sysClr val="windowText" lastClr="000000"/>
                          </a:solidFill>
                          <a:latin typeface="+mn-ea"/>
                          <a:ea typeface="+mn-ea"/>
                        </a:rPr>
                        <a:t>情報セキュリティ方針の策定</a:t>
                      </a:r>
                    </a:p>
                  </a:txBody>
                  <a:tcPr anchor="ctr">
                    <a:solidFill>
                      <a:schemeClr val="bg1"/>
                    </a:solidFill>
                  </a:tcPr>
                </a:tc>
                <a:tc>
                  <a:txBody>
                    <a:bodyPr/>
                    <a:lstStyle/>
                    <a:p>
                      <a:pPr algn="l"/>
                      <a:r>
                        <a:rPr kumimoji="1" lang="en-US" altLang="ja-JP" sz="1050" b="0">
                          <a:latin typeface="+mn-ea"/>
                          <a:ea typeface="+mn-ea"/>
                        </a:rPr>
                        <a:t>ISMS</a:t>
                      </a:r>
                      <a:r>
                        <a:rPr kumimoji="1" lang="ja-JP" altLang="en-US" sz="1050" b="0">
                          <a:latin typeface="+mn-ea"/>
                          <a:ea typeface="+mn-ea"/>
                        </a:rPr>
                        <a:t>の基本的な指針として、会社の情報セキュリティ方針を策定します。</a:t>
                      </a:r>
                    </a:p>
                  </a:txBody>
                  <a:tcPr anchor="ctr">
                    <a:solidFill>
                      <a:schemeClr val="bg1"/>
                    </a:solidFill>
                  </a:tcPr>
                </a:tc>
                <a:extLst>
                  <a:ext uri="{0D108BD9-81ED-4DB2-BD59-A6C34878D82A}">
                    <a16:rowId xmlns:a16="http://schemas.microsoft.com/office/drawing/2014/main" val="1201929860"/>
                  </a:ext>
                </a:extLst>
              </a:tr>
              <a:tr h="592997">
                <a:tc>
                  <a:txBody>
                    <a:bodyPr/>
                    <a:lstStyle/>
                    <a:p>
                      <a:pPr algn="l"/>
                      <a:r>
                        <a:rPr kumimoji="1" lang="ja-JP" altLang="en-US" sz="1050" b="0">
                          <a:solidFill>
                            <a:sysClr val="windowText" lastClr="000000"/>
                          </a:solidFill>
                          <a:latin typeface="+mn-ea"/>
                          <a:ea typeface="+mn-ea"/>
                        </a:rPr>
                        <a:t>体制の確立</a:t>
                      </a:r>
                    </a:p>
                  </a:txBody>
                  <a:tcPr anchor="ctr">
                    <a:solidFill>
                      <a:schemeClr val="bg1"/>
                    </a:solidFill>
                  </a:tcPr>
                </a:tc>
                <a:tc>
                  <a:txBody>
                    <a:bodyPr/>
                    <a:lstStyle/>
                    <a:p>
                      <a:pPr algn="l"/>
                      <a:r>
                        <a:rPr kumimoji="1" lang="en-US" altLang="ja-JP" sz="1050" b="0">
                          <a:latin typeface="+mn-ea"/>
                          <a:ea typeface="+mn-ea"/>
                        </a:rPr>
                        <a:t>ISMS</a:t>
                      </a:r>
                      <a:r>
                        <a:rPr kumimoji="1" lang="ja-JP" altLang="en-US" sz="1050" b="0">
                          <a:latin typeface="+mn-ea"/>
                          <a:ea typeface="+mn-ea"/>
                        </a:rPr>
                        <a:t>管理責任者、</a:t>
                      </a:r>
                      <a:r>
                        <a:rPr kumimoji="1" lang="en-US" altLang="ja-JP" sz="1050" b="0">
                          <a:latin typeface="+mn-ea"/>
                          <a:ea typeface="+mn-ea"/>
                        </a:rPr>
                        <a:t>ISMS</a:t>
                      </a:r>
                      <a:r>
                        <a:rPr kumimoji="1" lang="ja-JP" altLang="en-US" sz="1050" b="0">
                          <a:latin typeface="+mn-ea"/>
                          <a:ea typeface="+mn-ea"/>
                        </a:rPr>
                        <a:t>推進事務局、</a:t>
                      </a:r>
                      <a:r>
                        <a:rPr kumimoji="1" lang="en-US" altLang="ja-JP" sz="1050" b="0">
                          <a:latin typeface="+mn-ea"/>
                          <a:ea typeface="+mn-ea"/>
                        </a:rPr>
                        <a:t>ISMS</a:t>
                      </a:r>
                      <a:r>
                        <a:rPr kumimoji="1" lang="ja-JP" altLang="en-US" sz="1050" b="0">
                          <a:latin typeface="+mn-ea"/>
                          <a:ea typeface="+mn-ea"/>
                        </a:rPr>
                        <a:t>内部監査チームなど、</a:t>
                      </a:r>
                      <a:r>
                        <a:rPr kumimoji="1" lang="en-US" altLang="ja-JP" sz="1050" b="0">
                          <a:latin typeface="+mn-ea"/>
                          <a:ea typeface="+mn-ea"/>
                        </a:rPr>
                        <a:t>ISMS</a:t>
                      </a:r>
                      <a:r>
                        <a:rPr kumimoji="1" lang="ja-JP" altLang="en-US" sz="1050" b="0">
                          <a:latin typeface="+mn-ea"/>
                          <a:ea typeface="+mn-ea"/>
                        </a:rPr>
                        <a:t>の運用体制を決定します。</a:t>
                      </a:r>
                    </a:p>
                  </a:txBody>
                  <a:tcPr anchor="ctr">
                    <a:solidFill>
                      <a:schemeClr val="bg1"/>
                    </a:solidFill>
                  </a:tcPr>
                </a:tc>
                <a:extLst>
                  <a:ext uri="{0D108BD9-81ED-4DB2-BD59-A6C34878D82A}">
                    <a16:rowId xmlns:a16="http://schemas.microsoft.com/office/drawing/2014/main" val="2689446167"/>
                  </a:ext>
                </a:extLst>
              </a:tr>
              <a:tr h="592997">
                <a:tc>
                  <a:txBody>
                    <a:bodyPr/>
                    <a:lstStyle/>
                    <a:p>
                      <a:pPr algn="l"/>
                      <a:r>
                        <a:rPr kumimoji="1" lang="en-US" altLang="ja-JP" sz="1050" b="0">
                          <a:solidFill>
                            <a:sysClr val="windowText" lastClr="000000"/>
                          </a:solidFill>
                          <a:latin typeface="+mn-ea"/>
                          <a:ea typeface="+mn-ea"/>
                        </a:rPr>
                        <a:t>ISMS</a:t>
                      </a:r>
                      <a:r>
                        <a:rPr kumimoji="1" lang="ja-JP" altLang="en-US" sz="1050" b="0">
                          <a:solidFill>
                            <a:sysClr val="windowText" lastClr="000000"/>
                          </a:solidFill>
                          <a:latin typeface="+mn-ea"/>
                          <a:ea typeface="+mn-ea"/>
                        </a:rPr>
                        <a:t>文書の作成</a:t>
                      </a:r>
                    </a:p>
                  </a:txBody>
                  <a:tcPr anchor="ctr">
                    <a:solidFill>
                      <a:schemeClr val="bg1"/>
                    </a:solidFill>
                  </a:tcPr>
                </a:tc>
                <a:tc>
                  <a:txBody>
                    <a:bodyPr/>
                    <a:lstStyle/>
                    <a:p>
                      <a:pPr algn="l"/>
                      <a:r>
                        <a:rPr kumimoji="1" lang="en-US" altLang="ja-JP" sz="1050" b="0">
                          <a:latin typeface="+mn-ea"/>
                          <a:ea typeface="+mn-ea"/>
                        </a:rPr>
                        <a:t>ISMS</a:t>
                      </a:r>
                      <a:r>
                        <a:rPr kumimoji="1" lang="ja-JP" altLang="en-US" sz="1050" b="0">
                          <a:latin typeface="+mn-ea"/>
                          <a:ea typeface="+mn-ea"/>
                        </a:rPr>
                        <a:t>を運用・維持するための手順やガイドラインを文書化します。従業員や関係者が理解しやすく、利用・実践しやすい形式で作成することが重要です。</a:t>
                      </a:r>
                      <a:endParaRPr kumimoji="1" lang="en-US" altLang="ja-JP" sz="1050" b="0">
                        <a:latin typeface="+mn-ea"/>
                        <a:ea typeface="+mn-ea"/>
                      </a:endParaRPr>
                    </a:p>
                  </a:txBody>
                  <a:tcPr anchor="ctr">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645990548"/>
                  </a:ext>
                </a:extLst>
              </a:tr>
              <a:tr h="535626">
                <a:tc>
                  <a:txBody>
                    <a:bodyPr/>
                    <a:lstStyle/>
                    <a:p>
                      <a:pPr algn="l"/>
                      <a:r>
                        <a:rPr kumimoji="1" lang="ja-JP" altLang="en-US" sz="1050" b="0">
                          <a:solidFill>
                            <a:sysClr val="windowText" lastClr="000000"/>
                          </a:solidFill>
                          <a:latin typeface="+mn-ea"/>
                          <a:ea typeface="+mn-ea"/>
                        </a:rPr>
                        <a:t>リスクアセスメントの実施</a:t>
                      </a:r>
                    </a:p>
                  </a:txBody>
                  <a:tcPr anchor="ctr">
                    <a:solidFill>
                      <a:schemeClr val="bg1"/>
                    </a:solidFill>
                  </a:tcPr>
                </a:tc>
                <a:tc>
                  <a:txBody>
                    <a:bodyPr/>
                    <a:lstStyle/>
                    <a:p>
                      <a:pPr algn="l"/>
                      <a:r>
                        <a:rPr kumimoji="1" lang="ja-JP" altLang="en-US" sz="1050" b="0" i="0" kern="1200">
                          <a:solidFill>
                            <a:schemeClr val="tx1"/>
                          </a:solidFill>
                          <a:effectLst/>
                          <a:latin typeface="+mn-ea"/>
                          <a:ea typeface="+mn-ea"/>
                          <a:cs typeface="+mn-cs"/>
                        </a:rPr>
                        <a:t>会社が持つ情報資産を洗い出し、それらに想定しうるリスクと対策を決定します。リスクアセスメントの結果は記録を作成します。</a:t>
                      </a:r>
                      <a:endParaRPr kumimoji="1" lang="en-US" altLang="ja-JP" sz="105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10181244"/>
                  </a:ext>
                </a:extLst>
              </a:tr>
              <a:tr h="592997">
                <a:tc>
                  <a:txBody>
                    <a:bodyPr/>
                    <a:lstStyle/>
                    <a:p>
                      <a:pPr algn="l"/>
                      <a:r>
                        <a:rPr kumimoji="1" lang="ja-JP" altLang="en-US" sz="1050" b="0">
                          <a:solidFill>
                            <a:sysClr val="windowText" lastClr="000000"/>
                          </a:solidFill>
                          <a:latin typeface="+mn-ea"/>
                          <a:ea typeface="+mn-ea"/>
                        </a:rPr>
                        <a:t>従業員の教育</a:t>
                      </a:r>
                    </a:p>
                  </a:txBody>
                  <a:tcPr anchor="ctr">
                    <a:solidFill>
                      <a:schemeClr val="bg1"/>
                    </a:solidFill>
                  </a:tcPr>
                </a:tc>
                <a:tc>
                  <a:txBody>
                    <a:bodyPr/>
                    <a:lstStyle/>
                    <a:p>
                      <a:pPr algn="l"/>
                      <a:r>
                        <a:rPr kumimoji="1" lang="en-US" altLang="ja-JP" sz="1050" b="0" i="0" kern="1200">
                          <a:solidFill>
                            <a:schemeClr val="tx1"/>
                          </a:solidFill>
                          <a:effectLst/>
                          <a:latin typeface="+mn-ea"/>
                          <a:ea typeface="+mn-ea"/>
                          <a:cs typeface="+mn-cs"/>
                        </a:rPr>
                        <a:t>ISMS</a:t>
                      </a:r>
                      <a:r>
                        <a:rPr kumimoji="1" lang="ja-JP" altLang="en-US" sz="1050" b="0" i="0" kern="1200">
                          <a:solidFill>
                            <a:schemeClr val="tx1"/>
                          </a:solidFill>
                          <a:effectLst/>
                          <a:latin typeface="+mn-ea"/>
                          <a:ea typeface="+mn-ea"/>
                          <a:cs typeface="+mn-cs"/>
                        </a:rPr>
                        <a:t>の概要や手順、会社の情報セキュリティ方針について従業員に理解してもらうため、セキュリティ教育を実施します。教育の結果は記録を作成します。</a:t>
                      </a:r>
                      <a:endParaRPr kumimoji="1" lang="en-US" altLang="ja-JP" sz="105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366450863"/>
                  </a:ext>
                </a:extLst>
              </a:tr>
              <a:tr h="592997">
                <a:tc>
                  <a:txBody>
                    <a:bodyPr/>
                    <a:lstStyle/>
                    <a:p>
                      <a:pPr algn="l"/>
                      <a:r>
                        <a:rPr kumimoji="1" lang="ja-JP" altLang="en-US" sz="1050" b="0" dirty="0">
                          <a:solidFill>
                            <a:sysClr val="windowText" lastClr="000000"/>
                          </a:solidFill>
                          <a:latin typeface="+mn-ea"/>
                          <a:ea typeface="+mn-ea"/>
                        </a:rPr>
                        <a:t>内部監査</a:t>
                      </a:r>
                    </a:p>
                  </a:txBody>
                  <a:tcPr anchor="ctr">
                    <a:solidFill>
                      <a:schemeClr val="bg1"/>
                    </a:solidFill>
                  </a:tcPr>
                </a:tc>
                <a:tc>
                  <a:txBody>
                    <a:bodyPr/>
                    <a:lstStyle/>
                    <a:p>
                      <a:pPr algn="l"/>
                      <a:r>
                        <a:rPr kumimoji="1" lang="en-US" altLang="ja-JP" sz="1050" b="0" i="0" kern="1200">
                          <a:solidFill>
                            <a:schemeClr val="tx1"/>
                          </a:solidFill>
                          <a:effectLst/>
                          <a:latin typeface="+mn-ea"/>
                          <a:ea typeface="+mn-ea"/>
                          <a:cs typeface="+mn-cs"/>
                        </a:rPr>
                        <a:t>ISMS</a:t>
                      </a:r>
                      <a:r>
                        <a:rPr kumimoji="1" lang="ja-JP" altLang="en-US" sz="1050" b="0" i="0" kern="1200">
                          <a:solidFill>
                            <a:schemeClr val="tx1"/>
                          </a:solidFill>
                          <a:effectLst/>
                          <a:latin typeface="+mn-ea"/>
                          <a:ea typeface="+mn-ea"/>
                          <a:cs typeface="+mn-cs"/>
                        </a:rPr>
                        <a:t>の運用がはじまった後に、定めたルールが適切に運用されているかを確認します。運用が不十分な場合はリスクの指摘やルールの見直しを行い、改善につなげます。内部監査の結果は記録を作成します。</a:t>
                      </a:r>
                      <a:endParaRPr kumimoji="1" lang="en-US" altLang="ja-JP" sz="105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590428199"/>
                  </a:ext>
                </a:extLst>
              </a:tr>
              <a:tr h="592997">
                <a:tc>
                  <a:txBody>
                    <a:bodyPr/>
                    <a:lstStyle/>
                    <a:p>
                      <a:pPr algn="l"/>
                      <a:r>
                        <a:rPr kumimoji="1" lang="ja-JP" altLang="en-US" sz="1050" b="0">
                          <a:solidFill>
                            <a:sysClr val="windowText" lastClr="000000"/>
                          </a:solidFill>
                          <a:latin typeface="+mn-ea"/>
                          <a:ea typeface="+mn-ea"/>
                        </a:rPr>
                        <a:t>マネジメントレビュー</a:t>
                      </a:r>
                    </a:p>
                  </a:txBody>
                  <a:tcPr anchor="ctr">
                    <a:solidFill>
                      <a:schemeClr val="bg1"/>
                    </a:solidFill>
                  </a:tcPr>
                </a:tc>
                <a:tc>
                  <a:txBody>
                    <a:bodyPr/>
                    <a:lstStyle/>
                    <a:p>
                      <a:pPr algn="l"/>
                      <a:r>
                        <a:rPr kumimoji="1" lang="ja-JP" altLang="en-US" sz="1050" b="0" i="0" kern="1200" dirty="0">
                          <a:solidFill>
                            <a:schemeClr val="tx1"/>
                          </a:solidFill>
                          <a:effectLst/>
                          <a:latin typeface="+mn-ea"/>
                          <a:ea typeface="+mn-ea"/>
                          <a:cs typeface="+mn-cs"/>
                        </a:rPr>
                        <a:t>内部監査の結果をもとに、会社の</a:t>
                      </a:r>
                      <a:r>
                        <a:rPr kumimoji="1" lang="en-US" altLang="ja-JP" sz="1050" b="0" i="0" kern="1200" dirty="0">
                          <a:solidFill>
                            <a:schemeClr val="tx1"/>
                          </a:solidFill>
                          <a:effectLst/>
                          <a:latin typeface="+mn-ea"/>
                          <a:ea typeface="+mn-ea"/>
                          <a:cs typeface="+mn-cs"/>
                        </a:rPr>
                        <a:t>ISMS</a:t>
                      </a:r>
                      <a:r>
                        <a:rPr kumimoji="1" lang="ja-JP" altLang="en-US" sz="1050" b="0" i="0" kern="1200" dirty="0">
                          <a:solidFill>
                            <a:schemeClr val="tx1"/>
                          </a:solidFill>
                          <a:effectLst/>
                          <a:latin typeface="+mn-ea"/>
                          <a:ea typeface="+mn-ea"/>
                          <a:cs typeface="+mn-cs"/>
                        </a:rPr>
                        <a:t>についての現状や課題、改善点などを経営陣に報告します。マネジメントレビューの結果は記録を作成します。</a:t>
                      </a:r>
                      <a:endParaRPr kumimoji="1" lang="en-US" altLang="ja-JP" sz="1050" b="0" i="0" kern="1200" dirty="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91696600"/>
                  </a:ext>
                </a:extLst>
              </a:tr>
            </a:tbl>
          </a:graphicData>
        </a:graphic>
      </p:graphicFrame>
    </p:spTree>
    <p:extLst>
      <p:ext uri="{BB962C8B-B14F-4D97-AF65-F5344CB8AC3E}">
        <p14:creationId xmlns:p14="http://schemas.microsoft.com/office/powerpoint/2010/main" val="809865906"/>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C8186F3C-0F88-E992-7E54-48D72C33E96D}"/>
              </a:ext>
            </a:extLst>
          </p:cNvPr>
          <p:cNvSpPr>
            <a:spLocks noGrp="1"/>
          </p:cNvSpPr>
          <p:nvPr>
            <p:ph type="body" sz="quarter" idx="16"/>
          </p:nvPr>
        </p:nvSpPr>
        <p:spPr>
          <a:xfrm>
            <a:off x="620924" y="2013900"/>
            <a:ext cx="5612400" cy="381000"/>
          </a:xfrm>
        </p:spPr>
        <p:txBody>
          <a:bodyPr/>
          <a:lstStyle/>
          <a:p>
            <a:r>
              <a:rPr kumimoji="1" lang="en-US" altLang="ja-JP"/>
              <a:t>ISMS</a:t>
            </a:r>
            <a:r>
              <a:rPr kumimoji="1" lang="ja-JP" altLang="en-US"/>
              <a:t>認証と</a:t>
            </a:r>
            <a:r>
              <a:rPr kumimoji="1" lang="en-US" altLang="ja-JP"/>
              <a:t>ISMS</a:t>
            </a:r>
            <a:r>
              <a:rPr kumimoji="1" lang="ja-JP" altLang="en-US"/>
              <a:t>適合性評価制度</a:t>
            </a:r>
          </a:p>
        </p:txBody>
      </p:sp>
      <p:sp>
        <p:nvSpPr>
          <p:cNvPr id="5" name="スライド番号プレースホルダー 4">
            <a:extLst>
              <a:ext uri="{FF2B5EF4-FFF2-40B4-BE49-F238E27FC236}">
                <a16:creationId xmlns:a16="http://schemas.microsoft.com/office/drawing/2014/main" id="{3693C5AE-EA08-CBE3-0EED-2761FCA5EFCA}"/>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2">
            <a:extLst>
              <a:ext uri="{FF2B5EF4-FFF2-40B4-BE49-F238E27FC236}">
                <a16:creationId xmlns:a16="http://schemas.microsoft.com/office/drawing/2014/main" id="{4C25A68E-C0E0-396D-AD14-A7D825E56E1C}"/>
              </a:ext>
            </a:extLst>
          </p:cNvPr>
          <p:cNvSpPr>
            <a:spLocks noGrp="1"/>
          </p:cNvSpPr>
          <p:nvPr>
            <p:ph type="body" sz="quarter" idx="14"/>
          </p:nvPr>
        </p:nvSpPr>
        <p:spPr>
          <a:xfrm>
            <a:off x="1123950" y="1457325"/>
            <a:ext cx="5111250" cy="381000"/>
          </a:xfrm>
        </p:spPr>
        <p:txBody>
          <a:bodyPr/>
          <a:lstStyle/>
          <a:p>
            <a:r>
              <a:rPr kumimoji="1" lang="en-US" altLang="ja-JP"/>
              <a:t>7-2-3. </a:t>
            </a:r>
            <a:r>
              <a:rPr lang="en-US" altLang="ja-JP"/>
              <a:t>ISMS</a:t>
            </a:r>
            <a:r>
              <a:rPr lang="ja-JP" altLang="en-US"/>
              <a:t>の実装と認証</a:t>
            </a:r>
            <a:endParaRPr kumimoji="1" lang="ja-JP" altLang="en-US"/>
          </a:p>
        </p:txBody>
      </p:sp>
      <p:sp>
        <p:nvSpPr>
          <p:cNvPr id="3" name="テキスト プレースホルダー 4">
            <a:extLst>
              <a:ext uri="{FF2B5EF4-FFF2-40B4-BE49-F238E27FC236}">
                <a16:creationId xmlns:a16="http://schemas.microsoft.com/office/drawing/2014/main" id="{B340AEF4-7176-8AAF-D79C-B7669BE12169}"/>
              </a:ext>
            </a:extLst>
          </p:cNvPr>
          <p:cNvSpPr txBox="1">
            <a:spLocks/>
          </p:cNvSpPr>
          <p:nvPr/>
        </p:nvSpPr>
        <p:spPr>
          <a:xfrm>
            <a:off x="620924" y="2258572"/>
            <a:ext cx="5612400" cy="195448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認証」とは、組織の構築した</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が</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に基づいて適切に運用管理されているかを、第三者である</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認証機関が、利害関係のない公平な立場から審査し証明することです。この認証を公正に運用するために、国際的な枠組みが定められており、これを「</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適合性評価制度」と呼んでいます。この適合性評価制度は、以下の図のように「認証機関」「認定機関」「要員認証機関」から構成されています。</a:t>
            </a:r>
            <a:br>
              <a:rPr kumimoji="1" lang="en-US" altLang="ja-JP" sz="1050" b="0" i="0" u="none" strike="noStrike" kern="1200" cap="none" spc="0" normalizeH="0" baseline="0" noProof="0">
                <a:ln>
                  <a:noFill/>
                </a:ln>
                <a:solidFill>
                  <a:prstClr val="black"/>
                </a:solidFill>
                <a:effectLst/>
                <a:highlight>
                  <a:srgbClr val="FFFF00"/>
                </a:highligh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 ISO/IEC 27001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は、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適合性評価制度において、第三者である認証機関が</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認証を希望する組織の適合性を評価するための基準となります。</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認証審査においては、組織の</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が</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ISO/IEC27001</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の標準に適合しているか</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が評価されることとなります。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5" name="テキスト プレースホルダー 3">
            <a:extLst>
              <a:ext uri="{FF2B5EF4-FFF2-40B4-BE49-F238E27FC236}">
                <a16:creationId xmlns:a16="http://schemas.microsoft.com/office/drawing/2014/main" id="{2455C751-39FC-1AAC-E665-0E4F0E798956}"/>
              </a:ext>
            </a:extLst>
          </p:cNvPr>
          <p:cNvSpPr txBox="1">
            <a:spLocks/>
          </p:cNvSpPr>
          <p:nvPr/>
        </p:nvSpPr>
        <p:spPr>
          <a:xfrm>
            <a:off x="622800" y="6685889"/>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認定と認証</a:t>
            </a:r>
          </a:p>
        </p:txBody>
      </p:sp>
      <p:graphicFrame>
        <p:nvGraphicFramePr>
          <p:cNvPr id="76" name="表 16">
            <a:extLst>
              <a:ext uri="{FF2B5EF4-FFF2-40B4-BE49-F238E27FC236}">
                <a16:creationId xmlns:a16="http://schemas.microsoft.com/office/drawing/2014/main" id="{697DE9EB-A2E7-73B6-52D7-7FB2981061E2}"/>
              </a:ext>
            </a:extLst>
          </p:cNvPr>
          <p:cNvGraphicFramePr>
            <a:graphicFrameLocks noGrp="1"/>
          </p:cNvGraphicFramePr>
          <p:nvPr/>
        </p:nvGraphicFramePr>
        <p:xfrm>
          <a:off x="622799" y="6976645"/>
          <a:ext cx="5612402" cy="2263140"/>
        </p:xfrm>
        <a:graphic>
          <a:graphicData uri="http://schemas.openxmlformats.org/drawingml/2006/table">
            <a:tbl>
              <a:tblPr firstRow="1" bandRow="1">
                <a:tableStyleId>{5940675A-B579-460E-94D1-54222C63F5DA}</a:tableStyleId>
              </a:tblPr>
              <a:tblGrid>
                <a:gridCol w="798834">
                  <a:extLst>
                    <a:ext uri="{9D8B030D-6E8A-4147-A177-3AD203B41FA5}">
                      <a16:colId xmlns:a16="http://schemas.microsoft.com/office/drawing/2014/main" val="1869041782"/>
                    </a:ext>
                  </a:extLst>
                </a:gridCol>
                <a:gridCol w="4813568">
                  <a:extLst>
                    <a:ext uri="{9D8B030D-6E8A-4147-A177-3AD203B41FA5}">
                      <a16:colId xmlns:a16="http://schemas.microsoft.com/office/drawing/2014/main" val="102999313"/>
                    </a:ext>
                  </a:extLst>
                </a:gridCol>
              </a:tblGrid>
              <a:tr h="574678">
                <a:tc>
                  <a:txBody>
                    <a:bodyPr/>
                    <a:lstStyle/>
                    <a:p>
                      <a:pPr algn="ctr"/>
                      <a:r>
                        <a:rPr kumimoji="1" lang="ja-JP" altLang="en-US" sz="1050" b="1">
                          <a:solidFill>
                            <a:schemeClr val="bg1"/>
                          </a:solidFill>
                        </a:rPr>
                        <a:t>認定</a:t>
                      </a:r>
                    </a:p>
                  </a:txBody>
                  <a:tcPr anchor="ctr">
                    <a:solidFill>
                      <a:schemeClr val="accent1">
                        <a:lumMod val="75000"/>
                      </a:schemeClr>
                    </a:solidFill>
                  </a:tcPr>
                </a:tc>
                <a:tc>
                  <a:txBody>
                    <a:bodyPr/>
                    <a:lstStyle/>
                    <a:p>
                      <a:pPr algn="l"/>
                      <a:r>
                        <a:rPr kumimoji="1" lang="ja-JP" altLang="en-US" sz="1050" b="1">
                          <a:solidFill>
                            <a:schemeClr val="tx1"/>
                          </a:solidFill>
                        </a:rPr>
                        <a:t>認定機関が認証機関を審査し、認証を遂行する能力のあることを公式に承認する行為を認定</a:t>
                      </a:r>
                      <a:r>
                        <a:rPr kumimoji="1" lang="ja-JP" altLang="en-US" sz="1050" b="0">
                          <a:solidFill>
                            <a:schemeClr val="tx1"/>
                          </a:solidFill>
                        </a:rPr>
                        <a:t>と言います。</a:t>
                      </a:r>
                      <a:r>
                        <a:rPr kumimoji="1" lang="ja-JP" altLang="en-US" sz="1050">
                          <a:solidFill>
                            <a:schemeClr val="tx1"/>
                          </a:solidFill>
                        </a:rPr>
                        <a:t>日本における</a:t>
                      </a:r>
                      <a:r>
                        <a:rPr kumimoji="1" lang="en-US" altLang="ja-JP" sz="1050">
                          <a:solidFill>
                            <a:schemeClr val="tx1"/>
                          </a:solidFill>
                        </a:rPr>
                        <a:t>ISMS</a:t>
                      </a:r>
                      <a:r>
                        <a:rPr kumimoji="1" lang="ja-JP" altLang="en-US" sz="1050">
                          <a:solidFill>
                            <a:schemeClr val="tx1"/>
                          </a:solidFill>
                        </a:rPr>
                        <a:t>適合性評価制度の認定機関は情報マネジメントシステム認定センター（</a:t>
                      </a:r>
                      <a:r>
                        <a:rPr kumimoji="1" lang="en-US" altLang="ja-JP" sz="1050">
                          <a:solidFill>
                            <a:schemeClr val="tx1"/>
                          </a:solidFill>
                        </a:rPr>
                        <a:t>ISMS-AC</a:t>
                      </a:r>
                      <a:r>
                        <a:rPr kumimoji="1" lang="ja-JP" altLang="en-US" sz="1050">
                          <a:solidFill>
                            <a:schemeClr val="tx1"/>
                          </a:solidFill>
                        </a:rPr>
                        <a:t>）です。</a:t>
                      </a:r>
                      <a:r>
                        <a:rPr kumimoji="1" lang="en-US" altLang="ja-JP" sz="1050">
                          <a:solidFill>
                            <a:schemeClr val="tx1"/>
                          </a:solidFill>
                        </a:rPr>
                        <a:t>ISMS-AC</a:t>
                      </a:r>
                      <a:r>
                        <a:rPr kumimoji="1" lang="ja-JP" altLang="en-US" sz="1050">
                          <a:solidFill>
                            <a:schemeClr val="tx1"/>
                          </a:solidFill>
                        </a:rPr>
                        <a:t>は、</a:t>
                      </a:r>
                      <a:r>
                        <a:rPr kumimoji="1" lang="ja-JP" altLang="en-US" sz="1050" b="0">
                          <a:solidFill>
                            <a:schemeClr val="tx1"/>
                          </a:solidFill>
                        </a:rPr>
                        <a:t>認証機関が適切に審査を実施できる体制・能力を持っているかを、国際規格に照らして審査し、適合していると認められる機関を認定して、「認定シンボル」の使用を許可しています。そのため、認定を受けた</a:t>
                      </a:r>
                      <a:r>
                        <a:rPr kumimoji="1" lang="en-US" altLang="ja-JP" sz="1050" b="0">
                          <a:solidFill>
                            <a:schemeClr val="tx1"/>
                          </a:solidFill>
                        </a:rPr>
                        <a:t>ISMS</a:t>
                      </a:r>
                      <a:r>
                        <a:rPr kumimoji="1" lang="ja-JP" altLang="en-US" sz="1050" b="0">
                          <a:solidFill>
                            <a:schemeClr val="tx1"/>
                          </a:solidFill>
                        </a:rPr>
                        <a:t>認証機関は、適切な</a:t>
                      </a:r>
                      <a:r>
                        <a:rPr kumimoji="1" lang="en-US" altLang="ja-JP" sz="1050" b="0">
                          <a:solidFill>
                            <a:schemeClr val="tx1"/>
                          </a:solidFill>
                        </a:rPr>
                        <a:t>ISMS</a:t>
                      </a:r>
                      <a:r>
                        <a:rPr kumimoji="1" lang="ja-JP" altLang="en-US" sz="1050" b="0">
                          <a:solidFill>
                            <a:schemeClr val="tx1"/>
                          </a:solidFill>
                        </a:rPr>
                        <a:t>認証審査を実施することのできる、信頼のおける認証機関であることを意味します。</a:t>
                      </a:r>
                    </a:p>
                  </a:txBody>
                  <a:tcPr>
                    <a:solidFill>
                      <a:schemeClr val="bg1"/>
                    </a:solidFill>
                  </a:tcPr>
                </a:tc>
                <a:extLst>
                  <a:ext uri="{0D108BD9-81ED-4DB2-BD59-A6C34878D82A}">
                    <a16:rowId xmlns:a16="http://schemas.microsoft.com/office/drawing/2014/main" val="698675781"/>
                  </a:ext>
                </a:extLst>
              </a:tr>
              <a:tr h="742237">
                <a:tc>
                  <a:txBody>
                    <a:bodyPr/>
                    <a:lstStyle/>
                    <a:p>
                      <a:pPr algn="ctr"/>
                      <a:r>
                        <a:rPr kumimoji="1" lang="ja-JP" altLang="en-US" sz="1050" b="1">
                          <a:solidFill>
                            <a:schemeClr val="bg1"/>
                          </a:solidFill>
                        </a:rPr>
                        <a:t>認証</a:t>
                      </a:r>
                    </a:p>
                  </a:txBody>
                  <a:tcPr anchor="ctr">
                    <a:solidFill>
                      <a:schemeClr val="accent1">
                        <a:lumMod val="75000"/>
                      </a:schemeClr>
                    </a:solidFill>
                  </a:tcPr>
                </a:tc>
                <a:tc>
                  <a:txBody>
                    <a:bodyPr/>
                    <a:lstStyle/>
                    <a:p>
                      <a:pPr algn="l"/>
                      <a:r>
                        <a:rPr kumimoji="1" lang="ja-JP" altLang="en-US" sz="1050" b="1">
                          <a:solidFill>
                            <a:schemeClr val="tx1"/>
                          </a:solidFill>
                        </a:rPr>
                        <a:t>第三者が文書で保証する手続きを認証</a:t>
                      </a:r>
                      <a:r>
                        <a:rPr kumimoji="1" lang="ja-JP" altLang="en-US" sz="1050" b="0">
                          <a:solidFill>
                            <a:schemeClr val="tx1"/>
                          </a:solidFill>
                        </a:rPr>
                        <a:t>と言います。</a:t>
                      </a:r>
                      <a:br>
                        <a:rPr kumimoji="1" lang="en-US" altLang="ja-JP" sz="1050" b="0">
                          <a:solidFill>
                            <a:schemeClr val="tx1"/>
                          </a:solidFill>
                        </a:rPr>
                      </a:br>
                      <a:r>
                        <a:rPr kumimoji="1" lang="ja-JP" altLang="en-US" sz="1050" b="0">
                          <a:solidFill>
                            <a:schemeClr val="tx1"/>
                          </a:solidFill>
                        </a:rPr>
                        <a:t>マネジメントシステム規格への適合性を保証する場合、認証の代わりに特に他と区別するため「審査登録」という用語を用いることがあります。この場合、認証の対象は、製品、サービスあるいはプロセスではなく、組織のマネジメントシステムそのものとなることに注意が必要です。</a:t>
                      </a:r>
                    </a:p>
                  </a:txBody>
                  <a:tcPr>
                    <a:solidFill>
                      <a:schemeClr val="bg1"/>
                    </a:solidFill>
                  </a:tcPr>
                </a:tc>
                <a:extLst>
                  <a:ext uri="{0D108BD9-81ED-4DB2-BD59-A6C34878D82A}">
                    <a16:rowId xmlns:a16="http://schemas.microsoft.com/office/drawing/2014/main" val="2455704458"/>
                  </a:ext>
                </a:extLst>
              </a:tr>
            </a:tbl>
          </a:graphicData>
        </a:graphic>
      </p:graphicFrame>
      <p:cxnSp>
        <p:nvCxnSpPr>
          <p:cNvPr id="80" name="直線矢印コネクタ 79">
            <a:extLst>
              <a:ext uri="{FF2B5EF4-FFF2-40B4-BE49-F238E27FC236}">
                <a16:creationId xmlns:a16="http://schemas.microsoft.com/office/drawing/2014/main" id="{37E1BFFC-7605-F11C-1E8F-7FBA9E9B3B0E}"/>
              </a:ext>
            </a:extLst>
          </p:cNvPr>
          <p:cNvCxnSpPr>
            <a:cxnSpLocks/>
          </p:cNvCxnSpPr>
          <p:nvPr/>
        </p:nvCxnSpPr>
        <p:spPr>
          <a:xfrm rot="10800000">
            <a:off x="3260536" y="4234771"/>
            <a:ext cx="870482" cy="830267"/>
          </a:xfrm>
          <a:prstGeom prst="straightConnector1">
            <a:avLst/>
          </a:prstGeom>
          <a:ln w="57150">
            <a:solidFill>
              <a:schemeClr val="accent2"/>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64" name="直線矢印コネクタ 63">
            <a:extLst>
              <a:ext uri="{FF2B5EF4-FFF2-40B4-BE49-F238E27FC236}">
                <a16:creationId xmlns:a16="http://schemas.microsoft.com/office/drawing/2014/main" id="{B49B4196-8CD9-E839-C587-5853D5EC069C}"/>
              </a:ext>
            </a:extLst>
          </p:cNvPr>
          <p:cNvCxnSpPr>
            <a:cxnSpLocks/>
            <a:stCxn id="15" idx="3"/>
            <a:endCxn id="19" idx="0"/>
          </p:cNvCxnSpPr>
          <p:nvPr/>
        </p:nvCxnSpPr>
        <p:spPr>
          <a:xfrm>
            <a:off x="3260536" y="3939219"/>
            <a:ext cx="870482" cy="830267"/>
          </a:xfrm>
          <a:prstGeom prst="straightConnector1">
            <a:avLst/>
          </a:prstGeom>
          <a:ln w="57150">
            <a:solidFill>
              <a:schemeClr val="accent6"/>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56" name="直線矢印コネクタ 55">
            <a:extLst>
              <a:ext uri="{FF2B5EF4-FFF2-40B4-BE49-F238E27FC236}">
                <a16:creationId xmlns:a16="http://schemas.microsoft.com/office/drawing/2014/main" id="{994490CD-BF08-00B0-A54F-49568F7D9AA7}"/>
              </a:ext>
            </a:extLst>
          </p:cNvPr>
          <p:cNvCxnSpPr>
            <a:cxnSpLocks/>
            <a:stCxn id="18" idx="2"/>
            <a:endCxn id="17" idx="1"/>
          </p:cNvCxnSpPr>
          <p:nvPr/>
        </p:nvCxnSpPr>
        <p:spPr>
          <a:xfrm>
            <a:off x="1347647" y="5415892"/>
            <a:ext cx="789928" cy="877184"/>
          </a:xfrm>
          <a:prstGeom prst="straightConnector1">
            <a:avLst/>
          </a:prstGeom>
          <a:ln w="57150">
            <a:solidFill>
              <a:schemeClr val="accent5"/>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59" name="直線矢印コネクタ 58">
            <a:extLst>
              <a:ext uri="{FF2B5EF4-FFF2-40B4-BE49-F238E27FC236}">
                <a16:creationId xmlns:a16="http://schemas.microsoft.com/office/drawing/2014/main" id="{8F4A18DD-4F05-A316-0572-E45BE508AA2E}"/>
              </a:ext>
            </a:extLst>
          </p:cNvPr>
          <p:cNvCxnSpPr>
            <a:cxnSpLocks/>
            <a:stCxn id="18" idx="0"/>
            <a:endCxn id="15" idx="1"/>
          </p:cNvCxnSpPr>
          <p:nvPr/>
        </p:nvCxnSpPr>
        <p:spPr>
          <a:xfrm flipV="1">
            <a:off x="1347647" y="3939219"/>
            <a:ext cx="789928" cy="830267"/>
          </a:xfrm>
          <a:prstGeom prst="straightConnector1">
            <a:avLst/>
          </a:prstGeom>
          <a:ln w="57150">
            <a:solidFill>
              <a:schemeClr val="accent5"/>
            </a:solidFill>
            <a:prstDash val="solid"/>
            <a:tailEnd type="triangle"/>
          </a:ln>
        </p:spPr>
        <p:style>
          <a:lnRef idx="1">
            <a:schemeClr val="accent1"/>
          </a:lnRef>
          <a:fillRef idx="0">
            <a:schemeClr val="accent1"/>
          </a:fillRef>
          <a:effectRef idx="0">
            <a:schemeClr val="accent1"/>
          </a:effectRef>
          <a:fontRef idx="minor">
            <a:schemeClr val="tx1"/>
          </a:fontRef>
        </p:style>
      </p:cxnSp>
      <p:grpSp>
        <p:nvGrpSpPr>
          <p:cNvPr id="42" name="グループ化 41">
            <a:extLst>
              <a:ext uri="{FF2B5EF4-FFF2-40B4-BE49-F238E27FC236}">
                <a16:creationId xmlns:a16="http://schemas.microsoft.com/office/drawing/2014/main" id="{5F497872-AA2C-8CDE-BCEF-E6AB6594E132}"/>
              </a:ext>
            </a:extLst>
          </p:cNvPr>
          <p:cNvGrpSpPr/>
          <p:nvPr/>
        </p:nvGrpSpPr>
        <p:grpSpPr>
          <a:xfrm>
            <a:off x="2314728" y="4608993"/>
            <a:ext cx="768654" cy="900728"/>
            <a:chOff x="1814194" y="4672386"/>
            <a:chExt cx="798095" cy="900728"/>
          </a:xfrm>
        </p:grpSpPr>
        <p:pic>
          <p:nvPicPr>
            <p:cNvPr id="11" name="図 10" descr="図形&#10;&#10;低い精度で自動的に生成された説明">
              <a:extLst>
                <a:ext uri="{FF2B5EF4-FFF2-40B4-BE49-F238E27FC236}">
                  <a16:creationId xmlns:a16="http://schemas.microsoft.com/office/drawing/2014/main" id="{66720F46-F53C-FC6B-8CB4-04EB6ECA62A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81764" y="4910161"/>
              <a:ext cx="662953" cy="662953"/>
            </a:xfrm>
            <a:prstGeom prst="rect">
              <a:avLst/>
            </a:prstGeom>
          </p:spPr>
        </p:pic>
        <p:sp>
          <p:nvSpPr>
            <p:cNvPr id="13" name="正方形/長方形 12">
              <a:extLst>
                <a:ext uri="{FF2B5EF4-FFF2-40B4-BE49-F238E27FC236}">
                  <a16:creationId xmlns:a16="http://schemas.microsoft.com/office/drawing/2014/main" id="{7DD12AA8-7E8F-867F-2B9F-22DD2A5FCF2C}"/>
                </a:ext>
              </a:extLst>
            </p:cNvPr>
            <p:cNvSpPr/>
            <p:nvPr/>
          </p:nvSpPr>
          <p:spPr>
            <a:xfrm>
              <a:off x="1814194" y="4672386"/>
              <a:ext cx="798095" cy="300833"/>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審査員</a:t>
              </a:r>
            </a:p>
          </p:txBody>
        </p:sp>
      </p:grpSp>
      <p:sp>
        <p:nvSpPr>
          <p:cNvPr id="36" name="正方形/長方形 35">
            <a:extLst>
              <a:ext uri="{FF2B5EF4-FFF2-40B4-BE49-F238E27FC236}">
                <a16:creationId xmlns:a16="http://schemas.microsoft.com/office/drawing/2014/main" id="{89DC9DDC-F38D-EB2F-F8A7-C5881444DBE8}"/>
              </a:ext>
            </a:extLst>
          </p:cNvPr>
          <p:cNvSpPr/>
          <p:nvPr/>
        </p:nvSpPr>
        <p:spPr>
          <a:xfrm>
            <a:off x="5112239" y="4244039"/>
            <a:ext cx="1122961" cy="300833"/>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顧客・取引先</a:t>
            </a:r>
          </a:p>
        </p:txBody>
      </p:sp>
      <p:sp>
        <p:nvSpPr>
          <p:cNvPr id="15" name="正方形/長方形 14">
            <a:extLst>
              <a:ext uri="{FF2B5EF4-FFF2-40B4-BE49-F238E27FC236}">
                <a16:creationId xmlns:a16="http://schemas.microsoft.com/office/drawing/2014/main" id="{9312B9A8-CD0F-D89E-7382-9E8439417612}"/>
              </a:ext>
            </a:extLst>
          </p:cNvPr>
          <p:cNvSpPr/>
          <p:nvPr/>
        </p:nvSpPr>
        <p:spPr>
          <a:xfrm>
            <a:off x="2137575" y="3616016"/>
            <a:ext cx="1122961" cy="646406"/>
          </a:xfrm>
          <a:prstGeom prst="rect">
            <a:avLst/>
          </a:prstGeom>
          <a:ln/>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認証機関</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（審査登録機関）</a:t>
            </a:r>
          </a:p>
        </p:txBody>
      </p:sp>
      <p:sp>
        <p:nvSpPr>
          <p:cNvPr id="17" name="正方形/長方形 16">
            <a:extLst>
              <a:ext uri="{FF2B5EF4-FFF2-40B4-BE49-F238E27FC236}">
                <a16:creationId xmlns:a16="http://schemas.microsoft.com/office/drawing/2014/main" id="{B3346AC8-52D3-6FB7-FAFB-1E975DC7CD3D}"/>
              </a:ext>
            </a:extLst>
          </p:cNvPr>
          <p:cNvSpPr/>
          <p:nvPr/>
        </p:nvSpPr>
        <p:spPr>
          <a:xfrm>
            <a:off x="2137575" y="5969873"/>
            <a:ext cx="1122961" cy="646406"/>
          </a:xfrm>
          <a:prstGeom prst="rect">
            <a:avLst/>
          </a:prstGeom>
          <a:ln/>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要員認証機関</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（審査登録機関）</a:t>
            </a:r>
          </a:p>
        </p:txBody>
      </p:sp>
      <p:sp>
        <p:nvSpPr>
          <p:cNvPr id="18" name="正方形/長方形 17">
            <a:extLst>
              <a:ext uri="{FF2B5EF4-FFF2-40B4-BE49-F238E27FC236}">
                <a16:creationId xmlns:a16="http://schemas.microsoft.com/office/drawing/2014/main" id="{CEF7D4D5-87F1-481C-DBC2-69E634B1C3D1}"/>
              </a:ext>
            </a:extLst>
          </p:cNvPr>
          <p:cNvSpPr/>
          <p:nvPr/>
        </p:nvSpPr>
        <p:spPr>
          <a:xfrm>
            <a:off x="622799" y="4769486"/>
            <a:ext cx="1449695" cy="646406"/>
          </a:xfrm>
          <a:prstGeom prst="rect">
            <a:avLst/>
          </a:prstGeom>
          <a:ln/>
        </p:spPr>
        <p:style>
          <a:lnRef idx="2">
            <a:schemeClr val="accent5">
              <a:shade val="15000"/>
            </a:schemeClr>
          </a:lnRef>
          <a:fillRef idx="1">
            <a:schemeClr val="accent5"/>
          </a:fillRef>
          <a:effectRef idx="0">
            <a:schemeClr val="accent5"/>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認定機関</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情報マネジメント</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システム認定センター</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ISMS-AC</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a:t>
            </a:r>
          </a:p>
        </p:txBody>
      </p:sp>
      <p:sp>
        <p:nvSpPr>
          <p:cNvPr id="19" name="正方形/長方形 18">
            <a:extLst>
              <a:ext uri="{FF2B5EF4-FFF2-40B4-BE49-F238E27FC236}">
                <a16:creationId xmlns:a16="http://schemas.microsoft.com/office/drawing/2014/main" id="{15E9C45D-FFF6-662B-7F02-77E54E767EE8}"/>
              </a:ext>
            </a:extLst>
          </p:cNvPr>
          <p:cNvSpPr/>
          <p:nvPr/>
        </p:nvSpPr>
        <p:spPr>
          <a:xfrm>
            <a:off x="3455960" y="4769486"/>
            <a:ext cx="1350114" cy="646406"/>
          </a:xfrm>
          <a:prstGeom prst="rect">
            <a:avLst/>
          </a:prstGeom>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の認証を</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受ける組織</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（企業・団体など）</a:t>
            </a:r>
          </a:p>
        </p:txBody>
      </p:sp>
      <p:sp>
        <p:nvSpPr>
          <p:cNvPr id="20" name="フローチャート: 書類 19">
            <a:extLst>
              <a:ext uri="{FF2B5EF4-FFF2-40B4-BE49-F238E27FC236}">
                <a16:creationId xmlns:a16="http://schemas.microsoft.com/office/drawing/2014/main" id="{BD77DFC9-7D7B-3C7B-073A-DA797E1053FD}"/>
              </a:ext>
            </a:extLst>
          </p:cNvPr>
          <p:cNvSpPr/>
          <p:nvPr/>
        </p:nvSpPr>
        <p:spPr>
          <a:xfrm>
            <a:off x="3642965" y="5691809"/>
            <a:ext cx="976105" cy="702235"/>
          </a:xfrm>
          <a:prstGeom prst="flowChartDocument">
            <a:avLst/>
          </a:prstGeom>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認証文書</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（登録証）</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ISO/IEC 27001</a:t>
            </a:r>
            <a:endParaRPr kumimoji="1" lang="ja-JP" altLang="en-US" sz="800" b="1"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27" name="直線コネクタ 26">
            <a:extLst>
              <a:ext uri="{FF2B5EF4-FFF2-40B4-BE49-F238E27FC236}">
                <a16:creationId xmlns:a16="http://schemas.microsoft.com/office/drawing/2014/main" id="{A09A854F-07D7-4948-5F37-3BFF3967B2FB}"/>
              </a:ext>
            </a:extLst>
          </p:cNvPr>
          <p:cNvCxnSpPr>
            <a:cxnSpLocks/>
            <a:stCxn id="19" idx="2"/>
            <a:endCxn id="20" idx="0"/>
          </p:cNvCxnSpPr>
          <p:nvPr/>
        </p:nvCxnSpPr>
        <p:spPr>
          <a:xfrm flipH="1">
            <a:off x="4131017" y="5415892"/>
            <a:ext cx="1" cy="275917"/>
          </a:xfrm>
          <a:prstGeom prst="line">
            <a:avLst/>
          </a:prstGeom>
          <a:ln w="57150"/>
        </p:spPr>
        <p:style>
          <a:lnRef idx="1">
            <a:schemeClr val="dk1"/>
          </a:lnRef>
          <a:fillRef idx="0">
            <a:schemeClr val="dk1"/>
          </a:fillRef>
          <a:effectRef idx="0">
            <a:schemeClr val="dk1"/>
          </a:effectRef>
          <a:fontRef idx="minor">
            <a:schemeClr val="tx1"/>
          </a:fontRef>
        </p:style>
      </p:cxnSp>
      <p:sp>
        <p:nvSpPr>
          <p:cNvPr id="35" name="四角形: 角を丸くする 34">
            <a:extLst>
              <a:ext uri="{FF2B5EF4-FFF2-40B4-BE49-F238E27FC236}">
                <a16:creationId xmlns:a16="http://schemas.microsoft.com/office/drawing/2014/main" id="{2AF6C538-B348-E4A5-4F2C-F0F78F6DC1CE}"/>
              </a:ext>
            </a:extLst>
          </p:cNvPr>
          <p:cNvSpPr/>
          <p:nvPr/>
        </p:nvSpPr>
        <p:spPr>
          <a:xfrm>
            <a:off x="5255450" y="4545762"/>
            <a:ext cx="839594" cy="1954486"/>
          </a:xfrm>
          <a:prstGeom prst="roundRect">
            <a:avLst/>
          </a:prstGeom>
          <a:ln w="28575">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39" name="直線矢印コネクタ 38">
            <a:extLst>
              <a:ext uri="{FF2B5EF4-FFF2-40B4-BE49-F238E27FC236}">
                <a16:creationId xmlns:a16="http://schemas.microsoft.com/office/drawing/2014/main" id="{FC7EBDB2-885C-F328-2133-192FD0891FAD}"/>
              </a:ext>
            </a:extLst>
          </p:cNvPr>
          <p:cNvCxnSpPr>
            <a:endCxn id="19" idx="3"/>
          </p:cNvCxnSpPr>
          <p:nvPr/>
        </p:nvCxnSpPr>
        <p:spPr>
          <a:xfrm flipH="1">
            <a:off x="4806074" y="5092689"/>
            <a:ext cx="449376" cy="0"/>
          </a:xfrm>
          <a:prstGeom prst="straightConnector1">
            <a:avLst/>
          </a:prstGeom>
          <a:ln w="57150">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40" name="直線矢印コネクタ 39">
            <a:extLst>
              <a:ext uri="{FF2B5EF4-FFF2-40B4-BE49-F238E27FC236}">
                <a16:creationId xmlns:a16="http://schemas.microsoft.com/office/drawing/2014/main" id="{B8F1FA5B-2EAA-CA83-0953-38B88040B42E}"/>
              </a:ext>
            </a:extLst>
          </p:cNvPr>
          <p:cNvCxnSpPr>
            <a:cxnSpLocks/>
          </p:cNvCxnSpPr>
          <p:nvPr/>
        </p:nvCxnSpPr>
        <p:spPr>
          <a:xfrm>
            <a:off x="4619069" y="5954996"/>
            <a:ext cx="636381" cy="0"/>
          </a:xfrm>
          <a:prstGeom prst="straightConnector1">
            <a:avLst/>
          </a:prstGeom>
          <a:ln w="57150">
            <a:solidFill>
              <a:schemeClr val="accent2"/>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43" name="直線矢印コネクタ 42">
            <a:extLst>
              <a:ext uri="{FF2B5EF4-FFF2-40B4-BE49-F238E27FC236}">
                <a16:creationId xmlns:a16="http://schemas.microsoft.com/office/drawing/2014/main" id="{F86AAC88-901E-6809-39B9-9F6992844FF7}"/>
              </a:ext>
            </a:extLst>
          </p:cNvPr>
          <p:cNvCxnSpPr>
            <a:cxnSpLocks/>
            <a:stCxn id="17" idx="0"/>
          </p:cNvCxnSpPr>
          <p:nvPr/>
        </p:nvCxnSpPr>
        <p:spPr>
          <a:xfrm flipV="1">
            <a:off x="2699056" y="5563777"/>
            <a:ext cx="0" cy="406096"/>
          </a:xfrm>
          <a:prstGeom prst="straightConnector1">
            <a:avLst/>
          </a:prstGeom>
          <a:ln w="57150">
            <a:solidFill>
              <a:schemeClr val="tx1"/>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49" name="直線コネクタ 48">
            <a:extLst>
              <a:ext uri="{FF2B5EF4-FFF2-40B4-BE49-F238E27FC236}">
                <a16:creationId xmlns:a16="http://schemas.microsoft.com/office/drawing/2014/main" id="{D6CFB08A-2BD9-F64E-8779-68FBD6D1F969}"/>
              </a:ext>
            </a:extLst>
          </p:cNvPr>
          <p:cNvCxnSpPr>
            <a:cxnSpLocks/>
            <a:stCxn id="15" idx="2"/>
            <a:endCxn id="13" idx="0"/>
          </p:cNvCxnSpPr>
          <p:nvPr/>
        </p:nvCxnSpPr>
        <p:spPr>
          <a:xfrm flipH="1">
            <a:off x="2699055" y="4262422"/>
            <a:ext cx="1" cy="346571"/>
          </a:xfrm>
          <a:prstGeom prst="line">
            <a:avLst/>
          </a:prstGeom>
          <a:ln w="57150"/>
        </p:spPr>
        <p:style>
          <a:lnRef idx="1">
            <a:schemeClr val="dk1"/>
          </a:lnRef>
          <a:fillRef idx="0">
            <a:schemeClr val="dk1"/>
          </a:fillRef>
          <a:effectRef idx="0">
            <a:schemeClr val="dk1"/>
          </a:effectRef>
          <a:fontRef idx="minor">
            <a:schemeClr val="tx1"/>
          </a:fontRef>
        </p:style>
      </p:cxnSp>
      <p:sp>
        <p:nvSpPr>
          <p:cNvPr id="53" name="正方形/長方形 52">
            <a:extLst>
              <a:ext uri="{FF2B5EF4-FFF2-40B4-BE49-F238E27FC236}">
                <a16:creationId xmlns:a16="http://schemas.microsoft.com/office/drawing/2014/main" id="{90636D2B-C61D-EB73-58DF-D7A3BF57775E}"/>
              </a:ext>
            </a:extLst>
          </p:cNvPr>
          <p:cNvSpPr/>
          <p:nvPr/>
        </p:nvSpPr>
        <p:spPr>
          <a:xfrm>
            <a:off x="2533518" y="5730709"/>
            <a:ext cx="1122961" cy="300833"/>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認証・登録</a:t>
            </a:r>
          </a:p>
        </p:txBody>
      </p:sp>
      <p:sp>
        <p:nvSpPr>
          <p:cNvPr id="54" name="正方形/長方形 53">
            <a:extLst>
              <a:ext uri="{FF2B5EF4-FFF2-40B4-BE49-F238E27FC236}">
                <a16:creationId xmlns:a16="http://schemas.microsoft.com/office/drawing/2014/main" id="{F6620CB0-5ADF-1C8B-934F-5FD44B468560}"/>
              </a:ext>
            </a:extLst>
          </p:cNvPr>
          <p:cNvSpPr/>
          <p:nvPr/>
        </p:nvSpPr>
        <p:spPr>
          <a:xfrm>
            <a:off x="4388151" y="5997708"/>
            <a:ext cx="1122961" cy="300833"/>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アピール</a:t>
            </a:r>
          </a:p>
        </p:txBody>
      </p:sp>
      <p:sp>
        <p:nvSpPr>
          <p:cNvPr id="55" name="正方形/長方形 54">
            <a:extLst>
              <a:ext uri="{FF2B5EF4-FFF2-40B4-BE49-F238E27FC236}">
                <a16:creationId xmlns:a16="http://schemas.microsoft.com/office/drawing/2014/main" id="{3736B547-0D7E-0E88-7D52-3600A864D789}"/>
              </a:ext>
            </a:extLst>
          </p:cNvPr>
          <p:cNvSpPr/>
          <p:nvPr/>
        </p:nvSpPr>
        <p:spPr>
          <a:xfrm>
            <a:off x="4469282" y="4764379"/>
            <a:ext cx="1122961" cy="300833"/>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信頼</a:t>
            </a:r>
          </a:p>
        </p:txBody>
      </p:sp>
      <p:sp>
        <p:nvSpPr>
          <p:cNvPr id="67" name="正方形/長方形 66">
            <a:extLst>
              <a:ext uri="{FF2B5EF4-FFF2-40B4-BE49-F238E27FC236}">
                <a16:creationId xmlns:a16="http://schemas.microsoft.com/office/drawing/2014/main" id="{67157429-E29C-0648-4CB2-BC1DE652FBAD}"/>
              </a:ext>
            </a:extLst>
          </p:cNvPr>
          <p:cNvSpPr/>
          <p:nvPr/>
        </p:nvSpPr>
        <p:spPr>
          <a:xfrm>
            <a:off x="705608" y="5669040"/>
            <a:ext cx="1122961" cy="300833"/>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認定審査</a:t>
            </a:r>
          </a:p>
        </p:txBody>
      </p:sp>
      <p:sp>
        <p:nvSpPr>
          <p:cNvPr id="70" name="正方形/長方形 69">
            <a:extLst>
              <a:ext uri="{FF2B5EF4-FFF2-40B4-BE49-F238E27FC236}">
                <a16:creationId xmlns:a16="http://schemas.microsoft.com/office/drawing/2014/main" id="{3BD9CDC8-B6C5-FF04-7860-FFD260D43667}"/>
              </a:ext>
            </a:extLst>
          </p:cNvPr>
          <p:cNvSpPr/>
          <p:nvPr/>
        </p:nvSpPr>
        <p:spPr>
          <a:xfrm>
            <a:off x="705608" y="4295866"/>
            <a:ext cx="1122961" cy="300833"/>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認定審査</a:t>
            </a:r>
          </a:p>
        </p:txBody>
      </p:sp>
      <p:sp>
        <p:nvSpPr>
          <p:cNvPr id="71" name="正方形/長方形 70">
            <a:extLst>
              <a:ext uri="{FF2B5EF4-FFF2-40B4-BE49-F238E27FC236}">
                <a16:creationId xmlns:a16="http://schemas.microsoft.com/office/drawing/2014/main" id="{360E40AE-0CD2-80E5-AF06-AFBFE2A17E93}"/>
              </a:ext>
            </a:extLst>
          </p:cNvPr>
          <p:cNvSpPr/>
          <p:nvPr/>
        </p:nvSpPr>
        <p:spPr>
          <a:xfrm>
            <a:off x="3277622" y="4006558"/>
            <a:ext cx="1122961" cy="300833"/>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認証審査</a:t>
            </a:r>
          </a:p>
        </p:txBody>
      </p:sp>
      <p:sp>
        <p:nvSpPr>
          <p:cNvPr id="81" name="正方形/長方形 80">
            <a:extLst>
              <a:ext uri="{FF2B5EF4-FFF2-40B4-BE49-F238E27FC236}">
                <a16:creationId xmlns:a16="http://schemas.microsoft.com/office/drawing/2014/main" id="{DDB8F569-0805-4F27-AEBB-946163C34FCC}"/>
              </a:ext>
            </a:extLst>
          </p:cNvPr>
          <p:cNvSpPr/>
          <p:nvPr/>
        </p:nvSpPr>
        <p:spPr>
          <a:xfrm>
            <a:off x="2796767" y="4526485"/>
            <a:ext cx="1122961" cy="300833"/>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認証申請</a:t>
            </a:r>
          </a:p>
        </p:txBody>
      </p:sp>
      <p:pic>
        <p:nvPicPr>
          <p:cNvPr id="83" name="図 82" descr="アイコン&#10;&#10;自動的に生成された説明">
            <a:extLst>
              <a:ext uri="{FF2B5EF4-FFF2-40B4-BE49-F238E27FC236}">
                <a16:creationId xmlns:a16="http://schemas.microsoft.com/office/drawing/2014/main" id="{EA1AB1D3-4AA8-8C68-6121-6B1E040497F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380697" y="4761399"/>
            <a:ext cx="586048" cy="608495"/>
          </a:xfrm>
          <a:prstGeom prst="rect">
            <a:avLst/>
          </a:prstGeom>
        </p:spPr>
      </p:pic>
      <p:pic>
        <p:nvPicPr>
          <p:cNvPr id="85" name="図 84" descr="アイコン&#10;&#10;自動的に生成された説明">
            <a:extLst>
              <a:ext uri="{FF2B5EF4-FFF2-40B4-BE49-F238E27FC236}">
                <a16:creationId xmlns:a16="http://schemas.microsoft.com/office/drawing/2014/main" id="{8C9A765C-D406-4715-F96C-FDE16056D9E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431707" y="5706754"/>
            <a:ext cx="506823" cy="526236"/>
          </a:xfrm>
          <a:prstGeom prst="rect">
            <a:avLst/>
          </a:prstGeom>
        </p:spPr>
      </p:pic>
      <p:sp>
        <p:nvSpPr>
          <p:cNvPr id="14" name="テキスト ボックス 13">
            <a:extLst>
              <a:ext uri="{FF2B5EF4-FFF2-40B4-BE49-F238E27FC236}">
                <a16:creationId xmlns:a16="http://schemas.microsoft.com/office/drawing/2014/main" id="{C6EA4DF0-E69D-AFF0-B20A-F8B73C1E3327}"/>
              </a:ext>
            </a:extLst>
          </p:cNvPr>
          <p:cNvSpPr txBox="1"/>
          <p:nvPr/>
        </p:nvSpPr>
        <p:spPr>
          <a:xfrm>
            <a:off x="622800" y="6636142"/>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36.</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適合性評価制度</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ISMS-AC</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適合性評価制度」を基に作成</a:t>
            </a:r>
          </a:p>
        </p:txBody>
      </p:sp>
      <p:sp>
        <p:nvSpPr>
          <p:cNvPr id="16" name="テキスト ボックス 15">
            <a:extLst>
              <a:ext uri="{FF2B5EF4-FFF2-40B4-BE49-F238E27FC236}">
                <a16:creationId xmlns:a16="http://schemas.microsoft.com/office/drawing/2014/main" id="{D4D60312-0AF6-EA09-E85C-E1DF51203D4D}"/>
              </a:ext>
            </a:extLst>
          </p:cNvPr>
          <p:cNvSpPr txBox="1"/>
          <p:nvPr/>
        </p:nvSpPr>
        <p:spPr>
          <a:xfrm>
            <a:off x="622800" y="9265461"/>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MSQA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推進マニュアル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活用ガイドブック </a:t>
            </a:r>
            <a:r>
              <a:rPr kumimoji="1" lang="it-IT" altLang="ja-JP" sz="600" b="0" i="0" u="none" strike="noStrike" kern="1200" cap="none" spc="0" normalizeH="0" baseline="0" noProof="0">
                <a:ln>
                  <a:noFill/>
                </a:ln>
                <a:solidFill>
                  <a:prstClr val="black"/>
                </a:solidFill>
                <a:effectLst/>
                <a:uLnTx/>
                <a:uFillTx/>
                <a:latin typeface="メイリオ"/>
                <a:ea typeface="メイリオ"/>
                <a:cs typeface="+mn-cs"/>
              </a:rPr>
              <a:t>ISO/IEC 27001:2022 </a:t>
            </a:r>
            <a:r>
              <a:rPr kumimoji="1" lang="ja-JP" altLang="it-IT" sz="600" b="0" i="0" u="none" strike="noStrike" kern="1200" cap="none" spc="0" normalizeH="0" baseline="0" noProof="0">
                <a:ln>
                  <a:noFill/>
                </a:ln>
                <a:solidFill>
                  <a:prstClr val="black"/>
                </a:solidFill>
                <a:effectLst/>
                <a:uLnTx/>
                <a:uFillTx/>
                <a:latin typeface="メイリオ"/>
                <a:ea typeface="メイリオ"/>
                <a:cs typeface="+mn-cs"/>
              </a:rPr>
              <a:t>対応</a:t>
            </a:r>
            <a:r>
              <a:rPr kumimoji="1" lang="it-IT" altLang="ja-JP" sz="600" b="0" i="0" u="none" strike="noStrike" kern="1200" cap="none" spc="0" normalizeH="0" baseline="0" noProof="0">
                <a:ln>
                  <a:noFill/>
                </a:ln>
                <a:solidFill>
                  <a:prstClr val="black"/>
                </a:solidFill>
                <a:effectLst/>
                <a:uLnTx/>
                <a:uFillTx/>
                <a:latin typeface="メイリオ"/>
                <a:ea typeface="メイリオ"/>
                <a:cs typeface="+mn-cs"/>
              </a:rPr>
              <a:t>1.0</a:t>
            </a:r>
            <a:r>
              <a:rPr kumimoji="1" lang="ja-JP" altLang="it-IT" sz="600" b="0" i="0" u="none" strike="noStrike" kern="1200" cap="none" spc="0" normalizeH="0" baseline="0" noProof="0">
                <a:ln>
                  <a:noFill/>
                </a:ln>
                <a:solidFill>
                  <a:prstClr val="black"/>
                </a:solidFill>
                <a:effectLst/>
                <a:uLnTx/>
                <a:uFillTx/>
                <a:latin typeface="メイリオ"/>
                <a:ea typeface="メイリオ"/>
                <a:cs typeface="+mn-cs"/>
              </a:rPr>
              <a:t>版</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p>
        </p:txBody>
      </p:sp>
      <p:sp>
        <p:nvSpPr>
          <p:cNvPr id="9" name="テキスト プレースホルダー 2">
            <a:extLst>
              <a:ext uri="{FF2B5EF4-FFF2-40B4-BE49-F238E27FC236}">
                <a16:creationId xmlns:a16="http://schemas.microsoft.com/office/drawing/2014/main" id="{1C33F115-3F36-1E13-8D92-70B38D20ADCD}"/>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情報セキュリティマネジメントシステム（</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a:t>
            </a:r>
          </a:p>
        </p:txBody>
      </p:sp>
    </p:spTree>
    <p:extLst>
      <p:ext uri="{BB962C8B-B14F-4D97-AF65-F5344CB8AC3E}">
        <p14:creationId xmlns:p14="http://schemas.microsoft.com/office/powerpoint/2010/main" val="2963812960"/>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C8186F3C-0F88-E992-7E54-48D72C33E96D}"/>
              </a:ext>
            </a:extLst>
          </p:cNvPr>
          <p:cNvSpPr>
            <a:spLocks noGrp="1"/>
          </p:cNvSpPr>
          <p:nvPr>
            <p:ph type="body" sz="quarter" idx="16"/>
          </p:nvPr>
        </p:nvSpPr>
        <p:spPr>
          <a:xfrm>
            <a:off x="620924" y="2004375"/>
            <a:ext cx="5612400" cy="381000"/>
          </a:xfrm>
        </p:spPr>
        <p:txBody>
          <a:bodyPr/>
          <a:lstStyle/>
          <a:p>
            <a:r>
              <a:rPr lang="en-US" altLang="ja-JP"/>
              <a:t>ISMS</a:t>
            </a:r>
            <a:r>
              <a:rPr lang="ja-JP" altLang="en-US"/>
              <a:t>認証審査</a:t>
            </a:r>
            <a:r>
              <a:rPr kumimoji="1" lang="ja-JP" altLang="en-US"/>
              <a:t>プロセス</a:t>
            </a:r>
          </a:p>
        </p:txBody>
      </p:sp>
      <p:sp>
        <p:nvSpPr>
          <p:cNvPr id="5" name="スライド番号プレースホルダー 4">
            <a:extLst>
              <a:ext uri="{FF2B5EF4-FFF2-40B4-BE49-F238E27FC236}">
                <a16:creationId xmlns:a16="http://schemas.microsoft.com/office/drawing/2014/main" id="{3693C5AE-EA08-CBE3-0EED-2761FCA5EFCA}"/>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2">
            <a:extLst>
              <a:ext uri="{FF2B5EF4-FFF2-40B4-BE49-F238E27FC236}">
                <a16:creationId xmlns:a16="http://schemas.microsoft.com/office/drawing/2014/main" id="{4C25A68E-C0E0-396D-AD14-A7D825E56E1C}"/>
              </a:ext>
            </a:extLst>
          </p:cNvPr>
          <p:cNvSpPr>
            <a:spLocks noGrp="1"/>
          </p:cNvSpPr>
          <p:nvPr>
            <p:ph type="body" sz="quarter" idx="14"/>
          </p:nvPr>
        </p:nvSpPr>
        <p:spPr>
          <a:xfrm>
            <a:off x="1123950" y="1457325"/>
            <a:ext cx="5111250" cy="381000"/>
          </a:xfrm>
        </p:spPr>
        <p:txBody>
          <a:bodyPr/>
          <a:lstStyle/>
          <a:p>
            <a:r>
              <a:rPr kumimoji="1" lang="en-US" altLang="ja-JP"/>
              <a:t>7-2-3. </a:t>
            </a:r>
            <a:r>
              <a:rPr lang="en-US" altLang="ja-JP"/>
              <a:t>ISMS</a:t>
            </a:r>
            <a:r>
              <a:rPr lang="ja-JP" altLang="en-US"/>
              <a:t>の実装と認証</a:t>
            </a:r>
            <a:endParaRPr kumimoji="1" lang="ja-JP" altLang="en-US"/>
          </a:p>
        </p:txBody>
      </p:sp>
      <p:sp>
        <p:nvSpPr>
          <p:cNvPr id="3" name="テキスト プレースホルダー 4">
            <a:extLst>
              <a:ext uri="{FF2B5EF4-FFF2-40B4-BE49-F238E27FC236}">
                <a16:creationId xmlns:a16="http://schemas.microsoft.com/office/drawing/2014/main" id="{5AF192F9-B4AA-0B6D-1007-9B9350A1AE91}"/>
              </a:ext>
            </a:extLst>
          </p:cNvPr>
          <p:cNvSpPr txBox="1">
            <a:spLocks/>
          </p:cNvSpPr>
          <p:nvPr/>
        </p:nvSpPr>
        <p:spPr>
          <a:xfrm>
            <a:off x="620924" y="2285434"/>
            <a:ext cx="5612400" cy="247962"/>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の認証審査は、大まかに以下のようなステップで進みます。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1" name="表 16">
            <a:extLst>
              <a:ext uri="{FF2B5EF4-FFF2-40B4-BE49-F238E27FC236}">
                <a16:creationId xmlns:a16="http://schemas.microsoft.com/office/drawing/2014/main" id="{6C1A4064-3B7D-5E94-1D65-21ECE41DE6CA}"/>
              </a:ext>
            </a:extLst>
          </p:cNvPr>
          <p:cNvGraphicFramePr>
            <a:graphicFrameLocks noGrp="1"/>
          </p:cNvGraphicFramePr>
          <p:nvPr/>
        </p:nvGraphicFramePr>
        <p:xfrm>
          <a:off x="622799" y="3452860"/>
          <a:ext cx="5612402" cy="1953817"/>
        </p:xfrm>
        <a:graphic>
          <a:graphicData uri="http://schemas.openxmlformats.org/drawingml/2006/table">
            <a:tbl>
              <a:tblPr firstRow="1" bandRow="1">
                <a:tableStyleId>{5940675A-B579-460E-94D1-54222C63F5DA}</a:tableStyleId>
              </a:tblPr>
              <a:tblGrid>
                <a:gridCol w="246732">
                  <a:extLst>
                    <a:ext uri="{9D8B030D-6E8A-4147-A177-3AD203B41FA5}">
                      <a16:colId xmlns:a16="http://schemas.microsoft.com/office/drawing/2014/main" val="1869041782"/>
                    </a:ext>
                  </a:extLst>
                </a:gridCol>
                <a:gridCol w="1073134">
                  <a:extLst>
                    <a:ext uri="{9D8B030D-6E8A-4147-A177-3AD203B41FA5}">
                      <a16:colId xmlns:a16="http://schemas.microsoft.com/office/drawing/2014/main" val="3931830917"/>
                    </a:ext>
                  </a:extLst>
                </a:gridCol>
                <a:gridCol w="1073134">
                  <a:extLst>
                    <a:ext uri="{9D8B030D-6E8A-4147-A177-3AD203B41FA5}">
                      <a16:colId xmlns:a16="http://schemas.microsoft.com/office/drawing/2014/main" val="102999313"/>
                    </a:ext>
                  </a:extLst>
                </a:gridCol>
                <a:gridCol w="1073134">
                  <a:extLst>
                    <a:ext uri="{9D8B030D-6E8A-4147-A177-3AD203B41FA5}">
                      <a16:colId xmlns:a16="http://schemas.microsoft.com/office/drawing/2014/main" val="82687830"/>
                    </a:ext>
                  </a:extLst>
                </a:gridCol>
                <a:gridCol w="1063516">
                  <a:extLst>
                    <a:ext uri="{9D8B030D-6E8A-4147-A177-3AD203B41FA5}">
                      <a16:colId xmlns:a16="http://schemas.microsoft.com/office/drawing/2014/main" val="1147255148"/>
                    </a:ext>
                  </a:extLst>
                </a:gridCol>
                <a:gridCol w="1082752">
                  <a:extLst>
                    <a:ext uri="{9D8B030D-6E8A-4147-A177-3AD203B41FA5}">
                      <a16:colId xmlns:a16="http://schemas.microsoft.com/office/drawing/2014/main" val="882731880"/>
                    </a:ext>
                  </a:extLst>
                </a:gridCol>
              </a:tblGrid>
              <a:tr h="742237">
                <a:tc>
                  <a:txBody>
                    <a:bodyPr/>
                    <a:lstStyle/>
                    <a:p>
                      <a:pPr algn="ctr"/>
                      <a:r>
                        <a:rPr kumimoji="1" lang="ja-JP" altLang="en-US" sz="1050" b="1">
                          <a:solidFill>
                            <a:schemeClr val="tx1"/>
                          </a:solidFill>
                        </a:rPr>
                        <a:t>ステップ</a:t>
                      </a:r>
                    </a:p>
                  </a:txBody>
                  <a:tcPr vert="eaVert" anchor="ctr">
                    <a:noFill/>
                  </a:tcPr>
                </a:tc>
                <a:tc>
                  <a:txBody>
                    <a:bodyPr/>
                    <a:lstStyle/>
                    <a:p>
                      <a:pPr algn="ctr"/>
                      <a:r>
                        <a:rPr kumimoji="1" lang="ja-JP" altLang="en-US" sz="1050" b="1">
                          <a:solidFill>
                            <a:schemeClr val="bg1"/>
                          </a:solidFill>
                        </a:rPr>
                        <a:t>申請</a:t>
                      </a:r>
                    </a:p>
                  </a:txBody>
                  <a:tcPr anchor="ctr">
                    <a:solidFill>
                      <a:schemeClr val="accent1">
                        <a:lumMod val="75000"/>
                      </a:schemeClr>
                    </a:solidFill>
                  </a:tcPr>
                </a:tc>
                <a:tc>
                  <a:txBody>
                    <a:bodyPr/>
                    <a:lstStyle/>
                    <a:p>
                      <a:pPr algn="ctr"/>
                      <a:r>
                        <a:rPr kumimoji="1" lang="ja-JP" altLang="en-US" sz="1050" b="1">
                          <a:solidFill>
                            <a:schemeClr val="bg1"/>
                          </a:solidFill>
                        </a:rPr>
                        <a:t>審査日程の</a:t>
                      </a:r>
                      <a:endParaRPr kumimoji="1" lang="en-US" altLang="ja-JP" sz="1050" b="1">
                        <a:solidFill>
                          <a:schemeClr val="bg1"/>
                        </a:solidFill>
                      </a:endParaRPr>
                    </a:p>
                    <a:p>
                      <a:pPr algn="ctr"/>
                      <a:r>
                        <a:rPr kumimoji="1" lang="ja-JP" altLang="en-US" sz="1050" b="1">
                          <a:solidFill>
                            <a:schemeClr val="bg1"/>
                          </a:solidFill>
                        </a:rPr>
                        <a:t>確認</a:t>
                      </a:r>
                    </a:p>
                  </a:txBody>
                  <a:tcPr anchor="ctr">
                    <a:solidFill>
                      <a:schemeClr val="accent1">
                        <a:lumMod val="75000"/>
                      </a:schemeClr>
                    </a:solidFill>
                  </a:tcPr>
                </a:tc>
                <a:tc>
                  <a:txBody>
                    <a:bodyPr/>
                    <a:lstStyle/>
                    <a:p>
                      <a:pPr algn="ctr"/>
                      <a:r>
                        <a:rPr kumimoji="1" lang="ja-JP" altLang="en-US" sz="1050" b="1">
                          <a:solidFill>
                            <a:schemeClr val="bg1"/>
                          </a:solidFill>
                        </a:rPr>
                        <a:t>初回認証審査</a:t>
                      </a:r>
                    </a:p>
                  </a:txBody>
                  <a:tcPr anchor="ctr">
                    <a:solidFill>
                      <a:schemeClr val="accent1">
                        <a:lumMod val="75000"/>
                      </a:schemeClr>
                    </a:solidFill>
                  </a:tcPr>
                </a:tc>
                <a:tc>
                  <a:txBody>
                    <a:bodyPr/>
                    <a:lstStyle/>
                    <a:p>
                      <a:pPr algn="ctr"/>
                      <a:r>
                        <a:rPr kumimoji="1" lang="ja-JP" altLang="en-US" sz="1050" b="1">
                          <a:solidFill>
                            <a:schemeClr val="bg1"/>
                          </a:solidFill>
                        </a:rPr>
                        <a:t>認証登録</a:t>
                      </a:r>
                    </a:p>
                  </a:txBody>
                  <a:tcPr anchor="ctr">
                    <a:solidFill>
                      <a:schemeClr val="accent1">
                        <a:lumMod val="75000"/>
                      </a:schemeClr>
                    </a:solidFill>
                  </a:tcPr>
                </a:tc>
                <a:tc>
                  <a:txBody>
                    <a:bodyPr/>
                    <a:lstStyle/>
                    <a:p>
                      <a:pPr algn="ctr"/>
                      <a:r>
                        <a:rPr kumimoji="1" lang="ja-JP" altLang="en-US" sz="1050" b="1">
                          <a:solidFill>
                            <a:schemeClr val="bg1"/>
                          </a:solidFill>
                        </a:rPr>
                        <a:t>報告・公開</a:t>
                      </a:r>
                    </a:p>
                  </a:txBody>
                  <a:tcPr anchor="ctr">
                    <a:solidFill>
                      <a:schemeClr val="accent1">
                        <a:lumMod val="75000"/>
                      </a:schemeClr>
                    </a:solidFill>
                  </a:tcPr>
                </a:tc>
                <a:extLst>
                  <a:ext uri="{0D108BD9-81ED-4DB2-BD59-A6C34878D82A}">
                    <a16:rowId xmlns:a16="http://schemas.microsoft.com/office/drawing/2014/main" val="698675781"/>
                  </a:ext>
                </a:extLst>
              </a:tr>
              <a:tr h="647618">
                <a:tc>
                  <a:txBody>
                    <a:bodyPr/>
                    <a:lstStyle/>
                    <a:p>
                      <a:pPr algn="ctr"/>
                      <a:r>
                        <a:rPr kumimoji="1" lang="ja-JP" altLang="en-US" sz="1050" b="1">
                          <a:solidFill>
                            <a:schemeClr val="tx1"/>
                          </a:solidFill>
                        </a:rPr>
                        <a:t>概要</a:t>
                      </a:r>
                    </a:p>
                  </a:txBody>
                  <a:tcPr vert="eaVert" anchor="ctr">
                    <a:noFill/>
                  </a:tcPr>
                </a:tc>
                <a:tc>
                  <a:txBody>
                    <a:bodyPr/>
                    <a:lstStyle/>
                    <a:p>
                      <a:r>
                        <a:rPr kumimoji="1" lang="ja-JP" altLang="en-US" sz="1050"/>
                        <a:t>新規取得する際、今までと異なる認証機関で受診する場合は、申請が必要です。</a:t>
                      </a:r>
                    </a:p>
                  </a:txBody>
                  <a:tcPr/>
                </a:tc>
                <a:tc>
                  <a:txBody>
                    <a:bodyPr/>
                    <a:lstStyle/>
                    <a:p>
                      <a:r>
                        <a:rPr kumimoji="1" lang="ja-JP" altLang="en-US" sz="1050"/>
                        <a:t>組織と認証機関との間で、審査日程の確認を行います。</a:t>
                      </a:r>
                    </a:p>
                  </a:txBody>
                  <a:tcPr/>
                </a:tc>
                <a:tc>
                  <a:txBody>
                    <a:bodyPr/>
                    <a:lstStyle/>
                    <a:p>
                      <a:r>
                        <a:rPr kumimoji="1" lang="ja-JP" altLang="en-US" sz="1050"/>
                        <a:t>新規の場合は原則として</a:t>
                      </a:r>
                      <a:r>
                        <a:rPr kumimoji="1" lang="en-US" altLang="ja-JP" sz="1050"/>
                        <a:t>1</a:t>
                      </a:r>
                      <a:r>
                        <a:rPr kumimoji="1" lang="ja-JP" altLang="en-US" sz="1050"/>
                        <a:t>次審査と</a:t>
                      </a:r>
                      <a:r>
                        <a:rPr kumimoji="1" lang="en-US" altLang="ja-JP" sz="1050"/>
                        <a:t>2</a:t>
                      </a:r>
                      <a:r>
                        <a:rPr kumimoji="1" lang="ja-JP" altLang="en-US" sz="1050"/>
                        <a:t>次審査の</a:t>
                      </a:r>
                      <a:r>
                        <a:rPr kumimoji="1" lang="en-US" altLang="ja-JP" sz="1050"/>
                        <a:t>2</a:t>
                      </a:r>
                      <a:r>
                        <a:rPr kumimoji="1" lang="ja-JP" altLang="en-US" sz="1050"/>
                        <a:t>回で実施されます。</a:t>
                      </a:r>
                    </a:p>
                  </a:txBody>
                  <a:tcPr/>
                </a:tc>
                <a:tc>
                  <a:txBody>
                    <a:bodyPr/>
                    <a:lstStyle/>
                    <a:p>
                      <a:r>
                        <a:rPr kumimoji="1" lang="ja-JP" altLang="en-US" sz="1050"/>
                        <a:t>審査の結果、適合していることが確認されると認証書が発行され、登録完了となります。</a:t>
                      </a:r>
                    </a:p>
                  </a:txBody>
                  <a:tcPr/>
                </a:tc>
                <a:tc>
                  <a:txBody>
                    <a:bodyPr/>
                    <a:lstStyle/>
                    <a:p>
                      <a:r>
                        <a:rPr kumimoji="1" lang="ja-JP" altLang="en-US" sz="1050"/>
                        <a:t>認証された旨が認証機関から</a:t>
                      </a:r>
                      <a:r>
                        <a:rPr kumimoji="1" lang="en-US" altLang="ja-JP" sz="1050"/>
                        <a:t>ISMS-AC</a:t>
                      </a:r>
                      <a:r>
                        <a:rPr kumimoji="1" lang="ja-JP" altLang="en-US" sz="1050"/>
                        <a:t>に報告され次第、</a:t>
                      </a:r>
                      <a:r>
                        <a:rPr kumimoji="1" lang="en-US" altLang="ja-JP" sz="1050"/>
                        <a:t>ISMS-AC</a:t>
                      </a:r>
                      <a:r>
                        <a:rPr kumimoji="1" lang="ja-JP" altLang="en-US" sz="1050"/>
                        <a:t>ホームページで公開されます。</a:t>
                      </a:r>
                      <a:endParaRPr kumimoji="1" lang="en-US" altLang="ja-JP" sz="1050"/>
                    </a:p>
                  </a:txBody>
                  <a:tcPr/>
                </a:tc>
                <a:extLst>
                  <a:ext uri="{0D108BD9-81ED-4DB2-BD59-A6C34878D82A}">
                    <a16:rowId xmlns:a16="http://schemas.microsoft.com/office/drawing/2014/main" val="633055544"/>
                  </a:ext>
                </a:extLst>
              </a:tr>
            </a:tbl>
          </a:graphicData>
        </a:graphic>
      </p:graphicFrame>
      <p:sp>
        <p:nvSpPr>
          <p:cNvPr id="14" name="楕円 13">
            <a:extLst>
              <a:ext uri="{FF2B5EF4-FFF2-40B4-BE49-F238E27FC236}">
                <a16:creationId xmlns:a16="http://schemas.microsoft.com/office/drawing/2014/main" id="{86A751DA-2559-ED85-5856-78E2344E0946}"/>
              </a:ext>
            </a:extLst>
          </p:cNvPr>
          <p:cNvSpPr/>
          <p:nvPr/>
        </p:nvSpPr>
        <p:spPr>
          <a:xfrm>
            <a:off x="1087178" y="2736217"/>
            <a:ext cx="609112" cy="609112"/>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5" name="矢印: 右 14">
            <a:extLst>
              <a:ext uri="{FF2B5EF4-FFF2-40B4-BE49-F238E27FC236}">
                <a16:creationId xmlns:a16="http://schemas.microsoft.com/office/drawing/2014/main" id="{1241B57A-5A26-05B7-91D9-EFC59F26D700}"/>
              </a:ext>
            </a:extLst>
          </p:cNvPr>
          <p:cNvSpPr/>
          <p:nvPr/>
        </p:nvSpPr>
        <p:spPr>
          <a:xfrm>
            <a:off x="1738747" y="2939426"/>
            <a:ext cx="398966" cy="202693"/>
          </a:xfrm>
          <a:prstGeom prst="rightArrow">
            <a:avLst/>
          </a:prstGeom>
          <a:solidFill>
            <a:schemeClr val="accent1">
              <a:lumMod val="60000"/>
              <a:lumOff val="40000"/>
            </a:schemeClr>
          </a:solidFill>
          <a:ln w="12700">
            <a:noFill/>
            <a:prstDash val="solid"/>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楕円 15">
            <a:extLst>
              <a:ext uri="{FF2B5EF4-FFF2-40B4-BE49-F238E27FC236}">
                <a16:creationId xmlns:a16="http://schemas.microsoft.com/office/drawing/2014/main" id="{936ADCDA-2D8B-E237-4809-5924D8476273}"/>
              </a:ext>
            </a:extLst>
          </p:cNvPr>
          <p:cNvSpPr/>
          <p:nvPr/>
        </p:nvSpPr>
        <p:spPr>
          <a:xfrm>
            <a:off x="2164420" y="2736217"/>
            <a:ext cx="609112" cy="609112"/>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7" name="楕円 16">
            <a:extLst>
              <a:ext uri="{FF2B5EF4-FFF2-40B4-BE49-F238E27FC236}">
                <a16:creationId xmlns:a16="http://schemas.microsoft.com/office/drawing/2014/main" id="{47D0356D-3D05-049E-488C-13C865E7A0B5}"/>
              </a:ext>
            </a:extLst>
          </p:cNvPr>
          <p:cNvSpPr/>
          <p:nvPr/>
        </p:nvSpPr>
        <p:spPr>
          <a:xfrm>
            <a:off x="3241662" y="2736217"/>
            <a:ext cx="609112" cy="609112"/>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8" name="楕円 17">
            <a:extLst>
              <a:ext uri="{FF2B5EF4-FFF2-40B4-BE49-F238E27FC236}">
                <a16:creationId xmlns:a16="http://schemas.microsoft.com/office/drawing/2014/main" id="{8B215D0A-6E03-9E75-3CDA-F74101BC782E}"/>
              </a:ext>
            </a:extLst>
          </p:cNvPr>
          <p:cNvSpPr/>
          <p:nvPr/>
        </p:nvSpPr>
        <p:spPr>
          <a:xfrm>
            <a:off x="4318904" y="2736217"/>
            <a:ext cx="609112" cy="609112"/>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9" name="楕円 18">
            <a:extLst>
              <a:ext uri="{FF2B5EF4-FFF2-40B4-BE49-F238E27FC236}">
                <a16:creationId xmlns:a16="http://schemas.microsoft.com/office/drawing/2014/main" id="{DE26D5E1-40A1-97CD-F525-41C38C3831D3}"/>
              </a:ext>
            </a:extLst>
          </p:cNvPr>
          <p:cNvSpPr/>
          <p:nvPr/>
        </p:nvSpPr>
        <p:spPr>
          <a:xfrm>
            <a:off x="5396146" y="2736217"/>
            <a:ext cx="609112" cy="609112"/>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0" name="矢印: 右 19">
            <a:extLst>
              <a:ext uri="{FF2B5EF4-FFF2-40B4-BE49-F238E27FC236}">
                <a16:creationId xmlns:a16="http://schemas.microsoft.com/office/drawing/2014/main" id="{2EB4BAE7-E0BA-28D4-181A-F84EADF4405F}"/>
              </a:ext>
            </a:extLst>
          </p:cNvPr>
          <p:cNvSpPr/>
          <p:nvPr/>
        </p:nvSpPr>
        <p:spPr>
          <a:xfrm>
            <a:off x="2815989" y="2939426"/>
            <a:ext cx="398966" cy="202693"/>
          </a:xfrm>
          <a:prstGeom prst="rightArrow">
            <a:avLst/>
          </a:prstGeom>
          <a:solidFill>
            <a:schemeClr val="accent1">
              <a:lumMod val="60000"/>
              <a:lumOff val="40000"/>
            </a:schemeClr>
          </a:solidFill>
          <a:ln w="12700">
            <a:noFill/>
            <a:prstDash val="solid"/>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1" name="矢印: 右 20">
            <a:extLst>
              <a:ext uri="{FF2B5EF4-FFF2-40B4-BE49-F238E27FC236}">
                <a16:creationId xmlns:a16="http://schemas.microsoft.com/office/drawing/2014/main" id="{1B8BC95C-1DE7-EA60-C3E3-2EC3330F14D0}"/>
              </a:ext>
            </a:extLst>
          </p:cNvPr>
          <p:cNvSpPr/>
          <p:nvPr/>
        </p:nvSpPr>
        <p:spPr>
          <a:xfrm>
            <a:off x="3893231" y="2939426"/>
            <a:ext cx="398966" cy="202693"/>
          </a:xfrm>
          <a:prstGeom prst="rightArrow">
            <a:avLst/>
          </a:prstGeom>
          <a:solidFill>
            <a:schemeClr val="accent1">
              <a:lumMod val="60000"/>
              <a:lumOff val="40000"/>
            </a:schemeClr>
          </a:solidFill>
          <a:ln w="12700">
            <a:noFill/>
            <a:prstDash val="solid"/>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2" name="矢印: 右 21">
            <a:extLst>
              <a:ext uri="{FF2B5EF4-FFF2-40B4-BE49-F238E27FC236}">
                <a16:creationId xmlns:a16="http://schemas.microsoft.com/office/drawing/2014/main" id="{D625A858-CA47-7C4D-3FDD-4EDBAD1360A1}"/>
              </a:ext>
            </a:extLst>
          </p:cNvPr>
          <p:cNvSpPr/>
          <p:nvPr/>
        </p:nvSpPr>
        <p:spPr>
          <a:xfrm>
            <a:off x="4970473" y="2939426"/>
            <a:ext cx="398966" cy="202693"/>
          </a:xfrm>
          <a:prstGeom prst="rightArrow">
            <a:avLst/>
          </a:prstGeom>
          <a:solidFill>
            <a:schemeClr val="accent1">
              <a:lumMod val="60000"/>
              <a:lumOff val="40000"/>
            </a:schemeClr>
          </a:solidFill>
          <a:ln w="12700">
            <a:noFill/>
            <a:prstDash val="solid"/>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3" name="表 25">
            <a:extLst>
              <a:ext uri="{FF2B5EF4-FFF2-40B4-BE49-F238E27FC236}">
                <a16:creationId xmlns:a16="http://schemas.microsoft.com/office/drawing/2014/main" id="{C1A8EE32-EEFA-698C-FEE4-1EE7BC671122}"/>
              </a:ext>
            </a:extLst>
          </p:cNvPr>
          <p:cNvGraphicFramePr>
            <a:graphicFrameLocks noGrp="1"/>
          </p:cNvGraphicFramePr>
          <p:nvPr/>
        </p:nvGraphicFramePr>
        <p:xfrm>
          <a:off x="1598462" y="2621877"/>
          <a:ext cx="663786" cy="356033"/>
        </p:xfrm>
        <a:graphic>
          <a:graphicData uri="http://schemas.openxmlformats.org/drawingml/2006/table">
            <a:tbl>
              <a:tblPr firstRow="1" bandRow="1">
                <a:tableStyleId>{2D5ABB26-0587-4C30-8999-92F81FD0307C}</a:tableStyleId>
              </a:tblPr>
              <a:tblGrid>
                <a:gridCol w="663786">
                  <a:extLst>
                    <a:ext uri="{9D8B030D-6E8A-4147-A177-3AD203B41FA5}">
                      <a16:colId xmlns:a16="http://schemas.microsoft.com/office/drawing/2014/main" val="704336096"/>
                    </a:ext>
                  </a:extLst>
                </a:gridCol>
              </a:tblGrid>
              <a:tr h="356033">
                <a:tc>
                  <a:txBody>
                    <a:bodyPr/>
                    <a:lstStyle/>
                    <a:p>
                      <a:pPr algn="ctr"/>
                      <a:r>
                        <a:rPr kumimoji="1" lang="ja-JP" altLang="en-US" sz="800" b="1">
                          <a:solidFill>
                            <a:sysClr val="windowText" lastClr="000000"/>
                          </a:solidFill>
                          <a:latin typeface="+mn-ea"/>
                          <a:ea typeface="+mn-ea"/>
                        </a:rPr>
                        <a:t>約</a:t>
                      </a:r>
                      <a:r>
                        <a:rPr kumimoji="1" lang="en-US" altLang="ja-JP" sz="800" b="1">
                          <a:solidFill>
                            <a:sysClr val="windowText" lastClr="000000"/>
                          </a:solidFill>
                          <a:latin typeface="+mn-ea"/>
                          <a:ea typeface="+mn-ea"/>
                        </a:rPr>
                        <a:t>1</a:t>
                      </a:r>
                      <a:r>
                        <a:rPr kumimoji="1" lang="ja-JP" altLang="en-US" sz="800" b="1">
                          <a:solidFill>
                            <a:sysClr val="windowText" lastClr="000000"/>
                          </a:solidFill>
                          <a:latin typeface="+mn-ea"/>
                          <a:ea typeface="+mn-ea"/>
                        </a:rPr>
                        <a:t>ヶ月</a:t>
                      </a:r>
                      <a:endParaRPr kumimoji="1" lang="en-US" altLang="ja-JP" sz="800" b="1">
                        <a:solidFill>
                          <a:sysClr val="windowText" lastClr="000000"/>
                        </a:solidFill>
                        <a:latin typeface="+mn-ea"/>
                        <a:ea typeface="+mn-ea"/>
                      </a:endParaRPr>
                    </a:p>
                  </a:txBody>
                  <a:tcPr anchor="ctr"/>
                </a:tc>
                <a:extLst>
                  <a:ext uri="{0D108BD9-81ED-4DB2-BD59-A6C34878D82A}">
                    <a16:rowId xmlns:a16="http://schemas.microsoft.com/office/drawing/2014/main" val="364592684"/>
                  </a:ext>
                </a:extLst>
              </a:tr>
            </a:tbl>
          </a:graphicData>
        </a:graphic>
      </p:graphicFrame>
      <p:graphicFrame>
        <p:nvGraphicFramePr>
          <p:cNvPr id="24" name="表 25">
            <a:extLst>
              <a:ext uri="{FF2B5EF4-FFF2-40B4-BE49-F238E27FC236}">
                <a16:creationId xmlns:a16="http://schemas.microsoft.com/office/drawing/2014/main" id="{4E183EC2-E96F-B9DA-20E4-AEC29EF886E8}"/>
              </a:ext>
            </a:extLst>
          </p:cNvPr>
          <p:cNvGraphicFramePr>
            <a:graphicFrameLocks noGrp="1"/>
          </p:cNvGraphicFramePr>
          <p:nvPr/>
        </p:nvGraphicFramePr>
        <p:xfrm>
          <a:off x="2675704" y="2621877"/>
          <a:ext cx="663786" cy="356033"/>
        </p:xfrm>
        <a:graphic>
          <a:graphicData uri="http://schemas.openxmlformats.org/drawingml/2006/table">
            <a:tbl>
              <a:tblPr firstRow="1" bandRow="1">
                <a:tableStyleId>{2D5ABB26-0587-4C30-8999-92F81FD0307C}</a:tableStyleId>
              </a:tblPr>
              <a:tblGrid>
                <a:gridCol w="663786">
                  <a:extLst>
                    <a:ext uri="{9D8B030D-6E8A-4147-A177-3AD203B41FA5}">
                      <a16:colId xmlns:a16="http://schemas.microsoft.com/office/drawing/2014/main" val="704336096"/>
                    </a:ext>
                  </a:extLst>
                </a:gridCol>
              </a:tblGrid>
              <a:tr h="356033">
                <a:tc>
                  <a:txBody>
                    <a:bodyPr/>
                    <a:lstStyle/>
                    <a:p>
                      <a:pPr algn="ctr"/>
                      <a:r>
                        <a:rPr kumimoji="1" lang="ja-JP" altLang="en-US" sz="800" b="1">
                          <a:solidFill>
                            <a:sysClr val="windowText" lastClr="000000"/>
                          </a:solidFill>
                          <a:latin typeface="+mn-ea"/>
                          <a:ea typeface="+mn-ea"/>
                        </a:rPr>
                        <a:t>約</a:t>
                      </a:r>
                      <a:r>
                        <a:rPr kumimoji="1" lang="en-US" altLang="ja-JP" sz="800" b="1">
                          <a:solidFill>
                            <a:sysClr val="windowText" lastClr="000000"/>
                          </a:solidFill>
                          <a:latin typeface="+mn-ea"/>
                          <a:ea typeface="+mn-ea"/>
                        </a:rPr>
                        <a:t>1</a:t>
                      </a:r>
                      <a:r>
                        <a:rPr kumimoji="1" lang="ja-JP" altLang="en-US" sz="800" b="1">
                          <a:solidFill>
                            <a:sysClr val="windowText" lastClr="000000"/>
                          </a:solidFill>
                          <a:latin typeface="+mn-ea"/>
                          <a:ea typeface="+mn-ea"/>
                        </a:rPr>
                        <a:t>ヶ月</a:t>
                      </a:r>
                      <a:endParaRPr kumimoji="1" lang="en-US" altLang="ja-JP" sz="800" b="1">
                        <a:solidFill>
                          <a:sysClr val="windowText" lastClr="000000"/>
                        </a:solidFill>
                        <a:latin typeface="+mn-ea"/>
                        <a:ea typeface="+mn-ea"/>
                      </a:endParaRPr>
                    </a:p>
                  </a:txBody>
                  <a:tcPr anchor="ctr"/>
                </a:tc>
                <a:extLst>
                  <a:ext uri="{0D108BD9-81ED-4DB2-BD59-A6C34878D82A}">
                    <a16:rowId xmlns:a16="http://schemas.microsoft.com/office/drawing/2014/main" val="364592684"/>
                  </a:ext>
                </a:extLst>
              </a:tr>
            </a:tbl>
          </a:graphicData>
        </a:graphic>
      </p:graphicFrame>
      <p:graphicFrame>
        <p:nvGraphicFramePr>
          <p:cNvPr id="25" name="表 25">
            <a:extLst>
              <a:ext uri="{FF2B5EF4-FFF2-40B4-BE49-F238E27FC236}">
                <a16:creationId xmlns:a16="http://schemas.microsoft.com/office/drawing/2014/main" id="{F425C143-BCD9-14B9-3EEF-8BFA70062D9C}"/>
              </a:ext>
            </a:extLst>
          </p:cNvPr>
          <p:cNvGraphicFramePr>
            <a:graphicFrameLocks noGrp="1"/>
          </p:cNvGraphicFramePr>
          <p:nvPr/>
        </p:nvGraphicFramePr>
        <p:xfrm>
          <a:off x="3760821" y="2621877"/>
          <a:ext cx="663786" cy="356033"/>
        </p:xfrm>
        <a:graphic>
          <a:graphicData uri="http://schemas.openxmlformats.org/drawingml/2006/table">
            <a:tbl>
              <a:tblPr firstRow="1" bandRow="1">
                <a:tableStyleId>{2D5ABB26-0587-4C30-8999-92F81FD0307C}</a:tableStyleId>
              </a:tblPr>
              <a:tblGrid>
                <a:gridCol w="663786">
                  <a:extLst>
                    <a:ext uri="{9D8B030D-6E8A-4147-A177-3AD203B41FA5}">
                      <a16:colId xmlns:a16="http://schemas.microsoft.com/office/drawing/2014/main" val="704336096"/>
                    </a:ext>
                  </a:extLst>
                </a:gridCol>
              </a:tblGrid>
              <a:tr h="356033">
                <a:tc>
                  <a:txBody>
                    <a:bodyPr/>
                    <a:lstStyle/>
                    <a:p>
                      <a:pPr algn="ctr"/>
                      <a:r>
                        <a:rPr kumimoji="1" lang="ja-JP" altLang="en-US" sz="800" b="1">
                          <a:solidFill>
                            <a:sysClr val="windowText" lastClr="000000"/>
                          </a:solidFill>
                          <a:latin typeface="+mn-ea"/>
                          <a:ea typeface="+mn-ea"/>
                        </a:rPr>
                        <a:t>約</a:t>
                      </a:r>
                      <a:r>
                        <a:rPr kumimoji="1" lang="en-US" altLang="ja-JP" sz="800" b="1">
                          <a:solidFill>
                            <a:sysClr val="windowText" lastClr="000000"/>
                          </a:solidFill>
                          <a:latin typeface="+mn-ea"/>
                          <a:ea typeface="+mn-ea"/>
                        </a:rPr>
                        <a:t>1</a:t>
                      </a:r>
                      <a:r>
                        <a:rPr kumimoji="1" lang="ja-JP" altLang="en-US" sz="800" b="1">
                          <a:solidFill>
                            <a:sysClr val="windowText" lastClr="000000"/>
                          </a:solidFill>
                          <a:latin typeface="+mn-ea"/>
                          <a:ea typeface="+mn-ea"/>
                        </a:rPr>
                        <a:t>ヶ月</a:t>
                      </a:r>
                      <a:endParaRPr kumimoji="1" lang="en-US" altLang="ja-JP" sz="800" b="1">
                        <a:solidFill>
                          <a:sysClr val="windowText" lastClr="000000"/>
                        </a:solidFill>
                        <a:latin typeface="+mn-ea"/>
                        <a:ea typeface="+mn-ea"/>
                      </a:endParaRPr>
                    </a:p>
                  </a:txBody>
                  <a:tcPr anchor="ctr"/>
                </a:tc>
                <a:extLst>
                  <a:ext uri="{0D108BD9-81ED-4DB2-BD59-A6C34878D82A}">
                    <a16:rowId xmlns:a16="http://schemas.microsoft.com/office/drawing/2014/main" val="364592684"/>
                  </a:ext>
                </a:extLst>
              </a:tr>
            </a:tbl>
          </a:graphicData>
        </a:graphic>
      </p:graphicFrame>
      <p:sp>
        <p:nvSpPr>
          <p:cNvPr id="26" name="テキスト プレースホルダー 4">
            <a:extLst>
              <a:ext uri="{FF2B5EF4-FFF2-40B4-BE49-F238E27FC236}">
                <a16:creationId xmlns:a16="http://schemas.microsoft.com/office/drawing/2014/main" id="{C800CFAA-81E1-3959-AD47-A2C9776578AC}"/>
              </a:ext>
            </a:extLst>
          </p:cNvPr>
          <p:cNvSpPr txBox="1">
            <a:spLocks/>
          </p:cNvSpPr>
          <p:nvPr/>
        </p:nvSpPr>
        <p:spPr>
          <a:xfrm>
            <a:off x="620924" y="5417517"/>
            <a:ext cx="5612400" cy="71865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なお、審査に要する期間や工数、申請方法、申請時の準備物、認証登録料金などは、認証機関によって異なります。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認証機関は、情報マネジメントシステム認定センター（</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ISMS-AC</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）のホームページで公開されているため、申請先の選定の際は確認することが大切です。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7" name="テキスト プレースホルダー 3">
            <a:extLst>
              <a:ext uri="{FF2B5EF4-FFF2-40B4-BE49-F238E27FC236}">
                <a16:creationId xmlns:a16="http://schemas.microsoft.com/office/drawing/2014/main" id="{B2273B6F-1D58-2A23-39D0-D4323E2E7989}"/>
              </a:ext>
            </a:extLst>
          </p:cNvPr>
          <p:cNvSpPr txBox="1">
            <a:spLocks/>
          </p:cNvSpPr>
          <p:nvPr/>
        </p:nvSpPr>
        <p:spPr>
          <a:xfrm>
            <a:off x="620924" y="6243673"/>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ISMS</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認証の維持および更新審査プロセス</a:t>
            </a:r>
          </a:p>
        </p:txBody>
      </p:sp>
      <p:sp>
        <p:nvSpPr>
          <p:cNvPr id="52" name="テキスト プレースホルダー 4">
            <a:extLst>
              <a:ext uri="{FF2B5EF4-FFF2-40B4-BE49-F238E27FC236}">
                <a16:creationId xmlns:a16="http://schemas.microsoft.com/office/drawing/2014/main" id="{C73F8AC2-568F-33CB-A1D5-B2659B472997}"/>
              </a:ext>
            </a:extLst>
          </p:cNvPr>
          <p:cNvSpPr txBox="1">
            <a:spLocks/>
          </p:cNvSpPr>
          <p:nvPr/>
        </p:nvSpPr>
        <p:spPr>
          <a:xfrm>
            <a:off x="620924" y="6591422"/>
            <a:ext cx="5612400" cy="71865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 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認証取得後も、維持・更新のための審査があります。</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年に</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1</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回以上の維持審査（サーベイランス審査）</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と、</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年ごとに認証の有効期限を更新するための更新審査</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です。どちらにおいても、組織の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が引き続き規格に適合し、有効に維持されているかが確認されます。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8" name="図 7" descr="アイコン&#10;&#10;自動的に生成された説明">
            <a:extLst>
              <a:ext uri="{FF2B5EF4-FFF2-40B4-BE49-F238E27FC236}">
                <a16:creationId xmlns:a16="http://schemas.microsoft.com/office/drawing/2014/main" id="{6ADF4AB8-5ACB-63B3-0DE2-ADC2A071EA5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39454" y="2790235"/>
            <a:ext cx="504559" cy="504559"/>
          </a:xfrm>
          <a:prstGeom prst="rect">
            <a:avLst/>
          </a:prstGeom>
        </p:spPr>
      </p:pic>
      <p:pic>
        <p:nvPicPr>
          <p:cNvPr id="12" name="図 11" descr="アイコン&#10;&#10;自動的に生成された説明">
            <a:extLst>
              <a:ext uri="{FF2B5EF4-FFF2-40B4-BE49-F238E27FC236}">
                <a16:creationId xmlns:a16="http://schemas.microsoft.com/office/drawing/2014/main" id="{6D1EC0A6-8FB3-D933-3A42-A7EB4A4159D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239340" y="2809166"/>
            <a:ext cx="462572" cy="462572"/>
          </a:xfrm>
          <a:prstGeom prst="rect">
            <a:avLst/>
          </a:prstGeom>
        </p:spPr>
      </p:pic>
      <p:pic>
        <p:nvPicPr>
          <p:cNvPr id="40" name="図 39" descr="アイコン&#10;&#10;自動的に生成された説明">
            <a:extLst>
              <a:ext uri="{FF2B5EF4-FFF2-40B4-BE49-F238E27FC236}">
                <a16:creationId xmlns:a16="http://schemas.microsoft.com/office/drawing/2014/main" id="{39F3CE15-A08B-D61D-E9AC-1C3F8654308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339291" y="2828929"/>
            <a:ext cx="421729" cy="421729"/>
          </a:xfrm>
          <a:prstGeom prst="rect">
            <a:avLst/>
          </a:prstGeom>
        </p:spPr>
      </p:pic>
      <p:pic>
        <p:nvPicPr>
          <p:cNvPr id="46" name="図 45" descr="アイコン&#10;&#10;自動的に生成された説明">
            <a:extLst>
              <a:ext uri="{FF2B5EF4-FFF2-40B4-BE49-F238E27FC236}">
                <a16:creationId xmlns:a16="http://schemas.microsoft.com/office/drawing/2014/main" id="{FF81E8C2-E170-C79D-FB77-3B2EE619843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373366" y="2798140"/>
            <a:ext cx="491540" cy="491540"/>
          </a:xfrm>
          <a:prstGeom prst="rect">
            <a:avLst/>
          </a:prstGeom>
        </p:spPr>
      </p:pic>
      <p:pic>
        <p:nvPicPr>
          <p:cNvPr id="55" name="図 54" descr="アイコン が含まれている画像&#10;&#10;自動的に生成された説明">
            <a:extLst>
              <a:ext uri="{FF2B5EF4-FFF2-40B4-BE49-F238E27FC236}">
                <a16:creationId xmlns:a16="http://schemas.microsoft.com/office/drawing/2014/main" id="{CF472F07-013F-A10E-40AE-1CBE8BB82532}"/>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274331" y="2613422"/>
            <a:ext cx="852742" cy="852742"/>
          </a:xfrm>
          <a:prstGeom prst="rect">
            <a:avLst/>
          </a:prstGeom>
        </p:spPr>
      </p:pic>
      <p:sp>
        <p:nvSpPr>
          <p:cNvPr id="53" name="テキスト プレースホルダー 2">
            <a:extLst>
              <a:ext uri="{FF2B5EF4-FFF2-40B4-BE49-F238E27FC236}">
                <a16:creationId xmlns:a16="http://schemas.microsoft.com/office/drawing/2014/main" id="{6095D7D5-1097-8008-2F1C-126A50C7109F}"/>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情報セキュリティマネジメントシステム（</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a:t>
            </a:r>
          </a:p>
        </p:txBody>
      </p:sp>
      <p:graphicFrame>
        <p:nvGraphicFramePr>
          <p:cNvPr id="2" name="表 25">
            <a:extLst>
              <a:ext uri="{FF2B5EF4-FFF2-40B4-BE49-F238E27FC236}">
                <a16:creationId xmlns:a16="http://schemas.microsoft.com/office/drawing/2014/main" id="{DA755087-47A9-7CD0-441F-20765804FC58}"/>
              </a:ext>
            </a:extLst>
          </p:cNvPr>
          <p:cNvGraphicFramePr>
            <a:graphicFrameLocks noGrp="1"/>
          </p:cNvGraphicFramePr>
          <p:nvPr/>
        </p:nvGraphicFramePr>
        <p:xfrm>
          <a:off x="1264946" y="7368323"/>
          <a:ext cx="881198" cy="356033"/>
        </p:xfrm>
        <a:graphic>
          <a:graphicData uri="http://schemas.openxmlformats.org/drawingml/2006/table">
            <a:tbl>
              <a:tblPr firstRow="1" bandRow="1">
                <a:tableStyleId>{2D5ABB26-0587-4C30-8999-92F81FD0307C}</a:tableStyleId>
              </a:tblPr>
              <a:tblGrid>
                <a:gridCol w="881198">
                  <a:extLst>
                    <a:ext uri="{9D8B030D-6E8A-4147-A177-3AD203B41FA5}">
                      <a16:colId xmlns:a16="http://schemas.microsoft.com/office/drawing/2014/main" val="704336096"/>
                    </a:ext>
                  </a:extLst>
                </a:gridCol>
              </a:tblGrid>
              <a:tr h="356033">
                <a:tc>
                  <a:txBody>
                    <a:bodyPr/>
                    <a:lstStyle/>
                    <a:p>
                      <a:pPr algn="ctr"/>
                      <a:r>
                        <a:rPr kumimoji="1" lang="ja-JP" altLang="en-US" sz="900" b="1">
                          <a:solidFill>
                            <a:sysClr val="windowText" lastClr="000000"/>
                          </a:solidFill>
                          <a:latin typeface="+mn-ea"/>
                          <a:ea typeface="+mn-ea"/>
                        </a:rPr>
                        <a:t>維持審査</a:t>
                      </a:r>
                      <a:endParaRPr kumimoji="1" lang="en-US" altLang="ja-JP" sz="900" b="1">
                        <a:solidFill>
                          <a:sysClr val="windowText" lastClr="000000"/>
                        </a:solidFill>
                        <a:latin typeface="+mn-ea"/>
                        <a:ea typeface="+mn-ea"/>
                      </a:endParaRPr>
                    </a:p>
                  </a:txBody>
                  <a:tcPr anchor="ctr"/>
                </a:tc>
                <a:extLst>
                  <a:ext uri="{0D108BD9-81ED-4DB2-BD59-A6C34878D82A}">
                    <a16:rowId xmlns:a16="http://schemas.microsoft.com/office/drawing/2014/main" val="364592684"/>
                  </a:ext>
                </a:extLst>
              </a:tr>
            </a:tbl>
          </a:graphicData>
        </a:graphic>
      </p:graphicFrame>
      <p:graphicFrame>
        <p:nvGraphicFramePr>
          <p:cNvPr id="9" name="表 25">
            <a:extLst>
              <a:ext uri="{FF2B5EF4-FFF2-40B4-BE49-F238E27FC236}">
                <a16:creationId xmlns:a16="http://schemas.microsoft.com/office/drawing/2014/main" id="{B1A4DEF5-F42C-CC0F-7C57-C8844D008F05}"/>
              </a:ext>
            </a:extLst>
          </p:cNvPr>
          <p:cNvGraphicFramePr>
            <a:graphicFrameLocks noGrp="1"/>
          </p:cNvGraphicFramePr>
          <p:nvPr/>
        </p:nvGraphicFramePr>
        <p:xfrm>
          <a:off x="2480431" y="7368323"/>
          <a:ext cx="881198" cy="356033"/>
        </p:xfrm>
        <a:graphic>
          <a:graphicData uri="http://schemas.openxmlformats.org/drawingml/2006/table">
            <a:tbl>
              <a:tblPr firstRow="1" bandRow="1">
                <a:tableStyleId>{2D5ABB26-0587-4C30-8999-92F81FD0307C}</a:tableStyleId>
              </a:tblPr>
              <a:tblGrid>
                <a:gridCol w="881198">
                  <a:extLst>
                    <a:ext uri="{9D8B030D-6E8A-4147-A177-3AD203B41FA5}">
                      <a16:colId xmlns:a16="http://schemas.microsoft.com/office/drawing/2014/main" val="704336096"/>
                    </a:ext>
                  </a:extLst>
                </a:gridCol>
              </a:tblGrid>
              <a:tr h="356033">
                <a:tc>
                  <a:txBody>
                    <a:bodyPr/>
                    <a:lstStyle/>
                    <a:p>
                      <a:pPr algn="ctr"/>
                      <a:r>
                        <a:rPr kumimoji="1" lang="ja-JP" altLang="en-US" sz="900" b="1">
                          <a:solidFill>
                            <a:sysClr val="windowText" lastClr="000000"/>
                          </a:solidFill>
                          <a:latin typeface="+mn-ea"/>
                          <a:ea typeface="+mn-ea"/>
                        </a:rPr>
                        <a:t>更新審査</a:t>
                      </a:r>
                      <a:endParaRPr kumimoji="1" lang="en-US" altLang="ja-JP" sz="900" b="1">
                        <a:solidFill>
                          <a:sysClr val="windowText" lastClr="000000"/>
                        </a:solidFill>
                        <a:latin typeface="+mn-ea"/>
                        <a:ea typeface="+mn-ea"/>
                      </a:endParaRPr>
                    </a:p>
                  </a:txBody>
                  <a:tcPr anchor="ctr"/>
                </a:tc>
                <a:extLst>
                  <a:ext uri="{0D108BD9-81ED-4DB2-BD59-A6C34878D82A}">
                    <a16:rowId xmlns:a16="http://schemas.microsoft.com/office/drawing/2014/main" val="364592684"/>
                  </a:ext>
                </a:extLst>
              </a:tr>
            </a:tbl>
          </a:graphicData>
        </a:graphic>
      </p:graphicFrame>
      <p:graphicFrame>
        <p:nvGraphicFramePr>
          <p:cNvPr id="45" name="表 25">
            <a:extLst>
              <a:ext uri="{FF2B5EF4-FFF2-40B4-BE49-F238E27FC236}">
                <a16:creationId xmlns:a16="http://schemas.microsoft.com/office/drawing/2014/main" id="{FD99A17C-BBB8-8057-90C1-5BDAFDA582F9}"/>
              </a:ext>
            </a:extLst>
          </p:cNvPr>
          <p:cNvGraphicFramePr>
            <a:graphicFrameLocks noGrp="1"/>
          </p:cNvGraphicFramePr>
          <p:nvPr/>
        </p:nvGraphicFramePr>
        <p:xfrm>
          <a:off x="586419" y="7369412"/>
          <a:ext cx="997114" cy="356033"/>
        </p:xfrm>
        <a:graphic>
          <a:graphicData uri="http://schemas.openxmlformats.org/drawingml/2006/table">
            <a:tbl>
              <a:tblPr firstRow="1" bandRow="1">
                <a:tableStyleId>{2D5ABB26-0587-4C30-8999-92F81FD0307C}</a:tableStyleId>
              </a:tblPr>
              <a:tblGrid>
                <a:gridCol w="997114">
                  <a:extLst>
                    <a:ext uri="{9D8B030D-6E8A-4147-A177-3AD203B41FA5}">
                      <a16:colId xmlns:a16="http://schemas.microsoft.com/office/drawing/2014/main" val="704336096"/>
                    </a:ext>
                  </a:extLst>
                </a:gridCol>
              </a:tblGrid>
              <a:tr h="356033">
                <a:tc>
                  <a:txBody>
                    <a:bodyPr/>
                    <a:lstStyle/>
                    <a:p>
                      <a:pPr algn="ctr"/>
                      <a:r>
                        <a:rPr kumimoji="1" lang="ja-JP" altLang="en-US" sz="900" b="1">
                          <a:solidFill>
                            <a:sysClr val="windowText" lastClr="000000"/>
                          </a:solidFill>
                          <a:latin typeface="+mn-ea"/>
                          <a:ea typeface="+mn-ea"/>
                        </a:rPr>
                        <a:t>初回認証審査</a:t>
                      </a:r>
                      <a:endParaRPr kumimoji="1" lang="en-US" altLang="ja-JP" sz="900" b="1">
                        <a:solidFill>
                          <a:sysClr val="windowText" lastClr="000000"/>
                        </a:solidFill>
                        <a:latin typeface="+mn-ea"/>
                        <a:ea typeface="+mn-ea"/>
                      </a:endParaRPr>
                    </a:p>
                  </a:txBody>
                  <a:tcPr anchor="ctr"/>
                </a:tc>
                <a:extLst>
                  <a:ext uri="{0D108BD9-81ED-4DB2-BD59-A6C34878D82A}">
                    <a16:rowId xmlns:a16="http://schemas.microsoft.com/office/drawing/2014/main" val="364592684"/>
                  </a:ext>
                </a:extLst>
              </a:tr>
            </a:tbl>
          </a:graphicData>
        </a:graphic>
      </p:graphicFrame>
      <p:grpSp>
        <p:nvGrpSpPr>
          <p:cNvPr id="54" name="グループ化 53">
            <a:extLst>
              <a:ext uri="{FF2B5EF4-FFF2-40B4-BE49-F238E27FC236}">
                <a16:creationId xmlns:a16="http://schemas.microsoft.com/office/drawing/2014/main" id="{0E30E709-F69E-D693-EF54-FCCA06F422F1}"/>
              </a:ext>
            </a:extLst>
          </p:cNvPr>
          <p:cNvGrpSpPr/>
          <p:nvPr/>
        </p:nvGrpSpPr>
        <p:grpSpPr>
          <a:xfrm>
            <a:off x="826137" y="7668819"/>
            <a:ext cx="522081" cy="522081"/>
            <a:chOff x="826137" y="7774096"/>
            <a:chExt cx="522081" cy="522081"/>
          </a:xfrm>
        </p:grpSpPr>
        <p:sp>
          <p:nvSpPr>
            <p:cNvPr id="57" name="楕円 56">
              <a:extLst>
                <a:ext uri="{FF2B5EF4-FFF2-40B4-BE49-F238E27FC236}">
                  <a16:creationId xmlns:a16="http://schemas.microsoft.com/office/drawing/2014/main" id="{5FBD2A30-146E-2696-DCB8-4B8C3710C8B5}"/>
                </a:ext>
              </a:extLst>
            </p:cNvPr>
            <p:cNvSpPr/>
            <p:nvPr/>
          </p:nvSpPr>
          <p:spPr>
            <a:xfrm>
              <a:off x="826137" y="7774096"/>
              <a:ext cx="522081" cy="522081"/>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58" name="図 57" descr="アイコン&#10;&#10;自動的に生成された説明">
              <a:extLst>
                <a:ext uri="{FF2B5EF4-FFF2-40B4-BE49-F238E27FC236}">
                  <a16:creationId xmlns:a16="http://schemas.microsoft.com/office/drawing/2014/main" id="{FE639382-DDBE-A897-2C7F-D32A3405CC7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2583" y="7854399"/>
              <a:ext cx="361472" cy="361472"/>
            </a:xfrm>
            <a:prstGeom prst="rect">
              <a:avLst/>
            </a:prstGeom>
          </p:spPr>
        </p:pic>
      </p:grpSp>
      <p:grpSp>
        <p:nvGrpSpPr>
          <p:cNvPr id="59" name="グループ化 58">
            <a:extLst>
              <a:ext uri="{FF2B5EF4-FFF2-40B4-BE49-F238E27FC236}">
                <a16:creationId xmlns:a16="http://schemas.microsoft.com/office/drawing/2014/main" id="{D7426BF8-C8BC-6A8B-096C-A4DD4F782769}"/>
              </a:ext>
            </a:extLst>
          </p:cNvPr>
          <p:cNvGrpSpPr/>
          <p:nvPr/>
        </p:nvGrpSpPr>
        <p:grpSpPr>
          <a:xfrm>
            <a:off x="1087178" y="8515938"/>
            <a:ext cx="4936717" cy="0"/>
            <a:chOff x="1087178" y="8621215"/>
            <a:chExt cx="4936717" cy="0"/>
          </a:xfrm>
        </p:grpSpPr>
        <p:cxnSp>
          <p:nvCxnSpPr>
            <p:cNvPr id="63" name="直線矢印コネクタ 62">
              <a:extLst>
                <a:ext uri="{FF2B5EF4-FFF2-40B4-BE49-F238E27FC236}">
                  <a16:creationId xmlns:a16="http://schemas.microsoft.com/office/drawing/2014/main" id="{9EA16C65-1BBC-A175-8630-1CF24922BADE}"/>
                </a:ext>
              </a:extLst>
            </p:cNvPr>
            <p:cNvCxnSpPr>
              <a:cxnSpLocks/>
            </p:cNvCxnSpPr>
            <p:nvPr/>
          </p:nvCxnSpPr>
          <p:spPr>
            <a:xfrm>
              <a:off x="5116367" y="8621215"/>
              <a:ext cx="907528" cy="0"/>
            </a:xfrm>
            <a:prstGeom prst="straightConnector1">
              <a:avLst/>
            </a:prstGeom>
            <a:ln w="57150">
              <a:solidFill>
                <a:srgbClr val="8FAADC"/>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1025" name="直線コネクタ 1024">
              <a:extLst>
                <a:ext uri="{FF2B5EF4-FFF2-40B4-BE49-F238E27FC236}">
                  <a16:creationId xmlns:a16="http://schemas.microsoft.com/office/drawing/2014/main" id="{5D3FC776-14E5-E7EE-5118-D08C3B7B6C6B}"/>
                </a:ext>
              </a:extLst>
            </p:cNvPr>
            <p:cNvCxnSpPr>
              <a:cxnSpLocks/>
            </p:cNvCxnSpPr>
            <p:nvPr/>
          </p:nvCxnSpPr>
          <p:spPr>
            <a:xfrm flipH="1">
              <a:off x="1087178" y="8621215"/>
              <a:ext cx="3985163" cy="0"/>
            </a:xfrm>
            <a:prstGeom prst="line">
              <a:avLst/>
            </a:prstGeom>
            <a:ln w="57150">
              <a:solidFill>
                <a:srgbClr val="8FAADC"/>
              </a:solidFill>
            </a:ln>
          </p:spPr>
          <p:style>
            <a:lnRef idx="1">
              <a:schemeClr val="accent1"/>
            </a:lnRef>
            <a:fillRef idx="0">
              <a:schemeClr val="accent1"/>
            </a:fillRef>
            <a:effectRef idx="0">
              <a:schemeClr val="accent1"/>
            </a:effectRef>
            <a:fontRef idx="minor">
              <a:schemeClr val="tx1"/>
            </a:fontRef>
          </p:style>
        </p:cxnSp>
      </p:grpSp>
      <p:cxnSp>
        <p:nvCxnSpPr>
          <p:cNvPr id="1026" name="直線コネクタ 1025">
            <a:extLst>
              <a:ext uri="{FF2B5EF4-FFF2-40B4-BE49-F238E27FC236}">
                <a16:creationId xmlns:a16="http://schemas.microsoft.com/office/drawing/2014/main" id="{7FC20669-413B-7873-5043-BDE588F70BED}"/>
              </a:ext>
            </a:extLst>
          </p:cNvPr>
          <p:cNvCxnSpPr>
            <a:cxnSpLocks/>
            <a:stCxn id="57" idx="4"/>
          </p:cNvCxnSpPr>
          <p:nvPr/>
        </p:nvCxnSpPr>
        <p:spPr>
          <a:xfrm>
            <a:off x="1087178" y="8190900"/>
            <a:ext cx="0" cy="549743"/>
          </a:xfrm>
          <a:prstGeom prst="line">
            <a:avLst/>
          </a:prstGeom>
          <a:ln w="19050">
            <a:solidFill>
              <a:srgbClr val="8FAADC"/>
            </a:solidFill>
          </a:ln>
        </p:spPr>
        <p:style>
          <a:lnRef idx="1">
            <a:schemeClr val="accent1"/>
          </a:lnRef>
          <a:fillRef idx="0">
            <a:schemeClr val="accent1"/>
          </a:fillRef>
          <a:effectRef idx="0">
            <a:schemeClr val="accent1"/>
          </a:effectRef>
          <a:fontRef idx="minor">
            <a:schemeClr val="tx1"/>
          </a:fontRef>
        </p:style>
      </p:cxnSp>
      <p:grpSp>
        <p:nvGrpSpPr>
          <p:cNvPr id="1027" name="グループ化 1026">
            <a:extLst>
              <a:ext uri="{FF2B5EF4-FFF2-40B4-BE49-F238E27FC236}">
                <a16:creationId xmlns:a16="http://schemas.microsoft.com/office/drawing/2014/main" id="{B3788CE1-2205-D58B-4B13-82960B4477C2}"/>
              </a:ext>
            </a:extLst>
          </p:cNvPr>
          <p:cNvGrpSpPr/>
          <p:nvPr/>
        </p:nvGrpSpPr>
        <p:grpSpPr>
          <a:xfrm>
            <a:off x="1442039" y="7668819"/>
            <a:ext cx="1745601" cy="1071824"/>
            <a:chOff x="1442039" y="7774096"/>
            <a:chExt cx="1745601" cy="1071824"/>
          </a:xfrm>
        </p:grpSpPr>
        <p:grpSp>
          <p:nvGrpSpPr>
            <p:cNvPr id="1028" name="グループ化 1027">
              <a:extLst>
                <a:ext uri="{FF2B5EF4-FFF2-40B4-BE49-F238E27FC236}">
                  <a16:creationId xmlns:a16="http://schemas.microsoft.com/office/drawing/2014/main" id="{09A01293-331A-09D8-9B5D-CDF5A2662AF2}"/>
                </a:ext>
              </a:extLst>
            </p:cNvPr>
            <p:cNvGrpSpPr/>
            <p:nvPr/>
          </p:nvGrpSpPr>
          <p:grpSpPr>
            <a:xfrm>
              <a:off x="1442039" y="7774096"/>
              <a:ext cx="522081" cy="522081"/>
              <a:chOff x="1442039" y="7774096"/>
              <a:chExt cx="522081" cy="522081"/>
            </a:xfrm>
          </p:grpSpPr>
          <p:sp>
            <p:nvSpPr>
              <p:cNvPr id="1043" name="楕円 1042">
                <a:extLst>
                  <a:ext uri="{FF2B5EF4-FFF2-40B4-BE49-F238E27FC236}">
                    <a16:creationId xmlns:a16="http://schemas.microsoft.com/office/drawing/2014/main" id="{9831E262-510E-1E90-518B-1F0A6AE0B2CE}"/>
                  </a:ext>
                </a:extLst>
              </p:cNvPr>
              <p:cNvSpPr/>
              <p:nvPr/>
            </p:nvSpPr>
            <p:spPr>
              <a:xfrm>
                <a:off x="1442039" y="7774096"/>
                <a:ext cx="522081" cy="522081"/>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044" name="図 1043" descr="背景パターン&#10;&#10;自動的に生成された説明">
                <a:extLst>
                  <a:ext uri="{FF2B5EF4-FFF2-40B4-BE49-F238E27FC236}">
                    <a16:creationId xmlns:a16="http://schemas.microsoft.com/office/drawing/2014/main" id="{4F97D239-F891-F383-2380-F01E33FB97B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522854" y="7862569"/>
                <a:ext cx="375078" cy="375078"/>
              </a:xfrm>
              <a:prstGeom prst="rect">
                <a:avLst/>
              </a:prstGeom>
            </p:spPr>
          </p:pic>
        </p:grpSp>
        <p:grpSp>
          <p:nvGrpSpPr>
            <p:cNvPr id="1033" name="グループ化 1032">
              <a:extLst>
                <a:ext uri="{FF2B5EF4-FFF2-40B4-BE49-F238E27FC236}">
                  <a16:creationId xmlns:a16="http://schemas.microsoft.com/office/drawing/2014/main" id="{C3F5E0B3-415F-8122-0E27-D94D27179014}"/>
                </a:ext>
              </a:extLst>
            </p:cNvPr>
            <p:cNvGrpSpPr/>
            <p:nvPr/>
          </p:nvGrpSpPr>
          <p:grpSpPr>
            <a:xfrm>
              <a:off x="2055888" y="7774096"/>
              <a:ext cx="522081" cy="522081"/>
              <a:chOff x="2055888" y="7774096"/>
              <a:chExt cx="522081" cy="522081"/>
            </a:xfrm>
          </p:grpSpPr>
          <p:sp>
            <p:nvSpPr>
              <p:cNvPr id="1041" name="楕円 1040">
                <a:extLst>
                  <a:ext uri="{FF2B5EF4-FFF2-40B4-BE49-F238E27FC236}">
                    <a16:creationId xmlns:a16="http://schemas.microsoft.com/office/drawing/2014/main" id="{F0BCD865-3932-6791-B2C5-E332DF9D5148}"/>
                  </a:ext>
                </a:extLst>
              </p:cNvPr>
              <p:cNvSpPr/>
              <p:nvPr/>
            </p:nvSpPr>
            <p:spPr>
              <a:xfrm>
                <a:off x="2055888" y="7774096"/>
                <a:ext cx="522081" cy="522081"/>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042" name="図 1041" descr="背景パターン&#10;&#10;自動的に生成された説明">
                <a:extLst>
                  <a:ext uri="{FF2B5EF4-FFF2-40B4-BE49-F238E27FC236}">
                    <a16:creationId xmlns:a16="http://schemas.microsoft.com/office/drawing/2014/main" id="{CC863B0D-4056-BE79-5AD9-4F0665E5BD8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136533" y="7862569"/>
                <a:ext cx="375078" cy="375078"/>
              </a:xfrm>
              <a:prstGeom prst="rect">
                <a:avLst/>
              </a:prstGeom>
            </p:spPr>
          </p:pic>
        </p:grpSp>
        <p:grpSp>
          <p:nvGrpSpPr>
            <p:cNvPr id="1035" name="グループ化 1034">
              <a:extLst>
                <a:ext uri="{FF2B5EF4-FFF2-40B4-BE49-F238E27FC236}">
                  <a16:creationId xmlns:a16="http://schemas.microsoft.com/office/drawing/2014/main" id="{D0428727-4E7C-EBE9-69B3-BB8E3798674F}"/>
                </a:ext>
              </a:extLst>
            </p:cNvPr>
            <p:cNvGrpSpPr/>
            <p:nvPr/>
          </p:nvGrpSpPr>
          <p:grpSpPr>
            <a:xfrm>
              <a:off x="2654113" y="7774096"/>
              <a:ext cx="533527" cy="531667"/>
              <a:chOff x="2654113" y="7774096"/>
              <a:chExt cx="533527" cy="531667"/>
            </a:xfrm>
          </p:grpSpPr>
          <p:sp>
            <p:nvSpPr>
              <p:cNvPr id="1039" name="楕円 1038">
                <a:extLst>
                  <a:ext uri="{FF2B5EF4-FFF2-40B4-BE49-F238E27FC236}">
                    <a16:creationId xmlns:a16="http://schemas.microsoft.com/office/drawing/2014/main" id="{FA1333A5-70F7-A7A3-19C5-1C900002E007}"/>
                  </a:ext>
                </a:extLst>
              </p:cNvPr>
              <p:cNvSpPr/>
              <p:nvPr/>
            </p:nvSpPr>
            <p:spPr>
              <a:xfrm>
                <a:off x="2654113" y="7774096"/>
                <a:ext cx="522081" cy="522081"/>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040" name="図 1039" descr="アイコン&#10;&#10;自動的に生成された説明">
                <a:extLst>
                  <a:ext uri="{FF2B5EF4-FFF2-40B4-BE49-F238E27FC236}">
                    <a16:creationId xmlns:a16="http://schemas.microsoft.com/office/drawing/2014/main" id="{F9EFC0B9-3488-D49E-50A9-CBCFD65C3FBE}"/>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659991" y="7778114"/>
                <a:ext cx="527649" cy="527649"/>
              </a:xfrm>
              <a:prstGeom prst="rect">
                <a:avLst/>
              </a:prstGeom>
            </p:spPr>
          </p:pic>
        </p:grpSp>
        <p:cxnSp>
          <p:nvCxnSpPr>
            <p:cNvPr id="1036" name="直線コネクタ 1035">
              <a:extLst>
                <a:ext uri="{FF2B5EF4-FFF2-40B4-BE49-F238E27FC236}">
                  <a16:creationId xmlns:a16="http://schemas.microsoft.com/office/drawing/2014/main" id="{E90AF294-D7E7-8FAB-094A-FC2D28FF99BD}"/>
                </a:ext>
              </a:extLst>
            </p:cNvPr>
            <p:cNvCxnSpPr>
              <a:cxnSpLocks/>
              <a:stCxn id="1043" idx="4"/>
            </p:cNvCxnSpPr>
            <p:nvPr/>
          </p:nvCxnSpPr>
          <p:spPr>
            <a:xfrm>
              <a:off x="1703080" y="8296177"/>
              <a:ext cx="0" cy="549743"/>
            </a:xfrm>
            <a:prstGeom prst="line">
              <a:avLst/>
            </a:prstGeom>
            <a:ln w="19050">
              <a:solidFill>
                <a:srgbClr val="8FAADC"/>
              </a:solidFill>
            </a:ln>
          </p:spPr>
          <p:style>
            <a:lnRef idx="1">
              <a:schemeClr val="accent1"/>
            </a:lnRef>
            <a:fillRef idx="0">
              <a:schemeClr val="accent1"/>
            </a:fillRef>
            <a:effectRef idx="0">
              <a:schemeClr val="accent1"/>
            </a:effectRef>
            <a:fontRef idx="minor">
              <a:schemeClr val="tx1"/>
            </a:fontRef>
          </p:style>
        </p:cxnSp>
        <p:cxnSp>
          <p:nvCxnSpPr>
            <p:cNvPr id="1037" name="直線コネクタ 1036">
              <a:extLst>
                <a:ext uri="{FF2B5EF4-FFF2-40B4-BE49-F238E27FC236}">
                  <a16:creationId xmlns:a16="http://schemas.microsoft.com/office/drawing/2014/main" id="{E5F124B4-27BB-1435-F1B3-5DCC76A3A4F5}"/>
                </a:ext>
              </a:extLst>
            </p:cNvPr>
            <p:cNvCxnSpPr>
              <a:cxnSpLocks/>
              <a:stCxn id="1041" idx="4"/>
            </p:cNvCxnSpPr>
            <p:nvPr/>
          </p:nvCxnSpPr>
          <p:spPr>
            <a:xfrm>
              <a:off x="2316929" y="8296177"/>
              <a:ext cx="0" cy="549743"/>
            </a:xfrm>
            <a:prstGeom prst="line">
              <a:avLst/>
            </a:prstGeom>
            <a:ln w="19050">
              <a:solidFill>
                <a:srgbClr val="8FAADC"/>
              </a:solidFill>
            </a:ln>
          </p:spPr>
          <p:style>
            <a:lnRef idx="1">
              <a:schemeClr val="accent1"/>
            </a:lnRef>
            <a:fillRef idx="0">
              <a:schemeClr val="accent1"/>
            </a:fillRef>
            <a:effectRef idx="0">
              <a:schemeClr val="accent1"/>
            </a:effectRef>
            <a:fontRef idx="minor">
              <a:schemeClr val="tx1"/>
            </a:fontRef>
          </p:style>
        </p:cxnSp>
        <p:cxnSp>
          <p:nvCxnSpPr>
            <p:cNvPr id="1038" name="直線コネクタ 1037">
              <a:extLst>
                <a:ext uri="{FF2B5EF4-FFF2-40B4-BE49-F238E27FC236}">
                  <a16:creationId xmlns:a16="http://schemas.microsoft.com/office/drawing/2014/main" id="{E4C70306-3F3E-3035-311D-002BE5D05DA6}"/>
                </a:ext>
              </a:extLst>
            </p:cNvPr>
            <p:cNvCxnSpPr>
              <a:cxnSpLocks/>
              <a:stCxn id="1040" idx="2"/>
            </p:cNvCxnSpPr>
            <p:nvPr/>
          </p:nvCxnSpPr>
          <p:spPr>
            <a:xfrm flipH="1">
              <a:off x="2913277" y="8305763"/>
              <a:ext cx="0" cy="540157"/>
            </a:xfrm>
            <a:prstGeom prst="line">
              <a:avLst/>
            </a:prstGeom>
            <a:ln w="19050">
              <a:solidFill>
                <a:srgbClr val="8FAADC"/>
              </a:solidFill>
            </a:ln>
          </p:spPr>
          <p:style>
            <a:lnRef idx="1">
              <a:schemeClr val="accent1"/>
            </a:lnRef>
            <a:fillRef idx="0">
              <a:schemeClr val="accent1"/>
            </a:fillRef>
            <a:effectRef idx="0">
              <a:schemeClr val="accent1"/>
            </a:effectRef>
            <a:fontRef idx="minor">
              <a:schemeClr val="tx1"/>
            </a:fontRef>
          </p:style>
        </p:cxnSp>
      </p:grpSp>
      <p:grpSp>
        <p:nvGrpSpPr>
          <p:cNvPr id="1045" name="グループ化 1044">
            <a:extLst>
              <a:ext uri="{FF2B5EF4-FFF2-40B4-BE49-F238E27FC236}">
                <a16:creationId xmlns:a16="http://schemas.microsoft.com/office/drawing/2014/main" id="{29FFC3FB-4AE1-C2B4-2767-79779039969E}"/>
              </a:ext>
            </a:extLst>
          </p:cNvPr>
          <p:cNvGrpSpPr/>
          <p:nvPr/>
        </p:nvGrpSpPr>
        <p:grpSpPr>
          <a:xfrm>
            <a:off x="3252338" y="7668819"/>
            <a:ext cx="1745601" cy="1071824"/>
            <a:chOff x="3252338" y="7774096"/>
            <a:chExt cx="1745601" cy="1071824"/>
          </a:xfrm>
        </p:grpSpPr>
        <p:grpSp>
          <p:nvGrpSpPr>
            <p:cNvPr id="1046" name="グループ化 1045">
              <a:extLst>
                <a:ext uri="{FF2B5EF4-FFF2-40B4-BE49-F238E27FC236}">
                  <a16:creationId xmlns:a16="http://schemas.microsoft.com/office/drawing/2014/main" id="{39177F8D-3699-AF41-44A6-695CE607FA4D}"/>
                </a:ext>
              </a:extLst>
            </p:cNvPr>
            <p:cNvGrpSpPr/>
            <p:nvPr/>
          </p:nvGrpSpPr>
          <p:grpSpPr>
            <a:xfrm>
              <a:off x="3252338" y="7774096"/>
              <a:ext cx="522081" cy="522081"/>
              <a:chOff x="3252338" y="7774096"/>
              <a:chExt cx="522081" cy="522081"/>
            </a:xfrm>
          </p:grpSpPr>
          <p:sp>
            <p:nvSpPr>
              <p:cNvPr id="1056" name="楕円 1055">
                <a:extLst>
                  <a:ext uri="{FF2B5EF4-FFF2-40B4-BE49-F238E27FC236}">
                    <a16:creationId xmlns:a16="http://schemas.microsoft.com/office/drawing/2014/main" id="{978CFE7F-944A-1A48-6EC3-0F22469BD391}"/>
                  </a:ext>
                </a:extLst>
              </p:cNvPr>
              <p:cNvSpPr/>
              <p:nvPr/>
            </p:nvSpPr>
            <p:spPr>
              <a:xfrm>
                <a:off x="3252338" y="7774096"/>
                <a:ext cx="522081" cy="522081"/>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057" name="図 1056" descr="背景パターン&#10;&#10;自動的に生成された説明">
                <a:extLst>
                  <a:ext uri="{FF2B5EF4-FFF2-40B4-BE49-F238E27FC236}">
                    <a16:creationId xmlns:a16="http://schemas.microsoft.com/office/drawing/2014/main" id="{B5B19902-B6D3-BFC7-2585-0B832EE9C4E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3333153" y="7862569"/>
                <a:ext cx="375078" cy="375078"/>
              </a:xfrm>
              <a:prstGeom prst="rect">
                <a:avLst/>
              </a:prstGeom>
            </p:spPr>
          </p:pic>
        </p:grpSp>
        <p:grpSp>
          <p:nvGrpSpPr>
            <p:cNvPr id="1047" name="グループ化 1046">
              <a:extLst>
                <a:ext uri="{FF2B5EF4-FFF2-40B4-BE49-F238E27FC236}">
                  <a16:creationId xmlns:a16="http://schemas.microsoft.com/office/drawing/2014/main" id="{F78797DA-E028-6E73-F80D-52F1D58B7FB1}"/>
                </a:ext>
              </a:extLst>
            </p:cNvPr>
            <p:cNvGrpSpPr/>
            <p:nvPr/>
          </p:nvGrpSpPr>
          <p:grpSpPr>
            <a:xfrm>
              <a:off x="3866187" y="7774096"/>
              <a:ext cx="522081" cy="522081"/>
              <a:chOff x="3866187" y="7774096"/>
              <a:chExt cx="522081" cy="522081"/>
            </a:xfrm>
          </p:grpSpPr>
          <p:sp>
            <p:nvSpPr>
              <p:cNvPr id="1054" name="楕円 1053">
                <a:extLst>
                  <a:ext uri="{FF2B5EF4-FFF2-40B4-BE49-F238E27FC236}">
                    <a16:creationId xmlns:a16="http://schemas.microsoft.com/office/drawing/2014/main" id="{24B6D27B-28C6-FBA2-45F8-4F49593B08C9}"/>
                  </a:ext>
                </a:extLst>
              </p:cNvPr>
              <p:cNvSpPr/>
              <p:nvPr/>
            </p:nvSpPr>
            <p:spPr>
              <a:xfrm>
                <a:off x="3866187" y="7774096"/>
                <a:ext cx="522081" cy="522081"/>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055" name="図 1054" descr="背景パターン&#10;&#10;自動的に生成された説明">
                <a:extLst>
                  <a:ext uri="{FF2B5EF4-FFF2-40B4-BE49-F238E27FC236}">
                    <a16:creationId xmlns:a16="http://schemas.microsoft.com/office/drawing/2014/main" id="{D14A6734-3D22-2087-F88A-9518819A6AEC}"/>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3946832" y="7862569"/>
                <a:ext cx="375078" cy="375078"/>
              </a:xfrm>
              <a:prstGeom prst="rect">
                <a:avLst/>
              </a:prstGeom>
            </p:spPr>
          </p:pic>
        </p:grpSp>
        <p:grpSp>
          <p:nvGrpSpPr>
            <p:cNvPr id="1048" name="グループ化 1047">
              <a:extLst>
                <a:ext uri="{FF2B5EF4-FFF2-40B4-BE49-F238E27FC236}">
                  <a16:creationId xmlns:a16="http://schemas.microsoft.com/office/drawing/2014/main" id="{DE0C05AD-DC62-EABC-1D46-046496B7B6EA}"/>
                </a:ext>
              </a:extLst>
            </p:cNvPr>
            <p:cNvGrpSpPr/>
            <p:nvPr/>
          </p:nvGrpSpPr>
          <p:grpSpPr>
            <a:xfrm>
              <a:off x="4464412" y="7774096"/>
              <a:ext cx="533527" cy="531667"/>
              <a:chOff x="4464412" y="7774096"/>
              <a:chExt cx="533527" cy="531667"/>
            </a:xfrm>
          </p:grpSpPr>
          <p:sp>
            <p:nvSpPr>
              <p:cNvPr id="1052" name="楕円 1051">
                <a:extLst>
                  <a:ext uri="{FF2B5EF4-FFF2-40B4-BE49-F238E27FC236}">
                    <a16:creationId xmlns:a16="http://schemas.microsoft.com/office/drawing/2014/main" id="{0E030E05-9BD4-DFB8-1E16-EBB2715C3F37}"/>
                  </a:ext>
                </a:extLst>
              </p:cNvPr>
              <p:cNvSpPr/>
              <p:nvPr/>
            </p:nvSpPr>
            <p:spPr>
              <a:xfrm>
                <a:off x="4464412" y="7774096"/>
                <a:ext cx="522081" cy="522081"/>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053" name="図 1052" descr="アイコン&#10;&#10;自動的に生成された説明">
                <a:extLst>
                  <a:ext uri="{FF2B5EF4-FFF2-40B4-BE49-F238E27FC236}">
                    <a16:creationId xmlns:a16="http://schemas.microsoft.com/office/drawing/2014/main" id="{237BB6AC-EB55-FFDA-5538-E4C64E83A9B9}"/>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470290" y="7778114"/>
                <a:ext cx="527649" cy="527649"/>
              </a:xfrm>
              <a:prstGeom prst="rect">
                <a:avLst/>
              </a:prstGeom>
            </p:spPr>
          </p:pic>
        </p:grpSp>
        <p:cxnSp>
          <p:nvCxnSpPr>
            <p:cNvPr id="1049" name="直線コネクタ 1048">
              <a:extLst>
                <a:ext uri="{FF2B5EF4-FFF2-40B4-BE49-F238E27FC236}">
                  <a16:creationId xmlns:a16="http://schemas.microsoft.com/office/drawing/2014/main" id="{85A724CC-0300-0C5E-E820-A4D341BF7B20}"/>
                </a:ext>
              </a:extLst>
            </p:cNvPr>
            <p:cNvCxnSpPr>
              <a:cxnSpLocks/>
              <a:stCxn id="1056" idx="4"/>
            </p:cNvCxnSpPr>
            <p:nvPr/>
          </p:nvCxnSpPr>
          <p:spPr>
            <a:xfrm>
              <a:off x="3513379" y="8296177"/>
              <a:ext cx="0" cy="549743"/>
            </a:xfrm>
            <a:prstGeom prst="line">
              <a:avLst/>
            </a:prstGeom>
            <a:ln w="19050">
              <a:solidFill>
                <a:srgbClr val="8FAADC"/>
              </a:solidFill>
            </a:ln>
          </p:spPr>
          <p:style>
            <a:lnRef idx="1">
              <a:schemeClr val="accent1"/>
            </a:lnRef>
            <a:fillRef idx="0">
              <a:schemeClr val="accent1"/>
            </a:fillRef>
            <a:effectRef idx="0">
              <a:schemeClr val="accent1"/>
            </a:effectRef>
            <a:fontRef idx="minor">
              <a:schemeClr val="tx1"/>
            </a:fontRef>
          </p:style>
        </p:cxnSp>
        <p:cxnSp>
          <p:nvCxnSpPr>
            <p:cNvPr id="1050" name="直線コネクタ 1049">
              <a:extLst>
                <a:ext uri="{FF2B5EF4-FFF2-40B4-BE49-F238E27FC236}">
                  <a16:creationId xmlns:a16="http://schemas.microsoft.com/office/drawing/2014/main" id="{0F1DA462-B24F-A447-4E7B-BE24421FA641}"/>
                </a:ext>
              </a:extLst>
            </p:cNvPr>
            <p:cNvCxnSpPr>
              <a:cxnSpLocks/>
              <a:stCxn id="1054" idx="4"/>
            </p:cNvCxnSpPr>
            <p:nvPr/>
          </p:nvCxnSpPr>
          <p:spPr>
            <a:xfrm>
              <a:off x="4127228" y="8296177"/>
              <a:ext cx="0" cy="549743"/>
            </a:xfrm>
            <a:prstGeom prst="line">
              <a:avLst/>
            </a:prstGeom>
            <a:ln w="19050">
              <a:solidFill>
                <a:srgbClr val="8FAADC"/>
              </a:solidFill>
            </a:ln>
          </p:spPr>
          <p:style>
            <a:lnRef idx="1">
              <a:schemeClr val="accent1"/>
            </a:lnRef>
            <a:fillRef idx="0">
              <a:schemeClr val="accent1"/>
            </a:fillRef>
            <a:effectRef idx="0">
              <a:schemeClr val="accent1"/>
            </a:effectRef>
            <a:fontRef idx="minor">
              <a:schemeClr val="tx1"/>
            </a:fontRef>
          </p:style>
        </p:cxnSp>
        <p:cxnSp>
          <p:nvCxnSpPr>
            <p:cNvPr id="1051" name="直線コネクタ 1050">
              <a:extLst>
                <a:ext uri="{FF2B5EF4-FFF2-40B4-BE49-F238E27FC236}">
                  <a16:creationId xmlns:a16="http://schemas.microsoft.com/office/drawing/2014/main" id="{07395A2E-ADAE-CB8E-0BC2-91EE835D6E1E}"/>
                </a:ext>
              </a:extLst>
            </p:cNvPr>
            <p:cNvCxnSpPr>
              <a:cxnSpLocks/>
              <a:stCxn id="1053" idx="2"/>
            </p:cNvCxnSpPr>
            <p:nvPr/>
          </p:nvCxnSpPr>
          <p:spPr>
            <a:xfrm flipH="1">
              <a:off x="4723576" y="8305763"/>
              <a:ext cx="0" cy="540157"/>
            </a:xfrm>
            <a:prstGeom prst="line">
              <a:avLst/>
            </a:prstGeom>
            <a:ln w="19050">
              <a:solidFill>
                <a:srgbClr val="8FAADC"/>
              </a:solidFill>
            </a:ln>
          </p:spPr>
          <p:style>
            <a:lnRef idx="1">
              <a:schemeClr val="accent1"/>
            </a:lnRef>
            <a:fillRef idx="0">
              <a:schemeClr val="accent1"/>
            </a:fillRef>
            <a:effectRef idx="0">
              <a:schemeClr val="accent1"/>
            </a:effectRef>
            <a:fontRef idx="minor">
              <a:schemeClr val="tx1"/>
            </a:fontRef>
          </p:style>
        </p:cxnSp>
      </p:grpSp>
      <p:graphicFrame>
        <p:nvGraphicFramePr>
          <p:cNvPr id="1058" name="表 25">
            <a:extLst>
              <a:ext uri="{FF2B5EF4-FFF2-40B4-BE49-F238E27FC236}">
                <a16:creationId xmlns:a16="http://schemas.microsoft.com/office/drawing/2014/main" id="{D15C515C-8AAE-EEF0-2322-6B9CBBD231DF}"/>
              </a:ext>
            </a:extLst>
          </p:cNvPr>
          <p:cNvGraphicFramePr>
            <a:graphicFrameLocks noGrp="1"/>
          </p:cNvGraphicFramePr>
          <p:nvPr/>
        </p:nvGraphicFramePr>
        <p:xfrm>
          <a:off x="1883473" y="7368323"/>
          <a:ext cx="881198" cy="356033"/>
        </p:xfrm>
        <a:graphic>
          <a:graphicData uri="http://schemas.openxmlformats.org/drawingml/2006/table">
            <a:tbl>
              <a:tblPr firstRow="1" bandRow="1">
                <a:tableStyleId>{2D5ABB26-0587-4C30-8999-92F81FD0307C}</a:tableStyleId>
              </a:tblPr>
              <a:tblGrid>
                <a:gridCol w="881198">
                  <a:extLst>
                    <a:ext uri="{9D8B030D-6E8A-4147-A177-3AD203B41FA5}">
                      <a16:colId xmlns:a16="http://schemas.microsoft.com/office/drawing/2014/main" val="704336096"/>
                    </a:ext>
                  </a:extLst>
                </a:gridCol>
              </a:tblGrid>
              <a:tr h="356033">
                <a:tc>
                  <a:txBody>
                    <a:bodyPr/>
                    <a:lstStyle/>
                    <a:p>
                      <a:pPr algn="ctr"/>
                      <a:r>
                        <a:rPr kumimoji="1" lang="ja-JP" altLang="en-US" sz="900" b="1">
                          <a:solidFill>
                            <a:sysClr val="windowText" lastClr="000000"/>
                          </a:solidFill>
                          <a:latin typeface="+mn-ea"/>
                          <a:ea typeface="+mn-ea"/>
                        </a:rPr>
                        <a:t>維持審査</a:t>
                      </a:r>
                      <a:endParaRPr kumimoji="1" lang="en-US" altLang="ja-JP" sz="900" b="1">
                        <a:solidFill>
                          <a:sysClr val="windowText" lastClr="000000"/>
                        </a:solidFill>
                        <a:latin typeface="+mn-ea"/>
                        <a:ea typeface="+mn-ea"/>
                      </a:endParaRPr>
                    </a:p>
                  </a:txBody>
                  <a:tcPr anchor="ctr"/>
                </a:tc>
                <a:extLst>
                  <a:ext uri="{0D108BD9-81ED-4DB2-BD59-A6C34878D82A}">
                    <a16:rowId xmlns:a16="http://schemas.microsoft.com/office/drawing/2014/main" val="364592684"/>
                  </a:ext>
                </a:extLst>
              </a:tr>
            </a:tbl>
          </a:graphicData>
        </a:graphic>
      </p:graphicFrame>
      <p:graphicFrame>
        <p:nvGraphicFramePr>
          <p:cNvPr id="1059" name="表 25">
            <a:extLst>
              <a:ext uri="{FF2B5EF4-FFF2-40B4-BE49-F238E27FC236}">
                <a16:creationId xmlns:a16="http://schemas.microsoft.com/office/drawing/2014/main" id="{14EB33E4-AAEE-3D2B-CC6C-B954A3C3D434}"/>
              </a:ext>
            </a:extLst>
          </p:cNvPr>
          <p:cNvGraphicFramePr>
            <a:graphicFrameLocks noGrp="1"/>
          </p:cNvGraphicFramePr>
          <p:nvPr/>
        </p:nvGraphicFramePr>
        <p:xfrm>
          <a:off x="3072194" y="7368323"/>
          <a:ext cx="881198" cy="356033"/>
        </p:xfrm>
        <a:graphic>
          <a:graphicData uri="http://schemas.openxmlformats.org/drawingml/2006/table">
            <a:tbl>
              <a:tblPr firstRow="1" bandRow="1">
                <a:tableStyleId>{2D5ABB26-0587-4C30-8999-92F81FD0307C}</a:tableStyleId>
              </a:tblPr>
              <a:tblGrid>
                <a:gridCol w="881198">
                  <a:extLst>
                    <a:ext uri="{9D8B030D-6E8A-4147-A177-3AD203B41FA5}">
                      <a16:colId xmlns:a16="http://schemas.microsoft.com/office/drawing/2014/main" val="704336096"/>
                    </a:ext>
                  </a:extLst>
                </a:gridCol>
              </a:tblGrid>
              <a:tr h="356033">
                <a:tc>
                  <a:txBody>
                    <a:bodyPr/>
                    <a:lstStyle/>
                    <a:p>
                      <a:pPr algn="ctr"/>
                      <a:r>
                        <a:rPr kumimoji="1" lang="ja-JP" altLang="en-US" sz="900" b="1">
                          <a:solidFill>
                            <a:sysClr val="windowText" lastClr="000000"/>
                          </a:solidFill>
                          <a:latin typeface="+mn-ea"/>
                          <a:ea typeface="+mn-ea"/>
                        </a:rPr>
                        <a:t>維持審査</a:t>
                      </a:r>
                      <a:endParaRPr kumimoji="1" lang="en-US" altLang="ja-JP" sz="900" b="1">
                        <a:solidFill>
                          <a:sysClr val="windowText" lastClr="000000"/>
                        </a:solidFill>
                        <a:latin typeface="+mn-ea"/>
                        <a:ea typeface="+mn-ea"/>
                      </a:endParaRPr>
                    </a:p>
                  </a:txBody>
                  <a:tcPr anchor="ctr"/>
                </a:tc>
                <a:extLst>
                  <a:ext uri="{0D108BD9-81ED-4DB2-BD59-A6C34878D82A}">
                    <a16:rowId xmlns:a16="http://schemas.microsoft.com/office/drawing/2014/main" val="364592684"/>
                  </a:ext>
                </a:extLst>
              </a:tr>
            </a:tbl>
          </a:graphicData>
        </a:graphic>
      </p:graphicFrame>
      <p:graphicFrame>
        <p:nvGraphicFramePr>
          <p:cNvPr id="1060" name="表 25">
            <a:extLst>
              <a:ext uri="{FF2B5EF4-FFF2-40B4-BE49-F238E27FC236}">
                <a16:creationId xmlns:a16="http://schemas.microsoft.com/office/drawing/2014/main" id="{02159BFB-47EA-2745-A90F-CF1B7F5A9C7B}"/>
              </a:ext>
            </a:extLst>
          </p:cNvPr>
          <p:cNvGraphicFramePr>
            <a:graphicFrameLocks noGrp="1"/>
          </p:cNvGraphicFramePr>
          <p:nvPr/>
        </p:nvGraphicFramePr>
        <p:xfrm>
          <a:off x="4300478" y="7368323"/>
          <a:ext cx="881198" cy="356033"/>
        </p:xfrm>
        <a:graphic>
          <a:graphicData uri="http://schemas.openxmlformats.org/drawingml/2006/table">
            <a:tbl>
              <a:tblPr firstRow="1" bandRow="1">
                <a:tableStyleId>{2D5ABB26-0587-4C30-8999-92F81FD0307C}</a:tableStyleId>
              </a:tblPr>
              <a:tblGrid>
                <a:gridCol w="881198">
                  <a:extLst>
                    <a:ext uri="{9D8B030D-6E8A-4147-A177-3AD203B41FA5}">
                      <a16:colId xmlns:a16="http://schemas.microsoft.com/office/drawing/2014/main" val="704336096"/>
                    </a:ext>
                  </a:extLst>
                </a:gridCol>
              </a:tblGrid>
              <a:tr h="356033">
                <a:tc>
                  <a:txBody>
                    <a:bodyPr/>
                    <a:lstStyle/>
                    <a:p>
                      <a:pPr algn="ctr"/>
                      <a:r>
                        <a:rPr kumimoji="1" lang="ja-JP" altLang="en-US" sz="900" b="1">
                          <a:solidFill>
                            <a:sysClr val="windowText" lastClr="000000"/>
                          </a:solidFill>
                          <a:latin typeface="+mn-ea"/>
                          <a:ea typeface="+mn-ea"/>
                        </a:rPr>
                        <a:t>更新審査</a:t>
                      </a:r>
                      <a:endParaRPr kumimoji="1" lang="en-US" altLang="ja-JP" sz="900" b="1">
                        <a:solidFill>
                          <a:sysClr val="windowText" lastClr="000000"/>
                        </a:solidFill>
                        <a:latin typeface="+mn-ea"/>
                        <a:ea typeface="+mn-ea"/>
                      </a:endParaRPr>
                    </a:p>
                  </a:txBody>
                  <a:tcPr anchor="ctr"/>
                </a:tc>
                <a:extLst>
                  <a:ext uri="{0D108BD9-81ED-4DB2-BD59-A6C34878D82A}">
                    <a16:rowId xmlns:a16="http://schemas.microsoft.com/office/drawing/2014/main" val="364592684"/>
                  </a:ext>
                </a:extLst>
              </a:tr>
            </a:tbl>
          </a:graphicData>
        </a:graphic>
      </p:graphicFrame>
      <p:graphicFrame>
        <p:nvGraphicFramePr>
          <p:cNvPr id="1061" name="表 25">
            <a:extLst>
              <a:ext uri="{FF2B5EF4-FFF2-40B4-BE49-F238E27FC236}">
                <a16:creationId xmlns:a16="http://schemas.microsoft.com/office/drawing/2014/main" id="{F9A73BCE-B8C8-59E0-8CFD-4A489AFAB012}"/>
              </a:ext>
            </a:extLst>
          </p:cNvPr>
          <p:cNvGraphicFramePr>
            <a:graphicFrameLocks noGrp="1"/>
          </p:cNvGraphicFramePr>
          <p:nvPr/>
        </p:nvGraphicFramePr>
        <p:xfrm>
          <a:off x="3696691" y="7368323"/>
          <a:ext cx="881198" cy="356033"/>
        </p:xfrm>
        <a:graphic>
          <a:graphicData uri="http://schemas.openxmlformats.org/drawingml/2006/table">
            <a:tbl>
              <a:tblPr firstRow="1" bandRow="1">
                <a:tableStyleId>{2D5ABB26-0587-4C30-8999-92F81FD0307C}</a:tableStyleId>
              </a:tblPr>
              <a:tblGrid>
                <a:gridCol w="881198">
                  <a:extLst>
                    <a:ext uri="{9D8B030D-6E8A-4147-A177-3AD203B41FA5}">
                      <a16:colId xmlns:a16="http://schemas.microsoft.com/office/drawing/2014/main" val="704336096"/>
                    </a:ext>
                  </a:extLst>
                </a:gridCol>
              </a:tblGrid>
              <a:tr h="356033">
                <a:tc>
                  <a:txBody>
                    <a:bodyPr/>
                    <a:lstStyle/>
                    <a:p>
                      <a:pPr algn="ctr"/>
                      <a:r>
                        <a:rPr kumimoji="1" lang="ja-JP" altLang="en-US" sz="900" b="1">
                          <a:solidFill>
                            <a:sysClr val="windowText" lastClr="000000"/>
                          </a:solidFill>
                          <a:latin typeface="+mn-ea"/>
                          <a:ea typeface="+mn-ea"/>
                        </a:rPr>
                        <a:t>維持審査</a:t>
                      </a:r>
                      <a:endParaRPr kumimoji="1" lang="en-US" altLang="ja-JP" sz="900" b="1">
                        <a:solidFill>
                          <a:sysClr val="windowText" lastClr="000000"/>
                        </a:solidFill>
                        <a:latin typeface="+mn-ea"/>
                        <a:ea typeface="+mn-ea"/>
                      </a:endParaRPr>
                    </a:p>
                  </a:txBody>
                  <a:tcPr anchor="ctr"/>
                </a:tc>
                <a:extLst>
                  <a:ext uri="{0D108BD9-81ED-4DB2-BD59-A6C34878D82A}">
                    <a16:rowId xmlns:a16="http://schemas.microsoft.com/office/drawing/2014/main" val="364592684"/>
                  </a:ext>
                </a:extLst>
              </a:tr>
            </a:tbl>
          </a:graphicData>
        </a:graphic>
      </p:graphicFrame>
      <p:graphicFrame>
        <p:nvGraphicFramePr>
          <p:cNvPr id="1062" name="表 25">
            <a:extLst>
              <a:ext uri="{FF2B5EF4-FFF2-40B4-BE49-F238E27FC236}">
                <a16:creationId xmlns:a16="http://schemas.microsoft.com/office/drawing/2014/main" id="{EDA80FC8-1C06-FB61-53D1-AF85C32D3B22}"/>
              </a:ext>
            </a:extLst>
          </p:cNvPr>
          <p:cNvGraphicFramePr>
            <a:graphicFrameLocks noGrp="1"/>
          </p:cNvGraphicFramePr>
          <p:nvPr/>
        </p:nvGraphicFramePr>
        <p:xfrm>
          <a:off x="5103682" y="8165381"/>
          <a:ext cx="881198" cy="356033"/>
        </p:xfrm>
        <a:graphic>
          <a:graphicData uri="http://schemas.openxmlformats.org/drawingml/2006/table">
            <a:tbl>
              <a:tblPr firstRow="1" bandRow="1">
                <a:tableStyleId>{2D5ABB26-0587-4C30-8999-92F81FD0307C}</a:tableStyleId>
              </a:tblPr>
              <a:tblGrid>
                <a:gridCol w="881198">
                  <a:extLst>
                    <a:ext uri="{9D8B030D-6E8A-4147-A177-3AD203B41FA5}">
                      <a16:colId xmlns:a16="http://schemas.microsoft.com/office/drawing/2014/main" val="704336096"/>
                    </a:ext>
                  </a:extLst>
                </a:gridCol>
              </a:tblGrid>
              <a:tr h="356033">
                <a:tc>
                  <a:txBody>
                    <a:bodyPr/>
                    <a:lstStyle/>
                    <a:p>
                      <a:pPr algn="ctr"/>
                      <a:r>
                        <a:rPr kumimoji="1" lang="ja-JP" altLang="en-US" sz="900" b="1">
                          <a:solidFill>
                            <a:sysClr val="windowText" lastClr="000000"/>
                          </a:solidFill>
                          <a:latin typeface="+mn-ea"/>
                          <a:ea typeface="+mn-ea"/>
                        </a:rPr>
                        <a:t>繰り返し</a:t>
                      </a:r>
                      <a:endParaRPr kumimoji="1" lang="en-US" altLang="ja-JP" sz="900" b="1">
                        <a:solidFill>
                          <a:sysClr val="windowText" lastClr="000000"/>
                        </a:solidFill>
                        <a:latin typeface="+mn-ea"/>
                        <a:ea typeface="+mn-ea"/>
                      </a:endParaRPr>
                    </a:p>
                  </a:txBody>
                  <a:tcPr anchor="ctr"/>
                </a:tc>
                <a:extLst>
                  <a:ext uri="{0D108BD9-81ED-4DB2-BD59-A6C34878D82A}">
                    <a16:rowId xmlns:a16="http://schemas.microsoft.com/office/drawing/2014/main" val="364592684"/>
                  </a:ext>
                </a:extLst>
              </a:tr>
            </a:tbl>
          </a:graphicData>
        </a:graphic>
      </p:graphicFrame>
      <p:graphicFrame>
        <p:nvGraphicFramePr>
          <p:cNvPr id="1063" name="表 25">
            <a:extLst>
              <a:ext uri="{FF2B5EF4-FFF2-40B4-BE49-F238E27FC236}">
                <a16:creationId xmlns:a16="http://schemas.microsoft.com/office/drawing/2014/main" id="{486FD94A-9E90-B6B4-BA2A-8478FACADD0A}"/>
              </a:ext>
            </a:extLst>
          </p:cNvPr>
          <p:cNvGraphicFramePr>
            <a:graphicFrameLocks noGrp="1"/>
          </p:cNvGraphicFramePr>
          <p:nvPr/>
        </p:nvGraphicFramePr>
        <p:xfrm>
          <a:off x="1371186" y="8700062"/>
          <a:ext cx="663786" cy="356033"/>
        </p:xfrm>
        <a:graphic>
          <a:graphicData uri="http://schemas.openxmlformats.org/drawingml/2006/table">
            <a:tbl>
              <a:tblPr firstRow="1" bandRow="1">
                <a:tableStyleId>{2D5ABB26-0587-4C30-8999-92F81FD0307C}</a:tableStyleId>
              </a:tblPr>
              <a:tblGrid>
                <a:gridCol w="663786">
                  <a:extLst>
                    <a:ext uri="{9D8B030D-6E8A-4147-A177-3AD203B41FA5}">
                      <a16:colId xmlns:a16="http://schemas.microsoft.com/office/drawing/2014/main" val="704336096"/>
                    </a:ext>
                  </a:extLst>
                </a:gridCol>
              </a:tblGrid>
              <a:tr h="356033">
                <a:tc>
                  <a:txBody>
                    <a:bodyPr/>
                    <a:lstStyle/>
                    <a:p>
                      <a:pPr algn="ctr"/>
                      <a:r>
                        <a:rPr kumimoji="1" lang="en-US" altLang="ja-JP" sz="800" b="1">
                          <a:solidFill>
                            <a:sysClr val="windowText" lastClr="000000"/>
                          </a:solidFill>
                          <a:latin typeface="+mn-ea"/>
                          <a:ea typeface="+mn-ea"/>
                        </a:rPr>
                        <a:t>1</a:t>
                      </a:r>
                      <a:r>
                        <a:rPr kumimoji="1" lang="ja-JP" altLang="en-US" sz="800" b="1">
                          <a:solidFill>
                            <a:sysClr val="windowText" lastClr="000000"/>
                          </a:solidFill>
                          <a:latin typeface="+mn-ea"/>
                          <a:ea typeface="+mn-ea"/>
                        </a:rPr>
                        <a:t>年目</a:t>
                      </a:r>
                      <a:endParaRPr kumimoji="1" lang="en-US" altLang="ja-JP" sz="800" b="1">
                        <a:solidFill>
                          <a:sysClr val="windowText" lastClr="000000"/>
                        </a:solidFill>
                        <a:latin typeface="+mn-ea"/>
                        <a:ea typeface="+mn-ea"/>
                      </a:endParaRPr>
                    </a:p>
                  </a:txBody>
                  <a:tcPr anchor="ctr"/>
                </a:tc>
                <a:extLst>
                  <a:ext uri="{0D108BD9-81ED-4DB2-BD59-A6C34878D82A}">
                    <a16:rowId xmlns:a16="http://schemas.microsoft.com/office/drawing/2014/main" val="364592684"/>
                  </a:ext>
                </a:extLst>
              </a:tr>
            </a:tbl>
          </a:graphicData>
        </a:graphic>
      </p:graphicFrame>
      <p:graphicFrame>
        <p:nvGraphicFramePr>
          <p:cNvPr id="1064" name="表 25">
            <a:extLst>
              <a:ext uri="{FF2B5EF4-FFF2-40B4-BE49-F238E27FC236}">
                <a16:creationId xmlns:a16="http://schemas.microsoft.com/office/drawing/2014/main" id="{13EB45F1-6304-3A17-2E53-8DDDC254ED6E}"/>
              </a:ext>
            </a:extLst>
          </p:cNvPr>
          <p:cNvGraphicFramePr>
            <a:graphicFrameLocks noGrp="1"/>
          </p:cNvGraphicFramePr>
          <p:nvPr/>
        </p:nvGraphicFramePr>
        <p:xfrm>
          <a:off x="1981283" y="8700062"/>
          <a:ext cx="663786" cy="356033"/>
        </p:xfrm>
        <a:graphic>
          <a:graphicData uri="http://schemas.openxmlformats.org/drawingml/2006/table">
            <a:tbl>
              <a:tblPr firstRow="1" bandRow="1">
                <a:tableStyleId>{2D5ABB26-0587-4C30-8999-92F81FD0307C}</a:tableStyleId>
              </a:tblPr>
              <a:tblGrid>
                <a:gridCol w="663786">
                  <a:extLst>
                    <a:ext uri="{9D8B030D-6E8A-4147-A177-3AD203B41FA5}">
                      <a16:colId xmlns:a16="http://schemas.microsoft.com/office/drawing/2014/main" val="704336096"/>
                    </a:ext>
                  </a:extLst>
                </a:gridCol>
              </a:tblGrid>
              <a:tr h="356033">
                <a:tc>
                  <a:txBody>
                    <a:bodyPr/>
                    <a:lstStyle/>
                    <a:p>
                      <a:pPr algn="ctr"/>
                      <a:r>
                        <a:rPr kumimoji="1" lang="en-US" altLang="ja-JP" sz="800" b="1">
                          <a:solidFill>
                            <a:sysClr val="windowText" lastClr="000000"/>
                          </a:solidFill>
                          <a:latin typeface="+mn-ea"/>
                          <a:ea typeface="+mn-ea"/>
                        </a:rPr>
                        <a:t>2</a:t>
                      </a:r>
                      <a:r>
                        <a:rPr kumimoji="1" lang="ja-JP" altLang="en-US" sz="800" b="1">
                          <a:solidFill>
                            <a:sysClr val="windowText" lastClr="000000"/>
                          </a:solidFill>
                          <a:latin typeface="+mn-ea"/>
                          <a:ea typeface="+mn-ea"/>
                        </a:rPr>
                        <a:t>年目</a:t>
                      </a:r>
                      <a:endParaRPr kumimoji="1" lang="en-US" altLang="ja-JP" sz="800" b="1">
                        <a:solidFill>
                          <a:sysClr val="windowText" lastClr="000000"/>
                        </a:solidFill>
                        <a:latin typeface="+mn-ea"/>
                        <a:ea typeface="+mn-ea"/>
                      </a:endParaRPr>
                    </a:p>
                  </a:txBody>
                  <a:tcPr anchor="ctr"/>
                </a:tc>
                <a:extLst>
                  <a:ext uri="{0D108BD9-81ED-4DB2-BD59-A6C34878D82A}">
                    <a16:rowId xmlns:a16="http://schemas.microsoft.com/office/drawing/2014/main" val="364592684"/>
                  </a:ext>
                </a:extLst>
              </a:tr>
            </a:tbl>
          </a:graphicData>
        </a:graphic>
      </p:graphicFrame>
      <p:graphicFrame>
        <p:nvGraphicFramePr>
          <p:cNvPr id="1065" name="表 25">
            <a:extLst>
              <a:ext uri="{FF2B5EF4-FFF2-40B4-BE49-F238E27FC236}">
                <a16:creationId xmlns:a16="http://schemas.microsoft.com/office/drawing/2014/main" id="{1A7D27BC-7319-82B6-3445-94480076C3A4}"/>
              </a:ext>
            </a:extLst>
          </p:cNvPr>
          <p:cNvGraphicFramePr>
            <a:graphicFrameLocks noGrp="1"/>
          </p:cNvGraphicFramePr>
          <p:nvPr/>
        </p:nvGraphicFramePr>
        <p:xfrm>
          <a:off x="2598887" y="8699538"/>
          <a:ext cx="663786" cy="356033"/>
        </p:xfrm>
        <a:graphic>
          <a:graphicData uri="http://schemas.openxmlformats.org/drawingml/2006/table">
            <a:tbl>
              <a:tblPr firstRow="1" bandRow="1">
                <a:tableStyleId>{2D5ABB26-0587-4C30-8999-92F81FD0307C}</a:tableStyleId>
              </a:tblPr>
              <a:tblGrid>
                <a:gridCol w="663786">
                  <a:extLst>
                    <a:ext uri="{9D8B030D-6E8A-4147-A177-3AD203B41FA5}">
                      <a16:colId xmlns:a16="http://schemas.microsoft.com/office/drawing/2014/main" val="704336096"/>
                    </a:ext>
                  </a:extLst>
                </a:gridCol>
              </a:tblGrid>
              <a:tr h="356033">
                <a:tc>
                  <a:txBody>
                    <a:bodyPr/>
                    <a:lstStyle/>
                    <a:p>
                      <a:pPr algn="ctr"/>
                      <a:r>
                        <a:rPr kumimoji="1" lang="en-US" altLang="ja-JP" sz="800" b="1">
                          <a:solidFill>
                            <a:sysClr val="windowText" lastClr="000000"/>
                          </a:solidFill>
                          <a:latin typeface="+mn-ea"/>
                          <a:ea typeface="+mn-ea"/>
                        </a:rPr>
                        <a:t>3</a:t>
                      </a:r>
                      <a:r>
                        <a:rPr kumimoji="1" lang="ja-JP" altLang="en-US" sz="800" b="1">
                          <a:solidFill>
                            <a:sysClr val="windowText" lastClr="000000"/>
                          </a:solidFill>
                          <a:latin typeface="+mn-ea"/>
                          <a:ea typeface="+mn-ea"/>
                        </a:rPr>
                        <a:t>年目</a:t>
                      </a:r>
                      <a:endParaRPr kumimoji="1" lang="en-US" altLang="ja-JP" sz="800" b="1">
                        <a:solidFill>
                          <a:sysClr val="windowText" lastClr="000000"/>
                        </a:solidFill>
                        <a:latin typeface="+mn-ea"/>
                        <a:ea typeface="+mn-ea"/>
                      </a:endParaRPr>
                    </a:p>
                  </a:txBody>
                  <a:tcPr anchor="ctr"/>
                </a:tc>
                <a:extLst>
                  <a:ext uri="{0D108BD9-81ED-4DB2-BD59-A6C34878D82A}">
                    <a16:rowId xmlns:a16="http://schemas.microsoft.com/office/drawing/2014/main" val="364592684"/>
                  </a:ext>
                </a:extLst>
              </a:tr>
            </a:tbl>
          </a:graphicData>
        </a:graphic>
      </p:graphicFrame>
      <p:graphicFrame>
        <p:nvGraphicFramePr>
          <p:cNvPr id="1066" name="表 25">
            <a:extLst>
              <a:ext uri="{FF2B5EF4-FFF2-40B4-BE49-F238E27FC236}">
                <a16:creationId xmlns:a16="http://schemas.microsoft.com/office/drawing/2014/main" id="{18444847-1337-26E9-2CC9-9BF4C5141E50}"/>
              </a:ext>
            </a:extLst>
          </p:cNvPr>
          <p:cNvGraphicFramePr>
            <a:graphicFrameLocks noGrp="1"/>
          </p:cNvGraphicFramePr>
          <p:nvPr/>
        </p:nvGraphicFramePr>
        <p:xfrm>
          <a:off x="3194716" y="8699538"/>
          <a:ext cx="663786" cy="356033"/>
        </p:xfrm>
        <a:graphic>
          <a:graphicData uri="http://schemas.openxmlformats.org/drawingml/2006/table">
            <a:tbl>
              <a:tblPr firstRow="1" bandRow="1">
                <a:tableStyleId>{2D5ABB26-0587-4C30-8999-92F81FD0307C}</a:tableStyleId>
              </a:tblPr>
              <a:tblGrid>
                <a:gridCol w="663786">
                  <a:extLst>
                    <a:ext uri="{9D8B030D-6E8A-4147-A177-3AD203B41FA5}">
                      <a16:colId xmlns:a16="http://schemas.microsoft.com/office/drawing/2014/main" val="704336096"/>
                    </a:ext>
                  </a:extLst>
                </a:gridCol>
              </a:tblGrid>
              <a:tr h="356033">
                <a:tc>
                  <a:txBody>
                    <a:bodyPr/>
                    <a:lstStyle/>
                    <a:p>
                      <a:pPr algn="ctr"/>
                      <a:r>
                        <a:rPr kumimoji="1" lang="en-US" altLang="ja-JP" sz="800" b="1">
                          <a:solidFill>
                            <a:sysClr val="windowText" lastClr="000000"/>
                          </a:solidFill>
                          <a:latin typeface="+mn-ea"/>
                          <a:ea typeface="+mn-ea"/>
                        </a:rPr>
                        <a:t>4</a:t>
                      </a:r>
                      <a:r>
                        <a:rPr kumimoji="1" lang="ja-JP" altLang="en-US" sz="800" b="1">
                          <a:solidFill>
                            <a:sysClr val="windowText" lastClr="000000"/>
                          </a:solidFill>
                          <a:latin typeface="+mn-ea"/>
                          <a:ea typeface="+mn-ea"/>
                        </a:rPr>
                        <a:t>年目</a:t>
                      </a:r>
                      <a:endParaRPr kumimoji="1" lang="en-US" altLang="ja-JP" sz="800" b="1">
                        <a:solidFill>
                          <a:sysClr val="windowText" lastClr="000000"/>
                        </a:solidFill>
                        <a:latin typeface="+mn-ea"/>
                        <a:ea typeface="+mn-ea"/>
                      </a:endParaRPr>
                    </a:p>
                  </a:txBody>
                  <a:tcPr anchor="ctr"/>
                </a:tc>
                <a:extLst>
                  <a:ext uri="{0D108BD9-81ED-4DB2-BD59-A6C34878D82A}">
                    <a16:rowId xmlns:a16="http://schemas.microsoft.com/office/drawing/2014/main" val="364592684"/>
                  </a:ext>
                </a:extLst>
              </a:tr>
            </a:tbl>
          </a:graphicData>
        </a:graphic>
      </p:graphicFrame>
      <p:graphicFrame>
        <p:nvGraphicFramePr>
          <p:cNvPr id="1067" name="表 25">
            <a:extLst>
              <a:ext uri="{FF2B5EF4-FFF2-40B4-BE49-F238E27FC236}">
                <a16:creationId xmlns:a16="http://schemas.microsoft.com/office/drawing/2014/main" id="{8A82F483-DBE2-FE0E-287F-A9E76A77D11A}"/>
              </a:ext>
            </a:extLst>
          </p:cNvPr>
          <p:cNvGraphicFramePr>
            <a:graphicFrameLocks noGrp="1"/>
          </p:cNvGraphicFramePr>
          <p:nvPr/>
        </p:nvGraphicFramePr>
        <p:xfrm>
          <a:off x="3793890" y="8699538"/>
          <a:ext cx="663786" cy="356033"/>
        </p:xfrm>
        <a:graphic>
          <a:graphicData uri="http://schemas.openxmlformats.org/drawingml/2006/table">
            <a:tbl>
              <a:tblPr firstRow="1" bandRow="1">
                <a:tableStyleId>{2D5ABB26-0587-4C30-8999-92F81FD0307C}</a:tableStyleId>
              </a:tblPr>
              <a:tblGrid>
                <a:gridCol w="663786">
                  <a:extLst>
                    <a:ext uri="{9D8B030D-6E8A-4147-A177-3AD203B41FA5}">
                      <a16:colId xmlns:a16="http://schemas.microsoft.com/office/drawing/2014/main" val="704336096"/>
                    </a:ext>
                  </a:extLst>
                </a:gridCol>
              </a:tblGrid>
              <a:tr h="356033">
                <a:tc>
                  <a:txBody>
                    <a:bodyPr/>
                    <a:lstStyle/>
                    <a:p>
                      <a:pPr algn="ctr"/>
                      <a:r>
                        <a:rPr kumimoji="1" lang="en-US" altLang="ja-JP" sz="800" b="1">
                          <a:solidFill>
                            <a:sysClr val="windowText" lastClr="000000"/>
                          </a:solidFill>
                          <a:latin typeface="+mn-ea"/>
                          <a:ea typeface="+mn-ea"/>
                        </a:rPr>
                        <a:t>5</a:t>
                      </a:r>
                      <a:r>
                        <a:rPr kumimoji="1" lang="ja-JP" altLang="en-US" sz="800" b="1">
                          <a:solidFill>
                            <a:sysClr val="windowText" lastClr="000000"/>
                          </a:solidFill>
                          <a:latin typeface="+mn-ea"/>
                          <a:ea typeface="+mn-ea"/>
                        </a:rPr>
                        <a:t>年目</a:t>
                      </a:r>
                      <a:endParaRPr kumimoji="1" lang="en-US" altLang="ja-JP" sz="800" b="1">
                        <a:solidFill>
                          <a:sysClr val="windowText" lastClr="000000"/>
                        </a:solidFill>
                        <a:latin typeface="+mn-ea"/>
                        <a:ea typeface="+mn-ea"/>
                      </a:endParaRPr>
                    </a:p>
                  </a:txBody>
                  <a:tcPr anchor="ctr"/>
                </a:tc>
                <a:extLst>
                  <a:ext uri="{0D108BD9-81ED-4DB2-BD59-A6C34878D82A}">
                    <a16:rowId xmlns:a16="http://schemas.microsoft.com/office/drawing/2014/main" val="364592684"/>
                  </a:ext>
                </a:extLst>
              </a:tr>
            </a:tbl>
          </a:graphicData>
        </a:graphic>
      </p:graphicFrame>
      <p:graphicFrame>
        <p:nvGraphicFramePr>
          <p:cNvPr id="1068" name="表 25">
            <a:extLst>
              <a:ext uri="{FF2B5EF4-FFF2-40B4-BE49-F238E27FC236}">
                <a16:creationId xmlns:a16="http://schemas.microsoft.com/office/drawing/2014/main" id="{F42B234A-C353-88B1-17A9-2CCDFE71A109}"/>
              </a:ext>
            </a:extLst>
          </p:cNvPr>
          <p:cNvGraphicFramePr>
            <a:graphicFrameLocks noGrp="1"/>
          </p:cNvGraphicFramePr>
          <p:nvPr/>
        </p:nvGraphicFramePr>
        <p:xfrm>
          <a:off x="4409184" y="8699538"/>
          <a:ext cx="663786" cy="356033"/>
        </p:xfrm>
        <a:graphic>
          <a:graphicData uri="http://schemas.openxmlformats.org/drawingml/2006/table">
            <a:tbl>
              <a:tblPr firstRow="1" bandRow="1">
                <a:tableStyleId>{2D5ABB26-0587-4C30-8999-92F81FD0307C}</a:tableStyleId>
              </a:tblPr>
              <a:tblGrid>
                <a:gridCol w="663786">
                  <a:extLst>
                    <a:ext uri="{9D8B030D-6E8A-4147-A177-3AD203B41FA5}">
                      <a16:colId xmlns:a16="http://schemas.microsoft.com/office/drawing/2014/main" val="704336096"/>
                    </a:ext>
                  </a:extLst>
                </a:gridCol>
              </a:tblGrid>
              <a:tr h="356033">
                <a:tc>
                  <a:txBody>
                    <a:bodyPr/>
                    <a:lstStyle/>
                    <a:p>
                      <a:pPr algn="ctr"/>
                      <a:r>
                        <a:rPr kumimoji="1" lang="en-US" altLang="ja-JP" sz="800" b="1">
                          <a:solidFill>
                            <a:sysClr val="windowText" lastClr="000000"/>
                          </a:solidFill>
                          <a:latin typeface="+mn-ea"/>
                          <a:ea typeface="+mn-ea"/>
                        </a:rPr>
                        <a:t>6</a:t>
                      </a:r>
                      <a:r>
                        <a:rPr kumimoji="1" lang="ja-JP" altLang="en-US" sz="800" b="1">
                          <a:solidFill>
                            <a:sysClr val="windowText" lastClr="000000"/>
                          </a:solidFill>
                          <a:latin typeface="+mn-ea"/>
                          <a:ea typeface="+mn-ea"/>
                        </a:rPr>
                        <a:t>年目</a:t>
                      </a:r>
                      <a:endParaRPr kumimoji="1" lang="en-US" altLang="ja-JP" sz="800" b="1">
                        <a:solidFill>
                          <a:sysClr val="windowText" lastClr="000000"/>
                        </a:solidFill>
                        <a:latin typeface="+mn-ea"/>
                        <a:ea typeface="+mn-ea"/>
                      </a:endParaRPr>
                    </a:p>
                  </a:txBody>
                  <a:tcPr anchor="ctr"/>
                </a:tc>
                <a:extLst>
                  <a:ext uri="{0D108BD9-81ED-4DB2-BD59-A6C34878D82A}">
                    <a16:rowId xmlns:a16="http://schemas.microsoft.com/office/drawing/2014/main" val="364592684"/>
                  </a:ext>
                </a:extLst>
              </a:tr>
            </a:tbl>
          </a:graphicData>
        </a:graphic>
      </p:graphicFrame>
    </p:spTree>
    <p:extLst>
      <p:ext uri="{BB962C8B-B14F-4D97-AF65-F5344CB8AC3E}">
        <p14:creationId xmlns:p14="http://schemas.microsoft.com/office/powerpoint/2010/main" val="66846537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026722FE-07BA-8F41-FB0B-1C2EB15FADD6}"/>
              </a:ext>
            </a:extLst>
          </p:cNvPr>
          <p:cNvSpPr>
            <a:spLocks noGrp="1"/>
          </p:cNvSpPr>
          <p:nvPr>
            <p:ph type="body" sz="quarter" idx="14"/>
          </p:nvPr>
        </p:nvSpPr>
        <p:spPr>
          <a:xfrm>
            <a:off x="1123949" y="1457325"/>
            <a:ext cx="5112000" cy="381000"/>
          </a:xfrm>
        </p:spPr>
        <p:txBody>
          <a:bodyPr/>
          <a:lstStyle/>
          <a:p>
            <a:r>
              <a:rPr lang="en-US" altLang="ja-JP" sz="1600" u="none" strike="noStrike">
                <a:effectLst/>
              </a:rPr>
              <a:t>7-3-1. </a:t>
            </a:r>
            <a:r>
              <a:rPr lang="en-US" altLang="ja-JP" sz="1200" u="none" strike="noStrike">
                <a:effectLst/>
              </a:rPr>
              <a:t>NIST </a:t>
            </a:r>
            <a:r>
              <a:rPr lang="ja-JP" altLang="en-US" sz="1200" u="none" strike="noStrike">
                <a:effectLst/>
              </a:rPr>
              <a:t>サイバーセキュリティフレームワーク（</a:t>
            </a:r>
            <a:r>
              <a:rPr lang="en-US" altLang="ja-JP" sz="1200" u="none" strike="noStrike">
                <a:effectLst/>
              </a:rPr>
              <a:t>CSF</a:t>
            </a:r>
            <a:r>
              <a:rPr lang="ja-JP" altLang="en-US" sz="1200" u="none" strike="noStrike">
                <a:effectLst/>
              </a:rPr>
              <a:t>）の概要</a:t>
            </a:r>
            <a:endParaRPr kumimoji="1" lang="ja-JP" altLang="en-US" sz="1200"/>
          </a:p>
        </p:txBody>
      </p:sp>
      <p:sp>
        <p:nvSpPr>
          <p:cNvPr id="8" name="テキスト ボックス 7">
            <a:extLst>
              <a:ext uri="{FF2B5EF4-FFF2-40B4-BE49-F238E27FC236}">
                <a16:creationId xmlns:a16="http://schemas.microsoft.com/office/drawing/2014/main" id="{1E02EE00-A03A-4764-8FED-72984EC41FE7}"/>
              </a:ext>
            </a:extLst>
          </p:cNvPr>
          <p:cNvSpPr txBox="1"/>
          <p:nvPr/>
        </p:nvSpPr>
        <p:spPr>
          <a:xfrm>
            <a:off x="622800" y="2052000"/>
            <a:ext cx="5612400" cy="4154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サイバーセキュリティフレームワーク（</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CSF</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）の概要および</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との関係性について説明します。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0" name="表 9">
            <a:extLst>
              <a:ext uri="{FF2B5EF4-FFF2-40B4-BE49-F238E27FC236}">
                <a16:creationId xmlns:a16="http://schemas.microsoft.com/office/drawing/2014/main" id="{2CB3257C-63FD-3A11-3BB3-9E7A2193B9A8}"/>
              </a:ext>
            </a:extLst>
          </p:cNvPr>
          <p:cNvGraphicFramePr>
            <a:graphicFrameLocks noGrp="1"/>
          </p:cNvGraphicFramePr>
          <p:nvPr/>
        </p:nvGraphicFramePr>
        <p:xfrm>
          <a:off x="626552" y="2476367"/>
          <a:ext cx="5612400" cy="13030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759943404"/>
                    </a:ext>
                  </a:extLst>
                </a:gridCol>
              </a:tblGrid>
              <a:tr h="183829">
                <a:tc>
                  <a:txBody>
                    <a:bodyPr/>
                    <a:lstStyle/>
                    <a:p>
                      <a:r>
                        <a:rPr lang="en-US" altLang="ja-JP" sz="1050" u="none" strike="noStrike">
                          <a:effectLst/>
                        </a:rPr>
                        <a:t>NIST </a:t>
                      </a:r>
                      <a:r>
                        <a:rPr lang="ja-JP" altLang="en-US" sz="1050" u="none" strike="noStrike">
                          <a:effectLst/>
                        </a:rPr>
                        <a:t>サイバーセキュリティフレームワーク（</a:t>
                      </a:r>
                      <a:r>
                        <a:rPr lang="en-US" altLang="ja-JP" sz="1050" u="none" strike="noStrike">
                          <a:effectLst/>
                        </a:rPr>
                        <a:t>CSF</a:t>
                      </a:r>
                      <a:r>
                        <a:rPr lang="ja-JP" altLang="en-US" sz="1050" u="none" strike="noStrike">
                          <a:effectLst/>
                        </a:rPr>
                        <a:t>）</a:t>
                      </a:r>
                      <a:r>
                        <a:rPr kumimoji="1" lang="ja-JP" altLang="en-US" sz="1050" b="1">
                          <a:solidFill>
                            <a:schemeClr val="bg1"/>
                          </a:solidFill>
                          <a:latin typeface="+mn-ea"/>
                          <a:ea typeface="+mn-ea"/>
                        </a:rPr>
                        <a:t>とは</a:t>
                      </a:r>
                      <a:endParaRPr kumimoji="1" lang="en-US" altLang="ja-JP" sz="105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433758085"/>
                  </a:ext>
                </a:extLst>
              </a:tr>
              <a:tr h="50839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kern="1200">
                          <a:solidFill>
                            <a:schemeClr val="dk1"/>
                          </a:solidFill>
                          <a:effectLst/>
                          <a:latin typeface="+mn-ea"/>
                          <a:ea typeface="+mn-ea"/>
                          <a:cs typeface="+mn-cs"/>
                        </a:rPr>
                        <a:t>　</a:t>
                      </a:r>
                      <a:r>
                        <a:rPr kumimoji="1" lang="en-US" altLang="ja-JP" sz="1050">
                          <a:solidFill>
                            <a:schemeClr val="tx1"/>
                          </a:solidFill>
                        </a:rPr>
                        <a:t>CSF</a:t>
                      </a:r>
                      <a:r>
                        <a:rPr kumimoji="1" lang="ja-JP" altLang="en-US" sz="1050">
                          <a:solidFill>
                            <a:schemeClr val="tx1"/>
                          </a:solidFill>
                        </a:rPr>
                        <a:t>は、</a:t>
                      </a:r>
                      <a:r>
                        <a:rPr kumimoji="1" lang="en-US" altLang="ja-JP" sz="1050">
                          <a:solidFill>
                            <a:schemeClr val="tx1"/>
                          </a:solidFill>
                        </a:rPr>
                        <a:t>NIST</a:t>
                      </a:r>
                      <a:r>
                        <a:rPr kumimoji="1" lang="ja-JP" altLang="en-US" sz="1050">
                          <a:solidFill>
                            <a:schemeClr val="tx1"/>
                          </a:solidFill>
                        </a:rPr>
                        <a:t>が作成したサイバー攻撃対策に重点を置いたフレームワークであり、</a:t>
                      </a:r>
                      <a:r>
                        <a:rPr kumimoji="1" lang="ja-JP" altLang="en-US" sz="1050" b="0" i="0" kern="1200">
                          <a:solidFill>
                            <a:schemeClr val="dk1"/>
                          </a:solidFill>
                          <a:effectLst/>
                          <a:latin typeface="+mn-ea"/>
                          <a:ea typeface="+mn-ea"/>
                          <a:cs typeface="+mn-cs"/>
                        </a:rPr>
                        <a:t>防御にとどまらず、検知・対応・復旧といった</a:t>
                      </a:r>
                      <a:r>
                        <a:rPr kumimoji="1" lang="ja-JP" altLang="en-US" sz="1050">
                          <a:solidFill>
                            <a:schemeClr val="tx1"/>
                          </a:solidFill>
                        </a:rPr>
                        <a:t>インシデント対応が含まれています</a:t>
                      </a:r>
                      <a:r>
                        <a:rPr kumimoji="1" lang="ja-JP" altLang="en-US" sz="1050" b="0" i="0" kern="1200">
                          <a:solidFill>
                            <a:schemeClr val="dk1"/>
                          </a:solidFill>
                          <a:effectLst/>
                          <a:latin typeface="+mn-ea"/>
                          <a:ea typeface="+mn-ea"/>
                          <a:cs typeface="+mn-cs"/>
                        </a:rPr>
                        <a:t>。</a:t>
                      </a:r>
                      <a:endParaRPr kumimoji="1" lang="en-US" altLang="ja-JP" sz="1050" b="0" i="0" kern="1200">
                        <a:solidFill>
                          <a:schemeClr val="dk1"/>
                        </a:solidFill>
                        <a:effectLst/>
                        <a:latin typeface="+mn-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kern="1200">
                          <a:solidFill>
                            <a:schemeClr val="dk1"/>
                          </a:solidFill>
                          <a:effectLst/>
                          <a:latin typeface="+mn-ea"/>
                          <a:ea typeface="+mn-ea"/>
                          <a:cs typeface="+mn-cs"/>
                        </a:rPr>
                        <a:t>　</a:t>
                      </a:r>
                      <a:r>
                        <a:rPr kumimoji="1" lang="ja-JP" altLang="en-US" sz="1050">
                          <a:solidFill>
                            <a:schemeClr val="tx1"/>
                          </a:solidFill>
                        </a:rPr>
                        <a:t>また、多様な企業に適用できるように要求事項が汎用的になっています。指示書やノウハウ集ではありません。</a:t>
                      </a:r>
                      <a:r>
                        <a:rPr kumimoji="1" lang="en-US" altLang="ja-JP" sz="1050" b="0" i="0" kern="1200">
                          <a:solidFill>
                            <a:schemeClr val="dk1"/>
                          </a:solidFill>
                          <a:effectLst/>
                          <a:latin typeface="+mn-lt"/>
                          <a:ea typeface="+mn-ea"/>
                          <a:cs typeface="+mn-cs"/>
                        </a:rPr>
                        <a:t>CSF</a:t>
                      </a:r>
                      <a:r>
                        <a:rPr kumimoji="1" lang="ja-JP" altLang="en-US" sz="1050" b="0" i="0" kern="1200">
                          <a:solidFill>
                            <a:schemeClr val="dk1"/>
                          </a:solidFill>
                          <a:effectLst/>
                          <a:latin typeface="+mn-lt"/>
                          <a:ea typeface="+mn-ea"/>
                          <a:cs typeface="+mn-cs"/>
                        </a:rPr>
                        <a:t>をどのように利用するかは、実施する組織に委ねられている</a:t>
                      </a:r>
                      <a:r>
                        <a:rPr kumimoji="1" lang="ja-JP" altLang="en-US" sz="1050" b="0" i="0" kern="1200">
                          <a:solidFill>
                            <a:schemeClr val="dk1"/>
                          </a:solidFill>
                          <a:effectLst/>
                          <a:latin typeface="+mn-ea"/>
                          <a:ea typeface="+mn-ea"/>
                          <a:cs typeface="+mn-cs"/>
                        </a:rPr>
                        <a:t>ため、</a:t>
                      </a:r>
                      <a:r>
                        <a:rPr kumimoji="1" lang="en-US" altLang="ja-JP" sz="1050" b="0" i="0" kern="1200">
                          <a:solidFill>
                            <a:schemeClr val="dk1"/>
                          </a:solidFill>
                          <a:effectLst/>
                          <a:latin typeface="+mn-ea"/>
                          <a:ea typeface="+mn-ea"/>
                          <a:cs typeface="+mn-cs"/>
                        </a:rPr>
                        <a:t>CSF</a:t>
                      </a:r>
                      <a:r>
                        <a:rPr kumimoji="1" lang="ja-JP" altLang="en-US" sz="1050" b="0" i="0" kern="1200">
                          <a:solidFill>
                            <a:schemeClr val="dk1"/>
                          </a:solidFill>
                          <a:effectLst/>
                          <a:latin typeface="+mn-ea"/>
                          <a:ea typeface="+mn-ea"/>
                          <a:cs typeface="+mn-cs"/>
                        </a:rPr>
                        <a:t>をしっかりと理解した上で、サイバーセキュリティ対策を検討することが大切です。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59742933"/>
                  </a:ext>
                </a:extLst>
              </a:tr>
            </a:tbl>
          </a:graphicData>
        </a:graphic>
      </p:graphicFrame>
      <p:sp>
        <p:nvSpPr>
          <p:cNvPr id="9" name="テキスト プレースホルダー 2">
            <a:extLst>
              <a:ext uri="{FF2B5EF4-FFF2-40B4-BE49-F238E27FC236}">
                <a16:creationId xmlns:a16="http://schemas.microsoft.com/office/drawing/2014/main" id="{8DAF8174-7F38-03ED-EC17-9B7E2AD2E171}"/>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7-3. NIST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サイバーセキュリティフレームワーク（</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CSF</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100" b="1" i="0" u="none" strike="noStrike" kern="120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p:txBody>
      </p:sp>
      <p:sp>
        <p:nvSpPr>
          <p:cNvPr id="6" name="スライド番号プレースホルダー 4">
            <a:extLst>
              <a:ext uri="{FF2B5EF4-FFF2-40B4-BE49-F238E27FC236}">
                <a16:creationId xmlns:a16="http://schemas.microsoft.com/office/drawing/2014/main" id="{C63D6A89-E538-BF9A-3E8F-26D3EAE4F3C3}"/>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テキスト ボックス 15">
            <a:extLst>
              <a:ext uri="{FF2B5EF4-FFF2-40B4-BE49-F238E27FC236}">
                <a16:creationId xmlns:a16="http://schemas.microsoft.com/office/drawing/2014/main" id="{7275BB27-8861-F994-11E8-1328B5698E6A}"/>
              </a:ext>
            </a:extLst>
          </p:cNvPr>
          <p:cNvSpPr txBox="1"/>
          <p:nvPr/>
        </p:nvSpPr>
        <p:spPr>
          <a:xfrm>
            <a:off x="622800" y="4161041"/>
            <a:ext cx="5612400" cy="73866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CSF</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は、組織がセキュリティ対策を継続的に改善するため、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①</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コア（サイバーセキュリティ対策の一覧）、②ティア（対策状況を数値化するための成熟度評価基準）、</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③</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プロファイル（サイバーセキュリティ対策の現状とあるべき姿を記述するためのフレームワーク）の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つの要素で構成されています。</a:t>
            </a:r>
            <a:endParaRPr kumimoji="0"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8" name="テキスト プレースホルダー 3">
            <a:extLst>
              <a:ext uri="{FF2B5EF4-FFF2-40B4-BE49-F238E27FC236}">
                <a16:creationId xmlns:a16="http://schemas.microsoft.com/office/drawing/2014/main" id="{99F9C4CF-B5FD-69C7-B87C-C344FD91206F}"/>
              </a:ext>
            </a:extLst>
          </p:cNvPr>
          <p:cNvSpPr txBox="1">
            <a:spLocks/>
          </p:cNvSpPr>
          <p:nvPr/>
        </p:nvSpPr>
        <p:spPr>
          <a:xfrm>
            <a:off x="622800" y="3842645"/>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CSF</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の</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3</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つの構成要素（コア、ティア、プロファイル）</a:t>
            </a:r>
          </a:p>
        </p:txBody>
      </p:sp>
      <p:graphicFrame>
        <p:nvGraphicFramePr>
          <p:cNvPr id="24" name="表 23">
            <a:extLst>
              <a:ext uri="{FF2B5EF4-FFF2-40B4-BE49-F238E27FC236}">
                <a16:creationId xmlns:a16="http://schemas.microsoft.com/office/drawing/2014/main" id="{A9739D90-0241-1630-3F7C-9363F42847CF}"/>
              </a:ext>
            </a:extLst>
          </p:cNvPr>
          <p:cNvGraphicFramePr>
            <a:graphicFrameLocks noGrp="1"/>
          </p:cNvGraphicFramePr>
          <p:nvPr>
            <p:extLst>
              <p:ext uri="{D42A27DB-BD31-4B8C-83A1-F6EECF244321}">
                <p14:modId xmlns:p14="http://schemas.microsoft.com/office/powerpoint/2010/main" val="275780974"/>
              </p:ext>
            </p:extLst>
          </p:nvPr>
        </p:nvGraphicFramePr>
        <p:xfrm>
          <a:off x="626552" y="5069201"/>
          <a:ext cx="5612400" cy="39090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01929881"/>
                    </a:ext>
                  </a:extLst>
                </a:gridCol>
              </a:tblGrid>
              <a:tr h="0">
                <a:tc>
                  <a:txBody>
                    <a:bodyPr/>
                    <a:lstStyle/>
                    <a:p>
                      <a:r>
                        <a:rPr kumimoji="1" lang="ja-JP" altLang="en-US" sz="1050" b="1">
                          <a:solidFill>
                            <a:schemeClr val="bg1"/>
                          </a:solidFill>
                          <a:latin typeface="+mn-ea"/>
                          <a:ea typeface="+mn-ea"/>
                        </a:rPr>
                        <a:t>「コア」の概要</a:t>
                      </a:r>
                      <a:endParaRPr kumimoji="1" lang="en-US" altLang="ja-JP" sz="105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115435489"/>
                  </a:ext>
                </a:extLst>
              </a:tr>
              <a:tr h="288591">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050">
                          <a:solidFill>
                            <a:schemeClr val="tx1"/>
                          </a:solidFill>
                          <a:latin typeface="+mn-ea"/>
                        </a:rPr>
                        <a:t>すべての重要インフラ分野に共通するサイバーセキュリティ対策、期待される成果、適用可能な参考情報を定義したもの。</a:t>
                      </a:r>
                      <a:endParaRPr kumimoji="1" lang="en-US" altLang="ja-JP" sz="1050">
                        <a:solidFill>
                          <a:schemeClr val="tx1"/>
                        </a:solidFill>
                        <a:latin typeface="+mn-ea"/>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050">
                          <a:solidFill>
                            <a:schemeClr val="tx1"/>
                          </a:solidFill>
                          <a:latin typeface="+mn-ea"/>
                        </a:rPr>
                        <a:t> </a:t>
                      </a:r>
                      <a:endParaRPr kumimoji="1" lang="en-US" altLang="ja-JP" sz="1050">
                        <a:solidFill>
                          <a:schemeClr val="tx1"/>
                        </a:solidFill>
                        <a:latin typeface="+mn-ea"/>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050">
                          <a:solidFill>
                            <a:schemeClr val="tx1"/>
                          </a:solidFill>
                          <a:latin typeface="+mn-ea"/>
                        </a:rPr>
                        <a:t>「識別」「防御」「検知」「対応」「復旧」の</a:t>
                      </a:r>
                      <a:r>
                        <a:rPr kumimoji="1" lang="en-US" altLang="ja-JP" sz="1050">
                          <a:solidFill>
                            <a:schemeClr val="tx1"/>
                          </a:solidFill>
                          <a:latin typeface="+mn-ea"/>
                        </a:rPr>
                        <a:t>5</a:t>
                      </a:r>
                      <a:r>
                        <a:rPr kumimoji="1" lang="ja-JP" altLang="en-US" sz="1050">
                          <a:solidFill>
                            <a:schemeClr val="tx1"/>
                          </a:solidFill>
                          <a:latin typeface="+mn-ea"/>
                        </a:rPr>
                        <a:t>つの機能に分類される。各機能の下には複数のカテゴリが存在し、各カテゴリはそれぞれ複数のサブカテゴリを有する。 </a:t>
                      </a:r>
                      <a:endParaRPr kumimoji="1" lang="ja-JP" altLang="en-US" sz="1050" b="0" i="0" kern="1200">
                        <a:solidFill>
                          <a:schemeClr val="dk1"/>
                        </a:solidFill>
                        <a:effectLst/>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49143462"/>
                  </a:ext>
                </a:extLst>
              </a:tr>
              <a:tr h="1326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kern="1200">
                          <a:solidFill>
                            <a:schemeClr val="bg1"/>
                          </a:solidFill>
                          <a:effectLst/>
                          <a:latin typeface="+mn-ea"/>
                          <a:ea typeface="+mn-ea"/>
                          <a:cs typeface="+mn-cs"/>
                        </a:rPr>
                        <a:t>「ティア」の概要</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214549855"/>
                  </a:ext>
                </a:extLst>
              </a:tr>
              <a:tr h="253365">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050">
                          <a:solidFill>
                            <a:schemeClr val="tx1"/>
                          </a:solidFill>
                          <a:latin typeface="+mn-ea"/>
                        </a:rPr>
                        <a:t>組織におけるサイバーセキュリティリスクへの対応状況を評価する際の指標を定義したもの。</a:t>
                      </a:r>
                      <a:endParaRPr kumimoji="1" lang="en-US" altLang="ja-JP" sz="1050">
                        <a:solidFill>
                          <a:schemeClr val="tx1"/>
                        </a:solidFill>
                        <a:latin typeface="+mn-ea"/>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050">
                          <a:solidFill>
                            <a:schemeClr val="tx1"/>
                          </a:solidFill>
                          <a:latin typeface="+mn-ea"/>
                        </a:rPr>
                        <a:t> </a:t>
                      </a:r>
                      <a:endParaRPr kumimoji="1" lang="en-US" altLang="ja-JP" sz="1050">
                        <a:solidFill>
                          <a:schemeClr val="tx1"/>
                        </a:solidFill>
                        <a:latin typeface="+mn-ea"/>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050">
                          <a:solidFill>
                            <a:schemeClr val="tx1"/>
                          </a:solidFill>
                          <a:latin typeface="+mn-ea"/>
                        </a:rPr>
                        <a:t>指標は</a:t>
                      </a:r>
                      <a:r>
                        <a:rPr kumimoji="1" lang="en-US" altLang="ja-JP" sz="1050">
                          <a:solidFill>
                            <a:schemeClr val="tx1"/>
                          </a:solidFill>
                          <a:latin typeface="+mn-ea"/>
                        </a:rPr>
                        <a:t>4</a:t>
                      </a:r>
                      <a:r>
                        <a:rPr kumimoji="1" lang="ja-JP" altLang="en-US" sz="1050">
                          <a:solidFill>
                            <a:schemeClr val="tx1"/>
                          </a:solidFill>
                          <a:latin typeface="+mn-ea"/>
                        </a:rPr>
                        <a:t>段階あり、次のとおり。 ① ティア１：部分的である ② ティア２：リスク情報を活用している ③ ティア３：繰り返し適用可能である ④ ティア４：適応している</a:t>
                      </a:r>
                      <a:endParaRPr kumimoji="1" lang="ja-JP" altLang="en-US" sz="1050" b="0" i="0" kern="1200">
                        <a:solidFill>
                          <a:schemeClr val="dk1"/>
                        </a:solidFill>
                        <a:effectLst/>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0940605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kern="1200">
                          <a:solidFill>
                            <a:schemeClr val="bg1"/>
                          </a:solidFill>
                          <a:effectLst/>
                          <a:latin typeface="+mn-ea"/>
                          <a:ea typeface="+mn-ea"/>
                          <a:cs typeface="+mn-cs"/>
                        </a:rPr>
                        <a:t>「プロファイル」の概要</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75742113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a:solidFill>
                            <a:schemeClr val="tx1"/>
                          </a:solidFill>
                          <a:latin typeface="+mn-ea"/>
                        </a:rPr>
                        <a:t>フレームワークのカテゴリ及びサブカテゴリに基づき、サイバーセキュリティリスクに対する期待される効果を現すもの。</a:t>
                      </a:r>
                      <a:endParaRPr kumimoji="1" lang="en-US" altLang="ja-JP" sz="1050">
                        <a:solidFill>
                          <a:schemeClr val="tx1"/>
                        </a:solidFill>
                        <a:latin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a:solidFill>
                          <a:schemeClr val="tx1"/>
                        </a:solidFill>
                        <a:latin typeface="+mn-ea"/>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050">
                          <a:solidFill>
                            <a:schemeClr val="tx1"/>
                          </a:solidFill>
                          <a:latin typeface="+mn-ea"/>
                        </a:rPr>
                        <a:t>サイバーセキュリティリスクへの対応状況として、「あるべき姿」と「現在の姿」をまとめたもの。</a:t>
                      </a:r>
                      <a:endParaRPr kumimoji="1" lang="en-US" altLang="ja-JP" sz="1050">
                        <a:solidFill>
                          <a:schemeClr val="tx1"/>
                        </a:solidFill>
                        <a:latin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a:solidFill>
                          <a:schemeClr val="tx1"/>
                        </a:solidFill>
                        <a:latin typeface="+mn-ea"/>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050">
                          <a:solidFill>
                            <a:schemeClr val="tx1"/>
                          </a:solidFill>
                          <a:latin typeface="+mn-ea"/>
                        </a:rPr>
                        <a:t>「あるべき姿」の策定については、組織のビジネス上の要求、リスク許容度、割当可能なリソースに基づき、コアの機能、カテゴリ、サブカテゴリの到達地点を調整する。 </a:t>
                      </a:r>
                      <a:endParaRPr kumimoji="1" lang="ja-JP" altLang="en-US" sz="1050" b="0" i="0" kern="1200">
                        <a:solidFill>
                          <a:schemeClr val="dk1"/>
                        </a:solidFill>
                        <a:effectLst/>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33633176"/>
                  </a:ext>
                </a:extLst>
              </a:tr>
            </a:tbl>
          </a:graphicData>
        </a:graphic>
      </p:graphicFrame>
      <p:sp>
        <p:nvSpPr>
          <p:cNvPr id="25" name="テキスト ボックス 24">
            <a:extLst>
              <a:ext uri="{FF2B5EF4-FFF2-40B4-BE49-F238E27FC236}">
                <a16:creationId xmlns:a16="http://schemas.microsoft.com/office/drawing/2014/main" id="{5E78DEE7-BE5D-5E3A-250C-A58FDF500578}"/>
              </a:ext>
            </a:extLst>
          </p:cNvPr>
          <p:cNvSpPr txBox="1"/>
          <p:nvPr/>
        </p:nvSpPr>
        <p:spPr>
          <a:xfrm>
            <a:off x="622800" y="8978261"/>
            <a:ext cx="5612400" cy="18466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（出典）デジタル庁</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「政府情報システムにおける サイバーセキュリティフレームワーク導入に関する 技術レポート 」を基に作成</a:t>
            </a:r>
          </a:p>
        </p:txBody>
      </p:sp>
    </p:spTree>
    <p:extLst>
      <p:ext uri="{BB962C8B-B14F-4D97-AF65-F5344CB8AC3E}">
        <p14:creationId xmlns:p14="http://schemas.microsoft.com/office/powerpoint/2010/main" val="1317757924"/>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026722FE-07BA-8F41-FB0B-1C2EB15FADD6}"/>
              </a:ext>
            </a:extLst>
          </p:cNvPr>
          <p:cNvSpPr>
            <a:spLocks noGrp="1"/>
          </p:cNvSpPr>
          <p:nvPr>
            <p:ph type="body" sz="quarter" idx="14"/>
          </p:nvPr>
        </p:nvSpPr>
        <p:spPr>
          <a:xfrm>
            <a:off x="1123949" y="1457325"/>
            <a:ext cx="5112000" cy="381000"/>
          </a:xfrm>
        </p:spPr>
        <p:txBody>
          <a:bodyPr/>
          <a:lstStyle/>
          <a:p>
            <a:r>
              <a:rPr lang="en-US" altLang="ja-JP" sz="1600" u="none" strike="noStrike">
                <a:effectLst/>
              </a:rPr>
              <a:t>7-3-2. </a:t>
            </a:r>
            <a:r>
              <a:rPr lang="en-US" altLang="ja-JP" sz="1200" u="none" strike="noStrike">
                <a:effectLst/>
              </a:rPr>
              <a:t>NIST </a:t>
            </a:r>
            <a:r>
              <a:rPr lang="ja-JP" altLang="en-US" sz="1200" u="none" strike="noStrike">
                <a:effectLst/>
              </a:rPr>
              <a:t>サイバーセキュリティフレームワーク（</a:t>
            </a:r>
            <a:r>
              <a:rPr lang="en-US" altLang="ja-JP" sz="1200" u="none" strike="noStrike">
                <a:effectLst/>
              </a:rPr>
              <a:t>CSF</a:t>
            </a:r>
            <a:r>
              <a:rPr lang="ja-JP" altLang="en-US" sz="1200" u="none" strike="noStrike">
                <a:effectLst/>
              </a:rPr>
              <a:t>）の構成</a:t>
            </a:r>
            <a:endParaRPr kumimoji="1" lang="ja-JP" altLang="en-US" sz="1200"/>
          </a:p>
        </p:txBody>
      </p:sp>
      <p:sp>
        <p:nvSpPr>
          <p:cNvPr id="4" name="テキスト プレースホルダー 3">
            <a:extLst>
              <a:ext uri="{FF2B5EF4-FFF2-40B4-BE49-F238E27FC236}">
                <a16:creationId xmlns:a16="http://schemas.microsoft.com/office/drawing/2014/main" id="{54941327-18DB-4667-BA6E-1249A3C70879}"/>
              </a:ext>
            </a:extLst>
          </p:cNvPr>
          <p:cNvSpPr>
            <a:spLocks noGrp="1"/>
          </p:cNvSpPr>
          <p:nvPr>
            <p:ph type="body" sz="quarter" idx="16"/>
          </p:nvPr>
        </p:nvSpPr>
        <p:spPr>
          <a:xfrm>
            <a:off x="622800" y="2052000"/>
            <a:ext cx="5612400" cy="381000"/>
          </a:xfrm>
        </p:spPr>
        <p:txBody>
          <a:bodyPr/>
          <a:lstStyle/>
          <a:p>
            <a:r>
              <a:rPr lang="ja-JP" altLang="en-US"/>
              <a:t>「コア」</a:t>
            </a:r>
            <a:endParaRPr kumimoji="1" lang="ja-JP" altLang="en-US"/>
          </a:p>
        </p:txBody>
      </p:sp>
      <p:sp>
        <p:nvSpPr>
          <p:cNvPr id="5" name="スライド番号プレースホルダー 4">
            <a:extLst>
              <a:ext uri="{FF2B5EF4-FFF2-40B4-BE49-F238E27FC236}">
                <a16:creationId xmlns:a16="http://schemas.microsoft.com/office/drawing/2014/main" id="{2631EEFC-DCE9-220B-2944-5BBC39D48104}"/>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3" name="表 12">
            <a:extLst>
              <a:ext uri="{FF2B5EF4-FFF2-40B4-BE49-F238E27FC236}">
                <a16:creationId xmlns:a16="http://schemas.microsoft.com/office/drawing/2014/main" id="{0F781955-316F-B1EB-1011-C6C796180A8A}"/>
              </a:ext>
            </a:extLst>
          </p:cNvPr>
          <p:cNvGraphicFramePr>
            <a:graphicFrameLocks noGrp="1"/>
          </p:cNvGraphicFramePr>
          <p:nvPr/>
        </p:nvGraphicFramePr>
        <p:xfrm>
          <a:off x="622800" y="2262888"/>
          <a:ext cx="5612400" cy="7315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061578060"/>
                    </a:ext>
                  </a:extLst>
                </a:gridCol>
              </a:tblGrid>
              <a:tr h="0">
                <a:tc>
                  <a:txBody>
                    <a:bodyPr/>
                    <a:lstStyle/>
                    <a:p>
                      <a:pPr marL="0" indent="0">
                        <a:buFont typeface="Arial" panose="020B0604020202020204" pitchFamily="34" charset="0"/>
                        <a:buNone/>
                      </a:pPr>
                      <a:r>
                        <a:rPr kumimoji="1" lang="ja-JP" altLang="en-US" sz="1050" b="0">
                          <a:solidFill>
                            <a:schemeClr val="tx1"/>
                          </a:solidFill>
                          <a:latin typeface="+mn-ea"/>
                          <a:ea typeface="+mn-ea"/>
                        </a:rPr>
                        <a:t>　コアとは、業種・業態や企業規模に依存しない共通のサイバーセキュリティ対策の一覧を定義したものです。 「識別」「防御」「検知」「対応」「復旧」の</a:t>
                      </a:r>
                      <a:r>
                        <a:rPr kumimoji="1" lang="en-US" altLang="ja-JP" sz="1050" b="0">
                          <a:solidFill>
                            <a:schemeClr val="tx1"/>
                          </a:solidFill>
                          <a:latin typeface="+mn-ea"/>
                          <a:ea typeface="+mn-ea"/>
                        </a:rPr>
                        <a:t>5</a:t>
                      </a:r>
                      <a:r>
                        <a:rPr kumimoji="1" lang="ja-JP" altLang="en-US" sz="1050" b="0">
                          <a:solidFill>
                            <a:schemeClr val="tx1"/>
                          </a:solidFill>
                          <a:latin typeface="+mn-ea"/>
                          <a:ea typeface="+mn-ea"/>
                        </a:rPr>
                        <a:t>つの機能に分類され、各機能の下には複数のカテゴリが存在し、合計</a:t>
                      </a:r>
                      <a:r>
                        <a:rPr kumimoji="1" lang="en-US" altLang="ja-JP" sz="1050" b="0">
                          <a:solidFill>
                            <a:schemeClr val="tx1"/>
                          </a:solidFill>
                          <a:latin typeface="+mn-ea"/>
                          <a:ea typeface="+mn-ea"/>
                        </a:rPr>
                        <a:t>23</a:t>
                      </a:r>
                      <a:r>
                        <a:rPr kumimoji="1" lang="ja-JP" altLang="en-US" sz="1050" b="0">
                          <a:solidFill>
                            <a:schemeClr val="tx1"/>
                          </a:solidFill>
                          <a:latin typeface="+mn-ea"/>
                          <a:ea typeface="+mn-ea"/>
                        </a:rPr>
                        <a:t>個あります。また、各カテゴリにはそれぞれ複数のサブカテゴリが存在しており、</a:t>
                      </a:r>
                      <a:r>
                        <a:rPr kumimoji="1" lang="ja-JP" altLang="en-US" sz="1050" b="0">
                          <a:solidFill>
                            <a:schemeClr val="tx1"/>
                          </a:solidFill>
                        </a:rPr>
                        <a:t>サブカテゴリは合計で</a:t>
                      </a:r>
                      <a:r>
                        <a:rPr kumimoji="1" lang="en-US" altLang="ja-JP" sz="1050" b="0">
                          <a:solidFill>
                            <a:schemeClr val="tx1"/>
                          </a:solidFill>
                        </a:rPr>
                        <a:t>108</a:t>
                      </a:r>
                      <a:r>
                        <a:rPr kumimoji="1" lang="ja-JP" altLang="en-US" sz="1050" b="0">
                          <a:solidFill>
                            <a:schemeClr val="tx1"/>
                          </a:solidFill>
                        </a:rPr>
                        <a:t>個あります</a:t>
                      </a:r>
                      <a:r>
                        <a:rPr kumimoji="1" lang="ja-JP" altLang="en-US" sz="1050" b="0">
                          <a:solidFill>
                            <a:schemeClr val="tx1"/>
                          </a:solidFill>
                          <a:latin typeface="+mn-ea"/>
                          <a:ea typeface="+mn-ea"/>
                        </a:rPr>
                        <a:t>。</a:t>
                      </a:r>
                      <a:endParaRPr kumimoji="1" lang="en-US" altLang="ja-JP" sz="900" b="0">
                        <a:solidFill>
                          <a:schemeClr val="tx1"/>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1003349"/>
                  </a:ext>
                </a:extLst>
              </a:tr>
            </a:tbl>
          </a:graphicData>
        </a:graphic>
      </p:graphicFrame>
      <p:graphicFrame>
        <p:nvGraphicFramePr>
          <p:cNvPr id="20" name="表 19">
            <a:extLst>
              <a:ext uri="{FF2B5EF4-FFF2-40B4-BE49-F238E27FC236}">
                <a16:creationId xmlns:a16="http://schemas.microsoft.com/office/drawing/2014/main" id="{A997B3D3-4E3F-904B-0238-685B948D8F6C}"/>
              </a:ext>
            </a:extLst>
          </p:cNvPr>
          <p:cNvGraphicFramePr>
            <a:graphicFrameLocks noGrp="1"/>
          </p:cNvGraphicFramePr>
          <p:nvPr/>
        </p:nvGraphicFramePr>
        <p:xfrm>
          <a:off x="622800" y="7662122"/>
          <a:ext cx="5612400" cy="1737360"/>
        </p:xfrm>
        <a:graphic>
          <a:graphicData uri="http://schemas.openxmlformats.org/drawingml/2006/table">
            <a:tbl>
              <a:tblPr firstRow="1" bandRow="1">
                <a:tableStyleId>{5940675A-B579-460E-94D1-54222C63F5DA}</a:tableStyleId>
              </a:tblPr>
              <a:tblGrid>
                <a:gridCol w="605925">
                  <a:extLst>
                    <a:ext uri="{9D8B030D-6E8A-4147-A177-3AD203B41FA5}">
                      <a16:colId xmlns:a16="http://schemas.microsoft.com/office/drawing/2014/main" val="3865918074"/>
                    </a:ext>
                  </a:extLst>
                </a:gridCol>
                <a:gridCol w="5006475">
                  <a:extLst>
                    <a:ext uri="{9D8B030D-6E8A-4147-A177-3AD203B41FA5}">
                      <a16:colId xmlns:a16="http://schemas.microsoft.com/office/drawing/2014/main" val="3230823262"/>
                    </a:ext>
                  </a:extLst>
                </a:gridCol>
              </a:tblGrid>
              <a:tr h="0">
                <a:tc>
                  <a:txBody>
                    <a:bodyPr/>
                    <a:lstStyle/>
                    <a:p>
                      <a:pPr algn="ctr"/>
                      <a:r>
                        <a:rPr kumimoji="1" lang="ja-JP" altLang="en-US" sz="800" b="1">
                          <a:solidFill>
                            <a:schemeClr val="bg1"/>
                          </a:solidFill>
                        </a:rPr>
                        <a:t>カテゴリ</a:t>
                      </a:r>
                    </a:p>
                  </a:txBody>
                  <a:tcPr anchor="ctr">
                    <a:solidFill>
                      <a:schemeClr val="accent1">
                        <a:lumMod val="75000"/>
                      </a:schemeClr>
                    </a:solidFill>
                  </a:tcPr>
                </a:tc>
                <a:tc>
                  <a:txBody>
                    <a:bodyPr/>
                    <a:lstStyle/>
                    <a:p>
                      <a:pPr algn="ctr"/>
                      <a:r>
                        <a:rPr kumimoji="1" lang="ja-JP" altLang="en-US" sz="800" b="1">
                          <a:solidFill>
                            <a:schemeClr val="bg1"/>
                          </a:solidFill>
                        </a:rPr>
                        <a:t>サブカテゴリ</a:t>
                      </a:r>
                    </a:p>
                  </a:txBody>
                  <a:tcPr anchor="ctr">
                    <a:solidFill>
                      <a:schemeClr val="accent1">
                        <a:lumMod val="75000"/>
                      </a:schemeClr>
                    </a:solidFill>
                  </a:tcPr>
                </a:tc>
                <a:extLst>
                  <a:ext uri="{0D108BD9-81ED-4DB2-BD59-A6C34878D82A}">
                    <a16:rowId xmlns:a16="http://schemas.microsoft.com/office/drawing/2014/main" val="1732559267"/>
                  </a:ext>
                </a:extLst>
              </a:tr>
              <a:tr h="0">
                <a:tc rowSpan="6">
                  <a:txBody>
                    <a:bodyPr/>
                    <a:lstStyle/>
                    <a:p>
                      <a:pPr marL="0" indent="0" algn="ctr">
                        <a:buFont typeface="Arial" panose="020B0604020202020204" pitchFamily="34" charset="0"/>
                        <a:buNone/>
                      </a:pPr>
                      <a:r>
                        <a:rPr kumimoji="1" lang="ja-JP" altLang="en-US" sz="800">
                          <a:solidFill>
                            <a:schemeClr val="tx1"/>
                          </a:solidFill>
                        </a:rPr>
                        <a:t>資産管理</a:t>
                      </a:r>
                    </a:p>
                  </a:txBody>
                  <a:tcPr anchor="ctr">
                    <a:noFill/>
                  </a:tcPr>
                </a:tc>
                <a:tc>
                  <a:txBody>
                    <a:bodyPr/>
                    <a:lstStyle/>
                    <a:p>
                      <a:pPr marL="0" indent="0">
                        <a:buFont typeface="Arial" panose="020B0604020202020204" pitchFamily="34" charset="0"/>
                        <a:buNone/>
                      </a:pPr>
                      <a:r>
                        <a:rPr kumimoji="1" lang="ja-JP" altLang="en-US" sz="800">
                          <a:solidFill>
                            <a:schemeClr val="tx1"/>
                          </a:solidFill>
                        </a:rPr>
                        <a:t>自組織内の物理デバイスとシステムが、目録作成されている。</a:t>
                      </a:r>
                      <a:endParaRPr kumimoji="1" lang="en-US" altLang="ja-JP" sz="800">
                        <a:solidFill>
                          <a:schemeClr val="tx1"/>
                        </a:solidFill>
                      </a:endParaRPr>
                    </a:p>
                  </a:txBody>
                  <a:tcPr>
                    <a:noFill/>
                  </a:tcPr>
                </a:tc>
                <a:extLst>
                  <a:ext uri="{0D108BD9-81ED-4DB2-BD59-A6C34878D82A}">
                    <a16:rowId xmlns:a16="http://schemas.microsoft.com/office/drawing/2014/main" val="1374114747"/>
                  </a:ext>
                </a:extLst>
              </a:tr>
              <a:tr h="0">
                <a:tc vMerge="1">
                  <a:txBody>
                    <a:bodyPr/>
                    <a:lstStyle/>
                    <a:p>
                      <a:pPr marL="0" indent="0" algn="ctr">
                        <a:buFont typeface="Arial" panose="020B0604020202020204" pitchFamily="34" charset="0"/>
                        <a:buNone/>
                      </a:pPr>
                      <a:endParaRPr kumimoji="1" lang="ja-JP" altLang="en-US" sz="800">
                        <a:solidFill>
                          <a:schemeClr val="tx1"/>
                        </a:solidFill>
                      </a:endParaRPr>
                    </a:p>
                  </a:txBody>
                  <a:tcPr>
                    <a:noFill/>
                  </a:tcPr>
                </a:tc>
                <a:tc>
                  <a:txBody>
                    <a:bodyPr/>
                    <a:lstStyle/>
                    <a:p>
                      <a:pPr marL="0" indent="0">
                        <a:buFont typeface="Arial" panose="020B0604020202020204" pitchFamily="34" charset="0"/>
                        <a:buNone/>
                      </a:pPr>
                      <a:r>
                        <a:rPr kumimoji="1" lang="ja-JP" altLang="en-US" sz="800">
                          <a:solidFill>
                            <a:schemeClr val="tx1"/>
                          </a:solidFill>
                        </a:rPr>
                        <a:t>自組織内のソフトウェアプラットフォームとアプリケーションが、目録作成されている。 </a:t>
                      </a:r>
                      <a:endParaRPr kumimoji="1" lang="en-US" altLang="ja-JP" sz="800">
                        <a:solidFill>
                          <a:schemeClr val="tx1"/>
                        </a:solidFill>
                      </a:endParaRPr>
                    </a:p>
                  </a:txBody>
                  <a:tcPr>
                    <a:noFill/>
                  </a:tcPr>
                </a:tc>
                <a:extLst>
                  <a:ext uri="{0D108BD9-81ED-4DB2-BD59-A6C34878D82A}">
                    <a16:rowId xmlns:a16="http://schemas.microsoft.com/office/drawing/2014/main" val="658750445"/>
                  </a:ext>
                </a:extLst>
              </a:tr>
              <a:tr h="0">
                <a:tc vMerge="1">
                  <a:txBody>
                    <a:bodyPr/>
                    <a:lstStyle/>
                    <a:p>
                      <a:pPr marL="0" indent="0" algn="ctr">
                        <a:buFont typeface="Arial" panose="020B0604020202020204" pitchFamily="34" charset="0"/>
                        <a:buNone/>
                      </a:pPr>
                      <a:endParaRPr kumimoji="1" lang="ja-JP" altLang="en-US" sz="800">
                        <a:solidFill>
                          <a:schemeClr val="tx1"/>
                        </a:solidFill>
                      </a:endParaRPr>
                    </a:p>
                  </a:txBody>
                  <a:tcPr>
                    <a:noFill/>
                  </a:tcPr>
                </a:tc>
                <a:tc>
                  <a:txBody>
                    <a:bodyPr/>
                    <a:lstStyle/>
                    <a:p>
                      <a:pPr marL="0" indent="0">
                        <a:buFont typeface="Arial" panose="020B0604020202020204" pitchFamily="34" charset="0"/>
                        <a:buNone/>
                      </a:pPr>
                      <a:r>
                        <a:rPr kumimoji="1" lang="ja-JP" altLang="en-US" sz="800">
                          <a:solidFill>
                            <a:schemeClr val="tx1"/>
                          </a:solidFill>
                        </a:rPr>
                        <a:t>組織内の通信とデータフロー図が、作成されている。</a:t>
                      </a:r>
                      <a:endParaRPr kumimoji="1" lang="en-US" altLang="ja-JP" sz="800">
                        <a:solidFill>
                          <a:schemeClr val="tx1"/>
                        </a:solidFill>
                      </a:endParaRPr>
                    </a:p>
                  </a:txBody>
                  <a:tcPr>
                    <a:noFill/>
                  </a:tcPr>
                </a:tc>
                <a:extLst>
                  <a:ext uri="{0D108BD9-81ED-4DB2-BD59-A6C34878D82A}">
                    <a16:rowId xmlns:a16="http://schemas.microsoft.com/office/drawing/2014/main" val="1108390860"/>
                  </a:ext>
                </a:extLst>
              </a:tr>
              <a:tr h="0">
                <a:tc vMerge="1">
                  <a:txBody>
                    <a:bodyPr/>
                    <a:lstStyle/>
                    <a:p>
                      <a:pPr marL="0" indent="0" algn="ctr">
                        <a:buFont typeface="Arial" panose="020B0604020202020204" pitchFamily="34" charset="0"/>
                        <a:buNone/>
                      </a:pPr>
                      <a:endParaRPr kumimoji="1" lang="ja-JP" altLang="en-US" sz="800">
                        <a:solidFill>
                          <a:schemeClr val="tx1"/>
                        </a:solidFill>
                      </a:endParaRPr>
                    </a:p>
                  </a:txBody>
                  <a:tcPr>
                    <a:noFill/>
                  </a:tcPr>
                </a:tc>
                <a:tc>
                  <a:txBody>
                    <a:bodyPr/>
                    <a:lstStyle/>
                    <a:p>
                      <a:pPr marL="0" indent="0">
                        <a:buFont typeface="Arial" panose="020B0604020202020204" pitchFamily="34" charset="0"/>
                        <a:buNone/>
                      </a:pPr>
                      <a:r>
                        <a:rPr kumimoji="1" lang="ja-JP" altLang="en-US" sz="800">
                          <a:solidFill>
                            <a:schemeClr val="tx1"/>
                          </a:solidFill>
                        </a:rPr>
                        <a:t>外部情報システムが、カタログ作成されている。</a:t>
                      </a:r>
                      <a:endParaRPr kumimoji="1" lang="en-US" altLang="ja-JP" sz="800">
                        <a:solidFill>
                          <a:schemeClr val="tx1"/>
                        </a:solidFill>
                      </a:endParaRPr>
                    </a:p>
                  </a:txBody>
                  <a:tcPr>
                    <a:noFill/>
                  </a:tcPr>
                </a:tc>
                <a:extLst>
                  <a:ext uri="{0D108BD9-81ED-4DB2-BD59-A6C34878D82A}">
                    <a16:rowId xmlns:a16="http://schemas.microsoft.com/office/drawing/2014/main" val="2600700987"/>
                  </a:ext>
                </a:extLst>
              </a:tr>
              <a:tr h="0">
                <a:tc vMerge="1">
                  <a:txBody>
                    <a:bodyPr/>
                    <a:lstStyle/>
                    <a:p>
                      <a:pPr marL="0" indent="0" algn="ctr">
                        <a:buFont typeface="Arial" panose="020B0604020202020204" pitchFamily="34" charset="0"/>
                        <a:buNone/>
                      </a:pPr>
                      <a:endParaRPr kumimoji="1" lang="ja-JP" altLang="en-US" sz="800">
                        <a:solidFill>
                          <a:schemeClr val="tx1"/>
                        </a:solidFill>
                      </a:endParaRPr>
                    </a:p>
                  </a:txBody>
                  <a:tcPr>
                    <a:noFill/>
                  </a:tcPr>
                </a:tc>
                <a:tc>
                  <a:txBody>
                    <a:bodyPr/>
                    <a:lstStyle/>
                    <a:p>
                      <a:pPr marL="0" indent="0">
                        <a:buFont typeface="Arial" panose="020B0604020202020204" pitchFamily="34" charset="0"/>
                        <a:buNone/>
                      </a:pPr>
                      <a:r>
                        <a:rPr kumimoji="1" lang="ja-JP" altLang="en-US" sz="800">
                          <a:solidFill>
                            <a:schemeClr val="tx1"/>
                          </a:solidFill>
                        </a:rPr>
                        <a:t>リソース（例</a:t>
                      </a:r>
                      <a:r>
                        <a:rPr kumimoji="1" lang="en-US" altLang="ja-JP" sz="800">
                          <a:solidFill>
                            <a:schemeClr val="tx1"/>
                          </a:solidFill>
                        </a:rPr>
                        <a:t>:</a:t>
                      </a:r>
                      <a:r>
                        <a:rPr kumimoji="1" lang="ja-JP" altLang="en-US" sz="800">
                          <a:solidFill>
                            <a:schemeClr val="tx1"/>
                          </a:solidFill>
                        </a:rPr>
                        <a:t>ハードウェア、デバイス、データ、時間、人員、ソフトウェア）が、それらの分類、重要度、ビジネス上の価値に基づいて優先順位付けられている。 </a:t>
                      </a:r>
                      <a:endParaRPr kumimoji="1" lang="en-US" altLang="ja-JP" sz="800">
                        <a:solidFill>
                          <a:schemeClr val="tx1"/>
                        </a:solidFill>
                      </a:endParaRPr>
                    </a:p>
                  </a:txBody>
                  <a:tcPr>
                    <a:noFill/>
                  </a:tcPr>
                </a:tc>
                <a:extLst>
                  <a:ext uri="{0D108BD9-81ED-4DB2-BD59-A6C34878D82A}">
                    <a16:rowId xmlns:a16="http://schemas.microsoft.com/office/drawing/2014/main" val="2609129517"/>
                  </a:ext>
                </a:extLst>
              </a:tr>
              <a:tr h="0">
                <a:tc vMerge="1">
                  <a:txBody>
                    <a:bodyPr/>
                    <a:lstStyle/>
                    <a:p>
                      <a:pPr marL="0" indent="0" algn="ctr">
                        <a:buFont typeface="Arial" panose="020B0604020202020204" pitchFamily="34" charset="0"/>
                        <a:buNone/>
                      </a:pPr>
                      <a:endParaRPr kumimoji="1" lang="ja-JP" altLang="en-US" sz="800">
                        <a:solidFill>
                          <a:schemeClr val="tx1"/>
                        </a:solidFill>
                      </a:endParaRPr>
                    </a:p>
                  </a:txBody>
                  <a:tcPr>
                    <a:noFill/>
                  </a:tcPr>
                </a:tc>
                <a:tc>
                  <a:txBody>
                    <a:bodyPr/>
                    <a:lstStyle/>
                    <a:p>
                      <a:pPr marL="0" indent="0">
                        <a:buFont typeface="Arial" panose="020B0604020202020204" pitchFamily="34" charset="0"/>
                        <a:buNone/>
                      </a:pPr>
                      <a:r>
                        <a:rPr kumimoji="1" lang="ja-JP" altLang="en-US" sz="800">
                          <a:solidFill>
                            <a:schemeClr val="tx1"/>
                          </a:solidFill>
                        </a:rPr>
                        <a:t>全労働力と利害関係にある第三者（例</a:t>
                      </a:r>
                      <a:r>
                        <a:rPr kumimoji="1" lang="en-US" altLang="ja-JP" sz="800">
                          <a:solidFill>
                            <a:schemeClr val="tx1"/>
                          </a:solidFill>
                        </a:rPr>
                        <a:t>:</a:t>
                      </a:r>
                      <a:r>
                        <a:rPr kumimoji="1" lang="ja-JP" altLang="en-US" sz="800">
                          <a:solidFill>
                            <a:schemeClr val="tx1"/>
                          </a:solidFill>
                        </a:rPr>
                        <a:t>サプライヤー、顧客、パートナー）に対してのサイバーセキュリティ上の役割と責任が、定められている。 </a:t>
                      </a:r>
                      <a:endParaRPr kumimoji="1" lang="en-US" altLang="ja-JP" sz="800">
                        <a:solidFill>
                          <a:schemeClr val="tx1"/>
                        </a:solidFill>
                      </a:endParaRPr>
                    </a:p>
                  </a:txBody>
                  <a:tcPr>
                    <a:noFill/>
                  </a:tcPr>
                </a:tc>
                <a:extLst>
                  <a:ext uri="{0D108BD9-81ED-4DB2-BD59-A6C34878D82A}">
                    <a16:rowId xmlns:a16="http://schemas.microsoft.com/office/drawing/2014/main" val="641498910"/>
                  </a:ext>
                </a:extLst>
              </a:tr>
            </a:tbl>
          </a:graphicData>
        </a:graphic>
      </p:graphicFrame>
      <p:graphicFrame>
        <p:nvGraphicFramePr>
          <p:cNvPr id="21" name="表 21">
            <a:extLst>
              <a:ext uri="{FF2B5EF4-FFF2-40B4-BE49-F238E27FC236}">
                <a16:creationId xmlns:a16="http://schemas.microsoft.com/office/drawing/2014/main" id="{88555D54-69D3-327E-4AD6-434F8E33361E}"/>
              </a:ext>
            </a:extLst>
          </p:cNvPr>
          <p:cNvGraphicFramePr>
            <a:graphicFrameLocks noGrp="1"/>
          </p:cNvGraphicFramePr>
          <p:nvPr/>
        </p:nvGraphicFramePr>
        <p:xfrm>
          <a:off x="622800" y="2962447"/>
          <a:ext cx="5612401" cy="4174893"/>
        </p:xfrm>
        <a:graphic>
          <a:graphicData uri="http://schemas.openxmlformats.org/drawingml/2006/table">
            <a:tbl>
              <a:tblPr firstRow="1" bandRow="1">
                <a:tableStyleId>{5940675A-B579-460E-94D1-54222C63F5DA}</a:tableStyleId>
              </a:tblPr>
              <a:tblGrid>
                <a:gridCol w="412250">
                  <a:extLst>
                    <a:ext uri="{9D8B030D-6E8A-4147-A177-3AD203B41FA5}">
                      <a16:colId xmlns:a16="http://schemas.microsoft.com/office/drawing/2014/main" val="206285762"/>
                    </a:ext>
                  </a:extLst>
                </a:gridCol>
                <a:gridCol w="2730500">
                  <a:extLst>
                    <a:ext uri="{9D8B030D-6E8A-4147-A177-3AD203B41FA5}">
                      <a16:colId xmlns:a16="http://schemas.microsoft.com/office/drawing/2014/main" val="858227953"/>
                    </a:ext>
                  </a:extLst>
                </a:gridCol>
                <a:gridCol w="2469651">
                  <a:extLst>
                    <a:ext uri="{9D8B030D-6E8A-4147-A177-3AD203B41FA5}">
                      <a16:colId xmlns:a16="http://schemas.microsoft.com/office/drawing/2014/main" val="1123116173"/>
                    </a:ext>
                  </a:extLst>
                </a:gridCol>
              </a:tblGrid>
              <a:tr h="200114">
                <a:tc>
                  <a:txBody>
                    <a:bodyPr/>
                    <a:lstStyle/>
                    <a:p>
                      <a:pPr algn="ctr"/>
                      <a:r>
                        <a:rPr kumimoji="1" lang="ja-JP" altLang="en-US" sz="800" b="1">
                          <a:solidFill>
                            <a:schemeClr val="bg1"/>
                          </a:solidFill>
                        </a:rPr>
                        <a:t>機能</a:t>
                      </a:r>
                    </a:p>
                  </a:txBody>
                  <a:tcPr anchor="ctr">
                    <a:solidFill>
                      <a:schemeClr val="accent1">
                        <a:lumMod val="75000"/>
                      </a:schemeClr>
                    </a:solidFill>
                  </a:tcPr>
                </a:tc>
                <a:tc>
                  <a:txBody>
                    <a:bodyPr/>
                    <a:lstStyle/>
                    <a:p>
                      <a:r>
                        <a:rPr kumimoji="1" lang="ja-JP" altLang="en-US" sz="800" b="1">
                          <a:solidFill>
                            <a:schemeClr val="bg1"/>
                          </a:solidFill>
                        </a:rPr>
                        <a:t>説明</a:t>
                      </a:r>
                    </a:p>
                  </a:txBody>
                  <a:tcPr anchor="ctr">
                    <a:solidFill>
                      <a:schemeClr val="accent1">
                        <a:lumMod val="75000"/>
                      </a:schemeClr>
                    </a:solidFill>
                  </a:tcPr>
                </a:tc>
                <a:tc>
                  <a:txBody>
                    <a:bodyPr/>
                    <a:lstStyle/>
                    <a:p>
                      <a:r>
                        <a:rPr kumimoji="1" lang="ja-JP" altLang="en-US" sz="800" b="1">
                          <a:solidFill>
                            <a:schemeClr val="bg1"/>
                          </a:solidFill>
                        </a:rPr>
                        <a:t>カテゴリ</a:t>
                      </a:r>
                    </a:p>
                  </a:txBody>
                  <a:tcPr anchor="ctr">
                    <a:solidFill>
                      <a:schemeClr val="accent1">
                        <a:lumMod val="75000"/>
                      </a:schemeClr>
                    </a:solidFill>
                  </a:tcPr>
                </a:tc>
                <a:extLst>
                  <a:ext uri="{0D108BD9-81ED-4DB2-BD59-A6C34878D82A}">
                    <a16:rowId xmlns:a16="http://schemas.microsoft.com/office/drawing/2014/main" val="180209284"/>
                  </a:ext>
                </a:extLst>
              </a:tr>
              <a:tr h="771871">
                <a:tc>
                  <a:txBody>
                    <a:bodyPr/>
                    <a:lstStyle/>
                    <a:p>
                      <a:pPr algn="ctr"/>
                      <a:r>
                        <a:rPr kumimoji="1" lang="ja-JP" altLang="en-US" sz="800" b="1">
                          <a:solidFill>
                            <a:schemeClr val="bg1"/>
                          </a:solidFill>
                        </a:rPr>
                        <a:t>識別</a:t>
                      </a:r>
                    </a:p>
                  </a:txBody>
                  <a:tcPr anchor="ctr">
                    <a:solidFill>
                      <a:schemeClr val="accent2"/>
                    </a:solidFill>
                  </a:tcPr>
                </a:tc>
                <a:tc>
                  <a:txBody>
                    <a:bodyPr/>
                    <a:lstStyle/>
                    <a:p>
                      <a:r>
                        <a:rPr kumimoji="1" lang="ja-JP" altLang="en-US" sz="800" b="0">
                          <a:solidFill>
                            <a:schemeClr val="tx1"/>
                          </a:solidFill>
                          <a:latin typeface="+mn-ea"/>
                          <a:ea typeface="+mn-ea"/>
                        </a:rPr>
                        <a:t>組織の資産（情報システム、人、データ・情報など）、組織を取り巻く環境、重要な機能を支えるリソース、関連するサイバーセキュリティリスクを特定し理解を深める。</a:t>
                      </a:r>
                      <a:endParaRPr kumimoji="1" lang="ja-JP" altLang="en-US" sz="800"/>
                    </a:p>
                  </a:txBody>
                  <a:tcPr anchor="ctr">
                    <a:solidFill>
                      <a:schemeClr val="bg1"/>
                    </a:solidFill>
                  </a:tcPr>
                </a:tc>
                <a:tc>
                  <a:txBody>
                    <a:bodyPr/>
                    <a:lstStyle/>
                    <a:p>
                      <a:pPr marL="171450" indent="-171450">
                        <a:buFont typeface="Arial" panose="020B0604020202020204" pitchFamily="34" charset="0"/>
                        <a:buChar char="•"/>
                      </a:pPr>
                      <a:r>
                        <a:rPr kumimoji="1" lang="ja-JP" altLang="en-US" sz="800">
                          <a:solidFill>
                            <a:schemeClr val="tx1"/>
                          </a:solidFill>
                        </a:rPr>
                        <a:t>資産管理</a:t>
                      </a:r>
                      <a:endParaRPr kumimoji="1" lang="en-US" altLang="ja-JP" sz="800">
                        <a:solidFill>
                          <a:schemeClr val="tx1"/>
                        </a:solidFill>
                      </a:endParaRPr>
                    </a:p>
                    <a:p>
                      <a:pPr marL="171450" indent="-171450">
                        <a:buFont typeface="Arial" panose="020B0604020202020204" pitchFamily="34" charset="0"/>
                        <a:buChar char="•"/>
                      </a:pPr>
                      <a:r>
                        <a:rPr kumimoji="1" lang="ja-JP" altLang="en-US" sz="800">
                          <a:solidFill>
                            <a:schemeClr val="tx1"/>
                          </a:solidFill>
                        </a:rPr>
                        <a:t>ビジネス環境</a:t>
                      </a:r>
                      <a:endParaRPr kumimoji="1" lang="en-US" altLang="ja-JP" sz="800">
                        <a:solidFill>
                          <a:schemeClr val="tx1"/>
                        </a:solidFill>
                      </a:endParaRPr>
                    </a:p>
                    <a:p>
                      <a:pPr marL="171450" indent="-171450">
                        <a:buFont typeface="Arial" panose="020B0604020202020204" pitchFamily="34" charset="0"/>
                        <a:buChar char="•"/>
                      </a:pPr>
                      <a:r>
                        <a:rPr kumimoji="1" lang="ja-JP" altLang="en-US" sz="800">
                          <a:solidFill>
                            <a:schemeClr val="tx1"/>
                          </a:solidFill>
                        </a:rPr>
                        <a:t>ガバナンス</a:t>
                      </a:r>
                      <a:endParaRPr kumimoji="1" lang="en-US" altLang="ja-JP" sz="800">
                        <a:solidFill>
                          <a:schemeClr val="tx1"/>
                        </a:solidFill>
                      </a:endParaRPr>
                    </a:p>
                    <a:p>
                      <a:pPr marL="171450" indent="-171450">
                        <a:buFont typeface="Arial" panose="020B0604020202020204" pitchFamily="34" charset="0"/>
                        <a:buChar char="•"/>
                      </a:pPr>
                      <a:r>
                        <a:rPr kumimoji="1" lang="ja-JP" altLang="en-US" sz="800">
                          <a:solidFill>
                            <a:schemeClr val="tx1"/>
                          </a:solidFill>
                        </a:rPr>
                        <a:t>リスク評価</a:t>
                      </a:r>
                      <a:endParaRPr kumimoji="1" lang="en-US" altLang="ja-JP" sz="800">
                        <a:solidFill>
                          <a:schemeClr val="tx1"/>
                        </a:solidFill>
                      </a:endParaRPr>
                    </a:p>
                    <a:p>
                      <a:pPr marL="171450" indent="-171450">
                        <a:buFont typeface="Arial" panose="020B0604020202020204" pitchFamily="34" charset="0"/>
                        <a:buChar char="•"/>
                      </a:pPr>
                      <a:r>
                        <a:rPr kumimoji="1" lang="ja-JP" altLang="en-US" sz="800">
                          <a:solidFill>
                            <a:schemeClr val="tx1"/>
                          </a:solidFill>
                        </a:rPr>
                        <a:t>リスク管理戦略</a:t>
                      </a:r>
                      <a:endParaRPr kumimoji="1" lang="en-US" altLang="ja-JP" sz="800">
                        <a:solidFill>
                          <a:schemeClr val="tx1"/>
                        </a:solidFill>
                      </a:endParaRPr>
                    </a:p>
                    <a:p>
                      <a:pPr marL="171450" indent="-171450">
                        <a:buFont typeface="Arial" panose="020B0604020202020204" pitchFamily="34" charset="0"/>
                        <a:buChar char="•"/>
                      </a:pPr>
                      <a:r>
                        <a:rPr kumimoji="1" lang="ja-JP" altLang="en-US" sz="800">
                          <a:solidFill>
                            <a:schemeClr val="tx1"/>
                          </a:solidFill>
                        </a:rPr>
                        <a:t>サプライチェーンリスク管理</a:t>
                      </a:r>
                    </a:p>
                  </a:txBody>
                  <a:tcPr anchor="ctr">
                    <a:solidFill>
                      <a:schemeClr val="bg1"/>
                    </a:solidFill>
                  </a:tcPr>
                </a:tc>
                <a:extLst>
                  <a:ext uri="{0D108BD9-81ED-4DB2-BD59-A6C34878D82A}">
                    <a16:rowId xmlns:a16="http://schemas.microsoft.com/office/drawing/2014/main" val="1339538601"/>
                  </a:ext>
                </a:extLst>
              </a:tr>
              <a:tr h="771871">
                <a:tc>
                  <a:txBody>
                    <a:bodyPr/>
                    <a:lstStyle/>
                    <a:p>
                      <a:pPr algn="ctr"/>
                      <a:r>
                        <a:rPr kumimoji="1" lang="ja-JP" altLang="en-US" sz="800" b="1">
                          <a:solidFill>
                            <a:schemeClr val="bg1"/>
                          </a:solidFill>
                        </a:rPr>
                        <a:t>防御</a:t>
                      </a:r>
                    </a:p>
                  </a:txBody>
                  <a:tcPr anchor="ctr">
                    <a:solidFill>
                      <a:schemeClr val="accent2"/>
                    </a:solidFill>
                  </a:tcPr>
                </a:tc>
                <a:tc>
                  <a:txBody>
                    <a:bodyPr/>
                    <a:lstStyle/>
                    <a:p>
                      <a:r>
                        <a:rPr kumimoji="1" lang="ja-JP" altLang="en-US" sz="800" b="0">
                          <a:solidFill>
                            <a:schemeClr val="tx1"/>
                          </a:solidFill>
                          <a:latin typeface="+mn-ea"/>
                          <a:ea typeface="+mn-ea"/>
                        </a:rPr>
                        <a:t>重要サービスの提供が確実に行われるよう適切な保護対策を検討し実施する。</a:t>
                      </a:r>
                      <a:endParaRPr kumimoji="1" lang="ja-JP" altLang="en-US" sz="800"/>
                    </a:p>
                  </a:txBody>
                  <a:tcPr anchor="ctr">
                    <a:solidFill>
                      <a:schemeClr val="bg1"/>
                    </a:solidFill>
                  </a:tcPr>
                </a:tc>
                <a:tc>
                  <a:txBody>
                    <a:bodyPr/>
                    <a:lstStyle/>
                    <a:p>
                      <a:pPr marL="171450" indent="-171450">
                        <a:buFont typeface="Arial" panose="020B0604020202020204" pitchFamily="34" charset="0"/>
                        <a:buChar char="•"/>
                      </a:pPr>
                      <a:r>
                        <a:rPr kumimoji="1" lang="ja-JP" altLang="en-US" sz="800">
                          <a:solidFill>
                            <a:schemeClr val="tx1"/>
                          </a:solidFill>
                        </a:rPr>
                        <a:t>アクセス制御</a:t>
                      </a:r>
                      <a:endParaRPr kumimoji="1" lang="en-US" altLang="ja-JP" sz="800">
                        <a:solidFill>
                          <a:schemeClr val="tx1"/>
                        </a:solidFill>
                      </a:endParaRPr>
                    </a:p>
                    <a:p>
                      <a:pPr marL="171450" indent="-171450">
                        <a:buFont typeface="Arial" panose="020B0604020202020204" pitchFamily="34" charset="0"/>
                        <a:buChar char="•"/>
                      </a:pPr>
                      <a:r>
                        <a:rPr kumimoji="1" lang="ja-JP" altLang="en-US" sz="800">
                          <a:solidFill>
                            <a:schemeClr val="tx1"/>
                          </a:solidFill>
                        </a:rPr>
                        <a:t>意識向上およびトレーニング</a:t>
                      </a:r>
                      <a:endParaRPr kumimoji="1" lang="en-US" altLang="ja-JP" sz="800">
                        <a:solidFill>
                          <a:schemeClr val="tx1"/>
                        </a:solidFill>
                      </a:endParaRPr>
                    </a:p>
                    <a:p>
                      <a:pPr marL="171450" indent="-171450">
                        <a:buFont typeface="Arial" panose="020B0604020202020204" pitchFamily="34" charset="0"/>
                        <a:buChar char="•"/>
                      </a:pPr>
                      <a:r>
                        <a:rPr kumimoji="1" lang="ja-JP" altLang="en-US" sz="800">
                          <a:solidFill>
                            <a:schemeClr val="tx1"/>
                          </a:solidFill>
                        </a:rPr>
                        <a:t>データセキュリティ</a:t>
                      </a:r>
                      <a:endParaRPr kumimoji="1" lang="en-US" altLang="ja-JP" sz="800">
                        <a:solidFill>
                          <a:schemeClr val="tx1"/>
                        </a:solidFill>
                      </a:endParaRPr>
                    </a:p>
                    <a:p>
                      <a:pPr marL="171450" indent="-171450">
                        <a:buFont typeface="Arial" panose="020B0604020202020204" pitchFamily="34" charset="0"/>
                        <a:buChar char="•"/>
                      </a:pPr>
                      <a:r>
                        <a:rPr kumimoji="1" lang="ja-JP" altLang="en-US" sz="800">
                          <a:solidFill>
                            <a:schemeClr val="tx1"/>
                          </a:solidFill>
                        </a:rPr>
                        <a:t>情報を保護するためのプロセスおよび手順</a:t>
                      </a:r>
                      <a:endParaRPr kumimoji="1" lang="en-US" altLang="ja-JP" sz="800">
                        <a:solidFill>
                          <a:schemeClr val="tx1"/>
                        </a:solidFill>
                      </a:endParaRPr>
                    </a:p>
                    <a:p>
                      <a:pPr marL="171450" indent="-171450">
                        <a:buFont typeface="Arial" panose="020B0604020202020204" pitchFamily="34" charset="0"/>
                        <a:buChar char="•"/>
                      </a:pPr>
                      <a:r>
                        <a:rPr kumimoji="1" lang="ja-JP" altLang="en-US" sz="800">
                          <a:solidFill>
                            <a:schemeClr val="tx1"/>
                          </a:solidFill>
                        </a:rPr>
                        <a:t>保守</a:t>
                      </a:r>
                      <a:endParaRPr kumimoji="1" lang="en-US" altLang="ja-JP" sz="800">
                        <a:solidFill>
                          <a:schemeClr val="tx1"/>
                        </a:solidFill>
                      </a:endParaRPr>
                    </a:p>
                    <a:p>
                      <a:pPr marL="171450" indent="-171450">
                        <a:buFont typeface="Arial" panose="020B0604020202020204" pitchFamily="34" charset="0"/>
                        <a:buChar char="•"/>
                      </a:pPr>
                      <a:r>
                        <a:rPr kumimoji="1" lang="ja-JP" altLang="en-US" sz="800">
                          <a:solidFill>
                            <a:schemeClr val="tx1"/>
                          </a:solidFill>
                        </a:rPr>
                        <a:t>保護技術</a:t>
                      </a:r>
                      <a:endParaRPr kumimoji="1" lang="en-US" altLang="ja-JP" sz="800">
                        <a:solidFill>
                          <a:schemeClr val="tx1"/>
                        </a:solidFill>
                      </a:endParaRPr>
                    </a:p>
                  </a:txBody>
                  <a:tcPr anchor="ctr">
                    <a:solidFill>
                      <a:schemeClr val="bg1"/>
                    </a:solidFill>
                  </a:tcPr>
                </a:tc>
                <a:extLst>
                  <a:ext uri="{0D108BD9-81ED-4DB2-BD59-A6C34878D82A}">
                    <a16:rowId xmlns:a16="http://schemas.microsoft.com/office/drawing/2014/main" val="2530904965"/>
                  </a:ext>
                </a:extLst>
              </a:tr>
              <a:tr h="771871">
                <a:tc>
                  <a:txBody>
                    <a:bodyPr/>
                    <a:lstStyle/>
                    <a:p>
                      <a:pPr algn="ctr"/>
                      <a:r>
                        <a:rPr kumimoji="1" lang="ja-JP" altLang="en-US" sz="800" b="1">
                          <a:solidFill>
                            <a:schemeClr val="bg1"/>
                          </a:solidFill>
                        </a:rPr>
                        <a:t>検知</a:t>
                      </a:r>
                    </a:p>
                  </a:txBody>
                  <a:tcPr anchor="ctr">
                    <a:solidFill>
                      <a:schemeClr val="accent2"/>
                    </a:solidFill>
                  </a:tcPr>
                </a:tc>
                <a:tc>
                  <a:txBody>
                    <a:bodyPr/>
                    <a:lstStyle/>
                    <a:p>
                      <a:r>
                        <a:rPr kumimoji="1" lang="ja-JP" altLang="en-US" sz="800" b="0">
                          <a:solidFill>
                            <a:schemeClr val="tx1"/>
                          </a:solidFill>
                          <a:latin typeface="+mn-ea"/>
                          <a:ea typeface="+mn-ea"/>
                        </a:rPr>
                        <a:t>サイバーセキュリティイベントの発生を検知するための適切な対策を検討し実施する。</a:t>
                      </a:r>
                      <a:endParaRPr kumimoji="1" lang="ja-JP" altLang="en-US" sz="800"/>
                    </a:p>
                  </a:txBody>
                  <a:tcPr anchor="ctr">
                    <a:solidFill>
                      <a:schemeClr val="bg1"/>
                    </a:solidFill>
                  </a:tcPr>
                </a:tc>
                <a:tc>
                  <a:txBody>
                    <a:bodyPr/>
                    <a:lstStyle/>
                    <a:p>
                      <a:pPr marL="171450" indent="-171450">
                        <a:buFont typeface="Arial" panose="020B0604020202020204" pitchFamily="34" charset="0"/>
                        <a:buChar char="•"/>
                      </a:pPr>
                      <a:r>
                        <a:rPr kumimoji="1" lang="ja-JP" altLang="en-US" sz="800">
                          <a:solidFill>
                            <a:schemeClr val="tx1"/>
                          </a:solidFill>
                        </a:rPr>
                        <a:t>異常とイベント</a:t>
                      </a:r>
                      <a:endParaRPr kumimoji="1" lang="en-US" altLang="ja-JP" sz="800">
                        <a:solidFill>
                          <a:schemeClr val="tx1"/>
                        </a:solidFill>
                      </a:endParaRPr>
                    </a:p>
                    <a:p>
                      <a:pPr marL="171450" indent="-171450">
                        <a:buFont typeface="Arial" panose="020B0604020202020204" pitchFamily="34" charset="0"/>
                        <a:buChar char="•"/>
                      </a:pPr>
                      <a:r>
                        <a:rPr kumimoji="1" lang="ja-JP" altLang="en-US" sz="800">
                          <a:solidFill>
                            <a:schemeClr val="tx1"/>
                          </a:solidFill>
                        </a:rPr>
                        <a:t>セキュリティの継続的なモニタリング</a:t>
                      </a:r>
                      <a:endParaRPr kumimoji="1" lang="en-US" altLang="ja-JP" sz="800">
                        <a:solidFill>
                          <a:schemeClr val="tx1"/>
                        </a:solidFill>
                      </a:endParaRPr>
                    </a:p>
                    <a:p>
                      <a:pPr marL="171450" indent="-171450">
                        <a:buFont typeface="Arial" panose="020B0604020202020204" pitchFamily="34" charset="0"/>
                        <a:buChar char="•"/>
                      </a:pPr>
                      <a:r>
                        <a:rPr kumimoji="1" lang="ja-JP" altLang="en-US" sz="800">
                          <a:solidFill>
                            <a:schemeClr val="tx1"/>
                          </a:solidFill>
                        </a:rPr>
                        <a:t>検知プロセス </a:t>
                      </a:r>
                    </a:p>
                  </a:txBody>
                  <a:tcPr anchor="ctr">
                    <a:solidFill>
                      <a:schemeClr val="bg1"/>
                    </a:solidFill>
                  </a:tcPr>
                </a:tc>
                <a:extLst>
                  <a:ext uri="{0D108BD9-81ED-4DB2-BD59-A6C34878D82A}">
                    <a16:rowId xmlns:a16="http://schemas.microsoft.com/office/drawing/2014/main" val="3880459072"/>
                  </a:ext>
                </a:extLst>
              </a:tr>
              <a:tr h="771871">
                <a:tc>
                  <a:txBody>
                    <a:bodyPr/>
                    <a:lstStyle/>
                    <a:p>
                      <a:pPr algn="ctr"/>
                      <a:r>
                        <a:rPr kumimoji="1" lang="ja-JP" altLang="en-US" sz="800" b="1">
                          <a:solidFill>
                            <a:schemeClr val="bg1"/>
                          </a:solidFill>
                        </a:rPr>
                        <a:t>対応</a:t>
                      </a:r>
                    </a:p>
                  </a:txBody>
                  <a:tcPr anchor="ctr">
                    <a:solidFill>
                      <a:schemeClr val="accent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latin typeface="+mn-ea"/>
                          <a:ea typeface="+mn-ea"/>
                        </a:rPr>
                        <a:t>サイバーセキュリティインシデントに対処するための適切な対策を検討し実施する。 </a:t>
                      </a:r>
                      <a:endParaRPr kumimoji="1" lang="en-US" altLang="ja-JP" sz="800" b="0">
                        <a:solidFill>
                          <a:schemeClr val="tx1"/>
                        </a:solidFill>
                        <a:latin typeface="+mn-ea"/>
                        <a:ea typeface="+mn-ea"/>
                      </a:endParaRPr>
                    </a:p>
                  </a:txBody>
                  <a:tcPr anchor="ctr">
                    <a:solidFill>
                      <a:schemeClr val="bg1"/>
                    </a:solidFill>
                  </a:tcPr>
                </a:tc>
                <a:tc>
                  <a:txBody>
                    <a:bodyPr/>
                    <a:lstStyle/>
                    <a:p>
                      <a:pPr marL="171450" indent="-171450">
                        <a:buFont typeface="Arial" panose="020B0604020202020204" pitchFamily="34" charset="0"/>
                        <a:buChar char="•"/>
                      </a:pPr>
                      <a:r>
                        <a:rPr kumimoji="1" lang="ja-JP" altLang="en-US" sz="800">
                          <a:solidFill>
                            <a:schemeClr val="tx1"/>
                          </a:solidFill>
                        </a:rPr>
                        <a:t>対応計画</a:t>
                      </a:r>
                      <a:endParaRPr kumimoji="1" lang="en-US" altLang="ja-JP" sz="800">
                        <a:solidFill>
                          <a:schemeClr val="tx1"/>
                        </a:solidFill>
                      </a:endParaRPr>
                    </a:p>
                    <a:p>
                      <a:pPr marL="171450" indent="-171450">
                        <a:buFont typeface="Arial" panose="020B0604020202020204" pitchFamily="34" charset="0"/>
                        <a:buChar char="•"/>
                      </a:pPr>
                      <a:r>
                        <a:rPr kumimoji="1" lang="ja-JP" altLang="en-US" sz="800">
                          <a:solidFill>
                            <a:schemeClr val="tx1"/>
                          </a:solidFill>
                        </a:rPr>
                        <a:t>コミュニケーション</a:t>
                      </a:r>
                      <a:endParaRPr kumimoji="1" lang="en-US" altLang="ja-JP" sz="800">
                        <a:solidFill>
                          <a:schemeClr val="tx1"/>
                        </a:solidFill>
                      </a:endParaRPr>
                    </a:p>
                    <a:p>
                      <a:pPr marL="171450" indent="-171450">
                        <a:buFont typeface="Arial" panose="020B0604020202020204" pitchFamily="34" charset="0"/>
                        <a:buChar char="•"/>
                      </a:pPr>
                      <a:r>
                        <a:rPr kumimoji="1" lang="ja-JP" altLang="en-US" sz="800">
                          <a:solidFill>
                            <a:schemeClr val="tx1"/>
                          </a:solidFill>
                        </a:rPr>
                        <a:t>分析</a:t>
                      </a:r>
                      <a:endParaRPr kumimoji="1" lang="en-US" altLang="ja-JP" sz="800">
                        <a:solidFill>
                          <a:schemeClr val="tx1"/>
                        </a:solidFill>
                      </a:endParaRPr>
                    </a:p>
                    <a:p>
                      <a:pPr marL="171450" indent="-171450">
                        <a:buFont typeface="Arial" panose="020B0604020202020204" pitchFamily="34" charset="0"/>
                        <a:buChar char="•"/>
                      </a:pPr>
                      <a:r>
                        <a:rPr kumimoji="1" lang="ja-JP" altLang="en-US" sz="800">
                          <a:solidFill>
                            <a:schemeClr val="tx1"/>
                          </a:solidFill>
                        </a:rPr>
                        <a:t>低減</a:t>
                      </a:r>
                      <a:endParaRPr kumimoji="1" lang="en-US" altLang="ja-JP" sz="800">
                        <a:solidFill>
                          <a:schemeClr val="tx1"/>
                        </a:solidFill>
                      </a:endParaRPr>
                    </a:p>
                    <a:p>
                      <a:pPr marL="171450" indent="-171450">
                        <a:buFont typeface="Arial" panose="020B0604020202020204" pitchFamily="34" charset="0"/>
                        <a:buChar char="•"/>
                      </a:pPr>
                      <a:r>
                        <a:rPr kumimoji="1" lang="ja-JP" altLang="en-US" sz="800">
                          <a:solidFill>
                            <a:schemeClr val="tx1"/>
                          </a:solidFill>
                        </a:rPr>
                        <a:t>改善</a:t>
                      </a:r>
                      <a:endParaRPr kumimoji="1" lang="en-US" altLang="ja-JP" sz="800">
                        <a:solidFill>
                          <a:schemeClr val="tx1"/>
                        </a:solidFill>
                      </a:endParaRPr>
                    </a:p>
                  </a:txBody>
                  <a:tcPr anchor="ctr">
                    <a:solidFill>
                      <a:schemeClr val="bg1"/>
                    </a:solidFill>
                  </a:tcPr>
                </a:tc>
                <a:extLst>
                  <a:ext uri="{0D108BD9-81ED-4DB2-BD59-A6C34878D82A}">
                    <a16:rowId xmlns:a16="http://schemas.microsoft.com/office/drawing/2014/main" val="4288916564"/>
                  </a:ext>
                </a:extLst>
              </a:tr>
              <a:tr h="771871">
                <a:tc>
                  <a:txBody>
                    <a:bodyPr/>
                    <a:lstStyle/>
                    <a:p>
                      <a:pPr algn="ctr"/>
                      <a:r>
                        <a:rPr kumimoji="1" lang="ja-JP" altLang="en-US" sz="800" b="1">
                          <a:solidFill>
                            <a:schemeClr val="bg1"/>
                          </a:solidFill>
                        </a:rPr>
                        <a:t>復旧</a:t>
                      </a:r>
                    </a:p>
                  </a:txBody>
                  <a:tcPr anchor="ctr">
                    <a:solidFill>
                      <a:schemeClr val="accent2"/>
                    </a:solidFill>
                  </a:tcPr>
                </a:tc>
                <a:tc>
                  <a:txBody>
                    <a:bodyPr/>
                    <a:lstStyle/>
                    <a:p>
                      <a:r>
                        <a:rPr kumimoji="1" lang="ja-JP" altLang="en-US" sz="800" b="0">
                          <a:solidFill>
                            <a:schemeClr val="tx1"/>
                          </a:solidFill>
                          <a:latin typeface="+mn-ea"/>
                          <a:ea typeface="+mn-ea"/>
                        </a:rPr>
                        <a:t>サイバーセキュリティインシデントにより影響を受けた機能やサービスをインシデント発生前の状態に戻すための適切な対策を検討し実施する。これには、レジリエンスを実現するための計画の策定・維持も含む。</a:t>
                      </a:r>
                      <a:endParaRPr kumimoji="1" lang="ja-JP" altLang="en-US" sz="800"/>
                    </a:p>
                  </a:txBody>
                  <a:tcPr anchor="ctr">
                    <a:solidFill>
                      <a:schemeClr val="bg1"/>
                    </a:solidFill>
                  </a:tcPr>
                </a:tc>
                <a:tc>
                  <a:txBody>
                    <a:bodyPr/>
                    <a:lstStyle/>
                    <a:p>
                      <a:pPr marL="171450" indent="-171450">
                        <a:buFont typeface="Arial" panose="020B0604020202020204" pitchFamily="34" charset="0"/>
                        <a:buChar char="•"/>
                      </a:pPr>
                      <a:r>
                        <a:rPr kumimoji="1" lang="ja-JP" altLang="en-US" sz="800">
                          <a:solidFill>
                            <a:schemeClr val="tx1"/>
                          </a:solidFill>
                        </a:rPr>
                        <a:t>復旧計画</a:t>
                      </a:r>
                      <a:endParaRPr kumimoji="1" lang="en-US" altLang="ja-JP" sz="800">
                        <a:solidFill>
                          <a:schemeClr val="tx1"/>
                        </a:solidFill>
                      </a:endParaRPr>
                    </a:p>
                    <a:p>
                      <a:pPr marL="171450" indent="-171450">
                        <a:buFont typeface="Arial" panose="020B0604020202020204" pitchFamily="34" charset="0"/>
                        <a:buChar char="•"/>
                      </a:pPr>
                      <a:r>
                        <a:rPr kumimoji="1" lang="ja-JP" altLang="en-US" sz="800">
                          <a:solidFill>
                            <a:schemeClr val="tx1"/>
                          </a:solidFill>
                        </a:rPr>
                        <a:t>改善</a:t>
                      </a:r>
                      <a:endParaRPr kumimoji="1" lang="en-US" altLang="ja-JP" sz="800">
                        <a:solidFill>
                          <a:schemeClr val="tx1"/>
                        </a:solidFill>
                      </a:endParaRPr>
                    </a:p>
                    <a:p>
                      <a:pPr marL="171450" indent="-171450">
                        <a:buFont typeface="Arial" panose="020B0604020202020204" pitchFamily="34" charset="0"/>
                        <a:buChar char="•"/>
                      </a:pPr>
                      <a:r>
                        <a:rPr kumimoji="1" lang="ja-JP" altLang="en-US" sz="800">
                          <a:solidFill>
                            <a:schemeClr val="tx1"/>
                          </a:solidFill>
                        </a:rPr>
                        <a:t>コミュニケーション</a:t>
                      </a:r>
                    </a:p>
                  </a:txBody>
                  <a:tcPr anchor="ctr">
                    <a:solidFill>
                      <a:schemeClr val="bg1"/>
                    </a:solidFill>
                  </a:tcPr>
                </a:tc>
                <a:extLst>
                  <a:ext uri="{0D108BD9-81ED-4DB2-BD59-A6C34878D82A}">
                    <a16:rowId xmlns:a16="http://schemas.microsoft.com/office/drawing/2014/main" val="733187445"/>
                  </a:ext>
                </a:extLst>
              </a:tr>
            </a:tbl>
          </a:graphicData>
        </a:graphic>
      </p:graphicFrame>
      <p:sp>
        <p:nvSpPr>
          <p:cNvPr id="22" name="テキスト ボックス 21">
            <a:extLst>
              <a:ext uri="{FF2B5EF4-FFF2-40B4-BE49-F238E27FC236}">
                <a16:creationId xmlns:a16="http://schemas.microsoft.com/office/drawing/2014/main" id="{EA02BB76-4BC5-2057-912E-CE9FC6325A80}"/>
              </a:ext>
            </a:extLst>
          </p:cNvPr>
          <p:cNvSpPr txBox="1"/>
          <p:nvPr/>
        </p:nvSpPr>
        <p:spPr>
          <a:xfrm>
            <a:off x="622800" y="7124005"/>
            <a:ext cx="561240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コアの構成</a:t>
            </a:r>
            <a:b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（出典）デジタル庁</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「政府情報システムにおける サイバーセキュリティフレームワーク導入に関する 技術レポート 」を基に作成</a:t>
            </a:r>
          </a:p>
        </p:txBody>
      </p:sp>
      <p:sp>
        <p:nvSpPr>
          <p:cNvPr id="8" name="テキスト プレースホルダー 2">
            <a:extLst>
              <a:ext uri="{FF2B5EF4-FFF2-40B4-BE49-F238E27FC236}">
                <a16:creationId xmlns:a16="http://schemas.microsoft.com/office/drawing/2014/main" id="{F0E22FAF-EA10-C9DE-3E3F-74E95D8384B4}"/>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7-3. NIST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サイバーセキュリティフレームワーク（</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CSF</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100" b="1" i="0" u="none" strike="noStrike" kern="120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p:txBody>
      </p:sp>
      <p:sp>
        <p:nvSpPr>
          <p:cNvPr id="7" name="テキスト ボックス 6">
            <a:extLst>
              <a:ext uri="{FF2B5EF4-FFF2-40B4-BE49-F238E27FC236}">
                <a16:creationId xmlns:a16="http://schemas.microsoft.com/office/drawing/2014/main" id="{81521467-1BD5-3A0F-2752-40D6EDB12914}"/>
              </a:ext>
            </a:extLst>
          </p:cNvPr>
          <p:cNvSpPr txBox="1"/>
          <p:nvPr/>
        </p:nvSpPr>
        <p:spPr>
          <a:xfrm rot="20511245">
            <a:off x="278635" y="7277427"/>
            <a:ext cx="817721" cy="307777"/>
          </a:xfrm>
          <a:custGeom>
            <a:avLst/>
            <a:gdLst>
              <a:gd name="connsiteX0" fmla="*/ 0 w 817721"/>
              <a:gd name="connsiteY0" fmla="*/ 0 h 307777"/>
              <a:gd name="connsiteX1" fmla="*/ 817721 w 817721"/>
              <a:gd name="connsiteY1" fmla="*/ 0 h 307777"/>
              <a:gd name="connsiteX2" fmla="*/ 817721 w 817721"/>
              <a:gd name="connsiteY2" fmla="*/ 307777 h 307777"/>
              <a:gd name="connsiteX3" fmla="*/ 0 w 817721"/>
              <a:gd name="connsiteY3" fmla="*/ 307777 h 307777"/>
              <a:gd name="connsiteX4" fmla="*/ 0 w 817721"/>
              <a:gd name="connsiteY4" fmla="*/ 0 h 307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721" h="307777" fill="none" extrusionOk="0">
                <a:moveTo>
                  <a:pt x="0" y="0"/>
                </a:moveTo>
                <a:cubicBezTo>
                  <a:pt x="353712" y="21081"/>
                  <a:pt x="617618" y="49313"/>
                  <a:pt x="817721" y="0"/>
                </a:cubicBezTo>
                <a:cubicBezTo>
                  <a:pt x="825639" y="124036"/>
                  <a:pt x="834708" y="239151"/>
                  <a:pt x="817721" y="307777"/>
                </a:cubicBezTo>
                <a:cubicBezTo>
                  <a:pt x="612596" y="270169"/>
                  <a:pt x="171198" y="292547"/>
                  <a:pt x="0" y="307777"/>
                </a:cubicBezTo>
                <a:cubicBezTo>
                  <a:pt x="27084" y="202200"/>
                  <a:pt x="8907" y="148770"/>
                  <a:pt x="0" y="0"/>
                </a:cubicBezTo>
                <a:close/>
              </a:path>
              <a:path w="817721" h="307777" stroke="0" extrusionOk="0">
                <a:moveTo>
                  <a:pt x="0" y="0"/>
                </a:moveTo>
                <a:cubicBezTo>
                  <a:pt x="138878" y="-10114"/>
                  <a:pt x="566327" y="-63211"/>
                  <a:pt x="817721" y="0"/>
                </a:cubicBezTo>
                <a:cubicBezTo>
                  <a:pt x="801943" y="140603"/>
                  <a:pt x="824473" y="205586"/>
                  <a:pt x="817721" y="307777"/>
                </a:cubicBezTo>
                <a:cubicBezTo>
                  <a:pt x="569428" y="349000"/>
                  <a:pt x="367799" y="301363"/>
                  <a:pt x="0" y="307777"/>
                </a:cubicBezTo>
                <a:cubicBezTo>
                  <a:pt x="11596" y="211449"/>
                  <a:pt x="-23252" y="102302"/>
                  <a:pt x="0" y="0"/>
                </a:cubicBezTo>
                <a:close/>
              </a:path>
            </a:pathLst>
          </a:custGeom>
          <a:solidFill>
            <a:schemeClr val="bg1"/>
          </a:solidFill>
          <a:ln>
            <a:solidFill>
              <a:schemeClr val="accent1"/>
            </a:solidFill>
            <a:extLst>
              <a:ext uri="{C807C97D-BFC1-408E-A445-0C87EB9F89A2}">
                <ask:lineSketchStyleProps xmlns:ask="http://schemas.microsoft.com/office/drawing/2018/sketchyshapes" sd="2650216993">
                  <a:prstGeom prst="rect">
                    <a:avLst/>
                  </a:prstGeom>
                  <ask:type>
                    <ask:lineSketchCurved/>
                  </ask:type>
                </ask:lineSketchStyleProps>
              </a:ext>
            </a:extLst>
          </a:ln>
          <a:effectLst>
            <a:outerShdw blurRad="50800" dist="38100" dir="2700000" algn="tl" rotWithShape="0">
              <a:prstClr val="black">
                <a:alpha val="40000"/>
              </a:prstClr>
            </a:outerShd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rPr>
              <a:t>サブカテゴリ（例）</a:t>
            </a:r>
          </a:p>
        </p:txBody>
      </p:sp>
    </p:spTree>
    <p:extLst>
      <p:ext uri="{BB962C8B-B14F-4D97-AF65-F5344CB8AC3E}">
        <p14:creationId xmlns:p14="http://schemas.microsoft.com/office/powerpoint/2010/main" val="811827868"/>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026722FE-07BA-8F41-FB0B-1C2EB15FADD6}"/>
              </a:ext>
            </a:extLst>
          </p:cNvPr>
          <p:cNvSpPr>
            <a:spLocks noGrp="1"/>
          </p:cNvSpPr>
          <p:nvPr>
            <p:ph type="body" sz="quarter" idx="14"/>
          </p:nvPr>
        </p:nvSpPr>
        <p:spPr>
          <a:xfrm>
            <a:off x="1123949" y="1457325"/>
            <a:ext cx="5112000" cy="381000"/>
          </a:xfrm>
        </p:spPr>
        <p:txBody>
          <a:bodyPr/>
          <a:lstStyle/>
          <a:p>
            <a:r>
              <a:rPr lang="en-US" altLang="ja-JP" sz="1600" u="none" strike="noStrike">
                <a:effectLst/>
              </a:rPr>
              <a:t>7-3-2. </a:t>
            </a:r>
            <a:r>
              <a:rPr lang="en-US" altLang="ja-JP" sz="1200" u="none" strike="noStrike">
                <a:effectLst/>
              </a:rPr>
              <a:t>NIST </a:t>
            </a:r>
            <a:r>
              <a:rPr lang="ja-JP" altLang="en-US" sz="1200" u="none" strike="noStrike">
                <a:effectLst/>
              </a:rPr>
              <a:t>サイバーセキュリティフレームワーク（</a:t>
            </a:r>
            <a:r>
              <a:rPr lang="en-US" altLang="ja-JP" sz="1200" u="none" strike="noStrike">
                <a:effectLst/>
              </a:rPr>
              <a:t>CSF</a:t>
            </a:r>
            <a:r>
              <a:rPr lang="ja-JP" altLang="en-US" sz="1200" u="none" strike="noStrike">
                <a:effectLst/>
              </a:rPr>
              <a:t>）の構成</a:t>
            </a:r>
            <a:endParaRPr kumimoji="1" lang="ja-JP" altLang="en-US" sz="1200"/>
          </a:p>
        </p:txBody>
      </p:sp>
      <p:sp>
        <p:nvSpPr>
          <p:cNvPr id="5" name="スライド番号プレースホルダー 4">
            <a:extLst>
              <a:ext uri="{FF2B5EF4-FFF2-40B4-BE49-F238E27FC236}">
                <a16:creationId xmlns:a16="http://schemas.microsoft.com/office/drawing/2014/main" id="{2631EEFC-DCE9-220B-2944-5BBC39D48104}"/>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18</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2">
            <a:extLst>
              <a:ext uri="{FF2B5EF4-FFF2-40B4-BE49-F238E27FC236}">
                <a16:creationId xmlns:a16="http://schemas.microsoft.com/office/drawing/2014/main" id="{F0E22FAF-EA10-C9DE-3E3F-74E95D8384B4}"/>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7-3. NIST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サイバーセキュリティフレームワーク（</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CSF</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100" b="1" i="0" u="none" strike="noStrike" kern="120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p:txBody>
      </p:sp>
      <p:graphicFrame>
        <p:nvGraphicFramePr>
          <p:cNvPr id="9" name="表 8">
            <a:extLst>
              <a:ext uri="{FF2B5EF4-FFF2-40B4-BE49-F238E27FC236}">
                <a16:creationId xmlns:a16="http://schemas.microsoft.com/office/drawing/2014/main" id="{1BF38F75-0DD5-0D52-D608-338E1339FCBD}"/>
              </a:ext>
            </a:extLst>
          </p:cNvPr>
          <p:cNvGraphicFramePr>
            <a:graphicFrameLocks noGrp="1"/>
          </p:cNvGraphicFramePr>
          <p:nvPr>
            <p:extLst>
              <p:ext uri="{D42A27DB-BD31-4B8C-83A1-F6EECF244321}">
                <p14:modId xmlns:p14="http://schemas.microsoft.com/office/powerpoint/2010/main" val="3139163004"/>
              </p:ext>
            </p:extLst>
          </p:nvPr>
        </p:nvGraphicFramePr>
        <p:xfrm>
          <a:off x="622800" y="2309222"/>
          <a:ext cx="5612400" cy="6816378"/>
        </p:xfrm>
        <a:graphic>
          <a:graphicData uri="http://schemas.openxmlformats.org/drawingml/2006/table">
            <a:tbl>
              <a:tblPr firstRow="1" bandRow="1">
                <a:tableStyleId>{5C22544A-7EE6-4342-B048-85BDC9FD1C3A}</a:tableStyleId>
              </a:tblPr>
              <a:tblGrid>
                <a:gridCol w="2048068">
                  <a:extLst>
                    <a:ext uri="{9D8B030D-6E8A-4147-A177-3AD203B41FA5}">
                      <a16:colId xmlns:a16="http://schemas.microsoft.com/office/drawing/2014/main" val="2321170545"/>
                    </a:ext>
                  </a:extLst>
                </a:gridCol>
                <a:gridCol w="3564332">
                  <a:extLst>
                    <a:ext uri="{9D8B030D-6E8A-4147-A177-3AD203B41FA5}">
                      <a16:colId xmlns:a16="http://schemas.microsoft.com/office/drawing/2014/main" val="607769734"/>
                    </a:ext>
                  </a:extLst>
                </a:gridCol>
              </a:tblGrid>
              <a:tr h="241283">
                <a:tc>
                  <a:txBody>
                    <a:bodyPr/>
                    <a:lstStyle/>
                    <a:p>
                      <a:pPr algn="ctr"/>
                      <a:r>
                        <a:rPr lang="en-US" altLang="ja-JP" sz="900" u="none" strike="noStrike">
                          <a:effectLst/>
                          <a:latin typeface="+mn-ea"/>
                          <a:ea typeface="+mn-ea"/>
                        </a:rPr>
                        <a:t>CSF</a:t>
                      </a:r>
                      <a:endParaRPr kumimoji="1" lang="en-US" altLang="ja-JP" sz="900" b="1">
                        <a:solidFill>
                          <a:schemeClr val="bg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en-US" altLang="ja-JP" sz="900" b="1">
                          <a:solidFill>
                            <a:schemeClr val="bg1"/>
                          </a:solidFill>
                          <a:latin typeface="+mn-ea"/>
                          <a:ea typeface="+mn-ea"/>
                        </a:rPr>
                        <a:t>ISMS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433758085"/>
                  </a:ext>
                </a:extLst>
              </a:tr>
              <a:tr h="5103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dk1"/>
                          </a:solidFill>
                          <a:effectLst/>
                          <a:latin typeface="+mn-ea"/>
                          <a:ea typeface="+mn-ea"/>
                          <a:cs typeface="+mn-cs"/>
                        </a:rPr>
                        <a:t>ID.GV</a:t>
                      </a:r>
                      <a:r>
                        <a:rPr kumimoji="1" lang="ja-JP" altLang="en-US" sz="900" b="0" i="0" kern="1200">
                          <a:solidFill>
                            <a:schemeClr val="dk1"/>
                          </a:solidFill>
                          <a:effectLst/>
                          <a:latin typeface="+mn-ea"/>
                          <a:ea typeface="+mn-ea"/>
                          <a:cs typeface="+mn-cs"/>
                        </a:rPr>
                        <a:t>ガバナンス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dk1"/>
                          </a:solidFill>
                          <a:effectLst/>
                          <a:latin typeface="+mn-ea"/>
                          <a:ea typeface="+mn-ea"/>
                          <a:cs typeface="+mn-cs"/>
                        </a:rPr>
                        <a:t>リーダーシップおよびコミットメント・方針・認識・情報セキュリティのための方針群・経営陣の責任</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59742933"/>
                  </a:ext>
                </a:extLst>
              </a:tr>
              <a:tr h="5103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dk1"/>
                          </a:solidFill>
                          <a:effectLst/>
                          <a:latin typeface="+mn-ea"/>
                          <a:ea typeface="+mn-ea"/>
                          <a:cs typeface="+mn-cs"/>
                        </a:rPr>
                        <a:t>ID.BE</a:t>
                      </a:r>
                      <a:r>
                        <a:rPr kumimoji="1" lang="ja-JP" altLang="en-US" sz="900" b="0" i="0" kern="1200">
                          <a:solidFill>
                            <a:schemeClr val="dk1"/>
                          </a:solidFill>
                          <a:effectLst/>
                          <a:latin typeface="+mn-ea"/>
                          <a:ea typeface="+mn-ea"/>
                          <a:cs typeface="+mn-cs"/>
                        </a:rPr>
                        <a:t>ビジネス環境</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dk1"/>
                          </a:solidFill>
                          <a:effectLst/>
                          <a:latin typeface="+mn-ea"/>
                          <a:ea typeface="+mn-ea"/>
                          <a:cs typeface="+mn-cs"/>
                        </a:rPr>
                        <a:t>組織の役割、責任および権限・情報セキュリティの役割および責任・職務の分離</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589446449"/>
                  </a:ext>
                </a:extLst>
              </a:tr>
              <a:tr h="5103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dk1"/>
                          </a:solidFill>
                          <a:effectLst/>
                          <a:latin typeface="+mn-ea"/>
                          <a:ea typeface="+mn-ea"/>
                          <a:cs typeface="+mn-cs"/>
                        </a:rPr>
                        <a:t>ID.AM</a:t>
                      </a:r>
                      <a:r>
                        <a:rPr kumimoji="1" lang="ja-JP" altLang="en-US" sz="900" b="0" i="0" kern="1200">
                          <a:solidFill>
                            <a:schemeClr val="dk1"/>
                          </a:solidFill>
                          <a:effectLst/>
                          <a:latin typeface="+mn-ea"/>
                          <a:ea typeface="+mn-ea"/>
                          <a:cs typeface="+mn-cs"/>
                        </a:rPr>
                        <a:t>資産管理</a:t>
                      </a:r>
                      <a:br>
                        <a:rPr kumimoji="1" lang="en-US" altLang="ja-JP" sz="900" b="0" i="0" kern="1200">
                          <a:solidFill>
                            <a:schemeClr val="dk1"/>
                          </a:solidFill>
                          <a:effectLst/>
                          <a:latin typeface="+mn-ea"/>
                          <a:ea typeface="+mn-ea"/>
                          <a:cs typeface="+mn-cs"/>
                        </a:rPr>
                      </a:br>
                      <a:r>
                        <a:rPr kumimoji="1" lang="en-US" altLang="ja-JP" sz="900" b="0" i="0" kern="1200">
                          <a:solidFill>
                            <a:schemeClr val="dk1"/>
                          </a:solidFill>
                          <a:effectLst/>
                          <a:latin typeface="+mn-ea"/>
                          <a:ea typeface="+mn-ea"/>
                          <a:cs typeface="+mn-cs"/>
                        </a:rPr>
                        <a:t>PR.AT</a:t>
                      </a:r>
                      <a:r>
                        <a:rPr kumimoji="1" lang="ja-JP" altLang="en-US" sz="900" b="0" i="0" kern="1200">
                          <a:solidFill>
                            <a:schemeClr val="dk1"/>
                          </a:solidFill>
                          <a:effectLst/>
                          <a:latin typeface="+mn-ea"/>
                          <a:ea typeface="+mn-ea"/>
                          <a:cs typeface="+mn-cs"/>
                        </a:rPr>
                        <a:t>意識向上およびトレーニング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dk1"/>
                          </a:solidFill>
                          <a:effectLst/>
                          <a:latin typeface="+mn-ea"/>
                          <a:ea typeface="+mn-ea"/>
                          <a:cs typeface="+mn-cs"/>
                        </a:rPr>
                        <a:t>資源・力量</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8571723"/>
                  </a:ext>
                </a:extLst>
              </a:tr>
              <a:tr h="5103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dk1"/>
                          </a:solidFill>
                          <a:effectLst/>
                          <a:latin typeface="+mn-ea"/>
                          <a:ea typeface="+mn-ea"/>
                          <a:cs typeface="+mn-cs"/>
                        </a:rPr>
                        <a:t>ID.RA</a:t>
                      </a:r>
                      <a:r>
                        <a:rPr kumimoji="1" lang="ja-JP" altLang="en-US" sz="900" b="0" i="0" kern="1200">
                          <a:solidFill>
                            <a:schemeClr val="dk1"/>
                          </a:solidFill>
                          <a:effectLst/>
                          <a:latin typeface="+mn-ea"/>
                          <a:ea typeface="+mn-ea"/>
                          <a:cs typeface="+mn-cs"/>
                        </a:rPr>
                        <a:t>リスクアセスメント</a:t>
                      </a:r>
                      <a:endParaRPr kumimoji="1" lang="en-US" altLang="ja-JP" sz="900" b="0" i="0" kern="1200">
                        <a:solidFill>
                          <a:schemeClr val="dk1"/>
                        </a:solidFill>
                        <a:effectLst/>
                        <a:latin typeface="+mn-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dk1"/>
                          </a:solidFill>
                          <a:effectLst/>
                          <a:latin typeface="+mn-ea"/>
                          <a:ea typeface="+mn-ea"/>
                          <a:cs typeface="+mn-cs"/>
                        </a:rPr>
                        <a:t>ID.RM</a:t>
                      </a:r>
                      <a:r>
                        <a:rPr kumimoji="1" lang="ja-JP" altLang="en-US" sz="900" b="0" i="0" kern="1200">
                          <a:solidFill>
                            <a:schemeClr val="dk1"/>
                          </a:solidFill>
                          <a:effectLst/>
                          <a:latin typeface="+mn-ea"/>
                          <a:ea typeface="+mn-ea"/>
                          <a:cs typeface="+mn-cs"/>
                        </a:rPr>
                        <a:t>リスクマネジメント戦略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dk1"/>
                          </a:solidFill>
                          <a:effectLst/>
                          <a:latin typeface="+mn-ea"/>
                          <a:ea typeface="+mn-ea"/>
                          <a:cs typeface="+mn-cs"/>
                        </a:rPr>
                        <a:t>リスクおよび機会に対処する活動・情報セキュリティ目的およびそれを達成するための計画策定・情報セキュリティリスクアセスメント・情報セキュリティリスク対応・脅威インテリジェンス・情報およびその他の関連資産の目録・情報およびその他の関連資産の利用の許容範囲・情報の分類・知的財産権</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25822631"/>
                  </a:ext>
                </a:extLst>
              </a:tr>
              <a:tr h="5103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dk1"/>
                          </a:solidFill>
                          <a:effectLst/>
                          <a:latin typeface="+mn-ea"/>
                          <a:ea typeface="+mn-ea"/>
                          <a:cs typeface="+mn-cs"/>
                        </a:rPr>
                        <a:t>PR.AC</a:t>
                      </a:r>
                      <a:r>
                        <a:rPr kumimoji="1" lang="ja-JP" altLang="en-US" sz="900" b="0" i="0" kern="1200">
                          <a:solidFill>
                            <a:schemeClr val="dk1"/>
                          </a:solidFill>
                          <a:effectLst/>
                          <a:latin typeface="+mn-ea"/>
                          <a:ea typeface="+mn-ea"/>
                          <a:cs typeface="+mn-cs"/>
                        </a:rPr>
                        <a:t>アイデンティティ管理、認証／アクセス制御</a:t>
                      </a:r>
                      <a:br>
                        <a:rPr kumimoji="1" lang="en-US" altLang="ja-JP" sz="900" b="0" i="0" kern="1200">
                          <a:solidFill>
                            <a:schemeClr val="dk1"/>
                          </a:solidFill>
                          <a:effectLst/>
                          <a:latin typeface="+mn-ea"/>
                          <a:ea typeface="+mn-ea"/>
                          <a:cs typeface="+mn-cs"/>
                        </a:rPr>
                      </a:br>
                      <a:r>
                        <a:rPr kumimoji="1" lang="en-US" altLang="ja-JP" sz="900" b="0" i="0" kern="1200">
                          <a:solidFill>
                            <a:schemeClr val="dk1"/>
                          </a:solidFill>
                          <a:effectLst/>
                          <a:latin typeface="+mn-ea"/>
                          <a:ea typeface="+mn-ea"/>
                          <a:cs typeface="+mn-cs"/>
                        </a:rPr>
                        <a:t>PR.DS</a:t>
                      </a:r>
                      <a:r>
                        <a:rPr kumimoji="1" lang="ja-JP" altLang="en-US" sz="900" b="0" i="0" kern="1200">
                          <a:solidFill>
                            <a:schemeClr val="dk1"/>
                          </a:solidFill>
                          <a:effectLst/>
                          <a:latin typeface="+mn-ea"/>
                          <a:ea typeface="+mn-ea"/>
                          <a:cs typeface="+mn-cs"/>
                        </a:rPr>
                        <a:t>データセキュリティ</a:t>
                      </a:r>
                      <a:br>
                        <a:rPr kumimoji="1" lang="en-US" altLang="ja-JP" sz="900" b="0" i="0" kern="1200">
                          <a:solidFill>
                            <a:schemeClr val="dk1"/>
                          </a:solidFill>
                          <a:effectLst/>
                          <a:latin typeface="+mn-ea"/>
                          <a:ea typeface="+mn-ea"/>
                          <a:cs typeface="+mn-cs"/>
                        </a:rPr>
                      </a:br>
                      <a:r>
                        <a:rPr kumimoji="1" lang="en-US" altLang="ja-JP" sz="900" b="0" i="0" kern="1200">
                          <a:solidFill>
                            <a:schemeClr val="dk1"/>
                          </a:solidFill>
                          <a:effectLst/>
                          <a:latin typeface="+mn-ea"/>
                          <a:ea typeface="+mn-ea"/>
                          <a:cs typeface="+mn-cs"/>
                        </a:rPr>
                        <a:t>PR.IP</a:t>
                      </a:r>
                      <a:r>
                        <a:rPr kumimoji="1" lang="ja-JP" altLang="en-US" sz="900" b="0" i="0" kern="1200">
                          <a:solidFill>
                            <a:schemeClr val="dk1"/>
                          </a:solidFill>
                          <a:effectLst/>
                          <a:latin typeface="+mn-ea"/>
                          <a:ea typeface="+mn-ea"/>
                          <a:cs typeface="+mn-cs"/>
                        </a:rPr>
                        <a:t>情報を保護するためのプロセスおよび手順</a:t>
                      </a:r>
                      <a:br>
                        <a:rPr kumimoji="1" lang="en-US" altLang="ja-JP" sz="900" b="0" i="0" kern="1200">
                          <a:solidFill>
                            <a:schemeClr val="dk1"/>
                          </a:solidFill>
                          <a:effectLst/>
                          <a:latin typeface="+mn-ea"/>
                          <a:ea typeface="+mn-ea"/>
                          <a:cs typeface="+mn-cs"/>
                        </a:rPr>
                      </a:br>
                      <a:r>
                        <a:rPr kumimoji="1" lang="en-US" altLang="ja-JP" sz="900" b="0" i="0" kern="1200">
                          <a:solidFill>
                            <a:schemeClr val="dk1"/>
                          </a:solidFill>
                          <a:effectLst/>
                          <a:latin typeface="+mn-ea"/>
                          <a:ea typeface="+mn-ea"/>
                          <a:cs typeface="+mn-cs"/>
                        </a:rPr>
                        <a:t>PR.PT</a:t>
                      </a:r>
                      <a:r>
                        <a:rPr kumimoji="1" lang="ja-JP" altLang="en-US" sz="900" b="0" i="0" kern="1200">
                          <a:solidFill>
                            <a:schemeClr val="dk1"/>
                          </a:solidFill>
                          <a:effectLst/>
                          <a:latin typeface="+mn-ea"/>
                          <a:ea typeface="+mn-ea"/>
                          <a:cs typeface="+mn-cs"/>
                        </a:rPr>
                        <a:t>保護技術</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dk1"/>
                          </a:solidFill>
                          <a:effectLst/>
                          <a:latin typeface="+mn-ea"/>
                          <a:ea typeface="+mn-ea"/>
                          <a:cs typeface="+mn-cs"/>
                        </a:rPr>
                        <a:t>文書化した情報・情報のラベル付け・情報転送・アクセス制御・識別情報の管理・認証情報・アクセス権・記録の保護・プライバシーおよび</a:t>
                      </a:r>
                      <a:r>
                        <a:rPr kumimoji="1" lang="en-US" altLang="ja-JP" sz="900" b="0" i="0" kern="1200">
                          <a:solidFill>
                            <a:schemeClr val="dk1"/>
                          </a:solidFill>
                          <a:effectLst/>
                          <a:latin typeface="+mn-ea"/>
                          <a:ea typeface="+mn-ea"/>
                          <a:cs typeface="+mn-cs"/>
                        </a:rPr>
                        <a:t>PII</a:t>
                      </a:r>
                      <a:r>
                        <a:rPr kumimoji="1" lang="ja-JP" altLang="en-US" sz="900" b="0" i="0" kern="1200">
                          <a:solidFill>
                            <a:schemeClr val="dk1"/>
                          </a:solidFill>
                          <a:effectLst/>
                          <a:latin typeface="+mn-ea"/>
                          <a:ea typeface="+mn-ea"/>
                          <a:cs typeface="+mn-cs"/>
                        </a:rPr>
                        <a:t>の保護・操作手順書・人的管理策・物理的管理策・技術的管理策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05837958"/>
                  </a:ext>
                </a:extLst>
              </a:tr>
              <a:tr h="5103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dk1"/>
                          </a:solidFill>
                          <a:effectLst/>
                          <a:latin typeface="+mn-ea"/>
                          <a:ea typeface="+mn-ea"/>
                          <a:cs typeface="+mn-cs"/>
                        </a:rPr>
                        <a:t>PR.MA</a:t>
                      </a:r>
                      <a:r>
                        <a:rPr kumimoji="1" lang="ja-JP" altLang="en-US" sz="900" b="0" i="0" kern="1200">
                          <a:solidFill>
                            <a:schemeClr val="dk1"/>
                          </a:solidFill>
                          <a:effectLst/>
                          <a:latin typeface="+mn-ea"/>
                          <a:ea typeface="+mn-ea"/>
                          <a:cs typeface="+mn-cs"/>
                        </a:rPr>
                        <a:t>保守</a:t>
                      </a:r>
                      <a:br>
                        <a:rPr kumimoji="1" lang="en-US" altLang="ja-JP" sz="900" b="0" i="0" kern="1200">
                          <a:solidFill>
                            <a:schemeClr val="dk1"/>
                          </a:solidFill>
                          <a:effectLst/>
                          <a:latin typeface="+mn-ea"/>
                          <a:ea typeface="+mn-ea"/>
                          <a:cs typeface="+mn-cs"/>
                        </a:rPr>
                      </a:br>
                      <a:r>
                        <a:rPr kumimoji="1" lang="en-US" altLang="ja-JP" sz="900" b="0" i="0" kern="1200">
                          <a:solidFill>
                            <a:schemeClr val="dk1"/>
                          </a:solidFill>
                          <a:effectLst/>
                          <a:latin typeface="+mn-ea"/>
                          <a:ea typeface="+mn-ea"/>
                          <a:cs typeface="+mn-cs"/>
                        </a:rPr>
                        <a:t>DE.AE</a:t>
                      </a:r>
                      <a:r>
                        <a:rPr kumimoji="1" lang="ja-JP" altLang="en-US" sz="900" b="0" i="0" kern="1200">
                          <a:solidFill>
                            <a:schemeClr val="dk1"/>
                          </a:solidFill>
                          <a:effectLst/>
                          <a:latin typeface="+mn-ea"/>
                          <a:ea typeface="+mn-ea"/>
                          <a:cs typeface="+mn-cs"/>
                        </a:rPr>
                        <a:t>異常とイベント</a:t>
                      </a:r>
                      <a:br>
                        <a:rPr kumimoji="1" lang="en-US" altLang="ja-JP" sz="900" b="0" i="0" kern="1200">
                          <a:solidFill>
                            <a:schemeClr val="dk1"/>
                          </a:solidFill>
                          <a:effectLst/>
                          <a:latin typeface="+mn-ea"/>
                          <a:ea typeface="+mn-ea"/>
                          <a:cs typeface="+mn-cs"/>
                        </a:rPr>
                      </a:br>
                      <a:r>
                        <a:rPr kumimoji="1" lang="en-US" altLang="ja-JP" sz="900" b="0" i="0" kern="1200">
                          <a:solidFill>
                            <a:schemeClr val="dk1"/>
                          </a:solidFill>
                          <a:effectLst/>
                          <a:latin typeface="+mn-ea"/>
                          <a:ea typeface="+mn-ea"/>
                          <a:cs typeface="+mn-cs"/>
                        </a:rPr>
                        <a:t>DE.CM</a:t>
                      </a:r>
                      <a:r>
                        <a:rPr kumimoji="1" lang="ja-JP" altLang="en-US" sz="900" b="0" i="0" kern="1200">
                          <a:solidFill>
                            <a:schemeClr val="dk1"/>
                          </a:solidFill>
                          <a:effectLst/>
                          <a:latin typeface="+mn-ea"/>
                          <a:ea typeface="+mn-ea"/>
                          <a:cs typeface="+mn-cs"/>
                        </a:rPr>
                        <a:t>セキュリティの継続的なモニタリング</a:t>
                      </a:r>
                      <a:br>
                        <a:rPr kumimoji="1" lang="en-US" altLang="ja-JP" sz="900" b="0" i="0" kern="1200">
                          <a:solidFill>
                            <a:schemeClr val="dk1"/>
                          </a:solidFill>
                          <a:effectLst/>
                          <a:latin typeface="+mn-ea"/>
                          <a:ea typeface="+mn-ea"/>
                          <a:cs typeface="+mn-cs"/>
                        </a:rPr>
                      </a:br>
                      <a:r>
                        <a:rPr kumimoji="1" lang="en-US" altLang="ja-JP" sz="900" b="0" i="0" kern="1200">
                          <a:solidFill>
                            <a:schemeClr val="dk1"/>
                          </a:solidFill>
                          <a:effectLst/>
                          <a:latin typeface="+mn-ea"/>
                          <a:ea typeface="+mn-ea"/>
                          <a:cs typeface="+mn-cs"/>
                        </a:rPr>
                        <a:t>DE.DP</a:t>
                      </a:r>
                      <a:r>
                        <a:rPr kumimoji="1" lang="ja-JP" altLang="en-US" sz="900" b="0" i="0" kern="1200">
                          <a:solidFill>
                            <a:schemeClr val="dk1"/>
                          </a:solidFill>
                          <a:effectLst/>
                          <a:latin typeface="+mn-ea"/>
                          <a:ea typeface="+mn-ea"/>
                          <a:cs typeface="+mn-cs"/>
                        </a:rPr>
                        <a:t>検知プロセス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dk1"/>
                          </a:solidFill>
                          <a:effectLst/>
                          <a:latin typeface="+mn-ea"/>
                          <a:ea typeface="+mn-ea"/>
                          <a:cs typeface="+mn-cs"/>
                        </a:rPr>
                        <a:t>コミュニケーション・運用の計画および管理・監視、測定、分析および評価・内部監査・マネジメントレビュー・継続的改善・不適合および是正処置・プロジェクトマネジメントにおける情報セキュリティ・資産の返却・法令、規則および契約上の要求事項・情報セキュリティの独立したレビュー・情報セキュリティのための方針群、規則および標準の順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28366843"/>
                  </a:ext>
                </a:extLst>
              </a:tr>
              <a:tr h="5103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900" b="0" i="0" kern="1200">
                          <a:solidFill>
                            <a:schemeClr val="dk1"/>
                          </a:solidFill>
                          <a:effectLst/>
                          <a:latin typeface="+mn-ea"/>
                          <a:ea typeface="+mn-ea"/>
                          <a:cs typeface="+mn-cs"/>
                        </a:rPr>
                        <a:t>RS.RP</a:t>
                      </a:r>
                      <a:r>
                        <a:rPr kumimoji="1" lang="zh-TW" altLang="en-US" sz="900" b="0" i="0" kern="1200">
                          <a:solidFill>
                            <a:schemeClr val="dk1"/>
                          </a:solidFill>
                          <a:effectLst/>
                          <a:latin typeface="+mn-ea"/>
                          <a:ea typeface="+mn-ea"/>
                          <a:cs typeface="+mn-cs"/>
                        </a:rPr>
                        <a:t>対応計画</a:t>
                      </a:r>
                      <a:br>
                        <a:rPr kumimoji="1" lang="en-US" altLang="zh-TW" sz="900" b="0" i="0" kern="1200">
                          <a:solidFill>
                            <a:schemeClr val="dk1"/>
                          </a:solidFill>
                          <a:effectLst/>
                          <a:latin typeface="+mn-ea"/>
                          <a:ea typeface="+mn-ea"/>
                          <a:cs typeface="+mn-cs"/>
                        </a:rPr>
                      </a:br>
                      <a:r>
                        <a:rPr kumimoji="1" lang="en-US" altLang="zh-TW" sz="900" b="0" i="0" kern="1200">
                          <a:solidFill>
                            <a:schemeClr val="dk1"/>
                          </a:solidFill>
                          <a:effectLst/>
                          <a:latin typeface="+mn-ea"/>
                          <a:ea typeface="+mn-ea"/>
                          <a:cs typeface="+mn-cs"/>
                        </a:rPr>
                        <a:t>RS.AN</a:t>
                      </a:r>
                      <a:r>
                        <a:rPr kumimoji="1" lang="zh-TW" altLang="en-US" sz="900" b="0" i="0" kern="1200">
                          <a:solidFill>
                            <a:schemeClr val="dk1"/>
                          </a:solidFill>
                          <a:effectLst/>
                          <a:latin typeface="+mn-ea"/>
                          <a:ea typeface="+mn-ea"/>
                          <a:cs typeface="+mn-cs"/>
                        </a:rPr>
                        <a:t>分析</a:t>
                      </a:r>
                      <a:br>
                        <a:rPr kumimoji="1" lang="en-US" altLang="zh-TW" sz="900" b="0" i="0" kern="1200">
                          <a:solidFill>
                            <a:schemeClr val="dk1"/>
                          </a:solidFill>
                          <a:effectLst/>
                          <a:latin typeface="+mn-ea"/>
                          <a:ea typeface="+mn-ea"/>
                          <a:cs typeface="+mn-cs"/>
                        </a:rPr>
                      </a:br>
                      <a:r>
                        <a:rPr kumimoji="1" lang="en-US" altLang="zh-TW" sz="900" b="0" i="0" kern="1200">
                          <a:solidFill>
                            <a:schemeClr val="dk1"/>
                          </a:solidFill>
                          <a:effectLst/>
                          <a:latin typeface="+mn-ea"/>
                          <a:ea typeface="+mn-ea"/>
                          <a:cs typeface="+mn-cs"/>
                        </a:rPr>
                        <a:t>RS.MI</a:t>
                      </a:r>
                      <a:r>
                        <a:rPr kumimoji="1" lang="zh-TW" altLang="en-US" sz="900" b="0" i="0" kern="1200">
                          <a:solidFill>
                            <a:schemeClr val="dk1"/>
                          </a:solidFill>
                          <a:effectLst/>
                          <a:latin typeface="+mn-ea"/>
                          <a:ea typeface="+mn-ea"/>
                          <a:cs typeface="+mn-cs"/>
                        </a:rPr>
                        <a:t>低減</a:t>
                      </a:r>
                      <a:br>
                        <a:rPr kumimoji="1" lang="en-US" altLang="zh-TW" sz="900" b="0" i="0" kern="1200">
                          <a:solidFill>
                            <a:schemeClr val="dk1"/>
                          </a:solidFill>
                          <a:effectLst/>
                          <a:latin typeface="+mn-ea"/>
                          <a:ea typeface="+mn-ea"/>
                          <a:cs typeface="+mn-cs"/>
                        </a:rPr>
                      </a:br>
                      <a:r>
                        <a:rPr kumimoji="1" lang="en-US" altLang="zh-TW" sz="900" b="0" i="0" kern="1200">
                          <a:solidFill>
                            <a:schemeClr val="dk1"/>
                          </a:solidFill>
                          <a:effectLst/>
                          <a:latin typeface="+mn-ea"/>
                          <a:ea typeface="+mn-ea"/>
                          <a:cs typeface="+mn-cs"/>
                        </a:rPr>
                        <a:t>RS.IM</a:t>
                      </a:r>
                      <a:r>
                        <a:rPr kumimoji="1" lang="zh-TW" altLang="en-US" sz="900" b="0" i="0" kern="1200">
                          <a:solidFill>
                            <a:schemeClr val="dk1"/>
                          </a:solidFill>
                          <a:effectLst/>
                          <a:latin typeface="+mn-ea"/>
                          <a:ea typeface="+mn-ea"/>
                          <a:cs typeface="+mn-cs"/>
                        </a:rPr>
                        <a:t>改善</a:t>
                      </a:r>
                      <a:endParaRPr kumimoji="1" lang="ja-JP" altLang="en-US" sz="900" b="0" i="0" kern="1200">
                        <a:solidFill>
                          <a:schemeClr val="dk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dk1"/>
                          </a:solidFill>
                          <a:effectLst/>
                          <a:latin typeface="+mn-ea"/>
                          <a:ea typeface="+mn-ea"/>
                          <a:cs typeface="+mn-cs"/>
                        </a:rPr>
                        <a:t>情報セキュリティインシデント管理の計画および準備・情報セキュリティ事象の評価および決定・情報セキュリティインシデントへの対応・情報セキュリティインシデントからの学習・証拠の収集</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502964418"/>
                  </a:ext>
                </a:extLst>
              </a:tr>
              <a:tr h="5103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dk1"/>
                          </a:solidFill>
                          <a:effectLst/>
                          <a:latin typeface="+mn-ea"/>
                          <a:ea typeface="+mn-ea"/>
                          <a:cs typeface="+mn-cs"/>
                        </a:rPr>
                        <a:t>RC.RP</a:t>
                      </a:r>
                      <a:r>
                        <a:rPr kumimoji="1" lang="ja-JP" altLang="en-US" sz="900" b="0" i="0" kern="1200">
                          <a:solidFill>
                            <a:schemeClr val="dk1"/>
                          </a:solidFill>
                          <a:effectLst/>
                          <a:latin typeface="+mn-ea"/>
                          <a:ea typeface="+mn-ea"/>
                          <a:cs typeface="+mn-cs"/>
                        </a:rPr>
                        <a:t>復旧計画</a:t>
                      </a:r>
                      <a:br>
                        <a:rPr kumimoji="1" lang="en-US" altLang="ja-JP" sz="900" b="0" i="0" kern="1200">
                          <a:solidFill>
                            <a:schemeClr val="dk1"/>
                          </a:solidFill>
                          <a:effectLst/>
                          <a:latin typeface="+mn-ea"/>
                          <a:ea typeface="+mn-ea"/>
                          <a:cs typeface="+mn-cs"/>
                        </a:rPr>
                      </a:br>
                      <a:r>
                        <a:rPr kumimoji="1" lang="en-US" altLang="ja-JP" sz="900" b="0" i="0" kern="1200">
                          <a:solidFill>
                            <a:schemeClr val="dk1"/>
                          </a:solidFill>
                          <a:effectLst/>
                          <a:latin typeface="+mn-ea"/>
                          <a:ea typeface="+mn-ea"/>
                          <a:cs typeface="+mn-cs"/>
                        </a:rPr>
                        <a:t>RC.IM</a:t>
                      </a:r>
                      <a:r>
                        <a:rPr kumimoji="1" lang="ja-JP" altLang="en-US" sz="900" b="0" i="0" kern="1200">
                          <a:solidFill>
                            <a:schemeClr val="dk1"/>
                          </a:solidFill>
                          <a:effectLst/>
                          <a:latin typeface="+mn-ea"/>
                          <a:ea typeface="+mn-ea"/>
                          <a:cs typeface="+mn-cs"/>
                        </a:rPr>
                        <a:t>改善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dk1"/>
                          </a:solidFill>
                          <a:effectLst/>
                          <a:latin typeface="+mn-ea"/>
                          <a:ea typeface="+mn-ea"/>
                          <a:cs typeface="+mn-cs"/>
                        </a:rPr>
                        <a:t>事業の中断・阻害時の情報セキュリティ・事業継続のための</a:t>
                      </a:r>
                      <a:r>
                        <a:rPr kumimoji="1" lang="en-US" altLang="ja-JP" sz="900" b="0" i="0" kern="1200">
                          <a:solidFill>
                            <a:schemeClr val="dk1"/>
                          </a:solidFill>
                          <a:effectLst/>
                          <a:latin typeface="+mn-ea"/>
                          <a:ea typeface="+mn-ea"/>
                          <a:cs typeface="+mn-cs"/>
                        </a:rPr>
                        <a:t>ICT</a:t>
                      </a:r>
                      <a:r>
                        <a:rPr kumimoji="1" lang="ja-JP" altLang="en-US" sz="900" b="0" i="0" kern="1200">
                          <a:solidFill>
                            <a:schemeClr val="dk1"/>
                          </a:solidFill>
                          <a:effectLst/>
                          <a:latin typeface="+mn-ea"/>
                          <a:ea typeface="+mn-ea"/>
                          <a:cs typeface="+mn-cs"/>
                        </a:rPr>
                        <a:t>の備え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37700597"/>
                  </a:ext>
                </a:extLst>
              </a:tr>
              <a:tr h="5103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dk1"/>
                          </a:solidFill>
                          <a:effectLst/>
                          <a:latin typeface="+mn-ea"/>
                          <a:ea typeface="+mn-ea"/>
                          <a:cs typeface="+mn-cs"/>
                        </a:rPr>
                        <a:t>ID.SC</a:t>
                      </a:r>
                      <a:r>
                        <a:rPr kumimoji="1" lang="ja-JP" altLang="en-US" sz="900" b="0" i="0" kern="1200">
                          <a:solidFill>
                            <a:schemeClr val="dk1"/>
                          </a:solidFill>
                          <a:effectLst/>
                          <a:latin typeface="+mn-ea"/>
                          <a:ea typeface="+mn-ea"/>
                          <a:cs typeface="+mn-cs"/>
                        </a:rPr>
                        <a:t>サプライチェーンリスクマネジメント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dk1"/>
                          </a:solidFill>
                          <a:effectLst/>
                          <a:latin typeface="+mn-ea"/>
                          <a:ea typeface="+mn-ea"/>
                          <a:cs typeface="+mn-cs"/>
                        </a:rPr>
                        <a:t>運用の計画および管理・供給者関係における情報セキュリティ・供給者との合意におけるセキュリティの取扱い・</a:t>
                      </a:r>
                      <a:r>
                        <a:rPr kumimoji="1" lang="en-US" altLang="ja-JP" sz="900" b="0" i="0" kern="1200">
                          <a:solidFill>
                            <a:schemeClr val="dk1"/>
                          </a:solidFill>
                          <a:effectLst/>
                          <a:latin typeface="+mn-ea"/>
                          <a:ea typeface="+mn-ea"/>
                          <a:cs typeface="+mn-cs"/>
                        </a:rPr>
                        <a:t>ICT</a:t>
                      </a:r>
                      <a:r>
                        <a:rPr kumimoji="1" lang="ja-JP" altLang="en-US" sz="900" b="0" i="0" kern="1200">
                          <a:solidFill>
                            <a:schemeClr val="dk1"/>
                          </a:solidFill>
                          <a:effectLst/>
                          <a:latin typeface="+mn-ea"/>
                          <a:ea typeface="+mn-ea"/>
                          <a:cs typeface="+mn-cs"/>
                        </a:rPr>
                        <a:t>サプライチェーンにおける情報セキュリティの管理・供給者のサービス提供の監視、レビューおよび変更管理・クラウドサービスの利用における情報セキュリティ</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38200777"/>
                  </a:ext>
                </a:extLst>
              </a:tr>
              <a:tr h="5103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dk1"/>
                          </a:solidFill>
                          <a:effectLst/>
                          <a:latin typeface="+mn-ea"/>
                          <a:ea typeface="+mn-ea"/>
                          <a:cs typeface="+mn-cs"/>
                        </a:rPr>
                        <a:t>RS.CO</a:t>
                      </a:r>
                      <a:r>
                        <a:rPr kumimoji="1" lang="ja-JP" altLang="en-US" sz="900" b="0" i="0" kern="1200">
                          <a:solidFill>
                            <a:schemeClr val="dk1"/>
                          </a:solidFill>
                          <a:effectLst/>
                          <a:latin typeface="+mn-ea"/>
                          <a:ea typeface="+mn-ea"/>
                          <a:cs typeface="+mn-cs"/>
                        </a:rPr>
                        <a:t>コミュニケーション</a:t>
                      </a:r>
                      <a:br>
                        <a:rPr kumimoji="1" lang="en-US" altLang="ja-JP" sz="900" b="0" i="0" kern="1200">
                          <a:solidFill>
                            <a:schemeClr val="dk1"/>
                          </a:solidFill>
                          <a:effectLst/>
                          <a:latin typeface="+mn-ea"/>
                          <a:ea typeface="+mn-ea"/>
                          <a:cs typeface="+mn-cs"/>
                        </a:rPr>
                      </a:br>
                      <a:r>
                        <a:rPr kumimoji="1" lang="en-US" altLang="ja-JP" sz="900" b="0" i="0" kern="1200">
                          <a:solidFill>
                            <a:schemeClr val="dk1"/>
                          </a:solidFill>
                          <a:effectLst/>
                          <a:latin typeface="+mn-ea"/>
                          <a:ea typeface="+mn-ea"/>
                          <a:cs typeface="+mn-cs"/>
                        </a:rPr>
                        <a:t>RC.CO</a:t>
                      </a:r>
                      <a:r>
                        <a:rPr kumimoji="1" lang="ja-JP" altLang="en-US" sz="900" b="0" i="0" kern="1200">
                          <a:solidFill>
                            <a:schemeClr val="dk1"/>
                          </a:solidFill>
                          <a:effectLst/>
                          <a:latin typeface="+mn-ea"/>
                          <a:ea typeface="+mn-ea"/>
                          <a:cs typeface="+mn-cs"/>
                        </a:rPr>
                        <a:t>コミュニケーション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kern="1200" dirty="0">
                          <a:solidFill>
                            <a:schemeClr val="dk1"/>
                          </a:solidFill>
                          <a:effectLst/>
                          <a:latin typeface="+mn-ea"/>
                          <a:ea typeface="+mn-ea"/>
                          <a:cs typeface="+mn-cs"/>
                        </a:rPr>
                        <a:t>関係当局との連絡・専門組織との連絡</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61393161"/>
                  </a:ext>
                </a:extLst>
              </a:tr>
            </a:tbl>
          </a:graphicData>
        </a:graphic>
      </p:graphicFrame>
      <p:graphicFrame>
        <p:nvGraphicFramePr>
          <p:cNvPr id="11" name="表 10">
            <a:extLst>
              <a:ext uri="{FF2B5EF4-FFF2-40B4-BE49-F238E27FC236}">
                <a16:creationId xmlns:a16="http://schemas.microsoft.com/office/drawing/2014/main" id="{40347B6E-2700-B713-BFD7-0D15FB625264}"/>
              </a:ext>
            </a:extLst>
          </p:cNvPr>
          <p:cNvGraphicFramePr>
            <a:graphicFrameLocks noGrp="1"/>
          </p:cNvGraphicFramePr>
          <p:nvPr>
            <p:extLst>
              <p:ext uri="{D42A27DB-BD31-4B8C-83A1-F6EECF244321}">
                <p14:modId xmlns:p14="http://schemas.microsoft.com/office/powerpoint/2010/main" val="2386186687"/>
              </p:ext>
            </p:extLst>
          </p:nvPr>
        </p:nvGraphicFramePr>
        <p:xfrm>
          <a:off x="622800" y="2052000"/>
          <a:ext cx="5612400" cy="2514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061578060"/>
                    </a:ext>
                  </a:extLst>
                </a:gridCol>
              </a:tblGrid>
              <a:tr h="0">
                <a:tc>
                  <a:txBody>
                    <a:bodyPr/>
                    <a:lstStyle/>
                    <a:p>
                      <a:pPr marL="0" indent="0">
                        <a:buFont typeface="Arial" panose="020B0604020202020204" pitchFamily="34" charset="0"/>
                        <a:buNone/>
                      </a:pPr>
                      <a:r>
                        <a:rPr kumimoji="1" lang="ja-JP" altLang="en-US" sz="1050" b="0" dirty="0">
                          <a:solidFill>
                            <a:schemeClr val="tx1"/>
                          </a:solidFill>
                          <a:latin typeface="+mn-ea"/>
                          <a:ea typeface="+mn-ea"/>
                        </a:rPr>
                        <a:t>コアの各カテゴリと</a:t>
                      </a:r>
                      <a:r>
                        <a:rPr kumimoji="1" lang="en-US" altLang="ja-JP" sz="1050" b="0" dirty="0">
                          <a:solidFill>
                            <a:schemeClr val="tx1"/>
                          </a:solidFill>
                          <a:latin typeface="+mn-ea"/>
                          <a:ea typeface="+mn-ea"/>
                        </a:rPr>
                        <a:t>ISMS</a:t>
                      </a:r>
                      <a:r>
                        <a:rPr kumimoji="1" lang="ja-JP" altLang="en-US" sz="1050" b="0" dirty="0">
                          <a:solidFill>
                            <a:schemeClr val="tx1"/>
                          </a:solidFill>
                          <a:latin typeface="+mn-ea"/>
                          <a:ea typeface="+mn-ea"/>
                        </a:rPr>
                        <a:t>の管理策は、以下の通りに対応しています。</a:t>
                      </a:r>
                      <a:endParaRPr kumimoji="1" lang="en-US" altLang="ja-JP" sz="1050" b="0" dirty="0">
                        <a:solidFill>
                          <a:schemeClr val="tx1"/>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1003349"/>
                  </a:ext>
                </a:extLst>
              </a:tr>
            </a:tbl>
          </a:graphicData>
        </a:graphic>
      </p:graphicFrame>
      <p:sp>
        <p:nvSpPr>
          <p:cNvPr id="12" name="テキスト ボックス 11">
            <a:extLst>
              <a:ext uri="{FF2B5EF4-FFF2-40B4-BE49-F238E27FC236}">
                <a16:creationId xmlns:a16="http://schemas.microsoft.com/office/drawing/2014/main" id="{5F423514-F42E-F536-7C4D-309C35A3765F}"/>
              </a:ext>
            </a:extLst>
          </p:cNvPr>
          <p:cNvSpPr txBox="1"/>
          <p:nvPr/>
        </p:nvSpPr>
        <p:spPr>
          <a:xfrm>
            <a:off x="619048" y="9153133"/>
            <a:ext cx="561240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a:ln>
                  <a:noFill/>
                </a:ln>
                <a:solidFill>
                  <a:prstClr val="black"/>
                </a:solidFill>
                <a:effectLst/>
                <a:uLnTx/>
                <a:uFillTx/>
                <a:latin typeface="メイリオ"/>
                <a:ea typeface="メイリオ"/>
                <a:cs typeface="+mn-cs"/>
              </a:rPr>
              <a:t>CSF</a:t>
            </a:r>
            <a:r>
              <a:rPr kumimoji="1" lang="ja-JP" altLang="en-US" sz="500" b="0" i="0" u="none" strike="noStrike" kern="1200" cap="none" spc="0" normalizeH="0" baseline="0" noProof="0">
                <a:ln>
                  <a:noFill/>
                </a:ln>
                <a:solidFill>
                  <a:prstClr val="black"/>
                </a:solidFill>
                <a:effectLst/>
                <a:uLnTx/>
                <a:uFillTx/>
                <a:latin typeface="メイリオ"/>
                <a:ea typeface="メイリオ"/>
                <a:cs typeface="+mn-cs"/>
              </a:rPr>
              <a:t>と</a:t>
            </a:r>
            <a:r>
              <a:rPr kumimoji="1" lang="en-US" altLang="ja-JP" sz="5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500" b="0" i="0" u="none" strike="noStrike" kern="1200" cap="none" spc="0" normalizeH="0" baseline="0" noProof="0">
                <a:ln>
                  <a:noFill/>
                </a:ln>
                <a:solidFill>
                  <a:prstClr val="black"/>
                </a:solidFill>
                <a:effectLst/>
                <a:uLnTx/>
                <a:uFillTx/>
                <a:latin typeface="メイリオ"/>
                <a:ea typeface="メイリオ"/>
                <a:cs typeface="+mn-cs"/>
              </a:rPr>
              <a:t>の対応関係</a:t>
            </a:r>
            <a:br>
              <a:rPr kumimoji="1" lang="en-US" altLang="ja-JP" sz="5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500" b="0" i="0" u="none" strike="noStrike" kern="1200" cap="none" spc="0" normalizeH="0" baseline="0" noProof="0">
                <a:ln>
                  <a:noFill/>
                </a:ln>
                <a:solidFill>
                  <a:prstClr val="black"/>
                </a:solidFill>
                <a:effectLst/>
                <a:uLnTx/>
                <a:uFillTx/>
                <a:latin typeface="メイリオ"/>
                <a:ea typeface="メイリオ"/>
                <a:cs typeface="+mn-cs"/>
              </a:rPr>
              <a:t>（出典）経済産業省</a:t>
            </a:r>
            <a:r>
              <a:rPr kumimoji="1" lang="en-US" altLang="ja-JP" sz="5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5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「サイバーセキュリティ経営ガイドライン </a:t>
            </a:r>
            <a:r>
              <a:rPr kumimoji="1" lang="en-US" altLang="ja-JP" sz="5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Ver3.0</a:t>
            </a:r>
            <a:r>
              <a:rPr kumimoji="1" lang="ja-JP" altLang="en-US" sz="5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p>
        </p:txBody>
      </p:sp>
    </p:spTree>
    <p:extLst>
      <p:ext uri="{BB962C8B-B14F-4D97-AF65-F5344CB8AC3E}">
        <p14:creationId xmlns:p14="http://schemas.microsoft.com/office/powerpoint/2010/main" val="6125665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正方形/長方形 52">
            <a:extLst>
              <a:ext uri="{FF2B5EF4-FFF2-40B4-BE49-F238E27FC236}">
                <a16:creationId xmlns:a16="http://schemas.microsoft.com/office/drawing/2014/main" id="{3D8A6877-5AC4-53BC-42B1-4AC06F39F7AE}"/>
              </a:ext>
            </a:extLst>
          </p:cNvPr>
          <p:cNvSpPr/>
          <p:nvPr/>
        </p:nvSpPr>
        <p:spPr>
          <a:xfrm>
            <a:off x="622800" y="7073696"/>
            <a:ext cx="5612400" cy="1903563"/>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57" name="グループ化 56">
            <a:extLst>
              <a:ext uri="{FF2B5EF4-FFF2-40B4-BE49-F238E27FC236}">
                <a16:creationId xmlns:a16="http://schemas.microsoft.com/office/drawing/2014/main" id="{975C758D-BB62-FC82-53F5-5A66B1F06C62}"/>
              </a:ext>
            </a:extLst>
          </p:cNvPr>
          <p:cNvGrpSpPr/>
          <p:nvPr/>
        </p:nvGrpSpPr>
        <p:grpSpPr>
          <a:xfrm>
            <a:off x="891081" y="7012125"/>
            <a:ext cx="5075838" cy="1800367"/>
            <a:chOff x="1038719" y="7383600"/>
            <a:chExt cx="5075838" cy="1800367"/>
          </a:xfrm>
        </p:grpSpPr>
        <p:graphicFrame>
          <p:nvGraphicFramePr>
            <p:cNvPr id="50" name="グラフ 49">
              <a:extLst>
                <a:ext uri="{FF2B5EF4-FFF2-40B4-BE49-F238E27FC236}">
                  <a16:creationId xmlns:a16="http://schemas.microsoft.com/office/drawing/2014/main" id="{C1BB3F3D-4300-E1A3-5119-0230F0D1921C}"/>
                </a:ext>
              </a:extLst>
            </p:cNvPr>
            <p:cNvGraphicFramePr>
              <a:graphicFrameLocks/>
            </p:cNvGraphicFramePr>
            <p:nvPr/>
          </p:nvGraphicFramePr>
          <p:xfrm>
            <a:off x="1038719" y="7383967"/>
            <a:ext cx="1800000" cy="180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1" name="グラフ 50">
              <a:extLst>
                <a:ext uri="{FF2B5EF4-FFF2-40B4-BE49-F238E27FC236}">
                  <a16:creationId xmlns:a16="http://schemas.microsoft.com/office/drawing/2014/main" id="{F2E0FE6E-144C-E69C-7F15-7C745210C92A}"/>
                </a:ext>
              </a:extLst>
            </p:cNvPr>
            <p:cNvGraphicFramePr>
              <a:graphicFrameLocks/>
            </p:cNvGraphicFramePr>
            <p:nvPr/>
          </p:nvGraphicFramePr>
          <p:xfrm>
            <a:off x="4314557" y="7383600"/>
            <a:ext cx="1800000" cy="1800000"/>
          </p:xfrm>
          <a:graphic>
            <a:graphicData uri="http://schemas.openxmlformats.org/drawingml/2006/chart">
              <c:chart xmlns:c="http://schemas.openxmlformats.org/drawingml/2006/chart" xmlns:r="http://schemas.openxmlformats.org/officeDocument/2006/relationships" r:id="rId4"/>
            </a:graphicData>
          </a:graphic>
        </p:graphicFrame>
      </p:grpSp>
      <p:sp>
        <p:nvSpPr>
          <p:cNvPr id="3" name="テキスト プレースホルダー 2">
            <a:extLst>
              <a:ext uri="{FF2B5EF4-FFF2-40B4-BE49-F238E27FC236}">
                <a16:creationId xmlns:a16="http://schemas.microsoft.com/office/drawing/2014/main" id="{026722FE-07BA-8F41-FB0B-1C2EB15FADD6}"/>
              </a:ext>
            </a:extLst>
          </p:cNvPr>
          <p:cNvSpPr>
            <a:spLocks noGrp="1"/>
          </p:cNvSpPr>
          <p:nvPr>
            <p:ph type="body" sz="quarter" idx="14"/>
          </p:nvPr>
        </p:nvSpPr>
        <p:spPr>
          <a:xfrm>
            <a:off x="1123949" y="1457325"/>
            <a:ext cx="5112000" cy="381000"/>
          </a:xfrm>
        </p:spPr>
        <p:txBody>
          <a:bodyPr/>
          <a:lstStyle/>
          <a:p>
            <a:r>
              <a:rPr lang="en-US" altLang="ja-JP" sz="1600" u="none" strike="noStrike">
                <a:effectLst/>
              </a:rPr>
              <a:t>7-3-2. </a:t>
            </a:r>
            <a:r>
              <a:rPr lang="en-US" altLang="ja-JP" sz="1200" u="none" strike="noStrike">
                <a:effectLst/>
              </a:rPr>
              <a:t>NIST </a:t>
            </a:r>
            <a:r>
              <a:rPr lang="ja-JP" altLang="en-US" sz="1200" u="none" strike="noStrike">
                <a:effectLst/>
              </a:rPr>
              <a:t>サイバーセキュリティフレームワーク（</a:t>
            </a:r>
            <a:r>
              <a:rPr lang="en-US" altLang="ja-JP" sz="1200" u="none" strike="noStrike">
                <a:effectLst/>
              </a:rPr>
              <a:t>CSF</a:t>
            </a:r>
            <a:r>
              <a:rPr lang="ja-JP" altLang="en-US" sz="1200" u="none" strike="noStrike">
                <a:effectLst/>
              </a:rPr>
              <a:t>）の構成</a:t>
            </a:r>
            <a:endParaRPr kumimoji="1" lang="ja-JP" altLang="en-US" sz="1200"/>
          </a:p>
        </p:txBody>
      </p:sp>
      <p:grpSp>
        <p:nvGrpSpPr>
          <p:cNvPr id="8" name="グループ化 7">
            <a:extLst>
              <a:ext uri="{FF2B5EF4-FFF2-40B4-BE49-F238E27FC236}">
                <a16:creationId xmlns:a16="http://schemas.microsoft.com/office/drawing/2014/main" id="{A3AAEDF8-FD87-BAEC-20DC-68FC06788082}"/>
              </a:ext>
            </a:extLst>
          </p:cNvPr>
          <p:cNvGrpSpPr/>
          <p:nvPr/>
        </p:nvGrpSpPr>
        <p:grpSpPr>
          <a:xfrm>
            <a:off x="1182456" y="8631302"/>
            <a:ext cx="1403472" cy="215444"/>
            <a:chOff x="1182456" y="9002777"/>
            <a:chExt cx="1403472" cy="215444"/>
          </a:xfrm>
        </p:grpSpPr>
        <p:sp>
          <p:nvSpPr>
            <p:cNvPr id="15" name="テキスト ボックス 14">
              <a:extLst>
                <a:ext uri="{FF2B5EF4-FFF2-40B4-BE49-F238E27FC236}">
                  <a16:creationId xmlns:a16="http://schemas.microsoft.com/office/drawing/2014/main" id="{10FA0028-105B-6DA5-A46B-05DCA443F76A}"/>
                </a:ext>
              </a:extLst>
            </p:cNvPr>
            <p:cNvSpPr txBox="1"/>
            <p:nvPr/>
          </p:nvSpPr>
          <p:spPr>
            <a:xfrm>
              <a:off x="1182456" y="9002777"/>
              <a:ext cx="662521"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ティア</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1</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20" name="直線矢印コネクタ 19">
              <a:extLst>
                <a:ext uri="{FF2B5EF4-FFF2-40B4-BE49-F238E27FC236}">
                  <a16:creationId xmlns:a16="http://schemas.microsoft.com/office/drawing/2014/main" id="{ADD1C4BC-5627-9D8A-6302-CCEBBA6FE8EC}"/>
                </a:ext>
              </a:extLst>
            </p:cNvPr>
            <p:cNvCxnSpPr>
              <a:cxnSpLocks/>
            </p:cNvCxnSpPr>
            <p:nvPr/>
          </p:nvCxnSpPr>
          <p:spPr>
            <a:xfrm>
              <a:off x="1753241" y="9091447"/>
              <a:ext cx="28800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2" name="テキスト ボックス 21">
              <a:extLst>
                <a:ext uri="{FF2B5EF4-FFF2-40B4-BE49-F238E27FC236}">
                  <a16:creationId xmlns:a16="http://schemas.microsoft.com/office/drawing/2014/main" id="{A01D70A5-9ABE-ED24-3914-02F0207504B9}"/>
                </a:ext>
              </a:extLst>
            </p:cNvPr>
            <p:cNvSpPr txBox="1"/>
            <p:nvPr/>
          </p:nvSpPr>
          <p:spPr>
            <a:xfrm>
              <a:off x="1993544" y="9002777"/>
              <a:ext cx="592384"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ティア</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4</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grpSp>
      <p:sp>
        <p:nvSpPr>
          <p:cNvPr id="37" name="テキスト ボックス 36">
            <a:extLst>
              <a:ext uri="{FF2B5EF4-FFF2-40B4-BE49-F238E27FC236}">
                <a16:creationId xmlns:a16="http://schemas.microsoft.com/office/drawing/2014/main" id="{D65AEACA-9E33-BE7A-0827-B1BB4DB8FEAC}"/>
              </a:ext>
            </a:extLst>
          </p:cNvPr>
          <p:cNvSpPr txBox="1"/>
          <p:nvPr/>
        </p:nvSpPr>
        <p:spPr>
          <a:xfrm>
            <a:off x="791635" y="7315195"/>
            <a:ext cx="597383"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コア</a:t>
            </a:r>
          </a:p>
        </p:txBody>
      </p:sp>
      <p:sp>
        <p:nvSpPr>
          <p:cNvPr id="38" name="テキスト ボックス 37">
            <a:extLst>
              <a:ext uri="{FF2B5EF4-FFF2-40B4-BE49-F238E27FC236}">
                <a16:creationId xmlns:a16="http://schemas.microsoft.com/office/drawing/2014/main" id="{31CC7547-46B8-F4CB-0B8B-BC3A59EF87B4}"/>
              </a:ext>
            </a:extLst>
          </p:cNvPr>
          <p:cNvSpPr txBox="1"/>
          <p:nvPr/>
        </p:nvSpPr>
        <p:spPr>
          <a:xfrm>
            <a:off x="4067473" y="7313685"/>
            <a:ext cx="597383"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コア</a:t>
            </a:r>
          </a:p>
        </p:txBody>
      </p:sp>
      <p:sp>
        <p:nvSpPr>
          <p:cNvPr id="39" name="矢印: 右 38">
            <a:extLst>
              <a:ext uri="{FF2B5EF4-FFF2-40B4-BE49-F238E27FC236}">
                <a16:creationId xmlns:a16="http://schemas.microsoft.com/office/drawing/2014/main" id="{97B2938E-6481-4BB0-1FC6-38924636F3ED}"/>
              </a:ext>
            </a:extLst>
          </p:cNvPr>
          <p:cNvSpPr/>
          <p:nvPr/>
        </p:nvSpPr>
        <p:spPr>
          <a:xfrm>
            <a:off x="2457621" y="7297087"/>
            <a:ext cx="1651676" cy="1358671"/>
          </a:xfrm>
          <a:prstGeom prst="rightArrow">
            <a:avLst/>
          </a:prstGeom>
          <a:solidFill>
            <a:schemeClr val="accent5">
              <a:lumMod val="60000"/>
              <a:lumOff val="40000"/>
            </a:schemeClr>
          </a:solid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54" name="表 54">
            <a:extLst>
              <a:ext uri="{FF2B5EF4-FFF2-40B4-BE49-F238E27FC236}">
                <a16:creationId xmlns:a16="http://schemas.microsoft.com/office/drawing/2014/main" id="{D0E5E3B7-A155-1995-8A5E-FCDE45536151}"/>
              </a:ext>
            </a:extLst>
          </p:cNvPr>
          <p:cNvGraphicFramePr>
            <a:graphicFrameLocks noGrp="1"/>
          </p:cNvGraphicFramePr>
          <p:nvPr/>
        </p:nvGraphicFramePr>
        <p:xfrm>
          <a:off x="622800" y="3186365"/>
          <a:ext cx="5612400" cy="2011680"/>
        </p:xfrm>
        <a:graphic>
          <a:graphicData uri="http://schemas.openxmlformats.org/drawingml/2006/table">
            <a:tbl>
              <a:tblPr firstRow="1" bandRow="1">
                <a:tableStyleId>{5940675A-B579-460E-94D1-54222C63F5DA}</a:tableStyleId>
              </a:tblPr>
              <a:tblGrid>
                <a:gridCol w="5612400">
                  <a:extLst>
                    <a:ext uri="{9D8B030D-6E8A-4147-A177-3AD203B41FA5}">
                      <a16:colId xmlns:a16="http://schemas.microsoft.com/office/drawing/2014/main" val="858496685"/>
                    </a:ext>
                  </a:extLst>
                </a:gridCol>
              </a:tblGrid>
              <a:tr h="370840">
                <a:tc>
                  <a:txBody>
                    <a:bodyPr/>
                    <a:lstStyle/>
                    <a:p>
                      <a:r>
                        <a:rPr lang="ja-JP" altLang="en-US" sz="900" b="1">
                          <a:latin typeface="+mn-ea"/>
                        </a:rPr>
                        <a:t>ティア1：部分的である （Partial） </a:t>
                      </a:r>
                      <a:br>
                        <a:rPr lang="en-US" altLang="ja-JP" sz="900">
                          <a:latin typeface="+mn-ea"/>
                        </a:rPr>
                      </a:br>
                      <a:r>
                        <a:rPr lang="ja-JP" altLang="en-US" sz="900">
                          <a:latin typeface="+mn-ea"/>
                        </a:rPr>
                        <a:t>セキュリティ対策は経験に基づいて実施される。 セキュリティ対策は組織として整備されておらず場当たり的に実施されている。 </a:t>
                      </a:r>
                      <a:endParaRPr kumimoji="1" lang="ja-JP" altLang="en-US" sz="900"/>
                    </a:p>
                  </a:txBody>
                  <a:tcPr>
                    <a:solidFill>
                      <a:schemeClr val="bg1"/>
                    </a:solidFill>
                  </a:tcPr>
                </a:tc>
                <a:extLst>
                  <a:ext uri="{0D108BD9-81ED-4DB2-BD59-A6C34878D82A}">
                    <a16:rowId xmlns:a16="http://schemas.microsoft.com/office/drawing/2014/main" val="3834769483"/>
                  </a:ext>
                </a:extLst>
              </a:tr>
              <a:tr h="370840">
                <a:tc>
                  <a:txBody>
                    <a:bodyPr/>
                    <a:lstStyle/>
                    <a:p>
                      <a:r>
                        <a:rPr lang="ja-JP" altLang="en-US" sz="900" b="1">
                          <a:latin typeface="+mn-ea"/>
                        </a:rPr>
                        <a:t>ティア2：リスク情報を活用している （Risk Informed） </a:t>
                      </a:r>
                      <a:br>
                        <a:rPr lang="en-US" altLang="ja-JP" sz="900">
                          <a:latin typeface="+mn-ea"/>
                        </a:rPr>
                      </a:br>
                      <a:r>
                        <a:rPr lang="ja-JP" altLang="en-US" sz="900">
                          <a:latin typeface="+mn-ea"/>
                        </a:rPr>
                        <a:t>セキュリティ対策はセキュリティリスクを考慮して実施されているが、組織として方針や標準が定められてはいない、あるいは非公式に存在する。 </a:t>
                      </a:r>
                      <a:endParaRPr kumimoji="1" lang="ja-JP" altLang="en-US" sz="900"/>
                    </a:p>
                  </a:txBody>
                  <a:tcPr>
                    <a:solidFill>
                      <a:schemeClr val="bg1"/>
                    </a:solidFill>
                  </a:tcPr>
                </a:tc>
                <a:extLst>
                  <a:ext uri="{0D108BD9-81ED-4DB2-BD59-A6C34878D82A}">
                    <a16:rowId xmlns:a16="http://schemas.microsoft.com/office/drawing/2014/main" val="4139758743"/>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900" b="1">
                          <a:latin typeface="+mn-ea"/>
                        </a:rPr>
                        <a:t>ティア3：繰り返し適用可能である （Repeatable） </a:t>
                      </a:r>
                      <a:br>
                        <a:rPr lang="en-US" altLang="ja-JP" sz="900">
                          <a:latin typeface="+mn-ea"/>
                        </a:rPr>
                      </a:br>
                      <a:r>
                        <a:rPr lang="ja-JP" altLang="en-US" sz="900">
                          <a:latin typeface="+mn-ea"/>
                        </a:rPr>
                        <a:t>セキュリティ対策は組織の方針・標準として定義、周知されており、脅威や技術の変化に伴い方針・標準は定期的に更新される。 </a:t>
                      </a:r>
                      <a:endParaRPr lang="en-US" altLang="ja-JP" sz="900">
                        <a:latin typeface="+mn-ea"/>
                      </a:endParaRPr>
                    </a:p>
                  </a:txBody>
                  <a:tcPr>
                    <a:solidFill>
                      <a:schemeClr val="bg1"/>
                    </a:solidFill>
                  </a:tcPr>
                </a:tc>
                <a:extLst>
                  <a:ext uri="{0D108BD9-81ED-4DB2-BD59-A6C34878D82A}">
                    <a16:rowId xmlns:a16="http://schemas.microsoft.com/office/drawing/2014/main" val="1249042687"/>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900" b="1">
                          <a:latin typeface="+mn-ea"/>
                        </a:rPr>
                        <a:t>ティア4：適応している （Adoptive） </a:t>
                      </a:r>
                      <a:br>
                        <a:rPr lang="en-US" altLang="ja-JP" sz="900">
                          <a:latin typeface="+mn-ea"/>
                        </a:rPr>
                      </a:br>
                      <a:r>
                        <a:rPr lang="ja-JP" altLang="en-US" sz="900">
                          <a:latin typeface="+mn-ea"/>
                        </a:rPr>
                        <a:t>組織で標準化されたセキュリティ対策は、脅威や技術の変化、組織における過去の教訓やセキュリティ対策に関するメトリックスなどを参考に継続的かつタイムリーに調整される。 </a:t>
                      </a:r>
                      <a:endParaRPr lang="en-US" altLang="ja-JP" sz="900">
                        <a:latin typeface="+mn-ea"/>
                      </a:endParaRPr>
                    </a:p>
                  </a:txBody>
                  <a:tcPr>
                    <a:solidFill>
                      <a:schemeClr val="bg1"/>
                    </a:solidFill>
                  </a:tcPr>
                </a:tc>
                <a:extLst>
                  <a:ext uri="{0D108BD9-81ED-4DB2-BD59-A6C34878D82A}">
                    <a16:rowId xmlns:a16="http://schemas.microsoft.com/office/drawing/2014/main" val="1202584733"/>
                  </a:ext>
                </a:extLst>
              </a:tr>
            </a:tbl>
          </a:graphicData>
        </a:graphic>
      </p:graphicFrame>
      <p:sp>
        <p:nvSpPr>
          <p:cNvPr id="59" name="テキスト ボックス 58">
            <a:extLst>
              <a:ext uri="{FF2B5EF4-FFF2-40B4-BE49-F238E27FC236}">
                <a16:creationId xmlns:a16="http://schemas.microsoft.com/office/drawing/2014/main" id="{81FA2193-C4A7-337A-65D2-2D559296C5B0}"/>
              </a:ext>
            </a:extLst>
          </p:cNvPr>
          <p:cNvSpPr txBox="1"/>
          <p:nvPr/>
        </p:nvSpPr>
        <p:spPr>
          <a:xfrm>
            <a:off x="2431927" y="7733362"/>
            <a:ext cx="1739406" cy="46166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・ビジネス上の要求事項</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・リスク許容度</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・割り当て可能なリソースなど</a:t>
            </a:r>
          </a:p>
        </p:txBody>
      </p:sp>
      <p:grpSp>
        <p:nvGrpSpPr>
          <p:cNvPr id="9" name="グループ化 8">
            <a:extLst>
              <a:ext uri="{FF2B5EF4-FFF2-40B4-BE49-F238E27FC236}">
                <a16:creationId xmlns:a16="http://schemas.microsoft.com/office/drawing/2014/main" id="{F98C36F4-B69F-384B-4A80-B81DD47B92B6}"/>
              </a:ext>
            </a:extLst>
          </p:cNvPr>
          <p:cNvGrpSpPr/>
          <p:nvPr/>
        </p:nvGrpSpPr>
        <p:grpSpPr>
          <a:xfrm>
            <a:off x="4459056" y="8632125"/>
            <a:ext cx="1403472" cy="215444"/>
            <a:chOff x="1182456" y="9002777"/>
            <a:chExt cx="1403472" cy="215444"/>
          </a:xfrm>
        </p:grpSpPr>
        <p:sp>
          <p:nvSpPr>
            <p:cNvPr id="11" name="テキスト ボックス 10">
              <a:extLst>
                <a:ext uri="{FF2B5EF4-FFF2-40B4-BE49-F238E27FC236}">
                  <a16:creationId xmlns:a16="http://schemas.microsoft.com/office/drawing/2014/main" id="{C9A37CD3-F781-6498-A70F-E0A93F66FF28}"/>
                </a:ext>
              </a:extLst>
            </p:cNvPr>
            <p:cNvSpPr txBox="1"/>
            <p:nvPr/>
          </p:nvSpPr>
          <p:spPr>
            <a:xfrm>
              <a:off x="1182456" y="9002777"/>
              <a:ext cx="662521"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ティア</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1</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13" name="直線矢印コネクタ 12">
              <a:extLst>
                <a:ext uri="{FF2B5EF4-FFF2-40B4-BE49-F238E27FC236}">
                  <a16:creationId xmlns:a16="http://schemas.microsoft.com/office/drawing/2014/main" id="{1085EDE4-1AEF-BBD3-E9B2-E9D3B5696223}"/>
                </a:ext>
              </a:extLst>
            </p:cNvPr>
            <p:cNvCxnSpPr>
              <a:cxnSpLocks/>
            </p:cNvCxnSpPr>
            <p:nvPr/>
          </p:nvCxnSpPr>
          <p:spPr>
            <a:xfrm>
              <a:off x="1753241" y="9091447"/>
              <a:ext cx="28800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4" name="テキスト ボックス 13">
              <a:extLst>
                <a:ext uri="{FF2B5EF4-FFF2-40B4-BE49-F238E27FC236}">
                  <a16:creationId xmlns:a16="http://schemas.microsoft.com/office/drawing/2014/main" id="{13D02EBA-F863-486D-B5F1-D9863673A44E}"/>
                </a:ext>
              </a:extLst>
            </p:cNvPr>
            <p:cNvSpPr txBox="1"/>
            <p:nvPr/>
          </p:nvSpPr>
          <p:spPr>
            <a:xfrm>
              <a:off x="1993544" y="9002777"/>
              <a:ext cx="592384"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ティア</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4</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grpSp>
      <p:sp>
        <p:nvSpPr>
          <p:cNvPr id="16" name="テキスト ボックス 15">
            <a:extLst>
              <a:ext uri="{FF2B5EF4-FFF2-40B4-BE49-F238E27FC236}">
                <a16:creationId xmlns:a16="http://schemas.microsoft.com/office/drawing/2014/main" id="{4963B306-EDF9-19F0-E813-2EA432432735}"/>
              </a:ext>
            </a:extLst>
          </p:cNvPr>
          <p:cNvSpPr txBox="1"/>
          <p:nvPr/>
        </p:nvSpPr>
        <p:spPr>
          <a:xfrm>
            <a:off x="619048" y="9008808"/>
            <a:ext cx="561240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37.</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プロファイルの活用イメージ</a:t>
            </a:r>
            <a:b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（出典）デジタル庁</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「政府情報システムにおける サイバーセキュリティフレームワーク導入に関する 技術レポート 」を基に作成</a:t>
            </a:r>
          </a:p>
        </p:txBody>
      </p:sp>
      <p:graphicFrame>
        <p:nvGraphicFramePr>
          <p:cNvPr id="4" name="表 3">
            <a:extLst>
              <a:ext uri="{FF2B5EF4-FFF2-40B4-BE49-F238E27FC236}">
                <a16:creationId xmlns:a16="http://schemas.microsoft.com/office/drawing/2014/main" id="{95A3DE0F-C26F-A0C1-3E51-D86BD274F707}"/>
              </a:ext>
            </a:extLst>
          </p:cNvPr>
          <p:cNvGraphicFramePr>
            <a:graphicFrameLocks noGrp="1"/>
          </p:cNvGraphicFramePr>
          <p:nvPr>
            <p:extLst>
              <p:ext uri="{D42A27DB-BD31-4B8C-83A1-F6EECF244321}">
                <p14:modId xmlns:p14="http://schemas.microsoft.com/office/powerpoint/2010/main" val="2354067376"/>
              </p:ext>
            </p:extLst>
          </p:nvPr>
        </p:nvGraphicFramePr>
        <p:xfrm>
          <a:off x="619048" y="2324248"/>
          <a:ext cx="5612400" cy="8915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824828470"/>
                    </a:ext>
                  </a:extLst>
                </a:gridCol>
              </a:tblGrid>
              <a:tr h="358210">
                <a:tc>
                  <a:txBody>
                    <a:bodyPr/>
                    <a:lstStyle/>
                    <a:p>
                      <a:pPr marL="0" indent="0">
                        <a:buFont typeface="Arial" panose="020B0604020202020204" pitchFamily="34" charset="0"/>
                        <a:buNone/>
                      </a:pPr>
                      <a:r>
                        <a:rPr kumimoji="1" lang="ja-JP" altLang="en-US" sz="1050" b="0" dirty="0">
                          <a:solidFill>
                            <a:schemeClr val="tx1"/>
                          </a:solidFill>
                          <a:latin typeface="+mn-ea"/>
                          <a:ea typeface="+mn-ea"/>
                        </a:rPr>
                        <a:t> 　ティアとは、組織におけるサイバーセキュリティリスクへの対応状況を評価する際の指標を定義したものです。指標は以下の</a:t>
                      </a:r>
                      <a:r>
                        <a:rPr kumimoji="1" lang="en-US" altLang="ja-JP" sz="1050" b="0" dirty="0">
                          <a:solidFill>
                            <a:schemeClr val="tx1"/>
                          </a:solidFill>
                          <a:latin typeface="+mn-ea"/>
                          <a:ea typeface="+mn-ea"/>
                        </a:rPr>
                        <a:t>4</a:t>
                      </a:r>
                      <a:r>
                        <a:rPr kumimoji="1" lang="ja-JP" altLang="en-US" sz="1050" b="0" dirty="0">
                          <a:solidFill>
                            <a:schemeClr val="tx1"/>
                          </a:solidFill>
                          <a:latin typeface="+mn-ea"/>
                          <a:ea typeface="+mn-ea"/>
                        </a:rPr>
                        <a:t>段階があります。</a:t>
                      </a:r>
                      <a:r>
                        <a:rPr kumimoji="1" lang="ja-JP" altLang="en-US" sz="1050" b="0" dirty="0">
                          <a:solidFill>
                            <a:schemeClr val="tx1"/>
                          </a:solidFill>
                        </a:rPr>
                        <a:t>各ティアの定義は、組織に応じて柔軟にアレンジすることが可能です（以下の表は一例です）。また、必ずしもすべてのカテゴリにおいて最高レベル（ティア</a:t>
                      </a:r>
                      <a:r>
                        <a:rPr kumimoji="1" lang="en-US" altLang="ja-JP" sz="1050" b="0" dirty="0">
                          <a:solidFill>
                            <a:schemeClr val="tx1"/>
                          </a:solidFill>
                        </a:rPr>
                        <a:t>4</a:t>
                      </a:r>
                      <a:r>
                        <a:rPr kumimoji="1" lang="ja-JP" altLang="en-US" sz="1050" b="0" dirty="0">
                          <a:solidFill>
                            <a:schemeClr val="tx1"/>
                          </a:solidFill>
                        </a:rPr>
                        <a:t>）を目指す必要はありません。ビジネス特性や情報資産の実態などに応じて、カテゴリごとに目指すべきティアを設定しましょう。</a:t>
                      </a:r>
                      <a:r>
                        <a:rPr kumimoji="1" lang="ja-JP" altLang="en-US" sz="1050" b="0" dirty="0">
                          <a:solidFill>
                            <a:schemeClr val="tx1"/>
                          </a:solidFill>
                          <a:latin typeface="+mn-ea"/>
                          <a:ea typeface="+mn-ea"/>
                        </a:rPr>
                        <a:t>　　　</a:t>
                      </a:r>
                      <a:endParaRPr kumimoji="1" lang="en-US" altLang="ja-JP" sz="1050" b="0" dirty="0">
                        <a:solidFill>
                          <a:schemeClr val="tx1"/>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9637740"/>
                  </a:ext>
                </a:extLst>
              </a:tr>
            </a:tbl>
          </a:graphicData>
        </a:graphic>
      </p:graphicFrame>
      <p:sp>
        <p:nvSpPr>
          <p:cNvPr id="17" name="テキスト プレースホルダー 3">
            <a:extLst>
              <a:ext uri="{FF2B5EF4-FFF2-40B4-BE49-F238E27FC236}">
                <a16:creationId xmlns:a16="http://schemas.microsoft.com/office/drawing/2014/main" id="{3738EE6D-83E2-1D3B-0B40-5FE0CCD306EC}"/>
              </a:ext>
            </a:extLst>
          </p:cNvPr>
          <p:cNvSpPr>
            <a:spLocks noGrp="1"/>
          </p:cNvSpPr>
          <p:nvPr>
            <p:ph type="body" sz="quarter" idx="16"/>
          </p:nvPr>
        </p:nvSpPr>
        <p:spPr>
          <a:xfrm>
            <a:off x="622800" y="2052000"/>
            <a:ext cx="5612400" cy="381000"/>
          </a:xfrm>
        </p:spPr>
        <p:txBody>
          <a:bodyPr/>
          <a:lstStyle/>
          <a:p>
            <a:r>
              <a:rPr kumimoji="1" lang="ja-JP" altLang="en-US"/>
              <a:t>「ティア」</a:t>
            </a:r>
          </a:p>
        </p:txBody>
      </p:sp>
      <p:sp>
        <p:nvSpPr>
          <p:cNvPr id="18" name="テキスト プレースホルダー 3">
            <a:extLst>
              <a:ext uri="{FF2B5EF4-FFF2-40B4-BE49-F238E27FC236}">
                <a16:creationId xmlns:a16="http://schemas.microsoft.com/office/drawing/2014/main" id="{D5FA8215-39EF-98DC-6F8F-35E72F9E1922}"/>
              </a:ext>
            </a:extLst>
          </p:cNvPr>
          <p:cNvSpPr txBox="1">
            <a:spLocks/>
          </p:cNvSpPr>
          <p:nvPr/>
        </p:nvSpPr>
        <p:spPr>
          <a:xfrm>
            <a:off x="622800" y="5378593"/>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「プロファイル」</a:t>
            </a:r>
          </a:p>
        </p:txBody>
      </p:sp>
      <p:sp>
        <p:nvSpPr>
          <p:cNvPr id="23" name="テキスト ボックス 22">
            <a:extLst>
              <a:ext uri="{FF2B5EF4-FFF2-40B4-BE49-F238E27FC236}">
                <a16:creationId xmlns:a16="http://schemas.microsoft.com/office/drawing/2014/main" id="{9CC2A07A-2D81-1BC9-69D2-8A2C008846DD}"/>
              </a:ext>
            </a:extLst>
          </p:cNvPr>
          <p:cNvSpPr txBox="1"/>
          <p:nvPr/>
        </p:nvSpPr>
        <p:spPr>
          <a:xfrm>
            <a:off x="622800" y="5681908"/>
            <a:ext cx="5612400" cy="138499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プロファイルとは、機能・カテゴリ・サブカテゴリについて、組織ごとに考慮すべき点を踏まえて調整し、整理したものです。組織はプロファイルを用いることで</a:t>
            </a:r>
            <a:r>
              <a:rPr kumimoji="0" lang="ja-JP" altLang="en-US" sz="1050" b="0" i="0" u="none" strike="noStrike" kern="1200" cap="none" spc="0" normalizeH="0" baseline="0" noProof="0">
                <a:ln>
                  <a:noFill/>
                </a:ln>
                <a:solidFill>
                  <a:prstClr val="black"/>
                </a:solidFill>
                <a:effectLst/>
                <a:uLnTx/>
                <a:uFillTx/>
                <a:latin typeface="Noto Sans JP"/>
                <a:ea typeface="メイリオ"/>
                <a:cs typeface="+mn-cs"/>
              </a:rPr>
              <a:t>、サイバーセキュリティ対策の現在の状態（現在の姿）と、目標の状態（あるべき姿）を明らかにすることができます。そして「</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現在の姿」と「あるべき姿」を比較することで、サイバーセキュリティマネジメント上の目標を達成する上で、解消が必要なギャップを知ることができます。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0" lang="ja-JP" altLang="en-US" sz="1050" b="0" i="0" u="none" strike="noStrike" kern="1200" cap="none" spc="0" normalizeH="0" baseline="0" noProof="0">
                <a:ln>
                  <a:noFill/>
                </a:ln>
                <a:solidFill>
                  <a:prstClr val="black"/>
                </a:solidFill>
                <a:effectLst/>
                <a:uLnTx/>
                <a:uFillTx/>
                <a:latin typeface="Noto Sans JP"/>
                <a:ea typeface="メイリオ"/>
                <a:cs typeface="+mn-cs"/>
              </a:rPr>
              <a:t>「あるべき姿」の策定については、組織のビジネス上の要求、リスク許容度、割当可能なリソースに基づき、コアの機能、カテゴリ、サブカテゴリの到達地点を調整します。</a:t>
            </a:r>
            <a:endParaRPr kumimoji="0"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4" name="テキスト ボックス 23">
            <a:extLst>
              <a:ext uri="{FF2B5EF4-FFF2-40B4-BE49-F238E27FC236}">
                <a16:creationId xmlns:a16="http://schemas.microsoft.com/office/drawing/2014/main" id="{46B0D7D6-0023-C61D-C7F1-79FE002DDFD2}"/>
              </a:ext>
            </a:extLst>
          </p:cNvPr>
          <p:cNvSpPr txBox="1"/>
          <p:nvPr/>
        </p:nvSpPr>
        <p:spPr>
          <a:xfrm>
            <a:off x="619048" y="5229653"/>
            <a:ext cx="5612400" cy="18466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（出典）デジタル庁</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「政府情報システムにおける サイバーセキュリティフレームワーク導入に関する 技術レポート 」を基に作成</a:t>
            </a:r>
          </a:p>
        </p:txBody>
      </p:sp>
      <p:sp>
        <p:nvSpPr>
          <p:cNvPr id="12" name="テキスト プレースホルダー 2">
            <a:extLst>
              <a:ext uri="{FF2B5EF4-FFF2-40B4-BE49-F238E27FC236}">
                <a16:creationId xmlns:a16="http://schemas.microsoft.com/office/drawing/2014/main" id="{77116A5B-6E0C-FD66-5142-20451C6E248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7-3. NIST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サイバーセキュリティフレームワーク（</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CSF</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100" b="1" i="0" u="none" strike="noStrike" kern="120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p:txBody>
      </p:sp>
      <p:sp>
        <p:nvSpPr>
          <p:cNvPr id="7" name="スライド番号プレースホルダー 4">
            <a:extLst>
              <a:ext uri="{FF2B5EF4-FFF2-40B4-BE49-F238E27FC236}">
                <a16:creationId xmlns:a16="http://schemas.microsoft.com/office/drawing/2014/main" id="{27F25F7E-5A21-0AB4-2821-2F8CD100F298}"/>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19</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69937356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C13A2F65-EEDD-AF24-A645-21844E01ECE2}"/>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テキスト プレースホルダー 2">
            <a:extLst>
              <a:ext uri="{FF2B5EF4-FFF2-40B4-BE49-F238E27FC236}">
                <a16:creationId xmlns:a16="http://schemas.microsoft.com/office/drawing/2014/main" id="{80FD7F06-D2A1-3D47-012D-42F7EDBFC116}"/>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1</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デジタル時代の社会と</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IT</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情勢</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1-1.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デジタル時代の社会変革と</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情勢の関係性</a:t>
            </a:r>
          </a:p>
        </p:txBody>
      </p:sp>
      <p:sp>
        <p:nvSpPr>
          <p:cNvPr id="23" name="テキスト プレースホルダー 3">
            <a:extLst>
              <a:ext uri="{FF2B5EF4-FFF2-40B4-BE49-F238E27FC236}">
                <a16:creationId xmlns:a16="http://schemas.microsoft.com/office/drawing/2014/main" id="{E29F8370-36F3-0342-B1A3-2E0BFE53CBC3}"/>
              </a:ext>
            </a:extLst>
          </p:cNvPr>
          <p:cNvSpPr>
            <a:spLocks noGrp="1"/>
          </p:cNvSpPr>
          <p:nvPr>
            <p:ph type="body" sz="quarter" idx="14"/>
          </p:nvPr>
        </p:nvSpPr>
        <p:spPr>
          <a:xfrm>
            <a:off x="1123949" y="1457325"/>
            <a:ext cx="5114429" cy="381000"/>
          </a:xfrm>
        </p:spPr>
        <p: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1-1-1.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社会の現状と今後の動向</a:t>
            </a:r>
          </a:p>
        </p:txBody>
      </p:sp>
      <p:graphicFrame>
        <p:nvGraphicFramePr>
          <p:cNvPr id="3" name="表 2">
            <a:extLst>
              <a:ext uri="{FF2B5EF4-FFF2-40B4-BE49-F238E27FC236}">
                <a16:creationId xmlns:a16="http://schemas.microsoft.com/office/drawing/2014/main" id="{51098F82-D9F7-533A-C20C-B494BBD1747A}"/>
              </a:ext>
            </a:extLst>
          </p:cNvPr>
          <p:cNvGraphicFramePr>
            <a:graphicFrameLocks noGrp="1"/>
          </p:cNvGraphicFramePr>
          <p:nvPr/>
        </p:nvGraphicFramePr>
        <p:xfrm>
          <a:off x="625978" y="2703692"/>
          <a:ext cx="5612400" cy="3219471"/>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1">
                          <a:solidFill>
                            <a:schemeClr val="bg1"/>
                          </a:solidFill>
                          <a:latin typeface="+mn-ea"/>
                          <a:ea typeface="+mn-ea"/>
                        </a:rPr>
                        <a:t>DX</a:t>
                      </a:r>
                      <a:r>
                        <a:rPr kumimoji="1" lang="ja-JP" altLang="en-US" sz="1050" b="1">
                          <a:solidFill>
                            <a:schemeClr val="bg1"/>
                          </a:solidFill>
                          <a:latin typeface="+mn-ea"/>
                          <a:ea typeface="+mn-ea"/>
                        </a:rPr>
                        <a:t>の定義</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84214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a:solidFill>
                            <a:schemeClr val="tx1"/>
                          </a:solidFill>
                          <a:latin typeface="+mn-ea"/>
                          <a:ea typeface="+mn-ea"/>
                        </a:rPr>
                        <a:t>　</a:t>
                      </a:r>
                      <a:r>
                        <a:rPr lang="en-US" altLang="ja-JP" sz="1050">
                          <a:solidFill>
                            <a:schemeClr val="tx1"/>
                          </a:solidFill>
                          <a:latin typeface="+mn-ea"/>
                          <a:ea typeface="+mn-ea"/>
                        </a:rPr>
                        <a:t>DX</a:t>
                      </a:r>
                      <a:r>
                        <a:rPr lang="ja-JP" altLang="en-US" sz="1050">
                          <a:solidFill>
                            <a:schemeClr val="tx1"/>
                          </a:solidFill>
                          <a:latin typeface="+mn-ea"/>
                          <a:ea typeface="+mn-ea"/>
                        </a:rPr>
                        <a:t>とは、企業がビジネス環境の激しい変化に対応し、データとデジタル技術を活用して、顧客や社会のニーズを基に、製品やサービス、ビジネスモデルを変革するとともに、業務そのものや、組織、プロセス、企業文化・風土を変革し、競争上の優位性を確立すること</a:t>
                      </a:r>
                      <a:r>
                        <a:rPr lang="ja-JP" altLang="en-US" sz="800">
                          <a:solidFill>
                            <a:schemeClr val="tx1"/>
                          </a:solidFill>
                          <a:latin typeface="+mn-ea"/>
                          <a:ea typeface="+mn-ea"/>
                        </a:rPr>
                        <a:t> </a:t>
                      </a:r>
                      <a:r>
                        <a:rPr lang="en-US" altLang="ja-JP" sz="800" baseline="30000">
                          <a:solidFill>
                            <a:schemeClr val="tx1"/>
                          </a:solidFill>
                          <a:latin typeface="+mn-ea"/>
                          <a:ea typeface="+mn-ea"/>
                        </a:rPr>
                        <a:t>[1]</a:t>
                      </a:r>
                      <a:endParaRPr lang="ja-JP" altLang="en-US" sz="6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1" i="0" u="none" strike="noStrike" kern="1200" cap="none" spc="0" normalizeH="0" baseline="0" noProof="0">
                          <a:ln>
                            <a:noFill/>
                          </a:ln>
                          <a:solidFill>
                            <a:schemeClr val="bg1"/>
                          </a:solidFill>
                          <a:effectLst/>
                          <a:uLnTx/>
                          <a:uFillTx/>
                          <a:latin typeface="+mn-ea"/>
                          <a:ea typeface="+mn-ea"/>
                          <a:cs typeface="+mn-cs"/>
                        </a:rPr>
                        <a:t>DX</a:t>
                      </a:r>
                      <a:r>
                        <a:rPr kumimoji="1" lang="ja-JP" altLang="en-US" sz="1050" b="1" i="0" u="none" strike="noStrike" kern="1200" cap="none" spc="0" normalizeH="0" baseline="0" noProof="0">
                          <a:ln>
                            <a:noFill/>
                          </a:ln>
                          <a:solidFill>
                            <a:schemeClr val="bg1"/>
                          </a:solidFill>
                          <a:effectLst/>
                          <a:uLnTx/>
                          <a:uFillTx/>
                          <a:latin typeface="+mn-ea"/>
                          <a:ea typeface="+mn-ea"/>
                          <a:cs typeface="+mn-cs"/>
                        </a:rPr>
                        <a:t>の概要</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1496053">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900" b="0" i="0">
                          <a:solidFill>
                            <a:schemeClr val="tx1"/>
                          </a:solidFill>
                          <a:effectLst/>
                          <a:latin typeface="+mn-ea"/>
                          <a:ea typeface="+mn-ea"/>
                        </a:rPr>
                        <a:t>　</a:t>
                      </a:r>
                      <a:r>
                        <a:rPr lang="en-US" altLang="ja-JP" sz="1050" b="0" i="0">
                          <a:solidFill>
                            <a:schemeClr val="tx1"/>
                          </a:solidFill>
                          <a:effectLst/>
                          <a:latin typeface="+mn-ea"/>
                          <a:ea typeface="+mn-ea"/>
                        </a:rPr>
                        <a:t>DX</a:t>
                      </a:r>
                      <a:r>
                        <a:rPr lang="ja-JP" altLang="en-US" sz="1050" b="0" i="0">
                          <a:solidFill>
                            <a:schemeClr val="tx1"/>
                          </a:solidFill>
                          <a:effectLst/>
                          <a:latin typeface="+mn-ea"/>
                          <a:ea typeface="+mn-ea"/>
                        </a:rPr>
                        <a:t>とは、データやデジタル技術を活用して、顧客視点で新たな価値を創出することです。このためには、ビジネスモデルや企業文化などの変革が必要です。</a:t>
                      </a:r>
                      <a:r>
                        <a:rPr lang="en-US" altLang="ja-JP" sz="1050" b="0" i="0">
                          <a:solidFill>
                            <a:schemeClr val="tx1"/>
                          </a:solidFill>
                          <a:effectLst/>
                          <a:latin typeface="+mn-ea"/>
                          <a:ea typeface="+mn-ea"/>
                        </a:rPr>
                        <a:t>DX</a:t>
                      </a:r>
                      <a:r>
                        <a:rPr lang="ja-JP" altLang="en-US" sz="1050" b="0" i="0">
                          <a:solidFill>
                            <a:schemeClr val="tx1"/>
                          </a:solidFill>
                          <a:effectLst/>
                          <a:latin typeface="+mn-ea"/>
                          <a:ea typeface="+mn-ea"/>
                        </a:rPr>
                        <a:t>を推進するための</a:t>
                      </a:r>
                      <a:r>
                        <a:rPr lang="en-US" altLang="ja-JP" sz="1050" b="0" i="0">
                          <a:solidFill>
                            <a:schemeClr val="tx1"/>
                          </a:solidFill>
                          <a:effectLst/>
                          <a:latin typeface="+mn-ea"/>
                          <a:ea typeface="+mn-ea"/>
                        </a:rPr>
                        <a:t>DX</a:t>
                      </a:r>
                      <a:r>
                        <a:rPr lang="ja-JP" altLang="en-US" sz="1050" b="0" i="0">
                          <a:solidFill>
                            <a:schemeClr val="tx1"/>
                          </a:solidFill>
                          <a:effectLst/>
                          <a:latin typeface="+mn-ea"/>
                          <a:ea typeface="+mn-ea"/>
                        </a:rPr>
                        <a:t>戦略では、まず経営者が自社の理念や存在意義を明確にし、将来の経営ビジョン（</a:t>
                      </a:r>
                      <a:r>
                        <a:rPr lang="en-US" altLang="ja-JP" sz="1050" b="0" i="0">
                          <a:solidFill>
                            <a:schemeClr val="tx1"/>
                          </a:solidFill>
                          <a:effectLst/>
                          <a:latin typeface="+mn-ea"/>
                          <a:ea typeface="+mn-ea"/>
                        </a:rPr>
                        <a:t>5</a:t>
                      </a:r>
                      <a:r>
                        <a:rPr lang="ja-JP" altLang="en-US" sz="1050" b="0" i="0">
                          <a:solidFill>
                            <a:schemeClr val="tx1"/>
                          </a:solidFill>
                          <a:effectLst/>
                          <a:latin typeface="+mn-ea"/>
                          <a:ea typeface="+mn-ea"/>
                        </a:rPr>
                        <a:t>年後や</a:t>
                      </a:r>
                      <a:r>
                        <a:rPr lang="en-US" altLang="ja-JP" sz="1050" b="0" i="0">
                          <a:solidFill>
                            <a:schemeClr val="tx1"/>
                          </a:solidFill>
                          <a:effectLst/>
                          <a:latin typeface="+mn-ea"/>
                          <a:ea typeface="+mn-ea"/>
                        </a:rPr>
                        <a:t>10</a:t>
                      </a:r>
                      <a:r>
                        <a:rPr lang="ja-JP" altLang="en-US" sz="1050" b="0" i="0">
                          <a:solidFill>
                            <a:schemeClr val="tx1"/>
                          </a:solidFill>
                          <a:effectLst/>
                          <a:latin typeface="+mn-ea"/>
                          <a:ea typeface="+mn-ea"/>
                        </a:rPr>
                        <a:t>年後にどのような企業になりたいか）を具体的に描きます。次に、そのビジョンの実現に向けて関係者を巻き込みながら、現在の状況と目標との差を埋めるために解決すべき課題を整理します。そして、デジタル技術を活用してこれらの課題を解決し、ビジネスモデルや組織、企業文化などを変革することで、経営ビジョンの実現を目指します。</a:t>
                      </a:r>
                      <a:br>
                        <a:rPr lang="en-US" altLang="ja-JP" sz="1050" b="0" i="0">
                          <a:solidFill>
                            <a:schemeClr val="tx1"/>
                          </a:solidFill>
                          <a:effectLst/>
                          <a:latin typeface="+mn-ea"/>
                          <a:ea typeface="+mn-ea"/>
                        </a:rPr>
                      </a:br>
                      <a:r>
                        <a:rPr lang="ja-JP" altLang="en-US" sz="1050" b="0" i="0">
                          <a:solidFill>
                            <a:schemeClr val="tx1"/>
                          </a:solidFill>
                          <a:effectLst/>
                          <a:latin typeface="+mn-ea"/>
                          <a:ea typeface="+mn-ea"/>
                        </a:rPr>
                        <a:t>　また、</a:t>
                      </a:r>
                      <a:r>
                        <a:rPr lang="en-US" altLang="ja-JP" sz="1050" b="0" i="0">
                          <a:solidFill>
                            <a:schemeClr val="tx1"/>
                          </a:solidFill>
                          <a:effectLst/>
                          <a:latin typeface="+mn-ea"/>
                          <a:ea typeface="+mn-ea"/>
                        </a:rPr>
                        <a:t>DX</a:t>
                      </a:r>
                      <a:r>
                        <a:rPr lang="ja-JP" altLang="en-US" sz="1050" b="0" i="0">
                          <a:solidFill>
                            <a:schemeClr val="tx1"/>
                          </a:solidFill>
                          <a:effectLst/>
                          <a:latin typeface="+mn-ea"/>
                          <a:ea typeface="+mn-ea"/>
                        </a:rPr>
                        <a:t>を推進するにあたり、「知識」「人材」「セキュリティ」の</a:t>
                      </a:r>
                      <a:r>
                        <a:rPr lang="en-US" altLang="ja-JP" sz="1050" b="0" i="0">
                          <a:solidFill>
                            <a:schemeClr val="tx1"/>
                          </a:solidFill>
                          <a:effectLst/>
                          <a:latin typeface="+mn-ea"/>
                          <a:ea typeface="+mn-ea"/>
                        </a:rPr>
                        <a:t>3</a:t>
                      </a:r>
                      <a:r>
                        <a:rPr lang="ja-JP" altLang="en-US" sz="1050" b="0" i="0">
                          <a:solidFill>
                            <a:schemeClr val="tx1"/>
                          </a:solidFill>
                          <a:effectLst/>
                          <a:latin typeface="+mn-ea"/>
                          <a:ea typeface="+mn-ea"/>
                        </a:rPr>
                        <a:t>点が重要なキーワードとなります。</a:t>
                      </a:r>
                      <a:endParaRPr kumimoji="1" lang="ja-JP" altLang="en-US" sz="9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
        <p:nvSpPr>
          <p:cNvPr id="19" name="テキスト プレースホルダー 5">
            <a:extLst>
              <a:ext uri="{FF2B5EF4-FFF2-40B4-BE49-F238E27FC236}">
                <a16:creationId xmlns:a16="http://schemas.microsoft.com/office/drawing/2014/main" id="{779B0BEE-8C6A-E6FD-69E9-D3ED4CFC418E}"/>
              </a:ext>
            </a:extLst>
          </p:cNvPr>
          <p:cNvSpPr txBox="1">
            <a:spLocks/>
          </p:cNvSpPr>
          <p:nvPr/>
        </p:nvSpPr>
        <p:spPr>
          <a:xfrm>
            <a:off x="625978" y="1933407"/>
            <a:ext cx="561240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デジタルトランスフォーメーション（</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DX</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）とは</a:t>
            </a:r>
          </a:p>
        </p:txBody>
      </p:sp>
      <p:graphicFrame>
        <p:nvGraphicFramePr>
          <p:cNvPr id="20" name="表 19">
            <a:extLst>
              <a:ext uri="{FF2B5EF4-FFF2-40B4-BE49-F238E27FC236}">
                <a16:creationId xmlns:a16="http://schemas.microsoft.com/office/drawing/2014/main" id="{C85129B9-A9AE-4887-6596-85D54B2A8886}"/>
              </a:ext>
            </a:extLst>
          </p:cNvPr>
          <p:cNvGraphicFramePr>
            <a:graphicFrameLocks noGrp="1"/>
          </p:cNvGraphicFramePr>
          <p:nvPr/>
        </p:nvGraphicFramePr>
        <p:xfrm>
          <a:off x="619048" y="2221139"/>
          <a:ext cx="5612400" cy="769442"/>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7694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　ここでは、</a:t>
                      </a:r>
                      <a:r>
                        <a:rPr kumimoji="1" lang="en-US" altLang="ja-JP" sz="1050" b="0">
                          <a:solidFill>
                            <a:srgbClr val="000000"/>
                          </a:solidFill>
                          <a:latin typeface="+mn-ea"/>
                          <a:ea typeface="+mn-ea"/>
                        </a:rPr>
                        <a:t>DX</a:t>
                      </a:r>
                      <a:r>
                        <a:rPr kumimoji="1" lang="ja-JP" altLang="en-US" sz="1050" b="0">
                          <a:solidFill>
                            <a:srgbClr val="000000"/>
                          </a:solidFill>
                          <a:latin typeface="+mn-ea"/>
                          <a:ea typeface="+mn-ea"/>
                        </a:rPr>
                        <a:t>（デジタルトランスフォーメーション）</a:t>
                      </a:r>
                      <a:r>
                        <a:rPr kumimoji="1" lang="ja-JP" altLang="en-US" sz="1050" b="0">
                          <a:solidFill>
                            <a:schemeClr val="tx1"/>
                          </a:solidFill>
                          <a:latin typeface="+mn-ea"/>
                          <a:ea typeface="+mn-ea"/>
                        </a:rPr>
                        <a:t>の定義を紹介し、</a:t>
                      </a:r>
                      <a:r>
                        <a:rPr kumimoji="1" lang="en-US" altLang="ja-JP" sz="1050" b="0">
                          <a:solidFill>
                            <a:schemeClr val="tx1"/>
                          </a:solidFill>
                          <a:latin typeface="+mn-ea"/>
                          <a:ea typeface="+mn-ea"/>
                        </a:rPr>
                        <a:t>DX</a:t>
                      </a:r>
                      <a:r>
                        <a:rPr kumimoji="1" lang="ja-JP" altLang="en-US" sz="1050" b="0">
                          <a:solidFill>
                            <a:schemeClr val="tx1"/>
                          </a:solidFill>
                          <a:latin typeface="+mn-ea"/>
                          <a:ea typeface="+mn-ea"/>
                        </a:rPr>
                        <a:t>の概要を説明します。</a:t>
                      </a:r>
                      <a:endParaRPr kumimoji="1" lang="en-US" altLang="ja-JP" sz="1050" b="0">
                        <a:solidFill>
                          <a:schemeClr val="tx1"/>
                        </a:solidFill>
                        <a:latin typeface="+mn-ea"/>
                        <a:ea typeface="+mn-ea"/>
                      </a:endParaRP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02328061"/>
                  </a:ext>
                </a:extLst>
              </a:tr>
            </a:tbl>
          </a:graphicData>
        </a:graphic>
      </p:graphicFrame>
      <p:sp>
        <p:nvSpPr>
          <p:cNvPr id="22" name="四角形: 角を丸くする 21">
            <a:extLst>
              <a:ext uri="{FF2B5EF4-FFF2-40B4-BE49-F238E27FC236}">
                <a16:creationId xmlns:a16="http://schemas.microsoft.com/office/drawing/2014/main" id="{ACD80648-67AD-9A10-5461-BE145FF22F3E}"/>
              </a:ext>
            </a:extLst>
          </p:cNvPr>
          <p:cNvSpPr/>
          <p:nvPr/>
        </p:nvSpPr>
        <p:spPr>
          <a:xfrm>
            <a:off x="603816" y="6907123"/>
            <a:ext cx="1812422" cy="1623355"/>
          </a:xfrm>
          <a:prstGeom prst="roundRect">
            <a:avLst/>
          </a:prstGeom>
          <a:noFill/>
          <a:ln w="38100">
            <a:solidFill>
              <a:schemeClr val="accent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知識</a:t>
            </a:r>
            <a:endParaRPr kumimoji="1" lang="en-US" altLang="ja-JP"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の基礎知識の他、ビッグデータなどを活用するための</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3" action="ppaction://hlinksldjump">
                  <a:extLst>
                    <a:ext uri="{A12FA001-AC4F-418D-AE19-62706E023703}">
                      <ahyp:hlinkClr xmlns:ahyp="http://schemas.microsoft.com/office/drawing/2018/hyperlinkcolor" val="tx"/>
                    </a:ext>
                  </a:extLst>
                </a:hlinkClick>
              </a:rPr>
              <a:t>データサイエンス</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の知識や</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AI</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4" action="ppaction://hlinksldjump">
                  <a:extLst>
                    <a:ext uri="{A12FA001-AC4F-418D-AE19-62706E023703}">
                      <ahyp:hlinkClr xmlns:ahyp="http://schemas.microsoft.com/office/drawing/2018/hyperlinkcolor" val="tx"/>
                    </a:ext>
                  </a:extLst>
                </a:hlinkClick>
              </a:rPr>
              <a:t>ブロックチェーン</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など</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の最新技術の知識を取り入れる必要があります。</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9" name="テキスト ボックス 28">
            <a:extLst>
              <a:ext uri="{FF2B5EF4-FFF2-40B4-BE49-F238E27FC236}">
                <a16:creationId xmlns:a16="http://schemas.microsoft.com/office/drawing/2014/main" id="{FF15E2FD-9090-90A2-2C6A-F5AE512F9AEA}"/>
              </a:ext>
            </a:extLst>
          </p:cNvPr>
          <p:cNvSpPr txBox="1"/>
          <p:nvPr/>
        </p:nvSpPr>
        <p:spPr>
          <a:xfrm>
            <a:off x="2283851" y="6536913"/>
            <a:ext cx="2524530" cy="276999"/>
          </a:xfrm>
          <a:prstGeom prst="rect">
            <a:avLst/>
          </a:prstGeom>
          <a:noFill/>
        </p:spPr>
        <p:txBody>
          <a:bodyPr wrap="square" rtlCol="0">
            <a:spAutoFit/>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を進めるにあたり必要な</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要素</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4" name="四角形: 角を丸くする 23">
            <a:extLst>
              <a:ext uri="{FF2B5EF4-FFF2-40B4-BE49-F238E27FC236}">
                <a16:creationId xmlns:a16="http://schemas.microsoft.com/office/drawing/2014/main" id="{6AB1F94D-2B07-CD47-4480-BC59469F1EFF}"/>
              </a:ext>
            </a:extLst>
          </p:cNvPr>
          <p:cNvSpPr/>
          <p:nvPr/>
        </p:nvSpPr>
        <p:spPr>
          <a:xfrm>
            <a:off x="2509533" y="6907122"/>
            <a:ext cx="1812422" cy="1623355"/>
          </a:xfrm>
          <a:prstGeom prst="roundRect">
            <a:avLst/>
          </a:prstGeom>
          <a:noFill/>
          <a:ln w="38100">
            <a:solidFill>
              <a:schemeClr val="accent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人材</a:t>
            </a:r>
            <a:endParaRPr kumimoji="1" lang="en-US" altLang="ja-JP" sz="10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6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業務内容に精通し、求められる要件を新たな技術・手法を用いて実装することができるような人材が求められます。</a:t>
            </a:r>
            <a:endParaRPr kumimoji="1" lang="en-US" altLang="ja-JP" sz="10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7" name="四角形: 角を丸くする 26">
            <a:extLst>
              <a:ext uri="{FF2B5EF4-FFF2-40B4-BE49-F238E27FC236}">
                <a16:creationId xmlns:a16="http://schemas.microsoft.com/office/drawing/2014/main" id="{F1C0E4CD-30F4-D8BF-9FDB-1F8971B6B997}"/>
              </a:ext>
            </a:extLst>
          </p:cNvPr>
          <p:cNvSpPr/>
          <p:nvPr/>
        </p:nvSpPr>
        <p:spPr>
          <a:xfrm>
            <a:off x="4425956" y="6907121"/>
            <a:ext cx="1812422" cy="1623355"/>
          </a:xfrm>
          <a:prstGeom prst="roundRect">
            <a:avLst/>
          </a:prstGeom>
          <a:noFill/>
          <a:ln w="38100">
            <a:solidFill>
              <a:schemeClr val="accent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セキュリティ</a:t>
            </a:r>
            <a:endParaRPr kumimoji="1" lang="en-US" altLang="ja-JP"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自宅でのリモートワークやクラウドサービスなどを利用するため必然的にセキュリティの強化が必要となります。</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8" name="二等辺三角形 27">
            <a:extLst>
              <a:ext uri="{FF2B5EF4-FFF2-40B4-BE49-F238E27FC236}">
                <a16:creationId xmlns:a16="http://schemas.microsoft.com/office/drawing/2014/main" id="{821563CF-305C-4F69-123E-EA16F4DF6250}"/>
              </a:ext>
            </a:extLst>
          </p:cNvPr>
          <p:cNvSpPr/>
          <p:nvPr/>
        </p:nvSpPr>
        <p:spPr>
          <a:xfrm rot="10800000">
            <a:off x="2363082" y="6117046"/>
            <a:ext cx="2124332" cy="296496"/>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5" name="テキスト ボックス 4">
            <a:extLst>
              <a:ext uri="{FF2B5EF4-FFF2-40B4-BE49-F238E27FC236}">
                <a16:creationId xmlns:a16="http://schemas.microsoft.com/office/drawing/2014/main" id="{292E8F5C-95E5-CCE0-36BC-D4C5ABD1CB35}"/>
              </a:ext>
            </a:extLst>
          </p:cNvPr>
          <p:cNvSpPr txBox="1"/>
          <p:nvPr/>
        </p:nvSpPr>
        <p:spPr>
          <a:xfrm>
            <a:off x="546940" y="9115220"/>
            <a:ext cx="5691438" cy="18466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none" strike="noStrike" kern="1200" cap="none" spc="0" normalizeH="0" baseline="0" noProof="0">
                <a:ln>
                  <a:noFill/>
                </a:ln>
                <a:solidFill>
                  <a:prstClr val="black"/>
                </a:solidFill>
                <a:effectLst/>
                <a:uLnTx/>
                <a:uFillTx/>
                <a:latin typeface="メイリオ"/>
                <a:ea typeface="メイリオ"/>
                <a:cs typeface="+mn-cs"/>
              </a:rPr>
              <a:t>[1]:</a:t>
            </a:r>
            <a:r>
              <a:rPr kumimoji="0" lang="ja-JP" altLang="en-US" sz="600" b="0" i="0" u="none" strike="noStrike" kern="1200" cap="none" spc="0" normalizeH="0" baseline="0" noProof="0">
                <a:ln>
                  <a:noFill/>
                </a:ln>
                <a:solidFill>
                  <a:prstClr val="black"/>
                </a:solidFill>
                <a:effectLst/>
                <a:uLnTx/>
                <a:uFillTx/>
                <a:latin typeface="メイリオ"/>
                <a:ea typeface="メイリオ"/>
                <a:cs typeface="+mn-cs"/>
              </a:rPr>
              <a:t>経済産業省</a:t>
            </a:r>
            <a:r>
              <a:rPr kumimoji="0"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0" lang="ja-JP" altLang="en-US" sz="600" b="0" i="0" u="none" strike="noStrike" kern="1200" cap="none" spc="0" normalizeH="0" baseline="0" noProof="0">
                <a:ln>
                  <a:noFill/>
                </a:ln>
                <a:solidFill>
                  <a:prstClr val="black"/>
                </a:solidFill>
                <a:effectLst/>
                <a:uLnTx/>
                <a:uFillTx/>
                <a:latin typeface="メイリオ"/>
                <a:ea typeface="メイリオ"/>
                <a:cs typeface="+mn-cs"/>
              </a:rPr>
              <a:t>デジタルガバナンス・コード</a:t>
            </a:r>
            <a:r>
              <a:rPr kumimoji="0" lang="en-US" altLang="ja-JP" sz="600" b="0" i="0" u="none" strike="noStrike" kern="1200" cap="none" spc="0" normalizeH="0" baseline="0" noProof="0">
                <a:ln>
                  <a:noFill/>
                </a:ln>
                <a:solidFill>
                  <a:prstClr val="black"/>
                </a:solidFill>
                <a:effectLst/>
                <a:uLnTx/>
                <a:uFillTx/>
                <a:latin typeface="メイリオ"/>
                <a:ea typeface="メイリオ"/>
                <a:cs typeface="+mn-cs"/>
              </a:rPr>
              <a:t>2.0”. </a:t>
            </a:r>
            <a:r>
              <a:rPr kumimoji="0"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rPr>
              <a:t>https://www.meti.go.jp/policy/it_policy/investment/dgc/dgc2.pdf</a:t>
            </a:r>
            <a:r>
              <a:rPr kumimoji="0"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600" b="0" i="0" u="none" strike="noStrike" kern="1200" cap="none" spc="0" normalizeH="0" baseline="0" noProof="0">
                <a:ln>
                  <a:noFill/>
                </a:ln>
                <a:solidFill>
                  <a:prstClr val="black"/>
                </a:solidFill>
                <a:effectLst/>
                <a:uLnTx/>
                <a:uFillTx/>
                <a:latin typeface="メイリオ"/>
                <a:ea typeface="メイリオ"/>
                <a:cs typeface="+mn-cs"/>
              </a:rPr>
              <a:t>,(2023-07-06).</a:t>
            </a:r>
            <a:endParaRPr kumimoji="0" lang="ja-JP" altLang="en-US" sz="14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1744869500"/>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正方形/長方形 34">
            <a:extLst>
              <a:ext uri="{FF2B5EF4-FFF2-40B4-BE49-F238E27FC236}">
                <a16:creationId xmlns:a16="http://schemas.microsoft.com/office/drawing/2014/main" id="{BE006D02-1F08-B707-018C-03876E8422C0}"/>
              </a:ext>
            </a:extLst>
          </p:cNvPr>
          <p:cNvSpPr/>
          <p:nvPr/>
        </p:nvSpPr>
        <p:spPr>
          <a:xfrm>
            <a:off x="685766" y="8465031"/>
            <a:ext cx="5541973" cy="819606"/>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lumMod val="85000"/>
                </a:prstClr>
              </a:solidFill>
              <a:effectLst/>
              <a:uLnTx/>
              <a:uFillTx/>
              <a:latin typeface="メイリオ"/>
              <a:ea typeface="メイリオ"/>
              <a:cs typeface="+mn-cs"/>
            </a:endParaRPr>
          </a:p>
        </p:txBody>
      </p:sp>
      <p:sp>
        <p:nvSpPr>
          <p:cNvPr id="26" name="正方形/長方形 25">
            <a:extLst>
              <a:ext uri="{FF2B5EF4-FFF2-40B4-BE49-F238E27FC236}">
                <a16:creationId xmlns:a16="http://schemas.microsoft.com/office/drawing/2014/main" id="{D228F1CE-C8E4-D9E0-5F2B-E22F03DA477F}"/>
              </a:ext>
            </a:extLst>
          </p:cNvPr>
          <p:cNvSpPr/>
          <p:nvPr/>
        </p:nvSpPr>
        <p:spPr>
          <a:xfrm>
            <a:off x="622800" y="3123015"/>
            <a:ext cx="5612400" cy="1534169"/>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lumMod val="85000"/>
                </a:prstClr>
              </a:solidFill>
              <a:effectLst/>
              <a:uLnTx/>
              <a:uFillTx/>
              <a:latin typeface="メイリオ"/>
              <a:ea typeface="メイリオ"/>
              <a:cs typeface="+mn-cs"/>
            </a:endParaRPr>
          </a:p>
        </p:txBody>
      </p:sp>
      <p:sp>
        <p:nvSpPr>
          <p:cNvPr id="3" name="テキスト プレースホルダー 2">
            <a:extLst>
              <a:ext uri="{FF2B5EF4-FFF2-40B4-BE49-F238E27FC236}">
                <a16:creationId xmlns:a16="http://schemas.microsoft.com/office/drawing/2014/main" id="{026722FE-07BA-8F41-FB0B-1C2EB15FADD6}"/>
              </a:ext>
            </a:extLst>
          </p:cNvPr>
          <p:cNvSpPr>
            <a:spLocks noGrp="1"/>
          </p:cNvSpPr>
          <p:nvPr>
            <p:ph type="body" sz="quarter" idx="14"/>
          </p:nvPr>
        </p:nvSpPr>
        <p:spPr>
          <a:xfrm>
            <a:off x="1123949" y="1457325"/>
            <a:ext cx="5112000" cy="381000"/>
          </a:xfrm>
        </p:spPr>
        <p:txBody>
          <a:bodyPr/>
          <a:lstStyle/>
          <a:p>
            <a:r>
              <a:rPr lang="en-US" altLang="ja-JP" u="none" strike="noStrike">
                <a:effectLst/>
              </a:rPr>
              <a:t>7-3-3. NIST SP 800</a:t>
            </a:r>
            <a:endParaRPr kumimoji="1" lang="ja-JP" altLang="en-US"/>
          </a:p>
        </p:txBody>
      </p:sp>
      <p:graphicFrame>
        <p:nvGraphicFramePr>
          <p:cNvPr id="10" name="図表 9">
            <a:extLst>
              <a:ext uri="{FF2B5EF4-FFF2-40B4-BE49-F238E27FC236}">
                <a16:creationId xmlns:a16="http://schemas.microsoft.com/office/drawing/2014/main" id="{86C7D03E-8295-D8EE-13AF-DE75740B6269}"/>
              </a:ext>
            </a:extLst>
          </p:cNvPr>
          <p:cNvGraphicFramePr/>
          <p:nvPr/>
        </p:nvGraphicFramePr>
        <p:xfrm>
          <a:off x="1425575" y="3204390"/>
          <a:ext cx="2093325" cy="135954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5" name="テキスト プレースホルダー 3">
            <a:extLst>
              <a:ext uri="{FF2B5EF4-FFF2-40B4-BE49-F238E27FC236}">
                <a16:creationId xmlns:a16="http://schemas.microsoft.com/office/drawing/2014/main" id="{6BCD6C6A-0DF9-F50A-67CC-0B6B0031BD51}"/>
              </a:ext>
            </a:extLst>
          </p:cNvPr>
          <p:cNvSpPr txBox="1">
            <a:spLocks/>
          </p:cNvSpPr>
          <p:nvPr/>
        </p:nvSpPr>
        <p:spPr>
          <a:xfrm>
            <a:off x="622800" y="4798375"/>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NIST SP 800-53</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NIST SP 800-171</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NIST SP 800-161</a:t>
            </a:r>
            <a:endPar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endParaRPr>
          </a:p>
        </p:txBody>
      </p:sp>
      <p:sp>
        <p:nvSpPr>
          <p:cNvPr id="18" name="テキスト ボックス 17">
            <a:extLst>
              <a:ext uri="{FF2B5EF4-FFF2-40B4-BE49-F238E27FC236}">
                <a16:creationId xmlns:a16="http://schemas.microsoft.com/office/drawing/2014/main" id="{F8985264-F361-BEE2-2378-B38CC975A3E6}"/>
              </a:ext>
            </a:extLst>
          </p:cNvPr>
          <p:cNvSpPr txBox="1"/>
          <p:nvPr/>
        </p:nvSpPr>
        <p:spPr>
          <a:xfrm>
            <a:off x="615339" y="8025510"/>
            <a:ext cx="5612400" cy="4154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a:ln>
                  <a:noFill/>
                </a:ln>
                <a:solidFill>
                  <a:srgbClr val="000000"/>
                </a:solidFill>
                <a:effectLst/>
                <a:uLnTx/>
                <a:uFillTx/>
                <a:latin typeface="メイリオ"/>
                <a:ea typeface="メイリオ"/>
                <a:cs typeface="+mn-cs"/>
              </a:rPr>
              <a:t>NIST SP 800-53</a:t>
            </a:r>
            <a:r>
              <a:rPr kumimoji="0" lang="ja-JP" altLang="en-US" sz="1050" b="0" i="0" u="none" strike="noStrike" kern="1200" cap="none" spc="0" normalizeH="0" baseline="0" noProof="0">
                <a:ln>
                  <a:noFill/>
                </a:ln>
                <a:solidFill>
                  <a:srgbClr val="000000"/>
                </a:solidFill>
                <a:effectLst/>
                <a:uLnTx/>
                <a:uFillTx/>
                <a:latin typeface="メイリオ"/>
                <a:ea typeface="メイリオ"/>
                <a:cs typeface="+mn-cs"/>
              </a:rPr>
              <a:t>と</a:t>
            </a:r>
            <a:r>
              <a:rPr kumimoji="0" lang="en-US" altLang="ja-JP" sz="1050" b="0" i="0" u="none" strike="noStrike" kern="1200" cap="none" spc="0" normalizeH="0" baseline="0" noProof="0">
                <a:ln>
                  <a:noFill/>
                </a:ln>
                <a:solidFill>
                  <a:srgbClr val="000000"/>
                </a:solidFill>
                <a:effectLst/>
                <a:uLnTx/>
                <a:uFillTx/>
                <a:latin typeface="メイリオ"/>
                <a:ea typeface="メイリオ"/>
                <a:cs typeface="+mn-cs"/>
              </a:rPr>
              <a:t>NIST SP 800-171</a:t>
            </a:r>
            <a:r>
              <a:rPr kumimoji="0" lang="ja-JP" altLang="en-US" sz="1050" b="0" i="0" u="none" strike="noStrike" kern="1200" cap="none" spc="0" normalizeH="0" baseline="0" noProof="0">
                <a:ln>
                  <a:noFill/>
                </a:ln>
                <a:solidFill>
                  <a:srgbClr val="000000"/>
                </a:solidFill>
                <a:effectLst/>
                <a:uLnTx/>
                <a:uFillTx/>
                <a:latin typeface="メイリオ"/>
                <a:ea typeface="メイリオ"/>
                <a:cs typeface="+mn-cs"/>
              </a:rPr>
              <a:t>は、以下のように保護する情報と対策を行う組織が異なりますが、どちらも密接に関連しているため</a:t>
            </a:r>
            <a:r>
              <a:rPr kumimoji="0" lang="en-US" altLang="ja-JP" sz="1050" b="0" i="0" u="none" strike="noStrike" kern="1200" cap="none" spc="0" normalizeH="0" baseline="0" noProof="0">
                <a:ln>
                  <a:noFill/>
                </a:ln>
                <a:solidFill>
                  <a:srgbClr val="000000"/>
                </a:solidFill>
                <a:effectLst/>
                <a:uLnTx/>
                <a:uFillTx/>
                <a:latin typeface="メイリオ"/>
                <a:ea typeface="メイリオ"/>
                <a:cs typeface="+mn-cs"/>
              </a:rPr>
              <a:t>2</a:t>
            </a:r>
            <a:r>
              <a:rPr kumimoji="0" lang="ja-JP" altLang="en-US" sz="1050" b="0" i="0" u="none" strike="noStrike" kern="1200" cap="none" spc="0" normalizeH="0" baseline="0" noProof="0">
                <a:ln>
                  <a:noFill/>
                </a:ln>
                <a:solidFill>
                  <a:srgbClr val="000000"/>
                </a:solidFill>
                <a:effectLst/>
                <a:uLnTx/>
                <a:uFillTx/>
                <a:latin typeface="メイリオ"/>
                <a:ea typeface="メイリオ"/>
                <a:cs typeface="+mn-cs"/>
              </a:rPr>
              <a:t>つ同時に参照する必要があります。</a:t>
            </a:r>
            <a:endParaRPr kumimoji="0"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0" name="テキスト プレースホルダー 3">
            <a:extLst>
              <a:ext uri="{FF2B5EF4-FFF2-40B4-BE49-F238E27FC236}">
                <a16:creationId xmlns:a16="http://schemas.microsoft.com/office/drawing/2014/main" id="{862EBF7F-B9D1-7FD6-01C4-2652C1020326}"/>
              </a:ext>
            </a:extLst>
          </p:cNvPr>
          <p:cNvSpPr txBox="1">
            <a:spLocks/>
          </p:cNvSpPr>
          <p:nvPr/>
        </p:nvSpPr>
        <p:spPr>
          <a:xfrm>
            <a:off x="622800" y="2005431"/>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NIST SP 800</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シリーズと</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CSF</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の関連性</a:t>
            </a:r>
          </a:p>
        </p:txBody>
      </p:sp>
      <p:sp>
        <p:nvSpPr>
          <p:cNvPr id="22" name="テキスト ボックス 21">
            <a:extLst>
              <a:ext uri="{FF2B5EF4-FFF2-40B4-BE49-F238E27FC236}">
                <a16:creationId xmlns:a16="http://schemas.microsoft.com/office/drawing/2014/main" id="{C09CBD3A-E1B4-7C97-5D81-F4A994BC3D26}"/>
              </a:ext>
            </a:extLst>
          </p:cNvPr>
          <p:cNvSpPr txBox="1"/>
          <p:nvPr/>
        </p:nvSpPr>
        <p:spPr>
          <a:xfrm>
            <a:off x="622800" y="2275570"/>
            <a:ext cx="5612400" cy="90024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0" lang="en-US" altLang="ja-JP" sz="1050" b="0" i="0" u="none" strike="noStrike" kern="1200" cap="none" spc="0" normalizeH="0" baseline="0" noProof="0">
                <a:ln>
                  <a:noFill/>
                </a:ln>
                <a:solidFill>
                  <a:srgbClr val="000000"/>
                </a:solidFill>
                <a:effectLst/>
                <a:uLnTx/>
                <a:uFillTx/>
                <a:latin typeface="メイリオ"/>
                <a:ea typeface="メイリオ"/>
                <a:cs typeface="+mn-cs"/>
              </a:rPr>
              <a:t>CSF</a:t>
            </a:r>
            <a:r>
              <a:rPr kumimoji="0" lang="ja-JP" altLang="en-US" sz="1050" b="0" i="0" u="none" strike="noStrike" kern="1200" cap="none" spc="0" normalizeH="0" baseline="0" noProof="0">
                <a:ln>
                  <a:noFill/>
                </a:ln>
                <a:solidFill>
                  <a:srgbClr val="000000"/>
                </a:solidFill>
                <a:effectLst/>
                <a:uLnTx/>
                <a:uFillTx/>
                <a:latin typeface="メイリオ"/>
                <a:ea typeface="メイリオ"/>
                <a:cs typeface="+mn-cs"/>
              </a:rPr>
              <a:t>は、</a:t>
            </a:r>
            <a:r>
              <a:rPr kumimoji="0" lang="en-US" altLang="ja-JP" sz="1050" b="0" i="0" u="none" strike="noStrike" kern="1200" cap="none" spc="0" normalizeH="0" baseline="0" noProof="0">
                <a:ln>
                  <a:noFill/>
                </a:ln>
                <a:solidFill>
                  <a:srgbClr val="000000"/>
                </a:solidFill>
                <a:effectLst/>
                <a:uLnTx/>
                <a:uFillTx/>
                <a:latin typeface="メイリオ"/>
                <a:ea typeface="メイリオ"/>
                <a:cs typeface="+mn-cs"/>
              </a:rPr>
              <a:t>NIST</a:t>
            </a:r>
            <a:r>
              <a:rPr kumimoji="0" lang="ja-JP" altLang="en-US" sz="1050" b="0" i="0" u="none" strike="noStrike" kern="1200" cap="none" spc="0" normalizeH="0" baseline="0" noProof="0">
                <a:ln>
                  <a:noFill/>
                </a:ln>
                <a:solidFill>
                  <a:srgbClr val="000000"/>
                </a:solidFill>
                <a:effectLst/>
                <a:uLnTx/>
                <a:uFillTx/>
                <a:latin typeface="メイリオ"/>
                <a:ea typeface="メイリオ"/>
                <a:cs typeface="+mn-cs"/>
              </a:rPr>
              <a:t>が定義するサイバーセキュリティ対策アプローチの中で最も上位に位置付けられており、セキュリティ管理手法の概念や管理方針・体制の整備など包括的な内容が記載されています。</a:t>
            </a:r>
            <a:r>
              <a:rPr kumimoji="0" lang="en-US" altLang="ja-JP" sz="1050" b="0" i="0" u="none" strike="noStrike" kern="1200" cap="none" spc="0" normalizeH="0" baseline="0" noProof="0">
                <a:ln>
                  <a:noFill/>
                </a:ln>
                <a:solidFill>
                  <a:srgbClr val="000000"/>
                </a:solidFill>
                <a:effectLst/>
                <a:uLnTx/>
                <a:uFillTx/>
                <a:latin typeface="メイリオ"/>
                <a:ea typeface="メイリオ"/>
                <a:cs typeface="+mn-cs"/>
              </a:rPr>
              <a:t>CSF</a:t>
            </a:r>
            <a:r>
              <a:rPr kumimoji="0" lang="ja-JP" altLang="en-US" sz="1050" b="0" i="0" u="none" strike="noStrike" kern="1200" cap="none" spc="0" normalizeH="0" baseline="0" noProof="0">
                <a:ln>
                  <a:noFill/>
                </a:ln>
                <a:solidFill>
                  <a:srgbClr val="000000"/>
                </a:solidFill>
                <a:effectLst/>
                <a:uLnTx/>
                <a:uFillTx/>
                <a:latin typeface="メイリオ"/>
                <a:ea typeface="メイリオ"/>
                <a:cs typeface="+mn-cs"/>
              </a:rPr>
              <a:t>の下位概念に位置付けられているのが、</a:t>
            </a:r>
            <a:r>
              <a:rPr kumimoji="0" lang="en-US" altLang="ja-JP" sz="1050" b="0" i="0" u="none" strike="noStrike" kern="1200" cap="none" spc="0" normalizeH="0" baseline="0" noProof="0">
                <a:ln>
                  <a:noFill/>
                </a:ln>
                <a:solidFill>
                  <a:srgbClr val="000000"/>
                </a:solidFill>
                <a:effectLst/>
                <a:uLnTx/>
                <a:uFillTx/>
                <a:latin typeface="メイリオ"/>
                <a:ea typeface="メイリオ"/>
                <a:cs typeface="+mn-cs"/>
              </a:rPr>
              <a:t>NIST SP 800</a:t>
            </a:r>
            <a:r>
              <a:rPr kumimoji="0" lang="ja-JP" altLang="en-US" sz="1050" b="0" i="0" u="none" strike="noStrike" kern="1200" cap="none" spc="0" normalizeH="0" baseline="0" noProof="0">
                <a:ln>
                  <a:noFill/>
                </a:ln>
                <a:solidFill>
                  <a:srgbClr val="000000"/>
                </a:solidFill>
                <a:effectLst/>
                <a:uLnTx/>
                <a:uFillTx/>
                <a:latin typeface="メイリオ"/>
                <a:ea typeface="メイリオ"/>
                <a:cs typeface="+mn-cs"/>
              </a:rPr>
              <a:t>シリーズです。実施すべきタスクと手順、推奨技術の特定など、セキュリティ管理の手法について具体的に明記されています。</a:t>
            </a:r>
            <a:endParaRPr kumimoji="0"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3" name="テキスト ボックス 22">
            <a:extLst>
              <a:ext uri="{FF2B5EF4-FFF2-40B4-BE49-F238E27FC236}">
                <a16:creationId xmlns:a16="http://schemas.microsoft.com/office/drawing/2014/main" id="{ABC8E90B-74FB-172F-E500-4ECEE40F5B5D}"/>
              </a:ext>
            </a:extLst>
          </p:cNvPr>
          <p:cNvSpPr txBox="1"/>
          <p:nvPr/>
        </p:nvSpPr>
        <p:spPr>
          <a:xfrm>
            <a:off x="3790664" y="3277974"/>
            <a:ext cx="1937036" cy="215444"/>
          </a:xfrm>
          <a:prstGeom prst="rect">
            <a:avLst/>
          </a:prstGeom>
          <a:solidFill>
            <a:schemeClr val="bg1"/>
          </a:solidFill>
          <a:ln>
            <a:solidFill>
              <a:schemeClr val="accent1"/>
            </a:solidFill>
          </a:ln>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セキュリティ管理手法の概念</a:t>
            </a:r>
          </a:p>
        </p:txBody>
      </p:sp>
      <p:sp>
        <p:nvSpPr>
          <p:cNvPr id="24" name="テキスト ボックス 23">
            <a:extLst>
              <a:ext uri="{FF2B5EF4-FFF2-40B4-BE49-F238E27FC236}">
                <a16:creationId xmlns:a16="http://schemas.microsoft.com/office/drawing/2014/main" id="{DB50D0A8-31FF-5329-CB69-3C473D5C3B46}"/>
              </a:ext>
            </a:extLst>
          </p:cNvPr>
          <p:cNvSpPr txBox="1"/>
          <p:nvPr/>
        </p:nvSpPr>
        <p:spPr>
          <a:xfrm>
            <a:off x="3790664" y="3557808"/>
            <a:ext cx="1937036" cy="215444"/>
          </a:xfrm>
          <a:prstGeom prst="rect">
            <a:avLst/>
          </a:prstGeom>
          <a:solidFill>
            <a:schemeClr val="bg1"/>
          </a:solidFill>
          <a:ln>
            <a:solidFill>
              <a:schemeClr val="accent1"/>
            </a:solidFill>
          </a:ln>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管理方針・体制の整備</a:t>
            </a:r>
          </a:p>
        </p:txBody>
      </p:sp>
      <p:sp>
        <p:nvSpPr>
          <p:cNvPr id="25" name="テキスト ボックス 24">
            <a:extLst>
              <a:ext uri="{FF2B5EF4-FFF2-40B4-BE49-F238E27FC236}">
                <a16:creationId xmlns:a16="http://schemas.microsoft.com/office/drawing/2014/main" id="{C3009036-301D-6FE1-7E32-A76451B887CB}"/>
              </a:ext>
            </a:extLst>
          </p:cNvPr>
          <p:cNvSpPr txBox="1"/>
          <p:nvPr/>
        </p:nvSpPr>
        <p:spPr>
          <a:xfrm>
            <a:off x="3790663" y="4104419"/>
            <a:ext cx="1937036" cy="275218"/>
          </a:xfrm>
          <a:prstGeom prst="rect">
            <a:avLst/>
          </a:prstGeom>
          <a:solidFill>
            <a:schemeClr val="bg1"/>
          </a:solidFill>
          <a:ln>
            <a:solidFill>
              <a:schemeClr val="accent1"/>
            </a:solidFill>
          </a:ln>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セキュリティ管理の具体的手法と手順</a:t>
            </a:r>
          </a:p>
        </p:txBody>
      </p:sp>
      <p:sp>
        <p:nvSpPr>
          <p:cNvPr id="28" name="フローチャート: 磁気ディスク 27">
            <a:extLst>
              <a:ext uri="{FF2B5EF4-FFF2-40B4-BE49-F238E27FC236}">
                <a16:creationId xmlns:a16="http://schemas.microsoft.com/office/drawing/2014/main" id="{510C0EFB-6059-5793-BBD0-B2DC0B3E011D}"/>
              </a:ext>
            </a:extLst>
          </p:cNvPr>
          <p:cNvSpPr/>
          <p:nvPr/>
        </p:nvSpPr>
        <p:spPr>
          <a:xfrm>
            <a:off x="1036423" y="8721132"/>
            <a:ext cx="1220302" cy="468050"/>
          </a:xfrm>
          <a:prstGeom prst="flowChartMagneticDisk">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NIST SP 800-53</a:t>
            </a:r>
          </a:p>
        </p:txBody>
      </p:sp>
      <p:sp>
        <p:nvSpPr>
          <p:cNvPr id="29" name="フローチャート: 磁気ディスク 28">
            <a:extLst>
              <a:ext uri="{FF2B5EF4-FFF2-40B4-BE49-F238E27FC236}">
                <a16:creationId xmlns:a16="http://schemas.microsoft.com/office/drawing/2014/main" id="{64EC17D3-68C2-655F-D730-B017DDA1DE31}"/>
              </a:ext>
            </a:extLst>
          </p:cNvPr>
          <p:cNvSpPr/>
          <p:nvPr/>
        </p:nvSpPr>
        <p:spPr>
          <a:xfrm>
            <a:off x="4450080" y="8714555"/>
            <a:ext cx="1277619" cy="468050"/>
          </a:xfrm>
          <a:prstGeom prst="flowChartMagneticDisk">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NIST SP 800-171</a:t>
            </a:r>
          </a:p>
        </p:txBody>
      </p:sp>
      <p:cxnSp>
        <p:nvCxnSpPr>
          <p:cNvPr id="31" name="直線矢印コネクタ 30">
            <a:extLst>
              <a:ext uri="{FF2B5EF4-FFF2-40B4-BE49-F238E27FC236}">
                <a16:creationId xmlns:a16="http://schemas.microsoft.com/office/drawing/2014/main" id="{39181FE6-C526-A7E8-CCEB-87A63C387E23}"/>
              </a:ext>
            </a:extLst>
          </p:cNvPr>
          <p:cNvCxnSpPr>
            <a:cxnSpLocks/>
          </p:cNvCxnSpPr>
          <p:nvPr/>
        </p:nvCxnSpPr>
        <p:spPr>
          <a:xfrm>
            <a:off x="2720441" y="8801735"/>
            <a:ext cx="1543050" cy="0"/>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sp>
        <p:nvSpPr>
          <p:cNvPr id="32" name="テキスト ボックス 31">
            <a:extLst>
              <a:ext uri="{FF2B5EF4-FFF2-40B4-BE49-F238E27FC236}">
                <a16:creationId xmlns:a16="http://schemas.microsoft.com/office/drawing/2014/main" id="{9C19FF07-73B4-2A86-F749-311BF643A988}"/>
              </a:ext>
            </a:extLst>
          </p:cNvPr>
          <p:cNvSpPr txBox="1"/>
          <p:nvPr/>
        </p:nvSpPr>
        <p:spPr>
          <a:xfrm>
            <a:off x="2790927" y="8567094"/>
            <a:ext cx="1402079"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民間向けに要件を抽出</a:t>
            </a:r>
          </a:p>
        </p:txBody>
      </p:sp>
      <p:cxnSp>
        <p:nvCxnSpPr>
          <p:cNvPr id="33" name="直線矢印コネクタ 32">
            <a:extLst>
              <a:ext uri="{FF2B5EF4-FFF2-40B4-BE49-F238E27FC236}">
                <a16:creationId xmlns:a16="http://schemas.microsoft.com/office/drawing/2014/main" id="{73128837-DC7D-4162-8BC2-E940C4EB5A73}"/>
              </a:ext>
            </a:extLst>
          </p:cNvPr>
          <p:cNvCxnSpPr>
            <a:cxnSpLocks/>
          </p:cNvCxnSpPr>
          <p:nvPr/>
        </p:nvCxnSpPr>
        <p:spPr>
          <a:xfrm flipH="1">
            <a:off x="2720441" y="8935085"/>
            <a:ext cx="1543050" cy="0"/>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sp>
        <p:nvSpPr>
          <p:cNvPr id="34" name="テキスト ボックス 33">
            <a:extLst>
              <a:ext uri="{FF2B5EF4-FFF2-40B4-BE49-F238E27FC236}">
                <a16:creationId xmlns:a16="http://schemas.microsoft.com/office/drawing/2014/main" id="{912C19F0-016D-06E2-D65D-650F67A3EED9}"/>
              </a:ext>
            </a:extLst>
          </p:cNvPr>
          <p:cNvSpPr txBox="1"/>
          <p:nvPr/>
        </p:nvSpPr>
        <p:spPr>
          <a:xfrm>
            <a:off x="2513799" y="8987318"/>
            <a:ext cx="1956334"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実装のために参照する必要がある</a:t>
            </a:r>
          </a:p>
        </p:txBody>
      </p:sp>
      <p:sp>
        <p:nvSpPr>
          <p:cNvPr id="7" name="テキスト ボックス 6">
            <a:extLst>
              <a:ext uri="{FF2B5EF4-FFF2-40B4-BE49-F238E27FC236}">
                <a16:creationId xmlns:a16="http://schemas.microsoft.com/office/drawing/2014/main" id="{0816761B-80E0-DA61-7C64-C74793CFE529}"/>
              </a:ext>
            </a:extLst>
          </p:cNvPr>
          <p:cNvSpPr txBox="1"/>
          <p:nvPr/>
        </p:nvSpPr>
        <p:spPr>
          <a:xfrm>
            <a:off x="622800" y="9282071"/>
            <a:ext cx="5612400" cy="18466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図</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39. NIST SP 800-53</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と</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NIST SP 800-171</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の関係</a:t>
            </a:r>
            <a:endPar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endParaRPr>
          </a:p>
        </p:txBody>
      </p:sp>
      <p:sp>
        <p:nvSpPr>
          <p:cNvPr id="8" name="テキスト ボックス 7">
            <a:extLst>
              <a:ext uri="{FF2B5EF4-FFF2-40B4-BE49-F238E27FC236}">
                <a16:creationId xmlns:a16="http://schemas.microsoft.com/office/drawing/2014/main" id="{D3DDE265-444E-0895-BC88-DC8122C99E9C}"/>
              </a:ext>
            </a:extLst>
          </p:cNvPr>
          <p:cNvSpPr txBox="1"/>
          <p:nvPr/>
        </p:nvSpPr>
        <p:spPr>
          <a:xfrm>
            <a:off x="622800" y="4665687"/>
            <a:ext cx="5612400" cy="18466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図</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38. CSF</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と</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SP800</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シリーズの関係</a:t>
            </a:r>
            <a:endPar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endParaRPr>
          </a:p>
        </p:txBody>
      </p:sp>
      <p:sp>
        <p:nvSpPr>
          <p:cNvPr id="16" name="テキスト プレースホルダー 2">
            <a:extLst>
              <a:ext uri="{FF2B5EF4-FFF2-40B4-BE49-F238E27FC236}">
                <a16:creationId xmlns:a16="http://schemas.microsoft.com/office/drawing/2014/main" id="{B9F93954-0EF1-F728-4001-72EB43D01358}"/>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7-3. NIST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サイバーセキュリティフレームワーク（</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CSF</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100" b="1" i="0" u="none" strike="noStrike" kern="120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p:txBody>
      </p:sp>
      <p:sp>
        <p:nvSpPr>
          <p:cNvPr id="11" name="右中かっこ 10">
            <a:extLst>
              <a:ext uri="{FF2B5EF4-FFF2-40B4-BE49-F238E27FC236}">
                <a16:creationId xmlns:a16="http://schemas.microsoft.com/office/drawing/2014/main" id="{3BA8EFF2-B3AE-0BC4-FF73-9D5ED04702EF}"/>
              </a:ext>
            </a:extLst>
          </p:cNvPr>
          <p:cNvSpPr/>
          <p:nvPr/>
        </p:nvSpPr>
        <p:spPr>
          <a:xfrm>
            <a:off x="3555687" y="3204390"/>
            <a:ext cx="190500" cy="644882"/>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右中かっこ 11">
            <a:extLst>
              <a:ext uri="{FF2B5EF4-FFF2-40B4-BE49-F238E27FC236}">
                <a16:creationId xmlns:a16="http://schemas.microsoft.com/office/drawing/2014/main" id="{BA870618-6799-01DC-E5CF-08EC0EB0C7B4}"/>
              </a:ext>
            </a:extLst>
          </p:cNvPr>
          <p:cNvSpPr/>
          <p:nvPr/>
        </p:nvSpPr>
        <p:spPr>
          <a:xfrm>
            <a:off x="3555687" y="3911973"/>
            <a:ext cx="190500" cy="644882"/>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3" name="スライド番号プレースホルダー 4">
            <a:extLst>
              <a:ext uri="{FF2B5EF4-FFF2-40B4-BE49-F238E27FC236}">
                <a16:creationId xmlns:a16="http://schemas.microsoft.com/office/drawing/2014/main" id="{6865BC37-2970-FC91-999A-80B02A51BD64}"/>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20</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4" name="表 13">
            <a:extLst>
              <a:ext uri="{FF2B5EF4-FFF2-40B4-BE49-F238E27FC236}">
                <a16:creationId xmlns:a16="http://schemas.microsoft.com/office/drawing/2014/main" id="{9CF300D5-9971-9FD2-EF5A-4FEC3B195891}"/>
              </a:ext>
            </a:extLst>
          </p:cNvPr>
          <p:cNvGraphicFramePr>
            <a:graphicFrameLocks noGrp="1"/>
          </p:cNvGraphicFramePr>
          <p:nvPr/>
        </p:nvGraphicFramePr>
        <p:xfrm>
          <a:off x="622800" y="5394706"/>
          <a:ext cx="5612400" cy="26289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01929881"/>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bg1"/>
                          </a:solidFill>
                          <a:latin typeface="+mn-ea"/>
                          <a:ea typeface="+mn-ea"/>
                        </a:rPr>
                        <a:t>NIST SP 800-53</a:t>
                      </a:r>
                      <a:endParaRPr kumimoji="1" lang="ja-JP" altLang="en-US" sz="105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115435489"/>
                  </a:ext>
                </a:extLst>
              </a:tr>
              <a:tr h="288591">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050">
                          <a:latin typeface="+mn-ea"/>
                          <a:ea typeface="+mn-ea"/>
                        </a:rPr>
                        <a:t>米国政府内の情報システムをより安全なものにし、効果的にリスク管理するためのガイドラインのことです。対象は連邦政府機関で、政府の機密情報（</a:t>
                      </a:r>
                      <a:r>
                        <a:rPr kumimoji="1" lang="en-US" altLang="ja-JP" sz="1050" err="1">
                          <a:latin typeface="+mn-ea"/>
                          <a:ea typeface="+mn-ea"/>
                        </a:rPr>
                        <a:t>CI:Classified</a:t>
                      </a:r>
                      <a:r>
                        <a:rPr kumimoji="1" lang="en-US" altLang="ja-JP" sz="1050">
                          <a:latin typeface="+mn-ea"/>
                          <a:ea typeface="+mn-ea"/>
                        </a:rPr>
                        <a:t> information</a:t>
                      </a:r>
                      <a:r>
                        <a:rPr kumimoji="1" lang="ja-JP" altLang="en-US" sz="1050">
                          <a:latin typeface="+mn-ea"/>
                          <a:ea typeface="+mn-ea"/>
                        </a:rPr>
                        <a:t>）の保護を目的としています。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49143462"/>
                  </a:ext>
                </a:extLst>
              </a:tr>
              <a:tr h="1326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bg1"/>
                          </a:solidFill>
                          <a:latin typeface="+mn-ea"/>
                          <a:ea typeface="+mn-ea"/>
                        </a:rPr>
                        <a:t>NIST SP 800-171</a:t>
                      </a:r>
                      <a:endParaRPr kumimoji="1" lang="ja-JP" altLang="en-US" sz="105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214549855"/>
                  </a:ext>
                </a:extLst>
              </a:tr>
              <a:tr h="253365">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n-US" altLang="ja-JP" sz="1050" b="0" i="0">
                          <a:solidFill>
                            <a:srgbClr val="000000"/>
                          </a:solidFill>
                          <a:effectLst/>
                          <a:latin typeface="+mn-ea"/>
                        </a:rPr>
                        <a:t>NIST SP 800-53</a:t>
                      </a:r>
                      <a:r>
                        <a:rPr lang="ja-JP" altLang="en-US" sz="1050" b="0" i="0">
                          <a:solidFill>
                            <a:srgbClr val="000000"/>
                          </a:solidFill>
                          <a:effectLst/>
                          <a:latin typeface="+mn-ea"/>
                        </a:rPr>
                        <a:t>から民間企業・組織向けに要件を抽出したものです。サプライチェーンに存在する、業務委託先や関連企業のすべてが準拠すべきセキュリティ基準を示しています。対象は、多くの民間企業・組織で、政府の機密情報以外の重要情報（</a:t>
                      </a:r>
                      <a:r>
                        <a:rPr lang="en-US" altLang="ja-JP" sz="1050" b="0" i="0" err="1">
                          <a:solidFill>
                            <a:srgbClr val="000000"/>
                          </a:solidFill>
                          <a:effectLst/>
                          <a:latin typeface="+mn-ea"/>
                        </a:rPr>
                        <a:t>CUI:Controlled</a:t>
                      </a:r>
                      <a:r>
                        <a:rPr lang="en-US" altLang="ja-JP" sz="1050" b="0" i="0">
                          <a:solidFill>
                            <a:srgbClr val="000000"/>
                          </a:solidFill>
                          <a:effectLst/>
                          <a:latin typeface="+mn-ea"/>
                        </a:rPr>
                        <a:t> Unclassified Information</a:t>
                      </a:r>
                      <a:r>
                        <a:rPr lang="ja-JP" altLang="en-US" sz="1050" b="0" i="0">
                          <a:solidFill>
                            <a:srgbClr val="000000"/>
                          </a:solidFill>
                          <a:effectLst/>
                          <a:latin typeface="+mn-ea"/>
                        </a:rPr>
                        <a:t>）の保護を目的としています。</a:t>
                      </a:r>
                      <a:endParaRPr kumimoji="1" lang="ja-JP" altLang="en-US" sz="105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0940605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bg1"/>
                          </a:solidFill>
                          <a:latin typeface="+mn-ea"/>
                          <a:ea typeface="+mn-ea"/>
                        </a:rPr>
                        <a:t>NIST SP 800-161</a:t>
                      </a:r>
                      <a:endParaRPr kumimoji="1" lang="ja-JP" altLang="en-US" sz="105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75742113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a:latin typeface="+mn-ea"/>
                          <a:ea typeface="+mn-ea"/>
                        </a:rPr>
                        <a:t>調達から販売・供給までの一連のサプライチェーンに起因する様々なリスクに対して、組織として対応するためのガイドラインです。</a:t>
                      </a:r>
                      <a:r>
                        <a:rPr kumimoji="1" lang="ja-JP" altLang="en-US" sz="1050" b="0" i="0" kern="1200">
                          <a:solidFill>
                            <a:schemeClr val="tx1"/>
                          </a:solidFill>
                          <a:effectLst/>
                          <a:latin typeface="+mn-lt"/>
                          <a:ea typeface="+mn-ea"/>
                          <a:cs typeface="+mn-cs"/>
                        </a:rPr>
                        <a:t>業務委託先や関連企業におけるセキュリティ対策を目的としています。</a:t>
                      </a:r>
                      <a:endParaRPr kumimoji="1" lang="ja-JP" altLang="en-US" sz="105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33633176"/>
                  </a:ext>
                </a:extLst>
              </a:tr>
            </a:tbl>
          </a:graphicData>
        </a:graphic>
      </p:graphicFrame>
      <p:sp>
        <p:nvSpPr>
          <p:cNvPr id="17" name="テキスト ボックス 16">
            <a:extLst>
              <a:ext uri="{FF2B5EF4-FFF2-40B4-BE49-F238E27FC236}">
                <a16:creationId xmlns:a16="http://schemas.microsoft.com/office/drawing/2014/main" id="{DA8F792D-F657-CC25-F492-BFA6712B3093}"/>
              </a:ext>
            </a:extLst>
          </p:cNvPr>
          <p:cNvSpPr txBox="1"/>
          <p:nvPr/>
        </p:nvSpPr>
        <p:spPr>
          <a:xfrm>
            <a:off x="622800" y="5058317"/>
            <a:ext cx="5612400"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NIST SP 800</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シリーズの中から、ガイドラインの一部を紹介します。</a:t>
            </a:r>
          </a:p>
        </p:txBody>
      </p:sp>
    </p:spTree>
    <p:extLst>
      <p:ext uri="{BB962C8B-B14F-4D97-AF65-F5344CB8AC3E}">
        <p14:creationId xmlns:p14="http://schemas.microsoft.com/office/powerpoint/2010/main" val="3153084913"/>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表 12">
            <a:extLst>
              <a:ext uri="{FF2B5EF4-FFF2-40B4-BE49-F238E27FC236}">
                <a16:creationId xmlns:a16="http://schemas.microsoft.com/office/drawing/2014/main" id="{3850D130-DC3D-5E68-F245-98E7C3E8D52F}"/>
              </a:ext>
            </a:extLst>
          </p:cNvPr>
          <p:cNvGraphicFramePr>
            <a:graphicFrameLocks noGrp="1"/>
          </p:cNvGraphicFramePr>
          <p:nvPr>
            <p:extLst>
              <p:ext uri="{D42A27DB-BD31-4B8C-83A1-F6EECF244321}">
                <p14:modId xmlns:p14="http://schemas.microsoft.com/office/powerpoint/2010/main" val="1857618227"/>
              </p:ext>
            </p:extLst>
          </p:nvPr>
        </p:nvGraphicFramePr>
        <p:xfrm>
          <a:off x="622800" y="2426538"/>
          <a:ext cx="5612400" cy="2448774"/>
        </p:xfrm>
        <a:graphic>
          <a:graphicData uri="http://schemas.openxmlformats.org/drawingml/2006/table">
            <a:tbl>
              <a:tblPr firstRow="1" bandRow="1">
                <a:tableStyleId>{5C22544A-7EE6-4342-B048-85BDC9FD1C3A}</a:tableStyleId>
              </a:tblPr>
              <a:tblGrid>
                <a:gridCol w="5343660">
                  <a:extLst>
                    <a:ext uri="{9D8B030D-6E8A-4147-A177-3AD203B41FA5}">
                      <a16:colId xmlns:a16="http://schemas.microsoft.com/office/drawing/2014/main" val="1661130682"/>
                    </a:ext>
                  </a:extLst>
                </a:gridCol>
                <a:gridCol w="268740">
                  <a:extLst>
                    <a:ext uri="{9D8B030D-6E8A-4147-A177-3AD203B41FA5}">
                      <a16:colId xmlns:a16="http://schemas.microsoft.com/office/drawing/2014/main" val="702028667"/>
                    </a:ext>
                  </a:extLst>
                </a:gridCol>
              </a:tblGrid>
              <a:tr h="133782">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1050" b="1">
                          <a:latin typeface="+mn-ea"/>
                          <a:ea typeface="+mn-ea"/>
                        </a:rPr>
                        <a:t>CSF</a:t>
                      </a:r>
                      <a:r>
                        <a:rPr lang="ja-JP" altLang="en-US" sz="1050" b="1">
                          <a:latin typeface="+mn-ea"/>
                          <a:ea typeface="+mn-ea"/>
                        </a:rPr>
                        <a:t>と</a:t>
                      </a:r>
                      <a:r>
                        <a:rPr lang="en-US" altLang="ja-JP" sz="1050" b="1">
                          <a:latin typeface="+mn-ea"/>
                          <a:ea typeface="+mn-ea"/>
                        </a:rPr>
                        <a:t>ISMS</a:t>
                      </a:r>
                      <a:r>
                        <a:rPr lang="ja-JP" altLang="en-US" sz="1050" b="1">
                          <a:latin typeface="+mn-ea"/>
                          <a:ea typeface="+mn-ea"/>
                        </a:rPr>
                        <a:t>の主な共通点</a:t>
                      </a:r>
                    </a:p>
                  </a:txBody>
                  <a:tcPr marL="64078" marR="64078" marT="50292" marB="50292">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endParaRPr lang="ja-JP" altLang="en-US" sz="1050" b="1">
                        <a:latin typeface="+mn-ea"/>
                        <a:ea typeface="+mn-ea"/>
                      </a:endParaRPr>
                    </a:p>
                  </a:txBody>
                  <a:tcPr marL="64078" marR="64078" marT="50292" marB="50292">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915335627"/>
                  </a:ext>
                </a:extLst>
              </a:tr>
              <a:tr h="712323">
                <a:tc>
                  <a:txBody>
                    <a:bodyPr/>
                    <a:lstStyle/>
                    <a:p>
                      <a:r>
                        <a:rPr kumimoji="1" lang="ja-JP" altLang="en-US" sz="1050" b="1">
                          <a:solidFill>
                            <a:schemeClr val="tx1"/>
                          </a:solidFill>
                          <a:latin typeface="+mn-ea"/>
                          <a:ea typeface="+mn-ea"/>
                        </a:rPr>
                        <a:t>汎用性が高い</a:t>
                      </a:r>
                      <a:br>
                        <a:rPr kumimoji="1" lang="en-US" altLang="ja-JP" sz="1050" b="1">
                          <a:solidFill>
                            <a:schemeClr val="tx1"/>
                          </a:solidFill>
                          <a:latin typeface="+mn-ea"/>
                          <a:ea typeface="+mn-ea"/>
                        </a:rPr>
                      </a:br>
                      <a:r>
                        <a:rPr kumimoji="1" lang="ja-JP" altLang="en-US" sz="1050" b="1">
                          <a:solidFill>
                            <a:schemeClr val="tx1"/>
                          </a:solidFill>
                          <a:latin typeface="+mn-ea"/>
                          <a:ea typeface="+mn-ea"/>
                        </a:rPr>
                        <a:t>　</a:t>
                      </a:r>
                      <a:r>
                        <a:rPr kumimoji="1" lang="en-US" altLang="ja-JP" sz="1050" b="0" i="0" kern="1200">
                          <a:solidFill>
                            <a:schemeClr val="dk1"/>
                          </a:solidFill>
                          <a:effectLst/>
                          <a:latin typeface="+mn-ea"/>
                          <a:ea typeface="+mn-ea"/>
                          <a:cs typeface="+mn-cs"/>
                        </a:rPr>
                        <a:t>ISMS</a:t>
                      </a:r>
                      <a:r>
                        <a:rPr kumimoji="1" lang="ja-JP" altLang="en-US" sz="1050" b="0" i="0" kern="1200">
                          <a:solidFill>
                            <a:schemeClr val="dk1"/>
                          </a:solidFill>
                          <a:effectLst/>
                          <a:latin typeface="+mn-ea"/>
                          <a:ea typeface="+mn-ea"/>
                          <a:cs typeface="+mn-cs"/>
                        </a:rPr>
                        <a:t>と</a:t>
                      </a:r>
                      <a:r>
                        <a:rPr kumimoji="1" lang="en-US" altLang="ja-JP" sz="1050" b="0" i="0" kern="1200">
                          <a:solidFill>
                            <a:schemeClr val="dk1"/>
                          </a:solidFill>
                          <a:effectLst/>
                          <a:latin typeface="+mn-ea"/>
                          <a:ea typeface="+mn-ea"/>
                          <a:cs typeface="+mn-cs"/>
                        </a:rPr>
                        <a:t>CSF</a:t>
                      </a:r>
                      <a:r>
                        <a:rPr kumimoji="1" lang="ja-JP" altLang="en-US" sz="1050" b="0" i="0" kern="1200">
                          <a:solidFill>
                            <a:schemeClr val="dk1"/>
                          </a:solidFill>
                          <a:effectLst/>
                          <a:latin typeface="+mn-ea"/>
                          <a:ea typeface="+mn-ea"/>
                          <a:cs typeface="+mn-cs"/>
                        </a:rPr>
                        <a:t>は、汎用性が高く、あらゆる組織で使用することができます。</a:t>
                      </a:r>
                      <a:r>
                        <a:rPr lang="ja-JP" altLang="en-US" sz="1050">
                          <a:latin typeface="+mn-ea"/>
                        </a:rPr>
                        <a:t>まずは</a:t>
                      </a:r>
                      <a:r>
                        <a:rPr kumimoji="1" lang="en-US" altLang="ja-JP" sz="1050">
                          <a:solidFill>
                            <a:schemeClr val="tx1"/>
                          </a:solidFill>
                        </a:rPr>
                        <a:t>ISMS</a:t>
                      </a:r>
                      <a:r>
                        <a:rPr kumimoji="1" lang="ja-JP" altLang="en-US" sz="1050">
                          <a:solidFill>
                            <a:schemeClr val="tx1"/>
                          </a:solidFill>
                        </a:rPr>
                        <a:t>をベースにして情報セキュリティ対策を行い、必要に応じて</a:t>
                      </a:r>
                      <a:r>
                        <a:rPr kumimoji="1" lang="en-US" altLang="ja-JP" sz="1050">
                          <a:solidFill>
                            <a:schemeClr val="tx1"/>
                          </a:solidFill>
                        </a:rPr>
                        <a:t>CSF</a:t>
                      </a:r>
                      <a:r>
                        <a:rPr kumimoji="1" lang="ja-JP" altLang="en-US" sz="1050">
                          <a:solidFill>
                            <a:schemeClr val="tx1"/>
                          </a:solidFill>
                        </a:rPr>
                        <a:t>の内容を取り入れるとよいでしょう。</a:t>
                      </a:r>
                      <a:endParaRPr kumimoji="1" lang="en-US" altLang="ja-JP" sz="1050" b="0" i="0" kern="1200">
                        <a:solidFill>
                          <a:schemeClr val="dk1"/>
                        </a:solidFill>
                        <a:effectLst/>
                        <a:latin typeface="+mn-ea"/>
                        <a:ea typeface="+mn-ea"/>
                        <a:cs typeface="+mn-cs"/>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en-US" altLang="ja-JP" sz="1050" b="0" i="0" kern="1200">
                        <a:solidFill>
                          <a:schemeClr val="dk1"/>
                        </a:solidFill>
                        <a:effectLst/>
                        <a:latin typeface="+mn-ea"/>
                        <a:ea typeface="+mn-ea"/>
                        <a:cs typeface="+mn-cs"/>
                      </a:endParaRPr>
                    </a:p>
                  </a:txBody>
                  <a:tcPr marL="64078" marR="64078" marT="50292" marB="50292">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21783554"/>
                  </a:ext>
                </a:extLst>
              </a:tr>
              <a:tr h="712323">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kern="1200" dirty="0">
                          <a:solidFill>
                            <a:schemeClr val="dk1"/>
                          </a:solidFill>
                          <a:effectLst/>
                          <a:latin typeface="+mn-ea"/>
                          <a:ea typeface="+mn-ea"/>
                          <a:cs typeface="+mn-cs"/>
                        </a:rPr>
                        <a:t>サイバーセキュリティ対策方法</a:t>
                      </a:r>
                      <a:br>
                        <a:rPr kumimoji="1" lang="en-US" altLang="ja-JP" sz="1050" b="0" i="0" kern="1200" dirty="0">
                          <a:solidFill>
                            <a:schemeClr val="dk1"/>
                          </a:solidFill>
                          <a:effectLst/>
                          <a:latin typeface="+mn-ea"/>
                          <a:ea typeface="+mn-ea"/>
                          <a:cs typeface="+mn-cs"/>
                        </a:rPr>
                      </a:br>
                      <a:r>
                        <a:rPr kumimoji="1" lang="ja-JP" altLang="en-US" sz="1050" b="0" i="0" kern="1200" dirty="0">
                          <a:solidFill>
                            <a:schemeClr val="dk1"/>
                          </a:solidFill>
                          <a:effectLst/>
                          <a:latin typeface="+mn-ea"/>
                          <a:ea typeface="+mn-ea"/>
                          <a:cs typeface="+mn-cs"/>
                        </a:rPr>
                        <a:t>　</a:t>
                      </a:r>
                      <a:r>
                        <a:rPr kumimoji="1" lang="en-US" altLang="ja-JP" sz="1050" b="0" i="0" kern="1200" dirty="0">
                          <a:solidFill>
                            <a:schemeClr val="dk1"/>
                          </a:solidFill>
                          <a:effectLst/>
                          <a:latin typeface="+mn-ea"/>
                          <a:ea typeface="+mn-ea"/>
                          <a:cs typeface="+mn-cs"/>
                        </a:rPr>
                        <a:t>ISMS</a:t>
                      </a:r>
                      <a:r>
                        <a:rPr kumimoji="1" lang="ja-JP" altLang="en-US" sz="1050" b="0" i="0" kern="1200" dirty="0">
                          <a:solidFill>
                            <a:schemeClr val="dk1"/>
                          </a:solidFill>
                          <a:effectLst/>
                          <a:latin typeface="+mn-ea"/>
                          <a:ea typeface="+mn-ea"/>
                          <a:cs typeface="+mn-cs"/>
                        </a:rPr>
                        <a:t>と</a:t>
                      </a:r>
                      <a:r>
                        <a:rPr kumimoji="1" lang="en-US" altLang="ja-JP" sz="1050" b="0" i="0" kern="1200" dirty="0">
                          <a:solidFill>
                            <a:schemeClr val="dk1"/>
                          </a:solidFill>
                          <a:effectLst/>
                          <a:latin typeface="+mn-ea"/>
                          <a:ea typeface="+mn-ea"/>
                          <a:cs typeface="+mn-cs"/>
                        </a:rPr>
                        <a:t>CSF</a:t>
                      </a:r>
                      <a:r>
                        <a:rPr kumimoji="1" lang="ja-JP" altLang="en-US" sz="1050" b="0" i="0" kern="1200" dirty="0">
                          <a:solidFill>
                            <a:schemeClr val="dk1"/>
                          </a:solidFill>
                          <a:effectLst/>
                          <a:latin typeface="+mn-ea"/>
                          <a:ea typeface="+mn-ea"/>
                          <a:cs typeface="+mn-cs"/>
                        </a:rPr>
                        <a:t>はどちらも「</a:t>
                      </a:r>
                      <a:r>
                        <a:rPr kumimoji="1" lang="zh-TW" altLang="en-US" sz="1050" b="0" i="0" kern="1200" dirty="0">
                          <a:solidFill>
                            <a:schemeClr val="dk1"/>
                          </a:solidFill>
                          <a:effectLst/>
                          <a:latin typeface="+mn-ea"/>
                          <a:ea typeface="+mn-ea"/>
                          <a:cs typeface="+mn-cs"/>
                        </a:rPr>
                        <a:t>識別</a:t>
                      </a:r>
                      <a:r>
                        <a:rPr kumimoji="1" lang="ja-JP" altLang="en-US" sz="1050" b="0" i="0" kern="1200" dirty="0">
                          <a:solidFill>
                            <a:schemeClr val="dk1"/>
                          </a:solidFill>
                          <a:effectLst/>
                          <a:latin typeface="+mn-ea"/>
                          <a:ea typeface="+mn-ea"/>
                          <a:cs typeface="+mn-cs"/>
                        </a:rPr>
                        <a:t>」「</a:t>
                      </a:r>
                      <a:r>
                        <a:rPr kumimoji="1" lang="zh-TW" altLang="en-US" sz="1050" b="0" i="0" kern="1200" dirty="0">
                          <a:solidFill>
                            <a:schemeClr val="dk1"/>
                          </a:solidFill>
                          <a:effectLst/>
                          <a:latin typeface="+mn-ea"/>
                          <a:ea typeface="+mn-ea"/>
                          <a:cs typeface="+mn-cs"/>
                        </a:rPr>
                        <a:t>防御</a:t>
                      </a:r>
                      <a:r>
                        <a:rPr kumimoji="1" lang="ja-JP" altLang="en-US" sz="1050" b="0" i="0" kern="1200" dirty="0">
                          <a:solidFill>
                            <a:schemeClr val="dk1"/>
                          </a:solidFill>
                          <a:effectLst/>
                          <a:latin typeface="+mn-ea"/>
                          <a:ea typeface="+mn-ea"/>
                          <a:cs typeface="+mn-cs"/>
                        </a:rPr>
                        <a:t>」「</a:t>
                      </a:r>
                      <a:r>
                        <a:rPr kumimoji="1" lang="zh-TW" altLang="en-US" sz="1050" b="0" i="0" kern="1200" dirty="0">
                          <a:solidFill>
                            <a:schemeClr val="dk1"/>
                          </a:solidFill>
                          <a:effectLst/>
                          <a:latin typeface="+mn-ea"/>
                          <a:ea typeface="+mn-ea"/>
                          <a:cs typeface="+mn-cs"/>
                        </a:rPr>
                        <a:t>検知</a:t>
                      </a:r>
                      <a:r>
                        <a:rPr kumimoji="1" lang="ja-JP" altLang="en-US" sz="1050" b="0" i="0" kern="1200" dirty="0">
                          <a:solidFill>
                            <a:schemeClr val="dk1"/>
                          </a:solidFill>
                          <a:effectLst/>
                          <a:latin typeface="+mn-ea"/>
                          <a:ea typeface="+mn-ea"/>
                          <a:cs typeface="+mn-cs"/>
                        </a:rPr>
                        <a:t>」「</a:t>
                      </a:r>
                      <a:r>
                        <a:rPr kumimoji="1" lang="zh-TW" altLang="en-US" sz="1050" b="0" i="0" kern="1200" dirty="0">
                          <a:solidFill>
                            <a:schemeClr val="dk1"/>
                          </a:solidFill>
                          <a:effectLst/>
                          <a:latin typeface="+mn-ea"/>
                          <a:ea typeface="+mn-ea"/>
                          <a:cs typeface="+mn-cs"/>
                        </a:rPr>
                        <a:t>対応</a:t>
                      </a:r>
                      <a:r>
                        <a:rPr kumimoji="1" lang="ja-JP" altLang="en-US" sz="1050" b="0" i="0" kern="1200" dirty="0">
                          <a:solidFill>
                            <a:schemeClr val="dk1"/>
                          </a:solidFill>
                          <a:effectLst/>
                          <a:latin typeface="+mn-ea"/>
                          <a:ea typeface="+mn-ea"/>
                          <a:cs typeface="+mn-cs"/>
                        </a:rPr>
                        <a:t>」「</a:t>
                      </a:r>
                      <a:r>
                        <a:rPr kumimoji="1" lang="zh-TW" altLang="en-US" sz="1050" b="0" i="0" kern="1200" dirty="0">
                          <a:solidFill>
                            <a:schemeClr val="dk1"/>
                          </a:solidFill>
                          <a:effectLst/>
                          <a:latin typeface="+mn-ea"/>
                          <a:ea typeface="+mn-ea"/>
                          <a:cs typeface="+mn-cs"/>
                        </a:rPr>
                        <a:t>復旧</a:t>
                      </a:r>
                      <a:r>
                        <a:rPr kumimoji="1" lang="ja-JP" altLang="en-US" sz="1050" b="0" i="0" kern="1200" dirty="0">
                          <a:solidFill>
                            <a:schemeClr val="dk1"/>
                          </a:solidFill>
                          <a:effectLst/>
                          <a:latin typeface="+mn-ea"/>
                          <a:ea typeface="+mn-ea"/>
                          <a:cs typeface="+mn-cs"/>
                        </a:rPr>
                        <a:t>」といったサイバーセキュリティ対策を挙げています。</a:t>
                      </a:r>
                      <a:endParaRPr kumimoji="1" lang="ja-JP" altLang="en-US" sz="1050" b="0" dirty="0">
                        <a:solidFill>
                          <a:schemeClr val="tx1"/>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endParaRPr kumimoji="1" lang="ja-JP" altLang="en-US" sz="1050" b="0">
                        <a:solidFill>
                          <a:schemeClr val="tx1"/>
                        </a:solidFill>
                        <a:latin typeface="+mn-ea"/>
                        <a:ea typeface="+mn-ea"/>
                      </a:endParaRPr>
                    </a:p>
                  </a:txBody>
                  <a:tcPr marL="64078" marR="64078" marT="50292" marB="50292">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99567391"/>
                  </a:ext>
                </a:extLst>
              </a:tr>
              <a:tr h="712323">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kern="1200">
                          <a:solidFill>
                            <a:schemeClr val="dk1"/>
                          </a:solidFill>
                          <a:effectLst/>
                          <a:latin typeface="+mn-ea"/>
                          <a:ea typeface="+mn-ea"/>
                          <a:cs typeface="+mn-cs"/>
                        </a:rPr>
                        <a:t>任意性がある</a:t>
                      </a:r>
                      <a:br>
                        <a:rPr kumimoji="1" lang="en-US" altLang="ja-JP" sz="1050" b="0" i="0" kern="1200">
                          <a:solidFill>
                            <a:schemeClr val="dk1"/>
                          </a:solidFill>
                          <a:effectLst/>
                          <a:latin typeface="+mn-ea"/>
                          <a:ea typeface="+mn-ea"/>
                          <a:cs typeface="+mn-cs"/>
                        </a:rPr>
                      </a:br>
                      <a:r>
                        <a:rPr kumimoji="1" lang="ja-JP" altLang="en-US" sz="1050" b="0" i="0" kern="1200">
                          <a:solidFill>
                            <a:schemeClr val="dk1"/>
                          </a:solidFill>
                          <a:effectLst/>
                          <a:latin typeface="+mn-ea"/>
                          <a:ea typeface="+mn-ea"/>
                          <a:cs typeface="+mn-cs"/>
                        </a:rPr>
                        <a:t>　</a:t>
                      </a:r>
                      <a:r>
                        <a:rPr kumimoji="1" lang="en-US" altLang="ja-JP" sz="1050" b="0" i="0" kern="1200">
                          <a:solidFill>
                            <a:schemeClr val="dk1"/>
                          </a:solidFill>
                          <a:effectLst/>
                          <a:latin typeface="+mn-ea"/>
                          <a:ea typeface="+mn-ea"/>
                          <a:cs typeface="+mn-cs"/>
                        </a:rPr>
                        <a:t>ISMS</a:t>
                      </a:r>
                      <a:r>
                        <a:rPr kumimoji="1" lang="ja-JP" altLang="en-US" sz="1050" b="0" i="0" kern="1200">
                          <a:solidFill>
                            <a:schemeClr val="dk1"/>
                          </a:solidFill>
                          <a:effectLst/>
                          <a:latin typeface="+mn-ea"/>
                          <a:ea typeface="+mn-ea"/>
                          <a:cs typeface="+mn-cs"/>
                        </a:rPr>
                        <a:t>と</a:t>
                      </a:r>
                      <a:r>
                        <a:rPr kumimoji="1" lang="en-US" altLang="ja-JP" sz="1050" b="0" i="0" kern="1200">
                          <a:solidFill>
                            <a:schemeClr val="dk1"/>
                          </a:solidFill>
                          <a:effectLst/>
                          <a:latin typeface="+mn-ea"/>
                          <a:ea typeface="+mn-ea"/>
                          <a:cs typeface="+mn-cs"/>
                        </a:rPr>
                        <a:t>CSF</a:t>
                      </a:r>
                      <a:r>
                        <a:rPr kumimoji="1" lang="ja-JP" altLang="en-US" sz="1050" b="0" i="0" kern="1200">
                          <a:solidFill>
                            <a:schemeClr val="dk1"/>
                          </a:solidFill>
                          <a:effectLst/>
                          <a:latin typeface="+mn-ea"/>
                          <a:ea typeface="+mn-ea"/>
                          <a:cs typeface="+mn-cs"/>
                        </a:rPr>
                        <a:t>はどちらも、提示しているすべてのセキュリティ対策を取り入れることは求めておらず、</a:t>
                      </a:r>
                      <a:r>
                        <a:rPr kumimoji="1" lang="ja-JP" altLang="en-US" sz="1050">
                          <a:solidFill>
                            <a:schemeClr val="tx1"/>
                          </a:solidFill>
                        </a:rPr>
                        <a:t>何を取り入れるかはそれぞれの組織で決定可能です。</a:t>
                      </a:r>
                      <a:endParaRPr kumimoji="1" lang="en-US" altLang="ja-JP" sz="1050" b="0" i="0" kern="1200">
                        <a:solidFill>
                          <a:schemeClr val="dk1"/>
                        </a:solidFill>
                        <a:effectLst/>
                        <a:latin typeface="+mn-ea"/>
                        <a:ea typeface="+mn-ea"/>
                        <a:cs typeface="+mn-cs"/>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endParaRPr kumimoji="1" lang="en-US" altLang="ja-JP" sz="1050" b="0" i="0" kern="1200" dirty="0">
                        <a:solidFill>
                          <a:schemeClr val="dk1"/>
                        </a:solidFill>
                        <a:effectLst/>
                        <a:latin typeface="+mn-ea"/>
                        <a:ea typeface="+mn-ea"/>
                        <a:cs typeface="+mn-cs"/>
                      </a:endParaRPr>
                    </a:p>
                  </a:txBody>
                  <a:tcPr marL="64078" marR="64078" marT="50292" marB="50292">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2430393"/>
                  </a:ext>
                </a:extLst>
              </a:tr>
            </a:tbl>
          </a:graphicData>
        </a:graphic>
      </p:graphicFrame>
      <p:sp>
        <p:nvSpPr>
          <p:cNvPr id="25" name="楕円 24">
            <a:extLst>
              <a:ext uri="{FF2B5EF4-FFF2-40B4-BE49-F238E27FC236}">
                <a16:creationId xmlns:a16="http://schemas.microsoft.com/office/drawing/2014/main" id="{3C92B7DC-F6F7-D493-4B71-8E010B63972B}"/>
              </a:ext>
            </a:extLst>
          </p:cNvPr>
          <p:cNvSpPr/>
          <p:nvPr/>
        </p:nvSpPr>
        <p:spPr>
          <a:xfrm>
            <a:off x="5965200" y="2413694"/>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6" name="楕円 25">
            <a:extLst>
              <a:ext uri="{FF2B5EF4-FFF2-40B4-BE49-F238E27FC236}">
                <a16:creationId xmlns:a16="http://schemas.microsoft.com/office/drawing/2014/main" id="{AD6F6854-2BDD-93DD-BA4A-1CFC32BA372D}"/>
              </a:ext>
            </a:extLst>
          </p:cNvPr>
          <p:cNvSpPr/>
          <p:nvPr/>
        </p:nvSpPr>
        <p:spPr>
          <a:xfrm>
            <a:off x="5965200" y="3164291"/>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7" name="楕円 26">
            <a:extLst>
              <a:ext uri="{FF2B5EF4-FFF2-40B4-BE49-F238E27FC236}">
                <a16:creationId xmlns:a16="http://schemas.microsoft.com/office/drawing/2014/main" id="{B57B9D85-A37E-F206-BAA3-6A81621E7D31}"/>
              </a:ext>
            </a:extLst>
          </p:cNvPr>
          <p:cNvSpPr/>
          <p:nvPr/>
        </p:nvSpPr>
        <p:spPr>
          <a:xfrm>
            <a:off x="5965200" y="3869229"/>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テキスト プレースホルダー 2">
            <a:extLst>
              <a:ext uri="{FF2B5EF4-FFF2-40B4-BE49-F238E27FC236}">
                <a16:creationId xmlns:a16="http://schemas.microsoft.com/office/drawing/2014/main" id="{026722FE-07BA-8F41-FB0B-1C2EB15FADD6}"/>
              </a:ext>
            </a:extLst>
          </p:cNvPr>
          <p:cNvSpPr>
            <a:spLocks noGrp="1"/>
          </p:cNvSpPr>
          <p:nvPr>
            <p:ph type="body" sz="quarter" idx="14"/>
          </p:nvPr>
        </p:nvSpPr>
        <p:spPr>
          <a:xfrm>
            <a:off x="1123949" y="1457325"/>
            <a:ext cx="5112000" cy="381000"/>
          </a:xfrm>
        </p:spPr>
        <p:txBody>
          <a:bodyPr/>
          <a:lstStyle/>
          <a:p>
            <a:r>
              <a:rPr lang="en-US" altLang="ja-JP" u="none" strike="noStrike">
                <a:effectLst/>
              </a:rPr>
              <a:t>7-3-4. ISMS</a:t>
            </a:r>
            <a:r>
              <a:rPr lang="ja-JP" altLang="en-US" u="none" strike="noStrike">
                <a:effectLst/>
              </a:rPr>
              <a:t>との関連性</a:t>
            </a:r>
            <a:endParaRPr kumimoji="1" lang="ja-JP" altLang="en-US"/>
          </a:p>
        </p:txBody>
      </p:sp>
      <p:sp>
        <p:nvSpPr>
          <p:cNvPr id="5" name="スライド番号プレースホルダー 4">
            <a:extLst>
              <a:ext uri="{FF2B5EF4-FFF2-40B4-BE49-F238E27FC236}">
                <a16:creationId xmlns:a16="http://schemas.microsoft.com/office/drawing/2014/main" id="{2631EEFC-DCE9-220B-2944-5BBC39D48104}"/>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2" name="表 11">
            <a:extLst>
              <a:ext uri="{FF2B5EF4-FFF2-40B4-BE49-F238E27FC236}">
                <a16:creationId xmlns:a16="http://schemas.microsoft.com/office/drawing/2014/main" id="{1AAFB149-54B2-C6DF-A656-464DFE44DABF}"/>
              </a:ext>
            </a:extLst>
          </p:cNvPr>
          <p:cNvGraphicFramePr>
            <a:graphicFrameLocks noGrp="1"/>
          </p:cNvGraphicFramePr>
          <p:nvPr/>
        </p:nvGraphicFramePr>
        <p:xfrm>
          <a:off x="622800" y="5094931"/>
          <a:ext cx="5612400" cy="2278798"/>
        </p:xfrm>
        <a:graphic>
          <a:graphicData uri="http://schemas.openxmlformats.org/drawingml/2006/table">
            <a:tbl>
              <a:tblPr firstRow="1" bandRow="1">
                <a:tableStyleId>{5C22544A-7EE6-4342-B048-85BDC9FD1C3A}</a:tableStyleId>
              </a:tblPr>
              <a:tblGrid>
                <a:gridCol w="5342827">
                  <a:extLst>
                    <a:ext uri="{9D8B030D-6E8A-4147-A177-3AD203B41FA5}">
                      <a16:colId xmlns:a16="http://schemas.microsoft.com/office/drawing/2014/main" val="1661130682"/>
                    </a:ext>
                  </a:extLst>
                </a:gridCol>
                <a:gridCol w="269573">
                  <a:extLst>
                    <a:ext uri="{9D8B030D-6E8A-4147-A177-3AD203B41FA5}">
                      <a16:colId xmlns:a16="http://schemas.microsoft.com/office/drawing/2014/main" val="3849749101"/>
                    </a:ext>
                  </a:extLst>
                </a:gridCol>
              </a:tblGrid>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1050" b="1">
                          <a:latin typeface="+mn-ea"/>
                          <a:ea typeface="+mn-ea"/>
                        </a:rPr>
                        <a:t>CSF</a:t>
                      </a:r>
                      <a:r>
                        <a:rPr lang="ja-JP" altLang="en-US" sz="1050" b="1">
                          <a:latin typeface="+mn-ea"/>
                          <a:ea typeface="+mn-ea"/>
                        </a:rPr>
                        <a:t>と</a:t>
                      </a:r>
                      <a:r>
                        <a:rPr lang="en-US" altLang="ja-JP" sz="1050" b="1">
                          <a:latin typeface="+mn-ea"/>
                          <a:ea typeface="+mn-ea"/>
                        </a:rPr>
                        <a:t>ISMS</a:t>
                      </a:r>
                      <a:r>
                        <a:rPr lang="ja-JP" altLang="en-US" sz="1050" b="1">
                          <a:latin typeface="+mn-ea"/>
                          <a:ea typeface="+mn-ea"/>
                        </a:rPr>
                        <a:t>の主な相違点</a:t>
                      </a:r>
                    </a:p>
                  </a:txBody>
                  <a:tcPr marL="64078" marR="64078" marT="50292" marB="50292"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endParaRPr lang="ja-JP" altLang="en-US" sz="1050" b="1">
                        <a:latin typeface="+mn-ea"/>
                        <a:ea typeface="+mn-ea"/>
                      </a:endParaRPr>
                    </a:p>
                  </a:txBody>
                  <a:tcPr marL="64078" marR="64078" marT="50292" marB="50292">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915335627"/>
                  </a:ext>
                </a:extLst>
              </a:tr>
              <a:tr h="997667">
                <a:tc>
                  <a:txBody>
                    <a:bodyPr/>
                    <a:lstStyle/>
                    <a:p>
                      <a:r>
                        <a:rPr kumimoji="1" lang="ja-JP" altLang="en-US" sz="1050" b="1" i="0" kern="1200">
                          <a:solidFill>
                            <a:schemeClr val="dk1"/>
                          </a:solidFill>
                          <a:effectLst/>
                          <a:latin typeface="+mn-ea"/>
                          <a:ea typeface="+mn-ea"/>
                          <a:cs typeface="+mn-cs"/>
                        </a:rPr>
                        <a:t>第三者認証制度の有無</a:t>
                      </a:r>
                      <a:br>
                        <a:rPr kumimoji="1" lang="en-US" altLang="ja-JP" sz="1050" b="0" i="0" kern="1200">
                          <a:solidFill>
                            <a:schemeClr val="dk1"/>
                          </a:solidFill>
                          <a:effectLst/>
                          <a:latin typeface="+mn-ea"/>
                          <a:ea typeface="+mn-ea"/>
                          <a:cs typeface="+mn-cs"/>
                        </a:rPr>
                      </a:br>
                      <a:r>
                        <a:rPr kumimoji="1" lang="ja-JP" altLang="en-US" sz="1050" b="0" i="0" kern="1200">
                          <a:solidFill>
                            <a:schemeClr val="dk1"/>
                          </a:solidFill>
                          <a:effectLst/>
                          <a:latin typeface="+mn-ea"/>
                          <a:ea typeface="+mn-ea"/>
                          <a:cs typeface="+mn-cs"/>
                        </a:rPr>
                        <a:t>　</a:t>
                      </a:r>
                      <a:r>
                        <a:rPr kumimoji="1" lang="en-US" altLang="ja-JP" sz="1050" b="0" i="0" kern="1200">
                          <a:solidFill>
                            <a:schemeClr val="dk1"/>
                          </a:solidFill>
                          <a:effectLst/>
                          <a:latin typeface="+mn-ea"/>
                          <a:ea typeface="+mn-ea"/>
                          <a:cs typeface="+mn-cs"/>
                        </a:rPr>
                        <a:t>ISMS</a:t>
                      </a:r>
                      <a:r>
                        <a:rPr kumimoji="1" lang="ja-JP" altLang="en-US" sz="1050" b="0" i="0" kern="1200">
                          <a:solidFill>
                            <a:schemeClr val="dk1"/>
                          </a:solidFill>
                          <a:effectLst/>
                          <a:latin typeface="+mn-ea"/>
                          <a:ea typeface="+mn-ea"/>
                          <a:cs typeface="+mn-cs"/>
                        </a:rPr>
                        <a:t>には、第三者機関による</a:t>
                      </a:r>
                      <a:r>
                        <a:rPr kumimoji="1" lang="ja-JP" altLang="en-US" sz="1050">
                          <a:solidFill>
                            <a:schemeClr val="tx1"/>
                          </a:solidFill>
                        </a:rPr>
                        <a:t>認証制度（適合性評価制度）</a:t>
                      </a:r>
                      <a:r>
                        <a:rPr kumimoji="1" lang="ja-JP" altLang="en-US" sz="1050" b="0" i="0" kern="1200">
                          <a:solidFill>
                            <a:schemeClr val="dk1"/>
                          </a:solidFill>
                          <a:effectLst/>
                          <a:latin typeface="+mn-ea"/>
                          <a:ea typeface="+mn-ea"/>
                          <a:cs typeface="+mn-cs"/>
                        </a:rPr>
                        <a:t>が存在します。これに対して、</a:t>
                      </a:r>
                      <a:r>
                        <a:rPr kumimoji="1" lang="en-US" altLang="ja-JP" sz="1050" b="0" i="0" kern="1200">
                          <a:solidFill>
                            <a:schemeClr val="dk1"/>
                          </a:solidFill>
                          <a:effectLst/>
                          <a:latin typeface="+mn-ea"/>
                          <a:ea typeface="+mn-ea"/>
                          <a:cs typeface="+mn-cs"/>
                        </a:rPr>
                        <a:t>CSF</a:t>
                      </a:r>
                      <a:r>
                        <a:rPr kumimoji="1" lang="ja-JP" altLang="en-US" sz="1050" b="0" i="0" kern="1200">
                          <a:solidFill>
                            <a:schemeClr val="dk1"/>
                          </a:solidFill>
                          <a:effectLst/>
                          <a:latin typeface="+mn-ea"/>
                          <a:ea typeface="+mn-ea"/>
                          <a:cs typeface="+mn-cs"/>
                        </a:rPr>
                        <a:t>にはそのような認証制度はありません。そのため、情報セキュリティ対策を行っていることを顧客や取引先に対して客観的に示すためには、</a:t>
                      </a:r>
                      <a:r>
                        <a:rPr kumimoji="1" lang="en-US" altLang="ja-JP" sz="1050" b="0" i="0" kern="1200">
                          <a:solidFill>
                            <a:schemeClr val="dk1"/>
                          </a:solidFill>
                          <a:effectLst/>
                          <a:latin typeface="+mn-ea"/>
                          <a:ea typeface="+mn-ea"/>
                          <a:cs typeface="+mn-cs"/>
                        </a:rPr>
                        <a:t>ISMS</a:t>
                      </a:r>
                      <a:r>
                        <a:rPr kumimoji="1" lang="ja-JP" altLang="en-US" sz="1050" b="0" i="0" kern="1200">
                          <a:solidFill>
                            <a:schemeClr val="dk1"/>
                          </a:solidFill>
                          <a:effectLst/>
                          <a:latin typeface="+mn-ea"/>
                          <a:ea typeface="+mn-ea"/>
                          <a:cs typeface="+mn-cs"/>
                        </a:rPr>
                        <a:t>を構築して認証を受けることが有効です。</a:t>
                      </a:r>
                    </a:p>
                  </a:txBody>
                  <a:tcPr marL="64078" marR="64078" marT="50292" marB="50292"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50" b="0" i="0" kern="1200">
                        <a:solidFill>
                          <a:schemeClr val="dk1"/>
                        </a:solidFill>
                        <a:effectLst/>
                        <a:latin typeface="+mn-ea"/>
                        <a:ea typeface="+mn-ea"/>
                        <a:cs typeface="+mn-cs"/>
                      </a:endParaRPr>
                    </a:p>
                  </a:txBody>
                  <a:tcPr marL="64078" marR="64078" marT="50292" marB="50292">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99567391"/>
                  </a:ext>
                </a:extLst>
              </a:tr>
              <a:tr h="997667">
                <a:tc>
                  <a:txBody>
                    <a:bodyPr/>
                    <a:lstStyle/>
                    <a:p>
                      <a:r>
                        <a:rPr kumimoji="1" lang="ja-JP" altLang="en-US" sz="1050" b="1" i="0" kern="1200">
                          <a:solidFill>
                            <a:schemeClr val="dk1"/>
                          </a:solidFill>
                          <a:effectLst/>
                          <a:latin typeface="+mn-ea"/>
                          <a:ea typeface="+mn-ea"/>
                          <a:cs typeface="+mn-cs"/>
                        </a:rPr>
                        <a:t>目標への到達手段</a:t>
                      </a:r>
                      <a:br>
                        <a:rPr kumimoji="1" lang="en-US" altLang="ja-JP" sz="1050" b="0" i="0" kern="1200">
                          <a:solidFill>
                            <a:schemeClr val="dk1"/>
                          </a:solidFill>
                          <a:effectLst/>
                          <a:latin typeface="+mn-ea"/>
                          <a:ea typeface="+mn-ea"/>
                          <a:cs typeface="+mn-cs"/>
                        </a:rPr>
                      </a:br>
                      <a:r>
                        <a:rPr kumimoji="1" lang="ja-JP" altLang="en-US" sz="1050" b="0" i="0" kern="1200">
                          <a:solidFill>
                            <a:schemeClr val="dk1"/>
                          </a:solidFill>
                          <a:effectLst/>
                          <a:latin typeface="+mn-ea"/>
                          <a:ea typeface="+mn-ea"/>
                          <a:cs typeface="+mn-cs"/>
                        </a:rPr>
                        <a:t>　</a:t>
                      </a:r>
                      <a:r>
                        <a:rPr kumimoji="1" lang="en-US" altLang="ja-JP" sz="1050" b="0" i="0" kern="1200">
                          <a:solidFill>
                            <a:schemeClr val="dk1"/>
                          </a:solidFill>
                          <a:effectLst/>
                          <a:latin typeface="+mn-ea"/>
                          <a:ea typeface="+mn-ea"/>
                          <a:cs typeface="+mn-cs"/>
                        </a:rPr>
                        <a:t>ISMS</a:t>
                      </a:r>
                      <a:r>
                        <a:rPr kumimoji="1" lang="ja-JP" altLang="en-US" sz="1050" b="0" i="0" kern="1200">
                          <a:solidFill>
                            <a:schemeClr val="dk1"/>
                          </a:solidFill>
                          <a:effectLst/>
                          <a:latin typeface="+mn-ea"/>
                          <a:ea typeface="+mn-ea"/>
                          <a:cs typeface="+mn-cs"/>
                        </a:rPr>
                        <a:t>は、</a:t>
                      </a:r>
                      <a:r>
                        <a:rPr kumimoji="1" lang="en-US" altLang="ja-JP" sz="1050" b="0" i="0" kern="1200">
                          <a:solidFill>
                            <a:schemeClr val="dk1"/>
                          </a:solidFill>
                          <a:effectLst/>
                          <a:latin typeface="+mn-ea"/>
                          <a:ea typeface="+mn-ea"/>
                          <a:cs typeface="+mn-cs"/>
                        </a:rPr>
                        <a:t>PDCA</a:t>
                      </a:r>
                      <a:r>
                        <a:rPr kumimoji="1" lang="ja-JP" altLang="en-US" sz="1050" b="0" i="0" kern="1200">
                          <a:solidFill>
                            <a:schemeClr val="dk1"/>
                          </a:solidFill>
                          <a:effectLst/>
                          <a:latin typeface="+mn-ea"/>
                          <a:ea typeface="+mn-ea"/>
                          <a:cs typeface="+mn-cs"/>
                        </a:rPr>
                        <a:t>サイクルをまわすことで、情報セキュリティマネジメント体制を構築する一方、</a:t>
                      </a:r>
                      <a:r>
                        <a:rPr kumimoji="1" lang="en-US" altLang="ja-JP" sz="1050" b="0" i="0" kern="1200">
                          <a:solidFill>
                            <a:schemeClr val="dk1"/>
                          </a:solidFill>
                          <a:effectLst/>
                          <a:latin typeface="+mn-ea"/>
                          <a:ea typeface="+mn-ea"/>
                          <a:cs typeface="+mn-cs"/>
                        </a:rPr>
                        <a:t>CSF</a:t>
                      </a:r>
                      <a:r>
                        <a:rPr kumimoji="1" lang="ja-JP" altLang="en-US" sz="1050" b="0" i="0" kern="1200">
                          <a:solidFill>
                            <a:schemeClr val="dk1"/>
                          </a:solidFill>
                          <a:effectLst/>
                          <a:latin typeface="+mn-ea"/>
                          <a:ea typeface="+mn-ea"/>
                          <a:cs typeface="+mn-cs"/>
                        </a:rPr>
                        <a:t>では特に</a:t>
                      </a:r>
                      <a:r>
                        <a:rPr kumimoji="1" lang="en-US" altLang="ja-JP" sz="1050" b="0" i="0" kern="1200">
                          <a:solidFill>
                            <a:schemeClr val="dk1"/>
                          </a:solidFill>
                          <a:effectLst/>
                          <a:latin typeface="+mn-ea"/>
                          <a:ea typeface="+mn-ea"/>
                          <a:cs typeface="+mn-cs"/>
                        </a:rPr>
                        <a:t>PDCA</a:t>
                      </a:r>
                      <a:r>
                        <a:rPr kumimoji="1" lang="ja-JP" altLang="en-US" sz="1050" b="0" i="0" kern="1200">
                          <a:solidFill>
                            <a:schemeClr val="dk1"/>
                          </a:solidFill>
                          <a:effectLst/>
                          <a:latin typeface="+mn-ea"/>
                          <a:ea typeface="+mn-ea"/>
                          <a:cs typeface="+mn-cs"/>
                        </a:rPr>
                        <a:t>サイクルをまわすといった記載はありません。</a:t>
                      </a:r>
                      <a:r>
                        <a:rPr kumimoji="1" lang="en-US" altLang="ja-JP" sz="1050" b="0" i="0" kern="1200">
                          <a:solidFill>
                            <a:schemeClr val="dk1"/>
                          </a:solidFill>
                          <a:effectLst/>
                          <a:latin typeface="+mn-ea"/>
                          <a:ea typeface="+mn-ea"/>
                          <a:cs typeface="+mn-cs"/>
                        </a:rPr>
                        <a:t>CSF</a:t>
                      </a:r>
                      <a:r>
                        <a:rPr kumimoji="1" lang="ja-JP" altLang="en-US" sz="1050" b="0" i="0" kern="1200">
                          <a:solidFill>
                            <a:schemeClr val="dk1"/>
                          </a:solidFill>
                          <a:effectLst/>
                          <a:latin typeface="+mn-ea"/>
                          <a:ea typeface="+mn-ea"/>
                          <a:cs typeface="+mn-cs"/>
                        </a:rPr>
                        <a:t>の「プロファイル」では、現在の状況と理想の状況とのギャップを明確にすることで、とるべき対応策の優先順位を決めて、それに従って実施していくことになります。</a:t>
                      </a:r>
                    </a:p>
                  </a:txBody>
                  <a:tcPr marL="64078" marR="64078" marT="50292" marB="50292"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50" b="0" i="0" kern="1200">
                        <a:solidFill>
                          <a:schemeClr val="dk1"/>
                        </a:solidFill>
                        <a:effectLst/>
                        <a:latin typeface="+mn-ea"/>
                        <a:ea typeface="+mn-ea"/>
                        <a:cs typeface="+mn-cs"/>
                      </a:endParaRPr>
                    </a:p>
                  </a:txBody>
                  <a:tcPr marL="64078" marR="64078" marT="50292" marB="50292">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73588681"/>
                  </a:ext>
                </a:extLst>
              </a:tr>
            </a:tbl>
          </a:graphicData>
        </a:graphic>
      </p:graphicFrame>
      <p:pic>
        <p:nvPicPr>
          <p:cNvPr id="20" name="図 19">
            <a:extLst>
              <a:ext uri="{FF2B5EF4-FFF2-40B4-BE49-F238E27FC236}">
                <a16:creationId xmlns:a16="http://schemas.microsoft.com/office/drawing/2014/main" id="{731433A4-9C59-4D7A-A6AD-8078000FEEA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69914" y="3959229"/>
            <a:ext cx="360000" cy="360000"/>
          </a:xfrm>
          <a:prstGeom prst="rect">
            <a:avLst/>
          </a:prstGeom>
        </p:spPr>
      </p:pic>
      <p:pic>
        <p:nvPicPr>
          <p:cNvPr id="22" name="図 21">
            <a:extLst>
              <a:ext uri="{FF2B5EF4-FFF2-40B4-BE49-F238E27FC236}">
                <a16:creationId xmlns:a16="http://schemas.microsoft.com/office/drawing/2014/main" id="{56289107-1622-EF2F-C72F-D90E0EFF5CA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69914" y="3248959"/>
            <a:ext cx="360000" cy="360000"/>
          </a:xfrm>
          <a:prstGeom prst="rect">
            <a:avLst/>
          </a:prstGeom>
        </p:spPr>
      </p:pic>
      <p:pic>
        <p:nvPicPr>
          <p:cNvPr id="24" name="図 23">
            <a:extLst>
              <a:ext uri="{FF2B5EF4-FFF2-40B4-BE49-F238E27FC236}">
                <a16:creationId xmlns:a16="http://schemas.microsoft.com/office/drawing/2014/main" id="{94663FCA-0B97-EE8F-FCF1-74ED8CA351C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069914" y="2487531"/>
            <a:ext cx="360000" cy="360000"/>
          </a:xfrm>
          <a:prstGeom prst="rect">
            <a:avLst/>
          </a:prstGeom>
        </p:spPr>
      </p:pic>
      <p:sp>
        <p:nvSpPr>
          <p:cNvPr id="28" name="楕円 27">
            <a:extLst>
              <a:ext uri="{FF2B5EF4-FFF2-40B4-BE49-F238E27FC236}">
                <a16:creationId xmlns:a16="http://schemas.microsoft.com/office/drawing/2014/main" id="{FC23F53D-79CF-9C1F-3AA1-9A102CBC85E3}"/>
              </a:ext>
            </a:extLst>
          </p:cNvPr>
          <p:cNvSpPr/>
          <p:nvPr/>
        </p:nvSpPr>
        <p:spPr>
          <a:xfrm>
            <a:off x="5965200" y="5151463"/>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9" name="楕円 28">
            <a:extLst>
              <a:ext uri="{FF2B5EF4-FFF2-40B4-BE49-F238E27FC236}">
                <a16:creationId xmlns:a16="http://schemas.microsoft.com/office/drawing/2014/main" id="{20CAE495-8113-F476-9414-4C75EA58588D}"/>
              </a:ext>
            </a:extLst>
          </p:cNvPr>
          <p:cNvSpPr/>
          <p:nvPr/>
        </p:nvSpPr>
        <p:spPr>
          <a:xfrm>
            <a:off x="5965200" y="6129205"/>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6" name="図 15">
            <a:extLst>
              <a:ext uri="{FF2B5EF4-FFF2-40B4-BE49-F238E27FC236}">
                <a16:creationId xmlns:a16="http://schemas.microsoft.com/office/drawing/2014/main" id="{AEA23E9F-2F64-EC95-C221-827DD3F245A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069914" y="6219205"/>
            <a:ext cx="360000" cy="360000"/>
          </a:xfrm>
          <a:prstGeom prst="rect">
            <a:avLst/>
          </a:prstGeom>
        </p:spPr>
      </p:pic>
      <p:pic>
        <p:nvPicPr>
          <p:cNvPr id="18" name="図 17">
            <a:extLst>
              <a:ext uri="{FF2B5EF4-FFF2-40B4-BE49-F238E27FC236}">
                <a16:creationId xmlns:a16="http://schemas.microsoft.com/office/drawing/2014/main" id="{099211AA-CBAD-CB0B-416A-BA2A565A7B85}"/>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069914" y="5225036"/>
            <a:ext cx="360000" cy="360000"/>
          </a:xfrm>
          <a:prstGeom prst="rect">
            <a:avLst/>
          </a:prstGeom>
        </p:spPr>
      </p:pic>
      <p:sp>
        <p:nvSpPr>
          <p:cNvPr id="17" name="テキスト プレースホルダー 2">
            <a:extLst>
              <a:ext uri="{FF2B5EF4-FFF2-40B4-BE49-F238E27FC236}">
                <a16:creationId xmlns:a16="http://schemas.microsoft.com/office/drawing/2014/main" id="{04577C1F-9F38-CDD6-EB84-17F20CA6D812}"/>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7-3. NIST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サイバーセキュリティフレームワーク（</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CSF</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100" b="1" i="0" u="none" strike="noStrike" kern="120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p:txBody>
      </p:sp>
      <p:sp>
        <p:nvSpPr>
          <p:cNvPr id="2" name="テキスト プレースホルダー 3">
            <a:extLst>
              <a:ext uri="{FF2B5EF4-FFF2-40B4-BE49-F238E27FC236}">
                <a16:creationId xmlns:a16="http://schemas.microsoft.com/office/drawing/2014/main" id="{B25C2346-E1B0-E734-1B1A-FD13923A025D}"/>
              </a:ext>
            </a:extLst>
          </p:cNvPr>
          <p:cNvSpPr txBox="1">
            <a:spLocks/>
          </p:cNvSpPr>
          <p:nvPr/>
        </p:nvSpPr>
        <p:spPr>
          <a:xfrm>
            <a:off x="622800" y="2005431"/>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CSF</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と</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ISMS</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の関連性</a:t>
            </a:r>
          </a:p>
        </p:txBody>
      </p:sp>
      <p:sp>
        <p:nvSpPr>
          <p:cNvPr id="4" name="スクロール: 横 3">
            <a:extLst>
              <a:ext uri="{FF2B5EF4-FFF2-40B4-BE49-F238E27FC236}">
                <a16:creationId xmlns:a16="http://schemas.microsoft.com/office/drawing/2014/main" id="{7EC200F3-63A7-6985-127A-90ECFD7924B8}"/>
              </a:ext>
            </a:extLst>
          </p:cNvPr>
          <p:cNvSpPr/>
          <p:nvPr/>
        </p:nvSpPr>
        <p:spPr>
          <a:xfrm>
            <a:off x="626551" y="7581900"/>
            <a:ext cx="5616576" cy="1662348"/>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915547162"/>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2604EB00-D1AC-041B-6E70-1F891178C4A2}"/>
              </a:ext>
            </a:extLst>
          </p:cNvPr>
          <p:cNvSpPr>
            <a:spLocks noGrp="1"/>
          </p:cNvSpPr>
          <p:nvPr>
            <p:ph type="body" sz="quarter" idx="14"/>
          </p:nvPr>
        </p:nvSpPr>
        <p:spPr/>
        <p:txBody>
          <a:bodyPr/>
          <a:lstStyle/>
          <a:p>
            <a:r>
              <a:rPr kumimoji="1" lang="en-US" altLang="ja-JP"/>
              <a:t>7-4-1. </a:t>
            </a:r>
            <a:r>
              <a:rPr kumimoji="1" lang="en-US" altLang="ja-JP" sz="900"/>
              <a:t>CPSF</a:t>
            </a:r>
            <a:r>
              <a:rPr kumimoji="1" lang="ja-JP" altLang="en-US" sz="900"/>
              <a:t>（サイバー・フィジカル・セキュリティ対策フレームワーク）の概要</a:t>
            </a:r>
          </a:p>
        </p:txBody>
      </p:sp>
      <p:sp>
        <p:nvSpPr>
          <p:cNvPr id="5" name="スライド番号プレースホルダー 4">
            <a:extLst>
              <a:ext uri="{FF2B5EF4-FFF2-40B4-BE49-F238E27FC236}">
                <a16:creationId xmlns:a16="http://schemas.microsoft.com/office/drawing/2014/main" id="{9FA1F891-0573-2022-23A8-A67DE6F05DD2}"/>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3">
            <a:extLst>
              <a:ext uri="{FF2B5EF4-FFF2-40B4-BE49-F238E27FC236}">
                <a16:creationId xmlns:a16="http://schemas.microsoft.com/office/drawing/2014/main" id="{4E574281-BE18-59FC-904B-98AC8BD94943}"/>
              </a:ext>
            </a:extLst>
          </p:cNvPr>
          <p:cNvSpPr txBox="1">
            <a:spLocks/>
          </p:cNvSpPr>
          <p:nvPr/>
        </p:nvSpPr>
        <p:spPr>
          <a:xfrm>
            <a:off x="599997" y="5187712"/>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目的と適用範囲</a:t>
            </a:r>
          </a:p>
        </p:txBody>
      </p:sp>
      <p:sp>
        <p:nvSpPr>
          <p:cNvPr id="8" name="テキスト ボックス 7">
            <a:extLst>
              <a:ext uri="{FF2B5EF4-FFF2-40B4-BE49-F238E27FC236}">
                <a16:creationId xmlns:a16="http://schemas.microsoft.com/office/drawing/2014/main" id="{84356B47-62E5-ADDA-9C58-F2CA939797FD}"/>
              </a:ext>
            </a:extLst>
          </p:cNvPr>
          <p:cNvSpPr txBox="1"/>
          <p:nvPr/>
        </p:nvSpPr>
        <p:spPr>
          <a:xfrm>
            <a:off x="619047" y="5520350"/>
            <a:ext cx="5612400" cy="122341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CPSF</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主な目的は、新たな産業社会におけるバリュークリエイションプロセス全体の理解、リスク源の明確化、必要なセキュリティ対策全体像の整理を行うことです。従来のサプライチェーンに適用可能なセキュリティ対策に加えて、新たな産業社会の変化から生じる特有の対策も含まれてい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本フレームワークの適用範囲としては、新たな産業社会におけるバリュークリエイションプロセス全体となります。企業が本フレームワークを参考にし、自社の実態に合わせて、適切なセキュリティ対策を実施することが重要です。</a:t>
            </a:r>
          </a:p>
        </p:txBody>
      </p:sp>
      <p:grpSp>
        <p:nvGrpSpPr>
          <p:cNvPr id="14" name="グループ化 13">
            <a:extLst>
              <a:ext uri="{FF2B5EF4-FFF2-40B4-BE49-F238E27FC236}">
                <a16:creationId xmlns:a16="http://schemas.microsoft.com/office/drawing/2014/main" id="{A97D6294-4224-776B-E3B5-B4DC24A0EF91}"/>
              </a:ext>
            </a:extLst>
          </p:cNvPr>
          <p:cNvGrpSpPr/>
          <p:nvPr/>
        </p:nvGrpSpPr>
        <p:grpSpPr>
          <a:xfrm>
            <a:off x="622799" y="6951430"/>
            <a:ext cx="5612401" cy="1803042"/>
            <a:chOff x="622800" y="7443989"/>
            <a:chExt cx="5612401" cy="1803042"/>
          </a:xfrm>
        </p:grpSpPr>
        <p:sp>
          <p:nvSpPr>
            <p:cNvPr id="9" name="正方形/長方形 8">
              <a:extLst>
                <a:ext uri="{FF2B5EF4-FFF2-40B4-BE49-F238E27FC236}">
                  <a16:creationId xmlns:a16="http://schemas.microsoft.com/office/drawing/2014/main" id="{BAF9B5AD-6693-FA27-688B-7E3253DA246E}"/>
                </a:ext>
              </a:extLst>
            </p:cNvPr>
            <p:cNvSpPr/>
            <p:nvPr/>
          </p:nvSpPr>
          <p:spPr>
            <a:xfrm>
              <a:off x="622801" y="7443989"/>
              <a:ext cx="5612400" cy="798661"/>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a:ln>
                    <a:noFill/>
                  </a:ln>
                  <a:solidFill>
                    <a:srgbClr val="FF0000"/>
                  </a:solidFill>
                  <a:effectLst/>
                  <a:uLnTx/>
                  <a:uFillTx/>
                  <a:latin typeface="メイリオ"/>
                  <a:ea typeface="メイリオ"/>
                  <a:cs typeface="+mn-cs"/>
                </a:rPr>
                <a:t>CPSF</a:t>
              </a:r>
              <a:r>
                <a:rPr kumimoji="1" lang="ja-JP" altLang="en-US" sz="1200" b="1" i="0" u="none" strike="noStrike" kern="1200" cap="none" spc="0" normalizeH="0" baseline="0" noProof="0">
                  <a:ln>
                    <a:noFill/>
                  </a:ln>
                  <a:solidFill>
                    <a:srgbClr val="FF0000"/>
                  </a:solidFill>
                  <a:effectLst/>
                  <a:uLnTx/>
                  <a:uFillTx/>
                  <a:latin typeface="メイリオ"/>
                  <a:ea typeface="メイリオ"/>
                  <a:cs typeface="+mn-cs"/>
                </a:rPr>
                <a:t>に含まれる対策</a:t>
              </a:r>
            </a:p>
          </p:txBody>
        </p:sp>
        <p:sp>
          <p:nvSpPr>
            <p:cNvPr id="10" name="正方形/長方形 9">
              <a:extLst>
                <a:ext uri="{FF2B5EF4-FFF2-40B4-BE49-F238E27FC236}">
                  <a16:creationId xmlns:a16="http://schemas.microsoft.com/office/drawing/2014/main" id="{B2FAF834-B32E-9E65-9A8A-9FF388043E2F}"/>
                </a:ext>
              </a:extLst>
            </p:cNvPr>
            <p:cNvSpPr/>
            <p:nvPr/>
          </p:nvSpPr>
          <p:spPr>
            <a:xfrm>
              <a:off x="798490" y="7770529"/>
              <a:ext cx="2630510" cy="412124"/>
            </a:xfrm>
            <a:prstGeom prst="rect">
              <a:avLst/>
            </a:prstGeom>
            <a:solidFill>
              <a:schemeClr val="accent1">
                <a:lumMod val="60000"/>
                <a:lumOff val="4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white"/>
                  </a:solidFill>
                  <a:effectLst/>
                  <a:uLnTx/>
                  <a:uFillTx/>
                  <a:latin typeface="メイリオ"/>
                  <a:ea typeface="メイリオ"/>
                  <a:cs typeface="+mn-cs"/>
                </a:rPr>
                <a:t>従来型サプライチェーンにおいても</a:t>
              </a:r>
              <a:endParaRPr kumimoji="1" lang="en-US" altLang="ja-JP" sz="1200" b="1" i="0" u="none" strike="noStrike" kern="1200" cap="none" spc="0" normalizeH="0" baseline="0" noProof="0">
                <a:ln>
                  <a:noFill/>
                </a:ln>
                <a:solidFill>
                  <a:prstClr val="white"/>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white"/>
                  </a:solidFill>
                  <a:effectLst/>
                  <a:uLnTx/>
                  <a:uFillTx/>
                  <a:latin typeface="メイリオ"/>
                  <a:ea typeface="メイリオ"/>
                  <a:cs typeface="+mn-cs"/>
                </a:rPr>
                <a:t>適用可能な対策</a:t>
              </a:r>
            </a:p>
          </p:txBody>
        </p:sp>
        <p:sp>
          <p:nvSpPr>
            <p:cNvPr id="11" name="正方形/長方形 10">
              <a:extLst>
                <a:ext uri="{FF2B5EF4-FFF2-40B4-BE49-F238E27FC236}">
                  <a16:creationId xmlns:a16="http://schemas.microsoft.com/office/drawing/2014/main" id="{FBAFA657-D0B1-0AF7-5D78-33045CF9D10F}"/>
                </a:ext>
              </a:extLst>
            </p:cNvPr>
            <p:cNvSpPr/>
            <p:nvPr/>
          </p:nvSpPr>
          <p:spPr>
            <a:xfrm>
              <a:off x="3429000" y="7770529"/>
              <a:ext cx="2630510" cy="412124"/>
            </a:xfrm>
            <a:prstGeom prst="rect">
              <a:avLst/>
            </a:prstGeom>
            <a:solidFill>
              <a:schemeClr val="accent1">
                <a:lumMod val="7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white"/>
                  </a:solidFill>
                  <a:effectLst/>
                  <a:uLnTx/>
                  <a:uFillTx/>
                  <a:latin typeface="メイリオ"/>
                  <a:ea typeface="メイリオ"/>
                  <a:cs typeface="+mn-cs"/>
                </a:rPr>
                <a:t>新たな産業社会に変化したからこそ</a:t>
              </a:r>
              <a:endParaRPr kumimoji="1" lang="en-US" altLang="ja-JP" sz="1200" b="1" i="0" u="none" strike="noStrike" kern="1200" cap="none" spc="0" normalizeH="0" baseline="0" noProof="0">
                <a:ln>
                  <a:noFill/>
                </a:ln>
                <a:solidFill>
                  <a:prstClr val="white"/>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white"/>
                  </a:solidFill>
                  <a:effectLst/>
                  <a:uLnTx/>
                  <a:uFillTx/>
                  <a:latin typeface="メイリオ"/>
                  <a:ea typeface="メイリオ"/>
                  <a:cs typeface="+mn-cs"/>
                </a:rPr>
                <a:t>新たに対応が必要な対策</a:t>
              </a:r>
              <a:endParaRPr kumimoji="1" lang="en-US" altLang="ja-JP" sz="1200" b="1"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2" name="矢印: 下 11">
              <a:extLst>
                <a:ext uri="{FF2B5EF4-FFF2-40B4-BE49-F238E27FC236}">
                  <a16:creationId xmlns:a16="http://schemas.microsoft.com/office/drawing/2014/main" id="{7A09FF85-4B6D-BFDB-5934-6A21A37E6B96}"/>
                </a:ext>
              </a:extLst>
            </p:cNvPr>
            <p:cNvSpPr/>
            <p:nvPr/>
          </p:nvSpPr>
          <p:spPr>
            <a:xfrm>
              <a:off x="2420222" y="8345510"/>
              <a:ext cx="2017556" cy="223680"/>
            </a:xfrm>
            <a:prstGeom prst="downArrow">
              <a:avLst/>
            </a:prstGeom>
            <a:solidFill>
              <a:schemeClr val="accent5">
                <a:lumMod val="75000"/>
              </a:schemeClr>
            </a:solidFill>
            <a:ln>
              <a:solidFill>
                <a:srgbClr val="0070C0"/>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3" name="正方形/長方形 12">
              <a:extLst>
                <a:ext uri="{FF2B5EF4-FFF2-40B4-BE49-F238E27FC236}">
                  <a16:creationId xmlns:a16="http://schemas.microsoft.com/office/drawing/2014/main" id="{24901AF7-956A-9C0C-9B28-9966BA26C6AC}"/>
                </a:ext>
              </a:extLst>
            </p:cNvPr>
            <p:cNvSpPr/>
            <p:nvPr/>
          </p:nvSpPr>
          <p:spPr>
            <a:xfrm>
              <a:off x="622800" y="8744755"/>
              <a:ext cx="5612400" cy="502276"/>
            </a:xfrm>
            <a:prstGeom prst="rect">
              <a:avLst/>
            </a:prstGeom>
            <a:solidFill>
              <a:schemeClr val="accent2">
                <a:lumMod val="20000"/>
                <a:lumOff val="8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none" strike="noStrike" kern="1200" cap="none" spc="0" normalizeH="0" baseline="0" noProof="0">
                  <a:ln>
                    <a:noFill/>
                  </a:ln>
                  <a:solidFill>
                    <a:prstClr val="black"/>
                  </a:solidFill>
                  <a:effectLst/>
                  <a:uLnTx/>
                  <a:uFillTx/>
                  <a:latin typeface="メイリオ"/>
                  <a:ea typeface="メイリオ"/>
                  <a:cs typeface="+mn-cs"/>
                </a:rPr>
                <a:t>新たな産業社会における</a:t>
              </a:r>
              <a:r>
                <a:rPr kumimoji="1" lang="ja-JP" altLang="en-US" sz="1200" b="1" i="0" u="none" strike="noStrike" kern="1200" cap="none" spc="0" normalizeH="0" baseline="0" noProof="0">
                  <a:ln>
                    <a:noFill/>
                  </a:ln>
                  <a:solidFill>
                    <a:srgbClr val="FF0000"/>
                  </a:solidFill>
                  <a:effectLst/>
                  <a:uLnTx/>
                  <a:uFillTx/>
                  <a:latin typeface="メイリオ"/>
                  <a:ea typeface="メイリオ"/>
                  <a:cs typeface="+mn-cs"/>
                </a:rPr>
                <a:t>バリュークリエイションプロセス全体が適用範囲</a:t>
              </a:r>
              <a:endParaRPr kumimoji="1" lang="en-US" altLang="ja-JP" sz="1200" b="1" i="0" u="none" strike="noStrike" kern="1200" cap="none" spc="0" normalizeH="0" baseline="0" noProof="0">
                <a:ln>
                  <a:noFill/>
                </a:ln>
                <a:solidFill>
                  <a:srgbClr val="FF0000"/>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それぞれの組織に応じてセキュリティ対策を選定することが可能</a:t>
              </a:r>
            </a:p>
          </p:txBody>
        </p:sp>
      </p:grpSp>
      <p:sp>
        <p:nvSpPr>
          <p:cNvPr id="17" name="テキスト ボックス 16">
            <a:extLst>
              <a:ext uri="{FF2B5EF4-FFF2-40B4-BE49-F238E27FC236}">
                <a16:creationId xmlns:a16="http://schemas.microsoft.com/office/drawing/2014/main" id="{2ADF12F9-F5B5-CF61-D5D1-239D181636BE}"/>
              </a:ext>
            </a:extLst>
          </p:cNvPr>
          <p:cNvSpPr txBox="1"/>
          <p:nvPr/>
        </p:nvSpPr>
        <p:spPr>
          <a:xfrm>
            <a:off x="619047" y="2276665"/>
            <a:ext cx="5612400" cy="283923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Society5.0</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の到来に従い、サイバー空間とフィジカル空間が融合することで、これまでにはなかった様々な新たな価値（モノやサービス）が提供されることになります。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サプライチェーンは、従来の形（例：調達→生産→物流→販売）から、サイバー空間とフィジカル空間のつながりや、サイバー空間のデータのつながりを考える必要がある形へと変化していくことになります。このような新たな形のサプライチェーンは、</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1" i="0" u="none" strike="noStrike" kern="1200" cap="none" spc="0" normalizeH="0" baseline="0" noProof="0" dirty="0">
                <a:ln>
                  <a:noFill/>
                </a:ln>
                <a:solidFill>
                  <a:prstClr val="black"/>
                </a:solidFill>
                <a:effectLst/>
                <a:uLnTx/>
                <a:uFillTx/>
                <a:latin typeface="メイリオ"/>
                <a:ea typeface="メイリオ"/>
                <a:cs typeface="+mn-cs"/>
              </a:rPr>
              <a:t>価値創造過程（バリュークリエイションプロセス）</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と定義されています。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製品を製造して消費者に販売するまでが従来のサプライチェーンだとした場合、バリュークリエイションプロセスでは、消費者の使用データの収集やシステムのアップデートなどを通じて消費者との関係が継続します。サイバー空間とフィジカル空間の接点のすべてがサイバー攻撃の対象となると考えられ、工場のシステムだけでなく、製品そのものに対する攻撃、個人情報などのデータを蓄積した本社に対する攻撃が行われる危険性がありま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このような新たなサプライチェーンの概念に求められるセキュリティへの対応指針として、政府は</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サイバー・フィジカル・セキュリティ対策フレームワーク</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CPSF</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）を策定しました。 　　</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CPSF</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は、</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や</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CSF</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のフレームワークの内容を包含しつつ、サイバー空間とフィジカル空間双方のセキュリティ対策に対応したフレームワークとなっています。</a:t>
            </a:r>
          </a:p>
        </p:txBody>
      </p:sp>
      <p:sp>
        <p:nvSpPr>
          <p:cNvPr id="18" name="テキスト プレースホルダー 2">
            <a:extLst>
              <a:ext uri="{FF2B5EF4-FFF2-40B4-BE49-F238E27FC236}">
                <a16:creationId xmlns:a16="http://schemas.microsoft.com/office/drawing/2014/main" id="{8E4C6FEE-6E3C-6195-FC4A-BCBBAB7D4A23}"/>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セキュリティフレームワーク</a:t>
            </a:r>
            <a:b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7-4.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サイバー・フィジカル・セキュリティ対策フレームワーク（</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CPSF</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p>
        </p:txBody>
      </p:sp>
      <p:sp>
        <p:nvSpPr>
          <p:cNvPr id="22" name="テキスト プレースホルダー 3">
            <a:extLst>
              <a:ext uri="{FF2B5EF4-FFF2-40B4-BE49-F238E27FC236}">
                <a16:creationId xmlns:a16="http://schemas.microsoft.com/office/drawing/2014/main" id="{95FAD8CF-CB12-68F3-8BBF-CB5AA6DDAF84}"/>
              </a:ext>
            </a:extLst>
          </p:cNvPr>
          <p:cNvSpPr txBox="1">
            <a:spLocks/>
          </p:cNvSpPr>
          <p:nvPr/>
        </p:nvSpPr>
        <p:spPr>
          <a:xfrm>
            <a:off x="619047" y="2006165"/>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概要</a:t>
            </a:r>
          </a:p>
        </p:txBody>
      </p:sp>
    </p:spTree>
    <p:extLst>
      <p:ext uri="{BB962C8B-B14F-4D97-AF65-F5344CB8AC3E}">
        <p14:creationId xmlns:p14="http://schemas.microsoft.com/office/powerpoint/2010/main" val="2258101732"/>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9FA1F891-0573-2022-23A8-A67DE6F05DD2}"/>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8" name="テキスト プレースホルダー 2">
            <a:extLst>
              <a:ext uri="{FF2B5EF4-FFF2-40B4-BE49-F238E27FC236}">
                <a16:creationId xmlns:a16="http://schemas.microsoft.com/office/drawing/2014/main" id="{8E4C6FEE-6E3C-6195-FC4A-BCBBAB7D4A23}"/>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セキュリティフレームワーク</a:t>
            </a:r>
            <a:b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7-4.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サイバー・フィジカル・セキュリティ対策フレームワーク（</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CPSF</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p>
        </p:txBody>
      </p:sp>
      <p:sp>
        <p:nvSpPr>
          <p:cNvPr id="2" name="テキスト プレースホルダー 3">
            <a:extLst>
              <a:ext uri="{FF2B5EF4-FFF2-40B4-BE49-F238E27FC236}">
                <a16:creationId xmlns:a16="http://schemas.microsoft.com/office/drawing/2014/main" id="{BEC967B4-EBC7-A1BE-BC91-12D969647D5E}"/>
              </a:ext>
            </a:extLst>
          </p:cNvPr>
          <p:cNvSpPr txBox="1">
            <a:spLocks/>
          </p:cNvSpPr>
          <p:nvPr/>
        </p:nvSpPr>
        <p:spPr>
          <a:xfrm>
            <a:off x="622800" y="4559872"/>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3</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層構造モデル</a:t>
            </a:r>
          </a:p>
        </p:txBody>
      </p:sp>
      <p:sp>
        <p:nvSpPr>
          <p:cNvPr id="6" name="テキスト ボックス 5">
            <a:extLst>
              <a:ext uri="{FF2B5EF4-FFF2-40B4-BE49-F238E27FC236}">
                <a16:creationId xmlns:a16="http://schemas.microsoft.com/office/drawing/2014/main" id="{34767DA4-1A8D-913E-D89E-DDFF8E6C38C9}"/>
              </a:ext>
            </a:extLst>
          </p:cNvPr>
          <p:cNvSpPr txBox="1"/>
          <p:nvPr/>
        </p:nvSpPr>
        <p:spPr>
          <a:xfrm>
            <a:off x="622800" y="4821968"/>
            <a:ext cx="5586434" cy="90024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各層における信頼性の基点は以下の通りです。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層では、企業（組織）のマネジメントの信頼性</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層では、サイバー空間とフィジカル空間のつながりにおける、要求される情報の正確性に応じて適切な正確さで情報が変換される “転写”機能の信頼性</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層では、サイバー空間のつながりにおける、データの信頼性</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1102" name="グループ化 1101">
            <a:extLst>
              <a:ext uri="{FF2B5EF4-FFF2-40B4-BE49-F238E27FC236}">
                <a16:creationId xmlns:a16="http://schemas.microsoft.com/office/drawing/2014/main" id="{44B08A07-D982-7F3F-AF00-96EDA8C29C08}"/>
              </a:ext>
            </a:extLst>
          </p:cNvPr>
          <p:cNvGrpSpPr/>
          <p:nvPr/>
        </p:nvGrpSpPr>
        <p:grpSpPr>
          <a:xfrm>
            <a:off x="2863272" y="5733037"/>
            <a:ext cx="3371928" cy="3442520"/>
            <a:chOff x="2699200" y="5628074"/>
            <a:chExt cx="3539753" cy="3442520"/>
          </a:xfrm>
        </p:grpSpPr>
        <p:sp>
          <p:nvSpPr>
            <p:cNvPr id="13" name="楕円 12">
              <a:extLst>
                <a:ext uri="{FF2B5EF4-FFF2-40B4-BE49-F238E27FC236}">
                  <a16:creationId xmlns:a16="http://schemas.microsoft.com/office/drawing/2014/main" id="{09B42948-F85C-CDE4-B388-67D61D1733FB}"/>
                </a:ext>
              </a:extLst>
            </p:cNvPr>
            <p:cNvSpPr/>
            <p:nvPr/>
          </p:nvSpPr>
          <p:spPr>
            <a:xfrm>
              <a:off x="2796540" y="8013241"/>
              <a:ext cx="3442413" cy="1057353"/>
            </a:xfrm>
            <a:prstGeom prst="ellipse">
              <a:avLst/>
            </a:prstGeom>
            <a:solidFill>
              <a:schemeClr val="accent2">
                <a:lumMod val="40000"/>
                <a:lumOff val="6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25" name="グループ化 24">
              <a:extLst>
                <a:ext uri="{FF2B5EF4-FFF2-40B4-BE49-F238E27FC236}">
                  <a16:creationId xmlns:a16="http://schemas.microsoft.com/office/drawing/2014/main" id="{7F92D347-CF67-4A32-22FD-898E6C7B7320}"/>
                </a:ext>
              </a:extLst>
            </p:cNvPr>
            <p:cNvGrpSpPr/>
            <p:nvPr/>
          </p:nvGrpSpPr>
          <p:grpSpPr>
            <a:xfrm>
              <a:off x="3949385" y="6342338"/>
              <a:ext cx="942045" cy="2444729"/>
              <a:chOff x="3857443" y="6392838"/>
              <a:chExt cx="980101" cy="2590486"/>
            </a:xfrm>
          </p:grpSpPr>
          <p:sp>
            <p:nvSpPr>
              <p:cNvPr id="16" name="二等辺三角形 15">
                <a:extLst>
                  <a:ext uri="{FF2B5EF4-FFF2-40B4-BE49-F238E27FC236}">
                    <a16:creationId xmlns:a16="http://schemas.microsoft.com/office/drawing/2014/main" id="{0B7A4341-C4EC-F512-3C68-B101AE685DF9}"/>
                  </a:ext>
                </a:extLst>
              </p:cNvPr>
              <p:cNvSpPr/>
              <p:nvPr/>
            </p:nvSpPr>
            <p:spPr>
              <a:xfrm>
                <a:off x="3863397" y="6392838"/>
                <a:ext cx="974147" cy="2590486"/>
              </a:xfrm>
              <a:prstGeom prst="triangle">
                <a:avLst>
                  <a:gd name="adj" fmla="val 48983"/>
                </a:avLst>
              </a:prstGeom>
              <a:solidFill>
                <a:schemeClr val="accent6">
                  <a:lumMod val="40000"/>
                  <a:lumOff val="6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2" name="正方形/長方形 21">
                <a:extLst>
                  <a:ext uri="{FF2B5EF4-FFF2-40B4-BE49-F238E27FC236}">
                    <a16:creationId xmlns:a16="http://schemas.microsoft.com/office/drawing/2014/main" id="{CDE8DB66-9C4F-0715-2300-BD0E45321E41}"/>
                  </a:ext>
                </a:extLst>
              </p:cNvPr>
              <p:cNvSpPr/>
              <p:nvPr/>
            </p:nvSpPr>
            <p:spPr>
              <a:xfrm>
                <a:off x="3857443" y="8408954"/>
                <a:ext cx="980101" cy="398099"/>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メイリオ"/>
                    <a:ea typeface="メイリオ"/>
                    <a:cs typeface="+mn-cs"/>
                  </a:rPr>
                  <a:t>企業などの</a:t>
                </a:r>
                <a:endParaRPr kumimoji="1" lang="en-US" altLang="ja-JP" sz="12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メイリオ"/>
                    <a:ea typeface="メイリオ"/>
                    <a:cs typeface="+mn-cs"/>
                  </a:rPr>
                  <a:t>ソシキ</a:t>
                </a:r>
                <a:r>
                  <a:rPr kumimoji="1" lang="en-US" altLang="ja-JP" sz="1200" b="1" i="0" u="none" strike="noStrike" kern="1200" cap="none" spc="0" normalizeH="0" baseline="0" noProof="0">
                    <a:ln>
                      <a:noFill/>
                    </a:ln>
                    <a:solidFill>
                      <a:prstClr val="black"/>
                    </a:solidFill>
                    <a:effectLst/>
                    <a:uLnTx/>
                    <a:uFillTx/>
                    <a:latin typeface="メイリオ"/>
                    <a:ea typeface="メイリオ"/>
                    <a:cs typeface="+mn-cs"/>
                  </a:rPr>
                  <a:t>B</a:t>
                </a:r>
                <a:endParaRPr kumimoji="1" lang="ja-JP" altLang="en-US" sz="1200" b="1" i="0" u="none" strike="noStrike" kern="1200" cap="none" spc="0" normalizeH="0" baseline="0" noProof="0">
                  <a:ln>
                    <a:noFill/>
                  </a:ln>
                  <a:solidFill>
                    <a:prstClr val="black"/>
                  </a:solidFill>
                  <a:effectLst/>
                  <a:uLnTx/>
                  <a:uFillTx/>
                  <a:latin typeface="メイリオ"/>
                  <a:ea typeface="メイリオ"/>
                  <a:cs typeface="+mn-cs"/>
                </a:endParaRPr>
              </a:p>
            </p:txBody>
          </p:sp>
        </p:grpSp>
        <p:grpSp>
          <p:nvGrpSpPr>
            <p:cNvPr id="24" name="グループ化 23">
              <a:extLst>
                <a:ext uri="{FF2B5EF4-FFF2-40B4-BE49-F238E27FC236}">
                  <a16:creationId xmlns:a16="http://schemas.microsoft.com/office/drawing/2014/main" id="{073464E5-BCFF-4CBC-09DA-77AEFB873F89}"/>
                </a:ext>
              </a:extLst>
            </p:cNvPr>
            <p:cNvGrpSpPr/>
            <p:nvPr/>
          </p:nvGrpSpPr>
          <p:grpSpPr>
            <a:xfrm>
              <a:off x="4816222" y="5925816"/>
              <a:ext cx="936460" cy="2616101"/>
              <a:chOff x="4788477" y="5970227"/>
              <a:chExt cx="974290" cy="2772076"/>
            </a:xfrm>
          </p:grpSpPr>
          <p:sp>
            <p:nvSpPr>
              <p:cNvPr id="19" name="二等辺三角形 18">
                <a:extLst>
                  <a:ext uri="{FF2B5EF4-FFF2-40B4-BE49-F238E27FC236}">
                    <a16:creationId xmlns:a16="http://schemas.microsoft.com/office/drawing/2014/main" id="{FD8A0470-81A2-704F-B0EF-484A86BFB6A1}"/>
                  </a:ext>
                </a:extLst>
              </p:cNvPr>
              <p:cNvSpPr/>
              <p:nvPr/>
            </p:nvSpPr>
            <p:spPr>
              <a:xfrm>
                <a:off x="4788620" y="5970227"/>
                <a:ext cx="974147" cy="2772076"/>
              </a:xfrm>
              <a:prstGeom prst="triangle">
                <a:avLst>
                  <a:gd name="adj" fmla="val 49491"/>
                </a:avLst>
              </a:prstGeom>
              <a:solidFill>
                <a:schemeClr val="accent6">
                  <a:lumMod val="40000"/>
                  <a:lumOff val="6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3" name="正方形/長方形 22">
                <a:extLst>
                  <a:ext uri="{FF2B5EF4-FFF2-40B4-BE49-F238E27FC236}">
                    <a16:creationId xmlns:a16="http://schemas.microsoft.com/office/drawing/2014/main" id="{5E20A8E2-4442-C5C5-767F-46DEF7A6C5A1}"/>
                  </a:ext>
                </a:extLst>
              </p:cNvPr>
              <p:cNvSpPr/>
              <p:nvPr/>
            </p:nvSpPr>
            <p:spPr>
              <a:xfrm>
                <a:off x="4788477" y="8182106"/>
                <a:ext cx="974148" cy="398099"/>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メイリオ"/>
                    <a:ea typeface="メイリオ"/>
                    <a:cs typeface="+mn-cs"/>
                  </a:rPr>
                  <a:t>企業などの</a:t>
                </a:r>
                <a:endParaRPr kumimoji="1" lang="en-US" altLang="ja-JP" sz="12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メイリオ"/>
                    <a:ea typeface="メイリオ"/>
                    <a:cs typeface="+mn-cs"/>
                  </a:rPr>
                  <a:t>ソシキ</a:t>
                </a:r>
                <a:r>
                  <a:rPr kumimoji="1" lang="en-US" altLang="ja-JP" sz="1200" b="1" i="0" u="none" strike="noStrike" kern="1200" cap="none" spc="0" normalizeH="0" baseline="0" noProof="0">
                    <a:ln>
                      <a:noFill/>
                    </a:ln>
                    <a:solidFill>
                      <a:prstClr val="black"/>
                    </a:solidFill>
                    <a:effectLst/>
                    <a:uLnTx/>
                    <a:uFillTx/>
                    <a:latin typeface="メイリオ"/>
                    <a:ea typeface="メイリオ"/>
                    <a:cs typeface="+mn-cs"/>
                  </a:rPr>
                  <a:t>C</a:t>
                </a:r>
                <a:endParaRPr kumimoji="1" lang="ja-JP" altLang="en-US" sz="1200" b="1" i="0" u="none" strike="noStrike" kern="1200" cap="none" spc="0" normalizeH="0" baseline="0" noProof="0">
                  <a:ln>
                    <a:noFill/>
                  </a:ln>
                  <a:solidFill>
                    <a:prstClr val="black"/>
                  </a:solidFill>
                  <a:effectLst/>
                  <a:uLnTx/>
                  <a:uFillTx/>
                  <a:latin typeface="メイリオ"/>
                  <a:ea typeface="メイリオ"/>
                  <a:cs typeface="+mn-cs"/>
                </a:endParaRPr>
              </a:p>
            </p:txBody>
          </p:sp>
        </p:grpSp>
        <p:grpSp>
          <p:nvGrpSpPr>
            <p:cNvPr id="26" name="グループ化 25">
              <a:extLst>
                <a:ext uri="{FF2B5EF4-FFF2-40B4-BE49-F238E27FC236}">
                  <a16:creationId xmlns:a16="http://schemas.microsoft.com/office/drawing/2014/main" id="{A6CAC97E-CFC8-5AE7-4B66-46F74019C3BB}"/>
                </a:ext>
              </a:extLst>
            </p:cNvPr>
            <p:cNvGrpSpPr/>
            <p:nvPr/>
          </p:nvGrpSpPr>
          <p:grpSpPr>
            <a:xfrm>
              <a:off x="3066338" y="6048668"/>
              <a:ext cx="936322" cy="2493249"/>
              <a:chOff x="2938173" y="6100404"/>
              <a:chExt cx="974147" cy="2641899"/>
            </a:xfrm>
          </p:grpSpPr>
          <p:sp>
            <p:nvSpPr>
              <p:cNvPr id="14" name="二等辺三角形 13">
                <a:extLst>
                  <a:ext uri="{FF2B5EF4-FFF2-40B4-BE49-F238E27FC236}">
                    <a16:creationId xmlns:a16="http://schemas.microsoft.com/office/drawing/2014/main" id="{8687C420-6BC6-1CE7-8227-7CC2D1EDFCC4}"/>
                  </a:ext>
                </a:extLst>
              </p:cNvPr>
              <p:cNvSpPr/>
              <p:nvPr/>
            </p:nvSpPr>
            <p:spPr>
              <a:xfrm>
                <a:off x="2938173" y="6100404"/>
                <a:ext cx="974147" cy="2641899"/>
              </a:xfrm>
              <a:prstGeom prst="triangle">
                <a:avLst>
                  <a:gd name="adj" fmla="val 49746"/>
                </a:avLst>
              </a:prstGeom>
              <a:solidFill>
                <a:schemeClr val="accent6">
                  <a:lumMod val="40000"/>
                  <a:lumOff val="6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1" name="正方形/長方形 20">
                <a:extLst>
                  <a:ext uri="{FF2B5EF4-FFF2-40B4-BE49-F238E27FC236}">
                    <a16:creationId xmlns:a16="http://schemas.microsoft.com/office/drawing/2014/main" id="{B9EE5DF2-1441-9DC0-F2C2-DC85B737789D}"/>
                  </a:ext>
                </a:extLst>
              </p:cNvPr>
              <p:cNvSpPr/>
              <p:nvPr/>
            </p:nvSpPr>
            <p:spPr>
              <a:xfrm>
                <a:off x="2966389" y="8249625"/>
                <a:ext cx="925224" cy="398099"/>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メイリオ"/>
                    <a:ea typeface="メイリオ"/>
                    <a:cs typeface="+mn-cs"/>
                  </a:rPr>
                  <a:t>企業などの</a:t>
                </a:r>
                <a:endParaRPr kumimoji="1" lang="en-US" altLang="ja-JP" sz="12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メイリオ"/>
                    <a:ea typeface="メイリオ"/>
                    <a:cs typeface="+mn-cs"/>
                  </a:rPr>
                  <a:t>ソシキ</a:t>
                </a:r>
                <a:r>
                  <a:rPr kumimoji="1" lang="en-US" altLang="ja-JP" sz="1200" b="1" i="0" u="none" strike="noStrike" kern="1200" cap="none" spc="0" normalizeH="0" baseline="0" noProof="0">
                    <a:ln>
                      <a:noFill/>
                    </a:ln>
                    <a:solidFill>
                      <a:prstClr val="black"/>
                    </a:solidFill>
                    <a:effectLst/>
                    <a:uLnTx/>
                    <a:uFillTx/>
                    <a:latin typeface="メイリオ"/>
                    <a:ea typeface="メイリオ"/>
                    <a:cs typeface="+mn-cs"/>
                  </a:rPr>
                  <a:t>A</a:t>
                </a:r>
                <a:endParaRPr kumimoji="1" lang="ja-JP" altLang="en-US" sz="1200" b="1" i="0" u="none" strike="noStrike" kern="1200" cap="none" spc="0" normalizeH="0" baseline="0" noProof="0">
                  <a:ln>
                    <a:noFill/>
                  </a:ln>
                  <a:solidFill>
                    <a:prstClr val="black"/>
                  </a:solidFill>
                  <a:effectLst/>
                  <a:uLnTx/>
                  <a:uFillTx/>
                  <a:latin typeface="メイリオ"/>
                  <a:ea typeface="メイリオ"/>
                  <a:cs typeface="+mn-cs"/>
                </a:endParaRPr>
              </a:p>
            </p:txBody>
          </p:sp>
        </p:grpSp>
        <p:sp>
          <p:nvSpPr>
            <p:cNvPr id="20" name="正方形/長方形 19">
              <a:extLst>
                <a:ext uri="{FF2B5EF4-FFF2-40B4-BE49-F238E27FC236}">
                  <a16:creationId xmlns:a16="http://schemas.microsoft.com/office/drawing/2014/main" id="{06B5A7ED-8BE3-6D02-AC1C-D68D1230F9FC}"/>
                </a:ext>
              </a:extLst>
            </p:cNvPr>
            <p:cNvSpPr/>
            <p:nvPr/>
          </p:nvSpPr>
          <p:spPr>
            <a:xfrm>
              <a:off x="3120578" y="7891027"/>
              <a:ext cx="936322" cy="452188"/>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8" name="正方形/長方形 27">
              <a:extLst>
                <a:ext uri="{FF2B5EF4-FFF2-40B4-BE49-F238E27FC236}">
                  <a16:creationId xmlns:a16="http://schemas.microsoft.com/office/drawing/2014/main" id="{3BC52719-E960-95FD-0638-5280FBBD0B1F}"/>
                </a:ext>
              </a:extLst>
            </p:cNvPr>
            <p:cNvSpPr/>
            <p:nvPr/>
          </p:nvSpPr>
          <p:spPr>
            <a:xfrm>
              <a:off x="3787705" y="8798799"/>
              <a:ext cx="1266462" cy="27179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a:ln>
                    <a:noFill/>
                  </a:ln>
                  <a:solidFill>
                    <a:srgbClr val="ED7D31">
                      <a:lumMod val="75000"/>
                    </a:srgbClr>
                  </a:solidFill>
                  <a:effectLst/>
                  <a:uLnTx/>
                  <a:uFillTx/>
                  <a:latin typeface="メイリオ"/>
                  <a:ea typeface="メイリオ"/>
                  <a:cs typeface="+mn-cs"/>
                </a:rPr>
                <a:t>フィジカル空間</a:t>
              </a:r>
            </a:p>
          </p:txBody>
        </p:sp>
        <p:grpSp>
          <p:nvGrpSpPr>
            <p:cNvPr id="1101" name="グループ化 1100">
              <a:extLst>
                <a:ext uri="{FF2B5EF4-FFF2-40B4-BE49-F238E27FC236}">
                  <a16:creationId xmlns:a16="http://schemas.microsoft.com/office/drawing/2014/main" id="{A8E67910-DAAB-7C50-10DD-6D36EF0B2FF1}"/>
                </a:ext>
              </a:extLst>
            </p:cNvPr>
            <p:cNvGrpSpPr/>
            <p:nvPr/>
          </p:nvGrpSpPr>
          <p:grpSpPr>
            <a:xfrm>
              <a:off x="2699200" y="5628074"/>
              <a:ext cx="3442413" cy="1076406"/>
              <a:chOff x="2796540" y="5180930"/>
              <a:chExt cx="3442413" cy="1076406"/>
            </a:xfrm>
          </p:grpSpPr>
          <p:sp>
            <p:nvSpPr>
              <p:cNvPr id="12" name="楕円 11">
                <a:extLst>
                  <a:ext uri="{FF2B5EF4-FFF2-40B4-BE49-F238E27FC236}">
                    <a16:creationId xmlns:a16="http://schemas.microsoft.com/office/drawing/2014/main" id="{F6191786-BE60-484F-9288-1932B20DF3C4}"/>
                  </a:ext>
                </a:extLst>
              </p:cNvPr>
              <p:cNvSpPr/>
              <p:nvPr/>
            </p:nvSpPr>
            <p:spPr>
              <a:xfrm>
                <a:off x="2796540" y="5199983"/>
                <a:ext cx="3442413" cy="1057353"/>
              </a:xfrm>
              <a:prstGeom prst="ellipse">
                <a:avLst/>
              </a:prstGeom>
              <a:solidFill>
                <a:schemeClr val="accent1">
                  <a:lumMod val="20000"/>
                  <a:lumOff val="80000"/>
                  <a:alpha val="5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1053" name="直線矢印コネクタ 1052">
                <a:extLst>
                  <a:ext uri="{FF2B5EF4-FFF2-40B4-BE49-F238E27FC236}">
                    <a16:creationId xmlns:a16="http://schemas.microsoft.com/office/drawing/2014/main" id="{6B19B6C5-CE85-9801-F197-3A032CF975D3}"/>
                  </a:ext>
                </a:extLst>
              </p:cNvPr>
              <p:cNvCxnSpPr>
                <a:stCxn id="47" idx="6"/>
                <a:endCxn id="50" idx="2"/>
              </p:cNvCxnSpPr>
              <p:nvPr/>
            </p:nvCxnSpPr>
            <p:spPr>
              <a:xfrm>
                <a:off x="4004311" y="5375105"/>
                <a:ext cx="476448" cy="108055"/>
              </a:xfrm>
              <a:prstGeom prst="straightConnector1">
                <a:avLst/>
              </a:prstGeom>
              <a:ln w="28575">
                <a:headEnd type="triangle"/>
                <a:tailEnd type="triangle"/>
              </a:ln>
            </p:spPr>
            <p:style>
              <a:lnRef idx="1">
                <a:schemeClr val="accent1"/>
              </a:lnRef>
              <a:fillRef idx="0">
                <a:schemeClr val="accent1"/>
              </a:fillRef>
              <a:effectRef idx="0">
                <a:schemeClr val="accent1"/>
              </a:effectRef>
              <a:fontRef idx="minor">
                <a:schemeClr val="tx1"/>
              </a:fontRef>
            </p:style>
          </p:cxnSp>
          <p:sp>
            <p:nvSpPr>
              <p:cNvPr id="27" name="正方形/長方形 26">
                <a:extLst>
                  <a:ext uri="{FF2B5EF4-FFF2-40B4-BE49-F238E27FC236}">
                    <a16:creationId xmlns:a16="http://schemas.microsoft.com/office/drawing/2014/main" id="{D32F6835-AB23-6DCB-D8E0-51E592E98A83}"/>
                  </a:ext>
                </a:extLst>
              </p:cNvPr>
              <p:cNvSpPr/>
              <p:nvPr/>
            </p:nvSpPr>
            <p:spPr>
              <a:xfrm>
                <a:off x="3835424" y="5180930"/>
                <a:ext cx="1266462" cy="27179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4472C4">
                        <a:lumMod val="75000"/>
                      </a:srgbClr>
                    </a:solidFill>
                    <a:effectLst/>
                    <a:uLnTx/>
                    <a:uFillTx/>
                    <a:latin typeface="メイリオ"/>
                    <a:ea typeface="メイリオ"/>
                    <a:cs typeface="+mn-cs"/>
                  </a:rPr>
                  <a:t>サイバー空間</a:t>
                </a:r>
              </a:p>
            </p:txBody>
          </p:sp>
          <p:grpSp>
            <p:nvGrpSpPr>
              <p:cNvPr id="31" name="グループ化 30">
                <a:extLst>
                  <a:ext uri="{FF2B5EF4-FFF2-40B4-BE49-F238E27FC236}">
                    <a16:creationId xmlns:a16="http://schemas.microsoft.com/office/drawing/2014/main" id="{759C1A1A-E897-29C7-815B-CF3AB7FE0F0B}"/>
                  </a:ext>
                </a:extLst>
              </p:cNvPr>
              <p:cNvGrpSpPr/>
              <p:nvPr/>
            </p:nvGrpSpPr>
            <p:grpSpPr>
              <a:xfrm>
                <a:off x="3012098" y="5441354"/>
                <a:ext cx="562821" cy="205835"/>
                <a:chOff x="1126506" y="5290533"/>
                <a:chExt cx="585557" cy="218107"/>
              </a:xfrm>
            </p:grpSpPr>
            <p:sp>
              <p:nvSpPr>
                <p:cNvPr id="29" name="楕円 28">
                  <a:extLst>
                    <a:ext uri="{FF2B5EF4-FFF2-40B4-BE49-F238E27FC236}">
                      <a16:creationId xmlns:a16="http://schemas.microsoft.com/office/drawing/2014/main" id="{A3656BAB-03A6-5962-3A74-BCD93ADFB9CE}"/>
                    </a:ext>
                  </a:extLst>
                </p:cNvPr>
                <p:cNvSpPr/>
                <p:nvPr/>
              </p:nvSpPr>
              <p:spPr>
                <a:xfrm>
                  <a:off x="1158743" y="5290533"/>
                  <a:ext cx="498607" cy="186145"/>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0" name="正方形/長方形 29">
                  <a:extLst>
                    <a:ext uri="{FF2B5EF4-FFF2-40B4-BE49-F238E27FC236}">
                      <a16:creationId xmlns:a16="http://schemas.microsoft.com/office/drawing/2014/main" id="{6CAA29C7-1152-EC6B-7EA7-8B31051094D7}"/>
                    </a:ext>
                  </a:extLst>
                </p:cNvPr>
                <p:cNvSpPr/>
                <p:nvPr/>
              </p:nvSpPr>
              <p:spPr>
                <a:xfrm>
                  <a:off x="1126506" y="5296670"/>
                  <a:ext cx="585557" cy="211970"/>
                </a:xfrm>
                <a:prstGeom prst="rect">
                  <a:avLst/>
                </a:prstGeom>
                <a:no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データ</a:t>
                  </a:r>
                </a:p>
              </p:txBody>
            </p:sp>
          </p:grpSp>
          <p:grpSp>
            <p:nvGrpSpPr>
              <p:cNvPr id="32" name="グループ化 31">
                <a:extLst>
                  <a:ext uri="{FF2B5EF4-FFF2-40B4-BE49-F238E27FC236}">
                    <a16:creationId xmlns:a16="http://schemas.microsoft.com/office/drawing/2014/main" id="{C192979A-22FB-89D2-7C24-DD83914981E1}"/>
                  </a:ext>
                </a:extLst>
              </p:cNvPr>
              <p:cNvGrpSpPr/>
              <p:nvPr/>
            </p:nvGrpSpPr>
            <p:grpSpPr>
              <a:xfrm>
                <a:off x="2959509" y="5807451"/>
                <a:ext cx="562821" cy="205835"/>
                <a:chOff x="1126506" y="5290533"/>
                <a:chExt cx="585557" cy="218107"/>
              </a:xfrm>
            </p:grpSpPr>
            <p:sp>
              <p:nvSpPr>
                <p:cNvPr id="33" name="楕円 32">
                  <a:extLst>
                    <a:ext uri="{FF2B5EF4-FFF2-40B4-BE49-F238E27FC236}">
                      <a16:creationId xmlns:a16="http://schemas.microsoft.com/office/drawing/2014/main" id="{8DD4295B-AAE9-3C48-0A64-056FE54B32CD}"/>
                    </a:ext>
                  </a:extLst>
                </p:cNvPr>
                <p:cNvSpPr/>
                <p:nvPr/>
              </p:nvSpPr>
              <p:spPr>
                <a:xfrm>
                  <a:off x="1158743" y="5290533"/>
                  <a:ext cx="498607" cy="186145"/>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4" name="正方形/長方形 33">
                  <a:extLst>
                    <a:ext uri="{FF2B5EF4-FFF2-40B4-BE49-F238E27FC236}">
                      <a16:creationId xmlns:a16="http://schemas.microsoft.com/office/drawing/2014/main" id="{20D6E147-BD89-36E5-A333-B372DA862930}"/>
                    </a:ext>
                  </a:extLst>
                </p:cNvPr>
                <p:cNvSpPr/>
                <p:nvPr/>
              </p:nvSpPr>
              <p:spPr>
                <a:xfrm>
                  <a:off x="1126506" y="5296670"/>
                  <a:ext cx="585557" cy="211970"/>
                </a:xfrm>
                <a:prstGeom prst="rect">
                  <a:avLst/>
                </a:prstGeom>
                <a:no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データ</a:t>
                  </a:r>
                </a:p>
              </p:txBody>
            </p:sp>
          </p:grpSp>
          <p:grpSp>
            <p:nvGrpSpPr>
              <p:cNvPr id="35" name="グループ化 34">
                <a:extLst>
                  <a:ext uri="{FF2B5EF4-FFF2-40B4-BE49-F238E27FC236}">
                    <a16:creationId xmlns:a16="http://schemas.microsoft.com/office/drawing/2014/main" id="{43743311-1CF5-5D31-5342-760ED721BA7D}"/>
                  </a:ext>
                </a:extLst>
              </p:cNvPr>
              <p:cNvGrpSpPr/>
              <p:nvPr/>
            </p:nvGrpSpPr>
            <p:grpSpPr>
              <a:xfrm>
                <a:off x="3272603" y="5620859"/>
                <a:ext cx="562821" cy="205835"/>
                <a:chOff x="1126506" y="5290533"/>
                <a:chExt cx="585557" cy="218107"/>
              </a:xfrm>
            </p:grpSpPr>
            <p:sp>
              <p:nvSpPr>
                <p:cNvPr id="36" name="楕円 35">
                  <a:extLst>
                    <a:ext uri="{FF2B5EF4-FFF2-40B4-BE49-F238E27FC236}">
                      <a16:creationId xmlns:a16="http://schemas.microsoft.com/office/drawing/2014/main" id="{C08E4B39-C905-FB27-7CA4-69BC66701C34}"/>
                    </a:ext>
                  </a:extLst>
                </p:cNvPr>
                <p:cNvSpPr/>
                <p:nvPr/>
              </p:nvSpPr>
              <p:spPr>
                <a:xfrm>
                  <a:off x="1158743" y="5290533"/>
                  <a:ext cx="498607" cy="186145"/>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7" name="正方形/長方形 36">
                  <a:extLst>
                    <a:ext uri="{FF2B5EF4-FFF2-40B4-BE49-F238E27FC236}">
                      <a16:creationId xmlns:a16="http://schemas.microsoft.com/office/drawing/2014/main" id="{7356420C-8EB9-B2C8-2D56-F7E8413FBC63}"/>
                    </a:ext>
                  </a:extLst>
                </p:cNvPr>
                <p:cNvSpPr/>
                <p:nvPr/>
              </p:nvSpPr>
              <p:spPr>
                <a:xfrm>
                  <a:off x="1126506" y="5296670"/>
                  <a:ext cx="585557" cy="211970"/>
                </a:xfrm>
                <a:prstGeom prst="rect">
                  <a:avLst/>
                </a:prstGeom>
                <a:no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データ</a:t>
                  </a:r>
                </a:p>
              </p:txBody>
            </p:sp>
          </p:grpSp>
          <p:grpSp>
            <p:nvGrpSpPr>
              <p:cNvPr id="42" name="グループ化 41">
                <a:extLst>
                  <a:ext uri="{FF2B5EF4-FFF2-40B4-BE49-F238E27FC236}">
                    <a16:creationId xmlns:a16="http://schemas.microsoft.com/office/drawing/2014/main" id="{343E65D5-6A0B-448C-3563-247C7BF302EF}"/>
                  </a:ext>
                </a:extLst>
              </p:cNvPr>
              <p:cNvGrpSpPr/>
              <p:nvPr/>
            </p:nvGrpSpPr>
            <p:grpSpPr>
              <a:xfrm>
                <a:off x="3717836" y="5963666"/>
                <a:ext cx="562821" cy="205835"/>
                <a:chOff x="1126506" y="5290533"/>
                <a:chExt cx="585557" cy="218107"/>
              </a:xfrm>
            </p:grpSpPr>
            <p:sp>
              <p:nvSpPr>
                <p:cNvPr id="43" name="楕円 42">
                  <a:extLst>
                    <a:ext uri="{FF2B5EF4-FFF2-40B4-BE49-F238E27FC236}">
                      <a16:creationId xmlns:a16="http://schemas.microsoft.com/office/drawing/2014/main" id="{ED3092BC-8C51-CCCF-BEA9-681BDC6ABEDF}"/>
                    </a:ext>
                  </a:extLst>
                </p:cNvPr>
                <p:cNvSpPr/>
                <p:nvPr/>
              </p:nvSpPr>
              <p:spPr>
                <a:xfrm>
                  <a:off x="1158743" y="5290533"/>
                  <a:ext cx="498607" cy="186145"/>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4" name="正方形/長方形 43">
                  <a:extLst>
                    <a:ext uri="{FF2B5EF4-FFF2-40B4-BE49-F238E27FC236}">
                      <a16:creationId xmlns:a16="http://schemas.microsoft.com/office/drawing/2014/main" id="{B6C83E83-5797-E911-2C20-83B647115F0B}"/>
                    </a:ext>
                  </a:extLst>
                </p:cNvPr>
                <p:cNvSpPr/>
                <p:nvPr/>
              </p:nvSpPr>
              <p:spPr>
                <a:xfrm>
                  <a:off x="1126506" y="5296670"/>
                  <a:ext cx="585557" cy="211970"/>
                </a:xfrm>
                <a:prstGeom prst="rect">
                  <a:avLst/>
                </a:prstGeom>
                <a:no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データ</a:t>
                  </a:r>
                </a:p>
              </p:txBody>
            </p:sp>
          </p:grpSp>
          <p:grpSp>
            <p:nvGrpSpPr>
              <p:cNvPr id="46" name="グループ化 45">
                <a:extLst>
                  <a:ext uri="{FF2B5EF4-FFF2-40B4-BE49-F238E27FC236}">
                    <a16:creationId xmlns:a16="http://schemas.microsoft.com/office/drawing/2014/main" id="{50EB9E52-B8B1-E186-6247-7FB0A4678711}"/>
                  </a:ext>
                </a:extLst>
              </p:cNvPr>
              <p:cNvGrpSpPr/>
              <p:nvPr/>
            </p:nvGrpSpPr>
            <p:grpSpPr>
              <a:xfrm>
                <a:off x="3494079" y="5287269"/>
                <a:ext cx="562821" cy="205835"/>
                <a:chOff x="1126506" y="5290533"/>
                <a:chExt cx="585557" cy="218107"/>
              </a:xfrm>
            </p:grpSpPr>
            <p:sp>
              <p:nvSpPr>
                <p:cNvPr id="47" name="楕円 46">
                  <a:extLst>
                    <a:ext uri="{FF2B5EF4-FFF2-40B4-BE49-F238E27FC236}">
                      <a16:creationId xmlns:a16="http://schemas.microsoft.com/office/drawing/2014/main" id="{5E359E7E-2765-6829-3013-79181A792EE4}"/>
                    </a:ext>
                  </a:extLst>
                </p:cNvPr>
                <p:cNvSpPr/>
                <p:nvPr/>
              </p:nvSpPr>
              <p:spPr>
                <a:xfrm>
                  <a:off x="1158743" y="5290533"/>
                  <a:ext cx="498607" cy="186145"/>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8" name="正方形/長方形 47">
                  <a:extLst>
                    <a:ext uri="{FF2B5EF4-FFF2-40B4-BE49-F238E27FC236}">
                      <a16:creationId xmlns:a16="http://schemas.microsoft.com/office/drawing/2014/main" id="{47CDC92D-097D-9E44-09FC-A34572832370}"/>
                    </a:ext>
                  </a:extLst>
                </p:cNvPr>
                <p:cNvSpPr/>
                <p:nvPr/>
              </p:nvSpPr>
              <p:spPr>
                <a:xfrm>
                  <a:off x="1126506" y="5296670"/>
                  <a:ext cx="585557" cy="211970"/>
                </a:xfrm>
                <a:prstGeom prst="rect">
                  <a:avLst/>
                </a:prstGeom>
                <a:no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データ</a:t>
                  </a:r>
                </a:p>
              </p:txBody>
            </p:sp>
          </p:grpSp>
          <p:grpSp>
            <p:nvGrpSpPr>
              <p:cNvPr id="49" name="グループ化 48">
                <a:extLst>
                  <a:ext uri="{FF2B5EF4-FFF2-40B4-BE49-F238E27FC236}">
                    <a16:creationId xmlns:a16="http://schemas.microsoft.com/office/drawing/2014/main" id="{46F07041-62DD-7588-51FC-5B01A4ABE522}"/>
                  </a:ext>
                </a:extLst>
              </p:cNvPr>
              <p:cNvGrpSpPr/>
              <p:nvPr/>
            </p:nvGrpSpPr>
            <p:grpSpPr>
              <a:xfrm>
                <a:off x="4449774" y="5395324"/>
                <a:ext cx="562821" cy="205835"/>
                <a:chOff x="1126506" y="5290533"/>
                <a:chExt cx="585557" cy="218107"/>
              </a:xfrm>
            </p:grpSpPr>
            <p:sp>
              <p:nvSpPr>
                <p:cNvPr id="50" name="楕円 49">
                  <a:extLst>
                    <a:ext uri="{FF2B5EF4-FFF2-40B4-BE49-F238E27FC236}">
                      <a16:creationId xmlns:a16="http://schemas.microsoft.com/office/drawing/2014/main" id="{A9661FB6-D66A-B35F-179D-DF506256DFEA}"/>
                    </a:ext>
                  </a:extLst>
                </p:cNvPr>
                <p:cNvSpPr/>
                <p:nvPr/>
              </p:nvSpPr>
              <p:spPr>
                <a:xfrm>
                  <a:off x="1158743" y="5290533"/>
                  <a:ext cx="498607" cy="186145"/>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1" name="正方形/長方形 50">
                  <a:extLst>
                    <a:ext uri="{FF2B5EF4-FFF2-40B4-BE49-F238E27FC236}">
                      <a16:creationId xmlns:a16="http://schemas.microsoft.com/office/drawing/2014/main" id="{6D4DA06D-60D0-EF85-0B08-F51B42E74D3F}"/>
                    </a:ext>
                  </a:extLst>
                </p:cNvPr>
                <p:cNvSpPr/>
                <p:nvPr/>
              </p:nvSpPr>
              <p:spPr>
                <a:xfrm>
                  <a:off x="1126506" y="5296670"/>
                  <a:ext cx="585557" cy="211970"/>
                </a:xfrm>
                <a:prstGeom prst="rect">
                  <a:avLst/>
                </a:prstGeom>
                <a:no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データ</a:t>
                  </a:r>
                </a:p>
              </p:txBody>
            </p:sp>
          </p:grpSp>
          <p:grpSp>
            <p:nvGrpSpPr>
              <p:cNvPr id="52" name="グループ化 51">
                <a:extLst>
                  <a:ext uri="{FF2B5EF4-FFF2-40B4-BE49-F238E27FC236}">
                    <a16:creationId xmlns:a16="http://schemas.microsoft.com/office/drawing/2014/main" id="{7822C0E1-0635-A016-FD8F-BECFC68E8168}"/>
                  </a:ext>
                </a:extLst>
              </p:cNvPr>
              <p:cNvGrpSpPr/>
              <p:nvPr/>
            </p:nvGrpSpPr>
            <p:grpSpPr>
              <a:xfrm>
                <a:off x="5096027" y="5290164"/>
                <a:ext cx="562821" cy="205835"/>
                <a:chOff x="1126506" y="5290533"/>
                <a:chExt cx="585557" cy="218107"/>
              </a:xfrm>
            </p:grpSpPr>
            <p:sp>
              <p:nvSpPr>
                <p:cNvPr id="53" name="楕円 52">
                  <a:extLst>
                    <a:ext uri="{FF2B5EF4-FFF2-40B4-BE49-F238E27FC236}">
                      <a16:creationId xmlns:a16="http://schemas.microsoft.com/office/drawing/2014/main" id="{128E4690-3395-A8C1-2D3F-71CCB9E97350}"/>
                    </a:ext>
                  </a:extLst>
                </p:cNvPr>
                <p:cNvSpPr/>
                <p:nvPr/>
              </p:nvSpPr>
              <p:spPr>
                <a:xfrm>
                  <a:off x="1158743" y="5290533"/>
                  <a:ext cx="498607" cy="186145"/>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4" name="正方形/長方形 53">
                  <a:extLst>
                    <a:ext uri="{FF2B5EF4-FFF2-40B4-BE49-F238E27FC236}">
                      <a16:creationId xmlns:a16="http://schemas.microsoft.com/office/drawing/2014/main" id="{1BAE5398-8BF1-079F-4257-D43290BC09A9}"/>
                    </a:ext>
                  </a:extLst>
                </p:cNvPr>
                <p:cNvSpPr/>
                <p:nvPr/>
              </p:nvSpPr>
              <p:spPr>
                <a:xfrm>
                  <a:off x="1126506" y="5296670"/>
                  <a:ext cx="585557" cy="211970"/>
                </a:xfrm>
                <a:prstGeom prst="rect">
                  <a:avLst/>
                </a:prstGeom>
                <a:no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データ</a:t>
                  </a:r>
                </a:p>
              </p:txBody>
            </p:sp>
          </p:grpSp>
          <p:grpSp>
            <p:nvGrpSpPr>
              <p:cNvPr id="55" name="グループ化 54">
                <a:extLst>
                  <a:ext uri="{FF2B5EF4-FFF2-40B4-BE49-F238E27FC236}">
                    <a16:creationId xmlns:a16="http://schemas.microsoft.com/office/drawing/2014/main" id="{55C5A535-75C2-07E8-3573-005865E89F04}"/>
                  </a:ext>
                </a:extLst>
              </p:cNvPr>
              <p:cNvGrpSpPr/>
              <p:nvPr/>
            </p:nvGrpSpPr>
            <p:grpSpPr>
              <a:xfrm>
                <a:off x="5042011" y="5542435"/>
                <a:ext cx="562821" cy="205835"/>
                <a:chOff x="1126506" y="5290533"/>
                <a:chExt cx="585557" cy="218107"/>
              </a:xfrm>
            </p:grpSpPr>
            <p:sp>
              <p:nvSpPr>
                <p:cNvPr id="56" name="楕円 55">
                  <a:extLst>
                    <a:ext uri="{FF2B5EF4-FFF2-40B4-BE49-F238E27FC236}">
                      <a16:creationId xmlns:a16="http://schemas.microsoft.com/office/drawing/2014/main" id="{C1A14732-D780-BAEF-851C-44F80B99B774}"/>
                    </a:ext>
                  </a:extLst>
                </p:cNvPr>
                <p:cNvSpPr/>
                <p:nvPr/>
              </p:nvSpPr>
              <p:spPr>
                <a:xfrm>
                  <a:off x="1158743" y="5290533"/>
                  <a:ext cx="498607" cy="186145"/>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7" name="正方形/長方形 56">
                  <a:extLst>
                    <a:ext uri="{FF2B5EF4-FFF2-40B4-BE49-F238E27FC236}">
                      <a16:creationId xmlns:a16="http://schemas.microsoft.com/office/drawing/2014/main" id="{ADBDD4AA-5B8B-553C-F0D9-ADD3EBECCD01}"/>
                    </a:ext>
                  </a:extLst>
                </p:cNvPr>
                <p:cNvSpPr/>
                <p:nvPr/>
              </p:nvSpPr>
              <p:spPr>
                <a:xfrm>
                  <a:off x="1126506" y="5296670"/>
                  <a:ext cx="585557" cy="211970"/>
                </a:xfrm>
                <a:prstGeom prst="rect">
                  <a:avLst/>
                </a:prstGeom>
                <a:no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データ</a:t>
                  </a:r>
                </a:p>
              </p:txBody>
            </p:sp>
          </p:grpSp>
          <p:grpSp>
            <p:nvGrpSpPr>
              <p:cNvPr id="58" name="グループ化 57">
                <a:extLst>
                  <a:ext uri="{FF2B5EF4-FFF2-40B4-BE49-F238E27FC236}">
                    <a16:creationId xmlns:a16="http://schemas.microsoft.com/office/drawing/2014/main" id="{BB0081C4-C28A-9187-8422-942F4CD91BB8}"/>
                  </a:ext>
                </a:extLst>
              </p:cNvPr>
              <p:cNvGrpSpPr/>
              <p:nvPr/>
            </p:nvGrpSpPr>
            <p:grpSpPr>
              <a:xfrm>
                <a:off x="5659282" y="5689451"/>
                <a:ext cx="562821" cy="205835"/>
                <a:chOff x="1126506" y="5290533"/>
                <a:chExt cx="585557" cy="218107"/>
              </a:xfrm>
            </p:grpSpPr>
            <p:sp>
              <p:nvSpPr>
                <p:cNvPr id="59" name="楕円 58">
                  <a:extLst>
                    <a:ext uri="{FF2B5EF4-FFF2-40B4-BE49-F238E27FC236}">
                      <a16:creationId xmlns:a16="http://schemas.microsoft.com/office/drawing/2014/main" id="{C18544E1-0DE5-39A3-A823-D8B1261F769A}"/>
                    </a:ext>
                  </a:extLst>
                </p:cNvPr>
                <p:cNvSpPr/>
                <p:nvPr/>
              </p:nvSpPr>
              <p:spPr>
                <a:xfrm>
                  <a:off x="1158743" y="5290533"/>
                  <a:ext cx="498607" cy="186145"/>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0" name="正方形/長方形 59">
                  <a:extLst>
                    <a:ext uri="{FF2B5EF4-FFF2-40B4-BE49-F238E27FC236}">
                      <a16:creationId xmlns:a16="http://schemas.microsoft.com/office/drawing/2014/main" id="{1AF58BDC-D7F6-300B-9E41-29120E0E8192}"/>
                    </a:ext>
                  </a:extLst>
                </p:cNvPr>
                <p:cNvSpPr/>
                <p:nvPr/>
              </p:nvSpPr>
              <p:spPr>
                <a:xfrm>
                  <a:off x="1126506" y="5296670"/>
                  <a:ext cx="585557" cy="211970"/>
                </a:xfrm>
                <a:prstGeom prst="rect">
                  <a:avLst/>
                </a:prstGeom>
                <a:no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データ</a:t>
                  </a:r>
                </a:p>
              </p:txBody>
            </p:sp>
          </p:grpSp>
          <p:grpSp>
            <p:nvGrpSpPr>
              <p:cNvPr id="61" name="グループ化 60">
                <a:extLst>
                  <a:ext uri="{FF2B5EF4-FFF2-40B4-BE49-F238E27FC236}">
                    <a16:creationId xmlns:a16="http://schemas.microsoft.com/office/drawing/2014/main" id="{570E2D65-BE41-B0E6-54B8-3E321B85AC3D}"/>
                  </a:ext>
                </a:extLst>
              </p:cNvPr>
              <p:cNvGrpSpPr/>
              <p:nvPr/>
            </p:nvGrpSpPr>
            <p:grpSpPr>
              <a:xfrm>
                <a:off x="4493473" y="6006728"/>
                <a:ext cx="562821" cy="205835"/>
                <a:chOff x="1126506" y="5290533"/>
                <a:chExt cx="585557" cy="218107"/>
              </a:xfrm>
            </p:grpSpPr>
            <p:sp>
              <p:nvSpPr>
                <p:cNvPr id="62" name="楕円 61">
                  <a:extLst>
                    <a:ext uri="{FF2B5EF4-FFF2-40B4-BE49-F238E27FC236}">
                      <a16:creationId xmlns:a16="http://schemas.microsoft.com/office/drawing/2014/main" id="{6080247B-7F64-01C2-5B57-E07F1AC3C066}"/>
                    </a:ext>
                  </a:extLst>
                </p:cNvPr>
                <p:cNvSpPr/>
                <p:nvPr/>
              </p:nvSpPr>
              <p:spPr>
                <a:xfrm>
                  <a:off x="1158743" y="5290533"/>
                  <a:ext cx="498607" cy="186145"/>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3" name="正方形/長方形 62">
                  <a:extLst>
                    <a:ext uri="{FF2B5EF4-FFF2-40B4-BE49-F238E27FC236}">
                      <a16:creationId xmlns:a16="http://schemas.microsoft.com/office/drawing/2014/main" id="{AEE93A97-BC6C-ACC8-0582-10CB7F3C19F4}"/>
                    </a:ext>
                  </a:extLst>
                </p:cNvPr>
                <p:cNvSpPr/>
                <p:nvPr/>
              </p:nvSpPr>
              <p:spPr>
                <a:xfrm>
                  <a:off x="1126506" y="5296670"/>
                  <a:ext cx="585557" cy="211970"/>
                </a:xfrm>
                <a:prstGeom prst="rect">
                  <a:avLst/>
                </a:prstGeom>
                <a:no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データ</a:t>
                  </a:r>
                </a:p>
              </p:txBody>
            </p:sp>
          </p:grpSp>
          <p:grpSp>
            <p:nvGrpSpPr>
              <p:cNvPr id="1024" name="グループ化 1023">
                <a:extLst>
                  <a:ext uri="{FF2B5EF4-FFF2-40B4-BE49-F238E27FC236}">
                    <a16:creationId xmlns:a16="http://schemas.microsoft.com/office/drawing/2014/main" id="{54F2E084-5168-80DF-32D4-EF150234907F}"/>
                  </a:ext>
                </a:extLst>
              </p:cNvPr>
              <p:cNvGrpSpPr/>
              <p:nvPr/>
            </p:nvGrpSpPr>
            <p:grpSpPr>
              <a:xfrm>
                <a:off x="4164110" y="5781598"/>
                <a:ext cx="562821" cy="205835"/>
                <a:chOff x="1126506" y="5290533"/>
                <a:chExt cx="585557" cy="218107"/>
              </a:xfrm>
            </p:grpSpPr>
            <p:sp>
              <p:nvSpPr>
                <p:cNvPr id="1025" name="楕円 1024">
                  <a:extLst>
                    <a:ext uri="{FF2B5EF4-FFF2-40B4-BE49-F238E27FC236}">
                      <a16:creationId xmlns:a16="http://schemas.microsoft.com/office/drawing/2014/main" id="{828D8563-6BCD-1E5F-A53E-9F67656687AA}"/>
                    </a:ext>
                  </a:extLst>
                </p:cNvPr>
                <p:cNvSpPr/>
                <p:nvPr/>
              </p:nvSpPr>
              <p:spPr>
                <a:xfrm>
                  <a:off x="1158743" y="5290533"/>
                  <a:ext cx="498607" cy="186145"/>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27" name="正方形/長方形 1026">
                  <a:extLst>
                    <a:ext uri="{FF2B5EF4-FFF2-40B4-BE49-F238E27FC236}">
                      <a16:creationId xmlns:a16="http://schemas.microsoft.com/office/drawing/2014/main" id="{235BE027-D05B-DBA6-8F66-D59A30B9CAA6}"/>
                    </a:ext>
                  </a:extLst>
                </p:cNvPr>
                <p:cNvSpPr/>
                <p:nvPr/>
              </p:nvSpPr>
              <p:spPr>
                <a:xfrm>
                  <a:off x="1126506" y="5296670"/>
                  <a:ext cx="585557" cy="211970"/>
                </a:xfrm>
                <a:prstGeom prst="rect">
                  <a:avLst/>
                </a:prstGeom>
                <a:no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データ</a:t>
                  </a:r>
                </a:p>
              </p:txBody>
            </p:sp>
          </p:grpSp>
          <p:cxnSp>
            <p:nvCxnSpPr>
              <p:cNvPr id="1033" name="直線矢印コネクタ 1032">
                <a:extLst>
                  <a:ext uri="{FF2B5EF4-FFF2-40B4-BE49-F238E27FC236}">
                    <a16:creationId xmlns:a16="http://schemas.microsoft.com/office/drawing/2014/main" id="{786869F8-B6D7-BA5B-1EEE-B5B22EDEB1A9}"/>
                  </a:ext>
                </a:extLst>
              </p:cNvPr>
              <p:cNvCxnSpPr>
                <a:cxnSpLocks/>
                <a:stCxn id="29" idx="3"/>
                <a:endCxn id="33" idx="1"/>
              </p:cNvCxnSpPr>
              <p:nvPr/>
            </p:nvCxnSpPr>
            <p:spPr>
              <a:xfrm flipH="1">
                <a:off x="3060679" y="5591299"/>
                <a:ext cx="52589" cy="241878"/>
              </a:xfrm>
              <a:prstGeom prst="straightConnector1">
                <a:avLst/>
              </a:prstGeom>
              <a:ln w="28575">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37" name="直線矢印コネクタ 1036">
                <a:extLst>
                  <a:ext uri="{FF2B5EF4-FFF2-40B4-BE49-F238E27FC236}">
                    <a16:creationId xmlns:a16="http://schemas.microsoft.com/office/drawing/2014/main" id="{3FD4450D-186E-6385-4C30-8792BC595AEA}"/>
                  </a:ext>
                </a:extLst>
              </p:cNvPr>
              <p:cNvCxnSpPr>
                <a:cxnSpLocks/>
              </p:cNvCxnSpPr>
              <p:nvPr/>
            </p:nvCxnSpPr>
            <p:spPr>
              <a:xfrm flipV="1">
                <a:off x="3207900" y="5353847"/>
                <a:ext cx="319025" cy="80467"/>
              </a:xfrm>
              <a:prstGeom prst="straightConnector1">
                <a:avLst/>
              </a:prstGeom>
              <a:ln w="28575">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40" name="直線矢印コネクタ 1039">
                <a:extLst>
                  <a:ext uri="{FF2B5EF4-FFF2-40B4-BE49-F238E27FC236}">
                    <a16:creationId xmlns:a16="http://schemas.microsoft.com/office/drawing/2014/main" id="{D3E4968A-98F1-A897-C910-BE5B40B2241E}"/>
                  </a:ext>
                </a:extLst>
              </p:cNvPr>
              <p:cNvCxnSpPr>
                <a:cxnSpLocks/>
                <a:endCxn id="43" idx="1"/>
              </p:cNvCxnSpPr>
              <p:nvPr/>
            </p:nvCxnSpPr>
            <p:spPr>
              <a:xfrm>
                <a:off x="3485687" y="5899283"/>
                <a:ext cx="333318" cy="90110"/>
              </a:xfrm>
              <a:prstGeom prst="straightConnector1">
                <a:avLst/>
              </a:prstGeom>
              <a:ln w="28575">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49" name="直線矢印コネクタ 1048">
                <a:extLst>
                  <a:ext uri="{FF2B5EF4-FFF2-40B4-BE49-F238E27FC236}">
                    <a16:creationId xmlns:a16="http://schemas.microsoft.com/office/drawing/2014/main" id="{670D06F2-BED6-1E54-0A07-5DF94E641CFC}"/>
                  </a:ext>
                </a:extLst>
              </p:cNvPr>
              <p:cNvCxnSpPr>
                <a:stCxn id="36" idx="5"/>
                <a:endCxn id="1025" idx="2"/>
              </p:cNvCxnSpPr>
              <p:nvPr/>
            </p:nvCxnSpPr>
            <p:spPr>
              <a:xfrm>
                <a:off x="3712652" y="5770804"/>
                <a:ext cx="482444" cy="98630"/>
              </a:xfrm>
              <a:prstGeom prst="straightConnector1">
                <a:avLst/>
              </a:prstGeom>
              <a:ln w="28575">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51" name="直線矢印コネクタ 1050">
                <a:extLst>
                  <a:ext uri="{FF2B5EF4-FFF2-40B4-BE49-F238E27FC236}">
                    <a16:creationId xmlns:a16="http://schemas.microsoft.com/office/drawing/2014/main" id="{DDF1ACAC-C040-1647-C55D-65C377C61C75}"/>
                  </a:ext>
                </a:extLst>
              </p:cNvPr>
              <p:cNvCxnSpPr>
                <a:cxnSpLocks/>
                <a:stCxn id="47" idx="4"/>
                <a:endCxn id="43" idx="0"/>
              </p:cNvCxnSpPr>
              <p:nvPr/>
            </p:nvCxnSpPr>
            <p:spPr>
              <a:xfrm>
                <a:off x="3764688" y="5462940"/>
                <a:ext cx="223757" cy="500726"/>
              </a:xfrm>
              <a:prstGeom prst="straightConnector1">
                <a:avLst/>
              </a:prstGeom>
              <a:ln w="28575">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55" name="直線矢印コネクタ 1054">
                <a:extLst>
                  <a:ext uri="{FF2B5EF4-FFF2-40B4-BE49-F238E27FC236}">
                    <a16:creationId xmlns:a16="http://schemas.microsoft.com/office/drawing/2014/main" id="{4839D93A-0F9A-0F3A-C7D6-F8FCC6F584CC}"/>
                  </a:ext>
                </a:extLst>
              </p:cNvPr>
              <p:cNvCxnSpPr>
                <a:stCxn id="47" idx="5"/>
                <a:endCxn id="1025" idx="1"/>
              </p:cNvCxnSpPr>
              <p:nvPr/>
            </p:nvCxnSpPr>
            <p:spPr>
              <a:xfrm>
                <a:off x="3934128" y="5437214"/>
                <a:ext cx="331151" cy="370110"/>
              </a:xfrm>
              <a:prstGeom prst="straightConnector1">
                <a:avLst/>
              </a:prstGeom>
              <a:ln w="28575">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58" name="直線矢印コネクタ 1057">
                <a:extLst>
                  <a:ext uri="{FF2B5EF4-FFF2-40B4-BE49-F238E27FC236}">
                    <a16:creationId xmlns:a16="http://schemas.microsoft.com/office/drawing/2014/main" id="{4CD8F648-BEDB-2468-AD6E-553CF0421EB5}"/>
                  </a:ext>
                </a:extLst>
              </p:cNvPr>
              <p:cNvCxnSpPr>
                <a:stCxn id="36" idx="7"/>
                <a:endCxn id="56" idx="2"/>
              </p:cNvCxnSpPr>
              <p:nvPr/>
            </p:nvCxnSpPr>
            <p:spPr>
              <a:xfrm flipV="1">
                <a:off x="3712652" y="5630271"/>
                <a:ext cx="1360345" cy="16314"/>
              </a:xfrm>
              <a:prstGeom prst="straightConnector1">
                <a:avLst/>
              </a:prstGeom>
              <a:ln w="28575">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60" name="直線矢印コネクタ 1059">
                <a:extLst>
                  <a:ext uri="{FF2B5EF4-FFF2-40B4-BE49-F238E27FC236}">
                    <a16:creationId xmlns:a16="http://schemas.microsoft.com/office/drawing/2014/main" id="{13B0665D-EBFC-71DE-28A6-8467712BF817}"/>
                  </a:ext>
                </a:extLst>
              </p:cNvPr>
              <p:cNvCxnSpPr>
                <a:stCxn id="50" idx="7"/>
                <a:endCxn id="53" idx="2"/>
              </p:cNvCxnSpPr>
              <p:nvPr/>
            </p:nvCxnSpPr>
            <p:spPr>
              <a:xfrm flipV="1">
                <a:off x="4889822" y="5378000"/>
                <a:ext cx="237190" cy="43049"/>
              </a:xfrm>
              <a:prstGeom prst="straightConnector1">
                <a:avLst/>
              </a:prstGeom>
              <a:ln w="28575">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62" name="直線矢印コネクタ 1061">
                <a:extLst>
                  <a:ext uri="{FF2B5EF4-FFF2-40B4-BE49-F238E27FC236}">
                    <a16:creationId xmlns:a16="http://schemas.microsoft.com/office/drawing/2014/main" id="{B2320092-D0DF-ACC7-8D34-CB518DC54103}"/>
                  </a:ext>
                </a:extLst>
              </p:cNvPr>
              <p:cNvCxnSpPr>
                <a:cxnSpLocks/>
                <a:stCxn id="50" idx="3"/>
                <a:endCxn id="1025" idx="0"/>
              </p:cNvCxnSpPr>
              <p:nvPr/>
            </p:nvCxnSpPr>
            <p:spPr>
              <a:xfrm flipH="1">
                <a:off x="4434719" y="5545269"/>
                <a:ext cx="116224" cy="236329"/>
              </a:xfrm>
              <a:prstGeom prst="straightConnector1">
                <a:avLst/>
              </a:prstGeom>
              <a:ln w="28575">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65" name="直線矢印コネクタ 1064">
                <a:extLst>
                  <a:ext uri="{FF2B5EF4-FFF2-40B4-BE49-F238E27FC236}">
                    <a16:creationId xmlns:a16="http://schemas.microsoft.com/office/drawing/2014/main" id="{2F76D9F7-ED29-8BE2-7962-7A1163BFC09B}"/>
                  </a:ext>
                </a:extLst>
              </p:cNvPr>
              <p:cNvCxnSpPr>
                <a:stCxn id="1025" idx="7"/>
                <a:endCxn id="56" idx="4"/>
              </p:cNvCxnSpPr>
              <p:nvPr/>
            </p:nvCxnSpPr>
            <p:spPr>
              <a:xfrm flipV="1">
                <a:off x="4604158" y="5718106"/>
                <a:ext cx="708462" cy="89218"/>
              </a:xfrm>
              <a:prstGeom prst="straightConnector1">
                <a:avLst/>
              </a:prstGeom>
              <a:ln w="28575">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67" name="直線矢印コネクタ 1066">
                <a:extLst>
                  <a:ext uri="{FF2B5EF4-FFF2-40B4-BE49-F238E27FC236}">
                    <a16:creationId xmlns:a16="http://schemas.microsoft.com/office/drawing/2014/main" id="{9FBC8E40-DE1D-4433-B9DF-527824BF4F09}"/>
                  </a:ext>
                </a:extLst>
              </p:cNvPr>
              <p:cNvCxnSpPr>
                <a:stCxn id="56" idx="3"/>
                <a:endCxn id="62" idx="0"/>
              </p:cNvCxnSpPr>
              <p:nvPr/>
            </p:nvCxnSpPr>
            <p:spPr>
              <a:xfrm flipH="1">
                <a:off x="4764082" y="5692380"/>
                <a:ext cx="379098" cy="314348"/>
              </a:xfrm>
              <a:prstGeom prst="straightConnector1">
                <a:avLst/>
              </a:prstGeom>
              <a:ln w="28575">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69" name="直線矢印コネクタ 1068">
                <a:extLst>
                  <a:ext uri="{FF2B5EF4-FFF2-40B4-BE49-F238E27FC236}">
                    <a16:creationId xmlns:a16="http://schemas.microsoft.com/office/drawing/2014/main" id="{E2F7B142-45EF-9492-DB4F-8B22FE3F7457}"/>
                  </a:ext>
                </a:extLst>
              </p:cNvPr>
              <p:cNvCxnSpPr>
                <a:stCxn id="53" idx="5"/>
                <a:endCxn id="59" idx="0"/>
              </p:cNvCxnSpPr>
              <p:nvPr/>
            </p:nvCxnSpPr>
            <p:spPr>
              <a:xfrm>
                <a:off x="5536075" y="5440109"/>
                <a:ext cx="393816" cy="249342"/>
              </a:xfrm>
              <a:prstGeom prst="straightConnector1">
                <a:avLst/>
              </a:prstGeom>
              <a:ln w="28575">
                <a:headEnd type="triangle"/>
                <a:tailEnd type="triangle"/>
              </a:ln>
            </p:spPr>
            <p:style>
              <a:lnRef idx="1">
                <a:schemeClr val="accent1"/>
              </a:lnRef>
              <a:fillRef idx="0">
                <a:schemeClr val="accent1"/>
              </a:fillRef>
              <a:effectRef idx="0">
                <a:schemeClr val="accent1"/>
              </a:effectRef>
              <a:fontRef idx="minor">
                <a:schemeClr val="tx1"/>
              </a:fontRef>
            </p:style>
          </p:cxnSp>
        </p:grpSp>
        <p:grpSp>
          <p:nvGrpSpPr>
            <p:cNvPr id="1099" name="グループ化 1098">
              <a:extLst>
                <a:ext uri="{FF2B5EF4-FFF2-40B4-BE49-F238E27FC236}">
                  <a16:creationId xmlns:a16="http://schemas.microsoft.com/office/drawing/2014/main" id="{80C92C5E-5A6B-C5F4-D519-6176F8A2E934}"/>
                </a:ext>
              </a:extLst>
            </p:cNvPr>
            <p:cNvGrpSpPr/>
            <p:nvPr/>
          </p:nvGrpSpPr>
          <p:grpSpPr>
            <a:xfrm>
              <a:off x="3265827" y="6847698"/>
              <a:ext cx="2324188" cy="998482"/>
              <a:chOff x="3145721" y="6947072"/>
              <a:chExt cx="2418079" cy="1058013"/>
            </a:xfrm>
          </p:grpSpPr>
          <p:grpSp>
            <p:nvGrpSpPr>
              <p:cNvPr id="1094" name="グループ化 1093">
                <a:extLst>
                  <a:ext uri="{FF2B5EF4-FFF2-40B4-BE49-F238E27FC236}">
                    <a16:creationId xmlns:a16="http://schemas.microsoft.com/office/drawing/2014/main" id="{33CCEB70-BE3E-7289-FE7F-633CFB88BFCC}"/>
                  </a:ext>
                </a:extLst>
              </p:cNvPr>
              <p:cNvGrpSpPr/>
              <p:nvPr/>
            </p:nvGrpSpPr>
            <p:grpSpPr>
              <a:xfrm>
                <a:off x="3281921" y="6947072"/>
                <a:ext cx="2137804" cy="847038"/>
                <a:chOff x="3281921" y="6947072"/>
                <a:chExt cx="2137804" cy="847038"/>
              </a:xfrm>
            </p:grpSpPr>
            <p:sp>
              <p:nvSpPr>
                <p:cNvPr id="1074" name="フリーフォーム: 図形 1073">
                  <a:extLst>
                    <a:ext uri="{FF2B5EF4-FFF2-40B4-BE49-F238E27FC236}">
                      <a16:creationId xmlns:a16="http://schemas.microsoft.com/office/drawing/2014/main" id="{012D6132-7A7F-2B73-A696-83E8F8FA74CA}"/>
                    </a:ext>
                  </a:extLst>
                </p:cNvPr>
                <p:cNvSpPr/>
                <p:nvPr/>
              </p:nvSpPr>
              <p:spPr>
                <a:xfrm>
                  <a:off x="3281921" y="7124700"/>
                  <a:ext cx="2137804" cy="362362"/>
                </a:xfrm>
                <a:custGeom>
                  <a:avLst/>
                  <a:gdLst>
                    <a:gd name="connsiteX0" fmla="*/ 0 w 2314575"/>
                    <a:gd name="connsiteY0" fmla="*/ 0 h 362362"/>
                    <a:gd name="connsiteX1" fmla="*/ 1162050 w 2314575"/>
                    <a:gd name="connsiteY1" fmla="*/ 361950 h 362362"/>
                    <a:gd name="connsiteX2" fmla="*/ 2314575 w 2314575"/>
                    <a:gd name="connsiteY2" fmla="*/ 57150 h 362362"/>
                  </a:gdLst>
                  <a:ahLst/>
                  <a:cxnLst>
                    <a:cxn ang="0">
                      <a:pos x="connsiteX0" y="connsiteY0"/>
                    </a:cxn>
                    <a:cxn ang="0">
                      <a:pos x="connsiteX1" y="connsiteY1"/>
                    </a:cxn>
                    <a:cxn ang="0">
                      <a:pos x="connsiteX2" y="connsiteY2"/>
                    </a:cxn>
                  </a:cxnLst>
                  <a:rect l="l" t="t" r="r" b="b"/>
                  <a:pathLst>
                    <a:path w="2314575" h="362362">
                      <a:moveTo>
                        <a:pt x="0" y="0"/>
                      </a:moveTo>
                      <a:cubicBezTo>
                        <a:pt x="388144" y="176212"/>
                        <a:pt x="776288" y="352425"/>
                        <a:pt x="1162050" y="361950"/>
                      </a:cubicBezTo>
                      <a:cubicBezTo>
                        <a:pt x="1547812" y="371475"/>
                        <a:pt x="1931193" y="214312"/>
                        <a:pt x="2314575" y="57150"/>
                      </a:cubicBezTo>
                    </a:path>
                  </a:pathLst>
                </a:custGeom>
                <a:noFill/>
                <a:ln w="69850">
                  <a:solidFill>
                    <a:srgbClr val="FF0000"/>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82" name="円弧 1081">
                  <a:extLst>
                    <a:ext uri="{FF2B5EF4-FFF2-40B4-BE49-F238E27FC236}">
                      <a16:creationId xmlns:a16="http://schemas.microsoft.com/office/drawing/2014/main" id="{B08173F0-BB52-EBCE-03D7-C312F50BFC3F}"/>
                    </a:ext>
                  </a:extLst>
                </p:cNvPr>
                <p:cNvSpPr/>
                <p:nvPr/>
              </p:nvSpPr>
              <p:spPr>
                <a:xfrm rot="17996790">
                  <a:off x="3187169" y="7106257"/>
                  <a:ext cx="559469" cy="241099"/>
                </a:xfrm>
                <a:prstGeom prst="arc">
                  <a:avLst/>
                </a:prstGeom>
                <a:ln w="47625">
                  <a:solidFill>
                    <a:srgbClr val="FF0000"/>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83" name="円弧 1082">
                  <a:extLst>
                    <a:ext uri="{FF2B5EF4-FFF2-40B4-BE49-F238E27FC236}">
                      <a16:creationId xmlns:a16="http://schemas.microsoft.com/office/drawing/2014/main" id="{9430350B-D94F-84C0-133C-0750FCCE5C82}"/>
                    </a:ext>
                  </a:extLst>
                </p:cNvPr>
                <p:cNvSpPr/>
                <p:nvPr/>
              </p:nvSpPr>
              <p:spPr>
                <a:xfrm rot="17996790">
                  <a:off x="4031130" y="7393826"/>
                  <a:ext cx="559469" cy="241099"/>
                </a:xfrm>
                <a:prstGeom prst="arc">
                  <a:avLst/>
                </a:prstGeom>
                <a:ln w="47625">
                  <a:solidFill>
                    <a:srgbClr val="FF0000"/>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84" name="円弧 1083">
                  <a:extLst>
                    <a:ext uri="{FF2B5EF4-FFF2-40B4-BE49-F238E27FC236}">
                      <a16:creationId xmlns:a16="http://schemas.microsoft.com/office/drawing/2014/main" id="{B5EB2D3E-5756-E2A6-49A9-BCAC7A77B459}"/>
                    </a:ext>
                  </a:extLst>
                </p:cNvPr>
                <p:cNvSpPr/>
                <p:nvPr/>
              </p:nvSpPr>
              <p:spPr>
                <a:xfrm rot="17996790">
                  <a:off x="4993841" y="7175409"/>
                  <a:ext cx="559469" cy="241099"/>
                </a:xfrm>
                <a:prstGeom prst="arc">
                  <a:avLst>
                    <a:gd name="adj1" fmla="val 13605841"/>
                    <a:gd name="adj2" fmla="val 20982506"/>
                  </a:avLst>
                </a:prstGeom>
                <a:ln w="47625">
                  <a:solidFill>
                    <a:srgbClr val="FF0000"/>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91" name="円弧 1090">
                  <a:extLst>
                    <a:ext uri="{FF2B5EF4-FFF2-40B4-BE49-F238E27FC236}">
                      <a16:creationId xmlns:a16="http://schemas.microsoft.com/office/drawing/2014/main" id="{B576B308-8658-DA47-6C55-DFD961A4A72E}"/>
                    </a:ext>
                  </a:extLst>
                </p:cNvPr>
                <p:cNvSpPr/>
                <p:nvPr/>
              </p:nvSpPr>
              <p:spPr>
                <a:xfrm rot="10015441">
                  <a:off x="3345788" y="7083251"/>
                  <a:ext cx="254000" cy="317561"/>
                </a:xfrm>
                <a:prstGeom prst="arc">
                  <a:avLst>
                    <a:gd name="adj1" fmla="val 16297713"/>
                    <a:gd name="adj2" fmla="val 2231109"/>
                  </a:avLst>
                </a:prstGeom>
                <a:ln w="47625">
                  <a:solidFill>
                    <a:srgbClr val="FF0000"/>
                  </a:solidFill>
                  <a:head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92" name="円弧 1091">
                  <a:extLst>
                    <a:ext uri="{FF2B5EF4-FFF2-40B4-BE49-F238E27FC236}">
                      <a16:creationId xmlns:a16="http://schemas.microsoft.com/office/drawing/2014/main" id="{9BEB435E-CD71-39AE-2792-E6D5F59BFFA6}"/>
                    </a:ext>
                  </a:extLst>
                </p:cNvPr>
                <p:cNvSpPr/>
                <p:nvPr/>
              </p:nvSpPr>
              <p:spPr>
                <a:xfrm rot="10015441">
                  <a:off x="4191245" y="7388471"/>
                  <a:ext cx="254000" cy="317561"/>
                </a:xfrm>
                <a:prstGeom prst="arc">
                  <a:avLst>
                    <a:gd name="adj1" fmla="val 16297713"/>
                    <a:gd name="adj2" fmla="val 2231109"/>
                  </a:avLst>
                </a:prstGeom>
                <a:ln w="47625">
                  <a:solidFill>
                    <a:srgbClr val="FF0000"/>
                  </a:solidFill>
                  <a:head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93" name="円弧 1092">
                  <a:extLst>
                    <a:ext uri="{FF2B5EF4-FFF2-40B4-BE49-F238E27FC236}">
                      <a16:creationId xmlns:a16="http://schemas.microsoft.com/office/drawing/2014/main" id="{1ADD1F56-89B6-8B70-8C81-DD01F7195E80}"/>
                    </a:ext>
                  </a:extLst>
                </p:cNvPr>
                <p:cNvSpPr/>
                <p:nvPr/>
              </p:nvSpPr>
              <p:spPr>
                <a:xfrm rot="10015441">
                  <a:off x="5145731" y="7223267"/>
                  <a:ext cx="254000" cy="317561"/>
                </a:xfrm>
                <a:prstGeom prst="arc">
                  <a:avLst>
                    <a:gd name="adj1" fmla="val 16297713"/>
                    <a:gd name="adj2" fmla="val 2231109"/>
                  </a:avLst>
                </a:prstGeom>
                <a:ln w="47625">
                  <a:solidFill>
                    <a:srgbClr val="FF0000"/>
                  </a:solidFill>
                  <a:head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grpSp>
          <p:sp>
            <p:nvSpPr>
              <p:cNvPr id="1096" name="正方形/長方形 1095">
                <a:extLst>
                  <a:ext uri="{FF2B5EF4-FFF2-40B4-BE49-F238E27FC236}">
                    <a16:creationId xmlns:a16="http://schemas.microsoft.com/office/drawing/2014/main" id="{B72F7D45-2B65-B1F5-3C07-E306722F0064}"/>
                  </a:ext>
                </a:extLst>
              </p:cNvPr>
              <p:cNvSpPr/>
              <p:nvPr/>
            </p:nvSpPr>
            <p:spPr>
              <a:xfrm>
                <a:off x="3145721" y="7398023"/>
                <a:ext cx="554729" cy="303531"/>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FF0000"/>
                    </a:solidFill>
                    <a:effectLst/>
                    <a:uLnTx/>
                    <a:uFillTx/>
                    <a:latin typeface="メイリオ"/>
                    <a:ea typeface="メイリオ"/>
                    <a:cs typeface="+mn-cs"/>
                  </a:rPr>
                  <a:t>転写</a:t>
                </a:r>
              </a:p>
            </p:txBody>
          </p:sp>
          <p:sp>
            <p:nvSpPr>
              <p:cNvPr id="1097" name="正方形/長方形 1096">
                <a:extLst>
                  <a:ext uri="{FF2B5EF4-FFF2-40B4-BE49-F238E27FC236}">
                    <a16:creationId xmlns:a16="http://schemas.microsoft.com/office/drawing/2014/main" id="{BF50AA57-1CD4-1BFA-FF6F-091ED3FA601D}"/>
                  </a:ext>
                </a:extLst>
              </p:cNvPr>
              <p:cNvSpPr/>
              <p:nvPr/>
            </p:nvSpPr>
            <p:spPr>
              <a:xfrm>
                <a:off x="5009071" y="7517860"/>
                <a:ext cx="554729" cy="303531"/>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FF0000"/>
                    </a:solidFill>
                    <a:effectLst/>
                    <a:uLnTx/>
                    <a:uFillTx/>
                    <a:latin typeface="メイリオ"/>
                    <a:ea typeface="メイリオ"/>
                    <a:cs typeface="+mn-cs"/>
                  </a:rPr>
                  <a:t>転写</a:t>
                </a:r>
              </a:p>
            </p:txBody>
          </p:sp>
          <p:sp>
            <p:nvSpPr>
              <p:cNvPr id="1098" name="正方形/長方形 1097">
                <a:extLst>
                  <a:ext uri="{FF2B5EF4-FFF2-40B4-BE49-F238E27FC236}">
                    <a16:creationId xmlns:a16="http://schemas.microsoft.com/office/drawing/2014/main" id="{F56C2DE2-14AB-A161-2986-9AF853F5BE5F}"/>
                  </a:ext>
                </a:extLst>
              </p:cNvPr>
              <p:cNvSpPr/>
              <p:nvPr/>
            </p:nvSpPr>
            <p:spPr>
              <a:xfrm>
                <a:off x="4047405" y="7701554"/>
                <a:ext cx="554729" cy="303531"/>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srgbClr val="FF0000"/>
                    </a:solidFill>
                    <a:effectLst/>
                    <a:uLnTx/>
                    <a:uFillTx/>
                    <a:latin typeface="メイリオ"/>
                    <a:ea typeface="メイリオ"/>
                    <a:cs typeface="+mn-cs"/>
                  </a:rPr>
                  <a:t>転写</a:t>
                </a:r>
              </a:p>
            </p:txBody>
          </p:sp>
        </p:grpSp>
      </p:grpSp>
      <p:graphicFrame>
        <p:nvGraphicFramePr>
          <p:cNvPr id="1103" name="表 1103">
            <a:extLst>
              <a:ext uri="{FF2B5EF4-FFF2-40B4-BE49-F238E27FC236}">
                <a16:creationId xmlns:a16="http://schemas.microsoft.com/office/drawing/2014/main" id="{E2D4DE2E-6EC6-5CDC-87A0-44E83484734C}"/>
              </a:ext>
            </a:extLst>
          </p:cNvPr>
          <p:cNvGraphicFramePr>
            <a:graphicFrameLocks noGrp="1"/>
          </p:cNvGraphicFramePr>
          <p:nvPr/>
        </p:nvGraphicFramePr>
        <p:xfrm>
          <a:off x="616372" y="5928271"/>
          <a:ext cx="2428438" cy="838200"/>
        </p:xfrm>
        <a:graphic>
          <a:graphicData uri="http://schemas.openxmlformats.org/drawingml/2006/table">
            <a:tbl>
              <a:tblPr firstRow="1" bandRow="1">
                <a:tableStyleId>{5C22544A-7EE6-4342-B048-85BDC9FD1C3A}</a:tableStyleId>
              </a:tblPr>
              <a:tblGrid>
                <a:gridCol w="2428438">
                  <a:extLst>
                    <a:ext uri="{9D8B030D-6E8A-4147-A177-3AD203B41FA5}">
                      <a16:colId xmlns:a16="http://schemas.microsoft.com/office/drawing/2014/main" val="2125214251"/>
                    </a:ext>
                  </a:extLst>
                </a:gridCol>
              </a:tblGrid>
              <a:tr h="205518">
                <a:tc>
                  <a:txBody>
                    <a:bodyPr/>
                    <a:lstStyle/>
                    <a:p>
                      <a:pPr algn="ctr"/>
                      <a:r>
                        <a:rPr kumimoji="1" lang="ja-JP" altLang="en-US" sz="900">
                          <a:solidFill>
                            <a:schemeClr val="accent1">
                              <a:lumMod val="75000"/>
                            </a:schemeClr>
                          </a:solidFill>
                        </a:rPr>
                        <a:t>サイバー空間におけるつながり</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25675434"/>
                  </a:ext>
                </a:extLst>
              </a:tr>
              <a:tr h="196711">
                <a:tc>
                  <a:txBody>
                    <a:bodyPr/>
                    <a:lstStyle/>
                    <a:p>
                      <a:pPr algn="ctr"/>
                      <a:r>
                        <a:rPr kumimoji="1" lang="en-US" altLang="ja-JP" sz="1000" b="1"/>
                        <a:t>[</a:t>
                      </a:r>
                      <a:r>
                        <a:rPr kumimoji="1" lang="ja-JP" altLang="en-US" sz="1000" b="1"/>
                        <a:t>第</a:t>
                      </a:r>
                      <a:r>
                        <a:rPr kumimoji="1" lang="en-US" altLang="ja-JP" sz="1000" b="1"/>
                        <a:t>3</a:t>
                      </a:r>
                      <a:r>
                        <a:rPr kumimoji="1" lang="ja-JP" altLang="en-US" sz="1000" b="1"/>
                        <a:t>層</a:t>
                      </a:r>
                      <a:r>
                        <a:rPr kumimoji="1" lang="en-US" altLang="ja-JP" sz="1000" b="1"/>
                        <a:t>]</a:t>
                      </a:r>
                      <a:endParaRPr kumimoji="1" lang="ja-JP" altLang="en-US" sz="1000" b="1"/>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25697033"/>
                  </a:ext>
                </a:extLst>
              </a:tr>
              <a:tr h="353513">
                <a:tc>
                  <a:txBody>
                    <a:bodyPr/>
                    <a:lstStyle/>
                    <a:p>
                      <a:r>
                        <a:rPr kumimoji="1" lang="ja-JP" altLang="en-US" sz="900"/>
                        <a:t>自由に流通し、加工・創造されるサービスを創造するためのデータの信頼性を確保</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0550293"/>
                  </a:ext>
                </a:extLst>
              </a:tr>
            </a:tbl>
          </a:graphicData>
        </a:graphic>
      </p:graphicFrame>
      <p:graphicFrame>
        <p:nvGraphicFramePr>
          <p:cNvPr id="1104" name="表 1103">
            <a:extLst>
              <a:ext uri="{FF2B5EF4-FFF2-40B4-BE49-F238E27FC236}">
                <a16:creationId xmlns:a16="http://schemas.microsoft.com/office/drawing/2014/main" id="{09FA7485-A333-BC22-4F29-50D0D1F2027E}"/>
              </a:ext>
            </a:extLst>
          </p:cNvPr>
          <p:cNvGraphicFramePr>
            <a:graphicFrameLocks noGrp="1"/>
          </p:cNvGraphicFramePr>
          <p:nvPr/>
        </p:nvGraphicFramePr>
        <p:xfrm>
          <a:off x="616372" y="6915846"/>
          <a:ext cx="2413191" cy="1249680"/>
        </p:xfrm>
        <a:graphic>
          <a:graphicData uri="http://schemas.openxmlformats.org/drawingml/2006/table">
            <a:tbl>
              <a:tblPr firstRow="1" bandRow="1">
                <a:tableStyleId>{5C22544A-7EE6-4342-B048-85BDC9FD1C3A}</a:tableStyleId>
              </a:tblPr>
              <a:tblGrid>
                <a:gridCol w="2413191">
                  <a:extLst>
                    <a:ext uri="{9D8B030D-6E8A-4147-A177-3AD203B41FA5}">
                      <a16:colId xmlns:a16="http://schemas.microsoft.com/office/drawing/2014/main" val="2125214251"/>
                    </a:ext>
                  </a:extLst>
                </a:gridCol>
              </a:tblGrid>
              <a:tr h="205518">
                <a:tc>
                  <a:txBody>
                    <a:bodyPr/>
                    <a:lstStyle/>
                    <a:p>
                      <a:pPr algn="ctr"/>
                      <a:r>
                        <a:rPr kumimoji="1" lang="ja-JP" altLang="en-US" sz="900">
                          <a:solidFill>
                            <a:srgbClr val="FF5050"/>
                          </a:solidFill>
                        </a:rPr>
                        <a:t>フィジカル空間とサイバー空間のつながり</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25675434"/>
                  </a:ext>
                </a:extLst>
              </a:tr>
              <a:tr h="196711">
                <a:tc>
                  <a:txBody>
                    <a:bodyPr/>
                    <a:lstStyle/>
                    <a:p>
                      <a:pPr algn="ctr"/>
                      <a:r>
                        <a:rPr kumimoji="1" lang="en-US" altLang="ja-JP" sz="1000" b="1"/>
                        <a:t>[</a:t>
                      </a:r>
                      <a:r>
                        <a:rPr kumimoji="1" lang="ja-JP" altLang="en-US" sz="1000" b="1"/>
                        <a:t>第</a:t>
                      </a:r>
                      <a:r>
                        <a:rPr kumimoji="1" lang="en-US" altLang="ja-JP" sz="1000" b="1"/>
                        <a:t>2</a:t>
                      </a:r>
                      <a:r>
                        <a:rPr kumimoji="1" lang="ja-JP" altLang="en-US" sz="1000" b="1"/>
                        <a:t>層</a:t>
                      </a:r>
                      <a:r>
                        <a:rPr kumimoji="1" lang="en-US" altLang="ja-JP" sz="1000" b="1"/>
                        <a:t>]</a:t>
                      </a:r>
                      <a:endParaRPr kumimoji="1" lang="ja-JP" altLang="en-US" sz="1000" b="1"/>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25697033"/>
                  </a:ext>
                </a:extLst>
              </a:tr>
              <a:tr h="363184">
                <a:tc>
                  <a:txBody>
                    <a:bodyPr/>
                    <a:lstStyle/>
                    <a:p>
                      <a:r>
                        <a:rPr kumimoji="1" lang="ja-JP" altLang="en-US" sz="900"/>
                        <a:t>フィジカル空間・サイバー空間を正確に</a:t>
                      </a:r>
                      <a:r>
                        <a:rPr kumimoji="1" lang="en-US" altLang="ja-JP" sz="900"/>
                        <a:t>”</a:t>
                      </a:r>
                      <a:r>
                        <a:rPr kumimoji="1" lang="ja-JP" altLang="en-US" sz="900"/>
                        <a:t>転写</a:t>
                      </a:r>
                      <a:r>
                        <a:rPr kumimoji="1" lang="en-US" altLang="ja-JP" sz="900"/>
                        <a:t>”</a:t>
                      </a:r>
                      <a:r>
                        <a:rPr kumimoji="1" lang="ja-JP" altLang="en-US" sz="900"/>
                        <a:t>する機能の信頼性を確保</a:t>
                      </a:r>
                      <a:endParaRPr kumimoji="1" lang="en-US" altLang="ja-JP" sz="900"/>
                    </a:p>
                    <a:p>
                      <a:r>
                        <a:rPr kumimoji="1" lang="ja-JP" altLang="en-US" sz="900"/>
                        <a:t>（現実をデータに転換するセンサーや電子信号を物理運動に転換するコントローラなどの信頼）</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0550293"/>
                  </a:ext>
                </a:extLst>
              </a:tr>
            </a:tbl>
          </a:graphicData>
        </a:graphic>
      </p:graphicFrame>
      <p:graphicFrame>
        <p:nvGraphicFramePr>
          <p:cNvPr id="1105" name="表 1104">
            <a:extLst>
              <a:ext uri="{FF2B5EF4-FFF2-40B4-BE49-F238E27FC236}">
                <a16:creationId xmlns:a16="http://schemas.microsoft.com/office/drawing/2014/main" id="{22C3DE2F-138A-6467-4337-F4BA35E67AC0}"/>
              </a:ext>
            </a:extLst>
          </p:cNvPr>
          <p:cNvGraphicFramePr>
            <a:graphicFrameLocks noGrp="1"/>
          </p:cNvGraphicFramePr>
          <p:nvPr/>
        </p:nvGraphicFramePr>
        <p:xfrm>
          <a:off x="622801" y="8251723"/>
          <a:ext cx="2445494" cy="838200"/>
        </p:xfrm>
        <a:graphic>
          <a:graphicData uri="http://schemas.openxmlformats.org/drawingml/2006/table">
            <a:tbl>
              <a:tblPr firstRow="1" bandRow="1">
                <a:tableStyleId>{5C22544A-7EE6-4342-B048-85BDC9FD1C3A}</a:tableStyleId>
              </a:tblPr>
              <a:tblGrid>
                <a:gridCol w="2445494">
                  <a:extLst>
                    <a:ext uri="{9D8B030D-6E8A-4147-A177-3AD203B41FA5}">
                      <a16:colId xmlns:a16="http://schemas.microsoft.com/office/drawing/2014/main" val="2125214251"/>
                    </a:ext>
                  </a:extLst>
                </a:gridCol>
              </a:tblGrid>
              <a:tr h="205518">
                <a:tc>
                  <a:txBody>
                    <a:bodyPr/>
                    <a:lstStyle/>
                    <a:p>
                      <a:pPr algn="ctr"/>
                      <a:r>
                        <a:rPr kumimoji="1" lang="ja-JP" altLang="en-US" sz="900">
                          <a:solidFill>
                            <a:srgbClr val="92D050"/>
                          </a:solidFill>
                        </a:rPr>
                        <a:t>企業間のつながり</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25675434"/>
                  </a:ext>
                </a:extLst>
              </a:tr>
              <a:tr h="196711">
                <a:tc>
                  <a:txBody>
                    <a:bodyPr/>
                    <a:lstStyle/>
                    <a:p>
                      <a:pPr algn="ctr"/>
                      <a:r>
                        <a:rPr kumimoji="1" lang="en-US" altLang="ja-JP" sz="1000" b="1"/>
                        <a:t>[</a:t>
                      </a:r>
                      <a:r>
                        <a:rPr kumimoji="1" lang="ja-JP" altLang="en-US" sz="1000" b="1"/>
                        <a:t>第</a:t>
                      </a:r>
                      <a:r>
                        <a:rPr kumimoji="1" lang="en-US" altLang="ja-JP" sz="1000" b="1"/>
                        <a:t>1</a:t>
                      </a:r>
                      <a:r>
                        <a:rPr kumimoji="1" lang="ja-JP" altLang="en-US" sz="1000" b="1"/>
                        <a:t>層</a:t>
                      </a:r>
                      <a:r>
                        <a:rPr kumimoji="1" lang="en-US" altLang="ja-JP" sz="1000" b="1"/>
                        <a:t>]</a:t>
                      </a:r>
                      <a:endParaRPr kumimoji="1" lang="ja-JP" altLang="en-US" sz="1000" b="1"/>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25697033"/>
                  </a:ext>
                </a:extLst>
              </a:tr>
              <a:tr h="363184">
                <a:tc>
                  <a:txBody>
                    <a:bodyPr/>
                    <a:lstStyle/>
                    <a:p>
                      <a:r>
                        <a:rPr kumimoji="1" lang="ja-JP" altLang="en-US" sz="900"/>
                        <a:t>適切なマネジメントを基盤に各主体の信頼性を確保</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0550293"/>
                  </a:ext>
                </a:extLst>
              </a:tr>
            </a:tbl>
          </a:graphicData>
        </a:graphic>
      </p:graphicFrame>
      <p:sp>
        <p:nvSpPr>
          <p:cNvPr id="4" name="テキスト ボックス 3">
            <a:extLst>
              <a:ext uri="{FF2B5EF4-FFF2-40B4-BE49-F238E27FC236}">
                <a16:creationId xmlns:a16="http://schemas.microsoft.com/office/drawing/2014/main" id="{27007BE1-E28F-C0C1-B9AD-4A62832A576B}"/>
              </a:ext>
            </a:extLst>
          </p:cNvPr>
          <p:cNvSpPr txBox="1"/>
          <p:nvPr/>
        </p:nvSpPr>
        <p:spPr>
          <a:xfrm>
            <a:off x="622800" y="2052000"/>
            <a:ext cx="5612400" cy="251607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従来のサプライチェーンに対するセキュリティの考え方では、セキュリティ対応を行っている組織間の取引であれば、サプライチェーン全体の信頼性が確保される「組織マネジメントの信頼性」に基点が置かれていました。</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しかしながら、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Society5.0</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では、従来のサプライチェーンのように、組織のマネジメントの信頼性に基点を置くことだけでは、バリュークリエイションプロセスの信頼性を確保することが困難となります。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IoT</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機器を使用した場合、フィジカル空間の様々な情報はデジタル化され・サイバー空間へ取り込まれ、新たな価値が生み出されます。その一方で、マネジメントルールを徹底しただけでは、サイバー空間に取り込んだデータの適切な保護といった信頼性を確保することはできなくなります。</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バリュークリエイションプロセスの信頼性を確保するためには、セキュリティ上のリスク源を的確に洗い出し、対処方針を示すためのモデルが必要になります。そのため、</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CPSF</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では、バリュークリエイションプロセスが発生する産業社会を</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つの層、バリュークリエイションプロセスに関与する構成要素を</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つに整理し、</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CPSF</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の基本構成としました。</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つの層でリスク源を洗い出し、</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つの構成要素で各リスク源に対する対策要件および具体的な対策例を示します。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ボックス 6">
            <a:extLst>
              <a:ext uri="{FF2B5EF4-FFF2-40B4-BE49-F238E27FC236}">
                <a16:creationId xmlns:a16="http://schemas.microsoft.com/office/drawing/2014/main" id="{ED2D060D-4533-5AF7-32BD-F48C0CBD5BDA}"/>
              </a:ext>
            </a:extLst>
          </p:cNvPr>
          <p:cNvSpPr txBox="1"/>
          <p:nvPr/>
        </p:nvSpPr>
        <p:spPr>
          <a:xfrm>
            <a:off x="1275185" y="9165725"/>
            <a:ext cx="4197737"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40.3</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層構造モデルと各層における信頼性</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経済産業省「サイバー・フィジカル・セキュリティ対策フレームワーク</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Ver.1.0</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テキスト プレースホルダー 2">
            <a:extLst>
              <a:ext uri="{FF2B5EF4-FFF2-40B4-BE49-F238E27FC236}">
                <a16:creationId xmlns:a16="http://schemas.microsoft.com/office/drawing/2014/main" id="{1C6A0C25-4ECE-7397-90D6-C5DC84509CA1}"/>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7-4-1. </a:t>
            </a: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CPSF</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（サイバー・フィジカル・セキュリティ対策フレームワーク）の概要</a:t>
            </a:r>
          </a:p>
        </p:txBody>
      </p:sp>
    </p:spTree>
    <p:extLst>
      <p:ext uri="{BB962C8B-B14F-4D97-AF65-F5344CB8AC3E}">
        <p14:creationId xmlns:p14="http://schemas.microsoft.com/office/powerpoint/2010/main" val="2397573237"/>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a:extLst>
              <a:ext uri="{FF2B5EF4-FFF2-40B4-BE49-F238E27FC236}">
                <a16:creationId xmlns:a16="http://schemas.microsoft.com/office/drawing/2014/main" id="{A5C0BFC2-3633-9089-0B3E-8FEED7E7E3E9}"/>
              </a:ext>
            </a:extLst>
          </p:cNvPr>
          <p:cNvSpPr>
            <a:spLocks noGrp="1"/>
          </p:cNvSpPr>
          <p:nvPr>
            <p:ph sz="quarter" idx="24"/>
          </p:nvPr>
        </p:nvSpPr>
        <p:spPr>
          <a:xfrm>
            <a:off x="619048" y="1974300"/>
            <a:ext cx="5612400" cy="6840000"/>
          </a:xfrm>
        </p:spPr>
        <p:txBody>
          <a:bodyPr/>
          <a:lstStyle/>
          <a:p>
            <a:pPr algn="l"/>
            <a:br>
              <a:rPr lang="en-US" altLang="ja-JP" b="0" i="0">
                <a:solidFill>
                  <a:srgbClr val="333333"/>
                </a:solidFill>
                <a:effectLst/>
                <a:latin typeface="メイリオ" panose="020B0604030504040204" pitchFamily="50" charset="-128"/>
                <a:ea typeface="メイリオ" panose="020B0604030504040204" pitchFamily="50" charset="-128"/>
              </a:rPr>
            </a:br>
            <a:br>
              <a:rPr lang="en-US" altLang="ja-JP" b="0" i="0">
                <a:solidFill>
                  <a:srgbClr val="333333"/>
                </a:solidFill>
                <a:effectLst/>
                <a:latin typeface="メイリオ" panose="020B0604030504040204" pitchFamily="50" charset="-128"/>
                <a:ea typeface="メイリオ" panose="020B0604030504040204" pitchFamily="50" charset="-128"/>
              </a:rPr>
            </a:br>
            <a:br>
              <a:rPr lang="en-US" altLang="ja-JP" b="1">
                <a:solidFill>
                  <a:srgbClr val="333333"/>
                </a:solidFill>
                <a:latin typeface="メイリオ" panose="020B0604030504040204" pitchFamily="50" charset="-128"/>
                <a:ea typeface="メイリオ" panose="020B0604030504040204" pitchFamily="50" charset="-128"/>
              </a:rPr>
            </a:br>
            <a:endParaRPr lang="en-US" altLang="ja-JP">
              <a:solidFill>
                <a:srgbClr val="333333"/>
              </a:solidFill>
              <a:latin typeface="メイリオ" panose="020B0604030504040204" pitchFamily="50" charset="-128"/>
              <a:ea typeface="メイリオ" panose="020B0604030504040204" pitchFamily="50" charset="-128"/>
            </a:endParaRPr>
          </a:p>
          <a:p>
            <a:endParaRPr kumimoji="1" lang="ja-JP" altLang="en-US"/>
          </a:p>
        </p:txBody>
      </p:sp>
      <p:sp>
        <p:nvSpPr>
          <p:cNvPr id="6" name="テキスト プレースホルダー 5">
            <a:extLst>
              <a:ext uri="{FF2B5EF4-FFF2-40B4-BE49-F238E27FC236}">
                <a16:creationId xmlns:a16="http://schemas.microsoft.com/office/drawing/2014/main" id="{6B732C8C-08EA-A511-FCF3-D2AB35FC1C36}"/>
              </a:ext>
            </a:extLst>
          </p:cNvPr>
          <p:cNvSpPr>
            <a:spLocks noGrp="1"/>
          </p:cNvSpPr>
          <p:nvPr>
            <p:ph type="body" sz="quarter" idx="14"/>
          </p:nvPr>
        </p:nvSpPr>
        <p:spPr>
          <a:xfrm>
            <a:off x="1123950" y="1457325"/>
            <a:ext cx="5111250" cy="381000"/>
          </a:xfrm>
        </p:spPr>
        <p:txBody>
          <a:bodyPr/>
          <a:lstStyle/>
          <a:p>
            <a:r>
              <a:rPr kumimoji="1" lang="en-US" altLang="ja-JP"/>
              <a:t>7-5-1. </a:t>
            </a:r>
            <a:r>
              <a:rPr kumimoji="1" lang="ja-JP" altLang="en-US"/>
              <a:t>サイバーセキュリティ経営ガイドライン</a:t>
            </a:r>
          </a:p>
        </p:txBody>
      </p:sp>
      <p:graphicFrame>
        <p:nvGraphicFramePr>
          <p:cNvPr id="14" name="表 13">
            <a:extLst>
              <a:ext uri="{FF2B5EF4-FFF2-40B4-BE49-F238E27FC236}">
                <a16:creationId xmlns:a16="http://schemas.microsoft.com/office/drawing/2014/main" id="{058D793D-CD2E-AEB5-600E-B40DC113C031}"/>
              </a:ext>
            </a:extLst>
          </p:cNvPr>
          <p:cNvGraphicFramePr>
            <a:graphicFrameLocks noGrp="1"/>
          </p:cNvGraphicFramePr>
          <p:nvPr/>
        </p:nvGraphicFramePr>
        <p:xfrm>
          <a:off x="622800" y="3716162"/>
          <a:ext cx="5612400" cy="2700528"/>
        </p:xfrm>
        <a:graphic>
          <a:graphicData uri="http://schemas.openxmlformats.org/drawingml/2006/table">
            <a:tbl>
              <a:tblPr firstRow="1" bandRow="1">
                <a:tableStyleId>{5C22544A-7EE6-4342-B048-85BDC9FD1C3A}</a:tableStyleId>
              </a:tblPr>
              <a:tblGrid>
                <a:gridCol w="1304944">
                  <a:extLst>
                    <a:ext uri="{9D8B030D-6E8A-4147-A177-3AD203B41FA5}">
                      <a16:colId xmlns:a16="http://schemas.microsoft.com/office/drawing/2014/main" val="3269451890"/>
                    </a:ext>
                  </a:extLst>
                </a:gridCol>
                <a:gridCol w="4307456">
                  <a:extLst>
                    <a:ext uri="{9D8B030D-6E8A-4147-A177-3AD203B41FA5}">
                      <a16:colId xmlns:a16="http://schemas.microsoft.com/office/drawing/2014/main" val="3974517905"/>
                    </a:ext>
                  </a:extLst>
                </a:gridCol>
              </a:tblGrid>
              <a:tr h="344424">
                <a:tc gridSpan="2">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a:solidFill>
                            <a:schemeClr val="bg1"/>
                          </a:solidFill>
                          <a:latin typeface="+mn-ea"/>
                          <a:ea typeface="+mn-ea"/>
                        </a:rPr>
                        <a:t>企業のサイバーセキュリティ対策を取り巻く環境の変化</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hMerge="1">
                  <a:txBody>
                    <a:bodyPr/>
                    <a:lstStyle/>
                    <a:p>
                      <a:endParaRPr kumimoji="1" lang="ja-JP" altLang="en-US"/>
                    </a:p>
                  </a:txBody>
                  <a:tcPr/>
                </a:tc>
                <a:extLst>
                  <a:ext uri="{0D108BD9-81ED-4DB2-BD59-A6C34878D82A}">
                    <a16:rowId xmlns:a16="http://schemas.microsoft.com/office/drawing/2014/main" val="2091892942"/>
                  </a:ext>
                </a:extLst>
              </a:tr>
              <a:tr h="344424">
                <a:tc>
                  <a:txBody>
                    <a:bodyPr/>
                    <a:lstStyle/>
                    <a:p>
                      <a:pPr algn="l"/>
                      <a:r>
                        <a:rPr lang="ja-JP" altLang="en-US" sz="900">
                          <a:solidFill>
                            <a:schemeClr val="tx1"/>
                          </a:solidFill>
                          <a:latin typeface="+mn-ea"/>
                          <a:ea typeface="+mn-ea"/>
                        </a:rPr>
                        <a:t>テレワークの活用</a:t>
                      </a:r>
                      <a:endParaRPr lang="en-US" altLang="ja-JP" sz="900">
                        <a:solidFill>
                          <a:schemeClr val="tx1"/>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lang="ja-JP" altLang="en-US" sz="900">
                          <a:solidFill>
                            <a:schemeClr val="tx1"/>
                          </a:solidFill>
                          <a:latin typeface="+mn-ea"/>
                          <a:ea typeface="+mn-ea"/>
                        </a:rPr>
                        <a:t>テレワークなどのデジタル環境の活用を前提とする働き方の多様化</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344424">
                <a:tc>
                  <a:txBody>
                    <a:bodyPr/>
                    <a:lstStyle/>
                    <a:p>
                      <a:pPr algn="l"/>
                      <a:r>
                        <a:rPr lang="ja-JP" altLang="en-US" sz="900">
                          <a:solidFill>
                            <a:schemeClr val="tx1"/>
                          </a:solidFill>
                          <a:latin typeface="+mn-ea"/>
                          <a:ea typeface="+mn-ea"/>
                        </a:rPr>
                        <a:t>サイバー空間とフィジカル空間のつながり</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lang="ja-JP" altLang="en-US" sz="900">
                          <a:solidFill>
                            <a:schemeClr val="tx1"/>
                          </a:solidFill>
                          <a:latin typeface="+mn-ea"/>
                          <a:ea typeface="+mn-ea"/>
                        </a:rPr>
                        <a:t>インターネットなどのサイバー空間と現物の取引を行うフィジカル空間のつながりの緊密化と、それに伴うリスクの顕在化</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05327704"/>
                  </a:ext>
                </a:extLst>
              </a:tr>
              <a:tr h="344424">
                <a:tc>
                  <a:txBody>
                    <a:bodyPr/>
                    <a:lstStyle/>
                    <a:p>
                      <a:pPr algn="l"/>
                      <a:r>
                        <a:rPr lang="ja-JP" altLang="en-US" sz="900">
                          <a:solidFill>
                            <a:schemeClr val="tx1"/>
                          </a:solidFill>
                          <a:latin typeface="+mn-ea"/>
                          <a:ea typeface="+mn-ea"/>
                        </a:rPr>
                        <a:t>セキュリティ対象の変化・拡大</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lang="ja-JP" altLang="en-US" sz="900">
                          <a:solidFill>
                            <a:schemeClr val="tx1"/>
                          </a:solidFill>
                          <a:latin typeface="+mn-ea"/>
                          <a:ea typeface="+mn-ea"/>
                        </a:rPr>
                        <a:t>情報資産だけでなく、制御系を含むデジタル基盤の保護がサイバーセキュリティの対象となる変化と拡大</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63747435"/>
                  </a:ext>
                </a:extLst>
              </a:tr>
              <a:tr h="344424">
                <a:tc>
                  <a:txBody>
                    <a:bodyPr/>
                    <a:lstStyle/>
                    <a:p>
                      <a:pPr algn="l"/>
                      <a:r>
                        <a:rPr lang="ja-JP" altLang="en-US" sz="900">
                          <a:solidFill>
                            <a:schemeClr val="tx1"/>
                          </a:solidFill>
                          <a:latin typeface="+mn-ea"/>
                          <a:ea typeface="+mn-ea"/>
                        </a:rPr>
                        <a:t>ランサムウェアの被害</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lang="ja-JP" altLang="en-US" sz="900">
                          <a:solidFill>
                            <a:schemeClr val="tx1"/>
                          </a:solidFill>
                          <a:latin typeface="+mn-ea"/>
                          <a:ea typeface="+mn-ea"/>
                        </a:rPr>
                        <a:t>ランサムウェアによる被害の顕在化により、企業におけるサイバーセキュリティに関する被害は情報漏えいにとどまらず、企業の事業活動の停止へと影響が拡大</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47863546"/>
                  </a:ext>
                </a:extLst>
              </a:tr>
              <a:tr h="344424">
                <a:tc>
                  <a:txBody>
                    <a:bodyPr/>
                    <a:lstStyle/>
                    <a:p>
                      <a:pPr algn="l"/>
                      <a:r>
                        <a:rPr lang="ja-JP" altLang="en-US" sz="900">
                          <a:solidFill>
                            <a:schemeClr val="tx1"/>
                          </a:solidFill>
                          <a:latin typeface="+mn-ea"/>
                          <a:ea typeface="+mn-ea"/>
                        </a:rPr>
                        <a:t>サプライチェーンを介した被害拡大</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lang="ja-JP" altLang="en-US" sz="900">
                          <a:solidFill>
                            <a:schemeClr val="tx1"/>
                          </a:solidFill>
                          <a:latin typeface="+mn-ea"/>
                          <a:ea typeface="+mn-ea"/>
                        </a:rPr>
                        <a:t>国内外のサプライチェーンを介したサイバーセキュリティ関連被害の拡大を踏まえた、サプライチェーン全体を通じた対策の必要性の高まり</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4593531"/>
                  </a:ext>
                </a:extLst>
              </a:tr>
              <a:tr h="344424">
                <a:tc>
                  <a:txBody>
                    <a:bodyPr/>
                    <a:lstStyle/>
                    <a:p>
                      <a:pPr algn="l"/>
                      <a:r>
                        <a:rPr lang="en-US" altLang="ja-JP" sz="900">
                          <a:solidFill>
                            <a:schemeClr val="tx1"/>
                          </a:solidFill>
                          <a:latin typeface="+mn-ea"/>
                          <a:ea typeface="+mn-ea"/>
                        </a:rPr>
                        <a:t>ESG</a:t>
                      </a:r>
                      <a:r>
                        <a:rPr lang="ja-JP" altLang="en-US" sz="900">
                          <a:solidFill>
                            <a:schemeClr val="tx1"/>
                          </a:solidFill>
                          <a:latin typeface="+mn-ea"/>
                          <a:ea typeface="+mn-ea"/>
                        </a:rPr>
                        <a:t>投資の拡大</a:t>
                      </a:r>
                      <a:endParaRPr lang="en-US" altLang="ja-JP" sz="900">
                        <a:solidFill>
                          <a:schemeClr val="tx1"/>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lang="en-US" altLang="ja-JP" sz="900">
                          <a:solidFill>
                            <a:schemeClr val="tx1"/>
                          </a:solidFill>
                          <a:latin typeface="+mn-ea"/>
                          <a:ea typeface="+mn-ea"/>
                        </a:rPr>
                        <a:t>ESG</a:t>
                      </a:r>
                      <a:r>
                        <a:rPr lang="ja-JP" altLang="en-US" sz="900">
                          <a:solidFill>
                            <a:schemeClr val="tx1"/>
                          </a:solidFill>
                          <a:latin typeface="+mn-ea"/>
                          <a:ea typeface="+mn-ea"/>
                        </a:rPr>
                        <a:t>（</a:t>
                      </a:r>
                      <a:r>
                        <a:rPr lang="en-US" altLang="ja-JP" sz="900">
                          <a:solidFill>
                            <a:schemeClr val="tx1"/>
                          </a:solidFill>
                          <a:latin typeface="+mn-ea"/>
                          <a:ea typeface="+mn-ea"/>
                        </a:rPr>
                        <a:t>Environment, Society, Governance</a:t>
                      </a:r>
                      <a:r>
                        <a:rPr lang="ja-JP" altLang="en-US" sz="900">
                          <a:solidFill>
                            <a:schemeClr val="tx1"/>
                          </a:solidFill>
                          <a:latin typeface="+mn-ea"/>
                          <a:ea typeface="+mn-ea"/>
                        </a:rPr>
                        <a:t>）投資の拡大により、コーポレートガバナンスおよび</a:t>
                      </a:r>
                      <a:r>
                        <a:rPr lang="en-US" altLang="ja-JP" sz="900">
                          <a:solidFill>
                            <a:srgbClr val="000000"/>
                          </a:solidFill>
                          <a:latin typeface="+mn-ea"/>
                          <a:ea typeface="+mn-ea"/>
                        </a:rPr>
                        <a:t>ERM</a:t>
                      </a:r>
                      <a:r>
                        <a:rPr lang="ja-JP" altLang="en-US" sz="900">
                          <a:solidFill>
                            <a:srgbClr val="000000"/>
                          </a:solidFill>
                          <a:latin typeface="+mn-ea"/>
                          <a:ea typeface="+mn-ea"/>
                        </a:rPr>
                        <a:t>（エンタープライズリスクマネジメント）</a:t>
                      </a:r>
                      <a:r>
                        <a:rPr lang="ja-JP" altLang="en-US" sz="900">
                          <a:solidFill>
                            <a:schemeClr val="tx1"/>
                          </a:solidFill>
                          <a:latin typeface="+mn-ea"/>
                          <a:ea typeface="+mn-ea"/>
                        </a:rPr>
                        <a:t>の改善に向けた取組に対する関心の高まり</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8427928"/>
                  </a:ext>
                </a:extLst>
              </a:tr>
            </a:tbl>
          </a:graphicData>
        </a:graphic>
      </p:graphicFrame>
      <p:sp>
        <p:nvSpPr>
          <p:cNvPr id="15" name="コンテンツ プレースホルダー 2">
            <a:extLst>
              <a:ext uri="{FF2B5EF4-FFF2-40B4-BE49-F238E27FC236}">
                <a16:creationId xmlns:a16="http://schemas.microsoft.com/office/drawing/2014/main" id="{C9E0C7A3-26B9-FCD3-9F73-1B32BB7325BC}"/>
              </a:ext>
            </a:extLst>
          </p:cNvPr>
          <p:cNvSpPr txBox="1">
            <a:spLocks/>
          </p:cNvSpPr>
          <p:nvPr/>
        </p:nvSpPr>
        <p:spPr>
          <a:xfrm>
            <a:off x="622800" y="2012400"/>
            <a:ext cx="5612400" cy="684000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050" b="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br>
              <a:rPr kumimoji="1" lang="en-US" altLang="ja-JP" sz="1050" b="0" i="0" u="none" strike="noStrike" kern="1200" cap="none" spc="0" normalizeH="0" baseline="0" noProof="0">
                <a:ln>
                  <a:noFill/>
                </a:ln>
                <a:solidFill>
                  <a:srgbClr val="333333"/>
                </a:solidFill>
                <a:effectLst/>
                <a:uLnTx/>
                <a:uFillTx/>
                <a:latin typeface="メイリオ" panose="020B0604030504040204" pitchFamily="50" charset="-128"/>
                <a:ea typeface="メイリオ" panose="020B0604030504040204" pitchFamily="50" charset="-128"/>
                <a:cs typeface="+mn-cs"/>
              </a:rPr>
            </a:br>
            <a:br>
              <a:rPr kumimoji="1" lang="en-US" altLang="ja-JP" sz="1050" b="0" i="0" u="none" strike="noStrike" kern="1200" cap="none" spc="0" normalizeH="0" baseline="0" noProof="0">
                <a:ln>
                  <a:noFill/>
                </a:ln>
                <a:solidFill>
                  <a:srgbClr val="333333"/>
                </a:solidFill>
                <a:effectLst/>
                <a:uLnTx/>
                <a:uFillTx/>
                <a:latin typeface="メイリオ" panose="020B0604030504040204" pitchFamily="50" charset="-128"/>
                <a:ea typeface="メイリオ" panose="020B0604030504040204" pitchFamily="50" charset="-128"/>
                <a:cs typeface="+mn-cs"/>
              </a:rPr>
            </a:br>
            <a:br>
              <a:rPr kumimoji="1" lang="en-US" altLang="ja-JP" sz="1050" b="1" i="0" u="none" strike="noStrike" kern="1200" cap="none" spc="0" normalizeH="0" baseline="0" noProof="0">
                <a:ln>
                  <a:noFill/>
                </a:ln>
                <a:solidFill>
                  <a:srgbClr val="333333"/>
                </a:solidFill>
                <a:effectLst/>
                <a:uLnTx/>
                <a:uFillTx/>
                <a:latin typeface="メイリオ" panose="020B0604030504040204" pitchFamily="50" charset="-128"/>
                <a:ea typeface="メイリオ" panose="020B0604030504040204" pitchFamily="50" charset="-128"/>
                <a:cs typeface="+mn-cs"/>
              </a:rPr>
            </a:br>
            <a:endParaRPr kumimoji="1" lang="en-US" altLang="ja-JP" sz="1050" b="0" i="0" u="none" strike="noStrike" kern="1200" cap="none" spc="0" normalizeH="0" baseline="0" noProof="0">
              <a:ln>
                <a:noFill/>
              </a:ln>
              <a:solidFill>
                <a:srgbClr val="333333"/>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1"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6" name="表 7">
            <a:extLst>
              <a:ext uri="{FF2B5EF4-FFF2-40B4-BE49-F238E27FC236}">
                <a16:creationId xmlns:a16="http://schemas.microsoft.com/office/drawing/2014/main" id="{7825B8B5-C632-5F65-9F0A-B0B519718D94}"/>
              </a:ext>
            </a:extLst>
          </p:cNvPr>
          <p:cNvGraphicFramePr>
            <a:graphicFrameLocks noGrp="1"/>
          </p:cNvGraphicFramePr>
          <p:nvPr/>
        </p:nvGraphicFramePr>
        <p:xfrm>
          <a:off x="622800" y="2274691"/>
          <a:ext cx="5612400" cy="1371600"/>
        </p:xfrm>
        <a:graphic>
          <a:graphicData uri="http://schemas.openxmlformats.org/drawingml/2006/table">
            <a:tbl>
              <a:tblPr firstRow="1" bandRow="1">
                <a:tableStyleId>{2D5ABB26-0587-4C30-8999-92F81FD0307C}</a:tableStyleId>
              </a:tblPr>
              <a:tblGrid>
                <a:gridCol w="5612400">
                  <a:extLst>
                    <a:ext uri="{9D8B030D-6E8A-4147-A177-3AD203B41FA5}">
                      <a16:colId xmlns:a16="http://schemas.microsoft.com/office/drawing/2014/main" val="2002786144"/>
                    </a:ext>
                  </a:extLst>
                </a:gridCol>
              </a:tblGrid>
              <a:tr h="13546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a:solidFill>
                            <a:schemeClr val="tx1"/>
                          </a:solidFill>
                          <a:effectLst/>
                          <a:latin typeface="+mn-ea"/>
                          <a:ea typeface="+mn-ea"/>
                        </a:rPr>
                        <a:t>　</a:t>
                      </a:r>
                      <a:r>
                        <a:rPr kumimoji="1" lang="ja-JP" altLang="en-US" sz="1050" b="0">
                          <a:solidFill>
                            <a:schemeClr val="tx1"/>
                          </a:solidFill>
                          <a:latin typeface="+mn-ea"/>
                          <a:ea typeface="+mn-ea"/>
                        </a:rPr>
                        <a:t>経営者が主体となって</a:t>
                      </a:r>
                      <a:r>
                        <a:rPr lang="ja-JP" altLang="en-US" sz="1050" b="0">
                          <a:solidFill>
                            <a:schemeClr val="tx1"/>
                          </a:solidFill>
                          <a:effectLst/>
                          <a:latin typeface="+mn-ea"/>
                          <a:ea typeface="+mn-ea"/>
                        </a:rPr>
                        <a:t>サイバーセキュリティ対策を実施する際に、経済産業省と</a:t>
                      </a:r>
                      <a:r>
                        <a:rPr lang="en-US" altLang="ja-JP" sz="1050" b="0">
                          <a:solidFill>
                            <a:schemeClr val="tx1"/>
                          </a:solidFill>
                          <a:effectLst/>
                          <a:latin typeface="+mn-ea"/>
                          <a:ea typeface="+mn-ea"/>
                        </a:rPr>
                        <a:t>IPA</a:t>
                      </a:r>
                      <a:r>
                        <a:rPr lang="ja-JP" altLang="en-US" sz="1050" b="0">
                          <a:solidFill>
                            <a:schemeClr val="tx1"/>
                          </a:solidFill>
                          <a:effectLst/>
                          <a:latin typeface="+mn-ea"/>
                          <a:ea typeface="+mn-ea"/>
                        </a:rPr>
                        <a:t>が共同で発行している「サイバーセキュリティ経営ガイドライン」が参考になります。本ガイドラインでは、経営者がサイバーセキュリティ対策を実行する際に認識するべき事項と、サイバーセキュリティ対策の責任者（</a:t>
                      </a:r>
                      <a:r>
                        <a:rPr lang="en-US" altLang="ja-JP" sz="1050" b="0">
                          <a:solidFill>
                            <a:schemeClr val="tx1"/>
                          </a:solidFill>
                          <a:effectLst/>
                          <a:latin typeface="+mn-ea"/>
                          <a:ea typeface="+mn-ea"/>
                        </a:rPr>
                        <a:t>CISO</a:t>
                      </a:r>
                      <a:r>
                        <a:rPr lang="ja-JP" altLang="en-US" sz="1050" b="0">
                          <a:solidFill>
                            <a:schemeClr val="tx1"/>
                          </a:solidFill>
                          <a:effectLst/>
                          <a:latin typeface="+mn-ea"/>
                          <a:ea typeface="+mn-ea"/>
                        </a:rPr>
                        <a:t>など）に指示するべき事項を包括的にまとめています。</a:t>
                      </a:r>
                      <a:endParaRPr lang="en-US" altLang="ja-JP" sz="1050" b="0">
                        <a:solidFill>
                          <a:schemeClr val="tx1"/>
                        </a:solidFill>
                        <a:effectLst/>
                        <a:latin typeface="+mn-ea"/>
                        <a:ea typeface="+mn-ea"/>
                      </a:endParaRPr>
                    </a:p>
                    <a:p>
                      <a:pPr algn="l"/>
                      <a:r>
                        <a:rPr lang="ja-JP" altLang="en-US" sz="1050" b="0">
                          <a:solidFill>
                            <a:schemeClr val="tx1"/>
                          </a:solidFill>
                          <a:effectLst/>
                          <a:latin typeface="+mn-ea"/>
                          <a:ea typeface="+mn-ea"/>
                        </a:rPr>
                        <a:t>　平成</a:t>
                      </a:r>
                      <a:r>
                        <a:rPr lang="en-US" altLang="ja-JP" sz="1050" b="0">
                          <a:solidFill>
                            <a:schemeClr val="tx1"/>
                          </a:solidFill>
                          <a:effectLst/>
                          <a:latin typeface="+mn-ea"/>
                          <a:ea typeface="+mn-ea"/>
                        </a:rPr>
                        <a:t>29</a:t>
                      </a:r>
                      <a:r>
                        <a:rPr lang="ja-JP" altLang="en-US" sz="1050" b="0">
                          <a:solidFill>
                            <a:schemeClr val="tx1"/>
                          </a:solidFill>
                          <a:effectLst/>
                          <a:latin typeface="+mn-ea"/>
                          <a:ea typeface="+mn-ea"/>
                        </a:rPr>
                        <a:t>年の</a:t>
                      </a:r>
                      <a:r>
                        <a:rPr lang="en-US" altLang="ja-JP" sz="1050" b="0">
                          <a:solidFill>
                            <a:schemeClr val="tx1"/>
                          </a:solidFill>
                          <a:effectLst/>
                          <a:latin typeface="+mn-ea"/>
                          <a:ea typeface="+mn-ea"/>
                        </a:rPr>
                        <a:t>Ver2.0</a:t>
                      </a:r>
                      <a:r>
                        <a:rPr lang="ja-JP" altLang="en-US" sz="1050" b="0">
                          <a:solidFill>
                            <a:schemeClr val="tx1"/>
                          </a:solidFill>
                          <a:effectLst/>
                          <a:latin typeface="+mn-ea"/>
                          <a:ea typeface="+mn-ea"/>
                        </a:rPr>
                        <a:t>の公開以降、企業のサイバーセキュリティ対策を取り巻く環境が変化しました。そのため、最新の状況への認識と対策の実践が可能となるように内容が見直され、令和</a:t>
                      </a:r>
                      <a:r>
                        <a:rPr lang="en-US" altLang="ja-JP" sz="1050" b="0">
                          <a:solidFill>
                            <a:schemeClr val="tx1"/>
                          </a:solidFill>
                          <a:effectLst/>
                          <a:latin typeface="+mn-ea"/>
                          <a:ea typeface="+mn-ea"/>
                        </a:rPr>
                        <a:t>5</a:t>
                      </a:r>
                      <a:r>
                        <a:rPr lang="ja-JP" altLang="en-US" sz="1050" b="0">
                          <a:solidFill>
                            <a:schemeClr val="tx1"/>
                          </a:solidFill>
                          <a:effectLst/>
                          <a:latin typeface="+mn-ea"/>
                          <a:ea typeface="+mn-ea"/>
                        </a:rPr>
                        <a:t>年に</a:t>
                      </a:r>
                      <a:r>
                        <a:rPr lang="en-US" altLang="ja-JP" sz="1050" b="0">
                          <a:solidFill>
                            <a:schemeClr val="tx1"/>
                          </a:solidFill>
                          <a:effectLst/>
                          <a:latin typeface="+mn-ea"/>
                          <a:ea typeface="+mn-ea"/>
                        </a:rPr>
                        <a:t>Ver3.0</a:t>
                      </a:r>
                      <a:r>
                        <a:rPr lang="ja-JP" altLang="en-US" sz="1050" b="0">
                          <a:solidFill>
                            <a:schemeClr val="tx1"/>
                          </a:solidFill>
                          <a:effectLst/>
                          <a:latin typeface="+mn-ea"/>
                          <a:ea typeface="+mn-ea"/>
                        </a:rPr>
                        <a:t>が最新版として公開されました。</a:t>
                      </a:r>
                      <a:endParaRPr lang="en-US" altLang="ja-JP" sz="1050" b="0">
                        <a:solidFill>
                          <a:schemeClr val="tx1"/>
                        </a:solidFill>
                        <a:effectLst/>
                        <a:latin typeface="+mn-ea"/>
                        <a:ea typeface="+mn-ea"/>
                      </a:endParaRPr>
                    </a:p>
                  </a:txBody>
                  <a:tcPr/>
                </a:tc>
                <a:extLst>
                  <a:ext uri="{0D108BD9-81ED-4DB2-BD59-A6C34878D82A}">
                    <a16:rowId xmlns:a16="http://schemas.microsoft.com/office/drawing/2014/main" val="955731625"/>
                  </a:ext>
                </a:extLst>
              </a:tr>
            </a:tbl>
          </a:graphicData>
        </a:graphic>
      </p:graphicFrame>
      <p:graphicFrame>
        <p:nvGraphicFramePr>
          <p:cNvPr id="17" name="表 7">
            <a:extLst>
              <a:ext uri="{FF2B5EF4-FFF2-40B4-BE49-F238E27FC236}">
                <a16:creationId xmlns:a16="http://schemas.microsoft.com/office/drawing/2014/main" id="{C127F30B-6FB3-FE97-0CB9-C8A1BD94F9AC}"/>
              </a:ext>
            </a:extLst>
          </p:cNvPr>
          <p:cNvGraphicFramePr>
            <a:graphicFrameLocks noGrp="1"/>
          </p:cNvGraphicFramePr>
          <p:nvPr>
            <p:extLst>
              <p:ext uri="{D42A27DB-BD31-4B8C-83A1-F6EECF244321}">
                <p14:modId xmlns:p14="http://schemas.microsoft.com/office/powerpoint/2010/main" val="2701256899"/>
              </p:ext>
            </p:extLst>
          </p:nvPr>
        </p:nvGraphicFramePr>
        <p:xfrm>
          <a:off x="622800" y="7803170"/>
          <a:ext cx="5612400" cy="1310350"/>
        </p:xfrm>
        <a:graphic>
          <a:graphicData uri="http://schemas.openxmlformats.org/drawingml/2006/table">
            <a:tbl>
              <a:tblPr firstRow="1" bandRow="1">
                <a:tableStyleId>{5940675A-B579-460E-94D1-54222C63F5DA}</a:tableStyleId>
              </a:tblPr>
              <a:tblGrid>
                <a:gridCol w="5612400">
                  <a:extLst>
                    <a:ext uri="{9D8B030D-6E8A-4147-A177-3AD203B41FA5}">
                      <a16:colId xmlns:a16="http://schemas.microsoft.com/office/drawing/2014/main" val="2002786144"/>
                    </a:ext>
                  </a:extLst>
                </a:gridCol>
              </a:tblGrid>
              <a:tr h="13103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1" i="0" dirty="0">
                          <a:solidFill>
                            <a:schemeClr val="tx1"/>
                          </a:solidFill>
                          <a:effectLst/>
                          <a:latin typeface="+mj-ea"/>
                          <a:ea typeface="+mj-ea"/>
                        </a:rPr>
                        <a:t>サイバーセキュリティ</a:t>
                      </a:r>
                      <a:r>
                        <a:rPr lang="ja-JP" altLang="en-US" sz="1050" b="1" dirty="0">
                          <a:solidFill>
                            <a:schemeClr val="tx1"/>
                          </a:solidFill>
                          <a:latin typeface="+mj-ea"/>
                          <a:ea typeface="+mj-ea"/>
                        </a:rPr>
                        <a:t>対策は企業の価値増大への投資</a:t>
                      </a:r>
                      <a:endParaRPr lang="en-US" altLang="ja-JP" sz="1050" b="0" dirty="0">
                        <a:solidFill>
                          <a:schemeClr val="tx1"/>
                        </a:solidFill>
                        <a:effectLst/>
                        <a:latin typeface="+mj-ea"/>
                        <a:ea typeface="+mj-ea"/>
                      </a:endParaRPr>
                    </a:p>
                    <a:p>
                      <a:pPr algn="l"/>
                      <a:r>
                        <a:rPr lang="ja-JP" altLang="en-US" sz="1050" b="0" dirty="0">
                          <a:solidFill>
                            <a:schemeClr val="tx1"/>
                          </a:solidFill>
                          <a:effectLst/>
                        </a:rPr>
                        <a:t>　サイバーセキュリティ対策はやむを得ない「費用」と考えるのではなく、「投資」と位置付けることが重要です。なぜなら、サイバーセキュリティ対策は、企業活動における損失やコストを減らし、企業の価値を維持・増大させるために必要だからです。サイバーセキュリティに関するリスクを経営リスクの一環として取り入れ、適切な対策に投資することで、リスクを許容可能な範囲まで低減させることができます。企業としては、この取組を通じて社会的責任を果たし、経営者はこの責務を認識する必要があります。</a:t>
                      </a:r>
                      <a:endParaRPr lang="en-US" altLang="ja-JP" sz="1050" b="0" i="0" dirty="0">
                        <a:solidFill>
                          <a:schemeClr val="tx1"/>
                        </a:solidFill>
                        <a:effectLst/>
                        <a:latin typeface="+mn-ea"/>
                        <a:ea typeface="+mn-ea"/>
                      </a:endParaRPr>
                    </a:p>
                  </a:txBody>
                  <a:tcPr/>
                </a:tc>
                <a:extLst>
                  <a:ext uri="{0D108BD9-81ED-4DB2-BD59-A6C34878D82A}">
                    <a16:rowId xmlns:a16="http://schemas.microsoft.com/office/drawing/2014/main" val="955731625"/>
                  </a:ext>
                </a:extLst>
              </a:tr>
            </a:tbl>
          </a:graphicData>
        </a:graphic>
      </p:graphicFrame>
      <p:sp>
        <p:nvSpPr>
          <p:cNvPr id="18" name="テキスト ボックス 17">
            <a:extLst>
              <a:ext uri="{FF2B5EF4-FFF2-40B4-BE49-F238E27FC236}">
                <a16:creationId xmlns:a16="http://schemas.microsoft.com/office/drawing/2014/main" id="{160CB564-104C-D009-97FA-D18C6A5753F6}"/>
              </a:ext>
            </a:extLst>
          </p:cNvPr>
          <p:cNvSpPr txBox="1"/>
          <p:nvPr/>
        </p:nvSpPr>
        <p:spPr>
          <a:xfrm>
            <a:off x="622800" y="2052000"/>
            <a:ext cx="5612400" cy="30777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サイバーセキュリティ経営ガイドライン</a:t>
            </a:r>
            <a:endParaRPr kumimoji="0"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endParaRPr>
          </a:p>
        </p:txBody>
      </p:sp>
      <p:graphicFrame>
        <p:nvGraphicFramePr>
          <p:cNvPr id="36" name="表 7">
            <a:extLst>
              <a:ext uri="{FF2B5EF4-FFF2-40B4-BE49-F238E27FC236}">
                <a16:creationId xmlns:a16="http://schemas.microsoft.com/office/drawing/2014/main" id="{5793462C-7E4D-7D78-5C51-8AA807499E44}"/>
              </a:ext>
            </a:extLst>
          </p:cNvPr>
          <p:cNvGraphicFramePr>
            <a:graphicFrameLocks noGrp="1"/>
          </p:cNvGraphicFramePr>
          <p:nvPr/>
        </p:nvGraphicFramePr>
        <p:xfrm>
          <a:off x="626552" y="6614252"/>
          <a:ext cx="5612400" cy="8915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002786144"/>
                    </a:ext>
                  </a:extLst>
                </a:gridCol>
              </a:tblGrid>
              <a:tr h="767587">
                <a:tc>
                  <a:txBody>
                    <a:bodyPr/>
                    <a:lstStyle/>
                    <a:p>
                      <a:pPr algn="l"/>
                      <a:r>
                        <a:rPr lang="ja-JP" altLang="en-US" sz="1050" b="0" i="0">
                          <a:solidFill>
                            <a:schemeClr val="tx1"/>
                          </a:solidFill>
                          <a:effectLst/>
                          <a:latin typeface="+mn-ea"/>
                          <a:ea typeface="+mn-ea"/>
                        </a:rPr>
                        <a:t>　次のページからは、サイバーセキュリティ対策に取組む上で、経営者が認識するべき事項と実行するべき事項を紹介し、経営目線でのサイバーセキュリティ対策について全体像を説明します。また、経営者とセキュリティ担当者それぞれの立場に応じて、具体的に行うべきことについて説明した後、サイバーセキュリティ対策を実践するための手順を説明します。</a:t>
                      </a:r>
                      <a:endParaRPr lang="en-US" altLang="ja-JP" sz="1050" b="0" i="0">
                        <a:solidFill>
                          <a:schemeClr val="tx1"/>
                        </a:solidFill>
                        <a:effectLst/>
                        <a:latin typeface="+mn-ea"/>
                        <a:ea typeface="+mn-ea"/>
                      </a:endParaRPr>
                    </a:p>
                  </a:txBody>
                  <a:tcPr>
                    <a:noFill/>
                  </a:tcPr>
                </a:tc>
                <a:extLst>
                  <a:ext uri="{0D108BD9-81ED-4DB2-BD59-A6C34878D82A}">
                    <a16:rowId xmlns:a16="http://schemas.microsoft.com/office/drawing/2014/main" val="955731625"/>
                  </a:ext>
                </a:extLst>
              </a:tr>
            </a:tbl>
          </a:graphicData>
        </a:graphic>
      </p:graphicFrame>
      <p:sp>
        <p:nvSpPr>
          <p:cNvPr id="38" name="テキスト ボックス 37">
            <a:extLst>
              <a:ext uri="{FF2B5EF4-FFF2-40B4-BE49-F238E27FC236}">
                <a16:creationId xmlns:a16="http://schemas.microsoft.com/office/drawing/2014/main" id="{910DCE98-7C7F-EAB5-BC90-A3A49C49F77D}"/>
              </a:ext>
            </a:extLst>
          </p:cNvPr>
          <p:cNvSpPr txBox="1"/>
          <p:nvPr/>
        </p:nvSpPr>
        <p:spPr>
          <a:xfrm>
            <a:off x="756819" y="6427025"/>
            <a:ext cx="5329354"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経済産業省「</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サイバーセキュリティ経営ガイドライン </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Ver3.0</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endPar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endParaRPr>
          </a:p>
        </p:txBody>
      </p:sp>
      <p:grpSp>
        <p:nvGrpSpPr>
          <p:cNvPr id="4" name="グループ化 3">
            <a:extLst>
              <a:ext uri="{FF2B5EF4-FFF2-40B4-BE49-F238E27FC236}">
                <a16:creationId xmlns:a16="http://schemas.microsoft.com/office/drawing/2014/main" id="{44E913A7-8271-230B-4F37-F81F9FCE37F5}"/>
              </a:ext>
            </a:extLst>
          </p:cNvPr>
          <p:cNvGrpSpPr/>
          <p:nvPr/>
        </p:nvGrpSpPr>
        <p:grpSpPr>
          <a:xfrm>
            <a:off x="446411" y="7480010"/>
            <a:ext cx="757258" cy="300134"/>
            <a:chOff x="-586383" y="7984939"/>
            <a:chExt cx="1007910" cy="707703"/>
          </a:xfrm>
        </p:grpSpPr>
        <p:sp>
          <p:nvSpPr>
            <p:cNvPr id="5" name="テキスト ボックス 4">
              <a:extLst>
                <a:ext uri="{FF2B5EF4-FFF2-40B4-BE49-F238E27FC236}">
                  <a16:creationId xmlns:a16="http://schemas.microsoft.com/office/drawing/2014/main" id="{8B1860A6-13C2-78DF-E163-B58D3AFF49CB}"/>
                </a:ext>
              </a:extLst>
            </p:cNvPr>
            <p:cNvSpPr txBox="1"/>
            <p:nvPr/>
          </p:nvSpPr>
          <p:spPr>
            <a:xfrm rot="20511245">
              <a:off x="-586383" y="8338230"/>
              <a:ext cx="922625" cy="354412"/>
            </a:xfrm>
            <a:custGeom>
              <a:avLst/>
              <a:gdLst>
                <a:gd name="connsiteX0" fmla="*/ 0 w 922625"/>
                <a:gd name="connsiteY0" fmla="*/ 0 h 354412"/>
                <a:gd name="connsiteX1" fmla="*/ 922625 w 922625"/>
                <a:gd name="connsiteY1" fmla="*/ 0 h 354412"/>
                <a:gd name="connsiteX2" fmla="*/ 922625 w 922625"/>
                <a:gd name="connsiteY2" fmla="*/ 354412 h 354412"/>
                <a:gd name="connsiteX3" fmla="*/ 0 w 922625"/>
                <a:gd name="connsiteY3" fmla="*/ 354412 h 354412"/>
                <a:gd name="connsiteX4" fmla="*/ 0 w 922625"/>
                <a:gd name="connsiteY4" fmla="*/ 0 h 35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625" h="354412" fill="none" extrusionOk="0">
                  <a:moveTo>
                    <a:pt x="0" y="0"/>
                  </a:moveTo>
                  <a:cubicBezTo>
                    <a:pt x="361687" y="52568"/>
                    <a:pt x="480513" y="-54228"/>
                    <a:pt x="922625" y="0"/>
                  </a:cubicBezTo>
                  <a:cubicBezTo>
                    <a:pt x="910715" y="96955"/>
                    <a:pt x="946107" y="279983"/>
                    <a:pt x="922625" y="354412"/>
                  </a:cubicBezTo>
                  <a:cubicBezTo>
                    <a:pt x="503054" y="314207"/>
                    <a:pt x="197963" y="403363"/>
                    <a:pt x="0" y="354412"/>
                  </a:cubicBezTo>
                  <a:cubicBezTo>
                    <a:pt x="21079" y="230379"/>
                    <a:pt x="15949" y="82626"/>
                    <a:pt x="0" y="0"/>
                  </a:cubicBezTo>
                  <a:close/>
                </a:path>
                <a:path w="922625" h="354412" stroke="0" extrusionOk="0">
                  <a:moveTo>
                    <a:pt x="0" y="0"/>
                  </a:moveTo>
                  <a:cubicBezTo>
                    <a:pt x="147004" y="-40783"/>
                    <a:pt x="752825" y="-70567"/>
                    <a:pt x="922625" y="0"/>
                  </a:cubicBezTo>
                  <a:cubicBezTo>
                    <a:pt x="930839" y="73891"/>
                    <a:pt x="908673" y="295727"/>
                    <a:pt x="922625" y="354412"/>
                  </a:cubicBezTo>
                  <a:cubicBezTo>
                    <a:pt x="698256" y="309258"/>
                    <a:pt x="352668" y="432602"/>
                    <a:pt x="0" y="354412"/>
                  </a:cubicBezTo>
                  <a:cubicBezTo>
                    <a:pt x="-4666" y="239936"/>
                    <a:pt x="-6228" y="161744"/>
                    <a:pt x="0" y="0"/>
                  </a:cubicBezTo>
                  <a:close/>
                </a:path>
              </a:pathLst>
            </a:custGeom>
            <a:solidFill>
              <a:schemeClr val="bg1"/>
            </a:solidFill>
            <a:ln>
              <a:solidFill>
                <a:schemeClr val="accent1"/>
              </a:solidFill>
              <a:extLst>
                <a:ext uri="{C807C97D-BFC1-408E-A445-0C87EB9F89A2}">
                  <ask:lineSketchStyleProps xmlns:ask="http://schemas.microsoft.com/office/drawing/2018/sketchyshapes" sd="2650216993">
                    <a:prstGeom prst="rect">
                      <a:avLst/>
                    </a:prstGeom>
                    <ask:type>
                      <ask:lineSketchCurved/>
                    </ask:type>
                  </ask:lineSketchStyleProps>
                </a:ext>
              </a:extLst>
            </a:ln>
            <a:effectLst>
              <a:outerShdw blurRad="50800" dist="38100" dir="2700000" algn="tl" rotWithShape="0">
                <a:prstClr val="black">
                  <a:alpha val="40000"/>
                </a:prstClr>
              </a:outerShd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rPr>
                <a:t>One Point</a:t>
              </a:r>
              <a:endParaRPr kumimoji="1" lang="ja-JP" altLang="en-US"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endParaRPr>
            </a:p>
          </p:txBody>
        </p:sp>
        <p:pic>
          <p:nvPicPr>
            <p:cNvPr id="7" name="図 6">
              <a:extLst>
                <a:ext uri="{FF2B5EF4-FFF2-40B4-BE49-F238E27FC236}">
                  <a16:creationId xmlns:a16="http://schemas.microsoft.com/office/drawing/2014/main" id="{E0615690-71A4-82FA-42F6-AFD798FCAF10}"/>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166120" y="7984939"/>
              <a:ext cx="255407" cy="378304"/>
            </a:xfrm>
            <a:prstGeom prst="rect">
              <a:avLst/>
            </a:prstGeom>
          </p:spPr>
        </p:pic>
      </p:grpSp>
      <p:sp>
        <p:nvSpPr>
          <p:cNvPr id="9" name="楕円 8">
            <a:extLst>
              <a:ext uri="{FF2B5EF4-FFF2-40B4-BE49-F238E27FC236}">
                <a16:creationId xmlns:a16="http://schemas.microsoft.com/office/drawing/2014/main" id="{09B59C8C-2307-502C-60E1-CEAD974A07F4}"/>
              </a:ext>
            </a:extLst>
          </p:cNvPr>
          <p:cNvSpPr/>
          <p:nvPr/>
        </p:nvSpPr>
        <p:spPr>
          <a:xfrm>
            <a:off x="5919693" y="7505792"/>
            <a:ext cx="531420" cy="512795"/>
          </a:xfrm>
          <a:prstGeom prst="ellipse">
            <a:avLst/>
          </a:prstGeom>
          <a:ln>
            <a:solidFill>
              <a:schemeClr val="accent4"/>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37" name="図 36">
            <a:extLst>
              <a:ext uri="{FF2B5EF4-FFF2-40B4-BE49-F238E27FC236}">
                <a16:creationId xmlns:a16="http://schemas.microsoft.com/office/drawing/2014/main" id="{443536A1-1A5C-02F4-AB67-CCEC78D8149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06373" y="7536475"/>
            <a:ext cx="405710" cy="405710"/>
          </a:xfrm>
          <a:prstGeom prst="rect">
            <a:avLst/>
          </a:prstGeom>
        </p:spPr>
      </p:pic>
      <p:sp>
        <p:nvSpPr>
          <p:cNvPr id="8" name="テキスト プレースホルダー 2">
            <a:extLst>
              <a:ext uri="{FF2B5EF4-FFF2-40B4-BE49-F238E27FC236}">
                <a16:creationId xmlns:a16="http://schemas.microsoft.com/office/drawing/2014/main" id="{F326A6E3-2C83-2EBF-E13C-0391C51EF8BE}"/>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7-5.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サイバーセキュリティ経営ガイドライン</a:t>
            </a:r>
            <a:endParaRPr kumimoji="1" lang="ja-JP" altLang="en-US" sz="1100" b="1" i="0" u="none" strike="noStrike" kern="120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p:txBody>
      </p:sp>
      <p:sp>
        <p:nvSpPr>
          <p:cNvPr id="13" name="スライド番号プレースホルダー 4">
            <a:extLst>
              <a:ext uri="{FF2B5EF4-FFF2-40B4-BE49-F238E27FC236}">
                <a16:creationId xmlns:a16="http://schemas.microsoft.com/office/drawing/2014/main" id="{95D6A116-E8A0-7D78-E99C-CDC3D85C9DB5}"/>
              </a:ext>
            </a:extLst>
          </p:cNvPr>
          <p:cNvSpPr txBox="1">
            <a:spLocks/>
          </p:cNvSpPr>
          <p:nvPr/>
        </p:nvSpPr>
        <p:spPr>
          <a:xfrm>
            <a:off x="2657475" y="9432000"/>
            <a:ext cx="1543050" cy="351872"/>
          </a:xfrm>
          <a:prstGeom prst="rect">
            <a:avLst/>
          </a:prstGeom>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1556614303"/>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96A0EFC0-C240-CCDF-DE84-B180604794C1}"/>
              </a:ext>
            </a:extLst>
          </p:cNvPr>
          <p:cNvSpPr>
            <a:spLocks noGrp="1"/>
          </p:cNvSpPr>
          <p:nvPr>
            <p:ph type="sldNum" sz="quarter" idx="12"/>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コンテンツ プレースホルダー 2">
            <a:extLst>
              <a:ext uri="{FF2B5EF4-FFF2-40B4-BE49-F238E27FC236}">
                <a16:creationId xmlns:a16="http://schemas.microsoft.com/office/drawing/2014/main" id="{A5C0BFC2-3633-9089-0B3E-8FEED7E7E3E9}"/>
              </a:ext>
            </a:extLst>
          </p:cNvPr>
          <p:cNvSpPr>
            <a:spLocks noGrp="1"/>
          </p:cNvSpPr>
          <p:nvPr>
            <p:ph sz="quarter" idx="24"/>
          </p:nvPr>
        </p:nvSpPr>
        <p:spPr>
          <a:xfrm>
            <a:off x="622800" y="2012400"/>
            <a:ext cx="5612400" cy="6840000"/>
          </a:xfrm>
        </p:spPr>
        <p:txBody>
          <a:bodyPr/>
          <a:lstStyle/>
          <a:p>
            <a:pPr algn="l"/>
            <a:br>
              <a:rPr lang="en-US" altLang="ja-JP" b="0" i="0">
                <a:solidFill>
                  <a:srgbClr val="333333"/>
                </a:solidFill>
                <a:effectLst/>
                <a:latin typeface="メイリオ" panose="020B0604030504040204" pitchFamily="50" charset="-128"/>
                <a:ea typeface="メイリオ" panose="020B0604030504040204" pitchFamily="50" charset="-128"/>
              </a:rPr>
            </a:br>
            <a:br>
              <a:rPr lang="en-US" altLang="ja-JP" b="0" i="0">
                <a:solidFill>
                  <a:srgbClr val="333333"/>
                </a:solidFill>
                <a:effectLst/>
                <a:latin typeface="メイリオ" panose="020B0604030504040204" pitchFamily="50" charset="-128"/>
                <a:ea typeface="メイリオ" panose="020B0604030504040204" pitchFamily="50" charset="-128"/>
              </a:rPr>
            </a:br>
            <a:br>
              <a:rPr lang="en-US" altLang="ja-JP" b="1">
                <a:solidFill>
                  <a:srgbClr val="333333"/>
                </a:solidFill>
                <a:latin typeface="メイリオ" panose="020B0604030504040204" pitchFamily="50" charset="-128"/>
                <a:ea typeface="メイリオ" panose="020B0604030504040204" pitchFamily="50" charset="-128"/>
              </a:rPr>
            </a:br>
            <a:endParaRPr lang="en-US" altLang="ja-JP">
              <a:solidFill>
                <a:srgbClr val="333333"/>
              </a:solidFill>
              <a:latin typeface="メイリオ" panose="020B0604030504040204" pitchFamily="50" charset="-128"/>
              <a:ea typeface="メイリオ" panose="020B0604030504040204" pitchFamily="50" charset="-128"/>
            </a:endParaRPr>
          </a:p>
          <a:p>
            <a:endParaRPr kumimoji="1" lang="ja-JP" altLang="en-US"/>
          </a:p>
        </p:txBody>
      </p:sp>
      <p:sp>
        <p:nvSpPr>
          <p:cNvPr id="6" name="テキスト プレースホルダー 5">
            <a:extLst>
              <a:ext uri="{FF2B5EF4-FFF2-40B4-BE49-F238E27FC236}">
                <a16:creationId xmlns:a16="http://schemas.microsoft.com/office/drawing/2014/main" id="{6B732C8C-08EA-A511-FCF3-D2AB35FC1C36}"/>
              </a:ext>
            </a:extLst>
          </p:cNvPr>
          <p:cNvSpPr>
            <a:spLocks noGrp="1"/>
          </p:cNvSpPr>
          <p:nvPr>
            <p:ph type="body" sz="quarter" idx="14"/>
          </p:nvPr>
        </p:nvSpPr>
        <p:spPr>
          <a:xfrm>
            <a:off x="1123950" y="1457325"/>
            <a:ext cx="5111250" cy="381000"/>
          </a:xfrm>
        </p:spPr>
        <p:txBody>
          <a:bodyPr/>
          <a:lstStyle/>
          <a:p>
            <a:r>
              <a:rPr kumimoji="1" lang="en-US" altLang="ja-JP"/>
              <a:t>7-5-1. </a:t>
            </a:r>
            <a:r>
              <a:rPr kumimoji="1" lang="ja-JP" altLang="en-US"/>
              <a:t>サイバーセキュリティ経営ガイドライン</a:t>
            </a:r>
          </a:p>
        </p:txBody>
      </p:sp>
      <p:graphicFrame>
        <p:nvGraphicFramePr>
          <p:cNvPr id="5" name="表 8">
            <a:extLst>
              <a:ext uri="{FF2B5EF4-FFF2-40B4-BE49-F238E27FC236}">
                <a16:creationId xmlns:a16="http://schemas.microsoft.com/office/drawing/2014/main" id="{2897FE1C-07A0-A2E8-8C7E-D02A0EC437CD}"/>
              </a:ext>
            </a:extLst>
          </p:cNvPr>
          <p:cNvGraphicFramePr>
            <a:graphicFrameLocks noGrp="1"/>
          </p:cNvGraphicFramePr>
          <p:nvPr/>
        </p:nvGraphicFramePr>
        <p:xfrm>
          <a:off x="622800" y="2052000"/>
          <a:ext cx="5612400" cy="2202180"/>
        </p:xfrm>
        <a:graphic>
          <a:graphicData uri="http://schemas.openxmlformats.org/drawingml/2006/table">
            <a:tbl>
              <a:tblPr firstRow="1" bandRow="1">
                <a:tableStyleId>{7DF18680-E054-41AD-8BC1-D1AEF772440D}</a:tableStyleId>
              </a:tblPr>
              <a:tblGrid>
                <a:gridCol w="939300">
                  <a:extLst>
                    <a:ext uri="{9D8B030D-6E8A-4147-A177-3AD203B41FA5}">
                      <a16:colId xmlns:a16="http://schemas.microsoft.com/office/drawing/2014/main" val="1382305429"/>
                    </a:ext>
                  </a:extLst>
                </a:gridCol>
                <a:gridCol w="4673100">
                  <a:extLst>
                    <a:ext uri="{9D8B030D-6E8A-4147-A177-3AD203B41FA5}">
                      <a16:colId xmlns:a16="http://schemas.microsoft.com/office/drawing/2014/main" val="2218190910"/>
                    </a:ext>
                  </a:extLst>
                </a:gridCol>
              </a:tblGrid>
              <a:tr h="460756">
                <a:tc gridSpan="2">
                  <a:txBody>
                    <a:bodyPr/>
                    <a:lstStyle/>
                    <a:p>
                      <a:pPr algn="l"/>
                      <a:r>
                        <a:rPr kumimoji="1" lang="ja-JP" altLang="en-US" sz="1400" b="1">
                          <a:solidFill>
                            <a:schemeClr val="accent1">
                              <a:lumMod val="75000"/>
                            </a:schemeClr>
                          </a:solidFill>
                        </a:rPr>
                        <a:t>経営者が認識するべき</a:t>
                      </a:r>
                      <a:r>
                        <a:rPr kumimoji="1" lang="en-US" altLang="ja-JP" sz="1400" b="1">
                          <a:solidFill>
                            <a:schemeClr val="accent1">
                              <a:lumMod val="75000"/>
                            </a:schemeClr>
                          </a:solidFill>
                        </a:rPr>
                        <a:t>3</a:t>
                      </a:r>
                      <a:r>
                        <a:rPr kumimoji="1" lang="ja-JP" altLang="en-US" sz="1400" b="1">
                          <a:solidFill>
                            <a:schemeClr val="accent1">
                              <a:lumMod val="75000"/>
                            </a:schemeClr>
                          </a:solidFill>
                        </a:rPr>
                        <a:t>原則</a:t>
                      </a:r>
                      <a:endParaRPr kumimoji="1" lang="en-US" altLang="ja-JP" sz="1400" b="1">
                        <a:solidFill>
                          <a:schemeClr val="accent1">
                            <a:lumMod val="75000"/>
                          </a:schemeClr>
                        </a:solidFill>
                      </a:endParaRPr>
                    </a:p>
                    <a:p>
                      <a:pPr algn="l"/>
                      <a:r>
                        <a:rPr kumimoji="1" lang="ja-JP" altLang="en-US" sz="1200" b="0">
                          <a:solidFill>
                            <a:schemeClr val="tx1"/>
                          </a:solidFill>
                        </a:rPr>
                        <a:t>経営者は、以下の</a:t>
                      </a:r>
                      <a:r>
                        <a:rPr kumimoji="1" lang="en-US" altLang="ja-JP" sz="1200" b="0">
                          <a:solidFill>
                            <a:schemeClr val="tx1"/>
                          </a:solidFill>
                        </a:rPr>
                        <a:t>3</a:t>
                      </a:r>
                      <a:r>
                        <a:rPr kumimoji="1" lang="ja-JP" altLang="en-US" sz="1200" b="0">
                          <a:solidFill>
                            <a:schemeClr val="tx1"/>
                          </a:solidFill>
                        </a:rPr>
                        <a:t>原則を認識し、対策を進める必要があります。</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63413124"/>
                  </a:ext>
                </a:extLst>
              </a:tr>
              <a:tr h="571500">
                <a:tc>
                  <a:txBody>
                    <a:bodyPr/>
                    <a:lstStyle/>
                    <a:p>
                      <a:pPr algn="ctr"/>
                      <a:r>
                        <a:rPr kumimoji="1" lang="ja-JP" altLang="en-US" sz="1050" b="1">
                          <a:solidFill>
                            <a:schemeClr val="bg1"/>
                          </a:solidFill>
                        </a:rPr>
                        <a:t>原則</a:t>
                      </a:r>
                      <a:r>
                        <a:rPr kumimoji="1" lang="en-US" altLang="ja-JP" sz="1050" b="1">
                          <a:solidFill>
                            <a:schemeClr val="bg1"/>
                          </a:solidFill>
                        </a:rPr>
                        <a:t>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1050" b="0">
                          <a:solidFill>
                            <a:schemeClr val="tx1"/>
                          </a:solidFill>
                          <a:latin typeface="+mn-ea"/>
                          <a:ea typeface="+mn-ea"/>
                        </a:rPr>
                        <a:t>経営者は、サイバーセキュリティリスクが自社のリスクマネジメントにおける重要課題であることを認識し、自らのリーダーシップの元で対策を進めることが必要</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50886308"/>
                  </a:ext>
                </a:extLst>
              </a:tr>
              <a:tr h="571500">
                <a:tc>
                  <a:txBody>
                    <a:bodyPr/>
                    <a:lstStyle/>
                    <a:p>
                      <a:pPr algn="ctr"/>
                      <a:r>
                        <a:rPr kumimoji="1" lang="ja-JP" altLang="en-US" sz="1050" b="1">
                          <a:solidFill>
                            <a:schemeClr val="bg1"/>
                          </a:solidFill>
                        </a:rPr>
                        <a:t>原則</a:t>
                      </a:r>
                      <a:r>
                        <a:rPr kumimoji="1" lang="en-US" altLang="ja-JP" sz="1050" b="1">
                          <a:solidFill>
                            <a:schemeClr val="bg1"/>
                          </a:solidFill>
                        </a:rPr>
                        <a:t>2</a:t>
                      </a:r>
                      <a:endParaRPr kumimoji="1" lang="ja-JP" altLang="en-US" sz="105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1050" b="0">
                          <a:solidFill>
                            <a:schemeClr val="tx1"/>
                          </a:solidFill>
                        </a:rPr>
                        <a:t>サイバーセキュリティ確保に関する責務を全うするには、自社のみならず、国内外の拠点、ビジネスパートナーや委託先など、サプライチェーン全体にわたるサイバーセキュリティ対策への目配りが必要</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05859213"/>
                  </a:ext>
                </a:extLst>
              </a:tr>
              <a:tr h="571500">
                <a:tc>
                  <a:txBody>
                    <a:bodyPr/>
                    <a:lstStyle/>
                    <a:p>
                      <a:pPr algn="ctr"/>
                      <a:r>
                        <a:rPr kumimoji="1" lang="ja-JP" altLang="en-US" sz="1050" b="1">
                          <a:solidFill>
                            <a:schemeClr val="bg1"/>
                          </a:solidFill>
                          <a:latin typeface="+mn-ea"/>
                          <a:ea typeface="+mn-ea"/>
                        </a:rPr>
                        <a:t>原則</a:t>
                      </a:r>
                      <a:r>
                        <a:rPr kumimoji="1" lang="en-US" altLang="ja-JP" sz="1050" b="1">
                          <a:solidFill>
                            <a:schemeClr val="bg1"/>
                          </a:solidFill>
                          <a:latin typeface="+mn-ea"/>
                          <a:ea typeface="+mn-ea"/>
                        </a:rPr>
                        <a:t>3</a:t>
                      </a:r>
                      <a:endParaRPr kumimoji="1" lang="ja-JP" altLang="en-US" sz="1050" b="1">
                        <a:solidFill>
                          <a:schemeClr val="bg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平時および緊急時のいずれにおいても、効果的なサイバーセキュリティ対策を実施するためには、関係者との積極的なコミュニケーションが必要</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14916044"/>
                  </a:ext>
                </a:extLst>
              </a:tr>
            </a:tbl>
          </a:graphicData>
        </a:graphic>
      </p:graphicFrame>
      <p:graphicFrame>
        <p:nvGraphicFramePr>
          <p:cNvPr id="12" name="表 8">
            <a:extLst>
              <a:ext uri="{FF2B5EF4-FFF2-40B4-BE49-F238E27FC236}">
                <a16:creationId xmlns:a16="http://schemas.microsoft.com/office/drawing/2014/main" id="{1A32BCF2-7983-C07D-B5DA-A23ABEF3238C}"/>
              </a:ext>
            </a:extLst>
          </p:cNvPr>
          <p:cNvGraphicFramePr>
            <a:graphicFrameLocks noGrp="1"/>
          </p:cNvGraphicFramePr>
          <p:nvPr/>
        </p:nvGraphicFramePr>
        <p:xfrm>
          <a:off x="631748" y="4283815"/>
          <a:ext cx="5612400" cy="1356360"/>
        </p:xfrm>
        <a:graphic>
          <a:graphicData uri="http://schemas.openxmlformats.org/drawingml/2006/table">
            <a:tbl>
              <a:tblPr firstRow="1" bandRow="1">
                <a:tableStyleId>{7DF18680-E054-41AD-8BC1-D1AEF772440D}</a:tableStyleId>
              </a:tblPr>
              <a:tblGrid>
                <a:gridCol w="5612400">
                  <a:extLst>
                    <a:ext uri="{9D8B030D-6E8A-4147-A177-3AD203B41FA5}">
                      <a16:colId xmlns:a16="http://schemas.microsoft.com/office/drawing/2014/main" val="1382305429"/>
                    </a:ext>
                  </a:extLst>
                </a:gridCol>
              </a:tblGrid>
              <a:tr h="270256">
                <a:tc>
                  <a:txBody>
                    <a:bodyPr/>
                    <a:lstStyle/>
                    <a:p>
                      <a:pPr algn="l"/>
                      <a:r>
                        <a:rPr kumimoji="1" lang="ja-JP" altLang="en-US" sz="1400" b="1">
                          <a:solidFill>
                            <a:schemeClr val="accent1">
                              <a:lumMod val="75000"/>
                            </a:schemeClr>
                          </a:solidFill>
                        </a:rPr>
                        <a:t>サイバーセキュリティ経営の重要</a:t>
                      </a:r>
                      <a:r>
                        <a:rPr kumimoji="1" lang="en-US" altLang="ja-JP" sz="1400" b="1">
                          <a:solidFill>
                            <a:schemeClr val="accent1">
                              <a:lumMod val="75000"/>
                            </a:schemeClr>
                          </a:solidFill>
                        </a:rPr>
                        <a:t>10</a:t>
                      </a:r>
                      <a:r>
                        <a:rPr kumimoji="1" lang="ja-JP" altLang="en-US" sz="1400" b="1">
                          <a:solidFill>
                            <a:schemeClr val="accent1">
                              <a:lumMod val="75000"/>
                            </a:schemeClr>
                          </a:solidFill>
                        </a:rPr>
                        <a:t>項目</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3413124"/>
                  </a:ext>
                </a:extLst>
              </a:tr>
              <a:tr h="312928">
                <a:tc>
                  <a:txBody>
                    <a:bodyPr/>
                    <a:lstStyle/>
                    <a:p>
                      <a:pPr algn="l"/>
                      <a:r>
                        <a:rPr kumimoji="1" lang="ja-JP" altLang="en-US" sz="1050" b="0">
                          <a:solidFill>
                            <a:schemeClr val="tx1"/>
                          </a:solidFill>
                          <a:latin typeface="+mn-ea"/>
                          <a:ea typeface="+mn-ea"/>
                        </a:rPr>
                        <a:t>　経営者は、以下の重要</a:t>
                      </a:r>
                      <a:r>
                        <a:rPr kumimoji="1" lang="en-US" altLang="ja-JP" sz="1050" b="0">
                          <a:solidFill>
                            <a:schemeClr val="tx1"/>
                          </a:solidFill>
                          <a:latin typeface="+mn-ea"/>
                          <a:ea typeface="+mn-ea"/>
                        </a:rPr>
                        <a:t>10</a:t>
                      </a:r>
                      <a:r>
                        <a:rPr kumimoji="1" lang="ja-JP" altLang="en-US" sz="1050" b="0">
                          <a:solidFill>
                            <a:schemeClr val="tx1"/>
                          </a:solidFill>
                          <a:latin typeface="+mn-ea"/>
                          <a:ea typeface="+mn-ea"/>
                        </a:rPr>
                        <a:t>項目について、サイバーセキュリティ対策を実施する上での責任者や担当部署（</a:t>
                      </a:r>
                      <a:r>
                        <a:rPr kumimoji="1" lang="en-US" altLang="ja-JP" sz="1050" b="0">
                          <a:solidFill>
                            <a:srgbClr val="000000"/>
                          </a:solidFill>
                          <a:latin typeface="+mn-ea"/>
                          <a:ea typeface="+mn-ea"/>
                        </a:rPr>
                        <a:t>CISO</a:t>
                      </a:r>
                      <a:r>
                        <a:rPr kumimoji="1" lang="ja-JP" altLang="en-US" sz="1050" b="0">
                          <a:solidFill>
                            <a:schemeClr val="tx1"/>
                          </a:solidFill>
                          <a:latin typeface="+mn-ea"/>
                          <a:ea typeface="+mn-ea"/>
                        </a:rPr>
                        <a:t>、サイバーセキュリティ担当者など）への指示を通じて組織に適した形で確実に実施させる必要があります。これらは、組織のリスクマネジメントの責任を担う経営者が、単なる指示ではなく、自らの役割として発信する必要があります。リスク対策に関する実施方針の検討、予算や人材の割当、実施状況の確認や問題の把握と対応など、多くのことを通じてリーダーシップを発揮することが求められます。</a:t>
                      </a:r>
                      <a:endParaRPr kumimoji="1" lang="en-US" altLang="ja-JP" sz="105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50886308"/>
                  </a:ext>
                </a:extLst>
              </a:tr>
            </a:tbl>
          </a:graphicData>
        </a:graphic>
      </p:graphicFrame>
      <p:graphicFrame>
        <p:nvGraphicFramePr>
          <p:cNvPr id="10" name="表 9">
            <a:extLst>
              <a:ext uri="{FF2B5EF4-FFF2-40B4-BE49-F238E27FC236}">
                <a16:creationId xmlns:a16="http://schemas.microsoft.com/office/drawing/2014/main" id="{F99CDD71-0A6D-443A-1D93-EEAC0722BC81}"/>
              </a:ext>
            </a:extLst>
          </p:cNvPr>
          <p:cNvGraphicFramePr>
            <a:graphicFrameLocks noGrp="1"/>
          </p:cNvGraphicFramePr>
          <p:nvPr/>
        </p:nvGraphicFramePr>
        <p:xfrm>
          <a:off x="622800" y="5707399"/>
          <a:ext cx="5612400" cy="3473800"/>
        </p:xfrm>
        <a:graphic>
          <a:graphicData uri="http://schemas.openxmlformats.org/drawingml/2006/table">
            <a:tbl>
              <a:tblPr firstRow="1" bandRow="1">
                <a:tableStyleId>{5940675A-B579-460E-94D1-54222C63F5DA}</a:tableStyleId>
              </a:tblPr>
              <a:tblGrid>
                <a:gridCol w="5612400">
                  <a:extLst>
                    <a:ext uri="{9D8B030D-6E8A-4147-A177-3AD203B41FA5}">
                      <a16:colId xmlns:a16="http://schemas.microsoft.com/office/drawing/2014/main" val="4243605542"/>
                    </a:ext>
                  </a:extLst>
                </a:gridCol>
              </a:tblGrid>
              <a:tr h="0">
                <a:tc>
                  <a:txBody>
                    <a:bodyPr/>
                    <a:lstStyle/>
                    <a:p>
                      <a:pPr algn="ctr"/>
                      <a:r>
                        <a:rPr kumimoji="1" lang="ja-JP" altLang="en-US" sz="1050" b="1">
                          <a:solidFill>
                            <a:schemeClr val="bg1"/>
                          </a:solidFill>
                        </a:rPr>
                        <a:t>経営者がリーダーシップをとったセキュリティ対策の推進</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solidFill>
                      <a:schemeClr val="accent1">
                        <a:lumMod val="75000"/>
                      </a:schemeClr>
                    </a:solidFill>
                  </a:tcPr>
                </a:tc>
                <a:extLst>
                  <a:ext uri="{0D108BD9-81ED-4DB2-BD59-A6C34878D82A}">
                    <a16:rowId xmlns:a16="http://schemas.microsoft.com/office/drawing/2014/main" val="1093973188"/>
                  </a:ext>
                </a:extLst>
              </a:tr>
              <a:tr h="752766">
                <a:tc>
                  <a:txBody>
                    <a:bodyPr/>
                    <a:lstStyle/>
                    <a:p>
                      <a:r>
                        <a:rPr kumimoji="1" lang="ja-JP" altLang="en-US" sz="1050" b="1">
                          <a:solidFill>
                            <a:schemeClr val="accent1">
                              <a:lumMod val="75000"/>
                            </a:schemeClr>
                          </a:solidFill>
                        </a:rPr>
                        <a:t>サイバーセキュリティリスクの管理体制構築 </a:t>
                      </a:r>
                    </a:p>
                    <a:p>
                      <a:r>
                        <a:rPr kumimoji="1" lang="ja-JP" altLang="en-US" sz="1050"/>
                        <a:t>指示１ サイバーセキュリティリスクの認識、組織全体での対応方針の策定 </a:t>
                      </a:r>
                    </a:p>
                    <a:p>
                      <a:r>
                        <a:rPr kumimoji="1" lang="ja-JP" altLang="en-US" sz="1050"/>
                        <a:t>指示２ サイバーセキュリティリスク管理体制の構築 </a:t>
                      </a:r>
                    </a:p>
                    <a:p>
                      <a:r>
                        <a:rPr kumimoji="1" lang="ja-JP" altLang="en-US" sz="1050"/>
                        <a:t>指示３ サイバーセキュリティ対策のための資源（予算、人材など）確保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96741913"/>
                  </a:ext>
                </a:extLst>
              </a:tr>
              <a:tr h="370840">
                <a:tc>
                  <a:txBody>
                    <a:bodyPr/>
                    <a:lstStyle/>
                    <a:p>
                      <a:r>
                        <a:rPr kumimoji="1" lang="ja-JP" altLang="en-US" sz="1050" b="1">
                          <a:solidFill>
                            <a:schemeClr val="accent1">
                              <a:lumMod val="75000"/>
                            </a:schemeClr>
                          </a:solidFill>
                        </a:rPr>
                        <a:t>サイバーセキュリティリスクの特定と対策の実装</a:t>
                      </a:r>
                      <a:endParaRPr kumimoji="1" lang="en-US" altLang="ja-JP" sz="1050" b="1">
                        <a:solidFill>
                          <a:schemeClr val="accent1">
                            <a:lumMod val="75000"/>
                          </a:schemeClr>
                        </a:solidFill>
                      </a:endParaRPr>
                    </a:p>
                    <a:p>
                      <a:r>
                        <a:rPr kumimoji="1" lang="ja-JP" altLang="en-US" sz="1050"/>
                        <a:t>指示４ サイバーセキュリティリスクの把握とリスク対応に関する計画の策定</a:t>
                      </a:r>
                      <a:endParaRPr kumimoji="1" lang="en-US" altLang="ja-JP" sz="1050"/>
                    </a:p>
                    <a:p>
                      <a:r>
                        <a:rPr kumimoji="1" lang="ja-JP" altLang="en-US" sz="1050"/>
                        <a:t>指示５ サイバーセキュリティリスクに効果的に対応する仕組みの構築</a:t>
                      </a:r>
                      <a:endParaRPr kumimoji="1" lang="en-US" altLang="ja-JP" sz="1050"/>
                    </a:p>
                    <a:p>
                      <a:r>
                        <a:rPr kumimoji="1" lang="ja-JP" altLang="en-US" sz="1050"/>
                        <a:t>指示６ </a:t>
                      </a:r>
                      <a:r>
                        <a:rPr kumimoji="1" lang="en-US" altLang="ja-JP" sz="1050"/>
                        <a:t>PDCA</a:t>
                      </a:r>
                      <a:r>
                        <a:rPr kumimoji="1" lang="ja-JP" altLang="en-US" sz="1050"/>
                        <a:t>サイクルによるサイバーセキュリティ対策の継続的改善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50239591"/>
                  </a:ext>
                </a:extLst>
              </a:tr>
              <a:tr h="370840">
                <a:tc>
                  <a:txBody>
                    <a:bodyPr/>
                    <a:lstStyle/>
                    <a:p>
                      <a:r>
                        <a:rPr kumimoji="1" lang="ja-JP" altLang="en-US" sz="1050" b="1">
                          <a:solidFill>
                            <a:schemeClr val="accent1">
                              <a:lumMod val="75000"/>
                            </a:schemeClr>
                          </a:solidFill>
                        </a:rPr>
                        <a:t>インシデント発生に備えた体制構築</a:t>
                      </a:r>
                      <a:endParaRPr kumimoji="1" lang="en-US" altLang="ja-JP" sz="1050" b="1">
                        <a:solidFill>
                          <a:schemeClr val="accent1">
                            <a:lumMod val="75000"/>
                          </a:schemeClr>
                        </a:solidFill>
                      </a:endParaRPr>
                    </a:p>
                    <a:p>
                      <a:r>
                        <a:rPr kumimoji="1" lang="ja-JP" altLang="en-US" sz="1050" b="0">
                          <a:solidFill>
                            <a:schemeClr val="tx1"/>
                          </a:solidFill>
                        </a:rPr>
                        <a:t>指示７ インシデント発生時の緊急対応体制の整備</a:t>
                      </a:r>
                      <a:endParaRPr kumimoji="1" lang="en-US" altLang="ja-JP" sz="1050" b="0">
                        <a:solidFill>
                          <a:schemeClr val="tx1"/>
                        </a:solidFill>
                      </a:endParaRPr>
                    </a:p>
                    <a:p>
                      <a:r>
                        <a:rPr kumimoji="1" lang="ja-JP" altLang="en-US" sz="1050" b="0">
                          <a:solidFill>
                            <a:schemeClr val="tx1"/>
                          </a:solidFill>
                        </a:rPr>
                        <a:t>指示８ インシデントによる被害に備えた事業継続・復旧体制の整備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23217646"/>
                  </a:ext>
                </a:extLst>
              </a:tr>
              <a:tr h="252154">
                <a:tc>
                  <a:txBody>
                    <a:bodyPr/>
                    <a:lstStyle/>
                    <a:p>
                      <a:pPr algn="ctr"/>
                      <a:r>
                        <a:rPr kumimoji="1" lang="ja-JP" altLang="en-US" sz="1050" b="1">
                          <a:solidFill>
                            <a:schemeClr val="bg1"/>
                          </a:solidFill>
                        </a:rPr>
                        <a:t>サプライチェーンセキュリティ対策の推進</a:t>
                      </a:r>
                      <a:endParaRPr kumimoji="1" lang="ja-JP" altLang="en-US" sz="1050" b="0">
                        <a:solidFill>
                          <a:schemeClr val="tx1"/>
                        </a:solidFill>
                      </a:endParaRPr>
                    </a:p>
                  </a:txBody>
                  <a:tcP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067810802"/>
                  </a:ext>
                </a:extLst>
              </a:tr>
              <a:tr h="0">
                <a:tc>
                  <a:txBody>
                    <a:bodyPr/>
                    <a:lstStyle/>
                    <a:p>
                      <a:r>
                        <a:rPr kumimoji="1" lang="ja-JP" altLang="en-US" sz="1050" b="0">
                          <a:solidFill>
                            <a:schemeClr val="tx1"/>
                          </a:solidFill>
                        </a:rPr>
                        <a:t>指示９ ビジネスパートナーや委託先などを含めたサプライチェーン全体の状況把握および対策</a:t>
                      </a:r>
                      <a:endParaRPr kumimoji="1" lang="en-US" altLang="ja-JP" sz="1050" b="0">
                        <a:solidFill>
                          <a:schemeClr val="tx1"/>
                        </a:solidFill>
                      </a:endParaRPr>
                    </a:p>
                  </a:txBody>
                  <a:tcPr>
                    <a:lnT w="12700" cap="flat" cmpd="sng" algn="ctr">
                      <a:noFill/>
                      <a:prstDash val="solid"/>
                      <a:round/>
                      <a:headEnd type="none" w="med" len="med"/>
                      <a:tailEnd type="none" w="med" len="med"/>
                    </a:lnT>
                    <a:solidFill>
                      <a:schemeClr val="bg1"/>
                    </a:solidFill>
                  </a:tcPr>
                </a:tc>
                <a:extLst>
                  <a:ext uri="{0D108BD9-81ED-4DB2-BD59-A6C34878D82A}">
                    <a16:rowId xmlns:a16="http://schemas.microsoft.com/office/drawing/2014/main" val="1513148181"/>
                  </a:ext>
                </a:extLst>
              </a:tr>
              <a:tr h="232410">
                <a:tc>
                  <a:txBody>
                    <a:bodyPr/>
                    <a:lstStyle/>
                    <a:p>
                      <a:pPr algn="ctr"/>
                      <a:r>
                        <a:rPr kumimoji="1" lang="ja-JP" altLang="en-US" sz="1050" b="1">
                          <a:solidFill>
                            <a:schemeClr val="bg1"/>
                          </a:solidFill>
                        </a:rPr>
                        <a:t>ステークホルダーを含めた関係者とのコミュニケーションの推進</a:t>
                      </a:r>
                      <a:endParaRPr kumimoji="1" lang="ja-JP" altLang="en-US" sz="1050" b="0">
                        <a:solidFill>
                          <a:schemeClr val="bg1"/>
                        </a:solidFill>
                      </a:endParaRPr>
                    </a:p>
                  </a:txBody>
                  <a:tcPr>
                    <a:lnB w="12700" cap="flat" cmpd="sng" algn="ctr">
                      <a:no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08550664"/>
                  </a:ext>
                </a:extLst>
              </a:tr>
              <a:tr h="23241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指示１０ サイバーセキュリティに関する情報の収集、共有および開示の促進</a:t>
                      </a:r>
                    </a:p>
                  </a:txBody>
                  <a:tcPr>
                    <a:lnT w="12700" cap="flat" cmpd="sng" algn="ctr">
                      <a:noFill/>
                      <a:prstDash val="solid"/>
                      <a:round/>
                      <a:headEnd type="none" w="med" len="med"/>
                      <a:tailEnd type="none" w="med" len="med"/>
                    </a:lnT>
                    <a:solidFill>
                      <a:schemeClr val="bg1"/>
                    </a:solidFill>
                  </a:tcPr>
                </a:tc>
                <a:extLst>
                  <a:ext uri="{0D108BD9-81ED-4DB2-BD59-A6C34878D82A}">
                    <a16:rowId xmlns:a16="http://schemas.microsoft.com/office/drawing/2014/main" val="1687100724"/>
                  </a:ext>
                </a:extLst>
              </a:tr>
            </a:tbl>
          </a:graphicData>
        </a:graphic>
      </p:graphicFrame>
      <p:sp>
        <p:nvSpPr>
          <p:cNvPr id="11" name="テキスト ボックス 10">
            <a:extLst>
              <a:ext uri="{FF2B5EF4-FFF2-40B4-BE49-F238E27FC236}">
                <a16:creationId xmlns:a16="http://schemas.microsoft.com/office/drawing/2014/main" id="{55A4C6FF-4653-AB63-3748-5A6F90616FFB}"/>
              </a:ext>
            </a:extLst>
          </p:cNvPr>
          <p:cNvSpPr txBox="1"/>
          <p:nvPr/>
        </p:nvSpPr>
        <p:spPr>
          <a:xfrm>
            <a:off x="622800" y="9208565"/>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経済産業省「</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サイバーセキュリティ経営ガイドライン </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Ver3.0</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endPar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endParaRPr>
          </a:p>
        </p:txBody>
      </p:sp>
      <p:sp>
        <p:nvSpPr>
          <p:cNvPr id="4" name="テキスト プレースホルダー 2">
            <a:extLst>
              <a:ext uri="{FF2B5EF4-FFF2-40B4-BE49-F238E27FC236}">
                <a16:creationId xmlns:a16="http://schemas.microsoft.com/office/drawing/2014/main" id="{4F48DB76-B4AA-4CC6-F215-D8D8D640FE36}"/>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7-5.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サイバーセキュリティ経営ガイドライン</a:t>
            </a:r>
            <a:endParaRPr kumimoji="1" lang="ja-JP" altLang="en-US" sz="1100" b="1" i="0" u="none" strike="noStrike" kern="120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p:txBody>
      </p:sp>
      <p:sp>
        <p:nvSpPr>
          <p:cNvPr id="9" name="スライド番号プレースホルダー 4">
            <a:extLst>
              <a:ext uri="{FF2B5EF4-FFF2-40B4-BE49-F238E27FC236}">
                <a16:creationId xmlns:a16="http://schemas.microsoft.com/office/drawing/2014/main" id="{40602643-5A10-49A3-7D16-33C6349CDADC}"/>
              </a:ext>
            </a:extLst>
          </p:cNvPr>
          <p:cNvSpPr txBox="1">
            <a:spLocks/>
          </p:cNvSpPr>
          <p:nvPr/>
        </p:nvSpPr>
        <p:spPr>
          <a:xfrm>
            <a:off x="2657475" y="9432000"/>
            <a:ext cx="1543050" cy="351872"/>
          </a:xfrm>
          <a:prstGeom prst="rect">
            <a:avLst/>
          </a:prstGeom>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580019737"/>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96A0EFC0-C240-CCDF-DE84-B180604794C1}"/>
              </a:ext>
            </a:extLst>
          </p:cNvPr>
          <p:cNvSpPr>
            <a:spLocks noGrp="1"/>
          </p:cNvSpPr>
          <p:nvPr>
            <p:ph type="sldNum" sz="quarter" idx="12"/>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プレースホルダー 5">
            <a:extLst>
              <a:ext uri="{FF2B5EF4-FFF2-40B4-BE49-F238E27FC236}">
                <a16:creationId xmlns:a16="http://schemas.microsoft.com/office/drawing/2014/main" id="{6B732C8C-08EA-A511-FCF3-D2AB35FC1C36}"/>
              </a:ext>
            </a:extLst>
          </p:cNvPr>
          <p:cNvSpPr>
            <a:spLocks noGrp="1"/>
          </p:cNvSpPr>
          <p:nvPr>
            <p:ph type="body" sz="quarter" idx="14"/>
          </p:nvPr>
        </p:nvSpPr>
        <p:spPr>
          <a:xfrm>
            <a:off x="1123950" y="1457325"/>
            <a:ext cx="5111250" cy="381000"/>
          </a:xfrm>
        </p:spPr>
        <p:txBody>
          <a:bodyPr/>
          <a:lstStyle/>
          <a:p>
            <a:r>
              <a:rPr kumimoji="1" lang="en-US" altLang="ja-JP"/>
              <a:t>7-5-1. </a:t>
            </a:r>
            <a:r>
              <a:rPr kumimoji="1" lang="ja-JP" altLang="en-US"/>
              <a:t>サイバーセキュリティ経営ガイドライン</a:t>
            </a:r>
          </a:p>
        </p:txBody>
      </p:sp>
      <p:sp>
        <p:nvSpPr>
          <p:cNvPr id="4" name="テキスト プレースホルダー 2">
            <a:extLst>
              <a:ext uri="{FF2B5EF4-FFF2-40B4-BE49-F238E27FC236}">
                <a16:creationId xmlns:a16="http://schemas.microsoft.com/office/drawing/2014/main" id="{4F48DB76-B4AA-4CC6-F215-D8D8D640FE36}"/>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7-5.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サイバーセキュリティ経営ガイドライン</a:t>
            </a:r>
            <a:endParaRPr kumimoji="1" lang="ja-JP" altLang="en-US" sz="1100" b="1" i="0" u="none" strike="noStrike" kern="120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p:txBody>
      </p:sp>
      <p:sp>
        <p:nvSpPr>
          <p:cNvPr id="9" name="スライド番号プレースホルダー 4">
            <a:extLst>
              <a:ext uri="{FF2B5EF4-FFF2-40B4-BE49-F238E27FC236}">
                <a16:creationId xmlns:a16="http://schemas.microsoft.com/office/drawing/2014/main" id="{40602643-5A10-49A3-7D16-33C6349CDADC}"/>
              </a:ext>
            </a:extLst>
          </p:cNvPr>
          <p:cNvSpPr txBox="1">
            <a:spLocks/>
          </p:cNvSpPr>
          <p:nvPr/>
        </p:nvSpPr>
        <p:spPr>
          <a:xfrm>
            <a:off x="2657475" y="9432000"/>
            <a:ext cx="1543050" cy="351872"/>
          </a:xfrm>
          <a:prstGeom prst="rect">
            <a:avLst/>
          </a:prstGeom>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3" name="テキスト ボックス 12">
            <a:extLst>
              <a:ext uri="{FF2B5EF4-FFF2-40B4-BE49-F238E27FC236}">
                <a16:creationId xmlns:a16="http://schemas.microsoft.com/office/drawing/2014/main" id="{49F1D9AE-BA1F-E0F1-9158-AD0336CAFF20}"/>
              </a:ext>
            </a:extLst>
          </p:cNvPr>
          <p:cNvSpPr txBox="1"/>
          <p:nvPr/>
        </p:nvSpPr>
        <p:spPr>
          <a:xfrm>
            <a:off x="619048" y="8882219"/>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経済産業省「</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サイバーセキュリティ経営ガイドライン </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Ver3.0</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endPar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endParaRPr>
          </a:p>
        </p:txBody>
      </p:sp>
      <p:sp>
        <p:nvSpPr>
          <p:cNvPr id="14" name="テキスト ボックス 13">
            <a:extLst>
              <a:ext uri="{FF2B5EF4-FFF2-40B4-BE49-F238E27FC236}">
                <a16:creationId xmlns:a16="http://schemas.microsoft.com/office/drawing/2014/main" id="{09B0C7C5-FA24-BA15-30C9-99650E5085CF}"/>
              </a:ext>
            </a:extLst>
          </p:cNvPr>
          <p:cNvSpPr txBox="1"/>
          <p:nvPr/>
        </p:nvSpPr>
        <p:spPr>
          <a:xfrm>
            <a:off x="622800" y="2052000"/>
            <a:ext cx="5612400" cy="30777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サイバーセキュリティ経営の重要</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10</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項目の概要</a:t>
            </a:r>
          </a:p>
        </p:txBody>
      </p:sp>
      <p:graphicFrame>
        <p:nvGraphicFramePr>
          <p:cNvPr id="15" name="表 14">
            <a:extLst>
              <a:ext uri="{FF2B5EF4-FFF2-40B4-BE49-F238E27FC236}">
                <a16:creationId xmlns:a16="http://schemas.microsoft.com/office/drawing/2014/main" id="{3A2A3A40-51B3-8E70-D369-11A28A462DAC}"/>
              </a:ext>
            </a:extLst>
          </p:cNvPr>
          <p:cNvGraphicFramePr>
            <a:graphicFrameLocks noGrp="1"/>
          </p:cNvGraphicFramePr>
          <p:nvPr>
            <p:extLst>
              <p:ext uri="{D42A27DB-BD31-4B8C-83A1-F6EECF244321}">
                <p14:modId xmlns:p14="http://schemas.microsoft.com/office/powerpoint/2010/main" val="1141724856"/>
              </p:ext>
            </p:extLst>
          </p:nvPr>
        </p:nvGraphicFramePr>
        <p:xfrm>
          <a:off x="622800" y="2278254"/>
          <a:ext cx="5612400" cy="515433"/>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002786144"/>
                    </a:ext>
                  </a:extLst>
                </a:gridCol>
              </a:tblGrid>
              <a:tr h="515433">
                <a:tc>
                  <a:txBody>
                    <a:bodyPr/>
                    <a:lstStyle/>
                    <a:p>
                      <a:pPr algn="l"/>
                      <a:r>
                        <a:rPr kumimoji="1" lang="ja-JP" altLang="en-US" sz="1050" b="0" i="0" kern="1200" dirty="0">
                          <a:solidFill>
                            <a:schemeClr val="tx1"/>
                          </a:solidFill>
                          <a:effectLst/>
                          <a:latin typeface="+mn-ea"/>
                          <a:ea typeface="+mn-ea"/>
                          <a:cs typeface="+mn-cs"/>
                        </a:rPr>
                        <a:t>　経営者が情報セキュリティ対策を実施する上での責任者となる担当幹部（</a:t>
                      </a:r>
                      <a:r>
                        <a:rPr kumimoji="1" lang="en-US" altLang="ja-JP" sz="1050" b="0" i="0" kern="1200" dirty="0">
                          <a:solidFill>
                            <a:schemeClr val="tx1"/>
                          </a:solidFill>
                          <a:effectLst/>
                          <a:latin typeface="+mn-ea"/>
                          <a:ea typeface="+mn-ea"/>
                          <a:cs typeface="+mn-cs"/>
                        </a:rPr>
                        <a:t>CISO</a:t>
                      </a:r>
                      <a:r>
                        <a:rPr kumimoji="1" lang="ja-JP" altLang="en-US" sz="1050" b="0" i="0" kern="1200" dirty="0">
                          <a:solidFill>
                            <a:schemeClr val="tx1"/>
                          </a:solidFill>
                          <a:effectLst/>
                          <a:latin typeface="+mn-ea"/>
                          <a:ea typeface="+mn-ea"/>
                          <a:cs typeface="+mn-cs"/>
                        </a:rPr>
                        <a:t>など）に指示すべき「重要</a:t>
                      </a:r>
                      <a:r>
                        <a:rPr kumimoji="1" lang="en-US" altLang="ja-JP" sz="1050" b="0" i="0" kern="1200" dirty="0">
                          <a:solidFill>
                            <a:schemeClr val="tx1"/>
                          </a:solidFill>
                          <a:effectLst/>
                          <a:latin typeface="+mn-ea"/>
                          <a:ea typeface="+mn-ea"/>
                          <a:cs typeface="+mn-cs"/>
                        </a:rPr>
                        <a:t>10</a:t>
                      </a:r>
                      <a:r>
                        <a:rPr kumimoji="1" lang="ja-JP" altLang="en-US" sz="1050" b="0" i="0" kern="1200" dirty="0">
                          <a:solidFill>
                            <a:schemeClr val="tx1"/>
                          </a:solidFill>
                          <a:effectLst/>
                          <a:latin typeface="+mn-ea"/>
                          <a:ea typeface="+mn-ea"/>
                          <a:cs typeface="+mn-cs"/>
                        </a:rPr>
                        <a:t>項目」のポイントと、対策例の一部を紹介します。</a:t>
                      </a:r>
                      <a:endParaRPr lang="ja-JP" altLang="en-US" sz="1050" b="0" i="0" dirty="0">
                        <a:solidFill>
                          <a:schemeClr val="tx1"/>
                        </a:solidFill>
                        <a:effectLst/>
                        <a:latin typeface="+mn-ea"/>
                        <a:ea typeface="+mn-ea"/>
                      </a:endParaRPr>
                    </a:p>
                  </a:txBody>
                  <a:tcPr>
                    <a:noFill/>
                  </a:tcPr>
                </a:tc>
                <a:extLst>
                  <a:ext uri="{0D108BD9-81ED-4DB2-BD59-A6C34878D82A}">
                    <a16:rowId xmlns:a16="http://schemas.microsoft.com/office/drawing/2014/main" val="955731625"/>
                  </a:ext>
                </a:extLst>
              </a:tr>
            </a:tbl>
          </a:graphicData>
        </a:graphic>
      </p:graphicFrame>
      <p:graphicFrame>
        <p:nvGraphicFramePr>
          <p:cNvPr id="16" name="表 15">
            <a:extLst>
              <a:ext uri="{FF2B5EF4-FFF2-40B4-BE49-F238E27FC236}">
                <a16:creationId xmlns:a16="http://schemas.microsoft.com/office/drawing/2014/main" id="{623E5EC4-2DD2-7C6A-C8F4-12BDC500C8DB}"/>
              </a:ext>
            </a:extLst>
          </p:cNvPr>
          <p:cNvGraphicFramePr>
            <a:graphicFrameLocks noGrp="1"/>
          </p:cNvGraphicFramePr>
          <p:nvPr>
            <p:extLst>
              <p:ext uri="{D42A27DB-BD31-4B8C-83A1-F6EECF244321}">
                <p14:modId xmlns:p14="http://schemas.microsoft.com/office/powerpoint/2010/main" val="1024880586"/>
              </p:ext>
            </p:extLst>
          </p:nvPr>
        </p:nvGraphicFramePr>
        <p:xfrm>
          <a:off x="619048" y="2650229"/>
          <a:ext cx="5616152" cy="6236208"/>
        </p:xfrm>
        <a:graphic>
          <a:graphicData uri="http://schemas.openxmlformats.org/drawingml/2006/table">
            <a:tbl>
              <a:tblPr firstRow="1" bandRow="1">
                <a:tableStyleId>{5940675A-B579-460E-94D1-54222C63F5DA}</a:tableStyleId>
              </a:tblPr>
              <a:tblGrid>
                <a:gridCol w="5616152">
                  <a:extLst>
                    <a:ext uri="{9D8B030D-6E8A-4147-A177-3AD203B41FA5}">
                      <a16:colId xmlns:a16="http://schemas.microsoft.com/office/drawing/2014/main" val="4243605542"/>
                    </a:ext>
                  </a:extLst>
                </a:gridCol>
              </a:tblGrid>
              <a:tr h="0">
                <a:tc>
                  <a:txBody>
                    <a:bodyPr/>
                    <a:lstStyle/>
                    <a:p>
                      <a:pPr algn="l"/>
                      <a:r>
                        <a:rPr kumimoji="1" lang="ja-JP" altLang="en-US" sz="900" b="1">
                          <a:solidFill>
                            <a:schemeClr val="bg1"/>
                          </a:solidFill>
                          <a:latin typeface="+mn-ea"/>
                          <a:ea typeface="+mn-ea"/>
                        </a:rPr>
                        <a:t>指示１ サイバーセキュリティリスクの認識、組織全体での対応方針の策定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solidFill>
                      <a:schemeClr val="accent1">
                        <a:lumMod val="75000"/>
                      </a:schemeClr>
                    </a:solidFill>
                  </a:tcPr>
                </a:tc>
                <a:extLst>
                  <a:ext uri="{0D108BD9-81ED-4DB2-BD59-A6C34878D82A}">
                    <a16:rowId xmlns:a16="http://schemas.microsoft.com/office/drawing/2014/main" val="1093973188"/>
                  </a:ext>
                </a:extLst>
              </a:tr>
              <a:tr h="155253">
                <a:tc>
                  <a:txBody>
                    <a:bodyPr/>
                    <a:lstStyle/>
                    <a:p>
                      <a:pPr marL="171450" indent="-171450" algn="l">
                        <a:buFont typeface="Wingdings" panose="05000000000000000000" pitchFamily="2" charset="2"/>
                        <a:buChar char="ü"/>
                      </a:pPr>
                      <a:r>
                        <a:rPr kumimoji="1" lang="ja-JP" altLang="en-US" sz="780" b="0" dirty="0">
                          <a:latin typeface="+mn-ea"/>
                          <a:ea typeface="+mn-ea"/>
                        </a:rPr>
                        <a:t>サイバーセキュリティリスクを経営者が責任を負うべき経営リスクとして認識し、組織全体としての対応方針（セキュリティポリシー）を策定させる。</a:t>
                      </a:r>
                      <a:endParaRPr kumimoji="1" lang="en-US" altLang="ja-JP" sz="780" b="0" dirty="0">
                        <a:latin typeface="+mn-ea"/>
                        <a:ea typeface="+mn-ea"/>
                      </a:endParaRPr>
                    </a:p>
                    <a:p>
                      <a:pPr marL="171450" indent="-171450" algn="l">
                        <a:buFont typeface="Wingdings" panose="05000000000000000000" pitchFamily="2" charset="2"/>
                        <a:buChar char="ü"/>
                      </a:pPr>
                      <a:r>
                        <a:rPr kumimoji="1" lang="ja-JP" altLang="en-US" sz="780" b="0" dirty="0">
                          <a:latin typeface="+mn-ea"/>
                          <a:ea typeface="+mn-ea"/>
                        </a:rPr>
                        <a:t>策定した対応方針を対外的な宣言として公表させる。</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780" b="1" dirty="0">
                          <a:latin typeface="+mn-ea"/>
                          <a:ea typeface="+mn-ea"/>
                        </a:rPr>
                        <a:t>対策例</a:t>
                      </a:r>
                      <a:endParaRPr kumimoji="1" lang="en-US" altLang="ja-JP" sz="780" b="1" dirty="0">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780" b="0" dirty="0">
                          <a:latin typeface="+mn-ea"/>
                          <a:ea typeface="+mn-ea"/>
                        </a:rPr>
                        <a:t>経営者が組織全体の対応方針を組織の内外に宣言できるよう、企業の経営方針と整合を取ったセキュリティポリシーを策定する。その際、製造、販売、サービスなど、事業が立脚しているすべての基盤（設備、システム、情報などの資産、流通プロセスなど）に影響を及ぼすと考えられるサイバーセキュリティリスクに応じた対応方針を検討する。 </a:t>
                      </a:r>
                      <a:endParaRPr kumimoji="1" lang="en-US" altLang="ja-JP" sz="780" b="0" dirty="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96741913"/>
                  </a:ext>
                </a:extLst>
              </a:tr>
              <a:tr h="0">
                <a:tc>
                  <a:txBody>
                    <a:bodyPr/>
                    <a:lstStyle/>
                    <a:p>
                      <a:pPr algn="l"/>
                      <a:r>
                        <a:rPr kumimoji="1" lang="ja-JP" altLang="en-US" sz="900" b="1">
                          <a:solidFill>
                            <a:schemeClr val="bg1"/>
                          </a:solidFill>
                          <a:latin typeface="+mn-ea"/>
                          <a:ea typeface="+mn-ea"/>
                        </a:rPr>
                        <a:t>指示２ サイバーセキュリティリスク管理体制の構築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850239591"/>
                  </a:ext>
                </a:extLst>
              </a:tr>
              <a:tr h="651036">
                <a:tc>
                  <a:txBody>
                    <a:bodyPr/>
                    <a:lstStyle/>
                    <a:p>
                      <a:pPr marL="171450" indent="-171450" algn="l">
                        <a:buFont typeface="Wingdings" panose="05000000000000000000" pitchFamily="2" charset="2"/>
                        <a:buChar char="ü"/>
                      </a:pPr>
                      <a:r>
                        <a:rPr kumimoji="1" lang="ja-JP" altLang="en-US" sz="780" b="0">
                          <a:solidFill>
                            <a:schemeClr val="tx1"/>
                          </a:solidFill>
                          <a:latin typeface="+mn-ea"/>
                          <a:ea typeface="+mn-ea"/>
                        </a:rPr>
                        <a:t>サイバーセキュリティリスクの管理に関する各関係者の役割と責任を明確にした上で、リスク管理体制を構成させる。</a:t>
                      </a:r>
                      <a:endParaRPr kumimoji="1" lang="en-US" altLang="ja-JP" sz="780" b="0">
                        <a:solidFill>
                          <a:schemeClr val="tx1"/>
                        </a:solidFill>
                        <a:latin typeface="+mn-ea"/>
                        <a:ea typeface="+mn-ea"/>
                      </a:endParaRPr>
                    </a:p>
                    <a:p>
                      <a:pPr marL="171450" indent="-171450" algn="l">
                        <a:buFont typeface="Wingdings" panose="05000000000000000000" pitchFamily="2" charset="2"/>
                        <a:buChar char="ü"/>
                      </a:pPr>
                      <a:r>
                        <a:rPr kumimoji="1" lang="ja-JP" altLang="en-US" sz="780" b="0">
                          <a:solidFill>
                            <a:schemeClr val="tx1"/>
                          </a:solidFill>
                          <a:latin typeface="+mn-ea"/>
                          <a:ea typeface="+mn-ea"/>
                        </a:rPr>
                        <a:t>サイバーセキュリティリスクの管理体制の構築にあたっては、組織内のガバナンスや内部統制、その他のリスク管理のための体制との整合を取らせる。</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780" b="1">
                          <a:latin typeface="+mn-ea"/>
                          <a:ea typeface="+mn-ea"/>
                        </a:rPr>
                        <a:t>対策例</a:t>
                      </a:r>
                      <a:endParaRPr kumimoji="1" lang="en-US" altLang="ja-JP" sz="780" b="1">
                        <a:latin typeface="+mn-ea"/>
                        <a:ea typeface="+mn-ea"/>
                      </a:endParaRPr>
                    </a:p>
                    <a:p>
                      <a:pPr marL="171450" indent="-171450" algn="l">
                        <a:buFont typeface="Arial" panose="020B0604020202020204" pitchFamily="34" charset="0"/>
                        <a:buChar char="•"/>
                      </a:pPr>
                      <a:r>
                        <a:rPr kumimoji="1" lang="ja-JP" altLang="en-US" sz="780" b="0">
                          <a:solidFill>
                            <a:schemeClr val="tx1"/>
                          </a:solidFill>
                          <a:latin typeface="+mn-ea"/>
                          <a:ea typeface="+mn-ea"/>
                        </a:rPr>
                        <a:t>役割遂行に求められる責任や専門性、人的資源の状況に応じて、組織内要員で対応すべきものと外部の専門サービスに委託すべきものとの切り分けを行う。 </a:t>
                      </a:r>
                      <a:endParaRPr kumimoji="1" lang="en-US" altLang="ja-JP" sz="780" b="0">
                        <a:solidFill>
                          <a:schemeClr val="tx1"/>
                        </a:solidFill>
                        <a:latin typeface="+mn-ea"/>
                        <a:ea typeface="+mn-ea"/>
                      </a:endParaRPr>
                    </a:p>
                    <a:p>
                      <a:pPr marL="171450" indent="-171450" algn="l">
                        <a:buFont typeface="Arial" panose="020B0604020202020204" pitchFamily="34" charset="0"/>
                        <a:buChar char="•"/>
                      </a:pPr>
                      <a:r>
                        <a:rPr kumimoji="1" lang="ja-JP" altLang="en-US" sz="780" b="0">
                          <a:solidFill>
                            <a:schemeClr val="tx1"/>
                          </a:solidFill>
                          <a:latin typeface="+mn-ea"/>
                          <a:ea typeface="+mn-ea"/>
                        </a:rPr>
                        <a:t>取締役、監査役はサイバーセキュリティリスク管理体制が適切に構築、運用されているかを監査する。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23217646"/>
                  </a:ext>
                </a:extLst>
              </a:tr>
              <a:tr h="0">
                <a:tc>
                  <a:txBody>
                    <a:bodyPr/>
                    <a:lstStyle/>
                    <a:p>
                      <a:pPr algn="l"/>
                      <a:r>
                        <a:rPr kumimoji="1" lang="ja-JP" altLang="en-US" sz="900" b="1">
                          <a:solidFill>
                            <a:schemeClr val="bg1"/>
                          </a:solidFill>
                          <a:latin typeface="+mn-ea"/>
                          <a:ea typeface="+mn-ea"/>
                        </a:rPr>
                        <a:t>指示３ サイバーセキュリティ対策のための資源（予算、人材など）確保</a:t>
                      </a:r>
                    </a:p>
                  </a:txBody>
                  <a:tcP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067810802"/>
                  </a:ext>
                </a:extLst>
              </a:tr>
              <a:tr h="0">
                <a:tc>
                  <a:txBody>
                    <a:bodyPr/>
                    <a:lstStyle/>
                    <a:p>
                      <a:pPr marL="171450" indent="-171450" algn="l">
                        <a:buFont typeface="Wingdings" panose="05000000000000000000" pitchFamily="2" charset="2"/>
                        <a:buChar char="ü"/>
                      </a:pPr>
                      <a:r>
                        <a:rPr kumimoji="1" lang="ja-JP" altLang="en-US" sz="780" b="0" dirty="0">
                          <a:solidFill>
                            <a:schemeClr val="tx1"/>
                          </a:solidFill>
                          <a:latin typeface="+mn-ea"/>
                          <a:ea typeface="+mn-ea"/>
                        </a:rPr>
                        <a:t>サイバーセキュリティに関する残存リスクを許容範囲以下に抑制するための方策を検討させ、その実施に必要となる資源（予算、人材など）を確保した上で、具体的な対策に取組ませる。</a:t>
                      </a:r>
                      <a:endParaRPr kumimoji="1" lang="en-US" altLang="ja-JP" sz="780" b="0" dirty="0">
                        <a:solidFill>
                          <a:schemeClr val="tx1"/>
                        </a:solidFill>
                        <a:latin typeface="+mn-ea"/>
                        <a:ea typeface="+mn-ea"/>
                      </a:endParaRPr>
                    </a:p>
                    <a:p>
                      <a:pPr marL="171450" indent="-171450" algn="l">
                        <a:buFont typeface="Wingdings" panose="05000000000000000000" pitchFamily="2" charset="2"/>
                        <a:buChar char="ü"/>
                      </a:pPr>
                      <a:r>
                        <a:rPr kumimoji="1" lang="ja-JP" altLang="en-US" sz="780" b="0" dirty="0">
                          <a:solidFill>
                            <a:schemeClr val="tx1"/>
                          </a:solidFill>
                          <a:latin typeface="+mn-ea"/>
                          <a:ea typeface="+mn-ea"/>
                        </a:rPr>
                        <a:t>すべての役職員に自らの業務遂行にあたってセキュリティを意識させ、それぞれのサイバーセキュリティ対策に関するスキル向上のための人材育成施策を実施させる。 </a:t>
                      </a:r>
                    </a:p>
                    <a:p>
                      <a:pPr marL="0" indent="0" algn="l">
                        <a:buFont typeface="Wingdings" panose="05000000000000000000" pitchFamily="2" charset="2"/>
                        <a:buNone/>
                      </a:pPr>
                      <a:r>
                        <a:rPr kumimoji="1" lang="ja-JP" altLang="en-US" sz="780" b="1" dirty="0">
                          <a:solidFill>
                            <a:schemeClr val="tx1"/>
                          </a:solidFill>
                          <a:latin typeface="+mn-ea"/>
                          <a:ea typeface="+mn-ea"/>
                        </a:rPr>
                        <a:t>対策例</a:t>
                      </a:r>
                      <a:endParaRPr kumimoji="1" lang="en-US" altLang="ja-JP" sz="780" b="1" dirty="0">
                        <a:solidFill>
                          <a:schemeClr val="tx1"/>
                        </a:solidFill>
                        <a:latin typeface="+mn-ea"/>
                        <a:ea typeface="+mn-ea"/>
                      </a:endParaRPr>
                    </a:p>
                    <a:p>
                      <a:pPr marL="171450" indent="-171450" algn="l">
                        <a:buFont typeface="Arial" panose="020B0604020202020204" pitchFamily="34" charset="0"/>
                        <a:buChar char="•"/>
                      </a:pPr>
                      <a:r>
                        <a:rPr kumimoji="1" lang="ja-JP" altLang="en-US" sz="780" b="0" dirty="0">
                          <a:solidFill>
                            <a:schemeClr val="tx1"/>
                          </a:solidFill>
                          <a:latin typeface="+mn-ea"/>
                          <a:ea typeface="+mn-ea"/>
                        </a:rPr>
                        <a:t>事業が立脚しているすべての基盤の安全性の担保のために必要なサイバーセキュリティ対策を明確にし、それに要する費用を確保する。</a:t>
                      </a:r>
                      <a:endParaRPr kumimoji="1" lang="en-US" altLang="ja-JP" sz="780" b="0" dirty="0">
                        <a:solidFill>
                          <a:schemeClr val="tx1"/>
                        </a:solidFill>
                        <a:latin typeface="+mn-ea"/>
                        <a:ea typeface="+mn-ea"/>
                      </a:endParaRPr>
                    </a:p>
                    <a:p>
                      <a:pPr marL="171450" indent="-171450" algn="l">
                        <a:buFont typeface="Arial" panose="020B0604020202020204" pitchFamily="34" charset="0"/>
                        <a:buChar char="•"/>
                      </a:pPr>
                      <a:r>
                        <a:rPr kumimoji="1" lang="ja-JP" altLang="en-US" sz="780" b="0" dirty="0">
                          <a:solidFill>
                            <a:schemeClr val="tx1"/>
                          </a:solidFill>
                          <a:latin typeface="+mn-ea"/>
                          <a:ea typeface="+mn-ea"/>
                        </a:rPr>
                        <a:t>従業員向けやセキュリティ担当者向けなどの研修などのための予算を確保し、継続的に役割に応じたセキュリティ教育を実施する。 </a:t>
                      </a:r>
                      <a:endParaRPr kumimoji="1" lang="en-US" altLang="ja-JP" sz="780" b="0" dirty="0">
                        <a:solidFill>
                          <a:schemeClr val="tx1"/>
                        </a:solidFill>
                        <a:latin typeface="+mn-ea"/>
                        <a:ea typeface="+mn-ea"/>
                      </a:endParaRPr>
                    </a:p>
                    <a:p>
                      <a:pPr marL="171450" indent="-171450" algn="l">
                        <a:buFont typeface="Arial" panose="020B0604020202020204" pitchFamily="34" charset="0"/>
                        <a:buChar char="•"/>
                      </a:pPr>
                      <a:r>
                        <a:rPr kumimoji="1" lang="ja-JP" altLang="en-US" sz="780" b="0" dirty="0">
                          <a:solidFill>
                            <a:schemeClr val="tx1"/>
                          </a:solidFill>
                          <a:latin typeface="+mn-ea"/>
                          <a:ea typeface="+mn-ea"/>
                        </a:rPr>
                        <a:t>セキュリティ対策業務に従事する人材のみならず、デジタル部門、事業部門、管理部門などのあらゆる業務に従事する人材に、「プラス・セキュリティ」知識・スキルの習得を促す。</a:t>
                      </a:r>
                      <a:endParaRPr kumimoji="1" lang="en-US" altLang="ja-JP" sz="780" b="0" dirty="0">
                        <a:solidFill>
                          <a:schemeClr val="tx1"/>
                        </a:solidFill>
                        <a:latin typeface="+mn-ea"/>
                        <a:ea typeface="+mn-ea"/>
                      </a:endParaRPr>
                    </a:p>
                  </a:txBody>
                  <a:tcPr>
                    <a:lnT w="12700" cap="flat" cmpd="sng" algn="ctr">
                      <a:noFill/>
                      <a:prstDash val="solid"/>
                      <a:round/>
                      <a:headEnd type="none" w="med" len="med"/>
                      <a:tailEnd type="none" w="med" len="med"/>
                    </a:lnT>
                    <a:solidFill>
                      <a:schemeClr val="bg1"/>
                    </a:solidFill>
                  </a:tcPr>
                </a:tc>
                <a:extLst>
                  <a:ext uri="{0D108BD9-81ED-4DB2-BD59-A6C34878D82A}">
                    <a16:rowId xmlns:a16="http://schemas.microsoft.com/office/drawing/2014/main" val="1513148181"/>
                  </a:ext>
                </a:extLst>
              </a:tr>
              <a:tr h="0">
                <a:tc>
                  <a:txBody>
                    <a:bodyPr/>
                    <a:lstStyle/>
                    <a:p>
                      <a:pPr algn="l"/>
                      <a:r>
                        <a:rPr kumimoji="1" lang="ja-JP" altLang="en-US" sz="900" b="1">
                          <a:solidFill>
                            <a:schemeClr val="bg1"/>
                          </a:solidFill>
                          <a:latin typeface="+mn-ea"/>
                          <a:ea typeface="+mn-ea"/>
                        </a:rPr>
                        <a:t>指示４ サイバーセキュリティリスクの把握とリスク対応に関する計画の策定</a:t>
                      </a:r>
                    </a:p>
                  </a:txBody>
                  <a:tcPr>
                    <a:lnB w="12700" cap="flat" cmpd="sng" algn="ctr">
                      <a:no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08550664"/>
                  </a:ext>
                </a:extLst>
              </a:tr>
              <a:tr h="464820">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780" b="0">
                          <a:solidFill>
                            <a:schemeClr val="tx1"/>
                          </a:solidFill>
                          <a:latin typeface="+mn-ea"/>
                          <a:ea typeface="+mn-ea"/>
                        </a:rPr>
                        <a:t>事業に用いるデジタル環境、サービス及び情報を特定させ、それらに対するサイバー攻撃（過失や内部不正を含む）の脅威や影響度から、自組織や自ら提供する製品・サービスにおけるサイバーセキュリティリスクを識別させる。</a:t>
                      </a:r>
                      <a:endParaRPr kumimoji="1" lang="en-US" altLang="ja-JP" sz="780" b="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780" b="0">
                          <a:solidFill>
                            <a:schemeClr val="tx1"/>
                          </a:solidFill>
                          <a:latin typeface="+mn-ea"/>
                          <a:ea typeface="+mn-ea"/>
                        </a:rPr>
                        <a:t>サイバー保険の活用や守るべき情報やデジタル基盤の保護に関する専門ベンダへの委託を含めたリスク対応計画を策定させ、対応後の残留リスクを識別させる。 </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780" b="1">
                          <a:solidFill>
                            <a:schemeClr val="tx1"/>
                          </a:solidFill>
                          <a:latin typeface="+mn-ea"/>
                          <a:ea typeface="+mn-ea"/>
                        </a:rPr>
                        <a:t>対策例</a:t>
                      </a:r>
                      <a:endParaRPr kumimoji="1" lang="en-US" altLang="ja-JP" sz="780" b="1">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780" b="0">
                          <a:solidFill>
                            <a:schemeClr val="tx1"/>
                          </a:solidFill>
                          <a:latin typeface="+mn-ea"/>
                          <a:ea typeface="+mn-ea"/>
                        </a:rPr>
                        <a:t>組織における情報のうち、経営戦略の観点から守るべき情報を特定し、それらがどこに保存され、どこで扱われているかを把握する。その際、自社の営業秘密を外部のクラウドサービスで管理したり、テレワークなどの新しい働き方を導入したりしていることの影響を適切に反映させる。 </a:t>
                      </a:r>
                      <a:endParaRPr kumimoji="1" lang="en-US" altLang="ja-JP" sz="780" b="0">
                        <a:solidFill>
                          <a:schemeClr val="tx1"/>
                        </a:solidFill>
                        <a:latin typeface="+mn-ea"/>
                        <a:ea typeface="+mn-ea"/>
                      </a:endParaRPr>
                    </a:p>
                  </a:txBody>
                  <a:tcP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8710072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a:solidFill>
                            <a:schemeClr val="bg1"/>
                          </a:solidFill>
                          <a:latin typeface="+mn-ea"/>
                          <a:ea typeface="+mn-ea"/>
                        </a:rPr>
                        <a:t>指示５ サイバーセキュリティリスクに効果的に対応する仕組みの構築 </a:t>
                      </a:r>
                    </a:p>
                  </a:txBody>
                  <a:tcPr>
                    <a:lnT w="12700" cap="flat" cmpd="sng" algn="ctr">
                      <a:solidFill>
                        <a:schemeClr val="tx1"/>
                      </a:solidFill>
                      <a:prstDash val="solid"/>
                      <a:round/>
                      <a:headEnd type="none" w="med" len="med"/>
                      <a:tailEnd type="none" w="med" len="med"/>
                    </a:lnT>
                    <a:lnB w="12700" cmpd="sng">
                      <a:noFill/>
                    </a:lnB>
                    <a:solidFill>
                      <a:schemeClr val="accent1">
                        <a:lumMod val="75000"/>
                      </a:schemeClr>
                    </a:solidFill>
                  </a:tcPr>
                </a:tc>
                <a:extLst>
                  <a:ext uri="{0D108BD9-81ED-4DB2-BD59-A6C34878D82A}">
                    <a16:rowId xmlns:a16="http://schemas.microsoft.com/office/drawing/2014/main" val="957865743"/>
                  </a:ext>
                </a:extLst>
              </a:tr>
              <a:tr h="464820">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780" b="0" dirty="0">
                          <a:solidFill>
                            <a:schemeClr val="tx1"/>
                          </a:solidFill>
                          <a:latin typeface="+mn-ea"/>
                          <a:ea typeface="+mn-ea"/>
                        </a:rPr>
                        <a:t>サイバーセキュリティリスクに対応するための保護対策として、防御・検知・分析の各機能を実現する仕組みを構築させる。</a:t>
                      </a:r>
                      <a:endParaRPr kumimoji="1" lang="en-US" altLang="ja-JP" sz="780" b="0" dirty="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780" b="0" dirty="0">
                          <a:solidFill>
                            <a:schemeClr val="tx1"/>
                          </a:solidFill>
                          <a:latin typeface="+mn-ea"/>
                          <a:ea typeface="+mn-ea"/>
                        </a:rPr>
                        <a:t>構築した仕組みについて、事業環境やリスクの変化に対応するための見直しを実施させる。</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780" b="1" dirty="0">
                          <a:solidFill>
                            <a:schemeClr val="tx1"/>
                          </a:solidFill>
                          <a:latin typeface="+mn-ea"/>
                          <a:ea typeface="+mn-ea"/>
                        </a:rPr>
                        <a:t>対策例</a:t>
                      </a:r>
                      <a:endParaRPr kumimoji="1" lang="en-US" altLang="ja-JP" sz="780" b="1" dirty="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780" b="0" dirty="0">
                          <a:solidFill>
                            <a:schemeClr val="tx1"/>
                          </a:solidFill>
                          <a:latin typeface="+mn-ea"/>
                          <a:ea typeface="+mn-ea"/>
                        </a:rPr>
                        <a:t>重要業務を行う端末、ネットワーク、システムまたはサービス（クラウドサービスを含む）には、多層防御を実施する。</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780" b="0" dirty="0">
                          <a:solidFill>
                            <a:schemeClr val="tx1"/>
                          </a:solidFill>
                          <a:latin typeface="+mn-ea"/>
                          <a:ea typeface="+mn-ea"/>
                        </a:rPr>
                        <a:t>従業員に対する教育を定期的に行い、適切な対応が行えるよう日頃から備える。</a:t>
                      </a:r>
                      <a:endParaRPr kumimoji="1" lang="en-US" altLang="ja-JP" sz="780" b="0" dirty="0">
                        <a:solidFill>
                          <a:schemeClr val="tx1"/>
                        </a:solidFill>
                        <a:latin typeface="+mn-ea"/>
                        <a:ea typeface="+mn-ea"/>
                      </a:endParaRPr>
                    </a:p>
                  </a:txBody>
                  <a:tcP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93240293"/>
                  </a:ext>
                </a:extLst>
              </a:tr>
            </a:tbl>
          </a:graphicData>
        </a:graphic>
      </p:graphicFrame>
    </p:spTree>
    <p:extLst>
      <p:ext uri="{BB962C8B-B14F-4D97-AF65-F5344CB8AC3E}">
        <p14:creationId xmlns:p14="http://schemas.microsoft.com/office/powerpoint/2010/main" val="1124672720"/>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96A0EFC0-C240-CCDF-DE84-B180604794C1}"/>
              </a:ext>
            </a:extLst>
          </p:cNvPr>
          <p:cNvSpPr>
            <a:spLocks noGrp="1"/>
          </p:cNvSpPr>
          <p:nvPr>
            <p:ph type="sldNum" sz="quarter" idx="12"/>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プレースホルダー 5">
            <a:extLst>
              <a:ext uri="{FF2B5EF4-FFF2-40B4-BE49-F238E27FC236}">
                <a16:creationId xmlns:a16="http://schemas.microsoft.com/office/drawing/2014/main" id="{6B732C8C-08EA-A511-FCF3-D2AB35FC1C36}"/>
              </a:ext>
            </a:extLst>
          </p:cNvPr>
          <p:cNvSpPr>
            <a:spLocks noGrp="1"/>
          </p:cNvSpPr>
          <p:nvPr>
            <p:ph type="body" sz="quarter" idx="14"/>
          </p:nvPr>
        </p:nvSpPr>
        <p:spPr>
          <a:xfrm>
            <a:off x="1123950" y="1457325"/>
            <a:ext cx="5111250" cy="381000"/>
          </a:xfrm>
        </p:spPr>
        <p:txBody>
          <a:bodyPr/>
          <a:lstStyle/>
          <a:p>
            <a:r>
              <a:rPr kumimoji="1" lang="en-US" altLang="ja-JP"/>
              <a:t>7-5-1. </a:t>
            </a:r>
            <a:r>
              <a:rPr kumimoji="1" lang="ja-JP" altLang="en-US"/>
              <a:t>サイバーセキュリティ経営ガイドライン</a:t>
            </a:r>
          </a:p>
        </p:txBody>
      </p:sp>
      <p:sp>
        <p:nvSpPr>
          <p:cNvPr id="4" name="テキスト プレースホルダー 2">
            <a:extLst>
              <a:ext uri="{FF2B5EF4-FFF2-40B4-BE49-F238E27FC236}">
                <a16:creationId xmlns:a16="http://schemas.microsoft.com/office/drawing/2014/main" id="{4F48DB76-B4AA-4CC6-F215-D8D8D640FE36}"/>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7-5.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サイバーセキュリティ経営ガイドライン</a:t>
            </a:r>
            <a:endParaRPr kumimoji="1" lang="ja-JP" altLang="en-US" sz="1100" b="1" i="0" u="none" strike="noStrike" kern="120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p:txBody>
      </p:sp>
      <p:sp>
        <p:nvSpPr>
          <p:cNvPr id="9" name="スライド番号プレースホルダー 4">
            <a:extLst>
              <a:ext uri="{FF2B5EF4-FFF2-40B4-BE49-F238E27FC236}">
                <a16:creationId xmlns:a16="http://schemas.microsoft.com/office/drawing/2014/main" id="{40602643-5A10-49A3-7D16-33C6349CDADC}"/>
              </a:ext>
            </a:extLst>
          </p:cNvPr>
          <p:cNvSpPr txBox="1">
            <a:spLocks/>
          </p:cNvSpPr>
          <p:nvPr/>
        </p:nvSpPr>
        <p:spPr>
          <a:xfrm>
            <a:off x="2657475" y="9432000"/>
            <a:ext cx="1543050" cy="351872"/>
          </a:xfrm>
          <a:prstGeom prst="rect">
            <a:avLst/>
          </a:prstGeom>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7" name="表 16">
            <a:extLst>
              <a:ext uri="{FF2B5EF4-FFF2-40B4-BE49-F238E27FC236}">
                <a16:creationId xmlns:a16="http://schemas.microsoft.com/office/drawing/2014/main" id="{F5287B5F-B755-C0B9-7AA5-F51799CCFB3F}"/>
              </a:ext>
            </a:extLst>
          </p:cNvPr>
          <p:cNvGraphicFramePr>
            <a:graphicFrameLocks noGrp="1"/>
          </p:cNvGraphicFramePr>
          <p:nvPr>
            <p:extLst>
              <p:ext uri="{D42A27DB-BD31-4B8C-83A1-F6EECF244321}">
                <p14:modId xmlns:p14="http://schemas.microsoft.com/office/powerpoint/2010/main" val="646968971"/>
              </p:ext>
            </p:extLst>
          </p:nvPr>
        </p:nvGraphicFramePr>
        <p:xfrm>
          <a:off x="622801" y="2051999"/>
          <a:ext cx="5616152" cy="6830568"/>
        </p:xfrm>
        <a:graphic>
          <a:graphicData uri="http://schemas.openxmlformats.org/drawingml/2006/table">
            <a:tbl>
              <a:tblPr firstRow="1" bandRow="1">
                <a:tableStyleId>{5940675A-B579-460E-94D1-54222C63F5DA}</a:tableStyleId>
              </a:tblPr>
              <a:tblGrid>
                <a:gridCol w="5616152">
                  <a:extLst>
                    <a:ext uri="{9D8B030D-6E8A-4147-A177-3AD203B41FA5}">
                      <a16:colId xmlns:a16="http://schemas.microsoft.com/office/drawing/2014/main" val="4243605542"/>
                    </a:ext>
                  </a:extLst>
                </a:gridCol>
              </a:tblGrid>
              <a:tr h="215369">
                <a:tc>
                  <a:txBody>
                    <a:bodyPr/>
                    <a:lstStyle/>
                    <a:p>
                      <a:pPr algn="l"/>
                      <a:r>
                        <a:rPr kumimoji="1" lang="ja-JP" altLang="en-US" sz="900" b="1">
                          <a:solidFill>
                            <a:schemeClr val="bg1"/>
                          </a:solidFill>
                          <a:latin typeface="+mn-ea"/>
                          <a:ea typeface="+mn-ea"/>
                        </a:rPr>
                        <a:t>指示６ </a:t>
                      </a:r>
                      <a:r>
                        <a:rPr kumimoji="1" lang="en-US" altLang="ja-JP" sz="900" b="1">
                          <a:solidFill>
                            <a:schemeClr val="bg1"/>
                          </a:solidFill>
                          <a:latin typeface="+mn-ea"/>
                          <a:ea typeface="+mn-ea"/>
                        </a:rPr>
                        <a:t>PDCA</a:t>
                      </a:r>
                      <a:r>
                        <a:rPr kumimoji="1" lang="ja-JP" altLang="en-US" sz="900" b="1">
                          <a:solidFill>
                            <a:schemeClr val="bg1"/>
                          </a:solidFill>
                          <a:latin typeface="+mn-ea"/>
                          <a:ea typeface="+mn-ea"/>
                        </a:rPr>
                        <a:t>サイクルによるサイバーセキュリティ対策の継続的改善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solidFill>
                      <a:schemeClr val="accent1">
                        <a:lumMod val="75000"/>
                      </a:schemeClr>
                    </a:solidFill>
                  </a:tcPr>
                </a:tc>
                <a:extLst>
                  <a:ext uri="{0D108BD9-81ED-4DB2-BD59-A6C34878D82A}">
                    <a16:rowId xmlns:a16="http://schemas.microsoft.com/office/drawing/2014/main" val="1093973188"/>
                  </a:ext>
                </a:extLst>
              </a:tr>
              <a:tr h="1005056">
                <a:tc>
                  <a:txBody>
                    <a:bodyPr/>
                    <a:lstStyle/>
                    <a:p>
                      <a:pPr marL="171450" indent="-171450" algn="l">
                        <a:buFont typeface="Wingdings" panose="05000000000000000000" pitchFamily="2" charset="2"/>
                        <a:buChar char="ü"/>
                      </a:pPr>
                      <a:r>
                        <a:rPr kumimoji="1" lang="ja-JP" altLang="en-US" sz="780" b="0">
                          <a:latin typeface="+mn-ea"/>
                          <a:ea typeface="+mn-ea"/>
                        </a:rPr>
                        <a:t>リスクの変化に対応し、組織や事業におけるリスク対応を継続的に改善させるため、サイバーセキュリティリスクの特徴を踏まえた</a:t>
                      </a:r>
                      <a:r>
                        <a:rPr kumimoji="1" lang="en-US" altLang="ja-JP" sz="780" b="0">
                          <a:latin typeface="+mn-ea"/>
                          <a:ea typeface="+mn-ea"/>
                        </a:rPr>
                        <a:t>PDCA</a:t>
                      </a:r>
                      <a:r>
                        <a:rPr kumimoji="1" lang="ja-JP" altLang="en-US" sz="780" b="0">
                          <a:latin typeface="+mn-ea"/>
                          <a:ea typeface="+mn-ea"/>
                        </a:rPr>
                        <a:t>サイクルを運用させる。</a:t>
                      </a:r>
                      <a:endParaRPr kumimoji="1" lang="en-US" altLang="ja-JP" sz="780" b="0">
                        <a:latin typeface="+mn-ea"/>
                        <a:ea typeface="+mn-ea"/>
                      </a:endParaRPr>
                    </a:p>
                    <a:p>
                      <a:pPr marL="171450" indent="-171450" algn="l">
                        <a:buFont typeface="Wingdings" panose="05000000000000000000" pitchFamily="2" charset="2"/>
                        <a:buChar char="ü"/>
                      </a:pPr>
                      <a:r>
                        <a:rPr kumimoji="1" lang="ja-JP" altLang="en-US" sz="780" b="0">
                          <a:latin typeface="+mn-ea"/>
                          <a:ea typeface="+mn-ea"/>
                        </a:rPr>
                        <a:t>経営者は対策の状況を定期的に報告させることなど通じて問題の早期発見に努め、問題の兆候を認識した場合は改善させる。</a:t>
                      </a:r>
                      <a:endParaRPr kumimoji="1" lang="en-US" altLang="ja-JP" sz="780" b="0">
                        <a:latin typeface="+mn-ea"/>
                        <a:ea typeface="+mn-ea"/>
                      </a:endParaRPr>
                    </a:p>
                    <a:p>
                      <a:pPr marL="171450" indent="-171450" algn="l">
                        <a:buFont typeface="Wingdings" panose="05000000000000000000" pitchFamily="2" charset="2"/>
                        <a:buChar char="ü"/>
                      </a:pPr>
                      <a:r>
                        <a:rPr kumimoji="1" lang="ja-JP" altLang="en-US" sz="780" b="0">
                          <a:latin typeface="+mn-ea"/>
                          <a:ea typeface="+mn-ea"/>
                        </a:rPr>
                        <a:t>株主やステークホルダーからの信頼を高めるため、改善状況を適切に開示させる。 </a:t>
                      </a:r>
                      <a:endParaRPr kumimoji="1" lang="en-US" altLang="ja-JP" sz="780" b="0">
                        <a:latin typeface="+mn-ea"/>
                        <a:ea typeface="+mn-ea"/>
                      </a:endParaRPr>
                    </a:p>
                    <a:p>
                      <a:pPr marL="0" indent="0" algn="l">
                        <a:buFont typeface="Wingdings" panose="05000000000000000000" pitchFamily="2" charset="2"/>
                        <a:buNone/>
                      </a:pPr>
                      <a:r>
                        <a:rPr kumimoji="1" lang="ja-JP" altLang="en-US" sz="780" b="1">
                          <a:latin typeface="+mn-ea"/>
                          <a:ea typeface="+mn-ea"/>
                        </a:rPr>
                        <a:t>対策例</a:t>
                      </a:r>
                      <a:endParaRPr kumimoji="1" lang="en-US" altLang="ja-JP" sz="780" b="1">
                        <a:latin typeface="+mn-ea"/>
                        <a:ea typeface="+mn-ea"/>
                      </a:endParaRPr>
                    </a:p>
                    <a:p>
                      <a:pPr marL="171450" indent="-171450" algn="l">
                        <a:buFont typeface="Arial" panose="020B0604020202020204" pitchFamily="34" charset="0"/>
                        <a:buChar char="•"/>
                      </a:pPr>
                      <a:r>
                        <a:rPr kumimoji="1" lang="ja-JP" altLang="en-US" sz="780" b="0">
                          <a:latin typeface="+mn-ea"/>
                          <a:ea typeface="+mn-ea"/>
                        </a:rPr>
                        <a:t>必要に応じて、</a:t>
                      </a:r>
                      <a:r>
                        <a:rPr kumimoji="1" lang="en-US" altLang="ja-JP" sz="780" b="0">
                          <a:latin typeface="+mn-ea"/>
                          <a:ea typeface="+mn-ea"/>
                        </a:rPr>
                        <a:t>ISO/IEC 27001</a:t>
                      </a:r>
                      <a:r>
                        <a:rPr kumimoji="1" lang="ja-JP" altLang="en-US" sz="780" b="0">
                          <a:latin typeface="+mn-ea"/>
                          <a:ea typeface="+mn-ea"/>
                        </a:rPr>
                        <a:t>規格に基づく</a:t>
                      </a:r>
                      <a:r>
                        <a:rPr kumimoji="1" lang="en-US" altLang="ja-JP" sz="780" b="0">
                          <a:latin typeface="+mn-ea"/>
                          <a:ea typeface="+mn-ea"/>
                        </a:rPr>
                        <a:t>ISMS</a:t>
                      </a:r>
                      <a:r>
                        <a:rPr kumimoji="1" lang="ja-JP" altLang="en-US" sz="780" b="0">
                          <a:latin typeface="+mn-ea"/>
                          <a:ea typeface="+mn-ea"/>
                        </a:rPr>
                        <a:t>など、国際標準となっている</a:t>
                      </a:r>
                      <a:r>
                        <a:rPr kumimoji="1" lang="en-US" altLang="ja-JP" sz="780" b="0">
                          <a:latin typeface="+mn-ea"/>
                          <a:ea typeface="+mn-ea"/>
                        </a:rPr>
                        <a:t>PDCA</a:t>
                      </a:r>
                      <a:r>
                        <a:rPr kumimoji="1" lang="ja-JP" altLang="en-US" sz="780" b="0">
                          <a:latin typeface="+mn-ea"/>
                          <a:ea typeface="+mn-ea"/>
                        </a:rPr>
                        <a:t>マネジメントシステムの認証を活用する。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96741913"/>
                  </a:ext>
                </a:extLst>
              </a:tr>
              <a:tr h="215369">
                <a:tc>
                  <a:txBody>
                    <a:bodyPr/>
                    <a:lstStyle/>
                    <a:p>
                      <a:pPr algn="l"/>
                      <a:r>
                        <a:rPr kumimoji="1" lang="ja-JP" altLang="en-US" sz="900" b="1">
                          <a:solidFill>
                            <a:schemeClr val="bg1"/>
                          </a:solidFill>
                          <a:latin typeface="+mn-ea"/>
                          <a:ea typeface="+mn-ea"/>
                        </a:rPr>
                        <a:t>指示７ インシデント発生時の緊急対応体制の整備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850239591"/>
                  </a:ext>
                </a:extLst>
              </a:tr>
              <a:tr h="1234783">
                <a:tc>
                  <a:txBody>
                    <a:bodyPr/>
                    <a:lstStyle/>
                    <a:p>
                      <a:pPr marL="171450" indent="-171450" algn="l">
                        <a:buFont typeface="Wingdings" panose="05000000000000000000" pitchFamily="2" charset="2"/>
                        <a:buChar char="ü"/>
                      </a:pPr>
                      <a:r>
                        <a:rPr kumimoji="1" lang="ja-JP" altLang="en-US" sz="780" b="0">
                          <a:solidFill>
                            <a:schemeClr val="tx1"/>
                          </a:solidFill>
                          <a:latin typeface="+mn-ea"/>
                          <a:ea typeface="+mn-ea"/>
                        </a:rPr>
                        <a:t>影響範囲や損害の特定、被害拡大防止を図るための初動対応、再発防止策の検討を適時に実施するため、制御系を含むサプライチェーン全体のインシデントに対応可能な体制（</a:t>
                      </a:r>
                      <a:r>
                        <a:rPr kumimoji="1" lang="en-US" altLang="ja-JP" sz="780" b="0">
                          <a:solidFill>
                            <a:schemeClr val="tx1"/>
                          </a:solidFill>
                          <a:latin typeface="+mn-ea"/>
                          <a:ea typeface="+mn-ea"/>
                        </a:rPr>
                        <a:t>CSIRT</a:t>
                      </a:r>
                      <a:r>
                        <a:rPr kumimoji="1" lang="ja-JP" altLang="en-US" sz="780" b="0">
                          <a:solidFill>
                            <a:schemeClr val="tx1"/>
                          </a:solidFill>
                          <a:latin typeface="+mn-ea"/>
                          <a:ea typeface="+mn-ea"/>
                        </a:rPr>
                        <a:t>など）を整備させる。 </a:t>
                      </a:r>
                      <a:endParaRPr kumimoji="1" lang="en-US" altLang="ja-JP" sz="780" b="0">
                        <a:solidFill>
                          <a:schemeClr val="tx1"/>
                        </a:solidFill>
                        <a:latin typeface="+mn-ea"/>
                        <a:ea typeface="+mn-ea"/>
                      </a:endParaRPr>
                    </a:p>
                    <a:p>
                      <a:pPr marL="171450" indent="-171450" algn="l">
                        <a:buFont typeface="Wingdings" panose="05000000000000000000" pitchFamily="2" charset="2"/>
                        <a:buChar char="ü"/>
                      </a:pPr>
                      <a:r>
                        <a:rPr kumimoji="1" lang="ja-JP" altLang="en-US" sz="780" b="0">
                          <a:solidFill>
                            <a:schemeClr val="tx1"/>
                          </a:solidFill>
                          <a:latin typeface="+mn-ea"/>
                          <a:ea typeface="+mn-ea"/>
                        </a:rPr>
                        <a:t>被害発覚後の通知先や開示が必要な情報を把握させるとともに、情報開示の際に経営者が組織の内外へ説明ができる体制を整備させる。 </a:t>
                      </a:r>
                      <a:endParaRPr kumimoji="1" lang="en-US" altLang="ja-JP" sz="780" b="0">
                        <a:solidFill>
                          <a:schemeClr val="tx1"/>
                        </a:solidFill>
                        <a:latin typeface="+mn-ea"/>
                        <a:ea typeface="+mn-ea"/>
                      </a:endParaRPr>
                    </a:p>
                    <a:p>
                      <a:pPr marL="171450" indent="-171450" algn="l">
                        <a:buFont typeface="Wingdings" panose="05000000000000000000" pitchFamily="2" charset="2"/>
                        <a:buChar char="ü"/>
                      </a:pPr>
                      <a:r>
                        <a:rPr kumimoji="1" lang="ja-JP" altLang="en-US" sz="780" b="0">
                          <a:solidFill>
                            <a:schemeClr val="tx1"/>
                          </a:solidFill>
                          <a:latin typeface="+mn-ea"/>
                          <a:ea typeface="+mn-ea"/>
                        </a:rPr>
                        <a:t>インシデント発生時の対応について、適宜実践的な演習を実施させる。 </a:t>
                      </a:r>
                      <a:endParaRPr kumimoji="1" lang="en-US" altLang="ja-JP" sz="780" b="0">
                        <a:solidFill>
                          <a:schemeClr val="tx1"/>
                        </a:solidFill>
                        <a:latin typeface="+mn-ea"/>
                        <a:ea typeface="+mn-ea"/>
                      </a:endParaRPr>
                    </a:p>
                    <a:p>
                      <a:pPr marL="0" indent="0" algn="l">
                        <a:buFont typeface="Wingdings" panose="05000000000000000000" pitchFamily="2" charset="2"/>
                        <a:buNone/>
                      </a:pPr>
                      <a:r>
                        <a:rPr kumimoji="1" lang="ja-JP" altLang="en-US" sz="780" b="1">
                          <a:solidFill>
                            <a:schemeClr val="tx1"/>
                          </a:solidFill>
                          <a:latin typeface="+mn-ea"/>
                          <a:ea typeface="+mn-ea"/>
                        </a:rPr>
                        <a:t>対策例</a:t>
                      </a:r>
                      <a:endParaRPr kumimoji="1" lang="en-US" altLang="ja-JP" sz="780" b="1">
                        <a:solidFill>
                          <a:schemeClr val="tx1"/>
                        </a:solidFill>
                        <a:latin typeface="+mn-ea"/>
                        <a:ea typeface="+mn-ea"/>
                      </a:endParaRPr>
                    </a:p>
                    <a:p>
                      <a:pPr marL="171450" indent="-171450" algn="l">
                        <a:buFont typeface="Arial" panose="020B0604020202020204" pitchFamily="34" charset="0"/>
                        <a:buChar char="•"/>
                      </a:pPr>
                      <a:r>
                        <a:rPr kumimoji="1" lang="ja-JP" altLang="en-US" sz="780" b="0">
                          <a:solidFill>
                            <a:schemeClr val="tx1"/>
                          </a:solidFill>
                          <a:latin typeface="+mn-ea"/>
                          <a:ea typeface="+mn-ea"/>
                        </a:rPr>
                        <a:t>インシデント発生時の体制整備、ルール整備に当たって、「サイバー攻撃被害に係る情報の共有・公表ガイダンス」を参照しながら、社内理解を深める。</a:t>
                      </a:r>
                      <a:endParaRPr kumimoji="1" lang="en-US" altLang="ja-JP" sz="780" b="0">
                        <a:solidFill>
                          <a:schemeClr val="tx1"/>
                        </a:solidFill>
                        <a:latin typeface="+mn-ea"/>
                        <a:ea typeface="+mn-ea"/>
                      </a:endParaRPr>
                    </a:p>
                    <a:p>
                      <a:pPr marL="171450" indent="-171450" algn="l">
                        <a:buFont typeface="Arial" panose="020B0604020202020204" pitchFamily="34" charset="0"/>
                        <a:buChar char="•"/>
                      </a:pPr>
                      <a:r>
                        <a:rPr kumimoji="1" lang="ja-JP" altLang="en-US" sz="780" b="0">
                          <a:solidFill>
                            <a:schemeClr val="tx1"/>
                          </a:solidFill>
                          <a:latin typeface="+mn-ea"/>
                          <a:ea typeface="+mn-ea"/>
                        </a:rPr>
                        <a:t>インシデントの発生を想定した緊急対応に関する演習を役員や職員に対して定期的に実施し、緊急時にどのような手順で初動対応を行うべきかについて、すべての関係者が体験を通じて理解する。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23217646"/>
                  </a:ext>
                </a:extLst>
              </a:tr>
              <a:tr h="215369">
                <a:tc>
                  <a:txBody>
                    <a:bodyPr/>
                    <a:lstStyle/>
                    <a:p>
                      <a:pPr algn="l"/>
                      <a:r>
                        <a:rPr kumimoji="1" lang="ja-JP" altLang="en-US" sz="900" b="1">
                          <a:solidFill>
                            <a:schemeClr val="bg1"/>
                          </a:solidFill>
                          <a:latin typeface="+mn-ea"/>
                          <a:ea typeface="+mn-ea"/>
                        </a:rPr>
                        <a:t>指示８ インシデントによる被害に備えた事業継続・復旧体制の整備</a:t>
                      </a:r>
                    </a:p>
                  </a:txBody>
                  <a:tcP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067810802"/>
                  </a:ext>
                </a:extLst>
              </a:tr>
              <a:tr h="1119919">
                <a:tc>
                  <a:txBody>
                    <a:bodyPr/>
                    <a:lstStyle/>
                    <a:p>
                      <a:pPr marL="171450" indent="-171450" algn="l">
                        <a:buFont typeface="Wingdings" panose="05000000000000000000" pitchFamily="2" charset="2"/>
                        <a:buChar char="ü"/>
                      </a:pPr>
                      <a:r>
                        <a:rPr kumimoji="1" lang="ja-JP" altLang="en-US" sz="780" b="0" dirty="0">
                          <a:solidFill>
                            <a:schemeClr val="tx1"/>
                          </a:solidFill>
                          <a:latin typeface="+mn-ea"/>
                          <a:ea typeface="+mn-ea"/>
                        </a:rPr>
                        <a:t>インシデントにより業務停止などに至った場合、企業経営への影響を考慮していつまでに復旧すべきかを特定し、復旧に向けた手順書策定や、復旧対応体制の整備をさせる。 </a:t>
                      </a:r>
                      <a:endParaRPr kumimoji="1" lang="en-US" altLang="ja-JP" sz="780" b="0" dirty="0">
                        <a:solidFill>
                          <a:schemeClr val="tx1"/>
                        </a:solidFill>
                        <a:latin typeface="+mn-ea"/>
                        <a:ea typeface="+mn-ea"/>
                      </a:endParaRPr>
                    </a:p>
                    <a:p>
                      <a:pPr marL="171450" indent="-171450" algn="l">
                        <a:buFont typeface="Wingdings" panose="05000000000000000000" pitchFamily="2" charset="2"/>
                        <a:buChar char="ü"/>
                      </a:pPr>
                      <a:r>
                        <a:rPr kumimoji="1" lang="ja-JP" altLang="en-US" sz="780" b="0" dirty="0">
                          <a:solidFill>
                            <a:schemeClr val="tx1"/>
                          </a:solidFill>
                          <a:latin typeface="+mn-ea"/>
                          <a:ea typeface="+mn-ea"/>
                        </a:rPr>
                        <a:t>制御系も含めた</a:t>
                      </a:r>
                      <a:r>
                        <a:rPr kumimoji="1" lang="en-US" altLang="ja-JP" sz="780" b="0" dirty="0">
                          <a:solidFill>
                            <a:schemeClr val="tx1"/>
                          </a:solidFill>
                          <a:latin typeface="+mn-ea"/>
                          <a:ea typeface="+mn-ea"/>
                        </a:rPr>
                        <a:t>BCP</a:t>
                      </a:r>
                      <a:r>
                        <a:rPr kumimoji="1" lang="ja-JP" altLang="en-US" sz="780" b="0" dirty="0">
                          <a:solidFill>
                            <a:schemeClr val="tx1"/>
                          </a:solidFill>
                          <a:latin typeface="+mn-ea"/>
                          <a:ea typeface="+mn-ea"/>
                        </a:rPr>
                        <a:t>との連携など、組織全体として有効かつ整合のとれた復旧目標計画を定めさせる。 </a:t>
                      </a:r>
                      <a:endParaRPr kumimoji="1" lang="en-US" altLang="ja-JP" sz="780" b="0" dirty="0">
                        <a:solidFill>
                          <a:schemeClr val="tx1"/>
                        </a:solidFill>
                        <a:latin typeface="+mn-ea"/>
                        <a:ea typeface="+mn-ea"/>
                      </a:endParaRPr>
                    </a:p>
                    <a:p>
                      <a:pPr marL="171450" indent="-171450" algn="l">
                        <a:buFont typeface="Wingdings" panose="05000000000000000000" pitchFamily="2" charset="2"/>
                        <a:buChar char="ü"/>
                      </a:pPr>
                      <a:r>
                        <a:rPr kumimoji="1" lang="ja-JP" altLang="en-US" sz="780" b="0" dirty="0">
                          <a:solidFill>
                            <a:schemeClr val="tx1"/>
                          </a:solidFill>
                          <a:latin typeface="+mn-ea"/>
                          <a:ea typeface="+mn-ea"/>
                        </a:rPr>
                        <a:t>業務停止などからの復旧対応について、対象を</a:t>
                      </a:r>
                      <a:r>
                        <a:rPr kumimoji="1" lang="en-US" altLang="ja-JP" sz="780" b="0" dirty="0">
                          <a:solidFill>
                            <a:schemeClr val="tx1"/>
                          </a:solidFill>
                          <a:latin typeface="+mn-ea"/>
                          <a:ea typeface="+mn-ea"/>
                        </a:rPr>
                        <a:t>IT</a:t>
                      </a:r>
                      <a:r>
                        <a:rPr kumimoji="1" lang="ja-JP" altLang="en-US" sz="780" b="0" dirty="0">
                          <a:solidFill>
                            <a:schemeClr val="tx1"/>
                          </a:solidFill>
                          <a:latin typeface="+mn-ea"/>
                          <a:ea typeface="+mn-ea"/>
                        </a:rPr>
                        <a:t>系・社内・インシデントに限定せず、サプライチェーンも含めた実践的な演習を実施させる。</a:t>
                      </a:r>
                      <a:endParaRPr kumimoji="1" lang="en-US" altLang="ja-JP" sz="780" b="0" dirty="0">
                        <a:solidFill>
                          <a:schemeClr val="tx1"/>
                        </a:solidFill>
                        <a:latin typeface="+mn-ea"/>
                        <a:ea typeface="+mn-ea"/>
                      </a:endParaRPr>
                    </a:p>
                    <a:p>
                      <a:pPr marL="0" indent="0" algn="l">
                        <a:buFont typeface="Wingdings" panose="05000000000000000000" pitchFamily="2" charset="2"/>
                        <a:buNone/>
                      </a:pPr>
                      <a:r>
                        <a:rPr kumimoji="1" lang="ja-JP" altLang="en-US" sz="780" b="1" dirty="0">
                          <a:solidFill>
                            <a:schemeClr val="tx1"/>
                          </a:solidFill>
                          <a:latin typeface="+mn-ea"/>
                          <a:ea typeface="+mn-ea"/>
                        </a:rPr>
                        <a:t>対策例</a:t>
                      </a:r>
                      <a:endParaRPr kumimoji="1" lang="en-US" altLang="ja-JP" sz="780" b="1" dirty="0">
                        <a:solidFill>
                          <a:schemeClr val="tx1"/>
                        </a:solidFill>
                        <a:latin typeface="+mn-ea"/>
                        <a:ea typeface="+mn-ea"/>
                      </a:endParaRPr>
                    </a:p>
                    <a:p>
                      <a:pPr marL="171450" indent="-171450" algn="l">
                        <a:buFont typeface="Arial" panose="020B0604020202020204" pitchFamily="34" charset="0"/>
                        <a:buChar char="•"/>
                      </a:pPr>
                      <a:r>
                        <a:rPr kumimoji="1" lang="ja-JP" altLang="en-US" sz="780" b="1" dirty="0">
                          <a:solidFill>
                            <a:schemeClr val="tx1"/>
                          </a:solidFill>
                          <a:latin typeface="+mn-ea"/>
                          <a:ea typeface="+mn-ea"/>
                        </a:rPr>
                        <a:t>設</a:t>
                      </a:r>
                      <a:r>
                        <a:rPr kumimoji="1" lang="ja-JP" altLang="en-US" sz="780" b="0" dirty="0">
                          <a:solidFill>
                            <a:schemeClr val="tx1"/>
                          </a:solidFill>
                          <a:latin typeface="+mn-ea"/>
                          <a:ea typeface="+mn-ea"/>
                        </a:rPr>
                        <a:t>備投資計画を立案する際に、事業継続に影響をもたらす要因として、自然災害やパンデミックなどにサイバーセキュリティリスクを加え、その対策を要求仕様などに反映させる。 </a:t>
                      </a:r>
                      <a:endParaRPr kumimoji="1" lang="en-US" altLang="ja-JP" sz="780" b="0" dirty="0">
                        <a:solidFill>
                          <a:schemeClr val="tx1"/>
                        </a:solidFill>
                        <a:latin typeface="+mn-ea"/>
                        <a:ea typeface="+mn-ea"/>
                      </a:endParaRPr>
                    </a:p>
                    <a:p>
                      <a:pPr marL="171450" indent="-171450" algn="l">
                        <a:buFont typeface="Arial" panose="020B0604020202020204" pitchFamily="34" charset="0"/>
                        <a:buChar char="•"/>
                      </a:pPr>
                      <a:r>
                        <a:rPr kumimoji="1" lang="ja-JP" altLang="en-US" sz="780" b="0" dirty="0">
                          <a:solidFill>
                            <a:schemeClr val="tx1"/>
                          </a:solidFill>
                          <a:latin typeface="+mn-ea"/>
                          <a:ea typeface="+mn-ea"/>
                        </a:rPr>
                        <a:t>定期的な復旧演習の実施により、復旧対応に関わる関係者がその手順について、体験を通じて理解する。 </a:t>
                      </a:r>
                      <a:endParaRPr kumimoji="1" lang="en-US" altLang="ja-JP" sz="780" b="0" dirty="0">
                        <a:solidFill>
                          <a:schemeClr val="tx1"/>
                        </a:solidFill>
                        <a:latin typeface="+mn-ea"/>
                        <a:ea typeface="+mn-ea"/>
                      </a:endParaRPr>
                    </a:p>
                  </a:txBody>
                  <a:tcPr>
                    <a:lnT w="12700" cap="flat" cmpd="sng" algn="ctr">
                      <a:noFill/>
                      <a:prstDash val="solid"/>
                      <a:round/>
                      <a:headEnd type="none" w="med" len="med"/>
                      <a:tailEnd type="none" w="med" len="med"/>
                    </a:lnT>
                    <a:solidFill>
                      <a:schemeClr val="bg1"/>
                    </a:solidFill>
                  </a:tcPr>
                </a:tc>
                <a:extLst>
                  <a:ext uri="{0D108BD9-81ED-4DB2-BD59-A6C34878D82A}">
                    <a16:rowId xmlns:a16="http://schemas.microsoft.com/office/drawing/2014/main" val="1513148181"/>
                  </a:ext>
                </a:extLst>
              </a:tr>
              <a:tr h="215369">
                <a:tc>
                  <a:txBody>
                    <a:bodyPr/>
                    <a:lstStyle/>
                    <a:p>
                      <a:pPr algn="l"/>
                      <a:r>
                        <a:rPr kumimoji="1" lang="ja-JP" altLang="en-US" sz="900" b="1">
                          <a:solidFill>
                            <a:schemeClr val="bg1"/>
                          </a:solidFill>
                          <a:latin typeface="+mn-ea"/>
                          <a:ea typeface="+mn-ea"/>
                        </a:rPr>
                        <a:t>指示９ ビジネスパートナーや委託先などを含めたサプライチェーン全体の状況把握及び対策 </a:t>
                      </a:r>
                    </a:p>
                  </a:txBody>
                  <a:tcPr>
                    <a:lnB w="12700" cap="flat" cmpd="sng" algn="ctr">
                      <a:no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08550664"/>
                  </a:ext>
                </a:extLst>
              </a:tr>
              <a:tr h="1005056">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780" b="0">
                          <a:solidFill>
                            <a:schemeClr val="tx1"/>
                          </a:solidFill>
                          <a:latin typeface="+mn-ea"/>
                          <a:ea typeface="+mn-ea"/>
                        </a:rPr>
                        <a:t>サプライチェーン全体にわたって適切なサイバーセキュリティ対策が講じられるよう、国内外の拠点、ビジネスパートナーやシステム管理の運用委託先などを含めた対策状況の把握を行わせる。</a:t>
                      </a:r>
                      <a:endParaRPr kumimoji="1" lang="en-US" altLang="ja-JP" sz="780" b="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780" b="0">
                          <a:solidFill>
                            <a:schemeClr val="tx1"/>
                          </a:solidFill>
                          <a:latin typeface="+mn-ea"/>
                          <a:ea typeface="+mn-ea"/>
                        </a:rPr>
                        <a:t>ビジネスパートナーなどとの契約において、サイバーセキュリティリスクへの対応に関して担うべき役割と責任範囲を明確化するとともに、対策の導入支援や共同実施など、サプライチェーン全体での方策の実効性を高めるための適切な方策を検討させる。 </a:t>
                      </a:r>
                      <a:endParaRPr kumimoji="1" lang="en-US" altLang="ja-JP" sz="780" b="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780" b="1">
                          <a:solidFill>
                            <a:schemeClr val="tx1"/>
                          </a:solidFill>
                          <a:latin typeface="+mn-ea"/>
                          <a:ea typeface="+mn-ea"/>
                        </a:rPr>
                        <a:t>対策例</a:t>
                      </a:r>
                      <a:endParaRPr kumimoji="1" lang="en-US" altLang="ja-JP" sz="780" b="1">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780" b="0">
                          <a:solidFill>
                            <a:schemeClr val="tx1"/>
                          </a:solidFill>
                          <a:latin typeface="+mn-ea"/>
                          <a:ea typeface="+mn-ea"/>
                        </a:rPr>
                        <a:t>系列企業、サプライチェーンのビジネスパートナーやシステム管理の委託先などが</a:t>
                      </a:r>
                      <a:r>
                        <a:rPr kumimoji="1" lang="en-US" altLang="ja-JP" sz="780" b="0">
                          <a:solidFill>
                            <a:schemeClr val="tx1"/>
                          </a:solidFill>
                          <a:latin typeface="+mn-ea"/>
                          <a:ea typeface="+mn-ea"/>
                        </a:rPr>
                        <a:t>SECURITY ACTION</a:t>
                      </a:r>
                      <a:r>
                        <a:rPr kumimoji="1" lang="ja-JP" altLang="en-US" sz="780" b="0">
                          <a:solidFill>
                            <a:schemeClr val="tx1"/>
                          </a:solidFill>
                          <a:latin typeface="+mn-ea"/>
                          <a:ea typeface="+mn-ea"/>
                        </a:rPr>
                        <a:t>を実施していることを確認する。なお、</a:t>
                      </a:r>
                      <a:r>
                        <a:rPr kumimoji="1" lang="en-US" altLang="ja-JP" sz="780" b="0">
                          <a:solidFill>
                            <a:schemeClr val="tx1"/>
                          </a:solidFill>
                          <a:latin typeface="+mn-ea"/>
                          <a:ea typeface="+mn-ea"/>
                        </a:rPr>
                        <a:t>ISMS</a:t>
                      </a:r>
                      <a:r>
                        <a:rPr kumimoji="1" lang="ja-JP" altLang="en-US" sz="780" b="0">
                          <a:solidFill>
                            <a:schemeClr val="tx1"/>
                          </a:solidFill>
                          <a:latin typeface="+mn-ea"/>
                          <a:ea typeface="+mn-ea"/>
                        </a:rPr>
                        <a:t>などのセキュリティマネジメント認証を取得していることがより効果的である。</a:t>
                      </a:r>
                    </a:p>
                  </a:txBody>
                  <a:tcPr>
                    <a:lnT w="12700" cap="flat" cmpd="sng" algn="ctr">
                      <a:noFill/>
                      <a:prstDash val="solid"/>
                      <a:round/>
                      <a:headEnd type="none" w="med" len="med"/>
                      <a:tailEnd type="none" w="med" len="med"/>
                    </a:lnT>
                    <a:lnB w="12700" cmpd="sng">
                      <a:noFill/>
                    </a:lnB>
                    <a:solidFill>
                      <a:schemeClr val="bg1"/>
                    </a:solidFill>
                  </a:tcPr>
                </a:tc>
                <a:extLst>
                  <a:ext uri="{0D108BD9-81ED-4DB2-BD59-A6C34878D82A}">
                    <a16:rowId xmlns:a16="http://schemas.microsoft.com/office/drawing/2014/main" val="1687100724"/>
                  </a:ext>
                </a:extLst>
              </a:tr>
              <a:tr h="215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a:solidFill>
                            <a:schemeClr val="bg1"/>
                          </a:solidFill>
                          <a:latin typeface="+mn-ea"/>
                          <a:ea typeface="+mn-ea"/>
                        </a:rPr>
                        <a:t>指示１０ サイバーセキュリティに関する情報の収集、共有及び開示の促進</a:t>
                      </a:r>
                    </a:p>
                  </a:txBody>
                  <a:tcPr>
                    <a:lnT w="12700" cap="flat" cmpd="sng" algn="ctr">
                      <a:noFill/>
                      <a:prstDash val="solid"/>
                      <a:round/>
                      <a:headEnd type="none" w="med" len="med"/>
                      <a:tailEnd type="none" w="med" len="med"/>
                    </a:lnT>
                    <a:lnB w="12700" cmpd="sng">
                      <a:noFill/>
                    </a:lnB>
                    <a:solidFill>
                      <a:schemeClr val="accent1">
                        <a:lumMod val="75000"/>
                      </a:schemeClr>
                    </a:solidFill>
                  </a:tcPr>
                </a:tc>
                <a:extLst>
                  <a:ext uri="{0D108BD9-81ED-4DB2-BD59-A6C34878D82A}">
                    <a16:rowId xmlns:a16="http://schemas.microsoft.com/office/drawing/2014/main" val="957865743"/>
                  </a:ext>
                </a:extLst>
              </a:tr>
              <a:tr h="1119919">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780" b="0" dirty="0">
                          <a:solidFill>
                            <a:schemeClr val="tx1"/>
                          </a:solidFill>
                          <a:latin typeface="+mn-ea"/>
                          <a:ea typeface="+mn-ea"/>
                        </a:rPr>
                        <a:t>有益な情報を得るには自ら適切な情報提供を行う必要があるとの自覚のもと、サイバー攻撃や対策に関する情報共有を行う関係の構築及び被害の報告・公表への備えをさせる。</a:t>
                      </a:r>
                      <a:endParaRPr kumimoji="1" lang="en-US" altLang="ja-JP" sz="780" b="0" dirty="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780" b="0" dirty="0">
                          <a:solidFill>
                            <a:schemeClr val="tx1"/>
                          </a:solidFill>
                          <a:latin typeface="+mn-ea"/>
                          <a:ea typeface="+mn-ea"/>
                        </a:rPr>
                        <a:t>入手した情報を有効活用するための環境整備をさせる。 </a:t>
                      </a:r>
                      <a:endParaRPr kumimoji="1" lang="en-US" altLang="ja-JP" sz="780" b="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780" b="1" dirty="0">
                          <a:solidFill>
                            <a:schemeClr val="tx1"/>
                          </a:solidFill>
                          <a:latin typeface="+mn-ea"/>
                          <a:ea typeface="+mn-ea"/>
                        </a:rPr>
                        <a:t>対策例</a:t>
                      </a:r>
                      <a:endParaRPr kumimoji="1" lang="en-US" altLang="ja-JP" sz="780" b="1" dirty="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780" b="0" dirty="0">
                          <a:solidFill>
                            <a:schemeClr val="tx1"/>
                          </a:solidFill>
                          <a:latin typeface="+mn-ea"/>
                          <a:ea typeface="+mn-ea"/>
                        </a:rPr>
                        <a:t>株主やステークホルダーとの対話、広報による一般向け情報開示などの機会において、サイバーセキュリティインシデントに備えた日頃の取組などの情報開示に積極的に取組む。 </a:t>
                      </a:r>
                      <a:endParaRPr kumimoji="1" lang="en-US" altLang="ja-JP" sz="780" b="0" dirty="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780" b="0" dirty="0">
                          <a:solidFill>
                            <a:schemeClr val="tx1"/>
                          </a:solidFill>
                          <a:latin typeface="+mn-ea"/>
                          <a:ea typeface="+mn-ea"/>
                        </a:rPr>
                        <a:t>中小企業の場合は、商工会議所、商工会などを通じて地元で情報共有を行うことのできる相手を確保する。 </a:t>
                      </a:r>
                      <a:endParaRPr kumimoji="1" lang="en-US" altLang="ja-JP" sz="780" b="0" dirty="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780" b="0" dirty="0">
                          <a:solidFill>
                            <a:schemeClr val="tx1"/>
                          </a:solidFill>
                          <a:latin typeface="+mn-ea"/>
                          <a:ea typeface="+mn-ea"/>
                        </a:rPr>
                        <a:t>「サイバー攻撃被害に係る情報の共有・公表ガイダンス」を参考に、インシデントに備え、サイバーセキュリティ専門組織との情報共有や被害に係る情報の公表を行うに当たっての観点について、あらかじめ理解しておく。</a:t>
                      </a:r>
                    </a:p>
                  </a:txBody>
                  <a:tcP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93240293"/>
                  </a:ext>
                </a:extLst>
              </a:tr>
            </a:tbl>
          </a:graphicData>
        </a:graphic>
      </p:graphicFrame>
      <p:sp>
        <p:nvSpPr>
          <p:cNvPr id="18" name="テキスト ボックス 17">
            <a:extLst>
              <a:ext uri="{FF2B5EF4-FFF2-40B4-BE49-F238E27FC236}">
                <a16:creationId xmlns:a16="http://schemas.microsoft.com/office/drawing/2014/main" id="{503F3D2B-1BDC-BE1F-415D-079139BC9BE9}"/>
              </a:ext>
            </a:extLst>
          </p:cNvPr>
          <p:cNvSpPr txBox="1"/>
          <p:nvPr/>
        </p:nvSpPr>
        <p:spPr>
          <a:xfrm>
            <a:off x="626552" y="8870422"/>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経済産業省「</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サイバーセキュリティ経営ガイドライン </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Ver3.0</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endPar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endParaRPr>
          </a:p>
        </p:txBody>
      </p:sp>
      <p:graphicFrame>
        <p:nvGraphicFramePr>
          <p:cNvPr id="19" name="表 10">
            <a:extLst>
              <a:ext uri="{FF2B5EF4-FFF2-40B4-BE49-F238E27FC236}">
                <a16:creationId xmlns:a16="http://schemas.microsoft.com/office/drawing/2014/main" id="{B441E744-D9A5-1B92-07E4-BB5B63823F90}"/>
              </a:ext>
            </a:extLst>
          </p:cNvPr>
          <p:cNvGraphicFramePr>
            <a:graphicFrameLocks noGrp="1"/>
          </p:cNvGraphicFramePr>
          <p:nvPr/>
        </p:nvGraphicFramePr>
        <p:xfrm>
          <a:off x="626552" y="9070751"/>
          <a:ext cx="5612400" cy="335280"/>
        </p:xfrm>
        <a:graphic>
          <a:graphicData uri="http://schemas.openxmlformats.org/drawingml/2006/table">
            <a:tbl>
              <a:tblPr firstRow="1" bandRow="1">
                <a:tableStyleId>{5C22544A-7EE6-4342-B048-85BDC9FD1C3A}</a:tableStyleId>
              </a:tblPr>
              <a:tblGrid>
                <a:gridCol w="2191101">
                  <a:extLst>
                    <a:ext uri="{9D8B030D-6E8A-4147-A177-3AD203B41FA5}">
                      <a16:colId xmlns:a16="http://schemas.microsoft.com/office/drawing/2014/main" val="727053212"/>
                    </a:ext>
                  </a:extLst>
                </a:gridCol>
                <a:gridCol w="3421299">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indent="0">
                        <a:buFont typeface="Arial" panose="020B0604020202020204" pitchFamily="34" charset="0"/>
                        <a:buNone/>
                      </a:pPr>
                      <a:r>
                        <a:rPr kumimoji="1" lang="ja-JP" altLang="en-US" sz="500" b="0">
                          <a:solidFill>
                            <a:sysClr val="windowText" lastClr="000000"/>
                          </a:solidFill>
                          <a:latin typeface="メイリオ" panose="020B0604030504040204" pitchFamily="50" charset="-128"/>
                          <a:ea typeface="メイリオ" panose="020B0604030504040204" pitchFamily="50" charset="-128"/>
                        </a:rPr>
                        <a:t>サイバー攻撃被害に係る情報の共有・公表ガイダンス</a:t>
                      </a:r>
                      <a:endParaRPr kumimoji="1" lang="en-US" altLang="ja-JP" sz="5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indent="0">
                        <a:buFont typeface="Arial" panose="020B0604020202020204" pitchFamily="34" charset="0"/>
                        <a:buNone/>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4"/>
                        </a:rPr>
                        <a:t>https://www.nisc.go.jp/pdf/council/cs/kyogikai/guidance2022_honbun.pdf</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bl>
          </a:graphicData>
        </a:graphic>
      </p:graphicFrame>
    </p:spTree>
    <p:extLst>
      <p:ext uri="{BB962C8B-B14F-4D97-AF65-F5344CB8AC3E}">
        <p14:creationId xmlns:p14="http://schemas.microsoft.com/office/powerpoint/2010/main" val="390145370"/>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29F9A2C7-4205-0E6D-5C6C-3555848FA9D9}"/>
              </a:ext>
            </a:extLst>
          </p:cNvPr>
          <p:cNvSpPr>
            <a:spLocks noGrp="1"/>
          </p:cNvSpPr>
          <p:nvPr>
            <p:ph type="sldNum" sz="quarter" idx="12"/>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プレースホルダー 5">
            <a:extLst>
              <a:ext uri="{FF2B5EF4-FFF2-40B4-BE49-F238E27FC236}">
                <a16:creationId xmlns:a16="http://schemas.microsoft.com/office/drawing/2014/main" id="{DD149EFE-6645-0B2E-2BAE-93A23F3840FE}"/>
              </a:ext>
            </a:extLst>
          </p:cNvPr>
          <p:cNvSpPr>
            <a:spLocks noGrp="1"/>
          </p:cNvSpPr>
          <p:nvPr>
            <p:ph type="body" sz="quarter" idx="14"/>
          </p:nvPr>
        </p:nvSpPr>
        <p:spPr>
          <a:xfrm>
            <a:off x="1123950" y="1457325"/>
            <a:ext cx="4991100" cy="381000"/>
          </a:xfrm>
        </p:spPr>
        <p:txBody>
          <a:bodyPr/>
          <a:lstStyle/>
          <a:p>
            <a:r>
              <a:rPr lang="en-US" altLang="ja-JP"/>
              <a:t>7</a:t>
            </a:r>
            <a:r>
              <a:rPr kumimoji="1" lang="en-US" altLang="ja-JP"/>
              <a:t>-5-2. </a:t>
            </a:r>
            <a:r>
              <a:rPr kumimoji="1" lang="ja-JP" altLang="en-US" sz="1400"/>
              <a:t>サイバーセキュリティ経営ガイドラインの読み方</a:t>
            </a:r>
          </a:p>
        </p:txBody>
      </p:sp>
      <p:graphicFrame>
        <p:nvGraphicFramePr>
          <p:cNvPr id="8" name="表 7">
            <a:extLst>
              <a:ext uri="{FF2B5EF4-FFF2-40B4-BE49-F238E27FC236}">
                <a16:creationId xmlns:a16="http://schemas.microsoft.com/office/drawing/2014/main" id="{AA2DA98A-4F24-686D-AA8D-07FC25C888F8}"/>
              </a:ext>
            </a:extLst>
          </p:cNvPr>
          <p:cNvGraphicFramePr>
            <a:graphicFrameLocks noGrp="1"/>
          </p:cNvGraphicFramePr>
          <p:nvPr/>
        </p:nvGraphicFramePr>
        <p:xfrm>
          <a:off x="626674" y="2052000"/>
          <a:ext cx="5608526" cy="515433"/>
        </p:xfrm>
        <a:graphic>
          <a:graphicData uri="http://schemas.openxmlformats.org/drawingml/2006/table">
            <a:tbl>
              <a:tblPr firstRow="1" bandRow="1">
                <a:tableStyleId>{5C22544A-7EE6-4342-B048-85BDC9FD1C3A}</a:tableStyleId>
              </a:tblPr>
              <a:tblGrid>
                <a:gridCol w="5608526">
                  <a:extLst>
                    <a:ext uri="{9D8B030D-6E8A-4147-A177-3AD203B41FA5}">
                      <a16:colId xmlns:a16="http://schemas.microsoft.com/office/drawing/2014/main" val="2002786144"/>
                    </a:ext>
                  </a:extLst>
                </a:gridCol>
              </a:tblGrid>
              <a:tr h="515433">
                <a:tc>
                  <a:txBody>
                    <a:bodyPr/>
                    <a:lstStyle/>
                    <a:p>
                      <a:pPr algn="l"/>
                      <a:r>
                        <a:rPr lang="ja-JP" altLang="en-US" sz="1050" b="0" i="0">
                          <a:solidFill>
                            <a:schemeClr val="tx1"/>
                          </a:solidFill>
                          <a:effectLst/>
                          <a:latin typeface="+mn-ea"/>
                          <a:ea typeface="+mn-ea"/>
                        </a:rPr>
                        <a:t>　ここでは「経営者」、「情報セキュリティ対策の責任者（</a:t>
                      </a:r>
                      <a:r>
                        <a:rPr lang="en-US" altLang="ja-JP" sz="1050" b="0" i="0">
                          <a:solidFill>
                            <a:schemeClr val="tx1"/>
                          </a:solidFill>
                          <a:effectLst/>
                          <a:latin typeface="+mn-ea"/>
                          <a:ea typeface="+mn-ea"/>
                        </a:rPr>
                        <a:t>CISO</a:t>
                      </a:r>
                      <a:r>
                        <a:rPr lang="ja-JP" altLang="en-US" sz="1050" b="0" i="0">
                          <a:solidFill>
                            <a:schemeClr val="tx1"/>
                          </a:solidFill>
                          <a:effectLst/>
                          <a:latin typeface="+mn-ea"/>
                          <a:ea typeface="+mn-ea"/>
                        </a:rPr>
                        <a:t>など）」それぞれの立場から、本ガイドラインの内容を実践する際の役割、認識するべきことについて記載します。</a:t>
                      </a:r>
                    </a:p>
                  </a:txBody>
                  <a:tcPr>
                    <a:noFill/>
                  </a:tcPr>
                </a:tc>
                <a:extLst>
                  <a:ext uri="{0D108BD9-81ED-4DB2-BD59-A6C34878D82A}">
                    <a16:rowId xmlns:a16="http://schemas.microsoft.com/office/drawing/2014/main" val="955731625"/>
                  </a:ext>
                </a:extLst>
              </a:tr>
            </a:tbl>
          </a:graphicData>
        </a:graphic>
      </p:graphicFrame>
      <p:sp>
        <p:nvSpPr>
          <p:cNvPr id="3" name="テキスト ボックス 2">
            <a:extLst>
              <a:ext uri="{FF2B5EF4-FFF2-40B4-BE49-F238E27FC236}">
                <a16:creationId xmlns:a16="http://schemas.microsoft.com/office/drawing/2014/main" id="{E24CBC71-D25F-DCF7-5989-056D5A65F2E2}"/>
              </a:ext>
            </a:extLst>
          </p:cNvPr>
          <p:cNvSpPr txBox="1"/>
          <p:nvPr/>
        </p:nvSpPr>
        <p:spPr>
          <a:xfrm>
            <a:off x="758634" y="7641848"/>
            <a:ext cx="5329354"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経済産業省「</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サイバーセキュリティ経営ガイドライン </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Ver3.0</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endPar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endParaRPr>
          </a:p>
        </p:txBody>
      </p:sp>
      <p:graphicFrame>
        <p:nvGraphicFramePr>
          <p:cNvPr id="10" name="表 8">
            <a:extLst>
              <a:ext uri="{FF2B5EF4-FFF2-40B4-BE49-F238E27FC236}">
                <a16:creationId xmlns:a16="http://schemas.microsoft.com/office/drawing/2014/main" id="{3703DA9A-2E6C-F565-E188-975CB8F41FAF}"/>
              </a:ext>
            </a:extLst>
          </p:cNvPr>
          <p:cNvGraphicFramePr>
            <a:graphicFrameLocks noGrp="1"/>
          </p:cNvGraphicFramePr>
          <p:nvPr/>
        </p:nvGraphicFramePr>
        <p:xfrm>
          <a:off x="619048" y="2793739"/>
          <a:ext cx="5608526" cy="4833000"/>
        </p:xfrm>
        <a:graphic>
          <a:graphicData uri="http://schemas.openxmlformats.org/drawingml/2006/table">
            <a:tbl>
              <a:tblPr firstRow="1" bandRow="1">
                <a:tableStyleId>{7DF18680-E054-41AD-8BC1-D1AEF772440D}</a:tableStyleId>
              </a:tblPr>
              <a:tblGrid>
                <a:gridCol w="1208991">
                  <a:extLst>
                    <a:ext uri="{9D8B030D-6E8A-4147-A177-3AD203B41FA5}">
                      <a16:colId xmlns:a16="http://schemas.microsoft.com/office/drawing/2014/main" val="1382305429"/>
                    </a:ext>
                  </a:extLst>
                </a:gridCol>
                <a:gridCol w="4399535">
                  <a:extLst>
                    <a:ext uri="{9D8B030D-6E8A-4147-A177-3AD203B41FA5}">
                      <a16:colId xmlns:a16="http://schemas.microsoft.com/office/drawing/2014/main" val="2218190910"/>
                    </a:ext>
                  </a:extLst>
                </a:gridCol>
              </a:tblGrid>
              <a:tr h="489600">
                <a:tc>
                  <a:txBody>
                    <a:bodyPr/>
                    <a:lstStyle/>
                    <a:p>
                      <a:pPr algn="ctr"/>
                      <a:r>
                        <a:rPr kumimoji="1" lang="ja-JP" altLang="en-US" sz="1050" b="0">
                          <a:solidFill>
                            <a:schemeClr val="bg1"/>
                          </a:solidFill>
                        </a:rPr>
                        <a:t>対象者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1050" b="0">
                          <a:solidFill>
                            <a:schemeClr val="tx1"/>
                          </a:solidFill>
                        </a:rPr>
                        <a:t>経営者</a:t>
                      </a:r>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571717994"/>
                  </a:ext>
                </a:extLst>
              </a:tr>
              <a:tr h="286027">
                <a:tc>
                  <a:txBody>
                    <a:bodyPr/>
                    <a:lstStyle/>
                    <a:p>
                      <a:pPr algn="ctr"/>
                      <a:r>
                        <a:rPr kumimoji="1" lang="ja-JP" altLang="en-US" sz="1050" b="0">
                          <a:solidFill>
                            <a:schemeClr val="bg1"/>
                          </a:solidFill>
                        </a:rPr>
                        <a:t>役割</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1050" b="0">
                          <a:solidFill>
                            <a:schemeClr val="tx1"/>
                          </a:solidFill>
                        </a:rPr>
                        <a:t>・「</a:t>
                      </a:r>
                      <a:r>
                        <a:rPr kumimoji="1" lang="en-US" altLang="ja-JP" sz="1050" b="0">
                          <a:solidFill>
                            <a:schemeClr val="tx1"/>
                          </a:solidFill>
                        </a:rPr>
                        <a:t>3</a:t>
                      </a:r>
                      <a:r>
                        <a:rPr kumimoji="1" lang="ja-JP" altLang="en-US" sz="1050" b="0">
                          <a:solidFill>
                            <a:schemeClr val="tx1"/>
                          </a:solidFill>
                        </a:rPr>
                        <a:t>原則」の理解</a:t>
                      </a:r>
                      <a:endParaRPr kumimoji="1" lang="en-US" altLang="ja-JP" sz="1050" b="0">
                        <a:solidFill>
                          <a:schemeClr val="tx1"/>
                        </a:solidFill>
                      </a:endParaRPr>
                    </a:p>
                    <a:p>
                      <a:r>
                        <a:rPr kumimoji="1" lang="ja-JP" altLang="en-US" sz="1050" b="0">
                          <a:solidFill>
                            <a:schemeClr val="tx1"/>
                          </a:solidFill>
                        </a:rPr>
                        <a:t>・重要１０項目について、</a:t>
                      </a:r>
                      <a:r>
                        <a:rPr lang="ja-JP" altLang="en-US" sz="1050" b="0">
                          <a:solidFill>
                            <a:srgbClr val="333333"/>
                          </a:solidFill>
                          <a:latin typeface="メイリオ" panose="020B0604030504040204" pitchFamily="50" charset="-128"/>
                          <a:ea typeface="メイリオ" panose="020B0604030504040204" pitchFamily="50" charset="-128"/>
                        </a:rPr>
                        <a:t>情報</a:t>
                      </a:r>
                      <a:r>
                        <a:rPr lang="ja-JP" altLang="en-US" sz="1050" b="0" i="0">
                          <a:solidFill>
                            <a:srgbClr val="333333"/>
                          </a:solidFill>
                          <a:effectLst/>
                          <a:latin typeface="メイリオ" panose="020B0604030504040204" pitchFamily="50" charset="-128"/>
                          <a:ea typeface="メイリオ" panose="020B0604030504040204" pitchFamily="50" charset="-128"/>
                        </a:rPr>
                        <a:t>セキュリティ対策の責任者（</a:t>
                      </a:r>
                      <a:r>
                        <a:rPr lang="en-US" altLang="ja-JP" sz="1050" b="0" i="0">
                          <a:solidFill>
                            <a:srgbClr val="333333"/>
                          </a:solidFill>
                          <a:effectLst/>
                          <a:latin typeface="メイリオ" panose="020B0604030504040204" pitchFamily="50" charset="-128"/>
                          <a:ea typeface="メイリオ" panose="020B0604030504040204" pitchFamily="50" charset="-128"/>
                        </a:rPr>
                        <a:t>CISO</a:t>
                      </a:r>
                      <a:r>
                        <a:rPr lang="ja-JP" altLang="en-US" sz="1050" b="0" i="0">
                          <a:solidFill>
                            <a:srgbClr val="333333"/>
                          </a:solidFill>
                          <a:effectLst/>
                          <a:latin typeface="メイリオ" panose="020B0604030504040204" pitchFamily="50" charset="-128"/>
                          <a:ea typeface="メイリオ" panose="020B0604030504040204" pitchFamily="50" charset="-128"/>
                        </a:rPr>
                        <a:t>など）に指示を出す</a:t>
                      </a:r>
                      <a:endParaRPr lang="en-US" altLang="ja-JP" sz="1050" b="0" i="0">
                        <a:solidFill>
                          <a:srgbClr val="333333"/>
                        </a:solidFill>
                        <a:effectLst/>
                        <a:latin typeface="メイリオ" panose="020B0604030504040204" pitchFamily="50" charset="-128"/>
                        <a:ea typeface="メイリオ" panose="020B0604030504040204" pitchFamily="50" charset="-128"/>
                      </a:endParaRPr>
                    </a:p>
                    <a:p>
                      <a:r>
                        <a:rPr kumimoji="1" lang="ja-JP" altLang="en-US" sz="1050" b="0" i="0">
                          <a:solidFill>
                            <a:srgbClr val="333333"/>
                          </a:solidFill>
                          <a:effectLst/>
                          <a:latin typeface="メイリオ" panose="020B0604030504040204" pitchFamily="50" charset="-128"/>
                          <a:ea typeface="メイリオ" panose="020B0604030504040204" pitchFamily="50" charset="-128"/>
                        </a:rPr>
                        <a:t>・リーダーシップの発揮</a:t>
                      </a:r>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38640317"/>
                  </a:ext>
                </a:extLst>
              </a:tr>
              <a:tr h="286027">
                <a:tc>
                  <a:txBody>
                    <a:bodyPr/>
                    <a:lstStyle/>
                    <a:p>
                      <a:pPr algn="ctr"/>
                      <a:r>
                        <a:rPr kumimoji="1" lang="ja-JP" altLang="en-US" sz="1050" b="0">
                          <a:solidFill>
                            <a:schemeClr val="bg1"/>
                          </a:solidFill>
                        </a:rPr>
                        <a:t>認識すべきこと</a:t>
                      </a:r>
                      <a:endParaRPr kumimoji="1" lang="en-US" altLang="ja-JP" sz="1050" b="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en-US" altLang="ja-JP" sz="1050" b="1">
                          <a:solidFill>
                            <a:srgbClr val="000000"/>
                          </a:solidFill>
                        </a:rPr>
                        <a:t>ERM</a:t>
                      </a:r>
                      <a:r>
                        <a:rPr kumimoji="1" lang="ja-JP" altLang="en-US" sz="1050" b="1">
                          <a:solidFill>
                            <a:srgbClr val="000000"/>
                          </a:solidFill>
                        </a:rPr>
                        <a:t>（エンタープライズリスクマネジメント）</a:t>
                      </a:r>
                      <a:r>
                        <a:rPr kumimoji="1" lang="ja-JP" altLang="en-US" sz="1050" b="1">
                          <a:solidFill>
                            <a:schemeClr val="tx1"/>
                          </a:solidFill>
                        </a:rPr>
                        <a:t>にサイバー攻撃のリスクを含めること</a:t>
                      </a:r>
                    </a:p>
                    <a:p>
                      <a:r>
                        <a:rPr kumimoji="1" lang="ja-JP" altLang="en-US" sz="1050" b="0">
                          <a:solidFill>
                            <a:schemeClr val="tx1"/>
                          </a:solidFill>
                        </a:rPr>
                        <a:t>現在、企業活動の多くは</a:t>
                      </a:r>
                      <a:r>
                        <a:rPr kumimoji="1" lang="en-US" altLang="ja-JP" sz="1050" b="0">
                          <a:solidFill>
                            <a:schemeClr val="tx1"/>
                          </a:solidFill>
                        </a:rPr>
                        <a:t>IT</a:t>
                      </a:r>
                      <a:r>
                        <a:rPr kumimoji="1" lang="ja-JP" altLang="en-US" sz="1050" b="0">
                          <a:solidFill>
                            <a:schemeClr val="tx1"/>
                          </a:solidFill>
                        </a:rPr>
                        <a:t>に依存しています。そのため、内部統制システムの構築や、コーポレートガバナンス・コードに基づく開示と対話などにおいて、サイバー攻撃のリスクを考慮する必要があります。</a:t>
                      </a:r>
                    </a:p>
                    <a:p>
                      <a:endParaRPr kumimoji="1" lang="en-US" altLang="ja-JP" sz="1050" b="0">
                        <a:solidFill>
                          <a:schemeClr val="tx1"/>
                        </a:solidFill>
                      </a:endParaRPr>
                    </a:p>
                    <a:p>
                      <a:r>
                        <a:rPr kumimoji="1" lang="ja-JP" altLang="en-US" sz="1050" b="1">
                          <a:solidFill>
                            <a:schemeClr val="tx1"/>
                          </a:solidFill>
                        </a:rPr>
                        <a:t>サプライチェーン上のリスクを認識すること</a:t>
                      </a:r>
                    </a:p>
                    <a:p>
                      <a:r>
                        <a:rPr kumimoji="1" lang="ja-JP" altLang="en-US" sz="1050" b="0">
                          <a:solidFill>
                            <a:schemeClr val="tx1"/>
                          </a:solidFill>
                        </a:rPr>
                        <a:t>現在、サプライチェーンの多様化が進み、サイバー攻撃の起点は広く拡散しています。したがって、サプライチェーン全体を考慮したリスクマネジメントが必要です。</a:t>
                      </a:r>
                      <a:endParaRPr kumimoji="1" lang="en-US" altLang="ja-JP" sz="1050" b="0">
                        <a:solidFill>
                          <a:schemeClr val="tx1"/>
                        </a:solidFill>
                      </a:endParaRPr>
                    </a:p>
                    <a:p>
                      <a:endParaRPr kumimoji="1" lang="en-US" altLang="ja-JP" sz="1050" b="0">
                        <a:solidFill>
                          <a:schemeClr val="tx1"/>
                        </a:solidFill>
                      </a:endParaRPr>
                    </a:p>
                    <a:p>
                      <a:r>
                        <a:rPr kumimoji="1" lang="ja-JP" altLang="en-US" sz="1050" b="1">
                          <a:solidFill>
                            <a:schemeClr val="tx1"/>
                          </a:solidFill>
                        </a:rPr>
                        <a:t>サイバーセキュリティ対策は担当者に丸投げしてはいけない</a:t>
                      </a:r>
                      <a:endParaRPr kumimoji="1" lang="en-US" altLang="ja-JP" sz="1050" b="1">
                        <a:solidFill>
                          <a:schemeClr val="tx1"/>
                        </a:solidFill>
                      </a:endParaRPr>
                    </a:p>
                    <a:p>
                      <a:r>
                        <a:rPr kumimoji="1" lang="ja-JP" altLang="en-US" sz="1050" b="0">
                          <a:solidFill>
                            <a:schemeClr val="tx1"/>
                          </a:solidFill>
                        </a:rPr>
                        <a:t>経営者は、インシデント発生時に法的・社会的責任を負い、事業停止や新たな脅威に対処するための経営判断を迫られることがあります。そのため、経営者は、サイバーセキュリティ対策を担当者に丸投げせずに、自ら主体的に取組む必要があります。</a:t>
                      </a:r>
                      <a:endParaRPr kumimoji="1" lang="en-US" altLang="ja-JP" sz="1050" b="0">
                        <a:solidFill>
                          <a:schemeClr val="tx1"/>
                        </a:solidFill>
                      </a:endParaRPr>
                    </a:p>
                    <a:p>
                      <a:endParaRPr kumimoji="1" lang="en-US" altLang="ja-JP" sz="1050" b="0">
                        <a:solidFill>
                          <a:schemeClr val="tx1"/>
                        </a:solidFill>
                      </a:endParaRPr>
                    </a:p>
                    <a:p>
                      <a:r>
                        <a:rPr kumimoji="1" lang="ja-JP" altLang="en-US" sz="1050" b="1">
                          <a:solidFill>
                            <a:schemeClr val="tx1"/>
                          </a:solidFill>
                        </a:rPr>
                        <a:t>サイバーセキュリティ対策は投資と位置付けること</a:t>
                      </a:r>
                      <a:br>
                        <a:rPr kumimoji="1" lang="en-US" altLang="ja-JP" sz="1050" b="0">
                          <a:solidFill>
                            <a:schemeClr val="tx1"/>
                          </a:solidFill>
                        </a:rPr>
                      </a:br>
                      <a:r>
                        <a:rPr kumimoji="1" lang="ja-JP" altLang="en-US" sz="1050" b="0">
                          <a:solidFill>
                            <a:schemeClr val="tx1"/>
                          </a:solidFill>
                        </a:rPr>
                        <a:t>サイバーセキュリティ対策への投資では、直接的な収益を算出することは困難です。しかし、サイバーセキュリティ対策への投資は、企業活動におけるコストや損失を減らすために必要不可欠な投資であるとともに、将来の事業活動・成長に必須な投資でもあります。</a:t>
                      </a:r>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05859213"/>
                  </a:ext>
                </a:extLst>
              </a:tr>
            </a:tbl>
          </a:graphicData>
        </a:graphic>
      </p:graphicFrame>
      <p:grpSp>
        <p:nvGrpSpPr>
          <p:cNvPr id="12" name="グループ化 11">
            <a:extLst>
              <a:ext uri="{FF2B5EF4-FFF2-40B4-BE49-F238E27FC236}">
                <a16:creationId xmlns:a16="http://schemas.microsoft.com/office/drawing/2014/main" id="{9463C702-EE3E-120F-AC4A-90940D2E46A2}"/>
              </a:ext>
            </a:extLst>
          </p:cNvPr>
          <p:cNvGrpSpPr/>
          <p:nvPr/>
        </p:nvGrpSpPr>
        <p:grpSpPr>
          <a:xfrm>
            <a:off x="5698952" y="2548011"/>
            <a:ext cx="540000" cy="540000"/>
            <a:chOff x="1311801" y="2380834"/>
            <a:chExt cx="540000" cy="540000"/>
          </a:xfrm>
        </p:grpSpPr>
        <p:sp>
          <p:nvSpPr>
            <p:cNvPr id="16" name="楕円 15">
              <a:extLst>
                <a:ext uri="{FF2B5EF4-FFF2-40B4-BE49-F238E27FC236}">
                  <a16:creationId xmlns:a16="http://schemas.microsoft.com/office/drawing/2014/main" id="{83BE945C-1CA6-EEA3-F633-3AC3F842889E}"/>
                </a:ext>
              </a:extLst>
            </p:cNvPr>
            <p:cNvSpPr/>
            <p:nvPr/>
          </p:nvSpPr>
          <p:spPr>
            <a:xfrm>
              <a:off x="1311801" y="2380834"/>
              <a:ext cx="540000" cy="540000"/>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7" name="図 16">
              <a:extLst>
                <a:ext uri="{FF2B5EF4-FFF2-40B4-BE49-F238E27FC236}">
                  <a16:creationId xmlns:a16="http://schemas.microsoft.com/office/drawing/2014/main" id="{3C6D2798-89ED-18D9-D01D-01FFF48B497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35040" y="2506213"/>
              <a:ext cx="300574" cy="300574"/>
            </a:xfrm>
            <a:prstGeom prst="rect">
              <a:avLst/>
            </a:prstGeom>
          </p:spPr>
        </p:pic>
      </p:grpSp>
      <p:graphicFrame>
        <p:nvGraphicFramePr>
          <p:cNvPr id="4" name="表 29">
            <a:extLst>
              <a:ext uri="{FF2B5EF4-FFF2-40B4-BE49-F238E27FC236}">
                <a16:creationId xmlns:a16="http://schemas.microsoft.com/office/drawing/2014/main" id="{0A25878C-0EB6-7168-7DEC-7BF2C056EC37}"/>
              </a:ext>
            </a:extLst>
          </p:cNvPr>
          <p:cNvGraphicFramePr>
            <a:graphicFrameLocks noGrp="1"/>
          </p:cNvGraphicFramePr>
          <p:nvPr/>
        </p:nvGraphicFramePr>
        <p:xfrm>
          <a:off x="619052" y="8226806"/>
          <a:ext cx="5616573" cy="949326"/>
        </p:xfrm>
        <a:graphic>
          <a:graphicData uri="http://schemas.openxmlformats.org/drawingml/2006/table">
            <a:tbl>
              <a:tblPr firstRow="1" bandRow="1">
                <a:tableStyleId>{5C22544A-7EE6-4342-B048-85BDC9FD1C3A}</a:tableStyleId>
              </a:tblPr>
              <a:tblGrid>
                <a:gridCol w="5616573">
                  <a:extLst>
                    <a:ext uri="{9D8B030D-6E8A-4147-A177-3AD203B41FA5}">
                      <a16:colId xmlns:a16="http://schemas.microsoft.com/office/drawing/2014/main" val="176878453"/>
                    </a:ext>
                  </a:extLst>
                </a:gridCol>
              </a:tblGrid>
              <a:tr h="949326">
                <a:tc>
                  <a:txBody>
                    <a:bodyPr/>
                    <a:lstStyle/>
                    <a:p>
                      <a:pPr algn="l"/>
                      <a:r>
                        <a:rPr kumimoji="1" lang="ja-JP" altLang="en-US" sz="1100" b="1">
                          <a:solidFill>
                            <a:schemeClr val="tx1"/>
                          </a:solidFill>
                          <a:latin typeface="メイリオ" panose="020B0604030504040204" pitchFamily="50" charset="-128"/>
                          <a:ea typeface="メイリオ" panose="020B0604030504040204" pitchFamily="50" charset="-128"/>
                        </a:rPr>
                        <a:t>　</a:t>
                      </a:r>
                      <a:r>
                        <a:rPr kumimoji="1" lang="en-US" altLang="ja-JP" sz="1100" b="1">
                          <a:solidFill>
                            <a:schemeClr val="tx1"/>
                          </a:solidFill>
                          <a:latin typeface="メイリオ" panose="020B0604030504040204" pitchFamily="50" charset="-128"/>
                          <a:ea typeface="メイリオ" panose="020B0604030504040204" pitchFamily="50" charset="-128"/>
                        </a:rPr>
                        <a:t>ERM</a:t>
                      </a:r>
                      <a:r>
                        <a:rPr kumimoji="1" lang="ja-JP" altLang="en-US" sz="1100" b="1">
                          <a:solidFill>
                            <a:schemeClr val="tx1"/>
                          </a:solidFill>
                          <a:latin typeface="メイリオ" panose="020B0604030504040204" pitchFamily="50" charset="-128"/>
                          <a:ea typeface="メイリオ" panose="020B0604030504040204" pitchFamily="50" charset="-128"/>
                        </a:rPr>
                        <a:t>（エンタープライズリスクマネジメント）とは</a:t>
                      </a:r>
                      <a:endParaRPr kumimoji="1" lang="en-US" altLang="ja-JP" sz="1100" b="1">
                        <a:solidFill>
                          <a:schemeClr val="tx1"/>
                        </a:solidFill>
                        <a:latin typeface="メイリオ" panose="020B0604030504040204" pitchFamily="50" charset="-128"/>
                        <a:ea typeface="メイリオ" panose="020B0604030504040204" pitchFamily="50" charset="-128"/>
                      </a:endParaRPr>
                    </a:p>
                    <a:p>
                      <a:pPr algn="l"/>
                      <a:r>
                        <a:rPr kumimoji="1" lang="ja-JP" altLang="en-US" sz="1100" b="0" i="0" u="none" strike="noStrike" kern="1200">
                          <a:solidFill>
                            <a:schemeClr val="tx1"/>
                          </a:solidFill>
                          <a:effectLst/>
                          <a:latin typeface="メイリオ" panose="020B0604030504040204" pitchFamily="50" charset="-128"/>
                          <a:ea typeface="メイリオ" panose="020B0604030504040204" pitchFamily="50" charset="-128"/>
                        </a:rPr>
                        <a:t>　</a:t>
                      </a:r>
                      <a:r>
                        <a:rPr kumimoji="1" lang="ja-JP" altLang="en-US" sz="1100" b="0" i="0" u="none" strike="noStrike" kern="1200">
                          <a:solidFill>
                            <a:srgbClr val="222222"/>
                          </a:solidFill>
                          <a:effectLst/>
                          <a:latin typeface="+mn-ea"/>
                        </a:rPr>
                        <a:t>企業が直面するリスクに対して、企業全体で管理することです。国際競争や情報技術の急速な進化により、企業が直面するリスクも多様化しています。このような状況下で、従来の部門ごとにリスクに対して管理するのではなく、企業全体で管理することが重要です。</a:t>
                      </a:r>
                      <a:endParaRPr kumimoji="1" lang="en-US" altLang="ja-JP" sz="1100" b="0">
                        <a:solidFill>
                          <a:schemeClr val="tx1"/>
                        </a:solid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35827206"/>
                  </a:ext>
                </a:extLst>
              </a:tr>
            </a:tbl>
          </a:graphicData>
        </a:graphic>
      </p:graphicFrame>
      <p:grpSp>
        <p:nvGrpSpPr>
          <p:cNvPr id="5" name="グループ化 4">
            <a:extLst>
              <a:ext uri="{FF2B5EF4-FFF2-40B4-BE49-F238E27FC236}">
                <a16:creationId xmlns:a16="http://schemas.microsoft.com/office/drawing/2014/main" id="{A72A7924-0EB4-6CAB-A20B-37F7BECB3FB3}"/>
              </a:ext>
            </a:extLst>
          </p:cNvPr>
          <p:cNvGrpSpPr/>
          <p:nvPr/>
        </p:nvGrpSpPr>
        <p:grpSpPr>
          <a:xfrm>
            <a:off x="256298" y="8035739"/>
            <a:ext cx="757258" cy="300134"/>
            <a:chOff x="-586383" y="7984939"/>
            <a:chExt cx="1007910" cy="707703"/>
          </a:xfrm>
        </p:grpSpPr>
        <p:sp>
          <p:nvSpPr>
            <p:cNvPr id="9" name="テキスト ボックス 8">
              <a:extLst>
                <a:ext uri="{FF2B5EF4-FFF2-40B4-BE49-F238E27FC236}">
                  <a16:creationId xmlns:a16="http://schemas.microsoft.com/office/drawing/2014/main" id="{D6277966-1422-E18B-4540-7F2B9102154E}"/>
                </a:ext>
              </a:extLst>
            </p:cNvPr>
            <p:cNvSpPr txBox="1"/>
            <p:nvPr/>
          </p:nvSpPr>
          <p:spPr>
            <a:xfrm rot="20511245">
              <a:off x="-586383" y="8338230"/>
              <a:ext cx="922625" cy="354412"/>
            </a:xfrm>
            <a:custGeom>
              <a:avLst/>
              <a:gdLst>
                <a:gd name="connsiteX0" fmla="*/ 0 w 922625"/>
                <a:gd name="connsiteY0" fmla="*/ 0 h 354412"/>
                <a:gd name="connsiteX1" fmla="*/ 922625 w 922625"/>
                <a:gd name="connsiteY1" fmla="*/ 0 h 354412"/>
                <a:gd name="connsiteX2" fmla="*/ 922625 w 922625"/>
                <a:gd name="connsiteY2" fmla="*/ 354412 h 354412"/>
                <a:gd name="connsiteX3" fmla="*/ 0 w 922625"/>
                <a:gd name="connsiteY3" fmla="*/ 354412 h 354412"/>
                <a:gd name="connsiteX4" fmla="*/ 0 w 922625"/>
                <a:gd name="connsiteY4" fmla="*/ 0 h 35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625" h="354412" fill="none" extrusionOk="0">
                  <a:moveTo>
                    <a:pt x="0" y="0"/>
                  </a:moveTo>
                  <a:cubicBezTo>
                    <a:pt x="361687" y="52568"/>
                    <a:pt x="480513" y="-54228"/>
                    <a:pt x="922625" y="0"/>
                  </a:cubicBezTo>
                  <a:cubicBezTo>
                    <a:pt x="910715" y="96955"/>
                    <a:pt x="946107" y="279983"/>
                    <a:pt x="922625" y="354412"/>
                  </a:cubicBezTo>
                  <a:cubicBezTo>
                    <a:pt x="503054" y="314207"/>
                    <a:pt x="197963" y="403363"/>
                    <a:pt x="0" y="354412"/>
                  </a:cubicBezTo>
                  <a:cubicBezTo>
                    <a:pt x="21079" y="230379"/>
                    <a:pt x="15949" y="82626"/>
                    <a:pt x="0" y="0"/>
                  </a:cubicBezTo>
                  <a:close/>
                </a:path>
                <a:path w="922625" h="354412" stroke="0" extrusionOk="0">
                  <a:moveTo>
                    <a:pt x="0" y="0"/>
                  </a:moveTo>
                  <a:cubicBezTo>
                    <a:pt x="147004" y="-40783"/>
                    <a:pt x="752825" y="-70567"/>
                    <a:pt x="922625" y="0"/>
                  </a:cubicBezTo>
                  <a:cubicBezTo>
                    <a:pt x="930839" y="73891"/>
                    <a:pt x="908673" y="295727"/>
                    <a:pt x="922625" y="354412"/>
                  </a:cubicBezTo>
                  <a:cubicBezTo>
                    <a:pt x="698256" y="309258"/>
                    <a:pt x="352668" y="432602"/>
                    <a:pt x="0" y="354412"/>
                  </a:cubicBezTo>
                  <a:cubicBezTo>
                    <a:pt x="-4666" y="239936"/>
                    <a:pt x="-6228" y="161744"/>
                    <a:pt x="0" y="0"/>
                  </a:cubicBezTo>
                  <a:close/>
                </a:path>
              </a:pathLst>
            </a:custGeom>
            <a:solidFill>
              <a:schemeClr val="bg1"/>
            </a:solidFill>
            <a:ln>
              <a:solidFill>
                <a:schemeClr val="accent1"/>
              </a:solidFill>
              <a:extLst>
                <a:ext uri="{C807C97D-BFC1-408E-A445-0C87EB9F89A2}">
                  <ask:lineSketchStyleProps xmlns:ask="http://schemas.microsoft.com/office/drawing/2018/sketchyshapes" sd="2650216993">
                    <a:prstGeom prst="rect">
                      <a:avLst/>
                    </a:prstGeom>
                    <ask:type>
                      <ask:lineSketchCurved/>
                    </ask:type>
                  </ask:lineSketchStyleProps>
                </a:ext>
              </a:extLst>
            </a:ln>
            <a:effectLst>
              <a:outerShdw blurRad="50800" dist="38100" dir="2700000" algn="tl" rotWithShape="0">
                <a:prstClr val="black">
                  <a:alpha val="40000"/>
                </a:prstClr>
              </a:outerShd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rPr>
                <a:t>One Point</a:t>
              </a:r>
              <a:endParaRPr kumimoji="1" lang="ja-JP" altLang="en-US"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endParaRPr>
            </a:p>
          </p:txBody>
        </p:sp>
        <p:pic>
          <p:nvPicPr>
            <p:cNvPr id="11" name="図 10">
              <a:extLst>
                <a:ext uri="{FF2B5EF4-FFF2-40B4-BE49-F238E27FC236}">
                  <a16:creationId xmlns:a16="http://schemas.microsoft.com/office/drawing/2014/main" id="{8CCA233A-AD58-5803-C0D4-6F303F1AC9F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166120" y="7984939"/>
              <a:ext cx="255407" cy="378304"/>
            </a:xfrm>
            <a:prstGeom prst="rect">
              <a:avLst/>
            </a:prstGeom>
          </p:spPr>
        </p:pic>
      </p:grpSp>
      <p:sp>
        <p:nvSpPr>
          <p:cNvPr id="13" name="テキスト プレースホルダー 2">
            <a:extLst>
              <a:ext uri="{FF2B5EF4-FFF2-40B4-BE49-F238E27FC236}">
                <a16:creationId xmlns:a16="http://schemas.microsoft.com/office/drawing/2014/main" id="{CA32E361-DBC2-E27E-E956-C5CA2FC3ED05}"/>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7-5.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サイバーセキュリティ経営ガイドライン</a:t>
            </a:r>
            <a:endParaRPr kumimoji="1" lang="ja-JP" altLang="en-US" sz="1100" b="1" i="0" u="none" strike="noStrike" kern="120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p:txBody>
      </p:sp>
      <p:sp>
        <p:nvSpPr>
          <p:cNvPr id="15" name="スライド番号プレースホルダー 4">
            <a:extLst>
              <a:ext uri="{FF2B5EF4-FFF2-40B4-BE49-F238E27FC236}">
                <a16:creationId xmlns:a16="http://schemas.microsoft.com/office/drawing/2014/main" id="{B402602D-D117-D2B6-C5D8-685C0FD8EDD1}"/>
              </a:ext>
            </a:extLst>
          </p:cNvPr>
          <p:cNvSpPr txBox="1">
            <a:spLocks/>
          </p:cNvSpPr>
          <p:nvPr/>
        </p:nvSpPr>
        <p:spPr>
          <a:xfrm>
            <a:off x="2657475" y="9432000"/>
            <a:ext cx="1543050" cy="351872"/>
          </a:xfrm>
          <a:prstGeom prst="rect">
            <a:avLst/>
          </a:prstGeom>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28</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258873906"/>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29F9A2C7-4205-0E6D-5C6C-3555848FA9D9}"/>
              </a:ext>
            </a:extLst>
          </p:cNvPr>
          <p:cNvSpPr>
            <a:spLocks noGrp="1"/>
          </p:cNvSpPr>
          <p:nvPr>
            <p:ph type="sldNum" sz="quarter" idx="12"/>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プレースホルダー 5">
            <a:extLst>
              <a:ext uri="{FF2B5EF4-FFF2-40B4-BE49-F238E27FC236}">
                <a16:creationId xmlns:a16="http://schemas.microsoft.com/office/drawing/2014/main" id="{DD149EFE-6645-0B2E-2BAE-93A23F3840FE}"/>
              </a:ext>
            </a:extLst>
          </p:cNvPr>
          <p:cNvSpPr>
            <a:spLocks noGrp="1"/>
          </p:cNvSpPr>
          <p:nvPr>
            <p:ph type="body" sz="quarter" idx="14"/>
          </p:nvPr>
        </p:nvSpPr>
        <p:spPr>
          <a:xfrm>
            <a:off x="1123949" y="1457325"/>
            <a:ext cx="5013001" cy="381000"/>
          </a:xfrm>
        </p:spPr>
        <p:txBody>
          <a:bodyPr/>
          <a:lstStyle/>
          <a:p>
            <a:r>
              <a:rPr kumimoji="1" lang="en-US" altLang="ja-JP"/>
              <a:t>7-5-2. </a:t>
            </a:r>
            <a:r>
              <a:rPr kumimoji="1" lang="ja-JP" altLang="en-US" sz="1400"/>
              <a:t>サイバーセキュリティ経営ガイドラインの読み方</a:t>
            </a:r>
          </a:p>
        </p:txBody>
      </p:sp>
      <p:graphicFrame>
        <p:nvGraphicFramePr>
          <p:cNvPr id="10" name="表 8">
            <a:extLst>
              <a:ext uri="{FF2B5EF4-FFF2-40B4-BE49-F238E27FC236}">
                <a16:creationId xmlns:a16="http://schemas.microsoft.com/office/drawing/2014/main" id="{669F67D3-D072-733B-DFD0-7BF39970B413}"/>
              </a:ext>
            </a:extLst>
          </p:cNvPr>
          <p:cNvGraphicFramePr>
            <a:graphicFrameLocks noGrp="1"/>
          </p:cNvGraphicFramePr>
          <p:nvPr>
            <p:extLst>
              <p:ext uri="{D42A27DB-BD31-4B8C-83A1-F6EECF244321}">
                <p14:modId xmlns:p14="http://schemas.microsoft.com/office/powerpoint/2010/main" val="171079705"/>
              </p:ext>
            </p:extLst>
          </p:nvPr>
        </p:nvGraphicFramePr>
        <p:xfrm>
          <a:off x="622800" y="2312306"/>
          <a:ext cx="5612400" cy="3233899"/>
        </p:xfrm>
        <a:graphic>
          <a:graphicData uri="http://schemas.openxmlformats.org/drawingml/2006/table">
            <a:tbl>
              <a:tblPr firstRow="1" bandRow="1">
                <a:tableStyleId>{7DF18680-E054-41AD-8BC1-D1AEF772440D}</a:tableStyleId>
              </a:tblPr>
              <a:tblGrid>
                <a:gridCol w="1209826">
                  <a:extLst>
                    <a:ext uri="{9D8B030D-6E8A-4147-A177-3AD203B41FA5}">
                      <a16:colId xmlns:a16="http://schemas.microsoft.com/office/drawing/2014/main" val="1382305429"/>
                    </a:ext>
                  </a:extLst>
                </a:gridCol>
                <a:gridCol w="4402574">
                  <a:extLst>
                    <a:ext uri="{9D8B030D-6E8A-4147-A177-3AD203B41FA5}">
                      <a16:colId xmlns:a16="http://schemas.microsoft.com/office/drawing/2014/main" val="2218190910"/>
                    </a:ext>
                  </a:extLst>
                </a:gridCol>
              </a:tblGrid>
              <a:tr h="490699">
                <a:tc>
                  <a:txBody>
                    <a:bodyPr/>
                    <a:lstStyle/>
                    <a:p>
                      <a:pPr algn="ctr"/>
                      <a:r>
                        <a:rPr kumimoji="1" lang="ja-JP" altLang="en-US" sz="1050" b="0">
                          <a:solidFill>
                            <a:schemeClr val="bg1"/>
                          </a:solidFill>
                        </a:rPr>
                        <a:t>対象者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lang="ja-JP" altLang="en-US" sz="1050" b="0">
                          <a:solidFill>
                            <a:srgbClr val="333333"/>
                          </a:solidFill>
                          <a:latin typeface="メイリオ" panose="020B0604030504040204" pitchFamily="50" charset="-128"/>
                          <a:ea typeface="メイリオ" panose="020B0604030504040204" pitchFamily="50" charset="-128"/>
                        </a:rPr>
                        <a:t>情報</a:t>
                      </a:r>
                      <a:r>
                        <a:rPr lang="ja-JP" altLang="en-US" sz="1050" b="0" i="0">
                          <a:solidFill>
                            <a:srgbClr val="333333"/>
                          </a:solidFill>
                          <a:effectLst/>
                          <a:latin typeface="メイリオ" panose="020B0604030504040204" pitchFamily="50" charset="-128"/>
                          <a:ea typeface="メイリオ" panose="020B0604030504040204" pitchFamily="50" charset="-128"/>
                        </a:rPr>
                        <a:t>セキュリティ対策を実施する上で責任者となる担当幹部</a:t>
                      </a:r>
                      <a:endParaRPr lang="en-US" altLang="ja-JP" sz="1050" b="0" i="0">
                        <a:solidFill>
                          <a:srgbClr val="333333"/>
                        </a:solidFill>
                        <a:effectLst/>
                        <a:latin typeface="メイリオ" panose="020B0604030504040204" pitchFamily="50" charset="-128"/>
                        <a:ea typeface="メイリオ" panose="020B0604030504040204" pitchFamily="50" charset="-128"/>
                      </a:endParaRPr>
                    </a:p>
                    <a:p>
                      <a:r>
                        <a:rPr lang="ja-JP" altLang="en-US" sz="1050" b="0" i="0">
                          <a:solidFill>
                            <a:srgbClr val="333333"/>
                          </a:solidFill>
                          <a:effectLst/>
                          <a:latin typeface="メイリオ" panose="020B0604030504040204" pitchFamily="50" charset="-128"/>
                          <a:ea typeface="メイリオ" panose="020B0604030504040204" pitchFamily="50" charset="-128"/>
                        </a:rPr>
                        <a:t>（</a:t>
                      </a:r>
                      <a:r>
                        <a:rPr lang="en-US" altLang="ja-JP" sz="1050" b="0" i="0">
                          <a:solidFill>
                            <a:srgbClr val="333333"/>
                          </a:solidFill>
                          <a:effectLst/>
                          <a:latin typeface="メイリオ" panose="020B0604030504040204" pitchFamily="50" charset="-128"/>
                          <a:ea typeface="メイリオ" panose="020B0604030504040204" pitchFamily="50" charset="-128"/>
                        </a:rPr>
                        <a:t>CISO</a:t>
                      </a:r>
                      <a:r>
                        <a:rPr lang="ja-JP" altLang="en-US" sz="1050" b="0" i="0">
                          <a:solidFill>
                            <a:srgbClr val="333333"/>
                          </a:solidFill>
                          <a:effectLst/>
                          <a:latin typeface="メイリオ" panose="020B0604030504040204" pitchFamily="50" charset="-128"/>
                          <a:ea typeface="メイリオ" panose="020B0604030504040204" pitchFamily="50" charset="-128"/>
                        </a:rPr>
                        <a:t>など）</a:t>
                      </a:r>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571717994"/>
                  </a:ext>
                </a:extLst>
              </a:tr>
              <a:tr h="398469">
                <a:tc>
                  <a:txBody>
                    <a:bodyPr/>
                    <a:lstStyle/>
                    <a:p>
                      <a:pPr algn="ctr"/>
                      <a:r>
                        <a:rPr kumimoji="1" lang="ja-JP" altLang="en-US" sz="1050" b="0">
                          <a:solidFill>
                            <a:schemeClr val="bg1"/>
                          </a:solidFill>
                        </a:rPr>
                        <a:t>役割</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1050" b="0">
                          <a:solidFill>
                            <a:schemeClr val="tx1"/>
                          </a:solidFill>
                        </a:rPr>
                        <a:t>・重要</a:t>
                      </a:r>
                      <a:r>
                        <a:rPr kumimoji="1" lang="en-US" altLang="ja-JP" sz="1050" b="0">
                          <a:solidFill>
                            <a:schemeClr val="tx1"/>
                          </a:solidFill>
                        </a:rPr>
                        <a:t>10</a:t>
                      </a:r>
                      <a:r>
                        <a:rPr kumimoji="1" lang="ja-JP" altLang="en-US" sz="1050" b="0">
                          <a:solidFill>
                            <a:schemeClr val="tx1"/>
                          </a:solidFill>
                        </a:rPr>
                        <a:t>項目を理解すること</a:t>
                      </a:r>
                      <a:endParaRPr kumimoji="1" lang="en-US" altLang="ja-JP" sz="1050" b="0">
                        <a:solidFill>
                          <a:schemeClr val="tx1"/>
                        </a:solidFill>
                      </a:endParaRPr>
                    </a:p>
                    <a:p>
                      <a:br>
                        <a:rPr kumimoji="1" lang="en-US" altLang="ja-JP" sz="1050" b="0">
                          <a:solidFill>
                            <a:schemeClr val="tx1"/>
                          </a:solidFill>
                        </a:rPr>
                      </a:br>
                      <a:r>
                        <a:rPr kumimoji="1" lang="ja-JP" altLang="en-US" sz="1050" b="0">
                          <a:solidFill>
                            <a:schemeClr val="tx1"/>
                          </a:solidFill>
                        </a:rPr>
                        <a:t>・経営者に対して適宜状況報告を行い、経営者が適切な判断を行うために必要な情報を提供すること</a:t>
                      </a:r>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865308412"/>
                  </a:ext>
                </a:extLst>
              </a:tr>
              <a:tr h="286027">
                <a:tc>
                  <a:txBody>
                    <a:bodyPr/>
                    <a:lstStyle/>
                    <a:p>
                      <a:pPr algn="ctr"/>
                      <a:r>
                        <a:rPr kumimoji="1" lang="ja-JP" altLang="en-US" sz="1050" b="0">
                          <a:solidFill>
                            <a:schemeClr val="bg1"/>
                          </a:solidFill>
                        </a:rPr>
                        <a:t>認識すべきこと</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1050" b="1">
                          <a:solidFill>
                            <a:schemeClr val="tx1"/>
                          </a:solidFill>
                        </a:rPr>
                        <a:t>経営者から指示される以下の事項に関して、より具体的な取組み方を検討し、セキュリティ担当者に対して指示する必要があること</a:t>
                      </a:r>
                      <a:endParaRPr kumimoji="1" lang="en-US" altLang="ja-JP" sz="1050" b="1">
                        <a:solidFill>
                          <a:schemeClr val="tx1"/>
                        </a:solidFill>
                      </a:endParaRPr>
                    </a:p>
                    <a:p>
                      <a:endParaRPr kumimoji="1" lang="en-US" altLang="ja-JP" sz="1050" b="0">
                        <a:solidFill>
                          <a:schemeClr val="tx1"/>
                        </a:solidFill>
                      </a:endParaRPr>
                    </a:p>
                    <a:p>
                      <a:r>
                        <a:rPr kumimoji="1" lang="ja-JP" altLang="en-US" sz="1050" b="0">
                          <a:solidFill>
                            <a:schemeClr val="tx1"/>
                          </a:solidFill>
                        </a:rPr>
                        <a:t>・サイバーセキュリティリスクの管理体制構築</a:t>
                      </a:r>
                      <a:endParaRPr kumimoji="1" lang="en-US" altLang="ja-JP" sz="1050" b="0">
                        <a:solidFill>
                          <a:schemeClr val="tx1"/>
                        </a:solidFill>
                      </a:endParaRPr>
                    </a:p>
                    <a:p>
                      <a:endParaRPr kumimoji="1" lang="en-US" altLang="ja-JP" sz="1050" b="0">
                        <a:solidFill>
                          <a:schemeClr val="tx1"/>
                        </a:solidFill>
                      </a:endParaRPr>
                    </a:p>
                    <a:p>
                      <a:r>
                        <a:rPr kumimoji="1" lang="ja-JP" altLang="en-US" sz="1050" b="0">
                          <a:solidFill>
                            <a:schemeClr val="tx1"/>
                          </a:solidFill>
                        </a:rPr>
                        <a:t>・サイバーセキュリティリスクの特定と対策の実装</a:t>
                      </a:r>
                      <a:endParaRPr kumimoji="1" lang="en-US" altLang="ja-JP" sz="1050" b="0">
                        <a:solidFill>
                          <a:schemeClr val="tx1"/>
                        </a:solidFill>
                      </a:endParaRPr>
                    </a:p>
                    <a:p>
                      <a:endParaRPr kumimoji="1" lang="en-US" altLang="ja-JP" sz="1050" b="0">
                        <a:solidFill>
                          <a:schemeClr val="tx1"/>
                        </a:solidFill>
                      </a:endParaRPr>
                    </a:p>
                    <a:p>
                      <a:r>
                        <a:rPr kumimoji="1" lang="ja-JP" altLang="en-US" sz="1050" b="0">
                          <a:solidFill>
                            <a:schemeClr val="tx1"/>
                          </a:solidFill>
                        </a:rPr>
                        <a:t>・インシデント発生に備えた体制を構築</a:t>
                      </a:r>
                      <a:endParaRPr kumimoji="1" lang="en-US" altLang="ja-JP" sz="1050" b="0">
                        <a:solidFill>
                          <a:schemeClr val="tx1"/>
                        </a:solidFill>
                      </a:endParaRPr>
                    </a:p>
                    <a:p>
                      <a:endParaRPr kumimoji="1" lang="en-US" altLang="ja-JP" sz="1050" b="0">
                        <a:solidFill>
                          <a:schemeClr val="tx1"/>
                        </a:solidFill>
                      </a:endParaRPr>
                    </a:p>
                    <a:p>
                      <a:r>
                        <a:rPr kumimoji="1" lang="ja-JP" altLang="en-US" sz="1050" b="0">
                          <a:solidFill>
                            <a:schemeClr val="tx1"/>
                          </a:solidFill>
                        </a:rPr>
                        <a:t>・サプライチェーンセキュリティ対策の推進</a:t>
                      </a:r>
                      <a:endParaRPr kumimoji="1" lang="en-US" altLang="ja-JP" sz="1050" b="0">
                        <a:solidFill>
                          <a:schemeClr val="tx1"/>
                        </a:solidFill>
                      </a:endParaRPr>
                    </a:p>
                    <a:p>
                      <a:endParaRPr kumimoji="1" lang="en-US" altLang="ja-JP" sz="1050" b="0">
                        <a:solidFill>
                          <a:schemeClr val="tx1"/>
                        </a:solidFill>
                      </a:endParaRPr>
                    </a:p>
                    <a:p>
                      <a:r>
                        <a:rPr kumimoji="1" lang="ja-JP" altLang="en-US" sz="1050" b="0">
                          <a:solidFill>
                            <a:schemeClr val="tx1"/>
                          </a:solidFill>
                        </a:rPr>
                        <a:t>・ステークホルダーを含めた関係者とのコミュニケーションの推進</a:t>
                      </a:r>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05859213"/>
                  </a:ext>
                </a:extLst>
              </a:tr>
            </a:tbl>
          </a:graphicData>
        </a:graphic>
      </p:graphicFrame>
      <p:grpSp>
        <p:nvGrpSpPr>
          <p:cNvPr id="12" name="グループ化 11">
            <a:extLst>
              <a:ext uri="{FF2B5EF4-FFF2-40B4-BE49-F238E27FC236}">
                <a16:creationId xmlns:a16="http://schemas.microsoft.com/office/drawing/2014/main" id="{941CCC53-06BC-1DB5-E153-21D89079E1A8}"/>
              </a:ext>
            </a:extLst>
          </p:cNvPr>
          <p:cNvGrpSpPr/>
          <p:nvPr/>
        </p:nvGrpSpPr>
        <p:grpSpPr>
          <a:xfrm>
            <a:off x="5717103" y="2042303"/>
            <a:ext cx="540000" cy="540000"/>
            <a:chOff x="1307400" y="3112200"/>
            <a:chExt cx="540000" cy="540000"/>
          </a:xfrm>
        </p:grpSpPr>
        <p:sp>
          <p:nvSpPr>
            <p:cNvPr id="13" name="楕円 12">
              <a:extLst>
                <a:ext uri="{FF2B5EF4-FFF2-40B4-BE49-F238E27FC236}">
                  <a16:creationId xmlns:a16="http://schemas.microsoft.com/office/drawing/2014/main" id="{916296AB-A4A7-4E94-2EE5-9F38DA127CD6}"/>
                </a:ext>
              </a:extLst>
            </p:cNvPr>
            <p:cNvSpPr/>
            <p:nvPr/>
          </p:nvSpPr>
          <p:spPr>
            <a:xfrm>
              <a:off x="1307400" y="3112200"/>
              <a:ext cx="540000" cy="540000"/>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4" name="図 13">
              <a:extLst>
                <a:ext uri="{FF2B5EF4-FFF2-40B4-BE49-F238E27FC236}">
                  <a16:creationId xmlns:a16="http://schemas.microsoft.com/office/drawing/2014/main" id="{7D3F0D16-EF51-CB09-A668-953E59220C9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33865" y="3226754"/>
              <a:ext cx="302400" cy="302400"/>
            </a:xfrm>
            <a:prstGeom prst="rect">
              <a:avLst/>
            </a:prstGeom>
          </p:spPr>
        </p:pic>
      </p:grpSp>
      <p:sp>
        <p:nvSpPr>
          <p:cNvPr id="15" name="テキスト ボックス 14">
            <a:extLst>
              <a:ext uri="{FF2B5EF4-FFF2-40B4-BE49-F238E27FC236}">
                <a16:creationId xmlns:a16="http://schemas.microsoft.com/office/drawing/2014/main" id="{2356E701-49BD-CE03-A0AB-682CF66A35E3}"/>
              </a:ext>
            </a:extLst>
          </p:cNvPr>
          <p:cNvSpPr txBox="1"/>
          <p:nvPr/>
        </p:nvSpPr>
        <p:spPr>
          <a:xfrm>
            <a:off x="622800" y="5567038"/>
            <a:ext cx="5603996"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経済産業省「</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サイバーセキュリティ経営ガイドライン </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Ver3.0</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endPar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endParaRPr>
          </a:p>
        </p:txBody>
      </p:sp>
      <p:sp>
        <p:nvSpPr>
          <p:cNvPr id="3" name="テキスト プレースホルダー 2">
            <a:extLst>
              <a:ext uri="{FF2B5EF4-FFF2-40B4-BE49-F238E27FC236}">
                <a16:creationId xmlns:a16="http://schemas.microsoft.com/office/drawing/2014/main" id="{9B4EE02E-685C-1A9D-F6E2-A986762FF850}"/>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7-5.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サイバーセキュリティ経営ガイドライン</a:t>
            </a:r>
            <a:endParaRPr kumimoji="1" lang="ja-JP" altLang="en-US" sz="1100" b="1" i="0" u="none" strike="noStrike" kern="120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p:txBody>
      </p:sp>
      <p:sp>
        <p:nvSpPr>
          <p:cNvPr id="7" name="スライド番号プレースホルダー 4">
            <a:extLst>
              <a:ext uri="{FF2B5EF4-FFF2-40B4-BE49-F238E27FC236}">
                <a16:creationId xmlns:a16="http://schemas.microsoft.com/office/drawing/2014/main" id="{CCE53789-B1C0-E3C5-7A4D-10E0455F475F}"/>
              </a:ext>
            </a:extLst>
          </p:cNvPr>
          <p:cNvSpPr txBox="1">
            <a:spLocks/>
          </p:cNvSpPr>
          <p:nvPr/>
        </p:nvSpPr>
        <p:spPr>
          <a:xfrm>
            <a:off x="2657475" y="9432000"/>
            <a:ext cx="1543050" cy="351872"/>
          </a:xfrm>
          <a:prstGeom prst="rect">
            <a:avLst/>
          </a:prstGeom>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200">
                <a:solidFill>
                  <a:prstClr val="black"/>
                </a:solidFill>
                <a:latin typeface="メイリオ"/>
                <a:ea typeface="メイリオ"/>
              </a:rPr>
              <a:t>29</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18792095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560BCB41-DEB7-7640-6C2B-8A7385A8E232}"/>
              </a:ext>
            </a:extLst>
          </p:cNvPr>
          <p:cNvSpPr>
            <a:spLocks noGrp="1"/>
          </p:cNvSpPr>
          <p:nvPr>
            <p:ph type="body" sz="quarter" idx="25"/>
          </p:nvPr>
        </p:nvSpPr>
        <p:spPr>
          <a:xfrm>
            <a:off x="241300" y="584200"/>
            <a:ext cx="6527800" cy="8321675"/>
          </a:xfrm>
        </p:spPr>
        <p:txBody>
          <a:bodyPr/>
          <a:lstStyle/>
          <a:p>
            <a:endParaRPr lang="en-US" altLang="ja-JP" sz="2400" b="1"/>
          </a:p>
          <a:p>
            <a:r>
              <a:rPr kumimoji="1" lang="ja-JP" altLang="en-US" sz="2800" b="1"/>
              <a:t>　</a:t>
            </a:r>
            <a:r>
              <a:rPr lang="ja-JP" altLang="en-US" sz="1600" b="1"/>
              <a:t>第</a:t>
            </a:r>
            <a:r>
              <a:rPr lang="en-US" altLang="ja-JP" sz="1600" b="1"/>
              <a:t>2</a:t>
            </a:r>
            <a:r>
              <a:rPr lang="ja-JP" altLang="en-US" sz="1600" b="1"/>
              <a:t>章</a:t>
            </a:r>
            <a:r>
              <a:rPr lang="en-US" altLang="ja-JP" sz="1600" b="1"/>
              <a:t>. </a:t>
            </a:r>
            <a:r>
              <a:rPr lang="ja-JP" altLang="en-US" sz="1600" b="1"/>
              <a:t>事例を知る：重大なインシデント発生から課題解決まで</a:t>
            </a:r>
            <a:endParaRPr kumimoji="1" lang="en-US" altLang="ja-JP" sz="1600" b="1"/>
          </a:p>
          <a:p>
            <a:endParaRPr lang="en-US" altLang="ja-JP" sz="2400"/>
          </a:p>
          <a:p>
            <a:r>
              <a:rPr kumimoji="1" lang="ja-JP" altLang="en-US" sz="2000" b="1">
                <a:solidFill>
                  <a:schemeClr val="tx1"/>
                </a:solidFill>
                <a:latin typeface="+mn-ea"/>
                <a:ea typeface="+mn-ea"/>
              </a:rPr>
              <a:t>　</a:t>
            </a:r>
            <a:endParaRPr lang="en-US" altLang="ja-JP" sz="2000" b="1">
              <a:latin typeface="+mn-ea"/>
              <a:ea typeface="+mn-ea"/>
            </a:endParaRPr>
          </a:p>
          <a:p>
            <a:r>
              <a:rPr lang="ja-JP" altLang="en-US" sz="1600" b="1" u="sng">
                <a:uFill>
                  <a:solidFill>
                    <a:schemeClr val="bg1"/>
                  </a:solidFill>
                </a:uFill>
                <a:latin typeface="+mn-ea"/>
                <a:ea typeface="+mn-ea"/>
              </a:rPr>
              <a:t>　</a:t>
            </a:r>
            <a:r>
              <a:rPr lang="en-US" altLang="ja-JP" sz="1400" b="1" u="sng">
                <a:uFill>
                  <a:solidFill>
                    <a:schemeClr val="bg1"/>
                  </a:solidFill>
                </a:uFill>
                <a:latin typeface="+mn-ea"/>
                <a:ea typeface="+mn-ea"/>
                <a:hlinkClick r:id="rId2" action="ppaction://hlinksldjump"/>
              </a:rPr>
              <a:t>2-1. </a:t>
            </a:r>
            <a:r>
              <a:rPr lang="ja-JP" altLang="en-US" sz="1400" b="1" u="sng">
                <a:uFill>
                  <a:solidFill>
                    <a:schemeClr val="bg1"/>
                  </a:solidFill>
                </a:uFill>
                <a:latin typeface="+mn-ea"/>
                <a:ea typeface="+mn-ea"/>
                <a:hlinkClick r:id="rId2" action="ppaction://hlinksldjump"/>
              </a:rPr>
              <a:t>情報セキュリティの概況</a:t>
            </a:r>
            <a:endParaRPr lang="ja-JP" altLang="en-US" sz="1400" b="1" u="sng">
              <a:uFill>
                <a:solidFill>
                  <a:schemeClr val="bg1"/>
                </a:solidFill>
              </a:uFill>
              <a:latin typeface="+mn-ea"/>
              <a:ea typeface="+mn-ea"/>
            </a:endParaRPr>
          </a:p>
          <a:p>
            <a:endParaRPr lang="ja-JP" altLang="en-US" sz="1400" b="1" u="sng">
              <a:uFill>
                <a:solidFill>
                  <a:schemeClr val="bg1"/>
                </a:solidFill>
              </a:uFill>
              <a:latin typeface="+mn-ea"/>
              <a:ea typeface="+mn-ea"/>
            </a:endParaRPr>
          </a:p>
          <a:p>
            <a:r>
              <a:rPr lang="ja-JP" altLang="en-US" sz="1400" b="1" u="sng">
                <a:uFill>
                  <a:solidFill>
                    <a:schemeClr val="bg1"/>
                  </a:solidFill>
                </a:uFill>
                <a:latin typeface="+mn-ea"/>
                <a:ea typeface="+mn-ea"/>
              </a:rPr>
              <a:t>　</a:t>
            </a:r>
            <a:r>
              <a:rPr lang="en-US" altLang="ja-JP" sz="1400" b="1" u="sng">
                <a:uFill>
                  <a:solidFill>
                    <a:schemeClr val="bg1"/>
                  </a:solidFill>
                </a:uFill>
                <a:latin typeface="+mn-ea"/>
                <a:ea typeface="+mn-ea"/>
                <a:hlinkClick r:id="rId3" action="ppaction://hlinksldjump"/>
              </a:rPr>
              <a:t>2-2. </a:t>
            </a:r>
            <a:r>
              <a:rPr lang="ja-JP" altLang="en-US" sz="1400" b="1" u="sng">
                <a:uFill>
                  <a:solidFill>
                    <a:schemeClr val="bg1"/>
                  </a:solidFill>
                </a:uFill>
                <a:latin typeface="+mn-ea"/>
                <a:ea typeface="+mn-ea"/>
                <a:hlinkClick r:id="rId3" action="ppaction://hlinksldjump"/>
              </a:rPr>
              <a:t>重大インシデント事例から学ぶ課題解決</a:t>
            </a:r>
            <a:endParaRPr lang="ja-JP" altLang="en-US" sz="1400" b="1" u="sng">
              <a:uFill>
                <a:solidFill>
                  <a:schemeClr val="bg1"/>
                </a:solidFill>
              </a:uFill>
              <a:latin typeface="+mn-ea"/>
              <a:ea typeface="+mn-ea"/>
            </a:endParaRPr>
          </a:p>
          <a:p>
            <a:endParaRPr lang="ja-JP" altLang="en-US" sz="1400" b="1" u="sng">
              <a:uFill>
                <a:solidFill>
                  <a:schemeClr val="bg1"/>
                </a:solidFill>
              </a:uFill>
              <a:latin typeface="+mn-ea"/>
              <a:ea typeface="+mn-ea"/>
            </a:endParaRPr>
          </a:p>
          <a:p>
            <a:r>
              <a:rPr lang="ja-JP" altLang="en-US" sz="1400" b="1" u="sng">
                <a:uFill>
                  <a:solidFill>
                    <a:schemeClr val="bg1"/>
                  </a:solidFill>
                </a:uFill>
                <a:latin typeface="+mn-ea"/>
                <a:ea typeface="+mn-ea"/>
              </a:rPr>
              <a:t>　</a:t>
            </a:r>
            <a:r>
              <a:rPr lang="en-US" altLang="ja-JP" sz="1400" b="1" u="sng">
                <a:uFill>
                  <a:solidFill>
                    <a:schemeClr val="bg1"/>
                  </a:solidFill>
                </a:uFill>
                <a:latin typeface="+mn-ea"/>
                <a:ea typeface="+mn-ea"/>
                <a:hlinkClick r:id="rId4" action="ppaction://hlinksldjump"/>
              </a:rPr>
              <a:t>2-3. </a:t>
            </a:r>
            <a:r>
              <a:rPr lang="ja-JP" altLang="en-US" sz="1400" b="1" u="sng">
                <a:uFill>
                  <a:solidFill>
                    <a:schemeClr val="bg1"/>
                  </a:solidFill>
                </a:uFill>
                <a:latin typeface="+mn-ea"/>
                <a:ea typeface="+mn-ea"/>
                <a:hlinkClick r:id="rId4" action="ppaction://hlinksldjump"/>
              </a:rPr>
              <a:t>実際の被害事例からみるケーススタディ</a:t>
            </a:r>
            <a:endParaRPr kumimoji="1" lang="ja-JP" altLang="en-US" sz="1400" b="1" u="sng">
              <a:uFill>
                <a:solidFill>
                  <a:schemeClr val="bg1"/>
                </a:solidFill>
              </a:uFill>
            </a:endParaRPr>
          </a:p>
        </p:txBody>
      </p:sp>
      <p:sp>
        <p:nvSpPr>
          <p:cNvPr id="5" name="スライド番号プレースホルダー 1">
            <a:extLst>
              <a:ext uri="{FF2B5EF4-FFF2-40B4-BE49-F238E27FC236}">
                <a16:creationId xmlns:a16="http://schemas.microsoft.com/office/drawing/2014/main" id="{45F2E916-4BC1-598C-CCB1-E3638E29F4B1}"/>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 name="表 1">
            <a:extLst>
              <a:ext uri="{FF2B5EF4-FFF2-40B4-BE49-F238E27FC236}">
                <a16:creationId xmlns:a16="http://schemas.microsoft.com/office/drawing/2014/main" id="{F034DBC2-882C-B785-BB30-DE10DE703157}"/>
              </a:ext>
            </a:extLst>
          </p:cNvPr>
          <p:cNvGraphicFramePr>
            <a:graphicFrameLocks noGrp="1"/>
          </p:cNvGraphicFramePr>
          <p:nvPr/>
        </p:nvGraphicFramePr>
        <p:xfrm>
          <a:off x="622800" y="4320000"/>
          <a:ext cx="5612400" cy="2703685"/>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90831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0" i="0" kern="1200">
                          <a:solidFill>
                            <a:schemeClr val="dk1"/>
                          </a:solidFill>
                          <a:effectLst/>
                          <a:latin typeface="+mn-ea"/>
                          <a:ea typeface="+mn-ea"/>
                          <a:cs typeface="+mn-cs"/>
                        </a:rPr>
                        <a:t>　第</a:t>
                      </a:r>
                      <a:r>
                        <a:rPr kumimoji="1" lang="en-US" altLang="ja-JP" sz="1200" b="0" i="0" kern="1200">
                          <a:solidFill>
                            <a:schemeClr val="dk1"/>
                          </a:solidFill>
                          <a:effectLst/>
                          <a:latin typeface="+mn-ea"/>
                          <a:ea typeface="+mn-ea"/>
                          <a:cs typeface="+mn-cs"/>
                        </a:rPr>
                        <a:t>2</a:t>
                      </a:r>
                      <a:r>
                        <a:rPr kumimoji="1" lang="ja-JP" altLang="en-US" sz="1200" b="0" i="0" kern="1200">
                          <a:solidFill>
                            <a:schemeClr val="dk1"/>
                          </a:solidFill>
                          <a:effectLst/>
                          <a:latin typeface="+mn-ea"/>
                          <a:ea typeface="+mn-ea"/>
                          <a:cs typeface="+mn-cs"/>
                        </a:rPr>
                        <a:t>章では、近年のサイバー攻撃の傾向や手法を、実際のインシデント事例など通して把握し、それらの脅威に対する対策や、実際に被害に遭ってしまった際の対応方法について学ぶことを目的とします。</a:t>
                      </a:r>
                      <a:endParaRPr lang="en-US" altLang="ja-JP" sz="12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121320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近年のサイバー攻撃の傾向や手法を理解すること</a:t>
                      </a:r>
                      <a:endParaRPr kumimoji="1" lang="en-US" altLang="ja-JP" sz="120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実際の被害事例を通して脅威に対する対策や予防方法を理解すること</a:t>
                      </a:r>
                      <a:endParaRPr kumimoji="1" lang="en-US" altLang="ja-JP" sz="120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脅威の検知から、復旧・再発防止処置までの流れを理解すること</a:t>
                      </a:r>
                      <a:endParaRPr kumimoji="1" lang="en-US" altLang="ja-JP" sz="12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Tree>
    <p:extLst>
      <p:ext uri="{BB962C8B-B14F-4D97-AF65-F5344CB8AC3E}">
        <p14:creationId xmlns:p14="http://schemas.microsoft.com/office/powerpoint/2010/main" val="272582030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47D5ECA9-6C0A-F2BB-3B9D-E8DB5C47EAC5}"/>
              </a:ext>
            </a:extLst>
          </p:cNvPr>
          <p:cNvSpPr>
            <a:spLocks noGrp="1"/>
          </p:cNvSpPr>
          <p:nvPr>
            <p:ph type="sldNum" sz="quarter" idx="12"/>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プレースホルダー 5">
            <a:extLst>
              <a:ext uri="{FF2B5EF4-FFF2-40B4-BE49-F238E27FC236}">
                <a16:creationId xmlns:a16="http://schemas.microsoft.com/office/drawing/2014/main" id="{D9432D68-F177-5018-01CE-94954F7B72C7}"/>
              </a:ext>
            </a:extLst>
          </p:cNvPr>
          <p:cNvSpPr>
            <a:spLocks noGrp="1"/>
          </p:cNvSpPr>
          <p:nvPr>
            <p:ph type="body" sz="quarter" idx="14"/>
          </p:nvPr>
        </p:nvSpPr>
        <p:spPr>
          <a:xfrm>
            <a:off x="1123949" y="1457325"/>
            <a:ext cx="5237093" cy="381000"/>
          </a:xfrm>
        </p:spPr>
        <p:txBody>
          <a:bodyPr/>
          <a:lstStyle/>
          <a:p>
            <a:r>
              <a:rPr kumimoji="1" lang="en-US" altLang="ja-JP"/>
              <a:t>7-5-3. </a:t>
            </a:r>
            <a:r>
              <a:rPr kumimoji="1" lang="ja-JP" altLang="en-US" sz="1400"/>
              <a:t>サイバーセキュリティ経営ガイドラインの実践の流れ</a:t>
            </a:r>
          </a:p>
        </p:txBody>
      </p:sp>
      <p:graphicFrame>
        <p:nvGraphicFramePr>
          <p:cNvPr id="3" name="表 8">
            <a:extLst>
              <a:ext uri="{FF2B5EF4-FFF2-40B4-BE49-F238E27FC236}">
                <a16:creationId xmlns:a16="http://schemas.microsoft.com/office/drawing/2014/main" id="{30B54859-4B5C-33C3-92B0-66555DCDA771}"/>
              </a:ext>
            </a:extLst>
          </p:cNvPr>
          <p:cNvGraphicFramePr>
            <a:graphicFrameLocks noGrp="1"/>
          </p:cNvGraphicFramePr>
          <p:nvPr/>
        </p:nvGraphicFramePr>
        <p:xfrm>
          <a:off x="675122" y="5410937"/>
          <a:ext cx="5612400" cy="3992299"/>
        </p:xfrm>
        <a:graphic>
          <a:graphicData uri="http://schemas.openxmlformats.org/drawingml/2006/table">
            <a:tbl>
              <a:tblPr firstRow="1" bandRow="1">
                <a:tableStyleId>{7DF18680-E054-41AD-8BC1-D1AEF772440D}</a:tableStyleId>
              </a:tblPr>
              <a:tblGrid>
                <a:gridCol w="5612400">
                  <a:extLst>
                    <a:ext uri="{9D8B030D-6E8A-4147-A177-3AD203B41FA5}">
                      <a16:colId xmlns:a16="http://schemas.microsoft.com/office/drawing/2014/main" val="2218190910"/>
                    </a:ext>
                  </a:extLst>
                </a:gridCol>
              </a:tblGrid>
              <a:tr h="238731">
                <a:tc>
                  <a:txBody>
                    <a:bodyPr/>
                    <a:lstStyle/>
                    <a:p>
                      <a:r>
                        <a:rPr kumimoji="1" lang="en-US" altLang="ja-JP" sz="1000" b="1">
                          <a:solidFill>
                            <a:schemeClr val="bg1"/>
                          </a:solidFill>
                          <a:latin typeface="+mn-ea"/>
                          <a:ea typeface="+mn-ea"/>
                        </a:rPr>
                        <a:t>PLAN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891248869"/>
                  </a:ext>
                </a:extLst>
              </a:tr>
              <a:tr h="691786">
                <a:tc>
                  <a:txBody>
                    <a:bodyPr/>
                    <a:lstStyle/>
                    <a:p>
                      <a:r>
                        <a:rPr kumimoji="1" lang="ja-JP" altLang="en-US" sz="950" b="0">
                          <a:solidFill>
                            <a:schemeClr val="tx1"/>
                          </a:solidFill>
                          <a:latin typeface="+mn-ea"/>
                          <a:ea typeface="+mn-ea"/>
                        </a:rPr>
                        <a:t>はじめに、サイバーセキュリティ対応方針・方策を策定します。</a:t>
                      </a:r>
                      <a:endParaRPr kumimoji="1" lang="en-US" altLang="ja-JP" sz="950" b="0">
                        <a:solidFill>
                          <a:schemeClr val="tx1"/>
                        </a:solidFill>
                        <a:latin typeface="+mn-ea"/>
                        <a:ea typeface="+mn-ea"/>
                      </a:endParaRPr>
                    </a:p>
                    <a:p>
                      <a:r>
                        <a:rPr kumimoji="1" lang="ja-JP" altLang="en-US" sz="950" b="0">
                          <a:solidFill>
                            <a:schemeClr val="tx1"/>
                          </a:solidFill>
                          <a:latin typeface="+mn-ea"/>
                          <a:ea typeface="+mn-ea"/>
                        </a:rPr>
                        <a:t>・経営者は、</a:t>
                      </a:r>
                      <a:r>
                        <a:rPr kumimoji="1" lang="en-US" altLang="ja-JP" sz="950" b="0">
                          <a:solidFill>
                            <a:schemeClr val="tx1"/>
                          </a:solidFill>
                          <a:latin typeface="+mn-ea"/>
                          <a:ea typeface="+mn-ea"/>
                        </a:rPr>
                        <a:t>3</a:t>
                      </a:r>
                      <a:r>
                        <a:rPr kumimoji="1" lang="ja-JP" altLang="en-US" sz="950" b="0">
                          <a:solidFill>
                            <a:schemeClr val="tx1"/>
                          </a:solidFill>
                          <a:latin typeface="+mn-ea"/>
                          <a:ea typeface="+mn-ea"/>
                        </a:rPr>
                        <a:t>原則を認識した上でサイバーセキュリティ対応方針を策定します。</a:t>
                      </a:r>
                      <a:endParaRPr kumimoji="1" lang="en-US" altLang="ja-JP" sz="950" b="0">
                        <a:solidFill>
                          <a:schemeClr val="tx1"/>
                        </a:solidFill>
                        <a:latin typeface="+mn-ea"/>
                        <a:ea typeface="+mn-ea"/>
                      </a:endParaRPr>
                    </a:p>
                    <a:p>
                      <a:r>
                        <a:rPr kumimoji="1" lang="ja-JP" altLang="en-US" sz="950" b="0">
                          <a:solidFill>
                            <a:schemeClr val="tx1"/>
                          </a:solidFill>
                          <a:latin typeface="+mn-ea"/>
                          <a:ea typeface="+mn-ea"/>
                        </a:rPr>
                        <a:t>・セキュリティ対策の責任者（</a:t>
                      </a:r>
                      <a:r>
                        <a:rPr kumimoji="1" lang="en-US" altLang="ja-JP" sz="950" b="0">
                          <a:solidFill>
                            <a:schemeClr val="tx1"/>
                          </a:solidFill>
                          <a:latin typeface="+mn-ea"/>
                          <a:ea typeface="+mn-ea"/>
                        </a:rPr>
                        <a:t>CISO</a:t>
                      </a:r>
                      <a:r>
                        <a:rPr kumimoji="1" lang="ja-JP" altLang="en-US" sz="950" b="0">
                          <a:solidFill>
                            <a:schemeClr val="tx1"/>
                          </a:solidFill>
                          <a:latin typeface="+mn-ea"/>
                          <a:ea typeface="+mn-ea"/>
                        </a:rPr>
                        <a:t>など）は、経営者の指示に基づき、リスクを許容範囲内に抑制するための方策を検討し、必要となる資源（予算や人材など）を確保します。</a:t>
                      </a:r>
                      <a:endParaRPr kumimoji="1" lang="en-US" altLang="ja-JP" sz="9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50886308"/>
                  </a:ext>
                </a:extLst>
              </a:tr>
              <a:tr h="242136">
                <a:tc>
                  <a:txBody>
                    <a:bodyPr/>
                    <a:lstStyle/>
                    <a:p>
                      <a:r>
                        <a:rPr kumimoji="1" lang="en-US" altLang="ja-JP" sz="950" b="1">
                          <a:solidFill>
                            <a:schemeClr val="bg1"/>
                          </a:solidFill>
                          <a:latin typeface="+mn-ea"/>
                          <a:ea typeface="+mn-ea"/>
                        </a:rPr>
                        <a:t>DO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810765024"/>
                  </a:ext>
                </a:extLst>
              </a:tr>
              <a:tr h="96461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50">
                          <a:latin typeface="+mn-ea"/>
                          <a:cs typeface="Meiryo UI" panose="020B0604030504040204" pitchFamily="50" charset="-128"/>
                        </a:rPr>
                        <a:t>セキュリティ担当者（</a:t>
                      </a:r>
                      <a:r>
                        <a:rPr kumimoji="1" lang="en-US" altLang="ja-JP" sz="950">
                          <a:latin typeface="+mn-ea"/>
                          <a:cs typeface="Meiryo UI" panose="020B0604030504040204" pitchFamily="50" charset="-128"/>
                        </a:rPr>
                        <a:t>CSIRT</a:t>
                      </a:r>
                      <a:r>
                        <a:rPr kumimoji="1" lang="ja-JP" altLang="en-US" sz="950">
                          <a:latin typeface="+mn-ea"/>
                          <a:cs typeface="Meiryo UI" panose="020B0604030504040204" pitchFamily="50" charset="-128"/>
                        </a:rPr>
                        <a:t>など）</a:t>
                      </a:r>
                      <a:r>
                        <a:rPr kumimoji="1" lang="ja-JP" altLang="en-US" sz="950" b="0">
                          <a:solidFill>
                            <a:schemeClr val="tx1"/>
                          </a:solidFill>
                          <a:latin typeface="+mn-ea"/>
                          <a:ea typeface="+mn-ea"/>
                        </a:rPr>
                        <a:t>は、セキュリティ対策の責任者（</a:t>
                      </a:r>
                      <a:r>
                        <a:rPr kumimoji="1" lang="en-US" altLang="ja-JP" sz="950" b="0">
                          <a:solidFill>
                            <a:schemeClr val="tx1"/>
                          </a:solidFill>
                          <a:latin typeface="+mn-ea"/>
                          <a:ea typeface="+mn-ea"/>
                        </a:rPr>
                        <a:t>CISO</a:t>
                      </a:r>
                      <a:r>
                        <a:rPr kumimoji="1" lang="ja-JP" altLang="en-US" sz="950" b="0">
                          <a:solidFill>
                            <a:schemeClr val="tx1"/>
                          </a:solidFill>
                          <a:latin typeface="+mn-ea"/>
                          <a:ea typeface="+mn-ea"/>
                        </a:rPr>
                        <a:t>など）の指示に基づき、実際にセキュリティ対策を行っていきます。具体的には以下の作業を行います。</a:t>
                      </a:r>
                      <a:endParaRPr kumimoji="1" lang="en-US" altLang="ja-JP" sz="950" b="0">
                        <a:solidFill>
                          <a:schemeClr val="tx1"/>
                        </a:solidFill>
                        <a:latin typeface="+mn-ea"/>
                        <a:ea typeface="+mn-ea"/>
                      </a:endParaRPr>
                    </a:p>
                    <a:p>
                      <a:r>
                        <a:rPr kumimoji="1" lang="ja-JP" altLang="en-US" sz="950" b="0">
                          <a:solidFill>
                            <a:schemeClr val="tx1"/>
                          </a:solidFill>
                          <a:latin typeface="+mn-ea"/>
                          <a:ea typeface="+mn-ea"/>
                        </a:rPr>
                        <a:t>・リスクの把握や対応計画の策定</a:t>
                      </a:r>
                      <a:endParaRPr kumimoji="1" lang="en-US" altLang="ja-JP" sz="950" b="0">
                        <a:solidFill>
                          <a:schemeClr val="tx1"/>
                        </a:solidFill>
                        <a:latin typeface="+mn-ea"/>
                        <a:ea typeface="+mn-ea"/>
                      </a:endParaRPr>
                    </a:p>
                    <a:p>
                      <a:r>
                        <a:rPr kumimoji="1" lang="ja-JP" altLang="en-US" sz="950" b="0">
                          <a:solidFill>
                            <a:schemeClr val="tx1"/>
                          </a:solidFill>
                          <a:latin typeface="+mn-ea"/>
                          <a:ea typeface="+mn-ea"/>
                        </a:rPr>
                        <a:t>・サイバー攻撃の防御や検知</a:t>
                      </a:r>
                      <a:endParaRPr kumimoji="1" lang="en-US" altLang="ja-JP" sz="950" b="0">
                        <a:solidFill>
                          <a:schemeClr val="tx1"/>
                        </a:solidFill>
                        <a:latin typeface="+mn-ea"/>
                        <a:ea typeface="+mn-ea"/>
                      </a:endParaRPr>
                    </a:p>
                    <a:p>
                      <a:r>
                        <a:rPr kumimoji="1" lang="ja-JP" altLang="en-US" sz="950" b="0">
                          <a:solidFill>
                            <a:schemeClr val="tx1"/>
                          </a:solidFill>
                          <a:latin typeface="+mn-ea"/>
                          <a:ea typeface="+mn-ea"/>
                        </a:rPr>
                        <a:t>・分析などの保護対策の実施</a:t>
                      </a:r>
                      <a:endParaRPr kumimoji="1" lang="en-US" altLang="ja-JP" sz="950" b="0">
                        <a:solidFill>
                          <a:schemeClr val="tx1"/>
                        </a:solidFill>
                        <a:latin typeface="+mn-ea"/>
                        <a:ea typeface="+mn-ea"/>
                      </a:endParaRPr>
                    </a:p>
                    <a:p>
                      <a:r>
                        <a:rPr kumimoji="1" lang="ja-JP" altLang="en-US" sz="950" b="0">
                          <a:solidFill>
                            <a:schemeClr val="tx1"/>
                          </a:solidFill>
                          <a:latin typeface="+mn-ea"/>
                          <a:ea typeface="+mn-ea"/>
                        </a:rPr>
                        <a:t>・緊急時の対応体制を整備、事業継続、復旧体制の整備</a:t>
                      </a:r>
                      <a:endParaRPr kumimoji="1" lang="en-US" altLang="ja-JP" sz="9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05859213"/>
                  </a:ext>
                </a:extLst>
              </a:tr>
              <a:tr h="23127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50" b="1">
                          <a:solidFill>
                            <a:schemeClr val="bg1"/>
                          </a:solidFill>
                          <a:latin typeface="+mn-ea"/>
                          <a:cs typeface="Meiryo UI" panose="020B0604030504040204" pitchFamily="50" charset="-128"/>
                        </a:rPr>
                        <a:t>CHECK</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202681649"/>
                  </a:ext>
                </a:extLst>
              </a:tr>
              <a:tr h="70101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50">
                          <a:latin typeface="+mn-ea"/>
                          <a:cs typeface="Meiryo UI" panose="020B0604030504040204" pitchFamily="50" charset="-128"/>
                        </a:rPr>
                        <a:t>実施しているセキュリティ対策がリスクに対して有効であるか評価・分析をします。</a:t>
                      </a:r>
                      <a:endParaRPr kumimoji="1" lang="en-US" altLang="ja-JP" sz="950">
                        <a:latin typeface="+mn-ea"/>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50">
                          <a:latin typeface="+mn-ea"/>
                          <a:cs typeface="Meiryo UI" panose="020B0604030504040204" pitchFamily="50" charset="-128"/>
                        </a:rPr>
                        <a:t>・セキュリティ担当者（</a:t>
                      </a:r>
                      <a:r>
                        <a:rPr kumimoji="1" lang="en-US" altLang="ja-JP" sz="950">
                          <a:latin typeface="+mn-ea"/>
                          <a:cs typeface="Meiryo UI" panose="020B0604030504040204" pitchFamily="50" charset="-128"/>
                        </a:rPr>
                        <a:t>CSIRT</a:t>
                      </a:r>
                      <a:r>
                        <a:rPr kumimoji="1" lang="ja-JP" altLang="en-US" sz="950">
                          <a:latin typeface="+mn-ea"/>
                          <a:cs typeface="Meiryo UI" panose="020B0604030504040204" pitchFamily="50" charset="-128"/>
                        </a:rPr>
                        <a:t>など）は、</a:t>
                      </a:r>
                      <a:r>
                        <a:rPr kumimoji="1" lang="ja-JP" altLang="en-US" sz="950" b="0">
                          <a:solidFill>
                            <a:schemeClr val="tx1"/>
                          </a:solidFill>
                          <a:latin typeface="+mn-ea"/>
                          <a:ea typeface="+mn-ea"/>
                        </a:rPr>
                        <a:t>サイバーセキュリティ経営ガイドライン付録の「サイバーセキュリティ経営チェックシート」や「サイバーセキュリティ経営可視化ツール」を活用し、経営者が指示した事項の実践状況をチェックします。</a:t>
                      </a:r>
                      <a:endParaRPr kumimoji="1" lang="en-US" altLang="ja-JP" sz="950">
                        <a:latin typeface="+mn-ea"/>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14916044"/>
                  </a:ext>
                </a:extLst>
              </a:tr>
              <a:tr h="24213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950" b="1">
                          <a:solidFill>
                            <a:schemeClr val="bg1"/>
                          </a:solidFill>
                          <a:latin typeface="+mn-ea"/>
                          <a:ea typeface="+mn-ea"/>
                        </a:rPr>
                        <a:t>ACTION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78893151"/>
                  </a:ext>
                </a:extLst>
              </a:tr>
              <a:tr h="65651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50">
                          <a:latin typeface="+mn-ea"/>
                          <a:cs typeface="Meiryo UI" panose="020B0604030504040204" pitchFamily="50" charset="-128"/>
                        </a:rPr>
                        <a:t>セキュリティ担当者（</a:t>
                      </a:r>
                      <a:r>
                        <a:rPr kumimoji="1" lang="en-US" altLang="ja-JP" sz="950">
                          <a:latin typeface="+mn-ea"/>
                          <a:cs typeface="Meiryo UI" panose="020B0604030504040204" pitchFamily="50" charset="-128"/>
                        </a:rPr>
                        <a:t>CSIRT</a:t>
                      </a:r>
                      <a:r>
                        <a:rPr kumimoji="1" lang="ja-JP" altLang="en-US" sz="950">
                          <a:latin typeface="+mn-ea"/>
                          <a:cs typeface="Meiryo UI" panose="020B0604030504040204" pitchFamily="50" charset="-128"/>
                        </a:rPr>
                        <a:t>など）は、経営者に指示された事項の実践状況について、</a:t>
                      </a:r>
                      <a:r>
                        <a:rPr kumimoji="1" lang="en-US" altLang="ja-JP" sz="950">
                          <a:latin typeface="+mn-ea"/>
                          <a:cs typeface="Meiryo UI" panose="020B0604030504040204" pitchFamily="50" charset="-128"/>
                        </a:rPr>
                        <a:t>CISO</a:t>
                      </a:r>
                      <a:r>
                        <a:rPr kumimoji="1" lang="ja-JP" altLang="en-US" sz="950">
                          <a:latin typeface="+mn-ea"/>
                          <a:cs typeface="Meiryo UI" panose="020B0604030504040204" pitchFamily="50" charset="-128"/>
                        </a:rPr>
                        <a:t>を通じて経営者に報告し、経営者は報告をもとに改善策を検討します。</a:t>
                      </a:r>
                      <a:endParaRPr kumimoji="1" lang="en-US" altLang="ja-JP" sz="950">
                        <a:latin typeface="+mn-ea"/>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50">
                          <a:latin typeface="+mn-ea"/>
                          <a:cs typeface="Meiryo UI" panose="020B0604030504040204" pitchFamily="50" charset="-128"/>
                        </a:rPr>
                        <a:t>・新たなサイバーセキュリティリスクの発見などにより、追加の対応が必要な場合には、対処方針を修正します。</a:t>
                      </a:r>
                      <a:endParaRPr kumimoji="1" lang="en-US" altLang="ja-JP" sz="950">
                        <a:latin typeface="+mn-ea"/>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75593760"/>
                  </a:ext>
                </a:extLst>
              </a:tr>
            </a:tbl>
          </a:graphicData>
        </a:graphic>
      </p:graphicFrame>
      <p:graphicFrame>
        <p:nvGraphicFramePr>
          <p:cNvPr id="102" name="表 8">
            <a:extLst>
              <a:ext uri="{FF2B5EF4-FFF2-40B4-BE49-F238E27FC236}">
                <a16:creationId xmlns:a16="http://schemas.microsoft.com/office/drawing/2014/main" id="{E5661888-0237-B869-EB25-8A9B3F848BA3}"/>
              </a:ext>
            </a:extLst>
          </p:cNvPr>
          <p:cNvGraphicFramePr>
            <a:graphicFrameLocks noGrp="1"/>
          </p:cNvGraphicFramePr>
          <p:nvPr/>
        </p:nvGraphicFramePr>
        <p:xfrm>
          <a:off x="622800" y="2052000"/>
          <a:ext cx="5612400" cy="395551"/>
        </p:xfrm>
        <a:graphic>
          <a:graphicData uri="http://schemas.openxmlformats.org/drawingml/2006/table">
            <a:tbl>
              <a:tblPr firstRow="1" bandRow="1">
                <a:tableStyleId>{7DF18680-E054-41AD-8BC1-D1AEF772440D}</a:tableStyleId>
              </a:tblPr>
              <a:tblGrid>
                <a:gridCol w="5612400">
                  <a:extLst>
                    <a:ext uri="{9D8B030D-6E8A-4147-A177-3AD203B41FA5}">
                      <a16:colId xmlns:a16="http://schemas.microsoft.com/office/drawing/2014/main" val="1382305429"/>
                    </a:ext>
                  </a:extLst>
                </a:gridCol>
              </a:tblGrid>
              <a:tr h="395551">
                <a:tc>
                  <a:txBody>
                    <a:bodyPr/>
                    <a:lstStyle/>
                    <a:p>
                      <a:pPr algn="l"/>
                      <a:r>
                        <a:rPr kumimoji="1" lang="ja-JP" altLang="en-US" sz="1400" b="1">
                          <a:solidFill>
                            <a:schemeClr val="accent1">
                              <a:lumMod val="75000"/>
                            </a:schemeClr>
                          </a:solidFill>
                        </a:rPr>
                        <a:t>サイバーセキュリティ経営ガイドラインの活用手順</a:t>
                      </a:r>
                      <a:endParaRPr kumimoji="1" lang="en-US" altLang="ja-JP" sz="1400" b="1">
                        <a:solidFill>
                          <a:schemeClr val="accent1">
                            <a:lumMod val="75000"/>
                          </a:schemeClr>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3413124"/>
                  </a:ext>
                </a:extLst>
              </a:tr>
            </a:tbl>
          </a:graphicData>
        </a:graphic>
      </p:graphicFrame>
      <p:sp>
        <p:nvSpPr>
          <p:cNvPr id="164" name="テキスト ボックス 163">
            <a:extLst>
              <a:ext uri="{FF2B5EF4-FFF2-40B4-BE49-F238E27FC236}">
                <a16:creationId xmlns:a16="http://schemas.microsoft.com/office/drawing/2014/main" id="{4F0160B8-85F7-5332-5277-C8876BF9F00A}"/>
              </a:ext>
            </a:extLst>
          </p:cNvPr>
          <p:cNvSpPr txBox="1"/>
          <p:nvPr/>
        </p:nvSpPr>
        <p:spPr>
          <a:xfrm>
            <a:off x="1340007" y="5152196"/>
            <a:ext cx="4197737"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41.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サイバーセキュリティ経営ガイドラインの全体の流れ</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経済産業省「</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サイバーセキュリティ</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経営ガイドライン </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Ver3.0</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正方形/長方形 3">
            <a:extLst>
              <a:ext uri="{FF2B5EF4-FFF2-40B4-BE49-F238E27FC236}">
                <a16:creationId xmlns:a16="http://schemas.microsoft.com/office/drawing/2014/main" id="{8770DECB-1FC0-DF9A-FFEA-2ADABB4257AF}"/>
              </a:ext>
            </a:extLst>
          </p:cNvPr>
          <p:cNvSpPr/>
          <p:nvPr/>
        </p:nvSpPr>
        <p:spPr>
          <a:xfrm>
            <a:off x="622800" y="2398604"/>
            <a:ext cx="5663296" cy="2777813"/>
          </a:xfrm>
          <a:prstGeom prst="rect">
            <a:avLst/>
          </a:prstGeom>
          <a:solidFill>
            <a:schemeClr val="accent1">
              <a:alpha val="10000"/>
            </a:schemeClr>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grpSp>
        <p:nvGrpSpPr>
          <p:cNvPr id="5" name="グループ化 4">
            <a:extLst>
              <a:ext uri="{FF2B5EF4-FFF2-40B4-BE49-F238E27FC236}">
                <a16:creationId xmlns:a16="http://schemas.microsoft.com/office/drawing/2014/main" id="{2D97E3BE-531E-747C-663C-0770668D1F08}"/>
              </a:ext>
            </a:extLst>
          </p:cNvPr>
          <p:cNvGrpSpPr/>
          <p:nvPr/>
        </p:nvGrpSpPr>
        <p:grpSpPr>
          <a:xfrm>
            <a:off x="625494" y="2542402"/>
            <a:ext cx="5656850" cy="2566528"/>
            <a:chOff x="75975" y="920552"/>
            <a:chExt cx="6483724" cy="3631069"/>
          </a:xfrm>
        </p:grpSpPr>
        <p:grpSp>
          <p:nvGrpSpPr>
            <p:cNvPr id="7" name="グループ化 6">
              <a:extLst>
                <a:ext uri="{FF2B5EF4-FFF2-40B4-BE49-F238E27FC236}">
                  <a16:creationId xmlns:a16="http://schemas.microsoft.com/office/drawing/2014/main" id="{B392DB28-50A5-D53F-8ED1-A67A7504D5F2}"/>
                </a:ext>
              </a:extLst>
            </p:cNvPr>
            <p:cNvGrpSpPr/>
            <p:nvPr/>
          </p:nvGrpSpPr>
          <p:grpSpPr>
            <a:xfrm>
              <a:off x="75975" y="920552"/>
              <a:ext cx="6483724" cy="3631069"/>
              <a:chOff x="75975" y="920552"/>
              <a:chExt cx="6483724" cy="3631069"/>
            </a:xfrm>
          </p:grpSpPr>
          <p:grpSp>
            <p:nvGrpSpPr>
              <p:cNvPr id="12" name="グループ化 11">
                <a:extLst>
                  <a:ext uri="{FF2B5EF4-FFF2-40B4-BE49-F238E27FC236}">
                    <a16:creationId xmlns:a16="http://schemas.microsoft.com/office/drawing/2014/main" id="{C2E7C03A-A338-F51A-535C-DE7B5A8DF820}"/>
                  </a:ext>
                </a:extLst>
              </p:cNvPr>
              <p:cNvGrpSpPr/>
              <p:nvPr/>
            </p:nvGrpSpPr>
            <p:grpSpPr>
              <a:xfrm>
                <a:off x="2570368" y="1921185"/>
                <a:ext cx="1450294" cy="1481204"/>
                <a:chOff x="2570368" y="1921185"/>
                <a:chExt cx="1450294" cy="1481204"/>
              </a:xfrm>
            </p:grpSpPr>
            <p:sp>
              <p:nvSpPr>
                <p:cNvPr id="19" name="楕円 18">
                  <a:extLst>
                    <a:ext uri="{FF2B5EF4-FFF2-40B4-BE49-F238E27FC236}">
                      <a16:creationId xmlns:a16="http://schemas.microsoft.com/office/drawing/2014/main" id="{D14E9270-326A-849D-D567-B7D43E87F5CF}"/>
                    </a:ext>
                  </a:extLst>
                </p:cNvPr>
                <p:cNvSpPr/>
                <p:nvPr/>
              </p:nvSpPr>
              <p:spPr>
                <a:xfrm>
                  <a:off x="2683141" y="2036255"/>
                  <a:ext cx="1234909" cy="1261228"/>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0" name="楕円 19">
                  <a:extLst>
                    <a:ext uri="{FF2B5EF4-FFF2-40B4-BE49-F238E27FC236}">
                      <a16:creationId xmlns:a16="http://schemas.microsoft.com/office/drawing/2014/main" id="{562414FF-FBB1-4F43-DDBF-009F17AA76DE}"/>
                    </a:ext>
                  </a:extLst>
                </p:cNvPr>
                <p:cNvSpPr/>
                <p:nvPr/>
              </p:nvSpPr>
              <p:spPr>
                <a:xfrm>
                  <a:off x="2570368" y="1921185"/>
                  <a:ext cx="1450294" cy="1481204"/>
                </a:xfrm>
                <a:prstGeom prst="ellipse">
                  <a:avLst/>
                </a:prstGeom>
                <a:no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grpSp>
          <p:sp>
            <p:nvSpPr>
              <p:cNvPr id="14" name="テキスト ボックス 13">
                <a:extLst>
                  <a:ext uri="{FF2B5EF4-FFF2-40B4-BE49-F238E27FC236}">
                    <a16:creationId xmlns:a16="http://schemas.microsoft.com/office/drawing/2014/main" id="{515FFD56-87BD-9522-2DFB-2DD8CF6325AB}"/>
                  </a:ext>
                </a:extLst>
              </p:cNvPr>
              <p:cNvSpPr txBox="1"/>
              <p:nvPr/>
            </p:nvSpPr>
            <p:spPr>
              <a:xfrm>
                <a:off x="2599469" y="2276531"/>
                <a:ext cx="1407332" cy="722655"/>
              </a:xfrm>
              <a:prstGeom prst="rect">
                <a:avLst/>
              </a:prstGeom>
              <a:noFill/>
            </p:spPr>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white"/>
                    </a:solidFill>
                    <a:effectLst/>
                    <a:uLnTx/>
                    <a:uFillTx/>
                    <a:latin typeface="メイリオ"/>
                    <a:ea typeface="メイリオ"/>
                    <a:cs typeface="Meiryo UI" panose="020B0604030504040204" pitchFamily="50" charset="-128"/>
                  </a:rPr>
                  <a:t>セキュリティ対策の</a:t>
                </a:r>
                <a:endParaRPr kumimoji="1" lang="en-US" altLang="ja-JP" sz="800" b="0" i="0" u="none" strike="noStrike" kern="1200" cap="none" spc="0" normalizeH="0" baseline="0" noProof="0">
                  <a:ln>
                    <a:noFill/>
                  </a:ln>
                  <a:solidFill>
                    <a:prstClr val="white"/>
                  </a:solidFill>
                  <a:effectLst/>
                  <a:uLnTx/>
                  <a:uFillTx/>
                  <a:latin typeface="メイリオ"/>
                  <a:ea typeface="メイリオ"/>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white"/>
                    </a:solidFill>
                    <a:effectLst/>
                    <a:uLnTx/>
                    <a:uFillTx/>
                    <a:latin typeface="メイリオ"/>
                    <a:ea typeface="メイリオ"/>
                    <a:cs typeface="Meiryo UI" panose="020B0604030504040204" pitchFamily="50" charset="-128"/>
                  </a:rPr>
                  <a:t>継続的な改善</a:t>
                </a:r>
                <a:endParaRPr kumimoji="1" lang="en-US" altLang="ja-JP" sz="800" b="0" i="0" u="none" strike="noStrike" kern="1200" cap="none" spc="0" normalizeH="0" baseline="0" noProof="0">
                  <a:ln>
                    <a:noFill/>
                  </a:ln>
                  <a:solidFill>
                    <a:prstClr val="white"/>
                  </a:solidFill>
                  <a:effectLst/>
                  <a:uLnTx/>
                  <a:uFillTx/>
                  <a:latin typeface="メイリオ"/>
                  <a:ea typeface="メイリオ"/>
                  <a:cs typeface="Meiryo UI" panose="020B0604030504040204" pitchFamily="50" charset="-128"/>
                </a:endParaRPr>
              </a:p>
            </p:txBody>
          </p:sp>
          <p:cxnSp>
            <p:nvCxnSpPr>
              <p:cNvPr id="15" name="直線コネクタ 14">
                <a:extLst>
                  <a:ext uri="{FF2B5EF4-FFF2-40B4-BE49-F238E27FC236}">
                    <a16:creationId xmlns:a16="http://schemas.microsoft.com/office/drawing/2014/main" id="{881561A0-DCC0-47A6-FB51-E9A5CB0BBC2E}"/>
                  </a:ext>
                </a:extLst>
              </p:cNvPr>
              <p:cNvCxnSpPr>
                <a:cxnSpLocks/>
              </p:cNvCxnSpPr>
              <p:nvPr/>
            </p:nvCxnSpPr>
            <p:spPr>
              <a:xfrm>
                <a:off x="75975" y="2661787"/>
                <a:ext cx="2558256" cy="1"/>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6" name="直線コネクタ 15">
                <a:extLst>
                  <a:ext uri="{FF2B5EF4-FFF2-40B4-BE49-F238E27FC236}">
                    <a16:creationId xmlns:a16="http://schemas.microsoft.com/office/drawing/2014/main" id="{9627BF60-AA0C-45FF-5364-42D5E60A6B86}"/>
                  </a:ext>
                </a:extLst>
              </p:cNvPr>
              <p:cNvCxnSpPr>
                <a:cxnSpLocks/>
                <a:stCxn id="20" idx="6"/>
              </p:cNvCxnSpPr>
              <p:nvPr/>
            </p:nvCxnSpPr>
            <p:spPr>
              <a:xfrm>
                <a:off x="4020663" y="2661788"/>
                <a:ext cx="2539036"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7" name="直線コネクタ 16">
                <a:extLst>
                  <a:ext uri="{FF2B5EF4-FFF2-40B4-BE49-F238E27FC236}">
                    <a16:creationId xmlns:a16="http://schemas.microsoft.com/office/drawing/2014/main" id="{B730DD65-EE49-4AF1-29F8-A71F00E5CB86}"/>
                  </a:ext>
                </a:extLst>
              </p:cNvPr>
              <p:cNvCxnSpPr>
                <a:cxnSpLocks/>
                <a:stCxn id="20" idx="0"/>
              </p:cNvCxnSpPr>
              <p:nvPr/>
            </p:nvCxnSpPr>
            <p:spPr>
              <a:xfrm flipV="1">
                <a:off x="3295515" y="920552"/>
                <a:ext cx="0" cy="1000635"/>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直線コネクタ 17">
                <a:extLst>
                  <a:ext uri="{FF2B5EF4-FFF2-40B4-BE49-F238E27FC236}">
                    <a16:creationId xmlns:a16="http://schemas.microsoft.com/office/drawing/2014/main" id="{68C6A056-CB62-B582-5426-7F7563F23481}"/>
                  </a:ext>
                </a:extLst>
              </p:cNvPr>
              <p:cNvCxnSpPr>
                <a:cxnSpLocks/>
                <a:endCxn id="20" idx="4"/>
              </p:cNvCxnSpPr>
              <p:nvPr/>
            </p:nvCxnSpPr>
            <p:spPr>
              <a:xfrm flipV="1">
                <a:off x="3295515" y="3402391"/>
                <a:ext cx="0" cy="114923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8" name="二等辺三角形 7">
              <a:extLst>
                <a:ext uri="{FF2B5EF4-FFF2-40B4-BE49-F238E27FC236}">
                  <a16:creationId xmlns:a16="http://schemas.microsoft.com/office/drawing/2014/main" id="{B7FC6BF3-856A-49AA-26D6-06762E602D43}"/>
                </a:ext>
              </a:extLst>
            </p:cNvPr>
            <p:cNvSpPr/>
            <p:nvPr/>
          </p:nvSpPr>
          <p:spPr>
            <a:xfrm rot="5400000">
              <a:off x="3225622" y="1849132"/>
              <a:ext cx="167725" cy="113261"/>
            </a:xfrm>
            <a:prstGeom prst="triangle">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9" name="二等辺三角形 8">
              <a:extLst>
                <a:ext uri="{FF2B5EF4-FFF2-40B4-BE49-F238E27FC236}">
                  <a16:creationId xmlns:a16="http://schemas.microsoft.com/office/drawing/2014/main" id="{DBAD04AB-17CB-4D9C-D850-B72F8CDF9198}"/>
                </a:ext>
              </a:extLst>
            </p:cNvPr>
            <p:cNvSpPr/>
            <p:nvPr/>
          </p:nvSpPr>
          <p:spPr>
            <a:xfrm rot="10800000">
              <a:off x="3943730" y="2624459"/>
              <a:ext cx="167725" cy="113261"/>
            </a:xfrm>
            <a:prstGeom prst="triangle">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0" name="二等辺三角形 9">
              <a:extLst>
                <a:ext uri="{FF2B5EF4-FFF2-40B4-BE49-F238E27FC236}">
                  <a16:creationId xmlns:a16="http://schemas.microsoft.com/office/drawing/2014/main" id="{FEA3EAF3-EF0E-4E76-3D39-B850B68F9A59}"/>
                </a:ext>
              </a:extLst>
            </p:cNvPr>
            <p:cNvSpPr/>
            <p:nvPr/>
          </p:nvSpPr>
          <p:spPr>
            <a:xfrm rot="16200000">
              <a:off x="3192602" y="3375585"/>
              <a:ext cx="167725" cy="113261"/>
            </a:xfrm>
            <a:prstGeom prst="triangle">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1" name="二等辺三角形 10">
              <a:extLst>
                <a:ext uri="{FF2B5EF4-FFF2-40B4-BE49-F238E27FC236}">
                  <a16:creationId xmlns:a16="http://schemas.microsoft.com/office/drawing/2014/main" id="{367C69D8-7DA7-A782-5883-6E0FEEE8DE55}"/>
                </a:ext>
              </a:extLst>
            </p:cNvPr>
            <p:cNvSpPr/>
            <p:nvPr/>
          </p:nvSpPr>
          <p:spPr>
            <a:xfrm>
              <a:off x="2479471" y="2576274"/>
              <a:ext cx="167725" cy="113261"/>
            </a:xfrm>
            <a:prstGeom prst="triangle">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grpSp>
      <p:sp>
        <p:nvSpPr>
          <p:cNvPr id="21" name="テキスト ボックス 20">
            <a:extLst>
              <a:ext uri="{FF2B5EF4-FFF2-40B4-BE49-F238E27FC236}">
                <a16:creationId xmlns:a16="http://schemas.microsoft.com/office/drawing/2014/main" id="{DA99F884-65D9-B700-05B5-699801E67304}"/>
              </a:ext>
            </a:extLst>
          </p:cNvPr>
          <p:cNvSpPr txBox="1"/>
          <p:nvPr/>
        </p:nvSpPr>
        <p:spPr>
          <a:xfrm>
            <a:off x="622800" y="2396032"/>
            <a:ext cx="828000" cy="288000"/>
          </a:xfrm>
          <a:prstGeom prst="rect">
            <a:avLst/>
          </a:prstGeom>
          <a:ln>
            <a:solidFill>
              <a:schemeClr val="accent1"/>
            </a:solidFill>
          </a:ln>
        </p:spPr>
        <p:style>
          <a:lnRef idx="2">
            <a:schemeClr val="accent5"/>
          </a:lnRef>
          <a:fillRef idx="1">
            <a:schemeClr val="lt1"/>
          </a:fillRef>
          <a:effectRef idx="0">
            <a:schemeClr val="accent5"/>
          </a:effectRef>
          <a:fontRef idx="minor">
            <a:schemeClr val="dk1"/>
          </a:fontRef>
        </p:style>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a:ln>
                  <a:noFill/>
                </a:ln>
                <a:solidFill>
                  <a:srgbClr val="333333"/>
                </a:solidFill>
                <a:effectLst/>
                <a:uLnTx/>
                <a:uFillTx/>
                <a:latin typeface="メイリオ"/>
                <a:ea typeface="メイリオ"/>
                <a:cs typeface="+mn-cs"/>
              </a:rPr>
              <a:t>PLAN</a:t>
            </a:r>
            <a:endParaRPr kumimoji="1" lang="en-US" altLang="ja-JP" sz="1200" b="1"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endParaRPr>
          </a:p>
        </p:txBody>
      </p:sp>
      <p:sp>
        <p:nvSpPr>
          <p:cNvPr id="22" name="テキスト ボックス 21">
            <a:extLst>
              <a:ext uri="{FF2B5EF4-FFF2-40B4-BE49-F238E27FC236}">
                <a16:creationId xmlns:a16="http://schemas.microsoft.com/office/drawing/2014/main" id="{D5003EDB-D663-8E35-CA17-16E1C29CBD79}"/>
              </a:ext>
            </a:extLst>
          </p:cNvPr>
          <p:cNvSpPr txBox="1"/>
          <p:nvPr/>
        </p:nvSpPr>
        <p:spPr>
          <a:xfrm>
            <a:off x="5458819" y="2396032"/>
            <a:ext cx="828000" cy="288327"/>
          </a:xfrm>
          <a:prstGeom prst="rect">
            <a:avLst/>
          </a:prstGeom>
          <a:ln>
            <a:solidFill>
              <a:schemeClr val="accent1"/>
            </a:solidFill>
          </a:ln>
        </p:spPr>
        <p:style>
          <a:lnRef idx="2">
            <a:schemeClr val="accent5"/>
          </a:lnRef>
          <a:fillRef idx="1">
            <a:schemeClr val="lt1"/>
          </a:fillRef>
          <a:effectRef idx="0">
            <a:schemeClr val="accent5"/>
          </a:effectRef>
          <a:fontRef idx="minor">
            <a:schemeClr val="dk1"/>
          </a:fontRef>
        </p:style>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a:ln>
                  <a:noFill/>
                </a:ln>
                <a:solidFill>
                  <a:srgbClr val="333333"/>
                </a:solidFill>
                <a:effectLst/>
                <a:uLnTx/>
                <a:uFillTx/>
                <a:latin typeface="メイリオ"/>
                <a:ea typeface="メイリオ"/>
                <a:cs typeface="+mn-cs"/>
              </a:rPr>
              <a:t>DO</a:t>
            </a:r>
            <a:endParaRPr kumimoji="1" lang="en-US" altLang="ja-JP" sz="1200" b="1"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endParaRPr>
          </a:p>
        </p:txBody>
      </p:sp>
      <p:sp>
        <p:nvSpPr>
          <p:cNvPr id="23" name="テキスト ボックス 22">
            <a:extLst>
              <a:ext uri="{FF2B5EF4-FFF2-40B4-BE49-F238E27FC236}">
                <a16:creationId xmlns:a16="http://schemas.microsoft.com/office/drawing/2014/main" id="{990A558C-F27F-92F1-E9F6-27001407DD70}"/>
              </a:ext>
            </a:extLst>
          </p:cNvPr>
          <p:cNvSpPr txBox="1"/>
          <p:nvPr/>
        </p:nvSpPr>
        <p:spPr>
          <a:xfrm>
            <a:off x="5459250" y="4885957"/>
            <a:ext cx="828000" cy="288328"/>
          </a:xfrm>
          <a:prstGeom prst="rect">
            <a:avLst/>
          </a:prstGeom>
          <a:ln>
            <a:solidFill>
              <a:schemeClr val="accent1"/>
            </a:solidFill>
          </a:ln>
        </p:spPr>
        <p:style>
          <a:lnRef idx="2">
            <a:schemeClr val="accent5"/>
          </a:lnRef>
          <a:fillRef idx="1">
            <a:schemeClr val="lt1"/>
          </a:fillRef>
          <a:effectRef idx="0">
            <a:schemeClr val="accent5"/>
          </a:effectRef>
          <a:fontRef idx="minor">
            <a:schemeClr val="dk1"/>
          </a:fontRef>
        </p:style>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a:ln>
                  <a:noFill/>
                </a:ln>
                <a:solidFill>
                  <a:srgbClr val="333333"/>
                </a:solidFill>
                <a:effectLst/>
                <a:uLnTx/>
                <a:uFillTx/>
                <a:latin typeface="メイリオ"/>
                <a:ea typeface="メイリオ"/>
                <a:cs typeface="+mn-cs"/>
              </a:rPr>
              <a:t>CHECK</a:t>
            </a:r>
            <a:endParaRPr kumimoji="1" lang="en-US" altLang="ja-JP" sz="1200" b="1"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endParaRPr>
          </a:p>
        </p:txBody>
      </p:sp>
      <p:sp>
        <p:nvSpPr>
          <p:cNvPr id="24" name="テキスト ボックス 23">
            <a:extLst>
              <a:ext uri="{FF2B5EF4-FFF2-40B4-BE49-F238E27FC236}">
                <a16:creationId xmlns:a16="http://schemas.microsoft.com/office/drawing/2014/main" id="{B43E1DBA-2511-E96A-C0B2-8B1C54EC1AF0}"/>
              </a:ext>
            </a:extLst>
          </p:cNvPr>
          <p:cNvSpPr txBox="1"/>
          <p:nvPr/>
        </p:nvSpPr>
        <p:spPr>
          <a:xfrm>
            <a:off x="622800" y="4884376"/>
            <a:ext cx="828000" cy="288329"/>
          </a:xfrm>
          <a:prstGeom prst="rect">
            <a:avLst/>
          </a:prstGeom>
          <a:ln>
            <a:solidFill>
              <a:schemeClr val="accent1"/>
            </a:solidFill>
          </a:ln>
        </p:spPr>
        <p:style>
          <a:lnRef idx="2">
            <a:schemeClr val="accent5"/>
          </a:lnRef>
          <a:fillRef idx="1">
            <a:schemeClr val="lt1"/>
          </a:fillRef>
          <a:effectRef idx="0">
            <a:schemeClr val="accent5"/>
          </a:effectRef>
          <a:fontRef idx="minor">
            <a:schemeClr val="dk1"/>
          </a:fontRef>
        </p:style>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a:ln>
                  <a:noFill/>
                </a:ln>
                <a:solidFill>
                  <a:srgbClr val="333333"/>
                </a:solidFill>
                <a:effectLst/>
                <a:uLnTx/>
                <a:uFillTx/>
                <a:latin typeface="メイリオ"/>
                <a:ea typeface="メイリオ"/>
                <a:cs typeface="+mn-cs"/>
              </a:rPr>
              <a:t>ACTION</a:t>
            </a:r>
            <a:endParaRPr kumimoji="1" lang="en-US" altLang="ja-JP" sz="1200" b="1"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endParaRPr>
          </a:p>
        </p:txBody>
      </p:sp>
      <p:sp>
        <p:nvSpPr>
          <p:cNvPr id="25" name="テキスト ボックス 24">
            <a:extLst>
              <a:ext uri="{FF2B5EF4-FFF2-40B4-BE49-F238E27FC236}">
                <a16:creationId xmlns:a16="http://schemas.microsoft.com/office/drawing/2014/main" id="{75F5405A-C2D3-C8D5-E34F-22CA90828AED}"/>
              </a:ext>
            </a:extLst>
          </p:cNvPr>
          <p:cNvSpPr txBox="1"/>
          <p:nvPr/>
        </p:nvSpPr>
        <p:spPr>
          <a:xfrm>
            <a:off x="3724519" y="4848820"/>
            <a:ext cx="1465471" cy="260111"/>
          </a:xfrm>
          <a:prstGeom prst="rect">
            <a:avLst/>
          </a:prstGeom>
          <a:noFill/>
        </p:spPr>
        <p:txBody>
          <a:bodyPr wrap="square" rtlCol="0"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00" b="1" i="0" u="none" strike="noStrike" kern="1200" cap="none" spc="0" normalizeH="0" baseline="0" noProof="0">
              <a:ln>
                <a:noFill/>
              </a:ln>
              <a:solidFill>
                <a:srgbClr val="4472C4"/>
              </a:solidFill>
              <a:effectLst/>
              <a:uLnTx/>
              <a:uFillTx/>
              <a:latin typeface="メイリオ"/>
              <a:ea typeface="メイリオ"/>
              <a:cs typeface="Meiryo UI" panose="020B0604030504040204" pitchFamily="50" charset="-128"/>
            </a:endParaRPr>
          </a:p>
        </p:txBody>
      </p:sp>
      <p:pic>
        <p:nvPicPr>
          <p:cNvPr id="26" name="図 25">
            <a:extLst>
              <a:ext uri="{FF2B5EF4-FFF2-40B4-BE49-F238E27FC236}">
                <a16:creationId xmlns:a16="http://schemas.microsoft.com/office/drawing/2014/main" id="{91171DDD-DA57-F834-C825-1602E0CCD4B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30838" y="2739824"/>
            <a:ext cx="288000" cy="253796"/>
          </a:xfrm>
          <a:prstGeom prst="rect">
            <a:avLst/>
          </a:prstGeom>
        </p:spPr>
      </p:pic>
      <p:sp>
        <p:nvSpPr>
          <p:cNvPr id="27" name="テキスト ボックス 26">
            <a:extLst>
              <a:ext uri="{FF2B5EF4-FFF2-40B4-BE49-F238E27FC236}">
                <a16:creationId xmlns:a16="http://schemas.microsoft.com/office/drawing/2014/main" id="{6180094B-367A-A27E-19E4-87B378A2FBD9}"/>
              </a:ext>
            </a:extLst>
          </p:cNvPr>
          <p:cNvSpPr txBox="1"/>
          <p:nvPr/>
        </p:nvSpPr>
        <p:spPr>
          <a:xfrm>
            <a:off x="1647854" y="3048795"/>
            <a:ext cx="1480942" cy="196932"/>
          </a:xfrm>
          <a:prstGeom prst="rect">
            <a:avLst/>
          </a:prstGeom>
          <a:noFill/>
        </p:spPr>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rPr>
              <a:t>セキュリティ対策の</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rPr>
              <a:t>責任者</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endParaRPr>
          </a:p>
        </p:txBody>
      </p:sp>
      <p:sp>
        <p:nvSpPr>
          <p:cNvPr id="28" name="テキスト ボックス 27">
            <a:extLst>
              <a:ext uri="{FF2B5EF4-FFF2-40B4-BE49-F238E27FC236}">
                <a16:creationId xmlns:a16="http://schemas.microsoft.com/office/drawing/2014/main" id="{C9096541-C1C4-3806-AD25-D3998B7E3E10}"/>
              </a:ext>
            </a:extLst>
          </p:cNvPr>
          <p:cNvSpPr txBox="1"/>
          <p:nvPr/>
        </p:nvSpPr>
        <p:spPr>
          <a:xfrm>
            <a:off x="4043928" y="3049139"/>
            <a:ext cx="1813958" cy="211377"/>
          </a:xfrm>
          <a:prstGeom prst="rect">
            <a:avLst/>
          </a:prstGeom>
          <a:noFill/>
        </p:spPr>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rPr>
              <a:t>セキュリティ担当者</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rPr>
              <a:t>（</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rPr>
              <a:t>CSIRT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rPr>
              <a:t>など）</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endParaRPr>
          </a:p>
        </p:txBody>
      </p:sp>
      <p:grpSp>
        <p:nvGrpSpPr>
          <p:cNvPr id="29" name="グループ化 28">
            <a:extLst>
              <a:ext uri="{FF2B5EF4-FFF2-40B4-BE49-F238E27FC236}">
                <a16:creationId xmlns:a16="http://schemas.microsoft.com/office/drawing/2014/main" id="{38F373AB-FDFD-01E0-353D-988F8255CB97}"/>
              </a:ext>
            </a:extLst>
          </p:cNvPr>
          <p:cNvGrpSpPr/>
          <p:nvPr/>
        </p:nvGrpSpPr>
        <p:grpSpPr>
          <a:xfrm>
            <a:off x="4612016" y="2810270"/>
            <a:ext cx="652341" cy="183845"/>
            <a:chOff x="4569201" y="2712553"/>
            <a:chExt cx="652341" cy="183845"/>
          </a:xfrm>
        </p:grpSpPr>
        <p:pic>
          <p:nvPicPr>
            <p:cNvPr id="30" name="図 29">
              <a:extLst>
                <a:ext uri="{FF2B5EF4-FFF2-40B4-BE49-F238E27FC236}">
                  <a16:creationId xmlns:a16="http://schemas.microsoft.com/office/drawing/2014/main" id="{6F8452C1-4AB6-D030-BDF8-5B0B3F72F5E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95106" y="2712553"/>
              <a:ext cx="200531" cy="176715"/>
            </a:xfrm>
            <a:prstGeom prst="rect">
              <a:avLst/>
            </a:prstGeom>
          </p:spPr>
        </p:pic>
        <p:pic>
          <p:nvPicPr>
            <p:cNvPr id="31" name="図 30">
              <a:extLst>
                <a:ext uri="{FF2B5EF4-FFF2-40B4-BE49-F238E27FC236}">
                  <a16:creationId xmlns:a16="http://schemas.microsoft.com/office/drawing/2014/main" id="{8EC91A0A-9175-2FC5-A031-38DC3D04822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021011" y="2719683"/>
              <a:ext cx="200531" cy="176715"/>
            </a:xfrm>
            <a:prstGeom prst="rect">
              <a:avLst/>
            </a:prstGeom>
          </p:spPr>
        </p:pic>
        <p:pic>
          <p:nvPicPr>
            <p:cNvPr id="32" name="図 31">
              <a:extLst>
                <a:ext uri="{FF2B5EF4-FFF2-40B4-BE49-F238E27FC236}">
                  <a16:creationId xmlns:a16="http://schemas.microsoft.com/office/drawing/2014/main" id="{80F529C8-4CDB-EAFB-E543-DE6AFA93ED7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69201" y="2714370"/>
              <a:ext cx="200531" cy="176715"/>
            </a:xfrm>
            <a:prstGeom prst="rect">
              <a:avLst/>
            </a:prstGeom>
          </p:spPr>
        </p:pic>
      </p:grpSp>
      <p:graphicFrame>
        <p:nvGraphicFramePr>
          <p:cNvPr id="33" name="表 51">
            <a:extLst>
              <a:ext uri="{FF2B5EF4-FFF2-40B4-BE49-F238E27FC236}">
                <a16:creationId xmlns:a16="http://schemas.microsoft.com/office/drawing/2014/main" id="{C55C57AD-56A6-6B07-1BFD-17F87CBF6BFC}"/>
              </a:ext>
            </a:extLst>
          </p:cNvPr>
          <p:cNvGraphicFramePr>
            <a:graphicFrameLocks noGrp="1"/>
          </p:cNvGraphicFramePr>
          <p:nvPr/>
        </p:nvGraphicFramePr>
        <p:xfrm>
          <a:off x="604238" y="3272594"/>
          <a:ext cx="1239188" cy="335280"/>
        </p:xfrm>
        <a:graphic>
          <a:graphicData uri="http://schemas.openxmlformats.org/drawingml/2006/table">
            <a:tbl>
              <a:tblPr firstRow="1" bandRow="1">
                <a:tableStyleId>{2D5ABB26-0587-4C30-8999-92F81FD0307C}</a:tableStyleId>
              </a:tblPr>
              <a:tblGrid>
                <a:gridCol w="1239188">
                  <a:extLst>
                    <a:ext uri="{9D8B030D-6E8A-4147-A177-3AD203B41FA5}">
                      <a16:colId xmlns:a16="http://schemas.microsoft.com/office/drawing/2014/main" val="2728426930"/>
                    </a:ext>
                  </a:extLst>
                </a:gridCol>
              </a:tblGrid>
              <a:tr h="327521">
                <a:tc>
                  <a:txBody>
                    <a:bodyPr/>
                    <a:lstStyle/>
                    <a:p>
                      <a:pPr algn="ctr"/>
                      <a:r>
                        <a:rPr kumimoji="1" lang="ja-JP" altLang="en-US" sz="800">
                          <a:solidFill>
                            <a:schemeClr val="bg1">
                              <a:lumMod val="50000"/>
                            </a:schemeClr>
                          </a:solidFill>
                        </a:rPr>
                        <a:t>サイバーセキュリティ</a:t>
                      </a:r>
                      <a:endParaRPr kumimoji="1" lang="en-US" altLang="ja-JP" sz="800">
                        <a:solidFill>
                          <a:schemeClr val="bg1">
                            <a:lumMod val="50000"/>
                          </a:schemeClr>
                        </a:solidFill>
                      </a:endParaRPr>
                    </a:p>
                    <a:p>
                      <a:pPr algn="ctr"/>
                      <a:r>
                        <a:rPr lang="ja-JP" altLang="en-US" sz="800">
                          <a:solidFill>
                            <a:schemeClr val="bg1">
                              <a:lumMod val="50000"/>
                            </a:schemeClr>
                          </a:solidFill>
                        </a:rPr>
                        <a:t>対応方針を策定する</a:t>
                      </a:r>
                      <a:endParaRPr kumimoji="1" lang="en-US" altLang="ja-JP" sz="800">
                        <a:solidFill>
                          <a:schemeClr val="bg1">
                            <a:lumMod val="50000"/>
                          </a:schemeClr>
                        </a:solidFill>
                        <a:latin typeface="+mn-ea"/>
                        <a:cs typeface="Meiryo UI" panose="020B0604030504040204" pitchFamily="50" charset="-128"/>
                      </a:endParaRPr>
                    </a:p>
                  </a:txBody>
                  <a:tcPr marL="83127" marR="83127" anchor="ctr"/>
                </a:tc>
                <a:extLst>
                  <a:ext uri="{0D108BD9-81ED-4DB2-BD59-A6C34878D82A}">
                    <a16:rowId xmlns:a16="http://schemas.microsoft.com/office/drawing/2014/main" val="3355497474"/>
                  </a:ext>
                </a:extLst>
              </a:tr>
            </a:tbl>
          </a:graphicData>
        </a:graphic>
      </p:graphicFrame>
      <p:graphicFrame>
        <p:nvGraphicFramePr>
          <p:cNvPr id="34" name="表 33">
            <a:extLst>
              <a:ext uri="{FF2B5EF4-FFF2-40B4-BE49-F238E27FC236}">
                <a16:creationId xmlns:a16="http://schemas.microsoft.com/office/drawing/2014/main" id="{5951C761-FD01-888E-8A93-0C0E6F1647BF}"/>
              </a:ext>
            </a:extLst>
          </p:cNvPr>
          <p:cNvGraphicFramePr>
            <a:graphicFrameLocks noGrp="1"/>
          </p:cNvGraphicFramePr>
          <p:nvPr/>
        </p:nvGraphicFramePr>
        <p:xfrm>
          <a:off x="3816804" y="3271995"/>
          <a:ext cx="2484590" cy="335280"/>
        </p:xfrm>
        <a:graphic>
          <a:graphicData uri="http://schemas.openxmlformats.org/drawingml/2006/table">
            <a:tbl>
              <a:tblPr firstRow="1" bandRow="1">
                <a:tableStyleId>{2D5ABB26-0587-4C30-8999-92F81FD0307C}</a:tableStyleId>
              </a:tblPr>
              <a:tblGrid>
                <a:gridCol w="2484590">
                  <a:extLst>
                    <a:ext uri="{9D8B030D-6E8A-4147-A177-3AD203B41FA5}">
                      <a16:colId xmlns:a16="http://schemas.microsoft.com/office/drawing/2014/main" val="2728426930"/>
                    </a:ext>
                  </a:extLst>
                </a:gridCol>
              </a:tblGrid>
              <a:tr h="327521">
                <a:tc>
                  <a:txBody>
                    <a:bodyPr/>
                    <a:lstStyle/>
                    <a:p>
                      <a:pPr algn="ctr"/>
                      <a:r>
                        <a:rPr kumimoji="1" lang="ja-JP" altLang="en-US" sz="800">
                          <a:solidFill>
                            <a:schemeClr val="bg1">
                              <a:lumMod val="50000"/>
                            </a:schemeClr>
                          </a:solidFill>
                        </a:rPr>
                        <a:t>セキュリティ対策の責任者（</a:t>
                      </a:r>
                      <a:r>
                        <a:rPr kumimoji="1" lang="en-US" altLang="ja-JP" sz="800">
                          <a:solidFill>
                            <a:schemeClr val="bg1">
                              <a:lumMod val="50000"/>
                            </a:schemeClr>
                          </a:solidFill>
                        </a:rPr>
                        <a:t>CISO</a:t>
                      </a:r>
                      <a:r>
                        <a:rPr kumimoji="1" lang="ja-JP" altLang="en-US" sz="800">
                          <a:solidFill>
                            <a:schemeClr val="bg1">
                              <a:lumMod val="50000"/>
                            </a:schemeClr>
                          </a:solidFill>
                        </a:rPr>
                        <a:t>など）の指示に基づき、実際にセキュリティ対策を行う</a:t>
                      </a:r>
                      <a:endParaRPr kumimoji="1" lang="en-US" altLang="ja-JP" sz="800">
                        <a:solidFill>
                          <a:schemeClr val="bg1">
                            <a:lumMod val="50000"/>
                          </a:schemeClr>
                        </a:solidFill>
                        <a:latin typeface="+mn-ea"/>
                        <a:cs typeface="Meiryo UI" panose="020B0604030504040204" pitchFamily="50" charset="-128"/>
                      </a:endParaRPr>
                    </a:p>
                  </a:txBody>
                  <a:tcPr anchor="ctr"/>
                </a:tc>
                <a:extLst>
                  <a:ext uri="{0D108BD9-81ED-4DB2-BD59-A6C34878D82A}">
                    <a16:rowId xmlns:a16="http://schemas.microsoft.com/office/drawing/2014/main" val="3355497474"/>
                  </a:ext>
                </a:extLst>
              </a:tr>
            </a:tbl>
          </a:graphicData>
        </a:graphic>
      </p:graphicFrame>
      <p:graphicFrame>
        <p:nvGraphicFramePr>
          <p:cNvPr id="35" name="表 34">
            <a:extLst>
              <a:ext uri="{FF2B5EF4-FFF2-40B4-BE49-F238E27FC236}">
                <a16:creationId xmlns:a16="http://schemas.microsoft.com/office/drawing/2014/main" id="{CA6DC195-F8CE-0D00-5651-A31967926EE8}"/>
              </a:ext>
            </a:extLst>
          </p:cNvPr>
          <p:cNvGraphicFramePr>
            <a:graphicFrameLocks noGrp="1"/>
          </p:cNvGraphicFramePr>
          <p:nvPr/>
        </p:nvGraphicFramePr>
        <p:xfrm>
          <a:off x="3683700" y="4444770"/>
          <a:ext cx="2484590" cy="335280"/>
        </p:xfrm>
        <a:graphic>
          <a:graphicData uri="http://schemas.openxmlformats.org/drawingml/2006/table">
            <a:tbl>
              <a:tblPr firstRow="1" bandRow="1">
                <a:tableStyleId>{2D5ABB26-0587-4C30-8999-92F81FD0307C}</a:tableStyleId>
              </a:tblPr>
              <a:tblGrid>
                <a:gridCol w="2484590">
                  <a:extLst>
                    <a:ext uri="{9D8B030D-6E8A-4147-A177-3AD203B41FA5}">
                      <a16:colId xmlns:a16="http://schemas.microsoft.com/office/drawing/2014/main" val="2728426930"/>
                    </a:ext>
                  </a:extLst>
                </a:gridCol>
              </a:tblGrid>
              <a:tr h="327521">
                <a:tc>
                  <a:txBody>
                    <a:bodyPr/>
                    <a:lstStyle/>
                    <a:p>
                      <a:pPr algn="ctr"/>
                      <a:r>
                        <a:rPr lang="ja-JP" altLang="en-US" sz="800">
                          <a:solidFill>
                            <a:schemeClr val="bg1">
                              <a:lumMod val="50000"/>
                            </a:schemeClr>
                          </a:solidFill>
                        </a:rPr>
                        <a:t>実施している対策が現在のリスクに</a:t>
                      </a:r>
                      <a:endParaRPr lang="en-US" altLang="ja-JP" sz="800">
                        <a:solidFill>
                          <a:schemeClr val="bg1">
                            <a:lumMod val="50000"/>
                          </a:schemeClr>
                        </a:solidFill>
                      </a:endParaRPr>
                    </a:p>
                    <a:p>
                      <a:pPr algn="ctr"/>
                      <a:r>
                        <a:rPr lang="ja-JP" altLang="en-US" sz="800">
                          <a:solidFill>
                            <a:schemeClr val="bg1">
                              <a:lumMod val="50000"/>
                            </a:schemeClr>
                          </a:solidFill>
                        </a:rPr>
                        <a:t>対して有効であるか評価・分析する</a:t>
                      </a:r>
                      <a:endParaRPr kumimoji="1" lang="en-US" altLang="ja-JP" sz="800">
                        <a:solidFill>
                          <a:schemeClr val="bg1">
                            <a:lumMod val="50000"/>
                          </a:schemeClr>
                        </a:solidFill>
                        <a:latin typeface="+mn-ea"/>
                        <a:cs typeface="Meiryo UI" panose="020B0604030504040204" pitchFamily="50" charset="-128"/>
                      </a:endParaRPr>
                    </a:p>
                  </a:txBody>
                  <a:tcPr anchor="ctr"/>
                </a:tc>
                <a:extLst>
                  <a:ext uri="{0D108BD9-81ED-4DB2-BD59-A6C34878D82A}">
                    <a16:rowId xmlns:a16="http://schemas.microsoft.com/office/drawing/2014/main" val="3355497474"/>
                  </a:ext>
                </a:extLst>
              </a:tr>
            </a:tbl>
          </a:graphicData>
        </a:graphic>
      </p:graphicFrame>
      <p:graphicFrame>
        <p:nvGraphicFramePr>
          <p:cNvPr id="36" name="表 51">
            <a:extLst>
              <a:ext uri="{FF2B5EF4-FFF2-40B4-BE49-F238E27FC236}">
                <a16:creationId xmlns:a16="http://schemas.microsoft.com/office/drawing/2014/main" id="{C87178AF-E7B5-4793-F724-11ECCED7E2EE}"/>
              </a:ext>
            </a:extLst>
          </p:cNvPr>
          <p:cNvGraphicFramePr>
            <a:graphicFrameLocks noGrp="1"/>
          </p:cNvGraphicFramePr>
          <p:nvPr/>
        </p:nvGraphicFramePr>
        <p:xfrm>
          <a:off x="1811872" y="3271997"/>
          <a:ext cx="1239188" cy="335280"/>
        </p:xfrm>
        <a:graphic>
          <a:graphicData uri="http://schemas.openxmlformats.org/drawingml/2006/table">
            <a:tbl>
              <a:tblPr firstRow="1" bandRow="1">
                <a:tableStyleId>{2D5ABB26-0587-4C30-8999-92F81FD0307C}</a:tableStyleId>
              </a:tblPr>
              <a:tblGrid>
                <a:gridCol w="1239188">
                  <a:extLst>
                    <a:ext uri="{9D8B030D-6E8A-4147-A177-3AD203B41FA5}">
                      <a16:colId xmlns:a16="http://schemas.microsoft.com/office/drawing/2014/main" val="2728426930"/>
                    </a:ext>
                  </a:extLst>
                </a:gridCol>
              </a:tblGrid>
              <a:tr h="32752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a:solidFill>
                            <a:schemeClr val="bg1">
                              <a:lumMod val="50000"/>
                            </a:schemeClr>
                          </a:solidFill>
                        </a:rPr>
                        <a:t>予算や人材などを</a:t>
                      </a:r>
                      <a:endParaRPr kumimoji="1" lang="en-US" altLang="ja-JP" sz="800">
                        <a:solidFill>
                          <a:schemeClr val="bg1">
                            <a:lumMod val="50000"/>
                          </a:schemeClr>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a:solidFill>
                            <a:schemeClr val="bg1">
                              <a:lumMod val="50000"/>
                            </a:schemeClr>
                          </a:solidFill>
                        </a:rPr>
                        <a:t>確保する</a:t>
                      </a:r>
                      <a:endParaRPr kumimoji="1" lang="en-US" altLang="ja-JP" sz="800">
                        <a:solidFill>
                          <a:schemeClr val="bg1">
                            <a:lumMod val="50000"/>
                          </a:schemeClr>
                        </a:solidFill>
                        <a:latin typeface="+mn-ea"/>
                        <a:cs typeface="Meiryo UI" panose="020B0604030504040204" pitchFamily="50" charset="-128"/>
                      </a:endParaRPr>
                    </a:p>
                  </a:txBody>
                  <a:tcPr marL="83127" marR="83127" anchor="ctr"/>
                </a:tc>
                <a:extLst>
                  <a:ext uri="{0D108BD9-81ED-4DB2-BD59-A6C34878D82A}">
                    <a16:rowId xmlns:a16="http://schemas.microsoft.com/office/drawing/2014/main" val="3355497474"/>
                  </a:ext>
                </a:extLst>
              </a:tr>
            </a:tbl>
          </a:graphicData>
        </a:graphic>
      </p:graphicFrame>
      <p:graphicFrame>
        <p:nvGraphicFramePr>
          <p:cNvPr id="37" name="表 64">
            <a:extLst>
              <a:ext uri="{FF2B5EF4-FFF2-40B4-BE49-F238E27FC236}">
                <a16:creationId xmlns:a16="http://schemas.microsoft.com/office/drawing/2014/main" id="{24649B5E-965A-75EF-6D18-5F2ABAD19A0A}"/>
              </a:ext>
            </a:extLst>
          </p:cNvPr>
          <p:cNvGraphicFramePr>
            <a:graphicFrameLocks noGrp="1"/>
          </p:cNvGraphicFramePr>
          <p:nvPr/>
        </p:nvGraphicFramePr>
        <p:xfrm>
          <a:off x="1443916" y="2434243"/>
          <a:ext cx="2049780" cy="228600"/>
        </p:xfrm>
        <a:graphic>
          <a:graphicData uri="http://schemas.openxmlformats.org/drawingml/2006/table">
            <a:tbl>
              <a:tblPr firstRow="1" bandRow="1">
                <a:tableStyleId>{2D5ABB26-0587-4C30-8999-92F81FD0307C}</a:tableStyleId>
              </a:tblPr>
              <a:tblGrid>
                <a:gridCol w="2049780">
                  <a:extLst>
                    <a:ext uri="{9D8B030D-6E8A-4147-A177-3AD203B41FA5}">
                      <a16:colId xmlns:a16="http://schemas.microsoft.com/office/drawing/2014/main" val="990698523"/>
                    </a:ext>
                  </a:extLst>
                </a:gridCol>
              </a:tblGrid>
              <a:tr h="2277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a:solidFill>
                            <a:schemeClr val="accent1"/>
                          </a:solidFill>
                        </a:rPr>
                        <a:t>セキュリティ対応方針・方策を策定</a:t>
                      </a:r>
                      <a:endParaRPr kumimoji="1" lang="en-US" altLang="ja-JP" sz="900" b="1">
                        <a:solidFill>
                          <a:schemeClr val="accent1"/>
                        </a:solidFill>
                        <a:latin typeface="+mn-ea"/>
                        <a:cs typeface="Meiryo UI" panose="020B0604030504040204" pitchFamily="50" charset="-128"/>
                      </a:endParaRPr>
                    </a:p>
                  </a:txBody>
                  <a:tcPr anchor="ctr"/>
                </a:tc>
                <a:extLst>
                  <a:ext uri="{0D108BD9-81ED-4DB2-BD59-A6C34878D82A}">
                    <a16:rowId xmlns:a16="http://schemas.microsoft.com/office/drawing/2014/main" val="1966024885"/>
                  </a:ext>
                </a:extLst>
              </a:tr>
            </a:tbl>
          </a:graphicData>
        </a:graphic>
      </p:graphicFrame>
      <p:graphicFrame>
        <p:nvGraphicFramePr>
          <p:cNvPr id="38" name="表 37">
            <a:extLst>
              <a:ext uri="{FF2B5EF4-FFF2-40B4-BE49-F238E27FC236}">
                <a16:creationId xmlns:a16="http://schemas.microsoft.com/office/drawing/2014/main" id="{72B2B1DD-27DF-6ED3-F9EB-F1C116708D99}"/>
              </a:ext>
            </a:extLst>
          </p:cNvPr>
          <p:cNvGraphicFramePr>
            <a:graphicFrameLocks noGrp="1"/>
          </p:cNvGraphicFramePr>
          <p:nvPr/>
        </p:nvGraphicFramePr>
        <p:xfrm>
          <a:off x="3982033" y="2434099"/>
          <a:ext cx="1479547" cy="228600"/>
        </p:xfrm>
        <a:graphic>
          <a:graphicData uri="http://schemas.openxmlformats.org/drawingml/2006/table">
            <a:tbl>
              <a:tblPr firstRow="1" bandRow="1">
                <a:tableStyleId>{2D5ABB26-0587-4C30-8999-92F81FD0307C}</a:tableStyleId>
              </a:tblPr>
              <a:tblGrid>
                <a:gridCol w="1479547">
                  <a:extLst>
                    <a:ext uri="{9D8B030D-6E8A-4147-A177-3AD203B41FA5}">
                      <a16:colId xmlns:a16="http://schemas.microsoft.com/office/drawing/2014/main" val="990698523"/>
                    </a:ext>
                  </a:extLst>
                </a:gridCol>
              </a:tblGrid>
              <a:tr h="200740">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900" b="1">
                          <a:solidFill>
                            <a:schemeClr val="accent1"/>
                          </a:solidFill>
                        </a:rPr>
                        <a:t>セキュリティ対策を実施</a:t>
                      </a:r>
                      <a:endParaRPr kumimoji="1" lang="en-US" altLang="ja-JP" sz="900" b="1">
                        <a:solidFill>
                          <a:schemeClr val="accent1"/>
                        </a:solidFill>
                        <a:latin typeface="+mn-ea"/>
                        <a:cs typeface="Meiryo UI" panose="020B0604030504040204" pitchFamily="50" charset="-128"/>
                      </a:endParaRPr>
                    </a:p>
                  </a:txBody>
                  <a:tcPr anchor="ctr"/>
                </a:tc>
                <a:extLst>
                  <a:ext uri="{0D108BD9-81ED-4DB2-BD59-A6C34878D82A}">
                    <a16:rowId xmlns:a16="http://schemas.microsoft.com/office/drawing/2014/main" val="1966024885"/>
                  </a:ext>
                </a:extLst>
              </a:tr>
            </a:tbl>
          </a:graphicData>
        </a:graphic>
      </p:graphicFrame>
      <p:graphicFrame>
        <p:nvGraphicFramePr>
          <p:cNvPr id="39" name="表 38">
            <a:extLst>
              <a:ext uri="{FF2B5EF4-FFF2-40B4-BE49-F238E27FC236}">
                <a16:creationId xmlns:a16="http://schemas.microsoft.com/office/drawing/2014/main" id="{48F45F0D-9D24-A9A8-550E-565852934788}"/>
              </a:ext>
            </a:extLst>
          </p:cNvPr>
          <p:cNvGraphicFramePr>
            <a:graphicFrameLocks noGrp="1"/>
          </p:cNvGraphicFramePr>
          <p:nvPr/>
        </p:nvGraphicFramePr>
        <p:xfrm>
          <a:off x="3678061" y="4917195"/>
          <a:ext cx="1783818" cy="228600"/>
        </p:xfrm>
        <a:graphic>
          <a:graphicData uri="http://schemas.openxmlformats.org/drawingml/2006/table">
            <a:tbl>
              <a:tblPr firstRow="1" bandRow="1">
                <a:tableStyleId>{2D5ABB26-0587-4C30-8999-92F81FD0307C}</a:tableStyleId>
              </a:tblPr>
              <a:tblGrid>
                <a:gridCol w="1783818">
                  <a:extLst>
                    <a:ext uri="{9D8B030D-6E8A-4147-A177-3AD203B41FA5}">
                      <a16:colId xmlns:a16="http://schemas.microsoft.com/office/drawing/2014/main" val="990698523"/>
                    </a:ext>
                  </a:extLst>
                </a:gridCol>
              </a:tblGrid>
              <a:tr h="200740">
                <a:tc>
                  <a:txBody>
                    <a:bodyPr/>
                    <a:lstStyle/>
                    <a:p>
                      <a:pPr algn="r"/>
                      <a:r>
                        <a:rPr kumimoji="1" lang="ja-JP" altLang="en-US" sz="900" b="1">
                          <a:solidFill>
                            <a:schemeClr val="accent1"/>
                          </a:solidFill>
                        </a:rPr>
                        <a:t>セキュリティ対策状況を確認</a:t>
                      </a:r>
                      <a:endParaRPr kumimoji="1" lang="en-US" altLang="ja-JP" sz="900" b="1">
                        <a:solidFill>
                          <a:schemeClr val="accent1"/>
                        </a:solidFill>
                        <a:latin typeface="+mn-ea"/>
                        <a:cs typeface="Meiryo UI" panose="020B0604030504040204" pitchFamily="50" charset="-128"/>
                      </a:endParaRPr>
                    </a:p>
                  </a:txBody>
                  <a:tcPr anchor="ctr"/>
                </a:tc>
                <a:extLst>
                  <a:ext uri="{0D108BD9-81ED-4DB2-BD59-A6C34878D82A}">
                    <a16:rowId xmlns:a16="http://schemas.microsoft.com/office/drawing/2014/main" val="1966024885"/>
                  </a:ext>
                </a:extLst>
              </a:tr>
            </a:tbl>
          </a:graphicData>
        </a:graphic>
      </p:graphicFrame>
      <p:graphicFrame>
        <p:nvGraphicFramePr>
          <p:cNvPr id="40" name="表 39">
            <a:extLst>
              <a:ext uri="{FF2B5EF4-FFF2-40B4-BE49-F238E27FC236}">
                <a16:creationId xmlns:a16="http://schemas.microsoft.com/office/drawing/2014/main" id="{CD222303-9E2A-26D6-CE7C-5C21D4F7A228}"/>
              </a:ext>
            </a:extLst>
          </p:cNvPr>
          <p:cNvGraphicFramePr>
            <a:graphicFrameLocks noGrp="1"/>
          </p:cNvGraphicFramePr>
          <p:nvPr/>
        </p:nvGraphicFramePr>
        <p:xfrm>
          <a:off x="1448474" y="4915491"/>
          <a:ext cx="1783818" cy="228600"/>
        </p:xfrm>
        <a:graphic>
          <a:graphicData uri="http://schemas.openxmlformats.org/drawingml/2006/table">
            <a:tbl>
              <a:tblPr firstRow="1" bandRow="1">
                <a:tableStyleId>{2D5ABB26-0587-4C30-8999-92F81FD0307C}</a:tableStyleId>
              </a:tblPr>
              <a:tblGrid>
                <a:gridCol w="1783818">
                  <a:extLst>
                    <a:ext uri="{9D8B030D-6E8A-4147-A177-3AD203B41FA5}">
                      <a16:colId xmlns:a16="http://schemas.microsoft.com/office/drawing/2014/main" val="990698523"/>
                    </a:ext>
                  </a:extLst>
                </a:gridCol>
              </a:tblGrid>
              <a:tr h="200740">
                <a:tc>
                  <a:txBody>
                    <a:bodyPr/>
                    <a:lstStyle/>
                    <a:p>
                      <a:pPr algn="l"/>
                      <a:r>
                        <a:rPr kumimoji="1" lang="ja-JP" altLang="en-US" sz="900" b="1">
                          <a:solidFill>
                            <a:schemeClr val="accent1"/>
                          </a:solidFill>
                        </a:rPr>
                        <a:t>報告に基づき、改善策を検討</a:t>
                      </a:r>
                      <a:endParaRPr kumimoji="1" lang="en-US" altLang="ja-JP" sz="900" b="1">
                        <a:solidFill>
                          <a:schemeClr val="accent1"/>
                        </a:solidFill>
                        <a:latin typeface="+mn-ea"/>
                        <a:cs typeface="Meiryo UI" panose="020B0604030504040204" pitchFamily="50" charset="-128"/>
                      </a:endParaRPr>
                    </a:p>
                  </a:txBody>
                  <a:tcPr anchor="ctr"/>
                </a:tc>
                <a:extLst>
                  <a:ext uri="{0D108BD9-81ED-4DB2-BD59-A6C34878D82A}">
                    <a16:rowId xmlns:a16="http://schemas.microsoft.com/office/drawing/2014/main" val="1966024885"/>
                  </a:ext>
                </a:extLst>
              </a:tr>
            </a:tbl>
          </a:graphicData>
        </a:graphic>
      </p:graphicFrame>
      <p:graphicFrame>
        <p:nvGraphicFramePr>
          <p:cNvPr id="41" name="表 40">
            <a:extLst>
              <a:ext uri="{FF2B5EF4-FFF2-40B4-BE49-F238E27FC236}">
                <a16:creationId xmlns:a16="http://schemas.microsoft.com/office/drawing/2014/main" id="{419EA11E-291B-8ED4-371F-02237A25FA1A}"/>
              </a:ext>
            </a:extLst>
          </p:cNvPr>
          <p:cNvGraphicFramePr>
            <a:graphicFrameLocks noGrp="1"/>
          </p:cNvGraphicFramePr>
          <p:nvPr/>
        </p:nvGraphicFramePr>
        <p:xfrm>
          <a:off x="1754214" y="4445595"/>
          <a:ext cx="1547791" cy="335280"/>
        </p:xfrm>
        <a:graphic>
          <a:graphicData uri="http://schemas.openxmlformats.org/drawingml/2006/table">
            <a:tbl>
              <a:tblPr firstRow="1" bandRow="1">
                <a:tableStyleId>{2D5ABB26-0587-4C30-8999-92F81FD0307C}</a:tableStyleId>
              </a:tblPr>
              <a:tblGrid>
                <a:gridCol w="1547791">
                  <a:extLst>
                    <a:ext uri="{9D8B030D-6E8A-4147-A177-3AD203B41FA5}">
                      <a16:colId xmlns:a16="http://schemas.microsoft.com/office/drawing/2014/main" val="2728426930"/>
                    </a:ext>
                  </a:extLst>
                </a:gridCol>
              </a:tblGrid>
              <a:tr h="3348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a:solidFill>
                            <a:schemeClr val="bg1">
                              <a:lumMod val="50000"/>
                            </a:schemeClr>
                          </a:solidFill>
                        </a:rPr>
                        <a:t>経営者に定期的に報告する</a:t>
                      </a:r>
                      <a:endParaRPr kumimoji="1" lang="en-US" altLang="ja-JP" sz="800">
                        <a:solidFill>
                          <a:schemeClr val="bg1">
                            <a:lumMod val="50000"/>
                          </a:schemeClr>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800">
                        <a:solidFill>
                          <a:schemeClr val="bg1">
                            <a:lumMod val="50000"/>
                          </a:schemeClr>
                        </a:solidFill>
                      </a:endParaRPr>
                    </a:p>
                  </a:txBody>
                  <a:tcPr anchor="ctr"/>
                </a:tc>
                <a:extLst>
                  <a:ext uri="{0D108BD9-81ED-4DB2-BD59-A6C34878D82A}">
                    <a16:rowId xmlns:a16="http://schemas.microsoft.com/office/drawing/2014/main" val="3355497474"/>
                  </a:ext>
                </a:extLst>
              </a:tr>
            </a:tbl>
          </a:graphicData>
        </a:graphic>
      </p:graphicFrame>
      <p:graphicFrame>
        <p:nvGraphicFramePr>
          <p:cNvPr id="42" name="表 41">
            <a:extLst>
              <a:ext uri="{FF2B5EF4-FFF2-40B4-BE49-F238E27FC236}">
                <a16:creationId xmlns:a16="http://schemas.microsoft.com/office/drawing/2014/main" id="{3B4C8267-4D17-3EFC-B799-8DDB29414558}"/>
              </a:ext>
            </a:extLst>
          </p:cNvPr>
          <p:cNvGraphicFramePr>
            <a:graphicFrameLocks noGrp="1"/>
          </p:cNvGraphicFramePr>
          <p:nvPr/>
        </p:nvGraphicFramePr>
        <p:xfrm>
          <a:off x="632508" y="4445595"/>
          <a:ext cx="1312758" cy="335280"/>
        </p:xfrm>
        <a:graphic>
          <a:graphicData uri="http://schemas.openxmlformats.org/drawingml/2006/table">
            <a:tbl>
              <a:tblPr firstRow="1" bandRow="1">
                <a:tableStyleId>{2D5ABB26-0587-4C30-8999-92F81FD0307C}</a:tableStyleId>
              </a:tblPr>
              <a:tblGrid>
                <a:gridCol w="1312758">
                  <a:extLst>
                    <a:ext uri="{9D8B030D-6E8A-4147-A177-3AD203B41FA5}">
                      <a16:colId xmlns:a16="http://schemas.microsoft.com/office/drawing/2014/main" val="2728426930"/>
                    </a:ext>
                  </a:extLst>
                </a:gridCol>
              </a:tblGrid>
              <a:tr h="32752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a:solidFill>
                            <a:schemeClr val="bg1">
                              <a:lumMod val="50000"/>
                            </a:schemeClr>
                          </a:solidFill>
                        </a:rPr>
                        <a:t>報告に基づき、</a:t>
                      </a:r>
                      <a:endParaRPr kumimoji="1" lang="en-US" altLang="ja-JP" sz="800">
                        <a:solidFill>
                          <a:schemeClr val="bg1">
                            <a:lumMod val="50000"/>
                          </a:schemeClr>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a:solidFill>
                            <a:schemeClr val="bg1">
                              <a:lumMod val="50000"/>
                            </a:schemeClr>
                          </a:solidFill>
                        </a:rPr>
                        <a:t>改善策を検討する</a:t>
                      </a:r>
                      <a:endParaRPr kumimoji="1" lang="en-US" altLang="ja-JP" sz="800">
                        <a:solidFill>
                          <a:schemeClr val="bg1">
                            <a:lumMod val="50000"/>
                          </a:schemeClr>
                        </a:solidFill>
                        <a:latin typeface="+mn-ea"/>
                        <a:cs typeface="Meiryo UI" panose="020B0604030504040204" pitchFamily="50" charset="-128"/>
                      </a:endParaRPr>
                    </a:p>
                  </a:txBody>
                  <a:tcPr anchor="ctr"/>
                </a:tc>
                <a:extLst>
                  <a:ext uri="{0D108BD9-81ED-4DB2-BD59-A6C34878D82A}">
                    <a16:rowId xmlns:a16="http://schemas.microsoft.com/office/drawing/2014/main" val="3355497474"/>
                  </a:ext>
                </a:extLst>
              </a:tr>
            </a:tbl>
          </a:graphicData>
        </a:graphic>
      </p:graphicFrame>
      <p:grpSp>
        <p:nvGrpSpPr>
          <p:cNvPr id="43" name="グループ化 42">
            <a:extLst>
              <a:ext uri="{FF2B5EF4-FFF2-40B4-BE49-F238E27FC236}">
                <a16:creationId xmlns:a16="http://schemas.microsoft.com/office/drawing/2014/main" id="{CCDAB3D6-A484-A6AB-015B-2B24113411A2}"/>
              </a:ext>
            </a:extLst>
          </p:cNvPr>
          <p:cNvGrpSpPr/>
          <p:nvPr/>
        </p:nvGrpSpPr>
        <p:grpSpPr>
          <a:xfrm>
            <a:off x="4042800" y="3990926"/>
            <a:ext cx="1813958" cy="450246"/>
            <a:chOff x="3860890" y="3990067"/>
            <a:chExt cx="1813958" cy="450246"/>
          </a:xfrm>
        </p:grpSpPr>
        <p:sp>
          <p:nvSpPr>
            <p:cNvPr id="44" name="テキスト ボックス 43">
              <a:extLst>
                <a:ext uri="{FF2B5EF4-FFF2-40B4-BE49-F238E27FC236}">
                  <a16:creationId xmlns:a16="http://schemas.microsoft.com/office/drawing/2014/main" id="{5ED78A6C-D234-EB4F-D49E-421C5E658D6F}"/>
                </a:ext>
              </a:extLst>
            </p:cNvPr>
            <p:cNvSpPr txBox="1"/>
            <p:nvPr/>
          </p:nvSpPr>
          <p:spPr>
            <a:xfrm>
              <a:off x="3860890" y="4228936"/>
              <a:ext cx="1813958" cy="211377"/>
            </a:xfrm>
            <a:prstGeom prst="rect">
              <a:avLst/>
            </a:prstGeom>
            <a:noFill/>
          </p:spPr>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rPr>
                <a:t>セキュリティ担当者</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rPr>
                <a:t>（</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rPr>
                <a:t>CSIRT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rPr>
                <a:t>など）</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endParaRPr>
            </a:p>
          </p:txBody>
        </p:sp>
        <p:grpSp>
          <p:nvGrpSpPr>
            <p:cNvPr id="45" name="グループ化 44">
              <a:extLst>
                <a:ext uri="{FF2B5EF4-FFF2-40B4-BE49-F238E27FC236}">
                  <a16:creationId xmlns:a16="http://schemas.microsoft.com/office/drawing/2014/main" id="{A0BA47F8-273E-9012-8519-4B2EAFFA4C96}"/>
                </a:ext>
              </a:extLst>
            </p:cNvPr>
            <p:cNvGrpSpPr/>
            <p:nvPr/>
          </p:nvGrpSpPr>
          <p:grpSpPr>
            <a:xfrm>
              <a:off x="4428978" y="3990067"/>
              <a:ext cx="652341" cy="183845"/>
              <a:chOff x="4569201" y="2712553"/>
              <a:chExt cx="652341" cy="183845"/>
            </a:xfrm>
          </p:grpSpPr>
          <p:pic>
            <p:nvPicPr>
              <p:cNvPr id="46" name="図 45">
                <a:extLst>
                  <a:ext uri="{FF2B5EF4-FFF2-40B4-BE49-F238E27FC236}">
                    <a16:creationId xmlns:a16="http://schemas.microsoft.com/office/drawing/2014/main" id="{3EE2251B-9F79-BC99-1A66-135F6064D36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95106" y="2712553"/>
                <a:ext cx="200531" cy="176715"/>
              </a:xfrm>
              <a:prstGeom prst="rect">
                <a:avLst/>
              </a:prstGeom>
            </p:spPr>
          </p:pic>
          <p:pic>
            <p:nvPicPr>
              <p:cNvPr id="47" name="図 46">
                <a:extLst>
                  <a:ext uri="{FF2B5EF4-FFF2-40B4-BE49-F238E27FC236}">
                    <a16:creationId xmlns:a16="http://schemas.microsoft.com/office/drawing/2014/main" id="{A10AD5EE-1DD9-8C14-12C8-26DB901F215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021011" y="2719683"/>
                <a:ext cx="200531" cy="176715"/>
              </a:xfrm>
              <a:prstGeom prst="rect">
                <a:avLst/>
              </a:prstGeom>
            </p:spPr>
          </p:pic>
          <p:pic>
            <p:nvPicPr>
              <p:cNvPr id="48" name="図 47">
                <a:extLst>
                  <a:ext uri="{FF2B5EF4-FFF2-40B4-BE49-F238E27FC236}">
                    <a16:creationId xmlns:a16="http://schemas.microsoft.com/office/drawing/2014/main" id="{5C941891-E16B-ED6C-1319-81BB7791737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69201" y="2714370"/>
                <a:ext cx="200531" cy="176715"/>
              </a:xfrm>
              <a:prstGeom prst="rect">
                <a:avLst/>
              </a:prstGeom>
            </p:spPr>
          </p:pic>
        </p:grpSp>
      </p:grpSp>
      <p:sp>
        <p:nvSpPr>
          <p:cNvPr id="49" name="テキスト ボックス 48">
            <a:extLst>
              <a:ext uri="{FF2B5EF4-FFF2-40B4-BE49-F238E27FC236}">
                <a16:creationId xmlns:a16="http://schemas.microsoft.com/office/drawing/2014/main" id="{6D040616-2485-0D00-79B4-4D144DB196A8}"/>
              </a:ext>
            </a:extLst>
          </p:cNvPr>
          <p:cNvSpPr txBox="1"/>
          <p:nvPr/>
        </p:nvSpPr>
        <p:spPr>
          <a:xfrm>
            <a:off x="1460218" y="4230864"/>
            <a:ext cx="1813958" cy="211377"/>
          </a:xfrm>
          <a:prstGeom prst="rect">
            <a:avLst/>
          </a:prstGeom>
          <a:noFill/>
        </p:spPr>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rPr>
              <a:t>セキュリティ担当者</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rPr>
              <a:t>（</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rPr>
              <a:t>CSIRT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rPr>
              <a:t>など）</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endParaRPr>
          </a:p>
        </p:txBody>
      </p:sp>
      <p:grpSp>
        <p:nvGrpSpPr>
          <p:cNvPr id="50" name="グループ化 49">
            <a:extLst>
              <a:ext uri="{FF2B5EF4-FFF2-40B4-BE49-F238E27FC236}">
                <a16:creationId xmlns:a16="http://schemas.microsoft.com/office/drawing/2014/main" id="{71C09524-B80B-B387-EF16-79997180AF5B}"/>
              </a:ext>
            </a:extLst>
          </p:cNvPr>
          <p:cNvGrpSpPr/>
          <p:nvPr/>
        </p:nvGrpSpPr>
        <p:grpSpPr>
          <a:xfrm>
            <a:off x="2028306" y="3991995"/>
            <a:ext cx="652341" cy="183845"/>
            <a:chOff x="4569201" y="2712553"/>
            <a:chExt cx="652341" cy="183845"/>
          </a:xfrm>
        </p:grpSpPr>
        <p:pic>
          <p:nvPicPr>
            <p:cNvPr id="51" name="図 50">
              <a:extLst>
                <a:ext uri="{FF2B5EF4-FFF2-40B4-BE49-F238E27FC236}">
                  <a16:creationId xmlns:a16="http://schemas.microsoft.com/office/drawing/2014/main" id="{623BA03F-357C-D019-5BA3-FE7E2F9D578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95106" y="2712553"/>
              <a:ext cx="200531" cy="176715"/>
            </a:xfrm>
            <a:prstGeom prst="rect">
              <a:avLst/>
            </a:prstGeom>
          </p:spPr>
        </p:pic>
        <p:pic>
          <p:nvPicPr>
            <p:cNvPr id="52" name="図 51">
              <a:extLst>
                <a:ext uri="{FF2B5EF4-FFF2-40B4-BE49-F238E27FC236}">
                  <a16:creationId xmlns:a16="http://schemas.microsoft.com/office/drawing/2014/main" id="{8E089D33-B2C0-736A-0D92-4309FC45420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021011" y="2719683"/>
              <a:ext cx="200531" cy="176715"/>
            </a:xfrm>
            <a:prstGeom prst="rect">
              <a:avLst/>
            </a:prstGeom>
          </p:spPr>
        </p:pic>
        <p:pic>
          <p:nvPicPr>
            <p:cNvPr id="53" name="図 52">
              <a:extLst>
                <a:ext uri="{FF2B5EF4-FFF2-40B4-BE49-F238E27FC236}">
                  <a16:creationId xmlns:a16="http://schemas.microsoft.com/office/drawing/2014/main" id="{7516DCA1-772D-3EED-01CF-BB9F7230539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69201" y="2714370"/>
              <a:ext cx="200531" cy="176715"/>
            </a:xfrm>
            <a:prstGeom prst="rect">
              <a:avLst/>
            </a:prstGeom>
          </p:spPr>
        </p:pic>
      </p:grpSp>
      <p:sp>
        <p:nvSpPr>
          <p:cNvPr id="54" name="テキスト ボックス 53">
            <a:extLst>
              <a:ext uri="{FF2B5EF4-FFF2-40B4-BE49-F238E27FC236}">
                <a16:creationId xmlns:a16="http://schemas.microsoft.com/office/drawing/2014/main" id="{10B813D9-82C6-B5B3-52BF-2F1F9A6C0C1D}"/>
              </a:ext>
            </a:extLst>
          </p:cNvPr>
          <p:cNvSpPr txBox="1"/>
          <p:nvPr/>
        </p:nvSpPr>
        <p:spPr>
          <a:xfrm>
            <a:off x="776060" y="3048795"/>
            <a:ext cx="924254" cy="196932"/>
          </a:xfrm>
          <a:prstGeom prst="rect">
            <a:avLst/>
          </a:prstGeom>
          <a:noFill/>
        </p:spPr>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rPr>
              <a:t>経営者</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endParaRPr>
          </a:p>
        </p:txBody>
      </p:sp>
      <p:pic>
        <p:nvPicPr>
          <p:cNvPr id="55" name="図 54">
            <a:extLst>
              <a:ext uri="{FF2B5EF4-FFF2-40B4-BE49-F238E27FC236}">
                <a16:creationId xmlns:a16="http://schemas.microsoft.com/office/drawing/2014/main" id="{7EADA47A-F55D-3CAA-791C-7BC8786F5A1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94187" y="2739195"/>
            <a:ext cx="288000" cy="253797"/>
          </a:xfrm>
          <a:prstGeom prst="rect">
            <a:avLst/>
          </a:prstGeom>
        </p:spPr>
      </p:pic>
      <p:sp>
        <p:nvSpPr>
          <p:cNvPr id="56" name="テキスト ボックス 55">
            <a:extLst>
              <a:ext uri="{FF2B5EF4-FFF2-40B4-BE49-F238E27FC236}">
                <a16:creationId xmlns:a16="http://schemas.microsoft.com/office/drawing/2014/main" id="{05A5DF0A-D629-0B47-4159-BFF0EB78E06A}"/>
              </a:ext>
            </a:extLst>
          </p:cNvPr>
          <p:cNvSpPr txBox="1"/>
          <p:nvPr/>
        </p:nvSpPr>
        <p:spPr>
          <a:xfrm>
            <a:off x="776060" y="4229595"/>
            <a:ext cx="924254" cy="196932"/>
          </a:xfrm>
          <a:prstGeom prst="rect">
            <a:avLst/>
          </a:prstGeom>
          <a:noFill/>
        </p:spPr>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rPr>
              <a:t>経営者</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eiryo UI" panose="020B0604030504040204" pitchFamily="50" charset="-128"/>
            </a:endParaRPr>
          </a:p>
        </p:txBody>
      </p:sp>
      <p:pic>
        <p:nvPicPr>
          <p:cNvPr id="57" name="図 56">
            <a:extLst>
              <a:ext uri="{FF2B5EF4-FFF2-40B4-BE49-F238E27FC236}">
                <a16:creationId xmlns:a16="http://schemas.microsoft.com/office/drawing/2014/main" id="{4C80E75C-F647-B048-0580-498842D09F3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94187" y="3921579"/>
            <a:ext cx="288000" cy="253797"/>
          </a:xfrm>
          <a:prstGeom prst="rect">
            <a:avLst/>
          </a:prstGeom>
        </p:spPr>
      </p:pic>
      <p:sp>
        <p:nvSpPr>
          <p:cNvPr id="58" name="テキスト プレースホルダー 2">
            <a:extLst>
              <a:ext uri="{FF2B5EF4-FFF2-40B4-BE49-F238E27FC236}">
                <a16:creationId xmlns:a16="http://schemas.microsoft.com/office/drawing/2014/main" id="{9FC1271D-FD6B-20A4-83EF-4C3DD31668F3}"/>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7-5.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サイバーセキュリティ経営ガイドライン</a:t>
            </a:r>
            <a:endParaRPr kumimoji="1" lang="ja-JP" altLang="en-US" sz="1100" b="1" i="0" u="none" strike="noStrike" kern="1200" cap="none" spc="0" normalizeH="0" baseline="0" noProof="0">
              <a:ln>
                <a:noFill/>
              </a:ln>
              <a:solidFill>
                <a:srgbClr val="000000"/>
              </a:solidFill>
              <a:effectLst/>
              <a:uLnTx/>
              <a:uFillTx/>
              <a:latin typeface="游ゴシック" panose="020B0400000000000000" pitchFamily="50" charset="-128"/>
              <a:ea typeface="游ゴシック" panose="020B0400000000000000" pitchFamily="50" charset="-128"/>
              <a:cs typeface="+mn-cs"/>
            </a:endParaRPr>
          </a:p>
        </p:txBody>
      </p:sp>
      <p:sp>
        <p:nvSpPr>
          <p:cNvPr id="60" name="スライド番号プレースホルダー 4">
            <a:extLst>
              <a:ext uri="{FF2B5EF4-FFF2-40B4-BE49-F238E27FC236}">
                <a16:creationId xmlns:a16="http://schemas.microsoft.com/office/drawing/2014/main" id="{D4A4688D-43A8-FCE9-B9C2-3409B9409C22}"/>
              </a:ext>
            </a:extLst>
          </p:cNvPr>
          <p:cNvSpPr txBox="1">
            <a:spLocks/>
          </p:cNvSpPr>
          <p:nvPr/>
        </p:nvSpPr>
        <p:spPr>
          <a:xfrm>
            <a:off x="2657475" y="9432000"/>
            <a:ext cx="1543050" cy="351872"/>
          </a:xfrm>
          <a:prstGeom prst="rect">
            <a:avLst/>
          </a:prstGeom>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30</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1248852709"/>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11056164-262A-7E82-8E3C-42EC159E9840}"/>
              </a:ext>
            </a:extLst>
          </p:cNvPr>
          <p:cNvSpPr>
            <a:spLocks noGrp="1"/>
          </p:cNvSpPr>
          <p:nvPr>
            <p:ph type="body" sz="quarter" idx="32"/>
          </p:nvPr>
        </p:nvSpPr>
        <p:spPr>
          <a:xfrm>
            <a:off x="619200" y="835200"/>
            <a:ext cx="5612400" cy="381000"/>
          </a:xfrm>
        </p:spPr>
        <p:txBody>
          <a:bodyPr/>
          <a:lstStyle/>
          <a:p>
            <a:r>
              <a:rPr kumimoji="1" lang="ja-JP" altLang="en-US" sz="1600"/>
              <a:t>コラム</a:t>
            </a:r>
          </a:p>
        </p:txBody>
      </p:sp>
      <p:sp>
        <p:nvSpPr>
          <p:cNvPr id="6" name="スクロール: 横 5">
            <a:extLst>
              <a:ext uri="{FF2B5EF4-FFF2-40B4-BE49-F238E27FC236}">
                <a16:creationId xmlns:a16="http://schemas.microsoft.com/office/drawing/2014/main" id="{910C1F6C-B196-113A-86A8-19C4975FA019}"/>
              </a:ext>
            </a:extLst>
          </p:cNvPr>
          <p:cNvSpPr/>
          <p:nvPr/>
        </p:nvSpPr>
        <p:spPr>
          <a:xfrm>
            <a:off x="619048" y="1383227"/>
            <a:ext cx="5616153" cy="6421071"/>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ISMS[ISO/IEC 27001]</a:t>
            </a: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認証の取得にあたって</a:t>
            </a: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ISMS</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の国際規格である</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ISO/IEC 27001</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の認証を取得している企業の数は、この</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年間ほどで著しく増加しています。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2002</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年には、約</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社だった取得企業数は、</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年には約</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4,600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社、そして</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月現在では約</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7,400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社となっております。この推移から、情報セキュリティの重要度が高まっており、各企業がセキュリティ対策に乗り出していることが窺えます。</a:t>
            </a:r>
            <a:b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そのような</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ISO/IEC 27001</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ですが、取得することでどのようなメリットがあり、考慮すべきポイントがあるのでしょうか。</a:t>
            </a:r>
            <a:b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b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メリットについては、テキスト内でも説明しているように、顧客や取引先といった利害関係者へ信頼を与えられることとなります。一定の水準以上を満たした管理体制を証明できるため、公共案件の入札や、取引先からの取引要件を満たすことにつながり、商談機会の拡大が期待できます。</a:t>
            </a:r>
            <a:b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また、リスクマネジメント体制の確立により、事故防止に役立ちます。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ISO/IEC 27001</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満たすように社内のルールを守ることや、事業変化に応じたリスクアセスメント、継続的な改善の実施により、事故の防止活動がされている状態となります。また、個人情報保護法といった情報保護関係の法令順守にもつながります。</a:t>
            </a:r>
            <a:b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b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一方で、費用面では、コンサル費用、申請費用、審査費用などがかかるため、</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必要な予算を確保して準備を進める必要があります</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。状況によっては、予算確保が容易ではない場合があるかもしれません。また、取得までの作業や、取得後の定期的な運用の手間を考慮する必要があります。</a:t>
            </a:r>
            <a:b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ただし、一度</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ISO/IEC 27001</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に準拠する体制を確立すれば、法令への準拠や安全管理策は仕組み化されます。また、</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事故防止による経済的損失の抑止効果があることや、顧客や取引先などのステークホルダーの信頼を獲得できることなど、将来の事業活動や成長に必要な費用だということを考えれば、</a:t>
            </a:r>
            <a:r>
              <a:rPr kumimoji="1" lang="en-US" altLang="ja-JP" sz="1200" b="0" i="0" u="none" strike="noStrike" kern="1200" cap="none" spc="0" normalizeH="0" baseline="0" noProof="0" dirty="0">
                <a:ln>
                  <a:noFill/>
                </a:ln>
                <a:solidFill>
                  <a:prstClr val="black"/>
                </a:solidFill>
                <a:effectLst/>
                <a:uLnTx/>
                <a:uFillTx/>
                <a:latin typeface="メイリオ"/>
                <a:ea typeface="メイリオ"/>
                <a:cs typeface="+mn-cs"/>
              </a:rPr>
              <a:t>ISMS</a:t>
            </a:r>
            <a:r>
              <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rPr>
              <a:t>認証取得に必要な経費は、中長期的に回収可能な投資だと考えることができます。</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スクロール: 横 6">
            <a:extLst>
              <a:ext uri="{FF2B5EF4-FFF2-40B4-BE49-F238E27FC236}">
                <a16:creationId xmlns:a16="http://schemas.microsoft.com/office/drawing/2014/main" id="{B66071B4-7401-7015-3617-96098DDB0170}"/>
              </a:ext>
            </a:extLst>
          </p:cNvPr>
          <p:cNvSpPr/>
          <p:nvPr/>
        </p:nvSpPr>
        <p:spPr>
          <a:xfrm>
            <a:off x="618625" y="7899998"/>
            <a:ext cx="5616576" cy="1395862"/>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379436586"/>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a:extLst>
              <a:ext uri="{FF2B5EF4-FFF2-40B4-BE49-F238E27FC236}">
                <a16:creationId xmlns:a16="http://schemas.microsoft.com/office/drawing/2014/main" id="{90AEA8ED-F87E-0B35-51E4-1ADF393A2DD4}"/>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8</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プレースホルダー 1">
            <a:extLst>
              <a:ext uri="{FF2B5EF4-FFF2-40B4-BE49-F238E27FC236}">
                <a16:creationId xmlns:a16="http://schemas.microsoft.com/office/drawing/2014/main" id="{86C76690-C7ED-82AB-55B0-2439A030FA82}"/>
              </a:ext>
            </a:extLst>
          </p:cNvPr>
          <p:cNvSpPr>
            <a:spLocks noGrp="1"/>
          </p:cNvSpPr>
          <p:nvPr>
            <p:ph type="body" sz="quarter" idx="32"/>
          </p:nvPr>
        </p:nvSpPr>
        <p:spPr>
          <a:xfrm>
            <a:off x="622800" y="774648"/>
            <a:ext cx="5612400" cy="381000"/>
          </a:xfrm>
        </p:spPr>
        <p:txBody>
          <a:bodyPr/>
          <a:lstStyle/>
          <a:p>
            <a:r>
              <a:rPr kumimoji="1" lang="ja-JP" altLang="en-US" sz="1600" b="1" u="sng" baseline="0">
                <a:uFill>
                  <a:solidFill>
                    <a:schemeClr val="bg1"/>
                  </a:solidFill>
                </a:uFill>
                <a:hlinkClick r:id="rId3" action="ppaction://hlinksldjump">
                  <a:extLst>
                    <a:ext uri="{A12FA001-AC4F-418D-AE19-62706E023703}">
                      <ahyp:hlinkClr xmlns:ahyp="http://schemas.microsoft.com/office/drawing/2018/hyperlinkcolor" val="tx"/>
                    </a:ext>
                  </a:extLst>
                </a:hlinkClick>
              </a:rPr>
              <a:t>第</a:t>
            </a:r>
            <a:r>
              <a:rPr kumimoji="1" lang="en-US" altLang="ja-JP" sz="1600" b="1" u="sng" baseline="0">
                <a:uFill>
                  <a:solidFill>
                    <a:schemeClr val="bg1"/>
                  </a:solidFill>
                </a:uFill>
                <a:hlinkClick r:id="rId3" action="ppaction://hlinksldjump">
                  <a:extLst>
                    <a:ext uri="{A12FA001-AC4F-418D-AE19-62706E023703}">
                      <ahyp:hlinkClr xmlns:ahyp="http://schemas.microsoft.com/office/drawing/2018/hyperlinkcolor" val="tx"/>
                    </a:ext>
                  </a:extLst>
                </a:hlinkClick>
              </a:rPr>
              <a:t>8</a:t>
            </a:r>
            <a:r>
              <a:rPr kumimoji="1" lang="ja-JP" altLang="en-US" sz="1600" b="1" u="sng" baseline="0">
                <a:uFill>
                  <a:solidFill>
                    <a:schemeClr val="bg1"/>
                  </a:solidFill>
                </a:uFill>
                <a:hlinkClick r:id="rId3" action="ppaction://hlinksldjump">
                  <a:extLst>
                    <a:ext uri="{A12FA001-AC4F-418D-AE19-62706E023703}">
                      <ahyp:hlinkClr xmlns:ahyp="http://schemas.microsoft.com/office/drawing/2018/hyperlinkcolor" val="tx"/>
                    </a:ext>
                  </a:extLst>
                </a:hlinkClick>
              </a:rPr>
              <a:t>章</a:t>
            </a:r>
            <a:r>
              <a:rPr kumimoji="1" lang="en-US" altLang="ja-JP" sz="1600" b="1" u="sng" baseline="0">
                <a:uFill>
                  <a:solidFill>
                    <a:schemeClr val="bg1"/>
                  </a:solidFill>
                </a:uFill>
                <a:hlinkClick r:id="rId3" action="ppaction://hlinksldjump">
                  <a:extLst>
                    <a:ext uri="{A12FA001-AC4F-418D-AE19-62706E023703}">
                      <ahyp:hlinkClr xmlns:ahyp="http://schemas.microsoft.com/office/drawing/2018/hyperlinkcolor" val="tx"/>
                    </a:ext>
                  </a:extLst>
                </a:hlinkClick>
              </a:rPr>
              <a:t>.</a:t>
            </a:r>
            <a:r>
              <a:rPr kumimoji="1" lang="en-US" altLang="ja-JP" sz="1600" b="1" u="sng" baseline="0">
                <a:uFill>
                  <a:solidFill>
                    <a:schemeClr val="bg1"/>
                  </a:solidFill>
                </a:uFill>
              </a:rPr>
              <a:t> </a:t>
            </a:r>
            <a:r>
              <a:rPr kumimoji="1" lang="ja-JP" altLang="en-US" sz="1600" b="1" u="sng" baseline="0">
                <a:uFill>
                  <a:solidFill>
                    <a:schemeClr val="bg1"/>
                  </a:solidFill>
                </a:uFill>
              </a:rPr>
              <a:t>セキュリティ対策基準の策定</a:t>
            </a:r>
          </a:p>
        </p:txBody>
      </p:sp>
      <p:sp>
        <p:nvSpPr>
          <p:cNvPr id="8" name="コンテンツ プレースホルダー 2">
            <a:extLst>
              <a:ext uri="{FF2B5EF4-FFF2-40B4-BE49-F238E27FC236}">
                <a16:creationId xmlns:a16="http://schemas.microsoft.com/office/drawing/2014/main" id="{B7580EA5-3986-4EAC-E662-76074E2FC864}"/>
              </a:ext>
            </a:extLst>
          </p:cNvPr>
          <p:cNvSpPr>
            <a:spLocks noGrp="1"/>
          </p:cNvSpPr>
          <p:nvPr>
            <p:ph sz="quarter" idx="24"/>
          </p:nvPr>
        </p:nvSpPr>
        <p:spPr>
          <a:xfrm>
            <a:off x="622799" y="1533600"/>
            <a:ext cx="6131683" cy="6840000"/>
          </a:xfrm>
        </p:spPr>
        <p:txBody>
          <a:bodyPr/>
          <a:lstStyle/>
          <a:p>
            <a:r>
              <a:rPr kumimoji="1" lang="en-US" altLang="ja-JP" sz="1400" u="sng" baseline="0">
                <a:solidFill>
                  <a:schemeClr val="tx1"/>
                </a:solidFill>
                <a:uFill>
                  <a:solidFill>
                    <a:schemeClr val="bg1"/>
                  </a:solidFill>
                </a:uFill>
                <a:latin typeface="+mn-ea"/>
                <a:ea typeface="+mn-ea"/>
                <a:hlinkClick r:id="rId4" action="ppaction://hlinksldjump"/>
              </a:rPr>
              <a:t>8-1. </a:t>
            </a:r>
            <a:r>
              <a:rPr kumimoji="1" lang="ja-JP" altLang="en-US" sz="1400" u="sng" baseline="0">
                <a:solidFill>
                  <a:schemeClr val="tx1"/>
                </a:solidFill>
                <a:uFill>
                  <a:solidFill>
                    <a:schemeClr val="bg1"/>
                  </a:solidFill>
                </a:uFill>
                <a:latin typeface="+mn-ea"/>
                <a:ea typeface="+mn-ea"/>
                <a:hlinkClick r:id="rId4" action="ppaction://hlinksldjump"/>
              </a:rPr>
              <a:t>対策基準</a:t>
            </a:r>
            <a:r>
              <a:rPr kumimoji="1" lang="ja-JP" altLang="en-US" sz="1400" u="sng" baseline="0">
                <a:solidFill>
                  <a:schemeClr val="tx1"/>
                </a:solidFill>
                <a:uFill>
                  <a:solidFill>
                    <a:schemeClr val="bg1"/>
                  </a:solidFill>
                </a:uFill>
                <a:latin typeface="+mn-ea"/>
                <a:ea typeface="+mn-ea"/>
              </a:rPr>
              <a:t>の</a:t>
            </a:r>
            <a:r>
              <a:rPr kumimoji="1" lang="ja-JP" altLang="en-US" sz="1400" b="1" u="sng" baseline="0">
                <a:uFill>
                  <a:solidFill>
                    <a:schemeClr val="bg1"/>
                  </a:solidFill>
                </a:uFill>
              </a:rPr>
              <a:t>策定</a:t>
            </a:r>
            <a:br>
              <a:rPr kumimoji="1" lang="en-US" altLang="ja-JP" sz="1400" u="sng" baseline="0">
                <a:solidFill>
                  <a:schemeClr val="tx1"/>
                </a:solidFill>
                <a:uFill>
                  <a:solidFill>
                    <a:schemeClr val="bg1"/>
                  </a:solidFill>
                </a:uFill>
                <a:latin typeface="+mn-ea"/>
                <a:ea typeface="+mn-ea"/>
              </a:rPr>
            </a:br>
            <a:endParaRPr lang="en-US" altLang="ja-JP" sz="1400" u="none" strike="noStrike">
              <a:effectLst/>
              <a:uFill>
                <a:solidFill>
                  <a:schemeClr val="bg1"/>
                </a:solidFill>
              </a:uFill>
              <a:latin typeface="+mn-ea"/>
              <a:ea typeface="+mn-ea"/>
            </a:endParaRPr>
          </a:p>
        </p:txBody>
      </p:sp>
      <p:graphicFrame>
        <p:nvGraphicFramePr>
          <p:cNvPr id="7" name="表 6">
            <a:extLst>
              <a:ext uri="{FF2B5EF4-FFF2-40B4-BE49-F238E27FC236}">
                <a16:creationId xmlns:a16="http://schemas.microsoft.com/office/drawing/2014/main" id="{3AA0DFBC-1FBE-6D56-E0AB-41D623DC5A21}"/>
              </a:ext>
            </a:extLst>
          </p:cNvPr>
          <p:cNvGraphicFramePr>
            <a:graphicFrameLocks noGrp="1"/>
          </p:cNvGraphicFramePr>
          <p:nvPr/>
        </p:nvGraphicFramePr>
        <p:xfrm>
          <a:off x="622800" y="4471200"/>
          <a:ext cx="5612400" cy="2703685"/>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90831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0" i="0" kern="1200">
                          <a:solidFill>
                            <a:schemeClr val="dk1"/>
                          </a:solidFill>
                          <a:effectLst/>
                          <a:latin typeface="+mn-lt"/>
                          <a:ea typeface="+mn-ea"/>
                          <a:cs typeface="+mn-cs"/>
                        </a:rPr>
                        <a:t>　第</a:t>
                      </a:r>
                      <a:r>
                        <a:rPr kumimoji="1" lang="en-US" altLang="ja-JP" sz="1200" b="0" i="0" kern="1200">
                          <a:solidFill>
                            <a:schemeClr val="dk1"/>
                          </a:solidFill>
                          <a:effectLst/>
                          <a:latin typeface="+mn-lt"/>
                          <a:ea typeface="+mn-ea"/>
                          <a:cs typeface="+mn-cs"/>
                        </a:rPr>
                        <a:t>8</a:t>
                      </a:r>
                      <a:r>
                        <a:rPr kumimoji="1" lang="ja-JP" altLang="en-US" sz="1200" b="0" i="0" kern="1200">
                          <a:solidFill>
                            <a:schemeClr val="dk1"/>
                          </a:solidFill>
                          <a:effectLst/>
                          <a:latin typeface="+mn-lt"/>
                          <a:ea typeface="+mn-ea"/>
                          <a:cs typeface="+mn-cs"/>
                        </a:rPr>
                        <a:t>章では、</a:t>
                      </a:r>
                      <a:r>
                        <a:rPr kumimoji="1" lang="en-US" altLang="ja-JP" sz="1200" b="0" i="0" kern="1200">
                          <a:solidFill>
                            <a:schemeClr val="dk1"/>
                          </a:solidFill>
                          <a:effectLst/>
                          <a:latin typeface="+mn-lt"/>
                          <a:ea typeface="+mn-ea"/>
                          <a:cs typeface="+mn-cs"/>
                        </a:rPr>
                        <a:t>ISMS</a:t>
                      </a:r>
                      <a:r>
                        <a:rPr kumimoji="1" lang="ja-JP" altLang="en-US" sz="1200" b="0" i="0" kern="1200">
                          <a:solidFill>
                            <a:schemeClr val="dk1"/>
                          </a:solidFill>
                          <a:effectLst/>
                          <a:latin typeface="+mn-lt"/>
                          <a:ea typeface="+mn-ea"/>
                          <a:cs typeface="+mn-cs"/>
                        </a:rPr>
                        <a:t>を前提としたサイバーセキュリティ対策における基準を</a:t>
                      </a:r>
                      <a:r>
                        <a:rPr kumimoji="1" lang="en-US" altLang="ja-JP" sz="1200" b="0" i="0" kern="1200">
                          <a:solidFill>
                            <a:schemeClr val="dk1"/>
                          </a:solidFill>
                          <a:effectLst/>
                          <a:latin typeface="+mn-lt"/>
                          <a:ea typeface="+mn-ea"/>
                          <a:cs typeface="+mn-cs"/>
                        </a:rPr>
                        <a:t>3</a:t>
                      </a:r>
                      <a:r>
                        <a:rPr kumimoji="1" lang="ja-JP" altLang="en-US" sz="1200" b="0" i="0" kern="1200">
                          <a:solidFill>
                            <a:schemeClr val="dk1"/>
                          </a:solidFill>
                          <a:effectLst/>
                          <a:latin typeface="+mn-lt"/>
                          <a:ea typeface="+mn-ea"/>
                          <a:cs typeface="+mn-cs"/>
                        </a:rPr>
                        <a:t>段階にレベル分けし、各基準の手法について理解することを目的とします。</a:t>
                      </a:r>
                      <a:endParaRPr kumimoji="1" lang="en-US" altLang="ja-JP" sz="120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121320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サイバーセキュリティ対策における複数のアプローチ方法と、それぞれのアプローチ手法の特徴について理解すること</a:t>
                      </a:r>
                      <a:endParaRPr kumimoji="1" lang="en-US" altLang="ja-JP" sz="120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各アプローチ手法について理解し、どのアプローチ手法を実施するべきか選択できるようになること</a:t>
                      </a:r>
                      <a:endParaRPr kumimoji="1" lang="en-US" altLang="ja-JP" sz="12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Tree>
    <p:extLst>
      <p:ext uri="{BB962C8B-B14F-4D97-AF65-F5344CB8AC3E}">
        <p14:creationId xmlns:p14="http://schemas.microsoft.com/office/powerpoint/2010/main" val="2609272964"/>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a:extLst>
              <a:ext uri="{FF2B5EF4-FFF2-40B4-BE49-F238E27FC236}">
                <a16:creationId xmlns:a16="http://schemas.microsoft.com/office/drawing/2014/main" id="{0D4EC279-97BB-5D7C-4E7C-37D4FA423E82}"/>
              </a:ext>
            </a:extLst>
          </p:cNvPr>
          <p:cNvSpPr/>
          <p:nvPr/>
        </p:nvSpPr>
        <p:spPr>
          <a:xfrm>
            <a:off x="622800" y="7532972"/>
            <a:ext cx="5612400" cy="1849819"/>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 name="テキスト プレースホルダー 1">
            <a:extLst>
              <a:ext uri="{FF2B5EF4-FFF2-40B4-BE49-F238E27FC236}">
                <a16:creationId xmlns:a16="http://schemas.microsoft.com/office/drawing/2014/main" id="{E06B7F03-4BAF-26AC-1614-D5D0F3C21546}"/>
              </a:ext>
            </a:extLst>
          </p:cNvPr>
          <p:cNvSpPr>
            <a:spLocks noGrp="1"/>
          </p:cNvSpPr>
          <p:nvPr>
            <p:ph type="body" sz="quarter" idx="25"/>
          </p:nvPr>
        </p:nvSpPr>
        <p:spPr/>
        <p: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第</a:t>
            </a:r>
            <a:r>
              <a:rPr kumimoji="1" lang="en-US" altLang="ja-JP" sz="1100" b="1" i="0" u="none"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8</a:t>
            </a:r>
            <a:r>
              <a:rPr kumimoji="1" lang="ja-JP" altLang="en-US" sz="1100" b="1" i="0" u="none"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章</a:t>
            </a:r>
            <a:r>
              <a:rPr lang="en-US" altLang="ja-JP">
                <a:solidFill>
                  <a:prstClr val="black"/>
                </a:solidFill>
                <a:uFill>
                  <a:solidFill>
                    <a:schemeClr val="bg1"/>
                  </a:solidFill>
                </a:uFill>
                <a:latin typeface="メイリオ"/>
                <a:ea typeface="メイリオ"/>
                <a:hlinkClick r:id="rId3" action="ppaction://hlinksldjump"/>
              </a:rPr>
              <a:t>. </a:t>
            </a:r>
            <a:r>
              <a:rPr lang="ja-JP" altLang="en-US">
                <a:solidFill>
                  <a:prstClr val="black"/>
                </a:solidFill>
                <a:uFill>
                  <a:solidFill>
                    <a:schemeClr val="bg1"/>
                  </a:solidFill>
                </a:uFill>
                <a:latin typeface="メイリオ"/>
                <a:ea typeface="メイリオ"/>
                <a:hlinkClick r:id="rId3" action="ppaction://hlinksldjump"/>
              </a:rPr>
              <a:t>セキュリティ対策基準の策定</a:t>
            </a:r>
            <a:br>
              <a:rPr lang="en-US" altLang="ja-JP">
                <a:solidFill>
                  <a:prstClr val="black"/>
                </a:solidFill>
                <a:latin typeface="メイリオ"/>
                <a:ea typeface="メイリオ"/>
              </a:rPr>
            </a:br>
            <a:r>
              <a:rPr lang="ja-JP" altLang="en-US">
                <a:solidFill>
                  <a:prstClr val="black"/>
                </a:solidFill>
                <a:latin typeface="メイリオ"/>
                <a:ea typeface="メイリオ"/>
              </a:rPr>
              <a:t>　</a:t>
            </a:r>
            <a:r>
              <a:rPr lang="en-US" altLang="ja-JP">
                <a:solidFill>
                  <a:prstClr val="black"/>
                </a:solidFill>
                <a:latin typeface="メイリオ"/>
                <a:ea typeface="メイリオ"/>
              </a:rPr>
              <a:t>8-1. </a:t>
            </a:r>
            <a:r>
              <a:rPr lang="ja-JP" altLang="en-US">
                <a:solidFill>
                  <a:prstClr val="black"/>
                </a:solidFill>
                <a:latin typeface="メイリオ"/>
                <a:ea typeface="メイリオ"/>
              </a:rPr>
              <a:t>対策基準の策定</a:t>
            </a:r>
            <a:endParaRPr kumimoji="1" lang="ja-JP" altLang="en-US" sz="11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テキスト プレースホルダー 2">
            <a:extLst>
              <a:ext uri="{FF2B5EF4-FFF2-40B4-BE49-F238E27FC236}">
                <a16:creationId xmlns:a16="http://schemas.microsoft.com/office/drawing/2014/main" id="{763E4066-52EF-63D9-2522-2069D991F5B8}"/>
              </a:ext>
            </a:extLst>
          </p:cNvPr>
          <p:cNvSpPr>
            <a:spLocks noGrp="1"/>
          </p:cNvSpPr>
          <p:nvPr>
            <p:ph type="body" sz="quarter" idx="14"/>
          </p:nvPr>
        </p:nvSpPr>
        <p:spPr/>
        <p:txBody>
          <a:bodyPr/>
          <a:lstStyle/>
          <a:p>
            <a:r>
              <a:rPr kumimoji="1" lang="en-US" altLang="ja-JP"/>
              <a:t>8-1-1.</a:t>
            </a:r>
            <a:r>
              <a:rPr lang="ja-JP" altLang="en-US"/>
              <a:t> </a:t>
            </a:r>
            <a:r>
              <a:rPr kumimoji="1" lang="ja-JP" altLang="en-US"/>
              <a:t>セキュリティ対策基準の概要</a:t>
            </a:r>
          </a:p>
        </p:txBody>
      </p:sp>
      <p:sp>
        <p:nvSpPr>
          <p:cNvPr id="5" name="スライド番号プレースホルダー 4">
            <a:extLst>
              <a:ext uri="{FF2B5EF4-FFF2-40B4-BE49-F238E27FC236}">
                <a16:creationId xmlns:a16="http://schemas.microsoft.com/office/drawing/2014/main" id="{B98E9CDB-DB10-7F9A-DD05-A8603114B87D}"/>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8</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1" name="テキスト ボックス 60">
            <a:extLst>
              <a:ext uri="{FF2B5EF4-FFF2-40B4-BE49-F238E27FC236}">
                <a16:creationId xmlns:a16="http://schemas.microsoft.com/office/drawing/2014/main" id="{24E4882B-D8E3-0231-3AE6-685D76123E73}"/>
              </a:ext>
            </a:extLst>
          </p:cNvPr>
          <p:cNvSpPr txBox="1"/>
          <p:nvPr/>
        </p:nvSpPr>
        <p:spPr>
          <a:xfrm>
            <a:off x="622800" y="2052000"/>
            <a:ext cx="5612400" cy="106182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情報セキュリティポリシーは、一般的に「基本方針」「対策基準」「実施手順・運用規則など」で構成されます。「基本方針」には、組織や企業の代表者による情報セキュリティに対する考え、必要性、取り扱い方針などの宣言が含まれます。「対策基準」には、各業務や部署におけるセキュリティ対策をまとめた規定を記載します。「実施手順」には、対策基準ごとに、対策内容を具体的な手順として記載しま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以下では、「対策基準」策定方法の考え方について、説明します。</a:t>
            </a:r>
          </a:p>
        </p:txBody>
      </p:sp>
      <p:sp>
        <p:nvSpPr>
          <p:cNvPr id="43" name="二等辺三角形 42">
            <a:extLst>
              <a:ext uri="{FF2B5EF4-FFF2-40B4-BE49-F238E27FC236}">
                <a16:creationId xmlns:a16="http://schemas.microsoft.com/office/drawing/2014/main" id="{78371BC7-6D29-70EE-DBC1-101E675D9FBF}"/>
              </a:ext>
            </a:extLst>
          </p:cNvPr>
          <p:cNvSpPr/>
          <p:nvPr/>
        </p:nvSpPr>
        <p:spPr>
          <a:xfrm>
            <a:off x="1523325" y="3126059"/>
            <a:ext cx="1245274" cy="884609"/>
          </a:xfrm>
          <a:prstGeom prst="triangle">
            <a:avLst>
              <a:gd name="adj" fmla="val 50962"/>
            </a:avLst>
          </a:prstGeom>
          <a:solidFill>
            <a:srgbClr val="FFCCCC"/>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0" name="台形 59">
            <a:extLst>
              <a:ext uri="{FF2B5EF4-FFF2-40B4-BE49-F238E27FC236}">
                <a16:creationId xmlns:a16="http://schemas.microsoft.com/office/drawing/2014/main" id="{521549EB-593A-5245-32E3-52D403BED33A}"/>
              </a:ext>
            </a:extLst>
          </p:cNvPr>
          <p:cNvSpPr/>
          <p:nvPr/>
        </p:nvSpPr>
        <p:spPr>
          <a:xfrm>
            <a:off x="1123950" y="4085036"/>
            <a:ext cx="2051049" cy="631291"/>
          </a:xfrm>
          <a:prstGeom prst="trapezoid">
            <a:avLst>
              <a:gd name="adj" fmla="val 59201"/>
            </a:avLst>
          </a:prstGeom>
          <a:solidFill>
            <a:srgbClr val="226BAB"/>
          </a:solidFill>
          <a:ln w="38100">
            <a:solidFill>
              <a:srgbClr val="FF0000"/>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24" name="台形 1023">
            <a:extLst>
              <a:ext uri="{FF2B5EF4-FFF2-40B4-BE49-F238E27FC236}">
                <a16:creationId xmlns:a16="http://schemas.microsoft.com/office/drawing/2014/main" id="{D5AE1839-7210-3F82-D393-9D72CA6FF535}"/>
              </a:ext>
            </a:extLst>
          </p:cNvPr>
          <p:cNvSpPr/>
          <p:nvPr/>
        </p:nvSpPr>
        <p:spPr>
          <a:xfrm>
            <a:off x="676274" y="4789723"/>
            <a:ext cx="2924175" cy="775107"/>
          </a:xfrm>
          <a:prstGeom prst="trapezoid">
            <a:avLst>
              <a:gd name="adj" fmla="val 52775"/>
            </a:avLst>
          </a:prstGeom>
          <a:solidFill>
            <a:schemeClr val="accent4">
              <a:lumMod val="20000"/>
              <a:lumOff val="8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029" name="楕円 1028">
            <a:extLst>
              <a:ext uri="{FF2B5EF4-FFF2-40B4-BE49-F238E27FC236}">
                <a16:creationId xmlns:a16="http://schemas.microsoft.com/office/drawing/2014/main" id="{CE1CADA6-2D41-B728-911B-BCEE90B05269}"/>
              </a:ext>
            </a:extLst>
          </p:cNvPr>
          <p:cNvSpPr/>
          <p:nvPr/>
        </p:nvSpPr>
        <p:spPr>
          <a:xfrm>
            <a:off x="1593073" y="3510422"/>
            <a:ext cx="1175526" cy="500246"/>
          </a:xfrm>
          <a:prstGeom prst="ellipse">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メイリオ"/>
                <a:ea typeface="メイリオ"/>
                <a:cs typeface="+mn-cs"/>
              </a:rPr>
              <a:t>基本方針</a:t>
            </a:r>
          </a:p>
        </p:txBody>
      </p:sp>
      <p:sp>
        <p:nvSpPr>
          <p:cNvPr id="1030" name="楕円 1029">
            <a:extLst>
              <a:ext uri="{FF2B5EF4-FFF2-40B4-BE49-F238E27FC236}">
                <a16:creationId xmlns:a16="http://schemas.microsoft.com/office/drawing/2014/main" id="{69119CA4-C747-899E-4895-FCDB83F19B49}"/>
              </a:ext>
            </a:extLst>
          </p:cNvPr>
          <p:cNvSpPr/>
          <p:nvPr/>
        </p:nvSpPr>
        <p:spPr>
          <a:xfrm>
            <a:off x="1593074" y="4173922"/>
            <a:ext cx="1175525" cy="500246"/>
          </a:xfrm>
          <a:prstGeom prst="ellipse">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メイリオ"/>
                <a:ea typeface="メイリオ"/>
                <a:cs typeface="+mn-cs"/>
              </a:rPr>
              <a:t>対策基準</a:t>
            </a:r>
          </a:p>
        </p:txBody>
      </p:sp>
      <p:grpSp>
        <p:nvGrpSpPr>
          <p:cNvPr id="1044" name="グループ化 1043">
            <a:extLst>
              <a:ext uri="{FF2B5EF4-FFF2-40B4-BE49-F238E27FC236}">
                <a16:creationId xmlns:a16="http://schemas.microsoft.com/office/drawing/2014/main" id="{3F684C71-099F-E7ED-86E9-10B00BB7FCFF}"/>
              </a:ext>
            </a:extLst>
          </p:cNvPr>
          <p:cNvGrpSpPr/>
          <p:nvPr/>
        </p:nvGrpSpPr>
        <p:grpSpPr>
          <a:xfrm>
            <a:off x="1196975" y="4864089"/>
            <a:ext cx="1911987" cy="626373"/>
            <a:chOff x="1155700" y="4639812"/>
            <a:chExt cx="1911987" cy="626373"/>
          </a:xfrm>
        </p:grpSpPr>
        <p:sp>
          <p:nvSpPr>
            <p:cNvPr id="1031" name="楕円 1030">
              <a:extLst>
                <a:ext uri="{FF2B5EF4-FFF2-40B4-BE49-F238E27FC236}">
                  <a16:creationId xmlns:a16="http://schemas.microsoft.com/office/drawing/2014/main" id="{7F15C80B-B510-9E4F-525F-E7294D74F562}"/>
                </a:ext>
              </a:extLst>
            </p:cNvPr>
            <p:cNvSpPr/>
            <p:nvPr/>
          </p:nvSpPr>
          <p:spPr>
            <a:xfrm>
              <a:off x="1155700" y="4639812"/>
              <a:ext cx="1905000" cy="626373"/>
            </a:xfrm>
            <a:prstGeom prst="ellipse">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1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32" name="テキスト ボックス 1031">
              <a:extLst>
                <a:ext uri="{FF2B5EF4-FFF2-40B4-BE49-F238E27FC236}">
                  <a16:creationId xmlns:a16="http://schemas.microsoft.com/office/drawing/2014/main" id="{8B2EA2C1-5089-E068-04D2-745C73783880}"/>
                </a:ext>
              </a:extLst>
            </p:cNvPr>
            <p:cNvSpPr txBox="1"/>
            <p:nvPr/>
          </p:nvSpPr>
          <p:spPr>
            <a:xfrm>
              <a:off x="1293871" y="4840214"/>
              <a:ext cx="1773816"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メイリオ"/>
                  <a:ea typeface="メイリオ"/>
                  <a:cs typeface="+mn-cs"/>
                </a:rPr>
                <a:t>実施手順・運用規則など</a:t>
              </a:r>
            </a:p>
          </p:txBody>
        </p:sp>
      </p:grpSp>
      <p:graphicFrame>
        <p:nvGraphicFramePr>
          <p:cNvPr id="1045" name="表 105">
            <a:extLst>
              <a:ext uri="{FF2B5EF4-FFF2-40B4-BE49-F238E27FC236}">
                <a16:creationId xmlns:a16="http://schemas.microsoft.com/office/drawing/2014/main" id="{F7D0A80B-BB75-AF7B-E8C8-F9E704D6ABDF}"/>
              </a:ext>
            </a:extLst>
          </p:cNvPr>
          <p:cNvGraphicFramePr>
            <a:graphicFrameLocks noGrp="1"/>
          </p:cNvGraphicFramePr>
          <p:nvPr>
            <p:extLst>
              <p:ext uri="{D42A27DB-BD31-4B8C-83A1-F6EECF244321}">
                <p14:modId xmlns:p14="http://schemas.microsoft.com/office/powerpoint/2010/main" val="1789120050"/>
              </p:ext>
            </p:extLst>
          </p:nvPr>
        </p:nvGraphicFramePr>
        <p:xfrm>
          <a:off x="3979009" y="3176523"/>
          <a:ext cx="2256191" cy="2352516"/>
        </p:xfrm>
        <a:graphic>
          <a:graphicData uri="http://schemas.openxmlformats.org/drawingml/2006/table">
            <a:tbl>
              <a:tblPr firstRow="1" bandRow="1">
                <a:tableStyleId>{5940675A-B579-460E-94D1-54222C63F5DA}</a:tableStyleId>
              </a:tblPr>
              <a:tblGrid>
                <a:gridCol w="2256191">
                  <a:extLst>
                    <a:ext uri="{9D8B030D-6E8A-4147-A177-3AD203B41FA5}">
                      <a16:colId xmlns:a16="http://schemas.microsoft.com/office/drawing/2014/main" val="1522709442"/>
                    </a:ext>
                  </a:extLst>
                </a:gridCol>
              </a:tblGrid>
              <a:tr h="238601">
                <a:tc>
                  <a:txBody>
                    <a:bodyPr/>
                    <a:lstStyle/>
                    <a:p>
                      <a:r>
                        <a:rPr kumimoji="1" lang="ja-JP" altLang="en-US" sz="1050" b="1">
                          <a:solidFill>
                            <a:schemeClr val="bg1"/>
                          </a:solidFill>
                        </a:rPr>
                        <a:t>基本方針</a:t>
                      </a:r>
                    </a:p>
                  </a:txBody>
                  <a:tcPr anchor="ctr">
                    <a:solidFill>
                      <a:schemeClr val="accent1">
                        <a:lumMod val="75000"/>
                      </a:schemeClr>
                    </a:solidFill>
                  </a:tcPr>
                </a:tc>
                <a:extLst>
                  <a:ext uri="{0D108BD9-81ED-4DB2-BD59-A6C34878D82A}">
                    <a16:rowId xmlns:a16="http://schemas.microsoft.com/office/drawing/2014/main" val="3542537935"/>
                  </a:ext>
                </a:extLst>
              </a:tr>
              <a:tr h="50043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a:t>情報セキュリティに対する組織の基本方針・宣言を記述する</a:t>
                      </a:r>
                    </a:p>
                  </a:txBody>
                  <a:tcPr anchor="ctr"/>
                </a:tc>
                <a:extLst>
                  <a:ext uri="{0D108BD9-81ED-4DB2-BD59-A6C34878D82A}">
                    <a16:rowId xmlns:a16="http://schemas.microsoft.com/office/drawing/2014/main" val="2558293260"/>
                  </a:ext>
                </a:extLst>
              </a:tr>
              <a:tr h="238601">
                <a:tc>
                  <a:txBody>
                    <a:bodyPr/>
                    <a:lstStyle/>
                    <a:p>
                      <a:r>
                        <a:rPr kumimoji="1" lang="ja-JP" altLang="en-US" sz="1050" b="1">
                          <a:solidFill>
                            <a:schemeClr val="bg1"/>
                          </a:solidFill>
                        </a:rPr>
                        <a:t>対策基準</a:t>
                      </a:r>
                    </a:p>
                  </a:txBody>
                  <a:tcPr anchor="ctr">
                    <a:solidFill>
                      <a:schemeClr val="accent1">
                        <a:lumMod val="75000"/>
                      </a:schemeClr>
                    </a:solidFill>
                  </a:tcPr>
                </a:tc>
                <a:extLst>
                  <a:ext uri="{0D108BD9-81ED-4DB2-BD59-A6C34878D82A}">
                    <a16:rowId xmlns:a16="http://schemas.microsoft.com/office/drawing/2014/main" val="3450502309"/>
                  </a:ext>
                </a:extLst>
              </a:tr>
              <a:tr h="597266">
                <a:tc>
                  <a:txBody>
                    <a:bodyPr/>
                    <a:lstStyle/>
                    <a:p>
                      <a:r>
                        <a:rPr kumimoji="1" lang="ja-JP" altLang="en-US" sz="1050"/>
                        <a:t>基本方針を実践するための具体的な規則を記述する</a:t>
                      </a:r>
                    </a:p>
                  </a:txBody>
                  <a:tcPr anchor="ctr"/>
                </a:tc>
                <a:extLst>
                  <a:ext uri="{0D108BD9-81ED-4DB2-BD59-A6C34878D82A}">
                    <a16:rowId xmlns:a16="http://schemas.microsoft.com/office/drawing/2014/main" val="1750331122"/>
                  </a:ext>
                </a:extLst>
              </a:tr>
              <a:tr h="238601">
                <a:tc>
                  <a:txBody>
                    <a:bodyPr/>
                    <a:lstStyle/>
                    <a:p>
                      <a:r>
                        <a:rPr kumimoji="1" lang="ja-JP" altLang="en-US" sz="1050" b="1" dirty="0">
                          <a:solidFill>
                            <a:schemeClr val="bg1"/>
                          </a:solidFill>
                        </a:rPr>
                        <a:t>実施手順・運用規則など</a:t>
                      </a:r>
                    </a:p>
                  </a:txBody>
                  <a:tcPr anchor="ctr">
                    <a:solidFill>
                      <a:schemeClr val="accent1">
                        <a:lumMod val="75000"/>
                      </a:schemeClr>
                    </a:solidFill>
                  </a:tcPr>
                </a:tc>
                <a:extLst>
                  <a:ext uri="{0D108BD9-81ED-4DB2-BD59-A6C34878D82A}">
                    <a16:rowId xmlns:a16="http://schemas.microsoft.com/office/drawing/2014/main" val="1948398"/>
                  </a:ext>
                </a:extLst>
              </a:tr>
              <a:tr h="500435">
                <a:tc>
                  <a:txBody>
                    <a:bodyPr/>
                    <a:lstStyle/>
                    <a:p>
                      <a:r>
                        <a:rPr kumimoji="1" lang="ja-JP" altLang="en-US" sz="1050" dirty="0"/>
                        <a:t>対象者や用途によって必要な手続きを記述する</a:t>
                      </a:r>
                    </a:p>
                  </a:txBody>
                  <a:tcPr anchor="ctr"/>
                </a:tc>
                <a:extLst>
                  <a:ext uri="{0D108BD9-81ED-4DB2-BD59-A6C34878D82A}">
                    <a16:rowId xmlns:a16="http://schemas.microsoft.com/office/drawing/2014/main" val="720661750"/>
                  </a:ext>
                </a:extLst>
              </a:tr>
            </a:tbl>
          </a:graphicData>
        </a:graphic>
      </p:graphicFrame>
      <p:sp>
        <p:nvSpPr>
          <p:cNvPr id="1047" name="テキスト ボックス 1046">
            <a:extLst>
              <a:ext uri="{FF2B5EF4-FFF2-40B4-BE49-F238E27FC236}">
                <a16:creationId xmlns:a16="http://schemas.microsoft.com/office/drawing/2014/main" id="{8C485017-8E5F-CB02-1DCE-BD24C3897C1D}"/>
              </a:ext>
            </a:extLst>
          </p:cNvPr>
          <p:cNvSpPr txBox="1"/>
          <p:nvPr/>
        </p:nvSpPr>
        <p:spPr>
          <a:xfrm>
            <a:off x="764323" y="5598962"/>
            <a:ext cx="5329354" cy="3693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42.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セキュリティ対策の関係図</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（出典）総務省</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情報セキュリティポリシーの内容”</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rPr>
              <a:t>https://www.soumu.go.jp/main_sosiki/cybersecurity/kokumin/business/business_executive_04-3.html</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参照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2023-08-21). </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48" name="テキスト ボックス 1047">
            <a:extLst>
              <a:ext uri="{FF2B5EF4-FFF2-40B4-BE49-F238E27FC236}">
                <a16:creationId xmlns:a16="http://schemas.microsoft.com/office/drawing/2014/main" id="{A2A62EEC-0BDF-E001-6EAD-212D604E3CD4}"/>
              </a:ext>
            </a:extLst>
          </p:cNvPr>
          <p:cNvSpPr txBox="1"/>
          <p:nvPr/>
        </p:nvSpPr>
        <p:spPr>
          <a:xfrm>
            <a:off x="622800" y="5990857"/>
            <a:ext cx="5612400" cy="15465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対策基準を外部に公開することで、セキュリティ対策の実施を内外に示し、説明責任を果たすことができます。ただし、対策基準で記載する内容は抽象度が高いため、具体的に実践で使用することは難しい内容です。実際に運用を行うためには、策定した対策基準に従って、実施手順などを作成する必要があ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対策基準の内容を定める際は、網羅的なフレームワークを参考にすることが推奨されます。企業の現状、目標に応じてフレームワークを使用せずに段階的な対策基準の策定を行う場合は、「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3-4-1.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サイバーセキュリティアプローチ方法の概要」記載のアプローチ方法を参考にすることができます。アプローチ方法はレベルが上がるにつれ、網羅性も上がります。それぞれの特徴を次ページで説明します。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60" name="楕円 1059">
            <a:extLst>
              <a:ext uri="{FF2B5EF4-FFF2-40B4-BE49-F238E27FC236}">
                <a16:creationId xmlns:a16="http://schemas.microsoft.com/office/drawing/2014/main" id="{AA8BE840-637D-18FE-9B88-A09BB5F923F5}"/>
              </a:ext>
            </a:extLst>
          </p:cNvPr>
          <p:cNvSpPr/>
          <p:nvPr/>
        </p:nvSpPr>
        <p:spPr>
          <a:xfrm>
            <a:off x="2956415" y="7933449"/>
            <a:ext cx="851474" cy="823829"/>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62" name="楕円 1061">
            <a:extLst>
              <a:ext uri="{FF2B5EF4-FFF2-40B4-BE49-F238E27FC236}">
                <a16:creationId xmlns:a16="http://schemas.microsoft.com/office/drawing/2014/main" id="{BA2A7CE5-4C2E-914B-1091-83C813AAF91C}"/>
              </a:ext>
            </a:extLst>
          </p:cNvPr>
          <p:cNvSpPr/>
          <p:nvPr/>
        </p:nvSpPr>
        <p:spPr>
          <a:xfrm>
            <a:off x="4728510" y="7924863"/>
            <a:ext cx="851474" cy="823829"/>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65" name="テキスト ボックス 1064">
            <a:extLst>
              <a:ext uri="{FF2B5EF4-FFF2-40B4-BE49-F238E27FC236}">
                <a16:creationId xmlns:a16="http://schemas.microsoft.com/office/drawing/2014/main" id="{D6BFB31D-41FB-10BA-D657-976B5D06030F}"/>
              </a:ext>
            </a:extLst>
          </p:cNvPr>
          <p:cNvSpPr txBox="1"/>
          <p:nvPr/>
        </p:nvSpPr>
        <p:spPr>
          <a:xfrm>
            <a:off x="2394488" y="8745056"/>
            <a:ext cx="2012622"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Lv.2</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ベースラインアプローチ</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（ガイドライン・ひな形ベース）</a:t>
            </a:r>
          </a:p>
        </p:txBody>
      </p:sp>
      <p:sp>
        <p:nvSpPr>
          <p:cNvPr id="1058" name="テキスト ボックス 1057">
            <a:extLst>
              <a:ext uri="{FF2B5EF4-FFF2-40B4-BE49-F238E27FC236}">
                <a16:creationId xmlns:a16="http://schemas.microsoft.com/office/drawing/2014/main" id="{B0C60256-8C29-3918-FB8C-9D8E08E46A3E}"/>
              </a:ext>
            </a:extLst>
          </p:cNvPr>
          <p:cNvSpPr txBox="1"/>
          <p:nvPr/>
        </p:nvSpPr>
        <p:spPr>
          <a:xfrm>
            <a:off x="803307" y="8736460"/>
            <a:ext cx="1550500"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Lv.1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クイックアプローチ</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（インシデントベース）</a:t>
            </a:r>
          </a:p>
        </p:txBody>
      </p:sp>
      <p:sp>
        <p:nvSpPr>
          <p:cNvPr id="1066" name="テキスト ボックス 1065">
            <a:extLst>
              <a:ext uri="{FF2B5EF4-FFF2-40B4-BE49-F238E27FC236}">
                <a16:creationId xmlns:a16="http://schemas.microsoft.com/office/drawing/2014/main" id="{8F1CB3BB-D94E-C5C9-0411-74C63D1FFA75}"/>
              </a:ext>
            </a:extLst>
          </p:cNvPr>
          <p:cNvSpPr txBox="1"/>
          <p:nvPr/>
        </p:nvSpPr>
        <p:spPr>
          <a:xfrm>
            <a:off x="4322941" y="8753682"/>
            <a:ext cx="1675139"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Lv.3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網羅的アプローチ</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（フレームワークベース）</a:t>
            </a:r>
          </a:p>
        </p:txBody>
      </p:sp>
      <p:pic>
        <p:nvPicPr>
          <p:cNvPr id="1075" name="図 1074">
            <a:extLst>
              <a:ext uri="{FF2B5EF4-FFF2-40B4-BE49-F238E27FC236}">
                <a16:creationId xmlns:a16="http://schemas.microsoft.com/office/drawing/2014/main" id="{AAFF494C-D74C-350B-B740-EE1BAA292FD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22915" y="8030223"/>
            <a:ext cx="612000" cy="612000"/>
          </a:xfrm>
          <a:prstGeom prst="rect">
            <a:avLst/>
          </a:prstGeom>
        </p:spPr>
      </p:pic>
      <p:pic>
        <p:nvPicPr>
          <p:cNvPr id="9" name="図 8">
            <a:extLst>
              <a:ext uri="{FF2B5EF4-FFF2-40B4-BE49-F238E27FC236}">
                <a16:creationId xmlns:a16="http://schemas.microsoft.com/office/drawing/2014/main" id="{980FDCC3-9823-6DC9-F00A-7C9D5C5D04D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105364" y="8041322"/>
            <a:ext cx="546375" cy="546375"/>
          </a:xfrm>
          <a:prstGeom prst="rect">
            <a:avLst/>
          </a:prstGeom>
        </p:spPr>
      </p:pic>
      <p:sp>
        <p:nvSpPr>
          <p:cNvPr id="1057" name="楕円 1056">
            <a:extLst>
              <a:ext uri="{FF2B5EF4-FFF2-40B4-BE49-F238E27FC236}">
                <a16:creationId xmlns:a16="http://schemas.microsoft.com/office/drawing/2014/main" id="{A290C023-E133-2F1A-D007-2852EBACAB88}"/>
              </a:ext>
            </a:extLst>
          </p:cNvPr>
          <p:cNvSpPr/>
          <p:nvPr/>
        </p:nvSpPr>
        <p:spPr>
          <a:xfrm>
            <a:off x="1169117" y="7928733"/>
            <a:ext cx="851474" cy="823829"/>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1" name="図 10">
            <a:extLst>
              <a:ext uri="{FF2B5EF4-FFF2-40B4-BE49-F238E27FC236}">
                <a16:creationId xmlns:a16="http://schemas.microsoft.com/office/drawing/2014/main" id="{BCB2FF8F-921D-F8B9-0844-D99408C6D98F}"/>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728510" y="7913363"/>
            <a:ext cx="864000" cy="864000"/>
          </a:xfrm>
          <a:prstGeom prst="rect">
            <a:avLst/>
          </a:prstGeom>
        </p:spPr>
      </p:pic>
      <p:pic>
        <p:nvPicPr>
          <p:cNvPr id="6" name="図 5">
            <a:extLst>
              <a:ext uri="{FF2B5EF4-FFF2-40B4-BE49-F238E27FC236}">
                <a16:creationId xmlns:a16="http://schemas.microsoft.com/office/drawing/2014/main" id="{1D92389B-BF76-0462-26D7-D44B465A39E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65475" y="8030223"/>
            <a:ext cx="612000" cy="612000"/>
          </a:xfrm>
          <a:prstGeom prst="rect">
            <a:avLst/>
          </a:prstGeom>
        </p:spPr>
      </p:pic>
      <p:sp>
        <p:nvSpPr>
          <p:cNvPr id="4" name="テキスト ボックス 3">
            <a:extLst>
              <a:ext uri="{FF2B5EF4-FFF2-40B4-BE49-F238E27FC236}">
                <a16:creationId xmlns:a16="http://schemas.microsoft.com/office/drawing/2014/main" id="{89B6B9B0-1E7B-4E50-E160-6FA268258145}"/>
              </a:ext>
            </a:extLst>
          </p:cNvPr>
          <p:cNvSpPr txBox="1"/>
          <p:nvPr/>
        </p:nvSpPr>
        <p:spPr>
          <a:xfrm>
            <a:off x="646984" y="7532973"/>
            <a:ext cx="5556832" cy="25391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対策基準を策定するためのアプローチ方法</a:t>
            </a:r>
          </a:p>
        </p:txBody>
      </p:sp>
    </p:spTree>
    <p:extLst>
      <p:ext uri="{BB962C8B-B14F-4D97-AF65-F5344CB8AC3E}">
        <p14:creationId xmlns:p14="http://schemas.microsoft.com/office/powerpoint/2010/main" val="3483163345"/>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6BA3AF63-B20E-AB2F-EC39-4DF29DA13353}"/>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8</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プレースホルダー 1">
            <a:extLst>
              <a:ext uri="{FF2B5EF4-FFF2-40B4-BE49-F238E27FC236}">
                <a16:creationId xmlns:a16="http://schemas.microsoft.com/office/drawing/2014/main" id="{B0B353DC-FB4B-FF8D-E038-D8C5D97B03B1}"/>
              </a:ext>
            </a:extLst>
          </p:cNvPr>
          <p:cNvSpPr>
            <a:spLocks noGrp="1"/>
          </p:cNvSpPr>
          <p:nvPr>
            <p:ph type="body" sz="quarter" idx="25"/>
          </p:nvPr>
        </p:nvSpPr>
        <p:spPr>
          <a:xfrm>
            <a:off x="619200" y="835200"/>
            <a:ext cx="6238800" cy="417600"/>
          </a:xfrm>
        </p:spPr>
        <p: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第</a:t>
            </a:r>
            <a:r>
              <a:rPr kumimoji="1" lang="en-US" altLang="ja-JP" sz="1100" b="1" i="0" u="none"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8</a:t>
            </a:r>
            <a:r>
              <a:rPr kumimoji="1" lang="ja-JP" altLang="en-US" sz="1100" b="1" i="0" u="none"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章</a:t>
            </a:r>
            <a:r>
              <a:rPr lang="en-US" altLang="ja-JP">
                <a:solidFill>
                  <a:prstClr val="black"/>
                </a:solidFill>
                <a:uFill>
                  <a:solidFill>
                    <a:schemeClr val="bg1"/>
                  </a:solidFill>
                </a:uFill>
                <a:latin typeface="メイリオ"/>
                <a:ea typeface="メイリオ"/>
                <a:hlinkClick r:id="rId3" action="ppaction://hlinksldjump"/>
              </a:rPr>
              <a:t>. </a:t>
            </a:r>
            <a:r>
              <a:rPr lang="ja-JP" altLang="en-US">
                <a:solidFill>
                  <a:prstClr val="black"/>
                </a:solidFill>
                <a:uFill>
                  <a:solidFill>
                    <a:schemeClr val="bg1"/>
                  </a:solidFill>
                </a:uFill>
                <a:latin typeface="メイリオ"/>
                <a:ea typeface="メイリオ"/>
                <a:hlinkClick r:id="rId3" action="ppaction://hlinksldjump"/>
              </a:rPr>
              <a:t>セキュリティ対策基準の策定</a:t>
            </a:r>
            <a:br>
              <a:rPr lang="en-US" altLang="ja-JP">
                <a:solidFill>
                  <a:prstClr val="black"/>
                </a:solidFill>
                <a:latin typeface="メイリオ"/>
                <a:ea typeface="メイリオ"/>
              </a:rPr>
            </a:br>
            <a:r>
              <a:rPr lang="ja-JP" altLang="en-US">
                <a:solidFill>
                  <a:prstClr val="black"/>
                </a:solidFill>
                <a:latin typeface="メイリオ"/>
                <a:ea typeface="メイリオ"/>
              </a:rPr>
              <a:t>　</a:t>
            </a:r>
            <a:r>
              <a:rPr lang="en-US" altLang="ja-JP">
                <a:solidFill>
                  <a:prstClr val="black"/>
                </a:solidFill>
                <a:latin typeface="メイリオ"/>
                <a:ea typeface="メイリオ"/>
              </a:rPr>
              <a:t>8-1. </a:t>
            </a:r>
            <a:r>
              <a:rPr lang="ja-JP" altLang="en-US">
                <a:solidFill>
                  <a:prstClr val="black"/>
                </a:solidFill>
                <a:latin typeface="メイリオ"/>
                <a:ea typeface="メイリオ"/>
              </a:rPr>
              <a:t>対策基準の策定</a:t>
            </a:r>
            <a:endParaRPr kumimoji="1" lang="ja-JP" altLang="en-US" sz="11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2">
            <a:extLst>
              <a:ext uri="{FF2B5EF4-FFF2-40B4-BE49-F238E27FC236}">
                <a16:creationId xmlns:a16="http://schemas.microsoft.com/office/drawing/2014/main" id="{03A94886-DC9A-D890-47BE-93F693E75F24}"/>
              </a:ext>
            </a:extLst>
          </p:cNvPr>
          <p:cNvSpPr>
            <a:spLocks noGrp="1"/>
          </p:cNvSpPr>
          <p:nvPr>
            <p:ph type="body" sz="quarter" idx="14"/>
          </p:nvPr>
        </p:nvSpPr>
        <p:spPr>
          <a:xfrm>
            <a:off x="1123950" y="1457325"/>
            <a:ext cx="5111250" cy="381000"/>
          </a:xfrm>
        </p:spPr>
        <p:txBody>
          <a:bodyPr/>
          <a:lstStyle/>
          <a:p>
            <a:r>
              <a:rPr kumimoji="1" lang="en-US" altLang="ja-JP"/>
              <a:t>8-1-2. </a:t>
            </a:r>
            <a:r>
              <a:rPr kumimoji="1" lang="ja-JP" altLang="en-US"/>
              <a:t>対策基準策定のアプローチ方法</a:t>
            </a:r>
          </a:p>
        </p:txBody>
      </p:sp>
      <p:graphicFrame>
        <p:nvGraphicFramePr>
          <p:cNvPr id="2" name="表 8">
            <a:extLst>
              <a:ext uri="{FF2B5EF4-FFF2-40B4-BE49-F238E27FC236}">
                <a16:creationId xmlns:a16="http://schemas.microsoft.com/office/drawing/2014/main" id="{2E2B07D0-BD8F-1ABA-9D0E-9F84E8E3500E}"/>
              </a:ext>
            </a:extLst>
          </p:cNvPr>
          <p:cNvGraphicFramePr>
            <a:graphicFrameLocks noGrp="1"/>
          </p:cNvGraphicFramePr>
          <p:nvPr/>
        </p:nvGraphicFramePr>
        <p:xfrm>
          <a:off x="622800" y="6149946"/>
          <a:ext cx="5612400" cy="2994660"/>
        </p:xfrm>
        <a:graphic>
          <a:graphicData uri="http://schemas.openxmlformats.org/drawingml/2006/table">
            <a:tbl>
              <a:tblPr firstRow="1" bandRow="1">
                <a:tableStyleId>{5940675A-B579-460E-94D1-54222C63F5DA}</a:tableStyleId>
              </a:tblPr>
              <a:tblGrid>
                <a:gridCol w="2017486">
                  <a:extLst>
                    <a:ext uri="{9D8B030D-6E8A-4147-A177-3AD203B41FA5}">
                      <a16:colId xmlns:a16="http://schemas.microsoft.com/office/drawing/2014/main" val="970464897"/>
                    </a:ext>
                  </a:extLst>
                </a:gridCol>
                <a:gridCol w="1797457">
                  <a:extLst>
                    <a:ext uri="{9D8B030D-6E8A-4147-A177-3AD203B41FA5}">
                      <a16:colId xmlns:a16="http://schemas.microsoft.com/office/drawing/2014/main" val="3791851803"/>
                    </a:ext>
                  </a:extLst>
                </a:gridCol>
                <a:gridCol w="1797457">
                  <a:extLst>
                    <a:ext uri="{9D8B030D-6E8A-4147-A177-3AD203B41FA5}">
                      <a16:colId xmlns:a16="http://schemas.microsoft.com/office/drawing/2014/main" val="2083986573"/>
                    </a:ext>
                  </a:extLst>
                </a:gridCol>
              </a:tblGrid>
              <a:tr h="0">
                <a:tc>
                  <a:txBody>
                    <a:bodyPr/>
                    <a:lstStyle/>
                    <a:p>
                      <a:pPr algn="ctr"/>
                      <a:r>
                        <a:rPr kumimoji="1" lang="ja-JP" altLang="en-US" sz="1050" b="1">
                          <a:solidFill>
                            <a:schemeClr val="bg1"/>
                          </a:solidFill>
                          <a:latin typeface="+mn-ea"/>
                          <a:ea typeface="+mn-ea"/>
                        </a:rPr>
                        <a:t>アプローチ手法</a:t>
                      </a:r>
                    </a:p>
                  </a:txBody>
                  <a:tcPr>
                    <a:solidFill>
                      <a:schemeClr val="accent1">
                        <a:lumMod val="75000"/>
                      </a:schemeClr>
                    </a:solidFill>
                  </a:tcPr>
                </a:tc>
                <a:tc>
                  <a:txBody>
                    <a:bodyPr/>
                    <a:lstStyle/>
                    <a:p>
                      <a:pPr algn="ctr"/>
                      <a:r>
                        <a:rPr kumimoji="1" lang="ja-JP" altLang="en-US" sz="1050" b="1">
                          <a:solidFill>
                            <a:schemeClr val="bg1"/>
                          </a:solidFill>
                          <a:latin typeface="+mn-ea"/>
                          <a:ea typeface="+mn-ea"/>
                        </a:rPr>
                        <a:t>メリット</a:t>
                      </a:r>
                    </a:p>
                  </a:txBody>
                  <a:tcPr>
                    <a:solidFill>
                      <a:schemeClr val="accent1">
                        <a:lumMod val="75000"/>
                      </a:schemeClr>
                    </a:solidFill>
                  </a:tcPr>
                </a:tc>
                <a:tc>
                  <a:txBody>
                    <a:bodyPr/>
                    <a:lstStyle/>
                    <a:p>
                      <a:pPr algn="ctr"/>
                      <a:r>
                        <a:rPr kumimoji="1" lang="ja-JP" altLang="en-US" sz="1050" b="1">
                          <a:solidFill>
                            <a:schemeClr val="bg1"/>
                          </a:solidFill>
                          <a:latin typeface="+mn-ea"/>
                          <a:ea typeface="+mn-ea"/>
                        </a:rPr>
                        <a:t>デメリット</a:t>
                      </a:r>
                    </a:p>
                  </a:txBody>
                  <a:tcPr>
                    <a:solidFill>
                      <a:schemeClr val="accent1">
                        <a:lumMod val="75000"/>
                      </a:schemeClr>
                    </a:solidFill>
                  </a:tcPr>
                </a:tc>
                <a:extLst>
                  <a:ext uri="{0D108BD9-81ED-4DB2-BD59-A6C34878D82A}">
                    <a16:rowId xmlns:a16="http://schemas.microsoft.com/office/drawing/2014/main" val="165017081"/>
                  </a:ext>
                </a:extLst>
              </a:tr>
              <a:tr h="914400">
                <a:tc>
                  <a:txBody>
                    <a:bodyPr/>
                    <a:lstStyle/>
                    <a:p>
                      <a:r>
                        <a:rPr kumimoji="1" lang="en-US" altLang="ja-JP" sz="1000" b="1">
                          <a:latin typeface="+mn-ea"/>
                          <a:ea typeface="+mn-ea"/>
                        </a:rPr>
                        <a:t>Lv.1 </a:t>
                      </a:r>
                      <a:r>
                        <a:rPr kumimoji="1" lang="ja-JP" altLang="en-US" sz="1000" b="1">
                          <a:latin typeface="+mn-ea"/>
                          <a:ea typeface="+mn-ea"/>
                        </a:rPr>
                        <a:t>クイックアプローチ</a:t>
                      </a:r>
                    </a:p>
                  </a:txBody>
                  <a:tcPr anchor="ctr">
                    <a:solidFill>
                      <a:schemeClr val="bg1">
                        <a:lumMod val="95000"/>
                      </a:schemeClr>
                    </a:solidFill>
                  </a:tcPr>
                </a:tc>
                <a:tc>
                  <a:txBody>
                    <a:bodyPr/>
                    <a:lstStyle/>
                    <a:p>
                      <a:pPr marL="171450" indent="-171450">
                        <a:buFont typeface="Arial" panose="020B0604020202020204" pitchFamily="34" charset="0"/>
                        <a:buChar char="•"/>
                      </a:pPr>
                      <a:r>
                        <a:rPr kumimoji="1" lang="ja-JP" altLang="en-US" sz="900">
                          <a:latin typeface="+mn-ea"/>
                          <a:ea typeface="+mn-ea"/>
                        </a:rPr>
                        <a:t>小規模な対策や修正を迅速に実施可能。</a:t>
                      </a:r>
                      <a:endParaRPr kumimoji="1" lang="en-US" altLang="ja-JP" sz="900">
                        <a:latin typeface="+mn-ea"/>
                        <a:ea typeface="+mn-ea"/>
                      </a:endParaRPr>
                    </a:p>
                    <a:p>
                      <a:pPr marL="171450" indent="-171450">
                        <a:buFont typeface="Arial" panose="020B0604020202020204" pitchFamily="34" charset="0"/>
                        <a:buChar char="•"/>
                      </a:pPr>
                      <a:r>
                        <a:rPr kumimoji="1" lang="ja-JP" altLang="en-US" sz="900">
                          <a:latin typeface="+mn-ea"/>
                          <a:ea typeface="+mn-ea"/>
                        </a:rPr>
                        <a:t>低コストでリスクを軽減。</a:t>
                      </a:r>
                      <a:endParaRPr kumimoji="1" lang="en-US" altLang="ja-JP" sz="900">
                        <a:latin typeface="+mn-ea"/>
                        <a:ea typeface="+mn-ea"/>
                      </a:endParaRPr>
                    </a:p>
                    <a:p>
                      <a:pPr marL="171450" indent="-171450">
                        <a:buFont typeface="Arial" panose="020B0604020202020204" pitchFamily="34" charset="0"/>
                        <a:buChar char="•"/>
                      </a:pPr>
                      <a:r>
                        <a:rPr kumimoji="1" lang="ja-JP" altLang="en-US" sz="900">
                          <a:latin typeface="+mn-ea"/>
                          <a:ea typeface="+mn-ea"/>
                        </a:rPr>
                        <a:t>進行中の攻撃の拡大や影響を最小限に抑えられる。</a:t>
                      </a:r>
                    </a:p>
                  </a:txBody>
                  <a:tcPr/>
                </a:tc>
                <a:tc>
                  <a:txBody>
                    <a:bodyPr/>
                    <a:lstStyle/>
                    <a:p>
                      <a:pPr marL="171450" indent="-171450">
                        <a:buFont typeface="Arial" panose="020B0604020202020204" pitchFamily="34" charset="0"/>
                        <a:buChar char="•"/>
                      </a:pPr>
                      <a:r>
                        <a:rPr kumimoji="1" lang="ja-JP" altLang="en-US" sz="900">
                          <a:latin typeface="+mn-ea"/>
                          <a:ea typeface="+mn-ea"/>
                        </a:rPr>
                        <a:t>詳細な分析や検討が不十分な場合がある。</a:t>
                      </a:r>
                      <a:endParaRPr kumimoji="1" lang="en-US" altLang="ja-JP" sz="900">
                        <a:latin typeface="+mn-ea"/>
                        <a:ea typeface="+mn-ea"/>
                      </a:endParaRPr>
                    </a:p>
                    <a:p>
                      <a:pPr marL="171450" indent="-171450">
                        <a:buFont typeface="Arial" panose="020B0604020202020204" pitchFamily="34" charset="0"/>
                        <a:buChar char="•"/>
                      </a:pPr>
                      <a:r>
                        <a:rPr kumimoji="1" lang="ja-JP" altLang="en-US" sz="900">
                          <a:latin typeface="+mn-ea"/>
                          <a:ea typeface="+mn-ea"/>
                        </a:rPr>
                        <a:t>短期的な解決策に偏りがちになる。</a:t>
                      </a:r>
                    </a:p>
                  </a:txBody>
                  <a:tcPr/>
                </a:tc>
                <a:extLst>
                  <a:ext uri="{0D108BD9-81ED-4DB2-BD59-A6C34878D82A}">
                    <a16:rowId xmlns:a16="http://schemas.microsoft.com/office/drawing/2014/main" val="260343885"/>
                  </a:ext>
                </a:extLst>
              </a:tr>
              <a:tr h="914400">
                <a:tc>
                  <a:txBody>
                    <a:bodyPr/>
                    <a:lstStyle/>
                    <a:p>
                      <a:r>
                        <a:rPr kumimoji="1" lang="en-US" altLang="ja-JP" sz="1000" b="1">
                          <a:latin typeface="+mn-ea"/>
                          <a:ea typeface="+mn-ea"/>
                        </a:rPr>
                        <a:t>Lv.2 </a:t>
                      </a:r>
                      <a:r>
                        <a:rPr kumimoji="1" lang="ja-JP" altLang="en-US" sz="1000" b="1">
                          <a:latin typeface="+mn-ea"/>
                          <a:ea typeface="+mn-ea"/>
                        </a:rPr>
                        <a:t>ベースラインアプローチ</a:t>
                      </a:r>
                    </a:p>
                  </a:txBody>
                  <a:tcPr anchor="ctr">
                    <a:solidFill>
                      <a:schemeClr val="bg1">
                        <a:lumMod val="95000"/>
                      </a:schemeClr>
                    </a:solidFill>
                  </a:tcPr>
                </a:tc>
                <a:tc>
                  <a:txBody>
                    <a:bodyPr/>
                    <a:lstStyle/>
                    <a:p>
                      <a:pPr marL="171450" indent="-171450">
                        <a:buFont typeface="Arial" panose="020B0604020202020204" pitchFamily="34" charset="0"/>
                        <a:buChar char="•"/>
                      </a:pPr>
                      <a:r>
                        <a:rPr kumimoji="1" lang="ja-JP" altLang="en-US" sz="900">
                          <a:latin typeface="+mn-ea"/>
                          <a:ea typeface="+mn-ea"/>
                        </a:rPr>
                        <a:t>組織全体で一貫性を確保できる。</a:t>
                      </a:r>
                      <a:endParaRPr kumimoji="1" lang="en-US" altLang="ja-JP" sz="900">
                        <a:latin typeface="+mn-ea"/>
                        <a:ea typeface="+mn-ea"/>
                      </a:endParaRPr>
                    </a:p>
                    <a:p>
                      <a:pPr marL="171450" indent="-171450">
                        <a:buFont typeface="Arial" panose="020B0604020202020204" pitchFamily="34" charset="0"/>
                        <a:buChar char="•"/>
                      </a:pPr>
                      <a:r>
                        <a:rPr kumimoji="1" lang="ja-JP" altLang="en-US" sz="900">
                          <a:latin typeface="+mn-ea"/>
                          <a:ea typeface="+mn-ea"/>
                        </a:rPr>
                        <a:t>最低基準となるセキュリティ対策を講じることができる。</a:t>
                      </a:r>
                    </a:p>
                  </a:txBody>
                  <a:tcPr/>
                </a:tc>
                <a:tc>
                  <a:txBody>
                    <a:bodyPr/>
                    <a:lstStyle/>
                    <a:p>
                      <a:pPr marL="171450" indent="-171450">
                        <a:buFont typeface="Arial" panose="020B0604020202020204" pitchFamily="34" charset="0"/>
                        <a:buChar char="•"/>
                      </a:pPr>
                      <a:r>
                        <a:rPr kumimoji="1" lang="ja-JP" altLang="en-US" sz="900">
                          <a:latin typeface="+mn-ea"/>
                          <a:ea typeface="+mn-ea"/>
                        </a:rPr>
                        <a:t>追加のセキュリティ対策やリスクに対する適切な対応策を検討することが必要になる。</a:t>
                      </a:r>
                    </a:p>
                  </a:txBody>
                  <a:tcPr/>
                </a:tc>
                <a:extLst>
                  <a:ext uri="{0D108BD9-81ED-4DB2-BD59-A6C34878D82A}">
                    <a16:rowId xmlns:a16="http://schemas.microsoft.com/office/drawing/2014/main" val="2367781059"/>
                  </a:ext>
                </a:extLst>
              </a:tr>
              <a:tr h="914400">
                <a:tc>
                  <a:txBody>
                    <a:bodyPr/>
                    <a:lstStyle/>
                    <a:p>
                      <a:r>
                        <a:rPr kumimoji="1" lang="en-US" altLang="ja-JP" sz="1000" b="1">
                          <a:latin typeface="+mn-ea"/>
                          <a:ea typeface="+mn-ea"/>
                        </a:rPr>
                        <a:t>Lv.3 </a:t>
                      </a:r>
                      <a:r>
                        <a:rPr kumimoji="1" lang="ja-JP" altLang="en-US" sz="1000" b="1">
                          <a:latin typeface="+mn-ea"/>
                          <a:ea typeface="+mn-ea"/>
                        </a:rPr>
                        <a:t>網羅的アプローチ</a:t>
                      </a:r>
                    </a:p>
                  </a:txBody>
                  <a:tcPr anchor="ctr">
                    <a:solidFill>
                      <a:schemeClr val="bg1">
                        <a:lumMod val="95000"/>
                      </a:schemeClr>
                    </a:solidFill>
                  </a:tcPr>
                </a:tc>
                <a:tc>
                  <a:txBody>
                    <a:bodyPr/>
                    <a:lstStyle/>
                    <a:p>
                      <a:pPr marL="171450" indent="-171450">
                        <a:buFont typeface="Arial" panose="020B0604020202020204" pitchFamily="34" charset="0"/>
                        <a:buChar char="•"/>
                      </a:pPr>
                      <a:r>
                        <a:rPr kumimoji="1" lang="ja-JP" altLang="en-US" sz="900">
                          <a:latin typeface="+mn-ea"/>
                          <a:ea typeface="+mn-ea"/>
                        </a:rPr>
                        <a:t>可能な限り多くの脅威や攻撃手法に対して対策を講じる。</a:t>
                      </a:r>
                    </a:p>
                    <a:p>
                      <a:pPr marL="171450" indent="-171450">
                        <a:buFont typeface="Arial" panose="020B0604020202020204" pitchFamily="34" charset="0"/>
                        <a:buChar char="•"/>
                      </a:pPr>
                      <a:r>
                        <a:rPr kumimoji="1" lang="ja-JP" altLang="en-US" sz="900">
                          <a:latin typeface="+mn-ea"/>
                          <a:ea typeface="+mn-ea"/>
                        </a:rPr>
                        <a:t>予測できない脅威や新たな攻撃手法に対しても準備ができる状態を維持できる。</a:t>
                      </a:r>
                    </a:p>
                  </a:txBody>
                  <a:tcPr/>
                </a:tc>
                <a:tc>
                  <a:txBody>
                    <a:bodyPr/>
                    <a:lstStyle/>
                    <a:p>
                      <a:pPr marL="171450" indent="-171450">
                        <a:buFont typeface="Arial" panose="020B0604020202020204" pitchFamily="34" charset="0"/>
                        <a:buChar char="•"/>
                      </a:pPr>
                      <a:r>
                        <a:rPr kumimoji="1" lang="ja-JP" altLang="en-US" sz="900">
                          <a:latin typeface="+mn-ea"/>
                          <a:ea typeface="+mn-ea"/>
                        </a:rPr>
                        <a:t>全体的な実施には時間がかかる。</a:t>
                      </a:r>
                    </a:p>
                  </a:txBody>
                  <a:tcPr/>
                </a:tc>
                <a:extLst>
                  <a:ext uri="{0D108BD9-81ED-4DB2-BD59-A6C34878D82A}">
                    <a16:rowId xmlns:a16="http://schemas.microsoft.com/office/drawing/2014/main" val="3917834351"/>
                  </a:ext>
                </a:extLst>
              </a:tr>
            </a:tbl>
          </a:graphicData>
        </a:graphic>
      </p:graphicFrame>
      <p:sp>
        <p:nvSpPr>
          <p:cNvPr id="3" name="テキスト ボックス 2">
            <a:extLst>
              <a:ext uri="{FF2B5EF4-FFF2-40B4-BE49-F238E27FC236}">
                <a16:creationId xmlns:a16="http://schemas.microsoft.com/office/drawing/2014/main" id="{7C6BD8D3-01C8-2072-0D9C-BAB01639C09F}"/>
              </a:ext>
            </a:extLst>
          </p:cNvPr>
          <p:cNvSpPr txBox="1"/>
          <p:nvPr/>
        </p:nvSpPr>
        <p:spPr>
          <a:xfrm>
            <a:off x="622800" y="2052000"/>
            <a:ext cx="5612400" cy="4154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クイックアプローチ、ベースラインアプローチ、網羅的アプローチの概要、主な特徴と想定される適用ケースを説明します。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0" name="表 8">
            <a:extLst>
              <a:ext uri="{FF2B5EF4-FFF2-40B4-BE49-F238E27FC236}">
                <a16:creationId xmlns:a16="http://schemas.microsoft.com/office/drawing/2014/main" id="{A4EE2AD9-41AE-21F4-2516-448E3EF79332}"/>
              </a:ext>
            </a:extLst>
          </p:cNvPr>
          <p:cNvGraphicFramePr>
            <a:graphicFrameLocks noGrp="1"/>
          </p:cNvGraphicFramePr>
          <p:nvPr/>
        </p:nvGraphicFramePr>
        <p:xfrm>
          <a:off x="622800" y="2618134"/>
          <a:ext cx="5612401" cy="2994660"/>
        </p:xfrm>
        <a:graphic>
          <a:graphicData uri="http://schemas.openxmlformats.org/drawingml/2006/table">
            <a:tbl>
              <a:tblPr firstRow="1" bandRow="1">
                <a:tableStyleId>{5940675A-B579-460E-94D1-54222C63F5DA}</a:tableStyleId>
              </a:tblPr>
              <a:tblGrid>
                <a:gridCol w="2017159">
                  <a:extLst>
                    <a:ext uri="{9D8B030D-6E8A-4147-A177-3AD203B41FA5}">
                      <a16:colId xmlns:a16="http://schemas.microsoft.com/office/drawing/2014/main" val="970464897"/>
                    </a:ext>
                  </a:extLst>
                </a:gridCol>
                <a:gridCol w="1797621">
                  <a:extLst>
                    <a:ext uri="{9D8B030D-6E8A-4147-A177-3AD203B41FA5}">
                      <a16:colId xmlns:a16="http://schemas.microsoft.com/office/drawing/2014/main" val="3791851803"/>
                    </a:ext>
                  </a:extLst>
                </a:gridCol>
                <a:gridCol w="1797621">
                  <a:extLst>
                    <a:ext uri="{9D8B030D-6E8A-4147-A177-3AD203B41FA5}">
                      <a16:colId xmlns:a16="http://schemas.microsoft.com/office/drawing/2014/main" val="2083986573"/>
                    </a:ext>
                  </a:extLst>
                </a:gridCol>
              </a:tblGrid>
              <a:tr h="0">
                <a:tc>
                  <a:txBody>
                    <a:bodyPr/>
                    <a:lstStyle/>
                    <a:p>
                      <a:pPr algn="ctr"/>
                      <a:r>
                        <a:rPr kumimoji="1" lang="ja-JP" altLang="en-US" sz="1050" b="1">
                          <a:solidFill>
                            <a:schemeClr val="bg1"/>
                          </a:solidFill>
                          <a:latin typeface="+mn-ea"/>
                          <a:ea typeface="+mn-ea"/>
                        </a:rPr>
                        <a:t>アプローチ手法</a:t>
                      </a:r>
                    </a:p>
                  </a:txBody>
                  <a:tcPr>
                    <a:solidFill>
                      <a:schemeClr val="accent1">
                        <a:lumMod val="75000"/>
                      </a:schemeClr>
                    </a:solidFill>
                  </a:tcPr>
                </a:tc>
                <a:tc>
                  <a:txBody>
                    <a:bodyPr/>
                    <a:lstStyle/>
                    <a:p>
                      <a:pPr algn="ctr"/>
                      <a:r>
                        <a:rPr kumimoji="1" lang="ja-JP" altLang="en-US" sz="1050" b="1">
                          <a:solidFill>
                            <a:schemeClr val="bg1"/>
                          </a:solidFill>
                          <a:latin typeface="+mn-ea"/>
                          <a:ea typeface="+mn-ea"/>
                        </a:rPr>
                        <a:t>特徴</a:t>
                      </a:r>
                    </a:p>
                  </a:txBody>
                  <a:tcPr>
                    <a:solidFill>
                      <a:schemeClr val="accent1">
                        <a:lumMod val="75000"/>
                      </a:schemeClr>
                    </a:solidFill>
                  </a:tcPr>
                </a:tc>
                <a:tc>
                  <a:txBody>
                    <a:bodyPr/>
                    <a:lstStyle/>
                    <a:p>
                      <a:pPr algn="ctr"/>
                      <a:r>
                        <a:rPr kumimoji="1" lang="ja-JP" altLang="en-US" sz="1050" b="1">
                          <a:solidFill>
                            <a:schemeClr val="bg1"/>
                          </a:solidFill>
                          <a:latin typeface="+mn-ea"/>
                          <a:ea typeface="+mn-ea"/>
                        </a:rPr>
                        <a:t>想定される適用ケース</a:t>
                      </a:r>
                    </a:p>
                  </a:txBody>
                  <a:tcPr>
                    <a:solidFill>
                      <a:schemeClr val="accent1">
                        <a:lumMod val="75000"/>
                      </a:schemeClr>
                    </a:solidFill>
                  </a:tcPr>
                </a:tc>
                <a:extLst>
                  <a:ext uri="{0D108BD9-81ED-4DB2-BD59-A6C34878D82A}">
                    <a16:rowId xmlns:a16="http://schemas.microsoft.com/office/drawing/2014/main" val="165017081"/>
                  </a:ext>
                </a:extLst>
              </a:tr>
              <a:tr h="914400">
                <a:tc>
                  <a:txBody>
                    <a:bodyPr/>
                    <a:lstStyle/>
                    <a:p>
                      <a:pPr algn="l"/>
                      <a:r>
                        <a:rPr kumimoji="1" lang="en-US" altLang="ja-JP" sz="1000" b="1">
                          <a:latin typeface="+mn-ea"/>
                          <a:ea typeface="+mn-ea"/>
                        </a:rPr>
                        <a:t>Lv.1 </a:t>
                      </a:r>
                      <a:r>
                        <a:rPr kumimoji="1" lang="ja-JP" altLang="en-US" sz="1000" b="1">
                          <a:latin typeface="+mn-ea"/>
                          <a:ea typeface="+mn-ea"/>
                        </a:rPr>
                        <a:t>クイックアプローチ</a:t>
                      </a:r>
                    </a:p>
                  </a:txBody>
                  <a:tcPr anchor="ctr">
                    <a:solidFill>
                      <a:schemeClr val="bg1">
                        <a:lumMod val="95000"/>
                      </a:schemeClr>
                    </a:solidFill>
                  </a:tcPr>
                </a:tc>
                <a:tc>
                  <a:txBody>
                    <a:bodyPr/>
                    <a:lstStyle/>
                    <a:p>
                      <a:pPr marL="0" indent="0">
                        <a:buFont typeface="Arial" panose="020B0604020202020204" pitchFamily="34" charset="0"/>
                        <a:buNone/>
                      </a:pPr>
                      <a:r>
                        <a:rPr kumimoji="1" lang="ja-JP" altLang="en-US" sz="900">
                          <a:latin typeface="+mn-ea"/>
                          <a:ea typeface="+mn-ea"/>
                        </a:rPr>
                        <a:t>即時の対応や緊急事態への対処に適したアプローチ手法。</a:t>
                      </a:r>
                      <a:endParaRPr kumimoji="1" lang="en-US" altLang="ja-JP" sz="900">
                        <a:latin typeface="+mn-ea"/>
                        <a:ea typeface="+mn-ea"/>
                      </a:endParaRPr>
                    </a:p>
                    <a:p>
                      <a:pPr marL="0" indent="0">
                        <a:buFont typeface="Arial" panose="020B0604020202020204" pitchFamily="34" charset="0"/>
                        <a:buNone/>
                      </a:pPr>
                      <a:r>
                        <a:rPr kumimoji="1" lang="ja-JP" altLang="en-US" sz="900">
                          <a:latin typeface="+mn-ea"/>
                          <a:ea typeface="+mn-ea"/>
                        </a:rPr>
                        <a:t>様々なインシデント事例内容を参考にし、対策基準を策定。</a:t>
                      </a:r>
                    </a:p>
                  </a:txBody>
                  <a:tcPr/>
                </a:tc>
                <a:tc>
                  <a:txBody>
                    <a:bodyPr/>
                    <a:lstStyle/>
                    <a:p>
                      <a:pPr marL="0" indent="0">
                        <a:buFont typeface="Arial" panose="020B0604020202020204" pitchFamily="34" charset="0"/>
                        <a:buNone/>
                      </a:pPr>
                      <a:r>
                        <a:rPr kumimoji="1" lang="ja-JP" altLang="en-US" sz="900"/>
                        <a:t>自社で発生する可能性が高い、または、発生したときの被害が大きいと考えられるインシデントに対処する場合。</a:t>
                      </a:r>
                      <a:endParaRPr kumimoji="1" lang="ja-JP" altLang="en-US" sz="900">
                        <a:latin typeface="+mn-ea"/>
                        <a:ea typeface="+mn-ea"/>
                      </a:endParaRPr>
                    </a:p>
                  </a:txBody>
                  <a:tcPr/>
                </a:tc>
                <a:extLst>
                  <a:ext uri="{0D108BD9-81ED-4DB2-BD59-A6C34878D82A}">
                    <a16:rowId xmlns:a16="http://schemas.microsoft.com/office/drawing/2014/main" val="260343885"/>
                  </a:ext>
                </a:extLst>
              </a:tr>
              <a:tr h="914400">
                <a:tc>
                  <a:txBody>
                    <a:bodyPr/>
                    <a:lstStyle/>
                    <a:p>
                      <a:pPr algn="l"/>
                      <a:r>
                        <a:rPr kumimoji="1" lang="en-US" altLang="ja-JP" sz="1000" b="1">
                          <a:latin typeface="+mn-ea"/>
                          <a:ea typeface="+mn-ea"/>
                        </a:rPr>
                        <a:t>Lv.2 </a:t>
                      </a:r>
                      <a:r>
                        <a:rPr kumimoji="1" lang="ja-JP" altLang="en-US" sz="1000" b="1">
                          <a:latin typeface="+mn-ea"/>
                          <a:ea typeface="+mn-ea"/>
                        </a:rPr>
                        <a:t>ベースラインアプローチ</a:t>
                      </a:r>
                    </a:p>
                  </a:txBody>
                  <a:tcPr anchor="ctr">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900">
                          <a:latin typeface="+mn-ea"/>
                          <a:ea typeface="+mn-ea"/>
                        </a:rPr>
                        <a:t>組織全体での一貫性を確保し、セキュリティの最低基準を満たすことを目指すアプローチ手法。</a:t>
                      </a:r>
                      <a:endParaRPr kumimoji="1" lang="en-US" altLang="ja-JP" sz="900">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900">
                          <a:latin typeface="+mn-ea"/>
                          <a:ea typeface="+mn-ea"/>
                        </a:rPr>
                        <a:t>ガイドラインやひな形を参考とし、対策基準を策定。</a:t>
                      </a:r>
                      <a:endParaRPr kumimoji="1" lang="ja-JP" altLang="en-US" sz="900" b="0" i="0" kern="1200">
                        <a:solidFill>
                          <a:schemeClr val="tx1"/>
                        </a:solidFill>
                        <a:effectLst/>
                        <a:latin typeface="+mn-ea"/>
                        <a:ea typeface="+mn-ea"/>
                        <a:cs typeface="+mn-cs"/>
                      </a:endParaRPr>
                    </a:p>
                  </a:txBody>
                  <a:tcPr/>
                </a:tc>
                <a:tc>
                  <a:txBody>
                    <a:bodyPr/>
                    <a:lstStyle/>
                    <a:p>
                      <a:r>
                        <a:rPr kumimoji="1" lang="ja-JP" altLang="en-US" sz="900">
                          <a:latin typeface="+mn-ea"/>
                          <a:ea typeface="+mn-ea"/>
                        </a:rPr>
                        <a:t>組織的に一定以上の対策基準を策定する場合。</a:t>
                      </a:r>
                      <a:endParaRPr kumimoji="1" lang="en-US" altLang="ja-JP" sz="900">
                        <a:latin typeface="+mn-ea"/>
                        <a:ea typeface="+mn-ea"/>
                      </a:endParaRPr>
                    </a:p>
                  </a:txBody>
                  <a:tcPr/>
                </a:tc>
                <a:extLst>
                  <a:ext uri="{0D108BD9-81ED-4DB2-BD59-A6C34878D82A}">
                    <a16:rowId xmlns:a16="http://schemas.microsoft.com/office/drawing/2014/main" val="2367781059"/>
                  </a:ext>
                </a:extLst>
              </a:tr>
              <a:tr h="914400">
                <a:tc>
                  <a:txBody>
                    <a:bodyPr/>
                    <a:lstStyle/>
                    <a:p>
                      <a:pPr algn="l"/>
                      <a:r>
                        <a:rPr kumimoji="1" lang="en-US" altLang="ja-JP" sz="1000" b="1">
                          <a:latin typeface="+mn-ea"/>
                          <a:ea typeface="+mn-ea"/>
                        </a:rPr>
                        <a:t>Lv.3 </a:t>
                      </a:r>
                      <a:r>
                        <a:rPr kumimoji="1" lang="ja-JP" altLang="en-US" sz="1000" b="1">
                          <a:latin typeface="+mn-ea"/>
                          <a:ea typeface="+mn-ea"/>
                        </a:rPr>
                        <a:t>網羅的アプローチ</a:t>
                      </a:r>
                    </a:p>
                  </a:txBody>
                  <a:tcPr anchor="ctr">
                    <a:solidFill>
                      <a:schemeClr val="bg1">
                        <a:lumMod val="95000"/>
                      </a:schemeClr>
                    </a:solidFill>
                  </a:tcPr>
                </a:tc>
                <a:tc>
                  <a:txBody>
                    <a:bodyPr/>
                    <a:lstStyle/>
                    <a:p>
                      <a:pPr marL="0" indent="0">
                        <a:buFont typeface="Arial" panose="020B0604020202020204" pitchFamily="34" charset="0"/>
                        <a:buNone/>
                      </a:pPr>
                      <a:r>
                        <a:rPr kumimoji="1" lang="ja-JP" altLang="en-US" sz="900">
                          <a:latin typeface="+mn-ea"/>
                          <a:ea typeface="+mn-ea"/>
                        </a:rPr>
                        <a:t>脅威や攻撃手法に対して、網羅的な対策を講じることを目指すアプローチ手法。</a:t>
                      </a:r>
                      <a:endParaRPr kumimoji="1" lang="en-US" altLang="ja-JP" sz="900">
                        <a:latin typeface="+mn-ea"/>
                        <a:ea typeface="+mn-ea"/>
                      </a:endParaRPr>
                    </a:p>
                    <a:p>
                      <a:pPr marL="0" indent="0">
                        <a:buFont typeface="Arial" panose="020B0604020202020204" pitchFamily="34" charset="0"/>
                        <a:buNone/>
                      </a:pPr>
                      <a:r>
                        <a:rPr kumimoji="1" lang="en-US" altLang="ja-JP" sz="900">
                          <a:latin typeface="+mn-ea"/>
                          <a:ea typeface="+mn-ea"/>
                        </a:rPr>
                        <a:t>ISMS</a:t>
                      </a:r>
                      <a:r>
                        <a:rPr kumimoji="1" lang="ja-JP" altLang="en-US" sz="900">
                          <a:latin typeface="+mn-ea"/>
                          <a:ea typeface="+mn-ea"/>
                        </a:rPr>
                        <a:t>などの認証が可能なレベルを目指して、対策基準を策定。</a:t>
                      </a:r>
                    </a:p>
                  </a:txBody>
                  <a:tcPr/>
                </a:tc>
                <a:tc>
                  <a:txBody>
                    <a:bodyPr/>
                    <a:lstStyle/>
                    <a:p>
                      <a:r>
                        <a:rPr kumimoji="1" lang="en-US" altLang="ja-JP" sz="900">
                          <a:latin typeface="+mn-ea"/>
                          <a:ea typeface="+mn-ea"/>
                        </a:rPr>
                        <a:t>ISMS</a:t>
                      </a:r>
                      <a:r>
                        <a:rPr kumimoji="1" lang="ja-JP" altLang="en-US" sz="900">
                          <a:latin typeface="+mn-ea"/>
                          <a:ea typeface="+mn-ea"/>
                        </a:rPr>
                        <a:t>のフレームワークに沿った対策基準を策定する場合。</a:t>
                      </a:r>
                    </a:p>
                  </a:txBody>
                  <a:tcPr/>
                </a:tc>
                <a:extLst>
                  <a:ext uri="{0D108BD9-81ED-4DB2-BD59-A6C34878D82A}">
                    <a16:rowId xmlns:a16="http://schemas.microsoft.com/office/drawing/2014/main" val="3917834351"/>
                  </a:ext>
                </a:extLst>
              </a:tr>
            </a:tbl>
          </a:graphicData>
        </a:graphic>
      </p:graphicFrame>
      <p:sp>
        <p:nvSpPr>
          <p:cNvPr id="12" name="テキスト プレースホルダー 5">
            <a:extLst>
              <a:ext uri="{FF2B5EF4-FFF2-40B4-BE49-F238E27FC236}">
                <a16:creationId xmlns:a16="http://schemas.microsoft.com/office/drawing/2014/main" id="{0A0A009B-5A0C-A299-5DDA-EF56864AE730}"/>
              </a:ext>
            </a:extLst>
          </p:cNvPr>
          <p:cNvSpPr txBox="1">
            <a:spLocks/>
          </p:cNvSpPr>
          <p:nvPr/>
        </p:nvSpPr>
        <p:spPr>
          <a:xfrm>
            <a:off x="622800" y="5862552"/>
            <a:ext cx="5612400" cy="23191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panose="020B0604030504040204" pitchFamily="50" charset="-128"/>
                <a:ea typeface="メイリオ" panose="020B0604030504040204" pitchFamily="50" charset="-128"/>
                <a:cs typeface="+mn-cs"/>
              </a:rPr>
              <a:t>メリット・デメリット</a:t>
            </a:r>
          </a:p>
        </p:txBody>
      </p:sp>
    </p:spTree>
    <p:extLst>
      <p:ext uri="{BB962C8B-B14F-4D97-AF65-F5344CB8AC3E}">
        <p14:creationId xmlns:p14="http://schemas.microsoft.com/office/powerpoint/2010/main" val="576528442"/>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763E4066-52EF-63D9-2522-2069D991F5B8}"/>
              </a:ext>
            </a:extLst>
          </p:cNvPr>
          <p:cNvSpPr>
            <a:spLocks noGrp="1"/>
          </p:cNvSpPr>
          <p:nvPr>
            <p:ph type="body" sz="quarter" idx="14"/>
          </p:nvPr>
        </p:nvSpPr>
        <p:spPr/>
        <p:txBody>
          <a:bodyPr/>
          <a:lstStyle/>
          <a:p>
            <a:r>
              <a:rPr kumimoji="1" lang="en-US" altLang="ja-JP"/>
              <a:t>8-1-2. </a:t>
            </a:r>
            <a:r>
              <a:rPr kumimoji="1" lang="ja-JP" altLang="en-US"/>
              <a:t>対策基準策定のアプローチ方法</a:t>
            </a:r>
          </a:p>
        </p:txBody>
      </p:sp>
      <p:sp>
        <p:nvSpPr>
          <p:cNvPr id="5" name="スライド番号プレースホルダー 4">
            <a:extLst>
              <a:ext uri="{FF2B5EF4-FFF2-40B4-BE49-F238E27FC236}">
                <a16:creationId xmlns:a16="http://schemas.microsoft.com/office/drawing/2014/main" id="{B98E9CDB-DB10-7F9A-DD05-A8603114B87D}"/>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8</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4" name="表 10">
            <a:extLst>
              <a:ext uri="{FF2B5EF4-FFF2-40B4-BE49-F238E27FC236}">
                <a16:creationId xmlns:a16="http://schemas.microsoft.com/office/drawing/2014/main" id="{BA6CDD75-EE7C-F8C6-B9BC-A730B63EA3AE}"/>
              </a:ext>
            </a:extLst>
          </p:cNvPr>
          <p:cNvGraphicFramePr>
            <a:graphicFrameLocks noGrp="1"/>
          </p:cNvGraphicFramePr>
          <p:nvPr/>
        </p:nvGraphicFramePr>
        <p:xfrm>
          <a:off x="619049" y="8726239"/>
          <a:ext cx="5612400" cy="670560"/>
        </p:xfrm>
        <a:graphic>
          <a:graphicData uri="http://schemas.openxmlformats.org/drawingml/2006/table">
            <a:tbl>
              <a:tblPr firstRow="1" bandRow="1">
                <a:tableStyleId>{5C22544A-7EE6-4342-B048-85BDC9FD1C3A}</a:tableStyleId>
              </a:tblPr>
              <a:tblGrid>
                <a:gridCol w="2191101">
                  <a:extLst>
                    <a:ext uri="{9D8B030D-6E8A-4147-A177-3AD203B41FA5}">
                      <a16:colId xmlns:a16="http://schemas.microsoft.com/office/drawing/2014/main" val="727053212"/>
                    </a:ext>
                  </a:extLst>
                </a:gridCol>
                <a:gridCol w="3421299">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indent="0">
                        <a:buFont typeface="Arial" panose="020B0604020202020204" pitchFamily="34" charset="0"/>
                        <a:buNone/>
                      </a:pPr>
                      <a:r>
                        <a:rPr kumimoji="1" lang="ja-JP" altLang="en-US" sz="500" b="0">
                          <a:solidFill>
                            <a:sysClr val="windowText" lastClr="000000"/>
                          </a:solidFill>
                          <a:latin typeface="メイリオ" panose="020B0604030504040204" pitchFamily="50" charset="-128"/>
                          <a:ea typeface="メイリオ" panose="020B0604030504040204" pitchFamily="50" charset="-128"/>
                        </a:rPr>
                        <a:t>情報セキュリティ</a:t>
                      </a:r>
                      <a:r>
                        <a:rPr kumimoji="1" lang="en-US" altLang="ja-JP" sz="500" b="0">
                          <a:solidFill>
                            <a:sysClr val="windowText" lastClr="000000"/>
                          </a:solidFill>
                          <a:latin typeface="メイリオ" panose="020B0604030504040204" pitchFamily="50" charset="-128"/>
                          <a:ea typeface="メイリオ" panose="020B0604030504040204" pitchFamily="50" charset="-128"/>
                        </a:rPr>
                        <a:t>10</a:t>
                      </a:r>
                      <a:r>
                        <a:rPr kumimoji="1" lang="ja-JP" altLang="en-US" sz="500" b="0">
                          <a:solidFill>
                            <a:sysClr val="windowText" lastClr="000000"/>
                          </a:solidFill>
                          <a:latin typeface="メイリオ" panose="020B0604030504040204" pitchFamily="50" charset="-128"/>
                          <a:ea typeface="メイリオ" panose="020B0604030504040204" pitchFamily="50" charset="-128"/>
                        </a:rPr>
                        <a:t>大脅威 </a:t>
                      </a:r>
                      <a:r>
                        <a:rPr kumimoji="1" lang="en-US" altLang="ja-JP" sz="500" b="0">
                          <a:solidFill>
                            <a:sysClr val="windowText" lastClr="000000"/>
                          </a:solidFill>
                          <a:latin typeface="メイリオ" panose="020B0604030504040204" pitchFamily="50" charset="-128"/>
                          <a:ea typeface="メイリオ" panose="020B0604030504040204" pitchFamily="50" charset="-128"/>
                        </a:rPr>
                        <a:t>2023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indent="0">
                        <a:buFont typeface="Arial" panose="020B0604020202020204" pitchFamily="34" charset="0"/>
                        <a:buNone/>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3"/>
                        </a:rPr>
                        <a:t>https://www.ipa.go.jp/security/10threats/10threats2023.html</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r h="0">
                <a:tc>
                  <a:txBody>
                    <a:bodyPr/>
                    <a:lstStyle/>
                    <a:p>
                      <a:pPr marL="0" indent="0">
                        <a:buFont typeface="Arial" panose="020B0604020202020204" pitchFamily="34" charset="0"/>
                        <a:buNone/>
                      </a:pPr>
                      <a:r>
                        <a:rPr kumimoji="1" lang="ja-JP" altLang="en-US" sz="500" b="0">
                          <a:solidFill>
                            <a:sysClr val="windowText" lastClr="000000"/>
                          </a:solidFill>
                          <a:latin typeface="メイリオ" panose="020B0604030504040204" pitchFamily="50" charset="-128"/>
                          <a:ea typeface="メイリオ" panose="020B0604030504040204" pitchFamily="50" charset="-128"/>
                        </a:rPr>
                        <a:t>サイバー攻撃対応事例</a:t>
                      </a:r>
                      <a:endParaRPr kumimoji="1" lang="en-US" altLang="ja-JP" sz="5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indent="0">
                        <a:buFont typeface="Arial" panose="020B0604020202020204" pitchFamily="34" charset="0"/>
                        <a:buNone/>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4"/>
                        </a:rPr>
                        <a:t>https://security-portal.nisc.go.jp/dx/provinatack.html</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r h="0">
                <a:tc>
                  <a:txBody>
                    <a:bodyPr/>
                    <a:lstStyle/>
                    <a:p>
                      <a:pPr marL="0" indent="0">
                        <a:buFont typeface="Arial" panose="020B0604020202020204" pitchFamily="34" charset="0"/>
                        <a:buNone/>
                      </a:pPr>
                      <a:r>
                        <a:rPr kumimoji="1" lang="ja-JP" altLang="en-US" sz="500" b="0">
                          <a:solidFill>
                            <a:sysClr val="windowText" lastClr="000000"/>
                          </a:solidFill>
                          <a:latin typeface="メイリオ" panose="020B0604030504040204" pitchFamily="50" charset="-128"/>
                          <a:ea typeface="メイリオ" panose="020B0604030504040204" pitchFamily="50" charset="-128"/>
                        </a:rPr>
                        <a:t>マルウェア</a:t>
                      </a:r>
                      <a:r>
                        <a:rPr kumimoji="1" lang="en-US" altLang="ja-JP" sz="500" b="0">
                          <a:solidFill>
                            <a:sysClr val="windowText" lastClr="000000"/>
                          </a:solidFill>
                          <a:latin typeface="メイリオ" panose="020B0604030504040204" pitchFamily="50" charset="-128"/>
                          <a:ea typeface="メイリオ" panose="020B0604030504040204" pitchFamily="50" charset="-128"/>
                        </a:rPr>
                        <a:t>｢</a:t>
                      </a:r>
                      <a:r>
                        <a:rPr kumimoji="1" lang="ja-JP" altLang="en-US" sz="500" b="0">
                          <a:solidFill>
                            <a:sysClr val="windowText" lastClr="000000"/>
                          </a:solidFill>
                          <a:latin typeface="メイリオ" panose="020B0604030504040204" pitchFamily="50" charset="-128"/>
                          <a:ea typeface="メイリオ" panose="020B0604030504040204" pitchFamily="50" charset="-128"/>
                        </a:rPr>
                        <a:t>ランサムウェア</a:t>
                      </a:r>
                      <a:r>
                        <a:rPr kumimoji="1" lang="en-US" altLang="ja-JP" sz="500" b="0">
                          <a:solidFill>
                            <a:sysClr val="windowText" lastClr="000000"/>
                          </a:solidFill>
                          <a:latin typeface="メイリオ" panose="020B0604030504040204" pitchFamily="50" charset="-128"/>
                          <a:ea typeface="メイリオ" panose="020B0604030504040204" pitchFamily="50" charset="-128"/>
                        </a:rPr>
                        <a:t>｣</a:t>
                      </a:r>
                      <a:r>
                        <a:rPr kumimoji="1" lang="ja-JP" altLang="en-US" sz="500" b="0">
                          <a:solidFill>
                            <a:sysClr val="windowText" lastClr="000000"/>
                          </a:solidFill>
                          <a:latin typeface="メイリオ" panose="020B0604030504040204" pitchFamily="50" charset="-128"/>
                          <a:ea typeface="メイリオ" panose="020B0604030504040204" pitchFamily="50" charset="-128"/>
                        </a:rPr>
                        <a:t>の脅威と対策（対策編）</a:t>
                      </a:r>
                      <a:endParaRPr kumimoji="1" lang="en-US" altLang="ja-JP" sz="5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indent="0">
                        <a:buFont typeface="Arial" panose="020B0604020202020204" pitchFamily="34" charset="0"/>
                        <a:buNone/>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5"/>
                        </a:rPr>
                        <a:t>https://www.keishicho.metro.tokyo.lg.jp/kurashi/cyber/joho/ransomware_taisaku.html </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432125"/>
                  </a:ext>
                </a:extLst>
              </a:tr>
            </a:tbl>
          </a:graphicData>
        </a:graphic>
      </p:graphicFrame>
      <p:sp>
        <p:nvSpPr>
          <p:cNvPr id="10" name="テキスト プレースホルダー 1">
            <a:extLst>
              <a:ext uri="{FF2B5EF4-FFF2-40B4-BE49-F238E27FC236}">
                <a16:creationId xmlns:a16="http://schemas.microsoft.com/office/drawing/2014/main" id="{8D76D493-184D-DBE7-C5B0-78A0C91DDB9E}"/>
              </a:ext>
            </a:extLst>
          </p:cNvPr>
          <p:cNvSpPr>
            <a:spLocks noGrp="1"/>
          </p:cNvSpPr>
          <p:nvPr>
            <p:ph type="body" sz="quarter" idx="25"/>
          </p:nvPr>
        </p:nvSpPr>
        <p:spPr>
          <a:xfrm>
            <a:off x="619200" y="835200"/>
            <a:ext cx="6238800" cy="417600"/>
          </a:xfrm>
        </p:spPr>
        <p: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
                  <a:solidFill>
                    <a:schemeClr val="bg1"/>
                  </a:solidFill>
                </a:uFill>
                <a:latin typeface="メイリオ"/>
                <a:ea typeface="メイリオ"/>
                <a:hlinkClick r:id="rId6" action="ppaction://hlinksldjump"/>
              </a:rPr>
              <a:t>第</a:t>
            </a:r>
            <a:r>
              <a:rPr kumimoji="1" lang="en-US" altLang="ja-JP" sz="1100" b="1" i="0" u="none" strike="noStrike" kern="1200" cap="none" spc="0" normalizeH="0" baseline="0" noProof="0">
                <a:ln>
                  <a:noFill/>
                </a:ln>
                <a:solidFill>
                  <a:prstClr val="black"/>
                </a:solidFill>
                <a:effectLst/>
                <a:uLnTx/>
                <a:uFill>
                  <a:solidFill>
                    <a:schemeClr val="bg1"/>
                  </a:solidFill>
                </a:uFill>
                <a:latin typeface="メイリオ"/>
                <a:ea typeface="メイリオ"/>
                <a:hlinkClick r:id="rId6" action="ppaction://hlinksldjump"/>
              </a:rPr>
              <a:t>8</a:t>
            </a:r>
            <a:r>
              <a:rPr kumimoji="1" lang="ja-JP" altLang="en-US" sz="1100" b="1" i="0" u="none" strike="noStrike" kern="1200" cap="none" spc="0" normalizeH="0" baseline="0" noProof="0">
                <a:ln>
                  <a:noFill/>
                </a:ln>
                <a:solidFill>
                  <a:prstClr val="black"/>
                </a:solidFill>
                <a:effectLst/>
                <a:uLnTx/>
                <a:uFill>
                  <a:solidFill>
                    <a:schemeClr val="bg1"/>
                  </a:solidFill>
                </a:uFill>
                <a:latin typeface="メイリオ"/>
                <a:ea typeface="メイリオ"/>
                <a:hlinkClick r:id="rId6" action="ppaction://hlinksldjump"/>
              </a:rPr>
              <a:t>章</a:t>
            </a:r>
            <a:r>
              <a:rPr lang="en-US" altLang="ja-JP">
                <a:solidFill>
                  <a:prstClr val="black"/>
                </a:solidFill>
                <a:uFill>
                  <a:solidFill>
                    <a:schemeClr val="bg1"/>
                  </a:solidFill>
                </a:uFill>
                <a:latin typeface="メイリオ"/>
                <a:ea typeface="メイリオ"/>
                <a:hlinkClick r:id="rId6" action="ppaction://hlinksldjump"/>
              </a:rPr>
              <a:t>. </a:t>
            </a:r>
            <a:r>
              <a:rPr lang="ja-JP" altLang="en-US">
                <a:solidFill>
                  <a:prstClr val="black"/>
                </a:solidFill>
                <a:uFill>
                  <a:solidFill>
                    <a:schemeClr val="bg1"/>
                  </a:solidFill>
                </a:uFill>
                <a:latin typeface="メイリオ"/>
                <a:ea typeface="メイリオ"/>
                <a:hlinkClick r:id="rId6" action="ppaction://hlinksldjump"/>
              </a:rPr>
              <a:t>セキュリティ対策基準の策定</a:t>
            </a:r>
            <a:br>
              <a:rPr lang="en-US" altLang="ja-JP">
                <a:solidFill>
                  <a:prstClr val="black"/>
                </a:solidFill>
                <a:latin typeface="メイリオ"/>
                <a:ea typeface="メイリオ"/>
              </a:rPr>
            </a:br>
            <a:r>
              <a:rPr lang="ja-JP" altLang="en-US">
                <a:solidFill>
                  <a:prstClr val="black"/>
                </a:solidFill>
                <a:latin typeface="メイリオ"/>
                <a:ea typeface="メイリオ"/>
              </a:rPr>
              <a:t>　</a:t>
            </a:r>
            <a:r>
              <a:rPr lang="en-US" altLang="ja-JP">
                <a:solidFill>
                  <a:prstClr val="black"/>
                </a:solidFill>
                <a:latin typeface="メイリオ"/>
                <a:ea typeface="メイリオ"/>
              </a:rPr>
              <a:t>8-1. </a:t>
            </a:r>
            <a:r>
              <a:rPr lang="ja-JP" altLang="en-US">
                <a:solidFill>
                  <a:prstClr val="black"/>
                </a:solidFill>
                <a:latin typeface="メイリオ"/>
                <a:ea typeface="メイリオ"/>
              </a:rPr>
              <a:t>対策基準の策定</a:t>
            </a:r>
            <a:endParaRPr kumimoji="1" lang="ja-JP" altLang="en-US" sz="11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4" name="テキスト ボックス 13">
            <a:extLst>
              <a:ext uri="{FF2B5EF4-FFF2-40B4-BE49-F238E27FC236}">
                <a16:creationId xmlns:a16="http://schemas.microsoft.com/office/drawing/2014/main" id="{636CB4F6-7324-5671-54FD-8F1B44934452}"/>
              </a:ext>
            </a:extLst>
          </p:cNvPr>
          <p:cNvSpPr txBox="1"/>
          <p:nvPr/>
        </p:nvSpPr>
        <p:spPr>
          <a:xfrm>
            <a:off x="619049" y="2268393"/>
            <a:ext cx="5612400" cy="106182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Lv.1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クイックアプローチでは、様々なインシデント事例内容を参考にします。インシデント事例は、報道される事例、情報セキュリティ</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10</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大脅威、実際のインシデントなどから選択します。自社で発生する可能性が高いと考えられるインシデント事例や、実際に発生したときの被害が大きいと考えられるインシデント事例を参考にして、対策基準を策定することが重要です。以下は、情報セキュリティ</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10</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大脅威の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組織</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に対する脅威で</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年連続第</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位になっている、ランサムウェアに対する対策基準の例です。</a:t>
            </a:r>
          </a:p>
        </p:txBody>
      </p:sp>
      <p:sp>
        <p:nvSpPr>
          <p:cNvPr id="15" name="テキスト プレースホルダー 5">
            <a:extLst>
              <a:ext uri="{FF2B5EF4-FFF2-40B4-BE49-F238E27FC236}">
                <a16:creationId xmlns:a16="http://schemas.microsoft.com/office/drawing/2014/main" id="{A25DC952-2F8D-043C-07BA-F91FD3800EF8}"/>
              </a:ext>
            </a:extLst>
          </p:cNvPr>
          <p:cNvSpPr txBox="1">
            <a:spLocks/>
          </p:cNvSpPr>
          <p:nvPr/>
        </p:nvSpPr>
        <p:spPr>
          <a:xfrm>
            <a:off x="622800" y="2052000"/>
            <a:ext cx="5612400" cy="23191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panose="020B0604030504040204" pitchFamily="50" charset="-128"/>
                <a:ea typeface="メイリオ" panose="020B0604030504040204" pitchFamily="50" charset="-128"/>
                <a:cs typeface="+mn-cs"/>
              </a:rPr>
              <a:t>Lv.1 </a:t>
            </a:r>
            <a:r>
              <a:rPr kumimoji="1" lang="ja-JP" altLang="en-US" sz="1400" b="1" i="0" u="none" strike="noStrike" kern="1200" cap="none" spc="0" normalizeH="0" baseline="0" noProof="0">
                <a:ln>
                  <a:noFill/>
                </a:ln>
                <a:solidFill>
                  <a:srgbClr val="4472C4">
                    <a:lumMod val="75000"/>
                  </a:srgbClr>
                </a:solidFill>
                <a:effectLst/>
                <a:uLnTx/>
                <a:uFillTx/>
                <a:latin typeface="メイリオ" panose="020B0604030504040204" pitchFamily="50" charset="-128"/>
                <a:ea typeface="メイリオ" panose="020B0604030504040204" pitchFamily="50" charset="-128"/>
                <a:cs typeface="+mn-cs"/>
              </a:rPr>
              <a:t>クイックアプローチ</a:t>
            </a:r>
          </a:p>
        </p:txBody>
      </p:sp>
      <p:sp>
        <p:nvSpPr>
          <p:cNvPr id="16" name="テキスト ボックス 15">
            <a:extLst>
              <a:ext uri="{FF2B5EF4-FFF2-40B4-BE49-F238E27FC236}">
                <a16:creationId xmlns:a16="http://schemas.microsoft.com/office/drawing/2014/main" id="{513B9803-CD1C-9F0C-BD08-1355012C11FA}"/>
              </a:ext>
            </a:extLst>
          </p:cNvPr>
          <p:cNvSpPr txBox="1"/>
          <p:nvPr/>
        </p:nvSpPr>
        <p:spPr>
          <a:xfrm>
            <a:off x="622800" y="8276246"/>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「情報セキュリティ</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10</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大脅威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2023</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endParaRPr kumimoji="1" lang="ja-JP" altLang="en-US" sz="6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sp>
        <p:nvSpPr>
          <p:cNvPr id="17" name="楕円 16">
            <a:extLst>
              <a:ext uri="{FF2B5EF4-FFF2-40B4-BE49-F238E27FC236}">
                <a16:creationId xmlns:a16="http://schemas.microsoft.com/office/drawing/2014/main" id="{AC3B25B0-3E08-F53E-4207-169D76557045}"/>
              </a:ext>
            </a:extLst>
          </p:cNvPr>
          <p:cNvSpPr/>
          <p:nvPr/>
        </p:nvSpPr>
        <p:spPr>
          <a:xfrm>
            <a:off x="2440411" y="3353234"/>
            <a:ext cx="1977178" cy="500246"/>
          </a:xfrm>
          <a:prstGeom prst="ellipse">
            <a:avLst/>
          </a:prstGeom>
          <a:solidFill>
            <a:srgbClr val="FF0000"/>
          </a:solid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a:ln>
                  <a:noFill/>
                </a:ln>
                <a:solidFill>
                  <a:prstClr val="white"/>
                </a:solidFill>
                <a:effectLst/>
                <a:uLnTx/>
                <a:uFillTx/>
                <a:latin typeface="メイリオ"/>
                <a:ea typeface="メイリオ"/>
                <a:cs typeface="+mn-cs"/>
              </a:rPr>
              <a:t>ランサムウェアに対する対策基準</a:t>
            </a:r>
          </a:p>
        </p:txBody>
      </p:sp>
      <p:sp>
        <p:nvSpPr>
          <p:cNvPr id="18" name="二等辺三角形 17">
            <a:extLst>
              <a:ext uri="{FF2B5EF4-FFF2-40B4-BE49-F238E27FC236}">
                <a16:creationId xmlns:a16="http://schemas.microsoft.com/office/drawing/2014/main" id="{E6F56029-E535-C072-9693-AA84AB030FC0}"/>
              </a:ext>
            </a:extLst>
          </p:cNvPr>
          <p:cNvSpPr/>
          <p:nvPr/>
        </p:nvSpPr>
        <p:spPr>
          <a:xfrm rot="10800000">
            <a:off x="2652623" y="3886700"/>
            <a:ext cx="1552755" cy="224286"/>
          </a:xfrm>
          <a:prstGeom prst="triangl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9" name="表 18">
            <a:extLst>
              <a:ext uri="{FF2B5EF4-FFF2-40B4-BE49-F238E27FC236}">
                <a16:creationId xmlns:a16="http://schemas.microsoft.com/office/drawing/2014/main" id="{DCBCAE94-C570-BD58-D296-221415A8665D}"/>
              </a:ext>
            </a:extLst>
          </p:cNvPr>
          <p:cNvGraphicFramePr>
            <a:graphicFrameLocks noGrp="1"/>
          </p:cNvGraphicFramePr>
          <p:nvPr>
            <p:extLst>
              <p:ext uri="{D42A27DB-BD31-4B8C-83A1-F6EECF244321}">
                <p14:modId xmlns:p14="http://schemas.microsoft.com/office/powerpoint/2010/main" val="2258574459"/>
              </p:ext>
            </p:extLst>
          </p:nvPr>
        </p:nvGraphicFramePr>
        <p:xfrm>
          <a:off x="622800" y="4237573"/>
          <a:ext cx="5612400" cy="40233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957314465"/>
                    </a:ext>
                  </a:extLst>
                </a:gridCol>
              </a:tblGrid>
              <a:tr h="0">
                <a:tc>
                  <a:txBody>
                    <a:bodyPr/>
                    <a:lstStyle/>
                    <a:p>
                      <a:r>
                        <a:rPr kumimoji="1" lang="ja-JP" altLang="en-US" sz="1050" b="1">
                          <a:solidFill>
                            <a:schemeClr val="bg1"/>
                          </a:solidFill>
                          <a:latin typeface="+mn-ea"/>
                          <a:ea typeface="+mn-ea"/>
                        </a:rPr>
                        <a:t>対策基準（例）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395136471"/>
                  </a:ext>
                </a:extLst>
              </a:tr>
              <a:tr h="2009740">
                <a:tc>
                  <a:txBody>
                    <a:bodyPr/>
                    <a:lstStyle/>
                    <a:p>
                      <a:r>
                        <a:rPr kumimoji="1" lang="en-US" altLang="ja-JP" sz="1050" b="1" dirty="0">
                          <a:solidFill>
                            <a:schemeClr val="tx1"/>
                          </a:solidFill>
                          <a:latin typeface="+mn-ea"/>
                          <a:ea typeface="+mn-ea"/>
                        </a:rPr>
                        <a:t>1</a:t>
                      </a:r>
                      <a:r>
                        <a:rPr kumimoji="1" lang="ja-JP" altLang="en-US" sz="1050" b="1" dirty="0">
                          <a:solidFill>
                            <a:schemeClr val="tx1"/>
                          </a:solidFill>
                          <a:latin typeface="+mn-ea"/>
                          <a:ea typeface="+mn-ea"/>
                        </a:rPr>
                        <a:t>．対象とする脅威</a:t>
                      </a:r>
                      <a:br>
                        <a:rPr kumimoji="1" lang="en-US" altLang="ja-JP" sz="1050" dirty="0">
                          <a:solidFill>
                            <a:schemeClr val="tx1"/>
                          </a:solidFill>
                          <a:latin typeface="+mn-ea"/>
                          <a:ea typeface="+mn-ea"/>
                        </a:rPr>
                      </a:br>
                      <a:r>
                        <a:rPr kumimoji="1" lang="ja-JP" altLang="en-US" sz="1050" dirty="0">
                          <a:solidFill>
                            <a:schemeClr val="tx1"/>
                          </a:solidFill>
                          <a:latin typeface="+mn-ea"/>
                          <a:ea typeface="+mn-ea"/>
                        </a:rPr>
                        <a:t>ランサムウェアによる情報資産の漏えい・破壊・改ざん・消去、重要情報の詐取など</a:t>
                      </a:r>
                      <a:endParaRPr kumimoji="1" lang="en-US" altLang="ja-JP" sz="1050" dirty="0">
                        <a:solidFill>
                          <a:schemeClr val="tx1"/>
                        </a:solidFill>
                        <a:latin typeface="+mn-ea"/>
                        <a:ea typeface="+mn-ea"/>
                      </a:endParaRPr>
                    </a:p>
                    <a:p>
                      <a:endParaRPr kumimoji="1" lang="en-US" altLang="ja-JP" sz="1050" dirty="0">
                        <a:solidFill>
                          <a:schemeClr val="tx1"/>
                        </a:solidFill>
                        <a:latin typeface="+mn-ea"/>
                        <a:ea typeface="+mn-ea"/>
                      </a:endParaRPr>
                    </a:p>
                    <a:p>
                      <a:endParaRPr kumimoji="1" lang="en-US" altLang="ja-JP" sz="1050" dirty="0">
                        <a:solidFill>
                          <a:schemeClr val="tx1"/>
                        </a:solidFill>
                        <a:latin typeface="+mn-ea"/>
                        <a:ea typeface="+mn-ea"/>
                      </a:endParaRPr>
                    </a:p>
                    <a:p>
                      <a:r>
                        <a:rPr kumimoji="1" lang="en-US" altLang="ja-JP" sz="1050" b="1" dirty="0">
                          <a:solidFill>
                            <a:schemeClr val="tx1"/>
                          </a:solidFill>
                          <a:latin typeface="+mn-ea"/>
                          <a:ea typeface="+mn-ea"/>
                        </a:rPr>
                        <a:t>2</a:t>
                      </a:r>
                      <a:r>
                        <a:rPr kumimoji="1" lang="ja-JP" altLang="en-US" sz="1050" b="1" dirty="0">
                          <a:solidFill>
                            <a:schemeClr val="tx1"/>
                          </a:solidFill>
                          <a:latin typeface="+mn-ea"/>
                          <a:ea typeface="+mn-ea"/>
                        </a:rPr>
                        <a:t>．組織的対策</a:t>
                      </a:r>
                      <a:endParaRPr kumimoji="1" lang="en-US" altLang="ja-JP" sz="1050" b="1" dirty="0">
                        <a:solidFill>
                          <a:schemeClr val="tx1"/>
                        </a:solidFill>
                        <a:latin typeface="+mn-ea"/>
                        <a:ea typeface="+mn-ea"/>
                      </a:endParaRPr>
                    </a:p>
                    <a:p>
                      <a:pPr marL="171450" indent="-171450">
                        <a:buFont typeface="Arial" panose="020B0604020202020204" pitchFamily="34" charset="0"/>
                        <a:buChar char="•"/>
                      </a:pPr>
                      <a:r>
                        <a:rPr kumimoji="1" lang="ja-JP" altLang="en-US" sz="1050" dirty="0">
                          <a:solidFill>
                            <a:schemeClr val="tx1"/>
                          </a:solidFill>
                          <a:latin typeface="+mn-ea"/>
                          <a:ea typeface="+mn-ea"/>
                        </a:rPr>
                        <a:t>組織としてのランサムウェア対応体制の確立 ・インシデント対応体制を整備し対応する</a:t>
                      </a:r>
                      <a:endParaRPr kumimoji="1" lang="en-US" altLang="ja-JP" sz="1050" dirty="0">
                        <a:solidFill>
                          <a:schemeClr val="tx1"/>
                        </a:solidFill>
                        <a:latin typeface="+mn-ea"/>
                        <a:ea typeface="+mn-ea"/>
                      </a:endParaRPr>
                    </a:p>
                    <a:p>
                      <a:pPr marL="0" indent="0">
                        <a:buFont typeface="Arial" panose="020B0604020202020204" pitchFamily="34" charset="0"/>
                        <a:buNone/>
                      </a:pPr>
                      <a:endParaRPr kumimoji="1" lang="en-US" altLang="ja-JP" sz="1050" dirty="0">
                        <a:solidFill>
                          <a:schemeClr val="tx1"/>
                        </a:solidFill>
                        <a:latin typeface="+mn-ea"/>
                        <a:ea typeface="+mn-ea"/>
                      </a:endParaRPr>
                    </a:p>
                    <a:p>
                      <a:pPr marL="0" indent="0">
                        <a:buFont typeface="Arial" panose="020B0604020202020204" pitchFamily="34" charset="0"/>
                        <a:buNone/>
                      </a:pPr>
                      <a:endParaRPr kumimoji="1" lang="en-US" altLang="ja-JP" sz="1050" dirty="0">
                        <a:solidFill>
                          <a:schemeClr val="tx1"/>
                        </a:solidFill>
                        <a:latin typeface="+mn-ea"/>
                        <a:ea typeface="+mn-ea"/>
                      </a:endParaRPr>
                    </a:p>
                    <a:p>
                      <a:r>
                        <a:rPr kumimoji="1" lang="en-US" altLang="ja-JP" sz="1050" b="1" dirty="0">
                          <a:solidFill>
                            <a:schemeClr val="tx1"/>
                          </a:solidFill>
                          <a:latin typeface="+mn-ea"/>
                          <a:ea typeface="+mn-ea"/>
                        </a:rPr>
                        <a:t>3</a:t>
                      </a:r>
                      <a:r>
                        <a:rPr kumimoji="1" lang="ja-JP" altLang="en-US" sz="1050" b="1" dirty="0">
                          <a:solidFill>
                            <a:schemeClr val="tx1"/>
                          </a:solidFill>
                          <a:latin typeface="+mn-ea"/>
                          <a:ea typeface="+mn-ea"/>
                        </a:rPr>
                        <a:t>．人的対策</a:t>
                      </a:r>
                      <a:endParaRPr kumimoji="1" lang="en-US" altLang="ja-JP" sz="1050" b="1" dirty="0">
                        <a:solidFill>
                          <a:schemeClr val="tx1"/>
                        </a:solidFill>
                        <a:latin typeface="+mn-ea"/>
                        <a:ea typeface="+mn-ea"/>
                      </a:endParaRPr>
                    </a:p>
                    <a:p>
                      <a:pPr marL="171450" indent="-171450">
                        <a:buFont typeface="Arial" panose="020B0604020202020204" pitchFamily="34" charset="0"/>
                        <a:buChar char="•"/>
                      </a:pPr>
                      <a:r>
                        <a:rPr kumimoji="1" lang="ja-JP" altLang="en-US" sz="1050" dirty="0">
                          <a:solidFill>
                            <a:schemeClr val="tx1"/>
                          </a:solidFill>
                          <a:latin typeface="+mn-ea"/>
                          <a:ea typeface="+mn-ea"/>
                        </a:rPr>
                        <a:t>メールの添付ファイル開封や、メールや</a:t>
                      </a:r>
                      <a:r>
                        <a:rPr kumimoji="1" lang="en-US" altLang="ja-JP" sz="1050" dirty="0">
                          <a:solidFill>
                            <a:schemeClr val="tx1"/>
                          </a:solidFill>
                          <a:latin typeface="+mn-ea"/>
                          <a:ea typeface="+mn-ea"/>
                        </a:rPr>
                        <a:t>SMS</a:t>
                      </a:r>
                      <a:r>
                        <a:rPr kumimoji="1" lang="ja-JP" altLang="en-US" sz="1050" dirty="0">
                          <a:solidFill>
                            <a:schemeClr val="tx1"/>
                          </a:solidFill>
                          <a:latin typeface="+mn-ea"/>
                          <a:ea typeface="+mn-ea"/>
                        </a:rPr>
                        <a:t>のリンク、</a:t>
                      </a:r>
                      <a:r>
                        <a:rPr kumimoji="1" lang="en-US" altLang="ja-JP" sz="1050" dirty="0">
                          <a:solidFill>
                            <a:schemeClr val="tx1"/>
                          </a:solidFill>
                          <a:latin typeface="+mn-ea"/>
                          <a:ea typeface="+mn-ea"/>
                        </a:rPr>
                        <a:t>URL</a:t>
                      </a:r>
                      <a:r>
                        <a:rPr kumimoji="1" lang="ja-JP" altLang="en-US" sz="1050" dirty="0">
                          <a:solidFill>
                            <a:schemeClr val="tx1"/>
                          </a:solidFill>
                          <a:latin typeface="+mn-ea"/>
                          <a:ea typeface="+mn-ea"/>
                        </a:rPr>
                        <a:t>のクリックを安易にしない</a:t>
                      </a:r>
                      <a:endParaRPr kumimoji="1" lang="en-US" altLang="ja-JP" sz="1050" dirty="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dirty="0">
                          <a:solidFill>
                            <a:schemeClr val="tx1"/>
                          </a:solidFill>
                          <a:latin typeface="+mn-ea"/>
                          <a:ea typeface="+mn-ea"/>
                        </a:rPr>
                        <a:t>提供元が不明なソフトウェアを実行しない</a:t>
                      </a:r>
                      <a:endParaRPr kumimoji="1" lang="en-US" altLang="ja-JP" sz="1050" dirty="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dirty="0">
                          <a:solidFill>
                            <a:schemeClr val="tx1"/>
                          </a:solidFill>
                          <a:latin typeface="+mn-ea"/>
                          <a:ea typeface="+mn-ea"/>
                        </a:rPr>
                        <a:t>適切な報告</a:t>
                      </a:r>
                      <a:r>
                        <a:rPr kumimoji="1" lang="en-US" altLang="ja-JP" sz="1050" dirty="0">
                          <a:solidFill>
                            <a:schemeClr val="tx1"/>
                          </a:solidFill>
                          <a:latin typeface="+mn-ea"/>
                          <a:ea typeface="+mn-ea"/>
                        </a:rPr>
                        <a:t>/</a:t>
                      </a:r>
                      <a:r>
                        <a:rPr kumimoji="1" lang="ja-JP" altLang="en-US" sz="1050" dirty="0">
                          <a:solidFill>
                            <a:schemeClr val="tx1"/>
                          </a:solidFill>
                          <a:latin typeface="+mn-ea"/>
                          <a:ea typeface="+mn-ea"/>
                        </a:rPr>
                        <a:t>連絡</a:t>
                      </a:r>
                      <a:r>
                        <a:rPr kumimoji="1" lang="en-US" altLang="ja-JP" sz="1050" dirty="0">
                          <a:solidFill>
                            <a:schemeClr val="tx1"/>
                          </a:solidFill>
                          <a:latin typeface="+mn-ea"/>
                          <a:ea typeface="+mn-ea"/>
                        </a:rPr>
                        <a:t>/</a:t>
                      </a:r>
                      <a:r>
                        <a:rPr kumimoji="1" lang="ja-JP" altLang="en-US" sz="1050" dirty="0">
                          <a:solidFill>
                            <a:schemeClr val="tx1"/>
                          </a:solidFill>
                          <a:latin typeface="+mn-ea"/>
                          <a:ea typeface="+mn-ea"/>
                        </a:rPr>
                        <a:t>相談を行う </a:t>
                      </a:r>
                      <a:endParaRPr kumimoji="1" lang="en-US" altLang="ja-JP" sz="1050" dirty="0">
                        <a:solidFill>
                          <a:schemeClr val="tx1"/>
                        </a:solidFill>
                        <a:latin typeface="+mn-ea"/>
                        <a:ea typeface="+mn-ea"/>
                      </a:endParaRPr>
                    </a:p>
                    <a:p>
                      <a:endParaRPr lang="en-US" altLang="ja-JP" sz="1050" dirty="0">
                        <a:latin typeface="+mn-ea"/>
                        <a:ea typeface="+mn-ea"/>
                      </a:endParaRPr>
                    </a:p>
                    <a:p>
                      <a:endParaRPr lang="en-US" altLang="ja-JP" sz="1050" dirty="0">
                        <a:latin typeface="+mn-ea"/>
                        <a:ea typeface="+mn-ea"/>
                      </a:endParaRPr>
                    </a:p>
                    <a:p>
                      <a:r>
                        <a:rPr lang="en-US" altLang="ja-JP" sz="1050" b="1" dirty="0">
                          <a:latin typeface="+mn-ea"/>
                          <a:ea typeface="+mn-ea"/>
                        </a:rPr>
                        <a:t>4</a:t>
                      </a:r>
                      <a:r>
                        <a:rPr lang="ja-JP" altLang="en-US" sz="1050" b="1" dirty="0">
                          <a:latin typeface="+mn-ea"/>
                          <a:ea typeface="+mn-ea"/>
                        </a:rPr>
                        <a:t>．物理的対策</a:t>
                      </a:r>
                      <a:endParaRPr lang="en-US" altLang="ja-JP" sz="1050" b="1" dirty="0">
                        <a:latin typeface="+mn-ea"/>
                        <a:ea typeface="+mn-ea"/>
                      </a:endParaRPr>
                    </a:p>
                    <a:p>
                      <a:pPr marL="171450" indent="-171450">
                        <a:buFont typeface="Arial" panose="020B0604020202020204" pitchFamily="34" charset="0"/>
                        <a:buChar char="•"/>
                      </a:pPr>
                      <a:r>
                        <a:rPr kumimoji="1" lang="ja-JP" altLang="en-US" sz="1050" dirty="0">
                          <a:solidFill>
                            <a:schemeClr val="tx1"/>
                          </a:solidFill>
                          <a:latin typeface="+mn-ea"/>
                          <a:ea typeface="+mn-ea"/>
                        </a:rPr>
                        <a:t>適切なバックアップ運用を行う</a:t>
                      </a:r>
                      <a:endParaRPr kumimoji="1" lang="en-US" altLang="ja-JP" sz="1050" dirty="0">
                        <a:solidFill>
                          <a:schemeClr val="tx1"/>
                        </a:solidFill>
                        <a:latin typeface="+mn-ea"/>
                        <a:ea typeface="+mn-ea"/>
                      </a:endParaRPr>
                    </a:p>
                    <a:p>
                      <a:endParaRPr lang="en-US" altLang="ja-JP" sz="1050" dirty="0">
                        <a:latin typeface="+mn-ea"/>
                        <a:ea typeface="+mn-ea"/>
                      </a:endParaRPr>
                    </a:p>
                    <a:p>
                      <a:endParaRPr lang="en-US" altLang="ja-JP" sz="1050" dirty="0">
                        <a:latin typeface="+mn-ea"/>
                        <a:ea typeface="+mn-ea"/>
                      </a:endParaRPr>
                    </a:p>
                    <a:p>
                      <a:r>
                        <a:rPr lang="en-US" altLang="ja-JP" sz="1050" b="1" dirty="0">
                          <a:latin typeface="+mn-ea"/>
                          <a:ea typeface="+mn-ea"/>
                        </a:rPr>
                        <a:t>5</a:t>
                      </a:r>
                      <a:r>
                        <a:rPr lang="ja-JP" altLang="en-US" sz="1050" b="1" dirty="0">
                          <a:latin typeface="+mn-ea"/>
                          <a:ea typeface="+mn-ea"/>
                        </a:rPr>
                        <a:t>．技術的対策</a:t>
                      </a:r>
                      <a:endParaRPr lang="en-US" altLang="ja-JP" sz="1050" b="1" dirty="0">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dirty="0">
                          <a:solidFill>
                            <a:schemeClr val="tx1"/>
                          </a:solidFill>
                          <a:latin typeface="+mn-ea"/>
                          <a:ea typeface="+mn-ea"/>
                        </a:rPr>
                        <a:t>公開サーバーへの不正アクセス対策</a:t>
                      </a:r>
                      <a:endParaRPr kumimoji="1" lang="en-US" altLang="ja-JP" sz="1050" dirty="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dirty="0">
                          <a:solidFill>
                            <a:schemeClr val="tx1"/>
                          </a:solidFill>
                          <a:latin typeface="+mn-ea"/>
                          <a:ea typeface="+mn-ea"/>
                        </a:rPr>
                        <a:t>共有サーバーなどへのアクセス権の最小化と管理の強化 </a:t>
                      </a:r>
                      <a:endParaRPr kumimoji="1" lang="en-US" altLang="ja-JP" sz="1050" dirty="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dirty="0">
                          <a:solidFill>
                            <a:schemeClr val="tx1"/>
                          </a:solidFill>
                          <a:latin typeface="+mn-ea"/>
                          <a:ea typeface="+mn-ea"/>
                        </a:rPr>
                        <a:t>多要素認証の設定を有効にする </a:t>
                      </a:r>
                      <a:endParaRPr kumimoji="1" lang="en-US" altLang="ja-JP" sz="1050" dirty="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dirty="0">
                          <a:solidFill>
                            <a:schemeClr val="tx1"/>
                          </a:solidFill>
                          <a:latin typeface="+mn-ea"/>
                          <a:ea typeface="+mn-ea"/>
                        </a:rPr>
                        <a:t>サーバーやクライアント、ネットワークに適切なセキュリティ対策を行う</a:t>
                      </a:r>
                      <a:endParaRPr kumimoji="1" lang="en-US" altLang="ja-JP" sz="1050"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45417635"/>
                  </a:ext>
                </a:extLst>
              </a:tr>
            </a:tbl>
          </a:graphicData>
        </a:graphic>
      </p:graphicFrame>
    </p:spTree>
    <p:extLst>
      <p:ext uri="{BB962C8B-B14F-4D97-AF65-F5344CB8AC3E}">
        <p14:creationId xmlns:p14="http://schemas.microsoft.com/office/powerpoint/2010/main" val="434504775"/>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763E4066-52EF-63D9-2522-2069D991F5B8}"/>
              </a:ext>
            </a:extLst>
          </p:cNvPr>
          <p:cNvSpPr>
            <a:spLocks noGrp="1"/>
          </p:cNvSpPr>
          <p:nvPr>
            <p:ph type="body" sz="quarter" idx="14"/>
          </p:nvPr>
        </p:nvSpPr>
        <p:spPr/>
        <p:txBody>
          <a:bodyPr/>
          <a:lstStyle/>
          <a:p>
            <a:r>
              <a:rPr kumimoji="1" lang="en-US" altLang="ja-JP"/>
              <a:t>8-1-2.</a:t>
            </a:r>
            <a:r>
              <a:rPr lang="ja-JP" altLang="en-US"/>
              <a:t> </a:t>
            </a:r>
            <a:r>
              <a:rPr kumimoji="1" lang="ja-JP" altLang="en-US"/>
              <a:t>対策基準策定のアプローチ方法</a:t>
            </a:r>
          </a:p>
        </p:txBody>
      </p:sp>
      <p:sp>
        <p:nvSpPr>
          <p:cNvPr id="5" name="スライド番号プレースホルダー 4">
            <a:extLst>
              <a:ext uri="{FF2B5EF4-FFF2-40B4-BE49-F238E27FC236}">
                <a16:creationId xmlns:a16="http://schemas.microsoft.com/office/drawing/2014/main" id="{B98E9CDB-DB10-7F9A-DD05-A8603114B87D}"/>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8</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テキスト ボックス 11">
            <a:extLst>
              <a:ext uri="{FF2B5EF4-FFF2-40B4-BE49-F238E27FC236}">
                <a16:creationId xmlns:a16="http://schemas.microsoft.com/office/drawing/2014/main" id="{52121105-84ED-07F5-8BD1-E0CFAABF0CF9}"/>
              </a:ext>
            </a:extLst>
          </p:cNvPr>
          <p:cNvSpPr txBox="1"/>
          <p:nvPr/>
        </p:nvSpPr>
        <p:spPr>
          <a:xfrm>
            <a:off x="619049" y="2277034"/>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Lv.2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ベースラインアプローチでは、ガイドラインやひな形を参考とし、対策基準を策定します。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IPA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の「中小企業の情報セキュリティ対策ガイドライン」や以下の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参照資料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を活用することで、自社にあった対策基準を策定することできます。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3" name="表 10">
            <a:extLst>
              <a:ext uri="{FF2B5EF4-FFF2-40B4-BE49-F238E27FC236}">
                <a16:creationId xmlns:a16="http://schemas.microsoft.com/office/drawing/2014/main" id="{52A3FFE4-D723-B784-FE55-EE1EE9346307}"/>
              </a:ext>
            </a:extLst>
          </p:cNvPr>
          <p:cNvGraphicFramePr>
            <a:graphicFrameLocks noGrp="1"/>
          </p:cNvGraphicFramePr>
          <p:nvPr/>
        </p:nvGraphicFramePr>
        <p:xfrm>
          <a:off x="622800" y="8548524"/>
          <a:ext cx="5609244" cy="838200"/>
        </p:xfrm>
        <a:graphic>
          <a:graphicData uri="http://schemas.openxmlformats.org/drawingml/2006/table">
            <a:tbl>
              <a:tblPr firstRow="1" bandRow="1">
                <a:tableStyleId>{5C22544A-7EE6-4342-B048-85BDC9FD1C3A}</a:tableStyleId>
              </a:tblPr>
              <a:tblGrid>
                <a:gridCol w="2192400">
                  <a:extLst>
                    <a:ext uri="{9D8B030D-6E8A-4147-A177-3AD203B41FA5}">
                      <a16:colId xmlns:a16="http://schemas.microsoft.com/office/drawing/2014/main" val="727053212"/>
                    </a:ext>
                  </a:extLst>
                </a:gridCol>
                <a:gridCol w="3416844">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indent="0">
                        <a:buFont typeface="Arial" panose="020B0604020202020204" pitchFamily="34" charset="0"/>
                        <a:buNone/>
                      </a:pPr>
                      <a:r>
                        <a:rPr kumimoji="1" lang="ja-JP" altLang="en-US" sz="500" b="0">
                          <a:solidFill>
                            <a:sysClr val="windowText" lastClr="000000"/>
                          </a:solidFill>
                          <a:latin typeface="メイリオ" panose="020B0604030504040204" pitchFamily="50" charset="-128"/>
                          <a:ea typeface="メイリオ" panose="020B0604030504040204" pitchFamily="50" charset="-128"/>
                        </a:rPr>
                        <a:t>リスク分析シート</a:t>
                      </a:r>
                      <a:endParaRPr kumimoji="1" lang="en-US" altLang="ja-JP" sz="5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indent="0">
                        <a:buFont typeface="Arial" panose="020B0604020202020204" pitchFamily="34" charset="0"/>
                        <a:buNone/>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3"/>
                        </a:rPr>
                        <a:t>https://www.ipa.go.jp/security/guide/sme/ug65p90000019cbk-att/000055518.xlsx</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r h="0">
                <a:tc>
                  <a:txBody>
                    <a:bodyPr/>
                    <a:lstStyle/>
                    <a:p>
                      <a:pPr marL="0" indent="0">
                        <a:buFont typeface="Arial" panose="020B0604020202020204" pitchFamily="34" charset="0"/>
                        <a:buNone/>
                      </a:pPr>
                      <a:r>
                        <a:rPr kumimoji="1" lang="ja-JP" altLang="en-US" sz="500" b="0">
                          <a:solidFill>
                            <a:sysClr val="windowText" lastClr="000000"/>
                          </a:solidFill>
                          <a:latin typeface="メイリオ" panose="020B0604030504040204" pitchFamily="50" charset="-128"/>
                          <a:ea typeface="メイリオ" panose="020B0604030504040204" pitchFamily="50" charset="-128"/>
                        </a:rPr>
                        <a:t>中小企業の情報セキュリティ対策ガイドライン第</a:t>
                      </a:r>
                      <a:r>
                        <a:rPr kumimoji="1" lang="en-US" altLang="ja-JP" sz="500" b="0">
                          <a:solidFill>
                            <a:sysClr val="windowText" lastClr="000000"/>
                          </a:solidFill>
                          <a:latin typeface="メイリオ" panose="020B0604030504040204" pitchFamily="50" charset="-128"/>
                          <a:ea typeface="メイリオ" panose="020B0604030504040204" pitchFamily="50" charset="-128"/>
                        </a:rPr>
                        <a:t>3.1</a:t>
                      </a:r>
                      <a:r>
                        <a:rPr kumimoji="1" lang="ja-JP" altLang="en-US" sz="500" b="0">
                          <a:solidFill>
                            <a:sysClr val="windowText" lastClr="000000"/>
                          </a:solidFill>
                          <a:latin typeface="メイリオ" panose="020B0604030504040204" pitchFamily="50" charset="-128"/>
                          <a:ea typeface="メイリオ" panose="020B0604030504040204" pitchFamily="50" charset="-128"/>
                        </a:rPr>
                        <a:t>版</a:t>
                      </a:r>
                      <a:endParaRPr kumimoji="1" lang="en-US" altLang="ja-JP" sz="5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indent="0">
                        <a:buFont typeface="Arial" panose="020B0604020202020204" pitchFamily="34" charset="0"/>
                        <a:buNone/>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4"/>
                        </a:rPr>
                        <a:t>https://www.ipa.go.jp/security/guide/sme/about.html</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r h="0">
                <a:tc>
                  <a:txBody>
                    <a:bodyPr/>
                    <a:lstStyle/>
                    <a:p>
                      <a:r>
                        <a:rPr kumimoji="1" lang="ja-JP" altLang="en-US" sz="500" b="0">
                          <a:solidFill>
                            <a:sysClr val="windowText" lastClr="000000"/>
                          </a:solidFill>
                          <a:latin typeface="メイリオ" panose="020B0604030504040204" pitchFamily="50" charset="-128"/>
                          <a:ea typeface="メイリオ" panose="020B0604030504040204" pitchFamily="50" charset="-128"/>
                        </a:rPr>
                        <a:t>情報セキュリティ関連規程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5"/>
                        </a:rPr>
                        <a:t>https://www.ipa.go.jp/security/guide/sme/ug65p90000019cbk-att/000055794.docx</a:t>
                      </a:r>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71065527"/>
                  </a:ext>
                </a:extLst>
              </a:tr>
              <a:tr h="0">
                <a:tc>
                  <a:txBody>
                    <a:bodyPr/>
                    <a:lstStyle/>
                    <a:p>
                      <a:r>
                        <a:rPr kumimoji="1" lang="ja-JP" altLang="en-US" sz="500" b="0">
                          <a:solidFill>
                            <a:sysClr val="windowText" lastClr="000000"/>
                          </a:solidFill>
                          <a:latin typeface="メイリオ" panose="020B0604030504040204" pitchFamily="50" charset="-128"/>
                          <a:ea typeface="メイリオ" panose="020B0604030504040204" pitchFamily="50" charset="-128"/>
                        </a:rPr>
                        <a:t>自己点検チェックリスト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6"/>
                        </a:rPr>
                        <a:t>https://www.ppc.go.jp/files/pdf/Self_assessment_checklist.pdf</a:t>
                      </a:r>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77900263"/>
                  </a:ext>
                </a:extLst>
              </a:tr>
            </a:tbl>
          </a:graphicData>
        </a:graphic>
      </p:graphicFrame>
      <p:sp>
        <p:nvSpPr>
          <p:cNvPr id="4" name="正方形/長方形 3">
            <a:extLst>
              <a:ext uri="{FF2B5EF4-FFF2-40B4-BE49-F238E27FC236}">
                <a16:creationId xmlns:a16="http://schemas.microsoft.com/office/drawing/2014/main" id="{B195AC71-5485-DF35-8685-126B60709642}"/>
              </a:ext>
            </a:extLst>
          </p:cNvPr>
          <p:cNvSpPr/>
          <p:nvPr/>
        </p:nvSpPr>
        <p:spPr>
          <a:xfrm>
            <a:off x="625956" y="4536589"/>
            <a:ext cx="5609244" cy="3566350"/>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4" name="テキスト ボックス 13">
            <a:extLst>
              <a:ext uri="{FF2B5EF4-FFF2-40B4-BE49-F238E27FC236}">
                <a16:creationId xmlns:a16="http://schemas.microsoft.com/office/drawing/2014/main" id="{A53797ED-FF20-B802-E409-351C27C49A56}"/>
              </a:ext>
            </a:extLst>
          </p:cNvPr>
          <p:cNvSpPr txBox="1"/>
          <p:nvPr/>
        </p:nvSpPr>
        <p:spPr>
          <a:xfrm>
            <a:off x="768092" y="5387606"/>
            <a:ext cx="5321817" cy="623703"/>
          </a:xfrm>
          <a:prstGeom prst="rect">
            <a:avLst/>
          </a:prstGeom>
          <a:noFill/>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ja-JP" sz="9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1.</a:t>
            </a:r>
            <a:r>
              <a:rPr kumimoji="0" lang="ja-JP" altLang="ja-JP" sz="9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情報セキュリティのための組織</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ja-JP" sz="900" b="0" i="0" u="none" strike="noStrike" kern="1200" cap="none" spc="0" normalizeH="0" baseline="0" noProof="0">
                <a:ln>
                  <a:noFill/>
                </a:ln>
                <a:solidFill>
                  <a:prstClr val="black"/>
                </a:solidFill>
                <a:effectLst/>
                <a:uLnTx/>
                <a:uFillTx/>
                <a:latin typeface="メイリオ"/>
                <a:ea typeface="メイリオ"/>
                <a:cs typeface="Times New Roman" panose="02020603050405020304" pitchFamily="18" charset="0"/>
              </a:rPr>
              <a:t>情報セキュリティ対策を推進するための組織として、情報セキュリティ委員会を設置する。情報セキュリティ委員会は以下の構成とし、情報セキュリティ対策状況の把握、情報セキュリティ対策に関する指針の策定・見直し、情報セキュリティ対策に関する情報の共有を実施する</a:t>
            </a:r>
            <a:r>
              <a:rPr kumimoji="0" lang="ja-JP" altLang="en-US" sz="900" b="0" i="0" u="none" strike="noStrike" kern="1200" cap="none" spc="0" normalizeH="0" baseline="0" noProof="0">
                <a:ln>
                  <a:noFill/>
                </a:ln>
                <a:solidFill>
                  <a:prstClr val="black"/>
                </a:solidFill>
                <a:effectLst/>
                <a:uLnTx/>
                <a:uFillTx/>
                <a:latin typeface="メイリオ"/>
                <a:ea typeface="メイリオ"/>
                <a:cs typeface="Times New Roman" panose="02020603050405020304" pitchFamily="18" charset="0"/>
              </a:rPr>
              <a:t>。</a:t>
            </a:r>
            <a:endParaRPr kumimoji="1" lang="ja-JP" altLang="en-US"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プレースホルダー 5">
            <a:extLst>
              <a:ext uri="{FF2B5EF4-FFF2-40B4-BE49-F238E27FC236}">
                <a16:creationId xmlns:a16="http://schemas.microsoft.com/office/drawing/2014/main" id="{0C3CABA1-A289-F29F-3620-63E5CD461749}"/>
              </a:ext>
            </a:extLst>
          </p:cNvPr>
          <p:cNvSpPr txBox="1">
            <a:spLocks/>
          </p:cNvSpPr>
          <p:nvPr/>
        </p:nvSpPr>
        <p:spPr>
          <a:xfrm>
            <a:off x="619049" y="2052000"/>
            <a:ext cx="5612400" cy="23191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panose="020B0604030504040204" pitchFamily="50" charset="-128"/>
                <a:ea typeface="メイリオ" panose="020B0604030504040204" pitchFamily="50" charset="-128"/>
                <a:cs typeface="+mn-cs"/>
              </a:rPr>
              <a:t>Lv.2 </a:t>
            </a:r>
            <a:r>
              <a:rPr kumimoji="1" lang="ja-JP" altLang="en-US" sz="1400" b="1" i="0" u="none" strike="noStrike" kern="1200" cap="none" spc="0" normalizeH="0" baseline="0" noProof="0">
                <a:ln>
                  <a:noFill/>
                </a:ln>
                <a:solidFill>
                  <a:srgbClr val="4472C4">
                    <a:lumMod val="75000"/>
                  </a:srgbClr>
                </a:solidFill>
                <a:effectLst/>
                <a:uLnTx/>
                <a:uFillTx/>
                <a:latin typeface="メイリオ" panose="020B0604030504040204" pitchFamily="50" charset="-128"/>
                <a:ea typeface="メイリオ" panose="020B0604030504040204" pitchFamily="50" charset="-128"/>
                <a:cs typeface="+mn-cs"/>
              </a:rPr>
              <a:t>ベースラインアプローチ </a:t>
            </a:r>
          </a:p>
        </p:txBody>
      </p:sp>
      <p:graphicFrame>
        <p:nvGraphicFramePr>
          <p:cNvPr id="25" name="表 24">
            <a:extLst>
              <a:ext uri="{FF2B5EF4-FFF2-40B4-BE49-F238E27FC236}">
                <a16:creationId xmlns:a16="http://schemas.microsoft.com/office/drawing/2014/main" id="{7178D282-CF57-67ED-4CAA-8EA2EE7ACE64}"/>
              </a:ext>
            </a:extLst>
          </p:cNvPr>
          <p:cNvGraphicFramePr>
            <a:graphicFrameLocks noGrp="1"/>
          </p:cNvGraphicFramePr>
          <p:nvPr/>
        </p:nvGraphicFramePr>
        <p:xfrm>
          <a:off x="812480" y="6139472"/>
          <a:ext cx="5233040" cy="1844244"/>
        </p:xfrm>
        <a:graphic>
          <a:graphicData uri="http://schemas.openxmlformats.org/drawingml/2006/table">
            <a:tbl>
              <a:tblPr firstRow="1" firstCol="1" bandRow="1"/>
              <a:tblGrid>
                <a:gridCol w="1742294">
                  <a:extLst>
                    <a:ext uri="{9D8B030D-6E8A-4147-A177-3AD203B41FA5}">
                      <a16:colId xmlns:a16="http://schemas.microsoft.com/office/drawing/2014/main" val="2052399130"/>
                    </a:ext>
                  </a:extLst>
                </a:gridCol>
                <a:gridCol w="3490746">
                  <a:extLst>
                    <a:ext uri="{9D8B030D-6E8A-4147-A177-3AD203B41FA5}">
                      <a16:colId xmlns:a16="http://schemas.microsoft.com/office/drawing/2014/main" val="88913168"/>
                    </a:ext>
                  </a:extLst>
                </a:gridCol>
              </a:tblGrid>
              <a:tr h="196112">
                <a:tc>
                  <a:txBody>
                    <a:bodyPr/>
                    <a:lstStyle/>
                    <a:p>
                      <a:pPr algn="ctr"/>
                      <a:r>
                        <a:rPr lang="ja-JP" sz="900" b="1" kern="100">
                          <a:solidFill>
                            <a:schemeClr val="bg1"/>
                          </a:solidFill>
                          <a:effectLst/>
                          <a:latin typeface="+mn-ea"/>
                          <a:ea typeface="+mn-ea"/>
                          <a:cs typeface="Times New Roman" panose="02020603050405020304" pitchFamily="18" charset="0"/>
                        </a:rPr>
                        <a:t>役職名</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r>
                        <a:rPr lang="ja-JP" sz="900" b="1" kern="100">
                          <a:solidFill>
                            <a:schemeClr val="bg1"/>
                          </a:solidFill>
                          <a:effectLst/>
                          <a:latin typeface="+mn-ea"/>
                          <a:ea typeface="+mn-ea"/>
                          <a:cs typeface="Times New Roman" panose="02020603050405020304" pitchFamily="18" charset="0"/>
                        </a:rPr>
                        <a:t>役割と責任</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43236832"/>
                  </a:ext>
                </a:extLst>
              </a:tr>
              <a:tr h="392225">
                <a:tc>
                  <a:txBody>
                    <a:bodyPr/>
                    <a:lstStyle/>
                    <a:p>
                      <a:pPr algn="l"/>
                      <a:r>
                        <a:rPr lang="ja-JP" sz="900" kern="100">
                          <a:solidFill>
                            <a:schemeClr val="tx1"/>
                          </a:solidFill>
                          <a:effectLst/>
                          <a:latin typeface="+mn-ea"/>
                          <a:ea typeface="+mn-ea"/>
                          <a:cs typeface="Times New Roman" panose="02020603050405020304" pitchFamily="18" charset="0"/>
                        </a:rPr>
                        <a:t>情報セキュリティ責任者</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r>
                        <a:rPr lang="ja-JP" sz="900" kern="100">
                          <a:solidFill>
                            <a:schemeClr val="tx1"/>
                          </a:solidFill>
                          <a:effectLst/>
                          <a:latin typeface="+mn-ea"/>
                          <a:ea typeface="+mn-ea"/>
                          <a:cs typeface="Times New Roman" panose="02020603050405020304" pitchFamily="18" charset="0"/>
                        </a:rPr>
                        <a:t>情報セキュリティに関する責任者。情報セキュリティ対策などの決定権限を有するとともに、全責任を負う。</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28551850"/>
                  </a:ext>
                </a:extLst>
              </a:tr>
              <a:tr h="471457">
                <a:tc>
                  <a:txBody>
                    <a:bodyPr/>
                    <a:lstStyle/>
                    <a:p>
                      <a:pPr algn="l"/>
                      <a:r>
                        <a:rPr lang="ja-JP" sz="900" kern="100">
                          <a:solidFill>
                            <a:schemeClr val="tx1"/>
                          </a:solidFill>
                          <a:effectLst/>
                          <a:latin typeface="+mn-ea"/>
                          <a:ea typeface="+mn-ea"/>
                          <a:cs typeface="Times New Roman" panose="02020603050405020304" pitchFamily="18" charset="0"/>
                        </a:rPr>
                        <a:t>情報セキュリティ部門責任者</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r>
                        <a:rPr lang="ja-JP" sz="900" kern="100">
                          <a:solidFill>
                            <a:schemeClr val="tx1"/>
                          </a:solidFill>
                          <a:effectLst/>
                          <a:latin typeface="+mn-ea"/>
                          <a:ea typeface="+mn-ea"/>
                          <a:cs typeface="Times New Roman" panose="02020603050405020304" pitchFamily="18" charset="0"/>
                        </a:rPr>
                        <a:t>各部門における情報セキュリティの運用管理責任者。各部門における情報セキュリティ対策の実施などの責任を負う。</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89616189"/>
                  </a:ext>
                </a:extLst>
              </a:tr>
              <a:tr h="392225">
                <a:tc>
                  <a:txBody>
                    <a:bodyPr/>
                    <a:lstStyle/>
                    <a:p>
                      <a:pPr algn="l"/>
                      <a:r>
                        <a:rPr lang="ja-JP" sz="900" kern="100">
                          <a:solidFill>
                            <a:schemeClr val="tx1"/>
                          </a:solidFill>
                          <a:effectLst/>
                          <a:latin typeface="+mn-ea"/>
                          <a:ea typeface="+mn-ea"/>
                          <a:cs typeface="Times New Roman" panose="02020603050405020304" pitchFamily="18" charset="0"/>
                        </a:rPr>
                        <a:t>システム管理者</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r>
                        <a:rPr lang="ja-JP" sz="900" kern="100">
                          <a:solidFill>
                            <a:schemeClr val="tx1"/>
                          </a:solidFill>
                          <a:effectLst/>
                          <a:latin typeface="+mn-ea"/>
                          <a:ea typeface="+mn-ea"/>
                          <a:cs typeface="Times New Roman" panose="02020603050405020304" pitchFamily="18" charset="0"/>
                        </a:rPr>
                        <a:t>社内の情報システムに必要な情報セキュリティ対策の検討・導入を行う。</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74673817"/>
                  </a:ext>
                </a:extLst>
              </a:tr>
              <a:tr h="392225">
                <a:tc>
                  <a:txBody>
                    <a:bodyPr/>
                    <a:lstStyle/>
                    <a:p>
                      <a:pPr algn="l"/>
                      <a:r>
                        <a:rPr lang="ja-JP" sz="900" kern="100">
                          <a:solidFill>
                            <a:schemeClr val="tx1"/>
                          </a:solidFill>
                          <a:effectLst/>
                          <a:latin typeface="+mn-ea"/>
                          <a:ea typeface="+mn-ea"/>
                          <a:cs typeface="Times New Roman" panose="02020603050405020304" pitchFamily="18" charset="0"/>
                        </a:rPr>
                        <a:t>教育責任者</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r>
                        <a:rPr lang="ja-JP" sz="900" kern="100">
                          <a:solidFill>
                            <a:schemeClr val="tx1"/>
                          </a:solidFill>
                          <a:effectLst/>
                          <a:latin typeface="+mn-ea"/>
                          <a:ea typeface="+mn-ea"/>
                          <a:cs typeface="Times New Roman" panose="02020603050405020304" pitchFamily="18" charset="0"/>
                        </a:rPr>
                        <a:t>情報セキュリティ対策を推進するために従業員への教育を企画・実施する。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66470134"/>
                  </a:ext>
                </a:extLst>
              </a:tr>
            </a:tbl>
          </a:graphicData>
        </a:graphic>
      </p:graphicFrame>
      <p:graphicFrame>
        <p:nvGraphicFramePr>
          <p:cNvPr id="41" name="表 41">
            <a:extLst>
              <a:ext uri="{FF2B5EF4-FFF2-40B4-BE49-F238E27FC236}">
                <a16:creationId xmlns:a16="http://schemas.microsoft.com/office/drawing/2014/main" id="{98943954-0700-E099-122C-D189C7B82D1C}"/>
              </a:ext>
            </a:extLst>
          </p:cNvPr>
          <p:cNvGraphicFramePr>
            <a:graphicFrameLocks noGrp="1"/>
          </p:cNvGraphicFramePr>
          <p:nvPr>
            <p:extLst>
              <p:ext uri="{D42A27DB-BD31-4B8C-83A1-F6EECF244321}">
                <p14:modId xmlns:p14="http://schemas.microsoft.com/office/powerpoint/2010/main" val="2989308558"/>
              </p:ext>
            </p:extLst>
          </p:nvPr>
        </p:nvGraphicFramePr>
        <p:xfrm>
          <a:off x="812480" y="4666801"/>
          <a:ext cx="5233040" cy="599095"/>
        </p:xfrm>
        <a:graphic>
          <a:graphicData uri="http://schemas.openxmlformats.org/drawingml/2006/table">
            <a:tbl>
              <a:tblPr firstRow="1" bandRow="1">
                <a:solidFill>
                  <a:srgbClr val="FF4B00"/>
                </a:solidFill>
                <a:tableStyleId>{5C22544A-7EE6-4342-B048-85BDC9FD1C3A}</a:tableStyleId>
              </a:tblPr>
              <a:tblGrid>
                <a:gridCol w="806456">
                  <a:extLst>
                    <a:ext uri="{9D8B030D-6E8A-4147-A177-3AD203B41FA5}">
                      <a16:colId xmlns:a16="http://schemas.microsoft.com/office/drawing/2014/main" val="666941300"/>
                    </a:ext>
                  </a:extLst>
                </a:gridCol>
                <a:gridCol w="2321172">
                  <a:extLst>
                    <a:ext uri="{9D8B030D-6E8A-4147-A177-3AD203B41FA5}">
                      <a16:colId xmlns:a16="http://schemas.microsoft.com/office/drawing/2014/main" val="1603489592"/>
                    </a:ext>
                  </a:extLst>
                </a:gridCol>
                <a:gridCol w="797152">
                  <a:extLst>
                    <a:ext uri="{9D8B030D-6E8A-4147-A177-3AD203B41FA5}">
                      <a16:colId xmlns:a16="http://schemas.microsoft.com/office/drawing/2014/main" val="2004922533"/>
                    </a:ext>
                  </a:extLst>
                </a:gridCol>
                <a:gridCol w="1308260">
                  <a:extLst>
                    <a:ext uri="{9D8B030D-6E8A-4147-A177-3AD203B41FA5}">
                      <a16:colId xmlns:a16="http://schemas.microsoft.com/office/drawing/2014/main" val="1977391137"/>
                    </a:ext>
                  </a:extLst>
                </a:gridCol>
              </a:tblGrid>
              <a:tr h="302012">
                <a:tc>
                  <a:txBody>
                    <a:bodyPr/>
                    <a:lstStyle/>
                    <a:p>
                      <a:pPr algn="ctr"/>
                      <a:r>
                        <a:rPr kumimoji="1" lang="en-US" altLang="ja-JP" sz="900" b="1">
                          <a:solidFill>
                            <a:schemeClr val="bg1"/>
                          </a:solidFill>
                          <a:latin typeface="+mj-ea"/>
                          <a:ea typeface="+mj-ea"/>
                        </a:rPr>
                        <a:t>1</a:t>
                      </a:r>
                      <a:endParaRPr kumimoji="1" lang="ja-JP" altLang="en-US" sz="900" b="1">
                        <a:solidFill>
                          <a:schemeClr val="bg1"/>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900" b="0">
                          <a:solidFill>
                            <a:schemeClr val="tx1"/>
                          </a:solidFill>
                          <a:latin typeface="+mj-ea"/>
                          <a:ea typeface="+mj-ea"/>
                        </a:rPr>
                        <a:t>組織的対策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900" b="0">
                          <a:solidFill>
                            <a:schemeClr val="tx1"/>
                          </a:solidFill>
                          <a:latin typeface="+mj-ea"/>
                          <a:ea typeface="+mj-ea"/>
                        </a:rPr>
                        <a:t>改訂日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r>
                        <a:rPr kumimoji="1" lang="en-US" altLang="ja-JP" sz="900" b="0">
                          <a:solidFill>
                            <a:schemeClr val="tx1"/>
                          </a:solidFill>
                          <a:latin typeface="+mj-ea"/>
                          <a:ea typeface="+mj-ea"/>
                        </a:rPr>
                        <a:t>20yy.mm.dd</a:t>
                      </a:r>
                      <a:endParaRPr kumimoji="1" lang="ja-JP" altLang="en-US" sz="900" b="0">
                        <a:solidFill>
                          <a:schemeClr val="tx1"/>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661474454"/>
                  </a:ext>
                </a:extLst>
              </a:tr>
              <a:tr h="297083">
                <a:tc>
                  <a:txBody>
                    <a:bodyPr/>
                    <a:lstStyle/>
                    <a:p>
                      <a:pPr algn="ctr"/>
                      <a:r>
                        <a:rPr kumimoji="1" lang="ja-JP" altLang="en-US" sz="900" b="1">
                          <a:solidFill>
                            <a:schemeClr val="bg1"/>
                          </a:solidFill>
                          <a:latin typeface="+mj-ea"/>
                          <a:ea typeface="+mj-ea"/>
                        </a:rPr>
                        <a:t>適用範囲</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gridSpan="3">
                  <a:txBody>
                    <a:bodyPr/>
                    <a:lstStyle/>
                    <a:p>
                      <a:pPr algn="ctr"/>
                      <a:r>
                        <a:rPr kumimoji="1" lang="ja-JP" altLang="en-US" sz="900">
                          <a:solidFill>
                            <a:schemeClr val="tx1"/>
                          </a:solidFill>
                          <a:latin typeface="+mn-ea"/>
                          <a:ea typeface="+mn-ea"/>
                        </a:rPr>
                        <a:t>全社・全従業員</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33551335"/>
                  </a:ext>
                </a:extLst>
              </a:tr>
            </a:tbl>
          </a:graphicData>
        </a:graphic>
      </p:graphicFrame>
      <p:sp>
        <p:nvSpPr>
          <p:cNvPr id="42" name="テキスト ボックス 41">
            <a:extLst>
              <a:ext uri="{FF2B5EF4-FFF2-40B4-BE49-F238E27FC236}">
                <a16:creationId xmlns:a16="http://schemas.microsoft.com/office/drawing/2014/main" id="{AA076642-C8AF-3E9F-04FD-0DC82351D920}"/>
              </a:ext>
            </a:extLst>
          </p:cNvPr>
          <p:cNvSpPr txBox="1"/>
          <p:nvPr/>
        </p:nvSpPr>
        <p:spPr>
          <a:xfrm>
            <a:off x="611547" y="8102939"/>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「情報セキュリティ関連規程（サンプル）</a:t>
            </a:r>
            <a:r>
              <a:rPr kumimoji="1" lang="ja-JP" altLang="en-US" sz="600" b="0" i="0" u="none" strike="noStrike" kern="1200" cap="none" spc="0" normalizeH="0" baseline="0" noProof="0">
                <a:ln>
                  <a:noFill/>
                </a:ln>
                <a:solidFill>
                  <a:sysClr val="windowText" lastClr="000000"/>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endParaRPr kumimoji="1" lang="ja-JP" altLang="en-US" sz="6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graphicFrame>
        <p:nvGraphicFramePr>
          <p:cNvPr id="7" name="表 7">
            <a:extLst>
              <a:ext uri="{FF2B5EF4-FFF2-40B4-BE49-F238E27FC236}">
                <a16:creationId xmlns:a16="http://schemas.microsoft.com/office/drawing/2014/main" id="{D7362979-F87D-01D4-9D2D-EABA5E7256CE}"/>
              </a:ext>
            </a:extLst>
          </p:cNvPr>
          <p:cNvGraphicFramePr>
            <a:graphicFrameLocks noGrp="1"/>
          </p:cNvGraphicFramePr>
          <p:nvPr/>
        </p:nvGraphicFramePr>
        <p:xfrm>
          <a:off x="611547" y="2867459"/>
          <a:ext cx="5619902" cy="891540"/>
        </p:xfrm>
        <a:graphic>
          <a:graphicData uri="http://schemas.openxmlformats.org/drawingml/2006/table">
            <a:tbl>
              <a:tblPr firstRow="1" bandRow="1">
                <a:tableStyleId>{5C22544A-7EE6-4342-B048-85BDC9FD1C3A}</a:tableStyleId>
              </a:tblPr>
              <a:tblGrid>
                <a:gridCol w="5619902">
                  <a:extLst>
                    <a:ext uri="{9D8B030D-6E8A-4147-A177-3AD203B41FA5}">
                      <a16:colId xmlns:a16="http://schemas.microsoft.com/office/drawing/2014/main" val="3025717729"/>
                    </a:ext>
                  </a:extLst>
                </a:gridCol>
              </a:tblGrid>
              <a:tr h="813279">
                <a:tc>
                  <a:txBody>
                    <a:bodyPr/>
                    <a:lstStyle/>
                    <a:p>
                      <a:r>
                        <a:rPr kumimoji="1" lang="en-US" altLang="ja-JP" sz="1050" b="1">
                          <a:solidFill>
                            <a:sysClr val="windowText" lastClr="000000"/>
                          </a:solidFill>
                        </a:rPr>
                        <a:t>【</a:t>
                      </a:r>
                      <a:r>
                        <a:rPr kumimoji="1" lang="ja-JP" altLang="en-US" sz="1050" b="1">
                          <a:solidFill>
                            <a:sysClr val="windowText" lastClr="000000"/>
                          </a:solidFill>
                        </a:rPr>
                        <a:t>参照資料</a:t>
                      </a:r>
                      <a:r>
                        <a:rPr kumimoji="1" lang="en-US" altLang="ja-JP" sz="1050" b="1">
                          <a:solidFill>
                            <a:sysClr val="windowText" lastClr="000000"/>
                          </a:solidFill>
                        </a:rPr>
                        <a:t>】</a:t>
                      </a:r>
                      <a:endParaRPr kumimoji="1" lang="ja-JP" altLang="en-US" sz="1050" b="1">
                        <a:solidFill>
                          <a:sysClr val="windowText" lastClr="000000"/>
                        </a:solidFill>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050" b="0" i="0">
                          <a:solidFill>
                            <a:srgbClr val="222222"/>
                          </a:solidFill>
                          <a:effectLst/>
                          <a:latin typeface="メイリオ" panose="020B0604030504040204" pitchFamily="50" charset="-128"/>
                          <a:ea typeface="メイリオ" panose="020B0604030504040204" pitchFamily="50" charset="-128"/>
                        </a:rPr>
                        <a:t>・リスク分析シート（出典：</a:t>
                      </a:r>
                      <a:r>
                        <a:rPr lang="en-US" altLang="ja-JP" sz="1050" b="0" i="0">
                          <a:solidFill>
                            <a:srgbClr val="222222"/>
                          </a:solidFill>
                          <a:effectLst/>
                          <a:latin typeface="メイリオ" panose="020B0604030504040204" pitchFamily="50" charset="-128"/>
                          <a:ea typeface="メイリオ" panose="020B0604030504040204" pitchFamily="50" charset="-128"/>
                        </a:rPr>
                        <a:t>IPA</a:t>
                      </a:r>
                      <a:r>
                        <a:rPr lang="ja-JP" altLang="en-US" sz="1050" b="0" i="0">
                          <a:solidFill>
                            <a:srgbClr val="222222"/>
                          </a:solidFill>
                          <a:effectLst/>
                          <a:latin typeface="メイリオ" panose="020B0604030504040204" pitchFamily="50" charset="-128"/>
                          <a:ea typeface="メイリオ"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050" b="0" i="0">
                          <a:solidFill>
                            <a:srgbClr val="222222"/>
                          </a:solidFill>
                          <a:effectLst/>
                          <a:latin typeface="メイリオ" panose="020B0604030504040204" pitchFamily="50" charset="-128"/>
                          <a:ea typeface="メイリオ" panose="020B0604030504040204" pitchFamily="50" charset="-128"/>
                        </a:rPr>
                        <a:t>・中小企業の情報セキュリティ対策ガイドライン第</a:t>
                      </a:r>
                      <a:r>
                        <a:rPr lang="en-US" altLang="ja-JP" sz="1050" b="0" i="0">
                          <a:solidFill>
                            <a:srgbClr val="222222"/>
                          </a:solidFill>
                          <a:effectLst/>
                          <a:latin typeface="メイリオ" panose="020B0604030504040204" pitchFamily="50" charset="-128"/>
                          <a:ea typeface="メイリオ" panose="020B0604030504040204" pitchFamily="50" charset="-128"/>
                        </a:rPr>
                        <a:t>3</a:t>
                      </a:r>
                      <a:r>
                        <a:rPr lang="ja-JP" altLang="en-US" sz="1050" b="0" i="0">
                          <a:solidFill>
                            <a:srgbClr val="222222"/>
                          </a:solidFill>
                          <a:effectLst/>
                          <a:latin typeface="メイリオ" panose="020B0604030504040204" pitchFamily="50" charset="-128"/>
                          <a:ea typeface="メイリオ" panose="020B0604030504040204" pitchFamily="50" charset="-128"/>
                        </a:rPr>
                        <a:t>版（出典：</a:t>
                      </a:r>
                      <a:r>
                        <a:rPr lang="en-US" altLang="ja-JP" sz="1050" b="0" i="0">
                          <a:solidFill>
                            <a:srgbClr val="222222"/>
                          </a:solidFill>
                          <a:effectLst/>
                          <a:latin typeface="メイリオ" panose="020B0604030504040204" pitchFamily="50" charset="-128"/>
                          <a:ea typeface="メイリオ" panose="020B0604030504040204" pitchFamily="50" charset="-128"/>
                        </a:rPr>
                        <a:t>IPA</a:t>
                      </a:r>
                      <a:r>
                        <a:rPr lang="ja-JP" altLang="en-US" sz="1050" b="0" i="0">
                          <a:solidFill>
                            <a:srgbClr val="222222"/>
                          </a:solidFill>
                          <a:effectLst/>
                          <a:latin typeface="メイリオ" panose="020B0604030504040204" pitchFamily="50" charset="-128"/>
                          <a:ea typeface="メイリオ" panose="020B0604030504040204" pitchFamily="50" charset="-128"/>
                        </a:rPr>
                        <a:t>）</a:t>
                      </a:r>
                      <a:endParaRPr lang="en-US" altLang="ja-JP" sz="1050" b="0" i="0">
                        <a:solidFill>
                          <a:srgbClr val="222222"/>
                        </a:solidFill>
                        <a:effectLst/>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050" b="0" i="0">
                          <a:solidFill>
                            <a:srgbClr val="222222"/>
                          </a:solidFill>
                          <a:effectLst/>
                          <a:latin typeface="メイリオ" panose="020B0604030504040204" pitchFamily="50" charset="-128"/>
                          <a:ea typeface="メイリオ" panose="020B0604030504040204" pitchFamily="50" charset="-128"/>
                        </a:rPr>
                        <a:t>・情報セキュリティ関連規程（出典：</a:t>
                      </a:r>
                      <a:r>
                        <a:rPr lang="en-US" altLang="ja-JP" sz="1050" b="0" i="0">
                          <a:solidFill>
                            <a:srgbClr val="222222"/>
                          </a:solidFill>
                          <a:effectLst/>
                          <a:latin typeface="メイリオ" panose="020B0604030504040204" pitchFamily="50" charset="-128"/>
                          <a:ea typeface="メイリオ" panose="020B0604030504040204" pitchFamily="50" charset="-128"/>
                        </a:rPr>
                        <a:t>IPA</a:t>
                      </a:r>
                      <a:r>
                        <a:rPr lang="ja-JP" altLang="en-US" sz="1050" b="0" i="0">
                          <a:solidFill>
                            <a:srgbClr val="222222"/>
                          </a:solidFill>
                          <a:effectLst/>
                          <a:latin typeface="メイリオ" panose="020B0604030504040204" pitchFamily="50" charset="-128"/>
                          <a:ea typeface="メイリオ" panose="020B0604030504040204" pitchFamily="50" charset="-128"/>
                        </a:rPr>
                        <a:t>）</a:t>
                      </a:r>
                      <a:endParaRPr lang="en-US" altLang="ja-JP" sz="1050" b="0" i="0">
                        <a:solidFill>
                          <a:srgbClr val="222222"/>
                        </a:solidFill>
                        <a:effectLst/>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050" b="0" i="0">
                          <a:solidFill>
                            <a:srgbClr val="222222"/>
                          </a:solidFill>
                          <a:effectLst/>
                          <a:latin typeface="メイリオ" panose="020B0604030504040204" pitchFamily="50" charset="-128"/>
                          <a:ea typeface="メイリオ" panose="020B0604030504040204" pitchFamily="50" charset="-128"/>
                        </a:rPr>
                        <a:t>・自己点検チェックリスト（出典：個人情報保護委員会）</a:t>
                      </a:r>
                    </a:p>
                  </a:txBody>
                  <a:tcPr>
                    <a:noFill/>
                  </a:tcPr>
                </a:tc>
                <a:extLst>
                  <a:ext uri="{0D108BD9-81ED-4DB2-BD59-A6C34878D82A}">
                    <a16:rowId xmlns:a16="http://schemas.microsoft.com/office/drawing/2014/main" val="2587967775"/>
                  </a:ext>
                </a:extLst>
              </a:tr>
            </a:tbl>
          </a:graphicData>
        </a:graphic>
      </p:graphicFrame>
      <p:sp>
        <p:nvSpPr>
          <p:cNvPr id="11" name="テキスト プレースホルダー 1">
            <a:extLst>
              <a:ext uri="{FF2B5EF4-FFF2-40B4-BE49-F238E27FC236}">
                <a16:creationId xmlns:a16="http://schemas.microsoft.com/office/drawing/2014/main" id="{387F420A-A27E-C23C-C512-EE766BF8941D}"/>
              </a:ext>
            </a:extLst>
          </p:cNvPr>
          <p:cNvSpPr>
            <a:spLocks noGrp="1"/>
          </p:cNvSpPr>
          <p:nvPr>
            <p:ph type="body" sz="quarter" idx="25"/>
          </p:nvPr>
        </p:nvSpPr>
        <p:spPr>
          <a:xfrm>
            <a:off x="619200" y="835200"/>
            <a:ext cx="6238800" cy="417600"/>
          </a:xfrm>
        </p:spPr>
        <p: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
                  <a:solidFill>
                    <a:schemeClr val="bg1"/>
                  </a:solidFill>
                </a:uFill>
                <a:latin typeface="メイリオ"/>
                <a:ea typeface="メイリオ"/>
                <a:hlinkClick r:id="rId7" action="ppaction://hlinksldjump"/>
              </a:rPr>
              <a:t>第</a:t>
            </a:r>
            <a:r>
              <a:rPr kumimoji="1" lang="en-US" altLang="ja-JP" sz="1100" b="1" i="0" u="none" strike="noStrike" kern="1200" cap="none" spc="0" normalizeH="0" baseline="0" noProof="0">
                <a:ln>
                  <a:noFill/>
                </a:ln>
                <a:solidFill>
                  <a:prstClr val="black"/>
                </a:solidFill>
                <a:effectLst/>
                <a:uLnTx/>
                <a:uFill>
                  <a:solidFill>
                    <a:schemeClr val="bg1"/>
                  </a:solidFill>
                </a:uFill>
                <a:latin typeface="メイリオ"/>
                <a:ea typeface="メイリオ"/>
                <a:hlinkClick r:id="rId7" action="ppaction://hlinksldjump"/>
              </a:rPr>
              <a:t>8</a:t>
            </a:r>
            <a:r>
              <a:rPr kumimoji="1" lang="ja-JP" altLang="en-US" sz="1100" b="1" i="0" u="none" strike="noStrike" kern="1200" cap="none" spc="0" normalizeH="0" baseline="0" noProof="0">
                <a:ln>
                  <a:noFill/>
                </a:ln>
                <a:solidFill>
                  <a:prstClr val="black"/>
                </a:solidFill>
                <a:effectLst/>
                <a:uLnTx/>
                <a:uFill>
                  <a:solidFill>
                    <a:schemeClr val="bg1"/>
                  </a:solidFill>
                </a:uFill>
                <a:latin typeface="メイリオ"/>
                <a:ea typeface="メイリオ"/>
                <a:hlinkClick r:id="rId7" action="ppaction://hlinksldjump"/>
              </a:rPr>
              <a:t>章</a:t>
            </a:r>
            <a:r>
              <a:rPr lang="en-US" altLang="ja-JP">
                <a:solidFill>
                  <a:prstClr val="black"/>
                </a:solidFill>
                <a:uFill>
                  <a:solidFill>
                    <a:schemeClr val="bg1"/>
                  </a:solidFill>
                </a:uFill>
                <a:latin typeface="メイリオ"/>
                <a:ea typeface="メイリオ"/>
                <a:hlinkClick r:id="rId7" action="ppaction://hlinksldjump"/>
              </a:rPr>
              <a:t>. </a:t>
            </a:r>
            <a:r>
              <a:rPr lang="ja-JP" altLang="en-US">
                <a:solidFill>
                  <a:prstClr val="black"/>
                </a:solidFill>
                <a:uFill>
                  <a:solidFill>
                    <a:schemeClr val="bg1"/>
                  </a:solidFill>
                </a:uFill>
                <a:latin typeface="メイリオ"/>
                <a:ea typeface="メイリオ"/>
                <a:hlinkClick r:id="rId7" action="ppaction://hlinksldjump"/>
              </a:rPr>
              <a:t>セキュリティ対策基準の策定</a:t>
            </a:r>
            <a:br>
              <a:rPr lang="en-US" altLang="ja-JP">
                <a:solidFill>
                  <a:prstClr val="black"/>
                </a:solidFill>
                <a:latin typeface="メイリオ"/>
                <a:ea typeface="メイリオ"/>
              </a:rPr>
            </a:br>
            <a:r>
              <a:rPr lang="ja-JP" altLang="en-US">
                <a:solidFill>
                  <a:prstClr val="black"/>
                </a:solidFill>
                <a:latin typeface="メイリオ"/>
                <a:ea typeface="メイリオ"/>
              </a:rPr>
              <a:t>　</a:t>
            </a:r>
            <a:r>
              <a:rPr lang="en-US" altLang="ja-JP">
                <a:solidFill>
                  <a:prstClr val="black"/>
                </a:solidFill>
                <a:latin typeface="メイリオ"/>
                <a:ea typeface="メイリオ"/>
              </a:rPr>
              <a:t>8-1. </a:t>
            </a:r>
            <a:r>
              <a:rPr lang="ja-JP" altLang="en-US">
                <a:solidFill>
                  <a:prstClr val="black"/>
                </a:solidFill>
                <a:latin typeface="メイリオ"/>
                <a:ea typeface="メイリオ"/>
              </a:rPr>
              <a:t>対策基準の策定</a:t>
            </a:r>
            <a:endParaRPr kumimoji="1" lang="ja-JP" altLang="en-US" sz="11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 name="楕円 1">
            <a:extLst>
              <a:ext uri="{FF2B5EF4-FFF2-40B4-BE49-F238E27FC236}">
                <a16:creationId xmlns:a16="http://schemas.microsoft.com/office/drawing/2014/main" id="{228807BE-EE19-94AC-AF74-090C95F88709}"/>
              </a:ext>
            </a:extLst>
          </p:cNvPr>
          <p:cNvSpPr/>
          <p:nvPr/>
        </p:nvSpPr>
        <p:spPr>
          <a:xfrm>
            <a:off x="1796981" y="3785908"/>
            <a:ext cx="3419311" cy="459317"/>
          </a:xfrm>
          <a:prstGeom prst="ellipse">
            <a:avLst/>
          </a:prstGeom>
          <a:solidFill>
            <a:srgbClr val="FF0000"/>
          </a:solid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a:ln>
                  <a:noFill/>
                </a:ln>
                <a:solidFill>
                  <a:prstClr val="white"/>
                </a:solidFill>
                <a:effectLst/>
                <a:uLnTx/>
                <a:uFillTx/>
                <a:latin typeface="メイリオ"/>
                <a:ea typeface="メイリオ"/>
                <a:cs typeface="+mn-cs"/>
              </a:rPr>
              <a:t>IPA</a:t>
            </a:r>
            <a:r>
              <a:rPr kumimoji="1" lang="ja-JP" altLang="en-US" sz="800" b="1" i="0" u="none" strike="noStrike" kern="1200" cap="none" spc="0" normalizeH="0" baseline="0" noProof="0">
                <a:ln>
                  <a:noFill/>
                </a:ln>
                <a:solidFill>
                  <a:prstClr val="white"/>
                </a:solidFill>
                <a:effectLst/>
                <a:uLnTx/>
                <a:uFillTx/>
                <a:latin typeface="メイリオ"/>
                <a:ea typeface="メイリオ"/>
                <a:cs typeface="+mn-cs"/>
              </a:rPr>
              <a:t>「情報セキュリティ関連規程（サンプル）」を活用した対策基準（例）</a:t>
            </a:r>
          </a:p>
        </p:txBody>
      </p:sp>
      <p:sp>
        <p:nvSpPr>
          <p:cNvPr id="8" name="二等辺三角形 7">
            <a:extLst>
              <a:ext uri="{FF2B5EF4-FFF2-40B4-BE49-F238E27FC236}">
                <a16:creationId xmlns:a16="http://schemas.microsoft.com/office/drawing/2014/main" id="{2CE6F734-B2FA-37B2-7EFA-1A89F357FB2F}"/>
              </a:ext>
            </a:extLst>
          </p:cNvPr>
          <p:cNvSpPr/>
          <p:nvPr/>
        </p:nvSpPr>
        <p:spPr>
          <a:xfrm rot="10800000">
            <a:off x="2657475" y="4282638"/>
            <a:ext cx="1552755" cy="224286"/>
          </a:xfrm>
          <a:prstGeom prst="triangl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4080866840"/>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763E4066-52EF-63D9-2522-2069D991F5B8}"/>
              </a:ext>
            </a:extLst>
          </p:cNvPr>
          <p:cNvSpPr>
            <a:spLocks noGrp="1"/>
          </p:cNvSpPr>
          <p:nvPr>
            <p:ph type="body" sz="quarter" idx="14"/>
          </p:nvPr>
        </p:nvSpPr>
        <p:spPr/>
        <p:txBody>
          <a:bodyPr/>
          <a:lstStyle/>
          <a:p>
            <a:r>
              <a:rPr kumimoji="1" lang="en-US" altLang="ja-JP"/>
              <a:t>8-1-2 .</a:t>
            </a:r>
            <a:r>
              <a:rPr lang="ja-JP" altLang="en-US"/>
              <a:t> </a:t>
            </a:r>
            <a:r>
              <a:rPr kumimoji="1" lang="ja-JP" altLang="en-US"/>
              <a:t>対策基準策定のアプローチ方法</a:t>
            </a:r>
          </a:p>
        </p:txBody>
      </p:sp>
      <p:sp>
        <p:nvSpPr>
          <p:cNvPr id="5" name="スライド番号プレースホルダー 4">
            <a:extLst>
              <a:ext uri="{FF2B5EF4-FFF2-40B4-BE49-F238E27FC236}">
                <a16:creationId xmlns:a16="http://schemas.microsoft.com/office/drawing/2014/main" id="{B98E9CDB-DB10-7F9A-DD05-A8603114B87D}"/>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8</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テキスト ボックス 11">
            <a:extLst>
              <a:ext uri="{FF2B5EF4-FFF2-40B4-BE49-F238E27FC236}">
                <a16:creationId xmlns:a16="http://schemas.microsoft.com/office/drawing/2014/main" id="{52121105-84ED-07F5-8BD1-E0CFAABF0CF9}"/>
              </a:ext>
            </a:extLst>
          </p:cNvPr>
          <p:cNvSpPr txBox="1"/>
          <p:nvPr/>
        </p:nvSpPr>
        <p:spPr>
          <a:xfrm>
            <a:off x="626551" y="2283910"/>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Lv.3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網羅的アプローチでは、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などの認証が可能なレベルを目指して、対策基準を策定します。そのため、</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のフレームワークに沿って、技術的対策といった一部の内容ではなく、運用や監査についても対策基準に記載します。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3" name="表 10">
            <a:extLst>
              <a:ext uri="{FF2B5EF4-FFF2-40B4-BE49-F238E27FC236}">
                <a16:creationId xmlns:a16="http://schemas.microsoft.com/office/drawing/2014/main" id="{52A3FFE4-D723-B784-FE55-EE1EE9346307}"/>
              </a:ext>
            </a:extLst>
          </p:cNvPr>
          <p:cNvGraphicFramePr>
            <a:graphicFrameLocks noGrp="1"/>
          </p:cNvGraphicFramePr>
          <p:nvPr/>
        </p:nvGraphicFramePr>
        <p:xfrm>
          <a:off x="619049" y="8994671"/>
          <a:ext cx="5616575" cy="335280"/>
        </p:xfrm>
        <a:graphic>
          <a:graphicData uri="http://schemas.openxmlformats.org/drawingml/2006/table">
            <a:tbl>
              <a:tblPr firstRow="1" bandRow="1">
                <a:tableStyleId>{5C22544A-7EE6-4342-B048-85BDC9FD1C3A}</a:tableStyleId>
              </a:tblPr>
              <a:tblGrid>
                <a:gridCol w="2192731">
                  <a:extLst>
                    <a:ext uri="{9D8B030D-6E8A-4147-A177-3AD203B41FA5}">
                      <a16:colId xmlns:a16="http://schemas.microsoft.com/office/drawing/2014/main" val="727053212"/>
                    </a:ext>
                  </a:extLst>
                </a:gridCol>
                <a:gridCol w="3423844">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r>
                        <a:rPr kumimoji="1" lang="ja-JP" altLang="en-US" sz="500" b="0">
                          <a:solidFill>
                            <a:sysClr val="windowText" lastClr="000000"/>
                          </a:solidFill>
                          <a:latin typeface="メイリオ" panose="020B0604030504040204" pitchFamily="50" charset="-128"/>
                          <a:ea typeface="メイリオ" panose="020B0604030504040204" pitchFamily="50" charset="-128"/>
                        </a:rPr>
                        <a:t>情報セキュリティポリシーサンプル改版（</a:t>
                      </a:r>
                      <a:r>
                        <a:rPr kumimoji="1" lang="en-US" altLang="ja-JP" sz="500" b="0">
                          <a:solidFill>
                            <a:sysClr val="windowText" lastClr="000000"/>
                          </a:solidFill>
                          <a:latin typeface="メイリオ" panose="020B0604030504040204" pitchFamily="50" charset="-128"/>
                          <a:ea typeface="メイリオ" panose="020B0604030504040204" pitchFamily="50" charset="-128"/>
                        </a:rPr>
                        <a:t>1.0</a:t>
                      </a:r>
                      <a:r>
                        <a:rPr kumimoji="1" lang="ja-JP" altLang="en-US" sz="500" b="0">
                          <a:solidFill>
                            <a:sysClr val="windowText" lastClr="000000"/>
                          </a:solidFill>
                          <a:latin typeface="メイリオ" panose="020B0604030504040204" pitchFamily="50" charset="-128"/>
                          <a:ea typeface="メイリオ" panose="020B0604030504040204" pitchFamily="50" charset="-128"/>
                        </a:rPr>
                        <a:t>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3"/>
                        </a:rPr>
                        <a:t>https://www.jnsa.org/result/2016/policy/</a:t>
                      </a:r>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bl>
          </a:graphicData>
        </a:graphic>
      </p:graphicFrame>
      <p:grpSp>
        <p:nvGrpSpPr>
          <p:cNvPr id="15" name="グループ化 14">
            <a:extLst>
              <a:ext uri="{FF2B5EF4-FFF2-40B4-BE49-F238E27FC236}">
                <a16:creationId xmlns:a16="http://schemas.microsoft.com/office/drawing/2014/main" id="{D64C2843-B9C2-A0C5-6F84-1D3E6F7E9C17}"/>
              </a:ext>
            </a:extLst>
          </p:cNvPr>
          <p:cNvGrpSpPr/>
          <p:nvPr/>
        </p:nvGrpSpPr>
        <p:grpSpPr>
          <a:xfrm>
            <a:off x="626551" y="3742470"/>
            <a:ext cx="5612400" cy="5124093"/>
            <a:chOff x="619050" y="3412372"/>
            <a:chExt cx="5612400" cy="4566791"/>
          </a:xfrm>
        </p:grpSpPr>
        <p:sp>
          <p:nvSpPr>
            <p:cNvPr id="4" name="正方形/長方形 3">
              <a:extLst>
                <a:ext uri="{FF2B5EF4-FFF2-40B4-BE49-F238E27FC236}">
                  <a16:creationId xmlns:a16="http://schemas.microsoft.com/office/drawing/2014/main" id="{B195AC71-5485-DF35-8685-126B60709642}"/>
                </a:ext>
              </a:extLst>
            </p:cNvPr>
            <p:cNvSpPr/>
            <p:nvPr/>
          </p:nvSpPr>
          <p:spPr>
            <a:xfrm>
              <a:off x="619050" y="3412372"/>
              <a:ext cx="5612400" cy="4566791"/>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ボックス 6">
              <a:extLst>
                <a:ext uri="{FF2B5EF4-FFF2-40B4-BE49-F238E27FC236}">
                  <a16:creationId xmlns:a16="http://schemas.microsoft.com/office/drawing/2014/main" id="{176C1BAF-0E80-481B-83E3-7255F6960330}"/>
                </a:ext>
              </a:extLst>
            </p:cNvPr>
            <p:cNvSpPr txBox="1"/>
            <p:nvPr/>
          </p:nvSpPr>
          <p:spPr>
            <a:xfrm>
              <a:off x="2423763" y="3433911"/>
              <a:ext cx="2002971"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情報セキュリティ対策基準</a:t>
              </a:r>
            </a:p>
          </p:txBody>
        </p:sp>
        <p:sp>
          <p:nvSpPr>
            <p:cNvPr id="14" name="テキスト ボックス 13">
              <a:extLst>
                <a:ext uri="{FF2B5EF4-FFF2-40B4-BE49-F238E27FC236}">
                  <a16:creationId xmlns:a16="http://schemas.microsoft.com/office/drawing/2014/main" id="{A53797ED-FF20-B802-E409-351C27C49A56}"/>
                </a:ext>
              </a:extLst>
            </p:cNvPr>
            <p:cNvSpPr txBox="1"/>
            <p:nvPr/>
          </p:nvSpPr>
          <p:spPr>
            <a:xfrm>
              <a:off x="1001285" y="4270497"/>
              <a:ext cx="1689954" cy="2375099"/>
            </a:xfrm>
            <a:prstGeom prst="rect">
              <a:avLst/>
            </a:prstGeom>
            <a:noFill/>
          </p:spPr>
          <p:txBody>
            <a:bodyPr wrap="square"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1.</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目的</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2. </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適用範囲</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3. </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用語の定義</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4. </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組織的対策</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5. </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物理的対策</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6. </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人的対策</a:t>
              </a:r>
              <a:b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b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7. </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技術的対策</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grpSp>
      <p:sp>
        <p:nvSpPr>
          <p:cNvPr id="6" name="テキスト プレースホルダー 5">
            <a:extLst>
              <a:ext uri="{FF2B5EF4-FFF2-40B4-BE49-F238E27FC236}">
                <a16:creationId xmlns:a16="http://schemas.microsoft.com/office/drawing/2014/main" id="{0C3CABA1-A289-F29F-3620-63E5CD461749}"/>
              </a:ext>
            </a:extLst>
          </p:cNvPr>
          <p:cNvSpPr txBox="1">
            <a:spLocks/>
          </p:cNvSpPr>
          <p:nvPr/>
        </p:nvSpPr>
        <p:spPr>
          <a:xfrm>
            <a:off x="619049" y="2052000"/>
            <a:ext cx="5612400" cy="23191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panose="020B0604030504040204" pitchFamily="50" charset="-128"/>
                <a:ea typeface="メイリオ" panose="020B0604030504040204" pitchFamily="50" charset="-128"/>
                <a:cs typeface="+mn-cs"/>
              </a:rPr>
              <a:t>Lv.3 </a:t>
            </a:r>
            <a:r>
              <a:rPr kumimoji="1" lang="ja-JP" altLang="en-US" sz="1400" b="1" i="0" u="none" strike="noStrike" kern="1200" cap="none" spc="0" normalizeH="0" baseline="0" noProof="0">
                <a:ln>
                  <a:noFill/>
                </a:ln>
                <a:solidFill>
                  <a:srgbClr val="4472C4">
                    <a:lumMod val="75000"/>
                  </a:srgbClr>
                </a:solidFill>
                <a:effectLst/>
                <a:uLnTx/>
                <a:uFillTx/>
                <a:latin typeface="メイリオ" panose="020B0604030504040204" pitchFamily="50" charset="-128"/>
                <a:ea typeface="メイリオ" panose="020B0604030504040204" pitchFamily="50" charset="-128"/>
                <a:cs typeface="+mn-cs"/>
              </a:rPr>
              <a:t>網羅的アプローチ</a:t>
            </a:r>
          </a:p>
        </p:txBody>
      </p:sp>
      <p:sp>
        <p:nvSpPr>
          <p:cNvPr id="10" name="テキスト プレースホルダー 1">
            <a:extLst>
              <a:ext uri="{FF2B5EF4-FFF2-40B4-BE49-F238E27FC236}">
                <a16:creationId xmlns:a16="http://schemas.microsoft.com/office/drawing/2014/main" id="{AB8F3487-0734-F4B0-2732-29CE18BD863D}"/>
              </a:ext>
            </a:extLst>
          </p:cNvPr>
          <p:cNvSpPr>
            <a:spLocks noGrp="1"/>
          </p:cNvSpPr>
          <p:nvPr>
            <p:ph type="body" sz="quarter" idx="25"/>
          </p:nvPr>
        </p:nvSpPr>
        <p:spPr>
          <a:xfrm>
            <a:off x="619200" y="835200"/>
            <a:ext cx="6238800" cy="417600"/>
          </a:xfrm>
        </p:spPr>
        <p: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
                  <a:solidFill>
                    <a:schemeClr val="bg1"/>
                  </a:solidFill>
                </a:uFill>
                <a:latin typeface="メイリオ"/>
                <a:ea typeface="メイリオ"/>
                <a:hlinkClick r:id="rId4" action="ppaction://hlinksldjump"/>
              </a:rPr>
              <a:t>第</a:t>
            </a:r>
            <a:r>
              <a:rPr kumimoji="1" lang="en-US" altLang="ja-JP" sz="1100" b="1" i="0" u="none" strike="noStrike" kern="1200" cap="none" spc="0" normalizeH="0" baseline="0" noProof="0">
                <a:ln>
                  <a:noFill/>
                </a:ln>
                <a:solidFill>
                  <a:prstClr val="black"/>
                </a:solidFill>
                <a:effectLst/>
                <a:uLnTx/>
                <a:uFill>
                  <a:solidFill>
                    <a:schemeClr val="bg1"/>
                  </a:solidFill>
                </a:uFill>
                <a:latin typeface="メイリオ"/>
                <a:ea typeface="メイリオ"/>
                <a:hlinkClick r:id="rId4" action="ppaction://hlinksldjump"/>
              </a:rPr>
              <a:t>8</a:t>
            </a:r>
            <a:r>
              <a:rPr kumimoji="1" lang="ja-JP" altLang="en-US" sz="1100" b="1" i="0" u="none" strike="noStrike" kern="1200" cap="none" spc="0" normalizeH="0" baseline="0" noProof="0">
                <a:ln>
                  <a:noFill/>
                </a:ln>
                <a:solidFill>
                  <a:prstClr val="black"/>
                </a:solidFill>
                <a:effectLst/>
                <a:uLnTx/>
                <a:uFill>
                  <a:solidFill>
                    <a:schemeClr val="bg1"/>
                  </a:solidFill>
                </a:uFill>
                <a:latin typeface="メイリオ"/>
                <a:ea typeface="メイリオ"/>
                <a:hlinkClick r:id="rId4" action="ppaction://hlinksldjump"/>
              </a:rPr>
              <a:t>章</a:t>
            </a:r>
            <a:r>
              <a:rPr lang="en-US" altLang="ja-JP">
                <a:solidFill>
                  <a:prstClr val="black"/>
                </a:solidFill>
                <a:uFill>
                  <a:solidFill>
                    <a:schemeClr val="bg1"/>
                  </a:solidFill>
                </a:uFill>
                <a:latin typeface="メイリオ"/>
                <a:ea typeface="メイリオ"/>
                <a:hlinkClick r:id="rId4" action="ppaction://hlinksldjump"/>
              </a:rPr>
              <a:t>. </a:t>
            </a:r>
            <a:r>
              <a:rPr lang="ja-JP" altLang="en-US">
                <a:solidFill>
                  <a:prstClr val="black"/>
                </a:solidFill>
                <a:uFill>
                  <a:solidFill>
                    <a:schemeClr val="bg1"/>
                  </a:solidFill>
                </a:uFill>
                <a:latin typeface="メイリオ"/>
                <a:ea typeface="メイリオ"/>
                <a:hlinkClick r:id="rId4" action="ppaction://hlinksldjump"/>
              </a:rPr>
              <a:t>セキュリティ対策基準の策定</a:t>
            </a:r>
            <a:br>
              <a:rPr lang="en-US" altLang="ja-JP">
                <a:solidFill>
                  <a:prstClr val="black"/>
                </a:solidFill>
                <a:latin typeface="メイリオ"/>
                <a:ea typeface="メイリオ"/>
              </a:rPr>
            </a:br>
            <a:r>
              <a:rPr lang="ja-JP" altLang="en-US">
                <a:solidFill>
                  <a:prstClr val="black"/>
                </a:solidFill>
                <a:latin typeface="メイリオ"/>
                <a:ea typeface="メイリオ"/>
              </a:rPr>
              <a:t>　</a:t>
            </a:r>
            <a:r>
              <a:rPr lang="en-US" altLang="ja-JP">
                <a:solidFill>
                  <a:prstClr val="black"/>
                </a:solidFill>
                <a:latin typeface="メイリオ"/>
                <a:ea typeface="メイリオ"/>
              </a:rPr>
              <a:t>8-1. </a:t>
            </a:r>
            <a:r>
              <a:rPr lang="ja-JP" altLang="en-US">
                <a:solidFill>
                  <a:prstClr val="black"/>
                </a:solidFill>
                <a:latin typeface="メイリオ"/>
                <a:ea typeface="メイリオ"/>
              </a:rPr>
              <a:t>対策基準の策定</a:t>
            </a:r>
            <a:endParaRPr kumimoji="1" lang="ja-JP" altLang="en-US" sz="11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楕円 7">
            <a:extLst>
              <a:ext uri="{FF2B5EF4-FFF2-40B4-BE49-F238E27FC236}">
                <a16:creationId xmlns:a16="http://schemas.microsoft.com/office/drawing/2014/main" id="{E03888B4-ABDB-27CB-D217-D67BAEEE591B}"/>
              </a:ext>
            </a:extLst>
          </p:cNvPr>
          <p:cNvSpPr/>
          <p:nvPr/>
        </p:nvSpPr>
        <p:spPr>
          <a:xfrm>
            <a:off x="1805609" y="2901740"/>
            <a:ext cx="3419311" cy="459317"/>
          </a:xfrm>
          <a:prstGeom prst="ellipse">
            <a:avLst/>
          </a:prstGeom>
          <a:solidFill>
            <a:srgbClr val="FF0000"/>
          </a:solid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a:ln>
                  <a:noFill/>
                </a:ln>
                <a:solidFill>
                  <a:prstClr val="white"/>
                </a:solidFill>
                <a:effectLst/>
                <a:uLnTx/>
                <a:uFillTx/>
                <a:latin typeface="メイリオ"/>
                <a:ea typeface="メイリオ"/>
                <a:cs typeface="+mn-cs"/>
              </a:rPr>
              <a:t>ISMS</a:t>
            </a:r>
            <a:r>
              <a:rPr kumimoji="1" lang="ja-JP" altLang="en-US" sz="800" b="1" i="0" u="none" strike="noStrike" kern="1200" cap="none" spc="0" normalizeH="0" baseline="0" noProof="0">
                <a:ln>
                  <a:noFill/>
                </a:ln>
                <a:solidFill>
                  <a:prstClr val="white"/>
                </a:solidFill>
                <a:effectLst/>
                <a:uLnTx/>
                <a:uFillTx/>
                <a:latin typeface="メイリオ"/>
                <a:ea typeface="メイリオ"/>
                <a:cs typeface="+mn-cs"/>
              </a:rPr>
              <a:t>フレームワークを活用した</a:t>
            </a:r>
            <a:endParaRPr kumimoji="1" lang="en-US" altLang="ja-JP" sz="800" b="1" i="0" u="none" strike="noStrike" kern="1200" cap="none" spc="0" normalizeH="0" baseline="0" noProof="0">
              <a:ln>
                <a:noFill/>
              </a:ln>
              <a:solidFill>
                <a:prstClr val="white"/>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white"/>
                </a:solidFill>
                <a:effectLst/>
                <a:uLnTx/>
                <a:uFillTx/>
                <a:latin typeface="メイリオ"/>
                <a:ea typeface="メイリオ"/>
                <a:cs typeface="+mn-cs"/>
              </a:rPr>
              <a:t>対策基準（例）</a:t>
            </a:r>
          </a:p>
        </p:txBody>
      </p:sp>
      <p:sp>
        <p:nvSpPr>
          <p:cNvPr id="9" name="二等辺三角形 8">
            <a:extLst>
              <a:ext uri="{FF2B5EF4-FFF2-40B4-BE49-F238E27FC236}">
                <a16:creationId xmlns:a16="http://schemas.microsoft.com/office/drawing/2014/main" id="{B0C8A6EC-FD56-AF6D-90E6-84ECC6673457}"/>
              </a:ext>
            </a:extLst>
          </p:cNvPr>
          <p:cNvSpPr/>
          <p:nvPr/>
        </p:nvSpPr>
        <p:spPr>
          <a:xfrm rot="10800000">
            <a:off x="2657475" y="3472447"/>
            <a:ext cx="1552755" cy="224286"/>
          </a:xfrm>
          <a:prstGeom prst="triangl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正方形/長方形 15">
            <a:extLst>
              <a:ext uri="{FF2B5EF4-FFF2-40B4-BE49-F238E27FC236}">
                <a16:creationId xmlns:a16="http://schemas.microsoft.com/office/drawing/2014/main" id="{4BA6810E-8BCB-489D-3B47-BBFA2CBDCEC6}"/>
              </a:ext>
            </a:extLst>
          </p:cNvPr>
          <p:cNvSpPr/>
          <p:nvPr/>
        </p:nvSpPr>
        <p:spPr>
          <a:xfrm>
            <a:off x="767769" y="4088523"/>
            <a:ext cx="2354991" cy="3757963"/>
          </a:xfrm>
          <a:prstGeom prst="rect">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7" name="左中かっこ 16">
            <a:extLst>
              <a:ext uri="{FF2B5EF4-FFF2-40B4-BE49-F238E27FC236}">
                <a16:creationId xmlns:a16="http://schemas.microsoft.com/office/drawing/2014/main" id="{85F08E48-07E8-2D61-30A9-CF383AE2330F}"/>
              </a:ext>
            </a:extLst>
          </p:cNvPr>
          <p:cNvSpPr/>
          <p:nvPr/>
        </p:nvSpPr>
        <p:spPr>
          <a:xfrm rot="16200000">
            <a:off x="1783094" y="6817933"/>
            <a:ext cx="311113" cy="2368221"/>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8" name="正方形/長方形 17">
            <a:extLst>
              <a:ext uri="{FF2B5EF4-FFF2-40B4-BE49-F238E27FC236}">
                <a16:creationId xmlns:a16="http://schemas.microsoft.com/office/drawing/2014/main" id="{E7549E7C-2AEC-FF83-5372-E7807CB4FE2E}"/>
              </a:ext>
            </a:extLst>
          </p:cNvPr>
          <p:cNvSpPr/>
          <p:nvPr/>
        </p:nvSpPr>
        <p:spPr>
          <a:xfrm>
            <a:off x="767770" y="8200137"/>
            <a:ext cx="2354992" cy="606469"/>
          </a:xfrm>
          <a:prstGeom prst="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93</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種の管理策を活用（</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フレーワーク）</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（情報セキュリティマネジメントの確立・運用・監査を含んだ網羅的な管理策）</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9" name="左中かっこ 18">
            <a:extLst>
              <a:ext uri="{FF2B5EF4-FFF2-40B4-BE49-F238E27FC236}">
                <a16:creationId xmlns:a16="http://schemas.microsoft.com/office/drawing/2014/main" id="{0A620158-0694-C452-7B18-2726075D1AB1}"/>
              </a:ext>
            </a:extLst>
          </p:cNvPr>
          <p:cNvSpPr/>
          <p:nvPr/>
        </p:nvSpPr>
        <p:spPr>
          <a:xfrm rot="10800000">
            <a:off x="1800431" y="5761983"/>
            <a:ext cx="274018" cy="1340123"/>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21" name="直線矢印コネクタ 20">
            <a:extLst>
              <a:ext uri="{FF2B5EF4-FFF2-40B4-BE49-F238E27FC236}">
                <a16:creationId xmlns:a16="http://schemas.microsoft.com/office/drawing/2014/main" id="{6714932E-8877-860A-D4C8-FB83C879B8BE}"/>
              </a:ext>
            </a:extLst>
          </p:cNvPr>
          <p:cNvCxnSpPr>
            <a:cxnSpLocks/>
          </p:cNvCxnSpPr>
          <p:nvPr/>
        </p:nvCxnSpPr>
        <p:spPr>
          <a:xfrm flipV="1">
            <a:off x="2074450" y="6432044"/>
            <a:ext cx="1186335" cy="559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pic>
        <p:nvPicPr>
          <p:cNvPr id="24" name="図 23">
            <a:extLst>
              <a:ext uri="{FF2B5EF4-FFF2-40B4-BE49-F238E27FC236}">
                <a16:creationId xmlns:a16="http://schemas.microsoft.com/office/drawing/2014/main" id="{34E8553B-FBFF-05B8-C98C-9E9F5792574E}"/>
              </a:ext>
            </a:extLst>
          </p:cNvPr>
          <p:cNvPicPr>
            <a:picLocks noChangeAspect="1"/>
          </p:cNvPicPr>
          <p:nvPr/>
        </p:nvPicPr>
        <p:blipFill>
          <a:blip r:embed="rId5"/>
          <a:stretch>
            <a:fillRect/>
          </a:stretch>
        </p:blipFill>
        <p:spPr>
          <a:xfrm>
            <a:off x="3379436" y="4578213"/>
            <a:ext cx="1739030" cy="2123605"/>
          </a:xfrm>
          <a:prstGeom prst="rect">
            <a:avLst/>
          </a:prstGeom>
        </p:spPr>
      </p:pic>
      <p:pic>
        <p:nvPicPr>
          <p:cNvPr id="26" name="図 25">
            <a:extLst>
              <a:ext uri="{FF2B5EF4-FFF2-40B4-BE49-F238E27FC236}">
                <a16:creationId xmlns:a16="http://schemas.microsoft.com/office/drawing/2014/main" id="{92001432-4136-A285-AD33-ABBA4C8FF37B}"/>
              </a:ext>
            </a:extLst>
          </p:cNvPr>
          <p:cNvPicPr>
            <a:picLocks noChangeAspect="1"/>
          </p:cNvPicPr>
          <p:nvPr/>
        </p:nvPicPr>
        <p:blipFill>
          <a:blip r:embed="rId6"/>
          <a:stretch>
            <a:fillRect/>
          </a:stretch>
        </p:blipFill>
        <p:spPr>
          <a:xfrm>
            <a:off x="4286694" y="6003821"/>
            <a:ext cx="1757001" cy="2209993"/>
          </a:xfrm>
          <a:prstGeom prst="rect">
            <a:avLst/>
          </a:prstGeom>
        </p:spPr>
      </p:pic>
      <p:sp>
        <p:nvSpPr>
          <p:cNvPr id="27" name="テキスト ボックス 26">
            <a:extLst>
              <a:ext uri="{FF2B5EF4-FFF2-40B4-BE49-F238E27FC236}">
                <a16:creationId xmlns:a16="http://schemas.microsoft.com/office/drawing/2014/main" id="{2B1F2D26-FA6C-FD31-DBEE-FA897429D795}"/>
              </a:ext>
            </a:extLst>
          </p:cNvPr>
          <p:cNvSpPr txBox="1"/>
          <p:nvPr/>
        </p:nvSpPr>
        <p:spPr>
          <a:xfrm>
            <a:off x="3716391" y="4197484"/>
            <a:ext cx="2002971" cy="5078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93</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種の管理策ごとに</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対策基準を策定</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91901878"/>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テキスト プレースホルダー 1">
            <a:extLst>
              <a:ext uri="{FF2B5EF4-FFF2-40B4-BE49-F238E27FC236}">
                <a16:creationId xmlns:a16="http://schemas.microsoft.com/office/drawing/2014/main" id="{2E13EEF7-1711-1BB9-A443-79F0B09C2765}"/>
              </a:ext>
            </a:extLst>
          </p:cNvPr>
          <p:cNvSpPr>
            <a:spLocks noGrp="1"/>
          </p:cNvSpPr>
          <p:nvPr>
            <p:ph type="body" sz="quarter" idx="32"/>
          </p:nvPr>
        </p:nvSpPr>
        <p:spPr>
          <a:xfrm>
            <a:off x="622800" y="774648"/>
            <a:ext cx="5612400" cy="381000"/>
          </a:xfrm>
        </p:spPr>
        <p:txBody>
          <a:bodyPr/>
          <a:lstStyle/>
          <a:p>
            <a:r>
              <a:rPr kumimoji="1" lang="ja-JP" altLang="en-US" sz="1600" b="1" u="sng" baseline="0">
                <a:uFill>
                  <a:solidFill>
                    <a:schemeClr val="bg1"/>
                  </a:solidFill>
                </a:uFill>
              </a:rPr>
              <a:t>第</a:t>
            </a:r>
            <a:r>
              <a:rPr kumimoji="1" lang="en-US" altLang="ja-JP" sz="1600" b="1" u="sng" baseline="0">
                <a:uFill>
                  <a:solidFill>
                    <a:schemeClr val="bg1"/>
                  </a:solidFill>
                </a:uFill>
              </a:rPr>
              <a:t>9</a:t>
            </a:r>
            <a:r>
              <a:rPr kumimoji="1" lang="ja-JP" altLang="en-US" sz="1600" b="1" u="sng" baseline="0">
                <a:uFill>
                  <a:solidFill>
                    <a:schemeClr val="bg1"/>
                  </a:solidFill>
                </a:uFill>
              </a:rPr>
              <a:t>章</a:t>
            </a:r>
            <a:r>
              <a:rPr kumimoji="1" lang="en-US" altLang="ja-JP" sz="1600" b="1" u="sng" baseline="0">
                <a:uFill>
                  <a:solidFill>
                    <a:schemeClr val="bg1"/>
                  </a:solidFill>
                </a:uFill>
              </a:rPr>
              <a:t>. </a:t>
            </a:r>
            <a:r>
              <a:rPr kumimoji="1" lang="ja-JP" altLang="en-US" sz="1600" b="1" u="sng" baseline="0">
                <a:uFill>
                  <a:solidFill>
                    <a:schemeClr val="bg1"/>
                  </a:solidFill>
                </a:uFill>
              </a:rPr>
              <a:t>管理策のテーマと属性</a:t>
            </a:r>
          </a:p>
        </p:txBody>
      </p:sp>
      <p:sp>
        <p:nvSpPr>
          <p:cNvPr id="14" name="コンテンツ プレースホルダー 2">
            <a:extLst>
              <a:ext uri="{FF2B5EF4-FFF2-40B4-BE49-F238E27FC236}">
                <a16:creationId xmlns:a16="http://schemas.microsoft.com/office/drawing/2014/main" id="{08BBBDAA-3FF2-DB34-01C9-1F96E20F95EB}"/>
              </a:ext>
            </a:extLst>
          </p:cNvPr>
          <p:cNvSpPr>
            <a:spLocks noGrp="1"/>
          </p:cNvSpPr>
          <p:nvPr>
            <p:ph sz="quarter" idx="24"/>
          </p:nvPr>
        </p:nvSpPr>
        <p:spPr>
          <a:xfrm>
            <a:off x="622799" y="1533600"/>
            <a:ext cx="6131683" cy="6840000"/>
          </a:xfrm>
        </p:spPr>
        <p:txBody>
          <a:bodyPr/>
          <a:lstStyle/>
          <a:p>
            <a:r>
              <a:rPr kumimoji="1" lang="en-US" altLang="ja-JP" sz="1400" u="sng" baseline="0">
                <a:solidFill>
                  <a:schemeClr val="tx1"/>
                </a:solidFill>
                <a:uFill>
                  <a:solidFill>
                    <a:schemeClr val="bg1"/>
                  </a:solidFill>
                </a:uFill>
                <a:latin typeface="+mn-ea"/>
                <a:ea typeface="+mn-ea"/>
                <a:hlinkClick r:id="rId3" action="ppaction://hlinksldjump"/>
              </a:rPr>
              <a:t>9-1.</a:t>
            </a:r>
            <a:r>
              <a:rPr lang="ja-JP" altLang="en-US" u="sng">
                <a:uFill>
                  <a:solidFill>
                    <a:schemeClr val="bg1"/>
                  </a:solidFill>
                </a:uFill>
                <a:latin typeface="+mn-ea"/>
                <a:ea typeface="+mn-ea"/>
                <a:hlinkClick r:id="rId3" action="ppaction://hlinksldjump"/>
              </a:rPr>
              <a:t> </a:t>
            </a:r>
            <a:r>
              <a:rPr kumimoji="1" lang="ja-JP" altLang="en-US" sz="1400" u="sng" baseline="0">
                <a:solidFill>
                  <a:schemeClr val="tx1"/>
                </a:solidFill>
                <a:uFill>
                  <a:solidFill>
                    <a:schemeClr val="bg1"/>
                  </a:solidFill>
                </a:uFill>
                <a:latin typeface="+mn-ea"/>
                <a:ea typeface="+mn-ea"/>
                <a:hlinkClick r:id="rId3" action="ppaction://hlinksldjump"/>
              </a:rPr>
              <a:t>管理策の分類と構成</a:t>
            </a:r>
            <a:endParaRPr lang="en-US" altLang="ja-JP" u="sng">
              <a:uFill>
                <a:solidFill>
                  <a:schemeClr val="bg1"/>
                </a:solidFill>
              </a:uFill>
              <a:latin typeface="+mn-ea"/>
              <a:ea typeface="+mn-ea"/>
            </a:endParaRPr>
          </a:p>
        </p:txBody>
      </p:sp>
      <p:graphicFrame>
        <p:nvGraphicFramePr>
          <p:cNvPr id="15" name="表 14">
            <a:extLst>
              <a:ext uri="{FF2B5EF4-FFF2-40B4-BE49-F238E27FC236}">
                <a16:creationId xmlns:a16="http://schemas.microsoft.com/office/drawing/2014/main" id="{4C57326D-D4EF-48DA-436A-4D152AA998D5}"/>
              </a:ext>
            </a:extLst>
          </p:cNvPr>
          <p:cNvGraphicFramePr>
            <a:graphicFrameLocks noGrp="1"/>
          </p:cNvGraphicFramePr>
          <p:nvPr/>
        </p:nvGraphicFramePr>
        <p:xfrm>
          <a:off x="622800" y="4471200"/>
          <a:ext cx="5612400" cy="2703685"/>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90831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0" i="0" kern="1200">
                          <a:solidFill>
                            <a:schemeClr val="dk1"/>
                          </a:solidFill>
                          <a:effectLst/>
                          <a:latin typeface="+mn-lt"/>
                          <a:ea typeface="+mn-ea"/>
                          <a:cs typeface="+mn-cs"/>
                        </a:rPr>
                        <a:t>　第</a:t>
                      </a:r>
                      <a:r>
                        <a:rPr kumimoji="1" lang="en-US" altLang="ja-JP" sz="1200" b="0" i="0" kern="1200">
                          <a:solidFill>
                            <a:schemeClr val="dk1"/>
                          </a:solidFill>
                          <a:effectLst/>
                          <a:latin typeface="+mn-lt"/>
                          <a:ea typeface="+mn-ea"/>
                          <a:cs typeface="+mn-cs"/>
                        </a:rPr>
                        <a:t>9</a:t>
                      </a:r>
                      <a:r>
                        <a:rPr kumimoji="1" lang="ja-JP" altLang="en-US" sz="1200" b="0" i="0" kern="1200">
                          <a:solidFill>
                            <a:schemeClr val="dk1"/>
                          </a:solidFill>
                          <a:effectLst/>
                          <a:latin typeface="+mn-lt"/>
                          <a:ea typeface="+mn-ea"/>
                          <a:cs typeface="+mn-cs"/>
                        </a:rPr>
                        <a:t>章では、</a:t>
                      </a:r>
                      <a:r>
                        <a:rPr kumimoji="1" lang="en-US" altLang="ja-JP" sz="1200" b="0" i="0" kern="1200">
                          <a:solidFill>
                            <a:schemeClr val="dk1"/>
                          </a:solidFill>
                          <a:effectLst/>
                          <a:latin typeface="+mn-lt"/>
                          <a:ea typeface="+mn-ea"/>
                          <a:cs typeface="+mn-cs"/>
                        </a:rPr>
                        <a:t>ISO/IEC 27002</a:t>
                      </a:r>
                      <a:r>
                        <a:rPr kumimoji="1" lang="ja-JP" altLang="en-US" sz="1200" b="0" i="0" kern="1200">
                          <a:solidFill>
                            <a:schemeClr val="dk1"/>
                          </a:solidFill>
                          <a:effectLst/>
                          <a:latin typeface="+mn-lt"/>
                          <a:ea typeface="+mn-ea"/>
                          <a:cs typeface="+mn-cs"/>
                        </a:rPr>
                        <a:t>における管理策の分類と構成について理解することを目的とします。</a:t>
                      </a:r>
                      <a:endParaRPr kumimoji="1" lang="en-US" altLang="ja-JP" sz="120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121320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en-US" altLang="ja-JP" sz="1200">
                          <a:solidFill>
                            <a:schemeClr val="tx1"/>
                          </a:solidFill>
                          <a:latin typeface="+mn-ea"/>
                          <a:ea typeface="+mn-ea"/>
                        </a:rPr>
                        <a:t>ISMS</a:t>
                      </a:r>
                      <a:r>
                        <a:rPr kumimoji="1" lang="ja-JP" altLang="en-US" sz="1200">
                          <a:solidFill>
                            <a:schemeClr val="tx1"/>
                          </a:solidFill>
                          <a:latin typeface="+mn-ea"/>
                          <a:ea typeface="+mn-ea"/>
                        </a:rPr>
                        <a:t>の管理策について、テーマと属性という観点を学んだ上で管理策の構成を理解すること</a:t>
                      </a:r>
                      <a:endParaRPr kumimoji="1" lang="en-US" altLang="ja-JP" sz="12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
        <p:nvSpPr>
          <p:cNvPr id="16" name="スライド番号プレースホルダー 3">
            <a:extLst>
              <a:ext uri="{FF2B5EF4-FFF2-40B4-BE49-F238E27FC236}">
                <a16:creationId xmlns:a16="http://schemas.microsoft.com/office/drawing/2014/main" id="{281450E6-B8AE-C127-F820-A1713DFF6008}"/>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9</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4069983804"/>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B98E9CDB-DB10-7F9A-DD05-A8603114B87D}"/>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9</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7" name="テキスト プレースホルダー 2">
            <a:extLst>
              <a:ext uri="{FF2B5EF4-FFF2-40B4-BE49-F238E27FC236}">
                <a16:creationId xmlns:a16="http://schemas.microsoft.com/office/drawing/2014/main" id="{BAFFA0C1-0CF4-3BAD-4E6C-113F42B1D336}"/>
              </a:ext>
            </a:extLst>
          </p:cNvPr>
          <p:cNvSpPr>
            <a:spLocks noGrp="1"/>
          </p:cNvSpPr>
          <p:nvPr>
            <p:ph type="body" sz="quarter" idx="14"/>
          </p:nvPr>
        </p:nvSpPr>
        <p:spPr>
          <a:xfrm>
            <a:off x="1123950" y="1457325"/>
            <a:ext cx="5111250" cy="381000"/>
          </a:xfrm>
        </p:spPr>
        <p:txBody>
          <a:bodyPr/>
          <a:lstStyle/>
          <a:p>
            <a:r>
              <a:rPr kumimoji="1" lang="it-IT" altLang="ja-JP"/>
              <a:t>9-1-1. </a:t>
            </a:r>
            <a:r>
              <a:rPr kumimoji="1" lang="ja-JP" altLang="it-IT"/>
              <a:t>管理策：</a:t>
            </a:r>
            <a:r>
              <a:rPr kumimoji="1" lang="it-IT" altLang="ja-JP"/>
              <a:t>ISO/IEC 27002</a:t>
            </a:r>
            <a:endParaRPr kumimoji="1" lang="ja-JP" altLang="en-US"/>
          </a:p>
        </p:txBody>
      </p:sp>
      <p:sp>
        <p:nvSpPr>
          <p:cNvPr id="18" name="テキスト プレースホルダー 4">
            <a:extLst>
              <a:ext uri="{FF2B5EF4-FFF2-40B4-BE49-F238E27FC236}">
                <a16:creationId xmlns:a16="http://schemas.microsoft.com/office/drawing/2014/main" id="{2435A063-639E-0D75-E04E-92EBAEB36EB6}"/>
              </a:ext>
            </a:extLst>
          </p:cNvPr>
          <p:cNvSpPr txBox="1">
            <a:spLocks/>
          </p:cNvSpPr>
          <p:nvPr/>
        </p:nvSpPr>
        <p:spPr>
          <a:xfrm>
            <a:off x="619048" y="2052000"/>
            <a:ext cx="5612400" cy="261574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ISO/IEC 27001</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に記載されている要求事項をもとに、さらに具体的な</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の管理策を示した規格が</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ISO/IEC 27002</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です。管理策とは、リスク対応のための対策のことを指します。企業は</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を導入する際、</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ISO/IEC 27002</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にある管理策から、自社に合ったものを選択し、対策基準として導入することになります。</a:t>
            </a:r>
            <a:b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ISO/IEC 27002</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は、</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2022</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年に改訂がありました。その際の変更点としては、管理策の項目数と章立ての変更、テーマおよび属性の導入、全管理策への目的の追加などがあります。管理策の数は、</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2013</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年版では</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14</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分野</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114</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項目でしたが、</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2022</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年版ではいくつかが統合されて</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82</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項目になり、新しく</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11</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項目が追加され、合計で</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93</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項目となりました。</a:t>
            </a:r>
            <a:b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2022</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年版では、この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93</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の管理策が「組織的管理策」「人的管理策」「物理的管理策」「技術的管理策」の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4</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つのカテゴリに分類されています（箇条</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5</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8 </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a:t>
            </a:r>
            <a:b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また、</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2022</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年版では「属性（</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attribute</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」という新しい概念が導入されました。各管理策には、属性値がハッシュタグで表示されるようになっています。たとえば、管理策のタイプには、予防・検知・是正の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3</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つの属性値があります。この他、情報セキュリティ特性、サイバーセキュリティ概念、運用機能、セキュリティドメインの観点からも属性値がつけられています。 これらの属性を参考にして、組織に必要な情報セキュリティ対策を選択することになります。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grpSp>
        <p:nvGrpSpPr>
          <p:cNvPr id="19" name="グループ化 18">
            <a:extLst>
              <a:ext uri="{FF2B5EF4-FFF2-40B4-BE49-F238E27FC236}">
                <a16:creationId xmlns:a16="http://schemas.microsoft.com/office/drawing/2014/main" id="{F16C84F9-9D08-0195-AAA3-055924086EAF}"/>
              </a:ext>
            </a:extLst>
          </p:cNvPr>
          <p:cNvGrpSpPr/>
          <p:nvPr/>
        </p:nvGrpSpPr>
        <p:grpSpPr>
          <a:xfrm>
            <a:off x="619048" y="4667746"/>
            <a:ext cx="5799126" cy="4535930"/>
            <a:chOff x="469900" y="4543659"/>
            <a:chExt cx="6299770" cy="4535930"/>
          </a:xfrm>
        </p:grpSpPr>
        <p:sp>
          <p:nvSpPr>
            <p:cNvPr id="20" name="正方形/長方形 19">
              <a:extLst>
                <a:ext uri="{FF2B5EF4-FFF2-40B4-BE49-F238E27FC236}">
                  <a16:creationId xmlns:a16="http://schemas.microsoft.com/office/drawing/2014/main" id="{744E3D05-B80B-5A41-8D26-3A60CA8DB83C}"/>
                </a:ext>
              </a:extLst>
            </p:cNvPr>
            <p:cNvSpPr/>
            <p:nvPr/>
          </p:nvSpPr>
          <p:spPr>
            <a:xfrm>
              <a:off x="469900" y="4543659"/>
              <a:ext cx="6105076" cy="4535930"/>
            </a:xfrm>
            <a:prstGeom prst="rect">
              <a:avLst/>
            </a:prstGeom>
            <a:solidFill>
              <a:schemeClr val="accent5">
                <a:lumMod val="20000"/>
                <a:lumOff val="8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1" name="正方形/長方形 20">
              <a:extLst>
                <a:ext uri="{FF2B5EF4-FFF2-40B4-BE49-F238E27FC236}">
                  <a16:creationId xmlns:a16="http://schemas.microsoft.com/office/drawing/2014/main" id="{B3451B77-9434-AE9B-B526-62B20F230538}"/>
                </a:ext>
              </a:extLst>
            </p:cNvPr>
            <p:cNvSpPr/>
            <p:nvPr/>
          </p:nvSpPr>
          <p:spPr>
            <a:xfrm>
              <a:off x="4892044" y="4910777"/>
              <a:ext cx="236175" cy="4033147"/>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vert="eaVert"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情報セキュリティ特性</a:t>
              </a:r>
            </a:p>
          </p:txBody>
        </p:sp>
        <p:sp>
          <p:nvSpPr>
            <p:cNvPr id="22" name="正方形/長方形 21">
              <a:extLst>
                <a:ext uri="{FF2B5EF4-FFF2-40B4-BE49-F238E27FC236}">
                  <a16:creationId xmlns:a16="http://schemas.microsoft.com/office/drawing/2014/main" id="{AF646FD3-BB11-BBE3-60DE-749AD81DD368}"/>
                </a:ext>
              </a:extLst>
            </p:cNvPr>
            <p:cNvSpPr/>
            <p:nvPr/>
          </p:nvSpPr>
          <p:spPr>
            <a:xfrm>
              <a:off x="5257804" y="4910777"/>
              <a:ext cx="236175" cy="4033147"/>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vert="eaVert"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サイバーセキュリティ概念</a:t>
              </a:r>
            </a:p>
          </p:txBody>
        </p:sp>
        <p:sp>
          <p:nvSpPr>
            <p:cNvPr id="23" name="正方形/長方形 22">
              <a:extLst>
                <a:ext uri="{FF2B5EF4-FFF2-40B4-BE49-F238E27FC236}">
                  <a16:creationId xmlns:a16="http://schemas.microsoft.com/office/drawing/2014/main" id="{EB170075-14EB-597E-AAD6-8E25D0A6B9FB}"/>
                </a:ext>
              </a:extLst>
            </p:cNvPr>
            <p:cNvSpPr/>
            <p:nvPr/>
          </p:nvSpPr>
          <p:spPr>
            <a:xfrm>
              <a:off x="5623564" y="4910777"/>
              <a:ext cx="236175" cy="4033147"/>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vert="eaVert"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運用機能</a:t>
              </a:r>
            </a:p>
          </p:txBody>
        </p:sp>
        <p:sp>
          <p:nvSpPr>
            <p:cNvPr id="24" name="正方形/長方形 23">
              <a:extLst>
                <a:ext uri="{FF2B5EF4-FFF2-40B4-BE49-F238E27FC236}">
                  <a16:creationId xmlns:a16="http://schemas.microsoft.com/office/drawing/2014/main" id="{C3A99046-2944-3B5C-901A-C25BA492F865}"/>
                </a:ext>
              </a:extLst>
            </p:cNvPr>
            <p:cNvSpPr/>
            <p:nvPr/>
          </p:nvSpPr>
          <p:spPr>
            <a:xfrm>
              <a:off x="5989324" y="4910777"/>
              <a:ext cx="236175" cy="4033147"/>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vert="eaVert"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セキュリティドメイン</a:t>
              </a:r>
            </a:p>
          </p:txBody>
        </p:sp>
        <p:sp>
          <p:nvSpPr>
            <p:cNvPr id="25" name="正方形/長方形 24">
              <a:extLst>
                <a:ext uri="{FF2B5EF4-FFF2-40B4-BE49-F238E27FC236}">
                  <a16:creationId xmlns:a16="http://schemas.microsoft.com/office/drawing/2014/main" id="{0F624224-F0A1-456A-3D65-CFB81FE51A1D}"/>
                </a:ext>
              </a:extLst>
            </p:cNvPr>
            <p:cNvSpPr/>
            <p:nvPr/>
          </p:nvSpPr>
          <p:spPr>
            <a:xfrm>
              <a:off x="4526284" y="4910777"/>
              <a:ext cx="236175" cy="4033147"/>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vert="eaVert"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管理策タイプ</a:t>
              </a:r>
            </a:p>
          </p:txBody>
        </p:sp>
        <p:sp>
          <p:nvSpPr>
            <p:cNvPr id="26" name="正方形/長方形 25">
              <a:extLst>
                <a:ext uri="{FF2B5EF4-FFF2-40B4-BE49-F238E27FC236}">
                  <a16:creationId xmlns:a16="http://schemas.microsoft.com/office/drawing/2014/main" id="{DB9AA03D-1FC0-E050-4849-C96FFAAFA7A2}"/>
                </a:ext>
              </a:extLst>
            </p:cNvPr>
            <p:cNvSpPr/>
            <p:nvPr/>
          </p:nvSpPr>
          <p:spPr>
            <a:xfrm>
              <a:off x="589479" y="4910778"/>
              <a:ext cx="2843290" cy="25757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情報セキュリティのための方針群</a:t>
              </a:r>
            </a:p>
          </p:txBody>
        </p:sp>
        <p:sp>
          <p:nvSpPr>
            <p:cNvPr id="27" name="正方形/長方形 26">
              <a:extLst>
                <a:ext uri="{FF2B5EF4-FFF2-40B4-BE49-F238E27FC236}">
                  <a16:creationId xmlns:a16="http://schemas.microsoft.com/office/drawing/2014/main" id="{702CDCC9-BC60-9C64-B77B-17953B6DC975}"/>
                </a:ext>
              </a:extLst>
            </p:cNvPr>
            <p:cNvSpPr/>
            <p:nvPr/>
          </p:nvSpPr>
          <p:spPr>
            <a:xfrm>
              <a:off x="589480" y="5204629"/>
              <a:ext cx="2843290" cy="25757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情報セキュリティのための組織</a:t>
              </a:r>
            </a:p>
          </p:txBody>
        </p:sp>
        <p:sp>
          <p:nvSpPr>
            <p:cNvPr id="28" name="正方形/長方形 27">
              <a:extLst>
                <a:ext uri="{FF2B5EF4-FFF2-40B4-BE49-F238E27FC236}">
                  <a16:creationId xmlns:a16="http://schemas.microsoft.com/office/drawing/2014/main" id="{9F3D9B5D-E8C4-5DAA-DE46-FA803BE3BBEB}"/>
                </a:ext>
              </a:extLst>
            </p:cNvPr>
            <p:cNvSpPr/>
            <p:nvPr/>
          </p:nvSpPr>
          <p:spPr>
            <a:xfrm>
              <a:off x="589480" y="5495520"/>
              <a:ext cx="2843290" cy="25757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人的資源のセキュリティ</a:t>
              </a:r>
            </a:p>
          </p:txBody>
        </p:sp>
        <p:sp>
          <p:nvSpPr>
            <p:cNvPr id="29" name="正方形/長方形 28">
              <a:extLst>
                <a:ext uri="{FF2B5EF4-FFF2-40B4-BE49-F238E27FC236}">
                  <a16:creationId xmlns:a16="http://schemas.microsoft.com/office/drawing/2014/main" id="{E1777EF0-53B6-88B5-B64F-B73E70BBADF4}"/>
                </a:ext>
              </a:extLst>
            </p:cNvPr>
            <p:cNvSpPr/>
            <p:nvPr/>
          </p:nvSpPr>
          <p:spPr>
            <a:xfrm>
              <a:off x="589480" y="5786411"/>
              <a:ext cx="2843290" cy="25757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資産の管理</a:t>
              </a:r>
            </a:p>
          </p:txBody>
        </p:sp>
        <p:sp>
          <p:nvSpPr>
            <p:cNvPr id="30" name="正方形/長方形 29">
              <a:extLst>
                <a:ext uri="{FF2B5EF4-FFF2-40B4-BE49-F238E27FC236}">
                  <a16:creationId xmlns:a16="http://schemas.microsoft.com/office/drawing/2014/main" id="{ED01A0AB-BBC9-8DCB-2C1D-1A3B62C93BF9}"/>
                </a:ext>
              </a:extLst>
            </p:cNvPr>
            <p:cNvSpPr/>
            <p:nvPr/>
          </p:nvSpPr>
          <p:spPr>
            <a:xfrm>
              <a:off x="589480" y="6077302"/>
              <a:ext cx="2843290" cy="25757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アクセス制御</a:t>
              </a:r>
            </a:p>
          </p:txBody>
        </p:sp>
        <p:sp>
          <p:nvSpPr>
            <p:cNvPr id="31" name="正方形/長方形 30">
              <a:extLst>
                <a:ext uri="{FF2B5EF4-FFF2-40B4-BE49-F238E27FC236}">
                  <a16:creationId xmlns:a16="http://schemas.microsoft.com/office/drawing/2014/main" id="{296E7588-B993-1033-75B1-B0EF1542910A}"/>
                </a:ext>
              </a:extLst>
            </p:cNvPr>
            <p:cNvSpPr/>
            <p:nvPr/>
          </p:nvSpPr>
          <p:spPr>
            <a:xfrm>
              <a:off x="589480" y="6368193"/>
              <a:ext cx="2843290" cy="25757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暗号</a:t>
              </a:r>
            </a:p>
          </p:txBody>
        </p:sp>
        <p:sp>
          <p:nvSpPr>
            <p:cNvPr id="32" name="正方形/長方形 31">
              <a:extLst>
                <a:ext uri="{FF2B5EF4-FFF2-40B4-BE49-F238E27FC236}">
                  <a16:creationId xmlns:a16="http://schemas.microsoft.com/office/drawing/2014/main" id="{5A7B8B63-2A37-7252-20AC-F6300D316670}"/>
                </a:ext>
              </a:extLst>
            </p:cNvPr>
            <p:cNvSpPr/>
            <p:nvPr/>
          </p:nvSpPr>
          <p:spPr>
            <a:xfrm>
              <a:off x="589480" y="6659084"/>
              <a:ext cx="2843290" cy="25757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物理的及び環境的セキュリティ</a:t>
              </a:r>
            </a:p>
          </p:txBody>
        </p:sp>
        <p:sp>
          <p:nvSpPr>
            <p:cNvPr id="33" name="正方形/長方形 32">
              <a:extLst>
                <a:ext uri="{FF2B5EF4-FFF2-40B4-BE49-F238E27FC236}">
                  <a16:creationId xmlns:a16="http://schemas.microsoft.com/office/drawing/2014/main" id="{FC8B03D6-A5DA-6933-FE08-D0AAE8D72671}"/>
                </a:ext>
              </a:extLst>
            </p:cNvPr>
            <p:cNvSpPr/>
            <p:nvPr/>
          </p:nvSpPr>
          <p:spPr>
            <a:xfrm>
              <a:off x="589480" y="6949884"/>
              <a:ext cx="2843290" cy="25757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運用のセキュリティ</a:t>
              </a:r>
            </a:p>
          </p:txBody>
        </p:sp>
        <p:sp>
          <p:nvSpPr>
            <p:cNvPr id="34" name="正方形/長方形 33">
              <a:extLst>
                <a:ext uri="{FF2B5EF4-FFF2-40B4-BE49-F238E27FC236}">
                  <a16:creationId xmlns:a16="http://schemas.microsoft.com/office/drawing/2014/main" id="{BB70A846-D3CF-B856-EEC2-E31EDA3429D2}"/>
                </a:ext>
              </a:extLst>
            </p:cNvPr>
            <p:cNvSpPr/>
            <p:nvPr/>
          </p:nvSpPr>
          <p:spPr>
            <a:xfrm>
              <a:off x="589480" y="7234335"/>
              <a:ext cx="2843290" cy="25757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通信のセキュリティ</a:t>
              </a:r>
            </a:p>
          </p:txBody>
        </p:sp>
        <p:sp>
          <p:nvSpPr>
            <p:cNvPr id="35" name="正方形/長方形 34">
              <a:extLst>
                <a:ext uri="{FF2B5EF4-FFF2-40B4-BE49-F238E27FC236}">
                  <a16:creationId xmlns:a16="http://schemas.microsoft.com/office/drawing/2014/main" id="{B3811626-B582-08F7-4B3E-D9387D8C2952}"/>
                </a:ext>
              </a:extLst>
            </p:cNvPr>
            <p:cNvSpPr/>
            <p:nvPr/>
          </p:nvSpPr>
          <p:spPr>
            <a:xfrm>
              <a:off x="589480" y="7525226"/>
              <a:ext cx="2843290" cy="25757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システムの取得、開発及び保守</a:t>
              </a:r>
            </a:p>
          </p:txBody>
        </p:sp>
        <p:sp>
          <p:nvSpPr>
            <p:cNvPr id="36" name="正方形/長方形 35">
              <a:extLst>
                <a:ext uri="{FF2B5EF4-FFF2-40B4-BE49-F238E27FC236}">
                  <a16:creationId xmlns:a16="http://schemas.microsoft.com/office/drawing/2014/main" id="{FD75C21B-F524-97A8-920F-9E4AE8608202}"/>
                </a:ext>
              </a:extLst>
            </p:cNvPr>
            <p:cNvSpPr/>
            <p:nvPr/>
          </p:nvSpPr>
          <p:spPr>
            <a:xfrm>
              <a:off x="589480" y="7816117"/>
              <a:ext cx="2843290" cy="25757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供給者関係</a:t>
              </a:r>
            </a:p>
          </p:txBody>
        </p:sp>
        <p:sp>
          <p:nvSpPr>
            <p:cNvPr id="37" name="正方形/長方形 36">
              <a:extLst>
                <a:ext uri="{FF2B5EF4-FFF2-40B4-BE49-F238E27FC236}">
                  <a16:creationId xmlns:a16="http://schemas.microsoft.com/office/drawing/2014/main" id="{9F82FA79-02E6-6E8C-EAF4-0F588A5D2236}"/>
                </a:ext>
              </a:extLst>
            </p:cNvPr>
            <p:cNvSpPr/>
            <p:nvPr/>
          </p:nvSpPr>
          <p:spPr>
            <a:xfrm>
              <a:off x="589480" y="8106917"/>
              <a:ext cx="2843290" cy="25757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情報セキュリティインシデント管理</a:t>
              </a:r>
            </a:p>
          </p:txBody>
        </p:sp>
        <p:sp>
          <p:nvSpPr>
            <p:cNvPr id="38" name="正方形/長方形 37">
              <a:extLst>
                <a:ext uri="{FF2B5EF4-FFF2-40B4-BE49-F238E27FC236}">
                  <a16:creationId xmlns:a16="http://schemas.microsoft.com/office/drawing/2014/main" id="{A5CE1EB5-B775-B5D7-9F1C-BCB97C48A25A}"/>
                </a:ext>
              </a:extLst>
            </p:cNvPr>
            <p:cNvSpPr/>
            <p:nvPr/>
          </p:nvSpPr>
          <p:spPr>
            <a:xfrm>
              <a:off x="589480" y="8397807"/>
              <a:ext cx="2843290" cy="25757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bIns="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事業継続マネジメントにおける情報セキュリティの側面</a:t>
              </a:r>
            </a:p>
          </p:txBody>
        </p:sp>
        <p:sp>
          <p:nvSpPr>
            <p:cNvPr id="39" name="正方形/長方形 38">
              <a:extLst>
                <a:ext uri="{FF2B5EF4-FFF2-40B4-BE49-F238E27FC236}">
                  <a16:creationId xmlns:a16="http://schemas.microsoft.com/office/drawing/2014/main" id="{F1166615-EBA1-6248-9336-FD97C9D0D88B}"/>
                </a:ext>
              </a:extLst>
            </p:cNvPr>
            <p:cNvSpPr/>
            <p:nvPr/>
          </p:nvSpPr>
          <p:spPr>
            <a:xfrm>
              <a:off x="589480" y="8688697"/>
              <a:ext cx="2843290" cy="25757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遵守</a:t>
              </a:r>
            </a:p>
          </p:txBody>
        </p:sp>
        <p:sp>
          <p:nvSpPr>
            <p:cNvPr id="40" name="正方形/長方形 39">
              <a:extLst>
                <a:ext uri="{FF2B5EF4-FFF2-40B4-BE49-F238E27FC236}">
                  <a16:creationId xmlns:a16="http://schemas.microsoft.com/office/drawing/2014/main" id="{12C3963A-6089-0FA1-9A96-634BFAA942B8}"/>
                </a:ext>
              </a:extLst>
            </p:cNvPr>
            <p:cNvSpPr/>
            <p:nvPr/>
          </p:nvSpPr>
          <p:spPr>
            <a:xfrm>
              <a:off x="4332184" y="5095918"/>
              <a:ext cx="2065021" cy="25757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組織的管理策</a:t>
              </a:r>
            </a:p>
          </p:txBody>
        </p:sp>
        <p:sp>
          <p:nvSpPr>
            <p:cNvPr id="41" name="正方形/長方形 40">
              <a:extLst>
                <a:ext uri="{FF2B5EF4-FFF2-40B4-BE49-F238E27FC236}">
                  <a16:creationId xmlns:a16="http://schemas.microsoft.com/office/drawing/2014/main" id="{ED6691FC-47E4-B2D4-CA53-1CC1C56FABAE}"/>
                </a:ext>
              </a:extLst>
            </p:cNvPr>
            <p:cNvSpPr/>
            <p:nvPr/>
          </p:nvSpPr>
          <p:spPr>
            <a:xfrm>
              <a:off x="4332184" y="5501262"/>
              <a:ext cx="2065021" cy="25757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人的管理策</a:t>
              </a:r>
            </a:p>
          </p:txBody>
        </p:sp>
        <p:sp>
          <p:nvSpPr>
            <p:cNvPr id="42" name="正方形/長方形 41">
              <a:extLst>
                <a:ext uri="{FF2B5EF4-FFF2-40B4-BE49-F238E27FC236}">
                  <a16:creationId xmlns:a16="http://schemas.microsoft.com/office/drawing/2014/main" id="{4B38FD79-372A-E5CC-D566-ADB73CABC892}"/>
                </a:ext>
              </a:extLst>
            </p:cNvPr>
            <p:cNvSpPr/>
            <p:nvPr/>
          </p:nvSpPr>
          <p:spPr>
            <a:xfrm>
              <a:off x="4332184" y="5906606"/>
              <a:ext cx="2065021" cy="25757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物理的管理策</a:t>
              </a:r>
            </a:p>
          </p:txBody>
        </p:sp>
        <p:sp>
          <p:nvSpPr>
            <p:cNvPr id="43" name="正方形/長方形 42">
              <a:extLst>
                <a:ext uri="{FF2B5EF4-FFF2-40B4-BE49-F238E27FC236}">
                  <a16:creationId xmlns:a16="http://schemas.microsoft.com/office/drawing/2014/main" id="{28350633-3110-E210-A840-0F244DA511CA}"/>
                </a:ext>
              </a:extLst>
            </p:cNvPr>
            <p:cNvSpPr/>
            <p:nvPr/>
          </p:nvSpPr>
          <p:spPr>
            <a:xfrm>
              <a:off x="4332184" y="6311950"/>
              <a:ext cx="2065021" cy="25757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技術的管理策</a:t>
              </a:r>
            </a:p>
          </p:txBody>
        </p:sp>
        <p:sp>
          <p:nvSpPr>
            <p:cNvPr id="44" name="矢印: 右 43">
              <a:extLst>
                <a:ext uri="{FF2B5EF4-FFF2-40B4-BE49-F238E27FC236}">
                  <a16:creationId xmlns:a16="http://schemas.microsoft.com/office/drawing/2014/main" id="{FC685025-3546-3B33-3E14-73F373042110}"/>
                </a:ext>
              </a:extLst>
            </p:cNvPr>
            <p:cNvSpPr/>
            <p:nvPr/>
          </p:nvSpPr>
          <p:spPr>
            <a:xfrm>
              <a:off x="3598398" y="6228978"/>
              <a:ext cx="604201" cy="1117789"/>
            </a:xfrm>
            <a:prstGeom prst="rightArrow">
              <a:avLst/>
            </a:prstGeom>
            <a:solidFill>
              <a:srgbClr val="4472C4"/>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white"/>
                  </a:solidFill>
                  <a:effectLst/>
                  <a:uLnTx/>
                  <a:uFillTx/>
                  <a:latin typeface="メイリオ"/>
                  <a:ea typeface="メイリオ"/>
                  <a:cs typeface="+mn-cs"/>
                </a:rPr>
                <a:t>改訂</a:t>
              </a:r>
            </a:p>
          </p:txBody>
        </p:sp>
        <p:sp>
          <p:nvSpPr>
            <p:cNvPr id="45" name="テキスト ボックス 44">
              <a:extLst>
                <a:ext uri="{FF2B5EF4-FFF2-40B4-BE49-F238E27FC236}">
                  <a16:creationId xmlns:a16="http://schemas.microsoft.com/office/drawing/2014/main" id="{549C9AE7-761A-FF6F-8FEE-738FDCFB99F6}"/>
                </a:ext>
              </a:extLst>
            </p:cNvPr>
            <p:cNvSpPr txBox="1"/>
            <p:nvPr/>
          </p:nvSpPr>
          <p:spPr>
            <a:xfrm>
              <a:off x="606147" y="4622295"/>
              <a:ext cx="2809953" cy="25391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ISO/IEC 27002:2013</a:t>
              </a:r>
              <a:endParaRPr kumimoji="1" lang="ja-JP" altLang="en-US" sz="105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6" name="テキスト ボックス 45">
              <a:extLst>
                <a:ext uri="{FF2B5EF4-FFF2-40B4-BE49-F238E27FC236}">
                  <a16:creationId xmlns:a16="http://schemas.microsoft.com/office/drawing/2014/main" id="{1CBBF0D7-0106-3FD8-C99A-93F3E4D5F69C}"/>
                </a:ext>
              </a:extLst>
            </p:cNvPr>
            <p:cNvSpPr txBox="1"/>
            <p:nvPr/>
          </p:nvSpPr>
          <p:spPr>
            <a:xfrm>
              <a:off x="3959717" y="4622295"/>
              <a:ext cx="2809953" cy="2616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ISO/IEC 27002:2022</a:t>
              </a:r>
              <a:endParaRPr kumimoji="1" lang="ja-JP" altLang="en-US" sz="1050" b="1" i="0" u="none" strike="noStrike" kern="1200" cap="none" spc="0" normalizeH="0" baseline="0" noProof="0">
                <a:ln>
                  <a:noFill/>
                </a:ln>
                <a:solidFill>
                  <a:prstClr val="black"/>
                </a:solidFill>
                <a:effectLst/>
                <a:uLnTx/>
                <a:uFillTx/>
                <a:latin typeface="メイリオ"/>
                <a:ea typeface="メイリオ"/>
                <a:cs typeface="+mn-cs"/>
              </a:endParaRPr>
            </a:p>
          </p:txBody>
        </p:sp>
      </p:grpSp>
      <p:sp>
        <p:nvSpPr>
          <p:cNvPr id="50" name="テキスト プレースホルダー 1">
            <a:extLst>
              <a:ext uri="{FF2B5EF4-FFF2-40B4-BE49-F238E27FC236}">
                <a16:creationId xmlns:a16="http://schemas.microsoft.com/office/drawing/2014/main" id="{F880A5BA-F816-1E00-C866-ECF4B4A09635}"/>
              </a:ext>
            </a:extLst>
          </p:cNvPr>
          <p:cNvSpPr>
            <a:spLocks noGrp="1"/>
          </p:cNvSpPr>
          <p:nvPr>
            <p:ph type="body" sz="quarter" idx="25"/>
          </p:nvPr>
        </p:nvSpPr>
        <p:spPr>
          <a:xfrm>
            <a:off x="619200" y="835200"/>
            <a:ext cx="6238800" cy="417600"/>
          </a:xfrm>
        </p:spPr>
        <p:txBody>
          <a:bodyPr/>
          <a:lstStyle/>
          <a:p>
            <a:r>
              <a:rPr kumimoji="1" lang="ja-JP" altLang="en-US" u="sng">
                <a:uFill>
                  <a:solidFill>
                    <a:schemeClr val="bg1"/>
                  </a:solidFill>
                </a:uFill>
                <a:hlinkClick r:id="rId3" action="ppaction://hlinksldjump"/>
              </a:rPr>
              <a:t>第</a:t>
            </a:r>
            <a:r>
              <a:rPr kumimoji="1" lang="en-US" altLang="ja-JP" u="sng">
                <a:uFill>
                  <a:solidFill>
                    <a:schemeClr val="bg1"/>
                  </a:solidFill>
                </a:uFill>
                <a:hlinkClick r:id="rId3" action="ppaction://hlinksldjump"/>
              </a:rPr>
              <a:t>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管理策のテーマと属性</a:t>
            </a:r>
            <a:br>
              <a:rPr kumimoji="1" lang="ja-JP" altLang="en-US"/>
            </a:br>
            <a:r>
              <a:rPr kumimoji="1" lang="ja-JP" altLang="en-US"/>
              <a:t>　</a:t>
            </a:r>
            <a:r>
              <a:rPr lang="en-US" altLang="ja-JP"/>
              <a:t>9-1.</a:t>
            </a:r>
            <a:r>
              <a:rPr lang="ja-JP" altLang="en-US"/>
              <a:t> </a:t>
            </a:r>
            <a:r>
              <a:rPr kumimoji="1" lang="ja-JP" altLang="en-US" sz="1100" u="sng" baseline="0">
                <a:solidFill>
                  <a:schemeClr val="tx1"/>
                </a:solidFill>
                <a:uFill>
                  <a:solidFill>
                    <a:schemeClr val="bg1"/>
                  </a:solidFill>
                </a:uFill>
                <a:latin typeface="+mn-ea"/>
                <a:ea typeface="+mn-ea"/>
              </a:rPr>
              <a:t>管理策の分類と構成</a:t>
            </a:r>
            <a:endParaRPr lang="en-US" altLang="ja-JP" u="sng">
              <a:uFill>
                <a:solidFill>
                  <a:schemeClr val="bg1"/>
                </a:solidFill>
              </a:uFill>
              <a:latin typeface="+mn-ea"/>
              <a:ea typeface="+mn-ea"/>
            </a:endParaRPr>
          </a:p>
        </p:txBody>
      </p:sp>
    </p:spTree>
    <p:extLst>
      <p:ext uri="{BB962C8B-B14F-4D97-AF65-F5344CB8AC3E}">
        <p14:creationId xmlns:p14="http://schemas.microsoft.com/office/powerpoint/2010/main" val="353422132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C13A2F65-EEDD-AF24-A645-21844E01ECE2}"/>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テキスト プレースホルダー 2">
            <a:extLst>
              <a:ext uri="{FF2B5EF4-FFF2-40B4-BE49-F238E27FC236}">
                <a16:creationId xmlns:a16="http://schemas.microsoft.com/office/drawing/2014/main" id="{80FD7F06-D2A1-3D47-012D-42F7EDBFC116}"/>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2</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事例を知る：重大なインシデント発生から課題解決まで</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2-1.</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情報セキュリティの概況</a:t>
            </a:r>
          </a:p>
        </p:txBody>
      </p:sp>
      <p:sp>
        <p:nvSpPr>
          <p:cNvPr id="7" name="四角形: 角を丸くする 6">
            <a:extLst>
              <a:ext uri="{FF2B5EF4-FFF2-40B4-BE49-F238E27FC236}">
                <a16:creationId xmlns:a16="http://schemas.microsoft.com/office/drawing/2014/main" id="{4E6E9D65-A0FD-2504-BA46-DB13D51F3076}"/>
              </a:ext>
            </a:extLst>
          </p:cNvPr>
          <p:cNvSpPr/>
          <p:nvPr/>
        </p:nvSpPr>
        <p:spPr>
          <a:xfrm>
            <a:off x="769188" y="4433910"/>
            <a:ext cx="1833227" cy="3589020"/>
          </a:xfrm>
          <a:prstGeom prst="roundRect">
            <a:avLst/>
          </a:prstGeom>
          <a:noFill/>
          <a:ln>
            <a:solidFill>
              <a:schemeClr val="accent1"/>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二等辺三角形 8">
            <a:extLst>
              <a:ext uri="{FF2B5EF4-FFF2-40B4-BE49-F238E27FC236}">
                <a16:creationId xmlns:a16="http://schemas.microsoft.com/office/drawing/2014/main" id="{FDC09FBE-6FCE-BA7B-A04F-BB6141E52F3C}"/>
              </a:ext>
            </a:extLst>
          </p:cNvPr>
          <p:cNvSpPr/>
          <p:nvPr/>
        </p:nvSpPr>
        <p:spPr>
          <a:xfrm rot="5400000">
            <a:off x="2676566" y="5997048"/>
            <a:ext cx="222696" cy="201868"/>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graphicFrame>
        <p:nvGraphicFramePr>
          <p:cNvPr id="10" name="表 10">
            <a:extLst>
              <a:ext uri="{FF2B5EF4-FFF2-40B4-BE49-F238E27FC236}">
                <a16:creationId xmlns:a16="http://schemas.microsoft.com/office/drawing/2014/main" id="{17B3BBA1-4FE9-DEE3-9FFA-C2F3315F9CCF}"/>
              </a:ext>
            </a:extLst>
          </p:cNvPr>
          <p:cNvGraphicFramePr>
            <a:graphicFrameLocks noGrp="1"/>
          </p:cNvGraphicFramePr>
          <p:nvPr>
            <p:extLst>
              <p:ext uri="{D42A27DB-BD31-4B8C-83A1-F6EECF244321}">
                <p14:modId xmlns:p14="http://schemas.microsoft.com/office/powerpoint/2010/main" val="1418352398"/>
              </p:ext>
            </p:extLst>
          </p:nvPr>
        </p:nvGraphicFramePr>
        <p:xfrm>
          <a:off x="2962274" y="4433909"/>
          <a:ext cx="3145588" cy="3589018"/>
        </p:xfrm>
        <a:graphic>
          <a:graphicData uri="http://schemas.openxmlformats.org/drawingml/2006/table">
            <a:tbl>
              <a:tblPr firstRow="1" bandRow="1">
                <a:tableStyleId>{5C22544A-7EE6-4342-B048-85BDC9FD1C3A}</a:tableStyleId>
              </a:tblPr>
              <a:tblGrid>
                <a:gridCol w="3145588">
                  <a:extLst>
                    <a:ext uri="{9D8B030D-6E8A-4147-A177-3AD203B41FA5}">
                      <a16:colId xmlns:a16="http://schemas.microsoft.com/office/drawing/2014/main" val="727053212"/>
                    </a:ext>
                  </a:extLst>
                </a:gridCol>
              </a:tblGrid>
              <a:tr h="290288">
                <a:tc>
                  <a:txBody>
                    <a:bodyPr/>
                    <a:lstStyle/>
                    <a:p>
                      <a:r>
                        <a:rPr kumimoji="1" lang="ja-JP" altLang="en-US" sz="1050" b="1">
                          <a:solidFill>
                            <a:schemeClr val="bg1"/>
                          </a:solidFill>
                          <a:latin typeface="メイリオ" panose="020B0604030504040204" pitchFamily="50" charset="-128"/>
                          <a:ea typeface="メイリオ" panose="020B0604030504040204" pitchFamily="50" charset="-128"/>
                        </a:rPr>
                        <a:t>目的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extLst>
                  <a:ext uri="{0D108BD9-81ED-4DB2-BD59-A6C34878D82A}">
                    <a16:rowId xmlns:a16="http://schemas.microsoft.com/office/drawing/2014/main" val="4211864530"/>
                  </a:ext>
                </a:extLst>
              </a:tr>
              <a:tr h="844475">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a:solidFill>
                            <a:srgbClr val="000000"/>
                          </a:solidFill>
                          <a:latin typeface="メイリオ" panose="020B0604030504040204" pitchFamily="50" charset="-128"/>
                          <a:ea typeface="メイリオ" panose="020B0604030504040204" pitchFamily="50" charset="-128"/>
                        </a:rPr>
                        <a:t>脅威</a:t>
                      </a:r>
                      <a:r>
                        <a:rPr kumimoji="1" lang="ja-JP" altLang="en-US" sz="1050" b="0">
                          <a:solidFill>
                            <a:schemeClr val="tx1"/>
                          </a:solidFill>
                          <a:latin typeface="メイリオ" panose="020B0604030504040204" pitchFamily="50" charset="-128"/>
                          <a:ea typeface="メイリオ" panose="020B0604030504040204" pitchFamily="50" charset="-128"/>
                        </a:rPr>
                        <a:t>情報を把握することで、攻撃の傾向や手法、そして最新の</a:t>
                      </a:r>
                      <a:r>
                        <a:rPr kumimoji="1" lang="ja-JP" altLang="en-US" sz="1050" b="0">
                          <a:solidFill>
                            <a:srgbClr val="000000"/>
                          </a:solidFill>
                          <a:latin typeface="メイリオ" panose="020B0604030504040204" pitchFamily="50" charset="-128"/>
                          <a:ea typeface="メイリオ" panose="020B0604030504040204" pitchFamily="50" charset="-128"/>
                          <a:hlinkClick r:id="rId3" action="ppaction://hlinksldjump">
                            <a:extLst>
                              <a:ext uri="{A12FA001-AC4F-418D-AE19-62706E023703}">
                                <ahyp:hlinkClr xmlns:ahyp="http://schemas.microsoft.com/office/drawing/2018/hyperlinkcolor" val="tx"/>
                              </a:ext>
                            </a:extLst>
                          </a:hlinkClick>
                        </a:rPr>
                        <a:t>脆弱性</a:t>
                      </a:r>
                      <a:r>
                        <a:rPr kumimoji="1" lang="ja-JP" altLang="en-US" sz="1050" b="0">
                          <a:solidFill>
                            <a:schemeClr val="tx1"/>
                          </a:solidFill>
                          <a:latin typeface="メイリオ" panose="020B0604030504040204" pitchFamily="50" charset="-128"/>
                          <a:ea typeface="メイリオ" panose="020B0604030504040204" pitchFamily="50" charset="-128"/>
                        </a:rPr>
                        <a:t>情報からセキュリティリスクを把握し、適切な予防策や対策を講じること</a:t>
                      </a:r>
                      <a:endParaRPr kumimoji="1" lang="en-US" altLang="ja-JP" sz="1050" b="0">
                        <a:solidFill>
                          <a:schemeClr val="tx1"/>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74714971"/>
                  </a:ext>
                </a:extLst>
              </a:tr>
              <a:tr h="290288">
                <a:tc>
                  <a:txBody>
                    <a:bodyPr/>
                    <a:lstStyle/>
                    <a:p>
                      <a:r>
                        <a:rPr kumimoji="1" lang="ja-JP" altLang="en-US" sz="1050" b="1">
                          <a:solidFill>
                            <a:schemeClr val="bg1"/>
                          </a:solidFill>
                          <a:latin typeface="メイリオ" panose="020B0604030504040204" pitchFamily="50" charset="-128"/>
                          <a:ea typeface="メイリオ" panose="020B0604030504040204" pitchFamily="50" charset="-128"/>
                        </a:rPr>
                        <a:t>学べる内容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extLst>
                  <a:ext uri="{0D108BD9-81ED-4DB2-BD59-A6C34878D82A}">
                    <a16:rowId xmlns:a16="http://schemas.microsoft.com/office/drawing/2014/main" val="3864053846"/>
                  </a:ext>
                </a:extLst>
              </a:tr>
              <a:tr h="659746">
                <a:tc>
                  <a:txBody>
                    <a:bodyPr/>
                    <a:lstStyle/>
                    <a:p>
                      <a:pPr marL="0" indent="0">
                        <a:buFont typeface="Arial" panose="020B0604020202020204" pitchFamily="34" charset="0"/>
                        <a:buNone/>
                      </a:pPr>
                      <a:r>
                        <a:rPr kumimoji="1" lang="ja-JP" altLang="en-US" sz="1050" b="0">
                          <a:solidFill>
                            <a:schemeClr val="tx1"/>
                          </a:solidFill>
                          <a:latin typeface="メイリオ" panose="020B0604030504040204" pitchFamily="50" charset="-128"/>
                          <a:ea typeface="メイリオ" panose="020B0604030504040204" pitchFamily="50" charset="-128"/>
                        </a:rPr>
                        <a:t>・攻撃手法や攻撃者の手口</a:t>
                      </a:r>
                      <a:endParaRPr kumimoji="1" lang="en-US" altLang="ja-JP" sz="1050" b="0">
                        <a:solidFill>
                          <a:schemeClr val="tx1"/>
                        </a:solidFill>
                        <a:latin typeface="メイリオ" panose="020B0604030504040204" pitchFamily="50" charset="-128"/>
                        <a:ea typeface="メイリオ" panose="020B0604030504040204" pitchFamily="50" charset="-128"/>
                      </a:endParaRPr>
                    </a:p>
                    <a:p>
                      <a:pPr marL="0" indent="0">
                        <a:buFont typeface="Arial" panose="020B0604020202020204" pitchFamily="34" charset="0"/>
                        <a:buNone/>
                      </a:pPr>
                      <a:r>
                        <a:rPr kumimoji="1" lang="ja-JP" altLang="en-US" sz="1050" b="0">
                          <a:solidFill>
                            <a:schemeClr val="tx1"/>
                          </a:solidFill>
                          <a:latin typeface="メイリオ" panose="020B0604030504040204" pitchFamily="50" charset="-128"/>
                          <a:ea typeface="メイリオ" panose="020B0604030504040204" pitchFamily="50" charset="-128"/>
                        </a:rPr>
                        <a:t>・最近の攻撃傾向</a:t>
                      </a:r>
                      <a:endParaRPr kumimoji="1" lang="en-US" altLang="ja-JP" sz="1050" b="0">
                        <a:solidFill>
                          <a:schemeClr val="tx1"/>
                        </a:solidFill>
                        <a:latin typeface="メイリオ" panose="020B0604030504040204" pitchFamily="50" charset="-128"/>
                        <a:ea typeface="メイリオ" panose="020B0604030504040204" pitchFamily="50" charset="-128"/>
                      </a:endParaRPr>
                    </a:p>
                    <a:p>
                      <a:pPr marL="0" indent="0">
                        <a:buFont typeface="Arial" panose="020B0604020202020204" pitchFamily="34" charset="0"/>
                        <a:buNone/>
                      </a:pPr>
                      <a:r>
                        <a:rPr kumimoji="1" lang="ja-JP" altLang="en-US" sz="1050" b="0">
                          <a:solidFill>
                            <a:schemeClr val="tx1"/>
                          </a:solidFill>
                          <a:latin typeface="メイリオ" panose="020B0604030504040204" pitchFamily="50" charset="-128"/>
                          <a:ea typeface="メイリオ" panose="020B0604030504040204" pitchFamily="50" charset="-128"/>
                        </a:rPr>
                        <a:t>・脅威に対するセキュリティ対策方法</a:t>
                      </a:r>
                      <a:endParaRPr kumimoji="1" lang="en-US" altLang="ja-JP" sz="1050" b="0">
                        <a:solidFill>
                          <a:schemeClr val="tx1"/>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17329498"/>
                  </a:ext>
                </a:extLst>
              </a:tr>
              <a:tr h="290288">
                <a:tc>
                  <a:txBody>
                    <a:bodyPr/>
                    <a:lstStyle/>
                    <a:p>
                      <a:r>
                        <a:rPr kumimoji="1" lang="ja-JP" altLang="en-US" sz="1050" b="1">
                          <a:solidFill>
                            <a:schemeClr val="bg1"/>
                          </a:solidFill>
                          <a:latin typeface="メイリオ" panose="020B0604030504040204" pitchFamily="50" charset="-128"/>
                          <a:ea typeface="メイリオ" panose="020B0604030504040204" pitchFamily="50" charset="-128"/>
                        </a:rPr>
                        <a:t>活用例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extLst>
                  <a:ext uri="{0D108BD9-81ED-4DB2-BD59-A6C34878D82A}">
                    <a16:rowId xmlns:a16="http://schemas.microsoft.com/office/drawing/2014/main" val="892664734"/>
                  </a:ext>
                </a:extLst>
              </a:tr>
              <a:tr h="1213933">
                <a:tc>
                  <a:txBody>
                    <a:bodyPr/>
                    <a:lstStyle/>
                    <a:p>
                      <a:pPr marL="0" indent="0">
                        <a:buFont typeface="Arial" panose="020B0604020202020204" pitchFamily="34" charset="0"/>
                        <a:buNone/>
                      </a:pPr>
                      <a:r>
                        <a:rPr kumimoji="1" lang="ja-JP" altLang="en-US" sz="1050" b="0">
                          <a:solidFill>
                            <a:schemeClr val="tx1"/>
                          </a:solidFill>
                          <a:latin typeface="メイリオ" panose="020B0604030504040204" pitchFamily="50" charset="-128"/>
                          <a:ea typeface="メイリオ" panose="020B0604030504040204" pitchFamily="50" charset="-128"/>
                        </a:rPr>
                        <a:t>・攻撃の予防</a:t>
                      </a:r>
                      <a:endParaRPr kumimoji="1" lang="en-US" altLang="ja-JP" sz="1050" b="0">
                        <a:solidFill>
                          <a:schemeClr val="tx1"/>
                        </a:solidFill>
                        <a:latin typeface="メイリオ" panose="020B0604030504040204" pitchFamily="50" charset="-128"/>
                        <a:ea typeface="メイリオ" panose="020B0604030504040204" pitchFamily="50" charset="-128"/>
                      </a:endParaRPr>
                    </a:p>
                    <a:p>
                      <a:pPr marL="0" indent="0">
                        <a:buFont typeface="Arial" panose="020B0604020202020204" pitchFamily="34" charset="0"/>
                        <a:buNone/>
                      </a:pPr>
                      <a:r>
                        <a:rPr kumimoji="1" lang="ja-JP" altLang="en-US" sz="1050" b="0">
                          <a:solidFill>
                            <a:schemeClr val="tx1"/>
                          </a:solidFill>
                          <a:latin typeface="メイリオ" panose="020B0604030504040204" pitchFamily="50" charset="-128"/>
                          <a:ea typeface="メイリオ" panose="020B0604030504040204" pitchFamily="50" charset="-128"/>
                        </a:rPr>
                        <a:t>・セキュリティリスク管理、対策の強化</a:t>
                      </a:r>
                      <a:endParaRPr kumimoji="1" lang="en-US" altLang="ja-JP" sz="1050" b="0">
                        <a:solidFill>
                          <a:schemeClr val="tx1"/>
                        </a:solidFill>
                        <a:latin typeface="メイリオ" panose="020B0604030504040204" pitchFamily="50" charset="-128"/>
                        <a:ea typeface="メイリオ" panose="020B0604030504040204" pitchFamily="50" charset="-128"/>
                      </a:endParaRPr>
                    </a:p>
                    <a:p>
                      <a:pPr marL="0" indent="0">
                        <a:buFont typeface="Arial" panose="020B0604020202020204" pitchFamily="34" charset="0"/>
                        <a:buNone/>
                      </a:pPr>
                      <a:r>
                        <a:rPr kumimoji="1" lang="ja-JP" altLang="en-US" sz="1050" b="0">
                          <a:solidFill>
                            <a:schemeClr val="tx1"/>
                          </a:solidFill>
                          <a:latin typeface="メイリオ" panose="020B0604030504040204" pitchFamily="50" charset="-128"/>
                          <a:ea typeface="メイリオ" panose="020B0604030504040204" pitchFamily="50" charset="-128"/>
                        </a:rPr>
                        <a:t>・</a:t>
                      </a:r>
                      <a:r>
                        <a:rPr kumimoji="1" lang="ja-JP" altLang="en-US" sz="1050" b="0">
                          <a:solidFill>
                            <a:srgbClr val="000000"/>
                          </a:solidFill>
                          <a:latin typeface="メイリオ" panose="020B0604030504040204" pitchFamily="50" charset="-128"/>
                          <a:ea typeface="メイリオ" panose="020B0604030504040204" pitchFamily="50" charset="-128"/>
                          <a:hlinkClick r:id="rId3" action="ppaction://hlinksldjump">
                            <a:extLst>
                              <a:ext uri="{A12FA001-AC4F-418D-AE19-62706E023703}">
                                <ahyp:hlinkClr xmlns:ahyp="http://schemas.microsoft.com/office/drawing/2018/hyperlinkcolor" val="tx"/>
                              </a:ext>
                            </a:extLst>
                          </a:hlinkClick>
                        </a:rPr>
                        <a:t>セキュリティポリシー</a:t>
                      </a:r>
                      <a:r>
                        <a:rPr kumimoji="1" lang="ja-JP" altLang="en-US" sz="1050" b="0">
                          <a:solidFill>
                            <a:schemeClr val="tx1"/>
                          </a:solidFill>
                          <a:latin typeface="メイリオ" panose="020B0604030504040204" pitchFamily="50" charset="-128"/>
                          <a:ea typeface="メイリオ" panose="020B0604030504040204" pitchFamily="50" charset="-128"/>
                        </a:rPr>
                        <a:t>の改善</a:t>
                      </a:r>
                      <a:endParaRPr kumimoji="1" lang="en-US" altLang="ja-JP" sz="1050" b="0">
                        <a:solidFill>
                          <a:schemeClr val="tx1"/>
                        </a:solidFill>
                        <a:latin typeface="メイリオ" panose="020B0604030504040204" pitchFamily="50" charset="-128"/>
                        <a:ea typeface="メイリオ" panose="020B0604030504040204" pitchFamily="50" charset="-128"/>
                      </a:endParaRPr>
                    </a:p>
                    <a:p>
                      <a:pPr marL="0" indent="0">
                        <a:buFont typeface="Arial" panose="020B0604020202020204" pitchFamily="34" charset="0"/>
                        <a:buNone/>
                      </a:pPr>
                      <a:r>
                        <a:rPr kumimoji="1" lang="ja-JP" altLang="en-US" sz="1050" b="0">
                          <a:solidFill>
                            <a:schemeClr val="tx1"/>
                          </a:solidFill>
                          <a:latin typeface="メイリオ" panose="020B0604030504040204" pitchFamily="50" charset="-128"/>
                          <a:ea typeface="メイリオ" panose="020B0604030504040204" pitchFamily="50" charset="-128"/>
                        </a:rPr>
                        <a:t>・</a:t>
                      </a:r>
                      <a:r>
                        <a:rPr kumimoji="1" lang="ja-JP" altLang="en-US" sz="1050" b="0">
                          <a:solidFill>
                            <a:srgbClr val="000000"/>
                          </a:solidFill>
                          <a:latin typeface="メイリオ" panose="020B0604030504040204" pitchFamily="50" charset="-128"/>
                          <a:ea typeface="メイリオ" panose="020B0604030504040204" pitchFamily="50" charset="-128"/>
                          <a:hlinkClick r:id="rId3" action="ppaction://hlinksldjump">
                            <a:extLst>
                              <a:ext uri="{A12FA001-AC4F-418D-AE19-62706E023703}">
                                <ahyp:hlinkClr xmlns:ahyp="http://schemas.microsoft.com/office/drawing/2018/hyperlinkcolor" val="tx"/>
                              </a:ext>
                            </a:extLst>
                          </a:hlinkClick>
                        </a:rPr>
                        <a:t>セキュリティインシデント</a:t>
                      </a:r>
                      <a:r>
                        <a:rPr kumimoji="1" lang="ja-JP" altLang="en-US" sz="1050" b="0">
                          <a:solidFill>
                            <a:schemeClr val="tx1"/>
                          </a:solidFill>
                          <a:latin typeface="メイリオ" panose="020B0604030504040204" pitchFamily="50" charset="-128"/>
                          <a:ea typeface="メイリオ" panose="020B0604030504040204" pitchFamily="50" charset="-128"/>
                        </a:rPr>
                        <a:t>への対応</a:t>
                      </a:r>
                      <a:endParaRPr kumimoji="1" lang="en-US" altLang="ja-JP" sz="1050" b="0">
                        <a:solidFill>
                          <a:schemeClr val="tx1"/>
                        </a:solidFill>
                        <a:latin typeface="メイリオ" panose="020B0604030504040204" pitchFamily="50" charset="-128"/>
                        <a:ea typeface="メイリオ" panose="020B0604030504040204" pitchFamily="50" charset="-128"/>
                      </a:endParaRPr>
                    </a:p>
                    <a:p>
                      <a:pPr marL="0" indent="0">
                        <a:buFont typeface="Arial" panose="020B0604020202020204" pitchFamily="34" charset="0"/>
                        <a:buNone/>
                      </a:pPr>
                      <a:r>
                        <a:rPr kumimoji="1" lang="ja-JP" altLang="en-US" sz="1050" b="0">
                          <a:solidFill>
                            <a:schemeClr val="tx1"/>
                          </a:solidFill>
                          <a:latin typeface="メイリオ" panose="020B0604030504040204" pitchFamily="50" charset="-128"/>
                          <a:ea typeface="メイリオ" panose="020B0604030504040204" pitchFamily="50" charset="-128"/>
                        </a:rPr>
                        <a:t>・脅威トレンドの把握、共有</a:t>
                      </a:r>
                      <a:endParaRPr kumimoji="1" lang="en-US" altLang="ja-JP" sz="1050" b="0">
                        <a:solidFill>
                          <a:schemeClr val="tx1"/>
                        </a:solidFill>
                        <a:latin typeface="メイリオ" panose="020B0604030504040204" pitchFamily="50" charset="-128"/>
                        <a:ea typeface="メイリオ" panose="020B0604030504040204" pitchFamily="50" charset="-128"/>
                      </a:endParaRPr>
                    </a:p>
                    <a:p>
                      <a:pPr marL="0" indent="0">
                        <a:buFont typeface="Arial" panose="020B0604020202020204" pitchFamily="34" charset="0"/>
                        <a:buNone/>
                      </a:pPr>
                      <a:r>
                        <a:rPr kumimoji="1" lang="ja-JP" altLang="en-US" sz="1050" b="0">
                          <a:solidFill>
                            <a:schemeClr val="tx1"/>
                          </a:solidFill>
                          <a:latin typeface="メイリオ" panose="020B0604030504040204" pitchFamily="50" charset="-128"/>
                          <a:ea typeface="メイリオ" panose="020B0604030504040204" pitchFamily="50" charset="-128"/>
                        </a:rPr>
                        <a:t>・セキュリティ意識の向上</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50907588"/>
                  </a:ext>
                </a:extLst>
              </a:tr>
            </a:tbl>
          </a:graphicData>
        </a:graphic>
      </p:graphicFrame>
      <p:pic>
        <p:nvPicPr>
          <p:cNvPr id="8" name="図 7">
            <a:extLst>
              <a:ext uri="{FF2B5EF4-FFF2-40B4-BE49-F238E27FC236}">
                <a16:creationId xmlns:a16="http://schemas.microsoft.com/office/drawing/2014/main" id="{60B57DF3-010B-18DE-D23F-97C144BBD14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38999" y="4770322"/>
            <a:ext cx="726139" cy="726139"/>
          </a:xfrm>
          <a:prstGeom prst="rect">
            <a:avLst/>
          </a:prstGeom>
        </p:spPr>
      </p:pic>
      <p:pic>
        <p:nvPicPr>
          <p:cNvPr id="12" name="図 11">
            <a:extLst>
              <a:ext uri="{FF2B5EF4-FFF2-40B4-BE49-F238E27FC236}">
                <a16:creationId xmlns:a16="http://schemas.microsoft.com/office/drawing/2014/main" id="{BAEC956C-D981-3B39-F89D-27D7AFCE1FE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92219" y="4770322"/>
            <a:ext cx="726139" cy="726139"/>
          </a:xfrm>
          <a:prstGeom prst="rect">
            <a:avLst/>
          </a:prstGeom>
        </p:spPr>
      </p:pic>
      <p:sp>
        <p:nvSpPr>
          <p:cNvPr id="13" name="テキスト ボックス 12">
            <a:extLst>
              <a:ext uri="{FF2B5EF4-FFF2-40B4-BE49-F238E27FC236}">
                <a16:creationId xmlns:a16="http://schemas.microsoft.com/office/drawing/2014/main" id="{F122B1FB-77B0-FA07-D676-13548D228F5F}"/>
              </a:ext>
            </a:extLst>
          </p:cNvPr>
          <p:cNvSpPr txBox="1"/>
          <p:nvPr/>
        </p:nvSpPr>
        <p:spPr>
          <a:xfrm>
            <a:off x="967128" y="5537902"/>
            <a:ext cx="1448652" cy="215444"/>
          </a:xfrm>
          <a:prstGeom prst="rect">
            <a:avLst/>
          </a:prstGeom>
          <a:noFill/>
        </p:spPr>
        <p:txBody>
          <a:bodyPr wrap="square" rtlCol="0" anchor="ctr"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「情報セキュリティ白書」</a:t>
            </a:r>
          </a:p>
        </p:txBody>
      </p:sp>
      <p:pic>
        <p:nvPicPr>
          <p:cNvPr id="15" name="図 14">
            <a:extLst>
              <a:ext uri="{FF2B5EF4-FFF2-40B4-BE49-F238E27FC236}">
                <a16:creationId xmlns:a16="http://schemas.microsoft.com/office/drawing/2014/main" id="{48C45219-C5CD-C7F5-BD7C-DD718E371A8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50999" y="6399062"/>
            <a:ext cx="726139" cy="726139"/>
          </a:xfrm>
          <a:prstGeom prst="rect">
            <a:avLst/>
          </a:prstGeom>
        </p:spPr>
      </p:pic>
      <p:pic>
        <p:nvPicPr>
          <p:cNvPr id="18" name="図 17">
            <a:extLst>
              <a:ext uri="{FF2B5EF4-FFF2-40B4-BE49-F238E27FC236}">
                <a16:creationId xmlns:a16="http://schemas.microsoft.com/office/drawing/2014/main" id="{6D50C6D5-EA6B-FCBD-4A0F-1D5041447A8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616514" y="6062834"/>
            <a:ext cx="726140" cy="726140"/>
          </a:xfrm>
          <a:prstGeom prst="rect">
            <a:avLst/>
          </a:prstGeom>
        </p:spPr>
      </p:pic>
      <p:pic>
        <p:nvPicPr>
          <p:cNvPr id="20" name="図 19">
            <a:extLst>
              <a:ext uri="{FF2B5EF4-FFF2-40B4-BE49-F238E27FC236}">
                <a16:creationId xmlns:a16="http://schemas.microsoft.com/office/drawing/2014/main" id="{4E72DD33-349A-08FC-2FAA-B9A5CDDA70BE}"/>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663594" y="6830415"/>
            <a:ext cx="646577" cy="646577"/>
          </a:xfrm>
          <a:prstGeom prst="rect">
            <a:avLst/>
          </a:prstGeom>
        </p:spPr>
      </p:pic>
      <p:sp>
        <p:nvSpPr>
          <p:cNvPr id="22" name="テキスト ボックス 21">
            <a:extLst>
              <a:ext uri="{FF2B5EF4-FFF2-40B4-BE49-F238E27FC236}">
                <a16:creationId xmlns:a16="http://schemas.microsoft.com/office/drawing/2014/main" id="{9FCB1E4D-6A55-1179-35EE-42BDB228FCC1}"/>
              </a:ext>
            </a:extLst>
          </p:cNvPr>
          <p:cNvSpPr txBox="1"/>
          <p:nvPr/>
        </p:nvSpPr>
        <p:spPr>
          <a:xfrm>
            <a:off x="1123475" y="4228564"/>
            <a:ext cx="1021498" cy="25391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脅威情報</a:t>
            </a:r>
          </a:p>
        </p:txBody>
      </p:sp>
      <p:graphicFrame>
        <p:nvGraphicFramePr>
          <p:cNvPr id="5" name="表 15">
            <a:extLst>
              <a:ext uri="{FF2B5EF4-FFF2-40B4-BE49-F238E27FC236}">
                <a16:creationId xmlns:a16="http://schemas.microsoft.com/office/drawing/2014/main" id="{4EAC6A8E-B332-E065-1578-5CDE8B4DE361}"/>
              </a:ext>
            </a:extLst>
          </p:cNvPr>
          <p:cNvGraphicFramePr>
            <a:graphicFrameLocks/>
          </p:cNvGraphicFramePr>
          <p:nvPr>
            <p:extLst>
              <p:ext uri="{D42A27DB-BD31-4B8C-83A1-F6EECF244321}">
                <p14:modId xmlns:p14="http://schemas.microsoft.com/office/powerpoint/2010/main" val="929368215"/>
              </p:ext>
            </p:extLst>
          </p:nvPr>
        </p:nvGraphicFramePr>
        <p:xfrm>
          <a:off x="622800" y="2052000"/>
          <a:ext cx="5612400" cy="217261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755105029"/>
                    </a:ext>
                  </a:extLst>
                </a:gridCol>
              </a:tblGrid>
              <a:tr h="1365431">
                <a:tc>
                  <a:txBody>
                    <a:bodyPr/>
                    <a:lstStyle/>
                    <a:p>
                      <a:pPr algn="l"/>
                      <a:r>
                        <a:rPr kumimoji="1" lang="ja-JP" altLang="en-US" sz="1050" b="0" dirty="0">
                          <a:solidFill>
                            <a:schemeClr val="tx1"/>
                          </a:solidFill>
                          <a:latin typeface="メイリオ" panose="020B0604030504040204" pitchFamily="50" charset="-128"/>
                          <a:ea typeface="メイリオ" panose="020B0604030504040204" pitchFamily="50" charset="-128"/>
                        </a:rPr>
                        <a:t>　情報セキュリティは、個人のユーザから国の重要インフラやグローバルの通信インフラまで、あらゆるレベルで重要な課題となっています。現代の情報技術の進歩により、私たちの生活はますます</a:t>
                      </a:r>
                      <a:r>
                        <a:rPr kumimoji="1" lang="ja-JP" altLang="en-US" sz="1050" b="0" dirty="0">
                          <a:solidFill>
                            <a:srgbClr val="000000"/>
                          </a:solidFill>
                          <a:latin typeface="メイリオ" panose="020B0604030504040204" pitchFamily="50" charset="-128"/>
                          <a:ea typeface="メイリオ" panose="020B0604030504040204" pitchFamily="50" charset="-128"/>
                        </a:rPr>
                        <a:t>デジタル化</a:t>
                      </a:r>
                      <a:r>
                        <a:rPr kumimoji="1" lang="ja-JP" altLang="en-US" sz="1050" b="0" dirty="0">
                          <a:solidFill>
                            <a:schemeClr val="tx1"/>
                          </a:solidFill>
                          <a:latin typeface="メイリオ" panose="020B0604030504040204" pitchFamily="50" charset="-128"/>
                          <a:ea typeface="メイリオ" panose="020B0604030504040204" pitchFamily="50" charset="-128"/>
                        </a:rPr>
                        <a:t>されており、情報の安全保障は社会の安定と発展を支える要素となっています。しかし、便利さの一方で、情報漏えいや</a:t>
                      </a:r>
                      <a:r>
                        <a:rPr kumimoji="1" lang="ja-JP" altLang="en-US" sz="1050" b="0" dirty="0">
                          <a:solidFill>
                            <a:srgbClr val="000000"/>
                          </a:solidFill>
                          <a:latin typeface="メイリオ" panose="020B0604030504040204" pitchFamily="50" charset="-128"/>
                          <a:ea typeface="メイリオ" panose="020B0604030504040204" pitchFamily="50" charset="-128"/>
                          <a:hlinkClick r:id="rId9" action="ppaction://hlinksldjump">
                            <a:extLst>
                              <a:ext uri="{A12FA001-AC4F-418D-AE19-62706E023703}">
                                <ahyp:hlinkClr xmlns:ahyp="http://schemas.microsoft.com/office/drawing/2018/hyperlinkcolor" val="tx"/>
                              </a:ext>
                            </a:extLst>
                          </a:hlinkClick>
                        </a:rPr>
                        <a:t>不正アクセス</a:t>
                      </a:r>
                      <a:r>
                        <a:rPr kumimoji="1" lang="ja-JP" altLang="en-US" sz="1050" b="0" dirty="0">
                          <a:solidFill>
                            <a:schemeClr val="tx1"/>
                          </a:solidFill>
                          <a:latin typeface="メイリオ" panose="020B0604030504040204" pitchFamily="50" charset="-128"/>
                          <a:ea typeface="メイリオ" panose="020B0604030504040204" pitchFamily="50" charset="-128"/>
                        </a:rPr>
                        <a:t>といった様々な脅威にさらされています。その脅威を理解することは、組織や個人の情報セキュリティのレベルを向上させるのにも有効で、個人がセキュリティの基本的な知識を持つことで、組織全体の情報セキュリティレベルが向上します。</a:t>
                      </a:r>
                    </a:p>
                    <a:p>
                      <a:pPr algn="l"/>
                      <a:r>
                        <a:rPr kumimoji="1" lang="ja-JP" altLang="en-US" sz="1050" b="0" dirty="0">
                          <a:solidFill>
                            <a:schemeClr val="tx1"/>
                          </a:solidFill>
                          <a:latin typeface="メイリオ" panose="020B0604030504040204" pitchFamily="50" charset="-128"/>
                          <a:ea typeface="メイリオ" panose="020B0604030504040204" pitchFamily="50" charset="-128"/>
                        </a:rPr>
                        <a:t>　どのような脅威があるかは、情報処理推進機構（</a:t>
                      </a:r>
                      <a:r>
                        <a:rPr kumimoji="1" lang="en-US" altLang="ja-JP" sz="1050" b="0" dirty="0">
                          <a:solidFill>
                            <a:schemeClr val="tx1"/>
                          </a:solidFill>
                          <a:latin typeface="メイリオ" panose="020B0604030504040204" pitchFamily="50" charset="-128"/>
                          <a:ea typeface="メイリオ" panose="020B0604030504040204" pitchFamily="50" charset="-128"/>
                        </a:rPr>
                        <a:t>IPA</a:t>
                      </a:r>
                      <a:r>
                        <a:rPr kumimoji="1" lang="ja-JP" altLang="en-US" sz="1050" b="0" dirty="0">
                          <a:solidFill>
                            <a:schemeClr val="tx1"/>
                          </a:solidFill>
                          <a:latin typeface="メイリオ" panose="020B0604030504040204" pitchFamily="50" charset="-128"/>
                          <a:ea typeface="メイリオ" panose="020B0604030504040204" pitchFamily="50" charset="-128"/>
                        </a:rPr>
                        <a:t>）が公開する「情報セキュリティ白書」や「情報セキュリティ</a:t>
                      </a:r>
                      <a:r>
                        <a:rPr kumimoji="1" lang="en-US" altLang="ja-JP" sz="1050" b="0" dirty="0">
                          <a:solidFill>
                            <a:schemeClr val="tx1"/>
                          </a:solidFill>
                          <a:latin typeface="メイリオ" panose="020B0604030504040204" pitchFamily="50" charset="-128"/>
                          <a:ea typeface="メイリオ" panose="020B0604030504040204" pitchFamily="50" charset="-128"/>
                        </a:rPr>
                        <a:t>10</a:t>
                      </a:r>
                      <a:r>
                        <a:rPr kumimoji="1" lang="ja-JP" altLang="en-US" sz="1050" b="0" dirty="0">
                          <a:solidFill>
                            <a:schemeClr val="tx1"/>
                          </a:solidFill>
                          <a:latin typeface="メイリオ" panose="020B0604030504040204" pitchFamily="50" charset="-128"/>
                          <a:ea typeface="メイリオ" panose="020B0604030504040204" pitchFamily="50" charset="-128"/>
                        </a:rPr>
                        <a:t>大脅威」が参考になります。情報セキュリティ白書は、情報セキュリティの現状とその将来の展望を示し、情報セキュリティの傾向と課題を詳細に説明しています。そして、情報セキュリティ</a:t>
                      </a:r>
                      <a:r>
                        <a:rPr kumimoji="1" lang="en-US" altLang="ja-JP" sz="1050" b="0" dirty="0">
                          <a:solidFill>
                            <a:schemeClr val="tx1"/>
                          </a:solidFill>
                          <a:latin typeface="メイリオ" panose="020B0604030504040204" pitchFamily="50" charset="-128"/>
                          <a:ea typeface="メイリオ" panose="020B0604030504040204" pitchFamily="50" charset="-128"/>
                        </a:rPr>
                        <a:t>10</a:t>
                      </a:r>
                      <a:r>
                        <a:rPr kumimoji="1" lang="ja-JP" altLang="en-US" sz="1050" b="0" dirty="0">
                          <a:solidFill>
                            <a:schemeClr val="tx1"/>
                          </a:solidFill>
                          <a:latin typeface="メイリオ" panose="020B0604030504040204" pitchFamily="50" charset="-128"/>
                          <a:ea typeface="メイリオ" panose="020B0604030504040204" pitchFamily="50" charset="-128"/>
                        </a:rPr>
                        <a:t>大脅威は、</a:t>
                      </a:r>
                      <a:r>
                        <a:rPr kumimoji="1" lang="en-US" altLang="ja-JP" sz="1050" b="0" dirty="0">
                          <a:solidFill>
                            <a:schemeClr val="tx1"/>
                          </a:solidFill>
                          <a:latin typeface="メイリオ" panose="020B0604030504040204" pitchFamily="50" charset="-128"/>
                          <a:ea typeface="メイリオ" panose="020B0604030504040204" pitchFamily="50" charset="-128"/>
                        </a:rPr>
                        <a:t>1</a:t>
                      </a:r>
                      <a:r>
                        <a:rPr kumimoji="1" lang="ja-JP" altLang="en-US" sz="1050" b="0" dirty="0">
                          <a:solidFill>
                            <a:schemeClr val="tx1"/>
                          </a:solidFill>
                          <a:latin typeface="メイリオ" panose="020B0604030504040204" pitchFamily="50" charset="-128"/>
                          <a:ea typeface="メイリオ" panose="020B0604030504040204" pitchFamily="50" charset="-128"/>
                        </a:rPr>
                        <a:t>年間で注目を集めた脅威について事例や対策などを紹介しています。</a:t>
                      </a:r>
                    </a:p>
                    <a:p>
                      <a:pPr algn="l"/>
                      <a:endParaRPr kumimoji="1" lang="en-US" altLang="ja-JP" sz="1050" b="0" dirty="0">
                        <a:solidFill>
                          <a:schemeClr val="tx1"/>
                        </a:solidFill>
                        <a:latin typeface="メイリオ" panose="020B0604030504040204" pitchFamily="50" charset="-128"/>
                        <a:ea typeface="メイリオ" panose="020B0604030504040204" pitchFamily="50" charset="-128"/>
                      </a:endParaRPr>
                    </a:p>
                  </a:txBody>
                  <a:tcPr marT="46177" marB="4617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86780594"/>
                  </a:ext>
                </a:extLst>
              </a:tr>
            </a:tbl>
          </a:graphicData>
        </a:graphic>
      </p:graphicFrame>
      <p:sp>
        <p:nvSpPr>
          <p:cNvPr id="14" name="テキスト ボックス 13">
            <a:extLst>
              <a:ext uri="{FF2B5EF4-FFF2-40B4-BE49-F238E27FC236}">
                <a16:creationId xmlns:a16="http://schemas.microsoft.com/office/drawing/2014/main" id="{FFFA20EF-0904-8D65-C09D-1E4519A20F10}"/>
              </a:ext>
            </a:extLst>
          </p:cNvPr>
          <p:cNvSpPr txBox="1"/>
          <p:nvPr/>
        </p:nvSpPr>
        <p:spPr>
          <a:xfrm>
            <a:off x="747060" y="7524929"/>
            <a:ext cx="1928156" cy="215444"/>
          </a:xfrm>
          <a:prstGeom prst="rect">
            <a:avLst/>
          </a:prstGeom>
          <a:noFill/>
        </p:spPr>
        <p:txBody>
          <a:bodyPr wrap="square" rtlCol="0" anchor="ctr"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「情報セキュリティ</a:t>
            </a: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10</a:t>
            </a: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大脅威」</a:t>
            </a:r>
          </a:p>
        </p:txBody>
      </p:sp>
      <p:sp>
        <p:nvSpPr>
          <p:cNvPr id="23" name="テキスト プレースホルダー 3">
            <a:extLst>
              <a:ext uri="{FF2B5EF4-FFF2-40B4-BE49-F238E27FC236}">
                <a16:creationId xmlns:a16="http://schemas.microsoft.com/office/drawing/2014/main" id="{E29F8370-36F3-0342-B1A3-2E0BFE53CBC3}"/>
              </a:ext>
            </a:extLst>
          </p:cNvPr>
          <p:cNvSpPr>
            <a:spLocks noGrp="1"/>
          </p:cNvSpPr>
          <p:nvPr>
            <p:ph type="body" sz="quarter" idx="14"/>
          </p:nvPr>
        </p:nvSpPr>
        <p:spPr>
          <a:xfrm>
            <a:off x="1123949" y="1457325"/>
            <a:ext cx="5114429" cy="381000"/>
          </a:xfrm>
        </p:spPr>
        <p:txBody>
          <a:bodyPr/>
          <a:lstStyle/>
          <a:p>
            <a:r>
              <a:rPr lang="en-US" altLang="ja-JP" sz="1600"/>
              <a:t>2</a:t>
            </a:r>
            <a:r>
              <a:rPr kumimoji="1" lang="en-US" altLang="ja-JP" sz="1600"/>
              <a:t>-1-1. </a:t>
            </a:r>
            <a:r>
              <a:rPr kumimoji="1" lang="ja-JP" altLang="en-US" sz="1600"/>
              <a:t>情報セキュリティの脅威を学ぶ</a:t>
            </a:r>
          </a:p>
        </p:txBody>
      </p:sp>
      <p:graphicFrame>
        <p:nvGraphicFramePr>
          <p:cNvPr id="26" name="表 10">
            <a:extLst>
              <a:ext uri="{FF2B5EF4-FFF2-40B4-BE49-F238E27FC236}">
                <a16:creationId xmlns:a16="http://schemas.microsoft.com/office/drawing/2014/main" id="{0879FCE5-F368-1F5B-B2C5-ACEC46A616FE}"/>
              </a:ext>
            </a:extLst>
          </p:cNvPr>
          <p:cNvGraphicFramePr>
            <a:graphicFrameLocks noGrp="1"/>
          </p:cNvGraphicFramePr>
          <p:nvPr/>
        </p:nvGraphicFramePr>
        <p:xfrm>
          <a:off x="619048" y="8263377"/>
          <a:ext cx="5488814" cy="548640"/>
        </p:xfrm>
        <a:graphic>
          <a:graphicData uri="http://schemas.openxmlformats.org/drawingml/2006/table">
            <a:tbl>
              <a:tblPr firstRow="1" bandRow="1">
                <a:tableStyleId>{5C22544A-7EE6-4342-B048-85BDC9FD1C3A}</a:tableStyleId>
              </a:tblPr>
              <a:tblGrid>
                <a:gridCol w="1943575">
                  <a:extLst>
                    <a:ext uri="{9D8B030D-6E8A-4147-A177-3AD203B41FA5}">
                      <a16:colId xmlns:a16="http://schemas.microsoft.com/office/drawing/2014/main" val="727053212"/>
                    </a:ext>
                  </a:extLst>
                </a:gridCol>
                <a:gridCol w="3545239">
                  <a:extLst>
                    <a:ext uri="{9D8B030D-6E8A-4147-A177-3AD203B41FA5}">
                      <a16:colId xmlns:a16="http://schemas.microsoft.com/office/drawing/2014/main" val="3234435599"/>
                    </a:ext>
                  </a:extLst>
                </a:gridCol>
              </a:tblGrid>
              <a:tr h="0">
                <a:tc gridSpan="2">
                  <a:txBody>
                    <a:bodyPr/>
                    <a:lstStyle/>
                    <a:p>
                      <a:r>
                        <a:rPr kumimoji="1" lang="ja-JP" altLang="en-US" sz="600" b="0">
                          <a:solidFill>
                            <a:sysClr val="windowText" lastClr="000000"/>
                          </a:solidFill>
                          <a:latin typeface="メイリオ" panose="020B0604030504040204" pitchFamily="50" charset="-128"/>
                          <a:ea typeface="メイリオ" panose="020B0604030504040204" pitchFamily="50" charset="-128"/>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sz="7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83033037"/>
                  </a:ext>
                </a:extLst>
              </a:tr>
              <a:tr h="0">
                <a:tc>
                  <a:txBody>
                    <a:bodyPr/>
                    <a:lstStyle/>
                    <a:p>
                      <a:r>
                        <a:rPr kumimoji="1" lang="ja-JP" altLang="en-US" sz="600" b="0">
                          <a:solidFill>
                            <a:sysClr val="windowText" lastClr="000000"/>
                          </a:solidFill>
                          <a:latin typeface="メイリオ" panose="020B0604030504040204" pitchFamily="50" charset="-128"/>
                          <a:ea typeface="メイリオ" panose="020B0604030504040204" pitchFamily="50" charset="-128"/>
                        </a:rPr>
                        <a:t>情報セキュリティ白書</a:t>
                      </a:r>
                      <a:r>
                        <a:rPr kumimoji="1" lang="en-US" altLang="ja-JP" sz="600" b="0">
                          <a:solidFill>
                            <a:sysClr val="windowText" lastClr="000000"/>
                          </a:solidFill>
                          <a:latin typeface="メイリオ" panose="020B0604030504040204" pitchFamily="50" charset="-128"/>
                          <a:ea typeface="メイリオ" panose="020B0604030504040204" pitchFamily="50" charset="-128"/>
                        </a:rPr>
                        <a:t>2022</a:t>
                      </a:r>
                      <a:endParaRPr kumimoji="1" lang="ja-JP" altLang="en-US" sz="6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0"/>
                        </a:rPr>
                        <a:t>https://www.ipa.go.jp/publish/wp-security/sec-2022.html</a:t>
                      </a:r>
                      <a:endParaRPr kumimoji="1" lang="ja-JP" altLang="en-US"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r h="0">
                <a:tc>
                  <a:txBody>
                    <a:bodyPr/>
                    <a:lstStyle/>
                    <a:p>
                      <a:pPr marL="0" indent="0">
                        <a:buFont typeface="Arial" panose="020B0604020202020204" pitchFamily="34" charset="0"/>
                        <a:buNone/>
                      </a:pPr>
                      <a:r>
                        <a:rPr kumimoji="1" lang="ja-JP" altLang="en-US" sz="600" b="0">
                          <a:solidFill>
                            <a:sysClr val="windowText" lastClr="000000"/>
                          </a:solidFill>
                          <a:latin typeface="メイリオ" panose="020B0604030504040204" pitchFamily="50" charset="-128"/>
                          <a:ea typeface="メイリオ" panose="020B0604030504040204" pitchFamily="50" charset="-128"/>
                        </a:rPr>
                        <a:t>情報セキュリティ</a:t>
                      </a:r>
                      <a:r>
                        <a:rPr kumimoji="1" lang="en-US" altLang="ja-JP" sz="600" b="0">
                          <a:solidFill>
                            <a:sysClr val="windowText" lastClr="000000"/>
                          </a:solidFill>
                          <a:latin typeface="メイリオ" panose="020B0604030504040204" pitchFamily="50" charset="-128"/>
                          <a:ea typeface="メイリオ" panose="020B0604030504040204" pitchFamily="50" charset="-128"/>
                        </a:rPr>
                        <a:t>10</a:t>
                      </a:r>
                      <a:r>
                        <a:rPr kumimoji="1" lang="ja-JP" altLang="en-US" sz="600" b="0">
                          <a:solidFill>
                            <a:sysClr val="windowText" lastClr="000000"/>
                          </a:solidFill>
                          <a:latin typeface="メイリオ" panose="020B0604030504040204" pitchFamily="50" charset="-128"/>
                          <a:ea typeface="メイリオ" panose="020B0604030504040204" pitchFamily="50" charset="-128"/>
                        </a:rPr>
                        <a:t>大脅威 </a:t>
                      </a:r>
                      <a:r>
                        <a:rPr kumimoji="1" lang="en-US" altLang="ja-JP" sz="600" b="0">
                          <a:solidFill>
                            <a:sysClr val="windowText" lastClr="000000"/>
                          </a:solidFill>
                          <a:latin typeface="メイリオ" panose="020B0604030504040204" pitchFamily="50" charset="-128"/>
                          <a:ea typeface="メイリオ" panose="020B0604030504040204" pitchFamily="50" charset="-128"/>
                        </a:rPr>
                        <a:t>2023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indent="0">
                        <a:buFont typeface="Arial" panose="020B0604020202020204" pitchFamily="34" charset="0"/>
                        <a:buNone/>
                      </a:pPr>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1"/>
                        </a:rPr>
                        <a:t>https://www.ipa.go.jp/security/10threats/10threats2023.html</a:t>
                      </a:r>
                      <a:endPar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00592438"/>
                  </a:ext>
                </a:extLst>
              </a:tr>
            </a:tbl>
          </a:graphicData>
        </a:graphic>
      </p:graphicFrame>
    </p:spTree>
    <p:extLst>
      <p:ext uri="{BB962C8B-B14F-4D97-AF65-F5344CB8AC3E}">
        <p14:creationId xmlns:p14="http://schemas.microsoft.com/office/powerpoint/2010/main" val="358249530"/>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B98E9CDB-DB10-7F9A-DD05-A8603114B87D}"/>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9</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2">
            <a:extLst>
              <a:ext uri="{FF2B5EF4-FFF2-40B4-BE49-F238E27FC236}">
                <a16:creationId xmlns:a16="http://schemas.microsoft.com/office/drawing/2014/main" id="{A794DF7C-0CC7-EC1C-ABBE-7F320EA9A7B3}"/>
              </a:ext>
            </a:extLst>
          </p:cNvPr>
          <p:cNvSpPr>
            <a:spLocks noGrp="1"/>
          </p:cNvSpPr>
          <p:nvPr>
            <p:ph type="body" sz="quarter" idx="14"/>
          </p:nvPr>
        </p:nvSpPr>
        <p:spPr>
          <a:xfrm>
            <a:off x="1123950" y="1457325"/>
            <a:ext cx="5111250" cy="381000"/>
          </a:xfrm>
        </p:spPr>
        <p:txBody>
          <a:bodyPr/>
          <a:lstStyle/>
          <a:p>
            <a:r>
              <a:rPr kumimoji="1" lang="en-US" altLang="ja-JP"/>
              <a:t>9-1-2. </a:t>
            </a:r>
            <a:r>
              <a:rPr kumimoji="1" lang="ja-JP" altLang="en-US"/>
              <a:t>管理策のテーマと属性</a:t>
            </a:r>
          </a:p>
        </p:txBody>
      </p:sp>
      <p:sp>
        <p:nvSpPr>
          <p:cNvPr id="6" name="テキスト プレースホルダー 4">
            <a:extLst>
              <a:ext uri="{FF2B5EF4-FFF2-40B4-BE49-F238E27FC236}">
                <a16:creationId xmlns:a16="http://schemas.microsoft.com/office/drawing/2014/main" id="{B4AA2AB9-343F-448D-E6EB-06EB840A5138}"/>
              </a:ext>
            </a:extLst>
          </p:cNvPr>
          <p:cNvSpPr txBox="1">
            <a:spLocks/>
          </p:cNvSpPr>
          <p:nvPr/>
        </p:nvSpPr>
        <p:spPr>
          <a:xfrm>
            <a:off x="615296" y="2051999"/>
            <a:ext cx="5612400" cy="1062275"/>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の箇条</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8</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に示される</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種の管理策での分類（組織的・人的・物理的・技術的）を、テーマと呼びます。管理策の分類は様々な考え方がありますが、多くの組織に共通であると考えられる最低限の分類としてこの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つが採用されています。テーマとは別の視点で、より細かに管理策を見るのに際しては、属性という機能があります。各管理策に属性が付与されたことにより、検索性が向上し、管理策のフィルタリング、並び替え、提示がしやすくなりました。</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3" name="グループ化 2">
            <a:extLst>
              <a:ext uri="{FF2B5EF4-FFF2-40B4-BE49-F238E27FC236}">
                <a16:creationId xmlns:a16="http://schemas.microsoft.com/office/drawing/2014/main" id="{B29A0964-2925-9CA9-9183-48159767361C}"/>
              </a:ext>
            </a:extLst>
          </p:cNvPr>
          <p:cNvGrpSpPr/>
          <p:nvPr/>
        </p:nvGrpSpPr>
        <p:grpSpPr>
          <a:xfrm>
            <a:off x="448992" y="2895245"/>
            <a:ext cx="5957281" cy="3287562"/>
            <a:chOff x="448992" y="2946045"/>
            <a:chExt cx="5957281" cy="3287562"/>
          </a:xfrm>
        </p:grpSpPr>
        <p:sp>
          <p:nvSpPr>
            <p:cNvPr id="2" name="四角形: 角を丸くする 1">
              <a:extLst>
                <a:ext uri="{FF2B5EF4-FFF2-40B4-BE49-F238E27FC236}">
                  <a16:creationId xmlns:a16="http://schemas.microsoft.com/office/drawing/2014/main" id="{8A14A47A-FB63-21AC-DC00-6E951BBFD682}"/>
                </a:ext>
              </a:extLst>
            </p:cNvPr>
            <p:cNvSpPr/>
            <p:nvPr/>
          </p:nvSpPr>
          <p:spPr>
            <a:xfrm>
              <a:off x="1115687" y="4520677"/>
              <a:ext cx="5112009" cy="1712930"/>
            </a:xfrm>
            <a:prstGeom prst="roundRect">
              <a:avLst/>
            </a:prstGeom>
            <a:ln w="28575">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四角形: 角を丸くする 9">
              <a:extLst>
                <a:ext uri="{FF2B5EF4-FFF2-40B4-BE49-F238E27FC236}">
                  <a16:creationId xmlns:a16="http://schemas.microsoft.com/office/drawing/2014/main" id="{B9F55B32-1074-74D3-1AC0-F249D57ECB1E}"/>
                </a:ext>
              </a:extLst>
            </p:cNvPr>
            <p:cNvSpPr/>
            <p:nvPr/>
          </p:nvSpPr>
          <p:spPr>
            <a:xfrm>
              <a:off x="961757" y="3138692"/>
              <a:ext cx="4538624" cy="1578666"/>
            </a:xfrm>
            <a:prstGeom prst="roundRect">
              <a:avLst/>
            </a:prstGeom>
            <a:ln w="28575">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正方形/長方形 10">
              <a:extLst>
                <a:ext uri="{FF2B5EF4-FFF2-40B4-BE49-F238E27FC236}">
                  <a16:creationId xmlns:a16="http://schemas.microsoft.com/office/drawing/2014/main" id="{E0D198F9-312D-A5DC-DD35-EBA181165371}"/>
                </a:ext>
              </a:extLst>
            </p:cNvPr>
            <p:cNvSpPr/>
            <p:nvPr/>
          </p:nvSpPr>
          <p:spPr>
            <a:xfrm>
              <a:off x="564061" y="4249474"/>
              <a:ext cx="750018" cy="995512"/>
            </a:xfrm>
            <a:prstGeom prst="rect">
              <a:avLst/>
            </a:prstGeom>
            <a:solidFill>
              <a:schemeClr val="bg1"/>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2" name="図 11" descr="アイコン&#10;&#10;自動的に生成された説明">
              <a:extLst>
                <a:ext uri="{FF2B5EF4-FFF2-40B4-BE49-F238E27FC236}">
                  <a16:creationId xmlns:a16="http://schemas.microsoft.com/office/drawing/2014/main" id="{D8E75D7A-EAF2-5449-E948-FE11A14A5CA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0552" y="4261067"/>
              <a:ext cx="781132" cy="781132"/>
            </a:xfrm>
            <a:prstGeom prst="rect">
              <a:avLst/>
            </a:prstGeom>
          </p:spPr>
        </p:pic>
        <p:sp>
          <p:nvSpPr>
            <p:cNvPr id="14" name="テキスト ボックス 13">
              <a:extLst>
                <a:ext uri="{FF2B5EF4-FFF2-40B4-BE49-F238E27FC236}">
                  <a16:creationId xmlns:a16="http://schemas.microsoft.com/office/drawing/2014/main" id="{45BCADC0-4C6B-093A-F914-1C3E74A09749}"/>
                </a:ext>
              </a:extLst>
            </p:cNvPr>
            <p:cNvSpPr txBox="1"/>
            <p:nvPr/>
          </p:nvSpPr>
          <p:spPr>
            <a:xfrm>
              <a:off x="448992" y="4984828"/>
              <a:ext cx="1049997"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ISO/IEC 27002</a:t>
              </a:r>
              <a:endParaRPr kumimoji="1" lang="ja-JP" altLang="en-US"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5" name="楕円 14">
              <a:extLst>
                <a:ext uri="{FF2B5EF4-FFF2-40B4-BE49-F238E27FC236}">
                  <a16:creationId xmlns:a16="http://schemas.microsoft.com/office/drawing/2014/main" id="{E5A184DA-6F2C-BC47-BE52-16B355F46F17}"/>
                </a:ext>
              </a:extLst>
            </p:cNvPr>
            <p:cNvSpPr/>
            <p:nvPr/>
          </p:nvSpPr>
          <p:spPr>
            <a:xfrm>
              <a:off x="1270138" y="3463817"/>
              <a:ext cx="809998" cy="809998"/>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楕円 15">
              <a:extLst>
                <a:ext uri="{FF2B5EF4-FFF2-40B4-BE49-F238E27FC236}">
                  <a16:creationId xmlns:a16="http://schemas.microsoft.com/office/drawing/2014/main" id="{5D4D26DC-BBDA-1A4F-69C3-FB16B08D122A}"/>
                </a:ext>
              </a:extLst>
            </p:cNvPr>
            <p:cNvSpPr/>
            <p:nvPr/>
          </p:nvSpPr>
          <p:spPr>
            <a:xfrm>
              <a:off x="2387515" y="3463817"/>
              <a:ext cx="809998" cy="809998"/>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7" name="楕円 16">
              <a:extLst>
                <a:ext uri="{FF2B5EF4-FFF2-40B4-BE49-F238E27FC236}">
                  <a16:creationId xmlns:a16="http://schemas.microsoft.com/office/drawing/2014/main" id="{4CAF44E6-1ACD-CA72-CAE9-C01B813D3A69}"/>
                </a:ext>
              </a:extLst>
            </p:cNvPr>
            <p:cNvSpPr/>
            <p:nvPr/>
          </p:nvSpPr>
          <p:spPr>
            <a:xfrm>
              <a:off x="3475728" y="3463817"/>
              <a:ext cx="809998" cy="809998"/>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8" name="楕円 17">
              <a:extLst>
                <a:ext uri="{FF2B5EF4-FFF2-40B4-BE49-F238E27FC236}">
                  <a16:creationId xmlns:a16="http://schemas.microsoft.com/office/drawing/2014/main" id="{49F88822-6327-2986-0F97-C2C4C3F06E67}"/>
                </a:ext>
              </a:extLst>
            </p:cNvPr>
            <p:cNvSpPr/>
            <p:nvPr/>
          </p:nvSpPr>
          <p:spPr>
            <a:xfrm>
              <a:off x="4598876" y="3463817"/>
              <a:ext cx="809998" cy="809998"/>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9" name="楕円 18">
              <a:extLst>
                <a:ext uri="{FF2B5EF4-FFF2-40B4-BE49-F238E27FC236}">
                  <a16:creationId xmlns:a16="http://schemas.microsoft.com/office/drawing/2014/main" id="{CF4C4FC4-DA18-31E2-E078-842DE8A749D0}"/>
                </a:ext>
              </a:extLst>
            </p:cNvPr>
            <p:cNvSpPr/>
            <p:nvPr/>
          </p:nvSpPr>
          <p:spPr>
            <a:xfrm>
              <a:off x="1399551" y="5063590"/>
              <a:ext cx="721727" cy="721727"/>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20" name="図 19" descr="アイコン&#10;&#10;自動的に生成された説明">
              <a:extLst>
                <a:ext uri="{FF2B5EF4-FFF2-40B4-BE49-F238E27FC236}">
                  <a16:creationId xmlns:a16="http://schemas.microsoft.com/office/drawing/2014/main" id="{01F2BC2E-8569-4506-ABF7-D57ED42D85F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41111" y="3492500"/>
              <a:ext cx="684364" cy="684364"/>
            </a:xfrm>
            <a:prstGeom prst="rect">
              <a:avLst/>
            </a:prstGeom>
          </p:spPr>
        </p:pic>
        <p:pic>
          <p:nvPicPr>
            <p:cNvPr id="21" name="図 20" descr="アイコン&#10;&#10;自動的に生成された説明">
              <a:extLst>
                <a:ext uri="{FF2B5EF4-FFF2-40B4-BE49-F238E27FC236}">
                  <a16:creationId xmlns:a16="http://schemas.microsoft.com/office/drawing/2014/main" id="{8EDAEEF1-2C3B-5443-C725-2D496307C6E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302991" y="3391161"/>
              <a:ext cx="979046" cy="979046"/>
            </a:xfrm>
            <a:prstGeom prst="rect">
              <a:avLst/>
            </a:prstGeom>
          </p:spPr>
        </p:pic>
        <p:pic>
          <p:nvPicPr>
            <p:cNvPr id="22" name="図 21" descr="アイコン&#10;&#10;自動的に生成された説明">
              <a:extLst>
                <a:ext uri="{FF2B5EF4-FFF2-40B4-BE49-F238E27FC236}">
                  <a16:creationId xmlns:a16="http://schemas.microsoft.com/office/drawing/2014/main" id="{B0FF93DE-AC87-6F4D-70B4-DB433EE25D7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698186" y="3574048"/>
              <a:ext cx="611378" cy="611378"/>
            </a:xfrm>
            <a:prstGeom prst="rect">
              <a:avLst/>
            </a:prstGeom>
          </p:spPr>
        </p:pic>
        <p:pic>
          <p:nvPicPr>
            <p:cNvPr id="23" name="図 22" descr="アイコン&#10;&#10;自動的に生成された説明">
              <a:extLst>
                <a:ext uri="{FF2B5EF4-FFF2-40B4-BE49-F238E27FC236}">
                  <a16:creationId xmlns:a16="http://schemas.microsoft.com/office/drawing/2014/main" id="{F576035B-4194-5B4E-98BC-AE448548F2F6}"/>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401673" y="3601569"/>
              <a:ext cx="545047" cy="545047"/>
            </a:xfrm>
            <a:prstGeom prst="rect">
              <a:avLst/>
            </a:prstGeom>
          </p:spPr>
        </p:pic>
        <p:sp>
          <p:nvSpPr>
            <p:cNvPr id="24" name="テキスト ボックス 23">
              <a:extLst>
                <a:ext uri="{FF2B5EF4-FFF2-40B4-BE49-F238E27FC236}">
                  <a16:creationId xmlns:a16="http://schemas.microsoft.com/office/drawing/2014/main" id="{9D70DF56-DAD6-8BB0-8FDA-A4999DE81CEF}"/>
                </a:ext>
              </a:extLst>
            </p:cNvPr>
            <p:cNvSpPr txBox="1"/>
            <p:nvPr/>
          </p:nvSpPr>
          <p:spPr>
            <a:xfrm>
              <a:off x="1149197" y="4290479"/>
              <a:ext cx="1049997"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組織的管理策</a:t>
              </a:r>
            </a:p>
          </p:txBody>
        </p:sp>
        <p:sp>
          <p:nvSpPr>
            <p:cNvPr id="25" name="テキスト ボックス 24">
              <a:extLst>
                <a:ext uri="{FF2B5EF4-FFF2-40B4-BE49-F238E27FC236}">
                  <a16:creationId xmlns:a16="http://schemas.microsoft.com/office/drawing/2014/main" id="{5340FF4F-D5A1-53F7-6276-37AFCBDCF7E0}"/>
                </a:ext>
              </a:extLst>
            </p:cNvPr>
            <p:cNvSpPr txBox="1"/>
            <p:nvPr/>
          </p:nvSpPr>
          <p:spPr>
            <a:xfrm>
              <a:off x="2267515" y="4290479"/>
              <a:ext cx="1049997"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人的管理策</a:t>
              </a:r>
            </a:p>
          </p:txBody>
        </p:sp>
        <p:sp>
          <p:nvSpPr>
            <p:cNvPr id="26" name="テキスト ボックス 25">
              <a:extLst>
                <a:ext uri="{FF2B5EF4-FFF2-40B4-BE49-F238E27FC236}">
                  <a16:creationId xmlns:a16="http://schemas.microsoft.com/office/drawing/2014/main" id="{76484B7F-CE70-367F-C646-A395F26E96F1}"/>
                </a:ext>
              </a:extLst>
            </p:cNvPr>
            <p:cNvSpPr txBox="1"/>
            <p:nvPr/>
          </p:nvSpPr>
          <p:spPr>
            <a:xfrm>
              <a:off x="3354849" y="4290479"/>
              <a:ext cx="1049997"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物理的管理策</a:t>
              </a:r>
            </a:p>
          </p:txBody>
        </p:sp>
        <p:sp>
          <p:nvSpPr>
            <p:cNvPr id="27" name="テキスト ボックス 26">
              <a:extLst>
                <a:ext uri="{FF2B5EF4-FFF2-40B4-BE49-F238E27FC236}">
                  <a16:creationId xmlns:a16="http://schemas.microsoft.com/office/drawing/2014/main" id="{2CA1A2FC-EF6D-A4D8-E424-8A5A7F0D6714}"/>
                </a:ext>
              </a:extLst>
            </p:cNvPr>
            <p:cNvSpPr txBox="1"/>
            <p:nvPr/>
          </p:nvSpPr>
          <p:spPr>
            <a:xfrm>
              <a:off x="4479820" y="4290479"/>
              <a:ext cx="1049997"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技術的管理策</a:t>
              </a:r>
            </a:p>
          </p:txBody>
        </p:sp>
        <p:sp>
          <p:nvSpPr>
            <p:cNvPr id="28" name="テキスト ボックス 27">
              <a:extLst>
                <a:ext uri="{FF2B5EF4-FFF2-40B4-BE49-F238E27FC236}">
                  <a16:creationId xmlns:a16="http://schemas.microsoft.com/office/drawing/2014/main" id="{76A59BEB-D4CC-9B05-2844-E1D1F353E2B1}"/>
                </a:ext>
              </a:extLst>
            </p:cNvPr>
            <p:cNvSpPr txBox="1"/>
            <p:nvPr/>
          </p:nvSpPr>
          <p:spPr>
            <a:xfrm>
              <a:off x="1088109" y="5793715"/>
              <a:ext cx="1344610"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管理策タイプ</a:t>
              </a:r>
            </a:p>
          </p:txBody>
        </p:sp>
        <p:sp>
          <p:nvSpPr>
            <p:cNvPr id="29" name="楕円 28">
              <a:extLst>
                <a:ext uri="{FF2B5EF4-FFF2-40B4-BE49-F238E27FC236}">
                  <a16:creationId xmlns:a16="http://schemas.microsoft.com/office/drawing/2014/main" id="{51A138F2-469A-EE15-9E8B-AD0DB0F31E9E}"/>
                </a:ext>
              </a:extLst>
            </p:cNvPr>
            <p:cNvSpPr/>
            <p:nvPr/>
          </p:nvSpPr>
          <p:spPr>
            <a:xfrm>
              <a:off x="2442970" y="5063590"/>
              <a:ext cx="721727" cy="721727"/>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0" name="楕円 29">
              <a:extLst>
                <a:ext uri="{FF2B5EF4-FFF2-40B4-BE49-F238E27FC236}">
                  <a16:creationId xmlns:a16="http://schemas.microsoft.com/office/drawing/2014/main" id="{4B123E01-B0E1-02B7-5337-1F88DAC04EED}"/>
                </a:ext>
              </a:extLst>
            </p:cNvPr>
            <p:cNvSpPr/>
            <p:nvPr/>
          </p:nvSpPr>
          <p:spPr>
            <a:xfrm>
              <a:off x="3486980" y="5063590"/>
              <a:ext cx="721727" cy="721727"/>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1" name="楕円 30">
              <a:extLst>
                <a:ext uri="{FF2B5EF4-FFF2-40B4-BE49-F238E27FC236}">
                  <a16:creationId xmlns:a16="http://schemas.microsoft.com/office/drawing/2014/main" id="{2CD18895-A418-9E78-3DB5-83990C6C580A}"/>
                </a:ext>
              </a:extLst>
            </p:cNvPr>
            <p:cNvSpPr/>
            <p:nvPr/>
          </p:nvSpPr>
          <p:spPr>
            <a:xfrm>
              <a:off x="4446374" y="5064817"/>
              <a:ext cx="721727" cy="721727"/>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2" name="楕円 31">
              <a:extLst>
                <a:ext uri="{FF2B5EF4-FFF2-40B4-BE49-F238E27FC236}">
                  <a16:creationId xmlns:a16="http://schemas.microsoft.com/office/drawing/2014/main" id="{5DCEEE0D-B557-7FC7-588F-02CF404EA876}"/>
                </a:ext>
              </a:extLst>
            </p:cNvPr>
            <p:cNvSpPr/>
            <p:nvPr/>
          </p:nvSpPr>
          <p:spPr>
            <a:xfrm>
              <a:off x="5373105" y="5038225"/>
              <a:ext cx="721727" cy="721727"/>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3" name="テキスト ボックス 32">
              <a:extLst>
                <a:ext uri="{FF2B5EF4-FFF2-40B4-BE49-F238E27FC236}">
                  <a16:creationId xmlns:a16="http://schemas.microsoft.com/office/drawing/2014/main" id="{D790F51C-2AFE-A2AF-E4E9-06ABBAD3ECD0}"/>
                </a:ext>
              </a:extLst>
            </p:cNvPr>
            <p:cNvSpPr txBox="1"/>
            <p:nvPr/>
          </p:nvSpPr>
          <p:spPr>
            <a:xfrm>
              <a:off x="2135333" y="5793715"/>
              <a:ext cx="1344610" cy="3693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情報セキュリティ</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特性</a:t>
              </a:r>
            </a:p>
          </p:txBody>
        </p:sp>
        <p:sp>
          <p:nvSpPr>
            <p:cNvPr id="34" name="テキスト ボックス 33">
              <a:extLst>
                <a:ext uri="{FF2B5EF4-FFF2-40B4-BE49-F238E27FC236}">
                  <a16:creationId xmlns:a16="http://schemas.microsoft.com/office/drawing/2014/main" id="{96EEC6FE-0BDC-70DB-66A1-8C126398834E}"/>
                </a:ext>
              </a:extLst>
            </p:cNvPr>
            <p:cNvSpPr txBox="1"/>
            <p:nvPr/>
          </p:nvSpPr>
          <p:spPr>
            <a:xfrm>
              <a:off x="3175538" y="5793715"/>
              <a:ext cx="1344610" cy="3693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サイバー</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セキュリティ概念</a:t>
              </a:r>
            </a:p>
          </p:txBody>
        </p:sp>
        <p:sp>
          <p:nvSpPr>
            <p:cNvPr id="35" name="テキスト ボックス 34">
              <a:extLst>
                <a:ext uri="{FF2B5EF4-FFF2-40B4-BE49-F238E27FC236}">
                  <a16:creationId xmlns:a16="http://schemas.microsoft.com/office/drawing/2014/main" id="{79B1D473-93C3-5339-0BBA-0EDEAB0AD377}"/>
                </a:ext>
              </a:extLst>
            </p:cNvPr>
            <p:cNvSpPr txBox="1"/>
            <p:nvPr/>
          </p:nvSpPr>
          <p:spPr>
            <a:xfrm>
              <a:off x="4138574" y="5794942"/>
              <a:ext cx="1344610"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運用機能</a:t>
              </a:r>
            </a:p>
          </p:txBody>
        </p:sp>
        <p:sp>
          <p:nvSpPr>
            <p:cNvPr id="36" name="テキスト ボックス 35">
              <a:extLst>
                <a:ext uri="{FF2B5EF4-FFF2-40B4-BE49-F238E27FC236}">
                  <a16:creationId xmlns:a16="http://schemas.microsoft.com/office/drawing/2014/main" id="{C0B3EC00-9AE5-3CC5-8DCB-7A53A10A931C}"/>
                </a:ext>
              </a:extLst>
            </p:cNvPr>
            <p:cNvSpPr txBox="1"/>
            <p:nvPr/>
          </p:nvSpPr>
          <p:spPr>
            <a:xfrm>
              <a:off x="5061663" y="5782177"/>
              <a:ext cx="1344610" cy="3693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セキュリティ</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ドメイン</a:t>
              </a:r>
            </a:p>
          </p:txBody>
        </p:sp>
        <p:pic>
          <p:nvPicPr>
            <p:cNvPr id="37" name="図 36" descr="アイコン&#10;&#10;自動的に生成された説明">
              <a:extLst>
                <a:ext uri="{FF2B5EF4-FFF2-40B4-BE49-F238E27FC236}">
                  <a16:creationId xmlns:a16="http://schemas.microsoft.com/office/drawing/2014/main" id="{E52D6939-544D-0958-7F6A-02345E3C34FC}"/>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462498" y="5120189"/>
              <a:ext cx="604066" cy="604066"/>
            </a:xfrm>
            <a:prstGeom prst="rect">
              <a:avLst/>
            </a:prstGeom>
          </p:spPr>
        </p:pic>
        <p:pic>
          <p:nvPicPr>
            <p:cNvPr id="38" name="図 37" descr="アイコン&#10;&#10;自動的に生成された説明">
              <a:extLst>
                <a:ext uri="{FF2B5EF4-FFF2-40B4-BE49-F238E27FC236}">
                  <a16:creationId xmlns:a16="http://schemas.microsoft.com/office/drawing/2014/main" id="{D2CB05A1-6C25-33E3-F27D-4D4072BFAF3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498371" y="5135715"/>
              <a:ext cx="610923" cy="610923"/>
            </a:xfrm>
            <a:prstGeom prst="rect">
              <a:avLst/>
            </a:prstGeom>
          </p:spPr>
        </p:pic>
        <p:pic>
          <p:nvPicPr>
            <p:cNvPr id="39" name="図 38" descr="シャツ, 記号 が含まれている画像&#10;&#10;自動的に生成された説明">
              <a:extLst>
                <a:ext uri="{FF2B5EF4-FFF2-40B4-BE49-F238E27FC236}">
                  <a16:creationId xmlns:a16="http://schemas.microsoft.com/office/drawing/2014/main" id="{3E98EC1E-0B0E-6605-6C5F-D1522FAE49A5}"/>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529255" y="5123288"/>
              <a:ext cx="635775" cy="635775"/>
            </a:xfrm>
            <a:prstGeom prst="rect">
              <a:avLst/>
            </a:prstGeom>
          </p:spPr>
        </p:pic>
        <p:sp>
          <p:nvSpPr>
            <p:cNvPr id="44" name="四角形: 角を丸くする 43">
              <a:extLst>
                <a:ext uri="{FF2B5EF4-FFF2-40B4-BE49-F238E27FC236}">
                  <a16:creationId xmlns:a16="http://schemas.microsoft.com/office/drawing/2014/main" id="{AD860884-8571-AA80-552B-3D342568CA9E}"/>
                </a:ext>
              </a:extLst>
            </p:cNvPr>
            <p:cNvSpPr/>
            <p:nvPr/>
          </p:nvSpPr>
          <p:spPr>
            <a:xfrm>
              <a:off x="5517882" y="4316483"/>
              <a:ext cx="667214" cy="415886"/>
            </a:xfrm>
            <a:prstGeom prst="roundRect">
              <a:avLst/>
            </a:prstGeom>
            <a:solidFill>
              <a:srgbClr val="4472C4"/>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white"/>
                  </a:solidFill>
                  <a:effectLst/>
                  <a:uLnTx/>
                  <a:uFillTx/>
                  <a:latin typeface="メイリオ"/>
                  <a:ea typeface="メイリオ"/>
                  <a:cs typeface="+mn-cs"/>
                </a:rPr>
                <a:t>属性</a:t>
              </a:r>
            </a:p>
          </p:txBody>
        </p:sp>
        <p:pic>
          <p:nvPicPr>
            <p:cNvPr id="40" name="図 39" descr="アイコン&#10;&#10;自動的に生成された説明">
              <a:extLst>
                <a:ext uri="{FF2B5EF4-FFF2-40B4-BE49-F238E27FC236}">
                  <a16:creationId xmlns:a16="http://schemas.microsoft.com/office/drawing/2014/main" id="{2377AC72-63E8-3322-EDC7-0A943F5D986F}"/>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534545" y="5136942"/>
              <a:ext cx="552742" cy="552742"/>
            </a:xfrm>
            <a:prstGeom prst="rect">
              <a:avLst/>
            </a:prstGeom>
          </p:spPr>
        </p:pic>
        <p:pic>
          <p:nvPicPr>
            <p:cNvPr id="41" name="図 40" descr="アイコン&#10;&#10;自動的に生成された説明">
              <a:extLst>
                <a:ext uri="{FF2B5EF4-FFF2-40B4-BE49-F238E27FC236}">
                  <a16:creationId xmlns:a16="http://schemas.microsoft.com/office/drawing/2014/main" id="{631B34DB-3B7C-913E-F9F2-9BFDD350F993}"/>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421400" y="5077077"/>
              <a:ext cx="667214" cy="667214"/>
            </a:xfrm>
            <a:prstGeom prst="rect">
              <a:avLst/>
            </a:prstGeom>
          </p:spPr>
        </p:pic>
        <p:sp>
          <p:nvSpPr>
            <p:cNvPr id="43" name="四角形: 角を丸くする 42">
              <a:extLst>
                <a:ext uri="{FF2B5EF4-FFF2-40B4-BE49-F238E27FC236}">
                  <a16:creationId xmlns:a16="http://schemas.microsoft.com/office/drawing/2014/main" id="{CABF51BA-505F-0321-FE03-EDA1B8E17DD4}"/>
                </a:ext>
              </a:extLst>
            </p:cNvPr>
            <p:cNvSpPr/>
            <p:nvPr/>
          </p:nvSpPr>
          <p:spPr>
            <a:xfrm>
              <a:off x="4569243" y="2946045"/>
              <a:ext cx="803862" cy="415886"/>
            </a:xfrm>
            <a:prstGeom prst="roundRect">
              <a:avLst/>
            </a:prstGeom>
            <a:solidFill>
              <a:srgbClr val="4472C4"/>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white"/>
                  </a:solidFill>
                  <a:effectLst/>
                  <a:uLnTx/>
                  <a:uFillTx/>
                  <a:latin typeface="メイリオ"/>
                  <a:ea typeface="メイリオ"/>
                  <a:cs typeface="+mn-cs"/>
                </a:rPr>
                <a:t>テーマ</a:t>
              </a:r>
            </a:p>
          </p:txBody>
        </p:sp>
      </p:grpSp>
      <p:sp>
        <p:nvSpPr>
          <p:cNvPr id="53" name="テキスト プレースホルダー 1">
            <a:extLst>
              <a:ext uri="{FF2B5EF4-FFF2-40B4-BE49-F238E27FC236}">
                <a16:creationId xmlns:a16="http://schemas.microsoft.com/office/drawing/2014/main" id="{D064BBF8-3492-89E3-AA52-A53D602F383C}"/>
              </a:ext>
            </a:extLst>
          </p:cNvPr>
          <p:cNvSpPr>
            <a:spLocks noGrp="1"/>
          </p:cNvSpPr>
          <p:nvPr>
            <p:ph type="body" sz="quarter" idx="25"/>
          </p:nvPr>
        </p:nvSpPr>
        <p:spPr>
          <a:xfrm>
            <a:off x="619200" y="835200"/>
            <a:ext cx="6238800" cy="417600"/>
          </a:xfrm>
        </p:spPr>
        <p:txBody>
          <a:bodyPr/>
          <a:lstStyle/>
          <a:p>
            <a:r>
              <a:rPr kumimoji="1" lang="ja-JP" altLang="en-US" u="sng">
                <a:uFill>
                  <a:solidFill>
                    <a:schemeClr val="bg1"/>
                  </a:solidFill>
                </a:uFill>
                <a:hlinkClick r:id="rId13" action="ppaction://hlinksldjump"/>
              </a:rPr>
              <a:t>第</a:t>
            </a:r>
            <a:r>
              <a:rPr kumimoji="1" lang="en-US" altLang="ja-JP" u="sng">
                <a:uFill>
                  <a:solidFill>
                    <a:schemeClr val="bg1"/>
                  </a:solidFill>
                </a:uFill>
                <a:hlinkClick r:id="rId13" action="ppaction://hlinksldjump"/>
              </a:rPr>
              <a:t>9</a:t>
            </a:r>
            <a:r>
              <a:rPr kumimoji="1" lang="ja-JP" altLang="en-US" u="sng">
                <a:uFill>
                  <a:solidFill>
                    <a:schemeClr val="bg1"/>
                  </a:solidFill>
                </a:uFill>
                <a:hlinkClick r:id="rId13" action="ppaction://hlinksldjump"/>
              </a:rPr>
              <a:t>章</a:t>
            </a:r>
            <a:r>
              <a:rPr kumimoji="1" lang="en-US" altLang="ja-JP" u="sng">
                <a:uFill>
                  <a:solidFill>
                    <a:schemeClr val="bg1"/>
                  </a:solidFill>
                </a:uFill>
                <a:hlinkClick r:id="rId13" action="ppaction://hlinksldjump"/>
              </a:rPr>
              <a:t>. </a:t>
            </a:r>
            <a:r>
              <a:rPr kumimoji="1" lang="ja-JP" altLang="en-US" u="sng">
                <a:uFill>
                  <a:solidFill>
                    <a:schemeClr val="bg1"/>
                  </a:solidFill>
                </a:uFill>
                <a:hlinkClick r:id="rId13" action="ppaction://hlinksldjump"/>
              </a:rPr>
              <a:t>管理策のテーマと属性</a:t>
            </a:r>
            <a:br>
              <a:rPr kumimoji="1" lang="ja-JP" altLang="en-US"/>
            </a:br>
            <a:r>
              <a:rPr kumimoji="1" lang="ja-JP" altLang="en-US"/>
              <a:t>　</a:t>
            </a:r>
            <a:r>
              <a:rPr lang="en-US" altLang="ja-JP"/>
              <a:t>9-1.</a:t>
            </a:r>
            <a:r>
              <a:rPr lang="ja-JP" altLang="en-US"/>
              <a:t> 管理策の分類と構成</a:t>
            </a:r>
            <a:endParaRPr kumimoji="1" lang="ja-JP" altLang="en-US"/>
          </a:p>
        </p:txBody>
      </p:sp>
      <p:sp>
        <p:nvSpPr>
          <p:cNvPr id="49" name="テキスト ボックス 48">
            <a:extLst>
              <a:ext uri="{FF2B5EF4-FFF2-40B4-BE49-F238E27FC236}">
                <a16:creationId xmlns:a16="http://schemas.microsoft.com/office/drawing/2014/main" id="{13D445FA-5D2B-FB0C-FE27-C2BE3396EEFB}"/>
              </a:ext>
            </a:extLst>
          </p:cNvPr>
          <p:cNvSpPr txBox="1"/>
          <p:nvPr/>
        </p:nvSpPr>
        <p:spPr>
          <a:xfrm>
            <a:off x="615296" y="6253624"/>
            <a:ext cx="5619904" cy="90024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管理策の属性には、他の組織や団体が発行するガイドラインなどにおける考え方を取り入れているものがあります。「サイバーセキュリティ概念」では、サイバーセキュリティフレームワークにおける、フレームワークコアの</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5</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つの機能分類がそのまま属性値となっています。また、「運用機能」の属性値は、</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2022</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年の改訂前における</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27002</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の管理策の分類がもとになっています。</a:t>
            </a:r>
          </a:p>
        </p:txBody>
      </p:sp>
      <p:graphicFrame>
        <p:nvGraphicFramePr>
          <p:cNvPr id="50" name="表 25">
            <a:extLst>
              <a:ext uri="{FF2B5EF4-FFF2-40B4-BE49-F238E27FC236}">
                <a16:creationId xmlns:a16="http://schemas.microsoft.com/office/drawing/2014/main" id="{5E3CB63F-08D5-7C38-B1A0-9430E5D0FAD1}"/>
              </a:ext>
            </a:extLst>
          </p:cNvPr>
          <p:cNvGraphicFramePr>
            <a:graphicFrameLocks noGrp="1"/>
          </p:cNvGraphicFramePr>
          <p:nvPr>
            <p:extLst>
              <p:ext uri="{D42A27DB-BD31-4B8C-83A1-F6EECF244321}">
                <p14:modId xmlns:p14="http://schemas.microsoft.com/office/powerpoint/2010/main" val="412347530"/>
              </p:ext>
            </p:extLst>
          </p:nvPr>
        </p:nvGraphicFramePr>
        <p:xfrm>
          <a:off x="690113" y="7147385"/>
          <a:ext cx="5537583" cy="1828800"/>
        </p:xfrm>
        <a:graphic>
          <a:graphicData uri="http://schemas.openxmlformats.org/drawingml/2006/table">
            <a:tbl>
              <a:tblPr firstRow="1" bandRow="1">
                <a:tableStyleId>{5940675A-B579-460E-94D1-54222C63F5DA}</a:tableStyleId>
              </a:tblPr>
              <a:tblGrid>
                <a:gridCol w="1285336">
                  <a:extLst>
                    <a:ext uri="{9D8B030D-6E8A-4147-A177-3AD203B41FA5}">
                      <a16:colId xmlns:a16="http://schemas.microsoft.com/office/drawing/2014/main" val="2189690052"/>
                    </a:ext>
                  </a:extLst>
                </a:gridCol>
                <a:gridCol w="2493034">
                  <a:extLst>
                    <a:ext uri="{9D8B030D-6E8A-4147-A177-3AD203B41FA5}">
                      <a16:colId xmlns:a16="http://schemas.microsoft.com/office/drawing/2014/main" val="3878719859"/>
                    </a:ext>
                  </a:extLst>
                </a:gridCol>
                <a:gridCol w="1759213">
                  <a:extLst>
                    <a:ext uri="{9D8B030D-6E8A-4147-A177-3AD203B41FA5}">
                      <a16:colId xmlns:a16="http://schemas.microsoft.com/office/drawing/2014/main" val="1728676998"/>
                    </a:ext>
                  </a:extLst>
                </a:gridCol>
              </a:tblGrid>
              <a:tr h="0">
                <a:tc>
                  <a:txBody>
                    <a:bodyPr/>
                    <a:lstStyle/>
                    <a:p>
                      <a:pPr algn="ctr"/>
                      <a:r>
                        <a:rPr kumimoji="1" lang="ja-JP" altLang="en-US" sz="700" b="1">
                          <a:solidFill>
                            <a:schemeClr val="bg1"/>
                          </a:solidFill>
                          <a:latin typeface="+mn-ea"/>
                          <a:ea typeface="+mn-ea"/>
                        </a:rPr>
                        <a:t>管理策の属性</a:t>
                      </a:r>
                    </a:p>
                  </a:txBody>
                  <a:tcPr anchor="ctr">
                    <a:solidFill>
                      <a:schemeClr val="accent1">
                        <a:lumMod val="75000"/>
                      </a:schemeClr>
                    </a:solidFill>
                  </a:tcPr>
                </a:tc>
                <a:tc>
                  <a:txBody>
                    <a:bodyPr/>
                    <a:lstStyle/>
                    <a:p>
                      <a:pPr algn="ctr"/>
                      <a:r>
                        <a:rPr kumimoji="1" lang="ja-JP" altLang="en-US" sz="700" b="1">
                          <a:solidFill>
                            <a:schemeClr val="bg1"/>
                          </a:solidFill>
                          <a:latin typeface="+mn-ea"/>
                          <a:ea typeface="+mn-ea"/>
                        </a:rPr>
                        <a:t>属性値</a:t>
                      </a:r>
                    </a:p>
                  </a:txBody>
                  <a:tcPr anchor="ctr">
                    <a:solidFill>
                      <a:schemeClr val="accent1">
                        <a:lumMod val="75000"/>
                      </a:schemeClr>
                    </a:solidFill>
                  </a:tcPr>
                </a:tc>
                <a:tc>
                  <a:txBody>
                    <a:bodyPr/>
                    <a:lstStyle/>
                    <a:p>
                      <a:pPr algn="ctr"/>
                      <a:r>
                        <a:rPr kumimoji="1" lang="ja-JP" altLang="en-US" sz="700" b="1">
                          <a:solidFill>
                            <a:schemeClr val="bg1"/>
                          </a:solidFill>
                          <a:latin typeface="+mn-ea"/>
                          <a:ea typeface="+mn-ea"/>
                        </a:rPr>
                        <a:t>関連するガイドラインなど</a:t>
                      </a:r>
                    </a:p>
                  </a:txBody>
                  <a:tcPr anchor="ctr">
                    <a:solidFill>
                      <a:schemeClr val="accent1">
                        <a:lumMod val="75000"/>
                      </a:schemeClr>
                    </a:solidFill>
                  </a:tcPr>
                </a:tc>
                <a:extLst>
                  <a:ext uri="{0D108BD9-81ED-4DB2-BD59-A6C34878D82A}">
                    <a16:rowId xmlns:a16="http://schemas.microsoft.com/office/drawing/2014/main" val="2628323357"/>
                  </a:ext>
                </a:extLst>
              </a:tr>
              <a:tr h="0">
                <a:tc>
                  <a:txBody>
                    <a:bodyPr/>
                    <a:lstStyle/>
                    <a:p>
                      <a:pPr algn="l"/>
                      <a:r>
                        <a:rPr kumimoji="1" lang="ja-JP" altLang="en-US" sz="700" b="0">
                          <a:solidFill>
                            <a:sysClr val="windowText" lastClr="000000"/>
                          </a:solidFill>
                          <a:latin typeface="+mn-ea"/>
                          <a:ea typeface="+mn-ea"/>
                        </a:rPr>
                        <a:t>管理策タイプ</a:t>
                      </a:r>
                      <a:endParaRPr kumimoji="1" lang="en-US" altLang="ja-JP" sz="700" b="0">
                        <a:solidFill>
                          <a:sysClr val="windowText" lastClr="000000"/>
                        </a:solidFill>
                        <a:latin typeface="+mn-ea"/>
                        <a:ea typeface="+mn-ea"/>
                      </a:endParaRPr>
                    </a:p>
                  </a:txBody>
                  <a:tcPr anchor="ctr">
                    <a:solidFill>
                      <a:schemeClr val="bg1"/>
                    </a:solidFill>
                  </a:tcPr>
                </a:tc>
                <a:tc>
                  <a:txBody>
                    <a:bodyPr/>
                    <a:lstStyle/>
                    <a:p>
                      <a:pPr algn="l"/>
                      <a:r>
                        <a:rPr kumimoji="1" lang="ja-JP" altLang="en-US" sz="700" b="0">
                          <a:latin typeface="+mn-ea"/>
                          <a:ea typeface="+mn-ea"/>
                        </a:rPr>
                        <a:t>予防、検知、是正</a:t>
                      </a:r>
                    </a:p>
                  </a:txBody>
                  <a:tcPr anchor="ctr">
                    <a:solidFill>
                      <a:schemeClr val="bg1"/>
                    </a:solidFill>
                  </a:tcPr>
                </a:tc>
                <a:tc>
                  <a:txBody>
                    <a:bodyPr/>
                    <a:lstStyle/>
                    <a:p>
                      <a:pPr algn="l"/>
                      <a:r>
                        <a:rPr kumimoji="1" lang="ja-JP" altLang="en-US" sz="700" b="0">
                          <a:latin typeface="+mn-ea"/>
                          <a:ea typeface="+mn-ea"/>
                        </a:rPr>
                        <a:t>ー</a:t>
                      </a:r>
                    </a:p>
                  </a:txBody>
                  <a:tcPr anchor="ctr">
                    <a:solidFill>
                      <a:schemeClr val="bg1"/>
                    </a:solidFill>
                  </a:tcPr>
                </a:tc>
                <a:extLst>
                  <a:ext uri="{0D108BD9-81ED-4DB2-BD59-A6C34878D82A}">
                    <a16:rowId xmlns:a16="http://schemas.microsoft.com/office/drawing/2014/main" val="2879300407"/>
                  </a:ext>
                </a:extLst>
              </a:tr>
              <a:tr h="0">
                <a:tc>
                  <a:txBody>
                    <a:bodyPr/>
                    <a:lstStyle/>
                    <a:p>
                      <a:pPr algn="l"/>
                      <a:r>
                        <a:rPr kumimoji="1" lang="ja-JP" altLang="en-US" sz="700" b="0">
                          <a:solidFill>
                            <a:sysClr val="windowText" lastClr="000000"/>
                          </a:solidFill>
                          <a:latin typeface="+mn-ea"/>
                          <a:ea typeface="+mn-ea"/>
                        </a:rPr>
                        <a:t>情報セキュリティ特性</a:t>
                      </a:r>
                    </a:p>
                  </a:txBody>
                  <a:tcPr anchor="ctr">
                    <a:solidFill>
                      <a:schemeClr val="bg1"/>
                    </a:solidFill>
                  </a:tcPr>
                </a:tc>
                <a:tc>
                  <a:txBody>
                    <a:bodyPr/>
                    <a:lstStyle/>
                    <a:p>
                      <a:pPr algn="l"/>
                      <a:r>
                        <a:rPr kumimoji="1" lang="zh-TW" altLang="en-US" sz="700" b="0">
                          <a:latin typeface="+mn-ea"/>
                          <a:ea typeface="+mn-ea"/>
                        </a:rPr>
                        <a:t>機密性、完全性、可用性</a:t>
                      </a:r>
                      <a:endParaRPr kumimoji="1" lang="ja-JP" altLang="en-US" sz="700" b="0">
                        <a:latin typeface="+mn-ea"/>
                        <a:ea typeface="+mn-ea"/>
                      </a:endParaRPr>
                    </a:p>
                  </a:txBody>
                  <a:tcPr anchor="ctr">
                    <a:solidFill>
                      <a:schemeClr val="bg1"/>
                    </a:solidFill>
                  </a:tcPr>
                </a:tc>
                <a:tc>
                  <a:txBody>
                    <a:bodyPr/>
                    <a:lstStyle/>
                    <a:p>
                      <a:pPr algn="l"/>
                      <a:r>
                        <a:rPr kumimoji="1" lang="en-US" altLang="ja-JP" sz="700" b="1">
                          <a:latin typeface="+mn-ea"/>
                          <a:ea typeface="+mn-ea"/>
                        </a:rPr>
                        <a:t>ISO/IEC 27001</a:t>
                      </a:r>
                      <a:endParaRPr kumimoji="1" lang="ja-JP" altLang="en-US" sz="700" b="1">
                        <a:latin typeface="+mn-ea"/>
                        <a:ea typeface="+mn-ea"/>
                      </a:endParaRPr>
                    </a:p>
                  </a:txBody>
                  <a:tcPr anchor="ctr">
                    <a:solidFill>
                      <a:schemeClr val="bg1"/>
                    </a:solidFill>
                  </a:tcPr>
                </a:tc>
                <a:extLst>
                  <a:ext uri="{0D108BD9-81ED-4DB2-BD59-A6C34878D82A}">
                    <a16:rowId xmlns:a16="http://schemas.microsoft.com/office/drawing/2014/main" val="1201929860"/>
                  </a:ext>
                </a:extLst>
              </a:tr>
              <a:tr h="0">
                <a:tc>
                  <a:txBody>
                    <a:bodyPr/>
                    <a:lstStyle/>
                    <a:p>
                      <a:pPr algn="l"/>
                      <a:r>
                        <a:rPr kumimoji="1" lang="ja-JP" altLang="en-US" sz="700" b="0">
                          <a:solidFill>
                            <a:sysClr val="windowText" lastClr="000000"/>
                          </a:solidFill>
                          <a:latin typeface="+mn-ea"/>
                          <a:ea typeface="+mn-ea"/>
                        </a:rPr>
                        <a:t>サイバーセキュリティ概念</a:t>
                      </a:r>
                    </a:p>
                  </a:txBody>
                  <a:tcPr anchor="ctr">
                    <a:solidFill>
                      <a:schemeClr val="bg1"/>
                    </a:solidFill>
                  </a:tcPr>
                </a:tc>
                <a:tc>
                  <a:txBody>
                    <a:bodyPr/>
                    <a:lstStyle/>
                    <a:p>
                      <a:pPr algn="l"/>
                      <a:r>
                        <a:rPr kumimoji="1" lang="zh-TW" altLang="en-US" sz="700" b="0">
                          <a:latin typeface="+mn-ea"/>
                          <a:ea typeface="+mn-ea"/>
                        </a:rPr>
                        <a:t>識別、防御、検知、対応、復旧</a:t>
                      </a:r>
                      <a:endParaRPr kumimoji="1" lang="ja-JP" altLang="en-US" sz="700" b="0">
                        <a:latin typeface="+mn-ea"/>
                        <a:ea typeface="+mn-ea"/>
                      </a:endParaRPr>
                    </a:p>
                  </a:txBody>
                  <a:tcPr anchor="ctr">
                    <a:solidFill>
                      <a:schemeClr val="bg1"/>
                    </a:solidFill>
                  </a:tcPr>
                </a:tc>
                <a:tc>
                  <a:txBody>
                    <a:bodyPr/>
                    <a:lstStyle/>
                    <a:p>
                      <a:pPr algn="l"/>
                      <a:r>
                        <a:rPr kumimoji="1" lang="ja-JP" altLang="en-US" sz="700" b="1">
                          <a:latin typeface="+mn-ea"/>
                          <a:ea typeface="+mn-ea"/>
                        </a:rPr>
                        <a:t>サイバーセキュリティフレームワーク</a:t>
                      </a:r>
                    </a:p>
                  </a:txBody>
                  <a:tcPr anchor="ctr">
                    <a:solidFill>
                      <a:schemeClr val="bg1"/>
                    </a:solidFill>
                  </a:tcPr>
                </a:tc>
                <a:extLst>
                  <a:ext uri="{0D108BD9-81ED-4DB2-BD59-A6C34878D82A}">
                    <a16:rowId xmlns:a16="http://schemas.microsoft.com/office/drawing/2014/main" val="2689446167"/>
                  </a:ext>
                </a:extLst>
              </a:tr>
              <a:tr h="431788">
                <a:tc>
                  <a:txBody>
                    <a:bodyPr/>
                    <a:lstStyle/>
                    <a:p>
                      <a:pPr algn="l"/>
                      <a:r>
                        <a:rPr kumimoji="1" lang="ja-JP" altLang="en-US" sz="700" b="0">
                          <a:solidFill>
                            <a:sysClr val="windowText" lastClr="000000"/>
                          </a:solidFill>
                          <a:latin typeface="+mn-ea"/>
                          <a:ea typeface="+mn-ea"/>
                        </a:rPr>
                        <a:t>運用機能</a:t>
                      </a:r>
                    </a:p>
                  </a:txBody>
                  <a:tcPr anchor="ctr">
                    <a:solidFill>
                      <a:schemeClr val="bg1"/>
                    </a:solidFill>
                  </a:tcPr>
                </a:tc>
                <a:tc>
                  <a:txBody>
                    <a:bodyPr/>
                    <a:lstStyle/>
                    <a:p>
                      <a:pPr algn="l"/>
                      <a:r>
                        <a:rPr kumimoji="1" lang="ja-JP" altLang="en-US" sz="700" b="0">
                          <a:latin typeface="+mn-ea"/>
                          <a:ea typeface="+mn-ea"/>
                        </a:rPr>
                        <a:t>ガバナンス、資産管理、情報保護、人的資源のセキュリティ、物理的セキュリティ、システムおよびネットワークセキュリティ、アプリケーションのセキュリティ、セキュリティを保った構成、識別情報およびアクセスの管理、脅威および脆弱性の管理、継続、供給者関係のセキュリティ、法および遵守、情報セキュリティ事象管理、情報セキュリティ保証</a:t>
                      </a:r>
                      <a:endParaRPr kumimoji="1" lang="en-US" altLang="ja-JP" sz="700" b="0">
                        <a:latin typeface="+mn-ea"/>
                        <a:ea typeface="+mn-ea"/>
                      </a:endParaRPr>
                    </a:p>
                  </a:txBody>
                  <a:tcPr anchor="ctr">
                    <a:lnB w="12700" cap="flat" cmpd="sng" algn="ctr">
                      <a:solidFill>
                        <a:schemeClr val="tx1"/>
                      </a:solidFill>
                      <a:prstDash val="solid"/>
                      <a:round/>
                      <a:headEnd type="none" w="med" len="med"/>
                      <a:tailEnd type="none" w="med" len="med"/>
                    </a:lnB>
                    <a:solidFill>
                      <a:schemeClr val="bg1"/>
                    </a:solidFill>
                  </a:tcPr>
                </a:tc>
                <a:tc>
                  <a:txBody>
                    <a:bodyPr/>
                    <a:lstStyle/>
                    <a:p>
                      <a:pPr algn="l"/>
                      <a:r>
                        <a:rPr kumimoji="1" lang="en-US" altLang="ja-JP" sz="700" b="1">
                          <a:latin typeface="+mn-ea"/>
                          <a:ea typeface="+mn-ea"/>
                        </a:rPr>
                        <a:t>ISO/IEC 27002:2013</a:t>
                      </a:r>
                    </a:p>
                  </a:txBody>
                  <a:tcPr anchor="ctr">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645990548"/>
                  </a:ext>
                </a:extLst>
              </a:tr>
              <a:tr h="0">
                <a:tc>
                  <a:txBody>
                    <a:bodyPr/>
                    <a:lstStyle/>
                    <a:p>
                      <a:pPr algn="l"/>
                      <a:r>
                        <a:rPr kumimoji="1" lang="ja-JP" altLang="en-US" sz="700" b="0">
                          <a:solidFill>
                            <a:sysClr val="windowText" lastClr="000000"/>
                          </a:solidFill>
                          <a:latin typeface="+mn-ea"/>
                          <a:ea typeface="+mn-ea"/>
                        </a:rPr>
                        <a:t>セキュリティドメイン</a:t>
                      </a:r>
                    </a:p>
                  </a:txBody>
                  <a:tcPr anchor="ctr">
                    <a:solidFill>
                      <a:schemeClr val="bg1"/>
                    </a:solidFill>
                  </a:tcPr>
                </a:tc>
                <a:tc>
                  <a:txBody>
                    <a:bodyPr/>
                    <a:lstStyle/>
                    <a:p>
                      <a:pPr algn="l"/>
                      <a:r>
                        <a:rPr kumimoji="1" lang="ja-JP" altLang="en-US" sz="700" b="0" i="0" kern="1200">
                          <a:solidFill>
                            <a:schemeClr val="tx1"/>
                          </a:solidFill>
                          <a:effectLst/>
                          <a:latin typeface="+mn-ea"/>
                          <a:ea typeface="+mn-ea"/>
                          <a:cs typeface="+mn-cs"/>
                        </a:rPr>
                        <a:t>ガバナンスおよびエコシステム、保護、防御、対応力</a:t>
                      </a:r>
                      <a:endParaRPr kumimoji="1" lang="en-US" altLang="ja-JP" sz="7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a:r>
                        <a:rPr kumimoji="1" lang="ja-JP" altLang="en-US" sz="700" b="0" i="0" kern="1200" dirty="0">
                          <a:solidFill>
                            <a:schemeClr val="tx1"/>
                          </a:solidFill>
                          <a:effectLst/>
                          <a:latin typeface="+mn-ea"/>
                          <a:ea typeface="+mn-ea"/>
                          <a:cs typeface="+mn-cs"/>
                        </a:rPr>
                        <a:t>ー</a:t>
                      </a:r>
                      <a:endParaRPr kumimoji="1" lang="en-US" altLang="ja-JP" sz="700" b="0" i="0" kern="1200" dirty="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10181244"/>
                  </a:ext>
                </a:extLst>
              </a:tr>
            </a:tbl>
          </a:graphicData>
        </a:graphic>
      </p:graphicFrame>
    </p:spTree>
    <p:extLst>
      <p:ext uri="{BB962C8B-B14F-4D97-AF65-F5344CB8AC3E}">
        <p14:creationId xmlns:p14="http://schemas.microsoft.com/office/powerpoint/2010/main" val="3453409506"/>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B98E9CDB-DB10-7F9A-DD05-A8603114B87D}"/>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9</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2">
            <a:extLst>
              <a:ext uri="{FF2B5EF4-FFF2-40B4-BE49-F238E27FC236}">
                <a16:creationId xmlns:a16="http://schemas.microsoft.com/office/drawing/2014/main" id="{A794DF7C-0CC7-EC1C-ABBE-7F320EA9A7B3}"/>
              </a:ext>
            </a:extLst>
          </p:cNvPr>
          <p:cNvSpPr>
            <a:spLocks noGrp="1"/>
          </p:cNvSpPr>
          <p:nvPr>
            <p:ph type="body" sz="quarter" idx="14"/>
          </p:nvPr>
        </p:nvSpPr>
        <p:spPr>
          <a:xfrm>
            <a:off x="1123950" y="1457325"/>
            <a:ext cx="5111250" cy="381000"/>
          </a:xfrm>
        </p:spPr>
        <p:txBody>
          <a:bodyPr/>
          <a:lstStyle/>
          <a:p>
            <a:r>
              <a:rPr kumimoji="1" lang="en-US" altLang="ja-JP"/>
              <a:t>9-1-2. </a:t>
            </a:r>
            <a:r>
              <a:rPr kumimoji="1" lang="ja-JP" altLang="en-US"/>
              <a:t>管理策のテーマと属性</a:t>
            </a:r>
          </a:p>
        </p:txBody>
      </p:sp>
      <p:graphicFrame>
        <p:nvGraphicFramePr>
          <p:cNvPr id="7" name="表 6">
            <a:extLst>
              <a:ext uri="{FF2B5EF4-FFF2-40B4-BE49-F238E27FC236}">
                <a16:creationId xmlns:a16="http://schemas.microsoft.com/office/drawing/2014/main" id="{765723DE-DD81-4480-F64A-7AD8B611E16F}"/>
              </a:ext>
            </a:extLst>
          </p:cNvPr>
          <p:cNvGraphicFramePr>
            <a:graphicFrameLocks noGrp="1"/>
          </p:cNvGraphicFramePr>
          <p:nvPr/>
        </p:nvGraphicFramePr>
        <p:xfrm>
          <a:off x="613696" y="2616151"/>
          <a:ext cx="5621505" cy="1138428"/>
        </p:xfrm>
        <a:graphic>
          <a:graphicData uri="http://schemas.openxmlformats.org/drawingml/2006/table">
            <a:tbl>
              <a:tblPr firstRow="1" bandRow="1">
                <a:tableStyleId>{5C22544A-7EE6-4342-B048-85BDC9FD1C3A}</a:tableStyleId>
              </a:tblPr>
              <a:tblGrid>
                <a:gridCol w="1113900">
                  <a:extLst>
                    <a:ext uri="{9D8B030D-6E8A-4147-A177-3AD203B41FA5}">
                      <a16:colId xmlns:a16="http://schemas.microsoft.com/office/drawing/2014/main" val="25103632"/>
                    </a:ext>
                  </a:extLst>
                </a:gridCol>
                <a:gridCol w="1134702">
                  <a:extLst>
                    <a:ext uri="{9D8B030D-6E8A-4147-A177-3AD203B41FA5}">
                      <a16:colId xmlns:a16="http://schemas.microsoft.com/office/drawing/2014/main" val="1650173726"/>
                    </a:ext>
                  </a:extLst>
                </a:gridCol>
                <a:gridCol w="1124301">
                  <a:extLst>
                    <a:ext uri="{9D8B030D-6E8A-4147-A177-3AD203B41FA5}">
                      <a16:colId xmlns:a16="http://schemas.microsoft.com/office/drawing/2014/main" val="3649714388"/>
                    </a:ext>
                  </a:extLst>
                </a:gridCol>
                <a:gridCol w="1124301">
                  <a:extLst>
                    <a:ext uri="{9D8B030D-6E8A-4147-A177-3AD203B41FA5}">
                      <a16:colId xmlns:a16="http://schemas.microsoft.com/office/drawing/2014/main" val="3135366249"/>
                    </a:ext>
                  </a:extLst>
                </a:gridCol>
                <a:gridCol w="1124301">
                  <a:extLst>
                    <a:ext uri="{9D8B030D-6E8A-4147-A177-3AD203B41FA5}">
                      <a16:colId xmlns:a16="http://schemas.microsoft.com/office/drawing/2014/main" val="2989166744"/>
                    </a:ext>
                  </a:extLst>
                </a:gridCol>
              </a:tblGrid>
              <a:tr h="307542">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管理策タイプ</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情報セキュリティ特性</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サイバーセキュリティ概念</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運用機能</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セキュリティドメイン</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69421167"/>
                  </a:ext>
                </a:extLst>
              </a:tr>
              <a:tr h="589381">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予防</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機密性</a:t>
                      </a:r>
                      <a:br>
                        <a:rPr kumimoji="1" lang="en-US" altLang="ja-JP" sz="1050" b="0" i="0" kern="1200">
                          <a:solidFill>
                            <a:schemeClr val="dk1"/>
                          </a:solidFill>
                          <a:effectLst/>
                          <a:latin typeface="+mn-lt"/>
                          <a:ea typeface="+mn-ea"/>
                          <a:cs typeface="+mn-cs"/>
                        </a:rPr>
                      </a:b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完全性</a:t>
                      </a:r>
                      <a:br>
                        <a:rPr kumimoji="1" lang="en-US" altLang="ja-JP" sz="1050" b="0" i="0" kern="1200">
                          <a:solidFill>
                            <a:schemeClr val="dk1"/>
                          </a:solidFill>
                          <a:effectLst/>
                          <a:latin typeface="+mn-lt"/>
                          <a:ea typeface="+mn-ea"/>
                          <a:cs typeface="+mn-cs"/>
                        </a:rPr>
                      </a:b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可用性</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識別</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ガバナンス</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ガバナンス及びエコシステム</a:t>
                      </a:r>
                      <a:br>
                        <a:rPr kumimoji="1" lang="en-US" altLang="ja-JP" sz="1050" b="0" i="0" kern="1200">
                          <a:solidFill>
                            <a:schemeClr val="dk1"/>
                          </a:solidFill>
                          <a:effectLst/>
                          <a:latin typeface="+mn-lt"/>
                          <a:ea typeface="+mn-ea"/>
                          <a:cs typeface="+mn-cs"/>
                        </a:rPr>
                      </a:b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対応力</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38947462"/>
                  </a:ext>
                </a:extLst>
              </a:tr>
            </a:tbl>
          </a:graphicData>
        </a:graphic>
      </p:graphicFrame>
      <p:sp>
        <p:nvSpPr>
          <p:cNvPr id="8" name="テキスト プレースホルダー 4">
            <a:extLst>
              <a:ext uri="{FF2B5EF4-FFF2-40B4-BE49-F238E27FC236}">
                <a16:creationId xmlns:a16="http://schemas.microsoft.com/office/drawing/2014/main" id="{CB00765B-DCEA-D84A-B46C-7EC782DBA47F}"/>
              </a:ext>
            </a:extLst>
          </p:cNvPr>
          <p:cNvSpPr txBox="1">
            <a:spLocks/>
          </p:cNvSpPr>
          <p:nvPr/>
        </p:nvSpPr>
        <p:spPr>
          <a:xfrm>
            <a:off x="615296" y="2353592"/>
            <a:ext cx="5612400" cy="611378"/>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en-US" altLang="ja-JP" sz="1050" b="1" i="0" u="sng" strike="noStrike" kern="1200" cap="none" spc="0" normalizeH="0" baseline="0" noProof="0">
                <a:ln>
                  <a:noFill/>
                </a:ln>
                <a:solidFill>
                  <a:prstClr val="black"/>
                </a:solidFill>
                <a:effectLst/>
                <a:uLnTx/>
                <a:uFillTx/>
                <a:latin typeface="メイリオ"/>
                <a:ea typeface="メイリオ"/>
                <a:cs typeface="+mn-cs"/>
              </a:rPr>
              <a:t>【</a:t>
            </a:r>
            <a:r>
              <a:rPr kumimoji="1" lang="ja-JP" altLang="en-US" sz="1050" b="1" i="0" u="sng" strike="noStrike" kern="1200" cap="none" spc="0" normalizeH="0" baseline="0" noProof="0">
                <a:ln>
                  <a:noFill/>
                </a:ln>
                <a:solidFill>
                  <a:prstClr val="black"/>
                </a:solidFill>
                <a:effectLst/>
                <a:uLnTx/>
                <a:uFillTx/>
                <a:latin typeface="メイリオ"/>
                <a:ea typeface="メイリオ"/>
                <a:cs typeface="+mn-cs"/>
              </a:rPr>
              <a:t>組織的管理策</a:t>
            </a:r>
            <a:r>
              <a:rPr kumimoji="1" lang="en-US" altLang="ja-JP" sz="1050" b="1" i="0" u="sng" strike="noStrike" kern="1200" cap="none" spc="0" normalizeH="0" baseline="0" noProof="0">
                <a:ln>
                  <a:noFill/>
                </a:ln>
                <a:solidFill>
                  <a:prstClr val="black"/>
                </a:solidFill>
                <a:effectLst/>
                <a:uLnTx/>
                <a:uFillTx/>
                <a:latin typeface="メイリオ"/>
                <a:ea typeface="メイリオ"/>
                <a:cs typeface="+mn-cs"/>
              </a:rPr>
              <a:t>】5.2</a:t>
            </a:r>
            <a:r>
              <a:rPr kumimoji="1" lang="ja-JP" altLang="en-US" sz="1050" b="1" i="0" u="sng" strike="noStrike" kern="1200" cap="none" spc="0" normalizeH="0" baseline="0" noProof="0">
                <a:ln>
                  <a:noFill/>
                </a:ln>
                <a:solidFill>
                  <a:prstClr val="black"/>
                </a:solidFill>
                <a:effectLst/>
                <a:uLnTx/>
                <a:uFillTx/>
                <a:latin typeface="メイリオ"/>
                <a:ea typeface="メイリオ"/>
                <a:cs typeface="+mn-cs"/>
              </a:rPr>
              <a:t> 情報セキュリティの役割及び責任</a:t>
            </a:r>
            <a:endParaRPr kumimoji="1" lang="en-US" altLang="ja-JP" sz="1050" b="1" i="0" u="sng"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9" name="表 8">
            <a:extLst>
              <a:ext uri="{FF2B5EF4-FFF2-40B4-BE49-F238E27FC236}">
                <a16:creationId xmlns:a16="http://schemas.microsoft.com/office/drawing/2014/main" id="{10EC7476-F82D-545B-1AA2-79975A604114}"/>
              </a:ext>
            </a:extLst>
          </p:cNvPr>
          <p:cNvGraphicFramePr>
            <a:graphicFrameLocks noGrp="1"/>
          </p:cNvGraphicFramePr>
          <p:nvPr/>
        </p:nvGraphicFramePr>
        <p:xfrm>
          <a:off x="622800" y="3816628"/>
          <a:ext cx="5612400" cy="1328928"/>
        </p:xfrm>
        <a:graphic>
          <a:graphicData uri="http://schemas.openxmlformats.org/drawingml/2006/table">
            <a:tbl>
              <a:tblPr firstRow="1" bandRow="1">
                <a:tableStyleId>{5C22544A-7EE6-4342-B048-85BDC9FD1C3A}</a:tableStyleId>
              </a:tblPr>
              <a:tblGrid>
                <a:gridCol w="635578">
                  <a:extLst>
                    <a:ext uri="{9D8B030D-6E8A-4147-A177-3AD203B41FA5}">
                      <a16:colId xmlns:a16="http://schemas.microsoft.com/office/drawing/2014/main" val="25103632"/>
                    </a:ext>
                  </a:extLst>
                </a:gridCol>
                <a:gridCol w="4976822">
                  <a:extLst>
                    <a:ext uri="{9D8B030D-6E8A-4147-A177-3AD203B41FA5}">
                      <a16:colId xmlns:a16="http://schemas.microsoft.com/office/drawing/2014/main" val="1517134289"/>
                    </a:ext>
                  </a:extLst>
                </a:gridCol>
              </a:tblGrid>
              <a:tr h="253258">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kern="1200">
                          <a:solidFill>
                            <a:schemeClr val="bg1"/>
                          </a:solidFill>
                          <a:effectLst/>
                          <a:latin typeface="+mn-lt"/>
                          <a:ea typeface="+mn-ea"/>
                          <a:cs typeface="+mn-cs"/>
                        </a:rPr>
                        <a:t>管理策</a:t>
                      </a:r>
                      <a:endParaRPr kumimoji="1" lang="en-US" altLang="ja-JP" sz="1050" b="1" i="0" kern="1200">
                        <a:solidFill>
                          <a:schemeClr val="bg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2F5597"/>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lt"/>
                          <a:ea typeface="+mn-ea"/>
                          <a:cs typeface="+mn-cs"/>
                        </a:rPr>
                        <a:t>情報セキュリティの役割及び責任を、組織の要求に従って定め、割り当てることが望ましい。</a:t>
                      </a:r>
                      <a:br>
                        <a:rPr kumimoji="1" lang="en-US" altLang="ja-JP" sz="1050" b="0" i="0" kern="1200">
                          <a:solidFill>
                            <a:schemeClr val="dk1"/>
                          </a:solidFill>
                          <a:effectLst/>
                          <a:latin typeface="+mn-lt"/>
                          <a:ea typeface="+mn-ea"/>
                          <a:cs typeface="+mn-cs"/>
                        </a:rPr>
                      </a:b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3894746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kern="1200">
                          <a:solidFill>
                            <a:schemeClr val="bg1"/>
                          </a:solidFill>
                          <a:effectLst/>
                          <a:latin typeface="+mn-lt"/>
                          <a:ea typeface="+mn-ea"/>
                          <a:cs typeface="+mn-cs"/>
                        </a:rPr>
                        <a:t>目的</a:t>
                      </a:r>
                      <a:endParaRPr kumimoji="1" lang="en-US" altLang="ja-JP" sz="1050" b="1" i="0" kern="1200">
                        <a:solidFill>
                          <a:schemeClr val="bg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2F5597"/>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lt"/>
                          <a:ea typeface="+mn-ea"/>
                          <a:cs typeface="+mn-cs"/>
                        </a:rPr>
                        <a:t>組織内における情報セキュリティの実施、運用及び管理のために、定義され、承認され、理解される構造を確立するため。</a:t>
                      </a:r>
                      <a:br>
                        <a:rPr kumimoji="1" lang="en-US" altLang="ja-JP" sz="1050" b="0" i="0" kern="1200">
                          <a:solidFill>
                            <a:schemeClr val="dk1"/>
                          </a:solidFill>
                          <a:effectLst/>
                          <a:latin typeface="+mn-lt"/>
                          <a:ea typeface="+mn-ea"/>
                          <a:cs typeface="+mn-cs"/>
                        </a:rPr>
                      </a:b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58364788"/>
                  </a:ext>
                </a:extLst>
              </a:tr>
            </a:tbl>
          </a:graphicData>
        </a:graphic>
      </p:graphicFrame>
      <p:sp>
        <p:nvSpPr>
          <p:cNvPr id="13" name="テキスト プレースホルダー 3">
            <a:extLst>
              <a:ext uri="{FF2B5EF4-FFF2-40B4-BE49-F238E27FC236}">
                <a16:creationId xmlns:a16="http://schemas.microsoft.com/office/drawing/2014/main" id="{EA9B127F-89C0-5A0E-28AA-96BE370B8D32}"/>
              </a:ext>
            </a:extLst>
          </p:cNvPr>
          <p:cNvSpPr>
            <a:spLocks noGrp="1"/>
          </p:cNvSpPr>
          <p:nvPr>
            <p:ph type="body" sz="quarter" idx="16"/>
          </p:nvPr>
        </p:nvSpPr>
        <p:spPr>
          <a:xfrm>
            <a:off x="619048" y="2052000"/>
            <a:ext cx="5612400" cy="381000"/>
          </a:xfrm>
        </p:spPr>
        <p:txBody>
          <a:bodyPr/>
          <a:lstStyle/>
          <a:p>
            <a:r>
              <a:rPr lang="ja-JP" altLang="en-US"/>
              <a:t>各テーマより管理策の例示（組織的</a:t>
            </a:r>
            <a:r>
              <a:rPr lang="en-US" altLang="ja-JP"/>
              <a:t>/</a:t>
            </a:r>
            <a:r>
              <a:rPr lang="ja-JP" altLang="en-US"/>
              <a:t>人的）</a:t>
            </a:r>
            <a:endParaRPr kumimoji="1" lang="ja-JP" altLang="en-US"/>
          </a:p>
        </p:txBody>
      </p:sp>
      <p:sp>
        <p:nvSpPr>
          <p:cNvPr id="42" name="テキスト ボックス 41">
            <a:extLst>
              <a:ext uri="{FF2B5EF4-FFF2-40B4-BE49-F238E27FC236}">
                <a16:creationId xmlns:a16="http://schemas.microsoft.com/office/drawing/2014/main" id="{5FC48E13-9EC0-9C4D-99D3-E9A0D4C08242}"/>
              </a:ext>
            </a:extLst>
          </p:cNvPr>
          <p:cNvSpPr txBox="1"/>
          <p:nvPr/>
        </p:nvSpPr>
        <p:spPr>
          <a:xfrm>
            <a:off x="613696" y="8114182"/>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MSQA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 27002:2022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対応　情報セキュリティ管理策実践ガイド」を基に作成</a:t>
            </a:r>
          </a:p>
        </p:txBody>
      </p:sp>
      <p:sp>
        <p:nvSpPr>
          <p:cNvPr id="53" name="テキスト プレースホルダー 1">
            <a:extLst>
              <a:ext uri="{FF2B5EF4-FFF2-40B4-BE49-F238E27FC236}">
                <a16:creationId xmlns:a16="http://schemas.microsoft.com/office/drawing/2014/main" id="{D064BBF8-3492-89E3-AA52-A53D602F383C}"/>
              </a:ext>
            </a:extLst>
          </p:cNvPr>
          <p:cNvSpPr>
            <a:spLocks noGrp="1"/>
          </p:cNvSpPr>
          <p:nvPr>
            <p:ph type="body" sz="quarter" idx="25"/>
          </p:nvPr>
        </p:nvSpPr>
        <p:spPr>
          <a:xfrm>
            <a:off x="619200" y="835200"/>
            <a:ext cx="6238800" cy="417600"/>
          </a:xfrm>
        </p:spPr>
        <p:txBody>
          <a:bodyPr/>
          <a:lstStyle/>
          <a:p>
            <a:r>
              <a:rPr kumimoji="1" lang="ja-JP" altLang="en-US" u="sng">
                <a:uFill>
                  <a:solidFill>
                    <a:schemeClr val="bg1"/>
                  </a:solidFill>
                </a:uFill>
                <a:hlinkClick r:id="rId3" action="ppaction://hlinksldjump"/>
              </a:rPr>
              <a:t>第</a:t>
            </a:r>
            <a:r>
              <a:rPr kumimoji="1" lang="en-US" altLang="ja-JP" u="sng">
                <a:uFill>
                  <a:solidFill>
                    <a:schemeClr val="bg1"/>
                  </a:solidFill>
                </a:uFill>
                <a:hlinkClick r:id="rId3" action="ppaction://hlinksldjump"/>
              </a:rPr>
              <a:t>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管理策のテーマと属性</a:t>
            </a:r>
            <a:br>
              <a:rPr kumimoji="1" lang="ja-JP" altLang="en-US"/>
            </a:br>
            <a:r>
              <a:rPr kumimoji="1" lang="ja-JP" altLang="en-US"/>
              <a:t>　</a:t>
            </a:r>
            <a:r>
              <a:rPr lang="en-US" altLang="ja-JP"/>
              <a:t>9-1.</a:t>
            </a:r>
            <a:r>
              <a:rPr lang="ja-JP" altLang="en-US"/>
              <a:t> 管理策の分類と構成</a:t>
            </a:r>
            <a:endParaRPr kumimoji="1" lang="ja-JP" altLang="en-US"/>
          </a:p>
        </p:txBody>
      </p:sp>
      <p:graphicFrame>
        <p:nvGraphicFramePr>
          <p:cNvPr id="3" name="表 2">
            <a:extLst>
              <a:ext uri="{FF2B5EF4-FFF2-40B4-BE49-F238E27FC236}">
                <a16:creationId xmlns:a16="http://schemas.microsoft.com/office/drawing/2014/main" id="{2B7A4A4B-E651-D816-D3ED-A07B63B4B7E1}"/>
              </a:ext>
            </a:extLst>
          </p:cNvPr>
          <p:cNvGraphicFramePr>
            <a:graphicFrameLocks noGrp="1"/>
          </p:cNvGraphicFramePr>
          <p:nvPr/>
        </p:nvGraphicFramePr>
        <p:xfrm>
          <a:off x="613696" y="5583807"/>
          <a:ext cx="5619905" cy="1138428"/>
        </p:xfrm>
        <a:graphic>
          <a:graphicData uri="http://schemas.openxmlformats.org/drawingml/2006/table">
            <a:tbl>
              <a:tblPr firstRow="1" bandRow="1">
                <a:tableStyleId>{5C22544A-7EE6-4342-B048-85BDC9FD1C3A}</a:tableStyleId>
              </a:tblPr>
              <a:tblGrid>
                <a:gridCol w="1113583">
                  <a:extLst>
                    <a:ext uri="{9D8B030D-6E8A-4147-A177-3AD203B41FA5}">
                      <a16:colId xmlns:a16="http://schemas.microsoft.com/office/drawing/2014/main" val="25103632"/>
                    </a:ext>
                  </a:extLst>
                </a:gridCol>
                <a:gridCol w="1134379">
                  <a:extLst>
                    <a:ext uri="{9D8B030D-6E8A-4147-A177-3AD203B41FA5}">
                      <a16:colId xmlns:a16="http://schemas.microsoft.com/office/drawing/2014/main" val="1650173726"/>
                    </a:ext>
                  </a:extLst>
                </a:gridCol>
                <a:gridCol w="1123981">
                  <a:extLst>
                    <a:ext uri="{9D8B030D-6E8A-4147-A177-3AD203B41FA5}">
                      <a16:colId xmlns:a16="http://schemas.microsoft.com/office/drawing/2014/main" val="3649714388"/>
                    </a:ext>
                  </a:extLst>
                </a:gridCol>
                <a:gridCol w="1123981">
                  <a:extLst>
                    <a:ext uri="{9D8B030D-6E8A-4147-A177-3AD203B41FA5}">
                      <a16:colId xmlns:a16="http://schemas.microsoft.com/office/drawing/2014/main" val="3135366249"/>
                    </a:ext>
                  </a:extLst>
                </a:gridCol>
                <a:gridCol w="1123981">
                  <a:extLst>
                    <a:ext uri="{9D8B030D-6E8A-4147-A177-3AD203B41FA5}">
                      <a16:colId xmlns:a16="http://schemas.microsoft.com/office/drawing/2014/main" val="2989166744"/>
                    </a:ext>
                  </a:extLst>
                </a:gridCol>
              </a:tblGrid>
              <a:tr h="307542">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管理策タイプ</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情報セキュリティ特性</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サイバーセキュリティ概念</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運用機能</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セキュリティドメイン</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69421167"/>
                  </a:ext>
                </a:extLst>
              </a:tr>
              <a:tr h="589381">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検知</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機密性</a:t>
                      </a:r>
                      <a:br>
                        <a:rPr kumimoji="1" lang="en-US" altLang="ja-JP" sz="1050" b="0" i="0" kern="1200">
                          <a:solidFill>
                            <a:schemeClr val="dk1"/>
                          </a:solidFill>
                          <a:effectLst/>
                          <a:latin typeface="+mn-lt"/>
                          <a:ea typeface="+mn-ea"/>
                          <a:cs typeface="+mn-cs"/>
                        </a:rPr>
                      </a:b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完全性</a:t>
                      </a:r>
                      <a:br>
                        <a:rPr kumimoji="1" lang="en-US" altLang="ja-JP" sz="1050" b="0" i="0" kern="1200">
                          <a:solidFill>
                            <a:schemeClr val="dk1"/>
                          </a:solidFill>
                          <a:effectLst/>
                          <a:latin typeface="+mn-lt"/>
                          <a:ea typeface="+mn-ea"/>
                          <a:cs typeface="+mn-cs"/>
                        </a:rPr>
                      </a:b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可用性</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検知</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情報セキュリティ事象管理</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防御</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38947462"/>
                  </a:ext>
                </a:extLst>
              </a:tr>
            </a:tbl>
          </a:graphicData>
        </a:graphic>
      </p:graphicFrame>
      <p:graphicFrame>
        <p:nvGraphicFramePr>
          <p:cNvPr id="45" name="表 44">
            <a:extLst>
              <a:ext uri="{FF2B5EF4-FFF2-40B4-BE49-F238E27FC236}">
                <a16:creationId xmlns:a16="http://schemas.microsoft.com/office/drawing/2014/main" id="{93B50668-7DA1-7409-B957-807F2FF499C7}"/>
              </a:ext>
            </a:extLst>
          </p:cNvPr>
          <p:cNvGraphicFramePr>
            <a:graphicFrameLocks noGrp="1"/>
          </p:cNvGraphicFramePr>
          <p:nvPr>
            <p:extLst>
              <p:ext uri="{D42A27DB-BD31-4B8C-83A1-F6EECF244321}">
                <p14:modId xmlns:p14="http://schemas.microsoft.com/office/powerpoint/2010/main" val="2411984249"/>
              </p:ext>
            </p:extLst>
          </p:nvPr>
        </p:nvGraphicFramePr>
        <p:xfrm>
          <a:off x="621201" y="6774774"/>
          <a:ext cx="5612400" cy="1328928"/>
        </p:xfrm>
        <a:graphic>
          <a:graphicData uri="http://schemas.openxmlformats.org/drawingml/2006/table">
            <a:tbl>
              <a:tblPr firstRow="1" bandRow="1">
                <a:tableStyleId>{5C22544A-7EE6-4342-B048-85BDC9FD1C3A}</a:tableStyleId>
              </a:tblPr>
              <a:tblGrid>
                <a:gridCol w="635578">
                  <a:extLst>
                    <a:ext uri="{9D8B030D-6E8A-4147-A177-3AD203B41FA5}">
                      <a16:colId xmlns:a16="http://schemas.microsoft.com/office/drawing/2014/main" val="25103632"/>
                    </a:ext>
                  </a:extLst>
                </a:gridCol>
                <a:gridCol w="4976822">
                  <a:extLst>
                    <a:ext uri="{9D8B030D-6E8A-4147-A177-3AD203B41FA5}">
                      <a16:colId xmlns:a16="http://schemas.microsoft.com/office/drawing/2014/main" val="1517134289"/>
                    </a:ext>
                  </a:extLst>
                </a:gridCol>
              </a:tblGrid>
              <a:tr h="253258">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kern="1200">
                          <a:solidFill>
                            <a:schemeClr val="bg1"/>
                          </a:solidFill>
                          <a:effectLst/>
                          <a:latin typeface="+mn-lt"/>
                          <a:ea typeface="+mn-ea"/>
                          <a:cs typeface="+mn-cs"/>
                        </a:rPr>
                        <a:t>管理策</a:t>
                      </a:r>
                      <a:endParaRPr kumimoji="1" lang="en-US" altLang="ja-JP" sz="1050" b="1" i="0" kern="1200">
                        <a:solidFill>
                          <a:schemeClr val="bg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2F5597"/>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dirty="0">
                          <a:solidFill>
                            <a:schemeClr val="dk1"/>
                          </a:solidFill>
                          <a:effectLst/>
                          <a:latin typeface="+mn-lt"/>
                          <a:ea typeface="+mn-ea"/>
                          <a:cs typeface="+mn-cs"/>
                        </a:rPr>
                        <a:t>組織は、要員が発見したまたは疑いを持った情報セキュリティ事象を、適切な連絡経路を通して時機を失せずに報告するための仕組みを設けることが望ましい。</a:t>
                      </a:r>
                      <a:br>
                        <a:rPr kumimoji="1" lang="en-US" altLang="ja-JP" sz="1050" b="0" i="0" kern="1200" dirty="0">
                          <a:solidFill>
                            <a:schemeClr val="dk1"/>
                          </a:solidFill>
                          <a:effectLst/>
                          <a:latin typeface="+mn-lt"/>
                          <a:ea typeface="+mn-ea"/>
                          <a:cs typeface="+mn-cs"/>
                        </a:rPr>
                      </a:br>
                      <a:endParaRPr kumimoji="1" lang="en-US" altLang="ja-JP" sz="1050" b="0" i="0" kern="1200" dirty="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3894746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kern="1200">
                          <a:solidFill>
                            <a:schemeClr val="bg1"/>
                          </a:solidFill>
                          <a:effectLst/>
                          <a:latin typeface="+mn-lt"/>
                          <a:ea typeface="+mn-ea"/>
                          <a:cs typeface="+mn-cs"/>
                        </a:rPr>
                        <a:t>目的</a:t>
                      </a:r>
                      <a:endParaRPr kumimoji="1" lang="en-US" altLang="ja-JP" sz="1050" b="1" i="0" kern="1200">
                        <a:solidFill>
                          <a:schemeClr val="bg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2F5597"/>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dirty="0">
                          <a:solidFill>
                            <a:schemeClr val="dk1"/>
                          </a:solidFill>
                          <a:effectLst/>
                          <a:latin typeface="+mn-lt"/>
                          <a:ea typeface="+mn-ea"/>
                          <a:cs typeface="+mn-cs"/>
                        </a:rPr>
                        <a:t>要員が、特定可能な情報セキュリティ事象を時機を失せず、一貫性をもって効果的に報告することを支援するため。</a:t>
                      </a:r>
                      <a:br>
                        <a:rPr kumimoji="1" lang="en-US" altLang="ja-JP" sz="1050" b="0" i="0" kern="1200" dirty="0">
                          <a:solidFill>
                            <a:schemeClr val="dk1"/>
                          </a:solidFill>
                          <a:effectLst/>
                          <a:latin typeface="+mn-lt"/>
                          <a:ea typeface="+mn-ea"/>
                          <a:cs typeface="+mn-cs"/>
                        </a:rPr>
                      </a:br>
                      <a:endParaRPr kumimoji="1" lang="en-US" altLang="ja-JP" sz="1050" b="0" i="0" kern="1200" dirty="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58364788"/>
                  </a:ext>
                </a:extLst>
              </a:tr>
            </a:tbl>
          </a:graphicData>
        </a:graphic>
      </p:graphicFrame>
      <p:sp>
        <p:nvSpPr>
          <p:cNvPr id="46" name="テキスト プレースホルダー 4">
            <a:extLst>
              <a:ext uri="{FF2B5EF4-FFF2-40B4-BE49-F238E27FC236}">
                <a16:creationId xmlns:a16="http://schemas.microsoft.com/office/drawing/2014/main" id="{2FCD0923-6FFB-7155-1FA5-4FB9DFF1E219}"/>
              </a:ext>
            </a:extLst>
          </p:cNvPr>
          <p:cNvSpPr txBox="1">
            <a:spLocks/>
          </p:cNvSpPr>
          <p:nvPr/>
        </p:nvSpPr>
        <p:spPr>
          <a:xfrm>
            <a:off x="613696" y="5326220"/>
            <a:ext cx="5612400" cy="611378"/>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en-US" altLang="ja-JP" sz="1050" b="1" i="0" u="sng" strike="noStrike" kern="1200" cap="none" spc="0" normalizeH="0" baseline="0" noProof="0">
                <a:ln>
                  <a:noFill/>
                </a:ln>
                <a:solidFill>
                  <a:prstClr val="black"/>
                </a:solidFill>
                <a:effectLst/>
                <a:uLnTx/>
                <a:uFillTx/>
                <a:latin typeface="メイリオ"/>
                <a:ea typeface="メイリオ"/>
                <a:cs typeface="+mn-cs"/>
              </a:rPr>
              <a:t>【</a:t>
            </a:r>
            <a:r>
              <a:rPr kumimoji="1" lang="ja-JP" altLang="en-US" sz="1050" b="1" i="0" u="sng" strike="noStrike" kern="1200" cap="none" spc="0" normalizeH="0" baseline="0" noProof="0">
                <a:ln>
                  <a:noFill/>
                </a:ln>
                <a:solidFill>
                  <a:prstClr val="black"/>
                </a:solidFill>
                <a:effectLst/>
                <a:uLnTx/>
                <a:uFillTx/>
                <a:latin typeface="メイリオ"/>
                <a:ea typeface="メイリオ"/>
                <a:cs typeface="+mn-cs"/>
              </a:rPr>
              <a:t>人的管理策</a:t>
            </a:r>
            <a:r>
              <a:rPr kumimoji="1" lang="en-US" altLang="ja-JP" sz="1050" b="1" i="0" u="sng" strike="noStrike" kern="1200" cap="none" spc="0" normalizeH="0" baseline="0" noProof="0">
                <a:ln>
                  <a:noFill/>
                </a:ln>
                <a:solidFill>
                  <a:prstClr val="black"/>
                </a:solidFill>
                <a:effectLst/>
                <a:uLnTx/>
                <a:uFillTx/>
                <a:latin typeface="メイリオ"/>
                <a:ea typeface="メイリオ"/>
                <a:cs typeface="+mn-cs"/>
              </a:rPr>
              <a:t>】6.8</a:t>
            </a:r>
            <a:r>
              <a:rPr kumimoji="1" lang="ja-JP" altLang="en-US" sz="1050" b="1" i="0" u="sng" strike="noStrike" kern="1200" cap="none" spc="0" normalizeH="0" baseline="0" noProof="0">
                <a:ln>
                  <a:noFill/>
                </a:ln>
                <a:solidFill>
                  <a:prstClr val="black"/>
                </a:solidFill>
                <a:effectLst/>
                <a:uLnTx/>
                <a:uFillTx/>
                <a:latin typeface="メイリオ"/>
                <a:ea typeface="メイリオ"/>
                <a:cs typeface="+mn-cs"/>
              </a:rPr>
              <a:t> 情報セキュリティ事象の報告</a:t>
            </a:r>
            <a:endParaRPr kumimoji="1" lang="en-US" altLang="ja-JP" sz="1050" b="1" i="0" u="sng"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1437028233"/>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B98E9CDB-DB10-7F9A-DD05-A8603114B87D}"/>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9</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テキスト プレースホルダー 2">
            <a:extLst>
              <a:ext uri="{FF2B5EF4-FFF2-40B4-BE49-F238E27FC236}">
                <a16:creationId xmlns:a16="http://schemas.microsoft.com/office/drawing/2014/main" id="{25EC6D1A-F10F-FC6A-1AB5-8833EAE93EC5}"/>
              </a:ext>
            </a:extLst>
          </p:cNvPr>
          <p:cNvSpPr>
            <a:spLocks noGrp="1"/>
          </p:cNvSpPr>
          <p:nvPr>
            <p:ph type="body" sz="quarter" idx="14"/>
          </p:nvPr>
        </p:nvSpPr>
        <p:spPr>
          <a:xfrm>
            <a:off x="1123950" y="1457325"/>
            <a:ext cx="5111250" cy="381000"/>
          </a:xfrm>
        </p:spPr>
        <p:txBody>
          <a:bodyPr/>
          <a:lstStyle/>
          <a:p>
            <a:r>
              <a:rPr kumimoji="1" lang="en-US" altLang="ja-JP"/>
              <a:t>9-1-2. </a:t>
            </a:r>
            <a:r>
              <a:rPr kumimoji="1" lang="ja-JP" altLang="en-US"/>
              <a:t>管理策のテーマと属性</a:t>
            </a:r>
          </a:p>
        </p:txBody>
      </p:sp>
      <p:graphicFrame>
        <p:nvGraphicFramePr>
          <p:cNvPr id="8" name="表 7">
            <a:extLst>
              <a:ext uri="{FF2B5EF4-FFF2-40B4-BE49-F238E27FC236}">
                <a16:creationId xmlns:a16="http://schemas.microsoft.com/office/drawing/2014/main" id="{73F30FDE-7674-5DAE-F23D-E1C7951179F4}"/>
              </a:ext>
            </a:extLst>
          </p:cNvPr>
          <p:cNvGraphicFramePr>
            <a:graphicFrameLocks noGrp="1"/>
          </p:cNvGraphicFramePr>
          <p:nvPr/>
        </p:nvGraphicFramePr>
        <p:xfrm>
          <a:off x="619048" y="2611254"/>
          <a:ext cx="5634050" cy="1138428"/>
        </p:xfrm>
        <a:graphic>
          <a:graphicData uri="http://schemas.openxmlformats.org/drawingml/2006/table">
            <a:tbl>
              <a:tblPr firstRow="1" bandRow="1">
                <a:tableStyleId>{5C22544A-7EE6-4342-B048-85BDC9FD1C3A}</a:tableStyleId>
              </a:tblPr>
              <a:tblGrid>
                <a:gridCol w="1116386">
                  <a:extLst>
                    <a:ext uri="{9D8B030D-6E8A-4147-A177-3AD203B41FA5}">
                      <a16:colId xmlns:a16="http://schemas.microsoft.com/office/drawing/2014/main" val="25103632"/>
                    </a:ext>
                  </a:extLst>
                </a:gridCol>
                <a:gridCol w="1137234">
                  <a:extLst>
                    <a:ext uri="{9D8B030D-6E8A-4147-A177-3AD203B41FA5}">
                      <a16:colId xmlns:a16="http://schemas.microsoft.com/office/drawing/2014/main" val="1650173726"/>
                    </a:ext>
                  </a:extLst>
                </a:gridCol>
                <a:gridCol w="1126810">
                  <a:extLst>
                    <a:ext uri="{9D8B030D-6E8A-4147-A177-3AD203B41FA5}">
                      <a16:colId xmlns:a16="http://schemas.microsoft.com/office/drawing/2014/main" val="3649714388"/>
                    </a:ext>
                  </a:extLst>
                </a:gridCol>
                <a:gridCol w="1126810">
                  <a:extLst>
                    <a:ext uri="{9D8B030D-6E8A-4147-A177-3AD203B41FA5}">
                      <a16:colId xmlns:a16="http://schemas.microsoft.com/office/drawing/2014/main" val="3135366249"/>
                    </a:ext>
                  </a:extLst>
                </a:gridCol>
                <a:gridCol w="1126810">
                  <a:extLst>
                    <a:ext uri="{9D8B030D-6E8A-4147-A177-3AD203B41FA5}">
                      <a16:colId xmlns:a16="http://schemas.microsoft.com/office/drawing/2014/main" val="2989166744"/>
                    </a:ext>
                  </a:extLst>
                </a:gridCol>
              </a:tblGrid>
              <a:tr h="307542">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管理策タイプ</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情報セキュリティ特性</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サイバーセキュリティ概念</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運用機能</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セキュリティドメイン</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69421167"/>
                  </a:ext>
                </a:extLst>
              </a:tr>
              <a:tr h="589381">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予防</a:t>
                      </a:r>
                      <a:br>
                        <a:rPr kumimoji="1" lang="en-US" altLang="ja-JP" sz="1050" b="0" i="0" kern="1200">
                          <a:solidFill>
                            <a:schemeClr val="dk1"/>
                          </a:solidFill>
                          <a:effectLst/>
                          <a:latin typeface="+mn-lt"/>
                          <a:ea typeface="+mn-ea"/>
                          <a:cs typeface="+mn-cs"/>
                        </a:rPr>
                      </a:b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検知</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機密性</a:t>
                      </a:r>
                      <a:br>
                        <a:rPr kumimoji="1" lang="en-US" altLang="ja-JP" sz="1050" b="0" i="0" kern="1200">
                          <a:solidFill>
                            <a:schemeClr val="dk1"/>
                          </a:solidFill>
                          <a:effectLst/>
                          <a:latin typeface="+mn-lt"/>
                          <a:ea typeface="+mn-ea"/>
                          <a:cs typeface="+mn-cs"/>
                        </a:rPr>
                      </a:b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完全性</a:t>
                      </a:r>
                      <a:br>
                        <a:rPr kumimoji="1" lang="en-US" altLang="ja-JP" sz="1050" b="0" i="0" kern="1200">
                          <a:solidFill>
                            <a:schemeClr val="dk1"/>
                          </a:solidFill>
                          <a:effectLst/>
                          <a:latin typeface="+mn-lt"/>
                          <a:ea typeface="+mn-ea"/>
                          <a:cs typeface="+mn-cs"/>
                        </a:rPr>
                      </a:b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可用性</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防御</a:t>
                      </a:r>
                      <a:br>
                        <a:rPr kumimoji="1" lang="en-US" altLang="ja-JP" sz="1050" b="0" i="0" kern="1200">
                          <a:solidFill>
                            <a:schemeClr val="dk1"/>
                          </a:solidFill>
                          <a:effectLst/>
                          <a:latin typeface="+mn-lt"/>
                          <a:ea typeface="+mn-ea"/>
                          <a:cs typeface="+mn-cs"/>
                        </a:rPr>
                      </a:b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検知</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物理的セキュリティ</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保護</a:t>
                      </a:r>
                      <a:br>
                        <a:rPr kumimoji="1" lang="en-US" altLang="ja-JP" sz="1050" b="0" i="0" kern="1200">
                          <a:solidFill>
                            <a:schemeClr val="dk1"/>
                          </a:solidFill>
                          <a:effectLst/>
                          <a:latin typeface="+mn-lt"/>
                          <a:ea typeface="+mn-ea"/>
                          <a:cs typeface="+mn-cs"/>
                        </a:rPr>
                      </a:b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防御</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38947462"/>
                  </a:ext>
                </a:extLst>
              </a:tr>
            </a:tbl>
          </a:graphicData>
        </a:graphic>
      </p:graphicFrame>
      <p:sp>
        <p:nvSpPr>
          <p:cNvPr id="9" name="テキスト プレースホルダー 4">
            <a:extLst>
              <a:ext uri="{FF2B5EF4-FFF2-40B4-BE49-F238E27FC236}">
                <a16:creationId xmlns:a16="http://schemas.microsoft.com/office/drawing/2014/main" id="{4DCA14A0-4000-56CE-2AE4-41F7504EB046}"/>
              </a:ext>
            </a:extLst>
          </p:cNvPr>
          <p:cNvSpPr txBox="1">
            <a:spLocks/>
          </p:cNvSpPr>
          <p:nvPr/>
        </p:nvSpPr>
        <p:spPr>
          <a:xfrm>
            <a:off x="615296" y="2364513"/>
            <a:ext cx="5630296" cy="260491"/>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en-US" altLang="ja-JP" sz="1050" b="1" i="0" u="sng" strike="noStrike" kern="1200" cap="none" spc="0" normalizeH="0" baseline="0" noProof="0">
                <a:ln>
                  <a:noFill/>
                </a:ln>
                <a:solidFill>
                  <a:prstClr val="black"/>
                </a:solidFill>
                <a:effectLst/>
                <a:uLnTx/>
                <a:uFillTx/>
                <a:latin typeface="メイリオ"/>
                <a:ea typeface="メイリオ"/>
                <a:cs typeface="+mn-cs"/>
              </a:rPr>
              <a:t>【</a:t>
            </a:r>
            <a:r>
              <a:rPr kumimoji="1" lang="ja-JP" altLang="en-US" sz="1050" b="1" i="0" u="sng" strike="noStrike" kern="1200" cap="none" spc="0" normalizeH="0" baseline="0" noProof="0">
                <a:ln>
                  <a:noFill/>
                </a:ln>
                <a:solidFill>
                  <a:prstClr val="black"/>
                </a:solidFill>
                <a:effectLst/>
                <a:uLnTx/>
                <a:uFillTx/>
                <a:latin typeface="メイリオ"/>
                <a:ea typeface="メイリオ"/>
                <a:cs typeface="+mn-cs"/>
              </a:rPr>
              <a:t>物理的管理策</a:t>
            </a:r>
            <a:r>
              <a:rPr kumimoji="1" lang="en-US" altLang="ja-JP" sz="1050" b="1" i="0" u="sng" strike="noStrike" kern="1200" cap="none" spc="0" normalizeH="0" baseline="0" noProof="0">
                <a:ln>
                  <a:noFill/>
                </a:ln>
                <a:solidFill>
                  <a:prstClr val="black"/>
                </a:solidFill>
                <a:effectLst/>
                <a:uLnTx/>
                <a:uFillTx/>
                <a:latin typeface="メイリオ"/>
                <a:ea typeface="メイリオ"/>
                <a:cs typeface="+mn-cs"/>
              </a:rPr>
              <a:t>】7.4</a:t>
            </a:r>
            <a:r>
              <a:rPr kumimoji="1" lang="ja-JP" altLang="en-US" sz="1050" b="1" i="0" u="sng" strike="noStrike" kern="1200" cap="none" spc="0" normalizeH="0" baseline="0" noProof="0">
                <a:ln>
                  <a:noFill/>
                </a:ln>
                <a:solidFill>
                  <a:prstClr val="black"/>
                </a:solidFill>
                <a:effectLst/>
                <a:uLnTx/>
                <a:uFillTx/>
                <a:latin typeface="メイリオ"/>
                <a:ea typeface="メイリオ"/>
                <a:cs typeface="+mn-cs"/>
              </a:rPr>
              <a:t> 物理的セキュリティの監視</a:t>
            </a:r>
            <a:endParaRPr kumimoji="1" lang="en-US" altLang="ja-JP" sz="1050" b="1" i="0" u="sng"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0" name="表 9">
            <a:extLst>
              <a:ext uri="{FF2B5EF4-FFF2-40B4-BE49-F238E27FC236}">
                <a16:creationId xmlns:a16="http://schemas.microsoft.com/office/drawing/2014/main" id="{B6FB8F5A-9EE3-EA0D-8909-80D029C92A06}"/>
              </a:ext>
            </a:extLst>
          </p:cNvPr>
          <p:cNvGraphicFramePr>
            <a:graphicFrameLocks noGrp="1"/>
          </p:cNvGraphicFramePr>
          <p:nvPr/>
        </p:nvGraphicFramePr>
        <p:xfrm>
          <a:off x="615296" y="3802221"/>
          <a:ext cx="5637800" cy="1328928"/>
        </p:xfrm>
        <a:graphic>
          <a:graphicData uri="http://schemas.openxmlformats.org/drawingml/2006/table">
            <a:tbl>
              <a:tblPr firstRow="1" bandRow="1">
                <a:tableStyleId>{5C22544A-7EE6-4342-B048-85BDC9FD1C3A}</a:tableStyleId>
              </a:tblPr>
              <a:tblGrid>
                <a:gridCol w="638454">
                  <a:extLst>
                    <a:ext uri="{9D8B030D-6E8A-4147-A177-3AD203B41FA5}">
                      <a16:colId xmlns:a16="http://schemas.microsoft.com/office/drawing/2014/main" val="25103632"/>
                    </a:ext>
                  </a:extLst>
                </a:gridCol>
                <a:gridCol w="4999346">
                  <a:extLst>
                    <a:ext uri="{9D8B030D-6E8A-4147-A177-3AD203B41FA5}">
                      <a16:colId xmlns:a16="http://schemas.microsoft.com/office/drawing/2014/main" val="1517134289"/>
                    </a:ext>
                  </a:extLst>
                </a:gridCol>
              </a:tblGrid>
              <a:tr h="253258">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kern="1200">
                          <a:solidFill>
                            <a:schemeClr val="bg1"/>
                          </a:solidFill>
                          <a:effectLst/>
                          <a:latin typeface="+mn-lt"/>
                          <a:ea typeface="+mn-ea"/>
                          <a:cs typeface="+mn-cs"/>
                        </a:rPr>
                        <a:t>管理策</a:t>
                      </a:r>
                      <a:endParaRPr kumimoji="1" lang="en-US" altLang="ja-JP" sz="1050" b="1" i="0" kern="1200">
                        <a:solidFill>
                          <a:schemeClr val="bg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2F5597"/>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lt"/>
                          <a:ea typeface="+mn-ea"/>
                          <a:cs typeface="+mn-cs"/>
                        </a:rPr>
                        <a:t>施設は、認可されていない物理的アクセスについて継続的に監視することが望ましい。</a:t>
                      </a:r>
                      <a:br>
                        <a:rPr kumimoji="1" lang="en-US" altLang="ja-JP" sz="1050" b="0" i="0" kern="1200">
                          <a:solidFill>
                            <a:schemeClr val="dk1"/>
                          </a:solidFill>
                          <a:effectLst/>
                          <a:latin typeface="+mn-lt"/>
                          <a:ea typeface="+mn-ea"/>
                          <a:cs typeface="+mn-cs"/>
                        </a:rPr>
                      </a:b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3894746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kern="1200">
                          <a:solidFill>
                            <a:schemeClr val="bg1"/>
                          </a:solidFill>
                          <a:effectLst/>
                          <a:latin typeface="+mn-lt"/>
                          <a:ea typeface="+mn-ea"/>
                          <a:cs typeface="+mn-cs"/>
                        </a:rPr>
                        <a:t>目的</a:t>
                      </a:r>
                      <a:endParaRPr kumimoji="1" lang="en-US" altLang="ja-JP" sz="1050" b="1" i="0" kern="1200">
                        <a:solidFill>
                          <a:schemeClr val="bg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2F5597"/>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lt"/>
                          <a:ea typeface="+mn-ea"/>
                          <a:cs typeface="+mn-cs"/>
                        </a:rPr>
                        <a:t>認可されていない物理的アクセスを検知し、抑止するため。</a:t>
                      </a:r>
                      <a:br>
                        <a:rPr kumimoji="1" lang="en-US" altLang="ja-JP" sz="1050" b="0" i="0" kern="1200">
                          <a:solidFill>
                            <a:schemeClr val="dk1"/>
                          </a:solidFill>
                          <a:effectLst/>
                          <a:latin typeface="+mn-lt"/>
                          <a:ea typeface="+mn-ea"/>
                          <a:cs typeface="+mn-cs"/>
                        </a:rPr>
                      </a:br>
                      <a:br>
                        <a:rPr kumimoji="1" lang="en-US" altLang="ja-JP" sz="1050" b="0" i="0" kern="1200">
                          <a:solidFill>
                            <a:schemeClr val="dk1"/>
                          </a:solidFill>
                          <a:effectLst/>
                          <a:latin typeface="+mn-lt"/>
                          <a:ea typeface="+mn-ea"/>
                          <a:cs typeface="+mn-cs"/>
                        </a:rPr>
                      </a:b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58364788"/>
                  </a:ext>
                </a:extLst>
              </a:tr>
            </a:tbl>
          </a:graphicData>
        </a:graphic>
      </p:graphicFrame>
      <p:graphicFrame>
        <p:nvGraphicFramePr>
          <p:cNvPr id="11" name="表 10">
            <a:extLst>
              <a:ext uri="{FF2B5EF4-FFF2-40B4-BE49-F238E27FC236}">
                <a16:creationId xmlns:a16="http://schemas.microsoft.com/office/drawing/2014/main" id="{EFB4DF58-C32B-209C-BEA4-1B863A9E03ED}"/>
              </a:ext>
            </a:extLst>
          </p:cNvPr>
          <p:cNvGraphicFramePr>
            <a:graphicFrameLocks noGrp="1"/>
          </p:cNvGraphicFramePr>
          <p:nvPr/>
        </p:nvGraphicFramePr>
        <p:xfrm>
          <a:off x="615296" y="5590196"/>
          <a:ext cx="5637800" cy="1138428"/>
        </p:xfrm>
        <a:graphic>
          <a:graphicData uri="http://schemas.openxmlformats.org/drawingml/2006/table">
            <a:tbl>
              <a:tblPr firstRow="1" bandRow="1">
                <a:tableStyleId>{5C22544A-7EE6-4342-B048-85BDC9FD1C3A}</a:tableStyleId>
              </a:tblPr>
              <a:tblGrid>
                <a:gridCol w="1117129">
                  <a:extLst>
                    <a:ext uri="{9D8B030D-6E8A-4147-A177-3AD203B41FA5}">
                      <a16:colId xmlns:a16="http://schemas.microsoft.com/office/drawing/2014/main" val="25103632"/>
                    </a:ext>
                  </a:extLst>
                </a:gridCol>
                <a:gridCol w="1137991">
                  <a:extLst>
                    <a:ext uri="{9D8B030D-6E8A-4147-A177-3AD203B41FA5}">
                      <a16:colId xmlns:a16="http://schemas.microsoft.com/office/drawing/2014/main" val="1650173726"/>
                    </a:ext>
                  </a:extLst>
                </a:gridCol>
                <a:gridCol w="1127560">
                  <a:extLst>
                    <a:ext uri="{9D8B030D-6E8A-4147-A177-3AD203B41FA5}">
                      <a16:colId xmlns:a16="http://schemas.microsoft.com/office/drawing/2014/main" val="3649714388"/>
                    </a:ext>
                  </a:extLst>
                </a:gridCol>
                <a:gridCol w="1127560">
                  <a:extLst>
                    <a:ext uri="{9D8B030D-6E8A-4147-A177-3AD203B41FA5}">
                      <a16:colId xmlns:a16="http://schemas.microsoft.com/office/drawing/2014/main" val="3135366249"/>
                    </a:ext>
                  </a:extLst>
                </a:gridCol>
                <a:gridCol w="1127560">
                  <a:extLst>
                    <a:ext uri="{9D8B030D-6E8A-4147-A177-3AD203B41FA5}">
                      <a16:colId xmlns:a16="http://schemas.microsoft.com/office/drawing/2014/main" val="2989166744"/>
                    </a:ext>
                  </a:extLst>
                </a:gridCol>
              </a:tblGrid>
              <a:tr h="307542">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管理策タイプ</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情報セキュリティ特性</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サイバーセキュリティ概念</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運用機能</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セキュリティドメイン</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69421167"/>
                  </a:ext>
                </a:extLst>
              </a:tr>
              <a:tr h="589381">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検知</a:t>
                      </a:r>
                      <a:br>
                        <a:rPr kumimoji="1" lang="en-US" altLang="ja-JP" sz="1050" b="0" i="0" kern="1200">
                          <a:solidFill>
                            <a:schemeClr val="dk1"/>
                          </a:solidFill>
                          <a:effectLst/>
                          <a:latin typeface="+mn-lt"/>
                          <a:ea typeface="+mn-ea"/>
                          <a:cs typeface="+mn-cs"/>
                        </a:rPr>
                      </a:b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是正</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機密性</a:t>
                      </a:r>
                      <a:br>
                        <a:rPr kumimoji="1" lang="en-US" altLang="ja-JP" sz="1050" b="0" i="0" kern="1200">
                          <a:solidFill>
                            <a:schemeClr val="dk1"/>
                          </a:solidFill>
                          <a:effectLst/>
                          <a:latin typeface="+mn-lt"/>
                          <a:ea typeface="+mn-ea"/>
                          <a:cs typeface="+mn-cs"/>
                        </a:rPr>
                      </a:b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完全性</a:t>
                      </a:r>
                      <a:br>
                        <a:rPr kumimoji="1" lang="en-US" altLang="ja-JP" sz="1050" b="0" i="0" kern="1200">
                          <a:solidFill>
                            <a:schemeClr val="dk1"/>
                          </a:solidFill>
                          <a:effectLst/>
                          <a:latin typeface="+mn-lt"/>
                          <a:ea typeface="+mn-ea"/>
                          <a:cs typeface="+mn-cs"/>
                        </a:rPr>
                      </a:b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可用性</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検知</a:t>
                      </a:r>
                      <a:br>
                        <a:rPr kumimoji="1" lang="en-US" altLang="ja-JP" sz="1050" b="0" i="0" kern="1200">
                          <a:solidFill>
                            <a:schemeClr val="dk1"/>
                          </a:solidFill>
                          <a:effectLst/>
                          <a:latin typeface="+mn-lt"/>
                          <a:ea typeface="+mn-ea"/>
                          <a:cs typeface="+mn-cs"/>
                        </a:rPr>
                      </a:b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対応</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情報セキュリティ事象管理</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0" i="0" kern="1200">
                          <a:solidFill>
                            <a:schemeClr val="dk1"/>
                          </a:solidFill>
                          <a:effectLst/>
                          <a:latin typeface="+mn-lt"/>
                          <a:ea typeface="+mn-ea"/>
                          <a:cs typeface="+mn-cs"/>
                        </a:rPr>
                        <a:t>#</a:t>
                      </a:r>
                      <a:r>
                        <a:rPr kumimoji="1" lang="ja-JP" altLang="en-US" sz="1050" b="0" i="0" kern="1200">
                          <a:solidFill>
                            <a:schemeClr val="dk1"/>
                          </a:solidFill>
                          <a:effectLst/>
                          <a:latin typeface="+mn-lt"/>
                          <a:ea typeface="+mn-ea"/>
                          <a:cs typeface="+mn-cs"/>
                        </a:rPr>
                        <a:t>防御</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38947462"/>
                  </a:ext>
                </a:extLst>
              </a:tr>
            </a:tbl>
          </a:graphicData>
        </a:graphic>
      </p:graphicFrame>
      <p:sp>
        <p:nvSpPr>
          <p:cNvPr id="12" name="テキスト プレースホルダー 4">
            <a:extLst>
              <a:ext uri="{FF2B5EF4-FFF2-40B4-BE49-F238E27FC236}">
                <a16:creationId xmlns:a16="http://schemas.microsoft.com/office/drawing/2014/main" id="{185C8B8C-723D-6443-DE21-7375D1153D10}"/>
              </a:ext>
            </a:extLst>
          </p:cNvPr>
          <p:cNvSpPr txBox="1">
            <a:spLocks/>
          </p:cNvSpPr>
          <p:nvPr/>
        </p:nvSpPr>
        <p:spPr>
          <a:xfrm>
            <a:off x="622798" y="5334829"/>
            <a:ext cx="5604897" cy="255367"/>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en-US" altLang="ja-JP" sz="1050" b="1" i="0" u="sng" strike="noStrike" kern="1200" cap="none" spc="0" normalizeH="0" baseline="0" noProof="0">
                <a:ln>
                  <a:noFill/>
                </a:ln>
                <a:solidFill>
                  <a:prstClr val="black"/>
                </a:solidFill>
                <a:effectLst/>
                <a:uLnTx/>
                <a:uFillTx/>
                <a:latin typeface="メイリオ"/>
                <a:ea typeface="メイリオ"/>
                <a:cs typeface="+mn-cs"/>
              </a:rPr>
              <a:t>【</a:t>
            </a:r>
            <a:r>
              <a:rPr kumimoji="1" lang="ja-JP" altLang="en-US" sz="1050" b="1" i="0" u="sng" strike="noStrike" kern="1200" cap="none" spc="0" normalizeH="0" baseline="0" noProof="0">
                <a:ln>
                  <a:noFill/>
                </a:ln>
                <a:solidFill>
                  <a:prstClr val="black"/>
                </a:solidFill>
                <a:effectLst/>
                <a:uLnTx/>
                <a:uFillTx/>
                <a:latin typeface="メイリオ"/>
                <a:ea typeface="メイリオ"/>
                <a:cs typeface="+mn-cs"/>
              </a:rPr>
              <a:t>技術的管理策</a:t>
            </a:r>
            <a:r>
              <a:rPr kumimoji="1" lang="en-US" altLang="ja-JP" sz="1050" b="1" i="0" u="sng" strike="noStrike" kern="1200" cap="none" spc="0" normalizeH="0" baseline="0" noProof="0">
                <a:ln>
                  <a:noFill/>
                </a:ln>
                <a:solidFill>
                  <a:prstClr val="black"/>
                </a:solidFill>
                <a:effectLst/>
                <a:uLnTx/>
                <a:uFillTx/>
                <a:latin typeface="メイリオ"/>
                <a:ea typeface="メイリオ"/>
                <a:cs typeface="+mn-cs"/>
              </a:rPr>
              <a:t>】8.16 </a:t>
            </a:r>
            <a:r>
              <a:rPr kumimoji="1" lang="ja-JP" altLang="en-US" sz="1050" b="1" i="0" u="sng" strike="noStrike" kern="1200" cap="none" spc="0" normalizeH="0" baseline="0" noProof="0">
                <a:ln>
                  <a:noFill/>
                </a:ln>
                <a:solidFill>
                  <a:prstClr val="black"/>
                </a:solidFill>
                <a:effectLst/>
                <a:uLnTx/>
                <a:uFillTx/>
                <a:latin typeface="メイリオ"/>
                <a:ea typeface="メイリオ"/>
                <a:cs typeface="+mn-cs"/>
              </a:rPr>
              <a:t>監視活動</a:t>
            </a:r>
            <a:endParaRPr kumimoji="1" lang="en-US" altLang="ja-JP" sz="1050" b="1" i="0" u="sng"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3" name="表 12">
            <a:extLst>
              <a:ext uri="{FF2B5EF4-FFF2-40B4-BE49-F238E27FC236}">
                <a16:creationId xmlns:a16="http://schemas.microsoft.com/office/drawing/2014/main" id="{B23958B8-3DF8-578D-A193-7C740374AB32}"/>
              </a:ext>
            </a:extLst>
          </p:cNvPr>
          <p:cNvGraphicFramePr>
            <a:graphicFrameLocks noGrp="1"/>
          </p:cNvGraphicFramePr>
          <p:nvPr/>
        </p:nvGraphicFramePr>
        <p:xfrm>
          <a:off x="615295" y="6781163"/>
          <a:ext cx="5637800" cy="1519428"/>
        </p:xfrm>
        <a:graphic>
          <a:graphicData uri="http://schemas.openxmlformats.org/drawingml/2006/table">
            <a:tbl>
              <a:tblPr firstRow="1" bandRow="1">
                <a:tableStyleId>{5C22544A-7EE6-4342-B048-85BDC9FD1C3A}</a:tableStyleId>
              </a:tblPr>
              <a:tblGrid>
                <a:gridCol w="638455">
                  <a:extLst>
                    <a:ext uri="{9D8B030D-6E8A-4147-A177-3AD203B41FA5}">
                      <a16:colId xmlns:a16="http://schemas.microsoft.com/office/drawing/2014/main" val="25103632"/>
                    </a:ext>
                  </a:extLst>
                </a:gridCol>
                <a:gridCol w="4999345">
                  <a:extLst>
                    <a:ext uri="{9D8B030D-6E8A-4147-A177-3AD203B41FA5}">
                      <a16:colId xmlns:a16="http://schemas.microsoft.com/office/drawing/2014/main" val="1517134289"/>
                    </a:ext>
                  </a:extLst>
                </a:gridCol>
              </a:tblGrid>
              <a:tr h="253258">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kern="1200">
                          <a:solidFill>
                            <a:schemeClr val="bg1"/>
                          </a:solidFill>
                          <a:effectLst/>
                          <a:latin typeface="+mn-lt"/>
                          <a:ea typeface="+mn-ea"/>
                          <a:cs typeface="+mn-cs"/>
                        </a:rPr>
                        <a:t>管理策</a:t>
                      </a:r>
                      <a:endParaRPr kumimoji="1" lang="en-US" altLang="ja-JP" sz="1050" b="1" i="0" kern="1200">
                        <a:solidFill>
                          <a:schemeClr val="bg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2F5597"/>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lt"/>
                          <a:ea typeface="+mn-ea"/>
                          <a:cs typeface="+mn-cs"/>
                        </a:rPr>
                        <a:t>情報セキュリティインシデントの可能性がある事象を評価するために、ネットワーク、システム及びアプリケーションについて異常な行動・動作がないか監視し、適切な処置を講じることが望ましい。</a:t>
                      </a:r>
                      <a:br>
                        <a:rPr kumimoji="1" lang="en-US" altLang="ja-JP" sz="1050" b="0" i="0" kern="1200">
                          <a:solidFill>
                            <a:schemeClr val="dk1"/>
                          </a:solidFill>
                          <a:effectLst/>
                          <a:latin typeface="+mn-lt"/>
                          <a:ea typeface="+mn-ea"/>
                          <a:cs typeface="+mn-cs"/>
                        </a:rPr>
                      </a:b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3894746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kern="1200">
                          <a:solidFill>
                            <a:schemeClr val="bg1"/>
                          </a:solidFill>
                          <a:effectLst/>
                          <a:latin typeface="+mn-lt"/>
                          <a:ea typeface="+mn-ea"/>
                          <a:cs typeface="+mn-cs"/>
                        </a:rPr>
                        <a:t>目的</a:t>
                      </a:r>
                      <a:endParaRPr kumimoji="1" lang="en-US" altLang="ja-JP" sz="1050" b="1" i="0" kern="1200">
                        <a:solidFill>
                          <a:schemeClr val="bg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2F5597"/>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lt"/>
                          <a:ea typeface="+mn-ea"/>
                          <a:cs typeface="+mn-cs"/>
                        </a:rPr>
                        <a:t>異常な行動・動作及び潜在する情報セキュリティインシデントを検出するため。</a:t>
                      </a:r>
                      <a:br>
                        <a:rPr kumimoji="1" lang="en-US" altLang="ja-JP" sz="1050" b="0" i="0" kern="1200">
                          <a:solidFill>
                            <a:schemeClr val="dk1"/>
                          </a:solidFill>
                          <a:effectLst/>
                          <a:latin typeface="+mn-lt"/>
                          <a:ea typeface="+mn-ea"/>
                          <a:cs typeface="+mn-cs"/>
                        </a:rPr>
                      </a:br>
                      <a:br>
                        <a:rPr kumimoji="1" lang="en-US" altLang="ja-JP" sz="1050" b="0" i="0" kern="1200">
                          <a:solidFill>
                            <a:schemeClr val="dk1"/>
                          </a:solidFill>
                          <a:effectLst/>
                          <a:latin typeface="+mn-lt"/>
                          <a:ea typeface="+mn-ea"/>
                          <a:cs typeface="+mn-cs"/>
                        </a:rPr>
                      </a:b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58364788"/>
                  </a:ext>
                </a:extLst>
              </a:tr>
            </a:tbl>
          </a:graphicData>
        </a:graphic>
      </p:graphicFrame>
      <p:sp>
        <p:nvSpPr>
          <p:cNvPr id="14" name="テキスト ボックス 13">
            <a:extLst>
              <a:ext uri="{FF2B5EF4-FFF2-40B4-BE49-F238E27FC236}">
                <a16:creationId xmlns:a16="http://schemas.microsoft.com/office/drawing/2014/main" id="{1D3738ED-0016-C068-9209-A691BDFA86F8}"/>
              </a:ext>
            </a:extLst>
          </p:cNvPr>
          <p:cNvSpPr txBox="1"/>
          <p:nvPr/>
        </p:nvSpPr>
        <p:spPr>
          <a:xfrm>
            <a:off x="615296" y="8300591"/>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MSQA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 27002:2022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対応　情報セキュリティ管理策実践ガイド」を基に作成</a:t>
            </a:r>
          </a:p>
        </p:txBody>
      </p:sp>
      <p:sp>
        <p:nvSpPr>
          <p:cNvPr id="18" name="テキスト プレースホルダー 1">
            <a:extLst>
              <a:ext uri="{FF2B5EF4-FFF2-40B4-BE49-F238E27FC236}">
                <a16:creationId xmlns:a16="http://schemas.microsoft.com/office/drawing/2014/main" id="{EB154DC8-1101-6DB1-5C28-00AB4BBDA7B4}"/>
              </a:ext>
            </a:extLst>
          </p:cNvPr>
          <p:cNvSpPr>
            <a:spLocks noGrp="1"/>
          </p:cNvSpPr>
          <p:nvPr>
            <p:ph type="body" sz="quarter" idx="25"/>
          </p:nvPr>
        </p:nvSpPr>
        <p:spPr>
          <a:xfrm>
            <a:off x="619200" y="835200"/>
            <a:ext cx="6238800" cy="417600"/>
          </a:xfrm>
        </p:spPr>
        <p:txBody>
          <a:bodyPr/>
          <a:lstStyle/>
          <a:p>
            <a:r>
              <a:rPr kumimoji="1" lang="ja-JP" altLang="en-US" u="sng">
                <a:uFill>
                  <a:solidFill>
                    <a:schemeClr val="bg1"/>
                  </a:solidFill>
                </a:uFill>
                <a:hlinkClick r:id="rId3" action="ppaction://hlinksldjump"/>
              </a:rPr>
              <a:t>第</a:t>
            </a:r>
            <a:r>
              <a:rPr kumimoji="1" lang="en-US" altLang="ja-JP" u="sng">
                <a:uFill>
                  <a:solidFill>
                    <a:schemeClr val="bg1"/>
                  </a:solidFill>
                </a:uFill>
                <a:hlinkClick r:id="rId3" action="ppaction://hlinksldjump"/>
              </a:rPr>
              <a:t>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管理策のテーマと属性</a:t>
            </a:r>
            <a:br>
              <a:rPr kumimoji="1" lang="ja-JP" altLang="en-US"/>
            </a:br>
            <a:r>
              <a:rPr kumimoji="1" lang="ja-JP" altLang="en-US"/>
              <a:t>　</a:t>
            </a:r>
            <a:r>
              <a:rPr lang="en-US" altLang="ja-JP"/>
              <a:t>9-1. </a:t>
            </a:r>
            <a:r>
              <a:rPr kumimoji="1" lang="ja-JP" altLang="en-US" sz="1100" u="sng" baseline="0">
                <a:solidFill>
                  <a:schemeClr val="tx1"/>
                </a:solidFill>
                <a:uFill>
                  <a:solidFill>
                    <a:schemeClr val="bg1"/>
                  </a:solidFill>
                </a:uFill>
                <a:latin typeface="+mn-ea"/>
                <a:ea typeface="+mn-ea"/>
              </a:rPr>
              <a:t>管理策の分類と構成</a:t>
            </a:r>
            <a:endParaRPr kumimoji="1" lang="ja-JP" altLang="en-US"/>
          </a:p>
        </p:txBody>
      </p:sp>
      <p:sp>
        <p:nvSpPr>
          <p:cNvPr id="2" name="テキスト プレースホルダー 3">
            <a:extLst>
              <a:ext uri="{FF2B5EF4-FFF2-40B4-BE49-F238E27FC236}">
                <a16:creationId xmlns:a16="http://schemas.microsoft.com/office/drawing/2014/main" id="{200ED10A-B444-29BB-2EFF-F6D6F4D9BFC9}"/>
              </a:ext>
            </a:extLst>
          </p:cNvPr>
          <p:cNvSpPr>
            <a:spLocks noGrp="1"/>
          </p:cNvSpPr>
          <p:nvPr>
            <p:ph type="body" sz="quarter" idx="16"/>
          </p:nvPr>
        </p:nvSpPr>
        <p:spPr>
          <a:xfrm>
            <a:off x="619048" y="2052000"/>
            <a:ext cx="5612400" cy="381000"/>
          </a:xfrm>
        </p:spPr>
        <p:txBody>
          <a:bodyPr/>
          <a:lstStyle/>
          <a:p>
            <a:r>
              <a:rPr lang="ja-JP" altLang="en-US"/>
              <a:t>各テーマより管理策の例示（物理的</a:t>
            </a:r>
            <a:r>
              <a:rPr lang="en-US" altLang="ja-JP"/>
              <a:t>/</a:t>
            </a:r>
            <a:r>
              <a:rPr lang="ja-JP" altLang="en-US"/>
              <a:t>技術的）</a:t>
            </a:r>
            <a:endParaRPr kumimoji="1" lang="ja-JP" altLang="en-US"/>
          </a:p>
        </p:txBody>
      </p:sp>
    </p:spTree>
    <p:extLst>
      <p:ext uri="{BB962C8B-B14F-4D97-AF65-F5344CB8AC3E}">
        <p14:creationId xmlns:p14="http://schemas.microsoft.com/office/powerpoint/2010/main" val="999207182"/>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AF645375-994A-CB5C-8BED-8CD05D060CD6}"/>
              </a:ext>
            </a:extLst>
          </p:cNvPr>
          <p:cNvSpPr>
            <a:spLocks noGrp="1"/>
          </p:cNvSpPr>
          <p:nvPr>
            <p:ph type="body" sz="quarter" idx="32"/>
          </p:nvPr>
        </p:nvSpPr>
        <p:spPr/>
        <p:txBody>
          <a:bodyPr/>
          <a:lstStyle/>
          <a:p>
            <a:r>
              <a:rPr kumimoji="1" lang="ja-JP" altLang="en-US" sz="1600" b="1" u="sng" baseline="0">
                <a:uFill>
                  <a:solidFill>
                    <a:schemeClr val="bg1"/>
                  </a:solidFill>
                </a:uFill>
              </a:rPr>
              <a:t>第</a:t>
            </a:r>
            <a:r>
              <a:rPr kumimoji="1" lang="en-US" altLang="ja-JP" sz="1600" b="1" u="sng" baseline="0">
                <a:uFill>
                  <a:solidFill>
                    <a:schemeClr val="bg1"/>
                  </a:solidFill>
                </a:uFill>
              </a:rPr>
              <a:t>10</a:t>
            </a:r>
            <a:r>
              <a:rPr kumimoji="1" lang="ja-JP" altLang="en-US" sz="1600" b="1" u="sng" baseline="0">
                <a:uFill>
                  <a:solidFill>
                    <a:schemeClr val="bg1"/>
                  </a:solidFill>
                </a:uFill>
              </a:rPr>
              <a:t>章</a:t>
            </a:r>
            <a:r>
              <a:rPr kumimoji="1" lang="en-US" altLang="ja-JP" sz="1600" b="1" u="sng" baseline="0">
                <a:uFill>
                  <a:solidFill>
                    <a:schemeClr val="bg1"/>
                  </a:solidFill>
                </a:uFill>
              </a:rPr>
              <a:t>. </a:t>
            </a:r>
            <a:r>
              <a:rPr lang="ja-JP" altLang="en-US" u="sng">
                <a:uFill>
                  <a:solidFill>
                    <a:schemeClr val="bg1"/>
                  </a:solidFill>
                </a:uFill>
              </a:rPr>
              <a:t>脅威</a:t>
            </a:r>
            <a:r>
              <a:rPr kumimoji="1" lang="ja-JP" altLang="en-US" sz="1600" b="1" u="sng" baseline="0">
                <a:uFill>
                  <a:solidFill>
                    <a:schemeClr val="bg1"/>
                  </a:solidFill>
                </a:uFill>
              </a:rPr>
              <a:t>、脆弱性、</a:t>
            </a:r>
            <a:r>
              <a:rPr lang="ja-JP" altLang="en-US" u="sng">
                <a:uFill>
                  <a:solidFill>
                    <a:schemeClr val="bg1"/>
                  </a:solidFill>
                </a:uFill>
              </a:rPr>
              <a:t>リスク</a:t>
            </a:r>
            <a:r>
              <a:rPr kumimoji="1" lang="ja-JP" altLang="en-US" sz="1600" b="1" u="sng" baseline="0">
                <a:uFill>
                  <a:solidFill>
                    <a:schemeClr val="bg1"/>
                  </a:solidFill>
                </a:uFill>
              </a:rPr>
              <a:t>の定義と関係性</a:t>
            </a:r>
          </a:p>
        </p:txBody>
      </p:sp>
      <p:sp>
        <p:nvSpPr>
          <p:cNvPr id="3" name="コンテンツ プレースホルダー 2">
            <a:extLst>
              <a:ext uri="{FF2B5EF4-FFF2-40B4-BE49-F238E27FC236}">
                <a16:creationId xmlns:a16="http://schemas.microsoft.com/office/drawing/2014/main" id="{5199DA0E-74CA-E84D-85B1-BC7459221A58}"/>
              </a:ext>
            </a:extLst>
          </p:cNvPr>
          <p:cNvSpPr>
            <a:spLocks noGrp="1"/>
          </p:cNvSpPr>
          <p:nvPr>
            <p:ph sz="quarter" idx="24"/>
          </p:nvPr>
        </p:nvSpPr>
        <p:spPr/>
        <p:txBody>
          <a:bodyPr/>
          <a:lstStyle/>
          <a:p>
            <a:r>
              <a:rPr lang="en-US" altLang="ja-JP" u="sng">
                <a:uFill>
                  <a:solidFill>
                    <a:schemeClr val="bg1"/>
                  </a:solidFill>
                </a:uFill>
                <a:hlinkClick r:id="rId3" action="ppaction://hlinksldjump"/>
              </a:rPr>
              <a:t>10-1.</a:t>
            </a:r>
            <a:r>
              <a:rPr lang="ja-JP" altLang="en-US" u="sng">
                <a:uFill>
                  <a:solidFill>
                    <a:schemeClr val="bg1"/>
                  </a:solidFill>
                </a:uFill>
                <a:hlinkClick r:id="rId3" action="ppaction://hlinksldjump"/>
              </a:rPr>
              <a:t> 用語の定義および関係性と識別方法</a:t>
            </a:r>
            <a:endParaRPr lang="en-US" altLang="ja-JP" u="sng">
              <a:uFill>
                <a:solidFill>
                  <a:schemeClr val="bg1"/>
                </a:solidFill>
              </a:uFill>
            </a:endParaRPr>
          </a:p>
          <a:p>
            <a:endParaRPr kumimoji="1" lang="ja-JP" altLang="en-US" u="sng">
              <a:uFill>
                <a:solidFill>
                  <a:schemeClr val="bg1"/>
                </a:solidFill>
              </a:uFill>
            </a:endParaRPr>
          </a:p>
        </p:txBody>
      </p:sp>
      <p:sp>
        <p:nvSpPr>
          <p:cNvPr id="4" name="スライド番号プレースホルダー 3">
            <a:extLst>
              <a:ext uri="{FF2B5EF4-FFF2-40B4-BE49-F238E27FC236}">
                <a16:creationId xmlns:a16="http://schemas.microsoft.com/office/drawing/2014/main" id="{844C3BD6-3C02-B925-B2EA-D688CA206BCB}"/>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10</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5" name="表 4">
            <a:extLst>
              <a:ext uri="{FF2B5EF4-FFF2-40B4-BE49-F238E27FC236}">
                <a16:creationId xmlns:a16="http://schemas.microsoft.com/office/drawing/2014/main" id="{13A60686-E5D4-8D73-6873-6F423F835923}"/>
              </a:ext>
            </a:extLst>
          </p:cNvPr>
          <p:cNvGraphicFramePr>
            <a:graphicFrameLocks noGrp="1"/>
          </p:cNvGraphicFramePr>
          <p:nvPr/>
        </p:nvGraphicFramePr>
        <p:xfrm>
          <a:off x="622800" y="4471200"/>
          <a:ext cx="5612400" cy="2703685"/>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90831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0" i="0" kern="1200">
                          <a:solidFill>
                            <a:schemeClr val="tx1"/>
                          </a:solidFill>
                          <a:effectLst/>
                          <a:latin typeface="+mn-lt"/>
                          <a:ea typeface="+mn-ea"/>
                          <a:cs typeface="+mn-cs"/>
                        </a:rPr>
                        <a:t>　第</a:t>
                      </a:r>
                      <a:r>
                        <a:rPr kumimoji="1" lang="en-US" altLang="ja-JP" sz="1200" b="0" i="0" kern="1200">
                          <a:solidFill>
                            <a:schemeClr val="tx1"/>
                          </a:solidFill>
                          <a:effectLst/>
                          <a:latin typeface="+mn-lt"/>
                          <a:ea typeface="+mn-ea"/>
                          <a:cs typeface="+mn-cs"/>
                        </a:rPr>
                        <a:t>10</a:t>
                      </a:r>
                      <a:r>
                        <a:rPr kumimoji="1" lang="ja-JP" altLang="en-US" sz="1200" b="0" i="0" kern="1200">
                          <a:solidFill>
                            <a:schemeClr val="tx1"/>
                          </a:solidFill>
                          <a:effectLst/>
                          <a:latin typeface="+mn-lt"/>
                          <a:ea typeface="+mn-ea"/>
                          <a:cs typeface="+mn-cs"/>
                        </a:rPr>
                        <a:t>章では、</a:t>
                      </a:r>
                      <a:r>
                        <a:rPr kumimoji="1" lang="en-US" altLang="ja-JP" sz="1200" b="0" i="0" kern="1200">
                          <a:solidFill>
                            <a:schemeClr val="tx1"/>
                          </a:solidFill>
                          <a:effectLst/>
                          <a:latin typeface="+mn-lt"/>
                          <a:ea typeface="+mn-ea"/>
                          <a:cs typeface="+mn-cs"/>
                        </a:rPr>
                        <a:t>ISO/IEC 27000</a:t>
                      </a:r>
                      <a:r>
                        <a:rPr kumimoji="1" lang="ja-JP" altLang="en-US" sz="1200" b="0" i="0" kern="1200">
                          <a:solidFill>
                            <a:schemeClr val="tx1"/>
                          </a:solidFill>
                          <a:effectLst/>
                          <a:latin typeface="+mn-lt"/>
                          <a:ea typeface="+mn-ea"/>
                          <a:cs typeface="+mn-cs"/>
                        </a:rPr>
                        <a:t>に記述されている「リスク」、「脅威」、「脆弱性」、「管理策」といった用語の定義、それらの用語の関係性、脅威や脆弱性の識別方法を理解することを目的とします。</a:t>
                      </a:r>
                      <a:endParaRPr kumimoji="1" lang="en-US" altLang="ja-JP" sz="1200" b="0" i="0" kern="1200">
                        <a:solidFill>
                          <a:schemeClr val="tx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121320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en-US" altLang="ja-JP" sz="1200" b="0" i="0" kern="1200">
                          <a:solidFill>
                            <a:schemeClr val="tx1"/>
                          </a:solidFill>
                          <a:effectLst/>
                          <a:latin typeface="+mn-lt"/>
                          <a:ea typeface="+mn-ea"/>
                          <a:cs typeface="+mn-cs"/>
                        </a:rPr>
                        <a:t>ISO/IEC 27000</a:t>
                      </a:r>
                      <a:r>
                        <a:rPr kumimoji="1" lang="ja-JP" altLang="en-US" sz="1200" b="0" i="0" kern="1200">
                          <a:solidFill>
                            <a:schemeClr val="tx1"/>
                          </a:solidFill>
                          <a:effectLst/>
                          <a:latin typeface="+mn-lt"/>
                          <a:ea typeface="+mn-ea"/>
                          <a:cs typeface="+mn-cs"/>
                        </a:rPr>
                        <a:t>に定義されている「リスク」、「脅威」、「脆弱性」、「管理策」の定義を理解すること</a:t>
                      </a:r>
                      <a:endParaRPr kumimoji="1" lang="en-US" altLang="ja-JP" sz="1200" b="0" i="0" kern="1200">
                        <a:solidFill>
                          <a:schemeClr val="tx1"/>
                        </a:solidFill>
                        <a:effectLst/>
                        <a:latin typeface="+mn-lt"/>
                        <a:ea typeface="+mn-ea"/>
                        <a:cs typeface="+mn-cs"/>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lang="ja-JP" altLang="en-US" sz="1200" b="0" i="0">
                          <a:solidFill>
                            <a:schemeClr val="tx1"/>
                          </a:solidFill>
                          <a:effectLst/>
                          <a:latin typeface="+mn-ea"/>
                        </a:rPr>
                        <a:t>「リスク」、「脅威」、「脆弱性」などの関係性を理解すること</a:t>
                      </a:r>
                      <a:endParaRPr lang="en-US" altLang="ja-JP" sz="1200" b="0" i="0">
                        <a:solidFill>
                          <a:schemeClr val="tx1"/>
                        </a:solidFill>
                        <a:effectLst/>
                        <a:latin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lang="ja-JP" altLang="en-US" sz="1200" b="0" i="0">
                          <a:solidFill>
                            <a:schemeClr val="tx1"/>
                          </a:solidFill>
                          <a:effectLst/>
                          <a:latin typeface="+mn-ea"/>
                        </a:rPr>
                        <a:t>脆弱性、脅威の識別方法を理解すること</a:t>
                      </a:r>
                      <a:endParaRPr kumimoji="1" lang="en-US" altLang="ja-JP" sz="1200" b="0" i="0" kern="1200">
                        <a:solidFill>
                          <a:schemeClr val="tx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graphicFrame>
        <p:nvGraphicFramePr>
          <p:cNvPr id="6" name="表 5">
            <a:extLst>
              <a:ext uri="{FF2B5EF4-FFF2-40B4-BE49-F238E27FC236}">
                <a16:creationId xmlns:a16="http://schemas.microsoft.com/office/drawing/2014/main" id="{02B5515E-5863-C6E8-60CD-84C9EFC4C3F4}"/>
              </a:ext>
            </a:extLst>
          </p:cNvPr>
          <p:cNvGraphicFramePr>
            <a:graphicFrameLocks noGrp="1"/>
          </p:cNvGraphicFramePr>
          <p:nvPr/>
        </p:nvGraphicFramePr>
        <p:xfrm>
          <a:off x="622800" y="5668715"/>
          <a:ext cx="5612400" cy="150428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121320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en-US" altLang="ja-JP" sz="1200">
                          <a:solidFill>
                            <a:schemeClr val="tx1"/>
                          </a:solidFill>
                          <a:latin typeface="+mn-ea"/>
                          <a:ea typeface="+mn-ea"/>
                        </a:rPr>
                        <a:t>ISMS</a:t>
                      </a:r>
                      <a:r>
                        <a:rPr kumimoji="1" lang="ja-JP" altLang="en-US" sz="1200">
                          <a:solidFill>
                            <a:schemeClr val="tx1"/>
                          </a:solidFill>
                          <a:latin typeface="+mn-ea"/>
                          <a:ea typeface="+mn-ea"/>
                        </a:rPr>
                        <a:t>の管理策について、テーマと属性という観点を学んだ上で管理策の構成を理解すること</a:t>
                      </a:r>
                      <a:endParaRPr kumimoji="1" lang="en-US" altLang="ja-JP" sz="12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Tree>
    <p:extLst>
      <p:ext uri="{BB962C8B-B14F-4D97-AF65-F5344CB8AC3E}">
        <p14:creationId xmlns:p14="http://schemas.microsoft.com/office/powerpoint/2010/main" val="1517301666"/>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正方形/長方形 47">
            <a:extLst>
              <a:ext uri="{FF2B5EF4-FFF2-40B4-BE49-F238E27FC236}">
                <a16:creationId xmlns:a16="http://schemas.microsoft.com/office/drawing/2014/main" id="{BD245693-EEF5-A1E2-F84E-BE504C9041A4}"/>
              </a:ext>
            </a:extLst>
          </p:cNvPr>
          <p:cNvSpPr/>
          <p:nvPr/>
        </p:nvSpPr>
        <p:spPr>
          <a:xfrm>
            <a:off x="622800" y="6342780"/>
            <a:ext cx="5612400" cy="2947253"/>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5" name="正方形/長方形 34">
            <a:extLst>
              <a:ext uri="{FF2B5EF4-FFF2-40B4-BE49-F238E27FC236}">
                <a16:creationId xmlns:a16="http://schemas.microsoft.com/office/drawing/2014/main" id="{A671D60C-F36B-3BA5-E603-42055EE2204F}"/>
              </a:ext>
            </a:extLst>
          </p:cNvPr>
          <p:cNvSpPr/>
          <p:nvPr/>
        </p:nvSpPr>
        <p:spPr>
          <a:xfrm>
            <a:off x="2758852" y="7175966"/>
            <a:ext cx="1340297" cy="1260067"/>
          </a:xfrm>
          <a:prstGeom prst="rect">
            <a:avLst/>
          </a:prstGeom>
          <a:solidFill>
            <a:schemeClr val="accent5">
              <a:lumMod val="20000"/>
              <a:lumOff val="8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8" name="表 27">
            <a:extLst>
              <a:ext uri="{FF2B5EF4-FFF2-40B4-BE49-F238E27FC236}">
                <a16:creationId xmlns:a16="http://schemas.microsoft.com/office/drawing/2014/main" id="{0A18532D-4B6B-F9BF-10E7-42D0C2C59BD6}"/>
              </a:ext>
            </a:extLst>
          </p:cNvPr>
          <p:cNvGraphicFramePr>
            <a:graphicFrameLocks noGrp="1"/>
          </p:cNvGraphicFramePr>
          <p:nvPr>
            <p:extLst>
              <p:ext uri="{D42A27DB-BD31-4B8C-83A1-F6EECF244321}">
                <p14:modId xmlns:p14="http://schemas.microsoft.com/office/powerpoint/2010/main" val="2382840873"/>
              </p:ext>
            </p:extLst>
          </p:nvPr>
        </p:nvGraphicFramePr>
        <p:xfrm>
          <a:off x="622800" y="2985504"/>
          <a:ext cx="5612400" cy="28117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042371380"/>
                    </a:ext>
                  </a:extLst>
                </a:gridCol>
              </a:tblGrid>
              <a:tr h="177746">
                <a:tc>
                  <a:txBody>
                    <a:bodyPr/>
                    <a:lstStyle/>
                    <a:p>
                      <a:r>
                        <a:rPr kumimoji="1" lang="ja-JP" altLang="en-US" sz="1050" b="1">
                          <a:latin typeface="+mn-ea"/>
                          <a:ea typeface="+mn-ea"/>
                        </a:rPr>
                        <a:t>主な用語の定義</a:t>
                      </a:r>
                      <a:endParaRPr kumimoji="1" lang="en-US" altLang="ja-JP" sz="1050" b="1">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339944530"/>
                  </a:ext>
                </a:extLst>
              </a:tr>
              <a:tr h="1131110">
                <a:tc>
                  <a:txBody>
                    <a:bodyPr/>
                    <a:lstStyle/>
                    <a:p>
                      <a:pPr marL="171450" indent="-171450">
                        <a:buFont typeface="Wingdings" panose="05000000000000000000" pitchFamily="2" charset="2"/>
                        <a:buChar char="ü"/>
                      </a:pPr>
                      <a:r>
                        <a:rPr kumimoji="1" lang="ja-JP" altLang="en-US" sz="900" b="1" dirty="0">
                          <a:latin typeface="+mn-ea"/>
                          <a:ea typeface="+mn-ea"/>
                        </a:rPr>
                        <a:t>脅威</a:t>
                      </a:r>
                      <a:r>
                        <a:rPr kumimoji="1" lang="ja-JP" altLang="en-US" sz="900" dirty="0">
                          <a:latin typeface="+mn-ea"/>
                          <a:ea typeface="+mn-ea"/>
                        </a:rPr>
                        <a:t>：システムまたは組織に損害を与える可能性がある、望ましくないインシデントの潜在的な原因。たと</a:t>
                      </a:r>
                      <a:r>
                        <a:rPr kumimoji="1" lang="ja-JP" altLang="en-US" sz="900" dirty="0">
                          <a:solidFill>
                            <a:schemeClr val="tx1"/>
                          </a:solidFill>
                          <a:latin typeface="+mn-ea"/>
                          <a:ea typeface="+mn-ea"/>
                        </a:rPr>
                        <a:t>えば、不正アクセス、</a:t>
                      </a:r>
                      <a:r>
                        <a:rPr kumimoji="1" lang="en-US" altLang="ja-JP" sz="900" dirty="0">
                          <a:solidFill>
                            <a:schemeClr val="tx1"/>
                          </a:solidFill>
                          <a:latin typeface="+mn-ea"/>
                          <a:ea typeface="+mn-ea"/>
                        </a:rPr>
                        <a:t>DDoS</a:t>
                      </a:r>
                      <a:r>
                        <a:rPr kumimoji="1" lang="ja-JP" altLang="en-US" sz="900" dirty="0">
                          <a:solidFill>
                            <a:schemeClr val="tx1"/>
                          </a:solidFill>
                          <a:latin typeface="+mn-ea"/>
                          <a:ea typeface="+mn-ea"/>
                        </a:rPr>
                        <a:t>攻撃のような意図的な人為的脅威、機器の故障や操作ミスのような偶発的な人為的脅威、地震や洪水のような環境的脅威がある。</a:t>
                      </a:r>
                      <a:endParaRPr kumimoji="1" lang="en-US" altLang="ja-JP" sz="900" dirty="0">
                        <a:latin typeface="+mn-ea"/>
                        <a:ea typeface="+mn-ea"/>
                      </a:endParaRPr>
                    </a:p>
                    <a:p>
                      <a:endParaRPr kumimoji="1" lang="en-US" altLang="ja-JP" sz="900" dirty="0">
                        <a:latin typeface="+mn-ea"/>
                        <a:ea typeface="+mn-ea"/>
                      </a:endParaRPr>
                    </a:p>
                    <a:p>
                      <a:pPr marL="171450" indent="-171450">
                        <a:buFont typeface="Wingdings" panose="05000000000000000000" pitchFamily="2" charset="2"/>
                        <a:buChar char="ü"/>
                      </a:pPr>
                      <a:r>
                        <a:rPr kumimoji="1" lang="ja-JP" altLang="en-US" sz="900" b="1" dirty="0">
                          <a:latin typeface="+mn-ea"/>
                          <a:ea typeface="+mn-ea"/>
                        </a:rPr>
                        <a:t>脆弱性</a:t>
                      </a:r>
                      <a:r>
                        <a:rPr kumimoji="1" lang="ja-JP" altLang="en-US" sz="900" dirty="0">
                          <a:latin typeface="+mn-ea"/>
                          <a:ea typeface="+mn-ea"/>
                        </a:rPr>
                        <a:t>：</a:t>
                      </a:r>
                      <a:r>
                        <a:rPr kumimoji="1" lang="en-US" altLang="ja-JP" sz="900" dirty="0">
                          <a:latin typeface="+mn-ea"/>
                          <a:ea typeface="+mn-ea"/>
                        </a:rPr>
                        <a:t>1</a:t>
                      </a:r>
                      <a:r>
                        <a:rPr kumimoji="1" lang="ja-JP" altLang="en-US" sz="900" dirty="0">
                          <a:latin typeface="+mn-ea"/>
                          <a:ea typeface="+mn-ea"/>
                        </a:rPr>
                        <a:t>つ以上の脅威によって付け込まれる可能性のある、資産または管理策の弱点。たと</a:t>
                      </a:r>
                      <a:r>
                        <a:rPr kumimoji="1" lang="ja-JP" altLang="en-US" sz="900" dirty="0">
                          <a:solidFill>
                            <a:schemeClr val="tx1"/>
                          </a:solidFill>
                          <a:latin typeface="+mn-ea"/>
                          <a:ea typeface="+mn-ea"/>
                        </a:rPr>
                        <a:t>えば、セキュリティホールと呼ばれるソフトウェアの欠陥・不具合。</a:t>
                      </a:r>
                      <a:endParaRPr kumimoji="1" lang="en-US" altLang="ja-JP" sz="900" dirty="0">
                        <a:solidFill>
                          <a:schemeClr val="tx1"/>
                        </a:solidFill>
                        <a:latin typeface="+mn-ea"/>
                        <a:ea typeface="+mn-ea"/>
                      </a:endParaRPr>
                    </a:p>
                    <a:p>
                      <a:pPr marL="0" indent="0">
                        <a:buFont typeface="Wingdings" panose="05000000000000000000" pitchFamily="2" charset="2"/>
                        <a:buNone/>
                      </a:pPr>
                      <a:endParaRPr kumimoji="1" lang="en-US" altLang="ja-JP" sz="900" dirty="0">
                        <a:solidFill>
                          <a:schemeClr val="tx1"/>
                        </a:solidFill>
                        <a:latin typeface="+mn-ea"/>
                        <a:ea typeface="+mn-ea"/>
                      </a:endParaRPr>
                    </a:p>
                    <a:p>
                      <a:pPr marL="171450" indent="-171450">
                        <a:buFont typeface="Wingdings" panose="05000000000000000000" pitchFamily="2" charset="2"/>
                        <a:buChar char="ü"/>
                      </a:pPr>
                      <a:r>
                        <a:rPr kumimoji="1" lang="ja-JP" altLang="en-US" sz="900" b="1" dirty="0">
                          <a:solidFill>
                            <a:schemeClr val="tx1"/>
                          </a:solidFill>
                          <a:latin typeface="+mn-ea"/>
                          <a:ea typeface="+mn-ea"/>
                        </a:rPr>
                        <a:t>情報資産の重要度</a:t>
                      </a:r>
                      <a:r>
                        <a:rPr kumimoji="1" lang="ja-JP" altLang="en-US" sz="900" b="0" dirty="0">
                          <a:solidFill>
                            <a:schemeClr val="tx1"/>
                          </a:solidFill>
                          <a:latin typeface="+mn-ea"/>
                          <a:ea typeface="+mn-ea"/>
                        </a:rPr>
                        <a:t>：機密性・完全性・可用性が損なわれた場合の事業に対する影響や、法律で安全管理義務があるなどの観点から、情報資産の重要度を判断する。</a:t>
                      </a:r>
                      <a:endParaRPr kumimoji="1" lang="en-US" altLang="ja-JP" sz="900" b="0" dirty="0">
                        <a:latin typeface="+mn-ea"/>
                        <a:ea typeface="+mn-ea"/>
                      </a:endParaRPr>
                    </a:p>
                    <a:p>
                      <a:endParaRPr kumimoji="1" lang="en-US" altLang="ja-JP" sz="900" dirty="0">
                        <a:latin typeface="+mn-ea"/>
                        <a:ea typeface="+mn-ea"/>
                      </a:endParaRPr>
                    </a:p>
                    <a:p>
                      <a:pPr marL="171450" indent="-171450">
                        <a:buFont typeface="Wingdings" panose="05000000000000000000" pitchFamily="2" charset="2"/>
                        <a:buChar char="ü"/>
                      </a:pPr>
                      <a:r>
                        <a:rPr kumimoji="1" lang="ja-JP" altLang="en-US" sz="900" b="1" dirty="0">
                          <a:latin typeface="+mn-ea"/>
                          <a:ea typeface="+mn-ea"/>
                        </a:rPr>
                        <a:t>セーフガード（管理策）</a:t>
                      </a:r>
                      <a:r>
                        <a:rPr kumimoji="1" lang="ja-JP" altLang="en-US" sz="900" dirty="0">
                          <a:latin typeface="+mn-ea"/>
                          <a:ea typeface="+mn-ea"/>
                        </a:rPr>
                        <a:t>：リスクを修正する対策。具体的には、</a:t>
                      </a:r>
                      <a:r>
                        <a:rPr kumimoji="1" lang="ja-JP" altLang="en-US" sz="900" dirty="0">
                          <a:solidFill>
                            <a:schemeClr val="tx1"/>
                          </a:solidFill>
                          <a:latin typeface="+mn-ea"/>
                          <a:ea typeface="+mn-ea"/>
                        </a:rPr>
                        <a:t>リスクを除去あるいは許容できる範囲に制御するための手順や仕組みのこと。</a:t>
                      </a:r>
                      <a:endParaRPr kumimoji="1" lang="en-US" altLang="ja-JP" sz="900" dirty="0">
                        <a:solidFill>
                          <a:schemeClr val="tx1"/>
                        </a:solidFill>
                        <a:latin typeface="+mn-ea"/>
                        <a:ea typeface="+mn-ea"/>
                      </a:endParaRPr>
                    </a:p>
                    <a:p>
                      <a:pPr marL="0" indent="0">
                        <a:buFont typeface="Wingdings" panose="05000000000000000000" pitchFamily="2" charset="2"/>
                        <a:buNone/>
                      </a:pPr>
                      <a:endParaRPr kumimoji="1" lang="en-US" altLang="ja-JP" sz="900" b="0" dirty="0">
                        <a:solidFill>
                          <a:schemeClr val="tx1"/>
                        </a:solidFill>
                        <a:latin typeface="+mn-ea"/>
                        <a:ea typeface="+mn-ea"/>
                      </a:endParaRPr>
                    </a:p>
                    <a:p>
                      <a:pPr marL="171450" indent="-171450">
                        <a:buFont typeface="Wingdings" panose="05000000000000000000" pitchFamily="2" charset="2"/>
                        <a:buChar char="ü"/>
                      </a:pPr>
                      <a:r>
                        <a:rPr kumimoji="1" lang="ja-JP" altLang="en-US" sz="900" b="1" dirty="0">
                          <a:latin typeface="+mn-ea"/>
                          <a:ea typeface="+mn-ea"/>
                        </a:rPr>
                        <a:t>リスク</a:t>
                      </a:r>
                      <a:r>
                        <a:rPr kumimoji="1" lang="ja-JP" altLang="en-US" sz="900" dirty="0">
                          <a:latin typeface="+mn-ea"/>
                          <a:ea typeface="+mn-ea"/>
                        </a:rPr>
                        <a:t>：目的に対する不確かさの影響。</a:t>
                      </a:r>
                      <a:r>
                        <a:rPr kumimoji="1" lang="ja-JP" altLang="en-US" sz="900" dirty="0">
                          <a:solidFill>
                            <a:schemeClr val="tx1"/>
                          </a:solidFill>
                          <a:latin typeface="+mn-ea"/>
                          <a:ea typeface="+mn-ea"/>
                        </a:rPr>
                        <a:t>情報セキュリティにおいては、脅威が組織に損害を与える可能性。</a:t>
                      </a:r>
                      <a:endParaRPr kumimoji="1" lang="en-US" altLang="ja-JP" sz="900" dirty="0">
                        <a:solidFill>
                          <a:schemeClr val="tx1"/>
                        </a:solidFill>
                        <a:latin typeface="+mn-ea"/>
                        <a:ea typeface="+mn-ea"/>
                      </a:endParaRPr>
                    </a:p>
                    <a:p>
                      <a:pPr marL="0" indent="0">
                        <a:buFont typeface="Wingdings" panose="05000000000000000000" pitchFamily="2" charset="2"/>
                        <a:buNone/>
                      </a:pPr>
                      <a:endParaRPr kumimoji="1" lang="en-US" altLang="ja-JP" sz="900" dirty="0">
                        <a:solidFill>
                          <a:schemeClr val="tx1"/>
                        </a:solidFill>
                        <a:latin typeface="+mn-ea"/>
                        <a:ea typeface="+mn-ea"/>
                      </a:endParaRPr>
                    </a:p>
                    <a:p>
                      <a:pPr marL="171450" indent="-171450">
                        <a:buFont typeface="Wingdings" panose="05000000000000000000" pitchFamily="2" charset="2"/>
                        <a:buChar char="ü"/>
                      </a:pPr>
                      <a:r>
                        <a:rPr kumimoji="1" lang="ja-JP" altLang="en-US" sz="900" b="1" dirty="0">
                          <a:solidFill>
                            <a:schemeClr val="tx1"/>
                          </a:solidFill>
                          <a:latin typeface="+mn-ea"/>
                          <a:ea typeface="+mn-ea"/>
                        </a:rPr>
                        <a:t>リスク値</a:t>
                      </a:r>
                      <a:r>
                        <a:rPr kumimoji="1" lang="ja-JP" altLang="en-US" sz="900" b="0" dirty="0">
                          <a:solidFill>
                            <a:schemeClr val="tx1"/>
                          </a:solidFill>
                          <a:latin typeface="+mn-ea"/>
                          <a:ea typeface="+mn-ea"/>
                        </a:rPr>
                        <a:t>：リスクの大きさのこと。「情報資産の重要度」と「機密性・完全性・可用性を損なう事象の発生確率」の積で求められる。</a:t>
                      </a:r>
                      <a:endParaRPr kumimoji="1" lang="en-US" altLang="ja-JP" sz="900" b="0" dirty="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86311068"/>
                  </a:ext>
                </a:extLst>
              </a:tr>
            </a:tbl>
          </a:graphicData>
        </a:graphic>
      </p:graphicFrame>
      <p:sp>
        <p:nvSpPr>
          <p:cNvPr id="8" name="テキスト ボックス 7">
            <a:extLst>
              <a:ext uri="{FF2B5EF4-FFF2-40B4-BE49-F238E27FC236}">
                <a16:creationId xmlns:a16="http://schemas.microsoft.com/office/drawing/2014/main" id="{81DE0A17-40A1-2D63-0B00-026D2A8A4DF7}"/>
              </a:ext>
            </a:extLst>
          </p:cNvPr>
          <p:cNvSpPr txBox="1"/>
          <p:nvPr/>
        </p:nvSpPr>
        <p:spPr>
          <a:xfrm>
            <a:off x="622800" y="2052000"/>
            <a:ext cx="5612400" cy="90024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企業や組織には様々なセキュリティ上のリスクが存在しています。これらのリスクを効率的に管理するには、リスクマネジメントを行う必要があります。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リスクマネジメントを理解するために</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必要となる「脅威」、「脆弱性」、「リスク」といった用語の定義や関係性を説明します。次に、リスクを増大させる要因となる「脅威」や「脆弱性」の識別方法を説明します。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テキスト プレースホルダー 2">
            <a:extLst>
              <a:ext uri="{FF2B5EF4-FFF2-40B4-BE49-F238E27FC236}">
                <a16:creationId xmlns:a16="http://schemas.microsoft.com/office/drawing/2014/main" id="{84DD5029-0D44-28E7-BABA-0CC13B731E0E}"/>
              </a:ext>
            </a:extLst>
          </p:cNvPr>
          <p:cNvSpPr>
            <a:spLocks noGrp="1"/>
          </p:cNvSpPr>
          <p:nvPr>
            <p:ph type="body" sz="quarter" idx="14"/>
          </p:nvPr>
        </p:nvSpPr>
        <p:spPr/>
        <p:txBody>
          <a:bodyPr/>
          <a:lstStyle/>
          <a:p>
            <a:r>
              <a:rPr lang="en-US" altLang="ja-JP"/>
              <a:t>10-1-1. </a:t>
            </a:r>
            <a:r>
              <a:rPr kumimoji="1" lang="ja-JP" altLang="en-US" sz="1600" i="0" u="none" strike="noStrike" kern="1200" cap="none" spc="0" normalizeH="0" baseline="0" noProof="0">
                <a:ln>
                  <a:noFill/>
                </a:ln>
                <a:solidFill>
                  <a:schemeClr val="tx1"/>
                </a:solidFill>
                <a:effectLst/>
                <a:uLnTx/>
                <a:uFill>
                  <a:solidFill>
                    <a:prstClr val="white"/>
                  </a:solidFill>
                </a:uFill>
                <a:latin typeface="+mn-lt"/>
                <a:ea typeface="+mn-ea"/>
                <a:cs typeface="+mn-cs"/>
              </a:rPr>
              <a:t>用語の定義と関係性</a:t>
            </a:r>
            <a:endParaRPr kumimoji="1" lang="ja-JP" altLang="en-US"/>
          </a:p>
        </p:txBody>
      </p:sp>
      <p:sp>
        <p:nvSpPr>
          <p:cNvPr id="5" name="スライド番号プレースホルダー 4">
            <a:extLst>
              <a:ext uri="{FF2B5EF4-FFF2-40B4-BE49-F238E27FC236}">
                <a16:creationId xmlns:a16="http://schemas.microsoft.com/office/drawing/2014/main" id="{3693C5AE-EA08-CBE3-0EED-2761FCA5EFCA}"/>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10</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02 </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3" name="円: 塗りつぶしなし 12">
            <a:extLst>
              <a:ext uri="{FF2B5EF4-FFF2-40B4-BE49-F238E27FC236}">
                <a16:creationId xmlns:a16="http://schemas.microsoft.com/office/drawing/2014/main" id="{D8A256BB-6A76-3E1E-4AC9-CC46AE8F0876}"/>
              </a:ext>
            </a:extLst>
          </p:cNvPr>
          <p:cNvSpPr/>
          <p:nvPr/>
        </p:nvSpPr>
        <p:spPr>
          <a:xfrm>
            <a:off x="2259000" y="6592024"/>
            <a:ext cx="2340000" cy="2340000"/>
          </a:xfrm>
          <a:prstGeom prst="donut">
            <a:avLst/>
          </a:prstGeom>
          <a:solidFill>
            <a:schemeClr val="accent6">
              <a:lumMod val="20000"/>
              <a:lumOff val="80000"/>
            </a:schemeClr>
          </a:solidFill>
          <a:ln w="9525">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5" name="テキスト ボックス 14">
            <a:extLst>
              <a:ext uri="{FF2B5EF4-FFF2-40B4-BE49-F238E27FC236}">
                <a16:creationId xmlns:a16="http://schemas.microsoft.com/office/drawing/2014/main" id="{6989D382-4F33-E006-4EA2-D8EDDC457939}"/>
              </a:ext>
            </a:extLst>
          </p:cNvPr>
          <p:cNvSpPr txBox="1"/>
          <p:nvPr/>
        </p:nvSpPr>
        <p:spPr>
          <a:xfrm>
            <a:off x="3111460" y="7901621"/>
            <a:ext cx="63508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情報資産</a:t>
            </a:r>
          </a:p>
        </p:txBody>
      </p:sp>
      <p:sp>
        <p:nvSpPr>
          <p:cNvPr id="16" name="矢印: 右 15">
            <a:extLst>
              <a:ext uri="{FF2B5EF4-FFF2-40B4-BE49-F238E27FC236}">
                <a16:creationId xmlns:a16="http://schemas.microsoft.com/office/drawing/2014/main" id="{8A52F0B8-F74C-E124-D823-04B239163671}"/>
              </a:ext>
            </a:extLst>
          </p:cNvPr>
          <p:cNvSpPr/>
          <p:nvPr/>
        </p:nvSpPr>
        <p:spPr>
          <a:xfrm>
            <a:off x="1489643" y="6718628"/>
            <a:ext cx="892800" cy="577484"/>
          </a:xfrm>
          <a:prstGeom prst="rightArrow">
            <a:avLst/>
          </a:prstGeom>
          <a:solidFill>
            <a:srgbClr val="A197FF"/>
          </a:solid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環境的脅威</a:t>
            </a:r>
          </a:p>
        </p:txBody>
      </p:sp>
      <p:sp>
        <p:nvSpPr>
          <p:cNvPr id="31" name="矢印: 右 30">
            <a:extLst>
              <a:ext uri="{FF2B5EF4-FFF2-40B4-BE49-F238E27FC236}">
                <a16:creationId xmlns:a16="http://schemas.microsoft.com/office/drawing/2014/main" id="{E72A03DD-4167-7A93-C4DC-A50D5848CA00}"/>
              </a:ext>
            </a:extLst>
          </p:cNvPr>
          <p:cNvSpPr/>
          <p:nvPr/>
        </p:nvSpPr>
        <p:spPr>
          <a:xfrm flipH="1">
            <a:off x="4521583" y="6700124"/>
            <a:ext cx="892800" cy="577484"/>
          </a:xfrm>
          <a:prstGeom prst="rightArrow">
            <a:avLst/>
          </a:prstGeom>
          <a:solidFill>
            <a:srgbClr val="A197FF"/>
          </a:solid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a:ln>
                  <a:noFill/>
                </a:ln>
                <a:solidFill>
                  <a:prstClr val="black"/>
                </a:solidFill>
                <a:effectLst/>
                <a:uLnTx/>
                <a:uFillTx/>
                <a:latin typeface="メイリオ"/>
                <a:ea typeface="メイリオ"/>
                <a:cs typeface="+mn-cs"/>
              </a:rPr>
              <a:t>偶発的脅威</a:t>
            </a:r>
            <a:endParaRPr kumimoji="1" lang="ja-JP" altLang="en-US" sz="8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2" name="矢印: 右 31">
            <a:extLst>
              <a:ext uri="{FF2B5EF4-FFF2-40B4-BE49-F238E27FC236}">
                <a16:creationId xmlns:a16="http://schemas.microsoft.com/office/drawing/2014/main" id="{D51B4FAA-16C6-FAB4-CBA7-96C7AEE866B9}"/>
              </a:ext>
            </a:extLst>
          </p:cNvPr>
          <p:cNvSpPr/>
          <p:nvPr/>
        </p:nvSpPr>
        <p:spPr>
          <a:xfrm flipH="1">
            <a:off x="4521600" y="8132801"/>
            <a:ext cx="894318" cy="577484"/>
          </a:xfrm>
          <a:prstGeom prst="rightArrow">
            <a:avLst/>
          </a:prstGeom>
          <a:solidFill>
            <a:srgbClr val="A197FF"/>
          </a:solid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a:ln>
                  <a:noFill/>
                </a:ln>
                <a:solidFill>
                  <a:prstClr val="black"/>
                </a:solidFill>
                <a:effectLst/>
                <a:uLnTx/>
                <a:uFillTx/>
                <a:latin typeface="メイリオ"/>
                <a:ea typeface="メイリオ"/>
                <a:cs typeface="+mn-cs"/>
              </a:rPr>
              <a:t>意図的脅威</a:t>
            </a:r>
            <a:endParaRPr kumimoji="1" lang="ja-JP" altLang="en-US" sz="8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7" name="テキスト ボックス 36">
            <a:extLst>
              <a:ext uri="{FF2B5EF4-FFF2-40B4-BE49-F238E27FC236}">
                <a16:creationId xmlns:a16="http://schemas.microsoft.com/office/drawing/2014/main" id="{BB0E5B70-64A4-910C-E88E-6BDB99C0D0B7}"/>
              </a:ext>
            </a:extLst>
          </p:cNvPr>
          <p:cNvSpPr txBox="1"/>
          <p:nvPr/>
        </p:nvSpPr>
        <p:spPr>
          <a:xfrm>
            <a:off x="886960" y="7295108"/>
            <a:ext cx="1307234"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（例）地震、火山活動、気象現象、洪水など</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1" name="テキスト ボックス 40">
            <a:extLst>
              <a:ext uri="{FF2B5EF4-FFF2-40B4-BE49-F238E27FC236}">
                <a16:creationId xmlns:a16="http://schemas.microsoft.com/office/drawing/2014/main" id="{60E4194C-218D-F4C8-448C-E3DF4A5FAB4D}"/>
              </a:ext>
            </a:extLst>
          </p:cNvPr>
          <p:cNvSpPr txBox="1"/>
          <p:nvPr/>
        </p:nvSpPr>
        <p:spPr>
          <a:xfrm>
            <a:off x="4557601" y="8692111"/>
            <a:ext cx="1555680"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（例）許可されていない機器の使用、盗聴、機器の盗難、データの破壊、サイバー攻撃など</a:t>
            </a:r>
          </a:p>
        </p:txBody>
      </p:sp>
      <p:sp>
        <p:nvSpPr>
          <p:cNvPr id="46" name="テキスト ボックス 45">
            <a:extLst>
              <a:ext uri="{FF2B5EF4-FFF2-40B4-BE49-F238E27FC236}">
                <a16:creationId xmlns:a16="http://schemas.microsoft.com/office/drawing/2014/main" id="{974C7D03-F825-46F2-A72A-22722F166BE4}"/>
              </a:ext>
            </a:extLst>
          </p:cNvPr>
          <p:cNvSpPr txBox="1"/>
          <p:nvPr/>
        </p:nvSpPr>
        <p:spPr>
          <a:xfrm>
            <a:off x="2137766" y="8739707"/>
            <a:ext cx="577729"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脆弱性</a:t>
            </a:r>
          </a:p>
        </p:txBody>
      </p:sp>
      <p:pic>
        <p:nvPicPr>
          <p:cNvPr id="50" name="図 49">
            <a:extLst>
              <a:ext uri="{FF2B5EF4-FFF2-40B4-BE49-F238E27FC236}">
                <a16:creationId xmlns:a16="http://schemas.microsoft.com/office/drawing/2014/main" id="{01A986DF-3D14-FA39-1009-D0393630AF4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197225" y="7369135"/>
            <a:ext cx="463550" cy="463550"/>
          </a:xfrm>
          <a:prstGeom prst="rect">
            <a:avLst/>
          </a:prstGeom>
        </p:spPr>
      </p:pic>
      <p:pic>
        <p:nvPicPr>
          <p:cNvPr id="52" name="図 51">
            <a:extLst>
              <a:ext uri="{FF2B5EF4-FFF2-40B4-BE49-F238E27FC236}">
                <a16:creationId xmlns:a16="http://schemas.microsoft.com/office/drawing/2014/main" id="{331FE2CF-C060-70EB-746D-1DC7A633CFA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431172" y="8051546"/>
            <a:ext cx="701681" cy="701681"/>
          </a:xfrm>
          <a:prstGeom prst="rect">
            <a:avLst/>
          </a:prstGeom>
        </p:spPr>
      </p:pic>
      <p:pic>
        <p:nvPicPr>
          <p:cNvPr id="55" name="図 54">
            <a:extLst>
              <a:ext uri="{FF2B5EF4-FFF2-40B4-BE49-F238E27FC236}">
                <a16:creationId xmlns:a16="http://schemas.microsoft.com/office/drawing/2014/main" id="{72A58193-3D7F-B988-E37E-AA546CD2036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429326" y="6665916"/>
            <a:ext cx="648000" cy="648000"/>
          </a:xfrm>
          <a:prstGeom prst="rect">
            <a:avLst/>
          </a:prstGeom>
        </p:spPr>
      </p:pic>
      <p:pic>
        <p:nvPicPr>
          <p:cNvPr id="57" name="図 56">
            <a:extLst>
              <a:ext uri="{FF2B5EF4-FFF2-40B4-BE49-F238E27FC236}">
                <a16:creationId xmlns:a16="http://schemas.microsoft.com/office/drawing/2014/main" id="{04F6C16F-F00E-A002-67CE-A0A3ED3B03F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03925" y="6635509"/>
            <a:ext cx="632101" cy="632101"/>
          </a:xfrm>
          <a:prstGeom prst="rect">
            <a:avLst/>
          </a:prstGeom>
        </p:spPr>
      </p:pic>
      <p:sp>
        <p:nvSpPr>
          <p:cNvPr id="61" name="テキスト ボックス 60">
            <a:extLst>
              <a:ext uri="{FF2B5EF4-FFF2-40B4-BE49-F238E27FC236}">
                <a16:creationId xmlns:a16="http://schemas.microsoft.com/office/drawing/2014/main" id="{6A5FA133-122B-4594-BC90-0C6B1E43278B}"/>
              </a:ext>
            </a:extLst>
          </p:cNvPr>
          <p:cNvSpPr txBox="1"/>
          <p:nvPr/>
        </p:nvSpPr>
        <p:spPr>
          <a:xfrm>
            <a:off x="622800" y="9290033"/>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43.</a:t>
            </a:r>
            <a:r>
              <a:rPr kumimoji="0" lang="ja-JP" altLang="en-US" sz="600" b="0" i="0" u="none" strike="noStrike" kern="1200" cap="none" spc="0" normalizeH="0" baseline="0" noProof="0">
                <a:ln>
                  <a:noFill/>
                </a:ln>
                <a:solidFill>
                  <a:srgbClr val="333333"/>
                </a:solidFill>
                <a:effectLst/>
                <a:uLnTx/>
                <a:uFillTx/>
                <a:latin typeface="メイリオ"/>
                <a:ea typeface="メイリオ"/>
                <a:cs typeface="+mn-cs"/>
              </a:rPr>
              <a:t>脅威、脆弱性、情報資産、セーフガード（管理策）、リスクの関係</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3" name="テキスト ボックス 62">
            <a:extLst>
              <a:ext uri="{FF2B5EF4-FFF2-40B4-BE49-F238E27FC236}">
                <a16:creationId xmlns:a16="http://schemas.microsoft.com/office/drawing/2014/main" id="{AAB66527-33B8-EBD4-87E8-E29455B66ACC}"/>
              </a:ext>
            </a:extLst>
          </p:cNvPr>
          <p:cNvSpPr txBox="1"/>
          <p:nvPr/>
        </p:nvSpPr>
        <p:spPr>
          <a:xfrm>
            <a:off x="622800" y="5927282"/>
            <a:ext cx="5612400" cy="4154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　脅威、脆弱性、情報資産、セーフガード（管理策）、リスクの関係を分かりやすく図で表すと以下のようになります。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p:txBody>
      </p:sp>
      <p:sp>
        <p:nvSpPr>
          <p:cNvPr id="43" name="フローチャート: 結合子 42">
            <a:extLst>
              <a:ext uri="{FF2B5EF4-FFF2-40B4-BE49-F238E27FC236}">
                <a16:creationId xmlns:a16="http://schemas.microsoft.com/office/drawing/2014/main" id="{EA644B00-E64A-D8D2-FC86-5F0AD28C7271}"/>
              </a:ext>
            </a:extLst>
          </p:cNvPr>
          <p:cNvSpPr/>
          <p:nvPr/>
        </p:nvSpPr>
        <p:spPr>
          <a:xfrm>
            <a:off x="2871000" y="7193181"/>
            <a:ext cx="1116000" cy="1116000"/>
          </a:xfrm>
          <a:prstGeom prst="flowChartConnector">
            <a:avLst/>
          </a:prstGeom>
          <a:noFill/>
          <a:ln w="76200">
            <a:solidFill>
              <a:srgbClr val="F6D2F7"/>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9" name="テキスト ボックス 68">
            <a:extLst>
              <a:ext uri="{FF2B5EF4-FFF2-40B4-BE49-F238E27FC236}">
                <a16:creationId xmlns:a16="http://schemas.microsoft.com/office/drawing/2014/main" id="{8C818F11-8A17-BD59-C362-1CAC5F3DA363}"/>
              </a:ext>
            </a:extLst>
          </p:cNvPr>
          <p:cNvSpPr txBox="1"/>
          <p:nvPr/>
        </p:nvSpPr>
        <p:spPr>
          <a:xfrm>
            <a:off x="833481" y="8740800"/>
            <a:ext cx="1419224"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セーフガード（管理策）</a:t>
            </a:r>
          </a:p>
        </p:txBody>
      </p:sp>
      <p:sp>
        <p:nvSpPr>
          <p:cNvPr id="100" name="テキスト ボックス 99">
            <a:extLst>
              <a:ext uri="{FF2B5EF4-FFF2-40B4-BE49-F238E27FC236}">
                <a16:creationId xmlns:a16="http://schemas.microsoft.com/office/drawing/2014/main" id="{BF87B768-8425-5A79-84F9-F225A4ECA00B}"/>
              </a:ext>
            </a:extLst>
          </p:cNvPr>
          <p:cNvSpPr txBox="1"/>
          <p:nvPr/>
        </p:nvSpPr>
        <p:spPr>
          <a:xfrm>
            <a:off x="584915" y="9057798"/>
            <a:ext cx="4224080"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a:ln>
                  <a:noFill/>
                </a:ln>
                <a:solidFill>
                  <a:srgbClr val="333333"/>
                </a:solidFill>
                <a:effectLst/>
                <a:uLnTx/>
                <a:uFillTx/>
                <a:latin typeface="メイリオ"/>
                <a:ea typeface="メイリオ"/>
                <a:cs typeface="+mn-cs"/>
              </a:rPr>
              <a:t>リスクは、「脅威」「脆弱性」「資産の価値」のいずれかが増加することで増大する。</a:t>
            </a:r>
            <a:endParaRPr kumimoji="0"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1" name="テキスト ボックス 100">
            <a:extLst>
              <a:ext uri="{FF2B5EF4-FFF2-40B4-BE49-F238E27FC236}">
                <a16:creationId xmlns:a16="http://schemas.microsoft.com/office/drawing/2014/main" id="{1F437511-D96D-07EF-C720-712DC6FA0B66}"/>
              </a:ext>
            </a:extLst>
          </p:cNvPr>
          <p:cNvSpPr txBox="1"/>
          <p:nvPr/>
        </p:nvSpPr>
        <p:spPr>
          <a:xfrm>
            <a:off x="4558620" y="7303060"/>
            <a:ext cx="1823608" cy="46166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（例）機器の故障、機器の誤動作、使用時のミスなど</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2" name="フローチャート: 結合子 101">
            <a:extLst>
              <a:ext uri="{FF2B5EF4-FFF2-40B4-BE49-F238E27FC236}">
                <a16:creationId xmlns:a16="http://schemas.microsoft.com/office/drawing/2014/main" id="{30B0D687-81D7-B70C-B71B-38A6633531AC}"/>
              </a:ext>
            </a:extLst>
          </p:cNvPr>
          <p:cNvSpPr/>
          <p:nvPr/>
        </p:nvSpPr>
        <p:spPr>
          <a:xfrm>
            <a:off x="2259000" y="6558181"/>
            <a:ext cx="2340000" cy="2340000"/>
          </a:xfrm>
          <a:prstGeom prst="flowChartConnector">
            <a:avLst/>
          </a:prstGeom>
          <a:noFill/>
          <a:ln w="76200">
            <a:solidFill>
              <a:srgbClr val="FFC1C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94" name="図 93">
            <a:extLst>
              <a:ext uri="{FF2B5EF4-FFF2-40B4-BE49-F238E27FC236}">
                <a16:creationId xmlns:a16="http://schemas.microsoft.com/office/drawing/2014/main" id="{A103057B-E115-E7F9-5B97-0DC7430FEAF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556839" y="6903654"/>
            <a:ext cx="317312" cy="317312"/>
          </a:xfrm>
          <a:prstGeom prst="rect">
            <a:avLst/>
          </a:prstGeom>
        </p:spPr>
      </p:pic>
      <p:pic>
        <p:nvPicPr>
          <p:cNvPr id="95" name="図 94">
            <a:extLst>
              <a:ext uri="{FF2B5EF4-FFF2-40B4-BE49-F238E27FC236}">
                <a16:creationId xmlns:a16="http://schemas.microsoft.com/office/drawing/2014/main" id="{648AE621-7DC7-48B1-B983-F6C17A2CD17B}"/>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976433" y="6907673"/>
            <a:ext cx="317312" cy="317312"/>
          </a:xfrm>
          <a:prstGeom prst="rect">
            <a:avLst/>
          </a:prstGeom>
        </p:spPr>
      </p:pic>
      <p:pic>
        <p:nvPicPr>
          <p:cNvPr id="96" name="図 95">
            <a:extLst>
              <a:ext uri="{FF2B5EF4-FFF2-40B4-BE49-F238E27FC236}">
                <a16:creationId xmlns:a16="http://schemas.microsoft.com/office/drawing/2014/main" id="{20D8BC8E-3E49-7B47-7128-A468D802D6E3}"/>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965109" y="8232920"/>
            <a:ext cx="317312" cy="317312"/>
          </a:xfrm>
          <a:prstGeom prst="rect">
            <a:avLst/>
          </a:prstGeom>
        </p:spPr>
      </p:pic>
      <p:cxnSp>
        <p:nvCxnSpPr>
          <p:cNvPr id="67" name="直線コネクタ 66">
            <a:extLst>
              <a:ext uri="{FF2B5EF4-FFF2-40B4-BE49-F238E27FC236}">
                <a16:creationId xmlns:a16="http://schemas.microsoft.com/office/drawing/2014/main" id="{E81765EE-9677-0D70-9963-0486805C82AF}"/>
              </a:ext>
            </a:extLst>
          </p:cNvPr>
          <p:cNvCxnSpPr>
            <a:cxnSpLocks/>
            <a:endCxn id="69" idx="0"/>
          </p:cNvCxnSpPr>
          <p:nvPr/>
        </p:nvCxnSpPr>
        <p:spPr>
          <a:xfrm flipH="1">
            <a:off x="1543093" y="8072723"/>
            <a:ext cx="997076" cy="66807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直線コネクタ 43">
            <a:extLst>
              <a:ext uri="{FF2B5EF4-FFF2-40B4-BE49-F238E27FC236}">
                <a16:creationId xmlns:a16="http://schemas.microsoft.com/office/drawing/2014/main" id="{2EDB9E92-544D-FF20-B7E1-9DBF2B8EE869}"/>
              </a:ext>
            </a:extLst>
          </p:cNvPr>
          <p:cNvCxnSpPr>
            <a:cxnSpLocks/>
            <a:stCxn id="43" idx="3"/>
            <a:endCxn id="46" idx="0"/>
          </p:cNvCxnSpPr>
          <p:nvPr/>
        </p:nvCxnSpPr>
        <p:spPr>
          <a:xfrm flipH="1">
            <a:off x="2426631" y="8145747"/>
            <a:ext cx="607803" cy="59396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テキスト ボックス 17">
            <a:extLst>
              <a:ext uri="{FF2B5EF4-FFF2-40B4-BE49-F238E27FC236}">
                <a16:creationId xmlns:a16="http://schemas.microsoft.com/office/drawing/2014/main" id="{37AC0C63-B0DC-A4D1-3E7E-D44246F959C9}"/>
              </a:ext>
            </a:extLst>
          </p:cNvPr>
          <p:cNvSpPr txBox="1"/>
          <p:nvPr/>
        </p:nvSpPr>
        <p:spPr>
          <a:xfrm>
            <a:off x="1126435" y="8117065"/>
            <a:ext cx="577729"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リスク</a:t>
            </a:r>
          </a:p>
        </p:txBody>
      </p:sp>
      <p:cxnSp>
        <p:nvCxnSpPr>
          <p:cNvPr id="30" name="直線コネクタ 29">
            <a:extLst>
              <a:ext uri="{FF2B5EF4-FFF2-40B4-BE49-F238E27FC236}">
                <a16:creationId xmlns:a16="http://schemas.microsoft.com/office/drawing/2014/main" id="{7893AA50-5DAE-1836-ECB9-DE50DA5BD44D}"/>
              </a:ext>
            </a:extLst>
          </p:cNvPr>
          <p:cNvCxnSpPr>
            <a:cxnSpLocks/>
            <a:stCxn id="102" idx="2"/>
            <a:endCxn id="18" idx="0"/>
          </p:cNvCxnSpPr>
          <p:nvPr/>
        </p:nvCxnSpPr>
        <p:spPr>
          <a:xfrm flipH="1">
            <a:off x="1415300" y="7728181"/>
            <a:ext cx="843700" cy="38888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テキスト プレースホルダー 1">
            <a:extLst>
              <a:ext uri="{FF2B5EF4-FFF2-40B4-BE49-F238E27FC236}">
                <a16:creationId xmlns:a16="http://schemas.microsoft.com/office/drawing/2014/main" id="{A15499D1-49F5-DD42-BEAE-073F306167F8}"/>
              </a:ext>
            </a:extLst>
          </p:cNvPr>
          <p:cNvSpPr>
            <a:spLocks noGrp="1"/>
          </p:cNvSpPr>
          <p:nvPr>
            <p:ph type="body" sz="quarter" idx="25"/>
          </p:nvPr>
        </p:nvSpPr>
        <p:spPr>
          <a:xfrm>
            <a:off x="619200" y="835200"/>
            <a:ext cx="6238800" cy="417600"/>
          </a:xfrm>
        </p:spPr>
        <p:txBody>
          <a:bodyPr/>
          <a:lstStyle/>
          <a:p>
            <a:r>
              <a:rPr kumimoji="1" lang="ja-JP" altLang="en-US" u="sng">
                <a:uFill>
                  <a:solidFill>
                    <a:schemeClr val="bg1"/>
                  </a:solidFill>
                </a:uFill>
                <a:hlinkClick r:id="rId8" action="ppaction://hlinksldjump"/>
              </a:rPr>
              <a:t>第</a:t>
            </a:r>
            <a:r>
              <a:rPr kumimoji="1" lang="en-US" altLang="ja-JP" u="sng">
                <a:uFill>
                  <a:solidFill>
                    <a:schemeClr val="bg1"/>
                  </a:solidFill>
                </a:uFill>
                <a:hlinkClick r:id="rId8" action="ppaction://hlinksldjump"/>
              </a:rPr>
              <a:t>10</a:t>
            </a:r>
            <a:r>
              <a:rPr kumimoji="1" lang="ja-JP" altLang="en-US" u="sng">
                <a:uFill>
                  <a:solidFill>
                    <a:schemeClr val="bg1"/>
                  </a:solidFill>
                </a:uFill>
                <a:hlinkClick r:id="rId8" action="ppaction://hlinksldjump"/>
              </a:rPr>
              <a:t>章</a:t>
            </a:r>
            <a:r>
              <a:rPr kumimoji="1" lang="en-US" altLang="ja-JP" u="sng">
                <a:uFill>
                  <a:solidFill>
                    <a:schemeClr val="bg1"/>
                  </a:solidFill>
                </a:uFill>
                <a:hlinkClick r:id="rId8" action="ppaction://hlinksldjump"/>
              </a:rPr>
              <a:t>.</a:t>
            </a:r>
            <a:r>
              <a:rPr lang="ja-JP" altLang="en-US" u="sng">
                <a:uFill>
                  <a:solidFill>
                    <a:schemeClr val="bg1"/>
                  </a:solidFill>
                </a:uFill>
                <a:hlinkClick r:id="rId8" action="ppaction://hlinksldjump"/>
              </a:rPr>
              <a:t> 脅威</a:t>
            </a:r>
            <a:r>
              <a:rPr kumimoji="1" lang="ja-JP" altLang="en-US" u="sng">
                <a:uFill>
                  <a:solidFill>
                    <a:schemeClr val="bg1"/>
                  </a:solidFill>
                </a:uFill>
                <a:hlinkClick r:id="rId8" action="ppaction://hlinksldjump"/>
              </a:rPr>
              <a:t>、脆弱性、</a:t>
            </a:r>
            <a:r>
              <a:rPr lang="ja-JP" altLang="en-US" u="sng">
                <a:uFill>
                  <a:solidFill>
                    <a:schemeClr val="bg1"/>
                  </a:solidFill>
                </a:uFill>
                <a:hlinkClick r:id="rId8" action="ppaction://hlinksldjump"/>
              </a:rPr>
              <a:t>リスク</a:t>
            </a:r>
            <a:r>
              <a:rPr kumimoji="1" lang="ja-JP" altLang="en-US" u="sng">
                <a:uFill>
                  <a:solidFill>
                    <a:schemeClr val="bg1"/>
                  </a:solidFill>
                </a:uFill>
                <a:hlinkClick r:id="rId8" action="ppaction://hlinksldjump"/>
              </a:rPr>
              <a:t>の定義と関係性</a:t>
            </a:r>
            <a:br>
              <a:rPr kumimoji="1" lang="en-US" altLang="ja-JP" u="sng">
                <a:uFill>
                  <a:solidFill>
                    <a:schemeClr val="bg1"/>
                  </a:solidFill>
                </a:uFill>
                <a:hlinkClick r:id="rId8" action="ppaction://hlinksldjump"/>
              </a:rPr>
            </a:br>
            <a:r>
              <a:rPr kumimoji="1" lang="ja-JP" altLang="en-US" u="sng">
                <a:uFill>
                  <a:solidFill>
                    <a:schemeClr val="bg1"/>
                  </a:solidFill>
                </a:uFill>
                <a:hlinkClick r:id="rId8" action="ppaction://hlinksldjump"/>
              </a:rPr>
              <a:t>　</a:t>
            </a:r>
            <a:r>
              <a:rPr lang="en-US" altLang="ja-JP" u="sng">
                <a:uFill>
                  <a:solidFill>
                    <a:schemeClr val="bg1"/>
                  </a:solidFill>
                </a:uFill>
                <a:hlinkClick r:id="rId8" action="ppaction://hlinksldjump"/>
              </a:rPr>
              <a:t>10-1.</a:t>
            </a:r>
            <a:r>
              <a:rPr lang="en-US" altLang="ja-JP" u="sng">
                <a:uFill>
                  <a:solidFill>
                    <a:schemeClr val="bg1"/>
                  </a:solidFill>
                </a:uFill>
              </a:rPr>
              <a:t> </a:t>
            </a:r>
            <a:r>
              <a:rPr lang="ja-JP" altLang="en-US" u="sng">
                <a:uFill>
                  <a:solidFill>
                    <a:schemeClr val="bg1"/>
                  </a:solidFill>
                </a:uFill>
              </a:rPr>
              <a:t>用語の定義および関係性と識別方法</a:t>
            </a:r>
            <a:endParaRPr kumimoji="1" lang="ja-JP" altLang="en-US" u="sng">
              <a:uFill>
                <a:solidFill>
                  <a:schemeClr val="bg1"/>
                </a:solidFill>
              </a:uFill>
            </a:endParaRPr>
          </a:p>
        </p:txBody>
      </p:sp>
    </p:spTree>
    <p:extLst>
      <p:ext uri="{BB962C8B-B14F-4D97-AF65-F5344CB8AC3E}">
        <p14:creationId xmlns:p14="http://schemas.microsoft.com/office/powerpoint/2010/main" val="2017123799"/>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正方形/長方形 83">
            <a:extLst>
              <a:ext uri="{FF2B5EF4-FFF2-40B4-BE49-F238E27FC236}">
                <a16:creationId xmlns:a16="http://schemas.microsoft.com/office/drawing/2014/main" id="{61AA505A-561F-D16B-6928-C5543E702A04}"/>
              </a:ext>
            </a:extLst>
          </p:cNvPr>
          <p:cNvSpPr/>
          <p:nvPr/>
        </p:nvSpPr>
        <p:spPr>
          <a:xfrm>
            <a:off x="622800" y="4477692"/>
            <a:ext cx="5612400" cy="4111685"/>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68" name="表 67">
            <a:extLst>
              <a:ext uri="{FF2B5EF4-FFF2-40B4-BE49-F238E27FC236}">
                <a16:creationId xmlns:a16="http://schemas.microsoft.com/office/drawing/2014/main" id="{2B8A6065-D0AC-5D22-B9CF-5C3EBF6BD75A}"/>
              </a:ext>
            </a:extLst>
          </p:cNvPr>
          <p:cNvGraphicFramePr>
            <a:graphicFrameLocks noGrp="1"/>
          </p:cNvGraphicFramePr>
          <p:nvPr/>
        </p:nvGraphicFramePr>
        <p:xfrm>
          <a:off x="4644996" y="6353160"/>
          <a:ext cx="1622592" cy="365760"/>
        </p:xfrm>
        <a:graphic>
          <a:graphicData uri="http://schemas.openxmlformats.org/drawingml/2006/table">
            <a:tbl>
              <a:tblPr firstRow="1" bandRow="1">
                <a:tableStyleId>{5C22544A-7EE6-4342-B048-85BDC9FD1C3A}</a:tableStyleId>
              </a:tblPr>
              <a:tblGrid>
                <a:gridCol w="1622592">
                  <a:extLst>
                    <a:ext uri="{9D8B030D-6E8A-4147-A177-3AD203B41FA5}">
                      <a16:colId xmlns:a16="http://schemas.microsoft.com/office/drawing/2014/main" val="553229968"/>
                    </a:ext>
                  </a:extLst>
                </a:gridCol>
              </a:tblGrid>
              <a:tr h="172872">
                <a:tc>
                  <a:txBody>
                    <a:bodyPr/>
                    <a:lstStyle/>
                    <a:p>
                      <a:pPr algn="ctr"/>
                      <a:r>
                        <a:rPr kumimoji="1" lang="ja-JP" altLang="en-US" sz="900" b="1">
                          <a:solidFill>
                            <a:sysClr val="windowText" lastClr="000000"/>
                          </a:solidFill>
                          <a:latin typeface="+mn-ea"/>
                          <a:ea typeface="+mn-ea"/>
                        </a:rPr>
                        <a:t>資産</a:t>
                      </a:r>
                    </a:p>
                    <a:p>
                      <a:pPr marL="0" indent="0">
                        <a:buFont typeface="Arial" panose="020B0604020202020204" pitchFamily="34" charset="0"/>
                        <a:buNone/>
                      </a:pPr>
                      <a:r>
                        <a:rPr kumimoji="1" lang="ja-JP" altLang="en-US" sz="900" b="0">
                          <a:solidFill>
                            <a:sysClr val="windowText" lastClr="000000"/>
                          </a:solidFill>
                          <a:latin typeface="+mn-ea"/>
                          <a:ea typeface="+mn-ea"/>
                        </a:rPr>
                        <a:t>ノートパソコン内の情報</a:t>
                      </a:r>
                      <a:endParaRPr kumimoji="1" lang="en-US" altLang="ja-JP" sz="900" b="0">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31641645"/>
                  </a:ext>
                </a:extLst>
              </a:tr>
            </a:tbl>
          </a:graphicData>
        </a:graphic>
      </p:graphicFrame>
      <p:sp>
        <p:nvSpPr>
          <p:cNvPr id="3" name="テキスト プレースホルダー 2">
            <a:extLst>
              <a:ext uri="{FF2B5EF4-FFF2-40B4-BE49-F238E27FC236}">
                <a16:creationId xmlns:a16="http://schemas.microsoft.com/office/drawing/2014/main" id="{84DD5029-0D44-28E7-BABA-0CC13B731E0E}"/>
              </a:ext>
            </a:extLst>
          </p:cNvPr>
          <p:cNvSpPr>
            <a:spLocks noGrp="1"/>
          </p:cNvSpPr>
          <p:nvPr>
            <p:ph type="body" sz="quarter" idx="14"/>
          </p:nvPr>
        </p:nvSpPr>
        <p:spPr/>
        <p:txBody>
          <a:bodyPr/>
          <a:lstStyle/>
          <a:p>
            <a:r>
              <a:rPr lang="en-US" altLang="ja-JP"/>
              <a:t>10-1-1. </a:t>
            </a:r>
            <a:r>
              <a:rPr kumimoji="1" lang="ja-JP" altLang="en-US" sz="1600" i="0" u="none" strike="noStrike" kern="1200" cap="none" spc="0" normalizeH="0" baseline="0" noProof="0">
                <a:ln>
                  <a:noFill/>
                </a:ln>
                <a:solidFill>
                  <a:schemeClr val="tx1"/>
                </a:solidFill>
                <a:effectLst/>
                <a:uLnTx/>
                <a:uFill>
                  <a:solidFill>
                    <a:prstClr val="white"/>
                  </a:solidFill>
                </a:uFill>
                <a:latin typeface="+mn-lt"/>
                <a:ea typeface="+mn-ea"/>
                <a:cs typeface="+mn-cs"/>
              </a:rPr>
              <a:t>用語の定義と関係性</a:t>
            </a:r>
            <a:endParaRPr kumimoji="1" lang="ja-JP" altLang="en-US"/>
          </a:p>
        </p:txBody>
      </p:sp>
      <p:sp>
        <p:nvSpPr>
          <p:cNvPr id="5" name="スライド番号プレースホルダー 4">
            <a:extLst>
              <a:ext uri="{FF2B5EF4-FFF2-40B4-BE49-F238E27FC236}">
                <a16:creationId xmlns:a16="http://schemas.microsoft.com/office/drawing/2014/main" id="{3693C5AE-EA08-CBE3-0EED-2761FCA5EFCA}"/>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10</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5" name="テキスト ボックス 74">
            <a:extLst>
              <a:ext uri="{FF2B5EF4-FFF2-40B4-BE49-F238E27FC236}">
                <a16:creationId xmlns:a16="http://schemas.microsoft.com/office/drawing/2014/main" id="{F7EBA527-3F62-A186-8F2C-C898F57F4014}"/>
              </a:ext>
            </a:extLst>
          </p:cNvPr>
          <p:cNvSpPr txBox="1"/>
          <p:nvPr/>
        </p:nvSpPr>
        <p:spPr>
          <a:xfrm>
            <a:off x="3095034" y="4597711"/>
            <a:ext cx="667933"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悪用</a:t>
            </a:r>
          </a:p>
        </p:txBody>
      </p:sp>
      <p:sp>
        <p:nvSpPr>
          <p:cNvPr id="76" name="テキスト ボックス 75">
            <a:extLst>
              <a:ext uri="{FF2B5EF4-FFF2-40B4-BE49-F238E27FC236}">
                <a16:creationId xmlns:a16="http://schemas.microsoft.com/office/drawing/2014/main" id="{F19BAC1C-873B-2F6C-6EC2-B277BFFABE9E}"/>
              </a:ext>
            </a:extLst>
          </p:cNvPr>
          <p:cNvSpPr txBox="1"/>
          <p:nvPr/>
        </p:nvSpPr>
        <p:spPr>
          <a:xfrm>
            <a:off x="4726002" y="5625585"/>
            <a:ext cx="667933"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さらす</a:t>
            </a:r>
          </a:p>
        </p:txBody>
      </p:sp>
      <p:sp>
        <p:nvSpPr>
          <p:cNvPr id="77" name="テキスト ボックス 76">
            <a:extLst>
              <a:ext uri="{FF2B5EF4-FFF2-40B4-BE49-F238E27FC236}">
                <a16:creationId xmlns:a16="http://schemas.microsoft.com/office/drawing/2014/main" id="{CC91F635-1F4A-4FC8-AE0A-1E0287DEA2C2}"/>
              </a:ext>
            </a:extLst>
          </p:cNvPr>
          <p:cNvSpPr txBox="1"/>
          <p:nvPr/>
        </p:nvSpPr>
        <p:spPr>
          <a:xfrm>
            <a:off x="4635554" y="7067694"/>
            <a:ext cx="667933"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持つ</a:t>
            </a:r>
          </a:p>
        </p:txBody>
      </p:sp>
      <p:sp>
        <p:nvSpPr>
          <p:cNvPr id="78" name="テキスト ボックス 77">
            <a:extLst>
              <a:ext uri="{FF2B5EF4-FFF2-40B4-BE49-F238E27FC236}">
                <a16:creationId xmlns:a16="http://schemas.microsoft.com/office/drawing/2014/main" id="{734FADFE-8CA5-FD4D-5A1A-4EEFCB52524A}"/>
              </a:ext>
            </a:extLst>
          </p:cNvPr>
          <p:cNvSpPr txBox="1"/>
          <p:nvPr/>
        </p:nvSpPr>
        <p:spPr>
          <a:xfrm>
            <a:off x="3610521" y="7067694"/>
            <a:ext cx="667933"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増大</a:t>
            </a:r>
          </a:p>
        </p:txBody>
      </p:sp>
      <p:sp>
        <p:nvSpPr>
          <p:cNvPr id="79" name="テキスト ボックス 78">
            <a:extLst>
              <a:ext uri="{FF2B5EF4-FFF2-40B4-BE49-F238E27FC236}">
                <a16:creationId xmlns:a16="http://schemas.microsoft.com/office/drawing/2014/main" id="{740BB183-51F9-A163-094A-7945C9C2EE6B}"/>
              </a:ext>
            </a:extLst>
          </p:cNvPr>
          <p:cNvSpPr txBox="1"/>
          <p:nvPr/>
        </p:nvSpPr>
        <p:spPr>
          <a:xfrm>
            <a:off x="3493503" y="5626864"/>
            <a:ext cx="667933"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増大</a:t>
            </a:r>
          </a:p>
        </p:txBody>
      </p:sp>
      <p:sp>
        <p:nvSpPr>
          <p:cNvPr id="80" name="テキスト ボックス 79">
            <a:extLst>
              <a:ext uri="{FF2B5EF4-FFF2-40B4-BE49-F238E27FC236}">
                <a16:creationId xmlns:a16="http://schemas.microsoft.com/office/drawing/2014/main" id="{6629C4BC-9C23-DC02-2EA5-5D71BBDAD9FB}"/>
              </a:ext>
            </a:extLst>
          </p:cNvPr>
          <p:cNvSpPr txBox="1"/>
          <p:nvPr/>
        </p:nvSpPr>
        <p:spPr>
          <a:xfrm>
            <a:off x="2598548" y="5626864"/>
            <a:ext cx="667933"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増大</a:t>
            </a:r>
          </a:p>
        </p:txBody>
      </p:sp>
      <p:sp>
        <p:nvSpPr>
          <p:cNvPr id="81" name="テキスト ボックス 80">
            <a:extLst>
              <a:ext uri="{FF2B5EF4-FFF2-40B4-BE49-F238E27FC236}">
                <a16:creationId xmlns:a16="http://schemas.microsoft.com/office/drawing/2014/main" id="{B1DDE229-8D8C-4DD1-9433-80D41F152B8A}"/>
              </a:ext>
            </a:extLst>
          </p:cNvPr>
          <p:cNvSpPr txBox="1"/>
          <p:nvPr/>
        </p:nvSpPr>
        <p:spPr>
          <a:xfrm>
            <a:off x="2583940" y="7066850"/>
            <a:ext cx="667933"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必要性を示す</a:t>
            </a:r>
          </a:p>
        </p:txBody>
      </p:sp>
      <p:sp>
        <p:nvSpPr>
          <p:cNvPr id="82" name="テキスト ボックス 81">
            <a:extLst>
              <a:ext uri="{FF2B5EF4-FFF2-40B4-BE49-F238E27FC236}">
                <a16:creationId xmlns:a16="http://schemas.microsoft.com/office/drawing/2014/main" id="{30EFB946-BE61-CEE3-85F3-63B040F68FD6}"/>
              </a:ext>
            </a:extLst>
          </p:cNvPr>
          <p:cNvSpPr txBox="1"/>
          <p:nvPr/>
        </p:nvSpPr>
        <p:spPr>
          <a:xfrm>
            <a:off x="1363570" y="7066850"/>
            <a:ext cx="667933"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合致する</a:t>
            </a:r>
          </a:p>
        </p:txBody>
      </p:sp>
      <p:sp>
        <p:nvSpPr>
          <p:cNvPr id="83" name="テキスト ボックス 82">
            <a:extLst>
              <a:ext uri="{FF2B5EF4-FFF2-40B4-BE49-F238E27FC236}">
                <a16:creationId xmlns:a16="http://schemas.microsoft.com/office/drawing/2014/main" id="{A4FFA134-58E0-BE7A-0198-0F770A50FC89}"/>
              </a:ext>
            </a:extLst>
          </p:cNvPr>
          <p:cNvSpPr txBox="1"/>
          <p:nvPr/>
        </p:nvSpPr>
        <p:spPr>
          <a:xfrm>
            <a:off x="1341639" y="5626864"/>
            <a:ext cx="667933"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保護</a:t>
            </a:r>
          </a:p>
        </p:txBody>
      </p:sp>
      <p:sp>
        <p:nvSpPr>
          <p:cNvPr id="6" name="テキスト ボックス 5">
            <a:extLst>
              <a:ext uri="{FF2B5EF4-FFF2-40B4-BE49-F238E27FC236}">
                <a16:creationId xmlns:a16="http://schemas.microsoft.com/office/drawing/2014/main" id="{30ECB5B1-6EA0-5A03-2A30-6DFF975E15AA}"/>
              </a:ext>
            </a:extLst>
          </p:cNvPr>
          <p:cNvSpPr txBox="1"/>
          <p:nvPr/>
        </p:nvSpPr>
        <p:spPr>
          <a:xfrm>
            <a:off x="622800" y="8557679"/>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44.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脆弱性、リスクの関係の事例</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6" name="楕円 55">
            <a:extLst>
              <a:ext uri="{FF2B5EF4-FFF2-40B4-BE49-F238E27FC236}">
                <a16:creationId xmlns:a16="http://schemas.microsoft.com/office/drawing/2014/main" id="{F2A42278-0AA6-77E1-672F-EA4D91A83906}"/>
              </a:ext>
            </a:extLst>
          </p:cNvPr>
          <p:cNvSpPr/>
          <p:nvPr/>
        </p:nvSpPr>
        <p:spPr>
          <a:xfrm>
            <a:off x="4287600" y="7444800"/>
            <a:ext cx="504000" cy="504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7" name="楕円 56">
            <a:extLst>
              <a:ext uri="{FF2B5EF4-FFF2-40B4-BE49-F238E27FC236}">
                <a16:creationId xmlns:a16="http://schemas.microsoft.com/office/drawing/2014/main" id="{1504D8CB-A7C9-07E3-ABE6-585B4B55A39F}"/>
              </a:ext>
            </a:extLst>
          </p:cNvPr>
          <p:cNvSpPr/>
          <p:nvPr/>
        </p:nvSpPr>
        <p:spPr>
          <a:xfrm>
            <a:off x="2152800" y="7444800"/>
            <a:ext cx="504000" cy="504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8" name="楕円 57">
            <a:extLst>
              <a:ext uri="{FF2B5EF4-FFF2-40B4-BE49-F238E27FC236}">
                <a16:creationId xmlns:a16="http://schemas.microsoft.com/office/drawing/2014/main" id="{9A226DCF-1F40-96B2-B85A-AC9BFCF2DB19}"/>
              </a:ext>
            </a:extLst>
          </p:cNvPr>
          <p:cNvSpPr/>
          <p:nvPr/>
        </p:nvSpPr>
        <p:spPr>
          <a:xfrm>
            <a:off x="3177000" y="5838380"/>
            <a:ext cx="504000" cy="504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0" name="楕円 59">
            <a:extLst>
              <a:ext uri="{FF2B5EF4-FFF2-40B4-BE49-F238E27FC236}">
                <a16:creationId xmlns:a16="http://schemas.microsoft.com/office/drawing/2014/main" id="{F9975527-5E31-5494-715F-36EEFE4B9571}"/>
              </a:ext>
            </a:extLst>
          </p:cNvPr>
          <p:cNvSpPr/>
          <p:nvPr/>
        </p:nvSpPr>
        <p:spPr>
          <a:xfrm>
            <a:off x="1179219" y="5837640"/>
            <a:ext cx="504000" cy="504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1" name="楕円 60">
            <a:extLst>
              <a:ext uri="{FF2B5EF4-FFF2-40B4-BE49-F238E27FC236}">
                <a16:creationId xmlns:a16="http://schemas.microsoft.com/office/drawing/2014/main" id="{A9BA9FB6-AE94-831B-CF0F-C8340D479469}"/>
              </a:ext>
            </a:extLst>
          </p:cNvPr>
          <p:cNvSpPr/>
          <p:nvPr/>
        </p:nvSpPr>
        <p:spPr>
          <a:xfrm>
            <a:off x="5174782" y="5837640"/>
            <a:ext cx="504000" cy="504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8" name="楕円 37">
            <a:extLst>
              <a:ext uri="{FF2B5EF4-FFF2-40B4-BE49-F238E27FC236}">
                <a16:creationId xmlns:a16="http://schemas.microsoft.com/office/drawing/2014/main" id="{FAB1C51B-8942-9B66-95D5-65F91571FD8C}"/>
              </a:ext>
            </a:extLst>
          </p:cNvPr>
          <p:cNvSpPr/>
          <p:nvPr/>
        </p:nvSpPr>
        <p:spPr>
          <a:xfrm>
            <a:off x="4286241" y="4538009"/>
            <a:ext cx="504000" cy="504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3" name="楕円 62">
            <a:extLst>
              <a:ext uri="{FF2B5EF4-FFF2-40B4-BE49-F238E27FC236}">
                <a16:creationId xmlns:a16="http://schemas.microsoft.com/office/drawing/2014/main" id="{C43E45E8-71B6-7A07-9602-D31087F6826B}"/>
              </a:ext>
            </a:extLst>
          </p:cNvPr>
          <p:cNvSpPr/>
          <p:nvPr/>
        </p:nvSpPr>
        <p:spPr>
          <a:xfrm>
            <a:off x="2153475" y="4539600"/>
            <a:ext cx="504000" cy="504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64" name="表 63">
            <a:extLst>
              <a:ext uri="{FF2B5EF4-FFF2-40B4-BE49-F238E27FC236}">
                <a16:creationId xmlns:a16="http://schemas.microsoft.com/office/drawing/2014/main" id="{1FC07A30-CFD6-750A-BB44-51AC73DF096C}"/>
              </a:ext>
            </a:extLst>
          </p:cNvPr>
          <p:cNvGraphicFramePr>
            <a:graphicFrameLocks noGrp="1"/>
          </p:cNvGraphicFramePr>
          <p:nvPr/>
        </p:nvGraphicFramePr>
        <p:xfrm>
          <a:off x="3766627" y="7958863"/>
          <a:ext cx="1599881" cy="365760"/>
        </p:xfrm>
        <a:graphic>
          <a:graphicData uri="http://schemas.openxmlformats.org/drawingml/2006/table">
            <a:tbl>
              <a:tblPr firstRow="1" bandRow="1">
                <a:tableStyleId>{5C22544A-7EE6-4342-B048-85BDC9FD1C3A}</a:tableStyleId>
              </a:tblPr>
              <a:tblGrid>
                <a:gridCol w="1599881">
                  <a:extLst>
                    <a:ext uri="{9D8B030D-6E8A-4147-A177-3AD203B41FA5}">
                      <a16:colId xmlns:a16="http://schemas.microsoft.com/office/drawing/2014/main" val="47065468"/>
                    </a:ext>
                  </a:extLst>
                </a:gridCol>
              </a:tblGrid>
              <a:tr h="172872">
                <a:tc>
                  <a:txBody>
                    <a:bodyPr/>
                    <a:lstStyle/>
                    <a:p>
                      <a:pPr algn="ctr"/>
                      <a:r>
                        <a:rPr kumimoji="1" lang="ja-JP" altLang="en-US" sz="900" b="1">
                          <a:solidFill>
                            <a:sysClr val="windowText" lastClr="000000"/>
                          </a:solidFill>
                          <a:latin typeface="+mn-ea"/>
                          <a:ea typeface="+mn-ea"/>
                        </a:rPr>
                        <a:t>価値</a:t>
                      </a:r>
                    </a:p>
                    <a:p>
                      <a:pPr marL="0" indent="0">
                        <a:buFont typeface="Arial" panose="020B0604020202020204" pitchFamily="34" charset="0"/>
                        <a:buNone/>
                      </a:pPr>
                      <a:r>
                        <a:rPr kumimoji="1" lang="ja-JP" altLang="en-US" sz="900" b="0">
                          <a:solidFill>
                            <a:sysClr val="windowText" lastClr="000000"/>
                          </a:solidFill>
                          <a:latin typeface="+mn-ea"/>
                          <a:ea typeface="+mn-ea"/>
                        </a:rPr>
                        <a:t>営業業務で必須の情報</a:t>
                      </a:r>
                      <a:endParaRPr kumimoji="1" lang="en-US" altLang="ja-JP" sz="900" b="0">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0743425"/>
                  </a:ext>
                </a:extLst>
              </a:tr>
            </a:tbl>
          </a:graphicData>
        </a:graphic>
      </p:graphicFrame>
      <p:graphicFrame>
        <p:nvGraphicFramePr>
          <p:cNvPr id="66" name="表 65">
            <a:extLst>
              <a:ext uri="{FF2B5EF4-FFF2-40B4-BE49-F238E27FC236}">
                <a16:creationId xmlns:a16="http://schemas.microsoft.com/office/drawing/2014/main" id="{2164DE9A-040D-74AA-3B44-1DA05887F502}"/>
              </a:ext>
            </a:extLst>
          </p:cNvPr>
          <p:cNvGraphicFramePr>
            <a:graphicFrameLocks noGrp="1"/>
          </p:cNvGraphicFramePr>
          <p:nvPr/>
        </p:nvGraphicFramePr>
        <p:xfrm>
          <a:off x="1342831" y="7959600"/>
          <a:ext cx="2072118" cy="640080"/>
        </p:xfrm>
        <a:graphic>
          <a:graphicData uri="http://schemas.openxmlformats.org/drawingml/2006/table">
            <a:tbl>
              <a:tblPr firstRow="1" bandRow="1">
                <a:tableStyleId>{5C22544A-7EE6-4342-B048-85BDC9FD1C3A}</a:tableStyleId>
              </a:tblPr>
              <a:tblGrid>
                <a:gridCol w="2072118">
                  <a:extLst>
                    <a:ext uri="{9D8B030D-6E8A-4147-A177-3AD203B41FA5}">
                      <a16:colId xmlns:a16="http://schemas.microsoft.com/office/drawing/2014/main" val="2922546409"/>
                    </a:ext>
                  </a:extLst>
                </a:gridCol>
              </a:tblGrid>
              <a:tr h="502920">
                <a:tc>
                  <a:txBody>
                    <a:bodyPr/>
                    <a:lstStyle/>
                    <a:p>
                      <a:pPr algn="ctr"/>
                      <a:r>
                        <a:rPr kumimoji="1" lang="ja-JP" altLang="en-US" sz="900" b="1">
                          <a:solidFill>
                            <a:sysClr val="windowText" lastClr="000000"/>
                          </a:solidFill>
                          <a:latin typeface="+mn-ea"/>
                          <a:ea typeface="+mn-ea"/>
                        </a:rPr>
                        <a:t>保護要求事項</a:t>
                      </a:r>
                      <a:endParaRPr kumimoji="1" lang="en-US" altLang="ja-JP" sz="900" b="1">
                        <a:solidFill>
                          <a:sysClr val="windowText" lastClr="000000"/>
                        </a:solidFill>
                        <a:latin typeface="+mn-ea"/>
                        <a:ea typeface="+mn-ea"/>
                      </a:endParaRPr>
                    </a:p>
                    <a:p>
                      <a:pPr marL="171450" indent="-171450" algn="l">
                        <a:buFont typeface="Arial" panose="020B0604020202020204" pitchFamily="34" charset="0"/>
                        <a:buChar char="•"/>
                      </a:pPr>
                      <a:r>
                        <a:rPr kumimoji="1" lang="ja-JP" altLang="en-US" sz="900" b="0">
                          <a:solidFill>
                            <a:sysClr val="windowText" lastClr="000000"/>
                          </a:solidFill>
                          <a:latin typeface="+mn-ea"/>
                          <a:ea typeface="+mn-ea"/>
                        </a:rPr>
                        <a:t>権限のない者がログインできないようにする</a:t>
                      </a:r>
                      <a:endParaRPr kumimoji="1" lang="en-US" altLang="ja-JP" sz="900" b="0">
                        <a:solidFill>
                          <a:sysClr val="windowText" lastClr="000000"/>
                        </a:solidFill>
                        <a:latin typeface="+mn-ea"/>
                        <a:ea typeface="+mn-ea"/>
                      </a:endParaRPr>
                    </a:p>
                    <a:p>
                      <a:pPr marL="171450" indent="-171450" algn="l">
                        <a:buFont typeface="Arial" panose="020B0604020202020204" pitchFamily="34" charset="0"/>
                        <a:buChar char="•"/>
                      </a:pPr>
                      <a:r>
                        <a:rPr kumimoji="1" lang="ja-JP" altLang="en-US" sz="900" b="0">
                          <a:solidFill>
                            <a:sysClr val="windowText" lastClr="000000"/>
                          </a:solidFill>
                          <a:latin typeface="+mn-ea"/>
                          <a:ea typeface="+mn-ea"/>
                        </a:rPr>
                        <a:t>不要な持ち出しを防ぐ</a:t>
                      </a:r>
                      <a:endParaRPr kumimoji="1" lang="en-US" altLang="ja-JP" sz="900" b="0">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6003991"/>
                  </a:ext>
                </a:extLst>
              </a:tr>
            </a:tbl>
          </a:graphicData>
        </a:graphic>
      </p:graphicFrame>
      <p:graphicFrame>
        <p:nvGraphicFramePr>
          <p:cNvPr id="67" name="表 66">
            <a:extLst>
              <a:ext uri="{FF2B5EF4-FFF2-40B4-BE49-F238E27FC236}">
                <a16:creationId xmlns:a16="http://schemas.microsoft.com/office/drawing/2014/main" id="{F314BA90-B2DB-382A-BEDB-969F9B4B7356}"/>
              </a:ext>
            </a:extLst>
          </p:cNvPr>
          <p:cNvGraphicFramePr>
            <a:graphicFrameLocks noGrp="1"/>
          </p:cNvGraphicFramePr>
          <p:nvPr/>
        </p:nvGraphicFramePr>
        <p:xfrm>
          <a:off x="2701255" y="6353538"/>
          <a:ext cx="1455490" cy="365760"/>
        </p:xfrm>
        <a:graphic>
          <a:graphicData uri="http://schemas.openxmlformats.org/drawingml/2006/table">
            <a:tbl>
              <a:tblPr firstRow="1" bandRow="1">
                <a:tableStyleId>{5C22544A-7EE6-4342-B048-85BDC9FD1C3A}</a:tableStyleId>
              </a:tblPr>
              <a:tblGrid>
                <a:gridCol w="1455490">
                  <a:extLst>
                    <a:ext uri="{9D8B030D-6E8A-4147-A177-3AD203B41FA5}">
                      <a16:colId xmlns:a16="http://schemas.microsoft.com/office/drawing/2014/main" val="3059198625"/>
                    </a:ext>
                  </a:extLst>
                </a:gridCol>
              </a:tblGrid>
              <a:tr h="172872">
                <a:tc>
                  <a:txBody>
                    <a:bodyPr/>
                    <a:lstStyle/>
                    <a:p>
                      <a:pPr algn="ctr"/>
                      <a:r>
                        <a:rPr kumimoji="1" lang="ja-JP" altLang="en-US" sz="900" b="1">
                          <a:solidFill>
                            <a:sysClr val="windowText" lastClr="000000"/>
                          </a:solidFill>
                          <a:latin typeface="+mn-ea"/>
                          <a:ea typeface="+mn-ea"/>
                        </a:rPr>
                        <a:t>リスク</a:t>
                      </a:r>
                    </a:p>
                    <a:p>
                      <a:pPr marL="0" indent="0">
                        <a:buFont typeface="Arial" panose="020B0604020202020204" pitchFamily="34" charset="0"/>
                        <a:buNone/>
                      </a:pPr>
                      <a:r>
                        <a:rPr kumimoji="1" lang="ja-JP" altLang="en-US" sz="900" b="0">
                          <a:solidFill>
                            <a:sysClr val="windowText" lastClr="000000"/>
                          </a:solidFill>
                          <a:latin typeface="+mn-ea"/>
                          <a:ea typeface="+mn-ea"/>
                        </a:rPr>
                        <a:t>盗難による情報漏えい</a:t>
                      </a:r>
                      <a:endParaRPr kumimoji="1" lang="en-US" altLang="ja-JP" sz="900" b="0">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0915961"/>
                  </a:ext>
                </a:extLst>
              </a:tr>
            </a:tbl>
          </a:graphicData>
        </a:graphic>
      </p:graphicFrame>
      <p:graphicFrame>
        <p:nvGraphicFramePr>
          <p:cNvPr id="69" name="表 68">
            <a:extLst>
              <a:ext uri="{FF2B5EF4-FFF2-40B4-BE49-F238E27FC236}">
                <a16:creationId xmlns:a16="http://schemas.microsoft.com/office/drawing/2014/main" id="{A3A3E952-D87A-2D9A-9B57-369A85E4086E}"/>
              </a:ext>
            </a:extLst>
          </p:cNvPr>
          <p:cNvGraphicFramePr>
            <a:graphicFrameLocks noGrp="1"/>
          </p:cNvGraphicFramePr>
          <p:nvPr/>
        </p:nvGraphicFramePr>
        <p:xfrm>
          <a:off x="635220" y="6353160"/>
          <a:ext cx="1624753" cy="502920"/>
        </p:xfrm>
        <a:graphic>
          <a:graphicData uri="http://schemas.openxmlformats.org/drawingml/2006/table">
            <a:tbl>
              <a:tblPr firstRow="1" bandRow="1">
                <a:tableStyleId>{5C22544A-7EE6-4342-B048-85BDC9FD1C3A}</a:tableStyleId>
              </a:tblPr>
              <a:tblGrid>
                <a:gridCol w="1624753">
                  <a:extLst>
                    <a:ext uri="{9D8B030D-6E8A-4147-A177-3AD203B41FA5}">
                      <a16:colId xmlns:a16="http://schemas.microsoft.com/office/drawing/2014/main" val="2607769402"/>
                    </a:ext>
                  </a:extLst>
                </a:gridCol>
              </a:tblGrid>
              <a:tr h="172872">
                <a:tc>
                  <a:txBody>
                    <a:bodyPr/>
                    <a:lstStyle/>
                    <a:p>
                      <a:pPr algn="ctr"/>
                      <a:r>
                        <a:rPr kumimoji="1" lang="ja-JP" altLang="en-US" sz="900" b="1">
                          <a:solidFill>
                            <a:sysClr val="windowText" lastClr="000000"/>
                          </a:solidFill>
                          <a:latin typeface="+mn-ea"/>
                          <a:ea typeface="+mn-ea"/>
                        </a:rPr>
                        <a:t>管理策</a:t>
                      </a:r>
                    </a:p>
                    <a:p>
                      <a:pPr marL="171450" indent="-171450" algn="l">
                        <a:buFont typeface="Arial" panose="020B0604020202020204" pitchFamily="34" charset="0"/>
                        <a:buChar char="•"/>
                      </a:pPr>
                      <a:r>
                        <a:rPr kumimoji="1" lang="ja-JP" altLang="en-US" sz="900" b="0">
                          <a:solidFill>
                            <a:sysClr val="windowText" lastClr="000000"/>
                          </a:solidFill>
                          <a:latin typeface="+mn-ea"/>
                          <a:ea typeface="+mn-ea"/>
                        </a:rPr>
                        <a:t>複雑なパスワードの設定</a:t>
                      </a:r>
                      <a:endParaRPr kumimoji="1" lang="en-US" altLang="ja-JP" sz="900" b="0">
                        <a:solidFill>
                          <a:sysClr val="windowText" lastClr="000000"/>
                        </a:solidFill>
                        <a:latin typeface="+mn-ea"/>
                        <a:ea typeface="+mn-ea"/>
                      </a:endParaRPr>
                    </a:p>
                    <a:p>
                      <a:pPr marL="171450" indent="-171450" algn="l">
                        <a:buFont typeface="Arial" panose="020B0604020202020204" pitchFamily="34" charset="0"/>
                        <a:buChar char="•"/>
                      </a:pPr>
                      <a:r>
                        <a:rPr kumimoji="1" lang="ja-JP" altLang="en-US" sz="900" b="0">
                          <a:solidFill>
                            <a:sysClr val="windowText" lastClr="000000"/>
                          </a:solidFill>
                          <a:latin typeface="+mn-ea"/>
                          <a:ea typeface="+mn-ea"/>
                        </a:rPr>
                        <a:t>社外の持ち出し管理</a:t>
                      </a:r>
                      <a:endParaRPr kumimoji="1" lang="en-US" altLang="ja-JP" sz="900" b="0">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7497990"/>
                  </a:ext>
                </a:extLst>
              </a:tr>
            </a:tbl>
          </a:graphicData>
        </a:graphic>
      </p:graphicFrame>
      <p:graphicFrame>
        <p:nvGraphicFramePr>
          <p:cNvPr id="70" name="表 69">
            <a:extLst>
              <a:ext uri="{FF2B5EF4-FFF2-40B4-BE49-F238E27FC236}">
                <a16:creationId xmlns:a16="http://schemas.microsoft.com/office/drawing/2014/main" id="{D4AF9FAD-D395-1175-EF31-9281FE558808}"/>
              </a:ext>
            </a:extLst>
          </p:cNvPr>
          <p:cNvGraphicFramePr>
            <a:graphicFrameLocks noGrp="1"/>
          </p:cNvGraphicFramePr>
          <p:nvPr/>
        </p:nvGraphicFramePr>
        <p:xfrm>
          <a:off x="1773757" y="5025600"/>
          <a:ext cx="1242833" cy="502920"/>
        </p:xfrm>
        <a:graphic>
          <a:graphicData uri="http://schemas.openxmlformats.org/drawingml/2006/table">
            <a:tbl>
              <a:tblPr firstRow="1" bandRow="1">
                <a:tableStyleId>{5C22544A-7EE6-4342-B048-85BDC9FD1C3A}</a:tableStyleId>
              </a:tblPr>
              <a:tblGrid>
                <a:gridCol w="1242833">
                  <a:extLst>
                    <a:ext uri="{9D8B030D-6E8A-4147-A177-3AD203B41FA5}">
                      <a16:colId xmlns:a16="http://schemas.microsoft.com/office/drawing/2014/main" val="2080204670"/>
                    </a:ext>
                  </a:extLst>
                </a:gridCol>
              </a:tblGrid>
              <a:tr h="323838">
                <a:tc>
                  <a:txBody>
                    <a:bodyPr/>
                    <a:lstStyle/>
                    <a:p>
                      <a:pPr algn="ctr"/>
                      <a:r>
                        <a:rPr kumimoji="1" lang="ja-JP" altLang="en-US" sz="900" b="1">
                          <a:solidFill>
                            <a:sysClr val="windowText" lastClr="000000"/>
                          </a:solidFill>
                          <a:latin typeface="+mn-ea"/>
                          <a:ea typeface="+mn-ea"/>
                        </a:rPr>
                        <a:t>脅威</a:t>
                      </a:r>
                    </a:p>
                    <a:p>
                      <a:pPr marL="0" indent="0">
                        <a:buFont typeface="Arial" panose="020B0604020202020204" pitchFamily="34" charset="0"/>
                        <a:buNone/>
                      </a:pPr>
                      <a:r>
                        <a:rPr kumimoji="1" lang="ja-JP" altLang="en-US" sz="900" b="0">
                          <a:solidFill>
                            <a:sysClr val="windowText" lastClr="000000"/>
                          </a:solidFill>
                          <a:latin typeface="+mn-ea"/>
                          <a:ea typeface="+mn-ea"/>
                        </a:rPr>
                        <a:t>社外への持ち出しによる紛失</a:t>
                      </a:r>
                      <a:endParaRPr kumimoji="1" lang="en-US" altLang="ja-JP" sz="900" b="0">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39266236"/>
                  </a:ext>
                </a:extLst>
              </a:tr>
            </a:tbl>
          </a:graphicData>
        </a:graphic>
      </p:graphicFrame>
      <p:graphicFrame>
        <p:nvGraphicFramePr>
          <p:cNvPr id="71" name="表 70">
            <a:extLst>
              <a:ext uri="{FF2B5EF4-FFF2-40B4-BE49-F238E27FC236}">
                <a16:creationId xmlns:a16="http://schemas.microsoft.com/office/drawing/2014/main" id="{3C05F253-BA19-5581-1B0A-2793954BD4C8}"/>
              </a:ext>
            </a:extLst>
          </p:cNvPr>
          <p:cNvGraphicFramePr>
            <a:graphicFrameLocks noGrp="1"/>
          </p:cNvGraphicFramePr>
          <p:nvPr/>
        </p:nvGraphicFramePr>
        <p:xfrm>
          <a:off x="3633760" y="5023802"/>
          <a:ext cx="1834777" cy="502920"/>
        </p:xfrm>
        <a:graphic>
          <a:graphicData uri="http://schemas.openxmlformats.org/drawingml/2006/table">
            <a:tbl>
              <a:tblPr firstRow="1" bandRow="1">
                <a:tableStyleId>{5C22544A-7EE6-4342-B048-85BDC9FD1C3A}</a:tableStyleId>
              </a:tblPr>
              <a:tblGrid>
                <a:gridCol w="1834777">
                  <a:extLst>
                    <a:ext uri="{9D8B030D-6E8A-4147-A177-3AD203B41FA5}">
                      <a16:colId xmlns:a16="http://schemas.microsoft.com/office/drawing/2014/main" val="455648027"/>
                    </a:ext>
                  </a:extLst>
                </a:gridCol>
              </a:tblGrid>
              <a:tr h="192220">
                <a:tc>
                  <a:txBody>
                    <a:bodyPr/>
                    <a:lstStyle/>
                    <a:p>
                      <a:pPr algn="ctr"/>
                      <a:r>
                        <a:rPr kumimoji="1" lang="ja-JP" altLang="en-US" sz="900" b="1">
                          <a:solidFill>
                            <a:sysClr val="windowText" lastClr="000000"/>
                          </a:solidFill>
                          <a:latin typeface="+mn-ea"/>
                          <a:ea typeface="+mn-ea"/>
                        </a:rPr>
                        <a:t>脆弱性</a:t>
                      </a:r>
                    </a:p>
                    <a:p>
                      <a:pPr marL="0" indent="0">
                        <a:buFont typeface="Arial" panose="020B0604020202020204" pitchFamily="34" charset="0"/>
                        <a:buNone/>
                      </a:pPr>
                      <a:r>
                        <a:rPr kumimoji="1" lang="ja-JP" altLang="en-US" sz="900" b="0">
                          <a:solidFill>
                            <a:sysClr val="windowText" lastClr="000000"/>
                          </a:solidFill>
                          <a:latin typeface="+mn-ea"/>
                          <a:ea typeface="+mn-ea"/>
                        </a:rPr>
                        <a:t>不適切なパスワードの設定（わかりやすいパスワードなど）</a:t>
                      </a:r>
                      <a:endParaRPr kumimoji="1" lang="en-US" altLang="ja-JP" sz="900" b="0">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252362"/>
                  </a:ext>
                </a:extLst>
              </a:tr>
            </a:tbl>
          </a:graphicData>
        </a:graphic>
      </p:graphicFrame>
      <p:pic>
        <p:nvPicPr>
          <p:cNvPr id="11" name="図 10">
            <a:extLst>
              <a:ext uri="{FF2B5EF4-FFF2-40B4-BE49-F238E27FC236}">
                <a16:creationId xmlns:a16="http://schemas.microsoft.com/office/drawing/2014/main" id="{B353DC52-9091-C3D8-139B-1B57CC83C0F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16065" y="5862481"/>
            <a:ext cx="427090" cy="427090"/>
          </a:xfrm>
          <a:prstGeom prst="rect">
            <a:avLst/>
          </a:prstGeom>
        </p:spPr>
      </p:pic>
      <p:pic>
        <p:nvPicPr>
          <p:cNvPr id="9" name="図 8">
            <a:extLst>
              <a:ext uri="{FF2B5EF4-FFF2-40B4-BE49-F238E27FC236}">
                <a16:creationId xmlns:a16="http://schemas.microsoft.com/office/drawing/2014/main" id="{D835207B-EFD2-5995-1364-F4F9507918A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359124" y="7522516"/>
            <a:ext cx="358233" cy="358233"/>
          </a:xfrm>
          <a:prstGeom prst="rect">
            <a:avLst/>
          </a:prstGeom>
        </p:spPr>
      </p:pic>
      <p:pic>
        <p:nvPicPr>
          <p:cNvPr id="33" name="図 32">
            <a:extLst>
              <a:ext uri="{FF2B5EF4-FFF2-40B4-BE49-F238E27FC236}">
                <a16:creationId xmlns:a16="http://schemas.microsoft.com/office/drawing/2014/main" id="{1DD7578D-0700-C46F-A836-7A3050C5223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88812" y="5850832"/>
            <a:ext cx="481924" cy="481924"/>
          </a:xfrm>
          <a:prstGeom prst="rect">
            <a:avLst/>
          </a:prstGeom>
        </p:spPr>
      </p:pic>
      <p:pic>
        <p:nvPicPr>
          <p:cNvPr id="37" name="図 36">
            <a:extLst>
              <a:ext uri="{FF2B5EF4-FFF2-40B4-BE49-F238E27FC236}">
                <a16:creationId xmlns:a16="http://schemas.microsoft.com/office/drawing/2014/main" id="{EADC14FD-7D55-3A56-B222-5A63745F31B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251448" y="5900259"/>
            <a:ext cx="355105" cy="355105"/>
          </a:xfrm>
          <a:prstGeom prst="rect">
            <a:avLst/>
          </a:prstGeom>
        </p:spPr>
      </p:pic>
      <p:pic>
        <p:nvPicPr>
          <p:cNvPr id="73" name="図 72">
            <a:extLst>
              <a:ext uri="{FF2B5EF4-FFF2-40B4-BE49-F238E27FC236}">
                <a16:creationId xmlns:a16="http://schemas.microsoft.com/office/drawing/2014/main" id="{18488A4C-E4CB-E5A8-9B28-C7C44B24B2D0}"/>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217213" y="7493624"/>
            <a:ext cx="375173" cy="375173"/>
          </a:xfrm>
          <a:prstGeom prst="rect">
            <a:avLst/>
          </a:prstGeom>
        </p:spPr>
      </p:pic>
      <p:pic>
        <p:nvPicPr>
          <p:cNvPr id="31" name="図 30">
            <a:extLst>
              <a:ext uri="{FF2B5EF4-FFF2-40B4-BE49-F238E27FC236}">
                <a16:creationId xmlns:a16="http://schemas.microsoft.com/office/drawing/2014/main" id="{FEBEA268-B4AF-3340-103C-FA5E37CB08FA}"/>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333812" y="4601062"/>
            <a:ext cx="424923" cy="424923"/>
          </a:xfrm>
          <a:prstGeom prst="rect">
            <a:avLst/>
          </a:prstGeom>
        </p:spPr>
      </p:pic>
      <p:pic>
        <p:nvPicPr>
          <p:cNvPr id="13" name="図 12">
            <a:extLst>
              <a:ext uri="{FF2B5EF4-FFF2-40B4-BE49-F238E27FC236}">
                <a16:creationId xmlns:a16="http://schemas.microsoft.com/office/drawing/2014/main" id="{B176A931-9C9D-ED1C-A8BB-1CD89BC1032C}"/>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185198" y="4559362"/>
            <a:ext cx="419950" cy="419950"/>
          </a:xfrm>
          <a:prstGeom prst="rect">
            <a:avLst/>
          </a:prstGeom>
        </p:spPr>
      </p:pic>
      <p:cxnSp>
        <p:nvCxnSpPr>
          <p:cNvPr id="87" name="直線矢印コネクタ 86">
            <a:extLst>
              <a:ext uri="{FF2B5EF4-FFF2-40B4-BE49-F238E27FC236}">
                <a16:creationId xmlns:a16="http://schemas.microsoft.com/office/drawing/2014/main" id="{C14E1A27-6DE6-4AF9-38AC-3AE9D4DF856D}"/>
              </a:ext>
            </a:extLst>
          </p:cNvPr>
          <p:cNvCxnSpPr>
            <a:cxnSpLocks/>
          </p:cNvCxnSpPr>
          <p:nvPr/>
        </p:nvCxnSpPr>
        <p:spPr>
          <a:xfrm flipV="1">
            <a:off x="2835000" y="4782365"/>
            <a:ext cx="1188000" cy="84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4" name="直線矢印コネクタ 93">
            <a:extLst>
              <a:ext uri="{FF2B5EF4-FFF2-40B4-BE49-F238E27FC236}">
                <a16:creationId xmlns:a16="http://schemas.microsoft.com/office/drawing/2014/main" id="{A938877F-008E-1C88-440E-5757D159D567}"/>
              </a:ext>
            </a:extLst>
          </p:cNvPr>
          <p:cNvCxnSpPr>
            <a:cxnSpLocks/>
          </p:cNvCxnSpPr>
          <p:nvPr/>
        </p:nvCxnSpPr>
        <p:spPr>
          <a:xfrm>
            <a:off x="4578337" y="5462009"/>
            <a:ext cx="418865" cy="60490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1" name="テキスト プレースホルダー 3">
            <a:extLst>
              <a:ext uri="{FF2B5EF4-FFF2-40B4-BE49-F238E27FC236}">
                <a16:creationId xmlns:a16="http://schemas.microsoft.com/office/drawing/2014/main" id="{3BC0E35E-0AC2-2CEA-DE8C-82973587DFB4}"/>
              </a:ext>
            </a:extLst>
          </p:cNvPr>
          <p:cNvSpPr txBox="1">
            <a:spLocks/>
          </p:cNvSpPr>
          <p:nvPr/>
        </p:nvSpPr>
        <p:spPr>
          <a:xfrm>
            <a:off x="619200" y="2000991"/>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（例）業務用ノートパソコン</a:t>
            </a:r>
          </a:p>
        </p:txBody>
      </p:sp>
      <p:sp>
        <p:nvSpPr>
          <p:cNvPr id="162" name="テキスト ボックス 161">
            <a:extLst>
              <a:ext uri="{FF2B5EF4-FFF2-40B4-BE49-F238E27FC236}">
                <a16:creationId xmlns:a16="http://schemas.microsoft.com/office/drawing/2014/main" id="{11262CDD-627B-8BAA-3FC9-14C668F335F7}"/>
              </a:ext>
            </a:extLst>
          </p:cNvPr>
          <p:cNvSpPr txBox="1"/>
          <p:nvPr/>
        </p:nvSpPr>
        <p:spPr>
          <a:xfrm>
            <a:off x="619200" y="2244237"/>
            <a:ext cx="5612400"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業務用ノートパソコンに関する脅威や脆弱性、管理策の関係について説明します。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p:txBody>
      </p:sp>
      <p:pic>
        <p:nvPicPr>
          <p:cNvPr id="48" name="図 47">
            <a:extLst>
              <a:ext uri="{FF2B5EF4-FFF2-40B4-BE49-F238E27FC236}">
                <a16:creationId xmlns:a16="http://schemas.microsoft.com/office/drawing/2014/main" id="{EC5F13A5-A48B-10C2-6994-B17D60F16AC1}"/>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185198" y="7467829"/>
            <a:ext cx="427143" cy="427143"/>
          </a:xfrm>
          <a:prstGeom prst="rect">
            <a:avLst/>
          </a:prstGeom>
        </p:spPr>
      </p:pic>
      <p:cxnSp>
        <p:nvCxnSpPr>
          <p:cNvPr id="7" name="直線矢印コネクタ 6">
            <a:extLst>
              <a:ext uri="{FF2B5EF4-FFF2-40B4-BE49-F238E27FC236}">
                <a16:creationId xmlns:a16="http://schemas.microsoft.com/office/drawing/2014/main" id="{FB4C4CEA-E28D-BDFC-2F2F-7FE5857793FF}"/>
              </a:ext>
            </a:extLst>
          </p:cNvPr>
          <p:cNvCxnSpPr>
            <a:cxnSpLocks/>
          </p:cNvCxnSpPr>
          <p:nvPr/>
        </p:nvCxnSpPr>
        <p:spPr>
          <a:xfrm flipV="1">
            <a:off x="1802191" y="6172955"/>
            <a:ext cx="1188000" cy="78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2" name="テキスト ボックス 11">
            <a:extLst>
              <a:ext uri="{FF2B5EF4-FFF2-40B4-BE49-F238E27FC236}">
                <a16:creationId xmlns:a16="http://schemas.microsoft.com/office/drawing/2014/main" id="{72BD669A-5BAD-B431-2A3C-47C41774FDD7}"/>
              </a:ext>
            </a:extLst>
          </p:cNvPr>
          <p:cNvSpPr txBox="1"/>
          <p:nvPr/>
        </p:nvSpPr>
        <p:spPr>
          <a:xfrm>
            <a:off x="2030004" y="5958751"/>
            <a:ext cx="667933"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減少</a:t>
            </a:r>
          </a:p>
        </p:txBody>
      </p:sp>
      <p:cxnSp>
        <p:nvCxnSpPr>
          <p:cNvPr id="15" name="直線矢印コネクタ 14">
            <a:extLst>
              <a:ext uri="{FF2B5EF4-FFF2-40B4-BE49-F238E27FC236}">
                <a16:creationId xmlns:a16="http://schemas.microsoft.com/office/drawing/2014/main" id="{1111A571-AB54-AB99-F9EC-77273D342EB9}"/>
              </a:ext>
            </a:extLst>
          </p:cNvPr>
          <p:cNvCxnSpPr>
            <a:cxnSpLocks/>
          </p:cNvCxnSpPr>
          <p:nvPr/>
        </p:nvCxnSpPr>
        <p:spPr>
          <a:xfrm flipH="1">
            <a:off x="3935376" y="5461795"/>
            <a:ext cx="418865" cy="60490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6" name="直線矢印コネクタ 15">
            <a:extLst>
              <a:ext uri="{FF2B5EF4-FFF2-40B4-BE49-F238E27FC236}">
                <a16:creationId xmlns:a16="http://schemas.microsoft.com/office/drawing/2014/main" id="{A4514036-134D-943A-4DA5-B8B17F460BF1}"/>
              </a:ext>
            </a:extLst>
          </p:cNvPr>
          <p:cNvCxnSpPr>
            <a:cxnSpLocks/>
          </p:cNvCxnSpPr>
          <p:nvPr/>
        </p:nvCxnSpPr>
        <p:spPr>
          <a:xfrm>
            <a:off x="2511364" y="5461795"/>
            <a:ext cx="418865" cy="60490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7" name="直線矢印コネクタ 16">
            <a:extLst>
              <a:ext uri="{FF2B5EF4-FFF2-40B4-BE49-F238E27FC236}">
                <a16:creationId xmlns:a16="http://schemas.microsoft.com/office/drawing/2014/main" id="{1FCD72B2-7DF8-13DF-DB89-37475E9038DA}"/>
              </a:ext>
            </a:extLst>
          </p:cNvPr>
          <p:cNvCxnSpPr>
            <a:cxnSpLocks/>
          </p:cNvCxnSpPr>
          <p:nvPr/>
        </p:nvCxnSpPr>
        <p:spPr>
          <a:xfrm flipV="1">
            <a:off x="1868402" y="5461795"/>
            <a:ext cx="418865" cy="60490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8" name="直線矢印コネクタ 17">
            <a:extLst>
              <a:ext uri="{FF2B5EF4-FFF2-40B4-BE49-F238E27FC236}">
                <a16:creationId xmlns:a16="http://schemas.microsoft.com/office/drawing/2014/main" id="{EDC98BE4-A284-CB32-B8CB-A7D11160531E}"/>
              </a:ext>
            </a:extLst>
          </p:cNvPr>
          <p:cNvCxnSpPr>
            <a:cxnSpLocks/>
          </p:cNvCxnSpPr>
          <p:nvPr/>
        </p:nvCxnSpPr>
        <p:spPr>
          <a:xfrm flipH="1">
            <a:off x="4576860" y="6804654"/>
            <a:ext cx="418865" cy="60490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9" name="直線矢印コネクタ 18">
            <a:extLst>
              <a:ext uri="{FF2B5EF4-FFF2-40B4-BE49-F238E27FC236}">
                <a16:creationId xmlns:a16="http://schemas.microsoft.com/office/drawing/2014/main" id="{F9DD9D57-193B-D1C2-B6CC-099A4F04E31A}"/>
              </a:ext>
            </a:extLst>
          </p:cNvPr>
          <p:cNvCxnSpPr>
            <a:cxnSpLocks/>
          </p:cNvCxnSpPr>
          <p:nvPr/>
        </p:nvCxnSpPr>
        <p:spPr>
          <a:xfrm flipH="1" flipV="1">
            <a:off x="3936060" y="6804654"/>
            <a:ext cx="418865" cy="60490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0" name="直線矢印コネクタ 19">
            <a:extLst>
              <a:ext uri="{FF2B5EF4-FFF2-40B4-BE49-F238E27FC236}">
                <a16:creationId xmlns:a16="http://schemas.microsoft.com/office/drawing/2014/main" id="{D75ABF63-A959-8FB5-C4AD-02E70B61AB89}"/>
              </a:ext>
            </a:extLst>
          </p:cNvPr>
          <p:cNvCxnSpPr>
            <a:cxnSpLocks/>
          </p:cNvCxnSpPr>
          <p:nvPr/>
        </p:nvCxnSpPr>
        <p:spPr>
          <a:xfrm flipH="1">
            <a:off x="2510460" y="6805449"/>
            <a:ext cx="418865" cy="60490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1" name="直線矢印コネクタ 20">
            <a:extLst>
              <a:ext uri="{FF2B5EF4-FFF2-40B4-BE49-F238E27FC236}">
                <a16:creationId xmlns:a16="http://schemas.microsoft.com/office/drawing/2014/main" id="{4544BCAD-9292-3FDA-3F55-5A6FB2371393}"/>
              </a:ext>
            </a:extLst>
          </p:cNvPr>
          <p:cNvCxnSpPr>
            <a:cxnSpLocks/>
          </p:cNvCxnSpPr>
          <p:nvPr/>
        </p:nvCxnSpPr>
        <p:spPr>
          <a:xfrm flipH="1" flipV="1">
            <a:off x="1869660" y="6805235"/>
            <a:ext cx="418865" cy="60490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テキスト ボックス 13">
            <a:extLst>
              <a:ext uri="{FF2B5EF4-FFF2-40B4-BE49-F238E27FC236}">
                <a16:creationId xmlns:a16="http://schemas.microsoft.com/office/drawing/2014/main" id="{9F40940F-F31E-75FA-2AA9-CA3D889E0BEE}"/>
              </a:ext>
            </a:extLst>
          </p:cNvPr>
          <p:cNvSpPr txBox="1"/>
          <p:nvPr/>
        </p:nvSpPr>
        <p:spPr>
          <a:xfrm>
            <a:off x="622800" y="8710467"/>
            <a:ext cx="5612400" cy="73866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　上記の図では「脅威」「脆弱性」「資産の価値」のいずれかが増加することで、リスクが増大することが示されています。リスクを減少させるためには、まず「脅威」、「脆弱性」、「資産の価値」を識別し、リスクに対する保護要求事項を明らかにします。そして、保護要求事項に合致するセーフガード（管理策）を適切に実施することが必要で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p:txBody>
      </p:sp>
      <p:graphicFrame>
        <p:nvGraphicFramePr>
          <p:cNvPr id="22" name="表 22">
            <a:extLst>
              <a:ext uri="{FF2B5EF4-FFF2-40B4-BE49-F238E27FC236}">
                <a16:creationId xmlns:a16="http://schemas.microsoft.com/office/drawing/2014/main" id="{EB8F1266-590B-10F9-CA55-3C0D492C912B}"/>
              </a:ext>
            </a:extLst>
          </p:cNvPr>
          <p:cNvGraphicFramePr>
            <a:graphicFrameLocks noGrp="1"/>
          </p:cNvGraphicFramePr>
          <p:nvPr/>
        </p:nvGraphicFramePr>
        <p:xfrm>
          <a:off x="622800" y="2485033"/>
          <a:ext cx="5612400" cy="1813560"/>
        </p:xfrm>
        <a:graphic>
          <a:graphicData uri="http://schemas.openxmlformats.org/drawingml/2006/table">
            <a:tbl>
              <a:tblPr firstRow="1" bandRow="1">
                <a:tableStyleId>{5940675A-B579-460E-94D1-54222C63F5DA}</a:tableStyleId>
              </a:tblPr>
              <a:tblGrid>
                <a:gridCol w="907550">
                  <a:extLst>
                    <a:ext uri="{9D8B030D-6E8A-4147-A177-3AD203B41FA5}">
                      <a16:colId xmlns:a16="http://schemas.microsoft.com/office/drawing/2014/main" val="2789801254"/>
                    </a:ext>
                  </a:extLst>
                </a:gridCol>
                <a:gridCol w="4704850">
                  <a:extLst>
                    <a:ext uri="{9D8B030D-6E8A-4147-A177-3AD203B41FA5}">
                      <a16:colId xmlns:a16="http://schemas.microsoft.com/office/drawing/2014/main" val="726725242"/>
                    </a:ext>
                  </a:extLst>
                </a:gridCol>
              </a:tblGrid>
              <a:tr h="127000">
                <a:tc>
                  <a:txBody>
                    <a:bodyPr/>
                    <a:lstStyle/>
                    <a:p>
                      <a:pPr algn="ctr"/>
                      <a:r>
                        <a:rPr kumimoji="1" lang="ja-JP" altLang="en-US" sz="900" b="1">
                          <a:solidFill>
                            <a:schemeClr val="bg1"/>
                          </a:solidFill>
                        </a:rPr>
                        <a:t>資産</a:t>
                      </a:r>
                      <a:endParaRPr kumimoji="1" lang="en-US" altLang="ja-JP" sz="900" b="1">
                        <a:solidFill>
                          <a:schemeClr val="bg1"/>
                        </a:solidFill>
                      </a:endParaRP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latin typeface="+mn-ea"/>
                          <a:ea typeface="+mn-ea"/>
                        </a:rPr>
                        <a:t>ノートパソコン内の情報</a:t>
                      </a:r>
                      <a:endParaRPr kumimoji="1" lang="en-US" altLang="ja-JP" sz="800" b="0">
                        <a:solidFill>
                          <a:schemeClr val="tx1"/>
                        </a:solidFill>
                        <a:latin typeface="+mn-ea"/>
                        <a:ea typeface="+mn-ea"/>
                      </a:endParaRPr>
                    </a:p>
                  </a:txBody>
                  <a:tcPr/>
                </a:tc>
                <a:extLst>
                  <a:ext uri="{0D108BD9-81ED-4DB2-BD59-A6C34878D82A}">
                    <a16:rowId xmlns:a16="http://schemas.microsoft.com/office/drawing/2014/main" val="2637612972"/>
                  </a:ext>
                </a:extLst>
              </a:tr>
              <a:tr h="0">
                <a:tc>
                  <a:txBody>
                    <a:bodyPr/>
                    <a:lstStyle/>
                    <a:p>
                      <a:pPr algn="ctr"/>
                      <a:r>
                        <a:rPr kumimoji="1" lang="ja-JP" altLang="en-US" sz="900" b="1">
                          <a:solidFill>
                            <a:schemeClr val="bg1"/>
                          </a:solidFill>
                        </a:rPr>
                        <a:t>価値</a:t>
                      </a: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latin typeface="+mn-ea"/>
                          <a:ea typeface="+mn-ea"/>
                        </a:rPr>
                        <a:t>営業の業務で必須の情報</a:t>
                      </a:r>
                      <a:endParaRPr kumimoji="1" lang="en-US" altLang="ja-JP" sz="800" b="0">
                        <a:solidFill>
                          <a:schemeClr val="tx1"/>
                        </a:solidFill>
                        <a:latin typeface="+mn-ea"/>
                        <a:ea typeface="+mn-ea"/>
                      </a:endParaRPr>
                    </a:p>
                  </a:txBody>
                  <a:tcPr/>
                </a:tc>
                <a:extLst>
                  <a:ext uri="{0D108BD9-81ED-4DB2-BD59-A6C34878D82A}">
                    <a16:rowId xmlns:a16="http://schemas.microsoft.com/office/drawing/2014/main" val="4205205740"/>
                  </a:ext>
                </a:extLst>
              </a:tr>
              <a:tr h="0">
                <a:tc>
                  <a:txBody>
                    <a:bodyPr/>
                    <a:lstStyle/>
                    <a:p>
                      <a:pPr algn="ctr"/>
                      <a:r>
                        <a:rPr kumimoji="1" lang="ja-JP" altLang="en-US" sz="900" b="1">
                          <a:solidFill>
                            <a:schemeClr val="bg1"/>
                          </a:solidFill>
                        </a:rPr>
                        <a:t>脅威</a:t>
                      </a: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a:solidFill>
                            <a:schemeClr val="tx1"/>
                          </a:solidFill>
                        </a:rPr>
                        <a:t>社外への持ち出しによるノートパソコンの紛失</a:t>
                      </a:r>
                      <a:endParaRPr kumimoji="1" lang="en-US" altLang="ja-JP" sz="800" b="0">
                        <a:solidFill>
                          <a:schemeClr val="tx1"/>
                        </a:solidFill>
                        <a:latin typeface="+mn-ea"/>
                        <a:ea typeface="+mn-ea"/>
                      </a:endParaRPr>
                    </a:p>
                  </a:txBody>
                  <a:tcPr/>
                </a:tc>
                <a:extLst>
                  <a:ext uri="{0D108BD9-81ED-4DB2-BD59-A6C34878D82A}">
                    <a16:rowId xmlns:a16="http://schemas.microsoft.com/office/drawing/2014/main" val="2975562870"/>
                  </a:ext>
                </a:extLst>
              </a:tr>
              <a:tr h="0">
                <a:tc>
                  <a:txBody>
                    <a:bodyPr/>
                    <a:lstStyle/>
                    <a:p>
                      <a:pPr algn="ctr"/>
                      <a:r>
                        <a:rPr kumimoji="1" lang="ja-JP" altLang="en-US" sz="900" b="1">
                          <a:solidFill>
                            <a:schemeClr val="bg1"/>
                          </a:solidFill>
                        </a:rPr>
                        <a:t>リスク</a:t>
                      </a: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latin typeface="+mn-ea"/>
                          <a:ea typeface="+mn-ea"/>
                        </a:rPr>
                        <a:t>盗難による情報漏えい</a:t>
                      </a:r>
                      <a:endParaRPr kumimoji="1" lang="en-US" altLang="ja-JP" sz="800" b="0">
                        <a:solidFill>
                          <a:schemeClr val="tx1"/>
                        </a:solidFill>
                        <a:latin typeface="+mn-ea"/>
                        <a:ea typeface="+mn-ea"/>
                      </a:endParaRPr>
                    </a:p>
                  </a:txBody>
                  <a:tcPr/>
                </a:tc>
                <a:extLst>
                  <a:ext uri="{0D108BD9-81ED-4DB2-BD59-A6C34878D82A}">
                    <a16:rowId xmlns:a16="http://schemas.microsoft.com/office/drawing/2014/main" val="3770042537"/>
                  </a:ext>
                </a:extLst>
              </a:tr>
              <a:tr h="0">
                <a:tc>
                  <a:txBody>
                    <a:bodyPr/>
                    <a:lstStyle/>
                    <a:p>
                      <a:pPr algn="ctr"/>
                      <a:r>
                        <a:rPr kumimoji="1" lang="ja-JP" altLang="en-US" sz="900" b="1">
                          <a:solidFill>
                            <a:schemeClr val="bg1"/>
                          </a:solidFill>
                        </a:rPr>
                        <a:t>脆弱性</a:t>
                      </a: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latin typeface="+mn-ea"/>
                          <a:ea typeface="+mn-ea"/>
                        </a:rPr>
                        <a:t>不適切なパスワードの設定（例）わかりやすいパスワード：名前、社員番号、生年月日など</a:t>
                      </a:r>
                      <a:endParaRPr kumimoji="1" lang="en-US" altLang="ja-JP" sz="800" b="0">
                        <a:solidFill>
                          <a:schemeClr val="tx1"/>
                        </a:solidFill>
                        <a:latin typeface="+mn-ea"/>
                        <a:ea typeface="+mn-ea"/>
                      </a:endParaRPr>
                    </a:p>
                  </a:txBody>
                  <a:tcPr/>
                </a:tc>
                <a:extLst>
                  <a:ext uri="{0D108BD9-81ED-4DB2-BD59-A6C34878D82A}">
                    <a16:rowId xmlns:a16="http://schemas.microsoft.com/office/drawing/2014/main" val="3072840237"/>
                  </a:ext>
                </a:extLst>
              </a:tr>
              <a:tr h="0">
                <a:tc>
                  <a:txBody>
                    <a:bodyPr/>
                    <a:lstStyle/>
                    <a:p>
                      <a:pPr algn="ctr"/>
                      <a:r>
                        <a:rPr kumimoji="1" lang="ja-JP" altLang="en-US" sz="900" b="1">
                          <a:solidFill>
                            <a:schemeClr val="bg1"/>
                          </a:solidFill>
                        </a:rPr>
                        <a:t>保護要求事項</a:t>
                      </a:r>
                    </a:p>
                  </a:txBody>
                  <a:tcPr anchor="ctr">
                    <a:solidFill>
                      <a:schemeClr val="accent1">
                        <a:lumMod val="7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a:solidFill>
                            <a:schemeClr val="tx1"/>
                          </a:solidFill>
                          <a:latin typeface="+mn-ea"/>
                          <a:ea typeface="+mn-ea"/>
                        </a:rPr>
                        <a:t>権限のないものがログインできないようにする</a:t>
                      </a:r>
                      <a:endParaRPr kumimoji="1" lang="en-US" altLang="ja-JP" sz="800" b="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a:solidFill>
                            <a:schemeClr val="tx1"/>
                          </a:solidFill>
                          <a:latin typeface="+mn-ea"/>
                          <a:ea typeface="+mn-ea"/>
                        </a:rPr>
                        <a:t>不要な持ち出しを防ぐ</a:t>
                      </a:r>
                      <a:endParaRPr kumimoji="1" lang="en-US" altLang="ja-JP" sz="800" b="0">
                        <a:solidFill>
                          <a:schemeClr val="tx1"/>
                        </a:solidFill>
                        <a:latin typeface="+mn-ea"/>
                        <a:ea typeface="+mn-ea"/>
                      </a:endParaRPr>
                    </a:p>
                  </a:txBody>
                  <a:tcPr/>
                </a:tc>
                <a:extLst>
                  <a:ext uri="{0D108BD9-81ED-4DB2-BD59-A6C34878D82A}">
                    <a16:rowId xmlns:a16="http://schemas.microsoft.com/office/drawing/2014/main" val="2213977563"/>
                  </a:ext>
                </a:extLst>
              </a:tr>
              <a:tr h="0">
                <a:tc>
                  <a:txBody>
                    <a:bodyPr/>
                    <a:lstStyle/>
                    <a:p>
                      <a:pPr algn="ctr"/>
                      <a:r>
                        <a:rPr kumimoji="1" lang="ja-JP" altLang="en-US" sz="900" b="1">
                          <a:solidFill>
                            <a:schemeClr val="bg1"/>
                          </a:solidFill>
                        </a:rPr>
                        <a:t>管理策</a:t>
                      </a:r>
                    </a:p>
                  </a:txBody>
                  <a:tcPr anchor="ctr">
                    <a:solidFill>
                      <a:schemeClr val="accent1">
                        <a:lumMod val="75000"/>
                      </a:schemeClr>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a:solidFill>
                            <a:schemeClr val="tx1"/>
                          </a:solidFill>
                          <a:latin typeface="+mn-ea"/>
                          <a:ea typeface="+mn-ea"/>
                        </a:rPr>
                        <a:t>複雑なパスワードの設定（</a:t>
                      </a:r>
                      <a:r>
                        <a:rPr kumimoji="1" lang="en-US" altLang="ja-JP" sz="800" b="0">
                          <a:solidFill>
                            <a:schemeClr val="tx1"/>
                          </a:solidFill>
                          <a:latin typeface="+mn-ea"/>
                          <a:ea typeface="+mn-ea"/>
                        </a:rPr>
                        <a:t>8.5 </a:t>
                      </a:r>
                      <a:r>
                        <a:rPr kumimoji="1" lang="ja-JP" altLang="en-US" sz="800" b="0">
                          <a:solidFill>
                            <a:schemeClr val="tx1"/>
                          </a:solidFill>
                          <a:latin typeface="+mn-ea"/>
                          <a:ea typeface="+mn-ea"/>
                        </a:rPr>
                        <a:t>セキュリティを保った認証）</a:t>
                      </a:r>
                      <a:endParaRPr kumimoji="1" lang="en-US" altLang="ja-JP" sz="800" b="0">
                        <a:solidFill>
                          <a:schemeClr val="tx1"/>
                        </a:solidFill>
                        <a:latin typeface="+mn-ea"/>
                        <a:ea typeface="+mn-ea"/>
                      </a:endParaRPr>
                    </a:p>
                    <a:p>
                      <a:pPr marL="171450" indent="-171450">
                        <a:buFont typeface="Arial" panose="020B0604020202020204" pitchFamily="34" charset="0"/>
                        <a:buChar char="•"/>
                      </a:pPr>
                      <a:r>
                        <a:rPr kumimoji="1" lang="ja-JP" altLang="en-US" sz="800" b="0">
                          <a:solidFill>
                            <a:schemeClr val="tx1"/>
                          </a:solidFill>
                          <a:latin typeface="+mn-ea"/>
                          <a:ea typeface="+mn-ea"/>
                        </a:rPr>
                        <a:t>社外の持ち出し管理（</a:t>
                      </a:r>
                      <a:r>
                        <a:rPr kumimoji="1" lang="en-US" altLang="ja-JP" sz="800" b="0">
                          <a:solidFill>
                            <a:schemeClr val="tx1"/>
                          </a:solidFill>
                          <a:latin typeface="+mn-ea"/>
                          <a:ea typeface="+mn-ea"/>
                        </a:rPr>
                        <a:t>7.9</a:t>
                      </a:r>
                      <a:r>
                        <a:rPr kumimoji="1" lang="ja-JP" altLang="en-US" sz="800" b="0">
                          <a:solidFill>
                            <a:schemeClr val="tx1"/>
                          </a:solidFill>
                          <a:latin typeface="+mn-ea"/>
                          <a:ea typeface="+mn-ea"/>
                        </a:rPr>
                        <a:t> 構外にある装置及び資産のセキュリティ（構外にある資産））</a:t>
                      </a:r>
                      <a:endParaRPr kumimoji="1" lang="en-US" altLang="ja-JP" sz="800" b="0">
                        <a:solidFill>
                          <a:schemeClr val="tx1"/>
                        </a:solidFill>
                        <a:latin typeface="+mn-ea"/>
                        <a:ea typeface="+mn-ea"/>
                      </a:endParaRPr>
                    </a:p>
                  </a:txBody>
                  <a:tcPr/>
                </a:tc>
                <a:extLst>
                  <a:ext uri="{0D108BD9-81ED-4DB2-BD59-A6C34878D82A}">
                    <a16:rowId xmlns:a16="http://schemas.microsoft.com/office/drawing/2014/main" val="1641649951"/>
                  </a:ext>
                </a:extLst>
              </a:tr>
            </a:tbl>
          </a:graphicData>
        </a:graphic>
      </p:graphicFrame>
      <p:sp>
        <p:nvSpPr>
          <p:cNvPr id="27" name="テキスト プレースホルダー 1">
            <a:extLst>
              <a:ext uri="{FF2B5EF4-FFF2-40B4-BE49-F238E27FC236}">
                <a16:creationId xmlns:a16="http://schemas.microsoft.com/office/drawing/2014/main" id="{F4ED2D88-ED4E-F508-9B3A-464E09C2D930}"/>
              </a:ext>
            </a:extLst>
          </p:cNvPr>
          <p:cNvSpPr>
            <a:spLocks noGrp="1"/>
          </p:cNvSpPr>
          <p:nvPr>
            <p:ph type="body" sz="quarter" idx="25"/>
          </p:nvPr>
        </p:nvSpPr>
        <p:spPr>
          <a:xfrm>
            <a:off x="619200" y="835200"/>
            <a:ext cx="6238800" cy="417600"/>
          </a:xfrm>
        </p:spPr>
        <p:txBody>
          <a:bodyPr/>
          <a:lstStyle/>
          <a:p>
            <a:r>
              <a:rPr kumimoji="1" lang="ja-JP" altLang="en-US" u="sng">
                <a:uFill>
                  <a:solidFill>
                    <a:schemeClr val="bg1"/>
                  </a:solidFill>
                </a:uFill>
                <a:hlinkClick r:id="rId11" action="ppaction://hlinksldjump"/>
              </a:rPr>
              <a:t>第</a:t>
            </a:r>
            <a:r>
              <a:rPr kumimoji="1" lang="en-US" altLang="ja-JP" u="sng">
                <a:uFill>
                  <a:solidFill>
                    <a:schemeClr val="bg1"/>
                  </a:solidFill>
                </a:uFill>
                <a:hlinkClick r:id="rId11" action="ppaction://hlinksldjump"/>
              </a:rPr>
              <a:t>10</a:t>
            </a:r>
            <a:r>
              <a:rPr kumimoji="1" lang="ja-JP" altLang="en-US" u="sng">
                <a:uFill>
                  <a:solidFill>
                    <a:schemeClr val="bg1"/>
                  </a:solidFill>
                </a:uFill>
                <a:hlinkClick r:id="rId11" action="ppaction://hlinksldjump"/>
              </a:rPr>
              <a:t>章</a:t>
            </a:r>
            <a:r>
              <a:rPr kumimoji="1" lang="en-US" altLang="ja-JP" u="sng">
                <a:uFill>
                  <a:solidFill>
                    <a:schemeClr val="bg1"/>
                  </a:solidFill>
                </a:uFill>
                <a:hlinkClick r:id="rId11" action="ppaction://hlinksldjump"/>
              </a:rPr>
              <a:t>.</a:t>
            </a:r>
            <a:r>
              <a:rPr lang="ja-JP" altLang="en-US" u="sng">
                <a:uFill>
                  <a:solidFill>
                    <a:schemeClr val="bg1"/>
                  </a:solidFill>
                </a:uFill>
                <a:hlinkClick r:id="rId11" action="ppaction://hlinksldjump"/>
              </a:rPr>
              <a:t> 脅威</a:t>
            </a:r>
            <a:r>
              <a:rPr kumimoji="1" lang="ja-JP" altLang="en-US" u="sng">
                <a:uFill>
                  <a:solidFill>
                    <a:schemeClr val="bg1"/>
                  </a:solidFill>
                </a:uFill>
                <a:hlinkClick r:id="rId11" action="ppaction://hlinksldjump"/>
              </a:rPr>
              <a:t>、脆弱性、</a:t>
            </a:r>
            <a:r>
              <a:rPr lang="ja-JP" altLang="en-US" u="sng">
                <a:uFill>
                  <a:solidFill>
                    <a:schemeClr val="bg1"/>
                  </a:solidFill>
                </a:uFill>
                <a:hlinkClick r:id="rId11" action="ppaction://hlinksldjump"/>
              </a:rPr>
              <a:t>リスク</a:t>
            </a:r>
            <a:r>
              <a:rPr kumimoji="1" lang="ja-JP" altLang="en-US" u="sng">
                <a:uFill>
                  <a:solidFill>
                    <a:schemeClr val="bg1"/>
                  </a:solidFill>
                </a:uFill>
                <a:hlinkClick r:id="rId11" action="ppaction://hlinksldjump"/>
              </a:rPr>
              <a:t>の定義と関係性</a:t>
            </a:r>
            <a:br>
              <a:rPr kumimoji="1" lang="en-US" altLang="ja-JP" u="sng">
                <a:uFill>
                  <a:solidFill>
                    <a:schemeClr val="bg1"/>
                  </a:solidFill>
                </a:uFill>
                <a:hlinkClick r:id="rId11" action="ppaction://hlinksldjump"/>
              </a:rPr>
            </a:br>
            <a:r>
              <a:rPr kumimoji="1" lang="ja-JP" altLang="en-US" u="sng">
                <a:uFill>
                  <a:solidFill>
                    <a:schemeClr val="bg1"/>
                  </a:solidFill>
                </a:uFill>
                <a:hlinkClick r:id="rId11" action="ppaction://hlinksldjump"/>
              </a:rPr>
              <a:t>　</a:t>
            </a:r>
            <a:r>
              <a:rPr lang="en-US" altLang="ja-JP" u="sng">
                <a:uFill>
                  <a:solidFill>
                    <a:schemeClr val="bg1"/>
                  </a:solidFill>
                </a:uFill>
                <a:hlinkClick r:id="rId11" action="ppaction://hlinksldjump"/>
              </a:rPr>
              <a:t>10-1.</a:t>
            </a:r>
            <a:r>
              <a:rPr lang="en-US" altLang="ja-JP" u="sng">
                <a:uFill>
                  <a:solidFill>
                    <a:schemeClr val="bg1"/>
                  </a:solidFill>
                </a:uFill>
              </a:rPr>
              <a:t> </a:t>
            </a:r>
            <a:r>
              <a:rPr lang="ja-JP" altLang="en-US" u="sng">
                <a:uFill>
                  <a:solidFill>
                    <a:schemeClr val="bg1"/>
                  </a:solidFill>
                </a:uFill>
              </a:rPr>
              <a:t>用語の定義および関係性と識別方法</a:t>
            </a:r>
            <a:endParaRPr kumimoji="1" lang="ja-JP" altLang="en-US" u="sng">
              <a:uFill>
                <a:solidFill>
                  <a:schemeClr val="bg1"/>
                </a:solidFill>
              </a:uFill>
            </a:endParaRPr>
          </a:p>
        </p:txBody>
      </p:sp>
    </p:spTree>
    <p:extLst>
      <p:ext uri="{BB962C8B-B14F-4D97-AF65-F5344CB8AC3E}">
        <p14:creationId xmlns:p14="http://schemas.microsoft.com/office/powerpoint/2010/main" val="1084317959"/>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84DD5029-0D44-28E7-BABA-0CC13B731E0E}"/>
              </a:ext>
            </a:extLst>
          </p:cNvPr>
          <p:cNvSpPr>
            <a:spLocks noGrp="1"/>
          </p:cNvSpPr>
          <p:nvPr>
            <p:ph type="body" sz="quarter" idx="14"/>
          </p:nvPr>
        </p:nvSpPr>
        <p:spPr/>
        <p:txBody>
          <a:bodyPr/>
          <a:lstStyle/>
          <a:p>
            <a:r>
              <a:rPr kumimoji="1" lang="en-US" altLang="ja-JP" sz="1600" i="0" u="none" strike="noStrike" kern="1200" cap="none" spc="0" normalizeH="0" baseline="0" noProof="0">
                <a:ln>
                  <a:noFill/>
                </a:ln>
                <a:solidFill>
                  <a:schemeClr val="tx1"/>
                </a:solidFill>
                <a:effectLst/>
                <a:uLnTx/>
                <a:uFill>
                  <a:solidFill>
                    <a:prstClr val="white"/>
                  </a:solidFill>
                </a:uFill>
                <a:latin typeface="+mn-lt"/>
                <a:ea typeface="+mn-ea"/>
                <a:cs typeface="+mn-cs"/>
              </a:rPr>
              <a:t>10-1-2. </a:t>
            </a:r>
            <a:r>
              <a:rPr kumimoji="1" lang="ja-JP" altLang="en-US" sz="1600" i="0" u="none" strike="noStrike" kern="1200" cap="none" spc="0" normalizeH="0" baseline="0" noProof="0">
                <a:ln>
                  <a:noFill/>
                </a:ln>
                <a:solidFill>
                  <a:schemeClr val="tx1"/>
                </a:solidFill>
                <a:effectLst/>
                <a:uLnTx/>
                <a:uFill>
                  <a:solidFill>
                    <a:prstClr val="white"/>
                  </a:solidFill>
                </a:uFill>
                <a:latin typeface="+mn-lt"/>
                <a:ea typeface="+mn-ea"/>
                <a:cs typeface="+mn-cs"/>
              </a:rPr>
              <a:t>脅威の識別</a:t>
            </a:r>
            <a:endParaRPr kumimoji="1" lang="ja-JP" altLang="en-US"/>
          </a:p>
        </p:txBody>
      </p:sp>
      <p:sp>
        <p:nvSpPr>
          <p:cNvPr id="5" name="スライド番号プレースホルダー 4">
            <a:extLst>
              <a:ext uri="{FF2B5EF4-FFF2-40B4-BE49-F238E27FC236}">
                <a16:creationId xmlns:a16="http://schemas.microsoft.com/office/drawing/2014/main" id="{3693C5AE-EA08-CBE3-0EED-2761FCA5EFCA}"/>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10</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2" name="テキスト プレースホルダー 1">
            <a:extLst>
              <a:ext uri="{FF2B5EF4-FFF2-40B4-BE49-F238E27FC236}">
                <a16:creationId xmlns:a16="http://schemas.microsoft.com/office/drawing/2014/main" id="{72A4D491-55A7-497E-303D-1CFA3B494061}"/>
              </a:ext>
            </a:extLst>
          </p:cNvPr>
          <p:cNvSpPr>
            <a:spLocks noGrp="1"/>
          </p:cNvSpPr>
          <p:nvPr>
            <p:ph type="body" sz="quarter" idx="25"/>
          </p:nvPr>
        </p:nvSpPr>
        <p:spPr>
          <a:xfrm>
            <a:off x="619200" y="835200"/>
            <a:ext cx="6238800" cy="417600"/>
          </a:xfrm>
        </p:spPr>
        <p:txBody>
          <a:bodyPr/>
          <a:lstStyle/>
          <a:p>
            <a:r>
              <a:rPr kumimoji="1" lang="ja-JP" altLang="en-US" u="sng">
                <a:uFill>
                  <a:solidFill>
                    <a:schemeClr val="bg1"/>
                  </a:solidFill>
                </a:uFill>
                <a:hlinkClick r:id="rId3" action="ppaction://hlinksldjump"/>
              </a:rPr>
              <a:t>第</a:t>
            </a:r>
            <a:r>
              <a:rPr kumimoji="1" lang="en-US" altLang="ja-JP" u="sng">
                <a:uFill>
                  <a:solidFill>
                    <a:schemeClr val="bg1"/>
                  </a:solidFill>
                </a:uFill>
                <a:hlinkClick r:id="rId3" action="ppaction://hlinksldjump"/>
              </a:rPr>
              <a:t>10</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a:t>
            </a:r>
            <a:r>
              <a:rPr lang="ja-JP" altLang="en-US" u="sng">
                <a:uFill>
                  <a:solidFill>
                    <a:schemeClr val="bg1"/>
                  </a:solidFill>
                </a:uFill>
                <a:hlinkClick r:id="rId3" action="ppaction://hlinksldjump"/>
              </a:rPr>
              <a:t> 脅威</a:t>
            </a:r>
            <a:r>
              <a:rPr kumimoji="1" lang="ja-JP" altLang="en-US" u="sng">
                <a:uFill>
                  <a:solidFill>
                    <a:schemeClr val="bg1"/>
                  </a:solidFill>
                </a:uFill>
                <a:hlinkClick r:id="rId3" action="ppaction://hlinksldjump"/>
              </a:rPr>
              <a:t>、脆弱性、</a:t>
            </a:r>
            <a:r>
              <a:rPr lang="ja-JP" altLang="en-US" u="sng">
                <a:uFill>
                  <a:solidFill>
                    <a:schemeClr val="bg1"/>
                  </a:solidFill>
                </a:uFill>
                <a:hlinkClick r:id="rId3" action="ppaction://hlinksldjump"/>
              </a:rPr>
              <a:t>リスク</a:t>
            </a:r>
            <a:r>
              <a:rPr kumimoji="1" lang="ja-JP" altLang="en-US" u="sng">
                <a:uFill>
                  <a:solidFill>
                    <a:schemeClr val="bg1"/>
                  </a:solidFill>
                </a:uFill>
                <a:hlinkClick r:id="rId3" action="ppaction://hlinksldjump"/>
              </a:rPr>
              <a:t>の定義と関係性</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lang="en-US" altLang="ja-JP" u="sng">
                <a:uFill>
                  <a:solidFill>
                    <a:schemeClr val="bg1"/>
                  </a:solidFill>
                </a:uFill>
                <a:hlinkClick r:id="rId3" action="ppaction://hlinksldjump"/>
              </a:rPr>
              <a:t>10-1.</a:t>
            </a:r>
            <a:r>
              <a:rPr lang="en-US" altLang="ja-JP" u="sng">
                <a:uFill>
                  <a:solidFill>
                    <a:schemeClr val="bg1"/>
                  </a:solidFill>
                </a:uFill>
              </a:rPr>
              <a:t> </a:t>
            </a:r>
            <a:r>
              <a:rPr lang="ja-JP" altLang="en-US" u="sng">
                <a:uFill>
                  <a:solidFill>
                    <a:schemeClr val="bg1"/>
                  </a:solidFill>
                </a:uFill>
              </a:rPr>
              <a:t>用語の定義および関係性と識別方法</a:t>
            </a:r>
            <a:endParaRPr kumimoji="1" lang="ja-JP" altLang="en-US" u="sng">
              <a:uFill>
                <a:solidFill>
                  <a:schemeClr val="bg1"/>
                </a:solidFill>
              </a:uFill>
            </a:endParaRPr>
          </a:p>
        </p:txBody>
      </p:sp>
      <p:sp>
        <p:nvSpPr>
          <p:cNvPr id="2" name="正方形/長方形 1">
            <a:extLst>
              <a:ext uri="{FF2B5EF4-FFF2-40B4-BE49-F238E27FC236}">
                <a16:creationId xmlns:a16="http://schemas.microsoft.com/office/drawing/2014/main" id="{733F91DF-71AF-958C-F5AB-5488B02E5CC8}"/>
              </a:ext>
            </a:extLst>
          </p:cNvPr>
          <p:cNvSpPr/>
          <p:nvPr/>
        </p:nvSpPr>
        <p:spPr>
          <a:xfrm>
            <a:off x="619200" y="2926828"/>
            <a:ext cx="5612400" cy="1601560"/>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9" name="テキスト プレースホルダー 3">
            <a:extLst>
              <a:ext uri="{FF2B5EF4-FFF2-40B4-BE49-F238E27FC236}">
                <a16:creationId xmlns:a16="http://schemas.microsoft.com/office/drawing/2014/main" id="{774A0323-CD8C-6F13-F252-ECD11DC08DA3}"/>
              </a:ext>
            </a:extLst>
          </p:cNvPr>
          <p:cNvSpPr txBox="1">
            <a:spLocks/>
          </p:cNvSpPr>
          <p:nvPr/>
        </p:nvSpPr>
        <p:spPr>
          <a:xfrm>
            <a:off x="622800" y="2000244"/>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脅威の識別</a:t>
            </a:r>
          </a:p>
        </p:txBody>
      </p:sp>
      <p:sp>
        <p:nvSpPr>
          <p:cNvPr id="21" name="テキスト ボックス 20">
            <a:extLst>
              <a:ext uri="{FF2B5EF4-FFF2-40B4-BE49-F238E27FC236}">
                <a16:creationId xmlns:a16="http://schemas.microsoft.com/office/drawing/2014/main" id="{EC5411EF-801E-A3A8-B624-691BAE56DD4F}"/>
              </a:ext>
            </a:extLst>
          </p:cNvPr>
          <p:cNvSpPr txBox="1"/>
          <p:nvPr/>
        </p:nvSpPr>
        <p:spPr>
          <a:xfrm>
            <a:off x="616597" y="2375960"/>
            <a:ext cx="5612399"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0" lang="ja-JP" altLang="en-US" sz="1050" b="0" i="0" u="none" strike="noStrike" kern="1200" cap="none" spc="0" normalizeH="0" baseline="0" noProof="0" dirty="0">
                <a:ln>
                  <a:noFill/>
                </a:ln>
                <a:solidFill>
                  <a:prstClr val="black"/>
                </a:solidFill>
                <a:effectLst/>
                <a:uLnTx/>
                <a:uFillTx/>
                <a:latin typeface="メイリオ"/>
                <a:ea typeface="メイリオ"/>
                <a:cs typeface="+mn-cs"/>
              </a:rPr>
              <a:t>脅威は「脆弱性」につけいり顕在化することで、組織に損失や損害を与える事故を生じさせます。脅威を、</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人為的脅威（意図的脅威、偶発的脅威）と環境的脅威に区別して把握することで、必要なセキュリティ対策を整理しやすくなります。</a:t>
            </a: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23" name="テキスト ボックス 22">
            <a:extLst>
              <a:ext uri="{FF2B5EF4-FFF2-40B4-BE49-F238E27FC236}">
                <a16:creationId xmlns:a16="http://schemas.microsoft.com/office/drawing/2014/main" id="{745B00BF-71B1-9944-0865-0E3F69B4D7C0}"/>
              </a:ext>
            </a:extLst>
          </p:cNvPr>
          <p:cNvSpPr txBox="1"/>
          <p:nvPr/>
        </p:nvSpPr>
        <p:spPr>
          <a:xfrm>
            <a:off x="616596" y="4502174"/>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45.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脅威の分類と、被害例と対策</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MSQA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ISMS</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推進マニュアル活用ガイドブック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2022</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年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1.0</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版</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p>
        </p:txBody>
      </p:sp>
      <p:grpSp>
        <p:nvGrpSpPr>
          <p:cNvPr id="24" name="グループ化 23">
            <a:extLst>
              <a:ext uri="{FF2B5EF4-FFF2-40B4-BE49-F238E27FC236}">
                <a16:creationId xmlns:a16="http://schemas.microsoft.com/office/drawing/2014/main" id="{68D6D903-6D77-C706-32B5-0DA2012384DF}"/>
              </a:ext>
            </a:extLst>
          </p:cNvPr>
          <p:cNvGrpSpPr/>
          <p:nvPr/>
        </p:nvGrpSpPr>
        <p:grpSpPr>
          <a:xfrm>
            <a:off x="1118281" y="3158491"/>
            <a:ext cx="4829210" cy="1323225"/>
            <a:chOff x="1393149" y="3483137"/>
            <a:chExt cx="4829210" cy="1323225"/>
          </a:xfrm>
        </p:grpSpPr>
        <p:sp>
          <p:nvSpPr>
            <p:cNvPr id="25" name="爆発: 14 pt 24">
              <a:extLst>
                <a:ext uri="{FF2B5EF4-FFF2-40B4-BE49-F238E27FC236}">
                  <a16:creationId xmlns:a16="http://schemas.microsoft.com/office/drawing/2014/main" id="{1627B0D3-8832-25B2-AEC4-D3C128CCB016}"/>
                </a:ext>
              </a:extLst>
            </p:cNvPr>
            <p:cNvSpPr/>
            <p:nvPr/>
          </p:nvSpPr>
          <p:spPr>
            <a:xfrm>
              <a:off x="1393149" y="3483137"/>
              <a:ext cx="1164287" cy="666806"/>
            </a:xfrm>
            <a:prstGeom prst="irregularSeal2">
              <a:avLst/>
            </a:prstGeom>
            <a:solidFill>
              <a:srgbClr val="A197FF"/>
            </a:solid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脅威</a:t>
              </a:r>
            </a:p>
          </p:txBody>
        </p:sp>
        <p:sp>
          <p:nvSpPr>
            <p:cNvPr id="26" name="四角形: 角を丸くする 25">
              <a:extLst>
                <a:ext uri="{FF2B5EF4-FFF2-40B4-BE49-F238E27FC236}">
                  <a16:creationId xmlns:a16="http://schemas.microsoft.com/office/drawing/2014/main" id="{A3F03C3C-BA3F-F3DF-53E1-F659FFABADDE}"/>
                </a:ext>
              </a:extLst>
            </p:cNvPr>
            <p:cNvSpPr/>
            <p:nvPr/>
          </p:nvSpPr>
          <p:spPr>
            <a:xfrm>
              <a:off x="3416159" y="3513815"/>
              <a:ext cx="2806200" cy="1292547"/>
            </a:xfrm>
            <a:prstGeom prst="roundRect">
              <a:avLst/>
            </a:prstGeom>
            <a:no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自組織（部門）</a:t>
              </a:r>
            </a:p>
          </p:txBody>
        </p:sp>
        <p:sp>
          <p:nvSpPr>
            <p:cNvPr id="27" name="部分円 26">
              <a:extLst>
                <a:ext uri="{FF2B5EF4-FFF2-40B4-BE49-F238E27FC236}">
                  <a16:creationId xmlns:a16="http://schemas.microsoft.com/office/drawing/2014/main" id="{AE1F1378-695D-FD2A-E561-28A9E79A0400}"/>
                </a:ext>
              </a:extLst>
            </p:cNvPr>
            <p:cNvSpPr/>
            <p:nvPr/>
          </p:nvSpPr>
          <p:spPr>
            <a:xfrm rot="14153598">
              <a:off x="3087518" y="3739237"/>
              <a:ext cx="478273" cy="482934"/>
            </a:xfrm>
            <a:prstGeom prst="pie">
              <a:avLst/>
            </a:prstGeom>
            <a:solidFill>
              <a:schemeClr val="bg2">
                <a:lumMod val="5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8" name="矢印: 右 27">
              <a:extLst>
                <a:ext uri="{FF2B5EF4-FFF2-40B4-BE49-F238E27FC236}">
                  <a16:creationId xmlns:a16="http://schemas.microsoft.com/office/drawing/2014/main" id="{B85FFF03-D3C9-AC79-0E9A-58D3A9DDD047}"/>
                </a:ext>
              </a:extLst>
            </p:cNvPr>
            <p:cNvSpPr/>
            <p:nvPr/>
          </p:nvSpPr>
          <p:spPr>
            <a:xfrm rot="792124">
              <a:off x="2635244" y="3796390"/>
              <a:ext cx="505335" cy="153100"/>
            </a:xfrm>
            <a:prstGeom prst="rightArrow">
              <a:avLst/>
            </a:prstGeom>
            <a:solidFill>
              <a:srgbClr val="FF0000"/>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pSp>
      <p:sp>
        <p:nvSpPr>
          <p:cNvPr id="29" name="テキスト ボックス 28">
            <a:extLst>
              <a:ext uri="{FF2B5EF4-FFF2-40B4-BE49-F238E27FC236}">
                <a16:creationId xmlns:a16="http://schemas.microsoft.com/office/drawing/2014/main" id="{79053716-C9C2-D6D7-B863-56EC0B4D22D6}"/>
              </a:ext>
            </a:extLst>
          </p:cNvPr>
          <p:cNvSpPr txBox="1"/>
          <p:nvPr/>
        </p:nvSpPr>
        <p:spPr>
          <a:xfrm>
            <a:off x="3343721" y="3375015"/>
            <a:ext cx="2507347" cy="111569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脆弱性</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意識が低い</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ルール、規則が周知されていない</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ルール、規則を順守できていない</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重要なシステムの監視ができてない</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リスク対策が十分ではない</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セキュリティホールのある古いバージョンのソフトウェアを使用している　など</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0" name="テキスト ボックス 29">
            <a:extLst>
              <a:ext uri="{FF2B5EF4-FFF2-40B4-BE49-F238E27FC236}">
                <a16:creationId xmlns:a16="http://schemas.microsoft.com/office/drawing/2014/main" id="{FB83BDDE-7274-A99B-36B0-43A7E388BA02}"/>
              </a:ext>
            </a:extLst>
          </p:cNvPr>
          <p:cNvSpPr txBox="1"/>
          <p:nvPr/>
        </p:nvSpPr>
        <p:spPr>
          <a:xfrm>
            <a:off x="652987" y="2948975"/>
            <a:ext cx="5612400" cy="25391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リスク：脅威が脆弱性（弱点）につけいる</a:t>
            </a:r>
          </a:p>
        </p:txBody>
      </p:sp>
      <p:sp>
        <p:nvSpPr>
          <p:cNvPr id="31" name="テキスト ボックス 30">
            <a:extLst>
              <a:ext uri="{FF2B5EF4-FFF2-40B4-BE49-F238E27FC236}">
                <a16:creationId xmlns:a16="http://schemas.microsoft.com/office/drawing/2014/main" id="{64A7219A-2AF9-5865-FF72-251DC8EB4170}"/>
              </a:ext>
            </a:extLst>
          </p:cNvPr>
          <p:cNvSpPr txBox="1"/>
          <p:nvPr/>
        </p:nvSpPr>
        <p:spPr>
          <a:xfrm>
            <a:off x="634792" y="8963078"/>
            <a:ext cx="5612400" cy="21544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a:t>
            </a: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偶発的脅威（</a:t>
            </a:r>
            <a: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t>Accidental</a:t>
            </a: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D</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a:t>
            </a: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意図的脅威（</a:t>
            </a:r>
            <a: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t>Deliberate</a:t>
            </a: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E</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a:t>
            </a: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環境的脅威（</a:t>
            </a:r>
            <a: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t>Environmental</a:t>
            </a: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32" name="表 31">
            <a:extLst>
              <a:ext uri="{FF2B5EF4-FFF2-40B4-BE49-F238E27FC236}">
                <a16:creationId xmlns:a16="http://schemas.microsoft.com/office/drawing/2014/main" id="{F95A4223-983B-7CD1-FFD3-D30AF4BD430C}"/>
              </a:ext>
            </a:extLst>
          </p:cNvPr>
          <p:cNvGraphicFramePr>
            <a:graphicFrameLocks noGrp="1"/>
          </p:cNvGraphicFramePr>
          <p:nvPr>
            <p:extLst>
              <p:ext uri="{D42A27DB-BD31-4B8C-83A1-F6EECF244321}">
                <p14:modId xmlns:p14="http://schemas.microsoft.com/office/powerpoint/2010/main" val="3635162692"/>
              </p:ext>
            </p:extLst>
          </p:nvPr>
        </p:nvGraphicFramePr>
        <p:xfrm>
          <a:off x="634792" y="4799631"/>
          <a:ext cx="5612400" cy="4098984"/>
        </p:xfrm>
        <a:graphic>
          <a:graphicData uri="http://schemas.openxmlformats.org/drawingml/2006/table">
            <a:tbl>
              <a:tblPr firstRow="1" bandRow="1">
                <a:tableStyleId>{5C22544A-7EE6-4342-B048-85BDC9FD1C3A}</a:tableStyleId>
              </a:tblPr>
              <a:tblGrid>
                <a:gridCol w="1519899">
                  <a:extLst>
                    <a:ext uri="{9D8B030D-6E8A-4147-A177-3AD203B41FA5}">
                      <a16:colId xmlns:a16="http://schemas.microsoft.com/office/drawing/2014/main" val="2775105586"/>
                    </a:ext>
                  </a:extLst>
                </a:gridCol>
                <a:gridCol w="3246351">
                  <a:extLst>
                    <a:ext uri="{9D8B030D-6E8A-4147-A177-3AD203B41FA5}">
                      <a16:colId xmlns:a16="http://schemas.microsoft.com/office/drawing/2014/main" val="163082409"/>
                    </a:ext>
                  </a:extLst>
                </a:gridCol>
                <a:gridCol w="846150">
                  <a:extLst>
                    <a:ext uri="{9D8B030D-6E8A-4147-A177-3AD203B41FA5}">
                      <a16:colId xmlns:a16="http://schemas.microsoft.com/office/drawing/2014/main" val="1442623366"/>
                    </a:ext>
                  </a:extLst>
                </a:gridCol>
              </a:tblGrid>
              <a:tr h="201298">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lang="ja-JP" altLang="en-US" sz="800" b="1">
                          <a:solidFill>
                            <a:schemeClr val="bg1"/>
                          </a:solidFill>
                          <a:latin typeface="+mn-ea"/>
                          <a:ea typeface="+mn-ea"/>
                        </a:rPr>
                        <a:t>類型</a:t>
                      </a:r>
                      <a:endParaRPr lang="en-US" altLang="ja-JP" sz="80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lang="ja-JP" altLang="en-US" sz="800" b="1">
                          <a:solidFill>
                            <a:schemeClr val="bg1"/>
                          </a:solidFill>
                          <a:latin typeface="+mn-ea"/>
                          <a:ea typeface="+mn-ea"/>
                        </a:rPr>
                        <a:t>脅威</a:t>
                      </a:r>
                      <a:endParaRPr lang="en-US" altLang="ja-JP" sz="80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lang="ja-JP" altLang="en-US" sz="800" b="1">
                          <a:solidFill>
                            <a:schemeClr val="bg1"/>
                          </a:solidFill>
                          <a:latin typeface="+mn-ea"/>
                          <a:ea typeface="+mn-ea"/>
                        </a:rPr>
                        <a:t>原因</a:t>
                      </a:r>
                      <a:endParaRPr lang="en-US" altLang="ja-JP" sz="80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388873769"/>
                  </a:ext>
                </a:extLst>
              </a:tr>
              <a:tr h="275649">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lang="ja-JP" altLang="en-US" sz="800" b="1">
                          <a:solidFill>
                            <a:schemeClr val="tx1"/>
                          </a:solidFill>
                          <a:latin typeface="+mn-ea"/>
                          <a:ea typeface="+mn-ea"/>
                        </a:rPr>
                        <a:t>物理的損傷</a:t>
                      </a:r>
                      <a:endParaRPr lang="en-US" altLang="ja-JP" sz="800" b="1">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lang="ja-JP" altLang="en-US" sz="800" b="0">
                          <a:solidFill>
                            <a:schemeClr val="tx1"/>
                          </a:solidFill>
                          <a:latin typeface="+mn-ea"/>
                          <a:ea typeface="+mn-ea"/>
                        </a:rPr>
                        <a:t>火災、水害、汚染、大事故、機器や媒体の破壊、粉塵、腐食、凍結</a:t>
                      </a:r>
                      <a:endParaRPr lang="en-US" altLang="ja-JP" sz="8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lang="en-US" altLang="ja-JP" sz="800" b="0">
                          <a:solidFill>
                            <a:schemeClr val="tx1"/>
                          </a:solidFill>
                          <a:latin typeface="+mn-ea"/>
                          <a:ea typeface="+mn-ea"/>
                        </a:rPr>
                        <a:t>A/D/E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887309725"/>
                  </a:ext>
                </a:extLst>
              </a:tr>
              <a:tr h="201298">
                <a:tc>
                  <a:txBody>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1">
                          <a:solidFill>
                            <a:schemeClr val="tx1"/>
                          </a:solidFill>
                          <a:latin typeface="+mn-ea"/>
                          <a:ea typeface="+mn-ea"/>
                        </a:rPr>
                        <a:t>自然現象</a:t>
                      </a:r>
                      <a:endParaRPr lang="en-US" altLang="ja-JP" sz="800" b="1">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0">
                          <a:solidFill>
                            <a:schemeClr val="tx1"/>
                          </a:solidFill>
                          <a:latin typeface="+mn-ea"/>
                          <a:ea typeface="+mn-ea"/>
                        </a:rPr>
                        <a:t>気候、地震、火山活動、気象現象、洪水</a:t>
                      </a:r>
                      <a:endParaRPr lang="en-US" altLang="ja-JP" sz="8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800" b="0">
                          <a:solidFill>
                            <a:schemeClr val="tx1"/>
                          </a:solidFill>
                          <a:latin typeface="+mn-ea"/>
                          <a:ea typeface="+mn-ea"/>
                        </a:rPr>
                        <a:t>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752367552"/>
                  </a:ext>
                </a:extLst>
              </a:tr>
              <a:tr h="201298">
                <a:tc rowSpan="2">
                  <a:txBody>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1">
                          <a:solidFill>
                            <a:schemeClr val="tx1"/>
                          </a:solidFill>
                          <a:latin typeface="+mn-ea"/>
                          <a:ea typeface="+mn-ea"/>
                        </a:rPr>
                        <a:t>重要なサービスの喪失</a:t>
                      </a:r>
                      <a:endParaRPr lang="en-US" altLang="ja-JP" sz="800" b="1">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0">
                          <a:solidFill>
                            <a:schemeClr val="tx1"/>
                          </a:solidFill>
                          <a:latin typeface="+mn-ea"/>
                          <a:ea typeface="+mn-ea"/>
                        </a:rPr>
                        <a:t>空調や給水システムの故障</a:t>
                      </a:r>
                      <a:r>
                        <a:rPr lang="en-US" altLang="ja-JP" sz="800" b="0">
                          <a:solidFill>
                            <a:schemeClr val="tx1"/>
                          </a:solidFill>
                          <a:latin typeface="+mn-ea"/>
                          <a:ea typeface="+mn-ea"/>
                        </a:rPr>
                        <a:t>/</a:t>
                      </a:r>
                      <a:r>
                        <a:rPr lang="ja-JP" altLang="en-US" sz="800" b="0">
                          <a:solidFill>
                            <a:schemeClr val="tx1"/>
                          </a:solidFill>
                          <a:latin typeface="+mn-ea"/>
                          <a:ea typeface="+mn-ea"/>
                        </a:rPr>
                        <a:t>電気通信機器の故障</a:t>
                      </a:r>
                      <a:endParaRPr lang="en-US" altLang="ja-JP" sz="8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800" b="0">
                          <a:solidFill>
                            <a:schemeClr val="tx1"/>
                          </a:solidFill>
                          <a:latin typeface="+mn-ea"/>
                          <a:ea typeface="+mn-ea"/>
                        </a:rPr>
                        <a:t>A/D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78193890"/>
                  </a:ext>
                </a:extLst>
              </a:tr>
              <a:tr h="201298">
                <a:tc vMerge="1">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endParaRPr lang="en-US" altLang="ja-JP" sz="800" b="1">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0">
                          <a:solidFill>
                            <a:schemeClr val="tx1"/>
                          </a:solidFill>
                          <a:latin typeface="+mn-ea"/>
                          <a:ea typeface="+mn-ea"/>
                        </a:rPr>
                        <a:t>電力供給の停止</a:t>
                      </a:r>
                      <a:endParaRPr lang="en-US" altLang="ja-JP" sz="8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800" b="0">
                          <a:solidFill>
                            <a:schemeClr val="tx1"/>
                          </a:solidFill>
                          <a:latin typeface="+mn-ea"/>
                          <a:ea typeface="+mn-ea"/>
                        </a:rPr>
                        <a:t>A/D/E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788961368"/>
                  </a:ext>
                </a:extLst>
              </a:tr>
              <a:tr h="346116">
                <a:tc rowSpan="2">
                  <a:txBody>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1">
                          <a:solidFill>
                            <a:schemeClr val="tx1"/>
                          </a:solidFill>
                          <a:latin typeface="+mn-ea"/>
                          <a:ea typeface="+mn-ea"/>
                        </a:rPr>
                        <a:t>情報を危うくすること</a:t>
                      </a:r>
                      <a:endParaRPr lang="en-US" altLang="ja-JP" sz="800" b="1">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0">
                          <a:solidFill>
                            <a:schemeClr val="tx1"/>
                          </a:solidFill>
                          <a:latin typeface="+mn-ea"/>
                          <a:ea typeface="+mn-ea"/>
                        </a:rPr>
                        <a:t>遠隔スパイ行為、盗聴、媒体や文章の盗難、機器の盗難、再利用または廃棄した媒体からの復元、ハードウェアの改ざん、位置検知</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800" b="0">
                          <a:solidFill>
                            <a:schemeClr val="tx1"/>
                          </a:solidFill>
                          <a:latin typeface="+mn-ea"/>
                          <a:ea typeface="+mn-ea"/>
                        </a:rPr>
                        <a:t>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361861997"/>
                  </a:ext>
                </a:extLst>
              </a:tr>
              <a:tr h="201298">
                <a:tc vMerge="1">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endParaRPr lang="en-US" altLang="ja-JP" sz="800" b="1">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0">
                          <a:solidFill>
                            <a:schemeClr val="tx1"/>
                          </a:solidFill>
                          <a:latin typeface="+mn-ea"/>
                          <a:ea typeface="+mn-ea"/>
                        </a:rPr>
                        <a:t>漏えい・信頼できない情報源からのデータ・ソフトウェアの改ざん</a:t>
                      </a:r>
                      <a:endParaRPr lang="en-US" altLang="ja-JP" sz="8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800" b="0">
                          <a:solidFill>
                            <a:schemeClr val="tx1"/>
                          </a:solidFill>
                          <a:latin typeface="+mn-ea"/>
                          <a:ea typeface="+mn-ea"/>
                        </a:rPr>
                        <a:t>A/D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24277817"/>
                  </a:ext>
                </a:extLst>
              </a:tr>
              <a:tr h="201298">
                <a:tc rowSpan="2">
                  <a:txBody>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1">
                          <a:solidFill>
                            <a:schemeClr val="tx1"/>
                          </a:solidFill>
                          <a:latin typeface="+mn-ea"/>
                          <a:ea typeface="+mn-ea"/>
                        </a:rPr>
                        <a:t>技術的な故障</a:t>
                      </a:r>
                      <a:endParaRPr lang="en-US" altLang="ja-JP" sz="800" b="1">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0">
                          <a:solidFill>
                            <a:schemeClr val="tx1"/>
                          </a:solidFill>
                          <a:latin typeface="+mn-ea"/>
                          <a:ea typeface="+mn-ea"/>
                        </a:rPr>
                        <a:t>機器の故障、機器の誤動作、ソフトウェアの誤作動</a:t>
                      </a:r>
                      <a:endParaRPr lang="en-US" altLang="ja-JP" sz="8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800" b="0">
                          <a:solidFill>
                            <a:schemeClr val="tx1"/>
                          </a:solidFill>
                          <a:latin typeface="+mn-ea"/>
                          <a:ea typeface="+mn-ea"/>
                        </a:rPr>
                        <a:t>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44486701"/>
                  </a:ext>
                </a:extLst>
              </a:tr>
              <a:tr h="201298">
                <a:tc vMerge="1">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endParaRPr lang="en-US" altLang="ja-JP" sz="800" b="1">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0">
                          <a:solidFill>
                            <a:schemeClr val="tx1"/>
                          </a:solidFill>
                          <a:latin typeface="+mn-ea"/>
                          <a:ea typeface="+mn-ea"/>
                        </a:rPr>
                        <a:t>情報システムの飽和、情報システムの保守に関する違反</a:t>
                      </a:r>
                      <a:endParaRPr lang="en-US" altLang="ja-JP" sz="8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800" b="0">
                          <a:solidFill>
                            <a:schemeClr val="tx1"/>
                          </a:solidFill>
                          <a:latin typeface="+mn-ea"/>
                          <a:ea typeface="+mn-ea"/>
                        </a:rPr>
                        <a:t>A/D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26877328"/>
                  </a:ext>
                </a:extLst>
              </a:tr>
              <a:tr h="346116">
                <a:tc rowSpan="2">
                  <a:txBody>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1">
                          <a:solidFill>
                            <a:schemeClr val="tx1"/>
                          </a:solidFill>
                          <a:latin typeface="+mn-ea"/>
                          <a:ea typeface="+mn-ea"/>
                        </a:rPr>
                        <a:t>認可されていない行為</a:t>
                      </a:r>
                      <a:endParaRPr lang="en-US" altLang="ja-JP" sz="800" b="1">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0">
                          <a:solidFill>
                            <a:schemeClr val="tx1"/>
                          </a:solidFill>
                          <a:latin typeface="+mn-ea"/>
                          <a:ea typeface="+mn-ea"/>
                        </a:rPr>
                        <a:t>許可されていない機器の使用、ソフトウェアの不正コピー、データの破壊、データの違法な処理</a:t>
                      </a:r>
                      <a:endParaRPr lang="en-US" altLang="ja-JP" sz="8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800" b="0">
                          <a:solidFill>
                            <a:schemeClr val="tx1"/>
                          </a:solidFill>
                          <a:latin typeface="+mn-ea"/>
                          <a:ea typeface="+mn-ea"/>
                        </a:rPr>
                        <a:t>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155551904"/>
                  </a:ext>
                </a:extLst>
              </a:tr>
              <a:tr h="201298">
                <a:tc vMerge="1">
                  <a:txBody>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endParaRPr lang="en-US" altLang="ja-JP" sz="800" b="1">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0">
                          <a:solidFill>
                            <a:schemeClr val="tx1"/>
                          </a:solidFill>
                          <a:latin typeface="+mn-ea"/>
                          <a:ea typeface="+mn-ea"/>
                        </a:rPr>
                        <a:t>海賊版または（不正）コピーソフトウェアの使用</a:t>
                      </a:r>
                      <a:endParaRPr lang="en-US" altLang="ja-JP" sz="8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800" b="0">
                          <a:solidFill>
                            <a:schemeClr val="tx1"/>
                          </a:solidFill>
                          <a:latin typeface="+mn-ea"/>
                          <a:ea typeface="+mn-ea"/>
                        </a:rPr>
                        <a:t>A/D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850347092"/>
                  </a:ext>
                </a:extLst>
              </a:tr>
              <a:tr h="201298">
                <a:tc rowSpan="3">
                  <a:txBody>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1">
                          <a:solidFill>
                            <a:schemeClr val="tx1"/>
                          </a:solidFill>
                          <a:latin typeface="+mn-ea"/>
                          <a:ea typeface="+mn-ea"/>
                        </a:rPr>
                        <a:t>機能を危うくすること</a:t>
                      </a:r>
                      <a:endParaRPr lang="en-US" altLang="ja-JP" sz="800" b="1">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0">
                          <a:solidFill>
                            <a:schemeClr val="tx1"/>
                          </a:solidFill>
                          <a:latin typeface="+mn-ea"/>
                          <a:ea typeface="+mn-ea"/>
                        </a:rPr>
                        <a:t>使用時のミス</a:t>
                      </a:r>
                      <a:endParaRPr lang="en-US" altLang="ja-JP" sz="8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800" b="0">
                          <a:solidFill>
                            <a:schemeClr val="tx1"/>
                          </a:solidFill>
                          <a:latin typeface="+mn-ea"/>
                          <a:ea typeface="+mn-ea"/>
                        </a:rPr>
                        <a:t>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31614289"/>
                  </a:ext>
                </a:extLst>
              </a:tr>
              <a:tr h="201298">
                <a:tc vMerge="1">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endParaRPr lang="en-US" altLang="ja-JP" sz="800" b="1">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0">
                          <a:solidFill>
                            <a:schemeClr val="tx1"/>
                          </a:solidFill>
                          <a:latin typeface="+mn-ea"/>
                          <a:ea typeface="+mn-ea"/>
                        </a:rPr>
                        <a:t>権限の乱用</a:t>
                      </a:r>
                      <a:r>
                        <a:rPr lang="en-US" altLang="ja-JP" sz="800" b="0">
                          <a:solidFill>
                            <a:schemeClr val="tx1"/>
                          </a:solidFill>
                          <a:latin typeface="+mn-ea"/>
                          <a:ea typeface="+mn-ea"/>
                        </a:rPr>
                        <a:t>/</a:t>
                      </a:r>
                      <a:r>
                        <a:rPr lang="ja-JP" altLang="en-US" sz="800" b="0">
                          <a:solidFill>
                            <a:schemeClr val="tx1"/>
                          </a:solidFill>
                          <a:latin typeface="+mn-ea"/>
                          <a:ea typeface="+mn-ea"/>
                        </a:rPr>
                        <a:t>権限の詐称</a:t>
                      </a:r>
                      <a:endParaRPr lang="en-US" altLang="ja-JP" sz="8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800" b="0">
                          <a:solidFill>
                            <a:schemeClr val="tx1"/>
                          </a:solidFill>
                          <a:latin typeface="+mn-ea"/>
                          <a:ea typeface="+mn-ea"/>
                        </a:rPr>
                        <a:t>A/D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51138338"/>
                  </a:ext>
                </a:extLst>
              </a:tr>
              <a:tr h="201298">
                <a:tc vMerge="1">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endParaRPr lang="en-US" altLang="ja-JP" sz="800" b="1">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0">
                          <a:solidFill>
                            <a:schemeClr val="tx1"/>
                          </a:solidFill>
                          <a:latin typeface="+mn-ea"/>
                          <a:ea typeface="+mn-ea"/>
                        </a:rPr>
                        <a:t>要員の可用性に関する違反</a:t>
                      </a:r>
                      <a:endParaRPr lang="en-US" altLang="ja-JP" sz="8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800" b="0" dirty="0">
                          <a:solidFill>
                            <a:schemeClr val="tx1"/>
                          </a:solidFill>
                          <a:latin typeface="+mn-ea"/>
                          <a:ea typeface="+mn-ea"/>
                        </a:rPr>
                        <a:t>A/D/E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590665157"/>
                  </a:ext>
                </a:extLst>
              </a:tr>
            </a:tbl>
          </a:graphicData>
        </a:graphic>
      </p:graphicFrame>
      <p:sp>
        <p:nvSpPr>
          <p:cNvPr id="33" name="テキスト ボックス 32">
            <a:extLst>
              <a:ext uri="{FF2B5EF4-FFF2-40B4-BE49-F238E27FC236}">
                <a16:creationId xmlns:a16="http://schemas.microsoft.com/office/drawing/2014/main" id="{F841A30D-879A-1B01-6AB2-7BDF1CF8F49D}"/>
              </a:ext>
            </a:extLst>
          </p:cNvPr>
          <p:cNvSpPr txBox="1"/>
          <p:nvPr/>
        </p:nvSpPr>
        <p:spPr>
          <a:xfrm>
            <a:off x="616596" y="9157710"/>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脅威の一覧表の例</a:t>
            </a:r>
            <a:b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 27005</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p>
        </p:txBody>
      </p:sp>
    </p:spTree>
    <p:extLst>
      <p:ext uri="{BB962C8B-B14F-4D97-AF65-F5344CB8AC3E}">
        <p14:creationId xmlns:p14="http://schemas.microsoft.com/office/powerpoint/2010/main" val="904094089"/>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84DD5029-0D44-28E7-BABA-0CC13B731E0E}"/>
              </a:ext>
            </a:extLst>
          </p:cNvPr>
          <p:cNvSpPr>
            <a:spLocks noGrp="1"/>
          </p:cNvSpPr>
          <p:nvPr>
            <p:ph type="body" sz="quarter" idx="14"/>
          </p:nvPr>
        </p:nvSpPr>
        <p:spPr/>
        <p:txBody>
          <a:bodyPr/>
          <a:lstStyle/>
          <a:p>
            <a:r>
              <a:rPr kumimoji="1" lang="en-US" altLang="ja-JP" sz="1600" i="0" u="none" strike="noStrike" kern="1200" cap="none" spc="0" normalizeH="0" baseline="0" noProof="0">
                <a:ln>
                  <a:noFill/>
                </a:ln>
                <a:solidFill>
                  <a:schemeClr val="tx1"/>
                </a:solidFill>
                <a:effectLst/>
                <a:uLnTx/>
                <a:uFill>
                  <a:solidFill>
                    <a:prstClr val="white"/>
                  </a:solidFill>
                </a:uFill>
                <a:latin typeface="+mn-lt"/>
                <a:ea typeface="+mn-ea"/>
                <a:cs typeface="+mn-cs"/>
              </a:rPr>
              <a:t>10-1-2. </a:t>
            </a:r>
            <a:r>
              <a:rPr kumimoji="1" lang="ja-JP" altLang="en-US" sz="1600" i="0" u="none" strike="noStrike" kern="1200" cap="none" spc="0" normalizeH="0" baseline="0" noProof="0">
                <a:ln>
                  <a:noFill/>
                </a:ln>
                <a:solidFill>
                  <a:schemeClr val="tx1"/>
                </a:solidFill>
                <a:effectLst/>
                <a:uLnTx/>
                <a:uFill>
                  <a:solidFill>
                    <a:prstClr val="white"/>
                  </a:solidFill>
                </a:uFill>
                <a:latin typeface="+mn-lt"/>
                <a:ea typeface="+mn-ea"/>
                <a:cs typeface="+mn-cs"/>
              </a:rPr>
              <a:t>脅威の識別</a:t>
            </a:r>
            <a:endParaRPr kumimoji="1" lang="ja-JP" altLang="en-US"/>
          </a:p>
        </p:txBody>
      </p:sp>
      <p:sp>
        <p:nvSpPr>
          <p:cNvPr id="5" name="スライド番号プレースホルダー 4">
            <a:extLst>
              <a:ext uri="{FF2B5EF4-FFF2-40B4-BE49-F238E27FC236}">
                <a16:creationId xmlns:a16="http://schemas.microsoft.com/office/drawing/2014/main" id="{3693C5AE-EA08-CBE3-0EED-2761FCA5EFCA}"/>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10</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テキスト プレースホルダー 1">
            <a:extLst>
              <a:ext uri="{FF2B5EF4-FFF2-40B4-BE49-F238E27FC236}">
                <a16:creationId xmlns:a16="http://schemas.microsoft.com/office/drawing/2014/main" id="{AD4DA12B-DB8E-9211-DFC7-C87D1CBDDEF3}"/>
              </a:ext>
            </a:extLst>
          </p:cNvPr>
          <p:cNvSpPr>
            <a:spLocks noGrp="1"/>
          </p:cNvSpPr>
          <p:nvPr>
            <p:ph type="body" sz="quarter" idx="25"/>
          </p:nvPr>
        </p:nvSpPr>
        <p:spPr>
          <a:xfrm>
            <a:off x="619200" y="835200"/>
            <a:ext cx="6238800" cy="417600"/>
          </a:xfrm>
        </p:spPr>
        <p:txBody>
          <a:bodyPr/>
          <a:lstStyle/>
          <a:p>
            <a:r>
              <a:rPr kumimoji="1" lang="ja-JP" altLang="en-US" u="sng">
                <a:uFill>
                  <a:solidFill>
                    <a:schemeClr val="bg1"/>
                  </a:solidFill>
                </a:uFill>
                <a:hlinkClick r:id="rId3" action="ppaction://hlinksldjump"/>
              </a:rPr>
              <a:t>第</a:t>
            </a:r>
            <a:r>
              <a:rPr kumimoji="1" lang="en-US" altLang="ja-JP" u="sng">
                <a:uFill>
                  <a:solidFill>
                    <a:schemeClr val="bg1"/>
                  </a:solidFill>
                </a:uFill>
                <a:hlinkClick r:id="rId3" action="ppaction://hlinksldjump"/>
              </a:rPr>
              <a:t>10</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a:t>
            </a:r>
            <a:r>
              <a:rPr lang="ja-JP" altLang="en-US" u="sng">
                <a:uFill>
                  <a:solidFill>
                    <a:schemeClr val="bg1"/>
                  </a:solidFill>
                </a:uFill>
                <a:hlinkClick r:id="rId3" action="ppaction://hlinksldjump"/>
              </a:rPr>
              <a:t> 脅威</a:t>
            </a:r>
            <a:r>
              <a:rPr kumimoji="1" lang="ja-JP" altLang="en-US" u="sng">
                <a:uFill>
                  <a:solidFill>
                    <a:schemeClr val="bg1"/>
                  </a:solidFill>
                </a:uFill>
                <a:hlinkClick r:id="rId3" action="ppaction://hlinksldjump"/>
              </a:rPr>
              <a:t>、脆弱性、</a:t>
            </a:r>
            <a:r>
              <a:rPr lang="ja-JP" altLang="en-US" u="sng">
                <a:uFill>
                  <a:solidFill>
                    <a:schemeClr val="bg1"/>
                  </a:solidFill>
                </a:uFill>
                <a:hlinkClick r:id="rId3" action="ppaction://hlinksldjump"/>
              </a:rPr>
              <a:t>リスク</a:t>
            </a:r>
            <a:r>
              <a:rPr kumimoji="1" lang="ja-JP" altLang="en-US" u="sng">
                <a:uFill>
                  <a:solidFill>
                    <a:schemeClr val="bg1"/>
                  </a:solidFill>
                </a:uFill>
                <a:hlinkClick r:id="rId3" action="ppaction://hlinksldjump"/>
              </a:rPr>
              <a:t>の定義と関係性</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lang="en-US" altLang="ja-JP" u="sng">
                <a:uFill>
                  <a:solidFill>
                    <a:schemeClr val="bg1"/>
                  </a:solidFill>
                </a:uFill>
                <a:hlinkClick r:id="rId3" action="ppaction://hlinksldjump"/>
              </a:rPr>
              <a:t>10-1.</a:t>
            </a:r>
            <a:r>
              <a:rPr lang="en-US" altLang="ja-JP" u="sng">
                <a:uFill>
                  <a:solidFill>
                    <a:schemeClr val="bg1"/>
                  </a:solidFill>
                </a:uFill>
              </a:rPr>
              <a:t> </a:t>
            </a:r>
            <a:r>
              <a:rPr lang="ja-JP" altLang="en-US" u="sng">
                <a:uFill>
                  <a:solidFill>
                    <a:schemeClr val="bg1"/>
                  </a:solidFill>
                </a:uFill>
              </a:rPr>
              <a:t>用語の定義および関係性と識別方法</a:t>
            </a:r>
            <a:endParaRPr kumimoji="1" lang="ja-JP" altLang="en-US" u="sng">
              <a:uFill>
                <a:solidFill>
                  <a:schemeClr val="bg1"/>
                </a:solidFill>
              </a:uFill>
            </a:endParaRPr>
          </a:p>
        </p:txBody>
      </p:sp>
      <p:graphicFrame>
        <p:nvGraphicFramePr>
          <p:cNvPr id="2" name="表 1">
            <a:extLst>
              <a:ext uri="{FF2B5EF4-FFF2-40B4-BE49-F238E27FC236}">
                <a16:creationId xmlns:a16="http://schemas.microsoft.com/office/drawing/2014/main" id="{B6061D83-0E85-636E-DA91-CC69F2F9D401}"/>
              </a:ext>
            </a:extLst>
          </p:cNvPr>
          <p:cNvGraphicFramePr>
            <a:graphicFrameLocks noGrp="1"/>
          </p:cNvGraphicFramePr>
          <p:nvPr>
            <p:extLst>
              <p:ext uri="{D42A27DB-BD31-4B8C-83A1-F6EECF244321}">
                <p14:modId xmlns:p14="http://schemas.microsoft.com/office/powerpoint/2010/main" val="1663636285"/>
              </p:ext>
            </p:extLst>
          </p:nvPr>
        </p:nvGraphicFramePr>
        <p:xfrm>
          <a:off x="628488" y="3275412"/>
          <a:ext cx="5612400" cy="3169920"/>
        </p:xfrm>
        <a:graphic>
          <a:graphicData uri="http://schemas.openxmlformats.org/drawingml/2006/table">
            <a:tbl>
              <a:tblPr firstRow="1" bandRow="1">
                <a:tableStyleId>{5C22544A-7EE6-4342-B048-85BDC9FD1C3A}</a:tableStyleId>
              </a:tblPr>
              <a:tblGrid>
                <a:gridCol w="390734">
                  <a:extLst>
                    <a:ext uri="{9D8B030D-6E8A-4147-A177-3AD203B41FA5}">
                      <a16:colId xmlns:a16="http://schemas.microsoft.com/office/drawing/2014/main" val="2147084006"/>
                    </a:ext>
                  </a:extLst>
                </a:gridCol>
                <a:gridCol w="1276066">
                  <a:extLst>
                    <a:ext uri="{9D8B030D-6E8A-4147-A177-3AD203B41FA5}">
                      <a16:colId xmlns:a16="http://schemas.microsoft.com/office/drawing/2014/main" val="2116461723"/>
                    </a:ext>
                  </a:extLst>
                </a:gridCol>
                <a:gridCol w="3945600">
                  <a:extLst>
                    <a:ext uri="{9D8B030D-6E8A-4147-A177-3AD203B41FA5}">
                      <a16:colId xmlns:a16="http://schemas.microsoft.com/office/drawing/2014/main" val="1442623366"/>
                    </a:ext>
                  </a:extLst>
                </a:gridCol>
              </a:tblGrid>
              <a:tr h="247251">
                <a:tc gridSpan="2">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lang="ja-JP" altLang="en-US" sz="900" b="1">
                          <a:solidFill>
                            <a:schemeClr val="bg1"/>
                          </a:solidFill>
                          <a:latin typeface="+mn-ea"/>
                          <a:ea typeface="+mn-ea"/>
                        </a:rPr>
                        <a:t>脅威の種類</a:t>
                      </a:r>
                      <a:endParaRPr lang="en-US" altLang="ja-JP" sz="90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lang="ja-JP" altLang="en-US" sz="1050" b="1">
                          <a:solidFill>
                            <a:schemeClr val="bg1"/>
                          </a:solidFill>
                          <a:latin typeface="+mn-ea"/>
                          <a:ea typeface="+mn-ea"/>
                        </a:rPr>
                        <a:t>脅威の種類</a:t>
                      </a:r>
                      <a:endParaRPr lang="en-US" altLang="ja-JP" sz="105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lang="ja-JP" altLang="en-US" sz="900" b="1">
                          <a:solidFill>
                            <a:schemeClr val="bg1"/>
                          </a:solidFill>
                          <a:latin typeface="+mn-ea"/>
                          <a:ea typeface="+mn-ea"/>
                        </a:rPr>
                        <a:t>想定される被害とセキュリティ対策</a:t>
                      </a:r>
                      <a:endParaRPr lang="en-US" altLang="ja-JP" sz="90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388873769"/>
                  </a:ext>
                </a:extLst>
              </a:tr>
              <a:tr h="780888">
                <a:tc gridSpan="2">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lang="ja-JP" altLang="en-US" sz="900" b="1">
                          <a:solidFill>
                            <a:schemeClr val="tx1"/>
                          </a:solidFill>
                          <a:latin typeface="+mn-ea"/>
                          <a:ea typeface="+mn-ea"/>
                        </a:rPr>
                        <a:t>環境的脅威</a:t>
                      </a:r>
                      <a:br>
                        <a:rPr lang="en-US" altLang="ja-JP" sz="900" b="1">
                          <a:solidFill>
                            <a:schemeClr val="tx1"/>
                          </a:solidFill>
                          <a:latin typeface="+mn-ea"/>
                          <a:ea typeface="+mn-ea"/>
                        </a:rPr>
                      </a:br>
                      <a:r>
                        <a:rPr lang="en-US" altLang="ja-JP" sz="900" b="1">
                          <a:solidFill>
                            <a:schemeClr val="tx1"/>
                          </a:solidFill>
                          <a:latin typeface="+mn-ea"/>
                          <a:ea typeface="+mn-ea"/>
                        </a:rPr>
                        <a:t>(Environmental </a:t>
                      </a:r>
                      <a:r>
                        <a:rPr lang="ja-JP" altLang="en-US" sz="900" b="1">
                          <a:solidFill>
                            <a:schemeClr val="tx1"/>
                          </a:solidFill>
                          <a:latin typeface="+mn-ea"/>
                          <a:ea typeface="+mn-ea"/>
                        </a:rPr>
                        <a:t>→ </a:t>
                      </a:r>
                      <a:r>
                        <a:rPr lang="en-US" altLang="ja-JP" sz="900" b="1">
                          <a:solidFill>
                            <a:schemeClr val="tx1"/>
                          </a:solidFill>
                          <a:latin typeface="+mn-ea"/>
                          <a:ea typeface="+mn-ea"/>
                        </a:rPr>
                        <a:t>E)</a:t>
                      </a:r>
                      <a:endParaRPr lang="ja-JP" altLang="en-US" sz="900" b="1">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lang="ja-JP" altLang="en-US" sz="1050" b="1">
                          <a:solidFill>
                            <a:schemeClr val="tx1"/>
                          </a:solidFill>
                          <a:latin typeface="+mn-ea"/>
                          <a:ea typeface="+mn-ea"/>
                        </a:rPr>
                        <a:t>環境的脅威</a:t>
                      </a:r>
                      <a:endParaRPr lang="en-US" altLang="ja-JP" sz="1050" b="1">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lang="ja-JP" altLang="en-US" sz="900" b="0">
                          <a:solidFill>
                            <a:schemeClr val="tx1"/>
                          </a:solidFill>
                          <a:latin typeface="+mn-ea"/>
                          <a:ea typeface="+mn-ea"/>
                        </a:rPr>
                        <a:t>環境的脅威として地震や高潮がありますが、地震や高潮の発生そのものをコントロールすることはできません。従って、地震の発生可能性が低い場所を選択する、地震が発生した場合に素早く検知し、災害から回復する対策を重視する、などのセキュリティ対策が選択されることになります。</a:t>
                      </a:r>
                      <a:endParaRPr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87309725"/>
                  </a:ext>
                </a:extLst>
              </a:tr>
              <a:tr h="958766">
                <a:tc rowSpan="2">
                  <a:txBody>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900" b="1">
                          <a:solidFill>
                            <a:schemeClr val="tx1"/>
                          </a:solidFill>
                          <a:latin typeface="+mn-ea"/>
                          <a:ea typeface="+mn-ea"/>
                        </a:rPr>
                        <a:t>人為的脅威</a:t>
                      </a:r>
                      <a:endParaRPr lang="en-US" altLang="ja-JP" sz="900" b="1">
                        <a:solidFill>
                          <a:schemeClr val="tx1"/>
                        </a:solidFill>
                        <a:latin typeface="+mn-ea"/>
                        <a:ea typeface="+mn-ea"/>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900" b="1">
                          <a:solidFill>
                            <a:schemeClr val="tx1"/>
                          </a:solidFill>
                          <a:latin typeface="+mn-ea"/>
                          <a:ea typeface="+mn-ea"/>
                        </a:rPr>
                        <a:t>意図的脅威</a:t>
                      </a:r>
                      <a:br>
                        <a:rPr lang="en-US" altLang="ja-JP" sz="900" b="1">
                          <a:solidFill>
                            <a:schemeClr val="tx1"/>
                          </a:solidFill>
                          <a:latin typeface="+mn-ea"/>
                          <a:ea typeface="+mn-ea"/>
                        </a:rPr>
                      </a:br>
                      <a:r>
                        <a:rPr lang="en-US" altLang="ja-JP" sz="900" b="1">
                          <a:solidFill>
                            <a:schemeClr val="tx1"/>
                          </a:solidFill>
                          <a:latin typeface="+mn-ea"/>
                          <a:ea typeface="+mn-ea"/>
                        </a:rPr>
                        <a:t>(Deliberate </a:t>
                      </a:r>
                      <a:r>
                        <a:rPr lang="ja-JP" altLang="en-US" sz="900" b="1">
                          <a:solidFill>
                            <a:schemeClr val="tx1"/>
                          </a:solidFill>
                          <a:latin typeface="+mn-ea"/>
                          <a:ea typeface="+mn-ea"/>
                        </a:rPr>
                        <a:t>→ </a:t>
                      </a:r>
                      <a:r>
                        <a:rPr lang="en-US" altLang="ja-JP" sz="900" b="1">
                          <a:solidFill>
                            <a:schemeClr val="tx1"/>
                          </a:solidFill>
                          <a:latin typeface="+mn-ea"/>
                          <a:ea typeface="+mn-ea"/>
                        </a:rPr>
                        <a:t>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900" b="0">
                          <a:solidFill>
                            <a:schemeClr val="tx1"/>
                          </a:solidFill>
                          <a:latin typeface="+mn-ea"/>
                          <a:ea typeface="+mn-ea"/>
                        </a:rPr>
                        <a:t>「（内部者が企業秘密を）漏えいする」という脅威が考えられます。この様な脅威については、当該行為が犯罪行為（不正競争防止法違反）であり、罰せられること、会社は企業規則により漏えい者を罰すること、場合によっては損害賠償請求を行うということを規程で明確に示し、教育を実施するという抑止的な対策が有効になります。漏えいを早期に検知するといった対策も重要になります。</a:t>
                      </a:r>
                      <a:endParaRPr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752367552"/>
                  </a:ext>
                </a:extLst>
              </a:tr>
              <a:tr h="603009">
                <a:tc vMerge="1">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endParaRPr lang="en-US" altLang="ja-JP" sz="1050" b="1">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900" b="1">
                          <a:solidFill>
                            <a:schemeClr val="tx1"/>
                          </a:solidFill>
                          <a:latin typeface="+mn-ea"/>
                          <a:ea typeface="+mn-ea"/>
                        </a:rPr>
                        <a:t>偶発的脅威</a:t>
                      </a:r>
                      <a:br>
                        <a:rPr lang="en-US" altLang="ja-JP" sz="900" b="1">
                          <a:solidFill>
                            <a:schemeClr val="tx1"/>
                          </a:solidFill>
                          <a:latin typeface="+mn-ea"/>
                          <a:ea typeface="+mn-ea"/>
                        </a:rPr>
                      </a:br>
                      <a:r>
                        <a:rPr lang="en-US" altLang="ja-JP" sz="900" b="1">
                          <a:solidFill>
                            <a:schemeClr val="tx1"/>
                          </a:solidFill>
                          <a:latin typeface="+mn-ea"/>
                          <a:ea typeface="+mn-ea"/>
                        </a:rPr>
                        <a:t>(Accidental </a:t>
                      </a:r>
                      <a:r>
                        <a:rPr lang="ja-JP" altLang="en-US" sz="900" b="1">
                          <a:solidFill>
                            <a:schemeClr val="tx1"/>
                          </a:solidFill>
                          <a:latin typeface="+mn-ea"/>
                          <a:ea typeface="+mn-ea"/>
                        </a:rPr>
                        <a:t>→ </a:t>
                      </a:r>
                      <a:r>
                        <a:rPr lang="en-US" altLang="ja-JP" sz="900" b="1">
                          <a:solidFill>
                            <a:schemeClr val="tx1"/>
                          </a:solidFill>
                          <a:latin typeface="+mn-ea"/>
                          <a:ea typeface="+mn-ea"/>
                        </a:rPr>
                        <a:t>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900" b="0" dirty="0">
                          <a:solidFill>
                            <a:schemeClr val="tx1"/>
                          </a:solidFill>
                          <a:latin typeface="+mn-ea"/>
                          <a:ea typeface="+mn-ea"/>
                        </a:rPr>
                        <a:t>「入力ミス」がありますが、入力ミスが生じない様に、二回ずつ入力する、一定の範囲の値しか入力できない様にする、チェックデジットやチェックサムを設けるといった技術対策が有効となります。</a:t>
                      </a:r>
                      <a:endParaRPr lang="en-US" altLang="ja-JP" sz="900" b="0"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884083310"/>
                  </a:ext>
                </a:extLst>
              </a:tr>
            </a:tbl>
          </a:graphicData>
        </a:graphic>
      </p:graphicFrame>
      <p:sp>
        <p:nvSpPr>
          <p:cNvPr id="4" name="テキスト ボックス 3">
            <a:extLst>
              <a:ext uri="{FF2B5EF4-FFF2-40B4-BE49-F238E27FC236}">
                <a16:creationId xmlns:a16="http://schemas.microsoft.com/office/drawing/2014/main" id="{732E2F0E-226D-22D7-493C-38386D4A6EBB}"/>
              </a:ext>
            </a:extLst>
          </p:cNvPr>
          <p:cNvSpPr txBox="1"/>
          <p:nvPr/>
        </p:nvSpPr>
        <p:spPr>
          <a:xfrm>
            <a:off x="628488" y="6445332"/>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脅威の分類と、被害例と対策</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MSQA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ISMS</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推進マニュアル活用ガイドブック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2022</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年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1.0</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版</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p>
        </p:txBody>
      </p:sp>
      <p:sp>
        <p:nvSpPr>
          <p:cNvPr id="7" name="テキスト ボックス 6">
            <a:extLst>
              <a:ext uri="{FF2B5EF4-FFF2-40B4-BE49-F238E27FC236}">
                <a16:creationId xmlns:a16="http://schemas.microsoft.com/office/drawing/2014/main" id="{0B393A68-1819-E53E-7176-C49156F0FAE8}"/>
              </a:ext>
            </a:extLst>
          </p:cNvPr>
          <p:cNvSpPr txBox="1"/>
          <p:nvPr/>
        </p:nvSpPr>
        <p:spPr>
          <a:xfrm>
            <a:off x="619200" y="2052000"/>
            <a:ext cx="5612400" cy="122341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脅威を洗い出すには自組織にある資産に対する脅威を識別して、前ページのようなリストを作成します。その際には、利用者や他の事業部の関係者、外部の専門家などから得られる、脅威に関する情報を活用することが大切で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Söhne"/>
                <a:ea typeface="メイリオ"/>
                <a:cs typeface="+mn-cs"/>
              </a:rPr>
              <a:t>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脅威の洗い出しの考え方として、意図的脅威は、攻撃の動機や必要なスキル、利用可能なリソースを考慮しつつ、資産の特性や魅力、脆弱性などから、どのような要因が脅威となるかを識別できます。一方で偶発的脅威は、環境や気候、人為的なミスや誤動作などから影響を及ぼす可能性を識別できます。</a:t>
            </a:r>
            <a:endParaRPr kumimoji="0"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スクロール: 横 9">
            <a:extLst>
              <a:ext uri="{FF2B5EF4-FFF2-40B4-BE49-F238E27FC236}">
                <a16:creationId xmlns:a16="http://schemas.microsoft.com/office/drawing/2014/main" id="{F6116843-7452-1F07-027D-C186FB771E9E}"/>
              </a:ext>
            </a:extLst>
          </p:cNvPr>
          <p:cNvSpPr/>
          <p:nvPr/>
        </p:nvSpPr>
        <p:spPr>
          <a:xfrm>
            <a:off x="628488" y="6768004"/>
            <a:ext cx="5616576" cy="2526307"/>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118784414"/>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84DD5029-0D44-28E7-BABA-0CC13B731E0E}"/>
              </a:ext>
            </a:extLst>
          </p:cNvPr>
          <p:cNvSpPr>
            <a:spLocks noGrp="1"/>
          </p:cNvSpPr>
          <p:nvPr>
            <p:ph type="body" sz="quarter" idx="14"/>
          </p:nvPr>
        </p:nvSpPr>
        <p:spPr/>
        <p:txBody>
          <a:bodyPr/>
          <a:lstStyle/>
          <a:p>
            <a:r>
              <a:rPr kumimoji="1" lang="en-US" altLang="ja-JP" sz="1600" i="0" u="none" strike="noStrike" kern="1200" cap="none" spc="0" normalizeH="0" baseline="0" noProof="0">
                <a:ln>
                  <a:noFill/>
                </a:ln>
                <a:solidFill>
                  <a:schemeClr val="tx1"/>
                </a:solidFill>
                <a:effectLst/>
                <a:uLnTx/>
                <a:uFill>
                  <a:solidFill>
                    <a:prstClr val="white"/>
                  </a:solidFill>
                </a:uFill>
                <a:latin typeface="+mn-lt"/>
                <a:ea typeface="+mn-ea"/>
                <a:cs typeface="+mn-cs"/>
              </a:rPr>
              <a:t>10-1-3. </a:t>
            </a:r>
            <a:r>
              <a:rPr kumimoji="1" lang="ja-JP" altLang="en-US" sz="1600" i="0" u="none" strike="noStrike" kern="1200" cap="none" spc="0" normalizeH="0" baseline="0" noProof="0">
                <a:ln>
                  <a:noFill/>
                </a:ln>
                <a:solidFill>
                  <a:schemeClr val="tx1"/>
                </a:solidFill>
                <a:effectLst/>
                <a:uLnTx/>
                <a:uFill>
                  <a:solidFill>
                    <a:prstClr val="white"/>
                  </a:solidFill>
                </a:uFill>
                <a:latin typeface="+mn-lt"/>
                <a:ea typeface="+mn-ea"/>
                <a:cs typeface="+mn-cs"/>
              </a:rPr>
              <a:t>脆弱性の識別</a:t>
            </a:r>
            <a:endParaRPr kumimoji="1" lang="ja-JP" altLang="en-US"/>
          </a:p>
        </p:txBody>
      </p:sp>
      <p:sp>
        <p:nvSpPr>
          <p:cNvPr id="5" name="スライド番号プレースホルダー 4">
            <a:extLst>
              <a:ext uri="{FF2B5EF4-FFF2-40B4-BE49-F238E27FC236}">
                <a16:creationId xmlns:a16="http://schemas.microsoft.com/office/drawing/2014/main" id="{3693C5AE-EA08-CBE3-0EED-2761FCA5EFCA}"/>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10</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9" name="テキスト プレースホルダー 1">
            <a:extLst>
              <a:ext uri="{FF2B5EF4-FFF2-40B4-BE49-F238E27FC236}">
                <a16:creationId xmlns:a16="http://schemas.microsoft.com/office/drawing/2014/main" id="{4DD776CD-46EC-B98C-E7DB-910F207D5B9D}"/>
              </a:ext>
            </a:extLst>
          </p:cNvPr>
          <p:cNvSpPr>
            <a:spLocks noGrp="1"/>
          </p:cNvSpPr>
          <p:nvPr>
            <p:ph type="body" sz="quarter" idx="25"/>
          </p:nvPr>
        </p:nvSpPr>
        <p:spPr>
          <a:xfrm>
            <a:off x="619200" y="835200"/>
            <a:ext cx="6238800" cy="417600"/>
          </a:xfrm>
        </p:spPr>
        <p:txBody>
          <a:bodyPr/>
          <a:lstStyle/>
          <a:p>
            <a:r>
              <a:rPr kumimoji="1" lang="ja-JP" altLang="en-US" u="sng">
                <a:uFill>
                  <a:solidFill>
                    <a:schemeClr val="bg1"/>
                  </a:solidFill>
                </a:uFill>
                <a:hlinkClick r:id="rId3" action="ppaction://hlinksldjump"/>
              </a:rPr>
              <a:t>第</a:t>
            </a:r>
            <a:r>
              <a:rPr kumimoji="1" lang="en-US" altLang="ja-JP" u="sng">
                <a:uFill>
                  <a:solidFill>
                    <a:schemeClr val="bg1"/>
                  </a:solidFill>
                </a:uFill>
                <a:hlinkClick r:id="rId3" action="ppaction://hlinksldjump"/>
              </a:rPr>
              <a:t>10</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a:t>
            </a:r>
            <a:r>
              <a:rPr lang="ja-JP" altLang="en-US" u="sng">
                <a:uFill>
                  <a:solidFill>
                    <a:schemeClr val="bg1"/>
                  </a:solidFill>
                </a:uFill>
                <a:hlinkClick r:id="rId3" action="ppaction://hlinksldjump"/>
              </a:rPr>
              <a:t> 脅威</a:t>
            </a:r>
            <a:r>
              <a:rPr kumimoji="1" lang="ja-JP" altLang="en-US" u="sng">
                <a:uFill>
                  <a:solidFill>
                    <a:schemeClr val="bg1"/>
                  </a:solidFill>
                </a:uFill>
                <a:hlinkClick r:id="rId3" action="ppaction://hlinksldjump"/>
              </a:rPr>
              <a:t>、脆弱性、</a:t>
            </a:r>
            <a:r>
              <a:rPr lang="ja-JP" altLang="en-US" u="sng">
                <a:uFill>
                  <a:solidFill>
                    <a:schemeClr val="bg1"/>
                  </a:solidFill>
                </a:uFill>
                <a:hlinkClick r:id="rId3" action="ppaction://hlinksldjump"/>
              </a:rPr>
              <a:t>リスク</a:t>
            </a:r>
            <a:r>
              <a:rPr kumimoji="1" lang="ja-JP" altLang="en-US" u="sng">
                <a:uFill>
                  <a:solidFill>
                    <a:schemeClr val="bg1"/>
                  </a:solidFill>
                </a:uFill>
                <a:hlinkClick r:id="rId3" action="ppaction://hlinksldjump"/>
              </a:rPr>
              <a:t>の定義と関係性</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lang="en-US" altLang="ja-JP" u="sng">
                <a:uFill>
                  <a:solidFill>
                    <a:schemeClr val="bg1"/>
                  </a:solidFill>
                </a:uFill>
                <a:hlinkClick r:id="rId3" action="ppaction://hlinksldjump"/>
              </a:rPr>
              <a:t>10-1.</a:t>
            </a:r>
            <a:r>
              <a:rPr lang="en-US" altLang="ja-JP" u="sng">
                <a:uFill>
                  <a:solidFill>
                    <a:schemeClr val="bg1"/>
                  </a:solidFill>
                </a:uFill>
              </a:rPr>
              <a:t> </a:t>
            </a:r>
            <a:r>
              <a:rPr lang="ja-JP" altLang="en-US" u="sng">
                <a:uFill>
                  <a:solidFill>
                    <a:schemeClr val="bg1"/>
                  </a:solidFill>
                </a:uFill>
              </a:rPr>
              <a:t>用語の定義および関係性と識別方法</a:t>
            </a:r>
            <a:endParaRPr kumimoji="1" lang="ja-JP" altLang="en-US" u="sng">
              <a:uFill>
                <a:solidFill>
                  <a:schemeClr val="bg1"/>
                </a:solidFill>
              </a:uFill>
            </a:endParaRPr>
          </a:p>
        </p:txBody>
      </p:sp>
      <p:pic>
        <p:nvPicPr>
          <p:cNvPr id="2" name="図 1">
            <a:extLst>
              <a:ext uri="{FF2B5EF4-FFF2-40B4-BE49-F238E27FC236}">
                <a16:creationId xmlns:a16="http://schemas.microsoft.com/office/drawing/2014/main" id="{9B73BE7D-28AD-EDF9-58A2-78852BBDC5E5}"/>
              </a:ext>
            </a:extLst>
          </p:cNvPr>
          <p:cNvPicPr>
            <a:picLocks noChangeAspect="1"/>
          </p:cNvPicPr>
          <p:nvPr/>
        </p:nvPicPr>
        <p:blipFill>
          <a:blip r:embed="rId4"/>
          <a:stretch>
            <a:fillRect/>
          </a:stretch>
        </p:blipFill>
        <p:spPr>
          <a:xfrm>
            <a:off x="1019228" y="3601704"/>
            <a:ext cx="4612809" cy="4363468"/>
          </a:xfrm>
          <a:prstGeom prst="rect">
            <a:avLst/>
          </a:prstGeom>
        </p:spPr>
      </p:pic>
      <p:sp>
        <p:nvSpPr>
          <p:cNvPr id="17" name="テキスト プレースホルダー 3">
            <a:extLst>
              <a:ext uri="{FF2B5EF4-FFF2-40B4-BE49-F238E27FC236}">
                <a16:creationId xmlns:a16="http://schemas.microsoft.com/office/drawing/2014/main" id="{4D58BD97-12EE-83AB-9C26-698B9687D364}"/>
              </a:ext>
            </a:extLst>
          </p:cNvPr>
          <p:cNvSpPr txBox="1">
            <a:spLocks/>
          </p:cNvSpPr>
          <p:nvPr/>
        </p:nvSpPr>
        <p:spPr>
          <a:xfrm>
            <a:off x="622800" y="2000244"/>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脆弱性の識別</a:t>
            </a:r>
          </a:p>
        </p:txBody>
      </p:sp>
      <p:sp>
        <p:nvSpPr>
          <p:cNvPr id="18" name="テキスト ボックス 17">
            <a:extLst>
              <a:ext uri="{FF2B5EF4-FFF2-40B4-BE49-F238E27FC236}">
                <a16:creationId xmlns:a16="http://schemas.microsoft.com/office/drawing/2014/main" id="{267228CB-29EE-0057-2E33-1D30F4F6248F}"/>
              </a:ext>
            </a:extLst>
          </p:cNvPr>
          <p:cNvSpPr txBox="1"/>
          <p:nvPr/>
        </p:nvSpPr>
        <p:spPr>
          <a:xfrm>
            <a:off x="622800" y="2268904"/>
            <a:ext cx="5612400" cy="138499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脆弱性があるだけでインシデントが発生するわけではありません。しかし、脆弱性は脅威を顕在化させ、インシデントの発生確率を高める可能性があります。脆弱性を減らすためには、適切な管理策を実施する必要があります。脆弱性は管理策の欠如を同時に意味しているため、脆弱性を識別することは必要な管理策を識別するのに役立ちます。たとえば「アクセス権の誤った割当て」という脆弱性は、「アクセス権の適切な設定」という管理策の欠如を意味していま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以下は、脆弱性を識別して一覧表にした例です。脆弱性の一覧表を作成する際は、脅威と関連付けて整理する必要があります。</a:t>
            </a:r>
            <a:endParaRPr kumimoji="0" lang="ja-JP" altLang="en-US" sz="10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20" name="テキスト ボックス 19">
            <a:extLst>
              <a:ext uri="{FF2B5EF4-FFF2-40B4-BE49-F238E27FC236}">
                <a16:creationId xmlns:a16="http://schemas.microsoft.com/office/drawing/2014/main" id="{287C8B9C-99FA-1C2F-FC60-358002EAF32C}"/>
              </a:ext>
            </a:extLst>
          </p:cNvPr>
          <p:cNvSpPr txBox="1"/>
          <p:nvPr/>
        </p:nvSpPr>
        <p:spPr>
          <a:xfrm>
            <a:off x="622800" y="8703266"/>
            <a:ext cx="5612400" cy="73866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脆弱性は、資産の性質から考えることで簡単に識別できます。たとえば、クラウドサービスは、「インターネットがあればどこでも利用可能」、「自社でデータを持たなくていい」といった性質を持ちます。同時にそれらの性質は「不正アクセス」「クラウドサービス停止によるデータの消失」という脅威に対する脆弱性があります。</a:t>
            </a: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21" name="テキスト ボックス 20">
            <a:extLst>
              <a:ext uri="{FF2B5EF4-FFF2-40B4-BE49-F238E27FC236}">
                <a16:creationId xmlns:a16="http://schemas.microsoft.com/office/drawing/2014/main" id="{96B20478-E815-D821-EC2E-2F5AFC1A086A}"/>
              </a:ext>
            </a:extLst>
          </p:cNvPr>
          <p:cNvSpPr txBox="1"/>
          <p:nvPr/>
        </p:nvSpPr>
        <p:spPr>
          <a:xfrm>
            <a:off x="627600" y="8005067"/>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脆弱性の識別例</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 27005</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p>
        </p:txBody>
      </p:sp>
      <p:sp>
        <p:nvSpPr>
          <p:cNvPr id="22" name="テキスト ボックス 21">
            <a:extLst>
              <a:ext uri="{FF2B5EF4-FFF2-40B4-BE49-F238E27FC236}">
                <a16:creationId xmlns:a16="http://schemas.microsoft.com/office/drawing/2014/main" id="{812E4402-63F0-BD47-4537-C16C75DCE526}"/>
              </a:ext>
            </a:extLst>
          </p:cNvPr>
          <p:cNvSpPr txBox="1"/>
          <p:nvPr/>
        </p:nvSpPr>
        <p:spPr>
          <a:xfrm>
            <a:off x="673175" y="8175772"/>
            <a:ext cx="3359973"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脆弱性を識別する際に参考になる情報</a:t>
            </a:r>
            <a:endParaRPr kumimoji="1"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ISO/IEC 27001:2022</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の附属書</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「管理目的及び管理策」</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ISO/IEC 27002:2022</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の管理策</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情報セキュリティ管理基準　など</a:t>
            </a:r>
            <a:endParaRPr kumimoji="0"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682343186"/>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B5690332-ADE1-8A85-9B07-0B8A2042429E}"/>
              </a:ext>
            </a:extLst>
          </p:cNvPr>
          <p:cNvSpPr>
            <a:spLocks noGrp="1"/>
          </p:cNvSpPr>
          <p:nvPr>
            <p:ph type="body" sz="quarter" idx="32"/>
          </p:nvPr>
        </p:nvSpPr>
        <p:spPr/>
        <p:txBody>
          <a:bodyPr/>
          <a:lstStyle/>
          <a:p>
            <a:r>
              <a:rPr lang="ja-JP" altLang="en-US"/>
              <a:t>コラム</a:t>
            </a:r>
            <a:endParaRPr kumimoji="1" lang="ja-JP" altLang="en-US"/>
          </a:p>
        </p:txBody>
      </p:sp>
      <p:sp>
        <p:nvSpPr>
          <p:cNvPr id="5" name="スクロール: 横 4">
            <a:extLst>
              <a:ext uri="{FF2B5EF4-FFF2-40B4-BE49-F238E27FC236}">
                <a16:creationId xmlns:a16="http://schemas.microsoft.com/office/drawing/2014/main" id="{4CE95927-59BA-7466-1C46-EF43BD97CAF4}"/>
              </a:ext>
            </a:extLst>
          </p:cNvPr>
          <p:cNvSpPr/>
          <p:nvPr/>
        </p:nvSpPr>
        <p:spPr>
          <a:xfrm>
            <a:off x="619048" y="1383227"/>
            <a:ext cx="5616153" cy="6732073"/>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情報セキュリティの</a:t>
            </a:r>
            <a:r>
              <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CIA</a:t>
            </a: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a:t>
            </a: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要素</a:t>
            </a: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JIS Q 27000:2019</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で、情報セキュリティは「機密性（</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Confidentiality</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）」、「完全性（</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Integrity</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）」及び「可用性（</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Availability</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）」を維持することと定義されています。これら３つの要素（</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CIA</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）をバランスよく維持することは、セキュリティを担保する上では欠かせません。また、さらに以下の</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つの要素を追加して、情報セキュリティの</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要素とする場合もあります。より高度な</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ISMS</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の構築につながる要素のため、ここで紹介します。</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〇真正性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(Authenticity)</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情報にアクセスする人や端末が「本当に許可されているかどうか」を確実にすることを指します。多要素認証やデジタル署名など、認証方法を強化することが対策として考えられます。</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〇信頼性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(Reliability)</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データやシステムを利用する際、意図した動作と結果が得られることを担保することを指します。不具合がないようにシステム構築を行うことや、ヒューマンエラーが起きないようなルール整備などが対策として考えられます。</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〇責任追跡性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(Accountability)</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情報へのアクセスが、誰によってどのような手順で行われたのかを後から証明できるようにしておくことを指します。ログの取得や、デジタル署名などが対策として考えられます。</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〇否認防止性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(Non-repudiation)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問題発生後に、その原因となった人物から否定されないよう、後から証明できるようにしておくことを指します。先に説明した責任追跡性を担保することが対策につながります。</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CIA</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要素だけでなく、上記の</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要素も加えることで、より抜け漏れがないセキュリティ対策が期待できます。</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 name="スクロール: 横 5">
            <a:extLst>
              <a:ext uri="{FF2B5EF4-FFF2-40B4-BE49-F238E27FC236}">
                <a16:creationId xmlns:a16="http://schemas.microsoft.com/office/drawing/2014/main" id="{3E18A8F8-4202-54A4-CE7A-0319CE08C479}"/>
              </a:ext>
            </a:extLst>
          </p:cNvPr>
          <p:cNvSpPr/>
          <p:nvPr/>
        </p:nvSpPr>
        <p:spPr>
          <a:xfrm>
            <a:off x="618625" y="8115300"/>
            <a:ext cx="5616576" cy="1180559"/>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48383115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68BEC89E-5B50-C469-8CFF-6AC8DD48EE7F}"/>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3">
            <a:extLst>
              <a:ext uri="{FF2B5EF4-FFF2-40B4-BE49-F238E27FC236}">
                <a16:creationId xmlns:a16="http://schemas.microsoft.com/office/drawing/2014/main" id="{F235095F-FB9C-FF0C-E990-3EEEF8FED6AD}"/>
              </a:ext>
            </a:extLst>
          </p:cNvPr>
          <p:cNvSpPr>
            <a:spLocks noGrp="1"/>
          </p:cNvSpPr>
          <p:nvPr>
            <p:ph type="body" sz="quarter" idx="14"/>
          </p:nvPr>
        </p:nvSpPr>
        <p:spPr>
          <a:xfrm>
            <a:off x="1123949" y="1457325"/>
            <a:ext cx="5114429" cy="381000"/>
          </a:xfrm>
        </p:spPr>
        <p:txBody>
          <a:bodyPr/>
          <a:lstStyle/>
          <a:p>
            <a:r>
              <a:rPr lang="en-US" altLang="ja-JP" sz="1600"/>
              <a:t>2</a:t>
            </a:r>
            <a:r>
              <a:rPr kumimoji="1" lang="en-US" altLang="ja-JP" sz="1600"/>
              <a:t>-1-2. IPA</a:t>
            </a:r>
            <a:r>
              <a:rPr kumimoji="1" lang="ja-JP" altLang="en-US" sz="1600"/>
              <a:t>：情報セキュリティ白書から見る脅威</a:t>
            </a:r>
          </a:p>
        </p:txBody>
      </p:sp>
      <p:pic>
        <p:nvPicPr>
          <p:cNvPr id="23" name="コンテンツ プレースホルダー 22">
            <a:extLst>
              <a:ext uri="{FF2B5EF4-FFF2-40B4-BE49-F238E27FC236}">
                <a16:creationId xmlns:a16="http://schemas.microsoft.com/office/drawing/2014/main" id="{5356E602-9764-4AC3-7134-4EA7883FADF0}"/>
              </a:ext>
            </a:extLst>
          </p:cNvPr>
          <p:cNvPicPr>
            <a:picLocks noGrp="1" noChangeAspect="1"/>
          </p:cNvPicPr>
          <p:nvPr>
            <p:ph sz="quarter" idx="24"/>
          </p:nvPr>
        </p:nvPicPr>
        <p:blipFill>
          <a:blip r:embed="rId3">
            <a:extLst>
              <a:ext uri="{28A0092B-C50C-407E-A947-70E740481C1C}">
                <a14:useLocalDpi xmlns:a14="http://schemas.microsoft.com/office/drawing/2010/main" val="0"/>
              </a:ext>
            </a:extLst>
          </a:blip>
          <a:stretch>
            <a:fillRect/>
          </a:stretch>
        </p:blipFill>
        <p:spPr>
          <a:xfrm>
            <a:off x="4781192" y="2063698"/>
            <a:ext cx="960664" cy="1349250"/>
          </a:xfrm>
        </p:spPr>
      </p:pic>
      <p:graphicFrame>
        <p:nvGraphicFramePr>
          <p:cNvPr id="6" name="表 5">
            <a:extLst>
              <a:ext uri="{FF2B5EF4-FFF2-40B4-BE49-F238E27FC236}">
                <a16:creationId xmlns:a16="http://schemas.microsoft.com/office/drawing/2014/main" id="{C55150A6-C4DC-51F6-626E-0FDA229640E3}"/>
              </a:ext>
            </a:extLst>
          </p:cNvPr>
          <p:cNvGraphicFramePr>
            <a:graphicFrameLocks noGrp="1"/>
          </p:cNvGraphicFramePr>
          <p:nvPr>
            <p:extLst>
              <p:ext uri="{D42A27DB-BD31-4B8C-83A1-F6EECF244321}">
                <p14:modId xmlns:p14="http://schemas.microsoft.com/office/powerpoint/2010/main" val="3862404635"/>
              </p:ext>
            </p:extLst>
          </p:nvPr>
        </p:nvGraphicFramePr>
        <p:xfrm>
          <a:off x="639781" y="2052001"/>
          <a:ext cx="3985931" cy="1504270"/>
        </p:xfrm>
        <a:graphic>
          <a:graphicData uri="http://schemas.openxmlformats.org/drawingml/2006/table">
            <a:tbl>
              <a:tblPr firstRow="1" bandRow="1">
                <a:tableStyleId>{5C22544A-7EE6-4342-B048-85BDC9FD1C3A}</a:tableStyleId>
              </a:tblPr>
              <a:tblGrid>
                <a:gridCol w="3985931">
                  <a:extLst>
                    <a:ext uri="{9D8B030D-6E8A-4147-A177-3AD203B41FA5}">
                      <a16:colId xmlns:a16="http://schemas.microsoft.com/office/drawing/2014/main" val="3269451890"/>
                    </a:ext>
                  </a:extLst>
                </a:gridCol>
              </a:tblGrid>
              <a:tr h="15042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　情報セキュリティ白書は、情報セキュリティに関する現状や課題、脅威、対策について包括的な情報を提供することを目的として、独立行政法人情報処理推進機構 （</a:t>
                      </a:r>
                      <a:r>
                        <a:rPr kumimoji="1" lang="en-US" altLang="ja-JP" sz="1050" b="0" dirty="0">
                          <a:solidFill>
                            <a:schemeClr val="tx1"/>
                          </a:solidFill>
                          <a:latin typeface="+mn-ea"/>
                          <a:ea typeface="+mn-ea"/>
                        </a:rPr>
                        <a:t>IPA</a:t>
                      </a:r>
                      <a:r>
                        <a:rPr kumimoji="1" lang="ja-JP" altLang="en-US" sz="1050" b="0" dirty="0">
                          <a:solidFill>
                            <a:schemeClr val="tx1"/>
                          </a:solidFill>
                          <a:latin typeface="+mn-ea"/>
                          <a:ea typeface="+mn-ea"/>
                        </a:rPr>
                        <a:t>）によって、</a:t>
                      </a:r>
                      <a:r>
                        <a:rPr kumimoji="1" lang="en-US" altLang="ja-JP" sz="1050" b="0" dirty="0">
                          <a:solidFill>
                            <a:schemeClr val="tx1"/>
                          </a:solidFill>
                          <a:latin typeface="+mn-ea"/>
                          <a:ea typeface="+mn-ea"/>
                        </a:rPr>
                        <a:t>2008</a:t>
                      </a:r>
                      <a:r>
                        <a:rPr kumimoji="1" lang="ja-JP" altLang="en-US" sz="1050" b="0" dirty="0">
                          <a:solidFill>
                            <a:schemeClr val="tx1"/>
                          </a:solidFill>
                          <a:latin typeface="+mn-ea"/>
                          <a:ea typeface="+mn-ea"/>
                        </a:rPr>
                        <a:t>年から毎年発行されています。</a:t>
                      </a:r>
                      <a:endParaRPr kumimoji="1" lang="en-US" altLang="ja-JP" sz="1050" b="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　</a:t>
                      </a:r>
                      <a:r>
                        <a:rPr kumimoji="1" lang="en-US" altLang="ja-JP" sz="1050" b="0" dirty="0">
                          <a:solidFill>
                            <a:schemeClr val="tx1"/>
                          </a:solidFill>
                          <a:latin typeface="+mn-ea"/>
                          <a:ea typeface="+mn-ea"/>
                        </a:rPr>
                        <a:t>2022</a:t>
                      </a:r>
                      <a:r>
                        <a:rPr kumimoji="1" lang="ja-JP" altLang="en-US" sz="1050" b="0" dirty="0">
                          <a:solidFill>
                            <a:schemeClr val="tx1"/>
                          </a:solidFill>
                          <a:latin typeface="+mn-ea"/>
                          <a:ea typeface="+mn-ea"/>
                        </a:rPr>
                        <a:t>年</a:t>
                      </a:r>
                      <a:r>
                        <a:rPr kumimoji="1" lang="en-US" altLang="ja-JP" sz="1050" b="0" dirty="0">
                          <a:solidFill>
                            <a:schemeClr val="tx1"/>
                          </a:solidFill>
                          <a:latin typeface="+mn-ea"/>
                          <a:ea typeface="+mn-ea"/>
                        </a:rPr>
                        <a:t>7</a:t>
                      </a:r>
                      <a:r>
                        <a:rPr kumimoji="1" lang="ja-JP" altLang="en-US" sz="1050" b="0" dirty="0">
                          <a:solidFill>
                            <a:schemeClr val="tx1"/>
                          </a:solidFill>
                          <a:latin typeface="+mn-ea"/>
                          <a:ea typeface="+mn-ea"/>
                        </a:rPr>
                        <a:t>月に刊行された「情報セキュリティ白書</a:t>
                      </a:r>
                      <a:r>
                        <a:rPr kumimoji="1" lang="en-US" altLang="ja-JP" sz="1050" b="0" dirty="0">
                          <a:solidFill>
                            <a:schemeClr val="tx1"/>
                          </a:solidFill>
                          <a:latin typeface="+mn-ea"/>
                          <a:ea typeface="+mn-ea"/>
                        </a:rPr>
                        <a:t>2022</a:t>
                      </a:r>
                      <a:r>
                        <a:rPr kumimoji="1" lang="ja-JP" altLang="en-US" sz="1050" b="0" dirty="0">
                          <a:solidFill>
                            <a:schemeClr val="tx1"/>
                          </a:solidFill>
                          <a:latin typeface="+mn-ea"/>
                          <a:ea typeface="+mn-ea"/>
                        </a:rPr>
                        <a:t>」は、</a:t>
                      </a:r>
                      <a:r>
                        <a:rPr kumimoji="1" lang="en-US" altLang="ja-JP" sz="1050" b="0" dirty="0">
                          <a:solidFill>
                            <a:schemeClr val="tx1"/>
                          </a:solidFill>
                          <a:latin typeface="+mn-ea"/>
                          <a:ea typeface="+mn-ea"/>
                        </a:rPr>
                        <a:t>2021</a:t>
                      </a:r>
                      <a:r>
                        <a:rPr kumimoji="1" lang="ja-JP" altLang="en-US" sz="1050" b="0" dirty="0">
                          <a:solidFill>
                            <a:schemeClr val="tx1"/>
                          </a:solidFill>
                          <a:latin typeface="+mn-ea"/>
                          <a:ea typeface="+mn-ea"/>
                        </a:rPr>
                        <a:t>年までの</a:t>
                      </a:r>
                      <a:r>
                        <a:rPr kumimoji="1" lang="ja-JP" altLang="en-US" sz="1050" b="0" dirty="0">
                          <a:solidFill>
                            <a:srgbClr val="000000"/>
                          </a:solidFill>
                          <a:latin typeface="+mn-ea"/>
                          <a:ea typeface="+mn-ea"/>
                          <a:hlinkClick r:id="rId4" action="ppaction://hlinksldjump">
                            <a:extLst>
                              <a:ext uri="{A12FA001-AC4F-418D-AE19-62706E023703}">
                                <ahyp:hlinkClr xmlns:ahyp="http://schemas.microsoft.com/office/drawing/2018/hyperlinkcolor" val="tx"/>
                              </a:ext>
                            </a:extLst>
                          </a:hlinkClick>
                        </a:rPr>
                        <a:t>サイバー攻撃</a:t>
                      </a:r>
                      <a:r>
                        <a:rPr kumimoji="1" lang="ja-JP" altLang="en-US" sz="1050" b="0" dirty="0">
                          <a:solidFill>
                            <a:schemeClr val="tx1"/>
                          </a:solidFill>
                          <a:latin typeface="+mn-ea"/>
                          <a:ea typeface="+mn-ea"/>
                        </a:rPr>
                        <a:t>による実際の被害や対策など、情報を守るための最新情報をまとめており、対象は情報セキュリティの専門家、企業、行政機関を想定しています。</a:t>
                      </a:r>
                      <a:endParaRPr kumimoji="1" lang="en-US" altLang="ja-JP" sz="1050" b="0" dirty="0">
                        <a:solidFill>
                          <a:schemeClr val="tx1"/>
                        </a:solidFill>
                        <a:latin typeface="+mn-ea"/>
                        <a:ea typeface="+mn-ea"/>
                      </a:endParaRP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sp>
        <p:nvSpPr>
          <p:cNvPr id="12" name="テキスト ボックス 11">
            <a:extLst>
              <a:ext uri="{FF2B5EF4-FFF2-40B4-BE49-F238E27FC236}">
                <a16:creationId xmlns:a16="http://schemas.microsoft.com/office/drawing/2014/main" id="{28CECBD4-5E16-2F5A-07D7-48DEBC9EC3FA}"/>
              </a:ext>
            </a:extLst>
          </p:cNvPr>
          <p:cNvSpPr txBox="1"/>
          <p:nvPr/>
        </p:nvSpPr>
        <p:spPr>
          <a:xfrm>
            <a:off x="4088572" y="3390175"/>
            <a:ext cx="2379611" cy="415498"/>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図</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2. </a:t>
            </a:r>
            <a:r>
              <a:rPr kumimoji="1" lang="ja-JP" altLang="en-US"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情報セキュリティ白書</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2022</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500" b="0" i="0" u="none" strike="noStrike" kern="1200" cap="none" spc="0" normalizeH="0" baseline="0" noProof="0">
                <a:ln>
                  <a:noFill/>
                </a:ln>
                <a:solidFill>
                  <a:prstClr val="black"/>
                </a:solidFill>
                <a:effectLst/>
                <a:uLnTx/>
                <a:uFillTx/>
                <a:latin typeface="メイリオ"/>
                <a:ea typeface="メイリオ"/>
                <a:cs typeface="+mn-cs"/>
              </a:rPr>
              <a:t>IPA.”</a:t>
            </a:r>
            <a:r>
              <a:rPr kumimoji="1" lang="ja-JP" altLang="en-US" sz="500" b="0" i="0" u="none" strike="noStrike" kern="1200" cap="none" spc="0" normalizeH="0" baseline="0" noProof="0">
                <a:ln>
                  <a:noFill/>
                </a:ln>
                <a:solidFill>
                  <a:prstClr val="black"/>
                </a:solidFill>
                <a:effectLst/>
                <a:uLnTx/>
                <a:uFillTx/>
                <a:latin typeface="メイリオ"/>
                <a:ea typeface="メイリオ"/>
                <a:cs typeface="+mn-cs"/>
              </a:rPr>
              <a:t>情報セキュリティ白書</a:t>
            </a:r>
            <a:r>
              <a:rPr kumimoji="1" lang="en-US" altLang="ja-JP" sz="500" b="0" i="0" u="none" strike="noStrike" kern="1200" cap="none" spc="0" normalizeH="0" baseline="0" noProof="0">
                <a:ln>
                  <a:noFill/>
                </a:ln>
                <a:solidFill>
                  <a:prstClr val="black"/>
                </a:solidFill>
                <a:effectLst/>
                <a:uLnTx/>
                <a:uFillTx/>
                <a:latin typeface="メイリオ"/>
                <a:ea typeface="メイリオ"/>
                <a:cs typeface="+mn-cs"/>
              </a:rPr>
              <a:t>2022</a:t>
            </a:r>
            <a:r>
              <a:rPr kumimoji="1" lang="en-US" altLang="ja-JP" sz="5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500" b="0" i="0" u="sng" strike="noStrike" kern="1200" cap="none" spc="0" normalizeH="0" baseline="0" noProof="0">
                <a:ln>
                  <a:noFill/>
                </a:ln>
                <a:solidFill>
                  <a:srgbClr val="000000"/>
                </a:solidFill>
                <a:effectLst/>
                <a:uLnTx/>
                <a:uFill>
                  <a:solidFill>
                    <a:prstClr val="white"/>
                  </a:solidFill>
                </a:uFill>
                <a:latin typeface="メイリオ"/>
                <a:ea typeface="メイリオ"/>
                <a:cs typeface="+mn-cs"/>
                <a:hlinkClick r:id="rId5">
                  <a:extLst>
                    <a:ext uri="{A12FA001-AC4F-418D-AE19-62706E023703}">
                      <ahyp:hlinkClr xmlns:ahyp="http://schemas.microsoft.com/office/drawing/2018/hyperlinkcolor" val="tx"/>
                    </a:ext>
                  </a:extLst>
                </a:hlinkClick>
              </a:rPr>
              <a:t>https://www.ipa.go.jp/publish/wp-security/sec-2022.</a:t>
            </a:r>
            <a:r>
              <a:rPr kumimoji="1" lang="en-US" altLang="ja-JP" sz="5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extLst>
                    <a:ext uri="{A12FA001-AC4F-418D-AE19-62706E023703}">
                      <ahyp:hlinkClr xmlns:ahyp="http://schemas.microsoft.com/office/drawing/2018/hyperlinkcolor" val="tx"/>
                    </a:ext>
                  </a:extLst>
                </a:hlinkClick>
              </a:rPr>
              <a:t>html</a:t>
            </a:r>
            <a:r>
              <a:rPr kumimoji="1" lang="en-US" altLang="ja-JP" sz="5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500" b="0" i="0" u="none" strike="noStrike" kern="1200" cap="none" spc="0" normalizeH="0" baseline="0" noProof="0">
                <a:ln>
                  <a:noFill/>
                </a:ln>
                <a:solidFill>
                  <a:prstClr val="black"/>
                </a:solidFill>
                <a:effectLst/>
                <a:uLnTx/>
                <a:uFillTx/>
                <a:latin typeface="メイリオ"/>
                <a:ea typeface="メイリオ"/>
                <a:cs typeface="+mn-cs"/>
              </a:rPr>
              <a:t>(2023-06-30).</a:t>
            </a:r>
            <a:endParaRPr kumimoji="1" lang="ja-JP" altLang="en-US" sz="5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graphicFrame>
        <p:nvGraphicFramePr>
          <p:cNvPr id="7" name="表 7">
            <a:extLst>
              <a:ext uri="{FF2B5EF4-FFF2-40B4-BE49-F238E27FC236}">
                <a16:creationId xmlns:a16="http://schemas.microsoft.com/office/drawing/2014/main" id="{12B836FA-D7FE-647C-14F9-B5CB6EA24669}"/>
              </a:ext>
            </a:extLst>
          </p:cNvPr>
          <p:cNvGraphicFramePr>
            <a:graphicFrameLocks noGrp="1"/>
          </p:cNvGraphicFramePr>
          <p:nvPr>
            <p:extLst>
              <p:ext uri="{D42A27DB-BD31-4B8C-83A1-F6EECF244321}">
                <p14:modId xmlns:p14="http://schemas.microsoft.com/office/powerpoint/2010/main" val="708159546"/>
              </p:ext>
            </p:extLst>
          </p:nvPr>
        </p:nvGraphicFramePr>
        <p:xfrm>
          <a:off x="2804076" y="5533859"/>
          <a:ext cx="3430785" cy="822960"/>
        </p:xfrm>
        <a:graphic>
          <a:graphicData uri="http://schemas.openxmlformats.org/drawingml/2006/table">
            <a:tbl>
              <a:tblPr firstRow="1" bandRow="1">
                <a:tableStyleId>{5C22544A-7EE6-4342-B048-85BDC9FD1C3A}</a:tableStyleId>
              </a:tblPr>
              <a:tblGrid>
                <a:gridCol w="3430785">
                  <a:extLst>
                    <a:ext uri="{9D8B030D-6E8A-4147-A177-3AD203B41FA5}">
                      <a16:colId xmlns:a16="http://schemas.microsoft.com/office/drawing/2014/main" val="1546309601"/>
                    </a:ext>
                  </a:extLst>
                </a:gridCol>
              </a:tblGrid>
              <a:tr h="22821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rPr>
                        <a:t>活用例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1202836319"/>
                  </a:ext>
                </a:extLst>
              </a:tr>
              <a:tr h="490529">
                <a:tc>
                  <a:txBody>
                    <a:bodyPr/>
                    <a:lstStyle/>
                    <a:p>
                      <a:pPr marL="0" indent="0">
                        <a:buFont typeface="Arial" panose="020B0604020202020204" pitchFamily="34" charset="0"/>
                        <a:buNone/>
                      </a:pPr>
                      <a:r>
                        <a:rPr kumimoji="1" lang="ja-JP" altLang="en-US" sz="1050" b="0" dirty="0">
                          <a:solidFill>
                            <a:schemeClr val="tx1"/>
                          </a:solidFill>
                        </a:rPr>
                        <a:t>・</a:t>
                      </a:r>
                      <a:r>
                        <a:rPr kumimoji="1" lang="ja-JP" altLang="en-US" sz="1050" b="0" dirty="0">
                          <a:solidFill>
                            <a:srgbClr val="000000"/>
                          </a:solidFill>
                          <a:hlinkClick r:id="rId6" action="ppaction://hlinksldjump">
                            <a:extLst>
                              <a:ext uri="{A12FA001-AC4F-418D-AE19-62706E023703}">
                                <ahyp:hlinkClr xmlns:ahyp="http://schemas.microsoft.com/office/drawing/2018/hyperlinkcolor" val="tx"/>
                              </a:ext>
                            </a:extLst>
                          </a:hlinkClick>
                        </a:rPr>
                        <a:t>標的型攻撃</a:t>
                      </a:r>
                      <a:r>
                        <a:rPr kumimoji="1" lang="ja-JP" altLang="en-US" sz="1050" b="0" dirty="0">
                          <a:solidFill>
                            <a:schemeClr val="tx1"/>
                          </a:solidFill>
                        </a:rPr>
                        <a:t>や</a:t>
                      </a:r>
                      <a:r>
                        <a:rPr kumimoji="1" lang="ja-JP" altLang="en-US" sz="1050" b="0" dirty="0">
                          <a:solidFill>
                            <a:srgbClr val="000000"/>
                          </a:solidFill>
                          <a:hlinkClick r:id="rId7" action="ppaction://hlinksldjump">
                            <a:extLst>
                              <a:ext uri="{A12FA001-AC4F-418D-AE19-62706E023703}">
                                <ahyp:hlinkClr xmlns:ahyp="http://schemas.microsoft.com/office/drawing/2018/hyperlinkcolor" val="tx"/>
                              </a:ext>
                            </a:extLst>
                          </a:hlinkClick>
                        </a:rPr>
                        <a:t>ランサムウェア</a:t>
                      </a:r>
                      <a:r>
                        <a:rPr kumimoji="1" lang="ja-JP" altLang="en-US" sz="1050" b="0" dirty="0">
                          <a:solidFill>
                            <a:srgbClr val="000000"/>
                          </a:solidFill>
                        </a:rPr>
                        <a:t>攻撃など</a:t>
                      </a:r>
                      <a:r>
                        <a:rPr kumimoji="1" lang="ja-JP" altLang="en-US" sz="1050" b="0" dirty="0">
                          <a:solidFill>
                            <a:schemeClr val="tx1"/>
                          </a:solidFill>
                        </a:rPr>
                        <a:t>の事例、手口や対策方法を知ることができる</a:t>
                      </a:r>
                      <a:endParaRPr kumimoji="1" lang="en-US" altLang="ja-JP" sz="1050" b="0" dirty="0">
                        <a:solidFill>
                          <a:schemeClr val="tx1"/>
                        </a:solidFill>
                      </a:endParaRPr>
                    </a:p>
                    <a:p>
                      <a:pPr marL="0" indent="0">
                        <a:buFont typeface="Arial" panose="020B0604020202020204" pitchFamily="34" charset="0"/>
                        <a:buNone/>
                      </a:pPr>
                      <a:r>
                        <a:rPr kumimoji="1" lang="ja-JP" altLang="en-US" sz="1050" b="0" dirty="0">
                          <a:solidFill>
                            <a:schemeClr val="tx1"/>
                          </a:solidFill>
                        </a:rPr>
                        <a:t>・社内の注意喚起に利用する</a:t>
                      </a:r>
                      <a:endParaRPr kumimoji="1" lang="en-US" altLang="ja-JP" sz="105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207803"/>
                  </a:ext>
                </a:extLst>
              </a:tr>
            </a:tbl>
          </a:graphicData>
        </a:graphic>
      </p:graphicFrame>
      <p:sp>
        <p:nvSpPr>
          <p:cNvPr id="14" name="二等辺三角形 13">
            <a:extLst>
              <a:ext uri="{FF2B5EF4-FFF2-40B4-BE49-F238E27FC236}">
                <a16:creationId xmlns:a16="http://schemas.microsoft.com/office/drawing/2014/main" id="{B650CE7B-B51D-9740-2B5D-00E4B297B075}"/>
              </a:ext>
            </a:extLst>
          </p:cNvPr>
          <p:cNvSpPr/>
          <p:nvPr/>
        </p:nvSpPr>
        <p:spPr>
          <a:xfrm rot="5400000">
            <a:off x="2462470" y="5851286"/>
            <a:ext cx="222696" cy="201868"/>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graphicFrame>
        <p:nvGraphicFramePr>
          <p:cNvPr id="18" name="表 17">
            <a:extLst>
              <a:ext uri="{FF2B5EF4-FFF2-40B4-BE49-F238E27FC236}">
                <a16:creationId xmlns:a16="http://schemas.microsoft.com/office/drawing/2014/main" id="{0438B663-25AB-6290-98D0-D32BFDADB3CC}"/>
              </a:ext>
            </a:extLst>
          </p:cNvPr>
          <p:cNvGraphicFramePr>
            <a:graphicFrameLocks noGrp="1"/>
          </p:cNvGraphicFramePr>
          <p:nvPr>
            <p:extLst>
              <p:ext uri="{D42A27DB-BD31-4B8C-83A1-F6EECF244321}">
                <p14:modId xmlns:p14="http://schemas.microsoft.com/office/powerpoint/2010/main" val="155751498"/>
              </p:ext>
            </p:extLst>
          </p:nvPr>
        </p:nvGraphicFramePr>
        <p:xfrm>
          <a:off x="664751" y="3813845"/>
          <a:ext cx="5598597" cy="1641348"/>
        </p:xfrm>
        <a:graphic>
          <a:graphicData uri="http://schemas.openxmlformats.org/drawingml/2006/table">
            <a:tbl>
              <a:tblPr firstRow="1" bandRow="1">
                <a:tableStyleId>{5C22544A-7EE6-4342-B048-85BDC9FD1C3A}</a:tableStyleId>
              </a:tblPr>
              <a:tblGrid>
                <a:gridCol w="5598597">
                  <a:extLst>
                    <a:ext uri="{9D8B030D-6E8A-4147-A177-3AD203B41FA5}">
                      <a16:colId xmlns:a16="http://schemas.microsoft.com/office/drawing/2014/main" val="1376377772"/>
                    </a:ext>
                  </a:extLst>
                </a:gridCol>
              </a:tblGrid>
              <a:tr h="243630">
                <a:tc>
                  <a:txBody>
                    <a:bodyPr/>
                    <a:lstStyle/>
                    <a:p>
                      <a:pPr algn="l"/>
                      <a:r>
                        <a:rPr kumimoji="1" lang="ja-JP" altLang="en-US" sz="1050" b="1">
                          <a:solidFill>
                            <a:schemeClr val="bg1"/>
                          </a:solidFill>
                          <a:latin typeface="+mn-ea"/>
                          <a:ea typeface="+mn-ea"/>
                        </a:rPr>
                        <a:t>情報セキュリティ白書の記載内容</a:t>
                      </a:r>
                      <a:endParaRPr kumimoji="1" lang="en-US" altLang="ja-JP" sz="1050" b="1">
                        <a:solidFill>
                          <a:schemeClr val="bg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113038984"/>
                  </a:ext>
                </a:extLst>
              </a:tr>
              <a:tr h="1379861">
                <a:tc>
                  <a:txBody>
                    <a:bodyPr/>
                    <a:lstStyle/>
                    <a:p>
                      <a:pPr marL="171450" indent="-171450" algn="l">
                        <a:buFont typeface="Arial" panose="020B0604020202020204" pitchFamily="34" charset="0"/>
                        <a:buChar char="•"/>
                      </a:pPr>
                      <a:r>
                        <a:rPr kumimoji="1" lang="ja-JP" altLang="en-US" sz="1050" b="0" dirty="0">
                          <a:solidFill>
                            <a:schemeClr val="tx1"/>
                          </a:solidFill>
                          <a:latin typeface="+mn-ea"/>
                          <a:ea typeface="+mn-ea"/>
                        </a:rPr>
                        <a:t>セキュリティインシデントの事例</a:t>
                      </a:r>
                      <a:endParaRPr kumimoji="1" lang="en-US" altLang="ja-JP" sz="1050" b="0" dirty="0">
                        <a:solidFill>
                          <a:schemeClr val="tx1"/>
                        </a:solidFill>
                        <a:latin typeface="+mn-ea"/>
                        <a:ea typeface="+mn-ea"/>
                      </a:endParaRPr>
                    </a:p>
                    <a:p>
                      <a:pPr marL="171450" indent="-171450" algn="l">
                        <a:buFont typeface="Arial" panose="020B0604020202020204" pitchFamily="34" charset="0"/>
                        <a:buChar char="•"/>
                      </a:pPr>
                      <a:r>
                        <a:rPr kumimoji="1" lang="ja-JP" altLang="en-US" sz="1050" b="0" dirty="0">
                          <a:solidFill>
                            <a:schemeClr val="tx1"/>
                          </a:solidFill>
                          <a:latin typeface="+mn-ea"/>
                          <a:ea typeface="+mn-ea"/>
                        </a:rPr>
                        <a:t>セキュリティ対策強化の取組</a:t>
                      </a:r>
                    </a:p>
                    <a:p>
                      <a:pPr marL="171450" indent="-171450" algn="l">
                        <a:buFont typeface="Arial" panose="020B0604020202020204" pitchFamily="34" charset="0"/>
                        <a:buChar char="•"/>
                      </a:pPr>
                      <a:r>
                        <a:rPr kumimoji="1" lang="ja-JP" altLang="en-US" sz="1050" b="0" dirty="0">
                          <a:solidFill>
                            <a:schemeClr val="tx1"/>
                          </a:solidFill>
                          <a:latin typeface="+mn-ea"/>
                          <a:ea typeface="+mn-ea"/>
                        </a:rPr>
                        <a:t>サイバーセキュリティ経営ガイドライン</a:t>
                      </a:r>
                      <a:endParaRPr kumimoji="1" lang="en-US" altLang="ja-JP" sz="1050" b="0" dirty="0">
                        <a:solidFill>
                          <a:schemeClr val="accent2"/>
                        </a:solidFill>
                        <a:latin typeface="メイリオ" panose="020B0604030504040204" pitchFamily="50" charset="-128"/>
                        <a:ea typeface="メイリオ" panose="020B0604030504040204" pitchFamily="50" charset="-128"/>
                      </a:endParaRPr>
                    </a:p>
                    <a:p>
                      <a:pPr marL="171450" indent="-171450" algn="l">
                        <a:buFont typeface="Arial" panose="020B0604020202020204" pitchFamily="34" charset="0"/>
                        <a:buChar char="•"/>
                      </a:pPr>
                      <a:r>
                        <a:rPr kumimoji="1" lang="ja-JP" altLang="en-US" sz="1050" b="0" dirty="0">
                          <a:solidFill>
                            <a:schemeClr val="tx1"/>
                          </a:solidFill>
                          <a:latin typeface="+mn-ea"/>
                          <a:ea typeface="+mn-ea"/>
                        </a:rPr>
                        <a:t>国内外のセキュリティの動向</a:t>
                      </a:r>
                      <a:endParaRPr kumimoji="1" lang="en-US" altLang="ja-JP" sz="1050" b="0" dirty="0">
                        <a:solidFill>
                          <a:schemeClr val="tx1"/>
                        </a:solidFill>
                        <a:latin typeface="+mn-ea"/>
                        <a:ea typeface="+mn-ea"/>
                      </a:endParaRPr>
                    </a:p>
                    <a:p>
                      <a:pPr marL="171450" indent="-171450" algn="l">
                        <a:buFont typeface="Arial" panose="020B0604020202020204" pitchFamily="34" charset="0"/>
                        <a:buChar char="•"/>
                      </a:pPr>
                      <a:r>
                        <a:rPr kumimoji="1" lang="ja-JP" altLang="en-US" sz="1050" b="0" dirty="0">
                          <a:solidFill>
                            <a:schemeClr val="tx1"/>
                          </a:solidFill>
                          <a:latin typeface="+mn-ea"/>
                          <a:ea typeface="+mn-ea"/>
                        </a:rPr>
                        <a:t>セキュリティ人材の育成</a:t>
                      </a:r>
                    </a:p>
                    <a:p>
                      <a:pPr marL="171450" indent="-171450" algn="l">
                        <a:buFont typeface="Arial" panose="020B0604020202020204" pitchFamily="34" charset="0"/>
                        <a:buChar char="•"/>
                      </a:pPr>
                      <a:r>
                        <a:rPr kumimoji="1" lang="ja-JP" altLang="en-US" sz="1050" b="0" dirty="0">
                          <a:solidFill>
                            <a:schemeClr val="tx1"/>
                          </a:solidFill>
                          <a:latin typeface="+mn-ea"/>
                          <a:ea typeface="+mn-ea"/>
                        </a:rPr>
                        <a:t>中小企業のセキュリティ対策</a:t>
                      </a:r>
                      <a:endParaRPr kumimoji="1" lang="en-US" altLang="ja-JP" sz="1050" b="0" dirty="0">
                        <a:solidFill>
                          <a:schemeClr val="tx1"/>
                        </a:solidFill>
                        <a:latin typeface="+mn-ea"/>
                        <a:ea typeface="+mn-ea"/>
                      </a:endParaRPr>
                    </a:p>
                    <a:p>
                      <a:pPr marL="171450" indent="-171450" algn="l">
                        <a:buFont typeface="Arial" panose="020B0604020202020204" pitchFamily="34" charset="0"/>
                        <a:buChar char="•"/>
                      </a:pPr>
                      <a:r>
                        <a:rPr kumimoji="1" lang="ja-JP" altLang="en-US" sz="1050" b="0" dirty="0">
                          <a:solidFill>
                            <a:schemeClr val="tx1"/>
                          </a:solidFill>
                          <a:latin typeface="+mn-ea"/>
                          <a:ea typeface="+mn-ea"/>
                        </a:rPr>
                        <a:t>個別テーマ（</a:t>
                      </a:r>
                      <a:r>
                        <a:rPr kumimoji="1" lang="en-US" altLang="ja-JP" sz="1050" b="0" dirty="0">
                          <a:solidFill>
                            <a:srgbClr val="000000"/>
                          </a:solidFill>
                          <a:latin typeface="+mn-ea"/>
                          <a:ea typeface="+mn-ea"/>
                        </a:rPr>
                        <a:t>IoT</a:t>
                      </a:r>
                      <a:r>
                        <a:rPr kumimoji="1" lang="ja-JP" altLang="en-US" sz="1050" b="0" dirty="0">
                          <a:solidFill>
                            <a:schemeClr val="tx1"/>
                          </a:solidFill>
                          <a:latin typeface="+mn-ea"/>
                          <a:ea typeface="+mn-ea"/>
                        </a:rPr>
                        <a:t>、インフラシステムなど）のセキュリティ動向</a:t>
                      </a:r>
                      <a:endParaRPr kumimoji="1" lang="en-US" altLang="ja-JP" sz="1050" b="0" dirty="0">
                        <a:solidFill>
                          <a:schemeClr val="tx1"/>
                        </a:solidFill>
                        <a:latin typeface="+mn-ea"/>
                        <a:ea typeface="+mn-ea"/>
                      </a:endParaRPr>
                    </a:p>
                    <a:p>
                      <a:pPr marL="171450" indent="-171450" algn="l">
                        <a:buFont typeface="Arial" panose="020B0604020202020204" pitchFamily="34" charset="0"/>
                        <a:buChar char="•"/>
                      </a:pPr>
                      <a:r>
                        <a:rPr kumimoji="1" lang="ja-JP" altLang="en-US" sz="1050" b="0" dirty="0">
                          <a:solidFill>
                            <a:schemeClr val="tx1"/>
                          </a:solidFill>
                          <a:latin typeface="+mn-ea"/>
                          <a:ea typeface="+mn-ea"/>
                        </a:rPr>
                        <a:t>セキュリティツールの紹介</a:t>
                      </a:r>
                      <a:endParaRPr kumimoji="1" lang="en-US" altLang="ja-JP" sz="1050" b="0" dirty="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sp>
        <p:nvSpPr>
          <p:cNvPr id="9" name="四角形: 角を丸くする 8">
            <a:extLst>
              <a:ext uri="{FF2B5EF4-FFF2-40B4-BE49-F238E27FC236}">
                <a16:creationId xmlns:a16="http://schemas.microsoft.com/office/drawing/2014/main" id="{9D44F469-9F0B-11EF-93EB-3F4B00BC08DE}"/>
              </a:ext>
            </a:extLst>
          </p:cNvPr>
          <p:cNvSpPr/>
          <p:nvPr/>
        </p:nvSpPr>
        <p:spPr>
          <a:xfrm>
            <a:off x="619046" y="5533858"/>
            <a:ext cx="1675898" cy="822961"/>
          </a:xfrm>
          <a:prstGeom prst="roundRect">
            <a:avLst/>
          </a:prstGeom>
          <a:ln w="28575">
            <a:solidFill>
              <a:schemeClr val="accent1">
                <a:lumMod val="75000"/>
              </a:schemeClr>
            </a:solidFill>
            <a:prstDash val="sysDash"/>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サイバー攻撃の内容を知りたい</a:t>
            </a:r>
          </a:p>
        </p:txBody>
      </p:sp>
      <p:graphicFrame>
        <p:nvGraphicFramePr>
          <p:cNvPr id="10" name="表 7">
            <a:extLst>
              <a:ext uri="{FF2B5EF4-FFF2-40B4-BE49-F238E27FC236}">
                <a16:creationId xmlns:a16="http://schemas.microsoft.com/office/drawing/2014/main" id="{C96D227B-926F-6E65-72AB-A8D6FB4B693B}"/>
              </a:ext>
            </a:extLst>
          </p:cNvPr>
          <p:cNvGraphicFramePr>
            <a:graphicFrameLocks noGrp="1"/>
          </p:cNvGraphicFramePr>
          <p:nvPr>
            <p:extLst>
              <p:ext uri="{D42A27DB-BD31-4B8C-83A1-F6EECF244321}">
                <p14:modId xmlns:p14="http://schemas.microsoft.com/office/powerpoint/2010/main" val="4123655379"/>
              </p:ext>
            </p:extLst>
          </p:nvPr>
        </p:nvGraphicFramePr>
        <p:xfrm>
          <a:off x="2824811" y="6452900"/>
          <a:ext cx="3430785" cy="822960"/>
        </p:xfrm>
        <a:graphic>
          <a:graphicData uri="http://schemas.openxmlformats.org/drawingml/2006/table">
            <a:tbl>
              <a:tblPr firstRow="1" bandRow="1">
                <a:tableStyleId>{5C22544A-7EE6-4342-B048-85BDC9FD1C3A}</a:tableStyleId>
              </a:tblPr>
              <a:tblGrid>
                <a:gridCol w="3430785">
                  <a:extLst>
                    <a:ext uri="{9D8B030D-6E8A-4147-A177-3AD203B41FA5}">
                      <a16:colId xmlns:a16="http://schemas.microsoft.com/office/drawing/2014/main" val="1546309601"/>
                    </a:ext>
                  </a:extLst>
                </a:gridCol>
              </a:tblGrid>
              <a:tr h="22821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rPr>
                        <a:t>活用例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1202836319"/>
                  </a:ext>
                </a:extLst>
              </a:tr>
              <a:tr h="490529">
                <a:tc>
                  <a:txBody>
                    <a:bodyPr/>
                    <a:lstStyle/>
                    <a:p>
                      <a:pPr marL="0" indent="0">
                        <a:buFont typeface="Arial" panose="020B0604020202020204" pitchFamily="34" charset="0"/>
                        <a:buNone/>
                      </a:pPr>
                      <a:r>
                        <a:rPr kumimoji="1" lang="ja-JP" altLang="en-US" sz="1050" b="0">
                          <a:solidFill>
                            <a:schemeClr val="tx1"/>
                          </a:solidFill>
                        </a:rPr>
                        <a:t>・</a:t>
                      </a:r>
                      <a:r>
                        <a:rPr kumimoji="1" lang="en-US" altLang="ja-JP" sz="1050" b="0">
                          <a:solidFill>
                            <a:srgbClr val="000000"/>
                          </a:solidFill>
                          <a:hlinkClick r:id="rId8" action="ppaction://hlinksldjump">
                            <a:extLst>
                              <a:ext uri="{A12FA001-AC4F-418D-AE19-62706E023703}">
                                <ahyp:hlinkClr xmlns:ahyp="http://schemas.microsoft.com/office/drawing/2018/hyperlinkcolor" val="tx"/>
                              </a:ext>
                            </a:extLst>
                          </a:hlinkClick>
                        </a:rPr>
                        <a:t>ICSCoE</a:t>
                      </a:r>
                      <a:r>
                        <a:rPr kumimoji="1" lang="ja-JP" altLang="en-US" sz="1050" b="0">
                          <a:solidFill>
                            <a:srgbClr val="000000"/>
                          </a:solidFill>
                          <a:hlinkClick r:id="rId8" action="ppaction://hlinksldjump">
                            <a:extLst>
                              <a:ext uri="{A12FA001-AC4F-418D-AE19-62706E023703}">
                                <ahyp:hlinkClr xmlns:ahyp="http://schemas.microsoft.com/office/drawing/2018/hyperlinkcolor" val="tx"/>
                              </a:ext>
                            </a:extLst>
                          </a:hlinkClick>
                        </a:rPr>
                        <a:t>中核人材育成プログラム</a:t>
                      </a:r>
                      <a:r>
                        <a:rPr kumimoji="1" lang="ja-JP" altLang="en-US" sz="1050" b="0">
                          <a:solidFill>
                            <a:schemeClr val="tx1"/>
                          </a:solidFill>
                        </a:rPr>
                        <a:t>や</a:t>
                      </a:r>
                      <a:r>
                        <a:rPr kumimoji="1" lang="ja-JP" altLang="en-US" sz="1050" b="0">
                          <a:solidFill>
                            <a:srgbClr val="000000"/>
                          </a:solidFill>
                          <a:hlinkClick r:id="rId9" action="ppaction://hlinksldjump">
                            <a:extLst>
                              <a:ext uri="{A12FA001-AC4F-418D-AE19-62706E023703}">
                                <ahyp:hlinkClr xmlns:ahyp="http://schemas.microsoft.com/office/drawing/2018/hyperlinkcolor" val="tx"/>
                              </a:ext>
                            </a:extLst>
                          </a:hlinkClick>
                        </a:rPr>
                        <a:t>セキュリティ・キャンプ</a:t>
                      </a:r>
                      <a:r>
                        <a:rPr kumimoji="1" lang="ja-JP" altLang="en-US" sz="1050" b="0">
                          <a:solidFill>
                            <a:schemeClr val="tx1"/>
                          </a:solidFill>
                        </a:rPr>
                        <a:t>の活動を知る</a:t>
                      </a:r>
                    </a:p>
                    <a:p>
                      <a:pPr marL="0" indent="0">
                        <a:buFont typeface="Arial" panose="020B0604020202020204" pitchFamily="34" charset="0"/>
                        <a:buNone/>
                      </a:pPr>
                      <a:r>
                        <a:rPr kumimoji="1" lang="ja-JP" altLang="en-US" sz="1050" b="0">
                          <a:solidFill>
                            <a:schemeClr val="tx1"/>
                          </a:solidFill>
                        </a:rPr>
                        <a:t>・人材育成のための国家試験や国家資格について知る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207803"/>
                  </a:ext>
                </a:extLst>
              </a:tr>
            </a:tbl>
          </a:graphicData>
        </a:graphic>
      </p:graphicFrame>
      <p:sp>
        <p:nvSpPr>
          <p:cNvPr id="11" name="二等辺三角形 10">
            <a:extLst>
              <a:ext uri="{FF2B5EF4-FFF2-40B4-BE49-F238E27FC236}">
                <a16:creationId xmlns:a16="http://schemas.microsoft.com/office/drawing/2014/main" id="{3338D9D2-4107-2E4D-F41E-FEE1D6E7A8FF}"/>
              </a:ext>
            </a:extLst>
          </p:cNvPr>
          <p:cNvSpPr/>
          <p:nvPr/>
        </p:nvSpPr>
        <p:spPr>
          <a:xfrm rot="5400000">
            <a:off x="2483205" y="6770327"/>
            <a:ext cx="222696" cy="201868"/>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7" name="四角形: 角を丸くする 16">
            <a:extLst>
              <a:ext uri="{FF2B5EF4-FFF2-40B4-BE49-F238E27FC236}">
                <a16:creationId xmlns:a16="http://schemas.microsoft.com/office/drawing/2014/main" id="{3477828F-DA63-DE3C-4A3A-F3F040A8ECA7}"/>
              </a:ext>
            </a:extLst>
          </p:cNvPr>
          <p:cNvSpPr/>
          <p:nvPr/>
        </p:nvSpPr>
        <p:spPr>
          <a:xfrm>
            <a:off x="639781" y="6452900"/>
            <a:ext cx="1675898" cy="822960"/>
          </a:xfrm>
          <a:prstGeom prst="roundRect">
            <a:avLst/>
          </a:prstGeom>
          <a:ln w="28575">
            <a:solidFill>
              <a:schemeClr val="accent1">
                <a:lumMod val="75000"/>
              </a:schemeClr>
            </a:solidFill>
            <a:prstDash val="sysDash"/>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セキュリティ人材の育成方法を知りたい</a:t>
            </a:r>
          </a:p>
        </p:txBody>
      </p:sp>
      <p:graphicFrame>
        <p:nvGraphicFramePr>
          <p:cNvPr id="21" name="表 7">
            <a:extLst>
              <a:ext uri="{FF2B5EF4-FFF2-40B4-BE49-F238E27FC236}">
                <a16:creationId xmlns:a16="http://schemas.microsoft.com/office/drawing/2014/main" id="{FED4C893-500D-F8FE-0F85-C92FED4BAEB2}"/>
              </a:ext>
            </a:extLst>
          </p:cNvPr>
          <p:cNvGraphicFramePr>
            <a:graphicFrameLocks noGrp="1"/>
          </p:cNvGraphicFramePr>
          <p:nvPr>
            <p:extLst>
              <p:ext uri="{D42A27DB-BD31-4B8C-83A1-F6EECF244321}">
                <p14:modId xmlns:p14="http://schemas.microsoft.com/office/powerpoint/2010/main" val="4098268992"/>
              </p:ext>
            </p:extLst>
          </p:nvPr>
        </p:nvGraphicFramePr>
        <p:xfrm>
          <a:off x="2824811" y="7361821"/>
          <a:ext cx="3430785" cy="741989"/>
        </p:xfrm>
        <a:graphic>
          <a:graphicData uri="http://schemas.openxmlformats.org/drawingml/2006/table">
            <a:tbl>
              <a:tblPr firstRow="1" bandRow="1">
                <a:tableStyleId>{5C22544A-7EE6-4342-B048-85BDC9FD1C3A}</a:tableStyleId>
              </a:tblPr>
              <a:tblGrid>
                <a:gridCol w="3430785">
                  <a:extLst>
                    <a:ext uri="{9D8B030D-6E8A-4147-A177-3AD203B41FA5}">
                      <a16:colId xmlns:a16="http://schemas.microsoft.com/office/drawing/2014/main" val="1546309601"/>
                    </a:ext>
                  </a:extLst>
                </a:gridCol>
              </a:tblGrid>
              <a:tr h="22821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rPr>
                        <a:t>活用例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1202836319"/>
                  </a:ext>
                </a:extLst>
              </a:tr>
              <a:tr h="490529">
                <a:tc>
                  <a:txBody>
                    <a:bodyPr/>
                    <a:lstStyle/>
                    <a:p>
                      <a:pPr marL="0" indent="0">
                        <a:buFont typeface="Arial" panose="020B0604020202020204" pitchFamily="34" charset="0"/>
                        <a:buNone/>
                      </a:pPr>
                      <a:r>
                        <a:rPr kumimoji="1" lang="ja-JP" altLang="en-US" sz="1050" b="0">
                          <a:solidFill>
                            <a:schemeClr val="tx1"/>
                          </a:solidFill>
                        </a:rPr>
                        <a:t>・</a:t>
                      </a:r>
                      <a:r>
                        <a:rPr kumimoji="1" lang="en-US" altLang="ja-JP" sz="1050" b="0">
                          <a:solidFill>
                            <a:srgbClr val="000000"/>
                          </a:solidFill>
                          <a:hlinkClick r:id="rId10" action="ppaction://hlinksldjump">
                            <a:extLst>
                              <a:ext uri="{A12FA001-AC4F-418D-AE19-62706E023703}">
                                <ahyp:hlinkClr xmlns:ahyp="http://schemas.microsoft.com/office/drawing/2018/hyperlinkcolor" val="tx"/>
                              </a:ext>
                            </a:extLst>
                          </a:hlinkClick>
                        </a:rPr>
                        <a:t>SECURITY ACTION</a:t>
                      </a:r>
                      <a:r>
                        <a:rPr kumimoji="1" lang="ja-JP" altLang="en-US" sz="1050" b="0">
                          <a:solidFill>
                            <a:schemeClr val="tx1"/>
                          </a:solidFill>
                        </a:rPr>
                        <a:t>や</a:t>
                      </a:r>
                      <a:r>
                        <a:rPr kumimoji="1" lang="ja-JP" altLang="en-US" sz="1050" b="0">
                          <a:solidFill>
                            <a:srgbClr val="000000"/>
                          </a:solidFill>
                          <a:hlinkClick r:id="rId4" action="ppaction://hlinksldjump">
                            <a:extLst>
                              <a:ext uri="{A12FA001-AC4F-418D-AE19-62706E023703}">
                                <ahyp:hlinkClr xmlns:ahyp="http://schemas.microsoft.com/office/drawing/2018/hyperlinkcolor" val="tx"/>
                              </a:ext>
                            </a:extLst>
                          </a:hlinkClick>
                        </a:rPr>
                        <a:t>サイバーセキュリティお助け隊サービス制度</a:t>
                      </a:r>
                      <a:r>
                        <a:rPr kumimoji="1" lang="ja-JP" altLang="en-US" sz="1050" b="0">
                          <a:solidFill>
                            <a:srgbClr val="000000"/>
                          </a:solidFill>
                        </a:rPr>
                        <a:t>など</a:t>
                      </a:r>
                      <a:r>
                        <a:rPr kumimoji="1" lang="ja-JP" altLang="en-US" sz="1050" b="0">
                          <a:solidFill>
                            <a:schemeClr val="tx1"/>
                          </a:solidFill>
                        </a:rPr>
                        <a:t>の活動を知り、自社で取組む</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207803"/>
                  </a:ext>
                </a:extLst>
              </a:tr>
            </a:tbl>
          </a:graphicData>
        </a:graphic>
      </p:graphicFrame>
      <p:sp>
        <p:nvSpPr>
          <p:cNvPr id="22" name="二等辺三角形 21">
            <a:extLst>
              <a:ext uri="{FF2B5EF4-FFF2-40B4-BE49-F238E27FC236}">
                <a16:creationId xmlns:a16="http://schemas.microsoft.com/office/drawing/2014/main" id="{7DBBBD57-B126-7C2D-DA62-2CA2FA5F7122}"/>
              </a:ext>
            </a:extLst>
          </p:cNvPr>
          <p:cNvSpPr/>
          <p:nvPr/>
        </p:nvSpPr>
        <p:spPr>
          <a:xfrm rot="5400000">
            <a:off x="2483205" y="7679248"/>
            <a:ext cx="222696" cy="201868"/>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4" name="四角形: 角を丸くする 23">
            <a:extLst>
              <a:ext uri="{FF2B5EF4-FFF2-40B4-BE49-F238E27FC236}">
                <a16:creationId xmlns:a16="http://schemas.microsoft.com/office/drawing/2014/main" id="{9EC544A0-B26D-7B8C-7D67-0DB59E0A6F2A}"/>
              </a:ext>
            </a:extLst>
          </p:cNvPr>
          <p:cNvSpPr/>
          <p:nvPr/>
        </p:nvSpPr>
        <p:spPr>
          <a:xfrm>
            <a:off x="639781" y="7361821"/>
            <a:ext cx="1675898" cy="822960"/>
          </a:xfrm>
          <a:prstGeom prst="roundRect">
            <a:avLst/>
          </a:prstGeom>
          <a:ln w="28575">
            <a:solidFill>
              <a:schemeClr val="accent1">
                <a:lumMod val="75000"/>
              </a:schemeClr>
            </a:solidFill>
            <a:prstDash val="sysDash"/>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セキュリティ対策の進め方が知りたい</a:t>
            </a:r>
          </a:p>
        </p:txBody>
      </p:sp>
      <p:graphicFrame>
        <p:nvGraphicFramePr>
          <p:cNvPr id="25" name="表 10">
            <a:extLst>
              <a:ext uri="{FF2B5EF4-FFF2-40B4-BE49-F238E27FC236}">
                <a16:creationId xmlns:a16="http://schemas.microsoft.com/office/drawing/2014/main" id="{C1D3D0E4-89DA-A973-39F6-9E81CBD66394}"/>
              </a:ext>
            </a:extLst>
          </p:cNvPr>
          <p:cNvGraphicFramePr>
            <a:graphicFrameLocks noGrp="1"/>
          </p:cNvGraphicFramePr>
          <p:nvPr/>
        </p:nvGraphicFramePr>
        <p:xfrm>
          <a:off x="639781" y="8252812"/>
          <a:ext cx="5623567" cy="1002060"/>
        </p:xfrm>
        <a:graphic>
          <a:graphicData uri="http://schemas.openxmlformats.org/drawingml/2006/table">
            <a:tbl>
              <a:tblPr firstRow="1" bandRow="1">
                <a:tableStyleId>{5C22544A-7EE6-4342-B048-85BDC9FD1C3A}</a:tableStyleId>
              </a:tblPr>
              <a:tblGrid>
                <a:gridCol w="2443827">
                  <a:extLst>
                    <a:ext uri="{9D8B030D-6E8A-4147-A177-3AD203B41FA5}">
                      <a16:colId xmlns:a16="http://schemas.microsoft.com/office/drawing/2014/main" val="727053212"/>
                    </a:ext>
                  </a:extLst>
                </a:gridCol>
                <a:gridCol w="3179740">
                  <a:extLst>
                    <a:ext uri="{9D8B030D-6E8A-4147-A177-3AD203B41FA5}">
                      <a16:colId xmlns:a16="http://schemas.microsoft.com/office/drawing/2014/main" val="3234435599"/>
                    </a:ext>
                  </a:extLst>
                </a:gridCol>
              </a:tblGrid>
              <a:tr h="109684">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a:solidFill>
                            <a:sysClr val="windowText" lastClr="000000"/>
                          </a:solidFill>
                          <a:latin typeface="メイリオ" panose="020B0604030504040204" pitchFamily="50" charset="-128"/>
                          <a:ea typeface="メイリオ" panose="020B0604030504040204" pitchFamily="50" charset="-128"/>
                        </a:rPr>
                        <a:t>詳細理解のため参考となる文献（参考文献）</a:t>
                      </a:r>
                    </a:p>
                  </a:txBody>
                  <a:tcPr marT="37785" marB="3778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marT="37785" marB="3778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86852193"/>
                  </a:ext>
                </a:extLst>
              </a:tr>
              <a:tr h="109684">
                <a:tc>
                  <a:txBody>
                    <a:bodyPr/>
                    <a:lstStyle/>
                    <a:p>
                      <a:r>
                        <a:rPr kumimoji="1" lang="ja-JP" altLang="en-US" sz="600" b="0">
                          <a:solidFill>
                            <a:sysClr val="windowText" lastClr="000000"/>
                          </a:solidFill>
                          <a:latin typeface="メイリオ" panose="020B0604030504040204" pitchFamily="50" charset="-128"/>
                          <a:ea typeface="メイリオ" panose="020B0604030504040204" pitchFamily="50" charset="-128"/>
                        </a:rPr>
                        <a:t>サイバーセキュリティ経営ガイドライン</a:t>
                      </a:r>
                      <a:r>
                        <a:rPr kumimoji="1" lang="en-US" altLang="ja-JP" sz="600" b="0">
                          <a:solidFill>
                            <a:sysClr val="windowText" lastClr="000000"/>
                          </a:solidFill>
                          <a:latin typeface="メイリオ" panose="020B0604030504040204" pitchFamily="50" charset="-128"/>
                          <a:ea typeface="メイリオ" panose="020B0604030504040204" pitchFamily="50" charset="-128"/>
                        </a:rPr>
                        <a:t>Ver 3.0</a:t>
                      </a:r>
                      <a:endParaRPr kumimoji="1" lang="ja-JP" altLang="en-US" sz="600" b="0">
                        <a:solidFill>
                          <a:sysClr val="windowText" lastClr="000000"/>
                        </a:solidFill>
                        <a:latin typeface="メイリオ" panose="020B0604030504040204" pitchFamily="50" charset="-128"/>
                        <a:ea typeface="メイリオ" panose="020B0604030504040204" pitchFamily="50" charset="-128"/>
                      </a:endParaRPr>
                    </a:p>
                  </a:txBody>
                  <a:tcPr marT="37785" marB="3778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1"/>
                        </a:rPr>
                        <a:t>https://www.meti.go.jp/policy/netsecurity/mng_guide.html</a:t>
                      </a:r>
                      <a:endParaRPr kumimoji="1" lang="ja-JP" altLang="en-US"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marT="37785" marB="3778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r h="109684">
                <a:tc>
                  <a:txBody>
                    <a:bodyPr/>
                    <a:lstStyle/>
                    <a:p>
                      <a:r>
                        <a:rPr kumimoji="1" lang="en-US" altLang="ja-JP" sz="600" b="0">
                          <a:solidFill>
                            <a:sysClr val="windowText" lastClr="000000"/>
                          </a:solidFill>
                          <a:latin typeface="メイリオ" panose="020B0604030504040204" pitchFamily="50" charset="-128"/>
                          <a:ea typeface="メイリオ" panose="020B0604030504040204" pitchFamily="50" charset="-128"/>
                        </a:rPr>
                        <a:t>SECURITY ACTION </a:t>
                      </a:r>
                      <a:r>
                        <a:rPr kumimoji="1" lang="ja-JP" altLang="en-US" sz="600" b="0">
                          <a:solidFill>
                            <a:sysClr val="windowText" lastClr="000000"/>
                          </a:solidFill>
                          <a:latin typeface="メイリオ" panose="020B0604030504040204" pitchFamily="50" charset="-128"/>
                          <a:ea typeface="メイリオ" panose="020B0604030504040204" pitchFamily="50" charset="-128"/>
                        </a:rPr>
                        <a:t>セキュリティ対策自己宣言</a:t>
                      </a:r>
                    </a:p>
                  </a:txBody>
                  <a:tcPr marT="37785" marB="3778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2"/>
                        </a:rPr>
                        <a:t>https://www.ipa.go.jp/security/security-action/</a:t>
                      </a:r>
                      <a:endParaRPr kumimoji="1" lang="ja-JP" altLang="en-US"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marT="37785" marB="3778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00592438"/>
                  </a:ext>
                </a:extLst>
              </a:tr>
              <a:tr h="109684">
                <a:tc>
                  <a:txBody>
                    <a:bodyPr/>
                    <a:lstStyle/>
                    <a:p>
                      <a:pPr marL="0" indent="0">
                        <a:buFont typeface="Arial" panose="020B0604020202020204" pitchFamily="34" charset="0"/>
                        <a:buNone/>
                      </a:pPr>
                      <a:r>
                        <a:rPr kumimoji="1" lang="ja-JP" altLang="en-US" sz="600" b="0">
                          <a:solidFill>
                            <a:sysClr val="windowText" lastClr="000000"/>
                          </a:solidFill>
                          <a:latin typeface="メイリオ" panose="020B0604030504040204" pitchFamily="50" charset="-128"/>
                          <a:ea typeface="メイリオ" panose="020B0604030504040204" pitchFamily="50" charset="-128"/>
                        </a:rPr>
                        <a:t>サイバーセキュリティお助け隊サービス制度</a:t>
                      </a:r>
                      <a:endParaRPr kumimoji="1" lang="en-US" altLang="ja-JP" sz="600" b="0">
                        <a:solidFill>
                          <a:sysClr val="windowText" lastClr="000000"/>
                        </a:solidFill>
                        <a:latin typeface="メイリオ" panose="020B0604030504040204" pitchFamily="50" charset="-128"/>
                        <a:ea typeface="メイリオ" panose="020B0604030504040204" pitchFamily="50" charset="-128"/>
                      </a:endParaRPr>
                    </a:p>
                  </a:txBody>
                  <a:tcPr marT="37785" marB="3778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indent="0">
                        <a:buFont typeface="Arial" panose="020B0604020202020204" pitchFamily="34" charset="0"/>
                        <a:buNone/>
                      </a:pPr>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3"/>
                        </a:rPr>
                        <a:t>https://www.ipa.go.jp/security/sme/otasuketai-about.html</a:t>
                      </a:r>
                      <a:endPar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marT="37785" marB="3778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2543810"/>
                  </a:ext>
                </a:extLst>
              </a:tr>
              <a:tr h="109684">
                <a:tc>
                  <a:txBody>
                    <a:bodyPr/>
                    <a:lstStyle/>
                    <a:p>
                      <a:pPr marL="0" indent="0">
                        <a:buFont typeface="Arial" panose="020B0604020202020204" pitchFamily="34" charset="0"/>
                        <a:buNone/>
                      </a:pPr>
                      <a:r>
                        <a:rPr kumimoji="1" lang="ja-JP" altLang="en-US" sz="600" b="0">
                          <a:solidFill>
                            <a:sysClr val="windowText" lastClr="000000"/>
                          </a:solidFill>
                          <a:latin typeface="メイリオ" panose="020B0604030504040204" pitchFamily="50" charset="-128"/>
                          <a:ea typeface="メイリオ" panose="020B0604030504040204" pitchFamily="50" charset="-128"/>
                        </a:rPr>
                        <a:t>セキュリティ・キャンプ</a:t>
                      </a:r>
                      <a:endParaRPr kumimoji="1" lang="en-US" altLang="ja-JP" sz="600" b="0">
                        <a:solidFill>
                          <a:sysClr val="windowText" lastClr="000000"/>
                        </a:solidFill>
                        <a:latin typeface="メイリオ" panose="020B0604030504040204" pitchFamily="50" charset="-128"/>
                        <a:ea typeface="メイリオ" panose="020B0604030504040204" pitchFamily="50" charset="-128"/>
                      </a:endParaRPr>
                    </a:p>
                  </a:txBody>
                  <a:tcPr marT="37785" marB="3778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indent="0">
                        <a:buFont typeface="Arial" panose="020B0604020202020204" pitchFamily="34" charset="0"/>
                        <a:buNone/>
                      </a:pPr>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4"/>
                        </a:rPr>
                        <a:t>https://www.security-camp.or.jp</a:t>
                      </a:r>
                      <a:endPar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marT="37785" marB="3778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749996"/>
                  </a:ext>
                </a:extLst>
              </a:tr>
              <a:tr h="109684">
                <a:tc>
                  <a:txBody>
                    <a:bodyPr/>
                    <a:lstStyle/>
                    <a:p>
                      <a:pPr marL="0" indent="0">
                        <a:buFont typeface="Arial" panose="020B0604020202020204" pitchFamily="34" charset="0"/>
                        <a:buNone/>
                      </a:pPr>
                      <a:r>
                        <a:rPr kumimoji="1" lang="en-US" altLang="ja-JP" sz="600" b="0">
                          <a:solidFill>
                            <a:sysClr val="windowText" lastClr="000000"/>
                          </a:solidFill>
                          <a:latin typeface="メイリオ" panose="020B0604030504040204" pitchFamily="50" charset="-128"/>
                          <a:ea typeface="メイリオ" panose="020B0604030504040204" pitchFamily="50" charset="-128"/>
                        </a:rPr>
                        <a:t>ICSCoE</a:t>
                      </a:r>
                      <a:r>
                        <a:rPr kumimoji="1" lang="ja-JP" altLang="en-US" sz="600" b="0">
                          <a:solidFill>
                            <a:sysClr val="windowText" lastClr="000000"/>
                          </a:solidFill>
                          <a:latin typeface="メイリオ" panose="020B0604030504040204" pitchFamily="50" charset="-128"/>
                          <a:ea typeface="メイリオ" panose="020B0604030504040204" pitchFamily="50" charset="-128"/>
                        </a:rPr>
                        <a:t>中核人材育成プログラム</a:t>
                      </a:r>
                      <a:endParaRPr kumimoji="1" lang="en-US" altLang="ja-JP" sz="600" b="0">
                        <a:solidFill>
                          <a:sysClr val="windowText" lastClr="000000"/>
                        </a:solidFill>
                        <a:latin typeface="メイリオ" panose="020B0604030504040204" pitchFamily="50" charset="-128"/>
                        <a:ea typeface="メイリオ" panose="020B0604030504040204" pitchFamily="50" charset="-128"/>
                      </a:endParaRPr>
                    </a:p>
                  </a:txBody>
                  <a:tcPr marT="37785" marB="3778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indent="0">
                        <a:buFont typeface="Arial" panose="020B0604020202020204" pitchFamily="34" charset="0"/>
                        <a:buNone/>
                      </a:pPr>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5"/>
                        </a:rPr>
                        <a:t>https://www.ipa.go.jp/jinzai/ics/core_human_resource</a:t>
                      </a:r>
                      <a:endPar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marT="37785" marB="3778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70522970"/>
                  </a:ext>
                </a:extLst>
              </a:tr>
            </a:tbl>
          </a:graphicData>
        </a:graphic>
      </p:graphicFrame>
      <p:sp>
        <p:nvSpPr>
          <p:cNvPr id="3" name="テキスト プレースホルダー 2">
            <a:extLst>
              <a:ext uri="{FF2B5EF4-FFF2-40B4-BE49-F238E27FC236}">
                <a16:creationId xmlns:a16="http://schemas.microsoft.com/office/drawing/2014/main" id="{675CC0AF-B613-EC18-661B-24F1C24BC1FD}"/>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6"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6" action="ppaction://hlinksldjump"/>
              </a:rPr>
              <a:t>2</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6"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6"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6" action="ppaction://hlinksldjump"/>
              </a:rPr>
              <a:t>事例を知る：重大なインシデント発生から課題解決まで</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2-1.</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情報セキュリティの概況</a:t>
            </a:r>
          </a:p>
        </p:txBody>
      </p:sp>
    </p:spTree>
    <p:extLst>
      <p:ext uri="{BB962C8B-B14F-4D97-AF65-F5344CB8AC3E}">
        <p14:creationId xmlns:p14="http://schemas.microsoft.com/office/powerpoint/2010/main" val="621703923"/>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0EC486D9-5D8E-AD78-BEF1-E3B26F7D4060}"/>
              </a:ext>
            </a:extLst>
          </p:cNvPr>
          <p:cNvSpPr>
            <a:spLocks noGrp="1"/>
          </p:cNvSpPr>
          <p:nvPr>
            <p:ph type="body" sz="quarter" idx="32"/>
          </p:nvPr>
        </p:nvSpPr>
        <p:spPr/>
        <p:txBody>
          <a:bodyPr/>
          <a:lstStyle/>
          <a:p>
            <a:r>
              <a:rPr kumimoji="1" lang="ja-JP" altLang="en-US"/>
              <a:t>第</a:t>
            </a:r>
            <a:r>
              <a:rPr kumimoji="1" lang="en-US" altLang="ja-JP"/>
              <a:t>11</a:t>
            </a:r>
            <a:r>
              <a:rPr kumimoji="1" lang="ja-JP" altLang="en-US"/>
              <a:t>章</a:t>
            </a:r>
            <a:r>
              <a:rPr kumimoji="1" lang="en-US" altLang="ja-JP"/>
              <a:t>. </a:t>
            </a:r>
            <a:r>
              <a:rPr kumimoji="1" lang="ja-JP" altLang="en-US"/>
              <a:t>リスクマネジメント</a:t>
            </a:r>
          </a:p>
        </p:txBody>
      </p:sp>
      <p:sp>
        <p:nvSpPr>
          <p:cNvPr id="4" name="スライド番号プレースホルダー 3">
            <a:extLst>
              <a:ext uri="{FF2B5EF4-FFF2-40B4-BE49-F238E27FC236}">
                <a16:creationId xmlns:a16="http://schemas.microsoft.com/office/drawing/2014/main" id="{0DACB37F-4403-5525-313C-8651DCADAD5D}"/>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11</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コンテンツ プレースホルダー 2">
            <a:extLst>
              <a:ext uri="{FF2B5EF4-FFF2-40B4-BE49-F238E27FC236}">
                <a16:creationId xmlns:a16="http://schemas.microsoft.com/office/drawing/2014/main" id="{0F680FE7-7677-DF55-7244-8C34E765F047}"/>
              </a:ext>
            </a:extLst>
          </p:cNvPr>
          <p:cNvSpPr>
            <a:spLocks noGrp="1"/>
          </p:cNvSpPr>
          <p:nvPr>
            <p:ph sz="quarter" idx="24"/>
          </p:nvPr>
        </p:nvSpPr>
        <p:spPr>
          <a:xfrm>
            <a:off x="622799" y="1533600"/>
            <a:ext cx="6131683" cy="6840000"/>
          </a:xfrm>
        </p:spPr>
        <p:txBody>
          <a:bodyPr/>
          <a:lstStyle/>
          <a:p>
            <a:r>
              <a:rPr kumimoji="1" lang="en-US" altLang="ja-JP" sz="1400" u="sng" baseline="0">
                <a:solidFill>
                  <a:schemeClr val="tx1"/>
                </a:solidFill>
                <a:uFill>
                  <a:solidFill>
                    <a:schemeClr val="bg1"/>
                  </a:solidFill>
                </a:uFill>
                <a:latin typeface="+mn-ea"/>
                <a:ea typeface="+mn-ea"/>
                <a:hlinkClick r:id="rId3" action="ppaction://hlinksldjump"/>
              </a:rPr>
              <a:t>11-1. </a:t>
            </a:r>
            <a:r>
              <a:rPr lang="ja-JP" altLang="en-US" u="sng">
                <a:uFill>
                  <a:solidFill>
                    <a:schemeClr val="bg1"/>
                  </a:solidFill>
                </a:uFill>
                <a:latin typeface="+mn-ea"/>
                <a:ea typeface="+mn-ea"/>
                <a:hlinkClick r:id="rId3" action="ppaction://hlinksldjump"/>
              </a:rPr>
              <a:t>リスクマネジメント</a:t>
            </a:r>
            <a:r>
              <a:rPr lang="ja-JP" altLang="en-US" u="sng">
                <a:uFill>
                  <a:solidFill>
                    <a:schemeClr val="bg1"/>
                  </a:solidFill>
                </a:uFill>
                <a:latin typeface="+mn-ea"/>
                <a:ea typeface="+mn-ea"/>
              </a:rPr>
              <a:t>：概要</a:t>
            </a:r>
            <a:endParaRPr kumimoji="1" lang="en-US" altLang="ja-JP" sz="1400" u="sng" baseline="0">
              <a:solidFill>
                <a:schemeClr val="tx1"/>
              </a:solidFill>
              <a:uFill>
                <a:solidFill>
                  <a:schemeClr val="bg1"/>
                </a:solidFill>
              </a:uFill>
              <a:latin typeface="+mn-ea"/>
              <a:ea typeface="+mn-ea"/>
            </a:endParaRPr>
          </a:p>
          <a:p>
            <a:endParaRPr kumimoji="1" lang="en-US" altLang="ja-JP" sz="1400" u="sng" baseline="0">
              <a:solidFill>
                <a:schemeClr val="tx1"/>
              </a:solidFill>
              <a:uFill>
                <a:solidFill>
                  <a:schemeClr val="bg1"/>
                </a:solidFill>
              </a:uFill>
              <a:latin typeface="+mn-ea"/>
              <a:ea typeface="+mn-ea"/>
            </a:endParaRPr>
          </a:p>
          <a:p>
            <a:r>
              <a:rPr kumimoji="1" lang="en-US" altLang="ja-JP" sz="1400" u="sng" baseline="0">
                <a:solidFill>
                  <a:schemeClr val="tx1"/>
                </a:solidFill>
                <a:uFill>
                  <a:solidFill>
                    <a:schemeClr val="bg1"/>
                  </a:solidFill>
                </a:uFill>
                <a:latin typeface="+mn-ea"/>
                <a:ea typeface="+mn-ea"/>
                <a:hlinkClick r:id="rId4" action="ppaction://hlinksldjump"/>
              </a:rPr>
              <a:t>11-2. </a:t>
            </a:r>
            <a:r>
              <a:rPr kumimoji="1" lang="ja-JP" altLang="en-US" sz="1400" u="sng" baseline="0">
                <a:solidFill>
                  <a:schemeClr val="tx1"/>
                </a:solidFill>
                <a:uFill>
                  <a:solidFill>
                    <a:schemeClr val="bg1"/>
                  </a:solidFill>
                </a:uFill>
                <a:latin typeface="+mn-ea"/>
                <a:ea typeface="+mn-ea"/>
                <a:hlinkClick r:id="rId4" action="ppaction://hlinksldjump"/>
              </a:rPr>
              <a:t>リスクマネジメント：リスクアセスメント</a:t>
            </a:r>
            <a:endParaRPr kumimoji="1" lang="ja-JP" altLang="en-US" sz="1400" u="sng" baseline="0">
              <a:solidFill>
                <a:schemeClr val="tx1"/>
              </a:solidFill>
              <a:uFill>
                <a:solidFill>
                  <a:schemeClr val="bg1"/>
                </a:solidFill>
              </a:uFill>
              <a:latin typeface="+mn-ea"/>
              <a:ea typeface="+mn-ea"/>
            </a:endParaRPr>
          </a:p>
          <a:p>
            <a:endParaRPr kumimoji="1" lang="en-US" altLang="ja-JP" sz="1400" u="sng" baseline="0">
              <a:solidFill>
                <a:schemeClr val="tx1"/>
              </a:solidFill>
              <a:uFill>
                <a:solidFill>
                  <a:schemeClr val="bg1"/>
                </a:solidFill>
              </a:uFill>
              <a:latin typeface="+mn-ea"/>
              <a:ea typeface="+mn-ea"/>
            </a:endParaRPr>
          </a:p>
          <a:p>
            <a:r>
              <a:rPr kumimoji="1" lang="en-US" altLang="ja-JP" sz="1400" u="sng" baseline="0">
                <a:solidFill>
                  <a:schemeClr val="tx1"/>
                </a:solidFill>
                <a:uFill>
                  <a:solidFill>
                    <a:schemeClr val="bg1"/>
                  </a:solidFill>
                </a:uFill>
                <a:latin typeface="+mn-ea"/>
                <a:ea typeface="+mn-ea"/>
                <a:hlinkClick r:id="rId5" action="ppaction://hlinksldjump"/>
              </a:rPr>
              <a:t>11-3. </a:t>
            </a:r>
            <a:r>
              <a:rPr kumimoji="1" lang="ja-JP" altLang="en-US" sz="1400" u="sng" baseline="0">
                <a:solidFill>
                  <a:schemeClr val="tx1"/>
                </a:solidFill>
                <a:uFill>
                  <a:solidFill>
                    <a:schemeClr val="bg1"/>
                  </a:solidFill>
                </a:uFill>
                <a:latin typeface="+mn-ea"/>
                <a:ea typeface="+mn-ea"/>
                <a:hlinkClick r:id="rId5" action="ppaction://hlinksldjump"/>
              </a:rPr>
              <a:t>リスクマネジメント：リスク対応</a:t>
            </a:r>
            <a:br>
              <a:rPr kumimoji="1" lang="en-US" altLang="ja-JP" sz="1400" u="sng" baseline="0">
                <a:solidFill>
                  <a:schemeClr val="tx1"/>
                </a:solidFill>
                <a:uFill>
                  <a:solidFill>
                    <a:schemeClr val="bg1"/>
                  </a:solidFill>
                </a:uFill>
                <a:latin typeface="+mn-ea"/>
                <a:ea typeface="+mn-ea"/>
              </a:rPr>
            </a:br>
            <a:endParaRPr lang="en-US" altLang="ja-JP" sz="1400" u="none" strike="noStrike">
              <a:effectLst/>
              <a:uFill>
                <a:solidFill>
                  <a:schemeClr val="bg1"/>
                </a:solidFill>
              </a:uFill>
              <a:latin typeface="+mn-ea"/>
              <a:ea typeface="+mn-ea"/>
            </a:endParaRPr>
          </a:p>
        </p:txBody>
      </p:sp>
      <p:graphicFrame>
        <p:nvGraphicFramePr>
          <p:cNvPr id="7" name="表 6">
            <a:extLst>
              <a:ext uri="{FF2B5EF4-FFF2-40B4-BE49-F238E27FC236}">
                <a16:creationId xmlns:a16="http://schemas.microsoft.com/office/drawing/2014/main" id="{FB194978-E0DF-B211-EDA9-AA71F66FAAA1}"/>
              </a:ext>
            </a:extLst>
          </p:cNvPr>
          <p:cNvGraphicFramePr>
            <a:graphicFrameLocks noGrp="1"/>
          </p:cNvGraphicFramePr>
          <p:nvPr/>
        </p:nvGraphicFramePr>
        <p:xfrm>
          <a:off x="622800" y="4471200"/>
          <a:ext cx="5612400" cy="2703685"/>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90831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0" i="0" kern="1200">
                          <a:solidFill>
                            <a:schemeClr val="dk1"/>
                          </a:solidFill>
                          <a:effectLst/>
                          <a:latin typeface="+mn-ea"/>
                          <a:ea typeface="+mn-ea"/>
                          <a:cs typeface="+mn-cs"/>
                        </a:rPr>
                        <a:t>　第</a:t>
                      </a:r>
                      <a:r>
                        <a:rPr kumimoji="1" lang="en-US" altLang="ja-JP" sz="1200" b="0" i="0" kern="1200">
                          <a:solidFill>
                            <a:schemeClr val="dk1"/>
                          </a:solidFill>
                          <a:effectLst/>
                          <a:latin typeface="+mn-ea"/>
                          <a:ea typeface="+mn-ea"/>
                          <a:cs typeface="+mn-cs"/>
                        </a:rPr>
                        <a:t>11</a:t>
                      </a:r>
                      <a:r>
                        <a:rPr kumimoji="1" lang="ja-JP" altLang="en-US" sz="1200" b="0" i="0" kern="1200">
                          <a:solidFill>
                            <a:schemeClr val="dk1"/>
                          </a:solidFill>
                          <a:effectLst/>
                          <a:latin typeface="+mn-ea"/>
                          <a:ea typeface="+mn-ea"/>
                          <a:cs typeface="+mn-cs"/>
                        </a:rPr>
                        <a:t>章では、リスクマネジメントの概要と、リスクマネジメントプロセスにおけるリスクアセスメントの手法やリスク対応の考え方について学ぶことを目的とします。</a:t>
                      </a:r>
                      <a:endParaRPr kumimoji="1" lang="en-US" altLang="ja-JP" sz="1200" b="0" i="0" kern="1200">
                        <a:solidFill>
                          <a:schemeClr val="dk1"/>
                        </a:solidFill>
                        <a:effectLst/>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121320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リスクマネジメントの意義について理解すること</a:t>
                      </a:r>
                      <a:endParaRPr kumimoji="1" lang="en-US" altLang="ja-JP" sz="120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リスクマネジメントプロセスの全体像を理解すること</a:t>
                      </a:r>
                      <a:endParaRPr kumimoji="1" lang="en-US" altLang="ja-JP" sz="120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リスクアセスメント、リスク対応のプロセスを理解すること</a:t>
                      </a:r>
                      <a:endParaRPr kumimoji="1" lang="en-US" altLang="ja-JP" sz="12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Tree>
    <p:extLst>
      <p:ext uri="{BB962C8B-B14F-4D97-AF65-F5344CB8AC3E}">
        <p14:creationId xmlns:p14="http://schemas.microsoft.com/office/powerpoint/2010/main" val="3325599075"/>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A473BAE0-BD51-6BA4-BC24-3C2D6696B196}"/>
              </a:ext>
            </a:extLst>
          </p:cNvPr>
          <p:cNvSpPr>
            <a:spLocks noGrp="1"/>
          </p:cNvSpPr>
          <p:nvPr>
            <p:ph type="body" sz="quarter" idx="14"/>
          </p:nvPr>
        </p:nvSpPr>
        <p:spPr>
          <a:xfrm>
            <a:off x="1123949" y="1457325"/>
            <a:ext cx="5893299" cy="381000"/>
          </a:xfrm>
        </p:spPr>
        <p:txBody>
          <a:bodyPr/>
          <a:lstStyle/>
          <a:p>
            <a:r>
              <a:rPr lang="en-US" altLang="ja-JP"/>
              <a:t>11-1</a:t>
            </a:r>
            <a:r>
              <a:rPr kumimoji="1" lang="en-US" altLang="ja-JP"/>
              <a:t>-1. </a:t>
            </a:r>
            <a:r>
              <a:rPr lang="ja-JP" altLang="en-US" sz="1600"/>
              <a:t>リスクマネジメントプロセス（</a:t>
            </a:r>
            <a:r>
              <a:rPr lang="en-US" altLang="ja-JP" sz="1600"/>
              <a:t>ISO31000</a:t>
            </a:r>
            <a:r>
              <a:rPr lang="ja-JP" altLang="en-US" sz="1600"/>
              <a:t>）</a:t>
            </a:r>
            <a:endParaRPr kumimoji="1" lang="ja-JP" altLang="en-US"/>
          </a:p>
        </p:txBody>
      </p:sp>
      <p:sp>
        <p:nvSpPr>
          <p:cNvPr id="6" name="テキスト プレースホルダー 2">
            <a:extLst>
              <a:ext uri="{FF2B5EF4-FFF2-40B4-BE49-F238E27FC236}">
                <a16:creationId xmlns:a16="http://schemas.microsoft.com/office/drawing/2014/main" id="{E91F930E-8E68-D03B-470B-437485DE9BBA}"/>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11</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リスクマネジメント</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11-1.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リスクマネジメント：概要</a:t>
            </a:r>
          </a:p>
        </p:txBody>
      </p:sp>
      <p:sp>
        <p:nvSpPr>
          <p:cNvPr id="8" name="正方形/長方形 7">
            <a:extLst>
              <a:ext uri="{FF2B5EF4-FFF2-40B4-BE49-F238E27FC236}">
                <a16:creationId xmlns:a16="http://schemas.microsoft.com/office/drawing/2014/main" id="{BC6A6C2C-30A4-39F1-6237-E34EF4366207}"/>
              </a:ext>
            </a:extLst>
          </p:cNvPr>
          <p:cNvSpPr/>
          <p:nvPr/>
        </p:nvSpPr>
        <p:spPr>
          <a:xfrm>
            <a:off x="1499144" y="3343916"/>
            <a:ext cx="3859712" cy="1801343"/>
          </a:xfrm>
          <a:prstGeom prst="rect">
            <a:avLst/>
          </a:prstGeom>
          <a:ln w="28575"/>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プレースホルダー 4">
            <a:extLst>
              <a:ext uri="{FF2B5EF4-FFF2-40B4-BE49-F238E27FC236}">
                <a16:creationId xmlns:a16="http://schemas.microsoft.com/office/drawing/2014/main" id="{B86DA377-BB07-C707-83EC-1E6AFAAD8C96}"/>
              </a:ext>
            </a:extLst>
          </p:cNvPr>
          <p:cNvSpPr txBox="1">
            <a:spLocks/>
          </p:cNvSpPr>
          <p:nvPr/>
        </p:nvSpPr>
        <p:spPr>
          <a:xfrm>
            <a:off x="622800" y="2052000"/>
            <a:ext cx="5612400" cy="1890298"/>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企業や組織にはさまざまなリスクが存在しています。これらのリスクを効率的に管理し、発生する可能性がある損失を回避したり低減したりするプロセス全体のことを「</a:t>
            </a:r>
            <a:r>
              <a:rPr kumimoji="1" lang="ja-JP" altLang="en-US" sz="1050" b="1" i="0" u="none" strike="noStrike" kern="1200" cap="none" spc="0" normalizeH="0" baseline="0" noProof="0" dirty="0">
                <a:ln>
                  <a:noFill/>
                </a:ln>
                <a:solidFill>
                  <a:prstClr val="black"/>
                </a:solidFill>
                <a:effectLst/>
                <a:uLnTx/>
                <a:uFillTx/>
                <a:latin typeface="メイリオ"/>
                <a:ea typeface="メイリオ"/>
                <a:cs typeface="+mn-cs"/>
              </a:rPr>
              <a:t>リスクマネジメント</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」と言います。</a:t>
            </a:r>
            <a:b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リスクマネジメントの国際規格として</a:t>
            </a:r>
            <a:r>
              <a:rPr kumimoji="1" lang="en-US" altLang="ja-JP" sz="1050" b="1" i="0" u="none" strike="noStrike" kern="1200" cap="none" spc="0" normalizeH="0" baseline="0" noProof="0" dirty="0">
                <a:ln>
                  <a:noFill/>
                </a:ln>
                <a:solidFill>
                  <a:prstClr val="black"/>
                </a:solidFill>
                <a:effectLst/>
                <a:uLnTx/>
                <a:uFillTx/>
                <a:latin typeface="メイリオ"/>
                <a:ea typeface="メイリオ"/>
                <a:cs typeface="+mn-cs"/>
              </a:rPr>
              <a:t>ISO 31000</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があります。</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ISO 31000</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では、リスクマネジメントを「原則」「枠組み」「プロセス」の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3</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つの要素から構成されるものとして捉えています。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0" name="テキスト プレースホルダー 4">
            <a:extLst>
              <a:ext uri="{FF2B5EF4-FFF2-40B4-BE49-F238E27FC236}">
                <a16:creationId xmlns:a16="http://schemas.microsoft.com/office/drawing/2014/main" id="{5ADFB3C2-1ED8-7A2B-461F-6BB29209E48D}"/>
              </a:ext>
            </a:extLst>
          </p:cNvPr>
          <p:cNvSpPr txBox="1">
            <a:spLocks/>
          </p:cNvSpPr>
          <p:nvPr/>
        </p:nvSpPr>
        <p:spPr>
          <a:xfrm>
            <a:off x="622800" y="7975066"/>
            <a:ext cx="5612400" cy="145693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実際にリスクに対応していくにあたっては、リスクマネジメントプロセスにおける「</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リスクアセスメント</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が必須事項となります。リスクアセスメントとは、組織や企業が抱える資産に対するリスクの洗い出しや分析、評価を行い、リスク対応の優先順位づけをしていくプロセスのことを表します。リスクアセスメントの実施により、個々の資産が持つリスクと、リスクに対する管理策、および管理策に投じるべき費用の識別が期待できます。また、リスクを評価するということは情報資産の持つ固有の弱点や脅威を明確にする過程を含みます。そのため、事前にリスクを把握することで必要な投資額を含め、適切な対策を検討することが可能にな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11" name="グループ化 10">
            <a:extLst>
              <a:ext uri="{FF2B5EF4-FFF2-40B4-BE49-F238E27FC236}">
                <a16:creationId xmlns:a16="http://schemas.microsoft.com/office/drawing/2014/main" id="{67B043FE-CAA8-66DD-9FC2-0257F680E12F}"/>
              </a:ext>
            </a:extLst>
          </p:cNvPr>
          <p:cNvGrpSpPr/>
          <p:nvPr/>
        </p:nvGrpSpPr>
        <p:grpSpPr>
          <a:xfrm>
            <a:off x="1852756" y="3407125"/>
            <a:ext cx="3152489" cy="1676637"/>
            <a:chOff x="1719938" y="3093236"/>
            <a:chExt cx="3418125" cy="1817914"/>
          </a:xfrm>
        </p:grpSpPr>
        <p:sp>
          <p:nvSpPr>
            <p:cNvPr id="12" name="楕円 11">
              <a:extLst>
                <a:ext uri="{FF2B5EF4-FFF2-40B4-BE49-F238E27FC236}">
                  <a16:creationId xmlns:a16="http://schemas.microsoft.com/office/drawing/2014/main" id="{AE9049A9-1172-AD19-A337-513DE7B1AAEC}"/>
                </a:ext>
              </a:extLst>
            </p:cNvPr>
            <p:cNvSpPr/>
            <p:nvPr/>
          </p:nvSpPr>
          <p:spPr>
            <a:xfrm>
              <a:off x="2897632" y="3093236"/>
              <a:ext cx="1062737" cy="1062737"/>
            </a:xfrm>
            <a:prstGeom prst="ellipse">
              <a:avLst/>
            </a:prstGeom>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prstClr val="white"/>
                  </a:solidFill>
                  <a:effectLst/>
                  <a:uLnTx/>
                  <a:uFillTx/>
                  <a:latin typeface="メイリオ"/>
                  <a:ea typeface="メイリオ"/>
                  <a:cs typeface="+mn-cs"/>
                </a:rPr>
                <a:t>原則</a:t>
              </a:r>
            </a:p>
          </p:txBody>
        </p:sp>
        <p:sp>
          <p:nvSpPr>
            <p:cNvPr id="13" name="楕円 12">
              <a:extLst>
                <a:ext uri="{FF2B5EF4-FFF2-40B4-BE49-F238E27FC236}">
                  <a16:creationId xmlns:a16="http://schemas.microsoft.com/office/drawing/2014/main" id="{3F882251-01E8-8AC8-C5AE-4540FEEF9AB3}"/>
                </a:ext>
              </a:extLst>
            </p:cNvPr>
            <p:cNvSpPr/>
            <p:nvPr/>
          </p:nvSpPr>
          <p:spPr>
            <a:xfrm>
              <a:off x="1719938" y="3848413"/>
              <a:ext cx="1062737" cy="1062737"/>
            </a:xfrm>
            <a:prstGeom prst="ellipse">
              <a:avLst/>
            </a:prstGeom>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prstClr val="white"/>
                  </a:solidFill>
                  <a:effectLst/>
                  <a:uLnTx/>
                  <a:uFillTx/>
                  <a:latin typeface="メイリオ"/>
                  <a:ea typeface="メイリオ"/>
                  <a:cs typeface="+mn-cs"/>
                </a:rPr>
                <a:t>枠組み</a:t>
              </a:r>
            </a:p>
          </p:txBody>
        </p:sp>
        <p:sp>
          <p:nvSpPr>
            <p:cNvPr id="14" name="楕円 13">
              <a:extLst>
                <a:ext uri="{FF2B5EF4-FFF2-40B4-BE49-F238E27FC236}">
                  <a16:creationId xmlns:a16="http://schemas.microsoft.com/office/drawing/2014/main" id="{E4C56466-85C1-E0B3-B7E8-8E7657B44766}"/>
                </a:ext>
              </a:extLst>
            </p:cNvPr>
            <p:cNvSpPr/>
            <p:nvPr/>
          </p:nvSpPr>
          <p:spPr>
            <a:xfrm>
              <a:off x="4075326" y="3848413"/>
              <a:ext cx="1062737" cy="1062737"/>
            </a:xfrm>
            <a:prstGeom prst="ellipse">
              <a:avLst/>
            </a:prstGeom>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prstClr val="white"/>
                  </a:solidFill>
                  <a:effectLst/>
                  <a:uLnTx/>
                  <a:uFillTx/>
                  <a:latin typeface="メイリオ"/>
                  <a:ea typeface="メイリオ"/>
                  <a:cs typeface="+mn-cs"/>
                </a:rPr>
                <a:t>プロセス</a:t>
              </a:r>
            </a:p>
          </p:txBody>
        </p:sp>
        <p:cxnSp>
          <p:nvCxnSpPr>
            <p:cNvPr id="15" name="直線矢印コネクタ 14">
              <a:extLst>
                <a:ext uri="{FF2B5EF4-FFF2-40B4-BE49-F238E27FC236}">
                  <a16:creationId xmlns:a16="http://schemas.microsoft.com/office/drawing/2014/main" id="{3480BB1D-8B7E-F53F-A2F8-317D74E8A29B}"/>
                </a:ext>
              </a:extLst>
            </p:cNvPr>
            <p:cNvCxnSpPr>
              <a:cxnSpLocks/>
            </p:cNvCxnSpPr>
            <p:nvPr/>
          </p:nvCxnSpPr>
          <p:spPr>
            <a:xfrm flipH="1">
              <a:off x="2720991" y="3951933"/>
              <a:ext cx="231868" cy="145540"/>
            </a:xfrm>
            <a:prstGeom prst="straightConnector1">
              <a:avLst/>
            </a:prstGeom>
            <a:ln w="38100">
              <a:tailEnd type="triangle"/>
            </a:ln>
          </p:spPr>
          <p:style>
            <a:lnRef idx="1">
              <a:schemeClr val="dk1"/>
            </a:lnRef>
            <a:fillRef idx="0">
              <a:schemeClr val="dk1"/>
            </a:fillRef>
            <a:effectRef idx="0">
              <a:schemeClr val="dk1"/>
            </a:effectRef>
            <a:fontRef idx="minor">
              <a:schemeClr val="tx1"/>
            </a:fontRef>
          </p:style>
        </p:cxnSp>
        <p:cxnSp>
          <p:nvCxnSpPr>
            <p:cNvPr id="16" name="直線矢印コネクタ 15">
              <a:extLst>
                <a:ext uri="{FF2B5EF4-FFF2-40B4-BE49-F238E27FC236}">
                  <a16:creationId xmlns:a16="http://schemas.microsoft.com/office/drawing/2014/main" id="{6D704D7A-D003-FEE5-4D63-FED0A6DB67D7}"/>
                </a:ext>
              </a:extLst>
            </p:cNvPr>
            <p:cNvCxnSpPr>
              <a:cxnSpLocks/>
            </p:cNvCxnSpPr>
            <p:nvPr/>
          </p:nvCxnSpPr>
          <p:spPr>
            <a:xfrm>
              <a:off x="3901914" y="3951933"/>
              <a:ext cx="231868" cy="145540"/>
            </a:xfrm>
            <a:prstGeom prst="straightConnector1">
              <a:avLst/>
            </a:prstGeom>
            <a:ln w="38100">
              <a:tailEnd type="triangle"/>
            </a:ln>
          </p:spPr>
          <p:style>
            <a:lnRef idx="1">
              <a:schemeClr val="dk1"/>
            </a:lnRef>
            <a:fillRef idx="0">
              <a:schemeClr val="dk1"/>
            </a:fillRef>
            <a:effectRef idx="0">
              <a:schemeClr val="dk1"/>
            </a:effectRef>
            <a:fontRef idx="minor">
              <a:schemeClr val="tx1"/>
            </a:fontRef>
          </p:style>
        </p:cxnSp>
        <p:cxnSp>
          <p:nvCxnSpPr>
            <p:cNvPr id="17" name="直線矢印コネクタ 16">
              <a:extLst>
                <a:ext uri="{FF2B5EF4-FFF2-40B4-BE49-F238E27FC236}">
                  <a16:creationId xmlns:a16="http://schemas.microsoft.com/office/drawing/2014/main" id="{0FDB2471-28C4-EFD4-5D01-DDD4B753659C}"/>
                </a:ext>
              </a:extLst>
            </p:cNvPr>
            <p:cNvCxnSpPr>
              <a:cxnSpLocks/>
            </p:cNvCxnSpPr>
            <p:nvPr/>
          </p:nvCxnSpPr>
          <p:spPr>
            <a:xfrm>
              <a:off x="2838539" y="4558559"/>
              <a:ext cx="1180923" cy="0"/>
            </a:xfrm>
            <a:prstGeom prst="straightConnector1">
              <a:avLst/>
            </a:prstGeom>
            <a:ln w="38100">
              <a:headEnd type="triangle"/>
              <a:tailEnd type="triangle"/>
            </a:ln>
          </p:spPr>
          <p:style>
            <a:lnRef idx="1">
              <a:schemeClr val="dk1"/>
            </a:lnRef>
            <a:fillRef idx="0">
              <a:schemeClr val="dk1"/>
            </a:fillRef>
            <a:effectRef idx="0">
              <a:schemeClr val="dk1"/>
            </a:effectRef>
            <a:fontRef idx="minor">
              <a:schemeClr val="tx1"/>
            </a:fontRef>
          </p:style>
        </p:cxnSp>
      </p:grpSp>
      <p:sp>
        <p:nvSpPr>
          <p:cNvPr id="18" name="テキスト ボックス 17">
            <a:extLst>
              <a:ext uri="{FF2B5EF4-FFF2-40B4-BE49-F238E27FC236}">
                <a16:creationId xmlns:a16="http://schemas.microsoft.com/office/drawing/2014/main" id="{712C90D8-50F1-B61F-EE2B-EA2C2E969FCC}"/>
              </a:ext>
            </a:extLst>
          </p:cNvPr>
          <p:cNvSpPr txBox="1"/>
          <p:nvPr/>
        </p:nvSpPr>
        <p:spPr>
          <a:xfrm>
            <a:off x="2330683" y="3082306"/>
            <a:ext cx="2196635" cy="261610"/>
          </a:xfrm>
          <a:prstGeom prst="rect">
            <a:avLst/>
          </a:prstGeom>
          <a:noFill/>
          <a:ln w="28575">
            <a:noFill/>
          </a:ln>
        </p:spPr>
        <p:style>
          <a:lnRef idx="2">
            <a:schemeClr val="accent1"/>
          </a:lnRef>
          <a:fillRef idx="1">
            <a:schemeClr val="lt1"/>
          </a:fillRef>
          <a:effectRef idx="0">
            <a:schemeClr val="accent1"/>
          </a:effectRef>
          <a:fontRef idx="minor">
            <a:schemeClr val="dk1"/>
          </a:fontRef>
        </p:style>
        <p:txBody>
          <a:bodyPr wrap="squar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リスクマネジメント</a:t>
            </a:r>
          </a:p>
        </p:txBody>
      </p:sp>
      <p:sp>
        <p:nvSpPr>
          <p:cNvPr id="19" name="テキスト ボックス 18">
            <a:extLst>
              <a:ext uri="{FF2B5EF4-FFF2-40B4-BE49-F238E27FC236}">
                <a16:creationId xmlns:a16="http://schemas.microsoft.com/office/drawing/2014/main" id="{EE22111A-187D-DDC2-3D47-7C60675EB04D}"/>
              </a:ext>
            </a:extLst>
          </p:cNvPr>
          <p:cNvSpPr txBox="1"/>
          <p:nvPr/>
        </p:nvSpPr>
        <p:spPr>
          <a:xfrm>
            <a:off x="1491637" y="5164105"/>
            <a:ext cx="3871678"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46.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リスクマネジメントの</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要素</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0" name="表 19">
            <a:extLst>
              <a:ext uri="{FF2B5EF4-FFF2-40B4-BE49-F238E27FC236}">
                <a16:creationId xmlns:a16="http://schemas.microsoft.com/office/drawing/2014/main" id="{87616089-4462-242B-5E79-6199A84D8BCA}"/>
              </a:ext>
            </a:extLst>
          </p:cNvPr>
          <p:cNvGraphicFramePr>
            <a:graphicFrameLocks noGrp="1"/>
          </p:cNvGraphicFramePr>
          <p:nvPr>
            <p:extLst>
              <p:ext uri="{D42A27DB-BD31-4B8C-83A1-F6EECF244321}">
                <p14:modId xmlns:p14="http://schemas.microsoft.com/office/powerpoint/2010/main" val="2374817321"/>
              </p:ext>
            </p:extLst>
          </p:nvPr>
        </p:nvGraphicFramePr>
        <p:xfrm>
          <a:off x="622800" y="5566590"/>
          <a:ext cx="5612400" cy="2194560"/>
        </p:xfrm>
        <a:graphic>
          <a:graphicData uri="http://schemas.openxmlformats.org/drawingml/2006/table">
            <a:tbl>
              <a:tblPr firstRow="1" bandRow="1">
                <a:tableStyleId>{7DF18680-E054-41AD-8BC1-D1AEF772440D}</a:tableStyleId>
              </a:tblPr>
              <a:tblGrid>
                <a:gridCol w="939300">
                  <a:extLst>
                    <a:ext uri="{9D8B030D-6E8A-4147-A177-3AD203B41FA5}">
                      <a16:colId xmlns:a16="http://schemas.microsoft.com/office/drawing/2014/main" val="1382305429"/>
                    </a:ext>
                  </a:extLst>
                </a:gridCol>
                <a:gridCol w="4673100">
                  <a:extLst>
                    <a:ext uri="{9D8B030D-6E8A-4147-A177-3AD203B41FA5}">
                      <a16:colId xmlns:a16="http://schemas.microsoft.com/office/drawing/2014/main" val="2218190910"/>
                    </a:ext>
                  </a:extLst>
                </a:gridCol>
              </a:tblGrid>
              <a:tr h="731520">
                <a:tc>
                  <a:txBody>
                    <a:bodyPr/>
                    <a:lstStyle/>
                    <a:p>
                      <a:pPr algn="ctr"/>
                      <a:r>
                        <a:rPr kumimoji="1" lang="ja-JP" altLang="en-US" sz="1050" b="1">
                          <a:solidFill>
                            <a:schemeClr val="bg1"/>
                          </a:solidFill>
                        </a:rPr>
                        <a:t>原則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リスクマネジメントを実施する際に、組織が取組むべき事項です。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「統合」「体系化及び包括」「組織への適合」「包含」「動的」「利用可能な最善の情報」「人的及び文化的要員」「継続的改善」で構成されています。</a:t>
                      </a:r>
                      <a:endParaRPr kumimoji="1" lang="en-US" altLang="ja-JP" sz="105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71717994"/>
                  </a:ext>
                </a:extLst>
              </a:tr>
              <a:tr h="731520">
                <a:tc>
                  <a:txBody>
                    <a:bodyPr/>
                    <a:lstStyle/>
                    <a:p>
                      <a:pPr algn="ctr"/>
                      <a:r>
                        <a:rPr kumimoji="1" lang="ja-JP" altLang="en-US" sz="1050" b="1">
                          <a:solidFill>
                            <a:schemeClr val="bg1"/>
                          </a:solidFill>
                        </a:rPr>
                        <a:t>枠組み</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リスクマネジメントを組織全体に定着させるための仕組みです。</a:t>
                      </a:r>
                      <a:br>
                        <a:rPr kumimoji="1" lang="en-US" altLang="ja-JP" sz="1050" b="0" dirty="0">
                          <a:solidFill>
                            <a:schemeClr val="tx1"/>
                          </a:solidFill>
                          <a:latin typeface="+mn-ea"/>
                          <a:ea typeface="+mn-ea"/>
                        </a:rPr>
                      </a:br>
                      <a:r>
                        <a:rPr kumimoji="1" lang="ja-JP" altLang="en-US" sz="1050" b="0" dirty="0">
                          <a:solidFill>
                            <a:schemeClr val="tx1"/>
                          </a:solidFill>
                          <a:latin typeface="+mn-ea"/>
                          <a:ea typeface="+mn-ea"/>
                        </a:rPr>
                        <a:t>「統合」「設計」「実施」「評価」「改善」で構成されています。</a:t>
                      </a:r>
                      <a:endParaRPr kumimoji="1" lang="en-US" altLang="ja-JP" sz="105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50886308"/>
                  </a:ext>
                </a:extLst>
              </a:tr>
              <a:tr h="731520">
                <a:tc>
                  <a:txBody>
                    <a:bodyPr/>
                    <a:lstStyle/>
                    <a:p>
                      <a:pPr algn="ctr"/>
                      <a:r>
                        <a:rPr kumimoji="1" lang="ja-JP" altLang="en-US" sz="1050" b="1">
                          <a:solidFill>
                            <a:schemeClr val="bg1"/>
                          </a:solidFill>
                        </a:rPr>
                        <a:t>プロセス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1050" b="0" dirty="0">
                          <a:solidFill>
                            <a:schemeClr val="tx1"/>
                          </a:solidFill>
                        </a:rPr>
                        <a:t>リスクマネジメントに取組む上で実施すべき、一連の活動です。</a:t>
                      </a:r>
                      <a:br>
                        <a:rPr kumimoji="1" lang="en-US" altLang="ja-JP" sz="1050" b="0" dirty="0">
                          <a:solidFill>
                            <a:schemeClr val="tx1"/>
                          </a:solidFill>
                        </a:rPr>
                      </a:br>
                      <a:r>
                        <a:rPr kumimoji="1" lang="ja-JP" altLang="en-US" sz="1050" b="0" i="0" u="none" strike="noStrike" kern="1200" cap="none" spc="0" normalizeH="0" baseline="0" noProof="0" dirty="0">
                          <a:ln>
                            <a:noFill/>
                          </a:ln>
                          <a:solidFill>
                            <a:prstClr val="black"/>
                          </a:solidFill>
                          <a:effectLst/>
                          <a:uLnTx/>
                          <a:uFillTx/>
                          <a:latin typeface="+mn-ea"/>
                          <a:ea typeface="+mn-ea"/>
                          <a:cs typeface="+mn-cs"/>
                        </a:rPr>
                        <a:t>「コミュニケーション及び協議」「適用範囲、組織の状況及び基準」「リスクアセスメント」</a:t>
                      </a:r>
                      <a:r>
                        <a:rPr lang="ja-JP" altLang="en-US" sz="1050" b="0" dirty="0">
                          <a:solidFill>
                            <a:prstClr val="black"/>
                          </a:solidFill>
                          <a:latin typeface="+mn-ea"/>
                          <a:ea typeface="+mn-ea"/>
                        </a:rPr>
                        <a:t>「リスク対応」「モニタリング及びレビュー」「記録作成及び報告」で構成されています。</a:t>
                      </a:r>
                      <a:endParaRPr kumimoji="1" lang="ja-JP" altLang="en-US" sz="105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05859213"/>
                  </a:ext>
                </a:extLst>
              </a:tr>
            </a:tbl>
          </a:graphicData>
        </a:graphic>
      </p:graphicFrame>
      <p:sp>
        <p:nvSpPr>
          <p:cNvPr id="21" name="スライド番号プレースホルダー 4">
            <a:extLst>
              <a:ext uri="{FF2B5EF4-FFF2-40B4-BE49-F238E27FC236}">
                <a16:creationId xmlns:a16="http://schemas.microsoft.com/office/drawing/2014/main" id="{0850539E-C9AA-2865-A77F-A6D8BC74094B}"/>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11</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072501094"/>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テキスト プレースホルダー 4">
            <a:extLst>
              <a:ext uri="{FF2B5EF4-FFF2-40B4-BE49-F238E27FC236}">
                <a16:creationId xmlns:a16="http://schemas.microsoft.com/office/drawing/2014/main" id="{AE4955AD-5CAB-0D71-FC5E-92AF19AE00EC}"/>
              </a:ext>
            </a:extLst>
          </p:cNvPr>
          <p:cNvSpPr txBox="1">
            <a:spLocks/>
          </p:cNvSpPr>
          <p:nvPr/>
        </p:nvSpPr>
        <p:spPr>
          <a:xfrm>
            <a:off x="582476" y="2052000"/>
            <a:ext cx="5612400" cy="2570919"/>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27005</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は、情報セキュリティにおけるリスクマネジメントに関する国際規格です。先に説明した</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ISO31000</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と整合性がありますが、情報セキュリティに特化した内容になっています。この規格は、組織の情報資産を安全に保つことに焦点が当てられており、情報セキュリティリスクの特定、分析、評価、対応、管理、レビューなどを実施するための手引きになっています。中小企業を含むすべての組織における情報セキュリティリスクのマネジメントに有用です。　　</a:t>
            </a: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27005</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の情報セキュリティリスクマネジメントプロセスは、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 31000</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一般的なリスクマネジメントプロセスに基づいており、リスクの特定、リスクの評価、リスクの対処、およびリスクの監視とコントロールに関するステップから構成されます。以下の図で示すように情報セキュリティリスクマネジメントプロセスは循環しており、反復的に実施されるものです。組織を取り巻く環境の変化や組織内の変化に応じて、新しいリスクが発生したり、既存のリスクが変化したりする上に、リスクへの対処法も進化するからです。特に、リスクマネジメントプロセスに含まれているリスクアセスメントは、リスク対応の方策や、対応の優先順位づけの前提になる重要な工程で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 </a:t>
            </a:r>
          </a:p>
        </p:txBody>
      </p:sp>
      <p:sp>
        <p:nvSpPr>
          <p:cNvPr id="3" name="テキスト プレースホルダー 2">
            <a:extLst>
              <a:ext uri="{FF2B5EF4-FFF2-40B4-BE49-F238E27FC236}">
                <a16:creationId xmlns:a16="http://schemas.microsoft.com/office/drawing/2014/main" id="{A1BCE79D-E00B-1F56-3C62-0DA160FA46D4}"/>
              </a:ext>
            </a:extLst>
          </p:cNvPr>
          <p:cNvSpPr>
            <a:spLocks noGrp="1"/>
          </p:cNvSpPr>
          <p:nvPr>
            <p:ph type="body" sz="quarter" idx="14"/>
          </p:nvPr>
        </p:nvSpPr>
        <p:spPr>
          <a:xfrm>
            <a:off x="1123950" y="1457325"/>
            <a:ext cx="5276850" cy="381000"/>
          </a:xfrm>
        </p:spPr>
        <p:txBody>
          <a:bodyPr/>
          <a:lstStyle/>
          <a:p>
            <a:r>
              <a:rPr lang="en-US" altLang="ja-JP"/>
              <a:t>11-1</a:t>
            </a:r>
            <a:r>
              <a:rPr kumimoji="1" lang="en-US" altLang="ja-JP"/>
              <a:t>-2.</a:t>
            </a:r>
            <a:r>
              <a:rPr lang="ja-JP" altLang="en-US"/>
              <a:t> </a:t>
            </a:r>
            <a:r>
              <a:rPr kumimoji="1" lang="ja-JP" altLang="en-US" sz="1200"/>
              <a:t>情報セキュリティリスクマネジメント（</a:t>
            </a:r>
            <a:r>
              <a:rPr kumimoji="1" lang="en-US" altLang="ja-JP" sz="1200"/>
              <a:t>ISO/IEC27005</a:t>
            </a:r>
            <a:r>
              <a:rPr kumimoji="1" lang="ja-JP" altLang="en-US" sz="1200"/>
              <a:t>）</a:t>
            </a:r>
          </a:p>
        </p:txBody>
      </p:sp>
      <p:sp>
        <p:nvSpPr>
          <p:cNvPr id="8" name="テキスト プレースホルダー 2">
            <a:extLst>
              <a:ext uri="{FF2B5EF4-FFF2-40B4-BE49-F238E27FC236}">
                <a16:creationId xmlns:a16="http://schemas.microsoft.com/office/drawing/2014/main" id="{4D5FCC3D-43E9-0651-3D53-A57AF57D818E}"/>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11</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リスクマネジメント</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11-1.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リスクマネジメント：概要</a:t>
            </a:r>
          </a:p>
        </p:txBody>
      </p:sp>
      <p:sp>
        <p:nvSpPr>
          <p:cNvPr id="9" name="スライド番号プレースホルダー 4">
            <a:extLst>
              <a:ext uri="{FF2B5EF4-FFF2-40B4-BE49-F238E27FC236}">
                <a16:creationId xmlns:a16="http://schemas.microsoft.com/office/drawing/2014/main" id="{C0F38A24-D55C-C999-D4F2-72D7D7AF0563}"/>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11</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11" name="グループ化 10">
            <a:extLst>
              <a:ext uri="{FF2B5EF4-FFF2-40B4-BE49-F238E27FC236}">
                <a16:creationId xmlns:a16="http://schemas.microsoft.com/office/drawing/2014/main" id="{D10713AE-A33D-C6B5-E987-2B7DEA8C9886}"/>
              </a:ext>
            </a:extLst>
          </p:cNvPr>
          <p:cNvGrpSpPr/>
          <p:nvPr/>
        </p:nvGrpSpPr>
        <p:grpSpPr>
          <a:xfrm>
            <a:off x="619048" y="4622919"/>
            <a:ext cx="5612400" cy="4603586"/>
            <a:chOff x="622800" y="3572828"/>
            <a:chExt cx="5612400" cy="4603586"/>
          </a:xfrm>
        </p:grpSpPr>
        <p:grpSp>
          <p:nvGrpSpPr>
            <p:cNvPr id="12" name="グループ化 11">
              <a:extLst>
                <a:ext uri="{FF2B5EF4-FFF2-40B4-BE49-F238E27FC236}">
                  <a16:creationId xmlns:a16="http://schemas.microsoft.com/office/drawing/2014/main" id="{3A5F8A40-82A4-A4F0-C377-448F9AAE2AE5}"/>
                </a:ext>
              </a:extLst>
            </p:cNvPr>
            <p:cNvGrpSpPr/>
            <p:nvPr/>
          </p:nvGrpSpPr>
          <p:grpSpPr>
            <a:xfrm>
              <a:off x="622800" y="3572828"/>
              <a:ext cx="5612400" cy="4304573"/>
              <a:chOff x="622800" y="3572828"/>
              <a:chExt cx="5612400" cy="4304573"/>
            </a:xfrm>
          </p:grpSpPr>
          <p:sp>
            <p:nvSpPr>
              <p:cNvPr id="14" name="フローチャート: 処理 13">
                <a:extLst>
                  <a:ext uri="{FF2B5EF4-FFF2-40B4-BE49-F238E27FC236}">
                    <a16:creationId xmlns:a16="http://schemas.microsoft.com/office/drawing/2014/main" id="{3FBE2F1E-B2CC-3E70-86C7-B7CB01B0F433}"/>
                  </a:ext>
                </a:extLst>
              </p:cNvPr>
              <p:cNvSpPr/>
              <p:nvPr/>
            </p:nvSpPr>
            <p:spPr>
              <a:xfrm>
                <a:off x="2453400" y="3998863"/>
                <a:ext cx="1951200" cy="269009"/>
              </a:xfrm>
              <a:prstGeom prst="flowChartProcess">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状況の確定</a:t>
                </a:r>
              </a:p>
            </p:txBody>
          </p:sp>
          <p:sp>
            <p:nvSpPr>
              <p:cNvPr id="15" name="フローチャート: 処理 14">
                <a:extLst>
                  <a:ext uri="{FF2B5EF4-FFF2-40B4-BE49-F238E27FC236}">
                    <a16:creationId xmlns:a16="http://schemas.microsoft.com/office/drawing/2014/main" id="{B3606BB0-5DF4-FFFE-4CBF-3B4462653302}"/>
                  </a:ext>
                </a:extLst>
              </p:cNvPr>
              <p:cNvSpPr/>
              <p:nvPr/>
            </p:nvSpPr>
            <p:spPr>
              <a:xfrm>
                <a:off x="2452688" y="4641539"/>
                <a:ext cx="1952625" cy="269009"/>
              </a:xfrm>
              <a:prstGeom prst="flowChartProcess">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リスク特定</a:t>
                </a:r>
              </a:p>
            </p:txBody>
          </p:sp>
          <p:sp>
            <p:nvSpPr>
              <p:cNvPr id="16" name="フローチャート: 処理 15">
                <a:extLst>
                  <a:ext uri="{FF2B5EF4-FFF2-40B4-BE49-F238E27FC236}">
                    <a16:creationId xmlns:a16="http://schemas.microsoft.com/office/drawing/2014/main" id="{FC6DE736-6222-323A-FCF4-E4D4B2FE121A}"/>
                  </a:ext>
                </a:extLst>
              </p:cNvPr>
              <p:cNvSpPr/>
              <p:nvPr/>
            </p:nvSpPr>
            <p:spPr>
              <a:xfrm>
                <a:off x="2452688" y="5124565"/>
                <a:ext cx="1952625" cy="269009"/>
              </a:xfrm>
              <a:prstGeom prst="flowChartProcess">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リスク分析</a:t>
                </a:r>
              </a:p>
            </p:txBody>
          </p:sp>
          <p:sp>
            <p:nvSpPr>
              <p:cNvPr id="17" name="フローチャート: 処理 16">
                <a:extLst>
                  <a:ext uri="{FF2B5EF4-FFF2-40B4-BE49-F238E27FC236}">
                    <a16:creationId xmlns:a16="http://schemas.microsoft.com/office/drawing/2014/main" id="{69CA602A-F4E7-3A72-31B6-690A3BF7E7D5}"/>
                  </a:ext>
                </a:extLst>
              </p:cNvPr>
              <p:cNvSpPr/>
              <p:nvPr/>
            </p:nvSpPr>
            <p:spPr>
              <a:xfrm>
                <a:off x="2452688" y="5607591"/>
                <a:ext cx="1952625" cy="269009"/>
              </a:xfrm>
              <a:prstGeom prst="flowChartProcess">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リスク評価</a:t>
                </a:r>
              </a:p>
            </p:txBody>
          </p:sp>
          <p:sp>
            <p:nvSpPr>
              <p:cNvPr id="18" name="フローチャート: 処理 17">
                <a:extLst>
                  <a:ext uri="{FF2B5EF4-FFF2-40B4-BE49-F238E27FC236}">
                    <a16:creationId xmlns:a16="http://schemas.microsoft.com/office/drawing/2014/main" id="{A229A5BA-2B24-F56B-629D-3E27948F2923}"/>
                  </a:ext>
                </a:extLst>
              </p:cNvPr>
              <p:cNvSpPr/>
              <p:nvPr/>
            </p:nvSpPr>
            <p:spPr>
              <a:xfrm>
                <a:off x="2453400" y="6581492"/>
                <a:ext cx="1951200" cy="269009"/>
              </a:xfrm>
              <a:prstGeom prst="flowChartProcess">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リスク対応</a:t>
                </a:r>
              </a:p>
            </p:txBody>
          </p:sp>
          <p:sp>
            <p:nvSpPr>
              <p:cNvPr id="19" name="フローチャート: 処理 18">
                <a:extLst>
                  <a:ext uri="{FF2B5EF4-FFF2-40B4-BE49-F238E27FC236}">
                    <a16:creationId xmlns:a16="http://schemas.microsoft.com/office/drawing/2014/main" id="{9A4DDCFB-1BD4-1613-2595-16CD0C7626B5}"/>
                  </a:ext>
                </a:extLst>
              </p:cNvPr>
              <p:cNvSpPr/>
              <p:nvPr/>
            </p:nvSpPr>
            <p:spPr>
              <a:xfrm>
                <a:off x="1111978" y="4006784"/>
                <a:ext cx="373098" cy="3153600"/>
              </a:xfrm>
              <a:prstGeom prst="flowChartProcess">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vert="eaVert"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コミュニケーション及び協議</a:t>
                </a:r>
              </a:p>
            </p:txBody>
          </p:sp>
          <p:sp>
            <p:nvSpPr>
              <p:cNvPr id="20" name="フローチャート: 処理 19">
                <a:extLst>
                  <a:ext uri="{FF2B5EF4-FFF2-40B4-BE49-F238E27FC236}">
                    <a16:creationId xmlns:a16="http://schemas.microsoft.com/office/drawing/2014/main" id="{C4A844C2-B40E-5579-F5D8-D01C7E982535}"/>
                  </a:ext>
                </a:extLst>
              </p:cNvPr>
              <p:cNvSpPr/>
              <p:nvPr/>
            </p:nvSpPr>
            <p:spPr>
              <a:xfrm>
                <a:off x="5372925" y="3999165"/>
                <a:ext cx="373098" cy="3154411"/>
              </a:xfrm>
              <a:prstGeom prst="flowChartProcess">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vert="eaVert"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監視及びレビュー</a:t>
                </a:r>
              </a:p>
            </p:txBody>
          </p:sp>
          <p:sp>
            <p:nvSpPr>
              <p:cNvPr id="21" name="フローチャート: 判断 20">
                <a:extLst>
                  <a:ext uri="{FF2B5EF4-FFF2-40B4-BE49-F238E27FC236}">
                    <a16:creationId xmlns:a16="http://schemas.microsoft.com/office/drawing/2014/main" id="{1DC975DB-DDCE-DF6D-D292-B16AB5CE1BDC}"/>
                  </a:ext>
                </a:extLst>
              </p:cNvPr>
              <p:cNvSpPr/>
              <p:nvPr/>
            </p:nvSpPr>
            <p:spPr>
              <a:xfrm>
                <a:off x="3280410" y="6111265"/>
                <a:ext cx="297180" cy="238949"/>
              </a:xfrm>
              <a:prstGeom prst="flowChartDecision">
                <a:avLst/>
              </a:prstGeom>
              <a:ln>
                <a:solidFill>
                  <a:schemeClr val="tx1">
                    <a:lumMod val="50000"/>
                    <a:lumOff val="50000"/>
                  </a:schemeClr>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22" name="直線コネクタ 21">
                <a:extLst>
                  <a:ext uri="{FF2B5EF4-FFF2-40B4-BE49-F238E27FC236}">
                    <a16:creationId xmlns:a16="http://schemas.microsoft.com/office/drawing/2014/main" id="{E8E3DA15-19EA-A096-CED6-39088FD8E30D}"/>
                  </a:ext>
                </a:extLst>
              </p:cNvPr>
              <p:cNvCxnSpPr>
                <a:cxnSpLocks/>
                <a:stCxn id="17" idx="2"/>
                <a:endCxn id="21" idx="0"/>
              </p:cNvCxnSpPr>
              <p:nvPr/>
            </p:nvCxnSpPr>
            <p:spPr>
              <a:xfrm flipH="1">
                <a:off x="3429000" y="5876600"/>
                <a:ext cx="1" cy="234665"/>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3" name="直線コネクタ 22">
                <a:extLst>
                  <a:ext uri="{FF2B5EF4-FFF2-40B4-BE49-F238E27FC236}">
                    <a16:creationId xmlns:a16="http://schemas.microsoft.com/office/drawing/2014/main" id="{5B1FD4E4-BC12-618E-75EC-40394F1B41D2}"/>
                  </a:ext>
                </a:extLst>
              </p:cNvPr>
              <p:cNvCxnSpPr>
                <a:cxnSpLocks/>
                <a:stCxn id="21" idx="3"/>
              </p:cNvCxnSpPr>
              <p:nvPr/>
            </p:nvCxnSpPr>
            <p:spPr>
              <a:xfrm>
                <a:off x="3577590" y="6230740"/>
                <a:ext cx="1261800" cy="8589"/>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4" name="直線コネクタ 23">
                <a:extLst>
                  <a:ext uri="{FF2B5EF4-FFF2-40B4-BE49-F238E27FC236}">
                    <a16:creationId xmlns:a16="http://schemas.microsoft.com/office/drawing/2014/main" id="{548A794A-0FA8-0644-9407-11B0B7732F9A}"/>
                  </a:ext>
                </a:extLst>
              </p:cNvPr>
              <p:cNvCxnSpPr>
                <a:cxnSpLocks/>
              </p:cNvCxnSpPr>
              <p:nvPr/>
            </p:nvCxnSpPr>
            <p:spPr>
              <a:xfrm>
                <a:off x="4839390" y="3815655"/>
                <a:ext cx="0" cy="2423674"/>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5" name="直線コネクタ 24">
                <a:extLst>
                  <a:ext uri="{FF2B5EF4-FFF2-40B4-BE49-F238E27FC236}">
                    <a16:creationId xmlns:a16="http://schemas.microsoft.com/office/drawing/2014/main" id="{5ABD4E02-B862-6209-59E5-6D56427946F6}"/>
                  </a:ext>
                </a:extLst>
              </p:cNvPr>
              <p:cNvCxnSpPr>
                <a:cxnSpLocks/>
              </p:cNvCxnSpPr>
              <p:nvPr/>
            </p:nvCxnSpPr>
            <p:spPr>
              <a:xfrm>
                <a:off x="3810246" y="3815655"/>
                <a:ext cx="1029144"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6" name="直線矢印コネクタ 25">
                <a:extLst>
                  <a:ext uri="{FF2B5EF4-FFF2-40B4-BE49-F238E27FC236}">
                    <a16:creationId xmlns:a16="http://schemas.microsoft.com/office/drawing/2014/main" id="{12E7F48F-9958-4394-5B18-21AC2AEAD737}"/>
                  </a:ext>
                </a:extLst>
              </p:cNvPr>
              <p:cNvCxnSpPr>
                <a:cxnSpLocks/>
                <a:stCxn id="21" idx="2"/>
                <a:endCxn id="18" idx="0"/>
              </p:cNvCxnSpPr>
              <p:nvPr/>
            </p:nvCxnSpPr>
            <p:spPr>
              <a:xfrm>
                <a:off x="3429000" y="6350214"/>
                <a:ext cx="0" cy="231278"/>
              </a:xfrm>
              <a:prstGeom prst="straightConnector1">
                <a:avLst/>
              </a:prstGeom>
              <a:ln w="127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7" name="正方形/長方形 26">
                <a:extLst>
                  <a:ext uri="{FF2B5EF4-FFF2-40B4-BE49-F238E27FC236}">
                    <a16:creationId xmlns:a16="http://schemas.microsoft.com/office/drawing/2014/main" id="{D8379158-FBC4-9CD2-3E50-79BD4613AF31}"/>
                  </a:ext>
                </a:extLst>
              </p:cNvPr>
              <p:cNvSpPr/>
              <p:nvPr/>
            </p:nvSpPr>
            <p:spPr>
              <a:xfrm>
                <a:off x="2201905" y="4376366"/>
                <a:ext cx="2454190" cy="1653532"/>
              </a:xfrm>
              <a:prstGeom prst="rect">
                <a:avLst/>
              </a:prstGeom>
              <a:noFill/>
              <a:ln w="19050">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8" name="テキスト ボックス 27">
                <a:extLst>
                  <a:ext uri="{FF2B5EF4-FFF2-40B4-BE49-F238E27FC236}">
                    <a16:creationId xmlns:a16="http://schemas.microsoft.com/office/drawing/2014/main" id="{6E938B4C-4D59-84EE-0D42-04F28B672B39}"/>
                  </a:ext>
                </a:extLst>
              </p:cNvPr>
              <p:cNvSpPr txBox="1"/>
              <p:nvPr/>
            </p:nvSpPr>
            <p:spPr>
              <a:xfrm>
                <a:off x="2063616" y="4399040"/>
                <a:ext cx="1276349" cy="215444"/>
              </a:xfrm>
              <a:prstGeom prst="rect">
                <a:avLst/>
              </a:prstGeom>
              <a:noFill/>
              <a:ln>
                <a:no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srgbClr val="4472C4">
                        <a:lumMod val="75000"/>
                      </a:srgbClr>
                    </a:solidFill>
                    <a:effectLst/>
                    <a:uLnTx/>
                    <a:uFillTx/>
                    <a:latin typeface="メイリオ"/>
                    <a:ea typeface="メイリオ"/>
                    <a:cs typeface="+mn-cs"/>
                  </a:rPr>
                  <a:t>リスクアセスメント</a:t>
                </a:r>
              </a:p>
            </p:txBody>
          </p:sp>
          <p:cxnSp>
            <p:nvCxnSpPr>
              <p:cNvPr id="29" name="直線矢印コネクタ 28">
                <a:extLst>
                  <a:ext uri="{FF2B5EF4-FFF2-40B4-BE49-F238E27FC236}">
                    <a16:creationId xmlns:a16="http://schemas.microsoft.com/office/drawing/2014/main" id="{2A5D48BC-A86B-659A-0B87-70EBEDF24C33}"/>
                  </a:ext>
                </a:extLst>
              </p:cNvPr>
              <p:cNvCxnSpPr>
                <a:cxnSpLocks/>
                <a:stCxn id="14" idx="2"/>
                <a:endCxn id="15" idx="0"/>
              </p:cNvCxnSpPr>
              <p:nvPr/>
            </p:nvCxnSpPr>
            <p:spPr>
              <a:xfrm>
                <a:off x="3429000" y="4267872"/>
                <a:ext cx="1" cy="373667"/>
              </a:xfrm>
              <a:prstGeom prst="straightConnector1">
                <a:avLst/>
              </a:prstGeom>
              <a:ln w="127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0" name="直線矢印コネクタ 29">
                <a:extLst>
                  <a:ext uri="{FF2B5EF4-FFF2-40B4-BE49-F238E27FC236}">
                    <a16:creationId xmlns:a16="http://schemas.microsoft.com/office/drawing/2014/main" id="{3574491A-F8CB-E9F9-217F-85529040E040}"/>
                  </a:ext>
                </a:extLst>
              </p:cNvPr>
              <p:cNvCxnSpPr>
                <a:cxnSpLocks/>
                <a:endCxn id="18" idx="1"/>
              </p:cNvCxnSpPr>
              <p:nvPr/>
            </p:nvCxnSpPr>
            <p:spPr>
              <a:xfrm>
                <a:off x="1485076" y="6715996"/>
                <a:ext cx="968324" cy="1"/>
              </a:xfrm>
              <a:prstGeom prst="straightConnector1">
                <a:avLst/>
              </a:prstGeom>
              <a:ln w="12700">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1" name="フローチャート: 判断 30">
                <a:extLst>
                  <a:ext uri="{FF2B5EF4-FFF2-40B4-BE49-F238E27FC236}">
                    <a16:creationId xmlns:a16="http://schemas.microsoft.com/office/drawing/2014/main" id="{6815F431-A695-E170-CA3B-4A97C9D08CBD}"/>
                  </a:ext>
                </a:extLst>
              </p:cNvPr>
              <p:cNvSpPr/>
              <p:nvPr/>
            </p:nvSpPr>
            <p:spPr>
              <a:xfrm>
                <a:off x="3280410" y="6955615"/>
                <a:ext cx="297180" cy="238949"/>
              </a:xfrm>
              <a:prstGeom prst="flowChartDecision">
                <a:avLst/>
              </a:prstGeom>
              <a:ln>
                <a:solidFill>
                  <a:schemeClr val="tx1">
                    <a:lumMod val="50000"/>
                    <a:lumOff val="50000"/>
                  </a:schemeClr>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32" name="直線コネクタ 31">
                <a:extLst>
                  <a:ext uri="{FF2B5EF4-FFF2-40B4-BE49-F238E27FC236}">
                    <a16:creationId xmlns:a16="http://schemas.microsoft.com/office/drawing/2014/main" id="{D5695945-C967-A206-B63D-0E367640F4F0}"/>
                  </a:ext>
                </a:extLst>
              </p:cNvPr>
              <p:cNvCxnSpPr>
                <a:cxnSpLocks/>
                <a:stCxn id="18" idx="2"/>
                <a:endCxn id="31" idx="0"/>
              </p:cNvCxnSpPr>
              <p:nvPr/>
            </p:nvCxnSpPr>
            <p:spPr>
              <a:xfrm>
                <a:off x="3429000" y="6850501"/>
                <a:ext cx="0" cy="105114"/>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33" name="直線コネクタ 32">
                <a:extLst>
                  <a:ext uri="{FF2B5EF4-FFF2-40B4-BE49-F238E27FC236}">
                    <a16:creationId xmlns:a16="http://schemas.microsoft.com/office/drawing/2014/main" id="{B621D2EF-3D5C-5C76-87D9-275BD4CDD939}"/>
                  </a:ext>
                </a:extLst>
              </p:cNvPr>
              <p:cNvCxnSpPr>
                <a:cxnSpLocks/>
                <a:stCxn id="31" idx="2"/>
              </p:cNvCxnSpPr>
              <p:nvPr/>
            </p:nvCxnSpPr>
            <p:spPr>
              <a:xfrm>
                <a:off x="3429000" y="7194564"/>
                <a:ext cx="0" cy="19863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34" name="直線コネクタ 33">
                <a:extLst>
                  <a:ext uri="{FF2B5EF4-FFF2-40B4-BE49-F238E27FC236}">
                    <a16:creationId xmlns:a16="http://schemas.microsoft.com/office/drawing/2014/main" id="{D2D74754-D2F9-34BF-4DFE-43C15611212A}"/>
                  </a:ext>
                </a:extLst>
              </p:cNvPr>
              <p:cNvCxnSpPr>
                <a:cxnSpLocks/>
              </p:cNvCxnSpPr>
              <p:nvPr/>
            </p:nvCxnSpPr>
            <p:spPr>
              <a:xfrm>
                <a:off x="1289809" y="7375824"/>
                <a:ext cx="4263191" cy="14826"/>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35" name="直線矢印コネクタ 34">
                <a:extLst>
                  <a:ext uri="{FF2B5EF4-FFF2-40B4-BE49-F238E27FC236}">
                    <a16:creationId xmlns:a16="http://schemas.microsoft.com/office/drawing/2014/main" id="{F06042BF-483E-BD94-32F1-9D34463009B8}"/>
                  </a:ext>
                </a:extLst>
              </p:cNvPr>
              <p:cNvCxnSpPr>
                <a:cxnSpLocks/>
              </p:cNvCxnSpPr>
              <p:nvPr/>
            </p:nvCxnSpPr>
            <p:spPr>
              <a:xfrm flipV="1">
                <a:off x="1289809" y="7152764"/>
                <a:ext cx="0" cy="216000"/>
              </a:xfrm>
              <a:prstGeom prst="straightConnector1">
                <a:avLst/>
              </a:prstGeom>
              <a:ln w="127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6" name="直線矢印コネクタ 35">
                <a:extLst>
                  <a:ext uri="{FF2B5EF4-FFF2-40B4-BE49-F238E27FC236}">
                    <a16:creationId xmlns:a16="http://schemas.microsoft.com/office/drawing/2014/main" id="{DF708CD4-B18B-AE98-E9B2-11D1CECB6F92}"/>
                  </a:ext>
                </a:extLst>
              </p:cNvPr>
              <p:cNvCxnSpPr>
                <a:cxnSpLocks/>
              </p:cNvCxnSpPr>
              <p:nvPr/>
            </p:nvCxnSpPr>
            <p:spPr>
              <a:xfrm flipV="1">
                <a:off x="5559474" y="7152764"/>
                <a:ext cx="0" cy="237886"/>
              </a:xfrm>
              <a:prstGeom prst="straightConnector1">
                <a:avLst/>
              </a:prstGeom>
              <a:ln w="127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フローチャート: 処理 36">
                <a:extLst>
                  <a:ext uri="{FF2B5EF4-FFF2-40B4-BE49-F238E27FC236}">
                    <a16:creationId xmlns:a16="http://schemas.microsoft.com/office/drawing/2014/main" id="{D0C7DF6C-1521-C3F7-80AC-A1D63FC3C68D}"/>
                  </a:ext>
                </a:extLst>
              </p:cNvPr>
              <p:cNvSpPr/>
              <p:nvPr/>
            </p:nvSpPr>
            <p:spPr>
              <a:xfrm>
                <a:off x="2453400" y="7659129"/>
                <a:ext cx="1951200" cy="218272"/>
              </a:xfrm>
              <a:prstGeom prst="flowChartProcess">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700" b="1" i="0" u="none" strike="noStrike" kern="1200" cap="none" spc="0" normalizeH="0" baseline="0" noProof="0">
                    <a:ln>
                      <a:noFill/>
                    </a:ln>
                    <a:solidFill>
                      <a:prstClr val="black"/>
                    </a:solidFill>
                    <a:effectLst/>
                    <a:uLnTx/>
                    <a:uFillTx/>
                    <a:latin typeface="メイリオ"/>
                    <a:ea typeface="メイリオ"/>
                    <a:cs typeface="+mn-cs"/>
                  </a:rPr>
                  <a:t>文書化した情報</a:t>
                </a:r>
                <a:br>
                  <a:rPr kumimoji="1" lang="en-US" altLang="ja-JP" sz="7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700" b="1" i="0" u="none" strike="noStrike" kern="1200" cap="none" spc="0" normalizeH="0" baseline="0" noProof="0">
                    <a:ln>
                      <a:noFill/>
                    </a:ln>
                    <a:solidFill>
                      <a:prstClr val="black"/>
                    </a:solidFill>
                    <a:effectLst/>
                    <a:uLnTx/>
                    <a:uFillTx/>
                    <a:latin typeface="メイリオ"/>
                    <a:ea typeface="メイリオ"/>
                    <a:cs typeface="+mn-cs"/>
                  </a:rPr>
                  <a:t>（記録及び報告）</a:t>
                </a:r>
              </a:p>
            </p:txBody>
          </p:sp>
          <p:cxnSp>
            <p:nvCxnSpPr>
              <p:cNvPr id="38" name="直線矢印コネクタ 37">
                <a:extLst>
                  <a:ext uri="{FF2B5EF4-FFF2-40B4-BE49-F238E27FC236}">
                    <a16:creationId xmlns:a16="http://schemas.microsoft.com/office/drawing/2014/main" id="{CE3A30C3-A36E-7DEE-7347-3AB5FB4064AC}"/>
                  </a:ext>
                </a:extLst>
              </p:cNvPr>
              <p:cNvCxnSpPr>
                <a:cxnSpLocks/>
                <a:stCxn id="37" idx="0"/>
                <a:endCxn id="49" idx="2"/>
              </p:cNvCxnSpPr>
              <p:nvPr/>
            </p:nvCxnSpPr>
            <p:spPr>
              <a:xfrm flipV="1">
                <a:off x="3429000" y="7459028"/>
                <a:ext cx="0" cy="200101"/>
              </a:xfrm>
              <a:prstGeom prst="straightConnector1">
                <a:avLst/>
              </a:prstGeom>
              <a:ln w="12700">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9" name="直線コネクタ 38">
                <a:extLst>
                  <a:ext uri="{FF2B5EF4-FFF2-40B4-BE49-F238E27FC236}">
                    <a16:creationId xmlns:a16="http://schemas.microsoft.com/office/drawing/2014/main" id="{3581D021-192F-FC35-0862-1D35CC20623B}"/>
                  </a:ext>
                </a:extLst>
              </p:cNvPr>
              <p:cNvCxnSpPr>
                <a:cxnSpLocks/>
              </p:cNvCxnSpPr>
              <p:nvPr/>
            </p:nvCxnSpPr>
            <p:spPr>
              <a:xfrm>
                <a:off x="5559474" y="3649285"/>
                <a:ext cx="0" cy="349879"/>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0" name="直線コネクタ 39">
                <a:extLst>
                  <a:ext uri="{FF2B5EF4-FFF2-40B4-BE49-F238E27FC236}">
                    <a16:creationId xmlns:a16="http://schemas.microsoft.com/office/drawing/2014/main" id="{B7079CF1-F76E-A2C2-FC73-38F583790234}"/>
                  </a:ext>
                </a:extLst>
              </p:cNvPr>
              <p:cNvCxnSpPr>
                <a:cxnSpLocks/>
              </p:cNvCxnSpPr>
              <p:nvPr/>
            </p:nvCxnSpPr>
            <p:spPr>
              <a:xfrm>
                <a:off x="3562350" y="7075089"/>
                <a:ext cx="1584000"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DC914037-9C89-84C7-5A9E-2144E93B26ED}"/>
                  </a:ext>
                </a:extLst>
              </p:cNvPr>
              <p:cNvCxnSpPr>
                <a:cxnSpLocks/>
              </p:cNvCxnSpPr>
              <p:nvPr/>
            </p:nvCxnSpPr>
            <p:spPr>
              <a:xfrm flipH="1">
                <a:off x="5146350" y="3724215"/>
                <a:ext cx="4972" cy="3350874"/>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2" name="直線コネクタ 41">
                <a:extLst>
                  <a:ext uri="{FF2B5EF4-FFF2-40B4-BE49-F238E27FC236}">
                    <a16:creationId xmlns:a16="http://schemas.microsoft.com/office/drawing/2014/main" id="{C2309CA0-2718-2BC9-0739-1AB26CF3B657}"/>
                  </a:ext>
                </a:extLst>
              </p:cNvPr>
              <p:cNvCxnSpPr>
                <a:cxnSpLocks/>
              </p:cNvCxnSpPr>
              <p:nvPr/>
            </p:nvCxnSpPr>
            <p:spPr>
              <a:xfrm>
                <a:off x="3429000" y="3724215"/>
                <a:ext cx="1722322"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3" name="直線コネクタ 42">
                <a:extLst>
                  <a:ext uri="{FF2B5EF4-FFF2-40B4-BE49-F238E27FC236}">
                    <a16:creationId xmlns:a16="http://schemas.microsoft.com/office/drawing/2014/main" id="{DFBD3A72-962A-79A1-D372-03BF4DBA0DB3}"/>
                  </a:ext>
                </a:extLst>
              </p:cNvPr>
              <p:cNvCxnSpPr>
                <a:cxnSpLocks/>
              </p:cNvCxnSpPr>
              <p:nvPr/>
            </p:nvCxnSpPr>
            <p:spPr>
              <a:xfrm>
                <a:off x="1289809" y="3649285"/>
                <a:ext cx="4260947"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4" name="直線矢印コネクタ 43">
                <a:extLst>
                  <a:ext uri="{FF2B5EF4-FFF2-40B4-BE49-F238E27FC236}">
                    <a16:creationId xmlns:a16="http://schemas.microsoft.com/office/drawing/2014/main" id="{1B5E154B-D112-7F77-C5D2-ED7BA9CB2332}"/>
                  </a:ext>
                </a:extLst>
              </p:cNvPr>
              <p:cNvCxnSpPr>
                <a:cxnSpLocks/>
              </p:cNvCxnSpPr>
              <p:nvPr/>
            </p:nvCxnSpPr>
            <p:spPr>
              <a:xfrm flipH="1">
                <a:off x="3428123" y="3727179"/>
                <a:ext cx="1755" cy="271684"/>
              </a:xfrm>
              <a:prstGeom prst="straightConnector1">
                <a:avLst/>
              </a:prstGeom>
              <a:ln w="127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5" name="直線矢印コネクタ 44">
                <a:extLst>
                  <a:ext uri="{FF2B5EF4-FFF2-40B4-BE49-F238E27FC236}">
                    <a16:creationId xmlns:a16="http://schemas.microsoft.com/office/drawing/2014/main" id="{0D721452-2082-D8AA-405F-77E5E5225C99}"/>
                  </a:ext>
                </a:extLst>
              </p:cNvPr>
              <p:cNvCxnSpPr>
                <a:cxnSpLocks/>
                <a:endCxn id="19" idx="0"/>
              </p:cNvCxnSpPr>
              <p:nvPr/>
            </p:nvCxnSpPr>
            <p:spPr>
              <a:xfrm>
                <a:off x="1298525" y="3656905"/>
                <a:ext cx="2" cy="349879"/>
              </a:xfrm>
              <a:prstGeom prst="straightConnector1">
                <a:avLst/>
              </a:prstGeom>
              <a:ln w="127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6" name="直線矢印コネクタ 45">
                <a:extLst>
                  <a:ext uri="{FF2B5EF4-FFF2-40B4-BE49-F238E27FC236}">
                    <a16:creationId xmlns:a16="http://schemas.microsoft.com/office/drawing/2014/main" id="{512D18A7-CC96-868E-C9B2-72848E7EDDE6}"/>
                  </a:ext>
                </a:extLst>
              </p:cNvPr>
              <p:cNvCxnSpPr>
                <a:cxnSpLocks/>
              </p:cNvCxnSpPr>
              <p:nvPr/>
            </p:nvCxnSpPr>
            <p:spPr>
              <a:xfrm>
                <a:off x="3810246" y="3815655"/>
                <a:ext cx="0" cy="176951"/>
              </a:xfrm>
              <a:prstGeom prst="straightConnector1">
                <a:avLst/>
              </a:prstGeom>
              <a:ln w="127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7" name="直線矢印コネクタ 46">
                <a:extLst>
                  <a:ext uri="{FF2B5EF4-FFF2-40B4-BE49-F238E27FC236}">
                    <a16:creationId xmlns:a16="http://schemas.microsoft.com/office/drawing/2014/main" id="{563F5329-78B0-F103-A7AB-230E26D233F4}"/>
                  </a:ext>
                </a:extLst>
              </p:cNvPr>
              <p:cNvCxnSpPr>
                <a:cxnSpLocks/>
              </p:cNvCxnSpPr>
              <p:nvPr/>
            </p:nvCxnSpPr>
            <p:spPr>
              <a:xfrm>
                <a:off x="3047755" y="3649285"/>
                <a:ext cx="0" cy="343321"/>
              </a:xfrm>
              <a:prstGeom prst="straightConnector1">
                <a:avLst/>
              </a:prstGeom>
              <a:ln w="127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8" name="直線矢印コネクタ 47">
                <a:extLst>
                  <a:ext uri="{FF2B5EF4-FFF2-40B4-BE49-F238E27FC236}">
                    <a16:creationId xmlns:a16="http://schemas.microsoft.com/office/drawing/2014/main" id="{01C3B751-6CB7-3D27-A9F9-C348B1E0779C}"/>
                  </a:ext>
                </a:extLst>
              </p:cNvPr>
              <p:cNvCxnSpPr>
                <a:cxnSpLocks/>
                <a:endCxn id="14" idx="1"/>
              </p:cNvCxnSpPr>
              <p:nvPr/>
            </p:nvCxnSpPr>
            <p:spPr>
              <a:xfrm>
                <a:off x="1492225" y="4130431"/>
                <a:ext cx="961175" cy="2937"/>
              </a:xfrm>
              <a:prstGeom prst="straightConnector1">
                <a:avLst/>
              </a:prstGeom>
              <a:ln w="12700">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9" name="フローチャート: 処理 48">
                <a:extLst>
                  <a:ext uri="{FF2B5EF4-FFF2-40B4-BE49-F238E27FC236}">
                    <a16:creationId xmlns:a16="http://schemas.microsoft.com/office/drawing/2014/main" id="{6510F9E2-C1FF-79BB-5540-71B0B5DBD313}"/>
                  </a:ext>
                </a:extLst>
              </p:cNvPr>
              <p:cNvSpPr/>
              <p:nvPr/>
            </p:nvSpPr>
            <p:spPr>
              <a:xfrm>
                <a:off x="622800" y="3572828"/>
                <a:ext cx="5612400" cy="3886200"/>
              </a:xfrm>
              <a:prstGeom prst="flowChartProcess">
                <a:avLst/>
              </a:prstGeom>
              <a:noFill/>
              <a:ln w="19050">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50" name="直線矢印コネクタ 49">
                <a:extLst>
                  <a:ext uri="{FF2B5EF4-FFF2-40B4-BE49-F238E27FC236}">
                    <a16:creationId xmlns:a16="http://schemas.microsoft.com/office/drawing/2014/main" id="{FFFD15AE-D2B6-B08C-618A-C06DBB748CBA}"/>
                  </a:ext>
                </a:extLst>
              </p:cNvPr>
              <p:cNvCxnSpPr>
                <a:cxnSpLocks/>
              </p:cNvCxnSpPr>
              <p:nvPr/>
            </p:nvCxnSpPr>
            <p:spPr>
              <a:xfrm>
                <a:off x="3429000" y="4915368"/>
                <a:ext cx="1" cy="216000"/>
              </a:xfrm>
              <a:prstGeom prst="straightConnector1">
                <a:avLst/>
              </a:prstGeom>
              <a:ln w="127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1" name="直線矢印コネクタ 50">
                <a:extLst>
                  <a:ext uri="{FF2B5EF4-FFF2-40B4-BE49-F238E27FC236}">
                    <a16:creationId xmlns:a16="http://schemas.microsoft.com/office/drawing/2014/main" id="{8BA4856F-1A9A-3DFC-D22C-AE47FEB66FA1}"/>
                  </a:ext>
                </a:extLst>
              </p:cNvPr>
              <p:cNvCxnSpPr>
                <a:cxnSpLocks/>
              </p:cNvCxnSpPr>
              <p:nvPr/>
            </p:nvCxnSpPr>
            <p:spPr>
              <a:xfrm>
                <a:off x="3429000" y="5401250"/>
                <a:ext cx="1" cy="216000"/>
              </a:xfrm>
              <a:prstGeom prst="straightConnector1">
                <a:avLst/>
              </a:prstGeom>
              <a:ln w="127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2" name="直線矢印コネクタ 51">
                <a:extLst>
                  <a:ext uri="{FF2B5EF4-FFF2-40B4-BE49-F238E27FC236}">
                    <a16:creationId xmlns:a16="http://schemas.microsoft.com/office/drawing/2014/main" id="{FFF651A7-E61C-3D4C-07B9-334C4F205FBE}"/>
                  </a:ext>
                </a:extLst>
              </p:cNvPr>
              <p:cNvCxnSpPr>
                <a:cxnSpLocks/>
              </p:cNvCxnSpPr>
              <p:nvPr/>
            </p:nvCxnSpPr>
            <p:spPr>
              <a:xfrm>
                <a:off x="1477802" y="5353504"/>
                <a:ext cx="720000" cy="1"/>
              </a:xfrm>
              <a:prstGeom prst="straightConnector1">
                <a:avLst/>
              </a:prstGeom>
              <a:ln w="12700">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3" name="直線矢印コネクタ 52">
                <a:extLst>
                  <a:ext uri="{FF2B5EF4-FFF2-40B4-BE49-F238E27FC236}">
                    <a16:creationId xmlns:a16="http://schemas.microsoft.com/office/drawing/2014/main" id="{50C1B76B-E8C9-A6D5-4DA2-5866B8CB3917}"/>
                  </a:ext>
                </a:extLst>
              </p:cNvPr>
              <p:cNvCxnSpPr>
                <a:cxnSpLocks/>
              </p:cNvCxnSpPr>
              <p:nvPr/>
            </p:nvCxnSpPr>
            <p:spPr>
              <a:xfrm>
                <a:off x="4405460" y="6643037"/>
                <a:ext cx="967464" cy="0"/>
              </a:xfrm>
              <a:prstGeom prst="straightConnector1">
                <a:avLst/>
              </a:prstGeom>
              <a:ln w="127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4" name="直線矢印コネクタ 53">
                <a:extLst>
                  <a:ext uri="{FF2B5EF4-FFF2-40B4-BE49-F238E27FC236}">
                    <a16:creationId xmlns:a16="http://schemas.microsoft.com/office/drawing/2014/main" id="{2DC95CCC-94C8-268D-3DD4-5CB068D4EFDB}"/>
                  </a:ext>
                </a:extLst>
              </p:cNvPr>
              <p:cNvCxnSpPr>
                <a:cxnSpLocks/>
              </p:cNvCxnSpPr>
              <p:nvPr/>
            </p:nvCxnSpPr>
            <p:spPr>
              <a:xfrm flipH="1">
                <a:off x="4424360" y="6776673"/>
                <a:ext cx="720000" cy="0"/>
              </a:xfrm>
              <a:prstGeom prst="straightConnector1">
                <a:avLst/>
              </a:prstGeom>
              <a:ln w="127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5" name="テキスト ボックス 54">
                <a:extLst>
                  <a:ext uri="{FF2B5EF4-FFF2-40B4-BE49-F238E27FC236}">
                    <a16:creationId xmlns:a16="http://schemas.microsoft.com/office/drawing/2014/main" id="{2296C333-6B6D-6551-43D6-53029F770944}"/>
                  </a:ext>
                </a:extLst>
              </p:cNvPr>
              <p:cNvSpPr txBox="1"/>
              <p:nvPr/>
            </p:nvSpPr>
            <p:spPr>
              <a:xfrm>
                <a:off x="2023262" y="6106217"/>
                <a:ext cx="1371615" cy="338554"/>
              </a:xfrm>
              <a:prstGeom prst="rect">
                <a:avLst/>
              </a:prstGeom>
              <a:noFill/>
              <a:ln>
                <a:no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リスク判定点</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1</a:t>
                </a:r>
                <a:b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アセスメントは十分か？</a:t>
                </a:r>
              </a:p>
            </p:txBody>
          </p:sp>
          <p:sp>
            <p:nvSpPr>
              <p:cNvPr id="56" name="テキスト ボックス 55">
                <a:extLst>
                  <a:ext uri="{FF2B5EF4-FFF2-40B4-BE49-F238E27FC236}">
                    <a16:creationId xmlns:a16="http://schemas.microsoft.com/office/drawing/2014/main" id="{8D6B1F3C-045C-EC4C-D63A-B0ABC9190BC9}"/>
                  </a:ext>
                </a:extLst>
              </p:cNvPr>
              <p:cNvSpPr txBox="1"/>
              <p:nvPr/>
            </p:nvSpPr>
            <p:spPr>
              <a:xfrm>
                <a:off x="3417958" y="6315870"/>
                <a:ext cx="403743" cy="215444"/>
              </a:xfrm>
              <a:prstGeom prst="rect">
                <a:avLst/>
              </a:prstGeom>
              <a:noFill/>
              <a:ln>
                <a:no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Yes</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7" name="テキスト ボックス 56">
                <a:extLst>
                  <a:ext uri="{FF2B5EF4-FFF2-40B4-BE49-F238E27FC236}">
                    <a16:creationId xmlns:a16="http://schemas.microsoft.com/office/drawing/2014/main" id="{13DD1795-49DA-EDED-1DD8-4B8C44EE3D65}"/>
                  </a:ext>
                </a:extLst>
              </p:cNvPr>
              <p:cNvSpPr txBox="1"/>
              <p:nvPr/>
            </p:nvSpPr>
            <p:spPr>
              <a:xfrm>
                <a:off x="3499964" y="6054912"/>
                <a:ext cx="403743" cy="215444"/>
              </a:xfrm>
              <a:prstGeom prst="rect">
                <a:avLst/>
              </a:prstGeom>
              <a:noFill/>
              <a:ln>
                <a:no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No</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8" name="テキスト ボックス 57">
                <a:extLst>
                  <a:ext uri="{FF2B5EF4-FFF2-40B4-BE49-F238E27FC236}">
                    <a16:creationId xmlns:a16="http://schemas.microsoft.com/office/drawing/2014/main" id="{2921ACA5-9627-BC20-F333-A00997CAB8E8}"/>
                  </a:ext>
                </a:extLst>
              </p:cNvPr>
              <p:cNvSpPr txBox="1"/>
              <p:nvPr/>
            </p:nvSpPr>
            <p:spPr>
              <a:xfrm>
                <a:off x="2023200" y="6886903"/>
                <a:ext cx="1371615" cy="338554"/>
              </a:xfrm>
              <a:prstGeom prst="rect">
                <a:avLst/>
              </a:prstGeom>
              <a:noFill/>
              <a:ln>
                <a:no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リスク判定点</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2</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リスクは受容されたか？</a:t>
                </a:r>
              </a:p>
            </p:txBody>
          </p:sp>
          <p:sp>
            <p:nvSpPr>
              <p:cNvPr id="59" name="テキスト ボックス 58">
                <a:extLst>
                  <a:ext uri="{FF2B5EF4-FFF2-40B4-BE49-F238E27FC236}">
                    <a16:creationId xmlns:a16="http://schemas.microsoft.com/office/drawing/2014/main" id="{62B478BF-3F05-4E84-7903-F04741F3AE55}"/>
                  </a:ext>
                </a:extLst>
              </p:cNvPr>
              <p:cNvSpPr txBox="1"/>
              <p:nvPr/>
            </p:nvSpPr>
            <p:spPr>
              <a:xfrm>
                <a:off x="3416400" y="7107448"/>
                <a:ext cx="403743" cy="215444"/>
              </a:xfrm>
              <a:prstGeom prst="rect">
                <a:avLst/>
              </a:prstGeom>
              <a:noFill/>
              <a:ln>
                <a:no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Yes</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0" name="テキスト ボックス 59">
                <a:extLst>
                  <a:ext uri="{FF2B5EF4-FFF2-40B4-BE49-F238E27FC236}">
                    <a16:creationId xmlns:a16="http://schemas.microsoft.com/office/drawing/2014/main" id="{1435DDC8-972F-BFC5-FBB4-4FF58375735F}"/>
                  </a:ext>
                </a:extLst>
              </p:cNvPr>
              <p:cNvSpPr txBox="1"/>
              <p:nvPr/>
            </p:nvSpPr>
            <p:spPr>
              <a:xfrm>
                <a:off x="3499200" y="6873827"/>
                <a:ext cx="403743" cy="215444"/>
              </a:xfrm>
              <a:prstGeom prst="rect">
                <a:avLst/>
              </a:prstGeom>
              <a:noFill/>
              <a:ln>
                <a:no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No</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grpSp>
        <p:sp>
          <p:nvSpPr>
            <p:cNvPr id="13" name="テキスト ボックス 12">
              <a:extLst>
                <a:ext uri="{FF2B5EF4-FFF2-40B4-BE49-F238E27FC236}">
                  <a16:creationId xmlns:a16="http://schemas.microsoft.com/office/drawing/2014/main" id="{F60B5D91-8F8D-181F-8940-CB7E88542C14}"/>
                </a:ext>
              </a:extLst>
            </p:cNvPr>
            <p:cNvSpPr txBox="1"/>
            <p:nvPr/>
          </p:nvSpPr>
          <p:spPr>
            <a:xfrm>
              <a:off x="622800" y="7899415"/>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47.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情報セキュリティマネジメントプロセスの概要</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 27005:2022</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p>
          </p:txBody>
        </p:sp>
      </p:grpSp>
      <p:sp>
        <p:nvSpPr>
          <p:cNvPr id="61" name="テキスト プレースホルダー 4">
            <a:extLst>
              <a:ext uri="{FF2B5EF4-FFF2-40B4-BE49-F238E27FC236}">
                <a16:creationId xmlns:a16="http://schemas.microsoft.com/office/drawing/2014/main" id="{C38E065E-6986-7419-E004-6020B9947D91}"/>
              </a:ext>
            </a:extLst>
          </p:cNvPr>
          <p:cNvSpPr txBox="1">
            <a:spLocks/>
          </p:cNvSpPr>
          <p:nvPr/>
        </p:nvSpPr>
        <p:spPr>
          <a:xfrm>
            <a:off x="582476" y="8531502"/>
            <a:ext cx="5612400" cy="59133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921607372"/>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AB2C93C8-B445-BD6A-5839-D0A1DF2E404B}"/>
              </a:ext>
            </a:extLst>
          </p:cNvPr>
          <p:cNvSpPr>
            <a:spLocks noGrp="1"/>
          </p:cNvSpPr>
          <p:nvPr>
            <p:ph type="body" sz="quarter" idx="14"/>
          </p:nvPr>
        </p:nvSpPr>
        <p:spPr>
          <a:xfrm>
            <a:off x="1123950" y="1457325"/>
            <a:ext cx="5291364" cy="381000"/>
          </a:xfrm>
        </p:spPr>
        <p:txBody>
          <a:bodyPr/>
          <a:lstStyle/>
          <a:p>
            <a:r>
              <a:rPr lang="en-US" altLang="ja-JP"/>
              <a:t>11-1</a:t>
            </a:r>
            <a:r>
              <a:rPr kumimoji="1" lang="en-US" altLang="ja-JP"/>
              <a:t>-2.</a:t>
            </a:r>
            <a:r>
              <a:rPr lang="ja-JP" altLang="en-US"/>
              <a:t> </a:t>
            </a:r>
            <a:r>
              <a:rPr kumimoji="1" lang="ja-JP" altLang="en-US" sz="1200"/>
              <a:t>情報セキュリティリスクマネジメント（</a:t>
            </a:r>
            <a:r>
              <a:rPr kumimoji="1" lang="en-US" altLang="ja-JP" sz="1200"/>
              <a:t>ISO/IEC27005</a:t>
            </a:r>
            <a:r>
              <a:rPr kumimoji="1" lang="ja-JP" altLang="en-US" sz="1200"/>
              <a:t>）</a:t>
            </a:r>
          </a:p>
        </p:txBody>
      </p:sp>
      <p:sp>
        <p:nvSpPr>
          <p:cNvPr id="6" name="テキスト プレースホルダー 2">
            <a:extLst>
              <a:ext uri="{FF2B5EF4-FFF2-40B4-BE49-F238E27FC236}">
                <a16:creationId xmlns:a16="http://schemas.microsoft.com/office/drawing/2014/main" id="{8D4A86EB-E8BB-8BCC-E857-EF50217833FC}"/>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11</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リスクマネジメント</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11-1.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リスクマネジメント</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：概要</a:t>
            </a:r>
          </a:p>
        </p:txBody>
      </p:sp>
      <p:sp>
        <p:nvSpPr>
          <p:cNvPr id="7" name="フローチャート: 処理 6">
            <a:extLst>
              <a:ext uri="{FF2B5EF4-FFF2-40B4-BE49-F238E27FC236}">
                <a16:creationId xmlns:a16="http://schemas.microsoft.com/office/drawing/2014/main" id="{8947CAAF-66F6-2DE2-9011-47E4DEEE7330}"/>
              </a:ext>
            </a:extLst>
          </p:cNvPr>
          <p:cNvSpPr/>
          <p:nvPr/>
        </p:nvSpPr>
        <p:spPr>
          <a:xfrm>
            <a:off x="619049" y="2585184"/>
            <a:ext cx="5612400" cy="2880957"/>
          </a:xfrm>
          <a:prstGeom prst="flowChartProcess">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スライド番号プレースホルダー 4">
            <a:extLst>
              <a:ext uri="{FF2B5EF4-FFF2-40B4-BE49-F238E27FC236}">
                <a16:creationId xmlns:a16="http://schemas.microsoft.com/office/drawing/2014/main" id="{3C6D4303-A438-A6A1-D0E4-8A1E03F35E0B}"/>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11</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9" name="表 5">
            <a:extLst>
              <a:ext uri="{FF2B5EF4-FFF2-40B4-BE49-F238E27FC236}">
                <a16:creationId xmlns:a16="http://schemas.microsoft.com/office/drawing/2014/main" id="{C0774A91-B9F8-1B32-61D5-A784BDE1206B}"/>
              </a:ext>
            </a:extLst>
          </p:cNvPr>
          <p:cNvGraphicFramePr>
            <a:graphicFrameLocks noGrp="1"/>
          </p:cNvGraphicFramePr>
          <p:nvPr/>
        </p:nvGraphicFramePr>
        <p:xfrm>
          <a:off x="622800" y="5635163"/>
          <a:ext cx="5612400" cy="36576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571216314"/>
                    </a:ext>
                  </a:extLst>
                </a:gridCol>
              </a:tblGrid>
              <a:tr h="0">
                <a:tc>
                  <a:txBody>
                    <a:bodyPr/>
                    <a:lstStyle/>
                    <a:p>
                      <a:r>
                        <a:rPr kumimoji="1" lang="ja-JP" altLang="en-US" sz="800"/>
                        <a:t>リスクを低減する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00554982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a:latin typeface="+mn-ea"/>
                          <a:ea typeface="+mn-ea"/>
                        </a:rPr>
                        <a:t>自社で実行できる情報セキュリティ対策を導入ないし強化することで、脆弱性を改善し、事故が起きる可能性を下げます。</a:t>
                      </a:r>
                      <a:endParaRPr lang="en-US" altLang="ja-JP" sz="8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1983130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1">
                          <a:solidFill>
                            <a:schemeClr val="bg1"/>
                          </a:solidFill>
                          <a:latin typeface="+mn-ea"/>
                          <a:ea typeface="+mn-ea"/>
                        </a:rPr>
                        <a:t>リスクを受容（保有）する</a:t>
                      </a:r>
                      <a:endParaRPr lang="en-US" altLang="ja-JP" sz="80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87185888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a:latin typeface="+mn-ea"/>
                          <a:ea typeface="+mn-ea"/>
                        </a:rPr>
                        <a:t>事故が発生しても受容できる、あるいは対策にかかる費用が損害額を上回る場合などは対策を講じず、現状を維持します。</a:t>
                      </a:r>
                      <a:endParaRPr lang="en-US" altLang="ja-JP" sz="8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279219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1">
                          <a:solidFill>
                            <a:schemeClr val="bg1"/>
                          </a:solidFill>
                          <a:latin typeface="+mn-ea"/>
                          <a:ea typeface="+mn-ea"/>
                        </a:rPr>
                        <a:t>リスクを回避する</a:t>
                      </a:r>
                      <a:endParaRPr lang="en-US" altLang="ja-JP" sz="80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659963281"/>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a:latin typeface="+mn-ea"/>
                          <a:ea typeface="+mn-ea"/>
                        </a:rPr>
                        <a:t>仕事のやりかたを変える、情報システムの利用方法を変えるなどして、想定されるリスクそのものをなくします。</a:t>
                      </a:r>
                      <a:br>
                        <a:rPr lang="en-US" altLang="ja-JP" sz="800">
                          <a:latin typeface="+mn-ea"/>
                          <a:ea typeface="+mn-ea"/>
                        </a:rPr>
                      </a:br>
                      <a:r>
                        <a:rPr lang="ja-JP" altLang="en-US" sz="800">
                          <a:latin typeface="+mn-ea"/>
                          <a:ea typeface="+mn-ea"/>
                        </a:rPr>
                        <a:t>（例）</a:t>
                      </a:r>
                      <a:br>
                        <a:rPr lang="en-US" altLang="ja-JP" sz="800">
                          <a:latin typeface="+mn-ea"/>
                          <a:ea typeface="+mn-ea"/>
                        </a:rPr>
                      </a:br>
                      <a:r>
                        <a:rPr lang="ja-JP" altLang="en-US" sz="800">
                          <a:latin typeface="+mn-ea"/>
                          <a:ea typeface="+mn-ea"/>
                        </a:rPr>
                        <a:t>・従来は商品の発送先である住所や氏名などの個人情報を発送完了後もパソコンに保存し続けていたが、保存中の漏え</a:t>
                      </a:r>
                      <a:br>
                        <a:rPr lang="en-US" altLang="ja-JP" sz="800">
                          <a:latin typeface="+mn-ea"/>
                          <a:ea typeface="+mn-ea"/>
                        </a:rPr>
                      </a:br>
                      <a:r>
                        <a:rPr lang="ja-JP" altLang="en-US" sz="800">
                          <a:latin typeface="+mn-ea"/>
                          <a:ea typeface="+mn-ea"/>
                        </a:rPr>
                        <a:t>　いを避けるために、利用後はすぐに消去する</a:t>
                      </a:r>
                      <a:br>
                        <a:rPr lang="en-US" altLang="ja-JP" sz="800">
                          <a:latin typeface="+mn-ea"/>
                          <a:ea typeface="+mn-ea"/>
                        </a:rPr>
                      </a:br>
                      <a:r>
                        <a:rPr lang="ja-JP" altLang="en-US" sz="800">
                          <a:latin typeface="+mn-ea"/>
                          <a:ea typeface="+mn-ea"/>
                        </a:rPr>
                        <a:t>・インターネットバンキングに使用するパソコンでメールやウェブ閲覧をしていたが、ウイルスに感染しないようにイ</a:t>
                      </a:r>
                      <a:br>
                        <a:rPr lang="en-US" altLang="ja-JP" sz="800">
                          <a:latin typeface="+mn-ea"/>
                          <a:ea typeface="+mn-ea"/>
                        </a:rPr>
                      </a:br>
                      <a:r>
                        <a:rPr lang="ja-JP" altLang="en-US" sz="800">
                          <a:latin typeface="+mn-ea"/>
                          <a:ea typeface="+mn-ea"/>
                        </a:rPr>
                        <a:t>　ンターネットバンキング専用のパソコンを設置し、ウイルス感染の原因となるメールやウェブ閲覧に利用せず、USB</a:t>
                      </a:r>
                      <a:br>
                        <a:rPr lang="en-US" altLang="ja-JP" sz="800">
                          <a:latin typeface="+mn-ea"/>
                          <a:ea typeface="+mn-ea"/>
                        </a:rPr>
                      </a:br>
                      <a:r>
                        <a:rPr lang="ja-JP" altLang="en-US" sz="800">
                          <a:latin typeface="+mn-ea"/>
                          <a:ea typeface="+mn-ea"/>
                        </a:rPr>
                        <a:t>　メモリ、外付けHDDも接続を禁止する</a:t>
                      </a:r>
                      <a:br>
                        <a:rPr lang="en-US" altLang="ja-JP" sz="800">
                          <a:latin typeface="+mn-ea"/>
                          <a:ea typeface="+mn-ea"/>
                        </a:rPr>
                      </a:br>
                      <a:r>
                        <a:rPr lang="ja-JP" altLang="en-US" sz="800">
                          <a:latin typeface="+mn-ea"/>
                          <a:ea typeface="+mn-ea"/>
                        </a:rPr>
                        <a:t>また、リスクレベルが大きく自社の対策だけでは不十分であったり、多額の費用がかかり、実施できなかったりする場合は「リスクの移転」を検討します。</a:t>
                      </a:r>
                      <a:endParaRPr lang="en-US" altLang="ja-JP" sz="8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4808988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1">
                          <a:solidFill>
                            <a:schemeClr val="bg1"/>
                          </a:solidFill>
                          <a:latin typeface="+mn-ea"/>
                          <a:ea typeface="+mn-ea"/>
                        </a:rPr>
                        <a:t>リスクを移転する</a:t>
                      </a:r>
                      <a:endParaRPr lang="en-US" altLang="ja-JP" sz="80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2155190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a:latin typeface="+mn-ea"/>
                          <a:ea typeface="+mn-ea"/>
                        </a:rPr>
                        <a:t>自社よりも有効な対策を行っている、あるいは補償能力がある他社のサービスを利用することで自社の負担を下げます。</a:t>
                      </a:r>
                      <a:br>
                        <a:rPr lang="en-US" altLang="ja-JP" sz="800">
                          <a:latin typeface="+mn-ea"/>
                          <a:ea typeface="+mn-ea"/>
                        </a:rPr>
                      </a:br>
                      <a:r>
                        <a:rPr lang="ja-JP" altLang="en-US" sz="800">
                          <a:latin typeface="+mn-ea"/>
                          <a:ea typeface="+mn-ea"/>
                        </a:rPr>
                        <a:t>（例）</a:t>
                      </a:r>
                      <a:br>
                        <a:rPr lang="en-US" altLang="ja-JP" sz="800">
                          <a:latin typeface="+mn-ea"/>
                          <a:ea typeface="+mn-ea"/>
                        </a:rPr>
                      </a:br>
                      <a:r>
                        <a:rPr lang="ja-JP" altLang="en-US" sz="800">
                          <a:latin typeface="+mn-ea"/>
                          <a:ea typeface="+mn-ea"/>
                        </a:rPr>
                        <a:t>・商品を販売するウェブサイトではクレジットカード番号を非保持化し、代金の決済はセキュリティ対策を十分行って</a:t>
                      </a:r>
                      <a:br>
                        <a:rPr lang="en-US" altLang="ja-JP" sz="800">
                          <a:latin typeface="+mn-ea"/>
                          <a:ea typeface="+mn-ea"/>
                        </a:rPr>
                      </a:br>
                      <a:r>
                        <a:rPr lang="ja-JP" altLang="en-US" sz="800">
                          <a:latin typeface="+mn-ea"/>
                          <a:ea typeface="+mn-ea"/>
                        </a:rPr>
                        <a:t>　いる外部の決済代行サービスに変更する</a:t>
                      </a:r>
                      <a:br>
                        <a:rPr lang="en-US" altLang="ja-JP" sz="800">
                          <a:latin typeface="+mn-ea"/>
                          <a:ea typeface="+mn-ea"/>
                        </a:rPr>
                      </a:br>
                      <a:r>
                        <a:rPr lang="ja-JP" altLang="en-US" sz="800">
                          <a:latin typeface="+mn-ea"/>
                          <a:ea typeface="+mn-ea"/>
                        </a:rPr>
                        <a:t>・社内のサーバで運用していた業務システムをセキュリティ対策の充実した外部クラウドサービスに移行する</a:t>
                      </a:r>
                      <a:br>
                        <a:rPr lang="en-US" altLang="ja-JP" sz="800">
                          <a:latin typeface="+mn-ea"/>
                          <a:ea typeface="+mn-ea"/>
                        </a:rPr>
                      </a:br>
                      <a:r>
                        <a:rPr lang="ja-JP" altLang="en-US" sz="800">
                          <a:latin typeface="+mn-ea"/>
                          <a:ea typeface="+mn-ea"/>
                        </a:rPr>
                        <a:t>・情報漏えい、システム障害などの事故発生に伴う損失に対して保険金が支払われる情報セキュリティに関連した保険</a:t>
                      </a:r>
                      <a:br>
                        <a:rPr lang="en-US" altLang="ja-JP" sz="800">
                          <a:latin typeface="+mn-ea"/>
                          <a:ea typeface="+mn-ea"/>
                        </a:rPr>
                      </a:br>
                      <a:r>
                        <a:rPr lang="ja-JP" altLang="en-US" sz="800">
                          <a:latin typeface="+mn-ea"/>
                          <a:ea typeface="+mn-ea"/>
                        </a:rPr>
                        <a:t>　商品に加入する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91505430"/>
                  </a:ext>
                </a:extLst>
              </a:tr>
            </a:tbl>
          </a:graphicData>
        </a:graphic>
      </p:graphicFrame>
      <p:sp>
        <p:nvSpPr>
          <p:cNvPr id="10" name="テキスト ボックス 9">
            <a:extLst>
              <a:ext uri="{FF2B5EF4-FFF2-40B4-BE49-F238E27FC236}">
                <a16:creationId xmlns:a16="http://schemas.microsoft.com/office/drawing/2014/main" id="{0B9EFACE-F980-B3F5-53BB-0206733D44F6}"/>
              </a:ext>
            </a:extLst>
          </p:cNvPr>
          <p:cNvSpPr txBox="1"/>
          <p:nvPr/>
        </p:nvSpPr>
        <p:spPr>
          <a:xfrm>
            <a:off x="622800" y="2052000"/>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リスクアセスメントからリスク対応までの流れを表す図を記載します。リスク対応を実施する過程では、「低減」「移転」「回避」「受容（保有）」の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つ選択があり、それらの選択は以下の図で示すプロセスで行われます。</a:t>
            </a:r>
          </a:p>
        </p:txBody>
      </p:sp>
      <p:sp>
        <p:nvSpPr>
          <p:cNvPr id="11" name="テキスト ボックス 10">
            <a:extLst>
              <a:ext uri="{FF2B5EF4-FFF2-40B4-BE49-F238E27FC236}">
                <a16:creationId xmlns:a16="http://schemas.microsoft.com/office/drawing/2014/main" id="{A526F448-2E3B-70E9-78EA-B4F2098C480E}"/>
              </a:ext>
            </a:extLst>
          </p:cNvPr>
          <p:cNvSpPr txBox="1"/>
          <p:nvPr/>
        </p:nvSpPr>
        <p:spPr>
          <a:xfrm>
            <a:off x="619048" y="9270049"/>
            <a:ext cx="5612400" cy="18466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IPA </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「中小企業の情報セキュリティ対策ガイドライン第</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3.1</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版」を基に作成</a:t>
            </a:r>
          </a:p>
        </p:txBody>
      </p:sp>
      <p:sp>
        <p:nvSpPr>
          <p:cNvPr id="12" name="フローチャート: 処理 11">
            <a:extLst>
              <a:ext uri="{FF2B5EF4-FFF2-40B4-BE49-F238E27FC236}">
                <a16:creationId xmlns:a16="http://schemas.microsoft.com/office/drawing/2014/main" id="{C5EAE7B9-F7D7-7FB0-97DC-5F3B09608200}"/>
              </a:ext>
            </a:extLst>
          </p:cNvPr>
          <p:cNvSpPr/>
          <p:nvPr/>
        </p:nvSpPr>
        <p:spPr>
          <a:xfrm>
            <a:off x="4357317" y="4017825"/>
            <a:ext cx="878562" cy="251677"/>
          </a:xfrm>
          <a:prstGeom prst="flowChartProcess">
            <a:avLst/>
          </a:prstGeom>
          <a:solidFill>
            <a:schemeClr val="accent1">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受容（保有）</a:t>
            </a:r>
          </a:p>
        </p:txBody>
      </p:sp>
      <p:sp>
        <p:nvSpPr>
          <p:cNvPr id="13" name="フローチャート: 処理 12">
            <a:extLst>
              <a:ext uri="{FF2B5EF4-FFF2-40B4-BE49-F238E27FC236}">
                <a16:creationId xmlns:a16="http://schemas.microsoft.com/office/drawing/2014/main" id="{A5DFD970-31ED-3DA5-24B1-B7955B2894D8}"/>
              </a:ext>
            </a:extLst>
          </p:cNvPr>
          <p:cNvSpPr/>
          <p:nvPr/>
        </p:nvSpPr>
        <p:spPr>
          <a:xfrm>
            <a:off x="3351174" y="4688659"/>
            <a:ext cx="633044" cy="221642"/>
          </a:xfrm>
          <a:prstGeom prst="flowChartProcess">
            <a:avLst/>
          </a:prstGeom>
          <a:solidFill>
            <a:schemeClr val="accent1">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移転</a:t>
            </a:r>
          </a:p>
        </p:txBody>
      </p:sp>
      <p:sp>
        <p:nvSpPr>
          <p:cNvPr id="14" name="フローチャート: 処理 13">
            <a:extLst>
              <a:ext uri="{FF2B5EF4-FFF2-40B4-BE49-F238E27FC236}">
                <a16:creationId xmlns:a16="http://schemas.microsoft.com/office/drawing/2014/main" id="{EEECAEF2-5ABD-7175-3751-5A4F39ADDE84}"/>
              </a:ext>
            </a:extLst>
          </p:cNvPr>
          <p:cNvSpPr/>
          <p:nvPr/>
        </p:nvSpPr>
        <p:spPr>
          <a:xfrm>
            <a:off x="5017032" y="4689428"/>
            <a:ext cx="633044" cy="221642"/>
          </a:xfrm>
          <a:prstGeom prst="flowChartProcess">
            <a:avLst/>
          </a:prstGeom>
          <a:solidFill>
            <a:schemeClr val="accent1">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回避</a:t>
            </a:r>
          </a:p>
        </p:txBody>
      </p:sp>
      <p:sp>
        <p:nvSpPr>
          <p:cNvPr id="15" name="フローチャート: 判断 14">
            <a:extLst>
              <a:ext uri="{FF2B5EF4-FFF2-40B4-BE49-F238E27FC236}">
                <a16:creationId xmlns:a16="http://schemas.microsoft.com/office/drawing/2014/main" id="{CC15852C-3DA2-A296-359C-F0887C14395F}"/>
              </a:ext>
            </a:extLst>
          </p:cNvPr>
          <p:cNvSpPr/>
          <p:nvPr/>
        </p:nvSpPr>
        <p:spPr>
          <a:xfrm>
            <a:off x="861496" y="3850113"/>
            <a:ext cx="1806004" cy="558627"/>
          </a:xfrm>
          <a:prstGeom prst="flowChartDecision">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リスクは</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許容可能か？</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（リスク対応）</a:t>
            </a:r>
          </a:p>
        </p:txBody>
      </p:sp>
      <p:sp>
        <p:nvSpPr>
          <p:cNvPr id="16" name="フローチャート: 処理 15">
            <a:extLst>
              <a:ext uri="{FF2B5EF4-FFF2-40B4-BE49-F238E27FC236}">
                <a16:creationId xmlns:a16="http://schemas.microsoft.com/office/drawing/2014/main" id="{FFCF26B1-756E-8BEB-F1C4-8D96BF9D92E1}"/>
              </a:ext>
            </a:extLst>
          </p:cNvPr>
          <p:cNvSpPr/>
          <p:nvPr/>
        </p:nvSpPr>
        <p:spPr>
          <a:xfrm>
            <a:off x="1447976" y="4688659"/>
            <a:ext cx="633044" cy="221642"/>
          </a:xfrm>
          <a:prstGeom prst="flowChartProcess">
            <a:avLst/>
          </a:prstGeom>
          <a:solidFill>
            <a:schemeClr val="accent1">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低減</a:t>
            </a:r>
          </a:p>
        </p:txBody>
      </p:sp>
      <p:cxnSp>
        <p:nvCxnSpPr>
          <p:cNvPr id="17" name="直線矢印コネクタ 16">
            <a:extLst>
              <a:ext uri="{FF2B5EF4-FFF2-40B4-BE49-F238E27FC236}">
                <a16:creationId xmlns:a16="http://schemas.microsoft.com/office/drawing/2014/main" id="{6B6257E7-20B0-2B87-0229-392907536B0C}"/>
              </a:ext>
            </a:extLst>
          </p:cNvPr>
          <p:cNvCxnSpPr>
            <a:cxnSpLocks/>
            <a:stCxn id="15" idx="2"/>
            <a:endCxn id="16" idx="0"/>
          </p:cNvCxnSpPr>
          <p:nvPr/>
        </p:nvCxnSpPr>
        <p:spPr>
          <a:xfrm>
            <a:off x="1764498" y="4408740"/>
            <a:ext cx="0" cy="27991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 name="直線矢印コネクタ 17">
            <a:extLst>
              <a:ext uri="{FF2B5EF4-FFF2-40B4-BE49-F238E27FC236}">
                <a16:creationId xmlns:a16="http://schemas.microsoft.com/office/drawing/2014/main" id="{5AE61076-C8AF-BAA8-9400-F72D216AD3FB}"/>
              </a:ext>
            </a:extLst>
          </p:cNvPr>
          <p:cNvCxnSpPr>
            <a:cxnSpLocks/>
            <a:stCxn id="15" idx="3"/>
            <a:endCxn id="12" idx="1"/>
          </p:cNvCxnSpPr>
          <p:nvPr/>
        </p:nvCxnSpPr>
        <p:spPr>
          <a:xfrm>
            <a:off x="2667500" y="4129427"/>
            <a:ext cx="1689817" cy="1423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コネクタ: カギ線 18">
            <a:extLst>
              <a:ext uri="{FF2B5EF4-FFF2-40B4-BE49-F238E27FC236}">
                <a16:creationId xmlns:a16="http://schemas.microsoft.com/office/drawing/2014/main" id="{BDAE4D11-82FB-35FE-E5C7-F1B63AFD5F4B}"/>
              </a:ext>
            </a:extLst>
          </p:cNvPr>
          <p:cNvCxnSpPr>
            <a:cxnSpLocks/>
            <a:stCxn id="15" idx="2"/>
            <a:endCxn id="13" idx="0"/>
          </p:cNvCxnSpPr>
          <p:nvPr/>
        </p:nvCxnSpPr>
        <p:spPr>
          <a:xfrm rot="16200000" flipH="1">
            <a:off x="2576138" y="3597100"/>
            <a:ext cx="279919" cy="1903198"/>
          </a:xfrm>
          <a:prstGeom prst="bentConnector3">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コネクタ: カギ線 19">
            <a:extLst>
              <a:ext uri="{FF2B5EF4-FFF2-40B4-BE49-F238E27FC236}">
                <a16:creationId xmlns:a16="http://schemas.microsoft.com/office/drawing/2014/main" id="{AB7A2139-2096-519C-8E8D-68162548AFD3}"/>
              </a:ext>
            </a:extLst>
          </p:cNvPr>
          <p:cNvCxnSpPr>
            <a:cxnSpLocks/>
            <a:stCxn id="15" idx="2"/>
            <a:endCxn id="14" idx="0"/>
          </p:cNvCxnSpPr>
          <p:nvPr/>
        </p:nvCxnSpPr>
        <p:spPr>
          <a:xfrm rot="16200000" flipH="1">
            <a:off x="3408682" y="2764556"/>
            <a:ext cx="280688" cy="3569056"/>
          </a:xfrm>
          <a:prstGeom prst="bentConnector3">
            <a:avLst>
              <a:gd name="adj1" fmla="val 50000"/>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テキスト ボックス 20">
            <a:extLst>
              <a:ext uri="{FF2B5EF4-FFF2-40B4-BE49-F238E27FC236}">
                <a16:creationId xmlns:a16="http://schemas.microsoft.com/office/drawing/2014/main" id="{1CD1A983-B15F-E0B8-C173-D5FCA71CC817}"/>
              </a:ext>
            </a:extLst>
          </p:cNvPr>
          <p:cNvSpPr txBox="1"/>
          <p:nvPr/>
        </p:nvSpPr>
        <p:spPr>
          <a:xfrm>
            <a:off x="2493049" y="3921078"/>
            <a:ext cx="558145"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4472C4"/>
                </a:solidFill>
                <a:effectLst/>
                <a:uLnTx/>
                <a:uFillTx/>
                <a:latin typeface="メイリオ"/>
                <a:ea typeface="メイリオ"/>
                <a:cs typeface="+mn-cs"/>
              </a:rPr>
              <a:t>Yes</a:t>
            </a:r>
            <a:endParaRPr kumimoji="1" lang="ja-JP" altLang="en-US" sz="800" b="0" i="0" u="none" strike="noStrike" kern="1200" cap="none" spc="0" normalizeH="0" baseline="0" noProof="0">
              <a:ln>
                <a:noFill/>
              </a:ln>
              <a:solidFill>
                <a:srgbClr val="4472C4"/>
              </a:solidFill>
              <a:effectLst/>
              <a:uLnTx/>
              <a:uFillTx/>
              <a:latin typeface="メイリオ"/>
              <a:ea typeface="メイリオ"/>
              <a:cs typeface="+mn-cs"/>
            </a:endParaRPr>
          </a:p>
        </p:txBody>
      </p:sp>
      <p:sp>
        <p:nvSpPr>
          <p:cNvPr id="22" name="テキスト ボックス 21">
            <a:extLst>
              <a:ext uri="{FF2B5EF4-FFF2-40B4-BE49-F238E27FC236}">
                <a16:creationId xmlns:a16="http://schemas.microsoft.com/office/drawing/2014/main" id="{1FE97545-724C-5E3C-768F-0524088E9F3A}"/>
              </a:ext>
            </a:extLst>
          </p:cNvPr>
          <p:cNvSpPr txBox="1"/>
          <p:nvPr/>
        </p:nvSpPr>
        <p:spPr>
          <a:xfrm>
            <a:off x="1736620" y="4360202"/>
            <a:ext cx="558145"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srgbClr val="FF0000"/>
                </a:solidFill>
                <a:effectLst/>
                <a:uLnTx/>
                <a:uFillTx/>
                <a:latin typeface="メイリオ"/>
                <a:ea typeface="メイリオ"/>
                <a:cs typeface="+mn-cs"/>
              </a:rPr>
              <a:t>No</a:t>
            </a:r>
            <a:endParaRPr kumimoji="1" lang="ja-JP" altLang="en-US" sz="800" b="0" i="0" u="none" strike="noStrike" kern="1200" cap="none" spc="0" normalizeH="0" baseline="0" noProof="0">
              <a:ln>
                <a:noFill/>
              </a:ln>
              <a:solidFill>
                <a:srgbClr val="FF0000"/>
              </a:solidFill>
              <a:effectLst/>
              <a:uLnTx/>
              <a:uFillTx/>
              <a:latin typeface="メイリオ"/>
              <a:ea typeface="メイリオ"/>
              <a:cs typeface="+mn-cs"/>
            </a:endParaRPr>
          </a:p>
        </p:txBody>
      </p:sp>
      <p:sp>
        <p:nvSpPr>
          <p:cNvPr id="23" name="フローチャート: 処理 22">
            <a:extLst>
              <a:ext uri="{FF2B5EF4-FFF2-40B4-BE49-F238E27FC236}">
                <a16:creationId xmlns:a16="http://schemas.microsoft.com/office/drawing/2014/main" id="{F883AD18-B1C3-9573-2D9C-AF0F120187DF}"/>
              </a:ext>
            </a:extLst>
          </p:cNvPr>
          <p:cNvSpPr/>
          <p:nvPr/>
        </p:nvSpPr>
        <p:spPr>
          <a:xfrm>
            <a:off x="1189145" y="3143568"/>
            <a:ext cx="1150705" cy="197669"/>
          </a:xfrm>
          <a:prstGeom prst="flowChartProcess">
            <a:avLst/>
          </a:prstGeom>
          <a:solidFill>
            <a:schemeClr val="accent6">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リスク分析</a:t>
            </a:r>
          </a:p>
        </p:txBody>
      </p:sp>
      <p:sp>
        <p:nvSpPr>
          <p:cNvPr id="24" name="フローチャート: 処理 23">
            <a:extLst>
              <a:ext uri="{FF2B5EF4-FFF2-40B4-BE49-F238E27FC236}">
                <a16:creationId xmlns:a16="http://schemas.microsoft.com/office/drawing/2014/main" id="{2750C1E8-ABD2-6AB5-636B-A16A0E273BC5}"/>
              </a:ext>
            </a:extLst>
          </p:cNvPr>
          <p:cNvSpPr/>
          <p:nvPr/>
        </p:nvSpPr>
        <p:spPr>
          <a:xfrm>
            <a:off x="1189145" y="2796759"/>
            <a:ext cx="1150705" cy="197669"/>
          </a:xfrm>
          <a:prstGeom prst="flowChartProcess">
            <a:avLst/>
          </a:prstGeom>
          <a:solidFill>
            <a:schemeClr val="accent6">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リスク特定</a:t>
            </a:r>
          </a:p>
        </p:txBody>
      </p:sp>
      <p:sp>
        <p:nvSpPr>
          <p:cNvPr id="25" name="フローチャート: 処理 24">
            <a:extLst>
              <a:ext uri="{FF2B5EF4-FFF2-40B4-BE49-F238E27FC236}">
                <a16:creationId xmlns:a16="http://schemas.microsoft.com/office/drawing/2014/main" id="{CF8F8257-3496-B64D-26B4-AF5D597B99F3}"/>
              </a:ext>
            </a:extLst>
          </p:cNvPr>
          <p:cNvSpPr/>
          <p:nvPr/>
        </p:nvSpPr>
        <p:spPr>
          <a:xfrm>
            <a:off x="1189145" y="3477471"/>
            <a:ext cx="1150705" cy="197669"/>
          </a:xfrm>
          <a:prstGeom prst="flowChartProcess">
            <a:avLst/>
          </a:prstGeom>
          <a:solidFill>
            <a:schemeClr val="accent6">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リスク評価</a:t>
            </a:r>
          </a:p>
        </p:txBody>
      </p:sp>
      <p:cxnSp>
        <p:nvCxnSpPr>
          <p:cNvPr id="26" name="直線矢印コネクタ 25">
            <a:extLst>
              <a:ext uri="{FF2B5EF4-FFF2-40B4-BE49-F238E27FC236}">
                <a16:creationId xmlns:a16="http://schemas.microsoft.com/office/drawing/2014/main" id="{2A4BE18A-4225-52A3-70B4-545C48F3E00B}"/>
              </a:ext>
            </a:extLst>
          </p:cNvPr>
          <p:cNvCxnSpPr>
            <a:cxnSpLocks/>
            <a:stCxn id="23" idx="2"/>
            <a:endCxn id="25" idx="0"/>
          </p:cNvCxnSpPr>
          <p:nvPr/>
        </p:nvCxnSpPr>
        <p:spPr>
          <a:xfrm>
            <a:off x="1764498" y="3341237"/>
            <a:ext cx="0" cy="13623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7" name="直線矢印コネクタ 26">
            <a:extLst>
              <a:ext uri="{FF2B5EF4-FFF2-40B4-BE49-F238E27FC236}">
                <a16:creationId xmlns:a16="http://schemas.microsoft.com/office/drawing/2014/main" id="{20DF0552-1630-2BFF-F933-12FA5CAE9D7D}"/>
              </a:ext>
            </a:extLst>
          </p:cNvPr>
          <p:cNvCxnSpPr>
            <a:cxnSpLocks/>
            <a:stCxn id="24" idx="2"/>
            <a:endCxn id="23" idx="0"/>
          </p:cNvCxnSpPr>
          <p:nvPr/>
        </p:nvCxnSpPr>
        <p:spPr>
          <a:xfrm>
            <a:off x="1764498" y="2994428"/>
            <a:ext cx="0" cy="14914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直線矢印コネクタ 27">
            <a:extLst>
              <a:ext uri="{FF2B5EF4-FFF2-40B4-BE49-F238E27FC236}">
                <a16:creationId xmlns:a16="http://schemas.microsoft.com/office/drawing/2014/main" id="{0D15743C-8498-8550-3BC3-051BFAAC58E3}"/>
              </a:ext>
            </a:extLst>
          </p:cNvPr>
          <p:cNvCxnSpPr>
            <a:cxnSpLocks/>
            <a:stCxn id="25" idx="2"/>
            <a:endCxn id="15" idx="0"/>
          </p:cNvCxnSpPr>
          <p:nvPr/>
        </p:nvCxnSpPr>
        <p:spPr>
          <a:xfrm>
            <a:off x="1764498" y="3675140"/>
            <a:ext cx="0" cy="17497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9" name="フローチャート: 処理 28">
            <a:extLst>
              <a:ext uri="{FF2B5EF4-FFF2-40B4-BE49-F238E27FC236}">
                <a16:creationId xmlns:a16="http://schemas.microsoft.com/office/drawing/2014/main" id="{E031BCBD-90F9-1CB3-2190-A59C6FCAEF54}"/>
              </a:ext>
            </a:extLst>
          </p:cNvPr>
          <p:cNvSpPr/>
          <p:nvPr/>
        </p:nvSpPr>
        <p:spPr>
          <a:xfrm>
            <a:off x="1189144" y="5103144"/>
            <a:ext cx="1150705" cy="217436"/>
          </a:xfrm>
          <a:prstGeom prst="flowChartProcess">
            <a:avLst/>
          </a:prstGeom>
          <a:solidFill>
            <a:schemeClr val="accent4">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管理策の選択</a:t>
            </a:r>
          </a:p>
        </p:txBody>
      </p:sp>
      <p:cxnSp>
        <p:nvCxnSpPr>
          <p:cNvPr id="30" name="直線矢印コネクタ 29">
            <a:extLst>
              <a:ext uri="{FF2B5EF4-FFF2-40B4-BE49-F238E27FC236}">
                <a16:creationId xmlns:a16="http://schemas.microsoft.com/office/drawing/2014/main" id="{11428DF2-09D4-509E-5FAF-DB9FE158C4CF}"/>
              </a:ext>
            </a:extLst>
          </p:cNvPr>
          <p:cNvCxnSpPr>
            <a:cxnSpLocks/>
            <a:stCxn id="16" idx="2"/>
            <a:endCxn id="29" idx="0"/>
          </p:cNvCxnSpPr>
          <p:nvPr/>
        </p:nvCxnSpPr>
        <p:spPr>
          <a:xfrm flipH="1">
            <a:off x="1764497" y="4910301"/>
            <a:ext cx="1" cy="1928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1" name="コネクタ: カギ線 30">
            <a:extLst>
              <a:ext uri="{FF2B5EF4-FFF2-40B4-BE49-F238E27FC236}">
                <a16:creationId xmlns:a16="http://schemas.microsoft.com/office/drawing/2014/main" id="{D15838F8-7EAC-346D-985F-17AB4A392EF4}"/>
              </a:ext>
            </a:extLst>
          </p:cNvPr>
          <p:cNvCxnSpPr>
            <a:stCxn id="29" idx="2"/>
            <a:endCxn id="25" idx="1"/>
          </p:cNvCxnSpPr>
          <p:nvPr/>
        </p:nvCxnSpPr>
        <p:spPr>
          <a:xfrm rot="5400000" flipH="1">
            <a:off x="604684" y="4160767"/>
            <a:ext cx="1744274" cy="575352"/>
          </a:xfrm>
          <a:prstGeom prst="bentConnector4">
            <a:avLst>
              <a:gd name="adj1" fmla="val -5193"/>
              <a:gd name="adj2" fmla="val 178715"/>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2" name="テキスト ボックス 31">
            <a:extLst>
              <a:ext uri="{FF2B5EF4-FFF2-40B4-BE49-F238E27FC236}">
                <a16:creationId xmlns:a16="http://schemas.microsoft.com/office/drawing/2014/main" id="{E28FED77-0C6F-FFA7-F6BC-4C2992A6F33A}"/>
              </a:ext>
            </a:extLst>
          </p:cNvPr>
          <p:cNvSpPr txBox="1"/>
          <p:nvPr/>
        </p:nvSpPr>
        <p:spPr>
          <a:xfrm>
            <a:off x="3894613" y="4246788"/>
            <a:ext cx="182118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残留リスクとして受容する</a:t>
            </a:r>
          </a:p>
        </p:txBody>
      </p:sp>
      <p:sp>
        <p:nvSpPr>
          <p:cNvPr id="33" name="テキスト ボックス 32">
            <a:extLst>
              <a:ext uri="{FF2B5EF4-FFF2-40B4-BE49-F238E27FC236}">
                <a16:creationId xmlns:a16="http://schemas.microsoft.com/office/drawing/2014/main" id="{DE6F6A7B-CCB9-4A06-E4A9-589DE59212A7}"/>
              </a:ext>
            </a:extLst>
          </p:cNvPr>
          <p:cNvSpPr txBox="1"/>
          <p:nvPr/>
        </p:nvSpPr>
        <p:spPr>
          <a:xfrm>
            <a:off x="2527472" y="4927846"/>
            <a:ext cx="2139778"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（例）保険をかける、クラウドサービスの利用など</a:t>
            </a:r>
          </a:p>
        </p:txBody>
      </p:sp>
      <p:sp>
        <p:nvSpPr>
          <p:cNvPr id="34" name="テキスト ボックス 33">
            <a:extLst>
              <a:ext uri="{FF2B5EF4-FFF2-40B4-BE49-F238E27FC236}">
                <a16:creationId xmlns:a16="http://schemas.microsoft.com/office/drawing/2014/main" id="{9057A9F3-AF3D-A2C2-504C-5D62B1236658}"/>
              </a:ext>
            </a:extLst>
          </p:cNvPr>
          <p:cNvSpPr txBox="1"/>
          <p:nvPr/>
        </p:nvSpPr>
        <p:spPr>
          <a:xfrm>
            <a:off x="4464899" y="4933122"/>
            <a:ext cx="1821180"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（例）</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USB</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メモリの禁止、</a:t>
            </a:r>
            <a:b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フリー</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Wi-Fi</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を利用しないなど</a:t>
            </a:r>
          </a:p>
        </p:txBody>
      </p:sp>
      <p:sp>
        <p:nvSpPr>
          <p:cNvPr id="35" name="テキスト ボックス 34">
            <a:extLst>
              <a:ext uri="{FF2B5EF4-FFF2-40B4-BE49-F238E27FC236}">
                <a16:creationId xmlns:a16="http://schemas.microsoft.com/office/drawing/2014/main" id="{A5BC3227-B7A6-901F-D47E-8E03374D2623}"/>
              </a:ext>
            </a:extLst>
          </p:cNvPr>
          <p:cNvSpPr txBox="1"/>
          <p:nvPr/>
        </p:nvSpPr>
        <p:spPr>
          <a:xfrm>
            <a:off x="622800" y="5466141"/>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48.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リスクマネジメント全体の流れと、リスク対応の選択プロセス</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 name="正方形/長方形 1">
            <a:extLst>
              <a:ext uri="{FF2B5EF4-FFF2-40B4-BE49-F238E27FC236}">
                <a16:creationId xmlns:a16="http://schemas.microsoft.com/office/drawing/2014/main" id="{8BDDF519-2DDB-D3CF-3F51-C7561A27F97B}"/>
              </a:ext>
            </a:extLst>
          </p:cNvPr>
          <p:cNvSpPr/>
          <p:nvPr/>
        </p:nvSpPr>
        <p:spPr>
          <a:xfrm>
            <a:off x="1026543" y="2742094"/>
            <a:ext cx="1466506" cy="986141"/>
          </a:xfrm>
          <a:prstGeom prst="rect">
            <a:avLst/>
          </a:prstGeom>
          <a:noFill/>
          <a:ln w="19050">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ボックス 3">
            <a:extLst>
              <a:ext uri="{FF2B5EF4-FFF2-40B4-BE49-F238E27FC236}">
                <a16:creationId xmlns:a16="http://schemas.microsoft.com/office/drawing/2014/main" id="{A74D3BD7-F786-DA8C-0669-E548F6BDD861}"/>
              </a:ext>
            </a:extLst>
          </p:cNvPr>
          <p:cNvSpPr txBox="1"/>
          <p:nvPr/>
        </p:nvSpPr>
        <p:spPr>
          <a:xfrm>
            <a:off x="1115697" y="2569189"/>
            <a:ext cx="1276349" cy="178053"/>
          </a:xfrm>
          <a:prstGeom prst="rect">
            <a:avLst/>
          </a:prstGeom>
          <a:noFill/>
          <a:ln>
            <a:no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srgbClr val="4472C4">
                    <a:lumMod val="75000"/>
                  </a:srgbClr>
                </a:solidFill>
                <a:effectLst/>
                <a:uLnTx/>
                <a:uFillTx/>
                <a:latin typeface="メイリオ"/>
                <a:ea typeface="メイリオ"/>
                <a:cs typeface="+mn-cs"/>
              </a:rPr>
              <a:t>リスクアセスメント</a:t>
            </a:r>
          </a:p>
        </p:txBody>
      </p:sp>
    </p:spTree>
    <p:extLst>
      <p:ext uri="{BB962C8B-B14F-4D97-AF65-F5344CB8AC3E}">
        <p14:creationId xmlns:p14="http://schemas.microsoft.com/office/powerpoint/2010/main" val="850500605"/>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FF5395D5-AA99-068B-7655-7858C239A120}"/>
              </a:ext>
            </a:extLst>
          </p:cNvPr>
          <p:cNvSpPr>
            <a:spLocks noGrp="1"/>
          </p:cNvSpPr>
          <p:nvPr>
            <p:ph type="body" sz="quarter" idx="14"/>
          </p:nvPr>
        </p:nvSpPr>
        <p:spPr>
          <a:xfrm>
            <a:off x="1123950" y="1457325"/>
            <a:ext cx="5734050" cy="381000"/>
          </a:xfrm>
        </p:spPr>
        <p:txBody>
          <a:bodyPr/>
          <a:lstStyle/>
          <a:p>
            <a:r>
              <a:rPr lang="en-US" altLang="ja-JP"/>
              <a:t>11-1</a:t>
            </a:r>
            <a:r>
              <a:rPr kumimoji="1" lang="en-US" altLang="ja-JP"/>
              <a:t>-3. </a:t>
            </a:r>
            <a:r>
              <a:rPr kumimoji="1" lang="en-US" altLang="ja-JP" sz="1400"/>
              <a:t>ISO/IEC 27001</a:t>
            </a:r>
            <a:r>
              <a:rPr kumimoji="1" lang="ja-JP" altLang="en-US" sz="1400"/>
              <a:t>におけるリスクマネジメント手順</a:t>
            </a:r>
            <a:endParaRPr kumimoji="1" lang="ja-JP" altLang="en-US"/>
          </a:p>
        </p:txBody>
      </p:sp>
      <p:sp>
        <p:nvSpPr>
          <p:cNvPr id="6" name="テキスト プレースホルダー 2">
            <a:extLst>
              <a:ext uri="{FF2B5EF4-FFF2-40B4-BE49-F238E27FC236}">
                <a16:creationId xmlns:a16="http://schemas.microsoft.com/office/drawing/2014/main" id="{B80BB115-A2D8-DBC6-DE6B-6CE4C1DA3364}"/>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11</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リスクマネジメント</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11-1.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リスクマネジメント：概要</a:t>
            </a:r>
          </a:p>
        </p:txBody>
      </p:sp>
      <p:sp>
        <p:nvSpPr>
          <p:cNvPr id="7" name="テキスト プレースホルダー 4">
            <a:extLst>
              <a:ext uri="{FF2B5EF4-FFF2-40B4-BE49-F238E27FC236}">
                <a16:creationId xmlns:a16="http://schemas.microsoft.com/office/drawing/2014/main" id="{899FCAFA-C4A2-8E43-E6A2-C71DD6A3D987}"/>
              </a:ext>
            </a:extLst>
          </p:cNvPr>
          <p:cNvSpPr txBox="1">
            <a:spLocks/>
          </p:cNvSpPr>
          <p:nvPr/>
        </p:nvSpPr>
        <p:spPr>
          <a:xfrm>
            <a:off x="619048" y="2052000"/>
            <a:ext cx="5612400" cy="1215182"/>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27005</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は、情報セキュリティ</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リスクマネジメント</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の手法を提供する規格であり、</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）は情報セキュリティ</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マネジメントシステム</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の設計と実装に関する規格です。つまり、</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は情報セキュリティマネジメントシステムの枠組みを提供し、その中で必要となるリスクマネジメントの具体的な手法やプロセスの詳細を提供しているのが、</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27005</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になります。</a:t>
            </a:r>
            <a:br>
              <a:rPr kumimoji="1" lang="en-US" altLang="ja-JP" sz="1050" b="0" i="0" u="none" strike="noStrike" kern="1200" cap="none" spc="0" normalizeH="0" baseline="0" noProof="0">
                <a:ln>
                  <a:noFill/>
                </a:ln>
                <a:solidFill>
                  <a:prstClr val="black"/>
                </a:solidFill>
                <a:effectLst/>
                <a:highlight>
                  <a:srgbClr val="FFFF00"/>
                </a:highligh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 ISO/IEC 27001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）の活動は、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27005</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におけるリスクマネジメントプロセスと関連付けて整理することが可能です。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8" name="グループ化 7">
            <a:extLst>
              <a:ext uri="{FF2B5EF4-FFF2-40B4-BE49-F238E27FC236}">
                <a16:creationId xmlns:a16="http://schemas.microsoft.com/office/drawing/2014/main" id="{26D4176B-AA36-BD4F-F07C-D3CABEB68B8C}"/>
              </a:ext>
            </a:extLst>
          </p:cNvPr>
          <p:cNvGrpSpPr/>
          <p:nvPr/>
        </p:nvGrpSpPr>
        <p:grpSpPr>
          <a:xfrm>
            <a:off x="626552" y="3423101"/>
            <a:ext cx="5637155" cy="4626926"/>
            <a:chOff x="619048" y="4153576"/>
            <a:chExt cx="5644170" cy="4446003"/>
          </a:xfrm>
        </p:grpSpPr>
        <p:sp>
          <p:nvSpPr>
            <p:cNvPr id="9" name="正方形/長方形 8">
              <a:extLst>
                <a:ext uri="{FF2B5EF4-FFF2-40B4-BE49-F238E27FC236}">
                  <a16:creationId xmlns:a16="http://schemas.microsoft.com/office/drawing/2014/main" id="{C0E99E9D-DB5D-31EA-A30C-009073324C4F}"/>
                </a:ext>
              </a:extLst>
            </p:cNvPr>
            <p:cNvSpPr/>
            <p:nvPr/>
          </p:nvSpPr>
          <p:spPr>
            <a:xfrm>
              <a:off x="965700" y="6542704"/>
              <a:ext cx="4187325" cy="2055104"/>
            </a:xfrm>
            <a:prstGeom prst="rect">
              <a:avLst/>
            </a:prstGeom>
            <a:solidFill>
              <a:schemeClr val="accent6">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正方形/長方形 9">
              <a:extLst>
                <a:ext uri="{FF2B5EF4-FFF2-40B4-BE49-F238E27FC236}">
                  <a16:creationId xmlns:a16="http://schemas.microsoft.com/office/drawing/2014/main" id="{6FAD4ACD-CD2D-C62A-B9F7-7566268F879F}"/>
                </a:ext>
              </a:extLst>
            </p:cNvPr>
            <p:cNvSpPr/>
            <p:nvPr/>
          </p:nvSpPr>
          <p:spPr>
            <a:xfrm>
              <a:off x="965702" y="7688704"/>
              <a:ext cx="2320939" cy="910875"/>
            </a:xfrm>
            <a:prstGeom prst="rect">
              <a:avLst/>
            </a:prstGeom>
            <a:solidFill>
              <a:schemeClr val="accent3">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正方形/長方形 10">
              <a:extLst>
                <a:ext uri="{FF2B5EF4-FFF2-40B4-BE49-F238E27FC236}">
                  <a16:creationId xmlns:a16="http://schemas.microsoft.com/office/drawing/2014/main" id="{A716207E-F3B5-A42B-52BD-28F7E5B6F633}"/>
                </a:ext>
              </a:extLst>
            </p:cNvPr>
            <p:cNvSpPr/>
            <p:nvPr/>
          </p:nvSpPr>
          <p:spPr>
            <a:xfrm>
              <a:off x="965700" y="4153576"/>
              <a:ext cx="4187325" cy="885373"/>
            </a:xfrm>
            <a:prstGeom prst="rect">
              <a:avLst/>
            </a:prstGeom>
            <a:solidFill>
              <a:schemeClr val="accent4">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正方形/長方形 11">
              <a:extLst>
                <a:ext uri="{FF2B5EF4-FFF2-40B4-BE49-F238E27FC236}">
                  <a16:creationId xmlns:a16="http://schemas.microsoft.com/office/drawing/2014/main" id="{63C48892-9361-29AA-16CC-50AB4A64DC18}"/>
                </a:ext>
              </a:extLst>
            </p:cNvPr>
            <p:cNvSpPr/>
            <p:nvPr/>
          </p:nvSpPr>
          <p:spPr>
            <a:xfrm>
              <a:off x="965700" y="5038950"/>
              <a:ext cx="4187325" cy="1503754"/>
            </a:xfrm>
            <a:prstGeom prst="rect">
              <a:avLst/>
            </a:prstGeom>
            <a:solidFill>
              <a:schemeClr val="accent5">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3" name="四角形: 角を丸くする 12">
              <a:extLst>
                <a:ext uri="{FF2B5EF4-FFF2-40B4-BE49-F238E27FC236}">
                  <a16:creationId xmlns:a16="http://schemas.microsoft.com/office/drawing/2014/main" id="{45E0C7D9-5F9A-4DA5-E53F-207A1A2FDA90}"/>
                </a:ext>
              </a:extLst>
            </p:cNvPr>
            <p:cNvSpPr/>
            <p:nvPr/>
          </p:nvSpPr>
          <p:spPr>
            <a:xfrm>
              <a:off x="1167554" y="5095830"/>
              <a:ext cx="1956646" cy="313470"/>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リスクアセスメントの取組み方法を定義する</a:t>
              </a:r>
            </a:p>
          </p:txBody>
        </p:sp>
        <p:sp>
          <p:nvSpPr>
            <p:cNvPr id="14" name="四角形: 角を丸くする 13">
              <a:extLst>
                <a:ext uri="{FF2B5EF4-FFF2-40B4-BE49-F238E27FC236}">
                  <a16:creationId xmlns:a16="http://schemas.microsoft.com/office/drawing/2014/main" id="{E623B946-038B-80B5-F688-82B4C82791A0}"/>
                </a:ext>
              </a:extLst>
            </p:cNvPr>
            <p:cNvSpPr/>
            <p:nvPr/>
          </p:nvSpPr>
          <p:spPr>
            <a:xfrm>
              <a:off x="1167553" y="4674387"/>
              <a:ext cx="1956646" cy="313470"/>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情報セキュリティ方針及びリスク基準を決定する</a:t>
              </a:r>
            </a:p>
          </p:txBody>
        </p:sp>
        <p:sp>
          <p:nvSpPr>
            <p:cNvPr id="15" name="四角形: 角を丸くする 14">
              <a:extLst>
                <a:ext uri="{FF2B5EF4-FFF2-40B4-BE49-F238E27FC236}">
                  <a16:creationId xmlns:a16="http://schemas.microsoft.com/office/drawing/2014/main" id="{6FDF5E47-D74D-8ACE-014E-21CE0930A1E7}"/>
                </a:ext>
              </a:extLst>
            </p:cNvPr>
            <p:cNvSpPr/>
            <p:nvPr/>
          </p:nvSpPr>
          <p:spPr>
            <a:xfrm>
              <a:off x="1167554" y="4255705"/>
              <a:ext cx="1956646" cy="313470"/>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組織の状況を理解する</a:t>
              </a:r>
            </a:p>
          </p:txBody>
        </p:sp>
        <p:sp>
          <p:nvSpPr>
            <p:cNvPr id="16" name="四角形: 角を丸くする 15">
              <a:extLst>
                <a:ext uri="{FF2B5EF4-FFF2-40B4-BE49-F238E27FC236}">
                  <a16:creationId xmlns:a16="http://schemas.microsoft.com/office/drawing/2014/main" id="{89E0B6CC-4356-B13E-CEEB-6B984CBD09E0}"/>
                </a:ext>
              </a:extLst>
            </p:cNvPr>
            <p:cNvSpPr/>
            <p:nvPr/>
          </p:nvSpPr>
          <p:spPr>
            <a:xfrm>
              <a:off x="3431783" y="4674387"/>
              <a:ext cx="1604480" cy="313470"/>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情報セキュリティ方針文書</a:t>
              </a:r>
            </a:p>
          </p:txBody>
        </p:sp>
        <p:sp>
          <p:nvSpPr>
            <p:cNvPr id="17" name="四角形: 角を丸くする 16">
              <a:extLst>
                <a:ext uri="{FF2B5EF4-FFF2-40B4-BE49-F238E27FC236}">
                  <a16:creationId xmlns:a16="http://schemas.microsoft.com/office/drawing/2014/main" id="{98D20F88-8A70-3211-3FD7-B74E255C2481}"/>
                </a:ext>
              </a:extLst>
            </p:cNvPr>
            <p:cNvSpPr/>
            <p:nvPr/>
          </p:nvSpPr>
          <p:spPr>
            <a:xfrm>
              <a:off x="3431784" y="4255705"/>
              <a:ext cx="1604480" cy="313470"/>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の適用範囲</a:t>
              </a:r>
            </a:p>
          </p:txBody>
        </p:sp>
        <p:sp>
          <p:nvSpPr>
            <p:cNvPr id="18" name="四角形: 角を丸くする 17">
              <a:extLst>
                <a:ext uri="{FF2B5EF4-FFF2-40B4-BE49-F238E27FC236}">
                  <a16:creationId xmlns:a16="http://schemas.microsoft.com/office/drawing/2014/main" id="{27A4FA16-4199-BA59-4016-28E3F601A6E4}"/>
                </a:ext>
              </a:extLst>
            </p:cNvPr>
            <p:cNvSpPr/>
            <p:nvPr/>
          </p:nvSpPr>
          <p:spPr>
            <a:xfrm>
              <a:off x="3431782" y="5095830"/>
              <a:ext cx="1604480" cy="313470"/>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リスクを特定する</a:t>
              </a:r>
            </a:p>
          </p:txBody>
        </p:sp>
        <p:sp>
          <p:nvSpPr>
            <p:cNvPr id="19" name="四角形: 角を丸くする 18">
              <a:extLst>
                <a:ext uri="{FF2B5EF4-FFF2-40B4-BE49-F238E27FC236}">
                  <a16:creationId xmlns:a16="http://schemas.microsoft.com/office/drawing/2014/main" id="{9EECB25E-FCB2-AD7A-6D22-B6DDBD2ED1EF}"/>
                </a:ext>
              </a:extLst>
            </p:cNvPr>
            <p:cNvSpPr/>
            <p:nvPr/>
          </p:nvSpPr>
          <p:spPr>
            <a:xfrm>
              <a:off x="3431783" y="5540522"/>
              <a:ext cx="1604480" cy="313470"/>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リスクを分析する</a:t>
              </a:r>
            </a:p>
          </p:txBody>
        </p:sp>
        <p:sp>
          <p:nvSpPr>
            <p:cNvPr id="20" name="四角形: 角を丸くする 19">
              <a:extLst>
                <a:ext uri="{FF2B5EF4-FFF2-40B4-BE49-F238E27FC236}">
                  <a16:creationId xmlns:a16="http://schemas.microsoft.com/office/drawing/2014/main" id="{C07DB541-AB61-ABB9-B801-6F3A4BBA87DB}"/>
                </a:ext>
              </a:extLst>
            </p:cNvPr>
            <p:cNvSpPr/>
            <p:nvPr/>
          </p:nvSpPr>
          <p:spPr>
            <a:xfrm>
              <a:off x="3431783" y="5985214"/>
              <a:ext cx="1604480" cy="313470"/>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リスクを評価する</a:t>
              </a:r>
            </a:p>
          </p:txBody>
        </p:sp>
        <p:sp>
          <p:nvSpPr>
            <p:cNvPr id="21" name="四角形: 角を丸くする 20">
              <a:extLst>
                <a:ext uri="{FF2B5EF4-FFF2-40B4-BE49-F238E27FC236}">
                  <a16:creationId xmlns:a16="http://schemas.microsoft.com/office/drawing/2014/main" id="{E4609BE1-0EC0-899E-1276-7BD320F2EEDE}"/>
                </a:ext>
              </a:extLst>
            </p:cNvPr>
            <p:cNvSpPr/>
            <p:nvPr/>
          </p:nvSpPr>
          <p:spPr>
            <a:xfrm>
              <a:off x="3431783" y="6429906"/>
              <a:ext cx="1604480" cy="313470"/>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リスク対応を行う</a:t>
              </a:r>
            </a:p>
          </p:txBody>
        </p:sp>
        <p:sp>
          <p:nvSpPr>
            <p:cNvPr id="22" name="四角形: 角を丸くする 21">
              <a:extLst>
                <a:ext uri="{FF2B5EF4-FFF2-40B4-BE49-F238E27FC236}">
                  <a16:creationId xmlns:a16="http://schemas.microsoft.com/office/drawing/2014/main" id="{CDE7A30B-48C0-074C-F478-DB324015E008}"/>
                </a:ext>
              </a:extLst>
            </p:cNvPr>
            <p:cNvSpPr/>
            <p:nvPr/>
          </p:nvSpPr>
          <p:spPr>
            <a:xfrm>
              <a:off x="3431783" y="6874598"/>
              <a:ext cx="1604480" cy="313470"/>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リスク対応の選択肢に対する管理策を決定する</a:t>
              </a:r>
            </a:p>
          </p:txBody>
        </p:sp>
        <p:sp>
          <p:nvSpPr>
            <p:cNvPr id="23" name="四角形: 角を丸くする 22">
              <a:extLst>
                <a:ext uri="{FF2B5EF4-FFF2-40B4-BE49-F238E27FC236}">
                  <a16:creationId xmlns:a16="http://schemas.microsoft.com/office/drawing/2014/main" id="{812AF0B5-AE5B-AE7E-47A3-5CBC2C481B91}"/>
                </a:ext>
              </a:extLst>
            </p:cNvPr>
            <p:cNvSpPr/>
            <p:nvPr/>
          </p:nvSpPr>
          <p:spPr>
            <a:xfrm>
              <a:off x="3431783" y="7319290"/>
              <a:ext cx="1604480" cy="313470"/>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適用宣言書を作成する</a:t>
              </a:r>
            </a:p>
          </p:txBody>
        </p:sp>
        <p:sp>
          <p:nvSpPr>
            <p:cNvPr id="24" name="四角形: 角を丸くする 23">
              <a:extLst>
                <a:ext uri="{FF2B5EF4-FFF2-40B4-BE49-F238E27FC236}">
                  <a16:creationId xmlns:a16="http://schemas.microsoft.com/office/drawing/2014/main" id="{259FCA8C-2B14-1CE6-F051-0570E2785690}"/>
                </a:ext>
              </a:extLst>
            </p:cNvPr>
            <p:cNvSpPr/>
            <p:nvPr/>
          </p:nvSpPr>
          <p:spPr>
            <a:xfrm>
              <a:off x="3431783" y="7763982"/>
              <a:ext cx="1604480" cy="313470"/>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情報セキュリティリスク対応計画を作成する</a:t>
              </a:r>
            </a:p>
          </p:txBody>
        </p:sp>
        <p:sp>
          <p:nvSpPr>
            <p:cNvPr id="25" name="四角形: 角を丸くする 24">
              <a:extLst>
                <a:ext uri="{FF2B5EF4-FFF2-40B4-BE49-F238E27FC236}">
                  <a16:creationId xmlns:a16="http://schemas.microsoft.com/office/drawing/2014/main" id="{BE6843BD-517B-18FA-0379-AAF2F92D859B}"/>
                </a:ext>
              </a:extLst>
            </p:cNvPr>
            <p:cNvSpPr/>
            <p:nvPr/>
          </p:nvSpPr>
          <p:spPr>
            <a:xfrm>
              <a:off x="3431783" y="8208674"/>
              <a:ext cx="1604480" cy="313470"/>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残留リスクを承認する</a:t>
              </a:r>
            </a:p>
          </p:txBody>
        </p:sp>
        <p:sp>
          <p:nvSpPr>
            <p:cNvPr id="26" name="正方形/長方形 25">
              <a:extLst>
                <a:ext uri="{FF2B5EF4-FFF2-40B4-BE49-F238E27FC236}">
                  <a16:creationId xmlns:a16="http://schemas.microsoft.com/office/drawing/2014/main" id="{4EFEF92D-350A-1DFE-3D52-1D1B64268775}"/>
                </a:ext>
              </a:extLst>
            </p:cNvPr>
            <p:cNvSpPr/>
            <p:nvPr/>
          </p:nvSpPr>
          <p:spPr>
            <a:xfrm>
              <a:off x="1098094" y="5501389"/>
              <a:ext cx="2026104" cy="2056093"/>
            </a:xfrm>
            <a:prstGeom prst="rect">
              <a:avLst/>
            </a:prstGeom>
            <a:solidFill>
              <a:schemeClr val="accent2">
                <a:lumMod val="20000"/>
                <a:lumOff val="80000"/>
              </a:schemeClr>
            </a:solidFill>
            <a:ln>
              <a:solidFill>
                <a:schemeClr val="tx1"/>
              </a:solidFill>
              <a:prstDash val="sysDot"/>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7" name="四角形: 角を丸くする 26">
              <a:extLst>
                <a:ext uri="{FF2B5EF4-FFF2-40B4-BE49-F238E27FC236}">
                  <a16:creationId xmlns:a16="http://schemas.microsoft.com/office/drawing/2014/main" id="{5458395D-AE82-4687-DECF-05C488B79335}"/>
                </a:ext>
              </a:extLst>
            </p:cNvPr>
            <p:cNvSpPr/>
            <p:nvPr/>
          </p:nvSpPr>
          <p:spPr>
            <a:xfrm>
              <a:off x="1605388" y="5618746"/>
              <a:ext cx="1427258" cy="1124629"/>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リスクマネジメント</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実施基準</a:t>
              </a:r>
            </a:p>
          </p:txBody>
        </p:sp>
        <p:sp>
          <p:nvSpPr>
            <p:cNvPr id="28" name="四角形: 角を丸くする 27">
              <a:extLst>
                <a:ext uri="{FF2B5EF4-FFF2-40B4-BE49-F238E27FC236}">
                  <a16:creationId xmlns:a16="http://schemas.microsoft.com/office/drawing/2014/main" id="{15472E6C-C97F-22F4-04D6-40E93F6775E1}"/>
                </a:ext>
              </a:extLst>
            </p:cNvPr>
            <p:cNvSpPr/>
            <p:nvPr/>
          </p:nvSpPr>
          <p:spPr>
            <a:xfrm>
              <a:off x="1182812" y="5541697"/>
              <a:ext cx="312903" cy="1944158"/>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vert="eaVert"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資産、脅威、脆弱性、影響</a:t>
              </a:r>
            </a:p>
          </p:txBody>
        </p:sp>
        <p:sp>
          <p:nvSpPr>
            <p:cNvPr id="29" name="四角形: 角を丸くする 28">
              <a:extLst>
                <a:ext uri="{FF2B5EF4-FFF2-40B4-BE49-F238E27FC236}">
                  <a16:creationId xmlns:a16="http://schemas.microsoft.com/office/drawing/2014/main" id="{34733B46-F4DE-2E6C-E519-BE526517BE23}"/>
                </a:ext>
              </a:extLst>
            </p:cNvPr>
            <p:cNvSpPr/>
            <p:nvPr/>
          </p:nvSpPr>
          <p:spPr>
            <a:xfrm>
              <a:off x="1605388" y="6811432"/>
              <a:ext cx="1427258" cy="674422"/>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・管理目的と管理策の候補リスト</a:t>
              </a:r>
              <a:b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基準にない追加の管理策のリスト</a:t>
              </a:r>
            </a:p>
          </p:txBody>
        </p:sp>
        <p:sp>
          <p:nvSpPr>
            <p:cNvPr id="30" name="正方形/長方形 29">
              <a:extLst>
                <a:ext uri="{FF2B5EF4-FFF2-40B4-BE49-F238E27FC236}">
                  <a16:creationId xmlns:a16="http://schemas.microsoft.com/office/drawing/2014/main" id="{62AA892F-57F8-4FAE-80AD-A4904E20BC1F}"/>
                </a:ext>
              </a:extLst>
            </p:cNvPr>
            <p:cNvSpPr/>
            <p:nvPr/>
          </p:nvSpPr>
          <p:spPr>
            <a:xfrm>
              <a:off x="619049" y="4153576"/>
              <a:ext cx="346652" cy="885373"/>
            </a:xfrm>
            <a:prstGeom prst="rect">
              <a:avLst/>
            </a:prstGeom>
            <a:solidFill>
              <a:schemeClr val="accent4">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vert="eaVert"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prstClr val="black"/>
                  </a:solidFill>
                  <a:effectLst/>
                  <a:uLnTx/>
                  <a:uFillTx/>
                  <a:latin typeface="メイリオ"/>
                  <a:ea typeface="メイリオ"/>
                  <a:cs typeface="+mn-cs"/>
                </a:rPr>
                <a:t>状況の確定</a:t>
              </a:r>
            </a:p>
          </p:txBody>
        </p:sp>
        <p:sp>
          <p:nvSpPr>
            <p:cNvPr id="31" name="正方形/長方形 30">
              <a:extLst>
                <a:ext uri="{FF2B5EF4-FFF2-40B4-BE49-F238E27FC236}">
                  <a16:creationId xmlns:a16="http://schemas.microsoft.com/office/drawing/2014/main" id="{A5025602-5EFD-E788-FEE1-3C84F5AD5C85}"/>
                </a:ext>
              </a:extLst>
            </p:cNvPr>
            <p:cNvSpPr/>
            <p:nvPr/>
          </p:nvSpPr>
          <p:spPr>
            <a:xfrm>
              <a:off x="619048" y="5038950"/>
              <a:ext cx="346651" cy="1503754"/>
            </a:xfrm>
            <a:prstGeom prst="rect">
              <a:avLst/>
            </a:prstGeom>
            <a:solidFill>
              <a:schemeClr val="accent5">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vert="eaVert"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prstClr val="black"/>
                  </a:solidFill>
                  <a:effectLst/>
                  <a:uLnTx/>
                  <a:uFillTx/>
                  <a:latin typeface="メイリオ"/>
                  <a:ea typeface="メイリオ"/>
                  <a:cs typeface="+mn-cs"/>
                </a:rPr>
                <a:t>リスクアセスメント</a:t>
              </a:r>
            </a:p>
          </p:txBody>
        </p:sp>
        <p:sp>
          <p:nvSpPr>
            <p:cNvPr id="32" name="正方形/長方形 31">
              <a:extLst>
                <a:ext uri="{FF2B5EF4-FFF2-40B4-BE49-F238E27FC236}">
                  <a16:creationId xmlns:a16="http://schemas.microsoft.com/office/drawing/2014/main" id="{95FFD62F-3A56-95AF-683C-802E5B912FD7}"/>
                </a:ext>
              </a:extLst>
            </p:cNvPr>
            <p:cNvSpPr/>
            <p:nvPr/>
          </p:nvSpPr>
          <p:spPr>
            <a:xfrm>
              <a:off x="619048" y="6542704"/>
              <a:ext cx="346651" cy="1146000"/>
            </a:xfrm>
            <a:prstGeom prst="rect">
              <a:avLst/>
            </a:prstGeom>
            <a:solidFill>
              <a:schemeClr val="accent6">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vert="eaVert"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prstClr val="black"/>
                  </a:solidFill>
                  <a:effectLst/>
                  <a:uLnTx/>
                  <a:uFillTx/>
                  <a:latin typeface="メイリオ"/>
                  <a:ea typeface="メイリオ"/>
                  <a:cs typeface="+mn-cs"/>
                </a:rPr>
                <a:t>リスク対応</a:t>
              </a:r>
            </a:p>
          </p:txBody>
        </p:sp>
        <p:sp>
          <p:nvSpPr>
            <p:cNvPr id="33" name="正方形/長方形 32">
              <a:extLst>
                <a:ext uri="{FF2B5EF4-FFF2-40B4-BE49-F238E27FC236}">
                  <a16:creationId xmlns:a16="http://schemas.microsoft.com/office/drawing/2014/main" id="{D7C521A3-66E5-3C46-EC30-C02DCF738598}"/>
                </a:ext>
              </a:extLst>
            </p:cNvPr>
            <p:cNvSpPr/>
            <p:nvPr/>
          </p:nvSpPr>
          <p:spPr>
            <a:xfrm>
              <a:off x="619048" y="7688704"/>
              <a:ext cx="346651" cy="910875"/>
            </a:xfrm>
            <a:prstGeom prst="rect">
              <a:avLst/>
            </a:prstGeom>
            <a:solidFill>
              <a:schemeClr val="accent3">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vert="eaVert"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prstClr val="black"/>
                  </a:solidFill>
                  <a:effectLst/>
                  <a:uLnTx/>
                  <a:uFillTx/>
                  <a:latin typeface="メイリオ"/>
                  <a:ea typeface="メイリオ"/>
                  <a:cs typeface="+mn-cs"/>
                </a:rPr>
                <a:t>監視及び</a:t>
              </a:r>
              <a:endParaRPr kumimoji="1" lang="en-US" altLang="ja-JP" sz="10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prstClr val="black"/>
                  </a:solidFill>
                  <a:effectLst/>
                  <a:uLnTx/>
                  <a:uFillTx/>
                  <a:latin typeface="メイリオ"/>
                  <a:ea typeface="メイリオ"/>
                  <a:cs typeface="+mn-cs"/>
                </a:rPr>
                <a:t>レビュー</a:t>
              </a:r>
            </a:p>
          </p:txBody>
        </p:sp>
        <p:sp>
          <p:nvSpPr>
            <p:cNvPr id="34" name="四角形: 角を丸くする 33">
              <a:extLst>
                <a:ext uri="{FF2B5EF4-FFF2-40B4-BE49-F238E27FC236}">
                  <a16:creationId xmlns:a16="http://schemas.microsoft.com/office/drawing/2014/main" id="{9936AB1A-C873-7615-D1C5-DA2934321A7C}"/>
                </a:ext>
              </a:extLst>
            </p:cNvPr>
            <p:cNvSpPr/>
            <p:nvPr/>
          </p:nvSpPr>
          <p:spPr>
            <a:xfrm>
              <a:off x="1167554" y="7763982"/>
              <a:ext cx="1956646" cy="313470"/>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パフォーマンス評価を実施する</a:t>
              </a:r>
            </a:p>
          </p:txBody>
        </p:sp>
        <p:sp>
          <p:nvSpPr>
            <p:cNvPr id="35" name="四角形: 角を丸くする 34">
              <a:extLst>
                <a:ext uri="{FF2B5EF4-FFF2-40B4-BE49-F238E27FC236}">
                  <a16:creationId xmlns:a16="http://schemas.microsoft.com/office/drawing/2014/main" id="{DE242A09-A959-3B9D-F5A8-47B3CB3FD7B4}"/>
                </a:ext>
              </a:extLst>
            </p:cNvPr>
            <p:cNvSpPr/>
            <p:nvPr/>
          </p:nvSpPr>
          <p:spPr>
            <a:xfrm>
              <a:off x="1167554" y="8208674"/>
              <a:ext cx="1956646" cy="313470"/>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リスクマネジメントレビューを実施する</a:t>
              </a:r>
            </a:p>
          </p:txBody>
        </p:sp>
        <p:cxnSp>
          <p:nvCxnSpPr>
            <p:cNvPr id="36" name="直線矢印コネクタ 35">
              <a:extLst>
                <a:ext uri="{FF2B5EF4-FFF2-40B4-BE49-F238E27FC236}">
                  <a16:creationId xmlns:a16="http://schemas.microsoft.com/office/drawing/2014/main" id="{70FF2CC9-7F07-5271-34B3-C9DDA44829F4}"/>
                </a:ext>
              </a:extLst>
            </p:cNvPr>
            <p:cNvCxnSpPr>
              <a:cxnSpLocks/>
              <a:stCxn id="15" idx="3"/>
              <a:endCxn id="17" idx="1"/>
            </p:cNvCxnSpPr>
            <p:nvPr/>
          </p:nvCxnSpPr>
          <p:spPr>
            <a:xfrm>
              <a:off x="3124200" y="4412440"/>
              <a:ext cx="307584" cy="0"/>
            </a:xfrm>
            <a:prstGeom prst="straightConnector1">
              <a:avLst/>
            </a:prstGeom>
            <a:ln w="12700">
              <a:tailEnd type="triangle"/>
            </a:ln>
          </p:spPr>
          <p:style>
            <a:lnRef idx="1">
              <a:schemeClr val="dk1"/>
            </a:lnRef>
            <a:fillRef idx="0">
              <a:schemeClr val="dk1"/>
            </a:fillRef>
            <a:effectRef idx="0">
              <a:schemeClr val="dk1"/>
            </a:effectRef>
            <a:fontRef idx="minor">
              <a:schemeClr val="tx1"/>
            </a:fontRef>
          </p:style>
        </p:cxnSp>
        <p:cxnSp>
          <p:nvCxnSpPr>
            <p:cNvPr id="37" name="直線矢印コネクタ 36">
              <a:extLst>
                <a:ext uri="{FF2B5EF4-FFF2-40B4-BE49-F238E27FC236}">
                  <a16:creationId xmlns:a16="http://schemas.microsoft.com/office/drawing/2014/main" id="{6D9639D1-2961-CBC5-C150-4895877A695F}"/>
                </a:ext>
              </a:extLst>
            </p:cNvPr>
            <p:cNvCxnSpPr>
              <a:cxnSpLocks/>
              <a:stCxn id="14" idx="3"/>
              <a:endCxn id="16" idx="1"/>
            </p:cNvCxnSpPr>
            <p:nvPr/>
          </p:nvCxnSpPr>
          <p:spPr>
            <a:xfrm>
              <a:off x="3124199" y="4831122"/>
              <a:ext cx="307584" cy="0"/>
            </a:xfrm>
            <a:prstGeom prst="straightConnector1">
              <a:avLst/>
            </a:prstGeom>
            <a:ln w="12700">
              <a:tailEnd type="triangle"/>
            </a:ln>
          </p:spPr>
          <p:style>
            <a:lnRef idx="1">
              <a:schemeClr val="dk1"/>
            </a:lnRef>
            <a:fillRef idx="0">
              <a:schemeClr val="dk1"/>
            </a:fillRef>
            <a:effectRef idx="0">
              <a:schemeClr val="dk1"/>
            </a:effectRef>
            <a:fontRef idx="minor">
              <a:schemeClr val="tx1"/>
            </a:fontRef>
          </p:style>
        </p:cxnSp>
        <p:sp>
          <p:nvSpPr>
            <p:cNvPr id="38" name="二等辺三角形 37">
              <a:extLst>
                <a:ext uri="{FF2B5EF4-FFF2-40B4-BE49-F238E27FC236}">
                  <a16:creationId xmlns:a16="http://schemas.microsoft.com/office/drawing/2014/main" id="{A8976740-B631-A6CF-D0F3-43841B42D968}"/>
                </a:ext>
              </a:extLst>
            </p:cNvPr>
            <p:cNvSpPr/>
            <p:nvPr/>
          </p:nvSpPr>
          <p:spPr>
            <a:xfrm rot="5400000">
              <a:off x="3119665" y="5210589"/>
              <a:ext cx="162436" cy="83952"/>
            </a:xfrm>
            <a:prstGeom prst="triangle">
              <a:avLst/>
            </a:prstGeom>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9" name="二等辺三角形 38">
              <a:extLst>
                <a:ext uri="{FF2B5EF4-FFF2-40B4-BE49-F238E27FC236}">
                  <a16:creationId xmlns:a16="http://schemas.microsoft.com/office/drawing/2014/main" id="{ADCFB6DB-3E8A-01EE-878A-4255DE97590D}"/>
                </a:ext>
              </a:extLst>
            </p:cNvPr>
            <p:cNvSpPr/>
            <p:nvPr/>
          </p:nvSpPr>
          <p:spPr>
            <a:xfrm rot="10800000">
              <a:off x="4293754" y="5432224"/>
              <a:ext cx="162436" cy="83952"/>
            </a:xfrm>
            <a:prstGeom prst="triangle">
              <a:avLst/>
            </a:prstGeom>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0" name="二等辺三角形 39">
              <a:extLst>
                <a:ext uri="{FF2B5EF4-FFF2-40B4-BE49-F238E27FC236}">
                  <a16:creationId xmlns:a16="http://schemas.microsoft.com/office/drawing/2014/main" id="{FDC60FCE-A65B-1F63-15C1-727D616BB28B}"/>
                </a:ext>
              </a:extLst>
            </p:cNvPr>
            <p:cNvSpPr/>
            <p:nvPr/>
          </p:nvSpPr>
          <p:spPr>
            <a:xfrm rot="10800000">
              <a:off x="4293754" y="5878514"/>
              <a:ext cx="162436" cy="83952"/>
            </a:xfrm>
            <a:prstGeom prst="triangle">
              <a:avLst/>
            </a:prstGeom>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1" name="二等辺三角形 40">
              <a:extLst>
                <a:ext uri="{FF2B5EF4-FFF2-40B4-BE49-F238E27FC236}">
                  <a16:creationId xmlns:a16="http://schemas.microsoft.com/office/drawing/2014/main" id="{82CB25FE-078E-70E1-7FD3-EE890DDF6932}"/>
                </a:ext>
              </a:extLst>
            </p:cNvPr>
            <p:cNvSpPr/>
            <p:nvPr/>
          </p:nvSpPr>
          <p:spPr>
            <a:xfrm rot="10800000">
              <a:off x="4293754" y="6320695"/>
              <a:ext cx="162436" cy="83952"/>
            </a:xfrm>
            <a:prstGeom prst="triangle">
              <a:avLst/>
            </a:prstGeom>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2" name="二等辺三角形 41">
              <a:extLst>
                <a:ext uri="{FF2B5EF4-FFF2-40B4-BE49-F238E27FC236}">
                  <a16:creationId xmlns:a16="http://schemas.microsoft.com/office/drawing/2014/main" id="{34C94A0F-FAEA-56B3-635B-F59BD01DAD4B}"/>
                </a:ext>
              </a:extLst>
            </p:cNvPr>
            <p:cNvSpPr/>
            <p:nvPr/>
          </p:nvSpPr>
          <p:spPr>
            <a:xfrm rot="10800000">
              <a:off x="4293754" y="6767011"/>
              <a:ext cx="162436" cy="83952"/>
            </a:xfrm>
            <a:prstGeom prst="triangle">
              <a:avLst/>
            </a:prstGeom>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3" name="二等辺三角形 42">
              <a:extLst>
                <a:ext uri="{FF2B5EF4-FFF2-40B4-BE49-F238E27FC236}">
                  <a16:creationId xmlns:a16="http://schemas.microsoft.com/office/drawing/2014/main" id="{AE62F1B3-C7C2-A185-D0F6-EA6DE055AE2B}"/>
                </a:ext>
              </a:extLst>
            </p:cNvPr>
            <p:cNvSpPr/>
            <p:nvPr/>
          </p:nvSpPr>
          <p:spPr>
            <a:xfrm rot="10800000">
              <a:off x="4293754" y="7206727"/>
              <a:ext cx="162436" cy="83952"/>
            </a:xfrm>
            <a:prstGeom prst="triangle">
              <a:avLst/>
            </a:prstGeom>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4" name="二等辺三角形 43">
              <a:extLst>
                <a:ext uri="{FF2B5EF4-FFF2-40B4-BE49-F238E27FC236}">
                  <a16:creationId xmlns:a16="http://schemas.microsoft.com/office/drawing/2014/main" id="{2D290AB3-5C11-E9F1-B269-4A2EEBAA9DFF}"/>
                </a:ext>
              </a:extLst>
            </p:cNvPr>
            <p:cNvSpPr/>
            <p:nvPr/>
          </p:nvSpPr>
          <p:spPr>
            <a:xfrm rot="10800000">
              <a:off x="4293754" y="7656395"/>
              <a:ext cx="162436" cy="83952"/>
            </a:xfrm>
            <a:prstGeom prst="triangle">
              <a:avLst/>
            </a:prstGeom>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5" name="二等辺三角形 44">
              <a:extLst>
                <a:ext uri="{FF2B5EF4-FFF2-40B4-BE49-F238E27FC236}">
                  <a16:creationId xmlns:a16="http://schemas.microsoft.com/office/drawing/2014/main" id="{BDCA5371-548F-140A-3D6C-159671942153}"/>
                </a:ext>
              </a:extLst>
            </p:cNvPr>
            <p:cNvSpPr/>
            <p:nvPr/>
          </p:nvSpPr>
          <p:spPr>
            <a:xfrm rot="10800000">
              <a:off x="4293754" y="8099873"/>
              <a:ext cx="162436" cy="83952"/>
            </a:xfrm>
            <a:prstGeom prst="triangle">
              <a:avLst/>
            </a:prstGeom>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6" name="二等辺三角形 45">
              <a:extLst>
                <a:ext uri="{FF2B5EF4-FFF2-40B4-BE49-F238E27FC236}">
                  <a16:creationId xmlns:a16="http://schemas.microsoft.com/office/drawing/2014/main" id="{1F1EF14F-0B35-D2EC-7993-1435477D77ED}"/>
                </a:ext>
              </a:extLst>
            </p:cNvPr>
            <p:cNvSpPr/>
            <p:nvPr/>
          </p:nvSpPr>
          <p:spPr>
            <a:xfrm rot="10800000">
              <a:off x="1987550" y="8099873"/>
              <a:ext cx="162436" cy="83952"/>
            </a:xfrm>
            <a:prstGeom prst="triangle">
              <a:avLst/>
            </a:prstGeom>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7" name="二等辺三角形 46">
              <a:extLst>
                <a:ext uri="{FF2B5EF4-FFF2-40B4-BE49-F238E27FC236}">
                  <a16:creationId xmlns:a16="http://schemas.microsoft.com/office/drawing/2014/main" id="{3237A776-0DB7-CC22-BFC7-1D59FA693DDD}"/>
                </a:ext>
              </a:extLst>
            </p:cNvPr>
            <p:cNvSpPr/>
            <p:nvPr/>
          </p:nvSpPr>
          <p:spPr>
            <a:xfrm rot="10800000">
              <a:off x="1987550" y="4586789"/>
              <a:ext cx="162436" cy="69984"/>
            </a:xfrm>
            <a:prstGeom prst="triangle">
              <a:avLst/>
            </a:prstGeom>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8" name="四角形: 角を丸くする 47">
              <a:extLst>
                <a:ext uri="{FF2B5EF4-FFF2-40B4-BE49-F238E27FC236}">
                  <a16:creationId xmlns:a16="http://schemas.microsoft.com/office/drawing/2014/main" id="{E7E12585-8C7F-FF2F-21EE-EF7ED4DB67D4}"/>
                </a:ext>
              </a:extLst>
            </p:cNvPr>
            <p:cNvSpPr/>
            <p:nvPr/>
          </p:nvSpPr>
          <p:spPr>
            <a:xfrm>
              <a:off x="5253519" y="5095830"/>
              <a:ext cx="1009699" cy="313470"/>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リスク一覧 </a:t>
              </a:r>
              <a:br>
                <a:rPr kumimoji="1" lang="en-US" altLang="ja-JP" sz="7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資産目録</a:t>
              </a:r>
            </a:p>
          </p:txBody>
        </p:sp>
        <p:sp>
          <p:nvSpPr>
            <p:cNvPr id="49" name="四角形: 角を丸くする 48">
              <a:extLst>
                <a:ext uri="{FF2B5EF4-FFF2-40B4-BE49-F238E27FC236}">
                  <a16:creationId xmlns:a16="http://schemas.microsoft.com/office/drawing/2014/main" id="{8154B3F7-A38C-F526-9D8A-4D3AEEA1AC44}"/>
                </a:ext>
              </a:extLst>
            </p:cNvPr>
            <p:cNvSpPr/>
            <p:nvPr/>
          </p:nvSpPr>
          <p:spPr>
            <a:xfrm>
              <a:off x="5253519" y="5982070"/>
              <a:ext cx="1009699" cy="313470"/>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リスクアセスメント結果報告</a:t>
              </a:r>
            </a:p>
          </p:txBody>
        </p:sp>
        <p:sp>
          <p:nvSpPr>
            <p:cNvPr id="50" name="四角形: 角を丸くする 49">
              <a:extLst>
                <a:ext uri="{FF2B5EF4-FFF2-40B4-BE49-F238E27FC236}">
                  <a16:creationId xmlns:a16="http://schemas.microsoft.com/office/drawing/2014/main" id="{FBC08771-49E4-DFA9-7C57-96B606198C93}"/>
                </a:ext>
              </a:extLst>
            </p:cNvPr>
            <p:cNvSpPr/>
            <p:nvPr/>
          </p:nvSpPr>
          <p:spPr>
            <a:xfrm>
              <a:off x="5253519" y="6429905"/>
              <a:ext cx="1009699" cy="313470"/>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リスク対応結果報告</a:t>
              </a:r>
            </a:p>
          </p:txBody>
        </p:sp>
        <p:sp>
          <p:nvSpPr>
            <p:cNvPr id="51" name="四角形: 角を丸くする 50">
              <a:extLst>
                <a:ext uri="{FF2B5EF4-FFF2-40B4-BE49-F238E27FC236}">
                  <a16:creationId xmlns:a16="http://schemas.microsoft.com/office/drawing/2014/main" id="{6A5B4FAB-4E5A-5A41-0E5F-1A200CC6CF26}"/>
                </a:ext>
              </a:extLst>
            </p:cNvPr>
            <p:cNvSpPr/>
            <p:nvPr/>
          </p:nvSpPr>
          <p:spPr>
            <a:xfrm>
              <a:off x="5253519" y="6878294"/>
              <a:ext cx="1009699" cy="313470"/>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対策基準</a:t>
              </a:r>
            </a:p>
          </p:txBody>
        </p:sp>
        <p:sp>
          <p:nvSpPr>
            <p:cNvPr id="52" name="四角形: 角を丸くする 51">
              <a:extLst>
                <a:ext uri="{FF2B5EF4-FFF2-40B4-BE49-F238E27FC236}">
                  <a16:creationId xmlns:a16="http://schemas.microsoft.com/office/drawing/2014/main" id="{1458D73E-556B-267E-47D4-911CF879799F}"/>
                </a:ext>
              </a:extLst>
            </p:cNvPr>
            <p:cNvSpPr/>
            <p:nvPr/>
          </p:nvSpPr>
          <p:spPr>
            <a:xfrm>
              <a:off x="5253519" y="7319290"/>
              <a:ext cx="1009699" cy="313470"/>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適用宣言書</a:t>
              </a:r>
            </a:p>
          </p:txBody>
        </p:sp>
        <p:sp>
          <p:nvSpPr>
            <p:cNvPr id="53" name="四角形: 角を丸くする 52">
              <a:extLst>
                <a:ext uri="{FF2B5EF4-FFF2-40B4-BE49-F238E27FC236}">
                  <a16:creationId xmlns:a16="http://schemas.microsoft.com/office/drawing/2014/main" id="{A8E25F3D-FDA8-2C58-A42F-83016710E0AF}"/>
                </a:ext>
              </a:extLst>
            </p:cNvPr>
            <p:cNvSpPr/>
            <p:nvPr/>
          </p:nvSpPr>
          <p:spPr>
            <a:xfrm>
              <a:off x="5253519" y="7764960"/>
              <a:ext cx="1009699" cy="313470"/>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情報セキュリティリスク対応計画書</a:t>
              </a:r>
            </a:p>
          </p:txBody>
        </p:sp>
        <p:sp>
          <p:nvSpPr>
            <p:cNvPr id="54" name="四角形: 角を丸くする 53">
              <a:extLst>
                <a:ext uri="{FF2B5EF4-FFF2-40B4-BE49-F238E27FC236}">
                  <a16:creationId xmlns:a16="http://schemas.microsoft.com/office/drawing/2014/main" id="{B1CE476F-A339-CF0F-96C4-3D3778EC3517}"/>
                </a:ext>
              </a:extLst>
            </p:cNvPr>
            <p:cNvSpPr/>
            <p:nvPr/>
          </p:nvSpPr>
          <p:spPr>
            <a:xfrm>
              <a:off x="5253519" y="8206061"/>
              <a:ext cx="1009699" cy="313470"/>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残留リスク承認</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記録</a:t>
              </a:r>
            </a:p>
          </p:txBody>
        </p:sp>
        <p:cxnSp>
          <p:nvCxnSpPr>
            <p:cNvPr id="55" name="直線矢印コネクタ 54">
              <a:extLst>
                <a:ext uri="{FF2B5EF4-FFF2-40B4-BE49-F238E27FC236}">
                  <a16:creationId xmlns:a16="http://schemas.microsoft.com/office/drawing/2014/main" id="{7B9D6FD9-8746-E6FF-0B6A-40B819D5E56F}"/>
                </a:ext>
              </a:extLst>
            </p:cNvPr>
            <p:cNvCxnSpPr>
              <a:cxnSpLocks/>
              <a:stCxn id="18" idx="3"/>
              <a:endCxn id="48" idx="1"/>
            </p:cNvCxnSpPr>
            <p:nvPr/>
          </p:nvCxnSpPr>
          <p:spPr>
            <a:xfrm>
              <a:off x="5036262" y="5252565"/>
              <a:ext cx="217257" cy="0"/>
            </a:xfrm>
            <a:prstGeom prst="straightConnector1">
              <a:avLst/>
            </a:prstGeom>
            <a:ln w="12700">
              <a:tailEnd type="triangle"/>
            </a:ln>
          </p:spPr>
          <p:style>
            <a:lnRef idx="1">
              <a:schemeClr val="dk1"/>
            </a:lnRef>
            <a:fillRef idx="0">
              <a:schemeClr val="dk1"/>
            </a:fillRef>
            <a:effectRef idx="0">
              <a:schemeClr val="dk1"/>
            </a:effectRef>
            <a:fontRef idx="minor">
              <a:schemeClr val="tx1"/>
            </a:fontRef>
          </p:style>
        </p:cxnSp>
        <p:cxnSp>
          <p:nvCxnSpPr>
            <p:cNvPr id="56" name="直線矢印コネクタ 55">
              <a:extLst>
                <a:ext uri="{FF2B5EF4-FFF2-40B4-BE49-F238E27FC236}">
                  <a16:creationId xmlns:a16="http://schemas.microsoft.com/office/drawing/2014/main" id="{129C9A83-4D8C-DEB8-18BF-8DD7427089FC}"/>
                </a:ext>
              </a:extLst>
            </p:cNvPr>
            <p:cNvCxnSpPr>
              <a:cxnSpLocks/>
              <a:stCxn id="20" idx="3"/>
              <a:endCxn id="49" idx="1"/>
            </p:cNvCxnSpPr>
            <p:nvPr/>
          </p:nvCxnSpPr>
          <p:spPr>
            <a:xfrm flipV="1">
              <a:off x="5036263" y="6138805"/>
              <a:ext cx="217256" cy="3144"/>
            </a:xfrm>
            <a:prstGeom prst="straightConnector1">
              <a:avLst/>
            </a:prstGeom>
            <a:ln w="12700">
              <a:tailEnd type="triangle"/>
            </a:ln>
          </p:spPr>
          <p:style>
            <a:lnRef idx="1">
              <a:schemeClr val="dk1"/>
            </a:lnRef>
            <a:fillRef idx="0">
              <a:schemeClr val="dk1"/>
            </a:fillRef>
            <a:effectRef idx="0">
              <a:schemeClr val="dk1"/>
            </a:effectRef>
            <a:fontRef idx="minor">
              <a:schemeClr val="tx1"/>
            </a:fontRef>
          </p:style>
        </p:cxnSp>
        <p:cxnSp>
          <p:nvCxnSpPr>
            <p:cNvPr id="57" name="直線矢印コネクタ 56">
              <a:extLst>
                <a:ext uri="{FF2B5EF4-FFF2-40B4-BE49-F238E27FC236}">
                  <a16:creationId xmlns:a16="http://schemas.microsoft.com/office/drawing/2014/main" id="{A0EBEF0E-D180-95C9-A3E0-27668DB77234}"/>
                </a:ext>
              </a:extLst>
            </p:cNvPr>
            <p:cNvCxnSpPr>
              <a:cxnSpLocks/>
              <a:stCxn id="21" idx="3"/>
              <a:endCxn id="50" idx="1"/>
            </p:cNvCxnSpPr>
            <p:nvPr/>
          </p:nvCxnSpPr>
          <p:spPr>
            <a:xfrm flipV="1">
              <a:off x="5036263" y="6586640"/>
              <a:ext cx="217256" cy="1"/>
            </a:xfrm>
            <a:prstGeom prst="straightConnector1">
              <a:avLst/>
            </a:prstGeom>
            <a:ln w="12700">
              <a:tailEnd type="triangle"/>
            </a:ln>
          </p:spPr>
          <p:style>
            <a:lnRef idx="1">
              <a:schemeClr val="dk1"/>
            </a:lnRef>
            <a:fillRef idx="0">
              <a:schemeClr val="dk1"/>
            </a:fillRef>
            <a:effectRef idx="0">
              <a:schemeClr val="dk1"/>
            </a:effectRef>
            <a:fontRef idx="minor">
              <a:schemeClr val="tx1"/>
            </a:fontRef>
          </p:style>
        </p:cxnSp>
        <p:cxnSp>
          <p:nvCxnSpPr>
            <p:cNvPr id="58" name="直線矢印コネクタ 57">
              <a:extLst>
                <a:ext uri="{FF2B5EF4-FFF2-40B4-BE49-F238E27FC236}">
                  <a16:creationId xmlns:a16="http://schemas.microsoft.com/office/drawing/2014/main" id="{379A822B-8BBD-3C19-CD05-EBA21D7CBA7F}"/>
                </a:ext>
              </a:extLst>
            </p:cNvPr>
            <p:cNvCxnSpPr>
              <a:cxnSpLocks/>
              <a:stCxn id="22" idx="3"/>
              <a:endCxn id="51" idx="1"/>
            </p:cNvCxnSpPr>
            <p:nvPr/>
          </p:nvCxnSpPr>
          <p:spPr>
            <a:xfrm>
              <a:off x="5036263" y="7031333"/>
              <a:ext cx="217256" cy="3696"/>
            </a:xfrm>
            <a:prstGeom prst="straightConnector1">
              <a:avLst/>
            </a:prstGeom>
            <a:ln w="12700">
              <a:tailEnd type="triangle"/>
            </a:ln>
          </p:spPr>
          <p:style>
            <a:lnRef idx="1">
              <a:schemeClr val="dk1"/>
            </a:lnRef>
            <a:fillRef idx="0">
              <a:schemeClr val="dk1"/>
            </a:fillRef>
            <a:effectRef idx="0">
              <a:schemeClr val="dk1"/>
            </a:effectRef>
            <a:fontRef idx="minor">
              <a:schemeClr val="tx1"/>
            </a:fontRef>
          </p:style>
        </p:cxnSp>
        <p:cxnSp>
          <p:nvCxnSpPr>
            <p:cNvPr id="59" name="直線矢印コネクタ 58">
              <a:extLst>
                <a:ext uri="{FF2B5EF4-FFF2-40B4-BE49-F238E27FC236}">
                  <a16:creationId xmlns:a16="http://schemas.microsoft.com/office/drawing/2014/main" id="{65567F61-4542-CF3E-B123-E84D312D3542}"/>
                </a:ext>
              </a:extLst>
            </p:cNvPr>
            <p:cNvCxnSpPr>
              <a:cxnSpLocks/>
              <a:stCxn id="23" idx="3"/>
              <a:endCxn id="52" idx="1"/>
            </p:cNvCxnSpPr>
            <p:nvPr/>
          </p:nvCxnSpPr>
          <p:spPr>
            <a:xfrm>
              <a:off x="5036263" y="7476025"/>
              <a:ext cx="217256" cy="0"/>
            </a:xfrm>
            <a:prstGeom prst="straightConnector1">
              <a:avLst/>
            </a:prstGeom>
            <a:ln w="12700">
              <a:tailEnd type="triangle"/>
            </a:ln>
          </p:spPr>
          <p:style>
            <a:lnRef idx="1">
              <a:schemeClr val="dk1"/>
            </a:lnRef>
            <a:fillRef idx="0">
              <a:schemeClr val="dk1"/>
            </a:fillRef>
            <a:effectRef idx="0">
              <a:schemeClr val="dk1"/>
            </a:effectRef>
            <a:fontRef idx="minor">
              <a:schemeClr val="tx1"/>
            </a:fontRef>
          </p:style>
        </p:cxnSp>
        <p:cxnSp>
          <p:nvCxnSpPr>
            <p:cNvPr id="60" name="直線矢印コネクタ 59">
              <a:extLst>
                <a:ext uri="{FF2B5EF4-FFF2-40B4-BE49-F238E27FC236}">
                  <a16:creationId xmlns:a16="http://schemas.microsoft.com/office/drawing/2014/main" id="{DC79054F-DB1A-3D7A-7690-B515EBE6B2A5}"/>
                </a:ext>
              </a:extLst>
            </p:cNvPr>
            <p:cNvCxnSpPr>
              <a:cxnSpLocks/>
              <a:stCxn id="24" idx="3"/>
              <a:endCxn id="53" idx="1"/>
            </p:cNvCxnSpPr>
            <p:nvPr/>
          </p:nvCxnSpPr>
          <p:spPr>
            <a:xfrm>
              <a:off x="5036263" y="7920717"/>
              <a:ext cx="217256" cy="978"/>
            </a:xfrm>
            <a:prstGeom prst="straightConnector1">
              <a:avLst/>
            </a:prstGeom>
            <a:ln w="12700">
              <a:tailEnd type="triangle"/>
            </a:ln>
          </p:spPr>
          <p:style>
            <a:lnRef idx="1">
              <a:schemeClr val="dk1"/>
            </a:lnRef>
            <a:fillRef idx="0">
              <a:schemeClr val="dk1"/>
            </a:fillRef>
            <a:effectRef idx="0">
              <a:schemeClr val="dk1"/>
            </a:effectRef>
            <a:fontRef idx="minor">
              <a:schemeClr val="tx1"/>
            </a:fontRef>
          </p:style>
        </p:cxnSp>
        <p:cxnSp>
          <p:nvCxnSpPr>
            <p:cNvPr id="61" name="直線矢印コネクタ 60">
              <a:extLst>
                <a:ext uri="{FF2B5EF4-FFF2-40B4-BE49-F238E27FC236}">
                  <a16:creationId xmlns:a16="http://schemas.microsoft.com/office/drawing/2014/main" id="{35E3485F-394B-5139-EB64-99D0BB965351}"/>
                </a:ext>
              </a:extLst>
            </p:cNvPr>
            <p:cNvCxnSpPr>
              <a:cxnSpLocks/>
              <a:stCxn id="25" idx="3"/>
              <a:endCxn id="54" idx="1"/>
            </p:cNvCxnSpPr>
            <p:nvPr/>
          </p:nvCxnSpPr>
          <p:spPr>
            <a:xfrm flipV="1">
              <a:off x="5036263" y="8362796"/>
              <a:ext cx="217256" cy="2613"/>
            </a:xfrm>
            <a:prstGeom prst="straightConnector1">
              <a:avLst/>
            </a:prstGeom>
            <a:ln w="12700">
              <a:tailEnd type="triangle"/>
            </a:ln>
          </p:spPr>
          <p:style>
            <a:lnRef idx="1">
              <a:schemeClr val="dk1"/>
            </a:lnRef>
            <a:fillRef idx="0">
              <a:schemeClr val="dk1"/>
            </a:fillRef>
            <a:effectRef idx="0">
              <a:schemeClr val="dk1"/>
            </a:effectRef>
            <a:fontRef idx="minor">
              <a:schemeClr val="tx1"/>
            </a:fontRef>
          </p:style>
        </p:cxnSp>
        <p:cxnSp>
          <p:nvCxnSpPr>
            <p:cNvPr id="62" name="直線矢印コネクタ 61">
              <a:extLst>
                <a:ext uri="{FF2B5EF4-FFF2-40B4-BE49-F238E27FC236}">
                  <a16:creationId xmlns:a16="http://schemas.microsoft.com/office/drawing/2014/main" id="{98918C52-BDD9-DE55-FE18-6A98349E3317}"/>
                </a:ext>
              </a:extLst>
            </p:cNvPr>
            <p:cNvCxnSpPr>
              <a:cxnSpLocks/>
              <a:endCxn id="20" idx="1"/>
            </p:cNvCxnSpPr>
            <p:nvPr/>
          </p:nvCxnSpPr>
          <p:spPr>
            <a:xfrm>
              <a:off x="3053358" y="6137573"/>
              <a:ext cx="378425" cy="4376"/>
            </a:xfrm>
            <a:prstGeom prst="straightConnector1">
              <a:avLst/>
            </a:prstGeom>
            <a:ln w="12700">
              <a:prstDash val="sysDash"/>
              <a:tailEnd type="triangle"/>
            </a:ln>
          </p:spPr>
          <p:style>
            <a:lnRef idx="1">
              <a:schemeClr val="dk1"/>
            </a:lnRef>
            <a:fillRef idx="0">
              <a:schemeClr val="dk1"/>
            </a:fillRef>
            <a:effectRef idx="0">
              <a:schemeClr val="dk1"/>
            </a:effectRef>
            <a:fontRef idx="minor">
              <a:schemeClr val="tx1"/>
            </a:fontRef>
          </p:style>
        </p:cxnSp>
        <p:cxnSp>
          <p:nvCxnSpPr>
            <p:cNvPr id="63" name="直線矢印コネクタ 62">
              <a:extLst>
                <a:ext uri="{FF2B5EF4-FFF2-40B4-BE49-F238E27FC236}">
                  <a16:creationId xmlns:a16="http://schemas.microsoft.com/office/drawing/2014/main" id="{B047A2C9-E450-FC25-C219-5CA39D5B9C37}"/>
                </a:ext>
              </a:extLst>
            </p:cNvPr>
            <p:cNvCxnSpPr>
              <a:cxnSpLocks/>
              <a:endCxn id="21" idx="1"/>
            </p:cNvCxnSpPr>
            <p:nvPr/>
          </p:nvCxnSpPr>
          <p:spPr>
            <a:xfrm>
              <a:off x="3032646" y="6583497"/>
              <a:ext cx="399137" cy="3144"/>
            </a:xfrm>
            <a:prstGeom prst="straightConnector1">
              <a:avLst/>
            </a:prstGeom>
            <a:ln w="12700">
              <a:prstDash val="sysDash"/>
              <a:tailEnd type="triangle"/>
            </a:ln>
          </p:spPr>
          <p:style>
            <a:lnRef idx="1">
              <a:schemeClr val="dk1"/>
            </a:lnRef>
            <a:fillRef idx="0">
              <a:schemeClr val="dk1"/>
            </a:fillRef>
            <a:effectRef idx="0">
              <a:schemeClr val="dk1"/>
            </a:effectRef>
            <a:fontRef idx="minor">
              <a:schemeClr val="tx1"/>
            </a:fontRef>
          </p:style>
        </p:cxnSp>
        <p:cxnSp>
          <p:nvCxnSpPr>
            <p:cNvPr id="64" name="直線矢印コネクタ 63">
              <a:extLst>
                <a:ext uri="{FF2B5EF4-FFF2-40B4-BE49-F238E27FC236}">
                  <a16:creationId xmlns:a16="http://schemas.microsoft.com/office/drawing/2014/main" id="{F2846A29-83A8-4387-CA5A-5267672A8941}"/>
                </a:ext>
              </a:extLst>
            </p:cNvPr>
            <p:cNvCxnSpPr>
              <a:cxnSpLocks/>
              <a:endCxn id="22" idx="1"/>
            </p:cNvCxnSpPr>
            <p:nvPr/>
          </p:nvCxnSpPr>
          <p:spPr>
            <a:xfrm>
              <a:off x="3032646" y="7031333"/>
              <a:ext cx="399137" cy="0"/>
            </a:xfrm>
            <a:prstGeom prst="straightConnector1">
              <a:avLst/>
            </a:prstGeom>
            <a:ln w="12700">
              <a:prstDash val="sysDash"/>
              <a:tailEnd type="triangle"/>
            </a:ln>
          </p:spPr>
          <p:style>
            <a:lnRef idx="1">
              <a:schemeClr val="dk1"/>
            </a:lnRef>
            <a:fillRef idx="0">
              <a:schemeClr val="dk1"/>
            </a:fillRef>
            <a:effectRef idx="0">
              <a:schemeClr val="dk1"/>
            </a:effectRef>
            <a:fontRef idx="minor">
              <a:schemeClr val="tx1"/>
            </a:fontRef>
          </p:style>
        </p:cxnSp>
        <p:cxnSp>
          <p:nvCxnSpPr>
            <p:cNvPr id="65" name="直線矢印コネクタ 64">
              <a:extLst>
                <a:ext uri="{FF2B5EF4-FFF2-40B4-BE49-F238E27FC236}">
                  <a16:creationId xmlns:a16="http://schemas.microsoft.com/office/drawing/2014/main" id="{0A2032E8-2A87-8C1F-974F-FF0864DF2CCF}"/>
                </a:ext>
              </a:extLst>
            </p:cNvPr>
            <p:cNvCxnSpPr>
              <a:cxnSpLocks/>
              <a:endCxn id="19" idx="1"/>
            </p:cNvCxnSpPr>
            <p:nvPr/>
          </p:nvCxnSpPr>
          <p:spPr>
            <a:xfrm>
              <a:off x="3032646" y="5697257"/>
              <a:ext cx="399137" cy="0"/>
            </a:xfrm>
            <a:prstGeom prst="straightConnector1">
              <a:avLst/>
            </a:prstGeom>
            <a:ln w="12700">
              <a:prstDash val="sysDash"/>
              <a:tailEnd type="triangle"/>
            </a:ln>
          </p:spPr>
          <p:style>
            <a:lnRef idx="1">
              <a:schemeClr val="dk1"/>
            </a:lnRef>
            <a:fillRef idx="0">
              <a:schemeClr val="dk1"/>
            </a:fillRef>
            <a:effectRef idx="0">
              <a:schemeClr val="dk1"/>
            </a:effectRef>
            <a:fontRef idx="minor">
              <a:schemeClr val="tx1"/>
            </a:fontRef>
          </p:style>
        </p:cxnSp>
        <p:cxnSp>
          <p:nvCxnSpPr>
            <p:cNvPr id="66" name="直線矢印コネクタ 65">
              <a:extLst>
                <a:ext uri="{FF2B5EF4-FFF2-40B4-BE49-F238E27FC236}">
                  <a16:creationId xmlns:a16="http://schemas.microsoft.com/office/drawing/2014/main" id="{51C25A20-56D5-298C-A76B-422C6FF7C4C8}"/>
                </a:ext>
              </a:extLst>
            </p:cNvPr>
            <p:cNvCxnSpPr>
              <a:cxnSpLocks/>
              <a:endCxn id="18" idx="1"/>
            </p:cNvCxnSpPr>
            <p:nvPr/>
          </p:nvCxnSpPr>
          <p:spPr>
            <a:xfrm flipV="1">
              <a:off x="3032645" y="5252565"/>
              <a:ext cx="399137" cy="346989"/>
            </a:xfrm>
            <a:prstGeom prst="straightConnector1">
              <a:avLst/>
            </a:prstGeom>
            <a:ln w="12700">
              <a:prstDash val="sysDash"/>
              <a:tailEnd type="triangle"/>
            </a:ln>
          </p:spPr>
          <p:style>
            <a:lnRef idx="1">
              <a:schemeClr val="dk1"/>
            </a:lnRef>
            <a:fillRef idx="0">
              <a:schemeClr val="dk1"/>
            </a:fillRef>
            <a:effectRef idx="0">
              <a:schemeClr val="dk1"/>
            </a:effectRef>
            <a:fontRef idx="minor">
              <a:schemeClr val="tx1"/>
            </a:fontRef>
          </p:style>
        </p:cxnSp>
        <p:sp>
          <p:nvSpPr>
            <p:cNvPr id="67" name="二等辺三角形 66">
              <a:extLst>
                <a:ext uri="{FF2B5EF4-FFF2-40B4-BE49-F238E27FC236}">
                  <a16:creationId xmlns:a16="http://schemas.microsoft.com/office/drawing/2014/main" id="{5A7FC239-08C9-D318-F4BB-C52A4BEC4936}"/>
                </a:ext>
              </a:extLst>
            </p:cNvPr>
            <p:cNvSpPr/>
            <p:nvPr/>
          </p:nvSpPr>
          <p:spPr>
            <a:xfrm rot="18771944">
              <a:off x="3205421" y="7924871"/>
              <a:ext cx="162436" cy="344267"/>
            </a:xfrm>
            <a:prstGeom prst="triangle">
              <a:avLst/>
            </a:prstGeom>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68" name="直線矢印コネクタ 67">
              <a:extLst>
                <a:ext uri="{FF2B5EF4-FFF2-40B4-BE49-F238E27FC236}">
                  <a16:creationId xmlns:a16="http://schemas.microsoft.com/office/drawing/2014/main" id="{CC07DCC4-65EF-4B0D-03C0-ADD9E7E4BB36}"/>
                </a:ext>
              </a:extLst>
            </p:cNvPr>
            <p:cNvCxnSpPr>
              <a:cxnSpLocks/>
              <a:stCxn id="49" idx="1"/>
            </p:cNvCxnSpPr>
            <p:nvPr/>
          </p:nvCxnSpPr>
          <p:spPr>
            <a:xfrm flipH="1">
              <a:off x="5036262" y="6138805"/>
              <a:ext cx="217257" cy="265843"/>
            </a:xfrm>
            <a:prstGeom prst="straightConnector1">
              <a:avLst/>
            </a:prstGeom>
            <a:ln w="12700">
              <a:prstDash val="sysDash"/>
              <a:tailEnd type="triangle"/>
            </a:ln>
          </p:spPr>
          <p:style>
            <a:lnRef idx="1">
              <a:schemeClr val="dk1"/>
            </a:lnRef>
            <a:fillRef idx="0">
              <a:schemeClr val="dk1"/>
            </a:fillRef>
            <a:effectRef idx="0">
              <a:schemeClr val="dk1"/>
            </a:effectRef>
            <a:fontRef idx="minor">
              <a:schemeClr val="tx1"/>
            </a:fontRef>
          </p:style>
        </p:cxnSp>
        <p:cxnSp>
          <p:nvCxnSpPr>
            <p:cNvPr id="69" name="直線矢印コネクタ 68">
              <a:extLst>
                <a:ext uri="{FF2B5EF4-FFF2-40B4-BE49-F238E27FC236}">
                  <a16:creationId xmlns:a16="http://schemas.microsoft.com/office/drawing/2014/main" id="{D22439CD-4B8C-30C9-391D-E21E9FF11D28}"/>
                </a:ext>
              </a:extLst>
            </p:cNvPr>
            <p:cNvCxnSpPr>
              <a:cxnSpLocks/>
            </p:cNvCxnSpPr>
            <p:nvPr/>
          </p:nvCxnSpPr>
          <p:spPr>
            <a:xfrm flipH="1">
              <a:off x="5036262" y="6596331"/>
              <a:ext cx="217258" cy="265843"/>
            </a:xfrm>
            <a:prstGeom prst="straightConnector1">
              <a:avLst/>
            </a:prstGeom>
            <a:ln w="12700">
              <a:prstDash val="sysDash"/>
              <a:tailEnd type="triangle"/>
            </a:ln>
          </p:spPr>
          <p:style>
            <a:lnRef idx="1">
              <a:schemeClr val="dk1"/>
            </a:lnRef>
            <a:fillRef idx="0">
              <a:schemeClr val="dk1"/>
            </a:fillRef>
            <a:effectRef idx="0">
              <a:schemeClr val="dk1"/>
            </a:effectRef>
            <a:fontRef idx="minor">
              <a:schemeClr val="tx1"/>
            </a:fontRef>
          </p:style>
        </p:cxnSp>
        <p:cxnSp>
          <p:nvCxnSpPr>
            <p:cNvPr id="70" name="直線矢印コネクタ 69">
              <a:extLst>
                <a:ext uri="{FF2B5EF4-FFF2-40B4-BE49-F238E27FC236}">
                  <a16:creationId xmlns:a16="http://schemas.microsoft.com/office/drawing/2014/main" id="{E7EE6318-9E6C-6059-AF8F-41AC73592A46}"/>
                </a:ext>
              </a:extLst>
            </p:cNvPr>
            <p:cNvCxnSpPr>
              <a:cxnSpLocks/>
            </p:cNvCxnSpPr>
            <p:nvPr/>
          </p:nvCxnSpPr>
          <p:spPr>
            <a:xfrm flipH="1">
              <a:off x="5036262" y="7054869"/>
              <a:ext cx="217258" cy="265843"/>
            </a:xfrm>
            <a:prstGeom prst="straightConnector1">
              <a:avLst/>
            </a:prstGeom>
            <a:ln w="12700">
              <a:prstDash val="sysDash"/>
              <a:tailEnd type="triangle"/>
            </a:ln>
          </p:spPr>
          <p:style>
            <a:lnRef idx="1">
              <a:schemeClr val="dk1"/>
            </a:lnRef>
            <a:fillRef idx="0">
              <a:schemeClr val="dk1"/>
            </a:fillRef>
            <a:effectRef idx="0">
              <a:schemeClr val="dk1"/>
            </a:effectRef>
            <a:fontRef idx="minor">
              <a:schemeClr val="tx1"/>
            </a:fontRef>
          </p:style>
        </p:cxnSp>
        <p:cxnSp>
          <p:nvCxnSpPr>
            <p:cNvPr id="71" name="直線矢印コネクタ 70">
              <a:extLst>
                <a:ext uri="{FF2B5EF4-FFF2-40B4-BE49-F238E27FC236}">
                  <a16:creationId xmlns:a16="http://schemas.microsoft.com/office/drawing/2014/main" id="{929FFAC3-74EB-FB58-5CC7-8F3DF29BB9A0}"/>
                </a:ext>
              </a:extLst>
            </p:cNvPr>
            <p:cNvCxnSpPr>
              <a:cxnSpLocks/>
            </p:cNvCxnSpPr>
            <p:nvPr/>
          </p:nvCxnSpPr>
          <p:spPr>
            <a:xfrm flipH="1">
              <a:off x="5036262" y="5257700"/>
              <a:ext cx="217258" cy="265843"/>
            </a:xfrm>
            <a:prstGeom prst="straightConnector1">
              <a:avLst/>
            </a:prstGeom>
            <a:ln w="12700">
              <a:prstDash val="sysDash"/>
              <a:tailEnd type="triangle"/>
            </a:ln>
          </p:spPr>
          <p:style>
            <a:lnRef idx="1">
              <a:schemeClr val="dk1"/>
            </a:lnRef>
            <a:fillRef idx="0">
              <a:schemeClr val="dk1"/>
            </a:fillRef>
            <a:effectRef idx="0">
              <a:schemeClr val="dk1"/>
            </a:effectRef>
            <a:fontRef idx="minor">
              <a:schemeClr val="tx1"/>
            </a:fontRef>
          </p:style>
        </p:cxnSp>
      </p:grpSp>
      <p:grpSp>
        <p:nvGrpSpPr>
          <p:cNvPr id="72" name="グループ化 71">
            <a:extLst>
              <a:ext uri="{FF2B5EF4-FFF2-40B4-BE49-F238E27FC236}">
                <a16:creationId xmlns:a16="http://schemas.microsoft.com/office/drawing/2014/main" id="{EAAE159F-8734-5E09-03F5-763E53A86AD8}"/>
              </a:ext>
            </a:extLst>
          </p:cNvPr>
          <p:cNvGrpSpPr/>
          <p:nvPr/>
        </p:nvGrpSpPr>
        <p:grpSpPr>
          <a:xfrm>
            <a:off x="4935052" y="3456439"/>
            <a:ext cx="424347" cy="424347"/>
            <a:chOff x="4763647" y="4205368"/>
            <a:chExt cx="424347" cy="424347"/>
          </a:xfrm>
        </p:grpSpPr>
        <p:sp>
          <p:nvSpPr>
            <p:cNvPr id="73" name="楕円 72">
              <a:extLst>
                <a:ext uri="{FF2B5EF4-FFF2-40B4-BE49-F238E27FC236}">
                  <a16:creationId xmlns:a16="http://schemas.microsoft.com/office/drawing/2014/main" id="{2AA299DA-1C82-11AE-3A91-A11D5D41F227}"/>
                </a:ext>
              </a:extLst>
            </p:cNvPr>
            <p:cNvSpPr/>
            <p:nvPr/>
          </p:nvSpPr>
          <p:spPr>
            <a:xfrm>
              <a:off x="4763647" y="4205368"/>
              <a:ext cx="424347" cy="424347"/>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74" name="図 73" descr="アイコン&#10;&#10;自動的に生成された説明">
              <a:extLst>
                <a:ext uri="{FF2B5EF4-FFF2-40B4-BE49-F238E27FC236}">
                  <a16:creationId xmlns:a16="http://schemas.microsoft.com/office/drawing/2014/main" id="{C6132FBB-227E-0DFE-17F4-6EC0FCC9E82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25376" y="4263809"/>
              <a:ext cx="313470" cy="313470"/>
            </a:xfrm>
            <a:prstGeom prst="rect">
              <a:avLst/>
            </a:prstGeom>
          </p:spPr>
        </p:pic>
      </p:grpSp>
      <p:grpSp>
        <p:nvGrpSpPr>
          <p:cNvPr id="75" name="グループ化 74">
            <a:extLst>
              <a:ext uri="{FF2B5EF4-FFF2-40B4-BE49-F238E27FC236}">
                <a16:creationId xmlns:a16="http://schemas.microsoft.com/office/drawing/2014/main" id="{3D87AB46-9C8F-FAD5-F36F-0A18C862FA5D}"/>
              </a:ext>
            </a:extLst>
          </p:cNvPr>
          <p:cNvGrpSpPr/>
          <p:nvPr/>
        </p:nvGrpSpPr>
        <p:grpSpPr>
          <a:xfrm>
            <a:off x="4935052" y="3894538"/>
            <a:ext cx="424347" cy="424347"/>
            <a:chOff x="4763647" y="4630861"/>
            <a:chExt cx="424347" cy="424347"/>
          </a:xfrm>
        </p:grpSpPr>
        <p:sp>
          <p:nvSpPr>
            <p:cNvPr id="76" name="楕円 75">
              <a:extLst>
                <a:ext uri="{FF2B5EF4-FFF2-40B4-BE49-F238E27FC236}">
                  <a16:creationId xmlns:a16="http://schemas.microsoft.com/office/drawing/2014/main" id="{A2DF2D19-E61D-7C85-2211-E678B7AB7045}"/>
                </a:ext>
              </a:extLst>
            </p:cNvPr>
            <p:cNvSpPr/>
            <p:nvPr/>
          </p:nvSpPr>
          <p:spPr>
            <a:xfrm>
              <a:off x="4763647" y="4630861"/>
              <a:ext cx="424347" cy="424347"/>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77" name="図 76" descr="アイコン&#10;&#10;自動的に生成された説明">
              <a:extLst>
                <a:ext uri="{FF2B5EF4-FFF2-40B4-BE49-F238E27FC236}">
                  <a16:creationId xmlns:a16="http://schemas.microsoft.com/office/drawing/2014/main" id="{4DF87705-EE1A-A4CF-022C-38FD94A9785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25376" y="4689302"/>
              <a:ext cx="313470" cy="313470"/>
            </a:xfrm>
            <a:prstGeom prst="rect">
              <a:avLst/>
            </a:prstGeom>
          </p:spPr>
        </p:pic>
      </p:grpSp>
      <p:grpSp>
        <p:nvGrpSpPr>
          <p:cNvPr id="78" name="グループ化 77">
            <a:extLst>
              <a:ext uri="{FF2B5EF4-FFF2-40B4-BE49-F238E27FC236}">
                <a16:creationId xmlns:a16="http://schemas.microsoft.com/office/drawing/2014/main" id="{6826F3A9-AB9E-A269-BD29-DFDF2552900C}"/>
              </a:ext>
            </a:extLst>
          </p:cNvPr>
          <p:cNvGrpSpPr/>
          <p:nvPr/>
        </p:nvGrpSpPr>
        <p:grpSpPr>
          <a:xfrm>
            <a:off x="6072778" y="4455116"/>
            <a:ext cx="424347" cy="424347"/>
            <a:chOff x="4763647" y="4205368"/>
            <a:chExt cx="424347" cy="424347"/>
          </a:xfrm>
        </p:grpSpPr>
        <p:sp>
          <p:nvSpPr>
            <p:cNvPr id="79" name="楕円 78">
              <a:extLst>
                <a:ext uri="{FF2B5EF4-FFF2-40B4-BE49-F238E27FC236}">
                  <a16:creationId xmlns:a16="http://schemas.microsoft.com/office/drawing/2014/main" id="{BEF278BF-25B6-50B5-E45A-A1DF162BC7FD}"/>
                </a:ext>
              </a:extLst>
            </p:cNvPr>
            <p:cNvSpPr/>
            <p:nvPr/>
          </p:nvSpPr>
          <p:spPr>
            <a:xfrm>
              <a:off x="4763647" y="4205368"/>
              <a:ext cx="424347" cy="424347"/>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80" name="図 79" descr="アイコン&#10;&#10;自動的に生成された説明">
              <a:extLst>
                <a:ext uri="{FF2B5EF4-FFF2-40B4-BE49-F238E27FC236}">
                  <a16:creationId xmlns:a16="http://schemas.microsoft.com/office/drawing/2014/main" id="{CBC1AA1E-B499-55AE-FFFB-E024D39354E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25376" y="4263809"/>
              <a:ext cx="313470" cy="313470"/>
            </a:xfrm>
            <a:prstGeom prst="rect">
              <a:avLst/>
            </a:prstGeom>
          </p:spPr>
        </p:pic>
      </p:grpSp>
      <p:grpSp>
        <p:nvGrpSpPr>
          <p:cNvPr id="81" name="グループ化 80">
            <a:extLst>
              <a:ext uri="{FF2B5EF4-FFF2-40B4-BE49-F238E27FC236}">
                <a16:creationId xmlns:a16="http://schemas.microsoft.com/office/drawing/2014/main" id="{92F50364-358E-14B0-6BBE-1A2C7C8ADA16}"/>
              </a:ext>
            </a:extLst>
          </p:cNvPr>
          <p:cNvGrpSpPr/>
          <p:nvPr/>
        </p:nvGrpSpPr>
        <p:grpSpPr>
          <a:xfrm>
            <a:off x="6072778" y="5282469"/>
            <a:ext cx="424347" cy="424347"/>
            <a:chOff x="4763647" y="4205368"/>
            <a:chExt cx="424347" cy="424347"/>
          </a:xfrm>
        </p:grpSpPr>
        <p:sp>
          <p:nvSpPr>
            <p:cNvPr id="82" name="楕円 81">
              <a:extLst>
                <a:ext uri="{FF2B5EF4-FFF2-40B4-BE49-F238E27FC236}">
                  <a16:creationId xmlns:a16="http://schemas.microsoft.com/office/drawing/2014/main" id="{4410FB28-697D-BBFA-FF7F-8D3676BB31F5}"/>
                </a:ext>
              </a:extLst>
            </p:cNvPr>
            <p:cNvSpPr/>
            <p:nvPr/>
          </p:nvSpPr>
          <p:spPr>
            <a:xfrm>
              <a:off x="4763647" y="4205368"/>
              <a:ext cx="424347" cy="424347"/>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83" name="図 82" descr="アイコン&#10;&#10;自動的に生成された説明">
              <a:extLst>
                <a:ext uri="{FF2B5EF4-FFF2-40B4-BE49-F238E27FC236}">
                  <a16:creationId xmlns:a16="http://schemas.microsoft.com/office/drawing/2014/main" id="{67295CC4-7273-C572-6299-7B9A64FAFF1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25376" y="4263809"/>
              <a:ext cx="313470" cy="313470"/>
            </a:xfrm>
            <a:prstGeom prst="rect">
              <a:avLst/>
            </a:prstGeom>
          </p:spPr>
        </p:pic>
      </p:grpSp>
      <p:grpSp>
        <p:nvGrpSpPr>
          <p:cNvPr id="84" name="グループ化 83">
            <a:extLst>
              <a:ext uri="{FF2B5EF4-FFF2-40B4-BE49-F238E27FC236}">
                <a16:creationId xmlns:a16="http://schemas.microsoft.com/office/drawing/2014/main" id="{2E36EF57-3D15-1CD2-CBF5-E7496463582B}"/>
              </a:ext>
            </a:extLst>
          </p:cNvPr>
          <p:cNvGrpSpPr/>
          <p:nvPr/>
        </p:nvGrpSpPr>
        <p:grpSpPr>
          <a:xfrm>
            <a:off x="6072778" y="5738877"/>
            <a:ext cx="424347" cy="424347"/>
            <a:chOff x="4763647" y="4205368"/>
            <a:chExt cx="424347" cy="424347"/>
          </a:xfrm>
        </p:grpSpPr>
        <p:sp>
          <p:nvSpPr>
            <p:cNvPr id="85" name="楕円 84">
              <a:extLst>
                <a:ext uri="{FF2B5EF4-FFF2-40B4-BE49-F238E27FC236}">
                  <a16:creationId xmlns:a16="http://schemas.microsoft.com/office/drawing/2014/main" id="{C2BA0D7C-FB9A-AD7C-61CF-9CCC01F1FD8B}"/>
                </a:ext>
              </a:extLst>
            </p:cNvPr>
            <p:cNvSpPr/>
            <p:nvPr/>
          </p:nvSpPr>
          <p:spPr>
            <a:xfrm>
              <a:off x="4763647" y="4205368"/>
              <a:ext cx="424347" cy="424347"/>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86" name="図 85" descr="アイコン&#10;&#10;自動的に生成された説明">
              <a:extLst>
                <a:ext uri="{FF2B5EF4-FFF2-40B4-BE49-F238E27FC236}">
                  <a16:creationId xmlns:a16="http://schemas.microsoft.com/office/drawing/2014/main" id="{A56E39AC-53FD-B567-0726-0CF0B74F23C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25376" y="4263809"/>
              <a:ext cx="313470" cy="313470"/>
            </a:xfrm>
            <a:prstGeom prst="rect">
              <a:avLst/>
            </a:prstGeom>
          </p:spPr>
        </p:pic>
      </p:grpSp>
      <p:grpSp>
        <p:nvGrpSpPr>
          <p:cNvPr id="87" name="グループ化 86">
            <a:extLst>
              <a:ext uri="{FF2B5EF4-FFF2-40B4-BE49-F238E27FC236}">
                <a16:creationId xmlns:a16="http://schemas.microsoft.com/office/drawing/2014/main" id="{3F4F5166-398F-04A2-1B3F-2B81825387C9}"/>
              </a:ext>
            </a:extLst>
          </p:cNvPr>
          <p:cNvGrpSpPr/>
          <p:nvPr/>
        </p:nvGrpSpPr>
        <p:grpSpPr>
          <a:xfrm>
            <a:off x="6072778" y="6197533"/>
            <a:ext cx="424347" cy="424347"/>
            <a:chOff x="4763647" y="4205368"/>
            <a:chExt cx="424347" cy="424347"/>
          </a:xfrm>
        </p:grpSpPr>
        <p:sp>
          <p:nvSpPr>
            <p:cNvPr id="88" name="楕円 87">
              <a:extLst>
                <a:ext uri="{FF2B5EF4-FFF2-40B4-BE49-F238E27FC236}">
                  <a16:creationId xmlns:a16="http://schemas.microsoft.com/office/drawing/2014/main" id="{9B7B2E00-C6A0-4F00-1EC4-E9436E0A7CCC}"/>
                </a:ext>
              </a:extLst>
            </p:cNvPr>
            <p:cNvSpPr/>
            <p:nvPr/>
          </p:nvSpPr>
          <p:spPr>
            <a:xfrm>
              <a:off x="4763647" y="4205368"/>
              <a:ext cx="424347" cy="424347"/>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89" name="図 88" descr="アイコン&#10;&#10;自動的に生成された説明">
              <a:extLst>
                <a:ext uri="{FF2B5EF4-FFF2-40B4-BE49-F238E27FC236}">
                  <a16:creationId xmlns:a16="http://schemas.microsoft.com/office/drawing/2014/main" id="{96708CB1-A6AC-B3F9-5230-FB2F0AD765F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25376" y="4263809"/>
              <a:ext cx="313470" cy="313470"/>
            </a:xfrm>
            <a:prstGeom prst="rect">
              <a:avLst/>
            </a:prstGeom>
          </p:spPr>
        </p:pic>
      </p:grpSp>
      <p:grpSp>
        <p:nvGrpSpPr>
          <p:cNvPr id="90" name="グループ化 89">
            <a:extLst>
              <a:ext uri="{FF2B5EF4-FFF2-40B4-BE49-F238E27FC236}">
                <a16:creationId xmlns:a16="http://schemas.microsoft.com/office/drawing/2014/main" id="{43A65D35-A5D4-3274-F734-A97F20C9A782}"/>
              </a:ext>
            </a:extLst>
          </p:cNvPr>
          <p:cNvGrpSpPr/>
          <p:nvPr/>
        </p:nvGrpSpPr>
        <p:grpSpPr>
          <a:xfrm>
            <a:off x="6072778" y="6691143"/>
            <a:ext cx="424347" cy="424347"/>
            <a:chOff x="4763647" y="4205368"/>
            <a:chExt cx="424347" cy="424347"/>
          </a:xfrm>
        </p:grpSpPr>
        <p:sp>
          <p:nvSpPr>
            <p:cNvPr id="91" name="楕円 90">
              <a:extLst>
                <a:ext uri="{FF2B5EF4-FFF2-40B4-BE49-F238E27FC236}">
                  <a16:creationId xmlns:a16="http://schemas.microsoft.com/office/drawing/2014/main" id="{54231392-3ACE-4A58-48CA-7FA07681A30E}"/>
                </a:ext>
              </a:extLst>
            </p:cNvPr>
            <p:cNvSpPr/>
            <p:nvPr/>
          </p:nvSpPr>
          <p:spPr>
            <a:xfrm>
              <a:off x="4763647" y="4205368"/>
              <a:ext cx="424347" cy="424347"/>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92" name="図 91" descr="アイコン&#10;&#10;自動的に生成された説明">
              <a:extLst>
                <a:ext uri="{FF2B5EF4-FFF2-40B4-BE49-F238E27FC236}">
                  <a16:creationId xmlns:a16="http://schemas.microsoft.com/office/drawing/2014/main" id="{B985E468-DDD4-EA19-E4FC-DCC2A882B5A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25376" y="4263809"/>
              <a:ext cx="313470" cy="313470"/>
            </a:xfrm>
            <a:prstGeom prst="rect">
              <a:avLst/>
            </a:prstGeom>
          </p:spPr>
        </p:pic>
      </p:grpSp>
      <p:grpSp>
        <p:nvGrpSpPr>
          <p:cNvPr id="93" name="グループ化 92">
            <a:extLst>
              <a:ext uri="{FF2B5EF4-FFF2-40B4-BE49-F238E27FC236}">
                <a16:creationId xmlns:a16="http://schemas.microsoft.com/office/drawing/2014/main" id="{A4D49ABD-487E-0B05-FFA2-0B18F6A461FB}"/>
              </a:ext>
            </a:extLst>
          </p:cNvPr>
          <p:cNvGrpSpPr/>
          <p:nvPr/>
        </p:nvGrpSpPr>
        <p:grpSpPr>
          <a:xfrm>
            <a:off x="6072778" y="7124001"/>
            <a:ext cx="424347" cy="424347"/>
            <a:chOff x="4763647" y="4205368"/>
            <a:chExt cx="424347" cy="424347"/>
          </a:xfrm>
        </p:grpSpPr>
        <p:sp>
          <p:nvSpPr>
            <p:cNvPr id="94" name="楕円 93">
              <a:extLst>
                <a:ext uri="{FF2B5EF4-FFF2-40B4-BE49-F238E27FC236}">
                  <a16:creationId xmlns:a16="http://schemas.microsoft.com/office/drawing/2014/main" id="{426130A6-EF78-E189-1F01-45E8C68E7112}"/>
                </a:ext>
              </a:extLst>
            </p:cNvPr>
            <p:cNvSpPr/>
            <p:nvPr/>
          </p:nvSpPr>
          <p:spPr>
            <a:xfrm>
              <a:off x="4763647" y="4205368"/>
              <a:ext cx="424347" cy="424347"/>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95" name="図 94" descr="アイコン&#10;&#10;自動的に生成された説明">
              <a:extLst>
                <a:ext uri="{FF2B5EF4-FFF2-40B4-BE49-F238E27FC236}">
                  <a16:creationId xmlns:a16="http://schemas.microsoft.com/office/drawing/2014/main" id="{8FEDBF46-284B-18CC-D504-D95ACABA06C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25376" y="4263809"/>
              <a:ext cx="313470" cy="313470"/>
            </a:xfrm>
            <a:prstGeom prst="rect">
              <a:avLst/>
            </a:prstGeom>
          </p:spPr>
        </p:pic>
      </p:grpSp>
      <p:grpSp>
        <p:nvGrpSpPr>
          <p:cNvPr id="96" name="グループ化 95">
            <a:extLst>
              <a:ext uri="{FF2B5EF4-FFF2-40B4-BE49-F238E27FC236}">
                <a16:creationId xmlns:a16="http://schemas.microsoft.com/office/drawing/2014/main" id="{0AD9B4C3-6674-4140-B722-5731A69B3B19}"/>
              </a:ext>
            </a:extLst>
          </p:cNvPr>
          <p:cNvGrpSpPr/>
          <p:nvPr/>
        </p:nvGrpSpPr>
        <p:grpSpPr>
          <a:xfrm>
            <a:off x="6072778" y="7575731"/>
            <a:ext cx="424347" cy="424347"/>
            <a:chOff x="4763647" y="4205368"/>
            <a:chExt cx="424347" cy="424347"/>
          </a:xfrm>
        </p:grpSpPr>
        <p:sp>
          <p:nvSpPr>
            <p:cNvPr id="97" name="楕円 96">
              <a:extLst>
                <a:ext uri="{FF2B5EF4-FFF2-40B4-BE49-F238E27FC236}">
                  <a16:creationId xmlns:a16="http://schemas.microsoft.com/office/drawing/2014/main" id="{2CEBB9E3-AFB3-89FC-451C-65CB09A89CF3}"/>
                </a:ext>
              </a:extLst>
            </p:cNvPr>
            <p:cNvSpPr/>
            <p:nvPr/>
          </p:nvSpPr>
          <p:spPr>
            <a:xfrm>
              <a:off x="4763647" y="4205368"/>
              <a:ext cx="424347" cy="424347"/>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98" name="図 97" descr="アイコン&#10;&#10;自動的に生成された説明">
              <a:extLst>
                <a:ext uri="{FF2B5EF4-FFF2-40B4-BE49-F238E27FC236}">
                  <a16:creationId xmlns:a16="http://schemas.microsoft.com/office/drawing/2014/main" id="{DB60FAE1-CDA1-48E7-11AD-7EAF7ECCBDC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25376" y="4263809"/>
              <a:ext cx="313470" cy="313470"/>
            </a:xfrm>
            <a:prstGeom prst="rect">
              <a:avLst/>
            </a:prstGeom>
          </p:spPr>
        </p:pic>
      </p:grpSp>
      <p:sp>
        <p:nvSpPr>
          <p:cNvPr id="99" name="テキスト ボックス 98">
            <a:extLst>
              <a:ext uri="{FF2B5EF4-FFF2-40B4-BE49-F238E27FC236}">
                <a16:creationId xmlns:a16="http://schemas.microsoft.com/office/drawing/2014/main" id="{CBE286E6-2D21-CDD9-ED71-C360661DD6AC}"/>
              </a:ext>
            </a:extLst>
          </p:cNvPr>
          <p:cNvSpPr txBox="1"/>
          <p:nvPr/>
        </p:nvSpPr>
        <p:spPr>
          <a:xfrm>
            <a:off x="619048" y="8075991"/>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49. ISMS</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におけるリスクアセスメントおよびリスク対応に関する作業の概要</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0" name="スライド番号プレースホルダー 4">
            <a:extLst>
              <a:ext uri="{FF2B5EF4-FFF2-40B4-BE49-F238E27FC236}">
                <a16:creationId xmlns:a16="http://schemas.microsoft.com/office/drawing/2014/main" id="{E0749151-F423-F047-2797-D167FF9FFD72}"/>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11</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697663196"/>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スライド番号プレースホルダー 4">
            <a:extLst>
              <a:ext uri="{FF2B5EF4-FFF2-40B4-BE49-F238E27FC236}">
                <a16:creationId xmlns:a16="http://schemas.microsoft.com/office/drawing/2014/main" id="{0E765F41-955D-0B22-666B-1048B0B06858}"/>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11</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テキスト プレースホルダー 2">
            <a:extLst>
              <a:ext uri="{FF2B5EF4-FFF2-40B4-BE49-F238E27FC236}">
                <a16:creationId xmlns:a16="http://schemas.microsoft.com/office/drawing/2014/main" id="{24D3DAD2-095D-37AA-0C9C-966E26CF60B1}"/>
              </a:ext>
            </a:extLst>
          </p:cNvPr>
          <p:cNvSpPr>
            <a:spLocks noGrp="1"/>
          </p:cNvSpPr>
          <p:nvPr>
            <p:ph type="body" sz="quarter" idx="14"/>
          </p:nvPr>
        </p:nvSpPr>
        <p:spPr/>
        <p:txBody>
          <a:bodyPr/>
          <a:lstStyle/>
          <a:p>
            <a:r>
              <a:rPr lang="en-US" altLang="ja-JP"/>
              <a:t>11-2</a:t>
            </a:r>
            <a:r>
              <a:rPr kumimoji="1" lang="en-US" altLang="ja-JP"/>
              <a:t>-1. </a:t>
            </a:r>
            <a:r>
              <a:rPr lang="ja-JP" altLang="en-US"/>
              <a:t>リスク基準の確立</a:t>
            </a:r>
            <a:endParaRPr kumimoji="1" lang="ja-JP" altLang="en-US"/>
          </a:p>
        </p:txBody>
      </p:sp>
      <p:sp>
        <p:nvSpPr>
          <p:cNvPr id="6" name="テキスト プレースホルダー 2">
            <a:extLst>
              <a:ext uri="{FF2B5EF4-FFF2-40B4-BE49-F238E27FC236}">
                <a16:creationId xmlns:a16="http://schemas.microsoft.com/office/drawing/2014/main" id="{E60F4A19-D6D0-3DCE-E3CC-97262CAC8C80}"/>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11</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リスクマネジメント</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11-2.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リスクマネジメント：リスクアセスメント</a:t>
            </a:r>
          </a:p>
        </p:txBody>
      </p:sp>
      <p:sp>
        <p:nvSpPr>
          <p:cNvPr id="7" name="四角形: 角を丸くする 6">
            <a:extLst>
              <a:ext uri="{FF2B5EF4-FFF2-40B4-BE49-F238E27FC236}">
                <a16:creationId xmlns:a16="http://schemas.microsoft.com/office/drawing/2014/main" id="{A76EB89A-78E1-4575-22F6-36CBB2079DE4}"/>
              </a:ext>
            </a:extLst>
          </p:cNvPr>
          <p:cNvSpPr/>
          <p:nvPr/>
        </p:nvSpPr>
        <p:spPr>
          <a:xfrm>
            <a:off x="622800" y="8170561"/>
            <a:ext cx="5612400" cy="816021"/>
          </a:xfrm>
          <a:prstGeom prst="roundRect">
            <a:avLst/>
          </a:prstGeom>
          <a:ln w="19050">
            <a:prstDash val="sysDash"/>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四角形: 角を丸くする 7">
            <a:extLst>
              <a:ext uri="{FF2B5EF4-FFF2-40B4-BE49-F238E27FC236}">
                <a16:creationId xmlns:a16="http://schemas.microsoft.com/office/drawing/2014/main" id="{5E891EFE-167E-D3BD-885B-DBE55C768DFA}"/>
              </a:ext>
            </a:extLst>
          </p:cNvPr>
          <p:cNvSpPr/>
          <p:nvPr/>
        </p:nvSpPr>
        <p:spPr>
          <a:xfrm>
            <a:off x="626552" y="5024406"/>
            <a:ext cx="5612400" cy="816021"/>
          </a:xfrm>
          <a:prstGeom prst="roundRect">
            <a:avLst/>
          </a:prstGeom>
          <a:ln w="19050">
            <a:prstDash val="sysDash"/>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四角形: 角を丸くする 8">
            <a:extLst>
              <a:ext uri="{FF2B5EF4-FFF2-40B4-BE49-F238E27FC236}">
                <a16:creationId xmlns:a16="http://schemas.microsoft.com/office/drawing/2014/main" id="{64D4A558-6166-400B-FC20-E94457C3B8B6}"/>
              </a:ext>
            </a:extLst>
          </p:cNvPr>
          <p:cNvSpPr/>
          <p:nvPr/>
        </p:nvSpPr>
        <p:spPr>
          <a:xfrm>
            <a:off x="622800" y="6114197"/>
            <a:ext cx="5612400" cy="1847412"/>
          </a:xfrm>
          <a:prstGeom prst="roundRect">
            <a:avLst/>
          </a:prstGeom>
          <a:ln w="19050">
            <a:prstDash val="sysDash"/>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テキスト プレースホルダー 4">
            <a:extLst>
              <a:ext uri="{FF2B5EF4-FFF2-40B4-BE49-F238E27FC236}">
                <a16:creationId xmlns:a16="http://schemas.microsoft.com/office/drawing/2014/main" id="{5A8266C1-CF12-76FB-8763-3D46F6F0BC47}"/>
              </a:ext>
            </a:extLst>
          </p:cNvPr>
          <p:cNvSpPr txBox="1">
            <a:spLocks/>
          </p:cNvSpPr>
          <p:nvPr/>
        </p:nvSpPr>
        <p:spPr>
          <a:xfrm>
            <a:off x="619048" y="2260330"/>
            <a:ext cx="5612400" cy="1890298"/>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リスクアセスメントを実施するにあたって、リスクの重大性を評価するための目安となる条件を決める必要があります。その条件のことをリスク基準と言います。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では、リスク基準に「リスク受容基準」と「情報セキュリティリスクアセスメントを実施するための基準」を含むよう明示されています。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2" name="表 11">
            <a:extLst>
              <a:ext uri="{FF2B5EF4-FFF2-40B4-BE49-F238E27FC236}">
                <a16:creationId xmlns:a16="http://schemas.microsoft.com/office/drawing/2014/main" id="{73765236-3785-4ED3-E1DA-B736808DBB68}"/>
              </a:ext>
            </a:extLst>
          </p:cNvPr>
          <p:cNvGraphicFramePr>
            <a:graphicFrameLocks noGrp="1"/>
          </p:cNvGraphicFramePr>
          <p:nvPr/>
        </p:nvGraphicFramePr>
        <p:xfrm>
          <a:off x="622800" y="3019464"/>
          <a:ext cx="5612400" cy="18364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466829181"/>
                    </a:ext>
                  </a:extLst>
                </a:gridCol>
              </a:tblGrid>
              <a:tr h="1723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1">
                          <a:latin typeface="+mn-ea"/>
                          <a:ea typeface="+mn-ea"/>
                        </a:rPr>
                        <a:t>リスク受容基準</a:t>
                      </a:r>
                      <a:endParaRPr lang="en-US" altLang="ja-JP" sz="1050" b="1">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611651617"/>
                  </a:ext>
                </a:extLst>
              </a:tr>
              <a:tr h="118776">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lang="ja-JP" altLang="en-US" sz="1050">
                          <a:latin typeface="+mn-ea"/>
                          <a:ea typeface="+mn-ea"/>
                        </a:rPr>
                        <a:t>どの程度のリスクであれば受け入れることが可能かの判断基準です。</a:t>
                      </a:r>
                      <a:br>
                        <a:rPr lang="en-US" altLang="ja-JP" sz="1050">
                          <a:latin typeface="+mn-ea"/>
                          <a:ea typeface="+mn-ea"/>
                        </a:rPr>
                      </a:br>
                      <a:r>
                        <a:rPr lang="ja-JP" altLang="en-US" sz="1050">
                          <a:latin typeface="+mn-ea"/>
                          <a:ea typeface="+mn-ea"/>
                        </a:rPr>
                        <a:t>あるリスクに対して、どの程度のレベル感や優先順位でリスク対応を実施するのか、リスクが顕在化した際にどの程度の大きさまでなら許容するのかを明確にする必要があります。</a:t>
                      </a:r>
                      <a:endParaRPr lang="en-US" altLang="ja-JP" sz="105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033508634"/>
                  </a:ext>
                </a:extLst>
              </a:tr>
              <a:tr h="118776">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lang="ja-JP" altLang="en-US" sz="1050" b="1">
                          <a:solidFill>
                            <a:schemeClr val="bg1"/>
                          </a:solidFill>
                          <a:latin typeface="+mn-ea"/>
                          <a:ea typeface="+mn-ea"/>
                        </a:rPr>
                        <a:t>情報セキュリティリスクアセスメントを実施するための基準</a:t>
                      </a:r>
                      <a:endParaRPr lang="en-US" altLang="ja-JP" sz="105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871676441"/>
                  </a:ext>
                </a:extLst>
              </a:tr>
              <a:tr h="118776">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lang="ja-JP" altLang="en-US" sz="1050">
                          <a:latin typeface="+mn-ea"/>
                          <a:ea typeface="+mn-ea"/>
                        </a:rPr>
                        <a:t>いつ、どのようなときにリスクアセスメントを実施するのかを決める要件です。</a:t>
                      </a:r>
                      <a:br>
                        <a:rPr lang="en-US" altLang="ja-JP" sz="1050">
                          <a:latin typeface="+mn-ea"/>
                          <a:ea typeface="+mn-ea"/>
                        </a:rPr>
                      </a:br>
                      <a:r>
                        <a:rPr lang="ja-JP" altLang="en-US" sz="1050">
                          <a:latin typeface="+mn-ea"/>
                          <a:ea typeface="+mn-ea"/>
                        </a:rPr>
                        <a:t>リスクアセスメントの実施条件や実施時期、タイミングや頻度などを明確にする必要があります。</a:t>
                      </a:r>
                      <a:endParaRPr lang="en-US" altLang="ja-JP" sz="105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90435379"/>
                  </a:ext>
                </a:extLst>
              </a:tr>
            </a:tbl>
          </a:graphicData>
        </a:graphic>
      </p:graphicFrame>
      <p:sp>
        <p:nvSpPr>
          <p:cNvPr id="13" name="テキスト プレースホルダー 3">
            <a:extLst>
              <a:ext uri="{FF2B5EF4-FFF2-40B4-BE49-F238E27FC236}">
                <a16:creationId xmlns:a16="http://schemas.microsoft.com/office/drawing/2014/main" id="{7A525453-F372-A2C1-D7BC-75181F54831A}"/>
              </a:ext>
            </a:extLst>
          </p:cNvPr>
          <p:cNvSpPr txBox="1">
            <a:spLocks/>
          </p:cNvSpPr>
          <p:nvPr/>
        </p:nvSpPr>
        <p:spPr>
          <a:xfrm>
            <a:off x="622800" y="2000244"/>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必要なリスク基準</a:t>
            </a:r>
          </a:p>
        </p:txBody>
      </p:sp>
      <p:sp>
        <p:nvSpPr>
          <p:cNvPr id="14" name="四角形: 角を丸くする 13">
            <a:extLst>
              <a:ext uri="{FF2B5EF4-FFF2-40B4-BE49-F238E27FC236}">
                <a16:creationId xmlns:a16="http://schemas.microsoft.com/office/drawing/2014/main" id="{458629DA-3E52-D7FA-3055-4063D28DA4EE}"/>
              </a:ext>
            </a:extLst>
          </p:cNvPr>
          <p:cNvSpPr/>
          <p:nvPr/>
        </p:nvSpPr>
        <p:spPr>
          <a:xfrm>
            <a:off x="771666" y="5278536"/>
            <a:ext cx="1885809" cy="448006"/>
          </a:xfrm>
          <a:prstGeom prst="roundRect">
            <a:avLst/>
          </a:prstGeom>
          <a:solidFill>
            <a:schemeClr val="accent4">
              <a:lumMod val="20000"/>
              <a:lumOff val="80000"/>
            </a:schemeClr>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状況の確定</a:t>
            </a:r>
          </a:p>
        </p:txBody>
      </p:sp>
      <p:sp>
        <p:nvSpPr>
          <p:cNvPr id="15" name="四角形: 角を丸くする 14">
            <a:extLst>
              <a:ext uri="{FF2B5EF4-FFF2-40B4-BE49-F238E27FC236}">
                <a16:creationId xmlns:a16="http://schemas.microsoft.com/office/drawing/2014/main" id="{989D3032-3E6F-1C5B-FDD3-AB8860F900B7}"/>
              </a:ext>
            </a:extLst>
          </p:cNvPr>
          <p:cNvSpPr/>
          <p:nvPr/>
        </p:nvSpPr>
        <p:spPr>
          <a:xfrm>
            <a:off x="771666" y="6229897"/>
            <a:ext cx="1885809" cy="448006"/>
          </a:xfrm>
          <a:prstGeom prst="roundRect">
            <a:avLst/>
          </a:prstGeom>
          <a:solidFill>
            <a:schemeClr val="accent5">
              <a:lumMod val="20000"/>
              <a:lumOff val="80000"/>
            </a:schemeClr>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リスクの特定</a:t>
            </a:r>
          </a:p>
        </p:txBody>
      </p:sp>
      <p:sp>
        <p:nvSpPr>
          <p:cNvPr id="16" name="四角形: 角を丸くする 15">
            <a:extLst>
              <a:ext uri="{FF2B5EF4-FFF2-40B4-BE49-F238E27FC236}">
                <a16:creationId xmlns:a16="http://schemas.microsoft.com/office/drawing/2014/main" id="{AE51D4B6-7D6A-7F18-6CE3-B7E6B1F20876}"/>
              </a:ext>
            </a:extLst>
          </p:cNvPr>
          <p:cNvSpPr/>
          <p:nvPr/>
        </p:nvSpPr>
        <p:spPr>
          <a:xfrm>
            <a:off x="771666" y="6822301"/>
            <a:ext cx="1885809" cy="448006"/>
          </a:xfrm>
          <a:prstGeom prst="roundRect">
            <a:avLst/>
          </a:prstGeom>
          <a:solidFill>
            <a:schemeClr val="accent5">
              <a:lumMod val="20000"/>
              <a:lumOff val="80000"/>
            </a:schemeClr>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リスクの分析</a:t>
            </a:r>
          </a:p>
        </p:txBody>
      </p:sp>
      <p:sp>
        <p:nvSpPr>
          <p:cNvPr id="17" name="四角形: 角を丸くする 16">
            <a:extLst>
              <a:ext uri="{FF2B5EF4-FFF2-40B4-BE49-F238E27FC236}">
                <a16:creationId xmlns:a16="http://schemas.microsoft.com/office/drawing/2014/main" id="{F19D6AB4-4AA9-DF7C-35C6-FB470C730797}"/>
              </a:ext>
            </a:extLst>
          </p:cNvPr>
          <p:cNvSpPr/>
          <p:nvPr/>
        </p:nvSpPr>
        <p:spPr>
          <a:xfrm>
            <a:off x="771666" y="7410011"/>
            <a:ext cx="1885809" cy="448006"/>
          </a:xfrm>
          <a:prstGeom prst="roundRect">
            <a:avLst/>
          </a:prstGeom>
          <a:solidFill>
            <a:schemeClr val="accent5">
              <a:lumMod val="20000"/>
              <a:lumOff val="80000"/>
            </a:schemeClr>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リスクの評価</a:t>
            </a:r>
          </a:p>
        </p:txBody>
      </p:sp>
      <p:sp>
        <p:nvSpPr>
          <p:cNvPr id="18" name="四角形: 角を丸くする 17">
            <a:extLst>
              <a:ext uri="{FF2B5EF4-FFF2-40B4-BE49-F238E27FC236}">
                <a16:creationId xmlns:a16="http://schemas.microsoft.com/office/drawing/2014/main" id="{0A7B81CA-6E95-0571-0F19-616F15851B79}"/>
              </a:ext>
            </a:extLst>
          </p:cNvPr>
          <p:cNvSpPr/>
          <p:nvPr/>
        </p:nvSpPr>
        <p:spPr>
          <a:xfrm>
            <a:off x="771665" y="8354569"/>
            <a:ext cx="1885809" cy="448006"/>
          </a:xfrm>
          <a:prstGeom prst="roundRect">
            <a:avLst/>
          </a:prstGeom>
          <a:solidFill>
            <a:schemeClr val="accent6">
              <a:lumMod val="20000"/>
              <a:lumOff val="80000"/>
            </a:schemeClr>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リスク対応</a:t>
            </a:r>
          </a:p>
        </p:txBody>
      </p:sp>
      <p:sp>
        <p:nvSpPr>
          <p:cNvPr id="19" name="テキスト プレースホルダー 4">
            <a:extLst>
              <a:ext uri="{FF2B5EF4-FFF2-40B4-BE49-F238E27FC236}">
                <a16:creationId xmlns:a16="http://schemas.microsoft.com/office/drawing/2014/main" id="{3217EFA3-0E56-1138-1156-859B69624428}"/>
              </a:ext>
            </a:extLst>
          </p:cNvPr>
          <p:cNvSpPr txBox="1">
            <a:spLocks/>
          </p:cNvSpPr>
          <p:nvPr/>
        </p:nvSpPr>
        <p:spPr>
          <a:xfrm>
            <a:off x="2939980" y="5326603"/>
            <a:ext cx="3291468" cy="351871"/>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・組織の状況を把握する</a:t>
            </a: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050" b="1" i="0" u="none" strike="noStrike" kern="1200" cap="none" spc="0" normalizeH="0" baseline="0" noProof="0">
                <a:ln>
                  <a:noFill/>
                </a:ln>
                <a:solidFill>
                  <a:srgbClr val="FF0000"/>
                </a:solidFill>
                <a:effectLst/>
                <a:uLnTx/>
                <a:uFillTx/>
                <a:latin typeface="メイリオ"/>
                <a:ea typeface="メイリオ"/>
                <a:cs typeface="+mn-cs"/>
              </a:rPr>
              <a:t>リスク基準を策定する</a:t>
            </a:r>
            <a:endParaRPr kumimoji="1" lang="en-US" altLang="ja-JP" sz="1050" b="1" i="0" u="none" strike="noStrike" kern="1200" cap="none" spc="0" normalizeH="0" baseline="0" noProof="0">
              <a:ln>
                <a:noFill/>
              </a:ln>
              <a:solidFill>
                <a:srgbClr val="FF0000"/>
              </a:solidFill>
              <a:effectLst/>
              <a:uLnTx/>
              <a:uFillTx/>
              <a:latin typeface="メイリオ"/>
              <a:ea typeface="メイリオ"/>
              <a:cs typeface="+mn-cs"/>
            </a:endParaRPr>
          </a:p>
        </p:txBody>
      </p:sp>
      <p:sp>
        <p:nvSpPr>
          <p:cNvPr id="20" name="テキスト プレースホルダー 4">
            <a:extLst>
              <a:ext uri="{FF2B5EF4-FFF2-40B4-BE49-F238E27FC236}">
                <a16:creationId xmlns:a16="http://schemas.microsoft.com/office/drawing/2014/main" id="{3BA0A87E-2A20-7ADF-74FD-D2DA5DA94E51}"/>
              </a:ext>
            </a:extLst>
          </p:cNvPr>
          <p:cNvSpPr txBox="1">
            <a:spLocks/>
          </p:cNvSpPr>
          <p:nvPr/>
        </p:nvSpPr>
        <p:spPr>
          <a:xfrm>
            <a:off x="2939980" y="6326771"/>
            <a:ext cx="3291468" cy="254258"/>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・リスクを発見、認識、記述する</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1" name="テキスト プレースホルダー 4">
            <a:extLst>
              <a:ext uri="{FF2B5EF4-FFF2-40B4-BE49-F238E27FC236}">
                <a16:creationId xmlns:a16="http://schemas.microsoft.com/office/drawing/2014/main" id="{A472AE98-D7DC-2F56-12A9-08A30A1B3425}"/>
              </a:ext>
            </a:extLst>
          </p:cNvPr>
          <p:cNvSpPr txBox="1">
            <a:spLocks/>
          </p:cNvSpPr>
          <p:nvPr/>
        </p:nvSpPr>
        <p:spPr>
          <a:xfrm>
            <a:off x="2939980" y="6919188"/>
            <a:ext cx="3291468" cy="254258"/>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・特定されたリスクのリスクレベルを算出する</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2" name="テキスト プレースホルダー 4">
            <a:extLst>
              <a:ext uri="{FF2B5EF4-FFF2-40B4-BE49-F238E27FC236}">
                <a16:creationId xmlns:a16="http://schemas.microsoft.com/office/drawing/2014/main" id="{9745679C-D539-58CA-D5B6-45BEB533C2E7}"/>
              </a:ext>
            </a:extLst>
          </p:cNvPr>
          <p:cNvSpPr txBox="1">
            <a:spLocks/>
          </p:cNvSpPr>
          <p:nvPr/>
        </p:nvSpPr>
        <p:spPr>
          <a:xfrm>
            <a:off x="2939980" y="7450980"/>
            <a:ext cx="3291468" cy="366068"/>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050" b="1" i="0" u="none" strike="noStrike" kern="1200" cap="none" spc="0" normalizeH="0" baseline="0" noProof="0">
                <a:ln>
                  <a:noFill/>
                </a:ln>
                <a:solidFill>
                  <a:srgbClr val="FF0000"/>
                </a:solidFill>
                <a:effectLst/>
                <a:uLnTx/>
                <a:uFillTx/>
                <a:latin typeface="メイリオ"/>
                <a:ea typeface="メイリオ"/>
                <a:cs typeface="+mn-cs"/>
              </a:rPr>
              <a:t>リスク分析の結果をリスク基準と比較する</a:t>
            </a: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・対策の必要性の有無、優先順位を決定する</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3" name="テキスト プレースホルダー 4">
            <a:extLst>
              <a:ext uri="{FF2B5EF4-FFF2-40B4-BE49-F238E27FC236}">
                <a16:creationId xmlns:a16="http://schemas.microsoft.com/office/drawing/2014/main" id="{DA7A01FA-0A39-43CA-C32C-761AA3965EB3}"/>
              </a:ext>
            </a:extLst>
          </p:cNvPr>
          <p:cNvSpPr txBox="1">
            <a:spLocks/>
          </p:cNvSpPr>
          <p:nvPr/>
        </p:nvSpPr>
        <p:spPr>
          <a:xfrm>
            <a:off x="2939980" y="8451443"/>
            <a:ext cx="3291468" cy="254258"/>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・リスク対応計画を策定する</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4" name="矢印: 下 23">
            <a:extLst>
              <a:ext uri="{FF2B5EF4-FFF2-40B4-BE49-F238E27FC236}">
                <a16:creationId xmlns:a16="http://schemas.microsoft.com/office/drawing/2014/main" id="{36BEEAF4-0949-D711-453E-A9F446894E20}"/>
              </a:ext>
            </a:extLst>
          </p:cNvPr>
          <p:cNvSpPr/>
          <p:nvPr/>
        </p:nvSpPr>
        <p:spPr>
          <a:xfrm>
            <a:off x="1487453" y="5840427"/>
            <a:ext cx="482600" cy="352895"/>
          </a:xfrm>
          <a:prstGeom prst="downArrow">
            <a:avLst/>
          </a:prstGeom>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5" name="矢印: 下 24">
            <a:extLst>
              <a:ext uri="{FF2B5EF4-FFF2-40B4-BE49-F238E27FC236}">
                <a16:creationId xmlns:a16="http://schemas.microsoft.com/office/drawing/2014/main" id="{2C6AEA56-C762-4BB3-96E3-A49766896D7F}"/>
              </a:ext>
            </a:extLst>
          </p:cNvPr>
          <p:cNvSpPr/>
          <p:nvPr/>
        </p:nvSpPr>
        <p:spPr>
          <a:xfrm>
            <a:off x="1487453" y="7909670"/>
            <a:ext cx="482600" cy="352895"/>
          </a:xfrm>
          <a:prstGeom prst="downArrow">
            <a:avLst/>
          </a:prstGeom>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メイリオ"/>
              <a:ea typeface="メイリオ"/>
              <a:cs typeface="+mn-cs"/>
            </a:endParaRPr>
          </a:p>
        </p:txBody>
      </p:sp>
    </p:spTree>
    <p:extLst>
      <p:ext uri="{BB962C8B-B14F-4D97-AF65-F5344CB8AC3E}">
        <p14:creationId xmlns:p14="http://schemas.microsoft.com/office/powerpoint/2010/main" val="1873073148"/>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 5">
            <a:extLst>
              <a:ext uri="{FF2B5EF4-FFF2-40B4-BE49-F238E27FC236}">
                <a16:creationId xmlns:a16="http://schemas.microsoft.com/office/drawing/2014/main" id="{F788E47E-84FC-05CC-14E5-BD3BDE08A266}"/>
              </a:ext>
            </a:extLst>
          </p:cNvPr>
          <p:cNvGraphicFramePr>
            <a:graphicFrameLocks noGrp="1"/>
          </p:cNvGraphicFramePr>
          <p:nvPr/>
        </p:nvGraphicFramePr>
        <p:xfrm>
          <a:off x="622800" y="3171940"/>
          <a:ext cx="5612400" cy="4594860"/>
        </p:xfrm>
        <a:graphic>
          <a:graphicData uri="http://schemas.openxmlformats.org/drawingml/2006/table">
            <a:tbl>
              <a:tblPr firstRow="1" bandRow="1">
                <a:tableStyleId>{5C22544A-7EE6-4342-B048-85BDC9FD1C3A}</a:tableStyleId>
              </a:tblPr>
              <a:tblGrid>
                <a:gridCol w="1025024">
                  <a:extLst>
                    <a:ext uri="{9D8B030D-6E8A-4147-A177-3AD203B41FA5}">
                      <a16:colId xmlns:a16="http://schemas.microsoft.com/office/drawing/2014/main" val="3574551512"/>
                    </a:ext>
                  </a:extLst>
                </a:gridCol>
                <a:gridCol w="1962150">
                  <a:extLst>
                    <a:ext uri="{9D8B030D-6E8A-4147-A177-3AD203B41FA5}">
                      <a16:colId xmlns:a16="http://schemas.microsoft.com/office/drawing/2014/main" val="789933111"/>
                    </a:ext>
                  </a:extLst>
                </a:gridCol>
                <a:gridCol w="1312613">
                  <a:extLst>
                    <a:ext uri="{9D8B030D-6E8A-4147-A177-3AD203B41FA5}">
                      <a16:colId xmlns:a16="http://schemas.microsoft.com/office/drawing/2014/main" val="265005225"/>
                    </a:ext>
                  </a:extLst>
                </a:gridCol>
                <a:gridCol w="1312613">
                  <a:extLst>
                    <a:ext uri="{9D8B030D-6E8A-4147-A177-3AD203B41FA5}">
                      <a16:colId xmlns:a16="http://schemas.microsoft.com/office/drawing/2014/main" val="3710880944"/>
                    </a:ext>
                  </a:extLst>
                </a:gridCol>
              </a:tblGrid>
              <a:tr h="195213">
                <a:tc>
                  <a:txBody>
                    <a:bodyPr/>
                    <a:lstStyle/>
                    <a:p>
                      <a:pPr algn="ctr"/>
                      <a:r>
                        <a:rPr kumimoji="1" lang="ja-JP" altLang="en-US" sz="1050">
                          <a:solidFill>
                            <a:schemeClr val="bg1"/>
                          </a:solidFill>
                          <a:latin typeface="+mn-lt"/>
                        </a:rPr>
                        <a:t>アプローチ</a:t>
                      </a:r>
                      <a:endParaRPr kumimoji="1" lang="en-US" altLang="ja-JP" sz="1050">
                        <a:solidFill>
                          <a:schemeClr val="bg1"/>
                        </a:solidFill>
                        <a:latin typeface="+mn-lt"/>
                      </a:endParaRPr>
                    </a:p>
                    <a:p>
                      <a:pPr algn="ctr"/>
                      <a:r>
                        <a:rPr kumimoji="1" lang="ja-JP" altLang="en-US" sz="1050">
                          <a:solidFill>
                            <a:schemeClr val="bg1"/>
                          </a:solidFill>
                          <a:latin typeface="+mn-lt"/>
                        </a:rPr>
                        <a:t>手法</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1050">
                          <a:solidFill>
                            <a:schemeClr val="bg1"/>
                          </a:solidFill>
                          <a:latin typeface="+mn-lt"/>
                        </a:rPr>
                        <a:t>概要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1050">
                          <a:solidFill>
                            <a:schemeClr val="bg1"/>
                          </a:solidFill>
                          <a:latin typeface="+mn-lt"/>
                        </a:rPr>
                        <a:t>メリット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1050">
                          <a:solidFill>
                            <a:schemeClr val="bg1"/>
                          </a:solidFill>
                          <a:latin typeface="+mn-lt"/>
                        </a:rPr>
                        <a:t>デメリット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193952641"/>
                  </a:ext>
                </a:extLst>
              </a:tr>
              <a:tr h="1952135">
                <a:tc>
                  <a:txBody>
                    <a:bodyPr/>
                    <a:lstStyle/>
                    <a:p>
                      <a:pPr algn="ctr"/>
                      <a:r>
                        <a:rPr kumimoji="1" lang="ja-JP" altLang="en-US" sz="1050" b="1">
                          <a:solidFill>
                            <a:sysClr val="windowText" lastClr="000000"/>
                          </a:solidFill>
                          <a:latin typeface="+mn-lt"/>
                        </a:rPr>
                        <a:t>資産ベースの</a:t>
                      </a:r>
                      <a:endParaRPr kumimoji="1" lang="en-US" altLang="ja-JP" sz="1050" b="1">
                        <a:solidFill>
                          <a:sysClr val="windowText" lastClr="000000"/>
                        </a:solidFill>
                        <a:latin typeface="+mn-lt"/>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a:solidFill>
                            <a:sysClr val="windowText" lastClr="000000"/>
                          </a:solidFill>
                          <a:latin typeface="+mn-lt"/>
                        </a:rPr>
                        <a:t>アプローチ</a:t>
                      </a:r>
                      <a:br>
                        <a:rPr kumimoji="1" lang="en-US" altLang="ja-JP" sz="1050" b="1">
                          <a:solidFill>
                            <a:sysClr val="windowText" lastClr="000000"/>
                          </a:solidFill>
                          <a:latin typeface="+mn-lt"/>
                        </a:rPr>
                      </a:br>
                      <a:endParaRPr kumimoji="1" lang="ja-JP" altLang="en-US" sz="1050" b="1">
                        <a:solidFill>
                          <a:sysClr val="windowText" lastClr="000000"/>
                        </a:solidFill>
                        <a:latin typeface="+mn-l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marL="171450" indent="-171450" algn="l">
                        <a:buFont typeface="Arial" panose="020B0604020202020204" pitchFamily="34" charset="0"/>
                        <a:buChar char="•"/>
                      </a:pPr>
                      <a:r>
                        <a:rPr kumimoji="1" lang="ja-JP" altLang="en-US" sz="1050" b="0">
                          <a:solidFill>
                            <a:sysClr val="windowText" lastClr="000000"/>
                          </a:solidFill>
                          <a:latin typeface="+mn-lt"/>
                        </a:rPr>
                        <a:t>資産、脅威及び脆弱性の検査を通じてリスクを特定しアセスメントを行う。</a:t>
                      </a:r>
                      <a:endParaRPr kumimoji="1" lang="en-US" altLang="ja-JP" sz="1050" b="0">
                        <a:solidFill>
                          <a:sysClr val="windowText" lastClr="000000"/>
                        </a:solidFill>
                        <a:latin typeface="+mn-lt"/>
                      </a:endParaRPr>
                    </a:p>
                    <a:p>
                      <a:pPr marL="171450" indent="-171450" algn="l">
                        <a:buFont typeface="Arial" panose="020B0604020202020204" pitchFamily="34" charset="0"/>
                        <a:buChar char="•"/>
                      </a:pPr>
                      <a:endParaRPr kumimoji="1" lang="en-US" altLang="ja-JP" sz="1050" b="0">
                        <a:solidFill>
                          <a:sysClr val="windowText" lastClr="000000"/>
                        </a:solidFill>
                        <a:latin typeface="+mn-lt"/>
                      </a:endParaRPr>
                    </a:p>
                    <a:p>
                      <a:pPr marL="171450" indent="-171450" algn="l">
                        <a:buFont typeface="Arial" panose="020B0604020202020204" pitchFamily="34" charset="0"/>
                        <a:buChar char="•"/>
                      </a:pPr>
                      <a:r>
                        <a:rPr kumimoji="1" lang="ja-JP" altLang="en-US" sz="1050" b="0">
                          <a:solidFill>
                            <a:sysClr val="windowText" lastClr="000000"/>
                          </a:solidFill>
                          <a:latin typeface="+mn-lt"/>
                        </a:rPr>
                        <a:t>資産は、その種類及び優先度に従って主要資産及び支援資産として特定できる。</a:t>
                      </a:r>
                      <a:endParaRPr kumimoji="1" lang="en-US" altLang="ja-JP" sz="1050" b="0">
                        <a:solidFill>
                          <a:sysClr val="windowText" lastClr="000000"/>
                        </a:solidFill>
                        <a:latin typeface="+mn-lt"/>
                      </a:endParaRPr>
                    </a:p>
                    <a:p>
                      <a:pPr marL="171450" indent="-171450" algn="l">
                        <a:buFont typeface="Arial" panose="020B0604020202020204" pitchFamily="34" charset="0"/>
                        <a:buChar char="•"/>
                      </a:pPr>
                      <a:endParaRPr kumimoji="1" lang="en-US" altLang="ja-JP" sz="1050" b="0">
                        <a:solidFill>
                          <a:sysClr val="windowText" lastClr="000000"/>
                        </a:solidFill>
                        <a:latin typeface="+mn-lt"/>
                      </a:endParaRPr>
                    </a:p>
                    <a:p>
                      <a:pPr marL="171450" indent="-171450" algn="l">
                        <a:buFont typeface="Arial" panose="020B0604020202020204" pitchFamily="34" charset="0"/>
                        <a:buChar char="•"/>
                      </a:pPr>
                      <a:r>
                        <a:rPr kumimoji="1" lang="ja-JP" altLang="en-US" sz="1050" b="0">
                          <a:solidFill>
                            <a:sysClr val="windowText" lastClr="000000"/>
                          </a:solidFill>
                          <a:latin typeface="+mn-lt"/>
                        </a:rPr>
                        <a:t>脅威は、資産の脆弱性につけ込み、対応する情報の機密性、完全性または可用性を侵害する。</a:t>
                      </a:r>
                      <a:endParaRPr kumimoji="1" lang="en-US" altLang="ja-JP" sz="1050" b="0">
                        <a:solidFill>
                          <a:sysClr val="windowText" lastClr="000000"/>
                        </a:solidFill>
                        <a:latin typeface="+mn-lt"/>
                      </a:endParaRPr>
                    </a:p>
                    <a:p>
                      <a:pPr marL="171450" indent="-171450" algn="l">
                        <a:buFont typeface="Arial" panose="020B0604020202020204" pitchFamily="34" charset="0"/>
                        <a:buChar char="•"/>
                      </a:pPr>
                      <a:endParaRPr kumimoji="1" lang="en-US" altLang="ja-JP" sz="1050" b="0">
                        <a:solidFill>
                          <a:sysClr val="windowText" lastClr="000000"/>
                        </a:solidFill>
                        <a:latin typeface="+mn-lt"/>
                      </a:endParaRPr>
                    </a:p>
                    <a:p>
                      <a:pPr marL="171450" indent="-171450" algn="l">
                        <a:buFont typeface="Arial" panose="020B0604020202020204" pitchFamily="34" charset="0"/>
                        <a:buChar char="•"/>
                      </a:pPr>
                      <a:r>
                        <a:rPr kumimoji="1" lang="ja-JP" altLang="en-US" sz="1050" b="0">
                          <a:solidFill>
                            <a:sysClr val="windowText" lastClr="000000"/>
                          </a:solidFill>
                          <a:latin typeface="+mn-lt"/>
                        </a:rPr>
                        <a:t>資産のリストを作成することが望ましい。</a:t>
                      </a:r>
                      <a:endParaRPr kumimoji="1" lang="ja-JP" altLang="en-US" sz="1050">
                        <a:solidFill>
                          <a:sysClr val="windowText" lastClr="000000"/>
                        </a:solidFill>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a:solidFill>
                            <a:sysClr val="windowText" lastClr="000000"/>
                          </a:solidFill>
                          <a:latin typeface="+mn-lt"/>
                        </a:rPr>
                        <a:t>資産、脅威及び脆弱性のすべての有効な組合せを</a:t>
                      </a:r>
                      <a:r>
                        <a:rPr kumimoji="1" lang="en-US" altLang="ja-JP" sz="1050" b="0">
                          <a:solidFill>
                            <a:sysClr val="windowText" lastClr="000000"/>
                          </a:solidFill>
                          <a:latin typeface="+mn-lt"/>
                        </a:rPr>
                        <a:t>ISMS</a:t>
                      </a:r>
                      <a:r>
                        <a:rPr kumimoji="1" lang="ja-JP" altLang="en-US" sz="1050" b="0">
                          <a:solidFill>
                            <a:sysClr val="windowText" lastClr="000000"/>
                          </a:solidFill>
                          <a:latin typeface="+mn-lt"/>
                        </a:rPr>
                        <a:t>の適用範囲で列挙することができれば、理論上はすべてのリスクが特定される。</a:t>
                      </a:r>
                      <a:endParaRPr kumimoji="1" lang="en-US" altLang="ja-JP" sz="1050" b="0">
                        <a:solidFill>
                          <a:sysClr val="windowText" lastClr="000000"/>
                        </a:solidFill>
                        <a:latin typeface="+mn-lt"/>
                      </a:endParaRPr>
                    </a:p>
                    <a:p>
                      <a:pPr algn="l"/>
                      <a:endParaRPr kumimoji="1" lang="ja-JP" altLang="en-US" sz="1050">
                        <a:solidFill>
                          <a:sysClr val="windowText" lastClr="000000"/>
                        </a:solidFill>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171450" indent="-171450" algn="l">
                        <a:buFont typeface="Arial" panose="020B0604020202020204" pitchFamily="34" charset="0"/>
                        <a:buChar char="•"/>
                      </a:pPr>
                      <a:r>
                        <a:rPr kumimoji="1" lang="ja-JP" altLang="en-US" sz="1050" b="0">
                          <a:solidFill>
                            <a:sysClr val="windowText" lastClr="000000"/>
                          </a:solidFill>
                          <a:latin typeface="+mn-lt"/>
                        </a:rPr>
                        <a:t>情報資産が増えたときに、資産のリストの行数が多くなる。</a:t>
                      </a:r>
                      <a:endParaRPr kumimoji="1" lang="en-US" altLang="ja-JP" sz="1050" b="0">
                        <a:solidFill>
                          <a:sysClr val="windowText" lastClr="000000"/>
                        </a:solidFill>
                        <a:latin typeface="+mn-lt"/>
                      </a:endParaRPr>
                    </a:p>
                    <a:p>
                      <a:pPr marL="171450" indent="-171450" algn="l">
                        <a:buFont typeface="Arial" panose="020B0604020202020204" pitchFamily="34" charset="0"/>
                        <a:buChar char="•"/>
                      </a:pPr>
                      <a:endParaRPr kumimoji="1" lang="en-US" altLang="ja-JP" sz="1050" b="0">
                        <a:solidFill>
                          <a:sysClr val="windowText" lastClr="000000"/>
                        </a:solidFill>
                        <a:latin typeface="+mn-lt"/>
                      </a:endParaRPr>
                    </a:p>
                    <a:p>
                      <a:pPr marL="171450" indent="-171450" algn="l">
                        <a:buFont typeface="Arial" panose="020B0604020202020204" pitchFamily="34" charset="0"/>
                        <a:buChar char="•"/>
                      </a:pPr>
                      <a:r>
                        <a:rPr kumimoji="1" lang="ja-JP" altLang="en-US" sz="1050" b="0">
                          <a:solidFill>
                            <a:sysClr val="windowText" lastClr="000000"/>
                          </a:solidFill>
                          <a:latin typeface="+mn-lt"/>
                        </a:rPr>
                        <a:t>同様のリスクを繰り返し記載したりしなければならない場合がある。</a:t>
                      </a:r>
                      <a:endParaRPr kumimoji="1" lang="ja-JP" altLang="en-US" sz="1050">
                        <a:solidFill>
                          <a:sysClr val="windowText" lastClr="000000"/>
                        </a:solidFill>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89446689"/>
                  </a:ext>
                </a:extLst>
              </a:tr>
              <a:tr h="159751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a:solidFill>
                            <a:sysClr val="windowText" lastClr="000000"/>
                          </a:solidFill>
                          <a:latin typeface="+mn-lt"/>
                        </a:rPr>
                        <a:t>事象ベースの</a:t>
                      </a:r>
                      <a:endParaRPr kumimoji="1" lang="en-US" altLang="ja-JP" sz="1050" b="1">
                        <a:solidFill>
                          <a:sysClr val="windowText" lastClr="000000"/>
                        </a:solidFill>
                        <a:latin typeface="+mn-lt"/>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a:solidFill>
                            <a:sysClr val="windowText" lastClr="000000"/>
                          </a:solidFill>
                          <a:latin typeface="+mn-lt"/>
                        </a:rPr>
                        <a:t>アプローチ</a:t>
                      </a:r>
                      <a:endParaRPr kumimoji="1" lang="en-US" altLang="ja-JP" sz="1050" b="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marL="171450" indent="-171450" algn="l">
                        <a:buFont typeface="Arial" panose="020B0604020202020204" pitchFamily="34" charset="0"/>
                        <a:buChar char="•"/>
                      </a:pPr>
                      <a:r>
                        <a:rPr kumimoji="1" lang="ja-JP" altLang="en-US" sz="1050" b="0">
                          <a:solidFill>
                            <a:sysClr val="windowText" lastClr="000000"/>
                          </a:solidFill>
                          <a:latin typeface="+mn-lt"/>
                        </a:rPr>
                        <a:t>事象及び結果の評価を通じてリスクを特定し、アセスメントを行う。</a:t>
                      </a:r>
                      <a:endParaRPr kumimoji="1" lang="en-US" altLang="ja-JP" sz="1050" b="0">
                        <a:solidFill>
                          <a:sysClr val="windowText" lastClr="000000"/>
                        </a:solidFill>
                        <a:latin typeface="+mn-lt"/>
                      </a:endParaRPr>
                    </a:p>
                    <a:p>
                      <a:pPr marL="171450" indent="-171450" algn="l">
                        <a:buFont typeface="Arial" panose="020B0604020202020204" pitchFamily="34" charset="0"/>
                        <a:buChar char="•"/>
                      </a:pPr>
                      <a:endParaRPr kumimoji="1" lang="en-US" altLang="ja-JP" sz="1050" b="0">
                        <a:solidFill>
                          <a:sysClr val="windowText" lastClr="000000"/>
                        </a:solidFill>
                        <a:latin typeface="+mn-lt"/>
                      </a:endParaRPr>
                    </a:p>
                    <a:p>
                      <a:pPr marL="171450" indent="-171450" algn="l">
                        <a:buFont typeface="Arial" panose="020B0604020202020204" pitchFamily="34" charset="0"/>
                        <a:buChar char="•"/>
                      </a:pPr>
                      <a:r>
                        <a:rPr kumimoji="1" lang="ja-JP" altLang="en-US" sz="1050" b="0">
                          <a:solidFill>
                            <a:sysClr val="windowText" lastClr="000000"/>
                          </a:solidFill>
                          <a:latin typeface="+mn-lt"/>
                        </a:rPr>
                        <a:t>事象及び結果は、トップマネジメントから見た懸念、リスク所有者及び組織の状況を決定する際に特定された要求事項によって発見できる。</a:t>
                      </a:r>
                      <a:endParaRPr kumimoji="1" lang="en-US" altLang="ja-JP" sz="1050" b="0">
                        <a:solidFill>
                          <a:sysClr val="windowText" lastClr="000000"/>
                        </a:solidFill>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a:solidFill>
                            <a:sysClr val="windowText" lastClr="000000"/>
                          </a:solidFill>
                          <a:latin typeface="+mn-lt"/>
                        </a:rPr>
                        <a:t>詳細なレベルで資産を特定することに多大な時間を費やすことなく、高いレベルまたは戦略的なシナリオを確立することができる。</a:t>
                      </a:r>
                      <a:endParaRPr kumimoji="1" lang="en-US" altLang="ja-JP" sz="1050" b="0">
                        <a:solidFill>
                          <a:sysClr val="windowText" lastClr="000000"/>
                        </a:solidFill>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171450" indent="-171450" algn="l">
                        <a:buFont typeface="Arial" panose="020B0604020202020204" pitchFamily="34" charset="0"/>
                        <a:buChar char="•"/>
                      </a:pPr>
                      <a:r>
                        <a:rPr kumimoji="1" lang="ja-JP" altLang="en-US" sz="1050" b="0">
                          <a:solidFill>
                            <a:sysClr val="windowText" lastClr="000000"/>
                          </a:solidFill>
                          <a:latin typeface="+mn-lt"/>
                        </a:rPr>
                        <a:t>網羅性において、資産ベースのアプローチに劣る。</a:t>
                      </a:r>
                      <a:endParaRPr kumimoji="1" lang="ja-JP" altLang="en-US" sz="1050">
                        <a:solidFill>
                          <a:sysClr val="windowText" lastClr="000000"/>
                        </a:solidFill>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75197375"/>
                  </a:ext>
                </a:extLst>
              </a:tr>
            </a:tbl>
          </a:graphicData>
        </a:graphic>
      </p:graphicFrame>
      <p:sp>
        <p:nvSpPr>
          <p:cNvPr id="3" name="テキスト プレースホルダー 2">
            <a:extLst>
              <a:ext uri="{FF2B5EF4-FFF2-40B4-BE49-F238E27FC236}">
                <a16:creationId xmlns:a16="http://schemas.microsoft.com/office/drawing/2014/main" id="{DD13228D-ADF4-D04C-19F1-F7E39A9081D2}"/>
              </a:ext>
            </a:extLst>
          </p:cNvPr>
          <p:cNvSpPr>
            <a:spLocks noGrp="1"/>
          </p:cNvSpPr>
          <p:nvPr>
            <p:ph type="body" sz="quarter" idx="14"/>
          </p:nvPr>
        </p:nvSpPr>
        <p:spPr/>
        <p:txBody>
          <a:bodyPr/>
          <a:lstStyle/>
          <a:p>
            <a:r>
              <a:rPr lang="en-US" altLang="ja-JP"/>
              <a:t>11</a:t>
            </a:r>
            <a:r>
              <a:rPr kumimoji="1" lang="en-US" altLang="ja-JP"/>
              <a:t>-2-2. </a:t>
            </a:r>
            <a:r>
              <a:rPr kumimoji="1" lang="ja-JP" altLang="en-US"/>
              <a:t>リスクの特定</a:t>
            </a:r>
          </a:p>
        </p:txBody>
      </p:sp>
      <p:sp>
        <p:nvSpPr>
          <p:cNvPr id="4" name="テキスト プレースホルダー 3">
            <a:extLst>
              <a:ext uri="{FF2B5EF4-FFF2-40B4-BE49-F238E27FC236}">
                <a16:creationId xmlns:a16="http://schemas.microsoft.com/office/drawing/2014/main" id="{E09FAF77-60BE-9A1F-2D64-1FE899C42029}"/>
              </a:ext>
            </a:extLst>
          </p:cNvPr>
          <p:cNvSpPr>
            <a:spLocks noGrp="1"/>
          </p:cNvSpPr>
          <p:nvPr>
            <p:ph type="body" sz="quarter" idx="16"/>
          </p:nvPr>
        </p:nvSpPr>
        <p:spPr>
          <a:xfrm>
            <a:off x="622800" y="2000244"/>
            <a:ext cx="5612400" cy="381000"/>
          </a:xfrm>
        </p:spPr>
        <p:txBody>
          <a:bodyPr/>
          <a:lstStyle/>
          <a:p>
            <a:r>
              <a:rPr lang="ja-JP" altLang="en-US"/>
              <a:t>リスク特定</a:t>
            </a:r>
            <a:endParaRPr lang="en-US" altLang="ja-JP"/>
          </a:p>
        </p:txBody>
      </p:sp>
      <p:sp>
        <p:nvSpPr>
          <p:cNvPr id="7" name="スライド番号プレースホルダー 4">
            <a:extLst>
              <a:ext uri="{FF2B5EF4-FFF2-40B4-BE49-F238E27FC236}">
                <a16:creationId xmlns:a16="http://schemas.microsoft.com/office/drawing/2014/main" id="{35FEE437-7352-04BC-DE32-22D98CF36E94}"/>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11</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ボックス 7">
            <a:extLst>
              <a:ext uri="{FF2B5EF4-FFF2-40B4-BE49-F238E27FC236}">
                <a16:creationId xmlns:a16="http://schemas.microsoft.com/office/drawing/2014/main" id="{0B7BA65B-8516-0BAD-C985-9AA98AD9C82B}"/>
              </a:ext>
            </a:extLst>
          </p:cNvPr>
          <p:cNvSpPr txBox="1"/>
          <p:nvPr/>
        </p:nvSpPr>
        <p:spPr>
          <a:xfrm>
            <a:off x="622800" y="2248165"/>
            <a:ext cx="5612400" cy="73866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　リスクアセスメントの</a:t>
            </a:r>
            <a:r>
              <a:rPr kumimoji="0" lang="en-US" altLang="ja-JP" sz="1050" b="0" i="0" u="none" strike="noStrike" kern="1200" cap="none" spc="0" normalizeH="0" baseline="0" noProof="0">
                <a:ln>
                  <a:noFill/>
                </a:ln>
                <a:solidFill>
                  <a:srgbClr val="333333"/>
                </a:solidFill>
                <a:effectLst/>
                <a:uLnTx/>
                <a:uFillTx/>
                <a:latin typeface="メイリオ"/>
                <a:ea typeface="メイリオ"/>
                <a:cs typeface="+mn-cs"/>
              </a:rPr>
              <a:t>1</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つ目のプロセスである「リスク特定」について説明します。リスク特定とは、「リスクを発見、認識及び記述するプロセス」</a:t>
            </a:r>
            <a:r>
              <a:rPr kumimoji="1" lang="en-US" altLang="ja-JP" sz="600" b="1" i="0" u="none" strike="noStrike" kern="1200" cap="none" spc="0" normalizeH="0" baseline="30000" noProof="0">
                <a:ln>
                  <a:noFill/>
                </a:ln>
                <a:solidFill>
                  <a:prstClr val="black"/>
                </a:solidFill>
                <a:effectLst/>
                <a:uLnTx/>
                <a:uFillTx/>
                <a:latin typeface="メイリオ"/>
                <a:ea typeface="メイリオ"/>
                <a:cs typeface="+mn-cs"/>
              </a:rPr>
              <a:t>[21]</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のことです。リスク特定を実施するために一般的に使用されるアプローチは「資産ベースのアプローチ」および「事象ベースのアプローチ」の</a:t>
            </a:r>
            <a:r>
              <a:rPr kumimoji="0" lang="en-US" altLang="ja-JP" sz="1050" b="0" i="0" u="none" strike="noStrike" kern="1200" cap="none" spc="0" normalizeH="0" baseline="0" noProof="0">
                <a:ln>
                  <a:noFill/>
                </a:ln>
                <a:solidFill>
                  <a:srgbClr val="333333"/>
                </a:solidFill>
                <a:effectLst/>
                <a:uLnTx/>
                <a:uFillTx/>
                <a:latin typeface="メイリオ"/>
                <a:ea typeface="メイリオ"/>
                <a:cs typeface="+mn-cs"/>
              </a:rPr>
              <a:t>2</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つがあります。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p:txBody>
      </p:sp>
      <p:sp>
        <p:nvSpPr>
          <p:cNvPr id="10" name="テキスト ボックス 9">
            <a:extLst>
              <a:ext uri="{FF2B5EF4-FFF2-40B4-BE49-F238E27FC236}">
                <a16:creationId xmlns:a16="http://schemas.microsoft.com/office/drawing/2014/main" id="{5ED177A0-82F0-BE0D-18A4-E112E5ADD9C8}"/>
              </a:ext>
            </a:extLst>
          </p:cNvPr>
          <p:cNvSpPr txBox="1"/>
          <p:nvPr/>
        </p:nvSpPr>
        <p:spPr>
          <a:xfrm>
            <a:off x="622800" y="7769039"/>
            <a:ext cx="5612400" cy="19036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 27005:2022</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p>
        </p:txBody>
      </p:sp>
      <p:sp>
        <p:nvSpPr>
          <p:cNvPr id="11" name="矢印: 下 10">
            <a:extLst>
              <a:ext uri="{FF2B5EF4-FFF2-40B4-BE49-F238E27FC236}">
                <a16:creationId xmlns:a16="http://schemas.microsoft.com/office/drawing/2014/main" id="{188135F1-4F79-CAC0-D76F-0D74E57EAEB5}"/>
              </a:ext>
            </a:extLst>
          </p:cNvPr>
          <p:cNvSpPr/>
          <p:nvPr/>
        </p:nvSpPr>
        <p:spPr>
          <a:xfrm>
            <a:off x="2355871" y="7973416"/>
            <a:ext cx="2035834" cy="190369"/>
          </a:xfrm>
          <a:prstGeom prst="downArrow">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テキスト ボックス 11">
            <a:extLst>
              <a:ext uri="{FF2B5EF4-FFF2-40B4-BE49-F238E27FC236}">
                <a16:creationId xmlns:a16="http://schemas.microsoft.com/office/drawing/2014/main" id="{77667C73-3778-5A21-0E3D-6C6A3057E584}"/>
              </a:ext>
            </a:extLst>
          </p:cNvPr>
          <p:cNvSpPr txBox="1"/>
          <p:nvPr/>
        </p:nvSpPr>
        <p:spPr>
          <a:xfrm>
            <a:off x="1874105" y="2943392"/>
            <a:ext cx="3109790" cy="22854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050" b="1" i="0" u="none" strike="noStrike" kern="1200" cap="none" spc="0" normalizeH="0" baseline="0" noProof="0">
                <a:ln>
                  <a:noFill/>
                </a:ln>
                <a:solidFill>
                  <a:srgbClr val="333333"/>
                </a:solidFill>
                <a:effectLst/>
                <a:uLnTx/>
                <a:uFillTx/>
                <a:latin typeface="游ゴシック体"/>
                <a:ea typeface="メイリオ"/>
                <a:cs typeface="+mn-cs"/>
              </a:rPr>
              <a:t>【</a:t>
            </a:r>
            <a:r>
              <a:rPr kumimoji="0" lang="ja-JP" altLang="en-US" sz="1050" b="1" i="0" u="none" strike="noStrike" kern="1200" cap="none" spc="0" normalizeH="0" baseline="0" noProof="0">
                <a:ln>
                  <a:noFill/>
                </a:ln>
                <a:solidFill>
                  <a:srgbClr val="333333"/>
                </a:solidFill>
                <a:effectLst/>
                <a:uLnTx/>
                <a:uFillTx/>
                <a:latin typeface="游ゴシック体"/>
                <a:ea typeface="メイリオ"/>
                <a:cs typeface="+mn-cs"/>
              </a:rPr>
              <a:t>情報セキュリティリスクの特定および記述</a:t>
            </a:r>
            <a:r>
              <a:rPr kumimoji="0" lang="en-US" altLang="ja-JP" sz="1050" b="1" i="0" u="none" strike="noStrike" kern="1200" cap="none" spc="0" normalizeH="0" baseline="0" noProof="0">
                <a:ln>
                  <a:noFill/>
                </a:ln>
                <a:solidFill>
                  <a:srgbClr val="333333"/>
                </a:solidFill>
                <a:effectLst/>
                <a:uLnTx/>
                <a:uFillTx/>
                <a:latin typeface="游ゴシック体"/>
                <a:ea typeface="メイリオ"/>
                <a:cs typeface="+mn-cs"/>
              </a:rPr>
              <a:t>】</a:t>
            </a:r>
          </a:p>
        </p:txBody>
      </p:sp>
      <p:graphicFrame>
        <p:nvGraphicFramePr>
          <p:cNvPr id="13" name="表 12">
            <a:extLst>
              <a:ext uri="{FF2B5EF4-FFF2-40B4-BE49-F238E27FC236}">
                <a16:creationId xmlns:a16="http://schemas.microsoft.com/office/drawing/2014/main" id="{36BB3F38-B11A-7995-EE06-246E9FD69170}"/>
              </a:ext>
            </a:extLst>
          </p:cNvPr>
          <p:cNvGraphicFramePr>
            <a:graphicFrameLocks noGrp="1"/>
          </p:cNvGraphicFramePr>
          <p:nvPr/>
        </p:nvGraphicFramePr>
        <p:xfrm>
          <a:off x="622800" y="8247824"/>
          <a:ext cx="5612400" cy="891540"/>
        </p:xfrm>
        <a:graphic>
          <a:graphicData uri="http://schemas.openxmlformats.org/drawingml/2006/table">
            <a:tbl>
              <a:tblPr firstRow="1" bandRow="1">
                <a:tableStyleId>{5C22544A-7EE6-4342-B048-85BDC9FD1C3A}</a:tableStyleId>
              </a:tblPr>
              <a:tblGrid>
                <a:gridCol w="1026000">
                  <a:extLst>
                    <a:ext uri="{9D8B030D-6E8A-4147-A177-3AD203B41FA5}">
                      <a16:colId xmlns:a16="http://schemas.microsoft.com/office/drawing/2014/main" val="2706863097"/>
                    </a:ext>
                  </a:extLst>
                </a:gridCol>
                <a:gridCol w="4586400">
                  <a:extLst>
                    <a:ext uri="{9D8B030D-6E8A-4147-A177-3AD203B41FA5}">
                      <a16:colId xmlns:a16="http://schemas.microsoft.com/office/drawing/2014/main" val="1317137785"/>
                    </a:ext>
                  </a:extLst>
                </a:gridCol>
              </a:tblGrid>
              <a:tr h="0">
                <a:tc>
                  <a:txBody>
                    <a:bodyPr/>
                    <a:lstStyle/>
                    <a:p>
                      <a:pPr algn="ctr"/>
                      <a:r>
                        <a:rPr lang="ja-JP" altLang="en-US" sz="1050" b="1" i="0">
                          <a:solidFill>
                            <a:srgbClr val="333333"/>
                          </a:solidFill>
                          <a:effectLst/>
                          <a:latin typeface="游ゴシック体"/>
                        </a:rPr>
                        <a:t>リスク所有者の特定</a:t>
                      </a:r>
                      <a:endParaRPr lang="en-US" altLang="ja-JP" sz="1050" b="1" i="0">
                        <a:solidFill>
                          <a:srgbClr val="333333"/>
                        </a:solidFill>
                        <a:effectLst/>
                        <a:latin typeface="游ゴシック体"/>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a:r>
                        <a:rPr kumimoji="1" lang="ja-JP" altLang="en-US" sz="1050" b="0">
                          <a:solidFill>
                            <a:schemeClr val="tx1"/>
                          </a:solidFill>
                        </a:rPr>
                        <a:t>・特定されたリスクに対し、リスク所有者を関連付ける。</a:t>
                      </a:r>
                      <a:endParaRPr kumimoji="1" lang="en-US" altLang="ja-JP" sz="1050" b="0">
                        <a:solidFill>
                          <a:schemeClr val="tx1"/>
                        </a:solidFill>
                      </a:endParaRPr>
                    </a:p>
                    <a:p>
                      <a:pPr algn="l"/>
                      <a:r>
                        <a:rPr kumimoji="1" lang="ja-JP" altLang="en-US" sz="1050" b="0">
                          <a:solidFill>
                            <a:schemeClr val="tx1"/>
                          </a:solidFill>
                        </a:rPr>
                        <a:t>・リスク所有者は、トップマネジメント、セキュリティ委員会、プロセス所有者、機能所有者、部門マネージャーおよび資産所有者など、リスクマネジメントに権限を持つ人とする。（通常、組織内で一定の権限を持つ人が選ばれ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12047661"/>
                  </a:ext>
                </a:extLst>
              </a:tr>
            </a:tbl>
          </a:graphicData>
        </a:graphic>
      </p:graphicFrame>
      <p:sp>
        <p:nvSpPr>
          <p:cNvPr id="14" name="テキスト ボックス 13">
            <a:extLst>
              <a:ext uri="{FF2B5EF4-FFF2-40B4-BE49-F238E27FC236}">
                <a16:creationId xmlns:a16="http://schemas.microsoft.com/office/drawing/2014/main" id="{BF9EF3CB-CC7E-9F9B-71C6-F5936A52D160}"/>
              </a:ext>
            </a:extLst>
          </p:cNvPr>
          <p:cNvSpPr txBox="1"/>
          <p:nvPr/>
        </p:nvSpPr>
        <p:spPr>
          <a:xfrm>
            <a:off x="622800" y="9175206"/>
            <a:ext cx="5612400"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[21]:</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JISC</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日本産業標準調査会</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.”JIS Q 27000:2019 </a:t>
            </a:r>
            <a:r>
              <a:rPr kumimoji="0" lang="ja-JP" altLang="en-US" sz="600" b="0" i="0" u="none" strike="noStrike" kern="1200" cap="none" spc="0" normalizeH="0" baseline="0" noProof="0">
                <a:ln>
                  <a:noFill/>
                </a:ln>
                <a:solidFill>
                  <a:srgbClr val="000000"/>
                </a:solidFill>
                <a:effectLst/>
                <a:uLnTx/>
                <a:uFillTx/>
                <a:latin typeface="メイリオ"/>
                <a:ea typeface="メイリオ"/>
                <a:cs typeface="+mn-cs"/>
              </a:rPr>
              <a:t>情報技術－セキュリティ技術－情報セキュリティマネジメントシステム－用語</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rPr>
              <a:t>https://www.jisc.go.jp/app/jis/general/GnrJISNumberNameSearchList?show&amp;jisStdNo=Q27000</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2023-09-21</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p>
        </p:txBody>
      </p:sp>
      <p:sp>
        <p:nvSpPr>
          <p:cNvPr id="2" name="テキスト プレースホルダー 2">
            <a:extLst>
              <a:ext uri="{FF2B5EF4-FFF2-40B4-BE49-F238E27FC236}">
                <a16:creationId xmlns:a16="http://schemas.microsoft.com/office/drawing/2014/main" id="{71C1ACB6-12F6-E77A-4839-728724F1F145}"/>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11</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リスクマネジメント</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11-2.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リスクマネジメント：リスクアセスメント</a:t>
            </a:r>
            <a:endPar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Tree>
    <p:extLst>
      <p:ext uri="{BB962C8B-B14F-4D97-AF65-F5344CB8AC3E}">
        <p14:creationId xmlns:p14="http://schemas.microsoft.com/office/powerpoint/2010/main" val="724384377"/>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F0242CD7-02F6-A652-A753-E30B25E7F1F4}"/>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11</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08</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テキスト プレースホルダー 2">
            <a:extLst>
              <a:ext uri="{FF2B5EF4-FFF2-40B4-BE49-F238E27FC236}">
                <a16:creationId xmlns:a16="http://schemas.microsoft.com/office/drawing/2014/main" id="{99C31CFD-7F32-8CA4-30E0-E62AFF58FD0A}"/>
              </a:ext>
            </a:extLst>
          </p:cNvPr>
          <p:cNvSpPr>
            <a:spLocks noGrp="1"/>
          </p:cNvSpPr>
          <p:nvPr>
            <p:ph type="body" sz="quarter" idx="14"/>
          </p:nvPr>
        </p:nvSpPr>
        <p:spPr>
          <a:xfrm>
            <a:off x="1123950" y="1457325"/>
            <a:ext cx="5111250" cy="381000"/>
          </a:xfrm>
        </p:spPr>
        <p:txBody>
          <a:bodyPr/>
          <a:lstStyle/>
          <a:p>
            <a:r>
              <a:rPr kumimoji="1" lang="en-US" altLang="ja-JP" sz="1600" u="sng" baseline="0">
                <a:solidFill>
                  <a:schemeClr val="tx1"/>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11-2-2. </a:t>
            </a:r>
            <a:r>
              <a:rPr kumimoji="1" lang="ja-JP" altLang="en-US" sz="1600" u="sng" baseline="0">
                <a:solidFill>
                  <a:schemeClr val="tx1"/>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リスクの特定</a:t>
            </a:r>
            <a:endParaRPr kumimoji="1" lang="ja-JP" altLang="en-US"/>
          </a:p>
        </p:txBody>
      </p:sp>
      <p:sp>
        <p:nvSpPr>
          <p:cNvPr id="13" name="テキスト ボックス 12">
            <a:extLst>
              <a:ext uri="{FF2B5EF4-FFF2-40B4-BE49-F238E27FC236}">
                <a16:creationId xmlns:a16="http://schemas.microsoft.com/office/drawing/2014/main" id="{3550BC22-EB2D-C6BF-3D5C-36B65E8C9450}"/>
              </a:ext>
            </a:extLst>
          </p:cNvPr>
          <p:cNvSpPr txBox="1"/>
          <p:nvPr/>
        </p:nvSpPr>
        <p:spPr>
          <a:xfrm>
            <a:off x="619670" y="2264371"/>
            <a:ext cx="5612400" cy="738664"/>
          </a:xfrm>
          <a:prstGeom prst="rect">
            <a:avLst/>
          </a:prstGeom>
          <a:noFill/>
        </p:spPr>
        <p:txBody>
          <a:bodyPr wrap="squar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　資産ベースのアプローチでは、はじめに情報資産を洗い出し（資産目録の作成）、その過程で</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リスク所有者を特定します。リスク所有者とは、</a:t>
            </a:r>
            <a:r>
              <a:rPr kumimoji="0" lang="ja-JP" altLang="en-US" sz="1050" b="0" i="0" u="none" strike="noStrike" kern="1200" cap="none" spc="0" normalizeH="0" baseline="0" noProof="0">
                <a:ln>
                  <a:noFill/>
                </a:ln>
                <a:solidFill>
                  <a:srgbClr val="383838"/>
                </a:solidFill>
                <a:effectLst/>
                <a:uLnTx/>
                <a:uFillTx/>
                <a:latin typeface="メイリオ"/>
                <a:ea typeface="メイリオ"/>
                <a:cs typeface="+mn-cs"/>
              </a:rPr>
              <a:t>リスクが顕在化した際に責任を取る人のことを指します。</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その後、</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情報資産ごとに「機密性」「完全性」「可用性」が損なわれた場合、事業にどれほど影響があるか評価を行い、重要度を判断します。</a:t>
            </a:r>
            <a:endParaRPr kumimoji="0" lang="en-US" altLang="ja-JP" sz="1050" b="1" i="0" u="none" strike="noStrike" kern="1200" cap="none" spc="0" normalizeH="0" baseline="0" noProof="0">
              <a:ln>
                <a:noFill/>
              </a:ln>
              <a:solidFill>
                <a:srgbClr val="333333"/>
              </a:solidFill>
              <a:effectLst/>
              <a:uLnTx/>
              <a:uFillTx/>
              <a:latin typeface="メイリオ"/>
              <a:ea typeface="メイリオ"/>
              <a:cs typeface="+mn-cs"/>
            </a:endParaRPr>
          </a:p>
        </p:txBody>
      </p:sp>
      <p:sp>
        <p:nvSpPr>
          <p:cNvPr id="3" name="テキスト プレースホルダー 3">
            <a:extLst>
              <a:ext uri="{FF2B5EF4-FFF2-40B4-BE49-F238E27FC236}">
                <a16:creationId xmlns:a16="http://schemas.microsoft.com/office/drawing/2014/main" id="{D3C5C5E7-D4B8-4056-6036-F41B232E243C}"/>
              </a:ext>
            </a:extLst>
          </p:cNvPr>
          <p:cNvSpPr txBox="1">
            <a:spLocks/>
          </p:cNvSpPr>
          <p:nvPr/>
        </p:nvSpPr>
        <p:spPr>
          <a:xfrm>
            <a:off x="622800" y="2000244"/>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リスク特定（資産ベースのアプローチ）</a:t>
            </a:r>
            <a:endPar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endParaRPr>
          </a:p>
        </p:txBody>
      </p:sp>
      <p:sp>
        <p:nvSpPr>
          <p:cNvPr id="25" name="テキスト ボックス 24">
            <a:extLst>
              <a:ext uri="{FF2B5EF4-FFF2-40B4-BE49-F238E27FC236}">
                <a16:creationId xmlns:a16="http://schemas.microsoft.com/office/drawing/2014/main" id="{4EB8E062-20C6-5B80-DF92-CF6617107399}"/>
              </a:ext>
            </a:extLst>
          </p:cNvPr>
          <p:cNvSpPr txBox="1"/>
          <p:nvPr/>
        </p:nvSpPr>
        <p:spPr>
          <a:xfrm>
            <a:off x="619048" y="4300131"/>
            <a:ext cx="5612400" cy="1384995"/>
          </a:xfrm>
          <a:prstGeom prst="rect">
            <a:avLst/>
          </a:prstGeom>
          <a:noFill/>
        </p:spPr>
        <p:txBody>
          <a:bodyPr wrap="square">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情報資産の洗い出し（例）</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base"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情報資産の洗い出しでは、業務で利用する電子データや書類などを特定し、資産目録を作成します。</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洗い出した情報資産は、「営業」「人事」「経理」など管理部門ごとに分類します。企業活動に大きな影響を与えかねない重要な情報を、できる限り漏れないように洗い出すことが重要です。影響がほとんどない情報であれば、漏れても大きな問題はありません。情報資産の洗い出しの粒度は、細かすぎると管理が大変ですが、逆に粗いと次のリスク分析が難しくなります。そのため、適度な粒度にすることが重要です。以下は、情報資産のリストアップ例で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1" name="テキスト プレースホルダー 2">
            <a:extLst>
              <a:ext uri="{FF2B5EF4-FFF2-40B4-BE49-F238E27FC236}">
                <a16:creationId xmlns:a16="http://schemas.microsoft.com/office/drawing/2014/main" id="{26601004-EEFE-E5F6-D3B8-C59B8A58C71D}"/>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11</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リスクマネジメント</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11-2.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リスクマネジメント：リスクアセスメント</a:t>
            </a:r>
          </a:p>
        </p:txBody>
      </p:sp>
      <p:graphicFrame>
        <p:nvGraphicFramePr>
          <p:cNvPr id="4" name="表 3">
            <a:extLst>
              <a:ext uri="{FF2B5EF4-FFF2-40B4-BE49-F238E27FC236}">
                <a16:creationId xmlns:a16="http://schemas.microsoft.com/office/drawing/2014/main" id="{4929917F-8B74-C532-E727-E64296DBE7A2}"/>
              </a:ext>
            </a:extLst>
          </p:cNvPr>
          <p:cNvGraphicFramePr>
            <a:graphicFrameLocks noGrp="1"/>
          </p:cNvGraphicFramePr>
          <p:nvPr/>
        </p:nvGraphicFramePr>
        <p:xfrm>
          <a:off x="619048" y="5704958"/>
          <a:ext cx="5612400" cy="2517994"/>
        </p:xfrm>
        <a:graphic>
          <a:graphicData uri="http://schemas.openxmlformats.org/drawingml/2006/table">
            <a:tbl>
              <a:tblPr>
                <a:tableStyleId>{5C22544A-7EE6-4342-B048-85BDC9FD1C3A}</a:tableStyleId>
              </a:tblPr>
              <a:tblGrid>
                <a:gridCol w="344306">
                  <a:extLst>
                    <a:ext uri="{9D8B030D-6E8A-4147-A177-3AD203B41FA5}">
                      <a16:colId xmlns:a16="http://schemas.microsoft.com/office/drawing/2014/main" val="3226250272"/>
                    </a:ext>
                  </a:extLst>
                </a:gridCol>
                <a:gridCol w="777874">
                  <a:extLst>
                    <a:ext uri="{9D8B030D-6E8A-4147-A177-3AD203B41FA5}">
                      <a16:colId xmlns:a16="http://schemas.microsoft.com/office/drawing/2014/main" val="3621020567"/>
                    </a:ext>
                  </a:extLst>
                </a:gridCol>
                <a:gridCol w="1882238">
                  <a:extLst>
                    <a:ext uri="{9D8B030D-6E8A-4147-A177-3AD203B41FA5}">
                      <a16:colId xmlns:a16="http://schemas.microsoft.com/office/drawing/2014/main" val="3187649944"/>
                    </a:ext>
                  </a:extLst>
                </a:gridCol>
                <a:gridCol w="631213">
                  <a:extLst>
                    <a:ext uri="{9D8B030D-6E8A-4147-A177-3AD203B41FA5}">
                      <a16:colId xmlns:a16="http://schemas.microsoft.com/office/drawing/2014/main" val="3174238489"/>
                    </a:ext>
                  </a:extLst>
                </a:gridCol>
                <a:gridCol w="631213">
                  <a:extLst>
                    <a:ext uri="{9D8B030D-6E8A-4147-A177-3AD203B41FA5}">
                      <a16:colId xmlns:a16="http://schemas.microsoft.com/office/drawing/2014/main" val="1678486602"/>
                    </a:ext>
                  </a:extLst>
                </a:gridCol>
                <a:gridCol w="586126">
                  <a:extLst>
                    <a:ext uri="{9D8B030D-6E8A-4147-A177-3AD203B41FA5}">
                      <a16:colId xmlns:a16="http://schemas.microsoft.com/office/drawing/2014/main" val="3381931088"/>
                    </a:ext>
                  </a:extLst>
                </a:gridCol>
                <a:gridCol w="759430">
                  <a:extLst>
                    <a:ext uri="{9D8B030D-6E8A-4147-A177-3AD203B41FA5}">
                      <a16:colId xmlns:a16="http://schemas.microsoft.com/office/drawing/2014/main" val="931905743"/>
                    </a:ext>
                  </a:extLst>
                </a:gridCol>
              </a:tblGrid>
              <a:tr h="239746">
                <a:tc>
                  <a:txBody>
                    <a:bodyPr/>
                    <a:lstStyle/>
                    <a:p>
                      <a:pPr algn="ctr" fontAlgn="ctr"/>
                      <a:r>
                        <a:rPr lang="ja-JP" altLang="en-US" sz="700" b="1" u="none" strike="noStrike">
                          <a:solidFill>
                            <a:schemeClr val="bg1"/>
                          </a:solidFill>
                          <a:effectLst/>
                        </a:rPr>
                        <a:t>業務</a:t>
                      </a:r>
                      <a:br>
                        <a:rPr lang="ja-JP" altLang="en-US" sz="700" b="1" u="none" strike="noStrike">
                          <a:solidFill>
                            <a:schemeClr val="bg1"/>
                          </a:solidFill>
                          <a:effectLst/>
                        </a:rPr>
                      </a:br>
                      <a:r>
                        <a:rPr lang="ja-JP" altLang="en-US" sz="700" b="1" u="none" strike="noStrike">
                          <a:solidFill>
                            <a:schemeClr val="bg1"/>
                          </a:solidFill>
                          <a:effectLst/>
                        </a:rPr>
                        <a:t>分類</a:t>
                      </a:r>
                      <a:endParaRPr lang="ja-JP" altLang="en-US" sz="700" b="1" i="0" u="none" strike="noStrike">
                        <a:solidFill>
                          <a:schemeClr val="bg1"/>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zh-TW" altLang="en-US" sz="700" b="1" u="none" strike="noStrike">
                          <a:solidFill>
                            <a:schemeClr val="bg1"/>
                          </a:solidFill>
                          <a:effectLst/>
                        </a:rPr>
                        <a:t>情報資産名称</a:t>
                      </a:r>
                      <a:endParaRPr lang="zh-TW" altLang="en-US" sz="700" b="1" i="0" u="none" strike="noStrike">
                        <a:solidFill>
                          <a:schemeClr val="bg1"/>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u="none" strike="noStrike">
                          <a:solidFill>
                            <a:schemeClr val="bg1"/>
                          </a:solidFill>
                          <a:effectLst/>
                        </a:rPr>
                        <a:t>備考</a:t>
                      </a:r>
                      <a:endParaRPr lang="ja-JP" altLang="en-US" sz="700" b="1" i="0" u="none" strike="noStrike">
                        <a:solidFill>
                          <a:schemeClr val="bg1"/>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u="none" strike="noStrike">
                          <a:solidFill>
                            <a:schemeClr val="bg1"/>
                          </a:solidFill>
                          <a:effectLst/>
                        </a:rPr>
                        <a:t>利用者範囲</a:t>
                      </a:r>
                      <a:endParaRPr lang="ja-JP" altLang="en-US" sz="700" b="1" i="0" u="none" strike="noStrike">
                        <a:solidFill>
                          <a:schemeClr val="bg1"/>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i="0" u="none" strike="noStrike">
                          <a:solidFill>
                            <a:schemeClr val="bg1"/>
                          </a:solidFill>
                          <a:effectLst/>
                          <a:latin typeface="Meiryo UI" panose="020B0604030504040204" pitchFamily="50" charset="-128"/>
                          <a:ea typeface="Meiryo UI" panose="020B0604030504040204" pitchFamily="50" charset="-128"/>
                        </a:rPr>
                        <a:t>リスク所有者</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u="none" strike="noStrike">
                          <a:solidFill>
                            <a:schemeClr val="bg1"/>
                          </a:solidFill>
                          <a:effectLst/>
                        </a:rPr>
                        <a:t>管理部署</a:t>
                      </a:r>
                      <a:endParaRPr lang="ja-JP" altLang="en-US" sz="700" b="1" i="0" u="none" strike="noStrike">
                        <a:solidFill>
                          <a:schemeClr val="bg1"/>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u="none" strike="noStrike">
                          <a:solidFill>
                            <a:schemeClr val="bg1"/>
                          </a:solidFill>
                          <a:effectLst/>
                        </a:rPr>
                        <a:t>媒体・保存先</a:t>
                      </a:r>
                      <a:endParaRPr lang="ja-JP" altLang="en-US" sz="700" b="1" i="0" u="none" strike="noStrike">
                        <a:solidFill>
                          <a:schemeClr val="bg1"/>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271093227"/>
                  </a:ext>
                </a:extLst>
              </a:tr>
              <a:tr h="284781">
                <a:tc>
                  <a:txBody>
                    <a:bodyPr/>
                    <a:lstStyle/>
                    <a:p>
                      <a:pPr algn="ctr" fontAlgn="ctr"/>
                      <a:r>
                        <a:rPr lang="ja-JP" altLang="en-US" sz="700" u="none" strike="noStrike">
                          <a:effectLst/>
                        </a:rPr>
                        <a:t>人事</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社員名簿</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700" u="none" strike="noStrike">
                          <a:effectLst/>
                        </a:rPr>
                        <a:t>社員基本情報</a:t>
                      </a:r>
                      <a:endParaRPr lang="zh-TW"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人事部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人事部長</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人事部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事務所</a:t>
                      </a:r>
                      <a:r>
                        <a:rPr lang="en-US" sz="700" u="none" strike="noStrike">
                          <a:effectLst/>
                        </a:rPr>
                        <a:t>PC</a:t>
                      </a:r>
                      <a:endParaRPr 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3722137"/>
                  </a:ext>
                </a:extLst>
              </a:tr>
              <a:tr h="284781">
                <a:tc>
                  <a:txBody>
                    <a:bodyPr/>
                    <a:lstStyle/>
                    <a:p>
                      <a:pPr algn="ctr" fontAlgn="ctr"/>
                      <a:r>
                        <a:rPr lang="ja-JP" altLang="en-US" sz="700" u="none" strike="noStrike">
                          <a:effectLst/>
                        </a:rPr>
                        <a:t>人事</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健康診断の結果</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雇入時・定期健康診断</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人事部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人事部長</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人事部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書類</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21227618"/>
                  </a:ext>
                </a:extLst>
              </a:tr>
              <a:tr h="284781">
                <a:tc>
                  <a:txBody>
                    <a:bodyPr/>
                    <a:lstStyle/>
                    <a:p>
                      <a:pPr algn="ctr" fontAlgn="ctr"/>
                      <a:r>
                        <a:rPr lang="ja-JP" altLang="en-US" sz="700" u="none" strike="noStrike">
                          <a:effectLst/>
                        </a:rPr>
                        <a:t>経理</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給与システム</a:t>
                      </a:r>
                      <a:br>
                        <a:rPr lang="ja-JP" altLang="en-US" sz="700" u="none" strike="noStrike">
                          <a:effectLst/>
                        </a:rPr>
                      </a:br>
                      <a:r>
                        <a:rPr lang="ja-JP" altLang="en-US" sz="700" u="none" strike="noStrike">
                          <a:effectLst/>
                        </a:rPr>
                        <a:t>データ</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税務署提出用</a:t>
                      </a:r>
                      <a:br>
                        <a:rPr lang="ja-JP" altLang="en-US" sz="700" u="none" strike="noStrike">
                          <a:effectLst/>
                        </a:rPr>
                      </a:br>
                      <a:r>
                        <a:rPr lang="ja-JP" altLang="en-US" sz="700" u="none" strike="noStrike">
                          <a:effectLst/>
                        </a:rPr>
                        <a:t>源泉徴収票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給与計算担当</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経理部長</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人事部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事務所</a:t>
                      </a:r>
                      <a:r>
                        <a:rPr lang="en-US" sz="700" u="none" strike="noStrike">
                          <a:effectLst/>
                        </a:rPr>
                        <a:t>PC</a:t>
                      </a:r>
                      <a:endParaRPr 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11411791"/>
                  </a:ext>
                </a:extLst>
              </a:tr>
              <a:tr h="284781">
                <a:tc>
                  <a:txBody>
                    <a:bodyPr/>
                    <a:lstStyle/>
                    <a:p>
                      <a:pPr algn="ctr" fontAlgn="ctr"/>
                      <a:r>
                        <a:rPr lang="ja-JP" altLang="en-US" sz="700" u="none" strike="noStrike">
                          <a:effectLst/>
                        </a:rPr>
                        <a:t>経理</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700" u="none" strike="noStrike">
                          <a:effectLst/>
                        </a:rPr>
                        <a:t>当社宛請求書</a:t>
                      </a:r>
                      <a:endParaRPr lang="zh-TW"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当社宛請求書の原本（過去</a:t>
                      </a:r>
                      <a:r>
                        <a:rPr lang="en-US" altLang="ja-JP" sz="700" u="none" strike="noStrike">
                          <a:effectLst/>
                        </a:rPr>
                        <a:t>3</a:t>
                      </a:r>
                      <a:r>
                        <a:rPr lang="ja-JP" altLang="en-US" sz="700" u="none" strike="noStrike">
                          <a:effectLst/>
                        </a:rPr>
                        <a:t>年分）</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総務部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経理部長</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総務部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書類</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80771689"/>
                  </a:ext>
                </a:extLst>
              </a:tr>
              <a:tr h="284781">
                <a:tc>
                  <a:txBody>
                    <a:bodyPr/>
                    <a:lstStyle/>
                    <a:p>
                      <a:pPr algn="ctr" fontAlgn="ctr"/>
                      <a:r>
                        <a:rPr lang="ja-JP" altLang="en-US" sz="700" u="none" strike="noStrike">
                          <a:effectLst/>
                        </a:rPr>
                        <a:t>経理</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700" u="none" strike="noStrike">
                          <a:effectLst/>
                        </a:rPr>
                        <a:t>発行済請求書</a:t>
                      </a:r>
                      <a:endParaRPr lang="en-US" altLang="zh-TW" sz="700" u="none" strike="noStrike">
                        <a:effectLst/>
                      </a:endParaRPr>
                    </a:p>
                    <a:p>
                      <a:pPr algn="ctr" fontAlgn="ctr"/>
                      <a:r>
                        <a:rPr lang="zh-TW" altLang="en-US" sz="700" u="none" strike="noStrike">
                          <a:effectLst/>
                        </a:rPr>
                        <a:t>控</a:t>
                      </a:r>
                      <a:r>
                        <a:rPr lang="ja-JP" altLang="en-US" sz="700" u="none" strike="noStrike">
                          <a:effectLst/>
                        </a:rPr>
                        <a:t>え</a:t>
                      </a:r>
                      <a:endParaRPr lang="zh-TW"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当社発行の請求書の控え（過去</a:t>
                      </a:r>
                      <a:r>
                        <a:rPr lang="en-US" altLang="ja-JP" sz="700" u="none" strike="noStrike">
                          <a:effectLst/>
                        </a:rPr>
                        <a:t>3</a:t>
                      </a:r>
                      <a:r>
                        <a:rPr lang="ja-JP" altLang="en-US" sz="700" u="none" strike="noStrike">
                          <a:effectLst/>
                        </a:rPr>
                        <a:t>年分）</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総務部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経理部長</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総務部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書類</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28015143"/>
                  </a:ext>
                </a:extLst>
              </a:tr>
              <a:tr h="284781">
                <a:tc>
                  <a:txBody>
                    <a:bodyPr/>
                    <a:lstStyle/>
                    <a:p>
                      <a:pPr algn="ctr" fontAlgn="ctr"/>
                      <a:r>
                        <a:rPr lang="ja-JP" altLang="en-US" sz="700" u="none" strike="noStrike">
                          <a:effectLst/>
                        </a:rPr>
                        <a:t>営業</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顧客リスト</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得意先（直近</a:t>
                      </a:r>
                      <a:r>
                        <a:rPr lang="en-US" altLang="ja-JP" sz="700" u="none" strike="noStrike">
                          <a:effectLst/>
                        </a:rPr>
                        <a:t>5</a:t>
                      </a:r>
                      <a:r>
                        <a:rPr lang="ja-JP" altLang="en-US" sz="700" u="none" strike="noStrike">
                          <a:effectLst/>
                        </a:rPr>
                        <a:t>年間に実績があるもの）</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営業部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営業部長</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営業部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700" u="none" strike="noStrike">
                          <a:effectLst/>
                        </a:rPr>
                        <a:t>可搬電子媒体</a:t>
                      </a:r>
                      <a:endParaRPr lang="zh-TW"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44149392"/>
                  </a:ext>
                </a:extLst>
              </a:tr>
              <a:tr h="284781">
                <a:tc>
                  <a:txBody>
                    <a:bodyPr/>
                    <a:lstStyle/>
                    <a:p>
                      <a:pPr algn="ctr" fontAlgn="ctr"/>
                      <a:r>
                        <a:rPr lang="ja-JP" altLang="en-US" sz="700" u="none" strike="noStrike">
                          <a:effectLst/>
                        </a:rPr>
                        <a:t>営業</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受注伝票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700" u="none" strike="noStrike">
                          <a:effectLst/>
                        </a:rPr>
                        <a:t>受注伝票（過去</a:t>
                      </a:r>
                      <a:r>
                        <a:rPr lang="en-US" altLang="zh-TW" sz="700" u="none" strike="noStrike">
                          <a:effectLst/>
                        </a:rPr>
                        <a:t>10</a:t>
                      </a:r>
                      <a:r>
                        <a:rPr lang="zh-TW" altLang="en-US" sz="700" u="none" strike="noStrike">
                          <a:effectLst/>
                        </a:rPr>
                        <a:t>年分）</a:t>
                      </a:r>
                      <a:endParaRPr lang="zh-TW"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営業部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営業部長</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営業部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社内サーバ</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85831234"/>
                  </a:ext>
                </a:extLst>
              </a:tr>
              <a:tr h="284781">
                <a:tc>
                  <a:txBody>
                    <a:bodyPr/>
                    <a:lstStyle/>
                    <a:p>
                      <a:pPr algn="ctr" fontAlgn="ctr"/>
                      <a:r>
                        <a:rPr lang="ja-JP" altLang="en-US" sz="700" u="none" strike="noStrike">
                          <a:effectLst/>
                        </a:rPr>
                        <a:t>営業</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受注契約書</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700" u="none" strike="noStrike">
                          <a:effectLst/>
                        </a:rPr>
                        <a:t>受注契約書原本（過去</a:t>
                      </a:r>
                      <a:r>
                        <a:rPr lang="en-US" altLang="zh-TW" sz="700" u="none" strike="noStrike">
                          <a:effectLst/>
                        </a:rPr>
                        <a:t>10</a:t>
                      </a:r>
                      <a:r>
                        <a:rPr lang="zh-TW" altLang="en-US" sz="700" u="none" strike="noStrike">
                          <a:effectLst/>
                        </a:rPr>
                        <a:t>年分）</a:t>
                      </a:r>
                      <a:endParaRPr lang="zh-TW"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営業部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営業部長</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営業部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書類</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85287181"/>
                  </a:ext>
                </a:extLst>
              </a:tr>
            </a:tbl>
          </a:graphicData>
        </a:graphic>
      </p:graphicFrame>
      <p:grpSp>
        <p:nvGrpSpPr>
          <p:cNvPr id="11" name="グループ化 10">
            <a:extLst>
              <a:ext uri="{FF2B5EF4-FFF2-40B4-BE49-F238E27FC236}">
                <a16:creationId xmlns:a16="http://schemas.microsoft.com/office/drawing/2014/main" id="{FFD0366C-EDC5-CA4D-82A8-4E0C2A98B306}"/>
              </a:ext>
            </a:extLst>
          </p:cNvPr>
          <p:cNvGrpSpPr/>
          <p:nvPr/>
        </p:nvGrpSpPr>
        <p:grpSpPr>
          <a:xfrm>
            <a:off x="1082925" y="2998443"/>
            <a:ext cx="4692150" cy="1140665"/>
            <a:chOff x="1082925" y="2951931"/>
            <a:chExt cx="4692150" cy="1808214"/>
          </a:xfrm>
        </p:grpSpPr>
        <p:sp>
          <p:nvSpPr>
            <p:cNvPr id="18" name="正方形/長方形 17">
              <a:extLst>
                <a:ext uri="{FF2B5EF4-FFF2-40B4-BE49-F238E27FC236}">
                  <a16:creationId xmlns:a16="http://schemas.microsoft.com/office/drawing/2014/main" id="{43D43A7F-3453-A0FA-002B-7357DB1A040D}"/>
                </a:ext>
              </a:extLst>
            </p:cNvPr>
            <p:cNvSpPr/>
            <p:nvPr/>
          </p:nvSpPr>
          <p:spPr>
            <a:xfrm>
              <a:off x="1082925" y="2951931"/>
              <a:ext cx="4692150" cy="364808"/>
            </a:xfrm>
            <a:prstGeom prst="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情報資産の洗い出し</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9" name="正方形/長方形 18">
              <a:extLst>
                <a:ext uri="{FF2B5EF4-FFF2-40B4-BE49-F238E27FC236}">
                  <a16:creationId xmlns:a16="http://schemas.microsoft.com/office/drawing/2014/main" id="{35ED491D-6100-9764-B80E-07D7AB6E1379}"/>
                </a:ext>
              </a:extLst>
            </p:cNvPr>
            <p:cNvSpPr/>
            <p:nvPr/>
          </p:nvSpPr>
          <p:spPr>
            <a:xfrm>
              <a:off x="1082925" y="3673634"/>
              <a:ext cx="4692150" cy="364808"/>
            </a:xfrm>
            <a:prstGeom prst="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機密性・完全性・可用性が損なわれた場合の影響度を評価</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1" name="矢印: 下 20">
              <a:extLst>
                <a:ext uri="{FF2B5EF4-FFF2-40B4-BE49-F238E27FC236}">
                  <a16:creationId xmlns:a16="http://schemas.microsoft.com/office/drawing/2014/main" id="{0106968E-08AA-6045-DDA1-B6C295AB5CCF}"/>
                </a:ext>
              </a:extLst>
            </p:cNvPr>
            <p:cNvSpPr/>
            <p:nvPr/>
          </p:nvSpPr>
          <p:spPr>
            <a:xfrm>
              <a:off x="3014770" y="3433664"/>
              <a:ext cx="828459" cy="186124"/>
            </a:xfrm>
            <a:prstGeom prst="downArrow">
              <a:avLst/>
            </a:prstGeom>
            <a:solidFill>
              <a:schemeClr val="accent5">
                <a:lumMod val="40000"/>
                <a:lumOff val="60000"/>
              </a:schemeClr>
            </a:solid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正方形/長方形 5">
              <a:extLst>
                <a:ext uri="{FF2B5EF4-FFF2-40B4-BE49-F238E27FC236}">
                  <a16:creationId xmlns:a16="http://schemas.microsoft.com/office/drawing/2014/main" id="{2789547A-D51B-1932-EFEF-52BE0D24EB12}"/>
                </a:ext>
              </a:extLst>
            </p:cNvPr>
            <p:cNvSpPr/>
            <p:nvPr/>
          </p:nvSpPr>
          <p:spPr>
            <a:xfrm>
              <a:off x="1082925" y="4395337"/>
              <a:ext cx="4692150" cy="364808"/>
            </a:xfrm>
            <a:prstGeom prst="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影響度の評価をもとに重要度を算定</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矢印: 下 7">
              <a:extLst>
                <a:ext uri="{FF2B5EF4-FFF2-40B4-BE49-F238E27FC236}">
                  <a16:creationId xmlns:a16="http://schemas.microsoft.com/office/drawing/2014/main" id="{42E49E7B-659E-002C-4ECA-D0F3240E7132}"/>
                </a:ext>
              </a:extLst>
            </p:cNvPr>
            <p:cNvSpPr/>
            <p:nvPr/>
          </p:nvSpPr>
          <p:spPr>
            <a:xfrm>
              <a:off x="3014770" y="4157998"/>
              <a:ext cx="828459" cy="186124"/>
            </a:xfrm>
            <a:prstGeom prst="downArrow">
              <a:avLst/>
            </a:prstGeom>
            <a:solidFill>
              <a:schemeClr val="accent5">
                <a:lumMod val="40000"/>
                <a:lumOff val="60000"/>
              </a:schemeClr>
            </a:solid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pSp>
      <p:sp>
        <p:nvSpPr>
          <p:cNvPr id="15" name="テキスト ボックス 14">
            <a:extLst>
              <a:ext uri="{FF2B5EF4-FFF2-40B4-BE49-F238E27FC236}">
                <a16:creationId xmlns:a16="http://schemas.microsoft.com/office/drawing/2014/main" id="{7FC15766-ED85-4111-E542-CF5017BA6EB2}"/>
              </a:ext>
            </a:extLst>
          </p:cNvPr>
          <p:cNvSpPr txBox="1"/>
          <p:nvPr/>
        </p:nvSpPr>
        <p:spPr>
          <a:xfrm>
            <a:off x="622800" y="8501737"/>
            <a:ext cx="5612400" cy="73866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電子化された情報を洗い出す際は、「普段パソコンで見ているこのデータは、どこに保存されているのだろう」というように、社内の</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IT</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機器や利用しているクラウドサービスを思い浮かべて記入します。また、複数の組織を持つ企業の場合、管理部署ごとにシートを分けて作成すると、内容の見直しの際に便利です。</a:t>
            </a:r>
          </a:p>
        </p:txBody>
      </p:sp>
      <p:sp>
        <p:nvSpPr>
          <p:cNvPr id="7" name="テキスト ボックス 6">
            <a:extLst>
              <a:ext uri="{FF2B5EF4-FFF2-40B4-BE49-F238E27FC236}">
                <a16:creationId xmlns:a16="http://schemas.microsoft.com/office/drawing/2014/main" id="{91BE3329-9E8A-D446-A892-213E336F53AA}"/>
              </a:ext>
            </a:extLst>
          </p:cNvPr>
          <p:cNvSpPr txBox="1"/>
          <p:nvPr/>
        </p:nvSpPr>
        <p:spPr>
          <a:xfrm>
            <a:off x="650584" y="8216890"/>
            <a:ext cx="5556832"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資産目録の例</a:t>
            </a:r>
            <a:b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IPA </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「リスク分析シート」を基に作成</a:t>
            </a:r>
          </a:p>
        </p:txBody>
      </p:sp>
    </p:spTree>
    <p:extLst>
      <p:ext uri="{BB962C8B-B14F-4D97-AF65-F5344CB8AC3E}">
        <p14:creationId xmlns:p14="http://schemas.microsoft.com/office/powerpoint/2010/main" val="3710266504"/>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F0242CD7-02F6-A652-A753-E30B25E7F1F4}"/>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11</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09</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テキスト プレースホルダー 2">
            <a:extLst>
              <a:ext uri="{FF2B5EF4-FFF2-40B4-BE49-F238E27FC236}">
                <a16:creationId xmlns:a16="http://schemas.microsoft.com/office/drawing/2014/main" id="{99C31CFD-7F32-8CA4-30E0-E62AFF58FD0A}"/>
              </a:ext>
            </a:extLst>
          </p:cNvPr>
          <p:cNvSpPr>
            <a:spLocks noGrp="1"/>
          </p:cNvSpPr>
          <p:nvPr>
            <p:ph type="body" sz="quarter" idx="14"/>
          </p:nvPr>
        </p:nvSpPr>
        <p:spPr>
          <a:xfrm>
            <a:off x="1123950" y="1457325"/>
            <a:ext cx="5111250" cy="381000"/>
          </a:xfrm>
        </p:spPr>
        <p:txBody>
          <a:bodyPr/>
          <a:lstStyle/>
          <a:p>
            <a:r>
              <a:rPr kumimoji="1" lang="en-US" altLang="ja-JP" sz="1600" u="sng" baseline="0">
                <a:solidFill>
                  <a:schemeClr val="tx1"/>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11-2-2. </a:t>
            </a:r>
            <a:r>
              <a:rPr kumimoji="1" lang="ja-JP" altLang="en-US" sz="1600" u="sng" baseline="0">
                <a:solidFill>
                  <a:schemeClr val="tx1"/>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リスクの特定</a:t>
            </a:r>
            <a:endParaRPr kumimoji="1" lang="ja-JP" altLang="en-US"/>
          </a:p>
        </p:txBody>
      </p:sp>
      <p:sp>
        <p:nvSpPr>
          <p:cNvPr id="13" name="テキスト ボックス 12">
            <a:extLst>
              <a:ext uri="{FF2B5EF4-FFF2-40B4-BE49-F238E27FC236}">
                <a16:creationId xmlns:a16="http://schemas.microsoft.com/office/drawing/2014/main" id="{3550BC22-EB2D-C6BF-3D5C-36B65E8C9450}"/>
              </a:ext>
            </a:extLst>
          </p:cNvPr>
          <p:cNvSpPr txBox="1"/>
          <p:nvPr/>
        </p:nvSpPr>
        <p:spPr>
          <a:xfrm>
            <a:off x="619670" y="2276278"/>
            <a:ext cx="5612400" cy="415498"/>
          </a:xfrm>
          <a:prstGeom prst="rect">
            <a:avLst/>
          </a:prstGeom>
          <a:noFill/>
        </p:spPr>
        <p:txBody>
          <a:bodyPr wrap="squar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　資産目録を作成する際、情報資産を情報、情報を支援する資産として「主要</a:t>
            </a:r>
            <a:r>
              <a:rPr kumimoji="0" lang="en-US" altLang="ja-JP" sz="1050" b="0" i="0" u="none" strike="noStrike" kern="1200" cap="none" spc="0" normalizeH="0" baseline="0" noProof="0">
                <a:ln>
                  <a:noFill/>
                </a:ln>
                <a:solidFill>
                  <a:srgbClr val="333333"/>
                </a:solidFill>
                <a:effectLst/>
                <a:uLnTx/>
                <a:uFillTx/>
                <a:latin typeface="メイリオ"/>
                <a:ea typeface="メイリオ"/>
                <a:cs typeface="+mn-cs"/>
              </a:rPr>
              <a:t>/</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事業資産」と「支援資産」</a:t>
            </a:r>
            <a:r>
              <a:rPr kumimoji="0" lang="en-US" altLang="ja-JP" sz="1050" b="0" i="0" u="none" strike="noStrike" kern="1200" cap="none" spc="0" normalizeH="0" baseline="0" noProof="0">
                <a:ln>
                  <a:noFill/>
                </a:ln>
                <a:solidFill>
                  <a:srgbClr val="333333"/>
                </a:solidFill>
                <a:effectLst/>
                <a:uLnTx/>
                <a:uFillTx/>
                <a:latin typeface="メイリオ"/>
                <a:ea typeface="メイリオ"/>
                <a:cs typeface="+mn-cs"/>
              </a:rPr>
              <a:t>2</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つのカテゴリに分類して整理する方法も有効です。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p:txBody>
      </p:sp>
      <p:sp>
        <p:nvSpPr>
          <p:cNvPr id="41" name="テキスト プレースホルダー 2">
            <a:extLst>
              <a:ext uri="{FF2B5EF4-FFF2-40B4-BE49-F238E27FC236}">
                <a16:creationId xmlns:a16="http://schemas.microsoft.com/office/drawing/2014/main" id="{26601004-EEFE-E5F6-D3B8-C59B8A58C71D}"/>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11</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リスクマネジメント</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11-2.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リスクマネジメント：リスクアセスメント</a:t>
            </a:r>
          </a:p>
        </p:txBody>
      </p:sp>
      <p:sp>
        <p:nvSpPr>
          <p:cNvPr id="16" name="テキスト ボックス 15">
            <a:extLst>
              <a:ext uri="{FF2B5EF4-FFF2-40B4-BE49-F238E27FC236}">
                <a16:creationId xmlns:a16="http://schemas.microsoft.com/office/drawing/2014/main" id="{C7C714FC-FDF5-B32A-CE95-605E60DF2882}"/>
              </a:ext>
            </a:extLst>
          </p:cNvPr>
          <p:cNvSpPr txBox="1"/>
          <p:nvPr/>
        </p:nvSpPr>
        <p:spPr>
          <a:xfrm>
            <a:off x="622800" y="9262308"/>
            <a:ext cx="5612400" cy="18466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[22][23]:</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ISO</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ISO/IEC 27005:2022</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extLst>
                    <a:ext uri="{A12FA001-AC4F-418D-AE19-62706E023703}">
                      <ahyp:hlinkClr xmlns:ahyp="http://schemas.microsoft.com/office/drawing/2018/hyperlinkcolor" val="tx"/>
                    </a:ext>
                  </a:extLst>
                </a:hlinkClick>
              </a:rPr>
              <a:t> https://www.iso.org/standard/80585.html</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2023-09-21</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p>
        </p:txBody>
      </p:sp>
      <p:graphicFrame>
        <p:nvGraphicFramePr>
          <p:cNvPr id="31" name="表 30">
            <a:extLst>
              <a:ext uri="{FF2B5EF4-FFF2-40B4-BE49-F238E27FC236}">
                <a16:creationId xmlns:a16="http://schemas.microsoft.com/office/drawing/2014/main" id="{745AE004-7081-9486-4E6F-11F4F271E31A}"/>
              </a:ext>
            </a:extLst>
          </p:cNvPr>
          <p:cNvGraphicFramePr>
            <a:graphicFrameLocks noGrp="1"/>
          </p:cNvGraphicFramePr>
          <p:nvPr>
            <p:extLst>
              <p:ext uri="{D42A27DB-BD31-4B8C-83A1-F6EECF244321}">
                <p14:modId xmlns:p14="http://schemas.microsoft.com/office/powerpoint/2010/main" val="1263998270"/>
              </p:ext>
            </p:extLst>
          </p:nvPr>
        </p:nvGraphicFramePr>
        <p:xfrm>
          <a:off x="619048" y="2697382"/>
          <a:ext cx="5612400" cy="2452681"/>
        </p:xfrm>
        <a:graphic>
          <a:graphicData uri="http://schemas.openxmlformats.org/drawingml/2006/table">
            <a:tbl>
              <a:tblPr>
                <a:tableStyleId>{5C22544A-7EE6-4342-B048-85BDC9FD1C3A}</a:tableStyleId>
              </a:tblPr>
              <a:tblGrid>
                <a:gridCol w="5612400">
                  <a:extLst>
                    <a:ext uri="{9D8B030D-6E8A-4147-A177-3AD203B41FA5}">
                      <a16:colId xmlns:a16="http://schemas.microsoft.com/office/drawing/2014/main" val="4123561260"/>
                    </a:ext>
                  </a:extLst>
                </a:gridCol>
              </a:tblGrid>
              <a:tr h="203175">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US" altLang="ja-JP" sz="1050" b="1" i="0" u="none" strike="noStrike">
                          <a:solidFill>
                            <a:schemeClr val="bg1"/>
                          </a:solidFill>
                          <a:effectLst/>
                          <a:latin typeface="+mn-ea"/>
                          <a:ea typeface="+mn-ea"/>
                        </a:rPr>
                        <a:t>｢</a:t>
                      </a:r>
                      <a:r>
                        <a:rPr lang="ja-JP" altLang="en-US" sz="1050" b="1" i="0" u="none" strike="noStrike">
                          <a:solidFill>
                            <a:schemeClr val="bg1"/>
                          </a:solidFill>
                          <a:effectLst/>
                          <a:latin typeface="+mn-ea"/>
                          <a:ea typeface="+mn-ea"/>
                        </a:rPr>
                        <a:t>主要</a:t>
                      </a:r>
                      <a:r>
                        <a:rPr lang="en-US" altLang="ja-JP" sz="1050" b="1" i="0" u="none" strike="noStrike">
                          <a:solidFill>
                            <a:schemeClr val="bg1"/>
                          </a:solidFill>
                          <a:effectLst/>
                          <a:latin typeface="+mn-ea"/>
                          <a:ea typeface="+mn-ea"/>
                        </a:rPr>
                        <a:t>/</a:t>
                      </a:r>
                      <a:r>
                        <a:rPr lang="ja-JP" altLang="en-US" sz="1050" b="1" i="0" u="none" strike="noStrike">
                          <a:solidFill>
                            <a:schemeClr val="bg1"/>
                          </a:solidFill>
                          <a:effectLst/>
                          <a:latin typeface="+mn-ea"/>
                          <a:ea typeface="+mn-ea"/>
                        </a:rPr>
                        <a:t>事業資産</a:t>
                      </a:r>
                      <a:r>
                        <a:rPr lang="en-US" altLang="ja-JP" sz="1050" b="1" i="0" u="none" strike="noStrike">
                          <a:solidFill>
                            <a:schemeClr val="bg1"/>
                          </a:solidFill>
                          <a:effectLst/>
                          <a:latin typeface="+mn-ea"/>
                          <a:ea typeface="+mn-ea"/>
                        </a:rPr>
                        <a:t>｣</a:t>
                      </a:r>
                      <a:endParaRPr lang="ja-JP" altLang="en-US" sz="1050" b="1" i="0" u="none" strike="noStrike">
                        <a:solidFill>
                          <a:schemeClr val="bg1"/>
                        </a:solidFill>
                        <a:effectLst/>
                        <a:latin typeface="+mn-ea"/>
                        <a:ea typeface="+mn-ea"/>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383466902"/>
                  </a:ext>
                </a:extLst>
              </a:tr>
              <a:tr h="212323">
                <a:tc>
                  <a:txBody>
                    <a:bodyPr/>
                    <a:lstStyle/>
                    <a:p>
                      <a:pPr algn="l" fontAlgn="ctr"/>
                      <a:r>
                        <a:rPr lang="ja-JP" altLang="en-US" sz="1050" b="0" i="0" u="none" strike="noStrike" dirty="0">
                          <a:solidFill>
                            <a:schemeClr val="tx1"/>
                          </a:solidFill>
                          <a:effectLst/>
                          <a:latin typeface="+mn-ea"/>
                          <a:ea typeface="+mn-ea"/>
                        </a:rPr>
                        <a:t>　</a:t>
                      </a:r>
                      <a:r>
                        <a:rPr lang="en-US" altLang="ja-JP" sz="1050" b="0" i="0" u="none" strike="noStrike" dirty="0">
                          <a:solidFill>
                            <a:schemeClr val="tx1"/>
                          </a:solidFill>
                          <a:effectLst/>
                          <a:latin typeface="+mn-ea"/>
                          <a:ea typeface="+mn-ea"/>
                        </a:rPr>
                        <a:t>｢</a:t>
                      </a:r>
                      <a:r>
                        <a:rPr lang="ja-JP" altLang="en-US" sz="1050" b="0" i="0" u="none" strike="noStrike" dirty="0">
                          <a:solidFill>
                            <a:schemeClr val="tx1"/>
                          </a:solidFill>
                          <a:effectLst/>
                          <a:latin typeface="+mn-ea"/>
                          <a:ea typeface="+mn-ea"/>
                        </a:rPr>
                        <a:t>主要</a:t>
                      </a:r>
                      <a:r>
                        <a:rPr lang="en-US" altLang="ja-JP" sz="1050" b="0" i="0" u="none" strike="noStrike" dirty="0">
                          <a:solidFill>
                            <a:schemeClr val="tx1"/>
                          </a:solidFill>
                          <a:effectLst/>
                          <a:latin typeface="+mn-ea"/>
                          <a:ea typeface="+mn-ea"/>
                        </a:rPr>
                        <a:t>/</a:t>
                      </a:r>
                      <a:r>
                        <a:rPr lang="ja-JP" altLang="en-US" sz="1050" b="0" i="0" u="none" strike="noStrike" dirty="0">
                          <a:solidFill>
                            <a:schemeClr val="tx1"/>
                          </a:solidFill>
                          <a:effectLst/>
                          <a:latin typeface="+mn-ea"/>
                          <a:ea typeface="+mn-ea"/>
                        </a:rPr>
                        <a:t>事業資産</a:t>
                      </a:r>
                      <a:r>
                        <a:rPr lang="en-US" altLang="ja-JP" sz="1050" b="0" i="0" u="none" strike="noStrike" dirty="0">
                          <a:solidFill>
                            <a:schemeClr val="tx1"/>
                          </a:solidFill>
                          <a:effectLst/>
                          <a:latin typeface="+mn-ea"/>
                          <a:ea typeface="+mn-ea"/>
                        </a:rPr>
                        <a:t>｣</a:t>
                      </a:r>
                      <a:r>
                        <a:rPr lang="ja-JP" altLang="en-US" sz="1050" b="0" i="0" u="none" strike="noStrike" dirty="0">
                          <a:solidFill>
                            <a:schemeClr val="tx1"/>
                          </a:solidFill>
                          <a:effectLst/>
                          <a:latin typeface="+mn-ea"/>
                          <a:ea typeface="+mn-ea"/>
                        </a:rPr>
                        <a:t>とは、「組織にとって価値のある情報またはプロセス」</a:t>
                      </a:r>
                      <a:r>
                        <a:rPr kumimoji="1" lang="en-US" altLang="ja-JP" sz="600" b="1" i="0" u="none" strike="noStrike" kern="1200" cap="none" spc="0" normalizeH="0" baseline="30000" noProof="0" dirty="0">
                          <a:ln>
                            <a:noFill/>
                          </a:ln>
                          <a:solidFill>
                            <a:prstClr val="black"/>
                          </a:solidFill>
                          <a:effectLst/>
                          <a:uLnTx/>
                          <a:uFillTx/>
                          <a:latin typeface="+mn-ea"/>
                          <a:ea typeface="+mn-ea"/>
                          <a:cs typeface="+mn-cs"/>
                        </a:rPr>
                        <a:t>[22]</a:t>
                      </a:r>
                      <a:r>
                        <a:rPr lang="ja-JP" altLang="en-US" sz="1050" b="0" i="0" u="none" strike="noStrike" dirty="0">
                          <a:solidFill>
                            <a:schemeClr val="tx1"/>
                          </a:solidFill>
                          <a:effectLst/>
                          <a:latin typeface="+mn-ea"/>
                          <a:ea typeface="+mn-ea"/>
                        </a:rPr>
                        <a:t>のことです。</a:t>
                      </a:r>
                      <a:r>
                        <a:rPr kumimoji="1" lang="ja-JP" altLang="en-US" sz="1050" b="0" i="0" u="none" strike="noStrike" dirty="0">
                          <a:solidFill>
                            <a:schemeClr val="tx1"/>
                          </a:solidFill>
                          <a:effectLst/>
                          <a:latin typeface="+mn-ea"/>
                          <a:ea typeface="+mn-ea"/>
                        </a:rPr>
                        <a:t>主要資産は、「</a:t>
                      </a:r>
                      <a:r>
                        <a:rPr kumimoji="1" lang="ja-JP" altLang="en-US" sz="1050" dirty="0">
                          <a:solidFill>
                            <a:schemeClr val="tx1"/>
                          </a:solidFill>
                          <a:latin typeface="+mn-ea"/>
                          <a:ea typeface="+mn-ea"/>
                        </a:rPr>
                        <a:t>事業プロセス及び事業活動」と「情報」の</a:t>
                      </a:r>
                      <a:r>
                        <a:rPr kumimoji="1" lang="en-US" altLang="ja-JP" sz="1050" dirty="0">
                          <a:solidFill>
                            <a:schemeClr val="tx1"/>
                          </a:solidFill>
                          <a:latin typeface="+mn-ea"/>
                          <a:ea typeface="+mn-ea"/>
                        </a:rPr>
                        <a:t>2</a:t>
                      </a:r>
                      <a:r>
                        <a:rPr kumimoji="1" lang="ja-JP" altLang="en-US" sz="1050" dirty="0">
                          <a:solidFill>
                            <a:schemeClr val="tx1"/>
                          </a:solidFill>
                          <a:latin typeface="+mn-ea"/>
                          <a:ea typeface="+mn-ea"/>
                        </a:rPr>
                        <a:t>つに分けられます。</a:t>
                      </a:r>
                      <a:endParaRPr kumimoji="1" lang="en-US" altLang="ja-JP" sz="1050" dirty="0">
                        <a:solidFill>
                          <a:schemeClr val="tx1"/>
                        </a:solidFill>
                        <a:latin typeface="+mn-ea"/>
                        <a:ea typeface="+mn-ea"/>
                      </a:endParaRPr>
                    </a:p>
                    <a:p>
                      <a:pPr algn="l" fontAlgn="ctr"/>
                      <a:endParaRPr kumimoji="1" lang="en-US" altLang="ja-JP" sz="1050" dirty="0">
                        <a:solidFill>
                          <a:schemeClr val="tx1"/>
                        </a:solidFill>
                        <a:latin typeface="+mn-ea"/>
                        <a:ea typeface="+mn-ea"/>
                      </a:endParaRPr>
                    </a:p>
                    <a:p>
                      <a:pPr algn="l" fontAlgn="ctr"/>
                      <a:r>
                        <a:rPr kumimoji="1" lang="ja-JP" altLang="en-US" sz="1050" b="1" dirty="0">
                          <a:solidFill>
                            <a:schemeClr val="tx1"/>
                          </a:solidFill>
                          <a:latin typeface="+mn-ea"/>
                          <a:ea typeface="+mn-ea"/>
                        </a:rPr>
                        <a:t>「事業プロセス及び事業活動」の例</a:t>
                      </a:r>
                      <a:endParaRPr kumimoji="1" lang="en-US" altLang="ja-JP" sz="1050" b="1" dirty="0">
                        <a:solidFill>
                          <a:schemeClr val="tx1"/>
                        </a:solidFill>
                        <a:latin typeface="+mn-ea"/>
                        <a:ea typeface="+mn-ea"/>
                      </a:endParaRPr>
                    </a:p>
                    <a:p>
                      <a:pPr marL="0" indent="0" algn="l" fontAlgn="ctr">
                        <a:buFontTx/>
                        <a:buNone/>
                      </a:pPr>
                      <a:r>
                        <a:rPr kumimoji="1" lang="ja-JP" altLang="en-US" sz="1050" b="0" dirty="0">
                          <a:solidFill>
                            <a:schemeClr val="tx1"/>
                          </a:solidFill>
                          <a:latin typeface="+mn-ea"/>
                          <a:ea typeface="+mn-ea"/>
                        </a:rPr>
                        <a:t>　・その損失または低下によって、組織の使命達成が不可能となるプロセス</a:t>
                      </a:r>
                      <a:endParaRPr kumimoji="1" lang="en-US" altLang="ja-JP" sz="1050" b="0" dirty="0">
                        <a:solidFill>
                          <a:schemeClr val="tx1"/>
                        </a:solidFill>
                        <a:latin typeface="+mn-ea"/>
                        <a:ea typeface="+mn-ea"/>
                      </a:endParaRPr>
                    </a:p>
                    <a:p>
                      <a:pPr marL="0" indent="0" algn="l" fontAlgn="ctr">
                        <a:buFontTx/>
                        <a:buNone/>
                      </a:pPr>
                      <a:r>
                        <a:rPr kumimoji="1" lang="ja-JP" altLang="en-US" sz="1050" b="0" dirty="0">
                          <a:solidFill>
                            <a:schemeClr val="tx1"/>
                          </a:solidFill>
                          <a:latin typeface="+mn-ea"/>
                          <a:ea typeface="+mn-ea"/>
                        </a:rPr>
                        <a:t>　・機密プロセスまたは専有技術を伴っているプロセス</a:t>
                      </a:r>
                      <a:endParaRPr kumimoji="1" lang="en-US" altLang="ja-JP" sz="1050" b="0" dirty="0">
                        <a:solidFill>
                          <a:schemeClr val="tx1"/>
                        </a:solidFill>
                        <a:latin typeface="+mn-ea"/>
                        <a:ea typeface="+mn-ea"/>
                      </a:endParaRPr>
                    </a:p>
                    <a:p>
                      <a:pPr marL="0" indent="0" algn="l" fontAlgn="ctr">
                        <a:buFontTx/>
                        <a:buNone/>
                      </a:pPr>
                      <a:r>
                        <a:rPr kumimoji="1" lang="ja-JP" altLang="en-US" sz="1050" b="0" dirty="0">
                          <a:solidFill>
                            <a:schemeClr val="tx1"/>
                          </a:solidFill>
                          <a:latin typeface="+mn-ea"/>
                          <a:ea typeface="+mn-ea"/>
                        </a:rPr>
                        <a:t>　・修正された場合、組織の使命の達成に大きく影響するプロセス</a:t>
                      </a:r>
                      <a:endParaRPr kumimoji="1" lang="en-US" altLang="ja-JP" sz="1050" b="0" dirty="0">
                        <a:solidFill>
                          <a:schemeClr val="tx1"/>
                        </a:solidFill>
                        <a:latin typeface="+mn-ea"/>
                        <a:ea typeface="+mn-ea"/>
                      </a:endParaRPr>
                    </a:p>
                    <a:p>
                      <a:pPr marL="0" indent="0" algn="l" fontAlgn="ctr">
                        <a:buFontTx/>
                        <a:buNone/>
                      </a:pPr>
                      <a:r>
                        <a:rPr kumimoji="1" lang="ja-JP" altLang="en-US" sz="1050" b="0" dirty="0">
                          <a:solidFill>
                            <a:schemeClr val="tx1"/>
                          </a:solidFill>
                          <a:latin typeface="+mn-ea"/>
                          <a:ea typeface="+mn-ea"/>
                        </a:rPr>
                        <a:t>　・組織が契約、法令または規則の要求事項を遵守するために必要となるプロセス</a:t>
                      </a:r>
                      <a:endParaRPr kumimoji="1" lang="en-US" altLang="ja-JP" sz="1050" b="0" dirty="0">
                        <a:solidFill>
                          <a:schemeClr val="tx1"/>
                        </a:solidFill>
                        <a:latin typeface="+mn-ea"/>
                        <a:ea typeface="+mn-ea"/>
                      </a:endParaRPr>
                    </a:p>
                    <a:p>
                      <a:pPr marL="0" indent="0" algn="l" fontAlgn="ctr">
                        <a:buFont typeface="Arial" panose="020B0604020202020204" pitchFamily="34" charset="0"/>
                        <a:buNone/>
                      </a:pPr>
                      <a:endParaRPr kumimoji="1" lang="en-US" altLang="ja-JP" sz="1050" b="0" dirty="0">
                        <a:solidFill>
                          <a:schemeClr val="tx1"/>
                        </a:solidFill>
                        <a:latin typeface="+mn-ea"/>
                        <a:ea typeface="+mn-ea"/>
                      </a:endParaRPr>
                    </a:p>
                    <a:p>
                      <a:pPr marL="0" indent="0" algn="l" fontAlgn="ctr">
                        <a:buFont typeface="Arial" panose="020B0604020202020204" pitchFamily="34" charset="0"/>
                        <a:buNone/>
                      </a:pPr>
                      <a:r>
                        <a:rPr kumimoji="1" lang="ja-JP" altLang="en-US" sz="1050" b="1" dirty="0">
                          <a:solidFill>
                            <a:schemeClr val="tx1"/>
                          </a:solidFill>
                          <a:latin typeface="+mn-ea"/>
                          <a:ea typeface="+mn-ea"/>
                        </a:rPr>
                        <a:t>「情報」の例</a:t>
                      </a:r>
                      <a:endParaRPr kumimoji="1" lang="en-US" altLang="ja-JP" sz="1050" b="1" dirty="0">
                        <a:solidFill>
                          <a:schemeClr val="tx1"/>
                        </a:solidFill>
                        <a:latin typeface="+mn-ea"/>
                        <a:ea typeface="+mn-ea"/>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　・組織の使命または事業の遂行に不可欠の情報</a:t>
                      </a:r>
                      <a:endParaRPr kumimoji="1" lang="en-US" altLang="ja-JP" sz="1050" b="0" dirty="0">
                        <a:solidFill>
                          <a:schemeClr val="tx1"/>
                        </a:solidFill>
                        <a:latin typeface="+mn-ea"/>
                        <a:ea typeface="+mn-ea"/>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　・プライバシーに関する国内法にいう意味で、特別に定義することができる個人情報</a:t>
                      </a:r>
                      <a:endParaRPr kumimoji="1" lang="en-US" altLang="ja-JP" sz="1050" b="0" dirty="0">
                        <a:solidFill>
                          <a:schemeClr val="tx1"/>
                        </a:solidFill>
                        <a:latin typeface="+mn-ea"/>
                        <a:ea typeface="+mn-ea"/>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　・戦略的方向性によって決定される目的の達成に必要となる戦略情報</a:t>
                      </a:r>
                      <a:endParaRPr kumimoji="1" lang="en-US" altLang="ja-JP" sz="1050" b="0" dirty="0">
                        <a:solidFill>
                          <a:schemeClr val="tx1"/>
                        </a:solidFill>
                        <a:latin typeface="+mn-ea"/>
                        <a:ea typeface="+mn-ea"/>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　・収集、保管、処理、送信に長時間を要する高コスト情報及び高い取得費用を伴う情報</a:t>
                      </a:r>
                      <a:endParaRPr kumimoji="1" lang="en-US" altLang="ja-JP" sz="1050" b="0" dirty="0">
                        <a:solidFill>
                          <a:schemeClr val="tx1"/>
                        </a:solidFill>
                        <a:latin typeface="+mn-ea"/>
                        <a:ea typeface="+mn-ea"/>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19982168"/>
                  </a:ext>
                </a:extLst>
              </a:tr>
            </a:tbl>
          </a:graphicData>
        </a:graphic>
      </p:graphicFrame>
      <p:graphicFrame>
        <p:nvGraphicFramePr>
          <p:cNvPr id="32" name="表 31">
            <a:extLst>
              <a:ext uri="{FF2B5EF4-FFF2-40B4-BE49-F238E27FC236}">
                <a16:creationId xmlns:a16="http://schemas.microsoft.com/office/drawing/2014/main" id="{15B178CA-677C-1F50-FE4E-A35D1B1024CF}"/>
              </a:ext>
            </a:extLst>
          </p:cNvPr>
          <p:cNvGraphicFramePr>
            <a:graphicFrameLocks noGrp="1"/>
          </p:cNvGraphicFramePr>
          <p:nvPr/>
        </p:nvGraphicFramePr>
        <p:xfrm>
          <a:off x="622800" y="5148329"/>
          <a:ext cx="5612400" cy="1010926"/>
        </p:xfrm>
        <a:graphic>
          <a:graphicData uri="http://schemas.openxmlformats.org/drawingml/2006/table">
            <a:tbl>
              <a:tblPr>
                <a:tableStyleId>{5C22544A-7EE6-4342-B048-85BDC9FD1C3A}</a:tableStyleId>
              </a:tblPr>
              <a:tblGrid>
                <a:gridCol w="5612400">
                  <a:extLst>
                    <a:ext uri="{9D8B030D-6E8A-4147-A177-3AD203B41FA5}">
                      <a16:colId xmlns:a16="http://schemas.microsoft.com/office/drawing/2014/main" val="397311410"/>
                    </a:ext>
                  </a:extLst>
                </a:gridCol>
              </a:tblGrid>
              <a:tr h="201600">
                <a:tc>
                  <a:txBody>
                    <a:bodyPr/>
                    <a:lstStyle/>
                    <a:p>
                      <a:pPr algn="l" fontAlgn="ctr"/>
                      <a:r>
                        <a:rPr lang="en-US" altLang="ja-JP" sz="1050" b="1" i="0" u="none" strike="noStrike">
                          <a:solidFill>
                            <a:schemeClr val="bg1"/>
                          </a:solidFill>
                          <a:effectLst/>
                          <a:latin typeface="+mn-ea"/>
                          <a:ea typeface="+mn-ea"/>
                        </a:rPr>
                        <a:t>｢</a:t>
                      </a:r>
                      <a:r>
                        <a:rPr lang="ja-JP" altLang="en-US" sz="1050" b="1" i="0" u="none" strike="noStrike">
                          <a:solidFill>
                            <a:schemeClr val="bg1"/>
                          </a:solidFill>
                          <a:effectLst/>
                          <a:latin typeface="+mn-ea"/>
                          <a:ea typeface="+mn-ea"/>
                        </a:rPr>
                        <a:t>支援資産</a:t>
                      </a:r>
                      <a:r>
                        <a:rPr lang="en-US" altLang="ja-JP" sz="1050" b="1" i="0" u="none" strike="noStrike">
                          <a:solidFill>
                            <a:schemeClr val="bg1"/>
                          </a:solidFill>
                          <a:effectLst/>
                          <a:latin typeface="+mn-ea"/>
                          <a:ea typeface="+mn-ea"/>
                        </a:rPr>
                        <a:t>｣</a:t>
                      </a:r>
                      <a:endParaRPr lang="ja-JP" altLang="en-US" sz="1050" b="1" i="0" u="none" strike="noStrike">
                        <a:solidFill>
                          <a:schemeClr val="bg1"/>
                        </a:solidFill>
                        <a:effectLst/>
                        <a:latin typeface="+mn-ea"/>
                        <a:ea typeface="+mn-ea"/>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383466902"/>
                  </a:ext>
                </a:extLst>
              </a:tr>
              <a:tr h="37623">
                <a:tc>
                  <a:txBody>
                    <a:bodyPr/>
                    <a:lstStyle/>
                    <a:p>
                      <a:pPr algn="l" fontAlgn="ctr"/>
                      <a:r>
                        <a:rPr lang="ja-JP" altLang="en-US" sz="1050" b="0" i="0" u="none" strike="noStrike">
                          <a:solidFill>
                            <a:srgbClr val="000000"/>
                          </a:solidFill>
                          <a:effectLst/>
                          <a:latin typeface="+mn-ea"/>
                          <a:ea typeface="+mn-ea"/>
                        </a:rPr>
                        <a:t>　</a:t>
                      </a:r>
                      <a:r>
                        <a:rPr lang="en-US" altLang="ja-JP" sz="1050" b="0" i="0" u="none" strike="noStrike">
                          <a:solidFill>
                            <a:srgbClr val="000000"/>
                          </a:solidFill>
                          <a:effectLst/>
                          <a:latin typeface="+mn-ea"/>
                          <a:ea typeface="+mn-ea"/>
                        </a:rPr>
                        <a:t>｢</a:t>
                      </a:r>
                      <a:r>
                        <a:rPr lang="ja-JP" altLang="en-US" sz="1050" b="0" i="0" u="none" strike="noStrike">
                          <a:solidFill>
                            <a:srgbClr val="000000"/>
                          </a:solidFill>
                          <a:effectLst/>
                          <a:latin typeface="+mn-ea"/>
                          <a:ea typeface="+mn-ea"/>
                        </a:rPr>
                        <a:t>支援資産</a:t>
                      </a:r>
                      <a:r>
                        <a:rPr lang="en-US" altLang="ja-JP" sz="1050" b="0" i="0" u="none" strike="noStrike">
                          <a:solidFill>
                            <a:srgbClr val="000000"/>
                          </a:solidFill>
                          <a:effectLst/>
                          <a:latin typeface="+mn-ea"/>
                          <a:ea typeface="+mn-ea"/>
                        </a:rPr>
                        <a:t>｣</a:t>
                      </a:r>
                      <a:r>
                        <a:rPr lang="ja-JP" altLang="en-US" sz="1050" b="0" i="0" u="none" strike="noStrike">
                          <a:solidFill>
                            <a:srgbClr val="000000"/>
                          </a:solidFill>
                          <a:effectLst/>
                          <a:latin typeface="+mn-ea"/>
                          <a:ea typeface="+mn-ea"/>
                        </a:rPr>
                        <a:t>とは、「</a:t>
                      </a:r>
                      <a:r>
                        <a:rPr lang="en-US" altLang="ja-JP" sz="1050" b="0" i="0" u="none" strike="noStrike">
                          <a:solidFill>
                            <a:srgbClr val="000000"/>
                          </a:solidFill>
                          <a:effectLst/>
                          <a:latin typeface="+mn-ea"/>
                          <a:ea typeface="+mn-ea"/>
                        </a:rPr>
                        <a:t>1</a:t>
                      </a:r>
                      <a:r>
                        <a:rPr lang="ja-JP" altLang="en-US" sz="1050" b="0" i="0" u="none" strike="noStrike">
                          <a:solidFill>
                            <a:srgbClr val="000000"/>
                          </a:solidFill>
                          <a:effectLst/>
                          <a:latin typeface="+mn-ea"/>
                          <a:ea typeface="+mn-ea"/>
                        </a:rPr>
                        <a:t>つ以上の事業資産の基礎となる情報システムの構成要素」</a:t>
                      </a:r>
                      <a:r>
                        <a:rPr kumimoji="1" lang="en-US" altLang="ja-JP" sz="600" b="1" i="0" u="none" strike="noStrike" kern="1200" cap="none" spc="0" normalizeH="0" baseline="30000" noProof="0">
                          <a:ln>
                            <a:noFill/>
                          </a:ln>
                          <a:solidFill>
                            <a:prstClr val="black"/>
                          </a:solidFill>
                          <a:effectLst/>
                          <a:uLnTx/>
                          <a:uFillTx/>
                          <a:latin typeface="+mn-ea"/>
                          <a:ea typeface="+mn-ea"/>
                          <a:cs typeface="+mn-cs"/>
                        </a:rPr>
                        <a:t>[23]</a:t>
                      </a:r>
                      <a:r>
                        <a:rPr lang="ja-JP" altLang="en-US" sz="1050" b="0" i="0" u="none" strike="noStrike">
                          <a:solidFill>
                            <a:srgbClr val="000000"/>
                          </a:solidFill>
                          <a:effectLst/>
                          <a:latin typeface="+mn-ea"/>
                          <a:ea typeface="+mn-ea"/>
                        </a:rPr>
                        <a:t>のことです。</a:t>
                      </a:r>
                      <a:endParaRPr lang="en-US" altLang="ja-JP" sz="1050" b="0" i="0" u="none" strike="noStrike">
                        <a:solidFill>
                          <a:srgbClr val="000000"/>
                        </a:solidFill>
                        <a:effectLst/>
                        <a:latin typeface="+mn-ea"/>
                        <a:ea typeface="+mn-ea"/>
                      </a:endParaRPr>
                    </a:p>
                    <a:p>
                      <a:pPr algn="l" fontAlgn="ctr"/>
                      <a:endParaRPr lang="en-US" altLang="zh-TW" sz="1050" b="0" i="0" u="none" strike="noStrike">
                        <a:solidFill>
                          <a:srgbClr val="000000"/>
                        </a:solidFill>
                        <a:effectLst/>
                        <a:latin typeface="+mn-ea"/>
                        <a:ea typeface="+mn-ea"/>
                      </a:endParaRPr>
                    </a:p>
                    <a:p>
                      <a:pPr algn="l" fontAlgn="ctr"/>
                      <a:r>
                        <a:rPr lang="ja-JP" altLang="en-US" sz="1050" b="1" i="0" u="none" strike="noStrike">
                          <a:solidFill>
                            <a:srgbClr val="000000"/>
                          </a:solidFill>
                          <a:effectLst/>
                          <a:latin typeface="+mn-ea"/>
                          <a:ea typeface="+mn-ea"/>
                        </a:rPr>
                        <a:t>「支援資産」の例</a:t>
                      </a:r>
                      <a:br>
                        <a:rPr kumimoji="1" lang="en-US" altLang="ja-JP" sz="1050" b="1" i="0" u="none" strike="noStrike">
                          <a:solidFill>
                            <a:srgbClr val="000000"/>
                          </a:solidFill>
                          <a:effectLst/>
                          <a:latin typeface="+mn-ea"/>
                          <a:ea typeface="+mn-ea"/>
                        </a:rPr>
                      </a:br>
                      <a:r>
                        <a:rPr kumimoji="1" lang="ja-JP" altLang="en-US" sz="1050" b="1" i="0" u="none" strike="noStrike">
                          <a:solidFill>
                            <a:srgbClr val="000000"/>
                          </a:solidFill>
                          <a:effectLst/>
                          <a:latin typeface="+mn-ea"/>
                          <a:ea typeface="+mn-ea"/>
                        </a:rPr>
                        <a:t>   </a:t>
                      </a:r>
                      <a:r>
                        <a:rPr kumimoji="1" lang="ja-JP" altLang="en-US" sz="1050">
                          <a:latin typeface="+mn-ea"/>
                          <a:ea typeface="+mn-ea"/>
                        </a:rPr>
                        <a:t>・ハードウェア、ソフトウェア、ネットワーク、要員、サイト、組織</a:t>
                      </a:r>
                      <a:endParaRPr kumimoji="1" lang="en-US" altLang="ja-JP" sz="1050">
                        <a:latin typeface="+mn-ea"/>
                        <a:ea typeface="+mn-ea"/>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19982168"/>
                  </a:ext>
                </a:extLst>
              </a:tr>
            </a:tbl>
          </a:graphicData>
        </a:graphic>
      </p:graphicFrame>
      <p:graphicFrame>
        <p:nvGraphicFramePr>
          <p:cNvPr id="36" name="表 7">
            <a:extLst>
              <a:ext uri="{FF2B5EF4-FFF2-40B4-BE49-F238E27FC236}">
                <a16:creationId xmlns:a16="http://schemas.microsoft.com/office/drawing/2014/main" id="{C5E10463-55C2-B490-1E0F-C4F4D21BD1DE}"/>
              </a:ext>
            </a:extLst>
          </p:cNvPr>
          <p:cNvGraphicFramePr>
            <a:graphicFrameLocks noGrp="1"/>
          </p:cNvGraphicFramePr>
          <p:nvPr/>
        </p:nvGraphicFramePr>
        <p:xfrm>
          <a:off x="622800" y="6561332"/>
          <a:ext cx="5612400" cy="2457074"/>
        </p:xfrm>
        <a:graphic>
          <a:graphicData uri="http://schemas.openxmlformats.org/drawingml/2006/table">
            <a:tbl>
              <a:tblPr firstRow="1" bandRow="1">
                <a:tableStyleId>{5940675A-B579-460E-94D1-54222C63F5DA}</a:tableStyleId>
              </a:tblPr>
              <a:tblGrid>
                <a:gridCol w="5612400">
                  <a:extLst>
                    <a:ext uri="{9D8B030D-6E8A-4147-A177-3AD203B41FA5}">
                      <a16:colId xmlns:a16="http://schemas.microsoft.com/office/drawing/2014/main" val="2002786144"/>
                    </a:ext>
                  </a:extLst>
                </a:gridCol>
              </a:tblGrid>
              <a:tr h="2457074">
                <a:tc>
                  <a:txBody>
                    <a:bodyPr/>
                    <a:lstStyle/>
                    <a:p>
                      <a:pPr algn="l"/>
                      <a:r>
                        <a:rPr lang="ja-JP" altLang="en-US" sz="1050" b="1">
                          <a:solidFill>
                            <a:schemeClr val="tx1"/>
                          </a:solidFill>
                          <a:effectLst/>
                          <a:latin typeface="+mn-ea"/>
                          <a:ea typeface="+mn-ea"/>
                        </a:rPr>
                        <a:t>情報資産のグループ化</a:t>
                      </a:r>
                      <a:endParaRPr lang="en-US" altLang="ja-JP" sz="1050" b="1">
                        <a:solidFill>
                          <a:schemeClr val="tx1"/>
                        </a:solidFill>
                        <a:effectLst/>
                        <a:latin typeface="+mn-ea"/>
                        <a:ea typeface="+mn-ea"/>
                      </a:endParaRPr>
                    </a:p>
                    <a:p>
                      <a:pPr algn="l"/>
                      <a:r>
                        <a:rPr lang="ja-JP" altLang="en-US" sz="1050" b="0">
                          <a:solidFill>
                            <a:schemeClr val="tx1"/>
                          </a:solidFill>
                          <a:effectLst/>
                          <a:latin typeface="+mn-ea"/>
                          <a:ea typeface="+mn-ea"/>
                        </a:rPr>
                        <a:t>　</a:t>
                      </a:r>
                      <a:r>
                        <a:rPr lang="en-US" altLang="ja-JP" sz="1050" b="0">
                          <a:solidFill>
                            <a:schemeClr val="tx1"/>
                          </a:solidFill>
                          <a:effectLst/>
                          <a:latin typeface="+mn-ea"/>
                          <a:ea typeface="+mn-ea"/>
                        </a:rPr>
                        <a:t>ISMS</a:t>
                      </a:r>
                      <a:r>
                        <a:rPr lang="ja-JP" altLang="en-US" sz="1050" b="0">
                          <a:solidFill>
                            <a:schemeClr val="tx1"/>
                          </a:solidFill>
                          <a:effectLst/>
                          <a:latin typeface="+mn-ea"/>
                          <a:ea typeface="+mn-ea"/>
                        </a:rPr>
                        <a:t>適用範囲に存在する情報資産を洗い出す作業は、負荷が非常に大きくなりやすいです。そこで、資産価値や保管形態、保管期間や用途などが同じものを</a:t>
                      </a:r>
                      <a:r>
                        <a:rPr lang="en-US" altLang="ja-JP" sz="1050" b="0">
                          <a:solidFill>
                            <a:schemeClr val="tx1"/>
                          </a:solidFill>
                          <a:effectLst/>
                          <a:latin typeface="+mn-ea"/>
                          <a:ea typeface="+mn-ea"/>
                        </a:rPr>
                        <a:t>1</a:t>
                      </a:r>
                      <a:r>
                        <a:rPr lang="ja-JP" altLang="en-US" sz="1050" b="0">
                          <a:solidFill>
                            <a:schemeClr val="tx1"/>
                          </a:solidFill>
                          <a:effectLst/>
                          <a:latin typeface="+mn-ea"/>
                          <a:ea typeface="+mn-ea"/>
                        </a:rPr>
                        <a:t>つのグループとしてまとめて管理することで、作業負荷を軽減したり、作業を効率化したりすることができます。</a:t>
                      </a:r>
                      <a:endParaRPr lang="en-US" altLang="ja-JP" sz="1050" b="0">
                        <a:solidFill>
                          <a:schemeClr val="tx1"/>
                        </a:solidFill>
                        <a:effectLst/>
                        <a:latin typeface="+mn-ea"/>
                        <a:ea typeface="+mn-ea"/>
                      </a:endParaRPr>
                    </a:p>
                    <a:p>
                      <a:pPr algn="l"/>
                      <a:endParaRPr lang="en-US" altLang="ja-JP" sz="1050" b="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a:solidFill>
                            <a:schemeClr val="tx1"/>
                          </a:solidFill>
                          <a:effectLst/>
                          <a:latin typeface="+mn-ea"/>
                          <a:ea typeface="+mn-ea"/>
                        </a:rPr>
                        <a:t>（例）事務所内のパソコンで会計ソフトや表計算ソフトを使って帳簿を作成している場合</a:t>
                      </a:r>
                      <a:endParaRPr lang="en-US" altLang="ja-JP" sz="1050" b="0">
                        <a:solidFill>
                          <a:schemeClr val="tx1"/>
                        </a:solidFill>
                        <a:effectLst/>
                        <a:latin typeface="+mn-ea"/>
                        <a:ea typeface="+mn-ea"/>
                      </a:endParaRPr>
                    </a:p>
                    <a:p>
                      <a:pPr algn="l"/>
                      <a:endParaRPr lang="en-US" altLang="ja-JP" sz="1050" b="0">
                        <a:solidFill>
                          <a:schemeClr val="tx1"/>
                        </a:solidFill>
                        <a:effectLst/>
                        <a:latin typeface="+mn-ea"/>
                        <a:ea typeface="+mn-ea"/>
                      </a:endParaRPr>
                    </a:p>
                  </a:txBody>
                  <a:tcPr/>
                </a:tc>
                <a:extLst>
                  <a:ext uri="{0D108BD9-81ED-4DB2-BD59-A6C34878D82A}">
                    <a16:rowId xmlns:a16="http://schemas.microsoft.com/office/drawing/2014/main" val="955731625"/>
                  </a:ext>
                </a:extLst>
              </a:tr>
            </a:tbl>
          </a:graphicData>
        </a:graphic>
      </p:graphicFrame>
      <p:grpSp>
        <p:nvGrpSpPr>
          <p:cNvPr id="37" name="グループ化 36">
            <a:extLst>
              <a:ext uri="{FF2B5EF4-FFF2-40B4-BE49-F238E27FC236}">
                <a16:creationId xmlns:a16="http://schemas.microsoft.com/office/drawing/2014/main" id="{99F000D3-DA77-8EFE-19BF-1F1990F5638C}"/>
              </a:ext>
            </a:extLst>
          </p:cNvPr>
          <p:cNvGrpSpPr/>
          <p:nvPr/>
        </p:nvGrpSpPr>
        <p:grpSpPr>
          <a:xfrm>
            <a:off x="388185" y="6278975"/>
            <a:ext cx="757258" cy="300134"/>
            <a:chOff x="-586383" y="7984939"/>
            <a:chExt cx="1007910" cy="707703"/>
          </a:xfrm>
        </p:grpSpPr>
        <p:sp>
          <p:nvSpPr>
            <p:cNvPr id="38" name="テキスト ボックス 37">
              <a:extLst>
                <a:ext uri="{FF2B5EF4-FFF2-40B4-BE49-F238E27FC236}">
                  <a16:creationId xmlns:a16="http://schemas.microsoft.com/office/drawing/2014/main" id="{472C2012-41D6-BCE9-0054-DC06F1A1F43F}"/>
                </a:ext>
              </a:extLst>
            </p:cNvPr>
            <p:cNvSpPr txBox="1"/>
            <p:nvPr/>
          </p:nvSpPr>
          <p:spPr>
            <a:xfrm rot="20511245">
              <a:off x="-586383" y="8338230"/>
              <a:ext cx="922625" cy="354412"/>
            </a:xfrm>
            <a:custGeom>
              <a:avLst/>
              <a:gdLst>
                <a:gd name="connsiteX0" fmla="*/ 0 w 922625"/>
                <a:gd name="connsiteY0" fmla="*/ 0 h 354412"/>
                <a:gd name="connsiteX1" fmla="*/ 922625 w 922625"/>
                <a:gd name="connsiteY1" fmla="*/ 0 h 354412"/>
                <a:gd name="connsiteX2" fmla="*/ 922625 w 922625"/>
                <a:gd name="connsiteY2" fmla="*/ 354412 h 354412"/>
                <a:gd name="connsiteX3" fmla="*/ 0 w 922625"/>
                <a:gd name="connsiteY3" fmla="*/ 354412 h 354412"/>
                <a:gd name="connsiteX4" fmla="*/ 0 w 922625"/>
                <a:gd name="connsiteY4" fmla="*/ 0 h 35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625" h="354412" fill="none" extrusionOk="0">
                  <a:moveTo>
                    <a:pt x="0" y="0"/>
                  </a:moveTo>
                  <a:cubicBezTo>
                    <a:pt x="361687" y="52568"/>
                    <a:pt x="480513" y="-54228"/>
                    <a:pt x="922625" y="0"/>
                  </a:cubicBezTo>
                  <a:cubicBezTo>
                    <a:pt x="910715" y="96955"/>
                    <a:pt x="946107" y="279983"/>
                    <a:pt x="922625" y="354412"/>
                  </a:cubicBezTo>
                  <a:cubicBezTo>
                    <a:pt x="503054" y="314207"/>
                    <a:pt x="197963" y="403363"/>
                    <a:pt x="0" y="354412"/>
                  </a:cubicBezTo>
                  <a:cubicBezTo>
                    <a:pt x="21079" y="230379"/>
                    <a:pt x="15949" y="82626"/>
                    <a:pt x="0" y="0"/>
                  </a:cubicBezTo>
                  <a:close/>
                </a:path>
                <a:path w="922625" h="354412" stroke="0" extrusionOk="0">
                  <a:moveTo>
                    <a:pt x="0" y="0"/>
                  </a:moveTo>
                  <a:cubicBezTo>
                    <a:pt x="147004" y="-40783"/>
                    <a:pt x="752825" y="-70567"/>
                    <a:pt x="922625" y="0"/>
                  </a:cubicBezTo>
                  <a:cubicBezTo>
                    <a:pt x="930839" y="73891"/>
                    <a:pt x="908673" y="295727"/>
                    <a:pt x="922625" y="354412"/>
                  </a:cubicBezTo>
                  <a:cubicBezTo>
                    <a:pt x="698256" y="309258"/>
                    <a:pt x="352668" y="432602"/>
                    <a:pt x="0" y="354412"/>
                  </a:cubicBezTo>
                  <a:cubicBezTo>
                    <a:pt x="-4666" y="239936"/>
                    <a:pt x="-6228" y="161744"/>
                    <a:pt x="0" y="0"/>
                  </a:cubicBezTo>
                  <a:close/>
                </a:path>
              </a:pathLst>
            </a:custGeom>
            <a:solidFill>
              <a:schemeClr val="bg1"/>
            </a:solidFill>
            <a:ln>
              <a:solidFill>
                <a:schemeClr val="accent1"/>
              </a:solidFill>
              <a:extLst>
                <a:ext uri="{C807C97D-BFC1-408E-A445-0C87EB9F89A2}">
                  <ask:lineSketchStyleProps xmlns:ask="http://schemas.microsoft.com/office/drawing/2018/sketchyshapes" sd="2650216993">
                    <a:prstGeom prst="rect">
                      <a:avLst/>
                    </a:prstGeom>
                    <ask:type>
                      <ask:lineSketchCurved/>
                    </ask:type>
                  </ask:lineSketchStyleProps>
                </a:ext>
              </a:extLst>
            </a:ln>
            <a:effectLst>
              <a:outerShdw blurRad="50800" dist="38100" dir="2700000" algn="tl" rotWithShape="0">
                <a:prstClr val="black">
                  <a:alpha val="40000"/>
                </a:prstClr>
              </a:outerShd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rPr>
                <a:t>One Point</a:t>
              </a:r>
              <a:endParaRPr kumimoji="1" lang="ja-JP" altLang="en-US"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endParaRPr>
            </a:p>
          </p:txBody>
        </p:sp>
        <p:pic>
          <p:nvPicPr>
            <p:cNvPr id="39" name="図 38">
              <a:extLst>
                <a:ext uri="{FF2B5EF4-FFF2-40B4-BE49-F238E27FC236}">
                  <a16:creationId xmlns:a16="http://schemas.microsoft.com/office/drawing/2014/main" id="{45F5A050-64AA-84E6-2845-6090385A5647}"/>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166120" y="7984939"/>
              <a:ext cx="255407" cy="378304"/>
            </a:xfrm>
            <a:prstGeom prst="rect">
              <a:avLst/>
            </a:prstGeom>
          </p:spPr>
        </p:pic>
      </p:grpSp>
      <p:sp>
        <p:nvSpPr>
          <p:cNvPr id="40" name="テキスト ボックス 39">
            <a:extLst>
              <a:ext uri="{FF2B5EF4-FFF2-40B4-BE49-F238E27FC236}">
                <a16:creationId xmlns:a16="http://schemas.microsoft.com/office/drawing/2014/main" id="{439A1434-407D-04AD-8806-B0DC6AE6319D}"/>
              </a:ext>
            </a:extLst>
          </p:cNvPr>
          <p:cNvSpPr txBox="1"/>
          <p:nvPr/>
        </p:nvSpPr>
        <p:spPr>
          <a:xfrm>
            <a:off x="1261287" y="7849947"/>
            <a:ext cx="1166812" cy="954107"/>
          </a:xfrm>
          <a:prstGeom prst="rect">
            <a:avLst/>
          </a:prstGeom>
          <a:noFill/>
        </p:spPr>
        <p:txBody>
          <a:bodyPr wrap="square">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仕訳帳</a:t>
            </a:r>
            <a:endParaRPr kumimoji="0"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総勘定元帳</a:t>
            </a:r>
            <a:endParaRPr kumimoji="0"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現金出納帳</a:t>
            </a:r>
            <a:endParaRPr kumimoji="0"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当座預金出納帳</a:t>
            </a:r>
            <a:endParaRPr kumimoji="0"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小口現金出納帳</a:t>
            </a:r>
            <a:endParaRPr kumimoji="0"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仕訳帳</a:t>
            </a:r>
            <a:endParaRPr kumimoji="0"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売上帳</a:t>
            </a:r>
          </a:p>
        </p:txBody>
      </p:sp>
      <p:sp>
        <p:nvSpPr>
          <p:cNvPr id="42" name="テキスト ボックス 41">
            <a:extLst>
              <a:ext uri="{FF2B5EF4-FFF2-40B4-BE49-F238E27FC236}">
                <a16:creationId xmlns:a16="http://schemas.microsoft.com/office/drawing/2014/main" id="{52CAE61F-EB0E-BC50-9506-3DF53477E36F}"/>
              </a:ext>
            </a:extLst>
          </p:cNvPr>
          <p:cNvSpPr txBox="1"/>
          <p:nvPr/>
        </p:nvSpPr>
        <p:spPr>
          <a:xfrm>
            <a:off x="2833013" y="7890999"/>
            <a:ext cx="2980133" cy="83099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情報資産名称：「会計データ」</a:t>
            </a:r>
            <a:endParaRPr kumimoji="0"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　　　　　　　「会計データバックアップ」　　　　　　</a:t>
            </a:r>
            <a:endParaRPr kumimoji="0"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　　　　　　　（バックアップを取っている場合）など</a:t>
            </a:r>
            <a:endParaRPr kumimoji="0"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媒体・保存先：「事務所PC」（会計ソフトの保存先）　　　　　</a:t>
            </a:r>
            <a:endParaRPr kumimoji="0"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　　　　　　　「可搬電子媒体」　　　　　　　</a:t>
            </a:r>
            <a:endParaRPr kumimoji="0"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　　　　　　　（USBメモリがバックアップ保存先）</a:t>
            </a:r>
          </a:p>
        </p:txBody>
      </p:sp>
      <p:sp>
        <p:nvSpPr>
          <p:cNvPr id="43" name="右中かっこ 42">
            <a:extLst>
              <a:ext uri="{FF2B5EF4-FFF2-40B4-BE49-F238E27FC236}">
                <a16:creationId xmlns:a16="http://schemas.microsoft.com/office/drawing/2014/main" id="{D9EAACCD-8004-580E-98AD-9894B31900E8}"/>
              </a:ext>
            </a:extLst>
          </p:cNvPr>
          <p:cNvSpPr/>
          <p:nvPr/>
        </p:nvSpPr>
        <p:spPr>
          <a:xfrm>
            <a:off x="2666326" y="7861621"/>
            <a:ext cx="166687" cy="892551"/>
          </a:xfrm>
          <a:prstGeom prst="rightBrace">
            <a:avLst/>
          </a:prstGeom>
          <a:ln>
            <a:solidFill>
              <a:schemeClr val="accent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 name="テキスト ボックス 1">
            <a:extLst>
              <a:ext uri="{FF2B5EF4-FFF2-40B4-BE49-F238E27FC236}">
                <a16:creationId xmlns:a16="http://schemas.microsoft.com/office/drawing/2014/main" id="{04B6D861-3511-537A-6A37-2F5595793B27}"/>
              </a:ext>
            </a:extLst>
          </p:cNvPr>
          <p:cNvSpPr txBox="1"/>
          <p:nvPr/>
        </p:nvSpPr>
        <p:spPr>
          <a:xfrm>
            <a:off x="622800" y="6162107"/>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MSQA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ISMS</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推進マニュアル活用ガイドブック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2022</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年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1.0</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版</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p>
        </p:txBody>
      </p:sp>
      <p:sp>
        <p:nvSpPr>
          <p:cNvPr id="3" name="テキスト プレースホルダー 3">
            <a:extLst>
              <a:ext uri="{FF2B5EF4-FFF2-40B4-BE49-F238E27FC236}">
                <a16:creationId xmlns:a16="http://schemas.microsoft.com/office/drawing/2014/main" id="{DA953822-5EED-3763-6B67-3CCD54610276}"/>
              </a:ext>
            </a:extLst>
          </p:cNvPr>
          <p:cNvSpPr txBox="1">
            <a:spLocks/>
          </p:cNvSpPr>
          <p:nvPr/>
        </p:nvSpPr>
        <p:spPr>
          <a:xfrm>
            <a:off x="622800" y="2000244"/>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リスク特定（資産ベースのアプローチ）</a:t>
            </a:r>
            <a:endPar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endParaRPr>
          </a:p>
        </p:txBody>
      </p:sp>
    </p:spTree>
    <p:extLst>
      <p:ext uri="{BB962C8B-B14F-4D97-AF65-F5344CB8AC3E}">
        <p14:creationId xmlns:p14="http://schemas.microsoft.com/office/powerpoint/2010/main" val="4056662257"/>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F0242CD7-02F6-A652-A753-E30B25E7F1F4}"/>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11</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10</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8" name="テキスト プレースホルダー 2">
            <a:extLst>
              <a:ext uri="{FF2B5EF4-FFF2-40B4-BE49-F238E27FC236}">
                <a16:creationId xmlns:a16="http://schemas.microsoft.com/office/drawing/2014/main" id="{50DB4D52-7790-CB0E-1E24-86938C62F33B}"/>
              </a:ext>
            </a:extLst>
          </p:cNvPr>
          <p:cNvSpPr>
            <a:spLocks noGrp="1"/>
          </p:cNvSpPr>
          <p:nvPr>
            <p:ph type="body" sz="quarter" idx="14"/>
          </p:nvPr>
        </p:nvSpPr>
        <p:spPr>
          <a:xfrm>
            <a:off x="1123950" y="1457325"/>
            <a:ext cx="5111250" cy="381000"/>
          </a:xfrm>
        </p:spPr>
        <p:txBody>
          <a:bodyPr/>
          <a:lstStyle/>
          <a:p>
            <a:r>
              <a:rPr kumimoji="1" lang="en-US" altLang="ja-JP" sz="1600" u="sng" baseline="0">
                <a:solidFill>
                  <a:schemeClr val="tx1"/>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11-2-2. </a:t>
            </a:r>
            <a:r>
              <a:rPr kumimoji="1" lang="ja-JP" altLang="en-US" sz="1600" u="sng" baseline="0">
                <a:solidFill>
                  <a:schemeClr val="tx1"/>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リスクの特定</a:t>
            </a:r>
            <a:endParaRPr kumimoji="1" lang="ja-JP" altLang="en-US"/>
          </a:p>
        </p:txBody>
      </p:sp>
      <p:sp>
        <p:nvSpPr>
          <p:cNvPr id="20" name="テキスト ボックス 19">
            <a:extLst>
              <a:ext uri="{FF2B5EF4-FFF2-40B4-BE49-F238E27FC236}">
                <a16:creationId xmlns:a16="http://schemas.microsoft.com/office/drawing/2014/main" id="{8A6FCFB9-933A-896D-0D35-55CA3634A79F}"/>
              </a:ext>
            </a:extLst>
          </p:cNvPr>
          <p:cNvSpPr txBox="1"/>
          <p:nvPr/>
        </p:nvSpPr>
        <p:spPr>
          <a:xfrm>
            <a:off x="622800" y="2299582"/>
            <a:ext cx="5612400" cy="73866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機密性・完全性・可用性が損なわれた場合の影響度を評価</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情報資産ごとに「機密性」「完全性」「可用性」が損なわれた場合の事業への影響度を評価します。具体例として、以下の評価基準を参考に「機密性」「完全性」「可用性」それぞれの評価値（</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3</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1</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）を決定します。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1" name="表 20">
            <a:extLst>
              <a:ext uri="{FF2B5EF4-FFF2-40B4-BE49-F238E27FC236}">
                <a16:creationId xmlns:a16="http://schemas.microsoft.com/office/drawing/2014/main" id="{F27E588D-8A07-D8DC-5D3B-CC0389336138}"/>
              </a:ext>
            </a:extLst>
          </p:cNvPr>
          <p:cNvGraphicFramePr>
            <a:graphicFrameLocks noGrp="1"/>
          </p:cNvGraphicFramePr>
          <p:nvPr>
            <p:extLst>
              <p:ext uri="{D42A27DB-BD31-4B8C-83A1-F6EECF244321}">
                <p14:modId xmlns:p14="http://schemas.microsoft.com/office/powerpoint/2010/main" val="3415721828"/>
              </p:ext>
            </p:extLst>
          </p:nvPr>
        </p:nvGraphicFramePr>
        <p:xfrm>
          <a:off x="622800" y="3247796"/>
          <a:ext cx="5612400" cy="5463540"/>
        </p:xfrm>
        <a:graphic>
          <a:graphicData uri="http://schemas.openxmlformats.org/drawingml/2006/table">
            <a:tbl>
              <a:tblPr firstRow="1" bandRow="1">
                <a:tableStyleId>{5C22544A-7EE6-4342-B048-85BDC9FD1C3A}</a:tableStyleId>
              </a:tblPr>
              <a:tblGrid>
                <a:gridCol w="303314">
                  <a:extLst>
                    <a:ext uri="{9D8B030D-6E8A-4147-A177-3AD203B41FA5}">
                      <a16:colId xmlns:a16="http://schemas.microsoft.com/office/drawing/2014/main" val="291568703"/>
                    </a:ext>
                  </a:extLst>
                </a:gridCol>
                <a:gridCol w="304598">
                  <a:extLst>
                    <a:ext uri="{9D8B030D-6E8A-4147-A177-3AD203B41FA5}">
                      <a16:colId xmlns:a16="http://schemas.microsoft.com/office/drawing/2014/main" val="3431711067"/>
                    </a:ext>
                  </a:extLst>
                </a:gridCol>
                <a:gridCol w="2264963">
                  <a:extLst>
                    <a:ext uri="{9D8B030D-6E8A-4147-A177-3AD203B41FA5}">
                      <a16:colId xmlns:a16="http://schemas.microsoft.com/office/drawing/2014/main" val="3168840143"/>
                    </a:ext>
                  </a:extLst>
                </a:gridCol>
                <a:gridCol w="2739525">
                  <a:extLst>
                    <a:ext uri="{9D8B030D-6E8A-4147-A177-3AD203B41FA5}">
                      <a16:colId xmlns:a16="http://schemas.microsoft.com/office/drawing/2014/main" val="1694177587"/>
                    </a:ext>
                  </a:extLst>
                </a:gridCol>
              </a:tblGrid>
              <a:tr h="0">
                <a:tc gridSpan="2">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1">
                          <a:solidFill>
                            <a:schemeClr val="bg1"/>
                          </a:solidFill>
                        </a:rPr>
                        <a:t>評価値</a:t>
                      </a:r>
                      <a:endParaRPr kumimoji="1" lang="en-US" altLang="ja-JP" sz="1050" b="1">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050" b="1">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1">
                          <a:solidFill>
                            <a:schemeClr val="bg1"/>
                          </a:solidFill>
                        </a:rPr>
                        <a:t>評価基準</a:t>
                      </a:r>
                      <a:endParaRPr kumimoji="1" lang="en-US" altLang="ja-JP" sz="1050" b="1">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1">
                          <a:solidFill>
                            <a:schemeClr val="bg1"/>
                          </a:solidFill>
                        </a:rPr>
                        <a:t>該当する情報の例</a:t>
                      </a:r>
                      <a:endParaRPr kumimoji="1" lang="en-US" altLang="ja-JP" sz="1050" b="1">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737461550"/>
                  </a:ext>
                </a:extLst>
              </a:tr>
              <a:tr h="288110">
                <a:tc rowSpan="5">
                  <a:txBody>
                    <a:bodyPr/>
                    <a:lstStyle/>
                    <a:p>
                      <a:pPr marL="0" indent="0" algn="ctr">
                        <a:buFont typeface="Arial" panose="020B0604020202020204" pitchFamily="34" charset="0"/>
                        <a:buNone/>
                      </a:pPr>
                      <a:r>
                        <a:rPr kumimoji="1" lang="ja-JP" altLang="en-US" sz="1050" b="1">
                          <a:solidFill>
                            <a:schemeClr val="tx1"/>
                          </a:solidFill>
                          <a:latin typeface="+mn-ea"/>
                          <a:ea typeface="+mn-ea"/>
                        </a:rPr>
                        <a:t>機密性</a:t>
                      </a:r>
                      <a:endParaRPr kumimoji="1" lang="en-US" altLang="ja-JP" sz="1050" b="1">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3">
                  <a:txBody>
                    <a:bodyPr/>
                    <a:lstStyle/>
                    <a:p>
                      <a:pPr marL="0" indent="0" algn="ctr">
                        <a:buFont typeface="Arial" panose="020B0604020202020204" pitchFamily="34" charset="0"/>
                        <a:buNone/>
                      </a:pPr>
                      <a:r>
                        <a:rPr kumimoji="1" lang="en-US" altLang="ja-JP" sz="1050" b="0">
                          <a:solidFill>
                            <a:schemeClr val="tx1"/>
                          </a:solidFill>
                          <a:latin typeface="+mn-ea"/>
                          <a:ea typeface="+mn-ea"/>
                        </a:rPr>
                        <a:t>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indent="0">
                        <a:buFont typeface="Arial" panose="020B0604020202020204" pitchFamily="34" charset="0"/>
                        <a:buNone/>
                      </a:pPr>
                      <a:r>
                        <a:rPr kumimoji="1" lang="ja-JP" altLang="en-US" sz="900" b="0">
                          <a:solidFill>
                            <a:schemeClr val="tx1"/>
                          </a:solidFill>
                          <a:latin typeface="+mn-ea"/>
                          <a:ea typeface="+mn-ea"/>
                        </a:rPr>
                        <a:t>法律で安全管理（漏えい、滅失またはき損防止）が義務付けられている</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indent="0">
                        <a:buFont typeface="Arial" panose="020B0604020202020204" pitchFamily="34" charset="0"/>
                        <a:buNone/>
                      </a:pPr>
                      <a:r>
                        <a:rPr kumimoji="1" lang="ja-JP" altLang="en-US" sz="900" b="0">
                          <a:solidFill>
                            <a:schemeClr val="tx1"/>
                          </a:solidFill>
                          <a:latin typeface="+mn-ea"/>
                          <a:ea typeface="+mn-ea"/>
                        </a:rPr>
                        <a:t>●個人情報（個人情報保護法で定義）</a:t>
                      </a:r>
                      <a:endParaRPr kumimoji="1" lang="en-US" altLang="ja-JP" sz="900" b="0">
                        <a:solidFill>
                          <a:schemeClr val="tx1"/>
                        </a:solidFill>
                        <a:latin typeface="+mn-ea"/>
                        <a:ea typeface="+mn-ea"/>
                      </a:endParaRPr>
                    </a:p>
                    <a:p>
                      <a:pPr marL="0" indent="0">
                        <a:buFont typeface="Arial" panose="020B0604020202020204" pitchFamily="34" charset="0"/>
                        <a:buNone/>
                      </a:pPr>
                      <a:r>
                        <a:rPr kumimoji="1" lang="ja-JP" altLang="en-US" sz="900" b="0">
                          <a:solidFill>
                            <a:schemeClr val="tx1"/>
                          </a:solidFill>
                          <a:latin typeface="+mn-ea"/>
                          <a:ea typeface="+mn-ea"/>
                        </a:rPr>
                        <a:t>●特定個人情報（マイナンバーを含む個人情報）</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979174564"/>
                  </a:ext>
                </a:extLst>
              </a:tr>
              <a:tr h="288110">
                <a:tc vMerge="1">
                  <a:txBody>
                    <a:bodyPr/>
                    <a:lstStyle/>
                    <a:p>
                      <a:endParaRPr kumimoji="1" lang="ja-JP" altLang="en-US"/>
                    </a:p>
                  </a:txBody>
                  <a:tcPr/>
                </a:tc>
                <a:tc vMerge="1">
                  <a:txBody>
                    <a:bodyPr/>
                    <a:lstStyle/>
                    <a:p>
                      <a:pPr marL="0" indent="0" algn="ctr">
                        <a:buFont typeface="Arial" panose="020B0604020202020204" pitchFamily="34" charset="0"/>
                        <a:buNone/>
                      </a:pP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Font typeface="Arial" panose="020B0604020202020204" pitchFamily="34" charset="0"/>
                        <a:buNone/>
                      </a:pPr>
                      <a:r>
                        <a:rPr kumimoji="1" lang="ja-JP" altLang="en-US" sz="900" b="0" dirty="0">
                          <a:solidFill>
                            <a:schemeClr val="tx1"/>
                          </a:solidFill>
                          <a:latin typeface="+mn-ea"/>
                          <a:ea typeface="+mn-ea"/>
                        </a:rPr>
                        <a:t>守秘義務の対象や</a:t>
                      </a:r>
                      <a:r>
                        <a:rPr kumimoji="1" lang="ja-JP" altLang="en-US" sz="900" b="0" dirty="0">
                          <a:solidFill>
                            <a:schemeClr val="tx1"/>
                          </a:solidFill>
                          <a:latin typeface="+mn-ea"/>
                          <a:ea typeface="+mn-ea"/>
                          <a:hlinkClick r:id="rId4" action="ppaction://hlinksldjump"/>
                        </a:rPr>
                        <a:t>限定提供データ</a:t>
                      </a:r>
                      <a:r>
                        <a:rPr kumimoji="1" lang="ja-JP" altLang="en-US" sz="900" b="0" dirty="0">
                          <a:solidFill>
                            <a:schemeClr val="tx1"/>
                          </a:solidFill>
                          <a:latin typeface="+mn-ea"/>
                          <a:ea typeface="+mn-ea"/>
                        </a:rPr>
                        <a:t>として指定されている</a:t>
                      </a:r>
                      <a:endParaRPr kumimoji="1" lang="en-US" altLang="ja-JP" sz="900" b="0" dirty="0">
                        <a:solidFill>
                          <a:schemeClr val="tx1"/>
                        </a:solidFill>
                        <a:latin typeface="+mn-ea"/>
                        <a:ea typeface="+mn-ea"/>
                      </a:endParaRPr>
                    </a:p>
                    <a:p>
                      <a:pPr marL="0" indent="0">
                        <a:buFont typeface="Arial" panose="020B0604020202020204" pitchFamily="34" charset="0"/>
                        <a:buNone/>
                      </a:pPr>
                      <a:r>
                        <a:rPr kumimoji="1" lang="ja-JP" altLang="en-US" sz="900" b="0" dirty="0">
                          <a:solidFill>
                            <a:schemeClr val="tx1"/>
                          </a:solidFill>
                          <a:latin typeface="+mn-ea"/>
                          <a:ea typeface="+mn-ea"/>
                        </a:rPr>
                        <a:t>漏えいすると取引先や顧客に大きな影響がある</a:t>
                      </a:r>
                      <a:endParaRPr kumimoji="1" lang="en-US" altLang="ja-JP" sz="900" b="0"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indent="0">
                        <a:buFont typeface="Arial" panose="020B0604020202020204" pitchFamily="34" charset="0"/>
                        <a:buNone/>
                      </a:pPr>
                      <a:r>
                        <a:rPr kumimoji="1" lang="ja-JP" altLang="en-US" sz="900" b="0">
                          <a:solidFill>
                            <a:schemeClr val="tx1"/>
                          </a:solidFill>
                          <a:latin typeface="+mn-ea"/>
                          <a:ea typeface="+mn-ea"/>
                        </a:rPr>
                        <a:t>●取引先から秘密として提供された情報</a:t>
                      </a:r>
                      <a:endParaRPr kumimoji="1" lang="en-US" altLang="ja-JP" sz="900" b="0">
                        <a:solidFill>
                          <a:schemeClr val="tx1"/>
                        </a:solidFill>
                        <a:latin typeface="+mn-ea"/>
                        <a:ea typeface="+mn-ea"/>
                      </a:endParaRPr>
                    </a:p>
                    <a:p>
                      <a:pPr marL="0" indent="0">
                        <a:buFont typeface="Arial" panose="020B0604020202020204" pitchFamily="34" charset="0"/>
                        <a:buNone/>
                      </a:pPr>
                      <a:r>
                        <a:rPr kumimoji="1" lang="ja-JP" altLang="en-US" sz="900" b="0">
                          <a:solidFill>
                            <a:schemeClr val="tx1"/>
                          </a:solidFill>
                          <a:latin typeface="+mn-ea"/>
                          <a:ea typeface="+mn-ea"/>
                        </a:rPr>
                        <a:t>●取引先の製品・サービスに関わる非公開情報</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575204804"/>
                  </a:ext>
                </a:extLst>
              </a:tr>
              <a:tr h="288110">
                <a:tc vMerge="1">
                  <a:txBody>
                    <a:bodyPr/>
                    <a:lstStyle/>
                    <a:p>
                      <a:endParaRPr kumimoji="1" lang="ja-JP" altLang="en-US"/>
                    </a:p>
                  </a:txBody>
                  <a:tcPr/>
                </a:tc>
                <a:tc vMerge="1">
                  <a:txBody>
                    <a:bodyPr/>
                    <a:lstStyle/>
                    <a:p>
                      <a:pPr marL="0" indent="0" algn="ctr">
                        <a:buFont typeface="Arial" panose="020B0604020202020204" pitchFamily="34" charset="0"/>
                        <a:buNone/>
                      </a:pP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Font typeface="Arial" panose="020B0604020202020204" pitchFamily="34" charset="0"/>
                        <a:buNone/>
                      </a:pPr>
                      <a:r>
                        <a:rPr kumimoji="1" lang="ja-JP" altLang="en-US" sz="900" b="0">
                          <a:solidFill>
                            <a:schemeClr val="tx1"/>
                          </a:solidFill>
                          <a:latin typeface="+mn-ea"/>
                          <a:ea typeface="+mn-ea"/>
                        </a:rPr>
                        <a:t>自社の営業秘密として管理すべき（不正競争防止法による保護を受けるため）</a:t>
                      </a:r>
                      <a:endParaRPr kumimoji="1" lang="en-US" altLang="ja-JP" sz="900" b="0">
                        <a:solidFill>
                          <a:schemeClr val="tx1"/>
                        </a:solidFill>
                        <a:latin typeface="+mn-ea"/>
                        <a:ea typeface="+mn-ea"/>
                      </a:endParaRPr>
                    </a:p>
                    <a:p>
                      <a:pPr marL="0" indent="0">
                        <a:buFont typeface="Arial" panose="020B0604020202020204" pitchFamily="34" charset="0"/>
                        <a:buNone/>
                      </a:pPr>
                      <a:r>
                        <a:rPr kumimoji="1" lang="ja-JP" altLang="en-US" sz="900" b="0">
                          <a:solidFill>
                            <a:schemeClr val="tx1"/>
                          </a:solidFill>
                          <a:latin typeface="+mn-ea"/>
                          <a:ea typeface="+mn-ea"/>
                        </a:rPr>
                        <a:t>漏えいすると自社に深刻な影響がある</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indent="0">
                        <a:buFont typeface="Arial" panose="020B0604020202020204" pitchFamily="34" charset="0"/>
                        <a:buNone/>
                      </a:pPr>
                      <a:r>
                        <a:rPr kumimoji="1" lang="ja-JP" altLang="en-US" sz="900" b="0">
                          <a:solidFill>
                            <a:schemeClr val="tx1"/>
                          </a:solidFill>
                          <a:latin typeface="+mn-ea"/>
                          <a:ea typeface="+mn-ea"/>
                        </a:rPr>
                        <a:t>●自社の独自技術・ノウハウ</a:t>
                      </a:r>
                      <a:endParaRPr kumimoji="1" lang="en-US" altLang="ja-JP" sz="900" b="0">
                        <a:solidFill>
                          <a:schemeClr val="tx1"/>
                        </a:solidFill>
                        <a:latin typeface="+mn-ea"/>
                        <a:ea typeface="+mn-ea"/>
                      </a:endParaRPr>
                    </a:p>
                    <a:p>
                      <a:pPr marL="0" indent="0">
                        <a:buFont typeface="Arial" panose="020B0604020202020204" pitchFamily="34" charset="0"/>
                        <a:buNone/>
                      </a:pPr>
                      <a:r>
                        <a:rPr kumimoji="1" lang="ja-JP" altLang="en-US" sz="900" b="0">
                          <a:solidFill>
                            <a:schemeClr val="tx1"/>
                          </a:solidFill>
                          <a:latin typeface="+mn-ea"/>
                          <a:ea typeface="+mn-ea"/>
                        </a:rPr>
                        <a:t>●取引先リスト</a:t>
                      </a:r>
                      <a:endParaRPr kumimoji="1" lang="en-US" altLang="ja-JP" sz="900" b="0">
                        <a:solidFill>
                          <a:schemeClr val="tx1"/>
                        </a:solidFill>
                        <a:latin typeface="+mn-ea"/>
                        <a:ea typeface="+mn-ea"/>
                      </a:endParaRPr>
                    </a:p>
                    <a:p>
                      <a:pPr marL="0" indent="0">
                        <a:buFont typeface="Arial" panose="020B0604020202020204" pitchFamily="34" charset="0"/>
                        <a:buNone/>
                      </a:pPr>
                      <a:r>
                        <a:rPr kumimoji="1" lang="ja-JP" altLang="en-US" sz="900" b="0">
                          <a:solidFill>
                            <a:schemeClr val="tx1"/>
                          </a:solidFill>
                          <a:latin typeface="+mn-ea"/>
                          <a:ea typeface="+mn-ea"/>
                        </a:rPr>
                        <a:t>●特許出願前の発明情報</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846727017"/>
                  </a:ext>
                </a:extLst>
              </a:tr>
              <a:tr h="288110">
                <a:tc vMerge="1">
                  <a:txBody>
                    <a:bodyPr/>
                    <a:lstStyle/>
                    <a:p>
                      <a:pPr marL="0" indent="0" algn="ctr">
                        <a:buFont typeface="Arial" panose="020B0604020202020204" pitchFamily="34" charset="0"/>
                        <a:buNone/>
                      </a:pP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1050" b="0">
                          <a:solidFill>
                            <a:schemeClr val="tx1"/>
                          </a:solidFill>
                          <a:latin typeface="+mn-ea"/>
                          <a:ea typeface="+mn-ea"/>
                        </a:rPr>
                        <a:t>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indent="0">
                        <a:buFont typeface="Arial" panose="020B0604020202020204" pitchFamily="34" charset="0"/>
                        <a:buNone/>
                      </a:pPr>
                      <a:r>
                        <a:rPr kumimoji="1" lang="ja-JP" altLang="en-US" sz="900" b="0">
                          <a:solidFill>
                            <a:schemeClr val="tx1"/>
                          </a:solidFill>
                          <a:latin typeface="+mn-ea"/>
                          <a:ea typeface="+mn-ea"/>
                        </a:rPr>
                        <a:t>漏えいすると事業に大きな影響がある</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indent="0">
                        <a:buFont typeface="Arial" panose="020B0604020202020204" pitchFamily="34" charset="0"/>
                        <a:buNone/>
                      </a:pPr>
                      <a:r>
                        <a:rPr kumimoji="1" lang="ja-JP" altLang="en-US" sz="900" b="0">
                          <a:solidFill>
                            <a:schemeClr val="tx1"/>
                          </a:solidFill>
                          <a:latin typeface="+mn-ea"/>
                          <a:ea typeface="+mn-ea"/>
                        </a:rPr>
                        <a:t>●見積書、仕入価格など顧客（取引先）との商取引に関する情報</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362592691"/>
                  </a:ext>
                </a:extLst>
              </a:tr>
              <a:tr h="288110">
                <a:tc vMerge="1">
                  <a:txBody>
                    <a:bodyPr/>
                    <a:lstStyle/>
                    <a:p>
                      <a:pPr marL="0" indent="0" algn="ctr">
                        <a:buFont typeface="Arial" panose="020B0604020202020204" pitchFamily="34" charset="0"/>
                        <a:buNone/>
                      </a:pP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1050" b="0">
                          <a:solidFill>
                            <a:schemeClr val="tx1"/>
                          </a:solidFill>
                          <a:latin typeface="+mn-ea"/>
                          <a:ea typeface="+mn-ea"/>
                        </a:rPr>
                        <a:t>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indent="0">
                        <a:buFont typeface="Arial" panose="020B0604020202020204" pitchFamily="34" charset="0"/>
                        <a:buNone/>
                      </a:pPr>
                      <a:r>
                        <a:rPr kumimoji="1" lang="ja-JP" altLang="en-US" sz="900" b="0">
                          <a:solidFill>
                            <a:schemeClr val="tx1"/>
                          </a:solidFill>
                          <a:latin typeface="+mn-ea"/>
                          <a:ea typeface="+mn-ea"/>
                        </a:rPr>
                        <a:t>漏えいしても事業にほとんど影響はない</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indent="0">
                        <a:buFont typeface="Arial" panose="020B0604020202020204" pitchFamily="34" charset="0"/>
                        <a:buNone/>
                      </a:pPr>
                      <a:r>
                        <a:rPr kumimoji="1" lang="ja-JP" altLang="en-US" sz="900" b="0">
                          <a:solidFill>
                            <a:schemeClr val="tx1"/>
                          </a:solidFill>
                          <a:latin typeface="+mn-ea"/>
                          <a:ea typeface="+mn-ea"/>
                        </a:rPr>
                        <a:t>●自社製品カタログ</a:t>
                      </a:r>
                      <a:endParaRPr kumimoji="1" lang="en-US" altLang="ja-JP" sz="900" b="0">
                        <a:solidFill>
                          <a:schemeClr val="tx1"/>
                        </a:solidFill>
                        <a:latin typeface="+mn-ea"/>
                        <a:ea typeface="+mn-ea"/>
                      </a:endParaRPr>
                    </a:p>
                    <a:p>
                      <a:pPr marL="0" indent="0">
                        <a:buFont typeface="Arial" panose="020B0604020202020204" pitchFamily="34" charset="0"/>
                        <a:buNone/>
                      </a:pPr>
                      <a:r>
                        <a:rPr kumimoji="1" lang="ja-JP" altLang="en-US" sz="900" b="0">
                          <a:solidFill>
                            <a:schemeClr val="tx1"/>
                          </a:solidFill>
                          <a:latin typeface="+mn-ea"/>
                          <a:ea typeface="+mn-ea"/>
                        </a:rPr>
                        <a:t>●ホームページ掲載情報</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700655678"/>
                  </a:ext>
                </a:extLst>
              </a:tr>
              <a:tr h="288110">
                <a:tc rowSpan="4">
                  <a:txBody>
                    <a:bodyPr/>
                    <a:lstStyle/>
                    <a:p>
                      <a:pPr marL="0" indent="0" algn="ctr">
                        <a:buFont typeface="Arial" panose="020B0604020202020204" pitchFamily="34" charset="0"/>
                        <a:buNone/>
                      </a:pPr>
                      <a:r>
                        <a:rPr kumimoji="1" lang="ja-JP" altLang="en-US" sz="1050" b="1">
                          <a:solidFill>
                            <a:schemeClr val="tx1"/>
                          </a:solidFill>
                          <a:latin typeface="+mn-ea"/>
                          <a:ea typeface="+mn-ea"/>
                        </a:rPr>
                        <a:t>完全性</a:t>
                      </a:r>
                      <a:endParaRPr kumimoji="1" lang="en-US" altLang="ja-JP" sz="1050" b="1">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marL="0" indent="0" algn="ctr">
                        <a:buFont typeface="Arial" panose="020B0604020202020204" pitchFamily="34" charset="0"/>
                        <a:buNone/>
                      </a:pPr>
                      <a:r>
                        <a:rPr kumimoji="1" lang="en-US" altLang="ja-JP" sz="1050" b="0">
                          <a:solidFill>
                            <a:schemeClr val="tx1"/>
                          </a:solidFill>
                          <a:latin typeface="+mn-ea"/>
                          <a:ea typeface="+mn-ea"/>
                        </a:rPr>
                        <a:t>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Font typeface="Arial" panose="020B0604020202020204" pitchFamily="34" charset="0"/>
                        <a:buNone/>
                      </a:pPr>
                      <a:r>
                        <a:rPr kumimoji="1" lang="ja-JP" altLang="en-US" sz="900" b="0">
                          <a:solidFill>
                            <a:schemeClr val="tx1"/>
                          </a:solidFill>
                          <a:latin typeface="+mn-ea"/>
                          <a:ea typeface="+mn-ea"/>
                        </a:rPr>
                        <a:t>法律で安全管理（漏えい、滅失またはき損防止）が義務付けられている</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Font typeface="Arial" panose="020B0604020202020204" pitchFamily="34" charset="0"/>
                        <a:buNone/>
                      </a:pPr>
                      <a:r>
                        <a:rPr kumimoji="1" lang="ja-JP" altLang="en-US" sz="900" b="0">
                          <a:solidFill>
                            <a:schemeClr val="tx1"/>
                          </a:solidFill>
                          <a:latin typeface="+mn-ea"/>
                          <a:ea typeface="+mn-ea"/>
                        </a:rPr>
                        <a:t>●個人情報（個人情報保護法で定義）</a:t>
                      </a:r>
                      <a:endParaRPr kumimoji="1" lang="en-US" altLang="ja-JP" sz="900" b="0">
                        <a:solidFill>
                          <a:schemeClr val="tx1"/>
                        </a:solidFill>
                        <a:latin typeface="+mn-ea"/>
                        <a:ea typeface="+mn-ea"/>
                      </a:endParaRPr>
                    </a:p>
                    <a:p>
                      <a:pPr marL="0" indent="0">
                        <a:buFont typeface="Arial" panose="020B0604020202020204" pitchFamily="34" charset="0"/>
                        <a:buNone/>
                      </a:pPr>
                      <a:r>
                        <a:rPr kumimoji="1" lang="ja-JP" altLang="en-US" sz="900" b="0">
                          <a:solidFill>
                            <a:schemeClr val="tx1"/>
                          </a:solidFill>
                          <a:latin typeface="+mn-ea"/>
                          <a:ea typeface="+mn-ea"/>
                        </a:rPr>
                        <a:t>●特定個人情報（マイナンバーを含む個人情報）</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37817986"/>
                  </a:ext>
                </a:extLst>
              </a:tr>
              <a:tr h="288110">
                <a:tc vMerge="1">
                  <a:txBody>
                    <a:bodyPr/>
                    <a:lstStyle/>
                    <a:p>
                      <a:endParaRPr kumimoji="1" lang="ja-JP" altLang="en-US"/>
                    </a:p>
                  </a:txBody>
                  <a:tcPr/>
                </a:tc>
                <a:tc vMerge="1">
                  <a:txBody>
                    <a:bodyPr/>
                    <a:lstStyle/>
                    <a:p>
                      <a:pPr marL="0" indent="0" algn="ctr">
                        <a:buFont typeface="Arial" panose="020B0604020202020204" pitchFamily="34" charset="0"/>
                        <a:buNone/>
                      </a:pPr>
                      <a:endParaRPr kumimoji="1" lang="en-US" altLang="ja-JP" sz="105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Font typeface="Arial" panose="020B0604020202020204" pitchFamily="34" charset="0"/>
                        <a:buNone/>
                      </a:pPr>
                      <a:r>
                        <a:rPr kumimoji="1" lang="ja-JP" altLang="en-US" sz="900" b="0">
                          <a:solidFill>
                            <a:schemeClr val="tx1"/>
                          </a:solidFill>
                          <a:latin typeface="+mn-ea"/>
                          <a:ea typeface="+mn-ea"/>
                        </a:rPr>
                        <a:t>改ざんされると自社に深刻な影響または取引先や顧客に大きな影響がある</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Font typeface="Arial" panose="020B0604020202020204" pitchFamily="34" charset="0"/>
                        <a:buNone/>
                      </a:pPr>
                      <a:r>
                        <a:rPr kumimoji="1" lang="ja-JP" altLang="en-US" sz="900" b="0">
                          <a:solidFill>
                            <a:schemeClr val="tx1"/>
                          </a:solidFill>
                          <a:latin typeface="+mn-ea"/>
                          <a:ea typeface="+mn-ea"/>
                        </a:rPr>
                        <a:t>●取引先から処理を委託された会計情報</a:t>
                      </a:r>
                      <a:endParaRPr kumimoji="1" lang="en-US" altLang="ja-JP" sz="900" b="0">
                        <a:solidFill>
                          <a:schemeClr val="tx1"/>
                        </a:solidFill>
                        <a:latin typeface="+mn-ea"/>
                        <a:ea typeface="+mn-ea"/>
                      </a:endParaRPr>
                    </a:p>
                    <a:p>
                      <a:pPr marL="0" indent="0">
                        <a:buFont typeface="Arial" panose="020B0604020202020204" pitchFamily="34" charset="0"/>
                        <a:buNone/>
                      </a:pPr>
                      <a:r>
                        <a:rPr kumimoji="1" lang="ja-JP" altLang="en-US" sz="900" b="0">
                          <a:solidFill>
                            <a:schemeClr val="tx1"/>
                          </a:solidFill>
                          <a:latin typeface="+mn-ea"/>
                          <a:ea typeface="+mn-ea"/>
                        </a:rPr>
                        <a:t>●取引先の口座情報</a:t>
                      </a:r>
                      <a:endParaRPr kumimoji="1" lang="en-US" altLang="ja-JP" sz="900" b="0">
                        <a:solidFill>
                          <a:schemeClr val="tx1"/>
                        </a:solidFill>
                        <a:latin typeface="+mn-ea"/>
                        <a:ea typeface="+mn-ea"/>
                      </a:endParaRPr>
                    </a:p>
                    <a:p>
                      <a:pPr marL="0" indent="0">
                        <a:buFont typeface="Arial" panose="020B0604020202020204" pitchFamily="34" charset="0"/>
                        <a:buNone/>
                      </a:pPr>
                      <a:r>
                        <a:rPr kumimoji="1" lang="ja-JP" altLang="en-US" sz="900" b="0">
                          <a:solidFill>
                            <a:schemeClr val="tx1"/>
                          </a:solidFill>
                          <a:latin typeface="+mn-ea"/>
                          <a:ea typeface="+mn-ea"/>
                        </a:rPr>
                        <a:t>●顧客から製造を委託された設計図</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23658436"/>
                  </a:ext>
                </a:extLst>
              </a:tr>
              <a:tr h="288110">
                <a:tc vMerge="1">
                  <a:txBody>
                    <a:bodyPr/>
                    <a:lstStyle/>
                    <a:p>
                      <a:pPr marL="0" indent="0" algn="ctr">
                        <a:buFont typeface="Arial" panose="020B0604020202020204" pitchFamily="34" charset="0"/>
                        <a:buNone/>
                      </a:pP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1050" b="0">
                          <a:solidFill>
                            <a:schemeClr val="tx1"/>
                          </a:solidFill>
                          <a:latin typeface="+mn-ea"/>
                          <a:ea typeface="+mn-ea"/>
                        </a:rPr>
                        <a:t>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Font typeface="Arial" panose="020B0604020202020204" pitchFamily="34" charset="0"/>
                        <a:buNone/>
                      </a:pPr>
                      <a:r>
                        <a:rPr kumimoji="1" lang="ja-JP" altLang="en-US" sz="900" b="0">
                          <a:solidFill>
                            <a:schemeClr val="tx1"/>
                          </a:solidFill>
                          <a:latin typeface="+mn-ea"/>
                          <a:ea typeface="+mn-ea"/>
                        </a:rPr>
                        <a:t>改ざんされると事業に大きな影響がある</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Font typeface="Arial" panose="020B0604020202020204" pitchFamily="34" charset="0"/>
                        <a:buNone/>
                      </a:pPr>
                      <a:r>
                        <a:rPr kumimoji="1" lang="ja-JP" altLang="en-US" sz="900" b="0">
                          <a:solidFill>
                            <a:schemeClr val="tx1"/>
                          </a:solidFill>
                          <a:latin typeface="+mn-ea"/>
                          <a:ea typeface="+mn-ea"/>
                        </a:rPr>
                        <a:t>●自社の会計情報</a:t>
                      </a:r>
                      <a:endParaRPr kumimoji="1" lang="en-US" altLang="ja-JP" sz="900" b="0">
                        <a:solidFill>
                          <a:schemeClr val="tx1"/>
                        </a:solidFill>
                        <a:latin typeface="+mn-ea"/>
                        <a:ea typeface="+mn-ea"/>
                      </a:endParaRPr>
                    </a:p>
                    <a:p>
                      <a:pPr marL="0" indent="0">
                        <a:buFont typeface="Arial" panose="020B0604020202020204" pitchFamily="34" charset="0"/>
                        <a:buNone/>
                      </a:pPr>
                      <a:r>
                        <a:rPr kumimoji="1" lang="ja-JP" altLang="en-US" sz="900" b="0">
                          <a:solidFill>
                            <a:schemeClr val="tx1"/>
                          </a:solidFill>
                          <a:latin typeface="+mn-ea"/>
                          <a:ea typeface="+mn-ea"/>
                        </a:rPr>
                        <a:t>●受発注・決済・契約情報</a:t>
                      </a:r>
                      <a:endParaRPr kumimoji="1" lang="en-US" altLang="ja-JP" sz="900" b="0">
                        <a:solidFill>
                          <a:schemeClr val="tx1"/>
                        </a:solidFill>
                        <a:latin typeface="+mn-ea"/>
                        <a:ea typeface="+mn-ea"/>
                      </a:endParaRPr>
                    </a:p>
                    <a:p>
                      <a:pPr marL="0" indent="0">
                        <a:buFont typeface="Arial" panose="020B0604020202020204" pitchFamily="34" charset="0"/>
                        <a:buNone/>
                      </a:pPr>
                      <a:r>
                        <a:rPr kumimoji="1" lang="ja-JP" altLang="en-US" sz="900" b="0">
                          <a:solidFill>
                            <a:schemeClr val="tx1"/>
                          </a:solidFill>
                          <a:latin typeface="+mn-ea"/>
                          <a:ea typeface="+mn-ea"/>
                        </a:rPr>
                        <a:t>●ホームページ掲載情報</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95499756"/>
                  </a:ext>
                </a:extLst>
              </a:tr>
              <a:tr h="288110">
                <a:tc vMerge="1">
                  <a:txBody>
                    <a:bodyPr/>
                    <a:lstStyle/>
                    <a:p>
                      <a:pPr marL="0" indent="0" algn="ctr">
                        <a:buFont typeface="Arial" panose="020B0604020202020204" pitchFamily="34" charset="0"/>
                        <a:buNone/>
                      </a:pP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1050" b="0">
                          <a:solidFill>
                            <a:schemeClr val="tx1"/>
                          </a:solidFill>
                          <a:latin typeface="+mn-ea"/>
                          <a:ea typeface="+mn-ea"/>
                        </a:rPr>
                        <a:t>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Font typeface="Arial" panose="020B0604020202020204" pitchFamily="34" charset="0"/>
                        <a:buNone/>
                      </a:pPr>
                      <a:r>
                        <a:rPr kumimoji="1" lang="ja-JP" altLang="en-US" sz="900" b="0">
                          <a:solidFill>
                            <a:schemeClr val="tx1"/>
                          </a:solidFill>
                          <a:latin typeface="+mn-ea"/>
                          <a:ea typeface="+mn-ea"/>
                        </a:rPr>
                        <a:t>改ざんされても事業にほとんど影響はない</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buFont typeface="Arial" panose="020B0604020202020204" pitchFamily="34" charset="0"/>
                        <a:buNone/>
                      </a:pPr>
                      <a:r>
                        <a:rPr kumimoji="1" lang="ja-JP" altLang="en-US" sz="900" b="0">
                          <a:solidFill>
                            <a:schemeClr val="tx1"/>
                          </a:solidFill>
                          <a:latin typeface="+mn-ea"/>
                          <a:ea typeface="+mn-ea"/>
                        </a:rPr>
                        <a:t>●廃版製品カタログデータ</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4340517"/>
                  </a:ext>
                </a:extLst>
              </a:tr>
              <a:tr h="288110">
                <a:tc rowSpan="3">
                  <a:txBody>
                    <a:bodyPr/>
                    <a:lstStyle/>
                    <a:p>
                      <a:pPr marL="0" indent="0" algn="ctr">
                        <a:buFont typeface="Arial" panose="020B0604020202020204" pitchFamily="34" charset="0"/>
                        <a:buNone/>
                      </a:pPr>
                      <a:r>
                        <a:rPr kumimoji="1" lang="ja-JP" altLang="en-US" sz="1050" b="1">
                          <a:solidFill>
                            <a:schemeClr val="tx1"/>
                          </a:solidFill>
                          <a:latin typeface="+mn-ea"/>
                          <a:ea typeface="+mn-ea"/>
                        </a:rPr>
                        <a:t>可用性</a:t>
                      </a:r>
                      <a:endParaRPr kumimoji="1" lang="en-US" altLang="ja-JP" sz="1050" b="1">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indent="0" algn="ctr">
                        <a:buFont typeface="Arial" panose="020B0604020202020204" pitchFamily="34" charset="0"/>
                        <a:buNone/>
                      </a:pPr>
                      <a:r>
                        <a:rPr kumimoji="1" lang="en-US" altLang="ja-JP" sz="1050" b="0">
                          <a:solidFill>
                            <a:schemeClr val="tx1"/>
                          </a:solidFill>
                          <a:latin typeface="+mn-ea"/>
                          <a:ea typeface="+mn-ea"/>
                        </a:rPr>
                        <a:t>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indent="0">
                        <a:buFont typeface="Arial" panose="020B0604020202020204" pitchFamily="34" charset="0"/>
                        <a:buNone/>
                      </a:pPr>
                      <a:r>
                        <a:rPr kumimoji="1" lang="ja-JP" altLang="en-US" sz="900" b="0">
                          <a:solidFill>
                            <a:schemeClr val="tx1"/>
                          </a:solidFill>
                          <a:latin typeface="+mn-ea"/>
                          <a:ea typeface="+mn-ea"/>
                        </a:rPr>
                        <a:t>利用できなくなると自社に深刻な影響または取引先や顧客に大きな影響がある</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indent="0">
                        <a:buFont typeface="Arial" panose="020B0604020202020204" pitchFamily="34" charset="0"/>
                        <a:buNone/>
                      </a:pPr>
                      <a:r>
                        <a:rPr kumimoji="1" lang="ja-JP" altLang="en-US" sz="900" b="0">
                          <a:solidFill>
                            <a:schemeClr val="tx1"/>
                          </a:solidFill>
                          <a:latin typeface="+mn-ea"/>
                          <a:ea typeface="+mn-ea"/>
                        </a:rPr>
                        <a:t>●顧客に提供している</a:t>
                      </a:r>
                      <a:r>
                        <a:rPr kumimoji="1" lang="en-US" altLang="ja-JP" sz="900" b="0">
                          <a:solidFill>
                            <a:schemeClr val="tx1"/>
                          </a:solidFill>
                          <a:latin typeface="+mn-ea"/>
                          <a:ea typeface="+mn-ea"/>
                        </a:rPr>
                        <a:t>EC</a:t>
                      </a:r>
                      <a:r>
                        <a:rPr kumimoji="1" lang="ja-JP" altLang="en-US" sz="900" b="0">
                          <a:solidFill>
                            <a:schemeClr val="tx1"/>
                          </a:solidFill>
                          <a:latin typeface="+mn-ea"/>
                          <a:ea typeface="+mn-ea"/>
                        </a:rPr>
                        <a:t>サイト</a:t>
                      </a:r>
                      <a:endParaRPr kumimoji="1" lang="en-US" altLang="ja-JP" sz="900" b="0">
                        <a:solidFill>
                          <a:schemeClr val="tx1"/>
                        </a:solidFill>
                        <a:latin typeface="+mn-ea"/>
                        <a:ea typeface="+mn-ea"/>
                      </a:endParaRPr>
                    </a:p>
                    <a:p>
                      <a:pPr marL="0" indent="0">
                        <a:buFont typeface="Arial" panose="020B0604020202020204" pitchFamily="34" charset="0"/>
                        <a:buNone/>
                      </a:pPr>
                      <a:r>
                        <a:rPr kumimoji="1" lang="ja-JP" altLang="en-US" sz="900" b="0">
                          <a:solidFill>
                            <a:schemeClr val="tx1"/>
                          </a:solidFill>
                          <a:latin typeface="+mn-ea"/>
                          <a:ea typeface="+mn-ea"/>
                        </a:rPr>
                        <a:t>●顧客に提供しているクラウドサービス</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8774217"/>
                  </a:ext>
                </a:extLst>
              </a:tr>
              <a:tr h="288110">
                <a:tc vMerge="1">
                  <a:txBody>
                    <a:bodyPr/>
                    <a:lstStyle/>
                    <a:p>
                      <a:pPr marL="0" indent="0" algn="ctr">
                        <a:buFont typeface="Arial" panose="020B0604020202020204" pitchFamily="34" charset="0"/>
                        <a:buNone/>
                      </a:pP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1050" b="0">
                          <a:solidFill>
                            <a:schemeClr val="tx1"/>
                          </a:solidFill>
                          <a:latin typeface="+mn-ea"/>
                          <a:ea typeface="+mn-ea"/>
                        </a:rPr>
                        <a:t>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indent="0">
                        <a:buFont typeface="Arial" panose="020B0604020202020204" pitchFamily="34" charset="0"/>
                        <a:buNone/>
                      </a:pPr>
                      <a:r>
                        <a:rPr kumimoji="1" lang="ja-JP" altLang="en-US" sz="900" b="0">
                          <a:solidFill>
                            <a:schemeClr val="tx1"/>
                          </a:solidFill>
                          <a:latin typeface="+mn-ea"/>
                          <a:ea typeface="+mn-ea"/>
                        </a:rPr>
                        <a:t>利用できなくなると事業に大きな影響がある</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indent="0">
                        <a:buFont typeface="Arial" panose="020B0604020202020204" pitchFamily="34" charset="0"/>
                        <a:buNone/>
                      </a:pPr>
                      <a:r>
                        <a:rPr kumimoji="1" lang="ja-JP" altLang="en-US" sz="900" b="0">
                          <a:solidFill>
                            <a:schemeClr val="tx1"/>
                          </a:solidFill>
                          <a:latin typeface="+mn-ea"/>
                          <a:ea typeface="+mn-ea"/>
                        </a:rPr>
                        <a:t>●製品の設計図</a:t>
                      </a:r>
                      <a:endParaRPr kumimoji="1" lang="en-US" altLang="ja-JP" sz="900" b="0">
                        <a:solidFill>
                          <a:schemeClr val="tx1"/>
                        </a:solidFill>
                        <a:latin typeface="+mn-ea"/>
                        <a:ea typeface="+mn-ea"/>
                      </a:endParaRPr>
                    </a:p>
                    <a:p>
                      <a:pPr marL="0" indent="0">
                        <a:buFont typeface="Arial" panose="020B0604020202020204" pitchFamily="34" charset="0"/>
                        <a:buNone/>
                      </a:pPr>
                      <a:r>
                        <a:rPr kumimoji="1" lang="ja-JP" altLang="en-US" sz="900" b="0">
                          <a:solidFill>
                            <a:schemeClr val="tx1"/>
                          </a:solidFill>
                          <a:latin typeface="+mn-ea"/>
                          <a:ea typeface="+mn-ea"/>
                        </a:rPr>
                        <a:t>●商品・サービスに関するコンテンツ　（インターネット向け事業の場合）</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46753796"/>
                  </a:ext>
                </a:extLst>
              </a:tr>
              <a:tr h="288110">
                <a:tc vMerge="1">
                  <a:txBody>
                    <a:bodyPr/>
                    <a:lstStyle/>
                    <a:p>
                      <a:pPr marL="0" indent="0" algn="ctr">
                        <a:buFont typeface="Arial" panose="020B0604020202020204" pitchFamily="34" charset="0"/>
                        <a:buNone/>
                      </a:pP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1050" b="0">
                          <a:solidFill>
                            <a:schemeClr val="tx1"/>
                          </a:solidFill>
                          <a:latin typeface="+mn-ea"/>
                          <a:ea typeface="+mn-ea"/>
                        </a:rPr>
                        <a:t>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indent="0">
                        <a:buFont typeface="Arial" panose="020B0604020202020204" pitchFamily="34" charset="0"/>
                        <a:buNone/>
                      </a:pPr>
                      <a:r>
                        <a:rPr kumimoji="1" lang="ja-JP" altLang="en-US" sz="900" b="0">
                          <a:solidFill>
                            <a:schemeClr val="tx1"/>
                          </a:solidFill>
                          <a:latin typeface="+mn-ea"/>
                          <a:ea typeface="+mn-ea"/>
                        </a:rPr>
                        <a:t>利用できなくなっても事業にほとんど影響はない</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indent="0">
                        <a:buFont typeface="Arial" panose="020B0604020202020204" pitchFamily="34" charset="0"/>
                        <a:buNone/>
                      </a:pPr>
                      <a:r>
                        <a:rPr kumimoji="1" lang="ja-JP" altLang="en-US" sz="900" b="0" dirty="0">
                          <a:solidFill>
                            <a:schemeClr val="tx1"/>
                          </a:solidFill>
                          <a:latin typeface="+mn-ea"/>
                          <a:ea typeface="+mn-ea"/>
                        </a:rPr>
                        <a:t>●廃版製品カタログ</a:t>
                      </a:r>
                      <a:endParaRPr kumimoji="1" lang="en-US" altLang="ja-JP" sz="900" b="0"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02290841"/>
                  </a:ext>
                </a:extLst>
              </a:tr>
            </a:tbl>
          </a:graphicData>
        </a:graphic>
      </p:graphicFrame>
      <p:sp>
        <p:nvSpPr>
          <p:cNvPr id="23" name="テキスト ボックス 22">
            <a:extLst>
              <a:ext uri="{FF2B5EF4-FFF2-40B4-BE49-F238E27FC236}">
                <a16:creationId xmlns:a16="http://schemas.microsoft.com/office/drawing/2014/main" id="{E3B84AA9-3EC5-FE43-02D2-69C949A5397F}"/>
              </a:ext>
            </a:extLst>
          </p:cNvPr>
          <p:cNvSpPr txBox="1"/>
          <p:nvPr/>
        </p:nvSpPr>
        <p:spPr>
          <a:xfrm>
            <a:off x="622800" y="8711336"/>
            <a:ext cx="561240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情報資産の機密性・完全性・可用性に基づく重要度の定義</a:t>
            </a:r>
            <a:b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IPA </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「中小企業の情報セキュリティ対策ガイドライン第</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3.1</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版」を基に作成</a:t>
            </a:r>
          </a:p>
        </p:txBody>
      </p:sp>
      <p:sp>
        <p:nvSpPr>
          <p:cNvPr id="6" name="テキスト プレースホルダー 2">
            <a:extLst>
              <a:ext uri="{FF2B5EF4-FFF2-40B4-BE49-F238E27FC236}">
                <a16:creationId xmlns:a16="http://schemas.microsoft.com/office/drawing/2014/main" id="{C75FB225-D1D7-FCCE-819E-237B7900946D}"/>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11</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リスクマネジメント</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11-2.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リスクマネジメント：リスクアセスメント</a:t>
            </a:r>
          </a:p>
        </p:txBody>
      </p:sp>
      <p:sp>
        <p:nvSpPr>
          <p:cNvPr id="2" name="テキスト プレースホルダー 3">
            <a:extLst>
              <a:ext uri="{FF2B5EF4-FFF2-40B4-BE49-F238E27FC236}">
                <a16:creationId xmlns:a16="http://schemas.microsoft.com/office/drawing/2014/main" id="{8A40A038-7CD7-CBD8-D839-C3EC038ECE65}"/>
              </a:ext>
            </a:extLst>
          </p:cNvPr>
          <p:cNvSpPr txBox="1">
            <a:spLocks/>
          </p:cNvSpPr>
          <p:nvPr/>
        </p:nvSpPr>
        <p:spPr>
          <a:xfrm>
            <a:off x="622800" y="2000244"/>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リスク特定（資産ベースのアプローチ）</a:t>
            </a:r>
            <a:endPar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endParaRPr>
          </a:p>
        </p:txBody>
      </p:sp>
    </p:spTree>
    <p:extLst>
      <p:ext uri="{BB962C8B-B14F-4D97-AF65-F5344CB8AC3E}">
        <p14:creationId xmlns:p14="http://schemas.microsoft.com/office/powerpoint/2010/main" val="35688490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5D623DA0-9143-45D0-829A-0C02ECAAFADF}"/>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3">
            <a:extLst>
              <a:ext uri="{FF2B5EF4-FFF2-40B4-BE49-F238E27FC236}">
                <a16:creationId xmlns:a16="http://schemas.microsoft.com/office/drawing/2014/main" id="{4E48EF09-9C93-0235-1E97-B92B9CB6D9B4}"/>
              </a:ext>
            </a:extLst>
          </p:cNvPr>
          <p:cNvSpPr>
            <a:spLocks noGrp="1"/>
          </p:cNvSpPr>
          <p:nvPr>
            <p:ph type="body" sz="quarter" idx="14"/>
          </p:nvPr>
        </p:nvSpPr>
        <p:spPr>
          <a:xfrm>
            <a:off x="1123949" y="1457325"/>
            <a:ext cx="5129214" cy="381000"/>
          </a:xfrm>
        </p:spPr>
        <p:txBody>
          <a:bodyPr/>
          <a:lstStyle/>
          <a:p>
            <a:r>
              <a:rPr lang="en-US" altLang="ja-JP" sz="1600"/>
              <a:t>2</a:t>
            </a:r>
            <a:r>
              <a:rPr kumimoji="1" lang="en-US" altLang="ja-JP" sz="1600"/>
              <a:t>-1-2. IPA</a:t>
            </a:r>
            <a:r>
              <a:rPr kumimoji="1" lang="ja-JP" altLang="en-US" sz="1600"/>
              <a:t>：情報セキュリティ白書から見る脅威</a:t>
            </a:r>
          </a:p>
        </p:txBody>
      </p:sp>
      <p:graphicFrame>
        <p:nvGraphicFramePr>
          <p:cNvPr id="17" name="表 16">
            <a:extLst>
              <a:ext uri="{FF2B5EF4-FFF2-40B4-BE49-F238E27FC236}">
                <a16:creationId xmlns:a16="http://schemas.microsoft.com/office/drawing/2014/main" id="{70B6A55E-E600-8D80-2BB3-286580E6C348}"/>
              </a:ext>
            </a:extLst>
          </p:cNvPr>
          <p:cNvGraphicFramePr>
            <a:graphicFrameLocks noGrp="1"/>
          </p:cNvGraphicFramePr>
          <p:nvPr/>
        </p:nvGraphicFramePr>
        <p:xfrm>
          <a:off x="622800" y="2052000"/>
          <a:ext cx="5612400" cy="769442"/>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7694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　中小企業における情報セキュリティ対策の重要性はますます高まっています。デジタル化の進展により、重要なデータや顧客情報の保護は喫緊の課題となっています。情報セキュリティの重要性が高まる中、私たちが直面する主要なリスクには以下のようなものが挙げられます。</a:t>
                      </a: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graphicFrame>
        <p:nvGraphicFramePr>
          <p:cNvPr id="18" name="表 17">
            <a:extLst>
              <a:ext uri="{FF2B5EF4-FFF2-40B4-BE49-F238E27FC236}">
                <a16:creationId xmlns:a16="http://schemas.microsoft.com/office/drawing/2014/main" id="{93C34DFF-806F-CB35-0F86-844C44FA98DB}"/>
              </a:ext>
            </a:extLst>
          </p:cNvPr>
          <p:cNvGraphicFramePr>
            <a:graphicFrameLocks noGrp="1"/>
          </p:cNvGraphicFramePr>
          <p:nvPr>
            <p:extLst>
              <p:ext uri="{D42A27DB-BD31-4B8C-83A1-F6EECF244321}">
                <p14:modId xmlns:p14="http://schemas.microsoft.com/office/powerpoint/2010/main" val="744688955"/>
              </p:ext>
            </p:extLst>
          </p:nvPr>
        </p:nvGraphicFramePr>
        <p:xfrm>
          <a:off x="660900" y="2837645"/>
          <a:ext cx="5612400" cy="2340818"/>
        </p:xfrm>
        <a:graphic>
          <a:graphicData uri="http://schemas.openxmlformats.org/drawingml/2006/table">
            <a:tbl>
              <a:tblPr firstRow="1" bandRow="1">
                <a:tableStyleId>{5C22544A-7EE6-4342-B048-85BDC9FD1C3A}</a:tableStyleId>
              </a:tblPr>
              <a:tblGrid>
                <a:gridCol w="1403100">
                  <a:extLst>
                    <a:ext uri="{9D8B030D-6E8A-4147-A177-3AD203B41FA5}">
                      <a16:colId xmlns:a16="http://schemas.microsoft.com/office/drawing/2014/main" val="1376377772"/>
                    </a:ext>
                  </a:extLst>
                </a:gridCol>
                <a:gridCol w="1403100">
                  <a:extLst>
                    <a:ext uri="{9D8B030D-6E8A-4147-A177-3AD203B41FA5}">
                      <a16:colId xmlns:a16="http://schemas.microsoft.com/office/drawing/2014/main" val="1754767653"/>
                    </a:ext>
                  </a:extLst>
                </a:gridCol>
                <a:gridCol w="1403100">
                  <a:extLst>
                    <a:ext uri="{9D8B030D-6E8A-4147-A177-3AD203B41FA5}">
                      <a16:colId xmlns:a16="http://schemas.microsoft.com/office/drawing/2014/main" val="1392344251"/>
                    </a:ext>
                  </a:extLst>
                </a:gridCol>
                <a:gridCol w="1403100">
                  <a:extLst>
                    <a:ext uri="{9D8B030D-6E8A-4147-A177-3AD203B41FA5}">
                      <a16:colId xmlns:a16="http://schemas.microsoft.com/office/drawing/2014/main" val="2675526567"/>
                    </a:ext>
                  </a:extLst>
                </a:gridCol>
              </a:tblGrid>
              <a:tr h="427371">
                <a:tc>
                  <a:txBody>
                    <a:bodyPr/>
                    <a:lstStyle/>
                    <a:p>
                      <a:pPr algn="ctr"/>
                      <a:r>
                        <a:rPr kumimoji="1" lang="ja-JP" altLang="en-US" sz="1050" b="1">
                          <a:solidFill>
                            <a:schemeClr val="tx1"/>
                          </a:solidFill>
                          <a:latin typeface="+mn-ea"/>
                          <a:ea typeface="+mn-ea"/>
                        </a:rPr>
                        <a:t>企業、組織への</a:t>
                      </a:r>
                      <a:endParaRPr kumimoji="1" lang="en-US" altLang="ja-JP" sz="1050" b="1">
                        <a:solidFill>
                          <a:schemeClr val="tx1"/>
                        </a:solidFill>
                        <a:latin typeface="+mn-ea"/>
                        <a:ea typeface="+mn-ea"/>
                      </a:endParaRPr>
                    </a:p>
                    <a:p>
                      <a:pPr algn="ctr"/>
                      <a:r>
                        <a:rPr kumimoji="1" lang="ja-JP" altLang="en-US" sz="1050" b="1">
                          <a:solidFill>
                            <a:schemeClr val="tx1"/>
                          </a:solidFill>
                          <a:latin typeface="+mn-ea"/>
                          <a:ea typeface="+mn-ea"/>
                        </a:rPr>
                        <a:t>信頼性低下</a:t>
                      </a:r>
                      <a:endParaRPr kumimoji="1" lang="en-US" altLang="ja-JP" sz="1050" b="1">
                        <a:solidFill>
                          <a:schemeClr val="tx1"/>
                        </a:solidFill>
                        <a:latin typeface="+mn-ea"/>
                        <a:ea typeface="+mn-ea"/>
                      </a:endParaRPr>
                    </a:p>
                  </a:txBody>
                  <a:tcPr marL="64078" marR="64078" marT="50292" marB="50292"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050" b="1">
                          <a:solidFill>
                            <a:schemeClr val="tx1"/>
                          </a:solidFill>
                          <a:latin typeface="+mn-ea"/>
                          <a:ea typeface="+mn-ea"/>
                        </a:rPr>
                        <a:t>サービスの中断</a:t>
                      </a:r>
                      <a:endParaRPr kumimoji="1" lang="en-US" altLang="ja-JP" sz="1050" b="1">
                        <a:solidFill>
                          <a:schemeClr val="tx1"/>
                        </a:solidFill>
                        <a:latin typeface="+mn-ea"/>
                        <a:ea typeface="+mn-ea"/>
                      </a:endParaRPr>
                    </a:p>
                  </a:txBody>
                  <a:tcPr marL="64078" marR="64078" marT="50292" marB="50292"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tx1"/>
                          </a:solidFill>
                          <a:latin typeface="+mn-ea"/>
                          <a:ea typeface="+mn-ea"/>
                        </a:rPr>
                        <a:t>経済的損失</a:t>
                      </a:r>
                      <a:endParaRPr kumimoji="1" lang="en-US" altLang="ja-JP" sz="1050" b="1">
                        <a:solidFill>
                          <a:schemeClr val="tx1"/>
                        </a:solidFill>
                        <a:latin typeface="+mn-ea"/>
                        <a:ea typeface="+mn-ea"/>
                      </a:endParaRPr>
                    </a:p>
                  </a:txBody>
                  <a:tcPr marL="64078" marR="64078" marT="50292" marB="50292"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050" b="1">
                          <a:solidFill>
                            <a:schemeClr val="tx1"/>
                          </a:solidFill>
                          <a:latin typeface="+mn-ea"/>
                          <a:ea typeface="+mn-ea"/>
                        </a:rPr>
                        <a:t>法的な制裁</a:t>
                      </a:r>
                      <a:endParaRPr kumimoji="1" lang="en-US" altLang="ja-JP" sz="1050" b="1">
                        <a:solidFill>
                          <a:schemeClr val="tx1"/>
                        </a:solidFill>
                        <a:latin typeface="+mn-ea"/>
                        <a:ea typeface="+mn-ea"/>
                      </a:endParaRPr>
                    </a:p>
                  </a:txBody>
                  <a:tcPr marL="64078" marR="64078" marT="50292" marB="50292"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13038984"/>
                  </a:ext>
                </a:extLst>
              </a:tr>
              <a:tr h="852743">
                <a:tc>
                  <a:txBody>
                    <a:bodyPr/>
                    <a:lstStyle/>
                    <a:p>
                      <a:pPr algn="ctr"/>
                      <a:endParaRPr kumimoji="1" lang="ja-JP" altLang="en-US" sz="1050" b="0">
                        <a:solidFill>
                          <a:schemeClr val="tx1"/>
                        </a:solidFill>
                        <a:latin typeface="+mn-ea"/>
                        <a:ea typeface="+mn-ea"/>
                      </a:endParaRPr>
                    </a:p>
                  </a:txBody>
                  <a:tcPr marL="64078" marR="64078" marT="50292" marB="50292">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50" b="0">
                        <a:solidFill>
                          <a:schemeClr val="tx1"/>
                        </a:solidFill>
                        <a:latin typeface="+mn-ea"/>
                        <a:ea typeface="+mn-ea"/>
                      </a:endParaRPr>
                    </a:p>
                  </a:txBody>
                  <a:tcPr marL="64078" marR="64078" marT="50292" marB="50292">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50" b="0">
                        <a:solidFill>
                          <a:schemeClr val="tx1"/>
                        </a:solidFill>
                        <a:latin typeface="+mn-ea"/>
                        <a:ea typeface="+mn-ea"/>
                      </a:endParaRPr>
                    </a:p>
                  </a:txBody>
                  <a:tcPr marL="64078" marR="64078" marT="50292" marB="50292">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50" b="0">
                        <a:solidFill>
                          <a:schemeClr val="tx1"/>
                        </a:solidFill>
                        <a:latin typeface="+mn-ea"/>
                        <a:ea typeface="+mn-ea"/>
                      </a:endParaRPr>
                    </a:p>
                  </a:txBody>
                  <a:tcPr marL="64078" marR="64078" marT="50292" marB="50292">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r h="9248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latin typeface="+mn-ea"/>
                          <a:ea typeface="+mn-ea"/>
                        </a:rPr>
                        <a:t>重要データの漏えい</a:t>
                      </a:r>
                      <a:r>
                        <a:rPr lang="ja-JP" altLang="en-US" sz="1050" dirty="0">
                          <a:latin typeface="+mn-ea"/>
                          <a:ea typeface="+mn-ea"/>
                        </a:rPr>
                        <a:t>、</a:t>
                      </a:r>
                      <a:r>
                        <a:rPr kumimoji="1" lang="ja-JP" altLang="en-US" sz="1050" dirty="0">
                          <a:solidFill>
                            <a:srgbClr val="000000"/>
                          </a:solidFill>
                          <a:latin typeface="+mn-ea"/>
                          <a:ea typeface="+mn-ea"/>
                          <a:hlinkClick r:id="rId2" action="ppaction://hlinksldjump">
                            <a:extLst>
                              <a:ext uri="{A12FA001-AC4F-418D-AE19-62706E023703}">
                                <ahyp:hlinkClr xmlns:ahyp="http://schemas.microsoft.com/office/drawing/2018/hyperlinkcolor" val="tx"/>
                              </a:ext>
                            </a:extLst>
                          </a:hlinkClick>
                        </a:rPr>
                        <a:t>改ざん</a:t>
                      </a:r>
                      <a:r>
                        <a:rPr kumimoji="1" lang="ja-JP" altLang="en-US" sz="1050" dirty="0">
                          <a:solidFill>
                            <a:srgbClr val="000000"/>
                          </a:solidFill>
                          <a:latin typeface="+mn-ea"/>
                          <a:ea typeface="+mn-ea"/>
                        </a:rPr>
                        <a:t>など</a:t>
                      </a:r>
                      <a:r>
                        <a:rPr kumimoji="1" lang="ja-JP" altLang="en-US" sz="1050" dirty="0">
                          <a:latin typeface="+mn-ea"/>
                          <a:ea typeface="+mn-ea"/>
                        </a:rPr>
                        <a:t>により、顧客との信頼関係の損失</a:t>
                      </a:r>
                      <a:r>
                        <a:rPr lang="ja-JP" altLang="en-US" sz="1050" dirty="0">
                          <a:latin typeface="+mn-ea"/>
                          <a:ea typeface="+mn-ea"/>
                        </a:rPr>
                        <a:t>。</a:t>
                      </a:r>
                      <a:endParaRPr lang="en-US" altLang="ja-JP" sz="1050" dirty="0">
                        <a:latin typeface="+mn-ea"/>
                        <a:ea typeface="+mn-ea"/>
                      </a:endParaRPr>
                    </a:p>
                  </a:txBody>
                  <a:tcPr marL="64078" marR="64078" marT="50292" marB="50292">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latin typeface="+mn-ea"/>
                          <a:ea typeface="+mn-ea"/>
                        </a:rPr>
                        <a:t>業務やサービスが一時的または永続的に中断。</a:t>
                      </a:r>
                      <a:endParaRPr lang="en-US" altLang="ja-JP" sz="1050" dirty="0">
                        <a:latin typeface="+mn-ea"/>
                        <a:ea typeface="+mn-ea"/>
                      </a:endParaRPr>
                    </a:p>
                    <a:p>
                      <a:pPr algn="ctr"/>
                      <a:endParaRPr kumimoji="1" lang="ja-JP" altLang="en-US" sz="1050" b="0" dirty="0">
                        <a:solidFill>
                          <a:schemeClr val="tx1"/>
                        </a:solidFill>
                        <a:latin typeface="+mn-ea"/>
                        <a:ea typeface="+mn-ea"/>
                      </a:endParaRPr>
                    </a:p>
                  </a:txBody>
                  <a:tcPr marL="64078" marR="64078" marT="50292" marB="50292">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latin typeface="+mn-ea"/>
                          <a:ea typeface="+mn-ea"/>
                        </a:rPr>
                        <a:t>直接的な経済的損失。</a:t>
                      </a:r>
                      <a:br>
                        <a:rPr kumimoji="1" lang="en-US" altLang="ja-JP" sz="1050" dirty="0">
                          <a:latin typeface="+mn-ea"/>
                          <a:ea typeface="+mn-ea"/>
                        </a:rPr>
                      </a:br>
                      <a:r>
                        <a:rPr kumimoji="1" lang="ja-JP" altLang="en-US" sz="1050" dirty="0">
                          <a:latin typeface="+mn-ea"/>
                          <a:ea typeface="+mn-ea"/>
                        </a:rPr>
                        <a:t>（例：被害の復旧コスト、業務の停止による売上への影響、法的な制裁や罰金など）</a:t>
                      </a:r>
                      <a:endParaRPr kumimoji="1" lang="en-US" altLang="ja-JP" sz="1050" dirty="0">
                        <a:latin typeface="+mn-ea"/>
                        <a:ea typeface="+mn-ea"/>
                      </a:endParaRPr>
                    </a:p>
                  </a:txBody>
                  <a:tcPr marL="64078" marR="64078" marT="50292" marB="50292">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セキュリティ対策が不十分な場合、関連する法的規制や規範に違反</a:t>
                      </a:r>
                    </a:p>
                  </a:txBody>
                  <a:tcPr marL="64078" marR="64078" marT="50292" marB="50292">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61057079"/>
                  </a:ext>
                </a:extLst>
              </a:tr>
            </a:tbl>
          </a:graphicData>
        </a:graphic>
      </p:graphicFrame>
      <p:pic>
        <p:nvPicPr>
          <p:cNvPr id="15" name="図 14">
            <a:extLst>
              <a:ext uri="{FF2B5EF4-FFF2-40B4-BE49-F238E27FC236}">
                <a16:creationId xmlns:a16="http://schemas.microsoft.com/office/drawing/2014/main" id="{1FF8F713-397E-5718-46DE-DB524F90F7D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827267" y="3227532"/>
            <a:ext cx="720000" cy="720000"/>
          </a:xfrm>
          <a:prstGeom prst="rect">
            <a:avLst/>
          </a:prstGeom>
        </p:spPr>
      </p:pic>
      <p:pic>
        <p:nvPicPr>
          <p:cNvPr id="25" name="図 24">
            <a:extLst>
              <a:ext uri="{FF2B5EF4-FFF2-40B4-BE49-F238E27FC236}">
                <a16:creationId xmlns:a16="http://schemas.microsoft.com/office/drawing/2014/main" id="{5D57787E-7148-3275-84F1-D8781FEEAE7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10398" y="3225007"/>
            <a:ext cx="745449" cy="720000"/>
          </a:xfrm>
          <a:prstGeom prst="rect">
            <a:avLst/>
          </a:prstGeom>
        </p:spPr>
      </p:pic>
      <p:pic>
        <p:nvPicPr>
          <p:cNvPr id="27" name="図 26">
            <a:extLst>
              <a:ext uri="{FF2B5EF4-FFF2-40B4-BE49-F238E27FC236}">
                <a16:creationId xmlns:a16="http://schemas.microsoft.com/office/drawing/2014/main" id="{AB18C086-7319-97DB-DF4D-CB644F629B5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214931" y="3227532"/>
            <a:ext cx="720000" cy="720000"/>
          </a:xfrm>
          <a:prstGeom prst="rect">
            <a:avLst/>
          </a:prstGeom>
        </p:spPr>
      </p:pic>
      <p:grpSp>
        <p:nvGrpSpPr>
          <p:cNvPr id="3" name="グループ化 2">
            <a:extLst>
              <a:ext uri="{FF2B5EF4-FFF2-40B4-BE49-F238E27FC236}">
                <a16:creationId xmlns:a16="http://schemas.microsoft.com/office/drawing/2014/main" id="{DBB3080A-888E-4CBE-E0D5-505CF8C48EA7}"/>
              </a:ext>
            </a:extLst>
          </p:cNvPr>
          <p:cNvGrpSpPr/>
          <p:nvPr/>
        </p:nvGrpSpPr>
        <p:grpSpPr>
          <a:xfrm>
            <a:off x="697984" y="3226136"/>
            <a:ext cx="1141767" cy="720000"/>
            <a:chOff x="828701" y="3204112"/>
            <a:chExt cx="1141767" cy="749637"/>
          </a:xfrm>
        </p:grpSpPr>
        <p:pic>
          <p:nvPicPr>
            <p:cNvPr id="7" name="図 6">
              <a:extLst>
                <a:ext uri="{FF2B5EF4-FFF2-40B4-BE49-F238E27FC236}">
                  <a16:creationId xmlns:a16="http://schemas.microsoft.com/office/drawing/2014/main" id="{C78FC4C6-2FDC-442D-1FD0-D1C3932789AB}"/>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220831" y="3204112"/>
              <a:ext cx="749637" cy="749637"/>
            </a:xfrm>
            <a:prstGeom prst="rect">
              <a:avLst/>
            </a:prstGeom>
          </p:spPr>
        </p:pic>
        <p:pic>
          <p:nvPicPr>
            <p:cNvPr id="29" name="図 28">
              <a:extLst>
                <a:ext uri="{FF2B5EF4-FFF2-40B4-BE49-F238E27FC236}">
                  <a16:creationId xmlns:a16="http://schemas.microsoft.com/office/drawing/2014/main" id="{38767D53-ED72-FFAF-0867-FF1D17E1FA86}"/>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28701" y="3270169"/>
              <a:ext cx="470347" cy="470347"/>
            </a:xfrm>
            <a:prstGeom prst="rect">
              <a:avLst/>
            </a:prstGeom>
          </p:spPr>
        </p:pic>
      </p:grpSp>
      <p:graphicFrame>
        <p:nvGraphicFramePr>
          <p:cNvPr id="5" name="コンテンツ プレースホルダー 20">
            <a:extLst>
              <a:ext uri="{FF2B5EF4-FFF2-40B4-BE49-F238E27FC236}">
                <a16:creationId xmlns:a16="http://schemas.microsoft.com/office/drawing/2014/main" id="{CBB143B5-42B4-CBF3-A4F2-93A7A13B5DBB}"/>
              </a:ext>
            </a:extLst>
          </p:cNvPr>
          <p:cNvGraphicFramePr>
            <a:graphicFrameLocks/>
          </p:cNvGraphicFramePr>
          <p:nvPr/>
        </p:nvGraphicFramePr>
        <p:xfrm>
          <a:off x="697984" y="6324364"/>
          <a:ext cx="3172146" cy="234591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9" name="表 8">
            <a:extLst>
              <a:ext uri="{FF2B5EF4-FFF2-40B4-BE49-F238E27FC236}">
                <a16:creationId xmlns:a16="http://schemas.microsoft.com/office/drawing/2014/main" id="{C4A8B27E-BA94-2029-150C-BF9EC5E63BB0}"/>
              </a:ext>
            </a:extLst>
          </p:cNvPr>
          <p:cNvGraphicFramePr>
            <a:graphicFrameLocks noGrp="1"/>
          </p:cNvGraphicFramePr>
          <p:nvPr/>
        </p:nvGraphicFramePr>
        <p:xfrm>
          <a:off x="4063999" y="6321301"/>
          <a:ext cx="2209301" cy="2355538"/>
        </p:xfrm>
        <a:graphic>
          <a:graphicData uri="http://schemas.openxmlformats.org/drawingml/2006/table">
            <a:tbl>
              <a:tblPr firstRow="1" bandRow="1">
                <a:tableStyleId>{5C22544A-7EE6-4342-B048-85BDC9FD1C3A}</a:tableStyleId>
              </a:tblPr>
              <a:tblGrid>
                <a:gridCol w="719323">
                  <a:extLst>
                    <a:ext uri="{9D8B030D-6E8A-4147-A177-3AD203B41FA5}">
                      <a16:colId xmlns:a16="http://schemas.microsoft.com/office/drawing/2014/main" val="3269451890"/>
                    </a:ext>
                  </a:extLst>
                </a:gridCol>
                <a:gridCol w="1489978">
                  <a:extLst>
                    <a:ext uri="{9D8B030D-6E8A-4147-A177-3AD203B41FA5}">
                      <a16:colId xmlns:a16="http://schemas.microsoft.com/office/drawing/2014/main" val="2850117620"/>
                    </a:ext>
                  </a:extLst>
                </a:gridCol>
              </a:tblGrid>
              <a:tr h="613606">
                <a:tc>
                  <a:txBody>
                    <a:bodyPr/>
                    <a:lstStyle/>
                    <a:p>
                      <a:pPr algn="l"/>
                      <a:r>
                        <a:rPr kumimoji="1" lang="ja-JP" altLang="en-US" sz="1050" b="0">
                          <a:solidFill>
                            <a:schemeClr val="tx1"/>
                          </a:solidFill>
                          <a:latin typeface="+mn-ea"/>
                          <a:ea typeface="+mn-ea"/>
                        </a:rPr>
                        <a:t>第</a:t>
                      </a:r>
                      <a:r>
                        <a:rPr kumimoji="1" lang="en-US" altLang="ja-JP" sz="1050" b="0">
                          <a:solidFill>
                            <a:schemeClr val="tx1"/>
                          </a:solidFill>
                          <a:latin typeface="+mn-ea"/>
                          <a:ea typeface="+mn-ea"/>
                        </a:rPr>
                        <a:t>1</a:t>
                      </a:r>
                      <a:r>
                        <a:rPr kumimoji="1" lang="ja-JP" altLang="en-US" sz="1050" b="0">
                          <a:solidFill>
                            <a:schemeClr val="tx1"/>
                          </a:solidFill>
                          <a:latin typeface="+mn-ea"/>
                          <a:ea typeface="+mn-ea"/>
                        </a:rPr>
                        <a:t>位：</a:t>
                      </a:r>
                      <a:endParaRPr kumimoji="1" lang="en-US" altLang="ja-JP" sz="1050" b="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ja-JP" altLang="en-US" sz="1050" b="0">
                          <a:solidFill>
                            <a:schemeClr val="tx1"/>
                          </a:solidFill>
                          <a:latin typeface="+mn-ea"/>
                          <a:ea typeface="+mn-ea"/>
                        </a:rPr>
                        <a:t>不正アクセス</a:t>
                      </a:r>
                      <a:r>
                        <a:rPr kumimoji="1" lang="en-US" altLang="ja-JP" sz="1050" b="0">
                          <a:solidFill>
                            <a:schemeClr val="tx1"/>
                          </a:solidFill>
                          <a:latin typeface="+mn-ea"/>
                          <a:ea typeface="+mn-ea"/>
                        </a:rPr>
                        <a:t>37.2%</a:t>
                      </a:r>
                    </a:p>
                    <a:p>
                      <a:pPr algn="l"/>
                      <a:r>
                        <a:rPr kumimoji="1" lang="ja-JP" altLang="en-US" sz="1050" b="0">
                          <a:solidFill>
                            <a:schemeClr val="tx1"/>
                          </a:solidFill>
                          <a:latin typeface="+mn-ea"/>
                          <a:ea typeface="+mn-ea"/>
                        </a:rPr>
                        <a:t>　（</a:t>
                      </a:r>
                      <a:r>
                        <a:rPr kumimoji="1" lang="ja-JP" altLang="en-US" sz="1050" b="1">
                          <a:solidFill>
                            <a:srgbClr val="FF0000"/>
                          </a:solidFill>
                          <a:latin typeface="+mn-ea"/>
                          <a:ea typeface="+mn-ea"/>
                        </a:rPr>
                        <a:t>前年比</a:t>
                      </a:r>
                      <a:r>
                        <a:rPr kumimoji="1" lang="en-US" altLang="ja-JP" sz="1050" b="1">
                          <a:solidFill>
                            <a:srgbClr val="FF0000"/>
                          </a:solidFill>
                          <a:latin typeface="+mn-ea"/>
                          <a:ea typeface="+mn-ea"/>
                        </a:rPr>
                        <a:t>141.6%</a:t>
                      </a:r>
                      <a:r>
                        <a:rPr kumimoji="1" lang="ja-JP" altLang="en-US" sz="1050" b="0">
                          <a:solidFill>
                            <a:schemeClr val="tx1"/>
                          </a:solidFill>
                          <a:latin typeface="+mn-ea"/>
                          <a:ea typeface="+mn-ea"/>
                        </a:rPr>
                        <a:t>）</a:t>
                      </a:r>
                      <a:br>
                        <a:rPr kumimoji="1" lang="en-US" altLang="ja-JP" sz="1050" b="0">
                          <a:solidFill>
                            <a:schemeClr val="tx1"/>
                          </a:solidFill>
                          <a:latin typeface="+mn-ea"/>
                          <a:ea typeface="+mn-ea"/>
                        </a:rPr>
                      </a:br>
                      <a:endParaRPr kumimoji="1" lang="en-US" altLang="ja-JP" sz="1050" b="0">
                        <a:solidFill>
                          <a:schemeClr val="tx1"/>
                        </a:solidFill>
                        <a:latin typeface="+mn-ea"/>
                        <a:ea typeface="+mn-ea"/>
                      </a:endParaRPr>
                    </a:p>
                  </a:txBody>
                  <a:tcPr marL="64078" marR="64078" marT="50292" marB="50292">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r h="504589">
                <a:tc>
                  <a:txBody>
                    <a:bodyPr/>
                    <a:lstStyle/>
                    <a:p>
                      <a:pPr algn="l"/>
                      <a:r>
                        <a:rPr kumimoji="1" lang="ja-JP" altLang="en-US" sz="1050" b="0">
                          <a:solidFill>
                            <a:schemeClr val="tx1"/>
                          </a:solidFill>
                          <a:latin typeface="+mn-ea"/>
                          <a:ea typeface="+mn-ea"/>
                        </a:rPr>
                        <a:t>第</a:t>
                      </a:r>
                      <a:r>
                        <a:rPr kumimoji="1" lang="en-US" altLang="ja-JP" sz="1050" b="0">
                          <a:solidFill>
                            <a:schemeClr val="tx1"/>
                          </a:solidFill>
                          <a:latin typeface="+mn-ea"/>
                          <a:ea typeface="+mn-ea"/>
                        </a:rPr>
                        <a:t>2</a:t>
                      </a:r>
                      <a:r>
                        <a:rPr kumimoji="1" lang="ja-JP" altLang="en-US" sz="1050" b="0">
                          <a:solidFill>
                            <a:schemeClr val="tx1"/>
                          </a:solidFill>
                          <a:latin typeface="+mn-ea"/>
                          <a:ea typeface="+mn-ea"/>
                        </a:rPr>
                        <a:t>位：</a:t>
                      </a:r>
                      <a:endParaRPr kumimoji="1" lang="en-US" altLang="ja-JP" sz="1050" b="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ja-JP" altLang="en-US" sz="1050" b="0">
                          <a:solidFill>
                            <a:schemeClr val="tx1"/>
                          </a:solidFill>
                          <a:latin typeface="+mn-ea"/>
                          <a:ea typeface="+mn-ea"/>
                        </a:rPr>
                        <a:t>情報流出</a:t>
                      </a:r>
                      <a:r>
                        <a:rPr kumimoji="1" lang="en-US" altLang="ja-JP" sz="1050" b="0">
                          <a:solidFill>
                            <a:schemeClr val="tx1"/>
                          </a:solidFill>
                          <a:latin typeface="+mn-ea"/>
                          <a:ea typeface="+mn-ea"/>
                        </a:rPr>
                        <a:t>25.7%</a:t>
                      </a:r>
                    </a:p>
                    <a:p>
                      <a:pPr algn="l"/>
                      <a:r>
                        <a:rPr kumimoji="1" lang="ja-JP" altLang="en-US" sz="1050" b="0">
                          <a:solidFill>
                            <a:schemeClr val="tx1"/>
                          </a:solidFill>
                          <a:latin typeface="+mn-ea"/>
                          <a:ea typeface="+mn-ea"/>
                        </a:rPr>
                        <a:t>　（</a:t>
                      </a:r>
                      <a:r>
                        <a:rPr kumimoji="1" lang="ja-JP" altLang="en-US" sz="1050" b="1">
                          <a:solidFill>
                            <a:srgbClr val="FF0000"/>
                          </a:solidFill>
                          <a:latin typeface="+mn-ea"/>
                          <a:ea typeface="+mn-ea"/>
                        </a:rPr>
                        <a:t>前年比</a:t>
                      </a:r>
                      <a:r>
                        <a:rPr kumimoji="1" lang="en-US" altLang="ja-JP" sz="1050" b="1">
                          <a:solidFill>
                            <a:srgbClr val="FF0000"/>
                          </a:solidFill>
                          <a:latin typeface="+mn-ea"/>
                          <a:ea typeface="+mn-ea"/>
                        </a:rPr>
                        <a:t>135.6%</a:t>
                      </a:r>
                      <a:r>
                        <a:rPr kumimoji="1" lang="ja-JP" altLang="en-US" sz="1050" b="0">
                          <a:solidFill>
                            <a:schemeClr val="tx1"/>
                          </a:solidFill>
                          <a:latin typeface="+mn-ea"/>
                          <a:ea typeface="+mn-ea"/>
                        </a:rPr>
                        <a:t>）</a:t>
                      </a:r>
                      <a:br>
                        <a:rPr kumimoji="1" lang="en-US" altLang="ja-JP" sz="1050" b="0">
                          <a:solidFill>
                            <a:schemeClr val="tx1"/>
                          </a:solidFill>
                          <a:latin typeface="+mn-ea"/>
                          <a:ea typeface="+mn-ea"/>
                        </a:rPr>
                      </a:br>
                      <a:endParaRPr kumimoji="1" lang="en-US" altLang="ja-JP" sz="1050" b="0">
                        <a:solidFill>
                          <a:schemeClr val="tx1"/>
                        </a:solidFill>
                        <a:latin typeface="+mn-ea"/>
                        <a:ea typeface="+mn-ea"/>
                      </a:endParaRPr>
                    </a:p>
                  </a:txBody>
                  <a:tcPr marL="64078" marR="64078" marT="50292" marB="50292">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85305805"/>
                  </a:ext>
                </a:extLst>
              </a:tr>
              <a:tr h="504589">
                <a:tc>
                  <a:txBody>
                    <a:bodyPr/>
                    <a:lstStyle/>
                    <a:p>
                      <a:pPr algn="l"/>
                      <a:r>
                        <a:rPr kumimoji="1" lang="ja-JP" altLang="en-US" sz="1050" b="0">
                          <a:solidFill>
                            <a:schemeClr val="tx1"/>
                          </a:solidFill>
                          <a:latin typeface="+mn-ea"/>
                          <a:ea typeface="+mn-ea"/>
                        </a:rPr>
                        <a:t>第</a:t>
                      </a:r>
                      <a:r>
                        <a:rPr kumimoji="1" lang="en-US" altLang="ja-JP" sz="1050" b="0">
                          <a:solidFill>
                            <a:schemeClr val="tx1"/>
                          </a:solidFill>
                          <a:latin typeface="+mn-ea"/>
                          <a:ea typeface="+mn-ea"/>
                        </a:rPr>
                        <a:t>3</a:t>
                      </a:r>
                      <a:r>
                        <a:rPr kumimoji="1" lang="ja-JP" altLang="en-US" sz="1050" b="0">
                          <a:solidFill>
                            <a:schemeClr val="tx1"/>
                          </a:solidFill>
                          <a:latin typeface="+mn-ea"/>
                          <a:ea typeface="+mn-ea"/>
                        </a:rPr>
                        <a:t>位：</a:t>
                      </a:r>
                      <a:endParaRPr kumimoji="1" lang="en-US" altLang="ja-JP" sz="1050" b="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ja-JP" altLang="en-US" sz="1050" b="0">
                          <a:solidFill>
                            <a:schemeClr val="tx1"/>
                          </a:solidFill>
                          <a:latin typeface="+mn-ea"/>
                          <a:ea typeface="+mn-ea"/>
                        </a:rPr>
                        <a:t>改ざん</a:t>
                      </a:r>
                      <a:r>
                        <a:rPr kumimoji="1" lang="en-US" altLang="ja-JP" sz="1050" b="0">
                          <a:solidFill>
                            <a:schemeClr val="tx1"/>
                          </a:solidFill>
                          <a:latin typeface="+mn-ea"/>
                          <a:ea typeface="+mn-ea"/>
                        </a:rPr>
                        <a:t>11.1%</a:t>
                      </a:r>
                    </a:p>
                    <a:p>
                      <a:pPr algn="l"/>
                      <a:r>
                        <a:rPr kumimoji="1" lang="ja-JP" altLang="en-US" sz="1050" b="0">
                          <a:solidFill>
                            <a:schemeClr val="tx1"/>
                          </a:solidFill>
                          <a:latin typeface="+mn-ea"/>
                          <a:ea typeface="+mn-ea"/>
                        </a:rPr>
                        <a:t>　（</a:t>
                      </a:r>
                      <a:r>
                        <a:rPr kumimoji="1" lang="ja-JP" altLang="en-US" sz="1050" b="1">
                          <a:solidFill>
                            <a:srgbClr val="FF0000"/>
                          </a:solidFill>
                          <a:latin typeface="+mn-ea"/>
                          <a:ea typeface="+mn-ea"/>
                        </a:rPr>
                        <a:t>前年比</a:t>
                      </a:r>
                      <a:r>
                        <a:rPr kumimoji="1" lang="en-US" altLang="ja-JP" sz="1050" b="1">
                          <a:solidFill>
                            <a:srgbClr val="FF0000"/>
                          </a:solidFill>
                          <a:latin typeface="+mn-ea"/>
                          <a:ea typeface="+mn-ea"/>
                        </a:rPr>
                        <a:t>242.9%</a:t>
                      </a:r>
                      <a:r>
                        <a:rPr kumimoji="1" lang="ja-JP" altLang="en-US" sz="1050" b="0">
                          <a:solidFill>
                            <a:schemeClr val="tx1"/>
                          </a:solidFill>
                          <a:latin typeface="+mn-ea"/>
                          <a:ea typeface="+mn-ea"/>
                        </a:rPr>
                        <a:t>）</a:t>
                      </a:r>
                      <a:endParaRPr kumimoji="1" lang="en-US" altLang="ja-JP" sz="1050" b="0">
                        <a:solidFill>
                          <a:schemeClr val="tx1"/>
                        </a:solidFill>
                        <a:latin typeface="+mn-ea"/>
                        <a:ea typeface="+mn-ea"/>
                      </a:endParaRPr>
                    </a:p>
                    <a:p>
                      <a:pPr algn="l"/>
                      <a:endParaRPr kumimoji="1" lang="en-US" altLang="ja-JP" sz="1050" b="0">
                        <a:solidFill>
                          <a:schemeClr val="tx1"/>
                        </a:solidFill>
                        <a:latin typeface="+mn-ea"/>
                        <a:ea typeface="+mn-ea"/>
                      </a:endParaRPr>
                    </a:p>
                  </a:txBody>
                  <a:tcPr marL="64078" marR="64078" marT="50292" marB="50292">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44307276"/>
                  </a:ext>
                </a:extLst>
              </a:tr>
              <a:tr h="504589">
                <a:tc>
                  <a:txBody>
                    <a:bodyPr/>
                    <a:lstStyle/>
                    <a:p>
                      <a:pPr algn="l"/>
                      <a:r>
                        <a:rPr kumimoji="1" lang="ja-JP" altLang="en-US" sz="1050" b="0">
                          <a:solidFill>
                            <a:schemeClr val="tx1"/>
                          </a:solidFill>
                          <a:latin typeface="+mn-ea"/>
                          <a:ea typeface="+mn-ea"/>
                        </a:rPr>
                        <a:t>その他：</a:t>
                      </a:r>
                      <a:endParaRPr kumimoji="1" lang="en-US" altLang="ja-JP" sz="1050" b="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1050" b="0">
                          <a:solidFill>
                            <a:schemeClr val="tx1"/>
                          </a:solidFill>
                          <a:latin typeface="+mn-ea"/>
                          <a:ea typeface="+mn-ea"/>
                        </a:rPr>
                        <a:t>26.0%</a:t>
                      </a:r>
                    </a:p>
                    <a:p>
                      <a:pPr algn="l"/>
                      <a:r>
                        <a:rPr kumimoji="1" lang="ja-JP" altLang="en-US" sz="1050" b="0">
                          <a:solidFill>
                            <a:schemeClr val="tx1"/>
                          </a:solidFill>
                          <a:latin typeface="+mn-ea"/>
                          <a:ea typeface="+mn-ea"/>
                        </a:rPr>
                        <a:t>　（</a:t>
                      </a:r>
                      <a:r>
                        <a:rPr kumimoji="1" lang="ja-JP" altLang="en-US" sz="1050" b="1">
                          <a:solidFill>
                            <a:srgbClr val="FF0000"/>
                          </a:solidFill>
                          <a:latin typeface="+mn-ea"/>
                          <a:ea typeface="+mn-ea"/>
                        </a:rPr>
                        <a:t>前年比</a:t>
                      </a:r>
                      <a:r>
                        <a:rPr kumimoji="1" lang="en-US" altLang="ja-JP" sz="1050" b="1">
                          <a:solidFill>
                            <a:srgbClr val="FF0000"/>
                          </a:solidFill>
                          <a:latin typeface="+mn-ea"/>
                          <a:ea typeface="+mn-ea"/>
                        </a:rPr>
                        <a:t>129.9%</a:t>
                      </a:r>
                      <a:r>
                        <a:rPr kumimoji="1" lang="ja-JP" altLang="en-US" sz="1050" b="0">
                          <a:solidFill>
                            <a:schemeClr val="tx1"/>
                          </a:solidFill>
                          <a:latin typeface="+mn-ea"/>
                          <a:ea typeface="+mn-ea"/>
                        </a:rPr>
                        <a:t>）</a:t>
                      </a:r>
                      <a:endParaRPr kumimoji="1" lang="en-US" altLang="ja-JP" sz="1050" b="0">
                        <a:solidFill>
                          <a:schemeClr val="tx1"/>
                        </a:solidFill>
                        <a:latin typeface="+mn-ea"/>
                        <a:ea typeface="+mn-ea"/>
                      </a:endParaRPr>
                    </a:p>
                    <a:p>
                      <a:pPr algn="l"/>
                      <a:endParaRPr kumimoji="1" lang="en-US" altLang="ja-JP" sz="1050" b="0">
                        <a:solidFill>
                          <a:schemeClr val="tx1"/>
                        </a:solidFill>
                        <a:latin typeface="+mn-ea"/>
                        <a:ea typeface="+mn-ea"/>
                      </a:endParaRPr>
                    </a:p>
                  </a:txBody>
                  <a:tcPr marL="64078" marR="64078" marT="50292" marB="50292">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61555102"/>
                  </a:ext>
                </a:extLst>
              </a:tr>
            </a:tbl>
          </a:graphicData>
        </a:graphic>
      </p:graphicFrame>
      <p:graphicFrame>
        <p:nvGraphicFramePr>
          <p:cNvPr id="10" name="表 9">
            <a:extLst>
              <a:ext uri="{FF2B5EF4-FFF2-40B4-BE49-F238E27FC236}">
                <a16:creationId xmlns:a16="http://schemas.microsoft.com/office/drawing/2014/main" id="{B77B8FBF-621A-58DA-6BC2-0C2350FAB15E}"/>
              </a:ext>
            </a:extLst>
          </p:cNvPr>
          <p:cNvGraphicFramePr>
            <a:graphicFrameLocks noGrp="1"/>
          </p:cNvGraphicFramePr>
          <p:nvPr/>
        </p:nvGraphicFramePr>
        <p:xfrm>
          <a:off x="697984" y="5373724"/>
          <a:ext cx="5537216" cy="947577"/>
        </p:xfrm>
        <a:graphic>
          <a:graphicData uri="http://schemas.openxmlformats.org/drawingml/2006/table">
            <a:tbl>
              <a:tblPr firstRow="1" bandRow="1">
                <a:tableStyleId>{5C22544A-7EE6-4342-B048-85BDC9FD1C3A}</a:tableStyleId>
              </a:tblPr>
              <a:tblGrid>
                <a:gridCol w="5537216">
                  <a:extLst>
                    <a:ext uri="{9D8B030D-6E8A-4147-A177-3AD203B41FA5}">
                      <a16:colId xmlns:a16="http://schemas.microsoft.com/office/drawing/2014/main" val="1376377772"/>
                    </a:ext>
                  </a:extLst>
                </a:gridCol>
              </a:tblGrid>
              <a:tr h="947577">
                <a:tc>
                  <a:txBody>
                    <a:bodyPr/>
                    <a:lstStyle/>
                    <a:p>
                      <a:pPr algn="l"/>
                      <a:r>
                        <a:rPr kumimoji="1" lang="ja-JP" altLang="en-US" sz="1050" b="0">
                          <a:solidFill>
                            <a:schemeClr val="tx1"/>
                          </a:solidFill>
                          <a:latin typeface="+mn-ea"/>
                          <a:ea typeface="+mn-ea"/>
                        </a:rPr>
                        <a:t>　情報セキュリティ白書では、</a:t>
                      </a:r>
                      <a:r>
                        <a:rPr kumimoji="1" lang="en-US" altLang="ja-JP" sz="1050" b="0">
                          <a:solidFill>
                            <a:schemeClr val="tx1"/>
                          </a:solidFill>
                          <a:latin typeface="+mn-ea"/>
                          <a:ea typeface="+mn-ea"/>
                        </a:rPr>
                        <a:t>1</a:t>
                      </a:r>
                      <a:r>
                        <a:rPr kumimoji="1" lang="ja-JP" altLang="en-US" sz="1050" b="0">
                          <a:solidFill>
                            <a:schemeClr val="tx1"/>
                          </a:solidFill>
                          <a:latin typeface="+mn-ea"/>
                          <a:ea typeface="+mn-ea"/>
                        </a:rPr>
                        <a:t>年間のインシデント状況を紹介しています。それによると情報セキュリティの脅威は年々増加しており、</a:t>
                      </a:r>
                      <a:r>
                        <a:rPr kumimoji="1" lang="en-US" altLang="ja-JP" sz="1050" b="0">
                          <a:solidFill>
                            <a:schemeClr val="tx1"/>
                          </a:solidFill>
                          <a:latin typeface="+mn-ea"/>
                          <a:ea typeface="+mn-ea"/>
                        </a:rPr>
                        <a:t>2021</a:t>
                      </a:r>
                      <a:r>
                        <a:rPr kumimoji="1" lang="ja-JP" altLang="en-US" sz="1050" b="0">
                          <a:solidFill>
                            <a:schemeClr val="tx1"/>
                          </a:solidFill>
                          <a:latin typeface="+mn-ea"/>
                          <a:ea typeface="+mn-ea"/>
                        </a:rPr>
                        <a:t>年の情報セキュリティインシデント報道件数は</a:t>
                      </a:r>
                      <a:r>
                        <a:rPr kumimoji="1" lang="en-US" altLang="ja-JP" sz="1050" b="0">
                          <a:solidFill>
                            <a:schemeClr val="tx1"/>
                          </a:solidFill>
                          <a:latin typeface="+mn-ea"/>
                          <a:ea typeface="+mn-ea"/>
                        </a:rPr>
                        <a:t>769</a:t>
                      </a:r>
                      <a:r>
                        <a:rPr kumimoji="1" lang="ja-JP" altLang="en-US" sz="1050" b="0">
                          <a:solidFill>
                            <a:schemeClr val="tx1"/>
                          </a:solidFill>
                          <a:latin typeface="+mn-ea"/>
                          <a:ea typeface="+mn-ea"/>
                        </a:rPr>
                        <a:t>件となり、前年比で</a:t>
                      </a:r>
                      <a:r>
                        <a:rPr kumimoji="1" lang="en-US" altLang="ja-JP" sz="1050" b="0">
                          <a:solidFill>
                            <a:schemeClr val="tx1"/>
                          </a:solidFill>
                          <a:latin typeface="+mn-ea"/>
                          <a:ea typeface="+mn-ea"/>
                        </a:rPr>
                        <a:t>43.2%</a:t>
                      </a:r>
                      <a:r>
                        <a:rPr kumimoji="1" lang="ja-JP" altLang="en-US" sz="1050" b="0">
                          <a:solidFill>
                            <a:schemeClr val="tx1"/>
                          </a:solidFill>
                          <a:latin typeface="+mn-ea"/>
                          <a:ea typeface="+mn-ea"/>
                        </a:rPr>
                        <a:t>増加しました（図</a:t>
                      </a:r>
                      <a:r>
                        <a:rPr kumimoji="1" lang="en-US" altLang="ja-JP" sz="1050" b="0">
                          <a:solidFill>
                            <a:schemeClr val="tx1"/>
                          </a:solidFill>
                          <a:latin typeface="+mn-ea"/>
                          <a:ea typeface="+mn-ea"/>
                        </a:rPr>
                        <a:t>3</a:t>
                      </a:r>
                      <a:r>
                        <a:rPr kumimoji="1" lang="ja-JP" altLang="en-US" sz="1050" b="0">
                          <a:solidFill>
                            <a:schemeClr val="tx1"/>
                          </a:solidFill>
                          <a:latin typeface="+mn-ea"/>
                          <a:ea typeface="+mn-ea"/>
                        </a:rPr>
                        <a:t>）。</a:t>
                      </a:r>
                      <a:r>
                        <a:rPr lang="en-US" altLang="ja-JP" sz="800" b="0" baseline="30000">
                          <a:solidFill>
                            <a:schemeClr val="tx1"/>
                          </a:solidFill>
                          <a:latin typeface="+mn-ea"/>
                          <a:ea typeface="+mn-ea"/>
                        </a:rPr>
                        <a:t>[2]</a:t>
                      </a:r>
                      <a:r>
                        <a:rPr kumimoji="1" lang="en-US" altLang="ja-JP" sz="1050" b="0">
                          <a:solidFill>
                            <a:schemeClr val="tx1"/>
                          </a:solidFill>
                          <a:latin typeface="+mn-ea"/>
                          <a:ea typeface="+mn-ea"/>
                        </a:rPr>
                        <a:t> </a:t>
                      </a:r>
                    </a:p>
                    <a:p>
                      <a:pPr algn="l"/>
                      <a:r>
                        <a:rPr kumimoji="1" lang="ja-JP" altLang="en-US" sz="1050" b="0">
                          <a:solidFill>
                            <a:schemeClr val="tx1"/>
                          </a:solidFill>
                          <a:latin typeface="+mn-ea"/>
                          <a:ea typeface="+mn-ea"/>
                        </a:rPr>
                        <a:t>　</a:t>
                      </a:r>
                      <a:r>
                        <a:rPr kumimoji="1" lang="en-US" altLang="ja-JP" sz="1050" b="0">
                          <a:solidFill>
                            <a:schemeClr val="tx1"/>
                          </a:solidFill>
                          <a:latin typeface="+mn-ea"/>
                          <a:ea typeface="+mn-ea"/>
                        </a:rPr>
                        <a:t>2019</a:t>
                      </a:r>
                      <a:r>
                        <a:rPr kumimoji="1" lang="ja-JP" altLang="en-US" sz="1050" b="0">
                          <a:solidFill>
                            <a:schemeClr val="tx1"/>
                          </a:solidFill>
                          <a:latin typeface="+mn-ea"/>
                          <a:ea typeface="+mn-ea"/>
                        </a:rPr>
                        <a:t>年からの情報セキュリティインシデント報道件数の増加は明らかであり、今後もその数はさらに増加すると見込まれています。</a:t>
                      </a: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13038984"/>
                  </a:ext>
                </a:extLst>
              </a:tr>
            </a:tbl>
          </a:graphicData>
        </a:graphic>
      </p:graphicFrame>
      <p:sp>
        <p:nvSpPr>
          <p:cNvPr id="6" name="テキスト プレースホルダー 2">
            <a:extLst>
              <a:ext uri="{FF2B5EF4-FFF2-40B4-BE49-F238E27FC236}">
                <a16:creationId xmlns:a16="http://schemas.microsoft.com/office/drawing/2014/main" id="{4A36418E-2675-5AB5-D5A4-2AC2230046A4}"/>
              </a:ext>
            </a:extLst>
          </p:cNvPr>
          <p:cNvSpPr txBox="1">
            <a:spLocks/>
          </p:cNvSpPr>
          <p:nvPr/>
        </p:nvSpPr>
        <p:spPr>
          <a:xfrm>
            <a:off x="619048" y="830355"/>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9"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9" action="ppaction://hlinksldjump"/>
              </a:rPr>
              <a:t>2</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9"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9"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9" action="ppaction://hlinksldjump"/>
              </a:rPr>
              <a:t>事例を知る：重大なインシデント発生から課題解決まで</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2-1.</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情報セキュリティの概況</a:t>
            </a:r>
          </a:p>
        </p:txBody>
      </p:sp>
      <p:sp>
        <p:nvSpPr>
          <p:cNvPr id="14" name="テキスト ボックス 13">
            <a:extLst>
              <a:ext uri="{FF2B5EF4-FFF2-40B4-BE49-F238E27FC236}">
                <a16:creationId xmlns:a16="http://schemas.microsoft.com/office/drawing/2014/main" id="{EB4BD20E-3B5E-DFE1-5E15-7FAACFD2EC1E}"/>
              </a:ext>
            </a:extLst>
          </p:cNvPr>
          <p:cNvSpPr txBox="1"/>
          <p:nvPr/>
        </p:nvSpPr>
        <p:spPr>
          <a:xfrm>
            <a:off x="697984" y="8676450"/>
            <a:ext cx="3172146"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図</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3. </a:t>
            </a:r>
            <a:r>
              <a:rPr kumimoji="1" lang="ja-JP" altLang="en-US"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情報セキュリティインシデント報道件数</a:t>
            </a:r>
            <a:endPar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MBSD</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社による集計情報を基に作成</a:t>
            </a:r>
          </a:p>
        </p:txBody>
      </p:sp>
      <p:sp>
        <p:nvSpPr>
          <p:cNvPr id="8" name="テキスト ボックス 7">
            <a:extLst>
              <a:ext uri="{FF2B5EF4-FFF2-40B4-BE49-F238E27FC236}">
                <a16:creationId xmlns:a16="http://schemas.microsoft.com/office/drawing/2014/main" id="{68390EFE-6929-BCE0-BD2B-DB5A77256792}"/>
              </a:ext>
            </a:extLst>
          </p:cNvPr>
          <p:cNvSpPr txBox="1"/>
          <p:nvPr/>
        </p:nvSpPr>
        <p:spPr>
          <a:xfrm>
            <a:off x="546940" y="9115220"/>
            <a:ext cx="5691438" cy="18466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none" strike="noStrike" kern="1200" cap="none" spc="0" normalizeH="0" baseline="0" noProof="0">
                <a:ln>
                  <a:noFill/>
                </a:ln>
                <a:solidFill>
                  <a:prstClr val="black"/>
                </a:solidFill>
                <a:effectLst/>
                <a:uLnTx/>
                <a:uFillTx/>
                <a:latin typeface="メイリオ"/>
                <a:ea typeface="メイリオ"/>
                <a:cs typeface="+mn-cs"/>
              </a:rPr>
              <a:t>[2]:</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情報セキュリティ白書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2022”.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0">
                  <a:extLst>
                    <a:ext uri="{A12FA001-AC4F-418D-AE19-62706E023703}">
                      <ahyp:hlinkClr xmlns:ahyp="http://schemas.microsoft.com/office/drawing/2018/hyperlinkcolor" val="tx"/>
                    </a:ext>
                  </a:extLst>
                </a:hlinkClick>
              </a:rPr>
              <a:t>https://www.ipa.go.jp/publish/wp-security/sec-2022.html</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(2023-07-06).</a:t>
            </a:r>
          </a:p>
        </p:txBody>
      </p:sp>
    </p:spTree>
    <p:extLst>
      <p:ext uri="{BB962C8B-B14F-4D97-AF65-F5344CB8AC3E}">
        <p14:creationId xmlns:p14="http://schemas.microsoft.com/office/powerpoint/2010/main" val="462293713"/>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84DD5029-0D44-28E7-BABA-0CC13B731E0E}"/>
              </a:ext>
            </a:extLst>
          </p:cNvPr>
          <p:cNvSpPr>
            <a:spLocks noGrp="1"/>
          </p:cNvSpPr>
          <p:nvPr>
            <p:ph type="body" sz="quarter" idx="14"/>
          </p:nvPr>
        </p:nvSpPr>
        <p:spPr/>
        <p:txBody>
          <a:bodyPr/>
          <a:lstStyle/>
          <a:p>
            <a:r>
              <a:rPr kumimoji="1" lang="en-US" altLang="ja-JP" sz="1600" u="sng" baseline="0">
                <a:solidFill>
                  <a:schemeClr val="tx1"/>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11-2-2. </a:t>
            </a:r>
            <a:r>
              <a:rPr kumimoji="1" lang="ja-JP" altLang="en-US" sz="1600" u="sng" baseline="0">
                <a:solidFill>
                  <a:schemeClr val="tx1"/>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リスクの特定</a:t>
            </a:r>
            <a:endParaRPr kumimoji="1" lang="en-US" altLang="ja-JP"/>
          </a:p>
        </p:txBody>
      </p:sp>
      <p:sp>
        <p:nvSpPr>
          <p:cNvPr id="5" name="スライド番号プレースホルダー 4">
            <a:extLst>
              <a:ext uri="{FF2B5EF4-FFF2-40B4-BE49-F238E27FC236}">
                <a16:creationId xmlns:a16="http://schemas.microsoft.com/office/drawing/2014/main" id="{3693C5AE-EA08-CBE3-0EED-2761FCA5EFCA}"/>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11</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ボックス 5">
            <a:extLst>
              <a:ext uri="{FF2B5EF4-FFF2-40B4-BE49-F238E27FC236}">
                <a16:creationId xmlns:a16="http://schemas.microsoft.com/office/drawing/2014/main" id="{DB767B3A-E6FD-AD58-E91C-4F692EA21C5C}"/>
              </a:ext>
            </a:extLst>
          </p:cNvPr>
          <p:cNvSpPr txBox="1"/>
          <p:nvPr/>
        </p:nvSpPr>
        <p:spPr>
          <a:xfrm>
            <a:off x="622800" y="2291959"/>
            <a:ext cx="5612400" cy="90024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影響度の評価をもとに重要度を算定　</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重要度の算出例を説明します。重要度は「機密性」「完全性」「可用性」いずれかの評価値の最大値で判断します。なお、事故が起きると法的責任を問われたり、取引先、顧客、個人に大きな影響があったり、事業に深刻な影響を及ぼすなど、企業の存続を左右しかねない場合や、個人情報を含む場合は、前項の算定結果に関わらず、重要度は</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3</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とします。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7" name="表 6">
            <a:extLst>
              <a:ext uri="{FF2B5EF4-FFF2-40B4-BE49-F238E27FC236}">
                <a16:creationId xmlns:a16="http://schemas.microsoft.com/office/drawing/2014/main" id="{AD85AAE4-70B6-92C1-CAC8-CA76A8A3D43D}"/>
              </a:ext>
            </a:extLst>
          </p:cNvPr>
          <p:cNvGraphicFramePr>
            <a:graphicFrameLocks noGrp="1"/>
          </p:cNvGraphicFramePr>
          <p:nvPr/>
        </p:nvGraphicFramePr>
        <p:xfrm>
          <a:off x="619048" y="5117357"/>
          <a:ext cx="5612400" cy="2091726"/>
        </p:xfrm>
        <a:graphic>
          <a:graphicData uri="http://schemas.openxmlformats.org/drawingml/2006/table">
            <a:tbl>
              <a:tblPr firstRow="1" bandRow="1">
                <a:tableStyleId>{5C22544A-7EE6-4342-B048-85BDC9FD1C3A}</a:tableStyleId>
              </a:tblPr>
              <a:tblGrid>
                <a:gridCol w="907827">
                  <a:extLst>
                    <a:ext uri="{9D8B030D-6E8A-4147-A177-3AD203B41FA5}">
                      <a16:colId xmlns:a16="http://schemas.microsoft.com/office/drawing/2014/main" val="2424284421"/>
                    </a:ext>
                  </a:extLst>
                </a:gridCol>
                <a:gridCol w="4114800">
                  <a:extLst>
                    <a:ext uri="{9D8B030D-6E8A-4147-A177-3AD203B41FA5}">
                      <a16:colId xmlns:a16="http://schemas.microsoft.com/office/drawing/2014/main" val="759943404"/>
                    </a:ext>
                  </a:extLst>
                </a:gridCol>
                <a:gridCol w="589773">
                  <a:extLst>
                    <a:ext uri="{9D8B030D-6E8A-4147-A177-3AD203B41FA5}">
                      <a16:colId xmlns:a16="http://schemas.microsoft.com/office/drawing/2014/main" val="2468756863"/>
                    </a:ext>
                  </a:extLst>
                </a:gridCol>
              </a:tblGrid>
              <a:tr h="200295">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1">
                          <a:latin typeface="+mn-ea"/>
                          <a:ea typeface="+mn-ea"/>
                        </a:rPr>
                        <a:t>重要度の判断例：自社のホームページ（電子データ）</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050" b="1">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050" b="1">
                          <a:latin typeface="+mn-ea"/>
                          <a:ea typeface="+mn-ea"/>
                        </a:rPr>
                        <a:t>評価値</a:t>
                      </a:r>
                    </a:p>
                  </a:txBody>
                  <a:tcP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3159040"/>
                  </a:ext>
                </a:extLst>
              </a:tr>
              <a:tr h="521982">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1" i="0" kern="1200">
                          <a:solidFill>
                            <a:schemeClr val="dk1"/>
                          </a:solidFill>
                          <a:effectLst/>
                          <a:latin typeface="+mn-ea"/>
                          <a:ea typeface="+mn-ea"/>
                          <a:cs typeface="+mn-cs"/>
                        </a:rPr>
                        <a:t>「機密性」</a:t>
                      </a:r>
                      <a:endParaRPr lang="ja-JP" altLang="en-US" sz="1050" b="1"/>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0" i="0" kern="1200">
                          <a:solidFill>
                            <a:schemeClr val="dk1"/>
                          </a:solidFill>
                          <a:effectLst/>
                          <a:latin typeface="+mn-ea"/>
                          <a:ea typeface="+mn-ea"/>
                          <a:cs typeface="+mn-cs"/>
                        </a:rPr>
                        <a:t>公開しているホームページであり、クレジットカード情報など機密情報の保存はしていない</a:t>
                      </a:r>
                      <a:endParaRPr lang="ja-JP" altLang="en-US" sz="1050" b="1"/>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0" i="0" kern="1200">
                          <a:solidFill>
                            <a:schemeClr val="dk1"/>
                          </a:solidFill>
                          <a:effectLst/>
                          <a:latin typeface="+mn-ea"/>
                          <a:ea typeface="+mn-ea"/>
                          <a:cs typeface="+mn-cs"/>
                        </a:rPr>
                        <a:t>⇒ </a:t>
                      </a:r>
                      <a:r>
                        <a:rPr kumimoji="1" lang="en-US" altLang="ja-JP" sz="1050" b="0" i="0" kern="1200">
                          <a:solidFill>
                            <a:schemeClr val="dk1"/>
                          </a:solidFill>
                          <a:effectLst/>
                          <a:latin typeface="+mn-ea"/>
                          <a:ea typeface="+mn-ea"/>
                          <a:cs typeface="+mn-cs"/>
                        </a:rPr>
                        <a:t>1</a:t>
                      </a:r>
                      <a:endParaRPr lang="ja-JP" altLang="en-US" sz="1050" b="1"/>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43782412"/>
                  </a:ext>
                </a:extLst>
              </a:tr>
              <a:tr h="521982">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1" i="0" kern="1200">
                          <a:solidFill>
                            <a:schemeClr val="dk1"/>
                          </a:solidFill>
                          <a:effectLst/>
                          <a:latin typeface="+mn-ea"/>
                          <a:ea typeface="+mn-ea"/>
                          <a:cs typeface="+mn-cs"/>
                        </a:rPr>
                        <a:t>「完全性」</a:t>
                      </a:r>
                      <a:endParaRPr lang="ja-JP" altLang="en-US" sz="1050" b="1"/>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0" i="0" kern="1200">
                          <a:solidFill>
                            <a:schemeClr val="dk1"/>
                          </a:solidFill>
                          <a:effectLst/>
                          <a:latin typeface="+mn-ea"/>
                          <a:ea typeface="+mn-ea"/>
                          <a:cs typeface="+mn-cs"/>
                        </a:rPr>
                        <a:t>不正アクセスで価格が改ざんされたり、ウイルスが仕掛けられたりすると顧客や閲覧者に被害が発生し、信用を失う</a:t>
                      </a:r>
                      <a:endParaRPr lang="ja-JP" altLang="en-US" sz="1050" b="1"/>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0" i="0" kern="1200">
                          <a:solidFill>
                            <a:schemeClr val="dk1"/>
                          </a:solidFill>
                          <a:effectLst/>
                          <a:latin typeface="+mn-ea"/>
                          <a:ea typeface="+mn-ea"/>
                          <a:cs typeface="+mn-cs"/>
                        </a:rPr>
                        <a:t>⇒ </a:t>
                      </a:r>
                      <a:r>
                        <a:rPr kumimoji="1" lang="en-US" altLang="ja-JP" sz="1050" b="0" i="0" kern="1200">
                          <a:solidFill>
                            <a:schemeClr val="dk1"/>
                          </a:solidFill>
                          <a:effectLst/>
                          <a:latin typeface="+mn-ea"/>
                          <a:ea typeface="+mn-ea"/>
                          <a:cs typeface="+mn-cs"/>
                        </a:rPr>
                        <a:t>3</a:t>
                      </a:r>
                      <a:endParaRPr lang="ja-JP" altLang="en-US" sz="1050" b="1"/>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16156424"/>
                  </a:ext>
                </a:extLst>
              </a:tr>
              <a:tr h="521982">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1" i="0" kern="1200">
                          <a:solidFill>
                            <a:schemeClr val="dk1"/>
                          </a:solidFill>
                          <a:effectLst/>
                          <a:latin typeface="+mn-ea"/>
                          <a:ea typeface="+mn-ea"/>
                          <a:cs typeface="+mn-cs"/>
                        </a:rPr>
                        <a:t>「可用性」</a:t>
                      </a:r>
                      <a:endParaRPr lang="ja-JP" altLang="en-US" sz="1050" b="1"/>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0" i="0" kern="1200">
                          <a:solidFill>
                            <a:schemeClr val="dk1"/>
                          </a:solidFill>
                          <a:effectLst/>
                          <a:latin typeface="+mn-ea"/>
                          <a:ea typeface="+mn-ea"/>
                          <a:cs typeface="+mn-cs"/>
                        </a:rPr>
                        <a:t>サーバの障害などでアクセスできなくなると、来店客が減少し、売上も減少する</a:t>
                      </a:r>
                      <a:endParaRPr lang="ja-JP" altLang="en-US" sz="1050" b="1"/>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0" i="0" kern="1200">
                          <a:solidFill>
                            <a:schemeClr val="dk1"/>
                          </a:solidFill>
                          <a:effectLst/>
                          <a:latin typeface="+mn-ea"/>
                          <a:ea typeface="+mn-ea"/>
                          <a:cs typeface="+mn-cs"/>
                        </a:rPr>
                        <a:t>⇒ </a:t>
                      </a:r>
                      <a:r>
                        <a:rPr kumimoji="1" lang="en-US" altLang="ja-JP" sz="1050" b="0" i="0" kern="1200">
                          <a:solidFill>
                            <a:schemeClr val="dk1"/>
                          </a:solidFill>
                          <a:effectLst/>
                          <a:latin typeface="+mn-ea"/>
                          <a:ea typeface="+mn-ea"/>
                          <a:cs typeface="+mn-cs"/>
                        </a:rPr>
                        <a:t>3</a:t>
                      </a:r>
                      <a:endParaRPr lang="ja-JP" altLang="en-US" sz="1050" b="1"/>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52274662"/>
                  </a:ext>
                </a:extLst>
              </a:tr>
              <a:tr h="247933">
                <a:tc gridSpan="3">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0" i="0" kern="1200">
                          <a:solidFill>
                            <a:schemeClr val="dk1"/>
                          </a:solidFill>
                          <a:effectLst/>
                          <a:latin typeface="+mn-ea"/>
                          <a:ea typeface="+mn-ea"/>
                          <a:cs typeface="+mn-cs"/>
                        </a:rPr>
                        <a:t>➡　</a:t>
                      </a:r>
                      <a:r>
                        <a:rPr lang="ja-JP" altLang="en-US" sz="1050"/>
                        <a:t>完全性と可用性の評価値</a:t>
                      </a:r>
                      <a:r>
                        <a:rPr lang="en-US" altLang="ja-JP" sz="1050"/>
                        <a:t>3</a:t>
                      </a:r>
                      <a:r>
                        <a:rPr lang="ja-JP" altLang="en-US" sz="1050"/>
                        <a:t>が最大値なので、</a:t>
                      </a:r>
                      <a:r>
                        <a:rPr lang="ja-JP" altLang="en-US" sz="1050" b="1"/>
                        <a:t>重要度は評価値：</a:t>
                      </a:r>
                      <a:r>
                        <a:rPr lang="en-US" altLang="ja-JP" sz="1050" b="1"/>
                        <a:t>3</a:t>
                      </a:r>
                      <a:endParaRPr lang="ja-JP" altLang="en-US" sz="1050" b="1"/>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endParaRPr lang="ja-JP" altLang="en-US" sz="1050" b="1"/>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endParaRPr lang="ja-JP" altLang="en-US" sz="1050" b="1"/>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05704424"/>
                  </a:ext>
                </a:extLst>
              </a:tr>
            </a:tbl>
          </a:graphicData>
        </a:graphic>
      </p:graphicFrame>
      <p:graphicFrame>
        <p:nvGraphicFramePr>
          <p:cNvPr id="22" name="表 21">
            <a:extLst>
              <a:ext uri="{FF2B5EF4-FFF2-40B4-BE49-F238E27FC236}">
                <a16:creationId xmlns:a16="http://schemas.microsoft.com/office/drawing/2014/main" id="{283EB4DC-C5C6-FE6B-4FAA-567B0C1CDD06}"/>
              </a:ext>
            </a:extLst>
          </p:cNvPr>
          <p:cNvGraphicFramePr>
            <a:graphicFrameLocks noGrp="1"/>
          </p:cNvGraphicFramePr>
          <p:nvPr/>
        </p:nvGraphicFramePr>
        <p:xfrm>
          <a:off x="619048" y="3167659"/>
          <a:ext cx="5612400" cy="1645920"/>
        </p:xfrm>
        <a:graphic>
          <a:graphicData uri="http://schemas.openxmlformats.org/drawingml/2006/table">
            <a:tbl>
              <a:tblPr firstRow="1" bandRow="1">
                <a:tableStyleId>{5C22544A-7EE6-4342-B048-85BDC9FD1C3A}</a:tableStyleId>
              </a:tblPr>
              <a:tblGrid>
                <a:gridCol w="257094">
                  <a:extLst>
                    <a:ext uri="{9D8B030D-6E8A-4147-A177-3AD203B41FA5}">
                      <a16:colId xmlns:a16="http://schemas.microsoft.com/office/drawing/2014/main" val="4254819438"/>
                    </a:ext>
                  </a:extLst>
                </a:gridCol>
                <a:gridCol w="332298">
                  <a:extLst>
                    <a:ext uri="{9D8B030D-6E8A-4147-A177-3AD203B41FA5}">
                      <a16:colId xmlns:a16="http://schemas.microsoft.com/office/drawing/2014/main" val="2595162114"/>
                    </a:ext>
                  </a:extLst>
                </a:gridCol>
                <a:gridCol w="5023008">
                  <a:extLst>
                    <a:ext uri="{9D8B030D-6E8A-4147-A177-3AD203B41FA5}">
                      <a16:colId xmlns:a16="http://schemas.microsoft.com/office/drawing/2014/main" val="3278072505"/>
                    </a:ext>
                  </a:extLst>
                </a:gridCol>
              </a:tblGrid>
              <a:tr h="123495">
                <a:tc row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050" b="1">
                          <a:latin typeface="+mn-ea"/>
                          <a:ea typeface="+mn-ea"/>
                        </a:rPr>
                        <a:t>重要度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050" b="1">
                          <a:latin typeface="+mn-ea"/>
                          <a:ea typeface="+mn-ea"/>
                        </a:rPr>
                        <a:t>情報資産の価値・事故の影響の大きさ</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050" b="1">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970362103"/>
                  </a:ext>
                </a:extLst>
              </a:tr>
              <a:tr h="464820">
                <a:tc vMerge="1">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endParaRPr kumimoji="1" lang="en-US" altLang="ja-JP" sz="1050" b="1" i="0" kern="1200">
                        <a:solidFill>
                          <a:schemeClr val="dk1"/>
                        </a:solidFill>
                        <a:effectLst/>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en-US" altLang="ja-JP" sz="1050" b="0" i="0" kern="1200">
                          <a:solidFill>
                            <a:schemeClr val="dk1"/>
                          </a:solidFill>
                          <a:effectLst/>
                          <a:latin typeface="+mn-ea"/>
                          <a:ea typeface="+mn-ea"/>
                          <a:cs typeface="+mn-cs"/>
                        </a:rPr>
                        <a:t>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0" i="0" kern="1200">
                          <a:solidFill>
                            <a:schemeClr val="dk1"/>
                          </a:solidFill>
                          <a:effectLst/>
                          <a:latin typeface="+mn-ea"/>
                          <a:ea typeface="+mn-ea"/>
                          <a:cs typeface="+mn-cs"/>
                        </a:rPr>
                        <a:t>事故が起きると、「 法的責任を問われる」「 取引先、顧客、個人に大きな影響がある」「 事業に深刻な影響を及ぼす」など、企業の存続を左右しかねない</a:t>
                      </a:r>
                      <a:endParaRPr kumimoji="1" lang="en-US" altLang="ja-JP" sz="1050" b="0" i="0" kern="1200">
                        <a:solidFill>
                          <a:schemeClr val="dk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57086079"/>
                  </a:ext>
                </a:extLst>
              </a:tr>
              <a:tr h="464820">
                <a:tc vMerge="1">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endParaRPr kumimoji="1" lang="en-US" altLang="ja-JP" sz="1050" b="1" i="0" kern="1200">
                        <a:solidFill>
                          <a:schemeClr val="dk1"/>
                        </a:solidFill>
                        <a:effectLst/>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en-US" altLang="ja-JP" sz="1050" b="0" i="0" kern="1200">
                          <a:solidFill>
                            <a:schemeClr val="dk1"/>
                          </a:solidFill>
                          <a:effectLst/>
                          <a:latin typeface="+mn-ea"/>
                          <a:ea typeface="+mn-ea"/>
                          <a:cs typeface="+mn-cs"/>
                        </a:rPr>
                        <a:t>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0" i="0" kern="1200">
                          <a:solidFill>
                            <a:schemeClr val="dk1"/>
                          </a:solidFill>
                          <a:effectLst/>
                          <a:latin typeface="+mn-ea"/>
                          <a:ea typeface="+mn-ea"/>
                          <a:cs typeface="+mn-cs"/>
                        </a:rPr>
                        <a:t>事故が企業の事業に重大な影響を及ぼす</a:t>
                      </a:r>
                      <a:endParaRPr kumimoji="1" lang="en-US" altLang="ja-JP" sz="1050" b="0" i="0" kern="1200">
                        <a:solidFill>
                          <a:schemeClr val="dk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309935565"/>
                  </a:ext>
                </a:extLst>
              </a:tr>
              <a:tr h="464820">
                <a:tc vMerge="1">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endParaRPr kumimoji="1" lang="en-US" altLang="ja-JP" sz="1050" b="1" i="0" kern="1200">
                        <a:solidFill>
                          <a:schemeClr val="dk1"/>
                        </a:solidFill>
                        <a:effectLst/>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en-US" altLang="ja-JP" sz="1050" b="0" i="0" kern="1200">
                          <a:solidFill>
                            <a:schemeClr val="dk1"/>
                          </a:solidFill>
                          <a:effectLst/>
                          <a:latin typeface="+mn-ea"/>
                          <a:ea typeface="+mn-ea"/>
                          <a:cs typeface="+mn-cs"/>
                        </a:rPr>
                        <a:t>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0" i="0" kern="1200">
                          <a:solidFill>
                            <a:schemeClr val="dk1"/>
                          </a:solidFill>
                          <a:effectLst/>
                          <a:latin typeface="+mn-ea"/>
                          <a:ea typeface="+mn-ea"/>
                          <a:cs typeface="+mn-cs"/>
                        </a:rPr>
                        <a:t>事故が発生しても事業にほとんど影響はない</a:t>
                      </a:r>
                      <a:endParaRPr kumimoji="1" lang="en-US" altLang="ja-JP" sz="1050" b="0" i="0" kern="1200">
                        <a:solidFill>
                          <a:schemeClr val="dk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84926930"/>
                  </a:ext>
                </a:extLst>
              </a:tr>
            </a:tbl>
          </a:graphicData>
        </a:graphic>
      </p:graphicFrame>
      <p:sp>
        <p:nvSpPr>
          <p:cNvPr id="23" name="テキスト ボックス 22">
            <a:extLst>
              <a:ext uri="{FF2B5EF4-FFF2-40B4-BE49-F238E27FC236}">
                <a16:creationId xmlns:a16="http://schemas.microsoft.com/office/drawing/2014/main" id="{638BFF5B-0EFD-5D17-E1C7-8DA9B9CF086C}"/>
              </a:ext>
            </a:extLst>
          </p:cNvPr>
          <p:cNvSpPr txBox="1"/>
          <p:nvPr/>
        </p:nvSpPr>
        <p:spPr>
          <a:xfrm>
            <a:off x="622800" y="7220188"/>
            <a:ext cx="561240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600" b="0" i="0" u="none" strike="noStrike" kern="1200" cap="none" spc="0" normalizeH="0" baseline="0" noProof="0">
                <a:ln>
                  <a:noFill/>
                </a:ln>
                <a:solidFill>
                  <a:prstClr val="black"/>
                </a:solidFill>
                <a:effectLst/>
                <a:uLnTx/>
                <a:uFillTx/>
                <a:latin typeface="メイリオ"/>
                <a:ea typeface="メイリオ"/>
                <a:cs typeface="+mn-cs"/>
              </a:rPr>
              <a:t>重要度の判断例</a:t>
            </a:r>
            <a:b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IPA </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「中小企業の情報セキュリティ対策ガイドライン第</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3.1</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版」を基に作成</a:t>
            </a:r>
          </a:p>
        </p:txBody>
      </p:sp>
      <p:sp>
        <p:nvSpPr>
          <p:cNvPr id="15" name="テキスト プレースホルダー 2">
            <a:extLst>
              <a:ext uri="{FF2B5EF4-FFF2-40B4-BE49-F238E27FC236}">
                <a16:creationId xmlns:a16="http://schemas.microsoft.com/office/drawing/2014/main" id="{AFCF0925-65F1-D232-133F-0D0C6D8C9882}"/>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11</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リスクマネジメント</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11-2.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リスクマネジメント：リスクアセスメント</a:t>
            </a:r>
          </a:p>
        </p:txBody>
      </p:sp>
      <p:graphicFrame>
        <p:nvGraphicFramePr>
          <p:cNvPr id="29" name="表 7">
            <a:extLst>
              <a:ext uri="{FF2B5EF4-FFF2-40B4-BE49-F238E27FC236}">
                <a16:creationId xmlns:a16="http://schemas.microsoft.com/office/drawing/2014/main" id="{DDA22461-FB3D-4A1B-EA61-EEB7FC74AA30}"/>
              </a:ext>
            </a:extLst>
          </p:cNvPr>
          <p:cNvGraphicFramePr>
            <a:graphicFrameLocks noGrp="1"/>
          </p:cNvGraphicFramePr>
          <p:nvPr/>
        </p:nvGraphicFramePr>
        <p:xfrm>
          <a:off x="619048" y="7736856"/>
          <a:ext cx="5612400" cy="1211580"/>
        </p:xfrm>
        <a:graphic>
          <a:graphicData uri="http://schemas.openxmlformats.org/drawingml/2006/table">
            <a:tbl>
              <a:tblPr firstRow="1" bandRow="1">
                <a:tableStyleId>{5940675A-B579-460E-94D1-54222C63F5DA}</a:tableStyleId>
              </a:tblPr>
              <a:tblGrid>
                <a:gridCol w="5612400">
                  <a:extLst>
                    <a:ext uri="{9D8B030D-6E8A-4147-A177-3AD203B41FA5}">
                      <a16:colId xmlns:a16="http://schemas.microsoft.com/office/drawing/2014/main" val="2002786144"/>
                    </a:ext>
                  </a:extLst>
                </a:gridCol>
              </a:tblGrid>
              <a:tr h="0">
                <a:tc>
                  <a:txBody>
                    <a:bodyPr/>
                    <a:lstStyle/>
                    <a:p>
                      <a:r>
                        <a:rPr lang="ja-JP" altLang="en-US" sz="1050" b="1"/>
                        <a:t>重要度を判断する際のポイント</a:t>
                      </a:r>
                      <a:endParaRPr lang="en-US" altLang="ja-JP" sz="1050" b="1"/>
                    </a:p>
                    <a:p>
                      <a:pPr marL="171450" indent="-171450">
                        <a:buFont typeface="Arial" panose="020B0604020202020204" pitchFamily="34" charset="0"/>
                        <a:buChar char="•"/>
                      </a:pPr>
                      <a:r>
                        <a:rPr lang="ja-JP" altLang="en-US" sz="1050"/>
                        <a:t>重要度の判断は、立場や見識によっても異なることがあるので、</a:t>
                      </a:r>
                      <a:r>
                        <a:rPr lang="zh-TW" altLang="en-US" sz="1050"/>
                        <a:t>情報資産管理台帳</a:t>
                      </a:r>
                      <a:r>
                        <a:rPr lang="ja-JP" altLang="en-US" sz="1050"/>
                        <a:t>に記入する前に「重要ではない」と判断するのではなく、記入した後に組織的に重要度を判断します。</a:t>
                      </a:r>
                      <a:endParaRPr lang="en-US" altLang="ja-JP" sz="1050"/>
                    </a:p>
                    <a:p>
                      <a:pPr marL="171450" indent="-171450">
                        <a:buFont typeface="Arial" panose="020B0604020202020204" pitchFamily="34" charset="0"/>
                        <a:buChar char="•"/>
                      </a:pPr>
                      <a:r>
                        <a:rPr lang="ja-JP" altLang="en-US" sz="1050"/>
                        <a:t>情報資産の「重要度」は、時間経過とともに変化することがありますが、現時点の評価値を記入します。また時間経過に伴う重要度の変化を台帳上で更新することが難しい場合は、最大値で評価します。</a:t>
                      </a:r>
                      <a:endParaRPr lang="en-US" altLang="ja-JP" sz="1050"/>
                    </a:p>
                  </a:txBody>
                  <a:tcPr/>
                </a:tc>
                <a:extLst>
                  <a:ext uri="{0D108BD9-81ED-4DB2-BD59-A6C34878D82A}">
                    <a16:rowId xmlns:a16="http://schemas.microsoft.com/office/drawing/2014/main" val="955731625"/>
                  </a:ext>
                </a:extLst>
              </a:tr>
            </a:tbl>
          </a:graphicData>
        </a:graphic>
      </p:graphicFrame>
      <p:grpSp>
        <p:nvGrpSpPr>
          <p:cNvPr id="30" name="グループ化 29">
            <a:extLst>
              <a:ext uri="{FF2B5EF4-FFF2-40B4-BE49-F238E27FC236}">
                <a16:creationId xmlns:a16="http://schemas.microsoft.com/office/drawing/2014/main" id="{282FCD16-1FD8-5C87-DAEB-D425F23D81AD}"/>
              </a:ext>
            </a:extLst>
          </p:cNvPr>
          <p:cNvGrpSpPr/>
          <p:nvPr/>
        </p:nvGrpSpPr>
        <p:grpSpPr>
          <a:xfrm>
            <a:off x="362940" y="7436339"/>
            <a:ext cx="757258" cy="300134"/>
            <a:chOff x="-586383" y="7984939"/>
            <a:chExt cx="1007910" cy="707703"/>
          </a:xfrm>
        </p:grpSpPr>
        <p:sp>
          <p:nvSpPr>
            <p:cNvPr id="31" name="テキスト ボックス 30">
              <a:extLst>
                <a:ext uri="{FF2B5EF4-FFF2-40B4-BE49-F238E27FC236}">
                  <a16:creationId xmlns:a16="http://schemas.microsoft.com/office/drawing/2014/main" id="{4584F6E9-A6C9-4FDB-C080-37F37FE3C629}"/>
                </a:ext>
              </a:extLst>
            </p:cNvPr>
            <p:cNvSpPr txBox="1"/>
            <p:nvPr/>
          </p:nvSpPr>
          <p:spPr>
            <a:xfrm rot="20511245">
              <a:off x="-586383" y="8338230"/>
              <a:ext cx="922625" cy="354412"/>
            </a:xfrm>
            <a:custGeom>
              <a:avLst/>
              <a:gdLst>
                <a:gd name="connsiteX0" fmla="*/ 0 w 922625"/>
                <a:gd name="connsiteY0" fmla="*/ 0 h 354412"/>
                <a:gd name="connsiteX1" fmla="*/ 922625 w 922625"/>
                <a:gd name="connsiteY1" fmla="*/ 0 h 354412"/>
                <a:gd name="connsiteX2" fmla="*/ 922625 w 922625"/>
                <a:gd name="connsiteY2" fmla="*/ 354412 h 354412"/>
                <a:gd name="connsiteX3" fmla="*/ 0 w 922625"/>
                <a:gd name="connsiteY3" fmla="*/ 354412 h 354412"/>
                <a:gd name="connsiteX4" fmla="*/ 0 w 922625"/>
                <a:gd name="connsiteY4" fmla="*/ 0 h 35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625" h="354412" fill="none" extrusionOk="0">
                  <a:moveTo>
                    <a:pt x="0" y="0"/>
                  </a:moveTo>
                  <a:cubicBezTo>
                    <a:pt x="361687" y="52568"/>
                    <a:pt x="480513" y="-54228"/>
                    <a:pt x="922625" y="0"/>
                  </a:cubicBezTo>
                  <a:cubicBezTo>
                    <a:pt x="910715" y="96955"/>
                    <a:pt x="946107" y="279983"/>
                    <a:pt x="922625" y="354412"/>
                  </a:cubicBezTo>
                  <a:cubicBezTo>
                    <a:pt x="503054" y="314207"/>
                    <a:pt x="197963" y="403363"/>
                    <a:pt x="0" y="354412"/>
                  </a:cubicBezTo>
                  <a:cubicBezTo>
                    <a:pt x="21079" y="230379"/>
                    <a:pt x="15949" y="82626"/>
                    <a:pt x="0" y="0"/>
                  </a:cubicBezTo>
                  <a:close/>
                </a:path>
                <a:path w="922625" h="354412" stroke="0" extrusionOk="0">
                  <a:moveTo>
                    <a:pt x="0" y="0"/>
                  </a:moveTo>
                  <a:cubicBezTo>
                    <a:pt x="147004" y="-40783"/>
                    <a:pt x="752825" y="-70567"/>
                    <a:pt x="922625" y="0"/>
                  </a:cubicBezTo>
                  <a:cubicBezTo>
                    <a:pt x="930839" y="73891"/>
                    <a:pt x="908673" y="295727"/>
                    <a:pt x="922625" y="354412"/>
                  </a:cubicBezTo>
                  <a:cubicBezTo>
                    <a:pt x="698256" y="309258"/>
                    <a:pt x="352668" y="432602"/>
                    <a:pt x="0" y="354412"/>
                  </a:cubicBezTo>
                  <a:cubicBezTo>
                    <a:pt x="-4666" y="239936"/>
                    <a:pt x="-6228" y="161744"/>
                    <a:pt x="0" y="0"/>
                  </a:cubicBezTo>
                  <a:close/>
                </a:path>
              </a:pathLst>
            </a:custGeom>
            <a:solidFill>
              <a:schemeClr val="bg1"/>
            </a:solidFill>
            <a:ln>
              <a:solidFill>
                <a:schemeClr val="accent1"/>
              </a:solidFill>
              <a:extLst>
                <a:ext uri="{C807C97D-BFC1-408E-A445-0C87EB9F89A2}">
                  <ask:lineSketchStyleProps xmlns:ask="http://schemas.microsoft.com/office/drawing/2018/sketchyshapes" sd="2650216993">
                    <a:prstGeom prst="rect">
                      <a:avLst/>
                    </a:prstGeom>
                    <ask:type>
                      <ask:lineSketchCurved/>
                    </ask:type>
                  </ask:lineSketchStyleProps>
                </a:ext>
              </a:extLst>
            </a:ln>
            <a:effectLst>
              <a:outerShdw blurRad="50800" dist="38100" dir="2700000" algn="tl" rotWithShape="0">
                <a:prstClr val="black">
                  <a:alpha val="40000"/>
                </a:prstClr>
              </a:outerShd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rPr>
                <a:t>One Point</a:t>
              </a:r>
              <a:endParaRPr kumimoji="1" lang="ja-JP" altLang="en-US"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endParaRPr>
            </a:p>
          </p:txBody>
        </p:sp>
        <p:pic>
          <p:nvPicPr>
            <p:cNvPr id="32" name="図 31">
              <a:extLst>
                <a:ext uri="{FF2B5EF4-FFF2-40B4-BE49-F238E27FC236}">
                  <a16:creationId xmlns:a16="http://schemas.microsoft.com/office/drawing/2014/main" id="{3370AAFA-4E16-4B21-7178-E9C9C6E8A9D9}"/>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166120" y="7984939"/>
              <a:ext cx="255407" cy="378304"/>
            </a:xfrm>
            <a:prstGeom prst="rect">
              <a:avLst/>
            </a:prstGeom>
          </p:spPr>
        </p:pic>
      </p:grpSp>
      <p:sp>
        <p:nvSpPr>
          <p:cNvPr id="2" name="テキスト プレースホルダー 3">
            <a:extLst>
              <a:ext uri="{FF2B5EF4-FFF2-40B4-BE49-F238E27FC236}">
                <a16:creationId xmlns:a16="http://schemas.microsoft.com/office/drawing/2014/main" id="{0D241913-537E-A627-77CD-14A2CCE1681E}"/>
              </a:ext>
            </a:extLst>
          </p:cNvPr>
          <p:cNvSpPr txBox="1">
            <a:spLocks/>
          </p:cNvSpPr>
          <p:nvPr/>
        </p:nvSpPr>
        <p:spPr>
          <a:xfrm>
            <a:off x="622800" y="2000244"/>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リスク特定（資産ベースのアプローチ）</a:t>
            </a:r>
            <a:endPar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endParaRPr>
          </a:p>
        </p:txBody>
      </p:sp>
    </p:spTree>
    <p:extLst>
      <p:ext uri="{BB962C8B-B14F-4D97-AF65-F5344CB8AC3E}">
        <p14:creationId xmlns:p14="http://schemas.microsoft.com/office/powerpoint/2010/main" val="1971353917"/>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B4BFFA19-E894-0078-042A-70CDCF0C7CCD}"/>
              </a:ext>
            </a:extLst>
          </p:cNvPr>
          <p:cNvSpPr>
            <a:spLocks noGrp="1"/>
          </p:cNvSpPr>
          <p:nvPr>
            <p:ph type="body" sz="quarter" idx="14"/>
          </p:nvPr>
        </p:nvSpPr>
        <p:spPr/>
        <p:txBody>
          <a:bodyPr/>
          <a:lstStyle/>
          <a:p>
            <a:r>
              <a:rPr lang="en-US" altLang="ja-JP"/>
              <a:t>11</a:t>
            </a:r>
            <a:r>
              <a:rPr kumimoji="1" lang="en-US" altLang="ja-JP"/>
              <a:t>-2-2. </a:t>
            </a:r>
            <a:r>
              <a:rPr kumimoji="1" lang="ja-JP" altLang="en-US"/>
              <a:t>リスクの特定</a:t>
            </a:r>
          </a:p>
        </p:txBody>
      </p:sp>
      <p:sp>
        <p:nvSpPr>
          <p:cNvPr id="6" name="スライド番号プレースホルダー 4">
            <a:extLst>
              <a:ext uri="{FF2B5EF4-FFF2-40B4-BE49-F238E27FC236}">
                <a16:creationId xmlns:a16="http://schemas.microsoft.com/office/drawing/2014/main" id="{8703EFBE-3227-4223-0E9A-9DB73922CDE0}"/>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11</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 name="テキスト プレースホルダー 2">
            <a:extLst>
              <a:ext uri="{FF2B5EF4-FFF2-40B4-BE49-F238E27FC236}">
                <a16:creationId xmlns:a16="http://schemas.microsoft.com/office/drawing/2014/main" id="{FA2E5921-6F03-F413-862D-6E7EE0B68BF2}"/>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11</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リスクマネジメント</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11-2.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リスクマネジメント：リスクアセスメント</a:t>
            </a:r>
            <a:endPar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graphicFrame>
        <p:nvGraphicFramePr>
          <p:cNvPr id="17" name="表 16">
            <a:extLst>
              <a:ext uri="{FF2B5EF4-FFF2-40B4-BE49-F238E27FC236}">
                <a16:creationId xmlns:a16="http://schemas.microsoft.com/office/drawing/2014/main" id="{37620774-07F4-1B6A-2BFC-A0233F325800}"/>
              </a:ext>
            </a:extLst>
          </p:cNvPr>
          <p:cNvGraphicFramePr>
            <a:graphicFrameLocks noGrp="1"/>
          </p:cNvGraphicFramePr>
          <p:nvPr/>
        </p:nvGraphicFramePr>
        <p:xfrm>
          <a:off x="622800" y="3870110"/>
          <a:ext cx="5612400" cy="794591"/>
        </p:xfrm>
        <a:graphic>
          <a:graphicData uri="http://schemas.openxmlformats.org/drawingml/2006/table">
            <a:tbl>
              <a:tblPr firstRow="1" bandRow="1">
                <a:tableStyleId>{5C22544A-7EE6-4342-B048-85BDC9FD1C3A}</a:tableStyleId>
              </a:tblPr>
              <a:tblGrid>
                <a:gridCol w="1057199">
                  <a:extLst>
                    <a:ext uri="{9D8B030D-6E8A-4147-A177-3AD203B41FA5}">
                      <a16:colId xmlns:a16="http://schemas.microsoft.com/office/drawing/2014/main" val="2706863097"/>
                    </a:ext>
                  </a:extLst>
                </a:gridCol>
                <a:gridCol w="4555201">
                  <a:extLst>
                    <a:ext uri="{9D8B030D-6E8A-4147-A177-3AD203B41FA5}">
                      <a16:colId xmlns:a16="http://schemas.microsoft.com/office/drawing/2014/main" val="1317137785"/>
                    </a:ext>
                  </a:extLst>
                </a:gridCol>
              </a:tblGrid>
              <a:tr h="794591">
                <a:tc>
                  <a:txBody>
                    <a:bodyPr/>
                    <a:lstStyle/>
                    <a:p>
                      <a:pPr algn="ctr"/>
                      <a:r>
                        <a:rPr lang="ja-JP" altLang="en-US" sz="900" b="1" i="0">
                          <a:solidFill>
                            <a:srgbClr val="333333"/>
                          </a:solidFill>
                          <a:effectLst/>
                          <a:latin typeface="游ゴシック体"/>
                        </a:rPr>
                        <a:t>① リスクの特定</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a:r>
                        <a:rPr kumimoji="1" lang="ja-JP" altLang="en-US" sz="900" b="0">
                          <a:solidFill>
                            <a:schemeClr val="tx1"/>
                          </a:solidFill>
                        </a:rPr>
                        <a:t>業務プロセスや取扱っている重要な資産に対して、業務上起きたら困ること（リスク）もしくは、過去に発生して業務に影響を及ぼしたことを記載します。</a:t>
                      </a:r>
                      <a:endParaRPr kumimoji="1" lang="en-US" altLang="ja-JP" sz="900" b="0">
                        <a:solidFill>
                          <a:schemeClr val="tx1"/>
                        </a:solidFill>
                      </a:endParaRPr>
                    </a:p>
                    <a:p>
                      <a:pPr algn="l"/>
                      <a:r>
                        <a:rPr kumimoji="1" lang="ja-JP" altLang="en-US" sz="900" b="0">
                          <a:solidFill>
                            <a:schemeClr val="tx1"/>
                          </a:solidFill>
                        </a:rPr>
                        <a:t>（例）</a:t>
                      </a:r>
                      <a:endParaRPr kumimoji="1" lang="en-US" altLang="ja-JP" sz="900" b="0">
                        <a:solidFill>
                          <a:schemeClr val="tx1"/>
                        </a:solidFill>
                      </a:endParaRPr>
                    </a:p>
                    <a:p>
                      <a:pPr algn="l"/>
                      <a:r>
                        <a:rPr kumimoji="1" lang="ja-JP" altLang="en-US" sz="900" b="0">
                          <a:solidFill>
                            <a:schemeClr val="tx1"/>
                          </a:solidFill>
                        </a:rPr>
                        <a:t>「ネットワーク障害により、リモートによる会議が中断もしくは実施できなくなり、取引先や顧客に影響を及ぼす恐れ」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12047661"/>
                  </a:ext>
                </a:extLst>
              </a:tr>
            </a:tbl>
          </a:graphicData>
        </a:graphic>
      </p:graphicFrame>
      <p:graphicFrame>
        <p:nvGraphicFramePr>
          <p:cNvPr id="18" name="表 17">
            <a:extLst>
              <a:ext uri="{FF2B5EF4-FFF2-40B4-BE49-F238E27FC236}">
                <a16:creationId xmlns:a16="http://schemas.microsoft.com/office/drawing/2014/main" id="{49AEC426-992A-D384-B223-2A8C0C86AF2B}"/>
              </a:ext>
            </a:extLst>
          </p:cNvPr>
          <p:cNvGraphicFramePr>
            <a:graphicFrameLocks noGrp="1"/>
          </p:cNvGraphicFramePr>
          <p:nvPr/>
        </p:nvGraphicFramePr>
        <p:xfrm>
          <a:off x="622800" y="5405862"/>
          <a:ext cx="5612400" cy="454060"/>
        </p:xfrm>
        <a:graphic>
          <a:graphicData uri="http://schemas.openxmlformats.org/drawingml/2006/table">
            <a:tbl>
              <a:tblPr firstRow="1" bandRow="1">
                <a:tableStyleId>{5C22544A-7EE6-4342-B048-85BDC9FD1C3A}</a:tableStyleId>
              </a:tblPr>
              <a:tblGrid>
                <a:gridCol w="1048389">
                  <a:extLst>
                    <a:ext uri="{9D8B030D-6E8A-4147-A177-3AD203B41FA5}">
                      <a16:colId xmlns:a16="http://schemas.microsoft.com/office/drawing/2014/main" val="2706863097"/>
                    </a:ext>
                  </a:extLst>
                </a:gridCol>
                <a:gridCol w="4564011">
                  <a:extLst>
                    <a:ext uri="{9D8B030D-6E8A-4147-A177-3AD203B41FA5}">
                      <a16:colId xmlns:a16="http://schemas.microsoft.com/office/drawing/2014/main" val="1317137785"/>
                    </a:ext>
                  </a:extLst>
                </a:gridCol>
              </a:tblGrid>
              <a:tr h="454060">
                <a:tc>
                  <a:txBody>
                    <a:bodyPr/>
                    <a:lstStyle/>
                    <a:p>
                      <a:pPr algn="ctr"/>
                      <a:r>
                        <a:rPr lang="ja-JP" altLang="en-US" sz="900" b="1" i="0">
                          <a:solidFill>
                            <a:srgbClr val="333333"/>
                          </a:solidFill>
                          <a:effectLst/>
                          <a:latin typeface="游ゴシック体"/>
                        </a:rPr>
                        <a:t>② リスク所有者の特定</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l"/>
                      <a:r>
                        <a:rPr kumimoji="1" lang="ja-JP" altLang="en-US" sz="900" b="0">
                          <a:solidFill>
                            <a:schemeClr val="tx1"/>
                          </a:solidFill>
                        </a:rPr>
                        <a:t>①で特定されたリスクの所有者を記載します。</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12047661"/>
                  </a:ext>
                </a:extLst>
              </a:tr>
            </a:tbl>
          </a:graphicData>
        </a:graphic>
      </p:graphicFrame>
      <p:sp>
        <p:nvSpPr>
          <p:cNvPr id="20" name="テキスト ボックス 19">
            <a:extLst>
              <a:ext uri="{FF2B5EF4-FFF2-40B4-BE49-F238E27FC236}">
                <a16:creationId xmlns:a16="http://schemas.microsoft.com/office/drawing/2014/main" id="{3AD66FE6-52BF-5EB1-0981-5112F2052232}"/>
              </a:ext>
            </a:extLst>
          </p:cNvPr>
          <p:cNvSpPr txBox="1"/>
          <p:nvPr/>
        </p:nvSpPr>
        <p:spPr>
          <a:xfrm>
            <a:off x="622800" y="2283759"/>
            <a:ext cx="5612400" cy="15465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srgbClr val="333333"/>
                </a:solidFill>
                <a:effectLst/>
                <a:uLnTx/>
                <a:uFillTx/>
                <a:latin typeface="メイリオ"/>
                <a:ea typeface="メイリオ"/>
                <a:cs typeface="+mn-cs"/>
              </a:rPr>
              <a:t>　事象ベースのアプローチでは、従業者の業務プロセスを起点にリスクを特定します。それにより、詳細なレベルで資産を特定することに多大な時間を費やすことなく、戦略的なシナリオを確立することができます。その結果、組織は自らのリスク対応の取組を、重大なリスクに集中させることができます。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srgbClr val="333333"/>
                </a:solidFill>
                <a:effectLst/>
                <a:uLnTx/>
                <a:uFillTx/>
                <a:latin typeface="メイリオ"/>
                <a:ea typeface="メイリオ"/>
                <a:cs typeface="+mn-cs"/>
              </a:rPr>
              <a:t>　前述の資産ベースのアプローチに比べると網羅性に劣るというデメリットはありますが、その分、日々の業務をもとにして洗い出すため、現実的なリスクを洗い出すことができるというメリットがあります。また、資産ベースのアプローチの際、情報資産の洗い出しにより出てきた主要資産（事業プロセスおよび事業活動）に対しても、事象ベースのアプローチでリスク特定が可能です。</a:t>
            </a:r>
          </a:p>
        </p:txBody>
      </p:sp>
      <p:sp>
        <p:nvSpPr>
          <p:cNvPr id="25" name="テキスト ボックス 24">
            <a:extLst>
              <a:ext uri="{FF2B5EF4-FFF2-40B4-BE49-F238E27FC236}">
                <a16:creationId xmlns:a16="http://schemas.microsoft.com/office/drawing/2014/main" id="{5CBD961D-803C-12B1-6B3F-D0260D395E3A}"/>
              </a:ext>
            </a:extLst>
          </p:cNvPr>
          <p:cNvSpPr txBox="1"/>
          <p:nvPr/>
        </p:nvSpPr>
        <p:spPr>
          <a:xfrm>
            <a:off x="619048" y="8556947"/>
            <a:ext cx="5612400"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事象</a:t>
            </a:r>
            <a:r>
              <a:rPr kumimoji="0" lang="ja-JP" altLang="en-US" sz="600" b="0" i="0" u="none" strike="noStrike" kern="1200" cap="none" spc="0" normalizeH="0" baseline="0" noProof="0">
                <a:ln>
                  <a:noFill/>
                </a:ln>
                <a:solidFill>
                  <a:prstClr val="black"/>
                </a:solidFill>
                <a:effectLst/>
                <a:uLnTx/>
                <a:uFillTx/>
                <a:latin typeface="メイリオ"/>
                <a:ea typeface="メイリオ"/>
                <a:cs typeface="+mn-cs"/>
              </a:rPr>
              <a:t>ベースのアプローチによるリスク特定の例</a:t>
            </a:r>
            <a:endParaRPr kumimoji="0"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MSQA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ISMS</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推進マニュアル活用ガイドブック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2022</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年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1.0</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版</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p>
        </p:txBody>
      </p:sp>
      <p:graphicFrame>
        <p:nvGraphicFramePr>
          <p:cNvPr id="26" name="表 25">
            <a:extLst>
              <a:ext uri="{FF2B5EF4-FFF2-40B4-BE49-F238E27FC236}">
                <a16:creationId xmlns:a16="http://schemas.microsoft.com/office/drawing/2014/main" id="{947D1507-5128-8D33-141D-1FCEF876841D}"/>
              </a:ext>
            </a:extLst>
          </p:cNvPr>
          <p:cNvGraphicFramePr>
            <a:graphicFrameLocks noGrp="1"/>
          </p:cNvGraphicFramePr>
          <p:nvPr>
            <p:extLst>
              <p:ext uri="{D42A27DB-BD31-4B8C-83A1-F6EECF244321}">
                <p14:modId xmlns:p14="http://schemas.microsoft.com/office/powerpoint/2010/main" val="4155167480"/>
              </p:ext>
            </p:extLst>
          </p:nvPr>
        </p:nvGraphicFramePr>
        <p:xfrm>
          <a:off x="622799" y="6103685"/>
          <a:ext cx="5612403" cy="2430780"/>
        </p:xfrm>
        <a:graphic>
          <a:graphicData uri="http://schemas.openxmlformats.org/drawingml/2006/table">
            <a:tbl>
              <a:tblPr firstRow="1" bandRow="1">
                <a:tableStyleId>{5C22544A-7EE6-4342-B048-85BDC9FD1C3A}</a:tableStyleId>
              </a:tblPr>
              <a:tblGrid>
                <a:gridCol w="1015500">
                  <a:extLst>
                    <a:ext uri="{9D8B030D-6E8A-4147-A177-3AD203B41FA5}">
                      <a16:colId xmlns:a16="http://schemas.microsoft.com/office/drawing/2014/main" val="4254819438"/>
                    </a:ext>
                  </a:extLst>
                </a:gridCol>
                <a:gridCol w="333375">
                  <a:extLst>
                    <a:ext uri="{9D8B030D-6E8A-4147-A177-3AD203B41FA5}">
                      <a16:colId xmlns:a16="http://schemas.microsoft.com/office/drawing/2014/main" val="3278072505"/>
                    </a:ext>
                  </a:extLst>
                </a:gridCol>
                <a:gridCol w="2276475">
                  <a:extLst>
                    <a:ext uri="{9D8B030D-6E8A-4147-A177-3AD203B41FA5}">
                      <a16:colId xmlns:a16="http://schemas.microsoft.com/office/drawing/2014/main" val="687038616"/>
                    </a:ext>
                  </a:extLst>
                </a:gridCol>
                <a:gridCol w="322580">
                  <a:extLst>
                    <a:ext uri="{9D8B030D-6E8A-4147-A177-3AD203B41FA5}">
                      <a16:colId xmlns:a16="http://schemas.microsoft.com/office/drawing/2014/main" val="1772344650"/>
                    </a:ext>
                  </a:extLst>
                </a:gridCol>
                <a:gridCol w="648970">
                  <a:extLst>
                    <a:ext uri="{9D8B030D-6E8A-4147-A177-3AD203B41FA5}">
                      <a16:colId xmlns:a16="http://schemas.microsoft.com/office/drawing/2014/main" val="3809851677"/>
                    </a:ext>
                  </a:extLst>
                </a:gridCol>
                <a:gridCol w="1015503">
                  <a:extLst>
                    <a:ext uri="{9D8B030D-6E8A-4147-A177-3AD203B41FA5}">
                      <a16:colId xmlns:a16="http://schemas.microsoft.com/office/drawing/2014/main" val="1767459534"/>
                    </a:ext>
                  </a:extLst>
                </a:gridCol>
              </a:tblGrid>
              <a:tr h="118776">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1" i="0" kern="1200">
                          <a:solidFill>
                            <a:schemeClr val="bg1"/>
                          </a:solidFill>
                          <a:effectLst/>
                          <a:latin typeface="+mn-ea"/>
                          <a:ea typeface="+mn-ea"/>
                          <a:cs typeface="+mn-cs"/>
                        </a:rPr>
                        <a:t>リスク</a:t>
                      </a:r>
                      <a:endParaRPr kumimoji="1" lang="en-US" altLang="ja-JP" sz="1050" b="1" i="0" kern="1200">
                        <a:solidFill>
                          <a:schemeClr val="bg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gridSpan="3">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1" i="0" kern="1200">
                          <a:solidFill>
                            <a:schemeClr val="bg1"/>
                          </a:solidFill>
                          <a:effectLst/>
                          <a:latin typeface="+mn-ea"/>
                          <a:ea typeface="+mn-ea"/>
                          <a:cs typeface="+mn-cs"/>
                        </a:rPr>
                        <a:t>評価値</a:t>
                      </a:r>
                      <a:endParaRPr kumimoji="1" lang="en-US" altLang="ja-JP" sz="1050" b="1" i="0" kern="1200">
                        <a:solidFill>
                          <a:schemeClr val="bg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tc hMerge="1">
                  <a:txBody>
                    <a:bodyPr/>
                    <a:lstStyle/>
                    <a:p>
                      <a:endParaRPr kumimoji="1" lang="ja-JP" altLang="en-US"/>
                    </a:p>
                  </a:txBody>
                  <a:tcPr/>
                </a:tc>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1" i="0" kern="1200">
                          <a:solidFill>
                            <a:schemeClr val="bg1"/>
                          </a:solidFill>
                          <a:effectLst/>
                          <a:latin typeface="+mn-ea"/>
                          <a:ea typeface="+mn-ea"/>
                          <a:cs typeface="+mn-cs"/>
                        </a:rPr>
                        <a:t>重要度</a:t>
                      </a:r>
                      <a:endParaRPr kumimoji="1" lang="en-US" altLang="ja-JP" sz="1050" b="1" i="0" kern="1200">
                        <a:solidFill>
                          <a:schemeClr val="bg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1" i="0" kern="1200">
                          <a:solidFill>
                            <a:schemeClr val="bg1"/>
                          </a:solidFill>
                          <a:effectLst/>
                          <a:latin typeface="+mn-ea"/>
                          <a:ea typeface="+mn-ea"/>
                          <a:cs typeface="+mn-cs"/>
                        </a:rPr>
                        <a:t>リスク所有者</a:t>
                      </a:r>
                      <a:endParaRPr kumimoji="1" lang="en-US" altLang="ja-JP" sz="1050" b="1" i="0" kern="1200">
                        <a:solidFill>
                          <a:schemeClr val="bg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485500418"/>
                  </a:ext>
                </a:extLst>
              </a:tr>
              <a:tr h="343535">
                <a:tc rowSpan="3">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0" i="0" kern="1200">
                          <a:solidFill>
                            <a:schemeClr val="dk1"/>
                          </a:solidFill>
                          <a:effectLst/>
                          <a:latin typeface="+mn-ea"/>
                          <a:ea typeface="+mn-ea"/>
                          <a:cs typeface="+mn-cs"/>
                        </a:rPr>
                        <a:t>ネットワーク障害により、リモートによる会議が中断もしくは実施できなくなり、取引先や顧客に影響を及ぼす恐れ</a:t>
                      </a:r>
                      <a:endParaRPr kumimoji="1" lang="en-US" altLang="ja-JP" sz="1050" b="0" i="0" kern="1200">
                        <a:solidFill>
                          <a:schemeClr val="dk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0" i="0" kern="1200">
                          <a:solidFill>
                            <a:schemeClr val="dk1"/>
                          </a:solidFill>
                          <a:effectLst/>
                          <a:latin typeface="+mn-ea"/>
                          <a:ea typeface="+mn-ea"/>
                          <a:cs typeface="+mn-cs"/>
                        </a:rPr>
                        <a:t>機密性</a:t>
                      </a:r>
                      <a:endParaRPr kumimoji="1" lang="en-US" altLang="ja-JP" sz="1050" b="0" i="0" kern="1200">
                        <a:solidFill>
                          <a:schemeClr val="dk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0" i="0" kern="1200">
                          <a:solidFill>
                            <a:schemeClr val="dk1"/>
                          </a:solidFill>
                          <a:effectLst/>
                          <a:latin typeface="+mn-ea"/>
                          <a:ea typeface="+mn-ea"/>
                          <a:cs typeface="+mn-cs"/>
                        </a:rPr>
                        <a:t>情報が漏えいする類の事象ではない</a:t>
                      </a:r>
                      <a:endParaRPr kumimoji="1" lang="en-US" altLang="ja-JP" sz="1050" b="0" i="0" kern="1200">
                        <a:solidFill>
                          <a:schemeClr val="dk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en-US" altLang="ja-JP" sz="1050" b="0" i="0" kern="1200">
                          <a:solidFill>
                            <a:schemeClr val="dk1"/>
                          </a:solidFill>
                          <a:effectLst/>
                          <a:latin typeface="+mn-ea"/>
                          <a:ea typeface="+mn-ea"/>
                          <a:cs typeface="+mn-cs"/>
                        </a:rPr>
                        <a:t>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3">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en-US" altLang="ja-JP" sz="1050" b="0" i="0" kern="1200">
                          <a:solidFill>
                            <a:schemeClr val="dk1"/>
                          </a:solidFill>
                          <a:effectLst/>
                          <a:latin typeface="+mn-ea"/>
                          <a:ea typeface="+mn-ea"/>
                          <a:cs typeface="+mn-cs"/>
                        </a:rPr>
                        <a:t>3</a:t>
                      </a:r>
                    </a:p>
                  </a:txBody>
                  <a:tcPr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3">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0" i="0" kern="1200">
                          <a:solidFill>
                            <a:schemeClr val="dk1"/>
                          </a:solidFill>
                          <a:effectLst/>
                          <a:latin typeface="+mn-ea"/>
                          <a:ea typeface="+mn-ea"/>
                          <a:cs typeface="+mn-cs"/>
                        </a:rPr>
                        <a:t>○○○○</a:t>
                      </a:r>
                      <a:endParaRPr kumimoji="1" lang="en-US" altLang="ja-JP" sz="1050" b="0" i="0" kern="1200">
                        <a:solidFill>
                          <a:schemeClr val="dk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57086079"/>
                  </a:ext>
                </a:extLst>
              </a:tr>
              <a:tr h="343535">
                <a:tc vMerge="1">
                  <a:txBody>
                    <a:bodyPr/>
                    <a:lstStyle/>
                    <a:p>
                      <a:endParaRPr kumimoji="1" lang="ja-JP" altLang="en-US"/>
                    </a:p>
                  </a:txBody>
                  <a:tcPr/>
                </a:tc>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0" i="0" kern="1200">
                          <a:solidFill>
                            <a:schemeClr val="dk1"/>
                          </a:solidFill>
                          <a:effectLst/>
                          <a:latin typeface="+mn-ea"/>
                          <a:ea typeface="+mn-ea"/>
                          <a:cs typeface="+mn-cs"/>
                        </a:rPr>
                        <a:t>完全性</a:t>
                      </a:r>
                      <a:endParaRPr kumimoji="1" lang="en-US" altLang="ja-JP" sz="1050" b="0" i="0" kern="1200">
                        <a:solidFill>
                          <a:schemeClr val="dk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0" i="0" kern="1200" dirty="0">
                          <a:solidFill>
                            <a:schemeClr val="dk1"/>
                          </a:solidFill>
                          <a:effectLst/>
                          <a:latin typeface="+mn-ea"/>
                          <a:ea typeface="+mn-ea"/>
                          <a:cs typeface="+mn-cs"/>
                        </a:rPr>
                        <a:t>ネットワーク障害の原因がサイバー攻撃やマルウェアの場合、情報が被害を受ける可能性がある事象である</a:t>
                      </a:r>
                      <a:endParaRPr kumimoji="1" lang="en-US" altLang="ja-JP" sz="1050" b="0" i="0" kern="1200" dirty="0">
                        <a:solidFill>
                          <a:schemeClr val="dk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en-US" altLang="ja-JP" sz="1050" b="0" i="0" kern="1200">
                          <a:solidFill>
                            <a:schemeClr val="dk1"/>
                          </a:solidFill>
                          <a:effectLst/>
                          <a:latin typeface="+mn-ea"/>
                          <a:ea typeface="+mn-ea"/>
                          <a:cs typeface="+mn-cs"/>
                        </a:rPr>
                        <a:t>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endParaRPr kumimoji="1" lang="en-US" altLang="ja-JP" sz="900" b="0" i="0" kern="1200">
                        <a:solidFill>
                          <a:schemeClr val="dk1"/>
                        </a:solidFill>
                        <a:effectLst/>
                        <a:latin typeface="+mn-ea"/>
                        <a:ea typeface="+mn-ea"/>
                        <a:cs typeface="+mn-cs"/>
                      </a:endParaRPr>
                    </a:p>
                  </a:txBody>
                  <a:tcPr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a:p>
                  </a:txBody>
                  <a:tcPr/>
                </a:tc>
                <a:extLst>
                  <a:ext uri="{0D108BD9-81ED-4DB2-BD59-A6C34878D82A}">
                    <a16:rowId xmlns:a16="http://schemas.microsoft.com/office/drawing/2014/main" val="2906951936"/>
                  </a:ext>
                </a:extLst>
              </a:tr>
              <a:tr h="343535">
                <a:tc vMerge="1">
                  <a:txBody>
                    <a:bodyPr/>
                    <a:lstStyle/>
                    <a:p>
                      <a:endParaRPr kumimoji="1" lang="ja-JP" altLang="en-US"/>
                    </a:p>
                  </a:txBody>
                  <a:tcPr/>
                </a:tc>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0" i="0" kern="1200">
                          <a:solidFill>
                            <a:schemeClr val="dk1"/>
                          </a:solidFill>
                          <a:effectLst/>
                          <a:latin typeface="+mn-ea"/>
                          <a:ea typeface="+mn-ea"/>
                          <a:cs typeface="+mn-cs"/>
                        </a:rPr>
                        <a:t>可用性</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0" i="0" kern="1200">
                          <a:solidFill>
                            <a:schemeClr val="dk1"/>
                          </a:solidFill>
                          <a:effectLst/>
                          <a:latin typeface="+mn-ea"/>
                          <a:ea typeface="+mn-ea"/>
                          <a:cs typeface="+mn-cs"/>
                        </a:rPr>
                        <a:t>ネットワークが利用できなくなり、自社や取引先、顧客に大きな影響をおよぼす事象である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en-US" altLang="ja-JP" sz="1050" b="0" i="0" kern="1200" dirty="0">
                          <a:solidFill>
                            <a:schemeClr val="dk1"/>
                          </a:solidFill>
                          <a:effectLst/>
                          <a:latin typeface="+mn-ea"/>
                          <a:ea typeface="+mn-ea"/>
                          <a:cs typeface="+mn-cs"/>
                        </a:rPr>
                        <a:t>3</a:t>
                      </a:r>
                      <a:endParaRPr kumimoji="1" lang="ja-JP" altLang="en-US" sz="1050" b="0" i="0" kern="1200" dirty="0">
                        <a:solidFill>
                          <a:schemeClr val="dk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endParaRPr kumimoji="1" lang="en-US" altLang="ja-JP" sz="900" b="0" i="0" kern="1200">
                        <a:solidFill>
                          <a:schemeClr val="dk1"/>
                        </a:solidFill>
                        <a:effectLst/>
                        <a:latin typeface="+mn-ea"/>
                        <a:ea typeface="+mn-ea"/>
                        <a:cs typeface="+mn-cs"/>
                      </a:endParaRPr>
                    </a:p>
                  </a:txBody>
                  <a:tcPr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a:p>
                  </a:txBody>
                  <a:tcPr/>
                </a:tc>
                <a:extLst>
                  <a:ext uri="{0D108BD9-81ED-4DB2-BD59-A6C34878D82A}">
                    <a16:rowId xmlns:a16="http://schemas.microsoft.com/office/drawing/2014/main" val="484320431"/>
                  </a:ext>
                </a:extLst>
              </a:tr>
            </a:tbl>
          </a:graphicData>
        </a:graphic>
      </p:graphicFrame>
      <p:sp>
        <p:nvSpPr>
          <p:cNvPr id="27" name="矢印: 下 26">
            <a:extLst>
              <a:ext uri="{FF2B5EF4-FFF2-40B4-BE49-F238E27FC236}">
                <a16:creationId xmlns:a16="http://schemas.microsoft.com/office/drawing/2014/main" id="{1856F24A-511E-93EE-1F0A-486D5D7D530E}"/>
              </a:ext>
            </a:extLst>
          </p:cNvPr>
          <p:cNvSpPr/>
          <p:nvPr/>
        </p:nvSpPr>
        <p:spPr>
          <a:xfrm>
            <a:off x="2411083" y="4723473"/>
            <a:ext cx="2035834" cy="614043"/>
          </a:xfrm>
          <a:prstGeom prst="downArrow">
            <a:avLst/>
          </a:prstGeom>
          <a:solidFill>
            <a:schemeClr val="accent1">
              <a:lumMod val="60000"/>
              <a:lumOff val="40000"/>
            </a:schemeClr>
          </a:solid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ボックス 3">
            <a:extLst>
              <a:ext uri="{FF2B5EF4-FFF2-40B4-BE49-F238E27FC236}">
                <a16:creationId xmlns:a16="http://schemas.microsoft.com/office/drawing/2014/main" id="{F58D18A0-1CAD-E5C1-14EE-7820D819938B}"/>
              </a:ext>
            </a:extLst>
          </p:cNvPr>
          <p:cNvSpPr txBox="1"/>
          <p:nvPr/>
        </p:nvSpPr>
        <p:spPr>
          <a:xfrm>
            <a:off x="619048" y="8948156"/>
            <a:ext cx="5612400" cy="41549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上記内容でリスク特定を実施した後、特定されたリスクおよび「重要度」に対して</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後述のリスク分析を実施します。</a:t>
            </a:r>
          </a:p>
        </p:txBody>
      </p:sp>
      <p:sp>
        <p:nvSpPr>
          <p:cNvPr id="9" name="テキスト プレースホルダー 3">
            <a:extLst>
              <a:ext uri="{FF2B5EF4-FFF2-40B4-BE49-F238E27FC236}">
                <a16:creationId xmlns:a16="http://schemas.microsoft.com/office/drawing/2014/main" id="{87653C71-5D03-17E4-6BD0-097C6827290B}"/>
              </a:ext>
            </a:extLst>
          </p:cNvPr>
          <p:cNvSpPr txBox="1">
            <a:spLocks/>
          </p:cNvSpPr>
          <p:nvPr/>
        </p:nvSpPr>
        <p:spPr>
          <a:xfrm>
            <a:off x="622800" y="2000244"/>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リスク特定（事象ベースのアプローチ）</a:t>
            </a:r>
          </a:p>
        </p:txBody>
      </p:sp>
    </p:spTree>
    <p:extLst>
      <p:ext uri="{BB962C8B-B14F-4D97-AF65-F5344CB8AC3E}">
        <p14:creationId xmlns:p14="http://schemas.microsoft.com/office/powerpoint/2010/main" val="3688796390"/>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F0242CD7-02F6-A652-A753-E30B25E7F1F4}"/>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11</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2">
            <a:extLst>
              <a:ext uri="{FF2B5EF4-FFF2-40B4-BE49-F238E27FC236}">
                <a16:creationId xmlns:a16="http://schemas.microsoft.com/office/drawing/2014/main" id="{655A5621-0633-3224-AFD8-B290153016CD}"/>
              </a:ext>
            </a:extLst>
          </p:cNvPr>
          <p:cNvSpPr>
            <a:spLocks noGrp="1"/>
          </p:cNvSpPr>
          <p:nvPr>
            <p:ph type="body" sz="quarter" idx="14"/>
          </p:nvPr>
        </p:nvSpPr>
        <p:spPr>
          <a:xfrm>
            <a:off x="1123950" y="1457325"/>
            <a:ext cx="5111250" cy="381000"/>
          </a:xfrm>
        </p:spPr>
        <p:txBody>
          <a:bodyPr/>
          <a:lstStyle/>
          <a:p>
            <a:r>
              <a:rPr lang="en-US" altLang="ja-JP"/>
              <a:t>11-</a:t>
            </a:r>
            <a:r>
              <a:rPr kumimoji="1" lang="en-US" altLang="ja-JP"/>
              <a:t>2-3. </a:t>
            </a:r>
            <a:r>
              <a:rPr kumimoji="1" lang="ja-JP" altLang="en-US"/>
              <a:t>リスクの分析</a:t>
            </a:r>
          </a:p>
        </p:txBody>
      </p:sp>
      <p:sp>
        <p:nvSpPr>
          <p:cNvPr id="12" name="テキスト プレースホルダー 2">
            <a:extLst>
              <a:ext uri="{FF2B5EF4-FFF2-40B4-BE49-F238E27FC236}">
                <a16:creationId xmlns:a16="http://schemas.microsoft.com/office/drawing/2014/main" id="{3CAC833E-96EA-DE03-5D2A-4D9315F9165F}"/>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11</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リスクマネジメント</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11-2.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リスクマネジメント：リスクアセスメント</a:t>
            </a:r>
          </a:p>
        </p:txBody>
      </p:sp>
      <p:sp>
        <p:nvSpPr>
          <p:cNvPr id="3" name="テキスト プレースホルダー 3">
            <a:extLst>
              <a:ext uri="{FF2B5EF4-FFF2-40B4-BE49-F238E27FC236}">
                <a16:creationId xmlns:a16="http://schemas.microsoft.com/office/drawing/2014/main" id="{F44A07A7-892E-D204-E6D0-51FE498B6443}"/>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リスク分析（例）</a:t>
            </a:r>
          </a:p>
        </p:txBody>
      </p:sp>
      <p:sp>
        <p:nvSpPr>
          <p:cNvPr id="18" name="テキスト ボックス 17">
            <a:extLst>
              <a:ext uri="{FF2B5EF4-FFF2-40B4-BE49-F238E27FC236}">
                <a16:creationId xmlns:a16="http://schemas.microsoft.com/office/drawing/2014/main" id="{17671C5C-3DD1-1159-4620-2153B5271FFC}"/>
              </a:ext>
            </a:extLst>
          </p:cNvPr>
          <p:cNvSpPr txBox="1"/>
          <p:nvPr/>
        </p:nvSpPr>
        <p:spPr>
          <a:xfrm>
            <a:off x="622800" y="2262218"/>
            <a:ext cx="5612400" cy="90024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游ゴシック体"/>
                <a:ea typeface="メイリオ"/>
                <a:cs typeface="+mn-cs"/>
              </a:rPr>
              <a:t>　</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特定されたリスクに対して「リスク分析」を行います。</a:t>
            </a:r>
            <a:r>
              <a:rPr kumimoji="0" lang="ja-JP" altLang="en-US" sz="1050" b="0" i="0" u="none" strike="noStrike" kern="1200" cap="none" spc="0" normalizeH="0" baseline="0" noProof="0">
                <a:ln>
                  <a:noFill/>
                </a:ln>
                <a:solidFill>
                  <a:srgbClr val="333333"/>
                </a:solidFill>
                <a:effectLst/>
                <a:uLnTx/>
                <a:uFillTx/>
                <a:latin typeface="游ゴシック体"/>
                <a:ea typeface="メイリオ"/>
                <a:cs typeface="+mn-cs"/>
              </a:rPr>
              <a:t>リスク分析とは、「リスクの性質を理解し、リスクレベルを決定するプロセス」</a:t>
            </a:r>
            <a:r>
              <a:rPr kumimoji="0" lang="en-US" altLang="ja-JP" sz="600" b="0" i="0" u="none" strike="noStrike" kern="1200" cap="none" spc="0" normalizeH="0" baseline="30000" noProof="0">
                <a:ln>
                  <a:noFill/>
                </a:ln>
                <a:solidFill>
                  <a:srgbClr val="333333"/>
                </a:solidFill>
                <a:effectLst/>
                <a:uLnTx/>
                <a:uFillTx/>
                <a:latin typeface="メイリオ"/>
                <a:ea typeface="メイリオ"/>
                <a:cs typeface="+mn-cs"/>
              </a:rPr>
              <a:t>[24]</a:t>
            </a:r>
            <a:r>
              <a:rPr kumimoji="0" lang="ja-JP" altLang="en-US" sz="1050" b="0" i="0" u="none" strike="noStrike" kern="1200" cap="none" spc="0" normalizeH="0" baseline="0" noProof="0">
                <a:ln>
                  <a:noFill/>
                </a:ln>
                <a:solidFill>
                  <a:srgbClr val="333333"/>
                </a:solidFill>
                <a:effectLst/>
                <a:uLnTx/>
                <a:uFillTx/>
                <a:latin typeface="游ゴシック体"/>
                <a:ea typeface="メイリオ"/>
                <a:cs typeface="+mn-cs"/>
              </a:rPr>
              <a:t>のことです。リスクレベル（リスクの大きさ）は、</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優先的・重点的に対策が必要な情報資産を把握</a:t>
            </a:r>
            <a:r>
              <a:rPr kumimoji="0" lang="ja-JP" altLang="en-US" sz="1050" b="0" i="0" u="none" strike="noStrike" kern="1200" cap="none" spc="0" normalizeH="0" baseline="0" noProof="0">
                <a:ln>
                  <a:noFill/>
                </a:ln>
                <a:solidFill>
                  <a:srgbClr val="333333"/>
                </a:solidFill>
                <a:effectLst/>
                <a:uLnTx/>
                <a:uFillTx/>
                <a:latin typeface="游ゴシック体"/>
                <a:ea typeface="メイリオ"/>
                <a:cs typeface="+mn-cs"/>
              </a:rPr>
              <a:t>するために使用されます。リスクレベル（リスクの大きさ）を算定するにはさまざまな方法があります。算定方法の一例を以下に示します。</a:t>
            </a:r>
            <a:endParaRPr kumimoji="0"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2" name="テキスト ボックス 21">
            <a:extLst>
              <a:ext uri="{FF2B5EF4-FFF2-40B4-BE49-F238E27FC236}">
                <a16:creationId xmlns:a16="http://schemas.microsoft.com/office/drawing/2014/main" id="{3881F029-BA29-0DFA-1A0D-10F0181B1E08}"/>
              </a:ext>
            </a:extLst>
          </p:cNvPr>
          <p:cNvSpPr txBox="1"/>
          <p:nvPr/>
        </p:nvSpPr>
        <p:spPr>
          <a:xfrm>
            <a:off x="622800" y="4464035"/>
            <a:ext cx="5612400" cy="57708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「被害発生可能性」とは、脅威が脆弱性を利用して、どの程度被害をもたらす可能性があるかを示す指標です。「脅威の起こりやすさ」と「脆弱性のつけ込みやすさ」の</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2</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つの数値を「被害発生可能性の換算表」に当てはめて算出します。</a:t>
            </a:r>
          </a:p>
        </p:txBody>
      </p:sp>
      <p:graphicFrame>
        <p:nvGraphicFramePr>
          <p:cNvPr id="26" name="表 25">
            <a:extLst>
              <a:ext uri="{FF2B5EF4-FFF2-40B4-BE49-F238E27FC236}">
                <a16:creationId xmlns:a16="http://schemas.microsoft.com/office/drawing/2014/main" id="{2EB05385-82D7-BAFE-6ACF-4C1FDDEC166A}"/>
              </a:ext>
            </a:extLst>
          </p:cNvPr>
          <p:cNvGraphicFramePr>
            <a:graphicFrameLocks noGrp="1"/>
          </p:cNvGraphicFramePr>
          <p:nvPr/>
        </p:nvGraphicFramePr>
        <p:xfrm>
          <a:off x="869838" y="7141131"/>
          <a:ext cx="5118325" cy="1005840"/>
        </p:xfrm>
        <a:graphic>
          <a:graphicData uri="http://schemas.openxmlformats.org/drawingml/2006/table">
            <a:tbl>
              <a:tblPr firstRow="1" bandRow="1">
                <a:tableStyleId>{5940675A-B579-460E-94D1-54222C63F5DA}</a:tableStyleId>
              </a:tblPr>
              <a:tblGrid>
                <a:gridCol w="1023665">
                  <a:extLst>
                    <a:ext uri="{9D8B030D-6E8A-4147-A177-3AD203B41FA5}">
                      <a16:colId xmlns:a16="http://schemas.microsoft.com/office/drawing/2014/main" val="988257446"/>
                    </a:ext>
                  </a:extLst>
                </a:gridCol>
                <a:gridCol w="1023665">
                  <a:extLst>
                    <a:ext uri="{9D8B030D-6E8A-4147-A177-3AD203B41FA5}">
                      <a16:colId xmlns:a16="http://schemas.microsoft.com/office/drawing/2014/main" val="2934029773"/>
                    </a:ext>
                  </a:extLst>
                </a:gridCol>
                <a:gridCol w="1023665">
                  <a:extLst>
                    <a:ext uri="{9D8B030D-6E8A-4147-A177-3AD203B41FA5}">
                      <a16:colId xmlns:a16="http://schemas.microsoft.com/office/drawing/2014/main" val="3055755477"/>
                    </a:ext>
                  </a:extLst>
                </a:gridCol>
                <a:gridCol w="1023665">
                  <a:extLst>
                    <a:ext uri="{9D8B030D-6E8A-4147-A177-3AD203B41FA5}">
                      <a16:colId xmlns:a16="http://schemas.microsoft.com/office/drawing/2014/main" val="3230606188"/>
                    </a:ext>
                  </a:extLst>
                </a:gridCol>
                <a:gridCol w="1023665">
                  <a:extLst>
                    <a:ext uri="{9D8B030D-6E8A-4147-A177-3AD203B41FA5}">
                      <a16:colId xmlns:a16="http://schemas.microsoft.com/office/drawing/2014/main" val="1318250581"/>
                    </a:ext>
                  </a:extLst>
                </a:gridCol>
              </a:tblGrid>
              <a:tr h="121312">
                <a:tc rowSpan="2" gridSpan="2">
                  <a:txBody>
                    <a:bodyPr/>
                    <a:lstStyle/>
                    <a:p>
                      <a:pPr algn="ctr"/>
                      <a:r>
                        <a:rPr lang="ja-JP" altLang="en-US" sz="900" b="1" u="none" strike="noStrike">
                          <a:effectLst/>
                        </a:rPr>
                        <a:t>被害発生可能性の換算表</a:t>
                      </a:r>
                      <a:endParaRPr kumimoji="1" lang="ja-JP" altLang="en-US" sz="900" b="1"/>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hMerge="1">
                  <a:txBody>
                    <a:bodyPr/>
                    <a:lstStyle/>
                    <a:p>
                      <a:pPr algn="ctr"/>
                      <a:endParaRPr kumimoji="1" lang="ja-JP" altLang="en-US" sz="800"/>
                    </a:p>
                  </a:txBody>
                  <a:tcPr anchor="ctr">
                    <a:lnL w="12700" cmpd="sng">
                      <a:noFill/>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gridSpan="3">
                  <a:txBody>
                    <a:bodyPr/>
                    <a:lstStyle/>
                    <a:p>
                      <a:pPr algn="ctr"/>
                      <a:r>
                        <a:rPr lang="ja-JP" altLang="en-US" sz="800" b="1">
                          <a:solidFill>
                            <a:schemeClr val="bg1"/>
                          </a:solidFill>
                          <a:latin typeface="+mn-ea"/>
                        </a:rPr>
                        <a:t>付け込みやすさ（脆弱性）</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pPr algn="ctr"/>
                      <a:endParaRPr kumimoji="1" lang="ja-JP" altLang="en-US" sz="800" b="1">
                        <a:solidFill>
                          <a:sysClr val="windowText" lastClr="000000"/>
                        </a:solidFill>
                      </a:endParaRPr>
                    </a:p>
                  </a:txBody>
                  <a:tcPr anchor="ctr">
                    <a:lnT w="12700" cap="flat" cmpd="sng" algn="ctr">
                      <a:noFill/>
                      <a:prstDash val="solid"/>
                      <a:round/>
                      <a:headEnd type="none" w="med" len="med"/>
                      <a:tailEnd type="none" w="med" len="med"/>
                    </a:lnT>
                    <a:solidFill>
                      <a:schemeClr val="bg1">
                        <a:lumMod val="85000"/>
                      </a:schemeClr>
                    </a:solidFill>
                  </a:tcPr>
                </a:tc>
                <a:tc hMerge="1">
                  <a:txBody>
                    <a:bodyPr/>
                    <a:lstStyle/>
                    <a:p>
                      <a:pPr algn="ctr"/>
                      <a:endParaRPr kumimoji="1" lang="ja-JP" altLang="en-US" sz="800" b="1">
                        <a:solidFill>
                          <a:sysClr val="windowText" lastClr="000000"/>
                        </a:solidFill>
                      </a:endParaRPr>
                    </a:p>
                  </a:txBody>
                  <a:tcPr anchor="ctr">
                    <a:lnT w="12700" cap="flat" cmpd="sng" algn="ctr">
                      <a:noFill/>
                      <a:prstDash val="solid"/>
                      <a:round/>
                      <a:headEnd type="none" w="med" len="med"/>
                      <a:tailEnd type="none" w="med" len="med"/>
                    </a:lnT>
                    <a:solidFill>
                      <a:schemeClr val="bg1">
                        <a:lumMod val="85000"/>
                      </a:schemeClr>
                    </a:solidFill>
                  </a:tcPr>
                </a:tc>
                <a:extLst>
                  <a:ext uri="{0D108BD9-81ED-4DB2-BD59-A6C34878D82A}">
                    <a16:rowId xmlns:a16="http://schemas.microsoft.com/office/drawing/2014/main" val="1425715642"/>
                  </a:ext>
                </a:extLst>
              </a:tr>
              <a:tr h="0">
                <a:tc gridSpan="2" vMerge="1">
                  <a:txBody>
                    <a:bodyPr/>
                    <a:lstStyle/>
                    <a:p>
                      <a:pPr algn="ctr"/>
                      <a:endParaRPr kumimoji="1" lang="ja-JP" altLang="en-US" sz="800"/>
                    </a:p>
                  </a:txBody>
                  <a:tcPr anchor="ctr">
                    <a:lnL w="12700" cap="flat" cmpd="sng" algn="ctr">
                      <a:noFill/>
                      <a:prstDash val="solid"/>
                      <a:round/>
                      <a:headEnd type="none" w="med" len="med"/>
                      <a:tailEnd type="none" w="med" len="med"/>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vMerge="1">
                  <a:txBody>
                    <a:bodyPr/>
                    <a:lstStyle/>
                    <a:p>
                      <a:pPr algn="ctr"/>
                      <a:endParaRPr kumimoji="1" lang="ja-JP" altLang="en-US" sz="800"/>
                    </a:p>
                  </a:txBody>
                  <a:tcPr anchor="ctr">
                    <a:lnL w="12700" cmpd="sng">
                      <a:noFill/>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700" b="1">
                          <a:solidFill>
                            <a:sysClr val="windowText" lastClr="000000"/>
                          </a:solidFill>
                        </a:rPr>
                        <a:t>3</a:t>
                      </a:r>
                      <a:endParaRPr kumimoji="1" lang="ja-JP" altLang="en-US" sz="700" b="1">
                        <a:solidFill>
                          <a:sysClr val="windowText" lastClr="000000"/>
                        </a:solidFill>
                      </a:endParaRPr>
                    </a:p>
                  </a:txBody>
                  <a:tcPr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a:r>
                        <a:rPr kumimoji="1" lang="en-US" altLang="ja-JP" sz="700" b="1">
                          <a:solidFill>
                            <a:sysClr val="windowText" lastClr="000000"/>
                          </a:solidFill>
                        </a:rPr>
                        <a:t>2</a:t>
                      </a:r>
                      <a:endParaRPr kumimoji="1" lang="ja-JP" altLang="en-US" sz="700" b="1">
                        <a:solidFill>
                          <a:sysClr val="windowText" lastClr="000000"/>
                        </a:solidFill>
                      </a:endParaRPr>
                    </a:p>
                  </a:txBody>
                  <a:tcPr anchor="ct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a:r>
                        <a:rPr kumimoji="1" lang="en-US" altLang="ja-JP" sz="700" b="1">
                          <a:solidFill>
                            <a:sysClr val="windowText" lastClr="000000"/>
                          </a:solidFill>
                        </a:rPr>
                        <a:t>1</a:t>
                      </a:r>
                      <a:endParaRPr kumimoji="1" lang="ja-JP" altLang="en-US" sz="700" b="1">
                        <a:solidFill>
                          <a:sysClr val="windowText" lastClr="000000"/>
                        </a:solidFill>
                      </a:endParaRPr>
                    </a:p>
                  </a:txBody>
                  <a:tcPr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85000"/>
                      </a:schemeClr>
                    </a:solidFill>
                  </a:tcPr>
                </a:tc>
                <a:extLst>
                  <a:ext uri="{0D108BD9-81ED-4DB2-BD59-A6C34878D82A}">
                    <a16:rowId xmlns:a16="http://schemas.microsoft.com/office/drawing/2014/main" val="316287670"/>
                  </a:ext>
                </a:extLst>
              </a:tr>
              <a:tr h="0">
                <a:tc rowSpan="3">
                  <a:txBody>
                    <a:bodyPr/>
                    <a:lstStyle/>
                    <a:p>
                      <a:pPr algn="ctr"/>
                      <a:r>
                        <a:rPr lang="ja-JP" altLang="en-US" sz="800" b="1">
                          <a:solidFill>
                            <a:schemeClr val="bg1"/>
                          </a:solidFill>
                          <a:latin typeface="+mn-ea"/>
                        </a:rPr>
                        <a:t>起こりやすさ</a:t>
                      </a:r>
                      <a:endParaRPr lang="en-US" altLang="ja-JP" sz="800" b="1">
                        <a:solidFill>
                          <a:schemeClr val="bg1"/>
                        </a:solidFill>
                        <a:latin typeface="+mn-ea"/>
                      </a:endParaRPr>
                    </a:p>
                    <a:p>
                      <a:pPr algn="ctr"/>
                      <a:r>
                        <a:rPr lang="ja-JP" altLang="en-US" sz="800" b="1">
                          <a:solidFill>
                            <a:schemeClr val="bg1"/>
                          </a:solidFill>
                          <a:latin typeface="+mn-ea"/>
                        </a:rPr>
                        <a:t>（脅威）</a:t>
                      </a:r>
                      <a:endParaRPr lang="ja-JP" altLang="en-US" sz="100" b="1">
                        <a:solidFill>
                          <a:schemeClr val="bg1"/>
                        </a:solidFill>
                        <a:latin typeface="+mn-ea"/>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en-US" altLang="ja-JP" sz="700" b="1">
                          <a:solidFill>
                            <a:sysClr val="windowText" lastClr="000000"/>
                          </a:solidFill>
                        </a:rPr>
                        <a:t>3</a:t>
                      </a:r>
                      <a:endParaRPr kumimoji="1" lang="ja-JP" altLang="en-US" sz="700" b="1">
                        <a:solidFill>
                          <a:sysClr val="windowText" lastClr="000000"/>
                        </a:solidFill>
                      </a:endParaRPr>
                    </a:p>
                  </a:txBody>
                  <a:tcPr anchor="ctr">
                    <a:lnL w="12700" cap="flat" cmpd="sng" algn="ctr">
                      <a:no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a:r>
                        <a:rPr kumimoji="1" lang="en-US" altLang="ja-JP" sz="700"/>
                        <a:t>3</a:t>
                      </a:r>
                      <a:endParaRPr kumimoji="1" lang="ja-JP" altLang="en-US" sz="700"/>
                    </a:p>
                  </a:txBody>
                  <a:tcPr anchor="ctr"/>
                </a:tc>
                <a:tc>
                  <a:txBody>
                    <a:bodyPr/>
                    <a:lstStyle/>
                    <a:p>
                      <a:pPr algn="ctr"/>
                      <a:r>
                        <a:rPr kumimoji="1" lang="en-US" altLang="ja-JP" sz="700"/>
                        <a:t>2</a:t>
                      </a:r>
                      <a:endParaRPr kumimoji="1" lang="ja-JP" altLang="en-US" sz="700"/>
                    </a:p>
                  </a:txBody>
                  <a:tcPr anchor="ctr"/>
                </a:tc>
                <a:tc>
                  <a:txBody>
                    <a:bodyPr/>
                    <a:lstStyle/>
                    <a:p>
                      <a:pPr algn="ctr"/>
                      <a:r>
                        <a:rPr kumimoji="1" lang="en-US" altLang="ja-JP" sz="700"/>
                        <a:t>1</a:t>
                      </a:r>
                      <a:endParaRPr kumimoji="1" lang="ja-JP" altLang="en-US" sz="700"/>
                    </a:p>
                  </a:txBody>
                  <a:tcPr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664821644"/>
                  </a:ext>
                </a:extLst>
              </a:tr>
              <a:tr h="0">
                <a:tc vMerge="1">
                  <a:txBody>
                    <a:bodyPr/>
                    <a:lstStyle/>
                    <a:p>
                      <a:pPr algn="ctr"/>
                      <a:endParaRPr kumimoji="1" lang="ja-JP" altLang="en-US" sz="800" b="1">
                        <a:solidFill>
                          <a:sysClr val="windowText" lastClr="000000"/>
                        </a:solidFill>
                      </a:endParaRPr>
                    </a:p>
                  </a:txBody>
                  <a:tcPr anchor="ctr">
                    <a:lnL w="12700" cap="flat" cmpd="sng" algn="ctr">
                      <a:noFill/>
                      <a:prstDash val="solid"/>
                      <a:round/>
                      <a:headEnd type="none" w="med" len="med"/>
                      <a:tailEnd type="none" w="med" len="med"/>
                    </a:lnL>
                    <a:solidFill>
                      <a:schemeClr val="bg1">
                        <a:lumMod val="85000"/>
                      </a:schemeClr>
                    </a:solidFill>
                  </a:tcPr>
                </a:tc>
                <a:tc>
                  <a:txBody>
                    <a:bodyPr/>
                    <a:lstStyle/>
                    <a:p>
                      <a:pPr algn="ctr"/>
                      <a:r>
                        <a:rPr kumimoji="1" lang="en-US" altLang="ja-JP" sz="700" b="1">
                          <a:solidFill>
                            <a:sysClr val="windowText" lastClr="000000"/>
                          </a:solidFill>
                        </a:rPr>
                        <a:t>2</a:t>
                      </a:r>
                      <a:endParaRPr kumimoji="1" lang="ja-JP" altLang="en-US" sz="700" b="1">
                        <a:solidFill>
                          <a:sysClr val="windowText" lastClr="000000"/>
                        </a:solidFill>
                      </a:endParaRPr>
                    </a:p>
                  </a:txBody>
                  <a:tcPr anchor="ctr">
                    <a:lnL w="12700" cap="flat" cmpd="sng" algn="ctr">
                      <a:noFill/>
                      <a:prstDash val="solid"/>
                      <a:round/>
                      <a:headEnd type="none" w="med" len="med"/>
                      <a:tailEnd type="none" w="med" len="med"/>
                    </a:lnL>
                    <a:solidFill>
                      <a:schemeClr val="bg1">
                        <a:lumMod val="85000"/>
                      </a:schemeClr>
                    </a:solidFill>
                  </a:tcPr>
                </a:tc>
                <a:tc>
                  <a:txBody>
                    <a:bodyPr/>
                    <a:lstStyle/>
                    <a:p>
                      <a:pPr algn="ctr"/>
                      <a:r>
                        <a:rPr kumimoji="1" lang="en-US" altLang="ja-JP" sz="700"/>
                        <a:t>2</a:t>
                      </a:r>
                      <a:endParaRPr kumimoji="1" lang="ja-JP" altLang="en-US" sz="700"/>
                    </a:p>
                  </a:txBody>
                  <a:tcPr anchor="ctr"/>
                </a:tc>
                <a:tc>
                  <a:txBody>
                    <a:bodyPr/>
                    <a:lstStyle/>
                    <a:p>
                      <a:pPr algn="ctr"/>
                      <a:r>
                        <a:rPr kumimoji="1" lang="en-US" altLang="ja-JP" sz="700"/>
                        <a:t>1</a:t>
                      </a:r>
                      <a:endParaRPr kumimoji="1" lang="ja-JP" altLang="en-US" sz="700"/>
                    </a:p>
                  </a:txBody>
                  <a:tcPr anchor="ctr"/>
                </a:tc>
                <a:tc>
                  <a:txBody>
                    <a:bodyPr/>
                    <a:lstStyle/>
                    <a:p>
                      <a:pPr algn="ctr"/>
                      <a:r>
                        <a:rPr kumimoji="1" lang="en-US" altLang="ja-JP" sz="700"/>
                        <a:t>1</a:t>
                      </a:r>
                      <a:endParaRPr kumimoji="1" lang="ja-JP" altLang="en-US" sz="700"/>
                    </a:p>
                  </a:txBody>
                  <a:tcPr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705532123"/>
                  </a:ext>
                </a:extLst>
              </a:tr>
              <a:tr h="0">
                <a:tc vMerge="1">
                  <a:txBody>
                    <a:bodyPr/>
                    <a:lstStyle/>
                    <a:p>
                      <a:pPr algn="ctr"/>
                      <a:endParaRPr kumimoji="1" lang="ja-JP" altLang="en-US" sz="800" b="1">
                        <a:solidFill>
                          <a:sysClr val="windowText" lastClr="000000"/>
                        </a:solidFill>
                      </a:endParaRPr>
                    </a:p>
                  </a:txBody>
                  <a:tcPr anchor="ctr">
                    <a:lnL w="12700" cap="flat" cmpd="sng" algn="ctr">
                      <a:noFill/>
                      <a:prstDash val="solid"/>
                      <a:round/>
                      <a:headEnd type="none" w="med" len="med"/>
                      <a:tailEnd type="none" w="med" len="med"/>
                    </a:lnL>
                    <a:solidFill>
                      <a:schemeClr val="bg1">
                        <a:lumMod val="85000"/>
                      </a:schemeClr>
                    </a:solidFill>
                  </a:tcPr>
                </a:tc>
                <a:tc>
                  <a:txBody>
                    <a:bodyPr/>
                    <a:lstStyle/>
                    <a:p>
                      <a:pPr algn="ctr"/>
                      <a:r>
                        <a:rPr kumimoji="1" lang="en-US" altLang="ja-JP" sz="700" b="1">
                          <a:solidFill>
                            <a:sysClr val="windowText" lastClr="000000"/>
                          </a:solidFill>
                        </a:rPr>
                        <a:t>1</a:t>
                      </a:r>
                      <a:endParaRPr kumimoji="1" lang="ja-JP" altLang="en-US" sz="700" b="1">
                        <a:solidFill>
                          <a:sysClr val="windowText" lastClr="000000"/>
                        </a:solidFill>
                      </a:endParaRPr>
                    </a:p>
                  </a:txBody>
                  <a:tcPr anchor="ctr">
                    <a:lnL w="12700" cap="flat" cmpd="sng" algn="ctr">
                      <a:no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r>
                        <a:rPr kumimoji="1" lang="en-US" altLang="ja-JP" sz="700"/>
                        <a:t>1</a:t>
                      </a:r>
                      <a:endParaRPr kumimoji="1" lang="ja-JP" altLang="en-US" sz="700"/>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700"/>
                        <a:t>1</a:t>
                      </a:r>
                      <a:endParaRPr kumimoji="1" lang="ja-JP" altLang="en-US" sz="700"/>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700"/>
                        <a:t>1</a:t>
                      </a:r>
                      <a:endParaRPr kumimoji="1" lang="ja-JP" altLang="en-US" sz="700"/>
                    </a:p>
                  </a:txBody>
                  <a:tcPr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704562189"/>
                  </a:ext>
                </a:extLst>
              </a:tr>
            </a:tbl>
          </a:graphicData>
        </a:graphic>
      </p:graphicFrame>
      <p:sp>
        <p:nvSpPr>
          <p:cNvPr id="28" name="テキスト ボックス 27">
            <a:extLst>
              <a:ext uri="{FF2B5EF4-FFF2-40B4-BE49-F238E27FC236}">
                <a16:creationId xmlns:a16="http://schemas.microsoft.com/office/drawing/2014/main" id="{45A71A4F-1FCD-D3FB-35FE-0DC220947861}"/>
              </a:ext>
            </a:extLst>
          </p:cNvPr>
          <p:cNvSpPr txBox="1"/>
          <p:nvPr/>
        </p:nvSpPr>
        <p:spPr>
          <a:xfrm>
            <a:off x="826399" y="8152799"/>
            <a:ext cx="5205202" cy="106182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（例）</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脅威の起こりやすさ：「</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 脆弱性のつけ込みやすさ：「</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 </a:t>
            </a:r>
            <a:b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900" b="0" i="0" u="sng" strike="noStrike" kern="1200" cap="none" spc="0" normalizeH="0" baseline="0" noProof="0">
                <a:ln>
                  <a:noFill/>
                </a:ln>
                <a:solidFill>
                  <a:prstClr val="black"/>
                </a:solidFill>
                <a:effectLst/>
                <a:uLnTx/>
                <a:uFillTx/>
                <a:latin typeface="メイリオ"/>
                <a:ea typeface="メイリオ"/>
                <a:cs typeface="+mn-cs"/>
              </a:rPr>
              <a:t>被害発生可能性は</a:t>
            </a:r>
            <a:r>
              <a:rPr kumimoji="1" lang="ja-JP" altLang="en-US" sz="900" b="1" i="0" u="sng" strike="noStrike" kern="1200" cap="none" spc="0" normalizeH="0" baseline="0" noProof="0">
                <a:ln>
                  <a:noFill/>
                </a:ln>
                <a:solidFill>
                  <a:prstClr val="black"/>
                </a:solidFill>
                <a:effectLst/>
                <a:uLnTx/>
                <a:uFillTx/>
                <a:latin typeface="メイリオ"/>
                <a:ea typeface="メイリオ"/>
                <a:cs typeface="+mn-cs"/>
              </a:rPr>
              <a:t>「</a:t>
            </a:r>
            <a:r>
              <a:rPr kumimoji="1" lang="en-US" altLang="ja-JP" sz="900" b="1" i="0" u="sng" strike="noStrike" kern="1200" cap="none" spc="0" normalizeH="0" baseline="0" noProof="0">
                <a:ln>
                  <a:noFill/>
                </a:ln>
                <a:solidFill>
                  <a:prstClr val="black"/>
                </a:solidFill>
                <a:effectLst/>
                <a:uLnTx/>
                <a:uFillTx/>
                <a:latin typeface="メイリオ"/>
                <a:ea typeface="メイリオ"/>
                <a:cs typeface="+mn-cs"/>
              </a:rPr>
              <a:t>1</a:t>
            </a:r>
            <a:r>
              <a:rPr kumimoji="1" lang="ja-JP" altLang="en-US" sz="900" b="1" i="0" u="sng" strike="noStrike" kern="1200" cap="none" spc="0" normalizeH="0" baseline="0" noProof="0">
                <a:ln>
                  <a:noFill/>
                </a:ln>
                <a:solidFill>
                  <a:prstClr val="black"/>
                </a:solidFill>
                <a:effectLst/>
                <a:uLnTx/>
                <a:uFillTx/>
                <a:latin typeface="メイリオ"/>
                <a:ea typeface="メイリオ"/>
                <a:cs typeface="+mn-cs"/>
              </a:rPr>
              <a:t>」：</a:t>
            </a:r>
            <a:r>
              <a:rPr kumimoji="1" lang="ja-JP" altLang="en-US" sz="900" b="0" i="0" u="sng" strike="noStrike" kern="1200" cap="none" spc="0" normalizeH="0" baseline="0" noProof="0">
                <a:ln>
                  <a:noFill/>
                </a:ln>
                <a:solidFill>
                  <a:prstClr val="black"/>
                </a:solidFill>
                <a:effectLst/>
                <a:uLnTx/>
                <a:uFillTx/>
                <a:latin typeface="メイリオ"/>
                <a:ea typeface="メイリオ"/>
                <a:cs typeface="+mn-cs"/>
              </a:rPr>
              <a:t>通常の状況で被害が発生することはない</a:t>
            </a:r>
            <a:endParaRPr kumimoji="1" lang="en-US" altLang="ja-JP" sz="900" b="0" i="0" u="sng"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脅威の起こりやすさ：「</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」、脆弱性のつけ込みやすさ：「</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a:t>
            </a:r>
            <a:b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900" b="0" i="0" u="sng" strike="noStrike" kern="1200" cap="none" spc="0" normalizeH="0" baseline="0" noProof="0">
                <a:ln>
                  <a:noFill/>
                </a:ln>
                <a:solidFill>
                  <a:prstClr val="black"/>
                </a:solidFill>
                <a:effectLst/>
                <a:uLnTx/>
                <a:uFillTx/>
                <a:latin typeface="メイリオ"/>
                <a:ea typeface="メイリオ"/>
                <a:cs typeface="+mn-cs"/>
              </a:rPr>
              <a:t>被害発生可能性は</a:t>
            </a:r>
            <a:r>
              <a:rPr kumimoji="1" lang="ja-JP" altLang="en-US" sz="900" b="1" i="0" u="sng" strike="noStrike" kern="1200" cap="none" spc="0" normalizeH="0" baseline="0" noProof="0">
                <a:ln>
                  <a:noFill/>
                </a:ln>
                <a:solidFill>
                  <a:prstClr val="black"/>
                </a:solidFill>
                <a:effectLst/>
                <a:uLnTx/>
                <a:uFillTx/>
                <a:latin typeface="メイリオ"/>
                <a:ea typeface="メイリオ"/>
                <a:cs typeface="+mn-cs"/>
              </a:rPr>
              <a:t>「</a:t>
            </a:r>
            <a:r>
              <a:rPr kumimoji="1" lang="en-US" altLang="ja-JP" sz="900" b="1" i="0" u="sng" strike="noStrike" kern="1200" cap="none" spc="0" normalizeH="0" baseline="0" noProof="0">
                <a:ln>
                  <a:noFill/>
                </a:ln>
                <a:solidFill>
                  <a:prstClr val="black"/>
                </a:solidFill>
                <a:effectLst/>
                <a:uLnTx/>
                <a:uFillTx/>
                <a:latin typeface="メイリオ"/>
                <a:ea typeface="メイリオ"/>
                <a:cs typeface="+mn-cs"/>
              </a:rPr>
              <a:t>2</a:t>
            </a:r>
            <a:r>
              <a:rPr kumimoji="1" lang="ja-JP" altLang="en-US" sz="900" b="1" i="0" u="sng" strike="noStrike" kern="1200" cap="none" spc="0" normalizeH="0" baseline="0" noProof="0">
                <a:ln>
                  <a:noFill/>
                </a:ln>
                <a:solidFill>
                  <a:prstClr val="black"/>
                </a:solidFill>
                <a:effectLst/>
                <a:uLnTx/>
                <a:uFillTx/>
                <a:latin typeface="メイリオ"/>
                <a:ea typeface="メイリオ"/>
                <a:cs typeface="+mn-cs"/>
              </a:rPr>
              <a:t>」：</a:t>
            </a:r>
            <a:r>
              <a:rPr kumimoji="1" lang="ja-JP" altLang="en-US" sz="900" b="0" i="0" u="sng" strike="noStrike" kern="1200" cap="none" spc="0" normalizeH="0" baseline="0" noProof="0">
                <a:ln>
                  <a:noFill/>
                </a:ln>
                <a:solidFill>
                  <a:prstClr val="black"/>
                </a:solidFill>
                <a:effectLst/>
                <a:uLnTx/>
                <a:uFillTx/>
                <a:latin typeface="メイリオ"/>
                <a:ea typeface="メイリオ"/>
                <a:cs typeface="+mn-cs"/>
              </a:rPr>
              <a:t>特定の状況で被害が発生する（年に数回程度）</a:t>
            </a:r>
            <a:endParaRPr kumimoji="1" lang="en-US" altLang="ja-JP" sz="900" b="1" i="0" u="sng"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脅威の起こりやすさ：「</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」、脆弱性のつけ込みやすさ：「</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a:t>
            </a:r>
            <a:b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900" b="0" i="0" u="sng" strike="noStrike" kern="1200" cap="none" spc="0" normalizeH="0" baseline="0" noProof="0">
                <a:ln>
                  <a:noFill/>
                </a:ln>
                <a:solidFill>
                  <a:prstClr val="black"/>
                </a:solidFill>
                <a:effectLst/>
                <a:uLnTx/>
                <a:uFillTx/>
                <a:latin typeface="メイリオ"/>
                <a:ea typeface="メイリオ"/>
                <a:cs typeface="+mn-cs"/>
              </a:rPr>
              <a:t>被害発生可能性は</a:t>
            </a:r>
            <a:r>
              <a:rPr kumimoji="1" lang="ja-JP" altLang="en-US" sz="900" b="1" i="0" u="sng" strike="noStrike" kern="1200" cap="none" spc="0" normalizeH="0" baseline="0" noProof="0">
                <a:ln>
                  <a:noFill/>
                </a:ln>
                <a:solidFill>
                  <a:prstClr val="black"/>
                </a:solidFill>
                <a:effectLst/>
                <a:uLnTx/>
                <a:uFillTx/>
                <a:latin typeface="メイリオ"/>
                <a:ea typeface="メイリオ"/>
                <a:cs typeface="+mn-cs"/>
              </a:rPr>
              <a:t>「</a:t>
            </a:r>
            <a:r>
              <a:rPr kumimoji="1" lang="en-US" altLang="ja-JP" sz="900" b="1" i="0" u="sng" strike="noStrike" kern="1200" cap="none" spc="0" normalizeH="0" baseline="0" noProof="0">
                <a:ln>
                  <a:noFill/>
                </a:ln>
                <a:solidFill>
                  <a:prstClr val="black"/>
                </a:solidFill>
                <a:effectLst/>
                <a:uLnTx/>
                <a:uFillTx/>
                <a:latin typeface="メイリオ"/>
                <a:ea typeface="メイリオ"/>
                <a:cs typeface="+mn-cs"/>
              </a:rPr>
              <a:t>3</a:t>
            </a:r>
            <a:r>
              <a:rPr kumimoji="1" lang="ja-JP" altLang="en-US" sz="900" b="1" i="0" u="sng" strike="noStrike" kern="1200" cap="none" spc="0" normalizeH="0" baseline="0" noProof="0">
                <a:ln>
                  <a:noFill/>
                </a:ln>
                <a:solidFill>
                  <a:prstClr val="black"/>
                </a:solidFill>
                <a:effectLst/>
                <a:uLnTx/>
                <a:uFillTx/>
                <a:latin typeface="メイリオ"/>
                <a:ea typeface="メイリオ"/>
                <a:cs typeface="+mn-cs"/>
              </a:rPr>
              <a:t>」</a:t>
            </a:r>
            <a:r>
              <a:rPr kumimoji="1" lang="ja-JP" altLang="en-US" sz="900" b="0" i="0" u="sng" strike="noStrike" kern="1200" cap="none" spc="0" normalizeH="0" baseline="0" noProof="0">
                <a:ln>
                  <a:noFill/>
                </a:ln>
                <a:solidFill>
                  <a:prstClr val="black"/>
                </a:solidFill>
                <a:effectLst/>
                <a:uLnTx/>
                <a:uFillTx/>
                <a:latin typeface="メイリオ"/>
                <a:ea typeface="メイリオ"/>
                <a:cs typeface="+mn-cs"/>
              </a:rPr>
              <a:t>通常の状況で被害が発生する（いつ発生してもおかしくない）</a:t>
            </a:r>
            <a:endParaRPr kumimoji="1" lang="en-US" altLang="ja-JP" sz="900" b="0" i="0" u="sng"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ボックス 7">
            <a:extLst>
              <a:ext uri="{FF2B5EF4-FFF2-40B4-BE49-F238E27FC236}">
                <a16:creationId xmlns:a16="http://schemas.microsoft.com/office/drawing/2014/main" id="{E0828A2B-8212-6341-4269-02C33A18CCBB}"/>
              </a:ext>
            </a:extLst>
          </p:cNvPr>
          <p:cNvSpPr txBox="1"/>
          <p:nvPr/>
        </p:nvSpPr>
        <p:spPr>
          <a:xfrm>
            <a:off x="622800" y="9214628"/>
            <a:ext cx="5612400" cy="22892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[24]:</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JISC</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日本産業標準調査会</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.”JIS Q 27000:2019 </a:t>
            </a:r>
            <a:r>
              <a:rPr kumimoji="0" lang="ja-JP" altLang="en-US" sz="600" b="0" i="0" u="none" strike="noStrike" kern="1200" cap="none" spc="0" normalizeH="0" baseline="0" noProof="0">
                <a:ln>
                  <a:noFill/>
                </a:ln>
                <a:solidFill>
                  <a:srgbClr val="000000"/>
                </a:solidFill>
                <a:effectLst/>
                <a:uLnTx/>
                <a:uFillTx/>
                <a:latin typeface="メイリオ"/>
                <a:ea typeface="メイリオ"/>
                <a:cs typeface="+mn-cs"/>
              </a:rPr>
              <a:t>情報技術－セキュリティ技術－情報セキュリティマネジメントシステム－用語</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rPr>
              <a:t>https://www.jisc.go.jp/app/jis/general/GnrJISNumberNameSearchList?show&amp;jisStdNo=Q27000</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2023-09-21</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p>
        </p:txBody>
      </p:sp>
      <p:sp>
        <p:nvSpPr>
          <p:cNvPr id="11" name="テキスト ボックス 10">
            <a:extLst>
              <a:ext uri="{FF2B5EF4-FFF2-40B4-BE49-F238E27FC236}">
                <a16:creationId xmlns:a16="http://schemas.microsoft.com/office/drawing/2014/main" id="{4163898D-AE85-D672-EBE6-C84107B22835}"/>
              </a:ext>
            </a:extLst>
          </p:cNvPr>
          <p:cNvSpPr txBox="1"/>
          <p:nvPr/>
        </p:nvSpPr>
        <p:spPr>
          <a:xfrm>
            <a:off x="595930" y="3211733"/>
            <a:ext cx="2880518" cy="791695"/>
          </a:xfrm>
          <a:prstGeom prst="rect">
            <a:avLst/>
          </a:prstGeom>
          <a:noFill/>
        </p:spPr>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a:ln>
                  <a:noFill/>
                </a:ln>
                <a:solidFill>
                  <a:srgbClr val="333333"/>
                </a:solidFill>
                <a:effectLst/>
                <a:uLnTx/>
                <a:uFillTx/>
                <a:latin typeface="メイリオ"/>
                <a:ea typeface="メイリオ"/>
                <a:cs typeface="+mn-cs"/>
              </a:rPr>
              <a:t>「リスクレベル」　</a:t>
            </a:r>
          </a:p>
        </p:txBody>
      </p:sp>
      <p:sp>
        <p:nvSpPr>
          <p:cNvPr id="13" name="テキスト ボックス 12">
            <a:extLst>
              <a:ext uri="{FF2B5EF4-FFF2-40B4-BE49-F238E27FC236}">
                <a16:creationId xmlns:a16="http://schemas.microsoft.com/office/drawing/2014/main" id="{7ECBE8F0-EF2E-EE86-6972-9D01045AD184}"/>
              </a:ext>
            </a:extLst>
          </p:cNvPr>
          <p:cNvSpPr txBox="1"/>
          <p:nvPr/>
        </p:nvSpPr>
        <p:spPr>
          <a:xfrm>
            <a:off x="3354682" y="2852054"/>
            <a:ext cx="2880518" cy="791695"/>
          </a:xfrm>
          <a:prstGeom prst="rect">
            <a:avLst/>
          </a:prstGeom>
          <a:noFill/>
        </p:spPr>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a:ln>
                  <a:noFill/>
                </a:ln>
                <a:solidFill>
                  <a:srgbClr val="333333"/>
                </a:solidFill>
                <a:effectLst/>
                <a:uLnTx/>
                <a:uFillTx/>
                <a:latin typeface="メイリオ"/>
                <a:ea typeface="メイリオ"/>
                <a:cs typeface="+mn-cs"/>
              </a:rPr>
              <a:t>「重要度」</a:t>
            </a:r>
            <a:br>
              <a:rPr kumimoji="0" lang="en-US" altLang="ja-JP" sz="1800" b="1" i="0" u="none" strike="noStrike" kern="1200" cap="none" spc="0" normalizeH="0" baseline="0" noProof="0">
                <a:ln>
                  <a:noFill/>
                </a:ln>
                <a:solidFill>
                  <a:srgbClr val="333333"/>
                </a:solidFill>
                <a:effectLst/>
                <a:uLnTx/>
                <a:uFillTx/>
                <a:latin typeface="メイリオ"/>
                <a:ea typeface="メイリオ"/>
                <a:cs typeface="+mn-cs"/>
              </a:rPr>
            </a:br>
            <a:r>
              <a:rPr kumimoji="0" lang="en-US" altLang="ja-JP" sz="700" b="1" i="0" u="none" strike="noStrike" kern="1200" cap="none" spc="0" normalizeH="0" baseline="0" noProof="0">
                <a:ln>
                  <a:noFill/>
                </a:ln>
                <a:solidFill>
                  <a:srgbClr val="333333"/>
                </a:solidFill>
                <a:effectLst/>
                <a:uLnTx/>
                <a:uFillTx/>
                <a:latin typeface="メイリオ"/>
                <a:ea typeface="メイリオ"/>
                <a:cs typeface="+mn-cs"/>
              </a:rPr>
              <a:t>※</a:t>
            </a:r>
            <a:r>
              <a:rPr kumimoji="0" lang="ja-JP" altLang="en-US" sz="700" b="1" i="0" u="none" strike="noStrike" kern="1200" cap="none" spc="0" normalizeH="0" baseline="0" noProof="0">
                <a:ln>
                  <a:noFill/>
                </a:ln>
                <a:solidFill>
                  <a:srgbClr val="333333"/>
                </a:solidFill>
                <a:effectLst/>
                <a:uLnTx/>
                <a:uFillTx/>
                <a:latin typeface="メイリオ"/>
                <a:ea typeface="メイリオ"/>
                <a:cs typeface="+mn-cs"/>
              </a:rPr>
              <a:t>リスク特定で算出方法を説明</a:t>
            </a:r>
          </a:p>
        </p:txBody>
      </p:sp>
      <p:sp>
        <p:nvSpPr>
          <p:cNvPr id="14" name="テキスト ボックス 13">
            <a:extLst>
              <a:ext uri="{FF2B5EF4-FFF2-40B4-BE49-F238E27FC236}">
                <a16:creationId xmlns:a16="http://schemas.microsoft.com/office/drawing/2014/main" id="{D7FFD5F4-C912-667E-C24C-DB8A7FAE8B60}"/>
              </a:ext>
            </a:extLst>
          </p:cNvPr>
          <p:cNvSpPr txBox="1"/>
          <p:nvPr/>
        </p:nvSpPr>
        <p:spPr>
          <a:xfrm>
            <a:off x="4290138" y="3411435"/>
            <a:ext cx="1009605" cy="446892"/>
          </a:xfrm>
          <a:prstGeom prst="rect">
            <a:avLst/>
          </a:prstGeom>
          <a:noFill/>
        </p:spPr>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2800" b="1" i="0" u="none" strike="noStrike" kern="1200" cap="none" spc="0" normalizeH="0" baseline="0" noProof="0">
                <a:ln>
                  <a:noFill/>
                </a:ln>
                <a:solidFill>
                  <a:srgbClr val="333333"/>
                </a:solidFill>
                <a:effectLst/>
                <a:uLnTx/>
                <a:uFillTx/>
                <a:latin typeface="メイリオ"/>
                <a:ea typeface="メイリオ"/>
                <a:cs typeface="+mn-cs"/>
              </a:rPr>
              <a:t>×</a:t>
            </a:r>
            <a:endParaRPr kumimoji="0" lang="ja-JP" altLang="en-US" sz="1000" b="1" i="0" u="none" strike="noStrike" kern="1200" cap="none" spc="0" normalizeH="0" baseline="0" noProof="0">
              <a:ln>
                <a:noFill/>
              </a:ln>
              <a:solidFill>
                <a:srgbClr val="333333"/>
              </a:solidFill>
              <a:effectLst/>
              <a:uLnTx/>
              <a:uFillTx/>
              <a:latin typeface="メイリオ"/>
              <a:ea typeface="メイリオ"/>
              <a:cs typeface="+mn-cs"/>
            </a:endParaRPr>
          </a:p>
        </p:txBody>
      </p:sp>
      <p:sp>
        <p:nvSpPr>
          <p:cNvPr id="15" name="テキスト ボックス 14">
            <a:extLst>
              <a:ext uri="{FF2B5EF4-FFF2-40B4-BE49-F238E27FC236}">
                <a16:creationId xmlns:a16="http://schemas.microsoft.com/office/drawing/2014/main" id="{7C7B8A33-41CC-19E1-448E-1B479750439F}"/>
              </a:ext>
            </a:extLst>
          </p:cNvPr>
          <p:cNvSpPr txBox="1"/>
          <p:nvPr/>
        </p:nvSpPr>
        <p:spPr>
          <a:xfrm>
            <a:off x="3354682" y="3744177"/>
            <a:ext cx="2880518" cy="540739"/>
          </a:xfrm>
          <a:prstGeom prst="rect">
            <a:avLst/>
          </a:prstGeom>
          <a:noFill/>
        </p:spPr>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a:ln>
                  <a:noFill/>
                </a:ln>
                <a:solidFill>
                  <a:srgbClr val="333333"/>
                </a:solidFill>
                <a:effectLst/>
                <a:uLnTx/>
                <a:uFillTx/>
                <a:latin typeface="メイリオ"/>
                <a:ea typeface="メイリオ"/>
                <a:cs typeface="+mn-cs"/>
              </a:rPr>
              <a:t>「被害発生可能性」</a:t>
            </a:r>
            <a:endParaRPr kumimoji="0" lang="ja-JP" altLang="en-US" sz="700" b="1" i="0" u="none" strike="noStrike" kern="1200" cap="none" spc="0" normalizeH="0" baseline="0" noProof="0">
              <a:ln>
                <a:noFill/>
              </a:ln>
              <a:solidFill>
                <a:srgbClr val="333333"/>
              </a:solidFill>
              <a:effectLst/>
              <a:uLnTx/>
              <a:uFillTx/>
              <a:latin typeface="メイリオ"/>
              <a:ea typeface="メイリオ"/>
              <a:cs typeface="+mn-cs"/>
            </a:endParaRPr>
          </a:p>
        </p:txBody>
      </p:sp>
      <p:sp>
        <p:nvSpPr>
          <p:cNvPr id="16" name="テキスト ボックス 15">
            <a:extLst>
              <a:ext uri="{FF2B5EF4-FFF2-40B4-BE49-F238E27FC236}">
                <a16:creationId xmlns:a16="http://schemas.microsoft.com/office/drawing/2014/main" id="{7FF9A702-7EEC-75D1-61DC-2DD3F9DE553A}"/>
              </a:ext>
            </a:extLst>
          </p:cNvPr>
          <p:cNvSpPr txBox="1"/>
          <p:nvPr/>
        </p:nvSpPr>
        <p:spPr>
          <a:xfrm>
            <a:off x="2837937" y="3378009"/>
            <a:ext cx="1009605" cy="446892"/>
          </a:xfrm>
          <a:prstGeom prst="rect">
            <a:avLst/>
          </a:prstGeom>
          <a:noFill/>
        </p:spPr>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2800" b="1" i="0" u="none" strike="noStrike" kern="1200" cap="none" spc="0" normalizeH="0" baseline="0" noProof="0">
                <a:ln>
                  <a:noFill/>
                </a:ln>
                <a:solidFill>
                  <a:srgbClr val="333333"/>
                </a:solidFill>
                <a:effectLst/>
                <a:uLnTx/>
                <a:uFillTx/>
                <a:latin typeface="メイリオ"/>
                <a:ea typeface="メイリオ"/>
                <a:cs typeface="+mn-cs"/>
              </a:rPr>
              <a:t>＝</a:t>
            </a:r>
            <a:endParaRPr kumimoji="0" lang="ja-JP" altLang="en-US" sz="1000" b="1" i="0" u="none" strike="noStrike" kern="1200" cap="none" spc="0" normalizeH="0" baseline="0" noProof="0">
              <a:ln>
                <a:noFill/>
              </a:ln>
              <a:solidFill>
                <a:srgbClr val="333333"/>
              </a:solidFill>
              <a:effectLst/>
              <a:uLnTx/>
              <a:uFillTx/>
              <a:latin typeface="メイリオ"/>
              <a:ea typeface="メイリオ"/>
              <a:cs typeface="+mn-cs"/>
            </a:endParaRPr>
          </a:p>
        </p:txBody>
      </p:sp>
      <p:sp>
        <p:nvSpPr>
          <p:cNvPr id="17" name="四角形: 角を丸くする 16">
            <a:extLst>
              <a:ext uri="{FF2B5EF4-FFF2-40B4-BE49-F238E27FC236}">
                <a16:creationId xmlns:a16="http://schemas.microsoft.com/office/drawing/2014/main" id="{A50E4663-FE15-7682-DF79-5BA59C362A75}"/>
              </a:ext>
            </a:extLst>
          </p:cNvPr>
          <p:cNvSpPr/>
          <p:nvPr/>
        </p:nvSpPr>
        <p:spPr>
          <a:xfrm>
            <a:off x="3695725" y="3751309"/>
            <a:ext cx="2193729" cy="442656"/>
          </a:xfrm>
          <a:prstGeom prst="roundRect">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20" name="コネクタ: カギ線 19">
            <a:extLst>
              <a:ext uri="{FF2B5EF4-FFF2-40B4-BE49-F238E27FC236}">
                <a16:creationId xmlns:a16="http://schemas.microsoft.com/office/drawing/2014/main" id="{0339673D-66E8-A63C-3215-9C8B8AA07290}"/>
              </a:ext>
            </a:extLst>
          </p:cNvPr>
          <p:cNvCxnSpPr>
            <a:cxnSpLocks/>
            <a:stCxn id="17" idx="2"/>
            <a:endCxn id="35" idx="0"/>
          </p:cNvCxnSpPr>
          <p:nvPr/>
        </p:nvCxnSpPr>
        <p:spPr>
          <a:xfrm rot="5400000">
            <a:off x="3987511" y="3635454"/>
            <a:ext cx="246569" cy="1363590"/>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sp>
        <p:nvSpPr>
          <p:cNvPr id="35" name="正方形/長方形 34">
            <a:extLst>
              <a:ext uri="{FF2B5EF4-FFF2-40B4-BE49-F238E27FC236}">
                <a16:creationId xmlns:a16="http://schemas.microsoft.com/office/drawing/2014/main" id="{17FAB9F0-D474-53AE-3986-F43A42A43E76}"/>
              </a:ext>
            </a:extLst>
          </p:cNvPr>
          <p:cNvSpPr/>
          <p:nvPr/>
        </p:nvSpPr>
        <p:spPr>
          <a:xfrm>
            <a:off x="622800" y="4440534"/>
            <a:ext cx="5612400" cy="4774094"/>
          </a:xfrm>
          <a:prstGeom prst="rect">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40" name="表 39">
            <a:extLst>
              <a:ext uri="{FF2B5EF4-FFF2-40B4-BE49-F238E27FC236}">
                <a16:creationId xmlns:a16="http://schemas.microsoft.com/office/drawing/2014/main" id="{32A38F42-EAA8-5EFB-7C3F-530DF7B3C460}"/>
              </a:ext>
            </a:extLst>
          </p:cNvPr>
          <p:cNvGraphicFramePr>
            <a:graphicFrameLocks noGrp="1"/>
          </p:cNvGraphicFramePr>
          <p:nvPr/>
        </p:nvGraphicFramePr>
        <p:xfrm>
          <a:off x="871200" y="5040000"/>
          <a:ext cx="2372161" cy="1640205"/>
        </p:xfrm>
        <a:graphic>
          <a:graphicData uri="http://schemas.openxmlformats.org/drawingml/2006/table">
            <a:tbl>
              <a:tblPr firstRow="1" bandRow="1">
                <a:tableStyleId>{5C22544A-7EE6-4342-B048-85BDC9FD1C3A}</a:tableStyleId>
              </a:tblPr>
              <a:tblGrid>
                <a:gridCol w="218903">
                  <a:extLst>
                    <a:ext uri="{9D8B030D-6E8A-4147-A177-3AD203B41FA5}">
                      <a16:colId xmlns:a16="http://schemas.microsoft.com/office/drawing/2014/main" val="4134051588"/>
                    </a:ext>
                  </a:extLst>
                </a:gridCol>
                <a:gridCol w="2153258">
                  <a:extLst>
                    <a:ext uri="{9D8B030D-6E8A-4147-A177-3AD203B41FA5}">
                      <a16:colId xmlns:a16="http://schemas.microsoft.com/office/drawing/2014/main" val="3501858990"/>
                    </a:ext>
                  </a:extLst>
                </a:gridCol>
              </a:tblGrid>
              <a:tr h="184685">
                <a:tc gridSpan="2">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1050" b="1" i="0" kern="1200">
                          <a:solidFill>
                            <a:schemeClr val="bg1"/>
                          </a:solidFill>
                          <a:effectLst/>
                          <a:latin typeface="+mn-ea"/>
                          <a:ea typeface="+mn-ea"/>
                          <a:cs typeface="+mn-cs"/>
                        </a:rPr>
                        <a:t>起こりやすさ（脅威）</a:t>
                      </a:r>
                      <a:endParaRPr kumimoji="1" lang="en-US" altLang="ja-JP" sz="1050" b="1" i="0" kern="1200">
                        <a:solidFill>
                          <a:schemeClr val="bg1"/>
                        </a:solidFill>
                        <a:effectLst/>
                        <a:latin typeface="+mn-ea"/>
                        <a:ea typeface="+mn-ea"/>
                        <a:cs typeface="+mn-cs"/>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75000"/>
                      </a:schemeClr>
                    </a:solidFill>
                  </a:tcPr>
                </a:tc>
                <a:tc hMerge="1">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endParaRPr kumimoji="1" lang="en-US" altLang="ja-JP" sz="800" b="0" i="0" kern="1200">
                        <a:solidFill>
                          <a:schemeClr val="dk1"/>
                        </a:solidFill>
                        <a:effectLst/>
                        <a:latin typeface="+mn-ea"/>
                        <a:ea typeface="+mn-ea"/>
                        <a:cs typeface="+mn-cs"/>
                      </a:endParaRPr>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bg1"/>
                    </a:solidFill>
                  </a:tcPr>
                </a:tc>
                <a:extLst>
                  <a:ext uri="{0D108BD9-81ED-4DB2-BD59-A6C34878D82A}">
                    <a16:rowId xmlns:a16="http://schemas.microsoft.com/office/drawing/2014/main" val="3869784477"/>
                  </a:ext>
                </a:extLst>
              </a:tr>
              <a:tr h="283636">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en-US" altLang="ja-JP" sz="800" b="0" i="0" kern="1200">
                          <a:solidFill>
                            <a:schemeClr val="dk1"/>
                          </a:solidFill>
                          <a:effectLst/>
                          <a:latin typeface="+mn-ea"/>
                          <a:ea typeface="+mn-ea"/>
                          <a:cs typeface="+mn-cs"/>
                        </a:rPr>
                        <a:t>3</a:t>
                      </a: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800" b="0" i="0" kern="1200">
                          <a:solidFill>
                            <a:schemeClr val="dk1"/>
                          </a:solidFill>
                          <a:effectLst/>
                          <a:latin typeface="+mn-ea"/>
                          <a:ea typeface="+mn-ea"/>
                          <a:cs typeface="+mn-cs"/>
                        </a:rPr>
                        <a:t>通常の状況で脅威が発生する</a:t>
                      </a:r>
                      <a:br>
                        <a:rPr kumimoji="1" lang="en-US" altLang="ja-JP" sz="800" b="0" i="0" kern="1200">
                          <a:solidFill>
                            <a:schemeClr val="dk1"/>
                          </a:solidFill>
                          <a:effectLst/>
                          <a:latin typeface="+mn-ea"/>
                          <a:ea typeface="+mn-ea"/>
                          <a:cs typeface="+mn-cs"/>
                        </a:rPr>
                      </a:br>
                      <a:r>
                        <a:rPr kumimoji="1" lang="ja-JP" altLang="en-US" sz="800" b="0" i="0" kern="1200">
                          <a:solidFill>
                            <a:schemeClr val="dk1"/>
                          </a:solidFill>
                          <a:effectLst/>
                          <a:latin typeface="+mn-ea"/>
                          <a:ea typeface="+mn-ea"/>
                          <a:cs typeface="+mn-cs"/>
                        </a:rPr>
                        <a:t>（いつ発生してもおかしくない）</a:t>
                      </a:r>
                      <a:endParaRPr kumimoji="1" lang="en-US" altLang="ja-JP" sz="800" b="0" i="0" kern="1200">
                        <a:solidFill>
                          <a:schemeClr val="dk1"/>
                        </a:solidFill>
                        <a:effectLst/>
                        <a:latin typeface="+mn-ea"/>
                        <a:ea typeface="+mn-ea"/>
                        <a:cs typeface="+mn-cs"/>
                      </a:endParaRPr>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bg1"/>
                    </a:solidFill>
                  </a:tcPr>
                </a:tc>
                <a:extLst>
                  <a:ext uri="{0D108BD9-81ED-4DB2-BD59-A6C34878D82A}">
                    <a16:rowId xmlns:a16="http://schemas.microsoft.com/office/drawing/2014/main" val="27844363"/>
                  </a:ext>
                </a:extLst>
              </a:tr>
              <a:tr h="283636">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en-US" altLang="ja-JP" sz="800" b="0" i="0" kern="1200">
                          <a:solidFill>
                            <a:schemeClr val="dk1"/>
                          </a:solidFill>
                          <a:effectLst/>
                          <a:latin typeface="+mn-ea"/>
                          <a:ea typeface="+mn-ea"/>
                          <a:cs typeface="+mn-cs"/>
                        </a:rPr>
                        <a:t>2</a:t>
                      </a: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800" b="0" i="0" kern="1200">
                          <a:solidFill>
                            <a:schemeClr val="dk1"/>
                          </a:solidFill>
                          <a:effectLst/>
                          <a:latin typeface="+mn-ea"/>
                          <a:ea typeface="+mn-ea"/>
                          <a:cs typeface="+mn-cs"/>
                        </a:rPr>
                        <a:t>特定の状況で脅威が発生する</a:t>
                      </a:r>
                      <a:br>
                        <a:rPr kumimoji="1" lang="en-US" altLang="ja-JP" sz="800" b="0" i="0" kern="1200">
                          <a:solidFill>
                            <a:schemeClr val="dk1"/>
                          </a:solidFill>
                          <a:effectLst/>
                          <a:latin typeface="+mn-ea"/>
                          <a:ea typeface="+mn-ea"/>
                          <a:cs typeface="+mn-cs"/>
                        </a:rPr>
                      </a:br>
                      <a:r>
                        <a:rPr kumimoji="1" lang="ja-JP" altLang="en-US" sz="800" b="0" i="0" kern="1200">
                          <a:solidFill>
                            <a:schemeClr val="dk1"/>
                          </a:solidFill>
                          <a:effectLst/>
                          <a:latin typeface="+mn-ea"/>
                          <a:ea typeface="+mn-ea"/>
                          <a:cs typeface="+mn-cs"/>
                        </a:rPr>
                        <a:t>（年に数回程度）</a:t>
                      </a:r>
                      <a:endParaRPr kumimoji="1" lang="en-US" altLang="ja-JP" sz="800" b="0" i="0" kern="1200">
                        <a:solidFill>
                          <a:schemeClr val="dk1"/>
                        </a:solidFill>
                        <a:effectLst/>
                        <a:latin typeface="+mn-ea"/>
                        <a:ea typeface="+mn-ea"/>
                        <a:cs typeface="+mn-cs"/>
                      </a:endParaRPr>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bg1"/>
                    </a:solidFill>
                  </a:tcPr>
                </a:tc>
                <a:extLst>
                  <a:ext uri="{0D108BD9-81ED-4DB2-BD59-A6C34878D82A}">
                    <a16:rowId xmlns:a16="http://schemas.microsoft.com/office/drawing/2014/main" val="2545085205"/>
                  </a:ext>
                </a:extLst>
              </a:tr>
              <a:tr h="283636">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en-US" altLang="ja-JP" sz="800" b="0" i="0" kern="1200">
                          <a:solidFill>
                            <a:schemeClr val="dk1"/>
                          </a:solidFill>
                          <a:effectLst/>
                          <a:latin typeface="+mn-ea"/>
                          <a:ea typeface="+mn-ea"/>
                          <a:cs typeface="+mn-cs"/>
                        </a:rPr>
                        <a:t>1</a:t>
                      </a: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800" b="0" i="0" kern="1200">
                          <a:solidFill>
                            <a:schemeClr val="dk1"/>
                          </a:solidFill>
                          <a:effectLst/>
                          <a:latin typeface="+mn-ea"/>
                          <a:ea typeface="+mn-ea"/>
                          <a:cs typeface="+mn-cs"/>
                        </a:rPr>
                        <a:t>通常の状況で脅威が発生することはない</a:t>
                      </a:r>
                      <a:br>
                        <a:rPr kumimoji="1" lang="en-US" altLang="ja-JP" sz="800" b="0" i="0" kern="1200">
                          <a:solidFill>
                            <a:schemeClr val="dk1"/>
                          </a:solidFill>
                          <a:effectLst/>
                          <a:latin typeface="+mn-ea"/>
                          <a:ea typeface="+mn-ea"/>
                          <a:cs typeface="+mn-cs"/>
                        </a:rPr>
                      </a:br>
                      <a:r>
                        <a:rPr kumimoji="1" lang="ja-JP" altLang="en-US" sz="800" b="0" i="0" kern="1200">
                          <a:solidFill>
                            <a:schemeClr val="dk1"/>
                          </a:solidFill>
                          <a:effectLst/>
                          <a:latin typeface="+mn-ea"/>
                          <a:ea typeface="+mn-ea"/>
                          <a:cs typeface="+mn-cs"/>
                        </a:rPr>
                        <a:t>（通常発生しない）</a:t>
                      </a:r>
                      <a:endParaRPr kumimoji="1" lang="en-US" altLang="ja-JP" sz="800" b="0" i="0" kern="1200">
                        <a:solidFill>
                          <a:schemeClr val="dk1"/>
                        </a:solidFill>
                        <a:effectLst/>
                        <a:latin typeface="+mn-ea"/>
                        <a:ea typeface="+mn-ea"/>
                        <a:cs typeface="+mn-cs"/>
                      </a:endParaRPr>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bg1"/>
                    </a:solidFill>
                  </a:tcPr>
                </a:tc>
                <a:extLst>
                  <a:ext uri="{0D108BD9-81ED-4DB2-BD59-A6C34878D82A}">
                    <a16:rowId xmlns:a16="http://schemas.microsoft.com/office/drawing/2014/main" val="3701443538"/>
                  </a:ext>
                </a:extLst>
              </a:tr>
            </a:tbl>
          </a:graphicData>
        </a:graphic>
      </p:graphicFrame>
      <p:graphicFrame>
        <p:nvGraphicFramePr>
          <p:cNvPr id="42" name="表 41">
            <a:extLst>
              <a:ext uri="{FF2B5EF4-FFF2-40B4-BE49-F238E27FC236}">
                <a16:creationId xmlns:a16="http://schemas.microsoft.com/office/drawing/2014/main" id="{54E1227A-68DF-E29C-C878-2521BCD54F84}"/>
              </a:ext>
            </a:extLst>
          </p:cNvPr>
          <p:cNvGraphicFramePr>
            <a:graphicFrameLocks noGrp="1"/>
          </p:cNvGraphicFramePr>
          <p:nvPr/>
        </p:nvGraphicFramePr>
        <p:xfrm>
          <a:off x="3606508" y="5040000"/>
          <a:ext cx="2372161" cy="1640205"/>
        </p:xfrm>
        <a:graphic>
          <a:graphicData uri="http://schemas.openxmlformats.org/drawingml/2006/table">
            <a:tbl>
              <a:tblPr firstRow="1" bandRow="1">
                <a:tableStyleId>{5C22544A-7EE6-4342-B048-85BDC9FD1C3A}</a:tableStyleId>
              </a:tblPr>
              <a:tblGrid>
                <a:gridCol w="218903">
                  <a:extLst>
                    <a:ext uri="{9D8B030D-6E8A-4147-A177-3AD203B41FA5}">
                      <a16:colId xmlns:a16="http://schemas.microsoft.com/office/drawing/2014/main" val="4134051588"/>
                    </a:ext>
                  </a:extLst>
                </a:gridCol>
                <a:gridCol w="2153258">
                  <a:extLst>
                    <a:ext uri="{9D8B030D-6E8A-4147-A177-3AD203B41FA5}">
                      <a16:colId xmlns:a16="http://schemas.microsoft.com/office/drawing/2014/main" val="3501858990"/>
                    </a:ext>
                  </a:extLst>
                </a:gridCol>
              </a:tblGrid>
              <a:tr h="0">
                <a:tc gridSpan="2">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lang="ja-JP" altLang="en-US" sz="1050" b="1">
                          <a:solidFill>
                            <a:schemeClr val="bg1"/>
                          </a:solidFill>
                          <a:latin typeface="+mn-ea"/>
                        </a:rPr>
                        <a:t>つけ込みやすさ（脆弱性）</a:t>
                      </a: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75000"/>
                      </a:schemeClr>
                    </a:solidFill>
                  </a:tcPr>
                </a:tc>
                <a:tc hMerge="1">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endParaRPr kumimoji="1" lang="en-US" altLang="ja-JP" sz="800" b="0" i="0" kern="1200">
                        <a:solidFill>
                          <a:schemeClr val="dk1"/>
                        </a:solidFill>
                        <a:effectLst/>
                        <a:latin typeface="+mn-ea"/>
                        <a:ea typeface="+mn-ea"/>
                        <a:cs typeface="+mn-cs"/>
                      </a:endParaRPr>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bg1"/>
                    </a:solidFill>
                  </a:tcPr>
                </a:tc>
                <a:extLst>
                  <a:ext uri="{0D108BD9-81ED-4DB2-BD59-A6C34878D82A}">
                    <a16:rowId xmlns:a16="http://schemas.microsoft.com/office/drawing/2014/main" val="189537129"/>
                  </a:ext>
                </a:extLst>
              </a:tr>
              <a:tr h="171267">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en-US" altLang="ja-JP" sz="800" b="0" i="0" kern="1200">
                          <a:solidFill>
                            <a:schemeClr val="dk1"/>
                          </a:solidFill>
                          <a:effectLst/>
                          <a:latin typeface="+mn-ea"/>
                          <a:ea typeface="+mn-ea"/>
                          <a:cs typeface="+mn-cs"/>
                        </a:rPr>
                        <a:t>3</a:t>
                      </a: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800" b="0" i="0" kern="1200">
                          <a:solidFill>
                            <a:schemeClr val="dk1"/>
                          </a:solidFill>
                          <a:effectLst/>
                          <a:latin typeface="+mn-ea"/>
                          <a:ea typeface="+mn-ea"/>
                          <a:cs typeface="+mn-cs"/>
                        </a:rPr>
                        <a:t>対策を実施していない</a:t>
                      </a:r>
                      <a:br>
                        <a:rPr kumimoji="1" lang="en-US" altLang="ja-JP" sz="800" b="0" i="0" kern="1200">
                          <a:solidFill>
                            <a:schemeClr val="dk1"/>
                          </a:solidFill>
                          <a:effectLst/>
                          <a:latin typeface="+mn-ea"/>
                          <a:ea typeface="+mn-ea"/>
                          <a:cs typeface="+mn-cs"/>
                        </a:rPr>
                      </a:br>
                      <a:r>
                        <a:rPr kumimoji="1" lang="ja-JP" altLang="en-US" sz="800" b="0" i="0" kern="1200">
                          <a:solidFill>
                            <a:schemeClr val="dk1"/>
                          </a:solidFill>
                          <a:effectLst/>
                          <a:latin typeface="+mn-ea"/>
                          <a:ea typeface="+mn-ea"/>
                          <a:cs typeface="+mn-cs"/>
                        </a:rPr>
                        <a:t>（ほぼ無防備）</a:t>
                      </a:r>
                      <a:endParaRPr kumimoji="1" lang="en-US" altLang="ja-JP" sz="800" b="0" i="0" kern="1200">
                        <a:solidFill>
                          <a:schemeClr val="dk1"/>
                        </a:solidFill>
                        <a:effectLst/>
                        <a:latin typeface="+mn-ea"/>
                        <a:ea typeface="+mn-ea"/>
                        <a:cs typeface="+mn-cs"/>
                      </a:endParaRPr>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bg1"/>
                    </a:solidFill>
                  </a:tcPr>
                </a:tc>
                <a:extLst>
                  <a:ext uri="{0D108BD9-81ED-4DB2-BD59-A6C34878D82A}">
                    <a16:rowId xmlns:a16="http://schemas.microsoft.com/office/drawing/2014/main" val="27844363"/>
                  </a:ext>
                </a:extLst>
              </a:tr>
              <a:tr h="171267">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en-US" altLang="ja-JP" sz="800" b="0" i="0" kern="1200">
                          <a:solidFill>
                            <a:schemeClr val="dk1"/>
                          </a:solidFill>
                          <a:effectLst/>
                          <a:latin typeface="+mn-ea"/>
                          <a:ea typeface="+mn-ea"/>
                          <a:cs typeface="+mn-cs"/>
                        </a:rPr>
                        <a:t>2</a:t>
                      </a: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800" b="0" i="0" kern="1200">
                          <a:solidFill>
                            <a:schemeClr val="dk1"/>
                          </a:solidFill>
                          <a:effectLst/>
                          <a:latin typeface="+mn-ea"/>
                          <a:ea typeface="+mn-ea"/>
                          <a:cs typeface="+mn-cs"/>
                        </a:rPr>
                        <a:t>部分的に対策を実施している</a:t>
                      </a:r>
                      <a:br>
                        <a:rPr kumimoji="1" lang="en-US" altLang="ja-JP" sz="800" b="0" i="0" kern="1200">
                          <a:solidFill>
                            <a:schemeClr val="dk1"/>
                          </a:solidFill>
                          <a:effectLst/>
                          <a:latin typeface="+mn-ea"/>
                          <a:ea typeface="+mn-ea"/>
                          <a:cs typeface="+mn-cs"/>
                        </a:rPr>
                      </a:br>
                      <a:r>
                        <a:rPr kumimoji="1" lang="ja-JP" altLang="en-US" sz="800" b="0" i="0" kern="1200">
                          <a:solidFill>
                            <a:schemeClr val="dk1"/>
                          </a:solidFill>
                          <a:effectLst/>
                          <a:latin typeface="+mn-ea"/>
                          <a:ea typeface="+mn-ea"/>
                          <a:cs typeface="+mn-cs"/>
                        </a:rPr>
                        <a:t>（一部対策を実施）</a:t>
                      </a:r>
                      <a:endParaRPr kumimoji="1" lang="en-US" altLang="ja-JP" sz="800" b="0" i="0" kern="1200">
                        <a:solidFill>
                          <a:schemeClr val="dk1"/>
                        </a:solidFill>
                        <a:effectLst/>
                        <a:latin typeface="+mn-ea"/>
                        <a:ea typeface="+mn-ea"/>
                        <a:cs typeface="+mn-cs"/>
                      </a:endParaRPr>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bg1"/>
                    </a:solidFill>
                  </a:tcPr>
                </a:tc>
                <a:extLst>
                  <a:ext uri="{0D108BD9-81ED-4DB2-BD59-A6C34878D82A}">
                    <a16:rowId xmlns:a16="http://schemas.microsoft.com/office/drawing/2014/main" val="2545085205"/>
                  </a:ext>
                </a:extLst>
              </a:tr>
              <a:tr h="171267">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en-US" altLang="ja-JP" sz="800" b="0" i="0" kern="1200">
                          <a:solidFill>
                            <a:schemeClr val="dk1"/>
                          </a:solidFill>
                          <a:effectLst/>
                          <a:latin typeface="+mn-ea"/>
                          <a:ea typeface="+mn-ea"/>
                          <a:cs typeface="+mn-cs"/>
                        </a:rPr>
                        <a:t>1</a:t>
                      </a: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bg1"/>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800" b="0" i="0" kern="1200">
                          <a:solidFill>
                            <a:schemeClr val="dk1"/>
                          </a:solidFill>
                          <a:effectLst/>
                          <a:latin typeface="+mn-ea"/>
                          <a:ea typeface="+mn-ea"/>
                          <a:cs typeface="+mn-cs"/>
                        </a:rPr>
                        <a:t>必要な対策をすべて実施している</a:t>
                      </a:r>
                      <a:br>
                        <a:rPr kumimoji="1" lang="en-US" altLang="ja-JP" sz="800" b="0" i="0" kern="1200">
                          <a:solidFill>
                            <a:schemeClr val="dk1"/>
                          </a:solidFill>
                          <a:effectLst/>
                          <a:latin typeface="+mn-ea"/>
                          <a:ea typeface="+mn-ea"/>
                          <a:cs typeface="+mn-cs"/>
                        </a:rPr>
                      </a:br>
                      <a:r>
                        <a:rPr kumimoji="1" lang="ja-JP" altLang="en-US" sz="800" b="0" i="0" kern="1200">
                          <a:solidFill>
                            <a:schemeClr val="dk1"/>
                          </a:solidFill>
                          <a:effectLst/>
                          <a:latin typeface="+mn-ea"/>
                          <a:ea typeface="+mn-ea"/>
                          <a:cs typeface="+mn-cs"/>
                        </a:rPr>
                        <a:t>（対策を実施）</a:t>
                      </a:r>
                      <a:endParaRPr kumimoji="1" lang="en-US" altLang="ja-JP" sz="800" b="0" i="0" kern="1200">
                        <a:solidFill>
                          <a:schemeClr val="dk1"/>
                        </a:solidFill>
                        <a:effectLst/>
                        <a:latin typeface="+mn-ea"/>
                        <a:ea typeface="+mn-ea"/>
                        <a:cs typeface="+mn-cs"/>
                      </a:endParaRPr>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bg1"/>
                    </a:solidFill>
                  </a:tcPr>
                </a:tc>
                <a:extLst>
                  <a:ext uri="{0D108BD9-81ED-4DB2-BD59-A6C34878D82A}">
                    <a16:rowId xmlns:a16="http://schemas.microsoft.com/office/drawing/2014/main" val="3701443538"/>
                  </a:ext>
                </a:extLst>
              </a:tr>
            </a:tbl>
          </a:graphicData>
        </a:graphic>
      </p:graphicFrame>
      <p:sp>
        <p:nvSpPr>
          <p:cNvPr id="43" name="矢印: 下 42">
            <a:extLst>
              <a:ext uri="{FF2B5EF4-FFF2-40B4-BE49-F238E27FC236}">
                <a16:creationId xmlns:a16="http://schemas.microsoft.com/office/drawing/2014/main" id="{956A5B7A-18DD-B587-3FC2-D81EBBCDC2AF}"/>
              </a:ext>
            </a:extLst>
          </p:cNvPr>
          <p:cNvSpPr/>
          <p:nvPr/>
        </p:nvSpPr>
        <p:spPr>
          <a:xfrm>
            <a:off x="2062860" y="6728384"/>
            <a:ext cx="2732281" cy="364484"/>
          </a:xfrm>
          <a:prstGeom prst="downArrow">
            <a:avLst/>
          </a:prstGeom>
          <a:solidFill>
            <a:schemeClr val="accent1">
              <a:lumMod val="60000"/>
              <a:lumOff val="40000"/>
            </a:schemeClr>
          </a:solid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4" name="テキスト ボックス 43">
            <a:extLst>
              <a:ext uri="{FF2B5EF4-FFF2-40B4-BE49-F238E27FC236}">
                <a16:creationId xmlns:a16="http://schemas.microsoft.com/office/drawing/2014/main" id="{2E52CB81-FEE3-5A87-1DF0-B63B50F80F4E}"/>
              </a:ext>
            </a:extLst>
          </p:cNvPr>
          <p:cNvSpPr txBox="1"/>
          <p:nvPr/>
        </p:nvSpPr>
        <p:spPr>
          <a:xfrm>
            <a:off x="2685147" y="6742418"/>
            <a:ext cx="1487707" cy="286613"/>
          </a:xfrm>
          <a:prstGeom prst="rect">
            <a:avLst/>
          </a:prstGeom>
          <a:noFill/>
        </p:spPr>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a:ln>
                  <a:noFill/>
                </a:ln>
                <a:solidFill>
                  <a:srgbClr val="333333"/>
                </a:solidFill>
                <a:effectLst/>
                <a:uLnTx/>
                <a:uFillTx/>
                <a:latin typeface="メイリオ"/>
                <a:ea typeface="メイリオ"/>
                <a:cs typeface="+mn-cs"/>
              </a:rPr>
              <a:t>換算表で算出</a:t>
            </a:r>
          </a:p>
        </p:txBody>
      </p:sp>
    </p:spTree>
    <p:extLst>
      <p:ext uri="{BB962C8B-B14F-4D97-AF65-F5344CB8AC3E}">
        <p14:creationId xmlns:p14="http://schemas.microsoft.com/office/powerpoint/2010/main" val="2027693822"/>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F0242CD7-02F6-A652-A753-E30B25E7F1F4}"/>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11</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9" name="テキスト プレースホルダー 2">
            <a:extLst>
              <a:ext uri="{FF2B5EF4-FFF2-40B4-BE49-F238E27FC236}">
                <a16:creationId xmlns:a16="http://schemas.microsoft.com/office/drawing/2014/main" id="{012ED09A-C546-F0F5-C9C6-55AF9BEC4804}"/>
              </a:ext>
            </a:extLst>
          </p:cNvPr>
          <p:cNvSpPr>
            <a:spLocks noGrp="1"/>
          </p:cNvSpPr>
          <p:nvPr>
            <p:ph type="body" sz="quarter" idx="14"/>
          </p:nvPr>
        </p:nvSpPr>
        <p:spPr>
          <a:xfrm>
            <a:off x="1123950" y="1457325"/>
            <a:ext cx="5111250" cy="381000"/>
          </a:xfrm>
        </p:spPr>
        <p:txBody>
          <a:bodyPr/>
          <a:lstStyle/>
          <a:p>
            <a:r>
              <a:rPr lang="en-US" altLang="ja-JP"/>
              <a:t>11-</a:t>
            </a:r>
            <a:r>
              <a:rPr kumimoji="1" lang="en-US" altLang="ja-JP"/>
              <a:t>2-4. </a:t>
            </a:r>
            <a:r>
              <a:rPr kumimoji="1" lang="ja-JP" altLang="en-US"/>
              <a:t>リスクの評価</a:t>
            </a:r>
          </a:p>
        </p:txBody>
      </p:sp>
      <p:sp>
        <p:nvSpPr>
          <p:cNvPr id="41" name="テキスト プレースホルダー 3">
            <a:extLst>
              <a:ext uri="{FF2B5EF4-FFF2-40B4-BE49-F238E27FC236}">
                <a16:creationId xmlns:a16="http://schemas.microsoft.com/office/drawing/2014/main" id="{D57F3C67-281B-8AC9-7EBC-44FDCAA4DE95}"/>
              </a:ext>
            </a:extLst>
          </p:cNvPr>
          <p:cNvSpPr>
            <a:spLocks noGrp="1"/>
          </p:cNvSpPr>
          <p:nvPr>
            <p:ph type="body" sz="quarter" idx="16"/>
          </p:nvPr>
        </p:nvSpPr>
        <p:spPr>
          <a:xfrm>
            <a:off x="622800" y="2000244"/>
            <a:ext cx="5612400" cy="381000"/>
          </a:xfrm>
        </p:spPr>
        <p:txBody>
          <a:bodyPr/>
          <a:lstStyle/>
          <a:p>
            <a:r>
              <a:rPr lang="ja-JP" altLang="en-US"/>
              <a:t>リスク評価</a:t>
            </a:r>
            <a:endParaRPr kumimoji="1" lang="ja-JP" altLang="en-US"/>
          </a:p>
        </p:txBody>
      </p:sp>
      <p:sp>
        <p:nvSpPr>
          <p:cNvPr id="42" name="テキスト ボックス 41">
            <a:extLst>
              <a:ext uri="{FF2B5EF4-FFF2-40B4-BE49-F238E27FC236}">
                <a16:creationId xmlns:a16="http://schemas.microsoft.com/office/drawing/2014/main" id="{13ECEE18-E1A2-30B4-E4E1-05AE6690DC92}"/>
              </a:ext>
            </a:extLst>
          </p:cNvPr>
          <p:cNvSpPr txBox="1"/>
          <p:nvPr/>
        </p:nvSpPr>
        <p:spPr>
          <a:xfrm>
            <a:off x="630771" y="2272916"/>
            <a:ext cx="5612400" cy="73866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游ゴシック体"/>
                <a:ea typeface="メイリオ"/>
                <a:cs typeface="+mn-cs"/>
              </a:rPr>
              <a:t>　リスク評価とは、「</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特定・評価したそれぞれのリスクが、受容可能かどうかを評価するプロセス」のことです。</a:t>
            </a:r>
            <a:r>
              <a:rPr kumimoji="0" lang="ja-JP" altLang="en-US" sz="1050" b="0" i="0" u="none" strike="noStrike" kern="1200" cap="none" spc="0" normalizeH="0" baseline="0" noProof="0">
                <a:ln>
                  <a:noFill/>
                </a:ln>
                <a:solidFill>
                  <a:srgbClr val="333333"/>
                </a:solidFill>
                <a:effectLst/>
                <a:uLnTx/>
                <a:uFillTx/>
                <a:latin typeface="游ゴシック体"/>
                <a:ea typeface="メイリオ"/>
                <a:cs typeface="+mn-cs"/>
              </a:rPr>
              <a:t>リスク分析で算出したリスクレベルを、リスク基準（リスク受容基準）と比較し、リスク対策が必要かどうか判断します。また、リスクレベルをもとに対策の優先順位をつけます。</a:t>
            </a:r>
            <a:endParaRPr kumimoji="0" lang="en-US" altLang="ja-JP" sz="1050" b="0" i="0" u="none" strike="noStrike" kern="1200" cap="none" spc="0" normalizeH="0" baseline="0" noProof="0">
              <a:ln>
                <a:noFill/>
              </a:ln>
              <a:solidFill>
                <a:srgbClr val="333333"/>
              </a:solidFill>
              <a:effectLst/>
              <a:uLnTx/>
              <a:uFillTx/>
              <a:latin typeface="游ゴシック体"/>
              <a:ea typeface="メイリオ"/>
              <a:cs typeface="+mn-cs"/>
            </a:endParaRPr>
          </a:p>
        </p:txBody>
      </p:sp>
      <p:sp>
        <p:nvSpPr>
          <p:cNvPr id="4" name="テキスト プレースホルダー 2">
            <a:extLst>
              <a:ext uri="{FF2B5EF4-FFF2-40B4-BE49-F238E27FC236}">
                <a16:creationId xmlns:a16="http://schemas.microsoft.com/office/drawing/2014/main" id="{1D74BBDE-A093-46C9-CB72-E3928C54B6E3}"/>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11</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リスクマネジメント</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11-2.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リスクマネジメント：リスクアセスメント</a:t>
            </a:r>
          </a:p>
        </p:txBody>
      </p:sp>
      <p:sp>
        <p:nvSpPr>
          <p:cNvPr id="23" name="スクロール: 横 22">
            <a:extLst>
              <a:ext uri="{FF2B5EF4-FFF2-40B4-BE49-F238E27FC236}">
                <a16:creationId xmlns:a16="http://schemas.microsoft.com/office/drawing/2014/main" id="{8C553722-C3DF-92B2-5658-EC97F8D2C83A}"/>
              </a:ext>
            </a:extLst>
          </p:cNvPr>
          <p:cNvSpPr/>
          <p:nvPr/>
        </p:nvSpPr>
        <p:spPr>
          <a:xfrm>
            <a:off x="622800" y="6646618"/>
            <a:ext cx="5612400" cy="2680487"/>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4" name="正方形/長方形 23">
            <a:extLst>
              <a:ext uri="{FF2B5EF4-FFF2-40B4-BE49-F238E27FC236}">
                <a16:creationId xmlns:a16="http://schemas.microsoft.com/office/drawing/2014/main" id="{7DD2BE00-86C4-B1B9-6C82-55753AFA7673}"/>
              </a:ext>
            </a:extLst>
          </p:cNvPr>
          <p:cNvSpPr/>
          <p:nvPr/>
        </p:nvSpPr>
        <p:spPr>
          <a:xfrm>
            <a:off x="630303" y="3124468"/>
            <a:ext cx="5612400" cy="3148294"/>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5" name="グラフ 24">
            <a:extLst>
              <a:ext uri="{FF2B5EF4-FFF2-40B4-BE49-F238E27FC236}">
                <a16:creationId xmlns:a16="http://schemas.microsoft.com/office/drawing/2014/main" id="{7A58DEA7-C041-C4DA-BE64-0C4EA3ACE572}"/>
              </a:ext>
            </a:extLst>
          </p:cNvPr>
          <p:cNvGraphicFramePr>
            <a:graphicFrameLocks/>
          </p:cNvGraphicFramePr>
          <p:nvPr/>
        </p:nvGraphicFramePr>
        <p:xfrm>
          <a:off x="1150503" y="3026885"/>
          <a:ext cx="4572000" cy="2743200"/>
        </p:xfrm>
        <a:graphic>
          <a:graphicData uri="http://schemas.openxmlformats.org/drawingml/2006/chart">
            <c:chart xmlns:c="http://schemas.openxmlformats.org/drawingml/2006/chart" xmlns:r="http://schemas.openxmlformats.org/officeDocument/2006/relationships" r:id="rId4"/>
          </a:graphicData>
        </a:graphic>
      </p:graphicFrame>
      <p:sp>
        <p:nvSpPr>
          <p:cNvPr id="26" name="テキスト ボックス 25">
            <a:extLst>
              <a:ext uri="{FF2B5EF4-FFF2-40B4-BE49-F238E27FC236}">
                <a16:creationId xmlns:a16="http://schemas.microsoft.com/office/drawing/2014/main" id="{F45390D3-E05F-5179-4ABB-1D6BF87D3675}"/>
              </a:ext>
            </a:extLst>
          </p:cNvPr>
          <p:cNvSpPr txBox="1"/>
          <p:nvPr/>
        </p:nvSpPr>
        <p:spPr>
          <a:xfrm>
            <a:off x="1046343" y="3229461"/>
            <a:ext cx="3718559"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a:ln>
                  <a:noFill/>
                </a:ln>
                <a:solidFill>
                  <a:srgbClr val="FF0000"/>
                </a:solidFill>
                <a:effectLst/>
                <a:uLnTx/>
                <a:uFillTx/>
                <a:latin typeface="メイリオ"/>
                <a:ea typeface="メイリオ"/>
                <a:cs typeface="+mn-cs"/>
              </a:rPr>
              <a:t>リスクレベル（結果とその起こりやすさとの組合せ）</a:t>
            </a:r>
          </a:p>
        </p:txBody>
      </p:sp>
      <p:cxnSp>
        <p:nvCxnSpPr>
          <p:cNvPr id="27" name="直線矢印コネクタ 26">
            <a:extLst>
              <a:ext uri="{FF2B5EF4-FFF2-40B4-BE49-F238E27FC236}">
                <a16:creationId xmlns:a16="http://schemas.microsoft.com/office/drawing/2014/main" id="{EAE365DF-75FA-2322-88FF-6194D495E5A2}"/>
              </a:ext>
            </a:extLst>
          </p:cNvPr>
          <p:cNvCxnSpPr>
            <a:cxnSpLocks/>
          </p:cNvCxnSpPr>
          <p:nvPr/>
        </p:nvCxnSpPr>
        <p:spPr>
          <a:xfrm flipV="1">
            <a:off x="1158123" y="3413480"/>
            <a:ext cx="0" cy="2052236"/>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8" name="テキスト ボックス 27">
            <a:extLst>
              <a:ext uri="{FF2B5EF4-FFF2-40B4-BE49-F238E27FC236}">
                <a16:creationId xmlns:a16="http://schemas.microsoft.com/office/drawing/2014/main" id="{2F86683C-EECE-5C7B-8986-8331462B5BE5}"/>
              </a:ext>
            </a:extLst>
          </p:cNvPr>
          <p:cNvSpPr txBox="1"/>
          <p:nvPr/>
        </p:nvSpPr>
        <p:spPr>
          <a:xfrm>
            <a:off x="1165743" y="4423316"/>
            <a:ext cx="4396737" cy="215444"/>
          </a:xfrm>
          <a:prstGeom prst="rect">
            <a:avLst/>
          </a:prstGeom>
          <a:solidFill>
            <a:schemeClr val="accent6">
              <a:lumMod val="40000"/>
              <a:lumOff val="60000"/>
            </a:schemeClr>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リスクの重大性を評価するための目安とする条件</a:t>
            </a:r>
          </a:p>
        </p:txBody>
      </p:sp>
      <p:sp>
        <p:nvSpPr>
          <p:cNvPr id="29" name="テキスト ボックス 28">
            <a:extLst>
              <a:ext uri="{FF2B5EF4-FFF2-40B4-BE49-F238E27FC236}">
                <a16:creationId xmlns:a16="http://schemas.microsoft.com/office/drawing/2014/main" id="{9667B2CA-E294-4BD5-1B52-50A3C6ED67B4}"/>
              </a:ext>
            </a:extLst>
          </p:cNvPr>
          <p:cNvSpPr txBox="1"/>
          <p:nvPr/>
        </p:nvSpPr>
        <p:spPr>
          <a:xfrm>
            <a:off x="5471485" y="4350184"/>
            <a:ext cx="807720"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受容基準</a:t>
            </a:r>
            <a:b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リスク基準</a:t>
            </a:r>
          </a:p>
        </p:txBody>
      </p:sp>
      <p:cxnSp>
        <p:nvCxnSpPr>
          <p:cNvPr id="30" name="直線矢印コネクタ 29">
            <a:extLst>
              <a:ext uri="{FF2B5EF4-FFF2-40B4-BE49-F238E27FC236}">
                <a16:creationId xmlns:a16="http://schemas.microsoft.com/office/drawing/2014/main" id="{C5301641-352C-5E5E-AD46-28330E6250B1}"/>
              </a:ext>
            </a:extLst>
          </p:cNvPr>
          <p:cNvCxnSpPr>
            <a:cxnSpLocks/>
          </p:cNvCxnSpPr>
          <p:nvPr/>
        </p:nvCxnSpPr>
        <p:spPr>
          <a:xfrm>
            <a:off x="5865819" y="4688738"/>
            <a:ext cx="0" cy="756000"/>
          </a:xfrm>
          <a:prstGeom prst="straightConnector1">
            <a:avLst/>
          </a:prstGeom>
          <a:ln w="12700">
            <a:headEnd type="triangle"/>
            <a:tailEnd type="triangle"/>
          </a:ln>
        </p:spPr>
        <p:style>
          <a:lnRef idx="1">
            <a:schemeClr val="accent1"/>
          </a:lnRef>
          <a:fillRef idx="0">
            <a:schemeClr val="accent1"/>
          </a:fillRef>
          <a:effectRef idx="0">
            <a:schemeClr val="accent1"/>
          </a:effectRef>
          <a:fontRef idx="minor">
            <a:schemeClr val="tx1"/>
          </a:fontRef>
        </p:style>
      </p:cxnSp>
      <p:sp>
        <p:nvSpPr>
          <p:cNvPr id="31" name="テキスト ボックス 30">
            <a:extLst>
              <a:ext uri="{FF2B5EF4-FFF2-40B4-BE49-F238E27FC236}">
                <a16:creationId xmlns:a16="http://schemas.microsoft.com/office/drawing/2014/main" id="{E97B85E7-6B40-0C75-89CF-4E571F64A995}"/>
              </a:ext>
            </a:extLst>
          </p:cNvPr>
          <p:cNvSpPr txBox="1"/>
          <p:nvPr/>
        </p:nvSpPr>
        <p:spPr>
          <a:xfrm>
            <a:off x="5572148" y="4952735"/>
            <a:ext cx="602799" cy="215444"/>
          </a:xfrm>
          <a:prstGeom prst="rect">
            <a:avLst/>
          </a:prstGeom>
          <a:solidFill>
            <a:schemeClr val="bg1">
              <a:lumMod val="95000"/>
            </a:schemeClr>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受容可能</a:t>
            </a:r>
          </a:p>
        </p:txBody>
      </p:sp>
      <p:sp>
        <p:nvSpPr>
          <p:cNvPr id="32" name="テキスト ボックス 31">
            <a:extLst>
              <a:ext uri="{FF2B5EF4-FFF2-40B4-BE49-F238E27FC236}">
                <a16:creationId xmlns:a16="http://schemas.microsoft.com/office/drawing/2014/main" id="{9D0DF4A5-6DFE-90E2-BE5E-7E61EA1EBA7D}"/>
              </a:ext>
            </a:extLst>
          </p:cNvPr>
          <p:cNvSpPr txBox="1"/>
          <p:nvPr/>
        </p:nvSpPr>
        <p:spPr>
          <a:xfrm>
            <a:off x="534184" y="5749368"/>
            <a:ext cx="1036963" cy="25391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リスク所有者</a:t>
            </a:r>
          </a:p>
        </p:txBody>
      </p:sp>
      <p:sp>
        <p:nvSpPr>
          <p:cNvPr id="33" name="テキスト ボックス 32">
            <a:extLst>
              <a:ext uri="{FF2B5EF4-FFF2-40B4-BE49-F238E27FC236}">
                <a16:creationId xmlns:a16="http://schemas.microsoft.com/office/drawing/2014/main" id="{87C6D7E9-35B6-9938-A77E-D507458E517C}"/>
              </a:ext>
            </a:extLst>
          </p:cNvPr>
          <p:cNvSpPr txBox="1"/>
          <p:nvPr/>
        </p:nvSpPr>
        <p:spPr>
          <a:xfrm>
            <a:off x="622800" y="6296715"/>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50.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リスク評価の概要図</a:t>
            </a:r>
            <a:b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MSQA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ISMS</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推進マニュアル活用ガイドブック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2022</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年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1.0</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版</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p>
        </p:txBody>
      </p:sp>
      <p:sp>
        <p:nvSpPr>
          <p:cNvPr id="34" name="テキスト ボックス 33">
            <a:extLst>
              <a:ext uri="{FF2B5EF4-FFF2-40B4-BE49-F238E27FC236}">
                <a16:creationId xmlns:a16="http://schemas.microsoft.com/office/drawing/2014/main" id="{6797C23C-2A62-D3D4-9FF0-3DAFA346FAAD}"/>
              </a:ext>
            </a:extLst>
          </p:cNvPr>
          <p:cNvSpPr txBox="1"/>
          <p:nvPr/>
        </p:nvSpPr>
        <p:spPr>
          <a:xfrm>
            <a:off x="1313242" y="3525924"/>
            <a:ext cx="80772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err="1">
                <a:ln>
                  <a:noFill/>
                </a:ln>
                <a:solidFill>
                  <a:prstClr val="white"/>
                </a:solidFill>
                <a:effectLst/>
                <a:uLnTx/>
                <a:uFillTx/>
                <a:latin typeface="メイリオ"/>
                <a:ea typeface="メイリオ"/>
                <a:cs typeface="+mn-cs"/>
              </a:rPr>
              <a:t>RiskA</a:t>
            </a:r>
            <a:endParaRPr kumimoji="1" lang="ja-JP" altLang="en-US" sz="800" b="1" i="0" u="none" strike="noStrike" kern="1200" cap="none" spc="0" normalizeH="0" baseline="0" noProof="0">
              <a:ln>
                <a:noFill/>
              </a:ln>
              <a:solidFill>
                <a:prstClr val="white"/>
              </a:solidFill>
              <a:effectLst/>
              <a:uLnTx/>
              <a:uFillTx/>
              <a:latin typeface="メイリオ"/>
              <a:ea typeface="メイリオ"/>
              <a:cs typeface="+mn-cs"/>
            </a:endParaRPr>
          </a:p>
        </p:txBody>
      </p:sp>
      <p:sp>
        <p:nvSpPr>
          <p:cNvPr id="35" name="テキスト ボックス 34">
            <a:extLst>
              <a:ext uri="{FF2B5EF4-FFF2-40B4-BE49-F238E27FC236}">
                <a16:creationId xmlns:a16="http://schemas.microsoft.com/office/drawing/2014/main" id="{0BA841E7-DAF3-6AF5-F70C-EF2097A9DC97}"/>
              </a:ext>
            </a:extLst>
          </p:cNvPr>
          <p:cNvSpPr txBox="1"/>
          <p:nvPr/>
        </p:nvSpPr>
        <p:spPr>
          <a:xfrm>
            <a:off x="2173042" y="3678072"/>
            <a:ext cx="80772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err="1">
                <a:ln>
                  <a:noFill/>
                </a:ln>
                <a:solidFill>
                  <a:prstClr val="white"/>
                </a:solidFill>
                <a:effectLst/>
                <a:uLnTx/>
                <a:uFillTx/>
                <a:latin typeface="メイリオ"/>
                <a:ea typeface="メイリオ"/>
                <a:cs typeface="+mn-cs"/>
              </a:rPr>
              <a:t>RiskB</a:t>
            </a:r>
            <a:endParaRPr kumimoji="1" lang="ja-JP" altLang="en-US" sz="800" b="1" i="0" u="none" strike="noStrike" kern="1200" cap="none" spc="0" normalizeH="0" baseline="0" noProof="0">
              <a:ln>
                <a:noFill/>
              </a:ln>
              <a:solidFill>
                <a:prstClr val="white"/>
              </a:solidFill>
              <a:effectLst/>
              <a:uLnTx/>
              <a:uFillTx/>
              <a:latin typeface="メイリオ"/>
              <a:ea typeface="メイリオ"/>
              <a:cs typeface="+mn-cs"/>
            </a:endParaRPr>
          </a:p>
        </p:txBody>
      </p:sp>
      <p:sp>
        <p:nvSpPr>
          <p:cNvPr id="36" name="テキスト ボックス 35">
            <a:extLst>
              <a:ext uri="{FF2B5EF4-FFF2-40B4-BE49-F238E27FC236}">
                <a16:creationId xmlns:a16="http://schemas.microsoft.com/office/drawing/2014/main" id="{B3B11B63-3C87-EE72-2994-B672AD0C70F1}"/>
              </a:ext>
            </a:extLst>
          </p:cNvPr>
          <p:cNvSpPr txBox="1"/>
          <p:nvPr/>
        </p:nvSpPr>
        <p:spPr>
          <a:xfrm>
            <a:off x="3028891" y="4810744"/>
            <a:ext cx="80772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err="1">
                <a:ln>
                  <a:noFill/>
                </a:ln>
                <a:solidFill>
                  <a:prstClr val="white"/>
                </a:solidFill>
                <a:effectLst/>
                <a:uLnTx/>
                <a:uFillTx/>
                <a:latin typeface="メイリオ"/>
                <a:ea typeface="メイリオ"/>
                <a:cs typeface="+mn-cs"/>
              </a:rPr>
              <a:t>RiskC</a:t>
            </a:r>
            <a:endParaRPr kumimoji="1" lang="ja-JP" altLang="en-US" sz="800" b="1" i="0" u="none" strike="noStrike" kern="1200" cap="none" spc="0" normalizeH="0" baseline="0" noProof="0">
              <a:ln>
                <a:noFill/>
              </a:ln>
              <a:solidFill>
                <a:prstClr val="white"/>
              </a:solidFill>
              <a:effectLst/>
              <a:uLnTx/>
              <a:uFillTx/>
              <a:latin typeface="メイリオ"/>
              <a:ea typeface="メイリオ"/>
              <a:cs typeface="+mn-cs"/>
            </a:endParaRPr>
          </a:p>
        </p:txBody>
      </p:sp>
      <p:sp>
        <p:nvSpPr>
          <p:cNvPr id="37" name="テキスト ボックス 36">
            <a:extLst>
              <a:ext uri="{FF2B5EF4-FFF2-40B4-BE49-F238E27FC236}">
                <a16:creationId xmlns:a16="http://schemas.microsoft.com/office/drawing/2014/main" id="{36F4EC79-ABEE-DDD1-117A-0BAE1F1D2D52}"/>
              </a:ext>
            </a:extLst>
          </p:cNvPr>
          <p:cNvSpPr txBox="1"/>
          <p:nvPr/>
        </p:nvSpPr>
        <p:spPr>
          <a:xfrm>
            <a:off x="3888691" y="5012616"/>
            <a:ext cx="80772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err="1">
                <a:ln>
                  <a:noFill/>
                </a:ln>
                <a:solidFill>
                  <a:prstClr val="white"/>
                </a:solidFill>
                <a:effectLst/>
                <a:uLnTx/>
                <a:uFillTx/>
                <a:latin typeface="メイリオ"/>
                <a:ea typeface="メイリオ"/>
                <a:cs typeface="+mn-cs"/>
              </a:rPr>
              <a:t>RiskD</a:t>
            </a:r>
            <a:endParaRPr kumimoji="1" lang="ja-JP" altLang="en-US" sz="800" b="1" i="0" u="none" strike="noStrike" kern="1200" cap="none" spc="0" normalizeH="0" baseline="0" noProof="0">
              <a:ln>
                <a:noFill/>
              </a:ln>
              <a:solidFill>
                <a:prstClr val="white"/>
              </a:solidFill>
              <a:effectLst/>
              <a:uLnTx/>
              <a:uFillTx/>
              <a:latin typeface="メイリオ"/>
              <a:ea typeface="メイリオ"/>
              <a:cs typeface="+mn-cs"/>
            </a:endParaRPr>
          </a:p>
        </p:txBody>
      </p:sp>
      <p:sp>
        <p:nvSpPr>
          <p:cNvPr id="38" name="テキスト ボックス 37">
            <a:extLst>
              <a:ext uri="{FF2B5EF4-FFF2-40B4-BE49-F238E27FC236}">
                <a16:creationId xmlns:a16="http://schemas.microsoft.com/office/drawing/2014/main" id="{42ED6585-743D-725A-C586-99C46356023E}"/>
              </a:ext>
            </a:extLst>
          </p:cNvPr>
          <p:cNvSpPr txBox="1"/>
          <p:nvPr/>
        </p:nvSpPr>
        <p:spPr>
          <a:xfrm>
            <a:off x="4752270" y="4061394"/>
            <a:ext cx="80772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err="1">
                <a:ln>
                  <a:noFill/>
                </a:ln>
                <a:solidFill>
                  <a:prstClr val="white"/>
                </a:solidFill>
                <a:effectLst/>
                <a:uLnTx/>
                <a:uFillTx/>
                <a:latin typeface="メイリオ"/>
                <a:ea typeface="メイリオ"/>
                <a:cs typeface="+mn-cs"/>
              </a:rPr>
              <a:t>RiskE</a:t>
            </a:r>
            <a:endParaRPr kumimoji="1" lang="ja-JP" altLang="en-US" sz="800" b="1"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62" name="図 61">
            <a:extLst>
              <a:ext uri="{FF2B5EF4-FFF2-40B4-BE49-F238E27FC236}">
                <a16:creationId xmlns:a16="http://schemas.microsoft.com/office/drawing/2014/main" id="{5FB92EA2-09A9-49B2-4DE6-8E9F40C35B1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488595" y="5645527"/>
            <a:ext cx="432000" cy="432000"/>
          </a:xfrm>
          <a:prstGeom prst="rect">
            <a:avLst/>
          </a:prstGeom>
        </p:spPr>
      </p:pic>
      <p:pic>
        <p:nvPicPr>
          <p:cNvPr id="63" name="図 62">
            <a:extLst>
              <a:ext uri="{FF2B5EF4-FFF2-40B4-BE49-F238E27FC236}">
                <a16:creationId xmlns:a16="http://schemas.microsoft.com/office/drawing/2014/main" id="{E6D7467E-0763-B194-949E-0B18BF36A4F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354549" y="5645866"/>
            <a:ext cx="432000" cy="432000"/>
          </a:xfrm>
          <a:prstGeom prst="rect">
            <a:avLst/>
          </a:prstGeom>
        </p:spPr>
      </p:pic>
      <p:pic>
        <p:nvPicPr>
          <p:cNvPr id="64" name="図 63">
            <a:extLst>
              <a:ext uri="{FF2B5EF4-FFF2-40B4-BE49-F238E27FC236}">
                <a16:creationId xmlns:a16="http://schemas.microsoft.com/office/drawing/2014/main" id="{3B5DA78C-8B44-C7FE-93D6-515104442925}"/>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220503" y="5645866"/>
            <a:ext cx="432000" cy="432000"/>
          </a:xfrm>
          <a:prstGeom prst="rect">
            <a:avLst/>
          </a:prstGeom>
        </p:spPr>
      </p:pic>
      <p:pic>
        <p:nvPicPr>
          <p:cNvPr id="65" name="図 64">
            <a:extLst>
              <a:ext uri="{FF2B5EF4-FFF2-40B4-BE49-F238E27FC236}">
                <a16:creationId xmlns:a16="http://schemas.microsoft.com/office/drawing/2014/main" id="{7DC71F4C-ECD3-B966-E287-C3107082C306}"/>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086457" y="5645866"/>
            <a:ext cx="432000" cy="432000"/>
          </a:xfrm>
          <a:prstGeom prst="rect">
            <a:avLst/>
          </a:prstGeom>
        </p:spPr>
      </p:pic>
      <p:pic>
        <p:nvPicPr>
          <p:cNvPr id="66" name="図 65">
            <a:extLst>
              <a:ext uri="{FF2B5EF4-FFF2-40B4-BE49-F238E27FC236}">
                <a16:creationId xmlns:a16="http://schemas.microsoft.com/office/drawing/2014/main" id="{DF7DF04E-D790-C2BF-55EB-A0246D8B12A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952412" y="5645866"/>
            <a:ext cx="432000" cy="432000"/>
          </a:xfrm>
          <a:prstGeom prst="rect">
            <a:avLst/>
          </a:prstGeom>
        </p:spPr>
      </p:pic>
    </p:spTree>
    <p:extLst>
      <p:ext uri="{BB962C8B-B14F-4D97-AF65-F5344CB8AC3E}">
        <p14:creationId xmlns:p14="http://schemas.microsoft.com/office/powerpoint/2010/main" val="3176623661"/>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F0242CD7-02F6-A652-A753-E30B25E7F1F4}"/>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11</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9" name="テキスト プレースホルダー 2">
            <a:extLst>
              <a:ext uri="{FF2B5EF4-FFF2-40B4-BE49-F238E27FC236}">
                <a16:creationId xmlns:a16="http://schemas.microsoft.com/office/drawing/2014/main" id="{012ED09A-C546-F0F5-C9C6-55AF9BEC4804}"/>
              </a:ext>
            </a:extLst>
          </p:cNvPr>
          <p:cNvSpPr>
            <a:spLocks noGrp="1"/>
          </p:cNvSpPr>
          <p:nvPr>
            <p:ph type="body" sz="quarter" idx="14"/>
          </p:nvPr>
        </p:nvSpPr>
        <p:spPr>
          <a:xfrm>
            <a:off x="1123950" y="1457325"/>
            <a:ext cx="5111250" cy="381000"/>
          </a:xfrm>
        </p:spPr>
        <p:txBody>
          <a:bodyPr/>
          <a:lstStyle/>
          <a:p>
            <a:r>
              <a:rPr lang="en-US" altLang="ja-JP"/>
              <a:t>11-</a:t>
            </a:r>
            <a:r>
              <a:rPr kumimoji="1" lang="en-US" altLang="ja-JP"/>
              <a:t>2-4. </a:t>
            </a:r>
            <a:r>
              <a:rPr kumimoji="1" lang="ja-JP" altLang="en-US"/>
              <a:t>リスクの評価</a:t>
            </a:r>
          </a:p>
        </p:txBody>
      </p:sp>
      <p:sp>
        <p:nvSpPr>
          <p:cNvPr id="4" name="テキスト プレースホルダー 2">
            <a:extLst>
              <a:ext uri="{FF2B5EF4-FFF2-40B4-BE49-F238E27FC236}">
                <a16:creationId xmlns:a16="http://schemas.microsoft.com/office/drawing/2014/main" id="{1D74BBDE-A093-46C9-CB72-E3928C54B6E3}"/>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11</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リスクマネジメント</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11-2.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リスクマネジメント：リスクアセスメント</a:t>
            </a:r>
          </a:p>
        </p:txBody>
      </p:sp>
      <p:sp>
        <p:nvSpPr>
          <p:cNvPr id="2" name="正方形/長方形 1">
            <a:extLst>
              <a:ext uri="{FF2B5EF4-FFF2-40B4-BE49-F238E27FC236}">
                <a16:creationId xmlns:a16="http://schemas.microsoft.com/office/drawing/2014/main" id="{DE3E6DFD-5DC6-21DC-0D35-7D5544D320A2}"/>
              </a:ext>
            </a:extLst>
          </p:cNvPr>
          <p:cNvSpPr/>
          <p:nvPr/>
        </p:nvSpPr>
        <p:spPr>
          <a:xfrm>
            <a:off x="639424" y="6583620"/>
            <a:ext cx="5612400" cy="2449765"/>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3" name="表 20">
            <a:extLst>
              <a:ext uri="{FF2B5EF4-FFF2-40B4-BE49-F238E27FC236}">
                <a16:creationId xmlns:a16="http://schemas.microsoft.com/office/drawing/2014/main" id="{431D1464-35CB-9463-77D2-12BE46B7E6B1}"/>
              </a:ext>
            </a:extLst>
          </p:cNvPr>
          <p:cNvGraphicFramePr>
            <a:graphicFrameLocks noGrp="1"/>
          </p:cNvGraphicFramePr>
          <p:nvPr/>
        </p:nvGraphicFramePr>
        <p:xfrm>
          <a:off x="1215349" y="6668859"/>
          <a:ext cx="4842483" cy="2003143"/>
        </p:xfrm>
        <a:graphic>
          <a:graphicData uri="http://schemas.openxmlformats.org/drawingml/2006/table">
            <a:tbl>
              <a:tblPr firstRow="1" bandRow="1">
                <a:tableStyleId>{5C22544A-7EE6-4342-B048-85BDC9FD1C3A}</a:tableStyleId>
              </a:tblPr>
              <a:tblGrid>
                <a:gridCol w="4842483">
                  <a:extLst>
                    <a:ext uri="{9D8B030D-6E8A-4147-A177-3AD203B41FA5}">
                      <a16:colId xmlns:a16="http://schemas.microsoft.com/office/drawing/2014/main" val="3107200634"/>
                    </a:ext>
                  </a:extLst>
                </a:gridCol>
              </a:tblGrid>
              <a:tr h="2003143">
                <a:tc>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48814819"/>
                  </a:ext>
                </a:extLst>
              </a:tr>
            </a:tbl>
          </a:graphicData>
        </a:graphic>
      </p:graphicFrame>
      <p:grpSp>
        <p:nvGrpSpPr>
          <p:cNvPr id="6" name="グループ化 5">
            <a:extLst>
              <a:ext uri="{FF2B5EF4-FFF2-40B4-BE49-F238E27FC236}">
                <a16:creationId xmlns:a16="http://schemas.microsoft.com/office/drawing/2014/main" id="{744DAD51-CE02-EDC8-2424-08D088C00CDB}"/>
              </a:ext>
            </a:extLst>
          </p:cNvPr>
          <p:cNvGrpSpPr/>
          <p:nvPr/>
        </p:nvGrpSpPr>
        <p:grpSpPr>
          <a:xfrm>
            <a:off x="1285336" y="6662645"/>
            <a:ext cx="4727271" cy="1907886"/>
            <a:chOff x="856822" y="2539008"/>
            <a:chExt cx="4114967" cy="2464156"/>
          </a:xfrm>
        </p:grpSpPr>
        <p:sp>
          <p:nvSpPr>
            <p:cNvPr id="7" name="四角形: 角を丸くする 6">
              <a:extLst>
                <a:ext uri="{FF2B5EF4-FFF2-40B4-BE49-F238E27FC236}">
                  <a16:creationId xmlns:a16="http://schemas.microsoft.com/office/drawing/2014/main" id="{B5708625-B106-C1B1-86F2-2B9CAD0234FB}"/>
                </a:ext>
              </a:extLst>
            </p:cNvPr>
            <p:cNvSpPr/>
            <p:nvPr/>
          </p:nvSpPr>
          <p:spPr>
            <a:xfrm>
              <a:off x="856822" y="2539862"/>
              <a:ext cx="2675873" cy="1269430"/>
            </a:xfrm>
            <a:prstGeom prst="roundRect">
              <a:avLst/>
            </a:prstGeom>
            <a:solidFill>
              <a:srgbClr val="FF7C80"/>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低減</a:t>
              </a: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（適切な管理策の適用）</a:t>
              </a:r>
            </a:p>
          </p:txBody>
        </p:sp>
        <p:sp>
          <p:nvSpPr>
            <p:cNvPr id="8" name="四角形: 角を丸くする 7">
              <a:extLst>
                <a:ext uri="{FF2B5EF4-FFF2-40B4-BE49-F238E27FC236}">
                  <a16:creationId xmlns:a16="http://schemas.microsoft.com/office/drawing/2014/main" id="{661D1C97-5ACF-4C40-346C-DFF0E76097C6}"/>
                </a:ext>
              </a:extLst>
            </p:cNvPr>
            <p:cNvSpPr/>
            <p:nvPr/>
          </p:nvSpPr>
          <p:spPr>
            <a:xfrm>
              <a:off x="3593618" y="2539008"/>
              <a:ext cx="1378171" cy="1269430"/>
            </a:xfrm>
            <a:prstGeom prst="roundRect">
              <a:avLst/>
            </a:prstGeom>
            <a:solidFill>
              <a:srgbClr val="C6FBAB"/>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回避</a:t>
              </a:r>
            </a:p>
          </p:txBody>
        </p:sp>
        <p:sp>
          <p:nvSpPr>
            <p:cNvPr id="9" name="四角形: 角を丸くする 8">
              <a:extLst>
                <a:ext uri="{FF2B5EF4-FFF2-40B4-BE49-F238E27FC236}">
                  <a16:creationId xmlns:a16="http://schemas.microsoft.com/office/drawing/2014/main" id="{B983781C-D5E8-9519-EE87-A3012820FEBD}"/>
                </a:ext>
              </a:extLst>
            </p:cNvPr>
            <p:cNvSpPr/>
            <p:nvPr/>
          </p:nvSpPr>
          <p:spPr>
            <a:xfrm>
              <a:off x="856822" y="3884421"/>
              <a:ext cx="1711717" cy="1118743"/>
            </a:xfrm>
            <a:prstGeom prst="roundRect">
              <a:avLst/>
            </a:prstGeom>
            <a:solidFill>
              <a:schemeClr val="accent1">
                <a:lumMod val="40000"/>
                <a:lumOff val="6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保有（受容）</a:t>
              </a:r>
            </a:p>
          </p:txBody>
        </p:sp>
        <p:sp>
          <p:nvSpPr>
            <p:cNvPr id="10" name="四角形: 角を丸くする 9">
              <a:extLst>
                <a:ext uri="{FF2B5EF4-FFF2-40B4-BE49-F238E27FC236}">
                  <a16:creationId xmlns:a16="http://schemas.microsoft.com/office/drawing/2014/main" id="{5A91F5D9-02B1-4F90-C6E1-AD0868EB9E6C}"/>
                </a:ext>
              </a:extLst>
            </p:cNvPr>
            <p:cNvSpPr/>
            <p:nvPr/>
          </p:nvSpPr>
          <p:spPr>
            <a:xfrm>
              <a:off x="2657475" y="3884421"/>
              <a:ext cx="2314313" cy="1118743"/>
            </a:xfrm>
            <a:prstGeom prst="roundRect">
              <a:avLst/>
            </a:prstGeom>
            <a:solidFill>
              <a:schemeClr val="accent4">
                <a:lumMod val="40000"/>
                <a:lumOff val="6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移転</a:t>
              </a:r>
            </a:p>
          </p:txBody>
        </p:sp>
      </p:grpSp>
      <p:cxnSp>
        <p:nvCxnSpPr>
          <p:cNvPr id="11" name="直線矢印コネクタ 10">
            <a:extLst>
              <a:ext uri="{FF2B5EF4-FFF2-40B4-BE49-F238E27FC236}">
                <a16:creationId xmlns:a16="http://schemas.microsoft.com/office/drawing/2014/main" id="{6D17CC8F-AA63-F6BD-AE54-9EE7CE7EAE56}"/>
              </a:ext>
            </a:extLst>
          </p:cNvPr>
          <p:cNvCxnSpPr>
            <a:cxnSpLocks/>
            <a:endCxn id="14" idx="1"/>
          </p:cNvCxnSpPr>
          <p:nvPr/>
        </p:nvCxnSpPr>
        <p:spPr>
          <a:xfrm>
            <a:off x="1247285" y="8773652"/>
            <a:ext cx="4635930" cy="5649"/>
          </a:xfrm>
          <a:prstGeom prst="straightConnector1">
            <a:avLst/>
          </a:prstGeom>
          <a:ln>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2" name="直線矢印コネクタ 11">
            <a:extLst>
              <a:ext uri="{FF2B5EF4-FFF2-40B4-BE49-F238E27FC236}">
                <a16:creationId xmlns:a16="http://schemas.microsoft.com/office/drawing/2014/main" id="{03ACB6FD-176D-010D-3AD6-3426AECC5292}"/>
              </a:ext>
            </a:extLst>
          </p:cNvPr>
          <p:cNvCxnSpPr>
            <a:cxnSpLocks/>
            <a:endCxn id="15" idx="2"/>
          </p:cNvCxnSpPr>
          <p:nvPr/>
        </p:nvCxnSpPr>
        <p:spPr>
          <a:xfrm flipV="1">
            <a:off x="1079040" y="6837475"/>
            <a:ext cx="0" cy="1771285"/>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13" name="テキスト ボックス 12">
            <a:extLst>
              <a:ext uri="{FF2B5EF4-FFF2-40B4-BE49-F238E27FC236}">
                <a16:creationId xmlns:a16="http://schemas.microsoft.com/office/drawing/2014/main" id="{EC68FC8C-B0F2-0601-984F-D11BDBD1EED8}"/>
              </a:ext>
            </a:extLst>
          </p:cNvPr>
          <p:cNvSpPr txBox="1"/>
          <p:nvPr/>
        </p:nvSpPr>
        <p:spPr>
          <a:xfrm>
            <a:off x="754515" y="8672344"/>
            <a:ext cx="64905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低い</a:t>
            </a:r>
          </a:p>
        </p:txBody>
      </p:sp>
      <p:sp>
        <p:nvSpPr>
          <p:cNvPr id="14" name="テキスト ボックス 13">
            <a:extLst>
              <a:ext uri="{FF2B5EF4-FFF2-40B4-BE49-F238E27FC236}">
                <a16:creationId xmlns:a16="http://schemas.microsoft.com/office/drawing/2014/main" id="{1DABB9DA-8B1B-76D0-F39C-8EC6F19714EC}"/>
              </a:ext>
            </a:extLst>
          </p:cNvPr>
          <p:cNvSpPr txBox="1"/>
          <p:nvPr/>
        </p:nvSpPr>
        <p:spPr>
          <a:xfrm>
            <a:off x="5883215" y="8671579"/>
            <a:ext cx="39642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高い</a:t>
            </a:r>
          </a:p>
        </p:txBody>
      </p:sp>
      <p:sp>
        <p:nvSpPr>
          <p:cNvPr id="15" name="テキスト ボックス 14">
            <a:extLst>
              <a:ext uri="{FF2B5EF4-FFF2-40B4-BE49-F238E27FC236}">
                <a16:creationId xmlns:a16="http://schemas.microsoft.com/office/drawing/2014/main" id="{AD5B128F-0D0F-1F72-CC3A-8FEE12E6CDB2}"/>
              </a:ext>
            </a:extLst>
          </p:cNvPr>
          <p:cNvSpPr txBox="1"/>
          <p:nvPr/>
        </p:nvSpPr>
        <p:spPr>
          <a:xfrm>
            <a:off x="754515" y="6622031"/>
            <a:ext cx="64905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高い</a:t>
            </a:r>
          </a:p>
        </p:txBody>
      </p:sp>
      <p:sp>
        <p:nvSpPr>
          <p:cNvPr id="16" name="テキスト ボックス 15">
            <a:extLst>
              <a:ext uri="{FF2B5EF4-FFF2-40B4-BE49-F238E27FC236}">
                <a16:creationId xmlns:a16="http://schemas.microsoft.com/office/drawing/2014/main" id="{FC1E8452-F8A4-3A57-9353-55D5DEEBB2BF}"/>
              </a:ext>
            </a:extLst>
          </p:cNvPr>
          <p:cNvSpPr txBox="1"/>
          <p:nvPr/>
        </p:nvSpPr>
        <p:spPr>
          <a:xfrm>
            <a:off x="3204522" y="8814415"/>
            <a:ext cx="649050"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prstClr val="black"/>
                </a:solidFill>
                <a:effectLst/>
                <a:uLnTx/>
                <a:uFillTx/>
                <a:latin typeface="メイリオ"/>
                <a:ea typeface="メイリオ"/>
                <a:cs typeface="+mn-cs"/>
              </a:rPr>
              <a:t>重要度</a:t>
            </a:r>
          </a:p>
        </p:txBody>
      </p:sp>
      <p:sp>
        <p:nvSpPr>
          <p:cNvPr id="17" name="テキスト ボックス 16">
            <a:extLst>
              <a:ext uri="{FF2B5EF4-FFF2-40B4-BE49-F238E27FC236}">
                <a16:creationId xmlns:a16="http://schemas.microsoft.com/office/drawing/2014/main" id="{9B064772-1E49-8462-F619-59BECB07BEE8}"/>
              </a:ext>
            </a:extLst>
          </p:cNvPr>
          <p:cNvSpPr txBox="1"/>
          <p:nvPr/>
        </p:nvSpPr>
        <p:spPr>
          <a:xfrm>
            <a:off x="826046" y="7162845"/>
            <a:ext cx="246345" cy="116955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a:ln>
                  <a:noFill/>
                </a:ln>
                <a:solidFill>
                  <a:prstClr val="black"/>
                </a:solidFill>
                <a:effectLst/>
                <a:uLnTx/>
                <a:uFillTx/>
                <a:latin typeface="メイリオ"/>
                <a:ea typeface="メイリオ"/>
                <a:cs typeface="+mn-cs"/>
              </a:rPr>
              <a:t>被害発生可能性</a:t>
            </a:r>
            <a:endParaRPr kumimoji="1" lang="ja-JP" altLang="en-US" sz="10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8" name="テキスト ボックス 17">
            <a:extLst>
              <a:ext uri="{FF2B5EF4-FFF2-40B4-BE49-F238E27FC236}">
                <a16:creationId xmlns:a16="http://schemas.microsoft.com/office/drawing/2014/main" id="{8A4AED2E-97DF-CB90-E3F3-2AD045CAD277}"/>
              </a:ext>
            </a:extLst>
          </p:cNvPr>
          <p:cNvSpPr txBox="1"/>
          <p:nvPr/>
        </p:nvSpPr>
        <p:spPr>
          <a:xfrm>
            <a:off x="619048" y="2277007"/>
            <a:ext cx="5616150" cy="4154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　「重要度」 </a:t>
            </a:r>
            <a:r>
              <a:rPr kumimoji="0" lang="en-US" altLang="ja-JP" sz="1050" b="0" i="0" u="none" strike="noStrike" kern="1200" cap="none" spc="0" normalizeH="0" baseline="0" noProof="0">
                <a:ln>
                  <a:noFill/>
                </a:ln>
                <a:solidFill>
                  <a:srgbClr val="333333"/>
                </a:solidFill>
                <a:effectLst/>
                <a:uLnTx/>
                <a:uFillTx/>
                <a:latin typeface="メイリオ"/>
                <a:ea typeface="メイリオ"/>
                <a:cs typeface="+mn-cs"/>
              </a:rPr>
              <a:t>× </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「被害発生可能性」でリスクレベルを算出し、リスク評価を行います。例として、算出したリスクレベルを以下の表に当てはめて行います。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p:txBody>
      </p:sp>
      <p:sp>
        <p:nvSpPr>
          <p:cNvPr id="19" name="テキスト ボックス 18">
            <a:extLst>
              <a:ext uri="{FF2B5EF4-FFF2-40B4-BE49-F238E27FC236}">
                <a16:creationId xmlns:a16="http://schemas.microsoft.com/office/drawing/2014/main" id="{595310AB-8A75-23CD-9D95-000C6C9FFE25}"/>
              </a:ext>
            </a:extLst>
          </p:cNvPr>
          <p:cNvSpPr txBox="1"/>
          <p:nvPr/>
        </p:nvSpPr>
        <p:spPr>
          <a:xfrm>
            <a:off x="639424" y="5856297"/>
            <a:ext cx="5592022" cy="73866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また、情報セキュリティリスクの場合、以下の図で示す考え方をすることが多いです。以下の図では、発生頻度が高く被害が非常に大きいものについては「回避」、発生頻度は低いが被害が大きいものについては「移転」、発生頻度は高いが被害が大きくないものについては「低減」を検討するという考え方を示しています。</a:t>
            </a:r>
            <a:endParaRPr kumimoji="0"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2" name="テキスト ボックス 21">
            <a:extLst>
              <a:ext uri="{FF2B5EF4-FFF2-40B4-BE49-F238E27FC236}">
                <a16:creationId xmlns:a16="http://schemas.microsoft.com/office/drawing/2014/main" id="{E2822916-9D7F-E736-2D3A-8487005D1955}"/>
              </a:ext>
            </a:extLst>
          </p:cNvPr>
          <p:cNvSpPr txBox="1"/>
          <p:nvPr/>
        </p:nvSpPr>
        <p:spPr>
          <a:xfrm>
            <a:off x="619048" y="9022233"/>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51.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情報セキュリティリスクの考え方</a:t>
            </a:r>
            <a:b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b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JNSA.”2-4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リスクアセスメントとリスク対応</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rPr>
              <a:t>https://www.jnsa.org/ikusei/01/02-04.html</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（参照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2023-09-21</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p>
        </p:txBody>
      </p:sp>
      <p:graphicFrame>
        <p:nvGraphicFramePr>
          <p:cNvPr id="26" name="表 7">
            <a:extLst>
              <a:ext uri="{FF2B5EF4-FFF2-40B4-BE49-F238E27FC236}">
                <a16:creationId xmlns:a16="http://schemas.microsoft.com/office/drawing/2014/main" id="{55856A0E-A4FA-9CA3-A77A-ACD625683015}"/>
              </a:ext>
            </a:extLst>
          </p:cNvPr>
          <p:cNvGraphicFramePr>
            <a:graphicFrameLocks noGrp="1"/>
          </p:cNvGraphicFramePr>
          <p:nvPr/>
        </p:nvGraphicFramePr>
        <p:xfrm>
          <a:off x="622800" y="2691677"/>
          <a:ext cx="5612400" cy="1143000"/>
        </p:xfrm>
        <a:graphic>
          <a:graphicData uri="http://schemas.openxmlformats.org/drawingml/2006/table">
            <a:tbl>
              <a:tblPr firstRow="1" bandRow="1">
                <a:tableStyleId>{5C22544A-7EE6-4342-B048-85BDC9FD1C3A}</a:tableStyleId>
              </a:tblPr>
              <a:tblGrid>
                <a:gridCol w="773068">
                  <a:extLst>
                    <a:ext uri="{9D8B030D-6E8A-4147-A177-3AD203B41FA5}">
                      <a16:colId xmlns:a16="http://schemas.microsoft.com/office/drawing/2014/main" val="4110294333"/>
                    </a:ext>
                  </a:extLst>
                </a:gridCol>
                <a:gridCol w="1209833">
                  <a:extLst>
                    <a:ext uri="{9D8B030D-6E8A-4147-A177-3AD203B41FA5}">
                      <a16:colId xmlns:a16="http://schemas.microsoft.com/office/drawing/2014/main" val="4082009998"/>
                    </a:ext>
                  </a:extLst>
                </a:gridCol>
                <a:gridCol w="1209833">
                  <a:extLst>
                    <a:ext uri="{9D8B030D-6E8A-4147-A177-3AD203B41FA5}">
                      <a16:colId xmlns:a16="http://schemas.microsoft.com/office/drawing/2014/main" val="2226476822"/>
                    </a:ext>
                  </a:extLst>
                </a:gridCol>
                <a:gridCol w="1209833">
                  <a:extLst>
                    <a:ext uri="{9D8B030D-6E8A-4147-A177-3AD203B41FA5}">
                      <a16:colId xmlns:a16="http://schemas.microsoft.com/office/drawing/2014/main" val="1716364251"/>
                    </a:ext>
                  </a:extLst>
                </a:gridCol>
                <a:gridCol w="1209833">
                  <a:extLst>
                    <a:ext uri="{9D8B030D-6E8A-4147-A177-3AD203B41FA5}">
                      <a16:colId xmlns:a16="http://schemas.microsoft.com/office/drawing/2014/main" val="2374662465"/>
                    </a:ext>
                  </a:extLst>
                </a:gridCol>
              </a:tblGrid>
              <a:tr h="157093">
                <a:tc rowSpan="2" gridSpan="2">
                  <a:txBody>
                    <a:bodyPr/>
                    <a:lstStyle/>
                    <a:p>
                      <a:pPr algn="ctr"/>
                      <a:r>
                        <a:rPr kumimoji="1" lang="ja-JP" altLang="en-US" sz="900">
                          <a:solidFill>
                            <a:schemeClr val="tx1"/>
                          </a:solidFill>
                        </a:rPr>
                        <a:t>リスクレベル</a:t>
                      </a:r>
                      <a:endParaRPr kumimoji="1" lang="en-US" altLang="ja-JP" sz="900">
                        <a:solidFill>
                          <a:schemeClr val="tx1"/>
                        </a:solidFill>
                      </a:endParaRPr>
                    </a:p>
                    <a:p>
                      <a:pPr algn="ctr"/>
                      <a:r>
                        <a:rPr kumimoji="1" lang="ja-JP" altLang="en-US" sz="900">
                          <a:solidFill>
                            <a:schemeClr val="tx1"/>
                          </a:solidFill>
                        </a:rPr>
                        <a:t>評価値</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algn="ctr"/>
                      <a:r>
                        <a:rPr kumimoji="1" lang="ja-JP" altLang="en-US" sz="900">
                          <a:solidFill>
                            <a:schemeClr val="bg1"/>
                          </a:solidFill>
                        </a:rPr>
                        <a:t>被害発生可能性</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hMerge="1">
                  <a:txBody>
                    <a:bodyPr/>
                    <a:lstStyle/>
                    <a:p>
                      <a:endParaRPr kumimoji="1" lang="ja-JP" altLang="en-US" sz="12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sz="12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12919524"/>
                  </a:ext>
                </a:extLst>
              </a:tr>
              <a:tr h="157093">
                <a:tc gridSpan="2"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900">
                          <a:solidFill>
                            <a:schemeClr val="tx1"/>
                          </a:solidFill>
                        </a:rPr>
                        <a:t>3</a:t>
                      </a:r>
                      <a:endParaRPr kumimoji="1" lang="ja-JP" altLang="en-US" sz="9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kumimoji="1" lang="en-US" altLang="ja-JP" sz="900">
                          <a:solidFill>
                            <a:schemeClr val="tx1"/>
                          </a:solidFill>
                        </a:rPr>
                        <a:t>2</a:t>
                      </a:r>
                      <a:endParaRPr kumimoji="1" lang="ja-JP" altLang="en-US" sz="9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kumimoji="1" lang="en-US" altLang="ja-JP" sz="900">
                          <a:solidFill>
                            <a:schemeClr val="tx1"/>
                          </a:solidFill>
                        </a:rPr>
                        <a:t>1</a:t>
                      </a:r>
                      <a:endParaRPr kumimoji="1" lang="ja-JP" altLang="en-US" sz="9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897710388"/>
                  </a:ext>
                </a:extLst>
              </a:tr>
              <a:tr h="157093">
                <a:tc rowSpan="3">
                  <a:txBody>
                    <a:bodyPr/>
                    <a:lstStyle/>
                    <a:p>
                      <a:pPr algn="ctr"/>
                      <a:r>
                        <a:rPr kumimoji="1" lang="ja-JP" altLang="en-US" sz="900" b="1">
                          <a:solidFill>
                            <a:schemeClr val="bg1"/>
                          </a:solidFill>
                        </a:rPr>
                        <a:t>重要度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kumimoji="1" lang="en-US" altLang="ja-JP" sz="900">
                          <a:solidFill>
                            <a:schemeClr val="tx1"/>
                          </a:solidFill>
                        </a:rPr>
                        <a:t>3</a:t>
                      </a:r>
                      <a:endParaRPr kumimoji="1" lang="ja-JP" altLang="en-US" sz="9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kumimoji="1" lang="en-US" altLang="ja-JP" sz="900">
                          <a:solidFill>
                            <a:schemeClr val="tx1"/>
                          </a:solidFill>
                        </a:rPr>
                        <a:t>9</a:t>
                      </a:r>
                      <a:endParaRPr kumimoji="1" lang="ja-JP" altLang="en-US" sz="9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p>
                      <a:pPr algn="ctr"/>
                      <a:r>
                        <a:rPr kumimoji="1" lang="en-US" altLang="ja-JP" sz="900">
                          <a:solidFill>
                            <a:schemeClr val="tx1"/>
                          </a:solidFill>
                        </a:rPr>
                        <a:t>6</a:t>
                      </a:r>
                      <a:endParaRPr kumimoji="1" lang="ja-JP" altLang="en-US" sz="9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p>
                      <a:pPr algn="ctr"/>
                      <a:r>
                        <a:rPr kumimoji="1" lang="en-US" altLang="ja-JP" sz="900">
                          <a:solidFill>
                            <a:schemeClr val="tx1"/>
                          </a:solidFill>
                        </a:rPr>
                        <a:t>3</a:t>
                      </a:r>
                      <a:endParaRPr kumimoji="1" lang="ja-JP" altLang="en-US" sz="9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extLst>
                  <a:ext uri="{0D108BD9-81ED-4DB2-BD59-A6C34878D82A}">
                    <a16:rowId xmlns:a16="http://schemas.microsoft.com/office/drawing/2014/main" val="4220255822"/>
                  </a:ext>
                </a:extLst>
              </a:tr>
              <a:tr h="157093">
                <a:tc vMerge="1">
                  <a:txBody>
                    <a:bodyPr/>
                    <a:lstStyle/>
                    <a:p>
                      <a:pPr algn="ctr"/>
                      <a:endParaRPr kumimoji="1" lang="ja-JP" altLang="en-US" sz="12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900">
                          <a:solidFill>
                            <a:schemeClr val="tx1"/>
                          </a:solidFill>
                        </a:rPr>
                        <a:t>2</a:t>
                      </a:r>
                      <a:endParaRPr kumimoji="1" lang="ja-JP" altLang="en-US" sz="9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kumimoji="1" lang="en-US" altLang="ja-JP" sz="900">
                          <a:solidFill>
                            <a:schemeClr val="tx1"/>
                          </a:solidFill>
                        </a:rPr>
                        <a:t>6</a:t>
                      </a:r>
                      <a:endParaRPr kumimoji="1" lang="ja-JP" altLang="en-US" sz="9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p>
                      <a:pPr algn="ctr"/>
                      <a:r>
                        <a:rPr kumimoji="1" lang="en-US" altLang="ja-JP" sz="900">
                          <a:solidFill>
                            <a:schemeClr val="tx1"/>
                          </a:solidFill>
                        </a:rPr>
                        <a:t>4</a:t>
                      </a:r>
                      <a:endParaRPr kumimoji="1" lang="ja-JP" altLang="en-US" sz="9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r>
                        <a:rPr kumimoji="1" lang="en-US" altLang="ja-JP" sz="900">
                          <a:solidFill>
                            <a:schemeClr val="tx1"/>
                          </a:solidFill>
                        </a:rPr>
                        <a:t>2</a:t>
                      </a:r>
                      <a:endParaRPr kumimoji="1" lang="ja-JP" altLang="en-US" sz="9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2064024129"/>
                  </a:ext>
                </a:extLst>
              </a:tr>
              <a:tr h="157093">
                <a:tc vMerge="1">
                  <a:txBody>
                    <a:bodyPr/>
                    <a:lstStyle/>
                    <a:p>
                      <a:pPr algn="ctr"/>
                      <a:endParaRPr kumimoji="1" lang="ja-JP" altLang="en-US" sz="12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900">
                          <a:solidFill>
                            <a:schemeClr val="tx1"/>
                          </a:solidFill>
                        </a:rPr>
                        <a:t>1</a:t>
                      </a:r>
                      <a:endParaRPr kumimoji="1" lang="ja-JP" altLang="en-US" sz="9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kumimoji="1" lang="en-US" altLang="ja-JP" sz="900">
                          <a:solidFill>
                            <a:schemeClr val="tx1"/>
                          </a:solidFill>
                        </a:rPr>
                        <a:t>3</a:t>
                      </a:r>
                      <a:endParaRPr kumimoji="1" lang="ja-JP" altLang="en-US" sz="9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r>
                        <a:rPr kumimoji="1" lang="en-US" altLang="ja-JP" sz="900">
                          <a:solidFill>
                            <a:schemeClr val="tx1"/>
                          </a:solidFill>
                        </a:rPr>
                        <a:t>2</a:t>
                      </a:r>
                      <a:endParaRPr kumimoji="1" lang="ja-JP" altLang="en-US" sz="9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en-US" altLang="ja-JP" sz="900">
                          <a:solidFill>
                            <a:schemeClr val="tx1"/>
                          </a:solidFill>
                        </a:rPr>
                        <a:t>1</a:t>
                      </a:r>
                      <a:endParaRPr kumimoji="1" lang="ja-JP" altLang="en-US" sz="9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884476671"/>
                  </a:ext>
                </a:extLst>
              </a:tr>
            </a:tbl>
          </a:graphicData>
        </a:graphic>
      </p:graphicFrame>
      <p:graphicFrame>
        <p:nvGraphicFramePr>
          <p:cNvPr id="27" name="表 26">
            <a:extLst>
              <a:ext uri="{FF2B5EF4-FFF2-40B4-BE49-F238E27FC236}">
                <a16:creationId xmlns:a16="http://schemas.microsoft.com/office/drawing/2014/main" id="{27FE7525-610E-C197-42C6-8A727ABF80E2}"/>
              </a:ext>
            </a:extLst>
          </p:cNvPr>
          <p:cNvGraphicFramePr>
            <a:graphicFrameLocks noGrp="1"/>
          </p:cNvGraphicFramePr>
          <p:nvPr>
            <p:extLst>
              <p:ext uri="{D42A27DB-BD31-4B8C-83A1-F6EECF244321}">
                <p14:modId xmlns:p14="http://schemas.microsoft.com/office/powerpoint/2010/main" val="575534446"/>
              </p:ext>
            </p:extLst>
          </p:nvPr>
        </p:nvGraphicFramePr>
        <p:xfrm>
          <a:off x="619048" y="4316847"/>
          <a:ext cx="5612398" cy="1325880"/>
        </p:xfrm>
        <a:graphic>
          <a:graphicData uri="http://schemas.openxmlformats.org/drawingml/2006/table">
            <a:tbl>
              <a:tblPr firstRow="1" bandRow="1">
                <a:tableStyleId>{5C22544A-7EE6-4342-B048-85BDC9FD1C3A}</a:tableStyleId>
              </a:tblPr>
              <a:tblGrid>
                <a:gridCol w="959419">
                  <a:extLst>
                    <a:ext uri="{9D8B030D-6E8A-4147-A177-3AD203B41FA5}">
                      <a16:colId xmlns:a16="http://schemas.microsoft.com/office/drawing/2014/main" val="3135778570"/>
                    </a:ext>
                  </a:extLst>
                </a:gridCol>
                <a:gridCol w="953946">
                  <a:extLst>
                    <a:ext uri="{9D8B030D-6E8A-4147-A177-3AD203B41FA5}">
                      <a16:colId xmlns:a16="http://schemas.microsoft.com/office/drawing/2014/main" val="2554753912"/>
                    </a:ext>
                  </a:extLst>
                </a:gridCol>
                <a:gridCol w="3699033">
                  <a:extLst>
                    <a:ext uri="{9D8B030D-6E8A-4147-A177-3AD203B41FA5}">
                      <a16:colId xmlns:a16="http://schemas.microsoft.com/office/drawing/2014/main" val="2660143867"/>
                    </a:ext>
                  </a:extLst>
                </a:gridCol>
              </a:tblGrid>
              <a:tr h="0">
                <a:tc>
                  <a:txBody>
                    <a:bodyPr/>
                    <a:lstStyle/>
                    <a:p>
                      <a:pPr algn="ctr"/>
                      <a:r>
                        <a:rPr kumimoji="1" lang="ja-JP" altLang="en-US" sz="900">
                          <a:solidFill>
                            <a:schemeClr val="bg1"/>
                          </a:solidFill>
                        </a:rPr>
                        <a:t>リスクレベル</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kumimoji="1" lang="ja-JP" altLang="en-US" sz="900">
                          <a:solidFill>
                            <a:schemeClr val="bg1"/>
                          </a:solidFill>
                        </a:rPr>
                        <a:t>リスク評価</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kumimoji="1" lang="ja-JP" altLang="en-US" sz="900">
                          <a:solidFill>
                            <a:schemeClr val="bg1"/>
                          </a:solidFill>
                        </a:rPr>
                        <a:t>記述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49745567"/>
                  </a:ext>
                </a:extLst>
              </a:tr>
              <a:tr h="0">
                <a:tc>
                  <a:txBody>
                    <a:bodyPr/>
                    <a:lstStyle/>
                    <a:p>
                      <a:pPr algn="ctr"/>
                      <a:r>
                        <a:rPr kumimoji="1" lang="ja-JP" altLang="en-US" sz="900">
                          <a:solidFill>
                            <a:schemeClr val="tx1"/>
                          </a:solidFill>
                        </a:rPr>
                        <a:t>低</a:t>
                      </a:r>
                      <a:endParaRPr kumimoji="1" lang="en-US" altLang="ja-JP" sz="900">
                        <a:solidFill>
                          <a:schemeClr val="tx1"/>
                        </a:solidFill>
                      </a:endParaRPr>
                    </a:p>
                    <a:p>
                      <a:pPr algn="ctr"/>
                      <a:r>
                        <a:rPr kumimoji="1" lang="ja-JP" altLang="en-US" sz="900">
                          <a:solidFill>
                            <a:schemeClr val="tx1"/>
                          </a:solidFill>
                        </a:rPr>
                        <a:t>（青）</a:t>
                      </a:r>
                      <a:endParaRPr kumimoji="1" lang="en-US" altLang="ja-JP" sz="9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900">
                          <a:solidFill>
                            <a:schemeClr val="tx1"/>
                          </a:solidFill>
                        </a:rPr>
                        <a:t>そのままで</a:t>
                      </a:r>
                      <a:endParaRPr kumimoji="1" lang="en-US" altLang="ja-JP" sz="900">
                        <a:solidFill>
                          <a:schemeClr val="tx1"/>
                        </a:solidFill>
                      </a:endParaRPr>
                    </a:p>
                    <a:p>
                      <a:pPr algn="ctr"/>
                      <a:r>
                        <a:rPr kumimoji="1" lang="ja-JP" altLang="en-US" sz="900">
                          <a:solidFill>
                            <a:schemeClr val="tx1"/>
                          </a:solidFill>
                        </a:rPr>
                        <a:t>受容可能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900">
                          <a:solidFill>
                            <a:schemeClr val="tx1"/>
                          </a:solidFill>
                        </a:rPr>
                        <a:t>それ以上の活動なしにリスクを受容可能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79018508"/>
                  </a:ext>
                </a:extLst>
              </a:tr>
              <a:tr h="0">
                <a:tc>
                  <a:txBody>
                    <a:bodyPr/>
                    <a:lstStyle/>
                    <a:p>
                      <a:pPr algn="ctr"/>
                      <a:r>
                        <a:rPr kumimoji="1" lang="ja-JP" altLang="en-US" sz="900">
                          <a:solidFill>
                            <a:schemeClr val="tx1"/>
                          </a:solidFill>
                        </a:rPr>
                        <a:t>中</a:t>
                      </a:r>
                      <a:endParaRPr kumimoji="1" lang="en-US" altLang="ja-JP" sz="900">
                        <a:solidFill>
                          <a:schemeClr val="tx1"/>
                        </a:solidFill>
                      </a:endParaRPr>
                    </a:p>
                    <a:p>
                      <a:pPr algn="ctr"/>
                      <a:r>
                        <a:rPr kumimoji="1" lang="ja-JP" altLang="en-US" sz="900">
                          <a:solidFill>
                            <a:schemeClr val="tx1"/>
                          </a:solidFill>
                        </a:rPr>
                        <a:t>（黄）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r>
                        <a:rPr kumimoji="1" lang="ja-JP" altLang="en-US" sz="900">
                          <a:solidFill>
                            <a:schemeClr val="tx1"/>
                          </a:solidFill>
                        </a:rPr>
                        <a:t>管理下で</a:t>
                      </a:r>
                      <a:br>
                        <a:rPr kumimoji="1" lang="en-US" altLang="ja-JP" sz="900">
                          <a:solidFill>
                            <a:schemeClr val="tx1"/>
                          </a:solidFill>
                        </a:rPr>
                      </a:br>
                      <a:r>
                        <a:rPr kumimoji="1" lang="ja-JP" altLang="en-US" sz="900">
                          <a:solidFill>
                            <a:schemeClr val="tx1"/>
                          </a:solidFill>
                        </a:rPr>
                        <a:t>受容可能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900">
                          <a:solidFill>
                            <a:schemeClr val="tx1"/>
                          </a:solidFill>
                        </a:rPr>
                        <a:t>リスクマネジメントの観点からフォローアップを実施し、中長期にわたる継続的改善の枠組みにおいて活動を設定することが望ましい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23798595"/>
                  </a:ext>
                </a:extLst>
              </a:tr>
              <a:tr h="0">
                <a:tc>
                  <a:txBody>
                    <a:bodyPr/>
                    <a:lstStyle/>
                    <a:p>
                      <a:pPr algn="ctr"/>
                      <a:r>
                        <a:rPr kumimoji="1" lang="ja-JP" altLang="en-US" sz="900">
                          <a:solidFill>
                            <a:schemeClr val="tx1"/>
                          </a:solidFill>
                        </a:rPr>
                        <a:t>高</a:t>
                      </a:r>
                      <a:endParaRPr kumimoji="1" lang="en-US" altLang="ja-JP" sz="900">
                        <a:solidFill>
                          <a:schemeClr val="tx1"/>
                        </a:solidFill>
                      </a:endParaRPr>
                    </a:p>
                    <a:p>
                      <a:pPr algn="ctr"/>
                      <a:r>
                        <a:rPr kumimoji="1" lang="ja-JP" altLang="en-US" sz="900">
                          <a:solidFill>
                            <a:schemeClr val="tx1"/>
                          </a:solidFill>
                        </a:rPr>
                        <a:t>（赤）</a:t>
                      </a:r>
                      <a:endParaRPr kumimoji="1" lang="en-US" altLang="ja-JP" sz="9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p>
                      <a:pPr algn="ctr"/>
                      <a:r>
                        <a:rPr kumimoji="1" lang="ja-JP" altLang="en-US" sz="900">
                          <a:solidFill>
                            <a:schemeClr val="tx1"/>
                          </a:solidFill>
                        </a:rPr>
                        <a:t>受容できない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900" dirty="0">
                          <a:solidFill>
                            <a:schemeClr val="tx1"/>
                          </a:solidFill>
                        </a:rPr>
                        <a:t>リスクを低減するための対策を短期間で行うことが絶対に望ましい。そうでない場合、活動の全部または一部を拒否することが望ましい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0492796"/>
                  </a:ext>
                </a:extLst>
              </a:tr>
            </a:tbl>
          </a:graphicData>
        </a:graphic>
      </p:graphicFrame>
      <p:sp>
        <p:nvSpPr>
          <p:cNvPr id="28" name="テキスト ボックス 27">
            <a:extLst>
              <a:ext uri="{FF2B5EF4-FFF2-40B4-BE49-F238E27FC236}">
                <a16:creationId xmlns:a16="http://schemas.microsoft.com/office/drawing/2014/main" id="{34981FFF-9C89-95C4-0D8A-5768BE87E0FB}"/>
              </a:ext>
            </a:extLst>
          </p:cNvPr>
          <p:cNvSpPr txBox="1"/>
          <p:nvPr/>
        </p:nvSpPr>
        <p:spPr>
          <a:xfrm>
            <a:off x="622800" y="4082051"/>
            <a:ext cx="5612400"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srgbClr val="333333"/>
                </a:solidFill>
                <a:effectLst/>
                <a:uLnTx/>
                <a:uFillTx/>
                <a:latin typeface="游ゴシック体"/>
                <a:ea typeface="メイリオ"/>
                <a:cs typeface="+mn-cs"/>
              </a:rPr>
              <a:t>リスク受容基準（例）</a:t>
            </a:r>
            <a:endParaRPr kumimoji="0" lang="en-US" altLang="ja-JP" sz="1050" b="1" i="0" u="none" strike="noStrike" kern="1200" cap="none" spc="0" normalizeH="0" baseline="0" noProof="0">
              <a:ln>
                <a:noFill/>
              </a:ln>
              <a:solidFill>
                <a:srgbClr val="333333"/>
              </a:solidFill>
              <a:effectLst/>
              <a:uLnTx/>
              <a:uFillTx/>
              <a:latin typeface="游ゴシック体"/>
              <a:ea typeface="メイリオ"/>
              <a:cs typeface="+mn-cs"/>
            </a:endParaRPr>
          </a:p>
        </p:txBody>
      </p:sp>
      <p:sp>
        <p:nvSpPr>
          <p:cNvPr id="33" name="テキスト ボックス 32">
            <a:extLst>
              <a:ext uri="{FF2B5EF4-FFF2-40B4-BE49-F238E27FC236}">
                <a16:creationId xmlns:a16="http://schemas.microsoft.com/office/drawing/2014/main" id="{2DF478DE-0BAC-4AD5-37F4-8678D967103A}"/>
              </a:ext>
            </a:extLst>
          </p:cNvPr>
          <p:cNvSpPr txBox="1"/>
          <p:nvPr/>
        </p:nvSpPr>
        <p:spPr>
          <a:xfrm>
            <a:off x="622800" y="3846403"/>
            <a:ext cx="5612400" cy="21544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00" b="0" i="0" u="none" strike="noStrike" kern="1200" cap="none" spc="0" normalizeH="0" baseline="0" noProof="0">
                <a:ln>
                  <a:noFill/>
                </a:ln>
                <a:solidFill>
                  <a:srgbClr val="333333"/>
                </a:solidFill>
                <a:effectLst/>
                <a:uLnTx/>
                <a:uFillTx/>
                <a:latin typeface="游ゴシック体"/>
                <a:ea typeface="メイリオ"/>
                <a:cs typeface="+mn-cs"/>
              </a:rPr>
              <a:t>※</a:t>
            </a:r>
            <a:r>
              <a:rPr kumimoji="0" lang="ja-JP" altLang="en-US" sz="800" b="0" i="0" u="none" strike="noStrike" kern="1200" cap="none" spc="0" normalizeH="0" baseline="0" noProof="0">
                <a:ln>
                  <a:noFill/>
                </a:ln>
                <a:solidFill>
                  <a:srgbClr val="333333"/>
                </a:solidFill>
                <a:effectLst/>
                <a:uLnTx/>
                <a:uFillTx/>
                <a:latin typeface="游ゴシック体"/>
                <a:ea typeface="メイリオ"/>
                <a:cs typeface="+mn-cs"/>
              </a:rPr>
              <a:t>リスクレベル </a:t>
            </a:r>
            <a:r>
              <a:rPr kumimoji="0" lang="en-US" altLang="ja-JP" sz="800" b="0" i="0" u="none" strike="noStrike" kern="1200" cap="none" spc="0" normalizeH="0" baseline="0" noProof="0">
                <a:ln>
                  <a:noFill/>
                </a:ln>
                <a:solidFill>
                  <a:srgbClr val="333333"/>
                </a:solidFill>
                <a:effectLst/>
                <a:uLnTx/>
                <a:uFillTx/>
                <a:latin typeface="游ゴシック体"/>
                <a:ea typeface="メイリオ"/>
                <a:cs typeface="+mn-cs"/>
              </a:rPr>
              <a:t>= </a:t>
            </a:r>
            <a:r>
              <a:rPr kumimoji="0" lang="ja-JP" altLang="en-US" sz="800" b="0" i="0" u="none" strike="noStrike" kern="1200" cap="none" spc="0" normalizeH="0" baseline="0" noProof="0">
                <a:ln>
                  <a:noFill/>
                </a:ln>
                <a:solidFill>
                  <a:srgbClr val="333333"/>
                </a:solidFill>
                <a:effectLst/>
                <a:uLnTx/>
                <a:uFillTx/>
                <a:latin typeface="游ゴシック体"/>
                <a:ea typeface="メイリオ"/>
                <a:cs typeface="+mn-cs"/>
              </a:rPr>
              <a:t>「重要度」 </a:t>
            </a:r>
            <a:r>
              <a:rPr kumimoji="0" lang="en-US" altLang="ja-JP" sz="800" b="0" i="0" u="none" strike="noStrike" kern="1200" cap="none" spc="0" normalizeH="0" baseline="0" noProof="0">
                <a:ln>
                  <a:noFill/>
                </a:ln>
                <a:solidFill>
                  <a:srgbClr val="333333"/>
                </a:solidFill>
                <a:effectLst/>
                <a:uLnTx/>
                <a:uFillTx/>
                <a:latin typeface="游ゴシック体"/>
                <a:ea typeface="メイリオ"/>
                <a:cs typeface="+mn-cs"/>
              </a:rPr>
              <a:t>× </a:t>
            </a:r>
            <a:r>
              <a:rPr kumimoji="0" lang="ja-JP" altLang="en-US" sz="800" b="0" i="0" u="none" strike="noStrike" kern="1200" cap="none" spc="0" normalizeH="0" baseline="0" noProof="0">
                <a:ln>
                  <a:noFill/>
                </a:ln>
                <a:solidFill>
                  <a:srgbClr val="333333"/>
                </a:solidFill>
                <a:effectLst/>
                <a:uLnTx/>
                <a:uFillTx/>
                <a:latin typeface="游ゴシック体"/>
                <a:ea typeface="メイリオ"/>
                <a:cs typeface="+mn-cs"/>
              </a:rPr>
              <a:t>「被害発生可能性」　</a:t>
            </a:r>
            <a:r>
              <a:rPr kumimoji="0" lang="en-US" altLang="ja-JP" sz="800" b="0" i="0" u="none" strike="noStrike" kern="1200" cap="none" spc="0" normalizeH="0" baseline="0" noProof="0">
                <a:ln>
                  <a:noFill/>
                </a:ln>
                <a:solidFill>
                  <a:srgbClr val="333333"/>
                </a:solidFill>
                <a:effectLst/>
                <a:uLnTx/>
                <a:uFillTx/>
                <a:latin typeface="游ゴシック体"/>
                <a:ea typeface="メイリオ"/>
                <a:cs typeface="+mn-cs"/>
              </a:rPr>
              <a:t>※</a:t>
            </a:r>
            <a:r>
              <a:rPr kumimoji="0" lang="ja-JP" altLang="en-US" sz="800" b="0" i="0" u="none" strike="noStrike" kern="1200" cap="none" spc="0" normalizeH="0" baseline="0" noProof="0">
                <a:ln>
                  <a:noFill/>
                </a:ln>
                <a:solidFill>
                  <a:srgbClr val="333333"/>
                </a:solidFill>
                <a:effectLst/>
                <a:uLnTx/>
                <a:uFillTx/>
                <a:latin typeface="游ゴシック体"/>
                <a:ea typeface="メイリオ"/>
                <a:cs typeface="+mn-cs"/>
              </a:rPr>
              <a:t>赤色、黄色、青色の網掛けは以下の「リスク受容基準」を示す</a:t>
            </a:r>
            <a:endParaRPr kumimoji="0" lang="en-US" altLang="ja-JP" sz="800" b="0" i="0" u="none" strike="noStrike" kern="1200" cap="none" spc="0" normalizeH="0" baseline="0" noProof="0">
              <a:ln>
                <a:noFill/>
              </a:ln>
              <a:solidFill>
                <a:srgbClr val="333333"/>
              </a:solidFill>
              <a:effectLst/>
              <a:uLnTx/>
              <a:uFillTx/>
              <a:latin typeface="游ゴシック体"/>
              <a:ea typeface="メイリオ"/>
              <a:cs typeface="+mn-cs"/>
            </a:endParaRPr>
          </a:p>
        </p:txBody>
      </p:sp>
      <p:sp>
        <p:nvSpPr>
          <p:cNvPr id="34" name="テキスト プレースホルダー 3">
            <a:extLst>
              <a:ext uri="{FF2B5EF4-FFF2-40B4-BE49-F238E27FC236}">
                <a16:creationId xmlns:a16="http://schemas.microsoft.com/office/drawing/2014/main" id="{A0D5EEFE-566C-84FF-E64F-F1DB6CAE0C54}"/>
              </a:ext>
            </a:extLst>
          </p:cNvPr>
          <p:cNvSpPr txBox="1">
            <a:spLocks/>
          </p:cNvSpPr>
          <p:nvPr/>
        </p:nvSpPr>
        <p:spPr>
          <a:xfrm>
            <a:off x="622800" y="2000244"/>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リスク評価（例）</a:t>
            </a:r>
          </a:p>
        </p:txBody>
      </p:sp>
      <p:sp>
        <p:nvSpPr>
          <p:cNvPr id="35" name="テキスト ボックス 34">
            <a:extLst>
              <a:ext uri="{FF2B5EF4-FFF2-40B4-BE49-F238E27FC236}">
                <a16:creationId xmlns:a16="http://schemas.microsoft.com/office/drawing/2014/main" id="{63C81C16-6BAF-BE69-9075-DC1E2F6ACA15}"/>
              </a:ext>
            </a:extLst>
          </p:cNvPr>
          <p:cNvSpPr txBox="1"/>
          <p:nvPr/>
        </p:nvSpPr>
        <p:spPr>
          <a:xfrm>
            <a:off x="583133" y="5660679"/>
            <a:ext cx="5668691" cy="19036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 27005:2022</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p>
        </p:txBody>
      </p:sp>
    </p:spTree>
    <p:extLst>
      <p:ext uri="{BB962C8B-B14F-4D97-AF65-F5344CB8AC3E}">
        <p14:creationId xmlns:p14="http://schemas.microsoft.com/office/powerpoint/2010/main" val="3944603836"/>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8">
            <a:extLst>
              <a:ext uri="{FF2B5EF4-FFF2-40B4-BE49-F238E27FC236}">
                <a16:creationId xmlns:a16="http://schemas.microsoft.com/office/drawing/2014/main" id="{3F0298E4-5A1D-098A-9DB6-443BCFDDAC93}"/>
              </a:ext>
            </a:extLst>
          </p:cNvPr>
          <p:cNvGraphicFramePr>
            <a:graphicFrameLocks noGrp="1"/>
          </p:cNvGraphicFramePr>
          <p:nvPr>
            <p:extLst>
              <p:ext uri="{D42A27DB-BD31-4B8C-83A1-F6EECF244321}">
                <p14:modId xmlns:p14="http://schemas.microsoft.com/office/powerpoint/2010/main" val="1106481363"/>
              </p:ext>
            </p:extLst>
          </p:nvPr>
        </p:nvGraphicFramePr>
        <p:xfrm>
          <a:off x="731191" y="2853276"/>
          <a:ext cx="5616152" cy="5821680"/>
        </p:xfrm>
        <a:graphic>
          <a:graphicData uri="http://schemas.openxmlformats.org/drawingml/2006/table">
            <a:tbl>
              <a:tblPr firstRow="1" bandRow="1">
                <a:tableStyleId>{5C22544A-7EE6-4342-B048-85BDC9FD1C3A}</a:tableStyleId>
              </a:tblPr>
              <a:tblGrid>
                <a:gridCol w="887416">
                  <a:extLst>
                    <a:ext uri="{9D8B030D-6E8A-4147-A177-3AD203B41FA5}">
                      <a16:colId xmlns:a16="http://schemas.microsoft.com/office/drawing/2014/main" val="367609321"/>
                    </a:ext>
                  </a:extLst>
                </a:gridCol>
                <a:gridCol w="4728736">
                  <a:extLst>
                    <a:ext uri="{9D8B030D-6E8A-4147-A177-3AD203B41FA5}">
                      <a16:colId xmlns:a16="http://schemas.microsoft.com/office/drawing/2014/main" val="351386311"/>
                    </a:ext>
                  </a:extLst>
                </a:gridCol>
              </a:tblGrid>
              <a:tr h="191737">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00" b="1" i="0">
                          <a:solidFill>
                            <a:schemeClr val="bg1"/>
                          </a:solidFill>
                          <a:effectLst/>
                          <a:latin typeface="+mn-ea"/>
                          <a:ea typeface="+mn-ea"/>
                        </a:rPr>
                        <a:t>1</a:t>
                      </a:r>
                      <a:r>
                        <a:rPr lang="ja-JP" altLang="en-US" sz="1000" b="1" i="0">
                          <a:solidFill>
                            <a:schemeClr val="bg1"/>
                          </a:solidFill>
                          <a:effectLst/>
                          <a:latin typeface="+mn-ea"/>
                          <a:ea typeface="+mn-ea"/>
                        </a:rPr>
                        <a:t>．適切な情報セキュリティリスク対応の選択肢の選定</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extLst>
                  <a:ext uri="{0D108BD9-81ED-4DB2-BD59-A6C34878D82A}">
                    <a16:rowId xmlns:a16="http://schemas.microsoft.com/office/drawing/2014/main" val="2773954389"/>
                  </a:ext>
                </a:extLst>
              </a:tr>
              <a:tr h="131752">
                <a:tc gridSpan="2">
                  <a:txBody>
                    <a:bodyPr/>
                    <a:lstStyle/>
                    <a:p>
                      <a:pPr algn="l"/>
                      <a:r>
                        <a:rPr kumimoji="1" lang="ja-JP" altLang="en-US" sz="900" b="0">
                          <a:solidFill>
                            <a:schemeClr val="tx1"/>
                          </a:solidFill>
                          <a:latin typeface="+mn-ea"/>
                          <a:ea typeface="+mn-ea"/>
                        </a:rPr>
                        <a:t>リスク対応の選択肢は以下の通りです。</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hMerge="1">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900" b="0">
                        <a:solidFill>
                          <a:schemeClr val="tx1"/>
                        </a:solidFill>
                        <a:latin typeface="+mn-ea"/>
                        <a:ea typeface="+mn-ea"/>
                      </a:endParaRPr>
                    </a:p>
                  </a:txBody>
                  <a:tcP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2948498908"/>
                  </a:ext>
                </a:extLst>
              </a:tr>
              <a:tr h="457200">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1">
                          <a:solidFill>
                            <a:schemeClr val="tx1"/>
                          </a:solidFill>
                          <a:latin typeface="+mn-ea"/>
                          <a:ea typeface="+mn-ea"/>
                        </a:rPr>
                        <a:t>リスク回避</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800" b="0">
                          <a:solidFill>
                            <a:schemeClr val="tx1"/>
                          </a:solidFill>
                          <a:latin typeface="+mn-ea"/>
                          <a:ea typeface="+mn-ea"/>
                        </a:rPr>
                        <a:t>リスクが発生する可能性のある環境を排除するなど、リスクそのものをなくそうとすることです。たとえば、個人情報を受け取らないようにしたり、その業務自体をやめたりするといった方法です。</a:t>
                      </a:r>
                      <a:endParaRPr kumimoji="1" lang="en-US" altLang="ja-JP" sz="800" b="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800" b="0">
                        <a:solidFill>
                          <a:schemeClr val="tx1"/>
                        </a:solidFill>
                        <a:latin typeface="+mn-ea"/>
                        <a:ea typeface="+mn-ea"/>
                      </a:endParaRPr>
                    </a:p>
                  </a:txBody>
                  <a:tcP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2106766630"/>
                  </a:ext>
                </a:extLst>
              </a:tr>
              <a:tr h="457200">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1">
                          <a:solidFill>
                            <a:schemeClr val="tx1"/>
                          </a:solidFill>
                          <a:latin typeface="+mn-ea"/>
                          <a:ea typeface="+mn-ea"/>
                        </a:rPr>
                        <a:t>リスク低減</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800" b="0">
                          <a:solidFill>
                            <a:schemeClr val="tx1"/>
                          </a:solidFill>
                          <a:latin typeface="+mn-ea"/>
                          <a:ea typeface="+mn-ea"/>
                        </a:rPr>
                        <a:t>セキュリティ対策（管理策）を採用することによって、リスクの発生確率を低くしたり、リスクが顕在化したときの影響の大きさを小さくすることです。「軽減」「修正」と呼ばれることもあります。</a:t>
                      </a:r>
                      <a:endParaRPr kumimoji="1" lang="en-US" altLang="ja-JP" sz="800" b="0">
                        <a:solidFill>
                          <a:schemeClr val="tx1"/>
                        </a:solidFill>
                        <a:latin typeface="+mn-ea"/>
                        <a:ea typeface="+mn-ea"/>
                      </a:endParaRPr>
                    </a:p>
                  </a:txBody>
                  <a:tcP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2888837471"/>
                  </a:ext>
                </a:extLst>
              </a:tr>
              <a:tr h="457200">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1">
                          <a:solidFill>
                            <a:schemeClr val="tx1"/>
                          </a:solidFill>
                          <a:latin typeface="+mn-ea"/>
                          <a:ea typeface="+mn-ea"/>
                        </a:rPr>
                        <a:t>リスク移転</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800" b="0">
                          <a:solidFill>
                            <a:schemeClr val="tx1"/>
                          </a:solidFill>
                          <a:latin typeface="+mn-ea"/>
                          <a:ea typeface="+mn-ea"/>
                        </a:rPr>
                        <a:t>リスクを他者に移して、自分たちの責任範囲外にしたり、リスクが顕在化したときの損失を他者に引き受けさせることです。たとえばクラウドのサーバを利用することによって、サーバが破壊されたり盗難されたりするリスクを移転することができます。「共有」と呼ばれることもあります。</a:t>
                      </a:r>
                      <a:endParaRPr kumimoji="1" lang="en-US" altLang="ja-JP" sz="800" b="0">
                        <a:solidFill>
                          <a:schemeClr val="tx1"/>
                        </a:solidFill>
                        <a:latin typeface="+mn-ea"/>
                        <a:ea typeface="+mn-ea"/>
                      </a:endParaRPr>
                    </a:p>
                  </a:txBody>
                  <a:tcP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3099007420"/>
                  </a:ext>
                </a:extLst>
              </a:tr>
              <a:tr h="457200">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en-US" altLang="ja-JP" sz="900" b="0">
                          <a:solidFill>
                            <a:schemeClr val="tx1"/>
                          </a:solidFill>
                          <a:latin typeface="+mn-ea"/>
                          <a:ea typeface="+mn-ea"/>
                        </a:rPr>
                        <a:t> </a:t>
                      </a:r>
                      <a:r>
                        <a:rPr kumimoji="1" lang="ja-JP" altLang="en-US" sz="900" b="1">
                          <a:solidFill>
                            <a:schemeClr val="tx1"/>
                          </a:solidFill>
                          <a:latin typeface="+mn-ea"/>
                          <a:ea typeface="+mn-ea"/>
                        </a:rPr>
                        <a:t>リスク受容</a:t>
                      </a:r>
                      <a:endParaRPr kumimoji="1" lang="en-US" altLang="ja-JP" sz="900" b="1">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1">
                          <a:solidFill>
                            <a:schemeClr val="tx1"/>
                          </a:solidFill>
                          <a:latin typeface="+mn-ea"/>
                          <a:ea typeface="+mn-ea"/>
                        </a:rPr>
                        <a:t>（保有）</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800" b="0">
                          <a:solidFill>
                            <a:schemeClr val="tx1"/>
                          </a:solidFill>
                          <a:latin typeface="+mn-ea"/>
                          <a:ea typeface="+mn-ea"/>
                        </a:rPr>
                        <a:t>対策を行わずにリスクを受け入れるということです。被害は大きいが発生可能性がほとんどない場合や、発生しても被害がほぼない場合が該当します。</a:t>
                      </a:r>
                      <a:endParaRPr kumimoji="1" lang="en-US" altLang="ja-JP" sz="800" b="0">
                        <a:solidFill>
                          <a:schemeClr val="tx1"/>
                        </a:solidFill>
                        <a:latin typeface="+mn-ea"/>
                        <a:ea typeface="+mn-ea"/>
                      </a:endParaRPr>
                    </a:p>
                  </a:txBody>
                  <a:tcP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37334647"/>
                  </a:ext>
                </a:extLst>
              </a:tr>
              <a:tr h="191737">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00" b="1" i="0">
                          <a:solidFill>
                            <a:schemeClr val="bg1"/>
                          </a:solidFill>
                          <a:effectLst/>
                          <a:latin typeface="+mn-ea"/>
                          <a:ea typeface="+mn-ea"/>
                        </a:rPr>
                        <a:t>2</a:t>
                      </a:r>
                      <a:r>
                        <a:rPr lang="ja-JP" altLang="en-US" sz="1000" b="1" i="0">
                          <a:solidFill>
                            <a:schemeClr val="bg1"/>
                          </a:solidFill>
                          <a:effectLst/>
                          <a:latin typeface="+mn-ea"/>
                          <a:ea typeface="+mn-ea"/>
                        </a:rPr>
                        <a:t>．情報セキュリティリスク対応の選択肢の実施に必要なすべての管理策の決定</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extLst>
                  <a:ext uri="{0D108BD9-81ED-4DB2-BD59-A6C34878D82A}">
                    <a16:rowId xmlns:a16="http://schemas.microsoft.com/office/drawing/2014/main" val="1980714100"/>
                  </a:ext>
                </a:extLst>
              </a:tr>
              <a:tr h="193055">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chemeClr val="tx1"/>
                          </a:solidFill>
                          <a:latin typeface="+mn-ea"/>
                          <a:ea typeface="+mn-ea"/>
                        </a:rPr>
                        <a:t>ISO/IEC 27001:2022</a:t>
                      </a:r>
                      <a:r>
                        <a:rPr kumimoji="1" lang="ja-JP" altLang="en-US" sz="900" b="0">
                          <a:solidFill>
                            <a:schemeClr val="tx1"/>
                          </a:solidFill>
                          <a:latin typeface="+mn-ea"/>
                          <a:ea typeface="+mn-ea"/>
                        </a:rPr>
                        <a:t>の附属書</a:t>
                      </a:r>
                      <a:r>
                        <a:rPr kumimoji="1" lang="en-US" altLang="ja-JP" sz="900" b="0">
                          <a:solidFill>
                            <a:schemeClr val="tx1"/>
                          </a:solidFill>
                          <a:latin typeface="+mn-ea"/>
                          <a:ea typeface="+mn-ea"/>
                        </a:rPr>
                        <a:t>A</a:t>
                      </a:r>
                      <a:r>
                        <a:rPr kumimoji="1" lang="ja-JP" altLang="en-US" sz="900" b="0">
                          <a:solidFill>
                            <a:schemeClr val="tx1"/>
                          </a:solidFill>
                          <a:latin typeface="+mn-ea"/>
                          <a:ea typeface="+mn-ea"/>
                        </a:rPr>
                        <a:t>、</a:t>
                      </a:r>
                      <a:r>
                        <a:rPr kumimoji="1" lang="en-US" altLang="ja-JP" sz="900" b="0">
                          <a:solidFill>
                            <a:schemeClr val="tx1"/>
                          </a:solidFill>
                          <a:latin typeface="+mn-ea"/>
                          <a:ea typeface="+mn-ea"/>
                        </a:rPr>
                        <a:t>ISO/IEC 27017</a:t>
                      </a:r>
                      <a:r>
                        <a:rPr kumimoji="1" lang="ja-JP" altLang="en-US" sz="900" b="0">
                          <a:solidFill>
                            <a:schemeClr val="tx1"/>
                          </a:solidFill>
                          <a:latin typeface="+mn-ea"/>
                          <a:ea typeface="+mn-ea"/>
                        </a:rPr>
                        <a:t>などの管理策集から、リスクの回避、低減、移転、受容（保有）の中から選択したリスク対応に必要なすべての管理策を決定します。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2423277367"/>
                  </a:ext>
                </a:extLst>
              </a:tr>
              <a:tr h="191737">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00" b="1" i="0">
                          <a:solidFill>
                            <a:schemeClr val="bg1"/>
                          </a:solidFill>
                          <a:effectLst/>
                          <a:latin typeface="+mn-ea"/>
                          <a:ea typeface="+mn-ea"/>
                        </a:rPr>
                        <a:t>3</a:t>
                      </a:r>
                      <a:r>
                        <a:rPr lang="ja-JP" altLang="en-US" sz="1000" b="1" i="0">
                          <a:solidFill>
                            <a:schemeClr val="bg1"/>
                          </a:solidFill>
                          <a:effectLst/>
                          <a:latin typeface="+mn-ea"/>
                          <a:ea typeface="+mn-ea"/>
                        </a:rPr>
                        <a:t>．決定した管理策と</a:t>
                      </a:r>
                      <a:r>
                        <a:rPr lang="en-US" altLang="ja-JP" sz="1000" b="1" i="0">
                          <a:solidFill>
                            <a:schemeClr val="bg1"/>
                          </a:solidFill>
                          <a:effectLst/>
                          <a:latin typeface="+mn-ea"/>
                          <a:ea typeface="+mn-ea"/>
                        </a:rPr>
                        <a:t>ISO/IEC 27001:2022</a:t>
                      </a:r>
                      <a:r>
                        <a:rPr lang="ja-JP" altLang="en-US" sz="1000" b="1" i="0">
                          <a:solidFill>
                            <a:schemeClr val="bg1"/>
                          </a:solidFill>
                          <a:effectLst/>
                          <a:latin typeface="+mn-ea"/>
                          <a:ea typeface="+mn-ea"/>
                        </a:rPr>
                        <a:t>附属書</a:t>
                      </a:r>
                      <a:r>
                        <a:rPr lang="en-US" altLang="ja-JP" sz="1000" b="1" i="0">
                          <a:solidFill>
                            <a:schemeClr val="bg1"/>
                          </a:solidFill>
                          <a:effectLst/>
                          <a:latin typeface="+mn-ea"/>
                          <a:ea typeface="+mn-ea"/>
                        </a:rPr>
                        <a:t>A </a:t>
                      </a:r>
                      <a:r>
                        <a:rPr lang="ja-JP" altLang="en-US" sz="1000" b="1" i="0">
                          <a:solidFill>
                            <a:schemeClr val="bg1"/>
                          </a:solidFill>
                          <a:effectLst/>
                          <a:latin typeface="+mn-ea"/>
                          <a:ea typeface="+mn-ea"/>
                        </a:rPr>
                        <a:t>の管理策との比較</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extLst>
                  <a:ext uri="{0D108BD9-81ED-4DB2-BD59-A6C34878D82A}">
                    <a16:rowId xmlns:a16="http://schemas.microsoft.com/office/drawing/2014/main" val="605604243"/>
                  </a:ext>
                </a:extLst>
              </a:tr>
              <a:tr h="191737">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chemeClr val="tx1"/>
                          </a:solidFill>
                          <a:latin typeface="+mn-ea"/>
                          <a:ea typeface="+mn-ea"/>
                        </a:rPr>
                        <a:t>必要なすべての管理策を、</a:t>
                      </a:r>
                      <a:r>
                        <a:rPr kumimoji="1" lang="en-US" altLang="ja-JP" sz="900" b="0">
                          <a:solidFill>
                            <a:schemeClr val="tx1"/>
                          </a:solidFill>
                          <a:latin typeface="+mn-ea"/>
                          <a:ea typeface="+mn-ea"/>
                        </a:rPr>
                        <a:t>ISO/IEC 27001:2022</a:t>
                      </a:r>
                      <a:r>
                        <a:rPr kumimoji="1" lang="ja-JP" altLang="en-US" sz="900" b="0">
                          <a:solidFill>
                            <a:schemeClr val="tx1"/>
                          </a:solidFill>
                          <a:latin typeface="+mn-ea"/>
                          <a:ea typeface="+mn-ea"/>
                        </a:rPr>
                        <a:t>附属書</a:t>
                      </a:r>
                      <a:r>
                        <a:rPr kumimoji="1" lang="en-US" altLang="ja-JP" sz="900" b="0">
                          <a:solidFill>
                            <a:schemeClr val="tx1"/>
                          </a:solidFill>
                          <a:latin typeface="+mn-ea"/>
                          <a:ea typeface="+mn-ea"/>
                        </a:rPr>
                        <a:t>A</a:t>
                      </a:r>
                      <a:r>
                        <a:rPr kumimoji="1" lang="ja-JP" altLang="en-US" sz="900" b="0">
                          <a:solidFill>
                            <a:schemeClr val="tx1"/>
                          </a:solidFill>
                          <a:latin typeface="+mn-ea"/>
                          <a:ea typeface="+mn-ea"/>
                        </a:rPr>
                        <a:t>に挙げられている管理策と比較します。</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2182507352"/>
                  </a:ext>
                </a:extLst>
              </a:tr>
              <a:tr h="191737">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00" b="1" i="0">
                          <a:solidFill>
                            <a:schemeClr val="bg1"/>
                          </a:solidFill>
                          <a:effectLst/>
                          <a:latin typeface="+mn-ea"/>
                          <a:ea typeface="+mn-ea"/>
                        </a:rPr>
                        <a:t>4</a:t>
                      </a:r>
                      <a:r>
                        <a:rPr lang="ja-JP" altLang="en-US" sz="1000" b="1" i="0">
                          <a:solidFill>
                            <a:schemeClr val="bg1"/>
                          </a:solidFill>
                          <a:effectLst/>
                          <a:latin typeface="+mn-ea"/>
                          <a:ea typeface="+mn-ea"/>
                        </a:rPr>
                        <a:t>．適用宣言書の作成</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extLst>
                  <a:ext uri="{0D108BD9-81ED-4DB2-BD59-A6C34878D82A}">
                    <a16:rowId xmlns:a16="http://schemas.microsoft.com/office/drawing/2014/main" val="1958628879"/>
                  </a:ext>
                </a:extLst>
              </a:tr>
              <a:tr h="333257">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chemeClr val="tx1"/>
                          </a:solidFill>
                          <a:latin typeface="+mn-ea"/>
                          <a:ea typeface="+mn-ea"/>
                        </a:rPr>
                        <a:t>必要なすべての管理策と、その理由及び実施状況を文書化します。適用宣言書に含まれるすべての管理策の実施状況は、“実施された”、“一部実施された”または“実施されていない”として記述できます。</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418503630"/>
                  </a:ext>
                </a:extLst>
              </a:tr>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00" b="1" i="0">
                          <a:solidFill>
                            <a:schemeClr val="bg1"/>
                          </a:solidFill>
                          <a:effectLst/>
                          <a:latin typeface="+mn-ea"/>
                          <a:ea typeface="+mn-ea"/>
                        </a:rPr>
                        <a:t>5</a:t>
                      </a:r>
                      <a:r>
                        <a:rPr lang="ja-JP" altLang="en-US" sz="1000" b="1" i="0">
                          <a:solidFill>
                            <a:schemeClr val="bg1"/>
                          </a:solidFill>
                          <a:effectLst/>
                          <a:latin typeface="+mn-ea"/>
                          <a:ea typeface="+mn-ea"/>
                        </a:rPr>
                        <a:t>．情報セキュリティリスク対応計画</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extLst>
                  <a:ext uri="{0D108BD9-81ED-4DB2-BD59-A6C34878D82A}">
                    <a16:rowId xmlns:a16="http://schemas.microsoft.com/office/drawing/2014/main" val="1003329803"/>
                  </a:ext>
                </a:extLst>
              </a:tr>
              <a:tr h="520429">
                <a:tc gridSpan="2">
                  <a:txBody>
                    <a:bodyPr/>
                    <a:lstStyle/>
                    <a:p>
                      <a:pPr algn="l"/>
                      <a:r>
                        <a:rPr kumimoji="1" lang="ja-JP" altLang="en-US" sz="900" b="0">
                          <a:solidFill>
                            <a:schemeClr val="tx1"/>
                          </a:solidFill>
                          <a:latin typeface="+mn-ea"/>
                          <a:ea typeface="+mn-ea"/>
                        </a:rPr>
                        <a:t>組織がリスクに対応する必要性を含んだリスク対応計画を作成します。リスク対応計画とは、組織のリスク受容基準を満たすようにリスクを修正するための計画のことです。</a:t>
                      </a:r>
                      <a:endParaRPr kumimoji="1" lang="en-US" altLang="ja-JP" sz="900" b="0">
                        <a:solidFill>
                          <a:schemeClr val="tx1"/>
                        </a:solidFill>
                        <a:latin typeface="+mn-ea"/>
                        <a:ea typeface="+mn-ea"/>
                      </a:endParaRPr>
                    </a:p>
                    <a:p>
                      <a:pPr algn="l"/>
                      <a:r>
                        <a:rPr kumimoji="1" lang="en-US" altLang="ja-JP" sz="900" b="0">
                          <a:solidFill>
                            <a:schemeClr val="tx1"/>
                          </a:solidFill>
                          <a:latin typeface="+mn-ea"/>
                          <a:ea typeface="+mn-ea"/>
                        </a:rPr>
                        <a:t>- </a:t>
                      </a:r>
                      <a:r>
                        <a:rPr kumimoji="1" lang="ja-JP" altLang="en-US" sz="900" b="0">
                          <a:solidFill>
                            <a:schemeClr val="tx1"/>
                          </a:solidFill>
                          <a:latin typeface="+mn-ea"/>
                          <a:ea typeface="+mn-ea"/>
                        </a:rPr>
                        <a:t>組織の必要な管理策を実施するためのプロジェクト計画</a:t>
                      </a:r>
                      <a:endParaRPr kumimoji="1" lang="en-US" altLang="ja-JP" sz="900" b="0">
                        <a:solidFill>
                          <a:schemeClr val="tx1"/>
                        </a:solidFill>
                        <a:latin typeface="+mn-ea"/>
                        <a:ea typeface="+mn-ea"/>
                      </a:endParaRPr>
                    </a:p>
                    <a:p>
                      <a:pPr algn="l"/>
                      <a:r>
                        <a:rPr kumimoji="1" lang="en-US" altLang="ja-JP" sz="900" b="0">
                          <a:solidFill>
                            <a:schemeClr val="tx1"/>
                          </a:solidFill>
                          <a:latin typeface="+mn-ea"/>
                          <a:ea typeface="+mn-ea"/>
                        </a:rPr>
                        <a:t>-</a:t>
                      </a:r>
                      <a:r>
                        <a:rPr kumimoji="1" lang="ja-JP" altLang="en-US" sz="900" b="0">
                          <a:solidFill>
                            <a:schemeClr val="tx1"/>
                          </a:solidFill>
                          <a:latin typeface="+mn-ea"/>
                          <a:ea typeface="+mn-ea"/>
                        </a:rPr>
                        <a:t> リスクを修正するために管理策が環境と相互にどのように作用するかを記述した設計計画</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467354700"/>
                  </a:ext>
                </a:extLst>
              </a:tr>
              <a:tr h="160669">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00" b="1" i="0">
                          <a:solidFill>
                            <a:schemeClr val="bg1"/>
                          </a:solidFill>
                          <a:effectLst/>
                          <a:latin typeface="+mn-ea"/>
                          <a:ea typeface="+mn-ea"/>
                        </a:rPr>
                        <a:t>6</a:t>
                      </a:r>
                      <a:r>
                        <a:rPr lang="ja-JP" altLang="en-US" sz="1000" b="1" i="0">
                          <a:solidFill>
                            <a:schemeClr val="bg1"/>
                          </a:solidFill>
                          <a:effectLst/>
                          <a:latin typeface="+mn-ea"/>
                          <a:ea typeface="+mn-ea"/>
                        </a:rPr>
                        <a:t>．リスク所有者による承認</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extLst>
                  <a:ext uri="{0D108BD9-81ED-4DB2-BD59-A6C34878D82A}">
                    <a16:rowId xmlns:a16="http://schemas.microsoft.com/office/drawing/2014/main" val="1447812458"/>
                  </a:ext>
                </a:extLst>
              </a:tr>
              <a:tr h="159832">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chemeClr val="tx1"/>
                          </a:solidFill>
                          <a:latin typeface="+mn-ea"/>
                          <a:ea typeface="+mn-ea"/>
                        </a:rPr>
                        <a:t>リスク所有者は、リスク対応計画を承認します。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345739116"/>
                  </a:ext>
                </a:extLst>
              </a:tr>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00" b="1" i="0">
                          <a:solidFill>
                            <a:schemeClr val="bg1"/>
                          </a:solidFill>
                          <a:effectLst/>
                          <a:latin typeface="+mn-ea"/>
                          <a:ea typeface="+mn-ea"/>
                        </a:rPr>
                        <a:t>7</a:t>
                      </a:r>
                      <a:r>
                        <a:rPr lang="ja-JP" altLang="en-US" sz="1000" b="1" i="0">
                          <a:solidFill>
                            <a:schemeClr val="bg1"/>
                          </a:solidFill>
                          <a:effectLst/>
                          <a:latin typeface="+mn-ea"/>
                          <a:ea typeface="+mn-ea"/>
                        </a:rPr>
                        <a:t>．残留している情報セキュリティリスクの受容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extLst>
                  <a:ext uri="{0D108BD9-81ED-4DB2-BD59-A6C34878D82A}">
                    <a16:rowId xmlns:a16="http://schemas.microsoft.com/office/drawing/2014/main" val="22202693"/>
                  </a:ext>
                </a:extLst>
              </a:tr>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n-ea"/>
                          <a:ea typeface="+mn-ea"/>
                        </a:rPr>
                        <a:t>リスク所有者は、残留リスクが受容可能かどうかを判断し、決定します。</a:t>
                      </a:r>
                      <a:endParaRPr kumimoji="1" lang="en-US" altLang="ja-JP" sz="900" b="0"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2392200216"/>
                  </a:ext>
                </a:extLst>
              </a:tr>
            </a:tbl>
          </a:graphicData>
        </a:graphic>
      </p:graphicFrame>
      <p:sp>
        <p:nvSpPr>
          <p:cNvPr id="5" name="スライド番号プレースホルダー 4">
            <a:extLst>
              <a:ext uri="{FF2B5EF4-FFF2-40B4-BE49-F238E27FC236}">
                <a16:creationId xmlns:a16="http://schemas.microsoft.com/office/drawing/2014/main" id="{F0242CD7-02F6-A652-A753-E30B25E7F1F4}"/>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11</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2">
            <a:extLst>
              <a:ext uri="{FF2B5EF4-FFF2-40B4-BE49-F238E27FC236}">
                <a16:creationId xmlns:a16="http://schemas.microsoft.com/office/drawing/2014/main" id="{F9643486-3DB1-6CD3-0A07-535981182351}"/>
              </a:ext>
            </a:extLst>
          </p:cNvPr>
          <p:cNvSpPr>
            <a:spLocks noGrp="1"/>
          </p:cNvSpPr>
          <p:nvPr>
            <p:ph type="body" sz="quarter" idx="14"/>
          </p:nvPr>
        </p:nvSpPr>
        <p:spPr>
          <a:xfrm>
            <a:off x="1123950" y="1457325"/>
            <a:ext cx="5111250" cy="381000"/>
          </a:xfrm>
        </p:spPr>
        <p:txBody>
          <a:bodyPr/>
          <a:lstStyle/>
          <a:p>
            <a:r>
              <a:rPr kumimoji="1" lang="en-US" altLang="ja-JP"/>
              <a:t>11-3-1. </a:t>
            </a:r>
            <a:r>
              <a:rPr kumimoji="1" lang="ja-JP" altLang="en-US"/>
              <a:t>対策案の検討</a:t>
            </a:r>
          </a:p>
        </p:txBody>
      </p:sp>
      <p:sp>
        <p:nvSpPr>
          <p:cNvPr id="10" name="テキスト ボックス 9">
            <a:extLst>
              <a:ext uri="{FF2B5EF4-FFF2-40B4-BE49-F238E27FC236}">
                <a16:creationId xmlns:a16="http://schemas.microsoft.com/office/drawing/2014/main" id="{11A0965F-D790-6940-0B1D-2D0BC00304CB}"/>
              </a:ext>
            </a:extLst>
          </p:cNvPr>
          <p:cNvSpPr txBox="1"/>
          <p:nvPr/>
        </p:nvSpPr>
        <p:spPr>
          <a:xfrm>
            <a:off x="622800" y="2259438"/>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　リスク対応とは、「リスクを修正するプロセス」</a:t>
            </a:r>
            <a:r>
              <a:rPr kumimoji="0" lang="en-US" altLang="ja-JP" sz="600" b="0" i="0" u="none" strike="noStrike" kern="1200" cap="none" spc="0" normalizeH="0" baseline="30000" noProof="0">
                <a:ln>
                  <a:noFill/>
                </a:ln>
                <a:solidFill>
                  <a:srgbClr val="333333"/>
                </a:solidFill>
                <a:effectLst/>
                <a:uLnTx/>
                <a:uFillTx/>
                <a:latin typeface="メイリオ"/>
                <a:ea typeface="メイリオ"/>
                <a:cs typeface="+mn-cs"/>
              </a:rPr>
              <a:t>[25]</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のことです。リスクアセスメントプロセスの結果に基づいており、リスク基準に基づき対応すべき優先順位づけされたリスクに対応する内容となります。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p:txBody>
      </p:sp>
      <p:sp>
        <p:nvSpPr>
          <p:cNvPr id="11" name="テキスト プレースホルダー 3">
            <a:extLst>
              <a:ext uri="{FF2B5EF4-FFF2-40B4-BE49-F238E27FC236}">
                <a16:creationId xmlns:a16="http://schemas.microsoft.com/office/drawing/2014/main" id="{756918F9-72C2-898F-DC3C-F5089C82E72E}"/>
              </a:ext>
            </a:extLst>
          </p:cNvPr>
          <p:cNvSpPr>
            <a:spLocks noGrp="1"/>
          </p:cNvSpPr>
          <p:nvPr>
            <p:ph type="body" sz="quarter" idx="16"/>
          </p:nvPr>
        </p:nvSpPr>
        <p:spPr>
          <a:xfrm>
            <a:off x="622800" y="2000244"/>
            <a:ext cx="5612400" cy="381000"/>
          </a:xfrm>
        </p:spPr>
        <p:txBody>
          <a:bodyPr/>
          <a:lstStyle/>
          <a:p>
            <a:r>
              <a:rPr kumimoji="1" lang="ja-JP" altLang="en-US"/>
              <a:t>リスク対応プロセス</a:t>
            </a:r>
          </a:p>
        </p:txBody>
      </p:sp>
      <p:sp>
        <p:nvSpPr>
          <p:cNvPr id="4" name="テキスト プレースホルダー 2">
            <a:extLst>
              <a:ext uri="{FF2B5EF4-FFF2-40B4-BE49-F238E27FC236}">
                <a16:creationId xmlns:a16="http://schemas.microsoft.com/office/drawing/2014/main" id="{AB8148BC-0985-7101-1162-0746B48F995E}"/>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11</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リスクマネジメント</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11-3.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リスクマネジメント：リスク対応</a:t>
            </a:r>
          </a:p>
        </p:txBody>
      </p:sp>
      <p:sp>
        <p:nvSpPr>
          <p:cNvPr id="26" name="テキスト ボックス 25">
            <a:extLst>
              <a:ext uri="{FF2B5EF4-FFF2-40B4-BE49-F238E27FC236}">
                <a16:creationId xmlns:a16="http://schemas.microsoft.com/office/drawing/2014/main" id="{AB602082-2195-5E35-9AAA-F7EEBADE4C38}"/>
              </a:ext>
            </a:extLst>
          </p:cNvPr>
          <p:cNvSpPr txBox="1"/>
          <p:nvPr/>
        </p:nvSpPr>
        <p:spPr>
          <a:xfrm>
            <a:off x="734943" y="8718768"/>
            <a:ext cx="5612400" cy="19036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 27005:2022</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p>
        </p:txBody>
      </p:sp>
      <p:sp>
        <p:nvSpPr>
          <p:cNvPr id="20" name="テキスト ボックス 19">
            <a:extLst>
              <a:ext uri="{FF2B5EF4-FFF2-40B4-BE49-F238E27FC236}">
                <a16:creationId xmlns:a16="http://schemas.microsoft.com/office/drawing/2014/main" id="{5256A535-27ED-0FE9-92B6-30D0D5115723}"/>
              </a:ext>
            </a:extLst>
          </p:cNvPr>
          <p:cNvSpPr txBox="1"/>
          <p:nvPr/>
        </p:nvSpPr>
        <p:spPr>
          <a:xfrm>
            <a:off x="622800" y="9175815"/>
            <a:ext cx="5612400"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[25]:</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JISC</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日本産業標準調査会</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.”JIS Q 27000:2019 </a:t>
            </a:r>
            <a:r>
              <a:rPr kumimoji="0" lang="ja-JP" altLang="en-US" sz="600" b="0" i="0" u="none" strike="noStrike" kern="1200" cap="none" spc="0" normalizeH="0" baseline="0" noProof="0">
                <a:ln>
                  <a:noFill/>
                </a:ln>
                <a:solidFill>
                  <a:srgbClr val="000000"/>
                </a:solidFill>
                <a:effectLst/>
                <a:uLnTx/>
                <a:uFillTx/>
                <a:latin typeface="メイリオ"/>
                <a:ea typeface="メイリオ"/>
                <a:cs typeface="+mn-cs"/>
              </a:rPr>
              <a:t>情報技術－セキュリティ技術－情報セキュリティマネジメントシステム－用語</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rPr>
              <a:t>https://www.jisc.go.jp/app/jis/general/GnrJISNumberNameSearchList?show&amp;jisStdNo=Q27000</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2023-09-21</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p>
        </p:txBody>
      </p:sp>
    </p:spTree>
    <p:extLst>
      <p:ext uri="{BB962C8B-B14F-4D97-AF65-F5344CB8AC3E}">
        <p14:creationId xmlns:p14="http://schemas.microsoft.com/office/powerpoint/2010/main" val="2313799865"/>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F0242CD7-02F6-A652-A753-E30B25E7F1F4}"/>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11</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正方形/長方形 7">
            <a:extLst>
              <a:ext uri="{FF2B5EF4-FFF2-40B4-BE49-F238E27FC236}">
                <a16:creationId xmlns:a16="http://schemas.microsoft.com/office/drawing/2014/main" id="{02E00C1A-6EEC-B720-8F57-54745794C05F}"/>
              </a:ext>
            </a:extLst>
          </p:cNvPr>
          <p:cNvSpPr/>
          <p:nvPr/>
        </p:nvSpPr>
        <p:spPr>
          <a:xfrm>
            <a:off x="622800" y="6726930"/>
            <a:ext cx="5612400" cy="2071628"/>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プレースホルダー 2">
            <a:extLst>
              <a:ext uri="{FF2B5EF4-FFF2-40B4-BE49-F238E27FC236}">
                <a16:creationId xmlns:a16="http://schemas.microsoft.com/office/drawing/2014/main" id="{7D81E989-1D76-79A5-1CFC-EABFB15CB6BE}"/>
              </a:ext>
            </a:extLst>
          </p:cNvPr>
          <p:cNvSpPr>
            <a:spLocks noGrp="1"/>
          </p:cNvSpPr>
          <p:nvPr>
            <p:ph type="body" sz="quarter" idx="14"/>
          </p:nvPr>
        </p:nvSpPr>
        <p:spPr>
          <a:xfrm>
            <a:off x="1123950" y="1457325"/>
            <a:ext cx="5111250" cy="381000"/>
          </a:xfrm>
        </p:spPr>
        <p:txBody>
          <a:bodyPr/>
          <a:lstStyle/>
          <a:p>
            <a:r>
              <a:rPr kumimoji="1" lang="en-US" altLang="ja-JP"/>
              <a:t>11-3-1. </a:t>
            </a:r>
            <a:r>
              <a:rPr kumimoji="1" lang="ja-JP" altLang="en-US"/>
              <a:t>対策案の検討</a:t>
            </a:r>
          </a:p>
        </p:txBody>
      </p:sp>
      <p:sp>
        <p:nvSpPr>
          <p:cNvPr id="11" name="テキスト ボックス 10">
            <a:extLst>
              <a:ext uri="{FF2B5EF4-FFF2-40B4-BE49-F238E27FC236}">
                <a16:creationId xmlns:a16="http://schemas.microsoft.com/office/drawing/2014/main" id="{288282CE-B258-5910-EFEC-814EA82BFC5C}"/>
              </a:ext>
            </a:extLst>
          </p:cNvPr>
          <p:cNvSpPr txBox="1"/>
          <p:nvPr/>
        </p:nvSpPr>
        <p:spPr>
          <a:xfrm>
            <a:off x="622800" y="9169531"/>
            <a:ext cx="5612400"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[26]:</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JISC</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日本産業標準調査会</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.”JIS Q 27000:2019 </a:t>
            </a:r>
            <a:r>
              <a:rPr kumimoji="0" lang="ja-JP" altLang="en-US" sz="600" b="0" i="0" u="none" strike="noStrike" kern="1200" cap="none" spc="0" normalizeH="0" baseline="0" noProof="0">
                <a:ln>
                  <a:noFill/>
                </a:ln>
                <a:solidFill>
                  <a:srgbClr val="000000"/>
                </a:solidFill>
                <a:effectLst/>
                <a:uLnTx/>
                <a:uFillTx/>
                <a:latin typeface="メイリオ"/>
                <a:ea typeface="メイリオ"/>
                <a:cs typeface="+mn-cs"/>
              </a:rPr>
              <a:t>情報技術－セキュリティ技術－情報セキュリティマネジメントシステム－用語</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rPr>
              <a:t>https://www.jisc.go.jp/app/jis/general/GnrJISNumberNameSearchList?show&amp;jisStdNo=Q27000</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2023-09-21</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p>
        </p:txBody>
      </p:sp>
      <p:graphicFrame>
        <p:nvGraphicFramePr>
          <p:cNvPr id="13" name="表 12">
            <a:extLst>
              <a:ext uri="{FF2B5EF4-FFF2-40B4-BE49-F238E27FC236}">
                <a16:creationId xmlns:a16="http://schemas.microsoft.com/office/drawing/2014/main" id="{0D118030-DC63-A5FF-201C-58679BC29057}"/>
              </a:ext>
            </a:extLst>
          </p:cNvPr>
          <p:cNvGraphicFramePr>
            <a:graphicFrameLocks noGrp="1"/>
          </p:cNvGraphicFramePr>
          <p:nvPr/>
        </p:nvGraphicFramePr>
        <p:xfrm>
          <a:off x="619048" y="2364774"/>
          <a:ext cx="5612400" cy="33578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759943404"/>
                    </a:ext>
                  </a:extLst>
                </a:gridCol>
              </a:tblGrid>
              <a:tr h="11877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1">
                          <a:latin typeface="+mn-ea"/>
                          <a:ea typeface="+mn-ea"/>
                        </a:rPr>
                        <a:t>例：自社のホームページ（電子データ）</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3159040"/>
                  </a:ext>
                </a:extLst>
              </a:tr>
              <a:tr h="118776">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900" b="1" i="0" kern="1200">
                          <a:solidFill>
                            <a:srgbClr val="333333"/>
                          </a:solidFill>
                          <a:effectLst/>
                          <a:latin typeface="游ゴシック体"/>
                          <a:ea typeface="+mn-ea"/>
                          <a:cs typeface="+mn-cs"/>
                        </a:rPr>
                        <a:t>リスクの内容</a:t>
                      </a:r>
                      <a:br>
                        <a:rPr kumimoji="1" lang="en-US" altLang="ja-JP" sz="900" b="1" i="0" kern="1200">
                          <a:solidFill>
                            <a:srgbClr val="333333"/>
                          </a:solidFill>
                          <a:effectLst/>
                          <a:latin typeface="游ゴシック体"/>
                          <a:ea typeface="+mn-ea"/>
                          <a:cs typeface="+mn-cs"/>
                        </a:rPr>
                      </a:br>
                      <a:r>
                        <a:rPr kumimoji="1" lang="ja-JP" altLang="en-US" sz="900" b="0" i="0" kern="1200">
                          <a:solidFill>
                            <a:srgbClr val="333333"/>
                          </a:solidFill>
                          <a:effectLst/>
                          <a:latin typeface="游ゴシック体"/>
                          <a:ea typeface="+mn-ea"/>
                          <a:cs typeface="+mn-cs"/>
                        </a:rPr>
                        <a:t>不正アクセスで価格が改ざんされたり、ウイルスが仕掛けられると顧客や閲覧者に被害が発生し、信用を失う</a:t>
                      </a:r>
                      <a:endParaRPr kumimoji="1" lang="en-US" altLang="ja-JP" sz="900" b="1" i="0" kern="1200">
                        <a:solidFill>
                          <a:srgbClr val="333333"/>
                        </a:solidFill>
                        <a:effectLst/>
                        <a:latin typeface="游ゴシック体"/>
                        <a:ea typeface="+mn-ea"/>
                        <a:cs typeface="+mn-cs"/>
                      </a:endParaRPr>
                    </a:p>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kumimoji="1" lang="ja-JP" altLang="en-US" sz="900" b="1" i="0" kern="1200">
                          <a:solidFill>
                            <a:srgbClr val="333333"/>
                          </a:solidFill>
                          <a:effectLst/>
                          <a:latin typeface="游ゴシック体"/>
                          <a:ea typeface="+mn-ea"/>
                          <a:cs typeface="+mn-cs"/>
                        </a:rPr>
                        <a:t>リスク対応</a:t>
                      </a:r>
                      <a:br>
                        <a:rPr kumimoji="1" lang="en-US" altLang="ja-JP" sz="900" b="1" i="0" kern="1200">
                          <a:solidFill>
                            <a:srgbClr val="333333"/>
                          </a:solidFill>
                          <a:effectLst/>
                          <a:latin typeface="游ゴシック体"/>
                          <a:ea typeface="+mn-ea"/>
                          <a:cs typeface="+mn-cs"/>
                        </a:rPr>
                      </a:br>
                      <a:r>
                        <a:rPr kumimoji="1" lang="ja-JP" altLang="en-US" sz="900" b="0" i="0" kern="1200">
                          <a:solidFill>
                            <a:srgbClr val="333333"/>
                          </a:solidFill>
                          <a:effectLst/>
                          <a:latin typeface="游ゴシック体"/>
                          <a:ea typeface="+mn-ea"/>
                          <a:cs typeface="+mn-cs"/>
                        </a:rPr>
                        <a:t>リスク評価の結果をもとにリスク対応を決定する（今回は例として「リスクを低減する」方法を選択）</a:t>
                      </a:r>
                      <a:br>
                        <a:rPr kumimoji="1" lang="en-US" altLang="ja-JP" sz="900" b="0" i="0" kern="1200">
                          <a:solidFill>
                            <a:srgbClr val="333333"/>
                          </a:solidFill>
                          <a:effectLst/>
                          <a:latin typeface="游ゴシック体"/>
                          <a:ea typeface="+mn-ea"/>
                          <a:cs typeface="+mn-cs"/>
                        </a:rPr>
                      </a:br>
                      <a:br>
                        <a:rPr kumimoji="1" lang="en-US" altLang="ja-JP" sz="900" b="0" i="0" kern="1200">
                          <a:solidFill>
                            <a:srgbClr val="333333"/>
                          </a:solidFill>
                          <a:effectLst/>
                          <a:latin typeface="游ゴシック体"/>
                          <a:ea typeface="+mn-ea"/>
                          <a:cs typeface="+mn-cs"/>
                        </a:rPr>
                      </a:br>
                      <a:r>
                        <a:rPr kumimoji="1" lang="ja-JP" altLang="en-US" sz="900" b="0" i="0" kern="1200">
                          <a:solidFill>
                            <a:srgbClr val="333333"/>
                          </a:solidFill>
                          <a:effectLst/>
                          <a:latin typeface="游ゴシック体"/>
                          <a:ea typeface="+mn-ea"/>
                          <a:cs typeface="+mn-cs"/>
                        </a:rPr>
                        <a:t>対策例：不正</a:t>
                      </a:r>
                      <a:r>
                        <a:rPr kumimoji="1" lang="ja-JP" altLang="en-US" sz="900">
                          <a:latin typeface="+mn-ea"/>
                        </a:rPr>
                        <a:t>アクセスが発生する可能性を低減させるために、アクセス権限を最小化したり、パスワードを複雑にしたり、多要素認証を実施したりするなど、認証の強化を行い、不正アクセスが発生する可能性を低減する</a:t>
                      </a:r>
                      <a:br>
                        <a:rPr kumimoji="1" lang="en-US" altLang="ja-JP" sz="900">
                          <a:latin typeface="+mn-ea"/>
                        </a:rPr>
                      </a:br>
                      <a:r>
                        <a:rPr kumimoji="1" lang="ja-JP" altLang="en-US" sz="900" b="0" i="0" kern="1200">
                          <a:solidFill>
                            <a:srgbClr val="333333"/>
                          </a:solidFill>
                          <a:effectLst/>
                          <a:latin typeface="游ゴシック体"/>
                          <a:ea typeface="+mn-ea"/>
                          <a:cs typeface="+mn-cs"/>
                        </a:rPr>
                        <a:t>対応する管理策：</a:t>
                      </a:r>
                      <a:r>
                        <a:rPr kumimoji="1" lang="en-US" altLang="ja-JP" sz="900" b="0" i="0" kern="1200">
                          <a:solidFill>
                            <a:srgbClr val="333333"/>
                          </a:solidFill>
                          <a:effectLst/>
                          <a:latin typeface="游ゴシック体"/>
                          <a:ea typeface="+mn-ea"/>
                          <a:cs typeface="+mn-cs"/>
                        </a:rPr>
                        <a:t>5.15</a:t>
                      </a:r>
                      <a:r>
                        <a:rPr kumimoji="1" lang="ja-JP" altLang="en-US" sz="900" b="0" i="0" kern="1200">
                          <a:solidFill>
                            <a:srgbClr val="333333"/>
                          </a:solidFill>
                          <a:effectLst/>
                          <a:latin typeface="游ゴシック体"/>
                          <a:ea typeface="+mn-ea"/>
                          <a:cs typeface="+mn-cs"/>
                        </a:rPr>
                        <a:t>アクセス制御</a:t>
                      </a:r>
                      <a:br>
                        <a:rPr kumimoji="1" lang="en-US" altLang="ja-JP" sz="900" b="0" i="0" kern="1200">
                          <a:solidFill>
                            <a:srgbClr val="333333"/>
                          </a:solidFill>
                          <a:effectLst/>
                          <a:latin typeface="游ゴシック体"/>
                          <a:ea typeface="+mn-ea"/>
                          <a:cs typeface="+mn-cs"/>
                        </a:rPr>
                      </a:br>
                      <a:br>
                        <a:rPr kumimoji="1" lang="en-US" altLang="ja-JP" sz="900" b="0" i="0" kern="1200">
                          <a:solidFill>
                            <a:srgbClr val="333333"/>
                          </a:solidFill>
                          <a:effectLst/>
                          <a:latin typeface="游ゴシック体"/>
                          <a:ea typeface="+mn-ea"/>
                          <a:cs typeface="+mn-cs"/>
                        </a:rPr>
                      </a:br>
                      <a:r>
                        <a:rPr kumimoji="1" lang="ja-JP" altLang="en-US" sz="900" b="1" i="0" kern="1200">
                          <a:solidFill>
                            <a:srgbClr val="333333"/>
                          </a:solidFill>
                          <a:effectLst/>
                          <a:latin typeface="游ゴシック体"/>
                          <a:ea typeface="+mn-ea"/>
                          <a:cs typeface="+mn-cs"/>
                        </a:rPr>
                        <a:t>対策基準の策定</a:t>
                      </a:r>
                      <a:r>
                        <a:rPr lang="ja-JP" altLang="en-US" sz="900" b="0">
                          <a:latin typeface="+mn-ea"/>
                          <a:ea typeface="+mn-ea"/>
                        </a:rPr>
                        <a:t>（対策基準の例）</a:t>
                      </a:r>
                      <a:br>
                        <a:rPr lang="en-US" altLang="ja-JP" sz="900" b="0">
                          <a:latin typeface="+mn-ea"/>
                          <a:ea typeface="+mn-ea"/>
                        </a:rPr>
                      </a:br>
                      <a:r>
                        <a:rPr lang="ja-JP" altLang="en-US" sz="900" b="0">
                          <a:latin typeface="+mn-ea"/>
                          <a:ea typeface="+mn-ea"/>
                        </a:rPr>
                        <a:t>技術的対策</a:t>
                      </a:r>
                      <a:endParaRPr lang="en-US" altLang="ja-JP" sz="900" b="0">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a:solidFill>
                            <a:schemeClr val="tx1"/>
                          </a:solidFill>
                          <a:latin typeface="+mn-ea"/>
                          <a:ea typeface="+mn-ea"/>
                        </a:rPr>
                        <a:t>公開サーバへの不正アクセス対策</a:t>
                      </a:r>
                      <a:endParaRPr kumimoji="1" lang="en-US" altLang="ja-JP" sz="90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a:solidFill>
                            <a:schemeClr val="tx1"/>
                          </a:solidFill>
                          <a:latin typeface="+mn-ea"/>
                          <a:ea typeface="+mn-ea"/>
                        </a:rPr>
                        <a:t>公開サーバへのアクセス権の最小化と管理の強化 </a:t>
                      </a:r>
                      <a:endParaRPr kumimoji="1" lang="en-US" altLang="ja-JP" sz="90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a:solidFill>
                            <a:schemeClr val="tx1"/>
                          </a:solidFill>
                          <a:latin typeface="+mn-ea"/>
                          <a:ea typeface="+mn-ea"/>
                        </a:rPr>
                        <a:t>多要素認証の設定の有効化</a:t>
                      </a:r>
                      <a:endParaRPr kumimoji="1" lang="en-US" altLang="ja-JP" sz="900" b="1" i="0" kern="1200">
                        <a:solidFill>
                          <a:srgbClr val="333333"/>
                        </a:solidFill>
                        <a:effectLst/>
                        <a:latin typeface="游ゴシック体"/>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43782412"/>
                  </a:ext>
                </a:extLst>
              </a:tr>
            </a:tbl>
          </a:graphicData>
        </a:graphic>
      </p:graphicFrame>
      <p:sp>
        <p:nvSpPr>
          <p:cNvPr id="14" name="楕円 13">
            <a:extLst>
              <a:ext uri="{FF2B5EF4-FFF2-40B4-BE49-F238E27FC236}">
                <a16:creationId xmlns:a16="http://schemas.microsoft.com/office/drawing/2014/main" id="{5ADA774E-9CDA-5AFD-E1A7-95C10FBA5B8B}"/>
              </a:ext>
            </a:extLst>
          </p:cNvPr>
          <p:cNvSpPr/>
          <p:nvPr/>
        </p:nvSpPr>
        <p:spPr>
          <a:xfrm>
            <a:off x="5961600" y="2233760"/>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5" name="図 14">
            <a:extLst>
              <a:ext uri="{FF2B5EF4-FFF2-40B4-BE49-F238E27FC236}">
                <a16:creationId xmlns:a16="http://schemas.microsoft.com/office/drawing/2014/main" id="{5B7C96B4-74A4-EBC3-ED86-695E1D6D8DA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63225" y="2323760"/>
            <a:ext cx="360000" cy="360000"/>
          </a:xfrm>
          <a:prstGeom prst="rect">
            <a:avLst/>
          </a:prstGeom>
        </p:spPr>
      </p:pic>
      <p:sp>
        <p:nvSpPr>
          <p:cNvPr id="16" name="テキスト プレースホルダー 3">
            <a:extLst>
              <a:ext uri="{FF2B5EF4-FFF2-40B4-BE49-F238E27FC236}">
                <a16:creationId xmlns:a16="http://schemas.microsoft.com/office/drawing/2014/main" id="{D5A0A126-0F36-4233-5E52-D9AA03A6F3A2}"/>
              </a:ext>
            </a:extLst>
          </p:cNvPr>
          <p:cNvSpPr>
            <a:spLocks noGrp="1"/>
          </p:cNvSpPr>
          <p:nvPr>
            <p:ph type="body" sz="quarter" idx="16"/>
          </p:nvPr>
        </p:nvSpPr>
        <p:spPr>
          <a:xfrm>
            <a:off x="622800" y="5720171"/>
            <a:ext cx="5612400" cy="381000"/>
          </a:xfrm>
        </p:spPr>
        <p:txBody>
          <a:bodyPr/>
          <a:lstStyle/>
          <a:p>
            <a:r>
              <a:rPr kumimoji="1" lang="ja-JP" altLang="en-US"/>
              <a:t>残留リスク</a:t>
            </a:r>
          </a:p>
        </p:txBody>
      </p:sp>
      <p:sp>
        <p:nvSpPr>
          <p:cNvPr id="17" name="テキスト ボックス 16">
            <a:extLst>
              <a:ext uri="{FF2B5EF4-FFF2-40B4-BE49-F238E27FC236}">
                <a16:creationId xmlns:a16="http://schemas.microsoft.com/office/drawing/2014/main" id="{40BB1D00-A6DA-06A6-48CA-8A198C7818F5}"/>
              </a:ext>
            </a:extLst>
          </p:cNvPr>
          <p:cNvSpPr txBox="1"/>
          <p:nvPr/>
        </p:nvSpPr>
        <p:spPr>
          <a:xfrm>
            <a:off x="622800" y="5988266"/>
            <a:ext cx="5612400" cy="73866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　残留リスクとは、「リスク対応後に残っているリスク」</a:t>
            </a:r>
            <a:r>
              <a:rPr kumimoji="0" lang="en-US" altLang="ja-JP" sz="600" b="0" i="0" u="none" strike="noStrike" kern="1200" cap="none" spc="0" normalizeH="0" baseline="30000" noProof="0">
                <a:ln>
                  <a:noFill/>
                </a:ln>
                <a:solidFill>
                  <a:srgbClr val="333333"/>
                </a:solidFill>
                <a:effectLst/>
                <a:uLnTx/>
                <a:uFillTx/>
                <a:latin typeface="メイリオ"/>
                <a:ea typeface="メイリオ"/>
                <a:cs typeface="+mn-cs"/>
              </a:rPr>
              <a:t>[26]</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のことです。残留リスクを受容するためには、リスク所有者の承認が必要になります。受容可能だと判断された残留リスクであっても、資産の価値や脅威、脆弱性など環境の変化に合わせて、リスクレベル（リスクの大きさ）を見直し、必要に応じて追加のリスク対応を行う必要があり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p:txBody>
      </p:sp>
      <p:sp>
        <p:nvSpPr>
          <p:cNvPr id="18" name="テキスト ボックス 17">
            <a:extLst>
              <a:ext uri="{FF2B5EF4-FFF2-40B4-BE49-F238E27FC236}">
                <a16:creationId xmlns:a16="http://schemas.microsoft.com/office/drawing/2014/main" id="{55DC1959-A821-6D38-49AE-ED61E8B4EEE3}"/>
              </a:ext>
            </a:extLst>
          </p:cNvPr>
          <p:cNvSpPr txBox="1"/>
          <p:nvPr/>
        </p:nvSpPr>
        <p:spPr>
          <a:xfrm>
            <a:off x="622800" y="8808794"/>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52.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残留リスクの概要</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MSQA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ISMS</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推進マニュアル活用ガイドブック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2022</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年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1.0</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版</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p>
        </p:txBody>
      </p:sp>
      <p:graphicFrame>
        <p:nvGraphicFramePr>
          <p:cNvPr id="19" name="グラフ 18">
            <a:extLst>
              <a:ext uri="{FF2B5EF4-FFF2-40B4-BE49-F238E27FC236}">
                <a16:creationId xmlns:a16="http://schemas.microsoft.com/office/drawing/2014/main" id="{B937F9B9-4A1B-C94D-CB43-23261DF0BF8A}"/>
              </a:ext>
            </a:extLst>
          </p:cNvPr>
          <p:cNvGraphicFramePr>
            <a:graphicFrameLocks/>
          </p:cNvGraphicFramePr>
          <p:nvPr/>
        </p:nvGraphicFramePr>
        <p:xfrm>
          <a:off x="949252" y="6447896"/>
          <a:ext cx="5700713" cy="2020207"/>
        </p:xfrm>
        <a:graphic>
          <a:graphicData uri="http://schemas.openxmlformats.org/drawingml/2006/chart">
            <c:chart xmlns:c="http://schemas.openxmlformats.org/drawingml/2006/chart" xmlns:r="http://schemas.openxmlformats.org/officeDocument/2006/relationships" r:id="rId5"/>
          </a:graphicData>
        </a:graphic>
      </p:graphicFrame>
      <p:sp>
        <p:nvSpPr>
          <p:cNvPr id="20" name="テキスト ボックス 19">
            <a:extLst>
              <a:ext uri="{FF2B5EF4-FFF2-40B4-BE49-F238E27FC236}">
                <a16:creationId xmlns:a16="http://schemas.microsoft.com/office/drawing/2014/main" id="{BC20FF4D-B6CD-B3C7-592B-5C0F72698A74}"/>
              </a:ext>
            </a:extLst>
          </p:cNvPr>
          <p:cNvSpPr txBox="1"/>
          <p:nvPr/>
        </p:nvSpPr>
        <p:spPr>
          <a:xfrm>
            <a:off x="513331" y="8411475"/>
            <a:ext cx="1036963" cy="25391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リスク所有者</a:t>
            </a:r>
          </a:p>
        </p:txBody>
      </p:sp>
      <p:pic>
        <p:nvPicPr>
          <p:cNvPr id="21" name="図 20">
            <a:extLst>
              <a:ext uri="{FF2B5EF4-FFF2-40B4-BE49-F238E27FC236}">
                <a16:creationId xmlns:a16="http://schemas.microsoft.com/office/drawing/2014/main" id="{DF175EFE-DEED-A137-9A06-23994918DE8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415255" y="8364989"/>
            <a:ext cx="373704" cy="373704"/>
          </a:xfrm>
          <a:prstGeom prst="rect">
            <a:avLst/>
          </a:prstGeom>
        </p:spPr>
      </p:pic>
      <p:sp>
        <p:nvSpPr>
          <p:cNvPr id="22" name="テキスト ボックス 21">
            <a:extLst>
              <a:ext uri="{FF2B5EF4-FFF2-40B4-BE49-F238E27FC236}">
                <a16:creationId xmlns:a16="http://schemas.microsoft.com/office/drawing/2014/main" id="{00CA343F-FC6C-4E7B-BADF-500141C9BA55}"/>
              </a:ext>
            </a:extLst>
          </p:cNvPr>
          <p:cNvSpPr txBox="1"/>
          <p:nvPr/>
        </p:nvSpPr>
        <p:spPr>
          <a:xfrm>
            <a:off x="1230632" y="7403820"/>
            <a:ext cx="4396737" cy="215444"/>
          </a:xfrm>
          <a:prstGeom prst="rect">
            <a:avLst/>
          </a:prstGeom>
          <a:solidFill>
            <a:schemeClr val="accent6">
              <a:lumMod val="40000"/>
              <a:lumOff val="60000"/>
            </a:schemeClr>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リスクの重大性を評価するための目安とする条件</a:t>
            </a:r>
          </a:p>
        </p:txBody>
      </p:sp>
      <p:sp>
        <p:nvSpPr>
          <p:cNvPr id="23" name="テキスト ボックス 22">
            <a:extLst>
              <a:ext uri="{FF2B5EF4-FFF2-40B4-BE49-F238E27FC236}">
                <a16:creationId xmlns:a16="http://schemas.microsoft.com/office/drawing/2014/main" id="{3537786D-D2F8-28E7-A74F-DEC9785F68D3}"/>
              </a:ext>
            </a:extLst>
          </p:cNvPr>
          <p:cNvSpPr txBox="1"/>
          <p:nvPr/>
        </p:nvSpPr>
        <p:spPr>
          <a:xfrm>
            <a:off x="5535363" y="7332617"/>
            <a:ext cx="807720"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受容基準</a:t>
            </a:r>
            <a:b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リスク基準</a:t>
            </a:r>
          </a:p>
        </p:txBody>
      </p:sp>
      <p:sp>
        <p:nvSpPr>
          <p:cNvPr id="24" name="テキスト ボックス 23">
            <a:extLst>
              <a:ext uri="{FF2B5EF4-FFF2-40B4-BE49-F238E27FC236}">
                <a16:creationId xmlns:a16="http://schemas.microsoft.com/office/drawing/2014/main" id="{47B2479E-651C-61F5-338A-10CA73D2A0B7}"/>
              </a:ext>
            </a:extLst>
          </p:cNvPr>
          <p:cNvSpPr txBox="1"/>
          <p:nvPr/>
        </p:nvSpPr>
        <p:spPr>
          <a:xfrm>
            <a:off x="1317478" y="6823224"/>
            <a:ext cx="569259"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err="1">
                <a:ln>
                  <a:noFill/>
                </a:ln>
                <a:solidFill>
                  <a:prstClr val="white"/>
                </a:solidFill>
                <a:effectLst/>
                <a:uLnTx/>
                <a:uFillTx/>
                <a:latin typeface="メイリオ"/>
                <a:ea typeface="メイリオ"/>
                <a:cs typeface="+mn-cs"/>
              </a:rPr>
              <a:t>RiskA</a:t>
            </a:r>
            <a:endParaRPr kumimoji="1" lang="ja-JP" altLang="en-US" sz="800" b="1"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5" name="正方形/長方形 24">
            <a:extLst>
              <a:ext uri="{FF2B5EF4-FFF2-40B4-BE49-F238E27FC236}">
                <a16:creationId xmlns:a16="http://schemas.microsoft.com/office/drawing/2014/main" id="{A0A22213-A316-B3DB-1D0C-E23BD378239D}"/>
              </a:ext>
            </a:extLst>
          </p:cNvPr>
          <p:cNvSpPr/>
          <p:nvPr/>
        </p:nvSpPr>
        <p:spPr>
          <a:xfrm>
            <a:off x="1442091" y="7144740"/>
            <a:ext cx="320034" cy="259080"/>
          </a:xfrm>
          <a:prstGeom prst="rect">
            <a:avLst/>
          </a:prstGeom>
          <a:solidFill>
            <a:schemeClr val="tx1"/>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white"/>
                </a:solidFill>
                <a:effectLst/>
                <a:uLnTx/>
                <a:uFillTx/>
                <a:latin typeface="メイリオ"/>
                <a:ea typeface="メイリオ"/>
                <a:cs typeface="+mn-cs"/>
              </a:rPr>
              <a:t>残留</a:t>
            </a:r>
          </a:p>
        </p:txBody>
      </p:sp>
      <p:cxnSp>
        <p:nvCxnSpPr>
          <p:cNvPr id="26" name="直線矢印コネクタ 25">
            <a:extLst>
              <a:ext uri="{FF2B5EF4-FFF2-40B4-BE49-F238E27FC236}">
                <a16:creationId xmlns:a16="http://schemas.microsoft.com/office/drawing/2014/main" id="{CE4DF838-0FD5-5BE9-8357-FCB0DCA040F8}"/>
              </a:ext>
            </a:extLst>
          </p:cNvPr>
          <p:cNvCxnSpPr>
            <a:cxnSpLocks/>
          </p:cNvCxnSpPr>
          <p:nvPr/>
        </p:nvCxnSpPr>
        <p:spPr>
          <a:xfrm>
            <a:off x="1820282" y="6845714"/>
            <a:ext cx="0" cy="299026"/>
          </a:xfrm>
          <a:prstGeom prst="straightConnector1">
            <a:avLst/>
          </a:prstGeom>
          <a:ln>
            <a:tailEnd type="triangle"/>
          </a:ln>
        </p:spPr>
        <p:style>
          <a:lnRef idx="3">
            <a:schemeClr val="accent6"/>
          </a:lnRef>
          <a:fillRef idx="0">
            <a:schemeClr val="accent6"/>
          </a:fillRef>
          <a:effectRef idx="2">
            <a:schemeClr val="accent6"/>
          </a:effectRef>
          <a:fontRef idx="minor">
            <a:schemeClr val="tx1"/>
          </a:fontRef>
        </p:style>
      </p:cxnSp>
      <p:cxnSp>
        <p:nvCxnSpPr>
          <p:cNvPr id="27" name="コネクタ: カギ線 26">
            <a:extLst>
              <a:ext uri="{FF2B5EF4-FFF2-40B4-BE49-F238E27FC236}">
                <a16:creationId xmlns:a16="http://schemas.microsoft.com/office/drawing/2014/main" id="{7F513CB8-4CEF-C6E6-A0BC-32E8B58B0271}"/>
              </a:ext>
            </a:extLst>
          </p:cNvPr>
          <p:cNvCxnSpPr>
            <a:cxnSpLocks/>
            <a:stCxn id="21" idx="3"/>
            <a:endCxn id="25" idx="3"/>
          </p:cNvCxnSpPr>
          <p:nvPr/>
        </p:nvCxnSpPr>
        <p:spPr>
          <a:xfrm flipH="1" flipV="1">
            <a:off x="1762125" y="7274280"/>
            <a:ext cx="26834" cy="1277561"/>
          </a:xfrm>
          <a:prstGeom prst="bentConnector3">
            <a:avLst>
              <a:gd name="adj1" fmla="val -851904"/>
            </a:avLst>
          </a:prstGeom>
          <a:ln>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28" name="テキスト ボックス 27">
            <a:extLst>
              <a:ext uri="{FF2B5EF4-FFF2-40B4-BE49-F238E27FC236}">
                <a16:creationId xmlns:a16="http://schemas.microsoft.com/office/drawing/2014/main" id="{EEEE34D0-CCF4-9AF3-E8BB-5948F4584BB0}"/>
              </a:ext>
            </a:extLst>
          </p:cNvPr>
          <p:cNvSpPr txBox="1"/>
          <p:nvPr/>
        </p:nvSpPr>
        <p:spPr>
          <a:xfrm>
            <a:off x="2270761" y="6908795"/>
            <a:ext cx="3587007" cy="338554"/>
          </a:xfrm>
          <a:prstGeom prst="rect">
            <a:avLst/>
          </a:prstGeom>
          <a:noFill/>
          <a:ln>
            <a:solidFill>
              <a:schemeClr val="tx1"/>
            </a:solid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注記</a:t>
            </a: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1</a:t>
            </a: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残留リスクには、特定されていないリスクが含まれることがある。</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注記</a:t>
            </a: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残留リスクは、“保有リスク”としても知られている。</a:t>
            </a:r>
          </a:p>
        </p:txBody>
      </p:sp>
      <p:sp>
        <p:nvSpPr>
          <p:cNvPr id="29" name="テキスト ボックス 28">
            <a:extLst>
              <a:ext uri="{FF2B5EF4-FFF2-40B4-BE49-F238E27FC236}">
                <a16:creationId xmlns:a16="http://schemas.microsoft.com/office/drawing/2014/main" id="{75FFC22B-F169-B507-BBDB-D821932F0BCD}"/>
              </a:ext>
            </a:extLst>
          </p:cNvPr>
          <p:cNvSpPr txBox="1"/>
          <p:nvPr/>
        </p:nvSpPr>
        <p:spPr>
          <a:xfrm>
            <a:off x="2107071" y="7645311"/>
            <a:ext cx="3914385" cy="461665"/>
          </a:xfrm>
          <a:prstGeom prst="rect">
            <a:avLst/>
          </a:prstGeom>
          <a:noFill/>
          <a:ln>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JIS</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Q</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27001</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6.1.3</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 情報セキュリティリスク対応</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f) </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情報セキュリティリスク対応計画及び残留している情報セキュリティリスクの受容について、</a:t>
            </a:r>
            <a:r>
              <a:rPr kumimoji="1" lang="ja-JP" altLang="en-US" sz="800" b="0" i="0" u="none" strike="noStrike" kern="1200" cap="none" spc="0" normalizeH="0" baseline="0" noProof="0">
                <a:ln>
                  <a:noFill/>
                </a:ln>
                <a:solidFill>
                  <a:srgbClr val="FF0000"/>
                </a:solidFill>
                <a:effectLst/>
                <a:uLnTx/>
                <a:uFillTx/>
                <a:latin typeface="メイリオ"/>
                <a:ea typeface="メイリオ"/>
                <a:cs typeface="+mn-cs"/>
              </a:rPr>
              <a:t>リスク所有者の承認を得る。</a:t>
            </a:r>
          </a:p>
        </p:txBody>
      </p:sp>
      <p:sp>
        <p:nvSpPr>
          <p:cNvPr id="30" name="テキスト プレースホルダー 2">
            <a:extLst>
              <a:ext uri="{FF2B5EF4-FFF2-40B4-BE49-F238E27FC236}">
                <a16:creationId xmlns:a16="http://schemas.microsoft.com/office/drawing/2014/main" id="{F93D01C2-6369-42A5-F55D-6D620CCD6D55}"/>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11</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リスクマネジメント</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11-3.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リスクマネジメント：リスク対応</a:t>
            </a:r>
          </a:p>
        </p:txBody>
      </p:sp>
      <p:sp>
        <p:nvSpPr>
          <p:cNvPr id="2" name="テキスト プレースホルダー 3">
            <a:extLst>
              <a:ext uri="{FF2B5EF4-FFF2-40B4-BE49-F238E27FC236}">
                <a16:creationId xmlns:a16="http://schemas.microsoft.com/office/drawing/2014/main" id="{82909C7B-9B75-477D-85AF-BF9076C9735C}"/>
              </a:ext>
            </a:extLst>
          </p:cNvPr>
          <p:cNvSpPr txBox="1">
            <a:spLocks/>
          </p:cNvSpPr>
          <p:nvPr/>
        </p:nvSpPr>
        <p:spPr>
          <a:xfrm>
            <a:off x="622800" y="2000244"/>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リスク対応プロセス（例）</a:t>
            </a:r>
          </a:p>
        </p:txBody>
      </p:sp>
    </p:spTree>
    <p:extLst>
      <p:ext uri="{BB962C8B-B14F-4D97-AF65-F5344CB8AC3E}">
        <p14:creationId xmlns:p14="http://schemas.microsoft.com/office/powerpoint/2010/main" val="283943114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C0F8619B-3373-B920-079C-8EA953266A82}"/>
              </a:ext>
            </a:extLst>
          </p:cNvPr>
          <p:cNvSpPr>
            <a:spLocks noGrp="1"/>
          </p:cNvSpPr>
          <p:nvPr>
            <p:ph type="body" sz="quarter" idx="32"/>
          </p:nvPr>
        </p:nvSpPr>
        <p:spPr>
          <a:xfrm>
            <a:off x="622800" y="774648"/>
            <a:ext cx="6235200" cy="381000"/>
          </a:xfrm>
        </p:spPr>
        <p:txBody>
          <a:bodyPr/>
          <a:lstStyle/>
          <a:p>
            <a:r>
              <a:rPr kumimoji="1" lang="ja-JP" altLang="en-US"/>
              <a:t>第</a:t>
            </a:r>
            <a:r>
              <a:rPr kumimoji="1" lang="en-US" altLang="ja-JP"/>
              <a:t>12</a:t>
            </a:r>
            <a:r>
              <a:rPr kumimoji="1" lang="ja-JP" altLang="en-US"/>
              <a:t>章</a:t>
            </a:r>
            <a:r>
              <a:rPr kumimoji="1" lang="en-US" altLang="ja-JP"/>
              <a:t>. </a:t>
            </a:r>
            <a:r>
              <a:rPr kumimoji="1" lang="ja-JP" altLang="en-US" sz="1100"/>
              <a:t>具体的手順の作成（</a:t>
            </a:r>
            <a:r>
              <a:rPr kumimoji="1" lang="en-US" altLang="ja-JP" sz="1100"/>
              <a:t>LV.1 </a:t>
            </a:r>
            <a:r>
              <a:rPr kumimoji="1" lang="ja-JP" altLang="en-US" sz="1100"/>
              <a:t>クイックアプローチ</a:t>
            </a:r>
            <a:r>
              <a:rPr kumimoji="1" lang="en-US" altLang="ja-JP" sz="1100"/>
              <a:t>/LV.2 </a:t>
            </a:r>
            <a:r>
              <a:rPr kumimoji="1" lang="ja-JP" altLang="en-US" sz="1100"/>
              <a:t>ベースラインアプローチ）</a:t>
            </a:r>
          </a:p>
        </p:txBody>
      </p:sp>
      <p:sp>
        <p:nvSpPr>
          <p:cNvPr id="3" name="コンテンツ プレースホルダー 2">
            <a:extLst>
              <a:ext uri="{FF2B5EF4-FFF2-40B4-BE49-F238E27FC236}">
                <a16:creationId xmlns:a16="http://schemas.microsoft.com/office/drawing/2014/main" id="{81BFFCA5-0339-FE94-C51B-8ABDA78C0D65}"/>
              </a:ext>
            </a:extLst>
          </p:cNvPr>
          <p:cNvSpPr>
            <a:spLocks noGrp="1"/>
          </p:cNvSpPr>
          <p:nvPr>
            <p:ph sz="quarter" idx="24"/>
          </p:nvPr>
        </p:nvSpPr>
        <p:spPr/>
        <p:txBody>
          <a:bodyPr/>
          <a:lstStyle/>
          <a:p>
            <a:r>
              <a:rPr kumimoji="1" lang="en-US" altLang="ja-JP" u="sng">
                <a:uFill>
                  <a:solidFill>
                    <a:schemeClr val="bg1"/>
                  </a:solidFill>
                </a:uFill>
                <a:hlinkClick r:id="rId3" action="ppaction://hlinksldjump"/>
              </a:rPr>
              <a:t>12-1. </a:t>
            </a:r>
            <a:r>
              <a:rPr kumimoji="1" lang="en-US" altLang="ja-JP" sz="1000" u="sng">
                <a:uFill>
                  <a:solidFill>
                    <a:schemeClr val="bg1"/>
                  </a:solidFill>
                </a:uFill>
                <a:hlinkClick r:id="rId3" action="ppaction://hlinksldjump"/>
              </a:rPr>
              <a:t>【LV.1 </a:t>
            </a:r>
            <a:r>
              <a:rPr kumimoji="1" lang="ja-JP" altLang="en-US" sz="1000" u="sng">
                <a:uFill>
                  <a:solidFill>
                    <a:schemeClr val="bg1"/>
                  </a:solidFill>
                </a:uFill>
                <a:hlinkClick r:id="rId3" action="ppaction://hlinksldjump"/>
              </a:rPr>
              <a:t>クイックアプローチ</a:t>
            </a:r>
            <a:r>
              <a:rPr kumimoji="1" lang="en-US" altLang="ja-JP" sz="1000" u="sng">
                <a:uFill>
                  <a:solidFill>
                    <a:schemeClr val="bg1"/>
                  </a:solidFill>
                </a:uFill>
                <a:hlinkClick r:id="rId3" action="ppaction://hlinksldjump"/>
              </a:rPr>
              <a:t>】【LV.2 </a:t>
            </a:r>
            <a:r>
              <a:rPr kumimoji="1" lang="ja-JP" altLang="en-US" sz="1000" u="sng">
                <a:uFill>
                  <a:solidFill>
                    <a:schemeClr val="bg1"/>
                  </a:solidFill>
                </a:uFill>
                <a:hlinkClick r:id="rId3" action="ppaction://hlinksldjump"/>
              </a:rPr>
              <a:t>ベースラインアプローチ</a:t>
            </a:r>
            <a:r>
              <a:rPr kumimoji="1" lang="en-US" altLang="ja-JP" sz="1000" u="sng">
                <a:uFill>
                  <a:solidFill>
                    <a:schemeClr val="bg1"/>
                  </a:solidFill>
                </a:uFill>
                <a:hlinkClick r:id="rId3" action="ppaction://hlinksldjump"/>
              </a:rPr>
              <a:t>】</a:t>
            </a:r>
            <a:r>
              <a:rPr kumimoji="1" lang="ja-JP" altLang="en-US" sz="1000" u="sng">
                <a:uFill>
                  <a:solidFill>
                    <a:schemeClr val="bg1"/>
                  </a:solidFill>
                </a:uFill>
                <a:hlinkClick r:id="rId3" action="ppaction://hlinksldjump"/>
              </a:rPr>
              <a:t>の概要</a:t>
            </a:r>
            <a:endParaRPr kumimoji="1" lang="en-US" altLang="ja-JP" u="sng">
              <a:uFill>
                <a:solidFill>
                  <a:schemeClr val="bg1"/>
                </a:solidFill>
              </a:uFill>
            </a:endParaRPr>
          </a:p>
          <a:p>
            <a:endParaRPr lang="en-US" altLang="ja-JP" u="sng">
              <a:uFill>
                <a:solidFill>
                  <a:schemeClr val="bg1"/>
                </a:solidFill>
              </a:uFill>
            </a:endParaRPr>
          </a:p>
          <a:p>
            <a:r>
              <a:rPr kumimoji="1" lang="en-US" altLang="ja-JP" u="sng">
                <a:uFill>
                  <a:solidFill>
                    <a:schemeClr val="bg1"/>
                  </a:solidFill>
                </a:uFill>
                <a:hlinkClick r:id="rId4" action="ppaction://hlinksldjump"/>
              </a:rPr>
              <a:t>12-2. </a:t>
            </a:r>
            <a:r>
              <a:rPr kumimoji="1" lang="en-US" altLang="ja-JP" sz="1000" u="sng">
                <a:uFill>
                  <a:solidFill>
                    <a:schemeClr val="bg1"/>
                  </a:solidFill>
                </a:uFill>
                <a:hlinkClick r:id="rId4" action="ppaction://hlinksldjump"/>
              </a:rPr>
              <a:t>【LV.1 </a:t>
            </a:r>
            <a:r>
              <a:rPr kumimoji="1" lang="ja-JP" altLang="en-US" sz="1000" u="sng">
                <a:uFill>
                  <a:solidFill>
                    <a:schemeClr val="bg1"/>
                  </a:solidFill>
                </a:uFill>
                <a:hlinkClick r:id="rId4" action="ppaction://hlinksldjump"/>
              </a:rPr>
              <a:t>クイックアプローチ</a:t>
            </a:r>
            <a:r>
              <a:rPr kumimoji="1" lang="en-US" altLang="ja-JP" sz="1000" u="sng">
                <a:uFill>
                  <a:solidFill>
                    <a:schemeClr val="bg1"/>
                  </a:solidFill>
                </a:uFill>
                <a:hlinkClick r:id="rId4" action="ppaction://hlinksldjump"/>
              </a:rPr>
              <a:t>】</a:t>
            </a:r>
            <a:r>
              <a:rPr lang="ja-JP" altLang="en-US" sz="1000" u="sng" strike="noStrike" baseline="0">
                <a:solidFill>
                  <a:schemeClr val="tx1"/>
                </a:solidFill>
                <a:effectLst/>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セキュリティ</a:t>
            </a:r>
            <a:r>
              <a:rPr kumimoji="1" lang="ja-JP" altLang="en-US" sz="1000" u="sng">
                <a:uFill>
                  <a:solidFill>
                    <a:schemeClr val="bg1"/>
                  </a:solidFill>
                </a:uFill>
                <a:hlinkClick r:id="rId4" action="ppaction://hlinksldjump"/>
              </a:rPr>
              <a:t>インシデント事例を参考とした実施手順</a:t>
            </a:r>
            <a:endParaRPr kumimoji="1" lang="en-US" altLang="ja-JP" u="sng">
              <a:uFill>
                <a:solidFill>
                  <a:schemeClr val="bg1"/>
                </a:solidFill>
              </a:uFill>
            </a:endParaRPr>
          </a:p>
          <a:p>
            <a:endParaRPr lang="en-US" altLang="ja-JP" u="sng">
              <a:uFill>
                <a:solidFill>
                  <a:schemeClr val="bg1"/>
                </a:solidFill>
              </a:uFill>
            </a:endParaRPr>
          </a:p>
          <a:p>
            <a:r>
              <a:rPr kumimoji="1" lang="en-US" altLang="ja-JP" u="sng">
                <a:uFill>
                  <a:solidFill>
                    <a:schemeClr val="bg1"/>
                  </a:solidFill>
                </a:uFill>
                <a:hlinkClick r:id="rId5" action="ppaction://hlinksldjump"/>
              </a:rPr>
              <a:t>12-3. </a:t>
            </a:r>
            <a:r>
              <a:rPr kumimoji="1" lang="en-US" altLang="ja-JP" sz="1000" u="sng">
                <a:uFill>
                  <a:solidFill>
                    <a:schemeClr val="bg1"/>
                  </a:solidFill>
                </a:uFill>
                <a:hlinkClick r:id="rId5" action="ppaction://hlinksldjump"/>
              </a:rPr>
              <a:t>【LV.2 </a:t>
            </a:r>
            <a:r>
              <a:rPr kumimoji="1" lang="ja-JP" altLang="en-US" sz="1000" u="sng">
                <a:uFill>
                  <a:solidFill>
                    <a:schemeClr val="bg1"/>
                  </a:solidFill>
                </a:uFill>
                <a:hlinkClick r:id="rId5" action="ppaction://hlinksldjump"/>
              </a:rPr>
              <a:t>ベースラインアプローチ</a:t>
            </a:r>
            <a:r>
              <a:rPr kumimoji="1" lang="en-US" altLang="ja-JP" sz="1000" u="sng">
                <a:uFill>
                  <a:solidFill>
                    <a:schemeClr val="bg1"/>
                  </a:solidFill>
                </a:uFill>
                <a:hlinkClick r:id="rId5" action="ppaction://hlinksldjump"/>
              </a:rPr>
              <a:t>】</a:t>
            </a:r>
            <a:r>
              <a:rPr kumimoji="1" lang="ja-JP" altLang="en-US" sz="1000" u="sng">
                <a:uFill>
                  <a:solidFill>
                    <a:schemeClr val="bg1"/>
                  </a:solidFill>
                </a:uFill>
                <a:hlinkClick r:id="rId5" action="ppaction://hlinksldjump"/>
              </a:rPr>
              <a:t>ガイドラインを参考とした実施手順</a:t>
            </a:r>
            <a:endParaRPr kumimoji="1" lang="ja-JP" altLang="en-US" sz="1000" u="sng">
              <a:uFill>
                <a:solidFill>
                  <a:schemeClr val="bg1"/>
                </a:solidFill>
              </a:uFill>
            </a:endParaRPr>
          </a:p>
          <a:p>
            <a:endParaRPr kumimoji="1" lang="ja-JP" altLang="en-US"/>
          </a:p>
          <a:p>
            <a:endParaRPr kumimoji="1" lang="ja-JP" altLang="en-US"/>
          </a:p>
        </p:txBody>
      </p:sp>
      <p:sp>
        <p:nvSpPr>
          <p:cNvPr id="4" name="スライド番号プレースホルダー 3">
            <a:extLst>
              <a:ext uri="{FF2B5EF4-FFF2-40B4-BE49-F238E27FC236}">
                <a16:creationId xmlns:a16="http://schemas.microsoft.com/office/drawing/2014/main" id="{9F021019-65B8-18BA-8325-41E8F4C74B68}"/>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5" name="表 4">
            <a:extLst>
              <a:ext uri="{FF2B5EF4-FFF2-40B4-BE49-F238E27FC236}">
                <a16:creationId xmlns:a16="http://schemas.microsoft.com/office/drawing/2014/main" id="{D75732F1-FEBB-9F3D-FA0D-25CD7EA45986}"/>
              </a:ext>
            </a:extLst>
          </p:cNvPr>
          <p:cNvGraphicFramePr>
            <a:graphicFrameLocks noGrp="1"/>
          </p:cNvGraphicFramePr>
          <p:nvPr/>
        </p:nvGraphicFramePr>
        <p:xfrm>
          <a:off x="622800" y="4471200"/>
          <a:ext cx="5612400" cy="224383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313135">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0" i="0" kern="1200">
                          <a:solidFill>
                            <a:schemeClr val="dk1"/>
                          </a:solidFill>
                          <a:effectLst/>
                          <a:latin typeface="+mn-ea"/>
                          <a:ea typeface="+mn-ea"/>
                          <a:cs typeface="+mn-cs"/>
                        </a:rPr>
                        <a:t>　第</a:t>
                      </a:r>
                      <a:r>
                        <a:rPr kumimoji="1" lang="en-US" altLang="ja-JP" sz="1200" b="0" i="0" kern="1200">
                          <a:solidFill>
                            <a:schemeClr val="dk1"/>
                          </a:solidFill>
                          <a:effectLst/>
                          <a:latin typeface="+mn-ea"/>
                          <a:ea typeface="+mn-ea"/>
                          <a:cs typeface="+mn-cs"/>
                        </a:rPr>
                        <a:t>12</a:t>
                      </a:r>
                      <a:r>
                        <a:rPr kumimoji="1" lang="ja-JP" altLang="en-US" sz="1200" b="0" i="0" kern="1200">
                          <a:solidFill>
                            <a:schemeClr val="dk1"/>
                          </a:solidFill>
                          <a:effectLst/>
                          <a:latin typeface="+mn-ea"/>
                          <a:ea typeface="+mn-ea"/>
                          <a:cs typeface="+mn-cs"/>
                        </a:rPr>
                        <a:t>章では、</a:t>
                      </a:r>
                      <a:r>
                        <a:rPr lang="ja-JP" altLang="en-US" sz="1200" u="sng" strike="noStrike" baseline="0">
                          <a:solidFill>
                            <a:schemeClr val="tx1"/>
                          </a:solidFill>
                          <a:effectLst/>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セキュリティ</a:t>
                      </a:r>
                      <a:r>
                        <a:rPr kumimoji="1" lang="ja-JP" altLang="en-US" sz="1200">
                          <a:latin typeface="+mn-ea"/>
                        </a:rPr>
                        <a:t>インシデント事例を参考にする</a:t>
                      </a:r>
                      <a:r>
                        <a:rPr kumimoji="1" lang="ja-JP" altLang="en-US" sz="1200" b="0" i="0" kern="1200">
                          <a:solidFill>
                            <a:schemeClr val="dk1"/>
                          </a:solidFill>
                          <a:effectLst/>
                          <a:latin typeface="+mn-ea"/>
                          <a:ea typeface="+mn-ea"/>
                          <a:cs typeface="+mn-cs"/>
                        </a:rPr>
                        <a:t>クイックアプローチと、</a:t>
                      </a:r>
                      <a:r>
                        <a:rPr kumimoji="1" lang="ja-JP" altLang="en-US" sz="1200">
                          <a:latin typeface="+mn-ea"/>
                        </a:rPr>
                        <a:t>ガイドラインやひな形などの資料を参考にする</a:t>
                      </a:r>
                      <a:r>
                        <a:rPr kumimoji="1" lang="ja-JP" altLang="en-US" sz="1200" b="0" i="0" kern="1200">
                          <a:solidFill>
                            <a:schemeClr val="dk1"/>
                          </a:solidFill>
                          <a:effectLst/>
                          <a:latin typeface="+mn-ea"/>
                          <a:ea typeface="+mn-ea"/>
                          <a:cs typeface="+mn-cs"/>
                        </a:rPr>
                        <a:t>ベースラインアプローチにおける対策基準・実施手順の策定方法の理解を目的とします。</a:t>
                      </a:r>
                      <a:endParaRPr kumimoji="1" lang="en-US" altLang="ja-JP" sz="1200" b="0" i="0" kern="1200">
                        <a:solidFill>
                          <a:schemeClr val="dk1"/>
                        </a:solidFill>
                        <a:effectLst/>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418241">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クイックアプローチ手法を用いて、対策基準・実施手順を策定する方法を理解すること</a:t>
                      </a:r>
                      <a:endParaRPr kumimoji="1" lang="en-US" altLang="ja-JP" sz="120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ベースラインアプローチ手法を用いて、対策基準・実施手順を策定する方法を理解すること</a:t>
                      </a:r>
                      <a:endParaRPr kumimoji="1" lang="en-US" altLang="ja-JP" sz="12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Tree>
    <p:extLst>
      <p:ext uri="{BB962C8B-B14F-4D97-AF65-F5344CB8AC3E}">
        <p14:creationId xmlns:p14="http://schemas.microsoft.com/office/powerpoint/2010/main" val="1334917688"/>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DAD91CA2-C8CF-D553-1DE1-C08D906FAE5A}"/>
              </a:ext>
            </a:extLst>
          </p:cNvPr>
          <p:cNvSpPr>
            <a:spLocks noGrp="1"/>
          </p:cNvSpPr>
          <p:nvPr>
            <p:ph type="body" sz="quarter" idx="25"/>
          </p:nvPr>
        </p:nvSpPr>
        <p:spPr/>
        <p:txBody>
          <a:bodyPr/>
          <a:lstStyle/>
          <a:p>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12</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具体的手順の作成（</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LV.1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クイックアプローチ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/LV.2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ベースラインアプローチ）</a:t>
            </a:r>
            <a:b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lang="en-US" altLang="ja-JP" sz="1100" u="none" strike="noStrike">
                <a:solidFill>
                  <a:schemeClr val="tx1"/>
                </a:solidFill>
                <a:effectLst/>
                <a:latin typeface="+mn-ea"/>
                <a:ea typeface="+mn-ea"/>
              </a:rPr>
              <a:t>12-1. 【LV.1 </a:t>
            </a:r>
            <a:r>
              <a:rPr lang="ja-JP" altLang="en-US" sz="1100" u="none" strike="noStrike">
                <a:solidFill>
                  <a:schemeClr val="tx1"/>
                </a:solidFill>
                <a:effectLst/>
                <a:latin typeface="+mn-ea"/>
                <a:ea typeface="+mn-ea"/>
              </a:rPr>
              <a:t>クイックアプローチ</a:t>
            </a:r>
            <a:r>
              <a:rPr lang="en-US" altLang="ja-JP" sz="1100" u="none" strike="noStrike">
                <a:solidFill>
                  <a:schemeClr val="tx1"/>
                </a:solidFill>
                <a:effectLst/>
                <a:latin typeface="+mn-ea"/>
                <a:ea typeface="+mn-ea"/>
              </a:rPr>
              <a:t>】【LV.2 </a:t>
            </a:r>
            <a:r>
              <a:rPr lang="ja-JP" altLang="en-US" sz="1100" u="none" strike="noStrike">
                <a:solidFill>
                  <a:schemeClr val="tx1"/>
                </a:solidFill>
                <a:effectLst/>
                <a:latin typeface="+mn-ea"/>
                <a:ea typeface="+mn-ea"/>
              </a:rPr>
              <a:t>ベースラインアプローチ</a:t>
            </a:r>
            <a:r>
              <a:rPr lang="en-US" altLang="ja-JP" sz="1100" u="none" strike="noStrike">
                <a:solidFill>
                  <a:schemeClr val="tx1"/>
                </a:solidFill>
                <a:effectLst/>
                <a:latin typeface="+mn-ea"/>
                <a:ea typeface="+mn-ea"/>
              </a:rPr>
              <a:t>】</a:t>
            </a:r>
            <a:r>
              <a:rPr lang="ja-JP" altLang="en-US" sz="1100" u="none" strike="noStrike">
                <a:solidFill>
                  <a:schemeClr val="tx1"/>
                </a:solidFill>
                <a:effectLst/>
                <a:latin typeface="+mn-ea"/>
                <a:ea typeface="+mn-ea"/>
              </a:rPr>
              <a:t>の概要</a:t>
            </a:r>
            <a:endPar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
        <p:nvSpPr>
          <p:cNvPr id="3" name="テキスト プレースホルダー 2">
            <a:extLst>
              <a:ext uri="{FF2B5EF4-FFF2-40B4-BE49-F238E27FC236}">
                <a16:creationId xmlns:a16="http://schemas.microsoft.com/office/drawing/2014/main" id="{EB588B35-F119-DDAE-96C4-D795A703DDB6}"/>
              </a:ext>
            </a:extLst>
          </p:cNvPr>
          <p:cNvSpPr>
            <a:spLocks noGrp="1"/>
          </p:cNvSpPr>
          <p:nvPr>
            <p:ph type="body" sz="quarter" idx="14"/>
          </p:nvPr>
        </p:nvSpPr>
        <p:spPr>
          <a:xfrm>
            <a:off x="1123949" y="1457325"/>
            <a:ext cx="5895975" cy="381000"/>
          </a:xfrm>
        </p:spPr>
        <p:txBody>
          <a:bodyPr/>
          <a:lstStyle/>
          <a:p>
            <a:r>
              <a:rPr kumimoji="1" lang="en-US" altLang="ja-JP"/>
              <a:t>12-1-1. </a:t>
            </a:r>
            <a:r>
              <a:rPr kumimoji="1" lang="ja-JP" altLang="en-US"/>
              <a:t>クイックアプローチ</a:t>
            </a:r>
            <a:r>
              <a:rPr lang="ja-JP" altLang="en-US"/>
              <a:t>・</a:t>
            </a:r>
            <a:r>
              <a:rPr kumimoji="1" lang="ja-JP" altLang="en-US"/>
              <a:t>ベースラインアプローチ</a:t>
            </a:r>
          </a:p>
        </p:txBody>
      </p:sp>
      <p:sp>
        <p:nvSpPr>
          <p:cNvPr id="5" name="スライド番号プレースホルダー 4">
            <a:extLst>
              <a:ext uri="{FF2B5EF4-FFF2-40B4-BE49-F238E27FC236}">
                <a16:creationId xmlns:a16="http://schemas.microsoft.com/office/drawing/2014/main" id="{4AAE3F2B-1CB7-6F29-C628-01E2E0BBFED8}"/>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ボックス 7">
            <a:extLst>
              <a:ext uri="{FF2B5EF4-FFF2-40B4-BE49-F238E27FC236}">
                <a16:creationId xmlns:a16="http://schemas.microsoft.com/office/drawing/2014/main" id="{78FB02B7-B0DF-522E-C2D8-1D82EB7A60AC}"/>
              </a:ext>
            </a:extLst>
          </p:cNvPr>
          <p:cNvSpPr txBox="1"/>
          <p:nvPr/>
        </p:nvSpPr>
        <p:spPr>
          <a:xfrm>
            <a:off x="622800" y="3903699"/>
            <a:ext cx="5612400" cy="2031325"/>
          </a:xfrm>
          <a:prstGeom prst="rect">
            <a:avLst/>
          </a:prstGeom>
          <a:noFill/>
          <a:ln>
            <a:solidFill>
              <a:schemeClr val="tx1"/>
            </a:solid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概要</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報道される事例や情報セキュリティ</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10</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大脅威などから、発生する可能性が高い</a:t>
            </a:r>
            <a:r>
              <a:rPr kumimoji="0" lang="ja-JP" altLang="en-US"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extLst>
                    <a:ext uri="{A12FA001-AC4F-418D-AE19-62706E023703}">
                      <ahyp:hlinkClr xmlns:ahyp="http://schemas.microsoft.com/office/drawing/2018/hyperlinkcolor" val="tx"/>
                    </a:ext>
                  </a:extLst>
                </a:hlinkClick>
              </a:rPr>
              <a:t>セキュリティ</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インシデント事例や、</a:t>
            </a:r>
            <a:r>
              <a:rPr kumimoji="0" lang="ja-JP" altLang="en-US"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extLst>
                    <a:ext uri="{A12FA001-AC4F-418D-AE19-62706E023703}">
                      <ahyp:hlinkClr xmlns:ahyp="http://schemas.microsoft.com/office/drawing/2018/hyperlinkcolor" val="tx"/>
                    </a:ext>
                  </a:extLst>
                </a:hlinkClick>
              </a:rPr>
              <a:t>セキュリティ</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インシデントが発生した場合に被害が大きい事例を参考にし、対策基準や実施手順を策定します。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メリット</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小規模な対策や修正を迅速に実施可能。</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低コストでリスクを軽減。</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デメリット</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短期的な解決策に偏りがちになる。</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extLst>
                    <a:ext uri="{A12FA001-AC4F-418D-AE19-62706E023703}">
                      <ahyp:hlinkClr xmlns:ahyp="http://schemas.microsoft.com/office/drawing/2018/hyperlinkcolor" val="tx"/>
                    </a:ext>
                  </a:extLst>
                </a:hlinkClick>
              </a:rPr>
              <a:t>セキュリティ</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インシデント事例ごとに策定するため、網羅性は低い。</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テキスト プレースホルダー 3">
            <a:extLst>
              <a:ext uri="{FF2B5EF4-FFF2-40B4-BE49-F238E27FC236}">
                <a16:creationId xmlns:a16="http://schemas.microsoft.com/office/drawing/2014/main" id="{1913DAA8-CB0D-F3AF-5A89-82D464BC25AE}"/>
              </a:ext>
            </a:extLst>
          </p:cNvPr>
          <p:cNvSpPr>
            <a:spLocks noGrp="1"/>
          </p:cNvSpPr>
          <p:nvPr>
            <p:ph type="body" sz="quarter" idx="16"/>
          </p:nvPr>
        </p:nvSpPr>
        <p:spPr>
          <a:xfrm>
            <a:off x="622800" y="3606078"/>
            <a:ext cx="5612400" cy="381000"/>
          </a:xfrm>
        </p:spPr>
        <p:txBody>
          <a:bodyPr/>
          <a:lstStyle/>
          <a:p>
            <a:r>
              <a:rPr kumimoji="1" lang="en-US" altLang="ja-JP" sz="1200"/>
              <a:t>LV.1 </a:t>
            </a:r>
            <a:r>
              <a:rPr kumimoji="1" lang="ja-JP" altLang="en-US" sz="1200"/>
              <a:t>クイックアプローチ（緊急性の高い事象に対応するための対策）</a:t>
            </a:r>
            <a:endParaRPr kumimoji="1" lang="en-US" altLang="ja-JP" sz="1200"/>
          </a:p>
        </p:txBody>
      </p:sp>
      <p:sp>
        <p:nvSpPr>
          <p:cNvPr id="11" name="テキスト プレースホルダー 3">
            <a:extLst>
              <a:ext uri="{FF2B5EF4-FFF2-40B4-BE49-F238E27FC236}">
                <a16:creationId xmlns:a16="http://schemas.microsoft.com/office/drawing/2014/main" id="{ABAB89AB-97F6-2A58-C890-BD3AD50C5E95}"/>
              </a:ext>
            </a:extLst>
          </p:cNvPr>
          <p:cNvSpPr txBox="1">
            <a:spLocks/>
          </p:cNvSpPr>
          <p:nvPr/>
        </p:nvSpPr>
        <p:spPr>
          <a:xfrm>
            <a:off x="622800" y="6391041"/>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200" b="1" i="0" u="none" strike="noStrike" kern="1200" cap="none" spc="0" normalizeH="0" baseline="0" noProof="0">
                <a:ln>
                  <a:noFill/>
                </a:ln>
                <a:solidFill>
                  <a:srgbClr val="4472C4">
                    <a:lumMod val="75000"/>
                  </a:srgbClr>
                </a:solidFill>
                <a:effectLst/>
                <a:uLnTx/>
                <a:uFillTx/>
                <a:latin typeface="メイリオ"/>
                <a:ea typeface="メイリオ"/>
                <a:cs typeface="+mn-cs"/>
              </a:rPr>
              <a:t>LV.2 </a:t>
            </a:r>
            <a:r>
              <a:rPr kumimoji="1" lang="ja-JP" altLang="en-US" sz="1200" b="1" i="0" u="none" strike="noStrike" kern="1200" cap="none" spc="0" normalizeH="0" baseline="0" noProof="0">
                <a:ln>
                  <a:noFill/>
                </a:ln>
                <a:solidFill>
                  <a:srgbClr val="4472C4">
                    <a:lumMod val="75000"/>
                  </a:srgbClr>
                </a:solidFill>
                <a:effectLst/>
                <a:uLnTx/>
                <a:uFillTx/>
                <a:latin typeface="メイリオ"/>
                <a:ea typeface="メイリオ"/>
                <a:cs typeface="+mn-cs"/>
              </a:rPr>
              <a:t>ベースラインアプローチ（即効性のあるアプローチ方法）</a:t>
            </a:r>
            <a:endParaRPr kumimoji="1" lang="en-US" altLang="ja-JP" sz="1200" b="1" i="0" u="none" strike="noStrike" kern="1200" cap="none" spc="0" normalizeH="0" baseline="0" noProof="0">
              <a:ln>
                <a:noFill/>
              </a:ln>
              <a:solidFill>
                <a:srgbClr val="4472C4">
                  <a:lumMod val="75000"/>
                </a:srgbClr>
              </a:solidFill>
              <a:effectLst/>
              <a:uLnTx/>
              <a:uFillTx/>
              <a:latin typeface="メイリオ"/>
              <a:ea typeface="メイリオ"/>
              <a:cs typeface="+mn-cs"/>
            </a:endParaRPr>
          </a:p>
        </p:txBody>
      </p:sp>
      <p:sp>
        <p:nvSpPr>
          <p:cNvPr id="12" name="テキスト ボックス 11">
            <a:extLst>
              <a:ext uri="{FF2B5EF4-FFF2-40B4-BE49-F238E27FC236}">
                <a16:creationId xmlns:a16="http://schemas.microsoft.com/office/drawing/2014/main" id="{52D9DD9A-4111-4BF7-0830-822913FD2585}"/>
              </a:ext>
            </a:extLst>
          </p:cNvPr>
          <p:cNvSpPr txBox="1"/>
          <p:nvPr/>
        </p:nvSpPr>
        <p:spPr>
          <a:xfrm>
            <a:off x="622800" y="2052000"/>
            <a:ext cx="5612400" cy="15465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セキュリティ対策基準を策定し、具体的な実施手順を明確にすることで、情報漏えいなどのリスク対策を行います。対策内容を決めるためのアプローチ手法として、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LV.1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クイックアプローチ」「</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LV.2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ベースラインアプローチ」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LV.3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網羅的アプローチ」 があります。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本章では、「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LV.1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クイックアプローチ」と「</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LV.2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ベースラインアプローチ」における実施手順の作成方法について説明します。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LV.1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クイックアプローチは、即時の対応や緊急事態への対処が必要な事例に対して、対策基準や実施手順を策定していくアプローチ手法です。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LV.2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ベースラインアプローチは、ガイドラインなどを参考に、対策基準や実施手順を策定するアプローチ手法です。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テキスト ボックス 15">
            <a:extLst>
              <a:ext uri="{FF2B5EF4-FFF2-40B4-BE49-F238E27FC236}">
                <a16:creationId xmlns:a16="http://schemas.microsoft.com/office/drawing/2014/main" id="{A1B68BC9-7561-C921-EB9C-AAC6D170AB94}"/>
              </a:ext>
            </a:extLst>
          </p:cNvPr>
          <p:cNvSpPr txBox="1"/>
          <p:nvPr/>
        </p:nvSpPr>
        <p:spPr>
          <a:xfrm>
            <a:off x="622800" y="6719658"/>
            <a:ext cx="5612400" cy="2192908"/>
          </a:xfrm>
          <a:prstGeom prst="rect">
            <a:avLst/>
          </a:prstGeom>
          <a:noFill/>
          <a:ln>
            <a:solidFill>
              <a:schemeClr val="tx1"/>
            </a:solid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概要</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IPA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や総務省などが発行しているガイドラインやひな形を参考に、対策基準や実施手順を策定します。セキュリティ対策のガイドラインやひな形を参考にすることで、組織全体で一貫性があり、セキュリティの最低基準を満たす対策基準や実施手順を策定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メリット</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組織全体で一貫性を確保できる。</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最低限実施すべきセキュリティ対策を講じることができる。</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デメリット</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追加のセキュリティ対策やリスクに対する適切な対応策を検討することが必要になる。</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ガイドラインやひな形は、一般的な組織を想定したものであるため、自社の組織やシステム、環境に見合ったものであるかどうかを十分に検討する必要があります。</a:t>
            </a:r>
          </a:p>
        </p:txBody>
      </p:sp>
    </p:spTree>
    <p:extLst>
      <p:ext uri="{BB962C8B-B14F-4D97-AF65-F5344CB8AC3E}">
        <p14:creationId xmlns:p14="http://schemas.microsoft.com/office/powerpoint/2010/main" val="2003524681"/>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EB588B35-F119-DDAE-96C4-D795A703DDB6}"/>
              </a:ext>
            </a:extLst>
          </p:cNvPr>
          <p:cNvSpPr>
            <a:spLocks noGrp="1"/>
          </p:cNvSpPr>
          <p:nvPr>
            <p:ph type="body" sz="quarter" idx="14"/>
          </p:nvPr>
        </p:nvSpPr>
        <p:spPr>
          <a:xfrm>
            <a:off x="1123949" y="1457325"/>
            <a:ext cx="5895975" cy="381000"/>
          </a:xfrm>
        </p:spPr>
        <p:txBody>
          <a:bodyPr/>
          <a:lstStyle/>
          <a:p>
            <a:r>
              <a:rPr kumimoji="1" lang="en-US" altLang="ja-JP"/>
              <a:t>12-2-1. </a:t>
            </a:r>
            <a:r>
              <a:rPr lang="ja-JP" altLang="en-US" sz="1400" u="sng" strike="noStrike" baseline="0">
                <a:solidFill>
                  <a:schemeClr val="tx1"/>
                </a:solidFill>
                <a:effectLst/>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セキュリティ</a:t>
            </a:r>
            <a:r>
              <a:rPr kumimoji="1" lang="ja-JP" altLang="en-US" sz="1400"/>
              <a:t>インシデント事例を参考とした</a:t>
            </a:r>
            <a:r>
              <a:rPr lang="ja-JP" altLang="en-US" sz="1400"/>
              <a:t>実施</a:t>
            </a:r>
            <a:r>
              <a:rPr kumimoji="1" lang="ja-JP" altLang="en-US" sz="1400"/>
              <a:t>手順</a:t>
            </a:r>
            <a:endParaRPr kumimoji="1" lang="ja-JP" altLang="en-US"/>
          </a:p>
        </p:txBody>
      </p:sp>
      <p:sp>
        <p:nvSpPr>
          <p:cNvPr id="4" name="テキスト プレースホルダー 3">
            <a:extLst>
              <a:ext uri="{FF2B5EF4-FFF2-40B4-BE49-F238E27FC236}">
                <a16:creationId xmlns:a16="http://schemas.microsoft.com/office/drawing/2014/main" id="{7D3544EB-6D1F-013D-42CB-184710F65587}"/>
              </a:ext>
            </a:extLst>
          </p:cNvPr>
          <p:cNvSpPr>
            <a:spLocks noGrp="1"/>
          </p:cNvSpPr>
          <p:nvPr>
            <p:ph type="body" sz="quarter" idx="16"/>
          </p:nvPr>
        </p:nvSpPr>
        <p:spPr>
          <a:xfrm>
            <a:off x="622800" y="2001600"/>
            <a:ext cx="5612400" cy="381000"/>
          </a:xfrm>
        </p:spPr>
        <p:txBody>
          <a:bodyPr/>
          <a:lstStyle/>
          <a:p>
            <a:r>
              <a:rPr kumimoji="1" lang="en-US" altLang="ja-JP"/>
              <a:t>LV.1 </a:t>
            </a:r>
            <a:r>
              <a:rPr kumimoji="1" lang="ja-JP" altLang="en-US"/>
              <a:t>クイックアプローチ（</a:t>
            </a:r>
            <a:r>
              <a:rPr kumimoji="1" lang="en-US" altLang="ja-JP"/>
              <a:t>1/3</a:t>
            </a:r>
            <a:r>
              <a:rPr kumimoji="1" lang="ja-JP" altLang="en-US"/>
              <a:t>）</a:t>
            </a:r>
          </a:p>
        </p:txBody>
      </p:sp>
      <p:sp>
        <p:nvSpPr>
          <p:cNvPr id="5" name="スライド番号プレースホルダー 4">
            <a:extLst>
              <a:ext uri="{FF2B5EF4-FFF2-40B4-BE49-F238E27FC236}">
                <a16:creationId xmlns:a16="http://schemas.microsoft.com/office/drawing/2014/main" id="{4AAE3F2B-1CB7-6F29-C628-01E2E0BBFED8}"/>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ボックス 5">
            <a:extLst>
              <a:ext uri="{FF2B5EF4-FFF2-40B4-BE49-F238E27FC236}">
                <a16:creationId xmlns:a16="http://schemas.microsoft.com/office/drawing/2014/main" id="{A4FF3193-41CB-435C-B12A-4599C796CCA1}"/>
              </a:ext>
            </a:extLst>
          </p:cNvPr>
          <p:cNvSpPr txBox="1"/>
          <p:nvPr/>
        </p:nvSpPr>
        <p:spPr>
          <a:xfrm>
            <a:off x="619049" y="2276155"/>
            <a:ext cx="5612400" cy="138499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クイックアプローチでは、自社で発生する可能性が高い、または実際に発生したときの被害が大きいと考えられる</a:t>
            </a:r>
            <a:r>
              <a:rPr kumimoji="0" lang="ja-JP" altLang="en-US"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extLst>
                    <a:ext uri="{A12FA001-AC4F-418D-AE19-62706E023703}">
                      <ahyp:hlinkClr xmlns:ahyp="http://schemas.microsoft.com/office/drawing/2018/hyperlinkcolor" val="tx"/>
                    </a:ext>
                  </a:extLst>
                </a:hlinkClick>
              </a:rPr>
              <a:t>セキュリティ</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インシデント事例を参考に、対策基準を策定します。決定した対策基準をもとに、具体的に実施する内容（実施手順）を作成します。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対策基準・実施手順作成の手順</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0" lang="ja-JP" altLang="en-US"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extLst>
                    <a:ext uri="{A12FA001-AC4F-418D-AE19-62706E023703}">
                      <ahyp:hlinkClr xmlns:ahyp="http://schemas.microsoft.com/office/drawing/2018/hyperlinkcolor" val="tx"/>
                    </a:ext>
                  </a:extLst>
                </a:hlinkClick>
              </a:rPr>
              <a:t>セキュリティ</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インシデント事例をもとにリスクアセスメントを実施します。以下は、</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情報セキュリティ</a:t>
            </a:r>
            <a:r>
              <a:rPr kumimoji="0" lang="en-US" altLang="ja-JP" sz="1050" b="0" i="0" u="none" strike="noStrike" kern="1200" cap="none" spc="0" normalizeH="0" baseline="0" noProof="0">
                <a:ln>
                  <a:noFill/>
                </a:ln>
                <a:solidFill>
                  <a:srgbClr val="333333"/>
                </a:solidFill>
                <a:effectLst/>
                <a:uLnTx/>
                <a:uFillTx/>
                <a:latin typeface="メイリオ"/>
                <a:ea typeface="メイリオ"/>
                <a:cs typeface="+mn-cs"/>
              </a:rPr>
              <a:t>10</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大脅威</a:t>
            </a:r>
            <a:r>
              <a:rPr kumimoji="0" lang="en-US" altLang="ja-JP" sz="1050" b="0" i="0" u="none" strike="noStrike" kern="1200" cap="none" spc="0" normalizeH="0" baseline="0" noProof="0">
                <a:ln>
                  <a:noFill/>
                </a:ln>
                <a:solidFill>
                  <a:srgbClr val="333333"/>
                </a:solidFill>
                <a:effectLst/>
                <a:uLnTx/>
                <a:uFillTx/>
                <a:latin typeface="メイリオ"/>
                <a:ea typeface="メイリオ"/>
                <a:cs typeface="+mn-cs"/>
              </a:rPr>
              <a:t>2023</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にランクインしている「内部不正による情報漏えい」に関する</a:t>
            </a:r>
            <a:r>
              <a:rPr kumimoji="0" lang="ja-JP" altLang="en-US"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extLst>
                    <a:ext uri="{A12FA001-AC4F-418D-AE19-62706E023703}">
                      <ahyp:hlinkClr xmlns:ahyp="http://schemas.microsoft.com/office/drawing/2018/hyperlinkcolor" val="tx"/>
                    </a:ext>
                  </a:extLst>
                </a:hlinkClick>
              </a:rPr>
              <a:t>セキュリティ</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インシデント事例です。</a:t>
            </a:r>
            <a:endParaRPr kumimoji="1"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8" name="表 7">
            <a:extLst>
              <a:ext uri="{FF2B5EF4-FFF2-40B4-BE49-F238E27FC236}">
                <a16:creationId xmlns:a16="http://schemas.microsoft.com/office/drawing/2014/main" id="{64D9A6BB-EF98-AAFD-21F6-DCB1F4E6F793}"/>
              </a:ext>
            </a:extLst>
          </p:cNvPr>
          <p:cNvGraphicFramePr>
            <a:graphicFrameLocks noGrp="1"/>
          </p:cNvGraphicFramePr>
          <p:nvPr/>
        </p:nvGraphicFramePr>
        <p:xfrm>
          <a:off x="619049" y="3634413"/>
          <a:ext cx="5612400" cy="22631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982619621"/>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1">
                          <a:solidFill>
                            <a:schemeClr val="bg1"/>
                          </a:solidFill>
                          <a:latin typeface="+mn-ea"/>
                        </a:rPr>
                        <a:t>事例：内部不正による情報漏えいの疑い（卸売業・小売業、従業員数</a:t>
                      </a:r>
                      <a:r>
                        <a:rPr kumimoji="1" lang="en-US" altLang="ja-JP" sz="1050" b="1">
                          <a:solidFill>
                            <a:schemeClr val="bg1"/>
                          </a:solidFill>
                          <a:latin typeface="+mn-ea"/>
                        </a:rPr>
                        <a:t>6~20</a:t>
                      </a:r>
                      <a:r>
                        <a:rPr kumimoji="1" lang="ja-JP" altLang="en-US" sz="1050" b="1">
                          <a:solidFill>
                            <a:schemeClr val="bg1"/>
                          </a:solidFill>
                          <a:latin typeface="+mn-ea"/>
                        </a:rPr>
                        <a:t>名以下）</a:t>
                      </a:r>
                      <a:endParaRPr kumimoji="1" lang="en-US" altLang="ja-JP" sz="1050" b="1">
                        <a:solidFill>
                          <a:schemeClr val="bg1"/>
                        </a:solidFill>
                        <a:latin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025532535"/>
                  </a:ext>
                </a:extLst>
              </a:tr>
              <a:tr h="0">
                <a:tc>
                  <a:txBody>
                    <a:bodyPr/>
                    <a:lstStyle/>
                    <a:p>
                      <a:pPr marL="0" indent="0">
                        <a:buFont typeface="Arial" panose="020B0604020202020204" pitchFamily="34" charset="0"/>
                        <a:buNone/>
                      </a:pPr>
                      <a:r>
                        <a:rPr kumimoji="1" lang="ja-JP" altLang="en-US" sz="1050" b="1">
                          <a:solidFill>
                            <a:schemeClr val="tx1"/>
                          </a:solidFill>
                          <a:latin typeface="+mn-ea"/>
                          <a:ea typeface="+mn-ea"/>
                        </a:rPr>
                        <a:t>被害内容</a:t>
                      </a:r>
                      <a:endParaRPr kumimoji="1" lang="en-US" altLang="ja-JP" sz="1050" b="1">
                        <a:solidFill>
                          <a:schemeClr val="tx1"/>
                        </a:solidFill>
                        <a:latin typeface="+mn-ea"/>
                        <a:ea typeface="+mn-ea"/>
                      </a:endParaRPr>
                    </a:p>
                    <a:p>
                      <a:pPr marL="0" indent="0">
                        <a:buFont typeface="Arial" panose="020B0604020202020204" pitchFamily="34" charset="0"/>
                        <a:buNone/>
                      </a:pPr>
                      <a:r>
                        <a:rPr kumimoji="1" lang="ja-JP" altLang="en-US" sz="1050" b="0">
                          <a:solidFill>
                            <a:schemeClr val="tx1"/>
                          </a:solidFill>
                          <a:latin typeface="+mn-ea"/>
                          <a:ea typeface="+mn-ea"/>
                        </a:rPr>
                        <a:t>　元従業員が退職前に大量にファイルをダウンロードしました。また、同従業員が使用していた</a:t>
                      </a:r>
                      <a:r>
                        <a:rPr kumimoji="1" lang="en-US" altLang="ja-JP" sz="1050" b="0">
                          <a:solidFill>
                            <a:schemeClr val="tx1"/>
                          </a:solidFill>
                          <a:latin typeface="+mn-ea"/>
                          <a:ea typeface="+mn-ea"/>
                        </a:rPr>
                        <a:t>PC</a:t>
                      </a:r>
                      <a:r>
                        <a:rPr kumimoji="1" lang="ja-JP" altLang="en-US" sz="1050" b="0">
                          <a:solidFill>
                            <a:schemeClr val="tx1"/>
                          </a:solidFill>
                          <a:latin typeface="+mn-ea"/>
                          <a:ea typeface="+mn-ea"/>
                        </a:rPr>
                        <a:t>の履歴が消去され、専門家でも復旧できない状態になっていました。</a:t>
                      </a:r>
                      <a:endParaRPr kumimoji="1" lang="en-US" altLang="ja-JP" sz="1050" b="0">
                        <a:solidFill>
                          <a:schemeClr val="tx1"/>
                        </a:solidFill>
                        <a:latin typeface="+mn-ea"/>
                        <a:ea typeface="+mn-ea"/>
                      </a:endParaRPr>
                    </a:p>
                    <a:p>
                      <a:pPr marL="0" indent="0">
                        <a:buFont typeface="Arial" panose="020B0604020202020204" pitchFamily="34" charset="0"/>
                        <a:buNone/>
                      </a:pPr>
                      <a:r>
                        <a:rPr kumimoji="1" lang="ja-JP" altLang="en-US" sz="1050" b="0">
                          <a:solidFill>
                            <a:schemeClr val="tx1"/>
                          </a:solidFill>
                          <a:latin typeface="+mn-ea"/>
                          <a:ea typeface="+mn-ea"/>
                        </a:rPr>
                        <a:t>　機密情報の持ち出しをした確定的な証拠が得られなかったため、結果的には被害届を提出しませんでした。しかし、この判断をするまでに</a:t>
                      </a:r>
                      <a:r>
                        <a:rPr kumimoji="1" lang="en-US" altLang="ja-JP" sz="1050" b="0">
                          <a:solidFill>
                            <a:schemeClr val="tx1"/>
                          </a:solidFill>
                          <a:latin typeface="+mn-ea"/>
                          <a:ea typeface="+mn-ea"/>
                        </a:rPr>
                        <a:t>2</a:t>
                      </a:r>
                      <a:r>
                        <a:rPr kumimoji="1" lang="ja-JP" altLang="en-US" sz="1050" b="0">
                          <a:solidFill>
                            <a:schemeClr val="tx1"/>
                          </a:solidFill>
                          <a:latin typeface="+mn-ea"/>
                          <a:ea typeface="+mn-ea"/>
                        </a:rPr>
                        <a:t>年かかりました。その間、弁護士に情報提供するために、多くの作業が必要になりました。たとえば、経営者と総務担当は、情報漏えいしたと疑われる膨大なログを確認し、どれが機密情報に該当するかチェックする作業を強いられました。トラブル発生時は、人件費だけでなく、心的負担も大きくかかりました。</a:t>
                      </a:r>
                      <a:endParaRPr kumimoji="1" lang="en-US" altLang="ja-JP" sz="1050" b="0">
                        <a:solidFill>
                          <a:schemeClr val="tx1"/>
                        </a:solidFill>
                        <a:latin typeface="+mn-ea"/>
                        <a:ea typeface="+mn-ea"/>
                      </a:endParaRPr>
                    </a:p>
                    <a:p>
                      <a:pPr marL="0" indent="0">
                        <a:buFont typeface="Arial" panose="020B0604020202020204" pitchFamily="34" charset="0"/>
                        <a:buNone/>
                      </a:pPr>
                      <a:r>
                        <a:rPr kumimoji="1" lang="ja-JP" altLang="en-US" sz="1050" b="1">
                          <a:solidFill>
                            <a:schemeClr val="tx1"/>
                          </a:solidFill>
                          <a:latin typeface="+mn-ea"/>
                          <a:ea typeface="+mn-ea"/>
                        </a:rPr>
                        <a:t>被害発生の原因</a:t>
                      </a:r>
                      <a:endParaRPr kumimoji="1" lang="en-US" altLang="ja-JP" sz="1050" b="1">
                        <a:solidFill>
                          <a:schemeClr val="tx1"/>
                        </a:solidFill>
                        <a:latin typeface="+mn-ea"/>
                        <a:ea typeface="+mn-ea"/>
                      </a:endParaRPr>
                    </a:p>
                    <a:p>
                      <a:pPr marL="0" indent="0">
                        <a:buFont typeface="Arial" panose="020B0604020202020204" pitchFamily="34" charset="0"/>
                        <a:buNone/>
                      </a:pPr>
                      <a:r>
                        <a:rPr kumimoji="1" lang="ja-JP" altLang="en-US" sz="1050" b="0">
                          <a:solidFill>
                            <a:schemeClr val="tx1"/>
                          </a:solidFill>
                          <a:latin typeface="+mn-ea"/>
                          <a:ea typeface="+mn-ea"/>
                        </a:rPr>
                        <a:t>　社外からの脅威の対策としてウイルス対策ソフトウェアや電子メールへの対応、アクセス制限などは進めていたが、社内から発生する脅威の対策は不十分であったこと。</a:t>
                      </a: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96994789"/>
                  </a:ext>
                </a:extLst>
              </a:tr>
            </a:tbl>
          </a:graphicData>
        </a:graphic>
      </p:graphicFrame>
      <p:sp>
        <p:nvSpPr>
          <p:cNvPr id="9" name="矢印: 下 8">
            <a:extLst>
              <a:ext uri="{FF2B5EF4-FFF2-40B4-BE49-F238E27FC236}">
                <a16:creationId xmlns:a16="http://schemas.microsoft.com/office/drawing/2014/main" id="{016F4548-5136-3FDF-C646-10E0A00A4A7C}"/>
              </a:ext>
            </a:extLst>
          </p:cNvPr>
          <p:cNvSpPr/>
          <p:nvPr/>
        </p:nvSpPr>
        <p:spPr>
          <a:xfrm>
            <a:off x="2724150" y="6200605"/>
            <a:ext cx="1409700" cy="206298"/>
          </a:xfrm>
          <a:prstGeom prst="downArrow">
            <a:avLst/>
          </a:prstGeom>
          <a:solidFill>
            <a:schemeClr val="accent1">
              <a:lumMod val="40000"/>
              <a:lumOff val="6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テキスト ボックス 10">
            <a:extLst>
              <a:ext uri="{FF2B5EF4-FFF2-40B4-BE49-F238E27FC236}">
                <a16:creationId xmlns:a16="http://schemas.microsoft.com/office/drawing/2014/main" id="{23C0F2DF-481A-49D8-F3FC-2E72347204AA}"/>
              </a:ext>
            </a:extLst>
          </p:cNvPr>
          <p:cNvSpPr txBox="1"/>
          <p:nvPr/>
        </p:nvSpPr>
        <p:spPr>
          <a:xfrm>
            <a:off x="635881" y="6441883"/>
            <a:ext cx="5612400"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extLst>
                    <a:ext uri="{A12FA001-AC4F-418D-AE19-62706E023703}">
                      <ahyp:hlinkClr xmlns:ahyp="http://schemas.microsoft.com/office/drawing/2018/hyperlinkcolor" val="tx"/>
                    </a:ext>
                  </a:extLst>
                </a:hlinkClick>
              </a:rPr>
              <a:t>セキュリティ</a:t>
            </a: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インシデント事例をもとに、リスクアセスメントの実施</a:t>
            </a:r>
            <a:endParaRPr kumimoji="1"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（リスク特定、リスク分析、リスク評価）</a:t>
            </a:r>
          </a:p>
        </p:txBody>
      </p:sp>
      <p:sp>
        <p:nvSpPr>
          <p:cNvPr id="14" name="テキスト ボックス 13">
            <a:extLst>
              <a:ext uri="{FF2B5EF4-FFF2-40B4-BE49-F238E27FC236}">
                <a16:creationId xmlns:a16="http://schemas.microsoft.com/office/drawing/2014/main" id="{8F23A715-640F-6787-469C-C317834D7F74}"/>
              </a:ext>
            </a:extLst>
          </p:cNvPr>
          <p:cNvSpPr txBox="1"/>
          <p:nvPr/>
        </p:nvSpPr>
        <p:spPr>
          <a:xfrm>
            <a:off x="619049" y="5928677"/>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セキュリティインシデント事例：内部不正による情報漏えい</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2021</a:t>
            </a:r>
            <a:r>
              <a:rPr kumimoji="1" lang="ja-JP" altLang="en-US" sz="600" b="0" i="0" u="none" strike="noStrike" kern="1200" cap="none" spc="0" normalizeH="0" baseline="0" noProof="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年度 中小企業における情報セキュリティ対策に関する実態調査</a:t>
            </a:r>
            <a:r>
              <a:rPr kumimoji="1" lang="en-US" altLang="ja-JP" sz="600" b="0" i="0" u="none" strike="noStrike" kern="1200" cap="none" spc="0" normalizeH="0" baseline="0" noProof="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 -</a:t>
            </a:r>
            <a:r>
              <a:rPr kumimoji="1" lang="ja-JP" altLang="en-US" sz="600" b="0" i="0" u="none" strike="noStrike" kern="1200" cap="none" spc="0" normalizeH="0" baseline="0" noProof="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事例集</a:t>
            </a:r>
            <a:r>
              <a:rPr kumimoji="1" lang="en-US" altLang="ja-JP" sz="600" b="0" i="0" u="none" strike="noStrike" kern="1200" cap="none" spc="0" normalizeH="0" baseline="0" noProof="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a:t>
            </a:r>
            <a:r>
              <a:rPr kumimoji="1" lang="ja-JP" altLang="en-US" sz="600" b="0" i="0" u="none" strike="noStrike" kern="1200" cap="none" spc="0" normalizeH="0" baseline="0" noProof="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endParaRPr kumimoji="1" lang="ja-JP" altLang="en-US" sz="6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graphicFrame>
        <p:nvGraphicFramePr>
          <p:cNvPr id="18" name="表 17">
            <a:extLst>
              <a:ext uri="{FF2B5EF4-FFF2-40B4-BE49-F238E27FC236}">
                <a16:creationId xmlns:a16="http://schemas.microsoft.com/office/drawing/2014/main" id="{2CF58293-5230-25EC-9C22-5B5B06224557}"/>
              </a:ext>
            </a:extLst>
          </p:cNvPr>
          <p:cNvGraphicFramePr>
            <a:graphicFrameLocks noGrp="1"/>
          </p:cNvGraphicFramePr>
          <p:nvPr/>
        </p:nvGraphicFramePr>
        <p:xfrm>
          <a:off x="635881" y="8141731"/>
          <a:ext cx="5612400" cy="1076929"/>
        </p:xfrm>
        <a:graphic>
          <a:graphicData uri="http://schemas.openxmlformats.org/drawingml/2006/table">
            <a:tbl>
              <a:tblPr>
                <a:tableStyleId>{5C22544A-7EE6-4342-B048-85BDC9FD1C3A}</a:tableStyleId>
              </a:tblPr>
              <a:tblGrid>
                <a:gridCol w="246736">
                  <a:extLst>
                    <a:ext uri="{9D8B030D-6E8A-4147-A177-3AD203B41FA5}">
                      <a16:colId xmlns:a16="http://schemas.microsoft.com/office/drawing/2014/main" val="3226250272"/>
                    </a:ext>
                  </a:extLst>
                </a:gridCol>
                <a:gridCol w="557438">
                  <a:extLst>
                    <a:ext uri="{9D8B030D-6E8A-4147-A177-3AD203B41FA5}">
                      <a16:colId xmlns:a16="http://schemas.microsoft.com/office/drawing/2014/main" val="3621020567"/>
                    </a:ext>
                  </a:extLst>
                </a:gridCol>
                <a:gridCol w="875023">
                  <a:extLst>
                    <a:ext uri="{9D8B030D-6E8A-4147-A177-3AD203B41FA5}">
                      <a16:colId xmlns:a16="http://schemas.microsoft.com/office/drawing/2014/main" val="3187649944"/>
                    </a:ext>
                  </a:extLst>
                </a:gridCol>
                <a:gridCol w="709881">
                  <a:extLst>
                    <a:ext uri="{9D8B030D-6E8A-4147-A177-3AD203B41FA5}">
                      <a16:colId xmlns:a16="http://schemas.microsoft.com/office/drawing/2014/main" val="3174238489"/>
                    </a:ext>
                  </a:extLst>
                </a:gridCol>
                <a:gridCol w="623497">
                  <a:extLst>
                    <a:ext uri="{9D8B030D-6E8A-4147-A177-3AD203B41FA5}">
                      <a16:colId xmlns:a16="http://schemas.microsoft.com/office/drawing/2014/main" val="1678486602"/>
                    </a:ext>
                  </a:extLst>
                </a:gridCol>
                <a:gridCol w="419100">
                  <a:extLst>
                    <a:ext uri="{9D8B030D-6E8A-4147-A177-3AD203B41FA5}">
                      <a16:colId xmlns:a16="http://schemas.microsoft.com/office/drawing/2014/main" val="3381931088"/>
                    </a:ext>
                  </a:extLst>
                </a:gridCol>
                <a:gridCol w="590265">
                  <a:extLst>
                    <a:ext uri="{9D8B030D-6E8A-4147-A177-3AD203B41FA5}">
                      <a16:colId xmlns:a16="http://schemas.microsoft.com/office/drawing/2014/main" val="931905743"/>
                    </a:ext>
                  </a:extLst>
                </a:gridCol>
                <a:gridCol w="397615">
                  <a:extLst>
                    <a:ext uri="{9D8B030D-6E8A-4147-A177-3AD203B41FA5}">
                      <a16:colId xmlns:a16="http://schemas.microsoft.com/office/drawing/2014/main" val="1263872872"/>
                    </a:ext>
                  </a:extLst>
                </a:gridCol>
                <a:gridCol w="397615">
                  <a:extLst>
                    <a:ext uri="{9D8B030D-6E8A-4147-A177-3AD203B41FA5}">
                      <a16:colId xmlns:a16="http://schemas.microsoft.com/office/drawing/2014/main" val="3599255591"/>
                    </a:ext>
                  </a:extLst>
                </a:gridCol>
                <a:gridCol w="397615">
                  <a:extLst>
                    <a:ext uri="{9D8B030D-6E8A-4147-A177-3AD203B41FA5}">
                      <a16:colId xmlns:a16="http://schemas.microsoft.com/office/drawing/2014/main" val="3801970898"/>
                    </a:ext>
                  </a:extLst>
                </a:gridCol>
                <a:gridCol w="397615">
                  <a:extLst>
                    <a:ext uri="{9D8B030D-6E8A-4147-A177-3AD203B41FA5}">
                      <a16:colId xmlns:a16="http://schemas.microsoft.com/office/drawing/2014/main" val="3005774849"/>
                    </a:ext>
                  </a:extLst>
                </a:gridCol>
              </a:tblGrid>
              <a:tr h="0">
                <a:tc>
                  <a:txBody>
                    <a:bodyPr/>
                    <a:lstStyle/>
                    <a:p>
                      <a:pPr algn="ctr" fontAlgn="ctr"/>
                      <a:r>
                        <a:rPr lang="ja-JP" altLang="en-US" sz="700" b="1" u="none" strike="noStrike">
                          <a:solidFill>
                            <a:schemeClr val="bg1"/>
                          </a:solidFill>
                          <a:effectLst/>
                        </a:rPr>
                        <a:t>業務</a:t>
                      </a:r>
                      <a:br>
                        <a:rPr lang="ja-JP" altLang="en-US" sz="700" b="1" u="none" strike="noStrike">
                          <a:solidFill>
                            <a:schemeClr val="bg1"/>
                          </a:solidFill>
                          <a:effectLst/>
                        </a:rPr>
                      </a:br>
                      <a:r>
                        <a:rPr lang="ja-JP" altLang="en-US" sz="700" b="1" u="none" strike="noStrike">
                          <a:solidFill>
                            <a:schemeClr val="bg1"/>
                          </a:solidFill>
                          <a:effectLst/>
                        </a:rPr>
                        <a:t>分類</a:t>
                      </a:r>
                      <a:endParaRPr lang="ja-JP" altLang="en-US" sz="700" b="1" i="0" u="none" strike="noStrike">
                        <a:solidFill>
                          <a:schemeClr val="bg1"/>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zh-TW" altLang="en-US" sz="700" b="1" u="none" strike="noStrike">
                          <a:solidFill>
                            <a:schemeClr val="bg1"/>
                          </a:solidFill>
                          <a:effectLst/>
                        </a:rPr>
                        <a:t>情報資産名称</a:t>
                      </a:r>
                      <a:endParaRPr lang="zh-TW" altLang="en-US" sz="700" b="1" i="0" u="none" strike="noStrike">
                        <a:solidFill>
                          <a:schemeClr val="bg1"/>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u="none" strike="noStrike">
                          <a:solidFill>
                            <a:schemeClr val="bg1"/>
                          </a:solidFill>
                          <a:effectLst/>
                        </a:rPr>
                        <a:t>備考</a:t>
                      </a:r>
                      <a:endParaRPr lang="ja-JP" altLang="en-US" sz="700" b="1" i="0" u="none" strike="noStrike">
                        <a:solidFill>
                          <a:schemeClr val="bg1"/>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u="none" strike="noStrike">
                          <a:solidFill>
                            <a:schemeClr val="bg1"/>
                          </a:solidFill>
                          <a:effectLst/>
                        </a:rPr>
                        <a:t>利用者範囲</a:t>
                      </a:r>
                      <a:endParaRPr lang="ja-JP" altLang="en-US" sz="700" b="1" i="0" u="none" strike="noStrike">
                        <a:solidFill>
                          <a:schemeClr val="bg1"/>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i="0" u="none" strike="noStrike">
                          <a:solidFill>
                            <a:schemeClr val="bg1"/>
                          </a:solidFill>
                          <a:effectLst/>
                          <a:latin typeface="Meiryo UI" panose="020B0604030504040204" pitchFamily="50" charset="-128"/>
                          <a:ea typeface="Meiryo UI" panose="020B0604030504040204" pitchFamily="50" charset="-128"/>
                        </a:rPr>
                        <a:t>リスク所有者</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u="none" strike="noStrike">
                          <a:solidFill>
                            <a:schemeClr val="bg1"/>
                          </a:solidFill>
                          <a:effectLst/>
                        </a:rPr>
                        <a:t>管理部署</a:t>
                      </a:r>
                      <a:endParaRPr lang="ja-JP" altLang="en-US" sz="700" b="1" i="0" u="none" strike="noStrike">
                        <a:solidFill>
                          <a:schemeClr val="bg1"/>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u="none" strike="noStrike">
                          <a:solidFill>
                            <a:schemeClr val="bg1"/>
                          </a:solidFill>
                          <a:effectLst/>
                        </a:rPr>
                        <a:t>媒体・保存先</a:t>
                      </a:r>
                      <a:endParaRPr lang="ja-JP" altLang="en-US" sz="700" b="1" i="0" u="none" strike="noStrike">
                        <a:solidFill>
                          <a:schemeClr val="bg1"/>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i="0" u="none" strike="noStrike">
                          <a:solidFill>
                            <a:schemeClr val="bg1"/>
                          </a:solidFill>
                          <a:effectLst/>
                          <a:latin typeface="Meiryo UI" panose="020B0604030504040204" pitchFamily="50" charset="-128"/>
                          <a:ea typeface="Meiryo UI" panose="020B0604030504040204" pitchFamily="50" charset="-128"/>
                        </a:rPr>
                        <a:t>機密性</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i="0" u="none" strike="noStrike">
                          <a:solidFill>
                            <a:schemeClr val="bg1"/>
                          </a:solidFill>
                          <a:effectLst/>
                          <a:latin typeface="Meiryo UI" panose="020B0604030504040204" pitchFamily="50" charset="-128"/>
                          <a:ea typeface="Meiryo UI" panose="020B0604030504040204" pitchFamily="50" charset="-128"/>
                        </a:rPr>
                        <a:t>完全性</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i="0" u="none" strike="noStrike">
                          <a:solidFill>
                            <a:schemeClr val="bg1"/>
                          </a:solidFill>
                          <a:effectLst/>
                          <a:latin typeface="Meiryo UI" panose="020B0604030504040204" pitchFamily="50" charset="-128"/>
                          <a:ea typeface="Meiryo UI" panose="020B0604030504040204" pitchFamily="50" charset="-128"/>
                        </a:rPr>
                        <a:t>可用性</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i="0" u="none" strike="noStrike">
                          <a:solidFill>
                            <a:schemeClr val="bg1"/>
                          </a:solidFill>
                          <a:effectLst/>
                          <a:latin typeface="Meiryo UI" panose="020B0604030504040204" pitchFamily="50" charset="-128"/>
                          <a:ea typeface="Meiryo UI" panose="020B0604030504040204" pitchFamily="50" charset="-128"/>
                        </a:rPr>
                        <a:t>重要度</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271093227"/>
                  </a:ext>
                </a:extLst>
              </a:tr>
              <a:tr h="284781">
                <a:tc>
                  <a:txBody>
                    <a:bodyPr/>
                    <a:lstStyle/>
                    <a:p>
                      <a:pPr algn="ctr" fontAlgn="ctr"/>
                      <a:r>
                        <a:rPr lang="ja-JP" altLang="en-US" sz="700" u="none" strike="noStrike">
                          <a:effectLst/>
                        </a:rPr>
                        <a:t>人事</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社員名簿</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700" u="none" strike="noStrike">
                          <a:effectLst/>
                        </a:rPr>
                        <a:t>社員基本情報</a:t>
                      </a:r>
                      <a:endParaRPr lang="zh-TW"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人事部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人事部長</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人事部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人事担当者の</a:t>
                      </a:r>
                      <a:r>
                        <a:rPr lang="en-US" sz="700" u="none" strike="noStrike">
                          <a:effectLst/>
                        </a:rPr>
                        <a:t>PC</a:t>
                      </a:r>
                      <a:endParaRPr 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3</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3</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2</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3</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3722137"/>
                  </a:ext>
                </a:extLst>
              </a:tr>
              <a:tr h="284781">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経理</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700" b="0" i="0" u="none" strike="noStrike">
                          <a:solidFill>
                            <a:srgbClr val="000000"/>
                          </a:solidFill>
                          <a:effectLst/>
                          <a:latin typeface="Meiryo UI" panose="020B0604030504040204" pitchFamily="50" charset="-128"/>
                          <a:ea typeface="Meiryo UI" panose="020B0604030504040204" pitchFamily="50" charset="-128"/>
                        </a:rPr>
                        <a:t>当社宛請求書</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過去</a:t>
                      </a:r>
                      <a:r>
                        <a:rPr lang="en-US" altLang="ja-JP" sz="700" u="none" strike="noStrike">
                          <a:effectLst/>
                        </a:rPr>
                        <a:t>3</a:t>
                      </a:r>
                      <a:r>
                        <a:rPr lang="ja-JP" altLang="en-US" sz="700" u="none" strike="noStrike">
                          <a:effectLst/>
                        </a:rPr>
                        <a:t>年分</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経理部</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経理部長</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経理部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経理担当者の</a:t>
                      </a:r>
                      <a:r>
                        <a:rPr lang="en-US" sz="700" u="none" strike="noStrike">
                          <a:effectLst/>
                        </a:rPr>
                        <a:t>PC</a:t>
                      </a:r>
                      <a:endParaRPr 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3</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3</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2</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3</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11411791"/>
                  </a:ext>
                </a:extLst>
              </a:tr>
              <a:tr h="284781">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営業</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顧客リスト</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得意先</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営業部</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営業部長</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営業部</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営業担当者の</a:t>
                      </a:r>
                      <a:r>
                        <a:rPr lang="en-US" altLang="ja-JP" sz="700" b="0" i="0" u="none" strike="noStrike">
                          <a:solidFill>
                            <a:srgbClr val="000000"/>
                          </a:solidFill>
                          <a:effectLst/>
                          <a:latin typeface="Meiryo UI" panose="020B0604030504040204" pitchFamily="50" charset="-128"/>
                          <a:ea typeface="Meiryo UI" panose="020B0604030504040204" pitchFamily="50" charset="-128"/>
                        </a:rPr>
                        <a:t>PC</a:t>
                      </a:r>
                      <a:endParaRPr 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3</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3</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3</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3</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77740758"/>
                  </a:ext>
                </a:extLst>
              </a:tr>
            </a:tbl>
          </a:graphicData>
        </a:graphic>
      </p:graphicFrame>
      <p:sp>
        <p:nvSpPr>
          <p:cNvPr id="19" name="テキスト ボックス 18">
            <a:extLst>
              <a:ext uri="{FF2B5EF4-FFF2-40B4-BE49-F238E27FC236}">
                <a16:creationId xmlns:a16="http://schemas.microsoft.com/office/drawing/2014/main" id="{5ECB1FBD-4900-6626-06DF-3F807AEDE823}"/>
              </a:ext>
            </a:extLst>
          </p:cNvPr>
          <p:cNvSpPr txBox="1"/>
          <p:nvPr/>
        </p:nvSpPr>
        <p:spPr>
          <a:xfrm>
            <a:off x="595016" y="6645214"/>
            <a:ext cx="5612400" cy="122341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リスク特定（例）</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0" lang="ja-JP" altLang="en-US"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extLst>
                    <a:ext uri="{A12FA001-AC4F-418D-AE19-62706E023703}">
                      <ahyp:hlinkClr xmlns:ahyp="http://schemas.microsoft.com/office/drawing/2018/hyperlinkcolor" val="tx"/>
                    </a:ext>
                  </a:extLst>
                </a:hlinkClick>
              </a:rPr>
              <a:t>セキュリティ</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インシデント事例を参考に、情報資産の洗い出しと、</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「機密性」「完全性」「可用性」の観点から重要度を算出します。</a:t>
            </a:r>
            <a:r>
              <a:rPr kumimoji="0" lang="ja-JP" altLang="en-US"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extLst>
                    <a:ext uri="{A12FA001-AC4F-418D-AE19-62706E023703}">
                      <ahyp:hlinkClr xmlns:ahyp="http://schemas.microsoft.com/office/drawing/2018/hyperlinkcolor" val="tx"/>
                    </a:ext>
                  </a:extLst>
                </a:hlinkClick>
              </a:rPr>
              <a:t>セキュリティ</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インシデント事例では、従業員が使用していた</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PC</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が悪用されていたため、以下の資産目録の例では「媒体・保存先」が従業員が使用する</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PC</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である情報資産を洗い出しています。機密性・完全性・可用性の評価値と、重要度は「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11-2-2.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リスクの特定」で解説した方法で算出します。リスクアセスメントの詳細は</a:t>
            </a:r>
            <a:r>
              <a:rPr kumimoji="0" lang="ja-JP" altLang="en-US"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「第</a:t>
            </a:r>
            <a:r>
              <a:rPr kumimoji="0" lang="en-US" altLang="ja-JP"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11</a:t>
            </a:r>
            <a:r>
              <a:rPr kumimoji="0" lang="ja-JP" altLang="en-US"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章</a:t>
            </a:r>
            <a:r>
              <a:rPr kumimoji="0" lang="en-US" altLang="ja-JP"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ja-JP" altLang="en-US"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リスクマネジメント」を参照してください。</a:t>
            </a:r>
            <a:endParaRPr kumimoji="1"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0" name="テキスト ボックス 19">
            <a:extLst>
              <a:ext uri="{FF2B5EF4-FFF2-40B4-BE49-F238E27FC236}">
                <a16:creationId xmlns:a16="http://schemas.microsoft.com/office/drawing/2014/main" id="{48EF7EAB-1B47-91C2-11F1-42B8954CD218}"/>
              </a:ext>
            </a:extLst>
          </p:cNvPr>
          <p:cNvSpPr txBox="1"/>
          <p:nvPr/>
        </p:nvSpPr>
        <p:spPr>
          <a:xfrm>
            <a:off x="635881" y="9207106"/>
            <a:ext cx="5556832"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資産目録の例</a:t>
            </a:r>
            <a:b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IPA </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「リスク分析シート」を基に作成</a:t>
            </a:r>
          </a:p>
        </p:txBody>
      </p:sp>
      <p:sp>
        <p:nvSpPr>
          <p:cNvPr id="7" name="テキスト プレースホルダー 1">
            <a:extLst>
              <a:ext uri="{FF2B5EF4-FFF2-40B4-BE49-F238E27FC236}">
                <a16:creationId xmlns:a16="http://schemas.microsoft.com/office/drawing/2014/main" id="{A416940B-2A6E-6C3A-23F4-94657BBD68A3}"/>
              </a:ext>
            </a:extLst>
          </p:cNvPr>
          <p:cNvSpPr>
            <a:spLocks noGrp="1"/>
          </p:cNvSpPr>
          <p:nvPr>
            <p:ph type="body" sz="quarter" idx="25"/>
          </p:nvPr>
        </p:nvSpPr>
        <p:spPr>
          <a:xfrm>
            <a:off x="619200" y="835200"/>
            <a:ext cx="6238800" cy="417600"/>
          </a:xfrm>
        </p:spPr>
        <p:txBody>
          <a:bodyPr/>
          <a:lstStyle/>
          <a:p>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12</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具体的手順の作成（</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LV.1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クイックアプローチ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/LV.2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ベースラインアプローチ）</a:t>
            </a:r>
            <a:b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lang="en-US" altLang="ja-JP" sz="1100" u="none" strike="noStrike">
                <a:solidFill>
                  <a:schemeClr val="tx1"/>
                </a:solidFill>
                <a:effectLst/>
                <a:latin typeface="+mn-ea"/>
                <a:ea typeface="+mn-ea"/>
              </a:rPr>
              <a:t>12-2. 【LV.1 </a:t>
            </a:r>
            <a:r>
              <a:rPr lang="ja-JP" altLang="en-US" sz="1100" u="none" strike="noStrike">
                <a:solidFill>
                  <a:schemeClr val="tx1"/>
                </a:solidFill>
                <a:effectLst/>
                <a:latin typeface="+mn-ea"/>
                <a:ea typeface="+mn-ea"/>
              </a:rPr>
              <a:t>クイックアプローチ</a:t>
            </a:r>
            <a:r>
              <a:rPr lang="en-US" altLang="ja-JP" sz="1100" u="none" strike="noStrike">
                <a:solidFill>
                  <a:schemeClr val="tx1"/>
                </a:solidFill>
                <a:effectLst/>
                <a:latin typeface="+mn-ea"/>
                <a:ea typeface="+mn-ea"/>
              </a:rPr>
              <a:t>】</a:t>
            </a:r>
            <a:r>
              <a:rPr lang="ja-JP" altLang="en-US" sz="1100" u="sng" strike="noStrike" baseline="0">
                <a:solidFill>
                  <a:schemeClr val="tx1"/>
                </a:solidFill>
                <a:effectLst/>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セキュリティ</a:t>
            </a:r>
            <a:r>
              <a:rPr lang="ja-JP" altLang="en-US" sz="1100" u="none" strike="noStrike">
                <a:solidFill>
                  <a:schemeClr val="tx1"/>
                </a:solidFill>
                <a:effectLst/>
                <a:latin typeface="+mn-ea"/>
                <a:ea typeface="+mn-ea"/>
              </a:rPr>
              <a:t>インシデント事例を参考とした実施手順</a:t>
            </a:r>
          </a:p>
        </p:txBody>
      </p:sp>
      <p:sp>
        <p:nvSpPr>
          <p:cNvPr id="12" name="テキスト ボックス 11">
            <a:extLst>
              <a:ext uri="{FF2B5EF4-FFF2-40B4-BE49-F238E27FC236}">
                <a16:creationId xmlns:a16="http://schemas.microsoft.com/office/drawing/2014/main" id="{E13AD326-8DA9-53C2-FCEB-351ABCA36323}"/>
              </a:ext>
            </a:extLst>
          </p:cNvPr>
          <p:cNvSpPr txBox="1"/>
          <p:nvPr/>
        </p:nvSpPr>
        <p:spPr>
          <a:xfrm>
            <a:off x="3604183" y="7815195"/>
            <a:ext cx="2644098"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機密性・完全性・可用性の評価値は、</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で記載</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重要度は、機密性・完全性・可用性いずれかの最大値</a:t>
            </a:r>
          </a:p>
        </p:txBody>
      </p:sp>
    </p:spTree>
    <p:extLst>
      <p:ext uri="{BB962C8B-B14F-4D97-AF65-F5344CB8AC3E}">
        <p14:creationId xmlns:p14="http://schemas.microsoft.com/office/powerpoint/2010/main" val="420118907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3788F16F-4A99-37C4-0C14-AA23477BF242}"/>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3">
            <a:extLst>
              <a:ext uri="{FF2B5EF4-FFF2-40B4-BE49-F238E27FC236}">
                <a16:creationId xmlns:a16="http://schemas.microsoft.com/office/drawing/2014/main" id="{33C720A0-31D2-EFB8-E719-DD6EDC785676}"/>
              </a:ext>
            </a:extLst>
          </p:cNvPr>
          <p:cNvSpPr>
            <a:spLocks noGrp="1"/>
          </p:cNvSpPr>
          <p:nvPr>
            <p:ph type="body" sz="quarter" idx="14"/>
          </p:nvPr>
        </p:nvSpPr>
        <p:spPr>
          <a:xfrm>
            <a:off x="1123949" y="1457325"/>
            <a:ext cx="5619749" cy="381000"/>
          </a:xfrm>
        </p:spPr>
        <p:txBody>
          <a:bodyPr/>
          <a:lstStyle/>
          <a:p>
            <a:r>
              <a:rPr lang="en-US" altLang="ja-JP" sz="1600"/>
              <a:t>2</a:t>
            </a:r>
            <a:r>
              <a:rPr kumimoji="1" lang="en-US" altLang="ja-JP" sz="1600"/>
              <a:t>-1-3.</a:t>
            </a:r>
            <a:r>
              <a:rPr lang="ja-JP" altLang="en-US" sz="1600"/>
              <a:t> </a:t>
            </a:r>
            <a:r>
              <a:rPr kumimoji="1" lang="en-US" altLang="ja-JP" sz="1600"/>
              <a:t>IPA</a:t>
            </a:r>
            <a:r>
              <a:rPr kumimoji="1" lang="ja-JP" altLang="en-US" sz="1600"/>
              <a:t>：情報セキュリティ</a:t>
            </a:r>
            <a:r>
              <a:rPr kumimoji="1" lang="en-US" altLang="ja-JP" sz="1600"/>
              <a:t>10</a:t>
            </a:r>
            <a:r>
              <a:rPr kumimoji="1" lang="ja-JP" altLang="en-US" sz="1600"/>
              <a:t>大脅威</a:t>
            </a:r>
          </a:p>
        </p:txBody>
      </p:sp>
      <p:graphicFrame>
        <p:nvGraphicFramePr>
          <p:cNvPr id="10" name="表 9">
            <a:extLst>
              <a:ext uri="{FF2B5EF4-FFF2-40B4-BE49-F238E27FC236}">
                <a16:creationId xmlns:a16="http://schemas.microsoft.com/office/drawing/2014/main" id="{EE90063D-6C30-B016-084B-F45A09EE542E}"/>
              </a:ext>
            </a:extLst>
          </p:cNvPr>
          <p:cNvGraphicFramePr>
            <a:graphicFrameLocks noGrp="1"/>
          </p:cNvGraphicFramePr>
          <p:nvPr/>
        </p:nvGraphicFramePr>
        <p:xfrm>
          <a:off x="622800" y="2052000"/>
          <a:ext cx="5612400" cy="138074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7694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 　情報セキュリティ</a:t>
                      </a:r>
                      <a:r>
                        <a:rPr kumimoji="1" lang="en-US" altLang="ja-JP" sz="1050" b="0">
                          <a:solidFill>
                            <a:schemeClr val="tx1"/>
                          </a:solidFill>
                          <a:latin typeface="+mn-ea"/>
                          <a:ea typeface="+mn-ea"/>
                        </a:rPr>
                        <a:t>10</a:t>
                      </a:r>
                      <a:r>
                        <a:rPr kumimoji="1" lang="ja-JP" altLang="en-US" sz="1050" b="0">
                          <a:solidFill>
                            <a:schemeClr val="tx1"/>
                          </a:solidFill>
                          <a:latin typeface="+mn-ea"/>
                          <a:ea typeface="+mn-ea"/>
                        </a:rPr>
                        <a:t>大脅威は、情報セキュリティ専門家を中心に作成された資料です。情報セキュリティの研究者と実務担当者が、</a:t>
                      </a:r>
                      <a:r>
                        <a:rPr kumimoji="1" lang="en-US" altLang="ja-JP" sz="1050" b="0">
                          <a:solidFill>
                            <a:schemeClr val="tx1"/>
                          </a:solidFill>
                          <a:latin typeface="+mn-ea"/>
                          <a:ea typeface="+mn-ea"/>
                        </a:rPr>
                        <a:t>1</a:t>
                      </a:r>
                      <a:r>
                        <a:rPr kumimoji="1" lang="ja-JP" altLang="en-US" sz="1050" b="0">
                          <a:solidFill>
                            <a:schemeClr val="tx1"/>
                          </a:solidFill>
                          <a:latin typeface="+mn-ea"/>
                          <a:ea typeface="+mn-ea"/>
                        </a:rPr>
                        <a:t>年間に発生したセキュリティインシデントや攻撃の状況を元に脅威を抽出し、審議・投票によって「個人」と「組織」に分けて、</a:t>
                      </a:r>
                      <a:r>
                        <a:rPr kumimoji="1" lang="en-US" altLang="ja-JP" sz="1050" b="0">
                          <a:solidFill>
                            <a:schemeClr val="tx1"/>
                          </a:solidFill>
                          <a:latin typeface="+mn-ea"/>
                          <a:ea typeface="+mn-ea"/>
                        </a:rPr>
                        <a:t>10</a:t>
                      </a:r>
                      <a:r>
                        <a:rPr kumimoji="1" lang="ja-JP" altLang="en-US" sz="1050" b="0">
                          <a:solidFill>
                            <a:schemeClr val="tx1"/>
                          </a:solidFill>
                          <a:latin typeface="+mn-ea"/>
                          <a:ea typeface="+mn-ea"/>
                        </a:rPr>
                        <a:t>個の脅威が選定されています。</a:t>
                      </a:r>
                      <a:r>
                        <a:rPr lang="en-US" altLang="ja-JP" sz="800" b="0" baseline="30000">
                          <a:solidFill>
                            <a:schemeClr val="tx1"/>
                          </a:solidFill>
                          <a:latin typeface="+mn-ea"/>
                          <a:ea typeface="+mn-ea"/>
                        </a:rPr>
                        <a:t>[3]</a:t>
                      </a:r>
                      <a:endParaRPr kumimoji="1" lang="ja-JP" altLang="en-US" sz="600" b="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　</a:t>
                      </a:r>
                      <a:r>
                        <a:rPr kumimoji="1" lang="en-US" altLang="ja-JP" sz="1050" b="0">
                          <a:solidFill>
                            <a:schemeClr val="tx1"/>
                          </a:solidFill>
                          <a:latin typeface="+mn-ea"/>
                          <a:ea typeface="+mn-ea"/>
                        </a:rPr>
                        <a:t>10</a:t>
                      </a:r>
                      <a:r>
                        <a:rPr kumimoji="1" lang="ja-JP" altLang="en-US" sz="1050" b="0">
                          <a:solidFill>
                            <a:schemeClr val="tx1"/>
                          </a:solidFill>
                          <a:latin typeface="+mn-ea"/>
                          <a:ea typeface="+mn-ea"/>
                        </a:rPr>
                        <a:t>大脅威を活用することで、どのようなことを重視してセキュリティ対策を実施すれば良いのかがわかります。</a:t>
                      </a:r>
                      <a:r>
                        <a:rPr kumimoji="1" lang="en-US" altLang="ja-JP" sz="1050" b="0">
                          <a:solidFill>
                            <a:schemeClr val="tx1"/>
                          </a:solidFill>
                          <a:latin typeface="+mn-ea"/>
                          <a:ea typeface="+mn-ea"/>
                        </a:rPr>
                        <a:t>1</a:t>
                      </a:r>
                      <a:r>
                        <a:rPr kumimoji="1" lang="ja-JP" altLang="en-US" sz="1050" b="0">
                          <a:solidFill>
                            <a:schemeClr val="tx1"/>
                          </a:solidFill>
                          <a:latin typeface="+mn-ea"/>
                          <a:ea typeface="+mn-ea"/>
                        </a:rPr>
                        <a:t>年間の状況を反映して作成され、テレワークに関連した脅威や注目を集めた脅威についてのサイバー攻撃事例や対策が紹介されています。これらを有効活用して、自社のセキュリティ対策に役立てます。</a:t>
                      </a: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graphicFrame>
        <p:nvGraphicFramePr>
          <p:cNvPr id="3" name="表 19">
            <a:extLst>
              <a:ext uri="{FF2B5EF4-FFF2-40B4-BE49-F238E27FC236}">
                <a16:creationId xmlns:a16="http://schemas.microsoft.com/office/drawing/2014/main" id="{2F10B4B5-D878-B49C-5356-8E20DB0DF8D5}"/>
              </a:ext>
            </a:extLst>
          </p:cNvPr>
          <p:cNvGraphicFramePr>
            <a:graphicFrameLocks noGrp="1"/>
          </p:cNvGraphicFramePr>
          <p:nvPr>
            <p:extLst>
              <p:ext uri="{D42A27DB-BD31-4B8C-83A1-F6EECF244321}">
                <p14:modId xmlns:p14="http://schemas.microsoft.com/office/powerpoint/2010/main" val="1807480866"/>
              </p:ext>
            </p:extLst>
          </p:nvPr>
        </p:nvGraphicFramePr>
        <p:xfrm>
          <a:off x="619125" y="3457365"/>
          <a:ext cx="5619749" cy="4846622"/>
        </p:xfrm>
        <a:graphic>
          <a:graphicData uri="http://schemas.openxmlformats.org/drawingml/2006/table">
            <a:tbl>
              <a:tblPr firstRow="1" bandRow="1">
                <a:tableStyleId>{5C22544A-7EE6-4342-B048-85BDC9FD1C3A}</a:tableStyleId>
              </a:tblPr>
              <a:tblGrid>
                <a:gridCol w="1404413">
                  <a:extLst>
                    <a:ext uri="{9D8B030D-6E8A-4147-A177-3AD203B41FA5}">
                      <a16:colId xmlns:a16="http://schemas.microsoft.com/office/drawing/2014/main" val="638627379"/>
                    </a:ext>
                  </a:extLst>
                </a:gridCol>
                <a:gridCol w="4215336">
                  <a:extLst>
                    <a:ext uri="{9D8B030D-6E8A-4147-A177-3AD203B41FA5}">
                      <a16:colId xmlns:a16="http://schemas.microsoft.com/office/drawing/2014/main" val="2801281935"/>
                    </a:ext>
                  </a:extLst>
                </a:gridCol>
              </a:tblGrid>
              <a:tr h="184426">
                <a:tc gridSpan="2">
                  <a:txBody>
                    <a:bodyPr/>
                    <a:lstStyle/>
                    <a:p>
                      <a:r>
                        <a:rPr kumimoji="1" lang="ja-JP" altLang="en-US" sz="900" b="1">
                          <a:solidFill>
                            <a:schemeClr val="bg1"/>
                          </a:solidFill>
                        </a:rPr>
                        <a:t>情報セキュリティ </a:t>
                      </a:r>
                      <a:r>
                        <a:rPr kumimoji="1" lang="en-US" altLang="ja-JP" sz="900" b="1">
                          <a:solidFill>
                            <a:schemeClr val="bg1"/>
                          </a:solidFill>
                        </a:rPr>
                        <a:t>10 </a:t>
                      </a:r>
                      <a:r>
                        <a:rPr kumimoji="1" lang="ja-JP" altLang="en-US" sz="900" b="1">
                          <a:solidFill>
                            <a:schemeClr val="bg1"/>
                          </a:solidFill>
                        </a:rPr>
                        <a:t>大脅威の活用法：組織の検討例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hMerge="1">
                  <a:txBody>
                    <a:bodyPr/>
                    <a:lstStyle/>
                    <a:p>
                      <a:endParaRPr kumimoji="1" lang="en-US" altLang="ja-JP" sz="100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0798398"/>
                  </a:ext>
                </a:extLst>
              </a:tr>
              <a:tr h="184426">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900" b="0">
                          <a:solidFill>
                            <a:schemeClr val="tx1"/>
                          </a:solidFill>
                        </a:rPr>
                        <a:t>1</a:t>
                      </a:r>
                      <a:r>
                        <a:rPr lang="ja-JP" altLang="en-US" sz="900" b="0">
                          <a:solidFill>
                            <a:schemeClr val="tx1"/>
                          </a:solidFill>
                        </a:rPr>
                        <a:t>．「守るべきもの」の明確化</a:t>
                      </a:r>
                      <a:endParaRPr kumimoji="1" lang="ja-JP" altLang="en-US" sz="900" b="0">
                        <a:solidFill>
                          <a:schemeClr val="tx1"/>
                        </a:solidFill>
                      </a:endParaRPr>
                    </a:p>
                    <a:p>
                      <a:endParaRPr kumimoji="1" lang="en-US" altLang="ja-JP" sz="900" b="0">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900" b="0">
                          <a:solidFill>
                            <a:schemeClr val="tx1"/>
                          </a:solidFill>
                        </a:rPr>
                        <a:t>自社にとっての守るべきものを明確にします。</a:t>
                      </a:r>
                      <a:endParaRPr kumimoji="1" lang="en-US" altLang="ja-JP" sz="900" b="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42365889"/>
                  </a:ext>
                </a:extLst>
              </a:tr>
              <a:tr h="645490">
                <a:tc vMerge="1">
                  <a:txBody>
                    <a:bodyPr/>
                    <a:lstStyle/>
                    <a:p>
                      <a:endParaRPr kumimoji="1" lang="ja-JP" altLang="en-US"/>
                    </a:p>
                  </a:txBody>
                  <a:tcPr>
                    <a:lnT w="12700" cap="flat" cmpd="sng" algn="ctr">
                      <a:solidFill>
                        <a:schemeClr val="tx1"/>
                      </a:solidFill>
                      <a:prstDash val="solid"/>
                      <a:round/>
                      <a:headEnd type="none" w="med" len="med"/>
                      <a:tailEnd type="none" w="med" len="med"/>
                    </a:lnT>
                  </a:tcPr>
                </a:tc>
                <a:tc>
                  <a:txBody>
                    <a:bodyPr/>
                    <a:lstStyle/>
                    <a:p>
                      <a:r>
                        <a:rPr kumimoji="1" lang="ja-JP" altLang="en-US" sz="800" b="0">
                          <a:solidFill>
                            <a:schemeClr val="tx1"/>
                          </a:solidFill>
                        </a:rPr>
                        <a:t>・業務プロセス：取引先との受注業務</a:t>
                      </a:r>
                      <a:endParaRPr kumimoji="1" lang="en-US" altLang="ja-JP" sz="800" b="0">
                        <a:solidFill>
                          <a:schemeClr val="tx1"/>
                        </a:solidFill>
                      </a:endParaRPr>
                    </a:p>
                    <a:p>
                      <a:r>
                        <a:rPr kumimoji="1" lang="ja-JP" altLang="en-US" sz="800" b="0">
                          <a:solidFill>
                            <a:schemeClr val="tx1"/>
                          </a:solidFill>
                        </a:rPr>
                        <a:t>・情報データ：取引先情報や受注先情報</a:t>
                      </a:r>
                      <a:endParaRPr kumimoji="1" lang="en-US" altLang="ja-JP" sz="800" b="0">
                        <a:solidFill>
                          <a:schemeClr val="tx1"/>
                        </a:solidFill>
                      </a:endParaRPr>
                    </a:p>
                    <a:p>
                      <a:r>
                        <a:rPr kumimoji="1" lang="ja-JP" altLang="en-US" sz="800" b="0">
                          <a:solidFill>
                            <a:schemeClr val="tx1"/>
                          </a:solidFill>
                        </a:rPr>
                        <a:t>・システム、サービス、機器：社内</a:t>
                      </a:r>
                      <a:r>
                        <a:rPr kumimoji="1" lang="en-US" altLang="ja-JP" sz="800" b="0">
                          <a:solidFill>
                            <a:schemeClr val="tx1"/>
                          </a:solidFill>
                        </a:rPr>
                        <a:t>IT</a:t>
                      </a:r>
                      <a:r>
                        <a:rPr kumimoji="1" lang="ja-JP" altLang="en-US" sz="800" b="0">
                          <a:solidFill>
                            <a:schemeClr val="tx1"/>
                          </a:solidFill>
                        </a:rPr>
                        <a:t>システムとその構成機器</a:t>
                      </a:r>
                      <a:endParaRPr kumimoji="1" lang="en-US" altLang="ja-JP" sz="800" b="0">
                        <a:solidFill>
                          <a:schemeClr val="tx1"/>
                        </a:solidFill>
                      </a:endParaRPr>
                    </a:p>
                    <a:p>
                      <a:r>
                        <a:rPr kumimoji="1" lang="ja-JP" altLang="en-US" sz="800" b="0">
                          <a:solidFill>
                            <a:schemeClr val="tx1"/>
                          </a:solidFill>
                        </a:rPr>
                        <a:t>・その他：取引先との信頼関係など</a:t>
                      </a:r>
                      <a:endParaRPr kumimoji="1" lang="en-US" altLang="ja-JP" sz="80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37632742"/>
                  </a:ext>
                </a:extLst>
              </a:tr>
              <a:tr h="1844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00" b="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00" b="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71557743"/>
                  </a:ext>
                </a:extLst>
              </a:tr>
              <a:tr h="184426">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900" b="0">
                          <a:solidFill>
                            <a:schemeClr val="tx1"/>
                          </a:solidFill>
                        </a:rPr>
                        <a:t>2</a:t>
                      </a:r>
                      <a:r>
                        <a:rPr lang="ja-JP" altLang="en-US" sz="900" b="0">
                          <a:solidFill>
                            <a:schemeClr val="tx1"/>
                          </a:solidFill>
                        </a:rPr>
                        <a:t>．自社にとっての脅威の抽出</a:t>
                      </a:r>
                      <a:endParaRPr kumimoji="1" lang="ja-JP" altLang="en-US" sz="90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chemeClr val="tx1"/>
                          </a:solidFill>
                        </a:rPr>
                        <a:t>10</a:t>
                      </a:r>
                      <a:r>
                        <a:rPr kumimoji="1" lang="ja-JP" altLang="en-US" sz="900" b="0">
                          <a:solidFill>
                            <a:schemeClr val="tx1"/>
                          </a:solidFill>
                        </a:rPr>
                        <a:t>大脅威を参考にし自社の守るべきものに対する脅威を抽出します。</a:t>
                      </a:r>
                      <a:endParaRPr kumimoji="1" lang="en-US" altLang="ja-JP" sz="90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chemeClr val="tx1"/>
                          </a:solidFill>
                        </a:rPr>
                        <a:t>脅威が生じた場合の被害額を算出し、会社の経営方針を考慮し、優先順位を付けます。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26953415"/>
                  </a:ext>
                </a:extLst>
              </a:tr>
              <a:tr h="760756">
                <a:tc vMerge="1">
                  <a:txBody>
                    <a:bodyPr/>
                    <a:lstStyle/>
                    <a:p>
                      <a:endParaRPr kumimoji="1" lang="ja-JP" altLang="en-US"/>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rPr>
                        <a:t>・</a:t>
                      </a:r>
                      <a:r>
                        <a:rPr kumimoji="1" lang="ja-JP" altLang="en-US" sz="800" b="0">
                          <a:solidFill>
                            <a:srgbClr val="000000"/>
                          </a:solidFill>
                        </a:rPr>
                        <a:t>ランサムウェア</a:t>
                      </a:r>
                      <a:r>
                        <a:rPr kumimoji="1" lang="ja-JP" altLang="en-US" sz="800" b="0">
                          <a:solidFill>
                            <a:schemeClr val="tx1"/>
                          </a:solidFill>
                        </a:rPr>
                        <a:t>感染による社内</a:t>
                      </a:r>
                      <a:r>
                        <a:rPr kumimoji="1" lang="en-US" altLang="ja-JP" sz="800" b="0">
                          <a:solidFill>
                            <a:schemeClr val="tx1"/>
                          </a:solidFill>
                        </a:rPr>
                        <a:t>IT</a:t>
                      </a:r>
                      <a:r>
                        <a:rPr kumimoji="1" lang="ja-JP" altLang="en-US" sz="800" b="0">
                          <a:solidFill>
                            <a:schemeClr val="tx1"/>
                          </a:solidFill>
                        </a:rPr>
                        <a:t>システムの使用不能・脅迫　　</a:t>
                      </a:r>
                      <a:endParaRPr kumimoji="1" lang="en-US" altLang="ja-JP" sz="80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rPr>
                        <a:t>（ランサムウェアによる被害）</a:t>
                      </a:r>
                      <a:endParaRPr kumimoji="1" lang="en-US" altLang="ja-JP" sz="80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rPr>
                        <a:t>・取引先である大企業へのサイバー攻撃の</a:t>
                      </a:r>
                      <a:r>
                        <a:rPr kumimoji="1" lang="ja-JP" altLang="en-US" sz="800" b="0">
                          <a:solidFill>
                            <a:srgbClr val="000000"/>
                          </a:solidFill>
                          <a:hlinkClick r:id="rId3" action="ppaction://hlinksldjump">
                            <a:extLst>
                              <a:ext uri="{A12FA001-AC4F-418D-AE19-62706E023703}">
                                <ahyp:hlinkClr xmlns:ahyp="http://schemas.microsoft.com/office/drawing/2018/hyperlinkcolor" val="tx"/>
                              </a:ext>
                            </a:extLst>
                          </a:hlinkClick>
                        </a:rPr>
                        <a:t>踏み台</a:t>
                      </a:r>
                      <a:r>
                        <a:rPr kumimoji="1" lang="ja-JP" altLang="en-US" sz="800" b="0">
                          <a:solidFill>
                            <a:schemeClr val="tx1"/>
                          </a:solidFill>
                        </a:rPr>
                        <a:t>として悪用</a:t>
                      </a:r>
                      <a:endParaRPr kumimoji="1" lang="en-US" altLang="ja-JP" sz="80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rPr>
                        <a:t>（</a:t>
                      </a:r>
                      <a:r>
                        <a:rPr kumimoji="1" lang="ja-JP" altLang="en-US" sz="800" b="0">
                          <a:solidFill>
                            <a:srgbClr val="000000"/>
                          </a:solidFill>
                          <a:hlinkClick r:id="rId4" action="ppaction://hlinksldjump">
                            <a:extLst>
                              <a:ext uri="{A12FA001-AC4F-418D-AE19-62706E023703}">
                                <ahyp:hlinkClr xmlns:ahyp="http://schemas.microsoft.com/office/drawing/2018/hyperlinkcolor" val="tx"/>
                              </a:ext>
                            </a:extLst>
                          </a:hlinkClick>
                        </a:rPr>
                        <a:t>サプライチェーン</a:t>
                      </a:r>
                      <a:r>
                        <a:rPr kumimoji="1" lang="ja-JP" altLang="en-US" sz="800" b="0">
                          <a:solidFill>
                            <a:schemeClr val="tx1"/>
                          </a:solidFill>
                        </a:rPr>
                        <a:t>の弱点を悪用した攻撃）</a:t>
                      </a:r>
                      <a:endParaRPr kumimoji="1" lang="en-US" altLang="ja-JP" sz="80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rPr>
                        <a:t>・従業員による顧客情報や取引情報の不正持ち出し</a:t>
                      </a:r>
                      <a:endParaRPr kumimoji="1" lang="en-US" altLang="ja-JP" sz="80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rPr>
                        <a:t>（内部不正による情報漏えい）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1186590"/>
                  </a:ext>
                </a:extLst>
              </a:tr>
              <a:tr h="1844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00" b="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en-US" altLang="ja-JP" sz="700" b="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290075"/>
                  </a:ext>
                </a:extLst>
              </a:tr>
              <a:tr h="299692">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900" b="0">
                          <a:solidFill>
                            <a:schemeClr val="tx1"/>
                          </a:solidFill>
                        </a:rPr>
                        <a:t>3</a:t>
                      </a:r>
                      <a:r>
                        <a:rPr lang="ja-JP" altLang="en-US" sz="900" b="0">
                          <a:solidFill>
                            <a:schemeClr val="tx1"/>
                          </a:solidFill>
                        </a:rPr>
                        <a:t>．対策候補（</a:t>
                      </a:r>
                      <a:r>
                        <a:rPr lang="ja-JP" altLang="en-US" sz="900" b="0">
                          <a:solidFill>
                            <a:srgbClr val="000000"/>
                          </a:solidFill>
                          <a:hlinkClick r:id="rId5" action="ppaction://hlinksldjump">
                            <a:extLst>
                              <a:ext uri="{A12FA001-AC4F-418D-AE19-62706E023703}">
                                <ahyp:hlinkClr xmlns:ahyp="http://schemas.microsoft.com/office/drawing/2018/hyperlinkcolor" val="tx"/>
                              </a:ext>
                            </a:extLst>
                          </a:hlinkClick>
                        </a:rPr>
                        <a:t>ベストプラクティス</a:t>
                      </a:r>
                      <a:r>
                        <a:rPr lang="ja-JP" altLang="en-US" sz="900" b="0">
                          <a:solidFill>
                            <a:schemeClr val="tx1"/>
                          </a:solidFill>
                        </a:rPr>
                        <a:t>）の洗い出し</a:t>
                      </a:r>
                      <a:endParaRPr kumimoji="1" lang="ja-JP" altLang="en-US" sz="90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900" b="0">
                          <a:solidFill>
                            <a:schemeClr val="tx1"/>
                          </a:solidFill>
                        </a:rPr>
                        <a:t>自社にとっての脅威に対する対策候補（ベストプラクティス）を洗い出します。</a:t>
                      </a:r>
                      <a:endParaRPr kumimoji="1" lang="en-US" altLang="ja-JP" sz="90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54809355"/>
                  </a:ext>
                </a:extLst>
              </a:tr>
              <a:tr h="645490">
                <a:tc vMerge="1">
                  <a:txBody>
                    <a:bodyPr/>
                    <a:lstStyle/>
                    <a:p>
                      <a:endParaRPr kumimoji="1" lang="ja-JP" altLang="en-US"/>
                    </a:p>
                  </a:txBody>
                  <a:tcPr/>
                </a:tc>
                <a:tc>
                  <a:txBody>
                    <a:bodyPr/>
                    <a:lstStyle/>
                    <a:p>
                      <a:r>
                        <a:rPr kumimoji="1" lang="ja-JP" altLang="en-US" sz="800" b="0">
                          <a:solidFill>
                            <a:schemeClr val="tx1"/>
                          </a:solidFill>
                        </a:rPr>
                        <a:t>・被害の予防：不正アクセス対策、バックアップの取得、基本方針の策定、情報セキュリティの認証取得など</a:t>
                      </a:r>
                    </a:p>
                    <a:p>
                      <a:r>
                        <a:rPr kumimoji="1" lang="ja-JP" altLang="en-US" sz="800" b="0">
                          <a:solidFill>
                            <a:schemeClr val="tx1"/>
                          </a:solidFill>
                        </a:rPr>
                        <a:t>・被害の早期検知：システムの操作履歴の監視など</a:t>
                      </a:r>
                    </a:p>
                    <a:p>
                      <a:r>
                        <a:rPr kumimoji="1" lang="ja-JP" altLang="en-US" sz="800" b="0">
                          <a:solidFill>
                            <a:schemeClr val="tx1"/>
                          </a:solidFill>
                        </a:rPr>
                        <a:t>・被害を受けた後の対応：</a:t>
                      </a:r>
                      <a:r>
                        <a:rPr kumimoji="1" lang="en-US" altLang="ja-JP" sz="800" b="0">
                          <a:solidFill>
                            <a:srgbClr val="000000"/>
                          </a:solidFill>
                          <a:hlinkClick r:id="rId6" action="ppaction://hlinksldjump">
                            <a:extLst>
                              <a:ext uri="{A12FA001-AC4F-418D-AE19-62706E023703}">
                                <ahyp:hlinkClr xmlns:ahyp="http://schemas.microsoft.com/office/drawing/2018/hyperlinkcolor" val="tx"/>
                              </a:ext>
                            </a:extLst>
                          </a:hlinkClick>
                        </a:rPr>
                        <a:t>CSIRT</a:t>
                      </a:r>
                      <a:r>
                        <a:rPr kumimoji="1" lang="ja-JP" altLang="en-US" sz="800" b="0">
                          <a:solidFill>
                            <a:schemeClr val="tx1"/>
                          </a:solidFill>
                        </a:rPr>
                        <a:t>、関係者への連絡、影響調査、バックアップからの復旧、復号ツールの活用など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83280853"/>
                  </a:ext>
                </a:extLst>
              </a:tr>
              <a:tr h="180000">
                <a:tc>
                  <a:txBody>
                    <a:bodyPr/>
                    <a:lstStyle/>
                    <a:p>
                      <a:endParaRPr kumimoji="1" lang="ja-JP" altLang="en-US" sz="700" b="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00" b="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52851455"/>
                  </a:ext>
                </a:extLst>
              </a:tr>
              <a:tr h="299692">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900" b="0">
                          <a:solidFill>
                            <a:schemeClr val="tx1"/>
                          </a:solidFill>
                        </a:rPr>
                        <a:t>4</a:t>
                      </a:r>
                      <a:r>
                        <a:rPr lang="ja-JP" altLang="en-US" sz="900" b="0">
                          <a:solidFill>
                            <a:schemeClr val="tx1"/>
                          </a:solidFill>
                        </a:rPr>
                        <a:t>．実施する対策の選定</a:t>
                      </a:r>
                      <a:endParaRPr kumimoji="1" lang="ja-JP" altLang="en-US" sz="900" b="0">
                        <a:solidFill>
                          <a:schemeClr val="tx1"/>
                        </a:solidFill>
                      </a:endParaRPr>
                    </a:p>
                    <a:p>
                      <a:endParaRPr kumimoji="1" lang="ja-JP" altLang="en-US" sz="90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chemeClr val="tx1"/>
                          </a:solidFill>
                        </a:rPr>
                        <a:t>洗い出した各対策候補に対して現状を整理し、未実施内容に対しての対策を選定します。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47904208"/>
                  </a:ext>
                </a:extLst>
              </a:tr>
              <a:tr h="414958">
                <a:tc vMerge="1">
                  <a:txBody>
                    <a:bodyPr/>
                    <a:lstStyle/>
                    <a:p>
                      <a:endParaRPr kumimoji="1" lang="ja-JP" altLang="en-US"/>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dirty="0">
                          <a:solidFill>
                            <a:schemeClr val="tx1"/>
                          </a:solidFill>
                        </a:rPr>
                        <a:t>①実施状況を確認（実施済み、一部実施、要調査など）</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dirty="0">
                          <a:solidFill>
                            <a:schemeClr val="tx1"/>
                          </a:solidFill>
                        </a:rPr>
                        <a:t>②対応計画を立案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dirty="0">
                          <a:solidFill>
                            <a:schemeClr val="tx1"/>
                          </a:solidFill>
                        </a:rPr>
                        <a:t>③対策の実施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07577183"/>
                  </a:ext>
                </a:extLst>
              </a:tr>
            </a:tbl>
          </a:graphicData>
        </a:graphic>
      </p:graphicFrame>
      <p:sp>
        <p:nvSpPr>
          <p:cNvPr id="28" name="二等辺三角形 27">
            <a:extLst>
              <a:ext uri="{FF2B5EF4-FFF2-40B4-BE49-F238E27FC236}">
                <a16:creationId xmlns:a16="http://schemas.microsoft.com/office/drawing/2014/main" id="{E446E00D-BE27-A697-7B37-907548F5BA27}"/>
              </a:ext>
            </a:extLst>
          </p:cNvPr>
          <p:cNvSpPr/>
          <p:nvPr/>
        </p:nvSpPr>
        <p:spPr>
          <a:xfrm rot="10800000">
            <a:off x="3338055" y="4607712"/>
            <a:ext cx="196364" cy="98354"/>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9" name="二等辺三角形 28">
            <a:extLst>
              <a:ext uri="{FF2B5EF4-FFF2-40B4-BE49-F238E27FC236}">
                <a16:creationId xmlns:a16="http://schemas.microsoft.com/office/drawing/2014/main" id="{2537DFE9-A070-1497-D8AE-52B71BA48213}"/>
              </a:ext>
            </a:extLst>
          </p:cNvPr>
          <p:cNvSpPr/>
          <p:nvPr/>
        </p:nvSpPr>
        <p:spPr>
          <a:xfrm rot="10800000">
            <a:off x="3338055" y="6129630"/>
            <a:ext cx="196364" cy="98354"/>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32" name="二等辺三角形 31">
            <a:extLst>
              <a:ext uri="{FF2B5EF4-FFF2-40B4-BE49-F238E27FC236}">
                <a16:creationId xmlns:a16="http://schemas.microsoft.com/office/drawing/2014/main" id="{48DBB824-6E95-98AA-194B-EA87DB26CF7D}"/>
              </a:ext>
            </a:extLst>
          </p:cNvPr>
          <p:cNvSpPr/>
          <p:nvPr/>
        </p:nvSpPr>
        <p:spPr>
          <a:xfrm rot="10800000">
            <a:off x="3338055" y="7334598"/>
            <a:ext cx="196364" cy="98354"/>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graphicFrame>
        <p:nvGraphicFramePr>
          <p:cNvPr id="33" name="表 10">
            <a:extLst>
              <a:ext uri="{FF2B5EF4-FFF2-40B4-BE49-F238E27FC236}">
                <a16:creationId xmlns:a16="http://schemas.microsoft.com/office/drawing/2014/main" id="{EA486231-17F5-4C7B-C429-2272BAEC0C0E}"/>
              </a:ext>
            </a:extLst>
          </p:cNvPr>
          <p:cNvGraphicFramePr>
            <a:graphicFrameLocks noGrp="1"/>
          </p:cNvGraphicFramePr>
          <p:nvPr/>
        </p:nvGraphicFramePr>
        <p:xfrm>
          <a:off x="628328" y="8617891"/>
          <a:ext cx="5615815" cy="365760"/>
        </p:xfrm>
        <a:graphic>
          <a:graphicData uri="http://schemas.openxmlformats.org/drawingml/2006/table">
            <a:tbl>
              <a:tblPr firstRow="1" bandRow="1">
                <a:tableStyleId>{5C22544A-7EE6-4342-B048-85BDC9FD1C3A}</a:tableStyleId>
              </a:tblPr>
              <a:tblGrid>
                <a:gridCol w="1883984">
                  <a:extLst>
                    <a:ext uri="{9D8B030D-6E8A-4147-A177-3AD203B41FA5}">
                      <a16:colId xmlns:a16="http://schemas.microsoft.com/office/drawing/2014/main" val="727053212"/>
                    </a:ext>
                  </a:extLst>
                </a:gridCol>
                <a:gridCol w="3731831">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a:solidFill>
                            <a:sysClr val="windowText" lastClr="000000"/>
                          </a:solidFill>
                          <a:latin typeface="メイリオ" panose="020B0604030504040204" pitchFamily="50" charset="-128"/>
                          <a:ea typeface="メイリオ" panose="020B0604030504040204" pitchFamily="50" charset="-128"/>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31597141"/>
                  </a:ext>
                </a:extLst>
              </a:tr>
              <a:tr h="0">
                <a:tc>
                  <a:txBody>
                    <a:bodyPr/>
                    <a:lstStyle/>
                    <a:p>
                      <a:r>
                        <a:rPr kumimoji="1" lang="ja-JP" altLang="en-US" sz="600" b="0">
                          <a:solidFill>
                            <a:sysClr val="windowText" lastClr="000000"/>
                          </a:solidFill>
                          <a:latin typeface="メイリオ" panose="020B0604030504040204" pitchFamily="50" charset="-128"/>
                          <a:ea typeface="メイリオ" panose="020B0604030504040204" pitchFamily="50" charset="-128"/>
                        </a:rPr>
                        <a:t>情報セキュリティ </a:t>
                      </a:r>
                      <a:r>
                        <a:rPr kumimoji="1" lang="en-US" altLang="ja-JP" sz="600" b="0">
                          <a:solidFill>
                            <a:sysClr val="windowText" lastClr="000000"/>
                          </a:solidFill>
                          <a:latin typeface="メイリオ" panose="020B0604030504040204" pitchFamily="50" charset="-128"/>
                          <a:ea typeface="メイリオ" panose="020B0604030504040204" pitchFamily="50" charset="-128"/>
                        </a:rPr>
                        <a:t>10 </a:t>
                      </a:r>
                      <a:r>
                        <a:rPr kumimoji="1" lang="ja-JP" altLang="en-US" sz="600" b="0">
                          <a:solidFill>
                            <a:sysClr val="windowText" lastClr="000000"/>
                          </a:solidFill>
                          <a:latin typeface="メイリオ" panose="020B0604030504040204" pitchFamily="50" charset="-128"/>
                          <a:ea typeface="メイリオ" panose="020B0604030504040204" pitchFamily="50" charset="-128"/>
                        </a:rPr>
                        <a:t>大脅威の活用法</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7"/>
                        </a:rPr>
                        <a:t>https://www.ipa.go.jp/security/10threats/ps6vr70000009r2t-att/katsuyouhou_2023.pdf</a:t>
                      </a:r>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bl>
          </a:graphicData>
        </a:graphic>
      </p:graphicFrame>
      <p:sp>
        <p:nvSpPr>
          <p:cNvPr id="6" name="テキスト プレースホルダー 2">
            <a:extLst>
              <a:ext uri="{FF2B5EF4-FFF2-40B4-BE49-F238E27FC236}">
                <a16:creationId xmlns:a16="http://schemas.microsoft.com/office/drawing/2014/main" id="{A1C4E6F6-08CE-76D8-77C6-EE4C08A10CEB}"/>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2</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事例を知る：重大なインシデント発生から課題解決まで</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hlinkClick r:id="rId8" action="ppaction://hlinksldjump"/>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2-1.</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情報セキュリティの概況</a:t>
            </a:r>
          </a:p>
        </p:txBody>
      </p:sp>
      <p:sp>
        <p:nvSpPr>
          <p:cNvPr id="14" name="テキスト ボックス 13">
            <a:extLst>
              <a:ext uri="{FF2B5EF4-FFF2-40B4-BE49-F238E27FC236}">
                <a16:creationId xmlns:a16="http://schemas.microsoft.com/office/drawing/2014/main" id="{FFE405E6-3F18-0474-C2E9-7FEFB0933A51}"/>
              </a:ext>
            </a:extLst>
          </p:cNvPr>
          <p:cNvSpPr txBox="1"/>
          <p:nvPr/>
        </p:nvSpPr>
        <p:spPr>
          <a:xfrm>
            <a:off x="622800" y="8309975"/>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「情報セキュリティ</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10</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大脅威の活用法」を基に作成</a:t>
            </a:r>
            <a:endParaRPr kumimoji="1" lang="ja-JP" altLang="en-US" sz="6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sp>
        <p:nvSpPr>
          <p:cNvPr id="5" name="テキスト ボックス 4">
            <a:extLst>
              <a:ext uri="{FF2B5EF4-FFF2-40B4-BE49-F238E27FC236}">
                <a16:creationId xmlns:a16="http://schemas.microsoft.com/office/drawing/2014/main" id="{76DFEF6D-8179-0278-2222-6B5ED16DEAB9}"/>
              </a:ext>
            </a:extLst>
          </p:cNvPr>
          <p:cNvSpPr txBox="1"/>
          <p:nvPr/>
        </p:nvSpPr>
        <p:spPr>
          <a:xfrm>
            <a:off x="546940" y="9115220"/>
            <a:ext cx="5691438" cy="18466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none" strike="noStrike" kern="1200" cap="none" spc="0" normalizeH="0" baseline="0" noProof="0">
                <a:ln>
                  <a:noFill/>
                </a:ln>
                <a:solidFill>
                  <a:prstClr val="black"/>
                </a:solidFill>
                <a:effectLst/>
                <a:uLnTx/>
                <a:uFillTx/>
                <a:latin typeface="メイリオ"/>
                <a:ea typeface="メイリオ"/>
                <a:cs typeface="+mn-cs"/>
              </a:rPr>
              <a:t>[3]:</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情報セキュリティ</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10</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大脅威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2023”.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9"/>
              </a:rPr>
              <a:t>https://www.ipa.go.jp/security/10threats/ps6vr70000009r2f-att/kaisetsu_2023.pdf</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9"/>
              </a:rPr>
              <a:t>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(2023-07-06).</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53593667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 name="表 30">
            <a:extLst>
              <a:ext uri="{FF2B5EF4-FFF2-40B4-BE49-F238E27FC236}">
                <a16:creationId xmlns:a16="http://schemas.microsoft.com/office/drawing/2014/main" id="{077CD640-6806-CCFC-297C-C780278049E3}"/>
              </a:ext>
            </a:extLst>
          </p:cNvPr>
          <p:cNvGraphicFramePr>
            <a:graphicFrameLocks noGrp="1"/>
          </p:cNvGraphicFramePr>
          <p:nvPr/>
        </p:nvGraphicFramePr>
        <p:xfrm>
          <a:off x="622800" y="5760195"/>
          <a:ext cx="5612400" cy="1341120"/>
        </p:xfrm>
        <a:graphic>
          <a:graphicData uri="http://schemas.openxmlformats.org/drawingml/2006/table">
            <a:tbl>
              <a:tblPr firstRow="1" bandRow="1">
                <a:tableStyleId>{5C22544A-7EE6-4342-B048-85BDC9FD1C3A}</a:tableStyleId>
              </a:tblPr>
              <a:tblGrid>
                <a:gridCol w="1210412">
                  <a:extLst>
                    <a:ext uri="{9D8B030D-6E8A-4147-A177-3AD203B41FA5}">
                      <a16:colId xmlns:a16="http://schemas.microsoft.com/office/drawing/2014/main" val="4248805715"/>
                    </a:ext>
                  </a:extLst>
                </a:gridCol>
                <a:gridCol w="4401988">
                  <a:extLst>
                    <a:ext uri="{9D8B030D-6E8A-4147-A177-3AD203B41FA5}">
                      <a16:colId xmlns:a16="http://schemas.microsoft.com/office/drawing/2014/main" val="2716930100"/>
                    </a:ext>
                  </a:extLst>
                </a:gridCol>
              </a:tblGrid>
              <a:tr h="335280">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800" b="1">
                          <a:solidFill>
                            <a:schemeClr val="tx1"/>
                          </a:solidFill>
                          <a:latin typeface="+mn-ea"/>
                          <a:ea typeface="+mn-ea"/>
                        </a:rPr>
                        <a:t>リスク低減</a:t>
                      </a:r>
                      <a:endParaRPr kumimoji="1" lang="en-US" altLang="ja-JP" sz="8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800" b="0">
                          <a:solidFill>
                            <a:schemeClr val="tx1"/>
                          </a:solidFill>
                          <a:latin typeface="+mn-ea"/>
                          <a:ea typeface="+mn-ea"/>
                        </a:rPr>
                        <a:t>セキュリティ対策（管理策）を採用することによって、リスクの発生確率を低くしたり、リスクが顕在化したときの影響の大きさを小さくしたりすること</a:t>
                      </a:r>
                      <a:endParaRPr kumimoji="1" lang="en-US" altLang="ja-JP" sz="8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719274274"/>
                  </a:ext>
                </a:extLst>
              </a:tr>
              <a:tr h="335280">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800" b="1">
                          <a:solidFill>
                            <a:schemeClr val="tx1"/>
                          </a:solidFill>
                          <a:latin typeface="+mn-ea"/>
                          <a:ea typeface="+mn-ea"/>
                        </a:rPr>
                        <a:t>リスク移転</a:t>
                      </a:r>
                      <a:endParaRPr kumimoji="1" lang="en-US" altLang="ja-JP" sz="8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800" b="0">
                          <a:solidFill>
                            <a:schemeClr val="tx1"/>
                          </a:solidFill>
                          <a:latin typeface="+mn-ea"/>
                          <a:ea typeface="+mn-ea"/>
                        </a:rPr>
                        <a:t>リスクを他者に移して、自分たちの責任範囲外にしたり、リスクが顕在化したときの損失を他者に引き受けさせたりすること</a:t>
                      </a:r>
                      <a:endParaRPr kumimoji="1" lang="en-US" altLang="ja-JP" sz="8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76739469"/>
                  </a:ext>
                </a:extLst>
              </a:tr>
              <a:tr h="335280">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800" b="1">
                          <a:solidFill>
                            <a:schemeClr val="tx1"/>
                          </a:solidFill>
                          <a:latin typeface="+mn-ea"/>
                          <a:ea typeface="+mn-ea"/>
                        </a:rPr>
                        <a:t>リスク回避</a:t>
                      </a:r>
                      <a:endParaRPr kumimoji="1" lang="en-US" altLang="ja-JP" sz="8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800" b="0">
                          <a:solidFill>
                            <a:schemeClr val="tx1"/>
                          </a:solidFill>
                          <a:latin typeface="+mn-ea"/>
                          <a:ea typeface="+mn-ea"/>
                        </a:rPr>
                        <a:t>リスクが発生する可能性のある環境を排除するなど、リスクそのものをなくそうとすること</a:t>
                      </a:r>
                      <a:endParaRPr kumimoji="1" lang="en-US" altLang="ja-JP" sz="8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46120092"/>
                  </a:ext>
                </a:extLst>
              </a:tr>
              <a:tr h="335280">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800" b="1">
                          <a:solidFill>
                            <a:schemeClr val="tx1"/>
                          </a:solidFill>
                          <a:latin typeface="+mn-ea"/>
                          <a:ea typeface="+mn-ea"/>
                        </a:rPr>
                        <a:t>リスク受容（保有）</a:t>
                      </a:r>
                      <a:endParaRPr kumimoji="1" lang="en-US" altLang="ja-JP" sz="8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800" b="0">
                          <a:solidFill>
                            <a:schemeClr val="tx1"/>
                          </a:solidFill>
                          <a:latin typeface="+mn-ea"/>
                          <a:ea typeface="+mn-ea"/>
                        </a:rPr>
                        <a:t>対策を行わずにリスクを受け入れるということ</a:t>
                      </a:r>
                      <a:endParaRPr kumimoji="1" lang="en-US" altLang="ja-JP" sz="8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61615002"/>
                  </a:ext>
                </a:extLst>
              </a:tr>
            </a:tbl>
          </a:graphicData>
        </a:graphic>
      </p:graphicFrame>
      <p:sp>
        <p:nvSpPr>
          <p:cNvPr id="22" name="テキスト ボックス 21">
            <a:extLst>
              <a:ext uri="{FF2B5EF4-FFF2-40B4-BE49-F238E27FC236}">
                <a16:creationId xmlns:a16="http://schemas.microsoft.com/office/drawing/2014/main" id="{16667CA6-A0D9-D9CD-2DF5-FACD4452BF1F}"/>
              </a:ext>
            </a:extLst>
          </p:cNvPr>
          <p:cNvSpPr txBox="1"/>
          <p:nvPr/>
        </p:nvSpPr>
        <p:spPr>
          <a:xfrm>
            <a:off x="622800" y="7678676"/>
            <a:ext cx="5612400" cy="60016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メイリオ"/>
                <a:ea typeface="メイリオ"/>
                <a:cs typeface="+mn-cs"/>
              </a:rPr>
              <a:t>対策基準の策定（例）</a:t>
            </a:r>
            <a:endParaRPr kumimoji="1" lang="en-US" altLang="ja-JP" sz="12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リスク評価の結果を参考に対策基準を策定します。今回の例では、リスク低減や回避に関する対策基準を決定しています。対策基準の例は以下の通りです。</a:t>
            </a:r>
          </a:p>
        </p:txBody>
      </p:sp>
      <p:sp>
        <p:nvSpPr>
          <p:cNvPr id="3" name="テキスト プレースホルダー 2">
            <a:extLst>
              <a:ext uri="{FF2B5EF4-FFF2-40B4-BE49-F238E27FC236}">
                <a16:creationId xmlns:a16="http://schemas.microsoft.com/office/drawing/2014/main" id="{EB588B35-F119-DDAE-96C4-D795A703DDB6}"/>
              </a:ext>
            </a:extLst>
          </p:cNvPr>
          <p:cNvSpPr>
            <a:spLocks noGrp="1"/>
          </p:cNvSpPr>
          <p:nvPr>
            <p:ph type="body" sz="quarter" idx="14"/>
          </p:nvPr>
        </p:nvSpPr>
        <p:spPr>
          <a:xfrm>
            <a:off x="1123949" y="1457325"/>
            <a:ext cx="5895975" cy="381000"/>
          </a:xfrm>
        </p:spPr>
        <p:txBody>
          <a:bodyPr/>
          <a:lstStyle/>
          <a:p>
            <a:r>
              <a:rPr kumimoji="1" lang="en-US" altLang="ja-JP"/>
              <a:t>12-2-1. </a:t>
            </a:r>
            <a:r>
              <a:rPr lang="ja-JP" altLang="en-US" sz="1400" u="sng" strike="noStrike" baseline="0">
                <a:solidFill>
                  <a:schemeClr val="tx1"/>
                </a:solidFill>
                <a:effectLst/>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セキュリティ</a:t>
            </a:r>
            <a:r>
              <a:rPr kumimoji="1" lang="ja-JP" altLang="en-US" sz="1400"/>
              <a:t>インシデント事例を参考とした</a:t>
            </a:r>
            <a:r>
              <a:rPr lang="ja-JP" altLang="en-US" sz="1400"/>
              <a:t>実施</a:t>
            </a:r>
            <a:r>
              <a:rPr kumimoji="1" lang="ja-JP" altLang="en-US" sz="1400"/>
              <a:t>手順</a:t>
            </a:r>
            <a:endParaRPr kumimoji="1" lang="ja-JP" altLang="en-US"/>
          </a:p>
        </p:txBody>
      </p:sp>
      <p:sp>
        <p:nvSpPr>
          <p:cNvPr id="5" name="スライド番号プレースホルダー 4">
            <a:extLst>
              <a:ext uri="{FF2B5EF4-FFF2-40B4-BE49-F238E27FC236}">
                <a16:creationId xmlns:a16="http://schemas.microsoft.com/office/drawing/2014/main" id="{4AAE3F2B-1CB7-6F29-C628-01E2E0BBFED8}"/>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ボックス 7">
            <a:extLst>
              <a:ext uri="{FF2B5EF4-FFF2-40B4-BE49-F238E27FC236}">
                <a16:creationId xmlns:a16="http://schemas.microsoft.com/office/drawing/2014/main" id="{B46F9E1D-91F8-E2E4-EC4D-18DC383A15B6}"/>
              </a:ext>
            </a:extLst>
          </p:cNvPr>
          <p:cNvSpPr txBox="1"/>
          <p:nvPr/>
        </p:nvSpPr>
        <p:spPr>
          <a:xfrm>
            <a:off x="619049" y="2291571"/>
            <a:ext cx="5612400" cy="90024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リスク分析（例）</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リスク特定で算出した重要度と、被害発生可能性からリスクレベルを算出します。被害発生可能性は、</a:t>
            </a:r>
            <a:r>
              <a:rPr kumimoji="0" lang="ja-JP" altLang="en-US"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extLst>
                    <a:ext uri="{A12FA001-AC4F-418D-AE19-62706E023703}">
                      <ahyp:hlinkClr xmlns:ahyp="http://schemas.microsoft.com/office/drawing/2018/hyperlinkcolor" val="tx"/>
                    </a:ext>
                  </a:extLst>
                </a:hlinkClick>
              </a:rPr>
              <a:t>セキュリティ</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インシデント事例と同様の被害がどの程度起きやすいかを考慮して算出します。被害発生可能性・リスクレベルの詳しい算出方法は、「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11-2-3.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リスクの分析」を参照してください。</a:t>
            </a:r>
            <a:endParaRPr kumimoji="0" lang="en-US" altLang="ja-JP"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graphicFrame>
        <p:nvGraphicFramePr>
          <p:cNvPr id="16" name="表 15">
            <a:extLst>
              <a:ext uri="{FF2B5EF4-FFF2-40B4-BE49-F238E27FC236}">
                <a16:creationId xmlns:a16="http://schemas.microsoft.com/office/drawing/2014/main" id="{C3ECEDB0-9760-CF69-31F6-329B519FDE27}"/>
              </a:ext>
            </a:extLst>
          </p:cNvPr>
          <p:cNvGraphicFramePr>
            <a:graphicFrameLocks noGrp="1"/>
          </p:cNvGraphicFramePr>
          <p:nvPr/>
        </p:nvGraphicFramePr>
        <p:xfrm>
          <a:off x="622800" y="8257952"/>
          <a:ext cx="5612400" cy="109229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957314465"/>
                    </a:ext>
                  </a:extLst>
                </a:gridCol>
              </a:tblGrid>
              <a:tr h="139447">
                <a:tc>
                  <a:txBody>
                    <a:bodyPr/>
                    <a:lstStyle/>
                    <a:p>
                      <a:r>
                        <a:rPr kumimoji="1" lang="ja-JP" altLang="en-US" sz="1050" b="1">
                          <a:solidFill>
                            <a:schemeClr val="bg1"/>
                          </a:solidFill>
                          <a:latin typeface="+mn-ea"/>
                          <a:ea typeface="+mn-ea"/>
                        </a:rPr>
                        <a:t>対策基準（例）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395136471"/>
                  </a:ext>
                </a:extLst>
              </a:tr>
              <a:tr h="840830">
                <a:tc>
                  <a:txBody>
                    <a:bodyPr/>
                    <a:lstStyle/>
                    <a:p>
                      <a:pPr marL="171450" indent="-171450">
                        <a:buFont typeface="Arial" panose="020B0604020202020204" pitchFamily="34" charset="0"/>
                        <a:buChar char="•"/>
                      </a:pPr>
                      <a:r>
                        <a:rPr kumimoji="1" lang="ja-JP" altLang="en-US" sz="1050" b="0">
                          <a:solidFill>
                            <a:schemeClr val="tx1"/>
                          </a:solidFill>
                          <a:latin typeface="+mn-ea"/>
                          <a:ea typeface="+mn-ea"/>
                        </a:rPr>
                        <a:t>社内の機密情報に関する社内規定の策定</a:t>
                      </a:r>
                      <a:endParaRPr kumimoji="1" lang="en-US" altLang="ja-JP" sz="1050" b="0">
                        <a:solidFill>
                          <a:schemeClr val="tx1"/>
                        </a:solidFill>
                        <a:latin typeface="+mn-ea"/>
                        <a:ea typeface="+mn-ea"/>
                      </a:endParaRPr>
                    </a:p>
                    <a:p>
                      <a:pPr marL="171450" indent="-171450">
                        <a:buFont typeface="Arial" panose="020B0604020202020204" pitchFamily="34" charset="0"/>
                        <a:buChar char="•"/>
                      </a:pPr>
                      <a:r>
                        <a:rPr kumimoji="1" lang="ja-JP" altLang="en-US" sz="1050" b="0">
                          <a:solidFill>
                            <a:schemeClr val="tx1"/>
                          </a:solidFill>
                          <a:latin typeface="+mn-ea"/>
                          <a:ea typeface="+mn-ea"/>
                        </a:rPr>
                        <a:t>重要情報の管理、保護</a:t>
                      </a:r>
                      <a:endParaRPr kumimoji="1" lang="en-US" altLang="ja-JP" sz="1050" b="0">
                        <a:latin typeface="+mn-ea"/>
                      </a:endParaRPr>
                    </a:p>
                    <a:p>
                      <a:pPr marL="171450" indent="-171450">
                        <a:buFont typeface="Arial" panose="020B0604020202020204" pitchFamily="34" charset="0"/>
                        <a:buChar char="•"/>
                      </a:pPr>
                      <a:r>
                        <a:rPr kumimoji="1" lang="ja-JP" altLang="en-US" sz="1050" b="0">
                          <a:latin typeface="+mn-ea"/>
                        </a:rPr>
                        <a:t>物理的管理の実施</a:t>
                      </a:r>
                      <a:endParaRPr kumimoji="1" lang="en-US" altLang="ja-JP" sz="1050" b="0">
                        <a:latin typeface="+mn-ea"/>
                      </a:endParaRPr>
                    </a:p>
                    <a:p>
                      <a:pPr marL="171450" indent="-171450">
                        <a:buFont typeface="Arial" panose="020B0604020202020204" pitchFamily="34" charset="0"/>
                        <a:buChar char="•"/>
                      </a:pPr>
                      <a:r>
                        <a:rPr kumimoji="1" lang="ja-JP" altLang="en-US" sz="1050" b="0">
                          <a:solidFill>
                            <a:schemeClr val="tx1"/>
                          </a:solidFill>
                          <a:latin typeface="+mn-ea"/>
                          <a:ea typeface="+mn-ea"/>
                        </a:rPr>
                        <a:t>従業員向け研修の実施</a:t>
                      </a:r>
                      <a:endParaRPr kumimoji="1" lang="en-US" altLang="ja-JP" sz="105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45417635"/>
                  </a:ext>
                </a:extLst>
              </a:tr>
            </a:tbl>
          </a:graphicData>
        </a:graphic>
      </p:graphicFrame>
      <p:sp>
        <p:nvSpPr>
          <p:cNvPr id="20" name="テキスト ボックス 19">
            <a:extLst>
              <a:ext uri="{FF2B5EF4-FFF2-40B4-BE49-F238E27FC236}">
                <a16:creationId xmlns:a16="http://schemas.microsoft.com/office/drawing/2014/main" id="{07C92822-7014-01D5-49CA-43730B7A987D}"/>
              </a:ext>
            </a:extLst>
          </p:cNvPr>
          <p:cNvSpPr txBox="1"/>
          <p:nvPr/>
        </p:nvSpPr>
        <p:spPr>
          <a:xfrm>
            <a:off x="622800" y="7447126"/>
            <a:ext cx="5612400" cy="25391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リスク評価をもとに対策基準・実施手順の作成</a:t>
            </a:r>
          </a:p>
        </p:txBody>
      </p:sp>
      <p:sp>
        <p:nvSpPr>
          <p:cNvPr id="28" name="テキスト ボックス 27">
            <a:extLst>
              <a:ext uri="{FF2B5EF4-FFF2-40B4-BE49-F238E27FC236}">
                <a16:creationId xmlns:a16="http://schemas.microsoft.com/office/drawing/2014/main" id="{81B4CC78-89A6-5F83-C507-A7CC18CC5591}"/>
              </a:ext>
            </a:extLst>
          </p:cNvPr>
          <p:cNvSpPr txBox="1"/>
          <p:nvPr/>
        </p:nvSpPr>
        <p:spPr>
          <a:xfrm>
            <a:off x="607792" y="5204215"/>
            <a:ext cx="5612400" cy="57708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リスク評価（例）</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リスクレベルをもとに、必要なリスク対応を検討します。今回は、例としてリスク低減や回避を選択します。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6" name="表 5">
            <a:extLst>
              <a:ext uri="{FF2B5EF4-FFF2-40B4-BE49-F238E27FC236}">
                <a16:creationId xmlns:a16="http://schemas.microsoft.com/office/drawing/2014/main" id="{2FF2FEAC-248A-59B9-A5B0-8A489242B887}"/>
              </a:ext>
            </a:extLst>
          </p:cNvPr>
          <p:cNvGraphicFramePr>
            <a:graphicFrameLocks noGrp="1"/>
          </p:cNvGraphicFramePr>
          <p:nvPr/>
        </p:nvGraphicFramePr>
        <p:xfrm>
          <a:off x="607792" y="3881993"/>
          <a:ext cx="5619905" cy="1183609"/>
        </p:xfrm>
        <a:graphic>
          <a:graphicData uri="http://schemas.openxmlformats.org/drawingml/2006/table">
            <a:tbl>
              <a:tblPr>
                <a:tableStyleId>{5C22544A-7EE6-4342-B048-85BDC9FD1C3A}</a:tableStyleId>
              </a:tblPr>
              <a:tblGrid>
                <a:gridCol w="216403">
                  <a:extLst>
                    <a:ext uri="{9D8B030D-6E8A-4147-A177-3AD203B41FA5}">
                      <a16:colId xmlns:a16="http://schemas.microsoft.com/office/drawing/2014/main" val="3226250272"/>
                    </a:ext>
                  </a:extLst>
                </a:gridCol>
                <a:gridCol w="603341">
                  <a:extLst>
                    <a:ext uri="{9D8B030D-6E8A-4147-A177-3AD203B41FA5}">
                      <a16:colId xmlns:a16="http://schemas.microsoft.com/office/drawing/2014/main" val="3621020567"/>
                    </a:ext>
                  </a:extLst>
                </a:gridCol>
                <a:gridCol w="584981">
                  <a:extLst>
                    <a:ext uri="{9D8B030D-6E8A-4147-A177-3AD203B41FA5}">
                      <a16:colId xmlns:a16="http://schemas.microsoft.com/office/drawing/2014/main" val="3187649944"/>
                    </a:ext>
                  </a:extLst>
                </a:gridCol>
                <a:gridCol w="546830">
                  <a:extLst>
                    <a:ext uri="{9D8B030D-6E8A-4147-A177-3AD203B41FA5}">
                      <a16:colId xmlns:a16="http://schemas.microsoft.com/office/drawing/2014/main" val="3174238489"/>
                    </a:ext>
                  </a:extLst>
                </a:gridCol>
                <a:gridCol w="604057">
                  <a:extLst>
                    <a:ext uri="{9D8B030D-6E8A-4147-A177-3AD203B41FA5}">
                      <a16:colId xmlns:a16="http://schemas.microsoft.com/office/drawing/2014/main" val="1678486602"/>
                    </a:ext>
                  </a:extLst>
                </a:gridCol>
                <a:gridCol w="454189">
                  <a:extLst>
                    <a:ext uri="{9D8B030D-6E8A-4147-A177-3AD203B41FA5}">
                      <a16:colId xmlns:a16="http://schemas.microsoft.com/office/drawing/2014/main" val="3381931088"/>
                    </a:ext>
                  </a:extLst>
                </a:gridCol>
                <a:gridCol w="517700">
                  <a:extLst>
                    <a:ext uri="{9D8B030D-6E8A-4147-A177-3AD203B41FA5}">
                      <a16:colId xmlns:a16="http://schemas.microsoft.com/office/drawing/2014/main" val="931905743"/>
                    </a:ext>
                  </a:extLst>
                </a:gridCol>
                <a:gridCol w="348734">
                  <a:extLst>
                    <a:ext uri="{9D8B030D-6E8A-4147-A177-3AD203B41FA5}">
                      <a16:colId xmlns:a16="http://schemas.microsoft.com/office/drawing/2014/main" val="1263872872"/>
                    </a:ext>
                  </a:extLst>
                </a:gridCol>
                <a:gridCol w="348734">
                  <a:extLst>
                    <a:ext uri="{9D8B030D-6E8A-4147-A177-3AD203B41FA5}">
                      <a16:colId xmlns:a16="http://schemas.microsoft.com/office/drawing/2014/main" val="3599255591"/>
                    </a:ext>
                  </a:extLst>
                </a:gridCol>
                <a:gridCol w="348734">
                  <a:extLst>
                    <a:ext uri="{9D8B030D-6E8A-4147-A177-3AD203B41FA5}">
                      <a16:colId xmlns:a16="http://schemas.microsoft.com/office/drawing/2014/main" val="3801970898"/>
                    </a:ext>
                  </a:extLst>
                </a:gridCol>
                <a:gridCol w="348734">
                  <a:extLst>
                    <a:ext uri="{9D8B030D-6E8A-4147-A177-3AD203B41FA5}">
                      <a16:colId xmlns:a16="http://schemas.microsoft.com/office/drawing/2014/main" val="3005774849"/>
                    </a:ext>
                  </a:extLst>
                </a:gridCol>
                <a:gridCol w="348734">
                  <a:extLst>
                    <a:ext uri="{9D8B030D-6E8A-4147-A177-3AD203B41FA5}">
                      <a16:colId xmlns:a16="http://schemas.microsoft.com/office/drawing/2014/main" val="1426005342"/>
                    </a:ext>
                  </a:extLst>
                </a:gridCol>
                <a:gridCol w="348734">
                  <a:extLst>
                    <a:ext uri="{9D8B030D-6E8A-4147-A177-3AD203B41FA5}">
                      <a16:colId xmlns:a16="http://schemas.microsoft.com/office/drawing/2014/main" val="3853551630"/>
                    </a:ext>
                  </a:extLst>
                </a:gridCol>
              </a:tblGrid>
              <a:tr h="0">
                <a:tc>
                  <a:txBody>
                    <a:bodyPr/>
                    <a:lstStyle/>
                    <a:p>
                      <a:pPr algn="ctr" fontAlgn="ctr"/>
                      <a:r>
                        <a:rPr lang="ja-JP" altLang="en-US" sz="700" b="1" u="none" strike="noStrike">
                          <a:solidFill>
                            <a:schemeClr val="bg1"/>
                          </a:solidFill>
                          <a:effectLst/>
                        </a:rPr>
                        <a:t>業務</a:t>
                      </a:r>
                      <a:br>
                        <a:rPr lang="ja-JP" altLang="en-US" sz="700" b="1" u="none" strike="noStrike">
                          <a:solidFill>
                            <a:schemeClr val="bg1"/>
                          </a:solidFill>
                          <a:effectLst/>
                        </a:rPr>
                      </a:br>
                      <a:r>
                        <a:rPr lang="ja-JP" altLang="en-US" sz="700" b="1" u="none" strike="noStrike">
                          <a:solidFill>
                            <a:schemeClr val="bg1"/>
                          </a:solidFill>
                          <a:effectLst/>
                        </a:rPr>
                        <a:t>分類</a:t>
                      </a:r>
                      <a:endParaRPr lang="ja-JP" altLang="en-US" sz="700" b="1" i="0" u="none" strike="noStrike">
                        <a:solidFill>
                          <a:schemeClr val="bg1"/>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zh-TW" altLang="en-US" sz="700" b="1" u="none" strike="noStrike">
                          <a:solidFill>
                            <a:schemeClr val="bg1"/>
                          </a:solidFill>
                          <a:effectLst/>
                        </a:rPr>
                        <a:t>情報資産名称</a:t>
                      </a:r>
                      <a:endParaRPr lang="zh-TW" altLang="en-US" sz="700" b="1" i="0" u="none" strike="noStrike">
                        <a:solidFill>
                          <a:schemeClr val="bg1"/>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u="none" strike="noStrike">
                          <a:solidFill>
                            <a:schemeClr val="bg1"/>
                          </a:solidFill>
                          <a:effectLst/>
                        </a:rPr>
                        <a:t>備考</a:t>
                      </a:r>
                      <a:endParaRPr lang="ja-JP" altLang="en-US" sz="700" b="1" i="0" u="none" strike="noStrike">
                        <a:solidFill>
                          <a:schemeClr val="bg1"/>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u="none" strike="noStrike">
                          <a:solidFill>
                            <a:schemeClr val="bg1"/>
                          </a:solidFill>
                          <a:effectLst/>
                        </a:rPr>
                        <a:t>利用者範囲</a:t>
                      </a:r>
                      <a:endParaRPr lang="ja-JP" altLang="en-US" sz="700" b="1" i="0" u="none" strike="noStrike">
                        <a:solidFill>
                          <a:schemeClr val="bg1"/>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i="0" u="none" strike="noStrike">
                          <a:solidFill>
                            <a:schemeClr val="bg1"/>
                          </a:solidFill>
                          <a:effectLst/>
                          <a:latin typeface="Meiryo UI" panose="020B0604030504040204" pitchFamily="50" charset="-128"/>
                          <a:ea typeface="Meiryo UI" panose="020B0604030504040204" pitchFamily="50" charset="-128"/>
                        </a:rPr>
                        <a:t>リスク所有者</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u="none" strike="noStrike">
                          <a:solidFill>
                            <a:schemeClr val="bg1"/>
                          </a:solidFill>
                          <a:effectLst/>
                        </a:rPr>
                        <a:t>管理部署</a:t>
                      </a:r>
                      <a:endParaRPr lang="ja-JP" altLang="en-US" sz="700" b="1" i="0" u="none" strike="noStrike">
                        <a:solidFill>
                          <a:schemeClr val="bg1"/>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u="none" strike="noStrike">
                          <a:solidFill>
                            <a:schemeClr val="bg1"/>
                          </a:solidFill>
                          <a:effectLst/>
                        </a:rPr>
                        <a:t>媒体・保存先</a:t>
                      </a:r>
                      <a:endParaRPr lang="ja-JP" altLang="en-US" sz="700" b="1" i="0" u="none" strike="noStrike">
                        <a:solidFill>
                          <a:schemeClr val="bg1"/>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i="0" u="none" strike="noStrike">
                          <a:solidFill>
                            <a:schemeClr val="bg1"/>
                          </a:solidFill>
                          <a:effectLst/>
                          <a:latin typeface="Meiryo UI" panose="020B0604030504040204" pitchFamily="50" charset="-128"/>
                          <a:ea typeface="Meiryo UI" panose="020B0604030504040204" pitchFamily="50" charset="-128"/>
                        </a:rPr>
                        <a:t>機密性</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i="0" u="none" strike="noStrike">
                          <a:solidFill>
                            <a:schemeClr val="bg1"/>
                          </a:solidFill>
                          <a:effectLst/>
                          <a:latin typeface="Meiryo UI" panose="020B0604030504040204" pitchFamily="50" charset="-128"/>
                          <a:ea typeface="Meiryo UI" panose="020B0604030504040204" pitchFamily="50" charset="-128"/>
                        </a:rPr>
                        <a:t>完全性</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i="0" u="none" strike="noStrike">
                          <a:solidFill>
                            <a:schemeClr val="bg1"/>
                          </a:solidFill>
                          <a:effectLst/>
                          <a:latin typeface="Meiryo UI" panose="020B0604030504040204" pitchFamily="50" charset="-128"/>
                          <a:ea typeface="Meiryo UI" panose="020B0604030504040204" pitchFamily="50" charset="-128"/>
                        </a:rPr>
                        <a:t>可用性</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i="0" u="none" strike="noStrike">
                          <a:solidFill>
                            <a:schemeClr val="bg1"/>
                          </a:solidFill>
                          <a:effectLst/>
                          <a:latin typeface="Meiryo UI" panose="020B0604030504040204" pitchFamily="50" charset="-128"/>
                          <a:ea typeface="Meiryo UI" panose="020B0604030504040204" pitchFamily="50" charset="-128"/>
                        </a:rPr>
                        <a:t>重要度</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700" b="1" i="0" u="none" strike="noStrike">
                          <a:solidFill>
                            <a:schemeClr val="bg1"/>
                          </a:solidFill>
                          <a:effectLst/>
                          <a:latin typeface="+mn-ea"/>
                          <a:ea typeface="+mn-ea"/>
                        </a:rPr>
                        <a:t>被害発生可能性</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700" b="1" i="0" u="none" strike="noStrike">
                          <a:solidFill>
                            <a:schemeClr val="bg1"/>
                          </a:solidFill>
                          <a:effectLst/>
                          <a:latin typeface="+mn-ea"/>
                          <a:ea typeface="+mn-ea"/>
                        </a:rPr>
                        <a:t>リスクレベル</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271093227"/>
                  </a:ext>
                </a:extLst>
              </a:tr>
              <a:tr h="284781">
                <a:tc>
                  <a:txBody>
                    <a:bodyPr/>
                    <a:lstStyle/>
                    <a:p>
                      <a:pPr algn="ctr" fontAlgn="ctr"/>
                      <a:r>
                        <a:rPr lang="ja-JP" altLang="en-US" sz="700" u="none" strike="noStrike">
                          <a:effectLst/>
                        </a:rPr>
                        <a:t>人事</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社員名簿</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700" u="none" strike="noStrike">
                          <a:effectLst/>
                        </a:rPr>
                        <a:t>社員基本情報</a:t>
                      </a:r>
                      <a:endParaRPr lang="zh-TW"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人事部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人事部長</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人事部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人事担当者の</a:t>
                      </a:r>
                      <a:r>
                        <a:rPr lang="en-US" sz="700" u="none" strike="noStrike">
                          <a:effectLst/>
                        </a:rPr>
                        <a:t>PC</a:t>
                      </a:r>
                      <a:endParaRPr 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3</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3</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2</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3</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3</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9</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3722137"/>
                  </a:ext>
                </a:extLst>
              </a:tr>
              <a:tr h="284781">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経理</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700" b="0" i="0" u="none" strike="noStrike">
                          <a:solidFill>
                            <a:srgbClr val="000000"/>
                          </a:solidFill>
                          <a:effectLst/>
                          <a:latin typeface="Meiryo UI" panose="020B0604030504040204" pitchFamily="50" charset="-128"/>
                          <a:ea typeface="Meiryo UI" panose="020B0604030504040204" pitchFamily="50" charset="-128"/>
                        </a:rPr>
                        <a:t>当社宛請求書</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過去</a:t>
                      </a:r>
                      <a:r>
                        <a:rPr lang="en-US" altLang="ja-JP" sz="700" u="none" strike="noStrike">
                          <a:effectLst/>
                        </a:rPr>
                        <a:t>3</a:t>
                      </a:r>
                      <a:r>
                        <a:rPr lang="ja-JP" altLang="en-US" sz="700" u="none" strike="noStrike">
                          <a:effectLst/>
                        </a:rPr>
                        <a:t>年分</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経理部</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経理部長</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経理部</a:t>
                      </a:r>
                      <a:endParaRPr lang="ja-JP" alt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rPr>
                        <a:t>経理担当者の</a:t>
                      </a:r>
                      <a:r>
                        <a:rPr lang="en-US" sz="700" u="none" strike="noStrike">
                          <a:effectLst/>
                        </a:rPr>
                        <a:t>PC</a:t>
                      </a:r>
                      <a:endParaRPr 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3</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3</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2</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3</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2</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6</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11411791"/>
                  </a:ext>
                </a:extLst>
              </a:tr>
              <a:tr h="284781">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営業</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顧客リスト</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得意先</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営業部</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営業部長</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営業部</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営業担当者の</a:t>
                      </a:r>
                      <a:r>
                        <a:rPr lang="en-US" altLang="ja-JP" sz="700" b="0" i="0" u="none" strike="noStrike">
                          <a:solidFill>
                            <a:srgbClr val="000000"/>
                          </a:solidFill>
                          <a:effectLst/>
                          <a:latin typeface="Meiryo UI" panose="020B0604030504040204" pitchFamily="50" charset="-128"/>
                          <a:ea typeface="Meiryo UI" panose="020B0604030504040204" pitchFamily="50" charset="-128"/>
                        </a:rPr>
                        <a:t>PC</a:t>
                      </a:r>
                      <a:endParaRPr lang="en-US" sz="700" b="0" i="0" u="none" strike="noStrike">
                        <a:solidFill>
                          <a:srgbClr val="000000"/>
                        </a:solidFill>
                        <a:effectLst/>
                        <a:latin typeface="Meiryo UI" panose="020B0604030504040204" pitchFamily="50" charset="-128"/>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3</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3</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3</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3</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2</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700" b="0" i="0" u="none" strike="noStrike">
                          <a:solidFill>
                            <a:srgbClr val="000000"/>
                          </a:solidFill>
                          <a:effectLst/>
                          <a:latin typeface="Meiryo UI" panose="020B0604030504040204" pitchFamily="50" charset="-128"/>
                          <a:ea typeface="Meiryo UI" panose="020B0604030504040204" pitchFamily="50" charset="-128"/>
                        </a:rPr>
                        <a:t>6</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77740758"/>
                  </a:ext>
                </a:extLst>
              </a:tr>
            </a:tbl>
          </a:graphicData>
        </a:graphic>
      </p:graphicFrame>
      <p:sp>
        <p:nvSpPr>
          <p:cNvPr id="4" name="テキスト プレースホルダー 1">
            <a:extLst>
              <a:ext uri="{FF2B5EF4-FFF2-40B4-BE49-F238E27FC236}">
                <a16:creationId xmlns:a16="http://schemas.microsoft.com/office/drawing/2014/main" id="{DB83AF41-A5A9-57B8-3D55-CA9F58AF8774}"/>
              </a:ext>
            </a:extLst>
          </p:cNvPr>
          <p:cNvSpPr>
            <a:spLocks noGrp="1"/>
          </p:cNvSpPr>
          <p:nvPr>
            <p:ph type="body" sz="quarter" idx="25"/>
          </p:nvPr>
        </p:nvSpPr>
        <p:spPr>
          <a:xfrm>
            <a:off x="619200" y="835200"/>
            <a:ext cx="6238800" cy="417600"/>
          </a:xfrm>
        </p:spPr>
        <p:txBody>
          <a:bodyPr/>
          <a:lstStyle/>
          <a:p>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12</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具体的手順の作成（</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LV.1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クイックアプローチ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/LV.2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ベースラインアプローチ）</a:t>
            </a:r>
            <a:b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lang="en-US" altLang="ja-JP" sz="1100" u="none" strike="noStrike">
                <a:solidFill>
                  <a:schemeClr val="tx1"/>
                </a:solidFill>
                <a:effectLst/>
                <a:latin typeface="+mn-ea"/>
                <a:ea typeface="+mn-ea"/>
              </a:rPr>
              <a:t>12-2. 【LV.1 </a:t>
            </a:r>
            <a:r>
              <a:rPr lang="ja-JP" altLang="en-US" sz="1100" u="none" strike="noStrike">
                <a:solidFill>
                  <a:schemeClr val="tx1"/>
                </a:solidFill>
                <a:effectLst/>
                <a:latin typeface="+mn-ea"/>
                <a:ea typeface="+mn-ea"/>
              </a:rPr>
              <a:t>クイックアプローチ</a:t>
            </a:r>
            <a:r>
              <a:rPr lang="en-US" altLang="ja-JP" sz="1100" u="none" strike="noStrike">
                <a:solidFill>
                  <a:schemeClr val="tx1"/>
                </a:solidFill>
                <a:effectLst/>
                <a:latin typeface="+mn-ea"/>
                <a:ea typeface="+mn-ea"/>
              </a:rPr>
              <a:t>】</a:t>
            </a:r>
            <a:r>
              <a:rPr lang="ja-JP" altLang="en-US" sz="1100" u="sng" strike="noStrike" baseline="0">
                <a:solidFill>
                  <a:schemeClr val="tx1"/>
                </a:solidFill>
                <a:effectLst/>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セキュリティ</a:t>
            </a:r>
            <a:r>
              <a:rPr lang="ja-JP" altLang="en-US" sz="1100" u="none" strike="noStrike">
                <a:solidFill>
                  <a:schemeClr val="tx1"/>
                </a:solidFill>
                <a:effectLst/>
                <a:latin typeface="+mn-ea"/>
                <a:ea typeface="+mn-ea"/>
              </a:rPr>
              <a:t>インシデント事例を参考とした実施手順</a:t>
            </a:r>
          </a:p>
        </p:txBody>
      </p:sp>
      <p:sp>
        <p:nvSpPr>
          <p:cNvPr id="2" name="テキスト プレースホルダー 3">
            <a:extLst>
              <a:ext uri="{FF2B5EF4-FFF2-40B4-BE49-F238E27FC236}">
                <a16:creationId xmlns:a16="http://schemas.microsoft.com/office/drawing/2014/main" id="{76CEFAD4-F6D3-F368-F8A5-990B251306D5}"/>
              </a:ext>
            </a:extLst>
          </p:cNvPr>
          <p:cNvSpPr>
            <a:spLocks noGrp="1"/>
          </p:cNvSpPr>
          <p:nvPr>
            <p:ph type="body" sz="quarter" idx="16"/>
          </p:nvPr>
        </p:nvSpPr>
        <p:spPr>
          <a:xfrm>
            <a:off x="622800" y="2001600"/>
            <a:ext cx="5612400" cy="381000"/>
          </a:xfrm>
        </p:spPr>
        <p:txBody>
          <a:bodyPr/>
          <a:lstStyle/>
          <a:p>
            <a:r>
              <a:rPr kumimoji="1" lang="en-US" altLang="ja-JP"/>
              <a:t>LV.1 </a:t>
            </a:r>
            <a:r>
              <a:rPr kumimoji="1" lang="ja-JP" altLang="en-US"/>
              <a:t>クイックアプローチ（</a:t>
            </a:r>
            <a:r>
              <a:rPr kumimoji="1" lang="en-US" altLang="ja-JP"/>
              <a:t>2/3</a:t>
            </a:r>
            <a:r>
              <a:rPr kumimoji="1" lang="ja-JP" altLang="en-US"/>
              <a:t>）</a:t>
            </a:r>
          </a:p>
        </p:txBody>
      </p:sp>
      <p:sp>
        <p:nvSpPr>
          <p:cNvPr id="9" name="矢印: 下 8">
            <a:extLst>
              <a:ext uri="{FF2B5EF4-FFF2-40B4-BE49-F238E27FC236}">
                <a16:creationId xmlns:a16="http://schemas.microsoft.com/office/drawing/2014/main" id="{54AC33FF-50A8-35D9-1647-503D4AFEA738}"/>
              </a:ext>
            </a:extLst>
          </p:cNvPr>
          <p:cNvSpPr/>
          <p:nvPr/>
        </p:nvSpPr>
        <p:spPr>
          <a:xfrm>
            <a:off x="2734375" y="7231361"/>
            <a:ext cx="1409700" cy="188922"/>
          </a:xfrm>
          <a:prstGeom prst="downArrow">
            <a:avLst/>
          </a:prstGeom>
          <a:solidFill>
            <a:schemeClr val="accent1">
              <a:lumMod val="40000"/>
              <a:lumOff val="6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四角形: 角を丸くする 9">
            <a:extLst>
              <a:ext uri="{FF2B5EF4-FFF2-40B4-BE49-F238E27FC236}">
                <a16:creationId xmlns:a16="http://schemas.microsoft.com/office/drawing/2014/main" id="{0213AF29-2C7D-FEB0-5F6D-DFA28A330E2F}"/>
              </a:ext>
            </a:extLst>
          </p:cNvPr>
          <p:cNvSpPr/>
          <p:nvPr/>
        </p:nvSpPr>
        <p:spPr>
          <a:xfrm>
            <a:off x="1252538" y="3168068"/>
            <a:ext cx="4352925" cy="393310"/>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メイリオ"/>
                <a:ea typeface="メイリオ"/>
                <a:cs typeface="+mn-cs"/>
              </a:rPr>
              <a:t>「リスクレベル」＝「重要度」</a:t>
            </a:r>
            <a:r>
              <a:rPr kumimoji="1" lang="en-US" altLang="ja-JP" sz="1200" b="1"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200" b="1" i="0" u="none" strike="noStrike" kern="1200" cap="none" spc="0" normalizeH="0" baseline="0" noProof="0">
                <a:ln>
                  <a:noFill/>
                </a:ln>
                <a:solidFill>
                  <a:prstClr val="black"/>
                </a:solidFill>
                <a:effectLst/>
                <a:uLnTx/>
                <a:uFillTx/>
                <a:latin typeface="メイリオ"/>
                <a:ea typeface="メイリオ"/>
                <a:cs typeface="+mn-cs"/>
              </a:rPr>
              <a:t>「被害発生可能性」</a:t>
            </a:r>
          </a:p>
        </p:txBody>
      </p:sp>
      <p:sp>
        <p:nvSpPr>
          <p:cNvPr id="11" name="テキスト ボックス 10">
            <a:extLst>
              <a:ext uri="{FF2B5EF4-FFF2-40B4-BE49-F238E27FC236}">
                <a16:creationId xmlns:a16="http://schemas.microsoft.com/office/drawing/2014/main" id="{15CFB2C8-CC81-B6DF-CC46-457073DE022E}"/>
              </a:ext>
            </a:extLst>
          </p:cNvPr>
          <p:cNvSpPr txBox="1"/>
          <p:nvPr/>
        </p:nvSpPr>
        <p:spPr>
          <a:xfrm>
            <a:off x="622800" y="3583282"/>
            <a:ext cx="5612400" cy="215444"/>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リスクレベルの算出方法</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457949286"/>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EB588B35-F119-DDAE-96C4-D795A703DDB6}"/>
              </a:ext>
            </a:extLst>
          </p:cNvPr>
          <p:cNvSpPr>
            <a:spLocks noGrp="1"/>
          </p:cNvSpPr>
          <p:nvPr>
            <p:ph type="body" sz="quarter" idx="14"/>
          </p:nvPr>
        </p:nvSpPr>
        <p:spPr>
          <a:xfrm>
            <a:off x="1123949" y="1457325"/>
            <a:ext cx="5895975" cy="381000"/>
          </a:xfrm>
        </p:spPr>
        <p:txBody>
          <a:bodyPr/>
          <a:lstStyle/>
          <a:p>
            <a:r>
              <a:rPr kumimoji="1" lang="en-US" altLang="ja-JP"/>
              <a:t>12-2-1. </a:t>
            </a:r>
            <a:r>
              <a:rPr lang="ja-JP" altLang="en-US" sz="1400" u="sng" strike="noStrike" baseline="0">
                <a:solidFill>
                  <a:schemeClr val="tx1"/>
                </a:solidFill>
                <a:effectLst/>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セキュリティ</a:t>
            </a:r>
            <a:r>
              <a:rPr kumimoji="1" lang="ja-JP" altLang="en-US" sz="1400"/>
              <a:t>インシデント事例を参考とした</a:t>
            </a:r>
            <a:r>
              <a:rPr lang="ja-JP" altLang="en-US" sz="1400"/>
              <a:t>実施</a:t>
            </a:r>
            <a:r>
              <a:rPr kumimoji="1" lang="ja-JP" altLang="en-US" sz="1400"/>
              <a:t>手順</a:t>
            </a:r>
            <a:endParaRPr kumimoji="1" lang="ja-JP" altLang="en-US"/>
          </a:p>
        </p:txBody>
      </p:sp>
      <p:sp>
        <p:nvSpPr>
          <p:cNvPr id="5" name="スライド番号プレースホルダー 4">
            <a:extLst>
              <a:ext uri="{FF2B5EF4-FFF2-40B4-BE49-F238E27FC236}">
                <a16:creationId xmlns:a16="http://schemas.microsoft.com/office/drawing/2014/main" id="{4AAE3F2B-1CB7-6F29-C628-01E2E0BBFED8}"/>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ボックス 7">
            <a:extLst>
              <a:ext uri="{FF2B5EF4-FFF2-40B4-BE49-F238E27FC236}">
                <a16:creationId xmlns:a16="http://schemas.microsoft.com/office/drawing/2014/main" id="{B46F9E1D-91F8-E2E4-EC4D-18DC383A15B6}"/>
              </a:ext>
            </a:extLst>
          </p:cNvPr>
          <p:cNvSpPr txBox="1"/>
          <p:nvPr/>
        </p:nvSpPr>
        <p:spPr>
          <a:xfrm>
            <a:off x="622800" y="2282949"/>
            <a:ext cx="5612400" cy="92333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メイリオ"/>
                <a:ea typeface="メイリオ"/>
                <a:cs typeface="+mn-cs"/>
              </a:rPr>
              <a:t>実施手順の作成（例）</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情報セキュリティ関連規程を参考に、実施手順を作成します。情報セキュリティ関連規程とは、情報セキュリティに関する社内規則の見本です。情報セキュリティ関連規程から、対策基準に合った規則を選択し、赤字の箇所を自社の状況に合わせて編集することで、実施手順を作成します。</a:t>
            </a:r>
            <a:endParaRPr kumimoji="0" lang="en-US" altLang="ja-JP" sz="8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graphicFrame>
        <p:nvGraphicFramePr>
          <p:cNvPr id="4" name="表 3">
            <a:extLst>
              <a:ext uri="{FF2B5EF4-FFF2-40B4-BE49-F238E27FC236}">
                <a16:creationId xmlns:a16="http://schemas.microsoft.com/office/drawing/2014/main" id="{DEB2D49E-D862-6A5F-F336-9FB94BD94299}"/>
              </a:ext>
            </a:extLst>
          </p:cNvPr>
          <p:cNvGraphicFramePr>
            <a:graphicFrameLocks noGrp="1"/>
          </p:cNvGraphicFramePr>
          <p:nvPr/>
        </p:nvGraphicFramePr>
        <p:xfrm>
          <a:off x="622800" y="3497681"/>
          <a:ext cx="5612400" cy="52197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957314465"/>
                    </a:ext>
                  </a:extLst>
                </a:gridCol>
              </a:tblGrid>
              <a:tr h="189712">
                <a:tc>
                  <a:txBody>
                    <a:bodyPr/>
                    <a:lstStyle/>
                    <a:p>
                      <a:r>
                        <a:rPr kumimoji="1" lang="ja-JP" altLang="en-US" sz="1050" b="1">
                          <a:solidFill>
                            <a:schemeClr val="bg1"/>
                          </a:solidFill>
                          <a:latin typeface="+mn-ea"/>
                          <a:ea typeface="+mn-ea"/>
                        </a:rPr>
                        <a:t>実施手順の作成（例）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395136471"/>
                  </a:ext>
                </a:extLst>
              </a:tr>
              <a:tr h="1516235">
                <a:tc>
                  <a:txBody>
                    <a:bodyPr/>
                    <a:lstStyle/>
                    <a:p>
                      <a:pPr marL="171450" indent="-171450">
                        <a:buFont typeface="Arial" panose="020B0604020202020204" pitchFamily="34" charset="0"/>
                        <a:buChar char="•"/>
                      </a:pPr>
                      <a:r>
                        <a:rPr kumimoji="1" lang="ja-JP" altLang="en-US" sz="800" b="1">
                          <a:solidFill>
                            <a:schemeClr val="tx1"/>
                          </a:solidFill>
                          <a:latin typeface="+mn-ea"/>
                          <a:ea typeface="+mn-ea"/>
                        </a:rPr>
                        <a:t>機密情報に関する社内規定の策定</a:t>
                      </a:r>
                      <a:br>
                        <a:rPr kumimoji="1" lang="en-US" altLang="ja-JP" sz="800" b="0">
                          <a:solidFill>
                            <a:schemeClr val="tx1"/>
                          </a:solidFill>
                          <a:latin typeface="+mn-ea"/>
                          <a:ea typeface="+mn-ea"/>
                        </a:rPr>
                      </a:br>
                      <a:r>
                        <a:rPr kumimoji="1" lang="ja-JP" altLang="en-US" sz="800" b="0">
                          <a:solidFill>
                            <a:schemeClr val="tx1"/>
                          </a:solidFill>
                          <a:latin typeface="+mn-ea"/>
                          <a:ea typeface="+mn-ea"/>
                        </a:rPr>
                        <a:t>（例）従業員の責務</a:t>
                      </a:r>
                      <a:br>
                        <a:rPr kumimoji="1" lang="en-US" altLang="ja-JP" sz="800" b="0">
                          <a:solidFill>
                            <a:schemeClr val="tx1"/>
                          </a:solidFill>
                          <a:latin typeface="+mn-ea"/>
                          <a:ea typeface="+mn-ea"/>
                        </a:rPr>
                      </a:br>
                      <a:r>
                        <a:rPr kumimoji="1" lang="ja-JP" altLang="en-US" sz="800" b="0">
                          <a:solidFill>
                            <a:schemeClr val="tx1"/>
                          </a:solidFill>
                          <a:latin typeface="+mn-ea"/>
                          <a:ea typeface="+mn-ea"/>
                        </a:rPr>
                        <a:t>従業員は以下を遵守する</a:t>
                      </a:r>
                      <a:br>
                        <a:rPr kumimoji="1" lang="en-US" altLang="ja-JP" sz="800" b="0">
                          <a:solidFill>
                            <a:schemeClr val="tx1"/>
                          </a:solidFill>
                          <a:latin typeface="+mn-ea"/>
                          <a:ea typeface="+mn-ea"/>
                        </a:rPr>
                      </a:br>
                      <a:r>
                        <a:rPr kumimoji="1" lang="ja-JP" altLang="en-US" sz="800" b="0">
                          <a:solidFill>
                            <a:schemeClr val="tx1"/>
                          </a:solidFill>
                          <a:latin typeface="+mn-ea"/>
                          <a:ea typeface="+mn-ea"/>
                        </a:rPr>
                        <a:t></a:t>
                      </a:r>
                      <a:r>
                        <a:rPr kumimoji="1" lang="ja-JP" altLang="en-US" sz="800" b="0">
                          <a:solidFill>
                            <a:srgbClr val="FF0000"/>
                          </a:solidFill>
                          <a:latin typeface="+mn-ea"/>
                          <a:ea typeface="+mn-ea"/>
                        </a:rPr>
                        <a:t>従業員</a:t>
                      </a:r>
                      <a:r>
                        <a:rPr kumimoji="1" lang="ja-JP" altLang="en-US" sz="800" b="0">
                          <a:solidFill>
                            <a:schemeClr val="tx1"/>
                          </a:solidFill>
                          <a:latin typeface="+mn-ea"/>
                          <a:ea typeface="+mn-ea"/>
                        </a:rPr>
                        <a:t>は、当社が営業秘密として管理する情報およびその複製物の一切を許可されていない組織、人に</a:t>
                      </a:r>
                      <a:br>
                        <a:rPr kumimoji="1" lang="en-US" altLang="ja-JP" sz="800" b="0">
                          <a:solidFill>
                            <a:schemeClr val="tx1"/>
                          </a:solidFill>
                          <a:latin typeface="+mn-ea"/>
                          <a:ea typeface="+mn-ea"/>
                        </a:rPr>
                      </a:br>
                      <a:r>
                        <a:rPr kumimoji="1" lang="ja-JP" altLang="en-US" sz="800" b="0">
                          <a:solidFill>
                            <a:schemeClr val="tx1"/>
                          </a:solidFill>
                          <a:latin typeface="+mn-ea"/>
                          <a:ea typeface="+mn-ea"/>
                        </a:rPr>
                        <a:t>　提供してはならない。</a:t>
                      </a:r>
                      <a:br>
                        <a:rPr kumimoji="1" lang="en-US" altLang="ja-JP" sz="800" b="0">
                          <a:solidFill>
                            <a:schemeClr val="tx1"/>
                          </a:solidFill>
                          <a:latin typeface="+mn-ea"/>
                          <a:ea typeface="+mn-ea"/>
                        </a:rPr>
                      </a:br>
                      <a:r>
                        <a:rPr kumimoji="1" lang="ja-JP" altLang="en-US" sz="800" b="0">
                          <a:solidFill>
                            <a:schemeClr val="tx1"/>
                          </a:solidFill>
                          <a:latin typeface="+mn-ea"/>
                          <a:ea typeface="+mn-ea"/>
                        </a:rPr>
                        <a:t></a:t>
                      </a:r>
                      <a:r>
                        <a:rPr kumimoji="1" lang="ja-JP" altLang="en-US" sz="800" b="0">
                          <a:solidFill>
                            <a:srgbClr val="FF0000"/>
                          </a:solidFill>
                          <a:latin typeface="+mn-ea"/>
                          <a:ea typeface="+mn-ea"/>
                        </a:rPr>
                        <a:t>従業員</a:t>
                      </a:r>
                      <a:r>
                        <a:rPr kumimoji="1" lang="ja-JP" altLang="en-US" sz="800" b="0">
                          <a:solidFill>
                            <a:schemeClr val="tx1"/>
                          </a:solidFill>
                          <a:latin typeface="+mn-ea"/>
                          <a:ea typeface="+mn-ea"/>
                        </a:rPr>
                        <a:t>は、当社の情報セキュリティ方針および関連規程を遵守する。</a:t>
                      </a:r>
                      <a:r>
                        <a:rPr kumimoji="1" lang="ja-JP" altLang="en-US" sz="800" b="0">
                          <a:solidFill>
                            <a:srgbClr val="FF0000"/>
                          </a:solidFill>
                          <a:latin typeface="+mn-ea"/>
                          <a:ea typeface="+mn-ea"/>
                        </a:rPr>
                        <a:t>違反時の懲戒</a:t>
                      </a:r>
                      <a:r>
                        <a:rPr kumimoji="1" lang="ja-JP" altLang="en-US" sz="800" b="0">
                          <a:solidFill>
                            <a:schemeClr val="tx1"/>
                          </a:solidFill>
                          <a:latin typeface="+mn-ea"/>
                          <a:ea typeface="+mn-ea"/>
                        </a:rPr>
                        <a:t>については、</a:t>
                      </a:r>
                      <a:r>
                        <a:rPr kumimoji="1" lang="ja-JP" altLang="en-US" sz="800" b="0">
                          <a:solidFill>
                            <a:srgbClr val="FF0000"/>
                          </a:solidFill>
                          <a:latin typeface="+mn-ea"/>
                          <a:ea typeface="+mn-ea"/>
                        </a:rPr>
                        <a:t>就業規</a:t>
                      </a:r>
                      <a:br>
                        <a:rPr kumimoji="1" lang="en-US" altLang="ja-JP" sz="800" b="0">
                          <a:solidFill>
                            <a:srgbClr val="FF0000"/>
                          </a:solidFill>
                          <a:latin typeface="+mn-ea"/>
                          <a:ea typeface="+mn-ea"/>
                        </a:rPr>
                      </a:br>
                      <a:r>
                        <a:rPr kumimoji="1" lang="ja-JP" altLang="en-US" sz="800" b="0">
                          <a:solidFill>
                            <a:srgbClr val="FF0000"/>
                          </a:solidFill>
                          <a:latin typeface="+mn-ea"/>
                          <a:ea typeface="+mn-ea"/>
                        </a:rPr>
                        <a:t>　則</a:t>
                      </a:r>
                      <a:r>
                        <a:rPr kumimoji="1" lang="ja-JP" altLang="en-US" sz="800" b="0">
                          <a:solidFill>
                            <a:schemeClr val="tx1"/>
                          </a:solidFill>
                          <a:latin typeface="+mn-ea"/>
                          <a:ea typeface="+mn-ea"/>
                        </a:rPr>
                        <a:t>に準じる。</a:t>
                      </a:r>
                      <a:br>
                        <a:rPr kumimoji="1" lang="en-US" altLang="ja-JP" sz="800" b="0">
                          <a:solidFill>
                            <a:schemeClr val="tx1"/>
                          </a:solidFill>
                          <a:latin typeface="+mn-ea"/>
                          <a:ea typeface="+mn-ea"/>
                        </a:rPr>
                      </a:br>
                      <a:r>
                        <a:rPr kumimoji="1" lang="ja-JP" altLang="en-US" sz="800" b="0">
                          <a:solidFill>
                            <a:schemeClr val="tx1"/>
                          </a:solidFill>
                          <a:latin typeface="+mn-ea"/>
                          <a:ea typeface="+mn-ea"/>
                        </a:rPr>
                        <a:t></a:t>
                      </a:r>
                      <a:r>
                        <a:rPr kumimoji="1" lang="ja-JP" altLang="en-US" sz="800" b="0">
                          <a:solidFill>
                            <a:srgbClr val="FF0000"/>
                          </a:solidFill>
                          <a:latin typeface="+mn-ea"/>
                          <a:ea typeface="+mn-ea"/>
                        </a:rPr>
                        <a:t>従業員</a:t>
                      </a:r>
                      <a:r>
                        <a:rPr kumimoji="1" lang="ja-JP" altLang="en-US" sz="800" b="0">
                          <a:solidFill>
                            <a:schemeClr val="tx1"/>
                          </a:solidFill>
                          <a:latin typeface="+mn-ea"/>
                          <a:ea typeface="+mn-ea"/>
                        </a:rPr>
                        <a:t>は、在職中に交付された業務に関連する資料、個人情報、顧客・取引先から当社が交付を受けた資料また</a:t>
                      </a:r>
                      <a:br>
                        <a:rPr kumimoji="1" lang="en-US" altLang="ja-JP" sz="800" b="0">
                          <a:solidFill>
                            <a:schemeClr val="tx1"/>
                          </a:solidFill>
                          <a:latin typeface="+mn-ea"/>
                          <a:ea typeface="+mn-ea"/>
                        </a:rPr>
                      </a:br>
                      <a:r>
                        <a:rPr kumimoji="1" lang="ja-JP" altLang="en-US" sz="800" b="0">
                          <a:solidFill>
                            <a:schemeClr val="tx1"/>
                          </a:solidFill>
                          <a:latin typeface="+mn-ea"/>
                          <a:ea typeface="+mn-ea"/>
                        </a:rPr>
                        <a:t>　はそれらの複製物の一切を退職時に返還する。</a:t>
                      </a:r>
                      <a:br>
                        <a:rPr kumimoji="1" lang="en-US" altLang="ja-JP" sz="800" b="0">
                          <a:solidFill>
                            <a:schemeClr val="tx1"/>
                          </a:solidFill>
                          <a:latin typeface="+mn-ea"/>
                          <a:ea typeface="+mn-ea"/>
                        </a:rPr>
                      </a:br>
                      <a:r>
                        <a:rPr kumimoji="1" lang="ja-JP" altLang="en-US" sz="800" b="0">
                          <a:solidFill>
                            <a:schemeClr val="tx1"/>
                          </a:solidFill>
                          <a:latin typeface="+mn-ea"/>
                          <a:ea typeface="+mn-ea"/>
                        </a:rPr>
                        <a:t></a:t>
                      </a:r>
                      <a:r>
                        <a:rPr kumimoji="1" lang="ja-JP" altLang="en-US" sz="800" b="0">
                          <a:solidFill>
                            <a:srgbClr val="FF0000"/>
                          </a:solidFill>
                          <a:latin typeface="+mn-ea"/>
                          <a:ea typeface="+mn-ea"/>
                        </a:rPr>
                        <a:t>従業員</a:t>
                      </a:r>
                      <a:r>
                        <a:rPr kumimoji="1" lang="ja-JP" altLang="en-US" sz="800" b="0">
                          <a:solidFill>
                            <a:schemeClr val="tx1"/>
                          </a:solidFill>
                          <a:latin typeface="+mn-ea"/>
                          <a:ea typeface="+mn-ea"/>
                        </a:rPr>
                        <a:t>は、在職中に知り得た当社の営業秘密または業務遂行上知り得た</a:t>
                      </a:r>
                      <a:r>
                        <a:rPr kumimoji="1" lang="ja-JP" altLang="en-US" sz="800" b="0">
                          <a:solidFill>
                            <a:srgbClr val="FF0000"/>
                          </a:solidFill>
                          <a:latin typeface="+mn-ea"/>
                          <a:ea typeface="+mn-ea"/>
                        </a:rPr>
                        <a:t>技術的機密</a:t>
                      </a:r>
                      <a:r>
                        <a:rPr kumimoji="1" lang="ja-JP" altLang="en-US" sz="800" b="0">
                          <a:solidFill>
                            <a:schemeClr val="tx1"/>
                          </a:solidFill>
                          <a:latin typeface="+mn-ea"/>
                          <a:ea typeface="+mn-ea"/>
                        </a:rPr>
                        <a:t>を利用して、競合的</a:t>
                      </a:r>
                      <a:br>
                        <a:rPr kumimoji="1" lang="en-US" altLang="ja-JP" sz="800" b="0">
                          <a:solidFill>
                            <a:schemeClr val="tx1"/>
                          </a:solidFill>
                          <a:latin typeface="+mn-ea"/>
                          <a:ea typeface="+mn-ea"/>
                        </a:rPr>
                      </a:br>
                      <a:r>
                        <a:rPr kumimoji="1" lang="ja-JP" altLang="en-US" sz="800" b="0">
                          <a:solidFill>
                            <a:schemeClr val="tx1"/>
                          </a:solidFill>
                          <a:latin typeface="+mn-ea"/>
                          <a:ea typeface="+mn-ea"/>
                        </a:rPr>
                        <a:t>　あるいは競業的行為を行ってはならない。</a:t>
                      </a:r>
                      <a:br>
                        <a:rPr kumimoji="1" lang="en-US" altLang="ja-JP" sz="800" b="0">
                          <a:solidFill>
                            <a:schemeClr val="tx1"/>
                          </a:solidFill>
                          <a:latin typeface="+mn-ea"/>
                          <a:ea typeface="+mn-ea"/>
                        </a:rPr>
                      </a:br>
                      <a:endParaRPr kumimoji="1" lang="en-US" altLang="ja-JP" sz="800" b="0">
                        <a:solidFill>
                          <a:schemeClr val="tx1"/>
                        </a:solidFill>
                        <a:latin typeface="+mn-ea"/>
                        <a:ea typeface="+mn-ea"/>
                      </a:endParaRPr>
                    </a:p>
                    <a:p>
                      <a:pPr marL="171450" indent="-171450">
                        <a:buFont typeface="Arial" panose="020B0604020202020204" pitchFamily="34" charset="0"/>
                        <a:buChar char="•"/>
                      </a:pPr>
                      <a:r>
                        <a:rPr kumimoji="1" lang="ja-JP" altLang="en-US" sz="800" b="1">
                          <a:solidFill>
                            <a:schemeClr val="tx1"/>
                          </a:solidFill>
                          <a:latin typeface="+mn-ea"/>
                          <a:ea typeface="+mn-ea"/>
                        </a:rPr>
                        <a:t>重要情報の管理、保護</a:t>
                      </a:r>
                      <a:br>
                        <a:rPr kumimoji="1" lang="en-US" altLang="ja-JP" sz="800" b="1">
                          <a:latin typeface="+mn-ea"/>
                        </a:rPr>
                      </a:br>
                      <a:r>
                        <a:rPr kumimoji="1" lang="ja-JP" altLang="en-US" sz="800" b="0">
                          <a:latin typeface="+mn-ea"/>
                        </a:rPr>
                        <a:t>（例）利用者アカウントの管理</a:t>
                      </a:r>
                      <a:br>
                        <a:rPr kumimoji="1" lang="en-US" altLang="ja-JP" sz="800" b="0">
                          <a:latin typeface="+mn-ea"/>
                        </a:rPr>
                      </a:br>
                      <a:r>
                        <a:rPr kumimoji="1" lang="ja-JP" altLang="en-US" sz="800" b="0">
                          <a:latin typeface="+mn-ea"/>
                        </a:rPr>
                        <a:t>利用者の認証に用いるアカウントが不要になる場合、</a:t>
                      </a:r>
                      <a:r>
                        <a:rPr kumimoji="1" lang="ja-JP" altLang="en-US" sz="800" b="0">
                          <a:solidFill>
                            <a:srgbClr val="FF0000"/>
                          </a:solidFill>
                          <a:latin typeface="+mn-ea"/>
                        </a:rPr>
                        <a:t>システム管理者</a:t>
                      </a:r>
                      <a:r>
                        <a:rPr kumimoji="1" lang="ja-JP" altLang="en-US" sz="800" b="0">
                          <a:latin typeface="+mn-ea"/>
                        </a:rPr>
                        <a:t>は、当該アカウントの削除または無効化を、</a:t>
                      </a:r>
                      <a:r>
                        <a:rPr kumimoji="1" lang="ja-JP" altLang="en-US" sz="800" b="0">
                          <a:solidFill>
                            <a:srgbClr val="FF0000"/>
                          </a:solidFill>
                          <a:latin typeface="+mn-ea"/>
                        </a:rPr>
                        <a:t>当該アカウントが不要になった日の翌日までに</a:t>
                      </a:r>
                      <a:r>
                        <a:rPr kumimoji="1" lang="ja-JP" altLang="en-US" sz="800" b="0">
                          <a:latin typeface="+mn-ea"/>
                        </a:rPr>
                        <a:t>実施する。</a:t>
                      </a:r>
                    </a:p>
                    <a:p>
                      <a:pPr marL="171450" indent="-171450">
                        <a:buFont typeface="Arial" panose="020B0604020202020204" pitchFamily="34" charset="0"/>
                        <a:buChar char="•"/>
                      </a:pPr>
                      <a:endParaRPr kumimoji="1" lang="en-US" altLang="ja-JP" sz="800" b="0">
                        <a:latin typeface="+mn-ea"/>
                      </a:endParaRPr>
                    </a:p>
                    <a:p>
                      <a:pPr marL="171450" indent="-171450">
                        <a:buFont typeface="Arial" panose="020B0604020202020204" pitchFamily="34" charset="0"/>
                        <a:buChar char="•"/>
                      </a:pPr>
                      <a:r>
                        <a:rPr kumimoji="1" lang="ja-JP" altLang="en-US" sz="800" b="1">
                          <a:latin typeface="+mn-ea"/>
                        </a:rPr>
                        <a:t>物理的管理の実施</a:t>
                      </a:r>
                      <a:br>
                        <a:rPr kumimoji="1" lang="en-US" altLang="ja-JP" sz="800" b="0">
                          <a:latin typeface="+mn-ea"/>
                        </a:rPr>
                      </a:br>
                      <a:r>
                        <a:rPr kumimoji="1" lang="ja-JP" altLang="en-US" sz="800" b="0">
                          <a:latin typeface="+mn-ea"/>
                        </a:rPr>
                        <a:t>（例）情報資産の社外持ち出し管理</a:t>
                      </a:r>
                      <a:br>
                        <a:rPr kumimoji="1" lang="en-US" altLang="ja-JP" sz="800" b="0">
                          <a:latin typeface="+mn-ea"/>
                        </a:rPr>
                      </a:br>
                      <a:r>
                        <a:rPr kumimoji="1" lang="ja-JP" altLang="en-US" sz="800" b="0">
                          <a:latin typeface="+mn-ea"/>
                        </a:rPr>
                        <a:t>情報資産を社外に持ち出す場合には、以下を実施する。</a:t>
                      </a:r>
                      <a:br>
                        <a:rPr kumimoji="1" lang="en-US" altLang="ja-JP" sz="800" b="0">
                          <a:latin typeface="+mn-ea"/>
                        </a:rPr>
                      </a:br>
                      <a:r>
                        <a:rPr kumimoji="1" lang="ja-JP" altLang="en-US" sz="800" b="0">
                          <a:solidFill>
                            <a:schemeClr val="tx1"/>
                          </a:solidFill>
                          <a:latin typeface="+mn-ea"/>
                        </a:rPr>
                        <a:t></a:t>
                      </a:r>
                      <a:r>
                        <a:rPr kumimoji="1" lang="ja-JP" altLang="en-US" sz="800" b="0">
                          <a:solidFill>
                            <a:srgbClr val="FF0000"/>
                          </a:solidFill>
                          <a:latin typeface="+mn-ea"/>
                        </a:rPr>
                        <a:t>社外秘の場合は所属部門長</a:t>
                      </a:r>
                      <a:r>
                        <a:rPr kumimoji="1" lang="ja-JP" altLang="en-US" sz="800" b="0">
                          <a:solidFill>
                            <a:schemeClr val="tx1"/>
                          </a:solidFill>
                          <a:latin typeface="+mn-ea"/>
                        </a:rPr>
                        <a:t>の</a:t>
                      </a:r>
                      <a:r>
                        <a:rPr kumimoji="1" lang="ja-JP" altLang="en-US" sz="800" b="0">
                          <a:latin typeface="+mn-ea"/>
                        </a:rPr>
                        <a:t>許可を得る。</a:t>
                      </a:r>
                      <a:br>
                        <a:rPr kumimoji="1" lang="en-US" altLang="ja-JP" sz="800" b="0">
                          <a:latin typeface="+mn-ea"/>
                        </a:rPr>
                      </a:br>
                      <a:r>
                        <a:rPr kumimoji="1" lang="ja-JP" altLang="en-US" sz="800" b="0">
                          <a:solidFill>
                            <a:schemeClr val="tx1"/>
                          </a:solidFill>
                          <a:latin typeface="+mn-ea"/>
                        </a:rPr>
                        <a:t></a:t>
                      </a:r>
                      <a:r>
                        <a:rPr kumimoji="1" lang="ja-JP" altLang="en-US" sz="800" b="0">
                          <a:solidFill>
                            <a:srgbClr val="FF0000"/>
                          </a:solidFill>
                          <a:latin typeface="+mn-ea"/>
                        </a:rPr>
                        <a:t>極秘の場合は代表取締役</a:t>
                      </a:r>
                      <a:r>
                        <a:rPr kumimoji="1" lang="ja-JP" altLang="en-US" sz="800" b="0">
                          <a:latin typeface="+mn-ea"/>
                        </a:rPr>
                        <a:t>の許可を得る。</a:t>
                      </a:r>
                      <a:br>
                        <a:rPr kumimoji="1" lang="en-US" altLang="ja-JP" sz="800" b="0">
                          <a:latin typeface="+mn-ea"/>
                        </a:rPr>
                      </a:br>
                      <a:r>
                        <a:rPr kumimoji="1" lang="ja-JP" altLang="en-US" sz="800" b="0">
                          <a:solidFill>
                            <a:schemeClr val="tx1"/>
                          </a:solidFill>
                          <a:latin typeface="+mn-ea"/>
                        </a:rPr>
                        <a:t></a:t>
                      </a:r>
                      <a:r>
                        <a:rPr kumimoji="1" lang="ja-JP" altLang="en-US" sz="800" b="0">
                          <a:solidFill>
                            <a:srgbClr val="FF0000"/>
                          </a:solidFill>
                          <a:latin typeface="+mn-ea"/>
                        </a:rPr>
                        <a:t>ノートパソコンのハードディスクに保存して持ち出す場合は、ハードディスク</a:t>
                      </a:r>
                      <a:r>
                        <a:rPr kumimoji="1" lang="en-US" altLang="ja-JP" sz="800" b="0">
                          <a:solidFill>
                            <a:srgbClr val="FF0000"/>
                          </a:solidFill>
                          <a:latin typeface="+mn-ea"/>
                        </a:rPr>
                        <a:t>/</a:t>
                      </a:r>
                      <a:r>
                        <a:rPr kumimoji="1" lang="ja-JP" altLang="en-US" sz="800" b="0">
                          <a:solidFill>
                            <a:srgbClr val="FF0000"/>
                          </a:solidFill>
                          <a:latin typeface="+mn-ea"/>
                        </a:rPr>
                        <a:t>フォルダー</a:t>
                      </a:r>
                      <a:r>
                        <a:rPr kumimoji="1" lang="en-US" altLang="ja-JP" sz="800" b="0">
                          <a:solidFill>
                            <a:srgbClr val="FF0000"/>
                          </a:solidFill>
                          <a:latin typeface="+mn-ea"/>
                        </a:rPr>
                        <a:t>/</a:t>
                      </a:r>
                      <a:r>
                        <a:rPr kumimoji="1" lang="ja-JP" altLang="en-US" sz="800" b="0">
                          <a:solidFill>
                            <a:srgbClr val="FF0000"/>
                          </a:solidFill>
                          <a:latin typeface="+mn-ea"/>
                        </a:rPr>
                        <a:t>データ</a:t>
                      </a:r>
                      <a:r>
                        <a:rPr kumimoji="1" lang="ja-JP" altLang="en-US" sz="800" b="0">
                          <a:latin typeface="+mn-ea"/>
                        </a:rPr>
                        <a:t>を</a:t>
                      </a:r>
                      <a:br>
                        <a:rPr kumimoji="1" lang="en-US" altLang="ja-JP" sz="800" b="0">
                          <a:latin typeface="+mn-ea"/>
                        </a:rPr>
                      </a:br>
                      <a:r>
                        <a:rPr kumimoji="1" lang="ja-JP" altLang="en-US" sz="800" b="0">
                          <a:latin typeface="+mn-ea"/>
                        </a:rPr>
                        <a:t>　</a:t>
                      </a:r>
                      <a:r>
                        <a:rPr kumimoji="1" lang="ja-JP" altLang="en-US" sz="800" b="0">
                          <a:solidFill>
                            <a:srgbClr val="FF0000"/>
                          </a:solidFill>
                          <a:latin typeface="+mn-ea"/>
                        </a:rPr>
                        <a:t>暗号化する。</a:t>
                      </a:r>
                      <a:br>
                        <a:rPr kumimoji="1" lang="en-US" altLang="ja-JP" sz="800" b="0">
                          <a:solidFill>
                            <a:srgbClr val="FF0000"/>
                          </a:solidFill>
                          <a:latin typeface="+mn-ea"/>
                        </a:rPr>
                      </a:br>
                      <a:r>
                        <a:rPr kumimoji="1" lang="ja-JP" altLang="en-US" sz="800" b="0">
                          <a:latin typeface="+mn-ea"/>
                        </a:rPr>
                        <a:t></a:t>
                      </a:r>
                      <a:r>
                        <a:rPr kumimoji="1" lang="ja-JP" altLang="en-US" sz="800" b="0">
                          <a:solidFill>
                            <a:srgbClr val="FF0000"/>
                          </a:solidFill>
                          <a:latin typeface="+mn-ea"/>
                        </a:rPr>
                        <a:t>スマホ、タブレット</a:t>
                      </a:r>
                      <a:r>
                        <a:rPr kumimoji="1" lang="ja-JP" altLang="en-US" sz="800" b="0">
                          <a:latin typeface="+mn-ea"/>
                        </a:rPr>
                        <a:t>に保存して持ち出す場合は、</a:t>
                      </a:r>
                      <a:r>
                        <a:rPr kumimoji="1" lang="ja-JP" altLang="en-US" sz="800" b="0">
                          <a:solidFill>
                            <a:srgbClr val="FF0000"/>
                          </a:solidFill>
                          <a:latin typeface="+mn-ea"/>
                        </a:rPr>
                        <a:t>セキュリティロックを設定する。</a:t>
                      </a:r>
                      <a:br>
                        <a:rPr kumimoji="1" lang="en-US" altLang="ja-JP" sz="800" b="0">
                          <a:solidFill>
                            <a:srgbClr val="FF0000"/>
                          </a:solidFill>
                          <a:latin typeface="+mn-ea"/>
                        </a:rPr>
                      </a:br>
                      <a:r>
                        <a:rPr kumimoji="1" lang="ja-JP" altLang="en-US" sz="800" b="0">
                          <a:latin typeface="+mn-ea"/>
                        </a:rPr>
                        <a:t></a:t>
                      </a:r>
                      <a:r>
                        <a:rPr kumimoji="1" lang="en-US" altLang="ja-JP" sz="800" b="0">
                          <a:solidFill>
                            <a:srgbClr val="FF0000"/>
                          </a:solidFill>
                          <a:latin typeface="+mn-ea"/>
                        </a:rPr>
                        <a:t>USB</a:t>
                      </a:r>
                      <a:r>
                        <a:rPr kumimoji="1" lang="ja-JP" altLang="en-US" sz="800" b="0">
                          <a:solidFill>
                            <a:srgbClr val="FF0000"/>
                          </a:solidFill>
                          <a:latin typeface="+mn-ea"/>
                        </a:rPr>
                        <a:t>メモリなどの小型電子媒体</a:t>
                      </a:r>
                      <a:r>
                        <a:rPr kumimoji="1" lang="ja-JP" altLang="en-US" sz="800" b="0">
                          <a:latin typeface="+mn-ea"/>
                        </a:rPr>
                        <a:t>は、</a:t>
                      </a:r>
                      <a:r>
                        <a:rPr kumimoji="1" lang="ja-JP" altLang="en-US" sz="800" b="0">
                          <a:solidFill>
                            <a:srgbClr val="FF0000"/>
                          </a:solidFill>
                          <a:latin typeface="+mn-ea"/>
                        </a:rPr>
                        <a:t>大きなタグをつける</a:t>
                      </a:r>
                      <a:r>
                        <a:rPr kumimoji="1" lang="en-US" altLang="ja-JP" sz="800" b="0">
                          <a:solidFill>
                            <a:srgbClr val="FF0000"/>
                          </a:solidFill>
                          <a:latin typeface="+mn-ea"/>
                        </a:rPr>
                        <a:t>/</a:t>
                      </a:r>
                      <a:r>
                        <a:rPr kumimoji="1" lang="ja-JP" altLang="en-US" sz="800" b="0">
                          <a:solidFill>
                            <a:srgbClr val="FF0000"/>
                          </a:solidFill>
                          <a:latin typeface="+mn-ea"/>
                        </a:rPr>
                        <a:t>ストラップで体やカバンに固定する</a:t>
                      </a:r>
                      <a:r>
                        <a:rPr kumimoji="1" lang="en-US" altLang="ja-JP" sz="800" b="0">
                          <a:solidFill>
                            <a:srgbClr val="FF0000"/>
                          </a:solidFill>
                          <a:latin typeface="+mn-ea"/>
                        </a:rPr>
                        <a:t>/</a:t>
                      </a:r>
                      <a:r>
                        <a:rPr kumimoji="1" lang="ja-JP" altLang="en-US" sz="800" b="0">
                          <a:solidFill>
                            <a:srgbClr val="FF0000"/>
                          </a:solidFill>
                          <a:latin typeface="+mn-ea"/>
                        </a:rPr>
                        <a:t>落として</a:t>
                      </a:r>
                      <a:br>
                        <a:rPr kumimoji="1" lang="en-US" altLang="ja-JP" sz="800" b="0">
                          <a:solidFill>
                            <a:srgbClr val="FF0000"/>
                          </a:solidFill>
                          <a:latin typeface="+mn-ea"/>
                        </a:rPr>
                      </a:br>
                      <a:r>
                        <a:rPr kumimoji="1" lang="ja-JP" altLang="en-US" sz="800" b="0">
                          <a:solidFill>
                            <a:srgbClr val="FF0000"/>
                          </a:solidFill>
                          <a:latin typeface="+mn-ea"/>
                        </a:rPr>
                        <a:t>　もすぐに分かるように鈴をつける。</a:t>
                      </a:r>
                      <a:br>
                        <a:rPr kumimoji="1" lang="en-US" altLang="ja-JP" sz="800" b="0">
                          <a:latin typeface="+mn-ea"/>
                        </a:rPr>
                      </a:br>
                      <a:r>
                        <a:rPr kumimoji="1" lang="ja-JP" altLang="en-US" sz="800" b="0">
                          <a:latin typeface="+mn-ea"/>
                        </a:rPr>
                        <a:t></a:t>
                      </a:r>
                      <a:r>
                        <a:rPr kumimoji="1" lang="ja-JP" altLang="en-US" sz="800" b="0">
                          <a:solidFill>
                            <a:srgbClr val="FF0000"/>
                          </a:solidFill>
                          <a:latin typeface="+mn-ea"/>
                        </a:rPr>
                        <a:t>屋外でネットワークへ接続して極秘または社外秘の情報資産を送受信する場合は、暗号化する。</a:t>
                      </a:r>
                      <a:br>
                        <a:rPr kumimoji="1" lang="en-US" altLang="ja-JP" sz="800" b="0">
                          <a:latin typeface="+mn-ea"/>
                        </a:rPr>
                      </a:br>
                      <a:r>
                        <a:rPr kumimoji="1" lang="ja-JP" altLang="en-US" sz="800" b="0">
                          <a:latin typeface="+mn-ea"/>
                        </a:rPr>
                        <a:t></a:t>
                      </a:r>
                      <a:r>
                        <a:rPr kumimoji="1" lang="ja-JP" altLang="en-US" sz="800" b="0">
                          <a:solidFill>
                            <a:srgbClr val="FF0000"/>
                          </a:solidFill>
                          <a:latin typeface="+mn-ea"/>
                        </a:rPr>
                        <a:t>携行中は常に監視可能な距離を保つ。</a:t>
                      </a:r>
                    </a:p>
                    <a:p>
                      <a:pPr marL="0" indent="0">
                        <a:buFont typeface="Arial" panose="020B0604020202020204" pitchFamily="34" charset="0"/>
                        <a:buNone/>
                      </a:pPr>
                      <a:endParaRPr kumimoji="1" lang="en-US" altLang="ja-JP" sz="800" b="0">
                        <a:latin typeface="+mn-ea"/>
                      </a:endParaRPr>
                    </a:p>
                    <a:p>
                      <a:pPr marL="171450" indent="-171450">
                        <a:buFont typeface="Arial" panose="020B0604020202020204" pitchFamily="34" charset="0"/>
                        <a:buChar char="•"/>
                      </a:pPr>
                      <a:r>
                        <a:rPr kumimoji="1" lang="ja-JP" altLang="en-US" sz="800" b="1">
                          <a:solidFill>
                            <a:schemeClr val="tx1"/>
                          </a:solidFill>
                          <a:latin typeface="+mn-ea"/>
                          <a:ea typeface="+mn-ea"/>
                        </a:rPr>
                        <a:t>従業員向けの研修</a:t>
                      </a:r>
                      <a:br>
                        <a:rPr kumimoji="1" lang="en-US" altLang="ja-JP" sz="800" b="0">
                          <a:solidFill>
                            <a:schemeClr val="tx1"/>
                          </a:solidFill>
                          <a:latin typeface="+mn-ea"/>
                          <a:ea typeface="+mn-ea"/>
                        </a:rPr>
                      </a:br>
                      <a:r>
                        <a:rPr kumimoji="1" lang="ja-JP" altLang="en-US" sz="800" b="0">
                          <a:solidFill>
                            <a:schemeClr val="tx1"/>
                          </a:solidFill>
                          <a:latin typeface="+mn-ea"/>
                          <a:ea typeface="+mn-ea"/>
                        </a:rPr>
                        <a:t>（例）情報セキュリティ教育</a:t>
                      </a:r>
                      <a:br>
                        <a:rPr kumimoji="1" lang="en-US" altLang="ja-JP" sz="800" b="0">
                          <a:solidFill>
                            <a:schemeClr val="tx1"/>
                          </a:solidFill>
                          <a:latin typeface="+mn-ea"/>
                          <a:ea typeface="+mn-ea"/>
                        </a:rPr>
                      </a:br>
                      <a:r>
                        <a:rPr kumimoji="1" lang="ja-JP" altLang="en-US" sz="800" b="0">
                          <a:solidFill>
                            <a:srgbClr val="FF0000"/>
                          </a:solidFill>
                          <a:latin typeface="+mn-ea"/>
                          <a:ea typeface="+mn-ea"/>
                        </a:rPr>
                        <a:t>教育責任者</a:t>
                      </a:r>
                      <a:r>
                        <a:rPr kumimoji="1" lang="ja-JP" altLang="en-US" sz="800" b="0">
                          <a:solidFill>
                            <a:schemeClr val="tx1"/>
                          </a:solidFill>
                          <a:latin typeface="+mn-ea"/>
                          <a:ea typeface="+mn-ea"/>
                        </a:rPr>
                        <a:t>は、以下の点を考慮し、情報セキュリティに関する教育計画を</a:t>
                      </a:r>
                      <a:r>
                        <a:rPr kumimoji="1" lang="ja-JP" altLang="en-US" sz="800" b="0">
                          <a:solidFill>
                            <a:srgbClr val="FF0000"/>
                          </a:solidFill>
                          <a:latin typeface="+mn-ea"/>
                          <a:ea typeface="+mn-ea"/>
                        </a:rPr>
                        <a:t>年度単位</a:t>
                      </a:r>
                      <a:r>
                        <a:rPr kumimoji="1" lang="ja-JP" altLang="en-US" sz="800" b="0">
                          <a:solidFill>
                            <a:schemeClr val="tx1"/>
                          </a:solidFill>
                          <a:latin typeface="+mn-ea"/>
                          <a:ea typeface="+mn-ea"/>
                        </a:rPr>
                        <a:t>で立案する。</a:t>
                      </a:r>
                      <a:br>
                        <a:rPr kumimoji="1" lang="en-US" altLang="ja-JP" sz="800" b="0">
                          <a:solidFill>
                            <a:schemeClr val="tx1"/>
                          </a:solidFill>
                          <a:latin typeface="+mn-ea"/>
                          <a:ea typeface="+mn-ea"/>
                        </a:rPr>
                      </a:br>
                      <a:r>
                        <a:rPr kumimoji="1" lang="ja-JP" altLang="en-US" sz="800" b="0">
                          <a:solidFill>
                            <a:schemeClr val="tx1"/>
                          </a:solidFill>
                          <a:latin typeface="+mn-ea"/>
                          <a:ea typeface="+mn-ea"/>
                        </a:rPr>
                        <a:t>対象者：</a:t>
                      </a:r>
                      <a:r>
                        <a:rPr kumimoji="1" lang="ja-JP" altLang="en-US" sz="800" b="0">
                          <a:solidFill>
                            <a:srgbClr val="FF0000"/>
                          </a:solidFill>
                          <a:latin typeface="+mn-ea"/>
                          <a:ea typeface="+mn-ea"/>
                        </a:rPr>
                        <a:t>全従業員</a:t>
                      </a:r>
                      <a:br>
                        <a:rPr kumimoji="1" lang="en-US" altLang="ja-JP" sz="800" b="0">
                          <a:solidFill>
                            <a:schemeClr val="tx1"/>
                          </a:solidFill>
                          <a:latin typeface="+mn-ea"/>
                          <a:ea typeface="+mn-ea"/>
                        </a:rPr>
                      </a:br>
                      <a:r>
                        <a:rPr kumimoji="1" lang="ja-JP" altLang="en-US" sz="800" b="0">
                          <a:solidFill>
                            <a:schemeClr val="tx1"/>
                          </a:solidFill>
                          <a:latin typeface="+mn-ea"/>
                          <a:ea typeface="+mn-ea"/>
                        </a:rPr>
                        <a:t>テーマ：以下は必須とする。</a:t>
                      </a:r>
                      <a:br>
                        <a:rPr kumimoji="1" lang="en-US" altLang="ja-JP" sz="800" b="0">
                          <a:solidFill>
                            <a:schemeClr val="tx1"/>
                          </a:solidFill>
                          <a:latin typeface="+mn-ea"/>
                          <a:ea typeface="+mn-ea"/>
                        </a:rPr>
                      </a:br>
                      <a:r>
                        <a:rPr kumimoji="1" lang="ja-JP" altLang="en-US" sz="800" b="0">
                          <a:solidFill>
                            <a:schemeClr val="tx1"/>
                          </a:solidFill>
                          <a:latin typeface="+mn-ea"/>
                          <a:ea typeface="+mn-ea"/>
                        </a:rPr>
                        <a:t></a:t>
                      </a:r>
                      <a:r>
                        <a:rPr kumimoji="1" lang="ja-JP" altLang="en-US" sz="800" b="0">
                          <a:solidFill>
                            <a:srgbClr val="FF0000"/>
                          </a:solidFill>
                          <a:latin typeface="+mn-ea"/>
                          <a:ea typeface="+mn-ea"/>
                        </a:rPr>
                        <a:t>情報セキュリティ関連規程の説明（入社時、就業時）</a:t>
                      </a:r>
                      <a:br>
                        <a:rPr kumimoji="1" lang="en-US" altLang="ja-JP" sz="800" b="0">
                          <a:solidFill>
                            <a:srgbClr val="FF0000"/>
                          </a:solidFill>
                          <a:latin typeface="+mn-ea"/>
                          <a:ea typeface="+mn-ea"/>
                        </a:rPr>
                      </a:br>
                      <a:r>
                        <a:rPr kumimoji="1" lang="ja-JP" altLang="en-US" sz="800" b="0">
                          <a:solidFill>
                            <a:schemeClr val="tx1"/>
                          </a:solidFill>
                          <a:latin typeface="+mn-ea"/>
                          <a:ea typeface="+mn-ea"/>
                        </a:rPr>
                        <a:t></a:t>
                      </a:r>
                      <a:r>
                        <a:rPr kumimoji="1" lang="ja-JP" altLang="en-US" sz="800" b="0">
                          <a:solidFill>
                            <a:srgbClr val="FF0000"/>
                          </a:solidFill>
                          <a:latin typeface="+mn-ea"/>
                          <a:ea typeface="+mn-ea"/>
                        </a:rPr>
                        <a:t>最新の脅威に対する注意喚起（随時）</a:t>
                      </a:r>
                      <a:br>
                        <a:rPr kumimoji="1" lang="en-US" altLang="ja-JP" sz="800" b="0">
                          <a:solidFill>
                            <a:srgbClr val="FF0000"/>
                          </a:solidFill>
                          <a:latin typeface="+mn-ea"/>
                          <a:ea typeface="+mn-ea"/>
                        </a:rPr>
                      </a:br>
                      <a:r>
                        <a:rPr kumimoji="1" lang="ja-JP" altLang="en-US" sz="800" b="0">
                          <a:solidFill>
                            <a:schemeClr val="tx1"/>
                          </a:solidFill>
                          <a:latin typeface="+mn-ea"/>
                          <a:ea typeface="+mn-ea"/>
                        </a:rPr>
                        <a:t></a:t>
                      </a:r>
                      <a:r>
                        <a:rPr kumimoji="1" lang="ja-JP" altLang="en-US" sz="800" b="0">
                          <a:solidFill>
                            <a:srgbClr val="FF0000"/>
                          </a:solidFill>
                          <a:latin typeface="+mn-ea"/>
                          <a:ea typeface="+mn-ea"/>
                        </a:rPr>
                        <a:t>関連法令の理解（関連法令の公布・施行時）</a:t>
                      </a:r>
                      <a:br>
                        <a:rPr kumimoji="1" lang="en-US" altLang="ja-JP" sz="800" b="0">
                          <a:solidFill>
                            <a:srgbClr val="FF0000"/>
                          </a:solidFill>
                          <a:latin typeface="+mn-ea"/>
                          <a:ea typeface="+mn-ea"/>
                        </a:rPr>
                      </a:br>
                      <a:r>
                        <a:rPr kumimoji="1" lang="ja-JP" altLang="en-US" sz="800" b="0">
                          <a:solidFill>
                            <a:schemeClr val="tx1"/>
                          </a:solidFill>
                          <a:latin typeface="+mn-ea"/>
                          <a:ea typeface="+mn-ea"/>
                        </a:rPr>
                        <a:t></a:t>
                      </a:r>
                      <a:r>
                        <a:rPr kumimoji="1" lang="ja-JP" altLang="en-US" sz="800" b="0">
                          <a:solidFill>
                            <a:srgbClr val="FF0000"/>
                          </a:solidFill>
                          <a:latin typeface="+mn-ea"/>
                          <a:ea typeface="+mn-ea"/>
                        </a:rPr>
                        <a:t>個人情報の取扱いに関する留意事項</a:t>
                      </a:r>
                      <a:br>
                        <a:rPr kumimoji="1" lang="en-US" altLang="ja-JP" sz="800" b="0">
                          <a:solidFill>
                            <a:srgbClr val="FF0000"/>
                          </a:solidFill>
                          <a:latin typeface="+mn-ea"/>
                          <a:ea typeface="+mn-ea"/>
                        </a:rPr>
                      </a:br>
                      <a:r>
                        <a:rPr kumimoji="1" lang="ja-JP" altLang="en-US" sz="800" b="0">
                          <a:solidFill>
                            <a:schemeClr val="tx1"/>
                          </a:solidFill>
                          <a:latin typeface="+mn-ea"/>
                          <a:ea typeface="+mn-ea"/>
                        </a:rPr>
                        <a:t></a:t>
                      </a:r>
                      <a:r>
                        <a:rPr kumimoji="1" lang="ja-JP" altLang="en-US" sz="800" b="0">
                          <a:solidFill>
                            <a:srgbClr val="FF0000"/>
                          </a:solidFill>
                          <a:latin typeface="+mn-ea"/>
                          <a:ea typeface="+mn-ea"/>
                        </a:rPr>
                        <a:t>コンプライアンス教育</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45417635"/>
                  </a:ext>
                </a:extLst>
              </a:tr>
            </a:tbl>
          </a:graphicData>
        </a:graphic>
      </p:graphicFrame>
      <p:graphicFrame>
        <p:nvGraphicFramePr>
          <p:cNvPr id="7" name="表 10">
            <a:extLst>
              <a:ext uri="{FF2B5EF4-FFF2-40B4-BE49-F238E27FC236}">
                <a16:creationId xmlns:a16="http://schemas.microsoft.com/office/drawing/2014/main" id="{DD0E2824-4106-2E96-8537-CD33CDF5F735}"/>
              </a:ext>
            </a:extLst>
          </p:cNvPr>
          <p:cNvGraphicFramePr>
            <a:graphicFrameLocks noGrp="1"/>
          </p:cNvGraphicFramePr>
          <p:nvPr/>
        </p:nvGraphicFramePr>
        <p:xfrm>
          <a:off x="619049" y="9062952"/>
          <a:ext cx="5612400" cy="335280"/>
        </p:xfrm>
        <a:graphic>
          <a:graphicData uri="http://schemas.openxmlformats.org/drawingml/2006/table">
            <a:tbl>
              <a:tblPr firstRow="1" bandRow="1">
                <a:tableStyleId>{5C22544A-7EE6-4342-B048-85BDC9FD1C3A}</a:tableStyleId>
              </a:tblPr>
              <a:tblGrid>
                <a:gridCol w="1689811">
                  <a:extLst>
                    <a:ext uri="{9D8B030D-6E8A-4147-A177-3AD203B41FA5}">
                      <a16:colId xmlns:a16="http://schemas.microsoft.com/office/drawing/2014/main" val="727053212"/>
                    </a:ext>
                  </a:extLst>
                </a:gridCol>
                <a:gridCol w="3922589">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mn-ea"/>
                          <a:ea typeface="+mn-ea"/>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500" b="0">
                          <a:solidFill>
                            <a:sysClr val="windowText" lastClr="000000"/>
                          </a:solidFill>
                          <a:latin typeface="+mn-ea"/>
                          <a:ea typeface="+mn-ea"/>
                        </a:rPr>
                        <a:t>情報セキュリティ関連規程（サンプル）</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4"/>
                        </a:rPr>
                        <a:t>https://www.ipa.go.jp/security/guide/sme/ug65p90000019cbk-att/000055794.docx</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bl>
          </a:graphicData>
        </a:graphic>
      </p:graphicFrame>
      <p:sp>
        <p:nvSpPr>
          <p:cNvPr id="6" name="テキスト プレースホルダー 1">
            <a:extLst>
              <a:ext uri="{FF2B5EF4-FFF2-40B4-BE49-F238E27FC236}">
                <a16:creationId xmlns:a16="http://schemas.microsoft.com/office/drawing/2014/main" id="{5F8F65E4-B814-4FB2-5F82-60932E38A717}"/>
              </a:ext>
            </a:extLst>
          </p:cNvPr>
          <p:cNvSpPr>
            <a:spLocks noGrp="1"/>
          </p:cNvSpPr>
          <p:nvPr>
            <p:ph type="body" sz="quarter" idx="25"/>
          </p:nvPr>
        </p:nvSpPr>
        <p:spPr>
          <a:xfrm>
            <a:off x="619200" y="835200"/>
            <a:ext cx="6238800" cy="417600"/>
          </a:xfrm>
        </p:spPr>
        <p:txBody>
          <a:bodyPr/>
          <a:lstStyle/>
          <a:p>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12</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具体的手順の作成（</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LV.1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クイックアプローチ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/LV.2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ベースラインアプローチ）</a:t>
            </a:r>
            <a:b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lang="en-US" altLang="ja-JP" sz="1100" u="none" strike="noStrike">
                <a:solidFill>
                  <a:schemeClr val="tx1"/>
                </a:solidFill>
                <a:effectLst/>
                <a:latin typeface="+mn-ea"/>
                <a:ea typeface="+mn-ea"/>
              </a:rPr>
              <a:t>12-2. 【LV.1 </a:t>
            </a:r>
            <a:r>
              <a:rPr lang="ja-JP" altLang="en-US" sz="1100" u="none" strike="noStrike">
                <a:solidFill>
                  <a:schemeClr val="tx1"/>
                </a:solidFill>
                <a:effectLst/>
                <a:latin typeface="+mn-ea"/>
                <a:ea typeface="+mn-ea"/>
              </a:rPr>
              <a:t>クイックアプローチ</a:t>
            </a:r>
            <a:r>
              <a:rPr lang="en-US" altLang="ja-JP" sz="1100" u="none" strike="noStrike">
                <a:solidFill>
                  <a:schemeClr val="tx1"/>
                </a:solidFill>
                <a:effectLst/>
                <a:latin typeface="+mn-ea"/>
                <a:ea typeface="+mn-ea"/>
              </a:rPr>
              <a:t>】</a:t>
            </a:r>
            <a:r>
              <a:rPr lang="ja-JP" altLang="en-US" sz="1100" u="sng" strike="noStrike" baseline="0">
                <a:solidFill>
                  <a:schemeClr val="tx1"/>
                </a:solidFill>
                <a:effectLst/>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セキュリティ</a:t>
            </a:r>
            <a:r>
              <a:rPr lang="ja-JP" altLang="en-US" sz="1100" u="none" strike="noStrike">
                <a:solidFill>
                  <a:schemeClr val="tx1"/>
                </a:solidFill>
                <a:effectLst/>
                <a:latin typeface="+mn-ea"/>
                <a:ea typeface="+mn-ea"/>
              </a:rPr>
              <a:t>インシデント事例を参考とした実施手順</a:t>
            </a:r>
          </a:p>
        </p:txBody>
      </p:sp>
      <p:sp>
        <p:nvSpPr>
          <p:cNvPr id="2" name="テキスト プレースホルダー 3">
            <a:extLst>
              <a:ext uri="{FF2B5EF4-FFF2-40B4-BE49-F238E27FC236}">
                <a16:creationId xmlns:a16="http://schemas.microsoft.com/office/drawing/2014/main" id="{8FF205BF-A6D8-C6AE-2F6C-FBCAEEC644B9}"/>
              </a:ext>
            </a:extLst>
          </p:cNvPr>
          <p:cNvSpPr>
            <a:spLocks noGrp="1"/>
          </p:cNvSpPr>
          <p:nvPr>
            <p:ph type="body" sz="quarter" idx="16"/>
          </p:nvPr>
        </p:nvSpPr>
        <p:spPr>
          <a:xfrm>
            <a:off x="622800" y="2001600"/>
            <a:ext cx="5612400" cy="381000"/>
          </a:xfrm>
        </p:spPr>
        <p:txBody>
          <a:bodyPr/>
          <a:lstStyle/>
          <a:p>
            <a:r>
              <a:rPr kumimoji="1" lang="en-US" altLang="ja-JP"/>
              <a:t>LV.1 </a:t>
            </a:r>
            <a:r>
              <a:rPr kumimoji="1" lang="ja-JP" altLang="en-US"/>
              <a:t>クイックアプローチ（</a:t>
            </a:r>
            <a:r>
              <a:rPr kumimoji="1" lang="en-US" altLang="ja-JP"/>
              <a:t>3/3</a:t>
            </a:r>
            <a:r>
              <a:rPr kumimoji="1" lang="ja-JP" altLang="en-US"/>
              <a:t>）</a:t>
            </a:r>
          </a:p>
        </p:txBody>
      </p:sp>
    </p:spTree>
    <p:extLst>
      <p:ext uri="{BB962C8B-B14F-4D97-AF65-F5344CB8AC3E}">
        <p14:creationId xmlns:p14="http://schemas.microsoft.com/office/powerpoint/2010/main" val="410823222"/>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763E4066-52EF-63D9-2522-2069D991F5B8}"/>
              </a:ext>
            </a:extLst>
          </p:cNvPr>
          <p:cNvSpPr>
            <a:spLocks noGrp="1"/>
          </p:cNvSpPr>
          <p:nvPr>
            <p:ph type="body" sz="quarter" idx="14"/>
          </p:nvPr>
        </p:nvSpPr>
        <p:spPr/>
        <p:txBody>
          <a:bodyPr/>
          <a:lstStyle/>
          <a:p>
            <a:r>
              <a:rPr kumimoji="1" lang="en-US" altLang="ja-JP"/>
              <a:t>12-3-1. </a:t>
            </a:r>
            <a:r>
              <a:rPr kumimoji="1" lang="ja-JP" altLang="en-US"/>
              <a:t>情報セキュリティ対策ガイドラインの活用</a:t>
            </a:r>
          </a:p>
        </p:txBody>
      </p:sp>
      <p:sp>
        <p:nvSpPr>
          <p:cNvPr id="5" name="スライド番号プレースホルダー 4">
            <a:extLst>
              <a:ext uri="{FF2B5EF4-FFF2-40B4-BE49-F238E27FC236}">
                <a16:creationId xmlns:a16="http://schemas.microsoft.com/office/drawing/2014/main" id="{B98E9CDB-DB10-7F9A-DD05-A8603114B87D}"/>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ボックス 6">
            <a:extLst>
              <a:ext uri="{FF2B5EF4-FFF2-40B4-BE49-F238E27FC236}">
                <a16:creationId xmlns:a16="http://schemas.microsoft.com/office/drawing/2014/main" id="{4E7BE891-37CB-1A5C-00C7-A13264BD4A8C}"/>
              </a:ext>
            </a:extLst>
          </p:cNvPr>
          <p:cNvSpPr txBox="1"/>
          <p:nvPr/>
        </p:nvSpPr>
        <p:spPr>
          <a:xfrm>
            <a:off x="622800" y="2301611"/>
            <a:ext cx="5612400" cy="186974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ベースラインアプローチでは、ガイドラインやひな形などの資料を参考に対策基準、実施手順を作成します。次のページから、以下の資料をもとに対策基準、実施手順を作成する流れを説明します。</a:t>
            </a: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IPA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「中小企業の情報セキュリティ対策ガイドライン第</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3.1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版」</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NISC</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「インターネットの安全・安心ハンドブック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Ver.5.0</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総務省「テレワークセキュリティガイドライン第</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版」</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IPA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「中小企業のためのクラウドサービス安全利用の手引き」</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IPA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「情報セキュリティ関連規程」</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各資料の概要は以下の通りです。</a:t>
            </a:r>
          </a:p>
        </p:txBody>
      </p:sp>
      <p:sp>
        <p:nvSpPr>
          <p:cNvPr id="9" name="テキスト プレースホルダー 3">
            <a:extLst>
              <a:ext uri="{FF2B5EF4-FFF2-40B4-BE49-F238E27FC236}">
                <a16:creationId xmlns:a16="http://schemas.microsoft.com/office/drawing/2014/main" id="{0CF294FD-B2E7-8736-E4B4-CA545FC7CD75}"/>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LV.2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ベースラインアプローチ（</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1/8</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graphicFrame>
        <p:nvGraphicFramePr>
          <p:cNvPr id="12" name="表 11">
            <a:extLst>
              <a:ext uri="{FF2B5EF4-FFF2-40B4-BE49-F238E27FC236}">
                <a16:creationId xmlns:a16="http://schemas.microsoft.com/office/drawing/2014/main" id="{FF2C50E7-1628-57AF-ED42-339A59242ACC}"/>
              </a:ext>
            </a:extLst>
          </p:cNvPr>
          <p:cNvGraphicFramePr>
            <a:graphicFrameLocks noGrp="1"/>
          </p:cNvGraphicFramePr>
          <p:nvPr/>
        </p:nvGraphicFramePr>
        <p:xfrm>
          <a:off x="622800" y="4130665"/>
          <a:ext cx="5612400" cy="52349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759943404"/>
                    </a:ext>
                  </a:extLst>
                </a:gridCol>
              </a:tblGrid>
              <a:tr h="0">
                <a:tc>
                  <a:txBody>
                    <a:bodyPr/>
                    <a:lstStyle/>
                    <a:p>
                      <a:pPr marL="0" indent="0">
                        <a:buFont typeface="Arial" panose="020B0604020202020204" pitchFamily="34" charset="0"/>
                        <a:buNone/>
                      </a:pPr>
                      <a:r>
                        <a:rPr kumimoji="1" lang="en-US" altLang="ja-JP" sz="1050">
                          <a:latin typeface="+mn-ea"/>
                        </a:rPr>
                        <a:t>IPA</a:t>
                      </a:r>
                      <a:r>
                        <a:rPr kumimoji="1" lang="ja-JP" altLang="en-US" sz="1050">
                          <a:latin typeface="+mn-ea"/>
                        </a:rPr>
                        <a:t>「中小企業の情報セキュリティ対策ガイドライン第</a:t>
                      </a:r>
                      <a:r>
                        <a:rPr kumimoji="1" lang="en-US" altLang="ja-JP" sz="1050">
                          <a:latin typeface="+mn-ea"/>
                        </a:rPr>
                        <a:t>3.1</a:t>
                      </a:r>
                      <a:r>
                        <a:rPr kumimoji="1" lang="ja-JP" altLang="en-US" sz="1050">
                          <a:latin typeface="+mn-ea"/>
                        </a:rPr>
                        <a:t>版」</a:t>
                      </a:r>
                      <a:endParaRPr kumimoji="1" lang="en-US" altLang="ja-JP" sz="1050">
                        <a:latin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433758085"/>
                  </a:ext>
                </a:extLst>
              </a:tr>
              <a:tr h="0">
                <a:tc>
                  <a:txBody>
                    <a:bodyPr/>
                    <a:lstStyle/>
                    <a:p>
                      <a:pPr marL="0" indent="0">
                        <a:buFont typeface="Arial" panose="020B0604020202020204" pitchFamily="34" charset="0"/>
                        <a:buNone/>
                      </a:pPr>
                      <a:r>
                        <a:rPr kumimoji="1" lang="ja-JP" altLang="en-US" sz="1050" b="0" i="0" kern="1200">
                          <a:solidFill>
                            <a:schemeClr val="dk1"/>
                          </a:solidFill>
                          <a:effectLst/>
                          <a:latin typeface="+mn-lt"/>
                          <a:ea typeface="+mn-ea"/>
                          <a:cs typeface="+mn-cs"/>
                        </a:rPr>
                        <a:t>　「中小企業の情報セキュリティ対策ガイドライン」は、情報セキュリティ対策に取組む際の、（</a:t>
                      </a:r>
                      <a:r>
                        <a:rPr kumimoji="1" lang="en-US" altLang="ja-JP" sz="1050" b="0" i="0" kern="1200">
                          <a:solidFill>
                            <a:schemeClr val="dk1"/>
                          </a:solidFill>
                          <a:effectLst/>
                          <a:latin typeface="+mn-lt"/>
                          <a:ea typeface="+mn-ea"/>
                          <a:cs typeface="+mn-cs"/>
                        </a:rPr>
                        <a:t>1</a:t>
                      </a:r>
                      <a:r>
                        <a:rPr kumimoji="1" lang="ja-JP" altLang="en-US" sz="1050" b="0" i="0" kern="1200">
                          <a:solidFill>
                            <a:schemeClr val="dk1"/>
                          </a:solidFill>
                          <a:effectLst/>
                          <a:latin typeface="+mn-lt"/>
                          <a:ea typeface="+mn-ea"/>
                          <a:cs typeface="+mn-cs"/>
                        </a:rPr>
                        <a:t>）経営者が認識し実施すべき指針、（</a:t>
                      </a:r>
                      <a:r>
                        <a:rPr kumimoji="1" lang="en-US" altLang="ja-JP" sz="1050" b="0" i="0" kern="1200">
                          <a:solidFill>
                            <a:schemeClr val="dk1"/>
                          </a:solidFill>
                          <a:effectLst/>
                          <a:latin typeface="+mn-lt"/>
                          <a:ea typeface="+mn-ea"/>
                          <a:cs typeface="+mn-cs"/>
                        </a:rPr>
                        <a:t>2</a:t>
                      </a:r>
                      <a:r>
                        <a:rPr kumimoji="1" lang="ja-JP" altLang="en-US" sz="1050" b="0" i="0" kern="1200">
                          <a:solidFill>
                            <a:schemeClr val="dk1"/>
                          </a:solidFill>
                          <a:effectLst/>
                          <a:latin typeface="+mn-lt"/>
                          <a:ea typeface="+mn-ea"/>
                          <a:cs typeface="+mn-cs"/>
                        </a:rPr>
                        <a:t>）社内において対策を実践する際の手順や手法をまとめたものです。経営者編と実践編で構成されており、中小企業の利用を想定しています。付録の「</a:t>
                      </a:r>
                      <a:r>
                        <a:rPr kumimoji="1" lang="en-US" altLang="ja-JP" sz="1050" b="0" i="0" kern="1200">
                          <a:solidFill>
                            <a:schemeClr val="dk1"/>
                          </a:solidFill>
                          <a:effectLst/>
                          <a:latin typeface="+mn-lt"/>
                          <a:ea typeface="+mn-ea"/>
                          <a:cs typeface="+mn-cs"/>
                        </a:rPr>
                        <a:t>5</a:t>
                      </a:r>
                      <a:r>
                        <a:rPr kumimoji="1" lang="ja-JP" altLang="en-US" sz="1050" b="0" i="0" kern="1200">
                          <a:solidFill>
                            <a:schemeClr val="dk1"/>
                          </a:solidFill>
                          <a:effectLst/>
                          <a:latin typeface="+mn-lt"/>
                          <a:ea typeface="+mn-ea"/>
                          <a:cs typeface="+mn-cs"/>
                        </a:rPr>
                        <a:t>分でできる！情報セキュリティ自社診断」や「情報セキュリティハンドブック（ひな形）」を活用することで、対策基準、実施手順を策定できます。</a:t>
                      </a: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59742933"/>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050" b="1">
                          <a:solidFill>
                            <a:schemeClr val="bg1"/>
                          </a:solidFill>
                          <a:latin typeface="+mn-ea"/>
                        </a:rPr>
                        <a:t>NISC</a:t>
                      </a:r>
                      <a:r>
                        <a:rPr kumimoji="1" lang="ja-JP" altLang="en-US" sz="1050" b="1">
                          <a:solidFill>
                            <a:schemeClr val="bg1"/>
                          </a:solidFill>
                          <a:latin typeface="+mn-ea"/>
                        </a:rPr>
                        <a:t>「インターネットの安全・安心ハンドブック</a:t>
                      </a:r>
                      <a:r>
                        <a:rPr kumimoji="1" lang="en-US" altLang="ja-JP" sz="1050" b="1">
                          <a:solidFill>
                            <a:schemeClr val="bg1"/>
                          </a:solidFill>
                          <a:latin typeface="+mn-ea"/>
                        </a:rPr>
                        <a:t>Ver.5.0</a:t>
                      </a:r>
                      <a:r>
                        <a:rPr kumimoji="1" lang="ja-JP" altLang="en-US" sz="1050" b="1">
                          <a:solidFill>
                            <a:schemeClr val="bg1"/>
                          </a:solidFill>
                          <a:latin typeface="+mn-ea"/>
                        </a:rPr>
                        <a:t>」</a:t>
                      </a:r>
                      <a:endParaRPr kumimoji="1" lang="en-US" altLang="ja-JP" sz="1050" b="1">
                        <a:solidFill>
                          <a:schemeClr val="bg1"/>
                        </a:solidFill>
                        <a:latin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575890101"/>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a:t>　「インターネットの安全・安心ハンドブック」は、サイバーセキュリティに関する基本的な知識を、身近な具体例を取り上げながら説明したものです。子供やシニアの方など、インターネットの一般利用者だけでなく、中小企業なども活用できます。中小組織向けにある「インターネットの安全・安心ハンドブック</a:t>
                      </a:r>
                      <a:r>
                        <a:rPr kumimoji="1" lang="en-US" altLang="ja-JP" sz="1050"/>
                        <a:t>Ver 5.00</a:t>
                      </a:r>
                      <a:r>
                        <a:rPr kumimoji="1" lang="ja-JP" altLang="en-US" sz="1050"/>
                        <a:t>＜中小組織向け抜粋版＞」を活用することで、対策基準、実施手順を策定できます。</a:t>
                      </a: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4305464"/>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1">
                          <a:solidFill>
                            <a:schemeClr val="bg1"/>
                          </a:solidFill>
                          <a:latin typeface="+mn-ea"/>
                        </a:rPr>
                        <a:t>総務省「テレワークセキュリティガイドライン第</a:t>
                      </a:r>
                      <a:r>
                        <a:rPr kumimoji="1" lang="en-US" altLang="ja-JP" sz="1050" b="1">
                          <a:solidFill>
                            <a:schemeClr val="bg1"/>
                          </a:solidFill>
                          <a:latin typeface="+mn-ea"/>
                        </a:rPr>
                        <a:t>5</a:t>
                      </a:r>
                      <a:r>
                        <a:rPr kumimoji="1" lang="ja-JP" altLang="en-US" sz="1050" b="1">
                          <a:solidFill>
                            <a:schemeClr val="bg1"/>
                          </a:solidFill>
                          <a:latin typeface="+mn-ea"/>
                        </a:rPr>
                        <a:t>版」</a:t>
                      </a:r>
                      <a:endParaRPr kumimoji="1" lang="en-US" altLang="ja-JP" sz="1050" b="1">
                        <a:solidFill>
                          <a:schemeClr val="bg1"/>
                        </a:solidFill>
                        <a:latin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075856482"/>
                  </a:ext>
                </a:extLst>
              </a:tr>
              <a:tr h="0">
                <a:tc>
                  <a:txBody>
                    <a:bodyPr/>
                    <a:lstStyle/>
                    <a:p>
                      <a:pPr marL="0" indent="0">
                        <a:buFont typeface="Arial" panose="020B0604020202020204" pitchFamily="34" charset="0"/>
                        <a:buNone/>
                      </a:pPr>
                      <a:r>
                        <a:rPr kumimoji="1" lang="ja-JP" altLang="en-US" sz="1050"/>
                        <a:t>　「テレワークセキュリティガイドライン」は、企業などがテレワークを導入する際のセキュリティ対策についての考え方や対策例を示したものです。テレワークを既に導入している場合は、自社のテレワーク環境がガイドラインに沿ったものであるのか検証できます。テレワークに関する「経営者」、「システム・セキュリティ管理者」、「テレワーク勤務者」の立場からそれぞれのセキュリティ対策について対策基準、実施手順を策定できます。</a:t>
                      </a: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19968774"/>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050" b="1">
                          <a:solidFill>
                            <a:schemeClr val="bg1"/>
                          </a:solidFill>
                          <a:latin typeface="+mn-ea"/>
                        </a:rPr>
                        <a:t>IPA</a:t>
                      </a:r>
                      <a:r>
                        <a:rPr kumimoji="1" lang="ja-JP" altLang="en-US" sz="1050" b="1">
                          <a:solidFill>
                            <a:schemeClr val="bg1"/>
                          </a:solidFill>
                          <a:latin typeface="+mn-ea"/>
                        </a:rPr>
                        <a:t>「中小企業のためのクラウドサービス安全利用の手引き」</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358076498"/>
                  </a:ext>
                </a:extLst>
              </a:tr>
              <a:tr h="0">
                <a:tc>
                  <a:txBody>
                    <a:bodyPr/>
                    <a:lstStyle/>
                    <a:p>
                      <a:pPr marL="0" indent="0">
                        <a:buFont typeface="Arial" panose="020B0604020202020204" pitchFamily="34" charset="0"/>
                        <a:buNone/>
                      </a:pPr>
                      <a:r>
                        <a:rPr kumimoji="1" lang="ja-JP" altLang="en-US" sz="1050" b="0">
                          <a:solidFill>
                            <a:schemeClr val="tx1"/>
                          </a:solidFill>
                          <a:latin typeface="+mn-ea"/>
                          <a:ea typeface="+mn-ea"/>
                        </a:rPr>
                        <a:t>　「中小企業のためのクラウドサービス安全利用の手引き」は、</a:t>
                      </a:r>
                      <a:r>
                        <a:rPr kumimoji="1" lang="ja-JP" altLang="en-US" sz="1050">
                          <a:latin typeface="+mn-ea"/>
                        </a:rPr>
                        <a:t>中小企業の情報セキュリティ対策ガイドラインの付録資料です。クラウドサービスを安全に利用するための手引きが記載されています。「クラウドサービス安全利用チェックシート」と「解説編」を参考にすることで、クラウドサービス利用に関する対策基準、実施手順を策定できます。</a:t>
                      </a: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63661016"/>
                  </a:ext>
                </a:extLst>
              </a:tr>
              <a:tr h="0">
                <a:tc>
                  <a:txBody>
                    <a:bodyPr/>
                    <a:lstStyle/>
                    <a:p>
                      <a:pPr marL="0" indent="0">
                        <a:buFont typeface="Arial" panose="020B0604020202020204" pitchFamily="34" charset="0"/>
                        <a:buNone/>
                      </a:pPr>
                      <a:r>
                        <a:rPr kumimoji="1" lang="en-US" altLang="ja-JP" sz="1050" b="1">
                          <a:solidFill>
                            <a:schemeClr val="bg1"/>
                          </a:solidFill>
                          <a:latin typeface="+mn-ea"/>
                          <a:ea typeface="+mn-ea"/>
                        </a:rPr>
                        <a:t>IPA</a:t>
                      </a:r>
                      <a:r>
                        <a:rPr kumimoji="1" lang="ja-JP" altLang="en-US" sz="1050" b="1">
                          <a:solidFill>
                            <a:schemeClr val="bg1"/>
                          </a:solidFill>
                          <a:latin typeface="+mn-ea"/>
                          <a:ea typeface="+mn-ea"/>
                        </a:rPr>
                        <a:t>「情報セキュリティ関連規程」</a:t>
                      </a:r>
                      <a:endParaRPr kumimoji="1" lang="en-US" altLang="ja-JP" sz="105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92625914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a:solidFill>
                            <a:schemeClr val="tx1"/>
                          </a:solidFill>
                          <a:latin typeface="+mn-ea"/>
                          <a:ea typeface="+mn-ea"/>
                        </a:rPr>
                        <a:t>　「情報セキュリティ関連規程」は、自社に適した規程を作成するためのひな形です。ひな形に修正を加えることで、対策基準、実施手順を策定します。</a:t>
                      </a:r>
                      <a:r>
                        <a:rPr kumimoji="1" lang="en-US" altLang="ja-JP" sz="1050" b="0">
                          <a:solidFill>
                            <a:schemeClr val="tx1"/>
                          </a:solidFill>
                          <a:latin typeface="+mn-ea"/>
                          <a:ea typeface="+mn-ea"/>
                        </a:rPr>
                        <a:t>1</a:t>
                      </a:r>
                      <a:r>
                        <a:rPr kumimoji="1" lang="ja-JP" altLang="en-US" sz="1050" b="0">
                          <a:solidFill>
                            <a:schemeClr val="tx1"/>
                          </a:solidFill>
                          <a:latin typeface="+mn-ea"/>
                          <a:ea typeface="+mn-ea"/>
                        </a:rPr>
                        <a:t>から文書化する必要がないため、効率的に策定できます。</a:t>
                      </a: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94111356"/>
                  </a:ext>
                </a:extLst>
              </a:tr>
            </a:tbl>
          </a:graphicData>
        </a:graphic>
      </p:graphicFrame>
      <p:sp>
        <p:nvSpPr>
          <p:cNvPr id="20" name="楕円 19">
            <a:extLst>
              <a:ext uri="{FF2B5EF4-FFF2-40B4-BE49-F238E27FC236}">
                <a16:creationId xmlns:a16="http://schemas.microsoft.com/office/drawing/2014/main" id="{73FEBD01-9DEA-1080-99B3-1D76ECE42444}"/>
              </a:ext>
            </a:extLst>
          </p:cNvPr>
          <p:cNvSpPr/>
          <p:nvPr/>
        </p:nvSpPr>
        <p:spPr>
          <a:xfrm>
            <a:off x="5965200" y="3808909"/>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6" name="図 5">
            <a:extLst>
              <a:ext uri="{FF2B5EF4-FFF2-40B4-BE49-F238E27FC236}">
                <a16:creationId xmlns:a16="http://schemas.microsoft.com/office/drawing/2014/main" id="{4B2750CF-1888-4CA3-3100-8498331E5CD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55406" y="3899115"/>
            <a:ext cx="359588" cy="359588"/>
          </a:xfrm>
          <a:prstGeom prst="rect">
            <a:avLst/>
          </a:prstGeom>
        </p:spPr>
      </p:pic>
      <p:sp>
        <p:nvSpPr>
          <p:cNvPr id="11" name="テキスト プレースホルダー 1">
            <a:extLst>
              <a:ext uri="{FF2B5EF4-FFF2-40B4-BE49-F238E27FC236}">
                <a16:creationId xmlns:a16="http://schemas.microsoft.com/office/drawing/2014/main" id="{3B84B7EF-1236-D847-1000-3EE8B6854FF1}"/>
              </a:ext>
            </a:extLst>
          </p:cNvPr>
          <p:cNvSpPr>
            <a:spLocks noGrp="1"/>
          </p:cNvSpPr>
          <p:nvPr>
            <p:ph type="body" sz="quarter" idx="25"/>
          </p:nvPr>
        </p:nvSpPr>
        <p:spPr>
          <a:xfrm>
            <a:off x="619200" y="835200"/>
            <a:ext cx="6238800" cy="417600"/>
          </a:xfrm>
        </p:spPr>
        <p:txBody>
          <a:bodyPr/>
          <a:lstStyle/>
          <a:p>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12</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具体的手順の作成（</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LV.1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クイックアプローチ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/LV.2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ベースラインアプローチ）</a:t>
            </a:r>
            <a:b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lang="en-US" altLang="ja-JP" sz="1100" u="none" strike="noStrike">
                <a:solidFill>
                  <a:schemeClr val="tx1"/>
                </a:solidFill>
                <a:effectLst/>
                <a:latin typeface="+mn-ea"/>
                <a:ea typeface="+mn-ea"/>
              </a:rPr>
              <a:t>12-3. 【LV.2 </a:t>
            </a:r>
            <a:r>
              <a:rPr lang="ja-JP" altLang="en-US" sz="1100" u="none" strike="noStrike">
                <a:solidFill>
                  <a:schemeClr val="tx1"/>
                </a:solidFill>
                <a:effectLst/>
                <a:latin typeface="+mn-ea"/>
                <a:ea typeface="+mn-ea"/>
              </a:rPr>
              <a:t>ベースラインアプローチ</a:t>
            </a:r>
            <a:r>
              <a:rPr lang="en-US" altLang="ja-JP" sz="1100" u="none" strike="noStrike">
                <a:solidFill>
                  <a:schemeClr val="tx1"/>
                </a:solidFill>
                <a:effectLst/>
                <a:latin typeface="+mn-ea"/>
                <a:ea typeface="+mn-ea"/>
              </a:rPr>
              <a:t>】</a:t>
            </a:r>
            <a:r>
              <a:rPr lang="ja-JP" altLang="en-US" sz="1100" u="none" strike="noStrike">
                <a:solidFill>
                  <a:schemeClr val="tx1"/>
                </a:solidFill>
                <a:effectLst/>
                <a:latin typeface="+mn-ea"/>
                <a:ea typeface="+mn-ea"/>
              </a:rPr>
              <a:t>ガイドラインを参考とした実施手順</a:t>
            </a:r>
          </a:p>
        </p:txBody>
      </p:sp>
    </p:spTree>
    <p:extLst>
      <p:ext uri="{BB962C8B-B14F-4D97-AF65-F5344CB8AC3E}">
        <p14:creationId xmlns:p14="http://schemas.microsoft.com/office/powerpoint/2010/main" val="3672648161"/>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763E4066-52EF-63D9-2522-2069D991F5B8}"/>
              </a:ext>
            </a:extLst>
          </p:cNvPr>
          <p:cNvSpPr>
            <a:spLocks noGrp="1"/>
          </p:cNvSpPr>
          <p:nvPr>
            <p:ph type="body" sz="quarter" idx="14"/>
          </p:nvPr>
        </p:nvSpPr>
        <p:spPr/>
        <p:txBody>
          <a:bodyPr/>
          <a:lstStyle/>
          <a:p>
            <a:r>
              <a:rPr kumimoji="1" lang="en-US" altLang="ja-JP"/>
              <a:t>12-3-1. </a:t>
            </a:r>
            <a:r>
              <a:rPr kumimoji="1" lang="ja-JP" altLang="en-US"/>
              <a:t>情報セキュリティ対策ガイドラインの活用</a:t>
            </a:r>
          </a:p>
        </p:txBody>
      </p:sp>
      <p:sp>
        <p:nvSpPr>
          <p:cNvPr id="5" name="スライド番号プレースホルダー 4">
            <a:extLst>
              <a:ext uri="{FF2B5EF4-FFF2-40B4-BE49-F238E27FC236}">
                <a16:creationId xmlns:a16="http://schemas.microsoft.com/office/drawing/2014/main" id="{B98E9CDB-DB10-7F9A-DD05-A8603114B87D}"/>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8" name="表 10">
            <a:extLst>
              <a:ext uri="{FF2B5EF4-FFF2-40B4-BE49-F238E27FC236}">
                <a16:creationId xmlns:a16="http://schemas.microsoft.com/office/drawing/2014/main" id="{76E63B1D-59F8-D743-33AB-01C79FEF31A4}"/>
              </a:ext>
            </a:extLst>
          </p:cNvPr>
          <p:cNvGraphicFramePr>
            <a:graphicFrameLocks noGrp="1"/>
          </p:cNvGraphicFramePr>
          <p:nvPr/>
        </p:nvGraphicFramePr>
        <p:xfrm>
          <a:off x="622800" y="8912273"/>
          <a:ext cx="5612400" cy="502920"/>
        </p:xfrm>
        <a:graphic>
          <a:graphicData uri="http://schemas.openxmlformats.org/drawingml/2006/table">
            <a:tbl>
              <a:tblPr firstRow="1" bandRow="1">
                <a:tableStyleId>{5C22544A-7EE6-4342-B048-85BDC9FD1C3A}</a:tableStyleId>
              </a:tblPr>
              <a:tblGrid>
                <a:gridCol w="2193634">
                  <a:extLst>
                    <a:ext uri="{9D8B030D-6E8A-4147-A177-3AD203B41FA5}">
                      <a16:colId xmlns:a16="http://schemas.microsoft.com/office/drawing/2014/main" val="727053212"/>
                    </a:ext>
                  </a:extLst>
                </a:gridCol>
                <a:gridCol w="3418766">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mn-ea"/>
                          <a:ea typeface="+mn-ea"/>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500" b="0">
                          <a:solidFill>
                            <a:sysClr val="windowText" lastClr="000000"/>
                          </a:solidFill>
                          <a:latin typeface="+mn-ea"/>
                          <a:ea typeface="+mn-ea"/>
                        </a:rPr>
                        <a:t>中小企業の情報セキュリティ対策ガイドライン第</a:t>
                      </a:r>
                      <a:r>
                        <a:rPr kumimoji="1" lang="en-US" altLang="ja-JP" sz="500" b="0">
                          <a:solidFill>
                            <a:sysClr val="windowText" lastClr="000000"/>
                          </a:solidFill>
                          <a:latin typeface="+mn-ea"/>
                          <a:ea typeface="+mn-ea"/>
                        </a:rPr>
                        <a:t>3.1</a:t>
                      </a:r>
                      <a:r>
                        <a:rPr kumimoji="1" lang="ja-JP" altLang="en-US" sz="500" b="0">
                          <a:solidFill>
                            <a:sysClr val="windowText" lastClr="000000"/>
                          </a:solidFill>
                          <a:latin typeface="+mn-ea"/>
                          <a:ea typeface="+mn-ea"/>
                        </a:rPr>
                        <a:t>版</a:t>
                      </a:r>
                      <a:endParaRPr kumimoji="1" lang="en-US" altLang="ja-JP" sz="500" b="0">
                        <a:solidFill>
                          <a:sysClr val="windowText" lastClr="000000"/>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3"/>
                        </a:rPr>
                        <a:t>https://www.ipa.go.jp/security/guide/sme/about.html</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a:solidFill>
                            <a:sysClr val="windowText" lastClr="000000"/>
                          </a:solidFill>
                          <a:latin typeface="+mn-ea"/>
                          <a:ea typeface="+mn-ea"/>
                        </a:rPr>
                        <a:t>5</a:t>
                      </a:r>
                      <a:r>
                        <a:rPr kumimoji="1" lang="ja-JP" altLang="en-US" sz="500" b="0">
                          <a:solidFill>
                            <a:sysClr val="windowText" lastClr="000000"/>
                          </a:solidFill>
                          <a:latin typeface="+mn-ea"/>
                          <a:ea typeface="+mn-ea"/>
                        </a:rPr>
                        <a:t>分でできる！情報セキュリティ自社診断</a:t>
                      </a:r>
                      <a:endParaRPr kumimoji="1" lang="en-US" altLang="ja-JP" sz="500" b="0">
                        <a:solidFill>
                          <a:sysClr val="windowText" lastClr="000000"/>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4"/>
                        </a:rPr>
                        <a:t>https://www.ipa.go.jp/security/guide/sme/ug65p90000019cbk-att/000055848.pdf</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42337212"/>
                  </a:ext>
                </a:extLst>
              </a:tr>
            </a:tbl>
          </a:graphicData>
        </a:graphic>
      </p:graphicFrame>
      <p:sp>
        <p:nvSpPr>
          <p:cNvPr id="14" name="テキスト プレースホルダー 3">
            <a:extLst>
              <a:ext uri="{FF2B5EF4-FFF2-40B4-BE49-F238E27FC236}">
                <a16:creationId xmlns:a16="http://schemas.microsoft.com/office/drawing/2014/main" id="{B61016AE-DD13-9FAD-AE3C-6B47EDE7D44F}"/>
              </a:ext>
            </a:extLst>
          </p:cNvPr>
          <p:cNvSpPr>
            <a:spLocks noGrp="1"/>
          </p:cNvSpPr>
          <p:nvPr>
            <p:ph type="body" sz="quarter" idx="16"/>
          </p:nvPr>
        </p:nvSpPr>
        <p:spPr>
          <a:xfrm>
            <a:off x="622800" y="2280597"/>
            <a:ext cx="5612400" cy="264962"/>
          </a:xfrm>
        </p:spPr>
        <p:txBody>
          <a:bodyPr/>
          <a:lstStyle/>
          <a:p>
            <a:r>
              <a:rPr kumimoji="1" lang="en-US" altLang="ja-JP" sz="1100">
                <a:solidFill>
                  <a:schemeClr val="tx1"/>
                </a:solidFill>
              </a:rPr>
              <a:t>IPA</a:t>
            </a:r>
            <a:r>
              <a:rPr kumimoji="1" lang="ja-JP" altLang="en-US" sz="1100">
                <a:solidFill>
                  <a:schemeClr val="tx1"/>
                </a:solidFill>
              </a:rPr>
              <a:t>「中小企業の情報セキュリティ対策ガイドライン第</a:t>
            </a:r>
            <a:r>
              <a:rPr kumimoji="1" lang="en-US" altLang="ja-JP" sz="1100">
                <a:solidFill>
                  <a:schemeClr val="tx1"/>
                </a:solidFill>
              </a:rPr>
              <a:t>3.1</a:t>
            </a:r>
            <a:r>
              <a:rPr kumimoji="1" lang="ja-JP" altLang="en-US" sz="1100">
                <a:solidFill>
                  <a:schemeClr val="tx1"/>
                </a:solidFill>
              </a:rPr>
              <a:t>版」の活用</a:t>
            </a:r>
            <a:endParaRPr kumimoji="1" lang="ja-JP" altLang="en-US" sz="1100" b="0">
              <a:solidFill>
                <a:schemeClr val="tx1"/>
              </a:solidFill>
            </a:endParaRPr>
          </a:p>
        </p:txBody>
      </p:sp>
      <p:sp>
        <p:nvSpPr>
          <p:cNvPr id="16" name="テキスト ボックス 15">
            <a:extLst>
              <a:ext uri="{FF2B5EF4-FFF2-40B4-BE49-F238E27FC236}">
                <a16:creationId xmlns:a16="http://schemas.microsoft.com/office/drawing/2014/main" id="{B6EF30C0-81F4-0EFA-5E55-03A763202107}"/>
              </a:ext>
            </a:extLst>
          </p:cNvPr>
          <p:cNvSpPr txBox="1"/>
          <p:nvPr/>
        </p:nvSpPr>
        <p:spPr>
          <a:xfrm>
            <a:off x="619200" y="3330052"/>
            <a:ext cx="5612400" cy="138499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本ガイドラインは、情報セキュリティに関する組織的な取組を行う際に活用できます。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本ガイドラインをもとに実施手順を策定する際は、</a:t>
            </a:r>
            <a:r>
              <a:rPr kumimoji="0" lang="ja-JP" altLang="en-US" sz="1050" b="0" i="0" u="none" strike="noStrike" kern="1200" cap="none" spc="0" normalizeH="0" baseline="0" noProof="0" dirty="0">
                <a:ln>
                  <a:noFill/>
                </a:ln>
                <a:solidFill>
                  <a:srgbClr val="333333"/>
                </a:solidFill>
                <a:effectLst/>
                <a:uLnTx/>
                <a:uFillTx/>
                <a:latin typeface="メイリオ"/>
                <a:ea typeface="メイリオ"/>
                <a:cs typeface="+mn-cs"/>
              </a:rPr>
              <a:t>「</a:t>
            </a:r>
            <a:r>
              <a:rPr kumimoji="0" lang="en-US" altLang="ja-JP" sz="1050" b="0" i="0" u="none" strike="noStrike" kern="1200" cap="none" spc="0" normalizeH="0" baseline="0" noProof="0" dirty="0">
                <a:ln>
                  <a:noFill/>
                </a:ln>
                <a:solidFill>
                  <a:srgbClr val="333333"/>
                </a:solidFill>
                <a:effectLst/>
                <a:uLnTx/>
                <a:uFillTx/>
                <a:latin typeface="メイリオ"/>
                <a:ea typeface="メイリオ"/>
                <a:cs typeface="+mn-cs"/>
              </a:rPr>
              <a:t>1. </a:t>
            </a:r>
            <a:r>
              <a:rPr kumimoji="0" lang="ja-JP" altLang="en-US" sz="1050" b="0" i="0" u="none" strike="noStrike" kern="1200" cap="none" spc="0" normalizeH="0" baseline="0" noProof="0" dirty="0">
                <a:ln>
                  <a:noFill/>
                </a:ln>
                <a:solidFill>
                  <a:srgbClr val="333333"/>
                </a:solidFill>
                <a:effectLst/>
                <a:uLnTx/>
                <a:uFillTx/>
                <a:latin typeface="メイリオ"/>
                <a:ea typeface="メイリオ"/>
                <a:cs typeface="+mn-cs"/>
              </a:rPr>
              <a:t>実施状況の把握」「</a:t>
            </a:r>
            <a:r>
              <a:rPr kumimoji="0" lang="en-US" altLang="ja-JP" sz="1050" b="0" i="0" u="none" strike="noStrike" kern="1200" cap="none" spc="0" normalizeH="0" baseline="0" noProof="0" dirty="0">
                <a:ln>
                  <a:noFill/>
                </a:ln>
                <a:solidFill>
                  <a:srgbClr val="333333"/>
                </a:solidFill>
                <a:effectLst/>
                <a:uLnTx/>
                <a:uFillTx/>
                <a:latin typeface="メイリオ"/>
                <a:ea typeface="メイリオ"/>
                <a:cs typeface="+mn-cs"/>
              </a:rPr>
              <a:t>2. </a:t>
            </a:r>
            <a:r>
              <a:rPr kumimoji="0" lang="ja-JP" altLang="en-US" sz="1050" b="0" i="0" u="none" strike="noStrike" kern="1200" cap="none" spc="0" normalizeH="0" baseline="0" noProof="0" dirty="0">
                <a:ln>
                  <a:noFill/>
                </a:ln>
                <a:solidFill>
                  <a:srgbClr val="333333"/>
                </a:solidFill>
                <a:effectLst/>
                <a:uLnTx/>
                <a:uFillTx/>
                <a:latin typeface="メイリオ"/>
                <a:ea typeface="メイリオ"/>
                <a:cs typeface="+mn-cs"/>
              </a:rPr>
              <a:t>対策の決定と周知」の手順で策定します。</a:t>
            </a:r>
            <a:endParaRPr kumimoji="0" lang="en-US" altLang="ja-JP" sz="1050" b="0" i="0" u="none" strike="noStrike" kern="1200" cap="none" spc="0" normalizeH="0" baseline="0" noProof="0" dirty="0">
              <a:ln>
                <a:noFill/>
              </a:ln>
              <a:solidFill>
                <a:srgbClr val="333333"/>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050" b="1"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050" b="1" i="0" u="none" strike="noStrike" kern="1200" cap="none" spc="0" normalizeH="0" baseline="0" noProof="0" dirty="0">
                <a:ln>
                  <a:noFill/>
                </a:ln>
                <a:solidFill>
                  <a:srgbClr val="333333"/>
                </a:solidFill>
                <a:effectLst/>
                <a:uLnTx/>
                <a:uFillTx/>
                <a:latin typeface="メイリオ"/>
                <a:ea typeface="メイリオ"/>
                <a:cs typeface="+mn-cs"/>
              </a:rPr>
              <a:t>1. </a:t>
            </a:r>
            <a:r>
              <a:rPr kumimoji="0" lang="ja-JP" altLang="en-US" sz="1050" b="1" i="0" u="none" strike="noStrike" kern="1200" cap="none" spc="0" normalizeH="0" baseline="0" noProof="0" dirty="0">
                <a:ln>
                  <a:noFill/>
                </a:ln>
                <a:solidFill>
                  <a:srgbClr val="333333"/>
                </a:solidFill>
                <a:effectLst/>
                <a:uLnTx/>
                <a:uFillTx/>
                <a:latin typeface="メイリオ"/>
                <a:ea typeface="メイリオ"/>
                <a:cs typeface="+mn-cs"/>
              </a:rPr>
              <a:t>実施状況の把握</a:t>
            </a:r>
            <a:br>
              <a:rPr kumimoji="0" lang="en-US" altLang="ja-JP" sz="1050" b="0" i="0" u="none" strike="noStrike" kern="1200" cap="none" spc="0" normalizeH="0" baseline="0" noProof="0" dirty="0">
                <a:ln>
                  <a:noFill/>
                </a:ln>
                <a:solidFill>
                  <a:srgbClr val="333333"/>
                </a:solidFill>
                <a:effectLst/>
                <a:uLnTx/>
                <a:uFillTx/>
                <a:latin typeface="メイリオ"/>
                <a:ea typeface="メイリオ"/>
                <a:cs typeface="+mn-cs"/>
              </a:rPr>
            </a:br>
            <a:r>
              <a:rPr kumimoji="0"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0" lang="en-US" altLang="ja-JP" sz="1050" b="0" i="0" u="none" strike="noStrike" kern="1200" cap="none" spc="0" normalizeH="0" baseline="0" noProof="0" dirty="0">
                <a:ln>
                  <a:noFill/>
                </a:ln>
                <a:solidFill>
                  <a:prstClr val="black"/>
                </a:solidFill>
                <a:effectLst/>
                <a:uLnTx/>
                <a:uFillTx/>
                <a:latin typeface="メイリオ"/>
                <a:ea typeface="メイリオ"/>
                <a:cs typeface="+mn-cs"/>
              </a:rPr>
              <a:t>5</a:t>
            </a:r>
            <a:r>
              <a:rPr kumimoji="0" lang="ja-JP" altLang="en-US" sz="1050" b="0" i="0" u="none" strike="noStrike" kern="1200" cap="none" spc="0" normalizeH="0" baseline="0" noProof="0" dirty="0">
                <a:ln>
                  <a:noFill/>
                </a:ln>
                <a:solidFill>
                  <a:prstClr val="black"/>
                </a:solidFill>
                <a:effectLst/>
                <a:uLnTx/>
                <a:uFillTx/>
                <a:latin typeface="メイリオ"/>
                <a:ea typeface="メイリオ"/>
                <a:cs typeface="+mn-cs"/>
              </a:rPr>
              <a:t>分でできる！情報セキュリティ自社診断」を利用し、現在の情報セキュリティ対策の実施状況を把握します。合計</a:t>
            </a:r>
            <a:r>
              <a:rPr kumimoji="0" lang="en-US" altLang="ja-JP" sz="1050" b="0" i="0" u="none" strike="noStrike" kern="1200" cap="none" spc="0" normalizeH="0" baseline="0" noProof="0" dirty="0">
                <a:ln>
                  <a:noFill/>
                </a:ln>
                <a:solidFill>
                  <a:prstClr val="black"/>
                </a:solidFill>
                <a:effectLst/>
                <a:uLnTx/>
                <a:uFillTx/>
                <a:latin typeface="メイリオ"/>
                <a:ea typeface="メイリオ"/>
                <a:cs typeface="+mn-cs"/>
              </a:rPr>
              <a:t>25</a:t>
            </a:r>
            <a:r>
              <a:rPr kumimoji="0" lang="ja-JP" altLang="en-US" sz="1050" b="0" i="0" u="none" strike="noStrike" kern="1200" cap="none" spc="0" normalizeH="0" baseline="0" noProof="0" dirty="0">
                <a:ln>
                  <a:noFill/>
                </a:ln>
                <a:solidFill>
                  <a:prstClr val="black"/>
                </a:solidFill>
                <a:effectLst/>
                <a:uLnTx/>
                <a:uFillTx/>
                <a:latin typeface="メイリオ"/>
                <a:ea typeface="メイリオ"/>
                <a:cs typeface="+mn-cs"/>
              </a:rPr>
              <a:t>問の設問に答えるだけで情報セキュリティ対策の実施状況が把握できます。設問の例（一部抜粋）は以下の通りです。</a:t>
            </a:r>
          </a:p>
        </p:txBody>
      </p:sp>
      <p:sp>
        <p:nvSpPr>
          <p:cNvPr id="21" name="テキスト ボックス 20">
            <a:extLst>
              <a:ext uri="{FF2B5EF4-FFF2-40B4-BE49-F238E27FC236}">
                <a16:creationId xmlns:a16="http://schemas.microsoft.com/office/drawing/2014/main" id="{A50B9DF9-5ACE-F6FF-B773-A5F8EE8CDC94}"/>
              </a:ext>
            </a:extLst>
          </p:cNvPr>
          <p:cNvSpPr txBox="1"/>
          <p:nvPr/>
        </p:nvSpPr>
        <p:spPr>
          <a:xfrm>
            <a:off x="622800" y="7170460"/>
            <a:ext cx="5612400" cy="1708160"/>
          </a:xfrm>
          <a:prstGeom prst="rect">
            <a:avLst/>
          </a:prstGeom>
          <a:noFill/>
          <a:ln>
            <a:no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a:t>
            </a:r>
            <a:r>
              <a:rPr kumimoji="0" lang="en-US" altLang="ja-JP" sz="1050" b="1" i="0" u="none" strike="noStrike" kern="1200" cap="none" spc="0" normalizeH="0" baseline="0" noProof="0">
                <a:ln>
                  <a:noFill/>
                </a:ln>
                <a:solidFill>
                  <a:prstClr val="black"/>
                </a:solidFill>
                <a:effectLst/>
                <a:uLnTx/>
                <a:uFillTx/>
                <a:latin typeface="メイリオ"/>
                <a:ea typeface="メイリオ"/>
                <a:cs typeface="+mn-cs"/>
              </a:rPr>
              <a:t>5</a:t>
            </a: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分でできる！情報セキュリティ自社診断」の使い方</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経営者や情報システム担当者、部門長など情報セキュリティ対策の実施状況が分かる方が、</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25</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問の設問に回答します。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事業所が複数ある、部署数が多いなど、</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1</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人で記入することが難しい場合には、事業所や部署ごとに記入し、責任者・担当者が集計します。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実施状況が分からない場合、各従業員に質問して、回答を総合して記入します。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チェック欄の該当するもの</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1</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つに〇をつけて、「実施している…</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4</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点」「一部実施している…</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2</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点」「実施していない…</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0</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点」「分からない…</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-1</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点」で採点します。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全項目の合計点で、組織全体のセキュリティ対策の実施状況と、回答が「分からない」になっている項目を把握します。</a:t>
            </a:r>
          </a:p>
        </p:txBody>
      </p:sp>
      <p:graphicFrame>
        <p:nvGraphicFramePr>
          <p:cNvPr id="23" name="表 22">
            <a:extLst>
              <a:ext uri="{FF2B5EF4-FFF2-40B4-BE49-F238E27FC236}">
                <a16:creationId xmlns:a16="http://schemas.microsoft.com/office/drawing/2014/main" id="{62B38071-FCC3-B3AF-C2F1-597EB69F2508}"/>
              </a:ext>
            </a:extLst>
          </p:cNvPr>
          <p:cNvGraphicFramePr>
            <a:graphicFrameLocks noGrp="1"/>
          </p:cNvGraphicFramePr>
          <p:nvPr/>
        </p:nvGraphicFramePr>
        <p:xfrm>
          <a:off x="622801" y="4686212"/>
          <a:ext cx="5612399" cy="2164924"/>
        </p:xfrm>
        <a:graphic>
          <a:graphicData uri="http://schemas.openxmlformats.org/drawingml/2006/table">
            <a:tbl>
              <a:tblPr firstRow="1" bandRow="1">
                <a:tableStyleId>{5C22544A-7EE6-4342-B048-85BDC9FD1C3A}</a:tableStyleId>
              </a:tblPr>
              <a:tblGrid>
                <a:gridCol w="720224">
                  <a:extLst>
                    <a:ext uri="{9D8B030D-6E8A-4147-A177-3AD203B41FA5}">
                      <a16:colId xmlns:a16="http://schemas.microsoft.com/office/drawing/2014/main" val="1888259375"/>
                    </a:ext>
                  </a:extLst>
                </a:gridCol>
                <a:gridCol w="352425">
                  <a:extLst>
                    <a:ext uri="{9D8B030D-6E8A-4147-A177-3AD203B41FA5}">
                      <a16:colId xmlns:a16="http://schemas.microsoft.com/office/drawing/2014/main" val="3899334959"/>
                    </a:ext>
                  </a:extLst>
                </a:gridCol>
                <a:gridCol w="2289810">
                  <a:extLst>
                    <a:ext uri="{9D8B030D-6E8A-4147-A177-3AD203B41FA5}">
                      <a16:colId xmlns:a16="http://schemas.microsoft.com/office/drawing/2014/main" val="3302928966"/>
                    </a:ext>
                  </a:extLst>
                </a:gridCol>
                <a:gridCol w="562485">
                  <a:extLst>
                    <a:ext uri="{9D8B030D-6E8A-4147-A177-3AD203B41FA5}">
                      <a16:colId xmlns:a16="http://schemas.microsoft.com/office/drawing/2014/main" val="2347936051"/>
                    </a:ext>
                  </a:extLst>
                </a:gridCol>
                <a:gridCol w="562485">
                  <a:extLst>
                    <a:ext uri="{9D8B030D-6E8A-4147-A177-3AD203B41FA5}">
                      <a16:colId xmlns:a16="http://schemas.microsoft.com/office/drawing/2014/main" val="3061850659"/>
                    </a:ext>
                  </a:extLst>
                </a:gridCol>
                <a:gridCol w="562485">
                  <a:extLst>
                    <a:ext uri="{9D8B030D-6E8A-4147-A177-3AD203B41FA5}">
                      <a16:colId xmlns:a16="http://schemas.microsoft.com/office/drawing/2014/main" val="1288816558"/>
                    </a:ext>
                  </a:extLst>
                </a:gridCol>
                <a:gridCol w="562485">
                  <a:extLst>
                    <a:ext uri="{9D8B030D-6E8A-4147-A177-3AD203B41FA5}">
                      <a16:colId xmlns:a16="http://schemas.microsoft.com/office/drawing/2014/main" val="759943404"/>
                    </a:ext>
                  </a:extLst>
                </a:gridCol>
              </a:tblGrid>
              <a:tr h="174307">
                <a:tc rowSpan="2">
                  <a:txBody>
                    <a:bodyPr/>
                    <a:lstStyle/>
                    <a:p>
                      <a:pPr algn="ctr"/>
                      <a:r>
                        <a:rPr kumimoji="1" lang="ja-JP" altLang="en-US" sz="700" b="1">
                          <a:solidFill>
                            <a:schemeClr val="bg1"/>
                          </a:solidFill>
                          <a:latin typeface="+mn-ea"/>
                          <a:ea typeface="+mn-ea"/>
                        </a:rPr>
                        <a:t>診断項目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rowSpan="2">
                  <a:txBody>
                    <a:bodyPr/>
                    <a:lstStyle/>
                    <a:p>
                      <a:pPr algn="ctr"/>
                      <a:r>
                        <a:rPr kumimoji="1" lang="en-US" altLang="ja-JP" sz="700" b="1">
                          <a:solidFill>
                            <a:schemeClr val="bg1"/>
                          </a:solidFill>
                          <a:latin typeface="+mn-ea"/>
                          <a:ea typeface="+mn-ea"/>
                        </a:rPr>
                        <a:t>No</a:t>
                      </a:r>
                      <a:endParaRPr kumimoji="1" lang="ja-JP" altLang="en-US" sz="700" b="1">
                        <a:solidFill>
                          <a:schemeClr val="bg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rowSpan="2">
                  <a:txBody>
                    <a:bodyPr/>
                    <a:lstStyle/>
                    <a:p>
                      <a:pPr algn="ctr"/>
                      <a:r>
                        <a:rPr kumimoji="1" lang="ja-JP" altLang="en-US" sz="700" b="1">
                          <a:solidFill>
                            <a:schemeClr val="bg1"/>
                          </a:solidFill>
                          <a:latin typeface="+mn-ea"/>
                          <a:ea typeface="+mn-ea"/>
                        </a:rPr>
                        <a:t>診断内容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gridSpan="4">
                  <a:txBody>
                    <a:bodyPr/>
                    <a:lstStyle/>
                    <a:p>
                      <a:pPr algn="ctr"/>
                      <a:r>
                        <a:rPr kumimoji="1" lang="ja-JP" altLang="en-US" sz="700" b="1">
                          <a:solidFill>
                            <a:schemeClr val="bg1"/>
                          </a:solidFill>
                          <a:latin typeface="+mn-ea"/>
                          <a:ea typeface="+mn-ea"/>
                        </a:rPr>
                        <a:t>チェック</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pPr algn="ctr"/>
                      <a:endParaRPr kumimoji="1" lang="ja-JP" altLang="en-US" sz="105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pPr algn="ctr"/>
                      <a:endParaRPr kumimoji="1" lang="ja-JP" altLang="en-US" sz="105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pPr algn="ctr"/>
                      <a:endParaRPr kumimoji="1" lang="ja-JP" altLang="en-US" sz="105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05689591"/>
                  </a:ext>
                </a:extLst>
              </a:tr>
              <a:tr h="210801">
                <a:tc vMerge="1">
                  <a:txBody>
                    <a:bodyPr/>
                    <a:lstStyle/>
                    <a:p>
                      <a:pPr algn="ctr"/>
                      <a:r>
                        <a:rPr kumimoji="1" lang="ja-JP" altLang="en-US" sz="1050" b="1">
                          <a:solidFill>
                            <a:schemeClr val="bg1"/>
                          </a:solidFill>
                          <a:latin typeface="+mn-ea"/>
                          <a:ea typeface="+mn-ea"/>
                        </a:rPr>
                        <a:t>診断項目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vMerge="1">
                  <a:txBody>
                    <a:bodyPr/>
                    <a:lstStyle/>
                    <a:p>
                      <a:pPr algn="ctr"/>
                      <a:r>
                        <a:rPr kumimoji="1" lang="en-US" altLang="ja-JP" sz="1050" b="1">
                          <a:solidFill>
                            <a:schemeClr val="bg1"/>
                          </a:solidFill>
                          <a:latin typeface="+mn-ea"/>
                          <a:ea typeface="+mn-ea"/>
                        </a:rPr>
                        <a:t>No</a:t>
                      </a:r>
                      <a:endParaRPr kumimoji="1" lang="ja-JP" altLang="en-US" sz="105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vMerge="1">
                  <a:txBody>
                    <a:bodyPr/>
                    <a:lstStyle/>
                    <a:p>
                      <a:pPr algn="ctr"/>
                      <a:r>
                        <a:rPr kumimoji="1" lang="ja-JP" altLang="en-US" sz="1050" b="1">
                          <a:solidFill>
                            <a:schemeClr val="bg1"/>
                          </a:solidFill>
                          <a:latin typeface="+mn-ea"/>
                          <a:ea typeface="+mn-ea"/>
                        </a:rPr>
                        <a:t>診断内容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700" b="1">
                          <a:solidFill>
                            <a:schemeClr val="bg1"/>
                          </a:solidFill>
                          <a:latin typeface="+mn-ea"/>
                          <a:ea typeface="+mn-ea"/>
                        </a:rPr>
                        <a:t>実施している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700" b="1">
                          <a:solidFill>
                            <a:schemeClr val="bg1"/>
                          </a:solidFill>
                          <a:latin typeface="+mn-ea"/>
                          <a:ea typeface="+mn-ea"/>
                        </a:rPr>
                        <a:t>一部実施している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700" b="1">
                          <a:solidFill>
                            <a:schemeClr val="bg1"/>
                          </a:solidFill>
                          <a:latin typeface="+mn-ea"/>
                          <a:ea typeface="+mn-ea"/>
                        </a:rPr>
                        <a:t>実施していない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700" b="1">
                          <a:solidFill>
                            <a:schemeClr val="bg1"/>
                          </a:solidFill>
                          <a:latin typeface="+mn-ea"/>
                          <a:ea typeface="+mn-ea"/>
                        </a:rPr>
                        <a:t>分からない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433758085"/>
                  </a:ext>
                </a:extLst>
              </a:tr>
              <a:tr h="312631">
                <a:tc rowSpan="5">
                  <a:txBody>
                    <a:bodyPr/>
                    <a:lstStyle/>
                    <a:p>
                      <a:pPr marL="0" indent="0" algn="ctr">
                        <a:buFont typeface="Arial" panose="020B0604020202020204" pitchFamily="34" charset="0"/>
                        <a:buNone/>
                      </a:pPr>
                      <a:r>
                        <a:rPr kumimoji="1" lang="en-US" altLang="ja-JP" sz="800" b="0">
                          <a:solidFill>
                            <a:schemeClr val="tx1"/>
                          </a:solidFill>
                          <a:latin typeface="+mn-ea"/>
                          <a:ea typeface="+mn-ea"/>
                        </a:rPr>
                        <a:t>Part1</a:t>
                      </a:r>
                    </a:p>
                    <a:p>
                      <a:pPr marL="0" indent="0" algn="ctr">
                        <a:buFont typeface="Arial" panose="020B0604020202020204" pitchFamily="34" charset="0"/>
                        <a:buNone/>
                      </a:pPr>
                      <a:r>
                        <a:rPr kumimoji="1" lang="ja-JP" altLang="en-US" sz="800" b="0">
                          <a:solidFill>
                            <a:schemeClr val="tx1"/>
                          </a:solidFill>
                          <a:latin typeface="+mn-ea"/>
                          <a:ea typeface="+mn-ea"/>
                        </a:rPr>
                        <a:t>基本的対策</a:t>
                      </a:r>
                      <a:endParaRPr kumimoji="1" lang="en-US" altLang="ja-JP" sz="8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800" b="0">
                          <a:solidFill>
                            <a:schemeClr val="tx1"/>
                          </a:solidFill>
                          <a:latin typeface="+mn-ea"/>
                          <a:ea typeface="+mn-ea"/>
                        </a:rPr>
                        <a:t>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ja-JP" altLang="en-US" sz="700" b="0">
                          <a:solidFill>
                            <a:schemeClr val="tx1"/>
                          </a:solidFill>
                          <a:latin typeface="+mn-ea"/>
                          <a:ea typeface="+mn-ea"/>
                        </a:rPr>
                        <a:t>パソコンやスマホなど情報機器の</a:t>
                      </a:r>
                      <a:r>
                        <a:rPr kumimoji="1" lang="en-US" altLang="ja-JP" sz="700" b="0">
                          <a:solidFill>
                            <a:schemeClr val="tx1"/>
                          </a:solidFill>
                          <a:latin typeface="+mn-ea"/>
                          <a:ea typeface="+mn-ea"/>
                        </a:rPr>
                        <a:t>OS</a:t>
                      </a:r>
                      <a:r>
                        <a:rPr kumimoji="1" lang="ja-JP" altLang="en-US" sz="700" b="0">
                          <a:solidFill>
                            <a:schemeClr val="tx1"/>
                          </a:solidFill>
                          <a:latin typeface="+mn-ea"/>
                          <a:ea typeface="+mn-ea"/>
                        </a:rPr>
                        <a:t>やソフトウェアは常に最新の状態にしていますか？</a:t>
                      </a:r>
                      <a:endParaRPr kumimoji="1" lang="en-US" altLang="ja-JP" sz="7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800" b="0">
                          <a:solidFill>
                            <a:schemeClr val="tx1"/>
                          </a:solidFill>
                          <a:latin typeface="+mn-ea"/>
                          <a:ea typeface="+mn-ea"/>
                        </a:rPr>
                        <a:t>4</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800" b="0">
                          <a:solidFill>
                            <a:schemeClr val="tx1"/>
                          </a:solidFill>
                          <a:latin typeface="+mn-ea"/>
                          <a:ea typeface="+mn-ea"/>
                        </a:rPr>
                        <a:t>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800" b="0">
                          <a:solidFill>
                            <a:schemeClr val="tx1"/>
                          </a:solidFill>
                          <a:latin typeface="+mn-ea"/>
                          <a:ea typeface="+mn-ea"/>
                        </a:rPr>
                        <a:t>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800" b="0">
                          <a:solidFill>
                            <a:schemeClr val="tx1"/>
                          </a:solidFill>
                          <a:latin typeface="+mn-ea"/>
                          <a:ea typeface="+mn-ea"/>
                        </a:rPr>
                        <a:t>-1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59742933"/>
                  </a:ext>
                </a:extLst>
              </a:tr>
              <a:tr h="373514">
                <a:tc vMerge="1">
                  <a:txBody>
                    <a:bodyPr/>
                    <a:lstStyle/>
                    <a:p>
                      <a:pPr marL="0" indent="0">
                        <a:buFont typeface="Arial" panose="020B0604020202020204" pitchFamily="34" charset="0"/>
                        <a:buNone/>
                      </a:pP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800" b="0">
                          <a:solidFill>
                            <a:schemeClr val="tx1"/>
                          </a:solidFill>
                          <a:latin typeface="+mn-ea"/>
                          <a:ea typeface="+mn-ea"/>
                        </a:rPr>
                        <a:t>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ja-JP" altLang="en-US" sz="700" b="0">
                          <a:solidFill>
                            <a:schemeClr val="tx1"/>
                          </a:solidFill>
                          <a:latin typeface="+mn-ea"/>
                          <a:ea typeface="+mn-ea"/>
                        </a:rPr>
                        <a:t>パソコンやスマホなどにはウイルス対策ソフトを導入し、ウイルス定義ファイルは最新の状態にしていますか？</a:t>
                      </a:r>
                      <a:endParaRPr kumimoji="1" lang="en-US" altLang="ja-JP" sz="7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800" b="0">
                          <a:solidFill>
                            <a:schemeClr val="tx1"/>
                          </a:solidFill>
                          <a:latin typeface="+mn-ea"/>
                          <a:ea typeface="+mn-ea"/>
                        </a:rPr>
                        <a:t>4</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800" b="0">
                          <a:solidFill>
                            <a:schemeClr val="tx1"/>
                          </a:solidFill>
                          <a:latin typeface="+mn-ea"/>
                          <a:ea typeface="+mn-ea"/>
                        </a:rPr>
                        <a:t>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800" b="0">
                          <a:solidFill>
                            <a:schemeClr val="tx1"/>
                          </a:solidFill>
                          <a:latin typeface="+mn-ea"/>
                          <a:ea typeface="+mn-ea"/>
                        </a:rPr>
                        <a:t>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800" b="0">
                          <a:solidFill>
                            <a:schemeClr val="tx1"/>
                          </a:solidFill>
                          <a:latin typeface="+mn-ea"/>
                          <a:ea typeface="+mn-ea"/>
                        </a:rPr>
                        <a:t>-1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09155685"/>
                  </a:ext>
                </a:extLst>
              </a:tr>
              <a:tr h="312631">
                <a:tc vMerge="1">
                  <a:txBody>
                    <a:bodyPr/>
                    <a:lstStyle/>
                    <a:p>
                      <a:pPr marL="0" indent="0">
                        <a:buFont typeface="Arial" panose="020B0604020202020204" pitchFamily="34" charset="0"/>
                        <a:buNone/>
                      </a:pP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800" b="0">
                          <a:solidFill>
                            <a:schemeClr val="tx1"/>
                          </a:solidFill>
                          <a:latin typeface="+mn-ea"/>
                          <a:ea typeface="+mn-ea"/>
                        </a:rPr>
                        <a:t>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ja-JP" altLang="en-US" sz="700" b="0">
                          <a:solidFill>
                            <a:schemeClr val="tx1"/>
                          </a:solidFill>
                          <a:latin typeface="+mn-ea"/>
                          <a:ea typeface="+mn-ea"/>
                        </a:rPr>
                        <a:t>パスワードは破られにくい「長く」「複雑な」パスワードを設定していますか？</a:t>
                      </a:r>
                      <a:endParaRPr kumimoji="1" lang="en-US" altLang="ja-JP" sz="7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800" b="0">
                          <a:solidFill>
                            <a:schemeClr val="tx1"/>
                          </a:solidFill>
                          <a:latin typeface="+mn-ea"/>
                          <a:ea typeface="+mn-ea"/>
                        </a:rPr>
                        <a:t>4</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800" b="0">
                          <a:solidFill>
                            <a:schemeClr val="tx1"/>
                          </a:solidFill>
                          <a:latin typeface="+mn-ea"/>
                          <a:ea typeface="+mn-ea"/>
                        </a:rPr>
                        <a:t>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800" b="0">
                          <a:solidFill>
                            <a:schemeClr val="tx1"/>
                          </a:solidFill>
                          <a:latin typeface="+mn-ea"/>
                          <a:ea typeface="+mn-ea"/>
                        </a:rPr>
                        <a:t>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800" b="0">
                          <a:solidFill>
                            <a:schemeClr val="tx1"/>
                          </a:solidFill>
                          <a:latin typeface="+mn-ea"/>
                          <a:ea typeface="+mn-ea"/>
                        </a:rPr>
                        <a:t>-1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70605425"/>
                  </a:ext>
                </a:extLst>
              </a:tr>
              <a:tr h="312631">
                <a:tc vMerge="1">
                  <a:txBody>
                    <a:bodyPr/>
                    <a:lstStyle/>
                    <a:p>
                      <a:pPr marL="0" indent="0">
                        <a:buFont typeface="Arial" panose="020B0604020202020204" pitchFamily="34" charset="0"/>
                        <a:buNone/>
                      </a:pP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800" b="0">
                          <a:solidFill>
                            <a:schemeClr val="tx1"/>
                          </a:solidFill>
                          <a:latin typeface="+mn-ea"/>
                          <a:ea typeface="+mn-ea"/>
                        </a:rPr>
                        <a:t>4</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ja-JP" altLang="en-US" sz="700" b="0">
                          <a:solidFill>
                            <a:schemeClr val="tx1"/>
                          </a:solidFill>
                          <a:latin typeface="+mn-ea"/>
                          <a:ea typeface="+mn-ea"/>
                        </a:rPr>
                        <a:t>重要情報に対する適切なアクセス制限を行っていますか？</a:t>
                      </a:r>
                      <a:endParaRPr kumimoji="1" lang="en-US" altLang="ja-JP" sz="7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800" b="0">
                          <a:solidFill>
                            <a:schemeClr val="tx1"/>
                          </a:solidFill>
                          <a:latin typeface="+mn-ea"/>
                          <a:ea typeface="+mn-ea"/>
                        </a:rPr>
                        <a:t>4</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800" b="0">
                          <a:solidFill>
                            <a:schemeClr val="tx1"/>
                          </a:solidFill>
                          <a:latin typeface="+mn-ea"/>
                          <a:ea typeface="+mn-ea"/>
                        </a:rPr>
                        <a:t>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800" b="0">
                          <a:solidFill>
                            <a:schemeClr val="tx1"/>
                          </a:solidFill>
                          <a:latin typeface="+mn-ea"/>
                          <a:ea typeface="+mn-ea"/>
                        </a:rPr>
                        <a:t>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800" b="0">
                          <a:solidFill>
                            <a:schemeClr val="tx1"/>
                          </a:solidFill>
                          <a:latin typeface="+mn-ea"/>
                          <a:ea typeface="+mn-ea"/>
                        </a:rPr>
                        <a:t>-1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84904022"/>
                  </a:ext>
                </a:extLst>
              </a:tr>
              <a:tr h="312631">
                <a:tc vMerge="1">
                  <a:txBody>
                    <a:bodyPr/>
                    <a:lstStyle/>
                    <a:p>
                      <a:pPr marL="0" indent="0">
                        <a:buFont typeface="Arial" panose="020B0604020202020204" pitchFamily="34" charset="0"/>
                        <a:buNone/>
                      </a:pP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800" b="0">
                          <a:solidFill>
                            <a:schemeClr val="tx1"/>
                          </a:solidFill>
                          <a:latin typeface="+mn-ea"/>
                          <a:ea typeface="+mn-ea"/>
                        </a:rPr>
                        <a:t>5</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ja-JP" altLang="en-US" sz="700" b="0">
                          <a:solidFill>
                            <a:schemeClr val="tx1"/>
                          </a:solidFill>
                          <a:latin typeface="+mn-ea"/>
                          <a:ea typeface="+mn-ea"/>
                        </a:rPr>
                        <a:t>新たな脅威や攻撃の手口を知り対策を社内共有する仕組みはできていますか？</a:t>
                      </a:r>
                      <a:endParaRPr kumimoji="1" lang="en-US" altLang="ja-JP" sz="7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800" b="0">
                          <a:solidFill>
                            <a:schemeClr val="tx1"/>
                          </a:solidFill>
                          <a:latin typeface="+mn-ea"/>
                          <a:ea typeface="+mn-ea"/>
                        </a:rPr>
                        <a:t>4</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800" b="0">
                          <a:solidFill>
                            <a:schemeClr val="tx1"/>
                          </a:solidFill>
                          <a:latin typeface="+mn-ea"/>
                          <a:ea typeface="+mn-ea"/>
                        </a:rPr>
                        <a:t>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800" b="0">
                          <a:solidFill>
                            <a:schemeClr val="tx1"/>
                          </a:solidFill>
                          <a:latin typeface="+mn-ea"/>
                          <a:ea typeface="+mn-ea"/>
                        </a:rPr>
                        <a:t>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buFont typeface="Arial" panose="020B0604020202020204" pitchFamily="34" charset="0"/>
                        <a:buNone/>
                      </a:pPr>
                      <a:r>
                        <a:rPr kumimoji="1" lang="en-US" altLang="ja-JP" sz="800" b="0">
                          <a:solidFill>
                            <a:schemeClr val="tx1"/>
                          </a:solidFill>
                          <a:latin typeface="+mn-ea"/>
                          <a:ea typeface="+mn-ea"/>
                        </a:rPr>
                        <a:t>-1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01199014"/>
                  </a:ext>
                </a:extLst>
              </a:tr>
            </a:tbl>
          </a:graphicData>
        </a:graphic>
      </p:graphicFrame>
      <p:sp>
        <p:nvSpPr>
          <p:cNvPr id="24" name="テキスト ボックス 23">
            <a:extLst>
              <a:ext uri="{FF2B5EF4-FFF2-40B4-BE49-F238E27FC236}">
                <a16:creationId xmlns:a16="http://schemas.microsoft.com/office/drawing/2014/main" id="{E492186E-61C2-9F3F-3F84-E37CAF481081}"/>
              </a:ext>
            </a:extLst>
          </p:cNvPr>
          <p:cNvSpPr txBox="1"/>
          <p:nvPr/>
        </p:nvSpPr>
        <p:spPr>
          <a:xfrm>
            <a:off x="622800" y="6856405"/>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自社診断の設問（一部抜粋）</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sysClr val="windowText" lastClr="000000"/>
                </a:solidFill>
                <a:effectLst/>
                <a:uLnTx/>
                <a:uFillTx/>
                <a:latin typeface="メイリオ"/>
                <a:ea typeface="メイリオ"/>
                <a:cs typeface="+mn-cs"/>
              </a:rPr>
              <a:t>5</a:t>
            </a:r>
            <a:r>
              <a:rPr kumimoji="1" lang="ja-JP" altLang="en-US" sz="600" b="0" i="0" u="none" strike="noStrike" kern="1200" cap="none" spc="0" normalizeH="0" baseline="0" noProof="0">
                <a:ln>
                  <a:noFill/>
                </a:ln>
                <a:solidFill>
                  <a:sysClr val="windowText" lastClr="000000"/>
                </a:solidFill>
                <a:effectLst/>
                <a:uLnTx/>
                <a:uFillTx/>
                <a:latin typeface="メイリオ"/>
                <a:ea typeface="メイリオ"/>
                <a:cs typeface="+mn-cs"/>
              </a:rPr>
              <a:t>分でできる！情報セキュリティ自社診断</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endParaRPr kumimoji="1" lang="ja-JP" altLang="en-US" sz="6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graphicFrame>
        <p:nvGraphicFramePr>
          <p:cNvPr id="4" name="表 6">
            <a:extLst>
              <a:ext uri="{FF2B5EF4-FFF2-40B4-BE49-F238E27FC236}">
                <a16:creationId xmlns:a16="http://schemas.microsoft.com/office/drawing/2014/main" id="{3007932D-B519-94CF-C594-F3D9AB0011AA}"/>
              </a:ext>
            </a:extLst>
          </p:cNvPr>
          <p:cNvGraphicFramePr>
            <a:graphicFrameLocks noGrp="1"/>
          </p:cNvGraphicFramePr>
          <p:nvPr>
            <p:extLst>
              <p:ext uri="{D42A27DB-BD31-4B8C-83A1-F6EECF244321}">
                <p14:modId xmlns:p14="http://schemas.microsoft.com/office/powerpoint/2010/main" val="990936796"/>
              </p:ext>
            </p:extLst>
          </p:nvPr>
        </p:nvGraphicFramePr>
        <p:xfrm>
          <a:off x="619200" y="2504876"/>
          <a:ext cx="5612399" cy="792480"/>
        </p:xfrm>
        <a:graphic>
          <a:graphicData uri="http://schemas.openxmlformats.org/drawingml/2006/table">
            <a:tbl>
              <a:tblPr firstRow="1" bandRow="1">
                <a:tableStyleId>{5C22544A-7EE6-4342-B048-85BDC9FD1C3A}</a:tableStyleId>
              </a:tblPr>
              <a:tblGrid>
                <a:gridCol w="628575">
                  <a:extLst>
                    <a:ext uri="{9D8B030D-6E8A-4147-A177-3AD203B41FA5}">
                      <a16:colId xmlns:a16="http://schemas.microsoft.com/office/drawing/2014/main" val="3500455001"/>
                    </a:ext>
                  </a:extLst>
                </a:gridCol>
                <a:gridCol w="4983824">
                  <a:extLst>
                    <a:ext uri="{9D8B030D-6E8A-4147-A177-3AD203B41FA5}">
                      <a16:colId xmlns:a16="http://schemas.microsoft.com/office/drawing/2014/main" val="237209298"/>
                    </a:ext>
                  </a:extLst>
                </a:gridCol>
              </a:tblGrid>
              <a:tr h="0">
                <a:tc>
                  <a:txBody>
                    <a:bodyPr/>
                    <a:lstStyle/>
                    <a:p>
                      <a:pPr algn="ctr"/>
                      <a:r>
                        <a:rPr kumimoji="1" lang="ja-JP" altLang="en-US" sz="800" b="1">
                          <a:solidFill>
                            <a:schemeClr val="bg1"/>
                          </a:solidFill>
                        </a:rPr>
                        <a:t>対象者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171450" indent="-171450">
                        <a:buFont typeface="Arial" panose="020B0604020202020204" pitchFamily="34" charset="0"/>
                        <a:buChar char="•"/>
                      </a:pPr>
                      <a:r>
                        <a:rPr kumimoji="1" lang="ja-JP" altLang="en-US" sz="800" b="0" dirty="0">
                          <a:solidFill>
                            <a:schemeClr val="tx1"/>
                          </a:solidFill>
                        </a:rPr>
                        <a:t>中小企業および小規模事業者（業種は問わず、法人・個人事業主・各種団体も含む）の経営者と情報管理を統括する方</a:t>
                      </a:r>
                      <a:endParaRPr kumimoji="1" lang="en-US" altLang="ja-JP" sz="800" b="0" dirty="0">
                        <a:solidFill>
                          <a:schemeClr val="tx1"/>
                        </a:solidFill>
                      </a:endParaRPr>
                    </a:p>
                    <a:p>
                      <a:pPr marL="171450" indent="-171450">
                        <a:buFont typeface="Arial" panose="020B0604020202020204" pitchFamily="34" charset="0"/>
                        <a:buChar char="•"/>
                      </a:pPr>
                      <a:r>
                        <a:rPr kumimoji="1" lang="ja-JP" altLang="en-US" sz="800" b="0" dirty="0">
                          <a:solidFill>
                            <a:schemeClr val="tx1"/>
                          </a:solidFill>
                        </a:rPr>
                        <a:t>情報セキュリティ対策を部分的に実施してきた企業</a:t>
                      </a:r>
                      <a:endParaRPr kumimoji="1" lang="en-US" altLang="ja-JP" sz="800" b="0" dirty="0">
                        <a:solidFill>
                          <a:schemeClr val="tx1"/>
                        </a:solidFill>
                      </a:endParaRPr>
                    </a:p>
                    <a:p>
                      <a:pPr marL="171450" indent="-171450">
                        <a:buFont typeface="Arial" panose="020B0604020202020204" pitchFamily="34" charset="0"/>
                        <a:buChar char="•"/>
                      </a:pPr>
                      <a:r>
                        <a:rPr kumimoji="1" lang="ja-JP" altLang="en-US" sz="800" b="0" dirty="0">
                          <a:solidFill>
                            <a:schemeClr val="tx1"/>
                          </a:solidFill>
                        </a:rPr>
                        <a:t>情報セキュリティに関する知識を十分に有した人材が不足している企業など</a:t>
                      </a:r>
                      <a:endParaRPr kumimoji="1" lang="en-US" altLang="ja-JP" sz="8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30665111"/>
                  </a:ext>
                </a:extLst>
              </a:tr>
              <a:tr h="0">
                <a:tc>
                  <a:txBody>
                    <a:bodyPr/>
                    <a:lstStyle/>
                    <a:p>
                      <a:pPr algn="ctr"/>
                      <a:r>
                        <a:rPr kumimoji="1" lang="ja-JP" altLang="en-US" sz="800" b="1">
                          <a:solidFill>
                            <a:schemeClr val="bg1"/>
                          </a:solidFill>
                        </a:rPr>
                        <a:t>目的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800" b="0" dirty="0">
                          <a:solidFill>
                            <a:schemeClr val="tx1"/>
                          </a:solidFill>
                        </a:rPr>
                        <a:t>情報セキュリティに関する組織的な取組を開始するため</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53240360"/>
                  </a:ext>
                </a:extLst>
              </a:tr>
            </a:tbl>
          </a:graphicData>
        </a:graphic>
      </p:graphicFrame>
      <p:sp>
        <p:nvSpPr>
          <p:cNvPr id="11" name="テキスト プレースホルダー 1">
            <a:extLst>
              <a:ext uri="{FF2B5EF4-FFF2-40B4-BE49-F238E27FC236}">
                <a16:creationId xmlns:a16="http://schemas.microsoft.com/office/drawing/2014/main" id="{FC764B85-9D89-DDD9-D571-8CC48A68AE98}"/>
              </a:ext>
            </a:extLst>
          </p:cNvPr>
          <p:cNvSpPr>
            <a:spLocks noGrp="1"/>
          </p:cNvSpPr>
          <p:nvPr>
            <p:ph type="body" sz="quarter" idx="25"/>
          </p:nvPr>
        </p:nvSpPr>
        <p:spPr>
          <a:xfrm>
            <a:off x="619200" y="835200"/>
            <a:ext cx="6238800" cy="417600"/>
          </a:xfrm>
        </p:spPr>
        <p:txBody>
          <a:bodyPr/>
          <a:lstStyle/>
          <a:p>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12</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具体的手順の作成（</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LV.1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クイックアプローチ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/LV.2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ベースラインアプローチ）</a:t>
            </a:r>
            <a:b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lang="en-US" altLang="ja-JP" sz="1100" u="none" strike="noStrike">
                <a:solidFill>
                  <a:schemeClr val="tx1"/>
                </a:solidFill>
                <a:effectLst/>
                <a:latin typeface="+mn-ea"/>
                <a:ea typeface="+mn-ea"/>
              </a:rPr>
              <a:t>12-3. 【LV.2 </a:t>
            </a:r>
            <a:r>
              <a:rPr lang="ja-JP" altLang="en-US" sz="1100" u="none" strike="noStrike">
                <a:solidFill>
                  <a:schemeClr val="tx1"/>
                </a:solidFill>
                <a:effectLst/>
                <a:latin typeface="+mn-ea"/>
                <a:ea typeface="+mn-ea"/>
              </a:rPr>
              <a:t>ベースラインアプローチ</a:t>
            </a:r>
            <a:r>
              <a:rPr lang="en-US" altLang="ja-JP" sz="1100" u="none" strike="noStrike">
                <a:solidFill>
                  <a:schemeClr val="tx1"/>
                </a:solidFill>
                <a:effectLst/>
                <a:latin typeface="+mn-ea"/>
                <a:ea typeface="+mn-ea"/>
              </a:rPr>
              <a:t>】</a:t>
            </a:r>
            <a:r>
              <a:rPr lang="ja-JP" altLang="en-US" sz="1100" u="none" strike="noStrike">
                <a:solidFill>
                  <a:schemeClr val="tx1"/>
                </a:solidFill>
                <a:effectLst/>
                <a:latin typeface="+mn-ea"/>
                <a:ea typeface="+mn-ea"/>
              </a:rPr>
              <a:t>ガイドラインを参考とした実施手順</a:t>
            </a:r>
          </a:p>
        </p:txBody>
      </p:sp>
      <p:sp>
        <p:nvSpPr>
          <p:cNvPr id="2" name="テキスト プレースホルダー 3">
            <a:extLst>
              <a:ext uri="{FF2B5EF4-FFF2-40B4-BE49-F238E27FC236}">
                <a16:creationId xmlns:a16="http://schemas.microsoft.com/office/drawing/2014/main" id="{EBBFD7A2-6454-989F-B4BA-ED2E05C367CC}"/>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LV.2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ベースラインアプローチ（</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2/8</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Tree>
    <p:extLst>
      <p:ext uri="{BB962C8B-B14F-4D97-AF65-F5344CB8AC3E}">
        <p14:creationId xmlns:p14="http://schemas.microsoft.com/office/powerpoint/2010/main" val="981396949"/>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094C342A-A8AF-6987-87C0-CF266AB73FC0}"/>
              </a:ext>
            </a:extLst>
          </p:cNvPr>
          <p:cNvSpPr>
            <a:spLocks noGrp="1"/>
          </p:cNvSpPr>
          <p:nvPr>
            <p:ph type="body" sz="quarter" idx="14"/>
          </p:nvPr>
        </p:nvSpPr>
        <p:spPr/>
        <p:txBody>
          <a:bodyPr/>
          <a:lstStyle/>
          <a:p>
            <a:r>
              <a:rPr kumimoji="1" lang="en-US" altLang="ja-JP"/>
              <a:t>12-3-1. </a:t>
            </a:r>
            <a:r>
              <a:rPr kumimoji="1" lang="ja-JP" altLang="en-US"/>
              <a:t>情報セキュリティ対策ガイドラインの活用</a:t>
            </a:r>
          </a:p>
        </p:txBody>
      </p:sp>
      <p:sp>
        <p:nvSpPr>
          <p:cNvPr id="5" name="スライド番号プレースホルダー 4">
            <a:extLst>
              <a:ext uri="{FF2B5EF4-FFF2-40B4-BE49-F238E27FC236}">
                <a16:creationId xmlns:a16="http://schemas.microsoft.com/office/drawing/2014/main" id="{610AF519-9102-120A-D2E5-3C3043D7A058}"/>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08</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6" name="表 10">
            <a:extLst>
              <a:ext uri="{FF2B5EF4-FFF2-40B4-BE49-F238E27FC236}">
                <a16:creationId xmlns:a16="http://schemas.microsoft.com/office/drawing/2014/main" id="{E3028D20-2336-FB84-5C12-D71540EE0FD0}"/>
              </a:ext>
            </a:extLst>
          </p:cNvPr>
          <p:cNvGraphicFramePr>
            <a:graphicFrameLocks noGrp="1"/>
          </p:cNvGraphicFramePr>
          <p:nvPr/>
        </p:nvGraphicFramePr>
        <p:xfrm>
          <a:off x="622800" y="9087170"/>
          <a:ext cx="5612400" cy="335280"/>
        </p:xfrm>
        <a:graphic>
          <a:graphicData uri="http://schemas.openxmlformats.org/drawingml/2006/table">
            <a:tbl>
              <a:tblPr firstRow="1" bandRow="1">
                <a:tableStyleId>{5C22544A-7EE6-4342-B048-85BDC9FD1C3A}</a:tableStyleId>
              </a:tblPr>
              <a:tblGrid>
                <a:gridCol w="2193634">
                  <a:extLst>
                    <a:ext uri="{9D8B030D-6E8A-4147-A177-3AD203B41FA5}">
                      <a16:colId xmlns:a16="http://schemas.microsoft.com/office/drawing/2014/main" val="727053212"/>
                    </a:ext>
                  </a:extLst>
                </a:gridCol>
                <a:gridCol w="3418766">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mn-ea"/>
                          <a:ea typeface="+mn-ea"/>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500" b="0">
                          <a:solidFill>
                            <a:sysClr val="windowText" lastClr="000000"/>
                          </a:solidFill>
                          <a:latin typeface="+mn-ea"/>
                          <a:ea typeface="+mn-ea"/>
                        </a:rPr>
                        <a:t>情報セキュリティハンドブック（ひな形）</a:t>
                      </a:r>
                      <a:endParaRPr kumimoji="1" lang="en-US" altLang="ja-JP" sz="500" b="0">
                        <a:solidFill>
                          <a:sysClr val="windowText" lastClr="000000"/>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3"/>
                        </a:rPr>
                        <a:t>https://www.ipa.go.jp/security/guide/sme/ug65p90000019cbk-att/000055529.pptx</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bl>
          </a:graphicData>
        </a:graphic>
      </p:graphicFrame>
      <p:sp>
        <p:nvSpPr>
          <p:cNvPr id="8" name="テキスト ボックス 7">
            <a:extLst>
              <a:ext uri="{FF2B5EF4-FFF2-40B4-BE49-F238E27FC236}">
                <a16:creationId xmlns:a16="http://schemas.microsoft.com/office/drawing/2014/main" id="{581EB15D-7F61-2B73-8B33-F94BE594CC83}"/>
              </a:ext>
            </a:extLst>
          </p:cNvPr>
          <p:cNvSpPr txBox="1"/>
          <p:nvPr/>
        </p:nvSpPr>
        <p:spPr>
          <a:xfrm>
            <a:off x="626400" y="2276290"/>
            <a:ext cx="5608800" cy="73866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対策の決定と周知</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診断結果をもとに「</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5</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分でできる！情報セキュリティ自社診断」（解説編）を参考にし、実行すべき情報セキュリティ対策を検討・決定します。解説編の例（抜粋）は以下の通りです。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7" name="表 16">
            <a:extLst>
              <a:ext uri="{FF2B5EF4-FFF2-40B4-BE49-F238E27FC236}">
                <a16:creationId xmlns:a16="http://schemas.microsoft.com/office/drawing/2014/main" id="{2B084349-5D13-36D2-A93F-AA2918F25DF0}"/>
              </a:ext>
            </a:extLst>
          </p:cNvPr>
          <p:cNvGraphicFramePr>
            <a:graphicFrameLocks noGrp="1"/>
          </p:cNvGraphicFramePr>
          <p:nvPr/>
        </p:nvGraphicFramePr>
        <p:xfrm>
          <a:off x="619200" y="2986807"/>
          <a:ext cx="5612400" cy="1325880"/>
        </p:xfrm>
        <a:graphic>
          <a:graphicData uri="http://schemas.openxmlformats.org/drawingml/2006/table">
            <a:tbl>
              <a:tblPr firstRow="1" bandRow="1">
                <a:tableStyleId>{5C22544A-7EE6-4342-B048-85BDC9FD1C3A}</a:tableStyleId>
              </a:tblPr>
              <a:tblGrid>
                <a:gridCol w="657150">
                  <a:extLst>
                    <a:ext uri="{9D8B030D-6E8A-4147-A177-3AD203B41FA5}">
                      <a16:colId xmlns:a16="http://schemas.microsoft.com/office/drawing/2014/main" val="759943404"/>
                    </a:ext>
                  </a:extLst>
                </a:gridCol>
                <a:gridCol w="1402425">
                  <a:extLst>
                    <a:ext uri="{9D8B030D-6E8A-4147-A177-3AD203B41FA5}">
                      <a16:colId xmlns:a16="http://schemas.microsoft.com/office/drawing/2014/main" val="408597333"/>
                    </a:ext>
                  </a:extLst>
                </a:gridCol>
                <a:gridCol w="3552825">
                  <a:extLst>
                    <a:ext uri="{9D8B030D-6E8A-4147-A177-3AD203B41FA5}">
                      <a16:colId xmlns:a16="http://schemas.microsoft.com/office/drawing/2014/main" val="3318140893"/>
                    </a:ext>
                  </a:extLst>
                </a:gridCol>
              </a:tblGrid>
              <a:tr h="169286">
                <a:tc gridSpan="2">
                  <a:txBody>
                    <a:bodyPr/>
                    <a:lstStyle/>
                    <a:p>
                      <a:pPr algn="l"/>
                      <a:r>
                        <a:rPr kumimoji="1" lang="ja-JP" altLang="en-US" sz="700" b="1">
                          <a:solidFill>
                            <a:schemeClr val="bg1"/>
                          </a:solidFill>
                          <a:latin typeface="+mn-ea"/>
                          <a:ea typeface="+mn-ea"/>
                        </a:rPr>
                        <a:t>診断編　</a:t>
                      </a:r>
                      <a:r>
                        <a:rPr kumimoji="1" lang="en-US" altLang="ja-JP" sz="700" b="1">
                          <a:solidFill>
                            <a:schemeClr val="bg1"/>
                          </a:solidFill>
                          <a:latin typeface="+mn-ea"/>
                          <a:ea typeface="+mn-ea"/>
                        </a:rPr>
                        <a:t>No.3</a:t>
                      </a:r>
                      <a:endParaRPr kumimoji="1" lang="ja-JP" altLang="en-US" sz="700" b="1">
                        <a:solidFill>
                          <a:schemeClr val="bg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tc>
                  <a:txBody>
                    <a:bodyPr/>
                    <a:lstStyle/>
                    <a:p>
                      <a:pPr algn="l"/>
                      <a:r>
                        <a:rPr kumimoji="1" lang="ja-JP" altLang="en-US" sz="700" b="1">
                          <a:solidFill>
                            <a:schemeClr val="bg1"/>
                          </a:solidFill>
                          <a:latin typeface="+mn-ea"/>
                          <a:ea typeface="+mn-ea"/>
                        </a:rPr>
                        <a:t>パスワード管理</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840804751"/>
                  </a:ext>
                </a:extLst>
              </a:tr>
              <a:tr h="169286">
                <a:tc gridSpan="3">
                  <a:txBody>
                    <a:bodyPr/>
                    <a:lstStyle/>
                    <a:p>
                      <a:pPr algn="l"/>
                      <a:r>
                        <a:rPr kumimoji="1" lang="ja-JP" altLang="en-US" sz="700" b="1">
                          <a:solidFill>
                            <a:schemeClr val="bg1"/>
                          </a:solidFill>
                          <a:latin typeface="+mn-ea"/>
                          <a:ea typeface="+mn-ea"/>
                        </a:rPr>
                        <a:t>強固なパスワードを使用する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sz="105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sz="105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433758085"/>
                  </a:ext>
                </a:extLst>
              </a:tr>
              <a:tr h="260440">
                <a:tc gridSpan="3">
                  <a:txBody>
                    <a:bodyPr/>
                    <a:lstStyle/>
                    <a:p>
                      <a:pPr marL="0" indent="0" algn="l">
                        <a:buFont typeface="Arial" panose="020B0604020202020204" pitchFamily="34" charset="0"/>
                        <a:buNone/>
                      </a:pPr>
                      <a:r>
                        <a:rPr kumimoji="1" lang="ja-JP" altLang="en-US" sz="700" b="0">
                          <a:solidFill>
                            <a:schemeClr val="tx1"/>
                          </a:solidFill>
                          <a:latin typeface="+mn-ea"/>
                          <a:ea typeface="+mn-ea"/>
                        </a:rPr>
                        <a:t>パスワードが推測や解析されたり、</a:t>
                      </a:r>
                      <a:r>
                        <a:rPr kumimoji="1" lang="en-US" altLang="ja-JP" sz="700" b="0">
                          <a:solidFill>
                            <a:schemeClr val="tx1"/>
                          </a:solidFill>
                          <a:latin typeface="+mn-ea"/>
                          <a:ea typeface="+mn-ea"/>
                        </a:rPr>
                        <a:t>Web</a:t>
                      </a:r>
                      <a:r>
                        <a:rPr kumimoji="1" lang="ja-JP" altLang="en-US" sz="700" b="0">
                          <a:solidFill>
                            <a:schemeClr val="tx1"/>
                          </a:solidFill>
                          <a:latin typeface="+mn-ea"/>
                          <a:ea typeface="+mn-ea"/>
                        </a:rPr>
                        <a:t>サービスから流出した</a:t>
                      </a:r>
                      <a:r>
                        <a:rPr kumimoji="1" lang="en-US" altLang="ja-JP" sz="700" b="0">
                          <a:solidFill>
                            <a:schemeClr val="tx1"/>
                          </a:solidFill>
                          <a:latin typeface="+mn-ea"/>
                          <a:ea typeface="+mn-ea"/>
                        </a:rPr>
                        <a:t>ID</a:t>
                      </a:r>
                      <a:r>
                        <a:rPr kumimoji="1" lang="ja-JP" altLang="en-US" sz="700" b="0">
                          <a:solidFill>
                            <a:schemeClr val="tx1"/>
                          </a:solidFill>
                          <a:latin typeface="+mn-ea"/>
                          <a:ea typeface="+mn-ea"/>
                        </a:rPr>
                        <a:t>・パスワードが悪用されたりすることで、不正にログインされる被害が増えています。パスワードは「長く」、「複雑に」、「使い回さない」ようにして強化しましょう。</a:t>
                      </a:r>
                      <a:endParaRPr kumimoji="1" lang="en-US" altLang="ja-JP" sz="7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0" indent="0">
                        <a:buFont typeface="Arial" panose="020B0604020202020204" pitchFamily="34" charset="0"/>
                        <a:buNone/>
                      </a:pP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0" indent="0">
                        <a:buFont typeface="Arial" panose="020B0604020202020204" pitchFamily="34" charset="0"/>
                        <a:buNone/>
                      </a:pP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59742933"/>
                  </a:ext>
                </a:extLst>
              </a:tr>
              <a:tr h="533903">
                <a:tc>
                  <a:txBody>
                    <a:bodyPr/>
                    <a:lstStyle/>
                    <a:p>
                      <a:pPr marL="0" indent="0" algn="l">
                        <a:buFont typeface="Arial" panose="020B0604020202020204" pitchFamily="34" charset="0"/>
                        <a:buNone/>
                      </a:pPr>
                      <a:r>
                        <a:rPr kumimoji="1" lang="ja-JP" altLang="en-US" sz="700" b="0">
                          <a:solidFill>
                            <a:schemeClr val="tx1"/>
                          </a:solidFill>
                          <a:latin typeface="+mn-ea"/>
                          <a:ea typeface="+mn-ea"/>
                        </a:rPr>
                        <a:t>対策例</a:t>
                      </a:r>
                      <a:endParaRPr kumimoji="1" lang="en-US" altLang="ja-JP" sz="7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marL="171450" indent="-171450" algn="l">
                        <a:buFont typeface="Arial" panose="020B0604020202020204" pitchFamily="34" charset="0"/>
                        <a:buChar char="•"/>
                      </a:pPr>
                      <a:r>
                        <a:rPr kumimoji="1" lang="ja-JP" altLang="en-US" sz="700" b="0">
                          <a:solidFill>
                            <a:schemeClr val="tx1"/>
                          </a:solidFill>
                          <a:latin typeface="+mn-ea"/>
                          <a:ea typeface="+mn-ea"/>
                        </a:rPr>
                        <a:t>パスワードは</a:t>
                      </a:r>
                      <a:r>
                        <a:rPr kumimoji="1" lang="en-US" altLang="ja-JP" sz="700" b="0">
                          <a:solidFill>
                            <a:schemeClr val="tx1"/>
                          </a:solidFill>
                          <a:latin typeface="+mn-ea"/>
                          <a:ea typeface="+mn-ea"/>
                        </a:rPr>
                        <a:t>10</a:t>
                      </a:r>
                      <a:r>
                        <a:rPr kumimoji="1" lang="ja-JP" altLang="en-US" sz="700" b="0">
                          <a:solidFill>
                            <a:schemeClr val="tx1"/>
                          </a:solidFill>
                          <a:latin typeface="+mn-ea"/>
                          <a:ea typeface="+mn-ea"/>
                        </a:rPr>
                        <a:t>文字以上で「できるだけ長く」、大文字、小文字、数字、記号含めて「複雑に」、名前、電話番号、誕生日、簡単な英単語などは使わず、推測できないようにする。</a:t>
                      </a:r>
                      <a:endParaRPr kumimoji="1" lang="en-US" altLang="ja-JP" sz="700" b="0">
                        <a:solidFill>
                          <a:schemeClr val="tx1"/>
                        </a:solidFill>
                        <a:latin typeface="+mn-ea"/>
                        <a:ea typeface="+mn-ea"/>
                      </a:endParaRPr>
                    </a:p>
                    <a:p>
                      <a:pPr marL="171450" indent="-171450" algn="l">
                        <a:buFont typeface="Arial" panose="020B0604020202020204" pitchFamily="34" charset="0"/>
                        <a:buChar char="•"/>
                      </a:pPr>
                      <a:r>
                        <a:rPr kumimoji="1" lang="ja-JP" altLang="en-US" sz="700" b="0">
                          <a:solidFill>
                            <a:schemeClr val="tx1"/>
                          </a:solidFill>
                          <a:latin typeface="+mn-ea"/>
                          <a:ea typeface="+mn-ea"/>
                        </a:rPr>
                        <a:t>同じ</a:t>
                      </a:r>
                      <a:r>
                        <a:rPr kumimoji="1" lang="en-US" altLang="ja-JP" sz="700" b="0">
                          <a:solidFill>
                            <a:schemeClr val="tx1"/>
                          </a:solidFill>
                          <a:latin typeface="+mn-ea"/>
                          <a:ea typeface="+mn-ea"/>
                        </a:rPr>
                        <a:t>ID</a:t>
                      </a:r>
                      <a:r>
                        <a:rPr kumimoji="1" lang="ja-JP" altLang="en-US" sz="700" b="0">
                          <a:solidFill>
                            <a:schemeClr val="tx1"/>
                          </a:solidFill>
                          <a:latin typeface="+mn-ea"/>
                          <a:ea typeface="+mn-ea"/>
                        </a:rPr>
                        <a:t>・パスワードを複数サービス間で使い回さない。</a:t>
                      </a:r>
                      <a:endParaRPr kumimoji="1" lang="en-US" altLang="ja-JP" sz="700" b="0">
                        <a:solidFill>
                          <a:schemeClr val="tx1"/>
                        </a:solidFill>
                        <a:latin typeface="+mn-ea"/>
                        <a:ea typeface="+mn-ea"/>
                      </a:endParaRPr>
                    </a:p>
                    <a:p>
                      <a:pPr marL="171450" indent="-171450" algn="l">
                        <a:buFont typeface="Arial" panose="020B0604020202020204" pitchFamily="34" charset="0"/>
                        <a:buChar char="•"/>
                      </a:pPr>
                      <a:r>
                        <a:rPr kumimoji="1" lang="ja-JP" altLang="en-US" sz="700" b="0">
                          <a:solidFill>
                            <a:schemeClr val="tx1"/>
                          </a:solidFill>
                          <a:latin typeface="+mn-ea"/>
                          <a:ea typeface="+mn-ea"/>
                        </a:rPr>
                        <a:t>テレワークで</a:t>
                      </a:r>
                      <a:r>
                        <a:rPr kumimoji="1" lang="en-US" altLang="ja-JP" sz="700" b="0">
                          <a:solidFill>
                            <a:schemeClr val="tx1"/>
                          </a:solidFill>
                          <a:latin typeface="+mn-ea"/>
                          <a:ea typeface="+mn-ea"/>
                        </a:rPr>
                        <a:t>VPN</a:t>
                      </a:r>
                      <a:r>
                        <a:rPr kumimoji="1" lang="ja-JP" altLang="en-US" sz="700" b="0">
                          <a:solidFill>
                            <a:schemeClr val="tx1"/>
                          </a:solidFill>
                          <a:latin typeface="+mn-ea"/>
                          <a:ea typeface="+mn-ea"/>
                        </a:rPr>
                        <a:t>やクラウドサービスを利用する際は、強固なパスワードを設定し、可能な場合は多段階認証や多要素認証を利用する。</a:t>
                      </a:r>
                      <a:endParaRPr kumimoji="1" lang="en-US" altLang="ja-JP" sz="7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171450" indent="-171450">
                        <a:buFont typeface="Arial" panose="020B0604020202020204" pitchFamily="34" charset="0"/>
                        <a:buChar char="•"/>
                      </a:pP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21630230"/>
                  </a:ext>
                </a:extLst>
              </a:tr>
            </a:tbl>
          </a:graphicData>
        </a:graphic>
      </p:graphicFrame>
      <p:graphicFrame>
        <p:nvGraphicFramePr>
          <p:cNvPr id="18" name="表 17">
            <a:extLst>
              <a:ext uri="{FF2B5EF4-FFF2-40B4-BE49-F238E27FC236}">
                <a16:creationId xmlns:a16="http://schemas.microsoft.com/office/drawing/2014/main" id="{508848EA-955D-1703-D917-19BE24B55DB5}"/>
              </a:ext>
            </a:extLst>
          </p:cNvPr>
          <p:cNvGraphicFramePr>
            <a:graphicFrameLocks noGrp="1"/>
          </p:cNvGraphicFramePr>
          <p:nvPr/>
        </p:nvGraphicFramePr>
        <p:xfrm>
          <a:off x="729000" y="6728313"/>
          <a:ext cx="5400000" cy="548640"/>
        </p:xfrm>
        <a:graphic>
          <a:graphicData uri="http://schemas.openxmlformats.org/drawingml/2006/table">
            <a:tbl>
              <a:tblPr firstRow="1" bandRow="1">
                <a:tableStyleId>{5C22544A-7EE6-4342-B048-85BDC9FD1C3A}</a:tableStyleId>
              </a:tblPr>
              <a:tblGrid>
                <a:gridCol w="1981631">
                  <a:extLst>
                    <a:ext uri="{9D8B030D-6E8A-4147-A177-3AD203B41FA5}">
                      <a16:colId xmlns:a16="http://schemas.microsoft.com/office/drawing/2014/main" val="415541919"/>
                    </a:ext>
                  </a:extLst>
                </a:gridCol>
                <a:gridCol w="3418369">
                  <a:extLst>
                    <a:ext uri="{9D8B030D-6E8A-4147-A177-3AD203B41FA5}">
                      <a16:colId xmlns:a16="http://schemas.microsoft.com/office/drawing/2014/main" val="2902455274"/>
                    </a:ext>
                  </a:extLst>
                </a:gridCol>
              </a:tblGrid>
              <a:tr h="0">
                <a:tc>
                  <a:txBody>
                    <a:bodyPr/>
                    <a:lstStyle/>
                    <a:p>
                      <a:pPr algn="ctr"/>
                      <a:r>
                        <a:rPr kumimoji="1" lang="ja-JP" altLang="en-US" sz="800" b="1">
                          <a:solidFill>
                            <a:schemeClr val="bg1"/>
                          </a:solidFill>
                          <a:latin typeface="+mn-ea"/>
                          <a:ea typeface="+mn-ea"/>
                        </a:rPr>
                        <a:t>○必須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en-US" altLang="ja-JP" sz="800" b="1">
                          <a:solidFill>
                            <a:schemeClr val="bg1"/>
                          </a:solidFill>
                          <a:latin typeface="+mn-ea"/>
                          <a:ea typeface="+mn-ea"/>
                        </a:rPr>
                        <a:t>×</a:t>
                      </a:r>
                      <a:r>
                        <a:rPr kumimoji="1" lang="ja-JP" altLang="en-US" sz="800" b="1">
                          <a:solidFill>
                            <a:schemeClr val="bg1"/>
                          </a:solidFill>
                          <a:latin typeface="+mn-ea"/>
                          <a:ea typeface="+mn-ea"/>
                        </a:rPr>
                        <a:t>禁止</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601323497"/>
                  </a:ext>
                </a:extLst>
              </a:tr>
              <a:tr h="0">
                <a:tc>
                  <a:txBody>
                    <a:bodyPr/>
                    <a:lstStyle/>
                    <a:p>
                      <a:pPr marL="0" marR="0" lvl="0" indent="0" algn="ctr" defTabSz="532729" rtl="0" eaLnBrk="1" fontAlgn="auto" latinLnBrk="0" hangingPunct="1">
                        <a:lnSpc>
                          <a:spcPct val="100000"/>
                        </a:lnSpc>
                        <a:spcBef>
                          <a:spcPts val="0"/>
                        </a:spcBef>
                        <a:spcAft>
                          <a:spcPts val="0"/>
                        </a:spcAft>
                        <a:buClrTx/>
                        <a:buSzTx/>
                        <a:buFontTx/>
                        <a:buNone/>
                        <a:tabLst/>
                        <a:defRPr/>
                      </a:pPr>
                      <a:r>
                        <a:rPr kumimoji="1" lang="en-US" altLang="ja-JP" sz="800" b="0" kern="1200">
                          <a:solidFill>
                            <a:srgbClr val="FF0000"/>
                          </a:solidFill>
                          <a:latin typeface="+mn-ea"/>
                          <a:ea typeface="+mn-ea"/>
                          <a:cs typeface="+mn-cs"/>
                        </a:rPr>
                        <a:t>10</a:t>
                      </a:r>
                      <a:r>
                        <a:rPr kumimoji="1" lang="ja-JP" altLang="en-US" sz="800" b="0" kern="1200">
                          <a:solidFill>
                            <a:schemeClr val="tx1"/>
                          </a:solidFill>
                          <a:latin typeface="+mn-ea"/>
                          <a:ea typeface="+mn-ea"/>
                          <a:cs typeface="+mn-cs"/>
                        </a:rPr>
                        <a:t>文字以上の文字数で構成されている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kern="1200">
                          <a:solidFill>
                            <a:srgbClr val="FF0000"/>
                          </a:solidFill>
                          <a:latin typeface="+mn-ea"/>
                          <a:ea typeface="+mn-ea"/>
                          <a:cs typeface="+mn-cs"/>
                        </a:rPr>
                        <a:t>名前・愛称・地名・電話番号・生年月日・辞書に載っている単語・よく使われるフレーズ</a:t>
                      </a:r>
                      <a:r>
                        <a:rPr kumimoji="1" lang="ja-JP" altLang="en-US" sz="800" b="0" kern="1200">
                          <a:solidFill>
                            <a:schemeClr val="tx1"/>
                          </a:solidFill>
                          <a:latin typeface="+mn-ea"/>
                          <a:ea typeface="+mn-ea"/>
                          <a:cs typeface="+mn-cs"/>
                        </a:rPr>
                        <a:t>は使わない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22112684"/>
                  </a:ext>
                </a:extLst>
              </a:tr>
            </a:tbl>
          </a:graphicData>
        </a:graphic>
      </p:graphicFrame>
      <p:graphicFrame>
        <p:nvGraphicFramePr>
          <p:cNvPr id="19" name="表 18">
            <a:extLst>
              <a:ext uri="{FF2B5EF4-FFF2-40B4-BE49-F238E27FC236}">
                <a16:creationId xmlns:a16="http://schemas.microsoft.com/office/drawing/2014/main" id="{E5FD57AB-0910-2257-B49E-DC5EFB2FF602}"/>
              </a:ext>
            </a:extLst>
          </p:cNvPr>
          <p:cNvGraphicFramePr>
            <a:graphicFrameLocks noGrp="1"/>
          </p:cNvGraphicFramePr>
          <p:nvPr/>
        </p:nvGraphicFramePr>
        <p:xfrm>
          <a:off x="729000" y="7447825"/>
          <a:ext cx="5400000" cy="548640"/>
        </p:xfrm>
        <a:graphic>
          <a:graphicData uri="http://schemas.openxmlformats.org/drawingml/2006/table">
            <a:tbl>
              <a:tblPr firstRow="1" bandRow="1">
                <a:tableStyleId>{5C22544A-7EE6-4342-B048-85BDC9FD1C3A}</a:tableStyleId>
              </a:tblPr>
              <a:tblGrid>
                <a:gridCol w="1981631">
                  <a:extLst>
                    <a:ext uri="{9D8B030D-6E8A-4147-A177-3AD203B41FA5}">
                      <a16:colId xmlns:a16="http://schemas.microsoft.com/office/drawing/2014/main" val="415541919"/>
                    </a:ext>
                  </a:extLst>
                </a:gridCol>
                <a:gridCol w="3418369">
                  <a:extLst>
                    <a:ext uri="{9D8B030D-6E8A-4147-A177-3AD203B41FA5}">
                      <a16:colId xmlns:a16="http://schemas.microsoft.com/office/drawing/2014/main" val="2902455274"/>
                    </a:ext>
                  </a:extLst>
                </a:gridCol>
              </a:tblGrid>
              <a:tr h="0">
                <a:tc>
                  <a:txBody>
                    <a:bodyPr/>
                    <a:lstStyle/>
                    <a:p>
                      <a:pPr algn="ctr"/>
                      <a:r>
                        <a:rPr kumimoji="1" lang="ja-JP" altLang="en-US" sz="800" b="1">
                          <a:solidFill>
                            <a:schemeClr val="bg1"/>
                          </a:solidFill>
                          <a:latin typeface="+mn-ea"/>
                          <a:ea typeface="+mn-ea"/>
                        </a:rPr>
                        <a:t>○必須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en-US" altLang="ja-JP" sz="800" b="1">
                          <a:solidFill>
                            <a:schemeClr val="bg1"/>
                          </a:solidFill>
                          <a:latin typeface="+mn-ea"/>
                          <a:ea typeface="+mn-ea"/>
                        </a:rPr>
                        <a:t>×</a:t>
                      </a:r>
                      <a:r>
                        <a:rPr kumimoji="1" lang="ja-JP" altLang="en-US" sz="800" b="1">
                          <a:solidFill>
                            <a:schemeClr val="bg1"/>
                          </a:solidFill>
                          <a:latin typeface="+mn-ea"/>
                          <a:ea typeface="+mn-ea"/>
                        </a:rPr>
                        <a:t>禁止</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601323497"/>
                  </a:ext>
                </a:extLst>
              </a:tr>
              <a:tr h="0">
                <a:tc>
                  <a:txBody>
                    <a:bodyPr/>
                    <a:lstStyle/>
                    <a:p>
                      <a:pPr marL="0" marR="0" lvl="0" indent="0" algn="ctr" defTabSz="532729" rtl="0" eaLnBrk="1" fontAlgn="auto" latinLnBrk="0" hangingPunct="1">
                        <a:lnSpc>
                          <a:spcPct val="100000"/>
                        </a:lnSpc>
                        <a:spcBef>
                          <a:spcPts val="0"/>
                        </a:spcBef>
                        <a:spcAft>
                          <a:spcPts val="0"/>
                        </a:spcAft>
                        <a:buClrTx/>
                        <a:buSzTx/>
                        <a:buFontTx/>
                        <a:buNone/>
                        <a:tabLst/>
                        <a:defRPr/>
                      </a:pPr>
                      <a:r>
                        <a:rPr kumimoji="1" lang="en-US" altLang="ja-JP" sz="800" b="1" kern="1200">
                          <a:solidFill>
                            <a:schemeClr val="accent1"/>
                          </a:solidFill>
                          <a:latin typeface="+mn-ea"/>
                          <a:ea typeface="+mn-ea"/>
                          <a:cs typeface="+mn-cs"/>
                        </a:rPr>
                        <a:t>16</a:t>
                      </a:r>
                      <a:r>
                        <a:rPr kumimoji="1" lang="ja-JP" altLang="en-US" sz="800" b="0" kern="1200">
                          <a:solidFill>
                            <a:schemeClr val="tx1"/>
                          </a:solidFill>
                          <a:latin typeface="+mn-ea"/>
                          <a:ea typeface="+mn-ea"/>
                          <a:cs typeface="+mn-cs"/>
                        </a:rPr>
                        <a:t>文字以上の文字数で構成されている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kern="1200">
                          <a:solidFill>
                            <a:schemeClr val="accent1"/>
                          </a:solidFill>
                          <a:latin typeface="+mn-ea"/>
                          <a:ea typeface="+mn-ea"/>
                          <a:cs typeface="+mn-cs"/>
                        </a:rPr>
                        <a:t>社員番号・名前・住所・電話番号・生年月日・辞書に載っている単語・他人に推測されやすい文字列</a:t>
                      </a:r>
                      <a:r>
                        <a:rPr kumimoji="1" lang="ja-JP" altLang="en-US" sz="800" b="0" kern="1200">
                          <a:solidFill>
                            <a:schemeClr val="tx1"/>
                          </a:solidFill>
                          <a:latin typeface="+mn-ea"/>
                          <a:ea typeface="+mn-ea"/>
                          <a:cs typeface="+mn-cs"/>
                        </a:rPr>
                        <a:t>は使わない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22112684"/>
                  </a:ext>
                </a:extLst>
              </a:tr>
            </a:tbl>
          </a:graphicData>
        </a:graphic>
      </p:graphicFrame>
      <p:sp>
        <p:nvSpPr>
          <p:cNvPr id="20" name="矢印: 下 19">
            <a:extLst>
              <a:ext uri="{FF2B5EF4-FFF2-40B4-BE49-F238E27FC236}">
                <a16:creationId xmlns:a16="http://schemas.microsoft.com/office/drawing/2014/main" id="{9D727921-74B2-28A9-6667-1733C7DA03F8}"/>
              </a:ext>
            </a:extLst>
          </p:cNvPr>
          <p:cNvSpPr/>
          <p:nvPr/>
        </p:nvSpPr>
        <p:spPr>
          <a:xfrm>
            <a:off x="3101340" y="7299666"/>
            <a:ext cx="655320" cy="100563"/>
          </a:xfrm>
          <a:prstGeom prst="downArrow">
            <a:avLst/>
          </a:prstGeom>
          <a:solidFill>
            <a:schemeClr val="accent1">
              <a:lumMod val="40000"/>
              <a:lumOff val="6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2" name="テキスト ボックス 21">
            <a:extLst>
              <a:ext uri="{FF2B5EF4-FFF2-40B4-BE49-F238E27FC236}">
                <a16:creationId xmlns:a16="http://schemas.microsoft.com/office/drawing/2014/main" id="{2FA96C47-CE06-0087-88CF-E93B7DCCD019}"/>
              </a:ext>
            </a:extLst>
          </p:cNvPr>
          <p:cNvSpPr txBox="1"/>
          <p:nvPr/>
        </p:nvSpPr>
        <p:spPr>
          <a:xfrm>
            <a:off x="622800" y="6552353"/>
            <a:ext cx="1034415"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a:ln>
                  <a:noFill/>
                </a:ln>
                <a:solidFill>
                  <a:prstClr val="black"/>
                </a:solidFill>
                <a:effectLst/>
                <a:uLnTx/>
                <a:uFillTx/>
                <a:latin typeface="メイリオ"/>
                <a:ea typeface="メイリオ"/>
                <a:cs typeface="+mn-cs"/>
              </a:rPr>
              <a:t>編集前（ひな形）</a:t>
            </a:r>
          </a:p>
        </p:txBody>
      </p:sp>
      <p:sp>
        <p:nvSpPr>
          <p:cNvPr id="23" name="テキスト ボックス 22">
            <a:extLst>
              <a:ext uri="{FF2B5EF4-FFF2-40B4-BE49-F238E27FC236}">
                <a16:creationId xmlns:a16="http://schemas.microsoft.com/office/drawing/2014/main" id="{FD72883E-29F3-4E0A-9A96-270E743D1A11}"/>
              </a:ext>
            </a:extLst>
          </p:cNvPr>
          <p:cNvSpPr txBox="1"/>
          <p:nvPr/>
        </p:nvSpPr>
        <p:spPr>
          <a:xfrm>
            <a:off x="622800" y="7264782"/>
            <a:ext cx="1034415"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a:ln>
                  <a:noFill/>
                </a:ln>
                <a:solidFill>
                  <a:prstClr val="black"/>
                </a:solidFill>
                <a:effectLst/>
                <a:uLnTx/>
                <a:uFillTx/>
                <a:latin typeface="メイリオ"/>
                <a:ea typeface="メイリオ"/>
                <a:cs typeface="+mn-cs"/>
              </a:rPr>
              <a:t>編集後</a:t>
            </a:r>
          </a:p>
        </p:txBody>
      </p:sp>
      <p:sp>
        <p:nvSpPr>
          <p:cNvPr id="26" name="テキスト ボックス 25">
            <a:extLst>
              <a:ext uri="{FF2B5EF4-FFF2-40B4-BE49-F238E27FC236}">
                <a16:creationId xmlns:a16="http://schemas.microsoft.com/office/drawing/2014/main" id="{15D83655-8B1B-25A4-A5D7-1967B3C52254}"/>
              </a:ext>
            </a:extLst>
          </p:cNvPr>
          <p:cNvSpPr txBox="1"/>
          <p:nvPr/>
        </p:nvSpPr>
        <p:spPr>
          <a:xfrm>
            <a:off x="619200" y="4312687"/>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00" b="0" i="0" u="none" strike="noStrike" kern="1200" cap="none" spc="0" normalizeH="0" baseline="0" noProof="0">
                <a:ln>
                  <a:noFill/>
                </a:ln>
                <a:solidFill>
                  <a:prstClr val="black"/>
                </a:solidFill>
                <a:effectLst/>
                <a:uLnTx/>
                <a:uFillTx/>
                <a:latin typeface="メイリオ"/>
                <a:ea typeface="メイリオ"/>
                <a:cs typeface="+mn-cs"/>
              </a:rPr>
              <a:t>解説編の一例</a:t>
            </a:r>
            <a:endParaRPr kumimoji="0"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sysClr val="windowText" lastClr="000000"/>
                </a:solidFill>
                <a:effectLst/>
                <a:uLnTx/>
                <a:uFillTx/>
                <a:latin typeface="メイリオ"/>
                <a:ea typeface="メイリオ"/>
                <a:cs typeface="+mn-cs"/>
              </a:rPr>
              <a:t>5</a:t>
            </a:r>
            <a:r>
              <a:rPr kumimoji="1" lang="ja-JP" altLang="en-US" sz="600" b="0" i="0" u="none" strike="noStrike" kern="1200" cap="none" spc="0" normalizeH="0" baseline="0" noProof="0">
                <a:ln>
                  <a:noFill/>
                </a:ln>
                <a:solidFill>
                  <a:sysClr val="windowText" lastClr="000000"/>
                </a:solidFill>
                <a:effectLst/>
                <a:uLnTx/>
                <a:uFillTx/>
                <a:latin typeface="メイリオ"/>
                <a:ea typeface="メイリオ"/>
                <a:cs typeface="+mn-cs"/>
              </a:rPr>
              <a:t>分でできる！情報セキュリティ自社診断</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endParaRPr kumimoji="1" lang="ja-JP" altLang="en-US" sz="6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sp>
        <p:nvSpPr>
          <p:cNvPr id="27" name="テキスト ボックス 26">
            <a:extLst>
              <a:ext uri="{FF2B5EF4-FFF2-40B4-BE49-F238E27FC236}">
                <a16:creationId xmlns:a16="http://schemas.microsoft.com/office/drawing/2014/main" id="{E5DBFC04-719F-3781-E5C2-D7B202DBB438}"/>
              </a:ext>
            </a:extLst>
          </p:cNvPr>
          <p:cNvSpPr txBox="1"/>
          <p:nvPr/>
        </p:nvSpPr>
        <p:spPr>
          <a:xfrm>
            <a:off x="622800" y="8048696"/>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00" b="0" i="0" u="none" strike="noStrike" kern="1200" cap="none" spc="0" normalizeH="0" baseline="0" noProof="0">
                <a:ln>
                  <a:noFill/>
                </a:ln>
                <a:solidFill>
                  <a:prstClr val="black"/>
                </a:solidFill>
                <a:effectLst/>
                <a:uLnTx/>
                <a:uFillTx/>
                <a:latin typeface="メイリオ"/>
                <a:ea typeface="メイリオ"/>
                <a:cs typeface="+mn-cs"/>
              </a:rPr>
              <a:t>ひな形の修正例</a:t>
            </a:r>
            <a:endParaRPr kumimoji="0"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sysClr val="windowText" lastClr="000000"/>
                </a:solidFill>
                <a:effectLst/>
                <a:uLnTx/>
                <a:uFillTx/>
                <a:latin typeface="メイリオ"/>
                <a:ea typeface="メイリオ"/>
                <a:cs typeface="+mn-cs"/>
              </a:rPr>
              <a:t>情報セキュリティハンドブック（ひな形）</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endParaRPr kumimoji="1" lang="ja-JP" altLang="en-US" sz="6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sp>
        <p:nvSpPr>
          <p:cNvPr id="9" name="テキスト ボックス 8">
            <a:extLst>
              <a:ext uri="{FF2B5EF4-FFF2-40B4-BE49-F238E27FC236}">
                <a16:creationId xmlns:a16="http://schemas.microsoft.com/office/drawing/2014/main" id="{D1305E2A-1ED4-3633-4015-BB9371A5D52C}"/>
              </a:ext>
            </a:extLst>
          </p:cNvPr>
          <p:cNvSpPr txBox="1"/>
          <p:nvPr/>
        </p:nvSpPr>
        <p:spPr>
          <a:xfrm>
            <a:off x="622800" y="4502668"/>
            <a:ext cx="5612400" cy="900246"/>
          </a:xfrm>
          <a:prstGeom prst="rect">
            <a:avLst/>
          </a:prstGeom>
          <a:noFill/>
          <a:ln>
            <a:no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a:t>
            </a:r>
            <a:r>
              <a:rPr kumimoji="0" lang="en-US" altLang="ja-JP" sz="1050" b="1" i="0" u="none" strike="noStrike" kern="1200" cap="none" spc="0" normalizeH="0" baseline="0" noProof="0">
                <a:ln>
                  <a:noFill/>
                </a:ln>
                <a:solidFill>
                  <a:prstClr val="black"/>
                </a:solidFill>
                <a:effectLst/>
                <a:uLnTx/>
                <a:uFillTx/>
                <a:latin typeface="メイリオ"/>
                <a:ea typeface="メイリオ"/>
                <a:cs typeface="+mn-cs"/>
              </a:rPr>
              <a:t>5</a:t>
            </a: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分でできる！情報セキュリティ自社診断」（解説編）の使い方</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対策の検討と決定は、責任者・担当者と経営者が行います。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診断項目ごとに対策を実施しない場合に考えられる被害・事故や、防止するための対策例を参考にして検討します。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検討するときには従業員の意見を聞き、職場環境や業務に適した対策を決定します。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テキスト ボックス 10">
            <a:extLst>
              <a:ext uri="{FF2B5EF4-FFF2-40B4-BE49-F238E27FC236}">
                <a16:creationId xmlns:a16="http://schemas.microsoft.com/office/drawing/2014/main" id="{A193AA96-A663-8191-1FAC-9845D6BAC247}"/>
              </a:ext>
            </a:extLst>
          </p:cNvPr>
          <p:cNvSpPr txBox="1"/>
          <p:nvPr/>
        </p:nvSpPr>
        <p:spPr>
          <a:xfrm>
            <a:off x="626400" y="8239506"/>
            <a:ext cx="5612400" cy="873770"/>
          </a:xfrm>
          <a:prstGeom prst="rect">
            <a:avLst/>
          </a:prstGeom>
          <a:noFill/>
          <a:ln>
            <a:no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「情報セキュリティハンドブック（ひな形）」の使い方</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情報セキュリティハンドブックは、責任者・担当者が作成します。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ひな形に記載された例文を編集して、決定した対策を社内ルールとして明文化します。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完成した情報セキュリティハンドブックを全従業員に配付し、必要に応じて説明する機会を設けるなどして、情報セキュリティ対策を周知徹底します。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5" name="テキスト ボックス 14">
            <a:extLst>
              <a:ext uri="{FF2B5EF4-FFF2-40B4-BE49-F238E27FC236}">
                <a16:creationId xmlns:a16="http://schemas.microsoft.com/office/drawing/2014/main" id="{5A08742A-5A5D-6E49-F270-25399A99C325}"/>
              </a:ext>
            </a:extLst>
          </p:cNvPr>
          <p:cNvSpPr txBox="1"/>
          <p:nvPr/>
        </p:nvSpPr>
        <p:spPr>
          <a:xfrm>
            <a:off x="622800" y="6265252"/>
            <a:ext cx="5612400"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0" normalizeH="0" baseline="0" noProof="0">
                <a:ln>
                  <a:noFill/>
                </a:ln>
                <a:solidFill>
                  <a:prstClr val="black"/>
                </a:solidFill>
                <a:effectLst/>
                <a:uLnTx/>
                <a:uFillTx/>
                <a:latin typeface="メイリオ"/>
                <a:ea typeface="メイリオ"/>
                <a:cs typeface="+mn-cs"/>
              </a:rPr>
              <a:t>実施手順の例：パスワードの管理</a:t>
            </a:r>
            <a:endParaRPr kumimoji="0" lang="en-US" altLang="ja-JP" sz="9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ログインやファイル暗号化に使うパスワードは、以下に従って設定・利用する。</a:t>
            </a:r>
            <a:endParaRPr kumimoji="0" lang="en-US" altLang="ja-JP"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1" name="正方形/長方形 20">
            <a:extLst>
              <a:ext uri="{FF2B5EF4-FFF2-40B4-BE49-F238E27FC236}">
                <a16:creationId xmlns:a16="http://schemas.microsoft.com/office/drawing/2014/main" id="{7EC68B11-25B6-32DA-B73B-3EEB5BC58EA7}"/>
              </a:ext>
            </a:extLst>
          </p:cNvPr>
          <p:cNvSpPr/>
          <p:nvPr/>
        </p:nvSpPr>
        <p:spPr>
          <a:xfrm>
            <a:off x="622800" y="6265384"/>
            <a:ext cx="5612400" cy="1790657"/>
          </a:xfrm>
          <a:prstGeom prst="rect">
            <a:avLst/>
          </a:prstGeom>
          <a:no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4" name="テキスト ボックス 23">
            <a:extLst>
              <a:ext uri="{FF2B5EF4-FFF2-40B4-BE49-F238E27FC236}">
                <a16:creationId xmlns:a16="http://schemas.microsoft.com/office/drawing/2014/main" id="{D705CB50-7445-2B30-8131-A7F037350F35}"/>
              </a:ext>
            </a:extLst>
          </p:cNvPr>
          <p:cNvSpPr txBox="1"/>
          <p:nvPr/>
        </p:nvSpPr>
        <p:spPr>
          <a:xfrm>
            <a:off x="622800" y="5566097"/>
            <a:ext cx="5612400" cy="73866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対策の決定後、「情報セキュリティハンドブック（ひな形）」を利用し、従業員が実行するべき事項を周知します。情報セキュリティハンドブック（ひな形）は、自社診断の解説編に記載されている対策例と連動しています。ひな形を編集して決定した対策内容を具体的に記述し、従業員に配付します。ひな形の記載例は以下の通りで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テキスト プレースホルダー 1">
            <a:extLst>
              <a:ext uri="{FF2B5EF4-FFF2-40B4-BE49-F238E27FC236}">
                <a16:creationId xmlns:a16="http://schemas.microsoft.com/office/drawing/2014/main" id="{993404B6-37D1-E3D2-E76D-41BB50F2630E}"/>
              </a:ext>
            </a:extLst>
          </p:cNvPr>
          <p:cNvSpPr>
            <a:spLocks noGrp="1"/>
          </p:cNvSpPr>
          <p:nvPr>
            <p:ph type="body" sz="quarter" idx="25"/>
          </p:nvPr>
        </p:nvSpPr>
        <p:spPr>
          <a:xfrm>
            <a:off x="619200" y="835200"/>
            <a:ext cx="6238800" cy="417600"/>
          </a:xfrm>
        </p:spPr>
        <p:txBody>
          <a:bodyPr/>
          <a:lstStyle/>
          <a:p>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12</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具体的手順の作成（</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LV.1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クイックアプローチ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/LV.2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ベースラインアプローチ）</a:t>
            </a:r>
            <a:b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lang="en-US" altLang="ja-JP" sz="1100" u="none" strike="noStrike">
                <a:solidFill>
                  <a:schemeClr val="tx1"/>
                </a:solidFill>
                <a:effectLst/>
                <a:latin typeface="+mn-ea"/>
                <a:ea typeface="+mn-ea"/>
              </a:rPr>
              <a:t>12-3. 【LV.2 </a:t>
            </a:r>
            <a:r>
              <a:rPr lang="ja-JP" altLang="en-US" sz="1100" u="none" strike="noStrike">
                <a:solidFill>
                  <a:schemeClr val="tx1"/>
                </a:solidFill>
                <a:effectLst/>
                <a:latin typeface="+mn-ea"/>
                <a:ea typeface="+mn-ea"/>
              </a:rPr>
              <a:t>ベースラインアプローチ</a:t>
            </a:r>
            <a:r>
              <a:rPr lang="en-US" altLang="ja-JP" sz="1100" u="none" strike="noStrike">
                <a:solidFill>
                  <a:schemeClr val="tx1"/>
                </a:solidFill>
                <a:effectLst/>
                <a:latin typeface="+mn-ea"/>
                <a:ea typeface="+mn-ea"/>
              </a:rPr>
              <a:t>】</a:t>
            </a:r>
            <a:r>
              <a:rPr lang="ja-JP" altLang="en-US" sz="1100" u="none" strike="noStrike">
                <a:solidFill>
                  <a:schemeClr val="tx1"/>
                </a:solidFill>
                <a:effectLst/>
                <a:latin typeface="+mn-ea"/>
                <a:ea typeface="+mn-ea"/>
              </a:rPr>
              <a:t>ガイドラインを参考とした実施手順</a:t>
            </a:r>
          </a:p>
        </p:txBody>
      </p:sp>
      <p:sp>
        <p:nvSpPr>
          <p:cNvPr id="2" name="テキスト プレースホルダー 3">
            <a:extLst>
              <a:ext uri="{FF2B5EF4-FFF2-40B4-BE49-F238E27FC236}">
                <a16:creationId xmlns:a16="http://schemas.microsoft.com/office/drawing/2014/main" id="{59DD5B21-CDAC-E440-4A2B-9CB9F7AB306D}"/>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LV.2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ベースラインアプローチ（</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3/8</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Tree>
    <p:extLst>
      <p:ext uri="{BB962C8B-B14F-4D97-AF65-F5344CB8AC3E}">
        <p14:creationId xmlns:p14="http://schemas.microsoft.com/office/powerpoint/2010/main" val="668176982"/>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094C342A-A8AF-6987-87C0-CF266AB73FC0}"/>
              </a:ext>
            </a:extLst>
          </p:cNvPr>
          <p:cNvSpPr>
            <a:spLocks noGrp="1"/>
          </p:cNvSpPr>
          <p:nvPr>
            <p:ph type="body" sz="quarter" idx="14"/>
          </p:nvPr>
        </p:nvSpPr>
        <p:spPr/>
        <p:txBody>
          <a:bodyPr/>
          <a:lstStyle/>
          <a:p>
            <a:r>
              <a:rPr kumimoji="1" lang="en-US" altLang="ja-JP"/>
              <a:t>12-3-1. </a:t>
            </a:r>
            <a:r>
              <a:rPr kumimoji="1" lang="ja-JP" altLang="en-US"/>
              <a:t>情報セキュリティ対策ガイドラインの活用</a:t>
            </a:r>
          </a:p>
        </p:txBody>
      </p:sp>
      <p:sp>
        <p:nvSpPr>
          <p:cNvPr id="5" name="スライド番号プレースホルダー 4">
            <a:extLst>
              <a:ext uri="{FF2B5EF4-FFF2-40B4-BE49-F238E27FC236}">
                <a16:creationId xmlns:a16="http://schemas.microsoft.com/office/drawing/2014/main" id="{610AF519-9102-120A-D2E5-3C3043D7A058}"/>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09</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4" name="表 13">
            <a:extLst>
              <a:ext uri="{FF2B5EF4-FFF2-40B4-BE49-F238E27FC236}">
                <a16:creationId xmlns:a16="http://schemas.microsoft.com/office/drawing/2014/main" id="{1ED06073-1CB0-3C40-235E-AF890EB46A3C}"/>
              </a:ext>
            </a:extLst>
          </p:cNvPr>
          <p:cNvGraphicFramePr>
            <a:graphicFrameLocks noGrp="1"/>
          </p:cNvGraphicFramePr>
          <p:nvPr/>
        </p:nvGraphicFramePr>
        <p:xfrm>
          <a:off x="622800" y="9068400"/>
          <a:ext cx="5612400" cy="335280"/>
        </p:xfrm>
        <a:graphic>
          <a:graphicData uri="http://schemas.openxmlformats.org/drawingml/2006/table">
            <a:tbl>
              <a:tblPr firstRow="1" bandRow="1">
                <a:tableStyleId>{5C22544A-7EE6-4342-B048-85BDC9FD1C3A}</a:tableStyleId>
              </a:tblPr>
              <a:tblGrid>
                <a:gridCol w="2487113">
                  <a:extLst>
                    <a:ext uri="{9D8B030D-6E8A-4147-A177-3AD203B41FA5}">
                      <a16:colId xmlns:a16="http://schemas.microsoft.com/office/drawing/2014/main" val="727053212"/>
                    </a:ext>
                  </a:extLst>
                </a:gridCol>
                <a:gridCol w="3125287">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mn-ea"/>
                          <a:ea typeface="+mn-ea"/>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500" b="0">
                          <a:solidFill>
                            <a:sysClr val="windowText" lastClr="000000"/>
                          </a:solidFill>
                          <a:latin typeface="+mn-ea"/>
                          <a:ea typeface="+mn-ea"/>
                        </a:rPr>
                        <a:t>インターネットの安全・安心ハンドブック</a:t>
                      </a:r>
                      <a:r>
                        <a:rPr kumimoji="1" lang="en-US" altLang="ja-JP" sz="500" b="0">
                          <a:solidFill>
                            <a:sysClr val="windowText" lastClr="000000"/>
                          </a:solidFill>
                          <a:latin typeface="+mn-ea"/>
                          <a:ea typeface="+mn-ea"/>
                        </a:rPr>
                        <a:t>Ver.5.00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3"/>
                        </a:rPr>
                        <a:t>https://security-portal.nisc.go.jp/guidance/handbook.html</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bl>
          </a:graphicData>
        </a:graphic>
      </p:graphicFrame>
      <p:graphicFrame>
        <p:nvGraphicFramePr>
          <p:cNvPr id="17" name="表 16">
            <a:extLst>
              <a:ext uri="{FF2B5EF4-FFF2-40B4-BE49-F238E27FC236}">
                <a16:creationId xmlns:a16="http://schemas.microsoft.com/office/drawing/2014/main" id="{49D14D34-9900-71C3-A59C-E07049825D53}"/>
              </a:ext>
            </a:extLst>
          </p:cNvPr>
          <p:cNvGraphicFramePr>
            <a:graphicFrameLocks noGrp="1"/>
          </p:cNvGraphicFramePr>
          <p:nvPr>
            <p:extLst>
              <p:ext uri="{D42A27DB-BD31-4B8C-83A1-F6EECF244321}">
                <p14:modId xmlns:p14="http://schemas.microsoft.com/office/powerpoint/2010/main" val="3555712818"/>
              </p:ext>
            </p:extLst>
          </p:nvPr>
        </p:nvGraphicFramePr>
        <p:xfrm>
          <a:off x="637808" y="4459765"/>
          <a:ext cx="5616152" cy="2514600"/>
        </p:xfrm>
        <a:graphic>
          <a:graphicData uri="http://schemas.openxmlformats.org/drawingml/2006/table">
            <a:tbl>
              <a:tblPr firstRow="1" bandRow="1">
                <a:tableStyleId>{5940675A-B579-460E-94D1-54222C63F5DA}</a:tableStyleId>
              </a:tblPr>
              <a:tblGrid>
                <a:gridCol w="5616152">
                  <a:extLst>
                    <a:ext uri="{9D8B030D-6E8A-4147-A177-3AD203B41FA5}">
                      <a16:colId xmlns:a16="http://schemas.microsoft.com/office/drawing/2014/main" val="4243605542"/>
                    </a:ext>
                  </a:extLst>
                </a:gridCol>
              </a:tblGrid>
              <a:tr h="215694">
                <a:tc>
                  <a:txBody>
                    <a:bodyPr/>
                    <a:lstStyle/>
                    <a:p>
                      <a:pPr algn="l"/>
                      <a:r>
                        <a:rPr kumimoji="1" lang="ja-JP" altLang="en-US" sz="900" b="1">
                          <a:solidFill>
                            <a:schemeClr val="bg1"/>
                          </a:solidFill>
                          <a:latin typeface="+mn-ea"/>
                          <a:ea typeface="+mn-ea"/>
                        </a:rPr>
                        <a:t>（例）①</a:t>
                      </a:r>
                      <a:r>
                        <a:rPr kumimoji="1" lang="en-US" altLang="ja-JP" sz="900" b="1">
                          <a:solidFill>
                            <a:schemeClr val="bg1"/>
                          </a:solidFill>
                          <a:latin typeface="+mn-ea"/>
                          <a:ea typeface="+mn-ea"/>
                        </a:rPr>
                        <a:t>OS</a:t>
                      </a:r>
                      <a:r>
                        <a:rPr kumimoji="1" lang="ja-JP" altLang="en-US" sz="900" b="1">
                          <a:solidFill>
                            <a:schemeClr val="bg1"/>
                          </a:solidFill>
                          <a:latin typeface="+mn-ea"/>
                          <a:ea typeface="+mn-ea"/>
                        </a:rPr>
                        <a:t>やソフトウェアは常に最新の状態にしておこう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solidFill>
                      <a:schemeClr val="accent1">
                        <a:lumMod val="75000"/>
                      </a:schemeClr>
                    </a:solidFill>
                  </a:tcPr>
                </a:tc>
                <a:extLst>
                  <a:ext uri="{0D108BD9-81ED-4DB2-BD59-A6C34878D82A}">
                    <a16:rowId xmlns:a16="http://schemas.microsoft.com/office/drawing/2014/main" val="1093973188"/>
                  </a:ext>
                </a:extLst>
              </a:tr>
              <a:tr h="1256451">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900" b="1" dirty="0">
                          <a:latin typeface="+mn-ea"/>
                          <a:ea typeface="+mn-ea"/>
                        </a:rPr>
                        <a:t>インターネットの安全・安心ハンドブック記載</a:t>
                      </a:r>
                      <a:endParaRPr lang="en-US" altLang="ja-JP" sz="900" b="1" dirty="0">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ja-JP" sz="900" dirty="0">
                          <a:latin typeface="+mn-ea"/>
                          <a:ea typeface="+mn-ea"/>
                        </a:rPr>
                        <a:t>OS</a:t>
                      </a:r>
                      <a:r>
                        <a:rPr lang="ja-JP" altLang="en-US" sz="900" dirty="0">
                          <a:latin typeface="+mn-ea"/>
                          <a:ea typeface="+mn-ea"/>
                        </a:rPr>
                        <a:t>関連のアップデート処理は自動で行われるか、アップデートを行うよう通知が出るようにする。</a:t>
                      </a:r>
                      <a:endParaRPr lang="en-US" altLang="ja-JP" sz="900" dirty="0">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900" dirty="0">
                          <a:latin typeface="+mn-ea"/>
                          <a:ea typeface="+mn-ea"/>
                        </a:rPr>
                        <a:t>セキュリティ関連ニュースサイトなどでアップデートを促す情報が流れていたら、自主的に更新処理をかけるようにする。</a:t>
                      </a:r>
                      <a:endParaRPr lang="en-US" altLang="ja-JP" sz="900" dirty="0">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900" dirty="0">
                          <a:latin typeface="+mn-ea"/>
                          <a:ea typeface="+mn-ea"/>
                        </a:rPr>
                        <a:t>サイバー攻撃で狙われやすい、ソフトウェアを重点的に更新する。</a:t>
                      </a:r>
                      <a:endParaRPr lang="en-US" altLang="ja-JP" sz="900" dirty="0">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900" dirty="0">
                          <a:latin typeface="+mn-ea"/>
                          <a:ea typeface="+mn-ea"/>
                        </a:rPr>
                        <a:t>機器そのものの基本プログラムを更新するファームウェアもアップデートする。</a:t>
                      </a:r>
                      <a:endParaRPr lang="en-US" altLang="ja-JP" sz="900" dirty="0">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900" dirty="0">
                          <a:latin typeface="+mn-ea"/>
                          <a:ea typeface="+mn-ea"/>
                        </a:rPr>
                        <a:t>セキュリティソフトをインストールしている場合は、最新のウイルス定義ファイルに自動更新されるよう設定する。</a:t>
                      </a:r>
                      <a:endParaRPr lang="en-US" altLang="ja-JP" sz="900" dirty="0">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900" dirty="0">
                          <a:latin typeface="+mn-ea"/>
                          <a:ea typeface="+mn-ea"/>
                        </a:rPr>
                        <a:t>アップデートが提供されなくなった</a:t>
                      </a:r>
                      <a:r>
                        <a:rPr lang="en-US" altLang="ja-JP" sz="900" dirty="0">
                          <a:latin typeface="+mn-ea"/>
                          <a:ea typeface="+mn-ea"/>
                        </a:rPr>
                        <a:t>OS</a:t>
                      </a:r>
                      <a:r>
                        <a:rPr lang="ja-JP" altLang="en-US" sz="900" dirty="0">
                          <a:latin typeface="+mn-ea"/>
                          <a:ea typeface="+mn-ea"/>
                        </a:rPr>
                        <a:t>やソフトウェアはセキュリティホールが見つかっても修正用アップデートが提供されず、攻撃に対して非常に脆弱なので、使用しないようにする。</a:t>
                      </a:r>
                      <a:endParaRPr lang="en-US" altLang="ja-JP" sz="900" dirty="0">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n-US" altLang="ja-JP" sz="900" b="1" dirty="0">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900" b="1" dirty="0">
                          <a:latin typeface="+mn-ea"/>
                          <a:ea typeface="+mn-ea"/>
                        </a:rPr>
                        <a:t>自社の状況</a:t>
                      </a:r>
                      <a:endParaRPr lang="en-US" altLang="ja-JP" sz="900" b="1" dirty="0">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ja-JP" sz="900" b="0" dirty="0">
                          <a:latin typeface="+mn-ea"/>
                          <a:ea typeface="+mn-ea"/>
                        </a:rPr>
                        <a:t>OS</a:t>
                      </a:r>
                      <a:r>
                        <a:rPr lang="ja-JP" altLang="en-US" sz="900" b="0" dirty="0">
                          <a:latin typeface="+mn-ea"/>
                          <a:ea typeface="+mn-ea"/>
                        </a:rPr>
                        <a:t>、オフィス系ソフト、セキュリティソフトは法人向けを利用しているため、アップデート管理は情報システム部が担当。</a:t>
                      </a:r>
                      <a:endParaRPr lang="en-US" altLang="ja-JP" sz="900" b="0" dirty="0">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900" b="0" dirty="0">
                          <a:latin typeface="+mn-ea"/>
                          <a:ea typeface="+mn-ea"/>
                        </a:rPr>
                        <a:t>情報システム部がブラウザは古いバージョンを使わないように通知している。</a:t>
                      </a:r>
                      <a:endParaRPr lang="en-US" altLang="ja-JP" sz="900" b="0" dirty="0">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900" b="0" dirty="0">
                          <a:latin typeface="+mn-ea"/>
                          <a:ea typeface="+mn-ea"/>
                        </a:rPr>
                        <a:t>自宅で使用しているリモート用</a:t>
                      </a:r>
                      <a:r>
                        <a:rPr lang="en-US" altLang="ja-JP" sz="900" b="0" dirty="0">
                          <a:latin typeface="+mn-ea"/>
                          <a:ea typeface="+mn-ea"/>
                        </a:rPr>
                        <a:t>PC</a:t>
                      </a:r>
                      <a:r>
                        <a:rPr lang="ja-JP" altLang="en-US" sz="900" b="0" dirty="0">
                          <a:latin typeface="+mn-ea"/>
                          <a:ea typeface="+mn-ea"/>
                        </a:rPr>
                        <a:t>は、一般向けのソフトがインストールされている。</a:t>
                      </a:r>
                      <a:endParaRPr lang="en-US" altLang="ja-JP" sz="900" b="0" dirty="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96741913"/>
                  </a:ext>
                </a:extLst>
              </a:tr>
            </a:tbl>
          </a:graphicData>
        </a:graphic>
      </p:graphicFrame>
      <p:sp>
        <p:nvSpPr>
          <p:cNvPr id="18" name="テキスト ボックス 17">
            <a:extLst>
              <a:ext uri="{FF2B5EF4-FFF2-40B4-BE49-F238E27FC236}">
                <a16:creationId xmlns:a16="http://schemas.microsoft.com/office/drawing/2014/main" id="{DF51B4DC-ACFA-0EAE-9036-C5630E537F9E}"/>
              </a:ext>
            </a:extLst>
          </p:cNvPr>
          <p:cNvSpPr txBox="1"/>
          <p:nvPr/>
        </p:nvSpPr>
        <p:spPr>
          <a:xfrm>
            <a:off x="637808" y="3074770"/>
            <a:ext cx="5612400" cy="138499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本ハンドブックは、サイバー攻撃の手口やリスクを身近な具体例を取り上げながら説明しているため、専門知識を必要とせずサイバーセキュリティ対策を知ることができます。インターネットの利用者が実施すべき基本的なサイバーセキュリティ対策に加えて、中小組織向けのサイバーセキュリティ対策を記載しています。企業経営においてセキュリティ対策に投資すべき理由、企業特有のサイバーセキュリティ対策に必要なルール作りといった内容を説明してい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以下では、第</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章の「最低限実施すべきサイバーセキュリティ対策を理解しよう」を用いて、サイバーセキュリティ対策の実施手順の作り方を説明します。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1" name="表 20">
            <a:extLst>
              <a:ext uri="{FF2B5EF4-FFF2-40B4-BE49-F238E27FC236}">
                <a16:creationId xmlns:a16="http://schemas.microsoft.com/office/drawing/2014/main" id="{9066D2FC-0BCA-C50B-3297-F8361CC57D45}"/>
              </a:ext>
            </a:extLst>
          </p:cNvPr>
          <p:cNvGraphicFramePr>
            <a:graphicFrameLocks noGrp="1"/>
          </p:cNvGraphicFramePr>
          <p:nvPr/>
        </p:nvGraphicFramePr>
        <p:xfrm>
          <a:off x="619048" y="7504736"/>
          <a:ext cx="5616152" cy="1485051"/>
        </p:xfrm>
        <a:graphic>
          <a:graphicData uri="http://schemas.openxmlformats.org/drawingml/2006/table">
            <a:tbl>
              <a:tblPr firstRow="1" bandRow="1">
                <a:tableStyleId>{5940675A-B579-460E-94D1-54222C63F5DA}</a:tableStyleId>
              </a:tblPr>
              <a:tblGrid>
                <a:gridCol w="5616152">
                  <a:extLst>
                    <a:ext uri="{9D8B030D-6E8A-4147-A177-3AD203B41FA5}">
                      <a16:colId xmlns:a16="http://schemas.microsoft.com/office/drawing/2014/main" val="4243605542"/>
                    </a:ext>
                  </a:extLst>
                </a:gridCol>
              </a:tblGrid>
              <a:tr h="215694">
                <a:tc>
                  <a:txBody>
                    <a:bodyPr/>
                    <a:lstStyle/>
                    <a:p>
                      <a:pPr algn="l"/>
                      <a:r>
                        <a:rPr kumimoji="1" lang="ja-JP" altLang="en-US" sz="900" b="1">
                          <a:solidFill>
                            <a:schemeClr val="bg1"/>
                          </a:solidFill>
                          <a:latin typeface="+mn-ea"/>
                          <a:ea typeface="+mn-ea"/>
                        </a:rPr>
                        <a:t>実施手順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solidFill>
                      <a:schemeClr val="accent1">
                        <a:lumMod val="75000"/>
                      </a:schemeClr>
                    </a:solidFill>
                  </a:tcPr>
                </a:tc>
                <a:extLst>
                  <a:ext uri="{0D108BD9-81ED-4DB2-BD59-A6C34878D82A}">
                    <a16:rowId xmlns:a16="http://schemas.microsoft.com/office/drawing/2014/main" val="1093973188"/>
                  </a:ext>
                </a:extLst>
              </a:tr>
              <a:tr h="1256451">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900" b="0">
                          <a:latin typeface="+mn-ea"/>
                        </a:rPr>
                        <a:t>対象：</a:t>
                      </a:r>
                      <a:r>
                        <a:rPr lang="en-US" altLang="ja-JP" sz="900" b="0">
                          <a:latin typeface="+mn-ea"/>
                        </a:rPr>
                        <a:t>PC</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900" b="0">
                          <a:latin typeface="+mn-ea"/>
                        </a:rPr>
                        <a:t>システム管理者は、アップデート管理として以下を実施する。</a:t>
                      </a:r>
                      <a:endParaRPr lang="en-US" altLang="ja-JP" sz="900" b="0">
                        <a:latin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900" b="0">
                          <a:latin typeface="+mn-ea"/>
                        </a:rPr>
                        <a:t>システム管理者は月末に</a:t>
                      </a:r>
                      <a:r>
                        <a:rPr lang="en-US" altLang="ja-JP" sz="900" b="0">
                          <a:latin typeface="+mn-ea"/>
                        </a:rPr>
                        <a:t>OS</a:t>
                      </a:r>
                      <a:r>
                        <a:rPr lang="ja-JP" altLang="en-US" sz="900" b="0">
                          <a:latin typeface="+mn-ea"/>
                        </a:rPr>
                        <a:t>、オフィス系ソフト、セキュリティソフトの更新プログラムを適用する。緊急に対策が必要な場合は、従業員に通知し、更新プログラムを適用する。</a:t>
                      </a:r>
                      <a:endParaRPr lang="en-US" altLang="ja-JP" sz="900" b="0">
                        <a:latin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900" b="0">
                          <a:latin typeface="+mn-ea"/>
                        </a:rPr>
                        <a:t>従業員は、毎月</a:t>
                      </a:r>
                      <a:r>
                        <a:rPr lang="en-US" altLang="ja-JP" sz="900" b="0">
                          <a:latin typeface="+mn-ea"/>
                        </a:rPr>
                        <a:t>OS</a:t>
                      </a:r>
                      <a:r>
                        <a:rPr lang="ja-JP" altLang="en-US" sz="900" b="0">
                          <a:latin typeface="+mn-ea"/>
                        </a:rPr>
                        <a:t>、オフィス系ソフトの更新プログラムを適用する。確認方法はチェックリストを用いる。</a:t>
                      </a:r>
                      <a:endParaRPr lang="en-US" altLang="ja-JP" sz="900" b="0">
                        <a:latin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900" b="0">
                          <a:latin typeface="+mn-ea"/>
                        </a:rPr>
                        <a:t>従業員は、ブラウザのアップデートを適宜行い、</a:t>
                      </a:r>
                      <a:r>
                        <a:rPr kumimoji="1" lang="ja-JP" altLang="en-US" sz="900">
                          <a:solidFill>
                            <a:schemeClr val="tx1"/>
                          </a:solidFill>
                        </a:rPr>
                        <a:t>バージョン○○以前のものは使用しない。</a:t>
                      </a:r>
                      <a:endParaRPr kumimoji="1" lang="en-US" altLang="ja-JP" sz="900">
                        <a:solidFill>
                          <a:schemeClr val="tx1"/>
                        </a:solidFill>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900" b="0">
                          <a:latin typeface="+mn-ea"/>
                        </a:rPr>
                        <a:t>システム管理者は〇〇日にセキュリティソフトのウイルス定義ファイルの更新を行う。</a:t>
                      </a:r>
                      <a:endParaRPr lang="en-US" altLang="ja-JP" sz="900" b="0">
                        <a:latin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96741913"/>
                  </a:ext>
                </a:extLst>
              </a:tr>
            </a:tbl>
          </a:graphicData>
        </a:graphic>
      </p:graphicFrame>
      <p:graphicFrame>
        <p:nvGraphicFramePr>
          <p:cNvPr id="6" name="表 6">
            <a:extLst>
              <a:ext uri="{FF2B5EF4-FFF2-40B4-BE49-F238E27FC236}">
                <a16:creationId xmlns:a16="http://schemas.microsoft.com/office/drawing/2014/main" id="{8CD21D78-9966-2CCE-C3EC-8610F68CEC16}"/>
              </a:ext>
            </a:extLst>
          </p:cNvPr>
          <p:cNvGraphicFramePr>
            <a:graphicFrameLocks noGrp="1"/>
          </p:cNvGraphicFramePr>
          <p:nvPr/>
        </p:nvGraphicFramePr>
        <p:xfrm>
          <a:off x="619048" y="2506362"/>
          <a:ext cx="5616152" cy="548640"/>
        </p:xfrm>
        <a:graphic>
          <a:graphicData uri="http://schemas.openxmlformats.org/drawingml/2006/table">
            <a:tbl>
              <a:tblPr firstRow="1" bandRow="1">
                <a:tableStyleId>{5C22544A-7EE6-4342-B048-85BDC9FD1C3A}</a:tableStyleId>
              </a:tblPr>
              <a:tblGrid>
                <a:gridCol w="628995">
                  <a:extLst>
                    <a:ext uri="{9D8B030D-6E8A-4147-A177-3AD203B41FA5}">
                      <a16:colId xmlns:a16="http://schemas.microsoft.com/office/drawing/2014/main" val="3500455001"/>
                    </a:ext>
                  </a:extLst>
                </a:gridCol>
                <a:gridCol w="4987157">
                  <a:extLst>
                    <a:ext uri="{9D8B030D-6E8A-4147-A177-3AD203B41FA5}">
                      <a16:colId xmlns:a16="http://schemas.microsoft.com/office/drawing/2014/main" val="237209298"/>
                    </a:ext>
                  </a:extLst>
                </a:gridCol>
              </a:tblGrid>
              <a:tr h="0">
                <a:tc>
                  <a:txBody>
                    <a:bodyPr/>
                    <a:lstStyle/>
                    <a:p>
                      <a:pPr algn="ctr"/>
                      <a:r>
                        <a:rPr kumimoji="1" lang="ja-JP" altLang="en-US" sz="800" b="1">
                          <a:solidFill>
                            <a:schemeClr val="bg1"/>
                          </a:solidFill>
                        </a:rPr>
                        <a:t>対象者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171450" indent="-171450">
                        <a:buFont typeface="Arial" panose="020B0604020202020204" pitchFamily="34" charset="0"/>
                        <a:buChar char="•"/>
                      </a:pPr>
                      <a:r>
                        <a:rPr kumimoji="1" lang="ja-JP" altLang="en-US" sz="800" b="0">
                          <a:solidFill>
                            <a:schemeClr val="tx1"/>
                          </a:solidFill>
                        </a:rPr>
                        <a:t>全社員</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30665111"/>
                  </a:ext>
                </a:extLst>
              </a:tr>
              <a:tr h="0">
                <a:tc>
                  <a:txBody>
                    <a:bodyPr/>
                    <a:lstStyle/>
                    <a:p>
                      <a:pPr algn="ctr"/>
                      <a:r>
                        <a:rPr kumimoji="1" lang="ja-JP" altLang="en-US" sz="800" b="1">
                          <a:solidFill>
                            <a:schemeClr val="bg1"/>
                          </a:solidFill>
                        </a:rPr>
                        <a:t>目的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indent="0" algn="l">
                        <a:buFont typeface="+mj-ea"/>
                        <a:buNone/>
                      </a:pPr>
                      <a:r>
                        <a:rPr kumimoji="1" lang="ja-JP" altLang="en-US" sz="800" b="0">
                          <a:latin typeface="+mn-ea"/>
                          <a:ea typeface="+mn-ea"/>
                        </a:rPr>
                        <a:t>一人ひとりが能動的にサイバー空間における脅威を知り、サイバーセキュリティに対する素養・基本的な知識を身につけるため</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53240360"/>
                  </a:ext>
                </a:extLst>
              </a:tr>
            </a:tbl>
          </a:graphicData>
        </a:graphic>
      </p:graphicFrame>
      <p:sp>
        <p:nvSpPr>
          <p:cNvPr id="7" name="矢印: 下 6">
            <a:extLst>
              <a:ext uri="{FF2B5EF4-FFF2-40B4-BE49-F238E27FC236}">
                <a16:creationId xmlns:a16="http://schemas.microsoft.com/office/drawing/2014/main" id="{E8315739-DDD0-59BE-CF4C-D9EED4DA6AF6}"/>
              </a:ext>
            </a:extLst>
          </p:cNvPr>
          <p:cNvSpPr/>
          <p:nvPr/>
        </p:nvSpPr>
        <p:spPr>
          <a:xfrm>
            <a:off x="2593658" y="7072741"/>
            <a:ext cx="1670685" cy="368843"/>
          </a:xfrm>
          <a:prstGeom prst="downArrow">
            <a:avLst/>
          </a:prstGeom>
          <a:solidFill>
            <a:schemeClr val="accent1">
              <a:lumMod val="40000"/>
              <a:lumOff val="6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プレースホルダー 1">
            <a:extLst>
              <a:ext uri="{FF2B5EF4-FFF2-40B4-BE49-F238E27FC236}">
                <a16:creationId xmlns:a16="http://schemas.microsoft.com/office/drawing/2014/main" id="{EB801ED6-EC3F-5203-8C3D-9C1BB1414181}"/>
              </a:ext>
            </a:extLst>
          </p:cNvPr>
          <p:cNvSpPr>
            <a:spLocks noGrp="1"/>
          </p:cNvSpPr>
          <p:nvPr>
            <p:ph type="body" sz="quarter" idx="25"/>
          </p:nvPr>
        </p:nvSpPr>
        <p:spPr>
          <a:xfrm>
            <a:off x="619200" y="835200"/>
            <a:ext cx="6238800" cy="417600"/>
          </a:xfrm>
        </p:spPr>
        <p:txBody>
          <a:bodyPr/>
          <a:lstStyle/>
          <a:p>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12</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具体的手順の作成（</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LV.1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クイックアプローチ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/LV.2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ベースラインアプローチ）</a:t>
            </a:r>
            <a:b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lang="en-US" altLang="ja-JP" sz="1100" u="none" strike="noStrike">
                <a:solidFill>
                  <a:schemeClr val="tx1"/>
                </a:solidFill>
                <a:effectLst/>
                <a:latin typeface="+mn-ea"/>
                <a:ea typeface="+mn-ea"/>
              </a:rPr>
              <a:t>12-3. 【LV.2 </a:t>
            </a:r>
            <a:r>
              <a:rPr lang="ja-JP" altLang="en-US" sz="1100" u="none" strike="noStrike">
                <a:solidFill>
                  <a:schemeClr val="tx1"/>
                </a:solidFill>
                <a:effectLst/>
                <a:latin typeface="+mn-ea"/>
                <a:ea typeface="+mn-ea"/>
              </a:rPr>
              <a:t>ベースラインアプローチ</a:t>
            </a:r>
            <a:r>
              <a:rPr lang="en-US" altLang="ja-JP" sz="1100" u="none" strike="noStrike">
                <a:solidFill>
                  <a:schemeClr val="tx1"/>
                </a:solidFill>
                <a:effectLst/>
                <a:latin typeface="+mn-ea"/>
                <a:ea typeface="+mn-ea"/>
              </a:rPr>
              <a:t>】</a:t>
            </a:r>
            <a:r>
              <a:rPr lang="ja-JP" altLang="en-US" sz="1100" u="none" strike="noStrike">
                <a:solidFill>
                  <a:schemeClr val="tx1"/>
                </a:solidFill>
                <a:effectLst/>
                <a:latin typeface="+mn-ea"/>
                <a:ea typeface="+mn-ea"/>
              </a:rPr>
              <a:t>ガイドラインを参考とした実施手順</a:t>
            </a:r>
          </a:p>
        </p:txBody>
      </p:sp>
      <p:sp>
        <p:nvSpPr>
          <p:cNvPr id="2" name="テキスト プレースホルダー 3">
            <a:extLst>
              <a:ext uri="{FF2B5EF4-FFF2-40B4-BE49-F238E27FC236}">
                <a16:creationId xmlns:a16="http://schemas.microsoft.com/office/drawing/2014/main" id="{8805F3AC-4793-EA29-7F88-AC890B0D484F}"/>
              </a:ext>
            </a:extLst>
          </p:cNvPr>
          <p:cNvSpPr txBox="1">
            <a:spLocks/>
          </p:cNvSpPr>
          <p:nvPr/>
        </p:nvSpPr>
        <p:spPr>
          <a:xfrm>
            <a:off x="622800" y="2280597"/>
            <a:ext cx="5612400" cy="264962"/>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NISC</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「インターネットの安全・安心ハンドブック</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Ver.5.0</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」の活用</a:t>
            </a:r>
            <a:endParaRPr kumimoji="1" lang="ja-JP" altLang="en-US" sz="11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3">
            <a:extLst>
              <a:ext uri="{FF2B5EF4-FFF2-40B4-BE49-F238E27FC236}">
                <a16:creationId xmlns:a16="http://schemas.microsoft.com/office/drawing/2014/main" id="{8461FF8E-379E-CF5E-4536-F21956721B5A}"/>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LV.2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ベースラインアプローチ（</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4/8</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Tree>
    <p:extLst>
      <p:ext uri="{BB962C8B-B14F-4D97-AF65-F5344CB8AC3E}">
        <p14:creationId xmlns:p14="http://schemas.microsoft.com/office/powerpoint/2010/main" val="3774454598"/>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094C342A-A8AF-6987-87C0-CF266AB73FC0}"/>
              </a:ext>
            </a:extLst>
          </p:cNvPr>
          <p:cNvSpPr>
            <a:spLocks noGrp="1"/>
          </p:cNvSpPr>
          <p:nvPr>
            <p:ph type="body" sz="quarter" idx="14"/>
          </p:nvPr>
        </p:nvSpPr>
        <p:spPr/>
        <p:txBody>
          <a:bodyPr/>
          <a:lstStyle/>
          <a:p>
            <a:r>
              <a:rPr kumimoji="1" lang="en-US" altLang="ja-JP"/>
              <a:t>12-3-1. </a:t>
            </a:r>
            <a:r>
              <a:rPr kumimoji="1" lang="ja-JP" altLang="en-US"/>
              <a:t>情報セキュリティ対策ガイドラインの活用</a:t>
            </a:r>
          </a:p>
        </p:txBody>
      </p:sp>
      <p:sp>
        <p:nvSpPr>
          <p:cNvPr id="5" name="スライド番号プレースホルダー 4">
            <a:extLst>
              <a:ext uri="{FF2B5EF4-FFF2-40B4-BE49-F238E27FC236}">
                <a16:creationId xmlns:a16="http://schemas.microsoft.com/office/drawing/2014/main" id="{610AF519-9102-120A-D2E5-3C3043D7A058}"/>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10</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7" name="表 6">
            <a:extLst>
              <a:ext uri="{FF2B5EF4-FFF2-40B4-BE49-F238E27FC236}">
                <a16:creationId xmlns:a16="http://schemas.microsoft.com/office/drawing/2014/main" id="{97DD2CA7-B374-2056-06E4-0329F5ABFE81}"/>
              </a:ext>
            </a:extLst>
          </p:cNvPr>
          <p:cNvGraphicFramePr>
            <a:graphicFrameLocks noGrp="1"/>
          </p:cNvGraphicFramePr>
          <p:nvPr/>
        </p:nvGraphicFramePr>
        <p:xfrm>
          <a:off x="622800" y="9069918"/>
          <a:ext cx="5612400" cy="349296"/>
        </p:xfrm>
        <a:graphic>
          <a:graphicData uri="http://schemas.openxmlformats.org/drawingml/2006/table">
            <a:tbl>
              <a:tblPr firstRow="1" bandRow="1">
                <a:tableStyleId>{5C22544A-7EE6-4342-B048-85BDC9FD1C3A}</a:tableStyleId>
              </a:tblPr>
              <a:tblGrid>
                <a:gridCol w="2193634">
                  <a:extLst>
                    <a:ext uri="{9D8B030D-6E8A-4147-A177-3AD203B41FA5}">
                      <a16:colId xmlns:a16="http://schemas.microsoft.com/office/drawing/2014/main" val="727053212"/>
                    </a:ext>
                  </a:extLst>
                </a:gridCol>
                <a:gridCol w="3418766">
                  <a:extLst>
                    <a:ext uri="{9D8B030D-6E8A-4147-A177-3AD203B41FA5}">
                      <a16:colId xmlns:a16="http://schemas.microsoft.com/office/drawing/2014/main" val="3234435599"/>
                    </a:ext>
                  </a:extLst>
                </a:gridCol>
              </a:tblGrid>
              <a:tr h="163517">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mn-ea"/>
                          <a:ea typeface="+mn-ea"/>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181656">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500" b="0">
                          <a:solidFill>
                            <a:sysClr val="windowText" lastClr="000000"/>
                          </a:solidFill>
                          <a:latin typeface="+mn-ea"/>
                          <a:ea typeface="+mn-ea"/>
                        </a:rPr>
                        <a:t>テレワークセキュリティガイドライン第</a:t>
                      </a:r>
                      <a:r>
                        <a:rPr kumimoji="1" lang="en-US" altLang="ja-JP" sz="500" b="0">
                          <a:solidFill>
                            <a:sysClr val="windowText" lastClr="000000"/>
                          </a:solidFill>
                          <a:latin typeface="+mn-ea"/>
                          <a:ea typeface="+mn-ea"/>
                        </a:rPr>
                        <a:t>5</a:t>
                      </a:r>
                      <a:r>
                        <a:rPr kumimoji="1" lang="ja-JP" altLang="en-US" sz="500" b="0">
                          <a:solidFill>
                            <a:sysClr val="windowText" lastClr="000000"/>
                          </a:solidFill>
                          <a:latin typeface="+mn-ea"/>
                          <a:ea typeface="+mn-ea"/>
                        </a:rPr>
                        <a:t>版</a:t>
                      </a:r>
                      <a:endParaRPr kumimoji="1" lang="en-US" altLang="ja-JP" sz="500" b="0">
                        <a:solidFill>
                          <a:sysClr val="windowText" lastClr="000000"/>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3"/>
                        </a:rPr>
                        <a:t>https://www.soumu.go.jp/main_content/000752925.pdf</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bl>
          </a:graphicData>
        </a:graphic>
      </p:graphicFrame>
      <p:sp>
        <p:nvSpPr>
          <p:cNvPr id="13" name="テキスト ボックス 12">
            <a:extLst>
              <a:ext uri="{FF2B5EF4-FFF2-40B4-BE49-F238E27FC236}">
                <a16:creationId xmlns:a16="http://schemas.microsoft.com/office/drawing/2014/main" id="{6D6F240B-01B5-C02F-1E63-524BE45BAE83}"/>
              </a:ext>
            </a:extLst>
          </p:cNvPr>
          <p:cNvSpPr txBox="1"/>
          <p:nvPr/>
        </p:nvSpPr>
        <p:spPr>
          <a:xfrm>
            <a:off x="615448" y="3314409"/>
            <a:ext cx="5612400" cy="90024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本ガイドラインでは、セキュリティ対策を整理するため、</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個の対策分類に分かれています。「経営者」、「システム・セキュリティ管理者」、「テレワーク勤務者」の立場から対策分類ごとに具体的に実施すべき事項を示しています。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以下では、「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マルウェア対策」をもとに、自社の状況からセキュリティ対策の実施手順の作成例を説明します。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5" name="表 14">
            <a:extLst>
              <a:ext uri="{FF2B5EF4-FFF2-40B4-BE49-F238E27FC236}">
                <a16:creationId xmlns:a16="http://schemas.microsoft.com/office/drawing/2014/main" id="{BB99EB82-53F2-7B4A-B3F8-03350B270A06}"/>
              </a:ext>
            </a:extLst>
          </p:cNvPr>
          <p:cNvGraphicFramePr>
            <a:graphicFrameLocks noGrp="1"/>
          </p:cNvGraphicFramePr>
          <p:nvPr/>
        </p:nvGraphicFramePr>
        <p:xfrm>
          <a:off x="637808" y="4165186"/>
          <a:ext cx="5616152" cy="3040380"/>
        </p:xfrm>
        <a:graphic>
          <a:graphicData uri="http://schemas.openxmlformats.org/drawingml/2006/table">
            <a:tbl>
              <a:tblPr firstRow="1" bandRow="1">
                <a:tableStyleId>{5940675A-B579-460E-94D1-54222C63F5DA}</a:tableStyleId>
              </a:tblPr>
              <a:tblGrid>
                <a:gridCol w="5616152">
                  <a:extLst>
                    <a:ext uri="{9D8B030D-6E8A-4147-A177-3AD203B41FA5}">
                      <a16:colId xmlns:a16="http://schemas.microsoft.com/office/drawing/2014/main" val="4243605542"/>
                    </a:ext>
                  </a:extLst>
                </a:gridCol>
              </a:tblGrid>
              <a:tr h="215694">
                <a:tc>
                  <a:txBody>
                    <a:bodyPr/>
                    <a:lstStyle/>
                    <a:p>
                      <a:pPr algn="l"/>
                      <a:r>
                        <a:rPr kumimoji="1" lang="ja-JP" altLang="en-US" sz="900" b="1">
                          <a:solidFill>
                            <a:schemeClr val="bg1"/>
                          </a:solidFill>
                          <a:latin typeface="+mn-ea"/>
                          <a:ea typeface="+mn-ea"/>
                        </a:rPr>
                        <a:t>（例）</a:t>
                      </a:r>
                      <a:r>
                        <a:rPr kumimoji="1" lang="en-US" altLang="ja-JP" sz="900" b="1">
                          <a:solidFill>
                            <a:schemeClr val="bg1"/>
                          </a:solidFill>
                          <a:latin typeface="+mn-ea"/>
                          <a:ea typeface="+mn-ea"/>
                        </a:rPr>
                        <a:t>6. </a:t>
                      </a:r>
                      <a:r>
                        <a:rPr kumimoji="1" lang="ja-JP" altLang="en-US" sz="900" b="1">
                          <a:solidFill>
                            <a:schemeClr val="bg1"/>
                          </a:solidFill>
                          <a:latin typeface="+mn-ea"/>
                          <a:ea typeface="+mn-ea"/>
                        </a:rPr>
                        <a:t>マルウェア対策</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solidFill>
                      <a:schemeClr val="accent1">
                        <a:lumMod val="75000"/>
                      </a:schemeClr>
                    </a:solidFill>
                  </a:tcPr>
                </a:tc>
                <a:extLst>
                  <a:ext uri="{0D108BD9-81ED-4DB2-BD59-A6C34878D82A}">
                    <a16:rowId xmlns:a16="http://schemas.microsoft.com/office/drawing/2014/main" val="1093973188"/>
                  </a:ext>
                </a:extLst>
              </a:tr>
              <a:tr h="123356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50" b="1">
                          <a:latin typeface="+mn-ea"/>
                        </a:rPr>
                        <a:t>システム・セキュリティ管理者が実施すべき対策</a:t>
                      </a:r>
                      <a:endParaRPr lang="en-US" altLang="ja-JP" sz="850" b="1">
                        <a:latin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850"/>
                        <a:t>テレワーク端末にセキュリティ対策ソフト（ウイルス対策ソフト）をインストールし、定義ファイルの自動更新やリアルタイムスキャンが行われるようにする。</a:t>
                      </a:r>
                      <a:endParaRPr lang="en-US" altLang="ja-JP" sz="85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850"/>
                        <a:t>セキュリティ対策ソフト（ウイルス対策ソフト）やメールサービスに付属しているフィルタリング機能やフィッシング対策機能などを用いて、テレワーク勤務者がマルウェアの含まれたファイルを開いたり、危険なサイトにアクセスしたりしないように設定する。</a:t>
                      </a:r>
                      <a:endParaRPr lang="en-US" altLang="ja-JP" sz="85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850"/>
                        <a:t>テレワーク端末に</a:t>
                      </a:r>
                      <a:r>
                        <a:rPr lang="en-US" altLang="ja-JP" sz="850"/>
                        <a:t>EDR</a:t>
                      </a:r>
                      <a:r>
                        <a:rPr lang="ja-JP" altLang="en-US" sz="850"/>
                        <a:t>を導入し、未知のマルウェアを含めた不審な挙動を検知し、マルウェア感染後の対応を迅速に行えるようにする。 </a:t>
                      </a:r>
                      <a:endParaRPr lang="en-US" altLang="ja-JP" sz="85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850"/>
                        <a:t>テレワーク勤務者が利用するテレワーク端末のセキュリティ対策ソフト（ウイルス対策ソフト）について、定義ファイルの更新状況やマルウェアの検知状況が一元管理できるようにする。</a:t>
                      </a:r>
                      <a:endParaRPr lang="en-US" altLang="ja-JP" sz="85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50" b="1">
                          <a:latin typeface="+mn-ea"/>
                        </a:rPr>
                        <a:t>テレワーク勤務者が実施すべき対策</a:t>
                      </a:r>
                      <a:endParaRPr lang="en-US" altLang="ja-JP" sz="850" b="1">
                        <a:latin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850"/>
                        <a:t>少しでも不審を感じたメール（添付ファイルや</a:t>
                      </a:r>
                      <a:r>
                        <a:rPr lang="en-US" altLang="ja-JP" sz="850"/>
                        <a:t>URL</a:t>
                      </a:r>
                      <a:r>
                        <a:rPr lang="ja-JP" altLang="en-US" sz="850"/>
                        <a:t>リンクなどを含む。）は開かず、必要に応じて送信者に送信状況の確認を行うほか、システム・セキュリティ管理者へ速やかに報告する。報告の是非について判断に迷う場合は報告することを心がける。</a:t>
                      </a:r>
                      <a:endParaRPr lang="en-US" altLang="ja-JP" sz="85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850"/>
                        <a:t>テレワーク端末にセキュリティ対策ソフト（ウイルス対策ソフト）をインストールし、定義ファイルの自動更新やリアルタイムスキャンが行われるようにする。</a:t>
                      </a:r>
                      <a:endParaRPr lang="en-US" altLang="ja-JP" sz="850" b="1">
                        <a:latin typeface="+mn-ea"/>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50" b="1">
                          <a:latin typeface="+mn-ea"/>
                        </a:rPr>
                        <a:t>自社の状況</a:t>
                      </a:r>
                      <a:endParaRPr lang="en-US" altLang="ja-JP" sz="850" b="1">
                        <a:latin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850" b="0">
                          <a:latin typeface="+mn-ea"/>
                        </a:rPr>
                        <a:t>テレワーク端末には、法人向けのセキュリティ対策ソフトと</a:t>
                      </a:r>
                      <a:r>
                        <a:rPr lang="en-US" altLang="ja-JP" sz="850" b="0">
                          <a:latin typeface="+mn-ea"/>
                        </a:rPr>
                        <a:t>EDR</a:t>
                      </a:r>
                      <a:r>
                        <a:rPr lang="ja-JP" altLang="en-US" sz="850" b="0">
                          <a:latin typeface="+mn-ea"/>
                        </a:rPr>
                        <a:t>製品を導入しており、システム管理者はウイルス定義ファイルの更新などを一元管理できる。</a:t>
                      </a:r>
                      <a:endParaRPr lang="en-US" altLang="ja-JP" sz="850" b="0">
                        <a:latin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850" b="0">
                          <a:latin typeface="+mn-ea"/>
                        </a:rPr>
                        <a:t>システム管理者は毎月○○日にセキュリティソフトのレポートを確認している。</a:t>
                      </a:r>
                      <a:endParaRPr lang="en-US" altLang="ja-JP" sz="850" b="0">
                        <a:latin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850" b="0">
                          <a:latin typeface="+mn-ea"/>
                        </a:rPr>
                        <a:t>不審なメールが来た場合は、情報システム部と上長に連絡するようにしている。</a:t>
                      </a:r>
                      <a:endParaRPr lang="en-US" altLang="ja-JP" sz="850" b="0">
                        <a:latin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96741913"/>
                  </a:ext>
                </a:extLst>
              </a:tr>
            </a:tbl>
          </a:graphicData>
        </a:graphic>
      </p:graphicFrame>
      <p:graphicFrame>
        <p:nvGraphicFramePr>
          <p:cNvPr id="17" name="表 16">
            <a:extLst>
              <a:ext uri="{FF2B5EF4-FFF2-40B4-BE49-F238E27FC236}">
                <a16:creationId xmlns:a16="http://schemas.microsoft.com/office/drawing/2014/main" id="{6212D2C5-DAA0-4F58-E3E1-FEDB9525A14B}"/>
              </a:ext>
            </a:extLst>
          </p:cNvPr>
          <p:cNvGraphicFramePr>
            <a:graphicFrameLocks noGrp="1"/>
          </p:cNvGraphicFramePr>
          <p:nvPr/>
        </p:nvGraphicFramePr>
        <p:xfrm>
          <a:off x="637808" y="7587044"/>
          <a:ext cx="5616152" cy="1356360"/>
        </p:xfrm>
        <a:graphic>
          <a:graphicData uri="http://schemas.openxmlformats.org/drawingml/2006/table">
            <a:tbl>
              <a:tblPr firstRow="1" bandRow="1">
                <a:tableStyleId>{5940675A-B579-460E-94D1-54222C63F5DA}</a:tableStyleId>
              </a:tblPr>
              <a:tblGrid>
                <a:gridCol w="5616152">
                  <a:extLst>
                    <a:ext uri="{9D8B030D-6E8A-4147-A177-3AD203B41FA5}">
                      <a16:colId xmlns:a16="http://schemas.microsoft.com/office/drawing/2014/main" val="4243605542"/>
                    </a:ext>
                  </a:extLst>
                </a:gridCol>
              </a:tblGrid>
              <a:tr h="176667">
                <a:tc>
                  <a:txBody>
                    <a:bodyPr/>
                    <a:lstStyle/>
                    <a:p>
                      <a:pPr algn="l"/>
                      <a:r>
                        <a:rPr kumimoji="1" lang="ja-JP" altLang="en-US" sz="900" b="1">
                          <a:solidFill>
                            <a:schemeClr val="bg1"/>
                          </a:solidFill>
                          <a:latin typeface="+mn-ea"/>
                          <a:ea typeface="+mn-ea"/>
                        </a:rPr>
                        <a:t>実施手順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solidFill>
                      <a:schemeClr val="accent1">
                        <a:lumMod val="75000"/>
                      </a:schemeClr>
                    </a:solidFill>
                  </a:tcPr>
                </a:tc>
                <a:extLst>
                  <a:ext uri="{0D108BD9-81ED-4DB2-BD59-A6C34878D82A}">
                    <a16:rowId xmlns:a16="http://schemas.microsoft.com/office/drawing/2014/main" val="1093973188"/>
                  </a:ext>
                </a:extLst>
              </a:tr>
              <a:tr h="909404">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850" b="0">
                          <a:latin typeface="+mn-ea"/>
                        </a:rPr>
                        <a:t>テレワーク端末のマルウェア対策として以下を実施する。</a:t>
                      </a:r>
                      <a:endParaRPr lang="en-US" altLang="ja-JP" sz="850" b="0">
                        <a:latin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850" b="0">
                          <a:latin typeface="+mn-ea"/>
                        </a:rPr>
                        <a:t>システム管理者は会社支給のテレワーク端末にセキュリティ対策ソフトと</a:t>
                      </a:r>
                      <a:r>
                        <a:rPr lang="en-US" altLang="ja-JP" sz="850" b="0">
                          <a:latin typeface="+mn-ea"/>
                        </a:rPr>
                        <a:t>EDR</a:t>
                      </a:r>
                      <a:r>
                        <a:rPr lang="ja-JP" altLang="en-US" sz="850" b="0">
                          <a:latin typeface="+mn-ea"/>
                        </a:rPr>
                        <a:t>製品をインストールし、一元管理する。</a:t>
                      </a:r>
                      <a:endParaRPr lang="en-US" altLang="ja-JP" sz="850" b="0">
                        <a:latin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850" b="0">
                          <a:latin typeface="+mn-ea"/>
                        </a:rPr>
                        <a:t>システム管理者は、テレワーク端末のウイルス定義ファイルの自動更新とリアルタイムスキャンを設定する。</a:t>
                      </a:r>
                      <a:endParaRPr lang="en-US" altLang="ja-JP" sz="850" b="0">
                        <a:latin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850" b="0">
                          <a:latin typeface="+mn-ea"/>
                        </a:rPr>
                        <a:t>システム管理者は毎月○○日にセキュリティソフトと</a:t>
                      </a:r>
                      <a:r>
                        <a:rPr lang="en-US" altLang="ja-JP" sz="850" b="0">
                          <a:latin typeface="+mn-ea"/>
                        </a:rPr>
                        <a:t>EDR</a:t>
                      </a:r>
                      <a:r>
                        <a:rPr lang="ja-JP" altLang="en-US" sz="850" b="0">
                          <a:latin typeface="+mn-ea"/>
                        </a:rPr>
                        <a:t>製品のレポートを確認し、不審な点があれば該当のテレワーク端末所有者に対して、確認を行う。</a:t>
                      </a:r>
                      <a:endParaRPr lang="en-US" altLang="ja-JP" sz="850" b="0">
                        <a:latin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850" b="0">
                          <a:latin typeface="+mn-ea"/>
                        </a:rPr>
                        <a:t>従業員は、</a:t>
                      </a:r>
                      <a:r>
                        <a:rPr lang="ja-JP" altLang="en-US" sz="850"/>
                        <a:t>不審を感じたメール（添付ファイルや</a:t>
                      </a:r>
                      <a:r>
                        <a:rPr lang="en-US" altLang="ja-JP" sz="850"/>
                        <a:t>URL</a:t>
                      </a:r>
                      <a:r>
                        <a:rPr lang="ja-JP" altLang="en-US" sz="850"/>
                        <a:t>リンクなどを含む。）は開かず、システム管理者と上長へ連絡する。</a:t>
                      </a:r>
                      <a:endParaRPr lang="en-US" altLang="ja-JP" sz="850" b="0">
                        <a:latin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96741913"/>
                  </a:ext>
                </a:extLst>
              </a:tr>
            </a:tbl>
          </a:graphicData>
        </a:graphic>
      </p:graphicFrame>
      <p:graphicFrame>
        <p:nvGraphicFramePr>
          <p:cNvPr id="6" name="表 6">
            <a:extLst>
              <a:ext uri="{FF2B5EF4-FFF2-40B4-BE49-F238E27FC236}">
                <a16:creationId xmlns:a16="http://schemas.microsoft.com/office/drawing/2014/main" id="{43FF29A1-FAF4-86E1-A9AC-AF164E6FDC77}"/>
              </a:ext>
            </a:extLst>
          </p:cNvPr>
          <p:cNvGraphicFramePr>
            <a:graphicFrameLocks noGrp="1"/>
          </p:cNvGraphicFramePr>
          <p:nvPr/>
        </p:nvGraphicFramePr>
        <p:xfrm>
          <a:off x="622800" y="2506370"/>
          <a:ext cx="5612400" cy="792480"/>
        </p:xfrm>
        <a:graphic>
          <a:graphicData uri="http://schemas.openxmlformats.org/drawingml/2006/table">
            <a:tbl>
              <a:tblPr firstRow="1" bandRow="1">
                <a:tableStyleId>{5C22544A-7EE6-4342-B048-85BDC9FD1C3A}</a:tableStyleId>
              </a:tblPr>
              <a:tblGrid>
                <a:gridCol w="628575">
                  <a:extLst>
                    <a:ext uri="{9D8B030D-6E8A-4147-A177-3AD203B41FA5}">
                      <a16:colId xmlns:a16="http://schemas.microsoft.com/office/drawing/2014/main" val="3500455001"/>
                    </a:ext>
                  </a:extLst>
                </a:gridCol>
                <a:gridCol w="4983825">
                  <a:extLst>
                    <a:ext uri="{9D8B030D-6E8A-4147-A177-3AD203B41FA5}">
                      <a16:colId xmlns:a16="http://schemas.microsoft.com/office/drawing/2014/main" val="237209298"/>
                    </a:ext>
                  </a:extLst>
                </a:gridCol>
              </a:tblGrid>
              <a:tr h="0">
                <a:tc>
                  <a:txBody>
                    <a:bodyPr/>
                    <a:lstStyle/>
                    <a:p>
                      <a:pPr algn="ctr"/>
                      <a:r>
                        <a:rPr kumimoji="1" lang="ja-JP" altLang="en-US" sz="800" b="1">
                          <a:solidFill>
                            <a:schemeClr val="bg1"/>
                          </a:solidFill>
                        </a:rPr>
                        <a:t>対象者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171450" indent="-171450">
                        <a:buFont typeface="Arial" panose="020B0604020202020204" pitchFamily="34" charset="0"/>
                        <a:buChar char="•"/>
                      </a:pPr>
                      <a:r>
                        <a:rPr kumimoji="1" lang="ja-JP" altLang="en-US" sz="800" b="0">
                          <a:solidFill>
                            <a:schemeClr val="tx1"/>
                          </a:solidFill>
                        </a:rPr>
                        <a:t>経営者</a:t>
                      </a:r>
                    </a:p>
                    <a:p>
                      <a:pPr marL="171450" indent="-171450">
                        <a:buFont typeface="Arial" panose="020B0604020202020204" pitchFamily="34" charset="0"/>
                        <a:buChar char="•"/>
                      </a:pPr>
                      <a:r>
                        <a:rPr kumimoji="1" lang="ja-JP" altLang="en-US" sz="800" b="0">
                          <a:solidFill>
                            <a:schemeClr val="tx1"/>
                          </a:solidFill>
                        </a:rPr>
                        <a:t>システム・セキュリティ管理者</a:t>
                      </a:r>
                    </a:p>
                    <a:p>
                      <a:pPr marL="171450" indent="-171450">
                        <a:buFont typeface="Arial" panose="020B0604020202020204" pitchFamily="34" charset="0"/>
                        <a:buChar char="•"/>
                      </a:pPr>
                      <a:r>
                        <a:rPr kumimoji="1" lang="ja-JP" altLang="en-US" sz="800" b="0">
                          <a:solidFill>
                            <a:schemeClr val="tx1"/>
                          </a:solidFill>
                        </a:rPr>
                        <a:t>テレワーク勤務者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30665111"/>
                  </a:ext>
                </a:extLst>
              </a:tr>
              <a:tr h="0">
                <a:tc>
                  <a:txBody>
                    <a:bodyPr/>
                    <a:lstStyle/>
                    <a:p>
                      <a:pPr algn="ctr"/>
                      <a:r>
                        <a:rPr kumimoji="1" lang="ja-JP" altLang="en-US" sz="800" b="1">
                          <a:solidFill>
                            <a:schemeClr val="bg1"/>
                          </a:solidFill>
                        </a:rPr>
                        <a:t>目的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indent="0" algn="l">
                        <a:buFont typeface="+mj-ea"/>
                        <a:buNone/>
                      </a:pPr>
                      <a:r>
                        <a:rPr kumimoji="1" lang="ja-JP" altLang="en-US" sz="800" b="0">
                          <a:latin typeface="+mn-ea"/>
                          <a:ea typeface="+mn-ea"/>
                        </a:rPr>
                        <a:t>テレワークを業務に活用する際のセキュリティ上の不安を払拭し、安心してテレワークを導入・活用するため</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53240360"/>
                  </a:ext>
                </a:extLst>
              </a:tr>
            </a:tbl>
          </a:graphicData>
        </a:graphic>
      </p:graphicFrame>
      <p:sp>
        <p:nvSpPr>
          <p:cNvPr id="10" name="テキスト プレースホルダー 1">
            <a:extLst>
              <a:ext uri="{FF2B5EF4-FFF2-40B4-BE49-F238E27FC236}">
                <a16:creationId xmlns:a16="http://schemas.microsoft.com/office/drawing/2014/main" id="{53320DA8-7734-811C-BBAD-1F4CC3667724}"/>
              </a:ext>
            </a:extLst>
          </p:cNvPr>
          <p:cNvSpPr>
            <a:spLocks noGrp="1"/>
          </p:cNvSpPr>
          <p:nvPr>
            <p:ph type="body" sz="quarter" idx="25"/>
          </p:nvPr>
        </p:nvSpPr>
        <p:spPr>
          <a:xfrm>
            <a:off x="619200" y="835200"/>
            <a:ext cx="6238800" cy="417600"/>
          </a:xfrm>
        </p:spPr>
        <p:txBody>
          <a:bodyPr/>
          <a:lstStyle/>
          <a:p>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12</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具体的手順の作成（</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LV.1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クイックアプローチ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/LV.2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ベースラインアプローチ）</a:t>
            </a:r>
            <a:b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lang="en-US" altLang="ja-JP" sz="1100" u="none" strike="noStrike">
                <a:solidFill>
                  <a:schemeClr val="tx1"/>
                </a:solidFill>
                <a:effectLst/>
                <a:latin typeface="+mn-ea"/>
                <a:ea typeface="+mn-ea"/>
              </a:rPr>
              <a:t>12-3. 【LV.2 </a:t>
            </a:r>
            <a:r>
              <a:rPr lang="ja-JP" altLang="en-US" sz="1100" u="none" strike="noStrike">
                <a:solidFill>
                  <a:schemeClr val="tx1"/>
                </a:solidFill>
                <a:effectLst/>
                <a:latin typeface="+mn-ea"/>
                <a:ea typeface="+mn-ea"/>
              </a:rPr>
              <a:t>ベースラインアプローチ</a:t>
            </a:r>
            <a:r>
              <a:rPr lang="en-US" altLang="ja-JP" sz="1100" u="none" strike="noStrike">
                <a:solidFill>
                  <a:schemeClr val="tx1"/>
                </a:solidFill>
                <a:effectLst/>
                <a:latin typeface="+mn-ea"/>
                <a:ea typeface="+mn-ea"/>
              </a:rPr>
              <a:t>】</a:t>
            </a:r>
            <a:r>
              <a:rPr lang="ja-JP" altLang="en-US" sz="1100" u="none" strike="noStrike">
                <a:solidFill>
                  <a:schemeClr val="tx1"/>
                </a:solidFill>
                <a:effectLst/>
                <a:latin typeface="+mn-ea"/>
                <a:ea typeface="+mn-ea"/>
              </a:rPr>
              <a:t>ガイドラインを参考とした実施手順</a:t>
            </a:r>
          </a:p>
        </p:txBody>
      </p:sp>
      <p:sp>
        <p:nvSpPr>
          <p:cNvPr id="2" name="テキスト プレースホルダー 3">
            <a:extLst>
              <a:ext uri="{FF2B5EF4-FFF2-40B4-BE49-F238E27FC236}">
                <a16:creationId xmlns:a16="http://schemas.microsoft.com/office/drawing/2014/main" id="{48B0D41A-491E-F8F8-85A7-2BB020BA5C09}"/>
              </a:ext>
            </a:extLst>
          </p:cNvPr>
          <p:cNvSpPr txBox="1">
            <a:spLocks/>
          </p:cNvSpPr>
          <p:nvPr/>
        </p:nvSpPr>
        <p:spPr>
          <a:xfrm>
            <a:off x="622800" y="2280597"/>
            <a:ext cx="5612400" cy="264962"/>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総務省「テレワークセキュリティガイドライン第</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版」の活用</a:t>
            </a:r>
            <a:endParaRPr kumimoji="1" lang="ja-JP" altLang="en-US" sz="11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3">
            <a:extLst>
              <a:ext uri="{FF2B5EF4-FFF2-40B4-BE49-F238E27FC236}">
                <a16:creationId xmlns:a16="http://schemas.microsoft.com/office/drawing/2014/main" id="{48364BED-68E0-D8A5-9FD3-9237D0FDEE2F}"/>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LV.2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ベースラインアプローチ（</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5/8</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
        <p:nvSpPr>
          <p:cNvPr id="12" name="矢印: 下 11">
            <a:extLst>
              <a:ext uri="{FF2B5EF4-FFF2-40B4-BE49-F238E27FC236}">
                <a16:creationId xmlns:a16="http://schemas.microsoft.com/office/drawing/2014/main" id="{CA77FC3B-70A6-0900-0B06-2899E2EDFED0}"/>
              </a:ext>
            </a:extLst>
          </p:cNvPr>
          <p:cNvSpPr/>
          <p:nvPr/>
        </p:nvSpPr>
        <p:spPr>
          <a:xfrm>
            <a:off x="2593658" y="7259922"/>
            <a:ext cx="1670685" cy="272766"/>
          </a:xfrm>
          <a:prstGeom prst="downArrow">
            <a:avLst/>
          </a:prstGeom>
          <a:solidFill>
            <a:schemeClr val="accent1">
              <a:lumMod val="40000"/>
              <a:lumOff val="6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465517890"/>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788F4829-9C86-D5B0-E617-5B6B3C4B4097}"/>
              </a:ext>
            </a:extLst>
          </p:cNvPr>
          <p:cNvSpPr>
            <a:spLocks noGrp="1"/>
          </p:cNvSpPr>
          <p:nvPr>
            <p:ph type="body" sz="quarter" idx="14"/>
          </p:nvPr>
        </p:nvSpPr>
        <p:spPr/>
        <p:txBody>
          <a:bodyPr/>
          <a:lstStyle/>
          <a:p>
            <a:r>
              <a:rPr kumimoji="1" lang="en-US" altLang="ja-JP"/>
              <a:t>12-3-1. </a:t>
            </a:r>
            <a:r>
              <a:rPr kumimoji="1" lang="ja-JP" altLang="en-US"/>
              <a:t>情報セキュリティ対策ガイドラインの活用</a:t>
            </a:r>
          </a:p>
        </p:txBody>
      </p:sp>
      <p:sp>
        <p:nvSpPr>
          <p:cNvPr id="5" name="スライド番号プレースホルダー 4">
            <a:extLst>
              <a:ext uri="{FF2B5EF4-FFF2-40B4-BE49-F238E27FC236}">
                <a16:creationId xmlns:a16="http://schemas.microsoft.com/office/drawing/2014/main" id="{812A4942-7DBB-A543-6477-C24734082636}"/>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ボックス 5">
            <a:extLst>
              <a:ext uri="{FF2B5EF4-FFF2-40B4-BE49-F238E27FC236}">
                <a16:creationId xmlns:a16="http://schemas.microsoft.com/office/drawing/2014/main" id="{2E3268BE-BDE2-ECE3-E5D3-55C1FA850363}"/>
              </a:ext>
            </a:extLst>
          </p:cNvPr>
          <p:cNvSpPr txBox="1"/>
          <p:nvPr/>
        </p:nvSpPr>
        <p:spPr>
          <a:xfrm>
            <a:off x="619200" y="2941365"/>
            <a:ext cx="5612400" cy="138499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本ガイドラインは、クラウドサービスを安全に利用するために活用できるガイドラインです。「利用するクラウドサービスを選定するとき」、「クラウドサービスを運用していくとき」、「クラウドサービスのセキュリティ対策を検討するとき」のタイミングで活用することができます。</a:t>
            </a:r>
            <a:r>
              <a:rPr kumimoji="1" lang="ja-JP" altLang="en-US" sz="1050" b="0" i="0" u="none" strike="noStrike" kern="1200" cap="none" spc="0" normalizeH="0" baseline="0" noProof="0">
                <a:ln>
                  <a:noFill/>
                </a:ln>
                <a:solidFill>
                  <a:srgbClr val="333333"/>
                </a:solidFill>
                <a:effectLst/>
                <a:uLnTx/>
                <a:uFillTx/>
                <a:latin typeface="メイリオ"/>
                <a:ea typeface="メイリオ"/>
                <a:cs typeface="+mn-cs"/>
              </a:rPr>
              <a:t>本ガイドラインの使い方としては、「クラウドサービス安全利用チェックシート」でチェックを行います。また、「解説編」を参考に、利用者としての役割や責任を認識し、実施手順を策定します。</a:t>
            </a:r>
            <a:endParaRPr kumimoji="1" lang="en-US" altLang="ja-JP" sz="1050" b="0" i="0" u="none" strike="noStrike" kern="1200" cap="none" spc="0" normalizeH="0" baseline="0" noProof="0">
              <a:ln>
                <a:noFill/>
              </a:ln>
              <a:solidFill>
                <a:srgbClr val="333333"/>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srgbClr val="333333"/>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srgbClr val="333333"/>
                </a:solidFill>
                <a:effectLst/>
                <a:uLnTx/>
                <a:uFillTx/>
                <a:latin typeface="メイリオ"/>
                <a:ea typeface="メイリオ"/>
                <a:cs typeface="+mn-cs"/>
              </a:rPr>
              <a:t>　以下は、クラウドサービスの運用に関する設問例となります。</a:t>
            </a:r>
            <a:endParaRPr kumimoji="1"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7" name="表 6">
            <a:extLst>
              <a:ext uri="{FF2B5EF4-FFF2-40B4-BE49-F238E27FC236}">
                <a16:creationId xmlns:a16="http://schemas.microsoft.com/office/drawing/2014/main" id="{CE80C269-8A3F-72E2-EFEF-4805DED04DF3}"/>
              </a:ext>
            </a:extLst>
          </p:cNvPr>
          <p:cNvGraphicFramePr>
            <a:graphicFrameLocks noGrp="1"/>
          </p:cNvGraphicFramePr>
          <p:nvPr/>
        </p:nvGraphicFramePr>
        <p:xfrm>
          <a:off x="626400" y="4299606"/>
          <a:ext cx="5612400" cy="1592580"/>
        </p:xfrm>
        <a:graphic>
          <a:graphicData uri="http://schemas.openxmlformats.org/drawingml/2006/table">
            <a:tbl>
              <a:tblPr firstRow="1" bandRow="1">
                <a:tableStyleId>{5C22544A-7EE6-4342-B048-85BDC9FD1C3A}</a:tableStyleId>
              </a:tblPr>
              <a:tblGrid>
                <a:gridCol w="1523925">
                  <a:extLst>
                    <a:ext uri="{9D8B030D-6E8A-4147-A177-3AD203B41FA5}">
                      <a16:colId xmlns:a16="http://schemas.microsoft.com/office/drawing/2014/main" val="2384364239"/>
                    </a:ext>
                  </a:extLst>
                </a:gridCol>
                <a:gridCol w="4088475">
                  <a:extLst>
                    <a:ext uri="{9D8B030D-6E8A-4147-A177-3AD203B41FA5}">
                      <a16:colId xmlns:a16="http://schemas.microsoft.com/office/drawing/2014/main" val="1347377597"/>
                    </a:ext>
                  </a:extLst>
                </a:gridCol>
              </a:tblGrid>
              <a:tr h="0">
                <a:tc gridSpan="2">
                  <a:txBody>
                    <a:bodyPr/>
                    <a:lstStyle/>
                    <a:p>
                      <a:pPr marL="0" marR="0" lvl="0" indent="0" algn="l" defTabSz="532729" rtl="0" eaLnBrk="1" fontAlgn="auto" latinLnBrk="0" hangingPunct="1">
                        <a:lnSpc>
                          <a:spcPct val="100000"/>
                        </a:lnSpc>
                        <a:spcBef>
                          <a:spcPts val="0"/>
                        </a:spcBef>
                        <a:spcAft>
                          <a:spcPts val="0"/>
                        </a:spcAft>
                        <a:buClrTx/>
                        <a:buSzTx/>
                        <a:buFontTx/>
                        <a:buNone/>
                        <a:tabLst/>
                        <a:defRPr/>
                      </a:pPr>
                      <a:r>
                        <a:rPr kumimoji="1" lang="ja-JP" altLang="en-US" sz="1050" b="1" kern="1200">
                          <a:solidFill>
                            <a:schemeClr val="bg1"/>
                          </a:solidFill>
                          <a:latin typeface="+mn-ea"/>
                          <a:ea typeface="+mn-ea"/>
                          <a:cs typeface="+mn-cs"/>
                        </a:rPr>
                        <a:t>運用するときのポイント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pPr marL="0" marR="0" lvl="0" indent="0" algn="l" defTabSz="532729" rtl="0" eaLnBrk="1" fontAlgn="auto" latinLnBrk="0" hangingPunct="1">
                        <a:lnSpc>
                          <a:spcPct val="100000"/>
                        </a:lnSpc>
                        <a:spcBef>
                          <a:spcPts val="0"/>
                        </a:spcBef>
                        <a:spcAft>
                          <a:spcPts val="0"/>
                        </a:spcAft>
                        <a:buClrTx/>
                        <a:buSzTx/>
                        <a:buFontTx/>
                        <a:buNone/>
                        <a:tabLst/>
                        <a:defRPr/>
                      </a:pPr>
                      <a:endParaRPr kumimoji="1" lang="ja-JP" altLang="en-US" sz="800" b="0" kern="1200">
                        <a:solidFill>
                          <a:schemeClr val="tx1"/>
                        </a:solidFill>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00224764"/>
                  </a:ext>
                </a:extLst>
              </a:tr>
              <a:tr h="335280">
                <a:tc>
                  <a:txBody>
                    <a:bodyPr/>
                    <a:lstStyle/>
                    <a:p>
                      <a:pPr marL="0" marR="0" lvl="0" indent="0" algn="l" defTabSz="532729" rtl="0" eaLnBrk="1" fontAlgn="auto" latinLnBrk="0" hangingPunct="1">
                        <a:lnSpc>
                          <a:spcPct val="100000"/>
                        </a:lnSpc>
                        <a:spcBef>
                          <a:spcPts val="0"/>
                        </a:spcBef>
                        <a:spcAft>
                          <a:spcPts val="0"/>
                        </a:spcAft>
                        <a:buClrTx/>
                        <a:buSzTx/>
                        <a:buFontTx/>
                        <a:buNone/>
                        <a:tabLst/>
                        <a:defRPr/>
                      </a:pPr>
                      <a:r>
                        <a:rPr kumimoji="1" lang="ja-JP" altLang="en-US" sz="800" b="0" kern="1200">
                          <a:solidFill>
                            <a:schemeClr val="tx1"/>
                          </a:solidFill>
                          <a:latin typeface="+mn-ea"/>
                          <a:ea typeface="+mn-ea"/>
                          <a:cs typeface="+mn-cs"/>
                        </a:rPr>
                        <a:t>管理担当者を決める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l" defTabSz="532729" rtl="0" eaLnBrk="1" fontAlgn="auto" latinLnBrk="0" hangingPunct="1">
                        <a:lnSpc>
                          <a:spcPct val="100000"/>
                        </a:lnSpc>
                        <a:spcBef>
                          <a:spcPts val="0"/>
                        </a:spcBef>
                        <a:spcAft>
                          <a:spcPts val="0"/>
                        </a:spcAft>
                        <a:buClrTx/>
                        <a:buSzTx/>
                        <a:buFontTx/>
                        <a:buNone/>
                        <a:tabLst/>
                        <a:defRPr/>
                      </a:pPr>
                      <a:r>
                        <a:rPr kumimoji="1" lang="ja-JP" altLang="en-US" sz="800" b="0" kern="1200">
                          <a:solidFill>
                            <a:schemeClr val="tx1"/>
                          </a:solidFill>
                          <a:latin typeface="+mn-ea"/>
                          <a:ea typeface="+mn-ea"/>
                          <a:cs typeface="+mn-cs"/>
                        </a:rPr>
                        <a:t>クラウドサービスの特性を理解した管理担当者を社内に確保していますか？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70776229"/>
                  </a:ext>
                </a:extLst>
              </a:tr>
              <a:tr h="335280">
                <a:tc>
                  <a:txBody>
                    <a:bodyPr/>
                    <a:lstStyle/>
                    <a:p>
                      <a:pPr marL="0" marR="0" lvl="0" indent="0" algn="l" defTabSz="532729" rtl="0" eaLnBrk="1" fontAlgn="auto" latinLnBrk="0" hangingPunct="1">
                        <a:lnSpc>
                          <a:spcPct val="100000"/>
                        </a:lnSpc>
                        <a:spcBef>
                          <a:spcPts val="0"/>
                        </a:spcBef>
                        <a:spcAft>
                          <a:spcPts val="0"/>
                        </a:spcAft>
                        <a:buClrTx/>
                        <a:buSzTx/>
                        <a:buFontTx/>
                        <a:buNone/>
                        <a:tabLst/>
                        <a:defRPr/>
                      </a:pPr>
                      <a:r>
                        <a:rPr kumimoji="1" lang="ja-JP" altLang="en-US" sz="800" b="0" kern="1200">
                          <a:solidFill>
                            <a:schemeClr val="tx1"/>
                          </a:solidFill>
                          <a:latin typeface="+mn-ea"/>
                          <a:ea typeface="+mn-ea"/>
                          <a:cs typeface="+mn-cs"/>
                        </a:rPr>
                        <a:t>利用者の範囲を決める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l" defTabSz="532729" rtl="0" eaLnBrk="1" fontAlgn="auto" latinLnBrk="0" hangingPunct="1">
                        <a:lnSpc>
                          <a:spcPct val="100000"/>
                        </a:lnSpc>
                        <a:spcBef>
                          <a:spcPts val="0"/>
                        </a:spcBef>
                        <a:spcAft>
                          <a:spcPts val="0"/>
                        </a:spcAft>
                        <a:buClrTx/>
                        <a:buSzTx/>
                        <a:buFontTx/>
                        <a:buNone/>
                        <a:tabLst/>
                        <a:defRPr/>
                      </a:pPr>
                      <a:r>
                        <a:rPr kumimoji="1" lang="ja-JP" altLang="en-US" sz="800" b="0" kern="1200">
                          <a:solidFill>
                            <a:schemeClr val="tx1"/>
                          </a:solidFill>
                          <a:latin typeface="+mn-ea"/>
                          <a:ea typeface="+mn-ea"/>
                          <a:cs typeface="+mn-cs"/>
                        </a:rPr>
                        <a:t>クラウドサービスを適切な利用者のみが利用可能となるように管理できていますか？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3636761"/>
                  </a:ext>
                </a:extLst>
              </a:tr>
              <a:tr h="335280">
                <a:tc>
                  <a:txBody>
                    <a:bodyPr/>
                    <a:lstStyle/>
                    <a:p>
                      <a:pPr marL="0" marR="0" lvl="0" indent="0" algn="l" defTabSz="532729" rtl="0" eaLnBrk="1" fontAlgn="auto" latinLnBrk="0" hangingPunct="1">
                        <a:lnSpc>
                          <a:spcPct val="100000"/>
                        </a:lnSpc>
                        <a:spcBef>
                          <a:spcPts val="0"/>
                        </a:spcBef>
                        <a:spcAft>
                          <a:spcPts val="0"/>
                        </a:spcAft>
                        <a:buClrTx/>
                        <a:buSzTx/>
                        <a:buFontTx/>
                        <a:buNone/>
                        <a:tabLst/>
                        <a:defRPr/>
                      </a:pPr>
                      <a:r>
                        <a:rPr kumimoji="1" lang="ja-JP" altLang="en-US" sz="800" b="0" kern="1200">
                          <a:solidFill>
                            <a:schemeClr val="tx1"/>
                          </a:solidFill>
                          <a:latin typeface="+mn-ea"/>
                          <a:ea typeface="+mn-ea"/>
                          <a:cs typeface="+mn-cs"/>
                        </a:rPr>
                        <a:t>利用者の認証を厳格に行う</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l" defTabSz="532729" rtl="0" eaLnBrk="1" fontAlgn="auto" latinLnBrk="0" hangingPunct="1">
                        <a:lnSpc>
                          <a:spcPct val="100000"/>
                        </a:lnSpc>
                        <a:spcBef>
                          <a:spcPts val="0"/>
                        </a:spcBef>
                        <a:spcAft>
                          <a:spcPts val="0"/>
                        </a:spcAft>
                        <a:buClrTx/>
                        <a:buSzTx/>
                        <a:buFontTx/>
                        <a:buNone/>
                        <a:tabLst/>
                        <a:defRPr/>
                      </a:pPr>
                      <a:r>
                        <a:rPr kumimoji="1" lang="ja-JP" altLang="en-US" sz="800" b="0" kern="1200">
                          <a:solidFill>
                            <a:schemeClr val="tx1"/>
                          </a:solidFill>
                          <a:latin typeface="+mn-ea"/>
                          <a:ea typeface="+mn-ea"/>
                          <a:cs typeface="+mn-cs"/>
                        </a:rPr>
                        <a:t>パスワードなどの認証機能について適切に設定・管理は実施できていますか？</a:t>
                      </a:r>
                      <a:br>
                        <a:rPr kumimoji="1" lang="en-US" altLang="ja-JP" sz="800" b="0" kern="1200">
                          <a:solidFill>
                            <a:schemeClr val="tx1"/>
                          </a:solidFill>
                          <a:latin typeface="+mn-ea"/>
                          <a:ea typeface="+mn-ea"/>
                          <a:cs typeface="+mn-cs"/>
                        </a:rPr>
                      </a:br>
                      <a:r>
                        <a:rPr kumimoji="1" lang="ja-JP" altLang="en-US" sz="800" b="0" kern="1200">
                          <a:solidFill>
                            <a:schemeClr val="tx1"/>
                          </a:solidFill>
                          <a:latin typeface="+mn-ea"/>
                          <a:ea typeface="+mn-ea"/>
                          <a:cs typeface="+mn-cs"/>
                        </a:rPr>
                        <a:t>（共有しない、複雑にするなど）</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28710267"/>
                  </a:ext>
                </a:extLst>
              </a:tr>
              <a:tr h="335280">
                <a:tc>
                  <a:txBody>
                    <a:bodyPr/>
                    <a:lstStyle/>
                    <a:p>
                      <a:pPr marL="0" marR="0" lvl="0" indent="0" algn="l" defTabSz="532729" rtl="0" eaLnBrk="1" fontAlgn="auto" latinLnBrk="0" hangingPunct="1">
                        <a:lnSpc>
                          <a:spcPct val="100000"/>
                        </a:lnSpc>
                        <a:spcBef>
                          <a:spcPts val="0"/>
                        </a:spcBef>
                        <a:spcAft>
                          <a:spcPts val="0"/>
                        </a:spcAft>
                        <a:buClrTx/>
                        <a:buSzTx/>
                        <a:buFontTx/>
                        <a:buNone/>
                        <a:tabLst/>
                        <a:defRPr/>
                      </a:pPr>
                      <a:r>
                        <a:rPr kumimoji="1" lang="ja-JP" altLang="en-US" sz="800" b="0" kern="1200">
                          <a:solidFill>
                            <a:schemeClr val="tx1"/>
                          </a:solidFill>
                          <a:latin typeface="+mn-ea"/>
                          <a:ea typeface="+mn-ea"/>
                          <a:cs typeface="+mn-cs"/>
                        </a:rPr>
                        <a:t>バックアップに責任を持つ</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l" defTabSz="532729" rtl="0" eaLnBrk="1" fontAlgn="auto" latinLnBrk="0" hangingPunct="1">
                        <a:lnSpc>
                          <a:spcPct val="100000"/>
                        </a:lnSpc>
                        <a:spcBef>
                          <a:spcPts val="0"/>
                        </a:spcBef>
                        <a:spcAft>
                          <a:spcPts val="0"/>
                        </a:spcAft>
                        <a:buClrTx/>
                        <a:buSzTx/>
                        <a:buFontTx/>
                        <a:buNone/>
                        <a:tabLst/>
                        <a:defRPr/>
                      </a:pPr>
                      <a:r>
                        <a:rPr kumimoji="1" lang="ja-JP" altLang="en-US" sz="800" b="0" kern="1200">
                          <a:solidFill>
                            <a:schemeClr val="tx1"/>
                          </a:solidFill>
                          <a:latin typeface="+mn-ea"/>
                          <a:ea typeface="+mn-ea"/>
                          <a:cs typeface="+mn-cs"/>
                        </a:rPr>
                        <a:t>サービス停止やデータの消失・改ざんなどに備えて、重要情報を手もとに確保して必要なときに使えるようにしていますか？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25477017"/>
                  </a:ext>
                </a:extLst>
              </a:tr>
            </a:tbl>
          </a:graphicData>
        </a:graphic>
      </p:graphicFrame>
      <p:graphicFrame>
        <p:nvGraphicFramePr>
          <p:cNvPr id="12" name="表 10">
            <a:extLst>
              <a:ext uri="{FF2B5EF4-FFF2-40B4-BE49-F238E27FC236}">
                <a16:creationId xmlns:a16="http://schemas.microsoft.com/office/drawing/2014/main" id="{97625022-B702-A440-30C7-3FEA104F5C79}"/>
              </a:ext>
            </a:extLst>
          </p:cNvPr>
          <p:cNvGraphicFramePr>
            <a:graphicFrameLocks noGrp="1"/>
          </p:cNvGraphicFramePr>
          <p:nvPr/>
        </p:nvGraphicFramePr>
        <p:xfrm>
          <a:off x="622800" y="9064974"/>
          <a:ext cx="5612400" cy="335280"/>
        </p:xfrm>
        <a:graphic>
          <a:graphicData uri="http://schemas.openxmlformats.org/drawingml/2006/table">
            <a:tbl>
              <a:tblPr firstRow="1" bandRow="1">
                <a:tableStyleId>{5C22544A-7EE6-4342-B048-85BDC9FD1C3A}</a:tableStyleId>
              </a:tblPr>
              <a:tblGrid>
                <a:gridCol w="2361700">
                  <a:extLst>
                    <a:ext uri="{9D8B030D-6E8A-4147-A177-3AD203B41FA5}">
                      <a16:colId xmlns:a16="http://schemas.microsoft.com/office/drawing/2014/main" val="727053212"/>
                    </a:ext>
                  </a:extLst>
                </a:gridCol>
                <a:gridCol w="3250700">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mn-ea"/>
                          <a:ea typeface="+mn-ea"/>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500" b="0">
                          <a:solidFill>
                            <a:sysClr val="windowText" lastClr="000000"/>
                          </a:solidFill>
                          <a:latin typeface="+mn-ea"/>
                          <a:ea typeface="+mn-ea"/>
                        </a:rPr>
                        <a:t>付録</a:t>
                      </a:r>
                      <a:r>
                        <a:rPr kumimoji="1" lang="en-US" altLang="ja-JP" sz="500" b="0">
                          <a:solidFill>
                            <a:sysClr val="windowText" lastClr="000000"/>
                          </a:solidFill>
                          <a:latin typeface="+mn-ea"/>
                          <a:ea typeface="+mn-ea"/>
                        </a:rPr>
                        <a:t>6</a:t>
                      </a:r>
                      <a:r>
                        <a:rPr kumimoji="1" lang="ja-JP" altLang="en-US" sz="500" b="0">
                          <a:solidFill>
                            <a:sysClr val="windowText" lastClr="000000"/>
                          </a:solidFill>
                          <a:latin typeface="+mn-ea"/>
                          <a:ea typeface="+mn-ea"/>
                        </a:rPr>
                        <a:t>：中小企業のためのクラウドサービス安全利用の手引き</a:t>
                      </a:r>
                      <a:endParaRPr kumimoji="1" lang="en-US" altLang="ja-JP" sz="500" b="0">
                        <a:solidFill>
                          <a:sysClr val="windowText" lastClr="000000"/>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3"/>
                        </a:rPr>
                        <a:t>https://www.ipa.go.jp/security/guide/sme/ug65p90000019cbk-att/000072150.pdf</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bl>
          </a:graphicData>
        </a:graphic>
      </p:graphicFrame>
      <p:graphicFrame>
        <p:nvGraphicFramePr>
          <p:cNvPr id="13" name="表 12">
            <a:extLst>
              <a:ext uri="{FF2B5EF4-FFF2-40B4-BE49-F238E27FC236}">
                <a16:creationId xmlns:a16="http://schemas.microsoft.com/office/drawing/2014/main" id="{2B2268A7-1C8E-71CC-86F8-E2332B8BD570}"/>
              </a:ext>
            </a:extLst>
          </p:cNvPr>
          <p:cNvGraphicFramePr>
            <a:graphicFrameLocks noGrp="1"/>
          </p:cNvGraphicFramePr>
          <p:nvPr/>
        </p:nvGraphicFramePr>
        <p:xfrm>
          <a:off x="622801" y="7138822"/>
          <a:ext cx="5612399" cy="1714500"/>
        </p:xfrm>
        <a:graphic>
          <a:graphicData uri="http://schemas.openxmlformats.org/drawingml/2006/table">
            <a:tbl>
              <a:tblPr firstRow="1" bandRow="1">
                <a:tableStyleId>{5C22544A-7EE6-4342-B048-85BDC9FD1C3A}</a:tableStyleId>
              </a:tblPr>
              <a:tblGrid>
                <a:gridCol w="5612399">
                  <a:extLst>
                    <a:ext uri="{9D8B030D-6E8A-4147-A177-3AD203B41FA5}">
                      <a16:colId xmlns:a16="http://schemas.microsoft.com/office/drawing/2014/main" val="2585828005"/>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latin typeface="+mn-ea"/>
                          <a:ea typeface="+mn-ea"/>
                        </a:rPr>
                        <a:t>実施手順の例：バックアップに責任を持つ</a:t>
                      </a:r>
                      <a:r>
                        <a:rPr kumimoji="1" lang="ja-JP" altLang="en-US" sz="1050" b="0">
                          <a:solidFill>
                            <a:schemeClr val="bg1"/>
                          </a:solidFill>
                          <a:latin typeface="+mn-ea"/>
                          <a:ea typeface="+mn-ea"/>
                        </a:rPr>
                        <a:t>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420178015"/>
                  </a:ext>
                </a:extLst>
              </a:tr>
              <a:tr h="0">
                <a:tc>
                  <a:txBody>
                    <a:bodyPr/>
                    <a:lstStyle/>
                    <a:p>
                      <a:r>
                        <a:rPr lang="ja-JP" altLang="en-US" sz="900" b="1">
                          <a:solidFill>
                            <a:schemeClr val="tx1"/>
                          </a:solidFill>
                        </a:rPr>
                        <a:t>バックアップの管理</a:t>
                      </a:r>
                      <a:endParaRPr lang="en-US" altLang="ja-JP" sz="90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900" b="0">
                          <a:solidFill>
                            <a:schemeClr val="tx1"/>
                          </a:solidFill>
                        </a:rPr>
                        <a:t>サービス停止やデータの消失・改ざんなどに備え、重要情報を手もとに確保して、必要なときに使えるようにする。</a:t>
                      </a:r>
                      <a:endParaRPr lang="en-US" altLang="ja-JP" sz="900" b="0">
                        <a:solidFill>
                          <a:schemeClr val="tx1"/>
                        </a:solidFill>
                      </a:endParaRPr>
                    </a:p>
                    <a:p>
                      <a:endParaRPr lang="en-US" altLang="ja-JP" sz="900" b="1">
                        <a:solidFill>
                          <a:schemeClr val="tx1"/>
                        </a:solidFill>
                      </a:endParaRPr>
                    </a:p>
                    <a:p>
                      <a:r>
                        <a:rPr lang="ja-JP" altLang="en-US" sz="900" b="0">
                          <a:solidFill>
                            <a:schemeClr val="tx1"/>
                          </a:solidFill>
                        </a:rPr>
                        <a:t>会計データやホームページなど、消失や改ざんの影響が大きいものは以下の規則を遵守する</a:t>
                      </a:r>
                      <a:endParaRPr lang="en-US" altLang="ja-JP" sz="900" b="0">
                        <a:solidFill>
                          <a:schemeClr val="tx1"/>
                        </a:solidFill>
                      </a:endParaRPr>
                    </a:p>
                    <a:p>
                      <a:endParaRPr lang="en-US" altLang="ja-JP" sz="900" b="0">
                        <a:solidFill>
                          <a:schemeClr val="tx1"/>
                        </a:solidFill>
                      </a:endParaRPr>
                    </a:p>
                    <a:p>
                      <a:pPr marL="0" indent="0">
                        <a:buFont typeface="Wingdings" panose="05000000000000000000" pitchFamily="2" charset="2"/>
                        <a:buNone/>
                      </a:pPr>
                      <a:r>
                        <a:rPr kumimoji="1" lang="ja-JP" altLang="en-US" sz="900" b="0">
                          <a:solidFill>
                            <a:schemeClr val="tx1"/>
                          </a:solidFill>
                          <a:latin typeface="+mn-ea"/>
                          <a:ea typeface="+mn-ea"/>
                        </a:rPr>
                        <a:t>　</a:t>
                      </a:r>
                      <a:r>
                        <a:rPr lang="ja-JP" altLang="en-US" sz="900" b="0">
                          <a:solidFill>
                            <a:schemeClr val="tx1"/>
                          </a:solidFill>
                        </a:rPr>
                        <a:t>クラウドサービスの拡張機能にバックアップがある場合は利用する</a:t>
                      </a:r>
                      <a:endParaRPr lang="en-US" altLang="ja-JP" sz="900" b="0">
                        <a:solidFill>
                          <a:schemeClr val="tx1"/>
                        </a:solidFill>
                      </a:endParaRPr>
                    </a:p>
                    <a:p>
                      <a:pPr marL="0" indent="0">
                        <a:buFont typeface="Wingdings" panose="05000000000000000000" pitchFamily="2" charset="2"/>
                        <a:buNone/>
                      </a:pPr>
                      <a:r>
                        <a:rPr kumimoji="1" lang="ja-JP" altLang="en-US" sz="900" b="0">
                          <a:solidFill>
                            <a:schemeClr val="tx1"/>
                          </a:solidFill>
                          <a:latin typeface="+mn-ea"/>
                          <a:ea typeface="+mn-ea"/>
                        </a:rPr>
                        <a:t>　</a:t>
                      </a:r>
                      <a:r>
                        <a:rPr lang="ja-JP" altLang="en-US" sz="900" b="0">
                          <a:solidFill>
                            <a:srgbClr val="FF0000"/>
                          </a:solidFill>
                        </a:rPr>
                        <a:t>月に</a:t>
                      </a:r>
                      <a:r>
                        <a:rPr lang="en-US" altLang="ja-JP" sz="900" b="0">
                          <a:solidFill>
                            <a:srgbClr val="FF0000"/>
                          </a:solidFill>
                        </a:rPr>
                        <a:t>1</a:t>
                      </a:r>
                      <a:r>
                        <a:rPr lang="ja-JP" altLang="en-US" sz="900" b="0">
                          <a:solidFill>
                            <a:srgbClr val="FF0000"/>
                          </a:solidFill>
                        </a:rPr>
                        <a:t>度</a:t>
                      </a:r>
                      <a:r>
                        <a:rPr lang="ja-JP" altLang="en-US" sz="900" b="0">
                          <a:solidFill>
                            <a:schemeClr val="tx1"/>
                          </a:solidFill>
                        </a:rPr>
                        <a:t>、</a:t>
                      </a:r>
                      <a:r>
                        <a:rPr lang="ja-JP" altLang="en-US" sz="900" b="0">
                          <a:solidFill>
                            <a:srgbClr val="FF0000"/>
                          </a:solidFill>
                        </a:rPr>
                        <a:t>社内の専用ハードディスク</a:t>
                      </a:r>
                      <a:r>
                        <a:rPr lang="ja-JP" altLang="en-US" sz="900" b="0">
                          <a:solidFill>
                            <a:schemeClr val="tx1"/>
                          </a:solidFill>
                        </a:rPr>
                        <a:t>にバックアップを取得する</a:t>
                      </a:r>
                      <a:endParaRPr lang="en-US" altLang="ja-JP" sz="900" b="0">
                        <a:solidFill>
                          <a:schemeClr val="tx1"/>
                        </a:solidFill>
                      </a:endParaRPr>
                    </a:p>
                    <a:p>
                      <a:pPr marL="0" indent="0">
                        <a:buFont typeface="Wingdings" panose="05000000000000000000" pitchFamily="2" charset="2"/>
                        <a:buNone/>
                      </a:pPr>
                      <a:r>
                        <a:rPr kumimoji="1" lang="ja-JP" altLang="en-US" sz="900" b="0">
                          <a:solidFill>
                            <a:schemeClr val="tx1"/>
                          </a:solidFill>
                          <a:latin typeface="+mn-ea"/>
                          <a:ea typeface="+mn-ea"/>
                        </a:rPr>
                        <a:t>　</a:t>
                      </a:r>
                      <a:r>
                        <a:rPr lang="ja-JP" altLang="en-US" sz="900" b="0">
                          <a:solidFill>
                            <a:schemeClr val="tx1"/>
                          </a:solidFill>
                        </a:rPr>
                        <a:t>直前のバックアップよりもさらに過去の状態に遡って復元できるよう、</a:t>
                      </a:r>
                      <a:r>
                        <a:rPr lang="en-US" altLang="ja-JP" sz="900" b="0">
                          <a:solidFill>
                            <a:srgbClr val="FF0000"/>
                          </a:solidFill>
                        </a:rPr>
                        <a:t>2</a:t>
                      </a:r>
                      <a:r>
                        <a:rPr lang="ja-JP" altLang="en-US" sz="900" b="0">
                          <a:solidFill>
                            <a:srgbClr val="FF0000"/>
                          </a:solidFill>
                        </a:rPr>
                        <a:t>、</a:t>
                      </a:r>
                      <a:r>
                        <a:rPr lang="en-US" altLang="ja-JP" sz="900" b="0">
                          <a:solidFill>
                            <a:srgbClr val="FF0000"/>
                          </a:solidFill>
                        </a:rPr>
                        <a:t>3</a:t>
                      </a:r>
                      <a:r>
                        <a:rPr lang="ja-JP" altLang="en-US" sz="900" b="0">
                          <a:solidFill>
                            <a:srgbClr val="FF0000"/>
                          </a:solidFill>
                        </a:rPr>
                        <a:t>ヶ月前</a:t>
                      </a:r>
                      <a:r>
                        <a:rPr lang="ja-JP" altLang="en-US" sz="900" b="0">
                          <a:solidFill>
                            <a:schemeClr val="tx1"/>
                          </a:solidFill>
                        </a:rPr>
                        <a:t>に取得したバック　</a:t>
                      </a:r>
                      <a:endParaRPr lang="en-US" altLang="ja-JP" sz="900" b="0">
                        <a:solidFill>
                          <a:schemeClr val="tx1"/>
                        </a:solidFill>
                      </a:endParaRPr>
                    </a:p>
                    <a:p>
                      <a:pPr marL="0" indent="0">
                        <a:buFont typeface="Wingdings" panose="05000000000000000000" pitchFamily="2" charset="2"/>
                        <a:buNone/>
                      </a:pPr>
                      <a:r>
                        <a:rPr lang="ja-JP" altLang="en-US" sz="900" b="0">
                          <a:solidFill>
                            <a:schemeClr val="tx1"/>
                          </a:solidFill>
                        </a:rPr>
                        <a:t>　　アップを保存しておく</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96955816"/>
                  </a:ext>
                </a:extLst>
              </a:tr>
            </a:tbl>
          </a:graphicData>
        </a:graphic>
      </p:graphicFrame>
      <p:sp>
        <p:nvSpPr>
          <p:cNvPr id="15" name="テキスト ボックス 14">
            <a:extLst>
              <a:ext uri="{FF2B5EF4-FFF2-40B4-BE49-F238E27FC236}">
                <a16:creationId xmlns:a16="http://schemas.microsoft.com/office/drawing/2014/main" id="{8770334F-283C-23C3-F2E8-D33A3EFCCD98}"/>
              </a:ext>
            </a:extLst>
          </p:cNvPr>
          <p:cNvSpPr txBox="1"/>
          <p:nvPr/>
        </p:nvSpPr>
        <p:spPr>
          <a:xfrm>
            <a:off x="626400" y="5922185"/>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クラウドサービス安全利用チェックシートの例（一部抜粋）</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「中小企業のためのクラウドサービス安全利用の手引き」を基に作成</a:t>
            </a:r>
            <a:endParaRPr kumimoji="1" lang="ja-JP" altLang="en-US" sz="6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graphicFrame>
        <p:nvGraphicFramePr>
          <p:cNvPr id="4" name="表 6">
            <a:extLst>
              <a:ext uri="{FF2B5EF4-FFF2-40B4-BE49-F238E27FC236}">
                <a16:creationId xmlns:a16="http://schemas.microsoft.com/office/drawing/2014/main" id="{F236EC0E-390E-D957-3C31-EE1FF770C114}"/>
              </a:ext>
            </a:extLst>
          </p:cNvPr>
          <p:cNvGraphicFramePr>
            <a:graphicFrameLocks noGrp="1"/>
          </p:cNvGraphicFramePr>
          <p:nvPr/>
        </p:nvGraphicFramePr>
        <p:xfrm>
          <a:off x="622800" y="2490189"/>
          <a:ext cx="5612400" cy="426720"/>
        </p:xfrm>
        <a:graphic>
          <a:graphicData uri="http://schemas.openxmlformats.org/drawingml/2006/table">
            <a:tbl>
              <a:tblPr firstRow="1" bandRow="1">
                <a:tableStyleId>{5C22544A-7EE6-4342-B048-85BDC9FD1C3A}</a:tableStyleId>
              </a:tblPr>
              <a:tblGrid>
                <a:gridCol w="628575">
                  <a:extLst>
                    <a:ext uri="{9D8B030D-6E8A-4147-A177-3AD203B41FA5}">
                      <a16:colId xmlns:a16="http://schemas.microsoft.com/office/drawing/2014/main" val="3500455001"/>
                    </a:ext>
                  </a:extLst>
                </a:gridCol>
                <a:gridCol w="4983825">
                  <a:extLst>
                    <a:ext uri="{9D8B030D-6E8A-4147-A177-3AD203B41FA5}">
                      <a16:colId xmlns:a16="http://schemas.microsoft.com/office/drawing/2014/main" val="237209298"/>
                    </a:ext>
                  </a:extLst>
                </a:gridCol>
              </a:tblGrid>
              <a:tr h="0">
                <a:tc>
                  <a:txBody>
                    <a:bodyPr/>
                    <a:lstStyle/>
                    <a:p>
                      <a:pPr algn="ctr"/>
                      <a:r>
                        <a:rPr kumimoji="1" lang="ja-JP" altLang="en-US" sz="800" b="1">
                          <a:solidFill>
                            <a:schemeClr val="bg1"/>
                          </a:solidFill>
                        </a:rPr>
                        <a:t>対象者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171450" indent="-171450">
                        <a:buFont typeface="Arial" panose="020B0604020202020204" pitchFamily="34" charset="0"/>
                        <a:buChar char="•"/>
                      </a:pPr>
                      <a:r>
                        <a:rPr kumimoji="1" lang="ja-JP" altLang="en-US" sz="800" b="0">
                          <a:solidFill>
                            <a:schemeClr val="tx1"/>
                          </a:solidFill>
                        </a:rPr>
                        <a:t>クラウドサービスを利用する企業</a:t>
                      </a:r>
                      <a:endParaRPr kumimoji="1" lang="en-US" altLang="ja-JP" sz="80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30665111"/>
                  </a:ext>
                </a:extLst>
              </a:tr>
              <a:tr h="0">
                <a:tc>
                  <a:txBody>
                    <a:bodyPr/>
                    <a:lstStyle/>
                    <a:p>
                      <a:pPr algn="ctr"/>
                      <a:r>
                        <a:rPr kumimoji="1" lang="ja-JP" altLang="en-US" sz="800" b="1">
                          <a:solidFill>
                            <a:schemeClr val="bg1"/>
                          </a:solidFill>
                        </a:rPr>
                        <a:t>目的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800" b="0">
                          <a:solidFill>
                            <a:schemeClr val="tx1"/>
                          </a:solidFill>
                        </a:rPr>
                        <a:t>クラウドサービスを安全に利用するため</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53240360"/>
                  </a:ext>
                </a:extLst>
              </a:tr>
            </a:tbl>
          </a:graphicData>
        </a:graphic>
      </p:graphicFrame>
      <p:sp>
        <p:nvSpPr>
          <p:cNvPr id="10" name="テキスト プレースホルダー 1">
            <a:extLst>
              <a:ext uri="{FF2B5EF4-FFF2-40B4-BE49-F238E27FC236}">
                <a16:creationId xmlns:a16="http://schemas.microsoft.com/office/drawing/2014/main" id="{EB8C537C-B371-C794-929F-C57C252F8A3D}"/>
              </a:ext>
            </a:extLst>
          </p:cNvPr>
          <p:cNvSpPr>
            <a:spLocks noGrp="1"/>
          </p:cNvSpPr>
          <p:nvPr>
            <p:ph type="body" sz="quarter" idx="25"/>
          </p:nvPr>
        </p:nvSpPr>
        <p:spPr>
          <a:xfrm>
            <a:off x="619200" y="835200"/>
            <a:ext cx="6238800" cy="417600"/>
          </a:xfrm>
        </p:spPr>
        <p:txBody>
          <a:bodyPr/>
          <a:lstStyle/>
          <a:p>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12</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具体的手順の作成（</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LV.1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クイックアプローチ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/LV.2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ベースラインアプローチ）</a:t>
            </a:r>
            <a:b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lang="en-US" altLang="ja-JP" sz="1100" u="none" strike="noStrike">
                <a:solidFill>
                  <a:schemeClr val="tx1"/>
                </a:solidFill>
                <a:effectLst/>
                <a:latin typeface="+mn-ea"/>
                <a:ea typeface="+mn-ea"/>
              </a:rPr>
              <a:t>12-3. 【LV.2 </a:t>
            </a:r>
            <a:r>
              <a:rPr lang="ja-JP" altLang="en-US" sz="1100" u="none" strike="noStrike">
                <a:solidFill>
                  <a:schemeClr val="tx1"/>
                </a:solidFill>
                <a:effectLst/>
                <a:latin typeface="+mn-ea"/>
                <a:ea typeface="+mn-ea"/>
              </a:rPr>
              <a:t>ベースラインアプローチ</a:t>
            </a:r>
            <a:r>
              <a:rPr lang="en-US" altLang="ja-JP" sz="1100" u="none" strike="noStrike">
                <a:solidFill>
                  <a:schemeClr val="tx1"/>
                </a:solidFill>
                <a:effectLst/>
                <a:latin typeface="+mn-ea"/>
                <a:ea typeface="+mn-ea"/>
              </a:rPr>
              <a:t>】</a:t>
            </a:r>
            <a:r>
              <a:rPr lang="ja-JP" altLang="en-US" sz="1100" u="none" strike="noStrike">
                <a:solidFill>
                  <a:schemeClr val="tx1"/>
                </a:solidFill>
                <a:effectLst/>
                <a:latin typeface="+mn-ea"/>
                <a:ea typeface="+mn-ea"/>
              </a:rPr>
              <a:t>ガイドラインを参考とした実施手順</a:t>
            </a:r>
          </a:p>
        </p:txBody>
      </p:sp>
      <p:sp>
        <p:nvSpPr>
          <p:cNvPr id="11" name="テキスト ボックス 10">
            <a:extLst>
              <a:ext uri="{FF2B5EF4-FFF2-40B4-BE49-F238E27FC236}">
                <a16:creationId xmlns:a16="http://schemas.microsoft.com/office/drawing/2014/main" id="{4FAC3EBE-A9B8-E706-8C14-0818CD7A3D3D}"/>
              </a:ext>
            </a:extLst>
          </p:cNvPr>
          <p:cNvSpPr txBox="1"/>
          <p:nvPr/>
        </p:nvSpPr>
        <p:spPr>
          <a:xfrm>
            <a:off x="622800" y="6552485"/>
            <a:ext cx="5612400" cy="577081"/>
          </a:xfrm>
          <a:prstGeom prst="rect">
            <a:avLst/>
          </a:prstGeom>
          <a:noFill/>
        </p:spPr>
        <p:txBody>
          <a:bodyPr wrap="square" anchor="t">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解説編をもとに実施手順を作成します。 以下は、チェックシートの設問「バックアップに責任を持つ」の実施手順（例）を記載します。自社の状況に合わせて赤文字の箇所を修正することで、自社に適した実施手順を作成できます。</a:t>
            </a:r>
          </a:p>
        </p:txBody>
      </p:sp>
      <p:sp>
        <p:nvSpPr>
          <p:cNvPr id="8" name="テキスト プレースホルダー 3">
            <a:extLst>
              <a:ext uri="{FF2B5EF4-FFF2-40B4-BE49-F238E27FC236}">
                <a16:creationId xmlns:a16="http://schemas.microsoft.com/office/drawing/2014/main" id="{D13FA20E-D060-1313-DC5F-20EC3DE5B90F}"/>
              </a:ext>
            </a:extLst>
          </p:cNvPr>
          <p:cNvSpPr txBox="1">
            <a:spLocks/>
          </p:cNvSpPr>
          <p:nvPr/>
        </p:nvSpPr>
        <p:spPr>
          <a:xfrm>
            <a:off x="622800" y="2280597"/>
            <a:ext cx="5612400" cy="264962"/>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IPA</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「中小企業のためのクラウドサービス安全利用の手引き」の活用</a:t>
            </a:r>
            <a:endParaRPr kumimoji="1" lang="ja-JP" altLang="en-US" sz="11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プレースホルダー 3">
            <a:extLst>
              <a:ext uri="{FF2B5EF4-FFF2-40B4-BE49-F238E27FC236}">
                <a16:creationId xmlns:a16="http://schemas.microsoft.com/office/drawing/2014/main" id="{AB4DD831-8EC2-958A-2B1C-C3494F9D7188}"/>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LV.2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ベースラインアプローチ（</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6/8</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
        <p:nvSpPr>
          <p:cNvPr id="14" name="矢印: 下 13">
            <a:extLst>
              <a:ext uri="{FF2B5EF4-FFF2-40B4-BE49-F238E27FC236}">
                <a16:creationId xmlns:a16="http://schemas.microsoft.com/office/drawing/2014/main" id="{A73F6393-B825-4696-8B39-668A18AF38C1}"/>
              </a:ext>
            </a:extLst>
          </p:cNvPr>
          <p:cNvSpPr/>
          <p:nvPr/>
        </p:nvSpPr>
        <p:spPr>
          <a:xfrm>
            <a:off x="2593658" y="6263681"/>
            <a:ext cx="1670685" cy="288000"/>
          </a:xfrm>
          <a:prstGeom prst="downArrow">
            <a:avLst/>
          </a:prstGeom>
          <a:solidFill>
            <a:schemeClr val="accent1">
              <a:lumMod val="40000"/>
              <a:lumOff val="6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670401004"/>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a:extLst>
              <a:ext uri="{FF2B5EF4-FFF2-40B4-BE49-F238E27FC236}">
                <a16:creationId xmlns:a16="http://schemas.microsoft.com/office/drawing/2014/main" id="{86FF28ED-2250-3C81-53F6-217536DFE34B}"/>
              </a:ext>
            </a:extLst>
          </p:cNvPr>
          <p:cNvSpPr/>
          <p:nvPr/>
        </p:nvSpPr>
        <p:spPr>
          <a:xfrm>
            <a:off x="622800" y="5569129"/>
            <a:ext cx="5612400" cy="1393666"/>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テキスト プレースホルダー 2">
            <a:extLst>
              <a:ext uri="{FF2B5EF4-FFF2-40B4-BE49-F238E27FC236}">
                <a16:creationId xmlns:a16="http://schemas.microsoft.com/office/drawing/2014/main" id="{788F4829-9C86-D5B0-E617-5B6B3C4B4097}"/>
              </a:ext>
            </a:extLst>
          </p:cNvPr>
          <p:cNvSpPr>
            <a:spLocks noGrp="1"/>
          </p:cNvSpPr>
          <p:nvPr>
            <p:ph type="body" sz="quarter" idx="14"/>
          </p:nvPr>
        </p:nvSpPr>
        <p:spPr/>
        <p:txBody>
          <a:bodyPr/>
          <a:lstStyle/>
          <a:p>
            <a:r>
              <a:rPr kumimoji="1" lang="en-US" altLang="ja-JP"/>
              <a:t>12-3-1. </a:t>
            </a:r>
            <a:r>
              <a:rPr kumimoji="1" lang="ja-JP" altLang="en-US"/>
              <a:t>情報セキュリティ対策ガイドラインの活用</a:t>
            </a:r>
          </a:p>
        </p:txBody>
      </p:sp>
      <p:sp>
        <p:nvSpPr>
          <p:cNvPr id="5" name="スライド番号プレースホルダー 4">
            <a:extLst>
              <a:ext uri="{FF2B5EF4-FFF2-40B4-BE49-F238E27FC236}">
                <a16:creationId xmlns:a16="http://schemas.microsoft.com/office/drawing/2014/main" id="{812A4942-7DBB-A543-6477-C24734082636}"/>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ボックス 5">
            <a:extLst>
              <a:ext uri="{FF2B5EF4-FFF2-40B4-BE49-F238E27FC236}">
                <a16:creationId xmlns:a16="http://schemas.microsoft.com/office/drawing/2014/main" id="{2E3268BE-BDE2-ECE3-E5D3-55C1FA850363}"/>
              </a:ext>
            </a:extLst>
          </p:cNvPr>
          <p:cNvSpPr txBox="1"/>
          <p:nvPr/>
        </p:nvSpPr>
        <p:spPr>
          <a:xfrm>
            <a:off x="619200" y="2924109"/>
            <a:ext cx="5612400" cy="186974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情報セキュリティ関連規程とは、自社が対応すべきリスクと対策を検討し、文書化した規程のことです。企業を取り巻くリスクは、事業内容や取扱う情報、職場環境、</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の利用状況などによって異なるため、汎用的な規程をそのまま使っても、自社に適さない場合があります。そこで情報セキュリティ関連規程を活用することで、効率的に自社に適した規程を作成できます。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1050" b="0" i="0" u="none" strike="noStrike" kern="1200" cap="none" spc="0" normalizeH="0" baseline="0" noProof="0">
                <a:ln>
                  <a:noFill/>
                </a:ln>
                <a:solidFill>
                  <a:srgbClr val="333333"/>
                </a:solidFill>
                <a:effectLst/>
                <a:uLnTx/>
                <a:uFillTx/>
                <a:latin typeface="メイリオ"/>
                <a:ea typeface="メイリオ"/>
                <a:cs typeface="+mn-cs"/>
              </a:rPr>
              <a:t>本ガイドラインを用いて、規程を作成する手順を説明します。</a:t>
            </a:r>
            <a:endParaRPr kumimoji="1" lang="en-US" altLang="ja-JP" sz="1050" b="0" i="0" u="none" strike="noStrike" kern="1200" cap="none" spc="0" normalizeH="0" baseline="0" noProof="0">
              <a:ln>
                <a:noFill/>
              </a:ln>
              <a:solidFill>
                <a:srgbClr val="333333"/>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a:ln>
                <a:noFill/>
              </a:ln>
              <a:solidFill>
                <a:srgbClr val="333333"/>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1</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．対応すべきリスクを特定する</a:t>
            </a:r>
            <a:b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経営者が懸念する情報セキュリティの重大事故などを念頭に、何を起こさないようにするべきかを考えます。このとき、以下のような状況を併せて考えることで、対応すべきリスクを把握します。　</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4" name="表 6">
            <a:extLst>
              <a:ext uri="{FF2B5EF4-FFF2-40B4-BE49-F238E27FC236}">
                <a16:creationId xmlns:a16="http://schemas.microsoft.com/office/drawing/2014/main" id="{F236EC0E-390E-D957-3C31-EE1FF770C114}"/>
              </a:ext>
            </a:extLst>
          </p:cNvPr>
          <p:cNvGraphicFramePr>
            <a:graphicFrameLocks noGrp="1"/>
          </p:cNvGraphicFramePr>
          <p:nvPr/>
        </p:nvGraphicFramePr>
        <p:xfrm>
          <a:off x="622800" y="2481561"/>
          <a:ext cx="5612400" cy="426720"/>
        </p:xfrm>
        <a:graphic>
          <a:graphicData uri="http://schemas.openxmlformats.org/drawingml/2006/table">
            <a:tbl>
              <a:tblPr firstRow="1" bandRow="1">
                <a:tableStyleId>{5C22544A-7EE6-4342-B048-85BDC9FD1C3A}</a:tableStyleId>
              </a:tblPr>
              <a:tblGrid>
                <a:gridCol w="628575">
                  <a:extLst>
                    <a:ext uri="{9D8B030D-6E8A-4147-A177-3AD203B41FA5}">
                      <a16:colId xmlns:a16="http://schemas.microsoft.com/office/drawing/2014/main" val="3500455001"/>
                    </a:ext>
                  </a:extLst>
                </a:gridCol>
                <a:gridCol w="4983825">
                  <a:extLst>
                    <a:ext uri="{9D8B030D-6E8A-4147-A177-3AD203B41FA5}">
                      <a16:colId xmlns:a16="http://schemas.microsoft.com/office/drawing/2014/main" val="237209298"/>
                    </a:ext>
                  </a:extLst>
                </a:gridCol>
              </a:tblGrid>
              <a:tr h="0">
                <a:tc>
                  <a:txBody>
                    <a:bodyPr/>
                    <a:lstStyle/>
                    <a:p>
                      <a:pPr algn="ctr"/>
                      <a:r>
                        <a:rPr kumimoji="1" lang="ja-JP" altLang="en-US" sz="800" b="1">
                          <a:solidFill>
                            <a:schemeClr val="bg1"/>
                          </a:solidFill>
                        </a:rPr>
                        <a:t>対象者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171450" indent="-171450">
                        <a:buFont typeface="Arial" panose="020B0604020202020204" pitchFamily="34" charset="0"/>
                        <a:buChar char="•"/>
                      </a:pPr>
                      <a:r>
                        <a:rPr kumimoji="1" lang="ja-JP" altLang="en-US" sz="800" b="0">
                          <a:solidFill>
                            <a:schemeClr val="tx1"/>
                          </a:solidFill>
                        </a:rPr>
                        <a:t>中小企業</a:t>
                      </a:r>
                      <a:endParaRPr kumimoji="1" lang="en-US" altLang="ja-JP" sz="80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30665111"/>
                  </a:ext>
                </a:extLst>
              </a:tr>
              <a:tr h="0">
                <a:tc>
                  <a:txBody>
                    <a:bodyPr/>
                    <a:lstStyle/>
                    <a:p>
                      <a:pPr algn="ctr"/>
                      <a:r>
                        <a:rPr kumimoji="1" lang="ja-JP" altLang="en-US" sz="800" b="1">
                          <a:solidFill>
                            <a:schemeClr val="bg1"/>
                          </a:solidFill>
                        </a:rPr>
                        <a:t>目的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800" b="0">
                          <a:solidFill>
                            <a:schemeClr val="tx1"/>
                          </a:solidFill>
                        </a:rPr>
                        <a:t>自社のリスクに応じた対策規程を作成するため</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53240360"/>
                  </a:ext>
                </a:extLst>
              </a:tr>
            </a:tbl>
          </a:graphicData>
        </a:graphic>
      </p:graphicFrame>
      <p:sp>
        <p:nvSpPr>
          <p:cNvPr id="14" name="テキスト ボックス 13">
            <a:extLst>
              <a:ext uri="{FF2B5EF4-FFF2-40B4-BE49-F238E27FC236}">
                <a16:creationId xmlns:a16="http://schemas.microsoft.com/office/drawing/2014/main" id="{A385BC43-6FB2-5B73-F425-682B8BA2F101}"/>
              </a:ext>
            </a:extLst>
          </p:cNvPr>
          <p:cNvSpPr txBox="1"/>
          <p:nvPr/>
        </p:nvSpPr>
        <p:spPr>
          <a:xfrm>
            <a:off x="622800" y="7227181"/>
            <a:ext cx="5612400" cy="106182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．対策の決定</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すべてのリスクに対応しようとすると、対策費用が高額になったり、業務に支障をきたしたりする場合があります。そこで、いつ事故が起きてもおかしくない、事故が起きると大きな被害になるなど、リスクが大きなものを優先して対策を実施します。また、事故が起きる可能性が小さい、発生しても被害が軽微であるなど、リスクが小さなものは、現状のまま受容するなど、合理的に対応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8" name="四角形: 角を丸くする 17">
            <a:extLst>
              <a:ext uri="{FF2B5EF4-FFF2-40B4-BE49-F238E27FC236}">
                <a16:creationId xmlns:a16="http://schemas.microsoft.com/office/drawing/2014/main" id="{F986F072-B206-1679-AE2C-BD41831AD384}"/>
              </a:ext>
            </a:extLst>
          </p:cNvPr>
          <p:cNvSpPr/>
          <p:nvPr/>
        </p:nvSpPr>
        <p:spPr>
          <a:xfrm>
            <a:off x="622800" y="4773659"/>
            <a:ext cx="5612400" cy="683202"/>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関連する業務や情報に関わる外部状況（法律や規制、情報セキュリティ事故の傾向、取引先からの情報セキュリティに関する要求事項など）</a:t>
            </a:r>
            <a:endParaRPr kumimoji="1" lang="en-US" altLang="ja-JP" sz="10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内部状況（経営方針・情報セキュリティ方針、管理体制、情報システムの利用状況など）</a:t>
            </a:r>
            <a:endParaRPr kumimoji="1" lang="en-US" altLang="ja-JP" sz="10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9" name="グループ化 8">
            <a:extLst>
              <a:ext uri="{FF2B5EF4-FFF2-40B4-BE49-F238E27FC236}">
                <a16:creationId xmlns:a16="http://schemas.microsoft.com/office/drawing/2014/main" id="{1C759AE1-F41F-4A1C-F07E-6432C2957FE5}"/>
              </a:ext>
            </a:extLst>
          </p:cNvPr>
          <p:cNvGrpSpPr/>
          <p:nvPr/>
        </p:nvGrpSpPr>
        <p:grpSpPr>
          <a:xfrm>
            <a:off x="622800" y="8292690"/>
            <a:ext cx="5612400" cy="1076804"/>
            <a:chOff x="622800" y="8292690"/>
            <a:chExt cx="5612400" cy="1076804"/>
          </a:xfrm>
        </p:grpSpPr>
        <p:sp>
          <p:nvSpPr>
            <p:cNvPr id="42" name="正方形/長方形 41">
              <a:extLst>
                <a:ext uri="{FF2B5EF4-FFF2-40B4-BE49-F238E27FC236}">
                  <a16:creationId xmlns:a16="http://schemas.microsoft.com/office/drawing/2014/main" id="{4659E5A6-8C3C-1A24-5308-0B5FA0C0C858}"/>
                </a:ext>
              </a:extLst>
            </p:cNvPr>
            <p:cNvSpPr/>
            <p:nvPr/>
          </p:nvSpPr>
          <p:spPr>
            <a:xfrm>
              <a:off x="622800" y="8292690"/>
              <a:ext cx="5612400" cy="1075135"/>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41" name="グループ化 40">
              <a:extLst>
                <a:ext uri="{FF2B5EF4-FFF2-40B4-BE49-F238E27FC236}">
                  <a16:creationId xmlns:a16="http://schemas.microsoft.com/office/drawing/2014/main" id="{4C5B7138-6A56-8CA5-48D3-43FBE7D3440B}"/>
                </a:ext>
              </a:extLst>
            </p:cNvPr>
            <p:cNvGrpSpPr/>
            <p:nvPr/>
          </p:nvGrpSpPr>
          <p:grpSpPr>
            <a:xfrm>
              <a:off x="622800" y="8352930"/>
              <a:ext cx="5612400" cy="1016564"/>
              <a:chOff x="622800" y="8046000"/>
              <a:chExt cx="5612400" cy="1016564"/>
            </a:xfrm>
          </p:grpSpPr>
          <p:sp>
            <p:nvSpPr>
              <p:cNvPr id="23" name="テキスト ボックス 22">
                <a:extLst>
                  <a:ext uri="{FF2B5EF4-FFF2-40B4-BE49-F238E27FC236}">
                    <a16:creationId xmlns:a16="http://schemas.microsoft.com/office/drawing/2014/main" id="{7A880ADE-CF61-45B4-8042-DCC50BC7CC93}"/>
                  </a:ext>
                </a:extLst>
              </p:cNvPr>
              <p:cNvSpPr txBox="1"/>
              <p:nvPr/>
            </p:nvSpPr>
            <p:spPr>
              <a:xfrm>
                <a:off x="5900242" y="8344800"/>
                <a:ext cx="334958" cy="58477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srgbClr val="4472C4"/>
                    </a:solidFill>
                    <a:effectLst/>
                    <a:uLnTx/>
                    <a:uFillTx/>
                    <a:latin typeface="メイリオ"/>
                    <a:ea typeface="メイリオ"/>
                    <a:cs typeface="+mn-cs"/>
                  </a:rPr>
                  <a:t>リスク小</a:t>
                </a:r>
              </a:p>
            </p:txBody>
          </p:sp>
          <p:sp>
            <p:nvSpPr>
              <p:cNvPr id="24" name="テキスト ボックス 23">
                <a:extLst>
                  <a:ext uri="{FF2B5EF4-FFF2-40B4-BE49-F238E27FC236}">
                    <a16:creationId xmlns:a16="http://schemas.microsoft.com/office/drawing/2014/main" id="{275370FA-B595-727C-33A3-E791E22EDCE4}"/>
                  </a:ext>
                </a:extLst>
              </p:cNvPr>
              <p:cNvSpPr txBox="1"/>
              <p:nvPr/>
            </p:nvSpPr>
            <p:spPr>
              <a:xfrm>
                <a:off x="622800" y="8345884"/>
                <a:ext cx="334958" cy="58477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srgbClr val="FF0000"/>
                    </a:solidFill>
                    <a:effectLst/>
                    <a:uLnTx/>
                    <a:uFillTx/>
                    <a:latin typeface="メイリオ"/>
                    <a:ea typeface="メイリオ"/>
                    <a:cs typeface="+mn-cs"/>
                  </a:rPr>
                  <a:t>リスク大</a:t>
                </a:r>
              </a:p>
            </p:txBody>
          </p:sp>
          <p:cxnSp>
            <p:nvCxnSpPr>
              <p:cNvPr id="26" name="直線矢印コネクタ 25">
                <a:extLst>
                  <a:ext uri="{FF2B5EF4-FFF2-40B4-BE49-F238E27FC236}">
                    <a16:creationId xmlns:a16="http://schemas.microsoft.com/office/drawing/2014/main" id="{D354AF34-5EA5-7DCB-88AE-E11AA9104B70}"/>
                  </a:ext>
                </a:extLst>
              </p:cNvPr>
              <p:cNvCxnSpPr>
                <a:cxnSpLocks/>
              </p:cNvCxnSpPr>
              <p:nvPr/>
            </p:nvCxnSpPr>
            <p:spPr>
              <a:xfrm>
                <a:off x="967370" y="8624936"/>
                <a:ext cx="4923261" cy="0"/>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33" name="グループ化 32">
                <a:extLst>
                  <a:ext uri="{FF2B5EF4-FFF2-40B4-BE49-F238E27FC236}">
                    <a16:creationId xmlns:a16="http://schemas.microsoft.com/office/drawing/2014/main" id="{B9BA34D6-5D14-106A-7DFA-98716A6F29D6}"/>
                  </a:ext>
                </a:extLst>
              </p:cNvPr>
              <p:cNvGrpSpPr/>
              <p:nvPr/>
            </p:nvGrpSpPr>
            <p:grpSpPr>
              <a:xfrm>
                <a:off x="1003489" y="8046000"/>
                <a:ext cx="4851023" cy="463141"/>
                <a:chOff x="1003027" y="8046000"/>
                <a:chExt cx="4851023" cy="463141"/>
              </a:xfrm>
            </p:grpSpPr>
            <p:sp>
              <p:nvSpPr>
                <p:cNvPr id="27" name="テキスト ボックス 26">
                  <a:extLst>
                    <a:ext uri="{FF2B5EF4-FFF2-40B4-BE49-F238E27FC236}">
                      <a16:creationId xmlns:a16="http://schemas.microsoft.com/office/drawing/2014/main" id="{D720C13A-0EE1-4095-E46A-1FC6A06FA24F}"/>
                    </a:ext>
                  </a:extLst>
                </p:cNvPr>
                <p:cNvSpPr txBox="1"/>
                <p:nvPr/>
              </p:nvSpPr>
              <p:spPr>
                <a:xfrm>
                  <a:off x="1003027" y="8047476"/>
                  <a:ext cx="754380"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標的型攻撃で個人情報が漏えい</a:t>
                  </a:r>
                </a:p>
              </p:txBody>
            </p:sp>
            <p:sp>
              <p:nvSpPr>
                <p:cNvPr id="28" name="テキスト ボックス 27">
                  <a:extLst>
                    <a:ext uri="{FF2B5EF4-FFF2-40B4-BE49-F238E27FC236}">
                      <a16:creationId xmlns:a16="http://schemas.microsoft.com/office/drawing/2014/main" id="{31891A37-F29E-03EF-57A1-F8AB26E648AC}"/>
                    </a:ext>
                  </a:extLst>
                </p:cNvPr>
                <p:cNvSpPr txBox="1"/>
                <p:nvPr/>
              </p:nvSpPr>
              <p:spPr>
                <a:xfrm>
                  <a:off x="1715771" y="8046000"/>
                  <a:ext cx="976647"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サーバの故障による業務停止、データ消失</a:t>
                  </a:r>
                </a:p>
              </p:txBody>
            </p:sp>
            <p:sp>
              <p:nvSpPr>
                <p:cNvPr id="29" name="テキスト ボックス 28">
                  <a:extLst>
                    <a:ext uri="{FF2B5EF4-FFF2-40B4-BE49-F238E27FC236}">
                      <a16:creationId xmlns:a16="http://schemas.microsoft.com/office/drawing/2014/main" id="{716307C7-2AE3-2C12-3615-07E6997F01DE}"/>
                    </a:ext>
                  </a:extLst>
                </p:cNvPr>
                <p:cNvSpPr txBox="1"/>
                <p:nvPr/>
              </p:nvSpPr>
              <p:spPr>
                <a:xfrm>
                  <a:off x="2650782" y="8046000"/>
                  <a:ext cx="920273"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モバイル</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PC</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の盗難による、機密情報漏えい</a:t>
                  </a:r>
                </a:p>
              </p:txBody>
            </p:sp>
            <p:sp>
              <p:nvSpPr>
                <p:cNvPr id="30" name="テキスト ボックス 29">
                  <a:extLst>
                    <a:ext uri="{FF2B5EF4-FFF2-40B4-BE49-F238E27FC236}">
                      <a16:creationId xmlns:a16="http://schemas.microsoft.com/office/drawing/2014/main" id="{2A8AFD9F-6C4A-12D2-C1FD-72A0C154CD88}"/>
                    </a:ext>
                  </a:extLst>
                </p:cNvPr>
                <p:cNvSpPr txBox="1"/>
                <p:nvPr/>
              </p:nvSpPr>
              <p:spPr>
                <a:xfrm>
                  <a:off x="3529419" y="8046000"/>
                  <a:ext cx="754380"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PC</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の故障によるデータ消失</a:t>
                  </a:r>
                </a:p>
              </p:txBody>
            </p:sp>
            <p:sp>
              <p:nvSpPr>
                <p:cNvPr id="31" name="テキスト ボックス 30">
                  <a:extLst>
                    <a:ext uri="{FF2B5EF4-FFF2-40B4-BE49-F238E27FC236}">
                      <a16:creationId xmlns:a16="http://schemas.microsoft.com/office/drawing/2014/main" id="{074D2C0D-05AB-694F-CA90-B322348EB48F}"/>
                    </a:ext>
                  </a:extLst>
                </p:cNvPr>
                <p:cNvSpPr txBox="1"/>
                <p:nvPr/>
              </p:nvSpPr>
              <p:spPr>
                <a:xfrm>
                  <a:off x="4242163" y="8046000"/>
                  <a:ext cx="859169"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複合機の故障により、修理に半日待ち</a:t>
                  </a:r>
                </a:p>
              </p:txBody>
            </p:sp>
            <p:sp>
              <p:nvSpPr>
                <p:cNvPr id="32" name="テキスト ボックス 31">
                  <a:extLst>
                    <a:ext uri="{FF2B5EF4-FFF2-40B4-BE49-F238E27FC236}">
                      <a16:creationId xmlns:a16="http://schemas.microsoft.com/office/drawing/2014/main" id="{A6A40F21-2B96-480E-C7E9-1FD952FFA41F}"/>
                    </a:ext>
                  </a:extLst>
                </p:cNvPr>
                <p:cNvSpPr txBox="1"/>
                <p:nvPr/>
              </p:nvSpPr>
              <p:spPr>
                <a:xfrm>
                  <a:off x="5059694" y="8046000"/>
                  <a:ext cx="794356"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発売後の製品パンフレットの盗難</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grpSp>
          <p:sp>
            <p:nvSpPr>
              <p:cNvPr id="36" name="右中かっこ 35">
                <a:extLst>
                  <a:ext uri="{FF2B5EF4-FFF2-40B4-BE49-F238E27FC236}">
                    <a16:creationId xmlns:a16="http://schemas.microsoft.com/office/drawing/2014/main" id="{56C6568B-3D0E-5044-F3F7-A1015F78E264}"/>
                  </a:ext>
                </a:extLst>
              </p:cNvPr>
              <p:cNvSpPr/>
              <p:nvPr/>
            </p:nvSpPr>
            <p:spPr>
              <a:xfrm rot="5400000">
                <a:off x="2563387" y="7229849"/>
                <a:ext cx="162296" cy="3041170"/>
              </a:xfrm>
              <a:prstGeom prst="rightBrace">
                <a:avLst/>
              </a:prstGeom>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8" name="右中かっこ 37">
                <a:extLst>
                  <a:ext uri="{FF2B5EF4-FFF2-40B4-BE49-F238E27FC236}">
                    <a16:creationId xmlns:a16="http://schemas.microsoft.com/office/drawing/2014/main" id="{9679807A-F9E7-CC9B-42AA-2D3ABDB041F8}"/>
                  </a:ext>
                </a:extLst>
              </p:cNvPr>
              <p:cNvSpPr/>
              <p:nvPr/>
            </p:nvSpPr>
            <p:spPr>
              <a:xfrm rot="5400000">
                <a:off x="4970164" y="8028817"/>
                <a:ext cx="162296" cy="1440000"/>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9" name="テキスト ボックス 38">
                <a:extLst>
                  <a:ext uri="{FF2B5EF4-FFF2-40B4-BE49-F238E27FC236}">
                    <a16:creationId xmlns:a16="http://schemas.microsoft.com/office/drawing/2014/main" id="{B763434B-D32A-A247-8964-192892ECB700}"/>
                  </a:ext>
                </a:extLst>
              </p:cNvPr>
              <p:cNvSpPr txBox="1"/>
              <p:nvPr/>
            </p:nvSpPr>
            <p:spPr>
              <a:xfrm>
                <a:off x="4591175" y="8847120"/>
                <a:ext cx="920273"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受容範囲</a:t>
                </a:r>
              </a:p>
            </p:txBody>
          </p:sp>
          <p:sp>
            <p:nvSpPr>
              <p:cNvPr id="40" name="テキスト ボックス 39">
                <a:extLst>
                  <a:ext uri="{FF2B5EF4-FFF2-40B4-BE49-F238E27FC236}">
                    <a16:creationId xmlns:a16="http://schemas.microsoft.com/office/drawing/2014/main" id="{1F2FE8C7-1AB6-E2C6-52FC-12D86A98701F}"/>
                  </a:ext>
                </a:extLst>
              </p:cNvPr>
              <p:cNvSpPr txBox="1"/>
              <p:nvPr/>
            </p:nvSpPr>
            <p:spPr>
              <a:xfrm>
                <a:off x="1849118" y="8845451"/>
                <a:ext cx="1602742"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情報セキュリティ対策の対象</a:t>
                </a:r>
              </a:p>
            </p:txBody>
          </p:sp>
        </p:grpSp>
      </p:grpSp>
      <p:sp>
        <p:nvSpPr>
          <p:cNvPr id="7" name="吹き出し: 角を丸めた四角形 6">
            <a:extLst>
              <a:ext uri="{FF2B5EF4-FFF2-40B4-BE49-F238E27FC236}">
                <a16:creationId xmlns:a16="http://schemas.microsoft.com/office/drawing/2014/main" id="{7CCDC808-C111-5BCD-6057-708DFF7E71CF}"/>
              </a:ext>
            </a:extLst>
          </p:cNvPr>
          <p:cNvSpPr/>
          <p:nvPr/>
        </p:nvSpPr>
        <p:spPr>
          <a:xfrm>
            <a:off x="1420557" y="5709345"/>
            <a:ext cx="3455719" cy="1111782"/>
          </a:xfrm>
          <a:prstGeom prst="wedgeRoundRectCallout">
            <a:avLst>
              <a:gd name="adj1" fmla="val 56144"/>
              <a:gd name="adj2" fmla="val 32635"/>
              <a:gd name="adj3" fmla="val 16667"/>
            </a:avLst>
          </a:prstGeom>
          <a:ln>
            <a:solidFill>
              <a:schemeClr val="accent1"/>
            </a:solidFill>
            <a:prstDash val="lg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（例）</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個人情報保護法への対応</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取引先のセキュリティに対する要求への対応</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テレワーク時のセキュリティ対応</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報道されている新たなサイバー攻撃への対応</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1" name="図 10">
            <a:extLst>
              <a:ext uri="{FF2B5EF4-FFF2-40B4-BE49-F238E27FC236}">
                <a16:creationId xmlns:a16="http://schemas.microsoft.com/office/drawing/2014/main" id="{B860157C-B50A-3A0B-6CFF-6F8ACB1E40C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74352" y="6284339"/>
            <a:ext cx="596960" cy="596960"/>
          </a:xfrm>
          <a:prstGeom prst="rect">
            <a:avLst/>
          </a:prstGeom>
        </p:spPr>
      </p:pic>
      <p:sp>
        <p:nvSpPr>
          <p:cNvPr id="10" name="テキスト プレースホルダー 1">
            <a:extLst>
              <a:ext uri="{FF2B5EF4-FFF2-40B4-BE49-F238E27FC236}">
                <a16:creationId xmlns:a16="http://schemas.microsoft.com/office/drawing/2014/main" id="{E3543ED8-4E77-229B-D4F3-9FBCA4005244}"/>
              </a:ext>
            </a:extLst>
          </p:cNvPr>
          <p:cNvSpPr>
            <a:spLocks noGrp="1"/>
          </p:cNvSpPr>
          <p:nvPr>
            <p:ph type="body" sz="quarter" idx="25"/>
          </p:nvPr>
        </p:nvSpPr>
        <p:spPr>
          <a:xfrm>
            <a:off x="619200" y="835200"/>
            <a:ext cx="6238800" cy="417600"/>
          </a:xfrm>
        </p:spPr>
        <p:txBody>
          <a:bodyPr/>
          <a:lstStyle/>
          <a:p>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12</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具体的手順の作成（</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LV.1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クイックアプローチ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/LV.2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ベースラインアプローチ）</a:t>
            </a:r>
            <a:b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lang="en-US" altLang="ja-JP" sz="1100" u="none" strike="noStrike">
                <a:solidFill>
                  <a:schemeClr val="tx1"/>
                </a:solidFill>
                <a:effectLst/>
                <a:latin typeface="+mn-ea"/>
                <a:ea typeface="+mn-ea"/>
              </a:rPr>
              <a:t>12-3. 【LV.2 </a:t>
            </a:r>
            <a:r>
              <a:rPr lang="ja-JP" altLang="en-US" sz="1100" u="none" strike="noStrike">
                <a:solidFill>
                  <a:schemeClr val="tx1"/>
                </a:solidFill>
                <a:effectLst/>
                <a:latin typeface="+mn-ea"/>
                <a:ea typeface="+mn-ea"/>
              </a:rPr>
              <a:t>ベースラインアプローチ</a:t>
            </a:r>
            <a:r>
              <a:rPr lang="en-US" altLang="ja-JP" sz="1100" u="none" strike="noStrike">
                <a:solidFill>
                  <a:schemeClr val="tx1"/>
                </a:solidFill>
                <a:effectLst/>
                <a:latin typeface="+mn-ea"/>
                <a:ea typeface="+mn-ea"/>
              </a:rPr>
              <a:t>】</a:t>
            </a:r>
            <a:r>
              <a:rPr lang="ja-JP" altLang="en-US" sz="1100" u="none" strike="noStrike">
                <a:solidFill>
                  <a:schemeClr val="tx1"/>
                </a:solidFill>
                <a:effectLst/>
                <a:latin typeface="+mn-ea"/>
                <a:ea typeface="+mn-ea"/>
              </a:rPr>
              <a:t>ガイドラインを参考とした実施手順</a:t>
            </a:r>
          </a:p>
        </p:txBody>
      </p:sp>
      <p:sp>
        <p:nvSpPr>
          <p:cNvPr id="2" name="テキスト プレースホルダー 3">
            <a:extLst>
              <a:ext uri="{FF2B5EF4-FFF2-40B4-BE49-F238E27FC236}">
                <a16:creationId xmlns:a16="http://schemas.microsoft.com/office/drawing/2014/main" id="{9CACF607-A9F7-87BE-8A19-94B646348716}"/>
              </a:ext>
            </a:extLst>
          </p:cNvPr>
          <p:cNvSpPr txBox="1">
            <a:spLocks/>
          </p:cNvSpPr>
          <p:nvPr/>
        </p:nvSpPr>
        <p:spPr>
          <a:xfrm>
            <a:off x="622800" y="2280597"/>
            <a:ext cx="5612400" cy="264962"/>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IPA</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「情報セキュリティ関連規程」の活用</a:t>
            </a:r>
            <a:endParaRPr kumimoji="1" lang="ja-JP" altLang="en-US" sz="11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3">
            <a:extLst>
              <a:ext uri="{FF2B5EF4-FFF2-40B4-BE49-F238E27FC236}">
                <a16:creationId xmlns:a16="http://schemas.microsoft.com/office/drawing/2014/main" id="{33484212-9E7A-CC41-3352-F9C38E80876F}"/>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LV.2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ベースラインアプローチ（</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7/8</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Tree>
    <p:extLst>
      <p:ext uri="{BB962C8B-B14F-4D97-AF65-F5344CB8AC3E}">
        <p14:creationId xmlns:p14="http://schemas.microsoft.com/office/powerpoint/2010/main" val="719116090"/>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788F4829-9C86-D5B0-E617-5B6B3C4B4097}"/>
              </a:ext>
            </a:extLst>
          </p:cNvPr>
          <p:cNvSpPr>
            <a:spLocks noGrp="1"/>
          </p:cNvSpPr>
          <p:nvPr>
            <p:ph type="body" sz="quarter" idx="14"/>
          </p:nvPr>
        </p:nvSpPr>
        <p:spPr/>
        <p:txBody>
          <a:bodyPr/>
          <a:lstStyle/>
          <a:p>
            <a:r>
              <a:rPr kumimoji="1" lang="en-US" altLang="ja-JP"/>
              <a:t>12-3-1. </a:t>
            </a:r>
            <a:r>
              <a:rPr kumimoji="1" lang="ja-JP" altLang="en-US"/>
              <a:t>情報セキュリティ対策ガイドラインの活用</a:t>
            </a:r>
          </a:p>
        </p:txBody>
      </p:sp>
      <p:sp>
        <p:nvSpPr>
          <p:cNvPr id="5" name="スライド番号プレースホルダー 4">
            <a:extLst>
              <a:ext uri="{FF2B5EF4-FFF2-40B4-BE49-F238E27FC236}">
                <a16:creationId xmlns:a16="http://schemas.microsoft.com/office/drawing/2014/main" id="{812A4942-7DBB-A543-6477-C24734082636}"/>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ボックス 5">
            <a:extLst>
              <a:ext uri="{FF2B5EF4-FFF2-40B4-BE49-F238E27FC236}">
                <a16:creationId xmlns:a16="http://schemas.microsoft.com/office/drawing/2014/main" id="{2E3268BE-BDE2-ECE3-E5D3-55C1FA850363}"/>
              </a:ext>
            </a:extLst>
          </p:cNvPr>
          <p:cNvSpPr txBox="1"/>
          <p:nvPr/>
        </p:nvSpPr>
        <p:spPr>
          <a:xfrm>
            <a:off x="629840" y="2241783"/>
            <a:ext cx="5612400" cy="122341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．規程の作成</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．対策の決定」で情報セキュリティ対策の対象としたリスクに対して対策を実施するため、文書化した規程を作成します。「中小企業の情報セキュリティ対策ガイドライン 付録</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情報セキュリティ関連規程（サンプル）」を編集することで、規程を作成することができます。以下では、「サーバの故障による業務停止、データ消失」に対する対策を文書化した規程の例を記載します。赤文字の箇所を修正することで、自社に適した規程を作成します。</a:t>
            </a:r>
          </a:p>
        </p:txBody>
      </p:sp>
      <p:graphicFrame>
        <p:nvGraphicFramePr>
          <p:cNvPr id="7" name="表 10">
            <a:extLst>
              <a:ext uri="{FF2B5EF4-FFF2-40B4-BE49-F238E27FC236}">
                <a16:creationId xmlns:a16="http://schemas.microsoft.com/office/drawing/2014/main" id="{9773F2D7-174B-24CE-C379-889C97CFAA9A}"/>
              </a:ext>
            </a:extLst>
          </p:cNvPr>
          <p:cNvGraphicFramePr>
            <a:graphicFrameLocks noGrp="1"/>
          </p:cNvGraphicFramePr>
          <p:nvPr/>
        </p:nvGraphicFramePr>
        <p:xfrm>
          <a:off x="619200" y="9071530"/>
          <a:ext cx="5612400" cy="335280"/>
        </p:xfrm>
        <a:graphic>
          <a:graphicData uri="http://schemas.openxmlformats.org/drawingml/2006/table">
            <a:tbl>
              <a:tblPr firstRow="1" bandRow="1">
                <a:tableStyleId>{5C22544A-7EE6-4342-B048-85BDC9FD1C3A}</a:tableStyleId>
              </a:tblPr>
              <a:tblGrid>
                <a:gridCol w="2361700">
                  <a:extLst>
                    <a:ext uri="{9D8B030D-6E8A-4147-A177-3AD203B41FA5}">
                      <a16:colId xmlns:a16="http://schemas.microsoft.com/office/drawing/2014/main" val="727053212"/>
                    </a:ext>
                  </a:extLst>
                </a:gridCol>
                <a:gridCol w="3250700">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mn-ea"/>
                          <a:ea typeface="+mn-ea"/>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500" b="0">
                          <a:solidFill>
                            <a:sysClr val="windowText" lastClr="000000"/>
                          </a:solidFill>
                          <a:latin typeface="+mn-ea"/>
                          <a:ea typeface="+mn-ea"/>
                        </a:rPr>
                        <a:t>情報セキュリティ関連規程（サンプル）</a:t>
                      </a:r>
                      <a:endParaRPr kumimoji="1" lang="en-US" altLang="ja-JP" sz="500" b="0">
                        <a:solidFill>
                          <a:sysClr val="windowText" lastClr="000000"/>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3"/>
                        </a:rPr>
                        <a:t>https://www.ipa.go.jp/security/guide/sme/ug65p90000019cbk-att/000055794.docx</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bl>
          </a:graphicData>
        </a:graphic>
      </p:graphicFrame>
      <p:graphicFrame>
        <p:nvGraphicFramePr>
          <p:cNvPr id="11" name="表 10">
            <a:extLst>
              <a:ext uri="{FF2B5EF4-FFF2-40B4-BE49-F238E27FC236}">
                <a16:creationId xmlns:a16="http://schemas.microsoft.com/office/drawing/2014/main" id="{2722DB76-7AC7-0ECC-E7A1-5967BBCBC005}"/>
              </a:ext>
            </a:extLst>
          </p:cNvPr>
          <p:cNvGraphicFramePr>
            <a:graphicFrameLocks noGrp="1"/>
          </p:cNvGraphicFramePr>
          <p:nvPr/>
        </p:nvGraphicFramePr>
        <p:xfrm>
          <a:off x="909000" y="3524014"/>
          <a:ext cx="5040000" cy="365760"/>
        </p:xfrm>
        <a:graphic>
          <a:graphicData uri="http://schemas.openxmlformats.org/drawingml/2006/table">
            <a:tbl>
              <a:tblPr firstRow="1" firstCol="1" bandRow="1">
                <a:tableStyleId>{5C22544A-7EE6-4342-B048-85BDC9FD1C3A}</a:tableStyleId>
              </a:tblPr>
              <a:tblGrid>
                <a:gridCol w="704319">
                  <a:extLst>
                    <a:ext uri="{9D8B030D-6E8A-4147-A177-3AD203B41FA5}">
                      <a16:colId xmlns:a16="http://schemas.microsoft.com/office/drawing/2014/main" val="102401738"/>
                    </a:ext>
                  </a:extLst>
                </a:gridCol>
                <a:gridCol w="2741323">
                  <a:extLst>
                    <a:ext uri="{9D8B030D-6E8A-4147-A177-3AD203B41FA5}">
                      <a16:colId xmlns:a16="http://schemas.microsoft.com/office/drawing/2014/main" val="3650778810"/>
                    </a:ext>
                  </a:extLst>
                </a:gridCol>
                <a:gridCol w="588613">
                  <a:extLst>
                    <a:ext uri="{9D8B030D-6E8A-4147-A177-3AD203B41FA5}">
                      <a16:colId xmlns:a16="http://schemas.microsoft.com/office/drawing/2014/main" val="324286396"/>
                    </a:ext>
                  </a:extLst>
                </a:gridCol>
                <a:gridCol w="1005745">
                  <a:extLst>
                    <a:ext uri="{9D8B030D-6E8A-4147-A177-3AD203B41FA5}">
                      <a16:colId xmlns:a16="http://schemas.microsoft.com/office/drawing/2014/main" val="840720789"/>
                    </a:ext>
                  </a:extLst>
                </a:gridCol>
              </a:tblGrid>
              <a:tr h="182880">
                <a:tc>
                  <a:txBody>
                    <a:bodyPr/>
                    <a:lstStyle/>
                    <a:p>
                      <a:pPr algn="ctr"/>
                      <a:r>
                        <a:rPr lang="en-US" sz="800" b="1" kern="100">
                          <a:solidFill>
                            <a:schemeClr val="bg1"/>
                          </a:solidFill>
                          <a:effectLst/>
                          <a:latin typeface="+mn-ea"/>
                          <a:ea typeface="+mn-ea"/>
                        </a:rPr>
                        <a:t>3</a:t>
                      </a:r>
                      <a:endParaRPr lang="ja-JP" sz="80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lang="ja-JP" sz="800" b="0" kern="100">
                          <a:solidFill>
                            <a:schemeClr val="tx1"/>
                          </a:solidFill>
                          <a:effectLst/>
                          <a:latin typeface="+mn-ea"/>
                          <a:ea typeface="+mn-ea"/>
                        </a:rPr>
                        <a:t>情報資産管理</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ja-JP" sz="800" b="0" kern="100">
                          <a:solidFill>
                            <a:schemeClr val="tx1"/>
                          </a:solidFill>
                          <a:effectLst/>
                          <a:latin typeface="+mn-ea"/>
                          <a:ea typeface="+mn-ea"/>
                        </a:rPr>
                        <a:t>改訂日</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sz="800" b="0" kern="100">
                          <a:solidFill>
                            <a:schemeClr val="tx1"/>
                          </a:solidFill>
                          <a:effectLst/>
                          <a:latin typeface="+mn-ea"/>
                          <a:ea typeface="+mn-ea"/>
                        </a:rPr>
                        <a:t>20yy.mm.dd</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62873401"/>
                  </a:ext>
                </a:extLst>
              </a:tr>
              <a:tr h="182880">
                <a:tc>
                  <a:txBody>
                    <a:bodyPr/>
                    <a:lstStyle/>
                    <a:p>
                      <a:pPr algn="ctr"/>
                      <a:r>
                        <a:rPr lang="ja-JP" altLang="en-US" sz="800" b="1" kern="100">
                          <a:solidFill>
                            <a:schemeClr val="bg1"/>
                          </a:solidFill>
                          <a:effectLst/>
                          <a:latin typeface="+mn-ea"/>
                          <a:ea typeface="+mn-ea"/>
                          <a:cs typeface="Times New Roman" panose="02020603050405020304" pitchFamily="18" charset="0"/>
                        </a:rPr>
                        <a:t>適用範囲</a:t>
                      </a:r>
                      <a:endParaRPr lang="ja-JP" sz="80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gridSpan="3">
                  <a:txBody>
                    <a:bodyPr/>
                    <a:lstStyle/>
                    <a:p>
                      <a:pPr algn="ctr"/>
                      <a:r>
                        <a:rPr lang="ja-JP" altLang="en-US" sz="800" b="0" kern="100">
                          <a:solidFill>
                            <a:schemeClr val="tx1"/>
                          </a:solidFill>
                          <a:effectLst/>
                          <a:latin typeface="+mn-ea"/>
                          <a:ea typeface="+mn-ea"/>
                          <a:cs typeface="Times New Roman" panose="02020603050405020304" pitchFamily="18" charset="0"/>
                        </a:rPr>
                        <a:t>全社・全従業員</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pPr algn="ct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pPr algn="just"/>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728812730"/>
                  </a:ext>
                </a:extLst>
              </a:tr>
            </a:tbl>
          </a:graphicData>
        </a:graphic>
      </p:graphicFrame>
      <p:graphicFrame>
        <p:nvGraphicFramePr>
          <p:cNvPr id="13" name="表 12">
            <a:extLst>
              <a:ext uri="{FF2B5EF4-FFF2-40B4-BE49-F238E27FC236}">
                <a16:creationId xmlns:a16="http://schemas.microsoft.com/office/drawing/2014/main" id="{FDA92617-BF0F-308C-13F9-1697159D8C77}"/>
              </a:ext>
            </a:extLst>
          </p:cNvPr>
          <p:cNvGraphicFramePr>
            <a:graphicFrameLocks noGrp="1"/>
          </p:cNvGraphicFramePr>
          <p:nvPr/>
        </p:nvGraphicFramePr>
        <p:xfrm>
          <a:off x="909000" y="4299310"/>
          <a:ext cx="5040000" cy="995625"/>
        </p:xfrm>
        <a:graphic>
          <a:graphicData uri="http://schemas.openxmlformats.org/drawingml/2006/table">
            <a:tbl>
              <a:tblPr firstRow="1" firstCol="1" bandRow="1">
                <a:tableStyleId>{5C22544A-7EE6-4342-B048-85BDC9FD1C3A}</a:tableStyleId>
              </a:tblPr>
              <a:tblGrid>
                <a:gridCol w="867413">
                  <a:extLst>
                    <a:ext uri="{9D8B030D-6E8A-4147-A177-3AD203B41FA5}">
                      <a16:colId xmlns:a16="http://schemas.microsoft.com/office/drawing/2014/main" val="4275921217"/>
                    </a:ext>
                  </a:extLst>
                </a:gridCol>
                <a:gridCol w="1262062">
                  <a:extLst>
                    <a:ext uri="{9D8B030D-6E8A-4147-A177-3AD203B41FA5}">
                      <a16:colId xmlns:a16="http://schemas.microsoft.com/office/drawing/2014/main" val="138343126"/>
                    </a:ext>
                  </a:extLst>
                </a:gridCol>
                <a:gridCol w="1958975">
                  <a:extLst>
                    <a:ext uri="{9D8B030D-6E8A-4147-A177-3AD203B41FA5}">
                      <a16:colId xmlns:a16="http://schemas.microsoft.com/office/drawing/2014/main" val="942969850"/>
                    </a:ext>
                  </a:extLst>
                </a:gridCol>
                <a:gridCol w="951550">
                  <a:extLst>
                    <a:ext uri="{9D8B030D-6E8A-4147-A177-3AD203B41FA5}">
                      <a16:colId xmlns:a16="http://schemas.microsoft.com/office/drawing/2014/main" val="682397667"/>
                    </a:ext>
                  </a:extLst>
                </a:gridCol>
              </a:tblGrid>
              <a:tr h="183600">
                <a:tc>
                  <a:txBody>
                    <a:bodyPr/>
                    <a:lstStyle/>
                    <a:p>
                      <a:pPr algn="ctr">
                        <a:tabLst>
                          <a:tab pos="378460" algn="l"/>
                        </a:tabLst>
                      </a:pPr>
                      <a:r>
                        <a:rPr lang="ja-JP" sz="800" b="1" kern="100">
                          <a:solidFill>
                            <a:schemeClr val="bg1"/>
                          </a:solidFill>
                          <a:effectLst/>
                          <a:latin typeface="+mn-ea"/>
                          <a:ea typeface="+mn-ea"/>
                        </a:rPr>
                        <a:t>機器名</a:t>
                      </a:r>
                      <a:endParaRPr lang="ja-JP" sz="80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tabLst>
                          <a:tab pos="378460" algn="l"/>
                        </a:tabLst>
                      </a:pPr>
                      <a:r>
                        <a:rPr lang="ja-JP" sz="800" b="1" kern="100">
                          <a:solidFill>
                            <a:schemeClr val="bg1"/>
                          </a:solidFill>
                          <a:effectLst/>
                          <a:latin typeface="+mn-ea"/>
                          <a:ea typeface="+mn-ea"/>
                        </a:rPr>
                        <a:t>対象</a:t>
                      </a:r>
                      <a:endParaRPr lang="ja-JP" sz="80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tabLst>
                          <a:tab pos="378460" algn="l"/>
                        </a:tabLst>
                      </a:pPr>
                      <a:r>
                        <a:rPr lang="ja-JP" sz="800" b="1" kern="100">
                          <a:solidFill>
                            <a:schemeClr val="bg1"/>
                          </a:solidFill>
                          <a:effectLst/>
                          <a:latin typeface="+mn-ea"/>
                          <a:ea typeface="+mn-ea"/>
                        </a:rPr>
                        <a:t>方法</a:t>
                      </a:r>
                      <a:endParaRPr lang="ja-JP" sz="80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tabLst>
                          <a:tab pos="378460" algn="l"/>
                        </a:tabLst>
                      </a:pPr>
                      <a:r>
                        <a:rPr lang="ja-JP" sz="800" b="1" kern="100">
                          <a:solidFill>
                            <a:schemeClr val="bg1"/>
                          </a:solidFill>
                          <a:effectLst/>
                          <a:latin typeface="+mn-ea"/>
                          <a:ea typeface="+mn-ea"/>
                        </a:rPr>
                        <a:t>保管先</a:t>
                      </a:r>
                      <a:endParaRPr lang="ja-JP" sz="80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012629727"/>
                  </a:ext>
                </a:extLst>
              </a:tr>
              <a:tr h="270675">
                <a:tc>
                  <a:txBody>
                    <a:bodyPr/>
                    <a:lstStyle/>
                    <a:p>
                      <a:pPr algn="ctr">
                        <a:tabLst>
                          <a:tab pos="378460" algn="l"/>
                        </a:tabLst>
                      </a:pPr>
                      <a:r>
                        <a:rPr lang="ja-JP" sz="800" b="0" kern="100">
                          <a:solidFill>
                            <a:srgbClr val="FF0000"/>
                          </a:solidFill>
                          <a:effectLst/>
                          <a:latin typeface="+mn-ea"/>
                          <a:ea typeface="+mn-ea"/>
                        </a:rPr>
                        <a:t>ファイルサーバ</a:t>
                      </a:r>
                      <a:endParaRPr lang="ja-JP" sz="800" b="0" kern="100">
                        <a:solidFill>
                          <a:srgbClr val="FF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tabLst>
                          <a:tab pos="378460" algn="l"/>
                        </a:tabLst>
                      </a:pPr>
                      <a:r>
                        <a:rPr lang="ja-JP" sz="800" b="0" kern="100">
                          <a:solidFill>
                            <a:srgbClr val="FF0000"/>
                          </a:solidFill>
                          <a:effectLst/>
                          <a:latin typeface="+mn-ea"/>
                          <a:ea typeface="+mn-ea"/>
                        </a:rPr>
                        <a:t>ユーザーファイル</a:t>
                      </a:r>
                      <a:endParaRPr lang="ja-JP" sz="800" b="0" kern="100">
                        <a:solidFill>
                          <a:srgbClr val="FF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tabLst>
                          <a:tab pos="378460" algn="l"/>
                        </a:tabLst>
                      </a:pPr>
                      <a:r>
                        <a:rPr lang="ja-JP" altLang="en-US" sz="800" b="0" kern="100">
                          <a:solidFill>
                            <a:srgbClr val="FF0000"/>
                          </a:solidFill>
                          <a:effectLst/>
                          <a:latin typeface="+mn-ea"/>
                          <a:ea typeface="+mn-ea"/>
                          <a:cs typeface="Times New Roman" panose="02020603050405020304" pitchFamily="18" charset="0"/>
                        </a:rPr>
                        <a:t>アプリケーションバックアップ機能</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tabLst>
                          <a:tab pos="378460" algn="l"/>
                        </a:tabLst>
                      </a:pPr>
                      <a:r>
                        <a:rPr lang="en-US" sz="800" b="0" kern="100">
                          <a:solidFill>
                            <a:srgbClr val="FF0000"/>
                          </a:solidFill>
                          <a:effectLst/>
                          <a:latin typeface="+mn-ea"/>
                          <a:ea typeface="+mn-ea"/>
                        </a:rPr>
                        <a:t>NAS</a:t>
                      </a:r>
                      <a:r>
                        <a:rPr lang="ja-JP" sz="800" b="0" kern="100">
                          <a:solidFill>
                            <a:srgbClr val="FF0000"/>
                          </a:solidFill>
                          <a:effectLst/>
                          <a:latin typeface="+mn-ea"/>
                          <a:ea typeface="+mn-ea"/>
                        </a:rPr>
                        <a:t>サーバ</a:t>
                      </a:r>
                      <a:endParaRPr lang="ja-JP" sz="800" b="0" kern="100">
                        <a:solidFill>
                          <a:srgbClr val="FF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02089423"/>
                  </a:ext>
                </a:extLst>
              </a:tr>
              <a:tr h="270675">
                <a:tc>
                  <a:txBody>
                    <a:bodyPr/>
                    <a:lstStyle/>
                    <a:p>
                      <a:pPr algn="ctr">
                        <a:tabLst>
                          <a:tab pos="378460" algn="l"/>
                        </a:tabLst>
                      </a:pPr>
                      <a:r>
                        <a:rPr lang="en-US" sz="800" b="0" kern="100">
                          <a:solidFill>
                            <a:srgbClr val="FF0000"/>
                          </a:solidFill>
                          <a:effectLst/>
                          <a:latin typeface="+mn-ea"/>
                          <a:ea typeface="+mn-ea"/>
                        </a:rPr>
                        <a:t>Web</a:t>
                      </a:r>
                      <a:r>
                        <a:rPr lang="ja-JP" sz="800" b="0" kern="100">
                          <a:solidFill>
                            <a:srgbClr val="FF0000"/>
                          </a:solidFill>
                          <a:effectLst/>
                          <a:latin typeface="+mn-ea"/>
                          <a:ea typeface="+mn-ea"/>
                        </a:rPr>
                        <a:t>サーバ</a:t>
                      </a:r>
                      <a:endParaRPr lang="ja-JP" sz="800" b="0" kern="100">
                        <a:solidFill>
                          <a:srgbClr val="FF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tabLst>
                          <a:tab pos="378460" algn="l"/>
                        </a:tabLst>
                      </a:pPr>
                      <a:r>
                        <a:rPr lang="ja-JP" sz="800" b="0" kern="100">
                          <a:solidFill>
                            <a:srgbClr val="FF0000"/>
                          </a:solidFill>
                          <a:effectLst/>
                          <a:latin typeface="+mn-ea"/>
                          <a:ea typeface="+mn-ea"/>
                        </a:rPr>
                        <a:t>ホームページ</a:t>
                      </a:r>
                      <a:endParaRPr lang="ja-JP" sz="800" b="0" kern="100">
                        <a:solidFill>
                          <a:srgbClr val="FF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tabLst>
                          <a:tab pos="378460" algn="l"/>
                        </a:tabLst>
                      </a:pPr>
                      <a:r>
                        <a:rPr lang="ja-JP" sz="800" b="0" kern="100">
                          <a:solidFill>
                            <a:srgbClr val="FF0000"/>
                          </a:solidFill>
                          <a:effectLst/>
                          <a:latin typeface="+mn-ea"/>
                          <a:ea typeface="+mn-ea"/>
                        </a:rPr>
                        <a:t>同期ツール</a:t>
                      </a:r>
                      <a:endParaRPr lang="ja-JP" sz="800" b="0" kern="100">
                        <a:solidFill>
                          <a:srgbClr val="FF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tabLst>
                          <a:tab pos="378460" algn="l"/>
                        </a:tabLst>
                      </a:pPr>
                      <a:r>
                        <a:rPr lang="en-US" sz="800" b="0" kern="100">
                          <a:solidFill>
                            <a:srgbClr val="FF0000"/>
                          </a:solidFill>
                          <a:effectLst/>
                          <a:latin typeface="+mn-ea"/>
                          <a:ea typeface="+mn-ea"/>
                        </a:rPr>
                        <a:t>NAS</a:t>
                      </a:r>
                      <a:r>
                        <a:rPr lang="ja-JP" sz="800" b="0" kern="100">
                          <a:solidFill>
                            <a:srgbClr val="FF0000"/>
                          </a:solidFill>
                          <a:effectLst/>
                          <a:latin typeface="+mn-ea"/>
                          <a:ea typeface="+mn-ea"/>
                        </a:rPr>
                        <a:t>サーバ</a:t>
                      </a:r>
                      <a:endParaRPr lang="ja-JP" sz="800" b="0" kern="100">
                        <a:solidFill>
                          <a:srgbClr val="FF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05261644"/>
                  </a:ext>
                </a:extLst>
              </a:tr>
              <a:tr h="270675">
                <a:tc>
                  <a:txBody>
                    <a:bodyPr/>
                    <a:lstStyle/>
                    <a:p>
                      <a:pPr algn="ctr">
                        <a:tabLst>
                          <a:tab pos="378460" algn="l"/>
                        </a:tabLst>
                      </a:pPr>
                      <a:r>
                        <a:rPr lang="ja-JP" altLang="en-US" sz="800" b="0" kern="100">
                          <a:solidFill>
                            <a:srgbClr val="FF0000"/>
                          </a:solidFill>
                          <a:effectLst/>
                          <a:latin typeface="+mn-ea"/>
                          <a:ea typeface="+mn-ea"/>
                          <a:cs typeface="Times New Roman" panose="02020603050405020304" pitchFamily="18" charset="0"/>
                        </a:rPr>
                        <a:t>会計システム</a:t>
                      </a:r>
                      <a:endParaRPr lang="ja-JP" sz="800" b="0" kern="100">
                        <a:solidFill>
                          <a:srgbClr val="FF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tabLst>
                          <a:tab pos="378460" algn="l"/>
                        </a:tabLst>
                      </a:pPr>
                      <a:r>
                        <a:rPr lang="ja-JP" altLang="en-US" sz="800" b="0" kern="100">
                          <a:solidFill>
                            <a:srgbClr val="FF0000"/>
                          </a:solidFill>
                          <a:effectLst/>
                          <a:latin typeface="+mn-ea"/>
                          <a:ea typeface="+mn-ea"/>
                          <a:cs typeface="Times New Roman" panose="02020603050405020304" pitchFamily="18" charset="0"/>
                        </a:rPr>
                        <a:t>アプリケーションデータ</a:t>
                      </a:r>
                      <a:endParaRPr lang="ja-JP" sz="800" b="0" kern="100">
                        <a:solidFill>
                          <a:srgbClr val="FF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tabLst>
                          <a:tab pos="378460" algn="l"/>
                        </a:tabLst>
                      </a:pPr>
                      <a:r>
                        <a:rPr lang="ja-JP" altLang="en-US" sz="800" b="0" kern="100">
                          <a:solidFill>
                            <a:srgbClr val="FF0000"/>
                          </a:solidFill>
                          <a:effectLst/>
                          <a:latin typeface="+mn-ea"/>
                          <a:ea typeface="+mn-ea"/>
                          <a:cs typeface="Times New Roman" panose="02020603050405020304" pitchFamily="18" charset="0"/>
                        </a:rPr>
                        <a:t>アプリケーションバックアップ機能</a:t>
                      </a:r>
                      <a:endParaRPr lang="ja-JP" sz="800" b="0" kern="100">
                        <a:solidFill>
                          <a:srgbClr val="FF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tabLst>
                          <a:tab pos="378460" algn="l"/>
                        </a:tabLst>
                      </a:pPr>
                      <a:r>
                        <a:rPr lang="ja-JP" altLang="en-US" sz="800" b="0" kern="100">
                          <a:solidFill>
                            <a:srgbClr val="FF0000"/>
                          </a:solidFill>
                          <a:effectLst/>
                          <a:latin typeface="+mn-ea"/>
                          <a:ea typeface="+mn-ea"/>
                          <a:cs typeface="Times New Roman" panose="02020603050405020304" pitchFamily="18" charset="0"/>
                        </a:rPr>
                        <a:t>クラウドバックアップサービス</a:t>
                      </a:r>
                      <a:endParaRPr lang="ja-JP" sz="800" b="0" kern="100">
                        <a:solidFill>
                          <a:srgbClr val="FF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70230026"/>
                  </a:ext>
                </a:extLst>
              </a:tr>
            </a:tbl>
          </a:graphicData>
        </a:graphic>
      </p:graphicFrame>
      <p:sp>
        <p:nvSpPr>
          <p:cNvPr id="15" name="Rectangle 1">
            <a:extLst>
              <a:ext uri="{FF2B5EF4-FFF2-40B4-BE49-F238E27FC236}">
                <a16:creationId xmlns:a16="http://schemas.microsoft.com/office/drawing/2014/main" id="{3189F307-C5CE-1978-EDDD-CB56299135F7}"/>
              </a:ext>
            </a:extLst>
          </p:cNvPr>
          <p:cNvSpPr>
            <a:spLocks noChangeArrowheads="1"/>
          </p:cNvSpPr>
          <p:nvPr/>
        </p:nvSpPr>
        <p:spPr bwMode="auto">
          <a:xfrm>
            <a:off x="909000" y="3874225"/>
            <a:ext cx="50400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eaLnBrk="0" fontAlgn="base" hangingPunct="0">
              <a:spcBef>
                <a:spcPct val="0"/>
              </a:spcBef>
              <a:spcAft>
                <a:spcPct val="0"/>
              </a:spcAft>
              <a:tabLst>
                <a:tab pos="377825" algn="l"/>
              </a:tabLst>
              <a:defRPr>
                <a:solidFill>
                  <a:schemeClr val="tx1"/>
                </a:solidFill>
                <a:latin typeface="Arial" panose="020B0604020202020204" pitchFamily="34" charset="0"/>
              </a:defRPr>
            </a:lvl1pPr>
            <a:lvl2pPr eaLnBrk="0" fontAlgn="base" hangingPunct="0">
              <a:spcBef>
                <a:spcPct val="0"/>
              </a:spcBef>
              <a:spcAft>
                <a:spcPct val="0"/>
              </a:spcAft>
              <a:tabLst>
                <a:tab pos="377825" algn="l"/>
              </a:tabLst>
              <a:defRPr>
                <a:solidFill>
                  <a:schemeClr val="tx1"/>
                </a:solidFill>
                <a:latin typeface="Arial" panose="020B0604020202020204" pitchFamily="34" charset="0"/>
              </a:defRPr>
            </a:lvl2pPr>
            <a:lvl3pPr eaLnBrk="0" fontAlgn="base" hangingPunct="0">
              <a:spcBef>
                <a:spcPct val="0"/>
              </a:spcBef>
              <a:spcAft>
                <a:spcPct val="0"/>
              </a:spcAft>
              <a:tabLst>
                <a:tab pos="377825" algn="l"/>
              </a:tabLst>
              <a:defRPr>
                <a:solidFill>
                  <a:schemeClr val="tx1"/>
                </a:solidFill>
                <a:latin typeface="Arial" panose="020B0604020202020204" pitchFamily="34" charset="0"/>
              </a:defRPr>
            </a:lvl3pPr>
            <a:lvl4pPr eaLnBrk="0" fontAlgn="base" hangingPunct="0">
              <a:spcBef>
                <a:spcPct val="0"/>
              </a:spcBef>
              <a:spcAft>
                <a:spcPct val="0"/>
              </a:spcAft>
              <a:tabLst>
                <a:tab pos="377825" algn="l"/>
              </a:tabLst>
              <a:defRPr>
                <a:solidFill>
                  <a:schemeClr val="tx1"/>
                </a:solidFill>
                <a:latin typeface="Arial" panose="020B0604020202020204" pitchFamily="34" charset="0"/>
              </a:defRPr>
            </a:lvl4pPr>
            <a:lvl5pPr eaLnBrk="0" fontAlgn="base" hangingPunct="0">
              <a:spcBef>
                <a:spcPct val="0"/>
              </a:spcBef>
              <a:spcAft>
                <a:spcPct val="0"/>
              </a:spcAft>
              <a:tabLst>
                <a:tab pos="377825" algn="l"/>
              </a:tabLst>
              <a:defRPr>
                <a:solidFill>
                  <a:schemeClr val="tx1"/>
                </a:solidFill>
                <a:latin typeface="Arial" panose="020B0604020202020204" pitchFamily="34" charset="0"/>
              </a:defRPr>
            </a:lvl5pPr>
            <a:lvl6pPr eaLnBrk="0" fontAlgn="base" hangingPunct="0">
              <a:spcBef>
                <a:spcPct val="0"/>
              </a:spcBef>
              <a:spcAft>
                <a:spcPct val="0"/>
              </a:spcAft>
              <a:tabLst>
                <a:tab pos="377825" algn="l"/>
              </a:tabLst>
              <a:defRPr>
                <a:solidFill>
                  <a:schemeClr val="tx1"/>
                </a:solidFill>
                <a:latin typeface="Arial" panose="020B0604020202020204" pitchFamily="34" charset="0"/>
              </a:defRPr>
            </a:lvl6pPr>
            <a:lvl7pPr eaLnBrk="0" fontAlgn="base" hangingPunct="0">
              <a:spcBef>
                <a:spcPct val="0"/>
              </a:spcBef>
              <a:spcAft>
                <a:spcPct val="0"/>
              </a:spcAft>
              <a:tabLst>
                <a:tab pos="377825" algn="l"/>
              </a:tabLst>
              <a:defRPr>
                <a:solidFill>
                  <a:schemeClr val="tx1"/>
                </a:solidFill>
                <a:latin typeface="Arial" panose="020B0604020202020204" pitchFamily="34" charset="0"/>
              </a:defRPr>
            </a:lvl7pPr>
            <a:lvl8pPr eaLnBrk="0" fontAlgn="base" hangingPunct="0">
              <a:spcBef>
                <a:spcPct val="0"/>
              </a:spcBef>
              <a:spcAft>
                <a:spcPct val="0"/>
              </a:spcAft>
              <a:tabLst>
                <a:tab pos="377825" algn="l"/>
              </a:tabLst>
              <a:defRPr>
                <a:solidFill>
                  <a:schemeClr val="tx1"/>
                </a:solidFill>
                <a:latin typeface="Arial" panose="020B0604020202020204" pitchFamily="34" charset="0"/>
              </a:defRPr>
            </a:lvl8pPr>
            <a:lvl9pPr eaLnBrk="0" fontAlgn="base" hangingPunct="0">
              <a:spcBef>
                <a:spcPct val="0"/>
              </a:spcBef>
              <a:spcAft>
                <a:spcPct val="0"/>
              </a:spcAft>
              <a:tabLst>
                <a:tab pos="377825" algn="l"/>
              </a:tabLs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tab pos="377825" algn="l"/>
              </a:tabLst>
              <a:defRPr/>
            </a:pPr>
            <a:r>
              <a:rPr kumimoji="0" lang="ja-JP" altLang="en-US" sz="800" b="1" i="0" u="none" strike="noStrike" kern="1200" cap="none" spc="0" normalizeH="0" baseline="0" noProof="0">
                <a:ln>
                  <a:noFill/>
                </a:ln>
                <a:solidFill>
                  <a:prstClr val="black"/>
                </a:solidFill>
                <a:effectLst/>
                <a:uLnTx/>
                <a:uFillTx/>
                <a:latin typeface="メイリオ"/>
                <a:ea typeface="メイリオ"/>
                <a:cs typeface="Times New Roman" panose="02020603050405020304" pitchFamily="18" charset="0"/>
              </a:rPr>
              <a:t>バックアップ</a:t>
            </a:r>
            <a:endParaRPr kumimoji="0" lang="ja-JP" altLang="en-US" sz="8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914400" rtl="0" eaLnBrk="0" fontAlgn="base" latinLnBrk="0" hangingPunct="0">
              <a:lnSpc>
                <a:spcPct val="100000"/>
              </a:lnSpc>
              <a:spcBef>
                <a:spcPct val="0"/>
              </a:spcBef>
              <a:spcAft>
                <a:spcPct val="0"/>
              </a:spcAft>
              <a:buClrTx/>
              <a:buSzTx/>
              <a:buFontTx/>
              <a:buNone/>
              <a:tabLst>
                <a:tab pos="377825" algn="l"/>
              </a:tabLst>
              <a:defRPr/>
            </a:pPr>
            <a:r>
              <a:rPr kumimoji="0" lang="en-US" altLang="ja-JP" sz="800" b="0" i="0" u="none" strike="noStrike" kern="1200" cap="none" spc="0" normalizeH="0" baseline="0" noProof="0">
                <a:ln>
                  <a:noFill/>
                </a:ln>
                <a:solidFill>
                  <a:prstClr val="black"/>
                </a:solidFill>
                <a:effectLst/>
                <a:uLnTx/>
                <a:uFillTx/>
                <a:latin typeface="メイリオ"/>
                <a:ea typeface="メイリオ"/>
                <a:cs typeface="Times New Roman" panose="02020603050405020304" pitchFamily="18" charset="0"/>
              </a:rPr>
              <a:t>	</a:t>
            </a:r>
            <a:r>
              <a:rPr kumimoji="0" lang="ja-JP" altLang="en-US" sz="800" b="0" i="0" u="none" strike="noStrike" kern="1200" cap="none" spc="0" normalizeH="0" baseline="0" noProof="0">
                <a:ln>
                  <a:noFill/>
                </a:ln>
                <a:solidFill>
                  <a:prstClr val="black"/>
                </a:solidFill>
                <a:effectLst/>
                <a:uLnTx/>
                <a:uFillTx/>
                <a:latin typeface="メイリオ"/>
                <a:ea typeface="メイリオ"/>
                <a:cs typeface="Times New Roman" panose="02020603050405020304" pitchFamily="18" charset="0"/>
              </a:rPr>
              <a:t>バックアップ取得対象</a:t>
            </a:r>
            <a:endParaRPr kumimoji="0" lang="ja-JP" altLang="en-US"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914400" rtl="0" eaLnBrk="0" fontAlgn="base" latinLnBrk="0" hangingPunct="0">
              <a:lnSpc>
                <a:spcPct val="100000"/>
              </a:lnSpc>
              <a:spcBef>
                <a:spcPct val="0"/>
              </a:spcBef>
              <a:spcAft>
                <a:spcPct val="0"/>
              </a:spcAft>
              <a:buClrTx/>
              <a:buSzTx/>
              <a:buFontTx/>
              <a:buNone/>
              <a:tabLst>
                <a:tab pos="377825" algn="l"/>
              </a:tabLst>
              <a:defRPr/>
            </a:pPr>
            <a:r>
              <a:rPr kumimoji="0" lang="en-US" altLang="ja-JP" sz="800" b="0" i="0" u="none" strike="noStrike" kern="1200" cap="none" spc="0" normalizeH="0" baseline="0" noProof="0">
                <a:ln>
                  <a:noFill/>
                </a:ln>
                <a:solidFill>
                  <a:srgbClr val="FF0000"/>
                </a:solidFill>
                <a:effectLst/>
                <a:uLnTx/>
                <a:uFillTx/>
                <a:latin typeface="メイリオ"/>
                <a:ea typeface="メイリオ"/>
                <a:cs typeface="Times New Roman" panose="02020603050405020304" pitchFamily="18" charset="0"/>
              </a:rPr>
              <a:t>	</a:t>
            </a:r>
            <a:r>
              <a:rPr kumimoji="0" lang="ja-JP" altLang="en-US" sz="800" b="0" i="0" u="none" strike="noStrike" kern="1200" cap="none" spc="0" normalizeH="0" baseline="0" noProof="0">
                <a:ln>
                  <a:noFill/>
                </a:ln>
                <a:solidFill>
                  <a:srgbClr val="FF0000"/>
                </a:solidFill>
                <a:effectLst/>
                <a:uLnTx/>
                <a:uFillTx/>
                <a:latin typeface="メイリオ"/>
                <a:ea typeface="メイリオ"/>
                <a:cs typeface="Times New Roman" panose="02020603050405020304" pitchFamily="18" charset="0"/>
              </a:rPr>
              <a:t>システム管理者</a:t>
            </a:r>
            <a:r>
              <a:rPr kumimoji="0" lang="ja-JP" altLang="en-US" sz="800" b="0" i="0" u="none" strike="noStrike" kern="1200" cap="none" spc="0" normalizeH="0" baseline="0" noProof="0">
                <a:ln>
                  <a:noFill/>
                </a:ln>
                <a:solidFill>
                  <a:prstClr val="black"/>
                </a:solidFill>
                <a:effectLst/>
                <a:uLnTx/>
                <a:uFillTx/>
                <a:latin typeface="メイリオ"/>
                <a:ea typeface="メイリオ"/>
                <a:cs typeface="Times New Roman" panose="02020603050405020304" pitchFamily="18" charset="0"/>
              </a:rPr>
              <a:t>は、以下の機器で処理するデータのバックアップを定期的に取得する。</a:t>
            </a:r>
            <a:endParaRPr kumimoji="0"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正方形/長方形 15">
            <a:extLst>
              <a:ext uri="{FF2B5EF4-FFF2-40B4-BE49-F238E27FC236}">
                <a16:creationId xmlns:a16="http://schemas.microsoft.com/office/drawing/2014/main" id="{C9FFD2A1-6543-ACA8-D0F0-77D679F8EB35}"/>
              </a:ext>
            </a:extLst>
          </p:cNvPr>
          <p:cNvSpPr/>
          <p:nvPr/>
        </p:nvSpPr>
        <p:spPr>
          <a:xfrm>
            <a:off x="622800" y="3435580"/>
            <a:ext cx="5612400" cy="2498952"/>
          </a:xfrm>
          <a:prstGeom prst="rect">
            <a:avLst/>
          </a:prstGeom>
          <a:no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9" name="テキスト ボックス 18">
            <a:extLst>
              <a:ext uri="{FF2B5EF4-FFF2-40B4-BE49-F238E27FC236}">
                <a16:creationId xmlns:a16="http://schemas.microsoft.com/office/drawing/2014/main" id="{0652EF96-80AD-75CC-0EA5-9A82E5A17FE8}"/>
              </a:ext>
            </a:extLst>
          </p:cNvPr>
          <p:cNvSpPr txBox="1"/>
          <p:nvPr/>
        </p:nvSpPr>
        <p:spPr>
          <a:xfrm>
            <a:off x="909000" y="5281449"/>
            <a:ext cx="5040000" cy="584775"/>
          </a:xfrm>
          <a:prstGeom prst="rect">
            <a:avLst/>
          </a:prstGeom>
          <a:noFill/>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tab pos="378460" algn="l"/>
              </a:tabLst>
              <a:defRPr/>
            </a:pPr>
            <a:r>
              <a:rPr kumimoji="0" lang="en-US"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	</a:t>
            </a: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バックアップ媒体の</a:t>
            </a:r>
            <a:r>
              <a:rPr kumimoji="0" lang="ja-JP" altLang="en-US"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取扱い</a:t>
            </a:r>
            <a:endPar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endParaRPr>
          </a:p>
          <a:p>
            <a:pPr marL="0" marR="0" lvl="0" indent="0" algn="just" defTabSz="457200" rtl="0" eaLnBrk="1" fontAlgn="auto" latinLnBrk="0" hangingPunct="1">
              <a:lnSpc>
                <a:spcPct val="100000"/>
              </a:lnSpc>
              <a:spcBef>
                <a:spcPts val="0"/>
              </a:spcBef>
              <a:spcAft>
                <a:spcPts val="0"/>
              </a:spcAft>
              <a:buClrTx/>
              <a:buSzTx/>
              <a:buFontTx/>
              <a:buNone/>
              <a:tabLst>
                <a:tab pos="378460" algn="l"/>
              </a:tabLst>
              <a:defRPr/>
            </a:pPr>
            <a:r>
              <a:rPr kumimoji="0" lang="en-US"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	</a:t>
            </a: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バックアップに利用した機器</a:t>
            </a:r>
            <a:r>
              <a:rPr kumimoji="0" lang="ja-JP" altLang="en-US"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および</a:t>
            </a: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媒体の</a:t>
            </a:r>
            <a:r>
              <a:rPr kumimoji="0" lang="ja-JP" altLang="en-US"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取扱い</a:t>
            </a: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は以下に従う。</a:t>
            </a:r>
          </a:p>
          <a:p>
            <a:pPr marL="0" marR="0" lvl="0" indent="0" algn="just" defTabSz="457200" rtl="0" eaLnBrk="1" fontAlgn="auto" latinLnBrk="0" hangingPunct="1">
              <a:lnSpc>
                <a:spcPct val="100000"/>
              </a:lnSpc>
              <a:spcBef>
                <a:spcPts val="0"/>
              </a:spcBef>
              <a:spcAft>
                <a:spcPts val="0"/>
              </a:spcAft>
              <a:buClrTx/>
              <a:buSzTx/>
              <a:buFontTx/>
              <a:buNone/>
              <a:tabLst>
                <a:tab pos="378460" algn="l"/>
              </a:tabLst>
              <a:defRPr/>
            </a:pPr>
            <a:r>
              <a:rPr kumimoji="0" lang="en-US" altLang="ja-JP" sz="800" b="0" i="0" u="none" strike="noStrike" kern="100" cap="none" spc="0" normalizeH="0" baseline="0" noProof="0">
                <a:ln>
                  <a:noFill/>
                </a:ln>
                <a:solidFill>
                  <a:srgbClr val="000000"/>
                </a:solidFill>
                <a:effectLst/>
                <a:uLnTx/>
                <a:uFillTx/>
                <a:latin typeface="メイリオ"/>
                <a:ea typeface="メイリオ"/>
                <a:cs typeface="Times New Roman" panose="02020603050405020304" pitchFamily="18" charset="0"/>
              </a:rPr>
              <a:t>	</a:t>
            </a:r>
            <a:r>
              <a:rPr kumimoji="0" lang="ja-JP" altLang="ja-JP" sz="800" b="0" i="0" u="none" strike="noStrike" kern="100" cap="none" spc="0" normalizeH="0" baseline="0" noProof="0">
                <a:ln>
                  <a:noFill/>
                </a:ln>
                <a:solidFill>
                  <a:srgbClr val="000000"/>
                </a:solidFill>
                <a:effectLst/>
                <a:uLnTx/>
                <a:uFillTx/>
                <a:latin typeface="メイリオ"/>
                <a:ea typeface="メイリオ"/>
                <a:cs typeface="Times New Roman" panose="02020603050405020304" pitchFamily="18" charset="0"/>
              </a:rPr>
              <a:t>＜保管＞</a:t>
            </a:r>
            <a:endPar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endParaRPr>
          </a:p>
          <a:p>
            <a:pPr marL="628650" marR="0" lvl="1" indent="-171450" algn="just" defTabSz="457200" rtl="0" eaLnBrk="1" fontAlgn="auto" latinLnBrk="0" hangingPunct="1">
              <a:lnSpc>
                <a:spcPct val="100000"/>
              </a:lnSpc>
              <a:spcBef>
                <a:spcPts val="0"/>
              </a:spcBef>
              <a:spcAft>
                <a:spcPts val="0"/>
              </a:spcAft>
              <a:buClr>
                <a:srgbClr val="FF0000"/>
              </a:buClr>
              <a:buSzTx/>
              <a:buFont typeface="Arial" panose="020B0604020202020204" pitchFamily="34" charset="0"/>
              <a:buChar char="•"/>
              <a:tabLst>
                <a:tab pos="378460" algn="l"/>
              </a:tabLst>
              <a:defRPr/>
            </a:pPr>
            <a:r>
              <a:rPr kumimoji="0" lang="en-US" altLang="ja-JP" sz="800" b="0" i="0" u="none" strike="noStrike" kern="100" cap="none" spc="0" normalizeH="0" baseline="0" noProof="0">
                <a:ln>
                  <a:noFill/>
                </a:ln>
                <a:solidFill>
                  <a:srgbClr val="FF0000"/>
                </a:solidFill>
                <a:effectLst/>
                <a:uLnTx/>
                <a:uFillTx/>
                <a:latin typeface="メイリオ"/>
                <a:ea typeface="メイリオ"/>
                <a:cs typeface="Times New Roman" panose="02020603050405020304" pitchFamily="18" charset="0"/>
              </a:rPr>
              <a:t>NAS</a:t>
            </a:r>
            <a:r>
              <a:rPr kumimoji="0" lang="ja-JP" altLang="ja-JP" sz="800" b="0" i="0" u="none" strike="noStrike" kern="100" cap="none" spc="0" normalizeH="0" baseline="0" noProof="0">
                <a:ln>
                  <a:noFill/>
                </a:ln>
                <a:solidFill>
                  <a:srgbClr val="FF0000"/>
                </a:solidFill>
                <a:effectLst/>
                <a:uLnTx/>
                <a:uFillTx/>
                <a:latin typeface="メイリオ"/>
                <a:ea typeface="メイリオ"/>
                <a:cs typeface="Times New Roman" panose="02020603050405020304" pitchFamily="18" charset="0"/>
              </a:rPr>
              <a:t>サーバ：施錠</a:t>
            </a:r>
            <a:r>
              <a:rPr kumimoji="0" lang="ja-JP" altLang="en-US" sz="800" b="0" i="0" u="none" strike="noStrike" kern="100" cap="none" spc="0" normalizeH="0" baseline="0" noProof="0">
                <a:ln>
                  <a:noFill/>
                </a:ln>
                <a:solidFill>
                  <a:srgbClr val="FF0000"/>
                </a:solidFill>
                <a:effectLst/>
                <a:uLnTx/>
                <a:uFillTx/>
                <a:latin typeface="メイリオ"/>
                <a:ea typeface="メイリオ"/>
                <a:cs typeface="Times New Roman" panose="02020603050405020304" pitchFamily="18" charset="0"/>
              </a:rPr>
              <a:t>つ</a:t>
            </a:r>
            <a:r>
              <a:rPr kumimoji="0" lang="ja-JP" altLang="ja-JP" sz="800" b="0" i="0" u="none" strike="noStrike" kern="100" cap="none" spc="0" normalizeH="0" baseline="0" noProof="0">
                <a:ln>
                  <a:noFill/>
                </a:ln>
                <a:solidFill>
                  <a:srgbClr val="FF0000"/>
                </a:solidFill>
                <a:effectLst/>
                <a:uLnTx/>
                <a:uFillTx/>
                <a:latin typeface="メイリオ"/>
                <a:ea typeface="メイリオ"/>
                <a:cs typeface="Times New Roman" panose="02020603050405020304" pitchFamily="18" charset="0"/>
              </a:rPr>
              <a:t>き</a:t>
            </a:r>
            <a:r>
              <a:rPr kumimoji="0" lang="ja-JP" altLang="en-US" sz="800" b="0" i="0" u="none" strike="noStrike" kern="100" cap="none" spc="0" normalizeH="0" baseline="0" noProof="0">
                <a:ln>
                  <a:noFill/>
                </a:ln>
                <a:solidFill>
                  <a:srgbClr val="FF0000"/>
                </a:solidFill>
                <a:effectLst/>
                <a:uLnTx/>
                <a:uFillTx/>
                <a:latin typeface="メイリオ"/>
                <a:ea typeface="メイリオ"/>
                <a:cs typeface="Times New Roman" panose="02020603050405020304" pitchFamily="18" charset="0"/>
              </a:rPr>
              <a:t>サーバ</a:t>
            </a:r>
            <a:r>
              <a:rPr kumimoji="0" lang="ja-JP" altLang="ja-JP" sz="800" b="0" i="0" u="none" strike="noStrike" kern="100" cap="none" spc="0" normalizeH="0" baseline="0" noProof="0">
                <a:ln>
                  <a:noFill/>
                </a:ln>
                <a:solidFill>
                  <a:srgbClr val="FF0000"/>
                </a:solidFill>
                <a:effectLst/>
                <a:uLnTx/>
                <a:uFillTx/>
                <a:latin typeface="メイリオ"/>
                <a:ea typeface="メイリオ"/>
                <a:cs typeface="Times New Roman" panose="02020603050405020304" pitchFamily="18" charset="0"/>
              </a:rPr>
              <a:t>ラックに収納</a:t>
            </a:r>
            <a:endParaRPr kumimoji="0" lang="en-US" altLang="ja-JP" sz="800" b="0" i="0" u="none" strike="noStrike" kern="100" cap="none" spc="0" normalizeH="0" baseline="0" noProof="0">
              <a:ln>
                <a:noFill/>
              </a:ln>
              <a:solidFill>
                <a:srgbClr val="FF0000"/>
              </a:solidFill>
              <a:effectLst/>
              <a:uLnTx/>
              <a:uFillTx/>
              <a:latin typeface="メイリオ"/>
              <a:ea typeface="メイリオ"/>
              <a:cs typeface="Times New Roman" panose="02020603050405020304" pitchFamily="18" charset="0"/>
            </a:endParaRPr>
          </a:p>
        </p:txBody>
      </p:sp>
      <p:sp>
        <p:nvSpPr>
          <p:cNvPr id="59" name="Rectangle 1">
            <a:extLst>
              <a:ext uri="{FF2B5EF4-FFF2-40B4-BE49-F238E27FC236}">
                <a16:creationId xmlns:a16="http://schemas.microsoft.com/office/drawing/2014/main" id="{1B9C173C-DED0-9A98-CEDC-9A90E2CB0821}"/>
              </a:ext>
            </a:extLst>
          </p:cNvPr>
          <p:cNvSpPr>
            <a:spLocks noChangeArrowheads="1"/>
          </p:cNvSpPr>
          <p:nvPr/>
        </p:nvSpPr>
        <p:spPr bwMode="auto">
          <a:xfrm>
            <a:off x="909000" y="7024874"/>
            <a:ext cx="456727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eaLnBrk="0" fontAlgn="base" hangingPunct="0">
              <a:spcBef>
                <a:spcPct val="0"/>
              </a:spcBef>
              <a:spcAft>
                <a:spcPct val="0"/>
              </a:spcAft>
              <a:tabLst>
                <a:tab pos="377825" algn="l"/>
              </a:tabLst>
              <a:defRPr>
                <a:solidFill>
                  <a:schemeClr val="tx1"/>
                </a:solidFill>
                <a:latin typeface="Arial" panose="020B0604020202020204" pitchFamily="34" charset="0"/>
              </a:defRPr>
            </a:lvl1pPr>
            <a:lvl2pPr eaLnBrk="0" fontAlgn="base" hangingPunct="0">
              <a:spcBef>
                <a:spcPct val="0"/>
              </a:spcBef>
              <a:spcAft>
                <a:spcPct val="0"/>
              </a:spcAft>
              <a:tabLst>
                <a:tab pos="377825" algn="l"/>
              </a:tabLst>
              <a:defRPr>
                <a:solidFill>
                  <a:schemeClr val="tx1"/>
                </a:solidFill>
                <a:latin typeface="Arial" panose="020B0604020202020204" pitchFamily="34" charset="0"/>
              </a:defRPr>
            </a:lvl2pPr>
            <a:lvl3pPr eaLnBrk="0" fontAlgn="base" hangingPunct="0">
              <a:spcBef>
                <a:spcPct val="0"/>
              </a:spcBef>
              <a:spcAft>
                <a:spcPct val="0"/>
              </a:spcAft>
              <a:tabLst>
                <a:tab pos="377825" algn="l"/>
              </a:tabLst>
              <a:defRPr>
                <a:solidFill>
                  <a:schemeClr val="tx1"/>
                </a:solidFill>
                <a:latin typeface="Arial" panose="020B0604020202020204" pitchFamily="34" charset="0"/>
              </a:defRPr>
            </a:lvl3pPr>
            <a:lvl4pPr eaLnBrk="0" fontAlgn="base" hangingPunct="0">
              <a:spcBef>
                <a:spcPct val="0"/>
              </a:spcBef>
              <a:spcAft>
                <a:spcPct val="0"/>
              </a:spcAft>
              <a:tabLst>
                <a:tab pos="377825" algn="l"/>
              </a:tabLst>
              <a:defRPr>
                <a:solidFill>
                  <a:schemeClr val="tx1"/>
                </a:solidFill>
                <a:latin typeface="Arial" panose="020B0604020202020204" pitchFamily="34" charset="0"/>
              </a:defRPr>
            </a:lvl4pPr>
            <a:lvl5pPr eaLnBrk="0" fontAlgn="base" hangingPunct="0">
              <a:spcBef>
                <a:spcPct val="0"/>
              </a:spcBef>
              <a:spcAft>
                <a:spcPct val="0"/>
              </a:spcAft>
              <a:tabLst>
                <a:tab pos="377825" algn="l"/>
              </a:tabLst>
              <a:defRPr>
                <a:solidFill>
                  <a:schemeClr val="tx1"/>
                </a:solidFill>
                <a:latin typeface="Arial" panose="020B0604020202020204" pitchFamily="34" charset="0"/>
              </a:defRPr>
            </a:lvl5pPr>
            <a:lvl6pPr eaLnBrk="0" fontAlgn="base" hangingPunct="0">
              <a:spcBef>
                <a:spcPct val="0"/>
              </a:spcBef>
              <a:spcAft>
                <a:spcPct val="0"/>
              </a:spcAft>
              <a:tabLst>
                <a:tab pos="377825" algn="l"/>
              </a:tabLst>
              <a:defRPr>
                <a:solidFill>
                  <a:schemeClr val="tx1"/>
                </a:solidFill>
                <a:latin typeface="Arial" panose="020B0604020202020204" pitchFamily="34" charset="0"/>
              </a:defRPr>
            </a:lvl6pPr>
            <a:lvl7pPr eaLnBrk="0" fontAlgn="base" hangingPunct="0">
              <a:spcBef>
                <a:spcPct val="0"/>
              </a:spcBef>
              <a:spcAft>
                <a:spcPct val="0"/>
              </a:spcAft>
              <a:tabLst>
                <a:tab pos="377825" algn="l"/>
              </a:tabLst>
              <a:defRPr>
                <a:solidFill>
                  <a:schemeClr val="tx1"/>
                </a:solidFill>
                <a:latin typeface="Arial" panose="020B0604020202020204" pitchFamily="34" charset="0"/>
              </a:defRPr>
            </a:lvl7pPr>
            <a:lvl8pPr eaLnBrk="0" fontAlgn="base" hangingPunct="0">
              <a:spcBef>
                <a:spcPct val="0"/>
              </a:spcBef>
              <a:spcAft>
                <a:spcPct val="0"/>
              </a:spcAft>
              <a:tabLst>
                <a:tab pos="377825" algn="l"/>
              </a:tabLst>
              <a:defRPr>
                <a:solidFill>
                  <a:schemeClr val="tx1"/>
                </a:solidFill>
                <a:latin typeface="Arial" panose="020B0604020202020204" pitchFamily="34" charset="0"/>
              </a:defRPr>
            </a:lvl8pPr>
            <a:lvl9pPr eaLnBrk="0" fontAlgn="base" hangingPunct="0">
              <a:spcBef>
                <a:spcPct val="0"/>
              </a:spcBef>
              <a:spcAft>
                <a:spcPct val="0"/>
              </a:spcAft>
              <a:tabLst>
                <a:tab pos="377825" algn="l"/>
              </a:tabLs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tab pos="377825" algn="l"/>
              </a:tabLst>
              <a:defRPr/>
            </a:pPr>
            <a:r>
              <a:rPr kumimoji="0" lang="ja-JP" altLang="en-US" sz="800" b="1" i="0" u="none" strike="noStrike" kern="1200" cap="none" spc="0" normalizeH="0" baseline="0" noProof="0">
                <a:ln>
                  <a:noFill/>
                </a:ln>
                <a:solidFill>
                  <a:prstClr val="black"/>
                </a:solidFill>
                <a:effectLst/>
                <a:uLnTx/>
                <a:uFillTx/>
                <a:latin typeface="メイリオ"/>
                <a:ea typeface="メイリオ"/>
                <a:cs typeface="Times New Roman" panose="02020603050405020304" pitchFamily="18" charset="0"/>
              </a:rPr>
              <a:t>バックアップ</a:t>
            </a:r>
            <a:endParaRPr kumimoji="0" lang="ja-JP" altLang="en-US" sz="8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914400" rtl="0" eaLnBrk="0" fontAlgn="base" latinLnBrk="0" hangingPunct="0">
              <a:lnSpc>
                <a:spcPct val="100000"/>
              </a:lnSpc>
              <a:spcBef>
                <a:spcPct val="0"/>
              </a:spcBef>
              <a:spcAft>
                <a:spcPct val="0"/>
              </a:spcAft>
              <a:buClrTx/>
              <a:buSzTx/>
              <a:buFontTx/>
              <a:buNone/>
              <a:tabLst>
                <a:tab pos="377825" algn="l"/>
              </a:tabLst>
              <a:defRPr/>
            </a:pPr>
            <a:r>
              <a:rPr kumimoji="0" lang="en-US" altLang="ja-JP" sz="800" b="0" i="0" u="none" strike="noStrike" kern="1200" cap="none" spc="0" normalizeH="0" baseline="0" noProof="0">
                <a:ln>
                  <a:noFill/>
                </a:ln>
                <a:solidFill>
                  <a:prstClr val="black"/>
                </a:solidFill>
                <a:effectLst/>
                <a:uLnTx/>
                <a:uFillTx/>
                <a:latin typeface="メイリオ"/>
                <a:ea typeface="メイリオ"/>
                <a:cs typeface="Times New Roman" panose="02020603050405020304" pitchFamily="18" charset="0"/>
              </a:rPr>
              <a:t>	</a:t>
            </a:r>
            <a:r>
              <a:rPr kumimoji="0" lang="ja-JP" altLang="en-US" sz="800" b="0" i="0" u="none" strike="noStrike" kern="1200" cap="none" spc="0" normalizeH="0" baseline="0" noProof="0">
                <a:ln>
                  <a:noFill/>
                </a:ln>
                <a:solidFill>
                  <a:prstClr val="black"/>
                </a:solidFill>
                <a:effectLst/>
                <a:uLnTx/>
                <a:uFillTx/>
                <a:latin typeface="メイリオ"/>
                <a:ea typeface="メイリオ"/>
                <a:cs typeface="Times New Roman" panose="02020603050405020304" pitchFamily="18" charset="0"/>
              </a:rPr>
              <a:t>バックアップ取得対象</a:t>
            </a:r>
            <a:endParaRPr kumimoji="0" lang="ja-JP" altLang="en-US"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914400" rtl="0" eaLnBrk="0" fontAlgn="base" latinLnBrk="0" hangingPunct="0">
              <a:lnSpc>
                <a:spcPct val="100000"/>
              </a:lnSpc>
              <a:spcBef>
                <a:spcPct val="0"/>
              </a:spcBef>
              <a:spcAft>
                <a:spcPct val="0"/>
              </a:spcAft>
              <a:buClrTx/>
              <a:buSzTx/>
              <a:buFontTx/>
              <a:buNone/>
              <a:tabLst>
                <a:tab pos="377825" algn="l"/>
              </a:tabLst>
              <a:defRPr/>
            </a:pPr>
            <a:r>
              <a:rPr kumimoji="0" lang="en-US" altLang="ja-JP" sz="800" b="0" i="0" u="none" strike="noStrike" kern="1200" cap="none" spc="0" normalizeH="0" baseline="0" noProof="0">
                <a:ln>
                  <a:noFill/>
                </a:ln>
                <a:solidFill>
                  <a:srgbClr val="FF0000"/>
                </a:solidFill>
                <a:effectLst/>
                <a:uLnTx/>
                <a:uFillTx/>
                <a:latin typeface="メイリオ"/>
                <a:ea typeface="メイリオ"/>
                <a:cs typeface="Times New Roman" panose="02020603050405020304" pitchFamily="18" charset="0"/>
              </a:rPr>
              <a:t>	</a:t>
            </a:r>
            <a:r>
              <a:rPr kumimoji="0" lang="ja-JP" altLang="en-US" sz="800" b="0" i="0" u="none" strike="noStrike" kern="1200" cap="none" spc="0" normalizeH="0" baseline="0" noProof="0">
                <a:ln>
                  <a:noFill/>
                </a:ln>
                <a:solidFill>
                  <a:srgbClr val="4472C4"/>
                </a:solidFill>
                <a:effectLst/>
                <a:uLnTx/>
                <a:uFillTx/>
                <a:latin typeface="メイリオ"/>
                <a:ea typeface="メイリオ"/>
                <a:cs typeface="Times New Roman" panose="02020603050405020304" pitchFamily="18" charset="0"/>
              </a:rPr>
              <a:t>システム管理者</a:t>
            </a:r>
            <a:r>
              <a:rPr kumimoji="0" lang="ja-JP" altLang="en-US" sz="800" b="0" i="0" u="none" strike="noStrike" kern="1200" cap="none" spc="0" normalizeH="0" baseline="0" noProof="0">
                <a:ln>
                  <a:noFill/>
                </a:ln>
                <a:solidFill>
                  <a:prstClr val="black"/>
                </a:solidFill>
                <a:effectLst/>
                <a:uLnTx/>
                <a:uFillTx/>
                <a:latin typeface="メイリオ"/>
                <a:ea typeface="メイリオ"/>
                <a:cs typeface="Times New Roman" panose="02020603050405020304" pitchFamily="18" charset="0"/>
              </a:rPr>
              <a:t>は、以下の機器で処理するデータのバックアップを定期的に取得する。</a:t>
            </a:r>
            <a:endParaRPr kumimoji="0"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0" name="正方形/長方形 59">
            <a:extLst>
              <a:ext uri="{FF2B5EF4-FFF2-40B4-BE49-F238E27FC236}">
                <a16:creationId xmlns:a16="http://schemas.microsoft.com/office/drawing/2014/main" id="{B267BD09-CA69-A5FB-31E8-A6186C340E3F}"/>
              </a:ext>
            </a:extLst>
          </p:cNvPr>
          <p:cNvSpPr/>
          <p:nvPr/>
        </p:nvSpPr>
        <p:spPr>
          <a:xfrm>
            <a:off x="622800" y="6564363"/>
            <a:ext cx="5612400" cy="2410966"/>
          </a:xfrm>
          <a:prstGeom prst="rect">
            <a:avLst/>
          </a:prstGeom>
          <a:no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1" name="テキスト ボックス 60">
            <a:extLst>
              <a:ext uri="{FF2B5EF4-FFF2-40B4-BE49-F238E27FC236}">
                <a16:creationId xmlns:a16="http://schemas.microsoft.com/office/drawing/2014/main" id="{578FA35A-48F2-4F1D-CA15-DD54E7007944}"/>
              </a:ext>
            </a:extLst>
          </p:cNvPr>
          <p:cNvSpPr txBox="1"/>
          <p:nvPr/>
        </p:nvSpPr>
        <p:spPr>
          <a:xfrm>
            <a:off x="905400" y="8421582"/>
            <a:ext cx="5040000" cy="584775"/>
          </a:xfrm>
          <a:prstGeom prst="rect">
            <a:avLst/>
          </a:prstGeom>
          <a:noFill/>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tab pos="378460" algn="l"/>
              </a:tabLst>
              <a:defRPr/>
            </a:pPr>
            <a:r>
              <a:rPr kumimoji="0" lang="en-US"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	</a:t>
            </a: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バックアップ媒体の</a:t>
            </a:r>
            <a:r>
              <a:rPr kumimoji="0" lang="ja-JP" altLang="en-US"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取扱い</a:t>
            </a:r>
            <a:endPar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endParaRPr>
          </a:p>
          <a:p>
            <a:pPr marL="0" marR="0" lvl="0" indent="0" algn="just" defTabSz="457200" rtl="0" eaLnBrk="1" fontAlgn="auto" latinLnBrk="0" hangingPunct="1">
              <a:lnSpc>
                <a:spcPct val="100000"/>
              </a:lnSpc>
              <a:spcBef>
                <a:spcPts val="0"/>
              </a:spcBef>
              <a:spcAft>
                <a:spcPts val="0"/>
              </a:spcAft>
              <a:buClrTx/>
              <a:buSzTx/>
              <a:buFontTx/>
              <a:buNone/>
              <a:tabLst>
                <a:tab pos="378460" algn="l"/>
              </a:tabLst>
              <a:defRPr/>
            </a:pPr>
            <a:r>
              <a:rPr kumimoji="0" lang="en-US"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	</a:t>
            </a: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バックアップに利用した機器</a:t>
            </a:r>
            <a:r>
              <a:rPr kumimoji="0" lang="ja-JP" altLang="en-US"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および</a:t>
            </a: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媒体の</a:t>
            </a:r>
            <a:r>
              <a:rPr kumimoji="0" lang="ja-JP" altLang="en-US"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取扱い</a:t>
            </a: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は以下に従う。</a:t>
            </a:r>
          </a:p>
          <a:p>
            <a:pPr marL="0" marR="0" lvl="0" indent="0" algn="just" defTabSz="457200" rtl="0" eaLnBrk="1" fontAlgn="auto" latinLnBrk="0" hangingPunct="1">
              <a:lnSpc>
                <a:spcPct val="100000"/>
              </a:lnSpc>
              <a:spcBef>
                <a:spcPts val="0"/>
              </a:spcBef>
              <a:spcAft>
                <a:spcPts val="0"/>
              </a:spcAft>
              <a:buClrTx/>
              <a:buSzTx/>
              <a:buFontTx/>
              <a:buNone/>
              <a:tabLst>
                <a:tab pos="378460" algn="l"/>
              </a:tabLst>
              <a:defRPr/>
            </a:pPr>
            <a:r>
              <a:rPr kumimoji="0" lang="en-US" altLang="ja-JP" sz="800" b="0" i="0" u="none" strike="noStrike" kern="100" cap="none" spc="0" normalizeH="0" baseline="0" noProof="0">
                <a:ln>
                  <a:noFill/>
                </a:ln>
                <a:solidFill>
                  <a:srgbClr val="000000"/>
                </a:solidFill>
                <a:effectLst/>
                <a:uLnTx/>
                <a:uFillTx/>
                <a:latin typeface="メイリオ"/>
                <a:ea typeface="メイリオ"/>
                <a:cs typeface="Times New Roman" panose="02020603050405020304" pitchFamily="18" charset="0"/>
              </a:rPr>
              <a:t>	</a:t>
            </a:r>
            <a:r>
              <a:rPr kumimoji="0" lang="ja-JP" altLang="ja-JP" sz="800" b="0" i="0" u="none" strike="noStrike" kern="100" cap="none" spc="0" normalizeH="0" baseline="0" noProof="0">
                <a:ln>
                  <a:noFill/>
                </a:ln>
                <a:solidFill>
                  <a:srgbClr val="000000"/>
                </a:solidFill>
                <a:effectLst/>
                <a:uLnTx/>
                <a:uFillTx/>
                <a:latin typeface="メイリオ"/>
                <a:ea typeface="メイリオ"/>
                <a:cs typeface="Times New Roman" panose="02020603050405020304" pitchFamily="18" charset="0"/>
              </a:rPr>
              <a:t>＜保管＞</a:t>
            </a:r>
            <a:endParaRPr kumimoji="0" lang="en-US" altLang="ja-JP" sz="800" b="0" i="0" u="none" strike="noStrike" kern="100" cap="none" spc="0" normalizeH="0" baseline="0" noProof="0">
              <a:ln>
                <a:noFill/>
              </a:ln>
              <a:solidFill>
                <a:srgbClr val="4472C4"/>
              </a:solidFill>
              <a:effectLst/>
              <a:uLnTx/>
              <a:uFillTx/>
              <a:latin typeface="メイリオ"/>
              <a:ea typeface="メイリオ"/>
              <a:cs typeface="Times New Roman" panose="02020603050405020304" pitchFamily="18" charset="0"/>
            </a:endParaRPr>
          </a:p>
          <a:p>
            <a:pPr marL="628650" marR="0" lvl="1" indent="-171450" algn="just" defTabSz="457200" rtl="0" eaLnBrk="1" fontAlgn="auto" latinLnBrk="0" hangingPunct="1">
              <a:lnSpc>
                <a:spcPct val="100000"/>
              </a:lnSpc>
              <a:spcBef>
                <a:spcPts val="0"/>
              </a:spcBef>
              <a:spcAft>
                <a:spcPts val="0"/>
              </a:spcAft>
              <a:buClrTx/>
              <a:buSzTx/>
              <a:buFont typeface="Arial" panose="020B0604020202020204" pitchFamily="34" charset="0"/>
              <a:buChar char="•"/>
              <a:tabLst>
                <a:tab pos="378460" algn="l"/>
              </a:tabLst>
              <a:defRPr/>
            </a:pPr>
            <a:r>
              <a:rPr kumimoji="0" lang="ja-JP" altLang="en-US" sz="800" b="0" i="0" u="none" strike="noStrike" kern="100" cap="none" spc="0" normalizeH="0" baseline="0" noProof="0">
                <a:ln>
                  <a:noFill/>
                </a:ln>
                <a:solidFill>
                  <a:srgbClr val="4472C4"/>
                </a:solidFill>
                <a:effectLst/>
                <a:uLnTx/>
                <a:uFillTx/>
                <a:latin typeface="メイリオ"/>
                <a:ea typeface="メイリオ"/>
                <a:cs typeface="Times New Roman" panose="02020603050405020304" pitchFamily="18" charset="0"/>
              </a:rPr>
              <a:t>自社</a:t>
            </a:r>
            <a:r>
              <a:rPr kumimoji="0" lang="ja-JP" altLang="ja-JP" sz="800" b="0" i="0" u="none" strike="noStrike" kern="100" cap="none" spc="0" normalizeH="0" baseline="0" noProof="0">
                <a:ln>
                  <a:noFill/>
                </a:ln>
                <a:solidFill>
                  <a:srgbClr val="4472C4"/>
                </a:solidFill>
                <a:effectLst/>
                <a:uLnTx/>
                <a:uFillTx/>
                <a:latin typeface="メイリオ"/>
                <a:ea typeface="メイリオ"/>
                <a:cs typeface="Times New Roman" panose="02020603050405020304" pitchFamily="18" charset="0"/>
              </a:rPr>
              <a:t>サーバ：</a:t>
            </a:r>
            <a:r>
              <a:rPr kumimoji="0" lang="ja-JP" altLang="en-US" sz="800" b="0" i="0" u="none" strike="noStrike" kern="100" cap="none" spc="0" normalizeH="0" baseline="0" noProof="0">
                <a:ln>
                  <a:noFill/>
                </a:ln>
                <a:solidFill>
                  <a:srgbClr val="4472C4"/>
                </a:solidFill>
                <a:effectLst/>
                <a:uLnTx/>
                <a:uFillTx/>
                <a:latin typeface="メイリオ"/>
                <a:ea typeface="メイリオ"/>
                <a:cs typeface="Times New Roman" panose="02020603050405020304" pitchFamily="18" charset="0"/>
                <a:hlinkClick r:id="rId4" action="ppaction://hlinksldjump">
                  <a:extLst>
                    <a:ext uri="{A12FA001-AC4F-418D-AE19-62706E023703}">
                      <ahyp:hlinkClr xmlns:ahyp="http://schemas.microsoft.com/office/drawing/2018/hyperlinkcolor" val="tx"/>
                    </a:ext>
                  </a:extLst>
                </a:hlinkClick>
              </a:rPr>
              <a:t>ハウジングサービス</a:t>
            </a:r>
            <a:r>
              <a:rPr kumimoji="0" lang="ja-JP" altLang="en-US" sz="800" b="0" i="0" u="none" strike="noStrike" kern="100" cap="none" spc="0" normalizeH="0" baseline="0" noProof="0">
                <a:ln>
                  <a:noFill/>
                </a:ln>
                <a:solidFill>
                  <a:srgbClr val="4472C4"/>
                </a:solidFill>
                <a:effectLst/>
                <a:uLnTx/>
                <a:uFillTx/>
                <a:latin typeface="メイリオ"/>
                <a:ea typeface="メイリオ"/>
                <a:cs typeface="Times New Roman" panose="02020603050405020304" pitchFamily="18" charset="0"/>
              </a:rPr>
              <a:t>を利用し、サービス事業者の施設内に保管する</a:t>
            </a:r>
            <a:endParaRPr kumimoji="0" lang="en-US" altLang="ja-JP" sz="800" b="0" i="0" u="none" strike="noStrike" kern="100" cap="none" spc="0" normalizeH="0" baseline="0" noProof="0">
              <a:ln>
                <a:noFill/>
              </a:ln>
              <a:solidFill>
                <a:srgbClr val="4472C4"/>
              </a:solidFill>
              <a:effectLst/>
              <a:uLnTx/>
              <a:uFillTx/>
              <a:latin typeface="メイリオ"/>
              <a:ea typeface="メイリオ"/>
              <a:cs typeface="Times New Roman" panose="02020603050405020304" pitchFamily="18" charset="0"/>
            </a:endParaRPr>
          </a:p>
        </p:txBody>
      </p:sp>
      <p:sp>
        <p:nvSpPr>
          <p:cNvPr id="63" name="テキスト ボックス 62">
            <a:extLst>
              <a:ext uri="{FF2B5EF4-FFF2-40B4-BE49-F238E27FC236}">
                <a16:creationId xmlns:a16="http://schemas.microsoft.com/office/drawing/2014/main" id="{A4046E04-33F4-0579-4416-83EA7AD2B762}"/>
              </a:ext>
            </a:extLst>
          </p:cNvPr>
          <p:cNvSpPr txBox="1"/>
          <p:nvPr/>
        </p:nvSpPr>
        <p:spPr>
          <a:xfrm>
            <a:off x="622800" y="5943158"/>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情報セキュリティ関連規程の一例</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「情報セキュリティ関連規程（サンプル）」を基に作成</a:t>
            </a:r>
            <a:endParaRPr kumimoji="1" lang="ja-JP" altLang="en-US" sz="6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sp>
        <p:nvSpPr>
          <p:cNvPr id="9" name="テキスト プレースホルダー 1">
            <a:extLst>
              <a:ext uri="{FF2B5EF4-FFF2-40B4-BE49-F238E27FC236}">
                <a16:creationId xmlns:a16="http://schemas.microsoft.com/office/drawing/2014/main" id="{BAF6436F-4A0B-4B56-BFA2-633A1E218D5C}"/>
              </a:ext>
            </a:extLst>
          </p:cNvPr>
          <p:cNvSpPr>
            <a:spLocks noGrp="1"/>
          </p:cNvSpPr>
          <p:nvPr>
            <p:ph type="body" sz="quarter" idx="25"/>
          </p:nvPr>
        </p:nvSpPr>
        <p:spPr>
          <a:xfrm>
            <a:off x="619200" y="835200"/>
            <a:ext cx="6238800" cy="417600"/>
          </a:xfrm>
        </p:spPr>
        <p:txBody>
          <a:bodyPr/>
          <a:lstStyle/>
          <a:p>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12</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具体的手順の作成（</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LV.1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クイックアプローチ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/LV.2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ベースラインアプローチ）</a:t>
            </a:r>
            <a:b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lang="en-US" altLang="ja-JP" sz="1100" u="none" strike="noStrike">
                <a:solidFill>
                  <a:schemeClr val="tx1"/>
                </a:solidFill>
                <a:effectLst/>
                <a:latin typeface="+mn-ea"/>
                <a:ea typeface="+mn-ea"/>
              </a:rPr>
              <a:t>12-3. 【LV.2 </a:t>
            </a:r>
            <a:r>
              <a:rPr lang="ja-JP" altLang="en-US" sz="1100" u="none" strike="noStrike">
                <a:solidFill>
                  <a:schemeClr val="tx1"/>
                </a:solidFill>
                <a:effectLst/>
                <a:latin typeface="+mn-ea"/>
                <a:ea typeface="+mn-ea"/>
              </a:rPr>
              <a:t>ベースラインアプローチ</a:t>
            </a:r>
            <a:r>
              <a:rPr lang="en-US" altLang="ja-JP" sz="1100" u="none" strike="noStrike">
                <a:solidFill>
                  <a:schemeClr val="tx1"/>
                </a:solidFill>
                <a:effectLst/>
                <a:latin typeface="+mn-ea"/>
                <a:ea typeface="+mn-ea"/>
              </a:rPr>
              <a:t>】</a:t>
            </a:r>
            <a:r>
              <a:rPr lang="ja-JP" altLang="en-US" sz="1100" u="none" strike="noStrike">
                <a:solidFill>
                  <a:schemeClr val="tx1"/>
                </a:solidFill>
                <a:effectLst/>
                <a:latin typeface="+mn-ea"/>
                <a:ea typeface="+mn-ea"/>
              </a:rPr>
              <a:t>ガイドラインを参考とした実施手順</a:t>
            </a:r>
          </a:p>
        </p:txBody>
      </p:sp>
      <p:graphicFrame>
        <p:nvGraphicFramePr>
          <p:cNvPr id="10" name="表 9">
            <a:extLst>
              <a:ext uri="{FF2B5EF4-FFF2-40B4-BE49-F238E27FC236}">
                <a16:creationId xmlns:a16="http://schemas.microsoft.com/office/drawing/2014/main" id="{D680D388-8438-41F7-F1D6-8E75240FFB89}"/>
              </a:ext>
            </a:extLst>
          </p:cNvPr>
          <p:cNvGraphicFramePr>
            <a:graphicFrameLocks noGrp="1"/>
          </p:cNvGraphicFramePr>
          <p:nvPr/>
        </p:nvGraphicFramePr>
        <p:xfrm>
          <a:off x="909000" y="6659648"/>
          <a:ext cx="5040000" cy="365760"/>
        </p:xfrm>
        <a:graphic>
          <a:graphicData uri="http://schemas.openxmlformats.org/drawingml/2006/table">
            <a:tbl>
              <a:tblPr firstRow="1" firstCol="1" bandRow="1">
                <a:tableStyleId>{5C22544A-7EE6-4342-B048-85BDC9FD1C3A}</a:tableStyleId>
              </a:tblPr>
              <a:tblGrid>
                <a:gridCol w="704319">
                  <a:extLst>
                    <a:ext uri="{9D8B030D-6E8A-4147-A177-3AD203B41FA5}">
                      <a16:colId xmlns:a16="http://schemas.microsoft.com/office/drawing/2014/main" val="102401738"/>
                    </a:ext>
                  </a:extLst>
                </a:gridCol>
                <a:gridCol w="2741323">
                  <a:extLst>
                    <a:ext uri="{9D8B030D-6E8A-4147-A177-3AD203B41FA5}">
                      <a16:colId xmlns:a16="http://schemas.microsoft.com/office/drawing/2014/main" val="3650778810"/>
                    </a:ext>
                  </a:extLst>
                </a:gridCol>
                <a:gridCol w="588613">
                  <a:extLst>
                    <a:ext uri="{9D8B030D-6E8A-4147-A177-3AD203B41FA5}">
                      <a16:colId xmlns:a16="http://schemas.microsoft.com/office/drawing/2014/main" val="324286396"/>
                    </a:ext>
                  </a:extLst>
                </a:gridCol>
                <a:gridCol w="1005745">
                  <a:extLst>
                    <a:ext uri="{9D8B030D-6E8A-4147-A177-3AD203B41FA5}">
                      <a16:colId xmlns:a16="http://schemas.microsoft.com/office/drawing/2014/main" val="840720789"/>
                    </a:ext>
                  </a:extLst>
                </a:gridCol>
              </a:tblGrid>
              <a:tr h="182880">
                <a:tc>
                  <a:txBody>
                    <a:bodyPr/>
                    <a:lstStyle/>
                    <a:p>
                      <a:pPr algn="ctr"/>
                      <a:r>
                        <a:rPr lang="en-US" sz="800" b="1" kern="100">
                          <a:solidFill>
                            <a:schemeClr val="bg1"/>
                          </a:solidFill>
                          <a:effectLst/>
                          <a:latin typeface="+mn-ea"/>
                          <a:ea typeface="+mn-ea"/>
                        </a:rPr>
                        <a:t>3</a:t>
                      </a:r>
                      <a:endParaRPr lang="ja-JP" sz="80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lang="ja-JP" sz="800" b="0" kern="100">
                          <a:solidFill>
                            <a:schemeClr val="tx1"/>
                          </a:solidFill>
                          <a:effectLst/>
                          <a:latin typeface="+mn-ea"/>
                          <a:ea typeface="+mn-ea"/>
                        </a:rPr>
                        <a:t>情報資産管理</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ja-JP" sz="800" b="0" kern="100">
                          <a:solidFill>
                            <a:schemeClr val="tx1"/>
                          </a:solidFill>
                          <a:effectLst/>
                          <a:latin typeface="+mn-ea"/>
                          <a:ea typeface="+mn-ea"/>
                        </a:rPr>
                        <a:t>改訂日</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sz="800" b="0" kern="100">
                          <a:solidFill>
                            <a:schemeClr val="tx1"/>
                          </a:solidFill>
                          <a:effectLst/>
                          <a:latin typeface="+mn-ea"/>
                          <a:ea typeface="+mn-ea"/>
                        </a:rPr>
                        <a:t>20yy.mm.dd</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62873401"/>
                  </a:ext>
                </a:extLst>
              </a:tr>
              <a:tr h="182880">
                <a:tc>
                  <a:txBody>
                    <a:bodyPr/>
                    <a:lstStyle/>
                    <a:p>
                      <a:pPr algn="ctr"/>
                      <a:r>
                        <a:rPr lang="ja-JP" altLang="en-US" sz="800" b="1" kern="100">
                          <a:solidFill>
                            <a:schemeClr val="bg1"/>
                          </a:solidFill>
                          <a:effectLst/>
                          <a:latin typeface="+mn-ea"/>
                          <a:ea typeface="+mn-ea"/>
                          <a:cs typeface="Times New Roman" panose="02020603050405020304" pitchFamily="18" charset="0"/>
                        </a:rPr>
                        <a:t>適用範囲</a:t>
                      </a:r>
                      <a:endParaRPr lang="ja-JP" sz="80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gridSpan="3">
                  <a:txBody>
                    <a:bodyPr/>
                    <a:lstStyle/>
                    <a:p>
                      <a:pPr algn="ctr"/>
                      <a:r>
                        <a:rPr lang="ja-JP" altLang="en-US" sz="800" b="0" kern="100">
                          <a:solidFill>
                            <a:schemeClr val="tx1"/>
                          </a:solidFill>
                          <a:effectLst/>
                          <a:latin typeface="+mn-ea"/>
                          <a:ea typeface="+mn-ea"/>
                          <a:cs typeface="Times New Roman" panose="02020603050405020304" pitchFamily="18" charset="0"/>
                        </a:rPr>
                        <a:t>全社・全従業員</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pPr algn="ct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pPr algn="just"/>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728812730"/>
                  </a:ext>
                </a:extLst>
              </a:tr>
            </a:tbl>
          </a:graphicData>
        </a:graphic>
      </p:graphicFrame>
      <p:graphicFrame>
        <p:nvGraphicFramePr>
          <p:cNvPr id="12" name="表 11">
            <a:extLst>
              <a:ext uri="{FF2B5EF4-FFF2-40B4-BE49-F238E27FC236}">
                <a16:creationId xmlns:a16="http://schemas.microsoft.com/office/drawing/2014/main" id="{9B421FE5-8414-C67A-7565-32FF0E49E611}"/>
              </a:ext>
            </a:extLst>
          </p:cNvPr>
          <p:cNvGraphicFramePr>
            <a:graphicFrameLocks noGrp="1"/>
          </p:cNvGraphicFramePr>
          <p:nvPr/>
        </p:nvGraphicFramePr>
        <p:xfrm>
          <a:off x="909000" y="7434944"/>
          <a:ext cx="5040000" cy="995625"/>
        </p:xfrm>
        <a:graphic>
          <a:graphicData uri="http://schemas.openxmlformats.org/drawingml/2006/table">
            <a:tbl>
              <a:tblPr firstRow="1" firstCol="1" bandRow="1">
                <a:tableStyleId>{5C22544A-7EE6-4342-B048-85BDC9FD1C3A}</a:tableStyleId>
              </a:tblPr>
              <a:tblGrid>
                <a:gridCol w="1011240">
                  <a:extLst>
                    <a:ext uri="{9D8B030D-6E8A-4147-A177-3AD203B41FA5}">
                      <a16:colId xmlns:a16="http://schemas.microsoft.com/office/drawing/2014/main" val="4275921217"/>
                    </a:ext>
                  </a:extLst>
                </a:gridCol>
                <a:gridCol w="1341120">
                  <a:extLst>
                    <a:ext uri="{9D8B030D-6E8A-4147-A177-3AD203B41FA5}">
                      <a16:colId xmlns:a16="http://schemas.microsoft.com/office/drawing/2014/main" val="138343126"/>
                    </a:ext>
                  </a:extLst>
                </a:gridCol>
                <a:gridCol w="1836420">
                  <a:extLst>
                    <a:ext uri="{9D8B030D-6E8A-4147-A177-3AD203B41FA5}">
                      <a16:colId xmlns:a16="http://schemas.microsoft.com/office/drawing/2014/main" val="942969850"/>
                    </a:ext>
                  </a:extLst>
                </a:gridCol>
                <a:gridCol w="851220">
                  <a:extLst>
                    <a:ext uri="{9D8B030D-6E8A-4147-A177-3AD203B41FA5}">
                      <a16:colId xmlns:a16="http://schemas.microsoft.com/office/drawing/2014/main" val="682397667"/>
                    </a:ext>
                  </a:extLst>
                </a:gridCol>
              </a:tblGrid>
              <a:tr h="183600">
                <a:tc>
                  <a:txBody>
                    <a:bodyPr/>
                    <a:lstStyle/>
                    <a:p>
                      <a:pPr algn="ctr">
                        <a:tabLst>
                          <a:tab pos="378460" algn="l"/>
                        </a:tabLst>
                      </a:pPr>
                      <a:r>
                        <a:rPr lang="ja-JP" sz="800" b="1" kern="100">
                          <a:solidFill>
                            <a:schemeClr val="bg1"/>
                          </a:solidFill>
                          <a:effectLst/>
                          <a:latin typeface="+mn-ea"/>
                          <a:ea typeface="+mn-ea"/>
                        </a:rPr>
                        <a:t>機器名</a:t>
                      </a:r>
                      <a:endParaRPr lang="ja-JP" sz="80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tabLst>
                          <a:tab pos="378460" algn="l"/>
                        </a:tabLst>
                      </a:pPr>
                      <a:r>
                        <a:rPr lang="ja-JP" sz="800" b="1" kern="100">
                          <a:solidFill>
                            <a:schemeClr val="bg1"/>
                          </a:solidFill>
                          <a:effectLst/>
                          <a:latin typeface="+mn-ea"/>
                          <a:ea typeface="+mn-ea"/>
                        </a:rPr>
                        <a:t>対象</a:t>
                      </a:r>
                      <a:endParaRPr lang="ja-JP" sz="80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tabLst>
                          <a:tab pos="378460" algn="l"/>
                        </a:tabLst>
                      </a:pPr>
                      <a:r>
                        <a:rPr lang="ja-JP" sz="800" b="1" kern="100">
                          <a:solidFill>
                            <a:schemeClr val="bg1"/>
                          </a:solidFill>
                          <a:effectLst/>
                          <a:latin typeface="+mn-ea"/>
                          <a:ea typeface="+mn-ea"/>
                        </a:rPr>
                        <a:t>方法</a:t>
                      </a:r>
                      <a:endParaRPr lang="ja-JP" sz="80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tabLst>
                          <a:tab pos="378460" algn="l"/>
                        </a:tabLst>
                      </a:pPr>
                      <a:r>
                        <a:rPr lang="ja-JP" sz="800" b="1" kern="100">
                          <a:solidFill>
                            <a:schemeClr val="bg1"/>
                          </a:solidFill>
                          <a:effectLst/>
                          <a:latin typeface="+mn-ea"/>
                          <a:ea typeface="+mn-ea"/>
                        </a:rPr>
                        <a:t>保管先</a:t>
                      </a:r>
                      <a:endParaRPr lang="ja-JP" sz="80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012629727"/>
                  </a:ext>
                </a:extLst>
              </a:tr>
              <a:tr h="270675">
                <a:tc>
                  <a:txBody>
                    <a:bodyPr/>
                    <a:lstStyle/>
                    <a:p>
                      <a:pPr algn="ctr">
                        <a:tabLst>
                          <a:tab pos="378460" algn="l"/>
                        </a:tabLst>
                      </a:pPr>
                      <a:r>
                        <a:rPr lang="en-US" altLang="ja-JP" sz="800" b="0" kern="100">
                          <a:solidFill>
                            <a:schemeClr val="accent1"/>
                          </a:solidFill>
                          <a:effectLst/>
                          <a:latin typeface="+mn-ea"/>
                          <a:ea typeface="+mn-ea"/>
                          <a:cs typeface="Times New Roman" panose="02020603050405020304" pitchFamily="18" charset="0"/>
                        </a:rPr>
                        <a:t>DB</a:t>
                      </a:r>
                      <a:r>
                        <a:rPr lang="ja-JP" altLang="en-US" sz="800" b="0" kern="100">
                          <a:solidFill>
                            <a:schemeClr val="accent1"/>
                          </a:solidFill>
                          <a:effectLst/>
                          <a:latin typeface="+mn-ea"/>
                          <a:ea typeface="+mn-ea"/>
                          <a:cs typeface="Times New Roman" panose="02020603050405020304" pitchFamily="18" charset="0"/>
                        </a:rPr>
                        <a:t>サーバ</a:t>
                      </a:r>
                      <a:endParaRPr lang="ja-JP" sz="800" b="0" kern="100">
                        <a:solidFill>
                          <a:schemeClr val="accent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tabLst>
                          <a:tab pos="378460" algn="l"/>
                        </a:tabLst>
                      </a:pPr>
                      <a:r>
                        <a:rPr lang="ja-JP" altLang="en-US" sz="800" b="0" kern="100">
                          <a:solidFill>
                            <a:schemeClr val="accent1"/>
                          </a:solidFill>
                          <a:effectLst/>
                          <a:latin typeface="+mn-ea"/>
                          <a:ea typeface="+mn-ea"/>
                          <a:cs typeface="Times New Roman" panose="02020603050405020304" pitchFamily="18" charset="0"/>
                        </a:rPr>
                        <a:t>取引先に関するデータ</a:t>
                      </a:r>
                      <a:endParaRPr lang="ja-JP" sz="800" b="0" kern="100">
                        <a:solidFill>
                          <a:schemeClr val="accent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tabLst>
                          <a:tab pos="378460" algn="l"/>
                        </a:tabLst>
                      </a:pPr>
                      <a:r>
                        <a:rPr lang="ja-JP" altLang="en-US" sz="800" b="0" kern="100">
                          <a:solidFill>
                            <a:schemeClr val="accent1"/>
                          </a:solidFill>
                          <a:effectLst/>
                          <a:latin typeface="+mn-ea"/>
                          <a:ea typeface="+mn-ea"/>
                          <a:cs typeface="Times New Roman" panose="02020603050405020304" pitchFamily="18" charset="0"/>
                        </a:rPr>
                        <a:t>アプリケーションバックアップ機能</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tabLst>
                          <a:tab pos="378460" algn="l"/>
                        </a:tabLst>
                      </a:pPr>
                      <a:r>
                        <a:rPr lang="ja-JP" altLang="en-US" sz="800" b="0" kern="100">
                          <a:solidFill>
                            <a:schemeClr val="accent1"/>
                          </a:solidFill>
                          <a:effectLst/>
                          <a:latin typeface="+mn-ea"/>
                          <a:ea typeface="+mn-ea"/>
                          <a:cs typeface="Times New Roman" panose="02020603050405020304" pitchFamily="18" charset="0"/>
                        </a:rPr>
                        <a:t>自社サーバ</a:t>
                      </a:r>
                      <a:endParaRPr lang="ja-JP" sz="800" b="0" kern="100">
                        <a:solidFill>
                          <a:schemeClr val="accent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02089423"/>
                  </a:ext>
                </a:extLst>
              </a:tr>
              <a:tr h="270675">
                <a:tc>
                  <a:txBody>
                    <a:bodyPr/>
                    <a:lstStyle/>
                    <a:p>
                      <a:pPr algn="ctr">
                        <a:tabLst>
                          <a:tab pos="378460" algn="l"/>
                        </a:tabLst>
                      </a:pPr>
                      <a:r>
                        <a:rPr lang="en-US" altLang="ja-JP" sz="800" b="0" kern="100">
                          <a:solidFill>
                            <a:schemeClr val="accent1"/>
                          </a:solidFill>
                          <a:effectLst/>
                          <a:latin typeface="+mn-ea"/>
                          <a:ea typeface="+mn-ea"/>
                          <a:cs typeface="Times New Roman" panose="02020603050405020304" pitchFamily="18" charset="0"/>
                        </a:rPr>
                        <a:t>Web</a:t>
                      </a:r>
                      <a:r>
                        <a:rPr lang="ja-JP" altLang="en-US" sz="800" b="0" kern="100">
                          <a:solidFill>
                            <a:schemeClr val="accent1"/>
                          </a:solidFill>
                          <a:effectLst/>
                          <a:latin typeface="+mn-ea"/>
                          <a:ea typeface="+mn-ea"/>
                          <a:cs typeface="Times New Roman" panose="02020603050405020304" pitchFamily="18" charset="0"/>
                        </a:rPr>
                        <a:t>サーバ</a:t>
                      </a:r>
                      <a:endParaRPr lang="ja-JP" sz="800" b="0" kern="100">
                        <a:solidFill>
                          <a:schemeClr val="accent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tabLst>
                          <a:tab pos="378460" algn="l"/>
                        </a:tabLst>
                      </a:pPr>
                      <a:r>
                        <a:rPr lang="ja-JP" altLang="en-US" sz="800" b="0" kern="100">
                          <a:solidFill>
                            <a:schemeClr val="accent1"/>
                          </a:solidFill>
                          <a:effectLst/>
                          <a:latin typeface="+mn-ea"/>
                          <a:ea typeface="+mn-ea"/>
                          <a:cs typeface="Times New Roman" panose="02020603050405020304" pitchFamily="18" charset="0"/>
                        </a:rPr>
                        <a:t>ホームページ</a:t>
                      </a:r>
                      <a:endParaRPr lang="ja-JP" sz="800" b="0" kern="100">
                        <a:solidFill>
                          <a:schemeClr val="accent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tabLst>
                          <a:tab pos="378460" algn="l"/>
                        </a:tabLst>
                      </a:pPr>
                      <a:r>
                        <a:rPr lang="ja-JP" altLang="en-US" sz="800" b="0" kern="100">
                          <a:solidFill>
                            <a:schemeClr val="accent1"/>
                          </a:solidFill>
                          <a:effectLst/>
                          <a:latin typeface="+mn-ea"/>
                          <a:ea typeface="+mn-ea"/>
                          <a:cs typeface="Times New Roman" panose="02020603050405020304" pitchFamily="18" charset="0"/>
                        </a:rPr>
                        <a:t>同期ツール</a:t>
                      </a:r>
                      <a:endParaRPr lang="en-US" altLang="ja-JP" sz="800" b="0" kern="100">
                        <a:solidFill>
                          <a:schemeClr val="accent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tabLst>
                          <a:tab pos="378460" algn="l"/>
                        </a:tabLst>
                      </a:pPr>
                      <a:r>
                        <a:rPr lang="ja-JP" altLang="en-US" sz="800" b="0" kern="100">
                          <a:solidFill>
                            <a:schemeClr val="accent1"/>
                          </a:solidFill>
                          <a:effectLst/>
                          <a:latin typeface="+mn-ea"/>
                          <a:ea typeface="+mn-ea"/>
                          <a:cs typeface="Times New Roman" panose="02020603050405020304" pitchFamily="18" charset="0"/>
                        </a:rPr>
                        <a:t>自社サーバ</a:t>
                      </a:r>
                      <a:endParaRPr lang="ja-JP" sz="800" b="0" kern="100">
                        <a:solidFill>
                          <a:schemeClr val="accent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05261644"/>
                  </a:ext>
                </a:extLst>
              </a:tr>
              <a:tr h="270675">
                <a:tc>
                  <a:txBody>
                    <a:bodyPr/>
                    <a:lstStyle/>
                    <a:p>
                      <a:pPr algn="ctr">
                        <a:tabLst>
                          <a:tab pos="378460" algn="l"/>
                        </a:tabLst>
                      </a:pPr>
                      <a:r>
                        <a:rPr lang="ja-JP" altLang="en-US" sz="800" b="0" kern="100">
                          <a:solidFill>
                            <a:schemeClr val="accent1"/>
                          </a:solidFill>
                          <a:effectLst/>
                          <a:latin typeface="+mn-ea"/>
                          <a:ea typeface="+mn-ea"/>
                          <a:cs typeface="Times New Roman" panose="02020603050405020304" pitchFamily="18" charset="0"/>
                        </a:rPr>
                        <a:t>発注管理システム</a:t>
                      </a:r>
                      <a:endParaRPr lang="ja-JP" sz="800" b="0" kern="100">
                        <a:solidFill>
                          <a:schemeClr val="accent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tabLst>
                          <a:tab pos="378460" algn="l"/>
                        </a:tabLst>
                      </a:pPr>
                      <a:r>
                        <a:rPr lang="ja-JP" altLang="en-US" sz="800" b="0" kern="100">
                          <a:solidFill>
                            <a:schemeClr val="accent1"/>
                          </a:solidFill>
                          <a:effectLst/>
                          <a:latin typeface="+mn-ea"/>
                          <a:ea typeface="+mn-ea"/>
                          <a:cs typeface="Times New Roman" panose="02020603050405020304" pitchFamily="18" charset="0"/>
                        </a:rPr>
                        <a:t>アプリケーションデータ</a:t>
                      </a:r>
                      <a:endParaRPr lang="ja-JP" sz="800" b="0" kern="100">
                        <a:solidFill>
                          <a:schemeClr val="accent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tabLst>
                          <a:tab pos="378460" algn="l"/>
                        </a:tabLst>
                      </a:pPr>
                      <a:r>
                        <a:rPr lang="ja-JP" altLang="en-US" sz="800" b="0" kern="100">
                          <a:solidFill>
                            <a:schemeClr val="accent1"/>
                          </a:solidFill>
                          <a:effectLst/>
                          <a:latin typeface="+mn-ea"/>
                          <a:ea typeface="+mn-ea"/>
                          <a:cs typeface="Times New Roman" panose="02020603050405020304" pitchFamily="18" charset="0"/>
                        </a:rPr>
                        <a:t>アプリケーションバックアップ機能</a:t>
                      </a:r>
                      <a:endParaRPr lang="ja-JP" sz="800" b="0" kern="100">
                        <a:solidFill>
                          <a:schemeClr val="accent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tabLst>
                          <a:tab pos="378460" algn="l"/>
                        </a:tabLst>
                      </a:pPr>
                      <a:r>
                        <a:rPr lang="ja-JP" altLang="en-US" sz="800" b="0" kern="100">
                          <a:solidFill>
                            <a:schemeClr val="accent1"/>
                          </a:solidFill>
                          <a:effectLst/>
                          <a:latin typeface="+mn-ea"/>
                          <a:ea typeface="+mn-ea"/>
                          <a:cs typeface="Times New Roman" panose="02020603050405020304" pitchFamily="18" charset="0"/>
                        </a:rPr>
                        <a:t>クラウド上のサーバ</a:t>
                      </a:r>
                      <a:endParaRPr lang="ja-JP" sz="800" b="0" kern="100">
                        <a:solidFill>
                          <a:schemeClr val="accent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70230026"/>
                  </a:ext>
                </a:extLst>
              </a:tr>
            </a:tbl>
          </a:graphicData>
        </a:graphic>
      </p:graphicFrame>
      <p:sp>
        <p:nvSpPr>
          <p:cNvPr id="2" name="テキスト プレースホルダー 3">
            <a:extLst>
              <a:ext uri="{FF2B5EF4-FFF2-40B4-BE49-F238E27FC236}">
                <a16:creationId xmlns:a16="http://schemas.microsoft.com/office/drawing/2014/main" id="{82F35DF2-BD44-429D-64BD-9CB5FCADE032}"/>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LV.2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ベースラインアプローチ（</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8/8</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
        <p:nvSpPr>
          <p:cNvPr id="4" name="矢印: 下 3">
            <a:extLst>
              <a:ext uri="{FF2B5EF4-FFF2-40B4-BE49-F238E27FC236}">
                <a16:creationId xmlns:a16="http://schemas.microsoft.com/office/drawing/2014/main" id="{57326D3C-F8D4-2F63-6B7F-2A4582BCD72A}"/>
              </a:ext>
            </a:extLst>
          </p:cNvPr>
          <p:cNvSpPr/>
          <p:nvPr/>
        </p:nvSpPr>
        <p:spPr>
          <a:xfrm>
            <a:off x="2593657" y="6244607"/>
            <a:ext cx="1670685" cy="276999"/>
          </a:xfrm>
          <a:prstGeom prst="downArrow">
            <a:avLst/>
          </a:prstGeom>
          <a:solidFill>
            <a:schemeClr val="accent1">
              <a:lumMod val="40000"/>
              <a:lumOff val="6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79815584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表 15">
            <a:extLst>
              <a:ext uri="{FF2B5EF4-FFF2-40B4-BE49-F238E27FC236}">
                <a16:creationId xmlns:a16="http://schemas.microsoft.com/office/drawing/2014/main" id="{F045180F-7E48-841F-3FA5-11281E7A3F56}"/>
              </a:ext>
            </a:extLst>
          </p:cNvPr>
          <p:cNvGraphicFramePr>
            <a:graphicFrameLocks/>
          </p:cNvGraphicFramePr>
          <p:nvPr>
            <p:extLst>
              <p:ext uri="{D42A27DB-BD31-4B8C-83A1-F6EECF244321}">
                <p14:modId xmlns:p14="http://schemas.microsoft.com/office/powerpoint/2010/main" val="396944545"/>
              </p:ext>
            </p:extLst>
          </p:nvPr>
        </p:nvGraphicFramePr>
        <p:xfrm>
          <a:off x="622800" y="2052000"/>
          <a:ext cx="5612400" cy="6441894"/>
        </p:xfrm>
        <a:graphic>
          <a:graphicData uri="http://schemas.openxmlformats.org/drawingml/2006/table">
            <a:tbl>
              <a:tblPr firstRow="1" bandRow="1">
                <a:tableStyleId>{5C22544A-7EE6-4342-B048-85BDC9FD1C3A}</a:tableStyleId>
              </a:tblPr>
              <a:tblGrid>
                <a:gridCol w="706984">
                  <a:extLst>
                    <a:ext uri="{9D8B030D-6E8A-4147-A177-3AD203B41FA5}">
                      <a16:colId xmlns:a16="http://schemas.microsoft.com/office/drawing/2014/main" val="755105029"/>
                    </a:ext>
                  </a:extLst>
                </a:gridCol>
                <a:gridCol w="4905416">
                  <a:extLst>
                    <a:ext uri="{9D8B030D-6E8A-4147-A177-3AD203B41FA5}">
                      <a16:colId xmlns:a16="http://schemas.microsoft.com/office/drawing/2014/main" val="1468201465"/>
                    </a:ext>
                  </a:extLst>
                </a:gridCol>
              </a:tblGrid>
              <a:tr h="1267345">
                <a:tc>
                  <a:txBody>
                    <a:bodyPr/>
                    <a:lstStyle/>
                    <a:p>
                      <a:pPr algn="ctr"/>
                      <a:r>
                        <a:rPr lang="en-US" altLang="ja-JP" sz="1050" b="1">
                          <a:solidFill>
                            <a:schemeClr val="tx1"/>
                          </a:solidFill>
                          <a:latin typeface="+mn-ea"/>
                          <a:ea typeface="+mn-ea"/>
                        </a:rPr>
                        <a:t>1</a:t>
                      </a:r>
                      <a:r>
                        <a:rPr lang="ja-JP" altLang="en-US" sz="1050" b="1">
                          <a:solidFill>
                            <a:schemeClr val="tx1"/>
                          </a:solidFill>
                          <a:latin typeface="+mn-ea"/>
                          <a:ea typeface="+mn-ea"/>
                        </a:rPr>
                        <a:t>位</a:t>
                      </a:r>
                      <a:endParaRPr kumimoji="1" lang="en-US" altLang="ja-JP" sz="1050" b="1">
                        <a:solidFill>
                          <a:schemeClr val="tx1"/>
                        </a:solidFill>
                        <a:latin typeface="+mn-ea"/>
                        <a:ea typeface="+mn-ea"/>
                      </a:endParaRPr>
                    </a:p>
                  </a:txBody>
                  <a:tcPr marT="46177" marB="4617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rtl="0" eaLnBrk="1" fontAlgn="t" latinLnBrk="0" hangingPunct="1">
                        <a:spcBef>
                          <a:spcPts val="0"/>
                        </a:spcBef>
                        <a:spcAft>
                          <a:spcPts val="0"/>
                        </a:spcAft>
                      </a:pPr>
                      <a:r>
                        <a:rPr lang="ja-JP" altLang="en-US" sz="1050">
                          <a:solidFill>
                            <a:schemeClr val="tx1"/>
                          </a:solidFill>
                          <a:latin typeface="+mn-ea"/>
                          <a:ea typeface="+mn-ea"/>
                        </a:rPr>
                        <a:t>ランサムウェアによる被害</a:t>
                      </a:r>
                      <a:endParaRPr lang="en-US" altLang="ja-JP" sz="1050">
                        <a:solidFill>
                          <a:schemeClr val="tx1"/>
                        </a:solidFill>
                        <a:latin typeface="+mn-ea"/>
                        <a:ea typeface="+mn-ea"/>
                      </a:endParaRPr>
                    </a:p>
                    <a:p>
                      <a:pPr marL="0" rtl="0" eaLnBrk="1" fontAlgn="t" latinLnBrk="0" hangingPunct="1">
                        <a:spcBef>
                          <a:spcPts val="0"/>
                        </a:spcBef>
                        <a:spcAft>
                          <a:spcPts val="0"/>
                        </a:spcAft>
                      </a:pPr>
                      <a:r>
                        <a:rPr lang="ja-JP" altLang="en-US" sz="1050" b="0">
                          <a:solidFill>
                            <a:schemeClr val="tx1"/>
                          </a:solidFill>
                          <a:latin typeface="+mn-ea"/>
                          <a:ea typeface="+mn-ea"/>
                        </a:rPr>
                        <a:t>情報</a:t>
                      </a:r>
                      <a:r>
                        <a:rPr lang="ja-JP" altLang="en-US" sz="1050" b="0" i="0">
                          <a:solidFill>
                            <a:schemeClr val="tx1"/>
                          </a:solidFill>
                          <a:effectLst/>
                          <a:latin typeface="+mn-ea"/>
                          <a:ea typeface="+mn-ea"/>
                        </a:rPr>
                        <a:t>が</a:t>
                      </a:r>
                      <a:r>
                        <a:rPr lang="ja-JP" altLang="en-US" sz="1050" b="0" i="0">
                          <a:solidFill>
                            <a:srgbClr val="000000"/>
                          </a:solidFill>
                          <a:effectLst/>
                          <a:latin typeface="+mn-ea"/>
                          <a:ea typeface="+mn-ea"/>
                          <a:hlinkClick r:id="rId3" action="ppaction://hlinksldjump">
                            <a:extLst>
                              <a:ext uri="{A12FA001-AC4F-418D-AE19-62706E023703}">
                                <ahyp:hlinkClr xmlns:ahyp="http://schemas.microsoft.com/office/drawing/2018/hyperlinkcolor" val="tx"/>
                              </a:ext>
                            </a:extLst>
                          </a:hlinkClick>
                        </a:rPr>
                        <a:t>暗号化</a:t>
                      </a:r>
                      <a:r>
                        <a:rPr lang="ja-JP" altLang="en-US" sz="1050" b="0" i="0">
                          <a:solidFill>
                            <a:schemeClr val="tx1"/>
                          </a:solidFill>
                          <a:effectLst/>
                          <a:latin typeface="+mn-ea"/>
                          <a:ea typeface="+mn-ea"/>
                        </a:rPr>
                        <a:t>され、復旧と引き換えに金銭を要求</a:t>
                      </a:r>
                      <a:r>
                        <a:rPr lang="ja-JP" altLang="en-US" sz="1050" b="0">
                          <a:solidFill>
                            <a:schemeClr val="tx1"/>
                          </a:solidFill>
                          <a:latin typeface="+mn-ea"/>
                          <a:ea typeface="+mn-ea"/>
                        </a:rPr>
                        <a:t>されます。また金銭</a:t>
                      </a:r>
                      <a:br>
                        <a:rPr lang="en-US" altLang="ja-JP" sz="1050" b="0">
                          <a:solidFill>
                            <a:schemeClr val="tx1"/>
                          </a:solidFill>
                          <a:latin typeface="+mn-ea"/>
                          <a:ea typeface="+mn-ea"/>
                        </a:rPr>
                      </a:br>
                      <a:r>
                        <a:rPr lang="ja-JP" altLang="en-US" sz="1050" b="0">
                          <a:solidFill>
                            <a:schemeClr val="tx1"/>
                          </a:solidFill>
                          <a:latin typeface="+mn-ea"/>
                          <a:ea typeface="+mn-ea"/>
                        </a:rPr>
                        <a:t>を支払わなければ、情報を公開すると脅迫する二重脅迫も確認されています。</a:t>
                      </a:r>
                      <a:endParaRPr lang="en-US" altLang="ja-JP" sz="1050" b="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a:solidFill>
                            <a:schemeClr val="tx1"/>
                          </a:solidFill>
                          <a:latin typeface="+mn-ea"/>
                          <a:ea typeface="+mn-ea"/>
                        </a:rPr>
                        <a:t>事例：攻撃者は</a:t>
                      </a:r>
                      <a:r>
                        <a:rPr lang="en-US" altLang="ja-JP" sz="1050" b="0">
                          <a:solidFill>
                            <a:schemeClr val="tx1"/>
                          </a:solidFill>
                          <a:latin typeface="+mn-ea"/>
                          <a:ea typeface="+mn-ea"/>
                        </a:rPr>
                        <a:t>Web</a:t>
                      </a:r>
                      <a:r>
                        <a:rPr lang="ja-JP" altLang="en-US" sz="1050" b="0">
                          <a:solidFill>
                            <a:schemeClr val="tx1"/>
                          </a:solidFill>
                          <a:latin typeface="+mn-ea"/>
                          <a:ea typeface="+mn-ea"/>
                        </a:rPr>
                        <a:t>サービス上にランサムウェアを自動的に配布するファイルを配置し、自動更新時にファイルを実行させることで、ランサムウェア感染を引き起こしました。</a:t>
                      </a:r>
                      <a:endParaRPr kumimoji="1" lang="en-US" altLang="ja-JP" sz="700" b="0">
                        <a:solidFill>
                          <a:schemeClr val="tx1"/>
                        </a:solidFill>
                        <a:latin typeface="+mn-ea"/>
                        <a:ea typeface="+mn-ea"/>
                      </a:endParaRPr>
                    </a:p>
                  </a:txBody>
                  <a:tcPr marT="46177" marB="4617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86780594"/>
                  </a:ext>
                </a:extLst>
              </a:tr>
              <a:tr h="126734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050" b="1">
                          <a:solidFill>
                            <a:schemeClr val="tx1"/>
                          </a:solidFill>
                          <a:latin typeface="+mn-ea"/>
                          <a:ea typeface="+mn-ea"/>
                        </a:rPr>
                        <a:t>2</a:t>
                      </a:r>
                      <a:r>
                        <a:rPr lang="ja-JP" altLang="en-US" sz="1050" b="1">
                          <a:solidFill>
                            <a:schemeClr val="tx1"/>
                          </a:solidFill>
                          <a:latin typeface="+mn-ea"/>
                          <a:ea typeface="+mn-ea"/>
                        </a:rPr>
                        <a:t>位</a:t>
                      </a:r>
                      <a:endParaRPr kumimoji="1" lang="en-US" altLang="ja-JP" sz="1050" b="1">
                        <a:solidFill>
                          <a:schemeClr val="tx1"/>
                        </a:solidFill>
                        <a:latin typeface="+mn-ea"/>
                        <a:ea typeface="+mn-ea"/>
                      </a:endParaRPr>
                    </a:p>
                  </a:txBody>
                  <a:tcPr marT="46177" marB="4617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1" i="0" u="none" strike="noStrike" kern="1200">
                          <a:effectLst/>
                          <a:latin typeface="+mn-ea"/>
                          <a:ea typeface="+mn-ea"/>
                        </a:rPr>
                        <a:t>サプライチェーンの弱点を悪用した攻撃</a:t>
                      </a:r>
                      <a:endParaRPr kumimoji="1" lang="en-US" altLang="ja-JP" sz="1050" b="1" i="0" u="none" strike="noStrike" kern="1200">
                        <a:effectLst/>
                        <a:latin typeface="+mn-ea"/>
                        <a:ea typeface="+mn-ea"/>
                      </a:endParaRPr>
                    </a:p>
                    <a:p>
                      <a:pPr algn="l"/>
                      <a:r>
                        <a:rPr lang="ja-JP" altLang="en-US" sz="1050" b="0">
                          <a:latin typeface="+mn-ea"/>
                          <a:ea typeface="+mn-ea"/>
                        </a:rPr>
                        <a:t>直接攻撃が困難な大企業に対し、セキュリティレベルが低い取引先や子会</a:t>
                      </a:r>
                      <a:br>
                        <a:rPr lang="en-US" altLang="ja-JP" sz="1050" b="0">
                          <a:latin typeface="+mn-ea"/>
                          <a:ea typeface="+mn-ea"/>
                        </a:rPr>
                      </a:br>
                      <a:r>
                        <a:rPr lang="ja-JP" altLang="en-US" sz="1050" b="0">
                          <a:latin typeface="+mn-ea"/>
                          <a:ea typeface="+mn-ea"/>
                        </a:rPr>
                        <a:t>社を攻撃し、踏み台にして標的に侵入する攻撃です。</a:t>
                      </a:r>
                      <a:endParaRPr lang="en-US" altLang="ja-JP" sz="1050" b="0">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a:latin typeface="+mn-ea"/>
                          <a:ea typeface="+mn-ea"/>
                        </a:rPr>
                        <a:t>事例：某製造メーカーが取引先のシステム障害により国内全工場を停止しました。</a:t>
                      </a:r>
                      <a:endParaRPr kumimoji="1" lang="en-US" altLang="ja-JP" sz="600" b="0">
                        <a:solidFill>
                          <a:schemeClr val="tx1"/>
                        </a:solidFill>
                        <a:latin typeface="+mn-ea"/>
                        <a:ea typeface="+mn-ea"/>
                      </a:endParaRPr>
                    </a:p>
                  </a:txBody>
                  <a:tcPr marT="46177" marB="4617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83412998"/>
                  </a:ext>
                </a:extLst>
              </a:tr>
              <a:tr h="132729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050" b="1">
                          <a:solidFill>
                            <a:schemeClr val="tx1"/>
                          </a:solidFill>
                          <a:latin typeface="+mn-ea"/>
                          <a:ea typeface="+mn-ea"/>
                        </a:rPr>
                        <a:t>3</a:t>
                      </a:r>
                      <a:r>
                        <a:rPr lang="ja-JP" altLang="en-US" sz="1050" b="1">
                          <a:solidFill>
                            <a:schemeClr val="tx1"/>
                          </a:solidFill>
                          <a:latin typeface="+mn-ea"/>
                          <a:ea typeface="+mn-ea"/>
                        </a:rPr>
                        <a:t>位</a:t>
                      </a:r>
                      <a:endParaRPr kumimoji="1" lang="en-US" altLang="ja-JP" sz="1050" b="1">
                        <a:solidFill>
                          <a:schemeClr val="tx1"/>
                        </a:solidFill>
                        <a:latin typeface="+mn-ea"/>
                        <a:ea typeface="+mn-ea"/>
                      </a:endParaRPr>
                    </a:p>
                    <a:p>
                      <a:pPr algn="ctr"/>
                      <a:endParaRPr kumimoji="1" lang="en-US" altLang="ja-JP" sz="1050" b="1">
                        <a:solidFill>
                          <a:schemeClr val="tx1"/>
                        </a:solidFill>
                        <a:latin typeface="+mn-ea"/>
                        <a:ea typeface="+mn-ea"/>
                      </a:endParaRPr>
                    </a:p>
                  </a:txBody>
                  <a:tcPr marT="46177" marB="4617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1" i="0" u="none" strike="noStrike" kern="1200">
                          <a:effectLst/>
                          <a:latin typeface="+mn-ea"/>
                          <a:ea typeface="+mn-ea"/>
                        </a:rPr>
                        <a:t>標的型攻撃による機密情報の</a:t>
                      </a:r>
                      <a:r>
                        <a:rPr kumimoji="1" lang="ja-JP" altLang="en-US" sz="1050" b="1" i="0" u="none" strike="noStrike" kern="1200">
                          <a:effectLst/>
                          <a:latin typeface="+mn-ea"/>
                          <a:ea typeface="+mn-ea"/>
                        </a:rPr>
                        <a:t>窃取</a:t>
                      </a:r>
                      <a:endParaRPr kumimoji="1" lang="en-US" altLang="ja-JP" sz="1050" b="1" i="0" u="none" strike="noStrike" kern="1200">
                        <a:effectLst/>
                        <a:latin typeface="+mn-ea"/>
                        <a:ea typeface="+mn-ea"/>
                      </a:endParaRPr>
                    </a:p>
                    <a:p>
                      <a:pPr algn="l"/>
                      <a:r>
                        <a:rPr lang="ja-JP" altLang="en-US" sz="1050" b="0" i="0">
                          <a:effectLst/>
                          <a:latin typeface="+mn-ea"/>
                          <a:ea typeface="+mn-ea"/>
                        </a:rPr>
                        <a:t>特定の企業を標的にし、業務関連のメールを装ったウイルス付きメールを</a:t>
                      </a:r>
                      <a:endParaRPr lang="en-US" altLang="ja-JP" sz="1050" b="0" i="0">
                        <a:effectLst/>
                        <a:latin typeface="+mn-ea"/>
                        <a:ea typeface="+mn-ea"/>
                      </a:endParaRPr>
                    </a:p>
                    <a:p>
                      <a:pPr algn="l"/>
                      <a:r>
                        <a:rPr lang="ja-JP" altLang="en-US" sz="1050" b="0" i="0">
                          <a:effectLst/>
                          <a:latin typeface="+mn-ea"/>
                          <a:ea typeface="+mn-ea"/>
                        </a:rPr>
                        <a:t>送りつけることで行われます。受信者がメールを開くと、</a:t>
                      </a:r>
                      <a:r>
                        <a:rPr lang="en-US" altLang="ja-JP" sz="1050" b="0" i="0">
                          <a:effectLst/>
                          <a:latin typeface="+mn-ea"/>
                          <a:ea typeface="+mn-ea"/>
                        </a:rPr>
                        <a:t>PC</a:t>
                      </a:r>
                      <a:r>
                        <a:rPr lang="ja-JP" altLang="en-US" sz="1050" b="0" i="0">
                          <a:effectLst/>
                          <a:latin typeface="+mn-ea"/>
                          <a:ea typeface="+mn-ea"/>
                        </a:rPr>
                        <a:t>や</a:t>
                      </a:r>
                      <a:r>
                        <a:rPr lang="ja-JP" altLang="en-US" sz="1050" b="0" i="0">
                          <a:solidFill>
                            <a:srgbClr val="000000"/>
                          </a:solidFill>
                          <a:effectLst/>
                          <a:latin typeface="+mn-ea"/>
                          <a:ea typeface="+mn-ea"/>
                        </a:rPr>
                        <a:t>サーバ</a:t>
                      </a:r>
                      <a:r>
                        <a:rPr lang="ja-JP" altLang="en-US" sz="1050" b="0" i="0">
                          <a:effectLst/>
                          <a:latin typeface="+mn-ea"/>
                          <a:ea typeface="+mn-ea"/>
                        </a:rPr>
                        <a:t>に感染が広がります。そして、攻撃者は組織内部に潜入し、機密情報を窃取するなどの活動を行います。</a:t>
                      </a:r>
                      <a:endParaRPr lang="en-US" altLang="ja-JP" sz="1050" b="0" i="0">
                        <a:effectLst/>
                        <a:latin typeface="+mn-ea"/>
                        <a:ea typeface="+mn-ea"/>
                      </a:endParaRPr>
                    </a:p>
                    <a:p>
                      <a:pPr algn="l"/>
                      <a:r>
                        <a:rPr kumimoji="1" lang="ja-JP" altLang="en-US" sz="1050">
                          <a:solidFill>
                            <a:schemeClr val="tx1"/>
                          </a:solidFill>
                          <a:latin typeface="+mn-ea"/>
                          <a:ea typeface="+mn-ea"/>
                        </a:rPr>
                        <a:t>事例：某お菓子メーカーは、他社の社員を装ったメールに添付された</a:t>
                      </a:r>
                      <a:r>
                        <a:rPr kumimoji="1" lang="en-US" altLang="ja-JP" sz="1050">
                          <a:solidFill>
                            <a:schemeClr val="tx1"/>
                          </a:solidFill>
                          <a:latin typeface="+mn-ea"/>
                          <a:ea typeface="+mn-ea"/>
                        </a:rPr>
                        <a:t>Word</a:t>
                      </a:r>
                      <a:r>
                        <a:rPr kumimoji="1" lang="ja-JP" altLang="en-US" sz="1050">
                          <a:solidFill>
                            <a:schemeClr val="tx1"/>
                          </a:solidFill>
                          <a:latin typeface="+mn-ea"/>
                          <a:ea typeface="+mn-ea"/>
                        </a:rPr>
                        <a:t>ファイルを開き、「編集を有効にする」をクリックし、ウイルスに感染しました。</a:t>
                      </a:r>
                      <a:endParaRPr kumimoji="1" lang="en-US" altLang="ja-JP" sz="1050" b="0">
                        <a:solidFill>
                          <a:schemeClr val="tx1"/>
                        </a:solidFill>
                        <a:latin typeface="+mn-ea"/>
                        <a:ea typeface="+mn-ea"/>
                      </a:endParaRPr>
                    </a:p>
                  </a:txBody>
                  <a:tcPr marT="46177" marB="4617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19254891"/>
                  </a:ext>
                </a:extLst>
              </a:tr>
              <a:tr h="126734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050" b="1">
                          <a:solidFill>
                            <a:schemeClr val="tx1"/>
                          </a:solidFill>
                          <a:latin typeface="+mn-ea"/>
                          <a:ea typeface="+mn-ea"/>
                        </a:rPr>
                        <a:t>4</a:t>
                      </a:r>
                      <a:r>
                        <a:rPr lang="ja-JP" altLang="en-US" sz="1050" b="1">
                          <a:solidFill>
                            <a:schemeClr val="tx1"/>
                          </a:solidFill>
                          <a:latin typeface="+mn-ea"/>
                          <a:ea typeface="+mn-ea"/>
                        </a:rPr>
                        <a:t>位</a:t>
                      </a:r>
                      <a:endParaRPr kumimoji="1" lang="en-US" altLang="ja-JP" sz="1050" b="1">
                        <a:solidFill>
                          <a:schemeClr val="tx1"/>
                        </a:solidFill>
                        <a:latin typeface="+mn-ea"/>
                        <a:ea typeface="+mn-ea"/>
                      </a:endParaRPr>
                    </a:p>
                    <a:p>
                      <a:pPr algn="ctr"/>
                      <a:endParaRPr kumimoji="1" lang="ja-JP" altLang="en-US" sz="1050" b="1">
                        <a:solidFill>
                          <a:schemeClr val="tx1"/>
                        </a:solidFill>
                        <a:latin typeface="+mn-ea"/>
                        <a:ea typeface="+mn-ea"/>
                      </a:endParaRPr>
                    </a:p>
                  </a:txBody>
                  <a:tcPr marT="46177" marB="4617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1" i="0" u="none" strike="noStrike" kern="1200" dirty="0">
                          <a:effectLst/>
                          <a:latin typeface="+mn-ea"/>
                          <a:ea typeface="+mn-ea"/>
                        </a:rPr>
                        <a:t>内部不正による情報漏えい</a:t>
                      </a:r>
                      <a:endParaRPr kumimoji="1" lang="en-US" altLang="ja-JP" sz="1050" b="1" i="0" u="none" strike="noStrike" kern="1200" dirty="0">
                        <a:effectLst/>
                        <a:latin typeface="+mn-ea"/>
                        <a:ea typeface="+mn-ea"/>
                      </a:endParaRPr>
                    </a:p>
                    <a:p>
                      <a:pPr algn="l"/>
                      <a:r>
                        <a:rPr lang="ja-JP" altLang="en-US" sz="1050" b="0" i="0" u="none" strike="noStrike" dirty="0">
                          <a:effectLst/>
                          <a:latin typeface="+mn-ea"/>
                          <a:ea typeface="+mn-ea"/>
                        </a:rPr>
                        <a:t>企業の従業員や元従業員などが、会社で保管する情報を不正に持ち出し、</a:t>
                      </a:r>
                      <a:br>
                        <a:rPr lang="en-US" altLang="ja-JP" sz="1050" b="0" i="0" u="none" strike="noStrike" dirty="0">
                          <a:effectLst/>
                          <a:latin typeface="+mn-ea"/>
                          <a:ea typeface="+mn-ea"/>
                        </a:rPr>
                      </a:br>
                      <a:r>
                        <a:rPr lang="ja-JP" altLang="en-US" sz="1050" b="0" i="0" u="none" strike="noStrike" dirty="0">
                          <a:effectLst/>
                          <a:latin typeface="+mn-ea"/>
                          <a:ea typeface="+mn-ea"/>
                        </a:rPr>
                        <a:t>外部に公開したり、競合他社へ情報提供したりすることで情報が漏えいすることがあります。</a:t>
                      </a:r>
                      <a:endParaRPr lang="en-US" altLang="ja-JP" sz="1050" b="0" i="0" u="none" strike="noStrike" dirty="0">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latin typeface="+mn-ea"/>
                          <a:ea typeface="+mn-ea"/>
                        </a:rPr>
                        <a:t>事例：某住宅メーカーは、元従業員が同社顧客情報を不正に持ち出し、転職先に提供していたことを明らかにしました。</a:t>
                      </a:r>
                      <a:endParaRPr kumimoji="1" lang="en-US" altLang="ja-JP" sz="700" b="0" dirty="0">
                        <a:solidFill>
                          <a:schemeClr val="tx1"/>
                        </a:solidFill>
                        <a:latin typeface="+mn-ea"/>
                        <a:ea typeface="+mn-ea"/>
                      </a:endParaRPr>
                    </a:p>
                  </a:txBody>
                  <a:tcPr marT="46177" marB="4617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31520386"/>
                  </a:ext>
                </a:extLst>
              </a:tr>
              <a:tr h="1267345">
                <a:tc>
                  <a:txBody>
                    <a:bodyPr/>
                    <a:lstStyle/>
                    <a:p>
                      <a:pPr algn="ctr"/>
                      <a:r>
                        <a:rPr lang="en-US" altLang="ja-JP" sz="1050" b="1">
                          <a:solidFill>
                            <a:schemeClr val="tx1"/>
                          </a:solidFill>
                          <a:latin typeface="+mn-ea"/>
                          <a:ea typeface="+mn-ea"/>
                        </a:rPr>
                        <a:t>5</a:t>
                      </a:r>
                      <a:r>
                        <a:rPr lang="ja-JP" altLang="en-US" sz="1050" b="1">
                          <a:solidFill>
                            <a:schemeClr val="tx1"/>
                          </a:solidFill>
                          <a:latin typeface="+mn-ea"/>
                          <a:ea typeface="+mn-ea"/>
                        </a:rPr>
                        <a:t>位</a:t>
                      </a:r>
                      <a:endParaRPr kumimoji="1" lang="ja-JP" altLang="en-US" sz="1050" b="1">
                        <a:solidFill>
                          <a:schemeClr val="tx1"/>
                        </a:solidFill>
                        <a:latin typeface="+mn-ea"/>
                        <a:ea typeface="+mn-ea"/>
                      </a:endParaRPr>
                    </a:p>
                  </a:txBody>
                  <a:tcPr marT="46177" marB="4617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ja-JP" sz="1050" b="1" i="0" u="none" strike="noStrike" kern="1200" dirty="0">
                          <a:effectLst/>
                          <a:latin typeface="+mn-ea"/>
                          <a:ea typeface="+mn-ea"/>
                        </a:rPr>
                        <a:t>テレワーク</a:t>
                      </a:r>
                      <a:r>
                        <a:rPr kumimoji="1" lang="ja-JP" altLang="en-US" sz="1050" b="1" i="0" u="none" strike="noStrike" kern="1200" dirty="0">
                          <a:effectLst/>
                          <a:latin typeface="+mn-ea"/>
                          <a:ea typeface="+mn-ea"/>
                        </a:rPr>
                        <a:t>など</a:t>
                      </a:r>
                      <a:r>
                        <a:rPr kumimoji="1" lang="ja-JP" altLang="ja-JP" sz="1050" b="1" i="0" u="none" strike="noStrike" kern="1200" dirty="0">
                          <a:effectLst/>
                          <a:latin typeface="+mn-ea"/>
                          <a:ea typeface="+mn-ea"/>
                        </a:rPr>
                        <a:t>のニューノーマルな働き方を狙った攻撃</a:t>
                      </a:r>
                      <a:endParaRPr kumimoji="1" lang="en-US" altLang="ja-JP" sz="1050" b="1" i="0" u="none" strike="noStrike" kern="1200" dirty="0">
                        <a:effectLst/>
                        <a:latin typeface="+mn-ea"/>
                        <a:ea typeface="+mn-ea"/>
                      </a:endParaRPr>
                    </a:p>
                    <a:p>
                      <a:pPr algn="l"/>
                      <a:r>
                        <a:rPr lang="en-US" altLang="ja-JP" sz="1050" b="0" i="0" u="none" strike="noStrike" dirty="0">
                          <a:effectLst/>
                          <a:latin typeface="+mn-ea"/>
                          <a:ea typeface="+mn-ea"/>
                        </a:rPr>
                        <a:t>Web</a:t>
                      </a:r>
                      <a:r>
                        <a:rPr lang="ja-JP" altLang="en-US" sz="1050" b="0" i="0" u="none" strike="noStrike" dirty="0">
                          <a:effectLst/>
                          <a:latin typeface="+mn-ea"/>
                          <a:ea typeface="+mn-ea"/>
                        </a:rPr>
                        <a:t>会議を覗き見されたり、テレワーク用の端末にウイルスを感染させ</a:t>
                      </a:r>
                      <a:br>
                        <a:rPr lang="en-US" altLang="ja-JP" sz="1050" b="0" i="0" u="none" strike="noStrike" dirty="0">
                          <a:effectLst/>
                          <a:latin typeface="+mn-ea"/>
                          <a:ea typeface="+mn-ea"/>
                        </a:rPr>
                      </a:br>
                      <a:r>
                        <a:rPr lang="ja-JP" altLang="en-US" sz="1050" b="0" i="0" u="none" strike="noStrike" dirty="0">
                          <a:effectLst/>
                          <a:latin typeface="+mn-ea"/>
                          <a:ea typeface="+mn-ea"/>
                        </a:rPr>
                        <a:t>られたり、</a:t>
                      </a:r>
                      <a:r>
                        <a:rPr lang="en-US" altLang="ja-JP" sz="1050" b="0" i="0" u="none" strike="noStrike" dirty="0">
                          <a:solidFill>
                            <a:srgbClr val="000000"/>
                          </a:solidFill>
                          <a:effectLst/>
                          <a:latin typeface="+mn-ea"/>
                          <a:ea typeface="+mn-ea"/>
                          <a:hlinkClick r:id="rId4" action="ppaction://hlinksldjump">
                            <a:extLst>
                              <a:ext uri="{A12FA001-AC4F-418D-AE19-62706E023703}">
                                <ahyp:hlinkClr xmlns:ahyp="http://schemas.microsoft.com/office/drawing/2018/hyperlinkcolor" val="tx"/>
                              </a:ext>
                            </a:extLst>
                          </a:hlinkClick>
                        </a:rPr>
                        <a:t>VPN</a:t>
                      </a:r>
                      <a:r>
                        <a:rPr lang="ja-JP" altLang="en-US" sz="1050" dirty="0">
                          <a:latin typeface="+mn-ea"/>
                          <a:ea typeface="+mn-ea"/>
                        </a:rPr>
                        <a:t>の脆弱性を悪用して</a:t>
                      </a:r>
                      <a:r>
                        <a:rPr lang="ja-JP" altLang="en-US" sz="1050" b="0" i="0" u="none" strike="noStrike" dirty="0">
                          <a:effectLst/>
                          <a:latin typeface="+mn-ea"/>
                          <a:ea typeface="+mn-ea"/>
                        </a:rPr>
                        <a:t>不正アクセスされ、情報を搾取されるおそれがあります。</a:t>
                      </a:r>
                      <a:endParaRPr lang="en-US" altLang="ja-JP" sz="1050" b="0" i="0" u="none" strike="noStrike" dirty="0">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latin typeface="+mn-ea"/>
                          <a:ea typeface="+mn-ea"/>
                        </a:rPr>
                        <a:t>事例：某製造メーカーは、</a:t>
                      </a:r>
                      <a:r>
                        <a:rPr lang="ja-JP" altLang="en-US" sz="1050" b="0" i="0" dirty="0">
                          <a:effectLst/>
                          <a:latin typeface="+mn-ea"/>
                          <a:ea typeface="+mn-ea"/>
                        </a:rPr>
                        <a:t>テレワークの負荷により過去に利用した</a:t>
                      </a:r>
                      <a:r>
                        <a:rPr lang="en-US" altLang="ja-JP" sz="1050" b="0" i="0" dirty="0">
                          <a:effectLst/>
                          <a:latin typeface="+mn-ea"/>
                          <a:ea typeface="+mn-ea"/>
                        </a:rPr>
                        <a:t>VPN</a:t>
                      </a:r>
                      <a:r>
                        <a:rPr lang="ja-JP" altLang="en-US" sz="1050" b="0" i="0" dirty="0">
                          <a:effectLst/>
                          <a:latin typeface="+mn-ea"/>
                          <a:ea typeface="+mn-ea"/>
                        </a:rPr>
                        <a:t>機器を再度稼働させたところ、未修正の脆弱性が存在しており、</a:t>
                      </a:r>
                      <a:r>
                        <a:rPr lang="en-US" altLang="ja-JP" sz="1050" dirty="0">
                          <a:latin typeface="+mn-ea"/>
                          <a:ea typeface="+mn-ea"/>
                        </a:rPr>
                        <a:t>ID</a:t>
                      </a:r>
                      <a:r>
                        <a:rPr lang="ja-JP" altLang="en-US" sz="1050" b="0" i="0" dirty="0">
                          <a:effectLst/>
                          <a:latin typeface="+mn-ea"/>
                          <a:ea typeface="+mn-ea"/>
                        </a:rPr>
                        <a:t>とパスワードが窃取されました。</a:t>
                      </a:r>
                      <a:endParaRPr kumimoji="1" lang="en-US" altLang="ja-JP" sz="1050" b="0" dirty="0">
                        <a:solidFill>
                          <a:schemeClr val="tx1"/>
                        </a:solidFill>
                        <a:latin typeface="+mn-ea"/>
                        <a:ea typeface="+mn-ea"/>
                      </a:endParaRPr>
                    </a:p>
                  </a:txBody>
                  <a:tcPr marT="46177" marB="4617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64554281"/>
                  </a:ext>
                </a:extLst>
              </a:tr>
            </a:tbl>
          </a:graphicData>
        </a:graphic>
      </p:graphicFrame>
      <p:sp>
        <p:nvSpPr>
          <p:cNvPr id="2" name="スライド番号プレースホルダー 1">
            <a:extLst>
              <a:ext uri="{FF2B5EF4-FFF2-40B4-BE49-F238E27FC236}">
                <a16:creationId xmlns:a16="http://schemas.microsoft.com/office/drawing/2014/main" id="{1231657C-050C-9727-BE94-AFC17BC98C6F}"/>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3">
            <a:extLst>
              <a:ext uri="{FF2B5EF4-FFF2-40B4-BE49-F238E27FC236}">
                <a16:creationId xmlns:a16="http://schemas.microsoft.com/office/drawing/2014/main" id="{E9E4AAEF-05F2-8704-794E-3B659D8C7FC7}"/>
              </a:ext>
            </a:extLst>
          </p:cNvPr>
          <p:cNvSpPr>
            <a:spLocks noGrp="1"/>
          </p:cNvSpPr>
          <p:nvPr>
            <p:ph type="body" sz="quarter" idx="14"/>
          </p:nvPr>
        </p:nvSpPr>
        <p:spPr>
          <a:xfrm>
            <a:off x="1123949" y="1457325"/>
            <a:ext cx="5616575" cy="381000"/>
          </a:xfrm>
        </p:spPr>
        <p:txBody>
          <a:bodyPr/>
          <a:lstStyle/>
          <a:p>
            <a:r>
              <a:rPr lang="en-US" altLang="ja-JP" sz="1600"/>
              <a:t>2</a:t>
            </a:r>
            <a:r>
              <a:rPr kumimoji="1" lang="en-US" altLang="ja-JP" sz="1600"/>
              <a:t>-1-3.</a:t>
            </a:r>
            <a:r>
              <a:rPr lang="ja-JP" altLang="en-US" sz="1600"/>
              <a:t> </a:t>
            </a:r>
            <a:r>
              <a:rPr kumimoji="1" lang="en-US" altLang="ja-JP" sz="1600"/>
              <a:t>IPA</a:t>
            </a:r>
            <a:r>
              <a:rPr kumimoji="1" lang="ja-JP" altLang="en-US" sz="1600"/>
              <a:t>：情報セキュリティ</a:t>
            </a:r>
            <a:r>
              <a:rPr kumimoji="1" lang="en-US" altLang="ja-JP" sz="1600"/>
              <a:t>10</a:t>
            </a:r>
            <a:r>
              <a:rPr kumimoji="1" lang="ja-JP" altLang="en-US" sz="1600"/>
              <a:t>大脅威</a:t>
            </a:r>
          </a:p>
        </p:txBody>
      </p:sp>
      <p:grpSp>
        <p:nvGrpSpPr>
          <p:cNvPr id="7" name="グループ化 6">
            <a:extLst>
              <a:ext uri="{FF2B5EF4-FFF2-40B4-BE49-F238E27FC236}">
                <a16:creationId xmlns:a16="http://schemas.microsoft.com/office/drawing/2014/main" id="{B6405EA0-E5C4-3AC6-77C4-2EEC563959DC}"/>
              </a:ext>
            </a:extLst>
          </p:cNvPr>
          <p:cNvGrpSpPr/>
          <p:nvPr/>
        </p:nvGrpSpPr>
        <p:grpSpPr>
          <a:xfrm>
            <a:off x="5823897" y="4215156"/>
            <a:ext cx="722908" cy="663566"/>
            <a:chOff x="5811773" y="4560151"/>
            <a:chExt cx="722908" cy="663566"/>
          </a:xfrm>
        </p:grpSpPr>
        <p:sp>
          <p:nvSpPr>
            <p:cNvPr id="38" name="楕円 37">
              <a:extLst>
                <a:ext uri="{FF2B5EF4-FFF2-40B4-BE49-F238E27FC236}">
                  <a16:creationId xmlns:a16="http://schemas.microsoft.com/office/drawing/2014/main" id="{614BF78E-A330-D31C-3064-6CC650B21D89}"/>
                </a:ext>
              </a:extLst>
            </p:cNvPr>
            <p:cNvSpPr/>
            <p:nvPr/>
          </p:nvSpPr>
          <p:spPr>
            <a:xfrm>
              <a:off x="5811773" y="4560151"/>
              <a:ext cx="722908" cy="663566"/>
            </a:xfrm>
            <a:prstGeom prst="ellipse">
              <a:avLst/>
            </a:prstGeom>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20" name="図 19">
              <a:extLst>
                <a:ext uri="{FF2B5EF4-FFF2-40B4-BE49-F238E27FC236}">
                  <a16:creationId xmlns:a16="http://schemas.microsoft.com/office/drawing/2014/main" id="{03927BA4-A94E-8D27-2CDA-EB339A6FBFAF}"/>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5963758" y="4794153"/>
              <a:ext cx="344664" cy="345556"/>
            </a:xfrm>
            <a:prstGeom prst="rect">
              <a:avLst/>
            </a:prstGeom>
          </p:spPr>
        </p:pic>
      </p:grpSp>
      <p:pic>
        <p:nvPicPr>
          <p:cNvPr id="17" name="コンテンツ プレースホルダー 16">
            <a:extLst>
              <a:ext uri="{FF2B5EF4-FFF2-40B4-BE49-F238E27FC236}">
                <a16:creationId xmlns:a16="http://schemas.microsoft.com/office/drawing/2014/main" id="{4953CB1D-F432-A741-C852-7BF95F660619}"/>
              </a:ext>
            </a:extLst>
          </p:cNvPr>
          <p:cNvPicPr>
            <a:picLocks noGrp="1" noChangeAspect="1"/>
          </p:cNvPicPr>
          <p:nvPr>
            <p:ph sz="quarter" idx="25"/>
          </p:nvPr>
        </p:nvPicPr>
        <p:blipFill>
          <a:blip r:embed="rId6" cstate="hqprint">
            <a:extLst>
              <a:ext uri="{28A0092B-C50C-407E-A947-70E740481C1C}">
                <a14:useLocalDpi xmlns:a14="http://schemas.microsoft.com/office/drawing/2010/main" val="0"/>
              </a:ext>
            </a:extLst>
          </a:blip>
          <a:stretch>
            <a:fillRect/>
          </a:stretch>
        </p:blipFill>
        <p:spPr>
          <a:xfrm>
            <a:off x="6025848" y="4200229"/>
            <a:ext cx="551731" cy="551731"/>
          </a:xfrm>
        </p:spPr>
      </p:pic>
      <p:grpSp>
        <p:nvGrpSpPr>
          <p:cNvPr id="3" name="グループ化 2">
            <a:extLst>
              <a:ext uri="{FF2B5EF4-FFF2-40B4-BE49-F238E27FC236}">
                <a16:creationId xmlns:a16="http://schemas.microsoft.com/office/drawing/2014/main" id="{CF05135C-9346-A6E2-64B6-F2F679F2E79D}"/>
              </a:ext>
            </a:extLst>
          </p:cNvPr>
          <p:cNvGrpSpPr/>
          <p:nvPr/>
        </p:nvGrpSpPr>
        <p:grpSpPr>
          <a:xfrm>
            <a:off x="5845001" y="1720217"/>
            <a:ext cx="722908" cy="663566"/>
            <a:chOff x="5845001" y="1846955"/>
            <a:chExt cx="722908" cy="663566"/>
          </a:xfrm>
        </p:grpSpPr>
        <p:sp>
          <p:nvSpPr>
            <p:cNvPr id="40" name="楕円 39">
              <a:extLst>
                <a:ext uri="{FF2B5EF4-FFF2-40B4-BE49-F238E27FC236}">
                  <a16:creationId xmlns:a16="http://schemas.microsoft.com/office/drawing/2014/main" id="{562E974F-0DE9-0154-4FFF-139D66643935}"/>
                </a:ext>
              </a:extLst>
            </p:cNvPr>
            <p:cNvSpPr/>
            <p:nvPr/>
          </p:nvSpPr>
          <p:spPr>
            <a:xfrm>
              <a:off x="5845001" y="1846955"/>
              <a:ext cx="722908" cy="663566"/>
            </a:xfrm>
            <a:prstGeom prst="ellipse">
              <a:avLst/>
            </a:prstGeom>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5" name="図 4">
              <a:extLst>
                <a:ext uri="{FF2B5EF4-FFF2-40B4-BE49-F238E27FC236}">
                  <a16:creationId xmlns:a16="http://schemas.microsoft.com/office/drawing/2014/main" id="{42819C7F-5A86-FCE2-6828-56D7741CB186}"/>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931863" y="1872203"/>
              <a:ext cx="550325" cy="550325"/>
            </a:xfrm>
            <a:prstGeom prst="rect">
              <a:avLst/>
            </a:prstGeom>
          </p:spPr>
        </p:pic>
      </p:grpSp>
      <p:grpSp>
        <p:nvGrpSpPr>
          <p:cNvPr id="6" name="グループ化 5">
            <a:extLst>
              <a:ext uri="{FF2B5EF4-FFF2-40B4-BE49-F238E27FC236}">
                <a16:creationId xmlns:a16="http://schemas.microsoft.com/office/drawing/2014/main" id="{495234A6-D112-57C9-687C-685EAC2A4FBD}"/>
              </a:ext>
            </a:extLst>
          </p:cNvPr>
          <p:cNvGrpSpPr/>
          <p:nvPr/>
        </p:nvGrpSpPr>
        <p:grpSpPr>
          <a:xfrm>
            <a:off x="5845001" y="2973521"/>
            <a:ext cx="722908" cy="663566"/>
            <a:chOff x="5845001" y="3230992"/>
            <a:chExt cx="722908" cy="663566"/>
          </a:xfrm>
        </p:grpSpPr>
        <p:sp>
          <p:nvSpPr>
            <p:cNvPr id="39" name="楕円 38">
              <a:extLst>
                <a:ext uri="{FF2B5EF4-FFF2-40B4-BE49-F238E27FC236}">
                  <a16:creationId xmlns:a16="http://schemas.microsoft.com/office/drawing/2014/main" id="{5F53557F-054C-758D-C1AD-D86E0069007B}"/>
                </a:ext>
              </a:extLst>
            </p:cNvPr>
            <p:cNvSpPr/>
            <p:nvPr/>
          </p:nvSpPr>
          <p:spPr>
            <a:xfrm>
              <a:off x="5845001" y="3230992"/>
              <a:ext cx="722908" cy="663566"/>
            </a:xfrm>
            <a:prstGeom prst="ellipse">
              <a:avLst/>
            </a:prstGeom>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9" name="図 8">
              <a:extLst>
                <a:ext uri="{FF2B5EF4-FFF2-40B4-BE49-F238E27FC236}">
                  <a16:creationId xmlns:a16="http://schemas.microsoft.com/office/drawing/2014/main" id="{A48137B3-373E-0A52-F24C-47D90FBE220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901012" y="3235708"/>
              <a:ext cx="618421" cy="618421"/>
            </a:xfrm>
            <a:prstGeom prst="rect">
              <a:avLst/>
            </a:prstGeom>
          </p:spPr>
        </p:pic>
      </p:grpSp>
      <p:grpSp>
        <p:nvGrpSpPr>
          <p:cNvPr id="10" name="グループ化 9">
            <a:extLst>
              <a:ext uri="{FF2B5EF4-FFF2-40B4-BE49-F238E27FC236}">
                <a16:creationId xmlns:a16="http://schemas.microsoft.com/office/drawing/2014/main" id="{BBB1CB79-CCDB-D0BE-ED13-652B695CB852}"/>
              </a:ext>
            </a:extLst>
          </p:cNvPr>
          <p:cNvGrpSpPr/>
          <p:nvPr/>
        </p:nvGrpSpPr>
        <p:grpSpPr>
          <a:xfrm>
            <a:off x="5823897" y="5661042"/>
            <a:ext cx="722908" cy="675104"/>
            <a:chOff x="5775912" y="5883237"/>
            <a:chExt cx="722908" cy="675104"/>
          </a:xfrm>
        </p:grpSpPr>
        <p:sp>
          <p:nvSpPr>
            <p:cNvPr id="41" name="楕円 40">
              <a:extLst>
                <a:ext uri="{FF2B5EF4-FFF2-40B4-BE49-F238E27FC236}">
                  <a16:creationId xmlns:a16="http://schemas.microsoft.com/office/drawing/2014/main" id="{408B3BC5-9F22-63DA-2EAE-B3820AA1FA8D}"/>
                </a:ext>
              </a:extLst>
            </p:cNvPr>
            <p:cNvSpPr/>
            <p:nvPr/>
          </p:nvSpPr>
          <p:spPr>
            <a:xfrm>
              <a:off x="5775912" y="5894775"/>
              <a:ext cx="722908" cy="663566"/>
            </a:xfrm>
            <a:prstGeom prst="ellipse">
              <a:avLst/>
            </a:prstGeom>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1" name="図 10">
              <a:extLst>
                <a:ext uri="{FF2B5EF4-FFF2-40B4-BE49-F238E27FC236}">
                  <a16:creationId xmlns:a16="http://schemas.microsoft.com/office/drawing/2014/main" id="{75B1AF06-57E5-FF55-219C-1954F86144A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823133" y="5883237"/>
              <a:ext cx="646355" cy="646355"/>
            </a:xfrm>
            <a:prstGeom prst="rect">
              <a:avLst/>
            </a:prstGeom>
          </p:spPr>
        </p:pic>
      </p:grpSp>
      <p:grpSp>
        <p:nvGrpSpPr>
          <p:cNvPr id="8" name="グループ化 7">
            <a:extLst>
              <a:ext uri="{FF2B5EF4-FFF2-40B4-BE49-F238E27FC236}">
                <a16:creationId xmlns:a16="http://schemas.microsoft.com/office/drawing/2014/main" id="{154270E6-08FC-055A-0CBA-A415D910C882}"/>
              </a:ext>
            </a:extLst>
          </p:cNvPr>
          <p:cNvGrpSpPr/>
          <p:nvPr/>
        </p:nvGrpSpPr>
        <p:grpSpPr>
          <a:xfrm>
            <a:off x="5845001" y="6915116"/>
            <a:ext cx="722908" cy="663566"/>
            <a:chOff x="5775912" y="7278812"/>
            <a:chExt cx="722908" cy="663566"/>
          </a:xfrm>
        </p:grpSpPr>
        <p:sp>
          <p:nvSpPr>
            <p:cNvPr id="42" name="楕円 41">
              <a:extLst>
                <a:ext uri="{FF2B5EF4-FFF2-40B4-BE49-F238E27FC236}">
                  <a16:creationId xmlns:a16="http://schemas.microsoft.com/office/drawing/2014/main" id="{E3175569-7670-1274-427F-4A060180C371}"/>
                </a:ext>
              </a:extLst>
            </p:cNvPr>
            <p:cNvSpPr/>
            <p:nvPr/>
          </p:nvSpPr>
          <p:spPr>
            <a:xfrm>
              <a:off x="5775912" y="7278812"/>
              <a:ext cx="722908" cy="663566"/>
            </a:xfrm>
            <a:prstGeom prst="ellipse">
              <a:avLst/>
            </a:prstGeom>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4" name="図 13">
              <a:extLst>
                <a:ext uri="{FF2B5EF4-FFF2-40B4-BE49-F238E27FC236}">
                  <a16:creationId xmlns:a16="http://schemas.microsoft.com/office/drawing/2014/main" id="{B5B1BFFE-9BEC-C375-9D55-AB5BB4F69232}"/>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5845001" y="7314885"/>
              <a:ext cx="582179" cy="582179"/>
            </a:xfrm>
            <a:prstGeom prst="rect">
              <a:avLst/>
            </a:prstGeom>
          </p:spPr>
        </p:pic>
      </p:grpSp>
      <p:sp>
        <p:nvSpPr>
          <p:cNvPr id="13" name="テキスト プレースホルダー 2">
            <a:extLst>
              <a:ext uri="{FF2B5EF4-FFF2-40B4-BE49-F238E27FC236}">
                <a16:creationId xmlns:a16="http://schemas.microsoft.com/office/drawing/2014/main" id="{995EC17A-0418-F4F2-4146-8503A47C6875}"/>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2</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事例を知る：重大なインシデント発生から課題解決まで</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2-1.</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情報セキュリティの概況</a:t>
            </a:r>
          </a:p>
        </p:txBody>
      </p:sp>
      <p:sp>
        <p:nvSpPr>
          <p:cNvPr id="16" name="テキスト ボックス 15">
            <a:extLst>
              <a:ext uri="{FF2B5EF4-FFF2-40B4-BE49-F238E27FC236}">
                <a16:creationId xmlns:a16="http://schemas.microsoft.com/office/drawing/2014/main" id="{1A0EFCE6-6A4A-CDC8-4F30-F7F21B27C071}"/>
              </a:ext>
            </a:extLst>
          </p:cNvPr>
          <p:cNvSpPr txBox="1"/>
          <p:nvPr/>
        </p:nvSpPr>
        <p:spPr>
          <a:xfrm>
            <a:off x="619048" y="8501259"/>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「情報セキュリティ</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10</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大脅威」を基に作成</a:t>
            </a:r>
            <a:endParaRPr kumimoji="1" lang="ja-JP" altLang="en-US" sz="6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spTree>
    <p:extLst>
      <p:ext uri="{BB962C8B-B14F-4D97-AF65-F5344CB8AC3E}">
        <p14:creationId xmlns:p14="http://schemas.microsoft.com/office/powerpoint/2010/main" val="1510906067"/>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726840FE-4683-B4B8-B695-0BD5D13C2ED4}"/>
              </a:ext>
            </a:extLst>
          </p:cNvPr>
          <p:cNvSpPr>
            <a:spLocks noGrp="1"/>
          </p:cNvSpPr>
          <p:nvPr>
            <p:ph type="body" sz="quarter" idx="32"/>
          </p:nvPr>
        </p:nvSpPr>
        <p:spPr>
          <a:xfrm>
            <a:off x="622799" y="774648"/>
            <a:ext cx="6701925" cy="381000"/>
          </a:xfrm>
        </p:spPr>
        <p:txBody>
          <a:bodyPr/>
          <a:lstStyle/>
          <a:p>
            <a:r>
              <a:rPr kumimoji="1" lang="ja-JP" altLang="en-US"/>
              <a:t>第</a:t>
            </a:r>
            <a:r>
              <a:rPr kumimoji="1" lang="en-US" altLang="ja-JP"/>
              <a:t>13</a:t>
            </a:r>
            <a:r>
              <a:rPr kumimoji="1" lang="ja-JP" altLang="en-US"/>
              <a:t>章</a:t>
            </a:r>
            <a:r>
              <a:rPr kumimoji="1" lang="en-US" altLang="ja-JP"/>
              <a:t>. </a:t>
            </a:r>
            <a:r>
              <a:rPr lang="en-US" altLang="ja-JP"/>
              <a:t>ISMS</a:t>
            </a:r>
            <a:r>
              <a:rPr kumimoji="1" lang="ja-JP" altLang="en-US"/>
              <a:t>の要求事項と構築（</a:t>
            </a:r>
            <a:r>
              <a:rPr kumimoji="1" lang="en-US" altLang="ja-JP"/>
              <a:t>LV.3 </a:t>
            </a:r>
            <a:r>
              <a:rPr kumimoji="1" lang="ja-JP" altLang="en-US"/>
              <a:t>網羅的アプローチ）</a:t>
            </a:r>
          </a:p>
        </p:txBody>
      </p:sp>
      <p:sp>
        <p:nvSpPr>
          <p:cNvPr id="3" name="コンテンツ プレースホルダー 2">
            <a:extLst>
              <a:ext uri="{FF2B5EF4-FFF2-40B4-BE49-F238E27FC236}">
                <a16:creationId xmlns:a16="http://schemas.microsoft.com/office/drawing/2014/main" id="{435FFD47-C9CD-5282-B6AB-469F5DED6DF4}"/>
              </a:ext>
            </a:extLst>
          </p:cNvPr>
          <p:cNvSpPr>
            <a:spLocks noGrp="1"/>
          </p:cNvSpPr>
          <p:nvPr>
            <p:ph sz="quarter" idx="24"/>
          </p:nvPr>
        </p:nvSpPr>
        <p:spPr/>
        <p:txBody>
          <a:bodyPr/>
          <a:lstStyle/>
          <a:p>
            <a:r>
              <a:rPr lang="en-US" altLang="ja-JP" sz="1400" u="none" strike="noStrike">
                <a:solidFill>
                  <a:schemeClr val="tx1"/>
                </a:solidFill>
                <a:effectLst/>
                <a:uFill>
                  <a:solidFill>
                    <a:schemeClr val="bg1"/>
                  </a:solidFill>
                </a:uFill>
                <a:latin typeface="+mn-ea"/>
                <a:ea typeface="+mn-ea"/>
                <a:hlinkClick r:id="rId3" action="ppaction://hlinksldjump"/>
              </a:rPr>
              <a:t>13-1. </a:t>
            </a:r>
            <a:r>
              <a:rPr lang="en-US" altLang="ja-JP" sz="1200" u="none" strike="noStrike">
                <a:solidFill>
                  <a:schemeClr val="tx1"/>
                </a:solidFill>
                <a:effectLst/>
                <a:uFill>
                  <a:solidFill>
                    <a:schemeClr val="bg1"/>
                  </a:solidFill>
                </a:uFill>
                <a:latin typeface="+mn-ea"/>
                <a:ea typeface="+mn-ea"/>
                <a:hlinkClick r:id="rId3" action="ppaction://hlinksldjump"/>
              </a:rPr>
              <a:t>【LV.3 </a:t>
            </a:r>
            <a:r>
              <a:rPr lang="ja-JP" altLang="en-US" sz="1200" u="none" strike="noStrike">
                <a:solidFill>
                  <a:schemeClr val="tx1"/>
                </a:solidFill>
                <a:effectLst/>
                <a:uFill>
                  <a:solidFill>
                    <a:schemeClr val="bg1"/>
                  </a:solidFill>
                </a:uFill>
                <a:latin typeface="+mn-ea"/>
                <a:ea typeface="+mn-ea"/>
                <a:hlinkClick r:id="rId3" action="ppaction://hlinksldjump"/>
              </a:rPr>
              <a:t>網羅的アプローチ</a:t>
            </a:r>
            <a:r>
              <a:rPr lang="en-US" altLang="ja-JP" sz="1200" u="none" strike="noStrike">
                <a:solidFill>
                  <a:schemeClr val="tx1"/>
                </a:solidFill>
                <a:effectLst/>
                <a:uFill>
                  <a:solidFill>
                    <a:schemeClr val="bg1"/>
                  </a:solidFill>
                </a:uFill>
                <a:latin typeface="+mn-ea"/>
                <a:ea typeface="+mn-ea"/>
                <a:hlinkClick r:id="rId3" action="ppaction://hlinksldjump"/>
              </a:rPr>
              <a:t>】</a:t>
            </a:r>
            <a:r>
              <a:rPr lang="ja-JP" altLang="en-US" sz="1200" u="none" strike="noStrike">
                <a:solidFill>
                  <a:schemeClr val="tx1"/>
                </a:solidFill>
                <a:effectLst/>
                <a:uFill>
                  <a:solidFill>
                    <a:schemeClr val="bg1"/>
                  </a:solidFill>
                </a:uFill>
                <a:latin typeface="+mn-ea"/>
                <a:ea typeface="+mn-ea"/>
                <a:hlinkClick r:id="rId3" action="ppaction://hlinksldjump"/>
              </a:rPr>
              <a:t>の概要</a:t>
            </a:r>
            <a:endParaRPr lang="en-US" altLang="ja-JP" sz="1200" u="none" strike="noStrike">
              <a:solidFill>
                <a:schemeClr val="tx1"/>
              </a:solidFill>
              <a:effectLst/>
              <a:uFill>
                <a:solidFill>
                  <a:schemeClr val="bg1"/>
                </a:solidFill>
              </a:uFill>
              <a:latin typeface="+mn-ea"/>
              <a:ea typeface="+mn-ea"/>
            </a:endParaRPr>
          </a:p>
          <a:p>
            <a:endParaRPr lang="en-US" altLang="ja-JP" b="1" i="0">
              <a:uFill>
                <a:solidFill>
                  <a:schemeClr val="bg1"/>
                </a:solidFill>
              </a:uFill>
              <a:latin typeface="+mn-ea"/>
              <a:ea typeface="+mn-ea"/>
            </a:endParaRPr>
          </a:p>
          <a:p>
            <a:r>
              <a:rPr lang="en-US" altLang="ja-JP" sz="1400" u="none" strike="noStrike">
                <a:solidFill>
                  <a:schemeClr val="tx1"/>
                </a:solidFill>
                <a:effectLst/>
                <a:uFill>
                  <a:solidFill>
                    <a:schemeClr val="bg1"/>
                  </a:solidFill>
                </a:uFill>
                <a:latin typeface="+mn-ea"/>
                <a:ea typeface="+mn-ea"/>
                <a:hlinkClick r:id="rId4" action="ppaction://hlinksldjump"/>
              </a:rPr>
              <a:t>13-2. </a:t>
            </a:r>
            <a:r>
              <a:rPr lang="en-US" altLang="ja-JP" sz="1200" u="none" strike="noStrike">
                <a:solidFill>
                  <a:schemeClr val="tx1"/>
                </a:solidFill>
                <a:effectLst/>
                <a:uFill>
                  <a:solidFill>
                    <a:schemeClr val="bg1"/>
                  </a:solidFill>
                </a:uFill>
                <a:latin typeface="+mn-ea"/>
                <a:ea typeface="+mn-ea"/>
                <a:hlinkClick r:id="rId4" action="ppaction://hlinksldjump"/>
              </a:rPr>
              <a:t>【LV.3 </a:t>
            </a:r>
            <a:r>
              <a:rPr lang="ja-JP" altLang="en-US" sz="1200" u="none" strike="noStrike">
                <a:solidFill>
                  <a:schemeClr val="tx1"/>
                </a:solidFill>
                <a:effectLst/>
                <a:uFill>
                  <a:solidFill>
                    <a:schemeClr val="bg1"/>
                  </a:solidFill>
                </a:uFill>
                <a:latin typeface="+mn-ea"/>
                <a:ea typeface="+mn-ea"/>
                <a:hlinkClick r:id="rId4" action="ppaction://hlinksldjump"/>
              </a:rPr>
              <a:t>網羅的アプローチ</a:t>
            </a:r>
            <a:r>
              <a:rPr lang="en-US" altLang="ja-JP" sz="1200" u="none" strike="noStrike">
                <a:solidFill>
                  <a:schemeClr val="tx1"/>
                </a:solidFill>
                <a:effectLst/>
                <a:uFill>
                  <a:solidFill>
                    <a:schemeClr val="bg1"/>
                  </a:solidFill>
                </a:uFill>
                <a:latin typeface="+mn-ea"/>
                <a:ea typeface="+mn-ea"/>
                <a:hlinkClick r:id="rId4" action="ppaction://hlinksldjump"/>
              </a:rPr>
              <a:t>】</a:t>
            </a:r>
            <a:r>
              <a:rPr lang="ja-JP" altLang="en-US" sz="1200" u="none" strike="noStrike">
                <a:solidFill>
                  <a:schemeClr val="tx1"/>
                </a:solidFill>
                <a:effectLst/>
                <a:uFill>
                  <a:solidFill>
                    <a:schemeClr val="bg1"/>
                  </a:solidFill>
                </a:uFill>
                <a:latin typeface="+mn-ea"/>
                <a:ea typeface="+mn-ea"/>
                <a:hlinkClick r:id="rId4" action="ppaction://hlinksldjump"/>
              </a:rPr>
              <a:t>フレームワークを参考とした実施手順</a:t>
            </a:r>
            <a:endParaRPr lang="ja-JP" altLang="en-US" sz="1400" b="1" i="0" u="none" strike="noStrike">
              <a:solidFill>
                <a:schemeClr val="tx1"/>
              </a:solidFill>
              <a:effectLst/>
              <a:uFill>
                <a:solidFill>
                  <a:schemeClr val="bg1"/>
                </a:solidFill>
              </a:uFill>
              <a:latin typeface="+mn-ea"/>
              <a:ea typeface="+mn-ea"/>
            </a:endParaRPr>
          </a:p>
        </p:txBody>
      </p:sp>
      <p:sp>
        <p:nvSpPr>
          <p:cNvPr id="4" name="スライド番号プレースホルダー 3">
            <a:extLst>
              <a:ext uri="{FF2B5EF4-FFF2-40B4-BE49-F238E27FC236}">
                <a16:creationId xmlns:a16="http://schemas.microsoft.com/office/drawing/2014/main" id="{C8E0A2B1-5700-F434-CC9C-5CF36271DF85}"/>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5" name="表 4">
            <a:extLst>
              <a:ext uri="{FF2B5EF4-FFF2-40B4-BE49-F238E27FC236}">
                <a16:creationId xmlns:a16="http://schemas.microsoft.com/office/drawing/2014/main" id="{A5E04076-331C-F5EC-294E-43AE69E3D9CB}"/>
              </a:ext>
            </a:extLst>
          </p:cNvPr>
          <p:cNvGraphicFramePr>
            <a:graphicFrameLocks noGrp="1"/>
          </p:cNvGraphicFramePr>
          <p:nvPr/>
        </p:nvGraphicFramePr>
        <p:xfrm>
          <a:off x="622800" y="4471200"/>
          <a:ext cx="5612400" cy="2703685"/>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90831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0" i="0" kern="1200">
                          <a:solidFill>
                            <a:schemeClr val="dk1"/>
                          </a:solidFill>
                          <a:effectLst/>
                          <a:latin typeface="+mn-ea"/>
                          <a:ea typeface="+mn-ea"/>
                          <a:cs typeface="+mn-cs"/>
                        </a:rPr>
                        <a:t>　第</a:t>
                      </a:r>
                      <a:r>
                        <a:rPr kumimoji="1" lang="en-US" altLang="ja-JP" sz="1200" b="0" i="0" kern="1200">
                          <a:solidFill>
                            <a:schemeClr val="dk1"/>
                          </a:solidFill>
                          <a:effectLst/>
                          <a:latin typeface="+mn-ea"/>
                          <a:ea typeface="+mn-ea"/>
                          <a:cs typeface="+mn-cs"/>
                        </a:rPr>
                        <a:t>13</a:t>
                      </a:r>
                      <a:r>
                        <a:rPr kumimoji="1" lang="ja-JP" altLang="en-US" sz="1200" b="0" i="0" kern="1200">
                          <a:solidFill>
                            <a:schemeClr val="dk1"/>
                          </a:solidFill>
                          <a:effectLst/>
                          <a:latin typeface="+mn-ea"/>
                          <a:ea typeface="+mn-ea"/>
                          <a:cs typeface="+mn-cs"/>
                        </a:rPr>
                        <a:t>章では、情報セキュリティマネジメントシステム（</a:t>
                      </a:r>
                      <a:r>
                        <a:rPr kumimoji="1" lang="en-US" altLang="ja-JP" sz="1200" b="0" i="0" kern="1200">
                          <a:solidFill>
                            <a:schemeClr val="dk1"/>
                          </a:solidFill>
                          <a:effectLst/>
                          <a:latin typeface="+mn-ea"/>
                          <a:ea typeface="+mn-ea"/>
                          <a:cs typeface="+mn-cs"/>
                        </a:rPr>
                        <a:t>ISMS</a:t>
                      </a:r>
                      <a:r>
                        <a:rPr kumimoji="1" lang="ja-JP" altLang="en-US" sz="1200" b="0" i="0" kern="1200">
                          <a:solidFill>
                            <a:schemeClr val="dk1"/>
                          </a:solidFill>
                          <a:effectLst/>
                          <a:latin typeface="+mn-ea"/>
                          <a:ea typeface="+mn-ea"/>
                          <a:cs typeface="+mn-cs"/>
                        </a:rPr>
                        <a:t>）のフレームワークを用いて、体系的・網羅的にセキュリティ対策基準、実施手順を作成する網羅的アプローチについて理解することを目的とします。</a:t>
                      </a:r>
                      <a:endParaRPr kumimoji="1" lang="en-US" altLang="ja-JP" sz="1200" b="0" i="0" kern="1200">
                        <a:solidFill>
                          <a:schemeClr val="dk1"/>
                        </a:solidFill>
                        <a:effectLst/>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121320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網羅的アプローチ手法を用いて、対策基準・実施手順を策定する方法を理解すること</a:t>
                      </a:r>
                      <a:endParaRPr kumimoji="1" lang="en-US" altLang="ja-JP" sz="12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Tree>
    <p:extLst>
      <p:ext uri="{BB962C8B-B14F-4D97-AF65-F5344CB8AC3E}">
        <p14:creationId xmlns:p14="http://schemas.microsoft.com/office/powerpoint/2010/main" val="1301751938"/>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四角形: 角を丸くする 9">
            <a:extLst>
              <a:ext uri="{FF2B5EF4-FFF2-40B4-BE49-F238E27FC236}">
                <a16:creationId xmlns:a16="http://schemas.microsoft.com/office/drawing/2014/main" id="{F03AB87A-C46A-0C98-1CEE-FD50FD983214}"/>
              </a:ext>
            </a:extLst>
          </p:cNvPr>
          <p:cNvSpPr/>
          <p:nvPr/>
        </p:nvSpPr>
        <p:spPr>
          <a:xfrm>
            <a:off x="622800" y="3237046"/>
            <a:ext cx="5612400" cy="1290545"/>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の要求事項に関連するドキュメント作成は重要ですが、あくまで手段であり目的ではありません。ドキュメントの作成と維持が目的化してしまうと、ドキュメントが形骸化し、情報セキュリティ対策としての意味がほとんどなくなってしまう場合があります。</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ドキュメントを精細に作り込むことより、</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マネジメントプロセスを取り入れ、</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PDCA</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サイクルを回していくことが大切です。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に取組み始めたときには理解できていても、ドキュメント作りを始めるとドキュメント作成が目的になってしまうケースが多いため、注意が必要です。</a:t>
            </a:r>
          </a:p>
        </p:txBody>
      </p:sp>
      <p:sp>
        <p:nvSpPr>
          <p:cNvPr id="12" name="楕円 11">
            <a:extLst>
              <a:ext uri="{FF2B5EF4-FFF2-40B4-BE49-F238E27FC236}">
                <a16:creationId xmlns:a16="http://schemas.microsoft.com/office/drawing/2014/main" id="{22AE94E3-528E-6D15-B3B1-12E665BDAA30}"/>
              </a:ext>
            </a:extLst>
          </p:cNvPr>
          <p:cNvSpPr/>
          <p:nvPr/>
        </p:nvSpPr>
        <p:spPr>
          <a:xfrm>
            <a:off x="6038857" y="2920107"/>
            <a:ext cx="612000" cy="612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3" name="正方形/長方形 12">
            <a:extLst>
              <a:ext uri="{FF2B5EF4-FFF2-40B4-BE49-F238E27FC236}">
                <a16:creationId xmlns:a16="http://schemas.microsoft.com/office/drawing/2014/main" id="{243BF135-9D56-C50B-72A7-5DE592DF5A44}"/>
              </a:ext>
            </a:extLst>
          </p:cNvPr>
          <p:cNvSpPr/>
          <p:nvPr/>
        </p:nvSpPr>
        <p:spPr>
          <a:xfrm>
            <a:off x="6279096" y="3110485"/>
            <a:ext cx="116942" cy="251839"/>
          </a:xfrm>
          <a:prstGeom prst="rect">
            <a:avLst/>
          </a:prstGeom>
          <a:solidFill>
            <a:schemeClr val="tx1"/>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テキスト プレースホルダー 2">
            <a:extLst>
              <a:ext uri="{FF2B5EF4-FFF2-40B4-BE49-F238E27FC236}">
                <a16:creationId xmlns:a16="http://schemas.microsoft.com/office/drawing/2014/main" id="{84DD5029-0D44-28E7-BABA-0CC13B731E0E}"/>
              </a:ext>
            </a:extLst>
          </p:cNvPr>
          <p:cNvSpPr>
            <a:spLocks noGrp="1"/>
          </p:cNvSpPr>
          <p:nvPr>
            <p:ph type="body" sz="quarter" idx="14"/>
          </p:nvPr>
        </p:nvSpPr>
        <p:spPr/>
        <p:txBody>
          <a:bodyPr/>
          <a:lstStyle/>
          <a:p>
            <a:r>
              <a:rPr lang="en-US" altLang="ja-JP"/>
              <a:t>13-1</a:t>
            </a:r>
            <a:r>
              <a:rPr kumimoji="1" lang="en-US" altLang="ja-JP"/>
              <a:t>-1. </a:t>
            </a:r>
            <a:r>
              <a:rPr lang="en-US" altLang="ja-JP"/>
              <a:t>LV.3 </a:t>
            </a:r>
            <a:r>
              <a:rPr lang="ja-JP" altLang="en-US"/>
              <a:t>網羅的アプローチ</a:t>
            </a:r>
            <a:endParaRPr kumimoji="1" lang="ja-JP" altLang="en-US"/>
          </a:p>
        </p:txBody>
      </p:sp>
      <p:sp>
        <p:nvSpPr>
          <p:cNvPr id="5" name="スライド番号プレースホルダー 4">
            <a:extLst>
              <a:ext uri="{FF2B5EF4-FFF2-40B4-BE49-F238E27FC236}">
                <a16:creationId xmlns:a16="http://schemas.microsoft.com/office/drawing/2014/main" id="{3693C5AE-EA08-CBE3-0EED-2761FCA5EFCA}"/>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4">
            <a:extLst>
              <a:ext uri="{FF2B5EF4-FFF2-40B4-BE49-F238E27FC236}">
                <a16:creationId xmlns:a16="http://schemas.microsoft.com/office/drawing/2014/main" id="{BE056FE2-0612-54C5-7B3D-1E2E99538D6A}"/>
              </a:ext>
            </a:extLst>
          </p:cNvPr>
          <p:cNvSpPr txBox="1">
            <a:spLocks/>
          </p:cNvSpPr>
          <p:nvPr/>
        </p:nvSpPr>
        <p:spPr>
          <a:xfrm>
            <a:off x="622800" y="2052000"/>
            <a:ext cx="5612400" cy="6993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網羅的アプローチでは、フレームワークとして</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を用いて、体系的・網羅的にセキュリティ対策基準、実施手順を作成します。第</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章では、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における</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PDCA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サイクルを回すために重要となるドキュメントの作成方法や、実施すべき事項について焦点を当てて説明していきます。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プレースホルダー 2">
            <a:extLst>
              <a:ext uri="{FF2B5EF4-FFF2-40B4-BE49-F238E27FC236}">
                <a16:creationId xmlns:a16="http://schemas.microsoft.com/office/drawing/2014/main" id="{89FBFC57-6FDA-141C-E32E-3F6FBEFD7A71}"/>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13-1.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の概要</a:t>
            </a:r>
          </a:p>
        </p:txBody>
      </p:sp>
      <p:sp>
        <p:nvSpPr>
          <p:cNvPr id="8" name="テキスト ボックス 7">
            <a:extLst>
              <a:ext uri="{FF2B5EF4-FFF2-40B4-BE49-F238E27FC236}">
                <a16:creationId xmlns:a16="http://schemas.microsoft.com/office/drawing/2014/main" id="{7510F026-1EED-15A3-EA22-C2E028A4A70D}"/>
              </a:ext>
            </a:extLst>
          </p:cNvPr>
          <p:cNvSpPr txBox="1"/>
          <p:nvPr/>
        </p:nvSpPr>
        <p:spPr>
          <a:xfrm>
            <a:off x="622800" y="5201253"/>
            <a:ext cx="5612400" cy="1708160"/>
          </a:xfrm>
          <a:prstGeom prst="rect">
            <a:avLst/>
          </a:prstGeom>
          <a:noFill/>
          <a:ln>
            <a:solidFill>
              <a:schemeClr val="tx1"/>
            </a:solid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概要</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網羅的なフレームワークとして</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を参考にします。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のフレームワークに沿うため、技術的対策といった一部の内容に限らず、運用や監査についても含めて対策基準、実施手順を策定します。</a:t>
            </a: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メリット</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要求事項の導入が可能です。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デメリット</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時間とコストがかかる。</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テキスト プレースホルダー 3">
            <a:extLst>
              <a:ext uri="{FF2B5EF4-FFF2-40B4-BE49-F238E27FC236}">
                <a16:creationId xmlns:a16="http://schemas.microsoft.com/office/drawing/2014/main" id="{09AB0561-6293-58F4-B1C3-1C2757F6D900}"/>
              </a:ext>
            </a:extLst>
          </p:cNvPr>
          <p:cNvSpPr txBox="1">
            <a:spLocks/>
          </p:cNvSpPr>
          <p:nvPr/>
        </p:nvSpPr>
        <p:spPr>
          <a:xfrm>
            <a:off x="622800" y="4906067"/>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LV.3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網羅的アプローチ（網羅性のあるアプローチ方法）</a:t>
            </a:r>
            <a:endPar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endParaRPr>
          </a:p>
        </p:txBody>
      </p:sp>
      <p:sp>
        <p:nvSpPr>
          <p:cNvPr id="15" name="スクロール: 横 14">
            <a:extLst>
              <a:ext uri="{FF2B5EF4-FFF2-40B4-BE49-F238E27FC236}">
                <a16:creationId xmlns:a16="http://schemas.microsoft.com/office/drawing/2014/main" id="{6155CF55-DC35-9AD3-F80C-4FFDC3E5207C}"/>
              </a:ext>
            </a:extLst>
          </p:cNvPr>
          <p:cNvSpPr/>
          <p:nvPr/>
        </p:nvSpPr>
        <p:spPr>
          <a:xfrm>
            <a:off x="622800" y="7532181"/>
            <a:ext cx="5612400" cy="1723388"/>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p:txBody>
      </p:sp>
      <p:pic>
        <p:nvPicPr>
          <p:cNvPr id="6" name="図 5">
            <a:extLst>
              <a:ext uri="{FF2B5EF4-FFF2-40B4-BE49-F238E27FC236}">
                <a16:creationId xmlns:a16="http://schemas.microsoft.com/office/drawing/2014/main" id="{DBA78FCB-64FE-8A73-78AC-512BEBBD076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20853" y="2970404"/>
            <a:ext cx="448007" cy="448007"/>
          </a:xfrm>
          <a:prstGeom prst="rect">
            <a:avLst/>
          </a:prstGeom>
        </p:spPr>
      </p:pic>
    </p:spTree>
    <p:extLst>
      <p:ext uri="{BB962C8B-B14F-4D97-AF65-F5344CB8AC3E}">
        <p14:creationId xmlns:p14="http://schemas.microsoft.com/office/powerpoint/2010/main" val="2128819172"/>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84DD5029-0D44-28E7-BABA-0CC13B731E0E}"/>
              </a:ext>
            </a:extLst>
          </p:cNvPr>
          <p:cNvSpPr>
            <a:spLocks noGrp="1"/>
          </p:cNvSpPr>
          <p:nvPr>
            <p:ph type="body" sz="quarter" idx="14"/>
          </p:nvPr>
        </p:nvSpPr>
        <p:spPr/>
        <p:txBody>
          <a:bodyPr/>
          <a:lstStyle/>
          <a:p>
            <a:r>
              <a:rPr lang="en-US" altLang="ja-JP"/>
              <a:t>13-2</a:t>
            </a:r>
            <a:r>
              <a:rPr kumimoji="1" lang="en-US" altLang="ja-JP"/>
              <a:t>-1. </a:t>
            </a:r>
            <a:r>
              <a:rPr lang="en-US" altLang="ja-JP"/>
              <a:t>ISMS</a:t>
            </a:r>
            <a:r>
              <a:rPr lang="ja-JP" altLang="en-US"/>
              <a:t>の</a:t>
            </a:r>
            <a:r>
              <a:rPr kumimoji="1" lang="ja-JP" altLang="en-US"/>
              <a:t>概要（確立・運用・監視）</a:t>
            </a:r>
          </a:p>
        </p:txBody>
      </p:sp>
      <p:sp>
        <p:nvSpPr>
          <p:cNvPr id="5" name="スライド番号プレースホルダー 4">
            <a:extLst>
              <a:ext uri="{FF2B5EF4-FFF2-40B4-BE49-F238E27FC236}">
                <a16:creationId xmlns:a16="http://schemas.microsoft.com/office/drawing/2014/main" id="{3693C5AE-EA08-CBE3-0EED-2761FCA5EFCA}"/>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4">
            <a:extLst>
              <a:ext uri="{FF2B5EF4-FFF2-40B4-BE49-F238E27FC236}">
                <a16:creationId xmlns:a16="http://schemas.microsoft.com/office/drawing/2014/main" id="{BE056FE2-0612-54C5-7B3D-1E2E99538D6A}"/>
              </a:ext>
            </a:extLst>
          </p:cNvPr>
          <p:cNvSpPr txBox="1">
            <a:spLocks/>
          </p:cNvSpPr>
          <p:nvPr/>
        </p:nvSpPr>
        <p:spPr>
          <a:xfrm>
            <a:off x="619048" y="2285837"/>
            <a:ext cx="5612400" cy="1890298"/>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「第</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7</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章</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セキュリティフレームワーク」でも記載した通り、</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は</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PDCA</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サイクルに則って運用することとなります。</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Plan</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で</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を確立し、</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Do</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で導入および運用、</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Check</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で監視および見直し、</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Act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で維持および改善を行います。</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の取組で、組織の情報セキュリティをより良くするために管理手段レベルでの解決を目指すことになります。同じ失敗を繰り返さない、あるいは現状を改善し続けるために、</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PDCA</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サイクルによって継続的な改善を図ることが重要です。</a:t>
            </a:r>
            <a:b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本テキストでは、網羅的アプローチとして必要なドキュメントや項目を抜粋し、詳細に説明していきます。なお、</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の要求事項を定めている</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ISO/IEC 27001</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から</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3</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はそれぞれ「</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適用範囲」「</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2.</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引用規格」「</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3.</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用語および定義」なので、実質的な要求事項は「</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4. </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組織の状況」から「</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10. </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改善」までの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7</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項目となっています。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9" name="テキスト プレースホルダー 2">
            <a:extLst>
              <a:ext uri="{FF2B5EF4-FFF2-40B4-BE49-F238E27FC236}">
                <a16:creationId xmlns:a16="http://schemas.microsoft.com/office/drawing/2014/main" id="{89FBFC57-6FDA-141C-E32E-3F6FBEFD7A71}"/>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
        <p:nvSpPr>
          <p:cNvPr id="2" name="テキスト プレースホルダー 3">
            <a:extLst>
              <a:ext uri="{FF2B5EF4-FFF2-40B4-BE49-F238E27FC236}">
                <a16:creationId xmlns:a16="http://schemas.microsoft.com/office/drawing/2014/main" id="{B1065C7D-B944-4988-6453-CEECE98C9CC6}"/>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ISMS</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の確立、運用、監視</a:t>
            </a:r>
          </a:p>
        </p:txBody>
      </p:sp>
      <p:sp>
        <p:nvSpPr>
          <p:cNvPr id="30" name="テキスト ボックス 29">
            <a:extLst>
              <a:ext uri="{FF2B5EF4-FFF2-40B4-BE49-F238E27FC236}">
                <a16:creationId xmlns:a16="http://schemas.microsoft.com/office/drawing/2014/main" id="{4296684B-8BBD-0A41-D2B6-53BDF212AC5C}"/>
              </a:ext>
            </a:extLst>
          </p:cNvPr>
          <p:cNvSpPr txBox="1"/>
          <p:nvPr/>
        </p:nvSpPr>
        <p:spPr>
          <a:xfrm>
            <a:off x="680962" y="7651650"/>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53. ISO/IEC 27001</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PDCA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サイクル</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1" name="図表 10">
            <a:extLst>
              <a:ext uri="{FF2B5EF4-FFF2-40B4-BE49-F238E27FC236}">
                <a16:creationId xmlns:a16="http://schemas.microsoft.com/office/drawing/2014/main" id="{2114B533-F967-A7D8-C566-AE63954DE2F2}"/>
              </a:ext>
            </a:extLst>
          </p:cNvPr>
          <p:cNvGraphicFramePr/>
          <p:nvPr/>
        </p:nvGraphicFramePr>
        <p:xfrm>
          <a:off x="1201162" y="4475044"/>
          <a:ext cx="4572000" cy="3048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239997957"/>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39A360E0-13B1-D640-2118-0E535C1A80F7}"/>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テキスト ボックス 10">
            <a:extLst>
              <a:ext uri="{FF2B5EF4-FFF2-40B4-BE49-F238E27FC236}">
                <a16:creationId xmlns:a16="http://schemas.microsoft.com/office/drawing/2014/main" id="{DAA72D5C-9B0E-BD7A-AD81-5D6BDD26A941}"/>
              </a:ext>
            </a:extLst>
          </p:cNvPr>
          <p:cNvSpPr txBox="1"/>
          <p:nvPr/>
        </p:nvSpPr>
        <p:spPr>
          <a:xfrm>
            <a:off x="622800" y="2008870"/>
            <a:ext cx="5612400" cy="106182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構築の第一歩は、組織の状況を把握することにあります。 組織が抱えている情報セキュリティ上の課題を明らかにするとともに、組織の利害関係者が情報セキュリティに関してどのようなニーズや期待を持っているのかを整理し、情報セキュリティに取組む意義を確認します。それを踏まえて、「</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の適用範囲」を決定することになります。この「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組織の状況」は、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PDCA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サイクルの「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Plan</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（計画）」に位置していますが、組織の内外の状況に応じて見直す必要があります。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3" name="表 2">
            <a:extLst>
              <a:ext uri="{FF2B5EF4-FFF2-40B4-BE49-F238E27FC236}">
                <a16:creationId xmlns:a16="http://schemas.microsoft.com/office/drawing/2014/main" id="{D3EFB090-FE1A-746A-4E0B-21CC00BD1C09}"/>
              </a:ext>
            </a:extLst>
          </p:cNvPr>
          <p:cNvGraphicFramePr>
            <a:graphicFrameLocks noGrp="1"/>
          </p:cNvGraphicFramePr>
          <p:nvPr/>
        </p:nvGraphicFramePr>
        <p:xfrm>
          <a:off x="568022" y="3242217"/>
          <a:ext cx="5612400" cy="3426300"/>
        </p:xfrm>
        <a:graphic>
          <a:graphicData uri="http://schemas.openxmlformats.org/drawingml/2006/table">
            <a:tbl>
              <a:tblPr firstRow="1" bandRow="1">
                <a:tableStyleId>{5C22544A-7EE6-4342-B048-85BDC9FD1C3A}</a:tableStyleId>
              </a:tblPr>
              <a:tblGrid>
                <a:gridCol w="3952463">
                  <a:extLst>
                    <a:ext uri="{9D8B030D-6E8A-4147-A177-3AD203B41FA5}">
                      <a16:colId xmlns:a16="http://schemas.microsoft.com/office/drawing/2014/main" val="4063233408"/>
                    </a:ext>
                  </a:extLst>
                </a:gridCol>
                <a:gridCol w="1659937">
                  <a:extLst>
                    <a:ext uri="{9D8B030D-6E8A-4147-A177-3AD203B41FA5}">
                      <a16:colId xmlns:a16="http://schemas.microsoft.com/office/drawing/2014/main" val="1742126960"/>
                    </a:ext>
                  </a:extLst>
                </a:gridCol>
              </a:tblGrid>
              <a:tr h="1894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a:solidFill>
                            <a:schemeClr val="bg1"/>
                          </a:solidFill>
                          <a:latin typeface="+mn-lt"/>
                          <a:ea typeface="+mn-ea"/>
                        </a:rPr>
                        <a:t>4. </a:t>
                      </a:r>
                      <a:r>
                        <a:rPr lang="ja-JP" altLang="en-US" sz="1050">
                          <a:solidFill>
                            <a:schemeClr val="bg1"/>
                          </a:solidFill>
                          <a:latin typeface="+mn-lt"/>
                          <a:ea typeface="+mn-ea"/>
                        </a:rPr>
                        <a:t>組織の状況</a:t>
                      </a:r>
                      <a:endParaRPr lang="en-US" altLang="ja-JP" sz="1050">
                        <a:solidFill>
                          <a:schemeClr val="bg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a:solidFill>
                            <a:schemeClr val="bg1"/>
                          </a:solidFill>
                          <a:latin typeface="+mn-lt"/>
                          <a:ea typeface="+mn-ea"/>
                        </a:rPr>
                        <a:t>作成ドキュメント（例）</a:t>
                      </a:r>
                      <a:endParaRPr lang="en-US" altLang="ja-JP" sz="1050">
                        <a:solidFill>
                          <a:schemeClr val="bg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1628359199"/>
                  </a:ext>
                </a:extLst>
              </a:tr>
              <a:tr h="793710">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altLang="ja-JP" sz="1050" b="1">
                          <a:solidFill>
                            <a:prstClr val="black"/>
                          </a:solidFill>
                          <a:latin typeface="+mn-lt"/>
                          <a:ea typeface="+mn-ea"/>
                        </a:rPr>
                        <a:t>4.1 </a:t>
                      </a:r>
                      <a:r>
                        <a:rPr lang="ja-JP" altLang="en-US" sz="1050" b="1">
                          <a:solidFill>
                            <a:prstClr val="black"/>
                          </a:solidFill>
                          <a:latin typeface="+mn-lt"/>
                          <a:ea typeface="+mn-ea"/>
                        </a:rPr>
                        <a:t>組織及びその状況の理解</a:t>
                      </a:r>
                      <a:br>
                        <a:rPr lang="en-US" altLang="ja-JP" sz="1050" b="0">
                          <a:solidFill>
                            <a:prstClr val="black"/>
                          </a:solidFill>
                          <a:latin typeface="+mn-lt"/>
                          <a:ea typeface="+mn-ea"/>
                        </a:rPr>
                      </a:br>
                      <a:r>
                        <a:rPr lang="en-US" altLang="ja-JP" sz="1050" b="0">
                          <a:solidFill>
                            <a:prstClr val="black"/>
                          </a:solidFill>
                          <a:latin typeface="+mn-lt"/>
                          <a:ea typeface="+mn-ea"/>
                        </a:rPr>
                        <a:t>ISMS</a:t>
                      </a:r>
                      <a:r>
                        <a:rPr lang="ja-JP" altLang="en-US" sz="1050" b="0">
                          <a:solidFill>
                            <a:prstClr val="black"/>
                          </a:solidFill>
                          <a:latin typeface="+mn-lt"/>
                          <a:ea typeface="+mn-ea"/>
                        </a:rPr>
                        <a:t>を構築することで解決したい課題（組織の目的に関連する内部課題、外部課題）を明確にします。</a:t>
                      </a:r>
                      <a:endParaRPr lang="en-US" altLang="ja-JP" sz="1050" b="0">
                        <a:solidFill>
                          <a:prstClr val="black"/>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kumimoji="1" lang="ja-JP" altLang="en-US" sz="1050">
                          <a:solidFill>
                            <a:schemeClr val="tx1"/>
                          </a:solidFill>
                        </a:rPr>
                        <a:t>外部および内部の課題</a:t>
                      </a: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4758717"/>
                  </a:ext>
                </a:extLst>
              </a:tr>
              <a:tr h="793710">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altLang="ja-JP" sz="1050" b="1" i="0" u="none" strike="noStrike" kern="1200" cap="none" spc="0" normalizeH="0" baseline="0" noProof="0">
                          <a:ln>
                            <a:noFill/>
                          </a:ln>
                          <a:solidFill>
                            <a:prstClr val="black"/>
                          </a:solidFill>
                          <a:effectLst/>
                          <a:uLnTx/>
                          <a:uFillTx/>
                          <a:latin typeface="+mn-lt"/>
                          <a:ea typeface="+mn-ea"/>
                          <a:cs typeface="+mn-cs"/>
                        </a:rPr>
                        <a:t>4.2 </a:t>
                      </a:r>
                      <a:r>
                        <a:rPr kumimoji="0" lang="ja-JP" altLang="en-US" sz="1050" b="1" i="0" u="none" strike="noStrike" kern="1200" cap="none" spc="0" normalizeH="0" baseline="0" noProof="0">
                          <a:ln>
                            <a:noFill/>
                          </a:ln>
                          <a:solidFill>
                            <a:prstClr val="black"/>
                          </a:solidFill>
                          <a:effectLst/>
                          <a:uLnTx/>
                          <a:uFillTx/>
                          <a:latin typeface="+mn-lt"/>
                          <a:ea typeface="+mn-ea"/>
                          <a:cs typeface="+mn-cs"/>
                        </a:rPr>
                        <a:t>利害関係者のニーズ及び期待の理解</a:t>
                      </a:r>
                      <a:br>
                        <a:rPr kumimoji="0" lang="en-US" altLang="ja-JP" sz="1050" b="0" i="0" u="none" strike="noStrike" kern="1200" cap="none" spc="0" normalizeH="0" baseline="0" noProof="0">
                          <a:ln>
                            <a:noFill/>
                          </a:ln>
                          <a:solidFill>
                            <a:prstClr val="black"/>
                          </a:solidFill>
                          <a:effectLst/>
                          <a:uLnTx/>
                          <a:uFillTx/>
                          <a:latin typeface="+mn-lt"/>
                          <a:ea typeface="+mn-ea"/>
                          <a:cs typeface="+mn-cs"/>
                        </a:rPr>
                      </a:br>
                      <a:r>
                        <a:rPr kumimoji="0" lang="en-US" altLang="ja-JP" sz="1050" b="0" i="0" u="none" strike="noStrike" kern="1200" cap="none" spc="0" normalizeH="0" baseline="0" noProof="0">
                          <a:ln>
                            <a:noFill/>
                          </a:ln>
                          <a:solidFill>
                            <a:prstClr val="black"/>
                          </a:solidFill>
                          <a:effectLst/>
                          <a:uLnTx/>
                          <a:uFillTx/>
                          <a:latin typeface="+mn-lt"/>
                          <a:ea typeface="+mn-ea"/>
                          <a:cs typeface="+mn-cs"/>
                        </a:rPr>
                        <a:t>ISMS</a:t>
                      </a:r>
                      <a:r>
                        <a:rPr kumimoji="0" lang="ja-JP" altLang="en-US" sz="1050" b="0" i="0" u="none" strike="noStrike" kern="1200" cap="none" spc="0" normalizeH="0" baseline="0" noProof="0">
                          <a:ln>
                            <a:noFill/>
                          </a:ln>
                          <a:solidFill>
                            <a:prstClr val="black"/>
                          </a:solidFill>
                          <a:effectLst/>
                          <a:uLnTx/>
                          <a:uFillTx/>
                          <a:latin typeface="+mn-lt"/>
                          <a:ea typeface="+mn-ea"/>
                          <a:cs typeface="+mn-cs"/>
                        </a:rPr>
                        <a:t>に関係する利害関係者（顧客、従業員、取引先など個人や組織）と、利害関係者から要求される情報セキュリティに関係する要求事項を明確にします。</a:t>
                      </a: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kumimoji="1" lang="ja-JP" altLang="en-US" sz="1050" i="0" u="none" strike="noStrike" kern="1200" cap="none" spc="0" normalizeH="0" baseline="0" noProof="0">
                          <a:ln>
                            <a:noFill/>
                          </a:ln>
                          <a:solidFill>
                            <a:prstClr val="black"/>
                          </a:solidFill>
                          <a:effectLst/>
                          <a:uLnTx/>
                          <a:uFillTx/>
                          <a:latin typeface="+mn-lt"/>
                          <a:ea typeface="+mn-ea"/>
                          <a:cs typeface="+mn-cs"/>
                        </a:rPr>
                        <a:t>利害関係者のニーズ</a:t>
                      </a:r>
                      <a:r>
                        <a:rPr lang="ja-JP" altLang="en-US" sz="1050">
                          <a:solidFill>
                            <a:prstClr val="black"/>
                          </a:solidFill>
                          <a:latin typeface="+mn-lt"/>
                          <a:ea typeface="+mn-ea"/>
                        </a:rPr>
                        <a:t>及</a:t>
                      </a:r>
                      <a:r>
                        <a:rPr kumimoji="1" lang="ja-JP" altLang="en-US" sz="1050" i="0" u="none" strike="noStrike" kern="1200" cap="none" spc="0" normalizeH="0" baseline="0" noProof="0">
                          <a:ln>
                            <a:noFill/>
                          </a:ln>
                          <a:solidFill>
                            <a:prstClr val="black"/>
                          </a:solidFill>
                          <a:effectLst/>
                          <a:uLnTx/>
                          <a:uFillTx/>
                          <a:latin typeface="+mn-lt"/>
                          <a:ea typeface="+mn-ea"/>
                          <a:cs typeface="+mn-cs"/>
                        </a:rPr>
                        <a:t>び期待</a:t>
                      </a: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38386074"/>
                  </a:ext>
                </a:extLst>
              </a:tr>
              <a:tr h="793710">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altLang="ja-JP" sz="1050" b="1" i="0" u="none" strike="noStrike" kern="1200" cap="none" spc="0" normalizeH="0" baseline="0" noProof="0">
                          <a:ln>
                            <a:noFill/>
                          </a:ln>
                          <a:solidFill>
                            <a:prstClr val="black"/>
                          </a:solidFill>
                          <a:effectLst/>
                          <a:uLnTx/>
                          <a:uFillTx/>
                          <a:latin typeface="+mn-lt"/>
                          <a:ea typeface="+mn-ea"/>
                          <a:cs typeface="+mn-cs"/>
                        </a:rPr>
                        <a:t>4.3 </a:t>
                      </a:r>
                      <a:r>
                        <a:rPr kumimoji="0" lang="ja-JP" altLang="en-US" sz="1050" b="1" i="0" u="none" strike="noStrike" kern="1200" cap="none" spc="0" normalizeH="0" baseline="0" noProof="0">
                          <a:ln>
                            <a:noFill/>
                          </a:ln>
                          <a:solidFill>
                            <a:prstClr val="black"/>
                          </a:solidFill>
                          <a:effectLst/>
                          <a:uLnTx/>
                          <a:uFillTx/>
                          <a:latin typeface="+mn-lt"/>
                          <a:ea typeface="+mn-ea"/>
                          <a:cs typeface="+mn-cs"/>
                        </a:rPr>
                        <a:t>情報セキュリティマネジメントシステムの適用範囲の決定</a:t>
                      </a:r>
                      <a:br>
                        <a:rPr kumimoji="0" lang="en-US" altLang="ja-JP" sz="1050" b="0" i="0" u="none" strike="noStrike" kern="1200" cap="none" spc="0" normalizeH="0" baseline="0" noProof="0">
                          <a:ln>
                            <a:noFill/>
                          </a:ln>
                          <a:solidFill>
                            <a:prstClr val="black"/>
                          </a:solidFill>
                          <a:effectLst/>
                          <a:uLnTx/>
                          <a:uFillTx/>
                          <a:latin typeface="+mn-lt"/>
                          <a:ea typeface="+mn-ea"/>
                          <a:cs typeface="+mn-cs"/>
                        </a:rPr>
                      </a:br>
                      <a:r>
                        <a:rPr kumimoji="0" lang="ja-JP" altLang="en-US" sz="1050" b="0" i="0" u="none" strike="noStrike" kern="1200" cap="none" spc="0" normalizeH="0" baseline="0" noProof="0">
                          <a:ln>
                            <a:noFill/>
                          </a:ln>
                          <a:solidFill>
                            <a:prstClr val="black"/>
                          </a:solidFill>
                          <a:effectLst/>
                          <a:uLnTx/>
                          <a:uFillTx/>
                          <a:latin typeface="+mn-lt"/>
                          <a:ea typeface="+mn-ea"/>
                          <a:cs typeface="+mn-cs"/>
                        </a:rPr>
                        <a:t>決定された外部課題・内部課題、利害関係者の要求事項と、業務内容や他の組織との情報のやり取り、ネットワーク構成などを考慮し、</a:t>
                      </a:r>
                      <a:r>
                        <a:rPr kumimoji="0" lang="en-US" altLang="ja-JP" sz="1050" b="0" i="0" u="none" strike="noStrike" kern="1200" cap="none" spc="0" normalizeH="0" baseline="0" noProof="0">
                          <a:ln>
                            <a:noFill/>
                          </a:ln>
                          <a:solidFill>
                            <a:prstClr val="black"/>
                          </a:solidFill>
                          <a:effectLst/>
                          <a:uLnTx/>
                          <a:uFillTx/>
                          <a:latin typeface="+mn-lt"/>
                          <a:ea typeface="+mn-ea"/>
                          <a:cs typeface="+mn-cs"/>
                        </a:rPr>
                        <a:t>ISMS</a:t>
                      </a:r>
                      <a:r>
                        <a:rPr kumimoji="0" lang="ja-JP" altLang="en-US" sz="1050" b="0" i="0" u="none" strike="noStrike" kern="1200" cap="none" spc="0" normalizeH="0" baseline="0" noProof="0">
                          <a:ln>
                            <a:noFill/>
                          </a:ln>
                          <a:solidFill>
                            <a:prstClr val="black"/>
                          </a:solidFill>
                          <a:effectLst/>
                          <a:uLnTx/>
                          <a:uFillTx/>
                          <a:latin typeface="+mn-lt"/>
                          <a:ea typeface="+mn-ea"/>
                          <a:cs typeface="+mn-cs"/>
                        </a:rPr>
                        <a:t>の適用範囲を合理的に決定します。</a:t>
                      </a: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kumimoji="0" lang="en-US" altLang="ja-JP" sz="1050" b="0" i="0" u="none" strike="noStrike" kern="1200" cap="none" spc="0" normalizeH="0" baseline="0" noProof="0">
                          <a:ln>
                            <a:noFill/>
                          </a:ln>
                          <a:solidFill>
                            <a:prstClr val="black"/>
                          </a:solidFill>
                          <a:effectLst/>
                          <a:uLnTx/>
                          <a:uFillTx/>
                          <a:latin typeface="+mn-lt"/>
                          <a:ea typeface="+mn-ea"/>
                          <a:cs typeface="+mn-cs"/>
                        </a:rPr>
                        <a:t>ISMS</a:t>
                      </a:r>
                      <a:r>
                        <a:rPr kumimoji="0" lang="ja-JP" altLang="en-US" sz="1050" b="0" i="0" u="none" strike="noStrike" kern="1200" cap="none" spc="0" normalizeH="0" baseline="0" noProof="0">
                          <a:ln>
                            <a:noFill/>
                          </a:ln>
                          <a:solidFill>
                            <a:prstClr val="black"/>
                          </a:solidFill>
                          <a:effectLst/>
                          <a:uLnTx/>
                          <a:uFillTx/>
                          <a:latin typeface="+mn-lt"/>
                          <a:ea typeface="+mn-ea"/>
                          <a:cs typeface="+mn-cs"/>
                        </a:rPr>
                        <a:t>適用範囲</a:t>
                      </a: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mn-lt"/>
                          <a:ea typeface="+mn-ea"/>
                          <a:cs typeface="+mn-cs"/>
                        </a:rPr>
                        <a:t>レイアウト図</a:t>
                      </a: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mn-lt"/>
                          <a:ea typeface="+mn-ea"/>
                          <a:cs typeface="+mn-cs"/>
                        </a:rPr>
                        <a:t>ネットワーク図</a:t>
                      </a: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99541730"/>
                  </a:ext>
                </a:extLst>
              </a:tr>
              <a:tr h="793710">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altLang="ja-JP" sz="1050" b="1" i="0" u="none" strike="noStrike" kern="1200" cap="none" spc="0" normalizeH="0" baseline="0" noProof="0">
                          <a:ln>
                            <a:noFill/>
                          </a:ln>
                          <a:solidFill>
                            <a:prstClr val="black"/>
                          </a:solidFill>
                          <a:effectLst/>
                          <a:uLnTx/>
                          <a:uFillTx/>
                          <a:latin typeface="+mn-lt"/>
                          <a:ea typeface="+mn-ea"/>
                          <a:cs typeface="+mn-cs"/>
                        </a:rPr>
                        <a:t>4.4 </a:t>
                      </a:r>
                      <a:r>
                        <a:rPr kumimoji="0" lang="ja-JP" altLang="en-US" sz="1050" b="1" i="0" u="none" strike="noStrike" kern="1200" cap="none" spc="0" normalizeH="0" baseline="0" noProof="0">
                          <a:ln>
                            <a:noFill/>
                          </a:ln>
                          <a:solidFill>
                            <a:prstClr val="black"/>
                          </a:solidFill>
                          <a:effectLst/>
                          <a:uLnTx/>
                          <a:uFillTx/>
                          <a:latin typeface="+mn-lt"/>
                          <a:ea typeface="+mn-ea"/>
                          <a:cs typeface="+mn-cs"/>
                        </a:rPr>
                        <a:t>情報セキュリティマネジメントシステム</a:t>
                      </a:r>
                      <a:br>
                        <a:rPr kumimoji="0" lang="en-US" altLang="ja-JP" sz="1050" b="1" i="0" u="none" strike="noStrike" kern="1200" cap="none" spc="0" normalizeH="0" baseline="0" noProof="0">
                          <a:ln>
                            <a:noFill/>
                          </a:ln>
                          <a:solidFill>
                            <a:prstClr val="black"/>
                          </a:solidFill>
                          <a:effectLst/>
                          <a:uLnTx/>
                          <a:uFillTx/>
                          <a:latin typeface="+mn-lt"/>
                          <a:ea typeface="+mn-ea"/>
                          <a:cs typeface="+mn-cs"/>
                        </a:rPr>
                      </a:br>
                      <a:r>
                        <a:rPr kumimoji="0" lang="ja-JP" altLang="en-US" sz="1050" b="0" i="0" u="none" strike="noStrike" kern="1200" cap="none" spc="0" normalizeH="0" baseline="0" noProof="0">
                          <a:ln>
                            <a:noFill/>
                          </a:ln>
                          <a:solidFill>
                            <a:prstClr val="black"/>
                          </a:solidFill>
                          <a:effectLst/>
                          <a:uLnTx/>
                          <a:uFillTx/>
                          <a:latin typeface="+mn-lt"/>
                          <a:ea typeface="+mn-ea"/>
                          <a:cs typeface="+mn-cs"/>
                        </a:rPr>
                        <a:t>決定した</a:t>
                      </a:r>
                      <a:r>
                        <a:rPr kumimoji="0" lang="en-US" altLang="ja-JP" sz="1050" b="0" i="0" u="none" strike="noStrike" kern="1200" cap="none" spc="0" normalizeH="0" baseline="0" noProof="0">
                          <a:ln>
                            <a:noFill/>
                          </a:ln>
                          <a:solidFill>
                            <a:prstClr val="black"/>
                          </a:solidFill>
                          <a:effectLst/>
                          <a:uLnTx/>
                          <a:uFillTx/>
                          <a:latin typeface="+mn-lt"/>
                          <a:ea typeface="+mn-ea"/>
                          <a:cs typeface="+mn-cs"/>
                        </a:rPr>
                        <a:t>ISMS</a:t>
                      </a:r>
                      <a:r>
                        <a:rPr kumimoji="0" lang="ja-JP" altLang="en-US" sz="1050" b="0" i="0" u="none" strike="noStrike" kern="1200" cap="none" spc="0" normalizeH="0" baseline="0" noProof="0">
                          <a:ln>
                            <a:noFill/>
                          </a:ln>
                          <a:solidFill>
                            <a:prstClr val="black"/>
                          </a:solidFill>
                          <a:effectLst/>
                          <a:uLnTx/>
                          <a:uFillTx/>
                          <a:latin typeface="+mn-lt"/>
                          <a:ea typeface="+mn-ea"/>
                          <a:cs typeface="+mn-cs"/>
                        </a:rPr>
                        <a:t>の適用範囲を対象に、</a:t>
                      </a:r>
                      <a:r>
                        <a:rPr kumimoji="0" lang="en-US" altLang="ja-JP" sz="1050" b="0" i="0" u="none" strike="noStrike" kern="1200" cap="none" spc="0" normalizeH="0" baseline="0" noProof="0">
                          <a:ln>
                            <a:noFill/>
                          </a:ln>
                          <a:solidFill>
                            <a:prstClr val="black"/>
                          </a:solidFill>
                          <a:effectLst/>
                          <a:uLnTx/>
                          <a:uFillTx/>
                          <a:latin typeface="+mn-lt"/>
                          <a:ea typeface="+mn-ea"/>
                          <a:cs typeface="+mn-cs"/>
                        </a:rPr>
                        <a:t>PDCA</a:t>
                      </a:r>
                      <a:r>
                        <a:rPr kumimoji="0" lang="ja-JP" altLang="en-US" sz="1050" b="0" i="0" u="none" strike="noStrike" kern="1200" cap="none" spc="0" normalizeH="0" baseline="0" noProof="0">
                          <a:ln>
                            <a:noFill/>
                          </a:ln>
                          <a:solidFill>
                            <a:prstClr val="black"/>
                          </a:solidFill>
                          <a:effectLst/>
                          <a:uLnTx/>
                          <a:uFillTx/>
                          <a:latin typeface="+mn-lt"/>
                          <a:ea typeface="+mn-ea"/>
                          <a:cs typeface="+mn-cs"/>
                        </a:rPr>
                        <a:t>サイクルに基づく</a:t>
                      </a:r>
                      <a:r>
                        <a:rPr kumimoji="0" lang="en-US" altLang="ja-JP" sz="1050" b="0" i="0" u="none" strike="noStrike" kern="1200" cap="none" spc="0" normalizeH="0" baseline="0" noProof="0">
                          <a:ln>
                            <a:noFill/>
                          </a:ln>
                          <a:solidFill>
                            <a:prstClr val="black"/>
                          </a:solidFill>
                          <a:effectLst/>
                          <a:uLnTx/>
                          <a:uFillTx/>
                          <a:latin typeface="+mn-lt"/>
                          <a:ea typeface="+mn-ea"/>
                          <a:cs typeface="+mn-cs"/>
                        </a:rPr>
                        <a:t>ISMS</a:t>
                      </a:r>
                      <a:r>
                        <a:rPr kumimoji="0" lang="ja-JP" altLang="en-US" sz="1050" b="0" i="0" u="none" strike="noStrike" kern="1200" cap="none" spc="0" normalizeH="0" baseline="0" noProof="0">
                          <a:ln>
                            <a:noFill/>
                          </a:ln>
                          <a:solidFill>
                            <a:prstClr val="black"/>
                          </a:solidFill>
                          <a:effectLst/>
                          <a:uLnTx/>
                          <a:uFillTx/>
                          <a:latin typeface="+mn-lt"/>
                          <a:ea typeface="+mn-ea"/>
                          <a:cs typeface="+mn-cs"/>
                        </a:rPr>
                        <a:t>を構築・運用します。</a:t>
                      </a: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ja-JP" altLang="en-US" sz="1050" b="0" i="0" u="none" strike="noStrike" kern="1200" cap="none" spc="0" normalizeH="0" baseline="0" noProof="0">
                          <a:ln>
                            <a:noFill/>
                          </a:ln>
                          <a:solidFill>
                            <a:prstClr val="black"/>
                          </a:solidFill>
                          <a:effectLst/>
                          <a:uLnTx/>
                          <a:uFillTx/>
                          <a:latin typeface="+mn-lt"/>
                          <a:ea typeface="+mn-ea"/>
                          <a:cs typeface="+mn-cs"/>
                        </a:rPr>
                        <a:t>ー</a:t>
                      </a: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297368"/>
                  </a:ext>
                </a:extLst>
              </a:tr>
            </a:tbl>
          </a:graphicData>
        </a:graphic>
      </p:graphicFrame>
      <p:graphicFrame>
        <p:nvGraphicFramePr>
          <p:cNvPr id="8" name="図表 7">
            <a:extLst>
              <a:ext uri="{FF2B5EF4-FFF2-40B4-BE49-F238E27FC236}">
                <a16:creationId xmlns:a16="http://schemas.microsoft.com/office/drawing/2014/main" id="{D007BF3E-7F8D-3E81-BB3A-F1C5D66D0E63}"/>
              </a:ext>
            </a:extLst>
          </p:cNvPr>
          <p:cNvGraphicFramePr/>
          <p:nvPr/>
        </p:nvGraphicFramePr>
        <p:xfrm>
          <a:off x="1123950" y="6848052"/>
          <a:ext cx="4572000" cy="2448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テキスト プレースホルダー 2">
            <a:extLst>
              <a:ext uri="{FF2B5EF4-FFF2-40B4-BE49-F238E27FC236}">
                <a16:creationId xmlns:a16="http://schemas.microsoft.com/office/drawing/2014/main" id="{E08979A7-94E1-51F9-56F3-14BDD0F135A2}"/>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13-2-2.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4.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組織の状況</a:t>
            </a:r>
          </a:p>
        </p:txBody>
      </p:sp>
      <p:sp>
        <p:nvSpPr>
          <p:cNvPr id="6" name="テキスト プレースホルダー 2">
            <a:extLst>
              <a:ext uri="{FF2B5EF4-FFF2-40B4-BE49-F238E27FC236}">
                <a16:creationId xmlns:a16="http://schemas.microsoft.com/office/drawing/2014/main" id="{E463EFA9-6698-2ADB-CA9B-96B6E775FF2C}"/>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2623973119"/>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CCC172F3-C6A1-7892-BFE4-240857A0B931}"/>
              </a:ext>
            </a:extLst>
          </p:cNvPr>
          <p:cNvSpPr>
            <a:spLocks noGrp="1"/>
          </p:cNvSpPr>
          <p:nvPr>
            <p:ph type="body" sz="quarter" idx="16"/>
          </p:nvPr>
        </p:nvSpPr>
        <p:spPr>
          <a:xfrm>
            <a:off x="622800" y="2001600"/>
            <a:ext cx="5612400" cy="381000"/>
          </a:xfrm>
        </p:spPr>
        <p:txBody>
          <a:bodyPr/>
          <a:lstStyle/>
          <a:p>
            <a:r>
              <a:rPr kumimoji="1" lang="en-US" altLang="ja-JP"/>
              <a:t>4.1 </a:t>
            </a:r>
            <a:r>
              <a:rPr kumimoji="1" lang="ja-JP" altLang="en-US"/>
              <a:t>組織及びその状況の理解</a:t>
            </a:r>
          </a:p>
        </p:txBody>
      </p:sp>
      <p:sp>
        <p:nvSpPr>
          <p:cNvPr id="5" name="スライド番号プレースホルダー 4">
            <a:extLst>
              <a:ext uri="{FF2B5EF4-FFF2-40B4-BE49-F238E27FC236}">
                <a16:creationId xmlns:a16="http://schemas.microsoft.com/office/drawing/2014/main" id="{39A360E0-13B1-D640-2118-0E535C1A80F7}"/>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プレースホルダー 4">
            <a:extLst>
              <a:ext uri="{FF2B5EF4-FFF2-40B4-BE49-F238E27FC236}">
                <a16:creationId xmlns:a16="http://schemas.microsoft.com/office/drawing/2014/main" id="{2652B8FF-3D37-401B-7719-6FF4119D7200}"/>
              </a:ext>
            </a:extLst>
          </p:cNvPr>
          <p:cNvSpPr txBox="1">
            <a:spLocks/>
          </p:cNvSpPr>
          <p:nvPr/>
        </p:nvSpPr>
        <p:spPr>
          <a:xfrm>
            <a:off x="619047" y="2739047"/>
            <a:ext cx="5618601" cy="2073418"/>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「組織及びその状況の理解」では</a:t>
            </a: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、組織を取り巻く外部と内部の課題を整理することが求められています。ここで整理した課題を、</a:t>
            </a: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ISMS</a:t>
            </a: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の取組を通して解決していきます。また、組織のどの部分に対して</a:t>
            </a:r>
            <a: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t>ISMS</a:t>
            </a: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を適用すべきなのかといった適用範囲を確定する際にも、課題を考慮することとなります。</a:t>
            </a:r>
            <a:b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br>
            <a:br>
              <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dirty="0">
                <a:ln>
                  <a:noFill/>
                </a:ln>
                <a:solidFill>
                  <a:prstClr val="black"/>
                </a:solidFill>
                <a:effectLst/>
                <a:uLnTx/>
                <a:uFillTx/>
                <a:latin typeface="メイリオ"/>
                <a:ea typeface="メイリオ"/>
                <a:cs typeface="+mn-cs"/>
              </a:rPr>
              <a:t>外部の課題</a:t>
            </a:r>
            <a:br>
              <a:rPr kumimoji="1" lang="en-US" altLang="ja-JP" sz="1100" b="1" i="0" u="none" strike="noStrike" kern="1200" cap="none" spc="0" normalizeH="0" baseline="0" noProof="0" dirty="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dirty="0">
                <a:ln>
                  <a:noFill/>
                </a:ln>
                <a:solidFill>
                  <a:prstClr val="black"/>
                </a:solidFill>
                <a:effectLst/>
                <a:uLnTx/>
                <a:uFillTx/>
                <a:latin typeface="メイリオ"/>
                <a:ea typeface="メイリオ"/>
                <a:cs typeface="+mn-cs"/>
              </a:rPr>
              <a:t>　</a:t>
            </a: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組織の外部に原因が存在する課題は、以下の情報をヒントに決定することができます。</a:t>
            </a:r>
            <a:endPar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国際、国内、地方または近隣地域を問わず、文化、社会、政治、法律、規制、金融、技術、経済、自然および競争の環境</a:t>
            </a:r>
            <a:endPar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組織の目的に影響を与える主要な原動力および傾向</a:t>
            </a:r>
            <a:endPar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メイリオ"/>
                <a:ea typeface="メイリオ"/>
                <a:cs typeface="+mn-cs"/>
              </a:rPr>
              <a:t>外部ステークホルダーとの関係並びに外部ステークホルダーの認知および価値観</a:t>
            </a:r>
            <a:endPar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endParaRPr kumimoji="1" lang="en-US" altLang="ja-JP" sz="1100" b="0" i="0" u="none" strike="noStrike" kern="1200" cap="none" spc="0" normalizeH="0" baseline="0" noProof="0" dirty="0">
              <a:ln>
                <a:noFill/>
              </a:ln>
              <a:solidFill>
                <a:prstClr val="black"/>
              </a:solidFill>
              <a:effectLst/>
              <a:uLnTx/>
              <a:uFillTx/>
              <a:latin typeface="メイリオ"/>
              <a:ea typeface="メイリオ"/>
              <a:cs typeface="+mn-cs"/>
            </a:endParaRPr>
          </a:p>
        </p:txBody>
      </p:sp>
      <p:graphicFrame>
        <p:nvGraphicFramePr>
          <p:cNvPr id="3" name="表 2">
            <a:extLst>
              <a:ext uri="{FF2B5EF4-FFF2-40B4-BE49-F238E27FC236}">
                <a16:creationId xmlns:a16="http://schemas.microsoft.com/office/drawing/2014/main" id="{4DAE45D1-0AF2-5A5D-8E58-F5638E6CFA54}"/>
              </a:ext>
            </a:extLst>
          </p:cNvPr>
          <p:cNvGraphicFramePr>
            <a:graphicFrameLocks noGrp="1"/>
          </p:cNvGraphicFramePr>
          <p:nvPr/>
        </p:nvGraphicFramePr>
        <p:xfrm>
          <a:off x="620351" y="5031447"/>
          <a:ext cx="5611097" cy="700636"/>
        </p:xfrm>
        <a:graphic>
          <a:graphicData uri="http://schemas.openxmlformats.org/drawingml/2006/table">
            <a:tbl>
              <a:tblPr>
                <a:tableStyleId>{5C22544A-7EE6-4342-B048-85BDC9FD1C3A}</a:tableStyleId>
              </a:tblPr>
              <a:tblGrid>
                <a:gridCol w="2602633">
                  <a:extLst>
                    <a:ext uri="{9D8B030D-6E8A-4147-A177-3AD203B41FA5}">
                      <a16:colId xmlns:a16="http://schemas.microsoft.com/office/drawing/2014/main" val="3226250272"/>
                    </a:ext>
                  </a:extLst>
                </a:gridCol>
                <a:gridCol w="1923431">
                  <a:extLst>
                    <a:ext uri="{9D8B030D-6E8A-4147-A177-3AD203B41FA5}">
                      <a16:colId xmlns:a16="http://schemas.microsoft.com/office/drawing/2014/main" val="3621020567"/>
                    </a:ext>
                  </a:extLst>
                </a:gridCol>
                <a:gridCol w="1085033">
                  <a:extLst>
                    <a:ext uri="{9D8B030D-6E8A-4147-A177-3AD203B41FA5}">
                      <a16:colId xmlns:a16="http://schemas.microsoft.com/office/drawing/2014/main" val="3187649944"/>
                    </a:ext>
                  </a:extLst>
                </a:gridCol>
              </a:tblGrid>
              <a:tr h="216742">
                <a:tc>
                  <a:txBody>
                    <a:bodyPr/>
                    <a:lstStyle/>
                    <a:p>
                      <a:pPr algn="ctr" fontAlgn="ctr"/>
                      <a:r>
                        <a:rPr lang="ja-JP" altLang="en-US" sz="1050" b="1" u="none" strike="noStrike">
                          <a:solidFill>
                            <a:schemeClr val="bg1"/>
                          </a:solidFill>
                          <a:effectLst/>
                          <a:latin typeface="+mn-ea"/>
                          <a:ea typeface="+mn-ea"/>
                        </a:rPr>
                        <a:t>課題</a:t>
                      </a:r>
                      <a:endParaRPr lang="en-US" altLang="ja-JP" sz="1050" b="1" u="none" strike="noStrike">
                        <a:solidFill>
                          <a:schemeClr val="bg1"/>
                        </a:solidFill>
                        <a:effectLst/>
                        <a:latin typeface="+mn-ea"/>
                        <a:ea typeface="+mn-ea"/>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1050" b="1" u="none" strike="noStrike">
                          <a:solidFill>
                            <a:schemeClr val="bg1"/>
                          </a:solidFill>
                          <a:effectLst/>
                          <a:latin typeface="+mn-ea"/>
                          <a:ea typeface="+mn-ea"/>
                        </a:rPr>
                        <a:t>リスク</a:t>
                      </a:r>
                      <a:endParaRPr lang="zh-TW" altLang="en-US" sz="1050" b="1" i="0" u="none" strike="noStrike">
                        <a:solidFill>
                          <a:schemeClr val="bg1"/>
                        </a:solidFill>
                        <a:effectLst/>
                        <a:latin typeface="+mn-ea"/>
                        <a:ea typeface="+mn-ea"/>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1050" b="1" u="none" strike="noStrike">
                          <a:solidFill>
                            <a:schemeClr val="bg1"/>
                          </a:solidFill>
                          <a:effectLst/>
                          <a:latin typeface="+mn-ea"/>
                          <a:ea typeface="+mn-ea"/>
                        </a:rPr>
                        <a:t>機会</a:t>
                      </a:r>
                      <a:endParaRPr lang="ja-JP" altLang="en-US" sz="1050" b="1" i="0" u="none" strike="noStrike">
                        <a:solidFill>
                          <a:schemeClr val="bg1"/>
                        </a:solidFill>
                        <a:effectLst/>
                        <a:latin typeface="+mn-ea"/>
                        <a:ea typeface="+mn-ea"/>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271093227"/>
                  </a:ext>
                </a:extLst>
              </a:tr>
              <a:tr h="483894">
                <a:tc>
                  <a:txBody>
                    <a:bodyPr/>
                    <a:lstStyle/>
                    <a:p>
                      <a:pPr algn="ctr" fontAlgn="ctr"/>
                      <a:r>
                        <a:rPr lang="ja-JP" altLang="en-US" sz="1000" b="0" i="0" u="none" strike="noStrike">
                          <a:solidFill>
                            <a:srgbClr val="000000"/>
                          </a:solidFill>
                          <a:effectLst/>
                          <a:latin typeface="+mn-ea"/>
                          <a:ea typeface="+mn-ea"/>
                        </a:rPr>
                        <a:t>個人情報、機密情報の保護（ウイルス感染、情報漏えい、新たな脅威への対応）</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000" b="0" i="0" u="none" strike="noStrike">
                          <a:solidFill>
                            <a:srgbClr val="000000"/>
                          </a:solidFill>
                          <a:effectLst/>
                          <a:latin typeface="+mn-ea"/>
                          <a:ea typeface="+mn-ea"/>
                        </a:rPr>
                        <a:t>情報セキュリティ事故の発生</a:t>
                      </a:r>
                      <a:endParaRPr lang="en-US" altLang="ja-JP" sz="1000" b="0" i="0" u="none" strike="noStrike">
                        <a:solidFill>
                          <a:srgbClr val="000000"/>
                        </a:solidFill>
                        <a:effectLst/>
                        <a:latin typeface="+mn-ea"/>
                        <a:ea typeface="+mn-ea"/>
                      </a:endParaRPr>
                    </a:p>
                    <a:p>
                      <a:pPr algn="ctr" fontAlgn="ctr"/>
                      <a:r>
                        <a:rPr lang="ja-JP" altLang="en-US" sz="1000" b="0" i="0" u="none" strike="noStrike">
                          <a:solidFill>
                            <a:srgbClr val="000000"/>
                          </a:solidFill>
                          <a:effectLst/>
                          <a:latin typeface="+mn-ea"/>
                          <a:ea typeface="+mn-ea"/>
                        </a:rPr>
                        <a:t>→信用低下</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000" b="0" i="0" u="none" strike="noStrike">
                          <a:solidFill>
                            <a:srgbClr val="000000"/>
                          </a:solidFill>
                          <a:effectLst/>
                          <a:latin typeface="+mn-ea"/>
                          <a:ea typeface="+mn-ea"/>
                        </a:rPr>
                        <a:t>情報の活用</a:t>
                      </a:r>
                      <a:endParaRPr lang="zh-TW" altLang="en-US" sz="1000" b="0" i="0" u="none" strike="noStrike">
                        <a:solidFill>
                          <a:srgbClr val="000000"/>
                        </a:solidFill>
                        <a:effectLst/>
                        <a:latin typeface="+mn-ea"/>
                        <a:ea typeface="+mn-ea"/>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3722137"/>
                  </a:ext>
                </a:extLst>
              </a:tr>
            </a:tbl>
          </a:graphicData>
        </a:graphic>
      </p:graphicFrame>
      <p:sp>
        <p:nvSpPr>
          <p:cNvPr id="12" name="テキスト プレースホルダー 4">
            <a:extLst>
              <a:ext uri="{FF2B5EF4-FFF2-40B4-BE49-F238E27FC236}">
                <a16:creationId xmlns:a16="http://schemas.microsoft.com/office/drawing/2014/main" id="{A4EDACEE-A22A-C991-472E-9DA00DCBB085}"/>
              </a:ext>
            </a:extLst>
          </p:cNvPr>
          <p:cNvSpPr txBox="1">
            <a:spLocks/>
          </p:cNvSpPr>
          <p:nvPr/>
        </p:nvSpPr>
        <p:spPr>
          <a:xfrm>
            <a:off x="619048" y="5889189"/>
            <a:ext cx="5612400" cy="215398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内部の課題</a:t>
            </a:r>
            <a:b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組織の内部に原因が存在する課題は、以下の情報をヒントに決定することができます。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統治、組織体制、役割およびアカウンタビリティ</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方針、目的およびこれらを達成するために策定された戦略</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資源および知識として見た場合の能力（たとえば、資本、時間、人員、プロセス、システムおよび技術）</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情報システム、情報の流れおよび意思決定プロセス（公式および非公式の双方を含む。）</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内部ステークホルダーとの関係並びに内部ステークホルダーの認知および価値観</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組織文化</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組織が採択した規格、指針およびモデル</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契約関係の形態および範囲</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3" name="テキスト プレースホルダー 4">
            <a:extLst>
              <a:ext uri="{FF2B5EF4-FFF2-40B4-BE49-F238E27FC236}">
                <a16:creationId xmlns:a16="http://schemas.microsoft.com/office/drawing/2014/main" id="{74BFAEE3-D4C0-6D36-3FFB-70BB5E7E994A}"/>
              </a:ext>
            </a:extLst>
          </p:cNvPr>
          <p:cNvSpPr txBox="1">
            <a:spLocks/>
          </p:cNvSpPr>
          <p:nvPr/>
        </p:nvSpPr>
        <p:spPr>
          <a:xfrm>
            <a:off x="619048" y="3580860"/>
            <a:ext cx="5612400" cy="1041428"/>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ボックス 7">
            <a:extLst>
              <a:ext uri="{FF2B5EF4-FFF2-40B4-BE49-F238E27FC236}">
                <a16:creationId xmlns:a16="http://schemas.microsoft.com/office/drawing/2014/main" id="{0CE27EF1-597F-A791-3858-C018BDA023FF}"/>
              </a:ext>
            </a:extLst>
          </p:cNvPr>
          <p:cNvSpPr txBox="1"/>
          <p:nvPr/>
        </p:nvSpPr>
        <p:spPr>
          <a:xfrm>
            <a:off x="619048" y="2304000"/>
            <a:ext cx="5612400" cy="415498"/>
          </a:xfrm>
          <a:prstGeom prst="rect">
            <a:avLst/>
          </a:prstGeom>
          <a:noFill/>
          <a:ln>
            <a:solidFill>
              <a:schemeClr val="tx1"/>
            </a:solid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作成するドキュメント</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外部および内部の課題</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1" name="表 10">
            <a:extLst>
              <a:ext uri="{FF2B5EF4-FFF2-40B4-BE49-F238E27FC236}">
                <a16:creationId xmlns:a16="http://schemas.microsoft.com/office/drawing/2014/main" id="{7166AEC1-2079-47F2-C23B-8BCBC11E1166}"/>
              </a:ext>
            </a:extLst>
          </p:cNvPr>
          <p:cNvGraphicFramePr>
            <a:graphicFrameLocks noGrp="1"/>
          </p:cNvGraphicFramePr>
          <p:nvPr/>
        </p:nvGraphicFramePr>
        <p:xfrm>
          <a:off x="623452" y="8138331"/>
          <a:ext cx="5611097" cy="1252935"/>
        </p:xfrm>
        <a:graphic>
          <a:graphicData uri="http://schemas.openxmlformats.org/drawingml/2006/table">
            <a:tbl>
              <a:tblPr>
                <a:tableStyleId>{5C22544A-7EE6-4342-B048-85BDC9FD1C3A}</a:tableStyleId>
              </a:tblPr>
              <a:tblGrid>
                <a:gridCol w="2205473">
                  <a:extLst>
                    <a:ext uri="{9D8B030D-6E8A-4147-A177-3AD203B41FA5}">
                      <a16:colId xmlns:a16="http://schemas.microsoft.com/office/drawing/2014/main" val="3226250272"/>
                    </a:ext>
                  </a:extLst>
                </a:gridCol>
                <a:gridCol w="2200275">
                  <a:extLst>
                    <a:ext uri="{9D8B030D-6E8A-4147-A177-3AD203B41FA5}">
                      <a16:colId xmlns:a16="http://schemas.microsoft.com/office/drawing/2014/main" val="3621020567"/>
                    </a:ext>
                  </a:extLst>
                </a:gridCol>
                <a:gridCol w="1205349">
                  <a:extLst>
                    <a:ext uri="{9D8B030D-6E8A-4147-A177-3AD203B41FA5}">
                      <a16:colId xmlns:a16="http://schemas.microsoft.com/office/drawing/2014/main" val="3187649944"/>
                    </a:ext>
                  </a:extLst>
                </a:gridCol>
              </a:tblGrid>
              <a:tr h="248400">
                <a:tc>
                  <a:txBody>
                    <a:bodyPr/>
                    <a:lstStyle/>
                    <a:p>
                      <a:pPr algn="ctr" fontAlgn="ctr"/>
                      <a:r>
                        <a:rPr lang="ja-JP" altLang="en-US" sz="1050" b="1" u="none" strike="noStrike">
                          <a:solidFill>
                            <a:schemeClr val="bg1"/>
                          </a:solidFill>
                          <a:effectLst/>
                          <a:latin typeface="+mn-ea"/>
                          <a:ea typeface="+mn-ea"/>
                        </a:rPr>
                        <a:t>課題</a:t>
                      </a:r>
                      <a:endParaRPr lang="en-US" altLang="ja-JP" sz="1050" b="1" u="none" strike="noStrike">
                        <a:solidFill>
                          <a:schemeClr val="bg1"/>
                        </a:solidFill>
                        <a:effectLst/>
                        <a:latin typeface="+mn-ea"/>
                        <a:ea typeface="+mn-ea"/>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1050" b="1" u="none" strike="noStrike">
                          <a:solidFill>
                            <a:schemeClr val="bg1"/>
                          </a:solidFill>
                          <a:effectLst/>
                          <a:latin typeface="+mn-ea"/>
                          <a:ea typeface="+mn-ea"/>
                        </a:rPr>
                        <a:t>リスク</a:t>
                      </a:r>
                      <a:endParaRPr lang="zh-TW" altLang="en-US" sz="1050" b="1" i="0" u="none" strike="noStrike">
                        <a:solidFill>
                          <a:schemeClr val="bg1"/>
                        </a:solidFill>
                        <a:effectLst/>
                        <a:latin typeface="+mn-ea"/>
                        <a:ea typeface="+mn-ea"/>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1050" b="1" u="none" strike="noStrike">
                          <a:solidFill>
                            <a:schemeClr val="bg1"/>
                          </a:solidFill>
                          <a:effectLst/>
                          <a:latin typeface="+mn-ea"/>
                          <a:ea typeface="+mn-ea"/>
                        </a:rPr>
                        <a:t>機会</a:t>
                      </a:r>
                      <a:endParaRPr lang="ja-JP" altLang="en-US" sz="1050" b="1" i="0" u="none" strike="noStrike">
                        <a:solidFill>
                          <a:schemeClr val="bg1"/>
                        </a:solidFill>
                        <a:effectLst/>
                        <a:latin typeface="+mn-ea"/>
                        <a:ea typeface="+mn-ea"/>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271093227"/>
                  </a:ext>
                </a:extLst>
              </a:tr>
              <a:tr h="334845">
                <a:tc>
                  <a:txBody>
                    <a:bodyPr/>
                    <a:lstStyle/>
                    <a:p>
                      <a:pPr algn="ctr" fontAlgn="ctr"/>
                      <a:r>
                        <a:rPr lang="en-US" altLang="ja-JP" sz="1000" b="0" i="0" u="none" strike="noStrike">
                          <a:solidFill>
                            <a:srgbClr val="000000"/>
                          </a:solidFill>
                          <a:effectLst/>
                          <a:latin typeface="+mn-ea"/>
                          <a:ea typeface="+mn-ea"/>
                        </a:rPr>
                        <a:t>ISMS</a:t>
                      </a:r>
                      <a:r>
                        <a:rPr lang="ja-JP" altLang="en-US" sz="1000" b="0" i="0" u="none" strike="noStrike">
                          <a:solidFill>
                            <a:srgbClr val="000000"/>
                          </a:solidFill>
                          <a:effectLst/>
                          <a:latin typeface="+mn-ea"/>
                          <a:ea typeface="+mn-ea"/>
                        </a:rPr>
                        <a:t>に関する理解の促進</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000" b="0" i="0" u="none" strike="noStrike">
                          <a:solidFill>
                            <a:srgbClr val="000000"/>
                          </a:solidFill>
                          <a:effectLst/>
                          <a:latin typeface="+mn-ea"/>
                          <a:ea typeface="+mn-ea"/>
                        </a:rPr>
                        <a:t>理解不足による情報セキュリティ事故</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000" b="0" i="0" u="none" strike="noStrike">
                          <a:solidFill>
                            <a:srgbClr val="000000"/>
                          </a:solidFill>
                          <a:effectLst/>
                          <a:latin typeface="+mn-ea"/>
                          <a:ea typeface="+mn-ea"/>
                        </a:rPr>
                        <a:t>体勢強化</a:t>
                      </a:r>
                      <a:endParaRPr lang="zh-TW" altLang="en-US" sz="1000" b="0" i="0" u="none" strike="noStrike">
                        <a:solidFill>
                          <a:srgbClr val="000000"/>
                        </a:solidFill>
                        <a:effectLst/>
                        <a:latin typeface="+mn-ea"/>
                        <a:ea typeface="+mn-ea"/>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3722137"/>
                  </a:ext>
                </a:extLst>
              </a:tr>
              <a:tr h="334845">
                <a:tc>
                  <a:txBody>
                    <a:bodyPr/>
                    <a:lstStyle/>
                    <a:p>
                      <a:pPr algn="ctr" fontAlgn="ctr"/>
                      <a:r>
                        <a:rPr lang="ja-JP" altLang="en-US" sz="1000" b="0" i="0" u="none" strike="noStrike">
                          <a:solidFill>
                            <a:srgbClr val="000000"/>
                          </a:solidFill>
                          <a:effectLst/>
                          <a:latin typeface="+mn-ea"/>
                          <a:ea typeface="+mn-ea"/>
                        </a:rPr>
                        <a:t>情報</a:t>
                      </a:r>
                      <a:r>
                        <a:rPr lang="en-US" altLang="ja-JP" sz="1000" b="0" i="0" u="none" strike="noStrike">
                          <a:solidFill>
                            <a:srgbClr val="000000"/>
                          </a:solidFill>
                          <a:effectLst/>
                          <a:latin typeface="+mn-ea"/>
                          <a:ea typeface="+mn-ea"/>
                        </a:rPr>
                        <a:t>(</a:t>
                      </a:r>
                      <a:r>
                        <a:rPr lang="ja-JP" altLang="en-US" sz="1000" b="0" i="0" u="none" strike="noStrike">
                          <a:solidFill>
                            <a:srgbClr val="000000"/>
                          </a:solidFill>
                          <a:effectLst/>
                          <a:latin typeface="+mn-ea"/>
                          <a:ea typeface="+mn-ea"/>
                        </a:rPr>
                        <a:t>紙、電子データ</a:t>
                      </a:r>
                      <a:r>
                        <a:rPr lang="en-US" altLang="ja-JP" sz="1000" b="0" i="0" u="none" strike="noStrike">
                          <a:solidFill>
                            <a:srgbClr val="000000"/>
                          </a:solidFill>
                          <a:effectLst/>
                          <a:latin typeface="+mn-ea"/>
                          <a:ea typeface="+mn-ea"/>
                        </a:rPr>
                        <a:t>)</a:t>
                      </a:r>
                      <a:r>
                        <a:rPr lang="ja-JP" altLang="en-US" sz="1000" b="0" i="0" u="none" strike="noStrike">
                          <a:solidFill>
                            <a:srgbClr val="000000"/>
                          </a:solidFill>
                          <a:effectLst/>
                          <a:latin typeface="+mn-ea"/>
                          <a:ea typeface="+mn-ea"/>
                        </a:rPr>
                        <a:t>の適切な取扱い</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000" b="0" i="0" u="none" strike="noStrike">
                          <a:solidFill>
                            <a:srgbClr val="000000"/>
                          </a:solidFill>
                          <a:effectLst/>
                          <a:latin typeface="+mn-ea"/>
                          <a:ea typeface="+mn-ea"/>
                        </a:rPr>
                        <a:t>紛失、訪問先などで置忘れ</a:t>
                      </a:r>
                      <a:endParaRPr lang="en-US" altLang="ja-JP" sz="1000" b="0" i="0" u="none" strike="noStrike">
                        <a:solidFill>
                          <a:srgbClr val="000000"/>
                        </a:solidFill>
                        <a:effectLst/>
                        <a:latin typeface="+mn-ea"/>
                        <a:ea typeface="+mn-ea"/>
                      </a:endParaRPr>
                    </a:p>
                    <a:p>
                      <a:pPr algn="ctr" fontAlgn="ctr"/>
                      <a:r>
                        <a:rPr lang="ja-JP" altLang="en-US" sz="1000" b="0" i="0" u="none" strike="noStrike">
                          <a:solidFill>
                            <a:srgbClr val="000000"/>
                          </a:solidFill>
                          <a:effectLst/>
                          <a:latin typeface="+mn-ea"/>
                          <a:ea typeface="+mn-ea"/>
                        </a:rPr>
                        <a:t>→信頼喪失</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1000" b="0" i="0" u="none" strike="noStrike">
                          <a:solidFill>
                            <a:srgbClr val="000000"/>
                          </a:solidFill>
                          <a:effectLst/>
                          <a:latin typeface="+mn-ea"/>
                          <a:ea typeface="+mn-ea"/>
                        </a:rPr>
                        <a:t>信頼向上</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03689380"/>
                  </a:ext>
                </a:extLst>
              </a:tr>
              <a:tr h="334845">
                <a:tc>
                  <a:txBody>
                    <a:bodyPr/>
                    <a:lstStyle/>
                    <a:p>
                      <a:pPr algn="ctr" fontAlgn="ctr"/>
                      <a:r>
                        <a:rPr lang="ja-JP" altLang="en-US" sz="1000" b="0" i="0" u="none" strike="noStrike">
                          <a:solidFill>
                            <a:srgbClr val="000000"/>
                          </a:solidFill>
                          <a:effectLst/>
                          <a:latin typeface="+mn-ea"/>
                          <a:ea typeface="+mn-ea"/>
                        </a:rPr>
                        <a:t>ノウハウ、お客様より預かる機密情報などの保護</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000" b="0" i="0" u="none" strike="noStrike">
                          <a:solidFill>
                            <a:srgbClr val="000000"/>
                          </a:solidFill>
                          <a:effectLst/>
                          <a:latin typeface="+mn-ea"/>
                          <a:ea typeface="+mn-ea"/>
                        </a:rPr>
                        <a:t>機密情報の漏えい、ノウハウの流出</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000" b="0" i="0" u="none" strike="noStrike">
                          <a:solidFill>
                            <a:srgbClr val="000000"/>
                          </a:solidFill>
                          <a:effectLst/>
                          <a:latin typeface="+mn-ea"/>
                          <a:ea typeface="+mn-ea"/>
                        </a:rPr>
                        <a:t>ビジネス機会の拡大</a:t>
                      </a:r>
                      <a:endParaRPr lang="zh-TW" altLang="en-US" sz="1000" b="0" i="0" u="none" strike="noStrike">
                        <a:solidFill>
                          <a:srgbClr val="000000"/>
                        </a:solidFill>
                        <a:effectLst/>
                        <a:latin typeface="+mn-ea"/>
                        <a:ea typeface="+mn-ea"/>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49146200"/>
                  </a:ext>
                </a:extLst>
              </a:tr>
            </a:tbl>
          </a:graphicData>
        </a:graphic>
      </p:graphicFrame>
      <p:sp>
        <p:nvSpPr>
          <p:cNvPr id="14" name="テキスト プレースホルダー 4">
            <a:extLst>
              <a:ext uri="{FF2B5EF4-FFF2-40B4-BE49-F238E27FC236}">
                <a16:creationId xmlns:a16="http://schemas.microsoft.com/office/drawing/2014/main" id="{228B36B6-02DE-0277-16F6-35BAF34981CA}"/>
              </a:ext>
            </a:extLst>
          </p:cNvPr>
          <p:cNvSpPr txBox="1">
            <a:spLocks/>
          </p:cNvSpPr>
          <p:nvPr/>
        </p:nvSpPr>
        <p:spPr>
          <a:xfrm>
            <a:off x="619048" y="4698476"/>
            <a:ext cx="5612400" cy="235111"/>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endParaRPr kumimoji="1" lang="en-US" altLang="ja-JP" sz="11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テキスト プレースホルダー 4">
            <a:extLst>
              <a:ext uri="{FF2B5EF4-FFF2-40B4-BE49-F238E27FC236}">
                <a16:creationId xmlns:a16="http://schemas.microsoft.com/office/drawing/2014/main" id="{0D51714D-3747-C1B9-775C-A56C386CFC96}"/>
              </a:ext>
            </a:extLst>
          </p:cNvPr>
          <p:cNvSpPr txBox="1">
            <a:spLocks/>
          </p:cNvSpPr>
          <p:nvPr/>
        </p:nvSpPr>
        <p:spPr>
          <a:xfrm>
            <a:off x="619048" y="8019555"/>
            <a:ext cx="5612400" cy="235111"/>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endParaRPr kumimoji="1" lang="en-US" altLang="ja-JP" sz="11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テキスト プレースホルダー 2">
            <a:extLst>
              <a:ext uri="{FF2B5EF4-FFF2-40B4-BE49-F238E27FC236}">
                <a16:creationId xmlns:a16="http://schemas.microsoft.com/office/drawing/2014/main" id="{0EA8B96F-F0C8-562B-8505-121AFDEAA140}"/>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13-2-2.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4.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組織の状況</a:t>
            </a:r>
          </a:p>
        </p:txBody>
      </p:sp>
      <p:sp>
        <p:nvSpPr>
          <p:cNvPr id="7" name="テキスト プレースホルダー 4">
            <a:extLst>
              <a:ext uri="{FF2B5EF4-FFF2-40B4-BE49-F238E27FC236}">
                <a16:creationId xmlns:a16="http://schemas.microsoft.com/office/drawing/2014/main" id="{4361E033-07BB-A22F-0A54-ED33BD628351}"/>
              </a:ext>
            </a:extLst>
          </p:cNvPr>
          <p:cNvSpPr txBox="1">
            <a:spLocks/>
          </p:cNvSpPr>
          <p:nvPr/>
        </p:nvSpPr>
        <p:spPr>
          <a:xfrm>
            <a:off x="612847" y="4809774"/>
            <a:ext cx="5618601" cy="235111"/>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（例）</a:t>
            </a:r>
            <a:endParaRPr kumimoji="1" lang="en-US" altLang="ja-JP" sz="11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5" name="テキスト プレースホルダー 4">
            <a:extLst>
              <a:ext uri="{FF2B5EF4-FFF2-40B4-BE49-F238E27FC236}">
                <a16:creationId xmlns:a16="http://schemas.microsoft.com/office/drawing/2014/main" id="{4EA65458-625F-0F3B-53EE-0FF3E3CED8B9}"/>
              </a:ext>
            </a:extLst>
          </p:cNvPr>
          <p:cNvSpPr txBox="1">
            <a:spLocks/>
          </p:cNvSpPr>
          <p:nvPr/>
        </p:nvSpPr>
        <p:spPr>
          <a:xfrm>
            <a:off x="612846" y="7913953"/>
            <a:ext cx="5618601" cy="235111"/>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（例）</a:t>
            </a:r>
            <a:endParaRPr kumimoji="1" lang="en-US" altLang="ja-JP" sz="11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プレースホルダー 2">
            <a:extLst>
              <a:ext uri="{FF2B5EF4-FFF2-40B4-BE49-F238E27FC236}">
                <a16:creationId xmlns:a16="http://schemas.microsoft.com/office/drawing/2014/main" id="{D5BEAE24-0FCC-F9BE-8E3F-41513AC54434}"/>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2709905053"/>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CCC172F3-C6A1-7892-BFE4-240857A0B931}"/>
              </a:ext>
            </a:extLst>
          </p:cNvPr>
          <p:cNvSpPr>
            <a:spLocks noGrp="1"/>
          </p:cNvSpPr>
          <p:nvPr>
            <p:ph type="body" sz="quarter" idx="16"/>
          </p:nvPr>
        </p:nvSpPr>
        <p:spPr>
          <a:xfrm>
            <a:off x="622800" y="2001600"/>
            <a:ext cx="5612400" cy="381000"/>
          </a:xfrm>
        </p:spPr>
        <p:txBody>
          <a:bodyPr/>
          <a:lstStyle/>
          <a:p>
            <a:r>
              <a:rPr kumimoji="1" lang="en-US" altLang="ja-JP"/>
              <a:t>4.2 </a:t>
            </a:r>
            <a:r>
              <a:rPr kumimoji="1" lang="ja-JP" altLang="en-US"/>
              <a:t>利害関係者のニーズ</a:t>
            </a:r>
            <a:r>
              <a:rPr lang="ja-JP" altLang="en-US"/>
              <a:t>及</a:t>
            </a:r>
            <a:r>
              <a:rPr kumimoji="1" lang="ja-JP" altLang="en-US"/>
              <a:t>び期待の理解</a:t>
            </a:r>
          </a:p>
        </p:txBody>
      </p:sp>
      <p:sp>
        <p:nvSpPr>
          <p:cNvPr id="5" name="スライド番号プレースホルダー 4">
            <a:extLst>
              <a:ext uri="{FF2B5EF4-FFF2-40B4-BE49-F238E27FC236}">
                <a16:creationId xmlns:a16="http://schemas.microsoft.com/office/drawing/2014/main" id="{39A360E0-13B1-D640-2118-0E535C1A80F7}"/>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 name="テキスト プレースホルダー 4">
            <a:extLst>
              <a:ext uri="{FF2B5EF4-FFF2-40B4-BE49-F238E27FC236}">
                <a16:creationId xmlns:a16="http://schemas.microsoft.com/office/drawing/2014/main" id="{75F25C6E-5663-75B6-ECF6-DA7F7B96FFD1}"/>
              </a:ext>
            </a:extLst>
          </p:cNvPr>
          <p:cNvSpPr txBox="1">
            <a:spLocks/>
          </p:cNvSpPr>
          <p:nvPr/>
        </p:nvSpPr>
        <p:spPr>
          <a:xfrm>
            <a:off x="619048" y="2736422"/>
            <a:ext cx="5612400" cy="1262178"/>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利害関係者のニーズ及び期待の理解」では、組織の利害関係者と、その利害関係者が要求する情報セキュリティに関する要求事項を明確化することが求められます。利害関係者には、顧客や従業員、取引先など、さまざまな個人や組織が含まれます。利害関係者に該当する範囲は広いため、組織が管理できる範囲で利害関係者からの要求事項を特定します。また、どの程度のセキュリティレベルで対策するのか、利害関係者とそのニーズから水準を設定することにな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0" name="表 9">
            <a:extLst>
              <a:ext uri="{FF2B5EF4-FFF2-40B4-BE49-F238E27FC236}">
                <a16:creationId xmlns:a16="http://schemas.microsoft.com/office/drawing/2014/main" id="{760CCF36-0172-5E4B-DBDE-1A59B10BDAAC}"/>
              </a:ext>
            </a:extLst>
          </p:cNvPr>
          <p:cNvGraphicFramePr>
            <a:graphicFrameLocks noGrp="1"/>
          </p:cNvGraphicFramePr>
          <p:nvPr/>
        </p:nvGraphicFramePr>
        <p:xfrm>
          <a:off x="623452" y="4095123"/>
          <a:ext cx="5611097" cy="3908447"/>
        </p:xfrm>
        <a:graphic>
          <a:graphicData uri="http://schemas.openxmlformats.org/drawingml/2006/table">
            <a:tbl>
              <a:tblPr>
                <a:tableStyleId>{5C22544A-7EE6-4342-B048-85BDC9FD1C3A}</a:tableStyleId>
              </a:tblPr>
              <a:tblGrid>
                <a:gridCol w="650544">
                  <a:extLst>
                    <a:ext uri="{9D8B030D-6E8A-4147-A177-3AD203B41FA5}">
                      <a16:colId xmlns:a16="http://schemas.microsoft.com/office/drawing/2014/main" val="3226250272"/>
                    </a:ext>
                  </a:extLst>
                </a:gridCol>
                <a:gridCol w="1777429">
                  <a:extLst>
                    <a:ext uri="{9D8B030D-6E8A-4147-A177-3AD203B41FA5}">
                      <a16:colId xmlns:a16="http://schemas.microsoft.com/office/drawing/2014/main" val="572852615"/>
                    </a:ext>
                  </a:extLst>
                </a:gridCol>
                <a:gridCol w="1591562">
                  <a:extLst>
                    <a:ext uri="{9D8B030D-6E8A-4147-A177-3AD203B41FA5}">
                      <a16:colId xmlns:a16="http://schemas.microsoft.com/office/drawing/2014/main" val="3621020567"/>
                    </a:ext>
                  </a:extLst>
                </a:gridCol>
                <a:gridCol w="1591562">
                  <a:extLst>
                    <a:ext uri="{9D8B030D-6E8A-4147-A177-3AD203B41FA5}">
                      <a16:colId xmlns:a16="http://schemas.microsoft.com/office/drawing/2014/main" val="3187649944"/>
                    </a:ext>
                  </a:extLst>
                </a:gridCol>
              </a:tblGrid>
              <a:tr h="462907">
                <a:tc>
                  <a:txBody>
                    <a:bodyPr/>
                    <a:lstStyle/>
                    <a:p>
                      <a:pPr algn="ctr" fontAlgn="ctr"/>
                      <a:r>
                        <a:rPr lang="ja-JP" altLang="en-US" sz="800" b="1" u="none" strike="noStrike">
                          <a:solidFill>
                            <a:schemeClr val="bg1"/>
                          </a:solidFill>
                          <a:effectLst/>
                          <a:latin typeface="+mn-ea"/>
                          <a:ea typeface="+mn-ea"/>
                        </a:rPr>
                        <a:t>利害関係者</a:t>
                      </a:r>
                      <a:endParaRPr lang="en-US" altLang="ja-JP" sz="800" b="1" u="none" strike="noStrike">
                        <a:solidFill>
                          <a:schemeClr val="bg1"/>
                        </a:solidFill>
                        <a:effectLst/>
                        <a:latin typeface="+mn-ea"/>
                        <a:ea typeface="+mn-ea"/>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800" b="1" u="none" strike="noStrike">
                          <a:solidFill>
                            <a:schemeClr val="bg1"/>
                          </a:solidFill>
                          <a:effectLst/>
                          <a:latin typeface="+mn-ea"/>
                          <a:ea typeface="+mn-ea"/>
                        </a:rPr>
                        <a:t>情報セキュリティに関する要求事項</a:t>
                      </a:r>
                      <a:endParaRPr lang="en-US" altLang="ja-JP" sz="800" b="1" u="none" strike="noStrike">
                        <a:solidFill>
                          <a:schemeClr val="bg1"/>
                        </a:solidFill>
                        <a:effectLst/>
                        <a:latin typeface="+mn-ea"/>
                        <a:ea typeface="+mn-ea"/>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800" b="1" u="none" strike="noStrike">
                          <a:solidFill>
                            <a:schemeClr val="bg1"/>
                          </a:solidFill>
                          <a:effectLst/>
                          <a:latin typeface="+mn-ea"/>
                          <a:ea typeface="+mn-ea"/>
                        </a:rPr>
                        <a:t>リスク</a:t>
                      </a:r>
                      <a:endParaRPr lang="zh-TW" altLang="en-US" sz="800" b="1" i="0" u="none" strike="noStrike">
                        <a:solidFill>
                          <a:schemeClr val="bg1"/>
                        </a:solidFill>
                        <a:effectLst/>
                        <a:latin typeface="+mn-ea"/>
                        <a:ea typeface="+mn-ea"/>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800" b="1" u="none" strike="noStrike">
                          <a:solidFill>
                            <a:schemeClr val="bg1"/>
                          </a:solidFill>
                          <a:effectLst/>
                          <a:latin typeface="+mn-ea"/>
                          <a:ea typeface="+mn-ea"/>
                        </a:rPr>
                        <a:t>機会</a:t>
                      </a:r>
                      <a:endParaRPr lang="ja-JP" altLang="en-US" sz="800" b="1" i="0" u="none" strike="noStrike">
                        <a:solidFill>
                          <a:schemeClr val="bg1"/>
                        </a:solidFill>
                        <a:effectLst/>
                        <a:latin typeface="+mn-ea"/>
                        <a:ea typeface="+mn-ea"/>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271093227"/>
                  </a:ext>
                </a:extLst>
              </a:tr>
              <a:tr h="492220">
                <a:tc rowSpan="2">
                  <a:txBody>
                    <a:bodyPr/>
                    <a:lstStyle/>
                    <a:p>
                      <a:pPr algn="ctr" fontAlgn="ctr"/>
                      <a:r>
                        <a:rPr lang="ja-JP" altLang="en-US" sz="800" b="0" i="0" u="none" strike="noStrike">
                          <a:solidFill>
                            <a:srgbClr val="000000"/>
                          </a:solidFill>
                          <a:effectLst/>
                          <a:latin typeface="+mn-ea"/>
                          <a:ea typeface="+mn-ea"/>
                        </a:rPr>
                        <a:t>取引先</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a:solidFill>
                            <a:srgbClr val="000000"/>
                          </a:solidFill>
                          <a:effectLst/>
                          <a:latin typeface="+mn-ea"/>
                          <a:ea typeface="+mn-ea"/>
                        </a:rPr>
                        <a:t>適切な情報の取扱い</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b="0" i="0" u="none" strike="noStrike">
                          <a:solidFill>
                            <a:srgbClr val="000000"/>
                          </a:solidFill>
                          <a:effectLst/>
                          <a:latin typeface="+mn-ea"/>
                          <a:ea typeface="+mn-ea"/>
                        </a:rPr>
                        <a:t>不適切な取扱いで信頼低下</a:t>
                      </a:r>
                      <a:endParaRPr lang="en-US" altLang="ja-JP" sz="800" b="0" i="0" u="none" strike="noStrike">
                        <a:solidFill>
                          <a:srgbClr val="000000"/>
                        </a:solidFill>
                        <a:effectLst/>
                        <a:latin typeface="+mn-ea"/>
                        <a:ea typeface="+mn-ea"/>
                      </a:endParaRPr>
                    </a:p>
                    <a:p>
                      <a:pPr algn="ctr" fontAlgn="ctr"/>
                      <a:r>
                        <a:rPr lang="ja-JP" altLang="en-US" sz="800" b="0" i="0" u="none" strike="noStrike">
                          <a:solidFill>
                            <a:srgbClr val="000000"/>
                          </a:solidFill>
                          <a:effectLst/>
                          <a:latin typeface="+mn-ea"/>
                          <a:ea typeface="+mn-ea"/>
                        </a:rPr>
                        <a:t>→案件減少</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b="0" i="0" u="none" strike="noStrike">
                          <a:solidFill>
                            <a:srgbClr val="000000"/>
                          </a:solidFill>
                          <a:effectLst/>
                          <a:latin typeface="+mn-ea"/>
                          <a:ea typeface="+mn-ea"/>
                        </a:rPr>
                        <a:t>適切な対応で信頼向上</a:t>
                      </a:r>
                      <a:endParaRPr lang="en-US" altLang="ja-JP" sz="800" b="0" i="0" u="none" strike="noStrike">
                        <a:solidFill>
                          <a:srgbClr val="000000"/>
                        </a:solidFill>
                        <a:effectLst/>
                        <a:latin typeface="+mn-ea"/>
                        <a:ea typeface="+mn-ea"/>
                      </a:endParaRPr>
                    </a:p>
                    <a:p>
                      <a:pPr algn="ctr" fontAlgn="ctr"/>
                      <a:r>
                        <a:rPr lang="ja-JP" altLang="en-US" sz="800" b="0" i="0" u="none" strike="noStrike">
                          <a:solidFill>
                            <a:srgbClr val="000000"/>
                          </a:solidFill>
                          <a:effectLst/>
                          <a:latin typeface="+mn-ea"/>
                          <a:ea typeface="+mn-ea"/>
                        </a:rPr>
                        <a:t>→受注の維持</a:t>
                      </a:r>
                      <a:r>
                        <a:rPr lang="en-US" altLang="ja-JP" sz="800" b="0" i="0" u="none" strike="noStrike">
                          <a:solidFill>
                            <a:srgbClr val="000000"/>
                          </a:solidFill>
                          <a:effectLst/>
                          <a:latin typeface="+mn-ea"/>
                          <a:ea typeface="+mn-ea"/>
                        </a:rPr>
                        <a:t>/</a:t>
                      </a:r>
                      <a:r>
                        <a:rPr lang="ja-JP" altLang="en-US" sz="800" b="0" i="0" u="none" strike="noStrike">
                          <a:solidFill>
                            <a:srgbClr val="000000"/>
                          </a:solidFill>
                          <a:effectLst/>
                          <a:latin typeface="+mn-ea"/>
                          <a:ea typeface="+mn-ea"/>
                        </a:rPr>
                        <a:t>増加</a:t>
                      </a:r>
                      <a:endParaRPr lang="zh-TW" altLang="en-US" sz="800" b="0" i="0" u="none" strike="noStrike">
                        <a:solidFill>
                          <a:srgbClr val="000000"/>
                        </a:solidFill>
                        <a:effectLst/>
                        <a:latin typeface="+mn-ea"/>
                        <a:ea typeface="+mn-ea"/>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3722137"/>
                  </a:ext>
                </a:extLst>
              </a:tr>
              <a:tr h="492220">
                <a:tc vMerge="1">
                  <a:txBody>
                    <a:bodyPr/>
                    <a:lstStyle/>
                    <a:p>
                      <a:pPr algn="l" fontAlgn="ctr"/>
                      <a:endParaRPr lang="ja-JP" altLang="en-US" sz="1050" b="0" i="0" u="none" strike="noStrike">
                        <a:solidFill>
                          <a:srgbClr val="000000"/>
                        </a:solidFill>
                        <a:effectLst/>
                        <a:latin typeface="+mn-lt"/>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b="0" i="0" u="none" strike="noStrike">
                          <a:solidFill>
                            <a:srgbClr val="000000"/>
                          </a:solidFill>
                          <a:effectLst/>
                          <a:latin typeface="+mn-ea"/>
                          <a:ea typeface="+mn-ea"/>
                        </a:rPr>
                        <a:t>法令遵守</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b="0" i="0" u="none" strike="noStrike">
                          <a:solidFill>
                            <a:srgbClr val="000000"/>
                          </a:solidFill>
                          <a:effectLst/>
                          <a:latin typeface="+mn-ea"/>
                          <a:ea typeface="+mn-ea"/>
                        </a:rPr>
                        <a:t>未遵守による信頼低下</a:t>
                      </a:r>
                      <a:endParaRPr lang="en-US" altLang="ja-JP" sz="800" b="0" i="0" u="none" strike="noStrike">
                        <a:solidFill>
                          <a:srgbClr val="000000"/>
                        </a:solidFill>
                        <a:effectLst/>
                        <a:latin typeface="+mn-ea"/>
                        <a:ea typeface="+mn-ea"/>
                      </a:endParaRPr>
                    </a:p>
                    <a:p>
                      <a:pPr algn="ctr" fontAlgn="ctr"/>
                      <a:r>
                        <a:rPr lang="ja-JP" altLang="en-US" sz="800" b="0" i="0" u="none" strike="noStrike">
                          <a:solidFill>
                            <a:srgbClr val="000000"/>
                          </a:solidFill>
                          <a:effectLst/>
                          <a:latin typeface="+mn-ea"/>
                          <a:ea typeface="+mn-ea"/>
                        </a:rPr>
                        <a:t>→案件減少</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b="0" i="0" u="none" strike="noStrike">
                          <a:solidFill>
                            <a:srgbClr val="000000"/>
                          </a:solidFill>
                          <a:effectLst/>
                          <a:latin typeface="+mn-ea"/>
                          <a:ea typeface="+mn-ea"/>
                        </a:rPr>
                        <a:t>遵守による信頼向上</a:t>
                      </a:r>
                      <a:endParaRPr lang="en-US" altLang="ja-JP" sz="800" b="0" i="0" u="none" strike="noStrike">
                        <a:solidFill>
                          <a:srgbClr val="000000"/>
                        </a:solidFill>
                        <a:effectLst/>
                        <a:latin typeface="+mn-ea"/>
                        <a:ea typeface="+mn-ea"/>
                      </a:endParaRPr>
                    </a:p>
                    <a:p>
                      <a:pPr algn="ctr" fontAlgn="ctr"/>
                      <a:r>
                        <a:rPr lang="ja-JP" altLang="en-US" sz="800" b="0" i="0" u="none" strike="noStrike">
                          <a:solidFill>
                            <a:srgbClr val="000000"/>
                          </a:solidFill>
                          <a:effectLst/>
                          <a:latin typeface="+mn-ea"/>
                          <a:ea typeface="+mn-ea"/>
                        </a:rPr>
                        <a:t>→受注の維持</a:t>
                      </a:r>
                      <a:r>
                        <a:rPr lang="en-US" altLang="ja-JP" sz="800" b="0" i="0" u="none" strike="noStrike">
                          <a:solidFill>
                            <a:srgbClr val="000000"/>
                          </a:solidFill>
                          <a:effectLst/>
                          <a:latin typeface="+mn-ea"/>
                          <a:ea typeface="+mn-ea"/>
                        </a:rPr>
                        <a:t>/</a:t>
                      </a:r>
                      <a:r>
                        <a:rPr lang="ja-JP" altLang="en-US" sz="800" b="0" i="0" u="none" strike="noStrike">
                          <a:solidFill>
                            <a:srgbClr val="000000"/>
                          </a:solidFill>
                          <a:effectLst/>
                          <a:latin typeface="+mn-ea"/>
                          <a:ea typeface="+mn-ea"/>
                        </a:rPr>
                        <a:t>増加</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21227618"/>
                  </a:ext>
                </a:extLst>
              </a:tr>
              <a:tr h="492220">
                <a:tc>
                  <a:txBody>
                    <a:bodyPr/>
                    <a:lstStyle/>
                    <a:p>
                      <a:pPr algn="ctr" fontAlgn="ctr"/>
                      <a:r>
                        <a:rPr lang="ja-JP" altLang="en-US" sz="800" b="0" i="0" u="none" strike="noStrike">
                          <a:solidFill>
                            <a:srgbClr val="000000"/>
                          </a:solidFill>
                          <a:effectLst/>
                          <a:latin typeface="+mn-ea"/>
                          <a:ea typeface="+mn-ea"/>
                        </a:rPr>
                        <a:t>株主</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800" u="sng" strike="noStrike" baseline="0">
                          <a:solidFill>
                            <a:schemeClr val="tx1"/>
                          </a:solidFill>
                          <a:effectLst/>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セキュリティ</a:t>
                      </a:r>
                      <a:r>
                        <a:rPr lang="ja-JP" altLang="en-US" sz="800" b="0" i="0" u="none" strike="noStrike">
                          <a:solidFill>
                            <a:srgbClr val="000000"/>
                          </a:solidFill>
                          <a:effectLst/>
                          <a:latin typeface="+mn-ea"/>
                          <a:ea typeface="+mn-ea"/>
                        </a:rPr>
                        <a:t>インシデントの未然防止</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u="sng" strike="noStrike" baseline="0">
                          <a:solidFill>
                            <a:schemeClr val="tx1"/>
                          </a:solidFill>
                          <a:effectLst/>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セキュリティ</a:t>
                      </a:r>
                      <a:r>
                        <a:rPr lang="ja-JP" altLang="en-US" sz="800" b="0" i="0" u="none" strike="noStrike">
                          <a:solidFill>
                            <a:srgbClr val="000000"/>
                          </a:solidFill>
                          <a:effectLst/>
                          <a:latin typeface="+mn-ea"/>
                          <a:ea typeface="+mn-ea"/>
                        </a:rPr>
                        <a:t>インシデントの発生</a:t>
                      </a:r>
                      <a:endParaRPr lang="en-US" altLang="ja-JP" sz="800" b="0" i="0" u="none" strike="noStrike">
                        <a:solidFill>
                          <a:srgbClr val="000000"/>
                        </a:solidFill>
                        <a:effectLst/>
                        <a:latin typeface="+mn-ea"/>
                        <a:ea typeface="+mn-ea"/>
                      </a:endParaRPr>
                    </a:p>
                    <a:p>
                      <a:pPr algn="ctr" fontAlgn="ctr"/>
                      <a:r>
                        <a:rPr lang="ja-JP" altLang="en-US" sz="800" b="0" i="0" u="none" strike="noStrike">
                          <a:solidFill>
                            <a:srgbClr val="000000"/>
                          </a:solidFill>
                          <a:effectLst/>
                          <a:latin typeface="+mn-ea"/>
                          <a:ea typeface="+mn-ea"/>
                        </a:rPr>
                        <a:t>→ブランドイメージの低下</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u="sng" strike="noStrike" baseline="0">
                          <a:solidFill>
                            <a:schemeClr val="tx1"/>
                          </a:solidFill>
                          <a:effectLst/>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セキュリティ</a:t>
                      </a:r>
                      <a:r>
                        <a:rPr lang="ja-JP" altLang="en-US" sz="800" b="0" i="0" u="none" strike="noStrike">
                          <a:solidFill>
                            <a:srgbClr val="000000"/>
                          </a:solidFill>
                          <a:effectLst/>
                          <a:latin typeface="+mn-ea"/>
                          <a:ea typeface="+mn-ea"/>
                        </a:rPr>
                        <a:t>インシデントの発生数減少</a:t>
                      </a:r>
                      <a:endParaRPr lang="en-US" altLang="ja-JP" sz="800" b="0" i="0" u="none" strike="noStrike">
                        <a:solidFill>
                          <a:srgbClr val="000000"/>
                        </a:solidFill>
                        <a:effectLst/>
                        <a:latin typeface="+mn-ea"/>
                        <a:ea typeface="+mn-ea"/>
                      </a:endParaRPr>
                    </a:p>
                    <a:p>
                      <a:pPr algn="ctr" fontAlgn="ctr"/>
                      <a:r>
                        <a:rPr lang="ja-JP" altLang="en-US" sz="800" b="0" i="0" u="none" strike="noStrike">
                          <a:solidFill>
                            <a:srgbClr val="000000"/>
                          </a:solidFill>
                          <a:effectLst/>
                          <a:latin typeface="+mn-ea"/>
                          <a:ea typeface="+mn-ea"/>
                        </a:rPr>
                        <a:t>→ブランドイメージの向上</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83991753"/>
                  </a:ext>
                </a:extLst>
              </a:tr>
              <a:tr h="492220">
                <a:tc rowSpan="3">
                  <a:txBody>
                    <a:bodyPr/>
                    <a:lstStyle/>
                    <a:p>
                      <a:pPr algn="ctr" fontAlgn="ctr"/>
                      <a:r>
                        <a:rPr lang="ja-JP" altLang="en-US" sz="800" b="0" i="0" u="none" strike="noStrike">
                          <a:solidFill>
                            <a:srgbClr val="000000"/>
                          </a:solidFill>
                          <a:effectLst/>
                          <a:latin typeface="+mn-ea"/>
                          <a:ea typeface="+mn-ea"/>
                        </a:rPr>
                        <a:t>従業者</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a:solidFill>
                            <a:srgbClr val="000000"/>
                          </a:solidFill>
                          <a:effectLst/>
                          <a:latin typeface="+mn-ea"/>
                          <a:ea typeface="+mn-ea"/>
                        </a:rPr>
                        <a:t>情報セキュリティに関する教育</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b="0" i="0" u="none" strike="noStrike">
                          <a:solidFill>
                            <a:srgbClr val="000000"/>
                          </a:solidFill>
                          <a:effectLst/>
                          <a:latin typeface="+mn-ea"/>
                          <a:ea typeface="+mn-ea"/>
                        </a:rPr>
                        <a:t>機密情報</a:t>
                      </a:r>
                      <a:r>
                        <a:rPr lang="en-US" altLang="ja-JP" sz="800" b="0" i="0" u="none" strike="noStrike">
                          <a:solidFill>
                            <a:srgbClr val="000000"/>
                          </a:solidFill>
                          <a:effectLst/>
                          <a:latin typeface="+mn-ea"/>
                          <a:ea typeface="+mn-ea"/>
                        </a:rPr>
                        <a:t>/</a:t>
                      </a:r>
                      <a:r>
                        <a:rPr lang="ja-JP" altLang="en-US" sz="800" b="0" i="0" u="none" strike="noStrike">
                          <a:solidFill>
                            <a:srgbClr val="000000"/>
                          </a:solidFill>
                          <a:effectLst/>
                          <a:latin typeface="+mn-ea"/>
                          <a:ea typeface="+mn-ea"/>
                        </a:rPr>
                        <a:t>ノウハウの流出</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b="0" i="0" u="none" strike="noStrike">
                          <a:solidFill>
                            <a:srgbClr val="000000"/>
                          </a:solidFill>
                          <a:effectLst/>
                          <a:latin typeface="+mn-ea"/>
                          <a:ea typeface="+mn-ea"/>
                        </a:rPr>
                        <a:t>組織の価値向上</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71964947"/>
                  </a:ext>
                </a:extLst>
              </a:tr>
              <a:tr h="492220">
                <a:tc vMerge="1">
                  <a:txBody>
                    <a:bodyPr/>
                    <a:lstStyle/>
                    <a:p>
                      <a:pPr algn="l" fontAlgn="ctr"/>
                      <a:endParaRPr lang="ja-JP" altLang="en-US" sz="1050" b="0" i="0" u="none" strike="noStrike">
                        <a:solidFill>
                          <a:srgbClr val="000000"/>
                        </a:solidFill>
                        <a:effectLst/>
                        <a:latin typeface="+mn-lt"/>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b="0" i="0" u="none" strike="noStrike">
                          <a:solidFill>
                            <a:srgbClr val="000000"/>
                          </a:solidFill>
                          <a:effectLst/>
                          <a:latin typeface="+mn-ea"/>
                          <a:ea typeface="+mn-ea"/>
                        </a:rPr>
                        <a:t>必要な情報へのアクセス</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b="0" i="0" u="none" strike="noStrike">
                          <a:solidFill>
                            <a:srgbClr val="000000"/>
                          </a:solidFill>
                          <a:effectLst/>
                          <a:latin typeface="+mn-ea"/>
                          <a:ea typeface="+mn-ea"/>
                        </a:rPr>
                        <a:t>機密情報</a:t>
                      </a:r>
                      <a:r>
                        <a:rPr lang="en-US" altLang="ja-JP" sz="800" b="0" i="0" u="none" strike="noStrike">
                          <a:solidFill>
                            <a:srgbClr val="000000"/>
                          </a:solidFill>
                          <a:effectLst/>
                          <a:latin typeface="+mn-ea"/>
                          <a:ea typeface="+mn-ea"/>
                        </a:rPr>
                        <a:t>/</a:t>
                      </a:r>
                      <a:r>
                        <a:rPr lang="ja-JP" altLang="en-US" sz="800" b="0" i="0" u="none" strike="noStrike">
                          <a:solidFill>
                            <a:srgbClr val="000000"/>
                          </a:solidFill>
                          <a:effectLst/>
                          <a:latin typeface="+mn-ea"/>
                          <a:ea typeface="+mn-ea"/>
                        </a:rPr>
                        <a:t>ノウハウの流出</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b="0" i="0" u="none" strike="noStrike">
                          <a:solidFill>
                            <a:srgbClr val="000000"/>
                          </a:solidFill>
                          <a:effectLst/>
                          <a:latin typeface="+mn-ea"/>
                          <a:ea typeface="+mn-ea"/>
                        </a:rPr>
                        <a:t>効果的・効率的な業務</a:t>
                      </a:r>
                      <a:endParaRPr lang="en-US" altLang="ja-JP" sz="800" b="0" i="0" u="none" strike="noStrike">
                        <a:solidFill>
                          <a:srgbClr val="000000"/>
                        </a:solidFill>
                        <a:effectLst/>
                        <a:latin typeface="+mn-ea"/>
                        <a:ea typeface="+mn-ea"/>
                      </a:endParaRPr>
                    </a:p>
                    <a:p>
                      <a:pPr algn="ctr" fontAlgn="ctr"/>
                      <a:r>
                        <a:rPr lang="ja-JP" altLang="en-US" sz="800" b="0" i="0" u="none" strike="noStrike">
                          <a:solidFill>
                            <a:srgbClr val="000000"/>
                          </a:solidFill>
                          <a:effectLst/>
                          <a:latin typeface="+mn-ea"/>
                          <a:ea typeface="+mn-ea"/>
                        </a:rPr>
                        <a:t>→競争力アップ</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20160434"/>
                  </a:ext>
                </a:extLst>
              </a:tr>
              <a:tr h="492220">
                <a:tc vMerge="1">
                  <a:txBody>
                    <a:bodyPr/>
                    <a:lstStyle/>
                    <a:p>
                      <a:pPr algn="l" fontAlgn="ctr"/>
                      <a:endParaRPr lang="ja-JP" altLang="en-US" sz="1050" b="0" i="0" u="none" strike="noStrike">
                        <a:solidFill>
                          <a:srgbClr val="000000"/>
                        </a:solidFill>
                        <a:effectLst/>
                        <a:latin typeface="+mn-lt"/>
                        <a:ea typeface="Meiryo UI" panose="020B0604030504040204" pitchFamily="50" charset="-128"/>
                      </a:endParaRP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b="0" i="0" u="none" strike="noStrike">
                          <a:solidFill>
                            <a:srgbClr val="000000"/>
                          </a:solidFill>
                          <a:effectLst/>
                          <a:latin typeface="+mn-ea"/>
                          <a:ea typeface="+mn-ea"/>
                        </a:rPr>
                        <a:t>個人情報の保護</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b="0" i="0" u="none" strike="noStrike">
                          <a:solidFill>
                            <a:srgbClr val="000000"/>
                          </a:solidFill>
                          <a:effectLst/>
                          <a:latin typeface="+mn-ea"/>
                          <a:ea typeface="+mn-ea"/>
                        </a:rPr>
                        <a:t>不適切な情報の取扱い</a:t>
                      </a:r>
                      <a:endParaRPr lang="en-US" altLang="ja-JP" sz="800" b="0" i="0" u="none" strike="noStrike">
                        <a:solidFill>
                          <a:srgbClr val="000000"/>
                        </a:solidFill>
                        <a:effectLst/>
                        <a:latin typeface="+mn-ea"/>
                        <a:ea typeface="+mn-ea"/>
                      </a:endParaRPr>
                    </a:p>
                    <a:p>
                      <a:pPr algn="ctr" fontAlgn="ctr"/>
                      <a:r>
                        <a:rPr lang="ja-JP" altLang="en-US" sz="800" b="0" i="0" u="none" strike="noStrike">
                          <a:solidFill>
                            <a:srgbClr val="000000"/>
                          </a:solidFill>
                          <a:effectLst/>
                          <a:latin typeface="+mn-ea"/>
                          <a:ea typeface="+mn-ea"/>
                        </a:rPr>
                        <a:t>→信頼低下</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b="0" i="0" u="none" strike="noStrike">
                          <a:solidFill>
                            <a:srgbClr val="000000"/>
                          </a:solidFill>
                          <a:effectLst/>
                          <a:latin typeface="+mn-ea"/>
                          <a:ea typeface="+mn-ea"/>
                        </a:rPr>
                        <a:t>従業者から信頼向上</a:t>
                      </a:r>
                      <a:endParaRPr lang="en-US" altLang="ja-JP" sz="800" b="0" i="0" u="none" strike="noStrike">
                        <a:solidFill>
                          <a:srgbClr val="000000"/>
                        </a:solidFill>
                        <a:effectLst/>
                        <a:latin typeface="+mn-ea"/>
                        <a:ea typeface="+mn-ea"/>
                      </a:endParaRPr>
                    </a:p>
                    <a:p>
                      <a:pPr algn="ctr" fontAlgn="ctr"/>
                      <a:r>
                        <a:rPr lang="ja-JP" altLang="en-US" sz="800" b="0" i="0" u="none" strike="noStrike">
                          <a:solidFill>
                            <a:srgbClr val="000000"/>
                          </a:solidFill>
                          <a:effectLst/>
                          <a:latin typeface="+mn-ea"/>
                          <a:ea typeface="+mn-ea"/>
                        </a:rPr>
                        <a:t>→人材の確保</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1383864"/>
                  </a:ext>
                </a:extLst>
              </a:tr>
              <a:tr h="492220">
                <a:tc>
                  <a:txBody>
                    <a:bodyPr/>
                    <a:lstStyle/>
                    <a:p>
                      <a:pPr algn="ctr" fontAlgn="ctr"/>
                      <a:r>
                        <a:rPr lang="ja-JP" altLang="en-US" sz="800" b="0" i="0" u="none" strike="noStrike">
                          <a:solidFill>
                            <a:srgbClr val="000000"/>
                          </a:solidFill>
                          <a:effectLst/>
                          <a:latin typeface="+mn-ea"/>
                          <a:ea typeface="+mn-ea"/>
                        </a:rPr>
                        <a:t>国・自治体</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800" b="0" i="0" u="none" strike="noStrike">
                          <a:solidFill>
                            <a:srgbClr val="000000"/>
                          </a:solidFill>
                          <a:effectLst/>
                          <a:latin typeface="+mn-ea"/>
                          <a:ea typeface="+mn-ea"/>
                        </a:rPr>
                        <a:t>法令・その他規範の遵守</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u="sng" strike="noStrike" baseline="0">
                          <a:solidFill>
                            <a:schemeClr val="tx1"/>
                          </a:solidFill>
                          <a:effectLst/>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セキュリティ</a:t>
                      </a:r>
                      <a:r>
                        <a:rPr lang="ja-JP" altLang="en-US" sz="800" b="0" i="0" u="none" strike="noStrike">
                          <a:solidFill>
                            <a:srgbClr val="000000"/>
                          </a:solidFill>
                          <a:effectLst/>
                          <a:latin typeface="+mn-ea"/>
                          <a:ea typeface="+mn-ea"/>
                        </a:rPr>
                        <a:t>インシデント発生時の不適切な対応</a:t>
                      </a:r>
                      <a:endParaRPr lang="en-US" altLang="ja-JP" sz="800" b="0" i="0" u="none" strike="noStrike">
                        <a:solidFill>
                          <a:srgbClr val="000000"/>
                        </a:solidFill>
                        <a:effectLst/>
                        <a:latin typeface="+mn-ea"/>
                        <a:ea typeface="+mn-ea"/>
                      </a:endParaRPr>
                    </a:p>
                    <a:p>
                      <a:pPr algn="ctr" fontAlgn="ctr"/>
                      <a:r>
                        <a:rPr lang="ja-JP" altLang="en-US" sz="800" b="0" i="0" u="none" strike="noStrike">
                          <a:solidFill>
                            <a:srgbClr val="000000"/>
                          </a:solidFill>
                          <a:effectLst/>
                          <a:latin typeface="+mn-ea"/>
                          <a:ea typeface="+mn-ea"/>
                        </a:rPr>
                        <a:t>→社会的信頼の低下</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800" b="0" i="0" u="none" strike="noStrike">
                          <a:solidFill>
                            <a:srgbClr val="000000"/>
                          </a:solidFill>
                          <a:effectLst/>
                          <a:latin typeface="+mn-ea"/>
                          <a:ea typeface="+mn-ea"/>
                        </a:rPr>
                        <a:t>社会的信頼の向上</a:t>
                      </a:r>
                    </a:p>
                  </a:txBody>
                  <a:tcPr marL="9226" marR="9226" marT="922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79001694"/>
                  </a:ext>
                </a:extLst>
              </a:tr>
            </a:tbl>
          </a:graphicData>
        </a:graphic>
      </p:graphicFrame>
      <p:sp>
        <p:nvSpPr>
          <p:cNvPr id="11" name="テキスト ボックス 10">
            <a:extLst>
              <a:ext uri="{FF2B5EF4-FFF2-40B4-BE49-F238E27FC236}">
                <a16:creationId xmlns:a16="http://schemas.microsoft.com/office/drawing/2014/main" id="{FA304DC1-1B7A-B79F-0222-ADD9D694E8C0}"/>
              </a:ext>
            </a:extLst>
          </p:cNvPr>
          <p:cNvSpPr txBox="1"/>
          <p:nvPr/>
        </p:nvSpPr>
        <p:spPr>
          <a:xfrm>
            <a:off x="619048" y="2304000"/>
            <a:ext cx="5612400" cy="415498"/>
          </a:xfrm>
          <a:prstGeom prst="rect">
            <a:avLst/>
          </a:prstGeom>
          <a:noFill/>
          <a:ln>
            <a:solidFill>
              <a:schemeClr val="tx1"/>
            </a:solid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作成するドキュメント</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利害関係者のニーズ及び期待</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4">
            <a:extLst>
              <a:ext uri="{FF2B5EF4-FFF2-40B4-BE49-F238E27FC236}">
                <a16:creationId xmlns:a16="http://schemas.microsoft.com/office/drawing/2014/main" id="{D5039937-D2E7-0E1B-58FE-F6E12A73AA77}"/>
              </a:ext>
            </a:extLst>
          </p:cNvPr>
          <p:cNvSpPr txBox="1">
            <a:spLocks/>
          </p:cNvSpPr>
          <p:nvPr/>
        </p:nvSpPr>
        <p:spPr>
          <a:xfrm>
            <a:off x="619048" y="3839464"/>
            <a:ext cx="5612400" cy="235111"/>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利害関係者のニーズ及び期待の記入例</a:t>
            </a:r>
            <a:endParaRPr kumimoji="1" lang="en-US" altLang="ja-JP" sz="11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プレースホルダー 2">
            <a:extLst>
              <a:ext uri="{FF2B5EF4-FFF2-40B4-BE49-F238E27FC236}">
                <a16:creationId xmlns:a16="http://schemas.microsoft.com/office/drawing/2014/main" id="{123A551A-D153-59E6-7CBB-DEFF07074452}"/>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13-2-2.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4.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組織の状況</a:t>
            </a:r>
          </a:p>
        </p:txBody>
      </p:sp>
      <p:sp>
        <p:nvSpPr>
          <p:cNvPr id="6" name="テキスト プレースホルダー 2">
            <a:extLst>
              <a:ext uri="{FF2B5EF4-FFF2-40B4-BE49-F238E27FC236}">
                <a16:creationId xmlns:a16="http://schemas.microsoft.com/office/drawing/2014/main" id="{9866B8AC-552F-AAC1-1B45-D43137CF4C20}"/>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3247874323"/>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CCC172F3-C6A1-7892-BFE4-240857A0B931}"/>
              </a:ext>
            </a:extLst>
          </p:cNvPr>
          <p:cNvSpPr>
            <a:spLocks noGrp="1"/>
          </p:cNvSpPr>
          <p:nvPr>
            <p:ph type="body" sz="quarter" idx="16"/>
          </p:nvPr>
        </p:nvSpPr>
        <p:spPr>
          <a:xfrm>
            <a:off x="622799" y="2001600"/>
            <a:ext cx="5932379" cy="381000"/>
          </a:xfrm>
        </p:spPr>
        <p:txBody>
          <a:bodyPr/>
          <a:lstStyle/>
          <a:p>
            <a:r>
              <a:rPr kumimoji="1" lang="en-US" altLang="ja-JP"/>
              <a:t>4.3 </a:t>
            </a:r>
            <a:r>
              <a:rPr kumimoji="1" lang="ja-JP" altLang="en-US"/>
              <a:t>情報セキュリティマネジメントシステムの適用範囲の決定</a:t>
            </a:r>
            <a:r>
              <a:rPr lang="ja-JP" altLang="en-US"/>
              <a:t>（</a:t>
            </a:r>
            <a:r>
              <a:rPr lang="en-US" altLang="ja-JP"/>
              <a:t>1/3</a:t>
            </a:r>
            <a:r>
              <a:rPr lang="ja-JP" altLang="en-US"/>
              <a:t>）</a:t>
            </a:r>
            <a:endParaRPr kumimoji="1" lang="ja-JP" altLang="en-US"/>
          </a:p>
        </p:txBody>
      </p:sp>
      <p:sp>
        <p:nvSpPr>
          <p:cNvPr id="5" name="スライド番号プレースホルダー 4">
            <a:extLst>
              <a:ext uri="{FF2B5EF4-FFF2-40B4-BE49-F238E27FC236}">
                <a16:creationId xmlns:a16="http://schemas.microsoft.com/office/drawing/2014/main" id="{39A360E0-13B1-D640-2118-0E535C1A80F7}"/>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 name="テキスト プレースホルダー 4">
            <a:extLst>
              <a:ext uri="{FF2B5EF4-FFF2-40B4-BE49-F238E27FC236}">
                <a16:creationId xmlns:a16="http://schemas.microsoft.com/office/drawing/2014/main" id="{B925D73B-5238-1BA0-8F46-05FCE4A51DEC}"/>
              </a:ext>
            </a:extLst>
          </p:cNvPr>
          <p:cNvSpPr txBox="1">
            <a:spLocks/>
          </p:cNvSpPr>
          <p:nvPr/>
        </p:nvSpPr>
        <p:spPr>
          <a:xfrm>
            <a:off x="619048" y="3238594"/>
            <a:ext cx="5612400" cy="2316671"/>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の適用範囲は、必ずしも会社全体とする必要はありません。特に大企業の場合には、特定の業務や特定の部門に限定して</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を構築することがあります。たとえば、ある取引先の要請によって</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を構築する場合、その取引先と取引のある部門に適用範囲を限定するケースがあります。</a:t>
            </a: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中小企業の場合には、会社全体を適用範囲とすることが多いので、特段の理由がない限り、会社全体を適用範囲にするとよいでしょう。 </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「情報セキュリティマネジメントシステムの適用範囲の決定」では、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を適用するところと、そうではないところの境界およびその適用される範囲内で、規格の要求事項がどのように適用できるかを決定するよう要求しています。規格などの要求事項によって定められる改善すべき範囲を、適用範囲と言います。</a:t>
            </a: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適用範囲の決定に際しては、考慮しないといけない</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つの事項があります。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つはこれまでに説明した「外部および内部の課題」と「要求事項」です。もう</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つは、「組織が実施する活動と、他の組織が実施する活動との間のインターフェースおよび依存関係」です。異なる部署や委託先など他の組織との業務プロセスにおける依存度を見ながら、適用範囲を広げるのか、分離しておくのかを検討することになります。</a:t>
            </a: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ボックス 8">
            <a:extLst>
              <a:ext uri="{FF2B5EF4-FFF2-40B4-BE49-F238E27FC236}">
                <a16:creationId xmlns:a16="http://schemas.microsoft.com/office/drawing/2014/main" id="{DD3133E2-5EE0-3F26-1399-1F49B317459C}"/>
              </a:ext>
            </a:extLst>
          </p:cNvPr>
          <p:cNvSpPr txBox="1"/>
          <p:nvPr/>
        </p:nvSpPr>
        <p:spPr>
          <a:xfrm>
            <a:off x="619048" y="2304000"/>
            <a:ext cx="5612400" cy="738664"/>
          </a:xfrm>
          <a:prstGeom prst="rect">
            <a:avLst/>
          </a:prstGeom>
          <a:noFill/>
          <a:ln>
            <a:solidFill>
              <a:schemeClr val="tx1"/>
            </a:solid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作成するドキュメント</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適用範囲</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レイアウト図</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ネットワーク図</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正方形/長方形 7">
            <a:extLst>
              <a:ext uri="{FF2B5EF4-FFF2-40B4-BE49-F238E27FC236}">
                <a16:creationId xmlns:a16="http://schemas.microsoft.com/office/drawing/2014/main" id="{C578E79C-6016-762E-1F29-C4F357D6D5D2}"/>
              </a:ext>
            </a:extLst>
          </p:cNvPr>
          <p:cNvSpPr/>
          <p:nvPr/>
        </p:nvSpPr>
        <p:spPr>
          <a:xfrm>
            <a:off x="622800" y="6137895"/>
            <a:ext cx="5612400" cy="2572300"/>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正方形/長方形 9">
            <a:extLst>
              <a:ext uri="{FF2B5EF4-FFF2-40B4-BE49-F238E27FC236}">
                <a16:creationId xmlns:a16="http://schemas.microsoft.com/office/drawing/2014/main" id="{9E16394D-4AD7-F2A3-5C8B-DD192631DE65}"/>
              </a:ext>
            </a:extLst>
          </p:cNvPr>
          <p:cNvSpPr/>
          <p:nvPr/>
        </p:nvSpPr>
        <p:spPr>
          <a:xfrm>
            <a:off x="2843456" y="6293302"/>
            <a:ext cx="1171137" cy="1834265"/>
          </a:xfrm>
          <a:prstGeom prst="rect">
            <a:avLst/>
          </a:prstGeom>
          <a:solidFill>
            <a:schemeClr val="accent5">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当社</a:t>
            </a:r>
          </a:p>
        </p:txBody>
      </p:sp>
      <p:sp>
        <p:nvSpPr>
          <p:cNvPr id="11" name="正方形/長方形 10">
            <a:extLst>
              <a:ext uri="{FF2B5EF4-FFF2-40B4-BE49-F238E27FC236}">
                <a16:creationId xmlns:a16="http://schemas.microsoft.com/office/drawing/2014/main" id="{1E0E1611-8AF9-8609-7D9F-2493F4B56670}"/>
              </a:ext>
            </a:extLst>
          </p:cNvPr>
          <p:cNvSpPr/>
          <p:nvPr/>
        </p:nvSpPr>
        <p:spPr>
          <a:xfrm>
            <a:off x="4976079" y="6293301"/>
            <a:ext cx="1171465" cy="1834265"/>
          </a:xfrm>
          <a:prstGeom prst="rect">
            <a:avLst/>
          </a:prstGeom>
          <a:no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パートナー会社</a:t>
            </a:r>
          </a:p>
        </p:txBody>
      </p:sp>
      <p:sp>
        <p:nvSpPr>
          <p:cNvPr id="12" name="正方形/長方形 11">
            <a:extLst>
              <a:ext uri="{FF2B5EF4-FFF2-40B4-BE49-F238E27FC236}">
                <a16:creationId xmlns:a16="http://schemas.microsoft.com/office/drawing/2014/main" id="{9E596ECB-44AC-FB31-8B65-73E0A0787794}"/>
              </a:ext>
            </a:extLst>
          </p:cNvPr>
          <p:cNvSpPr/>
          <p:nvPr/>
        </p:nvSpPr>
        <p:spPr>
          <a:xfrm>
            <a:off x="710456" y="6293301"/>
            <a:ext cx="1171465" cy="1834265"/>
          </a:xfrm>
          <a:prstGeom prst="rect">
            <a:avLst/>
          </a:prstGeom>
          <a:no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顧客</a:t>
            </a:r>
          </a:p>
        </p:txBody>
      </p:sp>
      <p:sp>
        <p:nvSpPr>
          <p:cNvPr id="15" name="矢印: 右 14">
            <a:extLst>
              <a:ext uri="{FF2B5EF4-FFF2-40B4-BE49-F238E27FC236}">
                <a16:creationId xmlns:a16="http://schemas.microsoft.com/office/drawing/2014/main" id="{E17C1FD7-AD47-94A6-2B33-3A6FB67BABB3}"/>
              </a:ext>
            </a:extLst>
          </p:cNvPr>
          <p:cNvSpPr/>
          <p:nvPr/>
        </p:nvSpPr>
        <p:spPr>
          <a:xfrm>
            <a:off x="4054336" y="6472435"/>
            <a:ext cx="882000" cy="464820"/>
          </a:xfrm>
          <a:prstGeom prst="rightArrow">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部品の発注</a:t>
            </a:r>
          </a:p>
        </p:txBody>
      </p:sp>
      <p:sp>
        <p:nvSpPr>
          <p:cNvPr id="16" name="矢印: 右 15">
            <a:extLst>
              <a:ext uri="{FF2B5EF4-FFF2-40B4-BE49-F238E27FC236}">
                <a16:creationId xmlns:a16="http://schemas.microsoft.com/office/drawing/2014/main" id="{8BE0CBE9-0A49-F89D-C19A-60EB5908F3AC}"/>
              </a:ext>
            </a:extLst>
          </p:cNvPr>
          <p:cNvSpPr/>
          <p:nvPr/>
        </p:nvSpPr>
        <p:spPr>
          <a:xfrm flipH="1">
            <a:off x="4054707" y="7409472"/>
            <a:ext cx="881257" cy="464820"/>
          </a:xfrm>
          <a:prstGeom prst="rightArrow">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部品の納入</a:t>
            </a:r>
          </a:p>
        </p:txBody>
      </p:sp>
      <p:sp>
        <p:nvSpPr>
          <p:cNvPr id="17" name="矢印: 右 16">
            <a:extLst>
              <a:ext uri="{FF2B5EF4-FFF2-40B4-BE49-F238E27FC236}">
                <a16:creationId xmlns:a16="http://schemas.microsoft.com/office/drawing/2014/main" id="{0EBB3282-B0CA-B0EF-C9A1-3C3D830D1A84}"/>
              </a:ext>
            </a:extLst>
          </p:cNvPr>
          <p:cNvSpPr/>
          <p:nvPr/>
        </p:nvSpPr>
        <p:spPr>
          <a:xfrm>
            <a:off x="1921092" y="6472435"/>
            <a:ext cx="882000" cy="464820"/>
          </a:xfrm>
          <a:prstGeom prst="rightArrow">
            <a:avLst/>
          </a:prstGeom>
          <a:solidFill>
            <a:schemeClr val="bg1"/>
          </a:solid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製品の発注</a:t>
            </a:r>
          </a:p>
        </p:txBody>
      </p:sp>
      <p:sp>
        <p:nvSpPr>
          <p:cNvPr id="18" name="矢印: 右 17">
            <a:extLst>
              <a:ext uri="{FF2B5EF4-FFF2-40B4-BE49-F238E27FC236}">
                <a16:creationId xmlns:a16="http://schemas.microsoft.com/office/drawing/2014/main" id="{1978039B-0459-D8A8-4AC6-E407AA5D51DB}"/>
              </a:ext>
            </a:extLst>
          </p:cNvPr>
          <p:cNvSpPr/>
          <p:nvPr/>
        </p:nvSpPr>
        <p:spPr>
          <a:xfrm flipH="1">
            <a:off x="1922400" y="7409472"/>
            <a:ext cx="882000" cy="464820"/>
          </a:xfrm>
          <a:prstGeom prst="rightArrow">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製品の納入</a:t>
            </a:r>
          </a:p>
        </p:txBody>
      </p:sp>
      <p:sp>
        <p:nvSpPr>
          <p:cNvPr id="19" name="正方形/長方形 18">
            <a:extLst>
              <a:ext uri="{FF2B5EF4-FFF2-40B4-BE49-F238E27FC236}">
                <a16:creationId xmlns:a16="http://schemas.microsoft.com/office/drawing/2014/main" id="{B757C3EE-2756-2EFD-BB54-A63D6EEA267A}"/>
              </a:ext>
            </a:extLst>
          </p:cNvPr>
          <p:cNvSpPr/>
          <p:nvPr/>
        </p:nvSpPr>
        <p:spPr>
          <a:xfrm>
            <a:off x="710456" y="8289865"/>
            <a:ext cx="673200" cy="331085"/>
          </a:xfrm>
          <a:prstGeom prst="rect">
            <a:avLst/>
          </a:prstGeom>
          <a:solidFill>
            <a:schemeClr val="accent5">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0" name="テキスト プレースホルダー 4">
            <a:extLst>
              <a:ext uri="{FF2B5EF4-FFF2-40B4-BE49-F238E27FC236}">
                <a16:creationId xmlns:a16="http://schemas.microsoft.com/office/drawing/2014/main" id="{E0497BB3-FEC1-9301-95DA-7F030BB2E19C}"/>
              </a:ext>
            </a:extLst>
          </p:cNvPr>
          <p:cNvSpPr txBox="1">
            <a:spLocks/>
          </p:cNvSpPr>
          <p:nvPr/>
        </p:nvSpPr>
        <p:spPr>
          <a:xfrm>
            <a:off x="1114425" y="8329571"/>
            <a:ext cx="1543050" cy="224001"/>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適用範囲</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2" name="テキスト プレースホルダー 4">
            <a:extLst>
              <a:ext uri="{FF2B5EF4-FFF2-40B4-BE49-F238E27FC236}">
                <a16:creationId xmlns:a16="http://schemas.microsoft.com/office/drawing/2014/main" id="{E87A08DF-19F8-490F-0782-A261F6158E4A}"/>
              </a:ext>
            </a:extLst>
          </p:cNvPr>
          <p:cNvSpPr txBox="1">
            <a:spLocks/>
          </p:cNvSpPr>
          <p:nvPr/>
        </p:nvSpPr>
        <p:spPr>
          <a:xfrm>
            <a:off x="619048" y="5914661"/>
            <a:ext cx="5612400" cy="235111"/>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インターフェースおよび依存関係の記入例</a:t>
            </a:r>
            <a:endParaRPr kumimoji="1" lang="en-US" altLang="ja-JP" sz="11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テキスト プレースホルダー 2">
            <a:extLst>
              <a:ext uri="{FF2B5EF4-FFF2-40B4-BE49-F238E27FC236}">
                <a16:creationId xmlns:a16="http://schemas.microsoft.com/office/drawing/2014/main" id="{84751231-A2C5-5CC8-1F98-79232C14DD18}"/>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13-2-2.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4.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組織の状況</a:t>
            </a:r>
          </a:p>
        </p:txBody>
      </p:sp>
      <p:sp>
        <p:nvSpPr>
          <p:cNvPr id="7" name="テキスト ボックス 6">
            <a:extLst>
              <a:ext uri="{FF2B5EF4-FFF2-40B4-BE49-F238E27FC236}">
                <a16:creationId xmlns:a16="http://schemas.microsoft.com/office/drawing/2014/main" id="{20B2B13A-A02D-0FB0-BEA2-0B149CCE81EC}"/>
              </a:ext>
            </a:extLst>
          </p:cNvPr>
          <p:cNvSpPr txBox="1"/>
          <p:nvPr/>
        </p:nvSpPr>
        <p:spPr>
          <a:xfrm>
            <a:off x="680962" y="8727529"/>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54.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インターフェースおよび依存関係の記入例</a:t>
            </a:r>
          </a:p>
        </p:txBody>
      </p:sp>
      <p:sp>
        <p:nvSpPr>
          <p:cNvPr id="13" name="テキスト プレースホルダー 2">
            <a:extLst>
              <a:ext uri="{FF2B5EF4-FFF2-40B4-BE49-F238E27FC236}">
                <a16:creationId xmlns:a16="http://schemas.microsoft.com/office/drawing/2014/main" id="{18D831CC-82E1-EA2C-FC37-FC4EE9422F7E}"/>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4174929420"/>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39A360E0-13B1-D640-2118-0E535C1A80F7}"/>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08</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 name="テキスト プレースホルダー 4">
            <a:extLst>
              <a:ext uri="{FF2B5EF4-FFF2-40B4-BE49-F238E27FC236}">
                <a16:creationId xmlns:a16="http://schemas.microsoft.com/office/drawing/2014/main" id="{B925D73B-5238-1BA0-8F46-05FCE4A51DEC}"/>
              </a:ext>
            </a:extLst>
          </p:cNvPr>
          <p:cNvSpPr txBox="1">
            <a:spLocks/>
          </p:cNvSpPr>
          <p:nvPr/>
        </p:nvSpPr>
        <p:spPr>
          <a:xfrm>
            <a:off x="626552" y="2341856"/>
            <a:ext cx="5612400" cy="585288"/>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適用範囲を組織の一部とした場合、同じ組織内に適用範囲の内と外という境界ができることになります。適用範囲の境界について、いくつかの観点から明確にしておく必要があります。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7" name="表 16">
            <a:extLst>
              <a:ext uri="{FF2B5EF4-FFF2-40B4-BE49-F238E27FC236}">
                <a16:creationId xmlns:a16="http://schemas.microsoft.com/office/drawing/2014/main" id="{29FCC564-8178-95B2-7468-5E7DE7B29DFD}"/>
              </a:ext>
            </a:extLst>
          </p:cNvPr>
          <p:cNvGraphicFramePr>
            <a:graphicFrameLocks noGrp="1"/>
          </p:cNvGraphicFramePr>
          <p:nvPr/>
        </p:nvGraphicFramePr>
        <p:xfrm>
          <a:off x="626552" y="3108119"/>
          <a:ext cx="5612400" cy="56921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人的・組織的境界</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264412">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0">
                          <a:solidFill>
                            <a:srgbClr val="333333"/>
                          </a:solidFill>
                          <a:latin typeface="+mn-ea"/>
                          <a:ea typeface="+mn-ea"/>
                        </a:rPr>
                        <a:t>組織におけるどの人、どの部門が適用範囲の内側に該当するのかを明確にします。それにより、同じ社内の人であっても、適用範囲外の人を外部の人として扱うといった配慮が必</a:t>
                      </a:r>
                      <a:br>
                        <a:rPr lang="en-US" altLang="ja-JP" sz="1050" b="0">
                          <a:solidFill>
                            <a:srgbClr val="333333"/>
                          </a:solidFill>
                          <a:latin typeface="+mn-ea"/>
                          <a:ea typeface="+mn-ea"/>
                        </a:rPr>
                      </a:br>
                      <a:r>
                        <a:rPr lang="ja-JP" altLang="en-US" sz="1050" b="0">
                          <a:solidFill>
                            <a:srgbClr val="333333"/>
                          </a:solidFill>
                          <a:latin typeface="+mn-ea"/>
                          <a:ea typeface="+mn-ea"/>
                        </a:rPr>
                        <a:t>要になる場合があります。</a:t>
                      </a:r>
                      <a:br>
                        <a:rPr lang="en-US" altLang="ja-JP" sz="1050" b="0">
                          <a:solidFill>
                            <a:srgbClr val="333333"/>
                          </a:solidFill>
                          <a:latin typeface="+mn-ea"/>
                          <a:ea typeface="+mn-ea"/>
                        </a:rPr>
                      </a:br>
                      <a:endParaRPr lang="en-US" altLang="ja-JP" sz="1050" b="0">
                        <a:solidFill>
                          <a:srgbClr val="333333"/>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89108010"/>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1">
                          <a:solidFill>
                            <a:schemeClr val="bg1"/>
                          </a:solidFill>
                          <a:latin typeface="+mn-ea"/>
                          <a:ea typeface="+mn-ea"/>
                        </a:rPr>
                        <a:t>物理的境界</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807901729"/>
                  </a:ext>
                </a:extLst>
              </a:tr>
              <a:tr h="264412">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0">
                          <a:solidFill>
                            <a:srgbClr val="333333"/>
                          </a:solidFill>
                          <a:latin typeface="+mn-ea"/>
                          <a:ea typeface="+mn-ea"/>
                        </a:rPr>
                        <a:t>適用範囲とする建物や施設、部屋といった空間を明確にします。扉や壁、パーティションなどの物理的な境界によって仕切られていることが望ましいです。</a:t>
                      </a:r>
                      <a:br>
                        <a:rPr lang="en-US" altLang="ja-JP" sz="1050" b="0">
                          <a:solidFill>
                            <a:srgbClr val="333333"/>
                          </a:solidFill>
                          <a:latin typeface="+mn-ea"/>
                          <a:ea typeface="+mn-ea"/>
                        </a:rPr>
                      </a:br>
                      <a:br>
                        <a:rPr lang="en-US" altLang="ja-JP" sz="1050" b="0">
                          <a:solidFill>
                            <a:srgbClr val="333333"/>
                          </a:solidFill>
                          <a:latin typeface="+mn-ea"/>
                          <a:ea typeface="+mn-ea"/>
                        </a:rPr>
                      </a:br>
                      <a:endParaRPr lang="en-US" altLang="ja-JP" sz="1050" b="0">
                        <a:solidFill>
                          <a:srgbClr val="333333"/>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54187324"/>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1">
                          <a:solidFill>
                            <a:schemeClr val="bg1"/>
                          </a:solidFill>
                          <a:latin typeface="+mn-ea"/>
                          <a:ea typeface="+mn-ea"/>
                        </a:rPr>
                        <a:t>技術的境界</a:t>
                      </a:r>
                      <a:endParaRPr lang="en-US" altLang="ja-JP" sz="1050" b="1">
                        <a:solidFill>
                          <a:schemeClr val="bg1"/>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668053817"/>
                  </a:ext>
                </a:extLst>
              </a:tr>
              <a:tr h="371984">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0">
                          <a:solidFill>
                            <a:srgbClr val="333333"/>
                          </a:solidFill>
                          <a:latin typeface="+mn-ea"/>
                          <a:ea typeface="+mn-ea"/>
                        </a:rPr>
                        <a:t>ネットワークにおいて、対象とする範囲を明確にします。物理的境界と同様に、適用範囲の</a:t>
                      </a:r>
                      <a:r>
                        <a:rPr lang="en-US" altLang="ja-JP" sz="1050" b="0">
                          <a:solidFill>
                            <a:srgbClr val="333333"/>
                          </a:solidFill>
                          <a:latin typeface="+mn-ea"/>
                          <a:ea typeface="+mn-ea"/>
                        </a:rPr>
                        <a:t>IT</a:t>
                      </a:r>
                      <a:r>
                        <a:rPr lang="ja-JP" altLang="en-US" sz="1050" b="0">
                          <a:solidFill>
                            <a:srgbClr val="333333"/>
                          </a:solidFill>
                          <a:latin typeface="+mn-ea"/>
                          <a:ea typeface="+mn-ea"/>
                        </a:rPr>
                        <a:t>環境の境界を明らかにし、管理しなければならない情報システムや、ネットワークの</a:t>
                      </a:r>
                      <a:br>
                        <a:rPr lang="en-US" altLang="ja-JP" sz="1050" b="0">
                          <a:solidFill>
                            <a:srgbClr val="333333"/>
                          </a:solidFill>
                          <a:latin typeface="+mn-ea"/>
                          <a:ea typeface="+mn-ea"/>
                        </a:rPr>
                      </a:br>
                      <a:r>
                        <a:rPr lang="ja-JP" altLang="en-US" sz="1050" b="0">
                          <a:solidFill>
                            <a:srgbClr val="333333"/>
                          </a:solidFill>
                          <a:latin typeface="+mn-ea"/>
                          <a:ea typeface="+mn-ea"/>
                        </a:rPr>
                        <a:t>対象や範囲を明確にする必要があります。</a:t>
                      </a:r>
                      <a:br>
                        <a:rPr lang="en-US" altLang="ja-JP" sz="1050" b="0">
                          <a:solidFill>
                            <a:srgbClr val="333333"/>
                          </a:solidFill>
                          <a:latin typeface="+mn-ea"/>
                          <a:ea typeface="+mn-ea"/>
                        </a:rPr>
                      </a:br>
                      <a:endParaRPr lang="en-US" altLang="ja-JP" sz="1050" b="0">
                        <a:solidFill>
                          <a:srgbClr val="333333"/>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97998979"/>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1">
                          <a:solidFill>
                            <a:schemeClr val="bg1"/>
                          </a:solidFill>
                          <a:latin typeface="+mn-ea"/>
                          <a:ea typeface="+mn-ea"/>
                        </a:rPr>
                        <a:t>資産的境界</a:t>
                      </a:r>
                      <a:endParaRPr lang="en-US" altLang="ja-JP" sz="1050" b="1">
                        <a:solidFill>
                          <a:schemeClr val="bg1"/>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183452241"/>
                  </a:ext>
                </a:extLst>
              </a:tr>
              <a:tr h="479555">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0">
                          <a:solidFill>
                            <a:srgbClr val="333333"/>
                          </a:solidFill>
                          <a:latin typeface="+mn-ea"/>
                          <a:ea typeface="+mn-ea"/>
                        </a:rPr>
                        <a:t>業務委託を受けていたり、組織の一部を適用範囲にしたりした場合に、資産的境界が生じる場合があります。顧客から情報や資源の提供を受けた際に、それを指定された管理方法で管理するのか、自組織の管理下となるのかといった場合や、適用範囲内の部門が保有する情報でも、組織全体で共有している場合にはどう管理するのかを明確にする必要があります。</a:t>
                      </a:r>
                      <a:endParaRPr lang="en-US" altLang="ja-JP" sz="1050" b="0">
                        <a:solidFill>
                          <a:srgbClr val="333333"/>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25429463"/>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1">
                          <a:solidFill>
                            <a:schemeClr val="bg1"/>
                          </a:solidFill>
                          <a:latin typeface="+mn-ea"/>
                          <a:ea typeface="+mn-ea"/>
                        </a:rPr>
                        <a:t>事業的境界</a:t>
                      </a:r>
                      <a:endParaRPr lang="en-US" altLang="ja-JP" sz="1050" b="1">
                        <a:solidFill>
                          <a:schemeClr val="bg1"/>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4163283095"/>
                  </a:ext>
                </a:extLst>
              </a:tr>
              <a:tr h="264412">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0">
                          <a:solidFill>
                            <a:srgbClr val="333333"/>
                          </a:solidFill>
                          <a:latin typeface="+mn-ea"/>
                          <a:ea typeface="+mn-ea"/>
                        </a:rPr>
                        <a:t>事業（業務）においても対象を明確にします。事業は部門を横断する場合があるため、</a:t>
                      </a:r>
                      <a:br>
                        <a:rPr lang="en-US" altLang="ja-JP" sz="1050" b="0">
                          <a:solidFill>
                            <a:srgbClr val="333333"/>
                          </a:solidFill>
                          <a:latin typeface="+mn-ea"/>
                          <a:ea typeface="+mn-ea"/>
                        </a:rPr>
                      </a:br>
                      <a:r>
                        <a:rPr lang="ja-JP" altLang="en-US" sz="1050" b="0">
                          <a:solidFill>
                            <a:srgbClr val="333333"/>
                          </a:solidFill>
                          <a:latin typeface="+mn-ea"/>
                          <a:ea typeface="+mn-ea"/>
                        </a:rPr>
                        <a:t>人的・組織的境界とも合わせて対象を検討し、適用範囲を明確にする必要があります。</a:t>
                      </a:r>
                      <a:br>
                        <a:rPr lang="en-US" altLang="ja-JP" sz="1050" b="0">
                          <a:solidFill>
                            <a:srgbClr val="333333"/>
                          </a:solidFill>
                          <a:latin typeface="+mn-ea"/>
                          <a:ea typeface="+mn-ea"/>
                        </a:rPr>
                      </a:br>
                      <a:br>
                        <a:rPr lang="en-US" altLang="ja-JP" sz="1050" b="0">
                          <a:solidFill>
                            <a:srgbClr val="333333"/>
                          </a:solidFill>
                          <a:latin typeface="+mn-ea"/>
                          <a:ea typeface="+mn-ea"/>
                        </a:rPr>
                      </a:br>
                      <a:endParaRPr lang="en-US" altLang="ja-JP" sz="1050" b="0">
                        <a:solidFill>
                          <a:srgbClr val="333333"/>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24752952"/>
                  </a:ext>
                </a:extLst>
              </a:tr>
            </a:tbl>
          </a:graphicData>
        </a:graphic>
      </p:graphicFrame>
      <p:sp>
        <p:nvSpPr>
          <p:cNvPr id="8" name="楕円 7">
            <a:extLst>
              <a:ext uri="{FF2B5EF4-FFF2-40B4-BE49-F238E27FC236}">
                <a16:creationId xmlns:a16="http://schemas.microsoft.com/office/drawing/2014/main" id="{B3311B0D-8AB7-2800-140C-4CCBA1FF8A31}"/>
              </a:ext>
            </a:extLst>
          </p:cNvPr>
          <p:cNvSpPr/>
          <p:nvPr/>
        </p:nvSpPr>
        <p:spPr>
          <a:xfrm>
            <a:off x="6070319" y="2858213"/>
            <a:ext cx="648000" cy="648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楕円 10">
            <a:extLst>
              <a:ext uri="{FF2B5EF4-FFF2-40B4-BE49-F238E27FC236}">
                <a16:creationId xmlns:a16="http://schemas.microsoft.com/office/drawing/2014/main" id="{5C696F71-84EA-9132-4C3D-9B3AB85E0577}"/>
              </a:ext>
            </a:extLst>
          </p:cNvPr>
          <p:cNvSpPr/>
          <p:nvPr/>
        </p:nvSpPr>
        <p:spPr>
          <a:xfrm>
            <a:off x="6069600" y="3994465"/>
            <a:ext cx="648000" cy="648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楕円 11">
            <a:extLst>
              <a:ext uri="{FF2B5EF4-FFF2-40B4-BE49-F238E27FC236}">
                <a16:creationId xmlns:a16="http://schemas.microsoft.com/office/drawing/2014/main" id="{65E78AA9-7B0B-8707-C0AA-049845C1B92B}"/>
              </a:ext>
            </a:extLst>
          </p:cNvPr>
          <p:cNvSpPr/>
          <p:nvPr/>
        </p:nvSpPr>
        <p:spPr>
          <a:xfrm>
            <a:off x="6069600" y="5130717"/>
            <a:ext cx="648000" cy="648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3" name="楕円 12">
            <a:extLst>
              <a:ext uri="{FF2B5EF4-FFF2-40B4-BE49-F238E27FC236}">
                <a16:creationId xmlns:a16="http://schemas.microsoft.com/office/drawing/2014/main" id="{34E12759-F1E7-BE73-004D-2FE434BB0C05}"/>
              </a:ext>
            </a:extLst>
          </p:cNvPr>
          <p:cNvSpPr/>
          <p:nvPr/>
        </p:nvSpPr>
        <p:spPr>
          <a:xfrm>
            <a:off x="6069600" y="6266969"/>
            <a:ext cx="648000" cy="648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4" name="楕円 13">
            <a:extLst>
              <a:ext uri="{FF2B5EF4-FFF2-40B4-BE49-F238E27FC236}">
                <a16:creationId xmlns:a16="http://schemas.microsoft.com/office/drawing/2014/main" id="{BD04688B-EF4B-3390-1E5E-36842B1F5535}"/>
              </a:ext>
            </a:extLst>
          </p:cNvPr>
          <p:cNvSpPr/>
          <p:nvPr/>
        </p:nvSpPr>
        <p:spPr>
          <a:xfrm>
            <a:off x="6069600" y="7403220"/>
            <a:ext cx="648000" cy="648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6" name="図 15" descr="アイコン&#10;&#10;自動的に生成された説明">
            <a:extLst>
              <a:ext uri="{FF2B5EF4-FFF2-40B4-BE49-F238E27FC236}">
                <a16:creationId xmlns:a16="http://schemas.microsoft.com/office/drawing/2014/main" id="{71758F6B-551F-A2D7-F400-47B408B0205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226091" y="4158008"/>
            <a:ext cx="357915" cy="357915"/>
          </a:xfrm>
          <a:prstGeom prst="rect">
            <a:avLst/>
          </a:prstGeom>
        </p:spPr>
      </p:pic>
      <p:pic>
        <p:nvPicPr>
          <p:cNvPr id="19" name="図 18" descr="アイコン&#10;&#10;自動的に生成された説明">
            <a:extLst>
              <a:ext uri="{FF2B5EF4-FFF2-40B4-BE49-F238E27FC236}">
                <a16:creationId xmlns:a16="http://schemas.microsoft.com/office/drawing/2014/main" id="{2EA600D6-8664-1189-5E3D-BA85FC7C8C1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89361" y="2968222"/>
            <a:ext cx="408477" cy="408477"/>
          </a:xfrm>
          <a:prstGeom prst="rect">
            <a:avLst/>
          </a:prstGeom>
        </p:spPr>
      </p:pic>
      <p:pic>
        <p:nvPicPr>
          <p:cNvPr id="21" name="図 20" descr="アイコン&#10;&#10;自動的に生成された説明">
            <a:extLst>
              <a:ext uri="{FF2B5EF4-FFF2-40B4-BE49-F238E27FC236}">
                <a16:creationId xmlns:a16="http://schemas.microsoft.com/office/drawing/2014/main" id="{15B67EE3-B591-DD0F-8668-25A33DB072F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192459" y="5246718"/>
            <a:ext cx="406127" cy="406127"/>
          </a:xfrm>
          <a:prstGeom prst="rect">
            <a:avLst/>
          </a:prstGeom>
        </p:spPr>
      </p:pic>
      <p:pic>
        <p:nvPicPr>
          <p:cNvPr id="23" name="図 22" descr="アイコン&#10;&#10;自動的に生成された説明">
            <a:extLst>
              <a:ext uri="{FF2B5EF4-FFF2-40B4-BE49-F238E27FC236}">
                <a16:creationId xmlns:a16="http://schemas.microsoft.com/office/drawing/2014/main" id="{DEC96B86-7900-B85B-1261-8B8AC05AFC4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201984" y="6385501"/>
            <a:ext cx="410936" cy="410936"/>
          </a:xfrm>
          <a:prstGeom prst="rect">
            <a:avLst/>
          </a:prstGeom>
        </p:spPr>
      </p:pic>
      <p:pic>
        <p:nvPicPr>
          <p:cNvPr id="25" name="図 24" descr="アイコン&#10;&#10;自動的に生成された説明">
            <a:extLst>
              <a:ext uri="{FF2B5EF4-FFF2-40B4-BE49-F238E27FC236}">
                <a16:creationId xmlns:a16="http://schemas.microsoft.com/office/drawing/2014/main" id="{942E2180-CB33-B69B-5B5B-495BAAD0549F}"/>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253697" y="7553425"/>
            <a:ext cx="354414" cy="354414"/>
          </a:xfrm>
          <a:prstGeom prst="rect">
            <a:avLst/>
          </a:prstGeom>
        </p:spPr>
      </p:pic>
      <p:sp>
        <p:nvSpPr>
          <p:cNvPr id="18" name="テキスト プレースホルダー 2">
            <a:extLst>
              <a:ext uri="{FF2B5EF4-FFF2-40B4-BE49-F238E27FC236}">
                <a16:creationId xmlns:a16="http://schemas.microsoft.com/office/drawing/2014/main" id="{2DA7BD17-D773-B353-2D6F-43DBCA3C6B64}"/>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13-2-2.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4.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組織の状況</a:t>
            </a:r>
          </a:p>
        </p:txBody>
      </p:sp>
      <p:sp>
        <p:nvSpPr>
          <p:cNvPr id="4" name="テキスト プレースホルダー 3">
            <a:extLst>
              <a:ext uri="{FF2B5EF4-FFF2-40B4-BE49-F238E27FC236}">
                <a16:creationId xmlns:a16="http://schemas.microsoft.com/office/drawing/2014/main" id="{F9F71F35-86E3-B167-A398-AC379C86913B}"/>
              </a:ext>
            </a:extLst>
          </p:cNvPr>
          <p:cNvSpPr txBox="1">
            <a:spLocks/>
          </p:cNvSpPr>
          <p:nvPr/>
        </p:nvSpPr>
        <p:spPr>
          <a:xfrm>
            <a:off x="622799" y="2001600"/>
            <a:ext cx="5932379"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4.3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情報セキュリティマネジメントシステムの適用範囲の決定（</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2/3</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
        <p:nvSpPr>
          <p:cNvPr id="6" name="テキスト プレースホルダー 2">
            <a:extLst>
              <a:ext uri="{FF2B5EF4-FFF2-40B4-BE49-F238E27FC236}">
                <a16:creationId xmlns:a16="http://schemas.microsoft.com/office/drawing/2014/main" id="{A0232160-36CB-EA51-A84F-C91E958D8342}"/>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1400527131"/>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 name="正方形/長方形 223">
            <a:extLst>
              <a:ext uri="{FF2B5EF4-FFF2-40B4-BE49-F238E27FC236}">
                <a16:creationId xmlns:a16="http://schemas.microsoft.com/office/drawing/2014/main" id="{8FE6F622-D7A7-DC13-B7D2-1D6D3FA64E56}"/>
              </a:ext>
            </a:extLst>
          </p:cNvPr>
          <p:cNvSpPr/>
          <p:nvPr/>
        </p:nvSpPr>
        <p:spPr>
          <a:xfrm>
            <a:off x="622800" y="6518186"/>
            <a:ext cx="5612400" cy="2710657"/>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1" name="表 20">
            <a:extLst>
              <a:ext uri="{FF2B5EF4-FFF2-40B4-BE49-F238E27FC236}">
                <a16:creationId xmlns:a16="http://schemas.microsoft.com/office/drawing/2014/main" id="{91AEAB9D-AE69-E9BD-E55C-1FF975EE0E32}"/>
              </a:ext>
            </a:extLst>
          </p:cNvPr>
          <p:cNvGraphicFramePr>
            <a:graphicFrameLocks noGrp="1"/>
          </p:cNvGraphicFramePr>
          <p:nvPr/>
        </p:nvGraphicFramePr>
        <p:xfrm>
          <a:off x="622800" y="2979667"/>
          <a:ext cx="5612400" cy="2063645"/>
        </p:xfrm>
        <a:graphic>
          <a:graphicData uri="http://schemas.openxmlformats.org/drawingml/2006/table">
            <a:tbl>
              <a:tblPr firstRow="1" bandRow="1">
                <a:tableStyleId>{5C22544A-7EE6-4342-B048-85BDC9FD1C3A}</a:tableStyleId>
              </a:tblPr>
              <a:tblGrid>
                <a:gridCol w="1023120">
                  <a:extLst>
                    <a:ext uri="{9D8B030D-6E8A-4147-A177-3AD203B41FA5}">
                      <a16:colId xmlns:a16="http://schemas.microsoft.com/office/drawing/2014/main" val="1877506301"/>
                    </a:ext>
                  </a:extLst>
                </a:gridCol>
                <a:gridCol w="3749040">
                  <a:extLst>
                    <a:ext uri="{9D8B030D-6E8A-4147-A177-3AD203B41FA5}">
                      <a16:colId xmlns:a16="http://schemas.microsoft.com/office/drawing/2014/main" val="2237387142"/>
                    </a:ext>
                  </a:extLst>
                </a:gridCol>
                <a:gridCol w="840240">
                  <a:extLst>
                    <a:ext uri="{9D8B030D-6E8A-4147-A177-3AD203B41FA5}">
                      <a16:colId xmlns:a16="http://schemas.microsoft.com/office/drawing/2014/main" val="950525100"/>
                    </a:ext>
                  </a:extLst>
                </a:gridCol>
              </a:tblGrid>
              <a:tr h="720315">
                <a:tc rowSpan="2">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43310289"/>
                  </a:ext>
                </a:extLst>
              </a:tr>
              <a:tr h="1343330">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43427464"/>
                  </a:ext>
                </a:extLst>
              </a:tr>
            </a:tbl>
          </a:graphicData>
        </a:graphic>
      </p:graphicFrame>
      <p:sp>
        <p:nvSpPr>
          <p:cNvPr id="5" name="スライド番号プレースホルダー 4">
            <a:extLst>
              <a:ext uri="{FF2B5EF4-FFF2-40B4-BE49-F238E27FC236}">
                <a16:creationId xmlns:a16="http://schemas.microsoft.com/office/drawing/2014/main" id="{39A360E0-13B1-D640-2118-0E535C1A80F7}"/>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09</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7" name="正方形/長方形 16">
            <a:extLst>
              <a:ext uri="{FF2B5EF4-FFF2-40B4-BE49-F238E27FC236}">
                <a16:creationId xmlns:a16="http://schemas.microsoft.com/office/drawing/2014/main" id="{24F533AA-2FB0-1400-8656-5C9B79FD24BB}"/>
              </a:ext>
            </a:extLst>
          </p:cNvPr>
          <p:cNvSpPr/>
          <p:nvPr/>
        </p:nvSpPr>
        <p:spPr>
          <a:xfrm>
            <a:off x="3867655" y="3016421"/>
            <a:ext cx="1011503" cy="193019"/>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ホワイトボード</a:t>
            </a:r>
          </a:p>
        </p:txBody>
      </p:sp>
      <p:sp>
        <p:nvSpPr>
          <p:cNvPr id="22" name="正方形/長方形 21">
            <a:extLst>
              <a:ext uri="{FF2B5EF4-FFF2-40B4-BE49-F238E27FC236}">
                <a16:creationId xmlns:a16="http://schemas.microsoft.com/office/drawing/2014/main" id="{DE868A39-4242-C778-0521-5857FA9B076B}"/>
              </a:ext>
            </a:extLst>
          </p:cNvPr>
          <p:cNvSpPr/>
          <p:nvPr/>
        </p:nvSpPr>
        <p:spPr>
          <a:xfrm>
            <a:off x="676005" y="3068844"/>
            <a:ext cx="493447" cy="58528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サーバ</a:t>
            </a:r>
          </a:p>
        </p:txBody>
      </p:sp>
      <p:sp>
        <p:nvSpPr>
          <p:cNvPr id="23" name="正方形/長方形 22">
            <a:extLst>
              <a:ext uri="{FF2B5EF4-FFF2-40B4-BE49-F238E27FC236}">
                <a16:creationId xmlns:a16="http://schemas.microsoft.com/office/drawing/2014/main" id="{4B250F7F-28D3-1448-2904-F606FD27E919}"/>
              </a:ext>
            </a:extLst>
          </p:cNvPr>
          <p:cNvSpPr/>
          <p:nvPr/>
        </p:nvSpPr>
        <p:spPr>
          <a:xfrm>
            <a:off x="677430" y="3721485"/>
            <a:ext cx="493447" cy="58528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サーバ</a:t>
            </a:r>
          </a:p>
        </p:txBody>
      </p:sp>
      <p:sp>
        <p:nvSpPr>
          <p:cNvPr id="24" name="正方形/長方形 23">
            <a:extLst>
              <a:ext uri="{FF2B5EF4-FFF2-40B4-BE49-F238E27FC236}">
                <a16:creationId xmlns:a16="http://schemas.microsoft.com/office/drawing/2014/main" id="{EF31359D-3EC8-1F09-C5E6-BBDC5BDDD42A}"/>
              </a:ext>
            </a:extLst>
          </p:cNvPr>
          <p:cNvSpPr/>
          <p:nvPr/>
        </p:nvSpPr>
        <p:spPr>
          <a:xfrm>
            <a:off x="677429" y="4374126"/>
            <a:ext cx="493447" cy="58528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サーバ</a:t>
            </a:r>
          </a:p>
        </p:txBody>
      </p:sp>
      <p:sp>
        <p:nvSpPr>
          <p:cNvPr id="26" name="正方形/長方形 25">
            <a:extLst>
              <a:ext uri="{FF2B5EF4-FFF2-40B4-BE49-F238E27FC236}">
                <a16:creationId xmlns:a16="http://schemas.microsoft.com/office/drawing/2014/main" id="{79C3327A-D189-E894-B44A-D19AE8A01518}"/>
              </a:ext>
            </a:extLst>
          </p:cNvPr>
          <p:cNvSpPr/>
          <p:nvPr/>
        </p:nvSpPr>
        <p:spPr>
          <a:xfrm>
            <a:off x="1716105" y="3019566"/>
            <a:ext cx="1011503" cy="492272"/>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棚</a:t>
            </a:r>
          </a:p>
        </p:txBody>
      </p:sp>
      <p:sp>
        <p:nvSpPr>
          <p:cNvPr id="34" name="正方形/長方形 33">
            <a:extLst>
              <a:ext uri="{FF2B5EF4-FFF2-40B4-BE49-F238E27FC236}">
                <a16:creationId xmlns:a16="http://schemas.microsoft.com/office/drawing/2014/main" id="{E893B70A-07D5-41D8-C71B-E870363113F6}"/>
              </a:ext>
            </a:extLst>
          </p:cNvPr>
          <p:cNvSpPr/>
          <p:nvPr/>
        </p:nvSpPr>
        <p:spPr>
          <a:xfrm>
            <a:off x="5496484" y="3870217"/>
            <a:ext cx="180001" cy="717770"/>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受付</a:t>
            </a:r>
          </a:p>
        </p:txBody>
      </p:sp>
      <p:sp>
        <p:nvSpPr>
          <p:cNvPr id="36" name="円弧 35">
            <a:extLst>
              <a:ext uri="{FF2B5EF4-FFF2-40B4-BE49-F238E27FC236}">
                <a16:creationId xmlns:a16="http://schemas.microsoft.com/office/drawing/2014/main" id="{C12B95E4-5F07-5B07-D3F9-67A99AB80C71}"/>
              </a:ext>
            </a:extLst>
          </p:cNvPr>
          <p:cNvSpPr/>
          <p:nvPr/>
        </p:nvSpPr>
        <p:spPr>
          <a:xfrm>
            <a:off x="1244247" y="4678207"/>
            <a:ext cx="803692" cy="74407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7" name="円弧 36">
            <a:extLst>
              <a:ext uri="{FF2B5EF4-FFF2-40B4-BE49-F238E27FC236}">
                <a16:creationId xmlns:a16="http://schemas.microsoft.com/office/drawing/2014/main" id="{55685D04-E01A-3351-207B-51E492D94BF9}"/>
              </a:ext>
            </a:extLst>
          </p:cNvPr>
          <p:cNvSpPr/>
          <p:nvPr/>
        </p:nvSpPr>
        <p:spPr>
          <a:xfrm>
            <a:off x="4994275" y="4676042"/>
            <a:ext cx="803692" cy="74407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8" name="円弧 37">
            <a:extLst>
              <a:ext uri="{FF2B5EF4-FFF2-40B4-BE49-F238E27FC236}">
                <a16:creationId xmlns:a16="http://schemas.microsoft.com/office/drawing/2014/main" id="{3C521A89-881C-15D9-1DFB-03289CA5BB9B}"/>
              </a:ext>
            </a:extLst>
          </p:cNvPr>
          <p:cNvSpPr/>
          <p:nvPr/>
        </p:nvSpPr>
        <p:spPr>
          <a:xfrm flipH="1">
            <a:off x="5855715" y="3403933"/>
            <a:ext cx="747808" cy="744075"/>
          </a:xfrm>
          <a:prstGeom prst="arc">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9" name="正方形/長方形 38">
            <a:extLst>
              <a:ext uri="{FF2B5EF4-FFF2-40B4-BE49-F238E27FC236}">
                <a16:creationId xmlns:a16="http://schemas.microsoft.com/office/drawing/2014/main" id="{823E5B1D-8DB1-355D-341C-9B91A0ADCFFD}"/>
              </a:ext>
            </a:extLst>
          </p:cNvPr>
          <p:cNvSpPr/>
          <p:nvPr/>
        </p:nvSpPr>
        <p:spPr>
          <a:xfrm>
            <a:off x="5528669" y="2918392"/>
            <a:ext cx="551295" cy="183673"/>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出口</a:t>
            </a:r>
          </a:p>
        </p:txBody>
      </p:sp>
      <p:grpSp>
        <p:nvGrpSpPr>
          <p:cNvPr id="54" name="グループ化 53">
            <a:extLst>
              <a:ext uri="{FF2B5EF4-FFF2-40B4-BE49-F238E27FC236}">
                <a16:creationId xmlns:a16="http://schemas.microsoft.com/office/drawing/2014/main" id="{B7FD889C-1A71-1BEB-800D-F7B8DD2C5D0E}"/>
              </a:ext>
            </a:extLst>
          </p:cNvPr>
          <p:cNvGrpSpPr/>
          <p:nvPr/>
        </p:nvGrpSpPr>
        <p:grpSpPr>
          <a:xfrm>
            <a:off x="3723976" y="3268519"/>
            <a:ext cx="1382379" cy="929430"/>
            <a:chOff x="3723976" y="3119294"/>
            <a:chExt cx="1382379" cy="929430"/>
          </a:xfrm>
        </p:grpSpPr>
        <p:sp>
          <p:nvSpPr>
            <p:cNvPr id="16" name="楕円 15">
              <a:extLst>
                <a:ext uri="{FF2B5EF4-FFF2-40B4-BE49-F238E27FC236}">
                  <a16:creationId xmlns:a16="http://schemas.microsoft.com/office/drawing/2014/main" id="{0E7A742D-FE92-43B5-03F0-FF736618A540}"/>
                </a:ext>
              </a:extLst>
            </p:cNvPr>
            <p:cNvSpPr/>
            <p:nvPr/>
          </p:nvSpPr>
          <p:spPr>
            <a:xfrm>
              <a:off x="3973939" y="3349066"/>
              <a:ext cx="861698" cy="447628"/>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机</a:t>
              </a:r>
            </a:p>
          </p:txBody>
        </p:sp>
        <p:sp>
          <p:nvSpPr>
            <p:cNvPr id="31" name="楕円 30">
              <a:extLst>
                <a:ext uri="{FF2B5EF4-FFF2-40B4-BE49-F238E27FC236}">
                  <a16:creationId xmlns:a16="http://schemas.microsoft.com/office/drawing/2014/main" id="{3A065305-AF7D-C87F-5291-EFCE10527CC2}"/>
                </a:ext>
              </a:extLst>
            </p:cNvPr>
            <p:cNvSpPr/>
            <p:nvPr/>
          </p:nvSpPr>
          <p:spPr>
            <a:xfrm>
              <a:off x="3723976" y="3482260"/>
              <a:ext cx="180000" cy="180000"/>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2" name="楕円 31">
              <a:extLst>
                <a:ext uri="{FF2B5EF4-FFF2-40B4-BE49-F238E27FC236}">
                  <a16:creationId xmlns:a16="http://schemas.microsoft.com/office/drawing/2014/main" id="{C71CEC48-A0E6-E900-BB3C-FEB49CAD8862}"/>
                </a:ext>
              </a:extLst>
            </p:cNvPr>
            <p:cNvSpPr/>
            <p:nvPr/>
          </p:nvSpPr>
          <p:spPr>
            <a:xfrm>
              <a:off x="4333893" y="3868724"/>
              <a:ext cx="180000" cy="180000"/>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3" name="楕円 32">
              <a:extLst>
                <a:ext uri="{FF2B5EF4-FFF2-40B4-BE49-F238E27FC236}">
                  <a16:creationId xmlns:a16="http://schemas.microsoft.com/office/drawing/2014/main" id="{346F72FD-2394-36A0-5338-24FB81E1BA13}"/>
                </a:ext>
              </a:extLst>
            </p:cNvPr>
            <p:cNvSpPr/>
            <p:nvPr/>
          </p:nvSpPr>
          <p:spPr>
            <a:xfrm>
              <a:off x="4926355" y="3481200"/>
              <a:ext cx="180000" cy="180000"/>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0" name="楕円 39">
              <a:extLst>
                <a:ext uri="{FF2B5EF4-FFF2-40B4-BE49-F238E27FC236}">
                  <a16:creationId xmlns:a16="http://schemas.microsoft.com/office/drawing/2014/main" id="{5FCABD69-BB59-1359-8B57-4FBED23E4B11}"/>
                </a:ext>
              </a:extLst>
            </p:cNvPr>
            <p:cNvSpPr/>
            <p:nvPr/>
          </p:nvSpPr>
          <p:spPr>
            <a:xfrm>
              <a:off x="4334400" y="3119294"/>
              <a:ext cx="180000" cy="180000"/>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pSp>
      <p:sp>
        <p:nvSpPr>
          <p:cNvPr id="46" name="正方形/長方形 45">
            <a:extLst>
              <a:ext uri="{FF2B5EF4-FFF2-40B4-BE49-F238E27FC236}">
                <a16:creationId xmlns:a16="http://schemas.microsoft.com/office/drawing/2014/main" id="{BBB73F12-0A02-4112-E4DE-B23AE9B278EE}"/>
              </a:ext>
            </a:extLst>
          </p:cNvPr>
          <p:cNvSpPr/>
          <p:nvPr/>
        </p:nvSpPr>
        <p:spPr>
          <a:xfrm>
            <a:off x="642965" y="5334120"/>
            <a:ext cx="353817" cy="215444"/>
          </a:xfrm>
          <a:prstGeom prst="rect">
            <a:avLst/>
          </a:prstGeom>
          <a:noFill/>
          <a:ln w="38100">
            <a:solidFill>
              <a:schemeClr val="accent5">
                <a:lumMod val="60000"/>
                <a:lumOff val="40000"/>
              </a:schemeClr>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48" name="直線コネクタ 47">
            <a:extLst>
              <a:ext uri="{FF2B5EF4-FFF2-40B4-BE49-F238E27FC236}">
                <a16:creationId xmlns:a16="http://schemas.microsoft.com/office/drawing/2014/main" id="{045FF6BC-0CC1-7C75-161B-7B618A6027E0}"/>
              </a:ext>
            </a:extLst>
          </p:cNvPr>
          <p:cNvCxnSpPr>
            <a:cxnSpLocks/>
          </p:cNvCxnSpPr>
          <p:nvPr/>
        </p:nvCxnSpPr>
        <p:spPr>
          <a:xfrm>
            <a:off x="1646933" y="2874309"/>
            <a:ext cx="1" cy="2412000"/>
          </a:xfrm>
          <a:prstGeom prst="line">
            <a:avLst/>
          </a:prstGeom>
          <a:ln w="28575">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15" name="直線コネクタ 14">
            <a:extLst>
              <a:ext uri="{FF2B5EF4-FFF2-40B4-BE49-F238E27FC236}">
                <a16:creationId xmlns:a16="http://schemas.microsoft.com/office/drawing/2014/main" id="{3BE86F34-82C5-3145-421E-7D9C2026BCD8}"/>
              </a:ext>
            </a:extLst>
          </p:cNvPr>
          <p:cNvCxnSpPr>
            <a:cxnSpLocks/>
          </p:cNvCxnSpPr>
          <p:nvPr/>
        </p:nvCxnSpPr>
        <p:spPr>
          <a:xfrm>
            <a:off x="614471" y="2979667"/>
            <a:ext cx="4788000" cy="0"/>
          </a:xfrm>
          <a:prstGeom prst="line">
            <a:avLst/>
          </a:prstGeom>
          <a:ln w="285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7" name="直線コネクタ 46">
            <a:extLst>
              <a:ext uri="{FF2B5EF4-FFF2-40B4-BE49-F238E27FC236}">
                <a16:creationId xmlns:a16="http://schemas.microsoft.com/office/drawing/2014/main" id="{BB436029-A036-3E67-395C-F22F5212B737}"/>
              </a:ext>
            </a:extLst>
          </p:cNvPr>
          <p:cNvCxnSpPr>
            <a:cxnSpLocks/>
          </p:cNvCxnSpPr>
          <p:nvPr/>
        </p:nvCxnSpPr>
        <p:spPr>
          <a:xfrm rot="16200000">
            <a:off x="4982121" y="3379381"/>
            <a:ext cx="828000" cy="0"/>
          </a:xfrm>
          <a:prstGeom prst="line">
            <a:avLst/>
          </a:prstGeom>
          <a:ln w="285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9" name="直線コネクタ 48">
            <a:extLst>
              <a:ext uri="{FF2B5EF4-FFF2-40B4-BE49-F238E27FC236}">
                <a16:creationId xmlns:a16="http://schemas.microsoft.com/office/drawing/2014/main" id="{BE148FAB-3043-47D7-8711-89C7FE21B89E}"/>
              </a:ext>
            </a:extLst>
          </p:cNvPr>
          <p:cNvCxnSpPr>
            <a:cxnSpLocks/>
          </p:cNvCxnSpPr>
          <p:nvPr/>
        </p:nvCxnSpPr>
        <p:spPr>
          <a:xfrm>
            <a:off x="5402471" y="3702433"/>
            <a:ext cx="828000" cy="0"/>
          </a:xfrm>
          <a:prstGeom prst="line">
            <a:avLst/>
          </a:prstGeom>
          <a:ln w="285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0" name="直線コネクタ 49">
            <a:extLst>
              <a:ext uri="{FF2B5EF4-FFF2-40B4-BE49-F238E27FC236}">
                <a16:creationId xmlns:a16="http://schemas.microsoft.com/office/drawing/2014/main" id="{6FCC6EF1-21C6-0310-ABE5-0F3B482AD19E}"/>
              </a:ext>
            </a:extLst>
          </p:cNvPr>
          <p:cNvCxnSpPr>
            <a:cxnSpLocks/>
          </p:cNvCxnSpPr>
          <p:nvPr/>
        </p:nvCxnSpPr>
        <p:spPr>
          <a:xfrm rot="16200000">
            <a:off x="5559395" y="4373724"/>
            <a:ext cx="1368000" cy="0"/>
          </a:xfrm>
          <a:prstGeom prst="line">
            <a:avLst/>
          </a:prstGeom>
          <a:ln w="285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1" name="直線コネクタ 50">
            <a:extLst>
              <a:ext uri="{FF2B5EF4-FFF2-40B4-BE49-F238E27FC236}">
                <a16:creationId xmlns:a16="http://schemas.microsoft.com/office/drawing/2014/main" id="{F8D99321-1A47-BCB6-5ACE-7497D9E38CD8}"/>
              </a:ext>
            </a:extLst>
          </p:cNvPr>
          <p:cNvCxnSpPr>
            <a:cxnSpLocks/>
          </p:cNvCxnSpPr>
          <p:nvPr/>
        </p:nvCxnSpPr>
        <p:spPr>
          <a:xfrm flipV="1">
            <a:off x="622799" y="5046901"/>
            <a:ext cx="5624238" cy="10091"/>
          </a:xfrm>
          <a:prstGeom prst="line">
            <a:avLst/>
          </a:prstGeom>
          <a:ln w="285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2" name="直線コネクタ 51">
            <a:extLst>
              <a:ext uri="{FF2B5EF4-FFF2-40B4-BE49-F238E27FC236}">
                <a16:creationId xmlns:a16="http://schemas.microsoft.com/office/drawing/2014/main" id="{C5D5138F-1373-CB01-8534-2EBB9777895A}"/>
              </a:ext>
            </a:extLst>
          </p:cNvPr>
          <p:cNvCxnSpPr>
            <a:cxnSpLocks/>
          </p:cNvCxnSpPr>
          <p:nvPr/>
        </p:nvCxnSpPr>
        <p:spPr>
          <a:xfrm flipH="1" flipV="1">
            <a:off x="614561" y="2964641"/>
            <a:ext cx="6291" cy="2088000"/>
          </a:xfrm>
          <a:prstGeom prst="line">
            <a:avLst/>
          </a:prstGeom>
          <a:ln w="285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 name="直線コネクタ 11">
            <a:extLst>
              <a:ext uri="{FF2B5EF4-FFF2-40B4-BE49-F238E27FC236}">
                <a16:creationId xmlns:a16="http://schemas.microsoft.com/office/drawing/2014/main" id="{7A20A9EF-04D0-4B67-EBE6-66A2B5CAF888}"/>
              </a:ext>
            </a:extLst>
          </p:cNvPr>
          <p:cNvCxnSpPr>
            <a:cxnSpLocks/>
          </p:cNvCxnSpPr>
          <p:nvPr/>
        </p:nvCxnSpPr>
        <p:spPr>
          <a:xfrm>
            <a:off x="5402412" y="2876196"/>
            <a:ext cx="1" cy="2412000"/>
          </a:xfrm>
          <a:prstGeom prst="line">
            <a:avLst/>
          </a:prstGeom>
          <a:ln w="28575">
            <a:solidFill>
              <a:srgbClr val="FF0000"/>
            </a:solidFill>
            <a:prstDash val="dash"/>
          </a:ln>
        </p:spPr>
        <p:style>
          <a:lnRef idx="1">
            <a:schemeClr val="accent1"/>
          </a:lnRef>
          <a:fillRef idx="0">
            <a:schemeClr val="accent1"/>
          </a:fillRef>
          <a:effectRef idx="0">
            <a:schemeClr val="accent1"/>
          </a:effectRef>
          <a:fontRef idx="minor">
            <a:schemeClr val="tx1"/>
          </a:fontRef>
        </p:style>
      </p:cxnSp>
      <p:grpSp>
        <p:nvGrpSpPr>
          <p:cNvPr id="30" name="グループ化 29">
            <a:extLst>
              <a:ext uri="{FF2B5EF4-FFF2-40B4-BE49-F238E27FC236}">
                <a16:creationId xmlns:a16="http://schemas.microsoft.com/office/drawing/2014/main" id="{CB6E416E-1BD3-6FB6-8C66-7BC28419FF66}"/>
              </a:ext>
            </a:extLst>
          </p:cNvPr>
          <p:cNvGrpSpPr/>
          <p:nvPr/>
        </p:nvGrpSpPr>
        <p:grpSpPr>
          <a:xfrm>
            <a:off x="3415381" y="4325885"/>
            <a:ext cx="957512" cy="682444"/>
            <a:chOff x="3552541" y="4222118"/>
            <a:chExt cx="957512" cy="682444"/>
          </a:xfrm>
        </p:grpSpPr>
        <p:sp>
          <p:nvSpPr>
            <p:cNvPr id="25" name="正方形/長方形 24">
              <a:extLst>
                <a:ext uri="{FF2B5EF4-FFF2-40B4-BE49-F238E27FC236}">
                  <a16:creationId xmlns:a16="http://schemas.microsoft.com/office/drawing/2014/main" id="{00A137F5-AE82-CA28-D8A9-E0BCB82C8CD1}"/>
                </a:ext>
              </a:extLst>
            </p:cNvPr>
            <p:cNvSpPr/>
            <p:nvPr/>
          </p:nvSpPr>
          <p:spPr>
            <a:xfrm>
              <a:off x="3830995" y="4222118"/>
              <a:ext cx="413270" cy="661409"/>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机</a:t>
              </a:r>
            </a:p>
          </p:txBody>
        </p:sp>
        <p:grpSp>
          <p:nvGrpSpPr>
            <p:cNvPr id="60" name="グループ化 59">
              <a:extLst>
                <a:ext uri="{FF2B5EF4-FFF2-40B4-BE49-F238E27FC236}">
                  <a16:creationId xmlns:a16="http://schemas.microsoft.com/office/drawing/2014/main" id="{1C34E44C-B66D-E7BB-9D9D-7CAD3F737EDC}"/>
                </a:ext>
              </a:extLst>
            </p:cNvPr>
            <p:cNvGrpSpPr/>
            <p:nvPr/>
          </p:nvGrpSpPr>
          <p:grpSpPr>
            <a:xfrm>
              <a:off x="3552541" y="4233120"/>
              <a:ext cx="957512" cy="671442"/>
              <a:chOff x="2272659" y="4339830"/>
              <a:chExt cx="1000189" cy="732691"/>
            </a:xfrm>
          </p:grpSpPr>
          <p:sp>
            <p:nvSpPr>
              <p:cNvPr id="61" name="楕円 60">
                <a:extLst>
                  <a:ext uri="{FF2B5EF4-FFF2-40B4-BE49-F238E27FC236}">
                    <a16:creationId xmlns:a16="http://schemas.microsoft.com/office/drawing/2014/main" id="{1354EEEB-7037-1F2D-B985-598EA20D07EC}"/>
                  </a:ext>
                </a:extLst>
              </p:cNvPr>
              <p:cNvSpPr/>
              <p:nvPr/>
            </p:nvSpPr>
            <p:spPr>
              <a:xfrm>
                <a:off x="3092848" y="4341600"/>
                <a:ext cx="180000" cy="180000"/>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2" name="楕円 61">
                <a:extLst>
                  <a:ext uri="{FF2B5EF4-FFF2-40B4-BE49-F238E27FC236}">
                    <a16:creationId xmlns:a16="http://schemas.microsoft.com/office/drawing/2014/main" id="{07C70A0C-FDA6-470B-B860-9A366AF2B3CB}"/>
                  </a:ext>
                </a:extLst>
              </p:cNvPr>
              <p:cNvSpPr/>
              <p:nvPr/>
            </p:nvSpPr>
            <p:spPr>
              <a:xfrm>
                <a:off x="3092848" y="4892521"/>
                <a:ext cx="180000" cy="180000"/>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3" name="楕円 62">
                <a:extLst>
                  <a:ext uri="{FF2B5EF4-FFF2-40B4-BE49-F238E27FC236}">
                    <a16:creationId xmlns:a16="http://schemas.microsoft.com/office/drawing/2014/main" id="{D87CAEB8-F988-AB3C-7BA4-E4B0B9320ACB}"/>
                  </a:ext>
                </a:extLst>
              </p:cNvPr>
              <p:cNvSpPr/>
              <p:nvPr/>
            </p:nvSpPr>
            <p:spPr>
              <a:xfrm>
                <a:off x="2272659" y="4339830"/>
                <a:ext cx="180000" cy="180000"/>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4" name="楕円 63">
                <a:extLst>
                  <a:ext uri="{FF2B5EF4-FFF2-40B4-BE49-F238E27FC236}">
                    <a16:creationId xmlns:a16="http://schemas.microsoft.com/office/drawing/2014/main" id="{8EB46CF8-BF4B-6BE3-08AB-E6DD3F0A47E9}"/>
                  </a:ext>
                </a:extLst>
              </p:cNvPr>
              <p:cNvSpPr/>
              <p:nvPr/>
            </p:nvSpPr>
            <p:spPr>
              <a:xfrm>
                <a:off x="2272659" y="4892521"/>
                <a:ext cx="180000" cy="180000"/>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pSp>
      </p:grpSp>
      <p:sp>
        <p:nvSpPr>
          <p:cNvPr id="65" name="テキスト ボックス 64">
            <a:extLst>
              <a:ext uri="{FF2B5EF4-FFF2-40B4-BE49-F238E27FC236}">
                <a16:creationId xmlns:a16="http://schemas.microsoft.com/office/drawing/2014/main" id="{62B6F03F-C6C4-AC72-0368-1EFA7F900155}"/>
              </a:ext>
            </a:extLst>
          </p:cNvPr>
          <p:cNvSpPr txBox="1"/>
          <p:nvPr/>
        </p:nvSpPr>
        <p:spPr>
          <a:xfrm>
            <a:off x="415212" y="5075943"/>
            <a:ext cx="133350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srgbClr val="FF0000"/>
                </a:solidFill>
                <a:effectLst/>
                <a:uLnTx/>
                <a:uFillTx/>
                <a:latin typeface="メイリオ"/>
                <a:ea typeface="メイリオ"/>
                <a:cs typeface="+mn-cs"/>
              </a:rPr>
              <a:t>セキュリティレベル</a:t>
            </a:r>
            <a:r>
              <a:rPr kumimoji="1" lang="en-US" altLang="ja-JP" sz="800" b="0" i="0" u="none" strike="noStrike" kern="1200" cap="none" spc="0" normalizeH="0" baseline="0" noProof="0">
                <a:ln>
                  <a:noFill/>
                </a:ln>
                <a:solidFill>
                  <a:srgbClr val="FF0000"/>
                </a:solidFill>
                <a:effectLst/>
                <a:uLnTx/>
                <a:uFillTx/>
                <a:latin typeface="メイリオ"/>
                <a:ea typeface="メイリオ"/>
                <a:cs typeface="+mn-cs"/>
              </a:rPr>
              <a:t>3</a:t>
            </a:r>
            <a:endParaRPr kumimoji="1" lang="ja-JP" altLang="en-US" sz="800" b="0" i="0" u="none" strike="noStrike" kern="1200" cap="none" spc="0" normalizeH="0" baseline="0" noProof="0">
              <a:ln>
                <a:noFill/>
              </a:ln>
              <a:solidFill>
                <a:srgbClr val="FF0000"/>
              </a:solidFill>
              <a:effectLst/>
              <a:uLnTx/>
              <a:uFillTx/>
              <a:latin typeface="メイリオ"/>
              <a:ea typeface="メイリオ"/>
              <a:cs typeface="+mn-cs"/>
            </a:endParaRPr>
          </a:p>
        </p:txBody>
      </p:sp>
      <p:sp>
        <p:nvSpPr>
          <p:cNvPr id="66" name="テキスト ボックス 65">
            <a:extLst>
              <a:ext uri="{FF2B5EF4-FFF2-40B4-BE49-F238E27FC236}">
                <a16:creationId xmlns:a16="http://schemas.microsoft.com/office/drawing/2014/main" id="{FF21AEE4-7B08-2B15-7D6B-D9863F1507FA}"/>
              </a:ext>
            </a:extLst>
          </p:cNvPr>
          <p:cNvSpPr txBox="1"/>
          <p:nvPr/>
        </p:nvSpPr>
        <p:spPr>
          <a:xfrm>
            <a:off x="2762250" y="5075943"/>
            <a:ext cx="133350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srgbClr val="FF0000"/>
                </a:solidFill>
                <a:effectLst/>
                <a:uLnTx/>
                <a:uFillTx/>
                <a:latin typeface="メイリオ"/>
                <a:ea typeface="メイリオ"/>
                <a:cs typeface="+mn-cs"/>
              </a:rPr>
              <a:t>セキュリティレベル</a:t>
            </a:r>
            <a:r>
              <a:rPr kumimoji="1" lang="en-US" altLang="ja-JP" sz="800" b="0" i="0" u="none" strike="noStrike" kern="1200" cap="none" spc="0" normalizeH="0" baseline="0" noProof="0">
                <a:ln>
                  <a:noFill/>
                </a:ln>
                <a:solidFill>
                  <a:srgbClr val="FF0000"/>
                </a:solidFill>
                <a:effectLst/>
                <a:uLnTx/>
                <a:uFillTx/>
                <a:latin typeface="メイリオ"/>
                <a:ea typeface="メイリオ"/>
                <a:cs typeface="+mn-cs"/>
              </a:rPr>
              <a:t>2</a:t>
            </a:r>
            <a:endParaRPr kumimoji="1" lang="ja-JP" altLang="en-US" sz="800" b="0" i="0" u="none" strike="noStrike" kern="1200" cap="none" spc="0" normalizeH="0" baseline="0" noProof="0">
              <a:ln>
                <a:noFill/>
              </a:ln>
              <a:solidFill>
                <a:srgbClr val="FF0000"/>
              </a:solidFill>
              <a:effectLst/>
              <a:uLnTx/>
              <a:uFillTx/>
              <a:latin typeface="メイリオ"/>
              <a:ea typeface="メイリオ"/>
              <a:cs typeface="+mn-cs"/>
            </a:endParaRPr>
          </a:p>
        </p:txBody>
      </p:sp>
      <p:sp>
        <p:nvSpPr>
          <p:cNvPr id="67" name="テキスト ボックス 66">
            <a:extLst>
              <a:ext uri="{FF2B5EF4-FFF2-40B4-BE49-F238E27FC236}">
                <a16:creationId xmlns:a16="http://schemas.microsoft.com/office/drawing/2014/main" id="{25121A82-800A-7707-3300-6CA45ED999CB}"/>
              </a:ext>
            </a:extLst>
          </p:cNvPr>
          <p:cNvSpPr txBox="1"/>
          <p:nvPr/>
        </p:nvSpPr>
        <p:spPr>
          <a:xfrm>
            <a:off x="5284667" y="5075943"/>
            <a:ext cx="133350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srgbClr val="FF0000"/>
                </a:solidFill>
                <a:effectLst/>
                <a:uLnTx/>
                <a:uFillTx/>
                <a:latin typeface="メイリオ"/>
                <a:ea typeface="メイリオ"/>
                <a:cs typeface="+mn-cs"/>
              </a:rPr>
              <a:t>セキュリティレベル</a:t>
            </a:r>
            <a:r>
              <a:rPr kumimoji="1" lang="en-US" altLang="ja-JP" sz="800" b="0" i="0" u="none" strike="noStrike" kern="1200" cap="none" spc="0" normalizeH="0" baseline="0" noProof="0">
                <a:ln>
                  <a:noFill/>
                </a:ln>
                <a:solidFill>
                  <a:srgbClr val="FF0000"/>
                </a:solidFill>
                <a:effectLst/>
                <a:uLnTx/>
                <a:uFillTx/>
                <a:latin typeface="メイリオ"/>
                <a:ea typeface="メイリオ"/>
                <a:cs typeface="+mn-cs"/>
              </a:rPr>
              <a:t>1</a:t>
            </a:r>
            <a:endParaRPr kumimoji="1" lang="ja-JP" altLang="en-US" sz="800" b="0" i="0" u="none" strike="noStrike" kern="1200" cap="none" spc="0" normalizeH="0" baseline="0" noProof="0">
              <a:ln>
                <a:noFill/>
              </a:ln>
              <a:solidFill>
                <a:srgbClr val="FF0000"/>
              </a:solidFill>
              <a:effectLst/>
              <a:uLnTx/>
              <a:uFillTx/>
              <a:latin typeface="メイリオ"/>
              <a:ea typeface="メイリオ"/>
              <a:cs typeface="+mn-cs"/>
            </a:endParaRPr>
          </a:p>
        </p:txBody>
      </p:sp>
      <p:sp>
        <p:nvSpPr>
          <p:cNvPr id="69" name="テキスト ボックス 68">
            <a:extLst>
              <a:ext uri="{FF2B5EF4-FFF2-40B4-BE49-F238E27FC236}">
                <a16:creationId xmlns:a16="http://schemas.microsoft.com/office/drawing/2014/main" id="{B8CDC05D-D178-F82A-E070-C543100D7758}"/>
              </a:ext>
            </a:extLst>
          </p:cNvPr>
          <p:cNvSpPr txBox="1"/>
          <p:nvPr/>
        </p:nvSpPr>
        <p:spPr>
          <a:xfrm>
            <a:off x="886922" y="5337088"/>
            <a:ext cx="803692"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適用範囲</a:t>
            </a:r>
          </a:p>
        </p:txBody>
      </p:sp>
      <p:sp>
        <p:nvSpPr>
          <p:cNvPr id="70" name="テキスト ボックス 69">
            <a:extLst>
              <a:ext uri="{FF2B5EF4-FFF2-40B4-BE49-F238E27FC236}">
                <a16:creationId xmlns:a16="http://schemas.microsoft.com/office/drawing/2014/main" id="{F3E48148-6733-9370-E3A1-EE6750D9BD40}"/>
              </a:ext>
            </a:extLst>
          </p:cNvPr>
          <p:cNvSpPr txBox="1"/>
          <p:nvPr/>
        </p:nvSpPr>
        <p:spPr>
          <a:xfrm>
            <a:off x="1566693" y="5466513"/>
            <a:ext cx="4751820"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srgbClr val="FF0000"/>
                </a:solidFill>
                <a:effectLst/>
                <a:uLnTx/>
                <a:uFillTx/>
                <a:latin typeface="メイリオ"/>
                <a:ea typeface="メイリオ"/>
                <a:cs typeface="+mn-cs"/>
              </a:rPr>
              <a:t>セキュリティレベル</a:t>
            </a:r>
            <a:r>
              <a:rPr kumimoji="1" lang="en-US" altLang="ja-JP" sz="800" b="0" i="0" u="none" strike="noStrike" kern="1200" cap="none" spc="0" normalizeH="0" baseline="0" noProof="0">
                <a:ln>
                  <a:noFill/>
                </a:ln>
                <a:solidFill>
                  <a:srgbClr val="FF0000"/>
                </a:solidFill>
                <a:effectLst/>
                <a:uLnTx/>
                <a:uFillTx/>
                <a:latin typeface="メイリオ"/>
                <a:ea typeface="メイリオ"/>
                <a:cs typeface="+mn-cs"/>
              </a:rPr>
              <a:t>1</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：従業員を含め、外来者は入室可</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srgbClr val="FF0000"/>
                </a:solidFill>
                <a:effectLst/>
                <a:uLnTx/>
                <a:uFillTx/>
                <a:latin typeface="メイリオ"/>
                <a:ea typeface="メイリオ"/>
                <a:cs typeface="+mn-cs"/>
              </a:rPr>
              <a:t>セキュリティレベル</a:t>
            </a:r>
            <a:r>
              <a:rPr kumimoji="1" lang="en-US" altLang="ja-JP" sz="800" b="0" i="0" u="none" strike="noStrike" kern="1200" cap="none" spc="0" normalizeH="0" baseline="0" noProof="0">
                <a:ln>
                  <a:noFill/>
                </a:ln>
                <a:solidFill>
                  <a:srgbClr val="FF0000"/>
                </a:solidFill>
                <a:effectLst/>
                <a:uLnTx/>
                <a:uFillTx/>
                <a:latin typeface="メイリオ"/>
                <a:ea typeface="メイリオ"/>
                <a:cs typeface="+mn-cs"/>
              </a:rPr>
              <a:t>2</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：対象従業員のみ入室可（対象者以外は入退室管理が必要）</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srgbClr val="FF0000"/>
                </a:solidFill>
                <a:effectLst/>
                <a:uLnTx/>
                <a:uFillTx/>
                <a:latin typeface="メイリオ"/>
                <a:ea typeface="メイリオ"/>
                <a:cs typeface="+mn-cs"/>
              </a:rPr>
              <a:t>セキュリティレベル</a:t>
            </a:r>
            <a:r>
              <a:rPr kumimoji="1" lang="en-US" altLang="ja-JP" sz="800" b="0" i="0" u="none" strike="noStrike" kern="1200" cap="none" spc="0" normalizeH="0" baseline="0" noProof="0">
                <a:ln>
                  <a:noFill/>
                </a:ln>
                <a:solidFill>
                  <a:srgbClr val="FF0000"/>
                </a:solidFill>
                <a:effectLst/>
                <a:uLnTx/>
                <a:uFillTx/>
                <a:latin typeface="メイリオ"/>
                <a:ea typeface="メイリオ"/>
                <a:cs typeface="+mn-cs"/>
              </a:rPr>
              <a:t>3</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：限られた人員のみ入室可（飲食禁止）</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1" name="テキスト プレースホルダー 4">
            <a:extLst>
              <a:ext uri="{FF2B5EF4-FFF2-40B4-BE49-F238E27FC236}">
                <a16:creationId xmlns:a16="http://schemas.microsoft.com/office/drawing/2014/main" id="{4AD1E4DB-2258-B598-2D36-7C18ED5B2677}"/>
              </a:ext>
            </a:extLst>
          </p:cNvPr>
          <p:cNvSpPr txBox="1">
            <a:spLocks/>
          </p:cNvSpPr>
          <p:nvPr/>
        </p:nvSpPr>
        <p:spPr>
          <a:xfrm>
            <a:off x="622800" y="5928921"/>
            <a:ext cx="5612400" cy="780009"/>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技術的境界</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ネットワーク図（例）</a:t>
            </a:r>
            <a:b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1050" b="0" i="0" u="none" strike="noStrike" kern="1200" cap="none" spc="0" normalizeH="0" baseline="0" noProof="0">
                <a:ln>
                  <a:noFill/>
                </a:ln>
                <a:solidFill>
                  <a:srgbClr val="333333"/>
                </a:solidFill>
                <a:effectLst/>
                <a:uLnTx/>
                <a:uFillTx/>
                <a:latin typeface="メイリオ"/>
                <a:ea typeface="メイリオ"/>
                <a:cs typeface="+mn-cs"/>
              </a:rPr>
              <a:t>ネットワークにおいて対象とする範囲を明確にするため、ネットワーク構成図を作成し、境界線を記載します。</a:t>
            </a:r>
            <a:endParaRPr kumimoji="1" lang="en-US" altLang="ja-JP" sz="1050" b="0" i="0" u="none" strike="noStrike" kern="1200" cap="none" spc="0" normalizeH="0" baseline="0" noProof="0">
              <a:ln>
                <a:noFill/>
              </a:ln>
              <a:solidFill>
                <a:srgbClr val="333333"/>
              </a:solidFill>
              <a:effectLst/>
              <a:uLnTx/>
              <a:uFillTx/>
              <a:latin typeface="メイリオ"/>
              <a:ea typeface="メイリオ"/>
              <a:cs typeface="+mn-cs"/>
            </a:endParaRPr>
          </a:p>
        </p:txBody>
      </p:sp>
      <p:pic>
        <p:nvPicPr>
          <p:cNvPr id="73" name="図 72">
            <a:extLst>
              <a:ext uri="{FF2B5EF4-FFF2-40B4-BE49-F238E27FC236}">
                <a16:creationId xmlns:a16="http://schemas.microsoft.com/office/drawing/2014/main" id="{ABFC95E7-A6AA-B3D8-7306-A8C31B3725A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32472" y="8629804"/>
            <a:ext cx="360000" cy="360000"/>
          </a:xfrm>
          <a:prstGeom prst="rect">
            <a:avLst/>
          </a:prstGeom>
        </p:spPr>
      </p:pic>
      <p:pic>
        <p:nvPicPr>
          <p:cNvPr id="77" name="図 76">
            <a:extLst>
              <a:ext uri="{FF2B5EF4-FFF2-40B4-BE49-F238E27FC236}">
                <a16:creationId xmlns:a16="http://schemas.microsoft.com/office/drawing/2014/main" id="{D26F2235-D9BD-5DB6-71C8-19AD7969A37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950550" y="6636800"/>
            <a:ext cx="360000" cy="360000"/>
          </a:xfrm>
          <a:prstGeom prst="rect">
            <a:avLst/>
          </a:prstGeom>
        </p:spPr>
      </p:pic>
      <p:pic>
        <p:nvPicPr>
          <p:cNvPr id="79" name="図 78">
            <a:extLst>
              <a:ext uri="{FF2B5EF4-FFF2-40B4-BE49-F238E27FC236}">
                <a16:creationId xmlns:a16="http://schemas.microsoft.com/office/drawing/2014/main" id="{E56C7AB8-5A22-0672-7091-D5A01A7B385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950550" y="7882273"/>
            <a:ext cx="360000" cy="360000"/>
          </a:xfrm>
          <a:prstGeom prst="rect">
            <a:avLst/>
          </a:prstGeom>
        </p:spPr>
      </p:pic>
      <p:pic>
        <p:nvPicPr>
          <p:cNvPr id="81" name="図 80">
            <a:extLst>
              <a:ext uri="{FF2B5EF4-FFF2-40B4-BE49-F238E27FC236}">
                <a16:creationId xmlns:a16="http://schemas.microsoft.com/office/drawing/2014/main" id="{B8F1E7FD-9923-098F-0938-068220318CC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950550" y="7285202"/>
            <a:ext cx="360000" cy="360000"/>
          </a:xfrm>
          <a:prstGeom prst="rect">
            <a:avLst/>
          </a:prstGeom>
        </p:spPr>
      </p:pic>
      <p:pic>
        <p:nvPicPr>
          <p:cNvPr id="87" name="図 86">
            <a:extLst>
              <a:ext uri="{FF2B5EF4-FFF2-40B4-BE49-F238E27FC236}">
                <a16:creationId xmlns:a16="http://schemas.microsoft.com/office/drawing/2014/main" id="{9E9B0334-9792-0328-6354-2A5269530A50}"/>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149234" y="6565418"/>
            <a:ext cx="360000" cy="360000"/>
          </a:xfrm>
          <a:prstGeom prst="rect">
            <a:avLst/>
          </a:prstGeom>
        </p:spPr>
      </p:pic>
      <p:pic>
        <p:nvPicPr>
          <p:cNvPr id="85" name="図 84">
            <a:extLst>
              <a:ext uri="{FF2B5EF4-FFF2-40B4-BE49-F238E27FC236}">
                <a16:creationId xmlns:a16="http://schemas.microsoft.com/office/drawing/2014/main" id="{81D7C567-70F2-1AE6-275D-70FFECAB557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118483" y="8141311"/>
            <a:ext cx="360000" cy="360000"/>
          </a:xfrm>
          <a:prstGeom prst="rect">
            <a:avLst/>
          </a:prstGeom>
        </p:spPr>
      </p:pic>
      <p:pic>
        <p:nvPicPr>
          <p:cNvPr id="88" name="図 87">
            <a:extLst>
              <a:ext uri="{FF2B5EF4-FFF2-40B4-BE49-F238E27FC236}">
                <a16:creationId xmlns:a16="http://schemas.microsoft.com/office/drawing/2014/main" id="{5D5CF011-E301-3CBE-97B6-C814FDE95B28}"/>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812127" y="8141311"/>
            <a:ext cx="390329" cy="360000"/>
          </a:xfrm>
          <a:prstGeom prst="rect">
            <a:avLst/>
          </a:prstGeom>
        </p:spPr>
      </p:pic>
      <p:pic>
        <p:nvPicPr>
          <p:cNvPr id="89" name="図 88">
            <a:extLst>
              <a:ext uri="{FF2B5EF4-FFF2-40B4-BE49-F238E27FC236}">
                <a16:creationId xmlns:a16="http://schemas.microsoft.com/office/drawing/2014/main" id="{DF64A5F4-ADFC-5641-2763-F861245E7FCF}"/>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536100" y="8141311"/>
            <a:ext cx="360000" cy="360000"/>
          </a:xfrm>
          <a:prstGeom prst="rect">
            <a:avLst/>
          </a:prstGeom>
        </p:spPr>
      </p:pic>
      <p:pic>
        <p:nvPicPr>
          <p:cNvPr id="91" name="図 90">
            <a:extLst>
              <a:ext uri="{FF2B5EF4-FFF2-40B4-BE49-F238E27FC236}">
                <a16:creationId xmlns:a16="http://schemas.microsoft.com/office/drawing/2014/main" id="{62B25CFD-26AA-C976-A3F8-6077D21B8A6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950550" y="8630841"/>
            <a:ext cx="360000" cy="360000"/>
          </a:xfrm>
          <a:prstGeom prst="rect">
            <a:avLst/>
          </a:prstGeom>
        </p:spPr>
      </p:pic>
      <p:pic>
        <p:nvPicPr>
          <p:cNvPr id="83" name="図 82">
            <a:extLst>
              <a:ext uri="{FF2B5EF4-FFF2-40B4-BE49-F238E27FC236}">
                <a16:creationId xmlns:a16="http://schemas.microsoft.com/office/drawing/2014/main" id="{9C0165D5-9BC2-5B04-D4B9-BE89E3F3358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3409589" y="8629804"/>
            <a:ext cx="360000" cy="360000"/>
          </a:xfrm>
          <a:prstGeom prst="rect">
            <a:avLst/>
          </a:prstGeom>
        </p:spPr>
      </p:pic>
      <p:pic>
        <p:nvPicPr>
          <p:cNvPr id="92" name="図 91">
            <a:extLst>
              <a:ext uri="{FF2B5EF4-FFF2-40B4-BE49-F238E27FC236}">
                <a16:creationId xmlns:a16="http://schemas.microsoft.com/office/drawing/2014/main" id="{916B0E37-462A-8EE7-09F1-8E9B8028A6E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491511" y="8629804"/>
            <a:ext cx="360000" cy="360000"/>
          </a:xfrm>
          <a:prstGeom prst="rect">
            <a:avLst/>
          </a:prstGeom>
        </p:spPr>
      </p:pic>
      <p:pic>
        <p:nvPicPr>
          <p:cNvPr id="94" name="図 93">
            <a:extLst>
              <a:ext uri="{FF2B5EF4-FFF2-40B4-BE49-F238E27FC236}">
                <a16:creationId xmlns:a16="http://schemas.microsoft.com/office/drawing/2014/main" id="{2E5D0857-B110-F015-A59C-44039C6687C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964133" y="6550351"/>
            <a:ext cx="449633" cy="449633"/>
          </a:xfrm>
          <a:prstGeom prst="rect">
            <a:avLst/>
          </a:prstGeom>
        </p:spPr>
      </p:pic>
      <p:pic>
        <p:nvPicPr>
          <p:cNvPr id="96" name="図 95">
            <a:extLst>
              <a:ext uri="{FF2B5EF4-FFF2-40B4-BE49-F238E27FC236}">
                <a16:creationId xmlns:a16="http://schemas.microsoft.com/office/drawing/2014/main" id="{BD3CB9A8-D2BE-77AE-7D8F-F17770208424}"/>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149234" y="7761284"/>
            <a:ext cx="360000" cy="360000"/>
          </a:xfrm>
          <a:prstGeom prst="rect">
            <a:avLst/>
          </a:prstGeom>
        </p:spPr>
      </p:pic>
      <p:cxnSp>
        <p:nvCxnSpPr>
          <p:cNvPr id="98" name="直線コネクタ 97">
            <a:extLst>
              <a:ext uri="{FF2B5EF4-FFF2-40B4-BE49-F238E27FC236}">
                <a16:creationId xmlns:a16="http://schemas.microsoft.com/office/drawing/2014/main" id="{BD6D2D38-7474-DADB-68D3-09F6C943A180}"/>
              </a:ext>
            </a:extLst>
          </p:cNvPr>
          <p:cNvCxnSpPr>
            <a:cxnSpLocks/>
            <a:stCxn id="156" idx="2"/>
            <a:endCxn id="81" idx="0"/>
          </p:cNvCxnSpPr>
          <p:nvPr/>
        </p:nvCxnSpPr>
        <p:spPr>
          <a:xfrm flipH="1">
            <a:off x="3130550" y="7151920"/>
            <a:ext cx="1" cy="133282"/>
          </a:xfrm>
          <a:prstGeom prst="line">
            <a:avLst/>
          </a:prstGeom>
          <a:ln>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9" name="直線コネクタ 98">
            <a:extLst>
              <a:ext uri="{FF2B5EF4-FFF2-40B4-BE49-F238E27FC236}">
                <a16:creationId xmlns:a16="http://schemas.microsoft.com/office/drawing/2014/main" id="{88A3C63E-C0B7-B920-95CC-E136A4AE4229}"/>
              </a:ext>
            </a:extLst>
          </p:cNvPr>
          <p:cNvCxnSpPr>
            <a:cxnSpLocks/>
            <a:stCxn id="160" idx="2"/>
            <a:endCxn id="79" idx="0"/>
          </p:cNvCxnSpPr>
          <p:nvPr/>
        </p:nvCxnSpPr>
        <p:spPr>
          <a:xfrm>
            <a:off x="3130550" y="7752033"/>
            <a:ext cx="0" cy="130240"/>
          </a:xfrm>
          <a:prstGeom prst="line">
            <a:avLst/>
          </a:prstGeom>
          <a:ln>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40" name="コネクタ: カギ線 139">
            <a:extLst>
              <a:ext uri="{FF2B5EF4-FFF2-40B4-BE49-F238E27FC236}">
                <a16:creationId xmlns:a16="http://schemas.microsoft.com/office/drawing/2014/main" id="{63FF7146-02F9-04F1-D654-022162B14E26}"/>
              </a:ext>
            </a:extLst>
          </p:cNvPr>
          <p:cNvCxnSpPr>
            <a:cxnSpLocks/>
            <a:stCxn id="73" idx="0"/>
            <a:endCxn id="166" idx="2"/>
          </p:cNvCxnSpPr>
          <p:nvPr/>
        </p:nvCxnSpPr>
        <p:spPr>
          <a:xfrm rot="5400000" flipH="1" flipV="1">
            <a:off x="2529511" y="8028765"/>
            <a:ext cx="284000" cy="918078"/>
          </a:xfrm>
          <a:prstGeom prst="bentConnector3">
            <a:avLst>
              <a:gd name="adj1"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直線コネクタ 146">
            <a:extLst>
              <a:ext uri="{FF2B5EF4-FFF2-40B4-BE49-F238E27FC236}">
                <a16:creationId xmlns:a16="http://schemas.microsoft.com/office/drawing/2014/main" id="{7F805096-E798-81D9-4DEA-DB089C57BEAE}"/>
              </a:ext>
            </a:extLst>
          </p:cNvPr>
          <p:cNvCxnSpPr>
            <a:cxnSpLocks/>
            <a:stCxn id="174" idx="2"/>
            <a:endCxn id="96" idx="0"/>
          </p:cNvCxnSpPr>
          <p:nvPr/>
        </p:nvCxnSpPr>
        <p:spPr>
          <a:xfrm>
            <a:off x="1326077" y="7153985"/>
            <a:ext cx="3157" cy="60729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0" name="直線コネクタ 149">
            <a:extLst>
              <a:ext uri="{FF2B5EF4-FFF2-40B4-BE49-F238E27FC236}">
                <a16:creationId xmlns:a16="http://schemas.microsoft.com/office/drawing/2014/main" id="{5BE93ADD-2B3A-C3E2-A587-7229ED301D83}"/>
              </a:ext>
            </a:extLst>
          </p:cNvPr>
          <p:cNvCxnSpPr>
            <a:cxnSpLocks/>
            <a:stCxn id="175" idx="2"/>
            <a:endCxn id="96" idx="0"/>
          </p:cNvCxnSpPr>
          <p:nvPr/>
        </p:nvCxnSpPr>
        <p:spPr>
          <a:xfrm flipH="1">
            <a:off x="1329234" y="7153805"/>
            <a:ext cx="820621" cy="60747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56" name="テキスト ボックス 155">
            <a:extLst>
              <a:ext uri="{FF2B5EF4-FFF2-40B4-BE49-F238E27FC236}">
                <a16:creationId xmlns:a16="http://schemas.microsoft.com/office/drawing/2014/main" id="{119D9FB1-FF62-C73A-72C4-AC1D4BA179BD}"/>
              </a:ext>
            </a:extLst>
          </p:cNvPr>
          <p:cNvSpPr txBox="1"/>
          <p:nvPr/>
        </p:nvSpPr>
        <p:spPr>
          <a:xfrm>
            <a:off x="2578308" y="6936476"/>
            <a:ext cx="1104485"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インターネット</a:t>
            </a:r>
          </a:p>
        </p:txBody>
      </p:sp>
      <p:sp>
        <p:nvSpPr>
          <p:cNvPr id="159" name="テキスト ボックス 158">
            <a:extLst>
              <a:ext uri="{FF2B5EF4-FFF2-40B4-BE49-F238E27FC236}">
                <a16:creationId xmlns:a16="http://schemas.microsoft.com/office/drawing/2014/main" id="{BCA5486D-2425-91BF-F6C2-8E66BAAC875B}"/>
              </a:ext>
            </a:extLst>
          </p:cNvPr>
          <p:cNvSpPr txBox="1"/>
          <p:nvPr/>
        </p:nvSpPr>
        <p:spPr>
          <a:xfrm>
            <a:off x="4482000" y="7670286"/>
            <a:ext cx="1104485"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DMZ</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0" name="テキスト ボックス 159">
            <a:extLst>
              <a:ext uri="{FF2B5EF4-FFF2-40B4-BE49-F238E27FC236}">
                <a16:creationId xmlns:a16="http://schemas.microsoft.com/office/drawing/2014/main" id="{D8741B08-B8F2-1C9C-CC00-44E5523378FE}"/>
              </a:ext>
            </a:extLst>
          </p:cNvPr>
          <p:cNvSpPr txBox="1"/>
          <p:nvPr/>
        </p:nvSpPr>
        <p:spPr>
          <a:xfrm>
            <a:off x="2764429" y="7536589"/>
            <a:ext cx="732242"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ルータ</a:t>
            </a:r>
          </a:p>
        </p:txBody>
      </p:sp>
      <p:sp>
        <p:nvSpPr>
          <p:cNvPr id="166" name="テキスト ボックス 165">
            <a:extLst>
              <a:ext uri="{FF2B5EF4-FFF2-40B4-BE49-F238E27FC236}">
                <a16:creationId xmlns:a16="http://schemas.microsoft.com/office/drawing/2014/main" id="{7EC4E5D5-B732-F9C9-9358-E41E2204695C}"/>
              </a:ext>
            </a:extLst>
          </p:cNvPr>
          <p:cNvSpPr txBox="1"/>
          <p:nvPr/>
        </p:nvSpPr>
        <p:spPr>
          <a:xfrm>
            <a:off x="2566205" y="8130360"/>
            <a:ext cx="112869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ファイアウォール</a:t>
            </a:r>
          </a:p>
        </p:txBody>
      </p:sp>
      <p:sp>
        <p:nvSpPr>
          <p:cNvPr id="168" name="テキスト ボックス 167">
            <a:extLst>
              <a:ext uri="{FF2B5EF4-FFF2-40B4-BE49-F238E27FC236}">
                <a16:creationId xmlns:a16="http://schemas.microsoft.com/office/drawing/2014/main" id="{3691F265-8EAD-F8D7-0C2C-C94DAE326356}"/>
              </a:ext>
            </a:extLst>
          </p:cNvPr>
          <p:cNvSpPr txBox="1"/>
          <p:nvPr/>
        </p:nvSpPr>
        <p:spPr>
          <a:xfrm>
            <a:off x="734224" y="8129361"/>
            <a:ext cx="112869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VPN</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ルータ</a:t>
            </a:r>
          </a:p>
        </p:txBody>
      </p:sp>
      <p:sp>
        <p:nvSpPr>
          <p:cNvPr id="174" name="テキスト ボックス 173">
            <a:extLst>
              <a:ext uri="{FF2B5EF4-FFF2-40B4-BE49-F238E27FC236}">
                <a16:creationId xmlns:a16="http://schemas.microsoft.com/office/drawing/2014/main" id="{EC9F343D-2F72-9D6A-37DA-0FAF80221087}"/>
              </a:ext>
            </a:extLst>
          </p:cNvPr>
          <p:cNvSpPr txBox="1"/>
          <p:nvPr/>
        </p:nvSpPr>
        <p:spPr>
          <a:xfrm>
            <a:off x="988454" y="6938541"/>
            <a:ext cx="675246"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支店</a:t>
            </a:r>
          </a:p>
        </p:txBody>
      </p:sp>
      <p:sp>
        <p:nvSpPr>
          <p:cNvPr id="175" name="テキスト ボックス 174">
            <a:extLst>
              <a:ext uri="{FF2B5EF4-FFF2-40B4-BE49-F238E27FC236}">
                <a16:creationId xmlns:a16="http://schemas.microsoft.com/office/drawing/2014/main" id="{D48FAC2C-21F0-C2E7-C3AB-F7D789A0BA34}"/>
              </a:ext>
            </a:extLst>
          </p:cNvPr>
          <p:cNvSpPr txBox="1"/>
          <p:nvPr/>
        </p:nvSpPr>
        <p:spPr>
          <a:xfrm>
            <a:off x="1585510" y="6938361"/>
            <a:ext cx="112869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リモートワーク</a:t>
            </a:r>
          </a:p>
        </p:txBody>
      </p:sp>
      <p:sp>
        <p:nvSpPr>
          <p:cNvPr id="184" name="テキスト ボックス 183">
            <a:extLst>
              <a:ext uri="{FF2B5EF4-FFF2-40B4-BE49-F238E27FC236}">
                <a16:creationId xmlns:a16="http://schemas.microsoft.com/office/drawing/2014/main" id="{8324E1D8-168B-4A76-0CBB-AB8FDFF27042}"/>
              </a:ext>
            </a:extLst>
          </p:cNvPr>
          <p:cNvSpPr txBox="1"/>
          <p:nvPr/>
        </p:nvSpPr>
        <p:spPr>
          <a:xfrm>
            <a:off x="3750046" y="8445828"/>
            <a:ext cx="1104485"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メールサーバ</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85" name="テキスト ボックス 184">
            <a:extLst>
              <a:ext uri="{FF2B5EF4-FFF2-40B4-BE49-F238E27FC236}">
                <a16:creationId xmlns:a16="http://schemas.microsoft.com/office/drawing/2014/main" id="{376D433A-DEB8-006A-4634-A14F10A8F228}"/>
              </a:ext>
            </a:extLst>
          </p:cNvPr>
          <p:cNvSpPr txBox="1"/>
          <p:nvPr/>
        </p:nvSpPr>
        <p:spPr>
          <a:xfrm>
            <a:off x="4482037" y="8445828"/>
            <a:ext cx="1104485"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Web</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サーバ</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86" name="テキスト ボックス 185">
            <a:extLst>
              <a:ext uri="{FF2B5EF4-FFF2-40B4-BE49-F238E27FC236}">
                <a16:creationId xmlns:a16="http://schemas.microsoft.com/office/drawing/2014/main" id="{503853B4-A62A-17A1-BF1A-9DF49088D9E8}"/>
              </a:ext>
            </a:extLst>
          </p:cNvPr>
          <p:cNvSpPr txBox="1"/>
          <p:nvPr/>
        </p:nvSpPr>
        <p:spPr>
          <a:xfrm>
            <a:off x="5214028" y="8447311"/>
            <a:ext cx="1104485"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DNS</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サーバ</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190" name="コネクタ: カギ線 189">
            <a:extLst>
              <a:ext uri="{FF2B5EF4-FFF2-40B4-BE49-F238E27FC236}">
                <a16:creationId xmlns:a16="http://schemas.microsoft.com/office/drawing/2014/main" id="{BAA80382-43F3-5BDD-CEB9-3835CBE96296}"/>
              </a:ext>
            </a:extLst>
          </p:cNvPr>
          <p:cNvCxnSpPr>
            <a:cxnSpLocks/>
            <a:endCxn id="85" idx="0"/>
          </p:cNvCxnSpPr>
          <p:nvPr/>
        </p:nvCxnSpPr>
        <p:spPr>
          <a:xfrm>
            <a:off x="3304925" y="8062273"/>
            <a:ext cx="993558" cy="79038"/>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コネクタ: カギ線 191">
            <a:extLst>
              <a:ext uri="{FF2B5EF4-FFF2-40B4-BE49-F238E27FC236}">
                <a16:creationId xmlns:a16="http://schemas.microsoft.com/office/drawing/2014/main" id="{037BDD8C-9B1B-809B-2096-58370725CC3C}"/>
              </a:ext>
            </a:extLst>
          </p:cNvPr>
          <p:cNvCxnSpPr>
            <a:cxnSpLocks/>
            <a:stCxn id="79" idx="3"/>
            <a:endCxn id="88" idx="0"/>
          </p:cNvCxnSpPr>
          <p:nvPr/>
        </p:nvCxnSpPr>
        <p:spPr>
          <a:xfrm>
            <a:off x="3310550" y="8062273"/>
            <a:ext cx="1696742" cy="79038"/>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コネクタ: カギ線 194">
            <a:extLst>
              <a:ext uri="{FF2B5EF4-FFF2-40B4-BE49-F238E27FC236}">
                <a16:creationId xmlns:a16="http://schemas.microsoft.com/office/drawing/2014/main" id="{13B1C2DA-BE25-D376-9AF2-3DE56AD453B8}"/>
              </a:ext>
            </a:extLst>
          </p:cNvPr>
          <p:cNvCxnSpPr>
            <a:cxnSpLocks/>
            <a:stCxn id="79" idx="3"/>
            <a:endCxn id="89" idx="0"/>
          </p:cNvCxnSpPr>
          <p:nvPr/>
        </p:nvCxnSpPr>
        <p:spPr>
          <a:xfrm>
            <a:off x="3310550" y="8062273"/>
            <a:ext cx="2405550" cy="79038"/>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コネクタ: カギ線 197">
            <a:extLst>
              <a:ext uri="{FF2B5EF4-FFF2-40B4-BE49-F238E27FC236}">
                <a16:creationId xmlns:a16="http://schemas.microsoft.com/office/drawing/2014/main" id="{24256408-EE8A-8D6B-9E6E-3A185DEE8792}"/>
              </a:ext>
            </a:extLst>
          </p:cNvPr>
          <p:cNvCxnSpPr>
            <a:cxnSpLocks/>
            <a:stCxn id="166" idx="2"/>
            <a:endCxn id="92" idx="0"/>
          </p:cNvCxnSpPr>
          <p:nvPr/>
        </p:nvCxnSpPr>
        <p:spPr>
          <a:xfrm rot="5400000">
            <a:off x="2759031" y="8258285"/>
            <a:ext cx="284000" cy="459039"/>
          </a:xfrm>
          <a:prstGeom prst="bentConnector3">
            <a:avLst>
              <a:gd name="adj1"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コネクタ: カギ線 200">
            <a:extLst>
              <a:ext uri="{FF2B5EF4-FFF2-40B4-BE49-F238E27FC236}">
                <a16:creationId xmlns:a16="http://schemas.microsoft.com/office/drawing/2014/main" id="{8A5DA859-A887-3C05-962D-39A877363138}"/>
              </a:ext>
            </a:extLst>
          </p:cNvPr>
          <p:cNvCxnSpPr>
            <a:cxnSpLocks/>
            <a:stCxn id="166" idx="2"/>
            <a:endCxn id="83" idx="0"/>
          </p:cNvCxnSpPr>
          <p:nvPr/>
        </p:nvCxnSpPr>
        <p:spPr>
          <a:xfrm rot="16200000" flipH="1">
            <a:off x="3218069" y="8258284"/>
            <a:ext cx="284000" cy="459039"/>
          </a:xfrm>
          <a:prstGeom prst="bentConnector3">
            <a:avLst>
              <a:gd name="adj1"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直線コネクタ 207">
            <a:extLst>
              <a:ext uri="{FF2B5EF4-FFF2-40B4-BE49-F238E27FC236}">
                <a16:creationId xmlns:a16="http://schemas.microsoft.com/office/drawing/2014/main" id="{1D5DFD2F-F5CD-7B35-9B1C-52B218C65F11}"/>
              </a:ext>
            </a:extLst>
          </p:cNvPr>
          <p:cNvCxnSpPr>
            <a:cxnSpLocks/>
            <a:stCxn id="166" idx="2"/>
            <a:endCxn id="91" idx="0"/>
          </p:cNvCxnSpPr>
          <p:nvPr/>
        </p:nvCxnSpPr>
        <p:spPr>
          <a:xfrm>
            <a:off x="3130550" y="8345804"/>
            <a:ext cx="0" cy="2850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コネクタ: カギ線 212">
            <a:extLst>
              <a:ext uri="{FF2B5EF4-FFF2-40B4-BE49-F238E27FC236}">
                <a16:creationId xmlns:a16="http://schemas.microsoft.com/office/drawing/2014/main" id="{846FCBA0-0295-F750-10CA-768566F07399}"/>
              </a:ext>
            </a:extLst>
          </p:cNvPr>
          <p:cNvCxnSpPr>
            <a:cxnSpLocks/>
            <a:stCxn id="168" idx="2"/>
            <a:endCxn id="91" idx="0"/>
          </p:cNvCxnSpPr>
          <p:nvPr/>
        </p:nvCxnSpPr>
        <p:spPr>
          <a:xfrm rot="16200000" flipH="1">
            <a:off x="2071541" y="7571832"/>
            <a:ext cx="286036" cy="1831981"/>
          </a:xfrm>
          <a:prstGeom prst="bentConnector3">
            <a:avLst>
              <a:gd name="adj1"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8" name="テキスト ボックス 217">
            <a:extLst>
              <a:ext uri="{FF2B5EF4-FFF2-40B4-BE49-F238E27FC236}">
                <a16:creationId xmlns:a16="http://schemas.microsoft.com/office/drawing/2014/main" id="{E7B9A136-27E4-D726-E68B-9CF4BEBC131E}"/>
              </a:ext>
            </a:extLst>
          </p:cNvPr>
          <p:cNvSpPr txBox="1"/>
          <p:nvPr/>
        </p:nvSpPr>
        <p:spPr>
          <a:xfrm>
            <a:off x="2874950" y="8965789"/>
            <a:ext cx="51120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総務部</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17" name="テキスト ボックス 216">
            <a:extLst>
              <a:ext uri="{FF2B5EF4-FFF2-40B4-BE49-F238E27FC236}">
                <a16:creationId xmlns:a16="http://schemas.microsoft.com/office/drawing/2014/main" id="{2019D926-841C-B12C-B76B-C038C2A58B1F}"/>
              </a:ext>
            </a:extLst>
          </p:cNvPr>
          <p:cNvSpPr txBox="1"/>
          <p:nvPr/>
        </p:nvSpPr>
        <p:spPr>
          <a:xfrm>
            <a:off x="2428100" y="8964561"/>
            <a:ext cx="51120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管理部</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19" name="テキスト ボックス 218">
            <a:extLst>
              <a:ext uri="{FF2B5EF4-FFF2-40B4-BE49-F238E27FC236}">
                <a16:creationId xmlns:a16="http://schemas.microsoft.com/office/drawing/2014/main" id="{35EAD4A4-1FD1-141F-8867-083DB54C3159}"/>
              </a:ext>
            </a:extLst>
          </p:cNvPr>
          <p:cNvSpPr txBox="1"/>
          <p:nvPr/>
        </p:nvSpPr>
        <p:spPr>
          <a:xfrm>
            <a:off x="3321552" y="8964561"/>
            <a:ext cx="511449"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営業部</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21" name="正方形/長方形 220">
            <a:extLst>
              <a:ext uri="{FF2B5EF4-FFF2-40B4-BE49-F238E27FC236}">
                <a16:creationId xmlns:a16="http://schemas.microsoft.com/office/drawing/2014/main" id="{8E2FD3E7-F5EF-2EB9-7922-7A42CA73F609}"/>
              </a:ext>
            </a:extLst>
          </p:cNvPr>
          <p:cNvSpPr/>
          <p:nvPr/>
        </p:nvSpPr>
        <p:spPr>
          <a:xfrm>
            <a:off x="729000" y="7217825"/>
            <a:ext cx="5400000" cy="1933303"/>
          </a:xfrm>
          <a:prstGeom prst="rect">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22" name="正方形/長方形 221">
            <a:extLst>
              <a:ext uri="{FF2B5EF4-FFF2-40B4-BE49-F238E27FC236}">
                <a16:creationId xmlns:a16="http://schemas.microsoft.com/office/drawing/2014/main" id="{A4F4303D-68D2-39F6-CF49-8424683C7ECF}"/>
              </a:ext>
            </a:extLst>
          </p:cNvPr>
          <p:cNvSpPr/>
          <p:nvPr/>
        </p:nvSpPr>
        <p:spPr>
          <a:xfrm>
            <a:off x="4785049" y="6647244"/>
            <a:ext cx="596884" cy="338967"/>
          </a:xfrm>
          <a:prstGeom prst="rect">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23" name="テキスト ボックス 222">
            <a:extLst>
              <a:ext uri="{FF2B5EF4-FFF2-40B4-BE49-F238E27FC236}">
                <a16:creationId xmlns:a16="http://schemas.microsoft.com/office/drawing/2014/main" id="{0895E298-3EA7-E150-EE2F-DD773B9022A9}"/>
              </a:ext>
            </a:extLst>
          </p:cNvPr>
          <p:cNvSpPr txBox="1"/>
          <p:nvPr/>
        </p:nvSpPr>
        <p:spPr>
          <a:xfrm>
            <a:off x="5290228" y="6713180"/>
            <a:ext cx="803692"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適用範囲</a:t>
            </a:r>
          </a:p>
        </p:txBody>
      </p:sp>
      <p:sp>
        <p:nvSpPr>
          <p:cNvPr id="225" name="四角形: 角を丸くする 224">
            <a:extLst>
              <a:ext uri="{FF2B5EF4-FFF2-40B4-BE49-F238E27FC236}">
                <a16:creationId xmlns:a16="http://schemas.microsoft.com/office/drawing/2014/main" id="{A384E113-EFB4-CE21-6292-2AA996F83962}"/>
              </a:ext>
            </a:extLst>
          </p:cNvPr>
          <p:cNvSpPr/>
          <p:nvPr/>
        </p:nvSpPr>
        <p:spPr>
          <a:xfrm>
            <a:off x="3980007" y="7898280"/>
            <a:ext cx="2069043" cy="875759"/>
          </a:xfrm>
          <a:prstGeom prst="roundRect">
            <a:avLst/>
          </a:prstGeom>
          <a:noFill/>
          <a:ln>
            <a:solidFill>
              <a:schemeClr val="bg1">
                <a:lumMod val="65000"/>
              </a:schemeClr>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テキスト プレースホルダー 2">
            <a:extLst>
              <a:ext uri="{FF2B5EF4-FFF2-40B4-BE49-F238E27FC236}">
                <a16:creationId xmlns:a16="http://schemas.microsoft.com/office/drawing/2014/main" id="{4614106C-24DB-F62E-0481-E2DAF9AF958A}"/>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13-2-2.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4.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組織の状況</a:t>
            </a:r>
          </a:p>
        </p:txBody>
      </p:sp>
      <p:pic>
        <p:nvPicPr>
          <p:cNvPr id="7" name="図 6">
            <a:extLst>
              <a:ext uri="{FF2B5EF4-FFF2-40B4-BE49-F238E27FC236}">
                <a16:creationId xmlns:a16="http://schemas.microsoft.com/office/drawing/2014/main" id="{F656153B-A1FA-EAE8-6224-B0A041D63DD6}"/>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2747564" y="7797292"/>
            <a:ext cx="290725" cy="290725"/>
          </a:xfrm>
          <a:prstGeom prst="rect">
            <a:avLst/>
          </a:prstGeom>
        </p:spPr>
      </p:pic>
      <p:sp>
        <p:nvSpPr>
          <p:cNvPr id="6" name="テキスト ボックス 5">
            <a:extLst>
              <a:ext uri="{FF2B5EF4-FFF2-40B4-BE49-F238E27FC236}">
                <a16:creationId xmlns:a16="http://schemas.microsoft.com/office/drawing/2014/main" id="{07A54612-81ED-A400-BC57-36E78B8F499F}"/>
              </a:ext>
            </a:extLst>
          </p:cNvPr>
          <p:cNvSpPr txBox="1"/>
          <p:nvPr/>
        </p:nvSpPr>
        <p:spPr>
          <a:xfrm>
            <a:off x="680962" y="5274719"/>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55.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適用範囲の例（物理的境界）</a:t>
            </a:r>
          </a:p>
        </p:txBody>
      </p:sp>
      <p:sp>
        <p:nvSpPr>
          <p:cNvPr id="9" name="テキスト ボックス 8">
            <a:extLst>
              <a:ext uri="{FF2B5EF4-FFF2-40B4-BE49-F238E27FC236}">
                <a16:creationId xmlns:a16="http://schemas.microsoft.com/office/drawing/2014/main" id="{49137164-B5F2-A487-2D66-B4C567FC675B}"/>
              </a:ext>
            </a:extLst>
          </p:cNvPr>
          <p:cNvSpPr txBox="1"/>
          <p:nvPr/>
        </p:nvSpPr>
        <p:spPr>
          <a:xfrm>
            <a:off x="622800" y="9252757"/>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56.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適用範囲の例（技術的境界）</a:t>
            </a:r>
          </a:p>
        </p:txBody>
      </p:sp>
      <p:sp>
        <p:nvSpPr>
          <p:cNvPr id="11" name="テキスト ボックス 10">
            <a:extLst>
              <a:ext uri="{FF2B5EF4-FFF2-40B4-BE49-F238E27FC236}">
                <a16:creationId xmlns:a16="http://schemas.microsoft.com/office/drawing/2014/main" id="{24F147BB-A3D1-6794-0291-8D076838A47B}"/>
              </a:ext>
            </a:extLst>
          </p:cNvPr>
          <p:cNvSpPr txBox="1"/>
          <p:nvPr/>
        </p:nvSpPr>
        <p:spPr>
          <a:xfrm>
            <a:off x="622800" y="2280600"/>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物理的境界</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レイアウト図（例）</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物理的境界では、</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適用範囲とする空間を明確にし、境界線を記載します。そして境界線で区切られた空間ごとにセキュリティレベルを設定します。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35" name="グループ化 34">
            <a:extLst>
              <a:ext uri="{FF2B5EF4-FFF2-40B4-BE49-F238E27FC236}">
                <a16:creationId xmlns:a16="http://schemas.microsoft.com/office/drawing/2014/main" id="{6E78DBA8-12AD-254F-19D3-7B989E29905E}"/>
              </a:ext>
            </a:extLst>
          </p:cNvPr>
          <p:cNvGrpSpPr/>
          <p:nvPr/>
        </p:nvGrpSpPr>
        <p:grpSpPr>
          <a:xfrm>
            <a:off x="2235595" y="4324716"/>
            <a:ext cx="957512" cy="682444"/>
            <a:chOff x="3552541" y="4222118"/>
            <a:chExt cx="957512" cy="682444"/>
          </a:xfrm>
        </p:grpSpPr>
        <p:sp>
          <p:nvSpPr>
            <p:cNvPr id="41" name="正方形/長方形 40">
              <a:extLst>
                <a:ext uri="{FF2B5EF4-FFF2-40B4-BE49-F238E27FC236}">
                  <a16:creationId xmlns:a16="http://schemas.microsoft.com/office/drawing/2014/main" id="{ED36A428-40A4-26BE-61C2-B3D05A7775A5}"/>
                </a:ext>
              </a:extLst>
            </p:cNvPr>
            <p:cNvSpPr/>
            <p:nvPr/>
          </p:nvSpPr>
          <p:spPr>
            <a:xfrm>
              <a:off x="3830995" y="4222118"/>
              <a:ext cx="413270" cy="661409"/>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机</a:t>
              </a:r>
            </a:p>
          </p:txBody>
        </p:sp>
        <p:grpSp>
          <p:nvGrpSpPr>
            <p:cNvPr id="42" name="グループ化 41">
              <a:extLst>
                <a:ext uri="{FF2B5EF4-FFF2-40B4-BE49-F238E27FC236}">
                  <a16:creationId xmlns:a16="http://schemas.microsoft.com/office/drawing/2014/main" id="{3D759A2E-BD0E-A9A4-03C8-94D8624244A5}"/>
                </a:ext>
              </a:extLst>
            </p:cNvPr>
            <p:cNvGrpSpPr/>
            <p:nvPr/>
          </p:nvGrpSpPr>
          <p:grpSpPr>
            <a:xfrm>
              <a:off x="3552541" y="4233120"/>
              <a:ext cx="957512" cy="671442"/>
              <a:chOff x="2272659" y="4339830"/>
              <a:chExt cx="1000189" cy="732691"/>
            </a:xfrm>
          </p:grpSpPr>
          <p:sp>
            <p:nvSpPr>
              <p:cNvPr id="43" name="楕円 42">
                <a:extLst>
                  <a:ext uri="{FF2B5EF4-FFF2-40B4-BE49-F238E27FC236}">
                    <a16:creationId xmlns:a16="http://schemas.microsoft.com/office/drawing/2014/main" id="{439B6C46-A9E1-E289-E66B-09DC0E29DD57}"/>
                  </a:ext>
                </a:extLst>
              </p:cNvPr>
              <p:cNvSpPr/>
              <p:nvPr/>
            </p:nvSpPr>
            <p:spPr>
              <a:xfrm>
                <a:off x="3092848" y="4341600"/>
                <a:ext cx="180000" cy="180000"/>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4" name="楕円 43">
                <a:extLst>
                  <a:ext uri="{FF2B5EF4-FFF2-40B4-BE49-F238E27FC236}">
                    <a16:creationId xmlns:a16="http://schemas.microsoft.com/office/drawing/2014/main" id="{F2F233ED-B443-9683-3093-BFDE86C4CFBA}"/>
                  </a:ext>
                </a:extLst>
              </p:cNvPr>
              <p:cNvSpPr/>
              <p:nvPr/>
            </p:nvSpPr>
            <p:spPr>
              <a:xfrm>
                <a:off x="3092848" y="4892521"/>
                <a:ext cx="180000" cy="180000"/>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5" name="楕円 44">
                <a:extLst>
                  <a:ext uri="{FF2B5EF4-FFF2-40B4-BE49-F238E27FC236}">
                    <a16:creationId xmlns:a16="http://schemas.microsoft.com/office/drawing/2014/main" id="{3AC614E0-8C82-6E94-CDD8-0419B08394AF}"/>
                  </a:ext>
                </a:extLst>
              </p:cNvPr>
              <p:cNvSpPr/>
              <p:nvPr/>
            </p:nvSpPr>
            <p:spPr>
              <a:xfrm>
                <a:off x="2272659" y="4339830"/>
                <a:ext cx="180000" cy="180000"/>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3" name="楕円 52">
                <a:extLst>
                  <a:ext uri="{FF2B5EF4-FFF2-40B4-BE49-F238E27FC236}">
                    <a16:creationId xmlns:a16="http://schemas.microsoft.com/office/drawing/2014/main" id="{26EFEAB8-269C-FD70-412E-AF9F66F3A9FB}"/>
                  </a:ext>
                </a:extLst>
              </p:cNvPr>
              <p:cNvSpPr/>
              <p:nvPr/>
            </p:nvSpPr>
            <p:spPr>
              <a:xfrm>
                <a:off x="2272659" y="4892521"/>
                <a:ext cx="180000" cy="180000"/>
              </a:xfrm>
              <a:prstGeom prst="ellipse">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pSp>
      </p:grpSp>
      <p:sp>
        <p:nvSpPr>
          <p:cNvPr id="2" name="テキスト プレースホルダー 3">
            <a:extLst>
              <a:ext uri="{FF2B5EF4-FFF2-40B4-BE49-F238E27FC236}">
                <a16:creationId xmlns:a16="http://schemas.microsoft.com/office/drawing/2014/main" id="{C47E0040-2608-88A6-6196-4ADB42B71196}"/>
              </a:ext>
            </a:extLst>
          </p:cNvPr>
          <p:cNvSpPr txBox="1">
            <a:spLocks/>
          </p:cNvSpPr>
          <p:nvPr/>
        </p:nvSpPr>
        <p:spPr>
          <a:xfrm>
            <a:off x="622799" y="2001600"/>
            <a:ext cx="5932379"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4.3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情報セキュリティマネジメントシステムの適用範囲の決定（</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3/3</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
        <p:nvSpPr>
          <p:cNvPr id="8" name="テキスト プレースホルダー 2">
            <a:extLst>
              <a:ext uri="{FF2B5EF4-FFF2-40B4-BE49-F238E27FC236}">
                <a16:creationId xmlns:a16="http://schemas.microsoft.com/office/drawing/2014/main" id="{83EE7077-1ED6-786D-26DC-1E5AA6613D3E}"/>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3578947787"/>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39A360E0-13B1-D640-2118-0E535C1A80F7}"/>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10</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プレースホルダー 2">
            <a:extLst>
              <a:ext uri="{FF2B5EF4-FFF2-40B4-BE49-F238E27FC236}">
                <a16:creationId xmlns:a16="http://schemas.microsoft.com/office/drawing/2014/main" id="{2F8C35C5-7636-6461-37DE-9EE8CB85FC23}"/>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13-2-3.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5.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リーダーシップ</a:t>
            </a:r>
          </a:p>
        </p:txBody>
      </p:sp>
      <p:sp>
        <p:nvSpPr>
          <p:cNvPr id="11" name="テキスト ボックス 10">
            <a:extLst>
              <a:ext uri="{FF2B5EF4-FFF2-40B4-BE49-F238E27FC236}">
                <a16:creationId xmlns:a16="http://schemas.microsoft.com/office/drawing/2014/main" id="{DAA72D5C-9B0E-BD7A-AD81-5D6BDD26A941}"/>
              </a:ext>
            </a:extLst>
          </p:cNvPr>
          <p:cNvSpPr txBox="1"/>
          <p:nvPr/>
        </p:nvSpPr>
        <p:spPr>
          <a:xfrm>
            <a:off x="622800" y="2052000"/>
            <a:ext cx="5612400" cy="106182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5.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リーダーシップ」は、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PDCA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サイクルの「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Plan</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（計画）」に位置しており、トップマネジメントに求められる要求事項を示しています。トップマネジメントとは、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の適用範囲における最高責任者のことを指します。多くの場合、トップマネジメントは、組織の社長が担う傾向にあります。「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5.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リーダーシップ」は、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PDCA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サイクルの軸であり、</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PDCA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サイクルを回すには、トップマネジメントのコミットメント（関与、制約）が重要になります。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3" name="表 2">
            <a:extLst>
              <a:ext uri="{FF2B5EF4-FFF2-40B4-BE49-F238E27FC236}">
                <a16:creationId xmlns:a16="http://schemas.microsoft.com/office/drawing/2014/main" id="{D3EFB090-FE1A-746A-4E0B-21CC00BD1C09}"/>
              </a:ext>
            </a:extLst>
          </p:cNvPr>
          <p:cNvGraphicFramePr>
            <a:graphicFrameLocks noGrp="1"/>
          </p:cNvGraphicFramePr>
          <p:nvPr/>
        </p:nvGraphicFramePr>
        <p:xfrm>
          <a:off x="568022" y="3144397"/>
          <a:ext cx="5612400" cy="2864608"/>
        </p:xfrm>
        <a:graphic>
          <a:graphicData uri="http://schemas.openxmlformats.org/drawingml/2006/table">
            <a:tbl>
              <a:tblPr firstRow="1" bandRow="1">
                <a:tableStyleId>{5C22544A-7EE6-4342-B048-85BDC9FD1C3A}</a:tableStyleId>
              </a:tblPr>
              <a:tblGrid>
                <a:gridCol w="3927778">
                  <a:extLst>
                    <a:ext uri="{9D8B030D-6E8A-4147-A177-3AD203B41FA5}">
                      <a16:colId xmlns:a16="http://schemas.microsoft.com/office/drawing/2014/main" val="4063233408"/>
                    </a:ext>
                  </a:extLst>
                </a:gridCol>
                <a:gridCol w="1684622">
                  <a:extLst>
                    <a:ext uri="{9D8B030D-6E8A-4147-A177-3AD203B41FA5}">
                      <a16:colId xmlns:a16="http://schemas.microsoft.com/office/drawing/2014/main" val="3366819368"/>
                    </a:ext>
                  </a:extLst>
                </a:gridCol>
              </a:tblGrid>
              <a:tr h="25602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a:solidFill>
                            <a:schemeClr val="bg1"/>
                          </a:solidFill>
                          <a:latin typeface="+mn-lt"/>
                          <a:ea typeface="+mn-ea"/>
                        </a:rPr>
                        <a:t>5. </a:t>
                      </a:r>
                      <a:r>
                        <a:rPr lang="ja-JP" altLang="en-US" sz="1050">
                          <a:solidFill>
                            <a:schemeClr val="bg1"/>
                          </a:solidFill>
                          <a:latin typeface="+mn-lt"/>
                          <a:ea typeface="+mn-ea"/>
                        </a:rPr>
                        <a:t>リーダーシップ</a:t>
                      </a:r>
                      <a:endParaRPr lang="en-US" altLang="ja-JP" sz="1050">
                        <a:solidFill>
                          <a:schemeClr val="bg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a:solidFill>
                            <a:schemeClr val="bg1"/>
                          </a:solidFill>
                          <a:latin typeface="+mn-lt"/>
                          <a:ea typeface="+mn-ea"/>
                        </a:rPr>
                        <a:t>作成ドキュメント（例）</a:t>
                      </a:r>
                      <a:endParaRPr lang="en-US" altLang="ja-JP" sz="1050">
                        <a:solidFill>
                          <a:schemeClr val="bg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1628359199"/>
                  </a:ext>
                </a:extLst>
              </a:tr>
              <a:tr h="858520">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altLang="ja-JP" sz="1050" b="1">
                          <a:solidFill>
                            <a:prstClr val="black"/>
                          </a:solidFill>
                          <a:latin typeface="+mn-lt"/>
                          <a:ea typeface="+mn-ea"/>
                        </a:rPr>
                        <a:t>5.1 </a:t>
                      </a:r>
                      <a:r>
                        <a:rPr lang="ja-JP" altLang="en-US" sz="1050" b="1">
                          <a:solidFill>
                            <a:prstClr val="black"/>
                          </a:solidFill>
                          <a:latin typeface="+mn-lt"/>
                          <a:ea typeface="+mn-ea"/>
                        </a:rPr>
                        <a:t>リーダーシップ及びコミットメント</a:t>
                      </a:r>
                      <a:br>
                        <a:rPr lang="en-US" altLang="ja-JP" sz="1050" b="1">
                          <a:solidFill>
                            <a:prstClr val="black"/>
                          </a:solidFill>
                          <a:latin typeface="+mn-lt"/>
                          <a:ea typeface="+mn-ea"/>
                        </a:rPr>
                      </a:br>
                      <a:r>
                        <a:rPr lang="ja-JP" altLang="en-US" sz="1050" b="0">
                          <a:solidFill>
                            <a:prstClr val="black"/>
                          </a:solidFill>
                          <a:latin typeface="+mn-lt"/>
                          <a:ea typeface="+mn-ea"/>
                        </a:rPr>
                        <a:t>トップマネジメントが責任を持って実行しなければならない事項が記載されています。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ja-JP" altLang="en-US" sz="1050" b="0">
                          <a:solidFill>
                            <a:prstClr val="black"/>
                          </a:solidFill>
                          <a:latin typeface="+mn-lt"/>
                          <a:ea typeface="+mn-ea"/>
                        </a:rPr>
                        <a:t>ー</a:t>
                      </a:r>
                      <a:endParaRPr lang="en-US" altLang="ja-JP" sz="1050" b="0">
                        <a:solidFill>
                          <a:prstClr val="black"/>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4758717"/>
                  </a:ext>
                </a:extLst>
              </a:tr>
              <a:tr h="858520">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altLang="ja-JP" sz="1050" b="1">
                          <a:solidFill>
                            <a:prstClr val="black"/>
                          </a:solidFill>
                          <a:latin typeface="+mn-lt"/>
                          <a:ea typeface="+mn-ea"/>
                        </a:rPr>
                        <a:t>5.2 </a:t>
                      </a:r>
                      <a:r>
                        <a:rPr lang="ja-JP" altLang="en-US" sz="1050" b="1">
                          <a:solidFill>
                            <a:prstClr val="black"/>
                          </a:solidFill>
                          <a:latin typeface="+mn-lt"/>
                          <a:ea typeface="+mn-ea"/>
                        </a:rPr>
                        <a:t>方針</a:t>
                      </a:r>
                      <a:br>
                        <a:rPr lang="en-US" altLang="ja-JP" sz="1050" b="1">
                          <a:solidFill>
                            <a:prstClr val="black"/>
                          </a:solidFill>
                          <a:latin typeface="+mn-lt"/>
                          <a:ea typeface="+mn-ea"/>
                        </a:rPr>
                      </a:br>
                      <a:r>
                        <a:rPr lang="ja-JP" altLang="en-US" sz="1050" b="0">
                          <a:solidFill>
                            <a:prstClr val="black"/>
                          </a:solidFill>
                          <a:latin typeface="+mn-lt"/>
                          <a:ea typeface="+mn-ea"/>
                        </a:rPr>
                        <a:t>トップマネジメントが、</a:t>
                      </a:r>
                      <a:r>
                        <a:rPr lang="en-US" altLang="ja-JP" sz="1050" b="0">
                          <a:solidFill>
                            <a:prstClr val="black"/>
                          </a:solidFill>
                          <a:latin typeface="+mn-lt"/>
                          <a:ea typeface="+mn-ea"/>
                        </a:rPr>
                        <a:t>ISMS</a:t>
                      </a:r>
                      <a:r>
                        <a:rPr lang="ja-JP" altLang="en-US" sz="1050" b="0">
                          <a:solidFill>
                            <a:prstClr val="black"/>
                          </a:solidFill>
                          <a:latin typeface="+mn-lt"/>
                          <a:ea typeface="+mn-ea"/>
                        </a:rPr>
                        <a:t>の目的や方向性、実施する内容について文書化し、「情報セキュリティ方針」を作成することを要求しています。</a:t>
                      </a:r>
                      <a:endParaRPr lang="en-US" altLang="ja-JP" sz="1050" b="0">
                        <a:solidFill>
                          <a:prstClr val="black"/>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lang="ja-JP" altLang="en-US" sz="1050" b="0">
                          <a:solidFill>
                            <a:prstClr val="black"/>
                          </a:solidFill>
                          <a:latin typeface="+mn-lt"/>
                          <a:ea typeface="+mn-ea"/>
                        </a:rPr>
                        <a:t>情報セキュリティ方針</a:t>
                      </a: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38386074"/>
                  </a:ext>
                </a:extLst>
              </a:tr>
              <a:tr h="858520">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altLang="ja-JP" sz="1050" b="1">
                          <a:solidFill>
                            <a:prstClr val="black"/>
                          </a:solidFill>
                          <a:latin typeface="+mn-lt"/>
                          <a:ea typeface="+mn-ea"/>
                        </a:rPr>
                        <a:t>5.3 </a:t>
                      </a:r>
                      <a:r>
                        <a:rPr lang="ja-JP" altLang="en-US" sz="1050" b="1">
                          <a:solidFill>
                            <a:prstClr val="black"/>
                          </a:solidFill>
                          <a:latin typeface="+mn-lt"/>
                          <a:ea typeface="+mn-ea"/>
                        </a:rPr>
                        <a:t>組織の役割、責任及び権限</a:t>
                      </a:r>
                      <a:br>
                        <a:rPr lang="en-US" altLang="ja-JP" sz="1050" b="1">
                          <a:solidFill>
                            <a:prstClr val="black"/>
                          </a:solidFill>
                          <a:latin typeface="+mn-lt"/>
                          <a:ea typeface="+mn-ea"/>
                        </a:rPr>
                      </a:br>
                      <a:r>
                        <a:rPr lang="ja-JP" altLang="en-US" sz="1050" b="0">
                          <a:solidFill>
                            <a:prstClr val="black"/>
                          </a:solidFill>
                          <a:latin typeface="+mn-lt"/>
                          <a:ea typeface="+mn-ea"/>
                        </a:rPr>
                        <a:t>トップマネジメントは、</a:t>
                      </a:r>
                      <a:r>
                        <a:rPr lang="en-US" altLang="ja-JP" sz="1050" b="0">
                          <a:solidFill>
                            <a:prstClr val="black"/>
                          </a:solidFill>
                          <a:latin typeface="+mn-lt"/>
                          <a:ea typeface="+mn-ea"/>
                        </a:rPr>
                        <a:t>ISMS</a:t>
                      </a:r>
                      <a:r>
                        <a:rPr lang="ja-JP" altLang="en-US" sz="1050" b="0">
                          <a:solidFill>
                            <a:prstClr val="black"/>
                          </a:solidFill>
                          <a:latin typeface="+mn-lt"/>
                          <a:ea typeface="+mn-ea"/>
                        </a:rPr>
                        <a:t>を運用するために必要な役割や責任、権限を各要員に割り当て、</a:t>
                      </a:r>
                      <a:r>
                        <a:rPr kumimoji="1" lang="ja-JP" altLang="en-US" sz="1050">
                          <a:solidFill>
                            <a:schemeClr val="tx1"/>
                          </a:solidFill>
                        </a:rPr>
                        <a:t>どの要員がどのような役割や責任、権限を持っているか</a:t>
                      </a:r>
                      <a:r>
                        <a:rPr lang="ja-JP" altLang="en-US" sz="1050" b="0">
                          <a:solidFill>
                            <a:prstClr val="black"/>
                          </a:solidFill>
                          <a:latin typeface="+mn-lt"/>
                          <a:ea typeface="+mn-ea"/>
                        </a:rPr>
                        <a:t>が分かる文書を作成することを要求しています。</a:t>
                      </a: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kumimoji="1" lang="en-US" altLang="ja-JP" sz="1050" b="0" i="0" u="none" strike="noStrike" kern="1200" cap="none" spc="0" normalizeH="0" baseline="0" noProof="0">
                          <a:ln>
                            <a:noFill/>
                          </a:ln>
                          <a:solidFill>
                            <a:prstClr val="black"/>
                          </a:solidFill>
                          <a:effectLst/>
                          <a:uLnTx/>
                          <a:uFillTx/>
                          <a:latin typeface="+mn-lt"/>
                          <a:ea typeface="+mn-ea"/>
                          <a:cs typeface="+mn-cs"/>
                        </a:rPr>
                        <a:t>ISMS</a:t>
                      </a:r>
                      <a:r>
                        <a:rPr kumimoji="1" lang="ja-JP" altLang="en-US" sz="1050" b="0" i="0" u="none" strike="noStrike" kern="1200" cap="none" spc="0" normalizeH="0" baseline="0" noProof="0">
                          <a:ln>
                            <a:noFill/>
                          </a:ln>
                          <a:solidFill>
                            <a:prstClr val="black"/>
                          </a:solidFill>
                          <a:effectLst/>
                          <a:uLnTx/>
                          <a:uFillTx/>
                          <a:latin typeface="+mn-lt"/>
                          <a:ea typeface="+mn-ea"/>
                          <a:cs typeface="+mn-cs"/>
                        </a:rPr>
                        <a:t>の運用組織図</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責任者または部門の名称と役割を明記した文書</a:t>
                      </a: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99541730"/>
                  </a:ext>
                </a:extLst>
              </a:tr>
            </a:tbl>
          </a:graphicData>
        </a:graphic>
      </p:graphicFrame>
      <p:graphicFrame>
        <p:nvGraphicFramePr>
          <p:cNvPr id="8" name="図表 7">
            <a:extLst>
              <a:ext uri="{FF2B5EF4-FFF2-40B4-BE49-F238E27FC236}">
                <a16:creationId xmlns:a16="http://schemas.microsoft.com/office/drawing/2014/main" id="{D007BF3E-7F8D-3E81-BB3A-F1C5D66D0E63}"/>
              </a:ext>
            </a:extLst>
          </p:cNvPr>
          <p:cNvGraphicFramePr/>
          <p:nvPr/>
        </p:nvGraphicFramePr>
        <p:xfrm>
          <a:off x="1123950" y="6251392"/>
          <a:ext cx="4572000" cy="2448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テキスト プレースホルダー 2">
            <a:extLst>
              <a:ext uri="{FF2B5EF4-FFF2-40B4-BE49-F238E27FC236}">
                <a16:creationId xmlns:a16="http://schemas.microsoft.com/office/drawing/2014/main" id="{60715393-A7C3-D9BA-8396-B479B69A6846}"/>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166329850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表 15">
            <a:extLst>
              <a:ext uri="{FF2B5EF4-FFF2-40B4-BE49-F238E27FC236}">
                <a16:creationId xmlns:a16="http://schemas.microsoft.com/office/drawing/2014/main" id="{6510866C-3117-0FC7-89E7-EE5CC71EDD9C}"/>
              </a:ext>
            </a:extLst>
          </p:cNvPr>
          <p:cNvGraphicFramePr>
            <a:graphicFrameLocks/>
          </p:cNvGraphicFramePr>
          <p:nvPr>
            <p:extLst>
              <p:ext uri="{D42A27DB-BD31-4B8C-83A1-F6EECF244321}">
                <p14:modId xmlns:p14="http://schemas.microsoft.com/office/powerpoint/2010/main" val="2388292315"/>
              </p:ext>
            </p:extLst>
          </p:nvPr>
        </p:nvGraphicFramePr>
        <p:xfrm>
          <a:off x="622800" y="2052000"/>
          <a:ext cx="5521575" cy="6440565"/>
        </p:xfrm>
        <a:graphic>
          <a:graphicData uri="http://schemas.openxmlformats.org/drawingml/2006/table">
            <a:tbl>
              <a:tblPr firstRow="1" bandRow="1">
                <a:tableStyleId>{5C22544A-7EE6-4342-B048-85BDC9FD1C3A}</a:tableStyleId>
              </a:tblPr>
              <a:tblGrid>
                <a:gridCol w="705600">
                  <a:extLst>
                    <a:ext uri="{9D8B030D-6E8A-4147-A177-3AD203B41FA5}">
                      <a16:colId xmlns:a16="http://schemas.microsoft.com/office/drawing/2014/main" val="755105029"/>
                    </a:ext>
                  </a:extLst>
                </a:gridCol>
                <a:gridCol w="4815975">
                  <a:extLst>
                    <a:ext uri="{9D8B030D-6E8A-4147-A177-3AD203B41FA5}">
                      <a16:colId xmlns:a16="http://schemas.microsoft.com/office/drawing/2014/main" val="1468201465"/>
                    </a:ext>
                  </a:extLst>
                </a:gridCol>
              </a:tblGrid>
              <a:tr h="1288113">
                <a:tc>
                  <a:txBody>
                    <a:bodyPr/>
                    <a:lstStyle/>
                    <a:p>
                      <a:pPr algn="ctr"/>
                      <a:r>
                        <a:rPr lang="en-US" altLang="ja-JP" sz="1050" b="1">
                          <a:solidFill>
                            <a:schemeClr val="tx1"/>
                          </a:solidFill>
                          <a:latin typeface="+mn-ea"/>
                          <a:ea typeface="+mn-ea"/>
                        </a:rPr>
                        <a:t>6</a:t>
                      </a:r>
                      <a:r>
                        <a:rPr lang="ja-JP" altLang="en-US" sz="1050" b="1">
                          <a:solidFill>
                            <a:schemeClr val="tx1"/>
                          </a:solidFill>
                          <a:latin typeface="+mn-ea"/>
                          <a:ea typeface="+mn-ea"/>
                        </a:rPr>
                        <a:t>位</a:t>
                      </a:r>
                      <a:endParaRPr kumimoji="1" lang="en-US" altLang="ja-JP" sz="1050" b="1">
                        <a:solidFill>
                          <a:schemeClr val="tx1"/>
                        </a:solidFill>
                        <a:latin typeface="+mn-ea"/>
                        <a:ea typeface="+mn-ea"/>
                      </a:endParaRPr>
                    </a:p>
                  </a:txBody>
                  <a:tcPr marT="46177" marB="4617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rtl="0" eaLnBrk="1" fontAlgn="t" latinLnBrk="0" hangingPunct="1">
                        <a:spcBef>
                          <a:spcPts val="0"/>
                        </a:spcBef>
                        <a:spcAft>
                          <a:spcPts val="0"/>
                        </a:spcAft>
                      </a:pPr>
                      <a:r>
                        <a:rPr lang="ja-JP" altLang="en-US" sz="1050" b="1">
                          <a:solidFill>
                            <a:srgbClr val="000000"/>
                          </a:solidFill>
                          <a:latin typeface="+mn-ea"/>
                          <a:ea typeface="+mn-ea"/>
                        </a:rPr>
                        <a:t>修正プログラム</a:t>
                      </a:r>
                      <a:r>
                        <a:rPr lang="ja-JP" altLang="en-US" sz="1050" b="1">
                          <a:solidFill>
                            <a:schemeClr val="tx1"/>
                          </a:solidFill>
                          <a:latin typeface="+mn-ea"/>
                          <a:ea typeface="+mn-ea"/>
                        </a:rPr>
                        <a:t>の公開前を狙う攻撃（</a:t>
                      </a:r>
                      <a:r>
                        <a:rPr lang="ja-JP" altLang="en-US" sz="1050" b="1">
                          <a:solidFill>
                            <a:srgbClr val="000000"/>
                          </a:solidFill>
                          <a:latin typeface="+mn-ea"/>
                          <a:ea typeface="+mn-ea"/>
                          <a:hlinkClick r:id="rId2" action="ppaction://hlinksldjump">
                            <a:extLst>
                              <a:ext uri="{A12FA001-AC4F-418D-AE19-62706E023703}">
                                <ahyp:hlinkClr xmlns:ahyp="http://schemas.microsoft.com/office/drawing/2018/hyperlinkcolor" val="tx"/>
                              </a:ext>
                            </a:extLst>
                          </a:hlinkClick>
                        </a:rPr>
                        <a:t>ゼロデイ攻撃</a:t>
                      </a:r>
                      <a:r>
                        <a:rPr lang="ja-JP" altLang="en-US" sz="1050" b="1">
                          <a:solidFill>
                            <a:schemeClr val="tx1"/>
                          </a:solidFill>
                          <a:latin typeface="+mn-ea"/>
                          <a:ea typeface="+mn-ea"/>
                        </a:rPr>
                        <a:t>）</a:t>
                      </a:r>
                    </a:p>
                    <a:p>
                      <a:pPr marL="0" rtl="0" eaLnBrk="1" fontAlgn="t" latinLnBrk="0" hangingPunct="1">
                        <a:spcBef>
                          <a:spcPts val="0"/>
                        </a:spcBef>
                        <a:spcAft>
                          <a:spcPts val="0"/>
                        </a:spcAft>
                      </a:pPr>
                      <a:r>
                        <a:rPr lang="ja-JP" altLang="en-US" sz="1050" b="0">
                          <a:solidFill>
                            <a:schemeClr val="tx1"/>
                          </a:solidFill>
                          <a:latin typeface="+mn-ea"/>
                          <a:ea typeface="+mn-ea"/>
                        </a:rPr>
                        <a:t>ソフトウェアに脆弱性が存在することが判明し、脆弱性の修正プログラム</a:t>
                      </a:r>
                      <a:br>
                        <a:rPr lang="en-US" altLang="ja-JP" sz="1050" b="0">
                          <a:solidFill>
                            <a:schemeClr val="tx1"/>
                          </a:solidFill>
                          <a:latin typeface="+mn-ea"/>
                          <a:ea typeface="+mn-ea"/>
                        </a:rPr>
                      </a:br>
                      <a:r>
                        <a:rPr lang="ja-JP" altLang="en-US" sz="1050" b="0">
                          <a:solidFill>
                            <a:schemeClr val="tx1"/>
                          </a:solidFill>
                          <a:latin typeface="+mn-ea"/>
                          <a:ea typeface="+mn-ea"/>
                        </a:rPr>
                        <a:t>がベンダーから提供される前に、その脆弱性を悪用してサイバー攻撃されることがあります。</a:t>
                      </a:r>
                      <a:endParaRPr lang="en-US" altLang="ja-JP" sz="1050" b="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a:solidFill>
                            <a:schemeClr val="tx1"/>
                          </a:solidFill>
                          <a:latin typeface="+mn-ea"/>
                          <a:ea typeface="+mn-ea"/>
                        </a:rPr>
                        <a:t>事例：某ベンダーは、ブラウザのゼロデイ脆弱性を解消する</a:t>
                      </a:r>
                      <a:r>
                        <a:rPr lang="ja-JP" altLang="en-US" sz="1050" b="0">
                          <a:solidFill>
                            <a:srgbClr val="000000"/>
                          </a:solidFill>
                          <a:latin typeface="+mn-ea"/>
                          <a:ea typeface="+mn-ea"/>
                        </a:rPr>
                        <a:t>アップデート</a:t>
                      </a:r>
                      <a:r>
                        <a:rPr lang="ja-JP" altLang="en-US" sz="1050" b="0">
                          <a:solidFill>
                            <a:schemeClr val="tx1"/>
                          </a:solidFill>
                          <a:latin typeface="+mn-ea"/>
                          <a:ea typeface="+mn-ea"/>
                        </a:rPr>
                        <a:t>を準備しており、それまで影響を軽減する機能の活用を呼びかけています。</a:t>
                      </a:r>
                      <a:endParaRPr kumimoji="1" lang="en-US" altLang="ja-JP" sz="600" b="0">
                        <a:solidFill>
                          <a:schemeClr val="tx1"/>
                        </a:solidFill>
                        <a:latin typeface="+mn-ea"/>
                        <a:ea typeface="+mn-ea"/>
                      </a:endParaRPr>
                    </a:p>
                  </a:txBody>
                  <a:tcPr marT="46177" marB="4617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86780594"/>
                  </a:ext>
                </a:extLst>
              </a:tr>
              <a:tr h="128811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050" b="1">
                          <a:solidFill>
                            <a:schemeClr val="tx1"/>
                          </a:solidFill>
                          <a:latin typeface="+mn-ea"/>
                          <a:ea typeface="+mn-ea"/>
                        </a:rPr>
                        <a:t>7</a:t>
                      </a:r>
                      <a:r>
                        <a:rPr lang="ja-JP" altLang="en-US" sz="1050" b="1">
                          <a:solidFill>
                            <a:schemeClr val="tx1"/>
                          </a:solidFill>
                          <a:latin typeface="+mn-ea"/>
                          <a:ea typeface="+mn-ea"/>
                        </a:rPr>
                        <a:t>位</a:t>
                      </a:r>
                      <a:endParaRPr kumimoji="1" lang="en-US" altLang="ja-JP" sz="1050" b="1">
                        <a:solidFill>
                          <a:schemeClr val="tx1"/>
                        </a:solidFill>
                        <a:latin typeface="+mn-ea"/>
                        <a:ea typeface="+mn-ea"/>
                      </a:endParaRPr>
                    </a:p>
                  </a:txBody>
                  <a:tcPr marT="46177" marB="4617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rgbClr val="000000"/>
                          </a:solidFill>
                          <a:latin typeface="+mn-ea"/>
                          <a:ea typeface="+mn-ea"/>
                          <a:hlinkClick r:id="rId3" action="ppaction://hlinksldjump">
                            <a:extLst>
                              <a:ext uri="{A12FA001-AC4F-418D-AE19-62706E023703}">
                                <ahyp:hlinkClr xmlns:ahyp="http://schemas.microsoft.com/office/drawing/2018/hyperlinkcolor" val="tx"/>
                              </a:ext>
                            </a:extLst>
                          </a:hlinkClick>
                        </a:rPr>
                        <a:t>ビジネスメール詐欺</a:t>
                      </a:r>
                      <a:r>
                        <a:rPr kumimoji="1" lang="ja-JP" altLang="en-US" sz="1050" b="1" dirty="0">
                          <a:solidFill>
                            <a:schemeClr val="tx1"/>
                          </a:solidFill>
                          <a:latin typeface="+mn-ea"/>
                          <a:ea typeface="+mn-ea"/>
                        </a:rPr>
                        <a:t>による金銭被害</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n-ea"/>
                          <a:ea typeface="+mn-ea"/>
                        </a:rPr>
                        <a:t>従業員のメールアカウントを乗っ取り、取引実績がある組織の担当者へ偽</a:t>
                      </a:r>
                      <a:br>
                        <a:rPr kumimoji="1" lang="en-US" altLang="ja-JP" sz="1050" dirty="0">
                          <a:solidFill>
                            <a:schemeClr val="tx1"/>
                          </a:solidFill>
                          <a:latin typeface="+mn-ea"/>
                          <a:ea typeface="+mn-ea"/>
                        </a:rPr>
                      </a:br>
                      <a:r>
                        <a:rPr kumimoji="1" lang="ja-JP" altLang="en-US" sz="1050" dirty="0">
                          <a:solidFill>
                            <a:schemeClr val="tx1"/>
                          </a:solidFill>
                          <a:latin typeface="+mn-ea"/>
                          <a:ea typeface="+mn-ea"/>
                        </a:rPr>
                        <a:t>の請求などを送りつけ、攻撃者の用意した口座に金銭を振込ませるような攻撃です。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n-ea"/>
                          <a:ea typeface="+mn-ea"/>
                        </a:rPr>
                        <a:t>事例：国内企業と海外取引先企業の間で行われるやり取りにおいて、攻撃者が取引先を装い、銀行口座証明書を偽造し、書類の</a:t>
                      </a:r>
                      <a:r>
                        <a:rPr kumimoji="1" lang="ja-JP" altLang="en-US" sz="1050" dirty="0">
                          <a:solidFill>
                            <a:srgbClr val="000000"/>
                          </a:solidFill>
                          <a:latin typeface="+mn-ea"/>
                          <a:ea typeface="+mn-ea"/>
                          <a:hlinkClick r:id="rId4" action="ppaction://hlinksldjump">
                            <a:extLst>
                              <a:ext uri="{A12FA001-AC4F-418D-AE19-62706E023703}">
                                <ahyp:hlinkClr xmlns:ahyp="http://schemas.microsoft.com/office/drawing/2018/hyperlinkcolor" val="tx"/>
                              </a:ext>
                            </a:extLst>
                          </a:hlinkClick>
                        </a:rPr>
                        <a:t>真正性</a:t>
                      </a:r>
                      <a:r>
                        <a:rPr kumimoji="1" lang="ja-JP" altLang="en-US" sz="1050" dirty="0">
                          <a:solidFill>
                            <a:schemeClr val="tx1"/>
                          </a:solidFill>
                          <a:latin typeface="+mn-ea"/>
                          <a:ea typeface="+mn-ea"/>
                        </a:rPr>
                        <a:t>に気付かずに誤って偽造口座へ送金した事案が発生しました。</a:t>
                      </a:r>
                      <a:endParaRPr kumimoji="1" lang="en-US" altLang="ja-JP" sz="1050" dirty="0">
                        <a:solidFill>
                          <a:schemeClr val="tx1"/>
                        </a:solidFill>
                        <a:latin typeface="+mn-ea"/>
                        <a:ea typeface="+mn-ea"/>
                      </a:endParaRPr>
                    </a:p>
                  </a:txBody>
                  <a:tcPr marT="46177" marB="4617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83412998"/>
                  </a:ext>
                </a:extLst>
              </a:tr>
              <a:tr h="128811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050" b="1">
                          <a:solidFill>
                            <a:schemeClr val="tx1"/>
                          </a:solidFill>
                          <a:latin typeface="+mn-ea"/>
                          <a:ea typeface="+mn-ea"/>
                        </a:rPr>
                        <a:t>8</a:t>
                      </a:r>
                      <a:r>
                        <a:rPr lang="ja-JP" altLang="en-US" sz="1050" b="1">
                          <a:solidFill>
                            <a:schemeClr val="tx1"/>
                          </a:solidFill>
                          <a:latin typeface="+mn-ea"/>
                          <a:ea typeface="+mn-ea"/>
                        </a:rPr>
                        <a:t>位</a:t>
                      </a:r>
                      <a:endParaRPr kumimoji="1" lang="en-US" altLang="ja-JP" sz="1050" b="1">
                        <a:solidFill>
                          <a:schemeClr val="tx1"/>
                        </a:solidFill>
                        <a:latin typeface="+mn-ea"/>
                        <a:ea typeface="+mn-ea"/>
                      </a:endParaRPr>
                    </a:p>
                    <a:p>
                      <a:pPr algn="ctr"/>
                      <a:endParaRPr kumimoji="1" lang="en-US" altLang="ja-JP" sz="1050" b="1">
                        <a:solidFill>
                          <a:schemeClr val="tx1"/>
                        </a:solidFill>
                        <a:latin typeface="+mn-ea"/>
                        <a:ea typeface="+mn-ea"/>
                      </a:endParaRPr>
                    </a:p>
                  </a:txBody>
                  <a:tcPr marT="46177" marB="4617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t" latinLnBrk="0" hangingPunct="1">
                        <a:spcBef>
                          <a:spcPts val="0"/>
                        </a:spcBef>
                        <a:spcAft>
                          <a:spcPts val="0"/>
                        </a:spcAft>
                      </a:pPr>
                      <a:r>
                        <a:rPr kumimoji="1" lang="ja-JP" altLang="en-US" sz="1050" b="1">
                          <a:solidFill>
                            <a:schemeClr val="tx1"/>
                          </a:solidFill>
                          <a:latin typeface="+mn-ea"/>
                          <a:ea typeface="+mn-ea"/>
                        </a:rPr>
                        <a:t>脆弱性対策情報の公開に伴う悪用増加</a:t>
                      </a:r>
                    </a:p>
                    <a:p>
                      <a:pPr marL="0" algn="l" rtl="0" eaLnBrk="1" fontAlgn="t" latinLnBrk="0" hangingPunct="1">
                        <a:spcBef>
                          <a:spcPts val="0"/>
                        </a:spcBef>
                        <a:spcAft>
                          <a:spcPts val="0"/>
                        </a:spcAft>
                      </a:pPr>
                      <a:r>
                        <a:rPr kumimoji="1" lang="ja-JP" altLang="en-US" sz="1050">
                          <a:solidFill>
                            <a:schemeClr val="tx1"/>
                          </a:solidFill>
                          <a:latin typeface="+mn-ea"/>
                          <a:ea typeface="+mn-ea"/>
                        </a:rPr>
                        <a:t>ベンダーが脆弱性対策情報の公開をして利用者に広く呼びかける際、攻撃者</a:t>
                      </a:r>
                      <a:br>
                        <a:rPr kumimoji="1" lang="en-US" altLang="ja-JP" sz="1050">
                          <a:solidFill>
                            <a:schemeClr val="tx1"/>
                          </a:solidFill>
                          <a:latin typeface="+mn-ea"/>
                          <a:ea typeface="+mn-ea"/>
                        </a:rPr>
                      </a:br>
                      <a:r>
                        <a:rPr kumimoji="1" lang="ja-JP" altLang="en-US" sz="1050">
                          <a:solidFill>
                            <a:schemeClr val="tx1"/>
                          </a:solidFill>
                          <a:latin typeface="+mn-ea"/>
                          <a:ea typeface="+mn-ea"/>
                        </a:rPr>
                        <a:t>がその情報を悪用し、当該製品へ脆弱性対策を講じていないシステムを狙って攻撃を行うことがあります。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a:solidFill>
                            <a:schemeClr val="tx1"/>
                          </a:solidFill>
                          <a:latin typeface="+mn-ea"/>
                          <a:ea typeface="+mn-ea"/>
                        </a:rPr>
                        <a:t>事例：某食品メーカーは、</a:t>
                      </a:r>
                      <a:r>
                        <a:rPr kumimoji="1" lang="en-US" altLang="ja-JP" sz="1050">
                          <a:solidFill>
                            <a:schemeClr val="tx1"/>
                          </a:solidFill>
                          <a:latin typeface="+mn-ea"/>
                          <a:ea typeface="+mn-ea"/>
                        </a:rPr>
                        <a:t>VPN</a:t>
                      </a:r>
                      <a:r>
                        <a:rPr kumimoji="1" lang="ja-JP" altLang="en-US" sz="1050">
                          <a:solidFill>
                            <a:schemeClr val="tx1"/>
                          </a:solidFill>
                          <a:latin typeface="+mn-ea"/>
                          <a:ea typeface="+mn-ea"/>
                        </a:rPr>
                        <a:t>機器の公開された修正プログラムを更新しなかったため、ランサムウェアによるサイバー攻撃を受けました。</a:t>
                      </a:r>
                      <a:endParaRPr kumimoji="1" lang="en-US" altLang="ja-JP" sz="600" b="0">
                        <a:solidFill>
                          <a:schemeClr val="tx1"/>
                        </a:solidFill>
                        <a:latin typeface="+mn-ea"/>
                        <a:ea typeface="+mn-ea"/>
                      </a:endParaRPr>
                    </a:p>
                  </a:txBody>
                  <a:tcPr marT="46177" marB="4617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19254891"/>
                  </a:ext>
                </a:extLst>
              </a:tr>
              <a:tr h="128811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050" b="1">
                          <a:solidFill>
                            <a:schemeClr val="tx1"/>
                          </a:solidFill>
                          <a:latin typeface="+mn-ea"/>
                          <a:ea typeface="+mn-ea"/>
                        </a:rPr>
                        <a:t>9</a:t>
                      </a:r>
                      <a:r>
                        <a:rPr lang="ja-JP" altLang="en-US" sz="1050" b="1">
                          <a:solidFill>
                            <a:schemeClr val="tx1"/>
                          </a:solidFill>
                          <a:latin typeface="+mn-ea"/>
                          <a:ea typeface="+mn-ea"/>
                        </a:rPr>
                        <a:t>位</a:t>
                      </a:r>
                      <a:endParaRPr kumimoji="1" lang="en-US" altLang="ja-JP" sz="1050" b="1">
                        <a:solidFill>
                          <a:schemeClr val="tx1"/>
                        </a:solidFill>
                        <a:latin typeface="+mn-ea"/>
                        <a:ea typeface="+mn-ea"/>
                      </a:endParaRPr>
                    </a:p>
                    <a:p>
                      <a:pPr algn="ctr"/>
                      <a:endParaRPr kumimoji="1" lang="ja-JP" altLang="en-US" sz="1050" b="1">
                        <a:solidFill>
                          <a:schemeClr val="tx1"/>
                        </a:solidFill>
                        <a:latin typeface="+mn-ea"/>
                        <a:ea typeface="+mn-ea"/>
                      </a:endParaRPr>
                    </a:p>
                  </a:txBody>
                  <a:tcPr marT="46177" marB="4617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t" latinLnBrk="0" hangingPunct="1">
                        <a:spcBef>
                          <a:spcPts val="0"/>
                        </a:spcBef>
                        <a:spcAft>
                          <a:spcPts val="0"/>
                        </a:spcAft>
                      </a:pPr>
                      <a:r>
                        <a:rPr kumimoji="1" lang="ja-JP" altLang="en-US" sz="1050" b="1">
                          <a:solidFill>
                            <a:schemeClr val="tx1"/>
                          </a:solidFill>
                          <a:latin typeface="+mn-ea"/>
                          <a:ea typeface="+mn-ea"/>
                        </a:rPr>
                        <a:t>不注意による情報漏えいなどの被害</a:t>
                      </a:r>
                    </a:p>
                    <a:p>
                      <a:pPr marL="0" algn="l" rtl="0" eaLnBrk="1" fontAlgn="t" latinLnBrk="0" hangingPunct="1">
                        <a:spcBef>
                          <a:spcPts val="0"/>
                        </a:spcBef>
                        <a:spcAft>
                          <a:spcPts val="0"/>
                        </a:spcAft>
                      </a:pPr>
                      <a:r>
                        <a:rPr kumimoji="1" lang="ja-JP" altLang="en-US" sz="1050">
                          <a:solidFill>
                            <a:schemeClr val="tx1"/>
                          </a:solidFill>
                          <a:latin typeface="+mn-ea"/>
                          <a:ea typeface="+mn-ea"/>
                        </a:rPr>
                        <a:t>メールの誤送信、記録端末や記録媒体の紛失など、従業員のセキュリティ意</a:t>
                      </a:r>
                      <a:br>
                        <a:rPr kumimoji="1" lang="en-US" altLang="ja-JP" sz="1050">
                          <a:solidFill>
                            <a:schemeClr val="tx1"/>
                          </a:solidFill>
                          <a:latin typeface="+mn-ea"/>
                          <a:ea typeface="+mn-ea"/>
                        </a:rPr>
                      </a:br>
                      <a:r>
                        <a:rPr kumimoji="1" lang="ja-JP" altLang="en-US" sz="1050">
                          <a:solidFill>
                            <a:schemeClr val="tx1"/>
                          </a:solidFill>
                          <a:latin typeface="+mn-ea"/>
                          <a:ea typeface="+mn-ea"/>
                        </a:rPr>
                        <a:t>識の低さ、不注意によるミスなどによって重要情報を漏えいすることがあります。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a:solidFill>
                            <a:schemeClr val="tx1"/>
                          </a:solidFill>
                          <a:latin typeface="+mn-ea"/>
                          <a:ea typeface="+mn-ea"/>
                        </a:rPr>
                        <a:t>事例：某マスコミは、メールマガジンの送信時にミスがあり、登録者のメールアドレスが流出しました。</a:t>
                      </a:r>
                      <a:endParaRPr kumimoji="1" lang="en-US" altLang="ja-JP" sz="700" b="0">
                        <a:solidFill>
                          <a:schemeClr val="tx1"/>
                        </a:solidFill>
                        <a:latin typeface="+mn-ea"/>
                        <a:ea typeface="+mn-ea"/>
                      </a:endParaRPr>
                    </a:p>
                  </a:txBody>
                  <a:tcPr marT="46177" marB="4617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31520386"/>
                  </a:ext>
                </a:extLst>
              </a:tr>
              <a:tr h="1288113">
                <a:tc>
                  <a:txBody>
                    <a:bodyPr/>
                    <a:lstStyle/>
                    <a:p>
                      <a:pPr algn="ctr"/>
                      <a:r>
                        <a:rPr lang="en-US" altLang="ja-JP" sz="1050" b="1">
                          <a:solidFill>
                            <a:schemeClr val="tx1"/>
                          </a:solidFill>
                          <a:latin typeface="+mn-ea"/>
                          <a:ea typeface="+mn-ea"/>
                        </a:rPr>
                        <a:t>10</a:t>
                      </a:r>
                      <a:r>
                        <a:rPr lang="ja-JP" altLang="en-US" sz="1050" b="1">
                          <a:solidFill>
                            <a:schemeClr val="tx1"/>
                          </a:solidFill>
                          <a:latin typeface="+mn-ea"/>
                          <a:ea typeface="+mn-ea"/>
                        </a:rPr>
                        <a:t>位</a:t>
                      </a:r>
                      <a:endParaRPr kumimoji="1" lang="ja-JP" altLang="en-US" sz="1050" b="1">
                        <a:solidFill>
                          <a:schemeClr val="tx1"/>
                        </a:solidFill>
                        <a:latin typeface="+mn-ea"/>
                        <a:ea typeface="+mn-ea"/>
                      </a:endParaRPr>
                    </a:p>
                  </a:txBody>
                  <a:tcPr marT="46177" marB="4617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050" b="1" dirty="0">
                          <a:solidFill>
                            <a:schemeClr val="tx1"/>
                          </a:solidFill>
                          <a:latin typeface="+mn-ea"/>
                          <a:ea typeface="+mn-ea"/>
                        </a:rPr>
                        <a:t>犯罪のビジネス化（</a:t>
                      </a:r>
                      <a:r>
                        <a:rPr kumimoji="1" lang="ja-JP" altLang="en-US" sz="1050" b="1" dirty="0">
                          <a:solidFill>
                            <a:srgbClr val="000000"/>
                          </a:solidFill>
                          <a:latin typeface="+mn-ea"/>
                          <a:ea typeface="+mn-ea"/>
                          <a:hlinkClick r:id="rId5" action="ppaction://hlinksldjump">
                            <a:extLst>
                              <a:ext uri="{A12FA001-AC4F-418D-AE19-62706E023703}">
                                <ahyp:hlinkClr xmlns:ahyp="http://schemas.microsoft.com/office/drawing/2018/hyperlinkcolor" val="tx"/>
                              </a:ext>
                            </a:extLst>
                          </a:hlinkClick>
                        </a:rPr>
                        <a:t>アンダーグラウンドサービス</a:t>
                      </a:r>
                      <a:r>
                        <a:rPr kumimoji="1" lang="ja-JP" altLang="en-US" sz="1050" b="1" dirty="0">
                          <a:solidFill>
                            <a:schemeClr val="tx1"/>
                          </a:solidFill>
                          <a:latin typeface="+mn-ea"/>
                          <a:ea typeface="+mn-ea"/>
                        </a:rPr>
                        <a:t>）</a:t>
                      </a:r>
                    </a:p>
                    <a:p>
                      <a:pPr algn="l"/>
                      <a:r>
                        <a:rPr kumimoji="1" lang="ja-JP" altLang="en-US" sz="1050" dirty="0">
                          <a:solidFill>
                            <a:schemeClr val="tx1"/>
                          </a:solidFill>
                          <a:latin typeface="+mn-ea"/>
                          <a:ea typeface="+mn-ea"/>
                        </a:rPr>
                        <a:t>企業から不正に窃取した情報が、</a:t>
                      </a:r>
                      <a:r>
                        <a:rPr kumimoji="1" lang="ja-JP" altLang="en-US" sz="1050" dirty="0">
                          <a:solidFill>
                            <a:srgbClr val="000000"/>
                          </a:solidFill>
                          <a:latin typeface="+mn-ea"/>
                          <a:ea typeface="+mn-ea"/>
                          <a:hlinkClick r:id="rId6" action="ppaction://hlinksldjump">
                            <a:extLst>
                              <a:ext uri="{A12FA001-AC4F-418D-AE19-62706E023703}">
                                <ahyp:hlinkClr xmlns:ahyp="http://schemas.microsoft.com/office/drawing/2018/hyperlinkcolor" val="tx"/>
                              </a:ext>
                            </a:extLst>
                          </a:hlinkClick>
                        </a:rPr>
                        <a:t>ブラックマーケット</a:t>
                      </a:r>
                      <a:r>
                        <a:rPr kumimoji="1" lang="ja-JP" altLang="en-US" sz="1050" dirty="0">
                          <a:solidFill>
                            <a:schemeClr val="tx1"/>
                          </a:solidFill>
                          <a:latin typeface="+mn-ea"/>
                          <a:ea typeface="+mn-ea"/>
                        </a:rPr>
                        <a:t>で売買され</a:t>
                      </a:r>
                      <a:endParaRPr kumimoji="1" lang="en-US" altLang="ja-JP" sz="1050" dirty="0">
                        <a:solidFill>
                          <a:schemeClr val="tx1"/>
                        </a:solidFill>
                        <a:latin typeface="+mn-ea"/>
                        <a:ea typeface="+mn-ea"/>
                      </a:endParaRPr>
                    </a:p>
                    <a:p>
                      <a:pPr algn="l"/>
                      <a:r>
                        <a:rPr kumimoji="1" lang="ja-JP" altLang="en-US" sz="1050" dirty="0">
                          <a:solidFill>
                            <a:schemeClr val="tx1"/>
                          </a:solidFill>
                          <a:latin typeface="+mn-ea"/>
                          <a:ea typeface="+mn-ea"/>
                        </a:rPr>
                        <a:t>悪用されています。認証情報を入手し、企業の</a:t>
                      </a:r>
                      <a:r>
                        <a:rPr kumimoji="1" lang="en-US" altLang="ja-JP" sz="1050" dirty="0">
                          <a:solidFill>
                            <a:schemeClr val="tx1"/>
                          </a:solidFill>
                          <a:latin typeface="+mn-ea"/>
                          <a:ea typeface="+mn-ea"/>
                        </a:rPr>
                        <a:t>Web</a:t>
                      </a:r>
                      <a:r>
                        <a:rPr kumimoji="1" lang="ja-JP" altLang="en-US" sz="1050" dirty="0">
                          <a:solidFill>
                            <a:schemeClr val="tx1"/>
                          </a:solidFill>
                          <a:latin typeface="+mn-ea"/>
                          <a:ea typeface="+mn-ea"/>
                        </a:rPr>
                        <a:t>サービスなどに不正ログインされることがあります。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n-ea"/>
                          <a:ea typeface="+mn-ea"/>
                        </a:rPr>
                        <a:t>事例：某施設運営会社はサイバー攻撃を受け、その後、口座情報を含む一部の個人情報が</a:t>
                      </a:r>
                      <a:r>
                        <a:rPr kumimoji="1" lang="ja-JP" altLang="en-US" sz="1050" dirty="0">
                          <a:solidFill>
                            <a:srgbClr val="000000"/>
                          </a:solidFill>
                          <a:latin typeface="+mn-ea"/>
                          <a:ea typeface="+mn-ea"/>
                          <a:hlinkClick r:id="rId3" action="ppaction://hlinksldjump">
                            <a:extLst>
                              <a:ext uri="{A12FA001-AC4F-418D-AE19-62706E023703}">
                                <ahyp:hlinkClr xmlns:ahyp="http://schemas.microsoft.com/office/drawing/2018/hyperlinkcolor" val="tx"/>
                              </a:ext>
                            </a:extLst>
                          </a:hlinkClick>
                        </a:rPr>
                        <a:t>ダークウェブ</a:t>
                      </a:r>
                      <a:r>
                        <a:rPr kumimoji="1" lang="ja-JP" altLang="en-US" sz="1050" dirty="0">
                          <a:solidFill>
                            <a:schemeClr val="tx1"/>
                          </a:solidFill>
                          <a:latin typeface="+mn-ea"/>
                          <a:ea typeface="+mn-ea"/>
                        </a:rPr>
                        <a:t>上で公開されたことが判明しました。</a:t>
                      </a:r>
                      <a:endParaRPr kumimoji="1" lang="en-US" altLang="ja-JP" sz="600" b="0" dirty="0">
                        <a:solidFill>
                          <a:schemeClr val="tx1"/>
                        </a:solidFill>
                        <a:latin typeface="+mn-ea"/>
                        <a:ea typeface="+mn-ea"/>
                      </a:endParaRPr>
                    </a:p>
                  </a:txBody>
                  <a:tcPr marT="46177" marB="4617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64554281"/>
                  </a:ext>
                </a:extLst>
              </a:tr>
            </a:tbl>
          </a:graphicData>
        </a:graphic>
      </p:graphicFrame>
      <p:sp>
        <p:nvSpPr>
          <p:cNvPr id="2" name="スライド番号プレースホルダー 1">
            <a:extLst>
              <a:ext uri="{FF2B5EF4-FFF2-40B4-BE49-F238E27FC236}">
                <a16:creationId xmlns:a16="http://schemas.microsoft.com/office/drawing/2014/main" id="{D88C63E0-6E40-524F-92C0-69080BBF0D85}"/>
              </a:ext>
            </a:extLst>
          </p:cNvPr>
          <p:cNvSpPr>
            <a:spLocks noGrp="1"/>
          </p:cNvSpPr>
          <p:nvPr>
            <p:ph type="sldNum" sz="quarter" idx="12"/>
          </p:nvPr>
        </p:nvSpPr>
        <p:spPr>
          <a:xfrm>
            <a:off x="2657475" y="942383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3">
            <a:extLst>
              <a:ext uri="{FF2B5EF4-FFF2-40B4-BE49-F238E27FC236}">
                <a16:creationId xmlns:a16="http://schemas.microsoft.com/office/drawing/2014/main" id="{1ACF725C-67F4-8EBF-6000-F717B0F57DB8}"/>
              </a:ext>
            </a:extLst>
          </p:cNvPr>
          <p:cNvSpPr>
            <a:spLocks noGrp="1"/>
          </p:cNvSpPr>
          <p:nvPr>
            <p:ph type="body" sz="quarter" idx="14"/>
          </p:nvPr>
        </p:nvSpPr>
        <p:spPr>
          <a:xfrm>
            <a:off x="1123949" y="1457325"/>
            <a:ext cx="5616575" cy="381000"/>
          </a:xfrm>
        </p:spPr>
        <p:txBody>
          <a:bodyPr/>
          <a:lstStyle/>
          <a:p>
            <a:r>
              <a:rPr lang="en-US" altLang="ja-JP" sz="1600"/>
              <a:t>2</a:t>
            </a:r>
            <a:r>
              <a:rPr kumimoji="1" lang="en-US" altLang="ja-JP" sz="1600"/>
              <a:t>-1-3.</a:t>
            </a:r>
            <a:r>
              <a:rPr lang="ja-JP" altLang="en-US" sz="1600"/>
              <a:t> </a:t>
            </a:r>
            <a:r>
              <a:rPr kumimoji="1" lang="en-US" altLang="ja-JP" sz="1600"/>
              <a:t>IPA</a:t>
            </a:r>
            <a:r>
              <a:rPr kumimoji="1" lang="ja-JP" altLang="en-US" sz="1600"/>
              <a:t>：情報セキュリティ</a:t>
            </a:r>
            <a:r>
              <a:rPr kumimoji="1" lang="en-US" altLang="ja-JP" sz="1600"/>
              <a:t>10</a:t>
            </a:r>
            <a:r>
              <a:rPr kumimoji="1" lang="ja-JP" altLang="en-US" sz="1600"/>
              <a:t>大脅威</a:t>
            </a:r>
          </a:p>
        </p:txBody>
      </p:sp>
      <p:sp>
        <p:nvSpPr>
          <p:cNvPr id="34" name="楕円 33">
            <a:extLst>
              <a:ext uri="{FF2B5EF4-FFF2-40B4-BE49-F238E27FC236}">
                <a16:creationId xmlns:a16="http://schemas.microsoft.com/office/drawing/2014/main" id="{84678650-0DD2-450A-B6F4-7720B7AEB529}"/>
              </a:ext>
            </a:extLst>
          </p:cNvPr>
          <p:cNvSpPr/>
          <p:nvPr/>
        </p:nvSpPr>
        <p:spPr>
          <a:xfrm>
            <a:off x="5842054" y="2989997"/>
            <a:ext cx="722908" cy="663566"/>
          </a:xfrm>
          <a:prstGeom prst="ellipse">
            <a:avLst/>
          </a:prstGeom>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5" name="楕円 34">
            <a:extLst>
              <a:ext uri="{FF2B5EF4-FFF2-40B4-BE49-F238E27FC236}">
                <a16:creationId xmlns:a16="http://schemas.microsoft.com/office/drawing/2014/main" id="{257463C5-74BC-FCC9-10D4-696987EC80BC}"/>
              </a:ext>
            </a:extLst>
          </p:cNvPr>
          <p:cNvSpPr/>
          <p:nvPr/>
        </p:nvSpPr>
        <p:spPr>
          <a:xfrm>
            <a:off x="5845001" y="1694069"/>
            <a:ext cx="722908" cy="663566"/>
          </a:xfrm>
          <a:prstGeom prst="ellipse">
            <a:avLst/>
          </a:prstGeom>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6" name="楕円 35">
            <a:extLst>
              <a:ext uri="{FF2B5EF4-FFF2-40B4-BE49-F238E27FC236}">
                <a16:creationId xmlns:a16="http://schemas.microsoft.com/office/drawing/2014/main" id="{F90F01D9-CF26-F465-25FE-529769B4C395}"/>
              </a:ext>
            </a:extLst>
          </p:cNvPr>
          <p:cNvSpPr/>
          <p:nvPr/>
        </p:nvSpPr>
        <p:spPr>
          <a:xfrm>
            <a:off x="5829184" y="5580958"/>
            <a:ext cx="722908" cy="663566"/>
          </a:xfrm>
          <a:prstGeom prst="ellipse">
            <a:avLst/>
          </a:prstGeom>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7" name="楕円 36">
            <a:extLst>
              <a:ext uri="{FF2B5EF4-FFF2-40B4-BE49-F238E27FC236}">
                <a16:creationId xmlns:a16="http://schemas.microsoft.com/office/drawing/2014/main" id="{8DE9E036-5FCD-2076-FFFC-3F66205AC3B2}"/>
              </a:ext>
            </a:extLst>
          </p:cNvPr>
          <p:cNvSpPr/>
          <p:nvPr/>
        </p:nvSpPr>
        <p:spPr>
          <a:xfrm>
            <a:off x="5825413" y="6810387"/>
            <a:ext cx="722908" cy="663566"/>
          </a:xfrm>
          <a:prstGeom prst="ellipse">
            <a:avLst/>
          </a:prstGeom>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8" name="楕円 37">
            <a:extLst>
              <a:ext uri="{FF2B5EF4-FFF2-40B4-BE49-F238E27FC236}">
                <a16:creationId xmlns:a16="http://schemas.microsoft.com/office/drawing/2014/main" id="{A8E7E1DC-E836-5FA3-84ED-F5D3142D5238}"/>
              </a:ext>
            </a:extLst>
          </p:cNvPr>
          <p:cNvSpPr/>
          <p:nvPr/>
        </p:nvSpPr>
        <p:spPr>
          <a:xfrm>
            <a:off x="5825413" y="4244506"/>
            <a:ext cx="722908" cy="663566"/>
          </a:xfrm>
          <a:prstGeom prst="ellipse">
            <a:avLst/>
          </a:prstGeom>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7" name="コンテンツ プレースホルダー 16" descr="封筒 単色塗りつぶし">
            <a:extLst>
              <a:ext uri="{FF2B5EF4-FFF2-40B4-BE49-F238E27FC236}">
                <a16:creationId xmlns:a16="http://schemas.microsoft.com/office/drawing/2014/main" id="{2910AD5C-FCE8-27A6-5DB2-F12E92393B07}"/>
              </a:ext>
            </a:extLst>
          </p:cNvPr>
          <p:cNvPicPr>
            <a:picLocks noGrp="1" noChangeAspect="1"/>
          </p:cNvPicPr>
          <p:nvPr>
            <p:ph sz="quarter" idx="24"/>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928406" y="3113755"/>
            <a:ext cx="516922" cy="516922"/>
          </a:xfrm>
        </p:spPr>
      </p:pic>
      <p:pic>
        <p:nvPicPr>
          <p:cNvPr id="19" name="コンテンツ プレースホルダー 18">
            <a:extLst>
              <a:ext uri="{FF2B5EF4-FFF2-40B4-BE49-F238E27FC236}">
                <a16:creationId xmlns:a16="http://schemas.microsoft.com/office/drawing/2014/main" id="{B0994703-1A9B-1DD2-0156-02555C140AEF}"/>
              </a:ext>
            </a:extLst>
          </p:cNvPr>
          <p:cNvPicPr>
            <a:picLocks noGrp="1" noChangeAspect="1"/>
          </p:cNvPicPr>
          <p:nvPr>
            <p:ph sz="quarter" idx="25"/>
          </p:nvPr>
        </p:nvPicPr>
        <p:blipFill>
          <a:blip r:embed="rId9" cstate="hqprint">
            <a:extLst>
              <a:ext uri="{28A0092B-C50C-407E-A947-70E740481C1C}">
                <a14:useLocalDpi xmlns:a14="http://schemas.microsoft.com/office/drawing/2010/main" val="0"/>
              </a:ext>
            </a:extLst>
          </a:blip>
          <a:stretch>
            <a:fillRect/>
          </a:stretch>
        </p:blipFill>
        <p:spPr>
          <a:xfrm>
            <a:off x="6186867" y="3043284"/>
            <a:ext cx="275645" cy="275645"/>
          </a:xfrm>
        </p:spPr>
      </p:pic>
      <p:pic>
        <p:nvPicPr>
          <p:cNvPr id="21" name="コンテンツ プレースホルダー 20">
            <a:extLst>
              <a:ext uri="{FF2B5EF4-FFF2-40B4-BE49-F238E27FC236}">
                <a16:creationId xmlns:a16="http://schemas.microsoft.com/office/drawing/2014/main" id="{1C3E035F-2CF7-DC8C-AAF7-D31ECDFBBC58}"/>
              </a:ext>
            </a:extLst>
          </p:cNvPr>
          <p:cNvPicPr>
            <a:picLocks noGrp="1" noChangeAspect="1"/>
          </p:cNvPicPr>
          <p:nvPr>
            <p:ph sz="quarter" idx="27"/>
          </p:nvPr>
        </p:nvPicPr>
        <p:blipFill>
          <a:blip r:embed="rId10" cstate="hqprint">
            <a:extLst>
              <a:ext uri="{28A0092B-C50C-407E-A947-70E740481C1C}">
                <a14:useLocalDpi xmlns:a14="http://schemas.microsoft.com/office/drawing/2010/main" val="0"/>
              </a:ext>
            </a:extLst>
          </a:blip>
          <a:stretch>
            <a:fillRect/>
          </a:stretch>
        </p:blipFill>
        <p:spPr>
          <a:xfrm>
            <a:off x="5964008" y="6898167"/>
            <a:ext cx="462606" cy="462606"/>
          </a:xfrm>
        </p:spPr>
      </p:pic>
      <p:pic>
        <p:nvPicPr>
          <p:cNvPr id="8" name="図 7">
            <a:extLst>
              <a:ext uri="{FF2B5EF4-FFF2-40B4-BE49-F238E27FC236}">
                <a16:creationId xmlns:a16="http://schemas.microsoft.com/office/drawing/2014/main" id="{2D317F89-D8C9-6A46-F189-79A013DDD38C}"/>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989978" y="1838633"/>
            <a:ext cx="432955" cy="432955"/>
          </a:xfrm>
          <a:prstGeom prst="rect">
            <a:avLst/>
          </a:prstGeom>
        </p:spPr>
      </p:pic>
      <p:pic>
        <p:nvPicPr>
          <p:cNvPr id="5" name="グラフィックス 4" descr="ツール 単色塗りつぶし">
            <a:extLst>
              <a:ext uri="{FF2B5EF4-FFF2-40B4-BE49-F238E27FC236}">
                <a16:creationId xmlns:a16="http://schemas.microsoft.com/office/drawing/2014/main" id="{5AB323CF-0D53-B8EE-9A14-B2EBB142648B}"/>
              </a:ext>
            </a:extLst>
          </p:cNvPr>
          <p:cNvPicPr>
            <a:picLocks noChangeAspect="1"/>
          </p:cNvPicPr>
          <p:nvPr/>
        </p:nvPicPr>
        <p:blipFill>
          <a:blip r:embed="rId12" cstate="hq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904989" y="1769003"/>
            <a:ext cx="271262" cy="239109"/>
          </a:xfrm>
          <a:prstGeom prst="rect">
            <a:avLst/>
          </a:prstGeom>
        </p:spPr>
      </p:pic>
      <p:pic>
        <p:nvPicPr>
          <p:cNvPr id="10" name="図 9">
            <a:extLst>
              <a:ext uri="{FF2B5EF4-FFF2-40B4-BE49-F238E27FC236}">
                <a16:creationId xmlns:a16="http://schemas.microsoft.com/office/drawing/2014/main" id="{9139A04D-6A9A-AF6B-3047-BF2B8F91CA9D}"/>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6082992" y="4407051"/>
            <a:ext cx="390622" cy="390622"/>
          </a:xfrm>
          <a:prstGeom prst="rect">
            <a:avLst/>
          </a:prstGeom>
        </p:spPr>
      </p:pic>
      <p:pic>
        <p:nvPicPr>
          <p:cNvPr id="13" name="図 12">
            <a:extLst>
              <a:ext uri="{FF2B5EF4-FFF2-40B4-BE49-F238E27FC236}">
                <a16:creationId xmlns:a16="http://schemas.microsoft.com/office/drawing/2014/main" id="{7FF928FE-9AA5-0431-78BE-24F0627D3EF4}"/>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875045" y="4330993"/>
            <a:ext cx="338089" cy="338089"/>
          </a:xfrm>
          <a:prstGeom prst="rect">
            <a:avLst/>
          </a:prstGeom>
        </p:spPr>
      </p:pic>
      <p:pic>
        <p:nvPicPr>
          <p:cNvPr id="16" name="図 15">
            <a:extLst>
              <a:ext uri="{FF2B5EF4-FFF2-40B4-BE49-F238E27FC236}">
                <a16:creationId xmlns:a16="http://schemas.microsoft.com/office/drawing/2014/main" id="{EB120538-47D2-BEB0-50E6-97F3CD89307B}"/>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5976535" y="5692941"/>
            <a:ext cx="476250" cy="476250"/>
          </a:xfrm>
          <a:prstGeom prst="rect">
            <a:avLst/>
          </a:prstGeom>
        </p:spPr>
      </p:pic>
      <p:sp>
        <p:nvSpPr>
          <p:cNvPr id="7" name="テキスト ボックス 6">
            <a:extLst>
              <a:ext uri="{FF2B5EF4-FFF2-40B4-BE49-F238E27FC236}">
                <a16:creationId xmlns:a16="http://schemas.microsoft.com/office/drawing/2014/main" id="{F53E6536-69A1-DF2F-7088-AD86283D03B3}"/>
              </a:ext>
            </a:extLst>
          </p:cNvPr>
          <p:cNvSpPr txBox="1"/>
          <p:nvPr/>
        </p:nvSpPr>
        <p:spPr>
          <a:xfrm>
            <a:off x="622800" y="8492563"/>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「情報セキュリティ</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10</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大脅威」を基に作成</a:t>
            </a:r>
            <a:endParaRPr kumimoji="1" lang="ja-JP" altLang="en-US" sz="6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sp>
        <p:nvSpPr>
          <p:cNvPr id="6" name="テキスト プレースホルダー 2">
            <a:extLst>
              <a:ext uri="{FF2B5EF4-FFF2-40B4-BE49-F238E27FC236}">
                <a16:creationId xmlns:a16="http://schemas.microsoft.com/office/drawing/2014/main" id="{FBCA9443-F65D-1DBB-35AF-3BBF74B8F9D4}"/>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7"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7" action="ppaction://hlinksldjump"/>
              </a:rPr>
              <a:t>2</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7"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7"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7" action="ppaction://hlinksldjump"/>
              </a:rPr>
              <a:t>事例を知る：重大なインシデント発生から課題解決まで</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2-1.</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情報セキュリティの概況</a:t>
            </a:r>
          </a:p>
        </p:txBody>
      </p:sp>
    </p:spTree>
    <p:extLst>
      <p:ext uri="{BB962C8B-B14F-4D97-AF65-F5344CB8AC3E}">
        <p14:creationId xmlns:p14="http://schemas.microsoft.com/office/powerpoint/2010/main" val="842321873"/>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CCC172F3-C6A1-7892-BFE4-240857A0B931}"/>
              </a:ext>
            </a:extLst>
          </p:cNvPr>
          <p:cNvSpPr>
            <a:spLocks noGrp="1"/>
          </p:cNvSpPr>
          <p:nvPr>
            <p:ph type="body" sz="quarter" idx="16"/>
          </p:nvPr>
        </p:nvSpPr>
        <p:spPr>
          <a:xfrm>
            <a:off x="622800" y="2001600"/>
            <a:ext cx="5612400" cy="381000"/>
          </a:xfrm>
        </p:spPr>
        <p:txBody>
          <a:bodyPr/>
          <a:lstStyle/>
          <a:p>
            <a:r>
              <a:rPr kumimoji="1" lang="en-US" altLang="ja-JP"/>
              <a:t>5.1 </a:t>
            </a:r>
            <a:r>
              <a:rPr kumimoji="1" lang="ja-JP" altLang="en-US"/>
              <a:t>リーダーシップ</a:t>
            </a:r>
            <a:r>
              <a:rPr lang="ja-JP" altLang="en-US"/>
              <a:t>及び</a:t>
            </a:r>
            <a:r>
              <a:rPr kumimoji="1" lang="ja-JP" altLang="en-US"/>
              <a:t>コミットメント</a:t>
            </a:r>
          </a:p>
        </p:txBody>
      </p:sp>
      <p:sp>
        <p:nvSpPr>
          <p:cNvPr id="8" name="テキスト ボックス 7">
            <a:extLst>
              <a:ext uri="{FF2B5EF4-FFF2-40B4-BE49-F238E27FC236}">
                <a16:creationId xmlns:a16="http://schemas.microsoft.com/office/drawing/2014/main" id="{7CD9574F-329A-C7D4-CDEF-391B2EC9F77E}"/>
              </a:ext>
            </a:extLst>
          </p:cNvPr>
          <p:cNvSpPr txBox="1"/>
          <p:nvPr/>
        </p:nvSpPr>
        <p:spPr>
          <a:xfrm>
            <a:off x="622800" y="2299885"/>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「リーダーシップ及びコミットメント」では、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のトップマネジメントが責任を持たなければならないことを要求しています。トップマネジメントは、以下の事項について責任を持って必ず行う必要があります。</a:t>
            </a:r>
          </a:p>
        </p:txBody>
      </p:sp>
      <p:graphicFrame>
        <p:nvGraphicFramePr>
          <p:cNvPr id="13" name="表 13">
            <a:extLst>
              <a:ext uri="{FF2B5EF4-FFF2-40B4-BE49-F238E27FC236}">
                <a16:creationId xmlns:a16="http://schemas.microsoft.com/office/drawing/2014/main" id="{5D0C6A6D-23E1-32A7-FD9B-B818022FD54F}"/>
              </a:ext>
            </a:extLst>
          </p:cNvPr>
          <p:cNvGraphicFramePr>
            <a:graphicFrameLocks noGrp="1"/>
          </p:cNvGraphicFramePr>
          <p:nvPr/>
        </p:nvGraphicFramePr>
        <p:xfrm>
          <a:off x="622800" y="3060218"/>
          <a:ext cx="5612400" cy="55092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122198861"/>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a:solidFill>
                            <a:schemeClr val="bg1"/>
                          </a:solidFill>
                          <a:latin typeface="+mn-lt"/>
                          <a:ea typeface="+mn-ea"/>
                        </a:rPr>
                        <a:t>トップマネジメントが行う事項（要求事項）</a:t>
                      </a:r>
                      <a:endParaRPr lang="en-US" altLang="ja-JP" sz="1050">
                        <a:solidFill>
                          <a:schemeClr val="bg1"/>
                        </a:solidFill>
                        <a:latin typeface="+mn-lt"/>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543613273"/>
                  </a:ext>
                </a:extLst>
              </a:tr>
              <a:tr h="0">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ja-JP" altLang="en-US" sz="900" b="1">
                          <a:solidFill>
                            <a:prstClr val="black"/>
                          </a:solidFill>
                          <a:latin typeface="+mn-lt"/>
                          <a:ea typeface="+mn-ea"/>
                        </a:rPr>
                        <a:t>情報セキュリティ方針および情報セキュリティ目的を確立し、それらが組織の戦略的な方向性と両立することを確実にする</a:t>
                      </a:r>
                      <a:br>
                        <a:rPr lang="en-US" altLang="ja-JP" sz="900" b="0">
                          <a:solidFill>
                            <a:prstClr val="black"/>
                          </a:solidFill>
                          <a:latin typeface="+mn-lt"/>
                          <a:ea typeface="+mn-ea"/>
                        </a:rPr>
                      </a:br>
                      <a:br>
                        <a:rPr lang="en-US" altLang="ja-JP" sz="900" b="0">
                          <a:solidFill>
                            <a:prstClr val="black"/>
                          </a:solidFill>
                          <a:latin typeface="+mn-lt"/>
                          <a:ea typeface="+mn-ea"/>
                        </a:rPr>
                      </a:br>
                      <a:r>
                        <a:rPr lang="ja-JP" altLang="en-US" sz="900" b="0">
                          <a:solidFill>
                            <a:prstClr val="black"/>
                          </a:solidFill>
                          <a:latin typeface="+mn-lt"/>
                          <a:ea typeface="+mn-ea"/>
                        </a:rPr>
                        <a:t>→ 組織の事業の方向性に沿った情報セキュリティ方針と、情報セキュリティ目的を策定することを要求しています。</a:t>
                      </a:r>
                      <a:r>
                        <a:rPr lang="en-US" altLang="ja-JP" sz="900" b="0">
                          <a:solidFill>
                            <a:prstClr val="black"/>
                          </a:solidFill>
                          <a:latin typeface="+mn-lt"/>
                          <a:ea typeface="+mn-ea"/>
                        </a:rPr>
                        <a:t>※</a:t>
                      </a:r>
                      <a:r>
                        <a:rPr lang="ja-JP" altLang="en-US" sz="900" b="0">
                          <a:solidFill>
                            <a:prstClr val="black"/>
                          </a:solidFill>
                          <a:latin typeface="+mn-lt"/>
                          <a:ea typeface="+mn-ea"/>
                        </a:rPr>
                        <a:t>情報セキュリティ方針、情報セキュリティ目的については後述します。</a:t>
                      </a:r>
                      <a:endParaRPr lang="en-US" altLang="ja-JP" sz="900" b="0">
                        <a:solidFill>
                          <a:prstClr val="black"/>
                        </a:solidFill>
                        <a:latin typeface="+mn-lt"/>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0625013"/>
                  </a:ext>
                </a:extLst>
              </a:tr>
              <a:tr h="0">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ja-JP" altLang="en-US" sz="900" b="1">
                          <a:solidFill>
                            <a:prstClr val="black"/>
                          </a:solidFill>
                          <a:latin typeface="+mn-lt"/>
                          <a:ea typeface="+mn-ea"/>
                        </a:rPr>
                        <a:t>組織のプロセスへの</a:t>
                      </a:r>
                      <a:r>
                        <a:rPr lang="en-US" altLang="ja-JP" sz="900" b="1">
                          <a:solidFill>
                            <a:prstClr val="black"/>
                          </a:solidFill>
                          <a:latin typeface="+mn-lt"/>
                          <a:ea typeface="+mn-ea"/>
                        </a:rPr>
                        <a:t>ISMS</a:t>
                      </a:r>
                      <a:r>
                        <a:rPr lang="ja-JP" altLang="en-US" sz="900" b="1">
                          <a:solidFill>
                            <a:prstClr val="black"/>
                          </a:solidFill>
                          <a:latin typeface="+mn-lt"/>
                          <a:ea typeface="+mn-ea"/>
                        </a:rPr>
                        <a:t>要求事項の統合を確実にする</a:t>
                      </a:r>
                      <a:br>
                        <a:rPr lang="en-US" altLang="ja-JP" sz="900" b="0">
                          <a:solidFill>
                            <a:prstClr val="black"/>
                          </a:solidFill>
                          <a:latin typeface="+mn-lt"/>
                          <a:ea typeface="+mn-ea"/>
                        </a:rPr>
                      </a:br>
                      <a:br>
                        <a:rPr lang="en-US" altLang="ja-JP" sz="900" b="0">
                          <a:solidFill>
                            <a:prstClr val="black"/>
                          </a:solidFill>
                          <a:latin typeface="+mn-lt"/>
                          <a:ea typeface="+mn-ea"/>
                        </a:rPr>
                      </a:br>
                      <a:r>
                        <a:rPr lang="ja-JP" altLang="en-US" sz="900" b="0">
                          <a:solidFill>
                            <a:prstClr val="black"/>
                          </a:solidFill>
                          <a:latin typeface="+mn-lt"/>
                          <a:ea typeface="+mn-ea"/>
                        </a:rPr>
                        <a:t>→ 自社の業務に、情報資産を管理する手順を組み込むことを要求しています。</a:t>
                      </a:r>
                      <a:endParaRPr lang="en-US" altLang="ja-JP" sz="900" b="0">
                        <a:solidFill>
                          <a:prstClr val="black"/>
                        </a:solidFill>
                        <a:latin typeface="+mn-lt"/>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68987207"/>
                  </a:ext>
                </a:extLst>
              </a:tr>
              <a:tr h="0">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altLang="ja-JP" sz="900" b="1">
                          <a:solidFill>
                            <a:prstClr val="black"/>
                          </a:solidFill>
                          <a:latin typeface="+mn-lt"/>
                          <a:ea typeface="+mn-ea"/>
                        </a:rPr>
                        <a:t>ISMS</a:t>
                      </a:r>
                      <a:r>
                        <a:rPr lang="ja-JP" altLang="en-US" sz="900" b="1">
                          <a:solidFill>
                            <a:prstClr val="black"/>
                          </a:solidFill>
                          <a:latin typeface="+mn-lt"/>
                          <a:ea typeface="+mn-ea"/>
                        </a:rPr>
                        <a:t>に必要な資源が利用可能であることを確実にする</a:t>
                      </a:r>
                      <a:br>
                        <a:rPr lang="en-US" altLang="ja-JP" sz="900" b="0">
                          <a:solidFill>
                            <a:prstClr val="black"/>
                          </a:solidFill>
                          <a:latin typeface="+mn-lt"/>
                          <a:ea typeface="+mn-ea"/>
                        </a:rPr>
                      </a:br>
                      <a:br>
                        <a:rPr lang="en-US" altLang="ja-JP" sz="900" b="0">
                          <a:solidFill>
                            <a:prstClr val="black"/>
                          </a:solidFill>
                          <a:latin typeface="+mn-lt"/>
                          <a:ea typeface="+mn-ea"/>
                        </a:rPr>
                      </a:br>
                      <a:r>
                        <a:rPr lang="ja-JP" altLang="en-US" sz="900" b="0">
                          <a:solidFill>
                            <a:prstClr val="black"/>
                          </a:solidFill>
                          <a:latin typeface="+mn-lt"/>
                          <a:ea typeface="+mn-ea"/>
                        </a:rPr>
                        <a:t>→ </a:t>
                      </a:r>
                      <a:r>
                        <a:rPr lang="en-US" altLang="ja-JP" sz="900" b="0">
                          <a:solidFill>
                            <a:prstClr val="black"/>
                          </a:solidFill>
                          <a:latin typeface="+mn-lt"/>
                          <a:ea typeface="+mn-ea"/>
                        </a:rPr>
                        <a:t>ISMS</a:t>
                      </a:r>
                      <a:r>
                        <a:rPr lang="ja-JP" altLang="en-US" sz="900" b="0">
                          <a:solidFill>
                            <a:prstClr val="black"/>
                          </a:solidFill>
                          <a:latin typeface="+mn-lt"/>
                          <a:ea typeface="+mn-ea"/>
                        </a:rPr>
                        <a:t>を構築・運用するために、必要な予算や人員など経営資源を確保しておくことを要求しています。</a:t>
                      </a:r>
                      <a:endParaRPr lang="en-US" altLang="ja-JP" sz="900" b="0">
                        <a:solidFill>
                          <a:prstClr val="black"/>
                        </a:solidFill>
                        <a:latin typeface="+mn-lt"/>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4013288"/>
                  </a:ext>
                </a:extLst>
              </a:tr>
              <a:tr h="0">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ja-JP" altLang="en-US" sz="900" b="1">
                          <a:solidFill>
                            <a:prstClr val="black"/>
                          </a:solidFill>
                          <a:latin typeface="+mn-lt"/>
                          <a:ea typeface="+mn-ea"/>
                        </a:rPr>
                        <a:t>有効な情報セキュリティマネジメントおよび</a:t>
                      </a:r>
                      <a:r>
                        <a:rPr lang="en-US" altLang="ja-JP" sz="900" b="1">
                          <a:solidFill>
                            <a:prstClr val="black"/>
                          </a:solidFill>
                          <a:latin typeface="+mn-lt"/>
                          <a:ea typeface="+mn-ea"/>
                        </a:rPr>
                        <a:t>ISMS</a:t>
                      </a:r>
                      <a:r>
                        <a:rPr lang="ja-JP" altLang="en-US" sz="900" b="1">
                          <a:solidFill>
                            <a:prstClr val="black"/>
                          </a:solidFill>
                          <a:latin typeface="+mn-lt"/>
                          <a:ea typeface="+mn-ea"/>
                        </a:rPr>
                        <a:t>要求事項への適合の重要性を伝達する</a:t>
                      </a:r>
                      <a:br>
                        <a:rPr lang="en-US" altLang="ja-JP" sz="900" b="0">
                          <a:solidFill>
                            <a:prstClr val="black"/>
                          </a:solidFill>
                          <a:latin typeface="+mn-lt"/>
                          <a:ea typeface="+mn-ea"/>
                        </a:rPr>
                      </a:br>
                      <a:br>
                        <a:rPr lang="en-US" altLang="ja-JP" sz="900" b="0">
                          <a:solidFill>
                            <a:prstClr val="black"/>
                          </a:solidFill>
                          <a:latin typeface="+mn-lt"/>
                          <a:ea typeface="+mn-ea"/>
                        </a:rPr>
                      </a:br>
                      <a:r>
                        <a:rPr lang="ja-JP" altLang="en-US" sz="900" b="0">
                          <a:solidFill>
                            <a:prstClr val="black"/>
                          </a:solidFill>
                          <a:latin typeface="+mn-lt"/>
                          <a:ea typeface="+mn-ea"/>
                        </a:rPr>
                        <a:t>→ 従業員が</a:t>
                      </a:r>
                      <a:r>
                        <a:rPr lang="en-US" altLang="ja-JP" sz="900" b="0">
                          <a:solidFill>
                            <a:prstClr val="black"/>
                          </a:solidFill>
                          <a:latin typeface="+mn-lt"/>
                          <a:ea typeface="+mn-ea"/>
                        </a:rPr>
                        <a:t>ISMS</a:t>
                      </a:r>
                      <a:r>
                        <a:rPr lang="ja-JP" altLang="en-US" sz="900" b="0">
                          <a:solidFill>
                            <a:prstClr val="black"/>
                          </a:solidFill>
                          <a:latin typeface="+mn-lt"/>
                          <a:ea typeface="+mn-ea"/>
                        </a:rPr>
                        <a:t>を構築・運用し、情報資産を適切に管理することの重要性を十分に認識できるよう、周知することを要求しています。</a:t>
                      </a:r>
                      <a:endParaRPr lang="en-US" altLang="ja-JP" sz="900" b="0">
                        <a:solidFill>
                          <a:prstClr val="black"/>
                        </a:solidFill>
                        <a:latin typeface="+mn-lt"/>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00494727"/>
                  </a:ext>
                </a:extLst>
              </a:tr>
              <a:tr h="0">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altLang="ja-JP" sz="900" b="1">
                          <a:solidFill>
                            <a:prstClr val="black"/>
                          </a:solidFill>
                          <a:latin typeface="+mn-lt"/>
                          <a:ea typeface="+mn-ea"/>
                        </a:rPr>
                        <a:t>ISMS</a:t>
                      </a:r>
                      <a:r>
                        <a:rPr lang="ja-JP" altLang="en-US" sz="900" b="1">
                          <a:solidFill>
                            <a:prstClr val="black"/>
                          </a:solidFill>
                          <a:latin typeface="+mn-lt"/>
                          <a:ea typeface="+mn-ea"/>
                        </a:rPr>
                        <a:t>がその意図した成果を達成することを確実にする</a:t>
                      </a:r>
                      <a:br>
                        <a:rPr lang="en-US" altLang="ja-JP" sz="900" b="0">
                          <a:solidFill>
                            <a:prstClr val="black"/>
                          </a:solidFill>
                          <a:latin typeface="+mn-lt"/>
                          <a:ea typeface="+mn-ea"/>
                        </a:rPr>
                      </a:br>
                      <a:br>
                        <a:rPr lang="en-US" altLang="ja-JP" sz="900" b="0">
                          <a:solidFill>
                            <a:prstClr val="black"/>
                          </a:solidFill>
                          <a:latin typeface="+mn-lt"/>
                          <a:ea typeface="+mn-ea"/>
                        </a:rPr>
                      </a:br>
                      <a:r>
                        <a:rPr lang="ja-JP" altLang="en-US" sz="900" b="0">
                          <a:solidFill>
                            <a:prstClr val="black"/>
                          </a:solidFill>
                          <a:latin typeface="+mn-lt"/>
                          <a:ea typeface="+mn-ea"/>
                        </a:rPr>
                        <a:t>→ </a:t>
                      </a:r>
                      <a:r>
                        <a:rPr lang="en-US" altLang="ja-JP" sz="900" b="0">
                          <a:solidFill>
                            <a:prstClr val="black"/>
                          </a:solidFill>
                          <a:latin typeface="+mn-lt"/>
                          <a:ea typeface="+mn-ea"/>
                        </a:rPr>
                        <a:t>ISMS</a:t>
                      </a:r>
                      <a:r>
                        <a:rPr lang="ja-JP" altLang="en-US" sz="900" b="0">
                          <a:solidFill>
                            <a:prstClr val="black"/>
                          </a:solidFill>
                          <a:latin typeface="+mn-lt"/>
                          <a:ea typeface="+mn-ea"/>
                        </a:rPr>
                        <a:t>を構築・運用することで得られる成果を明確にし、その成果を十分に得られるように取組んでいくことを要求しています。</a:t>
                      </a:r>
                      <a:endParaRPr lang="en-US" altLang="ja-JP" sz="900" b="0">
                        <a:solidFill>
                          <a:prstClr val="black"/>
                        </a:solidFill>
                        <a:latin typeface="+mn-lt"/>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436228"/>
                  </a:ext>
                </a:extLst>
              </a:tr>
              <a:tr h="0">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altLang="ja-JP" sz="900" b="1">
                          <a:solidFill>
                            <a:prstClr val="black"/>
                          </a:solidFill>
                          <a:latin typeface="+mn-lt"/>
                          <a:ea typeface="+mn-ea"/>
                        </a:rPr>
                        <a:t>ISMS</a:t>
                      </a:r>
                      <a:r>
                        <a:rPr lang="ja-JP" altLang="en-US" sz="900" b="1">
                          <a:solidFill>
                            <a:prstClr val="black"/>
                          </a:solidFill>
                          <a:latin typeface="+mn-lt"/>
                          <a:ea typeface="+mn-ea"/>
                        </a:rPr>
                        <a:t>の有効性に寄与するよう人々を指揮し、支援する</a:t>
                      </a:r>
                      <a:br>
                        <a:rPr lang="en-US" altLang="ja-JP" sz="900" b="0">
                          <a:solidFill>
                            <a:prstClr val="black"/>
                          </a:solidFill>
                          <a:latin typeface="+mn-lt"/>
                          <a:ea typeface="+mn-ea"/>
                        </a:rPr>
                      </a:br>
                      <a:br>
                        <a:rPr lang="en-US" altLang="ja-JP" sz="900" b="0">
                          <a:solidFill>
                            <a:prstClr val="black"/>
                          </a:solidFill>
                          <a:latin typeface="+mn-lt"/>
                          <a:ea typeface="+mn-ea"/>
                        </a:rPr>
                      </a:br>
                      <a:r>
                        <a:rPr lang="ja-JP" altLang="en-US" sz="900" b="0">
                          <a:solidFill>
                            <a:prstClr val="black"/>
                          </a:solidFill>
                          <a:latin typeface="+mn-lt"/>
                          <a:ea typeface="+mn-ea"/>
                        </a:rPr>
                        <a:t>→ </a:t>
                      </a:r>
                      <a:r>
                        <a:rPr lang="en-US" altLang="ja-JP" sz="900" b="0">
                          <a:solidFill>
                            <a:prstClr val="black"/>
                          </a:solidFill>
                          <a:latin typeface="+mn-lt"/>
                          <a:ea typeface="+mn-ea"/>
                        </a:rPr>
                        <a:t>ISMS</a:t>
                      </a:r>
                      <a:r>
                        <a:rPr lang="ja-JP" altLang="en-US" sz="900" b="0">
                          <a:solidFill>
                            <a:prstClr val="black"/>
                          </a:solidFill>
                          <a:latin typeface="+mn-lt"/>
                          <a:ea typeface="+mn-ea"/>
                        </a:rPr>
                        <a:t>を構築・運用できるようにするため、従業者に対して教育を受けさせたり、定めた決まりを認識・実施させたり、従業員の意見を聞いたりするなど、サポートすることを要求しています。</a:t>
                      </a:r>
                      <a:endParaRPr lang="en-US" altLang="ja-JP" sz="900" b="0">
                        <a:solidFill>
                          <a:prstClr val="black"/>
                        </a:solidFill>
                        <a:latin typeface="+mn-lt"/>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8644881"/>
                  </a:ext>
                </a:extLst>
              </a:tr>
              <a:tr h="0">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ja-JP" altLang="en-US" sz="900" b="1">
                          <a:solidFill>
                            <a:prstClr val="black"/>
                          </a:solidFill>
                          <a:latin typeface="+mn-lt"/>
                          <a:ea typeface="+mn-ea"/>
                        </a:rPr>
                        <a:t>継続的改善を促進する</a:t>
                      </a:r>
                      <a:br>
                        <a:rPr lang="en-US" altLang="ja-JP" sz="900" b="0">
                          <a:solidFill>
                            <a:prstClr val="black"/>
                          </a:solidFill>
                          <a:latin typeface="+mn-lt"/>
                          <a:ea typeface="+mn-ea"/>
                        </a:rPr>
                      </a:br>
                      <a:br>
                        <a:rPr lang="en-US" altLang="ja-JP" sz="900" b="0">
                          <a:solidFill>
                            <a:prstClr val="black"/>
                          </a:solidFill>
                          <a:latin typeface="+mn-lt"/>
                          <a:ea typeface="+mn-ea"/>
                        </a:rPr>
                      </a:br>
                      <a:r>
                        <a:rPr lang="ja-JP" altLang="en-US" sz="900" b="0">
                          <a:solidFill>
                            <a:prstClr val="black"/>
                          </a:solidFill>
                          <a:latin typeface="+mn-lt"/>
                          <a:ea typeface="+mn-ea"/>
                        </a:rPr>
                        <a:t>→ </a:t>
                      </a:r>
                      <a:r>
                        <a:rPr lang="en-US" altLang="ja-JP" sz="900" b="0">
                          <a:solidFill>
                            <a:prstClr val="black"/>
                          </a:solidFill>
                          <a:latin typeface="+mn-lt"/>
                          <a:ea typeface="+mn-ea"/>
                        </a:rPr>
                        <a:t>ISMS</a:t>
                      </a:r>
                      <a:r>
                        <a:rPr lang="ja-JP" altLang="en-US" sz="900" b="0">
                          <a:solidFill>
                            <a:prstClr val="black"/>
                          </a:solidFill>
                          <a:latin typeface="+mn-lt"/>
                          <a:ea typeface="+mn-ea"/>
                        </a:rPr>
                        <a:t>を構築・運用するにあたり、従業員が不便に感じていることなど、改善が必要だと考えられる場合には、改善を進めるよう要求しています。</a:t>
                      </a:r>
                      <a:endParaRPr lang="en-US" altLang="ja-JP" sz="900" b="0">
                        <a:solidFill>
                          <a:prstClr val="black"/>
                        </a:solidFill>
                        <a:latin typeface="+mn-lt"/>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18129878"/>
                  </a:ext>
                </a:extLst>
              </a:tr>
              <a:tr h="0">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ja-JP" altLang="en-US" sz="900" b="1">
                          <a:solidFill>
                            <a:prstClr val="black"/>
                          </a:solidFill>
                          <a:latin typeface="+mn-lt"/>
                          <a:ea typeface="+mn-ea"/>
                        </a:rPr>
                        <a:t>その他の関連する管理層がその責任の領域においてリーダーシップを実証するよう、管理層の役割を支援する</a:t>
                      </a:r>
                      <a:br>
                        <a:rPr lang="en-US" altLang="ja-JP" sz="900" b="1">
                          <a:solidFill>
                            <a:prstClr val="black"/>
                          </a:solidFill>
                          <a:latin typeface="+mn-lt"/>
                          <a:ea typeface="+mn-ea"/>
                        </a:rPr>
                      </a:br>
                      <a:br>
                        <a:rPr lang="en-US" altLang="ja-JP" sz="900" b="0">
                          <a:solidFill>
                            <a:prstClr val="black"/>
                          </a:solidFill>
                          <a:latin typeface="+mn-lt"/>
                          <a:ea typeface="+mn-ea"/>
                        </a:rPr>
                      </a:br>
                      <a:r>
                        <a:rPr lang="ja-JP" altLang="en-US" sz="900" b="0">
                          <a:solidFill>
                            <a:prstClr val="black"/>
                          </a:solidFill>
                          <a:latin typeface="+mn-lt"/>
                          <a:ea typeface="+mn-ea"/>
                        </a:rPr>
                        <a:t>→ 組織の規模や形態によって、トップマネジメントの指示が従業員に適切に伝わらない可能性があります。そのため、各部門の責任者が主導となり、従業員にトップマネジメントの指示を適切に伝え、</a:t>
                      </a:r>
                      <a:r>
                        <a:rPr lang="en-US" altLang="ja-JP" sz="900" b="0">
                          <a:solidFill>
                            <a:prstClr val="black"/>
                          </a:solidFill>
                          <a:latin typeface="+mn-lt"/>
                          <a:ea typeface="+mn-ea"/>
                        </a:rPr>
                        <a:t>ISMS</a:t>
                      </a:r>
                      <a:r>
                        <a:rPr lang="ja-JP" altLang="en-US" sz="900" b="0">
                          <a:solidFill>
                            <a:prstClr val="black"/>
                          </a:solidFill>
                          <a:latin typeface="+mn-lt"/>
                          <a:ea typeface="+mn-ea"/>
                        </a:rPr>
                        <a:t>を円滑に構築・運用できるようにすることを要求しています。</a:t>
                      </a:r>
                      <a:endParaRPr lang="en-US" altLang="ja-JP" sz="900" b="0">
                        <a:solidFill>
                          <a:prstClr val="black"/>
                        </a:solidFill>
                        <a:latin typeface="+mn-lt"/>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584317"/>
                  </a:ext>
                </a:extLst>
              </a:tr>
            </a:tbl>
          </a:graphicData>
        </a:graphic>
      </p:graphicFrame>
      <p:sp>
        <p:nvSpPr>
          <p:cNvPr id="11" name="楕円 10">
            <a:extLst>
              <a:ext uri="{FF2B5EF4-FFF2-40B4-BE49-F238E27FC236}">
                <a16:creationId xmlns:a16="http://schemas.microsoft.com/office/drawing/2014/main" id="{19017259-6114-84A3-1930-D0D15260B907}"/>
              </a:ext>
            </a:extLst>
          </p:cNvPr>
          <p:cNvSpPr/>
          <p:nvPr/>
        </p:nvSpPr>
        <p:spPr>
          <a:xfrm>
            <a:off x="5902408" y="2682384"/>
            <a:ext cx="612000" cy="612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0" name="図 9">
            <a:extLst>
              <a:ext uri="{FF2B5EF4-FFF2-40B4-BE49-F238E27FC236}">
                <a16:creationId xmlns:a16="http://schemas.microsoft.com/office/drawing/2014/main" id="{19D171C0-9A1B-4A8F-177C-10A067FE1CE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5587" y="2754595"/>
            <a:ext cx="425642" cy="425642"/>
          </a:xfrm>
          <a:prstGeom prst="rect">
            <a:avLst/>
          </a:prstGeom>
        </p:spPr>
      </p:pic>
      <p:sp>
        <p:nvSpPr>
          <p:cNvPr id="3" name="スライド番号プレースホルダー 4">
            <a:extLst>
              <a:ext uri="{FF2B5EF4-FFF2-40B4-BE49-F238E27FC236}">
                <a16:creationId xmlns:a16="http://schemas.microsoft.com/office/drawing/2014/main" id="{B9350DD4-9305-3E70-A36B-9DB2326AD849}"/>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プレースホルダー 2">
            <a:extLst>
              <a:ext uri="{FF2B5EF4-FFF2-40B4-BE49-F238E27FC236}">
                <a16:creationId xmlns:a16="http://schemas.microsoft.com/office/drawing/2014/main" id="{EC640C6C-343E-2C9D-5A3E-D3B025D5E36B}"/>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13-2-3.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5.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リーダーシップ</a:t>
            </a:r>
          </a:p>
        </p:txBody>
      </p:sp>
      <p:sp>
        <p:nvSpPr>
          <p:cNvPr id="5" name="テキスト プレースホルダー 2">
            <a:extLst>
              <a:ext uri="{FF2B5EF4-FFF2-40B4-BE49-F238E27FC236}">
                <a16:creationId xmlns:a16="http://schemas.microsoft.com/office/drawing/2014/main" id="{90521D91-7F3C-D56C-B8F0-1CA96169389B}"/>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732174683"/>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a:extLst>
              <a:ext uri="{FF2B5EF4-FFF2-40B4-BE49-F238E27FC236}">
                <a16:creationId xmlns:a16="http://schemas.microsoft.com/office/drawing/2014/main" id="{69C91C49-A0EB-6D67-9A39-0FB24DCC945D}"/>
              </a:ext>
            </a:extLst>
          </p:cNvPr>
          <p:cNvSpPr txBox="1"/>
          <p:nvPr/>
        </p:nvSpPr>
        <p:spPr>
          <a:xfrm>
            <a:off x="660900" y="6316646"/>
            <a:ext cx="1059586" cy="283923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a)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自社の</a:t>
            </a:r>
            <a:r>
              <a:rPr kumimoji="0" lang="ja-JP" altLang="en-US" sz="1050" b="0" i="0" u="none" strike="noStrike" kern="1200" cap="none" spc="0" normalizeH="0" baseline="0" noProof="0">
                <a:ln>
                  <a:noFill/>
                </a:ln>
                <a:solidFill>
                  <a:srgbClr val="333333"/>
                </a:solidFill>
                <a:effectLst/>
                <a:uLnTx/>
                <a:uFillTx/>
                <a:latin typeface="Jun 501"/>
                <a:ea typeface="メイリオ"/>
                <a:cs typeface="+mn-cs"/>
              </a:rPr>
              <a:t>経営理念に基づいた事業の目的や、情報セキュリティの必要性などを記載します。また、</a:t>
            </a:r>
            <a:r>
              <a:rPr kumimoji="0" lang="ja-JP" altLang="en-US" sz="1050" b="0" i="0" u="none" strike="noStrike" kern="1200" cap="none" spc="0" normalizeH="0" baseline="0" noProof="0">
                <a:ln>
                  <a:noFill/>
                </a:ln>
                <a:solidFill>
                  <a:srgbClr val="333333"/>
                </a:solidFill>
                <a:effectLst/>
                <a:uLnTx/>
                <a:uFillTx/>
                <a:latin typeface="Shin Maru Go Regular"/>
                <a:ea typeface="メイリオ"/>
                <a:cs typeface="+mn-cs"/>
              </a:rPr>
              <a:t>業務に関わる情報資産と、保護すべき理由などを記載します。</a:t>
            </a:r>
            <a:endParaRPr kumimoji="0" lang="en-US" altLang="ja-JP" sz="1050" b="0" i="0" u="none" strike="noStrike" kern="1200" cap="none" spc="0" normalizeH="0" baseline="0" noProof="0">
              <a:ln>
                <a:noFill/>
              </a:ln>
              <a:solidFill>
                <a:srgbClr val="333333"/>
              </a:solidFill>
              <a:effectLst/>
              <a:uLnTx/>
              <a:uFillTx/>
              <a:latin typeface="Shin Maru Go Regular"/>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050" b="0" i="0" u="none" strike="noStrike" kern="1200" cap="none" spc="0" normalizeH="0" baseline="0" noProof="0">
              <a:ln>
                <a:noFill/>
              </a:ln>
              <a:solidFill>
                <a:srgbClr val="333333"/>
              </a:solidFill>
              <a:effectLst/>
              <a:uLnTx/>
              <a:uFillTx/>
              <a:latin typeface="Shin Maru Go Regular"/>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b)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情報セキュリティに関する目標を記載します。</a:t>
            </a:r>
          </a:p>
        </p:txBody>
      </p:sp>
      <p:sp>
        <p:nvSpPr>
          <p:cNvPr id="4" name="テキスト プレースホルダー 3">
            <a:extLst>
              <a:ext uri="{FF2B5EF4-FFF2-40B4-BE49-F238E27FC236}">
                <a16:creationId xmlns:a16="http://schemas.microsoft.com/office/drawing/2014/main" id="{CCC172F3-C6A1-7892-BFE4-240857A0B931}"/>
              </a:ext>
            </a:extLst>
          </p:cNvPr>
          <p:cNvSpPr>
            <a:spLocks noGrp="1"/>
          </p:cNvSpPr>
          <p:nvPr>
            <p:ph type="body" sz="quarter" idx="16"/>
          </p:nvPr>
        </p:nvSpPr>
        <p:spPr>
          <a:xfrm>
            <a:off x="622800" y="2001600"/>
            <a:ext cx="5612400" cy="381000"/>
          </a:xfrm>
        </p:spPr>
        <p:txBody>
          <a:bodyPr/>
          <a:lstStyle/>
          <a:p>
            <a:r>
              <a:rPr kumimoji="1" lang="en-US" altLang="ja-JP"/>
              <a:t>5.2 </a:t>
            </a:r>
            <a:r>
              <a:rPr kumimoji="1" lang="ja-JP" altLang="en-US"/>
              <a:t>方針</a:t>
            </a:r>
          </a:p>
        </p:txBody>
      </p:sp>
      <p:sp>
        <p:nvSpPr>
          <p:cNvPr id="12" name="テキスト ボックス 11">
            <a:extLst>
              <a:ext uri="{FF2B5EF4-FFF2-40B4-BE49-F238E27FC236}">
                <a16:creationId xmlns:a16="http://schemas.microsoft.com/office/drawing/2014/main" id="{E46D671E-5463-83DC-8A9A-300E1B005590}"/>
              </a:ext>
            </a:extLst>
          </p:cNvPr>
          <p:cNvSpPr txBox="1"/>
          <p:nvPr/>
        </p:nvSpPr>
        <p:spPr>
          <a:xfrm>
            <a:off x="622800" y="2751284"/>
            <a:ext cx="5612400" cy="15465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Shin Maru Go Regular"/>
                <a:ea typeface="メイリオ"/>
                <a:cs typeface="+mn-cs"/>
              </a:rPr>
              <a:t>　トップマネジメントは、</a:t>
            </a:r>
            <a:r>
              <a:rPr kumimoji="1" lang="ja-JP" altLang="en-US" sz="1050" b="0" i="0" u="none" strike="noStrike" kern="1200" cap="none" spc="0" normalizeH="0" baseline="0" noProof="0" dirty="0">
                <a:ln>
                  <a:noFill/>
                </a:ln>
                <a:solidFill>
                  <a:prstClr val="black"/>
                </a:solidFill>
                <a:effectLst/>
                <a:uLnTx/>
                <a:uFillTx/>
                <a:latin typeface="Shin Maru Go Regular"/>
                <a:ea typeface="メイリオ"/>
                <a:cs typeface="+mn-cs"/>
              </a:rPr>
              <a:t>組織</a:t>
            </a:r>
            <a:r>
              <a:rPr kumimoji="0" lang="ja-JP" altLang="en-US" sz="1050" b="0" i="0" u="none" strike="noStrike" kern="1200" cap="none" spc="0" normalizeH="0" baseline="0" noProof="0" dirty="0">
                <a:ln>
                  <a:noFill/>
                </a:ln>
                <a:solidFill>
                  <a:prstClr val="black"/>
                </a:solidFill>
                <a:effectLst/>
                <a:uLnTx/>
                <a:uFillTx/>
                <a:latin typeface="Shin Maru Go Regular"/>
                <a:ea typeface="メイリオ"/>
                <a:cs typeface="+mn-cs"/>
              </a:rPr>
              <a:t>の情報セキュリティに対する考え方や取組の姿勢を利害関係者に示すため、情報セキュリティ方針を文書として作成し、組織内に周知するとともに、必要に応じて、その他の利害関係者が入手できるようにします。たとえば、保護するべき情報資産と保護すべき理由を明示し、利害関係者に周知します。</a:t>
            </a:r>
            <a:endParaRPr kumimoji="0" lang="en-US" altLang="ja-JP" sz="1050" b="0" i="0" u="none" strike="noStrike" kern="1200" cap="none" spc="0" normalizeH="0" baseline="0" noProof="0" dirty="0">
              <a:ln>
                <a:noFill/>
              </a:ln>
              <a:solidFill>
                <a:prstClr val="black"/>
              </a:solidFill>
              <a:effectLst/>
              <a:uLnTx/>
              <a:uFillTx/>
              <a:latin typeface="Shin Maru Go Regular"/>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050" b="0" i="0" u="none" strike="noStrike" kern="1200" cap="none" spc="0" normalizeH="0" baseline="0" noProof="0" dirty="0">
              <a:ln>
                <a:noFill/>
              </a:ln>
              <a:solidFill>
                <a:prstClr val="black"/>
              </a:solidFill>
              <a:effectLst/>
              <a:uLnTx/>
              <a:uFillTx/>
              <a:latin typeface="Shin Maru Go Regular"/>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メイリオ"/>
                <a:ea typeface="メイリオ"/>
                <a:cs typeface="+mn-cs"/>
              </a:rPr>
              <a:t>情報セキュリティ方針の作成方法</a:t>
            </a:r>
            <a:endParaRPr kumimoji="1" lang="en-US" altLang="ja-JP" sz="1050" b="1"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情報セキュリティ方針は、以下の事項を満たす必要があります。しかし、規格の内容をそのまま記載するのではなく、内容を理解した上で組織内部の従業員や、利害関係者にとって分かりやすい方針を作成する必要がありま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25" name="テキスト ボックス 24">
            <a:extLst>
              <a:ext uri="{FF2B5EF4-FFF2-40B4-BE49-F238E27FC236}">
                <a16:creationId xmlns:a16="http://schemas.microsoft.com/office/drawing/2014/main" id="{BB3D78E9-5178-E4AF-D57B-6A0D98588CB7}"/>
              </a:ext>
            </a:extLst>
          </p:cNvPr>
          <p:cNvSpPr txBox="1"/>
          <p:nvPr/>
        </p:nvSpPr>
        <p:spPr>
          <a:xfrm>
            <a:off x="5315961" y="7200755"/>
            <a:ext cx="1031499" cy="17081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c) </a:t>
            </a:r>
            <a:r>
              <a:rPr kumimoji="0" lang="ja-JP" altLang="en-US" sz="1050" b="0" i="0" u="none" strike="noStrike" kern="1200" cap="none" spc="0" normalizeH="0" baseline="0" noProof="0" dirty="0">
                <a:ln>
                  <a:noFill/>
                </a:ln>
                <a:solidFill>
                  <a:srgbClr val="333333"/>
                </a:solidFill>
                <a:effectLst/>
                <a:uLnTx/>
                <a:uFillTx/>
                <a:latin typeface="Shin Maru Go Regular"/>
                <a:ea typeface="メイリオ"/>
                <a:cs typeface="+mn-cs"/>
              </a:rPr>
              <a:t>自社の業務の特徴や課題を記載します。</a:t>
            </a:r>
            <a:endParaRPr kumimoji="0" lang="en-US" altLang="ja-JP" sz="1050" b="0" i="0" u="none" strike="noStrike" kern="1200" cap="none" spc="0" normalizeH="0" baseline="0" noProof="0" dirty="0">
              <a:ln>
                <a:noFill/>
              </a:ln>
              <a:solidFill>
                <a:srgbClr val="333333"/>
              </a:solidFill>
              <a:effectLst/>
              <a:uLnTx/>
              <a:uFillTx/>
              <a:latin typeface="Shin Maru Go Regular"/>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srgbClr val="333333"/>
              </a:solidFill>
              <a:effectLst/>
              <a:uLnTx/>
              <a:uFillTx/>
              <a:latin typeface="Shin Maru Go Regular"/>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d) ISMS</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に関する取組を定期的に見直し、改善していく内容を記載します。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1" name="テキスト ボックス 10">
            <a:extLst>
              <a:ext uri="{FF2B5EF4-FFF2-40B4-BE49-F238E27FC236}">
                <a16:creationId xmlns:a16="http://schemas.microsoft.com/office/drawing/2014/main" id="{B939F126-7F2E-66CD-4725-793C01F6AF15}"/>
              </a:ext>
            </a:extLst>
          </p:cNvPr>
          <p:cNvSpPr txBox="1"/>
          <p:nvPr/>
        </p:nvSpPr>
        <p:spPr>
          <a:xfrm>
            <a:off x="1816286" y="5895588"/>
            <a:ext cx="3301628" cy="3416320"/>
          </a:xfrm>
          <a:prstGeom prst="rect">
            <a:avLst/>
          </a:prstGeom>
          <a:noFill/>
          <a:ln>
            <a:solidFill>
              <a:schemeClr val="tx1"/>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ja-JP" sz="900" b="1"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情報セキュリティ方針</a:t>
            </a:r>
            <a:r>
              <a:rPr kumimoji="0" lang="ja-JP" altLang="en-US" sz="900" b="1"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（例）</a:t>
            </a:r>
            <a:endParaRPr kumimoji="0" lang="ja-JP" altLang="ja-JP" sz="800" b="1"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【第</a:t>
            </a:r>
            <a:r>
              <a:rPr kumimoji="0" lang="en-US"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X</a:t>
            </a: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版】</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【日付】</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【社名】</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【代表取締役社長　名前】</a:t>
            </a:r>
          </a:p>
          <a:p>
            <a:pPr marL="0" marR="0" lvl="0" indent="0" algn="r" defTabSz="457200" rtl="0" eaLnBrk="1" fontAlgn="auto" latinLnBrk="1" hangingPunct="1">
              <a:lnSpc>
                <a:spcPct val="100000"/>
              </a:lnSpc>
              <a:spcBef>
                <a:spcPts val="0"/>
              </a:spcBef>
              <a:spcAft>
                <a:spcPts val="0"/>
              </a:spcAft>
              <a:buClrTx/>
              <a:buSzTx/>
              <a:buFontTx/>
              <a:buNone/>
              <a:tabLst/>
              <a:defRPr/>
            </a:pPr>
            <a:r>
              <a:rPr kumimoji="0" lang="en-US"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 </a:t>
            </a:r>
            <a:endPar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私たち【社名】は、【提供するサービス名】の提供を通じて、お客様、社員とその家族などすべての</a:t>
            </a:r>
            <a:r>
              <a:rPr kumimoji="0" lang="ja-JP" altLang="en-US"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ステークホルダー</a:t>
            </a: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の期待に応え、社会に貢献することを使命と考えています。</a:t>
            </a:r>
            <a:endParaRPr kumimoji="0" lang="en-US"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当社の事業活動において、お客様からお預かりする個人情報を含む多くの情報資産を活用しており、すべての</a:t>
            </a:r>
            <a:r>
              <a:rPr kumimoji="0" lang="ja-JP" altLang="en-US"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ステークホルダー</a:t>
            </a: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の期待に応えるためには、これらの情報資産を保護する</a:t>
            </a:r>
            <a:r>
              <a:rPr kumimoji="0" lang="ja-JP" altLang="en-US"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こと</a:t>
            </a: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は、経営上の最重要課題であると認識しています。</a:t>
            </a:r>
            <a:endParaRPr kumimoji="0" lang="en-US"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よって、私たちは、情報セキュリティ基本方針を策定し、本基本方針に基づいて、</a:t>
            </a:r>
            <a:r>
              <a:rPr kumimoji="0" lang="en-US"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ISMS</a:t>
            </a: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を構築・運用し、当社を取り巻く環境の変化を踏まえ、継続的改善に全社を挙げて取組むことをここに宣言します。</a:t>
            </a:r>
            <a:endParaRPr kumimoji="0" lang="en-US"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ja-JP" sz="800" b="0" i="0" u="none" strike="noStrike" kern="0" cap="none" spc="0" normalizeH="0" baseline="0" noProof="0">
                <a:ln>
                  <a:noFill/>
                </a:ln>
                <a:solidFill>
                  <a:prstClr val="black"/>
                </a:solidFill>
                <a:effectLst/>
                <a:uLnTx/>
                <a:uFillTx/>
                <a:latin typeface="メイリオ"/>
                <a:ea typeface="メイリオ"/>
                <a:cs typeface="ＭＳ Ｐゴシック" panose="020B0600070205080204" pitchFamily="50" charset="-128"/>
              </a:rPr>
              <a:t>さらに、</a:t>
            </a: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当社</a:t>
            </a:r>
            <a:r>
              <a:rPr kumimoji="0" lang="ja-JP" altLang="en-US"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は</a:t>
            </a:r>
            <a:r>
              <a:rPr kumimoji="0" lang="ja-JP" altLang="ja-JP" sz="800" b="0" i="0" u="none" strike="noStrike" kern="0" cap="none" spc="0" normalizeH="0" baseline="0" noProof="0">
                <a:ln>
                  <a:noFill/>
                </a:ln>
                <a:solidFill>
                  <a:prstClr val="black"/>
                </a:solidFill>
                <a:effectLst/>
                <a:uLnTx/>
                <a:uFillTx/>
                <a:latin typeface="メイリオ"/>
                <a:ea typeface="メイリオ"/>
                <a:cs typeface="ＭＳ Ｐゴシック" panose="020B0600070205080204" pitchFamily="50" charset="-128"/>
              </a:rPr>
              <a:t>、以下のセキュリティ目的を設定し、この目的を達成するための諸施策を確実に実施します。</a:t>
            </a:r>
            <a:endPar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ja-JP" sz="800" b="0" i="0" u="none" strike="noStrike" kern="0" cap="none" spc="0" normalizeH="0" baseline="0" noProof="0">
                <a:ln>
                  <a:noFill/>
                </a:ln>
                <a:solidFill>
                  <a:prstClr val="black"/>
                </a:solidFill>
                <a:effectLst/>
                <a:uLnTx/>
                <a:uFillTx/>
                <a:latin typeface="メイリオ"/>
                <a:ea typeface="メイリオ"/>
                <a:cs typeface="ＭＳ Ｐゴシック" panose="020B0600070205080204" pitchFamily="50" charset="-128"/>
              </a:rPr>
              <a:t>お客様との契約</a:t>
            </a:r>
            <a:r>
              <a:rPr kumimoji="0" lang="ja-JP" altLang="en-US" sz="800" b="0" i="0" u="none" strike="noStrike" kern="0" cap="none" spc="0" normalizeH="0" baseline="0" noProof="0">
                <a:ln>
                  <a:noFill/>
                </a:ln>
                <a:solidFill>
                  <a:prstClr val="black"/>
                </a:solidFill>
                <a:effectLst/>
                <a:uLnTx/>
                <a:uFillTx/>
                <a:latin typeface="メイリオ"/>
                <a:ea typeface="メイリオ"/>
                <a:cs typeface="ＭＳ Ｐゴシック" panose="020B0600070205080204" pitchFamily="50" charset="-128"/>
              </a:rPr>
              <a:t>および</a:t>
            </a:r>
            <a:r>
              <a:rPr kumimoji="0" lang="ja-JP" altLang="ja-JP" sz="800" b="0" i="0" u="none" strike="noStrike" kern="0" cap="none" spc="0" normalizeH="0" baseline="0" noProof="0">
                <a:ln>
                  <a:noFill/>
                </a:ln>
                <a:solidFill>
                  <a:prstClr val="black"/>
                </a:solidFill>
                <a:effectLst/>
                <a:uLnTx/>
                <a:uFillTx/>
                <a:latin typeface="メイリオ"/>
                <a:ea typeface="メイリオ"/>
                <a:cs typeface="ＭＳ Ｐゴシック" panose="020B0600070205080204" pitchFamily="50" charset="-128"/>
              </a:rPr>
              <a:t>法的または規制要求事項を尊重し遵守する。</a:t>
            </a:r>
            <a:endParaRPr kumimoji="0" lang="en-US"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ja-JP" sz="800" b="0" i="0" u="none" strike="noStrike" kern="0" cap="none" spc="0" normalizeH="0" baseline="0" noProof="0">
                <a:ln>
                  <a:noFill/>
                </a:ln>
                <a:solidFill>
                  <a:prstClr val="black"/>
                </a:solidFill>
                <a:effectLst/>
                <a:uLnTx/>
                <a:uFillTx/>
                <a:latin typeface="メイリオ"/>
                <a:ea typeface="メイリオ"/>
                <a:cs typeface="ＭＳ Ｐゴシック" panose="020B0600070205080204" pitchFamily="50" charset="-128"/>
              </a:rPr>
              <a:t>情報セキュリティ事故を未然に防止する。</a:t>
            </a:r>
            <a:endParaRPr kumimoji="0" lang="en-US"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万一情報セキュリティ事故が発生した場合、影響を最小限にする。</a:t>
            </a:r>
            <a:endParaRPr kumimoji="0" lang="en-US"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endParaRPr>
          </a:p>
          <a:p>
            <a:pPr marL="133350" marR="0" lvl="0" indent="0" algn="r" defTabSz="457200" rtl="0" eaLnBrk="1" fontAlgn="auto" latinLnBrk="0" hangingPunct="1">
              <a:lnSpc>
                <a:spcPct val="100000"/>
              </a:lnSpc>
              <a:spcBef>
                <a:spcPts val="0"/>
              </a:spcBef>
              <a:spcAft>
                <a:spcPts val="0"/>
              </a:spcAft>
              <a:buClrTx/>
              <a:buSzTx/>
              <a:buFontTx/>
              <a:buNone/>
              <a:tabLst/>
              <a:defRPr/>
            </a:pP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以上</a:t>
            </a:r>
          </a:p>
        </p:txBody>
      </p:sp>
      <p:sp>
        <p:nvSpPr>
          <p:cNvPr id="31" name="左中かっこ 30">
            <a:extLst>
              <a:ext uri="{FF2B5EF4-FFF2-40B4-BE49-F238E27FC236}">
                <a16:creationId xmlns:a16="http://schemas.microsoft.com/office/drawing/2014/main" id="{917AFCF3-255B-E2C2-6256-B6699A803DCE}"/>
              </a:ext>
            </a:extLst>
          </p:cNvPr>
          <p:cNvSpPr/>
          <p:nvPr/>
        </p:nvSpPr>
        <p:spPr>
          <a:xfrm>
            <a:off x="1618239" y="6701202"/>
            <a:ext cx="160080" cy="952626"/>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2" name="左中かっこ 31">
            <a:extLst>
              <a:ext uri="{FF2B5EF4-FFF2-40B4-BE49-F238E27FC236}">
                <a16:creationId xmlns:a16="http://schemas.microsoft.com/office/drawing/2014/main" id="{4F28F26D-5EDC-AD5E-4950-EEA345843B72}"/>
              </a:ext>
            </a:extLst>
          </p:cNvPr>
          <p:cNvSpPr/>
          <p:nvPr/>
        </p:nvSpPr>
        <p:spPr>
          <a:xfrm flipH="1">
            <a:off x="5157515" y="7111373"/>
            <a:ext cx="160080" cy="540000"/>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3" name="左中かっこ 32">
            <a:extLst>
              <a:ext uri="{FF2B5EF4-FFF2-40B4-BE49-F238E27FC236}">
                <a16:creationId xmlns:a16="http://schemas.microsoft.com/office/drawing/2014/main" id="{F7B68CCC-57D4-2982-388F-E7AE45DB213D}"/>
              </a:ext>
            </a:extLst>
          </p:cNvPr>
          <p:cNvSpPr/>
          <p:nvPr/>
        </p:nvSpPr>
        <p:spPr>
          <a:xfrm flipH="1">
            <a:off x="5157515" y="7741644"/>
            <a:ext cx="160080" cy="468000"/>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4" name="左中かっこ 33">
            <a:extLst>
              <a:ext uri="{FF2B5EF4-FFF2-40B4-BE49-F238E27FC236}">
                <a16:creationId xmlns:a16="http://schemas.microsoft.com/office/drawing/2014/main" id="{3104A2FD-1AF9-9A34-4C66-F70D001710D6}"/>
              </a:ext>
            </a:extLst>
          </p:cNvPr>
          <p:cNvSpPr/>
          <p:nvPr/>
        </p:nvSpPr>
        <p:spPr>
          <a:xfrm>
            <a:off x="1618239" y="8395209"/>
            <a:ext cx="160080" cy="684000"/>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6" name="テキスト ボックス 35">
            <a:extLst>
              <a:ext uri="{FF2B5EF4-FFF2-40B4-BE49-F238E27FC236}">
                <a16:creationId xmlns:a16="http://schemas.microsoft.com/office/drawing/2014/main" id="{5887E81E-4706-A2FE-9C3D-BFF3A019CC53}"/>
              </a:ext>
            </a:extLst>
          </p:cNvPr>
          <p:cNvSpPr txBox="1"/>
          <p:nvPr/>
        </p:nvSpPr>
        <p:spPr>
          <a:xfrm>
            <a:off x="622800" y="2304000"/>
            <a:ext cx="5612400" cy="415498"/>
          </a:xfrm>
          <a:prstGeom prst="rect">
            <a:avLst/>
          </a:prstGeom>
          <a:noFill/>
          <a:ln>
            <a:solidFill>
              <a:schemeClr val="tx1"/>
            </a:solid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作成するドキュメント</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情報セキュリティ方針</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6" name="表 15">
            <a:extLst>
              <a:ext uri="{FF2B5EF4-FFF2-40B4-BE49-F238E27FC236}">
                <a16:creationId xmlns:a16="http://schemas.microsoft.com/office/drawing/2014/main" id="{ED72A6F2-73E0-1CF3-F683-1E781B2CE097}"/>
              </a:ext>
            </a:extLst>
          </p:cNvPr>
          <p:cNvGraphicFramePr>
            <a:graphicFrameLocks noGrp="1"/>
          </p:cNvGraphicFramePr>
          <p:nvPr/>
        </p:nvGraphicFramePr>
        <p:xfrm>
          <a:off x="622800" y="4298808"/>
          <a:ext cx="5612400" cy="13030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019963002"/>
                    </a:ext>
                  </a:extLst>
                </a:gridCol>
              </a:tblGrid>
              <a:tr h="0">
                <a:tc>
                  <a:txBody>
                    <a:bodyPr/>
                    <a:lstStyle/>
                    <a:p>
                      <a:r>
                        <a:rPr lang="ja-JP" altLang="en-US" sz="1050" b="1">
                          <a:solidFill>
                            <a:schemeClr val="bg1"/>
                          </a:solidFill>
                          <a:latin typeface="+mn-lt"/>
                          <a:ea typeface="+mn-ea"/>
                        </a:rPr>
                        <a:t>情報セキュリティ方針が満たさなければならない事項</a:t>
                      </a:r>
                      <a:endParaRPr lang="en-US" altLang="ja-JP" sz="1050" b="1">
                        <a:solidFill>
                          <a:schemeClr val="bg1"/>
                        </a:solidFill>
                        <a:latin typeface="+mn-lt"/>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1090136320"/>
                  </a:ext>
                </a:extLst>
              </a:tr>
              <a:tr h="0">
                <a:tc>
                  <a:txBody>
                    <a:bodyPr/>
                    <a:lstStyle/>
                    <a:p>
                      <a:pPr marL="228600" indent="-228600">
                        <a:buAutoNum type="alphaLcParenR"/>
                      </a:pPr>
                      <a:r>
                        <a:rPr lang="ja-JP" altLang="en-US" sz="1050" b="0">
                          <a:solidFill>
                            <a:prstClr val="black"/>
                          </a:solidFill>
                          <a:latin typeface="+mn-lt"/>
                          <a:ea typeface="+mn-ea"/>
                        </a:rPr>
                        <a:t>組織の目的に対して適切である</a:t>
                      </a:r>
                      <a:endParaRPr lang="en-US" altLang="ja-JP" sz="1050">
                        <a:solidFill>
                          <a:prstClr val="black"/>
                        </a:solidFill>
                        <a:latin typeface="+mn-lt"/>
                        <a:ea typeface="+mn-ea"/>
                      </a:endParaRPr>
                    </a:p>
                    <a:p>
                      <a:pPr marL="228600" indent="-228600">
                        <a:buAutoNum type="alphaLcParenR"/>
                      </a:pPr>
                      <a:r>
                        <a:rPr lang="ja-JP" altLang="en-US" sz="1050" b="0">
                          <a:solidFill>
                            <a:prstClr val="black"/>
                          </a:solidFill>
                          <a:latin typeface="+mn-lt"/>
                          <a:ea typeface="+mn-ea"/>
                        </a:rPr>
                        <a:t>情報セキュリティ目的を含むか</a:t>
                      </a:r>
                      <a:r>
                        <a:rPr lang="ja-JP" altLang="en-US" sz="1050">
                          <a:solidFill>
                            <a:prstClr val="black"/>
                          </a:solidFill>
                          <a:latin typeface="+mn-lt"/>
                          <a:ea typeface="+mn-ea"/>
                        </a:rPr>
                        <a:t>、</a:t>
                      </a:r>
                      <a:r>
                        <a:rPr lang="ja-JP" altLang="en-US" sz="1050" b="0">
                          <a:solidFill>
                            <a:prstClr val="black"/>
                          </a:solidFill>
                          <a:latin typeface="+mn-lt"/>
                          <a:ea typeface="+mn-ea"/>
                        </a:rPr>
                        <a:t>または情報セキュリティ目的の設定のための枠組みを示す</a:t>
                      </a:r>
                      <a:endParaRPr lang="en-US" altLang="ja-JP" sz="1050">
                        <a:solidFill>
                          <a:prstClr val="black"/>
                        </a:solidFill>
                        <a:latin typeface="+mn-lt"/>
                        <a:ea typeface="+mn-ea"/>
                      </a:endParaRPr>
                    </a:p>
                    <a:p>
                      <a:pPr marL="228600" indent="-228600">
                        <a:buAutoNum type="alphaLcParenR"/>
                      </a:pPr>
                      <a:r>
                        <a:rPr lang="ja-JP" altLang="en-US" sz="1050" b="0">
                          <a:solidFill>
                            <a:prstClr val="black"/>
                          </a:solidFill>
                          <a:latin typeface="+mn-lt"/>
                          <a:ea typeface="+mn-ea"/>
                        </a:rPr>
                        <a:t>情報セキュリティに関連する適用される要求事項を満たすことへのコミットメントを含む</a:t>
                      </a:r>
                      <a:endParaRPr lang="en-US" altLang="ja-JP" sz="1050">
                        <a:solidFill>
                          <a:prstClr val="black"/>
                        </a:solidFill>
                        <a:latin typeface="+mn-lt"/>
                        <a:ea typeface="+mn-ea"/>
                      </a:endParaRPr>
                    </a:p>
                    <a:p>
                      <a:pPr marL="228600" indent="-228600">
                        <a:buAutoNum type="alphaLcParenR"/>
                      </a:pPr>
                      <a:r>
                        <a:rPr lang="en-US" altLang="ja-JP" sz="1050" b="0">
                          <a:solidFill>
                            <a:prstClr val="black"/>
                          </a:solidFill>
                          <a:latin typeface="+mn-lt"/>
                          <a:ea typeface="+mn-ea"/>
                        </a:rPr>
                        <a:t>ISMS </a:t>
                      </a:r>
                      <a:r>
                        <a:rPr lang="ja-JP" altLang="en-US" sz="1050" b="0">
                          <a:solidFill>
                            <a:prstClr val="black"/>
                          </a:solidFill>
                          <a:latin typeface="+mn-lt"/>
                          <a:ea typeface="+mn-ea"/>
                        </a:rPr>
                        <a:t>の継続的改善へのコミットメントを含む</a:t>
                      </a:r>
                      <a:endParaRPr lang="en-US" altLang="ja-JP" sz="1050" b="0">
                        <a:solidFill>
                          <a:prstClr val="black"/>
                        </a:solidFill>
                        <a:latin typeface="+mn-lt"/>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26161575"/>
                  </a:ext>
                </a:extLst>
              </a:tr>
            </a:tbl>
          </a:graphicData>
        </a:graphic>
      </p:graphicFrame>
      <p:sp>
        <p:nvSpPr>
          <p:cNvPr id="23" name="楕円 22">
            <a:extLst>
              <a:ext uri="{FF2B5EF4-FFF2-40B4-BE49-F238E27FC236}">
                <a16:creationId xmlns:a16="http://schemas.microsoft.com/office/drawing/2014/main" id="{71BB2D38-4325-A93F-5353-9B49C9029749}"/>
              </a:ext>
            </a:extLst>
          </p:cNvPr>
          <p:cNvSpPr/>
          <p:nvPr/>
        </p:nvSpPr>
        <p:spPr>
          <a:xfrm>
            <a:off x="6035025" y="3959039"/>
            <a:ext cx="648000" cy="648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21" name="図 20">
            <a:extLst>
              <a:ext uri="{FF2B5EF4-FFF2-40B4-BE49-F238E27FC236}">
                <a16:creationId xmlns:a16="http://schemas.microsoft.com/office/drawing/2014/main" id="{EAEE867E-36B8-5EBF-F870-EB3D546854E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158819" y="4054175"/>
            <a:ext cx="472532" cy="472532"/>
          </a:xfrm>
          <a:prstGeom prst="rect">
            <a:avLst/>
          </a:prstGeom>
        </p:spPr>
      </p:pic>
      <p:sp>
        <p:nvSpPr>
          <p:cNvPr id="6" name="スライド番号プレースホルダー 4">
            <a:extLst>
              <a:ext uri="{FF2B5EF4-FFF2-40B4-BE49-F238E27FC236}">
                <a16:creationId xmlns:a16="http://schemas.microsoft.com/office/drawing/2014/main" id="{D72C81FA-778D-EB48-A5BD-1488F28D913A}"/>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2">
            <a:extLst>
              <a:ext uri="{FF2B5EF4-FFF2-40B4-BE49-F238E27FC236}">
                <a16:creationId xmlns:a16="http://schemas.microsoft.com/office/drawing/2014/main" id="{0893FDCE-7951-C76C-4D1B-2D135AEE691F}"/>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13-2-3.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5.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リーダーシップ</a:t>
            </a:r>
          </a:p>
        </p:txBody>
      </p:sp>
      <p:sp>
        <p:nvSpPr>
          <p:cNvPr id="5" name="テキスト プレースホルダー 2">
            <a:extLst>
              <a:ext uri="{FF2B5EF4-FFF2-40B4-BE49-F238E27FC236}">
                <a16:creationId xmlns:a16="http://schemas.microsoft.com/office/drawing/2014/main" id="{5F4865BA-3EFE-C26A-CA17-4D0FF411E2FB}"/>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1570989291"/>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CCC172F3-C6A1-7892-BFE4-240857A0B931}"/>
              </a:ext>
            </a:extLst>
          </p:cNvPr>
          <p:cNvSpPr>
            <a:spLocks noGrp="1"/>
          </p:cNvSpPr>
          <p:nvPr>
            <p:ph type="body" sz="quarter" idx="16"/>
          </p:nvPr>
        </p:nvSpPr>
        <p:spPr>
          <a:xfrm>
            <a:off x="622800" y="2001600"/>
            <a:ext cx="5612400" cy="330701"/>
          </a:xfrm>
        </p:spPr>
        <p:txBody>
          <a:bodyPr/>
          <a:lstStyle/>
          <a:p>
            <a:r>
              <a:rPr kumimoji="1" lang="en-US" altLang="ja-JP"/>
              <a:t>5.3 </a:t>
            </a:r>
            <a:r>
              <a:rPr kumimoji="1" lang="ja-JP" altLang="en-US"/>
              <a:t>組織の役割、責任及び権限</a:t>
            </a:r>
          </a:p>
        </p:txBody>
      </p:sp>
      <p:sp>
        <p:nvSpPr>
          <p:cNvPr id="13" name="テキスト ボックス 12">
            <a:extLst>
              <a:ext uri="{FF2B5EF4-FFF2-40B4-BE49-F238E27FC236}">
                <a16:creationId xmlns:a16="http://schemas.microsoft.com/office/drawing/2014/main" id="{D5A3AED4-4A9F-4B62-E13C-72CD2D44CAEE}"/>
              </a:ext>
            </a:extLst>
          </p:cNvPr>
          <p:cNvSpPr txBox="1"/>
          <p:nvPr/>
        </p:nvSpPr>
        <p:spPr>
          <a:xfrm>
            <a:off x="622800" y="2895061"/>
            <a:ext cx="5612400" cy="122341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「組織の役割、責任および権限」とは、</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を構築・運用するために、トップマネジメントが、組織内で役割を決め、責任と権限を割り当てることです。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ある程度の規模以上の組織になると、</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実際の運用担当者や責任者は、トップマネジメントから権限を委譲された人になります。そうすると、情報セキュリティに関する取組の実態を、トップマネジメントが十分把握していないという状況になりがちです。そうならないために、</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の実施状況をトップマネジメントに報告する仕組みやルールを作っておく必要があります。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6" name="テキスト ボックス 15">
            <a:extLst>
              <a:ext uri="{FF2B5EF4-FFF2-40B4-BE49-F238E27FC236}">
                <a16:creationId xmlns:a16="http://schemas.microsoft.com/office/drawing/2014/main" id="{1469F292-EC86-913F-9031-0964A15E40AD}"/>
              </a:ext>
            </a:extLst>
          </p:cNvPr>
          <p:cNvSpPr txBox="1"/>
          <p:nvPr/>
        </p:nvSpPr>
        <p:spPr>
          <a:xfrm>
            <a:off x="622800" y="2304000"/>
            <a:ext cx="5612400" cy="577081"/>
          </a:xfrm>
          <a:prstGeom prst="rect">
            <a:avLst/>
          </a:prstGeom>
          <a:noFill/>
          <a:ln>
            <a:solidFill>
              <a:schemeClr val="tx1"/>
            </a:solid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作成するドキュメント</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運用組織図</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責任者または部門の名称と役割を明記した文書</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9" name="テキスト ボックス 18">
            <a:extLst>
              <a:ext uri="{FF2B5EF4-FFF2-40B4-BE49-F238E27FC236}">
                <a16:creationId xmlns:a16="http://schemas.microsoft.com/office/drawing/2014/main" id="{D25FD4E7-70D0-929D-65EA-A97373C79813}"/>
              </a:ext>
            </a:extLst>
          </p:cNvPr>
          <p:cNvSpPr txBox="1"/>
          <p:nvPr/>
        </p:nvSpPr>
        <p:spPr>
          <a:xfrm>
            <a:off x="622800" y="4058265"/>
            <a:ext cx="5612400" cy="25391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運用組織図の作成方法（例）</a:t>
            </a:r>
            <a:endParaRPr kumimoji="0"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7" name="表 26">
            <a:extLst>
              <a:ext uri="{FF2B5EF4-FFF2-40B4-BE49-F238E27FC236}">
                <a16:creationId xmlns:a16="http://schemas.microsoft.com/office/drawing/2014/main" id="{8C3B1CEE-057F-5A95-B13F-A1C544F2232B}"/>
              </a:ext>
            </a:extLst>
          </p:cNvPr>
          <p:cNvGraphicFramePr>
            <a:graphicFrameLocks noGrp="1"/>
          </p:cNvGraphicFramePr>
          <p:nvPr/>
        </p:nvGraphicFramePr>
        <p:xfrm>
          <a:off x="622800" y="7607842"/>
          <a:ext cx="5612400" cy="1754291"/>
        </p:xfrm>
        <a:graphic>
          <a:graphicData uri="http://schemas.openxmlformats.org/drawingml/2006/table">
            <a:tbl>
              <a:tblPr>
                <a:tableStyleId>{5C22544A-7EE6-4342-B048-85BDC9FD1C3A}</a:tableStyleId>
              </a:tblPr>
              <a:tblGrid>
                <a:gridCol w="1327920">
                  <a:extLst>
                    <a:ext uri="{9D8B030D-6E8A-4147-A177-3AD203B41FA5}">
                      <a16:colId xmlns:a16="http://schemas.microsoft.com/office/drawing/2014/main" val="25649163"/>
                    </a:ext>
                  </a:extLst>
                </a:gridCol>
                <a:gridCol w="4284480">
                  <a:extLst>
                    <a:ext uri="{9D8B030D-6E8A-4147-A177-3AD203B41FA5}">
                      <a16:colId xmlns:a16="http://schemas.microsoft.com/office/drawing/2014/main" val="3101028064"/>
                    </a:ext>
                  </a:extLst>
                </a:gridCol>
              </a:tblGrid>
              <a:tr h="250613">
                <a:tc>
                  <a:txBody>
                    <a:bodyPr/>
                    <a:lstStyle/>
                    <a:p>
                      <a:pPr algn="l" fontAlgn="ctr"/>
                      <a:r>
                        <a:rPr lang="ja-JP" altLang="en-US" sz="800" b="1" u="none" strike="noStrike">
                          <a:solidFill>
                            <a:schemeClr val="bg1"/>
                          </a:solidFill>
                          <a:effectLst/>
                          <a:latin typeface="+mn-ea"/>
                          <a:ea typeface="+mn-ea"/>
                        </a:rPr>
                        <a:t>名称</a:t>
                      </a:r>
                      <a:endParaRPr lang="ja-JP" altLang="en-US" sz="800" b="1" i="0" u="none" strike="noStrike">
                        <a:solidFill>
                          <a:schemeClr val="bg1"/>
                        </a:solidFill>
                        <a:effectLst/>
                        <a:latin typeface="+mn-ea"/>
                        <a:ea typeface="+mn-ea"/>
                      </a:endParaRPr>
                    </a:p>
                  </a:txBody>
                  <a:tcPr marL="6773" marR="6773" marT="67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fontAlgn="ctr"/>
                      <a:r>
                        <a:rPr lang="ja-JP" altLang="en-US" sz="800" b="1" u="none" strike="noStrike">
                          <a:solidFill>
                            <a:schemeClr val="bg1"/>
                          </a:solidFill>
                          <a:effectLst/>
                          <a:latin typeface="+mn-ea"/>
                          <a:ea typeface="+mn-ea"/>
                        </a:rPr>
                        <a:t>役割</a:t>
                      </a:r>
                      <a:endParaRPr lang="ja-JP" altLang="en-US" sz="800" b="1" i="0" u="none" strike="noStrike">
                        <a:solidFill>
                          <a:schemeClr val="bg1"/>
                        </a:solidFill>
                        <a:effectLst/>
                        <a:latin typeface="+mn-ea"/>
                        <a:ea typeface="+mn-ea"/>
                      </a:endParaRPr>
                    </a:p>
                  </a:txBody>
                  <a:tcPr marL="6773" marR="6773" marT="67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074738452"/>
                  </a:ext>
                </a:extLst>
              </a:tr>
              <a:tr h="250613">
                <a:tc>
                  <a:txBody>
                    <a:bodyPr/>
                    <a:lstStyle/>
                    <a:p>
                      <a:pPr algn="l" fontAlgn="ctr"/>
                      <a:r>
                        <a:rPr lang="ja-JP" altLang="en-US" sz="800" u="none" strike="noStrike">
                          <a:effectLst/>
                          <a:latin typeface="+mn-ea"/>
                          <a:ea typeface="+mn-ea"/>
                        </a:rPr>
                        <a:t>情報セキュリティ委員長</a:t>
                      </a:r>
                      <a:endParaRPr lang="ja-JP" altLang="en-US" sz="800" b="0" i="0" u="none" strike="noStrike">
                        <a:effectLst/>
                        <a:latin typeface="+mn-ea"/>
                        <a:ea typeface="+mn-ea"/>
                      </a:endParaRPr>
                    </a:p>
                  </a:txBody>
                  <a:tcPr marL="6773" marR="6773" marT="67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800" u="none" strike="noStrike">
                          <a:effectLst/>
                          <a:latin typeface="+mn-ea"/>
                          <a:ea typeface="+mn-ea"/>
                        </a:rPr>
                        <a:t>ISMS</a:t>
                      </a:r>
                      <a:r>
                        <a:rPr lang="ja-JP" altLang="en-US" sz="800" u="none" strike="noStrike">
                          <a:effectLst/>
                          <a:latin typeface="+mn-ea"/>
                          <a:ea typeface="+mn-ea"/>
                        </a:rPr>
                        <a:t>の実施、運用について統括する</a:t>
                      </a:r>
                      <a:endParaRPr lang="ja-JP" altLang="en-US" sz="800" b="0" i="0" u="none" strike="noStrike">
                        <a:effectLst/>
                        <a:latin typeface="+mn-ea"/>
                        <a:ea typeface="+mn-ea"/>
                      </a:endParaRPr>
                    </a:p>
                  </a:txBody>
                  <a:tcPr marL="6773" marR="6773" marT="67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83524100"/>
                  </a:ext>
                </a:extLst>
              </a:tr>
              <a:tr h="250613">
                <a:tc>
                  <a:txBody>
                    <a:bodyPr/>
                    <a:lstStyle/>
                    <a:p>
                      <a:pPr algn="l" fontAlgn="ctr"/>
                      <a:r>
                        <a:rPr lang="en-US" altLang="zh-TW" sz="800" u="none" strike="noStrike">
                          <a:effectLst/>
                          <a:latin typeface="+mn-ea"/>
                          <a:ea typeface="+mn-ea"/>
                        </a:rPr>
                        <a:t>ISMS</a:t>
                      </a:r>
                      <a:r>
                        <a:rPr lang="zh-TW" altLang="en-US" sz="800" u="none" strike="noStrike">
                          <a:effectLst/>
                          <a:latin typeface="+mn-ea"/>
                          <a:ea typeface="+mn-ea"/>
                        </a:rPr>
                        <a:t>内部監査責任者</a:t>
                      </a:r>
                      <a:endParaRPr lang="zh-TW" altLang="en-US" sz="800" b="0" i="0" u="none" strike="noStrike">
                        <a:effectLst/>
                        <a:latin typeface="+mn-ea"/>
                        <a:ea typeface="+mn-ea"/>
                      </a:endParaRPr>
                    </a:p>
                  </a:txBody>
                  <a:tcPr marL="6773" marR="6773" marT="67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800" u="none" strike="noStrike">
                          <a:effectLst/>
                          <a:latin typeface="+mn-ea"/>
                          <a:ea typeface="+mn-ea"/>
                        </a:rPr>
                        <a:t>ISMS</a:t>
                      </a:r>
                      <a:r>
                        <a:rPr lang="ja-JP" altLang="en-US" sz="800" u="none" strike="noStrike">
                          <a:effectLst/>
                          <a:latin typeface="+mn-ea"/>
                          <a:ea typeface="+mn-ea"/>
                        </a:rPr>
                        <a:t>とその実施状況に関わる監査を統括する</a:t>
                      </a:r>
                      <a:endParaRPr lang="ja-JP" altLang="en-US" sz="800" b="0" i="0" u="none" strike="noStrike">
                        <a:effectLst/>
                        <a:latin typeface="+mn-ea"/>
                        <a:ea typeface="+mn-ea"/>
                      </a:endParaRPr>
                    </a:p>
                  </a:txBody>
                  <a:tcPr marL="6773" marR="6773" marT="67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45675492"/>
                  </a:ext>
                </a:extLst>
              </a:tr>
              <a:tr h="250613">
                <a:tc>
                  <a:txBody>
                    <a:bodyPr/>
                    <a:lstStyle/>
                    <a:p>
                      <a:pPr algn="l" fontAlgn="ctr"/>
                      <a:r>
                        <a:rPr lang="en-US" sz="800" u="none" strike="noStrike">
                          <a:effectLst/>
                          <a:latin typeface="+mn-ea"/>
                          <a:ea typeface="+mn-ea"/>
                        </a:rPr>
                        <a:t>ISMS</a:t>
                      </a:r>
                      <a:r>
                        <a:rPr lang="ja-JP" altLang="en-US" sz="800" u="none" strike="noStrike">
                          <a:effectLst/>
                          <a:latin typeface="+mn-ea"/>
                          <a:ea typeface="+mn-ea"/>
                        </a:rPr>
                        <a:t>教育責任者</a:t>
                      </a:r>
                      <a:endParaRPr lang="ja-JP" altLang="en-US" sz="800" b="0" i="0" u="none" strike="noStrike">
                        <a:effectLst/>
                        <a:latin typeface="+mn-ea"/>
                        <a:ea typeface="+mn-ea"/>
                      </a:endParaRPr>
                    </a:p>
                  </a:txBody>
                  <a:tcPr marL="6773" marR="6773" marT="67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800" u="none" strike="noStrike">
                          <a:effectLst/>
                          <a:latin typeface="+mn-ea"/>
                          <a:ea typeface="+mn-ea"/>
                        </a:rPr>
                        <a:t>ISMS</a:t>
                      </a:r>
                      <a:r>
                        <a:rPr lang="ja-JP" altLang="en-US" sz="800" u="none" strike="noStrike">
                          <a:effectLst/>
                          <a:latin typeface="+mn-ea"/>
                          <a:ea typeface="+mn-ea"/>
                        </a:rPr>
                        <a:t>に関する教育計画の立案と実施を行う</a:t>
                      </a:r>
                      <a:endParaRPr lang="ja-JP" altLang="en-US" sz="800" b="0" i="0" u="none" strike="noStrike">
                        <a:effectLst/>
                        <a:latin typeface="+mn-ea"/>
                        <a:ea typeface="+mn-ea"/>
                      </a:endParaRPr>
                    </a:p>
                  </a:txBody>
                  <a:tcPr marL="6773" marR="6773" marT="67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19195273"/>
                  </a:ext>
                </a:extLst>
              </a:tr>
              <a:tr h="250613">
                <a:tc>
                  <a:txBody>
                    <a:bodyPr/>
                    <a:lstStyle/>
                    <a:p>
                      <a:pPr algn="l" fontAlgn="ctr"/>
                      <a:r>
                        <a:rPr lang="ja-JP" altLang="en-US" sz="800" u="none" strike="noStrike">
                          <a:effectLst/>
                          <a:latin typeface="+mn-ea"/>
                          <a:ea typeface="+mn-ea"/>
                        </a:rPr>
                        <a:t>部門管理者</a:t>
                      </a:r>
                      <a:r>
                        <a:rPr lang="en-US" altLang="ja-JP" sz="500" u="none" strike="noStrike">
                          <a:effectLst/>
                          <a:latin typeface="+mn-ea"/>
                          <a:ea typeface="+mn-ea"/>
                        </a:rPr>
                        <a:t>(</a:t>
                      </a:r>
                      <a:r>
                        <a:rPr lang="ja-JP" altLang="en-US" sz="500" u="none" strike="noStrike">
                          <a:effectLst/>
                          <a:latin typeface="+mn-ea"/>
                          <a:ea typeface="+mn-ea"/>
                        </a:rPr>
                        <a:t>情報セキュリティ委員）</a:t>
                      </a:r>
                      <a:endParaRPr lang="ja-JP" altLang="en-US" sz="800" b="0" i="0" u="none" strike="noStrike">
                        <a:effectLst/>
                        <a:latin typeface="+mn-ea"/>
                        <a:ea typeface="+mn-ea"/>
                      </a:endParaRPr>
                    </a:p>
                  </a:txBody>
                  <a:tcPr marL="6773" marR="6773" marT="67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800" u="none" strike="noStrike">
                          <a:effectLst/>
                          <a:latin typeface="+mn-ea"/>
                          <a:ea typeface="+mn-ea"/>
                        </a:rPr>
                        <a:t>ISMS</a:t>
                      </a:r>
                      <a:r>
                        <a:rPr lang="ja-JP" altLang="en-US" sz="800" u="none" strike="noStrike">
                          <a:effectLst/>
                          <a:latin typeface="+mn-ea"/>
                          <a:ea typeface="+mn-ea"/>
                        </a:rPr>
                        <a:t>の部門代表者として、部門を管理する</a:t>
                      </a:r>
                      <a:endParaRPr lang="ja-JP" altLang="en-US" sz="800" b="0" i="0" u="none" strike="noStrike">
                        <a:effectLst/>
                        <a:latin typeface="+mn-ea"/>
                        <a:ea typeface="+mn-ea"/>
                      </a:endParaRPr>
                    </a:p>
                  </a:txBody>
                  <a:tcPr marL="6773" marR="6773" marT="67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0134872"/>
                  </a:ext>
                </a:extLst>
              </a:tr>
              <a:tr h="250613">
                <a:tc>
                  <a:txBody>
                    <a:bodyPr/>
                    <a:lstStyle/>
                    <a:p>
                      <a:pPr algn="l" fontAlgn="ctr"/>
                      <a:r>
                        <a:rPr lang="ja-JP" altLang="en-US" sz="800" u="none" strike="noStrike">
                          <a:effectLst/>
                          <a:latin typeface="+mn-ea"/>
                          <a:ea typeface="+mn-ea"/>
                        </a:rPr>
                        <a:t>情報システム管理者</a:t>
                      </a:r>
                      <a:endParaRPr lang="ja-JP" altLang="en-US" sz="800" b="0" i="0" u="none" strike="noStrike">
                        <a:effectLst/>
                        <a:latin typeface="+mn-ea"/>
                        <a:ea typeface="+mn-ea"/>
                      </a:endParaRPr>
                    </a:p>
                  </a:txBody>
                  <a:tcPr marL="6773" marR="6773" marT="67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800" u="none" strike="noStrike">
                          <a:effectLst/>
                          <a:latin typeface="+mn-ea"/>
                          <a:ea typeface="+mn-ea"/>
                        </a:rPr>
                        <a:t>情報システム部門の管理者で、情報システム管理に関する規程・規則に従い、</a:t>
                      </a:r>
                      <a:r>
                        <a:rPr lang="en-US" altLang="ja-JP" sz="800" u="none" strike="noStrike">
                          <a:effectLst/>
                          <a:latin typeface="+mn-ea"/>
                          <a:ea typeface="+mn-ea"/>
                        </a:rPr>
                        <a:t>ISMS</a:t>
                      </a:r>
                      <a:r>
                        <a:rPr lang="ja-JP" altLang="en-US" sz="800" u="none" strike="noStrike">
                          <a:effectLst/>
                          <a:latin typeface="+mn-ea"/>
                          <a:ea typeface="+mn-ea"/>
                        </a:rPr>
                        <a:t>を維持するための安全管理対策を実施する</a:t>
                      </a:r>
                      <a:endParaRPr lang="ja-JP" altLang="en-US" sz="800" b="0" i="0" u="none" strike="noStrike">
                        <a:effectLst/>
                        <a:latin typeface="+mn-ea"/>
                        <a:ea typeface="+mn-ea"/>
                      </a:endParaRPr>
                    </a:p>
                  </a:txBody>
                  <a:tcPr marL="6773" marR="6773" marT="67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4533727"/>
                  </a:ext>
                </a:extLst>
              </a:tr>
              <a:tr h="250613">
                <a:tc>
                  <a:txBody>
                    <a:bodyPr/>
                    <a:lstStyle/>
                    <a:p>
                      <a:pPr algn="l" fontAlgn="ctr"/>
                      <a:r>
                        <a:rPr lang="en-US" altLang="zh-TW" sz="800" u="none" strike="noStrike">
                          <a:effectLst/>
                          <a:latin typeface="+mn-ea"/>
                          <a:ea typeface="+mn-ea"/>
                        </a:rPr>
                        <a:t>ISMS</a:t>
                      </a:r>
                      <a:r>
                        <a:rPr lang="zh-TW" altLang="en-US" sz="800" u="none" strike="noStrike">
                          <a:effectLst/>
                          <a:latin typeface="+mn-ea"/>
                          <a:ea typeface="+mn-ea"/>
                        </a:rPr>
                        <a:t>文書管理責任者</a:t>
                      </a:r>
                      <a:endParaRPr lang="zh-TW" altLang="en-US" sz="800" b="0" i="0" u="none" strike="noStrike">
                        <a:effectLst/>
                        <a:latin typeface="+mn-ea"/>
                        <a:ea typeface="+mn-ea"/>
                      </a:endParaRPr>
                    </a:p>
                  </a:txBody>
                  <a:tcPr marL="6773" marR="6773" marT="67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800" u="none" strike="noStrike">
                          <a:effectLst/>
                          <a:latin typeface="+mn-ea"/>
                          <a:ea typeface="+mn-ea"/>
                        </a:rPr>
                        <a:t>ISMS</a:t>
                      </a:r>
                      <a:r>
                        <a:rPr lang="ja-JP" altLang="en-US" sz="800" u="none" strike="noStrike">
                          <a:effectLst/>
                          <a:latin typeface="+mn-ea"/>
                          <a:ea typeface="+mn-ea"/>
                        </a:rPr>
                        <a:t>に関する文書と記録などの維持・管理を行う</a:t>
                      </a:r>
                      <a:endParaRPr lang="ja-JP" altLang="en-US" sz="800" b="0" i="0" u="none" strike="noStrike">
                        <a:effectLst/>
                        <a:latin typeface="+mn-ea"/>
                        <a:ea typeface="+mn-ea"/>
                      </a:endParaRPr>
                    </a:p>
                  </a:txBody>
                  <a:tcPr marL="6773" marR="6773" marT="67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03904076"/>
                  </a:ext>
                </a:extLst>
              </a:tr>
            </a:tbl>
          </a:graphicData>
        </a:graphic>
      </p:graphicFrame>
      <p:sp>
        <p:nvSpPr>
          <p:cNvPr id="41" name="正方形/長方形 40">
            <a:extLst>
              <a:ext uri="{FF2B5EF4-FFF2-40B4-BE49-F238E27FC236}">
                <a16:creationId xmlns:a16="http://schemas.microsoft.com/office/drawing/2014/main" id="{CF287759-894B-F71C-1619-C8BC81129DA6}"/>
              </a:ext>
            </a:extLst>
          </p:cNvPr>
          <p:cNvSpPr/>
          <p:nvPr/>
        </p:nvSpPr>
        <p:spPr>
          <a:xfrm>
            <a:off x="544144" y="4260884"/>
            <a:ext cx="5612400" cy="1562527"/>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0" name="フローチャート: 処理 19">
            <a:extLst>
              <a:ext uri="{FF2B5EF4-FFF2-40B4-BE49-F238E27FC236}">
                <a16:creationId xmlns:a16="http://schemas.microsoft.com/office/drawing/2014/main" id="{6B7A4AAC-CCC7-D110-A655-03936933883C}"/>
              </a:ext>
            </a:extLst>
          </p:cNvPr>
          <p:cNvSpPr/>
          <p:nvPr/>
        </p:nvSpPr>
        <p:spPr>
          <a:xfrm>
            <a:off x="923924" y="5369502"/>
            <a:ext cx="1057275" cy="387932"/>
          </a:xfrm>
          <a:prstGeom prst="flowChartProcess">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教育責任者</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名前</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1" name="フローチャート: 処理 20">
            <a:extLst>
              <a:ext uri="{FF2B5EF4-FFF2-40B4-BE49-F238E27FC236}">
                <a16:creationId xmlns:a16="http://schemas.microsoft.com/office/drawing/2014/main" id="{D2024B33-A6F4-F7BC-E8F1-7810EB42ABD5}"/>
              </a:ext>
            </a:extLst>
          </p:cNvPr>
          <p:cNvSpPr/>
          <p:nvPr/>
        </p:nvSpPr>
        <p:spPr>
          <a:xfrm>
            <a:off x="2086714" y="5369583"/>
            <a:ext cx="1504989" cy="387932"/>
          </a:xfrm>
          <a:prstGeom prst="flowChartProcess">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部門管理者</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名前</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2" name="フローチャート: 処理 21">
            <a:extLst>
              <a:ext uri="{FF2B5EF4-FFF2-40B4-BE49-F238E27FC236}">
                <a16:creationId xmlns:a16="http://schemas.microsoft.com/office/drawing/2014/main" id="{DAA21A04-85E1-2AE4-3953-BEB9D83CB3AD}"/>
              </a:ext>
            </a:extLst>
          </p:cNvPr>
          <p:cNvSpPr/>
          <p:nvPr/>
        </p:nvSpPr>
        <p:spPr>
          <a:xfrm>
            <a:off x="3697218" y="5369583"/>
            <a:ext cx="1171614" cy="387932"/>
          </a:xfrm>
          <a:prstGeom prst="flowChartProcess">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情報システム管理者</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名前</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3" name="フローチャート: 処理 22">
            <a:extLst>
              <a:ext uri="{FF2B5EF4-FFF2-40B4-BE49-F238E27FC236}">
                <a16:creationId xmlns:a16="http://schemas.microsoft.com/office/drawing/2014/main" id="{EB0DC42F-9D17-C4F4-2254-28BE1E523F28}"/>
              </a:ext>
            </a:extLst>
          </p:cNvPr>
          <p:cNvSpPr/>
          <p:nvPr/>
        </p:nvSpPr>
        <p:spPr>
          <a:xfrm>
            <a:off x="4974347" y="5369502"/>
            <a:ext cx="1171614" cy="387932"/>
          </a:xfrm>
          <a:prstGeom prst="flowChartProcess">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文書管理責任者</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名前</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4" name="フローチャート: 処理 23">
            <a:extLst>
              <a:ext uri="{FF2B5EF4-FFF2-40B4-BE49-F238E27FC236}">
                <a16:creationId xmlns:a16="http://schemas.microsoft.com/office/drawing/2014/main" id="{7393F087-D49E-CE11-1C42-7EEA2E110F3B}"/>
              </a:ext>
            </a:extLst>
          </p:cNvPr>
          <p:cNvSpPr/>
          <p:nvPr/>
        </p:nvSpPr>
        <p:spPr>
          <a:xfrm>
            <a:off x="2750334" y="4828735"/>
            <a:ext cx="1357332" cy="387932"/>
          </a:xfrm>
          <a:prstGeom prst="flowChartProcess">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情報セキュリティ委員長</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名前</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5" name="フローチャート: 処理 24">
            <a:extLst>
              <a:ext uri="{FF2B5EF4-FFF2-40B4-BE49-F238E27FC236}">
                <a16:creationId xmlns:a16="http://schemas.microsoft.com/office/drawing/2014/main" id="{B7178CD4-5772-9E2E-CE8E-0AA21E06A7C8}"/>
              </a:ext>
            </a:extLst>
          </p:cNvPr>
          <p:cNvSpPr/>
          <p:nvPr/>
        </p:nvSpPr>
        <p:spPr>
          <a:xfrm>
            <a:off x="2750400" y="4311283"/>
            <a:ext cx="1357200" cy="387932"/>
          </a:xfrm>
          <a:prstGeom prst="flowChartProcess">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トップマネジメント</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（経営陣）</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名前</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6" name="フローチャート: 処理 25">
            <a:extLst>
              <a:ext uri="{FF2B5EF4-FFF2-40B4-BE49-F238E27FC236}">
                <a16:creationId xmlns:a16="http://schemas.microsoft.com/office/drawing/2014/main" id="{007ECAFC-A600-CA0A-C6DA-1AB793F32566}"/>
              </a:ext>
            </a:extLst>
          </p:cNvPr>
          <p:cNvSpPr/>
          <p:nvPr/>
        </p:nvSpPr>
        <p:spPr>
          <a:xfrm>
            <a:off x="4379034" y="4574134"/>
            <a:ext cx="1190626" cy="387932"/>
          </a:xfrm>
          <a:prstGeom prst="flowChartProcess">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内部監査責任者</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名前</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29" name="コネクタ: カギ線 28">
            <a:extLst>
              <a:ext uri="{FF2B5EF4-FFF2-40B4-BE49-F238E27FC236}">
                <a16:creationId xmlns:a16="http://schemas.microsoft.com/office/drawing/2014/main" id="{7C00E058-68E6-D707-DE1A-4B5154CA32E6}"/>
              </a:ext>
            </a:extLst>
          </p:cNvPr>
          <p:cNvCxnSpPr>
            <a:cxnSpLocks/>
            <a:stCxn id="20" idx="0"/>
            <a:endCxn id="24" idx="2"/>
          </p:cNvCxnSpPr>
          <p:nvPr/>
        </p:nvCxnSpPr>
        <p:spPr>
          <a:xfrm rot="5400000" flipH="1" flipV="1">
            <a:off x="2364364" y="4304866"/>
            <a:ext cx="152835" cy="1976438"/>
          </a:xfrm>
          <a:prstGeom prst="bentConnector3">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コネクタ: カギ線 30">
            <a:extLst>
              <a:ext uri="{FF2B5EF4-FFF2-40B4-BE49-F238E27FC236}">
                <a16:creationId xmlns:a16="http://schemas.microsoft.com/office/drawing/2014/main" id="{4C513B83-C0E5-214A-4D2E-707CEC891A9D}"/>
              </a:ext>
            </a:extLst>
          </p:cNvPr>
          <p:cNvCxnSpPr>
            <a:cxnSpLocks/>
            <a:stCxn id="21" idx="0"/>
            <a:endCxn id="24" idx="2"/>
          </p:cNvCxnSpPr>
          <p:nvPr/>
        </p:nvCxnSpPr>
        <p:spPr>
          <a:xfrm rot="5400000" flipH="1" flipV="1">
            <a:off x="3057646" y="4998230"/>
            <a:ext cx="152916" cy="589791"/>
          </a:xfrm>
          <a:prstGeom prst="bentConnector3">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コネクタ: カギ線 32">
            <a:extLst>
              <a:ext uri="{FF2B5EF4-FFF2-40B4-BE49-F238E27FC236}">
                <a16:creationId xmlns:a16="http://schemas.microsoft.com/office/drawing/2014/main" id="{BCD71909-39DE-006C-E5DA-2478C3F5C116}"/>
              </a:ext>
            </a:extLst>
          </p:cNvPr>
          <p:cNvCxnSpPr>
            <a:cxnSpLocks/>
            <a:stCxn id="22" idx="0"/>
            <a:endCxn id="24" idx="2"/>
          </p:cNvCxnSpPr>
          <p:nvPr/>
        </p:nvCxnSpPr>
        <p:spPr>
          <a:xfrm rot="16200000" flipV="1">
            <a:off x="3779555" y="4866112"/>
            <a:ext cx="152916" cy="854025"/>
          </a:xfrm>
          <a:prstGeom prst="bentConnector3">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コネクタ: カギ線 34">
            <a:extLst>
              <a:ext uri="{FF2B5EF4-FFF2-40B4-BE49-F238E27FC236}">
                <a16:creationId xmlns:a16="http://schemas.microsoft.com/office/drawing/2014/main" id="{41A8C407-6168-5DD7-0ECA-2C69E7F8DC78}"/>
              </a:ext>
            </a:extLst>
          </p:cNvPr>
          <p:cNvCxnSpPr>
            <a:cxnSpLocks/>
            <a:stCxn id="23" idx="0"/>
            <a:endCxn id="24" idx="2"/>
          </p:cNvCxnSpPr>
          <p:nvPr/>
        </p:nvCxnSpPr>
        <p:spPr>
          <a:xfrm rot="16200000" flipV="1">
            <a:off x="4418160" y="4227508"/>
            <a:ext cx="152835" cy="2131154"/>
          </a:xfrm>
          <a:prstGeom prst="bentConnector3">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直線コネクタ 36">
            <a:extLst>
              <a:ext uri="{FF2B5EF4-FFF2-40B4-BE49-F238E27FC236}">
                <a16:creationId xmlns:a16="http://schemas.microsoft.com/office/drawing/2014/main" id="{35B4ABBE-E3BF-DA92-8738-42D04B0A54DA}"/>
              </a:ext>
            </a:extLst>
          </p:cNvPr>
          <p:cNvCxnSpPr>
            <a:stCxn id="24" idx="0"/>
            <a:endCxn id="25" idx="2"/>
          </p:cNvCxnSpPr>
          <p:nvPr/>
        </p:nvCxnSpPr>
        <p:spPr>
          <a:xfrm flipV="1">
            <a:off x="3429000" y="4699215"/>
            <a:ext cx="0" cy="1295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コネクタ: カギ線 38">
            <a:extLst>
              <a:ext uri="{FF2B5EF4-FFF2-40B4-BE49-F238E27FC236}">
                <a16:creationId xmlns:a16="http://schemas.microsoft.com/office/drawing/2014/main" id="{8686D178-1DE9-9793-81F3-882315E8081E}"/>
              </a:ext>
            </a:extLst>
          </p:cNvPr>
          <p:cNvCxnSpPr>
            <a:stCxn id="24" idx="0"/>
            <a:endCxn id="26" idx="1"/>
          </p:cNvCxnSpPr>
          <p:nvPr/>
        </p:nvCxnSpPr>
        <p:spPr>
          <a:xfrm rot="5400000" flipH="1" flipV="1">
            <a:off x="3873700" y="4323401"/>
            <a:ext cx="60635" cy="950034"/>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テキスト ボックス 47">
            <a:extLst>
              <a:ext uri="{FF2B5EF4-FFF2-40B4-BE49-F238E27FC236}">
                <a16:creationId xmlns:a16="http://schemas.microsoft.com/office/drawing/2014/main" id="{A4D24328-8EC4-EC1D-E465-E168BCB91D65}"/>
              </a:ext>
            </a:extLst>
          </p:cNvPr>
          <p:cNvSpPr txBox="1"/>
          <p:nvPr/>
        </p:nvSpPr>
        <p:spPr>
          <a:xfrm>
            <a:off x="622800" y="5965822"/>
            <a:ext cx="5612400" cy="17081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の運用組織図を作成する流れを説明します。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228600" marR="0" lvl="0" indent="-228600" algn="l" defTabSz="457200" rtl="0" eaLnBrk="1" fontAlgn="auto" latinLnBrk="0" hangingPunct="1">
              <a:lnSpc>
                <a:spcPct val="100000"/>
              </a:lnSpc>
              <a:spcBef>
                <a:spcPts val="0"/>
              </a:spcBef>
              <a:spcAft>
                <a:spcPts val="0"/>
              </a:spcAft>
              <a:buClrTx/>
              <a:buSzTx/>
              <a:buFontTx/>
              <a:buAutoNum type="arabicPeriod"/>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トップマネジメントは、情報セキュリティ委員長を任命し、上記の事項に関する権限や責任を持たせる必要があります。そのため、トップマネジメントの下位に、情報セキュリティ委員長を配置します。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228600" marR="0" lvl="0" indent="-228600" algn="l" defTabSz="457200" rtl="0" eaLnBrk="1" fontAlgn="auto" latinLnBrk="0" hangingPunct="1">
              <a:lnSpc>
                <a:spcPct val="100000"/>
              </a:lnSpc>
              <a:spcBef>
                <a:spcPts val="0"/>
              </a:spcBef>
              <a:spcAft>
                <a:spcPts val="0"/>
              </a:spcAft>
              <a:buClrTx/>
              <a:buSzTx/>
              <a:buFontTx/>
              <a:buAutoNum type="arabicPeriod"/>
              <a:tabLst/>
              <a:defRPr/>
            </a:pP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内部監査責任者は、内部監査を実施する際の最高責任者であり、トップマネジメントの下位に設置します。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228600" marR="0" lvl="0" indent="-228600" algn="l" defTabSz="457200" rtl="0" eaLnBrk="1" fontAlgn="auto" latinLnBrk="0" hangingPunct="1">
              <a:lnSpc>
                <a:spcPct val="100000"/>
              </a:lnSpc>
              <a:spcBef>
                <a:spcPts val="0"/>
              </a:spcBef>
              <a:spcAft>
                <a:spcPts val="0"/>
              </a:spcAft>
              <a:buClrTx/>
              <a:buSzTx/>
              <a:buFontTx/>
              <a:buAutoNum type="arabicPeriod"/>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情報セキュリティ委員長は、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の実施・運用のために必要な役割を持つ責任者を任命します。情報セキュリティ委員長の下位に各責任者を配置します。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責任者または部門の名称と役割を明記した文書の作成方法（例）</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ボックス 5">
            <a:extLst>
              <a:ext uri="{FF2B5EF4-FFF2-40B4-BE49-F238E27FC236}">
                <a16:creationId xmlns:a16="http://schemas.microsoft.com/office/drawing/2014/main" id="{8DE92D2D-9B38-937A-6F43-141F58A0A1D0}"/>
              </a:ext>
            </a:extLst>
          </p:cNvPr>
          <p:cNvSpPr txBox="1"/>
          <p:nvPr/>
        </p:nvSpPr>
        <p:spPr>
          <a:xfrm>
            <a:off x="622800" y="5823411"/>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57. ISMS</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運用組織図の例</a:t>
            </a:r>
          </a:p>
        </p:txBody>
      </p:sp>
      <p:sp>
        <p:nvSpPr>
          <p:cNvPr id="14" name="テキスト プレースホルダー 2">
            <a:extLst>
              <a:ext uri="{FF2B5EF4-FFF2-40B4-BE49-F238E27FC236}">
                <a16:creationId xmlns:a16="http://schemas.microsoft.com/office/drawing/2014/main" id="{2E638F49-259B-90BE-B082-1A4D5BD2D435}"/>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13-2-3.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5.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リーダーシップ</a:t>
            </a:r>
          </a:p>
        </p:txBody>
      </p:sp>
      <p:sp>
        <p:nvSpPr>
          <p:cNvPr id="2" name="テキスト プレースホルダー 2">
            <a:extLst>
              <a:ext uri="{FF2B5EF4-FFF2-40B4-BE49-F238E27FC236}">
                <a16:creationId xmlns:a16="http://schemas.microsoft.com/office/drawing/2014/main" id="{EBFD2857-98DA-80E0-EB5F-D16549605CCA}"/>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
        <p:nvSpPr>
          <p:cNvPr id="3" name="スライド番号プレースホルダー 4">
            <a:extLst>
              <a:ext uri="{FF2B5EF4-FFF2-40B4-BE49-F238E27FC236}">
                <a16:creationId xmlns:a16="http://schemas.microsoft.com/office/drawing/2014/main" id="{CF5BF60E-84F8-D409-7E8E-E9C6DBEF4CE1}"/>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58438372"/>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プレースホルダー 2">
            <a:extLst>
              <a:ext uri="{FF2B5EF4-FFF2-40B4-BE49-F238E27FC236}">
                <a16:creationId xmlns:a16="http://schemas.microsoft.com/office/drawing/2014/main" id="{2F8C35C5-7636-6461-37DE-9EE8CB85FC23}"/>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13-2-4.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6.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計画</a:t>
            </a:r>
          </a:p>
        </p:txBody>
      </p:sp>
      <p:sp>
        <p:nvSpPr>
          <p:cNvPr id="3" name="スライド番号プレースホルダー 4">
            <a:extLst>
              <a:ext uri="{FF2B5EF4-FFF2-40B4-BE49-F238E27FC236}">
                <a16:creationId xmlns:a16="http://schemas.microsoft.com/office/drawing/2014/main" id="{F6FD343E-554D-0D47-2184-CF5AC9AAC325}"/>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ボックス 6">
            <a:extLst>
              <a:ext uri="{FF2B5EF4-FFF2-40B4-BE49-F238E27FC236}">
                <a16:creationId xmlns:a16="http://schemas.microsoft.com/office/drawing/2014/main" id="{6EFF6E5E-CDD0-54FF-3C25-EE3135812E23}"/>
              </a:ext>
            </a:extLst>
          </p:cNvPr>
          <p:cNvSpPr txBox="1"/>
          <p:nvPr/>
        </p:nvSpPr>
        <p:spPr>
          <a:xfrm>
            <a:off x="622800" y="2052000"/>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6.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計画」は、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PDCA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サイクルの「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P</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（計画）」に位置しており、リスクマネジメントの確立、情報セキュリティにおけるリスクアセスメント、リスク対応、情報セキュリティ目的の管理に関する要求事項を示しています。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8" name="図表 7">
            <a:extLst>
              <a:ext uri="{FF2B5EF4-FFF2-40B4-BE49-F238E27FC236}">
                <a16:creationId xmlns:a16="http://schemas.microsoft.com/office/drawing/2014/main" id="{1853BE7E-F9BB-65B1-0D32-28329302AE97}"/>
              </a:ext>
            </a:extLst>
          </p:cNvPr>
          <p:cNvGraphicFramePr/>
          <p:nvPr/>
        </p:nvGraphicFramePr>
        <p:xfrm>
          <a:off x="1123950" y="6915016"/>
          <a:ext cx="4572000" cy="2448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9" name="表 8">
            <a:extLst>
              <a:ext uri="{FF2B5EF4-FFF2-40B4-BE49-F238E27FC236}">
                <a16:creationId xmlns:a16="http://schemas.microsoft.com/office/drawing/2014/main" id="{32BD5151-74FF-BEB8-4674-EE01E649C92B}"/>
              </a:ext>
            </a:extLst>
          </p:cNvPr>
          <p:cNvGraphicFramePr>
            <a:graphicFrameLocks noGrp="1"/>
          </p:cNvGraphicFramePr>
          <p:nvPr>
            <p:extLst>
              <p:ext uri="{D42A27DB-BD31-4B8C-83A1-F6EECF244321}">
                <p14:modId xmlns:p14="http://schemas.microsoft.com/office/powerpoint/2010/main" val="2430192068"/>
              </p:ext>
            </p:extLst>
          </p:nvPr>
        </p:nvGraphicFramePr>
        <p:xfrm>
          <a:off x="622800" y="2597304"/>
          <a:ext cx="5612400" cy="4248728"/>
        </p:xfrm>
        <a:graphic>
          <a:graphicData uri="http://schemas.openxmlformats.org/drawingml/2006/table">
            <a:tbl>
              <a:tblPr firstRow="1" bandRow="1">
                <a:tableStyleId>{5C22544A-7EE6-4342-B048-85BDC9FD1C3A}</a:tableStyleId>
              </a:tblPr>
              <a:tblGrid>
                <a:gridCol w="3927778">
                  <a:extLst>
                    <a:ext uri="{9D8B030D-6E8A-4147-A177-3AD203B41FA5}">
                      <a16:colId xmlns:a16="http://schemas.microsoft.com/office/drawing/2014/main" val="4063233408"/>
                    </a:ext>
                  </a:extLst>
                </a:gridCol>
                <a:gridCol w="1684622">
                  <a:extLst>
                    <a:ext uri="{9D8B030D-6E8A-4147-A177-3AD203B41FA5}">
                      <a16:colId xmlns:a16="http://schemas.microsoft.com/office/drawing/2014/main" val="3366819368"/>
                    </a:ext>
                  </a:extLst>
                </a:gridCol>
              </a:tblGrid>
              <a:tr h="25602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a:solidFill>
                            <a:schemeClr val="bg1"/>
                          </a:solidFill>
                          <a:latin typeface="+mn-lt"/>
                          <a:ea typeface="+mn-ea"/>
                        </a:rPr>
                        <a:t>6. </a:t>
                      </a:r>
                      <a:r>
                        <a:rPr lang="ja-JP" altLang="en-US" sz="1050">
                          <a:solidFill>
                            <a:schemeClr val="bg1"/>
                          </a:solidFill>
                          <a:latin typeface="+mn-lt"/>
                          <a:ea typeface="+mn-ea"/>
                        </a:rPr>
                        <a:t>計画</a:t>
                      </a:r>
                      <a:endParaRPr lang="en-US" altLang="ja-JP" sz="1050">
                        <a:solidFill>
                          <a:schemeClr val="bg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a:solidFill>
                            <a:schemeClr val="bg1"/>
                          </a:solidFill>
                          <a:latin typeface="+mn-lt"/>
                          <a:ea typeface="+mn-ea"/>
                        </a:rPr>
                        <a:t>作成ドキュメント（例）</a:t>
                      </a:r>
                      <a:endParaRPr lang="en-US" altLang="ja-JP" sz="1050">
                        <a:solidFill>
                          <a:schemeClr val="bg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1628359199"/>
                  </a:ext>
                </a:extLst>
              </a:tr>
              <a:tr h="858520">
                <a:tc>
                  <a:txBody>
                    <a:bodyPr/>
                    <a:lstStyle/>
                    <a:p>
                      <a:pPr marL="0" marR="0" lvl="0" indent="0" algn="l" defTabSz="914400" rtl="0" eaLnBrk="1" fontAlgn="auto" latinLnBrk="0" hangingPunct="1">
                        <a:lnSpc>
                          <a:spcPct val="100000"/>
                        </a:lnSpc>
                        <a:spcBef>
                          <a:spcPts val="1000"/>
                        </a:spcBef>
                        <a:spcAft>
                          <a:spcPts val="0"/>
                        </a:spcAft>
                        <a:buClrTx/>
                        <a:buSzTx/>
                        <a:buFont typeface="+mj-ea"/>
                        <a:buNone/>
                        <a:tabLst/>
                        <a:defRPr/>
                      </a:pPr>
                      <a:r>
                        <a:rPr lang="en-US" altLang="ja-JP" sz="1050" b="1">
                          <a:solidFill>
                            <a:prstClr val="black"/>
                          </a:solidFill>
                          <a:latin typeface="+mn-lt"/>
                          <a:ea typeface="+mn-ea"/>
                        </a:rPr>
                        <a:t>6.1 </a:t>
                      </a:r>
                      <a:r>
                        <a:rPr lang="ja-JP" altLang="en-US" sz="1050" b="1">
                          <a:solidFill>
                            <a:prstClr val="black"/>
                          </a:solidFill>
                          <a:latin typeface="+mn-lt"/>
                          <a:ea typeface="+mn-ea"/>
                        </a:rPr>
                        <a:t>リスク及び機会に対処する活動</a:t>
                      </a:r>
                      <a:endParaRPr lang="en-US" altLang="ja-JP" sz="1050" b="1">
                        <a:solidFill>
                          <a:prstClr val="black"/>
                        </a:solidFill>
                        <a:latin typeface="+mn-lt"/>
                        <a:ea typeface="+mn-ea"/>
                      </a:endParaRPr>
                    </a:p>
                    <a:p>
                      <a:pPr marL="228600" marR="0" lvl="0" indent="-228600" algn="l" defTabSz="914400" rtl="0" eaLnBrk="1" fontAlgn="auto" latinLnBrk="0" hangingPunct="1">
                        <a:lnSpc>
                          <a:spcPct val="100000"/>
                        </a:lnSpc>
                        <a:spcBef>
                          <a:spcPts val="1000"/>
                        </a:spcBef>
                        <a:spcAft>
                          <a:spcPts val="0"/>
                        </a:spcAft>
                        <a:buClrTx/>
                        <a:buSzTx/>
                        <a:buFont typeface="+mj-ea"/>
                        <a:buAutoNum type="circleNumDbPlain"/>
                        <a:tabLst/>
                        <a:defRPr/>
                      </a:pPr>
                      <a:r>
                        <a:rPr lang="ja-JP" altLang="en-US" sz="1050" b="1">
                          <a:solidFill>
                            <a:prstClr val="black"/>
                          </a:solidFill>
                          <a:latin typeface="+mn-lt"/>
                          <a:ea typeface="+mn-ea"/>
                        </a:rPr>
                        <a:t>一般</a:t>
                      </a:r>
                      <a:br>
                        <a:rPr lang="en-US" altLang="ja-JP" sz="1050" b="1">
                          <a:solidFill>
                            <a:prstClr val="black"/>
                          </a:solidFill>
                          <a:latin typeface="+mn-lt"/>
                          <a:ea typeface="+mn-ea"/>
                        </a:rPr>
                      </a:br>
                      <a:r>
                        <a:rPr lang="ja-JP" altLang="en-US" sz="1050" b="0">
                          <a:solidFill>
                            <a:prstClr val="black"/>
                          </a:solidFill>
                          <a:latin typeface="+mn-lt"/>
                          <a:ea typeface="+mn-ea"/>
                        </a:rPr>
                        <a:t>特定した内外部の課題と、利害関係者のニーズおよび期待を考慮して、リスク・機会（期待する状況や結果）を決定し、対処するための活動を明確にすることを要求しています。</a:t>
                      </a:r>
                      <a:endParaRPr lang="en-US" altLang="ja-JP" sz="1050" b="0">
                        <a:solidFill>
                          <a:prstClr val="black"/>
                        </a:solidFill>
                        <a:latin typeface="+mn-lt"/>
                        <a:ea typeface="+mn-ea"/>
                      </a:endParaRPr>
                    </a:p>
                    <a:p>
                      <a:pPr marL="228600" marR="0" lvl="0" indent="-228600" algn="l" defTabSz="914400" rtl="0" eaLnBrk="1" fontAlgn="auto" latinLnBrk="0" hangingPunct="1">
                        <a:lnSpc>
                          <a:spcPct val="100000"/>
                        </a:lnSpc>
                        <a:spcBef>
                          <a:spcPts val="1000"/>
                        </a:spcBef>
                        <a:spcAft>
                          <a:spcPts val="0"/>
                        </a:spcAft>
                        <a:buClrTx/>
                        <a:buSzTx/>
                        <a:buFont typeface="+mj-ea"/>
                        <a:buAutoNum type="circleNumDbPlain"/>
                        <a:tabLst/>
                        <a:defRPr/>
                      </a:pPr>
                      <a:r>
                        <a:rPr lang="ja-JP" altLang="en-US" sz="1050" b="1">
                          <a:solidFill>
                            <a:prstClr val="black"/>
                          </a:solidFill>
                          <a:latin typeface="+mn-lt"/>
                          <a:ea typeface="+mn-ea"/>
                        </a:rPr>
                        <a:t>情報セキュリティリスクアセスメント</a:t>
                      </a:r>
                      <a:br>
                        <a:rPr lang="en-US" altLang="ja-JP" sz="1050" b="1">
                          <a:solidFill>
                            <a:prstClr val="black"/>
                          </a:solidFill>
                          <a:latin typeface="+mn-lt"/>
                          <a:ea typeface="+mn-ea"/>
                        </a:rPr>
                      </a:br>
                      <a:r>
                        <a:rPr kumimoji="1" lang="ja-JP" altLang="en-US" sz="1050">
                          <a:latin typeface="+mn-ea"/>
                        </a:rPr>
                        <a:t>組織や企業の資産に対する、情報セキュリティリスクアセスメントプロセスの確立を要求しています。</a:t>
                      </a:r>
                      <a:br>
                        <a:rPr kumimoji="1" lang="en-US" altLang="ja-JP" sz="1050">
                          <a:latin typeface="+mn-ea"/>
                        </a:rPr>
                      </a:br>
                      <a:endParaRPr kumimoji="1" lang="en-US" altLang="ja-JP" sz="1050">
                        <a:latin typeface="+mn-ea"/>
                      </a:endParaRPr>
                    </a:p>
                    <a:p>
                      <a:pPr marL="228600" marR="0" lvl="0" indent="-228600" algn="l" defTabSz="914400" rtl="0" eaLnBrk="1" fontAlgn="auto" latinLnBrk="0" hangingPunct="1">
                        <a:lnSpc>
                          <a:spcPct val="100000"/>
                        </a:lnSpc>
                        <a:spcBef>
                          <a:spcPts val="1000"/>
                        </a:spcBef>
                        <a:spcAft>
                          <a:spcPts val="0"/>
                        </a:spcAft>
                        <a:buClrTx/>
                        <a:buSzTx/>
                        <a:buFont typeface="+mj-ea"/>
                        <a:buAutoNum type="circleNumDbPlain"/>
                        <a:tabLst/>
                        <a:defRPr/>
                      </a:pPr>
                      <a:r>
                        <a:rPr lang="ja-JP" altLang="en-US" sz="1050" b="1">
                          <a:solidFill>
                            <a:prstClr val="black"/>
                          </a:solidFill>
                          <a:latin typeface="+mn-lt"/>
                          <a:ea typeface="+mn-ea"/>
                        </a:rPr>
                        <a:t>情報セキュリティリスク対応</a:t>
                      </a:r>
                      <a:br>
                        <a:rPr lang="en-US" altLang="ja-JP" sz="1050" b="1">
                          <a:solidFill>
                            <a:prstClr val="black"/>
                          </a:solidFill>
                          <a:latin typeface="+mn-lt"/>
                          <a:ea typeface="+mn-ea"/>
                        </a:rPr>
                      </a:br>
                      <a:r>
                        <a:rPr lang="ja-JP" altLang="en-US" sz="1050" b="0">
                          <a:solidFill>
                            <a:prstClr val="black"/>
                          </a:solidFill>
                          <a:latin typeface="+mn-lt"/>
                          <a:ea typeface="+mn-ea"/>
                        </a:rPr>
                        <a:t>情報セキュリティリスク対応の手順を確立することを要求しています。</a:t>
                      </a:r>
                      <a:endParaRPr lang="en-US" altLang="ja-JP" sz="1050" b="0">
                        <a:solidFill>
                          <a:prstClr val="black"/>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lang="ja-JP" altLang="en-US" sz="1050" b="0" dirty="0">
                          <a:solidFill>
                            <a:prstClr val="black"/>
                          </a:solidFill>
                          <a:latin typeface="+mn-lt"/>
                          <a:ea typeface="+mn-ea"/>
                        </a:rPr>
                        <a:t>資産目録</a:t>
                      </a:r>
                      <a:r>
                        <a:rPr lang="zh-TW" altLang="en-US" sz="1050" b="0" dirty="0">
                          <a:solidFill>
                            <a:prstClr val="black"/>
                          </a:solidFill>
                          <a:latin typeface="+mn-lt"/>
                          <a:ea typeface="+mn-ea"/>
                        </a:rPr>
                        <a:t>（情報資産管理台帳）</a:t>
                      </a:r>
                      <a:endParaRPr lang="en-US" altLang="ja-JP" sz="1050" b="0" dirty="0">
                        <a:solidFill>
                          <a:prstClr val="black"/>
                        </a:solidFill>
                        <a:latin typeface="+mn-lt"/>
                        <a:ea typeface="+mn-ea"/>
                      </a:endParaRPr>
                    </a:p>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lang="ja-JP" altLang="en-US" sz="1050" b="0" dirty="0">
                          <a:solidFill>
                            <a:prstClr val="black"/>
                          </a:solidFill>
                          <a:latin typeface="+mn-lt"/>
                          <a:ea typeface="+mn-ea"/>
                        </a:rPr>
                        <a:t>リスクアセスメント結果報告書</a:t>
                      </a:r>
                      <a:endParaRPr lang="en-US" altLang="ja-JP" sz="1050" b="0" dirty="0">
                        <a:solidFill>
                          <a:prstClr val="black"/>
                        </a:solidFill>
                        <a:latin typeface="+mn-lt"/>
                        <a:ea typeface="+mn-ea"/>
                      </a:endParaRPr>
                    </a:p>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lang="ja-JP" altLang="en-US" sz="1050" b="0" dirty="0">
                          <a:solidFill>
                            <a:prstClr val="black"/>
                          </a:solidFill>
                          <a:latin typeface="+mn-lt"/>
                          <a:ea typeface="+mn-ea"/>
                        </a:rPr>
                        <a:t>適用宣言書</a:t>
                      </a:r>
                      <a:endParaRPr lang="en-US" altLang="ja-JP" sz="1050" b="0" dirty="0">
                        <a:solidFill>
                          <a:prstClr val="black"/>
                        </a:solidFill>
                        <a:latin typeface="+mn-lt"/>
                        <a:ea typeface="+mn-ea"/>
                      </a:endParaRPr>
                    </a:p>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lang="ja-JP" altLang="en-US" sz="1050" b="0" dirty="0">
                          <a:solidFill>
                            <a:prstClr val="black"/>
                          </a:solidFill>
                          <a:latin typeface="+mn-lt"/>
                          <a:ea typeface="+mn-ea"/>
                        </a:rPr>
                        <a:t>リスク対応計画</a:t>
                      </a:r>
                    </a:p>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endParaRPr lang="en-US" altLang="ja-JP" sz="1050" b="0" dirty="0">
                        <a:solidFill>
                          <a:prstClr val="black"/>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4758717"/>
                  </a:ext>
                </a:extLst>
              </a:tr>
              <a:tr h="720000">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altLang="ja-JP" sz="1050" b="1">
                          <a:solidFill>
                            <a:prstClr val="black"/>
                          </a:solidFill>
                          <a:latin typeface="+mn-lt"/>
                          <a:ea typeface="+mn-ea"/>
                        </a:rPr>
                        <a:t>6.2 </a:t>
                      </a:r>
                      <a:r>
                        <a:rPr lang="ja-JP" altLang="en-US" sz="1050" b="1">
                          <a:solidFill>
                            <a:prstClr val="black"/>
                          </a:solidFill>
                          <a:latin typeface="+mn-lt"/>
                          <a:ea typeface="+mn-ea"/>
                        </a:rPr>
                        <a:t>情報セキュリティ目的及びそれを達成するための計画策定</a:t>
                      </a:r>
                      <a:br>
                        <a:rPr lang="en-US" altLang="ja-JP" sz="1050" b="1">
                          <a:solidFill>
                            <a:prstClr val="black"/>
                          </a:solidFill>
                          <a:latin typeface="+mn-lt"/>
                          <a:ea typeface="+mn-ea"/>
                        </a:rPr>
                      </a:br>
                      <a:r>
                        <a:rPr lang="ja-JP" altLang="en-US" sz="1050" b="0">
                          <a:solidFill>
                            <a:prstClr val="black"/>
                          </a:solidFill>
                          <a:latin typeface="+mn-lt"/>
                          <a:ea typeface="+mn-ea"/>
                        </a:rPr>
                        <a:t>情報セキュリティ目的を確立し、達成するための計画を策定することを要求しています。</a:t>
                      </a:r>
                      <a:endParaRPr lang="en-US" altLang="ja-JP" sz="1050" b="0">
                        <a:solidFill>
                          <a:prstClr val="black"/>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lang="en-US" altLang="ja-JP" sz="1050" b="0">
                          <a:solidFill>
                            <a:prstClr val="black"/>
                          </a:solidFill>
                          <a:latin typeface="+mn-lt"/>
                          <a:ea typeface="+mn-ea"/>
                        </a:rPr>
                        <a:t>ISMS</a:t>
                      </a:r>
                      <a:r>
                        <a:rPr lang="ja-JP" altLang="en-US" sz="1050" b="0">
                          <a:solidFill>
                            <a:prstClr val="black"/>
                          </a:solidFill>
                          <a:latin typeface="+mn-lt"/>
                          <a:ea typeface="+mn-ea"/>
                        </a:rPr>
                        <a:t>有効性評価表</a:t>
                      </a: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38386074"/>
                  </a:ext>
                </a:extLst>
              </a:tr>
              <a:tr h="720000">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altLang="ja-JP" sz="1050" b="1">
                          <a:solidFill>
                            <a:prstClr val="black"/>
                          </a:solidFill>
                          <a:latin typeface="+mn-lt"/>
                          <a:ea typeface="+mn-ea"/>
                        </a:rPr>
                        <a:t>6.3 </a:t>
                      </a:r>
                      <a:r>
                        <a:rPr lang="ja-JP" altLang="en-US" sz="1050" b="1">
                          <a:solidFill>
                            <a:prstClr val="black"/>
                          </a:solidFill>
                          <a:latin typeface="+mn-lt"/>
                          <a:ea typeface="+mn-ea"/>
                        </a:rPr>
                        <a:t>変更の計画策定</a:t>
                      </a:r>
                      <a:br>
                        <a:rPr lang="en-US" altLang="ja-JP" sz="1050" b="1">
                          <a:solidFill>
                            <a:prstClr val="black"/>
                          </a:solidFill>
                          <a:latin typeface="+mn-lt"/>
                          <a:ea typeface="+mn-ea"/>
                        </a:rPr>
                      </a:br>
                      <a:r>
                        <a:rPr lang="ja-JP" altLang="en-US" sz="1050" b="0">
                          <a:solidFill>
                            <a:prstClr val="black"/>
                          </a:solidFill>
                          <a:latin typeface="+mn-lt"/>
                          <a:ea typeface="+mn-ea"/>
                        </a:rPr>
                        <a:t>　</a:t>
                      </a:r>
                      <a:r>
                        <a:rPr lang="en-US" altLang="ja-JP" sz="1050" b="0">
                          <a:solidFill>
                            <a:prstClr val="black"/>
                          </a:solidFill>
                          <a:latin typeface="+mn-lt"/>
                          <a:ea typeface="+mn-ea"/>
                        </a:rPr>
                        <a:t>ISMS</a:t>
                      </a:r>
                      <a:r>
                        <a:rPr lang="ja-JP" altLang="en-US" sz="1050" b="0">
                          <a:solidFill>
                            <a:prstClr val="black"/>
                          </a:solidFill>
                          <a:latin typeface="+mn-lt"/>
                          <a:ea typeface="+mn-ea"/>
                        </a:rPr>
                        <a:t>の変更が必要なときは、計画的な変更を要求しています。</a:t>
                      </a:r>
                      <a:endParaRPr lang="en-US" altLang="ja-JP" sz="1050" b="0">
                        <a:solidFill>
                          <a:prstClr val="black"/>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ja-JP" altLang="en-US" sz="1050" b="0" dirty="0">
                          <a:solidFill>
                            <a:prstClr val="black"/>
                          </a:solidFill>
                          <a:latin typeface="+mn-lt"/>
                          <a:ea typeface="+mn-ea"/>
                        </a:rPr>
                        <a:t>ー</a:t>
                      </a:r>
                      <a:endParaRPr lang="en-US" altLang="ja-JP" sz="1050" b="0" dirty="0">
                        <a:solidFill>
                          <a:prstClr val="black"/>
                        </a:solidFill>
                        <a:latin typeface="+mn-lt"/>
                        <a:ea typeface="+mn-ea"/>
                      </a:endParaRPr>
                    </a:p>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endParaRPr kumimoji="0" lang="en-US" altLang="ja-JP" sz="1050" b="0" i="0" u="none" strike="noStrike" kern="1200" cap="none" spc="0" normalizeH="0" baseline="0" noProof="0" dirty="0">
                        <a:ln>
                          <a:noFill/>
                        </a:ln>
                        <a:solidFill>
                          <a:prstClr val="black"/>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60702202"/>
                  </a:ext>
                </a:extLst>
              </a:tr>
            </a:tbl>
          </a:graphicData>
        </a:graphic>
      </p:graphicFrame>
      <p:sp>
        <p:nvSpPr>
          <p:cNvPr id="10" name="テキスト プレースホルダー 2">
            <a:extLst>
              <a:ext uri="{FF2B5EF4-FFF2-40B4-BE49-F238E27FC236}">
                <a16:creationId xmlns:a16="http://schemas.microsoft.com/office/drawing/2014/main" id="{7A601AA6-1602-30E3-9BEC-31ACD6714E41}"/>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4028401274"/>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プレースホルダー 2">
            <a:extLst>
              <a:ext uri="{FF2B5EF4-FFF2-40B4-BE49-F238E27FC236}">
                <a16:creationId xmlns:a16="http://schemas.microsoft.com/office/drawing/2014/main" id="{B3949710-9445-2A6B-B141-F24E3AA47798}"/>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13-2-4.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6.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計画</a:t>
            </a:r>
          </a:p>
        </p:txBody>
      </p:sp>
      <p:sp>
        <p:nvSpPr>
          <p:cNvPr id="6" name="スライド番号プレースホルダー 4">
            <a:extLst>
              <a:ext uri="{FF2B5EF4-FFF2-40B4-BE49-F238E27FC236}">
                <a16:creationId xmlns:a16="http://schemas.microsoft.com/office/drawing/2014/main" id="{B74EF412-5D10-A3C4-6A53-B75502468640}"/>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テキスト プレースホルダー 3">
            <a:extLst>
              <a:ext uri="{FF2B5EF4-FFF2-40B4-BE49-F238E27FC236}">
                <a16:creationId xmlns:a16="http://schemas.microsoft.com/office/drawing/2014/main" id="{7BFCCE95-1F02-8018-DD26-11B98C9B2B6D}"/>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6.1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リスク及び機会に対処する活動（</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1/9</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
        <p:nvSpPr>
          <p:cNvPr id="17" name="テキスト ボックス 16">
            <a:extLst>
              <a:ext uri="{FF2B5EF4-FFF2-40B4-BE49-F238E27FC236}">
                <a16:creationId xmlns:a16="http://schemas.microsoft.com/office/drawing/2014/main" id="{3938AD91-048F-660B-A352-1A8E4A8E52BA}"/>
              </a:ext>
            </a:extLst>
          </p:cNvPr>
          <p:cNvSpPr txBox="1"/>
          <p:nvPr/>
        </p:nvSpPr>
        <p:spPr>
          <a:xfrm>
            <a:off x="619048" y="2304000"/>
            <a:ext cx="5612400" cy="577081"/>
          </a:xfrm>
          <a:prstGeom prst="rect">
            <a:avLst/>
          </a:prstGeom>
          <a:noFill/>
          <a:ln>
            <a:solidFill>
              <a:schemeClr val="tx1"/>
            </a:solid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作成するドキュメント</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資産目録</a:t>
            </a:r>
            <a:r>
              <a:rPr kumimoji="0" lang="zh-TW" altLang="en-US" sz="1050" b="0" i="0" u="none" strike="noStrike" kern="1200" cap="none" spc="0" normalizeH="0" baseline="0" noProof="0">
                <a:ln>
                  <a:noFill/>
                </a:ln>
                <a:solidFill>
                  <a:prstClr val="black"/>
                </a:solidFill>
                <a:effectLst/>
                <a:uLnTx/>
                <a:uFillTx/>
                <a:latin typeface="メイリオ"/>
                <a:ea typeface="メイリオ"/>
                <a:cs typeface="+mn-cs"/>
              </a:rPr>
              <a:t>（情報資産管理台帳）</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リスクアセスメント結果報告書</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8" name="テキスト ボックス 17">
            <a:extLst>
              <a:ext uri="{FF2B5EF4-FFF2-40B4-BE49-F238E27FC236}">
                <a16:creationId xmlns:a16="http://schemas.microsoft.com/office/drawing/2014/main" id="{6C07C44D-FC21-20AD-8948-7194F24430B3}"/>
              </a:ext>
            </a:extLst>
          </p:cNvPr>
          <p:cNvSpPr txBox="1"/>
          <p:nvPr/>
        </p:nvSpPr>
        <p:spPr>
          <a:xfrm>
            <a:off x="622800" y="2890108"/>
            <a:ext cx="5612400" cy="186974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「リスク及び機会に対処する活動」とは、「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の意図した成果を達成する」「</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の望ましくない影響を防止・低減する」「継続的改善を達成する」の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つを実現するために、妨げとなるような機会やリスクを発見し、対処することです。</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平たく言えば、情報セキュリティ上のリスクに対して、適切な対策を講じることで、情報セキュリティを確保するための活動になります。</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具体的には「リスクアセスメントの実施」「リスク対応策の作成と実施」「リスク対応策の有効性評価」「継続的改善」といった活動が含まれます。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リスクアセスメントは、組織や企業の資産に対するリスクの洗い出しや分析、評価を行い、リスク対応の優先順位づけをしていくプロセスになります。リスクアセスメントの実施により、リスクを評価し、事前にリスクを把握することで必要な投資額を含め、企業が適切な対策を検討することが可能になります。</a:t>
            </a:r>
            <a:endParaRPr kumimoji="0" lang="en-US" altLang="ja-JP" sz="8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
        <p:nvSpPr>
          <p:cNvPr id="20" name="テキスト ボックス 19">
            <a:extLst>
              <a:ext uri="{FF2B5EF4-FFF2-40B4-BE49-F238E27FC236}">
                <a16:creationId xmlns:a16="http://schemas.microsoft.com/office/drawing/2014/main" id="{7940E62D-E885-0B3F-F92F-5115C89DA970}"/>
              </a:ext>
            </a:extLst>
          </p:cNvPr>
          <p:cNvSpPr txBox="1"/>
          <p:nvPr/>
        </p:nvSpPr>
        <p:spPr>
          <a:xfrm>
            <a:off x="622800" y="8854919"/>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本項では、資産目録</a:t>
            </a:r>
            <a:r>
              <a:rPr kumimoji="1" lang="zh-TW" altLang="en-US" sz="1050" b="0" i="0" u="none" strike="noStrike" kern="1200" cap="none" spc="0" normalizeH="0" baseline="0" noProof="0">
                <a:ln>
                  <a:noFill/>
                </a:ln>
                <a:solidFill>
                  <a:prstClr val="black"/>
                </a:solidFill>
                <a:effectLst/>
                <a:uLnTx/>
                <a:uFillTx/>
                <a:latin typeface="メイリオ"/>
                <a:ea typeface="メイリオ"/>
                <a:cs typeface="+mn-cs"/>
              </a:rPr>
              <a:t>（情報資産管理台帳）</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とリスクアセスメント結果報告書を作成します。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つのドキュメントは、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27001:2022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の管理策「</a:t>
            </a:r>
            <a:r>
              <a:rPr kumimoji="1" lang="en-US" altLang="ja-JP" sz="1050" b="0" i="0" u="none" strike="noStrike" kern="1200" cap="none" spc="0" normalizeH="0" baseline="0" noProof="0">
                <a:ln>
                  <a:noFill/>
                </a:ln>
                <a:solidFill>
                  <a:sysClr val="windowText" lastClr="000000"/>
                </a:solidFill>
                <a:effectLst/>
                <a:uLnTx/>
                <a:uFillTx/>
                <a:latin typeface="メイリオ"/>
                <a:ea typeface="メイリオ"/>
                <a:cs typeface="+mn-cs"/>
              </a:rPr>
              <a:t>5.9 </a:t>
            </a:r>
            <a:r>
              <a:rPr kumimoji="1" lang="ja-JP" altLang="en-US" sz="1050" b="0" i="0" u="none" strike="noStrike" kern="1200" cap="none" spc="0" normalizeH="0" baseline="0" noProof="0">
                <a:ln>
                  <a:noFill/>
                </a:ln>
                <a:solidFill>
                  <a:sysClr val="windowText" lastClr="000000"/>
                </a:solidFill>
                <a:effectLst/>
                <a:uLnTx/>
                <a:uFillTx/>
                <a:latin typeface="メイリオ"/>
                <a:ea typeface="メイリオ"/>
                <a:cs typeface="+mn-cs"/>
              </a:rPr>
              <a:t>情報およびその他の関連資産の目録</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」に対応します。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2" name="表 21">
            <a:extLst>
              <a:ext uri="{FF2B5EF4-FFF2-40B4-BE49-F238E27FC236}">
                <a16:creationId xmlns:a16="http://schemas.microsoft.com/office/drawing/2014/main" id="{EB910B02-A8F5-158C-D363-23009BF5B278}"/>
              </a:ext>
            </a:extLst>
          </p:cNvPr>
          <p:cNvGraphicFramePr>
            <a:graphicFrameLocks noGrp="1"/>
          </p:cNvGraphicFramePr>
          <p:nvPr/>
        </p:nvGraphicFramePr>
        <p:xfrm>
          <a:off x="619049" y="4704797"/>
          <a:ext cx="5612399" cy="4091940"/>
        </p:xfrm>
        <a:graphic>
          <a:graphicData uri="http://schemas.openxmlformats.org/drawingml/2006/table">
            <a:tbl>
              <a:tblPr firstRow="1" bandRow="1">
                <a:tableStyleId>{5C22544A-7EE6-4342-B048-85BDC9FD1C3A}</a:tableStyleId>
              </a:tblPr>
              <a:tblGrid>
                <a:gridCol w="5612399">
                  <a:extLst>
                    <a:ext uri="{9D8B030D-6E8A-4147-A177-3AD203B41FA5}">
                      <a16:colId xmlns:a16="http://schemas.microsoft.com/office/drawing/2014/main" val="987345235"/>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1" i="0">
                          <a:solidFill>
                            <a:schemeClr val="bg1"/>
                          </a:solidFill>
                          <a:effectLst/>
                          <a:latin typeface="+mn-ea"/>
                          <a:ea typeface="+mn-ea"/>
                        </a:rPr>
                        <a:t>情報セキュリティのリスク基準を確立し、維持する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682398092"/>
                  </a:ext>
                </a:extLst>
              </a:tr>
              <a:tr h="131752">
                <a:tc>
                  <a:txBody>
                    <a:bodyPr/>
                    <a:lstStyle/>
                    <a:p>
                      <a:pPr algn="l"/>
                      <a:r>
                        <a:rPr kumimoji="1" lang="ja-JP" altLang="en-US" sz="1050" b="0">
                          <a:solidFill>
                            <a:schemeClr val="tx1"/>
                          </a:solidFill>
                          <a:latin typeface="+mn-ea"/>
                          <a:ea typeface="+mn-ea"/>
                        </a:rPr>
                        <a:t>リスクアセスメントを実施するにあたり、リスクの重大性を評価するための目安となるリスク基準を決める必要があります。</a:t>
                      </a:r>
                      <a:r>
                        <a:rPr kumimoji="1" lang="en-US" altLang="ja-JP" sz="1050" b="0">
                          <a:solidFill>
                            <a:schemeClr val="tx1"/>
                          </a:solidFill>
                          <a:latin typeface="+mn-ea"/>
                          <a:ea typeface="+mn-ea"/>
                        </a:rPr>
                        <a:t>ISMS</a:t>
                      </a:r>
                      <a:r>
                        <a:rPr kumimoji="1" lang="ja-JP" altLang="en-US" sz="1050" b="0">
                          <a:solidFill>
                            <a:schemeClr val="tx1"/>
                          </a:solidFill>
                          <a:latin typeface="+mn-ea"/>
                          <a:ea typeface="+mn-ea"/>
                        </a:rPr>
                        <a:t>では、リスク基準に「リスク受容基準」と「情報セキュリティリスクアセスメントを実施するための基準」を含むように明示されています。</a:t>
                      </a:r>
                      <a:endParaRPr kumimoji="1" lang="en-US" altLang="ja-JP" sz="1050" b="0">
                        <a:solidFill>
                          <a:schemeClr val="tx1"/>
                        </a:solidFill>
                        <a:latin typeface="+mn-ea"/>
                        <a:ea typeface="+mn-ea"/>
                      </a:endParaRPr>
                    </a:p>
                    <a:p>
                      <a:pPr algn="l"/>
                      <a:r>
                        <a:rPr kumimoji="1" lang="en-US" altLang="ja-JP" sz="1050" b="0">
                          <a:solidFill>
                            <a:schemeClr val="tx1"/>
                          </a:solidFill>
                          <a:latin typeface="+mn-ea"/>
                          <a:ea typeface="+mn-ea"/>
                        </a:rPr>
                        <a:t>※</a:t>
                      </a:r>
                      <a:r>
                        <a:rPr kumimoji="1" lang="ja-JP" altLang="en-US" sz="1050" b="0">
                          <a:solidFill>
                            <a:schemeClr val="tx1"/>
                          </a:solidFill>
                          <a:latin typeface="+mn-ea"/>
                          <a:ea typeface="+mn-ea"/>
                        </a:rPr>
                        <a:t>「</a:t>
                      </a:r>
                      <a:r>
                        <a:rPr kumimoji="1" lang="en-US" altLang="ja-JP" sz="1050" b="0">
                          <a:solidFill>
                            <a:schemeClr val="tx1"/>
                          </a:solidFill>
                          <a:latin typeface="+mn-ea"/>
                          <a:ea typeface="+mn-ea"/>
                        </a:rPr>
                        <a:t>11-2-1. </a:t>
                      </a:r>
                      <a:r>
                        <a:rPr kumimoji="1" lang="ja-JP" altLang="en-US" sz="1050" b="0">
                          <a:solidFill>
                            <a:schemeClr val="tx1"/>
                          </a:solidFill>
                          <a:latin typeface="+mn-ea"/>
                          <a:ea typeface="+mn-ea"/>
                        </a:rPr>
                        <a:t>リスク基準の確立」を参照</a:t>
                      </a: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34451287"/>
                  </a:ext>
                </a:extLst>
              </a:tr>
              <a:tr h="19173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1" i="0">
                          <a:solidFill>
                            <a:schemeClr val="bg1"/>
                          </a:solidFill>
                          <a:effectLst/>
                          <a:latin typeface="+mn-ea"/>
                          <a:ea typeface="+mn-ea"/>
                        </a:rPr>
                        <a:t>情報セキュリティリスクを特定する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759283328"/>
                  </a:ext>
                </a:extLst>
              </a:tr>
              <a:tr h="19305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企業が掲げる目的・目標の達成を阻害する可能性のあるリスクをすべて洗い出すことです。そのため、リスクの発生可能性や影響の大きさを考慮せず、少しでも企業に影響を与えそうなリスクを洗い出すことが目的となります。リスク特定として最終的な成果はリスク一覧表の作成になります。</a:t>
                      </a:r>
                      <a:endParaRPr kumimoji="1" lang="en-US" altLang="ja-JP" sz="1050" b="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a:solidFill>
                            <a:schemeClr val="tx1"/>
                          </a:solidFill>
                          <a:latin typeface="+mn-ea"/>
                          <a:ea typeface="+mn-ea"/>
                        </a:rPr>
                        <a:t>※</a:t>
                      </a:r>
                      <a:r>
                        <a:rPr kumimoji="1" lang="ja-JP" altLang="en-US" sz="1050" b="0">
                          <a:solidFill>
                            <a:schemeClr val="tx1"/>
                          </a:solidFill>
                          <a:latin typeface="+mn-ea"/>
                          <a:ea typeface="+mn-ea"/>
                        </a:rPr>
                        <a:t>「</a:t>
                      </a:r>
                      <a:r>
                        <a:rPr kumimoji="1" lang="en-US" altLang="ja-JP" sz="1050" b="0">
                          <a:solidFill>
                            <a:schemeClr val="tx1"/>
                          </a:solidFill>
                          <a:latin typeface="+mn-ea"/>
                          <a:ea typeface="+mn-ea"/>
                        </a:rPr>
                        <a:t>11-2-2. </a:t>
                      </a:r>
                      <a:r>
                        <a:rPr kumimoji="1" lang="ja-JP" altLang="en-US" sz="1050" b="0">
                          <a:solidFill>
                            <a:schemeClr val="tx1"/>
                          </a:solidFill>
                          <a:latin typeface="+mn-ea"/>
                          <a:ea typeface="+mn-ea"/>
                        </a:rPr>
                        <a:t>リスクの特定」を参照</a:t>
                      </a: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81554521"/>
                  </a:ext>
                </a:extLst>
              </a:tr>
              <a:tr h="19173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1" i="0">
                          <a:solidFill>
                            <a:schemeClr val="bg1"/>
                          </a:solidFill>
                          <a:effectLst/>
                          <a:latin typeface="+mn-ea"/>
                          <a:ea typeface="+mn-ea"/>
                        </a:rPr>
                        <a:t>情報セキュリティリスクを分析する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274310270"/>
                  </a:ext>
                </a:extLst>
              </a:tr>
              <a:tr h="2775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リスク特定で特定されたリスクに対して、リスク分析を行います。リスク分析を行うことで、「企業にとって対応が必要なリスクはどれか」、「優先的に対応しなければならないリスクは何か」といったことを判断します。リスク分析で求めた結果を、「リスクアセスメント結果報告書」に記載します。</a:t>
                      </a:r>
                      <a:endParaRPr kumimoji="1" lang="en-US" altLang="ja-JP" sz="1050" b="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a:solidFill>
                            <a:schemeClr val="tx1"/>
                          </a:solidFill>
                          <a:latin typeface="+mn-ea"/>
                          <a:ea typeface="+mn-ea"/>
                        </a:rPr>
                        <a:t>※</a:t>
                      </a:r>
                      <a:r>
                        <a:rPr kumimoji="1" lang="ja-JP" altLang="en-US" sz="1050" b="0">
                          <a:solidFill>
                            <a:schemeClr val="tx1"/>
                          </a:solidFill>
                          <a:latin typeface="+mn-ea"/>
                          <a:ea typeface="+mn-ea"/>
                        </a:rPr>
                        <a:t>「</a:t>
                      </a:r>
                      <a:r>
                        <a:rPr kumimoji="1" lang="en-US" altLang="ja-JP" sz="1050" b="0">
                          <a:solidFill>
                            <a:schemeClr val="tx1"/>
                          </a:solidFill>
                          <a:latin typeface="+mn-ea"/>
                          <a:ea typeface="+mn-ea"/>
                        </a:rPr>
                        <a:t>11-2-3. </a:t>
                      </a:r>
                      <a:r>
                        <a:rPr kumimoji="1" lang="ja-JP" altLang="en-US" sz="1050" b="0">
                          <a:solidFill>
                            <a:schemeClr val="tx1"/>
                          </a:solidFill>
                          <a:latin typeface="+mn-ea"/>
                          <a:ea typeface="+mn-ea"/>
                        </a:rPr>
                        <a:t>リスクの分析」を参照</a:t>
                      </a: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984642"/>
                  </a:ext>
                </a:extLst>
              </a:tr>
              <a:tr h="19173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1" i="0">
                          <a:solidFill>
                            <a:schemeClr val="bg1"/>
                          </a:solidFill>
                          <a:effectLst/>
                          <a:latin typeface="+mn-ea"/>
                          <a:ea typeface="+mn-ea"/>
                        </a:rPr>
                        <a:t>情報セキュリティリスクを評価する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733731929"/>
                  </a:ext>
                </a:extLst>
              </a:tr>
              <a:tr h="33325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a:latin typeface="+mn-ea"/>
                        </a:rPr>
                        <a:t>リスク分析で算出したリスクレベルからリスク受容基準と比較し、リスク対策が必要かどうかを判断します。また、算出したリスクレベルをもとに優先順位をつけます。</a:t>
                      </a:r>
                      <a:endParaRPr kumimoji="1" lang="en-US" altLang="ja-JP" sz="1050">
                        <a:latin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a:solidFill>
                            <a:schemeClr val="tx1"/>
                          </a:solidFill>
                          <a:latin typeface="+mn-ea"/>
                          <a:ea typeface="+mn-ea"/>
                        </a:rPr>
                        <a:t>※</a:t>
                      </a:r>
                      <a:r>
                        <a:rPr kumimoji="1" lang="ja-JP" altLang="en-US" sz="1050" b="0">
                          <a:solidFill>
                            <a:schemeClr val="tx1"/>
                          </a:solidFill>
                          <a:latin typeface="+mn-ea"/>
                          <a:ea typeface="+mn-ea"/>
                        </a:rPr>
                        <a:t>「</a:t>
                      </a:r>
                      <a:r>
                        <a:rPr kumimoji="1" lang="en-US" altLang="ja-JP" sz="1050" b="0">
                          <a:solidFill>
                            <a:schemeClr val="tx1"/>
                          </a:solidFill>
                          <a:latin typeface="+mn-ea"/>
                          <a:ea typeface="+mn-ea"/>
                        </a:rPr>
                        <a:t>11-2-4. </a:t>
                      </a:r>
                      <a:r>
                        <a:rPr kumimoji="1" lang="ja-JP" altLang="en-US" sz="1050" b="0">
                          <a:solidFill>
                            <a:schemeClr val="tx1"/>
                          </a:solidFill>
                          <a:latin typeface="+mn-ea"/>
                          <a:ea typeface="+mn-ea"/>
                        </a:rPr>
                        <a:t>リスクの評価」を参照</a:t>
                      </a: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95356848"/>
                  </a:ext>
                </a:extLst>
              </a:tr>
            </a:tbl>
          </a:graphicData>
        </a:graphic>
      </p:graphicFrame>
      <p:sp>
        <p:nvSpPr>
          <p:cNvPr id="23" name="テキスト プレースホルダー 2">
            <a:extLst>
              <a:ext uri="{FF2B5EF4-FFF2-40B4-BE49-F238E27FC236}">
                <a16:creationId xmlns:a16="http://schemas.microsoft.com/office/drawing/2014/main" id="{C700B4C7-119C-1075-A10B-769D7C9B3133}"/>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3722136829"/>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テキスト プレースホルダー 2">
            <a:extLst>
              <a:ext uri="{FF2B5EF4-FFF2-40B4-BE49-F238E27FC236}">
                <a16:creationId xmlns:a16="http://schemas.microsoft.com/office/drawing/2014/main" id="{7B4BBF05-A943-C797-8CD4-17B929CE592B}"/>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13-2-4.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6.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計画</a:t>
            </a:r>
          </a:p>
        </p:txBody>
      </p:sp>
      <p:sp>
        <p:nvSpPr>
          <p:cNvPr id="6" name="スライド番号プレースホルダー 4">
            <a:extLst>
              <a:ext uri="{FF2B5EF4-FFF2-40B4-BE49-F238E27FC236}">
                <a16:creationId xmlns:a16="http://schemas.microsoft.com/office/drawing/2014/main" id="{682E3DEA-4FAB-3B74-0EFA-832D3960C646}"/>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テキスト ボックス 9">
            <a:extLst>
              <a:ext uri="{FF2B5EF4-FFF2-40B4-BE49-F238E27FC236}">
                <a16:creationId xmlns:a16="http://schemas.microsoft.com/office/drawing/2014/main" id="{CAFB06C5-54B6-433B-B874-F51A7B352BC0}"/>
              </a:ext>
            </a:extLst>
          </p:cNvPr>
          <p:cNvSpPr txBox="1"/>
          <p:nvPr/>
        </p:nvSpPr>
        <p:spPr>
          <a:xfrm>
            <a:off x="619048" y="2823382"/>
            <a:ext cx="5612400" cy="122341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リスク特定における、リスクアセスメント結果報告書の作成方法（例）</a:t>
            </a:r>
            <a:endParaRPr kumimoji="0"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以下の手順で、リスク一覧表となるリスクアセスメント結果報告書を作成します。</a:t>
            </a:r>
            <a:endParaRPr kumimoji="0"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228600" marR="0" lvl="0" indent="-228600" algn="l" defTabSz="457200" rtl="0" eaLnBrk="1" fontAlgn="auto" latinLnBrk="0" hangingPunct="1">
              <a:lnSpc>
                <a:spcPct val="100000"/>
              </a:lnSpc>
              <a:spcBef>
                <a:spcPts val="0"/>
              </a:spcBef>
              <a:spcAft>
                <a:spcPts val="0"/>
              </a:spcAft>
              <a:buClrTx/>
              <a:buSzTx/>
              <a:buFontTx/>
              <a:buAutoNum type="arabicPeriod"/>
              <a:tabLst/>
              <a:defRPr/>
            </a:pPr>
            <a:r>
              <a:rPr kumimoji="0"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資産目録</a:t>
            </a:r>
            <a:r>
              <a:rPr kumimoji="0" lang="zh-TW"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（情報資産管理台帳）</a:t>
            </a:r>
            <a:r>
              <a:rPr kumimoji="0"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から、「情報セキュリティリスクアセスメントを実施するための基準」で決定した基準をもとに、重要資産を選択します。例では、機密性、完全性、可用性の項目の評価値が</a:t>
            </a:r>
            <a:r>
              <a:rPr kumimoji="0"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1</a:t>
            </a:r>
            <a:r>
              <a:rPr kumimoji="0"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つでも</a:t>
            </a:r>
            <a:r>
              <a:rPr kumimoji="0"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3</a:t>
            </a:r>
            <a:r>
              <a:rPr kumimoji="0"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となった資産を重要資産としています。選択した重要資産を「リスクアセスメント結果報告書」に記載し、リスク一覧表を作成します。</a:t>
            </a:r>
          </a:p>
        </p:txBody>
      </p:sp>
      <p:graphicFrame>
        <p:nvGraphicFramePr>
          <p:cNvPr id="11" name="表 17">
            <a:extLst>
              <a:ext uri="{FF2B5EF4-FFF2-40B4-BE49-F238E27FC236}">
                <a16:creationId xmlns:a16="http://schemas.microsoft.com/office/drawing/2014/main" id="{C2626679-FF7E-8F60-272A-1BB62A8D5697}"/>
              </a:ext>
            </a:extLst>
          </p:cNvPr>
          <p:cNvGraphicFramePr>
            <a:graphicFrameLocks noGrp="1"/>
          </p:cNvGraphicFramePr>
          <p:nvPr/>
        </p:nvGraphicFramePr>
        <p:xfrm>
          <a:off x="619048" y="4080411"/>
          <a:ext cx="5612400" cy="1905000"/>
        </p:xfrm>
        <a:graphic>
          <a:graphicData uri="http://schemas.openxmlformats.org/drawingml/2006/table">
            <a:tbl>
              <a:tblPr firstRow="1" bandRow="1">
                <a:tableStyleId>{5C22544A-7EE6-4342-B048-85BDC9FD1C3A}</a:tableStyleId>
              </a:tblPr>
              <a:tblGrid>
                <a:gridCol w="250009">
                  <a:extLst>
                    <a:ext uri="{9D8B030D-6E8A-4147-A177-3AD203B41FA5}">
                      <a16:colId xmlns:a16="http://schemas.microsoft.com/office/drawing/2014/main" val="1179886016"/>
                    </a:ext>
                  </a:extLst>
                </a:gridCol>
                <a:gridCol w="763551">
                  <a:extLst>
                    <a:ext uri="{9D8B030D-6E8A-4147-A177-3AD203B41FA5}">
                      <a16:colId xmlns:a16="http://schemas.microsoft.com/office/drawing/2014/main" val="2532301120"/>
                    </a:ext>
                  </a:extLst>
                </a:gridCol>
                <a:gridCol w="982718">
                  <a:extLst>
                    <a:ext uri="{9D8B030D-6E8A-4147-A177-3AD203B41FA5}">
                      <a16:colId xmlns:a16="http://schemas.microsoft.com/office/drawing/2014/main" val="3822462960"/>
                    </a:ext>
                  </a:extLst>
                </a:gridCol>
                <a:gridCol w="706991">
                  <a:extLst>
                    <a:ext uri="{9D8B030D-6E8A-4147-A177-3AD203B41FA5}">
                      <a16:colId xmlns:a16="http://schemas.microsoft.com/office/drawing/2014/main" val="1413574938"/>
                    </a:ext>
                  </a:extLst>
                </a:gridCol>
                <a:gridCol w="1081277">
                  <a:extLst>
                    <a:ext uri="{9D8B030D-6E8A-4147-A177-3AD203B41FA5}">
                      <a16:colId xmlns:a16="http://schemas.microsoft.com/office/drawing/2014/main" val="1492168940"/>
                    </a:ext>
                  </a:extLst>
                </a:gridCol>
                <a:gridCol w="756901">
                  <a:extLst>
                    <a:ext uri="{9D8B030D-6E8A-4147-A177-3AD203B41FA5}">
                      <a16:colId xmlns:a16="http://schemas.microsoft.com/office/drawing/2014/main" val="2985250766"/>
                    </a:ext>
                  </a:extLst>
                </a:gridCol>
                <a:gridCol w="1070953">
                  <a:extLst>
                    <a:ext uri="{9D8B030D-6E8A-4147-A177-3AD203B41FA5}">
                      <a16:colId xmlns:a16="http://schemas.microsoft.com/office/drawing/2014/main" val="166744224"/>
                    </a:ext>
                  </a:extLst>
                </a:gridCol>
              </a:tblGrid>
              <a:tr h="173443">
                <a:tc rowSpan="2">
                  <a:txBody>
                    <a:bodyPr/>
                    <a:lstStyle/>
                    <a:p>
                      <a:pPr algn="ctr"/>
                      <a:r>
                        <a:rPr kumimoji="1" lang="en-US" altLang="ja-JP" sz="800" b="1">
                          <a:solidFill>
                            <a:schemeClr val="bg1"/>
                          </a:solidFill>
                          <a:latin typeface="+mj-ea"/>
                          <a:ea typeface="+mj-ea"/>
                        </a:rPr>
                        <a:t>No</a:t>
                      </a:r>
                      <a:endParaRPr kumimoji="1" lang="ja-JP" altLang="en-US" sz="800" b="1">
                        <a:solidFill>
                          <a:schemeClr val="bg1"/>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rowSpan="2">
                  <a:txBody>
                    <a:bodyPr/>
                    <a:lstStyle/>
                    <a:p>
                      <a:pPr algn="ctr"/>
                      <a:r>
                        <a:rPr kumimoji="1" lang="ja-JP" altLang="en-US" sz="800" b="1">
                          <a:solidFill>
                            <a:schemeClr val="bg1"/>
                          </a:solidFill>
                          <a:latin typeface="+mj-ea"/>
                          <a:ea typeface="+mj-ea"/>
                        </a:rPr>
                        <a:t>資産目録の</a:t>
                      </a:r>
                      <a:r>
                        <a:rPr kumimoji="1" lang="en-US" altLang="ja-JP" sz="800" b="1">
                          <a:solidFill>
                            <a:schemeClr val="bg1"/>
                          </a:solidFill>
                          <a:latin typeface="+mj-ea"/>
                          <a:ea typeface="+mj-ea"/>
                        </a:rPr>
                        <a:t>No</a:t>
                      </a:r>
                      <a:endParaRPr kumimoji="1" lang="ja-JP" altLang="en-US" sz="800" b="1">
                        <a:solidFill>
                          <a:schemeClr val="bg1"/>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grid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a:solidFill>
                            <a:schemeClr val="bg1"/>
                          </a:solidFill>
                          <a:latin typeface="+mj-ea"/>
                          <a:ea typeface="+mj-ea"/>
                        </a:rPr>
                        <a:t>リスク特定</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sz="1050" b="0">
                        <a:solidFill>
                          <a:schemeClr val="tx1"/>
                        </a:solidFill>
                      </a:endParaRPr>
                    </a:p>
                  </a:txBody>
                  <a:tcPr>
                    <a:solidFill>
                      <a:srgbClr val="226BAB"/>
                    </a:solidFill>
                  </a:tcPr>
                </a:tc>
                <a:tc hMerge="1">
                  <a:txBody>
                    <a:bodyPr/>
                    <a:lstStyle/>
                    <a:p>
                      <a:endParaRPr kumimoji="1" lang="ja-JP" altLang="en-US" sz="1050" b="0">
                        <a:solidFill>
                          <a:schemeClr val="tx1"/>
                        </a:solidFill>
                      </a:endParaRPr>
                    </a:p>
                  </a:txBody>
                  <a:tcPr>
                    <a:solidFill>
                      <a:srgbClr val="226BAB"/>
                    </a:solidFill>
                  </a:tcPr>
                </a:tc>
                <a:tc hMerge="1">
                  <a:txBody>
                    <a:bodyPr/>
                    <a:lstStyle/>
                    <a:p>
                      <a:endParaRPr kumimoji="1" lang="ja-JP" altLang="en-US" sz="1050" b="0">
                        <a:solidFill>
                          <a:schemeClr val="tx1"/>
                        </a:solidFill>
                      </a:endParaRPr>
                    </a:p>
                  </a:txBody>
                  <a:tcPr>
                    <a:solidFill>
                      <a:schemeClr val="bg1"/>
                    </a:solidFill>
                  </a:tcPr>
                </a:tc>
                <a:tc hMerge="1">
                  <a:txBody>
                    <a:bodyPr/>
                    <a:lstStyle/>
                    <a:p>
                      <a:endParaRPr kumimoji="1" lang="ja-JP" altLang="en-US" sz="1050" b="0">
                        <a:solidFill>
                          <a:schemeClr val="tx1"/>
                        </a:solidFill>
                      </a:endParaRPr>
                    </a:p>
                  </a:txBody>
                  <a:tcPr>
                    <a:solidFill>
                      <a:schemeClr val="bg1"/>
                    </a:solidFill>
                  </a:tcPr>
                </a:tc>
                <a:extLst>
                  <a:ext uri="{0D108BD9-81ED-4DB2-BD59-A6C34878D82A}">
                    <a16:rowId xmlns:a16="http://schemas.microsoft.com/office/drawing/2014/main" val="3421288622"/>
                  </a:ext>
                </a:extLst>
              </a:tr>
              <a:tr h="0">
                <a:tc vMerge="1">
                  <a:txBody>
                    <a:bodyPr/>
                    <a:lstStyle/>
                    <a:p>
                      <a:endParaRPr kumimoji="1" lang="ja-JP" altLang="en-US" sz="1050"/>
                    </a:p>
                  </a:txBody>
                  <a:tcPr>
                    <a:lnB w="12700"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sz="1050"/>
                    </a:p>
                  </a:txBody>
                  <a:tcPr>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800" b="1">
                          <a:solidFill>
                            <a:schemeClr val="bg1"/>
                          </a:solidFill>
                          <a:latin typeface="+mj-ea"/>
                          <a:ea typeface="+mj-ea"/>
                        </a:rPr>
                        <a:t>リスク源</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800" b="1">
                          <a:solidFill>
                            <a:schemeClr val="bg1"/>
                          </a:solidFill>
                          <a:latin typeface="+mj-ea"/>
                          <a:ea typeface="+mj-ea"/>
                        </a:rPr>
                        <a:t>影響領域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800" b="1">
                          <a:solidFill>
                            <a:schemeClr val="bg1"/>
                          </a:solidFill>
                          <a:latin typeface="+mj-ea"/>
                          <a:ea typeface="+mj-ea"/>
                        </a:rPr>
                        <a:t>事象</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800" b="1">
                          <a:solidFill>
                            <a:schemeClr val="bg1"/>
                          </a:solidFill>
                          <a:latin typeface="+mj-ea"/>
                          <a:ea typeface="+mj-ea"/>
                        </a:rPr>
                        <a:t>原因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800" b="1">
                          <a:solidFill>
                            <a:schemeClr val="bg1"/>
                          </a:solidFill>
                          <a:latin typeface="+mj-ea"/>
                          <a:ea typeface="+mj-ea"/>
                        </a:rPr>
                        <a:t>起こり得る結果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10304354"/>
                  </a:ext>
                </a:extLst>
              </a:tr>
              <a:tr h="487680">
                <a:tc>
                  <a:txBody>
                    <a:bodyPr/>
                    <a:lstStyle/>
                    <a:p>
                      <a:pPr algn="ctr"/>
                      <a:r>
                        <a:rPr kumimoji="1" lang="en-US" altLang="ja-JP" sz="800"/>
                        <a:t>1</a:t>
                      </a:r>
                      <a:endParaRPr kumimoji="1" lang="ja-JP" altLang="en-US" sz="8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800"/>
                        <a:t>9</a:t>
                      </a:r>
                      <a:endParaRPr kumimoji="1" lang="ja-JP" altLang="en-US" sz="8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ja-JP" altLang="en-US" sz="800" b="0" i="0" u="none" strike="noStrike">
                          <a:solidFill>
                            <a:srgbClr val="000000"/>
                          </a:solidFill>
                          <a:effectLst/>
                          <a:latin typeface="+mn-ea"/>
                          <a:ea typeface="+mn-ea"/>
                        </a:rPr>
                        <a:t>モバイル機器の利用ルールが十分に整備されていない</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ja-JP" altLang="en-US" sz="800" b="0" i="0" u="none" strike="noStrike">
                          <a:solidFill>
                            <a:srgbClr val="000000"/>
                          </a:solidFill>
                          <a:effectLst/>
                          <a:latin typeface="+mn-ea"/>
                          <a:ea typeface="+mn-ea"/>
                        </a:rPr>
                        <a:t>外部</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ja-JP" altLang="en-US" sz="800" b="0" i="0" u="none" strike="noStrike">
                          <a:solidFill>
                            <a:srgbClr val="000000"/>
                          </a:solidFill>
                          <a:effectLst/>
                          <a:latin typeface="+mn-ea"/>
                          <a:ea typeface="+mn-ea"/>
                        </a:rPr>
                        <a:t>持ち出し中に重要な情報を紛失・盗難</a:t>
                      </a:r>
                      <a:br>
                        <a:rPr lang="ja-JP" altLang="en-US" sz="800" b="0" i="0" u="none" strike="noStrike">
                          <a:solidFill>
                            <a:srgbClr val="000000"/>
                          </a:solidFill>
                          <a:effectLst/>
                          <a:latin typeface="+mn-ea"/>
                          <a:ea typeface="+mn-ea"/>
                        </a:rPr>
                      </a:br>
                      <a:r>
                        <a:rPr lang="en-US" altLang="ja-JP" sz="800" b="0" i="0" u="none" strike="noStrike">
                          <a:solidFill>
                            <a:srgbClr val="000000"/>
                          </a:solidFill>
                          <a:effectLst/>
                          <a:latin typeface="+mn-ea"/>
                          <a:ea typeface="+mn-ea"/>
                        </a:rPr>
                        <a:t>(</a:t>
                      </a:r>
                      <a:r>
                        <a:rPr lang="ja-JP" altLang="en-US" sz="800" b="0" i="0" u="none" strike="noStrike">
                          <a:solidFill>
                            <a:srgbClr val="000000"/>
                          </a:solidFill>
                          <a:effectLst/>
                          <a:latin typeface="+mn-ea"/>
                          <a:ea typeface="+mn-ea"/>
                        </a:rPr>
                        <a:t>機密性の喪失</a:t>
                      </a:r>
                      <a:r>
                        <a:rPr lang="en-US" altLang="ja-JP" sz="800" b="0" i="0" u="none" strike="noStrike">
                          <a:solidFill>
                            <a:srgbClr val="000000"/>
                          </a:solidFill>
                          <a:effectLst/>
                          <a:latin typeface="+mn-ea"/>
                          <a:ea typeface="+mn-ea"/>
                        </a:rPr>
                        <a:t>)</a:t>
                      </a:r>
                      <a:endParaRPr lang="ja-JP" altLang="en-US" sz="8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altLang="ja-JP" sz="800" b="0" i="0" u="none" strike="noStrike">
                          <a:solidFill>
                            <a:srgbClr val="000000"/>
                          </a:solidFill>
                          <a:effectLst/>
                          <a:latin typeface="+mn-ea"/>
                          <a:ea typeface="+mn-ea"/>
                        </a:rPr>
                        <a:t>【</a:t>
                      </a:r>
                      <a:r>
                        <a:rPr lang="ja-JP" altLang="en-US" sz="800" b="0" i="0" u="none" strike="noStrike">
                          <a:solidFill>
                            <a:srgbClr val="000000"/>
                          </a:solidFill>
                          <a:effectLst/>
                          <a:latin typeface="+mn-ea"/>
                          <a:ea typeface="+mn-ea"/>
                        </a:rPr>
                        <a:t>事象</a:t>
                      </a:r>
                      <a:r>
                        <a:rPr lang="en-US" altLang="ja-JP" sz="800" b="0" i="0" u="none" strike="noStrike">
                          <a:solidFill>
                            <a:srgbClr val="000000"/>
                          </a:solidFill>
                          <a:effectLst/>
                          <a:latin typeface="+mn-ea"/>
                          <a:ea typeface="+mn-ea"/>
                        </a:rPr>
                        <a:t>】</a:t>
                      </a:r>
                      <a:r>
                        <a:rPr lang="ja-JP" altLang="en-US" sz="800" b="0" i="0" u="none" strike="noStrike">
                          <a:solidFill>
                            <a:srgbClr val="000000"/>
                          </a:solidFill>
                          <a:effectLst/>
                          <a:latin typeface="+mn-ea"/>
                          <a:ea typeface="+mn-ea"/>
                        </a:rPr>
                        <a:t>に対し</a:t>
                      </a:r>
                      <a:r>
                        <a:rPr lang="en-US" altLang="ja-JP" sz="800" b="0" i="0" u="none" strike="noStrike">
                          <a:solidFill>
                            <a:srgbClr val="000000"/>
                          </a:solidFill>
                          <a:effectLst/>
                          <a:latin typeface="+mn-ea"/>
                          <a:ea typeface="+mn-ea"/>
                        </a:rPr>
                        <a:t>【</a:t>
                      </a:r>
                      <a:r>
                        <a:rPr lang="ja-JP" altLang="en-US" sz="800" b="0" i="0" u="none" strike="noStrike">
                          <a:solidFill>
                            <a:srgbClr val="000000"/>
                          </a:solidFill>
                          <a:effectLst/>
                          <a:latin typeface="+mn-ea"/>
                          <a:ea typeface="+mn-ea"/>
                        </a:rPr>
                        <a:t>リスク源</a:t>
                      </a:r>
                      <a:r>
                        <a:rPr lang="en-US" altLang="ja-JP" sz="800" b="0" i="0" u="none" strike="noStrike">
                          <a:solidFill>
                            <a:srgbClr val="000000"/>
                          </a:solidFill>
                          <a:effectLst/>
                          <a:latin typeface="+mn-ea"/>
                          <a:ea typeface="+mn-ea"/>
                        </a:rPr>
                        <a:t>】</a:t>
                      </a:r>
                      <a:r>
                        <a:rPr lang="ja-JP" altLang="en-US" sz="800" b="0" i="0" u="none" strike="noStrike">
                          <a:solidFill>
                            <a:srgbClr val="000000"/>
                          </a:solidFill>
                          <a:effectLst/>
                          <a:latin typeface="+mn-ea"/>
                          <a:ea typeface="+mn-ea"/>
                        </a:rPr>
                        <a:t>である</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ja-JP" altLang="en-US" sz="800" b="0" i="0" u="none" strike="noStrike">
                          <a:solidFill>
                            <a:srgbClr val="000000"/>
                          </a:solidFill>
                          <a:effectLst/>
                          <a:latin typeface="+mn-ea"/>
                          <a:ea typeface="+mn-ea"/>
                        </a:rPr>
                        <a:t>機密情報などが漏えいし、顧客に影響、信用喪失</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53381728"/>
                  </a:ext>
                </a:extLst>
              </a:tr>
              <a:tr h="487680">
                <a:tc>
                  <a:txBody>
                    <a:bodyPr/>
                    <a:lstStyle/>
                    <a:p>
                      <a:pPr algn="ctr"/>
                      <a:r>
                        <a:rPr kumimoji="1" lang="en-US" altLang="ja-JP" sz="800"/>
                        <a:t>2</a:t>
                      </a:r>
                      <a:endParaRPr kumimoji="1" lang="ja-JP" altLang="en-US" sz="8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800"/>
                        <a:t>40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ja-JP" altLang="en-US" sz="800" b="0" i="0" u="none" strike="noStrike">
                          <a:solidFill>
                            <a:srgbClr val="000000"/>
                          </a:solidFill>
                          <a:effectLst/>
                          <a:latin typeface="+mn-ea"/>
                          <a:ea typeface="+mn-ea"/>
                        </a:rPr>
                        <a:t>教育が不十分なため従業者の意識が低い</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ja-JP" altLang="en-US" sz="800" b="0" i="0" u="none" strike="noStrike">
                          <a:solidFill>
                            <a:srgbClr val="000000"/>
                          </a:solidFill>
                          <a:effectLst/>
                          <a:latin typeface="+mn-ea"/>
                          <a:ea typeface="+mn-ea"/>
                        </a:rPr>
                        <a:t>全社</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ja-JP" altLang="en-US" sz="800" b="0" i="0" u="none" strike="noStrike">
                          <a:solidFill>
                            <a:srgbClr val="000000"/>
                          </a:solidFill>
                          <a:effectLst/>
                          <a:latin typeface="+mn-ea"/>
                          <a:ea typeface="+mn-ea"/>
                        </a:rPr>
                        <a:t>誤送信</a:t>
                      </a:r>
                      <a:br>
                        <a:rPr lang="ja-JP" altLang="en-US" sz="800" b="0" i="0" u="none" strike="noStrike">
                          <a:solidFill>
                            <a:srgbClr val="000000"/>
                          </a:solidFill>
                          <a:effectLst/>
                          <a:latin typeface="+mn-ea"/>
                          <a:ea typeface="+mn-ea"/>
                        </a:rPr>
                      </a:br>
                      <a:r>
                        <a:rPr lang="en-US" altLang="ja-JP" sz="800" b="0" i="0" u="none" strike="noStrike">
                          <a:solidFill>
                            <a:srgbClr val="000000"/>
                          </a:solidFill>
                          <a:effectLst/>
                          <a:latin typeface="+mn-ea"/>
                          <a:ea typeface="+mn-ea"/>
                        </a:rPr>
                        <a:t>(</a:t>
                      </a:r>
                      <a:r>
                        <a:rPr lang="ja-JP" altLang="en-US" sz="800" b="0" i="0" u="none" strike="noStrike">
                          <a:solidFill>
                            <a:srgbClr val="000000"/>
                          </a:solidFill>
                          <a:effectLst/>
                          <a:latin typeface="+mn-ea"/>
                          <a:ea typeface="+mn-ea"/>
                        </a:rPr>
                        <a:t>機密性の喪失</a:t>
                      </a:r>
                      <a:r>
                        <a:rPr lang="en-US" altLang="ja-JP" sz="800" b="0" i="0" u="none" strike="noStrike">
                          <a:solidFill>
                            <a:srgbClr val="000000"/>
                          </a:solidFill>
                          <a:effectLst/>
                          <a:latin typeface="+mn-ea"/>
                          <a:ea typeface="+mn-ea"/>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altLang="ja-JP" sz="800" b="0" i="0" u="none" strike="noStrike">
                          <a:solidFill>
                            <a:srgbClr val="000000"/>
                          </a:solidFill>
                          <a:effectLst/>
                          <a:latin typeface="+mn-ea"/>
                          <a:ea typeface="+mn-ea"/>
                        </a:rPr>
                        <a:t>【</a:t>
                      </a:r>
                      <a:r>
                        <a:rPr lang="ja-JP" altLang="en-US" sz="800" b="0" i="0" u="none" strike="noStrike">
                          <a:solidFill>
                            <a:srgbClr val="000000"/>
                          </a:solidFill>
                          <a:effectLst/>
                          <a:latin typeface="+mn-ea"/>
                          <a:ea typeface="+mn-ea"/>
                        </a:rPr>
                        <a:t>リスク源</a:t>
                      </a:r>
                      <a:r>
                        <a:rPr lang="en-US" altLang="ja-JP" sz="800" b="0" i="0" u="none" strike="noStrike">
                          <a:solidFill>
                            <a:srgbClr val="000000"/>
                          </a:solidFill>
                          <a:effectLst/>
                          <a:latin typeface="+mn-ea"/>
                          <a:ea typeface="+mn-ea"/>
                        </a:rPr>
                        <a:t>】</a:t>
                      </a:r>
                      <a:r>
                        <a:rPr lang="ja-JP" altLang="en-US" sz="800" b="0" i="0" u="none" strike="noStrike">
                          <a:solidFill>
                            <a:srgbClr val="000000"/>
                          </a:solidFill>
                          <a:effectLst/>
                          <a:latin typeface="+mn-ea"/>
                          <a:ea typeface="+mn-ea"/>
                        </a:rPr>
                        <a:t>ため</a:t>
                      </a:r>
                      <a:r>
                        <a:rPr lang="en-US" altLang="ja-JP" sz="800" b="0" i="0" u="none" strike="noStrike">
                          <a:solidFill>
                            <a:srgbClr val="000000"/>
                          </a:solidFill>
                          <a:effectLst/>
                          <a:latin typeface="+mn-ea"/>
                          <a:ea typeface="+mn-ea"/>
                        </a:rPr>
                        <a:t>【</a:t>
                      </a:r>
                      <a:r>
                        <a:rPr lang="ja-JP" altLang="en-US" sz="800" b="0" i="0" u="none" strike="noStrike">
                          <a:solidFill>
                            <a:srgbClr val="000000"/>
                          </a:solidFill>
                          <a:effectLst/>
                          <a:latin typeface="+mn-ea"/>
                          <a:ea typeface="+mn-ea"/>
                        </a:rPr>
                        <a:t>事象</a:t>
                      </a:r>
                      <a:r>
                        <a:rPr lang="en-US" altLang="ja-JP" sz="800" b="0" i="0" u="none" strike="noStrike">
                          <a:solidFill>
                            <a:srgbClr val="000000"/>
                          </a:solidFill>
                          <a:effectLst/>
                          <a:latin typeface="+mn-ea"/>
                          <a:ea typeface="+mn-ea"/>
                        </a:rPr>
                        <a:t>】</a:t>
                      </a:r>
                      <a:r>
                        <a:rPr lang="ja-JP" altLang="en-US" sz="800" b="0" i="0" u="none" strike="noStrike">
                          <a:solidFill>
                            <a:srgbClr val="000000"/>
                          </a:solidFill>
                          <a:effectLst/>
                          <a:latin typeface="+mn-ea"/>
                          <a:ea typeface="+mn-ea"/>
                        </a:rPr>
                        <a:t>が発生</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ja-JP" altLang="en-US" sz="800" b="0" i="0" u="none" strike="noStrike">
                          <a:solidFill>
                            <a:srgbClr val="000000"/>
                          </a:solidFill>
                          <a:effectLst/>
                          <a:latin typeface="+mn-ea"/>
                          <a:ea typeface="+mn-ea"/>
                        </a:rPr>
                        <a:t>機密情報などが漏えいし、顧客に影響、信用喪失</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8805612"/>
                  </a:ext>
                </a:extLst>
              </a:tr>
              <a:tr h="487680">
                <a:tc>
                  <a:txBody>
                    <a:bodyPr/>
                    <a:lstStyle/>
                    <a:p>
                      <a:pPr algn="ctr"/>
                      <a:r>
                        <a:rPr kumimoji="1" lang="en-US" altLang="ja-JP" sz="800"/>
                        <a:t>3</a:t>
                      </a:r>
                      <a:endParaRPr kumimoji="1" lang="ja-JP" altLang="en-US" sz="8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800"/>
                        <a:t>10</a:t>
                      </a:r>
                      <a:r>
                        <a:rPr kumimoji="1" lang="ja-JP" altLang="en-US" sz="800"/>
                        <a:t>、</a:t>
                      </a:r>
                      <a:r>
                        <a:rPr kumimoji="1" lang="en-US" altLang="ja-JP" sz="800"/>
                        <a:t>11</a:t>
                      </a:r>
                      <a:r>
                        <a:rPr kumimoji="1" lang="ja-JP" altLang="en-US" sz="800"/>
                        <a:t>、</a:t>
                      </a:r>
                      <a:r>
                        <a:rPr kumimoji="1" lang="en-US" altLang="ja-JP" sz="800"/>
                        <a:t>13</a:t>
                      </a:r>
                      <a:r>
                        <a:rPr kumimoji="1" lang="ja-JP" altLang="en-US" sz="800"/>
                        <a:t>、</a:t>
                      </a:r>
                      <a:r>
                        <a:rPr kumimoji="1" lang="en-US" altLang="ja-JP" sz="800"/>
                        <a:t>26</a:t>
                      </a:r>
                      <a:r>
                        <a:rPr kumimoji="1" lang="ja-JP" altLang="en-US" sz="800"/>
                        <a:t>、</a:t>
                      </a:r>
                      <a:r>
                        <a:rPr kumimoji="1" lang="en-US" altLang="ja-JP" sz="800"/>
                        <a:t>55</a:t>
                      </a:r>
                      <a:endParaRPr kumimoji="1" lang="ja-JP" altLang="en-US" sz="8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ja-JP" altLang="en-US" sz="800" b="0" i="0" u="none" strike="noStrike">
                          <a:solidFill>
                            <a:srgbClr val="000000"/>
                          </a:solidFill>
                          <a:effectLst/>
                          <a:latin typeface="+mn-ea"/>
                          <a:ea typeface="+mn-ea"/>
                        </a:rPr>
                        <a:t>電子の情報分類／取扱いが明確でない</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ja-JP" altLang="en-US" sz="800" b="0" i="0" u="none" strike="noStrike">
                          <a:solidFill>
                            <a:srgbClr val="000000"/>
                          </a:solidFill>
                          <a:effectLst/>
                          <a:latin typeface="+mn-ea"/>
                          <a:ea typeface="+mn-ea"/>
                        </a:rPr>
                        <a:t>外部</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ja-JP" altLang="en-US" sz="800" b="0" i="0" u="none" strike="noStrike">
                          <a:solidFill>
                            <a:srgbClr val="000000"/>
                          </a:solidFill>
                          <a:effectLst/>
                          <a:latin typeface="+mn-ea"/>
                          <a:ea typeface="+mn-ea"/>
                        </a:rPr>
                        <a:t>情報の紛失・盗難</a:t>
                      </a:r>
                      <a:br>
                        <a:rPr lang="ja-JP" altLang="en-US" sz="800" b="0" i="0" u="none" strike="noStrike">
                          <a:solidFill>
                            <a:srgbClr val="000000"/>
                          </a:solidFill>
                          <a:effectLst/>
                          <a:latin typeface="+mn-ea"/>
                          <a:ea typeface="+mn-ea"/>
                        </a:rPr>
                      </a:br>
                      <a:r>
                        <a:rPr lang="en-US" altLang="ja-JP" sz="800" b="0" i="0" u="none" strike="noStrike">
                          <a:solidFill>
                            <a:srgbClr val="000000"/>
                          </a:solidFill>
                          <a:effectLst/>
                          <a:latin typeface="+mn-ea"/>
                          <a:ea typeface="+mn-ea"/>
                        </a:rPr>
                        <a:t>(</a:t>
                      </a:r>
                      <a:r>
                        <a:rPr lang="ja-JP" altLang="en-US" sz="800" b="0" i="0" u="none" strike="noStrike">
                          <a:solidFill>
                            <a:srgbClr val="000000"/>
                          </a:solidFill>
                          <a:effectLst/>
                          <a:latin typeface="+mn-ea"/>
                          <a:ea typeface="+mn-ea"/>
                        </a:rPr>
                        <a:t>機密性の喪失</a:t>
                      </a:r>
                      <a:r>
                        <a:rPr lang="en-US" altLang="ja-JP" sz="800" b="0" i="0" u="none" strike="noStrike">
                          <a:solidFill>
                            <a:srgbClr val="000000"/>
                          </a:solidFill>
                          <a:effectLst/>
                          <a:latin typeface="+mn-ea"/>
                          <a:ea typeface="+mn-ea"/>
                        </a:rPr>
                        <a:t>)</a:t>
                      </a:r>
                      <a:endParaRPr lang="ja-JP" altLang="en-US" sz="8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altLang="ja-JP" sz="800" b="0" i="0" u="none" strike="noStrike">
                          <a:solidFill>
                            <a:srgbClr val="000000"/>
                          </a:solidFill>
                          <a:effectLst/>
                          <a:latin typeface="+mn-ea"/>
                          <a:ea typeface="+mn-ea"/>
                        </a:rPr>
                        <a:t>【</a:t>
                      </a:r>
                      <a:r>
                        <a:rPr lang="ja-JP" altLang="en-US" sz="800" b="0" i="0" u="none" strike="noStrike">
                          <a:solidFill>
                            <a:srgbClr val="000000"/>
                          </a:solidFill>
                          <a:effectLst/>
                          <a:latin typeface="+mn-ea"/>
                          <a:ea typeface="+mn-ea"/>
                        </a:rPr>
                        <a:t>リスク源</a:t>
                      </a:r>
                      <a:r>
                        <a:rPr lang="en-US" altLang="ja-JP" sz="800" b="0" i="0" u="none" strike="noStrike">
                          <a:solidFill>
                            <a:srgbClr val="000000"/>
                          </a:solidFill>
                          <a:effectLst/>
                          <a:latin typeface="+mn-ea"/>
                          <a:ea typeface="+mn-ea"/>
                        </a:rPr>
                        <a:t>】</a:t>
                      </a:r>
                      <a:r>
                        <a:rPr lang="ja-JP" altLang="en-US" sz="800" b="0" i="0" u="none" strike="noStrike">
                          <a:solidFill>
                            <a:srgbClr val="000000"/>
                          </a:solidFill>
                          <a:effectLst/>
                          <a:latin typeface="+mn-ea"/>
                          <a:ea typeface="+mn-ea"/>
                        </a:rPr>
                        <a:t>ため</a:t>
                      </a:r>
                      <a:r>
                        <a:rPr lang="en-US" altLang="ja-JP" sz="800" b="0" i="0" u="none" strike="noStrike">
                          <a:solidFill>
                            <a:srgbClr val="000000"/>
                          </a:solidFill>
                          <a:effectLst/>
                          <a:latin typeface="+mn-ea"/>
                          <a:ea typeface="+mn-ea"/>
                        </a:rPr>
                        <a:t>【</a:t>
                      </a:r>
                      <a:r>
                        <a:rPr lang="ja-JP" altLang="en-US" sz="800" b="0" i="0" u="none" strike="noStrike">
                          <a:solidFill>
                            <a:srgbClr val="000000"/>
                          </a:solidFill>
                          <a:effectLst/>
                          <a:latin typeface="+mn-ea"/>
                          <a:ea typeface="+mn-ea"/>
                        </a:rPr>
                        <a:t>事象</a:t>
                      </a:r>
                      <a:r>
                        <a:rPr lang="en-US" altLang="ja-JP" sz="800" b="0" i="0" u="none" strike="noStrike">
                          <a:solidFill>
                            <a:srgbClr val="000000"/>
                          </a:solidFill>
                          <a:effectLst/>
                          <a:latin typeface="+mn-ea"/>
                          <a:ea typeface="+mn-ea"/>
                        </a:rPr>
                        <a:t>】</a:t>
                      </a:r>
                      <a:r>
                        <a:rPr lang="ja-JP" altLang="en-US" sz="800" b="0" i="0" u="none" strike="noStrike">
                          <a:solidFill>
                            <a:srgbClr val="000000"/>
                          </a:solidFill>
                          <a:effectLst/>
                          <a:latin typeface="+mn-ea"/>
                          <a:ea typeface="+mn-ea"/>
                        </a:rPr>
                        <a:t>が発生</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ja-JP" altLang="en-US" sz="800" b="0" i="0" u="none" strike="noStrike">
                          <a:solidFill>
                            <a:srgbClr val="000000"/>
                          </a:solidFill>
                          <a:effectLst/>
                          <a:latin typeface="+mn-ea"/>
                          <a:ea typeface="+mn-ea"/>
                        </a:rPr>
                        <a:t>機密情報などが漏えいし、顧客に影響、信用喪失</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69208975"/>
                  </a:ext>
                </a:extLst>
              </a:tr>
            </a:tbl>
          </a:graphicData>
        </a:graphic>
      </p:graphicFrame>
      <p:sp>
        <p:nvSpPr>
          <p:cNvPr id="14" name="テキスト ボックス 13">
            <a:extLst>
              <a:ext uri="{FF2B5EF4-FFF2-40B4-BE49-F238E27FC236}">
                <a16:creationId xmlns:a16="http://schemas.microsoft.com/office/drawing/2014/main" id="{C9B5B15C-E22E-5BC6-4FBC-4AD9EC7E99FB}"/>
              </a:ext>
            </a:extLst>
          </p:cNvPr>
          <p:cNvSpPr txBox="1"/>
          <p:nvPr/>
        </p:nvSpPr>
        <p:spPr>
          <a:xfrm>
            <a:off x="619048" y="6214472"/>
            <a:ext cx="5612400" cy="253916"/>
          </a:xfrm>
          <a:prstGeom prst="rect">
            <a:avLst/>
          </a:prstGeom>
          <a:noFill/>
          <a:ln>
            <a:no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リスクアセスメント結果報告書には、以下の内容を記載します。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5" name="テキスト ボックス 14">
            <a:extLst>
              <a:ext uri="{FF2B5EF4-FFF2-40B4-BE49-F238E27FC236}">
                <a16:creationId xmlns:a16="http://schemas.microsoft.com/office/drawing/2014/main" id="{1712B885-CC15-408A-B8DC-F962280E8E76}"/>
              </a:ext>
            </a:extLst>
          </p:cNvPr>
          <p:cNvSpPr txBox="1"/>
          <p:nvPr/>
        </p:nvSpPr>
        <p:spPr>
          <a:xfrm>
            <a:off x="622800" y="6642679"/>
            <a:ext cx="2463618" cy="2516073"/>
          </a:xfrm>
          <a:prstGeom prst="rect">
            <a:avLst/>
          </a:prstGeom>
          <a:noFill/>
        </p:spPr>
        <p:txBody>
          <a:bodyPr wrap="square">
            <a:spAutoFit/>
          </a:bodyPr>
          <a:lstStyle/>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資産目録の</a:t>
            </a:r>
            <a:r>
              <a:rPr kumimoji="1" lang="en-US" altLang="ja-JP"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No</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作成した資産目録に対応する項番を記載します。</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リスクによっては資産目録の</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No</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は複数になることもあります。</a:t>
            </a:r>
            <a:endPar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リスク源</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想定される脅威を</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記載します</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（例）モバイル機器の利用ルールが十分に整備されていない　など</a:t>
            </a:r>
            <a:endPar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影響領域</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脅威が発生した場合の影響範囲を</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記載します</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（例）外部、全社　など</a:t>
            </a:r>
            <a:endPar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
        <p:nvSpPr>
          <p:cNvPr id="17" name="テキスト ボックス 16">
            <a:extLst>
              <a:ext uri="{FF2B5EF4-FFF2-40B4-BE49-F238E27FC236}">
                <a16:creationId xmlns:a16="http://schemas.microsoft.com/office/drawing/2014/main" id="{F6D0865A-82D6-3AB3-4BE5-34486BAE8E9A}"/>
              </a:ext>
            </a:extLst>
          </p:cNvPr>
          <p:cNvSpPr txBox="1"/>
          <p:nvPr/>
        </p:nvSpPr>
        <p:spPr>
          <a:xfrm>
            <a:off x="3176610" y="6643915"/>
            <a:ext cx="3058590" cy="2516073"/>
          </a:xfrm>
          <a:prstGeom prst="rect">
            <a:avLst/>
          </a:prstGeom>
          <a:noFill/>
        </p:spPr>
        <p:txBody>
          <a:bodyPr wrap="square">
            <a:spAutoFit/>
          </a:bodyPr>
          <a:lstStyle/>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事象</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発生する可能性のある事象を記載します。</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（例）持ち出し中に重要な情報を紛失・盗難　</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機密性の喪失</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など</a:t>
            </a:r>
            <a:endPar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原因</a:t>
            </a:r>
            <a:br>
              <a:rPr kumimoji="1" lang="en-US" altLang="ja-JP"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事象が発生する原因を記載します。</a:t>
            </a:r>
            <a:b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（例）</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事象</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に対し</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リスク源</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である、</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リスク源</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ため</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事象</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が発生　など</a:t>
            </a:r>
            <a:endPar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起こり得る結果</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事象が発生した場合に起きる結果を記載します。</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（例）機密情報などが漏えいし顧客に影響、信用喪失　など</a:t>
            </a:r>
          </a:p>
        </p:txBody>
      </p:sp>
      <p:sp>
        <p:nvSpPr>
          <p:cNvPr id="19" name="テキスト ボックス 18">
            <a:extLst>
              <a:ext uri="{FF2B5EF4-FFF2-40B4-BE49-F238E27FC236}">
                <a16:creationId xmlns:a16="http://schemas.microsoft.com/office/drawing/2014/main" id="{56BFD47F-FB48-1385-D9A9-BD72A376D7E2}"/>
              </a:ext>
            </a:extLst>
          </p:cNvPr>
          <p:cNvSpPr txBox="1"/>
          <p:nvPr/>
        </p:nvSpPr>
        <p:spPr>
          <a:xfrm>
            <a:off x="619048" y="2304000"/>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資産目録（情報資産管理台帳）の作成方法は「</a:t>
            </a:r>
            <a:r>
              <a:rPr kumimoji="0" lang="en-US" altLang="ja-JP"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11-2. </a:t>
            </a:r>
            <a:r>
              <a:rPr kumimoji="0" lang="ja-JP" altLang="en-US"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リスクマネジメント：リスクアセスメント</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」で説明しました。作成した資産目録（情報資産管理台帳）から、リスクアセスメントの結果をまとめた「リスクアセスメント結果報告書」について説明します。</a:t>
            </a:r>
            <a:endParaRPr kumimoji="0" lang="en-US" altLang="ja-JP" sz="8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
        <p:nvSpPr>
          <p:cNvPr id="20" name="テキスト プレースホルダー 2">
            <a:extLst>
              <a:ext uri="{FF2B5EF4-FFF2-40B4-BE49-F238E27FC236}">
                <a16:creationId xmlns:a16="http://schemas.microsoft.com/office/drawing/2014/main" id="{275F8F84-F85B-2614-56B0-98A6A0EF4A3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
        <p:nvSpPr>
          <p:cNvPr id="3" name="テキスト プレースホルダー 3">
            <a:extLst>
              <a:ext uri="{FF2B5EF4-FFF2-40B4-BE49-F238E27FC236}">
                <a16:creationId xmlns:a16="http://schemas.microsoft.com/office/drawing/2014/main" id="{A6C00E7D-F022-CCF4-B8BF-2217915E9B9C}"/>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6.1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リスク及び機会に対処する活動（</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2/9</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Tree>
    <p:extLst>
      <p:ext uri="{BB962C8B-B14F-4D97-AF65-F5344CB8AC3E}">
        <p14:creationId xmlns:p14="http://schemas.microsoft.com/office/powerpoint/2010/main" val="86519266"/>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テキスト プレースホルダー 2">
            <a:extLst>
              <a:ext uri="{FF2B5EF4-FFF2-40B4-BE49-F238E27FC236}">
                <a16:creationId xmlns:a16="http://schemas.microsoft.com/office/drawing/2014/main" id="{49C1D404-A0DF-177F-1B9D-70987FC02681}"/>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13-2-4.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6.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計画</a:t>
            </a:r>
          </a:p>
        </p:txBody>
      </p:sp>
      <p:sp>
        <p:nvSpPr>
          <p:cNvPr id="3" name="スライド番号プレースホルダー 4">
            <a:extLst>
              <a:ext uri="{FF2B5EF4-FFF2-40B4-BE49-F238E27FC236}">
                <a16:creationId xmlns:a16="http://schemas.microsoft.com/office/drawing/2014/main" id="{DFE14367-73E4-D5CB-4619-6F1BD3280810}"/>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ボックス 6">
            <a:extLst>
              <a:ext uri="{FF2B5EF4-FFF2-40B4-BE49-F238E27FC236}">
                <a16:creationId xmlns:a16="http://schemas.microsoft.com/office/drawing/2014/main" id="{9DF1ADD9-1C93-D694-122D-4B54C3CE1321}"/>
              </a:ext>
            </a:extLst>
          </p:cNvPr>
          <p:cNvSpPr txBox="1"/>
          <p:nvPr/>
        </p:nvSpPr>
        <p:spPr>
          <a:xfrm>
            <a:off x="622800" y="4153157"/>
            <a:ext cx="5612400" cy="4455066"/>
          </a:xfrm>
          <a:prstGeom prst="rect">
            <a:avLst/>
          </a:prstGeom>
          <a:noFill/>
          <a:ln>
            <a:no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具体的には、以下の内容を記載します。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重要度</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「機密性」「完全性」「可用性」いずれかの最大値で判断します。</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（例）機密性：</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1</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、完全性：</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2</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、可用性：</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3 </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重要度：</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3</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	</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機密性：</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2</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、完全性：</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1</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、可用性：</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1 </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重要度：</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2</a:t>
            </a: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被害発生可能性</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脅威の起こりやすさと脆弱性のつけ込みやすさから換算表に当てはめて算出します。</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endPar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起こりやすさ：</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2</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、つけ込みやすさ：</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1</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 被害発生可能性：</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1</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起こりやすさ：</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3</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、つけ込みやすさ：</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3</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 被害発生可能性：</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3</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リスクレベル</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重要度と被害発生可能性から算出します。</a:t>
            </a:r>
            <a:endPar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（例）重要度：</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3</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、被害発生可能性：</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1 </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リスクレベル：</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3</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重要度：</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2</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、被害発生可能性：</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3 </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リスクレベル：</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6</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優先順位</a:t>
            </a:r>
            <a:br>
              <a:rPr kumimoji="1" lang="en-US" altLang="ja-JP"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リスク受容基準をもとに、リスクレベルから優先順位づけを行います。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ボックス 8">
            <a:extLst>
              <a:ext uri="{FF2B5EF4-FFF2-40B4-BE49-F238E27FC236}">
                <a16:creationId xmlns:a16="http://schemas.microsoft.com/office/drawing/2014/main" id="{7CAC1E6B-30C4-34E5-B5F6-79BA5E1B89F2}"/>
              </a:ext>
            </a:extLst>
          </p:cNvPr>
          <p:cNvSpPr txBox="1"/>
          <p:nvPr/>
        </p:nvSpPr>
        <p:spPr>
          <a:xfrm>
            <a:off x="619048" y="2304000"/>
            <a:ext cx="5612400"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リスク分析・リスク評価における、リスクアセスメント結果報告書の作成方法（例）</a:t>
            </a:r>
            <a:endParaRPr kumimoji="0"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graphicFrame>
        <p:nvGraphicFramePr>
          <p:cNvPr id="10" name="表 17">
            <a:extLst>
              <a:ext uri="{FF2B5EF4-FFF2-40B4-BE49-F238E27FC236}">
                <a16:creationId xmlns:a16="http://schemas.microsoft.com/office/drawing/2014/main" id="{BA15E5C1-56D8-DDA7-F9E4-0786EB3D3E35}"/>
              </a:ext>
            </a:extLst>
          </p:cNvPr>
          <p:cNvGraphicFramePr>
            <a:graphicFrameLocks noGrp="1"/>
          </p:cNvGraphicFramePr>
          <p:nvPr/>
        </p:nvGraphicFramePr>
        <p:xfrm>
          <a:off x="622800" y="2557916"/>
          <a:ext cx="5612401" cy="1442841"/>
        </p:xfrm>
        <a:graphic>
          <a:graphicData uri="http://schemas.openxmlformats.org/drawingml/2006/table">
            <a:tbl>
              <a:tblPr firstRow="1" bandRow="1">
                <a:tableStyleId>{5C22544A-7EE6-4342-B048-85BDC9FD1C3A}</a:tableStyleId>
              </a:tblPr>
              <a:tblGrid>
                <a:gridCol w="880275">
                  <a:extLst>
                    <a:ext uri="{9D8B030D-6E8A-4147-A177-3AD203B41FA5}">
                      <a16:colId xmlns:a16="http://schemas.microsoft.com/office/drawing/2014/main" val="1492168940"/>
                    </a:ext>
                  </a:extLst>
                </a:gridCol>
                <a:gridCol w="759854">
                  <a:extLst>
                    <a:ext uri="{9D8B030D-6E8A-4147-A177-3AD203B41FA5}">
                      <a16:colId xmlns:a16="http://schemas.microsoft.com/office/drawing/2014/main" val="2985250766"/>
                    </a:ext>
                  </a:extLst>
                </a:gridCol>
                <a:gridCol w="875763">
                  <a:extLst>
                    <a:ext uri="{9D8B030D-6E8A-4147-A177-3AD203B41FA5}">
                      <a16:colId xmlns:a16="http://schemas.microsoft.com/office/drawing/2014/main" val="166744224"/>
                    </a:ext>
                  </a:extLst>
                </a:gridCol>
                <a:gridCol w="677658">
                  <a:extLst>
                    <a:ext uri="{9D8B030D-6E8A-4147-A177-3AD203B41FA5}">
                      <a16:colId xmlns:a16="http://schemas.microsoft.com/office/drawing/2014/main" val="4278643205"/>
                    </a:ext>
                  </a:extLst>
                </a:gridCol>
                <a:gridCol w="946218">
                  <a:extLst>
                    <a:ext uri="{9D8B030D-6E8A-4147-A177-3AD203B41FA5}">
                      <a16:colId xmlns:a16="http://schemas.microsoft.com/office/drawing/2014/main" val="38720005"/>
                    </a:ext>
                  </a:extLst>
                </a:gridCol>
                <a:gridCol w="812732">
                  <a:extLst>
                    <a:ext uri="{9D8B030D-6E8A-4147-A177-3AD203B41FA5}">
                      <a16:colId xmlns:a16="http://schemas.microsoft.com/office/drawing/2014/main" val="2030522627"/>
                    </a:ext>
                  </a:extLst>
                </a:gridCol>
                <a:gridCol w="659901">
                  <a:extLst>
                    <a:ext uri="{9D8B030D-6E8A-4147-A177-3AD203B41FA5}">
                      <a16:colId xmlns:a16="http://schemas.microsoft.com/office/drawing/2014/main" val="3688222982"/>
                    </a:ext>
                  </a:extLst>
                </a:gridCol>
              </a:tblGrid>
              <a:tr h="245600">
                <a:tc rowSpan="2">
                  <a:txBody>
                    <a:bodyPr/>
                    <a:lstStyle/>
                    <a:p>
                      <a:pPr algn="ctr"/>
                      <a:r>
                        <a:rPr kumimoji="1" lang="ja-JP" altLang="en-US" sz="900" b="1">
                          <a:solidFill>
                            <a:schemeClr val="tx1"/>
                          </a:solidFill>
                          <a:latin typeface="+mj-ea"/>
                          <a:ea typeface="+mj-ea"/>
                        </a:rPr>
                        <a:t>事象</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rowSpan="2">
                  <a:txBody>
                    <a:bodyPr/>
                    <a:lstStyle/>
                    <a:p>
                      <a:pPr algn="ctr"/>
                      <a:r>
                        <a:rPr kumimoji="1" lang="ja-JP" altLang="en-US" sz="900" b="1">
                          <a:solidFill>
                            <a:schemeClr val="tx1"/>
                          </a:solidFill>
                          <a:latin typeface="+mj-ea"/>
                          <a:ea typeface="+mj-ea"/>
                        </a:rPr>
                        <a:t>原因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rowSpan="2">
                  <a:txBody>
                    <a:bodyPr/>
                    <a:lstStyle/>
                    <a:p>
                      <a:pPr algn="ctr"/>
                      <a:r>
                        <a:rPr kumimoji="1" lang="ja-JP" altLang="en-US" sz="900" b="1">
                          <a:solidFill>
                            <a:schemeClr val="tx1"/>
                          </a:solidFill>
                          <a:latin typeface="+mj-ea"/>
                          <a:ea typeface="+mj-ea"/>
                        </a:rPr>
                        <a:t>起こり得る</a:t>
                      </a:r>
                      <a:endParaRPr kumimoji="1" lang="en-US" altLang="ja-JP" sz="900" b="1">
                        <a:solidFill>
                          <a:schemeClr val="tx1"/>
                        </a:solidFill>
                        <a:latin typeface="+mj-ea"/>
                        <a:ea typeface="+mj-ea"/>
                      </a:endParaRPr>
                    </a:p>
                    <a:p>
                      <a:pPr algn="ctr"/>
                      <a:r>
                        <a:rPr kumimoji="1" lang="ja-JP" altLang="en-US" sz="900" b="1">
                          <a:solidFill>
                            <a:schemeClr val="tx1"/>
                          </a:solidFill>
                          <a:latin typeface="+mj-ea"/>
                          <a:ea typeface="+mj-ea"/>
                        </a:rPr>
                        <a:t>結果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3">
                  <a:txBody>
                    <a:bodyPr/>
                    <a:lstStyle/>
                    <a:p>
                      <a:pPr algn="ctr"/>
                      <a:r>
                        <a:rPr kumimoji="1" lang="ja-JP" altLang="en-US" sz="900" b="1">
                          <a:solidFill>
                            <a:schemeClr val="bg1"/>
                          </a:solidFill>
                        </a:rPr>
                        <a:t>リスク分析</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hMerge="1">
                  <a:txBody>
                    <a:bodyPr/>
                    <a:lstStyle/>
                    <a:p>
                      <a:endParaRPr kumimoji="1" lang="ja-JP" altLang="en-US"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226BAB"/>
                    </a:solidFill>
                  </a:tcPr>
                </a:tc>
                <a:tc hMerge="1">
                  <a:txBody>
                    <a:bodyPr/>
                    <a:lstStyle/>
                    <a:p>
                      <a:endParaRPr kumimoji="1" lang="ja-JP" altLang="en-US" sz="1050" b="0">
                        <a:solidFill>
                          <a:schemeClr val="tx1"/>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226BAB"/>
                    </a:solidFill>
                  </a:tcPr>
                </a:tc>
                <a:tc rowSpan="2">
                  <a:txBody>
                    <a:bodyPr/>
                    <a:lstStyle/>
                    <a:p>
                      <a:pPr algn="ctr"/>
                      <a:r>
                        <a:rPr kumimoji="1" lang="ja-JP" altLang="en-US" sz="900" b="1">
                          <a:solidFill>
                            <a:schemeClr val="bg1"/>
                          </a:solidFill>
                        </a:rPr>
                        <a:t>優先順位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421288622"/>
                  </a:ext>
                </a:extLst>
              </a:tr>
              <a:tr h="199946">
                <a:tc vMerge="1">
                  <a:txBody>
                    <a:bodyPr/>
                    <a:lstStyle/>
                    <a:p>
                      <a:pPr algn="ctr"/>
                      <a:endParaRPr kumimoji="1" lang="ja-JP" altLang="en-US" sz="900" b="1">
                        <a:solidFill>
                          <a:schemeClr val="tx1"/>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vMerge="1">
                  <a:txBody>
                    <a:bodyPr/>
                    <a:lstStyle/>
                    <a:p>
                      <a:pPr algn="ctr"/>
                      <a:endParaRPr kumimoji="1" lang="ja-JP" altLang="en-US" sz="900" b="1">
                        <a:solidFill>
                          <a:schemeClr val="tx1"/>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vMerge="1">
                  <a:txBody>
                    <a:bodyPr/>
                    <a:lstStyle/>
                    <a:p>
                      <a:pPr algn="ctr"/>
                      <a:endParaRPr kumimoji="1" lang="ja-JP" altLang="en-US" sz="900" b="1">
                        <a:solidFill>
                          <a:schemeClr val="tx1"/>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kumimoji="1" lang="ja-JP" altLang="en-US" sz="800" b="1">
                          <a:solidFill>
                            <a:schemeClr val="bg1"/>
                          </a:solidFill>
                          <a:latin typeface="+mj-ea"/>
                          <a:ea typeface="+mj-ea"/>
                        </a:rPr>
                        <a:t>重要度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kumimoji="1" lang="ja-JP" altLang="en-US" sz="800" b="1">
                          <a:solidFill>
                            <a:schemeClr val="bg1"/>
                          </a:solidFill>
                          <a:latin typeface="+mj-ea"/>
                          <a:ea typeface="+mj-ea"/>
                        </a:rPr>
                        <a:t>被害発生可能性</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kumimoji="1" lang="ja-JP" altLang="en-US" sz="800" b="1">
                          <a:solidFill>
                            <a:schemeClr val="bg1"/>
                          </a:solidFill>
                          <a:latin typeface="+mj-ea"/>
                          <a:ea typeface="+mj-ea"/>
                        </a:rPr>
                        <a:t>リスクレベル</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vMerge="1">
                  <a:txBody>
                    <a:bodyPr/>
                    <a:lstStyle/>
                    <a:p>
                      <a:pPr algn="ctr"/>
                      <a:endParaRPr kumimoji="1" lang="ja-JP" altLang="en-US" sz="900" b="1">
                        <a:solidFill>
                          <a:schemeClr val="bg1"/>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110304354"/>
                  </a:ext>
                </a:extLst>
              </a:tr>
              <a:tr h="352660">
                <a:tc>
                  <a:txBody>
                    <a:bodyPr/>
                    <a:lstStyle/>
                    <a:p>
                      <a:pPr algn="ctr" fontAlgn="ctr"/>
                      <a:r>
                        <a:rPr lang="ja-JP" altLang="en-US" sz="600" b="0" i="0" u="none" strike="noStrike">
                          <a:solidFill>
                            <a:srgbClr val="000000"/>
                          </a:solidFill>
                          <a:effectLst/>
                          <a:latin typeface="+mn-ea"/>
                          <a:ea typeface="+mn-ea"/>
                        </a:rPr>
                        <a:t>持ち出し中に重要な情報を紛失・盗難</a:t>
                      </a:r>
                      <a:br>
                        <a:rPr lang="ja-JP" altLang="en-US" sz="600" b="0" i="0" u="none" strike="noStrike">
                          <a:solidFill>
                            <a:srgbClr val="000000"/>
                          </a:solidFill>
                          <a:effectLst/>
                          <a:latin typeface="+mn-ea"/>
                          <a:ea typeface="+mn-ea"/>
                        </a:rPr>
                      </a:br>
                      <a:r>
                        <a:rPr lang="en-US" altLang="ja-JP" sz="600" b="0" i="0" u="none" strike="noStrike">
                          <a:solidFill>
                            <a:srgbClr val="000000"/>
                          </a:solidFill>
                          <a:effectLst/>
                          <a:latin typeface="+mn-ea"/>
                          <a:ea typeface="+mn-ea"/>
                        </a:rPr>
                        <a:t>(</a:t>
                      </a:r>
                      <a:r>
                        <a:rPr lang="ja-JP" altLang="en-US" sz="600" b="0" i="0" u="none" strike="noStrike">
                          <a:solidFill>
                            <a:srgbClr val="000000"/>
                          </a:solidFill>
                          <a:effectLst/>
                          <a:latin typeface="+mn-ea"/>
                          <a:ea typeface="+mn-ea"/>
                        </a:rPr>
                        <a:t>機密性の喪失</a:t>
                      </a:r>
                      <a:r>
                        <a:rPr lang="en-US" altLang="ja-JP" sz="600" b="0" i="0" u="none" strike="noStrike">
                          <a:solidFill>
                            <a:srgbClr val="000000"/>
                          </a:solidFill>
                          <a:effectLst/>
                          <a:latin typeface="+mn-ea"/>
                          <a:ea typeface="+mn-ea"/>
                        </a:rPr>
                        <a:t>)</a:t>
                      </a:r>
                      <a:endParaRPr lang="ja-JP" altLang="en-US" sz="6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altLang="ja-JP" sz="600" b="0" i="0" u="none" strike="noStrike">
                          <a:solidFill>
                            <a:srgbClr val="000000"/>
                          </a:solidFill>
                          <a:effectLst/>
                          <a:latin typeface="+mn-ea"/>
                          <a:ea typeface="+mn-ea"/>
                        </a:rPr>
                        <a:t>【</a:t>
                      </a:r>
                      <a:r>
                        <a:rPr lang="ja-JP" altLang="en-US" sz="600" b="0" i="0" u="none" strike="noStrike">
                          <a:solidFill>
                            <a:srgbClr val="000000"/>
                          </a:solidFill>
                          <a:effectLst/>
                          <a:latin typeface="+mn-ea"/>
                          <a:ea typeface="+mn-ea"/>
                        </a:rPr>
                        <a:t>事象</a:t>
                      </a:r>
                      <a:r>
                        <a:rPr lang="en-US" altLang="ja-JP" sz="600" b="0" i="0" u="none" strike="noStrike">
                          <a:solidFill>
                            <a:srgbClr val="000000"/>
                          </a:solidFill>
                          <a:effectLst/>
                          <a:latin typeface="+mn-ea"/>
                          <a:ea typeface="+mn-ea"/>
                        </a:rPr>
                        <a:t>】</a:t>
                      </a:r>
                      <a:r>
                        <a:rPr lang="ja-JP" altLang="en-US" sz="600" b="0" i="0" u="none" strike="noStrike">
                          <a:solidFill>
                            <a:srgbClr val="000000"/>
                          </a:solidFill>
                          <a:effectLst/>
                          <a:latin typeface="+mn-ea"/>
                          <a:ea typeface="+mn-ea"/>
                        </a:rPr>
                        <a:t>に対し</a:t>
                      </a:r>
                      <a:endParaRPr lang="en-US" altLang="ja-JP" sz="600" b="0" i="0" u="none" strike="noStrike">
                        <a:solidFill>
                          <a:srgbClr val="000000"/>
                        </a:solidFill>
                        <a:effectLst/>
                        <a:latin typeface="+mn-ea"/>
                        <a:ea typeface="+mn-ea"/>
                      </a:endParaRPr>
                    </a:p>
                    <a:p>
                      <a:pPr algn="ctr" fontAlgn="ctr"/>
                      <a:r>
                        <a:rPr lang="en-US" altLang="ja-JP" sz="600" b="0" i="0" u="none" strike="noStrike">
                          <a:solidFill>
                            <a:srgbClr val="000000"/>
                          </a:solidFill>
                          <a:effectLst/>
                          <a:latin typeface="+mn-ea"/>
                          <a:ea typeface="+mn-ea"/>
                        </a:rPr>
                        <a:t>【</a:t>
                      </a:r>
                      <a:r>
                        <a:rPr lang="ja-JP" altLang="en-US" sz="600" b="0" i="0" u="none" strike="noStrike">
                          <a:solidFill>
                            <a:srgbClr val="000000"/>
                          </a:solidFill>
                          <a:effectLst/>
                          <a:latin typeface="+mn-ea"/>
                          <a:ea typeface="+mn-ea"/>
                        </a:rPr>
                        <a:t>リスク源</a:t>
                      </a:r>
                      <a:r>
                        <a:rPr lang="en-US" altLang="ja-JP" sz="600" b="0" i="0" u="none" strike="noStrike">
                          <a:solidFill>
                            <a:srgbClr val="000000"/>
                          </a:solidFill>
                          <a:effectLst/>
                          <a:latin typeface="+mn-ea"/>
                          <a:ea typeface="+mn-ea"/>
                        </a:rPr>
                        <a:t>】</a:t>
                      </a:r>
                      <a:r>
                        <a:rPr lang="ja-JP" altLang="en-US" sz="600" b="0" i="0" u="none" strike="noStrike">
                          <a:solidFill>
                            <a:srgbClr val="000000"/>
                          </a:solidFill>
                          <a:effectLst/>
                          <a:latin typeface="+mn-ea"/>
                          <a:ea typeface="+mn-ea"/>
                        </a:rPr>
                        <a:t>である</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ja-JP" altLang="en-US" sz="600" b="0" i="0" u="none" strike="noStrike">
                          <a:solidFill>
                            <a:srgbClr val="000000"/>
                          </a:solidFill>
                          <a:effectLst/>
                          <a:latin typeface="+mn-ea"/>
                          <a:ea typeface="+mn-ea"/>
                        </a:rPr>
                        <a:t>機密情報などが漏えいし顧客に影響、信用喪失</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1050"/>
                        <a:t>3</a:t>
                      </a:r>
                      <a:endParaRPr kumimoji="1" lang="ja-JP" altLang="en-US" sz="105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1050"/>
                        <a:t>2</a:t>
                      </a:r>
                      <a:endParaRPr kumimoji="1" lang="ja-JP" altLang="en-US" sz="105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1050"/>
                        <a:t>6</a:t>
                      </a:r>
                      <a:endParaRPr kumimoji="1" lang="ja-JP" altLang="en-US" sz="105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1100"/>
                        <a:t>2</a:t>
                      </a:r>
                      <a:endParaRPr kumimoji="1" lang="ja-JP" altLang="en-US" sz="11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53381728"/>
                  </a:ext>
                </a:extLst>
              </a:tr>
              <a:tr h="282128">
                <a:tc>
                  <a:txBody>
                    <a:bodyPr/>
                    <a:lstStyle/>
                    <a:p>
                      <a:pPr algn="ctr" fontAlgn="ctr"/>
                      <a:r>
                        <a:rPr lang="ja-JP" altLang="en-US" sz="600" b="0" i="0" u="none" strike="noStrike">
                          <a:solidFill>
                            <a:srgbClr val="000000"/>
                          </a:solidFill>
                          <a:effectLst/>
                          <a:latin typeface="+mn-ea"/>
                          <a:ea typeface="+mn-ea"/>
                        </a:rPr>
                        <a:t>誤送信</a:t>
                      </a:r>
                      <a:br>
                        <a:rPr lang="ja-JP" altLang="en-US" sz="600" b="0" i="0" u="none" strike="noStrike">
                          <a:solidFill>
                            <a:srgbClr val="000000"/>
                          </a:solidFill>
                          <a:effectLst/>
                          <a:latin typeface="+mn-ea"/>
                          <a:ea typeface="+mn-ea"/>
                        </a:rPr>
                      </a:br>
                      <a:r>
                        <a:rPr lang="en-US" altLang="ja-JP" sz="600" b="0" i="0" u="none" strike="noStrike">
                          <a:solidFill>
                            <a:srgbClr val="000000"/>
                          </a:solidFill>
                          <a:effectLst/>
                          <a:latin typeface="+mn-ea"/>
                          <a:ea typeface="+mn-ea"/>
                        </a:rPr>
                        <a:t>(</a:t>
                      </a:r>
                      <a:r>
                        <a:rPr lang="ja-JP" altLang="en-US" sz="600" b="0" i="0" u="none" strike="noStrike">
                          <a:solidFill>
                            <a:srgbClr val="000000"/>
                          </a:solidFill>
                          <a:effectLst/>
                          <a:latin typeface="+mn-ea"/>
                          <a:ea typeface="+mn-ea"/>
                        </a:rPr>
                        <a:t>機密性の喪失</a:t>
                      </a:r>
                      <a:r>
                        <a:rPr lang="en-US" altLang="ja-JP" sz="600" b="0" i="0" u="none" strike="noStrike">
                          <a:solidFill>
                            <a:srgbClr val="000000"/>
                          </a:solidFill>
                          <a:effectLst/>
                          <a:latin typeface="+mn-ea"/>
                          <a:ea typeface="+mn-ea"/>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altLang="ja-JP" sz="600" b="0" i="0" u="none" strike="noStrike">
                          <a:solidFill>
                            <a:srgbClr val="000000"/>
                          </a:solidFill>
                          <a:effectLst/>
                          <a:latin typeface="+mn-ea"/>
                          <a:ea typeface="+mn-ea"/>
                        </a:rPr>
                        <a:t>【</a:t>
                      </a:r>
                      <a:r>
                        <a:rPr lang="ja-JP" altLang="en-US" sz="600" b="0" i="0" u="none" strike="noStrike">
                          <a:solidFill>
                            <a:srgbClr val="000000"/>
                          </a:solidFill>
                          <a:effectLst/>
                          <a:latin typeface="+mn-ea"/>
                          <a:ea typeface="+mn-ea"/>
                        </a:rPr>
                        <a:t>リスク源</a:t>
                      </a:r>
                      <a:r>
                        <a:rPr lang="en-US" altLang="ja-JP" sz="600" b="0" i="0" u="none" strike="noStrike">
                          <a:solidFill>
                            <a:srgbClr val="000000"/>
                          </a:solidFill>
                          <a:effectLst/>
                          <a:latin typeface="+mn-ea"/>
                          <a:ea typeface="+mn-ea"/>
                        </a:rPr>
                        <a:t>】</a:t>
                      </a:r>
                      <a:r>
                        <a:rPr lang="ja-JP" altLang="en-US" sz="600" b="0" i="0" u="none" strike="noStrike">
                          <a:solidFill>
                            <a:srgbClr val="000000"/>
                          </a:solidFill>
                          <a:effectLst/>
                          <a:latin typeface="+mn-ea"/>
                          <a:ea typeface="+mn-ea"/>
                        </a:rPr>
                        <a:t>ため</a:t>
                      </a:r>
                      <a:endParaRPr lang="en-US" altLang="ja-JP" sz="600" b="0" i="0" u="none" strike="noStrike">
                        <a:solidFill>
                          <a:srgbClr val="000000"/>
                        </a:solidFill>
                        <a:effectLst/>
                        <a:latin typeface="+mn-ea"/>
                        <a:ea typeface="+mn-ea"/>
                      </a:endParaRPr>
                    </a:p>
                    <a:p>
                      <a:pPr algn="ctr" fontAlgn="ctr"/>
                      <a:r>
                        <a:rPr lang="en-US" altLang="ja-JP" sz="600" b="0" i="0" u="none" strike="noStrike">
                          <a:solidFill>
                            <a:srgbClr val="000000"/>
                          </a:solidFill>
                          <a:effectLst/>
                          <a:latin typeface="+mn-ea"/>
                          <a:ea typeface="+mn-ea"/>
                        </a:rPr>
                        <a:t>【</a:t>
                      </a:r>
                      <a:r>
                        <a:rPr lang="ja-JP" altLang="en-US" sz="600" b="0" i="0" u="none" strike="noStrike">
                          <a:solidFill>
                            <a:srgbClr val="000000"/>
                          </a:solidFill>
                          <a:effectLst/>
                          <a:latin typeface="+mn-ea"/>
                          <a:ea typeface="+mn-ea"/>
                        </a:rPr>
                        <a:t>事象</a:t>
                      </a:r>
                      <a:r>
                        <a:rPr lang="en-US" altLang="ja-JP" sz="600" b="0" i="0" u="none" strike="noStrike">
                          <a:solidFill>
                            <a:srgbClr val="000000"/>
                          </a:solidFill>
                          <a:effectLst/>
                          <a:latin typeface="+mn-ea"/>
                          <a:ea typeface="+mn-ea"/>
                        </a:rPr>
                        <a:t>】</a:t>
                      </a:r>
                      <a:r>
                        <a:rPr lang="ja-JP" altLang="en-US" sz="600" b="0" i="0" u="none" strike="noStrike">
                          <a:solidFill>
                            <a:srgbClr val="000000"/>
                          </a:solidFill>
                          <a:effectLst/>
                          <a:latin typeface="+mn-ea"/>
                          <a:ea typeface="+mn-ea"/>
                        </a:rPr>
                        <a:t>が発生</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ja-JP" altLang="en-US" sz="600" b="0" i="0" u="none" strike="noStrike">
                          <a:solidFill>
                            <a:srgbClr val="000000"/>
                          </a:solidFill>
                          <a:effectLst/>
                          <a:latin typeface="+mn-ea"/>
                          <a:ea typeface="+mn-ea"/>
                        </a:rPr>
                        <a:t>機密情報などが漏えいし顧客に影響、信用喪失</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1050"/>
                        <a:t>2</a:t>
                      </a:r>
                      <a:endParaRPr kumimoji="1" lang="ja-JP" altLang="en-US" sz="105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1050"/>
                        <a:t>2</a:t>
                      </a:r>
                      <a:endParaRPr kumimoji="1" lang="ja-JP" altLang="en-US" sz="105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1050"/>
                        <a:t>4</a:t>
                      </a:r>
                      <a:endParaRPr kumimoji="1" lang="ja-JP" altLang="en-US" sz="105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1100"/>
                        <a:t>3</a:t>
                      </a:r>
                      <a:endParaRPr kumimoji="1" lang="ja-JP" altLang="en-US" sz="11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8805612"/>
                  </a:ext>
                </a:extLst>
              </a:tr>
              <a:tr h="349093">
                <a:tc>
                  <a:txBody>
                    <a:bodyPr/>
                    <a:lstStyle/>
                    <a:p>
                      <a:pPr algn="ctr" fontAlgn="ctr"/>
                      <a:r>
                        <a:rPr lang="ja-JP" altLang="en-US" sz="600" b="0" i="0" u="none" strike="noStrike">
                          <a:solidFill>
                            <a:srgbClr val="000000"/>
                          </a:solidFill>
                          <a:effectLst/>
                          <a:latin typeface="+mn-ea"/>
                          <a:ea typeface="+mn-ea"/>
                        </a:rPr>
                        <a:t>情報の紛失・盗難</a:t>
                      </a:r>
                      <a:br>
                        <a:rPr lang="ja-JP" altLang="en-US" sz="600" b="0" i="0" u="none" strike="noStrike">
                          <a:solidFill>
                            <a:srgbClr val="000000"/>
                          </a:solidFill>
                          <a:effectLst/>
                          <a:latin typeface="+mn-ea"/>
                          <a:ea typeface="+mn-ea"/>
                        </a:rPr>
                      </a:br>
                      <a:r>
                        <a:rPr lang="en-US" altLang="ja-JP" sz="600" b="0" i="0" u="none" strike="noStrike">
                          <a:solidFill>
                            <a:srgbClr val="000000"/>
                          </a:solidFill>
                          <a:effectLst/>
                          <a:latin typeface="+mn-ea"/>
                          <a:ea typeface="+mn-ea"/>
                        </a:rPr>
                        <a:t>(</a:t>
                      </a:r>
                      <a:r>
                        <a:rPr lang="ja-JP" altLang="en-US" sz="600" b="0" i="0" u="none" strike="noStrike">
                          <a:solidFill>
                            <a:srgbClr val="000000"/>
                          </a:solidFill>
                          <a:effectLst/>
                          <a:latin typeface="+mn-ea"/>
                          <a:ea typeface="+mn-ea"/>
                        </a:rPr>
                        <a:t>機密性の喪失</a:t>
                      </a:r>
                      <a:r>
                        <a:rPr lang="en-US" altLang="ja-JP" sz="600" b="0" i="0" u="none" strike="noStrike">
                          <a:solidFill>
                            <a:srgbClr val="000000"/>
                          </a:solidFill>
                          <a:effectLst/>
                          <a:latin typeface="+mn-ea"/>
                          <a:ea typeface="+mn-ea"/>
                        </a:rPr>
                        <a:t>)</a:t>
                      </a:r>
                      <a:endParaRPr lang="ja-JP" altLang="en-US" sz="6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altLang="ja-JP" sz="600" b="0" i="0" u="none" strike="noStrike">
                          <a:solidFill>
                            <a:srgbClr val="000000"/>
                          </a:solidFill>
                          <a:effectLst/>
                          <a:latin typeface="+mn-ea"/>
                          <a:ea typeface="+mn-ea"/>
                        </a:rPr>
                        <a:t>【</a:t>
                      </a:r>
                      <a:r>
                        <a:rPr lang="ja-JP" altLang="en-US" sz="600" b="0" i="0" u="none" strike="noStrike">
                          <a:solidFill>
                            <a:srgbClr val="000000"/>
                          </a:solidFill>
                          <a:effectLst/>
                          <a:latin typeface="+mn-ea"/>
                          <a:ea typeface="+mn-ea"/>
                        </a:rPr>
                        <a:t>リスク源</a:t>
                      </a:r>
                      <a:r>
                        <a:rPr lang="en-US" altLang="ja-JP" sz="600" b="0" i="0" u="none" strike="noStrike">
                          <a:solidFill>
                            <a:srgbClr val="000000"/>
                          </a:solidFill>
                          <a:effectLst/>
                          <a:latin typeface="+mn-ea"/>
                          <a:ea typeface="+mn-ea"/>
                        </a:rPr>
                        <a:t>】</a:t>
                      </a:r>
                      <a:r>
                        <a:rPr lang="ja-JP" altLang="en-US" sz="600" b="0" i="0" u="none" strike="noStrike">
                          <a:solidFill>
                            <a:srgbClr val="000000"/>
                          </a:solidFill>
                          <a:effectLst/>
                          <a:latin typeface="+mn-ea"/>
                          <a:ea typeface="+mn-ea"/>
                        </a:rPr>
                        <a:t>ため</a:t>
                      </a:r>
                      <a:endParaRPr lang="en-US" altLang="ja-JP" sz="600" b="0" i="0" u="none" strike="noStrike">
                        <a:solidFill>
                          <a:srgbClr val="000000"/>
                        </a:solidFill>
                        <a:effectLst/>
                        <a:latin typeface="+mn-ea"/>
                        <a:ea typeface="+mn-ea"/>
                      </a:endParaRPr>
                    </a:p>
                    <a:p>
                      <a:pPr algn="ctr" fontAlgn="ctr"/>
                      <a:r>
                        <a:rPr lang="en-US" altLang="ja-JP" sz="600" b="0" i="0" u="none" strike="noStrike">
                          <a:solidFill>
                            <a:srgbClr val="000000"/>
                          </a:solidFill>
                          <a:effectLst/>
                          <a:latin typeface="+mn-ea"/>
                          <a:ea typeface="+mn-ea"/>
                        </a:rPr>
                        <a:t>【</a:t>
                      </a:r>
                      <a:r>
                        <a:rPr lang="ja-JP" altLang="en-US" sz="600" b="0" i="0" u="none" strike="noStrike">
                          <a:solidFill>
                            <a:srgbClr val="000000"/>
                          </a:solidFill>
                          <a:effectLst/>
                          <a:latin typeface="+mn-ea"/>
                          <a:ea typeface="+mn-ea"/>
                        </a:rPr>
                        <a:t>事象</a:t>
                      </a:r>
                      <a:r>
                        <a:rPr lang="en-US" altLang="ja-JP" sz="600" b="0" i="0" u="none" strike="noStrike">
                          <a:solidFill>
                            <a:srgbClr val="000000"/>
                          </a:solidFill>
                          <a:effectLst/>
                          <a:latin typeface="+mn-ea"/>
                          <a:ea typeface="+mn-ea"/>
                        </a:rPr>
                        <a:t>】</a:t>
                      </a:r>
                      <a:r>
                        <a:rPr lang="ja-JP" altLang="en-US" sz="600" b="0" i="0" u="none" strike="noStrike">
                          <a:solidFill>
                            <a:srgbClr val="000000"/>
                          </a:solidFill>
                          <a:effectLst/>
                          <a:latin typeface="+mn-ea"/>
                          <a:ea typeface="+mn-ea"/>
                        </a:rPr>
                        <a:t>が発生</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ja-JP" altLang="en-US" sz="600" b="0" i="0" u="none" strike="noStrike">
                          <a:solidFill>
                            <a:srgbClr val="000000"/>
                          </a:solidFill>
                          <a:effectLst/>
                          <a:latin typeface="+mn-ea"/>
                          <a:ea typeface="+mn-ea"/>
                        </a:rPr>
                        <a:t>機密情報などが漏えいし顧客に影響、信用喪失</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1050"/>
                        <a:t>3</a:t>
                      </a:r>
                      <a:endParaRPr kumimoji="1" lang="ja-JP" altLang="en-US" sz="105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1050"/>
                        <a:t>3</a:t>
                      </a:r>
                      <a:endParaRPr kumimoji="1" lang="ja-JP" altLang="en-US" sz="105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1050"/>
                        <a:t>9</a:t>
                      </a:r>
                      <a:endParaRPr kumimoji="1" lang="ja-JP" altLang="en-US" sz="105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1100"/>
                        <a:t>1</a:t>
                      </a:r>
                      <a:endParaRPr kumimoji="1" lang="ja-JP" altLang="en-US" sz="11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69208975"/>
                  </a:ext>
                </a:extLst>
              </a:tr>
            </a:tbl>
          </a:graphicData>
        </a:graphic>
      </p:graphicFrame>
      <p:graphicFrame>
        <p:nvGraphicFramePr>
          <p:cNvPr id="18" name="表 17">
            <a:extLst>
              <a:ext uri="{FF2B5EF4-FFF2-40B4-BE49-F238E27FC236}">
                <a16:creationId xmlns:a16="http://schemas.microsoft.com/office/drawing/2014/main" id="{4AD079E9-E352-C615-C8B1-7BF6F1B19883}"/>
              </a:ext>
            </a:extLst>
          </p:cNvPr>
          <p:cNvGraphicFramePr>
            <a:graphicFrameLocks noGrp="1"/>
          </p:cNvGraphicFramePr>
          <p:nvPr/>
        </p:nvGraphicFramePr>
        <p:xfrm>
          <a:off x="622800" y="5665700"/>
          <a:ext cx="5612400" cy="1127760"/>
        </p:xfrm>
        <a:graphic>
          <a:graphicData uri="http://schemas.openxmlformats.org/drawingml/2006/table">
            <a:tbl>
              <a:tblPr firstRow="1" bandRow="1">
                <a:tableStyleId>{5940675A-B579-460E-94D1-54222C63F5DA}</a:tableStyleId>
              </a:tblPr>
              <a:tblGrid>
                <a:gridCol w="1428214">
                  <a:extLst>
                    <a:ext uri="{9D8B030D-6E8A-4147-A177-3AD203B41FA5}">
                      <a16:colId xmlns:a16="http://schemas.microsoft.com/office/drawing/2014/main" val="988257446"/>
                    </a:ext>
                  </a:extLst>
                </a:gridCol>
                <a:gridCol w="816746">
                  <a:extLst>
                    <a:ext uri="{9D8B030D-6E8A-4147-A177-3AD203B41FA5}">
                      <a16:colId xmlns:a16="http://schemas.microsoft.com/office/drawing/2014/main" val="2934029773"/>
                    </a:ext>
                  </a:extLst>
                </a:gridCol>
                <a:gridCol w="1122480">
                  <a:extLst>
                    <a:ext uri="{9D8B030D-6E8A-4147-A177-3AD203B41FA5}">
                      <a16:colId xmlns:a16="http://schemas.microsoft.com/office/drawing/2014/main" val="3055755477"/>
                    </a:ext>
                  </a:extLst>
                </a:gridCol>
                <a:gridCol w="1122480">
                  <a:extLst>
                    <a:ext uri="{9D8B030D-6E8A-4147-A177-3AD203B41FA5}">
                      <a16:colId xmlns:a16="http://schemas.microsoft.com/office/drawing/2014/main" val="3230606188"/>
                    </a:ext>
                  </a:extLst>
                </a:gridCol>
                <a:gridCol w="1122480">
                  <a:extLst>
                    <a:ext uri="{9D8B030D-6E8A-4147-A177-3AD203B41FA5}">
                      <a16:colId xmlns:a16="http://schemas.microsoft.com/office/drawing/2014/main" val="1318250581"/>
                    </a:ext>
                  </a:extLst>
                </a:gridCol>
              </a:tblGrid>
              <a:tr h="0">
                <a:tc rowSpan="2" gridSpan="2">
                  <a:txBody>
                    <a:bodyPr/>
                    <a:lstStyle/>
                    <a:p>
                      <a:pPr algn="ctr"/>
                      <a:r>
                        <a:rPr lang="ja-JP" altLang="en-US" sz="800" u="none" strike="noStrike">
                          <a:effectLst/>
                        </a:rPr>
                        <a:t>被害発生可能性の</a:t>
                      </a:r>
                      <a:endParaRPr lang="en-US" altLang="ja-JP" sz="800" u="none" strike="noStrike">
                        <a:effectLst/>
                      </a:endParaRPr>
                    </a:p>
                    <a:p>
                      <a:pPr algn="ctr"/>
                      <a:r>
                        <a:rPr lang="ja-JP" altLang="en-US" sz="800" u="none" strike="noStrike">
                          <a:effectLst/>
                        </a:rPr>
                        <a:t>換算表</a:t>
                      </a:r>
                      <a:endParaRPr kumimoji="1" lang="ja-JP" altLang="en-US" sz="8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hMerge="1">
                  <a:txBody>
                    <a:bodyPr/>
                    <a:lstStyle/>
                    <a:p>
                      <a:pPr algn="ctr"/>
                      <a:endParaRPr kumimoji="1" lang="ja-JP" altLang="en-US" sz="800"/>
                    </a:p>
                  </a:txBody>
                  <a:tcPr anchor="ctr">
                    <a:lnL w="12700" cmpd="sng">
                      <a:noFill/>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gridSpan="3">
                  <a:txBody>
                    <a:bodyPr/>
                    <a:lstStyle/>
                    <a:p>
                      <a:pPr algn="ctr"/>
                      <a:r>
                        <a:rPr lang="ja-JP" altLang="en-US" sz="800" b="1">
                          <a:solidFill>
                            <a:schemeClr val="bg1"/>
                          </a:solidFill>
                          <a:latin typeface="+mn-ea"/>
                        </a:rPr>
                        <a:t>つけ込みやすさ</a:t>
                      </a:r>
                      <a:endParaRPr lang="en-US" altLang="ja-JP" sz="800" b="1">
                        <a:solidFill>
                          <a:schemeClr val="bg1"/>
                        </a:solidFill>
                        <a:latin typeface="+mn-ea"/>
                      </a:endParaRPr>
                    </a:p>
                    <a:p>
                      <a:pPr algn="ctr"/>
                      <a:r>
                        <a:rPr lang="ja-JP" altLang="en-US" sz="800" b="1">
                          <a:solidFill>
                            <a:schemeClr val="bg1"/>
                          </a:solidFill>
                          <a:latin typeface="+mn-ea"/>
                        </a:rPr>
                        <a:t>（脆弱性）</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pPr algn="ctr"/>
                      <a:endParaRPr kumimoji="1" lang="ja-JP" altLang="en-US" sz="800" b="1">
                        <a:solidFill>
                          <a:sysClr val="windowText" lastClr="000000"/>
                        </a:solidFill>
                      </a:endParaRPr>
                    </a:p>
                  </a:txBody>
                  <a:tcPr anchor="ctr">
                    <a:lnT w="12700" cap="flat" cmpd="sng" algn="ctr">
                      <a:noFill/>
                      <a:prstDash val="solid"/>
                      <a:round/>
                      <a:headEnd type="none" w="med" len="med"/>
                      <a:tailEnd type="none" w="med" len="med"/>
                    </a:lnT>
                    <a:solidFill>
                      <a:schemeClr val="bg1">
                        <a:lumMod val="85000"/>
                      </a:schemeClr>
                    </a:solidFill>
                  </a:tcPr>
                </a:tc>
                <a:tc hMerge="1">
                  <a:txBody>
                    <a:bodyPr/>
                    <a:lstStyle/>
                    <a:p>
                      <a:pPr algn="ctr"/>
                      <a:endParaRPr kumimoji="1" lang="ja-JP" altLang="en-US" sz="800" b="1">
                        <a:solidFill>
                          <a:sysClr val="windowText" lastClr="000000"/>
                        </a:solidFill>
                      </a:endParaRPr>
                    </a:p>
                  </a:txBody>
                  <a:tcPr anchor="ctr">
                    <a:lnT w="12700" cap="flat" cmpd="sng" algn="ctr">
                      <a:noFill/>
                      <a:prstDash val="solid"/>
                      <a:round/>
                      <a:headEnd type="none" w="med" len="med"/>
                      <a:tailEnd type="none" w="med" len="med"/>
                    </a:lnT>
                    <a:solidFill>
                      <a:schemeClr val="bg1">
                        <a:lumMod val="85000"/>
                      </a:schemeClr>
                    </a:solidFill>
                  </a:tcPr>
                </a:tc>
                <a:extLst>
                  <a:ext uri="{0D108BD9-81ED-4DB2-BD59-A6C34878D82A}">
                    <a16:rowId xmlns:a16="http://schemas.microsoft.com/office/drawing/2014/main" val="1425715642"/>
                  </a:ext>
                </a:extLst>
              </a:tr>
              <a:tr h="0">
                <a:tc gridSpan="2" vMerge="1">
                  <a:txBody>
                    <a:bodyPr/>
                    <a:lstStyle/>
                    <a:p>
                      <a:pPr algn="ctr"/>
                      <a:endParaRPr kumimoji="1" lang="ja-JP" altLang="en-US" sz="800"/>
                    </a:p>
                  </a:txBody>
                  <a:tcPr anchor="ctr">
                    <a:lnL w="12700" cap="flat" cmpd="sng" algn="ctr">
                      <a:noFill/>
                      <a:prstDash val="solid"/>
                      <a:round/>
                      <a:headEnd type="none" w="med" len="med"/>
                      <a:tailEnd type="none" w="med" len="med"/>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vMerge="1">
                  <a:txBody>
                    <a:bodyPr/>
                    <a:lstStyle/>
                    <a:p>
                      <a:pPr algn="ctr"/>
                      <a:endParaRPr kumimoji="1" lang="ja-JP" altLang="en-US" sz="800"/>
                    </a:p>
                  </a:txBody>
                  <a:tcPr anchor="ctr">
                    <a:lnL w="12700" cmpd="sng">
                      <a:noFill/>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en-US" altLang="ja-JP" sz="700" b="1">
                          <a:solidFill>
                            <a:sysClr val="windowText" lastClr="000000"/>
                          </a:solidFill>
                        </a:rPr>
                        <a:t>3</a:t>
                      </a:r>
                      <a:endParaRPr kumimoji="1" lang="ja-JP" altLang="en-US" sz="700" b="1">
                        <a:solidFill>
                          <a:sysClr val="windowText" lastClr="000000"/>
                        </a:solidFill>
                      </a:endParaRPr>
                    </a:p>
                  </a:txBody>
                  <a:tcPr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a:r>
                        <a:rPr kumimoji="1" lang="en-US" altLang="ja-JP" sz="700" b="1">
                          <a:solidFill>
                            <a:sysClr val="windowText" lastClr="000000"/>
                          </a:solidFill>
                        </a:rPr>
                        <a:t>2</a:t>
                      </a:r>
                      <a:endParaRPr kumimoji="1" lang="ja-JP" altLang="en-US" sz="700" b="1">
                        <a:solidFill>
                          <a:sysClr val="windowText" lastClr="000000"/>
                        </a:solidFill>
                      </a:endParaRPr>
                    </a:p>
                  </a:txBody>
                  <a:tcPr anchor="ctr">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a:r>
                        <a:rPr kumimoji="1" lang="en-US" altLang="ja-JP" sz="700" b="1">
                          <a:solidFill>
                            <a:sysClr val="windowText" lastClr="000000"/>
                          </a:solidFill>
                        </a:rPr>
                        <a:t>1</a:t>
                      </a:r>
                      <a:endParaRPr kumimoji="1" lang="ja-JP" altLang="en-US" sz="700" b="1">
                        <a:solidFill>
                          <a:sysClr val="windowText" lastClr="000000"/>
                        </a:solidFill>
                      </a:endParaRPr>
                    </a:p>
                  </a:txBody>
                  <a:tcPr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lumMod val="85000"/>
                      </a:schemeClr>
                    </a:solidFill>
                  </a:tcPr>
                </a:tc>
                <a:extLst>
                  <a:ext uri="{0D108BD9-81ED-4DB2-BD59-A6C34878D82A}">
                    <a16:rowId xmlns:a16="http://schemas.microsoft.com/office/drawing/2014/main" val="316287670"/>
                  </a:ext>
                </a:extLst>
              </a:tr>
              <a:tr h="0">
                <a:tc rowSpan="3">
                  <a:txBody>
                    <a:bodyPr/>
                    <a:lstStyle/>
                    <a:p>
                      <a:pPr algn="ctr"/>
                      <a:r>
                        <a:rPr lang="ja-JP" altLang="en-US" sz="800" b="1">
                          <a:solidFill>
                            <a:schemeClr val="bg1"/>
                          </a:solidFill>
                          <a:latin typeface="+mn-ea"/>
                        </a:rPr>
                        <a:t>起こりやすさ</a:t>
                      </a:r>
                      <a:endParaRPr lang="en-US" altLang="ja-JP" sz="800" b="1">
                        <a:solidFill>
                          <a:schemeClr val="bg1"/>
                        </a:solidFill>
                        <a:latin typeface="+mn-ea"/>
                      </a:endParaRPr>
                    </a:p>
                    <a:p>
                      <a:pPr algn="ctr"/>
                      <a:r>
                        <a:rPr lang="ja-JP" altLang="en-US" sz="800" b="1">
                          <a:solidFill>
                            <a:schemeClr val="bg1"/>
                          </a:solidFill>
                          <a:latin typeface="+mn-ea"/>
                        </a:rPr>
                        <a:t>（脅威）</a:t>
                      </a:r>
                      <a:endParaRPr lang="ja-JP" altLang="en-US" sz="100" b="1">
                        <a:solidFill>
                          <a:schemeClr val="bg1"/>
                        </a:solidFill>
                        <a:latin typeface="+mn-ea"/>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en-US" altLang="ja-JP" sz="700" b="1">
                          <a:solidFill>
                            <a:sysClr val="windowText" lastClr="000000"/>
                          </a:solidFill>
                        </a:rPr>
                        <a:t>3</a:t>
                      </a:r>
                      <a:endParaRPr kumimoji="1" lang="ja-JP" altLang="en-US" sz="700" b="1">
                        <a:solidFill>
                          <a:sysClr val="windowText" lastClr="000000"/>
                        </a:solidFill>
                      </a:endParaRPr>
                    </a:p>
                  </a:txBody>
                  <a:tcPr anchor="ctr">
                    <a:lnL w="12700" cap="flat" cmpd="sng" algn="ctr">
                      <a:no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bg1">
                        <a:lumMod val="85000"/>
                      </a:schemeClr>
                    </a:solidFill>
                  </a:tcPr>
                </a:tc>
                <a:tc>
                  <a:txBody>
                    <a:bodyPr/>
                    <a:lstStyle/>
                    <a:p>
                      <a:pPr algn="ctr"/>
                      <a:r>
                        <a:rPr kumimoji="1" lang="en-US" altLang="ja-JP" sz="700"/>
                        <a:t>3</a:t>
                      </a:r>
                      <a:endParaRPr kumimoji="1" lang="ja-JP" altLang="en-US" sz="700"/>
                    </a:p>
                  </a:txBody>
                  <a:tcPr anchor="ctr">
                    <a:solidFill>
                      <a:schemeClr val="bg1"/>
                    </a:solidFill>
                  </a:tcPr>
                </a:tc>
                <a:tc>
                  <a:txBody>
                    <a:bodyPr/>
                    <a:lstStyle/>
                    <a:p>
                      <a:pPr algn="ctr"/>
                      <a:r>
                        <a:rPr kumimoji="1" lang="en-US" altLang="ja-JP" sz="700"/>
                        <a:t>2</a:t>
                      </a:r>
                      <a:endParaRPr kumimoji="1" lang="ja-JP" altLang="en-US" sz="700"/>
                    </a:p>
                  </a:txBody>
                  <a:tcPr anchor="ctr">
                    <a:solidFill>
                      <a:schemeClr val="bg1"/>
                    </a:solidFill>
                  </a:tcPr>
                </a:tc>
                <a:tc>
                  <a:txBody>
                    <a:bodyPr/>
                    <a:lstStyle/>
                    <a:p>
                      <a:pPr algn="ctr"/>
                      <a:r>
                        <a:rPr kumimoji="1" lang="en-US" altLang="ja-JP" sz="700"/>
                        <a:t>1</a:t>
                      </a:r>
                      <a:endParaRPr kumimoji="1" lang="ja-JP" altLang="en-US" sz="700"/>
                    </a:p>
                  </a:txBody>
                  <a:tcPr anchor="ctr">
                    <a:lnR w="12700" cap="flat" cmpd="sng" algn="ctr">
                      <a:solidFill>
                        <a:schemeClr val="tx1"/>
                      </a:solidFill>
                      <a:prstDash val="solid"/>
                      <a:round/>
                      <a:headEnd type="none" w="med" len="med"/>
                      <a:tailEnd type="none" w="med" len="med"/>
                    </a:lnR>
                    <a:solidFill>
                      <a:schemeClr val="bg1"/>
                    </a:solidFill>
                  </a:tcPr>
                </a:tc>
                <a:extLst>
                  <a:ext uri="{0D108BD9-81ED-4DB2-BD59-A6C34878D82A}">
                    <a16:rowId xmlns:a16="http://schemas.microsoft.com/office/drawing/2014/main" val="664821644"/>
                  </a:ext>
                </a:extLst>
              </a:tr>
              <a:tr h="0">
                <a:tc vMerge="1">
                  <a:txBody>
                    <a:bodyPr/>
                    <a:lstStyle/>
                    <a:p>
                      <a:pPr algn="ctr"/>
                      <a:endParaRPr kumimoji="1" lang="ja-JP" altLang="en-US" sz="800" b="1">
                        <a:solidFill>
                          <a:sysClr val="windowText" lastClr="000000"/>
                        </a:solidFill>
                      </a:endParaRPr>
                    </a:p>
                  </a:txBody>
                  <a:tcPr anchor="ctr">
                    <a:lnL w="12700" cap="flat" cmpd="sng" algn="ctr">
                      <a:noFill/>
                      <a:prstDash val="solid"/>
                      <a:round/>
                      <a:headEnd type="none" w="med" len="med"/>
                      <a:tailEnd type="none" w="med" len="med"/>
                    </a:lnL>
                    <a:solidFill>
                      <a:schemeClr val="bg1">
                        <a:lumMod val="85000"/>
                      </a:schemeClr>
                    </a:solidFill>
                  </a:tcPr>
                </a:tc>
                <a:tc>
                  <a:txBody>
                    <a:bodyPr/>
                    <a:lstStyle/>
                    <a:p>
                      <a:pPr algn="ctr"/>
                      <a:r>
                        <a:rPr kumimoji="1" lang="en-US" altLang="ja-JP" sz="700" b="1">
                          <a:solidFill>
                            <a:sysClr val="windowText" lastClr="000000"/>
                          </a:solidFill>
                        </a:rPr>
                        <a:t>2</a:t>
                      </a:r>
                      <a:endParaRPr kumimoji="1" lang="ja-JP" altLang="en-US" sz="700" b="1">
                        <a:solidFill>
                          <a:sysClr val="windowText" lastClr="000000"/>
                        </a:solidFill>
                      </a:endParaRPr>
                    </a:p>
                  </a:txBody>
                  <a:tcPr anchor="ctr">
                    <a:lnL w="12700" cap="flat" cmpd="sng" algn="ctr">
                      <a:noFill/>
                      <a:prstDash val="solid"/>
                      <a:round/>
                      <a:headEnd type="none" w="med" len="med"/>
                      <a:tailEnd type="none" w="med" len="med"/>
                    </a:lnL>
                    <a:solidFill>
                      <a:schemeClr val="bg1">
                        <a:lumMod val="85000"/>
                      </a:schemeClr>
                    </a:solidFill>
                  </a:tcPr>
                </a:tc>
                <a:tc>
                  <a:txBody>
                    <a:bodyPr/>
                    <a:lstStyle/>
                    <a:p>
                      <a:pPr algn="ctr"/>
                      <a:r>
                        <a:rPr kumimoji="1" lang="en-US" altLang="ja-JP" sz="700"/>
                        <a:t>2</a:t>
                      </a:r>
                      <a:endParaRPr kumimoji="1" lang="ja-JP" altLang="en-US" sz="700"/>
                    </a:p>
                  </a:txBody>
                  <a:tcPr anchor="ctr">
                    <a:solidFill>
                      <a:schemeClr val="bg1"/>
                    </a:solidFill>
                  </a:tcPr>
                </a:tc>
                <a:tc>
                  <a:txBody>
                    <a:bodyPr/>
                    <a:lstStyle/>
                    <a:p>
                      <a:pPr algn="ctr"/>
                      <a:r>
                        <a:rPr kumimoji="1" lang="en-US" altLang="ja-JP" sz="700"/>
                        <a:t>1</a:t>
                      </a:r>
                      <a:endParaRPr kumimoji="1" lang="ja-JP" altLang="en-US" sz="700"/>
                    </a:p>
                  </a:txBody>
                  <a:tcPr anchor="ctr">
                    <a:solidFill>
                      <a:schemeClr val="bg1"/>
                    </a:solidFill>
                  </a:tcPr>
                </a:tc>
                <a:tc>
                  <a:txBody>
                    <a:bodyPr/>
                    <a:lstStyle/>
                    <a:p>
                      <a:pPr algn="ctr"/>
                      <a:r>
                        <a:rPr kumimoji="1" lang="en-US" altLang="ja-JP" sz="700"/>
                        <a:t>1</a:t>
                      </a:r>
                      <a:endParaRPr kumimoji="1" lang="ja-JP" altLang="en-US" sz="700"/>
                    </a:p>
                  </a:txBody>
                  <a:tcPr anchor="ctr">
                    <a:lnR w="12700" cap="flat" cmpd="sng" algn="ctr">
                      <a:solidFill>
                        <a:schemeClr val="tx1"/>
                      </a:solidFill>
                      <a:prstDash val="solid"/>
                      <a:round/>
                      <a:headEnd type="none" w="med" len="med"/>
                      <a:tailEnd type="none" w="med" len="med"/>
                    </a:lnR>
                    <a:solidFill>
                      <a:schemeClr val="bg1"/>
                    </a:solidFill>
                  </a:tcPr>
                </a:tc>
                <a:extLst>
                  <a:ext uri="{0D108BD9-81ED-4DB2-BD59-A6C34878D82A}">
                    <a16:rowId xmlns:a16="http://schemas.microsoft.com/office/drawing/2014/main" val="3705532123"/>
                  </a:ext>
                </a:extLst>
              </a:tr>
              <a:tr h="0">
                <a:tc vMerge="1">
                  <a:txBody>
                    <a:bodyPr/>
                    <a:lstStyle/>
                    <a:p>
                      <a:pPr algn="ctr"/>
                      <a:endParaRPr kumimoji="1" lang="ja-JP" altLang="en-US" sz="800" b="1">
                        <a:solidFill>
                          <a:sysClr val="windowText" lastClr="000000"/>
                        </a:solidFill>
                      </a:endParaRPr>
                    </a:p>
                  </a:txBody>
                  <a:tcPr anchor="ctr">
                    <a:lnL w="12700" cap="flat" cmpd="sng" algn="ctr">
                      <a:noFill/>
                      <a:prstDash val="solid"/>
                      <a:round/>
                      <a:headEnd type="none" w="med" len="med"/>
                      <a:tailEnd type="none" w="med" len="med"/>
                    </a:lnL>
                    <a:solidFill>
                      <a:schemeClr val="bg1">
                        <a:lumMod val="85000"/>
                      </a:schemeClr>
                    </a:solidFill>
                  </a:tcPr>
                </a:tc>
                <a:tc>
                  <a:txBody>
                    <a:bodyPr/>
                    <a:lstStyle/>
                    <a:p>
                      <a:pPr algn="ctr"/>
                      <a:r>
                        <a:rPr kumimoji="1" lang="en-US" altLang="ja-JP" sz="700" b="1">
                          <a:solidFill>
                            <a:sysClr val="windowText" lastClr="000000"/>
                          </a:solidFill>
                        </a:rPr>
                        <a:t>1</a:t>
                      </a:r>
                      <a:endParaRPr kumimoji="1" lang="ja-JP" altLang="en-US" sz="700" b="1">
                        <a:solidFill>
                          <a:sysClr val="windowText" lastClr="000000"/>
                        </a:solidFill>
                      </a:endParaRPr>
                    </a:p>
                  </a:txBody>
                  <a:tcPr anchor="ctr">
                    <a:lnL w="12700" cap="flat" cmpd="sng" algn="ctr">
                      <a:no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r>
                        <a:rPr kumimoji="1" lang="en-US" altLang="ja-JP" sz="700"/>
                        <a:t>1</a:t>
                      </a:r>
                      <a:endParaRPr kumimoji="1" lang="ja-JP" altLang="en-US" sz="700"/>
                    </a:p>
                  </a:txBody>
                  <a:tcPr anchor="ctr">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700"/>
                        <a:t>1</a:t>
                      </a:r>
                      <a:endParaRPr kumimoji="1" lang="ja-JP" altLang="en-US" sz="700"/>
                    </a:p>
                  </a:txBody>
                  <a:tcPr anchor="ctr">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700"/>
                        <a:t>1</a:t>
                      </a:r>
                      <a:endParaRPr kumimoji="1" lang="ja-JP" altLang="en-US" sz="700"/>
                    </a:p>
                  </a:txBody>
                  <a:tcPr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704562189"/>
                  </a:ext>
                </a:extLst>
              </a:tr>
            </a:tbl>
          </a:graphicData>
        </a:graphic>
      </p:graphicFrame>
      <p:sp>
        <p:nvSpPr>
          <p:cNvPr id="19" name="四角形: 角を丸くする 18">
            <a:extLst>
              <a:ext uri="{FF2B5EF4-FFF2-40B4-BE49-F238E27FC236}">
                <a16:creationId xmlns:a16="http://schemas.microsoft.com/office/drawing/2014/main" id="{90FBFC42-D332-65F0-C6FB-B22ABF0B2395}"/>
              </a:ext>
            </a:extLst>
          </p:cNvPr>
          <p:cNvSpPr/>
          <p:nvPr/>
        </p:nvSpPr>
        <p:spPr>
          <a:xfrm>
            <a:off x="622800" y="8538693"/>
            <a:ext cx="5612400" cy="866981"/>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（例）</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1</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：早急に対応、</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2</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：今期中に対応、</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3:</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：今期対応が望ましい</a:t>
            </a:r>
            <a:b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リスクレベル：</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9</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　優先順位：</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1</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リスクレベル：</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4</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　優先順位：</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3</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リスクレベル：</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6</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　優先順位：</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2</a:t>
            </a:r>
            <a:endParaRPr kumimoji="1"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0" name="テキスト プレースホルダー 2">
            <a:extLst>
              <a:ext uri="{FF2B5EF4-FFF2-40B4-BE49-F238E27FC236}">
                <a16:creationId xmlns:a16="http://schemas.microsoft.com/office/drawing/2014/main" id="{731CB402-7E54-F200-A504-0A3418B2894E}"/>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
        <p:nvSpPr>
          <p:cNvPr id="2" name="テキスト プレースホルダー 3">
            <a:extLst>
              <a:ext uri="{FF2B5EF4-FFF2-40B4-BE49-F238E27FC236}">
                <a16:creationId xmlns:a16="http://schemas.microsoft.com/office/drawing/2014/main" id="{288248A3-41DD-3411-FB50-06BF772C52E2}"/>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6.1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リスク及び機会に対処する活動（</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3/9</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Tree>
    <p:extLst>
      <p:ext uri="{BB962C8B-B14F-4D97-AF65-F5344CB8AC3E}">
        <p14:creationId xmlns:p14="http://schemas.microsoft.com/office/powerpoint/2010/main" val="4187553217"/>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CCC172F3-C6A1-7892-BFE4-240857A0B931}"/>
              </a:ext>
            </a:extLst>
          </p:cNvPr>
          <p:cNvSpPr>
            <a:spLocks noGrp="1"/>
          </p:cNvSpPr>
          <p:nvPr>
            <p:ph type="body" sz="quarter" idx="16"/>
          </p:nvPr>
        </p:nvSpPr>
        <p:spPr>
          <a:xfrm>
            <a:off x="622800" y="2001600"/>
            <a:ext cx="5612400" cy="381000"/>
          </a:xfrm>
        </p:spPr>
        <p:txBody>
          <a:bodyPr/>
          <a:lstStyle/>
          <a:p>
            <a:r>
              <a:rPr lang="en-US" altLang="ja-JP"/>
              <a:t>6.1 </a:t>
            </a:r>
            <a:r>
              <a:rPr lang="ja-JP" altLang="en-US"/>
              <a:t>リスク及び機会に対処する活動（</a:t>
            </a:r>
            <a:r>
              <a:rPr lang="en-US" altLang="ja-JP"/>
              <a:t>4/9</a:t>
            </a:r>
            <a:r>
              <a:rPr lang="ja-JP" altLang="en-US"/>
              <a:t>）</a:t>
            </a:r>
          </a:p>
        </p:txBody>
      </p:sp>
      <p:sp>
        <p:nvSpPr>
          <p:cNvPr id="11" name="テキスト ボックス 10">
            <a:extLst>
              <a:ext uri="{FF2B5EF4-FFF2-40B4-BE49-F238E27FC236}">
                <a16:creationId xmlns:a16="http://schemas.microsoft.com/office/drawing/2014/main" id="{B75FA7F7-AC8C-AD0A-6C1B-C2CFCFF0FF96}"/>
              </a:ext>
            </a:extLst>
          </p:cNvPr>
          <p:cNvSpPr txBox="1"/>
          <p:nvPr/>
        </p:nvSpPr>
        <p:spPr>
          <a:xfrm>
            <a:off x="619048" y="2304000"/>
            <a:ext cx="5612400" cy="738664"/>
          </a:xfrm>
          <a:prstGeom prst="rect">
            <a:avLst/>
          </a:prstGeom>
          <a:noFill/>
          <a:ln>
            <a:solidFill>
              <a:schemeClr val="tx1"/>
            </a:solid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作成するドキュメント</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リスクアセスメント結果報告書</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適用宣言書</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リスク対応計画</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テキスト ボックス 11">
            <a:extLst>
              <a:ext uri="{FF2B5EF4-FFF2-40B4-BE49-F238E27FC236}">
                <a16:creationId xmlns:a16="http://schemas.microsoft.com/office/drawing/2014/main" id="{6B49488F-A119-DD35-DFA0-96D163099CE3}"/>
              </a:ext>
            </a:extLst>
          </p:cNvPr>
          <p:cNvSpPr txBox="1"/>
          <p:nvPr/>
        </p:nvSpPr>
        <p:spPr>
          <a:xfrm>
            <a:off x="622800" y="3068247"/>
            <a:ext cx="5612400" cy="86177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リスクアセスメントにおいて、自社の情報セキュリティリスクを洗い出します。リスク対応では、洗い出したそれぞれのリスクに対してどう対策するのか、</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の管理策を実施の有無を含めて検討します。リスク対応は以下のプロセスになります。</a:t>
            </a: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endParaRPr kumimoji="0"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リスク対応のプロセス</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5" name="テキスト ボックス 14">
            <a:extLst>
              <a:ext uri="{FF2B5EF4-FFF2-40B4-BE49-F238E27FC236}">
                <a16:creationId xmlns:a16="http://schemas.microsoft.com/office/drawing/2014/main" id="{DF2DB712-E781-324A-6D69-9A532ECB2026}"/>
              </a:ext>
            </a:extLst>
          </p:cNvPr>
          <p:cNvSpPr txBox="1"/>
          <p:nvPr/>
        </p:nvSpPr>
        <p:spPr>
          <a:xfrm>
            <a:off x="619046" y="8859768"/>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本項では、リスクアセスメント結果報告書、適用宣言書、リスク対応計画と</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有効性評価表を作成します。リスクアセスメント結果報告書は、リスクアセスメントで作成したドキュメントにリスク対応と二次評価を記載します。</a:t>
            </a:r>
            <a:endParaRPr kumimoji="0" lang="en-US" altLang="ja-JP" sz="8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graphicFrame>
        <p:nvGraphicFramePr>
          <p:cNvPr id="16" name="表 15">
            <a:extLst>
              <a:ext uri="{FF2B5EF4-FFF2-40B4-BE49-F238E27FC236}">
                <a16:creationId xmlns:a16="http://schemas.microsoft.com/office/drawing/2014/main" id="{89E49073-0B04-3722-DEB9-3530A7955762}"/>
              </a:ext>
            </a:extLst>
          </p:cNvPr>
          <p:cNvGraphicFramePr>
            <a:graphicFrameLocks noGrp="1"/>
          </p:cNvGraphicFramePr>
          <p:nvPr/>
        </p:nvGraphicFramePr>
        <p:xfrm>
          <a:off x="622801" y="3875314"/>
          <a:ext cx="5612399" cy="4960620"/>
        </p:xfrm>
        <a:graphic>
          <a:graphicData uri="http://schemas.openxmlformats.org/drawingml/2006/table">
            <a:tbl>
              <a:tblPr firstRow="1" bandRow="1">
                <a:tableStyleId>{5C22544A-7EE6-4342-B048-85BDC9FD1C3A}</a:tableStyleId>
              </a:tblPr>
              <a:tblGrid>
                <a:gridCol w="5612399">
                  <a:extLst>
                    <a:ext uri="{9D8B030D-6E8A-4147-A177-3AD203B41FA5}">
                      <a16:colId xmlns:a16="http://schemas.microsoft.com/office/drawing/2014/main" val="987345235"/>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1" i="0">
                          <a:solidFill>
                            <a:schemeClr val="bg1"/>
                          </a:solidFill>
                          <a:effectLst/>
                          <a:latin typeface="+mn-ea"/>
                          <a:ea typeface="+mn-ea"/>
                        </a:rPr>
                        <a:t>1.</a:t>
                      </a:r>
                      <a:r>
                        <a:rPr lang="ja-JP" altLang="en-US" sz="1050" b="1" i="0">
                          <a:solidFill>
                            <a:schemeClr val="bg1"/>
                          </a:solidFill>
                          <a:effectLst/>
                          <a:latin typeface="+mn-ea"/>
                          <a:ea typeface="+mn-ea"/>
                        </a:rPr>
                        <a:t>適切な情報セキュリティリスク対応の選択肢の選定</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682398092"/>
                  </a:ext>
                </a:extLst>
              </a:tr>
              <a:tr h="131752">
                <a:tc>
                  <a:txBody>
                    <a:bodyPr/>
                    <a:lstStyle/>
                    <a:p>
                      <a:pPr algn="l"/>
                      <a:r>
                        <a:rPr kumimoji="1" lang="ja-JP" altLang="en-US" sz="1050" b="0">
                          <a:solidFill>
                            <a:schemeClr val="tx1"/>
                          </a:solidFill>
                          <a:latin typeface="+mn-ea"/>
                          <a:ea typeface="+mn-ea"/>
                        </a:rPr>
                        <a:t>リスク対応の選択肢（リスクの回避、低減、移転、受容（保有））から選定する。</a:t>
                      </a: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34451287"/>
                  </a:ext>
                </a:extLst>
              </a:tr>
              <a:tr h="19173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1" i="0">
                          <a:solidFill>
                            <a:schemeClr val="bg1"/>
                          </a:solidFill>
                          <a:effectLst/>
                          <a:latin typeface="+mn-ea"/>
                          <a:ea typeface="+mn-ea"/>
                        </a:rPr>
                        <a:t>2.</a:t>
                      </a:r>
                      <a:r>
                        <a:rPr lang="ja-JP" altLang="en-US" sz="1050" b="1" i="0">
                          <a:solidFill>
                            <a:schemeClr val="bg1"/>
                          </a:solidFill>
                          <a:effectLst/>
                          <a:latin typeface="+mn-ea"/>
                          <a:ea typeface="+mn-ea"/>
                        </a:rPr>
                        <a:t>情報セキュリティリスク対応の選択肢の実施に必要なすべての管理策の決定</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759283328"/>
                  </a:ext>
                </a:extLst>
              </a:tr>
              <a:tr h="19305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a:solidFill>
                            <a:schemeClr val="tx1"/>
                          </a:solidFill>
                          <a:latin typeface="+mn-ea"/>
                          <a:ea typeface="+mn-ea"/>
                        </a:rPr>
                        <a:t>ISO/IEC 27001:2022</a:t>
                      </a:r>
                      <a:r>
                        <a:rPr kumimoji="1" lang="ja-JP" altLang="en-US" sz="1050" b="0">
                          <a:solidFill>
                            <a:schemeClr val="tx1"/>
                          </a:solidFill>
                          <a:latin typeface="+mn-ea"/>
                          <a:ea typeface="+mn-ea"/>
                        </a:rPr>
                        <a:t>の附属書</a:t>
                      </a:r>
                      <a:r>
                        <a:rPr kumimoji="1" lang="en-US" altLang="ja-JP" sz="1050" b="0">
                          <a:solidFill>
                            <a:schemeClr val="tx1"/>
                          </a:solidFill>
                          <a:latin typeface="+mn-ea"/>
                          <a:ea typeface="+mn-ea"/>
                        </a:rPr>
                        <a:t>A</a:t>
                      </a:r>
                      <a:r>
                        <a:rPr kumimoji="1" lang="ja-JP" altLang="en-US" sz="1050" b="0">
                          <a:solidFill>
                            <a:schemeClr val="tx1"/>
                          </a:solidFill>
                          <a:latin typeface="+mn-ea"/>
                          <a:ea typeface="+mn-ea"/>
                        </a:rPr>
                        <a:t>、</a:t>
                      </a:r>
                      <a:r>
                        <a:rPr kumimoji="1" lang="en-US" altLang="ja-JP" sz="1050" b="0">
                          <a:solidFill>
                            <a:schemeClr val="tx1"/>
                          </a:solidFill>
                          <a:latin typeface="+mn-ea"/>
                          <a:ea typeface="+mn-ea"/>
                        </a:rPr>
                        <a:t>ISO/IEC 27017</a:t>
                      </a:r>
                      <a:r>
                        <a:rPr kumimoji="1" lang="ja-JP" altLang="en-US" sz="1050" b="0">
                          <a:solidFill>
                            <a:schemeClr val="tx1"/>
                          </a:solidFill>
                          <a:latin typeface="+mn-ea"/>
                          <a:ea typeface="+mn-ea"/>
                        </a:rPr>
                        <a:t>などの管理策集から、リスクの回避、低減、移転、受容（保有）の中から選択したリスク対応に必要なすべての管理策を決定します。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81554521"/>
                  </a:ext>
                </a:extLst>
              </a:tr>
              <a:tr h="19173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1" i="0">
                          <a:solidFill>
                            <a:schemeClr val="bg1"/>
                          </a:solidFill>
                          <a:effectLst/>
                          <a:latin typeface="+mn-ea"/>
                          <a:ea typeface="+mn-ea"/>
                        </a:rPr>
                        <a:t>3.</a:t>
                      </a:r>
                      <a:r>
                        <a:rPr lang="ja-JP" altLang="en-US" sz="1050" b="1" i="0">
                          <a:solidFill>
                            <a:schemeClr val="bg1"/>
                          </a:solidFill>
                          <a:effectLst/>
                          <a:latin typeface="+mn-ea"/>
                          <a:ea typeface="+mn-ea"/>
                        </a:rPr>
                        <a:t>決定した管理策と</a:t>
                      </a:r>
                      <a:r>
                        <a:rPr lang="en-US" altLang="ja-JP" sz="1050" b="1" i="0">
                          <a:solidFill>
                            <a:schemeClr val="bg1"/>
                          </a:solidFill>
                          <a:effectLst/>
                          <a:latin typeface="+mn-ea"/>
                          <a:ea typeface="+mn-ea"/>
                        </a:rPr>
                        <a:t>ISO/IEC 27001:2022</a:t>
                      </a:r>
                      <a:r>
                        <a:rPr lang="ja-JP" altLang="en-US" sz="1050" b="1" i="0">
                          <a:solidFill>
                            <a:schemeClr val="bg1"/>
                          </a:solidFill>
                          <a:effectLst/>
                          <a:latin typeface="+mn-ea"/>
                          <a:ea typeface="+mn-ea"/>
                        </a:rPr>
                        <a:t>附属書</a:t>
                      </a:r>
                      <a:r>
                        <a:rPr lang="en-US" altLang="ja-JP" sz="1050" b="1" i="0">
                          <a:solidFill>
                            <a:schemeClr val="bg1"/>
                          </a:solidFill>
                          <a:effectLst/>
                          <a:latin typeface="+mn-ea"/>
                          <a:ea typeface="+mn-ea"/>
                        </a:rPr>
                        <a:t>A </a:t>
                      </a:r>
                      <a:r>
                        <a:rPr lang="ja-JP" altLang="en-US" sz="1050" b="1" i="0">
                          <a:solidFill>
                            <a:schemeClr val="bg1"/>
                          </a:solidFill>
                          <a:effectLst/>
                          <a:latin typeface="+mn-ea"/>
                          <a:ea typeface="+mn-ea"/>
                        </a:rPr>
                        <a:t>の管理策との比較</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274310270"/>
                  </a:ext>
                </a:extLst>
              </a:tr>
              <a:tr h="19173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必要なすべての管理策を、</a:t>
                      </a:r>
                      <a:r>
                        <a:rPr kumimoji="1" lang="en-US" altLang="ja-JP" sz="1050" b="0">
                          <a:solidFill>
                            <a:schemeClr val="tx1"/>
                          </a:solidFill>
                          <a:latin typeface="+mn-ea"/>
                          <a:ea typeface="+mn-ea"/>
                        </a:rPr>
                        <a:t>ISO/IEC 27001:2022</a:t>
                      </a:r>
                      <a:r>
                        <a:rPr kumimoji="1" lang="ja-JP" altLang="en-US" sz="1050" b="0">
                          <a:solidFill>
                            <a:schemeClr val="tx1"/>
                          </a:solidFill>
                          <a:latin typeface="+mn-ea"/>
                          <a:ea typeface="+mn-ea"/>
                        </a:rPr>
                        <a:t>附属書</a:t>
                      </a:r>
                      <a:r>
                        <a:rPr kumimoji="1" lang="en-US" altLang="ja-JP" sz="1050" b="0">
                          <a:solidFill>
                            <a:schemeClr val="tx1"/>
                          </a:solidFill>
                          <a:latin typeface="+mn-ea"/>
                          <a:ea typeface="+mn-ea"/>
                        </a:rPr>
                        <a:t>A</a:t>
                      </a:r>
                      <a:r>
                        <a:rPr kumimoji="1" lang="ja-JP" altLang="en-US" sz="1050" b="0">
                          <a:solidFill>
                            <a:schemeClr val="tx1"/>
                          </a:solidFill>
                          <a:latin typeface="+mn-ea"/>
                          <a:ea typeface="+mn-ea"/>
                        </a:rPr>
                        <a:t>に挙げられている管理策と比較します。</a:t>
                      </a: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984642"/>
                  </a:ext>
                </a:extLst>
              </a:tr>
              <a:tr h="19173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1" i="0">
                          <a:solidFill>
                            <a:schemeClr val="bg1"/>
                          </a:solidFill>
                          <a:effectLst/>
                          <a:latin typeface="+mn-ea"/>
                          <a:ea typeface="+mn-ea"/>
                        </a:rPr>
                        <a:t>4.</a:t>
                      </a:r>
                      <a:r>
                        <a:rPr lang="ja-JP" altLang="en-US" sz="1050" b="1" i="0">
                          <a:solidFill>
                            <a:schemeClr val="bg1"/>
                          </a:solidFill>
                          <a:effectLst/>
                          <a:latin typeface="+mn-ea"/>
                          <a:ea typeface="+mn-ea"/>
                        </a:rPr>
                        <a:t>適用宣言書の作成</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733731929"/>
                  </a:ext>
                </a:extLst>
              </a:tr>
              <a:tr h="33325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必要なすべての管理策と、その理由および実施状況を文書化します。適用宣言書に含まれるすべての管理策の実施状況は、“実施された”、“一部実施された”または“実施されていない”として記述できます。</a:t>
                      </a: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95356848"/>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1" i="0">
                          <a:solidFill>
                            <a:schemeClr val="bg1"/>
                          </a:solidFill>
                          <a:effectLst/>
                          <a:latin typeface="+mn-ea"/>
                          <a:ea typeface="+mn-ea"/>
                        </a:rPr>
                        <a:t>5.</a:t>
                      </a:r>
                      <a:r>
                        <a:rPr lang="ja-JP" altLang="en-US" sz="1050" b="1" i="0">
                          <a:solidFill>
                            <a:schemeClr val="bg1"/>
                          </a:solidFill>
                          <a:effectLst/>
                          <a:latin typeface="+mn-ea"/>
                          <a:ea typeface="+mn-ea"/>
                        </a:rPr>
                        <a:t>情報セキュリティリスク対応計画</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9005313"/>
                  </a:ext>
                </a:extLst>
              </a:tr>
              <a:tr h="520429">
                <a:tc>
                  <a:txBody>
                    <a:bodyPr/>
                    <a:lstStyle/>
                    <a:p>
                      <a:pPr algn="l"/>
                      <a:r>
                        <a:rPr kumimoji="1" lang="ja-JP" altLang="en-US" sz="1050" b="0">
                          <a:solidFill>
                            <a:schemeClr val="tx1"/>
                          </a:solidFill>
                          <a:latin typeface="+mn-ea"/>
                          <a:ea typeface="+mn-ea"/>
                        </a:rPr>
                        <a:t>組織がリスクに対応する必要性を含んだリスク対応計画を作成します。リスク対応計画とは、組織のリスク受容基準を満たすようにリスクを修正するための計画のことです。</a:t>
                      </a:r>
                      <a:endParaRPr kumimoji="1" lang="en-US" altLang="ja-JP" sz="1050" b="0">
                        <a:solidFill>
                          <a:schemeClr val="tx1"/>
                        </a:solidFill>
                        <a:latin typeface="+mn-ea"/>
                        <a:ea typeface="+mn-ea"/>
                      </a:endParaRPr>
                    </a:p>
                    <a:p>
                      <a:pPr algn="l"/>
                      <a:r>
                        <a:rPr kumimoji="1" lang="en-US" altLang="ja-JP" sz="1050" b="0">
                          <a:solidFill>
                            <a:schemeClr val="tx1"/>
                          </a:solidFill>
                          <a:latin typeface="+mn-ea"/>
                          <a:ea typeface="+mn-ea"/>
                        </a:rPr>
                        <a:t>- </a:t>
                      </a:r>
                      <a:r>
                        <a:rPr kumimoji="1" lang="ja-JP" altLang="en-US" sz="1050" b="0">
                          <a:solidFill>
                            <a:schemeClr val="tx1"/>
                          </a:solidFill>
                          <a:latin typeface="+mn-ea"/>
                          <a:ea typeface="+mn-ea"/>
                        </a:rPr>
                        <a:t>組織の必要な管理策を実施するためのプロジェクト計画</a:t>
                      </a:r>
                      <a:endParaRPr kumimoji="1" lang="en-US" altLang="ja-JP" sz="1050" b="0">
                        <a:solidFill>
                          <a:schemeClr val="tx1"/>
                        </a:solidFill>
                        <a:latin typeface="+mn-ea"/>
                        <a:ea typeface="+mn-ea"/>
                      </a:endParaRPr>
                    </a:p>
                    <a:p>
                      <a:pPr algn="l"/>
                      <a:r>
                        <a:rPr kumimoji="1" lang="en-US" altLang="ja-JP" sz="1050" b="0">
                          <a:solidFill>
                            <a:schemeClr val="tx1"/>
                          </a:solidFill>
                          <a:latin typeface="+mn-ea"/>
                          <a:ea typeface="+mn-ea"/>
                        </a:rPr>
                        <a:t>-</a:t>
                      </a:r>
                      <a:r>
                        <a:rPr kumimoji="1" lang="ja-JP" altLang="en-US" sz="1050" b="0">
                          <a:solidFill>
                            <a:schemeClr val="tx1"/>
                          </a:solidFill>
                          <a:latin typeface="+mn-ea"/>
                          <a:ea typeface="+mn-ea"/>
                        </a:rPr>
                        <a:t> リスクを修正するために管理策が環境と相互にどのように作用するかを記述した設計計画</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5287721"/>
                  </a:ext>
                </a:extLst>
              </a:tr>
              <a:tr h="1606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1" i="0">
                          <a:solidFill>
                            <a:schemeClr val="bg1"/>
                          </a:solidFill>
                          <a:effectLst/>
                          <a:latin typeface="+mn-ea"/>
                          <a:ea typeface="+mn-ea"/>
                        </a:rPr>
                        <a:t>6.</a:t>
                      </a:r>
                      <a:r>
                        <a:rPr lang="ja-JP" altLang="en-US" sz="1050" b="1" i="0">
                          <a:solidFill>
                            <a:schemeClr val="bg1"/>
                          </a:solidFill>
                          <a:effectLst/>
                          <a:latin typeface="+mn-ea"/>
                          <a:ea typeface="+mn-ea"/>
                        </a:rPr>
                        <a:t>リスク所有者による承認</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649720330"/>
                  </a:ext>
                </a:extLst>
              </a:tr>
              <a:tr h="1598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リスク所有者は、リスク対応計画を承認します。</a:t>
                      </a: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1238516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1" i="0">
                          <a:solidFill>
                            <a:schemeClr val="bg1"/>
                          </a:solidFill>
                          <a:effectLst/>
                          <a:latin typeface="+mn-ea"/>
                          <a:ea typeface="+mn-ea"/>
                        </a:rPr>
                        <a:t>7.</a:t>
                      </a:r>
                      <a:r>
                        <a:rPr lang="ja-JP" altLang="en-US" sz="1050" b="1" i="0">
                          <a:solidFill>
                            <a:schemeClr val="bg1"/>
                          </a:solidFill>
                          <a:effectLst/>
                          <a:latin typeface="+mn-ea"/>
                          <a:ea typeface="+mn-ea"/>
                        </a:rPr>
                        <a:t>残留している情報セキュリティリスクの受容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35544652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リスク所有者は、残留リスクが受容可能かどうかを判断し、決定します。</a:t>
                      </a: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34238846"/>
                  </a:ext>
                </a:extLst>
              </a:tr>
            </a:tbl>
          </a:graphicData>
        </a:graphic>
      </p:graphicFrame>
      <p:sp>
        <p:nvSpPr>
          <p:cNvPr id="17" name="テキスト プレースホルダー 2">
            <a:extLst>
              <a:ext uri="{FF2B5EF4-FFF2-40B4-BE49-F238E27FC236}">
                <a16:creationId xmlns:a16="http://schemas.microsoft.com/office/drawing/2014/main" id="{6A1FC97D-190D-BC8A-7B22-444F3DE768E2}"/>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13-2-4.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6.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計画</a:t>
            </a:r>
          </a:p>
        </p:txBody>
      </p:sp>
      <p:sp>
        <p:nvSpPr>
          <p:cNvPr id="3" name="スライド番号プレースホルダー 4">
            <a:extLst>
              <a:ext uri="{FF2B5EF4-FFF2-40B4-BE49-F238E27FC236}">
                <a16:creationId xmlns:a16="http://schemas.microsoft.com/office/drawing/2014/main" id="{99CF477D-50F1-F655-33FE-7AA828CECD3C}"/>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18</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2">
            <a:extLst>
              <a:ext uri="{FF2B5EF4-FFF2-40B4-BE49-F238E27FC236}">
                <a16:creationId xmlns:a16="http://schemas.microsoft.com/office/drawing/2014/main" id="{A7BF4700-87C9-CA23-432B-22E60D305B7C}"/>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1918516852"/>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テキスト ボックス 12">
            <a:extLst>
              <a:ext uri="{FF2B5EF4-FFF2-40B4-BE49-F238E27FC236}">
                <a16:creationId xmlns:a16="http://schemas.microsoft.com/office/drawing/2014/main" id="{6F8570B6-5150-017E-D195-143FE51B2530}"/>
              </a:ext>
            </a:extLst>
          </p:cNvPr>
          <p:cNvSpPr txBox="1"/>
          <p:nvPr/>
        </p:nvSpPr>
        <p:spPr>
          <a:xfrm>
            <a:off x="622800" y="2307212"/>
            <a:ext cx="5612400" cy="43858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a:ln>
                  <a:noFill/>
                </a:ln>
                <a:solidFill>
                  <a:prstClr val="black"/>
                </a:solidFill>
                <a:effectLst/>
                <a:uLnTx/>
                <a:uFillTx/>
                <a:latin typeface="メイリオ"/>
                <a:ea typeface="メイリオ"/>
                <a:cs typeface="+mn-cs"/>
              </a:rPr>
              <a:t>1.</a:t>
            </a:r>
            <a:r>
              <a:rPr kumimoji="1" lang="ja-JP" altLang="en-US" sz="1200" b="1" i="0" u="none" strike="noStrike" kern="1200" cap="none" spc="0" normalizeH="0" baseline="0" noProof="0">
                <a:ln>
                  <a:noFill/>
                </a:ln>
                <a:solidFill>
                  <a:prstClr val="black"/>
                </a:solidFill>
                <a:effectLst/>
                <a:uLnTx/>
                <a:uFillTx/>
                <a:latin typeface="メイリオ"/>
                <a:ea typeface="メイリオ"/>
                <a:cs typeface="+mn-cs"/>
              </a:rPr>
              <a:t>適切な情報セキュリティリスク対応の選択肢の選定</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リスク対応には、以下の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つがあります。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0" name="表 8">
            <a:extLst>
              <a:ext uri="{FF2B5EF4-FFF2-40B4-BE49-F238E27FC236}">
                <a16:creationId xmlns:a16="http://schemas.microsoft.com/office/drawing/2014/main" id="{010D1C15-1562-915D-0671-688B9A61A316}"/>
              </a:ext>
            </a:extLst>
          </p:cNvPr>
          <p:cNvGraphicFramePr>
            <a:graphicFrameLocks noGrp="1"/>
          </p:cNvGraphicFramePr>
          <p:nvPr/>
        </p:nvGraphicFramePr>
        <p:xfrm>
          <a:off x="622800" y="2704009"/>
          <a:ext cx="5612400" cy="1828800"/>
        </p:xfrm>
        <a:graphic>
          <a:graphicData uri="http://schemas.openxmlformats.org/drawingml/2006/table">
            <a:tbl>
              <a:tblPr firstRow="1" bandRow="1">
                <a:tableStyleId>{5C22544A-7EE6-4342-B048-85BDC9FD1C3A}</a:tableStyleId>
              </a:tblPr>
              <a:tblGrid>
                <a:gridCol w="802140">
                  <a:extLst>
                    <a:ext uri="{9D8B030D-6E8A-4147-A177-3AD203B41FA5}">
                      <a16:colId xmlns:a16="http://schemas.microsoft.com/office/drawing/2014/main" val="367609321"/>
                    </a:ext>
                  </a:extLst>
                </a:gridCol>
                <a:gridCol w="4810260">
                  <a:extLst>
                    <a:ext uri="{9D8B030D-6E8A-4147-A177-3AD203B41FA5}">
                      <a16:colId xmlns:a16="http://schemas.microsoft.com/office/drawing/2014/main" val="351386311"/>
                    </a:ext>
                  </a:extLst>
                </a:gridCol>
              </a:tblGrid>
              <a:tr h="457200">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1">
                          <a:solidFill>
                            <a:schemeClr val="tx1"/>
                          </a:solidFill>
                          <a:latin typeface="+mn-ea"/>
                          <a:ea typeface="+mn-ea"/>
                        </a:rPr>
                        <a:t>リスク回避</a:t>
                      </a:r>
                      <a:endParaRPr kumimoji="1" lang="en-US" altLang="ja-JP" sz="9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800" b="0">
                          <a:solidFill>
                            <a:schemeClr val="tx1"/>
                          </a:solidFill>
                          <a:latin typeface="+mn-ea"/>
                          <a:ea typeface="+mn-ea"/>
                        </a:rPr>
                        <a:t>リスクが発生する可能性のある環境を排除するなど、リスクそのものをなくそうとすることです。たとえば、個人情報を受け取らないようにしたり、その業務自体をやめたりするといった方法です。</a:t>
                      </a:r>
                      <a:endParaRPr kumimoji="1" lang="en-US" altLang="ja-JP" sz="800" b="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800" b="0">
                        <a:solidFill>
                          <a:schemeClr val="tx1"/>
                        </a:solidFill>
                        <a:latin typeface="+mn-ea"/>
                        <a:ea typeface="+mn-ea"/>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2106766630"/>
                  </a:ext>
                </a:extLst>
              </a:tr>
              <a:tr h="457200">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1">
                          <a:solidFill>
                            <a:schemeClr val="tx1"/>
                          </a:solidFill>
                          <a:latin typeface="+mn-ea"/>
                          <a:ea typeface="+mn-ea"/>
                        </a:rPr>
                        <a:t>リスク低減</a:t>
                      </a:r>
                      <a:endParaRPr kumimoji="1" lang="en-US" altLang="ja-JP" sz="9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800" b="0">
                          <a:solidFill>
                            <a:schemeClr val="tx1"/>
                          </a:solidFill>
                          <a:latin typeface="+mn-ea"/>
                          <a:ea typeface="+mn-ea"/>
                        </a:rPr>
                        <a:t>セキュリティ対策（管理策）を採用することによって、リスクの発生確率を低くしたり、リスクが顕在化したときの影響の大きさを小さくしたりすることです。「軽減」「修正」と呼ばれることもあります。</a:t>
                      </a:r>
                      <a:endParaRPr kumimoji="1" lang="en-US" altLang="ja-JP" sz="800" b="0">
                        <a:solidFill>
                          <a:schemeClr val="tx1"/>
                        </a:solidFill>
                        <a:latin typeface="+mn-ea"/>
                        <a:ea typeface="+mn-ea"/>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2888837471"/>
                  </a:ext>
                </a:extLst>
              </a:tr>
              <a:tr h="457200">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900" b="1">
                          <a:solidFill>
                            <a:schemeClr val="tx1"/>
                          </a:solidFill>
                          <a:latin typeface="+mn-ea"/>
                          <a:ea typeface="+mn-ea"/>
                        </a:rPr>
                        <a:t>リスク移転</a:t>
                      </a:r>
                      <a:endParaRPr kumimoji="1" lang="en-US" altLang="ja-JP" sz="9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800" b="0">
                          <a:solidFill>
                            <a:schemeClr val="tx1"/>
                          </a:solidFill>
                          <a:latin typeface="+mn-ea"/>
                          <a:ea typeface="+mn-ea"/>
                        </a:rPr>
                        <a:t>リスクを他者に移して、自分たちの責任範囲外にしたり、リスクが顕在化したときの損失を他者に引き受けさせたりすることです。たとえばクラウドのサーバを利用することによって、サーバが破壊されたり、盗難されたりするリスクを移転することができます。「共有」と呼ばれることもあります。</a:t>
                      </a:r>
                      <a:endParaRPr kumimoji="1" lang="en-US" altLang="ja-JP" sz="800" b="0">
                        <a:solidFill>
                          <a:schemeClr val="tx1"/>
                        </a:solidFill>
                        <a:latin typeface="+mn-ea"/>
                        <a:ea typeface="+mn-ea"/>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3099007420"/>
                  </a:ext>
                </a:extLst>
              </a:tr>
              <a:tr h="457200">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en-US" altLang="ja-JP" sz="900" b="0">
                          <a:solidFill>
                            <a:schemeClr val="tx1"/>
                          </a:solidFill>
                          <a:latin typeface="+mn-ea"/>
                          <a:ea typeface="+mn-ea"/>
                        </a:rPr>
                        <a:t> </a:t>
                      </a:r>
                      <a:r>
                        <a:rPr kumimoji="1" lang="ja-JP" altLang="en-US" sz="900" b="1">
                          <a:solidFill>
                            <a:schemeClr val="tx1"/>
                          </a:solidFill>
                          <a:latin typeface="+mn-ea"/>
                          <a:ea typeface="+mn-ea"/>
                        </a:rPr>
                        <a:t>リスク受容（保有）</a:t>
                      </a:r>
                      <a:endParaRPr kumimoji="1" lang="en-US" altLang="ja-JP" sz="9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800" b="0">
                          <a:solidFill>
                            <a:schemeClr val="tx1"/>
                          </a:solidFill>
                          <a:latin typeface="+mn-ea"/>
                          <a:ea typeface="+mn-ea"/>
                        </a:rPr>
                        <a:t>対策を行わずにリスクを受け入れるということです。被害は大きいが発生可能性がほとんどない場合や、発生しても被害がほぼない場合が該当します。</a:t>
                      </a:r>
                      <a:endParaRPr kumimoji="1" lang="en-US" altLang="ja-JP" sz="800" b="0">
                        <a:solidFill>
                          <a:schemeClr val="tx1"/>
                        </a:solidFill>
                        <a:latin typeface="+mn-ea"/>
                        <a:ea typeface="+mn-ea"/>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37334647"/>
                  </a:ext>
                </a:extLst>
              </a:tr>
            </a:tbl>
          </a:graphicData>
        </a:graphic>
      </p:graphicFrame>
      <p:sp>
        <p:nvSpPr>
          <p:cNvPr id="11" name="テキスト ボックス 10">
            <a:extLst>
              <a:ext uri="{FF2B5EF4-FFF2-40B4-BE49-F238E27FC236}">
                <a16:creationId xmlns:a16="http://schemas.microsoft.com/office/drawing/2014/main" id="{C7471029-AC1A-849B-2FB9-82D252507388}"/>
              </a:ext>
            </a:extLst>
          </p:cNvPr>
          <p:cNvSpPr txBox="1"/>
          <p:nvPr/>
        </p:nvSpPr>
        <p:spPr>
          <a:xfrm>
            <a:off x="622800" y="4576692"/>
            <a:ext cx="5612400" cy="124649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200" b="1" i="0" u="none" strike="noStrike" kern="1200" cap="none" spc="0" normalizeH="0" baseline="0" noProof="0">
                <a:ln>
                  <a:noFill/>
                </a:ln>
                <a:solidFill>
                  <a:prstClr val="black"/>
                </a:solidFill>
                <a:effectLst/>
                <a:uLnTx/>
                <a:uFillTx/>
                <a:latin typeface="メイリオ"/>
                <a:ea typeface="メイリオ"/>
                <a:cs typeface="+mn-cs"/>
              </a:rPr>
              <a:t>選択肢の実施に必要なすべての管理策の決定</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リスク対応を実施することが決まった場合は、管理策を決める必要があります。管理策は、リスクの回避、低減、移転、受容（保有）の中から選択したリスク対応に必要な管理策をすべて決定します。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リスク対応における、リスクアセスメント結果報告書の作成方法（例）</a:t>
            </a:r>
            <a:endParaRPr kumimoji="0"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リスク対応した結果を、リスクアセスメント結果報告書に記載します。</a:t>
            </a:r>
            <a:endParaRPr kumimoji="1"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7" name="テキスト プレースホルダー 2">
            <a:extLst>
              <a:ext uri="{FF2B5EF4-FFF2-40B4-BE49-F238E27FC236}">
                <a16:creationId xmlns:a16="http://schemas.microsoft.com/office/drawing/2014/main" id="{556E5DCD-2A54-B494-F8A5-89D81C58913C}"/>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13-2-4.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6.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計画</a:t>
            </a:r>
          </a:p>
        </p:txBody>
      </p:sp>
      <p:sp>
        <p:nvSpPr>
          <p:cNvPr id="3" name="スライド番号プレースホルダー 4">
            <a:extLst>
              <a:ext uri="{FF2B5EF4-FFF2-40B4-BE49-F238E27FC236}">
                <a16:creationId xmlns:a16="http://schemas.microsoft.com/office/drawing/2014/main" id="{3B7CFA38-6B2F-CDE4-B996-F8EBF9B220E2}"/>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19</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3">
            <a:extLst>
              <a:ext uri="{FF2B5EF4-FFF2-40B4-BE49-F238E27FC236}">
                <a16:creationId xmlns:a16="http://schemas.microsoft.com/office/drawing/2014/main" id="{EC5FE036-9766-09DE-97B9-6F08999BD38C}"/>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6.1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リスク及び機会に対処する活動（</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5/9</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graphicFrame>
        <p:nvGraphicFramePr>
          <p:cNvPr id="6" name="表 5">
            <a:extLst>
              <a:ext uri="{FF2B5EF4-FFF2-40B4-BE49-F238E27FC236}">
                <a16:creationId xmlns:a16="http://schemas.microsoft.com/office/drawing/2014/main" id="{2BC31062-5FF4-ACD2-9F97-92914802BF9C}"/>
              </a:ext>
            </a:extLst>
          </p:cNvPr>
          <p:cNvGraphicFramePr>
            <a:graphicFrameLocks noGrp="1"/>
          </p:cNvGraphicFramePr>
          <p:nvPr/>
        </p:nvGraphicFramePr>
        <p:xfrm>
          <a:off x="622731" y="5800471"/>
          <a:ext cx="5612539" cy="1880808"/>
        </p:xfrm>
        <a:graphic>
          <a:graphicData uri="http://schemas.openxmlformats.org/drawingml/2006/table">
            <a:tbl>
              <a:tblPr firstRow="1" bandRow="1">
                <a:tableStyleId>{5C22544A-7EE6-4342-B048-85BDC9FD1C3A}</a:tableStyleId>
              </a:tblPr>
              <a:tblGrid>
                <a:gridCol w="1140664">
                  <a:extLst>
                    <a:ext uri="{9D8B030D-6E8A-4147-A177-3AD203B41FA5}">
                      <a16:colId xmlns:a16="http://schemas.microsoft.com/office/drawing/2014/main" val="3357400033"/>
                    </a:ext>
                  </a:extLst>
                </a:gridCol>
                <a:gridCol w="260668">
                  <a:extLst>
                    <a:ext uri="{9D8B030D-6E8A-4147-A177-3AD203B41FA5}">
                      <a16:colId xmlns:a16="http://schemas.microsoft.com/office/drawing/2014/main" val="1492168940"/>
                    </a:ext>
                  </a:extLst>
                </a:gridCol>
                <a:gridCol w="547687">
                  <a:extLst>
                    <a:ext uri="{9D8B030D-6E8A-4147-A177-3AD203B41FA5}">
                      <a16:colId xmlns:a16="http://schemas.microsoft.com/office/drawing/2014/main" val="2985250766"/>
                    </a:ext>
                  </a:extLst>
                </a:gridCol>
                <a:gridCol w="509588">
                  <a:extLst>
                    <a:ext uri="{9D8B030D-6E8A-4147-A177-3AD203B41FA5}">
                      <a16:colId xmlns:a16="http://schemas.microsoft.com/office/drawing/2014/main" val="166744224"/>
                    </a:ext>
                  </a:extLst>
                </a:gridCol>
                <a:gridCol w="228600">
                  <a:extLst>
                    <a:ext uri="{9D8B030D-6E8A-4147-A177-3AD203B41FA5}">
                      <a16:colId xmlns:a16="http://schemas.microsoft.com/office/drawing/2014/main" val="3432627593"/>
                    </a:ext>
                  </a:extLst>
                </a:gridCol>
                <a:gridCol w="208280">
                  <a:extLst>
                    <a:ext uri="{9D8B030D-6E8A-4147-A177-3AD203B41FA5}">
                      <a16:colId xmlns:a16="http://schemas.microsoft.com/office/drawing/2014/main" val="134382999"/>
                    </a:ext>
                  </a:extLst>
                </a:gridCol>
                <a:gridCol w="208280">
                  <a:extLst>
                    <a:ext uri="{9D8B030D-6E8A-4147-A177-3AD203B41FA5}">
                      <a16:colId xmlns:a16="http://schemas.microsoft.com/office/drawing/2014/main" val="3546123232"/>
                    </a:ext>
                  </a:extLst>
                </a:gridCol>
                <a:gridCol w="212090">
                  <a:extLst>
                    <a:ext uri="{9D8B030D-6E8A-4147-A177-3AD203B41FA5}">
                      <a16:colId xmlns:a16="http://schemas.microsoft.com/office/drawing/2014/main" val="938823990"/>
                    </a:ext>
                  </a:extLst>
                </a:gridCol>
                <a:gridCol w="208280">
                  <a:extLst>
                    <a:ext uri="{9D8B030D-6E8A-4147-A177-3AD203B41FA5}">
                      <a16:colId xmlns:a16="http://schemas.microsoft.com/office/drawing/2014/main" val="1499097399"/>
                    </a:ext>
                  </a:extLst>
                </a:gridCol>
                <a:gridCol w="1643488">
                  <a:extLst>
                    <a:ext uri="{9D8B030D-6E8A-4147-A177-3AD203B41FA5}">
                      <a16:colId xmlns:a16="http://schemas.microsoft.com/office/drawing/2014/main" val="3779350846"/>
                    </a:ext>
                  </a:extLst>
                </a:gridCol>
                <a:gridCol w="444914">
                  <a:extLst>
                    <a:ext uri="{9D8B030D-6E8A-4147-A177-3AD203B41FA5}">
                      <a16:colId xmlns:a16="http://schemas.microsoft.com/office/drawing/2014/main" val="1082155290"/>
                    </a:ext>
                  </a:extLst>
                </a:gridCol>
              </a:tblGrid>
              <a:tr h="181217">
                <a:tc rowSpan="3">
                  <a:txBody>
                    <a:bodyPr/>
                    <a:lstStyle/>
                    <a:p>
                      <a:pPr algn="l"/>
                      <a:r>
                        <a:rPr kumimoji="1" lang="ja-JP" altLang="en-US" sz="700" b="1">
                          <a:solidFill>
                            <a:schemeClr val="tx1"/>
                          </a:solidFill>
                          <a:latin typeface="+mj-ea"/>
                          <a:ea typeface="+mj-ea"/>
                        </a:rPr>
                        <a:t>起こり得る結果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3">
                  <a:txBody>
                    <a:bodyPr/>
                    <a:lstStyle/>
                    <a:p>
                      <a:pPr algn="l"/>
                      <a:r>
                        <a:rPr kumimoji="1" lang="ja-JP" altLang="en-US" sz="700" b="1">
                          <a:solidFill>
                            <a:schemeClr val="tx1"/>
                          </a:solidFill>
                        </a:rPr>
                        <a:t>リスク分析</a:t>
                      </a:r>
                      <a:r>
                        <a:rPr kumimoji="1" lang="en-US" altLang="ja-JP" sz="700" b="1">
                          <a:solidFill>
                            <a:schemeClr val="tx1"/>
                          </a:solidFill>
                        </a:rPr>
                        <a:t>(</a:t>
                      </a:r>
                      <a:r>
                        <a:rPr kumimoji="1" lang="ja-JP" altLang="en-US" sz="700" b="1">
                          <a:solidFill>
                            <a:schemeClr val="tx1"/>
                          </a:solidFill>
                        </a:rPr>
                        <a:t>一次評価</a:t>
                      </a:r>
                      <a:r>
                        <a:rPr kumimoji="1" lang="en-US" altLang="ja-JP" sz="700" b="1">
                          <a:solidFill>
                            <a:schemeClr val="tx1"/>
                          </a:solidFill>
                        </a:rPr>
                        <a:t>)</a:t>
                      </a:r>
                      <a:endParaRPr kumimoji="1" lang="ja-JP" altLang="en-US" sz="700" b="1">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endParaRPr kumimoji="1" lang="ja-JP" altLang="en-US" sz="1050" b="0">
                        <a:solidFill>
                          <a:schemeClr val="tx1"/>
                        </a:solidFill>
                      </a:endParaRPr>
                    </a:p>
                  </a:txBody>
                  <a:tcPr>
                    <a:solidFill>
                      <a:schemeClr val="bg1"/>
                    </a:solidFill>
                  </a:tcPr>
                </a:tc>
                <a:tc hMerge="1">
                  <a:txBody>
                    <a:bodyPr/>
                    <a:lstStyle/>
                    <a:p>
                      <a:endParaRPr kumimoji="1" lang="ja-JP" altLang="en-US" sz="1050" b="0">
                        <a:solidFill>
                          <a:schemeClr val="tx1"/>
                        </a:solidFill>
                      </a:endParaRPr>
                    </a:p>
                  </a:txBody>
                  <a:tcPr>
                    <a:solidFill>
                      <a:schemeClr val="bg1"/>
                    </a:solidFill>
                  </a:tcPr>
                </a:tc>
                <a:tc rowSpan="3">
                  <a:txBody>
                    <a:bodyPr/>
                    <a:lstStyle/>
                    <a:p>
                      <a:pPr algn="l"/>
                      <a:r>
                        <a:rPr kumimoji="1" lang="ja-JP" altLang="en-US" sz="700" b="1">
                          <a:solidFill>
                            <a:schemeClr val="tx1"/>
                          </a:solidFill>
                        </a:rPr>
                        <a:t>優先順位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2" gridSpan="6">
                  <a:txBody>
                    <a:bodyPr/>
                    <a:lstStyle/>
                    <a:p>
                      <a:pPr algn="l"/>
                      <a:r>
                        <a:rPr kumimoji="1" lang="ja-JP" altLang="en-US" sz="700" b="1">
                          <a:solidFill>
                            <a:schemeClr val="bg1"/>
                          </a:solidFill>
                        </a:rPr>
                        <a:t>リスク対応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rowSpan="2" hMerge="1">
                  <a:txBody>
                    <a:bodyPr/>
                    <a:lstStyle/>
                    <a:p>
                      <a:pPr algn="ctr"/>
                      <a:endParaRPr kumimoji="1" lang="ja-JP" altLang="en-US" sz="900" b="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accent1">
                        <a:lumMod val="75000"/>
                      </a:schemeClr>
                    </a:solidFill>
                  </a:tcPr>
                </a:tc>
                <a:tc rowSpan="2" hMerge="1">
                  <a:txBody>
                    <a:bodyPr/>
                    <a:lstStyle/>
                    <a:p>
                      <a:pPr algn="ctr"/>
                      <a:endParaRPr kumimoji="1" lang="ja-JP" altLang="en-US" sz="900" b="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accent1">
                        <a:lumMod val="75000"/>
                      </a:schemeClr>
                    </a:solidFill>
                  </a:tcPr>
                </a:tc>
                <a:tc rowSpan="2" hMerge="1">
                  <a:txBody>
                    <a:bodyPr/>
                    <a:lstStyle/>
                    <a:p>
                      <a:pPr algn="ctr"/>
                      <a:endParaRPr kumimoji="1" lang="ja-JP" altLang="en-US" sz="900" b="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accent1">
                        <a:lumMod val="75000"/>
                      </a:schemeClr>
                    </a:solidFill>
                  </a:tcPr>
                </a:tc>
                <a:tc rowSpan="2" hMerge="1">
                  <a:txBody>
                    <a:bodyPr/>
                    <a:lstStyle/>
                    <a:p>
                      <a:pPr algn="ctr"/>
                      <a:endParaRPr kumimoji="1" lang="ja-JP" altLang="en-US" sz="900" b="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accent1">
                        <a:lumMod val="75000"/>
                      </a:schemeClr>
                    </a:solidFill>
                  </a:tcPr>
                </a:tc>
                <a:tc rowSpan="2" hMerge="1">
                  <a:txBody>
                    <a:bodyPr/>
                    <a:lstStyle/>
                    <a:p>
                      <a:pPr algn="ctr"/>
                      <a:endParaRPr kumimoji="1" lang="ja-JP" altLang="en-US" sz="900" b="1">
                        <a:solidFill>
                          <a:schemeClr val="bg1"/>
                        </a:solidFill>
                      </a:endParaRPr>
                    </a:p>
                  </a:txBody>
                  <a:tcPr anchor="ct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421288622"/>
                  </a:ext>
                </a:extLst>
              </a:tr>
              <a:tr h="0">
                <a:tc vMerge="1">
                  <a:txBody>
                    <a:bodyPr/>
                    <a:lstStyle/>
                    <a:p>
                      <a:pPr algn="ctr"/>
                      <a:endParaRPr kumimoji="1" lang="ja-JP" altLang="en-US" sz="700" b="1">
                        <a:solidFill>
                          <a:schemeClr val="tx1"/>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2">
                  <a:txBody>
                    <a:bodyPr/>
                    <a:lstStyle/>
                    <a:p>
                      <a:pPr algn="l"/>
                      <a:r>
                        <a:rPr kumimoji="1" lang="ja-JP" altLang="en-US" sz="700" b="1">
                          <a:solidFill>
                            <a:schemeClr val="tx1"/>
                          </a:solidFill>
                          <a:latin typeface="+mj-ea"/>
                          <a:ea typeface="+mj-ea"/>
                        </a:rPr>
                        <a:t>重要度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2">
                  <a:txBody>
                    <a:bodyPr/>
                    <a:lstStyle/>
                    <a:p>
                      <a:pPr algn="l"/>
                      <a:r>
                        <a:rPr kumimoji="1" lang="ja-JP" altLang="en-US" sz="700" b="1">
                          <a:solidFill>
                            <a:schemeClr val="tx1"/>
                          </a:solidFill>
                          <a:latin typeface="+mj-ea"/>
                          <a:ea typeface="+mj-ea"/>
                        </a:rPr>
                        <a:t>被害発生可能性</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2">
                  <a:txBody>
                    <a:bodyPr/>
                    <a:lstStyle/>
                    <a:p>
                      <a:pPr algn="l"/>
                      <a:r>
                        <a:rPr kumimoji="1" lang="ja-JP" altLang="en-US" sz="700" b="1">
                          <a:solidFill>
                            <a:schemeClr val="tx1"/>
                          </a:solidFill>
                          <a:latin typeface="+mj-ea"/>
                          <a:ea typeface="+mj-ea"/>
                        </a:rPr>
                        <a:t>リスク</a:t>
                      </a:r>
                      <a:endParaRPr kumimoji="1" lang="en-US" altLang="ja-JP" sz="700" b="1">
                        <a:solidFill>
                          <a:schemeClr val="tx1"/>
                        </a:solidFill>
                        <a:latin typeface="+mj-ea"/>
                        <a:ea typeface="+mj-ea"/>
                      </a:endParaRPr>
                    </a:p>
                    <a:p>
                      <a:pPr algn="l"/>
                      <a:r>
                        <a:rPr kumimoji="1" lang="ja-JP" altLang="en-US" sz="700" b="1">
                          <a:solidFill>
                            <a:schemeClr val="tx1"/>
                          </a:solidFill>
                          <a:latin typeface="+mj-ea"/>
                          <a:ea typeface="+mj-ea"/>
                        </a:rPr>
                        <a:t>レベル</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vMerge="1">
                  <a:txBody>
                    <a:bodyPr/>
                    <a:lstStyle/>
                    <a:p>
                      <a:pPr algn="ctr"/>
                      <a:endParaRPr kumimoji="1" lang="ja-JP" altLang="en-US" sz="900" b="1">
                        <a:solidFill>
                          <a:schemeClr val="bg1"/>
                        </a:solidFill>
                        <a:latin typeface="+mj-ea"/>
                        <a:ea typeface="+mj-ea"/>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gridSpan="6"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extLst>
                  <a:ext uri="{0D108BD9-81ED-4DB2-BD59-A6C34878D82A}">
                    <a16:rowId xmlns:a16="http://schemas.microsoft.com/office/drawing/2014/main" val="110304354"/>
                  </a:ext>
                </a:extLst>
              </a:tr>
              <a:tr h="311322">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l"/>
                      <a:r>
                        <a:rPr kumimoji="1" lang="ja-JP" altLang="en-US" sz="700" b="1">
                          <a:solidFill>
                            <a:schemeClr val="bg1"/>
                          </a:solidFill>
                        </a:rPr>
                        <a:t>保有</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kumimoji="1" lang="ja-JP" altLang="en-US" sz="700" b="1">
                          <a:solidFill>
                            <a:schemeClr val="bg1"/>
                          </a:solidFill>
                        </a:rPr>
                        <a:t>低減</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kumimoji="1" lang="ja-JP" altLang="en-US" sz="700" b="1">
                          <a:solidFill>
                            <a:schemeClr val="bg1"/>
                          </a:solidFill>
                        </a:rPr>
                        <a:t>回避</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kumimoji="1" lang="ja-JP" altLang="en-US" sz="700" b="1">
                          <a:solidFill>
                            <a:schemeClr val="bg1"/>
                          </a:solidFill>
                        </a:rPr>
                        <a:t>移転</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kumimoji="1" lang="ja-JP" altLang="en-US" sz="700" b="1">
                          <a:solidFill>
                            <a:schemeClr val="bg1"/>
                          </a:solidFill>
                        </a:rPr>
                        <a:t>管理策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kumimoji="1" lang="ja-JP" altLang="en-US" sz="700" b="1">
                          <a:solidFill>
                            <a:schemeClr val="tx1"/>
                          </a:solidFill>
                        </a:rPr>
                        <a:t>対応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597091713"/>
                  </a:ext>
                </a:extLst>
              </a:tr>
              <a:tr h="423736">
                <a:tc>
                  <a:txBody>
                    <a:bodyPr/>
                    <a:lstStyle/>
                    <a:p>
                      <a:pPr algn="l" fontAlgn="ctr"/>
                      <a:r>
                        <a:rPr lang="ja-JP" altLang="en-US" sz="700" b="0" i="0" u="none" strike="noStrike">
                          <a:solidFill>
                            <a:srgbClr val="000000"/>
                          </a:solidFill>
                          <a:effectLst/>
                          <a:latin typeface="+mn-ea"/>
                          <a:ea typeface="+mn-ea"/>
                        </a:rPr>
                        <a:t>機密情報などが漏えいし顧客に影響、信用喪失</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t>3</a:t>
                      </a:r>
                      <a:endParaRPr kumimoji="1" lang="ja-JP" altLang="en-US" sz="7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t>2</a:t>
                      </a:r>
                      <a:endParaRPr kumimoji="1" lang="ja-JP" altLang="en-US" sz="7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t>6</a:t>
                      </a:r>
                      <a:endParaRPr kumimoji="1" lang="ja-JP" altLang="en-US" sz="7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t>2</a:t>
                      </a:r>
                      <a:endParaRPr kumimoji="1" lang="ja-JP" altLang="en-US" sz="7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kumimoji="1" lang="ja-JP" altLang="en-US" sz="7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ja-JP" altLang="en-US" sz="70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kumimoji="1" lang="ja-JP" altLang="en-US" sz="7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kumimoji="1" lang="ja-JP" altLang="en-US" sz="7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ja-JP" altLang="en-US" sz="700" b="0" i="0" u="none" strike="noStrike">
                          <a:solidFill>
                            <a:srgbClr val="000000"/>
                          </a:solidFill>
                          <a:effectLst/>
                          <a:latin typeface="+mn-ea"/>
                          <a:ea typeface="+mn-ea"/>
                        </a:rPr>
                        <a:t>モバイル機器の利用ルールを整備・強化</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endParaRPr lang="ja-JP" altLang="en-US" sz="7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53381728"/>
                  </a:ext>
                </a:extLst>
              </a:tr>
              <a:tr h="423736">
                <a:tc>
                  <a:txBody>
                    <a:bodyPr/>
                    <a:lstStyle/>
                    <a:p>
                      <a:pPr algn="l" fontAlgn="ctr"/>
                      <a:r>
                        <a:rPr lang="ja-JP" altLang="en-US" sz="700" b="0" i="0" u="none" strike="noStrike">
                          <a:solidFill>
                            <a:srgbClr val="000000"/>
                          </a:solidFill>
                          <a:effectLst/>
                          <a:latin typeface="+mn-ea"/>
                          <a:ea typeface="+mn-ea"/>
                        </a:rPr>
                        <a:t>機密情報などが漏えいし顧客に影響、信用喪失</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t>2</a:t>
                      </a:r>
                      <a:endParaRPr kumimoji="1" lang="ja-JP" altLang="en-US" sz="7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t>2</a:t>
                      </a:r>
                      <a:endParaRPr kumimoji="1" lang="ja-JP" altLang="en-US" sz="7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t>4</a:t>
                      </a:r>
                      <a:endParaRPr kumimoji="1" lang="ja-JP" altLang="en-US" sz="7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t>3</a:t>
                      </a:r>
                      <a:endParaRPr kumimoji="1" lang="ja-JP" altLang="en-US" sz="7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kumimoji="1" lang="ja-JP" altLang="en-US" sz="7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ja-JP" altLang="en-US" sz="70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kumimoji="1" lang="ja-JP" altLang="en-US" sz="7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kumimoji="1" lang="ja-JP" altLang="en-US" sz="7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ja-JP" altLang="en-US" sz="700" b="0" i="0" u="none" strike="noStrike">
                          <a:solidFill>
                            <a:srgbClr val="000000"/>
                          </a:solidFill>
                          <a:effectLst/>
                          <a:latin typeface="+mn-ea"/>
                          <a:ea typeface="+mn-ea"/>
                        </a:rPr>
                        <a:t>教育訓練</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endParaRPr lang="ja-JP" altLang="en-US" sz="7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8805612"/>
                  </a:ext>
                </a:extLst>
              </a:tr>
              <a:tr h="423736">
                <a:tc>
                  <a:txBody>
                    <a:bodyPr/>
                    <a:lstStyle/>
                    <a:p>
                      <a:pPr algn="l" fontAlgn="ctr"/>
                      <a:r>
                        <a:rPr lang="ja-JP" altLang="en-US" sz="700" b="0" i="0" u="none" strike="noStrike">
                          <a:solidFill>
                            <a:srgbClr val="000000"/>
                          </a:solidFill>
                          <a:effectLst/>
                          <a:latin typeface="+mn-ea"/>
                          <a:ea typeface="+mn-ea"/>
                        </a:rPr>
                        <a:t>機密情報などが漏えいし顧客に影響、信用喪失</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t>3</a:t>
                      </a:r>
                      <a:endParaRPr kumimoji="1" lang="ja-JP" altLang="en-US" sz="7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t>3</a:t>
                      </a:r>
                      <a:endParaRPr kumimoji="1" lang="ja-JP" altLang="en-US" sz="7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t>9</a:t>
                      </a:r>
                      <a:endParaRPr kumimoji="1" lang="ja-JP" altLang="en-US" sz="7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t>1</a:t>
                      </a:r>
                      <a:endParaRPr kumimoji="1" lang="ja-JP" altLang="en-US" sz="7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kumimoji="1" lang="ja-JP" altLang="en-US" sz="7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ja-JP" altLang="en-US" sz="70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kumimoji="1" lang="ja-JP" altLang="en-US" sz="7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kumimoji="1" lang="ja-JP" altLang="en-US" sz="7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indent="-171450" algn="l" fontAlgn="ctr">
                        <a:buFont typeface="Arial" panose="020B0604020202020204" pitchFamily="34" charset="0"/>
                        <a:buChar char="•"/>
                      </a:pPr>
                      <a:r>
                        <a:rPr lang="ja-JP" altLang="en-US" sz="700" b="0" i="0" u="none" strike="noStrike">
                          <a:solidFill>
                            <a:srgbClr val="000000"/>
                          </a:solidFill>
                          <a:effectLst/>
                          <a:latin typeface="+mn-ea"/>
                          <a:ea typeface="+mn-ea"/>
                        </a:rPr>
                        <a:t>情報の分類定義</a:t>
                      </a:r>
                      <a:endParaRPr lang="en-US" altLang="ja-JP" sz="700" b="0" i="0" u="none" strike="noStrike">
                        <a:solidFill>
                          <a:srgbClr val="000000"/>
                        </a:solidFill>
                        <a:effectLst/>
                        <a:latin typeface="+mn-ea"/>
                        <a:ea typeface="+mn-ea"/>
                      </a:endParaRPr>
                    </a:p>
                    <a:p>
                      <a:pPr marL="171450" indent="-171450" algn="l" fontAlgn="ctr">
                        <a:buFont typeface="Arial" panose="020B0604020202020204" pitchFamily="34" charset="0"/>
                        <a:buChar char="•"/>
                      </a:pPr>
                      <a:r>
                        <a:rPr lang="ja-JP" altLang="en-US" sz="700" b="0" i="0" u="none" strike="noStrike">
                          <a:solidFill>
                            <a:srgbClr val="000000"/>
                          </a:solidFill>
                          <a:effectLst/>
                          <a:latin typeface="+mn-ea"/>
                          <a:ea typeface="+mn-ea"/>
                        </a:rPr>
                        <a:t>分類ごとの情報の取扱いルール </a:t>
                      </a:r>
                      <a:endParaRPr lang="en-US" altLang="ja-JP" sz="700" b="0" i="0" u="none" strike="noStrike">
                        <a:solidFill>
                          <a:srgbClr val="000000"/>
                        </a:solidFill>
                        <a:effectLst/>
                        <a:latin typeface="+mn-ea"/>
                        <a:ea typeface="+mn-ea"/>
                      </a:endParaRPr>
                    </a:p>
                    <a:p>
                      <a:pPr marL="171450" indent="-171450" algn="l" fontAlgn="ctr">
                        <a:buFont typeface="Arial" panose="020B0604020202020204" pitchFamily="34" charset="0"/>
                        <a:buChar char="•"/>
                      </a:pPr>
                      <a:r>
                        <a:rPr lang="ja-JP" altLang="en-US" sz="700" b="0" i="0" u="none" strike="noStrike">
                          <a:solidFill>
                            <a:srgbClr val="000000"/>
                          </a:solidFill>
                          <a:effectLst/>
                          <a:latin typeface="+mn-ea"/>
                          <a:ea typeface="+mn-ea"/>
                        </a:rPr>
                        <a:t>ラベリング</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endParaRPr lang="ja-JP" altLang="en-US" sz="7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69208975"/>
                  </a:ext>
                </a:extLst>
              </a:tr>
            </a:tbl>
          </a:graphicData>
        </a:graphic>
      </p:graphicFrame>
      <p:sp>
        <p:nvSpPr>
          <p:cNvPr id="7" name="テキスト ボックス 6">
            <a:extLst>
              <a:ext uri="{FF2B5EF4-FFF2-40B4-BE49-F238E27FC236}">
                <a16:creationId xmlns:a16="http://schemas.microsoft.com/office/drawing/2014/main" id="{03F687B9-BA77-839B-4B7D-DA1A67B71D68}"/>
              </a:ext>
            </a:extLst>
          </p:cNvPr>
          <p:cNvSpPr txBox="1"/>
          <p:nvPr/>
        </p:nvSpPr>
        <p:spPr>
          <a:xfrm>
            <a:off x="619049" y="7750281"/>
            <a:ext cx="5612400" cy="1384995"/>
          </a:xfrm>
          <a:prstGeom prst="rect">
            <a:avLst/>
          </a:prstGeom>
          <a:noFill/>
          <a:ln>
            <a:no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具体的には、以下の内容を記載します。</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保有、低減、回避、移転</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リスク対応で決定した対応について「●」を記載します。</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endPar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管理策</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リスク対応で決定した内容を</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記載します。</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（例）モバイル機器の利用ルールを整備・強化　など</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2">
            <a:extLst>
              <a:ext uri="{FF2B5EF4-FFF2-40B4-BE49-F238E27FC236}">
                <a16:creationId xmlns:a16="http://schemas.microsoft.com/office/drawing/2014/main" id="{D0917878-191D-5EB5-0D43-26FDF95307EB}"/>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3737531557"/>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プレースホルダー 2">
            <a:extLst>
              <a:ext uri="{FF2B5EF4-FFF2-40B4-BE49-F238E27FC236}">
                <a16:creationId xmlns:a16="http://schemas.microsoft.com/office/drawing/2014/main" id="{ADA04CE1-A33F-E65C-309F-5B26293DD787}"/>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13-2-4.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6.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計画</a:t>
            </a:r>
          </a:p>
        </p:txBody>
      </p:sp>
      <p:sp>
        <p:nvSpPr>
          <p:cNvPr id="3" name="スライド番号プレースホルダー 4">
            <a:extLst>
              <a:ext uri="{FF2B5EF4-FFF2-40B4-BE49-F238E27FC236}">
                <a16:creationId xmlns:a16="http://schemas.microsoft.com/office/drawing/2014/main" id="{4C999AD4-4CBC-FB6B-BAC0-642CBDB2F35D}"/>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20</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ボックス 7">
            <a:extLst>
              <a:ext uri="{FF2B5EF4-FFF2-40B4-BE49-F238E27FC236}">
                <a16:creationId xmlns:a16="http://schemas.microsoft.com/office/drawing/2014/main" id="{C7AD8C43-101A-6BC3-420F-F3041E9A5011}"/>
              </a:ext>
            </a:extLst>
          </p:cNvPr>
          <p:cNvSpPr txBox="1"/>
          <p:nvPr/>
        </p:nvSpPr>
        <p:spPr>
          <a:xfrm>
            <a:off x="619049" y="2290733"/>
            <a:ext cx="5612400" cy="250068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200" b="1" i="0" u="none" strike="noStrike" kern="1200" cap="none" spc="0" normalizeH="0" baseline="0" noProof="0">
                <a:ln>
                  <a:noFill/>
                </a:ln>
                <a:solidFill>
                  <a:prstClr val="black"/>
                </a:solidFill>
                <a:effectLst/>
                <a:uLnTx/>
                <a:uFillTx/>
                <a:latin typeface="メイリオ"/>
                <a:ea typeface="メイリオ"/>
                <a:cs typeface="+mn-cs"/>
              </a:rPr>
              <a:t>決定した管理策と</a:t>
            </a:r>
            <a:r>
              <a:rPr kumimoji="1" lang="en-US" altLang="ja-JP" sz="1200" b="1" i="0" u="none" strike="noStrike" kern="1200" cap="none" spc="0" normalizeH="0" baseline="0" noProof="0">
                <a:ln>
                  <a:noFill/>
                </a:ln>
                <a:solidFill>
                  <a:prstClr val="black"/>
                </a:solidFill>
                <a:effectLst/>
                <a:uLnTx/>
                <a:uFillTx/>
                <a:latin typeface="メイリオ"/>
                <a:ea typeface="メイリオ"/>
                <a:cs typeface="+mn-cs"/>
              </a:rPr>
              <a:t>ISO/IEC 27001:2022</a:t>
            </a:r>
            <a:r>
              <a:rPr kumimoji="1" lang="ja-JP" altLang="en-US" sz="1200" b="1" i="0" u="none" strike="noStrike" kern="1200" cap="none" spc="0" normalizeH="0" baseline="0" noProof="0">
                <a:ln>
                  <a:noFill/>
                </a:ln>
                <a:solidFill>
                  <a:prstClr val="black"/>
                </a:solidFill>
                <a:effectLst/>
                <a:uLnTx/>
                <a:uFillTx/>
                <a:latin typeface="メイリオ"/>
                <a:ea typeface="メイリオ"/>
                <a:cs typeface="+mn-cs"/>
              </a:rPr>
              <a:t>附属書</a:t>
            </a:r>
            <a:r>
              <a:rPr kumimoji="1" lang="en-US" altLang="ja-JP" sz="1200" b="1" i="0" u="none" strike="noStrike" kern="1200" cap="none" spc="0" normalizeH="0" baseline="0" noProof="0">
                <a:ln>
                  <a:noFill/>
                </a:ln>
                <a:solidFill>
                  <a:prstClr val="black"/>
                </a:solidFill>
                <a:effectLst/>
                <a:uLnTx/>
                <a:uFillTx/>
                <a:latin typeface="メイリオ"/>
                <a:ea typeface="メイリオ"/>
                <a:cs typeface="+mn-cs"/>
              </a:rPr>
              <a:t>A </a:t>
            </a:r>
            <a:r>
              <a:rPr kumimoji="1" lang="ja-JP" altLang="en-US" sz="1200" b="1" i="0" u="none" strike="noStrike" kern="1200" cap="none" spc="0" normalizeH="0" baseline="0" noProof="0">
                <a:ln>
                  <a:noFill/>
                </a:ln>
                <a:solidFill>
                  <a:prstClr val="black"/>
                </a:solidFill>
                <a:effectLst/>
                <a:uLnTx/>
                <a:uFillTx/>
                <a:latin typeface="メイリオ"/>
                <a:ea typeface="メイリオ"/>
                <a:cs typeface="+mn-cs"/>
              </a:rPr>
              <a:t>の管理策との比較</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附属書</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で記載されている要求事項をもとに情報セキュリティ上のリスクを低減するための目的と、その目的を達成するための管理策で構成されています。　</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27001:2022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では、合計</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93</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種の管理策が、以下の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つのカテゴリに分類されています。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組織的管理策</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人的管理策</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物理的管理策</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技術的管理策</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8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リスク対応で決定した管理策を附属書</a:t>
            </a:r>
            <a:r>
              <a:rPr kumimoji="0" lang="en-US" altLang="ja-JP"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a:t>
            </a:r>
            <a:r>
              <a:rPr kumimoji="0" lang="ja-JP" altLang="en-US"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と比較し、必要な管理策を見落としていないか確認します。附属書</a:t>
            </a:r>
            <a:r>
              <a:rPr kumimoji="0" lang="en-US" altLang="ja-JP"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a:t>
            </a:r>
            <a:r>
              <a:rPr kumimoji="0" lang="ja-JP" altLang="en-US"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の管理策のリストは包括的なものではないので、必要に応じてリストにない管理策を採用してもかまいません。</a:t>
            </a:r>
            <a:endParaRPr kumimoji="0" lang="en-US" altLang="ja-JP"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
        <p:nvSpPr>
          <p:cNvPr id="9" name="スクロール: 横 8">
            <a:extLst>
              <a:ext uri="{FF2B5EF4-FFF2-40B4-BE49-F238E27FC236}">
                <a16:creationId xmlns:a16="http://schemas.microsoft.com/office/drawing/2014/main" id="{587B05DA-F0BE-BC7F-64FF-46693813F94E}"/>
              </a:ext>
            </a:extLst>
          </p:cNvPr>
          <p:cNvSpPr/>
          <p:nvPr/>
        </p:nvSpPr>
        <p:spPr>
          <a:xfrm>
            <a:off x="619049" y="6390107"/>
            <a:ext cx="5612400" cy="3041893"/>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テキスト ボックス 10">
            <a:extLst>
              <a:ext uri="{FF2B5EF4-FFF2-40B4-BE49-F238E27FC236}">
                <a16:creationId xmlns:a16="http://schemas.microsoft.com/office/drawing/2014/main" id="{01F644CB-8627-5C17-2C91-C3ACD55FCF81}"/>
              </a:ext>
            </a:extLst>
          </p:cNvPr>
          <p:cNvSpPr txBox="1"/>
          <p:nvPr/>
        </p:nvSpPr>
        <p:spPr>
          <a:xfrm>
            <a:off x="619049" y="4791418"/>
            <a:ext cx="5612400" cy="1546577"/>
          </a:xfrm>
          <a:prstGeom prst="rect">
            <a:avLst/>
          </a:prstGeom>
          <a:noFill/>
          <a:ln>
            <a:solidFill>
              <a:schemeClr val="tx1"/>
            </a:solid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（例）</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リスクアセスメント結果報告書で記載の管理策：</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情報の分類定義</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分類ごとの情報の取扱いルール</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ラベリング</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附属書</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A</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に記載の管理策：</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5.12 </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情報の分類</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5.13 </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情報のラベル付け</a:t>
            </a:r>
          </a:p>
        </p:txBody>
      </p:sp>
      <p:sp>
        <p:nvSpPr>
          <p:cNvPr id="14" name="テキスト プレースホルダー 3">
            <a:extLst>
              <a:ext uri="{FF2B5EF4-FFF2-40B4-BE49-F238E27FC236}">
                <a16:creationId xmlns:a16="http://schemas.microsoft.com/office/drawing/2014/main" id="{F5968C85-DB48-3263-8DCF-9365D268650C}"/>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6.1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リスク及び機会に対処する活動（</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6/9</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
        <p:nvSpPr>
          <p:cNvPr id="15" name="テキスト プレースホルダー 2">
            <a:extLst>
              <a:ext uri="{FF2B5EF4-FFF2-40B4-BE49-F238E27FC236}">
                <a16:creationId xmlns:a16="http://schemas.microsoft.com/office/drawing/2014/main" id="{96EE45A5-8B44-D4FB-6680-7F3EE7A61891}"/>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404388514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C13A2F65-EEDD-AF24-A645-21844E01ECE2}"/>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08</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四角形: 角を丸くする 5">
            <a:extLst>
              <a:ext uri="{FF2B5EF4-FFF2-40B4-BE49-F238E27FC236}">
                <a16:creationId xmlns:a16="http://schemas.microsoft.com/office/drawing/2014/main" id="{2497755C-F235-00AF-9D57-1374793E28E4}"/>
              </a:ext>
            </a:extLst>
          </p:cNvPr>
          <p:cNvSpPr/>
          <p:nvPr/>
        </p:nvSpPr>
        <p:spPr>
          <a:xfrm>
            <a:off x="772966" y="4661346"/>
            <a:ext cx="1833227" cy="3599999"/>
          </a:xfrm>
          <a:prstGeom prst="roundRect">
            <a:avLst/>
          </a:prstGeom>
          <a:noFill/>
          <a:ln w="9525" cap="flat" cmpd="sng" algn="ctr">
            <a:solidFill>
              <a:schemeClr val="dk1"/>
            </a:solidFill>
            <a:prstDash val="solid"/>
            <a:round/>
            <a:headEnd type="none" w="med" len="med"/>
            <a:tailEnd type="none" w="med" len="med"/>
          </a:ln>
        </p:spPr>
        <p:style>
          <a:lnRef idx="0">
            <a:scrgbClr r="0" g="0" b="0"/>
          </a:lnRef>
          <a:fillRef idx="0">
            <a:scrgbClr r="0" g="0" b="0"/>
          </a:fillRef>
          <a:effectRef idx="0">
            <a:scrgbClr r="0" g="0" b="0"/>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二等辺三角形 6">
            <a:extLst>
              <a:ext uri="{FF2B5EF4-FFF2-40B4-BE49-F238E27FC236}">
                <a16:creationId xmlns:a16="http://schemas.microsoft.com/office/drawing/2014/main" id="{620FEFE1-A09F-F9B9-5DB3-58169E571512}"/>
              </a:ext>
            </a:extLst>
          </p:cNvPr>
          <p:cNvSpPr/>
          <p:nvPr/>
        </p:nvSpPr>
        <p:spPr>
          <a:xfrm rot="5400000">
            <a:off x="2689630" y="6202167"/>
            <a:ext cx="222696" cy="201868"/>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12" name="図 11">
            <a:extLst>
              <a:ext uri="{FF2B5EF4-FFF2-40B4-BE49-F238E27FC236}">
                <a16:creationId xmlns:a16="http://schemas.microsoft.com/office/drawing/2014/main" id="{956107DB-A133-B5FE-CF1B-41A93A22544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82432" y="5508845"/>
            <a:ext cx="952500" cy="952500"/>
          </a:xfrm>
          <a:prstGeom prst="rect">
            <a:avLst/>
          </a:prstGeom>
        </p:spPr>
      </p:pic>
      <p:pic>
        <p:nvPicPr>
          <p:cNvPr id="16" name="図 15">
            <a:extLst>
              <a:ext uri="{FF2B5EF4-FFF2-40B4-BE49-F238E27FC236}">
                <a16:creationId xmlns:a16="http://schemas.microsoft.com/office/drawing/2014/main" id="{A2C91EDD-DFDD-2481-D4E8-910C2453399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53943" y="6175756"/>
            <a:ext cx="952500" cy="952500"/>
          </a:xfrm>
          <a:prstGeom prst="rect">
            <a:avLst/>
          </a:prstGeom>
        </p:spPr>
      </p:pic>
      <p:pic>
        <p:nvPicPr>
          <p:cNvPr id="18" name="図 17">
            <a:extLst>
              <a:ext uri="{FF2B5EF4-FFF2-40B4-BE49-F238E27FC236}">
                <a16:creationId xmlns:a16="http://schemas.microsoft.com/office/drawing/2014/main" id="{2FC355A9-9CDC-3DFD-A11F-FDCE39AD974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265136" y="4532643"/>
            <a:ext cx="494975" cy="494975"/>
          </a:xfrm>
          <a:prstGeom prst="rect">
            <a:avLst/>
          </a:prstGeom>
        </p:spPr>
      </p:pic>
      <p:pic>
        <p:nvPicPr>
          <p:cNvPr id="21" name="図 20">
            <a:extLst>
              <a:ext uri="{FF2B5EF4-FFF2-40B4-BE49-F238E27FC236}">
                <a16:creationId xmlns:a16="http://schemas.microsoft.com/office/drawing/2014/main" id="{14390C0A-0ADF-A300-752B-AA9E04E18EB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19048" y="7899750"/>
            <a:ext cx="450566" cy="450566"/>
          </a:xfrm>
          <a:prstGeom prst="rect">
            <a:avLst/>
          </a:prstGeom>
        </p:spPr>
      </p:pic>
      <p:pic>
        <p:nvPicPr>
          <p:cNvPr id="23" name="図 22">
            <a:extLst>
              <a:ext uri="{FF2B5EF4-FFF2-40B4-BE49-F238E27FC236}">
                <a16:creationId xmlns:a16="http://schemas.microsoft.com/office/drawing/2014/main" id="{30566E69-FA41-55DD-6E76-CFBBA5AC0279}"/>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1806165" y="5181122"/>
            <a:ext cx="540770" cy="540770"/>
          </a:xfrm>
          <a:prstGeom prst="rect">
            <a:avLst/>
          </a:prstGeom>
        </p:spPr>
      </p:pic>
      <p:pic>
        <p:nvPicPr>
          <p:cNvPr id="25" name="図 24">
            <a:extLst>
              <a:ext uri="{FF2B5EF4-FFF2-40B4-BE49-F238E27FC236}">
                <a16:creationId xmlns:a16="http://schemas.microsoft.com/office/drawing/2014/main" id="{95FD6BA6-0506-9649-ED6C-F42BDB4A52B2}"/>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69649" y="7102137"/>
            <a:ext cx="797613" cy="797613"/>
          </a:xfrm>
          <a:prstGeom prst="rect">
            <a:avLst/>
          </a:prstGeom>
        </p:spPr>
      </p:pic>
      <p:sp>
        <p:nvSpPr>
          <p:cNvPr id="9" name="テキスト ボックス 8">
            <a:extLst>
              <a:ext uri="{FF2B5EF4-FFF2-40B4-BE49-F238E27FC236}">
                <a16:creationId xmlns:a16="http://schemas.microsoft.com/office/drawing/2014/main" id="{1BE19C4C-1D5F-7B7D-9EFE-67E684FD1850}"/>
              </a:ext>
            </a:extLst>
          </p:cNvPr>
          <p:cNvSpPr txBox="1"/>
          <p:nvPr/>
        </p:nvSpPr>
        <p:spPr>
          <a:xfrm>
            <a:off x="1009772" y="4434376"/>
            <a:ext cx="1359614" cy="41549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インシデント事例</a:t>
            </a:r>
          </a:p>
        </p:txBody>
      </p:sp>
      <p:graphicFrame>
        <p:nvGraphicFramePr>
          <p:cNvPr id="10" name="表 15">
            <a:extLst>
              <a:ext uri="{FF2B5EF4-FFF2-40B4-BE49-F238E27FC236}">
                <a16:creationId xmlns:a16="http://schemas.microsoft.com/office/drawing/2014/main" id="{44112E25-F9B0-8F10-729F-8B26557C7D70}"/>
              </a:ext>
            </a:extLst>
          </p:cNvPr>
          <p:cNvGraphicFramePr>
            <a:graphicFrameLocks/>
          </p:cNvGraphicFramePr>
          <p:nvPr/>
        </p:nvGraphicFramePr>
        <p:xfrm>
          <a:off x="622800" y="2052000"/>
          <a:ext cx="5612400" cy="217261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755105029"/>
                    </a:ext>
                  </a:extLst>
                </a:gridCol>
              </a:tblGrid>
              <a:tr h="1365431">
                <a:tc>
                  <a:txBody>
                    <a:bodyPr/>
                    <a:lstStyle/>
                    <a:p>
                      <a:r>
                        <a:rPr kumimoji="1" lang="ja-JP" altLang="en-US" sz="1050" b="0">
                          <a:solidFill>
                            <a:schemeClr val="tx1"/>
                          </a:solidFill>
                        </a:rPr>
                        <a:t>　デジタル社会が急速に発展し、インターネットが日常生活のあらゆる側面に浸透している現代において、情報セキュリティは最優先事項となっています。そのため、過去の重大インシデントから学び、脅威に対抗することが重要です。</a:t>
                      </a:r>
                    </a:p>
                    <a:p>
                      <a:r>
                        <a:rPr kumimoji="1" lang="ja-JP" altLang="en-US" sz="1050" b="0">
                          <a:solidFill>
                            <a:schemeClr val="tx1"/>
                          </a:solidFill>
                        </a:rPr>
                        <a:t>　不正アクセスやランサムウェアの暗号化による業務停止、システムの損失といった実際の事例から、何がうまく行かなかったのか、どのような手段が用いられたのか、どのような脆弱性が攻撃の対象となったのか理解することができます。これらの失敗から学ぶことは、理論的な知識だけでは得られない実践的な視点を身につけることができます。そして、実践的な視点を身につけることで、インシデントが発生した際の対応手順や新たなセキュリティポリシーの策定といった具体的な行動につながります。　</a:t>
                      </a:r>
                    </a:p>
                    <a:p>
                      <a:r>
                        <a:rPr kumimoji="1" lang="ja-JP" altLang="en-US" sz="1050" b="0">
                          <a:solidFill>
                            <a:schemeClr val="tx1"/>
                          </a:solidFill>
                        </a:rPr>
                        <a:t>　インシデント事例から学ぶことは、情報セキュリティの向上に欠かせません。過去の事例を通じて、脅威に対する対応策の策定や現在使用しているリスク戦略の改善、セキュリティ意識の向上が可能です。その結果、組織や個人の情報を守り、将来起こり得るインシデントに適切な対応を行うことが可能となります。</a:t>
                      </a:r>
                    </a:p>
                  </a:txBody>
                  <a:tcPr marT="46177" marB="4617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86780594"/>
                  </a:ext>
                </a:extLst>
              </a:tr>
            </a:tbl>
          </a:graphicData>
        </a:graphic>
      </p:graphicFrame>
      <p:graphicFrame>
        <p:nvGraphicFramePr>
          <p:cNvPr id="14" name="表 10">
            <a:extLst>
              <a:ext uri="{FF2B5EF4-FFF2-40B4-BE49-F238E27FC236}">
                <a16:creationId xmlns:a16="http://schemas.microsoft.com/office/drawing/2014/main" id="{85BDAE32-A76D-93A7-4D59-88E8705B8F04}"/>
              </a:ext>
            </a:extLst>
          </p:cNvPr>
          <p:cNvGraphicFramePr>
            <a:graphicFrameLocks noGrp="1"/>
          </p:cNvGraphicFramePr>
          <p:nvPr/>
        </p:nvGraphicFramePr>
        <p:xfrm>
          <a:off x="2990995" y="4661346"/>
          <a:ext cx="3145588" cy="3589018"/>
        </p:xfrm>
        <a:graphic>
          <a:graphicData uri="http://schemas.openxmlformats.org/drawingml/2006/table">
            <a:tbl>
              <a:tblPr firstRow="1" bandRow="1">
                <a:tableStyleId>{5C22544A-7EE6-4342-B048-85BDC9FD1C3A}</a:tableStyleId>
              </a:tblPr>
              <a:tblGrid>
                <a:gridCol w="3145588">
                  <a:extLst>
                    <a:ext uri="{9D8B030D-6E8A-4147-A177-3AD203B41FA5}">
                      <a16:colId xmlns:a16="http://schemas.microsoft.com/office/drawing/2014/main" val="727053212"/>
                    </a:ext>
                  </a:extLst>
                </a:gridCol>
              </a:tblGrid>
              <a:tr h="290288">
                <a:tc>
                  <a:txBody>
                    <a:bodyPr/>
                    <a:lstStyle/>
                    <a:p>
                      <a:r>
                        <a:rPr kumimoji="1" lang="ja-JP" altLang="en-US" sz="1050" b="1">
                          <a:solidFill>
                            <a:schemeClr val="bg1"/>
                          </a:solidFill>
                          <a:latin typeface="メイリオ" panose="020B0604030504040204" pitchFamily="50" charset="-128"/>
                          <a:ea typeface="メイリオ" panose="020B0604030504040204" pitchFamily="50" charset="-128"/>
                        </a:rPr>
                        <a:t>目的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extLst>
                  <a:ext uri="{0D108BD9-81ED-4DB2-BD59-A6C34878D82A}">
                    <a16:rowId xmlns:a16="http://schemas.microsoft.com/office/drawing/2014/main" val="4211864530"/>
                  </a:ext>
                </a:extLst>
              </a:tr>
              <a:tr h="844475">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a:solidFill>
                            <a:schemeClr val="tx1"/>
                          </a:solidFill>
                          <a:latin typeface="メイリオ" panose="020B0604030504040204" pitchFamily="50" charset="-128"/>
                          <a:ea typeface="メイリオ" panose="020B0604030504040204" pitchFamily="50" charset="-128"/>
                        </a:rPr>
                        <a:t>インシデント事例を通して、実際に発生した攻撃事例やセキュリティインシデントをケーススタディを通じて学びます。具体的な知識を基に実践的なアプローチ手法を習得すること。</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74714971"/>
                  </a:ext>
                </a:extLst>
              </a:tr>
              <a:tr h="290288">
                <a:tc>
                  <a:txBody>
                    <a:bodyPr/>
                    <a:lstStyle/>
                    <a:p>
                      <a:r>
                        <a:rPr kumimoji="1" lang="ja-JP" altLang="en-US" sz="1050" b="1">
                          <a:solidFill>
                            <a:schemeClr val="bg1"/>
                          </a:solidFill>
                          <a:latin typeface="メイリオ" panose="020B0604030504040204" pitchFamily="50" charset="-128"/>
                          <a:ea typeface="メイリオ" panose="020B0604030504040204" pitchFamily="50" charset="-128"/>
                        </a:rPr>
                        <a:t>学べる内容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extLst>
                  <a:ext uri="{0D108BD9-81ED-4DB2-BD59-A6C34878D82A}">
                    <a16:rowId xmlns:a16="http://schemas.microsoft.com/office/drawing/2014/main" val="3864053846"/>
                  </a:ext>
                </a:extLst>
              </a:tr>
              <a:tr h="659746">
                <a:tc>
                  <a:txBody>
                    <a:bodyPr/>
                    <a:lstStyle/>
                    <a:p>
                      <a:pPr marL="0" indent="0">
                        <a:buFont typeface="Arial" panose="020B0604020202020204" pitchFamily="34" charset="0"/>
                        <a:buNone/>
                      </a:pPr>
                      <a:r>
                        <a:rPr kumimoji="1" lang="ja-JP" altLang="en-US" sz="1050" b="0">
                          <a:solidFill>
                            <a:schemeClr val="tx1"/>
                          </a:solidFill>
                          <a:latin typeface="メイリオ" panose="020B0604030504040204" pitchFamily="50" charset="-128"/>
                          <a:ea typeface="メイリオ" panose="020B0604030504040204" pitchFamily="50" charset="-128"/>
                        </a:rPr>
                        <a:t>・攻撃手法や攻撃者の手口</a:t>
                      </a:r>
                      <a:endParaRPr kumimoji="1" lang="en-US" altLang="ja-JP" sz="1050" b="0">
                        <a:solidFill>
                          <a:schemeClr val="tx1"/>
                        </a:solidFill>
                        <a:latin typeface="メイリオ" panose="020B0604030504040204" pitchFamily="50" charset="-128"/>
                        <a:ea typeface="メイリオ" panose="020B0604030504040204" pitchFamily="50" charset="-128"/>
                      </a:endParaRPr>
                    </a:p>
                    <a:p>
                      <a:pPr marL="0" indent="0">
                        <a:buFont typeface="Arial" panose="020B0604020202020204" pitchFamily="34" charset="0"/>
                        <a:buNone/>
                      </a:pPr>
                      <a:r>
                        <a:rPr kumimoji="1" lang="ja-JP" altLang="en-US" sz="1050" b="0">
                          <a:solidFill>
                            <a:schemeClr val="tx1"/>
                          </a:solidFill>
                          <a:latin typeface="メイリオ" panose="020B0604030504040204" pitchFamily="50" charset="-128"/>
                          <a:ea typeface="メイリオ" panose="020B0604030504040204" pitchFamily="50" charset="-128"/>
                        </a:rPr>
                        <a:t>・インシデントの影響と被害範囲</a:t>
                      </a:r>
                      <a:endParaRPr kumimoji="1" lang="en-US" altLang="ja-JP" sz="1050" b="0">
                        <a:solidFill>
                          <a:schemeClr val="tx1"/>
                        </a:solidFill>
                        <a:latin typeface="メイリオ" panose="020B0604030504040204" pitchFamily="50" charset="-128"/>
                        <a:ea typeface="メイリオ" panose="020B0604030504040204" pitchFamily="50" charset="-128"/>
                      </a:endParaRPr>
                    </a:p>
                    <a:p>
                      <a:pPr marL="0" indent="0">
                        <a:buFont typeface="Arial" panose="020B0604020202020204" pitchFamily="34" charset="0"/>
                        <a:buNone/>
                      </a:pPr>
                      <a:r>
                        <a:rPr kumimoji="1" lang="ja-JP" altLang="en-US" sz="1050" b="0">
                          <a:solidFill>
                            <a:schemeClr val="tx1"/>
                          </a:solidFill>
                          <a:latin typeface="メイリオ" panose="020B0604030504040204" pitchFamily="50" charset="-128"/>
                          <a:ea typeface="メイリオ" panose="020B0604030504040204" pitchFamily="50" charset="-128"/>
                        </a:rPr>
                        <a:t>・具体的なインシデント対応と復旧策</a:t>
                      </a:r>
                      <a:endParaRPr kumimoji="1" lang="en-US" altLang="ja-JP" sz="1050" b="0">
                        <a:solidFill>
                          <a:schemeClr val="tx1"/>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17329498"/>
                  </a:ext>
                </a:extLst>
              </a:tr>
              <a:tr h="290288">
                <a:tc>
                  <a:txBody>
                    <a:bodyPr/>
                    <a:lstStyle/>
                    <a:p>
                      <a:r>
                        <a:rPr kumimoji="1" lang="ja-JP" altLang="en-US" sz="1050" b="1">
                          <a:solidFill>
                            <a:schemeClr val="bg1"/>
                          </a:solidFill>
                          <a:latin typeface="メイリオ" panose="020B0604030504040204" pitchFamily="50" charset="-128"/>
                          <a:ea typeface="メイリオ" panose="020B0604030504040204" pitchFamily="50" charset="-128"/>
                        </a:rPr>
                        <a:t>活用例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extLst>
                  <a:ext uri="{0D108BD9-81ED-4DB2-BD59-A6C34878D82A}">
                    <a16:rowId xmlns:a16="http://schemas.microsoft.com/office/drawing/2014/main" val="892664734"/>
                  </a:ext>
                </a:extLst>
              </a:tr>
              <a:tr h="1213933">
                <a:tc>
                  <a:txBody>
                    <a:bodyPr/>
                    <a:lstStyle/>
                    <a:p>
                      <a:pPr marL="0" indent="0">
                        <a:buFont typeface="Arial" panose="020B0604020202020204" pitchFamily="34" charset="0"/>
                        <a:buNone/>
                      </a:pPr>
                      <a:r>
                        <a:rPr kumimoji="1" lang="ja-JP" altLang="en-US" sz="1050" b="0">
                          <a:solidFill>
                            <a:schemeClr val="tx1"/>
                          </a:solidFill>
                          <a:latin typeface="メイリオ" panose="020B0604030504040204" pitchFamily="50" charset="-128"/>
                          <a:ea typeface="メイリオ" panose="020B0604030504040204" pitchFamily="50" charset="-128"/>
                        </a:rPr>
                        <a:t>・セキュリティリスク管理、対策の強化</a:t>
                      </a:r>
                      <a:endParaRPr kumimoji="1" lang="en-US" altLang="ja-JP" sz="1050" b="0">
                        <a:solidFill>
                          <a:schemeClr val="tx1"/>
                        </a:solidFill>
                        <a:latin typeface="メイリオ" panose="020B0604030504040204" pitchFamily="50" charset="-128"/>
                        <a:ea typeface="メイリオ" panose="020B0604030504040204" pitchFamily="50" charset="-128"/>
                      </a:endParaRPr>
                    </a:p>
                    <a:p>
                      <a:pPr marL="0" indent="0">
                        <a:buFont typeface="Arial" panose="020B0604020202020204" pitchFamily="34" charset="0"/>
                        <a:buNone/>
                      </a:pPr>
                      <a:r>
                        <a:rPr kumimoji="1" lang="ja-JP" altLang="en-US" sz="1050" b="0">
                          <a:solidFill>
                            <a:schemeClr val="tx1"/>
                          </a:solidFill>
                          <a:latin typeface="メイリオ" panose="020B0604030504040204" pitchFamily="50" charset="-128"/>
                          <a:ea typeface="メイリオ" panose="020B0604030504040204" pitchFamily="50" charset="-128"/>
                        </a:rPr>
                        <a:t>・セキュリティポリシーの改善</a:t>
                      </a:r>
                      <a:endParaRPr kumimoji="1" lang="en-US" altLang="ja-JP" sz="1050" b="0">
                        <a:solidFill>
                          <a:schemeClr val="tx1"/>
                        </a:solidFill>
                        <a:latin typeface="メイリオ" panose="020B0604030504040204" pitchFamily="50" charset="-128"/>
                        <a:ea typeface="メイリオ" panose="020B0604030504040204" pitchFamily="50" charset="-128"/>
                      </a:endParaRPr>
                    </a:p>
                    <a:p>
                      <a:pPr marL="0" indent="0">
                        <a:buFont typeface="Arial" panose="020B0604020202020204" pitchFamily="34" charset="0"/>
                        <a:buNone/>
                      </a:pPr>
                      <a:r>
                        <a:rPr kumimoji="1" lang="ja-JP" altLang="en-US" sz="1050" b="0">
                          <a:solidFill>
                            <a:schemeClr val="tx1"/>
                          </a:solidFill>
                          <a:latin typeface="メイリオ" panose="020B0604030504040204" pitchFamily="50" charset="-128"/>
                          <a:ea typeface="メイリオ" panose="020B0604030504040204" pitchFamily="50" charset="-128"/>
                        </a:rPr>
                        <a:t>・セキュリティインシデント対応の改善</a:t>
                      </a:r>
                      <a:endParaRPr kumimoji="1" lang="en-US" altLang="ja-JP" sz="1050" b="0">
                        <a:solidFill>
                          <a:schemeClr val="tx1"/>
                        </a:solidFill>
                        <a:latin typeface="メイリオ" panose="020B0604030504040204" pitchFamily="50" charset="-128"/>
                        <a:ea typeface="メイリオ" panose="020B0604030504040204" pitchFamily="50" charset="-128"/>
                      </a:endParaRPr>
                    </a:p>
                    <a:p>
                      <a:pPr marL="0" indent="0">
                        <a:buFont typeface="Arial" panose="020B0604020202020204" pitchFamily="34" charset="0"/>
                        <a:buNone/>
                      </a:pPr>
                      <a:r>
                        <a:rPr kumimoji="1" lang="ja-JP" altLang="en-US" sz="1050" b="0">
                          <a:solidFill>
                            <a:schemeClr val="tx1"/>
                          </a:solidFill>
                          <a:latin typeface="メイリオ" panose="020B0604030504040204" pitchFamily="50" charset="-128"/>
                          <a:ea typeface="メイリオ" panose="020B0604030504040204" pitchFamily="50" charset="-128"/>
                        </a:rPr>
                        <a:t>・脅威トレンドの把握、共有</a:t>
                      </a:r>
                      <a:endParaRPr kumimoji="1" lang="en-US" altLang="ja-JP" sz="1050" b="0">
                        <a:solidFill>
                          <a:schemeClr val="tx1"/>
                        </a:solidFill>
                        <a:latin typeface="メイリオ" panose="020B0604030504040204" pitchFamily="50" charset="-128"/>
                        <a:ea typeface="メイリオ" panose="020B0604030504040204" pitchFamily="50" charset="-128"/>
                      </a:endParaRPr>
                    </a:p>
                    <a:p>
                      <a:pPr marL="0" indent="0">
                        <a:buFont typeface="Arial" panose="020B0604020202020204" pitchFamily="34" charset="0"/>
                        <a:buNone/>
                      </a:pPr>
                      <a:r>
                        <a:rPr kumimoji="1" lang="ja-JP" altLang="en-US" sz="1050" b="0">
                          <a:solidFill>
                            <a:schemeClr val="tx1"/>
                          </a:solidFill>
                          <a:latin typeface="メイリオ" panose="020B0604030504040204" pitchFamily="50" charset="-128"/>
                          <a:ea typeface="メイリオ" panose="020B0604030504040204" pitchFamily="50" charset="-128"/>
                        </a:rPr>
                        <a:t>・セキュリティ意識の向上</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50907588"/>
                  </a:ext>
                </a:extLst>
              </a:tr>
            </a:tbl>
          </a:graphicData>
        </a:graphic>
      </p:graphicFrame>
      <p:sp>
        <p:nvSpPr>
          <p:cNvPr id="11" name="テキスト プレースホルダー 3">
            <a:extLst>
              <a:ext uri="{FF2B5EF4-FFF2-40B4-BE49-F238E27FC236}">
                <a16:creationId xmlns:a16="http://schemas.microsoft.com/office/drawing/2014/main" id="{B55BB513-F153-44E9-1FD1-8A39D55453DA}"/>
              </a:ext>
            </a:extLst>
          </p:cNvPr>
          <p:cNvSpPr>
            <a:spLocks noGrp="1"/>
          </p:cNvSpPr>
          <p:nvPr>
            <p:ph type="body" sz="quarter" idx="14"/>
          </p:nvPr>
        </p:nvSpPr>
        <p:spPr>
          <a:xfrm>
            <a:off x="1123949" y="1457325"/>
            <a:ext cx="5616575" cy="381000"/>
          </a:xfrm>
        </p:spPr>
        <p:txBody>
          <a:bodyPr/>
          <a:lstStyle/>
          <a:p>
            <a:r>
              <a:rPr lang="en-US" altLang="ja-JP" sz="1600"/>
              <a:t>2</a:t>
            </a:r>
            <a:r>
              <a:rPr kumimoji="1" lang="en-US" altLang="ja-JP" sz="1600"/>
              <a:t>-2-1.</a:t>
            </a:r>
            <a:r>
              <a:rPr lang="ja-JP" altLang="en-US" sz="1600"/>
              <a:t> インシデント事例から学ぶ</a:t>
            </a:r>
            <a:endParaRPr kumimoji="1" lang="ja-JP" altLang="en-US" sz="1600"/>
          </a:p>
        </p:txBody>
      </p:sp>
      <p:sp>
        <p:nvSpPr>
          <p:cNvPr id="4" name="テキスト プレースホルダー 2">
            <a:extLst>
              <a:ext uri="{FF2B5EF4-FFF2-40B4-BE49-F238E27FC236}">
                <a16:creationId xmlns:a16="http://schemas.microsoft.com/office/drawing/2014/main" id="{670DC8C0-9589-0125-CB3B-3245E1238AB3}"/>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2</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事例を知る：重大なインシデント発生から課題解決まで</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hlinkClick r:id="rId8" action="ppaction://hlinksldjump"/>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2-2.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重大インシデント事例から学ぶ課題解決</a:t>
            </a:r>
          </a:p>
        </p:txBody>
      </p:sp>
    </p:spTree>
    <p:extLst>
      <p:ext uri="{BB962C8B-B14F-4D97-AF65-F5344CB8AC3E}">
        <p14:creationId xmlns:p14="http://schemas.microsoft.com/office/powerpoint/2010/main" val="4130383797"/>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テキスト プレースホルダー 2">
            <a:extLst>
              <a:ext uri="{FF2B5EF4-FFF2-40B4-BE49-F238E27FC236}">
                <a16:creationId xmlns:a16="http://schemas.microsoft.com/office/drawing/2014/main" id="{292BD871-B90D-C0AF-A982-BFA018FA7E4C}"/>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13-2-4.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6.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計画</a:t>
            </a:r>
          </a:p>
        </p:txBody>
      </p:sp>
      <p:sp>
        <p:nvSpPr>
          <p:cNvPr id="3" name="スライド番号プレースホルダー 4">
            <a:extLst>
              <a:ext uri="{FF2B5EF4-FFF2-40B4-BE49-F238E27FC236}">
                <a16:creationId xmlns:a16="http://schemas.microsoft.com/office/drawing/2014/main" id="{A3E43271-F755-F61B-D5AA-A4A014C7AF4A}"/>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ボックス 7">
            <a:extLst>
              <a:ext uri="{FF2B5EF4-FFF2-40B4-BE49-F238E27FC236}">
                <a16:creationId xmlns:a16="http://schemas.microsoft.com/office/drawing/2014/main" id="{35D27FC5-2ADF-D447-FEBA-DC328AC0ADDA}"/>
              </a:ext>
            </a:extLst>
          </p:cNvPr>
          <p:cNvSpPr txBox="1"/>
          <p:nvPr/>
        </p:nvSpPr>
        <p:spPr>
          <a:xfrm>
            <a:off x="626552" y="2265188"/>
            <a:ext cx="5612400" cy="221599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メイリオ"/>
                <a:ea typeface="メイリオ"/>
                <a:cs typeface="+mn-cs"/>
              </a:rPr>
              <a:t>4.</a:t>
            </a:r>
            <a:r>
              <a:rPr kumimoji="1" lang="ja-JP" altLang="en-US" sz="1200" b="1" i="0" u="none" strike="noStrike" kern="1200" cap="none" spc="0" normalizeH="0" baseline="0" noProof="0" dirty="0">
                <a:ln>
                  <a:noFill/>
                </a:ln>
                <a:solidFill>
                  <a:prstClr val="black"/>
                </a:solidFill>
                <a:effectLst/>
                <a:uLnTx/>
                <a:uFillTx/>
                <a:latin typeface="メイリオ"/>
                <a:ea typeface="メイリオ"/>
                <a:cs typeface="+mn-cs"/>
              </a:rPr>
              <a:t>適用宣言書の作成</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「適用宣言書」は、</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認証を取得するすべての組織に作成が義務づけられています。認証を取得しない組織では、 必須ではありませんが、情報セキュリティに対する取組を明確にするために「適用宣言書」を作成することが望ましいとされています。</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適用宣言書は以下の内容を含むように作成します。</a:t>
            </a:r>
          </a:p>
          <a:p>
            <a:pPr marL="171450" marR="0" lvl="0" indent="-17145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dirty="0">
                <a:ln>
                  <a:noFill/>
                </a:ln>
                <a:solidFill>
                  <a:prstClr val="black"/>
                </a:solidFill>
                <a:effectLst/>
                <a:uLnTx/>
                <a:uFillTx/>
                <a:latin typeface="メイリオ"/>
                <a:ea typeface="メイリオ"/>
                <a:cs typeface="+mn-cs"/>
              </a:rPr>
              <a:t>必要な管理策</a:t>
            </a:r>
            <a:endParaRPr kumimoji="0"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ja-JP" altLang="en-US" sz="1050" b="0" i="0" u="sng" strike="noStrike" kern="1200" cap="none" spc="0" normalizeH="0" baseline="0" noProof="0" dirty="0">
                <a:ln>
                  <a:noFill/>
                </a:ln>
                <a:solidFill>
                  <a:prstClr val="black"/>
                </a:solidFill>
                <a:effectLst/>
                <a:uLnTx/>
                <a:uFill>
                  <a:solidFill>
                    <a:prstClr val="white"/>
                  </a:solidFill>
                </a:uFill>
                <a:latin typeface="メイリオ"/>
                <a:ea typeface="メイリオ"/>
                <a:cs typeface="+mn-cs"/>
              </a:rPr>
              <a:t>それらの管理策を含めた理由</a:t>
            </a:r>
            <a:endParaRPr kumimoji="0" lang="en-US" altLang="ja-JP" sz="1050" b="0" i="0" u="sng" strike="noStrike" kern="1200" cap="none" spc="0" normalizeH="0" baseline="0" noProof="0" dirty="0">
              <a:ln>
                <a:noFill/>
              </a:ln>
              <a:solidFill>
                <a:prstClr val="black"/>
              </a:solidFill>
              <a:effectLst/>
              <a:uLnTx/>
              <a:uFill>
                <a:solidFill>
                  <a:prstClr val="white"/>
                </a:solidFill>
              </a:uFill>
              <a:latin typeface="メイリオ"/>
              <a:ea typeface="メイリオ"/>
              <a:cs typeface="+mn-cs"/>
            </a:endParaRPr>
          </a:p>
          <a:p>
            <a:pPr marL="171450" marR="0" lvl="0" indent="-17145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ja-JP" altLang="en-US" sz="1050" b="0" i="0" u="sng" strike="noStrike" kern="1200" cap="none" spc="0" normalizeH="0" baseline="0" noProof="0" dirty="0">
                <a:ln>
                  <a:noFill/>
                </a:ln>
                <a:solidFill>
                  <a:prstClr val="black"/>
                </a:solidFill>
                <a:effectLst/>
                <a:uLnTx/>
                <a:uFill>
                  <a:solidFill>
                    <a:prstClr val="white"/>
                  </a:solidFill>
                </a:uFill>
                <a:latin typeface="メイリオ"/>
                <a:ea typeface="メイリオ"/>
                <a:cs typeface="+mn-cs"/>
              </a:rPr>
              <a:t>それらの管理策を実施しているか否か</a:t>
            </a:r>
            <a:endParaRPr kumimoji="0" lang="en-US" altLang="ja-JP" sz="1050" b="0" i="0" u="sng" strike="noStrike" kern="1200" cap="none" spc="0" normalizeH="0" baseline="0" noProof="0" dirty="0">
              <a:ln>
                <a:noFill/>
              </a:ln>
              <a:solidFill>
                <a:prstClr val="black"/>
              </a:solidFill>
              <a:effectLst/>
              <a:uLnTx/>
              <a:uFill>
                <a:solidFill>
                  <a:prstClr val="white"/>
                </a:solidFill>
              </a:uFill>
              <a:latin typeface="メイリオ"/>
              <a:ea typeface="メイリオ"/>
              <a:cs typeface="+mn-cs"/>
            </a:endParaRPr>
          </a:p>
          <a:p>
            <a:pPr marL="171450" marR="0" lvl="0" indent="-17145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ja-JP" altLang="en-US" sz="1050" b="0" i="0" u="sng" strike="noStrike" kern="1200" cap="none" spc="0" normalizeH="0" baseline="0" noProof="0" dirty="0">
                <a:ln>
                  <a:noFill/>
                </a:ln>
                <a:solidFill>
                  <a:prstClr val="black"/>
                </a:solidFill>
                <a:effectLst/>
                <a:uLnTx/>
                <a:uFill>
                  <a:solidFill>
                    <a:prstClr val="white"/>
                  </a:solidFill>
                </a:uFill>
                <a:latin typeface="メイリオ"/>
                <a:ea typeface="メイリオ"/>
                <a:cs typeface="+mn-cs"/>
              </a:rPr>
              <a:t>附属書</a:t>
            </a:r>
            <a:r>
              <a:rPr kumimoji="0" lang="en-US" altLang="ja-JP" sz="1050" b="0" i="0" u="sng" strike="noStrike" kern="1200" cap="none" spc="0" normalizeH="0" baseline="0" noProof="0" dirty="0">
                <a:ln>
                  <a:noFill/>
                </a:ln>
                <a:solidFill>
                  <a:prstClr val="black"/>
                </a:solidFill>
                <a:effectLst/>
                <a:uLnTx/>
                <a:uFill>
                  <a:solidFill>
                    <a:prstClr val="white"/>
                  </a:solidFill>
                </a:uFill>
                <a:latin typeface="メイリオ"/>
                <a:ea typeface="メイリオ"/>
                <a:cs typeface="+mn-cs"/>
              </a:rPr>
              <a:t>A</a:t>
            </a:r>
            <a:r>
              <a:rPr kumimoji="0" lang="ja-JP" altLang="en-US" sz="1050" b="0" i="0" u="sng" strike="noStrike" kern="1200" cap="none" spc="0" normalizeH="0" baseline="0" noProof="0" dirty="0">
                <a:ln>
                  <a:noFill/>
                </a:ln>
                <a:solidFill>
                  <a:prstClr val="black"/>
                </a:solidFill>
                <a:effectLst/>
                <a:uLnTx/>
                <a:uFill>
                  <a:solidFill>
                    <a:prstClr val="white"/>
                  </a:solidFill>
                </a:uFill>
                <a:latin typeface="メイリオ"/>
                <a:ea typeface="メイリオ"/>
                <a:cs typeface="+mn-cs"/>
              </a:rPr>
              <a:t>に規定する管理策を除外した理由</a:t>
            </a:r>
            <a:endParaRPr kumimoji="0" lang="en-US" altLang="ja-JP" sz="1050" b="0" i="0" u="sng" strike="noStrike" kern="1200" cap="none" spc="0" normalizeH="0" baseline="0" noProof="0" dirty="0">
              <a:ln>
                <a:noFill/>
              </a:ln>
              <a:solidFill>
                <a:prstClr val="black"/>
              </a:solidFill>
              <a:effectLst/>
              <a:uLnTx/>
              <a:uFill>
                <a:solidFill>
                  <a:prstClr val="white"/>
                </a:solidFill>
              </a:uFill>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
                <a:solidFill>
                  <a:prstClr val="white"/>
                </a:solidFill>
              </a:uFill>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
                  <a:solidFill>
                    <a:prstClr val="white"/>
                  </a:solidFill>
                </a:uFill>
                <a:latin typeface="メイリオ"/>
                <a:ea typeface="メイリオ"/>
                <a:cs typeface="+mn-cs"/>
              </a:rPr>
              <a:t>適用宣言書の作成方法（例）</a:t>
            </a:r>
            <a:endParaRPr kumimoji="1" lang="en-US" altLang="ja-JP" sz="1050" b="1" i="0" u="none" strike="noStrike" kern="1200" cap="none" spc="0" normalizeH="0" baseline="0" noProof="0" dirty="0">
              <a:ln>
                <a:noFill/>
              </a:ln>
              <a:solidFill>
                <a:prstClr val="black"/>
              </a:solidFill>
              <a:effectLst/>
              <a:uLnTx/>
              <a:uFill>
                <a:solidFill>
                  <a:prstClr val="white"/>
                </a:solidFill>
              </a:uFill>
              <a:latin typeface="メイリオ"/>
              <a:ea typeface="メイリオ"/>
              <a:cs typeface="+mn-cs"/>
            </a:endParaRPr>
          </a:p>
        </p:txBody>
      </p:sp>
      <p:sp>
        <p:nvSpPr>
          <p:cNvPr id="9" name="テキスト ボックス 8">
            <a:extLst>
              <a:ext uri="{FF2B5EF4-FFF2-40B4-BE49-F238E27FC236}">
                <a16:creationId xmlns:a16="http://schemas.microsoft.com/office/drawing/2014/main" id="{AD860906-A2CE-9E3F-D50D-0F83EED230E6}"/>
              </a:ext>
            </a:extLst>
          </p:cNvPr>
          <p:cNvSpPr txBox="1"/>
          <p:nvPr/>
        </p:nvSpPr>
        <p:spPr>
          <a:xfrm>
            <a:off x="619048" y="7305641"/>
            <a:ext cx="5612400" cy="253916"/>
          </a:xfrm>
          <a:prstGeom prst="rect">
            <a:avLst/>
          </a:prstGeom>
          <a:noFill/>
          <a:ln>
            <a:no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適用宣言書には、以下の内容を含めます。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0" name="表 9">
            <a:extLst>
              <a:ext uri="{FF2B5EF4-FFF2-40B4-BE49-F238E27FC236}">
                <a16:creationId xmlns:a16="http://schemas.microsoft.com/office/drawing/2014/main" id="{4EBFA971-3426-4E6F-34E8-3852886F8A9C}"/>
              </a:ext>
            </a:extLst>
          </p:cNvPr>
          <p:cNvGraphicFramePr>
            <a:graphicFrameLocks noGrp="1"/>
          </p:cNvGraphicFramePr>
          <p:nvPr>
            <p:extLst>
              <p:ext uri="{D42A27DB-BD31-4B8C-83A1-F6EECF244321}">
                <p14:modId xmlns:p14="http://schemas.microsoft.com/office/powerpoint/2010/main" val="2771056145"/>
              </p:ext>
            </p:extLst>
          </p:nvPr>
        </p:nvGraphicFramePr>
        <p:xfrm>
          <a:off x="622801" y="4149292"/>
          <a:ext cx="5612399" cy="3133200"/>
        </p:xfrm>
        <a:graphic>
          <a:graphicData uri="http://schemas.openxmlformats.org/drawingml/2006/table">
            <a:tbl>
              <a:tblPr>
                <a:tableStyleId>{5C22544A-7EE6-4342-B048-85BDC9FD1C3A}</a:tableStyleId>
              </a:tblPr>
              <a:tblGrid>
                <a:gridCol w="214886">
                  <a:extLst>
                    <a:ext uri="{9D8B030D-6E8A-4147-A177-3AD203B41FA5}">
                      <a16:colId xmlns:a16="http://schemas.microsoft.com/office/drawing/2014/main" val="1073201430"/>
                    </a:ext>
                  </a:extLst>
                </a:gridCol>
                <a:gridCol w="1029213">
                  <a:extLst>
                    <a:ext uri="{9D8B030D-6E8A-4147-A177-3AD203B41FA5}">
                      <a16:colId xmlns:a16="http://schemas.microsoft.com/office/drawing/2014/main" val="295587836"/>
                    </a:ext>
                  </a:extLst>
                </a:gridCol>
                <a:gridCol w="1783080">
                  <a:extLst>
                    <a:ext uri="{9D8B030D-6E8A-4147-A177-3AD203B41FA5}">
                      <a16:colId xmlns:a16="http://schemas.microsoft.com/office/drawing/2014/main" val="470579502"/>
                    </a:ext>
                  </a:extLst>
                </a:gridCol>
                <a:gridCol w="297180">
                  <a:extLst>
                    <a:ext uri="{9D8B030D-6E8A-4147-A177-3AD203B41FA5}">
                      <a16:colId xmlns:a16="http://schemas.microsoft.com/office/drawing/2014/main" val="62902344"/>
                    </a:ext>
                  </a:extLst>
                </a:gridCol>
                <a:gridCol w="335280">
                  <a:extLst>
                    <a:ext uri="{9D8B030D-6E8A-4147-A177-3AD203B41FA5}">
                      <a16:colId xmlns:a16="http://schemas.microsoft.com/office/drawing/2014/main" val="2428735908"/>
                    </a:ext>
                  </a:extLst>
                </a:gridCol>
                <a:gridCol w="1384358">
                  <a:extLst>
                    <a:ext uri="{9D8B030D-6E8A-4147-A177-3AD203B41FA5}">
                      <a16:colId xmlns:a16="http://schemas.microsoft.com/office/drawing/2014/main" val="4083598878"/>
                    </a:ext>
                  </a:extLst>
                </a:gridCol>
                <a:gridCol w="568402">
                  <a:extLst>
                    <a:ext uri="{9D8B030D-6E8A-4147-A177-3AD203B41FA5}">
                      <a16:colId xmlns:a16="http://schemas.microsoft.com/office/drawing/2014/main" val="2998421154"/>
                    </a:ext>
                  </a:extLst>
                </a:gridCol>
              </a:tblGrid>
              <a:tr h="337237">
                <a:tc gridSpan="3">
                  <a:txBody>
                    <a:bodyPr/>
                    <a:lstStyle/>
                    <a:p>
                      <a:pPr algn="ctr" fontAlgn="ctr"/>
                      <a:r>
                        <a:rPr lang="ja-JP" altLang="en-US" sz="700" b="1" u="none" strike="noStrike">
                          <a:solidFill>
                            <a:schemeClr val="bg1"/>
                          </a:solidFill>
                          <a:effectLst/>
                          <a:latin typeface="+mn-ea"/>
                          <a:ea typeface="+mn-ea"/>
                        </a:rPr>
                        <a:t>管理目的および管理策</a:t>
                      </a:r>
                      <a:endParaRPr lang="ja-JP" altLang="en-US" sz="700" b="1" i="0" u="none" strike="noStrike">
                        <a:solidFill>
                          <a:schemeClr val="bg1"/>
                        </a:solidFill>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700" b="1" u="none" strike="noStrike">
                          <a:solidFill>
                            <a:schemeClr val="bg1"/>
                          </a:solidFill>
                          <a:effectLst/>
                          <a:latin typeface="+mn-ea"/>
                          <a:ea typeface="+mn-ea"/>
                        </a:rPr>
                        <a:t>適用</a:t>
                      </a:r>
                      <a:endParaRPr lang="ja-JP" altLang="en-US" sz="700" b="1" i="0" u="none" strike="noStrike">
                        <a:solidFill>
                          <a:schemeClr val="bg1"/>
                        </a:solidFill>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u="none" strike="noStrike">
                          <a:solidFill>
                            <a:schemeClr val="bg1"/>
                          </a:solidFill>
                          <a:effectLst/>
                          <a:latin typeface="+mn-ea"/>
                          <a:ea typeface="+mn-ea"/>
                        </a:rPr>
                        <a:t>実施・</a:t>
                      </a:r>
                      <a:br>
                        <a:rPr lang="ja-JP" altLang="en-US" sz="700" b="1" u="none" strike="noStrike">
                          <a:solidFill>
                            <a:schemeClr val="bg1"/>
                          </a:solidFill>
                          <a:effectLst/>
                          <a:latin typeface="+mn-ea"/>
                          <a:ea typeface="+mn-ea"/>
                        </a:rPr>
                      </a:br>
                      <a:r>
                        <a:rPr lang="ja-JP" altLang="en-US" sz="700" b="1" u="none" strike="noStrike">
                          <a:solidFill>
                            <a:schemeClr val="bg1"/>
                          </a:solidFill>
                          <a:effectLst/>
                          <a:latin typeface="+mn-ea"/>
                          <a:ea typeface="+mn-ea"/>
                        </a:rPr>
                        <a:t>未実施</a:t>
                      </a:r>
                      <a:endParaRPr lang="ja-JP" altLang="en-US" sz="700" b="1" i="0" u="none" strike="noStrike">
                        <a:solidFill>
                          <a:schemeClr val="bg1"/>
                        </a:solidFill>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u="none" strike="noStrike">
                          <a:solidFill>
                            <a:schemeClr val="bg1"/>
                          </a:solidFill>
                          <a:effectLst/>
                          <a:latin typeface="+mn-ea"/>
                          <a:ea typeface="+mn-ea"/>
                        </a:rPr>
                        <a:t>管理策を含めた理由</a:t>
                      </a:r>
                      <a:br>
                        <a:rPr lang="ja-JP" altLang="en-US" sz="700" b="1" u="none" strike="noStrike">
                          <a:solidFill>
                            <a:schemeClr val="bg1"/>
                          </a:solidFill>
                          <a:effectLst/>
                          <a:latin typeface="+mn-ea"/>
                          <a:ea typeface="+mn-ea"/>
                        </a:rPr>
                      </a:br>
                      <a:r>
                        <a:rPr lang="ja-JP" altLang="en-US" sz="700" b="1" u="none" strike="noStrike">
                          <a:solidFill>
                            <a:schemeClr val="bg1"/>
                          </a:solidFill>
                          <a:effectLst/>
                          <a:latin typeface="+mn-ea"/>
                          <a:ea typeface="+mn-ea"/>
                        </a:rPr>
                        <a:t>管理策を除外した理由</a:t>
                      </a:r>
                      <a:endParaRPr lang="ja-JP" altLang="en-US" sz="700" b="1" i="0" u="none" strike="noStrike">
                        <a:solidFill>
                          <a:schemeClr val="bg1"/>
                        </a:solidFill>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700" b="1" u="none" strike="noStrike">
                          <a:solidFill>
                            <a:schemeClr val="bg1"/>
                          </a:solidFill>
                          <a:effectLst/>
                          <a:latin typeface="+mn-ea"/>
                          <a:ea typeface="+mn-ea"/>
                        </a:rPr>
                        <a:t>規程・手順書</a:t>
                      </a:r>
                      <a:endParaRPr lang="ja-JP" altLang="en-US" sz="700" b="1" i="0" u="none" strike="noStrike">
                        <a:solidFill>
                          <a:schemeClr val="bg1"/>
                        </a:solidFill>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990070044"/>
                  </a:ext>
                </a:extLst>
              </a:tr>
              <a:tr h="183510">
                <a:tc gridSpan="3">
                  <a:txBody>
                    <a:bodyPr/>
                    <a:lstStyle/>
                    <a:p>
                      <a:pPr algn="ctr" fontAlgn="ctr"/>
                      <a:r>
                        <a:rPr lang="en-US" altLang="zh-TW" sz="700" u="none" strike="noStrike">
                          <a:effectLst/>
                          <a:latin typeface="+mn-ea"/>
                          <a:ea typeface="+mn-ea"/>
                        </a:rPr>
                        <a:t>5 </a:t>
                      </a:r>
                      <a:r>
                        <a:rPr lang="zh-TW" altLang="en-US" sz="700" u="none" strike="noStrike">
                          <a:effectLst/>
                          <a:latin typeface="+mn-ea"/>
                          <a:ea typeface="+mn-ea"/>
                        </a:rPr>
                        <a:t>組織的管理策</a:t>
                      </a:r>
                      <a:endParaRPr lang="zh-TW"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700" u="none" strike="noStrike">
                          <a:effectLst/>
                          <a:latin typeface="+mn-ea"/>
                          <a:ea typeface="+mn-ea"/>
                        </a:rPr>
                        <a:t>　</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700" u="none" strike="noStrike">
                          <a:effectLst/>
                          <a:latin typeface="+mn-ea"/>
                          <a:ea typeface="+mn-ea"/>
                        </a:rPr>
                        <a:t>　</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700" u="none" strike="noStrike">
                          <a:effectLst/>
                          <a:latin typeface="+mn-ea"/>
                          <a:ea typeface="+mn-ea"/>
                        </a:rPr>
                        <a:t>　</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700" u="none" strike="noStrike">
                          <a:effectLst/>
                          <a:latin typeface="+mn-ea"/>
                          <a:ea typeface="+mn-ea"/>
                        </a:rPr>
                        <a:t>　</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784920109"/>
                  </a:ext>
                </a:extLst>
              </a:tr>
              <a:tr h="851644">
                <a:tc>
                  <a:txBody>
                    <a:bodyPr/>
                    <a:lstStyle/>
                    <a:p>
                      <a:pPr algn="ctr" fontAlgn="ctr"/>
                      <a:r>
                        <a:rPr lang="en-US" altLang="ja-JP" sz="700" u="none" strike="noStrike">
                          <a:effectLst/>
                          <a:latin typeface="+mn-ea"/>
                          <a:ea typeface="+mn-ea"/>
                        </a:rPr>
                        <a:t>5.1</a:t>
                      </a:r>
                      <a:endParaRPr lang="en-US" altLang="ja-JP"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700" u="none" strike="noStrike">
                          <a:effectLst/>
                          <a:latin typeface="+mn-ea"/>
                          <a:ea typeface="+mn-ea"/>
                        </a:rPr>
                        <a:t>情報セキュリティのための方針群</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700" u="none" strike="noStrike">
                          <a:effectLst/>
                          <a:latin typeface="+mn-ea"/>
                          <a:ea typeface="+mn-ea"/>
                        </a:rPr>
                        <a:t>情報セキュリティ方針およびトピック固有の個別方針は、これを定義し、経営陣によって承認され、発行し、関連する要員および関連する利害関係者へ伝達し認識され、計画した間隔でおよび重要な変化が発生した場合にレビューすることが望ましい。</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a:t>○</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700"/>
                        <a:t>○</a:t>
                      </a:r>
                      <a:r>
                        <a:rPr lang="ja-JP" altLang="en-US" sz="700" u="none" strike="noStrike">
                          <a:effectLst/>
                          <a:latin typeface="+mn-ea"/>
                          <a:ea typeface="+mn-ea"/>
                        </a:rPr>
                        <a:t>　</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latin typeface="+mn-ea"/>
                          <a:ea typeface="+mn-ea"/>
                        </a:rPr>
                        <a:t>情報セキュリティのための経営層の方向性および支持を、事業上の要求事項、関連する法令および規則に従って規定するため　</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latin typeface="+mn-ea"/>
                          <a:ea typeface="+mn-ea"/>
                        </a:rPr>
                        <a:t>情報セキュリティ方針　</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3361369"/>
                  </a:ext>
                </a:extLst>
              </a:tr>
              <a:tr h="403722">
                <a:tc>
                  <a:txBody>
                    <a:bodyPr/>
                    <a:lstStyle/>
                    <a:p>
                      <a:pPr algn="ctr" fontAlgn="ctr"/>
                      <a:r>
                        <a:rPr lang="en-US" altLang="ja-JP" sz="700" u="none" strike="noStrike">
                          <a:effectLst/>
                          <a:latin typeface="+mn-ea"/>
                          <a:ea typeface="+mn-ea"/>
                        </a:rPr>
                        <a:t>5.2</a:t>
                      </a:r>
                      <a:endParaRPr lang="en-US" altLang="ja-JP"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700" u="none" strike="noStrike">
                          <a:effectLst/>
                          <a:latin typeface="+mn-ea"/>
                          <a:ea typeface="+mn-ea"/>
                        </a:rPr>
                        <a:t>情報セキュリティの役割および責任</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700" u="none" strike="noStrike">
                          <a:effectLst/>
                          <a:latin typeface="+mn-ea"/>
                          <a:ea typeface="+mn-ea"/>
                        </a:rPr>
                        <a:t>情報セキュリティの役割および責任を、組織の要求に従って定め、割り当てることが望ましい。</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a:t>○</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700"/>
                        <a:t>○</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700" u="none" strike="noStrike">
                          <a:effectLst/>
                          <a:latin typeface="+mn-ea"/>
                          <a:ea typeface="+mn-ea"/>
                        </a:rPr>
                        <a:t>ISMS</a:t>
                      </a:r>
                      <a:r>
                        <a:rPr lang="ja-JP" altLang="en-US" sz="700" u="none" strike="noStrike">
                          <a:effectLst/>
                          <a:latin typeface="+mn-ea"/>
                          <a:ea typeface="+mn-ea"/>
                        </a:rPr>
                        <a:t>の構築・運用を円滑に行うため　</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a:t>情報セキュリティ手順書</a:t>
                      </a:r>
                      <a:r>
                        <a:rPr lang="ja-JP" altLang="en-US" sz="700" u="none" strike="noStrike">
                          <a:effectLst/>
                          <a:latin typeface="+mn-ea"/>
                          <a:ea typeface="+mn-ea"/>
                        </a:rPr>
                        <a:t>　</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24944861"/>
                  </a:ext>
                </a:extLst>
              </a:tr>
              <a:tr h="329833">
                <a:tc>
                  <a:txBody>
                    <a:bodyPr/>
                    <a:lstStyle/>
                    <a:p>
                      <a:pPr algn="ctr" fontAlgn="ctr"/>
                      <a:r>
                        <a:rPr lang="en-US" altLang="ja-JP" sz="700" u="none" strike="noStrike">
                          <a:effectLst/>
                          <a:latin typeface="+mn-ea"/>
                          <a:ea typeface="+mn-ea"/>
                        </a:rPr>
                        <a:t>5.3</a:t>
                      </a:r>
                      <a:endParaRPr lang="en-US" altLang="ja-JP"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700" u="none" strike="noStrike">
                          <a:effectLst/>
                          <a:latin typeface="+mn-ea"/>
                          <a:ea typeface="+mn-ea"/>
                        </a:rPr>
                        <a:t>職務の分離</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700" u="none" strike="noStrike">
                          <a:effectLst/>
                          <a:latin typeface="+mn-ea"/>
                          <a:ea typeface="+mn-ea"/>
                        </a:rPr>
                        <a:t>相反する職務および責任範囲は、分離することが望ましい。</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a:t>○</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700"/>
                        <a:t>○</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latin typeface="+mn-ea"/>
                          <a:ea typeface="+mn-ea"/>
                        </a:rPr>
                        <a:t>　許可されていないもしくは意図しない変更または不正使用の危険性を低減するため</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a:t>情報セキュリティ手順書</a:t>
                      </a:r>
                      <a:r>
                        <a:rPr lang="ja-JP" altLang="en-US" sz="700" u="none" strike="noStrike">
                          <a:effectLst/>
                          <a:latin typeface="+mn-ea"/>
                          <a:ea typeface="+mn-ea"/>
                        </a:rPr>
                        <a:t>　</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63321810"/>
                  </a:ext>
                </a:extLst>
              </a:tr>
              <a:tr h="660635">
                <a:tc>
                  <a:txBody>
                    <a:bodyPr/>
                    <a:lstStyle/>
                    <a:p>
                      <a:pPr algn="ctr" fontAlgn="ctr"/>
                      <a:r>
                        <a:rPr lang="en-US" altLang="ja-JP" sz="700" u="none" strike="noStrike">
                          <a:effectLst/>
                          <a:latin typeface="+mn-ea"/>
                          <a:ea typeface="+mn-ea"/>
                        </a:rPr>
                        <a:t>5.4</a:t>
                      </a:r>
                      <a:endParaRPr lang="en-US" altLang="ja-JP"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700" u="none" strike="noStrike">
                          <a:effectLst/>
                          <a:latin typeface="+mn-ea"/>
                          <a:ea typeface="+mn-ea"/>
                        </a:rPr>
                        <a:t>経営陣の責任</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700" u="none" strike="noStrike">
                          <a:effectLst/>
                          <a:latin typeface="+mn-ea"/>
                          <a:ea typeface="+mn-ea"/>
                        </a:rPr>
                        <a:t>経営陣は、組織の確立された情報セキュリティ方針、トピック固有の個別方針および手順に従った情報セキュリティの適用を、すべての要員に要求することが望ましい。</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a:t>○</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700"/>
                        <a:t>○</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700" u="none" strike="noStrike">
                          <a:effectLst/>
                          <a:latin typeface="+mn-ea"/>
                          <a:ea typeface="+mn-ea"/>
                        </a:rPr>
                        <a:t>ISMS</a:t>
                      </a:r>
                      <a:r>
                        <a:rPr lang="ja-JP" altLang="en-US" sz="700" u="none" strike="noStrike">
                          <a:effectLst/>
                          <a:latin typeface="+mn-ea"/>
                          <a:ea typeface="+mn-ea"/>
                        </a:rPr>
                        <a:t>の取組が、経営陣の経営戦略の一部であることを確実にするため　</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a:t>情報セキュリティ手順書</a:t>
                      </a:r>
                      <a:r>
                        <a:rPr lang="ja-JP" altLang="en-US" sz="700" u="none" strike="noStrike">
                          <a:effectLst/>
                          <a:latin typeface="+mn-ea"/>
                          <a:ea typeface="+mn-ea"/>
                        </a:rPr>
                        <a:t>　</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05414691"/>
                  </a:ext>
                </a:extLst>
              </a:tr>
              <a:tr h="254306">
                <a:tc>
                  <a:txBody>
                    <a:bodyPr/>
                    <a:lstStyle/>
                    <a:p>
                      <a:pPr algn="ctr" fontAlgn="ctr"/>
                      <a:r>
                        <a:rPr lang="en-US" altLang="ja-JP" sz="700" u="none" strike="noStrike">
                          <a:effectLst/>
                          <a:latin typeface="+mn-ea"/>
                          <a:ea typeface="+mn-ea"/>
                        </a:rPr>
                        <a:t>5.5</a:t>
                      </a:r>
                      <a:endParaRPr lang="en-US" altLang="ja-JP"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700" u="none" strike="noStrike">
                          <a:effectLst/>
                          <a:latin typeface="+mn-ea"/>
                          <a:ea typeface="+mn-ea"/>
                        </a:rPr>
                        <a:t>関係当局との連絡</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700" u="none" strike="noStrike">
                          <a:effectLst/>
                          <a:latin typeface="+mn-ea"/>
                          <a:ea typeface="+mn-ea"/>
                        </a:rPr>
                        <a:t>組織は関係当局との連絡体制を確立および維持することが望ましい。</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a:t>○</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700"/>
                        <a:t>○</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u="none" strike="noStrike">
                          <a:effectLst/>
                          <a:latin typeface="+mn-ea"/>
                          <a:ea typeface="+mn-ea"/>
                        </a:rPr>
                        <a:t>セキュリティインシデントが発生したことを迅速に報告するため　</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700"/>
                        <a:t>情報セキュリティ手順書</a:t>
                      </a:r>
                      <a:r>
                        <a:rPr lang="ja-JP" altLang="en-US" sz="700" u="none" strike="noStrike">
                          <a:effectLst/>
                          <a:latin typeface="+mn-ea"/>
                          <a:ea typeface="+mn-ea"/>
                        </a:rPr>
                        <a:t>　</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34611176"/>
                  </a:ext>
                </a:extLst>
              </a:tr>
              <a:tr h="112313">
                <a:tc>
                  <a:txBody>
                    <a:bodyPr/>
                    <a:lstStyle/>
                    <a:p>
                      <a:pPr algn="ctr" fontAlgn="ctr"/>
                      <a:r>
                        <a:rPr lang="en-US" altLang="ja-JP" sz="700" b="0" i="0" u="none" strike="noStrike">
                          <a:effectLst/>
                          <a:latin typeface="+mn-ea"/>
                          <a:ea typeface="+mn-ea"/>
                        </a:rPr>
                        <a:t>…</a:t>
                      </a: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US" altLang="ja-JP" sz="700" b="0" i="0" u="none" strike="noStrike">
                          <a:effectLst/>
                          <a:latin typeface="+mn-ea"/>
                          <a:ea typeface="+mn-ea"/>
                        </a:rPr>
                        <a:t>…</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US" altLang="ja-JP" sz="700" b="0" i="0" u="none" strike="noStrike">
                          <a:effectLst/>
                          <a:latin typeface="+mn-ea"/>
                          <a:ea typeface="+mn-ea"/>
                        </a:rPr>
                        <a:t>…</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700" b="0" i="0" u="none" strike="noStrike">
                          <a:effectLst/>
                          <a:latin typeface="+mn-ea"/>
                          <a:ea typeface="+mn-ea"/>
                        </a:rPr>
                        <a:t>…</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700" b="0" i="0" u="none" strike="noStrike">
                          <a:effectLst/>
                          <a:latin typeface="+mn-ea"/>
                          <a:ea typeface="+mn-ea"/>
                        </a:rPr>
                        <a:t>…</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700" b="0" i="0" u="none" strike="noStrike">
                          <a:effectLst/>
                          <a:latin typeface="+mn-ea"/>
                          <a:ea typeface="+mn-ea"/>
                        </a:rPr>
                        <a:t>…</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700" b="0" i="0" u="none" strike="noStrike">
                          <a:effectLst/>
                          <a:latin typeface="+mn-ea"/>
                          <a:ea typeface="+mn-ea"/>
                        </a:rPr>
                        <a:t>…</a:t>
                      </a:r>
                      <a:endParaRPr lang="ja-JP" altLang="en-US" sz="700" b="0" i="0" u="none" strike="noStrike">
                        <a:effectLst/>
                        <a:latin typeface="+mn-ea"/>
                        <a:ea typeface="+mn-ea"/>
                      </a:endParaRPr>
                    </a:p>
                  </a:txBody>
                  <a:tcPr marL="3485" marR="3485" marT="348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58376152"/>
                  </a:ext>
                </a:extLst>
              </a:tr>
            </a:tbl>
          </a:graphicData>
        </a:graphic>
      </p:graphicFrame>
      <p:sp>
        <p:nvSpPr>
          <p:cNvPr id="11" name="テキスト ボックス 10">
            <a:extLst>
              <a:ext uri="{FF2B5EF4-FFF2-40B4-BE49-F238E27FC236}">
                <a16:creationId xmlns:a16="http://schemas.microsoft.com/office/drawing/2014/main" id="{D1F8610D-73F6-C452-0F0E-44F15872A07A}"/>
              </a:ext>
            </a:extLst>
          </p:cNvPr>
          <p:cNvSpPr txBox="1"/>
          <p:nvPr/>
        </p:nvSpPr>
        <p:spPr>
          <a:xfrm>
            <a:off x="619048" y="7524024"/>
            <a:ext cx="2979809" cy="1615827"/>
          </a:xfrm>
          <a:prstGeom prst="rect">
            <a:avLst/>
          </a:prstGeom>
          <a:noFill/>
        </p:spPr>
        <p:txBody>
          <a:bodyPr wrap="square">
            <a:spAutoFit/>
          </a:bodyPr>
          <a:lstStyle/>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900" b="1" i="0" u="none" strike="noStrike" kern="1200" cap="none" spc="0" normalizeH="0" baseline="0" noProof="0">
                <a:ln>
                  <a:noFill/>
                </a:ln>
                <a:solidFill>
                  <a:prstClr val="black"/>
                </a:solidFill>
                <a:effectLst/>
                <a:uLnTx/>
                <a:uFillTx/>
                <a:latin typeface="メイリオ"/>
                <a:ea typeface="メイリオ"/>
                <a:cs typeface="+mn-cs"/>
              </a:rPr>
              <a:t>管理目的および管理策</a:t>
            </a:r>
            <a:b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t>ISO/IEC 27001</a:t>
            </a: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の附属書</a:t>
            </a:r>
            <a: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t>A</a:t>
            </a: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の管理策を</a:t>
            </a:r>
            <a:r>
              <a:rPr kumimoji="1" lang="ja-JP" altLang="en-US" sz="90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記載します。</a:t>
            </a:r>
            <a:b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（例）</a:t>
            </a:r>
            <a:r>
              <a:rPr kumimoji="1" lang="en-US" altLang="ja-JP" sz="900" b="0" i="0" u="none" strike="noStrike" kern="1200" cap="none" spc="0" normalizeH="0" baseline="0" noProof="0">
                <a:ln>
                  <a:noFill/>
                </a:ln>
                <a:solidFill>
                  <a:sysClr val="windowText" lastClr="000000"/>
                </a:solidFill>
                <a:effectLst/>
                <a:uLnTx/>
                <a:uFillTx/>
                <a:latin typeface="メイリオ"/>
                <a:ea typeface="メイリオ"/>
                <a:cs typeface="+mn-cs"/>
              </a:rPr>
              <a:t>5.1 </a:t>
            </a:r>
            <a:r>
              <a:rPr kumimoji="1" lang="ja-JP" altLang="en-US" sz="900" b="0" i="0" u="none" strike="noStrike" kern="1200" cap="none" spc="0" normalizeH="0" baseline="0" noProof="0">
                <a:ln>
                  <a:noFill/>
                </a:ln>
                <a:solidFill>
                  <a:sysClr val="windowText" lastClr="000000"/>
                </a:solidFill>
                <a:effectLst/>
                <a:uLnTx/>
                <a:uFillTx/>
                <a:latin typeface="メイリオ"/>
                <a:ea typeface="メイリオ"/>
                <a:cs typeface="+mn-cs"/>
              </a:rPr>
              <a:t>情報セキュリティのための方針群　など</a:t>
            </a:r>
            <a:br>
              <a:rPr kumimoji="1" lang="en-US" altLang="ja-JP" sz="900" b="0" i="0" u="none" strike="noStrike" kern="1200" cap="none" spc="0" normalizeH="0" baseline="0" noProof="0">
                <a:ln>
                  <a:noFill/>
                </a:ln>
                <a:solidFill>
                  <a:sysClr val="windowText" lastClr="000000"/>
                </a:solidFill>
                <a:effectLst/>
                <a:uLnTx/>
                <a:uFillTx/>
                <a:latin typeface="メイリオ"/>
                <a:ea typeface="メイリオ"/>
                <a:cs typeface="+mn-cs"/>
              </a:rPr>
            </a:br>
            <a:endParaRPr kumimoji="0"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900" b="1" i="0" u="none" strike="noStrike" kern="1200" cap="none" spc="0" normalizeH="0" baseline="0" noProof="0">
                <a:ln>
                  <a:noFill/>
                </a:ln>
                <a:solidFill>
                  <a:prstClr val="black"/>
                </a:solidFill>
                <a:effectLst/>
                <a:uLnTx/>
                <a:uFillTx/>
                <a:latin typeface="メイリオ"/>
                <a:ea typeface="メイリオ"/>
                <a:cs typeface="+mn-cs"/>
              </a:rPr>
              <a:t>適用</a:t>
            </a:r>
            <a:b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適用または適用除外を</a:t>
            </a:r>
            <a:r>
              <a:rPr kumimoji="1" lang="ja-JP" altLang="en-US" sz="90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記載します。</a:t>
            </a:r>
            <a:b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（例）○：適用、</a:t>
            </a:r>
            <a: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t>×</a:t>
            </a: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：適用除外</a:t>
            </a:r>
            <a:b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br>
            <a:endParaRPr kumimoji="0"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900" b="1" i="0" u="none" strike="noStrike" kern="1200" cap="none" spc="0" normalizeH="0" baseline="0" noProof="0">
                <a:ln>
                  <a:noFill/>
                </a:ln>
                <a:solidFill>
                  <a:prstClr val="black"/>
                </a:solidFill>
                <a:effectLst/>
                <a:uLnTx/>
                <a:uFillTx/>
                <a:latin typeface="メイリオ"/>
                <a:ea typeface="メイリオ"/>
                <a:cs typeface="+mn-cs"/>
              </a:rPr>
              <a:t>実施・未実施</a:t>
            </a:r>
            <a:b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実施したか否かを</a:t>
            </a:r>
            <a:r>
              <a:rPr kumimoji="1" lang="ja-JP" altLang="en-US" sz="90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記載します。</a:t>
            </a:r>
            <a:b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（例）○：実施、未：未実施、ー：適用除外</a:t>
            </a:r>
            <a:endParaRPr kumimoji="0" lang="en-US" altLang="ja-JP"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テキスト ボックス 15">
            <a:extLst>
              <a:ext uri="{FF2B5EF4-FFF2-40B4-BE49-F238E27FC236}">
                <a16:creationId xmlns:a16="http://schemas.microsoft.com/office/drawing/2014/main" id="{DC6E3136-07D1-1A81-040F-4B77BBF156B9}"/>
              </a:ext>
            </a:extLst>
          </p:cNvPr>
          <p:cNvSpPr txBox="1"/>
          <p:nvPr/>
        </p:nvSpPr>
        <p:spPr>
          <a:xfrm>
            <a:off x="3521917" y="7522282"/>
            <a:ext cx="2709531" cy="1892826"/>
          </a:xfrm>
          <a:prstGeom prst="rect">
            <a:avLst/>
          </a:prstGeom>
          <a:noFill/>
        </p:spPr>
        <p:txBody>
          <a:bodyPr wrap="square">
            <a:spAutoFit/>
          </a:bodyPr>
          <a:lstStyle/>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900" b="1" i="0" u="none" strike="noStrike" kern="1200" cap="none" spc="0" normalizeH="0" baseline="0" noProof="0">
                <a:ln>
                  <a:noFill/>
                </a:ln>
                <a:solidFill>
                  <a:prstClr val="black"/>
                </a:solidFill>
                <a:effectLst/>
                <a:uLnTx/>
                <a:uFillTx/>
                <a:latin typeface="メイリオ"/>
                <a:ea typeface="メイリオ"/>
                <a:cs typeface="+mn-cs"/>
              </a:rPr>
              <a:t>管理策を含めた理由または管理策を除外した理由</a:t>
            </a:r>
            <a:b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管理策を行う場合も理由を</a:t>
            </a:r>
            <a:r>
              <a:rPr kumimoji="1" lang="ja-JP" altLang="en-US" sz="90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記載します。</a:t>
            </a:r>
            <a:b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（例）情報セキュリティのための経営層の方向性および支持を、事業上の要求事項、関連する法令および規則に従って規定するため　など</a:t>
            </a:r>
            <a:b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br>
            <a:endParaRPr kumimoji="0"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900" b="1" i="0" u="none" strike="noStrike" kern="1200" cap="none" spc="0" normalizeH="0" baseline="0" noProof="0">
                <a:ln>
                  <a:noFill/>
                </a:ln>
                <a:solidFill>
                  <a:prstClr val="black"/>
                </a:solidFill>
                <a:effectLst/>
                <a:uLnTx/>
                <a:uFillTx/>
                <a:latin typeface="メイリオ"/>
                <a:ea typeface="メイリオ"/>
                <a:cs typeface="+mn-cs"/>
              </a:rPr>
              <a:t>規程・手順書</a:t>
            </a:r>
            <a:b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管理策が含まれている規程または手順書を</a:t>
            </a:r>
            <a:r>
              <a:rPr kumimoji="1" lang="ja-JP" altLang="en-US" sz="90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記載します。</a:t>
            </a:r>
            <a:b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（例）情報セキュリティ手順書</a:t>
            </a:r>
            <a: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t>5.1.1</a:t>
            </a: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a:t>
            </a:r>
            <a: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t>A-02 </a:t>
            </a: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情報セキュリティ方針　など</a:t>
            </a:r>
            <a:endParaRPr kumimoji="0" lang="en-US" altLang="ja-JP"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7" name="テキスト プレースホルダー 3">
            <a:extLst>
              <a:ext uri="{FF2B5EF4-FFF2-40B4-BE49-F238E27FC236}">
                <a16:creationId xmlns:a16="http://schemas.microsoft.com/office/drawing/2014/main" id="{82D87DBB-E886-26F0-4E40-85D678FAA0E7}"/>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6.1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リスク及び機会に対処する活動（</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7/9</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
        <p:nvSpPr>
          <p:cNvPr id="18" name="テキスト プレースホルダー 2">
            <a:extLst>
              <a:ext uri="{FF2B5EF4-FFF2-40B4-BE49-F238E27FC236}">
                <a16:creationId xmlns:a16="http://schemas.microsoft.com/office/drawing/2014/main" id="{3467F444-3E49-ADB1-77AF-BCBA5F343EF9}"/>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2248916722"/>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テキスト プレースホルダー 2">
            <a:extLst>
              <a:ext uri="{FF2B5EF4-FFF2-40B4-BE49-F238E27FC236}">
                <a16:creationId xmlns:a16="http://schemas.microsoft.com/office/drawing/2014/main" id="{ABDCB89C-847B-D573-99CE-E6D8EDFD5949}"/>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13-2-4.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6.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計画</a:t>
            </a:r>
          </a:p>
        </p:txBody>
      </p:sp>
      <p:sp>
        <p:nvSpPr>
          <p:cNvPr id="3" name="スライド番号プレースホルダー 4">
            <a:extLst>
              <a:ext uri="{FF2B5EF4-FFF2-40B4-BE49-F238E27FC236}">
                <a16:creationId xmlns:a16="http://schemas.microsoft.com/office/drawing/2014/main" id="{63B5EC76-4BCF-F917-F5B6-EA0A8075B50E}"/>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9" name="表 8">
            <a:extLst>
              <a:ext uri="{FF2B5EF4-FFF2-40B4-BE49-F238E27FC236}">
                <a16:creationId xmlns:a16="http://schemas.microsoft.com/office/drawing/2014/main" id="{44485FE8-DCD0-E912-80B9-9AE6FA6071A7}"/>
              </a:ext>
            </a:extLst>
          </p:cNvPr>
          <p:cNvGraphicFramePr>
            <a:graphicFrameLocks noGrp="1"/>
          </p:cNvGraphicFramePr>
          <p:nvPr/>
        </p:nvGraphicFramePr>
        <p:xfrm>
          <a:off x="622799" y="4001636"/>
          <a:ext cx="5612405" cy="3278230"/>
        </p:xfrm>
        <a:graphic>
          <a:graphicData uri="http://schemas.openxmlformats.org/drawingml/2006/table">
            <a:tbl>
              <a:tblPr>
                <a:tableStyleId>{5C22544A-7EE6-4342-B048-85BDC9FD1C3A}</a:tableStyleId>
              </a:tblPr>
              <a:tblGrid>
                <a:gridCol w="207962">
                  <a:extLst>
                    <a:ext uri="{9D8B030D-6E8A-4147-A177-3AD203B41FA5}">
                      <a16:colId xmlns:a16="http://schemas.microsoft.com/office/drawing/2014/main" val="3282091618"/>
                    </a:ext>
                  </a:extLst>
                </a:gridCol>
                <a:gridCol w="1142816">
                  <a:extLst>
                    <a:ext uri="{9D8B030D-6E8A-4147-A177-3AD203B41FA5}">
                      <a16:colId xmlns:a16="http://schemas.microsoft.com/office/drawing/2014/main" val="395066552"/>
                    </a:ext>
                  </a:extLst>
                </a:gridCol>
                <a:gridCol w="1127760">
                  <a:extLst>
                    <a:ext uri="{9D8B030D-6E8A-4147-A177-3AD203B41FA5}">
                      <a16:colId xmlns:a16="http://schemas.microsoft.com/office/drawing/2014/main" val="3298085948"/>
                    </a:ext>
                  </a:extLst>
                </a:gridCol>
                <a:gridCol w="502920">
                  <a:extLst>
                    <a:ext uri="{9D8B030D-6E8A-4147-A177-3AD203B41FA5}">
                      <a16:colId xmlns:a16="http://schemas.microsoft.com/office/drawing/2014/main" val="2987899685"/>
                    </a:ext>
                  </a:extLst>
                </a:gridCol>
                <a:gridCol w="556262">
                  <a:extLst>
                    <a:ext uri="{9D8B030D-6E8A-4147-A177-3AD203B41FA5}">
                      <a16:colId xmlns:a16="http://schemas.microsoft.com/office/drawing/2014/main" val="1805401481"/>
                    </a:ext>
                  </a:extLst>
                </a:gridCol>
                <a:gridCol w="556262">
                  <a:extLst>
                    <a:ext uri="{9D8B030D-6E8A-4147-A177-3AD203B41FA5}">
                      <a16:colId xmlns:a16="http://schemas.microsoft.com/office/drawing/2014/main" val="1835516306"/>
                    </a:ext>
                  </a:extLst>
                </a:gridCol>
                <a:gridCol w="441959">
                  <a:extLst>
                    <a:ext uri="{9D8B030D-6E8A-4147-A177-3AD203B41FA5}">
                      <a16:colId xmlns:a16="http://schemas.microsoft.com/office/drawing/2014/main" val="38344444"/>
                    </a:ext>
                  </a:extLst>
                </a:gridCol>
                <a:gridCol w="441959">
                  <a:extLst>
                    <a:ext uri="{9D8B030D-6E8A-4147-A177-3AD203B41FA5}">
                      <a16:colId xmlns:a16="http://schemas.microsoft.com/office/drawing/2014/main" val="434375480"/>
                    </a:ext>
                  </a:extLst>
                </a:gridCol>
                <a:gridCol w="634505">
                  <a:extLst>
                    <a:ext uri="{9D8B030D-6E8A-4147-A177-3AD203B41FA5}">
                      <a16:colId xmlns:a16="http://schemas.microsoft.com/office/drawing/2014/main" val="3506555578"/>
                    </a:ext>
                  </a:extLst>
                </a:gridCol>
              </a:tblGrid>
              <a:tr h="126330">
                <a:tc rowSpan="2">
                  <a:txBody>
                    <a:bodyPr/>
                    <a:lstStyle/>
                    <a:p>
                      <a:pPr algn="l" fontAlgn="ctr"/>
                      <a:r>
                        <a:rPr lang="en-US" sz="900" b="1" u="none" strike="noStrike">
                          <a:solidFill>
                            <a:schemeClr val="bg1"/>
                          </a:solidFill>
                          <a:effectLst/>
                          <a:latin typeface="+mn-ea"/>
                          <a:ea typeface="+mn-ea"/>
                        </a:rPr>
                        <a:t>No</a:t>
                      </a:r>
                      <a:endParaRPr lang="en-US" sz="900" b="1" i="0" u="none" strike="noStrike">
                        <a:solidFill>
                          <a:schemeClr val="bg1"/>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rowSpan="2">
                  <a:txBody>
                    <a:bodyPr/>
                    <a:lstStyle/>
                    <a:p>
                      <a:pPr algn="l" fontAlgn="ctr"/>
                      <a:r>
                        <a:rPr lang="ja-JP" altLang="en-US" sz="900" b="1" u="none" strike="noStrike">
                          <a:solidFill>
                            <a:schemeClr val="bg1"/>
                          </a:solidFill>
                          <a:effectLst/>
                          <a:latin typeface="+mn-ea"/>
                          <a:ea typeface="+mn-ea"/>
                        </a:rPr>
                        <a:t>管理策</a:t>
                      </a:r>
                      <a:endParaRPr lang="ja-JP" altLang="en-US" sz="900" b="1" i="0" u="none" strike="noStrike">
                        <a:solidFill>
                          <a:schemeClr val="bg1"/>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rowSpan="2">
                  <a:txBody>
                    <a:bodyPr/>
                    <a:lstStyle/>
                    <a:p>
                      <a:pPr algn="l" fontAlgn="ctr"/>
                      <a:r>
                        <a:rPr lang="ja-JP" altLang="en-US" sz="900" b="1" u="none" strike="noStrike">
                          <a:solidFill>
                            <a:schemeClr val="bg1"/>
                          </a:solidFill>
                          <a:effectLst/>
                          <a:latin typeface="+mn-ea"/>
                          <a:ea typeface="+mn-ea"/>
                        </a:rPr>
                        <a:t>タスク</a:t>
                      </a:r>
                      <a:endParaRPr lang="ja-JP" altLang="en-US" sz="900" b="1" i="0" u="none" strike="noStrike">
                        <a:solidFill>
                          <a:schemeClr val="bg1"/>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rowSpan="2">
                  <a:txBody>
                    <a:bodyPr/>
                    <a:lstStyle/>
                    <a:p>
                      <a:pPr algn="l" fontAlgn="ctr"/>
                      <a:r>
                        <a:rPr lang="ja-JP" altLang="en-US" sz="900" b="1" u="none" strike="noStrike">
                          <a:solidFill>
                            <a:schemeClr val="bg1"/>
                          </a:solidFill>
                          <a:effectLst/>
                          <a:latin typeface="+mn-ea"/>
                          <a:ea typeface="+mn-ea"/>
                        </a:rPr>
                        <a:t>担当</a:t>
                      </a:r>
                      <a:endParaRPr lang="ja-JP" altLang="en-US" sz="900" b="1" i="0" u="none" strike="noStrike">
                        <a:solidFill>
                          <a:schemeClr val="bg1"/>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gridSpan="2">
                  <a:txBody>
                    <a:bodyPr/>
                    <a:lstStyle/>
                    <a:p>
                      <a:pPr algn="l" fontAlgn="ctr"/>
                      <a:r>
                        <a:rPr lang="ja-JP" altLang="en-US" sz="900" b="1" u="none" strike="noStrike">
                          <a:solidFill>
                            <a:schemeClr val="bg1"/>
                          </a:solidFill>
                          <a:effectLst/>
                          <a:latin typeface="+mn-ea"/>
                          <a:ea typeface="+mn-ea"/>
                        </a:rPr>
                        <a:t>予定</a:t>
                      </a:r>
                      <a:endParaRPr lang="ja-JP" altLang="en-US" sz="900" b="1" i="0" u="none" strike="noStrike">
                        <a:solidFill>
                          <a:schemeClr val="bg1"/>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tc gridSpan="2">
                  <a:txBody>
                    <a:bodyPr/>
                    <a:lstStyle/>
                    <a:p>
                      <a:pPr algn="l" fontAlgn="ctr"/>
                      <a:r>
                        <a:rPr lang="ja-JP" altLang="en-US" sz="900" b="1" u="none" strike="noStrike">
                          <a:solidFill>
                            <a:schemeClr val="tx1"/>
                          </a:solidFill>
                          <a:effectLst/>
                          <a:latin typeface="+mn-ea"/>
                          <a:ea typeface="+mn-ea"/>
                        </a:rPr>
                        <a:t>実績</a:t>
                      </a:r>
                      <a:endParaRPr lang="ja-JP" altLang="en-US" sz="900" b="1" i="0" u="none" strike="noStrike">
                        <a:solidFill>
                          <a:schemeClr val="tx1"/>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rowSpan="2">
                  <a:txBody>
                    <a:bodyPr/>
                    <a:lstStyle/>
                    <a:p>
                      <a:pPr algn="l" fontAlgn="ctr"/>
                      <a:r>
                        <a:rPr lang="ja-JP" altLang="en-US" sz="900" b="1" u="none" strike="noStrike">
                          <a:solidFill>
                            <a:schemeClr val="tx1"/>
                          </a:solidFill>
                          <a:effectLst/>
                          <a:latin typeface="+mn-ea"/>
                          <a:ea typeface="+mn-ea"/>
                        </a:rPr>
                        <a:t>ステータス</a:t>
                      </a:r>
                      <a:endParaRPr lang="ja-JP" altLang="en-US" sz="900" b="1" i="0" u="none" strike="noStrike">
                        <a:solidFill>
                          <a:schemeClr val="tx1"/>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796529890"/>
                  </a:ext>
                </a:extLst>
              </a:tr>
              <a:tr h="12633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900" b="1" u="none" strike="noStrike">
                          <a:solidFill>
                            <a:schemeClr val="bg1"/>
                          </a:solidFill>
                          <a:effectLst/>
                          <a:latin typeface="+mn-ea"/>
                          <a:ea typeface="+mn-ea"/>
                        </a:rPr>
                        <a:t>開始</a:t>
                      </a:r>
                      <a:endParaRPr lang="ja-JP" altLang="en-US" sz="900" b="1" i="0" u="none" strike="noStrike">
                        <a:solidFill>
                          <a:schemeClr val="bg1"/>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fontAlgn="ctr"/>
                      <a:r>
                        <a:rPr lang="ja-JP" altLang="en-US" sz="900" b="1" u="none" strike="noStrike">
                          <a:solidFill>
                            <a:schemeClr val="bg1"/>
                          </a:solidFill>
                          <a:effectLst/>
                          <a:latin typeface="+mn-ea"/>
                          <a:ea typeface="+mn-ea"/>
                        </a:rPr>
                        <a:t>終了</a:t>
                      </a:r>
                      <a:endParaRPr lang="ja-JP" altLang="en-US" sz="900" b="1" i="0" u="none" strike="noStrike">
                        <a:solidFill>
                          <a:schemeClr val="bg1"/>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fontAlgn="ctr"/>
                      <a:r>
                        <a:rPr lang="ja-JP" altLang="en-US" sz="900" b="1" u="none" strike="noStrike">
                          <a:solidFill>
                            <a:schemeClr val="tx1"/>
                          </a:solidFill>
                          <a:effectLst/>
                          <a:latin typeface="+mn-ea"/>
                          <a:ea typeface="+mn-ea"/>
                        </a:rPr>
                        <a:t>開始</a:t>
                      </a:r>
                      <a:endParaRPr lang="ja-JP" altLang="en-US" sz="900" b="1" i="0" u="none" strike="noStrike">
                        <a:solidFill>
                          <a:schemeClr val="tx1"/>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ja-JP" altLang="en-US" sz="900" b="1" u="none" strike="noStrike">
                          <a:solidFill>
                            <a:schemeClr val="tx1"/>
                          </a:solidFill>
                          <a:effectLst/>
                          <a:latin typeface="+mn-ea"/>
                          <a:ea typeface="+mn-ea"/>
                        </a:rPr>
                        <a:t>終了</a:t>
                      </a:r>
                      <a:endParaRPr lang="ja-JP" altLang="en-US" sz="900" b="1" i="0" u="none" strike="noStrike">
                        <a:solidFill>
                          <a:schemeClr val="tx1"/>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vMerge="1">
                  <a:txBody>
                    <a:bodyPr/>
                    <a:lstStyle/>
                    <a:p>
                      <a:endParaRPr kumimoji="1" lang="ja-JP" altLang="en-US"/>
                    </a:p>
                  </a:txBody>
                  <a:tcPr/>
                </a:tc>
                <a:extLst>
                  <a:ext uri="{0D108BD9-81ED-4DB2-BD59-A6C34878D82A}">
                    <a16:rowId xmlns:a16="http://schemas.microsoft.com/office/drawing/2014/main" val="2404704844"/>
                  </a:ext>
                </a:extLst>
              </a:tr>
              <a:tr h="997740">
                <a:tc>
                  <a:txBody>
                    <a:bodyPr/>
                    <a:lstStyle/>
                    <a:p>
                      <a:pPr algn="l" fontAlgn="ctr"/>
                      <a:r>
                        <a:rPr lang="en-US" altLang="ja-JP" sz="900" u="none" strike="noStrike">
                          <a:effectLst/>
                          <a:latin typeface="+mn-ea"/>
                          <a:ea typeface="+mn-ea"/>
                        </a:rPr>
                        <a:t>1</a:t>
                      </a:r>
                      <a:endParaRPr lang="en-US" altLang="ja-JP"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900" u="none" strike="noStrike">
                          <a:effectLst/>
                          <a:latin typeface="+mn-ea"/>
                          <a:ea typeface="+mn-ea"/>
                        </a:rPr>
                        <a:t>モバイル機器の利用ルールを整備・強化</a:t>
                      </a:r>
                      <a:endParaRPr lang="ja-JP" altLang="en-US"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fontAlgn="ctr">
                        <a:buFont typeface="Arial" panose="020B0604020202020204" pitchFamily="34" charset="0"/>
                        <a:buChar char="•"/>
                      </a:pPr>
                      <a:r>
                        <a:rPr lang="ja-JP" altLang="en-US" sz="900" u="none" strike="noStrike">
                          <a:effectLst/>
                          <a:latin typeface="+mn-ea"/>
                          <a:ea typeface="+mn-ea"/>
                        </a:rPr>
                        <a:t>ルール検討</a:t>
                      </a:r>
                      <a:endParaRPr lang="en-US" altLang="ja-JP" sz="900" u="none" strike="noStrike">
                        <a:effectLst/>
                        <a:latin typeface="+mn-ea"/>
                        <a:ea typeface="+mn-ea"/>
                      </a:endParaRPr>
                    </a:p>
                    <a:p>
                      <a:pPr marL="171450" indent="-171450" algn="l" fontAlgn="ctr">
                        <a:buFont typeface="Arial" panose="020B0604020202020204" pitchFamily="34" charset="0"/>
                        <a:buChar char="•"/>
                      </a:pPr>
                      <a:r>
                        <a:rPr lang="ja-JP" altLang="en-US" sz="900" u="none" strike="noStrike">
                          <a:effectLst/>
                          <a:latin typeface="+mn-ea"/>
                          <a:ea typeface="+mn-ea"/>
                        </a:rPr>
                        <a:t>関係者に周知</a:t>
                      </a:r>
                      <a:endParaRPr lang="ja-JP" altLang="en-US"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900" u="none" strike="noStrike">
                          <a:effectLst/>
                          <a:latin typeface="+mn-ea"/>
                          <a:ea typeface="+mn-ea"/>
                        </a:rPr>
                        <a:t>委員長</a:t>
                      </a:r>
                      <a:endParaRPr lang="ja-JP" altLang="en-US"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900" u="none" strike="noStrike">
                          <a:effectLst/>
                          <a:latin typeface="+mn-ea"/>
                          <a:ea typeface="+mn-ea"/>
                        </a:rPr>
                        <a:t>20XX/-/-</a:t>
                      </a:r>
                      <a:endParaRPr lang="en-US" altLang="ja-JP"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900" u="none" strike="noStrike">
                          <a:effectLst/>
                          <a:latin typeface="+mn-ea"/>
                          <a:ea typeface="+mn-ea"/>
                        </a:rPr>
                        <a:t>20XX/-/-</a:t>
                      </a:r>
                      <a:endParaRPr lang="en-US" altLang="ja-JP"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endParaRPr lang="en-US" altLang="ja-JP"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endParaRPr lang="en-US" altLang="ja-JP"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endParaRPr lang="ja-JP" altLang="en-US"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59455517"/>
                  </a:ext>
                </a:extLst>
              </a:tr>
              <a:tr h="997740">
                <a:tc>
                  <a:txBody>
                    <a:bodyPr/>
                    <a:lstStyle/>
                    <a:p>
                      <a:pPr algn="l" fontAlgn="ctr"/>
                      <a:r>
                        <a:rPr lang="en-US" altLang="ja-JP" sz="900" u="none" strike="noStrike">
                          <a:effectLst/>
                          <a:latin typeface="+mn-ea"/>
                          <a:ea typeface="+mn-ea"/>
                        </a:rPr>
                        <a:t>2</a:t>
                      </a:r>
                      <a:endParaRPr lang="en-US" altLang="ja-JP"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900" u="none" strike="noStrike">
                          <a:effectLst/>
                          <a:latin typeface="+mn-ea"/>
                          <a:ea typeface="+mn-ea"/>
                        </a:rPr>
                        <a:t>教育訓練</a:t>
                      </a:r>
                      <a:endParaRPr lang="ja-JP" altLang="en-US"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fontAlgn="ctr">
                        <a:buFont typeface="Arial" panose="020B0604020202020204" pitchFamily="34" charset="0"/>
                        <a:buChar char="•"/>
                      </a:pPr>
                      <a:r>
                        <a:rPr lang="ja-JP" altLang="en-US" sz="900" u="none" strike="noStrike">
                          <a:effectLst/>
                          <a:latin typeface="+mn-ea"/>
                          <a:ea typeface="+mn-ea"/>
                        </a:rPr>
                        <a:t>ルール検討</a:t>
                      </a:r>
                      <a:endParaRPr lang="en-US" altLang="ja-JP" sz="900" u="none" strike="noStrike">
                        <a:effectLst/>
                        <a:latin typeface="+mn-ea"/>
                        <a:ea typeface="+mn-ea"/>
                      </a:endParaRPr>
                    </a:p>
                    <a:p>
                      <a:pPr marL="171450" indent="-171450" algn="l" fontAlgn="ctr">
                        <a:buFont typeface="Arial" panose="020B0604020202020204" pitchFamily="34" charset="0"/>
                        <a:buChar char="•"/>
                      </a:pPr>
                      <a:r>
                        <a:rPr lang="ja-JP" altLang="en-US" sz="900" u="none" strike="noStrike">
                          <a:effectLst/>
                          <a:latin typeface="+mn-ea"/>
                          <a:ea typeface="+mn-ea"/>
                        </a:rPr>
                        <a:t>関係者に周知</a:t>
                      </a:r>
                      <a:endParaRPr lang="ja-JP" altLang="en-US"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900" u="none" strike="noStrike">
                          <a:effectLst/>
                          <a:latin typeface="+mn-ea"/>
                          <a:ea typeface="+mn-ea"/>
                        </a:rPr>
                        <a:t>委員長</a:t>
                      </a:r>
                      <a:endParaRPr lang="ja-JP" altLang="en-US"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900" u="none" strike="noStrike">
                          <a:effectLst/>
                          <a:latin typeface="+mn-ea"/>
                          <a:ea typeface="+mn-ea"/>
                        </a:rPr>
                        <a:t>20XX/-/-</a:t>
                      </a:r>
                      <a:endParaRPr lang="en-US" altLang="ja-JP"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900" u="none" strike="noStrike">
                          <a:effectLst/>
                          <a:latin typeface="+mn-ea"/>
                          <a:ea typeface="+mn-ea"/>
                        </a:rPr>
                        <a:t>20XX/-/-</a:t>
                      </a:r>
                      <a:endParaRPr lang="en-US" altLang="ja-JP"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endParaRPr lang="en-US" altLang="ja-JP"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endParaRPr lang="en-US" altLang="ja-JP"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endParaRPr lang="ja-JP" altLang="en-US"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33434138"/>
                  </a:ext>
                </a:extLst>
              </a:tr>
              <a:tr h="997740">
                <a:tc>
                  <a:txBody>
                    <a:bodyPr/>
                    <a:lstStyle/>
                    <a:p>
                      <a:pPr algn="l" fontAlgn="ctr"/>
                      <a:r>
                        <a:rPr lang="en-US" altLang="ja-JP" sz="900" u="none" strike="noStrike">
                          <a:effectLst/>
                          <a:latin typeface="+mn-ea"/>
                          <a:ea typeface="+mn-ea"/>
                        </a:rPr>
                        <a:t>3</a:t>
                      </a:r>
                      <a:endParaRPr lang="en-US" altLang="ja-JP"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fontAlgn="ctr">
                        <a:buFont typeface="Arial" panose="020B0604020202020204" pitchFamily="34" charset="0"/>
                        <a:buChar char="•"/>
                      </a:pPr>
                      <a:r>
                        <a:rPr lang="ja-JP" altLang="en-US" sz="900" u="none" strike="noStrike">
                          <a:effectLst/>
                          <a:latin typeface="+mn-ea"/>
                          <a:ea typeface="+mn-ea"/>
                        </a:rPr>
                        <a:t>情報の分類定義</a:t>
                      </a:r>
                      <a:endParaRPr lang="en-US" altLang="ja-JP" sz="900" u="none" strike="noStrike">
                        <a:effectLst/>
                        <a:latin typeface="+mn-ea"/>
                        <a:ea typeface="+mn-ea"/>
                      </a:endParaRPr>
                    </a:p>
                    <a:p>
                      <a:pPr marL="171450" indent="-171450" algn="l" fontAlgn="ctr">
                        <a:buFont typeface="Arial" panose="020B0604020202020204" pitchFamily="34" charset="0"/>
                        <a:buChar char="•"/>
                      </a:pPr>
                      <a:r>
                        <a:rPr lang="ja-JP" altLang="en-US" sz="900" u="none" strike="noStrike">
                          <a:effectLst/>
                          <a:latin typeface="+mn-ea"/>
                          <a:ea typeface="+mn-ea"/>
                        </a:rPr>
                        <a:t>分類ごとの情報の取扱いルール </a:t>
                      </a:r>
                      <a:endParaRPr lang="en-US" altLang="ja-JP" sz="900" u="none" strike="noStrike">
                        <a:effectLst/>
                        <a:latin typeface="+mn-ea"/>
                        <a:ea typeface="+mn-ea"/>
                      </a:endParaRPr>
                    </a:p>
                    <a:p>
                      <a:pPr marL="171450" indent="-171450" algn="l" fontAlgn="ctr">
                        <a:buFont typeface="Arial" panose="020B0604020202020204" pitchFamily="34" charset="0"/>
                        <a:buChar char="•"/>
                      </a:pPr>
                      <a:r>
                        <a:rPr lang="ja-JP" altLang="en-US" sz="900" u="none" strike="noStrike">
                          <a:effectLst/>
                          <a:latin typeface="+mn-ea"/>
                          <a:ea typeface="+mn-ea"/>
                        </a:rPr>
                        <a:t>ラベリング</a:t>
                      </a:r>
                      <a:endParaRPr lang="ja-JP" altLang="en-US"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fontAlgn="ctr">
                        <a:buFont typeface="Arial" panose="020B0604020202020204" pitchFamily="34" charset="0"/>
                        <a:buChar char="•"/>
                      </a:pPr>
                      <a:r>
                        <a:rPr lang="ja-JP" altLang="en-US" sz="900" u="none" strike="noStrike">
                          <a:effectLst/>
                          <a:latin typeface="+mn-ea"/>
                          <a:ea typeface="+mn-ea"/>
                        </a:rPr>
                        <a:t>情報の分類定義</a:t>
                      </a:r>
                      <a:endParaRPr lang="en-US" altLang="ja-JP" sz="900" u="none" strike="noStrike">
                        <a:effectLst/>
                        <a:latin typeface="+mn-ea"/>
                        <a:ea typeface="+mn-ea"/>
                      </a:endParaRPr>
                    </a:p>
                    <a:p>
                      <a:pPr marL="171450" indent="-171450" algn="l" fontAlgn="ctr">
                        <a:buFont typeface="Arial" panose="020B0604020202020204" pitchFamily="34" charset="0"/>
                        <a:buChar char="•"/>
                      </a:pPr>
                      <a:r>
                        <a:rPr lang="ja-JP" altLang="en-US" sz="900" u="none" strike="noStrike">
                          <a:effectLst/>
                          <a:latin typeface="+mn-ea"/>
                          <a:ea typeface="+mn-ea"/>
                        </a:rPr>
                        <a:t>分類ごとの取扱いルール検討</a:t>
                      </a:r>
                      <a:endParaRPr lang="en-US" altLang="ja-JP" sz="900" u="none" strike="noStrike">
                        <a:effectLst/>
                        <a:latin typeface="+mn-ea"/>
                        <a:ea typeface="+mn-ea"/>
                      </a:endParaRPr>
                    </a:p>
                    <a:p>
                      <a:pPr marL="171450" indent="-171450" algn="l" fontAlgn="ctr">
                        <a:buFont typeface="Arial" panose="020B0604020202020204" pitchFamily="34" charset="0"/>
                        <a:buChar char="•"/>
                      </a:pPr>
                      <a:r>
                        <a:rPr lang="ja-JP" altLang="en-US" sz="900" u="none" strike="noStrike">
                          <a:effectLst/>
                          <a:latin typeface="+mn-ea"/>
                          <a:ea typeface="+mn-ea"/>
                        </a:rPr>
                        <a:t>関係者に周知</a:t>
                      </a:r>
                      <a:endParaRPr lang="ja-JP" altLang="en-US"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900" u="none" strike="noStrike">
                          <a:effectLst/>
                          <a:latin typeface="+mn-ea"/>
                          <a:ea typeface="+mn-ea"/>
                        </a:rPr>
                        <a:t>委員長</a:t>
                      </a:r>
                      <a:endParaRPr lang="ja-JP" altLang="en-US"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20XX/-/-</a:t>
                      </a:r>
                      <a:endParaRPr lang="en-US" altLang="ja-JP"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20XX/-/-</a:t>
                      </a:r>
                      <a:endParaRPr lang="en-US" altLang="ja-JP"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endParaRPr lang="en-US" altLang="ja-JP"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endParaRPr lang="ja-JP" altLang="en-US"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endParaRPr lang="ja-JP" altLang="en-US" sz="9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67065706"/>
                  </a:ext>
                </a:extLst>
              </a:tr>
            </a:tbl>
          </a:graphicData>
        </a:graphic>
      </p:graphicFrame>
      <p:sp>
        <p:nvSpPr>
          <p:cNvPr id="10" name="テキスト ボックス 9">
            <a:extLst>
              <a:ext uri="{FF2B5EF4-FFF2-40B4-BE49-F238E27FC236}">
                <a16:creationId xmlns:a16="http://schemas.microsoft.com/office/drawing/2014/main" id="{C5A8716B-6C0C-254B-A3FF-BC32E5B4A49C}"/>
              </a:ext>
            </a:extLst>
          </p:cNvPr>
          <p:cNvSpPr txBox="1"/>
          <p:nvPr/>
        </p:nvSpPr>
        <p:spPr>
          <a:xfrm>
            <a:off x="622800" y="2285227"/>
            <a:ext cx="5612400" cy="17081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情報セキュリティリスク対応計画</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リスク対応計画」は、それぞれのリスクに対して、どのような管理策を、誰が、いつまでに、どのように実施するのかを表にまとめたものになります。表には、対策の実績やステータスを記載する欄もありますが、これらの欄について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8.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運用」で説明します。</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リスク対応計画の作成方法（例）</a:t>
            </a:r>
            <a:endParaRPr kumimoji="0"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リスクアセスメント結果報告書から、リスク対応を行う管理策をすべて記載し、それぞれの具体的な内容や、担当者などを記載します。リスク対応を行った場合、実績やリスク対応のステータスを記載する必要があ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実績とステータスは、「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8.</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運用」で記載します。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テキスト ボックス 11">
            <a:extLst>
              <a:ext uri="{FF2B5EF4-FFF2-40B4-BE49-F238E27FC236}">
                <a16:creationId xmlns:a16="http://schemas.microsoft.com/office/drawing/2014/main" id="{FB29091A-407D-C56F-4EF1-4B74D1FF74D8}"/>
              </a:ext>
            </a:extLst>
          </p:cNvPr>
          <p:cNvSpPr txBox="1"/>
          <p:nvPr/>
        </p:nvSpPr>
        <p:spPr>
          <a:xfrm>
            <a:off x="645662" y="7308341"/>
            <a:ext cx="5612400" cy="253916"/>
          </a:xfrm>
          <a:prstGeom prst="rect">
            <a:avLst/>
          </a:prstGeom>
          <a:noFill/>
          <a:ln>
            <a:no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リスク対応計画では、以下の内容を記載します。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4" name="テキスト ボックス 13">
            <a:extLst>
              <a:ext uri="{FF2B5EF4-FFF2-40B4-BE49-F238E27FC236}">
                <a16:creationId xmlns:a16="http://schemas.microsoft.com/office/drawing/2014/main" id="{C42FE301-B6C2-8728-C3C2-39FE8E0F4766}"/>
              </a:ext>
            </a:extLst>
          </p:cNvPr>
          <p:cNvSpPr txBox="1"/>
          <p:nvPr/>
        </p:nvSpPr>
        <p:spPr>
          <a:xfrm>
            <a:off x="619048" y="7562257"/>
            <a:ext cx="2702513" cy="1869743"/>
          </a:xfrm>
          <a:prstGeom prst="rect">
            <a:avLst/>
          </a:prstGeom>
          <a:noFill/>
        </p:spPr>
        <p:txBody>
          <a:bodyPr wrap="square">
            <a:spAutoFit/>
          </a:bodyPr>
          <a:lstStyle/>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管理策</a:t>
            </a:r>
            <a:br>
              <a:rPr kumimoji="0" lang="en-US" altLang="ja-JP" sz="1050" b="1"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リスクアセスメント結果報告書の管理策を</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記載します。</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（例）モバイル機器の利用ルールを整備・強化</a:t>
            </a:r>
            <a:r>
              <a:rPr kumimoji="1" lang="ja-JP" altLang="en-US" sz="1050" b="0" i="0" u="none" strike="noStrike" kern="1200" cap="none" spc="0" normalizeH="0" baseline="0" noProof="0">
                <a:ln>
                  <a:noFill/>
                </a:ln>
                <a:solidFill>
                  <a:sysClr val="windowText" lastClr="000000"/>
                </a:solidFill>
                <a:effectLst/>
                <a:uLnTx/>
                <a:uFillTx/>
                <a:latin typeface="メイリオ"/>
                <a:ea typeface="メイリオ"/>
                <a:cs typeface="+mn-cs"/>
              </a:rPr>
              <a:t>　など</a:t>
            </a:r>
            <a:endParaRPr kumimoji="1" lang="en-US" altLang="ja-JP" sz="1050" b="0" i="0" u="none" strike="noStrike" kern="1200" cap="none" spc="0" normalizeH="0" baseline="0" noProof="0">
              <a:ln>
                <a:noFill/>
              </a:ln>
              <a:solidFill>
                <a:sysClr val="windowText" lastClr="000000"/>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050" b="0" i="0" u="none" strike="noStrike" kern="1200" cap="none" spc="0" normalizeH="0" baseline="0" noProof="0">
              <a:ln>
                <a:noFill/>
              </a:ln>
              <a:solidFill>
                <a:sysClr val="windowText" lastClr="000000"/>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050" b="1" i="0" u="none" strike="noStrike" kern="1200" cap="none" spc="0" normalizeH="0" baseline="0" noProof="0">
                <a:ln>
                  <a:noFill/>
                </a:ln>
                <a:solidFill>
                  <a:sysClr val="windowText" lastClr="000000"/>
                </a:solidFill>
                <a:effectLst/>
                <a:uLnTx/>
                <a:uFillTx/>
                <a:latin typeface="メイリオ"/>
                <a:ea typeface="メイリオ"/>
                <a:cs typeface="+mn-cs"/>
              </a:rPr>
              <a:t>タスク</a:t>
            </a:r>
            <a:br>
              <a:rPr kumimoji="1" lang="en-US" altLang="ja-JP" sz="1050" b="0" i="0" u="none" strike="noStrike" kern="1200" cap="none" spc="0" normalizeH="0" baseline="0" noProof="0">
                <a:ln>
                  <a:noFill/>
                </a:ln>
                <a:solidFill>
                  <a:sysClr val="windowText" lastClr="000000"/>
                </a:solidFill>
                <a:effectLst/>
                <a:uLnTx/>
                <a:uFillTx/>
                <a:latin typeface="メイリオ"/>
                <a:ea typeface="メイリオ"/>
                <a:cs typeface="+mn-cs"/>
              </a:rPr>
            </a:br>
            <a:r>
              <a:rPr kumimoji="1" lang="ja-JP" altLang="en-US" sz="1050" b="0" i="0" u="none" strike="noStrike" kern="1200" cap="none" spc="0" normalizeH="0" baseline="0" noProof="0">
                <a:ln>
                  <a:noFill/>
                </a:ln>
                <a:solidFill>
                  <a:sysClr val="windowText" lastClr="000000"/>
                </a:solidFill>
                <a:effectLst/>
                <a:uLnTx/>
                <a:uFillTx/>
                <a:latin typeface="メイリオ"/>
                <a:ea typeface="メイリオ"/>
                <a:cs typeface="+mn-cs"/>
              </a:rPr>
              <a:t>管理策を実施する上で、具体的な業務を</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記載します。</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（例）ルール検討</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	</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関係者に周知</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テキスト ボックス 15">
            <a:extLst>
              <a:ext uri="{FF2B5EF4-FFF2-40B4-BE49-F238E27FC236}">
                <a16:creationId xmlns:a16="http://schemas.microsoft.com/office/drawing/2014/main" id="{CA2FCABD-9D85-0DCA-61E7-E30AE8755529}"/>
              </a:ext>
            </a:extLst>
          </p:cNvPr>
          <p:cNvSpPr txBox="1"/>
          <p:nvPr/>
        </p:nvSpPr>
        <p:spPr>
          <a:xfrm>
            <a:off x="3451864" y="7562257"/>
            <a:ext cx="2783336" cy="1546577"/>
          </a:xfrm>
          <a:prstGeom prst="rect">
            <a:avLst/>
          </a:prstGeom>
          <a:noFill/>
        </p:spPr>
        <p:txBody>
          <a:bodyPr wrap="square">
            <a:spAutoFit/>
          </a:bodyPr>
          <a:lstStyle/>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担当</a:t>
            </a:r>
            <a:br>
              <a:rPr kumimoji="0" lang="en-US" altLang="ja-JP" sz="1050" b="1"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管理策の担当者を</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記載します。</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（例）委員長</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予定</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リスク対応予定の開始日と終了日を</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記載します。</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（例）開始：</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2023/08/10</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	</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終了：</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2023/09/29</a:t>
            </a:r>
          </a:p>
        </p:txBody>
      </p:sp>
      <p:sp>
        <p:nvSpPr>
          <p:cNvPr id="17" name="テキスト プレースホルダー 3">
            <a:extLst>
              <a:ext uri="{FF2B5EF4-FFF2-40B4-BE49-F238E27FC236}">
                <a16:creationId xmlns:a16="http://schemas.microsoft.com/office/drawing/2014/main" id="{C99DC6AC-4E16-C6BA-B95A-B95699EB675B}"/>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6.1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リスク及び機会に対処する活動（</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8/9</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
        <p:nvSpPr>
          <p:cNvPr id="18" name="テキスト プレースホルダー 2">
            <a:extLst>
              <a:ext uri="{FF2B5EF4-FFF2-40B4-BE49-F238E27FC236}">
                <a16:creationId xmlns:a16="http://schemas.microsoft.com/office/drawing/2014/main" id="{07721632-5F0C-1F7E-7215-A837448732A9}"/>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2299620726"/>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プレースホルダー 2">
            <a:extLst>
              <a:ext uri="{FF2B5EF4-FFF2-40B4-BE49-F238E27FC236}">
                <a16:creationId xmlns:a16="http://schemas.microsoft.com/office/drawing/2014/main" id="{714750EE-F35B-7E50-A846-C051C7798152}"/>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13-2-4.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6.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計画</a:t>
            </a:r>
          </a:p>
        </p:txBody>
      </p:sp>
      <p:sp>
        <p:nvSpPr>
          <p:cNvPr id="3" name="スライド番号プレースホルダー 4">
            <a:extLst>
              <a:ext uri="{FF2B5EF4-FFF2-40B4-BE49-F238E27FC236}">
                <a16:creationId xmlns:a16="http://schemas.microsoft.com/office/drawing/2014/main" id="{CCA7FD4B-DA0A-770C-6864-84A343B13FDB}"/>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ボックス 6">
            <a:extLst>
              <a:ext uri="{FF2B5EF4-FFF2-40B4-BE49-F238E27FC236}">
                <a16:creationId xmlns:a16="http://schemas.microsoft.com/office/drawing/2014/main" id="{635F3FAD-BEE7-726E-ECCA-C36E88F71CDF}"/>
              </a:ext>
            </a:extLst>
          </p:cNvPr>
          <p:cNvSpPr txBox="1"/>
          <p:nvPr/>
        </p:nvSpPr>
        <p:spPr>
          <a:xfrm>
            <a:off x="619047" y="2255048"/>
            <a:ext cx="5612400" cy="122341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メイリオ"/>
                <a:ea typeface="メイリオ"/>
                <a:cs typeface="+mn-cs"/>
              </a:rPr>
              <a:t>二次評価</a:t>
            </a:r>
            <a:endParaRPr kumimoji="1" lang="en-US" altLang="ja-JP" sz="1050" b="1"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「二次評価」とは、リスクに対する管理策の有効性評価のために行うものです。</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リスク対応を実施した結果は、二次評価としてリスクアセスメント結果報告書に記載します。リスク分析で使用した値を用いて、リスク対応を実施した結果をもとに、情報資産に対する再評価を実施します。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
                <a:solidFill>
                  <a:prstClr val="white"/>
                </a:solidFill>
              </a:uFill>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
                  <a:solidFill>
                    <a:prstClr val="white"/>
                  </a:solidFill>
                </a:uFill>
                <a:latin typeface="メイリオ"/>
                <a:ea typeface="メイリオ"/>
                <a:cs typeface="+mn-cs"/>
              </a:rPr>
              <a:t>リスク対応における、リスクアセスメント結果報告書の作成方法（例）</a:t>
            </a:r>
            <a:endParaRPr kumimoji="0" lang="en-US" altLang="ja-JP" sz="1050" b="0" i="0" u="none" strike="noStrike" kern="1200" cap="none" spc="0" normalizeH="0" baseline="0" noProof="0" dirty="0">
              <a:ln>
                <a:noFill/>
              </a:ln>
              <a:solidFill>
                <a:prstClr val="black"/>
              </a:solidFill>
              <a:effectLst/>
              <a:uLnTx/>
              <a:uFill>
                <a:solidFill>
                  <a:prstClr val="white"/>
                </a:solidFill>
              </a:uFill>
              <a:latin typeface="メイリオ"/>
              <a:ea typeface="メイリオ"/>
              <a:cs typeface="+mn-cs"/>
            </a:endParaRPr>
          </a:p>
        </p:txBody>
      </p:sp>
      <p:sp>
        <p:nvSpPr>
          <p:cNvPr id="8" name="テキスト ボックス 7">
            <a:extLst>
              <a:ext uri="{FF2B5EF4-FFF2-40B4-BE49-F238E27FC236}">
                <a16:creationId xmlns:a16="http://schemas.microsoft.com/office/drawing/2014/main" id="{FBF5A3E4-FB44-3C50-06EE-9019EB353D74}"/>
              </a:ext>
            </a:extLst>
          </p:cNvPr>
          <p:cNvSpPr txBox="1"/>
          <p:nvPr/>
        </p:nvSpPr>
        <p:spPr>
          <a:xfrm>
            <a:off x="619047" y="7680368"/>
            <a:ext cx="5612400" cy="76174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200" b="1" i="0" u="none" strike="noStrike" kern="1200" cap="none" spc="0" normalizeH="0" baseline="0" noProof="0">
                <a:ln>
                  <a:noFill/>
                </a:ln>
                <a:solidFill>
                  <a:prstClr val="black"/>
                </a:solidFill>
                <a:effectLst/>
                <a:uLnTx/>
                <a:uFillTx/>
                <a:latin typeface="メイリオ"/>
                <a:ea typeface="メイリオ"/>
                <a:cs typeface="+mn-cs"/>
              </a:rPr>
              <a:t>リスク所有者による承認</a:t>
            </a:r>
            <a:r>
              <a:rPr kumimoji="1" lang="en-US" altLang="ja-JP" sz="1200" b="1"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1" i="0" u="none" strike="noStrike" kern="1200" cap="none" spc="0" normalizeH="0" baseline="0" noProof="0">
                <a:ln>
                  <a:noFill/>
                </a:ln>
                <a:solidFill>
                  <a:prstClr val="black"/>
                </a:solidFill>
                <a:effectLst/>
                <a:uLnTx/>
                <a:uFillTx/>
                <a:latin typeface="メイリオ"/>
                <a:ea typeface="メイリオ"/>
                <a:cs typeface="+mn-cs"/>
              </a:rPr>
              <a:t>残留している情報セキュリティリスクの受容</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リスク対応計画と残留リスク（管理策の適用後に）は、リスク特定で決めたリスク所有者の承認が必要になります。リスク所有者が承認する際は、記録をする必要があるため、ワークフローやチェック欄などを用います。</a:t>
            </a:r>
            <a:endParaRPr kumimoji="0" lang="en-US" altLang="ja-JP" sz="8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
        <p:nvSpPr>
          <p:cNvPr id="9" name="テキスト ボックス 8">
            <a:extLst>
              <a:ext uri="{FF2B5EF4-FFF2-40B4-BE49-F238E27FC236}">
                <a16:creationId xmlns:a16="http://schemas.microsoft.com/office/drawing/2014/main" id="{F3FF0041-B75D-BA44-2C69-07686C232273}"/>
              </a:ext>
            </a:extLst>
          </p:cNvPr>
          <p:cNvSpPr txBox="1"/>
          <p:nvPr/>
        </p:nvSpPr>
        <p:spPr>
          <a:xfrm>
            <a:off x="619048" y="8431285"/>
            <a:ext cx="5612400" cy="900246"/>
          </a:xfrm>
          <a:prstGeom prst="rect">
            <a:avLst/>
          </a:prstGeom>
          <a:noFill/>
          <a:ln>
            <a:solidFill>
              <a:schemeClr val="tx1"/>
            </a:solid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（例）</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承認プロセスとして、作成した書類にチェック欄（電子印欄など）を作成します。</a:t>
            </a:r>
            <a:endPar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0" name="表 9">
            <a:extLst>
              <a:ext uri="{FF2B5EF4-FFF2-40B4-BE49-F238E27FC236}">
                <a16:creationId xmlns:a16="http://schemas.microsoft.com/office/drawing/2014/main" id="{FBA2F3A6-897C-511A-C0DE-4CB192FF9E2E}"/>
              </a:ext>
            </a:extLst>
          </p:cNvPr>
          <p:cNvGraphicFramePr>
            <a:graphicFrameLocks noGrp="1"/>
          </p:cNvGraphicFramePr>
          <p:nvPr/>
        </p:nvGraphicFramePr>
        <p:xfrm>
          <a:off x="630984" y="3435461"/>
          <a:ext cx="5612396" cy="1899393"/>
        </p:xfrm>
        <a:graphic>
          <a:graphicData uri="http://schemas.openxmlformats.org/drawingml/2006/table">
            <a:tbl>
              <a:tblPr firstRow="1" bandRow="1">
                <a:tableStyleId>{5C22544A-7EE6-4342-B048-85BDC9FD1C3A}</a:tableStyleId>
              </a:tblPr>
              <a:tblGrid>
                <a:gridCol w="285967">
                  <a:extLst>
                    <a:ext uri="{9D8B030D-6E8A-4147-A177-3AD203B41FA5}">
                      <a16:colId xmlns:a16="http://schemas.microsoft.com/office/drawing/2014/main" val="3432627593"/>
                    </a:ext>
                  </a:extLst>
                </a:gridCol>
                <a:gridCol w="285967">
                  <a:extLst>
                    <a:ext uri="{9D8B030D-6E8A-4147-A177-3AD203B41FA5}">
                      <a16:colId xmlns:a16="http://schemas.microsoft.com/office/drawing/2014/main" val="134382999"/>
                    </a:ext>
                  </a:extLst>
                </a:gridCol>
                <a:gridCol w="285967">
                  <a:extLst>
                    <a:ext uri="{9D8B030D-6E8A-4147-A177-3AD203B41FA5}">
                      <a16:colId xmlns:a16="http://schemas.microsoft.com/office/drawing/2014/main" val="3546123232"/>
                    </a:ext>
                  </a:extLst>
                </a:gridCol>
                <a:gridCol w="285967">
                  <a:extLst>
                    <a:ext uri="{9D8B030D-6E8A-4147-A177-3AD203B41FA5}">
                      <a16:colId xmlns:a16="http://schemas.microsoft.com/office/drawing/2014/main" val="938823990"/>
                    </a:ext>
                  </a:extLst>
                </a:gridCol>
                <a:gridCol w="285967">
                  <a:extLst>
                    <a:ext uri="{9D8B030D-6E8A-4147-A177-3AD203B41FA5}">
                      <a16:colId xmlns:a16="http://schemas.microsoft.com/office/drawing/2014/main" val="3779350846"/>
                    </a:ext>
                  </a:extLst>
                </a:gridCol>
                <a:gridCol w="1516065">
                  <a:extLst>
                    <a:ext uri="{9D8B030D-6E8A-4147-A177-3AD203B41FA5}">
                      <a16:colId xmlns:a16="http://schemas.microsoft.com/office/drawing/2014/main" val="542737295"/>
                    </a:ext>
                  </a:extLst>
                </a:gridCol>
                <a:gridCol w="431800">
                  <a:extLst>
                    <a:ext uri="{9D8B030D-6E8A-4147-A177-3AD203B41FA5}">
                      <a16:colId xmlns:a16="http://schemas.microsoft.com/office/drawing/2014/main" val="1082155290"/>
                    </a:ext>
                  </a:extLst>
                </a:gridCol>
                <a:gridCol w="552450">
                  <a:extLst>
                    <a:ext uri="{9D8B030D-6E8A-4147-A177-3AD203B41FA5}">
                      <a16:colId xmlns:a16="http://schemas.microsoft.com/office/drawing/2014/main" val="811530449"/>
                    </a:ext>
                  </a:extLst>
                </a:gridCol>
                <a:gridCol w="698500">
                  <a:extLst>
                    <a:ext uri="{9D8B030D-6E8A-4147-A177-3AD203B41FA5}">
                      <a16:colId xmlns:a16="http://schemas.microsoft.com/office/drawing/2014/main" val="396649003"/>
                    </a:ext>
                  </a:extLst>
                </a:gridCol>
                <a:gridCol w="983746">
                  <a:extLst>
                    <a:ext uri="{9D8B030D-6E8A-4147-A177-3AD203B41FA5}">
                      <a16:colId xmlns:a16="http://schemas.microsoft.com/office/drawing/2014/main" val="949784509"/>
                    </a:ext>
                  </a:extLst>
                </a:gridCol>
              </a:tblGrid>
              <a:tr h="242597">
                <a:tc rowSpan="2">
                  <a:txBody>
                    <a:bodyPr/>
                    <a:lstStyle/>
                    <a:p>
                      <a:pPr algn="ctr"/>
                      <a:r>
                        <a:rPr kumimoji="1" lang="ja-JP" altLang="en-US" sz="900" b="1">
                          <a:solidFill>
                            <a:schemeClr val="tx1"/>
                          </a:solidFill>
                          <a:latin typeface="+mn-ea"/>
                          <a:ea typeface="+mn-ea"/>
                        </a:rPr>
                        <a:t>優先順位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6">
                  <a:txBody>
                    <a:bodyPr/>
                    <a:lstStyle/>
                    <a:p>
                      <a:pPr algn="ctr"/>
                      <a:r>
                        <a:rPr kumimoji="1" lang="ja-JP" altLang="en-US" sz="900" b="1">
                          <a:solidFill>
                            <a:schemeClr val="tx1"/>
                          </a:solidFill>
                          <a:latin typeface="+mn-ea"/>
                          <a:ea typeface="+mn-ea"/>
                        </a:rPr>
                        <a:t>リスク対応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900" b="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accent1">
                        <a:lumMod val="75000"/>
                      </a:schemeClr>
                    </a:solidFill>
                  </a:tcPr>
                </a:tc>
                <a:tc hMerge="1">
                  <a:txBody>
                    <a:bodyPr/>
                    <a:lstStyle/>
                    <a:p>
                      <a:pPr algn="ctr"/>
                      <a:endParaRPr kumimoji="1" lang="ja-JP" altLang="en-US" sz="900" b="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accent1">
                        <a:lumMod val="75000"/>
                      </a:schemeClr>
                    </a:solidFill>
                  </a:tcPr>
                </a:tc>
                <a:tc hMerge="1">
                  <a:txBody>
                    <a:bodyPr/>
                    <a:lstStyle/>
                    <a:p>
                      <a:pPr algn="ctr"/>
                      <a:endParaRPr kumimoji="1" lang="ja-JP" altLang="en-US" sz="90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tc hMerge="1">
                  <a:txBody>
                    <a:bodyPr/>
                    <a:lstStyle/>
                    <a:p>
                      <a:pPr algn="ctr"/>
                      <a:endParaRPr kumimoji="1" lang="ja-JP" altLang="en-US" sz="900" b="1">
                        <a:solidFill>
                          <a:schemeClr val="bg1"/>
                        </a:solidFill>
                      </a:endParaRPr>
                    </a:p>
                  </a:txBody>
                  <a:tcPr anchor="ct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solidFill>
                      <a:schemeClr val="accent1">
                        <a:lumMod val="75000"/>
                      </a:schemeClr>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a:solidFill>
                            <a:schemeClr val="bg1"/>
                          </a:solidFill>
                          <a:latin typeface="+mn-ea"/>
                          <a:ea typeface="+mn-ea"/>
                        </a:rPr>
                        <a:t>二次評価</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pPr algn="ctr"/>
                      <a:endParaRPr kumimoji="1" lang="ja-JP" altLang="en-US" sz="900" b="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bg1">
                        <a:lumMod val="65000"/>
                      </a:schemeClr>
                    </a:solidFill>
                  </a:tcPr>
                </a:tc>
                <a:tc hMerge="1">
                  <a:txBody>
                    <a:bodyPr/>
                    <a:lstStyle/>
                    <a:p>
                      <a:pPr algn="ctr"/>
                      <a:endParaRPr kumimoji="1" lang="ja-JP" altLang="en-US" sz="900" b="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bg1">
                        <a:lumMod val="65000"/>
                      </a:schemeClr>
                    </a:solidFill>
                  </a:tcPr>
                </a:tc>
                <a:extLst>
                  <a:ext uri="{0D108BD9-81ED-4DB2-BD59-A6C34878D82A}">
                    <a16:rowId xmlns:a16="http://schemas.microsoft.com/office/drawing/2014/main" val="3421288622"/>
                  </a:ext>
                </a:extLst>
              </a:tr>
              <a:tr h="436675">
                <a:tc vMerge="1">
                  <a:txBody>
                    <a:bodyPr/>
                    <a:lstStyle/>
                    <a:p>
                      <a:endParaRPr kumimoji="1" lang="ja-JP" altLang="en-US"/>
                    </a:p>
                  </a:txBody>
                  <a:tcPr/>
                </a:tc>
                <a:tc>
                  <a:txBody>
                    <a:bodyPr/>
                    <a:lstStyle/>
                    <a:p>
                      <a:pPr algn="ctr"/>
                      <a:r>
                        <a:rPr kumimoji="1" lang="ja-JP" altLang="en-US" sz="900" b="1">
                          <a:solidFill>
                            <a:schemeClr val="tx1"/>
                          </a:solidFill>
                          <a:latin typeface="+mn-ea"/>
                          <a:ea typeface="+mn-ea"/>
                        </a:rPr>
                        <a:t>保有</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900" b="1">
                          <a:solidFill>
                            <a:schemeClr val="tx1"/>
                          </a:solidFill>
                          <a:latin typeface="+mn-ea"/>
                          <a:ea typeface="+mn-ea"/>
                        </a:rPr>
                        <a:t>低減</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900" b="1">
                          <a:solidFill>
                            <a:schemeClr val="tx1"/>
                          </a:solidFill>
                          <a:latin typeface="+mn-ea"/>
                          <a:ea typeface="+mn-ea"/>
                        </a:rPr>
                        <a:t>回避</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900" b="1">
                          <a:solidFill>
                            <a:schemeClr val="tx1"/>
                          </a:solidFill>
                          <a:latin typeface="+mn-ea"/>
                          <a:ea typeface="+mn-ea"/>
                        </a:rPr>
                        <a:t>移転</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900" b="1">
                          <a:solidFill>
                            <a:schemeClr val="tx1"/>
                          </a:solidFill>
                          <a:latin typeface="+mn-ea"/>
                          <a:ea typeface="+mn-ea"/>
                        </a:rPr>
                        <a:t>管理策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900" b="1">
                          <a:solidFill>
                            <a:schemeClr val="tx1"/>
                          </a:solidFill>
                          <a:latin typeface="+mn-ea"/>
                          <a:ea typeface="+mn-ea"/>
                        </a:rPr>
                        <a:t>対応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900" b="1">
                          <a:solidFill>
                            <a:schemeClr val="bg1"/>
                          </a:solidFill>
                          <a:latin typeface="+mn-ea"/>
                          <a:ea typeface="+mn-ea"/>
                        </a:rPr>
                        <a:t>重要度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900" b="1">
                          <a:solidFill>
                            <a:schemeClr val="bg1"/>
                          </a:solidFill>
                          <a:latin typeface="+mn-ea"/>
                          <a:ea typeface="+mn-ea"/>
                        </a:rPr>
                        <a:t>被害発生可能性</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900" b="1">
                          <a:solidFill>
                            <a:schemeClr val="bg1"/>
                          </a:solidFill>
                          <a:latin typeface="+mn-ea"/>
                          <a:ea typeface="+mn-ea"/>
                        </a:rPr>
                        <a:t>リスクレベル</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597091713"/>
                  </a:ext>
                </a:extLst>
              </a:tr>
              <a:tr h="428310">
                <a:tc>
                  <a:txBody>
                    <a:bodyPr/>
                    <a:lstStyle/>
                    <a:p>
                      <a:pPr algn="ctr"/>
                      <a:r>
                        <a:rPr kumimoji="1" lang="en-US" altLang="ja-JP" sz="1050">
                          <a:latin typeface="+mn-ea"/>
                          <a:ea typeface="+mn-ea"/>
                        </a:rPr>
                        <a:t>2</a:t>
                      </a:r>
                      <a:endParaRPr kumimoji="1" lang="ja-JP" altLang="en-US" sz="105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5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05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5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ja-JP" altLang="en-US" sz="900" b="0" i="0" u="none" strike="noStrike">
                        <a:solidFill>
                          <a:srgbClr val="000000"/>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800" b="0" i="0" u="none" strike="noStrike">
                          <a:solidFill>
                            <a:srgbClr val="000000"/>
                          </a:solidFill>
                          <a:effectLst/>
                          <a:latin typeface="+mn-ea"/>
                          <a:ea typeface="+mn-ea"/>
                        </a:rPr>
                        <a:t>モバイル機器の利用ルールを整備・強化</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ja-JP" altLang="en-US" sz="900" b="0" i="0" u="none" strike="noStrike">
                          <a:solidFill>
                            <a:srgbClr val="000000"/>
                          </a:solidFill>
                          <a:effectLst/>
                          <a:latin typeface="+mn-ea"/>
                          <a:ea typeface="+mn-ea"/>
                        </a:rPr>
                        <a:t>済</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900" b="0" i="0" u="none" strike="noStrike">
                          <a:solidFill>
                            <a:srgbClr val="000000"/>
                          </a:solidFill>
                          <a:effectLst/>
                          <a:latin typeface="+mn-ea"/>
                          <a:ea typeface="+mn-ea"/>
                        </a:rPr>
                        <a:t>2</a:t>
                      </a:r>
                      <a:endParaRPr lang="ja-JP" altLang="en-US" sz="9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altLang="ja-JP" sz="900" b="0" i="0" u="none" strike="noStrike">
                          <a:solidFill>
                            <a:srgbClr val="000000"/>
                          </a:solidFill>
                          <a:effectLst/>
                          <a:latin typeface="+mn-ea"/>
                          <a:ea typeface="+mn-ea"/>
                        </a:rPr>
                        <a:t>1</a:t>
                      </a:r>
                      <a:endParaRPr lang="ja-JP" altLang="en-US" sz="9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altLang="ja-JP" sz="900" b="0" i="0" u="none" strike="noStrike">
                          <a:solidFill>
                            <a:srgbClr val="000000"/>
                          </a:solidFill>
                          <a:effectLst/>
                          <a:latin typeface="+mn-ea"/>
                          <a:ea typeface="+mn-ea"/>
                        </a:rPr>
                        <a:t>2</a:t>
                      </a:r>
                      <a:endParaRPr lang="ja-JP" altLang="en-US" sz="9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53381728"/>
                  </a:ext>
                </a:extLst>
              </a:tr>
              <a:tr h="393547">
                <a:tc>
                  <a:txBody>
                    <a:bodyPr/>
                    <a:lstStyle/>
                    <a:p>
                      <a:pPr algn="ctr"/>
                      <a:r>
                        <a:rPr kumimoji="1" lang="en-US" altLang="ja-JP" sz="1050">
                          <a:latin typeface="+mn-ea"/>
                          <a:ea typeface="+mn-ea"/>
                        </a:rPr>
                        <a:t>3</a:t>
                      </a:r>
                      <a:endParaRPr kumimoji="1" lang="ja-JP" altLang="en-US" sz="105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5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05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5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ja-JP" altLang="en-US" sz="900" b="0" i="0" u="none" strike="noStrike">
                        <a:solidFill>
                          <a:srgbClr val="000000"/>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800" b="0" i="0" u="none" strike="noStrike">
                          <a:solidFill>
                            <a:srgbClr val="000000"/>
                          </a:solidFill>
                          <a:effectLst/>
                          <a:latin typeface="+mn-ea"/>
                          <a:ea typeface="+mn-ea"/>
                        </a:rPr>
                        <a:t>教育訓練</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ja-JP" altLang="en-US" sz="900" b="0" i="0" u="none" strike="noStrike">
                          <a:solidFill>
                            <a:srgbClr val="000000"/>
                          </a:solidFill>
                          <a:effectLst/>
                          <a:latin typeface="+mn-ea"/>
                          <a:ea typeface="+mn-ea"/>
                        </a:rPr>
                        <a:t>済</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900" b="0" i="0" u="none" strike="noStrike">
                          <a:solidFill>
                            <a:srgbClr val="000000"/>
                          </a:solidFill>
                          <a:effectLst/>
                          <a:latin typeface="+mn-ea"/>
                          <a:ea typeface="+mn-ea"/>
                        </a:rPr>
                        <a:t>1</a:t>
                      </a:r>
                      <a:endParaRPr lang="ja-JP" altLang="en-US" sz="9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altLang="ja-JP" sz="900" b="0" i="0" u="none" strike="noStrike">
                          <a:solidFill>
                            <a:srgbClr val="000000"/>
                          </a:solidFill>
                          <a:effectLst/>
                          <a:latin typeface="+mn-ea"/>
                          <a:ea typeface="+mn-ea"/>
                        </a:rPr>
                        <a:t>1</a:t>
                      </a:r>
                      <a:endParaRPr lang="ja-JP" altLang="en-US" sz="9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altLang="ja-JP" sz="900" b="0" i="0" u="none" strike="noStrike">
                          <a:solidFill>
                            <a:srgbClr val="000000"/>
                          </a:solidFill>
                          <a:effectLst/>
                          <a:latin typeface="+mn-ea"/>
                          <a:ea typeface="+mn-ea"/>
                        </a:rPr>
                        <a:t>1</a:t>
                      </a:r>
                      <a:endParaRPr lang="ja-JP" altLang="en-US" sz="9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8805612"/>
                  </a:ext>
                </a:extLst>
              </a:tr>
              <a:tr h="398264">
                <a:tc>
                  <a:txBody>
                    <a:bodyPr/>
                    <a:lstStyle/>
                    <a:p>
                      <a:pPr algn="ctr"/>
                      <a:r>
                        <a:rPr kumimoji="1" lang="en-US" altLang="ja-JP" sz="1050">
                          <a:latin typeface="+mn-ea"/>
                          <a:ea typeface="+mn-ea"/>
                        </a:rPr>
                        <a:t>1</a:t>
                      </a:r>
                      <a:endParaRPr kumimoji="1" lang="ja-JP" altLang="en-US" sz="105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5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05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kumimoji="1" lang="ja-JP" altLang="en-US" sz="105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ja-JP" altLang="en-US" sz="900" b="0" i="0" u="none" strike="noStrike">
                        <a:solidFill>
                          <a:srgbClr val="000000"/>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800" b="0" i="0" u="none" strike="noStrike">
                          <a:solidFill>
                            <a:srgbClr val="000000"/>
                          </a:solidFill>
                          <a:effectLst/>
                          <a:latin typeface="+mn-ea"/>
                          <a:ea typeface="+mn-ea"/>
                        </a:rPr>
                        <a:t>情報の分類定義</a:t>
                      </a:r>
                      <a:br>
                        <a:rPr lang="ja-JP" altLang="en-US" sz="800" b="0" i="0" u="none" strike="noStrike">
                          <a:solidFill>
                            <a:srgbClr val="000000"/>
                          </a:solidFill>
                          <a:effectLst/>
                          <a:latin typeface="+mn-ea"/>
                          <a:ea typeface="+mn-ea"/>
                        </a:rPr>
                      </a:br>
                      <a:r>
                        <a:rPr lang="ja-JP" altLang="en-US" sz="800" b="0" i="0" u="none" strike="noStrike">
                          <a:solidFill>
                            <a:srgbClr val="000000"/>
                          </a:solidFill>
                          <a:effectLst/>
                          <a:latin typeface="+mn-ea"/>
                          <a:ea typeface="+mn-ea"/>
                        </a:rPr>
                        <a:t>分類ごとの情報の取扱いルール </a:t>
                      </a:r>
                      <a:br>
                        <a:rPr lang="ja-JP" altLang="en-US" sz="800" b="0" i="0" u="none" strike="noStrike">
                          <a:solidFill>
                            <a:srgbClr val="000000"/>
                          </a:solidFill>
                          <a:effectLst/>
                          <a:latin typeface="+mn-ea"/>
                          <a:ea typeface="+mn-ea"/>
                        </a:rPr>
                      </a:br>
                      <a:r>
                        <a:rPr lang="ja-JP" altLang="en-US" sz="800" b="0" i="0" u="none" strike="noStrike">
                          <a:solidFill>
                            <a:srgbClr val="000000"/>
                          </a:solidFill>
                          <a:effectLst/>
                          <a:latin typeface="+mn-ea"/>
                          <a:ea typeface="+mn-ea"/>
                        </a:rPr>
                        <a:t>ラベリング</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ja-JP" altLang="en-US" sz="900" b="0" i="0" u="none" strike="noStrike">
                          <a:solidFill>
                            <a:srgbClr val="000000"/>
                          </a:solidFill>
                          <a:effectLst/>
                          <a:latin typeface="+mn-ea"/>
                          <a:ea typeface="+mn-ea"/>
                        </a:rPr>
                        <a:t>済</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900" b="0" i="0" u="none" strike="noStrike">
                          <a:solidFill>
                            <a:srgbClr val="000000"/>
                          </a:solidFill>
                          <a:effectLst/>
                          <a:latin typeface="+mn-ea"/>
                          <a:ea typeface="+mn-ea"/>
                        </a:rPr>
                        <a:t>2</a:t>
                      </a:r>
                      <a:endParaRPr lang="ja-JP" altLang="en-US" sz="9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altLang="ja-JP" sz="900" b="0" i="0" u="none" strike="noStrike">
                          <a:solidFill>
                            <a:srgbClr val="000000"/>
                          </a:solidFill>
                          <a:effectLst/>
                          <a:latin typeface="+mn-ea"/>
                          <a:ea typeface="+mn-ea"/>
                        </a:rPr>
                        <a:t>3</a:t>
                      </a:r>
                      <a:endParaRPr lang="ja-JP" altLang="en-US" sz="9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altLang="ja-JP" sz="900" b="0" i="0" u="none" strike="noStrike">
                          <a:solidFill>
                            <a:srgbClr val="000000"/>
                          </a:solidFill>
                          <a:effectLst/>
                          <a:latin typeface="+mn-ea"/>
                          <a:ea typeface="+mn-ea"/>
                        </a:rPr>
                        <a:t>6</a:t>
                      </a:r>
                      <a:endParaRPr lang="ja-JP" altLang="en-US" sz="9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69208975"/>
                  </a:ext>
                </a:extLst>
              </a:tr>
            </a:tbl>
          </a:graphicData>
        </a:graphic>
      </p:graphicFrame>
      <p:graphicFrame>
        <p:nvGraphicFramePr>
          <p:cNvPr id="17" name="表 12">
            <a:extLst>
              <a:ext uri="{FF2B5EF4-FFF2-40B4-BE49-F238E27FC236}">
                <a16:creationId xmlns:a16="http://schemas.microsoft.com/office/drawing/2014/main" id="{1C361830-E297-5C55-7D91-F90B3AA6B090}"/>
              </a:ext>
            </a:extLst>
          </p:cNvPr>
          <p:cNvGraphicFramePr>
            <a:graphicFrameLocks noGrp="1"/>
          </p:cNvGraphicFramePr>
          <p:nvPr/>
        </p:nvGraphicFramePr>
        <p:xfrm>
          <a:off x="4797528" y="8855274"/>
          <a:ext cx="1197412" cy="415254"/>
        </p:xfrm>
        <a:graphic>
          <a:graphicData uri="http://schemas.openxmlformats.org/drawingml/2006/table">
            <a:tbl>
              <a:tblPr firstRow="1" bandRow="1">
                <a:tableStyleId>{5C22544A-7EE6-4342-B048-85BDC9FD1C3A}</a:tableStyleId>
              </a:tblPr>
              <a:tblGrid>
                <a:gridCol w="598706">
                  <a:extLst>
                    <a:ext uri="{9D8B030D-6E8A-4147-A177-3AD203B41FA5}">
                      <a16:colId xmlns:a16="http://schemas.microsoft.com/office/drawing/2014/main" val="2900538559"/>
                    </a:ext>
                  </a:extLst>
                </a:gridCol>
                <a:gridCol w="598706">
                  <a:extLst>
                    <a:ext uri="{9D8B030D-6E8A-4147-A177-3AD203B41FA5}">
                      <a16:colId xmlns:a16="http://schemas.microsoft.com/office/drawing/2014/main" val="1835487371"/>
                    </a:ext>
                  </a:extLst>
                </a:gridCol>
              </a:tblGrid>
              <a:tr h="207818">
                <a:tc>
                  <a:txBody>
                    <a:bodyPr/>
                    <a:lstStyle/>
                    <a:p>
                      <a:pPr algn="ctr"/>
                      <a:r>
                        <a:rPr kumimoji="1" lang="ja-JP" altLang="en-US" sz="800" b="0">
                          <a:solidFill>
                            <a:schemeClr val="bg1"/>
                          </a:solidFill>
                        </a:rPr>
                        <a:t>作成</a:t>
                      </a:r>
                    </a:p>
                  </a:txBody>
                  <a:tcPr marT="41564" marB="4156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800" b="0">
                          <a:solidFill>
                            <a:schemeClr val="bg1"/>
                          </a:solidFill>
                        </a:rPr>
                        <a:t>承認</a:t>
                      </a:r>
                    </a:p>
                  </a:txBody>
                  <a:tcPr marT="41564" marB="4156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002426973"/>
                  </a:ext>
                </a:extLst>
              </a:tr>
              <a:tr h="207436">
                <a:tc>
                  <a:txBody>
                    <a:bodyPr/>
                    <a:lstStyle/>
                    <a:p>
                      <a:pPr algn="ctr"/>
                      <a:endParaRPr kumimoji="1" lang="ja-JP" altLang="en-US" sz="700"/>
                    </a:p>
                  </a:txBody>
                  <a:tcPr marT="41564" marB="4156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kumimoji="1" lang="ja-JP" altLang="en-US" sz="700"/>
                    </a:p>
                  </a:txBody>
                  <a:tcPr marT="41564" marB="4156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85103835"/>
                  </a:ext>
                </a:extLst>
              </a:tr>
            </a:tbl>
          </a:graphicData>
        </a:graphic>
      </p:graphicFrame>
      <p:graphicFrame>
        <p:nvGraphicFramePr>
          <p:cNvPr id="20" name="表 13">
            <a:extLst>
              <a:ext uri="{FF2B5EF4-FFF2-40B4-BE49-F238E27FC236}">
                <a16:creationId xmlns:a16="http://schemas.microsoft.com/office/drawing/2014/main" id="{06735D36-781E-DE15-5469-71B5FD88AF34}"/>
              </a:ext>
            </a:extLst>
          </p:cNvPr>
          <p:cNvGraphicFramePr>
            <a:graphicFrameLocks noGrp="1"/>
          </p:cNvGraphicFramePr>
          <p:nvPr/>
        </p:nvGraphicFramePr>
        <p:xfrm>
          <a:off x="728303" y="8850988"/>
          <a:ext cx="3616888" cy="419336"/>
        </p:xfrm>
        <a:graphic>
          <a:graphicData uri="http://schemas.openxmlformats.org/drawingml/2006/table">
            <a:tbl>
              <a:tblPr firstRow="1" bandRow="1">
                <a:tableStyleId>{5C22544A-7EE6-4342-B048-85BDC9FD1C3A}</a:tableStyleId>
              </a:tblPr>
              <a:tblGrid>
                <a:gridCol w="904222">
                  <a:extLst>
                    <a:ext uri="{9D8B030D-6E8A-4147-A177-3AD203B41FA5}">
                      <a16:colId xmlns:a16="http://schemas.microsoft.com/office/drawing/2014/main" val="2490599496"/>
                    </a:ext>
                  </a:extLst>
                </a:gridCol>
                <a:gridCol w="904222">
                  <a:extLst>
                    <a:ext uri="{9D8B030D-6E8A-4147-A177-3AD203B41FA5}">
                      <a16:colId xmlns:a16="http://schemas.microsoft.com/office/drawing/2014/main" val="452118889"/>
                    </a:ext>
                  </a:extLst>
                </a:gridCol>
                <a:gridCol w="904222">
                  <a:extLst>
                    <a:ext uri="{9D8B030D-6E8A-4147-A177-3AD203B41FA5}">
                      <a16:colId xmlns:a16="http://schemas.microsoft.com/office/drawing/2014/main" val="1836735405"/>
                    </a:ext>
                  </a:extLst>
                </a:gridCol>
                <a:gridCol w="904222">
                  <a:extLst>
                    <a:ext uri="{9D8B030D-6E8A-4147-A177-3AD203B41FA5}">
                      <a16:colId xmlns:a16="http://schemas.microsoft.com/office/drawing/2014/main" val="2444410712"/>
                    </a:ext>
                  </a:extLst>
                </a:gridCol>
              </a:tblGrid>
              <a:tr h="209668">
                <a:tc>
                  <a:txBody>
                    <a:bodyPr/>
                    <a:lstStyle/>
                    <a:p>
                      <a:pPr algn="l"/>
                      <a:r>
                        <a:rPr kumimoji="1" lang="ja-JP" altLang="en-US" sz="700" b="0">
                          <a:solidFill>
                            <a:schemeClr val="bg1"/>
                          </a:solidFill>
                        </a:rPr>
                        <a:t>作成者／更新者</a:t>
                      </a:r>
                    </a:p>
                  </a:txBody>
                  <a:tcPr marT="41564" marB="4156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kumimoji="1" lang="en-US" altLang="ja-JP" sz="700" b="0">
                          <a:solidFill>
                            <a:schemeClr val="tx1"/>
                          </a:solidFill>
                        </a:rPr>
                        <a:t>【</a:t>
                      </a:r>
                      <a:r>
                        <a:rPr kumimoji="1" lang="ja-JP" altLang="en-US" sz="700" b="0">
                          <a:solidFill>
                            <a:schemeClr val="tx1"/>
                          </a:solidFill>
                        </a:rPr>
                        <a:t>名前</a:t>
                      </a:r>
                      <a:r>
                        <a:rPr kumimoji="1" lang="en-US" altLang="ja-JP" sz="700" b="0">
                          <a:solidFill>
                            <a:schemeClr val="tx1"/>
                          </a:solidFill>
                        </a:rPr>
                        <a:t>】</a:t>
                      </a:r>
                      <a:endParaRPr kumimoji="1" lang="ja-JP" altLang="en-US" sz="700" b="0">
                        <a:solidFill>
                          <a:schemeClr val="tx1"/>
                        </a:solidFill>
                      </a:endParaRPr>
                    </a:p>
                  </a:txBody>
                  <a:tcPr marT="41564" marB="4156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a:r>
                        <a:rPr kumimoji="1" lang="ja-JP" altLang="en-US" sz="700" b="0">
                          <a:solidFill>
                            <a:schemeClr val="bg1"/>
                          </a:solidFill>
                        </a:rPr>
                        <a:t>作成日／更新日</a:t>
                      </a:r>
                    </a:p>
                  </a:txBody>
                  <a:tcPr marT="41564" marB="4156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kumimoji="1" lang="en-US" altLang="ja-JP" sz="700" b="0">
                          <a:solidFill>
                            <a:schemeClr val="tx1"/>
                          </a:solidFill>
                        </a:rPr>
                        <a:t>【</a:t>
                      </a:r>
                      <a:r>
                        <a:rPr kumimoji="1" lang="ja-JP" altLang="en-US" sz="700" b="0">
                          <a:solidFill>
                            <a:schemeClr val="tx1"/>
                          </a:solidFill>
                        </a:rPr>
                        <a:t>日付</a:t>
                      </a:r>
                      <a:r>
                        <a:rPr kumimoji="1" lang="en-US" altLang="ja-JP" sz="700" b="0">
                          <a:solidFill>
                            <a:schemeClr val="tx1"/>
                          </a:solidFill>
                        </a:rPr>
                        <a:t>】</a:t>
                      </a:r>
                      <a:endParaRPr kumimoji="1" lang="ja-JP" altLang="en-US" sz="700" b="0">
                        <a:solidFill>
                          <a:schemeClr val="tx1"/>
                        </a:solidFill>
                      </a:endParaRPr>
                    </a:p>
                  </a:txBody>
                  <a:tcPr marT="41564" marB="4156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43334908"/>
                  </a:ext>
                </a:extLst>
              </a:tr>
              <a:tr h="209668">
                <a:tc>
                  <a:txBody>
                    <a:bodyPr/>
                    <a:lstStyle/>
                    <a:p>
                      <a:pPr algn="l"/>
                      <a:r>
                        <a:rPr kumimoji="1" lang="ja-JP" altLang="en-US" sz="700" b="0">
                          <a:solidFill>
                            <a:schemeClr val="bg1"/>
                          </a:solidFill>
                        </a:rPr>
                        <a:t>承認者</a:t>
                      </a:r>
                    </a:p>
                  </a:txBody>
                  <a:tcPr marT="41564" marB="4156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kumimoji="1" lang="en-US" altLang="ja-JP" sz="700" b="0">
                          <a:solidFill>
                            <a:schemeClr val="tx1"/>
                          </a:solidFill>
                        </a:rPr>
                        <a:t>【</a:t>
                      </a:r>
                      <a:r>
                        <a:rPr kumimoji="1" lang="ja-JP" altLang="en-US" sz="700" b="0">
                          <a:solidFill>
                            <a:schemeClr val="tx1"/>
                          </a:solidFill>
                        </a:rPr>
                        <a:t>名前</a:t>
                      </a:r>
                      <a:r>
                        <a:rPr kumimoji="1" lang="en-US" altLang="ja-JP" sz="700" b="0">
                          <a:solidFill>
                            <a:schemeClr val="tx1"/>
                          </a:solidFill>
                        </a:rPr>
                        <a:t>】</a:t>
                      </a:r>
                      <a:endParaRPr kumimoji="1" lang="ja-JP" altLang="en-US" sz="700" b="0">
                        <a:solidFill>
                          <a:schemeClr val="tx1"/>
                        </a:solidFill>
                      </a:endParaRPr>
                    </a:p>
                  </a:txBody>
                  <a:tcPr marT="41564" marB="4156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a:r>
                        <a:rPr kumimoji="1" lang="ja-JP" altLang="en-US" sz="700" b="0">
                          <a:solidFill>
                            <a:schemeClr val="bg1"/>
                          </a:solidFill>
                        </a:rPr>
                        <a:t>承認日</a:t>
                      </a:r>
                    </a:p>
                  </a:txBody>
                  <a:tcPr marT="41564" marB="4156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kumimoji="1" lang="en-US" altLang="ja-JP" sz="700" b="0">
                          <a:solidFill>
                            <a:schemeClr val="tx1"/>
                          </a:solidFill>
                        </a:rPr>
                        <a:t>【</a:t>
                      </a:r>
                      <a:r>
                        <a:rPr kumimoji="1" lang="ja-JP" altLang="en-US" sz="700" b="0">
                          <a:solidFill>
                            <a:schemeClr val="tx1"/>
                          </a:solidFill>
                        </a:rPr>
                        <a:t>日付</a:t>
                      </a:r>
                      <a:r>
                        <a:rPr kumimoji="1" lang="en-US" altLang="ja-JP" sz="700" b="0">
                          <a:solidFill>
                            <a:schemeClr val="tx1"/>
                          </a:solidFill>
                        </a:rPr>
                        <a:t>】</a:t>
                      </a:r>
                      <a:endParaRPr kumimoji="1" lang="ja-JP" altLang="en-US" sz="700" b="0">
                        <a:solidFill>
                          <a:schemeClr val="tx1"/>
                        </a:solidFill>
                      </a:endParaRPr>
                    </a:p>
                  </a:txBody>
                  <a:tcPr marT="41564" marB="4156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04202914"/>
                  </a:ext>
                </a:extLst>
              </a:tr>
            </a:tbl>
          </a:graphicData>
        </a:graphic>
      </p:graphicFrame>
      <p:sp>
        <p:nvSpPr>
          <p:cNvPr id="21" name="テキスト ボックス 20">
            <a:extLst>
              <a:ext uri="{FF2B5EF4-FFF2-40B4-BE49-F238E27FC236}">
                <a16:creationId xmlns:a16="http://schemas.microsoft.com/office/drawing/2014/main" id="{A7856B25-F935-866B-8BA6-ADD58EE312E2}"/>
              </a:ext>
            </a:extLst>
          </p:cNvPr>
          <p:cNvSpPr txBox="1"/>
          <p:nvPr/>
        </p:nvSpPr>
        <p:spPr>
          <a:xfrm>
            <a:off x="619047" y="5349594"/>
            <a:ext cx="5612400" cy="2354491"/>
          </a:xfrm>
          <a:prstGeom prst="rect">
            <a:avLst/>
          </a:prstGeom>
          <a:noFill/>
          <a:ln>
            <a:no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具体的には、以下の内容を記載します。</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重要度（係数）</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「機密性」「完全性」「可用性」いずれかの最大値で判断します。</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（例）機密性：</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1</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、完全性：</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2</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、可用性：</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3 </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重要度：</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3</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	</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機密性：</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2</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、完全性：</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1</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、可用性：</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1 </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重要度：</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2</a:t>
            </a:r>
            <a:endPar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被害発生可能性</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脅威の起こりやすさと脆弱性のつけ込みやすさから換算表に当てはめて算出します。</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（例）起こりやすさ：</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2</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、つけ込みやすさ：</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1</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 被害発生可能性：</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1</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起こりやすさ：</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3</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、つけ込みやすさ：</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3</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 被害発生可能性：</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3</a:t>
            </a: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リスクレベル</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重要度と被害発生可能性から算出します。</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（例）重要度：</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3</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、被害発生可能性：</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1 </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リスクレベル：</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3</a:t>
            </a:r>
            <a:b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重要度：</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2</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、被害発生可能性：</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3 </a:t>
            </a:r>
            <a:r>
              <a:rPr kumimoji="1" lang="ja-JP" altLang="en-US"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リスクレベル：</a:t>
            </a:r>
            <a:r>
              <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6</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2" name="テキスト プレースホルダー 3">
            <a:extLst>
              <a:ext uri="{FF2B5EF4-FFF2-40B4-BE49-F238E27FC236}">
                <a16:creationId xmlns:a16="http://schemas.microsoft.com/office/drawing/2014/main" id="{4FA95318-D6C6-A7C6-7326-0EAF6F8F5A8E}"/>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6.1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リスク及び機会に対処する活動（</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9/9</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
        <p:nvSpPr>
          <p:cNvPr id="23" name="テキスト プレースホルダー 2">
            <a:extLst>
              <a:ext uri="{FF2B5EF4-FFF2-40B4-BE49-F238E27FC236}">
                <a16:creationId xmlns:a16="http://schemas.microsoft.com/office/drawing/2014/main" id="{73605A82-822B-F7BF-916A-46D33AA23181}"/>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
        <p:nvSpPr>
          <p:cNvPr id="2" name="吹き出し: 四角形 1">
            <a:extLst>
              <a:ext uri="{FF2B5EF4-FFF2-40B4-BE49-F238E27FC236}">
                <a16:creationId xmlns:a16="http://schemas.microsoft.com/office/drawing/2014/main" id="{EAD55BAA-DC88-E2D2-DB06-BE8CD781C055}"/>
              </a:ext>
            </a:extLst>
          </p:cNvPr>
          <p:cNvSpPr/>
          <p:nvPr/>
        </p:nvSpPr>
        <p:spPr>
          <a:xfrm>
            <a:off x="8811072" y="2255048"/>
            <a:ext cx="2768600" cy="1590294"/>
          </a:xfrm>
          <a:prstGeom prst="wedgeRectCallout">
            <a:avLst>
              <a:gd name="adj1" fmla="val -102943"/>
              <a:gd name="adj2" fmla="val -27741"/>
            </a:avLst>
          </a:prstGeom>
          <a:solidFill>
            <a:schemeClr val="accent1"/>
          </a:solid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1200">
                <a:solidFill>
                  <a:schemeClr val="bg1"/>
                </a:solidFill>
              </a:rPr>
              <a:t>リンク削除</a:t>
            </a:r>
          </a:p>
        </p:txBody>
      </p:sp>
    </p:spTree>
    <p:extLst>
      <p:ext uri="{BB962C8B-B14F-4D97-AF65-F5344CB8AC3E}">
        <p14:creationId xmlns:p14="http://schemas.microsoft.com/office/powerpoint/2010/main" val="1578758715"/>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テキスト ボックス 10">
            <a:extLst>
              <a:ext uri="{FF2B5EF4-FFF2-40B4-BE49-F238E27FC236}">
                <a16:creationId xmlns:a16="http://schemas.microsoft.com/office/drawing/2014/main" id="{9718B37C-99CD-D6A2-5263-E313903ED7CB}"/>
              </a:ext>
            </a:extLst>
          </p:cNvPr>
          <p:cNvSpPr txBox="1"/>
          <p:nvPr/>
        </p:nvSpPr>
        <p:spPr>
          <a:xfrm>
            <a:off x="619048" y="2749306"/>
            <a:ext cx="5612400"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情報セキュリティ目的の基本要件として以下の要件を満たす必要があります。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0" name="表 12">
            <a:extLst>
              <a:ext uri="{FF2B5EF4-FFF2-40B4-BE49-F238E27FC236}">
                <a16:creationId xmlns:a16="http://schemas.microsoft.com/office/drawing/2014/main" id="{B5190328-E7D2-CE21-B91D-8522E51612F8}"/>
              </a:ext>
            </a:extLst>
          </p:cNvPr>
          <p:cNvGraphicFramePr>
            <a:graphicFrameLocks noGrp="1"/>
          </p:cNvGraphicFramePr>
          <p:nvPr/>
        </p:nvGraphicFramePr>
        <p:xfrm>
          <a:off x="729000" y="6363230"/>
          <a:ext cx="5400000" cy="537360"/>
        </p:xfrm>
        <a:graphic>
          <a:graphicData uri="http://schemas.openxmlformats.org/drawingml/2006/table">
            <a:tbl>
              <a:tblPr firstRow="1" bandRow="1">
                <a:tableStyleId>{5C22544A-7EE6-4342-B048-85BDC9FD1C3A}</a:tableStyleId>
              </a:tblPr>
              <a:tblGrid>
                <a:gridCol w="1080000">
                  <a:extLst>
                    <a:ext uri="{9D8B030D-6E8A-4147-A177-3AD203B41FA5}">
                      <a16:colId xmlns:a16="http://schemas.microsoft.com/office/drawing/2014/main" val="1154177582"/>
                    </a:ext>
                  </a:extLst>
                </a:gridCol>
                <a:gridCol w="1080000">
                  <a:extLst>
                    <a:ext uri="{9D8B030D-6E8A-4147-A177-3AD203B41FA5}">
                      <a16:colId xmlns:a16="http://schemas.microsoft.com/office/drawing/2014/main" val="2122679392"/>
                    </a:ext>
                  </a:extLst>
                </a:gridCol>
                <a:gridCol w="1080000">
                  <a:extLst>
                    <a:ext uri="{9D8B030D-6E8A-4147-A177-3AD203B41FA5}">
                      <a16:colId xmlns:a16="http://schemas.microsoft.com/office/drawing/2014/main" val="2393773732"/>
                    </a:ext>
                  </a:extLst>
                </a:gridCol>
                <a:gridCol w="929935">
                  <a:extLst>
                    <a:ext uri="{9D8B030D-6E8A-4147-A177-3AD203B41FA5}">
                      <a16:colId xmlns:a16="http://schemas.microsoft.com/office/drawing/2014/main" val="3646762342"/>
                    </a:ext>
                  </a:extLst>
                </a:gridCol>
                <a:gridCol w="1230065">
                  <a:extLst>
                    <a:ext uri="{9D8B030D-6E8A-4147-A177-3AD203B41FA5}">
                      <a16:colId xmlns:a16="http://schemas.microsoft.com/office/drawing/2014/main" val="992261605"/>
                    </a:ext>
                  </a:extLst>
                </a:gridCol>
              </a:tblGrid>
              <a:tr h="0">
                <a:tc>
                  <a:txBody>
                    <a:bodyPr/>
                    <a:lstStyle/>
                    <a:p>
                      <a:pPr algn="ctr"/>
                      <a:r>
                        <a:rPr kumimoji="1" lang="ja-JP" altLang="en-US" sz="800">
                          <a:solidFill>
                            <a:schemeClr val="bg1"/>
                          </a:solidFill>
                        </a:rPr>
                        <a:t>実施事項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800">
                          <a:solidFill>
                            <a:schemeClr val="bg1"/>
                          </a:solidFill>
                        </a:rPr>
                        <a:t>必要な資源</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800">
                          <a:solidFill>
                            <a:schemeClr val="bg1"/>
                          </a:solidFill>
                        </a:rPr>
                        <a:t>責任者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800">
                          <a:solidFill>
                            <a:schemeClr val="bg1"/>
                          </a:solidFill>
                        </a:rPr>
                        <a:t>達成期限</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800">
                          <a:solidFill>
                            <a:schemeClr val="bg1"/>
                          </a:solidFill>
                        </a:rPr>
                        <a:t>評価方法</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187173181"/>
                  </a:ext>
                </a:extLst>
              </a:tr>
              <a:tr h="324000">
                <a:tc>
                  <a:txBody>
                    <a:bodyPr/>
                    <a:lstStyle/>
                    <a:p>
                      <a:pPr algn="ctr" fontAlgn="t"/>
                      <a:r>
                        <a:rPr lang="ja-JP" altLang="en-US" sz="800" b="0" i="0" u="none" strike="noStrike">
                          <a:effectLst/>
                          <a:latin typeface="+mn-ea"/>
                          <a:ea typeface="+mn-ea"/>
                        </a:rPr>
                        <a:t>教育による活動の意味の理解</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t"/>
                      <a:r>
                        <a:rPr lang="ja-JP" altLang="en-US" sz="800" b="0" i="0" u="none" strike="noStrike">
                          <a:effectLst/>
                          <a:latin typeface="+mn-ea"/>
                          <a:ea typeface="+mn-ea"/>
                        </a:rPr>
                        <a:t>適用範囲の従業者が</a:t>
                      </a:r>
                      <a:r>
                        <a:rPr lang="en-US" altLang="ja-JP" sz="800" b="0" i="0" u="none" strike="noStrike">
                          <a:effectLst/>
                          <a:latin typeface="+mn-ea"/>
                          <a:ea typeface="+mn-ea"/>
                        </a:rPr>
                        <a:t>ISMS</a:t>
                      </a:r>
                      <a:r>
                        <a:rPr lang="ja-JP" altLang="en-US" sz="800" b="0" i="0" u="none" strike="noStrike">
                          <a:effectLst/>
                          <a:latin typeface="+mn-ea"/>
                          <a:ea typeface="+mn-ea"/>
                        </a:rPr>
                        <a:t>教育を受講</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effectLst/>
                          <a:latin typeface="+mn-ea"/>
                          <a:ea typeface="+mn-ea"/>
                        </a:rPr>
                        <a:t>ISMS</a:t>
                      </a:r>
                      <a:r>
                        <a:rPr lang="ja-JP" altLang="en-US" sz="800" b="0" i="0" u="none" strike="noStrike">
                          <a:effectLst/>
                          <a:latin typeface="+mn-ea"/>
                          <a:ea typeface="+mn-ea"/>
                        </a:rPr>
                        <a:t>事務局長</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altLang="ja-JP" sz="800" b="0" i="0" u="none" strike="noStrike">
                          <a:effectLst/>
                          <a:latin typeface="+mn-ea"/>
                          <a:ea typeface="+mn-ea"/>
                        </a:rPr>
                        <a:t>20XX</a:t>
                      </a:r>
                      <a:r>
                        <a:rPr lang="ja-JP" altLang="en-US" sz="800" b="0" i="0" u="none" strike="noStrike">
                          <a:effectLst/>
                          <a:latin typeface="+mn-ea"/>
                          <a:ea typeface="+mn-ea"/>
                        </a:rPr>
                        <a:t>年</a:t>
                      </a:r>
                      <a:r>
                        <a:rPr lang="en-US" altLang="ja-JP" sz="800" b="0" i="0" u="none" strike="noStrike">
                          <a:effectLst/>
                          <a:latin typeface="+mn-ea"/>
                          <a:ea typeface="+mn-ea"/>
                        </a:rPr>
                        <a:t>-</a:t>
                      </a:r>
                      <a:r>
                        <a:rPr lang="ja-JP" altLang="en-US" sz="800" b="0" i="0" u="none" strike="noStrike">
                          <a:effectLst/>
                          <a:latin typeface="+mn-ea"/>
                          <a:ea typeface="+mn-ea"/>
                        </a:rPr>
                        <a:t>月</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t"/>
                      <a:r>
                        <a:rPr lang="ja-JP" altLang="en-US" sz="800" b="0" i="0" u="none" strike="noStrike">
                          <a:effectLst/>
                          <a:latin typeface="+mn-ea"/>
                          <a:ea typeface="+mn-ea"/>
                        </a:rPr>
                        <a:t>受講者数および合格者数をカウントし、評価する</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510095996"/>
                  </a:ext>
                </a:extLst>
              </a:tr>
            </a:tbl>
          </a:graphicData>
        </a:graphic>
      </p:graphicFrame>
      <p:sp>
        <p:nvSpPr>
          <p:cNvPr id="15" name="テキスト ボックス 14">
            <a:extLst>
              <a:ext uri="{FF2B5EF4-FFF2-40B4-BE49-F238E27FC236}">
                <a16:creationId xmlns:a16="http://schemas.microsoft.com/office/drawing/2014/main" id="{DDF0466B-6B8F-93A2-DB09-C1C60CB11A63}"/>
              </a:ext>
            </a:extLst>
          </p:cNvPr>
          <p:cNvSpPr txBox="1"/>
          <p:nvPr/>
        </p:nvSpPr>
        <p:spPr>
          <a:xfrm>
            <a:off x="622800" y="7017607"/>
            <a:ext cx="5612400" cy="253916"/>
          </a:xfrm>
          <a:prstGeom prst="rect">
            <a:avLst/>
          </a:prstGeom>
          <a:noFill/>
          <a:ln>
            <a:no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有効性評価表では、以下の内容を記載します。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テキスト ボックス 15">
            <a:extLst>
              <a:ext uri="{FF2B5EF4-FFF2-40B4-BE49-F238E27FC236}">
                <a16:creationId xmlns:a16="http://schemas.microsoft.com/office/drawing/2014/main" id="{38243B9D-14C0-9AB4-8D92-353328E3703C}"/>
              </a:ext>
            </a:extLst>
          </p:cNvPr>
          <p:cNvSpPr txBox="1"/>
          <p:nvPr/>
        </p:nvSpPr>
        <p:spPr>
          <a:xfrm>
            <a:off x="619048" y="3997222"/>
            <a:ext cx="5612400" cy="90024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情報セキュリティ目的と、それを達成するための計画を</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有効性評価表に記載します。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8.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運用」で計画を実施し、「</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9.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パフォーマンス評価」で評価を行います。評価結果の記載方法は、「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9.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パフォーマンス評価」で説明します。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ISMS</a:t>
            </a:r>
            <a:r>
              <a:rPr kumimoji="1" lang="ja-JP" altLang="en-US" sz="105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有効性評価表の作成方法（例）</a:t>
            </a:r>
            <a:endParaRPr kumimoji="0" lang="en-US" altLang="ja-JP" sz="105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
        <p:nvSpPr>
          <p:cNvPr id="17" name="テキスト プレースホルダー 2">
            <a:extLst>
              <a:ext uri="{FF2B5EF4-FFF2-40B4-BE49-F238E27FC236}">
                <a16:creationId xmlns:a16="http://schemas.microsoft.com/office/drawing/2014/main" id="{B5EC0F1B-436C-7E84-3A29-14E66DCBF0D7}"/>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13-2-4.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6.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計画</a:t>
            </a:r>
          </a:p>
        </p:txBody>
      </p:sp>
      <p:sp>
        <p:nvSpPr>
          <p:cNvPr id="3" name="テキスト プレースホルダー 3">
            <a:extLst>
              <a:ext uri="{FF2B5EF4-FFF2-40B4-BE49-F238E27FC236}">
                <a16:creationId xmlns:a16="http://schemas.microsoft.com/office/drawing/2014/main" id="{D63A3153-DCD0-FB2F-0822-93C95FA317E8}"/>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6.2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情報セキュリティ目的及びそれを達成するための計画策定</a:t>
            </a:r>
          </a:p>
        </p:txBody>
      </p:sp>
      <p:sp>
        <p:nvSpPr>
          <p:cNvPr id="4" name="テキスト ボックス 3">
            <a:extLst>
              <a:ext uri="{FF2B5EF4-FFF2-40B4-BE49-F238E27FC236}">
                <a16:creationId xmlns:a16="http://schemas.microsoft.com/office/drawing/2014/main" id="{91542C31-CFC8-E7C0-2BC4-30B593E757F1}"/>
              </a:ext>
            </a:extLst>
          </p:cNvPr>
          <p:cNvSpPr txBox="1"/>
          <p:nvPr/>
        </p:nvSpPr>
        <p:spPr>
          <a:xfrm>
            <a:off x="619048" y="2304000"/>
            <a:ext cx="5612400" cy="415498"/>
          </a:xfrm>
          <a:prstGeom prst="rect">
            <a:avLst/>
          </a:prstGeom>
          <a:noFill/>
          <a:ln>
            <a:solidFill>
              <a:schemeClr val="tx1"/>
            </a:solid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作成するドキュメント</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有効性評価表</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スライド番号プレースホルダー 4">
            <a:extLst>
              <a:ext uri="{FF2B5EF4-FFF2-40B4-BE49-F238E27FC236}">
                <a16:creationId xmlns:a16="http://schemas.microsoft.com/office/drawing/2014/main" id="{BA93C189-E7D7-3205-F22F-7774596F8C24}"/>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ボックス 6">
            <a:extLst>
              <a:ext uri="{FF2B5EF4-FFF2-40B4-BE49-F238E27FC236}">
                <a16:creationId xmlns:a16="http://schemas.microsoft.com/office/drawing/2014/main" id="{EE3AA4C0-5A3A-D96B-72E5-421AF56218E5}"/>
              </a:ext>
            </a:extLst>
          </p:cNvPr>
          <p:cNvSpPr txBox="1"/>
          <p:nvPr/>
        </p:nvSpPr>
        <p:spPr>
          <a:xfrm>
            <a:off x="3459703" y="7212043"/>
            <a:ext cx="2775497" cy="2185214"/>
          </a:xfrm>
          <a:prstGeom prst="rect">
            <a:avLst/>
          </a:prstGeom>
          <a:noFill/>
        </p:spPr>
        <p:txBody>
          <a:bodyPr wrap="square">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800" b="1" i="0" u="none" strike="noStrike" kern="1200" cap="none" spc="0" normalizeH="0" baseline="0" noProof="0">
                <a:ln>
                  <a:noFill/>
                </a:ln>
                <a:solidFill>
                  <a:prstClr val="black"/>
                </a:solidFill>
                <a:effectLst/>
                <a:uLnTx/>
                <a:uFillTx/>
                <a:latin typeface="メイリオ"/>
                <a:ea typeface="メイリオ"/>
                <a:cs typeface="+mn-cs"/>
              </a:rPr>
              <a:t>必要な資源</a:t>
            </a:r>
            <a:br>
              <a:rPr kumimoji="0" lang="en-US" altLang="ja-JP" sz="800" b="1"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実施事項のために必要な資源を</a:t>
            </a:r>
            <a:r>
              <a:rPr kumimoji="1" lang="ja-JP" altLang="en-US" sz="80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記載します。</a:t>
            </a:r>
            <a:b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（例）ウイルス対策ソフト、標的型メール訓練　など</a:t>
            </a:r>
            <a:endParaRPr kumimoji="0"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800" b="1" i="0" u="none" strike="noStrike" kern="1200" cap="none" spc="0" normalizeH="0" baseline="0" noProof="0">
                <a:ln>
                  <a:noFill/>
                </a:ln>
                <a:solidFill>
                  <a:prstClr val="black"/>
                </a:solidFill>
                <a:effectLst/>
                <a:uLnTx/>
                <a:uFillTx/>
                <a:latin typeface="メイリオ"/>
                <a:ea typeface="メイリオ"/>
                <a:cs typeface="+mn-cs"/>
              </a:rPr>
              <a:t>責任者</a:t>
            </a:r>
            <a:b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計画の責任者を</a:t>
            </a:r>
            <a:r>
              <a:rPr kumimoji="1" lang="ja-JP" altLang="en-US" sz="80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記載します。</a:t>
            </a:r>
            <a:b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（例）部長各自　など</a:t>
            </a:r>
            <a:endParaRPr kumimoji="0"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800" b="1" i="0" u="none" strike="noStrike" kern="1200" cap="none" spc="0" normalizeH="0" baseline="0" noProof="0">
                <a:ln>
                  <a:noFill/>
                </a:ln>
                <a:solidFill>
                  <a:prstClr val="black"/>
                </a:solidFill>
                <a:effectLst/>
                <a:uLnTx/>
                <a:uFillTx/>
                <a:latin typeface="メイリオ"/>
                <a:ea typeface="メイリオ"/>
                <a:cs typeface="+mn-cs"/>
              </a:rPr>
              <a:t>達成期限</a:t>
            </a:r>
            <a:b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計画の期限を</a:t>
            </a:r>
            <a:r>
              <a:rPr kumimoji="1" lang="ja-JP" altLang="en-US" sz="80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記載します。</a:t>
            </a:r>
            <a:b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（例）年度末、</a:t>
            </a:r>
            <a: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t>2023</a:t>
            </a: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年</a:t>
            </a:r>
            <a: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t>9</a:t>
            </a: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月　など</a:t>
            </a:r>
            <a:endParaRPr kumimoji="0"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800" b="1" i="0" u="none" strike="noStrike" kern="1200" cap="none" spc="0" normalizeH="0" baseline="0" noProof="0">
                <a:ln>
                  <a:noFill/>
                </a:ln>
                <a:solidFill>
                  <a:prstClr val="black"/>
                </a:solidFill>
                <a:effectLst/>
                <a:uLnTx/>
                <a:uFillTx/>
                <a:latin typeface="メイリオ"/>
                <a:ea typeface="メイリオ"/>
                <a:cs typeface="+mn-cs"/>
              </a:rPr>
              <a:t>評価方法</a:t>
            </a:r>
            <a:b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具体的な評価方法を</a:t>
            </a:r>
            <a:r>
              <a:rPr kumimoji="1" lang="ja-JP" altLang="en-US" sz="80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記載します。</a:t>
            </a:r>
            <a:b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（例）年度末に発生した</a:t>
            </a:r>
            <a:r>
              <a:rPr kumimoji="0" lang="ja-JP" altLang="en-US" sz="8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extLst>
                    <a:ext uri="{A12FA001-AC4F-418D-AE19-62706E023703}">
                      <ahyp:hlinkClr xmlns:ahyp="http://schemas.microsoft.com/office/drawing/2018/hyperlinkcolor" val="tx"/>
                    </a:ext>
                  </a:extLst>
                </a:hlinkClick>
              </a:rPr>
              <a:t>セキュリティ</a:t>
            </a: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インシデントをカウントし、評価する　など</a:t>
            </a:r>
            <a:endParaRPr kumimoji="0"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ボックス 8">
            <a:extLst>
              <a:ext uri="{FF2B5EF4-FFF2-40B4-BE49-F238E27FC236}">
                <a16:creationId xmlns:a16="http://schemas.microsoft.com/office/drawing/2014/main" id="{94274FA5-E6E1-278B-91EB-CAB414B892FD}"/>
              </a:ext>
            </a:extLst>
          </p:cNvPr>
          <p:cNvSpPr txBox="1"/>
          <p:nvPr/>
        </p:nvSpPr>
        <p:spPr>
          <a:xfrm>
            <a:off x="622800" y="7212044"/>
            <a:ext cx="2862327" cy="2308324"/>
          </a:xfrm>
          <a:prstGeom prst="rect">
            <a:avLst/>
          </a:prstGeom>
          <a:noFill/>
        </p:spPr>
        <p:txBody>
          <a:bodyPr wrap="square">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800" b="1" i="0" u="none" strike="noStrike" kern="1200" cap="none" spc="0" normalizeH="0" baseline="0" noProof="0">
                <a:ln>
                  <a:noFill/>
                </a:ln>
                <a:solidFill>
                  <a:prstClr val="black"/>
                </a:solidFill>
                <a:effectLst/>
                <a:uLnTx/>
                <a:uFillTx/>
                <a:latin typeface="メイリオ"/>
                <a:ea typeface="メイリオ"/>
                <a:cs typeface="+mn-cs"/>
              </a:rPr>
              <a:t>情報セキュリティ目的</a:t>
            </a:r>
            <a:br>
              <a:rPr kumimoji="0" lang="en-US" altLang="ja-JP" sz="800" b="1"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適用範囲（組織全体、各部署ごと）でのセキュリティ目的を</a:t>
            </a:r>
            <a:r>
              <a:rPr kumimoji="1" lang="ja-JP" altLang="en-US" sz="80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記載します。</a:t>
            </a:r>
            <a:b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（例）</a:t>
            </a:r>
            <a:b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重大な</a:t>
            </a:r>
            <a:r>
              <a:rPr kumimoji="0" lang="ja-JP" altLang="en-US" sz="8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extLst>
                    <a:ext uri="{A12FA001-AC4F-418D-AE19-62706E023703}">
                      <ahyp:hlinkClr xmlns:ahyp="http://schemas.microsoft.com/office/drawing/2018/hyperlinkcolor" val="tx"/>
                    </a:ext>
                  </a:extLst>
                </a:hlinkClick>
              </a:rPr>
              <a:t>セキュリティ</a:t>
            </a: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インシデントを発生させない、</a:t>
            </a:r>
            <a:b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800" b="0" i="0" u="none" strike="noStrike" kern="1200" cap="none" spc="0" normalizeH="0" baseline="0" noProof="0">
                <a:ln>
                  <a:noFill/>
                </a:ln>
                <a:solidFill>
                  <a:sysClr val="windowText" lastClr="000000"/>
                </a:solidFill>
                <a:effectLst/>
                <a:uLnTx/>
                <a:uFillTx/>
                <a:latin typeface="メイリオ"/>
                <a:ea typeface="メイリオ"/>
                <a:cs typeface="+mn-cs"/>
              </a:rPr>
              <a:t>マルウェア感染およびサイバー攻撃によるシステム停止の防止　など</a:t>
            </a:r>
            <a:endParaRPr kumimoji="1" lang="en-US" altLang="ja-JP" sz="800" b="0" i="0" u="none" strike="noStrike" kern="1200" cap="none" spc="0" normalizeH="0" baseline="0" noProof="0">
              <a:ln>
                <a:noFill/>
              </a:ln>
              <a:solidFill>
                <a:sysClr val="windowText" lastClr="000000"/>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800" b="0" i="0" u="none" strike="noStrike" kern="1200" cap="none" spc="0" normalizeH="0" baseline="0" noProof="0">
              <a:ln>
                <a:noFill/>
              </a:ln>
              <a:solidFill>
                <a:sysClr val="windowText" lastClr="000000"/>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1" i="0" u="none" strike="noStrike" kern="1200" cap="none" spc="0" normalizeH="0" baseline="0" noProof="0">
                <a:ln>
                  <a:noFill/>
                </a:ln>
                <a:solidFill>
                  <a:sysClr val="windowText" lastClr="000000"/>
                </a:solidFill>
                <a:effectLst/>
                <a:uLnTx/>
                <a:uFillTx/>
                <a:latin typeface="メイリオ"/>
                <a:ea typeface="メイリオ"/>
                <a:cs typeface="+mn-cs"/>
              </a:rPr>
              <a:t>評価指標</a:t>
            </a:r>
            <a:br>
              <a:rPr kumimoji="1" lang="en-US" altLang="ja-JP" sz="800" b="1" i="0" u="none" strike="noStrike" kern="1200" cap="none" spc="0" normalizeH="0" baseline="0" noProof="0">
                <a:ln>
                  <a:noFill/>
                </a:ln>
                <a:solidFill>
                  <a:sysClr val="windowText" lastClr="000000"/>
                </a:solidFill>
                <a:effectLst/>
                <a:uLnTx/>
                <a:uFillTx/>
                <a:latin typeface="メイリオ"/>
                <a:ea typeface="メイリオ"/>
                <a:cs typeface="+mn-cs"/>
              </a:rPr>
            </a:br>
            <a:r>
              <a:rPr kumimoji="1" lang="ja-JP" altLang="en-US" sz="800" b="0" i="0" u="none" strike="noStrike" kern="1200" cap="none" spc="0" normalizeH="0" baseline="0" noProof="0">
                <a:ln>
                  <a:noFill/>
                </a:ln>
                <a:solidFill>
                  <a:sysClr val="windowText" lastClr="000000"/>
                </a:solidFill>
                <a:effectLst/>
                <a:uLnTx/>
                <a:uFillTx/>
                <a:latin typeface="メイリオ"/>
                <a:ea typeface="メイリオ"/>
                <a:cs typeface="+mn-cs"/>
              </a:rPr>
              <a:t>測定可能な値を</a:t>
            </a:r>
            <a:r>
              <a:rPr kumimoji="1" lang="ja-JP" altLang="en-US" sz="80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記載します。</a:t>
            </a:r>
            <a:b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（例）マルウェアの感染の有無、システム停止の有無　など</a:t>
            </a:r>
            <a:endParaRPr kumimoji="0"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800" b="1" i="0" u="none" strike="noStrike" kern="1200" cap="none" spc="0" normalizeH="0" baseline="0" noProof="0">
                <a:ln>
                  <a:noFill/>
                </a:ln>
                <a:solidFill>
                  <a:prstClr val="black"/>
                </a:solidFill>
                <a:effectLst/>
                <a:uLnTx/>
                <a:uFillTx/>
                <a:latin typeface="メイリオ"/>
                <a:ea typeface="メイリオ"/>
                <a:cs typeface="+mn-cs"/>
              </a:rPr>
              <a:t>実施事項</a:t>
            </a:r>
            <a:b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情報セキュリティ目的を達成するための実施内容を</a:t>
            </a:r>
            <a:r>
              <a:rPr kumimoji="1" lang="ja-JP" altLang="en-US" sz="800" b="0"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記載します。</a:t>
            </a:r>
            <a:b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（例）ウイルス対策ソフトのインストール、標的型メール訓練の実施　など</a:t>
            </a:r>
            <a:endParaRPr kumimoji="0"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ボックス 7">
            <a:extLst>
              <a:ext uri="{FF2B5EF4-FFF2-40B4-BE49-F238E27FC236}">
                <a16:creationId xmlns:a16="http://schemas.microsoft.com/office/drawing/2014/main" id="{F4B95E4D-5504-A0EA-0D25-56D09B2AF1A2}"/>
              </a:ext>
            </a:extLst>
          </p:cNvPr>
          <p:cNvSpPr txBox="1"/>
          <p:nvPr/>
        </p:nvSpPr>
        <p:spPr>
          <a:xfrm>
            <a:off x="729000" y="4826251"/>
            <a:ext cx="5400000" cy="156966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00" b="1" i="0" u="none" strike="noStrike" kern="1200" cap="none" spc="0" normalizeH="0" baseline="0" noProof="0" dirty="0">
                <a:ln>
                  <a:noFill/>
                </a:ln>
                <a:solidFill>
                  <a:prstClr val="black"/>
                </a:solidFill>
                <a:effectLst/>
                <a:uLnTx/>
                <a:uFillTx/>
                <a:latin typeface="メイリオ"/>
                <a:ea typeface="メイリオ"/>
                <a:cs typeface="+mn-cs"/>
              </a:rPr>
              <a:t>【</a:t>
            </a:r>
            <a:r>
              <a:rPr kumimoji="0" lang="ja-JP" altLang="en-US" sz="800" b="1" i="0" u="none" strike="noStrike" kern="1200" cap="none" spc="0" normalizeH="0" baseline="0" noProof="0" dirty="0">
                <a:ln>
                  <a:noFill/>
                </a:ln>
                <a:solidFill>
                  <a:prstClr val="black"/>
                </a:solidFill>
                <a:effectLst/>
                <a:uLnTx/>
                <a:uFillTx/>
                <a:latin typeface="メイリオ"/>
                <a:ea typeface="メイリオ"/>
                <a:cs typeface="+mn-cs"/>
              </a:rPr>
              <a:t>計画</a:t>
            </a:r>
            <a:r>
              <a:rPr kumimoji="0" lang="en-US" altLang="ja-JP" sz="800" b="1"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a:ln>
                  <a:noFill/>
                </a:ln>
                <a:solidFill>
                  <a:prstClr val="black"/>
                </a:solidFill>
                <a:effectLst/>
                <a:uLnTx/>
                <a:uFillTx/>
                <a:latin typeface="メイリオ"/>
                <a:ea typeface="メイリオ"/>
                <a:cs typeface="+mn-cs"/>
              </a:rPr>
              <a:t>情報セキュリティ目的：</a:t>
            </a:r>
            <a:r>
              <a:rPr kumimoji="0" lang="ja-JP" altLang="en-US" sz="800" b="0" i="0" u="none" strike="noStrike" kern="1200" cap="none" spc="0" normalizeH="0" baseline="0" noProof="0" dirty="0">
                <a:ln>
                  <a:noFill/>
                </a:ln>
                <a:solidFill>
                  <a:prstClr val="black"/>
                </a:solidFill>
                <a:effectLst/>
                <a:uLnTx/>
                <a:uFillTx/>
                <a:latin typeface="メイリオ"/>
                <a:ea typeface="メイリオ"/>
                <a:cs typeface="+mn-cs"/>
              </a:rPr>
              <a:t>・お客様との契約および法的または規制要求事項を尊重し遵守する</a:t>
            </a:r>
            <a:endParaRPr kumimoji="0"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メイリオ"/>
                <a:ea typeface="メイリオ"/>
                <a:cs typeface="+mn-cs"/>
              </a:rPr>
              <a:t>　　　　　　　　　　　・情報セキュリティ事故を未然に防止する</a:t>
            </a:r>
            <a:endParaRPr kumimoji="0"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メイリオ"/>
                <a:ea typeface="メイリオ"/>
                <a:cs typeface="+mn-cs"/>
              </a:rPr>
              <a:t>　　　　　　　　　　　・情報セキュリティ上の脅威から情報資産を保護する</a:t>
            </a:r>
            <a:endParaRPr kumimoji="0"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メイリオ"/>
                <a:ea typeface="メイリオ"/>
                <a:cs typeface="+mn-cs"/>
              </a:rPr>
              <a:t>　　　　　　　　　　　・当社</a:t>
            </a:r>
            <a:r>
              <a:rPr kumimoji="0" lang="en-US" altLang="ja-JP" sz="800" b="0" i="0" u="none" strike="noStrike" kern="1200" cap="none" spc="0" normalizeH="0" baseline="0" noProof="0" dirty="0">
                <a:ln>
                  <a:noFill/>
                </a:ln>
                <a:solidFill>
                  <a:prstClr val="black"/>
                </a:solidFill>
                <a:effectLst/>
                <a:uLnTx/>
                <a:uFillTx/>
                <a:latin typeface="メイリオ"/>
                <a:ea typeface="メイリオ"/>
                <a:cs typeface="+mn-cs"/>
              </a:rPr>
              <a:t>ISMS</a:t>
            </a:r>
            <a:r>
              <a:rPr kumimoji="0" lang="ja-JP" altLang="en-US" sz="800" b="0" i="0" u="none" strike="noStrike" kern="1200" cap="none" spc="0" normalizeH="0" baseline="0" noProof="0" dirty="0">
                <a:ln>
                  <a:noFill/>
                </a:ln>
                <a:solidFill>
                  <a:prstClr val="black"/>
                </a:solidFill>
                <a:effectLst/>
                <a:uLnTx/>
                <a:uFillTx/>
                <a:latin typeface="メイリオ"/>
                <a:ea typeface="メイリオ"/>
                <a:cs typeface="+mn-cs"/>
              </a:rPr>
              <a:t>の意味を理解した活動の開始</a:t>
            </a:r>
            <a:endParaRPr kumimoji="0"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800" b="1"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a:ln>
                  <a:noFill/>
                </a:ln>
                <a:solidFill>
                  <a:prstClr val="black"/>
                </a:solidFill>
                <a:effectLst/>
                <a:uLnTx/>
                <a:uFillTx/>
                <a:latin typeface="メイリオ"/>
                <a:ea typeface="メイリオ"/>
                <a:cs typeface="+mn-cs"/>
              </a:rPr>
              <a:t>評価指標：　　　　　　　</a:t>
            </a:r>
            <a:r>
              <a:rPr kumimoji="0" lang="en-US" altLang="zh-TW" sz="800" b="0" i="0" u="none" strike="noStrike" kern="1200" cap="none" spc="0" normalizeH="0" baseline="0" noProof="0" dirty="0">
                <a:ln>
                  <a:noFill/>
                </a:ln>
                <a:solidFill>
                  <a:prstClr val="black"/>
                </a:solidFill>
                <a:effectLst/>
                <a:uLnTx/>
                <a:uFillTx/>
                <a:latin typeface="メイリオ"/>
                <a:ea typeface="メイリオ"/>
                <a:cs typeface="+mn-cs"/>
              </a:rPr>
              <a:t>ISMS</a:t>
            </a:r>
            <a:r>
              <a:rPr kumimoji="0" lang="zh-TW" altLang="en-US" sz="800" b="0" i="0" u="none" strike="noStrike" kern="1200" cap="none" spc="0" normalizeH="0" baseline="0" noProof="0" dirty="0">
                <a:ln>
                  <a:noFill/>
                </a:ln>
                <a:solidFill>
                  <a:prstClr val="black"/>
                </a:solidFill>
                <a:effectLst/>
                <a:uLnTx/>
                <a:uFillTx/>
                <a:latin typeface="メイリオ"/>
                <a:ea typeface="メイリオ"/>
                <a:cs typeface="+mn-cs"/>
              </a:rPr>
              <a:t>教育受講／合格　</a:t>
            </a:r>
            <a:r>
              <a:rPr kumimoji="0" lang="en-US" altLang="zh-TW" sz="800" b="0" i="0" u="none" strike="noStrike" kern="1200" cap="none" spc="0" normalizeH="0" baseline="0" noProof="0" dirty="0">
                <a:ln>
                  <a:noFill/>
                </a:ln>
                <a:solidFill>
                  <a:prstClr val="black"/>
                </a:solidFill>
                <a:effectLst/>
                <a:uLnTx/>
                <a:uFillTx/>
                <a:latin typeface="メイリオ"/>
                <a:ea typeface="メイリオ"/>
                <a:cs typeface="+mn-cs"/>
              </a:rPr>
              <a:t>100</a:t>
            </a:r>
            <a:r>
              <a:rPr kumimoji="0" lang="zh-TW" altLang="en-US" sz="800" b="0" i="0" u="none" strike="noStrike" kern="1200" cap="none" spc="0" normalizeH="0" baseline="0" noProof="0" dirty="0">
                <a:ln>
                  <a:noFill/>
                </a:ln>
                <a:solidFill>
                  <a:prstClr val="black"/>
                </a:solidFill>
                <a:effectLst/>
                <a:uLnTx/>
                <a:uFillTx/>
                <a:latin typeface="メイリオ"/>
                <a:ea typeface="メイリオ"/>
                <a:cs typeface="+mn-cs"/>
              </a:rPr>
              <a:t>％</a:t>
            </a:r>
            <a:r>
              <a:rPr kumimoji="0" lang="en-US" altLang="zh-TW" sz="800" b="0" i="0" u="none" strike="noStrike" kern="1200" cap="none" spc="0" normalizeH="0" baseline="0" noProof="0" dirty="0">
                <a:ln>
                  <a:noFill/>
                </a:ln>
                <a:solidFill>
                  <a:prstClr val="black"/>
                </a:solidFill>
                <a:effectLst/>
                <a:uLnTx/>
                <a:uFillTx/>
                <a:latin typeface="メイリオ"/>
                <a:ea typeface="メイリオ"/>
                <a:cs typeface="+mn-cs"/>
              </a:rPr>
              <a:t>(</a:t>
            </a:r>
            <a:r>
              <a:rPr kumimoji="0" lang="zh-TW" altLang="en-US" sz="800" b="0" i="0" u="none" strike="noStrike" kern="1200" cap="none" spc="0" normalizeH="0" baseline="0" noProof="0" dirty="0">
                <a:ln>
                  <a:noFill/>
                </a:ln>
                <a:solidFill>
                  <a:prstClr val="black"/>
                </a:solidFill>
                <a:effectLst/>
                <a:uLnTx/>
                <a:uFillTx/>
                <a:latin typeface="メイリオ"/>
                <a:ea typeface="メイリオ"/>
                <a:cs typeface="+mn-cs"/>
              </a:rPr>
              <a:t>全従業者</a:t>
            </a:r>
            <a:r>
              <a:rPr kumimoji="0" lang="en-US" altLang="zh-TW" sz="800" b="0" i="0" u="none" strike="noStrike" kern="1200" cap="none" spc="0" normalizeH="0" baseline="0" noProof="0" dirty="0">
                <a:ln>
                  <a:noFill/>
                </a:ln>
                <a:solidFill>
                  <a:prstClr val="black"/>
                </a:solidFill>
                <a:effectLst/>
                <a:uLnTx/>
                <a:uFillTx/>
                <a:latin typeface="メイリオ"/>
                <a:ea typeface="メイリオ"/>
                <a:cs typeface="+mn-cs"/>
              </a:rPr>
              <a:t>)</a:t>
            </a:r>
            <a:endParaRPr kumimoji="0"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a:ln>
                  <a:noFill/>
                </a:ln>
                <a:solidFill>
                  <a:prstClr val="black"/>
                </a:solidFill>
                <a:effectLst/>
                <a:uLnTx/>
                <a:uFillTx/>
                <a:latin typeface="メイリオ"/>
                <a:ea typeface="メイリオ"/>
                <a:cs typeface="+mn-cs"/>
              </a:rPr>
              <a:t>　　　　　　　　　　　　</a:t>
            </a:r>
            <a:r>
              <a:rPr kumimoji="0" lang="en-US" altLang="ja-JP" sz="800" b="0" i="0" u="none" strike="noStrike" kern="1200" cap="none" spc="0" normalizeH="0" baseline="0" noProof="0" dirty="0">
                <a:ln>
                  <a:noFill/>
                </a:ln>
                <a:solidFill>
                  <a:prstClr val="black"/>
                </a:solidFill>
                <a:effectLst/>
                <a:uLnTx/>
                <a:uFillTx/>
                <a:latin typeface="メイリオ"/>
                <a:ea typeface="メイリオ"/>
                <a:cs typeface="+mn-cs"/>
              </a:rPr>
              <a:t>【</a:t>
            </a:r>
            <a:r>
              <a:rPr kumimoji="0" lang="ja-JP" altLang="en-US" sz="800" b="0" i="0" u="none" strike="noStrike" kern="1200" cap="none" spc="0" normalizeH="0" baseline="0" noProof="0" dirty="0">
                <a:ln>
                  <a:noFill/>
                </a:ln>
                <a:solidFill>
                  <a:prstClr val="black"/>
                </a:solidFill>
                <a:effectLst/>
                <a:uLnTx/>
                <a:uFillTx/>
                <a:latin typeface="メイリオ"/>
                <a:ea typeface="メイリオ"/>
                <a:cs typeface="+mn-cs"/>
              </a:rPr>
              <a:t>備考</a:t>
            </a:r>
            <a:r>
              <a:rPr kumimoji="0" lang="en-US" altLang="ja-JP" sz="80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メイリオ"/>
                <a:ea typeface="メイリオ"/>
                <a:cs typeface="+mn-cs"/>
              </a:rPr>
              <a:t>　　　　　　　　　　　　取組の初年度であるため、全従業者が活動に関与、さらには、活動を理解し、全社の</a:t>
            </a:r>
            <a:br>
              <a:rPr kumimoji="0" lang="en-US" altLang="ja-JP" sz="800" b="0" i="0" u="none" strike="noStrike" kern="1200" cap="none" spc="0" normalizeH="0" baseline="0" noProof="0" dirty="0">
                <a:ln>
                  <a:noFill/>
                </a:ln>
                <a:solidFill>
                  <a:prstClr val="black"/>
                </a:solidFill>
                <a:effectLst/>
                <a:uLnTx/>
                <a:uFillTx/>
                <a:latin typeface="メイリオ"/>
                <a:ea typeface="メイリオ"/>
                <a:cs typeface="+mn-cs"/>
              </a:rPr>
            </a:br>
            <a:r>
              <a:rPr kumimoji="0" lang="ja-JP" altLang="en-US" sz="800" b="0" i="0" u="none" strike="noStrike" kern="1200" cap="none" spc="0" normalizeH="0" baseline="0" noProof="0" dirty="0">
                <a:ln>
                  <a:noFill/>
                </a:ln>
                <a:solidFill>
                  <a:prstClr val="black"/>
                </a:solidFill>
                <a:effectLst/>
                <a:uLnTx/>
                <a:uFillTx/>
                <a:latin typeface="メイリオ"/>
                <a:ea typeface="メイリオ"/>
                <a:cs typeface="+mn-cs"/>
              </a:rPr>
              <a:t>　　　　　　　　　　　　セキュリティ目的の達成に向けた活動開始ができたことを確認する。</a:t>
            </a:r>
            <a:endParaRPr kumimoji="0"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800" b="1"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a:ln>
                  <a:noFill/>
                </a:ln>
                <a:solidFill>
                  <a:prstClr val="black"/>
                </a:solidFill>
                <a:effectLst/>
                <a:uLnTx/>
                <a:uFillTx/>
                <a:latin typeface="メイリオ"/>
                <a:ea typeface="メイリオ"/>
                <a:cs typeface="+mn-cs"/>
              </a:rPr>
              <a:t>情報セキュリティ目的達成のための計画</a:t>
            </a:r>
          </a:p>
        </p:txBody>
      </p:sp>
      <p:sp>
        <p:nvSpPr>
          <p:cNvPr id="14" name="四角形: 角を丸くする 13">
            <a:extLst>
              <a:ext uri="{FF2B5EF4-FFF2-40B4-BE49-F238E27FC236}">
                <a16:creationId xmlns:a16="http://schemas.microsoft.com/office/drawing/2014/main" id="{C905EEB4-3355-D8F2-E30F-9D1F68CDC5AC}"/>
              </a:ext>
            </a:extLst>
          </p:cNvPr>
          <p:cNvSpPr/>
          <p:nvPr/>
        </p:nvSpPr>
        <p:spPr>
          <a:xfrm>
            <a:off x="1609725" y="3039965"/>
            <a:ext cx="3638550" cy="896400"/>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228600" marR="0" lvl="0" indent="-228600" algn="l" defTabSz="457200" rtl="0" eaLnBrk="1" fontAlgn="auto" latinLnBrk="0" hangingPunct="1">
              <a:lnSpc>
                <a:spcPct val="100000"/>
              </a:lnSpc>
              <a:spcBef>
                <a:spcPts val="0"/>
              </a:spcBef>
              <a:spcAft>
                <a:spcPts val="0"/>
              </a:spcAft>
              <a:buClrTx/>
              <a:buSzTx/>
              <a:buFont typeface="+mj-lt"/>
              <a:buAutoNum type="alphaLcPeriod"/>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情報セキュリティ方針と整合</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228600" marR="0" lvl="0" indent="-228600" algn="l" defTabSz="457200" rtl="0" eaLnBrk="1" fontAlgn="auto" latinLnBrk="0" hangingPunct="1">
              <a:lnSpc>
                <a:spcPct val="100000"/>
              </a:lnSpc>
              <a:spcBef>
                <a:spcPts val="0"/>
              </a:spcBef>
              <a:spcAft>
                <a:spcPts val="0"/>
              </a:spcAft>
              <a:buClrTx/>
              <a:buSzTx/>
              <a:buFont typeface="+mj-lt"/>
              <a:buAutoNum type="alphaLcPeriod"/>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測定可能</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228600" marR="0" lvl="0" indent="-228600" algn="l" defTabSz="457200" rtl="0" eaLnBrk="1" fontAlgn="auto" latinLnBrk="0" hangingPunct="1">
              <a:lnSpc>
                <a:spcPct val="100000"/>
              </a:lnSpc>
              <a:spcBef>
                <a:spcPts val="0"/>
              </a:spcBef>
              <a:spcAft>
                <a:spcPts val="0"/>
              </a:spcAft>
              <a:buClrTx/>
              <a:buSzTx/>
              <a:buFont typeface="+mj-lt"/>
              <a:buAutoNum type="alphaLcPeriod"/>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適用される情報セキュリティ要求事項、並びにリスクアセスメントおよびリスク対応の結果を考慮</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228600" marR="0" lvl="0" indent="-228600" algn="l" defTabSz="457200" rtl="0" eaLnBrk="1" fontAlgn="auto" latinLnBrk="0" hangingPunct="1">
              <a:lnSpc>
                <a:spcPct val="100000"/>
              </a:lnSpc>
              <a:spcBef>
                <a:spcPts val="0"/>
              </a:spcBef>
              <a:spcAft>
                <a:spcPts val="0"/>
              </a:spcAft>
              <a:buClrTx/>
              <a:buSzTx/>
              <a:buFont typeface="+mj-lt"/>
              <a:buAutoNum type="alphaLcPeriod"/>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伝達すること</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228600" marR="0" lvl="0" indent="-228600" algn="l" defTabSz="457200" rtl="0" eaLnBrk="1" fontAlgn="auto" latinLnBrk="0" hangingPunct="1">
              <a:lnSpc>
                <a:spcPct val="100000"/>
              </a:lnSpc>
              <a:spcBef>
                <a:spcPts val="0"/>
              </a:spcBef>
              <a:spcAft>
                <a:spcPts val="0"/>
              </a:spcAft>
              <a:buClrTx/>
              <a:buSzTx/>
              <a:buFont typeface="+mj-lt"/>
              <a:buAutoNum type="alphaLcPeriod"/>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必要に応じて、更新すること</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1" name="正方形/長方形 20">
            <a:extLst>
              <a:ext uri="{FF2B5EF4-FFF2-40B4-BE49-F238E27FC236}">
                <a16:creationId xmlns:a16="http://schemas.microsoft.com/office/drawing/2014/main" id="{C3AE52A8-8A14-7FF9-1B28-12A79D5D4FF1}"/>
              </a:ext>
            </a:extLst>
          </p:cNvPr>
          <p:cNvSpPr/>
          <p:nvPr/>
        </p:nvSpPr>
        <p:spPr>
          <a:xfrm>
            <a:off x="622800" y="4837021"/>
            <a:ext cx="5612400" cy="2159280"/>
          </a:xfrm>
          <a:prstGeom prst="rect">
            <a:avLst/>
          </a:prstGeom>
          <a:no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2">
            <a:extLst>
              <a:ext uri="{FF2B5EF4-FFF2-40B4-BE49-F238E27FC236}">
                <a16:creationId xmlns:a16="http://schemas.microsoft.com/office/drawing/2014/main" id="{9CEDFF01-81E6-1090-6064-9D4BF33CB0CA}"/>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2536599675"/>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プレースホルダー 2">
            <a:extLst>
              <a:ext uri="{FF2B5EF4-FFF2-40B4-BE49-F238E27FC236}">
                <a16:creationId xmlns:a16="http://schemas.microsoft.com/office/drawing/2014/main" id="{2F8C35C5-7636-6461-37DE-9EE8CB85FC23}"/>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13-2-5.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7.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支援</a:t>
            </a:r>
          </a:p>
        </p:txBody>
      </p:sp>
      <p:graphicFrame>
        <p:nvGraphicFramePr>
          <p:cNvPr id="9" name="表 8">
            <a:extLst>
              <a:ext uri="{FF2B5EF4-FFF2-40B4-BE49-F238E27FC236}">
                <a16:creationId xmlns:a16="http://schemas.microsoft.com/office/drawing/2014/main" id="{47BDCD6A-EA35-8644-2D1C-FAEE2054E1DE}"/>
              </a:ext>
            </a:extLst>
          </p:cNvPr>
          <p:cNvGraphicFramePr>
            <a:graphicFrameLocks noGrp="1"/>
          </p:cNvGraphicFramePr>
          <p:nvPr/>
        </p:nvGraphicFramePr>
        <p:xfrm>
          <a:off x="622800" y="2467498"/>
          <a:ext cx="5612400" cy="3837108"/>
        </p:xfrm>
        <a:graphic>
          <a:graphicData uri="http://schemas.openxmlformats.org/drawingml/2006/table">
            <a:tbl>
              <a:tblPr firstRow="1" bandRow="1">
                <a:tableStyleId>{5C22544A-7EE6-4342-B048-85BDC9FD1C3A}</a:tableStyleId>
              </a:tblPr>
              <a:tblGrid>
                <a:gridCol w="3873000">
                  <a:extLst>
                    <a:ext uri="{9D8B030D-6E8A-4147-A177-3AD203B41FA5}">
                      <a16:colId xmlns:a16="http://schemas.microsoft.com/office/drawing/2014/main" val="4063233408"/>
                    </a:ext>
                  </a:extLst>
                </a:gridCol>
                <a:gridCol w="1739400">
                  <a:extLst>
                    <a:ext uri="{9D8B030D-6E8A-4147-A177-3AD203B41FA5}">
                      <a16:colId xmlns:a16="http://schemas.microsoft.com/office/drawing/2014/main" val="137988139"/>
                    </a:ext>
                  </a:extLst>
                </a:gridCol>
              </a:tblGrid>
              <a:tr h="20776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1">
                          <a:solidFill>
                            <a:schemeClr val="bg1"/>
                          </a:solidFill>
                          <a:latin typeface="+mn-lt"/>
                          <a:ea typeface="+mn-ea"/>
                        </a:rPr>
                        <a:t>7. </a:t>
                      </a:r>
                      <a:r>
                        <a:rPr lang="ja-JP" altLang="en-US" sz="1050" b="1">
                          <a:solidFill>
                            <a:schemeClr val="bg1"/>
                          </a:solidFill>
                          <a:latin typeface="+mn-lt"/>
                          <a:ea typeface="+mn-ea"/>
                        </a:rPr>
                        <a:t>支援</a:t>
                      </a:r>
                      <a:endParaRPr lang="en-US" altLang="ja-JP" sz="1050" b="1">
                        <a:solidFill>
                          <a:schemeClr val="bg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1">
                          <a:solidFill>
                            <a:schemeClr val="bg1"/>
                          </a:solidFill>
                          <a:latin typeface="+mn-lt"/>
                          <a:ea typeface="+mn-ea"/>
                        </a:rPr>
                        <a:t>作成ドキュメント（例）</a:t>
                      </a:r>
                      <a:endParaRPr lang="en-US" altLang="ja-JP" sz="1050" b="1">
                        <a:solidFill>
                          <a:schemeClr val="bg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1628359199"/>
                  </a:ext>
                </a:extLst>
              </a:tr>
              <a:tr h="463262">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altLang="ja-JP" sz="900" b="1">
                          <a:solidFill>
                            <a:schemeClr val="tx1"/>
                          </a:solidFill>
                          <a:latin typeface="+mn-lt"/>
                          <a:ea typeface="+mn-ea"/>
                        </a:rPr>
                        <a:t>7.1 </a:t>
                      </a:r>
                      <a:r>
                        <a:rPr lang="ja-JP" altLang="en-US" sz="900" b="1">
                          <a:solidFill>
                            <a:schemeClr val="tx1"/>
                          </a:solidFill>
                          <a:latin typeface="+mn-lt"/>
                          <a:ea typeface="+mn-ea"/>
                        </a:rPr>
                        <a:t>資源</a:t>
                      </a:r>
                      <a:br>
                        <a:rPr lang="en-US" altLang="ja-JP" sz="900" b="0">
                          <a:solidFill>
                            <a:schemeClr val="tx1"/>
                          </a:solidFill>
                          <a:latin typeface="+mn-lt"/>
                          <a:ea typeface="+mn-ea"/>
                        </a:rPr>
                      </a:br>
                      <a:r>
                        <a:rPr lang="en-US" altLang="ja-JP" sz="900" b="0">
                          <a:solidFill>
                            <a:schemeClr val="tx1"/>
                          </a:solidFill>
                          <a:latin typeface="+mn-lt"/>
                          <a:ea typeface="+mn-ea"/>
                        </a:rPr>
                        <a:t>ISMS</a:t>
                      </a:r>
                      <a:r>
                        <a:rPr lang="ja-JP" altLang="en-US" sz="900" b="0">
                          <a:solidFill>
                            <a:schemeClr val="tx1"/>
                          </a:solidFill>
                          <a:latin typeface="+mn-lt"/>
                          <a:ea typeface="+mn-ea"/>
                        </a:rPr>
                        <a:t>に必要な資源（人、物、金、情報）を決定し、提供します。</a:t>
                      </a:r>
                      <a:endParaRPr lang="en-US" altLang="zh-TW" sz="900" b="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ja-JP" altLang="en-US" sz="900" b="0">
                          <a:solidFill>
                            <a:schemeClr val="tx1"/>
                          </a:solidFill>
                          <a:latin typeface="+mn-lt"/>
                          <a:ea typeface="+mn-ea"/>
                        </a:rPr>
                        <a:t>ー</a:t>
                      </a:r>
                      <a:endParaRPr lang="en-US" altLang="zh-TW" sz="900" b="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9965515"/>
                  </a:ext>
                </a:extLst>
              </a:tr>
              <a:tr h="843635">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altLang="ja-JP" sz="900" b="1" i="0" u="none" strike="noStrike" kern="1200" cap="none" spc="0" normalizeH="0" baseline="0" noProof="0">
                          <a:ln>
                            <a:noFill/>
                          </a:ln>
                          <a:solidFill>
                            <a:schemeClr val="tx1"/>
                          </a:solidFill>
                          <a:effectLst/>
                          <a:uLnTx/>
                          <a:uFillTx/>
                          <a:latin typeface="+mn-lt"/>
                          <a:ea typeface="+mn-ea"/>
                          <a:cs typeface="+mn-cs"/>
                        </a:rPr>
                        <a:t>7.2 </a:t>
                      </a:r>
                      <a:r>
                        <a:rPr kumimoji="0" lang="ja-JP" altLang="en-US" sz="900" b="1" i="0" u="none" strike="noStrike" kern="1200" cap="none" spc="0" normalizeH="0" baseline="0" noProof="0">
                          <a:ln>
                            <a:noFill/>
                          </a:ln>
                          <a:solidFill>
                            <a:schemeClr val="tx1"/>
                          </a:solidFill>
                          <a:effectLst/>
                          <a:uLnTx/>
                          <a:uFillTx/>
                          <a:latin typeface="+mn-lt"/>
                          <a:ea typeface="+mn-ea"/>
                          <a:cs typeface="+mn-cs"/>
                        </a:rPr>
                        <a:t>力量</a:t>
                      </a:r>
                      <a:br>
                        <a:rPr kumimoji="0" lang="en-US" altLang="ja-JP" sz="900" b="1" i="0" u="none" strike="noStrike" kern="1200" cap="none" spc="0" normalizeH="0" baseline="0" noProof="0">
                          <a:ln>
                            <a:noFill/>
                          </a:ln>
                          <a:solidFill>
                            <a:schemeClr val="tx1"/>
                          </a:solidFill>
                          <a:effectLst/>
                          <a:uLnTx/>
                          <a:uFillTx/>
                          <a:latin typeface="+mn-lt"/>
                          <a:ea typeface="+mn-ea"/>
                          <a:cs typeface="+mn-cs"/>
                        </a:rPr>
                      </a:br>
                      <a:r>
                        <a:rPr kumimoji="1" lang="en-US" altLang="ja-JP" sz="900">
                          <a:solidFill>
                            <a:schemeClr val="tx1"/>
                          </a:solidFill>
                        </a:rPr>
                        <a:t>ISMS</a:t>
                      </a:r>
                      <a:r>
                        <a:rPr kumimoji="1" lang="ja-JP" altLang="en-US" sz="900">
                          <a:solidFill>
                            <a:schemeClr val="tx1"/>
                          </a:solidFill>
                        </a:rPr>
                        <a:t>適用範囲の要員に求められる力量（知識、技能など）を定義し、要員が力量を備えているか評価を行います。</a:t>
                      </a:r>
                      <a:r>
                        <a:rPr kumimoji="0" lang="ja-JP" altLang="en-US" sz="900" b="0" i="0" u="none" strike="noStrike" kern="1200" cap="none" spc="0" normalizeH="0" baseline="0" noProof="0">
                          <a:ln>
                            <a:noFill/>
                          </a:ln>
                          <a:solidFill>
                            <a:schemeClr val="tx1"/>
                          </a:solidFill>
                          <a:effectLst/>
                          <a:uLnTx/>
                          <a:uFillTx/>
                          <a:latin typeface="+mn-lt"/>
                          <a:ea typeface="+mn-ea"/>
                          <a:cs typeface="+mn-cs"/>
                        </a:rPr>
                        <a:t>力量評価の結果、</a:t>
                      </a:r>
                      <a:r>
                        <a:rPr kumimoji="1" lang="ja-JP" altLang="en-US" sz="900">
                          <a:solidFill>
                            <a:schemeClr val="tx1"/>
                          </a:solidFill>
                        </a:rPr>
                        <a:t>力量が不足している場合は、力量を身につけるための教育を計画し、実施します。</a:t>
                      </a:r>
                      <a:r>
                        <a:rPr lang="ja-JP" altLang="en-US" sz="900" b="0" i="0">
                          <a:solidFill>
                            <a:schemeClr val="tx1"/>
                          </a:solidFill>
                          <a:effectLst/>
                          <a:latin typeface="-apple-system"/>
                        </a:rPr>
                        <a:t>教育の実施後、力量を取得・維持できたか確認テストを行います。最後に、実施した教育内容を記録として保持します。</a:t>
                      </a:r>
                      <a:endParaRPr kumimoji="0" lang="en-US" altLang="ja-JP" sz="900" b="1" i="0" u="none" strike="noStrike" kern="1200" cap="none" spc="0" normalizeH="0" baseline="0" noProof="0">
                        <a:ln>
                          <a:noFill/>
                        </a:ln>
                        <a:solidFill>
                          <a:schemeClr val="tx1"/>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lang="zh-TW" altLang="en-US" sz="900">
                          <a:solidFill>
                            <a:schemeClr val="tx1"/>
                          </a:solidFill>
                          <a:latin typeface="+mn-lt"/>
                          <a:ea typeface="+mn-ea"/>
                        </a:rPr>
                        <a:t>力量確認表</a:t>
                      </a:r>
                      <a:endParaRPr lang="en-US" altLang="zh-TW" sz="900">
                        <a:solidFill>
                          <a:schemeClr val="tx1"/>
                        </a:solidFill>
                        <a:latin typeface="+mn-lt"/>
                        <a:ea typeface="+mn-ea"/>
                      </a:endParaRPr>
                    </a:p>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lang="ja-JP" altLang="en-US" sz="900">
                          <a:solidFill>
                            <a:schemeClr val="tx1"/>
                          </a:solidFill>
                          <a:latin typeface="+mn-lt"/>
                          <a:ea typeface="+mn-ea"/>
                        </a:rPr>
                        <a:t>教育計画書</a:t>
                      </a:r>
                      <a:endParaRPr lang="en-US" altLang="ja-JP" sz="900">
                        <a:solidFill>
                          <a:schemeClr val="tx1"/>
                        </a:solidFill>
                        <a:latin typeface="+mn-lt"/>
                        <a:ea typeface="+mn-ea"/>
                      </a:endParaRPr>
                    </a:p>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lang="ja-JP" altLang="en-US" sz="900">
                          <a:solidFill>
                            <a:schemeClr val="tx1"/>
                          </a:solidFill>
                          <a:latin typeface="+mn-lt"/>
                          <a:ea typeface="+mn-ea"/>
                        </a:rPr>
                        <a:t>理解度確認テスト</a:t>
                      </a:r>
                      <a:endParaRPr lang="en-US" altLang="ja-JP" sz="900">
                        <a:solidFill>
                          <a:schemeClr val="tx1"/>
                        </a:solidFill>
                        <a:latin typeface="+mn-lt"/>
                        <a:ea typeface="+mn-ea"/>
                      </a:endParaRPr>
                    </a:p>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lang="ja-JP" altLang="en-US" sz="900">
                          <a:solidFill>
                            <a:schemeClr val="tx1"/>
                          </a:solidFill>
                          <a:latin typeface="+mn-lt"/>
                          <a:ea typeface="+mn-ea"/>
                        </a:rPr>
                        <a:t>教育実施記録</a:t>
                      </a:r>
                      <a:endParaRPr lang="en-US" altLang="ja-JP" sz="90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964558"/>
                  </a:ext>
                </a:extLst>
              </a:tr>
              <a:tr h="1095466">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altLang="ja-JP" sz="900" b="1" i="0" u="none" strike="noStrike" kern="1200" cap="none" spc="0" normalizeH="0" baseline="0" noProof="0">
                          <a:ln>
                            <a:noFill/>
                          </a:ln>
                          <a:solidFill>
                            <a:schemeClr val="tx1"/>
                          </a:solidFill>
                          <a:effectLst/>
                          <a:uLnTx/>
                          <a:uFillTx/>
                          <a:latin typeface="+mn-lt"/>
                          <a:ea typeface="+mn-ea"/>
                          <a:cs typeface="+mn-cs"/>
                        </a:rPr>
                        <a:t>7.3 </a:t>
                      </a:r>
                      <a:r>
                        <a:rPr kumimoji="0" lang="ja-JP" altLang="en-US" sz="900" b="1" i="0" u="none" strike="noStrike" kern="1200" cap="none" spc="0" normalizeH="0" baseline="0" noProof="0">
                          <a:ln>
                            <a:noFill/>
                          </a:ln>
                          <a:solidFill>
                            <a:schemeClr val="tx1"/>
                          </a:solidFill>
                          <a:effectLst/>
                          <a:uLnTx/>
                          <a:uFillTx/>
                          <a:latin typeface="+mn-lt"/>
                          <a:ea typeface="+mn-ea"/>
                          <a:cs typeface="+mn-cs"/>
                        </a:rPr>
                        <a:t>認識</a:t>
                      </a:r>
                      <a:br>
                        <a:rPr kumimoji="0" lang="en-US" altLang="ja-JP" sz="900" b="1" i="0" u="none" strike="noStrike" kern="1200" cap="none" spc="0" normalizeH="0" baseline="0" noProof="0">
                          <a:ln>
                            <a:noFill/>
                          </a:ln>
                          <a:solidFill>
                            <a:schemeClr val="tx1"/>
                          </a:solidFill>
                          <a:effectLst/>
                          <a:uLnTx/>
                          <a:uFillTx/>
                          <a:latin typeface="+mn-lt"/>
                          <a:ea typeface="+mn-ea"/>
                          <a:cs typeface="+mn-cs"/>
                        </a:rPr>
                      </a:br>
                      <a:r>
                        <a:rPr kumimoji="0" lang="en-US" altLang="ja-JP" sz="900" b="0" i="0" u="none" strike="noStrike" kern="1200" cap="none" spc="0" normalizeH="0" baseline="0" noProof="0">
                          <a:ln>
                            <a:noFill/>
                          </a:ln>
                          <a:solidFill>
                            <a:schemeClr val="tx1"/>
                          </a:solidFill>
                          <a:effectLst/>
                          <a:uLnTx/>
                          <a:uFillTx/>
                          <a:latin typeface="+mn-lt"/>
                          <a:ea typeface="+mn-ea"/>
                          <a:cs typeface="+mn-cs"/>
                        </a:rPr>
                        <a:t>ISMS</a:t>
                      </a:r>
                      <a:r>
                        <a:rPr kumimoji="0" lang="ja-JP" altLang="en-US" sz="900" b="0" i="0" u="none" strike="noStrike" kern="1200" cap="none" spc="0" normalizeH="0" baseline="0" noProof="0">
                          <a:ln>
                            <a:noFill/>
                          </a:ln>
                          <a:solidFill>
                            <a:schemeClr val="tx1"/>
                          </a:solidFill>
                          <a:effectLst/>
                          <a:uLnTx/>
                          <a:uFillTx/>
                          <a:latin typeface="+mn-lt"/>
                          <a:ea typeface="+mn-ea"/>
                          <a:cs typeface="+mn-cs"/>
                        </a:rPr>
                        <a:t>適用範囲のすべての要員に、以下の内容を認識させる必要があります。</a:t>
                      </a:r>
                      <a:br>
                        <a:rPr kumimoji="0" lang="en-US" altLang="ja-JP" sz="900" b="0" i="0" u="none" strike="noStrike" kern="1200" cap="none" spc="0" normalizeH="0" baseline="0" noProof="0">
                          <a:ln>
                            <a:noFill/>
                          </a:ln>
                          <a:solidFill>
                            <a:schemeClr val="tx1"/>
                          </a:solidFill>
                          <a:effectLst/>
                          <a:uLnTx/>
                          <a:uFillTx/>
                          <a:latin typeface="+mn-lt"/>
                          <a:ea typeface="+mn-ea"/>
                          <a:cs typeface="+mn-cs"/>
                        </a:rPr>
                      </a:br>
                      <a:r>
                        <a:rPr kumimoji="0" lang="ja-JP" altLang="en-US" sz="900" b="0" i="0" u="none" strike="noStrike" kern="1200" cap="none" spc="0" normalizeH="0" baseline="0" noProof="0">
                          <a:ln>
                            <a:noFill/>
                          </a:ln>
                          <a:solidFill>
                            <a:schemeClr val="tx1"/>
                          </a:solidFill>
                          <a:effectLst/>
                          <a:uLnTx/>
                          <a:uFillTx/>
                          <a:latin typeface="+mn-lt"/>
                          <a:ea typeface="+mn-ea"/>
                          <a:cs typeface="+mn-cs"/>
                        </a:rPr>
                        <a:t>・情報セキュリティ方針</a:t>
                      </a:r>
                      <a:br>
                        <a:rPr kumimoji="0" lang="en-US" altLang="ja-JP" sz="900" b="0" i="0" u="none" strike="noStrike" kern="1200" cap="none" spc="0" normalizeH="0" baseline="0" noProof="0">
                          <a:ln>
                            <a:noFill/>
                          </a:ln>
                          <a:solidFill>
                            <a:schemeClr val="tx1"/>
                          </a:solidFill>
                          <a:effectLst/>
                          <a:uLnTx/>
                          <a:uFillTx/>
                          <a:latin typeface="+mn-lt"/>
                          <a:ea typeface="+mn-ea"/>
                          <a:cs typeface="+mn-cs"/>
                        </a:rPr>
                      </a:br>
                      <a:r>
                        <a:rPr kumimoji="0" lang="ja-JP" altLang="en-US" sz="900" b="0" i="0" u="none" strike="noStrike" kern="1200" cap="none" spc="0" normalizeH="0" baseline="0" noProof="0">
                          <a:ln>
                            <a:noFill/>
                          </a:ln>
                          <a:solidFill>
                            <a:schemeClr val="tx1"/>
                          </a:solidFill>
                          <a:effectLst/>
                          <a:uLnTx/>
                          <a:uFillTx/>
                          <a:latin typeface="+mn-lt"/>
                          <a:ea typeface="+mn-ea"/>
                          <a:cs typeface="+mn-cs"/>
                        </a:rPr>
                        <a:t>・情報セキュリティパフォーマンスの向上によるメリットや、自身の業　</a:t>
                      </a:r>
                      <a:br>
                        <a:rPr kumimoji="0" lang="en-US" altLang="ja-JP" sz="900" b="0" i="0" u="none" strike="noStrike" kern="1200" cap="none" spc="0" normalizeH="0" baseline="0" noProof="0">
                          <a:ln>
                            <a:noFill/>
                          </a:ln>
                          <a:solidFill>
                            <a:schemeClr val="tx1"/>
                          </a:solidFill>
                          <a:effectLst/>
                          <a:uLnTx/>
                          <a:uFillTx/>
                          <a:latin typeface="+mn-lt"/>
                          <a:ea typeface="+mn-ea"/>
                          <a:cs typeface="+mn-cs"/>
                        </a:rPr>
                      </a:br>
                      <a:r>
                        <a:rPr kumimoji="0" lang="ja-JP" altLang="en-US" sz="900" b="0" i="0" u="none" strike="noStrike" kern="1200" cap="none" spc="0" normalizeH="0" baseline="0" noProof="0">
                          <a:ln>
                            <a:noFill/>
                          </a:ln>
                          <a:solidFill>
                            <a:schemeClr val="tx1"/>
                          </a:solidFill>
                          <a:effectLst/>
                          <a:uLnTx/>
                          <a:uFillTx/>
                          <a:latin typeface="+mn-lt"/>
                          <a:ea typeface="+mn-ea"/>
                          <a:cs typeface="+mn-cs"/>
                        </a:rPr>
                        <a:t>　務と</a:t>
                      </a:r>
                      <a:r>
                        <a:rPr kumimoji="0" lang="en-US" altLang="ja-JP" sz="900" b="0" i="0" u="none" strike="noStrike" kern="1200" cap="none" spc="0" normalizeH="0" baseline="0" noProof="0">
                          <a:ln>
                            <a:noFill/>
                          </a:ln>
                          <a:solidFill>
                            <a:schemeClr val="tx1"/>
                          </a:solidFill>
                          <a:effectLst/>
                          <a:uLnTx/>
                          <a:uFillTx/>
                          <a:latin typeface="+mn-lt"/>
                          <a:ea typeface="+mn-ea"/>
                          <a:cs typeface="+mn-cs"/>
                        </a:rPr>
                        <a:t>ISMS</a:t>
                      </a:r>
                      <a:r>
                        <a:rPr kumimoji="0" lang="ja-JP" altLang="en-US" sz="900" b="0" i="0" u="none" strike="noStrike" kern="1200" cap="none" spc="0" normalizeH="0" baseline="0" noProof="0">
                          <a:ln>
                            <a:noFill/>
                          </a:ln>
                          <a:solidFill>
                            <a:schemeClr val="tx1"/>
                          </a:solidFill>
                          <a:effectLst/>
                          <a:uLnTx/>
                          <a:uFillTx/>
                          <a:latin typeface="+mn-lt"/>
                          <a:ea typeface="+mn-ea"/>
                          <a:cs typeface="+mn-cs"/>
                        </a:rPr>
                        <a:t>の関係、実施すべきセキュリティ対策</a:t>
                      </a:r>
                      <a:br>
                        <a:rPr kumimoji="0" lang="en-US" altLang="ja-JP" sz="900" b="0" i="0" u="none" strike="noStrike" kern="1200" cap="none" spc="0" normalizeH="0" baseline="0" noProof="0">
                          <a:ln>
                            <a:noFill/>
                          </a:ln>
                          <a:solidFill>
                            <a:schemeClr val="tx1"/>
                          </a:solidFill>
                          <a:effectLst/>
                          <a:uLnTx/>
                          <a:uFillTx/>
                          <a:latin typeface="+mn-lt"/>
                          <a:ea typeface="+mn-ea"/>
                          <a:cs typeface="+mn-cs"/>
                        </a:rPr>
                      </a:br>
                      <a:r>
                        <a:rPr kumimoji="0" lang="ja-JP" altLang="en-US" sz="900" b="0" i="0" u="none" strike="noStrike" kern="1200" cap="none" spc="0" normalizeH="0" baseline="0" noProof="0">
                          <a:ln>
                            <a:noFill/>
                          </a:ln>
                          <a:solidFill>
                            <a:schemeClr val="tx1"/>
                          </a:solidFill>
                          <a:effectLst/>
                          <a:uLnTx/>
                          <a:uFillTx/>
                          <a:latin typeface="+mn-lt"/>
                          <a:ea typeface="+mn-ea"/>
                          <a:cs typeface="+mn-cs"/>
                        </a:rPr>
                        <a:t>・</a:t>
                      </a:r>
                      <a:r>
                        <a:rPr kumimoji="0" lang="en-US" altLang="ja-JP" sz="900" b="0" i="0" u="none" strike="noStrike" kern="1200" cap="none" spc="0" normalizeH="0" baseline="0" noProof="0">
                          <a:ln>
                            <a:noFill/>
                          </a:ln>
                          <a:solidFill>
                            <a:schemeClr val="tx1"/>
                          </a:solidFill>
                          <a:effectLst/>
                          <a:uLnTx/>
                          <a:uFillTx/>
                          <a:latin typeface="+mn-lt"/>
                          <a:ea typeface="+mn-ea"/>
                          <a:cs typeface="+mn-cs"/>
                        </a:rPr>
                        <a:t>ISMS</a:t>
                      </a:r>
                      <a:r>
                        <a:rPr kumimoji="0" lang="ja-JP" altLang="en-US" sz="900" b="0" i="0" u="none" strike="noStrike" kern="1200" cap="none" spc="0" normalizeH="0" baseline="0" noProof="0">
                          <a:ln>
                            <a:noFill/>
                          </a:ln>
                          <a:solidFill>
                            <a:schemeClr val="tx1"/>
                          </a:solidFill>
                          <a:effectLst/>
                          <a:uLnTx/>
                          <a:uFillTx/>
                          <a:latin typeface="+mn-lt"/>
                          <a:ea typeface="+mn-ea"/>
                          <a:cs typeface="+mn-cs"/>
                        </a:rPr>
                        <a:t>によって割り当てられた責任を果たさなかった際の影響</a:t>
                      </a:r>
                      <a:endParaRPr kumimoji="0" lang="en-US" altLang="ja-JP" sz="900" b="0" i="0" u="none" strike="noStrike" kern="1200" cap="none" spc="0" normalizeH="0" baseline="0" noProof="0">
                        <a:ln>
                          <a:noFill/>
                        </a:ln>
                        <a:solidFill>
                          <a:schemeClr val="tx1"/>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ja-JP" altLang="en-US" sz="900" b="0" i="0" u="none" strike="noStrike" kern="1200" cap="none" spc="0" normalizeH="0" baseline="0" noProof="0">
                          <a:ln>
                            <a:noFill/>
                          </a:ln>
                          <a:solidFill>
                            <a:schemeClr val="tx1"/>
                          </a:solidFill>
                          <a:effectLst/>
                          <a:uLnTx/>
                          <a:uFillTx/>
                          <a:latin typeface="+mn-lt"/>
                          <a:ea typeface="+mn-ea"/>
                          <a:cs typeface="+mn-cs"/>
                        </a:rPr>
                        <a:t>ー</a:t>
                      </a:r>
                      <a:endParaRPr kumimoji="0" lang="en-US" altLang="ja-JP" sz="900" b="0" i="0" u="none" strike="noStrike" kern="1200" cap="none" spc="0" normalizeH="0" baseline="0" noProof="0">
                        <a:ln>
                          <a:noFill/>
                        </a:ln>
                        <a:solidFill>
                          <a:schemeClr val="tx1"/>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1999246"/>
                  </a:ext>
                </a:extLst>
              </a:tr>
              <a:tr h="463262">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altLang="ja-JP" sz="900" b="1" i="0" u="none" strike="noStrike" kern="1200" cap="none" spc="0" normalizeH="0" baseline="0" noProof="0">
                          <a:ln>
                            <a:noFill/>
                          </a:ln>
                          <a:solidFill>
                            <a:schemeClr val="tx1"/>
                          </a:solidFill>
                          <a:effectLst/>
                          <a:uLnTx/>
                          <a:uFillTx/>
                          <a:latin typeface="+mn-lt"/>
                          <a:ea typeface="+mn-ea"/>
                          <a:cs typeface="+mn-cs"/>
                        </a:rPr>
                        <a:t>7.4 </a:t>
                      </a:r>
                      <a:r>
                        <a:rPr kumimoji="0" lang="ja-JP" altLang="en-US" sz="900" b="1" i="0" u="none" strike="noStrike" kern="1200" cap="none" spc="0" normalizeH="0" baseline="0" noProof="0">
                          <a:ln>
                            <a:noFill/>
                          </a:ln>
                          <a:solidFill>
                            <a:schemeClr val="tx1"/>
                          </a:solidFill>
                          <a:effectLst/>
                          <a:uLnTx/>
                          <a:uFillTx/>
                          <a:latin typeface="+mn-lt"/>
                          <a:ea typeface="+mn-ea"/>
                          <a:cs typeface="+mn-cs"/>
                        </a:rPr>
                        <a:t>コミュニケーション</a:t>
                      </a:r>
                      <a:br>
                        <a:rPr kumimoji="0" lang="en-US" altLang="ja-JP" sz="900" b="0" i="0" u="none" strike="noStrike" kern="1200" cap="none" spc="0" normalizeH="0" baseline="0" noProof="0">
                          <a:ln>
                            <a:noFill/>
                          </a:ln>
                          <a:solidFill>
                            <a:schemeClr val="tx1"/>
                          </a:solidFill>
                          <a:effectLst/>
                          <a:uLnTx/>
                          <a:uFillTx/>
                          <a:latin typeface="+mn-lt"/>
                          <a:ea typeface="+mn-ea"/>
                          <a:cs typeface="+mn-cs"/>
                        </a:rPr>
                      </a:br>
                      <a:r>
                        <a:rPr kumimoji="0" lang="en-US" altLang="ja-JP" sz="900" b="0" i="0" u="none" strike="noStrike" kern="1200" cap="none" spc="0" normalizeH="0" baseline="0" noProof="0">
                          <a:ln>
                            <a:noFill/>
                          </a:ln>
                          <a:solidFill>
                            <a:schemeClr val="tx1"/>
                          </a:solidFill>
                          <a:effectLst/>
                          <a:uLnTx/>
                          <a:uFillTx/>
                          <a:latin typeface="+mn-lt"/>
                          <a:ea typeface="+mn-ea"/>
                          <a:cs typeface="+mn-cs"/>
                        </a:rPr>
                        <a:t>ISMS</a:t>
                      </a:r>
                      <a:r>
                        <a:rPr kumimoji="0" lang="ja-JP" altLang="en-US" sz="900" b="0" i="0" u="none" strike="noStrike" kern="1200" cap="none" spc="0" normalizeH="0" baseline="0" noProof="0">
                          <a:ln>
                            <a:noFill/>
                          </a:ln>
                          <a:solidFill>
                            <a:schemeClr val="tx1"/>
                          </a:solidFill>
                          <a:effectLst/>
                          <a:uLnTx/>
                          <a:uFillTx/>
                          <a:latin typeface="+mn-lt"/>
                          <a:ea typeface="+mn-ea"/>
                          <a:cs typeface="+mn-cs"/>
                        </a:rPr>
                        <a:t>を運用するにあたり、必要な意思疎通ができるプロセスを確立する必要があります。</a:t>
                      </a:r>
                      <a:endParaRPr kumimoji="0" lang="en-US" altLang="ja-JP" sz="900" b="0" i="0" u="none" strike="noStrike" kern="1200" cap="none" spc="0" normalizeH="0" baseline="0" noProof="0">
                        <a:ln>
                          <a:noFill/>
                        </a:ln>
                        <a:solidFill>
                          <a:schemeClr val="tx1"/>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ja-JP" altLang="en-US" sz="900" b="0" i="0" u="none" strike="noStrike" kern="1200" cap="none" spc="0" normalizeH="0" baseline="0" noProof="0">
                          <a:ln>
                            <a:noFill/>
                          </a:ln>
                          <a:solidFill>
                            <a:schemeClr val="tx1"/>
                          </a:solidFill>
                          <a:effectLst/>
                          <a:uLnTx/>
                          <a:uFillTx/>
                          <a:latin typeface="+mn-lt"/>
                          <a:ea typeface="+mn-ea"/>
                          <a:cs typeface="+mn-cs"/>
                        </a:rPr>
                        <a:t>ー</a:t>
                      </a:r>
                      <a:endParaRPr kumimoji="0" lang="en-US" altLang="ja-JP" sz="900" b="0" i="0" u="none" strike="noStrike" kern="1200" cap="none" spc="0" normalizeH="0" baseline="0" noProof="0">
                        <a:ln>
                          <a:noFill/>
                        </a:ln>
                        <a:solidFill>
                          <a:schemeClr val="tx1"/>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38243028"/>
                  </a:ext>
                </a:extLst>
              </a:tr>
              <a:tr h="463262">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altLang="ja-JP" sz="900" b="1" i="0" u="none" strike="noStrike" kern="1200" cap="none" spc="0" normalizeH="0" baseline="0" noProof="0">
                          <a:ln>
                            <a:noFill/>
                          </a:ln>
                          <a:solidFill>
                            <a:schemeClr val="tx1"/>
                          </a:solidFill>
                          <a:effectLst/>
                          <a:uLnTx/>
                          <a:uFillTx/>
                          <a:latin typeface="+mn-lt"/>
                          <a:ea typeface="+mn-ea"/>
                          <a:cs typeface="+mn-cs"/>
                        </a:rPr>
                        <a:t>7.5 </a:t>
                      </a:r>
                      <a:r>
                        <a:rPr kumimoji="0" lang="ja-JP" altLang="en-US" sz="900" b="1" i="0" u="none" strike="noStrike" kern="1200" cap="none" spc="0" normalizeH="0" baseline="0" noProof="0">
                          <a:ln>
                            <a:noFill/>
                          </a:ln>
                          <a:solidFill>
                            <a:schemeClr val="tx1"/>
                          </a:solidFill>
                          <a:effectLst/>
                          <a:uLnTx/>
                          <a:uFillTx/>
                          <a:latin typeface="+mn-lt"/>
                          <a:ea typeface="+mn-ea"/>
                          <a:cs typeface="+mn-cs"/>
                        </a:rPr>
                        <a:t>文書化した情報</a:t>
                      </a:r>
                      <a:br>
                        <a:rPr kumimoji="0" lang="en-US" altLang="ja-JP" sz="900" b="1" i="0" u="none" strike="noStrike" kern="1200" cap="none" spc="0" normalizeH="0" baseline="0" noProof="0">
                          <a:ln>
                            <a:noFill/>
                          </a:ln>
                          <a:solidFill>
                            <a:schemeClr val="tx1"/>
                          </a:solidFill>
                          <a:effectLst/>
                          <a:uLnTx/>
                          <a:uFillTx/>
                          <a:latin typeface="+mn-lt"/>
                          <a:ea typeface="+mn-ea"/>
                          <a:cs typeface="+mn-cs"/>
                        </a:rPr>
                      </a:br>
                      <a:r>
                        <a:rPr kumimoji="1" lang="en-US" altLang="ja-JP" sz="900">
                          <a:solidFill>
                            <a:schemeClr val="tx1"/>
                          </a:solidFill>
                        </a:rPr>
                        <a:t>ISMS</a:t>
                      </a:r>
                      <a:r>
                        <a:rPr kumimoji="1" lang="ja-JP" altLang="en-US" sz="900">
                          <a:solidFill>
                            <a:schemeClr val="tx1"/>
                          </a:solidFill>
                        </a:rPr>
                        <a:t>に必要な文書化した情報の作成、更新、管理についての要求事項が記載されています。</a:t>
                      </a:r>
                      <a:endParaRPr kumimoji="0" lang="en-US" altLang="ja-JP" sz="900" b="1" i="0" u="none" strike="noStrike" kern="1200" cap="none" spc="0" normalizeH="0" baseline="0" noProof="0">
                        <a:ln>
                          <a:noFill/>
                        </a:ln>
                        <a:solidFill>
                          <a:schemeClr val="tx1"/>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ja-JP" altLang="en-US" sz="900" b="1" i="0" u="none" strike="noStrike" kern="1200" cap="none" spc="0" normalizeH="0" baseline="0" noProof="0">
                          <a:ln>
                            <a:noFill/>
                          </a:ln>
                          <a:solidFill>
                            <a:schemeClr val="tx1"/>
                          </a:solidFill>
                          <a:effectLst/>
                          <a:uLnTx/>
                          <a:uFillTx/>
                          <a:latin typeface="+mn-lt"/>
                          <a:ea typeface="+mn-ea"/>
                          <a:cs typeface="+mn-cs"/>
                        </a:rPr>
                        <a:t>ー</a:t>
                      </a:r>
                      <a:endParaRPr kumimoji="0" lang="en-US" altLang="ja-JP" sz="900" b="1" i="0" u="none" strike="noStrike" kern="1200" cap="none" spc="0" normalizeH="0" baseline="0" noProof="0">
                        <a:ln>
                          <a:noFill/>
                        </a:ln>
                        <a:solidFill>
                          <a:schemeClr val="tx1"/>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47114427"/>
                  </a:ext>
                </a:extLst>
              </a:tr>
            </a:tbl>
          </a:graphicData>
        </a:graphic>
      </p:graphicFrame>
      <p:graphicFrame>
        <p:nvGraphicFramePr>
          <p:cNvPr id="12" name="図表 11">
            <a:extLst>
              <a:ext uri="{FF2B5EF4-FFF2-40B4-BE49-F238E27FC236}">
                <a16:creationId xmlns:a16="http://schemas.microsoft.com/office/drawing/2014/main" id="{CFA9A4D6-E0EA-E027-98CB-F01FDC880010}"/>
              </a:ext>
            </a:extLst>
          </p:cNvPr>
          <p:cNvGraphicFramePr/>
          <p:nvPr/>
        </p:nvGraphicFramePr>
        <p:xfrm>
          <a:off x="1143000" y="6608453"/>
          <a:ext cx="4572000" cy="2448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テキスト ボックス 1">
            <a:extLst>
              <a:ext uri="{FF2B5EF4-FFF2-40B4-BE49-F238E27FC236}">
                <a16:creationId xmlns:a16="http://schemas.microsoft.com/office/drawing/2014/main" id="{A273A39D-3DB1-8680-9C5B-26BCD21FE91B}"/>
              </a:ext>
            </a:extLst>
          </p:cNvPr>
          <p:cNvSpPr txBox="1"/>
          <p:nvPr/>
        </p:nvSpPr>
        <p:spPr>
          <a:xfrm>
            <a:off x="622800" y="2052000"/>
            <a:ext cx="5612400" cy="4154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7.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支援」は、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PDCA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サイクルの「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Plan</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（計画）」に位置しており、</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の運用をサポートするための要求事項が規定されています。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スライド番号プレースホルダー 4">
            <a:extLst>
              <a:ext uri="{FF2B5EF4-FFF2-40B4-BE49-F238E27FC236}">
                <a16:creationId xmlns:a16="http://schemas.microsoft.com/office/drawing/2014/main" id="{F5E955B2-A4C4-3004-2863-7BFB534D4F93}"/>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2">
            <a:extLst>
              <a:ext uri="{FF2B5EF4-FFF2-40B4-BE49-F238E27FC236}">
                <a16:creationId xmlns:a16="http://schemas.microsoft.com/office/drawing/2014/main" id="{EC91ED42-66F5-1C21-4F0B-421510DD9C65}"/>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2169967694"/>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正方形/長方形 29">
            <a:extLst>
              <a:ext uri="{FF2B5EF4-FFF2-40B4-BE49-F238E27FC236}">
                <a16:creationId xmlns:a16="http://schemas.microsoft.com/office/drawing/2014/main" id="{6C350725-ED6A-C042-C922-2C60AD124FED}"/>
              </a:ext>
            </a:extLst>
          </p:cNvPr>
          <p:cNvSpPr/>
          <p:nvPr/>
        </p:nvSpPr>
        <p:spPr>
          <a:xfrm>
            <a:off x="619048" y="2838450"/>
            <a:ext cx="5612400" cy="2114550"/>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3">
            <a:extLst>
              <a:ext uri="{FF2B5EF4-FFF2-40B4-BE49-F238E27FC236}">
                <a16:creationId xmlns:a16="http://schemas.microsoft.com/office/drawing/2014/main" id="{CCC172F3-C6A1-7892-BFE4-240857A0B931}"/>
              </a:ext>
            </a:extLst>
          </p:cNvPr>
          <p:cNvSpPr>
            <a:spLocks noGrp="1"/>
          </p:cNvSpPr>
          <p:nvPr>
            <p:ph type="body" sz="quarter" idx="16"/>
          </p:nvPr>
        </p:nvSpPr>
        <p:spPr>
          <a:xfrm>
            <a:off x="622800" y="2001600"/>
            <a:ext cx="5612400" cy="381000"/>
          </a:xfrm>
        </p:spPr>
        <p:txBody>
          <a:bodyPr/>
          <a:lstStyle/>
          <a:p>
            <a:r>
              <a:rPr kumimoji="1" lang="en-US" altLang="ja-JP"/>
              <a:t>7.1 </a:t>
            </a:r>
            <a:r>
              <a:rPr kumimoji="1" lang="ja-JP" altLang="en-US"/>
              <a:t>資源</a:t>
            </a:r>
          </a:p>
        </p:txBody>
      </p:sp>
      <p:sp>
        <p:nvSpPr>
          <p:cNvPr id="11" name="テキスト ボックス 10">
            <a:extLst>
              <a:ext uri="{FF2B5EF4-FFF2-40B4-BE49-F238E27FC236}">
                <a16:creationId xmlns:a16="http://schemas.microsoft.com/office/drawing/2014/main" id="{8CE3C558-ADE8-0AA7-DA7F-4EAC9C95DFF2}"/>
              </a:ext>
            </a:extLst>
          </p:cNvPr>
          <p:cNvSpPr txBox="1"/>
          <p:nvPr/>
        </p:nvSpPr>
        <p:spPr>
          <a:xfrm>
            <a:off x="624840" y="2261876"/>
            <a:ext cx="561036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の</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PDCA</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サイクルを回すために必要な資源を決定し、利用できるようにする必要があります。必要な資源を決定し提供することは、トップマネジメントが行う必要があります。（リーダーシップ及びコミットメントの箇所で要求されてい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2" name="表 12">
            <a:extLst>
              <a:ext uri="{FF2B5EF4-FFF2-40B4-BE49-F238E27FC236}">
                <a16:creationId xmlns:a16="http://schemas.microsoft.com/office/drawing/2014/main" id="{5243AD78-B868-929F-7F1B-0A5DDBC99C8E}"/>
              </a:ext>
            </a:extLst>
          </p:cNvPr>
          <p:cNvGraphicFramePr>
            <a:graphicFrameLocks noGrp="1"/>
          </p:cNvGraphicFramePr>
          <p:nvPr/>
        </p:nvGraphicFramePr>
        <p:xfrm>
          <a:off x="622800" y="5617884"/>
          <a:ext cx="5612400" cy="3177540"/>
        </p:xfrm>
        <a:graphic>
          <a:graphicData uri="http://schemas.openxmlformats.org/drawingml/2006/table">
            <a:tbl>
              <a:tblPr firstRow="1" bandRow="1">
                <a:tableStyleId>{5C22544A-7EE6-4342-B048-85BDC9FD1C3A}</a:tableStyleId>
              </a:tblPr>
              <a:tblGrid>
                <a:gridCol w="795034">
                  <a:extLst>
                    <a:ext uri="{9D8B030D-6E8A-4147-A177-3AD203B41FA5}">
                      <a16:colId xmlns:a16="http://schemas.microsoft.com/office/drawing/2014/main" val="677940742"/>
                    </a:ext>
                  </a:extLst>
                </a:gridCol>
                <a:gridCol w="4817366">
                  <a:extLst>
                    <a:ext uri="{9D8B030D-6E8A-4147-A177-3AD203B41FA5}">
                      <a16:colId xmlns:a16="http://schemas.microsoft.com/office/drawing/2014/main" val="4168189158"/>
                    </a:ext>
                  </a:extLst>
                </a:gridCol>
              </a:tblGrid>
              <a:tr h="0">
                <a:tc>
                  <a:txBody>
                    <a:bodyPr/>
                    <a:lstStyle/>
                    <a:p>
                      <a:pPr algn="l"/>
                      <a:r>
                        <a:rPr kumimoji="1" lang="ja-JP" altLang="en-US" sz="1050"/>
                        <a:t>資源</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l"/>
                      <a:r>
                        <a:rPr kumimoji="1" lang="ja-JP" altLang="en-US" sz="1050"/>
                        <a:t>具体例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142353233"/>
                  </a:ext>
                </a:extLst>
              </a:tr>
              <a:tr h="731520">
                <a:tc>
                  <a:txBody>
                    <a:bodyPr/>
                    <a:lstStyle/>
                    <a:p>
                      <a:pPr algn="l"/>
                      <a:r>
                        <a:rPr kumimoji="1" lang="ja-JP" altLang="en-US" sz="1050"/>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a:buFont typeface="Arial" panose="020B0604020202020204" pitchFamily="34" charset="0"/>
                        <a:buChar char="•"/>
                      </a:pPr>
                      <a:r>
                        <a:rPr kumimoji="1" lang="en-US" altLang="ja-JP" sz="1050"/>
                        <a:t>ISMS</a:t>
                      </a:r>
                      <a:r>
                        <a:rPr kumimoji="1" lang="ja-JP" altLang="en-US" sz="1050"/>
                        <a:t>を構築・運用するために必要となる要員</a:t>
                      </a:r>
                      <a:endParaRPr kumimoji="1" lang="en-US" altLang="ja-JP" sz="1050"/>
                    </a:p>
                    <a:p>
                      <a:pPr marL="171450" indent="-171450" algn="l">
                        <a:buFont typeface="Arial" panose="020B0604020202020204" pitchFamily="34" charset="0"/>
                        <a:buChar char="•"/>
                      </a:pPr>
                      <a:r>
                        <a:rPr kumimoji="1" lang="en-US" altLang="ja-JP" sz="1050"/>
                        <a:t>ISMS</a:t>
                      </a:r>
                      <a:r>
                        <a:rPr kumimoji="1" lang="ja-JP" altLang="en-US" sz="1050"/>
                        <a:t>の推進体制の確立</a:t>
                      </a:r>
                      <a:endParaRPr kumimoji="1" lang="en-US" altLang="ja-JP" sz="1050"/>
                    </a:p>
                    <a:p>
                      <a:pPr marL="171450" indent="-171450" algn="l">
                        <a:buFont typeface="Arial" panose="020B0604020202020204" pitchFamily="34" charset="0"/>
                        <a:buChar char="•"/>
                      </a:pPr>
                      <a:r>
                        <a:rPr kumimoji="1" lang="ja-JP" altLang="en-US" sz="1050"/>
                        <a:t>必要に応じた外部の専門家　など</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33246043"/>
                  </a:ext>
                </a:extLst>
              </a:tr>
              <a:tr h="731520">
                <a:tc>
                  <a:txBody>
                    <a:bodyPr/>
                    <a:lstStyle/>
                    <a:p>
                      <a:pPr algn="l"/>
                      <a:r>
                        <a:rPr kumimoji="1" lang="ja-JP" altLang="en-US" sz="1050"/>
                        <a:t>物</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a:buFont typeface="Arial" panose="020B0604020202020204" pitchFamily="34" charset="0"/>
                        <a:buChar char="•"/>
                      </a:pPr>
                      <a:r>
                        <a:rPr kumimoji="1" lang="ja-JP" altLang="en-US" sz="1050"/>
                        <a:t>情報を処理するための機器（サーバ、ネットワーク機器など）</a:t>
                      </a:r>
                      <a:endParaRPr kumimoji="1" lang="en-US" altLang="ja-JP" sz="105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a:t>コミュニケーション手段（パソコン、スマホなど）</a:t>
                      </a:r>
                      <a:endParaRPr kumimoji="1" lang="en-US" altLang="ja-JP" sz="105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a:t>活動に必要な施設　など</a:t>
                      </a:r>
                      <a:endParaRPr kumimoji="1" lang="en-US" altLang="ja-JP" sz="105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97956670"/>
                  </a:ext>
                </a:extLst>
              </a:tr>
              <a:tr h="731520">
                <a:tc>
                  <a:txBody>
                    <a:bodyPr/>
                    <a:lstStyle/>
                    <a:p>
                      <a:pPr algn="l"/>
                      <a:r>
                        <a:rPr kumimoji="1" lang="ja-JP" altLang="en-US" sz="1050"/>
                        <a:t>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a:buFont typeface="Arial" panose="020B0604020202020204" pitchFamily="34" charset="0"/>
                        <a:buChar char="•"/>
                      </a:pPr>
                      <a:r>
                        <a:rPr kumimoji="1" lang="ja-JP" altLang="en-US" sz="1050"/>
                        <a:t>人、物の資源を確保するための予算</a:t>
                      </a:r>
                      <a:endParaRPr kumimoji="1" lang="en-US" altLang="ja-JP" sz="1050"/>
                    </a:p>
                    <a:p>
                      <a:pPr marL="171450" indent="-171450" algn="l">
                        <a:buFont typeface="Arial" panose="020B0604020202020204" pitchFamily="34" charset="0"/>
                        <a:buChar char="•"/>
                      </a:pPr>
                      <a:r>
                        <a:rPr kumimoji="1" lang="ja-JP" altLang="en-US" sz="1050"/>
                        <a:t>要員の教育費用</a:t>
                      </a:r>
                      <a:endParaRPr kumimoji="1" lang="en-US" altLang="ja-JP" sz="1050"/>
                    </a:p>
                    <a:p>
                      <a:pPr marL="171450" indent="-171450" algn="l">
                        <a:buFont typeface="Arial" panose="020B0604020202020204" pitchFamily="34" charset="0"/>
                        <a:buChar char="•"/>
                      </a:pPr>
                      <a:r>
                        <a:rPr kumimoji="1" lang="en-US" altLang="ja-JP" sz="1050"/>
                        <a:t>ISMS</a:t>
                      </a:r>
                      <a:r>
                        <a:rPr kumimoji="1" lang="ja-JP" altLang="en-US" sz="1050"/>
                        <a:t>の維持費　など</a:t>
                      </a:r>
                      <a:endParaRPr kumimoji="1" lang="en-US" altLang="ja-JP" sz="105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6874330"/>
                  </a:ext>
                </a:extLst>
              </a:tr>
              <a:tr h="731520">
                <a:tc>
                  <a:txBody>
                    <a:bodyPr/>
                    <a:lstStyle/>
                    <a:p>
                      <a:pPr algn="l"/>
                      <a:r>
                        <a:rPr kumimoji="1" lang="ja-JP" altLang="en-US" sz="1050"/>
                        <a:t>情報</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a:buFont typeface="Arial" panose="020B0604020202020204" pitchFamily="34" charset="0"/>
                        <a:buChar char="•"/>
                      </a:pPr>
                      <a:r>
                        <a:rPr kumimoji="1" lang="ja-JP" altLang="en-US" sz="1050"/>
                        <a:t>文書化した情報</a:t>
                      </a:r>
                      <a:endParaRPr kumimoji="1" lang="en-US" altLang="ja-JP" sz="1050"/>
                    </a:p>
                    <a:p>
                      <a:pPr marL="171450" indent="-171450" algn="l">
                        <a:buFont typeface="Arial" panose="020B0604020202020204" pitchFamily="34" charset="0"/>
                        <a:buChar char="•"/>
                      </a:pPr>
                      <a:r>
                        <a:rPr kumimoji="1" lang="en-US" altLang="ja-JP" sz="1050"/>
                        <a:t>ISMS</a:t>
                      </a:r>
                      <a:r>
                        <a:rPr kumimoji="1" lang="ja-JP" altLang="en-US" sz="1050"/>
                        <a:t>の</a:t>
                      </a:r>
                      <a:r>
                        <a:rPr kumimoji="1" lang="en-US" altLang="ja-JP" sz="1050"/>
                        <a:t>PDCA</a:t>
                      </a:r>
                      <a:r>
                        <a:rPr kumimoji="1" lang="ja-JP" altLang="en-US" sz="1050"/>
                        <a:t>サイクルを回すために有用な情報</a:t>
                      </a:r>
                      <a:endParaRPr kumimoji="1" lang="en-US" altLang="ja-JP" sz="1050"/>
                    </a:p>
                    <a:p>
                      <a:pPr marL="171450" indent="-171450" algn="l">
                        <a:buFont typeface="Arial" panose="020B0604020202020204" pitchFamily="34" charset="0"/>
                        <a:buChar char="•"/>
                      </a:pPr>
                      <a:r>
                        <a:rPr kumimoji="1" lang="ja-JP" altLang="en-US" sz="1050"/>
                        <a:t>情報セキュリティに関する最新情報　など</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0239748"/>
                  </a:ext>
                </a:extLst>
              </a:tr>
            </a:tbl>
          </a:graphicData>
        </a:graphic>
      </p:graphicFrame>
      <p:sp>
        <p:nvSpPr>
          <p:cNvPr id="15" name="テキスト ボックス 14">
            <a:extLst>
              <a:ext uri="{FF2B5EF4-FFF2-40B4-BE49-F238E27FC236}">
                <a16:creationId xmlns:a16="http://schemas.microsoft.com/office/drawing/2014/main" id="{21D6A161-0B9B-058D-2250-20DCC08BF18F}"/>
              </a:ext>
            </a:extLst>
          </p:cNvPr>
          <p:cNvSpPr txBox="1"/>
          <p:nvPr/>
        </p:nvSpPr>
        <p:spPr>
          <a:xfrm>
            <a:off x="619048" y="5192017"/>
            <a:ext cx="5612400" cy="41549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資源の具体例を以下に示します。例を参考に、</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の</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PDCA</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サイクルを回すために自社で必要となる資源を決定し、利用可能にします。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7" name="図 16">
            <a:extLst>
              <a:ext uri="{FF2B5EF4-FFF2-40B4-BE49-F238E27FC236}">
                <a16:creationId xmlns:a16="http://schemas.microsoft.com/office/drawing/2014/main" id="{3C1EE26C-806E-6777-58EC-3991AE20413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995141" y="3262001"/>
            <a:ext cx="952500" cy="952500"/>
          </a:xfrm>
          <a:prstGeom prst="rect">
            <a:avLst/>
          </a:prstGeom>
        </p:spPr>
      </p:pic>
      <p:pic>
        <p:nvPicPr>
          <p:cNvPr id="18" name="図 17">
            <a:extLst>
              <a:ext uri="{FF2B5EF4-FFF2-40B4-BE49-F238E27FC236}">
                <a16:creationId xmlns:a16="http://schemas.microsoft.com/office/drawing/2014/main" id="{A49D9576-7299-884F-783D-764706250DC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42206" y="3401735"/>
            <a:ext cx="730007" cy="730007"/>
          </a:xfrm>
          <a:prstGeom prst="rect">
            <a:avLst/>
          </a:prstGeom>
        </p:spPr>
      </p:pic>
      <p:sp>
        <p:nvSpPr>
          <p:cNvPr id="19" name="テキスト ボックス 18">
            <a:extLst>
              <a:ext uri="{FF2B5EF4-FFF2-40B4-BE49-F238E27FC236}">
                <a16:creationId xmlns:a16="http://schemas.microsoft.com/office/drawing/2014/main" id="{CF7D6408-E029-F9B4-0964-083E331F7B5E}"/>
              </a:ext>
            </a:extLst>
          </p:cNvPr>
          <p:cNvSpPr txBox="1"/>
          <p:nvPr/>
        </p:nvSpPr>
        <p:spPr>
          <a:xfrm>
            <a:off x="552588" y="4189926"/>
            <a:ext cx="1341284"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トップマネジメント</a:t>
            </a:r>
          </a:p>
        </p:txBody>
      </p:sp>
      <p:sp>
        <p:nvSpPr>
          <p:cNvPr id="21" name="テキスト ボックス 20">
            <a:extLst>
              <a:ext uri="{FF2B5EF4-FFF2-40B4-BE49-F238E27FC236}">
                <a16:creationId xmlns:a16="http://schemas.microsoft.com/office/drawing/2014/main" id="{004119FD-6687-7C4E-52CE-16413ED56B9F}"/>
              </a:ext>
            </a:extLst>
          </p:cNvPr>
          <p:cNvSpPr txBox="1"/>
          <p:nvPr/>
        </p:nvSpPr>
        <p:spPr>
          <a:xfrm>
            <a:off x="4825423" y="4188374"/>
            <a:ext cx="1341284"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の</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PDCA</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サイクル</a:t>
            </a:r>
          </a:p>
        </p:txBody>
      </p:sp>
      <p:sp>
        <p:nvSpPr>
          <p:cNvPr id="27" name="テキスト ボックス 26">
            <a:extLst>
              <a:ext uri="{FF2B5EF4-FFF2-40B4-BE49-F238E27FC236}">
                <a16:creationId xmlns:a16="http://schemas.microsoft.com/office/drawing/2014/main" id="{8DA6DF64-B312-4D84-3667-6762E9E6C471}"/>
              </a:ext>
            </a:extLst>
          </p:cNvPr>
          <p:cNvSpPr txBox="1"/>
          <p:nvPr/>
        </p:nvSpPr>
        <p:spPr>
          <a:xfrm>
            <a:off x="1001136" y="4648318"/>
            <a:ext cx="4848225" cy="2308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の</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PDCA</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サイクルを回すために必要となる資源を決定し、提供する</a:t>
            </a:r>
          </a:p>
        </p:txBody>
      </p:sp>
      <p:pic>
        <p:nvPicPr>
          <p:cNvPr id="32" name="図 31">
            <a:extLst>
              <a:ext uri="{FF2B5EF4-FFF2-40B4-BE49-F238E27FC236}">
                <a16:creationId xmlns:a16="http://schemas.microsoft.com/office/drawing/2014/main" id="{B303B53A-BF54-BE1B-DC9E-DCF31ABE1DD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058667" y="2973682"/>
            <a:ext cx="733163" cy="733163"/>
          </a:xfrm>
          <a:prstGeom prst="rect">
            <a:avLst/>
          </a:prstGeom>
        </p:spPr>
      </p:pic>
      <p:sp>
        <p:nvSpPr>
          <p:cNvPr id="33" name="テキスト ボックス 32">
            <a:extLst>
              <a:ext uri="{FF2B5EF4-FFF2-40B4-BE49-F238E27FC236}">
                <a16:creationId xmlns:a16="http://schemas.microsoft.com/office/drawing/2014/main" id="{FDAC3233-4596-2F8A-AF67-ECB9A0DF21C9}"/>
              </a:ext>
            </a:extLst>
          </p:cNvPr>
          <p:cNvSpPr txBox="1"/>
          <p:nvPr/>
        </p:nvSpPr>
        <p:spPr>
          <a:xfrm>
            <a:off x="2754606" y="3743036"/>
            <a:ext cx="1341284"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資源</a:t>
            </a:r>
          </a:p>
        </p:txBody>
      </p:sp>
      <p:cxnSp>
        <p:nvCxnSpPr>
          <p:cNvPr id="35" name="直線矢印コネクタ 34">
            <a:extLst>
              <a:ext uri="{FF2B5EF4-FFF2-40B4-BE49-F238E27FC236}">
                <a16:creationId xmlns:a16="http://schemas.microsoft.com/office/drawing/2014/main" id="{44CC04A2-9F6B-B97E-8389-04509C22A2F9}"/>
              </a:ext>
            </a:extLst>
          </p:cNvPr>
          <p:cNvCxnSpPr>
            <a:cxnSpLocks/>
          </p:cNvCxnSpPr>
          <p:nvPr/>
        </p:nvCxnSpPr>
        <p:spPr>
          <a:xfrm>
            <a:off x="1945423" y="3958480"/>
            <a:ext cx="2880000" cy="0"/>
          </a:xfrm>
          <a:prstGeom prst="straightConnector1">
            <a:avLst/>
          </a:prstGeom>
          <a:ln w="57150">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 name="テキスト プレースホルダー 2">
            <a:extLst>
              <a:ext uri="{FF2B5EF4-FFF2-40B4-BE49-F238E27FC236}">
                <a16:creationId xmlns:a16="http://schemas.microsoft.com/office/drawing/2014/main" id="{18C7F16F-77C5-2D2F-4B57-8B399D221454}"/>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13-2-5.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7.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支援</a:t>
            </a:r>
          </a:p>
        </p:txBody>
      </p:sp>
      <p:sp>
        <p:nvSpPr>
          <p:cNvPr id="6" name="スライド番号プレースホルダー 4">
            <a:extLst>
              <a:ext uri="{FF2B5EF4-FFF2-40B4-BE49-F238E27FC236}">
                <a16:creationId xmlns:a16="http://schemas.microsoft.com/office/drawing/2014/main" id="{0003EB2E-3420-601E-109F-B60426CD3067}"/>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2">
            <a:extLst>
              <a:ext uri="{FF2B5EF4-FFF2-40B4-BE49-F238E27FC236}">
                <a16:creationId xmlns:a16="http://schemas.microsoft.com/office/drawing/2014/main" id="{6B370823-C950-6CFB-E509-8DE7896B7883}"/>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124955063"/>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CCC172F3-C6A1-7892-BFE4-240857A0B931}"/>
              </a:ext>
            </a:extLst>
          </p:cNvPr>
          <p:cNvSpPr>
            <a:spLocks noGrp="1"/>
          </p:cNvSpPr>
          <p:nvPr>
            <p:ph type="body" sz="quarter" idx="16"/>
          </p:nvPr>
        </p:nvSpPr>
        <p:spPr>
          <a:xfrm>
            <a:off x="622800" y="2001600"/>
            <a:ext cx="5612400" cy="381000"/>
          </a:xfrm>
        </p:spPr>
        <p:txBody>
          <a:bodyPr/>
          <a:lstStyle/>
          <a:p>
            <a:r>
              <a:rPr kumimoji="1" lang="en-US" altLang="ja-JP"/>
              <a:t>7.2 </a:t>
            </a:r>
            <a:r>
              <a:rPr lang="ja-JP" altLang="en-US"/>
              <a:t>力量（</a:t>
            </a:r>
            <a:r>
              <a:rPr lang="en-US" altLang="ja-JP"/>
              <a:t>1/4</a:t>
            </a:r>
            <a:r>
              <a:rPr lang="ja-JP" altLang="en-US"/>
              <a:t>）</a:t>
            </a:r>
            <a:endParaRPr kumimoji="1" lang="ja-JP" altLang="en-US"/>
          </a:p>
        </p:txBody>
      </p:sp>
      <p:sp>
        <p:nvSpPr>
          <p:cNvPr id="8" name="テキスト ボックス 7">
            <a:extLst>
              <a:ext uri="{FF2B5EF4-FFF2-40B4-BE49-F238E27FC236}">
                <a16:creationId xmlns:a16="http://schemas.microsoft.com/office/drawing/2014/main" id="{78E54DC8-867B-91F3-D2DD-AF5094C45218}"/>
              </a:ext>
            </a:extLst>
          </p:cNvPr>
          <p:cNvSpPr txBox="1"/>
          <p:nvPr/>
        </p:nvSpPr>
        <p:spPr>
          <a:xfrm>
            <a:off x="622800" y="2304000"/>
            <a:ext cx="5612400" cy="900246"/>
          </a:xfrm>
          <a:prstGeom prst="rect">
            <a:avLst/>
          </a:prstGeom>
          <a:noFill/>
          <a:ln>
            <a:solidFill>
              <a:schemeClr val="tx1"/>
            </a:solid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作成するドキュメント</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zh-TW" altLang="en-US" sz="1050" b="0" i="0" u="none" strike="noStrike" kern="1200" cap="none" spc="0" normalizeH="0" baseline="0" noProof="0">
                <a:ln>
                  <a:noFill/>
                </a:ln>
                <a:solidFill>
                  <a:prstClr val="black"/>
                </a:solidFill>
                <a:effectLst/>
                <a:uLnTx/>
                <a:uFillTx/>
                <a:latin typeface="メイリオ"/>
                <a:ea typeface="メイリオ"/>
                <a:cs typeface="+mn-cs"/>
              </a:rPr>
              <a:t>力量確認表</a:t>
            </a:r>
            <a:endParaRPr kumimoji="0" lang="en-US" altLang="zh-TW"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教育計画書</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理解度確認テスト</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教育実施記録</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テキスト ボックス 10">
            <a:extLst>
              <a:ext uri="{FF2B5EF4-FFF2-40B4-BE49-F238E27FC236}">
                <a16:creationId xmlns:a16="http://schemas.microsoft.com/office/drawing/2014/main" id="{8CE3C558-ADE8-0AA7-DA7F-4EAC9C95DFF2}"/>
              </a:ext>
            </a:extLst>
          </p:cNvPr>
          <p:cNvSpPr txBox="1"/>
          <p:nvPr/>
        </p:nvSpPr>
        <p:spPr>
          <a:xfrm>
            <a:off x="619048" y="3211979"/>
            <a:ext cx="5612400" cy="265114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適用範囲の要員に必要な力量（知識、技能など）を明確にし、実際に要員が力量を備えているか評価を行います。力量が不足している場合、力量を身につけるための教育を計画し、実施する必要があります。</a:t>
            </a:r>
            <a:r>
              <a:rPr kumimoji="0" lang="ja-JP" altLang="en-US" sz="1050" b="0" i="0" u="none" strike="noStrike" kern="1200" cap="none" spc="0" normalizeH="0" baseline="0" noProof="0">
                <a:ln>
                  <a:noFill/>
                </a:ln>
                <a:solidFill>
                  <a:prstClr val="black"/>
                </a:solidFill>
                <a:effectLst/>
                <a:uLnTx/>
                <a:uFillTx/>
                <a:latin typeface="-apple-system"/>
                <a:ea typeface="メイリオ"/>
                <a:cs typeface="+mn-cs"/>
              </a:rPr>
              <a:t>教育の結果、力量が取得できたかを評価します。</a:t>
            </a:r>
            <a:endParaRPr kumimoji="0" lang="en-US" altLang="ja-JP" sz="1050" b="0" i="0" u="none" strike="noStrike" kern="1200" cap="none" spc="0" normalizeH="0" baseline="0" noProof="0">
              <a:ln>
                <a:noFill/>
              </a:ln>
              <a:solidFill>
                <a:prstClr val="black"/>
              </a:solidFill>
              <a:effectLst/>
              <a:uLnTx/>
              <a:uFillTx/>
              <a:latin typeface="-apple-system"/>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050" b="0" i="0" u="none" strike="noStrike" kern="1200" cap="none" spc="0" normalizeH="0" baseline="0" noProof="0">
              <a:ln>
                <a:noFill/>
              </a:ln>
              <a:solidFill>
                <a:prstClr val="black"/>
              </a:solidFill>
              <a:effectLst/>
              <a:uLnTx/>
              <a:uFillTx/>
              <a:latin typeface="-apple-system"/>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力量確認表の作成方法（例）</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　</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要員の力量を評価し、確認するための力量確認表を作成する方法について説明します。</a:t>
            </a:r>
            <a:br>
              <a:rPr kumimoji="0" lang="en-US" altLang="ja-JP" sz="1050" b="1"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　</a:t>
            </a:r>
            <a:r>
              <a:rPr kumimoji="0" lang="ja-JP" altLang="en-US" sz="1050" b="0" i="0" u="none" strike="noStrike" kern="1200" cap="none" spc="0" normalizeH="0" baseline="0" noProof="0">
                <a:ln>
                  <a:noFill/>
                </a:ln>
                <a:solidFill>
                  <a:prstClr val="black"/>
                </a:solidFill>
                <a:effectLst/>
                <a:uLnTx/>
                <a:uFillTx/>
                <a:latin typeface="-apple-system"/>
                <a:ea typeface="メイリオ"/>
                <a:cs typeface="+mn-cs"/>
              </a:rPr>
              <a:t>以下は、部門管理者の力量評価の例です。以下の手順で赤文字の箇所を自社の状況に合わせたものに修正することで、自社に適した力量確認表を作成できます。</a:t>
            </a:r>
            <a:endParaRPr kumimoji="0" lang="en-US" altLang="ja-JP" sz="1050" b="0" i="0" u="none" strike="noStrike" kern="1200" cap="none" spc="0" normalizeH="0" baseline="0" noProof="0">
              <a:ln>
                <a:noFill/>
              </a:ln>
              <a:solidFill>
                <a:prstClr val="black"/>
              </a:solidFill>
              <a:effectLst/>
              <a:uLnTx/>
              <a:uFillTx/>
              <a:latin typeface="-apple-system"/>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228600" marR="0" lvl="0" indent="-228600" algn="l" defTabSz="457200" rtl="0" eaLnBrk="1" fontAlgn="auto" latinLnBrk="0" hangingPunct="1">
              <a:lnSpc>
                <a:spcPct val="100000"/>
              </a:lnSpc>
              <a:spcBef>
                <a:spcPts val="0"/>
              </a:spcBef>
              <a:spcAft>
                <a:spcPts val="0"/>
              </a:spcAft>
              <a:buClrTx/>
              <a:buSzTx/>
              <a:buFontTx/>
              <a:buAutoNum type="arabicPeriod"/>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各要員ごとに、「組織の役割、責任及び権限」で割り当てられた役割や責任を果たすために必要となる力量を、「必要条件」として定義します。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228600" marR="0" lvl="0" indent="-228600" algn="l" defTabSz="457200" rtl="0" eaLnBrk="1" fontAlgn="auto" latinLnBrk="0" hangingPunct="1">
              <a:lnSpc>
                <a:spcPct val="100000"/>
              </a:lnSpc>
              <a:spcBef>
                <a:spcPts val="0"/>
              </a:spcBef>
              <a:spcAft>
                <a:spcPts val="0"/>
              </a:spcAft>
              <a:buClrTx/>
              <a:buSzTx/>
              <a:buFontTx/>
              <a:buAutoNum type="arabicPeriod"/>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責任者として任命できるかどうか判断するための任命基準を定義します。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228600" marR="0" lvl="0" indent="-228600" algn="l" defTabSz="457200" rtl="0" eaLnBrk="1" fontAlgn="auto" latinLnBrk="0" hangingPunct="1">
              <a:lnSpc>
                <a:spcPct val="100000"/>
              </a:lnSpc>
              <a:spcBef>
                <a:spcPts val="0"/>
              </a:spcBef>
              <a:spcAft>
                <a:spcPts val="0"/>
              </a:spcAft>
              <a:buClrTx/>
              <a:buSzTx/>
              <a:buFontTx/>
              <a:buAutoNum type="arabicPeriod"/>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定義された力量をどれほど備えているか、評価基準を決めて評価を行います。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228600" marR="0" lvl="0" indent="-228600" algn="l" defTabSz="457200" rtl="0" eaLnBrk="1" fontAlgn="auto" latinLnBrk="0" hangingPunct="1">
              <a:lnSpc>
                <a:spcPct val="100000"/>
              </a:lnSpc>
              <a:spcBef>
                <a:spcPts val="0"/>
              </a:spcBef>
              <a:spcAft>
                <a:spcPts val="0"/>
              </a:spcAft>
              <a:buClrTx/>
              <a:buSzTx/>
              <a:buFontTx/>
              <a:buAutoNum type="arabicPeriod"/>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評価の結果、力量が不足している場合は教育・訓練を実施します。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228600" marR="0" lvl="0" indent="-228600" algn="l" defTabSz="457200" rtl="0" eaLnBrk="1" fontAlgn="auto" latinLnBrk="0" hangingPunct="1">
              <a:lnSpc>
                <a:spcPct val="100000"/>
              </a:lnSpc>
              <a:spcBef>
                <a:spcPts val="0"/>
              </a:spcBef>
              <a:spcAft>
                <a:spcPts val="0"/>
              </a:spcAft>
              <a:buClrTx/>
              <a:buSzTx/>
              <a:buFontTx/>
              <a:buAutoNum type="arabicPeriod"/>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教育・訓練の実施後、どれほど改善できたか評価を行い、任命基準をもとに責任者として任命できるか判断します。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5" name="表 14">
            <a:extLst>
              <a:ext uri="{FF2B5EF4-FFF2-40B4-BE49-F238E27FC236}">
                <a16:creationId xmlns:a16="http://schemas.microsoft.com/office/drawing/2014/main" id="{A12F55A5-C4C4-701F-93EC-E480B8740650}"/>
              </a:ext>
            </a:extLst>
          </p:cNvPr>
          <p:cNvGraphicFramePr>
            <a:graphicFrameLocks noGrp="1"/>
          </p:cNvGraphicFramePr>
          <p:nvPr/>
        </p:nvGraphicFramePr>
        <p:xfrm>
          <a:off x="729000" y="7018369"/>
          <a:ext cx="5400000" cy="1175344"/>
        </p:xfrm>
        <a:graphic>
          <a:graphicData uri="http://schemas.openxmlformats.org/drawingml/2006/table">
            <a:tbl>
              <a:tblPr>
                <a:tableStyleId>{5C22544A-7EE6-4342-B048-85BDC9FD1C3A}</a:tableStyleId>
              </a:tblPr>
              <a:tblGrid>
                <a:gridCol w="121144">
                  <a:extLst>
                    <a:ext uri="{9D8B030D-6E8A-4147-A177-3AD203B41FA5}">
                      <a16:colId xmlns:a16="http://schemas.microsoft.com/office/drawing/2014/main" val="2226010720"/>
                    </a:ext>
                  </a:extLst>
                </a:gridCol>
                <a:gridCol w="1794881">
                  <a:extLst>
                    <a:ext uri="{9D8B030D-6E8A-4147-A177-3AD203B41FA5}">
                      <a16:colId xmlns:a16="http://schemas.microsoft.com/office/drawing/2014/main" val="353781005"/>
                    </a:ext>
                  </a:extLst>
                </a:gridCol>
                <a:gridCol w="317500">
                  <a:extLst>
                    <a:ext uri="{9D8B030D-6E8A-4147-A177-3AD203B41FA5}">
                      <a16:colId xmlns:a16="http://schemas.microsoft.com/office/drawing/2014/main" val="3868397610"/>
                    </a:ext>
                  </a:extLst>
                </a:gridCol>
                <a:gridCol w="596900">
                  <a:extLst>
                    <a:ext uri="{9D8B030D-6E8A-4147-A177-3AD203B41FA5}">
                      <a16:colId xmlns:a16="http://schemas.microsoft.com/office/drawing/2014/main" val="3507861540"/>
                    </a:ext>
                  </a:extLst>
                </a:gridCol>
                <a:gridCol w="1289050">
                  <a:extLst>
                    <a:ext uri="{9D8B030D-6E8A-4147-A177-3AD203B41FA5}">
                      <a16:colId xmlns:a16="http://schemas.microsoft.com/office/drawing/2014/main" val="278485514"/>
                    </a:ext>
                  </a:extLst>
                </a:gridCol>
                <a:gridCol w="622300">
                  <a:extLst>
                    <a:ext uri="{9D8B030D-6E8A-4147-A177-3AD203B41FA5}">
                      <a16:colId xmlns:a16="http://schemas.microsoft.com/office/drawing/2014/main" val="40852007"/>
                    </a:ext>
                  </a:extLst>
                </a:gridCol>
                <a:gridCol w="658225">
                  <a:extLst>
                    <a:ext uri="{9D8B030D-6E8A-4147-A177-3AD203B41FA5}">
                      <a16:colId xmlns:a16="http://schemas.microsoft.com/office/drawing/2014/main" val="1470833927"/>
                    </a:ext>
                  </a:extLst>
                </a:gridCol>
              </a:tblGrid>
              <a:tr h="180000">
                <a:tc>
                  <a:txBody>
                    <a:bodyPr/>
                    <a:lstStyle/>
                    <a:p>
                      <a:pPr algn="ctr" fontAlgn="ctr"/>
                      <a:r>
                        <a:rPr lang="ja-JP" altLang="en-US" sz="800" b="1" u="none" strike="noStrike">
                          <a:solidFill>
                            <a:schemeClr val="bg1"/>
                          </a:solidFill>
                          <a:effectLst/>
                          <a:latin typeface="+mn-ea"/>
                          <a:ea typeface="+mn-ea"/>
                        </a:rPr>
                        <a:t>　</a:t>
                      </a:r>
                      <a:endParaRPr lang="ja-JP" altLang="en-US" sz="800" b="1" i="0" u="none" strike="noStrike">
                        <a:solidFill>
                          <a:schemeClr val="bg1"/>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800" b="1" u="none" strike="noStrike">
                          <a:solidFill>
                            <a:schemeClr val="bg1"/>
                          </a:solidFill>
                          <a:effectLst/>
                          <a:latin typeface="+mn-ea"/>
                          <a:ea typeface="+mn-ea"/>
                        </a:rPr>
                        <a:t>必要条件</a:t>
                      </a:r>
                      <a:endParaRPr lang="ja-JP" altLang="en-US" sz="800" b="1" i="0" u="none" strike="noStrike">
                        <a:solidFill>
                          <a:schemeClr val="bg1"/>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800" b="1" u="none" strike="noStrike">
                          <a:solidFill>
                            <a:schemeClr val="bg1"/>
                          </a:solidFill>
                          <a:effectLst/>
                          <a:latin typeface="+mn-ea"/>
                          <a:ea typeface="+mn-ea"/>
                        </a:rPr>
                        <a:t>評価</a:t>
                      </a:r>
                      <a:endParaRPr lang="ja-JP" altLang="en-US" sz="800" b="1" i="0" u="none" strike="noStrike">
                        <a:solidFill>
                          <a:schemeClr val="bg1"/>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800" b="1" u="none" strike="noStrike">
                          <a:solidFill>
                            <a:schemeClr val="bg1"/>
                          </a:solidFill>
                          <a:effectLst/>
                          <a:latin typeface="+mn-ea"/>
                          <a:ea typeface="+mn-ea"/>
                        </a:rPr>
                        <a:t>改善予定日</a:t>
                      </a:r>
                      <a:endParaRPr lang="ja-JP" altLang="en-US" sz="800" b="1" i="0" u="none" strike="noStrike">
                        <a:solidFill>
                          <a:schemeClr val="bg1"/>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800" b="1" u="none" strike="noStrike">
                          <a:solidFill>
                            <a:schemeClr val="bg1"/>
                          </a:solidFill>
                          <a:effectLst/>
                          <a:latin typeface="+mn-ea"/>
                          <a:ea typeface="+mn-ea"/>
                        </a:rPr>
                        <a:t>改善内容</a:t>
                      </a:r>
                      <a:endParaRPr lang="ja-JP" altLang="en-US" sz="800" b="1" i="0" u="none" strike="noStrike">
                        <a:solidFill>
                          <a:schemeClr val="bg1"/>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800" b="1" u="none" strike="noStrike">
                          <a:solidFill>
                            <a:schemeClr val="bg1"/>
                          </a:solidFill>
                          <a:effectLst/>
                          <a:latin typeface="+mn-ea"/>
                          <a:ea typeface="+mn-ea"/>
                        </a:rPr>
                        <a:t>改善後評価</a:t>
                      </a:r>
                      <a:endParaRPr lang="ja-JP" altLang="en-US" sz="800" b="1" i="0" u="none" strike="noStrike">
                        <a:solidFill>
                          <a:schemeClr val="bg1"/>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800" b="1" u="none" strike="noStrike">
                          <a:solidFill>
                            <a:schemeClr val="bg1"/>
                          </a:solidFill>
                          <a:effectLst/>
                          <a:latin typeface="+mn-ea"/>
                          <a:ea typeface="+mn-ea"/>
                        </a:rPr>
                        <a:t>改善確認日</a:t>
                      </a:r>
                      <a:endParaRPr lang="ja-JP" altLang="en-US" sz="800" b="1" i="0" u="none" strike="noStrike">
                        <a:solidFill>
                          <a:schemeClr val="bg1"/>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886158017"/>
                  </a:ext>
                </a:extLst>
              </a:tr>
              <a:tr h="248836">
                <a:tc>
                  <a:txBody>
                    <a:bodyPr/>
                    <a:lstStyle/>
                    <a:p>
                      <a:pPr algn="ctr" fontAlgn="ctr"/>
                      <a:r>
                        <a:rPr lang="en-US" altLang="ja-JP" sz="800" u="none" strike="noStrike">
                          <a:solidFill>
                            <a:sysClr val="windowText" lastClr="000000"/>
                          </a:solidFill>
                          <a:effectLst/>
                          <a:latin typeface="+mn-ea"/>
                          <a:ea typeface="+mn-ea"/>
                        </a:rPr>
                        <a:t>1</a:t>
                      </a:r>
                      <a:endParaRPr lang="en-US" altLang="ja-JP" sz="800" b="0" i="0" u="none" strike="noStrike">
                        <a:solidFill>
                          <a:sysClr val="windowText" lastClr="00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u="none" strike="noStrike">
                          <a:solidFill>
                            <a:srgbClr val="FF0000"/>
                          </a:solidFill>
                          <a:effectLst/>
                          <a:latin typeface="+mn-ea"/>
                          <a:ea typeface="+mn-ea"/>
                        </a:rPr>
                        <a:t>情報セキュリティ基本方針および社内の規程、基準などに精通していること</a:t>
                      </a: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800" u="none" strike="noStrike">
                          <a:solidFill>
                            <a:sysClr val="windowText" lastClr="000000"/>
                          </a:solidFill>
                          <a:effectLst/>
                          <a:latin typeface="+mn-ea"/>
                          <a:ea typeface="+mn-ea"/>
                        </a:rPr>
                        <a:t>2</a:t>
                      </a:r>
                      <a:endParaRPr lang="en-US" altLang="ja-JP" sz="800" b="0" i="0" u="none" strike="noStrike">
                        <a:solidFill>
                          <a:sysClr val="windowText" lastClr="00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800" u="none" strike="noStrike">
                          <a:solidFill>
                            <a:sysClr val="windowText" lastClr="000000"/>
                          </a:solidFill>
                          <a:effectLst/>
                          <a:latin typeface="+mn-ea"/>
                          <a:ea typeface="+mn-ea"/>
                        </a:rPr>
                        <a:t>20XX/-/-</a:t>
                      </a:r>
                      <a:endParaRPr lang="ja-JP" altLang="en-US" sz="800" b="0" i="0" u="none" strike="noStrike">
                        <a:solidFill>
                          <a:sysClr val="windowText" lastClr="00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800" u="none" strike="noStrike">
                          <a:solidFill>
                            <a:srgbClr val="FF0000"/>
                          </a:solidFill>
                          <a:effectLst/>
                          <a:latin typeface="+mn-ea"/>
                          <a:ea typeface="+mn-ea"/>
                        </a:rPr>
                        <a:t>ISMS</a:t>
                      </a:r>
                      <a:r>
                        <a:rPr lang="ja-JP" altLang="en-US" sz="800" u="none" strike="noStrike">
                          <a:solidFill>
                            <a:srgbClr val="FF0000"/>
                          </a:solidFill>
                          <a:effectLst/>
                          <a:latin typeface="+mn-ea"/>
                          <a:ea typeface="+mn-ea"/>
                        </a:rPr>
                        <a:t>構築作業を通して獲得</a:t>
                      </a: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800" u="none" strike="noStrike">
                          <a:solidFill>
                            <a:sysClr val="windowText" lastClr="000000"/>
                          </a:solidFill>
                          <a:effectLst/>
                          <a:latin typeface="+mn-ea"/>
                          <a:ea typeface="+mn-ea"/>
                        </a:rPr>
                        <a:t>3</a:t>
                      </a:r>
                      <a:endParaRPr lang="en-US" altLang="ja-JP" sz="800" b="0" i="0" u="none" strike="noStrike">
                        <a:solidFill>
                          <a:sysClr val="windowText" lastClr="00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800" u="none" strike="noStrike">
                          <a:solidFill>
                            <a:sysClr val="windowText" lastClr="000000"/>
                          </a:solidFill>
                          <a:effectLst/>
                          <a:latin typeface="+mn-ea"/>
                          <a:ea typeface="+mn-ea"/>
                        </a:rPr>
                        <a:t>20XX/-/-</a:t>
                      </a:r>
                      <a:endParaRPr lang="en-US" altLang="ja-JP" sz="800" b="0" i="0" u="none" strike="noStrike">
                        <a:solidFill>
                          <a:sysClr val="windowText" lastClr="00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91525112"/>
                  </a:ext>
                </a:extLst>
              </a:tr>
              <a:tr h="248836">
                <a:tc>
                  <a:txBody>
                    <a:bodyPr/>
                    <a:lstStyle/>
                    <a:p>
                      <a:pPr algn="ctr" fontAlgn="ctr"/>
                      <a:r>
                        <a:rPr lang="en-US" altLang="ja-JP" sz="800" u="none" strike="noStrike">
                          <a:solidFill>
                            <a:sysClr val="windowText" lastClr="000000"/>
                          </a:solidFill>
                          <a:effectLst/>
                          <a:latin typeface="+mn-ea"/>
                          <a:ea typeface="+mn-ea"/>
                        </a:rPr>
                        <a:t>2</a:t>
                      </a:r>
                      <a:endParaRPr lang="en-US" altLang="ja-JP" sz="800" b="0" i="0" u="none" strike="noStrike">
                        <a:solidFill>
                          <a:sysClr val="windowText" lastClr="00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800" u="none" strike="noStrike">
                          <a:solidFill>
                            <a:srgbClr val="FF0000"/>
                          </a:solidFill>
                          <a:effectLst/>
                          <a:latin typeface="+mn-ea"/>
                          <a:ea typeface="+mn-ea"/>
                        </a:rPr>
                        <a:t>ISMS</a:t>
                      </a:r>
                      <a:r>
                        <a:rPr lang="ja-JP" altLang="en-US" sz="800" u="none" strike="noStrike">
                          <a:solidFill>
                            <a:srgbClr val="FF0000"/>
                          </a:solidFill>
                          <a:effectLst/>
                          <a:latin typeface="+mn-ea"/>
                          <a:ea typeface="+mn-ea"/>
                        </a:rPr>
                        <a:t>に関する知識があること</a:t>
                      </a: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800" u="none" strike="noStrike">
                          <a:solidFill>
                            <a:sysClr val="windowText" lastClr="000000"/>
                          </a:solidFill>
                          <a:effectLst/>
                          <a:latin typeface="+mn-ea"/>
                          <a:ea typeface="+mn-ea"/>
                        </a:rPr>
                        <a:t>2</a:t>
                      </a:r>
                      <a:endParaRPr lang="en-US" altLang="ja-JP" sz="800" b="0" i="0" u="none" strike="noStrike">
                        <a:solidFill>
                          <a:sysClr val="windowText" lastClr="00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800" u="none" strike="noStrike">
                          <a:solidFill>
                            <a:sysClr val="windowText" lastClr="000000"/>
                          </a:solidFill>
                          <a:effectLst/>
                          <a:latin typeface="+mn-ea"/>
                          <a:ea typeface="+mn-ea"/>
                        </a:rPr>
                        <a:t>20XX/-/-</a:t>
                      </a:r>
                      <a:endParaRPr lang="ja-JP" altLang="en-US" sz="800" b="0" i="0" u="none" strike="noStrike">
                        <a:solidFill>
                          <a:sysClr val="windowText" lastClr="00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800" u="none" strike="noStrike">
                          <a:solidFill>
                            <a:srgbClr val="FF0000"/>
                          </a:solidFill>
                          <a:effectLst/>
                          <a:latin typeface="+mn-ea"/>
                          <a:ea typeface="+mn-ea"/>
                        </a:rPr>
                        <a:t>ISMS</a:t>
                      </a:r>
                      <a:r>
                        <a:rPr lang="ja-JP" altLang="en-US" sz="800" u="none" strike="noStrike">
                          <a:solidFill>
                            <a:srgbClr val="FF0000"/>
                          </a:solidFill>
                          <a:effectLst/>
                          <a:latin typeface="+mn-ea"/>
                          <a:ea typeface="+mn-ea"/>
                        </a:rPr>
                        <a:t>構築作業を通して獲得　</a:t>
                      </a:r>
                      <a:endParaRPr lang="ja-JP" altLang="en-US" sz="800" b="0" i="0" u="none" strike="noStrike">
                        <a:solidFill>
                          <a:srgbClr val="FF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800" u="none" strike="noStrike">
                          <a:solidFill>
                            <a:sysClr val="windowText" lastClr="000000"/>
                          </a:solidFill>
                          <a:effectLst/>
                          <a:latin typeface="+mn-ea"/>
                          <a:ea typeface="+mn-ea"/>
                        </a:rPr>
                        <a:t>3</a:t>
                      </a:r>
                      <a:endParaRPr lang="en-US" altLang="ja-JP" sz="800" b="0" i="0" u="none" strike="noStrike">
                        <a:solidFill>
                          <a:sysClr val="windowText" lastClr="00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800" u="none" strike="noStrike">
                          <a:solidFill>
                            <a:sysClr val="windowText" lastClr="000000"/>
                          </a:solidFill>
                          <a:effectLst/>
                          <a:latin typeface="+mn-ea"/>
                          <a:ea typeface="+mn-ea"/>
                        </a:rPr>
                        <a:t>20XX/-/-</a:t>
                      </a:r>
                      <a:endParaRPr lang="en-US" altLang="ja-JP" sz="800" b="0" i="0" u="none" strike="noStrike">
                        <a:solidFill>
                          <a:sysClr val="windowText" lastClr="00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17393368"/>
                  </a:ext>
                </a:extLst>
              </a:tr>
              <a:tr h="248836">
                <a:tc>
                  <a:txBody>
                    <a:bodyPr/>
                    <a:lstStyle/>
                    <a:p>
                      <a:pPr algn="ctr" fontAlgn="ctr"/>
                      <a:r>
                        <a:rPr lang="en-US" altLang="ja-JP" sz="800" u="none" strike="noStrike">
                          <a:solidFill>
                            <a:sysClr val="windowText" lastClr="000000"/>
                          </a:solidFill>
                          <a:effectLst/>
                          <a:latin typeface="+mn-ea"/>
                          <a:ea typeface="+mn-ea"/>
                        </a:rPr>
                        <a:t>3</a:t>
                      </a:r>
                      <a:endParaRPr lang="en-US" altLang="ja-JP" sz="800" b="0" i="0" u="none" strike="noStrike">
                        <a:solidFill>
                          <a:sysClr val="windowText" lastClr="00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u="none" strike="noStrike">
                          <a:solidFill>
                            <a:srgbClr val="FF0000"/>
                          </a:solidFill>
                          <a:effectLst/>
                          <a:latin typeface="+mn-ea"/>
                          <a:ea typeface="+mn-ea"/>
                        </a:rPr>
                        <a:t>情報セキュリティ全般に関する知識があること</a:t>
                      </a: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800" u="none" strike="noStrike">
                          <a:solidFill>
                            <a:sysClr val="windowText" lastClr="000000"/>
                          </a:solidFill>
                          <a:effectLst/>
                          <a:latin typeface="+mn-ea"/>
                          <a:ea typeface="+mn-ea"/>
                        </a:rPr>
                        <a:t>2</a:t>
                      </a:r>
                      <a:endParaRPr lang="en-US" altLang="ja-JP" sz="800" b="0" i="0" u="none" strike="noStrike">
                        <a:solidFill>
                          <a:sysClr val="windowText" lastClr="00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800" u="none" strike="noStrike">
                          <a:solidFill>
                            <a:sysClr val="windowText" lastClr="000000"/>
                          </a:solidFill>
                          <a:effectLst/>
                          <a:latin typeface="+mn-ea"/>
                          <a:ea typeface="+mn-ea"/>
                        </a:rPr>
                        <a:t>20XX/-/-</a:t>
                      </a:r>
                      <a:endParaRPr lang="ja-JP" altLang="en-US" sz="800" b="0" i="0" u="none" strike="noStrike">
                        <a:solidFill>
                          <a:sysClr val="windowText" lastClr="00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800" u="none" strike="noStrike">
                          <a:solidFill>
                            <a:srgbClr val="FF0000"/>
                          </a:solidFill>
                          <a:effectLst/>
                          <a:latin typeface="+mn-ea"/>
                          <a:ea typeface="+mn-ea"/>
                        </a:rPr>
                        <a:t>ISMS</a:t>
                      </a:r>
                      <a:r>
                        <a:rPr lang="ja-JP" altLang="en-US" sz="800" u="none" strike="noStrike">
                          <a:solidFill>
                            <a:srgbClr val="FF0000"/>
                          </a:solidFill>
                          <a:effectLst/>
                          <a:latin typeface="+mn-ea"/>
                          <a:ea typeface="+mn-ea"/>
                        </a:rPr>
                        <a:t>構築作業を通して獲得</a:t>
                      </a: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800" u="none" strike="noStrike">
                          <a:solidFill>
                            <a:sysClr val="windowText" lastClr="000000"/>
                          </a:solidFill>
                          <a:effectLst/>
                          <a:latin typeface="+mn-ea"/>
                          <a:ea typeface="+mn-ea"/>
                        </a:rPr>
                        <a:t>3</a:t>
                      </a:r>
                      <a:endParaRPr lang="en-US" altLang="ja-JP" sz="800" b="0" i="0" u="none" strike="noStrike">
                        <a:solidFill>
                          <a:sysClr val="windowText" lastClr="00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800" u="none" strike="noStrike">
                          <a:solidFill>
                            <a:sysClr val="windowText" lastClr="000000"/>
                          </a:solidFill>
                          <a:effectLst/>
                          <a:latin typeface="+mn-ea"/>
                          <a:ea typeface="+mn-ea"/>
                        </a:rPr>
                        <a:t>20XX/-/-</a:t>
                      </a:r>
                      <a:endParaRPr lang="en-US" altLang="ja-JP" sz="800" b="0" i="0" u="none" strike="noStrike">
                        <a:solidFill>
                          <a:sysClr val="windowText" lastClr="00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98132284"/>
                  </a:ext>
                </a:extLst>
              </a:tr>
              <a:tr h="248836">
                <a:tc>
                  <a:txBody>
                    <a:bodyPr/>
                    <a:lstStyle/>
                    <a:p>
                      <a:pPr algn="ctr" fontAlgn="ctr"/>
                      <a:r>
                        <a:rPr lang="en-US" altLang="ja-JP" sz="800" u="none" strike="noStrike">
                          <a:solidFill>
                            <a:sysClr val="windowText" lastClr="000000"/>
                          </a:solidFill>
                          <a:effectLst/>
                          <a:latin typeface="+mn-ea"/>
                          <a:ea typeface="+mn-ea"/>
                        </a:rPr>
                        <a:t>4</a:t>
                      </a:r>
                      <a:endParaRPr lang="en-US" altLang="ja-JP" sz="800" b="0" i="0" u="none" strike="noStrike">
                        <a:solidFill>
                          <a:sysClr val="windowText" lastClr="00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u="none" strike="noStrike">
                          <a:solidFill>
                            <a:srgbClr val="FF0000"/>
                          </a:solidFill>
                          <a:effectLst/>
                          <a:latin typeface="+mn-ea"/>
                          <a:ea typeface="+mn-ea"/>
                        </a:rPr>
                        <a:t>公正な判断ができること</a:t>
                      </a:r>
                      <a:endParaRPr lang="en-US" altLang="ja-JP" sz="800" u="none" strike="noStrike">
                        <a:solidFill>
                          <a:srgbClr val="FF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800" u="none" strike="noStrike">
                          <a:solidFill>
                            <a:sysClr val="windowText" lastClr="000000"/>
                          </a:solidFill>
                          <a:effectLst/>
                          <a:latin typeface="+mn-ea"/>
                          <a:ea typeface="+mn-ea"/>
                        </a:rPr>
                        <a:t>5</a:t>
                      </a:r>
                      <a:endParaRPr lang="en-US" altLang="ja-JP" sz="800" b="0" i="0" u="none" strike="noStrike">
                        <a:solidFill>
                          <a:sysClr val="windowText" lastClr="00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ja-JP" altLang="en-US" sz="800" b="0" i="0" u="none" strike="noStrike">
                        <a:solidFill>
                          <a:sysClr val="windowText" lastClr="00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ja-JP" altLang="en-US" sz="800" b="0" i="0" u="none" strike="noStrike">
                        <a:solidFill>
                          <a:sysClr val="windowText" lastClr="00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u="none" strike="noStrike">
                          <a:solidFill>
                            <a:sysClr val="windowText" lastClr="000000"/>
                          </a:solidFill>
                          <a:effectLst/>
                          <a:latin typeface="+mn-ea"/>
                          <a:ea typeface="+mn-ea"/>
                        </a:rPr>
                        <a:t>　</a:t>
                      </a:r>
                      <a:endParaRPr lang="ja-JP" altLang="en-US" sz="800" b="0" i="0" u="none" strike="noStrike">
                        <a:solidFill>
                          <a:sysClr val="windowText" lastClr="00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u="none" strike="noStrike">
                          <a:solidFill>
                            <a:sysClr val="windowText" lastClr="000000"/>
                          </a:solidFill>
                          <a:effectLst/>
                          <a:latin typeface="+mn-ea"/>
                          <a:ea typeface="+mn-ea"/>
                        </a:rPr>
                        <a:t>　</a:t>
                      </a:r>
                      <a:endParaRPr lang="ja-JP" altLang="en-US" sz="800" b="0" i="0" u="none" strike="noStrike">
                        <a:solidFill>
                          <a:sysClr val="windowText" lastClr="000000"/>
                        </a:solidFill>
                        <a:effectLst/>
                        <a:latin typeface="+mn-ea"/>
                        <a:ea typeface="+mn-ea"/>
                      </a:endParaRPr>
                    </a:p>
                  </a:txBody>
                  <a:tcPr marL="4996" marR="4996" marT="49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97290176"/>
                  </a:ext>
                </a:extLst>
              </a:tr>
            </a:tbl>
          </a:graphicData>
        </a:graphic>
      </p:graphicFrame>
      <p:graphicFrame>
        <p:nvGraphicFramePr>
          <p:cNvPr id="16" name="表 15">
            <a:extLst>
              <a:ext uri="{FF2B5EF4-FFF2-40B4-BE49-F238E27FC236}">
                <a16:creationId xmlns:a16="http://schemas.microsoft.com/office/drawing/2014/main" id="{B52C60F1-3FC3-1F33-2DD0-8705DE12533C}"/>
              </a:ext>
            </a:extLst>
          </p:cNvPr>
          <p:cNvGraphicFramePr>
            <a:graphicFrameLocks noGrp="1"/>
          </p:cNvGraphicFramePr>
          <p:nvPr/>
        </p:nvGraphicFramePr>
        <p:xfrm>
          <a:off x="729000" y="8279078"/>
          <a:ext cx="2562840" cy="1038329"/>
        </p:xfrm>
        <a:graphic>
          <a:graphicData uri="http://schemas.openxmlformats.org/drawingml/2006/table">
            <a:tbl>
              <a:tblPr>
                <a:tableStyleId>{5C22544A-7EE6-4342-B048-85BDC9FD1C3A}</a:tableStyleId>
              </a:tblPr>
              <a:tblGrid>
                <a:gridCol w="520680">
                  <a:extLst>
                    <a:ext uri="{9D8B030D-6E8A-4147-A177-3AD203B41FA5}">
                      <a16:colId xmlns:a16="http://schemas.microsoft.com/office/drawing/2014/main" val="4280688749"/>
                    </a:ext>
                  </a:extLst>
                </a:gridCol>
                <a:gridCol w="2042160">
                  <a:extLst>
                    <a:ext uri="{9D8B030D-6E8A-4147-A177-3AD203B41FA5}">
                      <a16:colId xmlns:a16="http://schemas.microsoft.com/office/drawing/2014/main" val="1365192094"/>
                    </a:ext>
                  </a:extLst>
                </a:gridCol>
              </a:tblGrid>
              <a:tr h="180000">
                <a:tc>
                  <a:txBody>
                    <a:bodyPr/>
                    <a:lstStyle/>
                    <a:p>
                      <a:pPr algn="ctr" fontAlgn="b"/>
                      <a:r>
                        <a:rPr lang="ja-JP" altLang="en-US" sz="800" b="1" u="none" strike="noStrike">
                          <a:solidFill>
                            <a:schemeClr val="bg1"/>
                          </a:solidFill>
                          <a:effectLst/>
                          <a:latin typeface="+mn-ea"/>
                          <a:ea typeface="+mn-ea"/>
                        </a:rPr>
                        <a:t>評価基準</a:t>
                      </a:r>
                      <a:endParaRPr lang="ja-JP" altLang="en-US" sz="800" b="1" i="0" u="none" strike="noStrike">
                        <a:solidFill>
                          <a:schemeClr val="bg1"/>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b"/>
                      <a:r>
                        <a:rPr lang="ja-JP" altLang="en-US" sz="800" b="1" u="none" strike="noStrike">
                          <a:solidFill>
                            <a:schemeClr val="bg1"/>
                          </a:solidFill>
                          <a:effectLst/>
                          <a:latin typeface="+mn-ea"/>
                          <a:ea typeface="+mn-ea"/>
                        </a:rPr>
                        <a:t>内容</a:t>
                      </a:r>
                      <a:endParaRPr lang="ja-JP" altLang="en-US" sz="800" b="1" i="0" u="none" strike="noStrike">
                        <a:solidFill>
                          <a:schemeClr val="bg1"/>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124264592"/>
                  </a:ext>
                </a:extLst>
              </a:tr>
              <a:tr h="163004">
                <a:tc>
                  <a:txBody>
                    <a:bodyPr/>
                    <a:lstStyle/>
                    <a:p>
                      <a:pPr algn="ctr" fontAlgn="b"/>
                      <a:r>
                        <a:rPr lang="en-US" altLang="ja-JP" sz="800" u="none" strike="noStrike">
                          <a:solidFill>
                            <a:srgbClr val="FF0000"/>
                          </a:solidFill>
                          <a:effectLst/>
                          <a:latin typeface="+mn-ea"/>
                          <a:ea typeface="+mn-ea"/>
                        </a:rPr>
                        <a:t>5</a:t>
                      </a:r>
                      <a:endParaRPr lang="en-US" altLang="ja-JP" sz="800" b="0" i="0" u="none" strike="noStrike">
                        <a:solidFill>
                          <a:srgbClr val="FF0000"/>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ja-JP" altLang="en-US" sz="800" u="none" strike="noStrike">
                          <a:solidFill>
                            <a:srgbClr val="FF0000"/>
                          </a:solidFill>
                          <a:effectLst/>
                          <a:latin typeface="+mn-ea"/>
                          <a:ea typeface="+mn-ea"/>
                        </a:rPr>
                        <a:t>十分な力量がある。指導・教育ができる</a:t>
                      </a:r>
                      <a:endParaRPr lang="ja-JP" altLang="en-US" sz="800" b="0" i="0" u="none" strike="noStrike">
                        <a:solidFill>
                          <a:srgbClr val="FF0000"/>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6282095"/>
                  </a:ext>
                </a:extLst>
              </a:tr>
              <a:tr h="171450">
                <a:tc>
                  <a:txBody>
                    <a:bodyPr/>
                    <a:lstStyle/>
                    <a:p>
                      <a:pPr algn="ctr" fontAlgn="b"/>
                      <a:r>
                        <a:rPr lang="en-US" altLang="ja-JP" sz="800" u="none" strike="noStrike">
                          <a:solidFill>
                            <a:srgbClr val="FF0000"/>
                          </a:solidFill>
                          <a:effectLst/>
                          <a:latin typeface="+mn-ea"/>
                          <a:ea typeface="+mn-ea"/>
                        </a:rPr>
                        <a:t>4</a:t>
                      </a:r>
                      <a:endParaRPr lang="en-US" altLang="ja-JP" sz="800" b="0" i="0" u="none" strike="noStrike">
                        <a:solidFill>
                          <a:srgbClr val="FF0000"/>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ja-JP" altLang="en-US" sz="800" u="none" strike="noStrike">
                          <a:solidFill>
                            <a:srgbClr val="FF0000"/>
                          </a:solidFill>
                          <a:effectLst/>
                          <a:latin typeface="+mn-ea"/>
                          <a:ea typeface="+mn-ea"/>
                        </a:rPr>
                        <a:t>力量がある。支援なしに対応ができる</a:t>
                      </a:r>
                      <a:endParaRPr lang="ja-JP" altLang="en-US" sz="800" b="0" i="0" u="none" strike="noStrike">
                        <a:solidFill>
                          <a:srgbClr val="FF0000"/>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75997075"/>
                  </a:ext>
                </a:extLst>
              </a:tr>
              <a:tr h="171450">
                <a:tc>
                  <a:txBody>
                    <a:bodyPr/>
                    <a:lstStyle/>
                    <a:p>
                      <a:pPr algn="ctr" fontAlgn="b"/>
                      <a:r>
                        <a:rPr lang="en-US" altLang="ja-JP" sz="800" u="none" strike="noStrike">
                          <a:solidFill>
                            <a:srgbClr val="FF0000"/>
                          </a:solidFill>
                          <a:effectLst/>
                          <a:latin typeface="+mn-ea"/>
                          <a:ea typeface="+mn-ea"/>
                        </a:rPr>
                        <a:t>3</a:t>
                      </a:r>
                      <a:endParaRPr lang="en-US" altLang="ja-JP" sz="800" b="0" i="0" u="none" strike="noStrike">
                        <a:solidFill>
                          <a:srgbClr val="FF0000"/>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ja-JP" altLang="en-US" sz="800" u="none" strike="noStrike">
                          <a:solidFill>
                            <a:srgbClr val="FF0000"/>
                          </a:solidFill>
                          <a:effectLst/>
                          <a:latin typeface="+mn-ea"/>
                          <a:ea typeface="+mn-ea"/>
                        </a:rPr>
                        <a:t>力量がある。他の支援により対応ができる</a:t>
                      </a:r>
                      <a:endParaRPr lang="ja-JP" altLang="en-US" sz="800" b="0" i="0" u="none" strike="noStrike">
                        <a:solidFill>
                          <a:srgbClr val="FF0000"/>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36414138"/>
                  </a:ext>
                </a:extLst>
              </a:tr>
              <a:tr h="171450">
                <a:tc>
                  <a:txBody>
                    <a:bodyPr/>
                    <a:lstStyle/>
                    <a:p>
                      <a:pPr algn="ctr" fontAlgn="b"/>
                      <a:r>
                        <a:rPr lang="en-US" altLang="ja-JP" sz="800" u="none" strike="noStrike">
                          <a:solidFill>
                            <a:srgbClr val="FF0000"/>
                          </a:solidFill>
                          <a:effectLst/>
                          <a:latin typeface="+mn-ea"/>
                          <a:ea typeface="+mn-ea"/>
                        </a:rPr>
                        <a:t>2</a:t>
                      </a:r>
                      <a:endParaRPr lang="en-US" altLang="ja-JP" sz="800" b="0" i="0" u="none" strike="noStrike">
                        <a:solidFill>
                          <a:srgbClr val="FF0000"/>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ja-JP" altLang="en-US" sz="800" u="none" strike="noStrike">
                          <a:solidFill>
                            <a:srgbClr val="FF0000"/>
                          </a:solidFill>
                          <a:effectLst/>
                          <a:latin typeface="+mn-ea"/>
                          <a:ea typeface="+mn-ea"/>
                        </a:rPr>
                        <a:t>改善の余地がある</a:t>
                      </a:r>
                      <a:endParaRPr lang="ja-JP" altLang="en-US" sz="800" b="0" i="0" u="none" strike="noStrike">
                        <a:solidFill>
                          <a:srgbClr val="FF0000"/>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08049859"/>
                  </a:ext>
                </a:extLst>
              </a:tr>
              <a:tr h="180975">
                <a:tc>
                  <a:txBody>
                    <a:bodyPr/>
                    <a:lstStyle/>
                    <a:p>
                      <a:pPr algn="ctr" fontAlgn="b"/>
                      <a:r>
                        <a:rPr lang="en-US" altLang="ja-JP" sz="800" u="none" strike="noStrike">
                          <a:solidFill>
                            <a:srgbClr val="FF0000"/>
                          </a:solidFill>
                          <a:effectLst/>
                          <a:latin typeface="+mn-ea"/>
                          <a:ea typeface="+mn-ea"/>
                        </a:rPr>
                        <a:t>1</a:t>
                      </a:r>
                      <a:endParaRPr lang="en-US" altLang="ja-JP" sz="800" b="0" i="0" u="none" strike="noStrike">
                        <a:solidFill>
                          <a:srgbClr val="FF0000"/>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r>
                        <a:rPr lang="ja-JP" altLang="en-US" sz="800" u="none" strike="noStrike">
                          <a:solidFill>
                            <a:srgbClr val="FF0000"/>
                          </a:solidFill>
                          <a:effectLst/>
                          <a:latin typeface="+mn-ea"/>
                          <a:ea typeface="+mn-ea"/>
                        </a:rPr>
                        <a:t>改善が必要</a:t>
                      </a:r>
                      <a:endParaRPr lang="ja-JP" altLang="en-US" sz="800" b="0" i="0" u="none" strike="noStrike">
                        <a:solidFill>
                          <a:srgbClr val="FF0000"/>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93720024"/>
                  </a:ext>
                </a:extLst>
              </a:tr>
            </a:tbl>
          </a:graphicData>
        </a:graphic>
      </p:graphicFrame>
      <p:graphicFrame>
        <p:nvGraphicFramePr>
          <p:cNvPr id="17" name="表 16">
            <a:extLst>
              <a:ext uri="{FF2B5EF4-FFF2-40B4-BE49-F238E27FC236}">
                <a16:creationId xmlns:a16="http://schemas.microsoft.com/office/drawing/2014/main" id="{180ED639-329A-28D8-1693-0BD66F5489C8}"/>
              </a:ext>
            </a:extLst>
          </p:cNvPr>
          <p:cNvGraphicFramePr>
            <a:graphicFrameLocks noGrp="1"/>
          </p:cNvGraphicFramePr>
          <p:nvPr/>
        </p:nvGraphicFramePr>
        <p:xfrm>
          <a:off x="2657475" y="5895969"/>
          <a:ext cx="3483930" cy="423315"/>
        </p:xfrm>
        <a:graphic>
          <a:graphicData uri="http://schemas.openxmlformats.org/drawingml/2006/table">
            <a:tbl>
              <a:tblPr>
                <a:tableStyleId>{5C22544A-7EE6-4342-B048-85BDC9FD1C3A}</a:tableStyleId>
              </a:tblPr>
              <a:tblGrid>
                <a:gridCol w="679770">
                  <a:extLst>
                    <a:ext uri="{9D8B030D-6E8A-4147-A177-3AD203B41FA5}">
                      <a16:colId xmlns:a16="http://schemas.microsoft.com/office/drawing/2014/main" val="3073864590"/>
                    </a:ext>
                  </a:extLst>
                </a:gridCol>
                <a:gridCol w="934720">
                  <a:extLst>
                    <a:ext uri="{9D8B030D-6E8A-4147-A177-3AD203B41FA5}">
                      <a16:colId xmlns:a16="http://schemas.microsoft.com/office/drawing/2014/main" val="1274083764"/>
                    </a:ext>
                  </a:extLst>
                </a:gridCol>
                <a:gridCol w="934720">
                  <a:extLst>
                    <a:ext uri="{9D8B030D-6E8A-4147-A177-3AD203B41FA5}">
                      <a16:colId xmlns:a16="http://schemas.microsoft.com/office/drawing/2014/main" val="2207545178"/>
                    </a:ext>
                  </a:extLst>
                </a:gridCol>
                <a:gridCol w="934720">
                  <a:extLst>
                    <a:ext uri="{9D8B030D-6E8A-4147-A177-3AD203B41FA5}">
                      <a16:colId xmlns:a16="http://schemas.microsoft.com/office/drawing/2014/main" val="3616964822"/>
                    </a:ext>
                  </a:extLst>
                </a:gridCol>
              </a:tblGrid>
              <a:tr h="179475">
                <a:tc>
                  <a:txBody>
                    <a:bodyPr/>
                    <a:lstStyle/>
                    <a:p>
                      <a:pPr algn="ctr" fontAlgn="ctr"/>
                      <a:r>
                        <a:rPr lang="ja-JP" altLang="en-US" sz="800" b="1" u="none" strike="noStrike">
                          <a:solidFill>
                            <a:schemeClr val="bg1"/>
                          </a:solidFill>
                          <a:effectLst/>
                          <a:latin typeface="+mn-ea"/>
                          <a:ea typeface="+mn-ea"/>
                        </a:rPr>
                        <a:t>任命基準</a:t>
                      </a:r>
                      <a:endParaRPr lang="ja-JP" altLang="en-US" sz="800" b="1" i="0" u="none" strike="noStrike">
                        <a:solidFill>
                          <a:schemeClr val="bg1"/>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en-US" sz="800" b="0" i="0" u="none" strike="noStrike">
                          <a:effectLst/>
                          <a:latin typeface="+mn-ea"/>
                          <a:ea typeface="+mn-ea"/>
                        </a:rPr>
                        <a:t>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800" b="0" i="0" u="none" strike="noStrike">
                          <a:effectLst/>
                          <a:latin typeface="+mn-ea"/>
                          <a:ea typeface="+mn-ea"/>
                        </a:rPr>
                        <a:t>B</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800" b="0" i="0" u="none" strike="noStrike">
                          <a:effectLst/>
                          <a:latin typeface="+mn-ea"/>
                          <a:ea typeface="+mn-ea"/>
                        </a:rPr>
                        <a:t>C</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92372956"/>
                  </a:ext>
                </a:extLst>
              </a:tr>
              <a:tr h="167326">
                <a:tc>
                  <a:txBody>
                    <a:bodyPr/>
                    <a:lstStyle/>
                    <a:p>
                      <a:pPr algn="ctr" fontAlgn="ctr"/>
                      <a:r>
                        <a:rPr lang="ja-JP" altLang="en-US" sz="800" b="1" u="none" strike="noStrike">
                          <a:solidFill>
                            <a:schemeClr val="bg1"/>
                          </a:solidFill>
                          <a:effectLst/>
                          <a:latin typeface="+mn-ea"/>
                          <a:ea typeface="+mn-ea"/>
                        </a:rPr>
                        <a:t>区分</a:t>
                      </a:r>
                      <a:endParaRPr lang="ja-JP" altLang="en-US" sz="800" b="1" i="0" u="none" strike="noStrike">
                        <a:solidFill>
                          <a:schemeClr val="bg1"/>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b"/>
                      <a:r>
                        <a:rPr lang="ja-JP" altLang="en-US" sz="800" u="none" strike="noStrike">
                          <a:effectLst/>
                          <a:latin typeface="+mn-ea"/>
                          <a:ea typeface="+mn-ea"/>
                        </a:rPr>
                        <a:t>任命可</a:t>
                      </a:r>
                      <a:endParaRPr lang="ja-JP" altLang="en-US" sz="800" b="0" i="0" u="none" strike="noStrike">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TW" altLang="en-US" sz="800" u="none" strike="noStrike">
                          <a:effectLst/>
                          <a:latin typeface="+mn-ea"/>
                          <a:ea typeface="+mn-ea"/>
                        </a:rPr>
                        <a:t>改善確認後任命可</a:t>
                      </a:r>
                      <a:r>
                        <a:rPr lang="en-US" altLang="zh-TW" sz="800" u="none" strike="noStrike">
                          <a:effectLst/>
                          <a:latin typeface="+mn-ea"/>
                          <a:ea typeface="+mn-ea"/>
                        </a:rPr>
                        <a:t>※</a:t>
                      </a:r>
                      <a:endParaRPr lang="en-US" altLang="zh-TW" sz="800" b="0" i="0" u="none" strike="noStrike">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u="none" strike="noStrike">
                          <a:effectLst/>
                          <a:latin typeface="+mn-ea"/>
                          <a:ea typeface="+mn-ea"/>
                        </a:rPr>
                        <a:t>任命不可</a:t>
                      </a:r>
                      <a:br>
                        <a:rPr lang="ja-JP" altLang="en-US" sz="800" u="none" strike="noStrike">
                          <a:effectLst/>
                          <a:latin typeface="+mn-ea"/>
                          <a:ea typeface="+mn-ea"/>
                        </a:rPr>
                      </a:br>
                      <a:r>
                        <a:rPr lang="ja-JP" altLang="en-US" sz="800" u="none" strike="noStrike">
                          <a:effectLst/>
                          <a:latin typeface="+mn-ea"/>
                          <a:ea typeface="+mn-ea"/>
                        </a:rPr>
                        <a:t>再任命</a:t>
                      </a:r>
                      <a:endParaRPr lang="ja-JP" altLang="en-US" sz="800" b="0" i="0" u="none" strike="noStrike">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02127931"/>
                  </a:ext>
                </a:extLst>
              </a:tr>
            </a:tbl>
          </a:graphicData>
        </a:graphic>
      </p:graphicFrame>
      <p:sp>
        <p:nvSpPr>
          <p:cNvPr id="18" name="テキスト ボックス 17">
            <a:extLst>
              <a:ext uri="{FF2B5EF4-FFF2-40B4-BE49-F238E27FC236}">
                <a16:creationId xmlns:a16="http://schemas.microsoft.com/office/drawing/2014/main" id="{751DD08D-08E8-E96F-9457-5A171B790287}"/>
              </a:ext>
            </a:extLst>
          </p:cNvPr>
          <p:cNvSpPr txBox="1"/>
          <p:nvPr/>
        </p:nvSpPr>
        <p:spPr>
          <a:xfrm>
            <a:off x="2656800" y="6324178"/>
            <a:ext cx="3170895" cy="70788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t>A</a:t>
            </a: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：項目のすべてが</a:t>
            </a:r>
            <a: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t>"3"</a:t>
            </a: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以上。</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t>B</a:t>
            </a: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：項目の</a:t>
            </a:r>
            <a: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t>"2"</a:t>
            </a: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以下について改善の予定がある。</a:t>
            </a:r>
            <a:endParaRPr kumimoji="0"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t>C</a:t>
            </a: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：項目の</a:t>
            </a:r>
            <a: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t>"2"</a:t>
            </a: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以下について改善の予定がない。</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※改善確認までは暫定的に任命し、改善確認後に正式任命とする</a:t>
            </a:r>
          </a:p>
        </p:txBody>
      </p:sp>
      <p:graphicFrame>
        <p:nvGraphicFramePr>
          <p:cNvPr id="19" name="表 18">
            <a:extLst>
              <a:ext uri="{FF2B5EF4-FFF2-40B4-BE49-F238E27FC236}">
                <a16:creationId xmlns:a16="http://schemas.microsoft.com/office/drawing/2014/main" id="{9C3BA0CF-9037-3BC4-1BEE-5F4A9F3EA373}"/>
              </a:ext>
            </a:extLst>
          </p:cNvPr>
          <p:cNvGraphicFramePr>
            <a:graphicFrameLocks noGrp="1"/>
          </p:cNvGraphicFramePr>
          <p:nvPr/>
        </p:nvGraphicFramePr>
        <p:xfrm>
          <a:off x="729000" y="5895744"/>
          <a:ext cx="1512550" cy="360000"/>
        </p:xfrm>
        <a:graphic>
          <a:graphicData uri="http://schemas.openxmlformats.org/drawingml/2006/table">
            <a:tbl>
              <a:tblPr>
                <a:tableStyleId>{5C22544A-7EE6-4342-B048-85BDC9FD1C3A}</a:tableStyleId>
              </a:tblPr>
              <a:tblGrid>
                <a:gridCol w="415925">
                  <a:extLst>
                    <a:ext uri="{9D8B030D-6E8A-4147-A177-3AD203B41FA5}">
                      <a16:colId xmlns:a16="http://schemas.microsoft.com/office/drawing/2014/main" val="2670315232"/>
                    </a:ext>
                  </a:extLst>
                </a:gridCol>
                <a:gridCol w="1096625">
                  <a:extLst>
                    <a:ext uri="{9D8B030D-6E8A-4147-A177-3AD203B41FA5}">
                      <a16:colId xmlns:a16="http://schemas.microsoft.com/office/drawing/2014/main" val="4109435329"/>
                    </a:ext>
                  </a:extLst>
                </a:gridCol>
              </a:tblGrid>
              <a:tr h="180000">
                <a:tc>
                  <a:txBody>
                    <a:bodyPr/>
                    <a:lstStyle/>
                    <a:p>
                      <a:pPr algn="ctr" fontAlgn="ctr"/>
                      <a:r>
                        <a:rPr lang="ja-JP" altLang="en-US" sz="800" b="1" u="none" strike="noStrike">
                          <a:solidFill>
                            <a:schemeClr val="bg1"/>
                          </a:solidFill>
                          <a:effectLst/>
                          <a:latin typeface="+mn-ea"/>
                          <a:ea typeface="+mn-ea"/>
                        </a:rPr>
                        <a:t>役　割</a:t>
                      </a:r>
                      <a:endParaRPr lang="ja-JP" altLang="en-US" sz="800" b="1" i="0" u="none" strike="noStrike">
                        <a:solidFill>
                          <a:schemeClr val="bg1"/>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800" u="none" strike="noStrike">
                          <a:effectLst/>
                          <a:latin typeface="+mn-ea"/>
                          <a:ea typeface="+mn-ea"/>
                        </a:rPr>
                        <a:t>部門管理者</a:t>
                      </a:r>
                      <a:endParaRPr lang="ja-JP" altLang="en-US" sz="800" b="0" i="0" u="none" strike="noStrike">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43160432"/>
                  </a:ext>
                </a:extLst>
              </a:tr>
              <a:tr h="180000">
                <a:tc>
                  <a:txBody>
                    <a:bodyPr/>
                    <a:lstStyle/>
                    <a:p>
                      <a:pPr algn="ctr" fontAlgn="ctr"/>
                      <a:r>
                        <a:rPr lang="ja-JP" altLang="en-US" sz="800" b="1" u="none" strike="noStrike">
                          <a:solidFill>
                            <a:schemeClr val="bg1"/>
                          </a:solidFill>
                          <a:effectLst/>
                          <a:latin typeface="+mn-ea"/>
                          <a:ea typeface="+mn-ea"/>
                        </a:rPr>
                        <a:t>氏　名</a:t>
                      </a:r>
                      <a:endParaRPr lang="ja-JP" altLang="en-US" sz="800" b="1" i="0" u="none" strike="noStrike">
                        <a:solidFill>
                          <a:schemeClr val="bg1"/>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800" u="none" strike="noStrike">
                          <a:effectLst/>
                          <a:latin typeface="+mn-ea"/>
                          <a:ea typeface="+mn-ea"/>
                        </a:rPr>
                        <a:t>○○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01878623"/>
                  </a:ext>
                </a:extLst>
              </a:tr>
            </a:tbl>
          </a:graphicData>
        </a:graphic>
      </p:graphicFrame>
      <p:sp>
        <p:nvSpPr>
          <p:cNvPr id="20" name="正方形/長方形 19">
            <a:extLst>
              <a:ext uri="{FF2B5EF4-FFF2-40B4-BE49-F238E27FC236}">
                <a16:creationId xmlns:a16="http://schemas.microsoft.com/office/drawing/2014/main" id="{63931747-57ED-3936-2DD5-A3F88FF9C70D}"/>
              </a:ext>
            </a:extLst>
          </p:cNvPr>
          <p:cNvSpPr/>
          <p:nvPr/>
        </p:nvSpPr>
        <p:spPr>
          <a:xfrm>
            <a:off x="622800" y="5836920"/>
            <a:ext cx="5612400" cy="3528000"/>
          </a:xfrm>
          <a:prstGeom prst="rect">
            <a:avLst/>
          </a:prstGeom>
          <a:no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プレースホルダー 2">
            <a:extLst>
              <a:ext uri="{FF2B5EF4-FFF2-40B4-BE49-F238E27FC236}">
                <a16:creationId xmlns:a16="http://schemas.microsoft.com/office/drawing/2014/main" id="{4AC3359F-9A25-03A8-2398-1A25608AA301}"/>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13-2-5.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7.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支援</a:t>
            </a:r>
          </a:p>
        </p:txBody>
      </p:sp>
      <p:sp>
        <p:nvSpPr>
          <p:cNvPr id="3" name="スライド番号プレースホルダー 4">
            <a:extLst>
              <a:ext uri="{FF2B5EF4-FFF2-40B4-BE49-F238E27FC236}">
                <a16:creationId xmlns:a16="http://schemas.microsoft.com/office/drawing/2014/main" id="{35BB70F4-629F-7552-AC7B-795C5C626FBD}"/>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2">
            <a:extLst>
              <a:ext uri="{FF2B5EF4-FFF2-40B4-BE49-F238E27FC236}">
                <a16:creationId xmlns:a16="http://schemas.microsoft.com/office/drawing/2014/main" id="{92FD588E-D2F1-6085-685B-916566F737F1}"/>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1169969177"/>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テキスト ボックス 10">
            <a:extLst>
              <a:ext uri="{FF2B5EF4-FFF2-40B4-BE49-F238E27FC236}">
                <a16:creationId xmlns:a16="http://schemas.microsoft.com/office/drawing/2014/main" id="{8CE3C558-ADE8-0AA7-DA7F-4EAC9C95DFF2}"/>
              </a:ext>
            </a:extLst>
          </p:cNvPr>
          <p:cNvSpPr txBox="1"/>
          <p:nvPr/>
        </p:nvSpPr>
        <p:spPr>
          <a:xfrm>
            <a:off x="619048" y="2270411"/>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教育計画書の作成方法（例）</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力量評価の結果をもとに、必要な力量を身につけるための教育を計画します。以下の例をもとに、教育計画書の作成方法を説明します。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3" name="表 12">
            <a:extLst>
              <a:ext uri="{FF2B5EF4-FFF2-40B4-BE49-F238E27FC236}">
                <a16:creationId xmlns:a16="http://schemas.microsoft.com/office/drawing/2014/main" id="{7F2A022C-E0C8-6D57-5E9E-E2A11E6AB53B}"/>
              </a:ext>
            </a:extLst>
          </p:cNvPr>
          <p:cNvGraphicFramePr>
            <a:graphicFrameLocks noGrp="1"/>
          </p:cNvGraphicFramePr>
          <p:nvPr/>
        </p:nvGraphicFramePr>
        <p:xfrm>
          <a:off x="626552" y="2840232"/>
          <a:ext cx="5612400" cy="2867586"/>
        </p:xfrm>
        <a:graphic>
          <a:graphicData uri="http://schemas.openxmlformats.org/drawingml/2006/table">
            <a:tbl>
              <a:tblPr>
                <a:tableStyleId>{5C22544A-7EE6-4342-B048-85BDC9FD1C3A}</a:tableStyleId>
              </a:tblPr>
              <a:tblGrid>
                <a:gridCol w="1234575">
                  <a:extLst>
                    <a:ext uri="{9D8B030D-6E8A-4147-A177-3AD203B41FA5}">
                      <a16:colId xmlns:a16="http://schemas.microsoft.com/office/drawing/2014/main" val="1145721338"/>
                    </a:ext>
                  </a:extLst>
                </a:gridCol>
                <a:gridCol w="4377825">
                  <a:extLst>
                    <a:ext uri="{9D8B030D-6E8A-4147-A177-3AD203B41FA5}">
                      <a16:colId xmlns:a16="http://schemas.microsoft.com/office/drawing/2014/main" val="4061578609"/>
                    </a:ext>
                  </a:extLst>
                </a:gridCol>
              </a:tblGrid>
              <a:tr h="229762">
                <a:tc>
                  <a:txBody>
                    <a:bodyPr/>
                    <a:lstStyle/>
                    <a:p>
                      <a:pPr algn="l"/>
                      <a:r>
                        <a:rPr lang="ja-JP" altLang="en-US" sz="1000" b="1" kern="100">
                          <a:solidFill>
                            <a:schemeClr val="bg1"/>
                          </a:solidFill>
                          <a:effectLst/>
                          <a:latin typeface="+mn-ea"/>
                          <a:ea typeface="+mn-ea"/>
                        </a:rPr>
                        <a:t>教育目的</a:t>
                      </a:r>
                      <a:endParaRPr lang="ja-JP" sz="1000" b="1" kern="100">
                        <a:solidFill>
                          <a:schemeClr val="bg1"/>
                        </a:solidFill>
                        <a:effectLst/>
                        <a:latin typeface="+mn-ea"/>
                        <a:ea typeface="+mn-ea"/>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lang="en-US" sz="1000" kern="100">
                          <a:effectLst/>
                          <a:latin typeface="+mn-ea"/>
                          <a:ea typeface="+mn-ea"/>
                        </a:rPr>
                        <a:t>ISO27001</a:t>
                      </a:r>
                      <a:r>
                        <a:rPr lang="ja-JP" sz="1000" kern="100">
                          <a:effectLst/>
                          <a:latin typeface="+mn-ea"/>
                          <a:ea typeface="+mn-ea"/>
                        </a:rPr>
                        <a:t>認証取得</a:t>
                      </a:r>
                      <a:r>
                        <a:rPr lang="ja-JP" altLang="en-US" sz="1000" kern="100">
                          <a:effectLst/>
                          <a:latin typeface="+mn-ea"/>
                          <a:ea typeface="+mn-ea"/>
                        </a:rPr>
                        <a:t>のため</a:t>
                      </a:r>
                      <a:endParaRPr lang="ja-JP" sz="1000" kern="100">
                        <a:effectLst/>
                        <a:latin typeface="+mn-ea"/>
                        <a:ea typeface="+mn-ea"/>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81970618"/>
                  </a:ext>
                </a:extLst>
              </a:tr>
              <a:tr h="229762">
                <a:tc>
                  <a:txBody>
                    <a:bodyPr/>
                    <a:lstStyle/>
                    <a:p>
                      <a:pPr algn="l"/>
                      <a:r>
                        <a:rPr lang="ja-JP" sz="1000" b="1" kern="100">
                          <a:solidFill>
                            <a:schemeClr val="bg1"/>
                          </a:solidFill>
                          <a:effectLst/>
                          <a:latin typeface="+mn-ea"/>
                          <a:ea typeface="+mn-ea"/>
                        </a:rPr>
                        <a:t>教育対象</a:t>
                      </a:r>
                      <a:r>
                        <a:rPr lang="ja-JP" altLang="en-US" sz="1000" b="1" kern="100">
                          <a:solidFill>
                            <a:schemeClr val="bg1"/>
                          </a:solidFill>
                          <a:effectLst/>
                          <a:latin typeface="+mn-ea"/>
                          <a:ea typeface="+mn-ea"/>
                        </a:rPr>
                        <a:t>者</a:t>
                      </a:r>
                      <a:endParaRPr lang="ja-JP" sz="1000" b="1" kern="100">
                        <a:solidFill>
                          <a:schemeClr val="bg1"/>
                        </a:solidFill>
                        <a:effectLst/>
                        <a:latin typeface="+mn-ea"/>
                        <a:ea typeface="+mn-ea"/>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lang="ja-JP" sz="1000" kern="100">
                          <a:effectLst/>
                          <a:latin typeface="+mn-ea"/>
                          <a:ea typeface="+mn-ea"/>
                        </a:rPr>
                        <a:t>全従業者</a:t>
                      </a:r>
                      <a:endParaRPr lang="ja-JP" altLang="en-US" sz="1000" kern="100">
                        <a:effectLst/>
                        <a:latin typeface="+mn-ea"/>
                        <a:ea typeface="+mn-ea"/>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561959030"/>
                  </a:ext>
                </a:extLst>
              </a:tr>
              <a:tr h="696102">
                <a:tc>
                  <a:txBody>
                    <a:bodyPr/>
                    <a:lstStyle/>
                    <a:p>
                      <a:pPr algn="l"/>
                      <a:r>
                        <a:rPr lang="ja-JP" sz="1000" b="1" kern="100">
                          <a:solidFill>
                            <a:schemeClr val="bg1"/>
                          </a:solidFill>
                          <a:effectLst/>
                          <a:latin typeface="+mn-ea"/>
                          <a:ea typeface="+mn-ea"/>
                        </a:rPr>
                        <a:t>教育</a:t>
                      </a:r>
                      <a:r>
                        <a:rPr lang="ja-JP" altLang="en-US" sz="1000" b="1" kern="100">
                          <a:solidFill>
                            <a:schemeClr val="bg1"/>
                          </a:solidFill>
                          <a:effectLst/>
                          <a:latin typeface="+mn-ea"/>
                          <a:ea typeface="+mn-ea"/>
                        </a:rPr>
                        <a:t>方法</a:t>
                      </a:r>
                      <a:endParaRPr lang="ja-JP" sz="1000" b="1" kern="100">
                        <a:solidFill>
                          <a:schemeClr val="bg1"/>
                        </a:solidFill>
                        <a:effectLst/>
                        <a:latin typeface="+mn-ea"/>
                        <a:ea typeface="+mn-ea"/>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lang="ja-JP" sz="1000" kern="100">
                          <a:effectLst/>
                          <a:latin typeface="+mn-ea"/>
                          <a:ea typeface="+mn-ea"/>
                        </a:rPr>
                        <a:t>方法：</a:t>
                      </a:r>
                      <a:r>
                        <a:rPr lang="en-US" sz="1000" kern="100">
                          <a:effectLst/>
                          <a:latin typeface="+mn-ea"/>
                          <a:ea typeface="+mn-ea"/>
                        </a:rPr>
                        <a:t>e</a:t>
                      </a:r>
                      <a:r>
                        <a:rPr lang="ja-JP" sz="1000" kern="100">
                          <a:effectLst/>
                          <a:latin typeface="+mn-ea"/>
                          <a:ea typeface="+mn-ea"/>
                        </a:rPr>
                        <a:t>ラーニングによる自己学習、確認テスト。</a:t>
                      </a:r>
                    </a:p>
                    <a:p>
                      <a:pPr algn="l"/>
                      <a:r>
                        <a:rPr lang="ja-JP" sz="1000" kern="100">
                          <a:effectLst/>
                          <a:latin typeface="+mn-ea"/>
                          <a:ea typeface="+mn-ea"/>
                        </a:rPr>
                        <a:t>委員会より、受講対象者に受講案内のメールを送付。</a:t>
                      </a:r>
                    </a:p>
                    <a:p>
                      <a:pPr algn="l"/>
                      <a:r>
                        <a:rPr lang="ja-JP" sz="1000" kern="100">
                          <a:effectLst/>
                          <a:latin typeface="+mn-ea"/>
                          <a:ea typeface="+mn-ea"/>
                        </a:rPr>
                        <a:t>受講者は、案内にある</a:t>
                      </a:r>
                      <a:r>
                        <a:rPr lang="en-US" sz="1000" kern="100">
                          <a:effectLst/>
                          <a:latin typeface="+mn-ea"/>
                          <a:ea typeface="+mn-ea"/>
                        </a:rPr>
                        <a:t>URL</a:t>
                      </a:r>
                      <a:r>
                        <a:rPr lang="ja-JP" sz="1000" kern="100">
                          <a:effectLst/>
                          <a:latin typeface="+mn-ea"/>
                          <a:ea typeface="+mn-ea"/>
                        </a:rPr>
                        <a:t>から</a:t>
                      </a:r>
                      <a:r>
                        <a:rPr lang="en-US" altLang="ja-JP" sz="1000" kern="100">
                          <a:effectLst/>
                          <a:latin typeface="+mn-ea"/>
                          <a:ea typeface="+mn-ea"/>
                        </a:rPr>
                        <a:t>e</a:t>
                      </a:r>
                      <a:r>
                        <a:rPr lang="ja-JP" sz="1000" kern="100">
                          <a:effectLst/>
                          <a:latin typeface="+mn-ea"/>
                          <a:ea typeface="+mn-ea"/>
                        </a:rPr>
                        <a:t>ラーニングのシステムにアクセスし、受講</a:t>
                      </a:r>
                      <a:r>
                        <a:rPr lang="en-US" sz="1000" kern="100">
                          <a:effectLst/>
                          <a:latin typeface="+mn-ea"/>
                          <a:ea typeface="+mn-ea"/>
                        </a:rPr>
                        <a:t>(</a:t>
                      </a:r>
                      <a:r>
                        <a:rPr lang="ja-JP" sz="1000" kern="100">
                          <a:effectLst/>
                          <a:latin typeface="+mn-ea"/>
                          <a:ea typeface="+mn-ea"/>
                        </a:rPr>
                        <a:t>テキストのダウンロード</a:t>
                      </a:r>
                      <a:r>
                        <a:rPr lang="en-US" sz="1000" kern="100">
                          <a:effectLst/>
                          <a:latin typeface="+mn-ea"/>
                          <a:ea typeface="+mn-ea"/>
                        </a:rPr>
                        <a:t>)</a:t>
                      </a:r>
                      <a:r>
                        <a:rPr lang="ja-JP" sz="1000" kern="100">
                          <a:effectLst/>
                          <a:latin typeface="+mn-ea"/>
                          <a:ea typeface="+mn-ea"/>
                        </a:rPr>
                        <a:t>／確認テストを行う。</a:t>
                      </a: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171552195"/>
                  </a:ext>
                </a:extLst>
              </a:tr>
              <a:tr h="786349">
                <a:tc>
                  <a:txBody>
                    <a:bodyPr/>
                    <a:lstStyle/>
                    <a:p>
                      <a:pPr algn="l"/>
                      <a:r>
                        <a:rPr lang="ja-JP" sz="1000" b="1" kern="100">
                          <a:solidFill>
                            <a:schemeClr val="bg1"/>
                          </a:solidFill>
                          <a:effectLst/>
                          <a:latin typeface="+mn-ea"/>
                          <a:ea typeface="+mn-ea"/>
                        </a:rPr>
                        <a:t>教育</a:t>
                      </a:r>
                      <a:r>
                        <a:rPr lang="ja-JP" altLang="en-US" sz="1000" b="1" kern="100">
                          <a:solidFill>
                            <a:schemeClr val="bg1"/>
                          </a:solidFill>
                          <a:effectLst/>
                          <a:latin typeface="+mn-ea"/>
                          <a:ea typeface="+mn-ea"/>
                        </a:rPr>
                        <a:t>内容</a:t>
                      </a:r>
                      <a:endParaRPr lang="ja-JP" sz="1000" b="1" kern="100">
                        <a:solidFill>
                          <a:schemeClr val="bg1"/>
                        </a:solidFill>
                        <a:effectLst/>
                        <a:latin typeface="+mn-ea"/>
                        <a:ea typeface="+mn-ea"/>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lang="en-US" sz="1000" kern="100">
                          <a:effectLst/>
                          <a:latin typeface="+mn-ea"/>
                          <a:ea typeface="+mn-ea"/>
                        </a:rPr>
                        <a:t>ISMS</a:t>
                      </a:r>
                      <a:r>
                        <a:rPr lang="ja-JP" sz="1000" kern="100">
                          <a:effectLst/>
                          <a:latin typeface="+mn-ea"/>
                          <a:ea typeface="+mn-ea"/>
                        </a:rPr>
                        <a:t>に対する意識向上</a:t>
                      </a:r>
                    </a:p>
                    <a:p>
                      <a:pPr marL="342900" lvl="0" indent="-342900" algn="l">
                        <a:buFont typeface="ＭＳ 明朝" panose="02020609040205080304" pitchFamily="17" charset="-128"/>
                        <a:buChar char="・"/>
                        <a:tabLst>
                          <a:tab pos="228600" algn="l"/>
                        </a:tabLst>
                      </a:pPr>
                      <a:r>
                        <a:rPr lang="ja-JP" sz="1000" kern="100">
                          <a:effectLst/>
                          <a:latin typeface="+mn-ea"/>
                          <a:ea typeface="+mn-ea"/>
                        </a:rPr>
                        <a:t>当社の方針や手順について（情報セキュリティ基本方針</a:t>
                      </a:r>
                      <a:r>
                        <a:rPr lang="ja-JP" altLang="en-US" sz="1000" kern="100">
                          <a:effectLst/>
                          <a:latin typeface="+mn-ea"/>
                          <a:ea typeface="+mn-ea"/>
                        </a:rPr>
                        <a:t>など</a:t>
                      </a:r>
                      <a:r>
                        <a:rPr lang="ja-JP" sz="1000" kern="100">
                          <a:effectLst/>
                          <a:latin typeface="+mn-ea"/>
                          <a:ea typeface="+mn-ea"/>
                        </a:rPr>
                        <a:t>）</a:t>
                      </a:r>
                    </a:p>
                    <a:p>
                      <a:pPr marL="342900" lvl="0" indent="-342900" algn="l">
                        <a:buFont typeface="ＭＳ 明朝" panose="02020609040205080304" pitchFamily="17" charset="-128"/>
                        <a:buChar char="・"/>
                        <a:tabLst>
                          <a:tab pos="228600" algn="l"/>
                        </a:tabLst>
                      </a:pPr>
                      <a:r>
                        <a:rPr lang="en-US" sz="1000" kern="100">
                          <a:effectLst/>
                          <a:latin typeface="+mn-ea"/>
                          <a:ea typeface="+mn-ea"/>
                        </a:rPr>
                        <a:t>ISMS</a:t>
                      </a:r>
                      <a:r>
                        <a:rPr lang="ja-JP" sz="1000" kern="100">
                          <a:effectLst/>
                          <a:latin typeface="+mn-ea"/>
                          <a:ea typeface="+mn-ea"/>
                        </a:rPr>
                        <a:t>の有効性に対する自らの貢献</a:t>
                      </a:r>
                    </a:p>
                    <a:p>
                      <a:pPr marL="342900" lvl="0" indent="-342900" algn="l">
                        <a:buFont typeface="ＭＳ 明朝" panose="02020609040205080304" pitchFamily="17" charset="-128"/>
                        <a:buChar char="・"/>
                        <a:tabLst>
                          <a:tab pos="228600" algn="l"/>
                        </a:tabLst>
                      </a:pPr>
                      <a:r>
                        <a:rPr lang="en-US" sz="1000" kern="100">
                          <a:effectLst/>
                          <a:latin typeface="+mn-ea"/>
                          <a:ea typeface="+mn-ea"/>
                        </a:rPr>
                        <a:t>ISMS</a:t>
                      </a:r>
                      <a:r>
                        <a:rPr lang="ja-JP" sz="1000" kern="100">
                          <a:effectLst/>
                          <a:latin typeface="+mn-ea"/>
                          <a:ea typeface="+mn-ea"/>
                        </a:rPr>
                        <a:t>要求に適合しない</a:t>
                      </a:r>
                      <a:r>
                        <a:rPr lang="ja-JP" altLang="en-US" sz="1000" kern="100">
                          <a:effectLst/>
                          <a:latin typeface="+mn-ea"/>
                          <a:ea typeface="+mn-ea"/>
                        </a:rPr>
                        <a:t>こと</a:t>
                      </a:r>
                      <a:r>
                        <a:rPr lang="ja-JP" sz="1000" kern="100">
                          <a:effectLst/>
                          <a:latin typeface="+mn-ea"/>
                          <a:ea typeface="+mn-ea"/>
                        </a:rPr>
                        <a:t>の意味</a:t>
                      </a:r>
                    </a:p>
                    <a:p>
                      <a:pPr marL="342900" lvl="0" indent="-342900" algn="l">
                        <a:buFont typeface="ＭＳ 明朝" panose="02020609040205080304" pitchFamily="17" charset="-128"/>
                        <a:buChar char="・"/>
                        <a:tabLst>
                          <a:tab pos="228600" algn="l"/>
                        </a:tabLst>
                      </a:pPr>
                      <a:r>
                        <a:rPr lang="ja-JP" sz="1000" kern="100">
                          <a:effectLst/>
                          <a:latin typeface="+mn-ea"/>
                          <a:ea typeface="+mn-ea"/>
                        </a:rPr>
                        <a:t>当社のルールの遵守</a:t>
                      </a: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43001286"/>
                  </a:ext>
                </a:extLst>
              </a:tr>
              <a:tr h="229762">
                <a:tc>
                  <a:txBody>
                    <a:bodyPr/>
                    <a:lstStyle/>
                    <a:p>
                      <a:pPr algn="l"/>
                      <a:r>
                        <a:rPr lang="ja-JP" altLang="en-US" sz="1000" b="1" kern="100">
                          <a:solidFill>
                            <a:schemeClr val="bg1"/>
                          </a:solidFill>
                          <a:effectLst/>
                          <a:latin typeface="+mn-ea"/>
                          <a:ea typeface="+mn-ea"/>
                        </a:rPr>
                        <a:t>実施期間</a:t>
                      </a:r>
                      <a:endParaRPr lang="ja-JP" sz="1000" b="1" kern="100">
                        <a:solidFill>
                          <a:schemeClr val="bg1"/>
                        </a:solidFill>
                        <a:effectLst/>
                        <a:latin typeface="+mn-ea"/>
                        <a:ea typeface="+mn-ea"/>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lang="en-US" altLang="ja-JP" sz="1000" kern="100">
                          <a:effectLst/>
                          <a:latin typeface="+mn-ea"/>
                          <a:ea typeface="+mn-ea"/>
                        </a:rPr>
                        <a:t>20XX</a:t>
                      </a:r>
                      <a:r>
                        <a:rPr lang="ja-JP" altLang="ja-JP" sz="1000" kern="100">
                          <a:effectLst/>
                          <a:latin typeface="+mn-ea"/>
                          <a:ea typeface="+mn-ea"/>
                        </a:rPr>
                        <a:t>年‐月‐日</a:t>
                      </a:r>
                      <a:r>
                        <a:rPr lang="en-US" altLang="ja-JP" sz="1000" kern="100">
                          <a:effectLst/>
                          <a:latin typeface="+mn-ea"/>
                          <a:ea typeface="+mn-ea"/>
                        </a:rPr>
                        <a:t>(</a:t>
                      </a:r>
                      <a:r>
                        <a:rPr lang="ja-JP" altLang="ja-JP" sz="1000" kern="100">
                          <a:effectLst/>
                          <a:latin typeface="+mn-ea"/>
                          <a:ea typeface="+mn-ea"/>
                        </a:rPr>
                        <a:t>‐</a:t>
                      </a:r>
                      <a:r>
                        <a:rPr lang="en-US" altLang="ja-JP" sz="1000" kern="100">
                          <a:effectLst/>
                          <a:latin typeface="+mn-ea"/>
                          <a:ea typeface="+mn-ea"/>
                        </a:rPr>
                        <a:t>)</a:t>
                      </a:r>
                      <a:r>
                        <a:rPr lang="ja-JP" altLang="ja-JP" sz="1000" kern="100">
                          <a:effectLst/>
                          <a:latin typeface="+mn-ea"/>
                          <a:ea typeface="+mn-ea"/>
                        </a:rPr>
                        <a:t>～</a:t>
                      </a:r>
                      <a:r>
                        <a:rPr lang="en-US" altLang="ja-JP" sz="1000" kern="100">
                          <a:effectLst/>
                          <a:latin typeface="+mn-ea"/>
                          <a:ea typeface="+mn-ea"/>
                        </a:rPr>
                        <a:t>20XX</a:t>
                      </a:r>
                      <a:r>
                        <a:rPr lang="ja-JP" altLang="ja-JP" sz="1000" kern="100">
                          <a:effectLst/>
                          <a:latin typeface="+mn-ea"/>
                          <a:ea typeface="+mn-ea"/>
                        </a:rPr>
                        <a:t>年‐月‐日</a:t>
                      </a:r>
                      <a:r>
                        <a:rPr lang="en-US" altLang="ja-JP" sz="1000" kern="100">
                          <a:effectLst/>
                          <a:latin typeface="+mn-ea"/>
                          <a:ea typeface="+mn-ea"/>
                        </a:rPr>
                        <a:t>(</a:t>
                      </a:r>
                      <a:r>
                        <a:rPr lang="ja-JP" altLang="ja-JP" sz="1000" kern="100">
                          <a:effectLst/>
                          <a:latin typeface="+mn-ea"/>
                          <a:ea typeface="+mn-ea"/>
                        </a:rPr>
                        <a:t>‐</a:t>
                      </a:r>
                      <a:r>
                        <a:rPr lang="en-US" altLang="ja-JP" sz="1000" kern="100">
                          <a:effectLst/>
                          <a:latin typeface="+mn-ea"/>
                          <a:ea typeface="+mn-ea"/>
                        </a:rPr>
                        <a:t>)</a:t>
                      </a:r>
                      <a:endParaRPr lang="ja-JP" sz="1000" kern="100">
                        <a:effectLst/>
                        <a:latin typeface="+mn-ea"/>
                        <a:ea typeface="+mn-ea"/>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80134564"/>
                  </a:ext>
                </a:extLst>
              </a:tr>
              <a:tr h="695849">
                <a:tc>
                  <a:txBody>
                    <a:bodyPr/>
                    <a:lstStyle/>
                    <a:p>
                      <a:pPr algn="l"/>
                      <a:r>
                        <a:rPr lang="ja-JP" altLang="en-US" sz="1000" b="1" kern="100">
                          <a:solidFill>
                            <a:schemeClr val="bg1"/>
                          </a:solidFill>
                          <a:effectLst/>
                          <a:latin typeface="+mn-ea"/>
                          <a:ea typeface="+mn-ea"/>
                        </a:rPr>
                        <a:t>教育の有効性評価</a:t>
                      </a:r>
                      <a:endParaRPr lang="ja-JP" sz="1000" b="1" kern="100">
                        <a:solidFill>
                          <a:schemeClr val="bg1"/>
                        </a:solidFill>
                        <a:effectLst/>
                        <a:latin typeface="+mn-ea"/>
                        <a:ea typeface="+mn-ea"/>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lang="ja-JP" sz="1000" kern="100">
                          <a:effectLst/>
                          <a:latin typeface="+mn-ea"/>
                          <a:ea typeface="+mn-ea"/>
                        </a:rPr>
                        <a:t>情報セキュリティハンドブックを用いて教育を実施</a:t>
                      </a:r>
                      <a:r>
                        <a:rPr lang="ja-JP" altLang="en-US" sz="1000" kern="100">
                          <a:effectLst/>
                          <a:latin typeface="+mn-ea"/>
                          <a:ea typeface="+mn-ea"/>
                        </a:rPr>
                        <a:t>。</a:t>
                      </a:r>
                      <a:endParaRPr lang="ja-JP" sz="1000" kern="100">
                        <a:effectLst/>
                        <a:latin typeface="+mn-ea"/>
                        <a:ea typeface="+mn-ea"/>
                      </a:endParaRPr>
                    </a:p>
                    <a:p>
                      <a:pPr algn="l"/>
                      <a:r>
                        <a:rPr lang="ja-JP" sz="1000" kern="100">
                          <a:effectLst/>
                          <a:latin typeface="+mn-ea"/>
                          <a:ea typeface="+mn-ea"/>
                        </a:rPr>
                        <a:t>教育終了後、アンケート／確認テストを実施し記録に残す。</a:t>
                      </a:r>
                    </a:p>
                    <a:p>
                      <a:pPr algn="l"/>
                      <a:r>
                        <a:rPr lang="ja-JP" sz="1000" kern="100">
                          <a:effectLst/>
                          <a:latin typeface="+mn-ea"/>
                          <a:ea typeface="+mn-ea"/>
                        </a:rPr>
                        <a:t>確認テストは、合格点は</a:t>
                      </a:r>
                      <a:r>
                        <a:rPr lang="en-US" sz="1000" kern="100">
                          <a:effectLst/>
                          <a:latin typeface="+mn-ea"/>
                          <a:ea typeface="+mn-ea"/>
                        </a:rPr>
                        <a:t>100</a:t>
                      </a:r>
                      <a:r>
                        <a:rPr lang="ja-JP" sz="1000" kern="100">
                          <a:effectLst/>
                          <a:latin typeface="+mn-ea"/>
                          <a:ea typeface="+mn-ea"/>
                        </a:rPr>
                        <a:t>点以上とする。</a:t>
                      </a:r>
                    </a:p>
                    <a:p>
                      <a:pPr algn="l"/>
                      <a:r>
                        <a:rPr lang="ja-JP" sz="1000" kern="100">
                          <a:effectLst/>
                          <a:latin typeface="+mn-ea"/>
                          <a:ea typeface="+mn-ea"/>
                        </a:rPr>
                        <a:t>確認テストは、合格点に達するまで繰り返す。</a:t>
                      </a:r>
                      <a:endParaRPr lang="ja-JP" altLang="en-US" sz="1000" kern="100">
                        <a:effectLst/>
                        <a:latin typeface="+mn-ea"/>
                        <a:ea typeface="+mn-ea"/>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83091108"/>
                  </a:ext>
                </a:extLst>
              </a:tr>
            </a:tbl>
          </a:graphicData>
        </a:graphic>
      </p:graphicFrame>
      <p:sp>
        <p:nvSpPr>
          <p:cNvPr id="14" name="テキスト ボックス 13">
            <a:extLst>
              <a:ext uri="{FF2B5EF4-FFF2-40B4-BE49-F238E27FC236}">
                <a16:creationId xmlns:a16="http://schemas.microsoft.com/office/drawing/2014/main" id="{B367B0EF-241E-0425-6D4E-F5546B195F72}"/>
              </a:ext>
            </a:extLst>
          </p:cNvPr>
          <p:cNvSpPr txBox="1"/>
          <p:nvPr/>
        </p:nvSpPr>
        <p:spPr>
          <a:xfrm>
            <a:off x="622800" y="5707818"/>
            <a:ext cx="5612400" cy="364715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教育計画書には、以下の内容を含めます。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srgbClr val="333333"/>
                </a:solidFill>
                <a:effectLst/>
                <a:uLnTx/>
                <a:uFillTx/>
                <a:latin typeface="メイリオ"/>
                <a:ea typeface="メイリオ"/>
                <a:cs typeface="+mn-cs"/>
              </a:rPr>
              <a:t>教育目的</a:t>
            </a:r>
            <a:br>
              <a:rPr kumimoji="0" lang="en-US" altLang="ja-JP" sz="1050" b="1" i="0" u="none" strike="noStrike" kern="1200" cap="none" spc="0" normalizeH="0" baseline="0" noProof="0">
                <a:ln>
                  <a:noFill/>
                </a:ln>
                <a:solidFill>
                  <a:srgbClr val="333333"/>
                </a:solidFill>
                <a:effectLst/>
                <a:uLnTx/>
                <a:uFillTx/>
                <a:latin typeface="メイリオ"/>
                <a:ea typeface="メイリオ"/>
                <a:cs typeface="+mn-cs"/>
              </a:rPr>
            </a:b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教育を実施する目的を記載します。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srgbClr val="333333"/>
                </a:solidFill>
                <a:effectLst/>
                <a:uLnTx/>
                <a:uFillTx/>
                <a:latin typeface="メイリオ"/>
                <a:ea typeface="メイリオ"/>
                <a:cs typeface="+mn-cs"/>
              </a:rPr>
              <a:t>教育対象者</a:t>
            </a:r>
            <a:br>
              <a:rPr kumimoji="0" lang="en-US" altLang="ja-JP" sz="1050" b="1" i="0" u="none" strike="noStrike" kern="1200" cap="none" spc="0" normalizeH="0" baseline="0" noProof="0">
                <a:ln>
                  <a:noFill/>
                </a:ln>
                <a:solidFill>
                  <a:srgbClr val="333333"/>
                </a:solidFill>
                <a:effectLst/>
                <a:uLnTx/>
                <a:uFillTx/>
                <a:latin typeface="メイリオ"/>
                <a:ea typeface="メイリオ"/>
                <a:cs typeface="+mn-cs"/>
              </a:rPr>
            </a:b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教育を受ける対象者を記載します。</a:t>
            </a:r>
            <a:endParaRPr kumimoji="0" lang="en-US" altLang="ja-JP" sz="1050" b="1" i="0" u="none" strike="noStrike" kern="1200" cap="none" spc="0" normalizeH="0" baseline="0" noProof="0">
              <a:ln>
                <a:noFill/>
              </a:ln>
              <a:solidFill>
                <a:srgbClr val="333333"/>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050" b="1"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srgbClr val="333333"/>
                </a:solidFill>
                <a:effectLst/>
                <a:uLnTx/>
                <a:uFillTx/>
                <a:latin typeface="メイリオ"/>
                <a:ea typeface="メイリオ"/>
                <a:cs typeface="+mn-cs"/>
              </a:rPr>
              <a:t>教育方法</a:t>
            </a:r>
            <a:br>
              <a:rPr kumimoji="0" lang="en-US" altLang="ja-JP" sz="1050" b="1" i="0" u="none" strike="noStrike" kern="1200" cap="none" spc="0" normalizeH="0" baseline="0" noProof="0">
                <a:ln>
                  <a:noFill/>
                </a:ln>
                <a:solidFill>
                  <a:srgbClr val="333333"/>
                </a:solidFill>
                <a:effectLst/>
                <a:uLnTx/>
                <a:uFillTx/>
                <a:latin typeface="メイリオ"/>
                <a:ea typeface="メイリオ"/>
                <a:cs typeface="+mn-cs"/>
              </a:rPr>
            </a:b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教育・訓練方法は、集合研修や、職場訓練（</a:t>
            </a:r>
            <a:r>
              <a:rPr kumimoji="0" lang="en-US" altLang="ja-JP" sz="1050" b="0" i="0" u="none" strike="noStrike" kern="1200" cap="none" spc="0" normalizeH="0" baseline="0" noProof="0">
                <a:ln>
                  <a:noFill/>
                </a:ln>
                <a:solidFill>
                  <a:srgbClr val="333333"/>
                </a:solidFill>
                <a:effectLst/>
                <a:uLnTx/>
                <a:uFillTx/>
                <a:latin typeface="メイリオ"/>
                <a:ea typeface="メイリオ"/>
                <a:cs typeface="+mn-cs"/>
              </a:rPr>
              <a:t>OJT</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）、資格試験の受験、</a:t>
            </a:r>
            <a:r>
              <a:rPr kumimoji="0" lang="en-US" altLang="ja-JP" sz="1050" b="0" i="0" u="none" strike="noStrike" kern="1200" cap="none" spc="0" normalizeH="0" baseline="0" noProof="0">
                <a:ln>
                  <a:noFill/>
                </a:ln>
                <a:solidFill>
                  <a:srgbClr val="333333"/>
                </a:solidFill>
                <a:effectLst/>
                <a:uLnTx/>
                <a:uFillTx/>
                <a:latin typeface="メイリオ"/>
                <a:ea typeface="メイリオ"/>
                <a:cs typeface="+mn-cs"/>
              </a:rPr>
              <a:t>e</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ラーニングなどさまざまあります。必要な力量を身につけるために適切と考えられる方法を選択します。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srgbClr val="333333"/>
                </a:solidFill>
                <a:effectLst/>
                <a:uLnTx/>
                <a:uFillTx/>
                <a:latin typeface="メイリオ"/>
                <a:ea typeface="メイリオ"/>
                <a:cs typeface="+mn-cs"/>
              </a:rPr>
              <a:t>教育内容</a:t>
            </a:r>
            <a:br>
              <a:rPr kumimoji="0" lang="en-US" altLang="ja-JP" sz="1050" b="1" i="0" u="none" strike="noStrike" kern="1200" cap="none" spc="0" normalizeH="0" baseline="0" noProof="0">
                <a:ln>
                  <a:noFill/>
                </a:ln>
                <a:solidFill>
                  <a:srgbClr val="333333"/>
                </a:solidFill>
                <a:effectLst/>
                <a:uLnTx/>
                <a:uFillTx/>
                <a:latin typeface="メイリオ"/>
                <a:ea typeface="メイリオ"/>
                <a:cs typeface="+mn-cs"/>
              </a:rPr>
            </a:b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どのような教育を実施するのか、教育内容を記載します。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ja-JP" sz="1050" b="1"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srgbClr val="333333"/>
                </a:solidFill>
                <a:effectLst/>
                <a:uLnTx/>
                <a:uFillTx/>
                <a:latin typeface="メイリオ"/>
                <a:ea typeface="メイリオ"/>
                <a:cs typeface="+mn-cs"/>
              </a:rPr>
              <a:t>実施期間</a:t>
            </a:r>
            <a:br>
              <a:rPr kumimoji="0" lang="en-US" altLang="ja-JP" sz="1050" b="1" i="0" u="none" strike="noStrike" kern="1200" cap="none" spc="0" normalizeH="0" baseline="0" noProof="0">
                <a:ln>
                  <a:noFill/>
                </a:ln>
                <a:solidFill>
                  <a:srgbClr val="333333"/>
                </a:solidFill>
                <a:effectLst/>
                <a:uLnTx/>
                <a:uFillTx/>
                <a:latin typeface="メイリオ"/>
                <a:ea typeface="メイリオ"/>
                <a:cs typeface="+mn-cs"/>
              </a:rPr>
            </a:b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教育を実施する期間を記載します。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ja-JP" sz="1050" b="1"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srgbClr val="333333"/>
                </a:solidFill>
                <a:effectLst/>
                <a:uLnTx/>
                <a:uFillTx/>
                <a:latin typeface="メイリオ"/>
                <a:ea typeface="メイリオ"/>
                <a:cs typeface="+mn-cs"/>
              </a:rPr>
              <a:t>教育の有効性評価</a:t>
            </a:r>
            <a:br>
              <a:rPr kumimoji="0" lang="en-US" altLang="ja-JP" sz="1050" b="1" i="0" u="none" strike="noStrike" kern="1200" cap="none" spc="0" normalizeH="0" baseline="0" noProof="0">
                <a:ln>
                  <a:noFill/>
                </a:ln>
                <a:solidFill>
                  <a:srgbClr val="333333"/>
                </a:solidFill>
                <a:effectLst/>
                <a:uLnTx/>
                <a:uFillTx/>
                <a:latin typeface="メイリオ"/>
                <a:ea typeface="メイリオ"/>
                <a:cs typeface="+mn-cs"/>
              </a:rPr>
            </a:b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必要な力量を身につけることができたか評価する方法を記載します。</a:t>
            </a:r>
            <a:br>
              <a:rPr kumimoji="0" lang="en-US" altLang="ja-JP" sz="1050" b="0" i="0" u="none" strike="noStrike" kern="1200" cap="none" spc="0" normalizeH="0" baseline="0" noProof="0">
                <a:ln>
                  <a:noFill/>
                </a:ln>
                <a:solidFill>
                  <a:srgbClr val="333333"/>
                </a:solidFill>
                <a:effectLst/>
                <a:uLnTx/>
                <a:uFillTx/>
                <a:latin typeface="メイリオ"/>
                <a:ea typeface="メイリオ"/>
                <a:cs typeface="+mn-cs"/>
              </a:rPr>
            </a:b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明確に評価が可能であれば、どのような方法でも問題ないです。たとえば、テストやアンケートの実施が挙げられます。次のページでテストの作成方法について説明します。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p:txBody>
      </p:sp>
      <p:sp>
        <p:nvSpPr>
          <p:cNvPr id="12" name="テキスト プレースホルダー 2">
            <a:extLst>
              <a:ext uri="{FF2B5EF4-FFF2-40B4-BE49-F238E27FC236}">
                <a16:creationId xmlns:a16="http://schemas.microsoft.com/office/drawing/2014/main" id="{F1D0584D-FC6B-8786-17D8-6C43E334E16B}"/>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13-2-5.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7.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支援</a:t>
            </a:r>
          </a:p>
        </p:txBody>
      </p:sp>
      <p:sp>
        <p:nvSpPr>
          <p:cNvPr id="3" name="スライド番号プレースホルダー 4">
            <a:extLst>
              <a:ext uri="{FF2B5EF4-FFF2-40B4-BE49-F238E27FC236}">
                <a16:creationId xmlns:a16="http://schemas.microsoft.com/office/drawing/2014/main" id="{617FF90C-13A9-1BEC-D368-67031BFF13E8}"/>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28</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3">
            <a:extLst>
              <a:ext uri="{FF2B5EF4-FFF2-40B4-BE49-F238E27FC236}">
                <a16:creationId xmlns:a16="http://schemas.microsoft.com/office/drawing/2014/main" id="{91B7C3C9-28AF-DEDA-E9CC-A00EC785B2DF}"/>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7.2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力量（</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2/4</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
        <p:nvSpPr>
          <p:cNvPr id="5" name="テキスト プレースホルダー 2">
            <a:extLst>
              <a:ext uri="{FF2B5EF4-FFF2-40B4-BE49-F238E27FC236}">
                <a16:creationId xmlns:a16="http://schemas.microsoft.com/office/drawing/2014/main" id="{A9C13364-5294-B527-5AAF-47F490B0912C}"/>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1514232977"/>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a:extLst>
              <a:ext uri="{FF2B5EF4-FFF2-40B4-BE49-F238E27FC236}">
                <a16:creationId xmlns:a16="http://schemas.microsoft.com/office/drawing/2014/main" id="{BCFAF765-B527-D1BE-536A-CB174F7CDEC0}"/>
              </a:ext>
            </a:extLst>
          </p:cNvPr>
          <p:cNvSpPr/>
          <p:nvPr/>
        </p:nvSpPr>
        <p:spPr>
          <a:xfrm>
            <a:off x="619048" y="2949473"/>
            <a:ext cx="5612400" cy="5957331"/>
          </a:xfrm>
          <a:prstGeom prst="rect">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テキスト ボックス 11">
            <a:extLst>
              <a:ext uri="{FF2B5EF4-FFF2-40B4-BE49-F238E27FC236}">
                <a16:creationId xmlns:a16="http://schemas.microsoft.com/office/drawing/2014/main" id="{02270446-023A-4E80-B880-384595D6123A}"/>
              </a:ext>
            </a:extLst>
          </p:cNvPr>
          <p:cNvSpPr txBox="1"/>
          <p:nvPr/>
        </p:nvSpPr>
        <p:spPr>
          <a:xfrm>
            <a:off x="619048" y="2268000"/>
            <a:ext cx="5612400" cy="73866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00" cap="none" spc="0" normalizeH="0" baseline="0" noProof="0">
                <a:ln>
                  <a:noFill/>
                </a:ln>
                <a:solidFill>
                  <a:prstClr val="black"/>
                </a:solidFill>
                <a:effectLst/>
                <a:uLnTx/>
                <a:uFillTx/>
                <a:latin typeface="メイリオ"/>
                <a:ea typeface="メイリオ"/>
                <a:cs typeface="+mn-cs"/>
              </a:rPr>
              <a:t>理解度</a:t>
            </a:r>
            <a:r>
              <a:rPr kumimoji="0" lang="ja-JP" altLang="ja-JP" sz="1050" b="1" i="0" u="none" strike="noStrike" kern="100" cap="none" spc="0" normalizeH="0" baseline="0" noProof="0">
                <a:ln>
                  <a:noFill/>
                </a:ln>
                <a:solidFill>
                  <a:prstClr val="black"/>
                </a:solidFill>
                <a:effectLst/>
                <a:uLnTx/>
                <a:uFillTx/>
                <a:latin typeface="メイリオ"/>
                <a:ea typeface="メイリオ"/>
                <a:cs typeface="+mn-cs"/>
              </a:rPr>
              <a:t>確認テスト</a:t>
            </a: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の作成方法（例）</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教育の実施後、必要な力量を身につけることができたか評価するため、教育内容に関するテストを行うことが有効です。テストは、理解度が点数という数値で可視化されるため、評価がしやすく、多くの企業が実施しています。テストの作成例は以下の通りで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9" name="表 18">
            <a:extLst>
              <a:ext uri="{FF2B5EF4-FFF2-40B4-BE49-F238E27FC236}">
                <a16:creationId xmlns:a16="http://schemas.microsoft.com/office/drawing/2014/main" id="{A97DE11A-55F1-0A5E-CBA1-F49D693FFF14}"/>
              </a:ext>
            </a:extLst>
          </p:cNvPr>
          <p:cNvGraphicFramePr>
            <a:graphicFrameLocks noGrp="1"/>
          </p:cNvGraphicFramePr>
          <p:nvPr/>
        </p:nvGraphicFramePr>
        <p:xfrm>
          <a:off x="729000" y="3174527"/>
          <a:ext cx="5400001" cy="3060000"/>
        </p:xfrm>
        <a:graphic>
          <a:graphicData uri="http://schemas.openxmlformats.org/drawingml/2006/table">
            <a:tbl>
              <a:tblPr firstRow="1" firstCol="1" bandRow="1">
                <a:tableStyleId>{5C22544A-7EE6-4342-B048-85BDC9FD1C3A}</a:tableStyleId>
              </a:tblPr>
              <a:tblGrid>
                <a:gridCol w="1693354">
                  <a:extLst>
                    <a:ext uri="{9D8B030D-6E8A-4147-A177-3AD203B41FA5}">
                      <a16:colId xmlns:a16="http://schemas.microsoft.com/office/drawing/2014/main" val="81834882"/>
                    </a:ext>
                  </a:extLst>
                </a:gridCol>
                <a:gridCol w="1423699">
                  <a:extLst>
                    <a:ext uri="{9D8B030D-6E8A-4147-A177-3AD203B41FA5}">
                      <a16:colId xmlns:a16="http://schemas.microsoft.com/office/drawing/2014/main" val="1562595605"/>
                    </a:ext>
                  </a:extLst>
                </a:gridCol>
                <a:gridCol w="1913397">
                  <a:extLst>
                    <a:ext uri="{9D8B030D-6E8A-4147-A177-3AD203B41FA5}">
                      <a16:colId xmlns:a16="http://schemas.microsoft.com/office/drawing/2014/main" val="198574375"/>
                    </a:ext>
                  </a:extLst>
                </a:gridCol>
                <a:gridCol w="369551">
                  <a:extLst>
                    <a:ext uri="{9D8B030D-6E8A-4147-A177-3AD203B41FA5}">
                      <a16:colId xmlns:a16="http://schemas.microsoft.com/office/drawing/2014/main" val="3475861472"/>
                    </a:ext>
                  </a:extLst>
                </a:gridCol>
              </a:tblGrid>
              <a:tr h="180000">
                <a:tc gridSpan="3">
                  <a:txBody>
                    <a:bodyPr/>
                    <a:lstStyle/>
                    <a:p>
                      <a:pPr algn="l"/>
                      <a:r>
                        <a:rPr lang="ja-JP" altLang="en-US" sz="800" b="1" kern="100">
                          <a:solidFill>
                            <a:schemeClr val="bg1"/>
                          </a:solidFill>
                          <a:effectLst/>
                          <a:latin typeface="+mn-ea"/>
                          <a:ea typeface="+mn-ea"/>
                          <a:cs typeface="Times New Roman" panose="02020603050405020304" pitchFamily="18" charset="0"/>
                        </a:rPr>
                        <a:t>設問</a:t>
                      </a:r>
                      <a:endParaRPr lang="ja-JP" sz="80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tc hMerge="1">
                  <a:txBody>
                    <a:bodyPr/>
                    <a:lstStyle/>
                    <a:p>
                      <a:endParaRPr kumimoji="1" lang="ja-JP" altLang="en-US"/>
                    </a:p>
                  </a:txBody>
                  <a:tcPr/>
                </a:tc>
                <a:tc>
                  <a:txBody>
                    <a:bodyPr/>
                    <a:lstStyle/>
                    <a:p>
                      <a:pPr algn="l">
                        <a:lnSpc>
                          <a:spcPct val="150000"/>
                        </a:lnSpc>
                      </a:pPr>
                      <a:r>
                        <a:rPr lang="ja-JP" altLang="en-US" sz="800" b="1" kern="100">
                          <a:solidFill>
                            <a:schemeClr val="bg1"/>
                          </a:solidFill>
                          <a:effectLst/>
                          <a:latin typeface="+mn-ea"/>
                          <a:ea typeface="+mn-ea"/>
                          <a:cs typeface="Times New Roman" panose="02020603050405020304" pitchFamily="18" charset="0"/>
                        </a:rPr>
                        <a:t>答え</a:t>
                      </a:r>
                      <a:endParaRPr lang="ja-JP" sz="80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764938633"/>
                  </a:ext>
                </a:extLst>
              </a:tr>
              <a:tr h="324000">
                <a:tc gridSpan="3">
                  <a:txBody>
                    <a:bodyPr/>
                    <a:lstStyle/>
                    <a:p>
                      <a:pPr algn="l"/>
                      <a:r>
                        <a:rPr lang="ja-JP" sz="800" b="0" kern="100">
                          <a:solidFill>
                            <a:schemeClr val="tx1"/>
                          </a:solidFill>
                          <a:effectLst/>
                          <a:latin typeface="+mn-ea"/>
                          <a:ea typeface="+mn-ea"/>
                        </a:rPr>
                        <a:t>①【　　】とは、</a:t>
                      </a:r>
                      <a:r>
                        <a:rPr lang="en-US" sz="800" b="0" kern="100">
                          <a:solidFill>
                            <a:schemeClr val="tx1"/>
                          </a:solidFill>
                          <a:effectLst/>
                          <a:latin typeface="+mn-ea"/>
                          <a:ea typeface="+mn-ea"/>
                        </a:rPr>
                        <a:t>ISMS</a:t>
                      </a:r>
                      <a:r>
                        <a:rPr lang="ja-JP" sz="800" b="0" kern="100">
                          <a:solidFill>
                            <a:schemeClr val="tx1"/>
                          </a:solidFill>
                          <a:effectLst/>
                          <a:latin typeface="+mn-ea"/>
                          <a:ea typeface="+mn-ea"/>
                        </a:rPr>
                        <a:t>を構築・運用するための国際規格である。</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rowSpan="2">
                  <a:txBody>
                    <a:bodyPr/>
                    <a:lstStyle/>
                    <a:p>
                      <a:pPr algn="l">
                        <a:lnSpc>
                          <a:spcPct val="150000"/>
                        </a:lnSpc>
                      </a:pPr>
                      <a:r>
                        <a:rPr lang="en-US" sz="800" b="0" kern="100">
                          <a:solidFill>
                            <a:schemeClr val="tx1"/>
                          </a:solidFill>
                          <a:effectLst/>
                          <a:latin typeface="+mn-ea"/>
                          <a:ea typeface="+mn-ea"/>
                        </a:rPr>
                        <a:t>C</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89630009"/>
                  </a:ext>
                </a:extLst>
              </a:tr>
              <a:tr h="180000">
                <a:tc>
                  <a:txBody>
                    <a:bodyPr/>
                    <a:lstStyle/>
                    <a:p>
                      <a:pPr algn="l">
                        <a:lnSpc>
                          <a:spcPct val="150000"/>
                        </a:lnSpc>
                      </a:pPr>
                      <a:r>
                        <a:rPr lang="en-US" sz="800" b="0" kern="100">
                          <a:solidFill>
                            <a:schemeClr val="tx1"/>
                          </a:solidFill>
                          <a:effectLst/>
                          <a:latin typeface="+mn-ea"/>
                          <a:ea typeface="+mn-ea"/>
                        </a:rPr>
                        <a:t>A. ISO9001</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50000"/>
                        </a:lnSpc>
                      </a:pPr>
                      <a:r>
                        <a:rPr lang="en-US" sz="800" b="0" kern="100">
                          <a:solidFill>
                            <a:schemeClr val="tx1"/>
                          </a:solidFill>
                          <a:effectLst/>
                          <a:latin typeface="+mn-ea"/>
                          <a:ea typeface="+mn-ea"/>
                        </a:rPr>
                        <a:t>B.ISO14001</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50000"/>
                        </a:lnSpc>
                      </a:pPr>
                      <a:r>
                        <a:rPr lang="en-US" sz="800" b="0" kern="100">
                          <a:solidFill>
                            <a:schemeClr val="tx1"/>
                          </a:solidFill>
                          <a:effectLst/>
                          <a:latin typeface="+mn-ea"/>
                          <a:ea typeface="+mn-ea"/>
                        </a:rPr>
                        <a:t>C.ISO27001</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3021795435"/>
                  </a:ext>
                </a:extLst>
              </a:tr>
              <a:tr h="324000">
                <a:tc gridSpan="3">
                  <a:txBody>
                    <a:bodyPr/>
                    <a:lstStyle/>
                    <a:p>
                      <a:pPr algn="l"/>
                      <a:r>
                        <a:rPr lang="ja-JP" sz="800" b="0" kern="100">
                          <a:solidFill>
                            <a:schemeClr val="tx1"/>
                          </a:solidFill>
                          <a:effectLst/>
                          <a:latin typeface="+mn-ea"/>
                          <a:ea typeface="+mn-ea"/>
                        </a:rPr>
                        <a:t>② 情報セキュリティという言葉は、一般的に、情報の【　　】、完全性、可用性を維持改善することと定義されている。 </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rowSpan="2">
                  <a:txBody>
                    <a:bodyPr/>
                    <a:lstStyle/>
                    <a:p>
                      <a:pPr algn="l">
                        <a:lnSpc>
                          <a:spcPct val="150000"/>
                        </a:lnSpc>
                      </a:pPr>
                      <a:r>
                        <a:rPr lang="en-US" sz="800" b="0" kern="100">
                          <a:solidFill>
                            <a:schemeClr val="tx1"/>
                          </a:solidFill>
                          <a:effectLst/>
                          <a:latin typeface="+mn-ea"/>
                          <a:ea typeface="+mn-ea"/>
                        </a:rPr>
                        <a:t>C</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41830527"/>
                  </a:ext>
                </a:extLst>
              </a:tr>
              <a:tr h="180000">
                <a:tc>
                  <a:txBody>
                    <a:bodyPr/>
                    <a:lstStyle/>
                    <a:p>
                      <a:pPr algn="l">
                        <a:lnSpc>
                          <a:spcPct val="150000"/>
                        </a:lnSpc>
                      </a:pPr>
                      <a:r>
                        <a:rPr lang="en-US" sz="800" b="0" kern="100">
                          <a:solidFill>
                            <a:schemeClr val="tx1"/>
                          </a:solidFill>
                          <a:effectLst/>
                          <a:latin typeface="+mn-ea"/>
                          <a:ea typeface="+mn-ea"/>
                        </a:rPr>
                        <a:t>A. </a:t>
                      </a:r>
                      <a:r>
                        <a:rPr lang="ja-JP" sz="800" b="0" kern="100">
                          <a:solidFill>
                            <a:schemeClr val="tx1"/>
                          </a:solidFill>
                          <a:effectLst/>
                          <a:latin typeface="+mn-ea"/>
                          <a:ea typeface="+mn-ea"/>
                        </a:rPr>
                        <a:t>信頼性</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50000"/>
                        </a:lnSpc>
                      </a:pPr>
                      <a:r>
                        <a:rPr lang="en-US" sz="800" b="0" kern="100">
                          <a:solidFill>
                            <a:schemeClr val="tx1"/>
                          </a:solidFill>
                          <a:effectLst/>
                          <a:latin typeface="+mn-ea"/>
                          <a:ea typeface="+mn-ea"/>
                        </a:rPr>
                        <a:t>B.</a:t>
                      </a:r>
                      <a:r>
                        <a:rPr lang="ja-JP" sz="800" b="0" kern="100">
                          <a:solidFill>
                            <a:schemeClr val="tx1"/>
                          </a:solidFill>
                          <a:effectLst/>
                          <a:latin typeface="+mn-ea"/>
                          <a:ea typeface="+mn-ea"/>
                        </a:rPr>
                        <a:t>整合性</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50000"/>
                        </a:lnSpc>
                      </a:pPr>
                      <a:r>
                        <a:rPr lang="en-US" sz="800" b="0" kern="100">
                          <a:solidFill>
                            <a:schemeClr val="tx1"/>
                          </a:solidFill>
                          <a:effectLst/>
                          <a:latin typeface="+mn-ea"/>
                          <a:ea typeface="+mn-ea"/>
                        </a:rPr>
                        <a:t>C.</a:t>
                      </a:r>
                      <a:r>
                        <a:rPr lang="ja-JP" sz="800" b="0" kern="100">
                          <a:solidFill>
                            <a:schemeClr val="tx1"/>
                          </a:solidFill>
                          <a:effectLst/>
                          <a:latin typeface="+mn-ea"/>
                          <a:ea typeface="+mn-ea"/>
                        </a:rPr>
                        <a:t>機密性</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1275777261"/>
                  </a:ext>
                </a:extLst>
              </a:tr>
              <a:tr h="324000">
                <a:tc gridSpan="3">
                  <a:txBody>
                    <a:bodyPr/>
                    <a:lstStyle/>
                    <a:p>
                      <a:pPr algn="l"/>
                      <a:r>
                        <a:rPr lang="ja-JP" sz="800" b="0" kern="100">
                          <a:solidFill>
                            <a:schemeClr val="tx1"/>
                          </a:solidFill>
                          <a:effectLst/>
                          <a:latin typeface="+mn-ea"/>
                          <a:ea typeface="+mn-ea"/>
                        </a:rPr>
                        <a:t>③</a:t>
                      </a:r>
                      <a:r>
                        <a:rPr lang="ja-JP" altLang="en-US" sz="800" b="0" kern="100">
                          <a:solidFill>
                            <a:schemeClr val="tx1"/>
                          </a:solidFill>
                          <a:effectLst/>
                          <a:latin typeface="+mn-ea"/>
                          <a:ea typeface="+mn-ea"/>
                        </a:rPr>
                        <a:t> </a:t>
                      </a:r>
                      <a:r>
                        <a:rPr lang="en-US" sz="800" b="0" kern="100">
                          <a:solidFill>
                            <a:schemeClr val="tx1"/>
                          </a:solidFill>
                          <a:effectLst/>
                          <a:latin typeface="+mn-ea"/>
                          <a:ea typeface="+mn-ea"/>
                        </a:rPr>
                        <a:t>2023</a:t>
                      </a:r>
                      <a:r>
                        <a:rPr lang="ja-JP" sz="800" b="0" kern="100">
                          <a:solidFill>
                            <a:schemeClr val="tx1"/>
                          </a:solidFill>
                          <a:effectLst/>
                          <a:latin typeface="+mn-ea"/>
                          <a:ea typeface="+mn-ea"/>
                        </a:rPr>
                        <a:t>年度の当社の情報セキュリティ目標は、【　　】である。</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rowSpan="2">
                  <a:txBody>
                    <a:bodyPr/>
                    <a:lstStyle/>
                    <a:p>
                      <a:pPr algn="l">
                        <a:lnSpc>
                          <a:spcPct val="150000"/>
                        </a:lnSpc>
                      </a:pPr>
                      <a:r>
                        <a:rPr lang="en-US" sz="800" b="0" kern="100">
                          <a:solidFill>
                            <a:schemeClr val="tx1"/>
                          </a:solidFill>
                          <a:effectLst/>
                          <a:latin typeface="+mn-ea"/>
                          <a:ea typeface="+mn-ea"/>
                        </a:rPr>
                        <a:t>A</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07020447"/>
                  </a:ext>
                </a:extLst>
              </a:tr>
              <a:tr h="288000">
                <a:tc>
                  <a:txBody>
                    <a:bodyPr/>
                    <a:lstStyle/>
                    <a:p>
                      <a:pPr algn="l"/>
                      <a:r>
                        <a:rPr lang="en-US" sz="800" b="0" kern="100">
                          <a:solidFill>
                            <a:schemeClr val="tx1"/>
                          </a:solidFill>
                          <a:effectLst/>
                          <a:latin typeface="+mn-ea"/>
                          <a:ea typeface="+mn-ea"/>
                        </a:rPr>
                        <a:t>A.ISMS</a:t>
                      </a:r>
                      <a:r>
                        <a:rPr lang="zh-TW" sz="800" b="0" kern="100">
                          <a:solidFill>
                            <a:schemeClr val="tx1"/>
                          </a:solidFill>
                          <a:effectLst/>
                          <a:latin typeface="+mn-ea"/>
                          <a:ea typeface="+mn-ea"/>
                        </a:rPr>
                        <a:t>教育受講／合格　</a:t>
                      </a:r>
                      <a:r>
                        <a:rPr lang="en-US" sz="800" b="0" kern="100">
                          <a:solidFill>
                            <a:schemeClr val="tx1"/>
                          </a:solidFill>
                          <a:effectLst/>
                          <a:latin typeface="+mn-ea"/>
                          <a:ea typeface="+mn-ea"/>
                        </a:rPr>
                        <a:t>100</a:t>
                      </a:r>
                      <a:r>
                        <a:rPr lang="zh-TW" sz="800" b="0" kern="100">
                          <a:solidFill>
                            <a:schemeClr val="tx1"/>
                          </a:solidFill>
                          <a:effectLst/>
                          <a:latin typeface="+mn-ea"/>
                          <a:ea typeface="+mn-ea"/>
                        </a:rPr>
                        <a:t>％</a:t>
                      </a:r>
                      <a:r>
                        <a:rPr lang="en-US" sz="800" b="0" kern="100">
                          <a:solidFill>
                            <a:schemeClr val="tx1"/>
                          </a:solidFill>
                          <a:effectLst/>
                          <a:latin typeface="+mn-ea"/>
                          <a:ea typeface="+mn-ea"/>
                        </a:rPr>
                        <a:t>(</a:t>
                      </a:r>
                      <a:r>
                        <a:rPr lang="zh-TW" sz="800" b="0" kern="100">
                          <a:solidFill>
                            <a:schemeClr val="tx1"/>
                          </a:solidFill>
                          <a:effectLst/>
                          <a:latin typeface="+mn-ea"/>
                          <a:ea typeface="+mn-ea"/>
                        </a:rPr>
                        <a:t>全従業者</a:t>
                      </a:r>
                      <a:r>
                        <a:rPr lang="en-US" sz="800" b="0" kern="100">
                          <a:solidFill>
                            <a:schemeClr val="tx1"/>
                          </a:solidFill>
                          <a:effectLst/>
                          <a:latin typeface="+mn-ea"/>
                          <a:ea typeface="+mn-ea"/>
                        </a:rPr>
                        <a:t>)</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lang="en-US" sz="800" b="0" kern="100">
                          <a:solidFill>
                            <a:schemeClr val="tx1"/>
                          </a:solidFill>
                          <a:effectLst/>
                          <a:latin typeface="+mn-ea"/>
                          <a:ea typeface="+mn-ea"/>
                        </a:rPr>
                        <a:t>B.</a:t>
                      </a:r>
                      <a:r>
                        <a:rPr lang="ja-JP" sz="800" b="0" kern="100">
                          <a:solidFill>
                            <a:schemeClr val="tx1"/>
                          </a:solidFill>
                          <a:effectLst/>
                          <a:latin typeface="+mn-ea"/>
                          <a:ea typeface="+mn-ea"/>
                        </a:rPr>
                        <a:t>予防処置の発行件数を四半期に</a:t>
                      </a:r>
                      <a:r>
                        <a:rPr lang="en-US" altLang="ja-JP" sz="800" b="0" kern="100">
                          <a:solidFill>
                            <a:schemeClr val="tx1"/>
                          </a:solidFill>
                          <a:effectLst/>
                          <a:latin typeface="+mn-ea"/>
                          <a:ea typeface="+mn-ea"/>
                        </a:rPr>
                        <a:t>1</a:t>
                      </a:r>
                      <a:r>
                        <a:rPr lang="ja-JP" sz="800" b="0" kern="100">
                          <a:solidFill>
                            <a:schemeClr val="tx1"/>
                          </a:solidFill>
                          <a:effectLst/>
                          <a:latin typeface="+mn-ea"/>
                          <a:ea typeface="+mn-ea"/>
                        </a:rPr>
                        <a:t>件以上</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lang="en-US" sz="800" b="0" kern="100">
                          <a:solidFill>
                            <a:schemeClr val="tx1"/>
                          </a:solidFill>
                          <a:effectLst/>
                          <a:latin typeface="+mn-ea"/>
                          <a:ea typeface="+mn-ea"/>
                        </a:rPr>
                        <a:t>C.</a:t>
                      </a:r>
                      <a:r>
                        <a:rPr lang="ja-JP" sz="800" b="0" kern="100">
                          <a:solidFill>
                            <a:schemeClr val="tx1"/>
                          </a:solidFill>
                          <a:effectLst/>
                          <a:latin typeface="+mn-ea"/>
                          <a:ea typeface="+mn-ea"/>
                        </a:rPr>
                        <a:t>セキュリティインシデント発生件数／</a:t>
                      </a:r>
                      <a:r>
                        <a:rPr lang="en-US" sz="800" b="0" kern="100">
                          <a:solidFill>
                            <a:schemeClr val="tx1"/>
                          </a:solidFill>
                          <a:effectLst/>
                          <a:latin typeface="+mn-ea"/>
                          <a:ea typeface="+mn-ea"/>
                        </a:rPr>
                        <a:t>2</a:t>
                      </a:r>
                      <a:r>
                        <a:rPr lang="ja-JP" sz="800" b="0" kern="100">
                          <a:solidFill>
                            <a:schemeClr val="tx1"/>
                          </a:solidFill>
                          <a:effectLst/>
                          <a:latin typeface="+mn-ea"/>
                          <a:ea typeface="+mn-ea"/>
                        </a:rPr>
                        <a:t>件以内</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3682731816"/>
                  </a:ext>
                </a:extLst>
              </a:tr>
              <a:tr h="324000">
                <a:tc gridSpan="3">
                  <a:txBody>
                    <a:bodyPr/>
                    <a:lstStyle/>
                    <a:p>
                      <a:pPr algn="l"/>
                      <a:r>
                        <a:rPr lang="ja-JP" sz="800" b="0" kern="100">
                          <a:solidFill>
                            <a:schemeClr val="tx1"/>
                          </a:solidFill>
                          <a:effectLst/>
                          <a:latin typeface="+mn-ea"/>
                          <a:ea typeface="+mn-ea"/>
                        </a:rPr>
                        <a:t>④</a:t>
                      </a:r>
                      <a:r>
                        <a:rPr lang="en-US" altLang="ja-JP" sz="800" b="0" kern="100">
                          <a:solidFill>
                            <a:schemeClr val="tx1"/>
                          </a:solidFill>
                          <a:effectLst/>
                          <a:latin typeface="+mn-ea"/>
                          <a:ea typeface="+mn-ea"/>
                        </a:rPr>
                        <a:t> </a:t>
                      </a:r>
                      <a:r>
                        <a:rPr lang="ja-JP" sz="800" b="0" kern="100">
                          <a:solidFill>
                            <a:schemeClr val="tx1"/>
                          </a:solidFill>
                          <a:effectLst/>
                          <a:latin typeface="+mn-ea"/>
                          <a:ea typeface="+mn-ea"/>
                        </a:rPr>
                        <a:t>【　　】とは、企業や個人の情報を盗みとるため、特定の相手（企業組織や社員）をメール</a:t>
                      </a:r>
                      <a:r>
                        <a:rPr lang="ja-JP" altLang="en-US" sz="800" b="0" kern="100">
                          <a:solidFill>
                            <a:schemeClr val="tx1"/>
                          </a:solidFill>
                          <a:effectLst/>
                          <a:latin typeface="+mn-ea"/>
                          <a:ea typeface="+mn-ea"/>
                        </a:rPr>
                        <a:t>など</a:t>
                      </a:r>
                      <a:r>
                        <a:rPr lang="ja-JP" sz="800" b="0" kern="100">
                          <a:solidFill>
                            <a:schemeClr val="tx1"/>
                          </a:solidFill>
                          <a:effectLst/>
                          <a:latin typeface="+mn-ea"/>
                          <a:ea typeface="+mn-ea"/>
                        </a:rPr>
                        <a:t>の手段で狙う攻撃のことです。</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rowSpan="2">
                  <a:txBody>
                    <a:bodyPr/>
                    <a:lstStyle/>
                    <a:p>
                      <a:pPr algn="l">
                        <a:lnSpc>
                          <a:spcPct val="150000"/>
                        </a:lnSpc>
                      </a:pPr>
                      <a:r>
                        <a:rPr lang="en-US" sz="800" b="0" kern="100">
                          <a:solidFill>
                            <a:schemeClr val="tx1"/>
                          </a:solidFill>
                          <a:effectLst/>
                          <a:latin typeface="+mn-ea"/>
                          <a:ea typeface="+mn-ea"/>
                        </a:rPr>
                        <a:t>A</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37450786"/>
                  </a:ext>
                </a:extLst>
              </a:tr>
              <a:tr h="180000">
                <a:tc>
                  <a:txBody>
                    <a:bodyPr/>
                    <a:lstStyle/>
                    <a:p>
                      <a:pPr algn="l"/>
                      <a:r>
                        <a:rPr lang="en-US" sz="800" b="0" kern="100">
                          <a:solidFill>
                            <a:schemeClr val="tx1"/>
                          </a:solidFill>
                          <a:effectLst/>
                          <a:latin typeface="+mn-ea"/>
                          <a:ea typeface="+mn-ea"/>
                        </a:rPr>
                        <a:t>A. </a:t>
                      </a:r>
                      <a:r>
                        <a:rPr lang="ja-JP" sz="800" b="0" kern="100">
                          <a:solidFill>
                            <a:schemeClr val="tx1"/>
                          </a:solidFill>
                          <a:effectLst/>
                          <a:latin typeface="+mn-ea"/>
                          <a:ea typeface="+mn-ea"/>
                        </a:rPr>
                        <a:t>標的型攻撃</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lang="en-US" sz="800" b="0" kern="100">
                          <a:solidFill>
                            <a:schemeClr val="tx1"/>
                          </a:solidFill>
                          <a:effectLst/>
                          <a:latin typeface="+mn-ea"/>
                          <a:ea typeface="+mn-ea"/>
                        </a:rPr>
                        <a:t>B. </a:t>
                      </a:r>
                      <a:r>
                        <a:rPr lang="ja-JP" sz="800" b="0" kern="100">
                          <a:solidFill>
                            <a:schemeClr val="tx1"/>
                          </a:solidFill>
                          <a:effectLst/>
                          <a:latin typeface="+mn-ea"/>
                          <a:ea typeface="+mn-ea"/>
                        </a:rPr>
                        <a:t>ウ</a:t>
                      </a:r>
                      <a:r>
                        <a:rPr lang="ja-JP" altLang="en-US" sz="800" b="0" kern="100">
                          <a:solidFill>
                            <a:schemeClr val="tx1"/>
                          </a:solidFill>
                          <a:effectLst/>
                          <a:latin typeface="+mn-ea"/>
                          <a:ea typeface="+mn-ea"/>
                        </a:rPr>
                        <a:t>イ</a:t>
                      </a:r>
                      <a:r>
                        <a:rPr lang="ja-JP" sz="800" b="0" kern="100">
                          <a:solidFill>
                            <a:schemeClr val="tx1"/>
                          </a:solidFill>
                          <a:effectLst/>
                          <a:latin typeface="+mn-ea"/>
                          <a:ea typeface="+mn-ea"/>
                        </a:rPr>
                        <a:t>ルス型攻撃</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lang="en-US" sz="800" b="0" kern="100">
                          <a:solidFill>
                            <a:schemeClr val="tx1"/>
                          </a:solidFill>
                          <a:effectLst/>
                          <a:latin typeface="+mn-ea"/>
                          <a:ea typeface="+mn-ea"/>
                        </a:rPr>
                        <a:t>C. </a:t>
                      </a:r>
                      <a:r>
                        <a:rPr lang="ja-JP" sz="800" b="0" kern="100">
                          <a:solidFill>
                            <a:schemeClr val="tx1"/>
                          </a:solidFill>
                          <a:effectLst/>
                          <a:latin typeface="+mn-ea"/>
                          <a:ea typeface="+mn-ea"/>
                        </a:rPr>
                        <a:t>サイバー攻撃</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3472554491"/>
                  </a:ext>
                </a:extLst>
              </a:tr>
              <a:tr h="324000">
                <a:tc gridSpan="3">
                  <a:txBody>
                    <a:bodyPr/>
                    <a:lstStyle/>
                    <a:p>
                      <a:pPr algn="l"/>
                      <a:r>
                        <a:rPr lang="ja-JP" sz="800" b="0" kern="100">
                          <a:solidFill>
                            <a:schemeClr val="tx1"/>
                          </a:solidFill>
                          <a:effectLst/>
                          <a:latin typeface="+mn-ea"/>
                          <a:ea typeface="+mn-ea"/>
                        </a:rPr>
                        <a:t>⑤</a:t>
                      </a:r>
                      <a:r>
                        <a:rPr lang="en-US" altLang="ja-JP" sz="800" b="0" kern="100">
                          <a:solidFill>
                            <a:schemeClr val="tx1"/>
                          </a:solidFill>
                          <a:effectLst/>
                          <a:latin typeface="+mn-ea"/>
                          <a:ea typeface="+mn-ea"/>
                        </a:rPr>
                        <a:t> </a:t>
                      </a:r>
                      <a:r>
                        <a:rPr lang="ja-JP" sz="800" b="0" kern="100">
                          <a:solidFill>
                            <a:schemeClr val="tx1"/>
                          </a:solidFill>
                          <a:effectLst/>
                          <a:latin typeface="+mn-ea"/>
                          <a:ea typeface="+mn-ea"/>
                        </a:rPr>
                        <a:t>④【　　】メールの特徴はどれか。</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rowSpan="2">
                  <a:txBody>
                    <a:bodyPr/>
                    <a:lstStyle/>
                    <a:p>
                      <a:pPr algn="l">
                        <a:lnSpc>
                          <a:spcPct val="150000"/>
                        </a:lnSpc>
                      </a:pPr>
                      <a:r>
                        <a:rPr lang="en-US" sz="800" b="0" kern="100">
                          <a:solidFill>
                            <a:schemeClr val="tx1"/>
                          </a:solidFill>
                          <a:effectLst/>
                          <a:latin typeface="+mn-ea"/>
                          <a:ea typeface="+mn-ea"/>
                        </a:rPr>
                        <a:t>B</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15906122"/>
                  </a:ext>
                </a:extLst>
              </a:tr>
              <a:tr h="432000">
                <a:tc>
                  <a:txBody>
                    <a:bodyPr/>
                    <a:lstStyle/>
                    <a:p>
                      <a:pPr algn="l"/>
                      <a:r>
                        <a:rPr lang="en-US" sz="800" b="0" kern="100">
                          <a:solidFill>
                            <a:schemeClr val="tx1"/>
                          </a:solidFill>
                          <a:effectLst/>
                          <a:latin typeface="+mn-ea"/>
                          <a:ea typeface="+mn-ea"/>
                        </a:rPr>
                        <a:t>A. </a:t>
                      </a:r>
                      <a:r>
                        <a:rPr lang="ja-JP" sz="800" b="0" kern="100">
                          <a:solidFill>
                            <a:schemeClr val="tx1"/>
                          </a:solidFill>
                          <a:effectLst/>
                          <a:latin typeface="+mn-ea"/>
                          <a:ea typeface="+mn-ea"/>
                        </a:rPr>
                        <a:t>支払う必要がない料金を振り込ませるために</a:t>
                      </a:r>
                      <a:r>
                        <a:rPr lang="ja-JP" altLang="en-US" sz="800" b="0" kern="100">
                          <a:solidFill>
                            <a:schemeClr val="tx1"/>
                          </a:solidFill>
                          <a:effectLst/>
                          <a:latin typeface="+mn-ea"/>
                          <a:ea typeface="+mn-ea"/>
                        </a:rPr>
                        <a:t>、</a:t>
                      </a:r>
                      <a:r>
                        <a:rPr lang="ja-JP" sz="800" b="0" kern="100">
                          <a:solidFill>
                            <a:schemeClr val="tx1"/>
                          </a:solidFill>
                          <a:effectLst/>
                          <a:latin typeface="+mn-ea"/>
                          <a:ea typeface="+mn-ea"/>
                        </a:rPr>
                        <a:t>債権回収会社などを装い無差別に送信される。</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lang="en-US" sz="800" b="0" kern="100">
                          <a:solidFill>
                            <a:schemeClr val="tx1"/>
                          </a:solidFill>
                          <a:effectLst/>
                          <a:latin typeface="+mn-ea"/>
                          <a:ea typeface="+mn-ea"/>
                        </a:rPr>
                        <a:t>B. </a:t>
                      </a:r>
                      <a:r>
                        <a:rPr lang="ja-JP" sz="800" b="0" kern="100">
                          <a:solidFill>
                            <a:schemeClr val="tx1"/>
                          </a:solidFill>
                          <a:effectLst/>
                          <a:latin typeface="+mn-ea"/>
                          <a:ea typeface="+mn-ea"/>
                        </a:rPr>
                        <a:t>件名や本文に</a:t>
                      </a:r>
                      <a:r>
                        <a:rPr lang="ja-JP" altLang="en-US" sz="800" b="0" kern="100">
                          <a:solidFill>
                            <a:schemeClr val="tx1"/>
                          </a:solidFill>
                          <a:effectLst/>
                          <a:latin typeface="+mn-ea"/>
                          <a:ea typeface="+mn-ea"/>
                        </a:rPr>
                        <a:t>、</a:t>
                      </a:r>
                      <a:r>
                        <a:rPr lang="ja-JP" sz="800" b="0" kern="100">
                          <a:solidFill>
                            <a:schemeClr val="tx1"/>
                          </a:solidFill>
                          <a:effectLst/>
                          <a:latin typeface="+mn-ea"/>
                          <a:ea typeface="+mn-ea"/>
                        </a:rPr>
                        <a:t>組織の担当者の業務に関係する内容が記述されている。</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lang="en-US" sz="800" b="0" kern="100">
                          <a:solidFill>
                            <a:schemeClr val="tx1"/>
                          </a:solidFill>
                          <a:effectLst/>
                          <a:latin typeface="+mn-ea"/>
                          <a:ea typeface="+mn-ea"/>
                        </a:rPr>
                        <a:t>C. </a:t>
                      </a:r>
                      <a:r>
                        <a:rPr lang="ja-JP" sz="800" b="0" kern="100">
                          <a:solidFill>
                            <a:schemeClr val="tx1"/>
                          </a:solidFill>
                          <a:effectLst/>
                          <a:latin typeface="+mn-ea"/>
                          <a:ea typeface="+mn-ea"/>
                        </a:rPr>
                        <a:t>偽のホームページにアクセスさせるために</a:t>
                      </a:r>
                      <a:r>
                        <a:rPr lang="ja-JP" altLang="en-US" sz="800" b="0" kern="100">
                          <a:solidFill>
                            <a:schemeClr val="tx1"/>
                          </a:solidFill>
                          <a:effectLst/>
                          <a:latin typeface="+mn-ea"/>
                          <a:ea typeface="+mn-ea"/>
                        </a:rPr>
                        <a:t>、</a:t>
                      </a:r>
                      <a:r>
                        <a:rPr lang="ja-JP" sz="800" b="0" kern="100">
                          <a:solidFill>
                            <a:schemeClr val="tx1"/>
                          </a:solidFill>
                          <a:effectLst/>
                          <a:latin typeface="+mn-ea"/>
                          <a:ea typeface="+mn-ea"/>
                        </a:rPr>
                        <a:t>金融機関などを装い無差別に送信される。</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3081968609"/>
                  </a:ext>
                </a:extLst>
              </a:tr>
            </a:tbl>
          </a:graphicData>
        </a:graphic>
      </p:graphicFrame>
      <p:graphicFrame>
        <p:nvGraphicFramePr>
          <p:cNvPr id="21" name="表 20">
            <a:extLst>
              <a:ext uri="{FF2B5EF4-FFF2-40B4-BE49-F238E27FC236}">
                <a16:creationId xmlns:a16="http://schemas.microsoft.com/office/drawing/2014/main" id="{E6A1C92C-9BB7-BE8E-320F-B13D29BA6D36}"/>
              </a:ext>
            </a:extLst>
          </p:cNvPr>
          <p:cNvGraphicFramePr>
            <a:graphicFrameLocks noGrp="1"/>
          </p:cNvGraphicFramePr>
          <p:nvPr>
            <p:extLst>
              <p:ext uri="{D42A27DB-BD31-4B8C-83A1-F6EECF244321}">
                <p14:modId xmlns:p14="http://schemas.microsoft.com/office/powerpoint/2010/main" val="3293581293"/>
              </p:ext>
            </p:extLst>
          </p:nvPr>
        </p:nvGraphicFramePr>
        <p:xfrm>
          <a:off x="729000" y="6440784"/>
          <a:ext cx="5400000" cy="1671595"/>
        </p:xfrm>
        <a:graphic>
          <a:graphicData uri="http://schemas.openxmlformats.org/drawingml/2006/table">
            <a:tbl>
              <a:tblPr firstRow="1" firstCol="1" bandRow="1">
                <a:tableStyleId>{5C22544A-7EE6-4342-B048-85BDC9FD1C3A}</a:tableStyleId>
              </a:tblPr>
              <a:tblGrid>
                <a:gridCol w="5029025">
                  <a:extLst>
                    <a:ext uri="{9D8B030D-6E8A-4147-A177-3AD203B41FA5}">
                      <a16:colId xmlns:a16="http://schemas.microsoft.com/office/drawing/2014/main" val="4037477959"/>
                    </a:ext>
                  </a:extLst>
                </a:gridCol>
                <a:gridCol w="370975">
                  <a:extLst>
                    <a:ext uri="{9D8B030D-6E8A-4147-A177-3AD203B41FA5}">
                      <a16:colId xmlns:a16="http://schemas.microsoft.com/office/drawing/2014/main" val="907114937"/>
                    </a:ext>
                  </a:extLst>
                </a:gridCol>
              </a:tblGrid>
              <a:tr h="180000">
                <a:tc>
                  <a:txBody>
                    <a:bodyPr/>
                    <a:lstStyle/>
                    <a:p>
                      <a:pPr algn="l"/>
                      <a:r>
                        <a:rPr lang="ja-JP" altLang="en-US" sz="800" b="1" kern="100">
                          <a:solidFill>
                            <a:schemeClr val="bg1"/>
                          </a:solidFill>
                          <a:effectLst/>
                          <a:latin typeface="+mn-ea"/>
                          <a:ea typeface="+mn-ea"/>
                          <a:cs typeface="Times New Roman" panose="02020603050405020304" pitchFamily="18" charset="0"/>
                        </a:rPr>
                        <a:t>設問</a:t>
                      </a:r>
                      <a:endParaRPr lang="ja-JP" sz="80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lnSpc>
                          <a:spcPct val="150000"/>
                        </a:lnSpc>
                      </a:pPr>
                      <a:r>
                        <a:rPr lang="ja-JP" altLang="en-US" sz="800" b="1" kern="100">
                          <a:solidFill>
                            <a:schemeClr val="bg1"/>
                          </a:solidFill>
                          <a:effectLst/>
                          <a:latin typeface="+mn-ea"/>
                          <a:ea typeface="+mn-ea"/>
                          <a:cs typeface="Times New Roman" panose="02020603050405020304" pitchFamily="18" charset="0"/>
                        </a:rPr>
                        <a:t>答え</a:t>
                      </a:r>
                      <a:endParaRPr lang="ja-JP" sz="80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211578001"/>
                  </a:ext>
                </a:extLst>
              </a:tr>
              <a:tr h="298319">
                <a:tc>
                  <a:txBody>
                    <a:bodyPr/>
                    <a:lstStyle/>
                    <a:p>
                      <a:pPr algn="l"/>
                      <a:r>
                        <a:rPr lang="ja-JP" altLang="en-US" sz="800" b="0" kern="100">
                          <a:solidFill>
                            <a:schemeClr val="tx1"/>
                          </a:solidFill>
                          <a:effectLst/>
                          <a:latin typeface="+mn-ea"/>
                          <a:ea typeface="+mn-ea"/>
                        </a:rPr>
                        <a:t>⑥</a:t>
                      </a:r>
                      <a:r>
                        <a:rPr lang="ja-JP" sz="800" b="0" kern="100">
                          <a:solidFill>
                            <a:schemeClr val="tx1"/>
                          </a:solidFill>
                          <a:effectLst/>
                          <a:latin typeface="+mn-ea"/>
                          <a:ea typeface="+mn-ea"/>
                        </a:rPr>
                        <a:t> </a:t>
                      </a:r>
                      <a:r>
                        <a:rPr lang="en-US" sz="800" b="0" kern="100">
                          <a:solidFill>
                            <a:schemeClr val="tx1"/>
                          </a:solidFill>
                          <a:effectLst/>
                          <a:latin typeface="+mn-ea"/>
                          <a:ea typeface="+mn-ea"/>
                        </a:rPr>
                        <a:t>ISMS</a:t>
                      </a:r>
                      <a:r>
                        <a:rPr lang="ja-JP" sz="800" b="0" kern="100">
                          <a:solidFill>
                            <a:schemeClr val="tx1"/>
                          </a:solidFill>
                          <a:effectLst/>
                          <a:latin typeface="+mn-ea"/>
                          <a:ea typeface="+mn-ea"/>
                        </a:rPr>
                        <a:t>では、情報資産とは、書類、データだけでなく、ハードウェア、ソフトウェア、設備、ファームウェア（媒体など）、要員までも包括する。</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50000"/>
                        </a:lnSpc>
                      </a:pPr>
                      <a:r>
                        <a:rPr lang="ja-JP" sz="800" b="0" kern="100">
                          <a:solidFill>
                            <a:schemeClr val="tx1"/>
                          </a:solidFill>
                          <a:effectLst/>
                          <a:latin typeface="+mn-ea"/>
                          <a:ea typeface="+mn-ea"/>
                        </a:rPr>
                        <a:t>○</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45099778"/>
                  </a:ext>
                </a:extLst>
              </a:tr>
              <a:tr h="298319">
                <a:tc>
                  <a:txBody>
                    <a:bodyPr/>
                    <a:lstStyle/>
                    <a:p>
                      <a:pPr algn="l"/>
                      <a:r>
                        <a:rPr lang="ja-JP" altLang="en-US" sz="800" b="0" kern="100">
                          <a:solidFill>
                            <a:schemeClr val="tx1"/>
                          </a:solidFill>
                          <a:effectLst/>
                          <a:latin typeface="+mn-ea"/>
                          <a:ea typeface="+mn-ea"/>
                        </a:rPr>
                        <a:t>⑦</a:t>
                      </a:r>
                      <a:r>
                        <a:rPr lang="ja-JP" sz="800" b="0" kern="100">
                          <a:solidFill>
                            <a:schemeClr val="tx1"/>
                          </a:solidFill>
                          <a:effectLst/>
                          <a:latin typeface="+mn-ea"/>
                          <a:ea typeface="+mn-ea"/>
                        </a:rPr>
                        <a:t> 私物の外部記録媒体</a:t>
                      </a:r>
                      <a:r>
                        <a:rPr lang="en-US" sz="800" b="0" kern="100">
                          <a:solidFill>
                            <a:schemeClr val="tx1"/>
                          </a:solidFill>
                          <a:effectLst/>
                          <a:latin typeface="+mn-ea"/>
                          <a:ea typeface="+mn-ea"/>
                        </a:rPr>
                        <a:t>(USB</a:t>
                      </a:r>
                      <a:r>
                        <a:rPr lang="ja-JP" sz="800" b="0" kern="100">
                          <a:solidFill>
                            <a:schemeClr val="tx1"/>
                          </a:solidFill>
                          <a:effectLst/>
                          <a:latin typeface="+mn-ea"/>
                          <a:ea typeface="+mn-ea"/>
                        </a:rPr>
                        <a:t>メモリ、外</a:t>
                      </a:r>
                      <a:r>
                        <a:rPr lang="ja-JP" altLang="en-US" sz="800" b="0" kern="100">
                          <a:solidFill>
                            <a:schemeClr val="tx1"/>
                          </a:solidFill>
                          <a:effectLst/>
                          <a:latin typeface="+mn-ea"/>
                          <a:ea typeface="+mn-ea"/>
                        </a:rPr>
                        <a:t>づ</a:t>
                      </a:r>
                      <a:r>
                        <a:rPr lang="ja-JP" sz="800" b="0" kern="100">
                          <a:solidFill>
                            <a:schemeClr val="tx1"/>
                          </a:solidFill>
                          <a:effectLst/>
                          <a:latin typeface="+mn-ea"/>
                          <a:ea typeface="+mn-ea"/>
                        </a:rPr>
                        <a:t>け</a:t>
                      </a:r>
                      <a:r>
                        <a:rPr lang="en-US" sz="800" b="0" kern="100">
                          <a:solidFill>
                            <a:schemeClr val="tx1"/>
                          </a:solidFill>
                          <a:effectLst/>
                          <a:latin typeface="+mn-ea"/>
                          <a:ea typeface="+mn-ea"/>
                        </a:rPr>
                        <a:t>HDD</a:t>
                      </a:r>
                      <a:r>
                        <a:rPr lang="ja-JP" altLang="en-US" sz="800" b="0" kern="100">
                          <a:solidFill>
                            <a:schemeClr val="tx1"/>
                          </a:solidFill>
                          <a:effectLst/>
                          <a:latin typeface="+mn-ea"/>
                          <a:ea typeface="+mn-ea"/>
                        </a:rPr>
                        <a:t>など</a:t>
                      </a:r>
                      <a:r>
                        <a:rPr lang="en-US" sz="800" b="0" kern="100">
                          <a:solidFill>
                            <a:schemeClr val="tx1"/>
                          </a:solidFill>
                          <a:effectLst/>
                          <a:latin typeface="+mn-ea"/>
                          <a:ea typeface="+mn-ea"/>
                        </a:rPr>
                        <a:t>)</a:t>
                      </a:r>
                      <a:r>
                        <a:rPr lang="ja-JP" sz="800" b="0" kern="100">
                          <a:solidFill>
                            <a:schemeClr val="tx1"/>
                          </a:solidFill>
                          <a:effectLst/>
                          <a:latin typeface="+mn-ea"/>
                          <a:ea typeface="+mn-ea"/>
                        </a:rPr>
                        <a:t>の使用は原則禁止である。</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50000"/>
                        </a:lnSpc>
                      </a:pPr>
                      <a:r>
                        <a:rPr lang="ja-JP" sz="800" b="0" kern="100">
                          <a:solidFill>
                            <a:schemeClr val="tx1"/>
                          </a:solidFill>
                          <a:effectLst/>
                          <a:latin typeface="+mn-ea"/>
                          <a:ea typeface="+mn-ea"/>
                        </a:rPr>
                        <a:t>○</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63599914"/>
                  </a:ext>
                </a:extLst>
              </a:tr>
              <a:tr h="298319">
                <a:tc>
                  <a:txBody>
                    <a:bodyPr/>
                    <a:lstStyle/>
                    <a:p>
                      <a:pPr algn="l"/>
                      <a:r>
                        <a:rPr lang="ja-JP" altLang="en-US" sz="800" b="0" kern="100">
                          <a:solidFill>
                            <a:schemeClr val="tx1"/>
                          </a:solidFill>
                          <a:effectLst/>
                          <a:latin typeface="+mn-ea"/>
                          <a:ea typeface="+mn-ea"/>
                        </a:rPr>
                        <a:t>⑧ </a:t>
                      </a:r>
                      <a:r>
                        <a:rPr lang="ja-JP" sz="800" b="0" kern="100">
                          <a:solidFill>
                            <a:schemeClr val="tx1"/>
                          </a:solidFill>
                          <a:effectLst/>
                          <a:latin typeface="+mn-ea"/>
                          <a:ea typeface="+mn-ea"/>
                        </a:rPr>
                        <a:t>当社が重大な損失もしくは不利益を受けるような恐れのある機密情報を社外へ持ち出す場合は、責任</a:t>
                      </a:r>
                      <a:r>
                        <a:rPr lang="ja-JP" altLang="en-US" sz="800" b="0" kern="100">
                          <a:solidFill>
                            <a:schemeClr val="tx1"/>
                          </a:solidFill>
                          <a:effectLst/>
                          <a:latin typeface="+mn-ea"/>
                          <a:ea typeface="+mn-ea"/>
                        </a:rPr>
                        <a:t>者</a:t>
                      </a:r>
                      <a:br>
                        <a:rPr lang="en-US" altLang="ja-JP" sz="800" b="0" kern="100">
                          <a:solidFill>
                            <a:schemeClr val="tx1"/>
                          </a:solidFill>
                          <a:effectLst/>
                          <a:latin typeface="+mn-ea"/>
                          <a:ea typeface="+mn-ea"/>
                        </a:rPr>
                      </a:br>
                      <a:r>
                        <a:rPr lang="ja-JP" altLang="en-US" sz="800" b="0" kern="100">
                          <a:solidFill>
                            <a:schemeClr val="tx1"/>
                          </a:solidFill>
                          <a:effectLst/>
                          <a:latin typeface="+mn-ea"/>
                          <a:ea typeface="+mn-ea"/>
                        </a:rPr>
                        <a:t>　 </a:t>
                      </a:r>
                      <a:r>
                        <a:rPr lang="ja-JP" sz="800" b="0" kern="100">
                          <a:solidFill>
                            <a:schemeClr val="tx1"/>
                          </a:solidFill>
                          <a:effectLst/>
                          <a:latin typeface="+mn-ea"/>
                          <a:ea typeface="+mn-ea"/>
                        </a:rPr>
                        <a:t>の許可を得て、目的地以外へ立ち寄らず、手放さない、車中に放置しないよう徹底する。</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50000"/>
                        </a:lnSpc>
                      </a:pPr>
                      <a:r>
                        <a:rPr lang="ja-JP" sz="800" b="0" kern="100">
                          <a:solidFill>
                            <a:schemeClr val="tx1"/>
                          </a:solidFill>
                          <a:effectLst/>
                          <a:latin typeface="+mn-ea"/>
                          <a:ea typeface="+mn-ea"/>
                        </a:rPr>
                        <a:t>○</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5262616"/>
                  </a:ext>
                </a:extLst>
              </a:tr>
              <a:tr h="298319">
                <a:tc>
                  <a:txBody>
                    <a:bodyPr/>
                    <a:lstStyle/>
                    <a:p>
                      <a:pPr algn="l"/>
                      <a:r>
                        <a:rPr lang="ja-JP" altLang="en-US" sz="800" b="0" kern="100">
                          <a:solidFill>
                            <a:schemeClr val="tx1"/>
                          </a:solidFill>
                          <a:effectLst/>
                          <a:latin typeface="+mn-ea"/>
                          <a:ea typeface="+mn-ea"/>
                        </a:rPr>
                        <a:t>⑨</a:t>
                      </a:r>
                      <a:r>
                        <a:rPr lang="en-US" sz="800" b="0" kern="100">
                          <a:solidFill>
                            <a:schemeClr val="tx1"/>
                          </a:solidFill>
                          <a:effectLst/>
                          <a:latin typeface="+mn-ea"/>
                          <a:ea typeface="+mn-ea"/>
                        </a:rPr>
                        <a:t> PC</a:t>
                      </a:r>
                      <a:r>
                        <a:rPr lang="ja-JP" sz="800" b="0" kern="100">
                          <a:solidFill>
                            <a:schemeClr val="tx1"/>
                          </a:solidFill>
                          <a:effectLst/>
                          <a:latin typeface="+mn-ea"/>
                          <a:ea typeface="+mn-ea"/>
                        </a:rPr>
                        <a:t>のログインパスワードは英数混合</a:t>
                      </a:r>
                      <a:r>
                        <a:rPr lang="en-US" sz="800" b="0" kern="100">
                          <a:solidFill>
                            <a:schemeClr val="tx1"/>
                          </a:solidFill>
                          <a:effectLst/>
                          <a:latin typeface="+mn-ea"/>
                          <a:ea typeface="+mn-ea"/>
                        </a:rPr>
                        <a:t>8</a:t>
                      </a:r>
                      <a:r>
                        <a:rPr lang="ja-JP" sz="800" b="0" kern="100">
                          <a:solidFill>
                            <a:schemeClr val="tx1"/>
                          </a:solidFill>
                          <a:effectLst/>
                          <a:latin typeface="+mn-ea"/>
                          <a:ea typeface="+mn-ea"/>
                        </a:rPr>
                        <a:t>文字以上のパスワードとする。</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50000"/>
                        </a:lnSpc>
                      </a:pPr>
                      <a:r>
                        <a:rPr lang="ja-JP" sz="800" b="0" kern="100">
                          <a:solidFill>
                            <a:schemeClr val="tx1"/>
                          </a:solidFill>
                          <a:effectLst/>
                          <a:latin typeface="+mn-ea"/>
                          <a:ea typeface="+mn-ea"/>
                        </a:rPr>
                        <a:t>○</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29094070"/>
                  </a:ext>
                </a:extLst>
              </a:tr>
              <a:tr h="298319">
                <a:tc>
                  <a:txBody>
                    <a:bodyPr/>
                    <a:lstStyle/>
                    <a:p>
                      <a:pPr algn="l"/>
                      <a:r>
                        <a:rPr lang="ja-JP" altLang="en-US" sz="800" b="0" kern="100">
                          <a:solidFill>
                            <a:schemeClr val="tx1"/>
                          </a:solidFill>
                          <a:effectLst/>
                          <a:latin typeface="+mn-ea"/>
                          <a:ea typeface="+mn-ea"/>
                        </a:rPr>
                        <a:t>⑩</a:t>
                      </a:r>
                      <a:r>
                        <a:rPr lang="ja-JP" sz="800" b="0" kern="100">
                          <a:solidFill>
                            <a:schemeClr val="tx1"/>
                          </a:solidFill>
                          <a:effectLst/>
                          <a:latin typeface="+mn-ea"/>
                          <a:ea typeface="+mn-ea"/>
                        </a:rPr>
                        <a:t> </a:t>
                      </a:r>
                      <a:r>
                        <a:rPr lang="en-US" sz="800" b="0" kern="100">
                          <a:solidFill>
                            <a:schemeClr val="tx1"/>
                          </a:solidFill>
                          <a:effectLst/>
                          <a:latin typeface="+mn-ea"/>
                          <a:ea typeface="+mn-ea"/>
                        </a:rPr>
                        <a:t>PC</a:t>
                      </a:r>
                      <a:r>
                        <a:rPr lang="ja-JP" sz="800" b="0" kern="100">
                          <a:solidFill>
                            <a:schemeClr val="tx1"/>
                          </a:solidFill>
                          <a:effectLst/>
                          <a:latin typeface="+mn-ea"/>
                          <a:ea typeface="+mn-ea"/>
                        </a:rPr>
                        <a:t>のパスワード</a:t>
                      </a:r>
                      <a:r>
                        <a:rPr lang="ja-JP" altLang="en-US" sz="800" b="0" kern="100">
                          <a:solidFill>
                            <a:schemeClr val="tx1"/>
                          </a:solidFill>
                          <a:effectLst/>
                          <a:latin typeface="+mn-ea"/>
                          <a:ea typeface="+mn-ea"/>
                        </a:rPr>
                        <a:t>つ</a:t>
                      </a:r>
                      <a:r>
                        <a:rPr lang="ja-JP" sz="800" b="0" kern="100">
                          <a:solidFill>
                            <a:schemeClr val="tx1"/>
                          </a:solidFill>
                          <a:effectLst/>
                          <a:latin typeface="+mn-ea"/>
                          <a:ea typeface="+mn-ea"/>
                        </a:rPr>
                        <a:t>き</a:t>
                      </a:r>
                      <a:r>
                        <a:rPr lang="ja-JP" sz="800" b="0" kern="100">
                          <a:solidFill>
                            <a:schemeClr val="tx1"/>
                          </a:solidFill>
                          <a:effectLst/>
                          <a:latin typeface="+mn-ea"/>
                          <a:ea typeface="+mn-ea"/>
                          <a:hlinkClick r:id="rId3" action="ppaction://hlinksldjump"/>
                        </a:rPr>
                        <a:t>スクリーンセーバ</a:t>
                      </a:r>
                      <a:r>
                        <a:rPr lang="ja-JP" sz="800" b="0" kern="100">
                          <a:solidFill>
                            <a:schemeClr val="tx1"/>
                          </a:solidFill>
                          <a:effectLst/>
                          <a:latin typeface="+mn-ea"/>
                          <a:ea typeface="+mn-ea"/>
                        </a:rPr>
                        <a:t>の設定時間は、</a:t>
                      </a:r>
                      <a:r>
                        <a:rPr lang="en-US" sz="800" b="0" kern="100">
                          <a:solidFill>
                            <a:schemeClr val="tx1"/>
                          </a:solidFill>
                          <a:effectLst/>
                          <a:latin typeface="+mn-ea"/>
                          <a:ea typeface="+mn-ea"/>
                        </a:rPr>
                        <a:t>15</a:t>
                      </a:r>
                      <a:r>
                        <a:rPr lang="ja-JP" sz="800" b="0" kern="100">
                          <a:solidFill>
                            <a:schemeClr val="tx1"/>
                          </a:solidFill>
                          <a:effectLst/>
                          <a:latin typeface="+mn-ea"/>
                          <a:ea typeface="+mn-ea"/>
                        </a:rPr>
                        <a:t>分以内とする。</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50000"/>
                        </a:lnSpc>
                      </a:pPr>
                      <a:r>
                        <a:rPr lang="ja-JP" sz="800" b="0" kern="100">
                          <a:solidFill>
                            <a:schemeClr val="tx1"/>
                          </a:solidFill>
                          <a:effectLst/>
                          <a:latin typeface="+mn-ea"/>
                          <a:ea typeface="+mn-ea"/>
                        </a:rPr>
                        <a:t>×</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7420228"/>
                  </a:ext>
                </a:extLst>
              </a:tr>
            </a:tbl>
          </a:graphicData>
        </a:graphic>
      </p:graphicFrame>
      <p:sp>
        <p:nvSpPr>
          <p:cNvPr id="23" name="テキスト ボックス 22">
            <a:extLst>
              <a:ext uri="{FF2B5EF4-FFF2-40B4-BE49-F238E27FC236}">
                <a16:creationId xmlns:a16="http://schemas.microsoft.com/office/drawing/2014/main" id="{1CFE491F-6407-DE82-BEC2-3D3365300320}"/>
              </a:ext>
            </a:extLst>
          </p:cNvPr>
          <p:cNvSpPr txBox="1"/>
          <p:nvPr/>
        </p:nvSpPr>
        <p:spPr>
          <a:xfrm>
            <a:off x="622800" y="2885194"/>
            <a:ext cx="5612400" cy="314510"/>
          </a:xfrm>
          <a:prstGeom prst="rect">
            <a:avLst/>
          </a:prstGeom>
          <a:noFill/>
        </p:spPr>
        <p:txBody>
          <a:bodyPr wrap="square">
            <a:spAutoFit/>
          </a:bodyPr>
          <a:lstStyle/>
          <a:p>
            <a:pPr marL="0" marR="0" lvl="0" indent="0" algn="just" defTabSz="457200" rtl="0" eaLnBrk="1" fontAlgn="auto" latinLnBrk="0" hangingPunct="1">
              <a:lnSpc>
                <a:spcPct val="150000"/>
              </a:lnSpc>
              <a:spcBef>
                <a:spcPts val="0"/>
              </a:spcBef>
              <a:spcAft>
                <a:spcPts val="0"/>
              </a:spcAft>
              <a:buClrTx/>
              <a:buSzTx/>
              <a:buFontTx/>
              <a:buNone/>
              <a:tabLst/>
              <a:defRPr/>
            </a:pPr>
            <a:r>
              <a:rPr kumimoji="0" lang="ja-JP" altLang="ja-JP" sz="1050" b="1"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次の【　　】に入る言葉として最も適したものを選びなさい（各</a:t>
            </a:r>
            <a:r>
              <a:rPr kumimoji="0" lang="en-US" altLang="ja-JP" sz="1050" b="1"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10</a:t>
            </a:r>
            <a:r>
              <a:rPr kumimoji="0" lang="ja-JP" altLang="ja-JP" sz="1050" b="1"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点）</a:t>
            </a:r>
          </a:p>
        </p:txBody>
      </p:sp>
      <p:sp>
        <p:nvSpPr>
          <p:cNvPr id="25" name="テキスト ボックス 24">
            <a:extLst>
              <a:ext uri="{FF2B5EF4-FFF2-40B4-BE49-F238E27FC236}">
                <a16:creationId xmlns:a16="http://schemas.microsoft.com/office/drawing/2014/main" id="{31C42BA7-B4C4-4E17-800B-39D8A4056CE7}"/>
              </a:ext>
            </a:extLst>
          </p:cNvPr>
          <p:cNvSpPr txBox="1"/>
          <p:nvPr/>
        </p:nvSpPr>
        <p:spPr>
          <a:xfrm>
            <a:off x="619048" y="6160026"/>
            <a:ext cx="5612400" cy="314510"/>
          </a:xfrm>
          <a:prstGeom prst="rect">
            <a:avLst/>
          </a:prstGeom>
          <a:noFill/>
        </p:spPr>
        <p:txBody>
          <a:bodyPr wrap="square">
            <a:spAutoFit/>
          </a:bodyPr>
          <a:lstStyle/>
          <a:p>
            <a:pPr marL="0" marR="0" lvl="0" indent="0" algn="just" defTabSz="457200" rtl="0" eaLnBrk="1" fontAlgn="auto" latinLnBrk="0" hangingPunct="1">
              <a:lnSpc>
                <a:spcPct val="150000"/>
              </a:lnSpc>
              <a:spcBef>
                <a:spcPts val="0"/>
              </a:spcBef>
              <a:spcAft>
                <a:spcPts val="0"/>
              </a:spcAft>
              <a:buClrTx/>
              <a:buSzTx/>
              <a:buFontTx/>
              <a:buNone/>
              <a:tabLst/>
              <a:defRPr/>
            </a:pPr>
            <a:r>
              <a:rPr kumimoji="0" lang="ja-JP" altLang="ja-JP" sz="1050" b="1"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次の文章のうち正しいものには○、間違っているものには×をつけなさい（各</a:t>
            </a:r>
            <a:r>
              <a:rPr kumimoji="0" lang="en-US" altLang="ja-JP" sz="1050" b="1"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10</a:t>
            </a:r>
            <a:r>
              <a:rPr kumimoji="0" lang="ja-JP" altLang="ja-JP" sz="1050" b="1"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点）</a:t>
            </a:r>
          </a:p>
        </p:txBody>
      </p:sp>
      <p:graphicFrame>
        <p:nvGraphicFramePr>
          <p:cNvPr id="26" name="表 25">
            <a:extLst>
              <a:ext uri="{FF2B5EF4-FFF2-40B4-BE49-F238E27FC236}">
                <a16:creationId xmlns:a16="http://schemas.microsoft.com/office/drawing/2014/main" id="{ED48E535-F2CF-6976-B271-DC20ED046BB2}"/>
              </a:ext>
            </a:extLst>
          </p:cNvPr>
          <p:cNvGraphicFramePr>
            <a:graphicFrameLocks noGrp="1"/>
          </p:cNvGraphicFramePr>
          <p:nvPr/>
        </p:nvGraphicFramePr>
        <p:xfrm>
          <a:off x="4048125" y="8178927"/>
          <a:ext cx="2080875" cy="669796"/>
        </p:xfrm>
        <a:graphic>
          <a:graphicData uri="http://schemas.openxmlformats.org/drawingml/2006/table">
            <a:tbl>
              <a:tblPr firstRow="1" firstCol="1" bandRow="1">
                <a:tableStyleId>{5C22544A-7EE6-4342-B048-85BDC9FD1C3A}</a:tableStyleId>
              </a:tblPr>
              <a:tblGrid>
                <a:gridCol w="771525">
                  <a:extLst>
                    <a:ext uri="{9D8B030D-6E8A-4147-A177-3AD203B41FA5}">
                      <a16:colId xmlns:a16="http://schemas.microsoft.com/office/drawing/2014/main" val="2840816161"/>
                    </a:ext>
                  </a:extLst>
                </a:gridCol>
                <a:gridCol w="1309350">
                  <a:extLst>
                    <a:ext uri="{9D8B030D-6E8A-4147-A177-3AD203B41FA5}">
                      <a16:colId xmlns:a16="http://schemas.microsoft.com/office/drawing/2014/main" val="1802222333"/>
                    </a:ext>
                  </a:extLst>
                </a:gridCol>
              </a:tblGrid>
              <a:tr h="167449">
                <a:tc>
                  <a:txBody>
                    <a:bodyPr/>
                    <a:lstStyle/>
                    <a:p>
                      <a:pPr marR="178435" algn="l"/>
                      <a:r>
                        <a:rPr lang="ja-JP" sz="800" b="0" kern="100">
                          <a:solidFill>
                            <a:schemeClr val="tx1"/>
                          </a:solidFill>
                          <a:effectLst/>
                          <a:latin typeface="+mn-ea"/>
                          <a:ea typeface="+mn-ea"/>
                        </a:rPr>
                        <a:t>実施日：</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R="178435" algn="l"/>
                      <a:r>
                        <a:rPr lang="en-US" sz="800" b="0" kern="100">
                          <a:solidFill>
                            <a:schemeClr val="tx1"/>
                          </a:solidFill>
                          <a:effectLst/>
                          <a:latin typeface="+mn-ea"/>
                          <a:ea typeface="+mn-ea"/>
                        </a:rPr>
                        <a:t> </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92887588"/>
                  </a:ext>
                </a:extLst>
              </a:tr>
              <a:tr h="167449">
                <a:tc>
                  <a:txBody>
                    <a:bodyPr/>
                    <a:lstStyle/>
                    <a:p>
                      <a:pPr marR="178435" algn="l"/>
                      <a:r>
                        <a:rPr lang="ja-JP" sz="800" b="0" kern="100">
                          <a:solidFill>
                            <a:schemeClr val="tx1"/>
                          </a:solidFill>
                          <a:effectLst/>
                          <a:latin typeface="+mn-ea"/>
                          <a:ea typeface="+mn-ea"/>
                        </a:rPr>
                        <a:t>所属：</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R="178435" algn="l"/>
                      <a:r>
                        <a:rPr lang="en-US" sz="800" b="0" kern="100">
                          <a:solidFill>
                            <a:schemeClr val="tx1"/>
                          </a:solidFill>
                          <a:effectLst/>
                          <a:latin typeface="+mn-ea"/>
                          <a:ea typeface="+mn-ea"/>
                        </a:rPr>
                        <a:t> </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48503630"/>
                  </a:ext>
                </a:extLst>
              </a:tr>
              <a:tr h="167449">
                <a:tc>
                  <a:txBody>
                    <a:bodyPr/>
                    <a:lstStyle/>
                    <a:p>
                      <a:pPr marR="178435" algn="l"/>
                      <a:r>
                        <a:rPr lang="ja-JP" sz="800" b="0" kern="100">
                          <a:solidFill>
                            <a:schemeClr val="tx1"/>
                          </a:solidFill>
                          <a:effectLst/>
                          <a:latin typeface="+mn-ea"/>
                          <a:ea typeface="+mn-ea"/>
                        </a:rPr>
                        <a:t>氏名：</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R="178435" algn="l"/>
                      <a:r>
                        <a:rPr lang="en-US" sz="800" b="0" kern="100">
                          <a:solidFill>
                            <a:schemeClr val="tx1"/>
                          </a:solidFill>
                          <a:effectLst/>
                          <a:latin typeface="+mn-ea"/>
                          <a:ea typeface="+mn-ea"/>
                        </a:rPr>
                        <a:t> </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10964209"/>
                  </a:ext>
                </a:extLst>
              </a:tr>
              <a:tr h="167449">
                <a:tc>
                  <a:txBody>
                    <a:bodyPr/>
                    <a:lstStyle/>
                    <a:p>
                      <a:pPr marR="178435" algn="l"/>
                      <a:r>
                        <a:rPr lang="ja-JP" sz="800" b="0" kern="100">
                          <a:solidFill>
                            <a:schemeClr val="tx1"/>
                          </a:solidFill>
                          <a:effectLst/>
                          <a:latin typeface="+mn-ea"/>
                          <a:ea typeface="+mn-ea"/>
                        </a:rPr>
                        <a:t>点数：</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R="178435" algn="l"/>
                      <a:r>
                        <a:rPr lang="ja-JP" sz="800" b="0" kern="100">
                          <a:solidFill>
                            <a:schemeClr val="tx1"/>
                          </a:solidFill>
                          <a:effectLst/>
                          <a:latin typeface="+mn-ea"/>
                          <a:ea typeface="+mn-ea"/>
                        </a:rPr>
                        <a:t>点</a:t>
                      </a:r>
                      <a:r>
                        <a:rPr lang="en-US" sz="800" b="0" kern="100">
                          <a:solidFill>
                            <a:schemeClr val="tx1"/>
                          </a:solidFill>
                          <a:effectLst/>
                          <a:latin typeface="+mn-ea"/>
                          <a:ea typeface="+mn-ea"/>
                        </a:rPr>
                        <a:t>/100</a:t>
                      </a:r>
                      <a:r>
                        <a:rPr lang="ja-JP" sz="800" b="0" kern="100">
                          <a:solidFill>
                            <a:schemeClr val="tx1"/>
                          </a:solidFill>
                          <a:effectLst/>
                          <a:latin typeface="+mn-ea"/>
                          <a:ea typeface="+mn-ea"/>
                        </a:rPr>
                        <a:t>点</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78002707"/>
                  </a:ext>
                </a:extLst>
              </a:tr>
            </a:tbl>
          </a:graphicData>
        </a:graphic>
      </p:graphicFrame>
      <p:sp>
        <p:nvSpPr>
          <p:cNvPr id="27" name="テキスト ボックス 26">
            <a:extLst>
              <a:ext uri="{FF2B5EF4-FFF2-40B4-BE49-F238E27FC236}">
                <a16:creationId xmlns:a16="http://schemas.microsoft.com/office/drawing/2014/main" id="{4AB3C3A6-E58C-A7F2-3109-7E1C442E3A65}"/>
              </a:ext>
            </a:extLst>
          </p:cNvPr>
          <p:cNvSpPr txBox="1"/>
          <p:nvPr/>
        </p:nvSpPr>
        <p:spPr>
          <a:xfrm>
            <a:off x="619048" y="8917540"/>
            <a:ext cx="5612400" cy="577081"/>
          </a:xfrm>
          <a:prstGeom prst="rect">
            <a:avLst/>
          </a:prstGeom>
          <a:noFill/>
        </p:spPr>
        <p:txBody>
          <a:bodyPr wrap="square" rtlCol="0">
            <a:spAutoFit/>
          </a:bodyPr>
          <a:lstStyle/>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テストは、選択問題や正誤形式にすることで採点がしやすくなります。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教育内容に合った問題を考え、作成します。たとえば、今回の</a:t>
            </a:r>
            <a:r>
              <a:rPr kumimoji="0" lang="ja-JP" altLang="en-US" sz="1050" b="0" i="0" u="none" strike="noStrike" kern="100" cap="none" spc="0" normalizeH="0" baseline="0" noProof="0">
                <a:ln>
                  <a:noFill/>
                </a:ln>
                <a:solidFill>
                  <a:prstClr val="black"/>
                </a:solidFill>
                <a:effectLst/>
                <a:uLnTx/>
                <a:uFillTx/>
                <a:latin typeface="メイリオ"/>
                <a:ea typeface="メイリオ"/>
                <a:cs typeface="+mn-cs"/>
              </a:rPr>
              <a:t>教育内容に「</a:t>
            </a:r>
            <a:r>
              <a:rPr kumimoji="0" lang="ja-JP" altLang="ja-JP" sz="1050" b="0" i="0" u="none" strike="noStrike" kern="100" cap="none" spc="0" normalizeH="0" baseline="0" noProof="0">
                <a:ln>
                  <a:noFill/>
                </a:ln>
                <a:solidFill>
                  <a:prstClr val="black"/>
                </a:solidFill>
                <a:effectLst/>
                <a:uLnTx/>
                <a:uFillTx/>
                <a:latin typeface="メイリオ"/>
                <a:ea typeface="メイリオ"/>
                <a:cs typeface="+mn-cs"/>
              </a:rPr>
              <a:t>当社のルールの遵守</a:t>
            </a:r>
            <a:r>
              <a:rPr kumimoji="0" lang="ja-JP" altLang="en-US" sz="1050" b="0" i="0" u="none" strike="noStrike" kern="100" cap="none" spc="0" normalizeH="0" baseline="0" noProof="0">
                <a:ln>
                  <a:noFill/>
                </a:ln>
                <a:solidFill>
                  <a:prstClr val="black"/>
                </a:solidFill>
                <a:effectLst/>
                <a:uLnTx/>
                <a:uFillTx/>
                <a:latin typeface="メイリオ"/>
                <a:ea typeface="メイリオ"/>
                <a:cs typeface="+mn-cs"/>
              </a:rPr>
              <a:t>」が含まれているため、⑥～⑩のような設問を作成します。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p:txBody>
      </p:sp>
      <p:sp>
        <p:nvSpPr>
          <p:cNvPr id="14" name="テキスト プレースホルダー 2">
            <a:extLst>
              <a:ext uri="{FF2B5EF4-FFF2-40B4-BE49-F238E27FC236}">
                <a16:creationId xmlns:a16="http://schemas.microsoft.com/office/drawing/2014/main" id="{EE713408-CFD3-20A1-8B88-F27A6BB8A5A6}"/>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13-2-5.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7.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支援</a:t>
            </a:r>
          </a:p>
        </p:txBody>
      </p:sp>
      <p:sp>
        <p:nvSpPr>
          <p:cNvPr id="3" name="スライド番号プレースホルダー 4">
            <a:extLst>
              <a:ext uri="{FF2B5EF4-FFF2-40B4-BE49-F238E27FC236}">
                <a16:creationId xmlns:a16="http://schemas.microsoft.com/office/drawing/2014/main" id="{203E6A81-85B3-9986-2FF7-134736E525EA}"/>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29</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3">
            <a:extLst>
              <a:ext uri="{FF2B5EF4-FFF2-40B4-BE49-F238E27FC236}">
                <a16:creationId xmlns:a16="http://schemas.microsoft.com/office/drawing/2014/main" id="{C3E1E24D-610D-7895-78E5-381D75208299}"/>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7.2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力量（</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3/4</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
        <p:nvSpPr>
          <p:cNvPr id="5" name="テキスト プレースホルダー 2">
            <a:extLst>
              <a:ext uri="{FF2B5EF4-FFF2-40B4-BE49-F238E27FC236}">
                <a16:creationId xmlns:a16="http://schemas.microsoft.com/office/drawing/2014/main" id="{9B040657-DAA2-76F8-305A-5556CB022835}"/>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2016071733"/>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10">
            <a:extLst>
              <a:ext uri="{FF2B5EF4-FFF2-40B4-BE49-F238E27FC236}">
                <a16:creationId xmlns:a16="http://schemas.microsoft.com/office/drawing/2014/main" id="{2BA4C38D-3DD5-F854-3378-616975F9799B}"/>
              </a:ext>
            </a:extLst>
          </p:cNvPr>
          <p:cNvGraphicFramePr>
            <a:graphicFrameLocks noGrp="1"/>
          </p:cNvGraphicFramePr>
          <p:nvPr/>
        </p:nvGraphicFramePr>
        <p:xfrm>
          <a:off x="622800" y="2785218"/>
          <a:ext cx="5612400" cy="2615486"/>
        </p:xfrm>
        <a:graphic>
          <a:graphicData uri="http://schemas.openxmlformats.org/drawingml/2006/table">
            <a:tbl>
              <a:tblPr>
                <a:tableStyleId>{5C22544A-7EE6-4342-B048-85BDC9FD1C3A}</a:tableStyleId>
              </a:tblPr>
              <a:tblGrid>
                <a:gridCol w="1144355">
                  <a:extLst>
                    <a:ext uri="{9D8B030D-6E8A-4147-A177-3AD203B41FA5}">
                      <a16:colId xmlns:a16="http://schemas.microsoft.com/office/drawing/2014/main" val="1939369368"/>
                    </a:ext>
                  </a:extLst>
                </a:gridCol>
                <a:gridCol w="4468045">
                  <a:extLst>
                    <a:ext uri="{9D8B030D-6E8A-4147-A177-3AD203B41FA5}">
                      <a16:colId xmlns:a16="http://schemas.microsoft.com/office/drawing/2014/main" val="3219554009"/>
                    </a:ext>
                  </a:extLst>
                </a:gridCol>
              </a:tblGrid>
              <a:tr h="236678">
                <a:tc>
                  <a:txBody>
                    <a:bodyPr/>
                    <a:lstStyle/>
                    <a:p>
                      <a:pPr algn="l"/>
                      <a:r>
                        <a:rPr lang="ja-JP" sz="900" b="1" kern="100">
                          <a:solidFill>
                            <a:schemeClr val="bg1"/>
                          </a:solidFill>
                          <a:effectLst/>
                          <a:latin typeface="+mn-ea"/>
                          <a:ea typeface="+mn-ea"/>
                        </a:rPr>
                        <a:t>教育の名称</a:t>
                      </a:r>
                      <a:endParaRPr lang="ja-JP" sz="900" b="1" kern="100">
                        <a:solidFill>
                          <a:schemeClr val="bg1"/>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indent="139700" algn="l"/>
                      <a:r>
                        <a:rPr lang="en-US" sz="900" kern="100">
                          <a:effectLst/>
                          <a:latin typeface="+mn-ea"/>
                          <a:ea typeface="+mn-ea"/>
                        </a:rPr>
                        <a:t>ISMS</a:t>
                      </a:r>
                      <a:r>
                        <a:rPr lang="ja-JP" sz="900" kern="100">
                          <a:effectLst/>
                          <a:latin typeface="+mn-ea"/>
                          <a:ea typeface="+mn-ea"/>
                        </a:rPr>
                        <a:t>教育（基本方針、目標、ルール）</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10576539"/>
                  </a:ext>
                </a:extLst>
              </a:tr>
              <a:tr h="236448">
                <a:tc>
                  <a:txBody>
                    <a:bodyPr/>
                    <a:lstStyle/>
                    <a:p>
                      <a:pPr algn="l"/>
                      <a:r>
                        <a:rPr lang="ja-JP" sz="900" b="1" kern="100">
                          <a:solidFill>
                            <a:schemeClr val="bg1"/>
                          </a:solidFill>
                          <a:effectLst/>
                          <a:latin typeface="+mn-ea"/>
                          <a:ea typeface="+mn-ea"/>
                        </a:rPr>
                        <a:t>実施期間</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indent="139700" algn="l"/>
                      <a:r>
                        <a:rPr lang="en-US" sz="900" kern="100">
                          <a:effectLst/>
                          <a:latin typeface="+mn-ea"/>
                          <a:ea typeface="+mn-ea"/>
                        </a:rPr>
                        <a:t>20</a:t>
                      </a:r>
                      <a:r>
                        <a:rPr lang="en-US" altLang="ja-JP" sz="900" kern="100">
                          <a:effectLst/>
                          <a:latin typeface="+mn-ea"/>
                          <a:ea typeface="+mn-ea"/>
                        </a:rPr>
                        <a:t>XX</a:t>
                      </a:r>
                      <a:r>
                        <a:rPr lang="ja-JP" sz="900" kern="100">
                          <a:effectLst/>
                          <a:latin typeface="+mn-ea"/>
                          <a:ea typeface="+mn-ea"/>
                        </a:rPr>
                        <a:t>年‐月‐日</a:t>
                      </a:r>
                      <a:r>
                        <a:rPr lang="en-US" sz="900" kern="100">
                          <a:effectLst/>
                          <a:latin typeface="+mn-ea"/>
                          <a:ea typeface="+mn-ea"/>
                        </a:rPr>
                        <a:t>(</a:t>
                      </a:r>
                      <a:r>
                        <a:rPr lang="ja-JP" sz="900" kern="100">
                          <a:effectLst/>
                          <a:latin typeface="+mn-ea"/>
                          <a:ea typeface="+mn-ea"/>
                        </a:rPr>
                        <a:t>‐</a:t>
                      </a:r>
                      <a:r>
                        <a:rPr lang="en-US" sz="900" kern="100">
                          <a:effectLst/>
                          <a:latin typeface="+mn-ea"/>
                          <a:ea typeface="+mn-ea"/>
                        </a:rPr>
                        <a:t>)</a:t>
                      </a:r>
                      <a:r>
                        <a:rPr lang="ja-JP" sz="900" kern="100">
                          <a:effectLst/>
                          <a:latin typeface="+mn-ea"/>
                          <a:ea typeface="+mn-ea"/>
                        </a:rPr>
                        <a:t>～</a:t>
                      </a:r>
                      <a:r>
                        <a:rPr lang="en-US" sz="900" kern="100">
                          <a:effectLst/>
                          <a:latin typeface="+mn-ea"/>
                          <a:ea typeface="+mn-ea"/>
                        </a:rPr>
                        <a:t>20</a:t>
                      </a:r>
                      <a:r>
                        <a:rPr lang="en-US" altLang="ja-JP" sz="900" kern="100">
                          <a:effectLst/>
                          <a:latin typeface="+mn-ea"/>
                          <a:ea typeface="+mn-ea"/>
                        </a:rPr>
                        <a:t>XX</a:t>
                      </a:r>
                      <a:r>
                        <a:rPr lang="ja-JP" sz="900" kern="100">
                          <a:effectLst/>
                          <a:latin typeface="+mn-ea"/>
                          <a:ea typeface="+mn-ea"/>
                        </a:rPr>
                        <a:t>年‐月‐日</a:t>
                      </a:r>
                      <a:r>
                        <a:rPr lang="en-US" sz="900" kern="100">
                          <a:effectLst/>
                          <a:latin typeface="+mn-ea"/>
                          <a:ea typeface="+mn-ea"/>
                        </a:rPr>
                        <a:t>(</a:t>
                      </a:r>
                      <a:r>
                        <a:rPr lang="ja-JP" sz="900" kern="100">
                          <a:effectLst/>
                          <a:latin typeface="+mn-ea"/>
                          <a:ea typeface="+mn-ea"/>
                        </a:rPr>
                        <a:t>‐</a:t>
                      </a:r>
                      <a:r>
                        <a:rPr lang="en-US" sz="900" kern="100">
                          <a:effectLst/>
                          <a:latin typeface="+mn-ea"/>
                          <a:ea typeface="+mn-ea"/>
                        </a:rPr>
                        <a:t>)</a:t>
                      </a:r>
                      <a:endParaRPr lang="ja-JP" sz="900" kern="100">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1440401"/>
                  </a:ext>
                </a:extLst>
              </a:tr>
              <a:tr h="236448">
                <a:tc>
                  <a:txBody>
                    <a:bodyPr/>
                    <a:lstStyle/>
                    <a:p>
                      <a:pPr algn="l"/>
                      <a:r>
                        <a:rPr lang="ja-JP" sz="900" b="1" kern="100">
                          <a:solidFill>
                            <a:schemeClr val="bg1"/>
                          </a:solidFill>
                          <a:effectLst/>
                          <a:latin typeface="+mn-ea"/>
                          <a:ea typeface="+mn-ea"/>
                        </a:rPr>
                        <a:t>実施方法</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indent="139700" algn="l"/>
                      <a:r>
                        <a:rPr lang="en-US" sz="900" kern="100">
                          <a:effectLst/>
                          <a:latin typeface="+mn-ea"/>
                          <a:ea typeface="+mn-ea"/>
                        </a:rPr>
                        <a:t>e</a:t>
                      </a:r>
                      <a:r>
                        <a:rPr lang="ja-JP" sz="900" kern="100">
                          <a:effectLst/>
                          <a:latin typeface="+mn-ea"/>
                          <a:ea typeface="+mn-ea"/>
                        </a:rPr>
                        <a:t>ラーニング</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1640032"/>
                  </a:ext>
                </a:extLst>
              </a:tr>
              <a:tr h="236448">
                <a:tc>
                  <a:txBody>
                    <a:bodyPr/>
                    <a:lstStyle/>
                    <a:p>
                      <a:pPr algn="l"/>
                      <a:r>
                        <a:rPr lang="ja-JP" sz="900" b="1" kern="100">
                          <a:solidFill>
                            <a:schemeClr val="bg1"/>
                          </a:solidFill>
                          <a:effectLst/>
                          <a:latin typeface="+mn-ea"/>
                          <a:ea typeface="+mn-ea"/>
                        </a:rPr>
                        <a:t>使用テキスト</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lang="ja-JP" altLang="en-US" sz="900" kern="100">
                          <a:effectLst/>
                          <a:latin typeface="+mn-ea"/>
                          <a:ea typeface="+mn-ea"/>
                        </a:rPr>
                        <a:t>　</a:t>
                      </a:r>
                      <a:r>
                        <a:rPr lang="ja-JP" sz="900" kern="100">
                          <a:effectLst/>
                          <a:latin typeface="+mn-ea"/>
                          <a:ea typeface="+mn-ea"/>
                        </a:rPr>
                        <a:t>情報セキュリティハンドブック</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62904479"/>
                  </a:ext>
                </a:extLst>
              </a:tr>
              <a:tr h="950614">
                <a:tc>
                  <a:txBody>
                    <a:bodyPr/>
                    <a:lstStyle/>
                    <a:p>
                      <a:pPr algn="l"/>
                      <a:r>
                        <a:rPr lang="en-US" sz="900" b="1" kern="100">
                          <a:solidFill>
                            <a:schemeClr val="bg1"/>
                          </a:solidFill>
                          <a:effectLst/>
                          <a:latin typeface="+mn-ea"/>
                          <a:ea typeface="+mn-ea"/>
                        </a:rPr>
                        <a:t> </a:t>
                      </a:r>
                      <a:endParaRPr lang="ja-JP" sz="900" b="1" kern="100">
                        <a:solidFill>
                          <a:schemeClr val="bg1"/>
                        </a:solidFill>
                        <a:effectLst/>
                        <a:latin typeface="+mn-ea"/>
                        <a:ea typeface="+mn-ea"/>
                      </a:endParaRPr>
                    </a:p>
                    <a:p>
                      <a:pPr algn="l"/>
                      <a:r>
                        <a:rPr lang="ja-JP" sz="900" b="1" kern="100">
                          <a:solidFill>
                            <a:schemeClr val="bg1"/>
                          </a:solidFill>
                          <a:effectLst/>
                          <a:latin typeface="+mn-ea"/>
                          <a:ea typeface="+mn-ea"/>
                        </a:rPr>
                        <a:t>教育の概要</a:t>
                      </a:r>
                      <a:endParaRPr lang="ja-JP" sz="900" b="1" kern="100">
                        <a:solidFill>
                          <a:schemeClr val="bg1"/>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lang="en-US" sz="900" kern="100">
                          <a:effectLst/>
                          <a:latin typeface="+mn-ea"/>
                          <a:ea typeface="+mn-ea"/>
                        </a:rPr>
                        <a:t> </a:t>
                      </a:r>
                      <a:r>
                        <a:rPr lang="ja-JP" altLang="en-US" sz="900" kern="100">
                          <a:effectLst/>
                          <a:latin typeface="+mn-ea"/>
                          <a:ea typeface="+mn-ea"/>
                        </a:rPr>
                        <a:t>  </a:t>
                      </a:r>
                      <a:r>
                        <a:rPr lang="ja-JP" sz="900" kern="100">
                          <a:effectLst/>
                          <a:latin typeface="+mn-ea"/>
                          <a:ea typeface="+mn-ea"/>
                        </a:rPr>
                        <a:t>情報セキュリティハンドブック</a:t>
                      </a:r>
                      <a:r>
                        <a:rPr lang="ja-JP" altLang="en-US" sz="900" kern="100">
                          <a:effectLst/>
                          <a:latin typeface="+mn-ea"/>
                          <a:ea typeface="+mn-ea"/>
                        </a:rPr>
                        <a:t>など</a:t>
                      </a:r>
                      <a:r>
                        <a:rPr lang="ja-JP" sz="900" kern="100">
                          <a:effectLst/>
                          <a:latin typeface="+mn-ea"/>
                          <a:ea typeface="+mn-ea"/>
                        </a:rPr>
                        <a:t>による</a:t>
                      </a:r>
                      <a:r>
                        <a:rPr lang="en-US" sz="900" kern="100">
                          <a:effectLst/>
                          <a:latin typeface="+mn-ea"/>
                          <a:ea typeface="+mn-ea"/>
                        </a:rPr>
                        <a:t>ISMS</a:t>
                      </a:r>
                      <a:r>
                        <a:rPr lang="ja-JP" sz="900" kern="100">
                          <a:effectLst/>
                          <a:latin typeface="+mn-ea"/>
                          <a:ea typeface="+mn-ea"/>
                        </a:rPr>
                        <a:t>に対する意識向上</a:t>
                      </a:r>
                    </a:p>
                    <a:p>
                      <a:pPr indent="139700" algn="l"/>
                      <a:r>
                        <a:rPr lang="ja-JP" sz="900" kern="100">
                          <a:effectLst/>
                          <a:latin typeface="+mn-ea"/>
                          <a:ea typeface="+mn-ea"/>
                        </a:rPr>
                        <a:t>・当社の方針や手順について（情報セキュリティ基本方針</a:t>
                      </a:r>
                      <a:r>
                        <a:rPr lang="ja-JP" altLang="en-US" sz="900" kern="100">
                          <a:effectLst/>
                          <a:latin typeface="+mn-ea"/>
                          <a:ea typeface="+mn-ea"/>
                        </a:rPr>
                        <a:t>など</a:t>
                      </a:r>
                      <a:r>
                        <a:rPr lang="ja-JP" sz="900" kern="100">
                          <a:effectLst/>
                          <a:latin typeface="+mn-ea"/>
                          <a:ea typeface="+mn-ea"/>
                        </a:rPr>
                        <a:t>）</a:t>
                      </a:r>
                    </a:p>
                    <a:p>
                      <a:pPr indent="139700" algn="l"/>
                      <a:r>
                        <a:rPr lang="ja-JP" sz="900" kern="100">
                          <a:effectLst/>
                          <a:latin typeface="+mn-ea"/>
                          <a:ea typeface="+mn-ea"/>
                        </a:rPr>
                        <a:t>・</a:t>
                      </a:r>
                      <a:r>
                        <a:rPr lang="en-US" sz="900" kern="100">
                          <a:effectLst/>
                          <a:latin typeface="+mn-ea"/>
                          <a:ea typeface="+mn-ea"/>
                        </a:rPr>
                        <a:t>ISMS</a:t>
                      </a:r>
                      <a:r>
                        <a:rPr lang="ja-JP" sz="900" kern="100">
                          <a:effectLst/>
                          <a:latin typeface="+mn-ea"/>
                          <a:ea typeface="+mn-ea"/>
                        </a:rPr>
                        <a:t>の有効性に対する自らの貢献</a:t>
                      </a:r>
                    </a:p>
                    <a:p>
                      <a:pPr indent="139700" algn="l"/>
                      <a:r>
                        <a:rPr lang="ja-JP" sz="900" kern="100">
                          <a:effectLst/>
                          <a:latin typeface="+mn-ea"/>
                          <a:ea typeface="+mn-ea"/>
                        </a:rPr>
                        <a:t>・</a:t>
                      </a:r>
                      <a:r>
                        <a:rPr lang="en-US" sz="900" kern="100">
                          <a:effectLst/>
                          <a:latin typeface="+mn-ea"/>
                          <a:ea typeface="+mn-ea"/>
                        </a:rPr>
                        <a:t>ISMS</a:t>
                      </a:r>
                      <a:r>
                        <a:rPr lang="ja-JP" sz="900" kern="100">
                          <a:effectLst/>
                          <a:latin typeface="+mn-ea"/>
                          <a:ea typeface="+mn-ea"/>
                        </a:rPr>
                        <a:t>要求に適合しない</a:t>
                      </a:r>
                      <a:r>
                        <a:rPr lang="ja-JP" altLang="en-US" sz="900" kern="100">
                          <a:effectLst/>
                          <a:latin typeface="+mn-ea"/>
                          <a:ea typeface="+mn-ea"/>
                        </a:rPr>
                        <a:t>こと</a:t>
                      </a:r>
                      <a:r>
                        <a:rPr lang="ja-JP" sz="900" kern="100">
                          <a:effectLst/>
                          <a:latin typeface="+mn-ea"/>
                          <a:ea typeface="+mn-ea"/>
                        </a:rPr>
                        <a:t>の意味</a:t>
                      </a:r>
                    </a:p>
                    <a:p>
                      <a:pPr indent="139700" algn="l"/>
                      <a:r>
                        <a:rPr lang="ja-JP" sz="900" kern="100">
                          <a:effectLst/>
                          <a:latin typeface="+mn-ea"/>
                          <a:ea typeface="+mn-ea"/>
                        </a:rPr>
                        <a:t>・当社のルールの遵守</a:t>
                      </a:r>
                    </a:p>
                    <a:p>
                      <a:pPr algn="l"/>
                      <a:r>
                        <a:rPr lang="en-US" sz="900" kern="100">
                          <a:effectLst/>
                          <a:latin typeface="+mn-ea"/>
                          <a:ea typeface="+mn-ea"/>
                        </a:rPr>
                        <a:t> </a:t>
                      </a:r>
                      <a:endParaRPr lang="ja-JP" sz="900" kern="100">
                        <a:effectLst/>
                        <a:latin typeface="+mn-ea"/>
                        <a:ea typeface="+mn-ea"/>
                      </a:endParaRPr>
                    </a:p>
                    <a:p>
                      <a:pPr algn="l"/>
                      <a:r>
                        <a:rPr lang="ja-JP" sz="900" kern="100">
                          <a:effectLst/>
                          <a:latin typeface="+mn-ea"/>
                          <a:ea typeface="+mn-ea"/>
                        </a:rPr>
                        <a:t>　学習後にテスト実施</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18540974"/>
                  </a:ext>
                </a:extLst>
              </a:tr>
              <a:tr h="236448">
                <a:tc>
                  <a:txBody>
                    <a:bodyPr/>
                    <a:lstStyle/>
                    <a:p>
                      <a:pPr algn="l"/>
                      <a:r>
                        <a:rPr lang="ja-JP" sz="900" b="1" kern="100">
                          <a:solidFill>
                            <a:schemeClr val="bg1"/>
                          </a:solidFill>
                          <a:effectLst/>
                          <a:latin typeface="+mn-ea"/>
                          <a:ea typeface="+mn-ea"/>
                        </a:rPr>
                        <a:t>受講対象者・部門</a:t>
                      </a:r>
                      <a:endParaRPr lang="ja-JP" sz="900" b="1" kern="100">
                        <a:solidFill>
                          <a:schemeClr val="bg1"/>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indent="133350" algn="l"/>
                      <a:r>
                        <a:rPr lang="ja-JP" sz="900" kern="100">
                          <a:effectLst/>
                          <a:latin typeface="+mn-ea"/>
                          <a:ea typeface="+mn-ea"/>
                        </a:rPr>
                        <a:t>上記教育実施期間において在籍する全従業者</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50594402"/>
                  </a:ext>
                </a:extLst>
              </a:tr>
              <a:tr h="236448">
                <a:tc>
                  <a:txBody>
                    <a:bodyPr/>
                    <a:lstStyle/>
                    <a:p>
                      <a:pPr algn="l">
                        <a:tabLst>
                          <a:tab pos="114300" algn="l"/>
                          <a:tab pos="737235" algn="ctr"/>
                        </a:tabLst>
                      </a:pPr>
                      <a:r>
                        <a:rPr lang="ja-JP" sz="900" b="1" kern="100">
                          <a:solidFill>
                            <a:schemeClr val="bg1"/>
                          </a:solidFill>
                          <a:effectLst/>
                          <a:latin typeface="+mn-ea"/>
                          <a:ea typeface="+mn-ea"/>
                        </a:rPr>
                        <a:t>参加者</a:t>
                      </a:r>
                      <a:endParaRPr lang="ja-JP" sz="900" b="1" kern="100">
                        <a:solidFill>
                          <a:schemeClr val="bg1"/>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133350" algn="l">
                        <a:lnSpc>
                          <a:spcPts val="1200"/>
                        </a:lnSpc>
                        <a:tabLst>
                          <a:tab pos="1600200" algn="l"/>
                        </a:tabLst>
                      </a:pPr>
                      <a:r>
                        <a:rPr lang="ja-JP" sz="900" kern="100">
                          <a:effectLst/>
                          <a:latin typeface="+mn-ea"/>
                          <a:ea typeface="+mn-ea"/>
                        </a:rPr>
                        <a:t>別紙：「教育受講者一覧」を参照</a:t>
                      </a:r>
                      <a:r>
                        <a:rPr lang="en-US" sz="900" kern="100">
                          <a:effectLst/>
                          <a:latin typeface="+mn-ea"/>
                          <a:ea typeface="+mn-ea"/>
                        </a:rPr>
                        <a:t>	</a:t>
                      </a:r>
                      <a:endParaRPr lang="ja-JP" sz="900" kern="100">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54173052"/>
                  </a:ext>
                </a:extLst>
              </a:tr>
              <a:tr h="236448">
                <a:tc>
                  <a:txBody>
                    <a:bodyPr/>
                    <a:lstStyle/>
                    <a:p>
                      <a:pPr algn="l"/>
                      <a:r>
                        <a:rPr lang="ja-JP" sz="900" b="1" kern="100">
                          <a:solidFill>
                            <a:schemeClr val="bg1"/>
                          </a:solidFill>
                          <a:effectLst/>
                          <a:latin typeface="+mn-ea"/>
                          <a:ea typeface="+mn-ea"/>
                        </a:rPr>
                        <a:t>備考</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indent="139700" algn="l"/>
                      <a:r>
                        <a:rPr lang="ja-JP" sz="900" kern="100">
                          <a:effectLst/>
                          <a:latin typeface="+mn-ea"/>
                          <a:ea typeface="+mn-ea"/>
                        </a:rPr>
                        <a:t>特になし</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6945891"/>
                  </a:ext>
                </a:extLst>
              </a:tr>
            </a:tbl>
          </a:graphicData>
        </a:graphic>
      </p:graphicFrame>
      <p:sp>
        <p:nvSpPr>
          <p:cNvPr id="12" name="テキスト ボックス 11">
            <a:extLst>
              <a:ext uri="{FF2B5EF4-FFF2-40B4-BE49-F238E27FC236}">
                <a16:creationId xmlns:a16="http://schemas.microsoft.com/office/drawing/2014/main" id="{02270446-023A-4E80-B880-384595D6123A}"/>
              </a:ext>
            </a:extLst>
          </p:cNvPr>
          <p:cNvSpPr txBox="1"/>
          <p:nvPr/>
        </p:nvSpPr>
        <p:spPr>
          <a:xfrm>
            <a:off x="622800" y="2268000"/>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TW" altLang="en-US" sz="1050" b="1" i="0" u="none" strike="noStrike" kern="1200" cap="none" spc="0" normalizeH="0" baseline="0" noProof="0">
                <a:ln>
                  <a:noFill/>
                </a:ln>
                <a:solidFill>
                  <a:prstClr val="black"/>
                </a:solidFill>
                <a:effectLst/>
                <a:uLnTx/>
                <a:uFillTx/>
                <a:latin typeface="メイリオ"/>
                <a:ea typeface="メイリオ"/>
                <a:cs typeface="+mn-cs"/>
              </a:rPr>
              <a:t>教育実施記録</a:t>
            </a: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の作成方法（例）</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教育を実施した際、実施記録を文書化する必要があります。以下の例をもとに、</a:t>
            </a:r>
            <a:r>
              <a:rPr kumimoji="0" lang="zh-TW" altLang="en-US" sz="1050" b="0" i="0" u="none" strike="noStrike" kern="1200" cap="none" spc="0" normalizeH="0" baseline="0" noProof="0">
                <a:ln>
                  <a:noFill/>
                </a:ln>
                <a:solidFill>
                  <a:prstClr val="black"/>
                </a:solidFill>
                <a:effectLst/>
                <a:uLnTx/>
                <a:uFillTx/>
                <a:latin typeface="メイリオ"/>
                <a:ea typeface="メイリオ"/>
                <a:cs typeface="+mn-cs"/>
              </a:rPr>
              <a:t>教育実施記録</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の作成方法を説明します。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3" name="表 12">
            <a:extLst>
              <a:ext uri="{FF2B5EF4-FFF2-40B4-BE49-F238E27FC236}">
                <a16:creationId xmlns:a16="http://schemas.microsoft.com/office/drawing/2014/main" id="{D1ADC160-4D5E-9690-420B-D29F709399C2}"/>
              </a:ext>
            </a:extLst>
          </p:cNvPr>
          <p:cNvGraphicFramePr>
            <a:graphicFrameLocks noGrp="1"/>
          </p:cNvGraphicFramePr>
          <p:nvPr/>
        </p:nvGraphicFramePr>
        <p:xfrm>
          <a:off x="622800" y="8730844"/>
          <a:ext cx="5612400" cy="657120"/>
        </p:xfrm>
        <a:graphic>
          <a:graphicData uri="http://schemas.openxmlformats.org/drawingml/2006/table">
            <a:tbl>
              <a:tblPr>
                <a:tableStyleId>{5C22544A-7EE6-4342-B048-85BDC9FD1C3A}</a:tableStyleId>
              </a:tblPr>
              <a:tblGrid>
                <a:gridCol w="382174">
                  <a:extLst>
                    <a:ext uri="{9D8B030D-6E8A-4147-A177-3AD203B41FA5}">
                      <a16:colId xmlns:a16="http://schemas.microsoft.com/office/drawing/2014/main" val="2404384490"/>
                    </a:ext>
                  </a:extLst>
                </a:gridCol>
                <a:gridCol w="1454724">
                  <a:extLst>
                    <a:ext uri="{9D8B030D-6E8A-4147-A177-3AD203B41FA5}">
                      <a16:colId xmlns:a16="http://schemas.microsoft.com/office/drawing/2014/main" val="449841623"/>
                    </a:ext>
                  </a:extLst>
                </a:gridCol>
                <a:gridCol w="2490290">
                  <a:extLst>
                    <a:ext uri="{9D8B030D-6E8A-4147-A177-3AD203B41FA5}">
                      <a16:colId xmlns:a16="http://schemas.microsoft.com/office/drawing/2014/main" val="99912932"/>
                    </a:ext>
                  </a:extLst>
                </a:gridCol>
                <a:gridCol w="1285212">
                  <a:extLst>
                    <a:ext uri="{9D8B030D-6E8A-4147-A177-3AD203B41FA5}">
                      <a16:colId xmlns:a16="http://schemas.microsoft.com/office/drawing/2014/main" val="3753640608"/>
                    </a:ext>
                  </a:extLst>
                </a:gridCol>
              </a:tblGrid>
              <a:tr h="219040">
                <a:tc>
                  <a:txBody>
                    <a:bodyPr/>
                    <a:lstStyle/>
                    <a:p>
                      <a:pPr algn="ctr" fontAlgn="b"/>
                      <a:r>
                        <a:rPr lang="en-US" altLang="ja-JP" sz="900" u="none" strike="noStrike">
                          <a:solidFill>
                            <a:schemeClr val="bg1"/>
                          </a:solidFill>
                          <a:effectLst/>
                          <a:latin typeface="+mn-ea"/>
                          <a:ea typeface="+mn-ea"/>
                        </a:rPr>
                        <a:t>No</a:t>
                      </a:r>
                      <a:r>
                        <a:rPr lang="ja-JP" altLang="en-US" sz="900" u="none" strike="noStrike">
                          <a:solidFill>
                            <a:schemeClr val="bg1"/>
                          </a:solidFill>
                          <a:effectLst/>
                          <a:latin typeface="+mn-ea"/>
                          <a:ea typeface="+mn-ea"/>
                        </a:rPr>
                        <a:t>　</a:t>
                      </a:r>
                      <a:endParaRPr lang="ja-JP" altLang="en-US" sz="900" b="0" i="0" u="none" strike="noStrike">
                        <a:solidFill>
                          <a:schemeClr val="bg1"/>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900" b="1" u="none" strike="noStrike">
                          <a:solidFill>
                            <a:schemeClr val="bg1"/>
                          </a:solidFill>
                          <a:effectLst/>
                          <a:latin typeface="+mn-ea"/>
                          <a:ea typeface="+mn-ea"/>
                        </a:rPr>
                        <a:t>所属</a:t>
                      </a:r>
                      <a:endParaRPr lang="ja-JP" altLang="en-US" sz="900" b="1" i="0" u="none" strike="noStrike">
                        <a:solidFill>
                          <a:schemeClr val="bg1"/>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900" b="1" u="none" strike="noStrike">
                          <a:solidFill>
                            <a:schemeClr val="bg1"/>
                          </a:solidFill>
                          <a:effectLst/>
                          <a:latin typeface="+mn-ea"/>
                          <a:ea typeface="+mn-ea"/>
                        </a:rPr>
                        <a:t>氏　　名</a:t>
                      </a:r>
                      <a:endParaRPr lang="ja-JP" altLang="en-US" sz="900" b="1" i="0" u="none" strike="noStrike">
                        <a:solidFill>
                          <a:schemeClr val="bg1"/>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900" b="1" u="none" strike="noStrike">
                          <a:solidFill>
                            <a:schemeClr val="bg1"/>
                          </a:solidFill>
                          <a:effectLst/>
                          <a:latin typeface="+mn-ea"/>
                          <a:ea typeface="+mn-ea"/>
                        </a:rPr>
                        <a:t>受講日</a:t>
                      </a:r>
                      <a:endParaRPr lang="ja-JP" altLang="en-US" sz="900" b="1" i="0" u="none" strike="noStrike">
                        <a:solidFill>
                          <a:schemeClr val="bg1"/>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220228061"/>
                  </a:ext>
                </a:extLst>
              </a:tr>
              <a:tr h="219040">
                <a:tc>
                  <a:txBody>
                    <a:bodyPr/>
                    <a:lstStyle/>
                    <a:p>
                      <a:pPr algn="ctr" fontAlgn="ctr"/>
                      <a:r>
                        <a:rPr lang="en-US" altLang="ja-JP" sz="900" u="none" strike="noStrike">
                          <a:effectLst/>
                          <a:latin typeface="+mn-ea"/>
                          <a:ea typeface="+mn-ea"/>
                        </a:rPr>
                        <a:t>1</a:t>
                      </a:r>
                      <a:endParaRPr lang="en-US" altLang="ja-JP" sz="900" b="0" i="0" u="none" strike="noStrike">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effectLst/>
                          <a:latin typeface="+mn-ea"/>
                          <a:ea typeface="+mn-ea"/>
                        </a:rPr>
                        <a:t>営業</a:t>
                      </a:r>
                      <a:endParaRPr lang="ja-JP" altLang="en-US" sz="900" b="0" i="0" u="none" strike="noStrike">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900" b="0" i="0" u="none" strike="noStrike">
                          <a:effectLst/>
                          <a:latin typeface="+mn-ea"/>
                          <a:ea typeface="+mn-ea"/>
                        </a:rPr>
                        <a:t>○○○○</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900" u="none" strike="noStrike">
                          <a:effectLst/>
                          <a:latin typeface="+mn-ea"/>
                          <a:ea typeface="+mn-ea"/>
                        </a:rPr>
                        <a:t>20XX/-/-</a:t>
                      </a:r>
                      <a:endParaRPr lang="en-US" altLang="ja-JP" sz="900" b="0" i="0" u="none" strike="noStrike">
                        <a:solidFill>
                          <a:srgbClr val="000000"/>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36890701"/>
                  </a:ext>
                </a:extLst>
              </a:tr>
              <a:tr h="219040">
                <a:tc>
                  <a:txBody>
                    <a:bodyPr/>
                    <a:lstStyle/>
                    <a:p>
                      <a:pPr algn="ctr" fontAlgn="ctr"/>
                      <a:r>
                        <a:rPr lang="en-US" altLang="ja-JP" sz="900" u="none" strike="noStrike">
                          <a:effectLst/>
                          <a:latin typeface="+mn-ea"/>
                          <a:ea typeface="+mn-ea"/>
                        </a:rPr>
                        <a:t>2</a:t>
                      </a:r>
                      <a:endParaRPr lang="en-US" altLang="ja-JP" sz="900" b="0" i="0" u="none" strike="noStrike">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900" b="0" i="0" u="none" strike="noStrike">
                          <a:effectLst/>
                          <a:latin typeface="+mn-ea"/>
                          <a:ea typeface="+mn-ea"/>
                        </a:rPr>
                        <a:t>管理</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900" b="0" i="0" u="none" strike="noStrike">
                          <a:effectLst/>
                          <a:latin typeface="+mn-ea"/>
                          <a:ea typeface="+mn-ea"/>
                        </a:rPr>
                        <a:t>○○○○</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900" u="none" strike="noStrike">
                          <a:effectLst/>
                          <a:latin typeface="+mn-ea"/>
                          <a:ea typeface="+mn-ea"/>
                        </a:rPr>
                        <a:t>20XX/-/-</a:t>
                      </a:r>
                      <a:endParaRPr lang="en-US" altLang="ja-JP" sz="900" b="0" i="0" u="none" strike="noStrike">
                        <a:solidFill>
                          <a:srgbClr val="000000"/>
                        </a:solidFill>
                        <a:effectLst/>
                        <a:latin typeface="+mn-ea"/>
                        <a:ea typeface="+mn-ea"/>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07675060"/>
                  </a:ext>
                </a:extLst>
              </a:tr>
            </a:tbl>
          </a:graphicData>
        </a:graphic>
      </p:graphicFrame>
      <p:sp>
        <p:nvSpPr>
          <p:cNvPr id="15" name="テキスト ボックス 14">
            <a:extLst>
              <a:ext uri="{FF2B5EF4-FFF2-40B4-BE49-F238E27FC236}">
                <a16:creationId xmlns:a16="http://schemas.microsoft.com/office/drawing/2014/main" id="{B93567CF-3E0B-105C-B6A7-E46B0A9396A7}"/>
              </a:ext>
            </a:extLst>
          </p:cNvPr>
          <p:cNvSpPr txBox="1"/>
          <p:nvPr/>
        </p:nvSpPr>
        <p:spPr>
          <a:xfrm>
            <a:off x="622800" y="5421535"/>
            <a:ext cx="5612400" cy="332398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教育実施記録には、以下のような内容を含めます。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srgbClr val="333333"/>
                </a:solidFill>
                <a:effectLst/>
                <a:uLnTx/>
                <a:uFillTx/>
                <a:latin typeface="メイリオ"/>
                <a:ea typeface="メイリオ"/>
                <a:cs typeface="+mn-cs"/>
              </a:rPr>
              <a:t>教育の名称</a:t>
            </a:r>
            <a:br>
              <a:rPr kumimoji="0" lang="en-US" altLang="ja-JP" sz="1050" b="1" i="0" u="none" strike="noStrike" kern="1200" cap="none" spc="0" normalizeH="0" baseline="0" noProof="0">
                <a:ln>
                  <a:noFill/>
                </a:ln>
                <a:solidFill>
                  <a:srgbClr val="333333"/>
                </a:solidFill>
                <a:effectLst/>
                <a:uLnTx/>
                <a:uFillTx/>
                <a:latin typeface="メイリオ"/>
                <a:ea typeface="メイリオ"/>
                <a:cs typeface="+mn-cs"/>
              </a:rPr>
            </a:b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どのような教育を実施したのか、教育テーマを記載します。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ja-JP" sz="1050" b="1"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srgbClr val="333333"/>
                </a:solidFill>
                <a:effectLst/>
                <a:uLnTx/>
                <a:uFillTx/>
                <a:latin typeface="メイリオ"/>
                <a:ea typeface="メイリオ"/>
                <a:cs typeface="+mn-cs"/>
              </a:rPr>
              <a:t>実施期間</a:t>
            </a:r>
            <a:br>
              <a:rPr kumimoji="0" lang="en-US" altLang="ja-JP" sz="1050" b="1" i="0" u="none" strike="noStrike" kern="1200" cap="none" spc="0" normalizeH="0" baseline="0" noProof="0">
                <a:ln>
                  <a:noFill/>
                </a:ln>
                <a:solidFill>
                  <a:srgbClr val="333333"/>
                </a:solidFill>
                <a:effectLst/>
                <a:uLnTx/>
                <a:uFillTx/>
                <a:latin typeface="メイリオ"/>
                <a:ea typeface="メイリオ"/>
                <a:cs typeface="+mn-cs"/>
              </a:rPr>
            </a:b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教育を実施する期間を記載します。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050" b="1"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srgbClr val="333333"/>
                </a:solidFill>
                <a:effectLst/>
                <a:uLnTx/>
                <a:uFillTx/>
                <a:latin typeface="メイリオ"/>
                <a:ea typeface="メイリオ"/>
                <a:cs typeface="+mn-cs"/>
              </a:rPr>
              <a:t>教育方法</a:t>
            </a:r>
            <a:br>
              <a:rPr kumimoji="0" lang="en-US" altLang="ja-JP" sz="1050" b="1" i="0" u="none" strike="noStrike" kern="1200" cap="none" spc="0" normalizeH="0" baseline="0" noProof="0">
                <a:ln>
                  <a:noFill/>
                </a:ln>
                <a:solidFill>
                  <a:srgbClr val="333333"/>
                </a:solidFill>
                <a:effectLst/>
                <a:uLnTx/>
                <a:uFillTx/>
                <a:latin typeface="メイリオ"/>
                <a:ea typeface="メイリオ"/>
                <a:cs typeface="+mn-cs"/>
              </a:rPr>
            </a:b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教育・訓練方法は、集合研修や、職場訓練（</a:t>
            </a:r>
            <a:r>
              <a:rPr kumimoji="0" lang="en-US" altLang="ja-JP" sz="1050" b="0" i="0" u="none" strike="noStrike" kern="1200" cap="none" spc="0" normalizeH="0" baseline="0" noProof="0">
                <a:ln>
                  <a:noFill/>
                </a:ln>
                <a:solidFill>
                  <a:srgbClr val="333333"/>
                </a:solidFill>
                <a:effectLst/>
                <a:uLnTx/>
                <a:uFillTx/>
                <a:latin typeface="メイリオ"/>
                <a:ea typeface="メイリオ"/>
                <a:cs typeface="+mn-cs"/>
              </a:rPr>
              <a:t>OJT</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）、資格試験の受験、</a:t>
            </a:r>
            <a:r>
              <a:rPr kumimoji="0" lang="en-US" altLang="ja-JP" sz="1050" b="0" i="0" u="none" strike="noStrike" kern="1200" cap="none" spc="0" normalizeH="0" baseline="0" noProof="0">
                <a:ln>
                  <a:noFill/>
                </a:ln>
                <a:solidFill>
                  <a:srgbClr val="333333"/>
                </a:solidFill>
                <a:effectLst/>
                <a:uLnTx/>
                <a:uFillTx/>
                <a:latin typeface="メイリオ"/>
                <a:ea typeface="メイリオ"/>
                <a:cs typeface="+mn-cs"/>
              </a:rPr>
              <a:t>e</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ラーニングなどさまざまあります。その中で、実際に実施した方法を記載します。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srgbClr val="333333"/>
                </a:solidFill>
                <a:effectLst/>
                <a:uLnTx/>
                <a:uFillTx/>
                <a:latin typeface="メイリオ"/>
                <a:ea typeface="メイリオ"/>
                <a:cs typeface="+mn-cs"/>
              </a:rPr>
              <a:t>教育の概要</a:t>
            </a:r>
            <a:br>
              <a:rPr kumimoji="0" lang="en-US" altLang="ja-JP" sz="1050" b="1" i="0" u="none" strike="noStrike" kern="1200" cap="none" spc="0" normalizeH="0" baseline="0" noProof="0">
                <a:ln>
                  <a:noFill/>
                </a:ln>
                <a:solidFill>
                  <a:srgbClr val="333333"/>
                </a:solidFill>
                <a:effectLst/>
                <a:uLnTx/>
                <a:uFillTx/>
                <a:latin typeface="メイリオ"/>
                <a:ea typeface="メイリオ"/>
                <a:cs typeface="+mn-cs"/>
              </a:rPr>
            </a:b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実施した教育の概要や、教育を実施した目的を記載します。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ja-JP" sz="1050" b="1"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srgbClr val="333333"/>
                </a:solidFill>
                <a:effectLst/>
                <a:uLnTx/>
                <a:uFillTx/>
                <a:latin typeface="メイリオ"/>
                <a:ea typeface="メイリオ"/>
                <a:cs typeface="+mn-cs"/>
              </a:rPr>
              <a:t>受講対象者・部門</a:t>
            </a:r>
            <a:br>
              <a:rPr kumimoji="0" lang="en-US" altLang="ja-JP" sz="1050" b="1" i="0" u="none" strike="noStrike" kern="1200" cap="none" spc="0" normalizeH="0" baseline="0" noProof="0">
                <a:ln>
                  <a:noFill/>
                </a:ln>
                <a:solidFill>
                  <a:srgbClr val="333333"/>
                </a:solidFill>
                <a:effectLst/>
                <a:uLnTx/>
                <a:uFillTx/>
                <a:latin typeface="メイリオ"/>
                <a:ea typeface="メイリオ"/>
                <a:cs typeface="+mn-cs"/>
              </a:rPr>
            </a:b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教育を受講する対象者を記載します。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srgbClr val="333333"/>
                </a:solidFill>
                <a:effectLst/>
                <a:uLnTx/>
                <a:uFillTx/>
                <a:latin typeface="メイリオ"/>
                <a:ea typeface="メイリオ"/>
                <a:cs typeface="+mn-cs"/>
              </a:rPr>
              <a:t>参加者</a:t>
            </a:r>
            <a:br>
              <a:rPr kumimoji="0" lang="en-US" altLang="ja-JP" sz="1050" b="1" i="0" u="none" strike="noStrike" kern="1200" cap="none" spc="0" normalizeH="0" baseline="0" noProof="0">
                <a:ln>
                  <a:noFill/>
                </a:ln>
                <a:solidFill>
                  <a:srgbClr val="333333"/>
                </a:solidFill>
                <a:effectLst/>
                <a:uLnTx/>
                <a:uFillTx/>
                <a:latin typeface="メイリオ"/>
                <a:ea typeface="メイリオ"/>
                <a:cs typeface="+mn-cs"/>
              </a:rPr>
            </a:b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教育を実際に受講した者を記載します。以下の例のように、「教育の受講者一覧」を別紙で作成し、実施記録と分けて記載すると分かりやすくなります。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p:txBody>
      </p:sp>
      <p:sp>
        <p:nvSpPr>
          <p:cNvPr id="17" name="テキスト プレースホルダー 2">
            <a:extLst>
              <a:ext uri="{FF2B5EF4-FFF2-40B4-BE49-F238E27FC236}">
                <a16:creationId xmlns:a16="http://schemas.microsoft.com/office/drawing/2014/main" id="{5AFDF3CD-DA27-7B84-0A2E-0003CC7BC6A2}"/>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13-2-5.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7.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支援</a:t>
            </a:r>
          </a:p>
        </p:txBody>
      </p:sp>
      <p:sp>
        <p:nvSpPr>
          <p:cNvPr id="3" name="スライド番号プレースホルダー 4">
            <a:extLst>
              <a:ext uri="{FF2B5EF4-FFF2-40B4-BE49-F238E27FC236}">
                <a16:creationId xmlns:a16="http://schemas.microsoft.com/office/drawing/2014/main" id="{AB9B2474-4CAF-CC78-505B-E1958E742EF6}"/>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30</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3">
            <a:extLst>
              <a:ext uri="{FF2B5EF4-FFF2-40B4-BE49-F238E27FC236}">
                <a16:creationId xmlns:a16="http://schemas.microsoft.com/office/drawing/2014/main" id="{5B92500F-1FC5-A647-FD5C-9FB7F08D3A23}"/>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7.2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力量（</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4/4</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
        <p:nvSpPr>
          <p:cNvPr id="5" name="テキスト プレースホルダー 2">
            <a:extLst>
              <a:ext uri="{FF2B5EF4-FFF2-40B4-BE49-F238E27FC236}">
                <a16:creationId xmlns:a16="http://schemas.microsoft.com/office/drawing/2014/main" id="{6C6529FF-B6AF-78D4-BA63-AB68276FC40E}"/>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185268181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3">
            <a:extLst>
              <a:ext uri="{FF2B5EF4-FFF2-40B4-BE49-F238E27FC236}">
                <a16:creationId xmlns:a16="http://schemas.microsoft.com/office/drawing/2014/main" id="{DA242746-835C-076D-4CF3-076E4F55D58A}"/>
              </a:ext>
            </a:extLst>
          </p:cNvPr>
          <p:cNvGraphicFramePr>
            <a:graphicFrameLocks noGrp="1"/>
          </p:cNvGraphicFramePr>
          <p:nvPr>
            <p:extLst>
              <p:ext uri="{D42A27DB-BD31-4B8C-83A1-F6EECF244321}">
                <p14:modId xmlns:p14="http://schemas.microsoft.com/office/powerpoint/2010/main" val="1098442597"/>
              </p:ext>
            </p:extLst>
          </p:nvPr>
        </p:nvGraphicFramePr>
        <p:xfrm>
          <a:off x="369000" y="1080000"/>
          <a:ext cx="6120000" cy="7802880"/>
        </p:xfrm>
        <a:graphic>
          <a:graphicData uri="http://schemas.openxmlformats.org/drawingml/2006/table">
            <a:tbl>
              <a:tblPr firstRow="1" bandRow="1">
                <a:tableStyleId>{5C22544A-7EE6-4342-B048-85BDC9FD1C3A}</a:tableStyleId>
              </a:tblPr>
              <a:tblGrid>
                <a:gridCol w="5208841">
                  <a:extLst>
                    <a:ext uri="{9D8B030D-6E8A-4147-A177-3AD203B41FA5}">
                      <a16:colId xmlns:a16="http://schemas.microsoft.com/office/drawing/2014/main" val="289840792"/>
                    </a:ext>
                  </a:extLst>
                </a:gridCol>
                <a:gridCol w="911159">
                  <a:extLst>
                    <a:ext uri="{9D8B030D-6E8A-4147-A177-3AD203B41FA5}">
                      <a16:colId xmlns:a16="http://schemas.microsoft.com/office/drawing/2014/main" val="1593191417"/>
                    </a:ext>
                  </a:extLst>
                </a:gridCol>
              </a:tblGrid>
              <a:tr h="0">
                <a:tc>
                  <a:txBody>
                    <a:bodyPr/>
                    <a:lstStyle/>
                    <a:p>
                      <a:r>
                        <a:rPr kumimoji="1" lang="ja-JP" altLang="en-US" sz="1000" u="sng" baseline="0">
                          <a:solidFill>
                            <a:schemeClr val="accent1">
                              <a:lumMod val="50000"/>
                            </a:schemeClr>
                          </a:solidFill>
                          <a:uFill>
                            <a:solidFill>
                              <a:schemeClr val="bg1"/>
                            </a:solidFill>
                          </a:uFill>
                          <a:latin typeface="+mn-ea"/>
                          <a:ea typeface="+mn-ea"/>
                          <a:hlinkClick r:id="rId2" action="ppaction://hlinksldjump">
                            <a:extLst>
                              <a:ext uri="{A12FA001-AC4F-418D-AE19-62706E023703}">
                                <ahyp:hlinkClr xmlns:ahyp="http://schemas.microsoft.com/office/drawing/2018/hyperlinkcolor" val="tx"/>
                              </a:ext>
                            </a:extLst>
                          </a:hlinkClick>
                        </a:rPr>
                        <a:t>はじめに</a:t>
                      </a:r>
                      <a:endParaRPr kumimoji="1" lang="ja-JP" altLang="en-US" sz="1000" u="sng" baseline="0">
                        <a:solidFill>
                          <a:schemeClr val="accent1">
                            <a:lumMod val="50000"/>
                          </a:schemeClr>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52772281"/>
                  </a:ext>
                </a:extLst>
              </a:tr>
              <a:tr h="0">
                <a:tc>
                  <a:txBody>
                    <a:bodyPr/>
                    <a:lstStyle/>
                    <a:p>
                      <a:r>
                        <a:rPr lang="ja-JP" altLang="en-US"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第</a:t>
                      </a:r>
                      <a:r>
                        <a:rPr lang="en-US" altLang="ja-JP"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1</a:t>
                      </a:r>
                      <a:r>
                        <a:rPr lang="ja-JP" altLang="en-US"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章</a:t>
                      </a:r>
                      <a:r>
                        <a:rPr lang="en-US" altLang="ja-JP"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 </a:t>
                      </a:r>
                      <a:r>
                        <a:rPr lang="ja-JP" altLang="en-US"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デジタル時代の社会と</a:t>
                      </a:r>
                      <a:r>
                        <a:rPr lang="en-US" altLang="ja-JP"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IT</a:t>
                      </a:r>
                      <a:r>
                        <a:rPr lang="ja-JP" altLang="en-US"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情勢</a:t>
                      </a:r>
                      <a:endParaRPr kumimoji="1" lang="ja-JP" altLang="en-US" sz="1000" u="sng" baseline="0">
                        <a:solidFill>
                          <a:schemeClr val="accent1">
                            <a:lumMod val="50000"/>
                          </a:schemeClr>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87174532"/>
                  </a:ext>
                </a:extLst>
              </a:tr>
              <a:tr h="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1-1. </a:t>
                      </a:r>
                      <a:r>
                        <a:rPr kumimoji="1" lang="ja-JP" altLang="en-US" sz="1000" u="sng" baseline="0">
                          <a:solidFill>
                            <a:schemeClr val="tx1"/>
                          </a:solidFill>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デジタル時代の社会変革と</a:t>
                      </a:r>
                      <a:r>
                        <a:rPr kumimoji="1" lang="en-US" altLang="ja-JP" sz="1000" u="sng" baseline="0">
                          <a:solidFill>
                            <a:schemeClr val="tx1"/>
                          </a:solidFill>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IT</a:t>
                      </a:r>
                      <a:r>
                        <a:rPr kumimoji="1" lang="ja-JP" altLang="en-US" sz="1000" u="sng" baseline="0">
                          <a:solidFill>
                            <a:schemeClr val="tx1"/>
                          </a:solidFill>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情勢の関係性</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30627681"/>
                  </a:ext>
                </a:extLst>
              </a:tr>
              <a:tr h="0">
                <a:tc>
                  <a:txBody>
                    <a:bodyPr/>
                    <a:lstStyle/>
                    <a:p>
                      <a:r>
                        <a:rPr lang="ja-JP" altLang="en-US" sz="1000" u="sng" baseline="0">
                          <a:solidFill>
                            <a:schemeClr val="tx1"/>
                          </a:solidFill>
                          <a:uFill>
                            <a:solidFill>
                              <a:schemeClr val="bg1"/>
                            </a:solidFill>
                          </a:uFill>
                          <a:latin typeface="+mn-ea"/>
                          <a:ea typeface="+mn-ea"/>
                        </a:rPr>
                        <a:t>　　</a:t>
                      </a:r>
                      <a:r>
                        <a:rPr lang="en-US" altLang="ja-JP" sz="1000" u="sng" baseline="0">
                          <a:solidFill>
                            <a:schemeClr val="tx1"/>
                          </a:solidFill>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1-1-1. </a:t>
                      </a:r>
                      <a:r>
                        <a:rPr lang="ja-JP" altLang="en-US" sz="1000" u="sng" baseline="0">
                          <a:solidFill>
                            <a:schemeClr val="tx1"/>
                          </a:solidFill>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社会の現状と今後の動向</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13498822"/>
                  </a:ext>
                </a:extLst>
              </a:tr>
              <a:tr h="0">
                <a:tc>
                  <a:txBody>
                    <a:bodyPr/>
                    <a:lstStyle/>
                    <a:p>
                      <a:r>
                        <a:rPr lang="ja-JP" altLang="en-US" sz="1000" b="1" u="sng" baseline="0">
                          <a:solidFill>
                            <a:schemeClr val="accent1">
                              <a:lumMod val="50000"/>
                            </a:schemeClr>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第</a:t>
                      </a:r>
                      <a:r>
                        <a:rPr lang="en-US" altLang="ja-JP" sz="1000" b="1" u="sng" baseline="0">
                          <a:solidFill>
                            <a:schemeClr val="accent1">
                              <a:lumMod val="50000"/>
                            </a:schemeClr>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2</a:t>
                      </a:r>
                      <a:r>
                        <a:rPr lang="ja-JP" altLang="en-US" sz="1000" b="1" u="sng" baseline="0">
                          <a:solidFill>
                            <a:schemeClr val="accent1">
                              <a:lumMod val="50000"/>
                            </a:schemeClr>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章</a:t>
                      </a:r>
                      <a:r>
                        <a:rPr lang="en-US" altLang="ja-JP" sz="1000" b="1" u="sng" baseline="0">
                          <a:solidFill>
                            <a:schemeClr val="accent1">
                              <a:lumMod val="50000"/>
                            </a:schemeClr>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 </a:t>
                      </a:r>
                      <a:r>
                        <a:rPr lang="ja-JP" altLang="en-US" sz="1000" b="1" u="sng" baseline="0">
                          <a:solidFill>
                            <a:schemeClr val="accent1">
                              <a:lumMod val="50000"/>
                            </a:schemeClr>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事例を知る：重大なインシデント発生から課題解決まで</a:t>
                      </a:r>
                      <a:endParaRPr kumimoji="1" lang="ja-JP" altLang="en-US" sz="1000" u="sng" baseline="0">
                        <a:solidFill>
                          <a:schemeClr val="accent1">
                            <a:lumMod val="50000"/>
                          </a:schemeClr>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46087992"/>
                  </a:ext>
                </a:extLst>
              </a:tr>
              <a:tr h="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2-1. </a:t>
                      </a:r>
                      <a:r>
                        <a:rPr kumimoji="1" lang="ja-JP" altLang="en-US" sz="1000" u="sng" baseline="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情報セキュリティの概況</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92872054"/>
                  </a:ext>
                </a:extLst>
              </a:tr>
              <a:tr h="0">
                <a:tc>
                  <a:txBody>
                    <a:bodyPr/>
                    <a:lstStyle/>
                    <a:p>
                      <a:r>
                        <a:rPr lang="ja-JP" altLang="en-US" sz="1000" u="sng" baseline="0">
                          <a:solidFill>
                            <a:schemeClr val="tx1"/>
                          </a:solidFill>
                          <a:uFill>
                            <a:solidFill>
                              <a:schemeClr val="bg1"/>
                            </a:solidFill>
                          </a:uFill>
                          <a:latin typeface="+mn-ea"/>
                          <a:ea typeface="+mn-ea"/>
                        </a:rPr>
                        <a:t>　　</a:t>
                      </a:r>
                      <a:r>
                        <a:rPr lang="en-US" altLang="ja-JP" sz="1000" u="sng" baseline="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2-1-1.</a:t>
                      </a:r>
                      <a:r>
                        <a:rPr lang="ja-JP" altLang="en-US" sz="1000" u="sng" baseline="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 情報セキュリティの脅威を学ぶ</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50137848"/>
                  </a:ext>
                </a:extLst>
              </a:tr>
              <a:tr h="0">
                <a:tc>
                  <a:txBody>
                    <a:bodyPr/>
                    <a:lstStyle/>
                    <a:p>
                      <a:r>
                        <a:rPr lang="ja-JP" altLang="en-US" sz="1000" u="sng" baseline="0">
                          <a:solidFill>
                            <a:schemeClr val="tx1"/>
                          </a:solidFill>
                          <a:uFill>
                            <a:solidFill>
                              <a:schemeClr val="bg1"/>
                            </a:solidFill>
                          </a:uFill>
                          <a:latin typeface="+mn-ea"/>
                          <a:ea typeface="+mn-ea"/>
                        </a:rPr>
                        <a:t>　　</a:t>
                      </a:r>
                      <a:r>
                        <a:rPr lang="en-US" altLang="ja-JP" sz="1000" u="sng" baseline="0">
                          <a:solidFill>
                            <a:schemeClr val="tx1"/>
                          </a:solidFill>
                          <a:uFill>
                            <a:solidFill>
                              <a:schemeClr val="bg1"/>
                            </a:solidFill>
                          </a:uFill>
                          <a:latin typeface="+mn-ea"/>
                          <a:ea typeface="+mn-ea"/>
                          <a:hlinkClick r:id="rId7" action="ppaction://hlinksldjump">
                            <a:extLst>
                              <a:ext uri="{A12FA001-AC4F-418D-AE19-62706E023703}">
                                <ahyp:hlinkClr xmlns:ahyp="http://schemas.microsoft.com/office/drawing/2018/hyperlinkcolor" val="tx"/>
                              </a:ext>
                            </a:extLst>
                          </a:hlinkClick>
                        </a:rPr>
                        <a:t>2-1-2.</a:t>
                      </a:r>
                      <a:r>
                        <a:rPr lang="ja-JP" altLang="en-US" sz="1000" u="sng" baseline="0">
                          <a:solidFill>
                            <a:schemeClr val="tx1"/>
                          </a:solidFill>
                          <a:uFill>
                            <a:solidFill>
                              <a:schemeClr val="bg1"/>
                            </a:solidFill>
                          </a:uFill>
                          <a:latin typeface="+mn-ea"/>
                          <a:ea typeface="+mn-ea"/>
                          <a:hlinkClick r:id="rId7" action="ppaction://hlinksldjump">
                            <a:extLst>
                              <a:ext uri="{A12FA001-AC4F-418D-AE19-62706E023703}">
                                <ahyp:hlinkClr xmlns:ahyp="http://schemas.microsoft.com/office/drawing/2018/hyperlinkcolor" val="tx"/>
                              </a:ext>
                            </a:extLst>
                          </a:hlinkClick>
                        </a:rPr>
                        <a:t> </a:t>
                      </a:r>
                      <a:r>
                        <a:rPr lang="en-US" altLang="ja-JP" sz="1000" u="sng" baseline="0">
                          <a:solidFill>
                            <a:schemeClr val="tx1"/>
                          </a:solidFill>
                          <a:uFill>
                            <a:solidFill>
                              <a:schemeClr val="bg1"/>
                            </a:solidFill>
                          </a:uFill>
                          <a:latin typeface="+mn-ea"/>
                          <a:ea typeface="+mn-ea"/>
                          <a:hlinkClick r:id="rId7" action="ppaction://hlinksldjump">
                            <a:extLst>
                              <a:ext uri="{A12FA001-AC4F-418D-AE19-62706E023703}">
                                <ahyp:hlinkClr xmlns:ahyp="http://schemas.microsoft.com/office/drawing/2018/hyperlinkcolor" val="tx"/>
                              </a:ext>
                            </a:extLst>
                          </a:hlinkClick>
                        </a:rPr>
                        <a:t>IPA</a:t>
                      </a:r>
                      <a:r>
                        <a:rPr lang="ja-JP" altLang="en-US" sz="1000" u="sng" baseline="0">
                          <a:solidFill>
                            <a:schemeClr val="tx1"/>
                          </a:solidFill>
                          <a:uFill>
                            <a:solidFill>
                              <a:schemeClr val="bg1"/>
                            </a:solidFill>
                          </a:uFill>
                          <a:latin typeface="+mn-ea"/>
                          <a:ea typeface="+mn-ea"/>
                          <a:hlinkClick r:id="rId7" action="ppaction://hlinksldjump">
                            <a:extLst>
                              <a:ext uri="{A12FA001-AC4F-418D-AE19-62706E023703}">
                                <ahyp:hlinkClr xmlns:ahyp="http://schemas.microsoft.com/office/drawing/2018/hyperlinkcolor" val="tx"/>
                              </a:ext>
                            </a:extLst>
                          </a:hlinkClick>
                        </a:rPr>
                        <a:t>：情報セキュリティ白書から見る脅威</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34407058"/>
                  </a:ext>
                </a:extLst>
              </a:tr>
              <a:tr h="0">
                <a:tc>
                  <a:txBody>
                    <a:bodyPr/>
                    <a:lstStyle/>
                    <a:p>
                      <a:r>
                        <a:rPr lang="ja-JP" altLang="en-US" sz="1000" u="sng" baseline="0">
                          <a:solidFill>
                            <a:schemeClr val="tx1"/>
                          </a:solidFill>
                          <a:uFill>
                            <a:solidFill>
                              <a:schemeClr val="bg1"/>
                            </a:solidFill>
                          </a:uFill>
                          <a:latin typeface="+mn-ea"/>
                          <a:ea typeface="+mn-ea"/>
                        </a:rPr>
                        <a:t>　　</a:t>
                      </a:r>
                      <a:r>
                        <a:rPr lang="en-US" altLang="ja-JP" sz="1000" u="sng" baseline="0">
                          <a:solidFill>
                            <a:schemeClr val="tx1"/>
                          </a:solidFill>
                          <a:uFill>
                            <a:solidFill>
                              <a:schemeClr val="bg1"/>
                            </a:solidFill>
                          </a:uFill>
                          <a:latin typeface="+mn-ea"/>
                          <a:ea typeface="+mn-ea"/>
                          <a:hlinkClick r:id="rId8" action="ppaction://hlinksldjump">
                            <a:extLst>
                              <a:ext uri="{A12FA001-AC4F-418D-AE19-62706E023703}">
                                <ahyp:hlinkClr xmlns:ahyp="http://schemas.microsoft.com/office/drawing/2018/hyperlinkcolor" val="tx"/>
                              </a:ext>
                            </a:extLst>
                          </a:hlinkClick>
                        </a:rPr>
                        <a:t>2-1-3. IPA</a:t>
                      </a:r>
                      <a:r>
                        <a:rPr lang="ja-JP" altLang="en-US" sz="1000" u="sng" baseline="0">
                          <a:solidFill>
                            <a:schemeClr val="tx1"/>
                          </a:solidFill>
                          <a:uFill>
                            <a:solidFill>
                              <a:schemeClr val="bg1"/>
                            </a:solidFill>
                          </a:uFill>
                          <a:latin typeface="+mn-ea"/>
                          <a:ea typeface="+mn-ea"/>
                          <a:hlinkClick r:id="rId8" action="ppaction://hlinksldjump">
                            <a:extLst>
                              <a:ext uri="{A12FA001-AC4F-418D-AE19-62706E023703}">
                                <ahyp:hlinkClr xmlns:ahyp="http://schemas.microsoft.com/office/drawing/2018/hyperlinkcolor" val="tx"/>
                              </a:ext>
                            </a:extLst>
                          </a:hlinkClick>
                        </a:rPr>
                        <a:t>：情報セキュリティ</a:t>
                      </a:r>
                      <a:r>
                        <a:rPr lang="en-US" altLang="ja-JP" sz="1000" u="sng" baseline="0">
                          <a:solidFill>
                            <a:schemeClr val="tx1"/>
                          </a:solidFill>
                          <a:uFill>
                            <a:solidFill>
                              <a:schemeClr val="bg1"/>
                            </a:solidFill>
                          </a:uFill>
                          <a:latin typeface="+mn-ea"/>
                          <a:ea typeface="+mn-ea"/>
                          <a:hlinkClick r:id="rId8" action="ppaction://hlinksldjump">
                            <a:extLst>
                              <a:ext uri="{A12FA001-AC4F-418D-AE19-62706E023703}">
                                <ahyp:hlinkClr xmlns:ahyp="http://schemas.microsoft.com/office/drawing/2018/hyperlinkcolor" val="tx"/>
                              </a:ext>
                            </a:extLst>
                          </a:hlinkClick>
                        </a:rPr>
                        <a:t>10</a:t>
                      </a:r>
                      <a:r>
                        <a:rPr lang="ja-JP" altLang="en-US" sz="1000" u="sng" baseline="0">
                          <a:solidFill>
                            <a:schemeClr val="tx1"/>
                          </a:solidFill>
                          <a:uFill>
                            <a:solidFill>
                              <a:schemeClr val="bg1"/>
                            </a:solidFill>
                          </a:uFill>
                          <a:latin typeface="+mn-ea"/>
                          <a:ea typeface="+mn-ea"/>
                          <a:hlinkClick r:id="rId8" action="ppaction://hlinksldjump">
                            <a:extLst>
                              <a:ext uri="{A12FA001-AC4F-418D-AE19-62706E023703}">
                                <ahyp:hlinkClr xmlns:ahyp="http://schemas.microsoft.com/office/drawing/2018/hyperlinkcolor" val="tx"/>
                              </a:ext>
                            </a:extLst>
                          </a:hlinkClick>
                        </a:rPr>
                        <a:t>大脅威</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63315581"/>
                  </a:ext>
                </a:extLst>
              </a:tr>
              <a:tr h="0">
                <a:tc>
                  <a:txBody>
                    <a:bodyPr/>
                    <a:lstStyle/>
                    <a:p>
                      <a:r>
                        <a:rPr lang="ja-JP" altLang="en-US" sz="1000" u="sng" baseline="0">
                          <a:solidFill>
                            <a:schemeClr val="tx1"/>
                          </a:solidFill>
                          <a:uFill>
                            <a:solidFill>
                              <a:schemeClr val="bg1"/>
                            </a:solidFill>
                          </a:uFill>
                          <a:latin typeface="+mn-ea"/>
                          <a:ea typeface="+mn-ea"/>
                        </a:rPr>
                        <a:t>　</a:t>
                      </a:r>
                      <a:r>
                        <a:rPr lang="en-US" altLang="ja-JP" sz="1000" u="sng" baseline="0">
                          <a:solidFill>
                            <a:schemeClr val="tx1"/>
                          </a:solidFill>
                          <a:uFill>
                            <a:solidFill>
                              <a:schemeClr val="bg1"/>
                            </a:solidFill>
                          </a:uFill>
                          <a:latin typeface="+mn-ea"/>
                          <a:ea typeface="+mn-ea"/>
                          <a:hlinkClick r:id="rId9" action="ppaction://hlinksldjump">
                            <a:extLst>
                              <a:ext uri="{A12FA001-AC4F-418D-AE19-62706E023703}">
                                <ahyp:hlinkClr xmlns:ahyp="http://schemas.microsoft.com/office/drawing/2018/hyperlinkcolor" val="tx"/>
                              </a:ext>
                            </a:extLst>
                          </a:hlinkClick>
                        </a:rPr>
                        <a:t>2-2. </a:t>
                      </a:r>
                      <a:r>
                        <a:rPr lang="ja-JP" altLang="en-US" sz="1000" u="sng" baseline="0">
                          <a:solidFill>
                            <a:schemeClr val="tx1"/>
                          </a:solidFill>
                          <a:uFill>
                            <a:solidFill>
                              <a:schemeClr val="bg1"/>
                            </a:solidFill>
                          </a:uFill>
                          <a:latin typeface="+mn-ea"/>
                          <a:ea typeface="+mn-ea"/>
                          <a:hlinkClick r:id="rId9" action="ppaction://hlinksldjump">
                            <a:extLst>
                              <a:ext uri="{A12FA001-AC4F-418D-AE19-62706E023703}">
                                <ahyp:hlinkClr xmlns:ahyp="http://schemas.microsoft.com/office/drawing/2018/hyperlinkcolor" val="tx"/>
                              </a:ext>
                            </a:extLst>
                          </a:hlinkClick>
                        </a:rPr>
                        <a:t>重大インシデント事例から学ぶ課題解決</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5942744"/>
                  </a:ext>
                </a:extLst>
              </a:tr>
              <a:tr h="0">
                <a:tc>
                  <a:txBody>
                    <a:bodyPr/>
                    <a:lstStyle/>
                    <a:p>
                      <a:r>
                        <a:rPr lang="ja-JP" altLang="en-US" sz="1000" u="sng" baseline="0">
                          <a:solidFill>
                            <a:schemeClr val="tx1"/>
                          </a:solidFill>
                          <a:uFill>
                            <a:solidFill>
                              <a:schemeClr val="bg1"/>
                            </a:solidFill>
                          </a:uFill>
                          <a:latin typeface="+mn-ea"/>
                          <a:ea typeface="+mn-ea"/>
                        </a:rPr>
                        <a:t>　　</a:t>
                      </a:r>
                      <a:r>
                        <a:rPr lang="en-US" altLang="ja-JP" sz="1000" u="sng" baseline="0">
                          <a:solidFill>
                            <a:schemeClr val="tx1"/>
                          </a:solidFill>
                          <a:uFill>
                            <a:solidFill>
                              <a:schemeClr val="bg1"/>
                            </a:solidFill>
                          </a:uFill>
                          <a:latin typeface="+mn-ea"/>
                          <a:ea typeface="+mn-ea"/>
                          <a:hlinkClick r:id="rId9" action="ppaction://hlinksldjump">
                            <a:extLst>
                              <a:ext uri="{A12FA001-AC4F-418D-AE19-62706E023703}">
                                <ahyp:hlinkClr xmlns:ahyp="http://schemas.microsoft.com/office/drawing/2018/hyperlinkcolor" val="tx"/>
                              </a:ext>
                            </a:extLst>
                          </a:hlinkClick>
                        </a:rPr>
                        <a:t>2-2-1. </a:t>
                      </a:r>
                      <a:r>
                        <a:rPr lang="ja-JP" altLang="en-US" sz="1000" u="sng" baseline="0">
                          <a:solidFill>
                            <a:schemeClr val="tx1"/>
                          </a:solidFill>
                          <a:uFill>
                            <a:solidFill>
                              <a:schemeClr val="bg1"/>
                            </a:solidFill>
                          </a:uFill>
                          <a:latin typeface="+mn-ea"/>
                          <a:ea typeface="+mn-ea"/>
                          <a:hlinkClick r:id="rId9" action="ppaction://hlinksldjump">
                            <a:extLst>
                              <a:ext uri="{A12FA001-AC4F-418D-AE19-62706E023703}">
                                <ahyp:hlinkClr xmlns:ahyp="http://schemas.microsoft.com/office/drawing/2018/hyperlinkcolor" val="tx"/>
                              </a:ext>
                            </a:extLst>
                          </a:hlinkClick>
                        </a:rPr>
                        <a:t>インシデント事例から学ぶ</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28163108"/>
                  </a:ext>
                </a:extLst>
              </a:tr>
              <a:tr h="0">
                <a:tc>
                  <a:txBody>
                    <a:bodyPr/>
                    <a:lstStyle/>
                    <a:p>
                      <a:r>
                        <a:rPr lang="ja-JP" altLang="en-US" sz="1000" u="sng" baseline="0">
                          <a:solidFill>
                            <a:schemeClr val="tx1"/>
                          </a:solidFill>
                          <a:uFill>
                            <a:solidFill>
                              <a:schemeClr val="bg1"/>
                            </a:solidFill>
                          </a:uFill>
                          <a:latin typeface="+mn-ea"/>
                          <a:ea typeface="+mn-ea"/>
                        </a:rPr>
                        <a:t>　　</a:t>
                      </a:r>
                      <a:r>
                        <a:rPr lang="en-US" altLang="ja-JP" sz="1000" u="sng" baseline="0">
                          <a:solidFill>
                            <a:schemeClr val="tx1"/>
                          </a:solidFill>
                          <a:uFill>
                            <a:solidFill>
                              <a:schemeClr val="bg1"/>
                            </a:solidFill>
                          </a:uFill>
                          <a:latin typeface="+mn-ea"/>
                          <a:ea typeface="+mn-ea"/>
                          <a:hlinkClick r:id="rId10" action="ppaction://hlinksldjump">
                            <a:extLst>
                              <a:ext uri="{A12FA001-AC4F-418D-AE19-62706E023703}">
                                <ahyp:hlinkClr xmlns:ahyp="http://schemas.microsoft.com/office/drawing/2018/hyperlinkcolor" val="tx"/>
                              </a:ext>
                            </a:extLst>
                          </a:hlinkClick>
                        </a:rPr>
                        <a:t>2-2-2. </a:t>
                      </a:r>
                      <a:r>
                        <a:rPr lang="ja-JP" altLang="en-US" sz="1000" u="sng" baseline="0">
                          <a:solidFill>
                            <a:schemeClr val="tx1"/>
                          </a:solidFill>
                          <a:uFill>
                            <a:solidFill>
                              <a:schemeClr val="bg1"/>
                            </a:solidFill>
                          </a:uFill>
                          <a:latin typeface="+mn-ea"/>
                          <a:ea typeface="+mn-ea"/>
                          <a:hlinkClick r:id="rId10" action="ppaction://hlinksldjump">
                            <a:extLst>
                              <a:ext uri="{A12FA001-AC4F-418D-AE19-62706E023703}">
                                <ahyp:hlinkClr xmlns:ahyp="http://schemas.microsoft.com/office/drawing/2018/hyperlinkcolor" val="tx"/>
                              </a:ext>
                            </a:extLst>
                          </a:hlinkClick>
                        </a:rPr>
                        <a:t>最近の攻撃トレンド、および中小企業にも発生しうるサイバー被害事例　</a:t>
                      </a:r>
                      <a:r>
                        <a:rPr lang="ja-JP" altLang="en-US" sz="1000" u="sng" baseline="0">
                          <a:solidFill>
                            <a:schemeClr val="tx1"/>
                          </a:solidFill>
                          <a:uFill>
                            <a:solidFill>
                              <a:schemeClr val="bg1"/>
                            </a:solidFill>
                          </a:uFill>
                          <a:latin typeface="+mn-ea"/>
                          <a:ea typeface="+mn-ea"/>
                        </a:rPr>
                        <a:t>　</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05282546"/>
                  </a:ext>
                </a:extLst>
              </a:tr>
              <a:tr h="0">
                <a:tc>
                  <a:txBody>
                    <a:bodyPr/>
                    <a:lstStyle/>
                    <a:p>
                      <a:r>
                        <a:rPr lang="ja-JP" altLang="en-US" sz="1000" u="sng" baseline="0">
                          <a:solidFill>
                            <a:schemeClr val="tx1"/>
                          </a:solidFill>
                          <a:uFill>
                            <a:solidFill>
                              <a:schemeClr val="bg1"/>
                            </a:solidFill>
                          </a:uFill>
                          <a:latin typeface="+mn-ea"/>
                          <a:ea typeface="+mn-ea"/>
                        </a:rPr>
                        <a:t>　　</a:t>
                      </a:r>
                      <a:r>
                        <a:rPr lang="en-US" altLang="ja-JP" sz="1000" u="sng" baseline="0">
                          <a:solidFill>
                            <a:schemeClr val="tx1"/>
                          </a:solidFill>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2-2-3. </a:t>
                      </a:r>
                      <a:r>
                        <a:rPr lang="ja-JP" altLang="en-US" sz="1000" u="sng" baseline="0">
                          <a:solidFill>
                            <a:schemeClr val="tx1"/>
                          </a:solidFill>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事案発生</a:t>
                      </a:r>
                      <a:r>
                        <a:rPr lang="en-US" altLang="ja-JP" sz="1000" u="sng" baseline="0">
                          <a:solidFill>
                            <a:schemeClr val="tx1"/>
                          </a:solidFill>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-&gt;</a:t>
                      </a:r>
                      <a:r>
                        <a:rPr lang="ja-JP" altLang="en-US" sz="1000" u="sng" baseline="0">
                          <a:solidFill>
                            <a:schemeClr val="tx1"/>
                          </a:solidFill>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課題の抽出</a:t>
                      </a:r>
                      <a:r>
                        <a:rPr lang="en-US" altLang="ja-JP" sz="1000" u="sng" baseline="0">
                          <a:solidFill>
                            <a:schemeClr val="tx1"/>
                          </a:solidFill>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-&gt;</a:t>
                      </a:r>
                      <a:r>
                        <a:rPr lang="ja-JP" altLang="en-US" sz="1000" u="sng" baseline="0">
                          <a:solidFill>
                            <a:schemeClr val="tx1"/>
                          </a:solidFill>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再発防止策の実施までの流れ</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74722672"/>
                  </a:ext>
                </a:extLst>
              </a:tr>
              <a:tr h="0">
                <a:tc>
                  <a:txBody>
                    <a:bodyPr/>
                    <a:lstStyle/>
                    <a:p>
                      <a:r>
                        <a:rPr lang="ja-JP" altLang="en-US" sz="1000" u="sng" baseline="0" dirty="0">
                          <a:solidFill>
                            <a:schemeClr val="tx1"/>
                          </a:solidFill>
                          <a:uFill>
                            <a:solidFill>
                              <a:schemeClr val="bg1"/>
                            </a:solidFill>
                          </a:uFill>
                          <a:latin typeface="+mn-ea"/>
                          <a:ea typeface="+mn-ea"/>
                        </a:rPr>
                        <a:t>　　</a:t>
                      </a:r>
                      <a:r>
                        <a:rPr lang="en-US" altLang="ja-JP" sz="1000" u="sng" baseline="0" dirty="0">
                          <a:solidFill>
                            <a:schemeClr val="tx1"/>
                          </a:solidFill>
                          <a:uFill>
                            <a:solidFill>
                              <a:schemeClr val="bg1"/>
                            </a:solidFill>
                          </a:uFill>
                          <a:latin typeface="+mn-ea"/>
                          <a:ea typeface="+mn-ea"/>
                        </a:rPr>
                        <a:t>2-2-4. </a:t>
                      </a:r>
                      <a:r>
                        <a:rPr lang="ja-JP" altLang="en-US" sz="1000" u="sng" baseline="0" dirty="0">
                          <a:solidFill>
                            <a:schemeClr val="tx1"/>
                          </a:solidFill>
                          <a:uFill>
                            <a:solidFill>
                              <a:schemeClr val="bg1"/>
                            </a:solidFill>
                          </a:uFill>
                          <a:latin typeface="+mn-ea"/>
                          <a:ea typeface="+mn-ea"/>
                        </a:rPr>
                        <a:t>インシデントから得た気づきと取組</a:t>
                      </a:r>
                      <a:endParaRPr kumimoji="1" lang="ja-JP" altLang="en-US" sz="1000" u="sng" baseline="0" dirty="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59897953"/>
                  </a:ext>
                </a:extLst>
              </a:tr>
              <a:tr h="0">
                <a:tc>
                  <a:txBody>
                    <a:bodyPr/>
                    <a:lstStyle/>
                    <a:p>
                      <a:r>
                        <a:rPr lang="ja-JP" altLang="en-US" sz="1000" u="sng" baseline="0" dirty="0">
                          <a:solidFill>
                            <a:schemeClr val="tx1"/>
                          </a:solidFill>
                          <a:uFill>
                            <a:solidFill>
                              <a:schemeClr val="bg1"/>
                            </a:solidFill>
                          </a:uFill>
                          <a:latin typeface="+mn-ea"/>
                          <a:ea typeface="+mn-ea"/>
                        </a:rPr>
                        <a:t>　　</a:t>
                      </a:r>
                      <a:r>
                        <a:rPr lang="en-US" altLang="ja-JP" sz="1000" u="sng" baseline="0" dirty="0">
                          <a:solidFill>
                            <a:schemeClr val="tx1"/>
                          </a:solidFill>
                          <a:uFill>
                            <a:solidFill>
                              <a:schemeClr val="bg1"/>
                            </a:solidFill>
                          </a:uFill>
                          <a:latin typeface="+mn-ea"/>
                          <a:ea typeface="+mn-ea"/>
                          <a:hlinkClick r:id="rId12" action="ppaction://hlinksldjump">
                            <a:extLst>
                              <a:ext uri="{A12FA001-AC4F-418D-AE19-62706E023703}">
                                <ahyp:hlinkClr xmlns:ahyp="http://schemas.microsoft.com/office/drawing/2018/hyperlinkcolor" val="tx"/>
                              </a:ext>
                            </a:extLst>
                          </a:hlinkClick>
                        </a:rPr>
                        <a:t>2-2-5. </a:t>
                      </a:r>
                      <a:r>
                        <a:rPr lang="ja-JP" altLang="en-US" sz="1000" u="sng" baseline="0" dirty="0">
                          <a:solidFill>
                            <a:schemeClr val="tx1"/>
                          </a:solidFill>
                          <a:uFill>
                            <a:solidFill>
                              <a:schemeClr val="bg1"/>
                            </a:solidFill>
                          </a:uFill>
                          <a:latin typeface="+mn-ea"/>
                          <a:ea typeface="+mn-ea"/>
                          <a:hlinkClick r:id="rId12" action="ppaction://hlinksldjump">
                            <a:extLst>
                              <a:ext uri="{A12FA001-AC4F-418D-AE19-62706E023703}">
                                <ahyp:hlinkClr xmlns:ahyp="http://schemas.microsoft.com/office/drawing/2018/hyperlinkcolor" val="tx"/>
                              </a:ext>
                            </a:extLst>
                          </a:hlinkClick>
                        </a:rPr>
                        <a:t>ランサムウェア感染の実態　　</a:t>
                      </a:r>
                      <a:endParaRPr kumimoji="1" lang="ja-JP" altLang="en-US" sz="1000" u="sng" baseline="0" dirty="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30294414"/>
                  </a:ext>
                </a:extLst>
              </a:tr>
              <a:tr h="0">
                <a:tc>
                  <a:txBody>
                    <a:bodyPr/>
                    <a:lstStyle/>
                    <a:p>
                      <a:r>
                        <a:rPr lang="ja-JP" altLang="en-US" sz="1000" u="sng" baseline="0" dirty="0">
                          <a:solidFill>
                            <a:schemeClr val="tx1"/>
                          </a:solidFill>
                          <a:uFill>
                            <a:solidFill>
                              <a:schemeClr val="bg1"/>
                            </a:solidFill>
                          </a:uFill>
                          <a:latin typeface="+mn-ea"/>
                          <a:ea typeface="+mn-ea"/>
                        </a:rPr>
                        <a:t>　</a:t>
                      </a:r>
                      <a:r>
                        <a:rPr lang="en-US" altLang="ja-JP" sz="1000" u="sng" baseline="0" dirty="0">
                          <a:solidFill>
                            <a:schemeClr val="tx1"/>
                          </a:solidFill>
                          <a:uFill>
                            <a:solidFill>
                              <a:schemeClr val="bg1"/>
                            </a:solidFill>
                          </a:uFill>
                          <a:latin typeface="+mn-ea"/>
                          <a:ea typeface="+mn-ea"/>
                          <a:hlinkClick r:id="rId13" action="ppaction://hlinksldjump">
                            <a:extLst>
                              <a:ext uri="{A12FA001-AC4F-418D-AE19-62706E023703}">
                                <ahyp:hlinkClr xmlns:ahyp="http://schemas.microsoft.com/office/drawing/2018/hyperlinkcolor" val="tx"/>
                              </a:ext>
                            </a:extLst>
                          </a:hlinkClick>
                        </a:rPr>
                        <a:t>2-3. </a:t>
                      </a:r>
                      <a:r>
                        <a:rPr lang="ja-JP" altLang="en-US" sz="1000" u="sng" baseline="0" dirty="0">
                          <a:solidFill>
                            <a:schemeClr val="tx1"/>
                          </a:solidFill>
                          <a:uFill>
                            <a:solidFill>
                              <a:schemeClr val="bg1"/>
                            </a:solidFill>
                          </a:uFill>
                          <a:latin typeface="+mn-ea"/>
                          <a:ea typeface="+mn-ea"/>
                          <a:hlinkClick r:id="rId13" action="ppaction://hlinksldjump">
                            <a:extLst>
                              <a:ext uri="{A12FA001-AC4F-418D-AE19-62706E023703}">
                                <ahyp:hlinkClr xmlns:ahyp="http://schemas.microsoft.com/office/drawing/2018/hyperlinkcolor" val="tx"/>
                              </a:ext>
                            </a:extLst>
                          </a:hlinkClick>
                        </a:rPr>
                        <a:t>実際の被害事例からみるケーススタディ</a:t>
                      </a:r>
                      <a:endParaRPr kumimoji="1" lang="ja-JP" altLang="en-US" sz="1000" u="sng" baseline="0" dirty="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1659595"/>
                  </a:ext>
                </a:extLst>
              </a:tr>
              <a:tr h="0">
                <a:tc>
                  <a:txBody>
                    <a:bodyPr/>
                    <a:lstStyle/>
                    <a:p>
                      <a:r>
                        <a:rPr lang="ja-JP" altLang="en-US" sz="1000" u="sng" baseline="0">
                          <a:solidFill>
                            <a:schemeClr val="tx1"/>
                          </a:solidFill>
                          <a:uFill>
                            <a:solidFill>
                              <a:schemeClr val="bg1"/>
                            </a:solidFill>
                          </a:uFill>
                          <a:latin typeface="+mn-ea"/>
                          <a:ea typeface="+mn-ea"/>
                        </a:rPr>
                        <a:t>　　</a:t>
                      </a:r>
                      <a:r>
                        <a:rPr lang="en-US" altLang="ja-JP" sz="1000" u="sng" baseline="0">
                          <a:solidFill>
                            <a:schemeClr val="tx1"/>
                          </a:solidFill>
                          <a:uFill>
                            <a:solidFill>
                              <a:schemeClr val="bg1"/>
                            </a:solidFill>
                          </a:uFill>
                          <a:latin typeface="+mn-ea"/>
                          <a:ea typeface="+mn-ea"/>
                          <a:hlinkClick r:id="rId13" action="ppaction://hlinksldjump">
                            <a:extLst>
                              <a:ext uri="{A12FA001-AC4F-418D-AE19-62706E023703}">
                                <ahyp:hlinkClr xmlns:ahyp="http://schemas.microsoft.com/office/drawing/2018/hyperlinkcolor" val="tx"/>
                              </a:ext>
                            </a:extLst>
                          </a:hlinkClick>
                        </a:rPr>
                        <a:t>2-3-1. </a:t>
                      </a:r>
                      <a:r>
                        <a:rPr lang="ja-JP" altLang="en-US" sz="1000" u="sng" baseline="0">
                          <a:solidFill>
                            <a:schemeClr val="tx1"/>
                          </a:solidFill>
                          <a:uFill>
                            <a:solidFill>
                              <a:schemeClr val="bg1"/>
                            </a:solidFill>
                          </a:uFill>
                          <a:latin typeface="+mn-ea"/>
                          <a:ea typeface="+mn-ea"/>
                          <a:hlinkClick r:id="rId13" action="ppaction://hlinksldjump">
                            <a:extLst>
                              <a:ext uri="{A12FA001-AC4F-418D-AE19-62706E023703}">
                                <ahyp:hlinkClr xmlns:ahyp="http://schemas.microsoft.com/office/drawing/2018/hyperlinkcolor" val="tx"/>
                              </a:ext>
                            </a:extLst>
                          </a:hlinkClick>
                        </a:rPr>
                        <a:t>最近のサイバー被害事例発生の傾向　　</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35377926"/>
                  </a:ext>
                </a:extLst>
              </a:tr>
              <a:tr h="0">
                <a:tc>
                  <a:txBody>
                    <a:bodyPr/>
                    <a:lstStyle/>
                    <a:p>
                      <a:r>
                        <a:rPr lang="ja-JP" altLang="en-US" sz="1000" u="sng" baseline="0">
                          <a:solidFill>
                            <a:schemeClr val="tx1"/>
                          </a:solidFill>
                          <a:uFill>
                            <a:solidFill>
                              <a:schemeClr val="bg1"/>
                            </a:solidFill>
                          </a:uFill>
                          <a:latin typeface="+mn-ea"/>
                          <a:ea typeface="+mn-ea"/>
                        </a:rPr>
                        <a:t>　　</a:t>
                      </a:r>
                      <a:r>
                        <a:rPr lang="en-US" altLang="ja-JP" sz="1000" u="sng" baseline="0">
                          <a:solidFill>
                            <a:schemeClr val="tx1"/>
                          </a:solidFill>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2-3-2. </a:t>
                      </a:r>
                      <a:r>
                        <a:rPr lang="ja-JP" altLang="en-US" sz="1000" u="sng" baseline="0">
                          <a:solidFill>
                            <a:schemeClr val="tx1"/>
                          </a:solidFill>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事例：某病院のランサムウェア被害</a:t>
                      </a:r>
                      <a:r>
                        <a:rPr lang="ja-JP" altLang="en-US" sz="1000" u="sng" baseline="0">
                          <a:solidFill>
                            <a:schemeClr val="tx1"/>
                          </a:solidFill>
                          <a:uFill>
                            <a:solidFill>
                              <a:schemeClr val="bg1"/>
                            </a:solidFill>
                          </a:uFill>
                          <a:latin typeface="+mn-ea"/>
                          <a:ea typeface="+mn-ea"/>
                        </a:rPr>
                        <a:t>　　</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17963567"/>
                  </a:ext>
                </a:extLst>
              </a:tr>
              <a:tr h="0">
                <a:tc>
                  <a:txBody>
                    <a:bodyPr/>
                    <a:lstStyle/>
                    <a:p>
                      <a:r>
                        <a:rPr lang="ja-JP" altLang="en-US" sz="1000" u="sng" baseline="0">
                          <a:solidFill>
                            <a:schemeClr val="tx1"/>
                          </a:solidFill>
                          <a:uFill>
                            <a:solidFill>
                              <a:schemeClr val="bg1"/>
                            </a:solidFill>
                          </a:uFill>
                          <a:latin typeface="+mn-ea"/>
                          <a:ea typeface="+mn-ea"/>
                        </a:rPr>
                        <a:t>　　</a:t>
                      </a:r>
                      <a:r>
                        <a:rPr lang="en-US" altLang="ja-JP" sz="1000" u="sng" baseline="0">
                          <a:solidFill>
                            <a:schemeClr val="tx1"/>
                          </a:solidFill>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2-3-3. </a:t>
                      </a:r>
                      <a:r>
                        <a:rPr lang="ja-JP" altLang="en-US" sz="1000" u="sng" baseline="0">
                          <a:solidFill>
                            <a:schemeClr val="tx1"/>
                          </a:solidFill>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具体的な対応策</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7690404"/>
                  </a:ext>
                </a:extLst>
              </a:tr>
              <a:tr h="0">
                <a:tc>
                  <a:txBody>
                    <a:bodyPr/>
                    <a:lstStyle/>
                    <a:p>
                      <a:r>
                        <a:rPr lang="ja-JP" altLang="en-US" sz="1000" b="1" u="sng" baseline="0">
                          <a:solidFill>
                            <a:schemeClr val="accent1">
                              <a:lumMod val="50000"/>
                            </a:schemeClr>
                          </a:solidFill>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第</a:t>
                      </a:r>
                      <a:r>
                        <a:rPr lang="en-US" altLang="ja-JP" sz="1000" b="1" u="sng" baseline="0">
                          <a:solidFill>
                            <a:schemeClr val="accent1">
                              <a:lumMod val="50000"/>
                            </a:schemeClr>
                          </a:solidFill>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3</a:t>
                      </a:r>
                      <a:r>
                        <a:rPr lang="ja-JP" altLang="en-US" sz="1000" b="1" u="sng" baseline="0">
                          <a:solidFill>
                            <a:schemeClr val="accent1">
                              <a:lumMod val="50000"/>
                            </a:schemeClr>
                          </a:solidFill>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章</a:t>
                      </a:r>
                      <a:r>
                        <a:rPr lang="en-US" altLang="ja-JP" sz="1000" b="1" u="sng" baseline="0">
                          <a:solidFill>
                            <a:schemeClr val="accent1">
                              <a:lumMod val="50000"/>
                            </a:schemeClr>
                          </a:solidFill>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 </a:t>
                      </a:r>
                      <a:r>
                        <a:rPr lang="ja-JP" altLang="en-US" sz="1000" b="1" u="sng" baseline="0">
                          <a:solidFill>
                            <a:schemeClr val="accent1">
                              <a:lumMod val="50000"/>
                            </a:schemeClr>
                          </a:solidFill>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サイバーセキュリティの基礎知識</a:t>
                      </a:r>
                      <a:endParaRPr kumimoji="1" lang="ja-JP" altLang="en-US" sz="1000" u="sng" baseline="0">
                        <a:solidFill>
                          <a:schemeClr val="accent1">
                            <a:lumMod val="50000"/>
                          </a:schemeClr>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19010222"/>
                  </a:ext>
                </a:extLst>
              </a:tr>
              <a:tr h="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17" action="ppaction://hlinksldjump">
                            <a:extLst>
                              <a:ext uri="{A12FA001-AC4F-418D-AE19-62706E023703}">
                                <ahyp:hlinkClr xmlns:ahyp="http://schemas.microsoft.com/office/drawing/2018/hyperlinkcolor" val="tx"/>
                              </a:ext>
                            </a:extLst>
                          </a:hlinkClick>
                        </a:rPr>
                        <a:t>3-1.</a:t>
                      </a:r>
                      <a:r>
                        <a:rPr kumimoji="1" lang="ja-JP" altLang="en-US" sz="1000" u="sng" baseline="0">
                          <a:solidFill>
                            <a:schemeClr val="tx1"/>
                          </a:solidFill>
                          <a:uFill>
                            <a:solidFill>
                              <a:schemeClr val="bg1"/>
                            </a:solidFill>
                          </a:uFill>
                          <a:latin typeface="+mn-ea"/>
                          <a:ea typeface="+mn-ea"/>
                          <a:hlinkClick r:id="rId17" action="ppaction://hlinksldjump">
                            <a:extLst>
                              <a:ext uri="{A12FA001-AC4F-418D-AE19-62706E023703}">
                                <ahyp:hlinkClr xmlns:ahyp="http://schemas.microsoft.com/office/drawing/2018/hyperlinkcolor" val="tx"/>
                              </a:ext>
                            </a:extLst>
                          </a:hlinkClick>
                        </a:rPr>
                        <a:t> 導入済と想定するセキュリティ対策機能</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9863877"/>
                  </a:ext>
                </a:extLst>
              </a:tr>
              <a:tr h="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none" baseline="0">
                          <a:solidFill>
                            <a:schemeClr val="tx1"/>
                          </a:solidFill>
                          <a:uFill>
                            <a:solidFill>
                              <a:schemeClr val="bg1"/>
                            </a:solidFill>
                          </a:uFill>
                          <a:latin typeface="+mn-ea"/>
                          <a:ea typeface="+mn-ea"/>
                          <a:hlinkClick r:id="rId17" action="ppaction://hlinksldjump">
                            <a:extLst>
                              <a:ext uri="{A12FA001-AC4F-418D-AE19-62706E023703}">
                                <ahyp:hlinkClr xmlns:ahyp="http://schemas.microsoft.com/office/drawing/2018/hyperlinkcolor" val="tx"/>
                              </a:ext>
                            </a:extLst>
                          </a:hlinkClick>
                        </a:rPr>
                        <a:t>3-1-1. </a:t>
                      </a:r>
                      <a:r>
                        <a:rPr lang="en-US" altLang="ja-JP" sz="1000" u="sng" baseline="0">
                          <a:solidFill>
                            <a:schemeClr val="tx1"/>
                          </a:solidFill>
                          <a:uFill>
                            <a:solidFill>
                              <a:schemeClr val="bg1"/>
                            </a:solidFill>
                          </a:uFill>
                          <a:latin typeface="+mn-ea"/>
                          <a:ea typeface="+mn-ea"/>
                          <a:hlinkClick r:id="rId17" action="ppaction://hlinksldjump">
                            <a:extLst>
                              <a:ext uri="{A12FA001-AC4F-418D-AE19-62706E023703}">
                                <ahyp:hlinkClr xmlns:ahyp="http://schemas.microsoft.com/office/drawing/2018/hyperlinkcolor" val="tx"/>
                              </a:ext>
                            </a:extLst>
                          </a:hlinkClick>
                        </a:rPr>
                        <a:t>UTM</a:t>
                      </a:r>
                      <a:r>
                        <a:rPr lang="ja-JP" altLang="en-US" sz="1000" u="sng" baseline="0">
                          <a:solidFill>
                            <a:schemeClr val="tx1"/>
                          </a:solidFill>
                          <a:uFill>
                            <a:solidFill>
                              <a:schemeClr val="bg1"/>
                            </a:solidFill>
                          </a:uFill>
                          <a:latin typeface="+mn-ea"/>
                          <a:ea typeface="+mn-ea"/>
                          <a:hlinkClick r:id="rId17" action="ppaction://hlinksldjump">
                            <a:extLst>
                              <a:ext uri="{A12FA001-AC4F-418D-AE19-62706E023703}">
                                <ahyp:hlinkClr xmlns:ahyp="http://schemas.microsoft.com/office/drawing/2018/hyperlinkcolor" val="tx"/>
                              </a:ext>
                            </a:extLst>
                          </a:hlinkClick>
                        </a:rPr>
                        <a:t>、</a:t>
                      </a:r>
                      <a:r>
                        <a:rPr lang="en-US" altLang="ja-JP" sz="1000" u="sng" baseline="0">
                          <a:solidFill>
                            <a:schemeClr val="tx1"/>
                          </a:solidFill>
                          <a:uFill>
                            <a:solidFill>
                              <a:schemeClr val="bg1"/>
                            </a:solidFill>
                          </a:uFill>
                          <a:latin typeface="+mn-ea"/>
                          <a:ea typeface="+mn-ea"/>
                          <a:hlinkClick r:id="rId17" action="ppaction://hlinksldjump">
                            <a:extLst>
                              <a:ext uri="{A12FA001-AC4F-418D-AE19-62706E023703}">
                                <ahyp:hlinkClr xmlns:ahyp="http://schemas.microsoft.com/office/drawing/2018/hyperlinkcolor" val="tx"/>
                              </a:ext>
                            </a:extLst>
                          </a:hlinkClick>
                        </a:rPr>
                        <a:t>EDR</a:t>
                      </a:r>
                      <a:r>
                        <a:rPr lang="ja-JP" altLang="en-US" sz="1000" u="sng" baseline="0">
                          <a:solidFill>
                            <a:schemeClr val="tx1"/>
                          </a:solidFill>
                          <a:uFill>
                            <a:solidFill>
                              <a:schemeClr val="bg1"/>
                            </a:solidFill>
                          </a:uFill>
                          <a:latin typeface="+mn-ea"/>
                          <a:ea typeface="+mn-ea"/>
                          <a:hlinkClick r:id="rId17" action="ppaction://hlinksldjump">
                            <a:extLst>
                              <a:ext uri="{A12FA001-AC4F-418D-AE19-62706E023703}">
                                <ahyp:hlinkClr xmlns:ahyp="http://schemas.microsoft.com/office/drawing/2018/hyperlinkcolor" val="tx"/>
                              </a:ext>
                            </a:extLst>
                          </a:hlinkClick>
                        </a:rPr>
                        <a:t>の概要</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04972464"/>
                  </a:ext>
                </a:extLst>
              </a:tr>
              <a:tr h="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18" action="ppaction://hlinksldjump">
                            <a:extLst>
                              <a:ext uri="{A12FA001-AC4F-418D-AE19-62706E023703}">
                                <ahyp:hlinkClr xmlns:ahyp="http://schemas.microsoft.com/office/drawing/2018/hyperlinkcolor" val="tx"/>
                              </a:ext>
                            </a:extLst>
                          </a:hlinkClick>
                        </a:rPr>
                        <a:t>3-2. </a:t>
                      </a:r>
                      <a:r>
                        <a:rPr kumimoji="1" lang="ja-JP" altLang="en-US" sz="1000" u="sng" baseline="0">
                          <a:solidFill>
                            <a:schemeClr val="tx1"/>
                          </a:solidFill>
                          <a:uFill>
                            <a:solidFill>
                              <a:schemeClr val="bg1"/>
                            </a:solidFill>
                          </a:uFill>
                          <a:latin typeface="+mn-ea"/>
                          <a:ea typeface="+mn-ea"/>
                          <a:hlinkClick r:id="rId18" action="ppaction://hlinksldjump">
                            <a:extLst>
                              <a:ext uri="{A12FA001-AC4F-418D-AE19-62706E023703}">
                                <ahyp:hlinkClr xmlns:ahyp="http://schemas.microsoft.com/office/drawing/2018/hyperlinkcolor" val="tx"/>
                              </a:ext>
                            </a:extLst>
                          </a:hlinkClick>
                        </a:rPr>
                        <a:t>各種資格試験から得るサイバーセキュリティの基礎知識</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63186712"/>
                  </a:ext>
                </a:extLst>
              </a:tr>
              <a:tr h="0">
                <a:tc>
                  <a:txBody>
                    <a:bodyPr/>
                    <a:lstStyle/>
                    <a:p>
                      <a:r>
                        <a:rPr kumimoji="1" lang="ja-JP" altLang="en-US" sz="1000" u="sng" baseline="0">
                          <a:solidFill>
                            <a:schemeClr val="tx1"/>
                          </a:solidFill>
                          <a:uFill>
                            <a:solidFill>
                              <a:schemeClr val="bg1"/>
                            </a:solidFill>
                          </a:uFill>
                          <a:latin typeface="+mn-ea"/>
                          <a:ea typeface="+mn-ea"/>
                        </a:rPr>
                        <a:t>　</a:t>
                      </a:r>
                      <a:r>
                        <a:rPr kumimoji="1" lang="ja-JP" altLang="en-US" sz="1000" u="sng" baseline="0">
                          <a:solidFill>
                            <a:srgbClr val="0563C1"/>
                          </a:solidFill>
                          <a:uFill>
                            <a:solidFill>
                              <a:schemeClr val="bg1"/>
                            </a:solidFill>
                          </a:uFill>
                          <a:latin typeface="+mn-ea"/>
                          <a:ea typeface="+mn-ea"/>
                          <a:hlinkClick r:id="rId18" action="ppaction://hlinksldjump">
                            <a:extLst>
                              <a:ext uri="{A12FA001-AC4F-418D-AE19-62706E023703}">
                                <ahyp:hlinkClr xmlns:ahyp="http://schemas.microsoft.com/office/drawing/2018/hyperlinkcolor" val="tx"/>
                              </a:ext>
                            </a:extLst>
                          </a:hlinkClick>
                        </a:rPr>
                        <a:t>　</a:t>
                      </a:r>
                      <a:r>
                        <a:rPr kumimoji="1" lang="en-US" altLang="ja-JP" sz="1000" u="sng" baseline="0">
                          <a:solidFill>
                            <a:schemeClr val="tx1"/>
                          </a:solidFill>
                          <a:uFill>
                            <a:solidFill>
                              <a:schemeClr val="bg1"/>
                            </a:solidFill>
                          </a:uFill>
                          <a:latin typeface="+mn-ea"/>
                          <a:ea typeface="+mn-ea"/>
                          <a:hlinkClick r:id="rId18" action="ppaction://hlinksldjump">
                            <a:extLst>
                              <a:ext uri="{A12FA001-AC4F-418D-AE19-62706E023703}">
                                <ahyp:hlinkClr xmlns:ahyp="http://schemas.microsoft.com/office/drawing/2018/hyperlinkcolor" val="tx"/>
                              </a:ext>
                            </a:extLst>
                          </a:hlinkClick>
                        </a:rPr>
                        <a:t>3-2-1. </a:t>
                      </a:r>
                      <a:r>
                        <a:rPr kumimoji="1" lang="ja-JP" altLang="en-US" sz="1000" u="sng" baseline="0">
                          <a:solidFill>
                            <a:schemeClr val="tx1"/>
                          </a:solidFill>
                          <a:uFill>
                            <a:solidFill>
                              <a:schemeClr val="bg1"/>
                            </a:solidFill>
                          </a:uFill>
                          <a:latin typeface="+mn-ea"/>
                          <a:ea typeface="+mn-ea"/>
                          <a:hlinkClick r:id="rId18" action="ppaction://hlinksldjump">
                            <a:extLst>
                              <a:ext uri="{A12FA001-AC4F-418D-AE19-62706E023703}">
                                <ahyp:hlinkClr xmlns:ahyp="http://schemas.microsoft.com/office/drawing/2018/hyperlinkcolor" val="tx"/>
                              </a:ext>
                            </a:extLst>
                          </a:hlinkClick>
                        </a:rPr>
                        <a:t>情報処理技術者向け国家試験体系</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69952750"/>
                  </a:ext>
                </a:extLst>
              </a:tr>
              <a:tr h="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19" action="ppaction://hlinksldjump">
                            <a:extLst>
                              <a:ext uri="{A12FA001-AC4F-418D-AE19-62706E023703}">
                                <ahyp:hlinkClr xmlns:ahyp="http://schemas.microsoft.com/office/drawing/2018/hyperlinkcolor" val="tx"/>
                              </a:ext>
                            </a:extLst>
                          </a:hlinkClick>
                        </a:rPr>
                        <a:t>3-3. Security Action</a:t>
                      </a:r>
                      <a:r>
                        <a:rPr kumimoji="1" lang="ja-JP" altLang="en-US" sz="1000" u="sng" baseline="0">
                          <a:solidFill>
                            <a:schemeClr val="tx1"/>
                          </a:solidFill>
                          <a:uFill>
                            <a:solidFill>
                              <a:schemeClr val="bg1"/>
                            </a:solidFill>
                          </a:uFill>
                          <a:latin typeface="+mn-ea"/>
                          <a:ea typeface="+mn-ea"/>
                          <a:hlinkClick r:id="rId19" action="ppaction://hlinksldjump">
                            <a:extLst>
                              <a:ext uri="{A12FA001-AC4F-418D-AE19-62706E023703}">
                                <ahyp:hlinkClr xmlns:ahyp="http://schemas.microsoft.com/office/drawing/2018/hyperlinkcolor" val="tx"/>
                              </a:ext>
                            </a:extLst>
                          </a:hlinkClick>
                        </a:rPr>
                        <a:t>（セキュリティ対策自己宣言）</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42835790"/>
                  </a:ext>
                </a:extLst>
              </a:tr>
              <a:tr h="0">
                <a:tc>
                  <a:txBody>
                    <a:bodyPr/>
                    <a:lstStyle/>
                    <a:p>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19" action="ppaction://hlinksldjump">
                            <a:extLst>
                              <a:ext uri="{A12FA001-AC4F-418D-AE19-62706E023703}">
                                <ahyp:hlinkClr xmlns:ahyp="http://schemas.microsoft.com/office/drawing/2018/hyperlinkcolor" val="tx"/>
                              </a:ext>
                            </a:extLst>
                          </a:hlinkClick>
                        </a:rPr>
                        <a:t>3-3-1. Security Action </a:t>
                      </a:r>
                      <a:r>
                        <a:rPr kumimoji="1" lang="ja-JP" altLang="en-US" sz="1000" b="0" u="sng" baseline="0">
                          <a:solidFill>
                            <a:schemeClr val="tx1"/>
                          </a:solidFill>
                          <a:uFill>
                            <a:solidFill>
                              <a:schemeClr val="bg1"/>
                            </a:solidFill>
                          </a:uFill>
                          <a:latin typeface="+mn-ea"/>
                          <a:ea typeface="+mn-ea"/>
                          <a:hlinkClick r:id="rId19" action="ppaction://hlinksldjump">
                            <a:extLst>
                              <a:ext uri="{A12FA001-AC4F-418D-AE19-62706E023703}">
                                <ahyp:hlinkClr xmlns:ahyp="http://schemas.microsoft.com/office/drawing/2018/hyperlinkcolor" val="tx"/>
                              </a:ext>
                            </a:extLst>
                          </a:hlinkClick>
                        </a:rPr>
                        <a:t>二つ星レベル　</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786240"/>
                  </a:ext>
                </a:extLst>
              </a:tr>
              <a:tr h="0">
                <a:tc>
                  <a:txBody>
                    <a:bodyPr/>
                    <a:lstStyle/>
                    <a:p>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20" action="ppaction://hlinksldjump">
                            <a:extLst>
                              <a:ext uri="{A12FA001-AC4F-418D-AE19-62706E023703}">
                                <ahyp:hlinkClr xmlns:ahyp="http://schemas.microsoft.com/office/drawing/2018/hyperlinkcolor" val="tx"/>
                              </a:ext>
                            </a:extLst>
                          </a:hlinkClick>
                        </a:rPr>
                        <a:t>3-3-2. </a:t>
                      </a:r>
                      <a:r>
                        <a:rPr kumimoji="1" lang="ja-JP" altLang="en-US" sz="1000" b="0" u="sng" baseline="0">
                          <a:solidFill>
                            <a:schemeClr val="tx1"/>
                          </a:solidFill>
                          <a:uFill>
                            <a:solidFill>
                              <a:schemeClr val="bg1"/>
                            </a:solidFill>
                          </a:uFill>
                          <a:latin typeface="+mn-ea"/>
                          <a:ea typeface="+mn-ea"/>
                          <a:hlinkClick r:id="rId20" action="ppaction://hlinksldjump">
                            <a:extLst>
                              <a:ext uri="{A12FA001-AC4F-418D-AE19-62706E023703}">
                                <ahyp:hlinkClr xmlns:ahyp="http://schemas.microsoft.com/office/drawing/2018/hyperlinkcolor" val="tx"/>
                              </a:ext>
                            </a:extLst>
                          </a:hlinkClick>
                        </a:rPr>
                        <a:t>情報セキュリティ</a:t>
                      </a:r>
                      <a:r>
                        <a:rPr kumimoji="1" lang="en-US" altLang="ja-JP" sz="1000" b="0" u="sng" baseline="0">
                          <a:solidFill>
                            <a:schemeClr val="tx1"/>
                          </a:solidFill>
                          <a:uFill>
                            <a:solidFill>
                              <a:schemeClr val="bg1"/>
                            </a:solidFill>
                          </a:uFill>
                          <a:latin typeface="+mn-ea"/>
                          <a:ea typeface="+mn-ea"/>
                          <a:hlinkClick r:id="rId20" action="ppaction://hlinksldjump">
                            <a:extLst>
                              <a:ext uri="{A12FA001-AC4F-418D-AE19-62706E023703}">
                                <ahyp:hlinkClr xmlns:ahyp="http://schemas.microsoft.com/office/drawing/2018/hyperlinkcolor" val="tx"/>
                              </a:ext>
                            </a:extLst>
                          </a:hlinkClick>
                        </a:rPr>
                        <a:t>5</a:t>
                      </a:r>
                      <a:r>
                        <a:rPr kumimoji="1" lang="ja-JP" altLang="en-US" sz="1000" b="0" u="sng" baseline="0">
                          <a:solidFill>
                            <a:schemeClr val="tx1"/>
                          </a:solidFill>
                          <a:uFill>
                            <a:solidFill>
                              <a:schemeClr val="bg1"/>
                            </a:solidFill>
                          </a:uFill>
                          <a:latin typeface="+mn-ea"/>
                          <a:ea typeface="+mn-ea"/>
                          <a:hlinkClick r:id="rId20" action="ppaction://hlinksldjump">
                            <a:extLst>
                              <a:ext uri="{A12FA001-AC4F-418D-AE19-62706E023703}">
                                <ahyp:hlinkClr xmlns:ahyp="http://schemas.microsoft.com/office/drawing/2018/hyperlinkcolor" val="tx"/>
                              </a:ext>
                            </a:extLst>
                          </a:hlinkClick>
                        </a:rPr>
                        <a:t>か条</a:t>
                      </a:r>
                      <a:r>
                        <a:rPr kumimoji="1" lang="ja-JP" altLang="en-US" sz="1000" b="0" u="sng" baseline="0">
                          <a:solidFill>
                            <a:schemeClr val="tx1"/>
                          </a:solidFill>
                          <a:uFill>
                            <a:solidFill>
                              <a:schemeClr val="bg1"/>
                            </a:solidFill>
                          </a:uFill>
                          <a:latin typeface="+mn-ea"/>
                          <a:ea typeface="+mn-ea"/>
                        </a:rPr>
                        <a:t>　　</a:t>
                      </a: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24061788"/>
                  </a:ext>
                </a:extLst>
              </a:tr>
              <a:tr h="0">
                <a:tc>
                  <a:txBody>
                    <a:bodyPr/>
                    <a:lstStyle/>
                    <a:p>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21" action="ppaction://hlinksldjump">
                            <a:extLst>
                              <a:ext uri="{A12FA001-AC4F-418D-AE19-62706E023703}">
                                <ahyp:hlinkClr xmlns:ahyp="http://schemas.microsoft.com/office/drawing/2018/hyperlinkcolor" val="tx"/>
                              </a:ext>
                            </a:extLst>
                          </a:hlinkClick>
                        </a:rPr>
                        <a:t>3-3-3. </a:t>
                      </a:r>
                      <a:r>
                        <a:rPr kumimoji="1" lang="ja-JP" altLang="en-US" sz="1000" b="0" u="sng" baseline="0">
                          <a:solidFill>
                            <a:schemeClr val="tx1"/>
                          </a:solidFill>
                          <a:uFill>
                            <a:solidFill>
                              <a:schemeClr val="bg1"/>
                            </a:solidFill>
                          </a:uFill>
                          <a:latin typeface="+mn-ea"/>
                          <a:ea typeface="+mn-ea"/>
                          <a:hlinkClick r:id="rId21" action="ppaction://hlinksldjump">
                            <a:extLst>
                              <a:ext uri="{A12FA001-AC4F-418D-AE19-62706E023703}">
                                <ahyp:hlinkClr xmlns:ahyp="http://schemas.microsoft.com/office/drawing/2018/hyperlinkcolor" val="tx"/>
                              </a:ext>
                            </a:extLst>
                          </a:hlinkClick>
                        </a:rPr>
                        <a:t>情報セキュリティ自社診断</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4866145"/>
                  </a:ext>
                </a:extLst>
              </a:tr>
              <a:tr h="0">
                <a:tc>
                  <a:txBody>
                    <a:bodyPr/>
                    <a:lstStyle/>
                    <a:p>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22" action="ppaction://hlinksldjump">
                            <a:extLst>
                              <a:ext uri="{A12FA001-AC4F-418D-AE19-62706E023703}">
                                <ahyp:hlinkClr xmlns:ahyp="http://schemas.microsoft.com/office/drawing/2018/hyperlinkcolor" val="tx"/>
                              </a:ext>
                            </a:extLst>
                          </a:hlinkClick>
                        </a:rPr>
                        <a:t>3-3-4. </a:t>
                      </a:r>
                      <a:r>
                        <a:rPr kumimoji="1" lang="ja-JP" altLang="en-US" sz="1000" b="0" u="sng" baseline="0">
                          <a:solidFill>
                            <a:schemeClr val="tx1"/>
                          </a:solidFill>
                          <a:uFill>
                            <a:solidFill>
                              <a:schemeClr val="bg1"/>
                            </a:solidFill>
                          </a:uFill>
                          <a:latin typeface="+mn-ea"/>
                          <a:ea typeface="+mn-ea"/>
                          <a:hlinkClick r:id="rId22" action="ppaction://hlinksldjump">
                            <a:extLst>
                              <a:ext uri="{A12FA001-AC4F-418D-AE19-62706E023703}">
                                <ahyp:hlinkClr xmlns:ahyp="http://schemas.microsoft.com/office/drawing/2018/hyperlinkcolor" val="tx"/>
                              </a:ext>
                            </a:extLst>
                          </a:hlinkClick>
                        </a:rPr>
                        <a:t>情報セキュリティ基本方針</a:t>
                      </a:r>
                      <a:r>
                        <a:rPr kumimoji="1" lang="ja-JP" altLang="en-US" sz="1000" b="0" u="sng" baseline="0">
                          <a:solidFill>
                            <a:schemeClr val="tx1"/>
                          </a:solidFill>
                          <a:uFill>
                            <a:solidFill>
                              <a:schemeClr val="bg1"/>
                            </a:solidFill>
                          </a:uFill>
                          <a:latin typeface="+mn-ea"/>
                          <a:ea typeface="+mn-ea"/>
                        </a:rPr>
                        <a:t>　　</a:t>
                      </a: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31191940"/>
                  </a:ext>
                </a:extLst>
              </a:tr>
              <a:tr h="0">
                <a:tc>
                  <a:txBody>
                    <a:bodyPr/>
                    <a:lstStyle/>
                    <a:p>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23" action="ppaction://hlinksldjump">
                            <a:extLst>
                              <a:ext uri="{A12FA001-AC4F-418D-AE19-62706E023703}">
                                <ahyp:hlinkClr xmlns:ahyp="http://schemas.microsoft.com/office/drawing/2018/hyperlinkcolor" val="tx"/>
                              </a:ext>
                            </a:extLst>
                          </a:hlinkClick>
                        </a:rPr>
                        <a:t>3-4.</a:t>
                      </a:r>
                      <a:r>
                        <a:rPr kumimoji="1" lang="ja-JP" altLang="en-US" sz="1000" b="0" u="sng" baseline="0">
                          <a:solidFill>
                            <a:schemeClr val="tx1"/>
                          </a:solidFill>
                          <a:uFill>
                            <a:solidFill>
                              <a:schemeClr val="bg1"/>
                            </a:solidFill>
                          </a:uFill>
                          <a:latin typeface="+mn-ea"/>
                          <a:ea typeface="+mn-ea"/>
                          <a:hlinkClick r:id="rId23" action="ppaction://hlinksldjump">
                            <a:extLst>
                              <a:ext uri="{A12FA001-AC4F-418D-AE19-62706E023703}">
                                <ahyp:hlinkClr xmlns:ahyp="http://schemas.microsoft.com/office/drawing/2018/hyperlinkcolor" val="tx"/>
                              </a:ext>
                            </a:extLst>
                          </a:hlinkClick>
                        </a:rPr>
                        <a:t>サイバーセキュリティアプローチ方法</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71703425"/>
                  </a:ext>
                </a:extLst>
              </a:tr>
              <a:tr h="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23" action="ppaction://hlinksldjump">
                            <a:extLst>
                              <a:ext uri="{A12FA001-AC4F-418D-AE19-62706E023703}">
                                <ahyp:hlinkClr xmlns:ahyp="http://schemas.microsoft.com/office/drawing/2018/hyperlinkcolor" val="tx"/>
                              </a:ext>
                            </a:extLst>
                          </a:hlinkClick>
                        </a:rPr>
                        <a:t>3-4-1. </a:t>
                      </a:r>
                      <a:r>
                        <a:rPr kumimoji="1" lang="ja-JP" altLang="en-US" sz="1000" u="sng" baseline="0">
                          <a:solidFill>
                            <a:schemeClr val="tx1"/>
                          </a:solidFill>
                          <a:uFill>
                            <a:solidFill>
                              <a:schemeClr val="bg1"/>
                            </a:solidFill>
                          </a:uFill>
                          <a:latin typeface="+mn-ea"/>
                          <a:ea typeface="+mn-ea"/>
                          <a:hlinkClick r:id="rId23" action="ppaction://hlinksldjump">
                            <a:extLst>
                              <a:ext uri="{A12FA001-AC4F-418D-AE19-62706E023703}">
                                <ahyp:hlinkClr xmlns:ahyp="http://schemas.microsoft.com/office/drawing/2018/hyperlinkcolor" val="tx"/>
                              </a:ext>
                            </a:extLst>
                          </a:hlinkClick>
                        </a:rPr>
                        <a:t>サイバーセキュリティアプローチ方法の概要</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45230609"/>
                  </a:ext>
                </a:extLst>
              </a:tr>
              <a:tr h="0">
                <a:tc>
                  <a:txBody>
                    <a:bodyPr/>
                    <a:lstStyle/>
                    <a:p>
                      <a:r>
                        <a:rPr kumimoji="1" lang="ja-JP" altLang="en-US" sz="1000" b="1" u="sng" baseline="0">
                          <a:solidFill>
                            <a:schemeClr val="accent1">
                              <a:lumMod val="50000"/>
                            </a:schemeClr>
                          </a:solidFill>
                          <a:uFill>
                            <a:solidFill>
                              <a:schemeClr val="bg1"/>
                            </a:solidFill>
                          </a:uFill>
                          <a:latin typeface="+mn-ea"/>
                          <a:ea typeface="+mn-ea"/>
                          <a:hlinkClick r:id="rId24" action="ppaction://hlinksldjump">
                            <a:extLst>
                              <a:ext uri="{A12FA001-AC4F-418D-AE19-62706E023703}">
                                <ahyp:hlinkClr xmlns:ahyp="http://schemas.microsoft.com/office/drawing/2018/hyperlinkcolor" val="tx"/>
                              </a:ext>
                            </a:extLst>
                          </a:hlinkClick>
                        </a:rPr>
                        <a:t>コラム　“情報セキュリティ”と“サイバーセキュリティ”の違いについて</a:t>
                      </a:r>
                      <a:endParaRPr kumimoji="1" lang="ja-JP" altLang="en-US" sz="1000" b="1" u="sng" baseline="0">
                        <a:solidFill>
                          <a:schemeClr val="accent1">
                            <a:lumMod val="50000"/>
                          </a:schemeClr>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dirty="0">
                        <a:solidFill>
                          <a:schemeClr val="tx1"/>
                        </a:solid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63491736"/>
                  </a:ext>
                </a:extLst>
              </a:tr>
            </a:tbl>
          </a:graphicData>
        </a:graphic>
      </p:graphicFrame>
    </p:spTree>
    <p:extLst>
      <p:ext uri="{BB962C8B-B14F-4D97-AF65-F5344CB8AC3E}">
        <p14:creationId xmlns:p14="http://schemas.microsoft.com/office/powerpoint/2010/main" val="346023358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四角形: 角を丸くする 6">
            <a:extLst>
              <a:ext uri="{FF2B5EF4-FFF2-40B4-BE49-F238E27FC236}">
                <a16:creationId xmlns:a16="http://schemas.microsoft.com/office/drawing/2014/main" id="{23AAEB3A-4474-D82F-A7A7-DEBB6FE39865}"/>
              </a:ext>
            </a:extLst>
          </p:cNvPr>
          <p:cNvSpPr/>
          <p:nvPr/>
        </p:nvSpPr>
        <p:spPr>
          <a:xfrm>
            <a:off x="3830970" y="3135991"/>
            <a:ext cx="2493477" cy="2621078"/>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9" name="四角形: 角を丸くする 8">
            <a:extLst>
              <a:ext uri="{FF2B5EF4-FFF2-40B4-BE49-F238E27FC236}">
                <a16:creationId xmlns:a16="http://schemas.microsoft.com/office/drawing/2014/main" id="{0E0BAB08-AD66-5F8F-DC8F-447209D5931A}"/>
              </a:ext>
            </a:extLst>
          </p:cNvPr>
          <p:cNvSpPr/>
          <p:nvPr/>
        </p:nvSpPr>
        <p:spPr>
          <a:xfrm>
            <a:off x="634043" y="6499262"/>
            <a:ext cx="3068459" cy="2067501"/>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 name="スライド番号プレースホルダー 1">
            <a:extLst>
              <a:ext uri="{FF2B5EF4-FFF2-40B4-BE49-F238E27FC236}">
                <a16:creationId xmlns:a16="http://schemas.microsoft.com/office/drawing/2014/main" id="{57F68132-D1A2-3FC1-D3FC-6785AA0C6CAC}"/>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09</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30" name="グループ化 29">
            <a:extLst>
              <a:ext uri="{FF2B5EF4-FFF2-40B4-BE49-F238E27FC236}">
                <a16:creationId xmlns:a16="http://schemas.microsoft.com/office/drawing/2014/main" id="{63A3F170-14F8-F6AC-25F6-9A8F4F296E65}"/>
              </a:ext>
            </a:extLst>
          </p:cNvPr>
          <p:cNvGrpSpPr/>
          <p:nvPr/>
        </p:nvGrpSpPr>
        <p:grpSpPr>
          <a:xfrm>
            <a:off x="661600" y="6437669"/>
            <a:ext cx="2778643" cy="1965220"/>
            <a:chOff x="5290928" y="731598"/>
            <a:chExt cx="2778643" cy="1936574"/>
          </a:xfrm>
        </p:grpSpPr>
        <p:pic>
          <p:nvPicPr>
            <p:cNvPr id="31" name="図 30">
              <a:extLst>
                <a:ext uri="{FF2B5EF4-FFF2-40B4-BE49-F238E27FC236}">
                  <a16:creationId xmlns:a16="http://schemas.microsoft.com/office/drawing/2014/main" id="{988BD336-5F7F-6CAB-72AB-1D54384463FD}"/>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5496144" y="792390"/>
              <a:ext cx="429011" cy="429011"/>
            </a:xfrm>
            <a:prstGeom prst="rect">
              <a:avLst/>
            </a:prstGeom>
          </p:spPr>
        </p:pic>
        <p:pic>
          <p:nvPicPr>
            <p:cNvPr id="32" name="図 31">
              <a:extLst>
                <a:ext uri="{FF2B5EF4-FFF2-40B4-BE49-F238E27FC236}">
                  <a16:creationId xmlns:a16="http://schemas.microsoft.com/office/drawing/2014/main" id="{E6C4F06B-9986-C096-0529-EBA909EB7007}"/>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471552" y="1978302"/>
              <a:ext cx="429010" cy="429010"/>
            </a:xfrm>
            <a:prstGeom prst="rect">
              <a:avLst/>
            </a:prstGeom>
          </p:spPr>
        </p:pic>
        <p:sp>
          <p:nvSpPr>
            <p:cNvPr id="33" name="テキスト ボックス 32">
              <a:extLst>
                <a:ext uri="{FF2B5EF4-FFF2-40B4-BE49-F238E27FC236}">
                  <a16:creationId xmlns:a16="http://schemas.microsoft.com/office/drawing/2014/main" id="{6EEB7A56-6EBA-D790-A209-72B0E031092D}"/>
                </a:ext>
              </a:extLst>
            </p:cNvPr>
            <p:cNvSpPr txBox="1"/>
            <p:nvPr/>
          </p:nvSpPr>
          <p:spPr>
            <a:xfrm>
              <a:off x="5662279" y="1576300"/>
              <a:ext cx="926989" cy="21230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a:ln>
                    <a:noFill/>
                  </a:ln>
                  <a:solidFill>
                    <a:srgbClr val="FF0000"/>
                  </a:solidFill>
                  <a:effectLst/>
                  <a:uLnTx/>
                  <a:uFillTx/>
                  <a:latin typeface="メイリオ"/>
                  <a:ea typeface="メイリオ"/>
                  <a:cs typeface="+mn-cs"/>
                </a:rPr>
                <a:t>サイバー攻撃</a:t>
              </a:r>
              <a:endParaRPr kumimoji="1" lang="ja-JP" altLang="en-US" sz="800" b="1" i="0" u="none" strike="noStrike" kern="1200" cap="none" spc="0" normalizeH="0" baseline="0" noProof="0">
                <a:ln>
                  <a:noFill/>
                </a:ln>
                <a:solidFill>
                  <a:srgbClr val="FF0000"/>
                </a:solidFill>
                <a:effectLst/>
                <a:uLnTx/>
                <a:uFillTx/>
                <a:latin typeface="メイリオ"/>
                <a:ea typeface="メイリオ"/>
                <a:cs typeface="+mn-cs"/>
              </a:endParaRPr>
            </a:p>
          </p:txBody>
        </p:sp>
        <p:cxnSp>
          <p:nvCxnSpPr>
            <p:cNvPr id="34" name="直線矢印コネクタ 33">
              <a:extLst>
                <a:ext uri="{FF2B5EF4-FFF2-40B4-BE49-F238E27FC236}">
                  <a16:creationId xmlns:a16="http://schemas.microsoft.com/office/drawing/2014/main" id="{F365007A-77A4-2DCA-CD6A-C448711FBFCC}"/>
                </a:ext>
              </a:extLst>
            </p:cNvPr>
            <p:cNvCxnSpPr>
              <a:cxnSpLocks/>
            </p:cNvCxnSpPr>
            <p:nvPr/>
          </p:nvCxnSpPr>
          <p:spPr>
            <a:xfrm flipH="1">
              <a:off x="5707723" y="1452646"/>
              <a:ext cx="1439" cy="476908"/>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sp>
          <p:nvSpPr>
            <p:cNvPr id="35" name="テキスト ボックス 34">
              <a:extLst>
                <a:ext uri="{FF2B5EF4-FFF2-40B4-BE49-F238E27FC236}">
                  <a16:creationId xmlns:a16="http://schemas.microsoft.com/office/drawing/2014/main" id="{21A5EEA5-443C-650C-E3F3-AF3460011D9F}"/>
                </a:ext>
              </a:extLst>
            </p:cNvPr>
            <p:cNvSpPr txBox="1"/>
            <p:nvPr/>
          </p:nvSpPr>
          <p:spPr>
            <a:xfrm>
              <a:off x="5290928" y="2455868"/>
              <a:ext cx="885647" cy="21230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取引先の企業</a:t>
              </a:r>
            </a:p>
          </p:txBody>
        </p:sp>
        <p:sp>
          <p:nvSpPr>
            <p:cNvPr id="36" name="テキスト ボックス 35">
              <a:extLst>
                <a:ext uri="{FF2B5EF4-FFF2-40B4-BE49-F238E27FC236}">
                  <a16:creationId xmlns:a16="http://schemas.microsoft.com/office/drawing/2014/main" id="{F29EB40B-B3E8-DE73-F888-A07B0ABAFF73}"/>
                </a:ext>
              </a:extLst>
            </p:cNvPr>
            <p:cNvSpPr txBox="1"/>
            <p:nvPr/>
          </p:nvSpPr>
          <p:spPr>
            <a:xfrm>
              <a:off x="5420999" y="1215697"/>
              <a:ext cx="562351" cy="23023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攻撃者</a:t>
              </a:r>
            </a:p>
          </p:txBody>
        </p:sp>
        <p:pic>
          <p:nvPicPr>
            <p:cNvPr id="37" name="図 36">
              <a:extLst>
                <a:ext uri="{FF2B5EF4-FFF2-40B4-BE49-F238E27FC236}">
                  <a16:creationId xmlns:a16="http://schemas.microsoft.com/office/drawing/2014/main" id="{27B5BA30-85FE-3EB3-2E46-79267D6D57D1}"/>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7343972" y="1970086"/>
              <a:ext cx="429010" cy="429010"/>
            </a:xfrm>
            <a:prstGeom prst="rect">
              <a:avLst/>
            </a:prstGeom>
          </p:spPr>
        </p:pic>
        <p:pic>
          <p:nvPicPr>
            <p:cNvPr id="38" name="グラフィックス 37" descr="工場 単色塗りつぶし">
              <a:extLst>
                <a:ext uri="{FF2B5EF4-FFF2-40B4-BE49-F238E27FC236}">
                  <a16:creationId xmlns:a16="http://schemas.microsoft.com/office/drawing/2014/main" id="{5DD9EAE7-91B7-ECF0-53D0-7847F73FC870}"/>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529849" y="953940"/>
              <a:ext cx="436605" cy="436605"/>
            </a:xfrm>
            <a:prstGeom prst="rect">
              <a:avLst/>
            </a:prstGeom>
          </p:spPr>
        </p:pic>
        <p:pic>
          <p:nvPicPr>
            <p:cNvPr id="39" name="グラフィックス 38" descr="工場 単色塗りつぶし">
              <a:extLst>
                <a:ext uri="{FF2B5EF4-FFF2-40B4-BE49-F238E27FC236}">
                  <a16:creationId xmlns:a16="http://schemas.microsoft.com/office/drawing/2014/main" id="{F4C8B6DF-E5D3-6EF4-6D69-25585F416A30}"/>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146218" y="949066"/>
              <a:ext cx="436605" cy="436605"/>
            </a:xfrm>
            <a:prstGeom prst="rect">
              <a:avLst/>
            </a:prstGeom>
          </p:spPr>
        </p:pic>
        <p:pic>
          <p:nvPicPr>
            <p:cNvPr id="40" name="グラフィックス 39" descr="工場 単色塗りつぶし">
              <a:extLst>
                <a:ext uri="{FF2B5EF4-FFF2-40B4-BE49-F238E27FC236}">
                  <a16:creationId xmlns:a16="http://schemas.microsoft.com/office/drawing/2014/main" id="{5AC59570-2E88-8D05-DA9B-945B5827F69B}"/>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328387" y="1274182"/>
              <a:ext cx="436605" cy="436605"/>
            </a:xfrm>
            <a:prstGeom prst="rect">
              <a:avLst/>
            </a:prstGeom>
          </p:spPr>
        </p:pic>
        <p:cxnSp>
          <p:nvCxnSpPr>
            <p:cNvPr id="41" name="直線矢印コネクタ 40">
              <a:extLst>
                <a:ext uri="{FF2B5EF4-FFF2-40B4-BE49-F238E27FC236}">
                  <a16:creationId xmlns:a16="http://schemas.microsoft.com/office/drawing/2014/main" id="{C615F583-B139-0FFC-2A13-72B32E80A503}"/>
                </a:ext>
              </a:extLst>
            </p:cNvPr>
            <p:cNvCxnSpPr>
              <a:cxnSpLocks/>
            </p:cNvCxnSpPr>
            <p:nvPr/>
          </p:nvCxnSpPr>
          <p:spPr>
            <a:xfrm>
              <a:off x="5983350" y="2212464"/>
              <a:ext cx="994099" cy="0"/>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sp>
          <p:nvSpPr>
            <p:cNvPr id="42" name="テキスト ボックス 41">
              <a:extLst>
                <a:ext uri="{FF2B5EF4-FFF2-40B4-BE49-F238E27FC236}">
                  <a16:creationId xmlns:a16="http://schemas.microsoft.com/office/drawing/2014/main" id="{3BD4A85B-6B26-F2AF-A4B0-79089915CA94}"/>
                </a:ext>
              </a:extLst>
            </p:cNvPr>
            <p:cNvSpPr txBox="1"/>
            <p:nvPr/>
          </p:nvSpPr>
          <p:spPr>
            <a:xfrm>
              <a:off x="5864097" y="1867424"/>
              <a:ext cx="1012342" cy="21230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a:ln>
                    <a:noFill/>
                  </a:ln>
                  <a:solidFill>
                    <a:srgbClr val="FF0000"/>
                  </a:solidFill>
                  <a:effectLst/>
                  <a:uLnTx/>
                  <a:uFillTx/>
                  <a:latin typeface="メイリオ"/>
                  <a:ea typeface="メイリオ"/>
                  <a:cs typeface="+mn-cs"/>
                </a:rPr>
                <a:t>部品の供給停止</a:t>
              </a:r>
              <a:endParaRPr kumimoji="1" lang="ja-JP" altLang="en-US" sz="800" b="1" i="0" u="none" strike="noStrike" kern="1200" cap="none" spc="0" normalizeH="0" baseline="0" noProof="0">
                <a:ln>
                  <a:noFill/>
                </a:ln>
                <a:solidFill>
                  <a:srgbClr val="FF0000"/>
                </a:solidFill>
                <a:effectLst/>
                <a:uLnTx/>
                <a:uFillTx/>
                <a:latin typeface="メイリオ"/>
                <a:ea typeface="メイリオ"/>
                <a:cs typeface="+mn-cs"/>
              </a:endParaRPr>
            </a:p>
          </p:txBody>
        </p:sp>
        <p:sp>
          <p:nvSpPr>
            <p:cNvPr id="43" name="テキスト ボックス 42">
              <a:extLst>
                <a:ext uri="{FF2B5EF4-FFF2-40B4-BE49-F238E27FC236}">
                  <a16:creationId xmlns:a16="http://schemas.microsoft.com/office/drawing/2014/main" id="{FF4B378A-B1CF-EF95-06C6-842EA5B10CA6}"/>
                </a:ext>
              </a:extLst>
            </p:cNvPr>
            <p:cNvSpPr txBox="1"/>
            <p:nvPr/>
          </p:nvSpPr>
          <p:spPr>
            <a:xfrm>
              <a:off x="5886235" y="2301160"/>
              <a:ext cx="1453639" cy="21230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srgbClr val="0070C0"/>
                  </a:solidFill>
                  <a:effectLst/>
                  <a:uLnTx/>
                  <a:uFillTx/>
                  <a:latin typeface="メイリオ"/>
                  <a:ea typeface="メイリオ"/>
                  <a:cs typeface="+mn-cs"/>
                </a:rPr>
                <a:t>サプライチェーン</a:t>
              </a:r>
            </a:p>
          </p:txBody>
        </p:sp>
        <p:sp>
          <p:nvSpPr>
            <p:cNvPr id="44" name="乗算記号 43">
              <a:extLst>
                <a:ext uri="{FF2B5EF4-FFF2-40B4-BE49-F238E27FC236}">
                  <a16:creationId xmlns:a16="http://schemas.microsoft.com/office/drawing/2014/main" id="{10EDCF01-5B9A-9610-4710-5EDDFBD57193}"/>
                </a:ext>
              </a:extLst>
            </p:cNvPr>
            <p:cNvSpPr/>
            <p:nvPr/>
          </p:nvSpPr>
          <p:spPr>
            <a:xfrm>
              <a:off x="6609584" y="2027171"/>
              <a:ext cx="304800" cy="314438"/>
            </a:xfrm>
            <a:prstGeom prst="mathMultiply">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45" name="テキスト ボックス 44">
              <a:extLst>
                <a:ext uri="{FF2B5EF4-FFF2-40B4-BE49-F238E27FC236}">
                  <a16:creationId xmlns:a16="http://schemas.microsoft.com/office/drawing/2014/main" id="{FB0EEA55-DFAD-B40C-DB26-B9A153E0C435}"/>
                </a:ext>
              </a:extLst>
            </p:cNvPr>
            <p:cNvSpPr txBox="1"/>
            <p:nvPr/>
          </p:nvSpPr>
          <p:spPr>
            <a:xfrm>
              <a:off x="7053899" y="2449129"/>
              <a:ext cx="1015672" cy="21230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某製造メーカー</a:t>
              </a:r>
            </a:p>
          </p:txBody>
        </p:sp>
        <p:sp>
          <p:nvSpPr>
            <p:cNvPr id="46" name="テキスト ボックス 45">
              <a:extLst>
                <a:ext uri="{FF2B5EF4-FFF2-40B4-BE49-F238E27FC236}">
                  <a16:creationId xmlns:a16="http://schemas.microsoft.com/office/drawing/2014/main" id="{EFD40ED7-599D-340C-9DAF-7FFB68FF5636}"/>
                </a:ext>
              </a:extLst>
            </p:cNvPr>
            <p:cNvSpPr txBox="1"/>
            <p:nvPr/>
          </p:nvSpPr>
          <p:spPr>
            <a:xfrm>
              <a:off x="7130786" y="744513"/>
              <a:ext cx="909662" cy="23023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FF0000"/>
                  </a:solidFill>
                  <a:effectLst/>
                  <a:uLnTx/>
                  <a:uFillTx/>
                  <a:latin typeface="メイリオ"/>
                  <a:ea typeface="メイリオ"/>
                  <a:cs typeface="+mn-cs"/>
                </a:rPr>
                <a:t>全稼働停止</a:t>
              </a:r>
            </a:p>
          </p:txBody>
        </p:sp>
        <p:sp>
          <p:nvSpPr>
            <p:cNvPr id="47" name="テキスト ボックス 46">
              <a:extLst>
                <a:ext uri="{FF2B5EF4-FFF2-40B4-BE49-F238E27FC236}">
                  <a16:creationId xmlns:a16="http://schemas.microsoft.com/office/drawing/2014/main" id="{3AD6F687-CEAD-ECFB-F6B2-2183F0B5E6D1}"/>
                </a:ext>
              </a:extLst>
            </p:cNvPr>
            <p:cNvSpPr txBox="1"/>
            <p:nvPr/>
          </p:nvSpPr>
          <p:spPr>
            <a:xfrm>
              <a:off x="7333201" y="1676456"/>
              <a:ext cx="477075" cy="21488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工場</a:t>
              </a:r>
            </a:p>
          </p:txBody>
        </p:sp>
        <p:sp>
          <p:nvSpPr>
            <p:cNvPr id="48" name="正方形/長方形 47">
              <a:extLst>
                <a:ext uri="{FF2B5EF4-FFF2-40B4-BE49-F238E27FC236}">
                  <a16:creationId xmlns:a16="http://schemas.microsoft.com/office/drawing/2014/main" id="{A4A8B15A-A387-2D5C-6B5A-4181DDD250D4}"/>
                </a:ext>
              </a:extLst>
            </p:cNvPr>
            <p:cNvSpPr/>
            <p:nvPr/>
          </p:nvSpPr>
          <p:spPr>
            <a:xfrm>
              <a:off x="7107962" y="731598"/>
              <a:ext cx="901029" cy="1925219"/>
            </a:xfrm>
            <a:prstGeom prst="rect">
              <a:avLst/>
            </a:prstGeom>
            <a:noFill/>
            <a:ln w="9525" cap="flat" cmpd="sng" algn="ctr">
              <a:solidFill>
                <a:schemeClr val="dk1"/>
              </a:solidFill>
              <a:prstDash val="solid"/>
              <a:round/>
              <a:headEnd type="none" w="med" len="med"/>
              <a:tailEnd type="none" w="med" len="med"/>
            </a:ln>
          </p:spPr>
          <p:style>
            <a:lnRef idx="0">
              <a:scrgbClr r="0" g="0" b="0"/>
            </a:lnRef>
            <a:fillRef idx="0">
              <a:scrgbClr r="0" g="0" b="0"/>
            </a:fillRef>
            <a:effectRef idx="0">
              <a:scrgbClr r="0" g="0" b="0"/>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メイリオ"/>
                <a:ea typeface="メイリオ"/>
                <a:cs typeface="+mn-cs"/>
              </a:endParaRPr>
            </a:p>
          </p:txBody>
        </p:sp>
      </p:grpSp>
      <p:sp>
        <p:nvSpPr>
          <p:cNvPr id="49" name="テキスト プレースホルダー 5">
            <a:extLst>
              <a:ext uri="{FF2B5EF4-FFF2-40B4-BE49-F238E27FC236}">
                <a16:creationId xmlns:a16="http://schemas.microsoft.com/office/drawing/2014/main" id="{73A28029-B1B1-466F-7618-8DBDF3CF9BD7}"/>
              </a:ext>
            </a:extLst>
          </p:cNvPr>
          <p:cNvSpPr txBox="1">
            <a:spLocks/>
          </p:cNvSpPr>
          <p:nvPr/>
        </p:nvSpPr>
        <p:spPr>
          <a:xfrm>
            <a:off x="634043" y="2956642"/>
            <a:ext cx="5612400" cy="286251"/>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IoT</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デバイスによるサービス被害</a:t>
            </a:r>
          </a:p>
        </p:txBody>
      </p:sp>
      <p:sp>
        <p:nvSpPr>
          <p:cNvPr id="50" name="テキスト プレースホルダー 8">
            <a:extLst>
              <a:ext uri="{FF2B5EF4-FFF2-40B4-BE49-F238E27FC236}">
                <a16:creationId xmlns:a16="http://schemas.microsoft.com/office/drawing/2014/main" id="{98B2F89A-DDC0-1AD2-3F6A-F7D6E7F2E6F8}"/>
              </a:ext>
            </a:extLst>
          </p:cNvPr>
          <p:cNvSpPr txBox="1">
            <a:spLocks/>
          </p:cNvSpPr>
          <p:nvPr/>
        </p:nvSpPr>
        <p:spPr>
          <a:xfrm>
            <a:off x="634043" y="6189627"/>
            <a:ext cx="5612400" cy="260228"/>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サプライチェーンによるサービス被害</a:t>
            </a:r>
          </a:p>
        </p:txBody>
      </p:sp>
      <p:sp>
        <p:nvSpPr>
          <p:cNvPr id="52" name="テキスト ボックス 51">
            <a:extLst>
              <a:ext uri="{FF2B5EF4-FFF2-40B4-BE49-F238E27FC236}">
                <a16:creationId xmlns:a16="http://schemas.microsoft.com/office/drawing/2014/main" id="{898FBCC9-F025-BAE7-04E2-4FCA86A9EFCE}"/>
              </a:ext>
            </a:extLst>
          </p:cNvPr>
          <p:cNvSpPr txBox="1"/>
          <p:nvPr/>
        </p:nvSpPr>
        <p:spPr>
          <a:xfrm>
            <a:off x="4382787" y="5760771"/>
            <a:ext cx="1426273"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4. DDoS</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攻撃の概要図</a:t>
            </a:r>
          </a:p>
        </p:txBody>
      </p:sp>
      <p:sp>
        <p:nvSpPr>
          <p:cNvPr id="53" name="テキスト ボックス 52">
            <a:extLst>
              <a:ext uri="{FF2B5EF4-FFF2-40B4-BE49-F238E27FC236}">
                <a16:creationId xmlns:a16="http://schemas.microsoft.com/office/drawing/2014/main" id="{758C6F54-DACD-9A08-8A75-FB9E92ED189A}"/>
              </a:ext>
            </a:extLst>
          </p:cNvPr>
          <p:cNvSpPr txBox="1"/>
          <p:nvPr/>
        </p:nvSpPr>
        <p:spPr>
          <a:xfrm>
            <a:off x="637392" y="8577250"/>
            <a:ext cx="3068459"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5.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某製造メーカーで起きたサプライチェーン攻撃の概要図</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7" name="テキスト プレースホルダー 3">
            <a:extLst>
              <a:ext uri="{FF2B5EF4-FFF2-40B4-BE49-F238E27FC236}">
                <a16:creationId xmlns:a16="http://schemas.microsoft.com/office/drawing/2014/main" id="{FF86CF55-8EBA-B292-A421-06458A653F37}"/>
              </a:ext>
            </a:extLst>
          </p:cNvPr>
          <p:cNvSpPr txBox="1">
            <a:spLocks/>
          </p:cNvSpPr>
          <p:nvPr/>
        </p:nvSpPr>
        <p:spPr>
          <a:xfrm>
            <a:off x="1123949" y="1457325"/>
            <a:ext cx="561657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2-2-2.</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最近の攻撃トレンド、および中小企業にも発生しうるサイバー被害事例</a:t>
            </a:r>
          </a:p>
        </p:txBody>
      </p:sp>
      <p:graphicFrame>
        <p:nvGraphicFramePr>
          <p:cNvPr id="58" name="表 57">
            <a:extLst>
              <a:ext uri="{FF2B5EF4-FFF2-40B4-BE49-F238E27FC236}">
                <a16:creationId xmlns:a16="http://schemas.microsoft.com/office/drawing/2014/main" id="{F4730982-C36F-B400-9A2C-41770C67C3E5}"/>
              </a:ext>
            </a:extLst>
          </p:cNvPr>
          <p:cNvGraphicFramePr>
            <a:graphicFrameLocks noGrp="1"/>
          </p:cNvGraphicFramePr>
          <p:nvPr/>
        </p:nvGraphicFramePr>
        <p:xfrm>
          <a:off x="622800" y="2052000"/>
          <a:ext cx="5612400" cy="769442"/>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7694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　攻撃手法は日々進化しており、中小企業もその標的とされることが増えています。以下では、最新の攻撃トレンドに焦点を当て、中小企業におけるサイバー被害の事例を紹介します。様々な攻撃手法や実際の被害事例を通じて、中小企業がより強固なサイバーセキュリティ体制を構築する手助けとなります。</a:t>
                      </a: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graphicFrame>
        <p:nvGraphicFramePr>
          <p:cNvPr id="59" name="表 58">
            <a:extLst>
              <a:ext uri="{FF2B5EF4-FFF2-40B4-BE49-F238E27FC236}">
                <a16:creationId xmlns:a16="http://schemas.microsoft.com/office/drawing/2014/main" id="{45388BE8-AD26-517C-335E-66C9096CE34C}"/>
              </a:ext>
            </a:extLst>
          </p:cNvPr>
          <p:cNvGraphicFramePr>
            <a:graphicFrameLocks noGrp="1"/>
          </p:cNvGraphicFramePr>
          <p:nvPr>
            <p:extLst>
              <p:ext uri="{D42A27DB-BD31-4B8C-83A1-F6EECF244321}">
                <p14:modId xmlns:p14="http://schemas.microsoft.com/office/powerpoint/2010/main" val="570648555"/>
              </p:ext>
            </p:extLst>
          </p:nvPr>
        </p:nvGraphicFramePr>
        <p:xfrm>
          <a:off x="638151" y="3244767"/>
          <a:ext cx="3192873" cy="2180844"/>
        </p:xfrm>
        <a:graphic>
          <a:graphicData uri="http://schemas.openxmlformats.org/drawingml/2006/table">
            <a:tbl>
              <a:tblPr firstRow="1" bandRow="1">
                <a:tableStyleId>{5C22544A-7EE6-4342-B048-85BDC9FD1C3A}</a:tableStyleId>
              </a:tblPr>
              <a:tblGrid>
                <a:gridCol w="3192873">
                  <a:extLst>
                    <a:ext uri="{9D8B030D-6E8A-4147-A177-3AD203B41FA5}">
                      <a16:colId xmlns:a16="http://schemas.microsoft.com/office/drawing/2014/main" val="3269451890"/>
                    </a:ext>
                  </a:extLst>
                </a:gridCol>
              </a:tblGrid>
              <a:tr h="215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　最近、</a:t>
                      </a:r>
                      <a:r>
                        <a:rPr kumimoji="1" lang="en-US" altLang="ja-JP" sz="1050" b="0">
                          <a:solidFill>
                            <a:schemeClr val="tx1"/>
                          </a:solidFill>
                          <a:latin typeface="+mn-ea"/>
                          <a:ea typeface="+mn-ea"/>
                        </a:rPr>
                        <a:t>IoT</a:t>
                      </a:r>
                      <a:r>
                        <a:rPr kumimoji="1" lang="ja-JP" altLang="en-US" sz="1050" b="0">
                          <a:solidFill>
                            <a:schemeClr val="tx1"/>
                          </a:solidFill>
                          <a:latin typeface="+mn-ea"/>
                          <a:ea typeface="+mn-ea"/>
                        </a:rPr>
                        <a:t>デバイスを標的にした</a:t>
                      </a:r>
                      <a:r>
                        <a:rPr kumimoji="1" lang="ja-JP" altLang="en-US" sz="1050" b="0">
                          <a:solidFill>
                            <a:srgbClr val="000000"/>
                          </a:solidFill>
                          <a:latin typeface="+mn-ea"/>
                          <a:ea typeface="+mn-ea"/>
                          <a:hlinkClick r:id="rId7" action="ppaction://hlinksldjump">
                            <a:extLst>
                              <a:ext uri="{A12FA001-AC4F-418D-AE19-62706E023703}">
                                <ahyp:hlinkClr xmlns:ahyp="http://schemas.microsoft.com/office/drawing/2018/hyperlinkcolor" val="tx"/>
                              </a:ext>
                            </a:extLst>
                          </a:hlinkClick>
                        </a:rPr>
                        <a:t>マルウェア</a:t>
                      </a:r>
                      <a:r>
                        <a:rPr kumimoji="1" lang="ja-JP" altLang="en-US" sz="1050" b="0">
                          <a:solidFill>
                            <a:schemeClr val="tx1"/>
                          </a:solidFill>
                          <a:latin typeface="+mn-ea"/>
                          <a:ea typeface="+mn-ea"/>
                        </a:rPr>
                        <a:t>が広まっています。このマルウェアに感染した大量の</a:t>
                      </a:r>
                      <a:r>
                        <a:rPr kumimoji="1" lang="en-US" altLang="ja-JP" sz="1050" b="0">
                          <a:solidFill>
                            <a:schemeClr val="tx1"/>
                          </a:solidFill>
                          <a:latin typeface="+mn-ea"/>
                          <a:ea typeface="+mn-ea"/>
                        </a:rPr>
                        <a:t>IoT</a:t>
                      </a:r>
                      <a:r>
                        <a:rPr kumimoji="1" lang="ja-JP" altLang="en-US" sz="1050" b="0">
                          <a:solidFill>
                            <a:schemeClr val="tx1"/>
                          </a:solidFill>
                          <a:latin typeface="+mn-ea"/>
                          <a:ea typeface="+mn-ea"/>
                        </a:rPr>
                        <a:t>機器は、攻撃者によって遠隔操作され、大規模な</a:t>
                      </a:r>
                      <a:r>
                        <a:rPr kumimoji="1" lang="en-US" altLang="ja-JP" sz="1050" b="0">
                          <a:solidFill>
                            <a:srgbClr val="000000"/>
                          </a:solidFill>
                          <a:latin typeface="+mn-ea"/>
                          <a:ea typeface="+mn-ea"/>
                          <a:hlinkClick r:id="rId8" action="ppaction://hlinksldjump">
                            <a:extLst>
                              <a:ext uri="{A12FA001-AC4F-418D-AE19-62706E023703}">
                                <ahyp:hlinkClr xmlns:ahyp="http://schemas.microsoft.com/office/drawing/2018/hyperlinkcolor" val="tx"/>
                              </a:ext>
                            </a:extLst>
                          </a:hlinkClick>
                        </a:rPr>
                        <a:t>DDoS</a:t>
                      </a:r>
                      <a:r>
                        <a:rPr kumimoji="1" lang="ja-JP" altLang="en-US" sz="1050" b="0">
                          <a:solidFill>
                            <a:srgbClr val="000000"/>
                          </a:solidFill>
                          <a:latin typeface="+mn-ea"/>
                          <a:ea typeface="+mn-ea"/>
                          <a:hlinkClick r:id="rId8" action="ppaction://hlinksldjump">
                            <a:extLst>
                              <a:ext uri="{A12FA001-AC4F-418D-AE19-62706E023703}">
                                <ahyp:hlinkClr xmlns:ahyp="http://schemas.microsoft.com/office/drawing/2018/hyperlinkcolor" val="tx"/>
                              </a:ext>
                            </a:extLst>
                          </a:hlinkClick>
                        </a:rPr>
                        <a:t>攻撃</a:t>
                      </a:r>
                      <a:r>
                        <a:rPr kumimoji="1" lang="ja-JP" altLang="en-US" sz="1050" b="0">
                          <a:solidFill>
                            <a:schemeClr val="tx1"/>
                          </a:solidFill>
                          <a:latin typeface="+mn-ea"/>
                          <a:ea typeface="+mn-ea"/>
                        </a:rPr>
                        <a:t>に利用されます。企業が</a:t>
                      </a:r>
                      <a:r>
                        <a:rPr kumimoji="1" lang="en-US" altLang="ja-JP" sz="1050" b="0">
                          <a:solidFill>
                            <a:schemeClr val="tx1"/>
                          </a:solidFill>
                          <a:latin typeface="+mn-ea"/>
                          <a:ea typeface="+mn-ea"/>
                        </a:rPr>
                        <a:t>DDoS</a:t>
                      </a:r>
                      <a:r>
                        <a:rPr kumimoji="1" lang="ja-JP" altLang="en-US" sz="1050" b="0">
                          <a:solidFill>
                            <a:schemeClr val="tx1"/>
                          </a:solidFill>
                          <a:latin typeface="+mn-ea"/>
                          <a:ea typeface="+mn-ea"/>
                        </a:rPr>
                        <a:t>攻撃を受けると、自社の</a:t>
                      </a:r>
                      <a:r>
                        <a:rPr kumimoji="1" lang="en-US" altLang="ja-JP" sz="1050" b="0">
                          <a:solidFill>
                            <a:schemeClr val="tx1"/>
                          </a:solidFill>
                          <a:latin typeface="+mn-ea"/>
                          <a:ea typeface="+mn-ea"/>
                        </a:rPr>
                        <a:t>Web</a:t>
                      </a:r>
                      <a:r>
                        <a:rPr kumimoji="1" lang="ja-JP" altLang="en-US" sz="1050" b="0">
                          <a:solidFill>
                            <a:schemeClr val="tx1"/>
                          </a:solidFill>
                          <a:latin typeface="+mn-ea"/>
                          <a:ea typeface="+mn-ea"/>
                        </a:rPr>
                        <a:t>サイトが遅延したり、機能停止したりすることがあります。そして、攻撃を停止することと引き換えに、攻撃者から金銭を要求されることもあります。このような攻撃に対抗するためには、</a:t>
                      </a:r>
                      <a:r>
                        <a:rPr kumimoji="1" lang="en-US" altLang="ja-JP" sz="1050" b="0">
                          <a:solidFill>
                            <a:schemeClr val="tx1"/>
                          </a:solidFill>
                          <a:latin typeface="+mn-ea"/>
                          <a:ea typeface="+mn-ea"/>
                        </a:rPr>
                        <a:t>Web</a:t>
                      </a:r>
                      <a:r>
                        <a:rPr kumimoji="1" lang="ja-JP" altLang="en-US" sz="1050" b="0">
                          <a:solidFill>
                            <a:schemeClr val="tx1"/>
                          </a:solidFill>
                          <a:latin typeface="+mn-ea"/>
                          <a:ea typeface="+mn-ea"/>
                        </a:rPr>
                        <a:t>アプリケーションへの攻撃を防ぐための</a:t>
                      </a:r>
                      <a:r>
                        <a:rPr kumimoji="1" lang="en-US" altLang="ja-JP" sz="1050" b="0">
                          <a:solidFill>
                            <a:srgbClr val="000000"/>
                          </a:solidFill>
                          <a:latin typeface="+mn-ea"/>
                          <a:ea typeface="+mn-ea"/>
                          <a:hlinkClick r:id="rId9" action="ppaction://hlinksldjump">
                            <a:extLst>
                              <a:ext uri="{A12FA001-AC4F-418D-AE19-62706E023703}">
                                <ahyp:hlinkClr xmlns:ahyp="http://schemas.microsoft.com/office/drawing/2018/hyperlinkcolor" val="tx"/>
                              </a:ext>
                            </a:extLst>
                          </a:hlinkClick>
                        </a:rPr>
                        <a:t>WAF</a:t>
                      </a:r>
                      <a:r>
                        <a:rPr kumimoji="1" lang="ja-JP" altLang="en-US" sz="1050" b="0">
                          <a:solidFill>
                            <a:srgbClr val="000000"/>
                          </a:solidFill>
                          <a:latin typeface="+mn-ea"/>
                          <a:ea typeface="+mn-ea"/>
                          <a:hlinkClick r:id="rId9" action="ppaction://hlinksldjump">
                            <a:extLst>
                              <a:ext uri="{A12FA001-AC4F-418D-AE19-62706E023703}">
                                <ahyp:hlinkClr xmlns:ahyp="http://schemas.microsoft.com/office/drawing/2018/hyperlinkcolor" val="tx"/>
                              </a:ext>
                            </a:extLst>
                          </a:hlinkClick>
                        </a:rPr>
                        <a:t>（</a:t>
                      </a:r>
                      <a:r>
                        <a:rPr kumimoji="1" lang="en-US" altLang="ja-JP" sz="1050" b="0">
                          <a:solidFill>
                            <a:srgbClr val="000000"/>
                          </a:solidFill>
                          <a:latin typeface="+mn-ea"/>
                          <a:ea typeface="+mn-ea"/>
                          <a:hlinkClick r:id="rId9" action="ppaction://hlinksldjump">
                            <a:extLst>
                              <a:ext uri="{A12FA001-AC4F-418D-AE19-62706E023703}">
                                <ahyp:hlinkClr xmlns:ahyp="http://schemas.microsoft.com/office/drawing/2018/hyperlinkcolor" val="tx"/>
                              </a:ext>
                            </a:extLst>
                          </a:hlinkClick>
                        </a:rPr>
                        <a:t>Web</a:t>
                      </a:r>
                      <a:r>
                        <a:rPr kumimoji="1" lang="ja-JP" altLang="en-US" sz="1050" b="0">
                          <a:solidFill>
                            <a:srgbClr val="000000"/>
                          </a:solidFill>
                          <a:latin typeface="+mn-ea"/>
                          <a:ea typeface="+mn-ea"/>
                          <a:hlinkClick r:id="rId9" action="ppaction://hlinksldjump">
                            <a:extLst>
                              <a:ext uri="{A12FA001-AC4F-418D-AE19-62706E023703}">
                                <ahyp:hlinkClr xmlns:ahyp="http://schemas.microsoft.com/office/drawing/2018/hyperlinkcolor" val="tx"/>
                              </a:ext>
                            </a:extLst>
                          </a:hlinkClick>
                        </a:rPr>
                        <a:t>アプリケーションファイアウォール）</a:t>
                      </a:r>
                      <a:r>
                        <a:rPr kumimoji="1" lang="ja-JP" altLang="en-US" sz="1050" b="0">
                          <a:solidFill>
                            <a:schemeClr val="tx1"/>
                          </a:solidFill>
                          <a:latin typeface="+mn-ea"/>
                          <a:ea typeface="+mn-ea"/>
                        </a:rPr>
                        <a:t>や、ネットワーク上の攻撃を防御するための</a:t>
                      </a:r>
                      <a:r>
                        <a:rPr kumimoji="1" lang="en-US" altLang="ja-JP" sz="1050" b="0">
                          <a:solidFill>
                            <a:srgbClr val="000000"/>
                          </a:solidFill>
                          <a:latin typeface="+mn-ea"/>
                          <a:ea typeface="+mn-ea"/>
                          <a:hlinkClick r:id="rId10" action="ppaction://hlinksldjump">
                            <a:extLst>
                              <a:ext uri="{A12FA001-AC4F-418D-AE19-62706E023703}">
                                <ahyp:hlinkClr xmlns:ahyp="http://schemas.microsoft.com/office/drawing/2018/hyperlinkcolor" val="tx"/>
                              </a:ext>
                            </a:extLst>
                          </a:hlinkClick>
                        </a:rPr>
                        <a:t>IPS</a:t>
                      </a:r>
                      <a:r>
                        <a:rPr kumimoji="1" lang="ja-JP" altLang="en-US" sz="1050" b="0">
                          <a:solidFill>
                            <a:srgbClr val="000000"/>
                          </a:solidFill>
                          <a:latin typeface="+mn-ea"/>
                          <a:ea typeface="+mn-ea"/>
                          <a:hlinkClick r:id="rId10" action="ppaction://hlinksldjump">
                            <a:extLst>
                              <a:ext uri="{A12FA001-AC4F-418D-AE19-62706E023703}">
                                <ahyp:hlinkClr xmlns:ahyp="http://schemas.microsoft.com/office/drawing/2018/hyperlinkcolor" val="tx"/>
                              </a:ext>
                            </a:extLst>
                          </a:hlinkClick>
                        </a:rPr>
                        <a:t>（</a:t>
                      </a:r>
                      <a:r>
                        <a:rPr kumimoji="1" lang="en-US" altLang="ja-JP" sz="1050" b="0">
                          <a:solidFill>
                            <a:srgbClr val="000000"/>
                          </a:solidFill>
                          <a:latin typeface="+mn-ea"/>
                          <a:ea typeface="+mn-ea"/>
                          <a:hlinkClick r:id="rId10" action="ppaction://hlinksldjump">
                            <a:extLst>
                              <a:ext uri="{A12FA001-AC4F-418D-AE19-62706E023703}">
                                <ahyp:hlinkClr xmlns:ahyp="http://schemas.microsoft.com/office/drawing/2018/hyperlinkcolor" val="tx"/>
                              </a:ext>
                            </a:extLst>
                          </a:hlinkClick>
                        </a:rPr>
                        <a:t>Intrusion Prevention System</a:t>
                      </a:r>
                      <a:r>
                        <a:rPr kumimoji="1" lang="ja-JP" altLang="en-US" sz="1050" b="0">
                          <a:solidFill>
                            <a:srgbClr val="000000"/>
                          </a:solidFill>
                          <a:latin typeface="+mn-ea"/>
                          <a:ea typeface="+mn-ea"/>
                          <a:hlinkClick r:id="rId10" action="ppaction://hlinksldjump">
                            <a:extLst>
                              <a:ext uri="{A12FA001-AC4F-418D-AE19-62706E023703}">
                                <ahyp:hlinkClr xmlns:ahyp="http://schemas.microsoft.com/office/drawing/2018/hyperlinkcolor" val="tx"/>
                              </a:ext>
                            </a:extLst>
                          </a:hlinkClick>
                        </a:rPr>
                        <a:t>）</a:t>
                      </a:r>
                      <a:r>
                        <a:rPr kumimoji="1" lang="ja-JP" altLang="en-US" sz="1050" b="0">
                          <a:solidFill>
                            <a:schemeClr val="tx1"/>
                          </a:solidFill>
                          <a:latin typeface="+mn-ea"/>
                          <a:ea typeface="+mn-ea"/>
                        </a:rPr>
                        <a:t>の導入が考えられます。</a:t>
                      </a: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grpSp>
        <p:nvGrpSpPr>
          <p:cNvPr id="11" name="グループ化 10">
            <a:extLst>
              <a:ext uri="{FF2B5EF4-FFF2-40B4-BE49-F238E27FC236}">
                <a16:creationId xmlns:a16="http://schemas.microsoft.com/office/drawing/2014/main" id="{861C72DD-98A6-3A27-1897-8C863A373E01}"/>
              </a:ext>
            </a:extLst>
          </p:cNvPr>
          <p:cNvGrpSpPr/>
          <p:nvPr/>
        </p:nvGrpSpPr>
        <p:grpSpPr>
          <a:xfrm>
            <a:off x="4043407" y="3291452"/>
            <a:ext cx="2186115" cy="2363366"/>
            <a:chOff x="1377733" y="490687"/>
            <a:chExt cx="2186115" cy="2363366"/>
          </a:xfrm>
        </p:grpSpPr>
        <p:pic>
          <p:nvPicPr>
            <p:cNvPr id="12" name="図 11">
              <a:extLst>
                <a:ext uri="{FF2B5EF4-FFF2-40B4-BE49-F238E27FC236}">
                  <a16:creationId xmlns:a16="http://schemas.microsoft.com/office/drawing/2014/main" id="{27AC66F9-9FF6-63B3-981D-842F74D6FF94}"/>
                </a:ext>
              </a:extLst>
            </p:cNvPr>
            <p:cNvPicPr>
              <a:picLocks noChangeAspect="1"/>
            </p:cNvPicPr>
            <p:nvPr/>
          </p:nvPicPr>
          <p:blipFill>
            <a:blip r:embed="rId11" cstate="hqprint">
              <a:extLst>
                <a:ext uri="{28A0092B-C50C-407E-A947-70E740481C1C}">
                  <a14:useLocalDpi xmlns:a14="http://schemas.microsoft.com/office/drawing/2010/main" val="0"/>
                </a:ext>
              </a:extLst>
            </a:blip>
            <a:stretch>
              <a:fillRect/>
            </a:stretch>
          </p:blipFill>
          <p:spPr>
            <a:xfrm>
              <a:off x="2343148" y="490687"/>
              <a:ext cx="298689" cy="298689"/>
            </a:xfrm>
            <a:prstGeom prst="rect">
              <a:avLst/>
            </a:prstGeom>
          </p:spPr>
        </p:pic>
        <p:sp>
          <p:nvSpPr>
            <p:cNvPr id="13" name="テキスト ボックス 12">
              <a:extLst>
                <a:ext uri="{FF2B5EF4-FFF2-40B4-BE49-F238E27FC236}">
                  <a16:creationId xmlns:a16="http://schemas.microsoft.com/office/drawing/2014/main" id="{29DADA90-5A04-4839-A4D8-ADC502FC54AD}"/>
                </a:ext>
              </a:extLst>
            </p:cNvPr>
            <p:cNvSpPr txBox="1"/>
            <p:nvPr/>
          </p:nvSpPr>
          <p:spPr>
            <a:xfrm>
              <a:off x="2229484" y="774495"/>
              <a:ext cx="748489"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攻撃者</a:t>
              </a:r>
            </a:p>
          </p:txBody>
        </p:sp>
        <p:pic>
          <p:nvPicPr>
            <p:cNvPr id="14" name="図 13">
              <a:extLst>
                <a:ext uri="{FF2B5EF4-FFF2-40B4-BE49-F238E27FC236}">
                  <a16:creationId xmlns:a16="http://schemas.microsoft.com/office/drawing/2014/main" id="{2EFABB9B-AFFE-CD8C-D8F6-727E5C9EB0CD}"/>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a:off x="1585580" y="1255974"/>
              <a:ext cx="334549" cy="334549"/>
            </a:xfrm>
            <a:prstGeom prst="rect">
              <a:avLst/>
            </a:prstGeom>
          </p:spPr>
        </p:pic>
        <p:sp>
          <p:nvSpPr>
            <p:cNvPr id="15" name="正方形/長方形 14">
              <a:extLst>
                <a:ext uri="{FF2B5EF4-FFF2-40B4-BE49-F238E27FC236}">
                  <a16:creationId xmlns:a16="http://schemas.microsoft.com/office/drawing/2014/main" id="{C9689854-057B-21B8-5040-45072255E748}"/>
                </a:ext>
              </a:extLst>
            </p:cNvPr>
            <p:cNvSpPr/>
            <p:nvPr/>
          </p:nvSpPr>
          <p:spPr>
            <a:xfrm>
              <a:off x="1392080" y="1225119"/>
              <a:ext cx="2114440" cy="519926"/>
            </a:xfrm>
            <a:prstGeom prst="rect">
              <a:avLst/>
            </a:prstGeom>
            <a:noFill/>
            <a:ln w="9525" cap="flat" cmpd="sng" algn="ctr">
              <a:solidFill>
                <a:schemeClr val="dk1"/>
              </a:solidFill>
              <a:prstDash val="solid"/>
              <a:round/>
              <a:headEnd type="none" w="med" len="med"/>
              <a:tailEnd type="none" w="med" len="med"/>
            </a:ln>
          </p:spPr>
          <p:style>
            <a:lnRef idx="0">
              <a:scrgbClr r="0" g="0" b="0"/>
            </a:lnRef>
            <a:fillRef idx="0">
              <a:scrgbClr r="0" g="0" b="0"/>
            </a:fillRef>
            <a:effectRef idx="0">
              <a:scrgbClr r="0" g="0" b="0"/>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6" name="図 15">
              <a:extLst>
                <a:ext uri="{FF2B5EF4-FFF2-40B4-BE49-F238E27FC236}">
                  <a16:creationId xmlns:a16="http://schemas.microsoft.com/office/drawing/2014/main" id="{FBBC1F2E-45C6-F938-B608-21E2AF70AD05}"/>
                </a:ext>
              </a:extLst>
            </p:cNvPr>
            <p:cNvPicPr>
              <a:picLocks noChangeAspect="1"/>
            </p:cNvPicPr>
            <p:nvPr/>
          </p:nvPicPr>
          <p:blipFill>
            <a:blip r:embed="rId13" cstate="hqprint">
              <a:extLst>
                <a:ext uri="{28A0092B-C50C-407E-A947-70E740481C1C}">
                  <a14:useLocalDpi xmlns:a14="http://schemas.microsoft.com/office/drawing/2010/main" val="0"/>
                </a:ext>
              </a:extLst>
            </a:blip>
            <a:stretch>
              <a:fillRect/>
            </a:stretch>
          </p:blipFill>
          <p:spPr>
            <a:xfrm>
              <a:off x="2369610" y="1288555"/>
              <a:ext cx="282020" cy="282020"/>
            </a:xfrm>
            <a:prstGeom prst="rect">
              <a:avLst/>
            </a:prstGeom>
          </p:spPr>
        </p:pic>
        <p:pic>
          <p:nvPicPr>
            <p:cNvPr id="17" name="図 16">
              <a:extLst>
                <a:ext uri="{FF2B5EF4-FFF2-40B4-BE49-F238E27FC236}">
                  <a16:creationId xmlns:a16="http://schemas.microsoft.com/office/drawing/2014/main" id="{BE236CE6-0B90-E16F-5093-D9A50F1C88B4}"/>
                </a:ext>
              </a:extLst>
            </p:cNvPr>
            <p:cNvPicPr>
              <a:picLocks noChangeAspect="1"/>
            </p:cNvPicPr>
            <p:nvPr/>
          </p:nvPicPr>
          <p:blipFill>
            <a:blip r:embed="rId14" cstate="hqprint">
              <a:extLst>
                <a:ext uri="{28A0092B-C50C-407E-A947-70E740481C1C}">
                  <a14:useLocalDpi xmlns:a14="http://schemas.microsoft.com/office/drawing/2010/main" val="0"/>
                </a:ext>
              </a:extLst>
            </a:blip>
            <a:stretch>
              <a:fillRect/>
            </a:stretch>
          </p:blipFill>
          <p:spPr>
            <a:xfrm>
              <a:off x="1445230" y="930281"/>
              <a:ext cx="369885" cy="369885"/>
            </a:xfrm>
            <a:prstGeom prst="rect">
              <a:avLst/>
            </a:prstGeom>
          </p:spPr>
        </p:pic>
        <p:pic>
          <p:nvPicPr>
            <p:cNvPr id="18" name="図 17">
              <a:extLst>
                <a:ext uri="{FF2B5EF4-FFF2-40B4-BE49-F238E27FC236}">
                  <a16:creationId xmlns:a16="http://schemas.microsoft.com/office/drawing/2014/main" id="{315A927C-B3B7-E6E9-4A2C-FC7FDA5097CE}"/>
                </a:ext>
              </a:extLst>
            </p:cNvPr>
            <p:cNvPicPr>
              <a:picLocks noChangeAspect="1"/>
            </p:cNvPicPr>
            <p:nvPr/>
          </p:nvPicPr>
          <p:blipFill>
            <a:blip r:embed="rId15" cstate="hqprint">
              <a:extLst>
                <a:ext uri="{28A0092B-C50C-407E-A947-70E740481C1C}">
                  <a14:useLocalDpi xmlns:a14="http://schemas.microsoft.com/office/drawing/2010/main" val="0"/>
                </a:ext>
              </a:extLst>
            </a:blip>
            <a:stretch>
              <a:fillRect/>
            </a:stretch>
          </p:blipFill>
          <p:spPr>
            <a:xfrm>
              <a:off x="3054179" y="1254968"/>
              <a:ext cx="343005" cy="343005"/>
            </a:xfrm>
            <a:prstGeom prst="rect">
              <a:avLst/>
            </a:prstGeom>
          </p:spPr>
        </p:pic>
        <p:pic>
          <p:nvPicPr>
            <p:cNvPr id="19" name="図 18">
              <a:extLst>
                <a:ext uri="{FF2B5EF4-FFF2-40B4-BE49-F238E27FC236}">
                  <a16:creationId xmlns:a16="http://schemas.microsoft.com/office/drawing/2014/main" id="{FA2D4C41-4B5B-18E7-A284-207063BE09E8}"/>
                </a:ext>
              </a:extLst>
            </p:cNvPr>
            <p:cNvPicPr>
              <a:picLocks noChangeAspect="1"/>
            </p:cNvPicPr>
            <p:nvPr/>
          </p:nvPicPr>
          <p:blipFill>
            <a:blip r:embed="rId16" cstate="hqprint">
              <a:extLst>
                <a:ext uri="{28A0092B-C50C-407E-A947-70E740481C1C}">
                  <a14:useLocalDpi xmlns:a14="http://schemas.microsoft.com/office/drawing/2010/main" val="0"/>
                </a:ext>
              </a:extLst>
            </a:blip>
            <a:stretch>
              <a:fillRect/>
            </a:stretch>
          </p:blipFill>
          <p:spPr>
            <a:xfrm>
              <a:off x="1681500" y="2270171"/>
              <a:ext cx="557220" cy="339651"/>
            </a:xfrm>
            <a:prstGeom prst="rect">
              <a:avLst/>
            </a:prstGeom>
          </p:spPr>
        </p:pic>
        <p:sp>
          <p:nvSpPr>
            <p:cNvPr id="20" name="テキスト ボックス 19">
              <a:extLst>
                <a:ext uri="{FF2B5EF4-FFF2-40B4-BE49-F238E27FC236}">
                  <a16:creationId xmlns:a16="http://schemas.microsoft.com/office/drawing/2014/main" id="{54204504-D8EA-A5C4-01AE-3D87221AA664}"/>
                </a:ext>
              </a:extLst>
            </p:cNvPr>
            <p:cNvSpPr txBox="1"/>
            <p:nvPr/>
          </p:nvSpPr>
          <p:spPr>
            <a:xfrm>
              <a:off x="1817085" y="1727460"/>
              <a:ext cx="1292226" cy="20005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乗っ取られた</a:t>
              </a:r>
              <a:r>
                <a:rPr kumimoji="1" lang="en-US" altLang="ja-JP" sz="700" b="0" i="0" u="none" strike="noStrike" kern="1200" cap="none" spc="0" normalizeH="0" baseline="0" noProof="0">
                  <a:ln>
                    <a:noFill/>
                  </a:ln>
                  <a:solidFill>
                    <a:prstClr val="black"/>
                  </a:solidFill>
                  <a:effectLst/>
                  <a:uLnTx/>
                  <a:uFillTx/>
                  <a:latin typeface="メイリオ"/>
                  <a:ea typeface="メイリオ"/>
                  <a:cs typeface="+mn-cs"/>
                </a:rPr>
                <a:t>IoT</a:t>
              </a: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機器</a:t>
              </a:r>
            </a:p>
          </p:txBody>
        </p:sp>
        <p:sp>
          <p:nvSpPr>
            <p:cNvPr id="21" name="テキスト ボックス 20">
              <a:extLst>
                <a:ext uri="{FF2B5EF4-FFF2-40B4-BE49-F238E27FC236}">
                  <a16:creationId xmlns:a16="http://schemas.microsoft.com/office/drawing/2014/main" id="{542C9C28-154D-5441-2BBF-01CF21F61723}"/>
                </a:ext>
              </a:extLst>
            </p:cNvPr>
            <p:cNvSpPr txBox="1"/>
            <p:nvPr/>
          </p:nvSpPr>
          <p:spPr>
            <a:xfrm>
              <a:off x="2973713" y="1575964"/>
              <a:ext cx="590135"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テレビ</a:t>
              </a:r>
            </a:p>
          </p:txBody>
        </p:sp>
        <p:sp>
          <p:nvSpPr>
            <p:cNvPr id="22" name="テキスト ボックス 21">
              <a:extLst>
                <a:ext uri="{FF2B5EF4-FFF2-40B4-BE49-F238E27FC236}">
                  <a16:creationId xmlns:a16="http://schemas.microsoft.com/office/drawing/2014/main" id="{13733BD8-D573-84F2-F0AC-2EFC26BA65AF}"/>
                </a:ext>
              </a:extLst>
            </p:cNvPr>
            <p:cNvSpPr txBox="1"/>
            <p:nvPr/>
          </p:nvSpPr>
          <p:spPr>
            <a:xfrm>
              <a:off x="2121535" y="1570172"/>
              <a:ext cx="1108024"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Web</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カメラ</a:t>
              </a:r>
            </a:p>
          </p:txBody>
        </p:sp>
        <p:sp>
          <p:nvSpPr>
            <p:cNvPr id="23" name="テキスト ボックス 22">
              <a:extLst>
                <a:ext uri="{FF2B5EF4-FFF2-40B4-BE49-F238E27FC236}">
                  <a16:creationId xmlns:a16="http://schemas.microsoft.com/office/drawing/2014/main" id="{9CDBE580-8FFE-1035-0DE3-F18BD440C827}"/>
                </a:ext>
              </a:extLst>
            </p:cNvPr>
            <p:cNvSpPr txBox="1"/>
            <p:nvPr/>
          </p:nvSpPr>
          <p:spPr>
            <a:xfrm>
              <a:off x="1425040" y="1565251"/>
              <a:ext cx="882148"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監視カメラ</a:t>
              </a:r>
            </a:p>
          </p:txBody>
        </p:sp>
        <p:sp>
          <p:nvSpPr>
            <p:cNvPr id="24" name="テキスト ボックス 23">
              <a:extLst>
                <a:ext uri="{FF2B5EF4-FFF2-40B4-BE49-F238E27FC236}">
                  <a16:creationId xmlns:a16="http://schemas.microsoft.com/office/drawing/2014/main" id="{0B864395-A699-B19E-FC9C-A55DFC40E87A}"/>
                </a:ext>
              </a:extLst>
            </p:cNvPr>
            <p:cNvSpPr txBox="1"/>
            <p:nvPr/>
          </p:nvSpPr>
          <p:spPr>
            <a:xfrm>
              <a:off x="1377733" y="2623221"/>
              <a:ext cx="1412799"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企業の</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Web</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サイト</a:t>
              </a:r>
            </a:p>
          </p:txBody>
        </p:sp>
        <p:cxnSp>
          <p:nvCxnSpPr>
            <p:cNvPr id="25" name="直線矢印コネクタ 24">
              <a:extLst>
                <a:ext uri="{FF2B5EF4-FFF2-40B4-BE49-F238E27FC236}">
                  <a16:creationId xmlns:a16="http://schemas.microsoft.com/office/drawing/2014/main" id="{3D99EEFF-D0DE-0C33-324C-8408FACE7BC7}"/>
                </a:ext>
              </a:extLst>
            </p:cNvPr>
            <p:cNvCxnSpPr>
              <a:cxnSpLocks/>
            </p:cNvCxnSpPr>
            <p:nvPr/>
          </p:nvCxnSpPr>
          <p:spPr>
            <a:xfrm>
              <a:off x="1960111" y="1902317"/>
              <a:ext cx="0" cy="369872"/>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sp>
          <p:nvSpPr>
            <p:cNvPr id="26" name="テキスト ボックス 25">
              <a:extLst>
                <a:ext uri="{FF2B5EF4-FFF2-40B4-BE49-F238E27FC236}">
                  <a16:creationId xmlns:a16="http://schemas.microsoft.com/office/drawing/2014/main" id="{1A2877F1-460F-887B-3C4E-BE097921218B}"/>
                </a:ext>
              </a:extLst>
            </p:cNvPr>
            <p:cNvSpPr txBox="1"/>
            <p:nvPr/>
          </p:nvSpPr>
          <p:spPr>
            <a:xfrm>
              <a:off x="1930014" y="1944833"/>
              <a:ext cx="1347427"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FF0000"/>
                  </a:solidFill>
                  <a:effectLst/>
                  <a:uLnTx/>
                  <a:uFillTx/>
                  <a:latin typeface="メイリオ"/>
                  <a:ea typeface="メイリオ"/>
                  <a:cs typeface="+mn-cs"/>
                </a:rPr>
                <a:t>大量のデータ送信</a:t>
              </a:r>
            </a:p>
          </p:txBody>
        </p:sp>
        <p:sp>
          <p:nvSpPr>
            <p:cNvPr id="27" name="矢印: 下 26">
              <a:extLst>
                <a:ext uri="{FF2B5EF4-FFF2-40B4-BE49-F238E27FC236}">
                  <a16:creationId xmlns:a16="http://schemas.microsoft.com/office/drawing/2014/main" id="{05686D30-E858-5ABB-5341-AE19CF6BA7C8}"/>
                </a:ext>
              </a:extLst>
            </p:cNvPr>
            <p:cNvSpPr/>
            <p:nvPr/>
          </p:nvSpPr>
          <p:spPr>
            <a:xfrm>
              <a:off x="2372335" y="949739"/>
              <a:ext cx="255373" cy="197874"/>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8" name="テキスト ボックス 27">
              <a:extLst>
                <a:ext uri="{FF2B5EF4-FFF2-40B4-BE49-F238E27FC236}">
                  <a16:creationId xmlns:a16="http://schemas.microsoft.com/office/drawing/2014/main" id="{56AD8E6F-68C4-6872-0D95-9CBCA5B8B698}"/>
                </a:ext>
              </a:extLst>
            </p:cNvPr>
            <p:cNvSpPr txBox="1"/>
            <p:nvPr/>
          </p:nvSpPr>
          <p:spPr>
            <a:xfrm>
              <a:off x="1720958" y="786891"/>
              <a:ext cx="698710"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FF0000"/>
                  </a:solidFill>
                  <a:effectLst/>
                  <a:uLnTx/>
                  <a:uFillTx/>
                  <a:latin typeface="メイリオ"/>
                  <a:ea typeface="メイリオ"/>
                  <a:cs typeface="+mn-cs"/>
                </a:rPr>
                <a:t>遠隔操作</a:t>
              </a:r>
            </a:p>
          </p:txBody>
        </p:sp>
        <p:sp>
          <p:nvSpPr>
            <p:cNvPr id="29" name="吹き出し: 角を丸めた四角形 28">
              <a:extLst>
                <a:ext uri="{FF2B5EF4-FFF2-40B4-BE49-F238E27FC236}">
                  <a16:creationId xmlns:a16="http://schemas.microsoft.com/office/drawing/2014/main" id="{199CA286-624E-BD6A-4293-73B42C8DA1AD}"/>
                </a:ext>
              </a:extLst>
            </p:cNvPr>
            <p:cNvSpPr/>
            <p:nvPr/>
          </p:nvSpPr>
          <p:spPr>
            <a:xfrm>
              <a:off x="2582768" y="2157573"/>
              <a:ext cx="784127" cy="445334"/>
            </a:xfrm>
            <a:prstGeom prst="wedgeRoundRectCallout">
              <a:avLst>
                <a:gd name="adj1" fmla="val -87721"/>
                <a:gd name="adj2" fmla="val 20398"/>
                <a:gd name="adj3" fmla="val 16667"/>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FF0000"/>
                  </a:solidFill>
                  <a:effectLst/>
                  <a:uLnTx/>
                  <a:uFillTx/>
                  <a:latin typeface="メイリオ"/>
                  <a:ea typeface="メイリオ"/>
                  <a:cs typeface="+mn-cs"/>
                </a:rPr>
                <a:t>遅延</a:t>
              </a:r>
              <a:endParaRPr kumimoji="0" lang="en-US" altLang="ja-JP" sz="900" b="1" i="0" u="none" strike="noStrike" kern="1200" cap="none" spc="0" normalizeH="0" baseline="0" noProof="0">
                <a:ln>
                  <a:noFill/>
                </a:ln>
                <a:solidFill>
                  <a:srgbClr val="FF0000"/>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FF0000"/>
                  </a:solidFill>
                  <a:effectLst/>
                  <a:uLnTx/>
                  <a:uFillTx/>
                  <a:latin typeface="メイリオ"/>
                  <a:ea typeface="メイリオ"/>
                  <a:cs typeface="+mn-cs"/>
                </a:rPr>
                <a:t>機能停止</a:t>
              </a:r>
            </a:p>
          </p:txBody>
        </p:sp>
      </p:grpSp>
      <p:graphicFrame>
        <p:nvGraphicFramePr>
          <p:cNvPr id="68" name="表 67">
            <a:extLst>
              <a:ext uri="{FF2B5EF4-FFF2-40B4-BE49-F238E27FC236}">
                <a16:creationId xmlns:a16="http://schemas.microsoft.com/office/drawing/2014/main" id="{0D461D95-E285-044D-F86B-AC8F8D29A52E}"/>
              </a:ext>
            </a:extLst>
          </p:cNvPr>
          <p:cNvGraphicFramePr>
            <a:graphicFrameLocks noGrp="1"/>
          </p:cNvGraphicFramePr>
          <p:nvPr/>
        </p:nvGraphicFramePr>
        <p:xfrm>
          <a:off x="3773925" y="6517724"/>
          <a:ext cx="2517253" cy="2158219"/>
        </p:xfrm>
        <a:graphic>
          <a:graphicData uri="http://schemas.openxmlformats.org/drawingml/2006/table">
            <a:tbl>
              <a:tblPr firstRow="1" bandRow="1">
                <a:tableStyleId>{5C22544A-7EE6-4342-B048-85BDC9FD1C3A}</a:tableStyleId>
              </a:tblPr>
              <a:tblGrid>
                <a:gridCol w="2517253">
                  <a:extLst>
                    <a:ext uri="{9D8B030D-6E8A-4147-A177-3AD203B41FA5}">
                      <a16:colId xmlns:a16="http://schemas.microsoft.com/office/drawing/2014/main" val="3269451890"/>
                    </a:ext>
                  </a:extLst>
                </a:gridCol>
              </a:tblGrid>
              <a:tr h="215821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　某製造メーカーの取引先企業がサイバー攻撃を受け、システムが使用不能になりました。この攻撃により、某製造メーカーは部品の調達が不可能になり、その結果、複数の工場が停止し、数万個以上の生産が見送られる事態に陥りました。この出来事は、サプライチェーン攻撃のリスクとその被害の大きさを再認識させる上で非常に重要な事例となりました。</a:t>
                      </a:r>
                      <a:endParaRPr kumimoji="1" lang="ja-JP" altLang="en-US" sz="800" b="0">
                        <a:solidFill>
                          <a:schemeClr val="tx1"/>
                        </a:solidFill>
                        <a:latin typeface="+mn-ea"/>
                        <a:ea typeface="+mn-ea"/>
                      </a:endParaRP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sp>
        <p:nvSpPr>
          <p:cNvPr id="6" name="テキスト プレースホルダー 2">
            <a:extLst>
              <a:ext uri="{FF2B5EF4-FFF2-40B4-BE49-F238E27FC236}">
                <a16:creationId xmlns:a16="http://schemas.microsoft.com/office/drawing/2014/main" id="{647B8CF0-34A5-F74D-85D1-CCF97E1F2882}"/>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7"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7" action="ppaction://hlinksldjump"/>
              </a:rPr>
              <a:t>2</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7"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7"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7" action="ppaction://hlinksldjump"/>
              </a:rPr>
              <a:t>事例を知る：重大なインシデント発生から課題解決まで</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hlinkClick r:id="rId17" action="ppaction://hlinksldjump"/>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2-2.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重大インシデント事例から学ぶ課題解決</a:t>
            </a:r>
          </a:p>
        </p:txBody>
      </p:sp>
    </p:spTree>
    <p:extLst>
      <p:ext uri="{BB962C8B-B14F-4D97-AF65-F5344CB8AC3E}">
        <p14:creationId xmlns:p14="http://schemas.microsoft.com/office/powerpoint/2010/main" val="2847957526"/>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CCC172F3-C6A1-7892-BFE4-240857A0B931}"/>
              </a:ext>
            </a:extLst>
          </p:cNvPr>
          <p:cNvSpPr>
            <a:spLocks noGrp="1"/>
          </p:cNvSpPr>
          <p:nvPr>
            <p:ph type="body" sz="quarter" idx="16"/>
          </p:nvPr>
        </p:nvSpPr>
        <p:spPr>
          <a:xfrm>
            <a:off x="622800" y="2001600"/>
            <a:ext cx="5612400" cy="381000"/>
          </a:xfrm>
        </p:spPr>
        <p:txBody>
          <a:bodyPr/>
          <a:lstStyle/>
          <a:p>
            <a:r>
              <a:rPr kumimoji="1" lang="en-US" altLang="ja-JP"/>
              <a:t>7.3 </a:t>
            </a:r>
            <a:r>
              <a:rPr kumimoji="1" lang="ja-JP" altLang="en-US"/>
              <a:t>認識</a:t>
            </a:r>
          </a:p>
        </p:txBody>
      </p:sp>
      <p:sp>
        <p:nvSpPr>
          <p:cNvPr id="12" name="テキスト ボックス 11">
            <a:extLst>
              <a:ext uri="{FF2B5EF4-FFF2-40B4-BE49-F238E27FC236}">
                <a16:creationId xmlns:a16="http://schemas.microsoft.com/office/drawing/2014/main" id="{12B0BF68-7463-59C5-74C6-518B178F2FFD}"/>
              </a:ext>
            </a:extLst>
          </p:cNvPr>
          <p:cNvSpPr txBox="1"/>
          <p:nvPr/>
        </p:nvSpPr>
        <p:spPr>
          <a:xfrm>
            <a:off x="613210" y="2257334"/>
            <a:ext cx="5612400" cy="106182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適用範囲で働くすべての社員、従業員が情報セキュリティ方針を理解し、それを実現することの重要性を認識する必要があります。逆に、セキュリティ対策を実施せず、セキュリティ方針を実現できなかった場合、どのようなことが起きるのかについて理解する必要もあ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具体的には、以下の内容について教育を行い、</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の重要性を十分理解させる必要があります。</a:t>
            </a:r>
          </a:p>
        </p:txBody>
      </p:sp>
      <p:sp>
        <p:nvSpPr>
          <p:cNvPr id="13" name="テキスト ボックス 12">
            <a:extLst>
              <a:ext uri="{FF2B5EF4-FFF2-40B4-BE49-F238E27FC236}">
                <a16:creationId xmlns:a16="http://schemas.microsoft.com/office/drawing/2014/main" id="{FFCB93FD-774B-67A5-42CA-DB5D7988BFA3}"/>
              </a:ext>
            </a:extLst>
          </p:cNvPr>
          <p:cNvSpPr txBox="1"/>
          <p:nvPr/>
        </p:nvSpPr>
        <p:spPr>
          <a:xfrm>
            <a:off x="654562" y="4658481"/>
            <a:ext cx="5612400" cy="41549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　これらの内容について認識を持たせるために、教育や訓練を実施します。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具体的な教育・訓練の実施手順は、「力量」や「コミュニケーション」で説明します。</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p:txBody>
      </p:sp>
      <p:sp>
        <p:nvSpPr>
          <p:cNvPr id="15" name="四角形: 角を丸くする 14">
            <a:extLst>
              <a:ext uri="{FF2B5EF4-FFF2-40B4-BE49-F238E27FC236}">
                <a16:creationId xmlns:a16="http://schemas.microsoft.com/office/drawing/2014/main" id="{32E38207-34D7-7048-714D-5E1DE48EFCB5}"/>
              </a:ext>
            </a:extLst>
          </p:cNvPr>
          <p:cNvSpPr/>
          <p:nvPr/>
        </p:nvSpPr>
        <p:spPr>
          <a:xfrm>
            <a:off x="654562" y="5150872"/>
            <a:ext cx="2653734" cy="1141706"/>
          </a:xfrm>
          <a:prstGeom prst="roundRect">
            <a:avLst/>
          </a:prstGeom>
          <a:noFill/>
          <a:ln w="38100">
            <a:solidFill>
              <a:schemeClr val="accent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力量</a:t>
            </a:r>
            <a:endParaRPr kumimoji="1" lang="en-US" altLang="ja-JP" sz="10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上記の内容について、各要員が認識しているか評価を行い、認識が不十分の場合は教育を実施し、認識させます。</a:t>
            </a:r>
            <a:endParaRPr kumimoji="1" lang="en-US" altLang="ja-JP" sz="10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 name="四角形: 角を丸くする 15">
            <a:extLst>
              <a:ext uri="{FF2B5EF4-FFF2-40B4-BE49-F238E27FC236}">
                <a16:creationId xmlns:a16="http://schemas.microsoft.com/office/drawing/2014/main" id="{192256DF-F6BD-B50E-6AE8-E93B84777FE7}"/>
              </a:ext>
            </a:extLst>
          </p:cNvPr>
          <p:cNvSpPr/>
          <p:nvPr/>
        </p:nvSpPr>
        <p:spPr>
          <a:xfrm>
            <a:off x="3550239" y="5149577"/>
            <a:ext cx="2653200" cy="1141706"/>
          </a:xfrm>
          <a:prstGeom prst="roundRect">
            <a:avLst/>
          </a:prstGeom>
          <a:noFill/>
          <a:ln w="38100">
            <a:solidFill>
              <a:schemeClr val="accent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コミュニケーション</a:t>
            </a:r>
            <a:br>
              <a:rPr kumimoji="1" lang="en-US" altLang="ja-JP" sz="10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br>
            <a:br>
              <a:rPr kumimoji="1" lang="en-US" altLang="ja-JP" sz="10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10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情報提供・共有によって、上記の内容の認識を深めるようにします。</a:t>
            </a:r>
            <a:endParaRPr kumimoji="1" lang="en-US" altLang="ja-JP" sz="10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 name="スクロール: 横 2">
            <a:extLst>
              <a:ext uri="{FF2B5EF4-FFF2-40B4-BE49-F238E27FC236}">
                <a16:creationId xmlns:a16="http://schemas.microsoft.com/office/drawing/2014/main" id="{806F8799-8AB8-B010-0A7E-8770270F96B6}"/>
              </a:ext>
            </a:extLst>
          </p:cNvPr>
          <p:cNvSpPr/>
          <p:nvPr/>
        </p:nvSpPr>
        <p:spPr>
          <a:xfrm>
            <a:off x="622800" y="6438900"/>
            <a:ext cx="5612400" cy="2755343"/>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四角形: 角を丸くする 8">
            <a:extLst>
              <a:ext uri="{FF2B5EF4-FFF2-40B4-BE49-F238E27FC236}">
                <a16:creationId xmlns:a16="http://schemas.microsoft.com/office/drawing/2014/main" id="{E20F02BA-973A-5F1D-3A1D-8E32353BD458}"/>
              </a:ext>
            </a:extLst>
          </p:cNvPr>
          <p:cNvSpPr/>
          <p:nvPr/>
        </p:nvSpPr>
        <p:spPr>
          <a:xfrm>
            <a:off x="654562" y="3348765"/>
            <a:ext cx="5612400" cy="1211348"/>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1" i="0" u="none" strike="noStrike" kern="1200" cap="none" spc="0" normalizeH="0" baseline="0" noProof="0">
                <a:ln>
                  <a:noFill/>
                </a:ln>
                <a:solidFill>
                  <a:srgbClr val="333333"/>
                </a:solidFill>
                <a:effectLst/>
                <a:uLnTx/>
                <a:uFillTx/>
                <a:latin typeface="メイリオ"/>
                <a:ea typeface="メイリオ"/>
                <a:cs typeface="+mn-cs"/>
              </a:rPr>
              <a:t>情報セキュリティ方針</a:t>
            </a:r>
            <a:endParaRPr kumimoji="0" lang="en-US" altLang="ja-JP" sz="1050" b="1"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ja-JP" sz="1050" b="1"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1" i="0" u="none" strike="noStrike" kern="1200" cap="none" spc="0" normalizeH="0" baseline="0" noProof="0">
                <a:ln>
                  <a:noFill/>
                </a:ln>
                <a:solidFill>
                  <a:srgbClr val="333333"/>
                </a:solidFill>
                <a:effectLst/>
                <a:uLnTx/>
                <a:uFillTx/>
                <a:latin typeface="メイリオ"/>
                <a:ea typeface="メイリオ"/>
                <a:cs typeface="+mn-cs"/>
              </a:rPr>
              <a:t>情報セキュリティパフォーマンスの向上によるメリットや、自身の業務と</a:t>
            </a:r>
            <a:r>
              <a:rPr kumimoji="0" lang="en-US" altLang="ja-JP" sz="1050" b="1" i="0" u="none" strike="noStrike" kern="1200" cap="none" spc="0" normalizeH="0" baseline="0" noProof="0">
                <a:ln>
                  <a:noFill/>
                </a:ln>
                <a:solidFill>
                  <a:srgbClr val="333333"/>
                </a:solidFill>
                <a:effectLst/>
                <a:uLnTx/>
                <a:uFillTx/>
                <a:latin typeface="メイリオ"/>
                <a:ea typeface="メイリオ"/>
                <a:cs typeface="+mn-cs"/>
              </a:rPr>
              <a:t>ISMS</a:t>
            </a:r>
            <a:r>
              <a:rPr kumimoji="0" lang="ja-JP" altLang="en-US" sz="1050" b="1" i="0" u="none" strike="noStrike" kern="1200" cap="none" spc="0" normalizeH="0" baseline="0" noProof="0">
                <a:ln>
                  <a:noFill/>
                </a:ln>
                <a:solidFill>
                  <a:srgbClr val="333333"/>
                </a:solidFill>
                <a:effectLst/>
                <a:uLnTx/>
                <a:uFillTx/>
                <a:latin typeface="メイリオ"/>
                <a:ea typeface="メイリオ"/>
                <a:cs typeface="+mn-cs"/>
              </a:rPr>
              <a:t>の関係、実施すべきセキュリティ対策の具体的な内容</a:t>
            </a:r>
            <a:endParaRPr kumimoji="0" lang="en-US" altLang="ja-JP" sz="1050" b="1"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ja-JP" sz="1050" b="1"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1050" b="1" i="0" u="none" strike="noStrike" kern="1200" cap="none" spc="0" normalizeH="0" baseline="0" noProof="0">
                <a:ln>
                  <a:noFill/>
                </a:ln>
                <a:solidFill>
                  <a:srgbClr val="333333"/>
                </a:solidFill>
                <a:effectLst/>
                <a:uLnTx/>
                <a:uFillTx/>
                <a:latin typeface="メイリオ"/>
                <a:ea typeface="メイリオ"/>
                <a:cs typeface="+mn-cs"/>
              </a:rPr>
              <a:t>ISMS</a:t>
            </a:r>
            <a:r>
              <a:rPr kumimoji="0" lang="ja-JP" altLang="en-US" sz="1050" b="1" i="0" u="none" strike="noStrike" kern="1200" cap="none" spc="0" normalizeH="0" baseline="0" noProof="0">
                <a:ln>
                  <a:noFill/>
                </a:ln>
                <a:solidFill>
                  <a:srgbClr val="333333"/>
                </a:solidFill>
                <a:effectLst/>
                <a:uLnTx/>
                <a:uFillTx/>
                <a:latin typeface="メイリオ"/>
                <a:ea typeface="メイリオ"/>
                <a:cs typeface="+mn-cs"/>
              </a:rPr>
              <a:t>によって割り当てられた責任を果たさなかった場合の組織に与える影響</a:t>
            </a:r>
          </a:p>
        </p:txBody>
      </p:sp>
      <p:sp>
        <p:nvSpPr>
          <p:cNvPr id="17" name="楕円 16">
            <a:extLst>
              <a:ext uri="{FF2B5EF4-FFF2-40B4-BE49-F238E27FC236}">
                <a16:creationId xmlns:a16="http://schemas.microsoft.com/office/drawing/2014/main" id="{8C95ADC3-A50A-7120-5AA9-4BBE5173BD0A}"/>
              </a:ext>
            </a:extLst>
          </p:cNvPr>
          <p:cNvSpPr/>
          <p:nvPr/>
        </p:nvSpPr>
        <p:spPr>
          <a:xfrm>
            <a:off x="5929201" y="3106284"/>
            <a:ext cx="684000" cy="684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4" name="図 13">
            <a:extLst>
              <a:ext uri="{FF2B5EF4-FFF2-40B4-BE49-F238E27FC236}">
                <a16:creationId xmlns:a16="http://schemas.microsoft.com/office/drawing/2014/main" id="{882476E7-8539-C08B-498C-5EC57374D5C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44329" y="3168856"/>
            <a:ext cx="521247" cy="521247"/>
          </a:xfrm>
          <a:prstGeom prst="rect">
            <a:avLst/>
          </a:prstGeom>
        </p:spPr>
      </p:pic>
      <p:sp>
        <p:nvSpPr>
          <p:cNvPr id="10" name="テキスト プレースホルダー 2">
            <a:extLst>
              <a:ext uri="{FF2B5EF4-FFF2-40B4-BE49-F238E27FC236}">
                <a16:creationId xmlns:a16="http://schemas.microsoft.com/office/drawing/2014/main" id="{2BFDE836-3B3B-3DA7-E145-63924553D1AF}"/>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13-2-5.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7.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支援</a:t>
            </a:r>
          </a:p>
        </p:txBody>
      </p:sp>
      <p:sp>
        <p:nvSpPr>
          <p:cNvPr id="6" name="スライド番号プレースホルダー 4">
            <a:extLst>
              <a:ext uri="{FF2B5EF4-FFF2-40B4-BE49-F238E27FC236}">
                <a16:creationId xmlns:a16="http://schemas.microsoft.com/office/drawing/2014/main" id="{66513965-73C3-F9E0-AC0C-01904695C606}"/>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31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2">
            <a:extLst>
              <a:ext uri="{FF2B5EF4-FFF2-40B4-BE49-F238E27FC236}">
                <a16:creationId xmlns:a16="http://schemas.microsoft.com/office/drawing/2014/main" id="{EB2D014D-76D3-843B-A6DB-3C4E71E39C23}"/>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2115688856"/>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CCC172F3-C6A1-7892-BFE4-240857A0B931}"/>
              </a:ext>
            </a:extLst>
          </p:cNvPr>
          <p:cNvSpPr>
            <a:spLocks noGrp="1"/>
          </p:cNvSpPr>
          <p:nvPr>
            <p:ph type="body" sz="quarter" idx="16"/>
          </p:nvPr>
        </p:nvSpPr>
        <p:spPr>
          <a:xfrm>
            <a:off x="622800" y="2001600"/>
            <a:ext cx="5612400" cy="381000"/>
          </a:xfrm>
        </p:spPr>
        <p:txBody>
          <a:bodyPr/>
          <a:lstStyle/>
          <a:p>
            <a:r>
              <a:rPr kumimoji="1" lang="en-US" altLang="ja-JP"/>
              <a:t>7.4 </a:t>
            </a:r>
            <a:r>
              <a:rPr lang="ja-JP" altLang="en-US"/>
              <a:t>コミュニケーション</a:t>
            </a:r>
            <a:endParaRPr kumimoji="1" lang="ja-JP" altLang="en-US"/>
          </a:p>
        </p:txBody>
      </p:sp>
      <p:sp>
        <p:nvSpPr>
          <p:cNvPr id="11" name="テキスト ボックス 10">
            <a:extLst>
              <a:ext uri="{FF2B5EF4-FFF2-40B4-BE49-F238E27FC236}">
                <a16:creationId xmlns:a16="http://schemas.microsoft.com/office/drawing/2014/main" id="{8CE3C558-ADE8-0AA7-DA7F-4EAC9C95DFF2}"/>
              </a:ext>
            </a:extLst>
          </p:cNvPr>
          <p:cNvSpPr txBox="1"/>
          <p:nvPr/>
        </p:nvSpPr>
        <p:spPr>
          <a:xfrm>
            <a:off x="628573" y="2258023"/>
            <a:ext cx="5610360" cy="73866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PDCA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サイクルを回すためには、内部および外部とのコミュニケーションを円滑に行う必要があります。そのため、組織内および組織外の関係者とコミュニケーションをとる手順などを定め、必要なときに円滑なコミュニケーションが行える体制を整えておくことが重要です。コミュニケーションの手順などには、以下の内容が含まれ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9" name="表 8">
            <a:extLst>
              <a:ext uri="{FF2B5EF4-FFF2-40B4-BE49-F238E27FC236}">
                <a16:creationId xmlns:a16="http://schemas.microsoft.com/office/drawing/2014/main" id="{38A88766-1416-4F3A-5931-CD56306DFD22}"/>
              </a:ext>
            </a:extLst>
          </p:cNvPr>
          <p:cNvGraphicFramePr>
            <a:graphicFrameLocks noGrp="1"/>
          </p:cNvGraphicFramePr>
          <p:nvPr/>
        </p:nvGraphicFramePr>
        <p:xfrm>
          <a:off x="628573" y="4752059"/>
          <a:ext cx="5612400" cy="3144707"/>
        </p:xfrm>
        <a:graphic>
          <a:graphicData uri="http://schemas.openxmlformats.org/drawingml/2006/table">
            <a:tbl>
              <a:tblPr firstRow="1" firstCol="1" lastRow="1" lastCol="1" bandRow="1" bandCol="1">
                <a:tableStyleId>{5C22544A-7EE6-4342-B048-85BDC9FD1C3A}</a:tableStyleId>
              </a:tblPr>
              <a:tblGrid>
                <a:gridCol w="1510800">
                  <a:extLst>
                    <a:ext uri="{9D8B030D-6E8A-4147-A177-3AD203B41FA5}">
                      <a16:colId xmlns:a16="http://schemas.microsoft.com/office/drawing/2014/main" val="1850921188"/>
                    </a:ext>
                  </a:extLst>
                </a:gridCol>
                <a:gridCol w="754380">
                  <a:extLst>
                    <a:ext uri="{9D8B030D-6E8A-4147-A177-3AD203B41FA5}">
                      <a16:colId xmlns:a16="http://schemas.microsoft.com/office/drawing/2014/main" val="1591584666"/>
                    </a:ext>
                  </a:extLst>
                </a:gridCol>
                <a:gridCol w="807720">
                  <a:extLst>
                    <a:ext uri="{9D8B030D-6E8A-4147-A177-3AD203B41FA5}">
                      <a16:colId xmlns:a16="http://schemas.microsoft.com/office/drawing/2014/main" val="2135702048"/>
                    </a:ext>
                  </a:extLst>
                </a:gridCol>
                <a:gridCol w="1005840">
                  <a:extLst>
                    <a:ext uri="{9D8B030D-6E8A-4147-A177-3AD203B41FA5}">
                      <a16:colId xmlns:a16="http://schemas.microsoft.com/office/drawing/2014/main" val="3511292098"/>
                    </a:ext>
                  </a:extLst>
                </a:gridCol>
                <a:gridCol w="1533660">
                  <a:extLst>
                    <a:ext uri="{9D8B030D-6E8A-4147-A177-3AD203B41FA5}">
                      <a16:colId xmlns:a16="http://schemas.microsoft.com/office/drawing/2014/main" val="1039492894"/>
                    </a:ext>
                  </a:extLst>
                </a:gridCol>
              </a:tblGrid>
              <a:tr h="270827">
                <a:tc>
                  <a:txBody>
                    <a:bodyPr/>
                    <a:lstStyle/>
                    <a:p>
                      <a:pPr marL="171450" indent="-171450" algn="ctr"/>
                      <a:r>
                        <a:rPr lang="ja-JP" sz="1050" b="1" kern="100">
                          <a:solidFill>
                            <a:schemeClr val="bg1"/>
                          </a:solidFill>
                          <a:effectLst/>
                          <a:latin typeface="+mn-ea"/>
                          <a:ea typeface="+mn-ea"/>
                        </a:rPr>
                        <a:t>内容</a:t>
                      </a:r>
                      <a:endParaRPr lang="ja-JP" sz="105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171450" indent="-171450" algn="ctr"/>
                      <a:r>
                        <a:rPr lang="ja-JP" sz="1050" b="1" kern="100">
                          <a:solidFill>
                            <a:schemeClr val="bg1"/>
                          </a:solidFill>
                          <a:effectLst/>
                          <a:latin typeface="+mn-ea"/>
                          <a:ea typeface="+mn-ea"/>
                        </a:rPr>
                        <a:t>実施時期</a:t>
                      </a:r>
                      <a:endParaRPr lang="ja-JP" sz="105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171450" indent="-171450" algn="ctr"/>
                      <a:r>
                        <a:rPr lang="ja-JP" sz="1050" b="1" kern="100">
                          <a:solidFill>
                            <a:schemeClr val="bg1"/>
                          </a:solidFill>
                          <a:effectLst/>
                          <a:latin typeface="+mn-ea"/>
                          <a:ea typeface="+mn-ea"/>
                        </a:rPr>
                        <a:t>対象者</a:t>
                      </a:r>
                      <a:endParaRPr lang="ja-JP" sz="105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171450" indent="-171450" algn="ctr"/>
                      <a:r>
                        <a:rPr lang="ja-JP" altLang="en-US" sz="1050" b="1" kern="100">
                          <a:solidFill>
                            <a:schemeClr val="bg1"/>
                          </a:solidFill>
                          <a:effectLst/>
                          <a:latin typeface="+mn-ea"/>
                          <a:ea typeface="+mn-ea"/>
                          <a:cs typeface="Times New Roman" panose="02020603050405020304" pitchFamily="18" charset="0"/>
                        </a:rPr>
                        <a:t>実施者</a:t>
                      </a:r>
                      <a:endParaRPr lang="ja-JP" sz="105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171450" indent="-171450" algn="ctr"/>
                      <a:r>
                        <a:rPr lang="ja-JP" altLang="en-US" sz="1050" b="1" kern="100">
                          <a:solidFill>
                            <a:schemeClr val="bg1"/>
                          </a:solidFill>
                          <a:effectLst/>
                          <a:latin typeface="+mn-ea"/>
                          <a:ea typeface="+mn-ea"/>
                        </a:rPr>
                        <a:t>方法</a:t>
                      </a:r>
                      <a:endParaRPr lang="ja-JP" sz="105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387759905"/>
                  </a:ext>
                </a:extLst>
              </a:tr>
              <a:tr h="792000">
                <a:tc>
                  <a:txBody>
                    <a:bodyPr/>
                    <a:lstStyle/>
                    <a:p>
                      <a:pPr marL="20320" indent="-21590" algn="l"/>
                      <a:r>
                        <a:rPr lang="ja-JP" sz="800" b="0" kern="100">
                          <a:solidFill>
                            <a:sysClr val="windowText" lastClr="000000"/>
                          </a:solidFill>
                          <a:effectLst/>
                          <a:latin typeface="+mn-ea"/>
                          <a:ea typeface="+mn-ea"/>
                        </a:rPr>
                        <a:t>情報セキュリティ方針の伝達</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a:r>
                        <a:rPr lang="ja-JP" sz="800" b="0" kern="100">
                          <a:solidFill>
                            <a:sysClr val="windowText" lastClr="000000"/>
                          </a:solidFill>
                          <a:effectLst/>
                          <a:latin typeface="+mn-ea"/>
                          <a:ea typeface="+mn-ea"/>
                        </a:rPr>
                        <a:t>随時</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20320" indent="-20320" algn="l"/>
                      <a:r>
                        <a:rPr lang="ja-JP" sz="800" b="0" kern="100">
                          <a:solidFill>
                            <a:sysClr val="windowText" lastClr="000000"/>
                          </a:solidFill>
                          <a:effectLst/>
                          <a:latin typeface="+mn-ea"/>
                          <a:ea typeface="+mn-ea"/>
                        </a:rPr>
                        <a:t>利害関係者</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21590" indent="-21590" algn="l"/>
                      <a:r>
                        <a:rPr lang="ja-JP" sz="800" b="0" kern="100">
                          <a:solidFill>
                            <a:sysClr val="windowText" lastClr="000000"/>
                          </a:solidFill>
                          <a:effectLst/>
                          <a:latin typeface="+mn-ea"/>
                          <a:ea typeface="+mn-ea"/>
                        </a:rPr>
                        <a:t>トップマネジメント（</a:t>
                      </a:r>
                      <a:r>
                        <a:rPr lang="en-US" sz="800" b="0" kern="100">
                          <a:solidFill>
                            <a:sysClr val="windowText" lastClr="000000"/>
                          </a:solidFill>
                          <a:effectLst/>
                          <a:latin typeface="+mn-ea"/>
                          <a:ea typeface="+mn-ea"/>
                        </a:rPr>
                        <a:t>ISMS</a:t>
                      </a:r>
                      <a:r>
                        <a:rPr lang="ja-JP" sz="800" b="0" kern="100">
                          <a:solidFill>
                            <a:sysClr val="windowText" lastClr="000000"/>
                          </a:solidFill>
                          <a:effectLst/>
                          <a:latin typeface="+mn-ea"/>
                          <a:ea typeface="+mn-ea"/>
                        </a:rPr>
                        <a:t>事務局）</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a:r>
                        <a:rPr lang="ja-JP" sz="800" b="0" kern="100">
                          <a:solidFill>
                            <a:sysClr val="windowText" lastClr="000000"/>
                          </a:solidFill>
                          <a:effectLst/>
                          <a:latin typeface="+mn-ea"/>
                          <a:ea typeface="+mn-ea"/>
                        </a:rPr>
                        <a:t>外部</a:t>
                      </a:r>
                    </a:p>
                    <a:p>
                      <a:pPr marL="171450" indent="-171450" algn="l"/>
                      <a:r>
                        <a:rPr lang="ja-JP" sz="800" b="0" kern="100">
                          <a:solidFill>
                            <a:sysClr val="windowText" lastClr="000000"/>
                          </a:solidFill>
                          <a:effectLst/>
                          <a:latin typeface="+mn-ea"/>
                          <a:ea typeface="+mn-ea"/>
                        </a:rPr>
                        <a:t>・当社</a:t>
                      </a:r>
                      <a:r>
                        <a:rPr lang="en-US" sz="800" b="0" kern="100">
                          <a:solidFill>
                            <a:sysClr val="windowText" lastClr="000000"/>
                          </a:solidFill>
                          <a:effectLst/>
                          <a:latin typeface="+mn-ea"/>
                          <a:ea typeface="+mn-ea"/>
                        </a:rPr>
                        <a:t>HP</a:t>
                      </a:r>
                      <a:r>
                        <a:rPr lang="ja-JP" sz="800" b="0" kern="100">
                          <a:solidFill>
                            <a:sysClr val="windowText" lastClr="000000"/>
                          </a:solidFill>
                          <a:effectLst/>
                          <a:latin typeface="+mn-ea"/>
                          <a:ea typeface="+mn-ea"/>
                        </a:rPr>
                        <a:t>に公表</a:t>
                      </a:r>
                    </a:p>
                    <a:p>
                      <a:pPr marL="171450" indent="-171450" algn="l"/>
                      <a:r>
                        <a:rPr lang="ja-JP" sz="800" b="0" kern="100">
                          <a:solidFill>
                            <a:sysClr val="windowText" lastClr="000000"/>
                          </a:solidFill>
                          <a:effectLst/>
                          <a:latin typeface="+mn-ea"/>
                          <a:ea typeface="+mn-ea"/>
                        </a:rPr>
                        <a:t>内部</a:t>
                      </a:r>
                    </a:p>
                    <a:p>
                      <a:pPr marL="171450" indent="-171450" algn="l"/>
                      <a:r>
                        <a:rPr lang="ja-JP" sz="800" b="0" kern="100">
                          <a:solidFill>
                            <a:sysClr val="windowText" lastClr="000000"/>
                          </a:solidFill>
                          <a:effectLst/>
                          <a:latin typeface="+mn-ea"/>
                          <a:ea typeface="+mn-ea"/>
                        </a:rPr>
                        <a:t>・</a:t>
                      </a:r>
                      <a:r>
                        <a:rPr lang="en-US" sz="800" b="0" kern="100">
                          <a:solidFill>
                            <a:sysClr val="windowText" lastClr="000000"/>
                          </a:solidFill>
                          <a:effectLst/>
                          <a:latin typeface="+mn-ea"/>
                          <a:ea typeface="+mn-ea"/>
                        </a:rPr>
                        <a:t>ISMS</a:t>
                      </a:r>
                      <a:r>
                        <a:rPr lang="ja-JP" sz="800" b="0" kern="100">
                          <a:solidFill>
                            <a:sysClr val="windowText" lastClr="000000"/>
                          </a:solidFill>
                          <a:effectLst/>
                          <a:latin typeface="+mn-ea"/>
                          <a:ea typeface="+mn-ea"/>
                        </a:rPr>
                        <a:t>定期教育にて</a:t>
                      </a:r>
                    </a:p>
                    <a:p>
                      <a:pPr marL="171450" indent="-171450" algn="l"/>
                      <a:r>
                        <a:rPr lang="ja-JP" sz="800" b="0" kern="100">
                          <a:solidFill>
                            <a:sysClr val="windowText" lastClr="000000"/>
                          </a:solidFill>
                          <a:effectLst/>
                          <a:latin typeface="+mn-ea"/>
                          <a:ea typeface="+mn-ea"/>
                        </a:rPr>
                        <a:t>・当社</a:t>
                      </a:r>
                      <a:r>
                        <a:rPr lang="en-US" sz="800" b="0" kern="100">
                          <a:solidFill>
                            <a:sysClr val="windowText" lastClr="000000"/>
                          </a:solidFill>
                          <a:effectLst/>
                          <a:latin typeface="+mn-ea"/>
                          <a:ea typeface="+mn-ea"/>
                        </a:rPr>
                        <a:t>HP</a:t>
                      </a:r>
                      <a:r>
                        <a:rPr lang="ja-JP" sz="800" b="0" kern="100">
                          <a:solidFill>
                            <a:sysClr val="windowText" lastClr="000000"/>
                          </a:solidFill>
                          <a:effectLst/>
                          <a:latin typeface="+mn-ea"/>
                          <a:ea typeface="+mn-ea"/>
                        </a:rPr>
                        <a:t>に公表</a:t>
                      </a:r>
                    </a:p>
                    <a:p>
                      <a:pPr marL="171450" indent="-171450" algn="l"/>
                      <a:r>
                        <a:rPr lang="ja-JP" sz="800" b="0" kern="100">
                          <a:solidFill>
                            <a:sysClr val="windowText" lastClr="000000"/>
                          </a:solidFill>
                          <a:effectLst/>
                          <a:latin typeface="+mn-ea"/>
                          <a:ea typeface="+mn-ea"/>
                        </a:rPr>
                        <a:t>・社内掲示</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51376389"/>
                  </a:ext>
                </a:extLst>
              </a:tr>
              <a:tr h="410400">
                <a:tc>
                  <a:txBody>
                    <a:bodyPr/>
                    <a:lstStyle/>
                    <a:p>
                      <a:pPr marL="20320" indent="-21590" algn="l"/>
                      <a:r>
                        <a:rPr lang="ja-JP" sz="800" b="0" kern="100">
                          <a:solidFill>
                            <a:sysClr val="windowText" lastClr="000000"/>
                          </a:solidFill>
                          <a:effectLst/>
                          <a:latin typeface="+mn-ea"/>
                          <a:ea typeface="+mn-ea"/>
                        </a:rPr>
                        <a:t>各見直し結果の伝達</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a:r>
                        <a:rPr lang="ja-JP" sz="800" b="0" kern="100">
                          <a:solidFill>
                            <a:sysClr val="windowText" lastClr="000000"/>
                          </a:solidFill>
                          <a:effectLst/>
                          <a:latin typeface="+mn-ea"/>
                          <a:ea typeface="+mn-ea"/>
                        </a:rPr>
                        <a:t>見直後、</a:t>
                      </a:r>
                    </a:p>
                    <a:p>
                      <a:pPr marL="17780" indent="-19050" algn="l"/>
                      <a:r>
                        <a:rPr lang="en-US" sz="800" b="0" kern="100">
                          <a:solidFill>
                            <a:sysClr val="windowText" lastClr="000000"/>
                          </a:solidFill>
                          <a:effectLst/>
                          <a:latin typeface="+mn-ea"/>
                          <a:ea typeface="+mn-ea"/>
                        </a:rPr>
                        <a:t>1</a:t>
                      </a:r>
                      <a:r>
                        <a:rPr lang="ja-JP" sz="800" b="0" kern="100">
                          <a:solidFill>
                            <a:sysClr val="windowText" lastClr="000000"/>
                          </a:solidFill>
                          <a:effectLst/>
                          <a:latin typeface="+mn-ea"/>
                          <a:ea typeface="+mn-ea"/>
                        </a:rPr>
                        <a:t>週間以内</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a:r>
                        <a:rPr lang="ja-JP" sz="800" b="0" kern="100">
                          <a:solidFill>
                            <a:sysClr val="windowText" lastClr="000000"/>
                          </a:solidFill>
                          <a:effectLst/>
                          <a:latin typeface="+mn-ea"/>
                          <a:ea typeface="+mn-ea"/>
                        </a:rPr>
                        <a:t>従業者</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22225" indent="-635" algn="l"/>
                      <a:r>
                        <a:rPr lang="en-US" sz="800" b="0" kern="100">
                          <a:solidFill>
                            <a:sysClr val="windowText" lastClr="000000"/>
                          </a:solidFill>
                          <a:effectLst/>
                          <a:latin typeface="+mn-ea"/>
                          <a:ea typeface="+mn-ea"/>
                        </a:rPr>
                        <a:t>ISMS</a:t>
                      </a:r>
                      <a:r>
                        <a:rPr lang="ja-JP" sz="800" b="0" kern="100">
                          <a:solidFill>
                            <a:sysClr val="windowText" lastClr="000000"/>
                          </a:solidFill>
                          <a:effectLst/>
                          <a:latin typeface="+mn-ea"/>
                          <a:ea typeface="+mn-ea"/>
                        </a:rPr>
                        <a:t>事務局</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635" algn="l"/>
                      <a:r>
                        <a:rPr lang="ja-JP" sz="800" b="0" kern="100">
                          <a:solidFill>
                            <a:sysClr val="windowText" lastClr="000000"/>
                          </a:solidFill>
                          <a:effectLst/>
                          <a:latin typeface="+mn-ea"/>
                          <a:ea typeface="+mn-ea"/>
                        </a:rPr>
                        <a:t>承認後、</a:t>
                      </a:r>
                      <a:r>
                        <a:rPr lang="en-US" sz="800" b="0" kern="100">
                          <a:solidFill>
                            <a:sysClr val="windowText" lastClr="000000"/>
                          </a:solidFill>
                          <a:effectLst/>
                          <a:latin typeface="+mn-ea"/>
                          <a:ea typeface="+mn-ea"/>
                        </a:rPr>
                        <a:t>ISMS</a:t>
                      </a:r>
                      <a:r>
                        <a:rPr lang="ja-JP" sz="800" b="0" kern="100">
                          <a:solidFill>
                            <a:sysClr val="windowText" lastClr="000000"/>
                          </a:solidFill>
                          <a:effectLst/>
                          <a:latin typeface="+mn-ea"/>
                          <a:ea typeface="+mn-ea"/>
                        </a:rPr>
                        <a:t>事務局より通達</a:t>
                      </a:r>
                      <a:endParaRPr lang="en-US" alt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80267812"/>
                  </a:ext>
                </a:extLst>
              </a:tr>
              <a:tr h="684000">
                <a:tc>
                  <a:txBody>
                    <a:bodyPr/>
                    <a:lstStyle/>
                    <a:p>
                      <a:pPr marL="20320" indent="-21590" algn="l"/>
                      <a:r>
                        <a:rPr lang="ja-JP" sz="800" b="0" kern="100">
                          <a:solidFill>
                            <a:sysClr val="windowText" lastClr="000000"/>
                          </a:solidFill>
                          <a:effectLst/>
                          <a:latin typeface="+mn-ea"/>
                          <a:ea typeface="+mn-ea"/>
                        </a:rPr>
                        <a:t>セキュリティ調査結果の報告</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780" indent="-19050" algn="l"/>
                      <a:r>
                        <a:rPr lang="ja-JP" sz="800" b="0" kern="100">
                          <a:solidFill>
                            <a:sysClr val="windowText" lastClr="000000"/>
                          </a:solidFill>
                          <a:effectLst/>
                          <a:latin typeface="+mn-ea"/>
                          <a:ea typeface="+mn-ea"/>
                        </a:rPr>
                        <a:t>依頼入手時</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a:r>
                        <a:rPr lang="ja-JP" sz="800" b="0" kern="100">
                          <a:solidFill>
                            <a:sysClr val="windowText" lastClr="000000"/>
                          </a:solidFill>
                          <a:effectLst/>
                          <a:latin typeface="+mn-ea"/>
                          <a:ea typeface="+mn-ea"/>
                        </a:rPr>
                        <a:t>お客様</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20320" indent="-21590" algn="l"/>
                      <a:r>
                        <a:rPr lang="en-US" sz="800" b="0" kern="100">
                          <a:solidFill>
                            <a:sysClr val="windowText" lastClr="000000"/>
                          </a:solidFill>
                          <a:effectLst/>
                          <a:latin typeface="+mn-ea"/>
                          <a:ea typeface="+mn-ea"/>
                        </a:rPr>
                        <a:t>ISMS</a:t>
                      </a:r>
                      <a:r>
                        <a:rPr lang="ja-JP" sz="800" b="0" kern="100">
                          <a:solidFill>
                            <a:sysClr val="windowText" lastClr="000000"/>
                          </a:solidFill>
                          <a:effectLst/>
                          <a:latin typeface="+mn-ea"/>
                          <a:ea typeface="+mn-ea"/>
                        </a:rPr>
                        <a:t>事務局</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39370" indent="-39370" algn="l"/>
                      <a:r>
                        <a:rPr lang="ja-JP" sz="800" b="0" kern="100">
                          <a:solidFill>
                            <a:sysClr val="windowText" lastClr="000000"/>
                          </a:solidFill>
                          <a:effectLst/>
                          <a:latin typeface="+mn-ea"/>
                          <a:ea typeface="+mn-ea"/>
                        </a:rPr>
                        <a:t>・お客様より調査票</a:t>
                      </a:r>
                      <a:r>
                        <a:rPr lang="ja-JP" altLang="en-US" sz="800" b="0" kern="100">
                          <a:solidFill>
                            <a:sysClr val="windowText" lastClr="000000"/>
                          </a:solidFill>
                          <a:effectLst/>
                          <a:latin typeface="+mn-ea"/>
                          <a:ea typeface="+mn-ea"/>
                        </a:rPr>
                        <a:t>など</a:t>
                      </a:r>
                      <a:r>
                        <a:rPr lang="ja-JP" sz="800" b="0" kern="100">
                          <a:solidFill>
                            <a:sysClr val="windowText" lastClr="000000"/>
                          </a:solidFill>
                          <a:effectLst/>
                          <a:latin typeface="+mn-ea"/>
                          <a:ea typeface="+mn-ea"/>
                        </a:rPr>
                        <a:t>を入手した場合、主管部門にて回答を作成</a:t>
                      </a:r>
                    </a:p>
                    <a:p>
                      <a:pPr marL="39370" indent="-39370" algn="l"/>
                      <a:r>
                        <a:rPr lang="ja-JP" sz="800" b="0" kern="100">
                          <a:solidFill>
                            <a:sysClr val="windowText" lastClr="000000"/>
                          </a:solidFill>
                          <a:effectLst/>
                          <a:latin typeface="+mn-ea"/>
                          <a:ea typeface="+mn-ea"/>
                        </a:rPr>
                        <a:t>・</a:t>
                      </a:r>
                      <a:r>
                        <a:rPr lang="en-US" sz="800" b="0" kern="100">
                          <a:solidFill>
                            <a:sysClr val="windowText" lastClr="000000"/>
                          </a:solidFill>
                          <a:effectLst/>
                          <a:latin typeface="+mn-ea"/>
                          <a:ea typeface="+mn-ea"/>
                        </a:rPr>
                        <a:t>ISMS</a:t>
                      </a:r>
                      <a:r>
                        <a:rPr lang="ja-JP" sz="800" b="0" kern="100">
                          <a:solidFill>
                            <a:sysClr val="windowText" lastClr="000000"/>
                          </a:solidFill>
                          <a:effectLst/>
                          <a:latin typeface="+mn-ea"/>
                          <a:ea typeface="+mn-ea"/>
                        </a:rPr>
                        <a:t>事務局責任者が確認の上、お客様に提出</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27806264"/>
                  </a:ext>
                </a:extLst>
              </a:tr>
              <a:tr h="411480">
                <a:tc rowSpan="3">
                  <a:txBody>
                    <a:bodyPr/>
                    <a:lstStyle/>
                    <a:p>
                      <a:pPr marL="20320" indent="-21590" algn="l"/>
                      <a:r>
                        <a:rPr lang="ja-JP" altLang="en-US" sz="800" b="0" u="sng" strike="noStrike" baseline="0">
                          <a:solidFill>
                            <a:schemeClr val="tx1"/>
                          </a:solidFill>
                          <a:effectLst/>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セキュリティ</a:t>
                      </a:r>
                      <a:r>
                        <a:rPr lang="ja-JP" sz="800" b="0" kern="100">
                          <a:solidFill>
                            <a:sysClr val="windowText" lastClr="000000"/>
                          </a:solidFill>
                          <a:effectLst/>
                          <a:latin typeface="+mn-ea"/>
                          <a:ea typeface="+mn-ea"/>
                        </a:rPr>
                        <a:t>インシデントの伝達</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a:r>
                        <a:rPr lang="ja-JP" sz="800" b="0" kern="100">
                          <a:solidFill>
                            <a:sysClr val="windowText" lastClr="000000"/>
                          </a:solidFill>
                          <a:effectLst/>
                          <a:latin typeface="+mn-ea"/>
                          <a:ea typeface="+mn-ea"/>
                        </a:rPr>
                        <a:t>発見時</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635" algn="l"/>
                      <a:r>
                        <a:rPr lang="en-US" sz="800" b="0" kern="100">
                          <a:solidFill>
                            <a:sysClr val="windowText" lastClr="000000"/>
                          </a:solidFill>
                          <a:effectLst/>
                          <a:latin typeface="+mn-ea"/>
                          <a:ea typeface="+mn-ea"/>
                        </a:rPr>
                        <a:t>ISMS</a:t>
                      </a:r>
                      <a:r>
                        <a:rPr lang="ja-JP" sz="800" b="0" kern="100">
                          <a:solidFill>
                            <a:sysClr val="windowText" lastClr="000000"/>
                          </a:solidFill>
                          <a:effectLst/>
                          <a:latin typeface="+mn-ea"/>
                          <a:ea typeface="+mn-ea"/>
                        </a:rPr>
                        <a:t>事務局</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a:r>
                        <a:rPr lang="ja-JP" sz="800" b="0" kern="100">
                          <a:solidFill>
                            <a:sysClr val="windowText" lastClr="000000"/>
                          </a:solidFill>
                          <a:effectLst/>
                          <a:latin typeface="+mn-ea"/>
                          <a:ea typeface="+mn-ea"/>
                        </a:rPr>
                        <a:t>発見者</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635" indent="-635" algn="l"/>
                      <a:r>
                        <a:rPr lang="ja-JP" sz="800" b="0" kern="100">
                          <a:solidFill>
                            <a:sysClr val="windowText" lastClr="000000"/>
                          </a:solidFill>
                          <a:effectLst/>
                          <a:latin typeface="+mn-ea"/>
                          <a:ea typeface="+mn-ea"/>
                        </a:rPr>
                        <a:t>「情報セキュリティ手順書</a:t>
                      </a:r>
                      <a:r>
                        <a:rPr lang="ja-JP" altLang="en-US" sz="800" b="0" kern="100">
                          <a:solidFill>
                            <a:sysClr val="windowText" lastClr="000000"/>
                          </a:solidFill>
                          <a:effectLst/>
                          <a:latin typeface="+mn-ea"/>
                          <a:ea typeface="+mn-ea"/>
                        </a:rPr>
                        <a:t>：</a:t>
                      </a:r>
                      <a:r>
                        <a:rPr lang="ja-JP" altLang="en-US" sz="800" b="0" u="sng" strike="noStrike" baseline="0">
                          <a:solidFill>
                            <a:schemeClr val="tx1"/>
                          </a:solidFill>
                          <a:effectLst/>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セキュリティ</a:t>
                      </a:r>
                      <a:r>
                        <a:rPr lang="ja-JP" sz="800" b="0" kern="100">
                          <a:solidFill>
                            <a:sysClr val="windowText" lastClr="000000"/>
                          </a:solidFill>
                          <a:effectLst/>
                          <a:latin typeface="+mn-ea"/>
                          <a:ea typeface="+mn-ea"/>
                        </a:rPr>
                        <a:t>インシデント対応フロー」の通り</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39799780"/>
                  </a:ext>
                </a:extLst>
              </a:tr>
              <a:tr h="288000">
                <a:tc vMerge="1">
                  <a:txBody>
                    <a:bodyPr/>
                    <a:lstStyle/>
                    <a:p>
                      <a:pPr marL="171450" indent="-171450" algn="just"/>
                      <a:r>
                        <a:rPr lang="en-US" sz="1000" b="0" kern="100">
                          <a:solidFill>
                            <a:sysClr val="windowText" lastClr="000000"/>
                          </a:solidFill>
                          <a:effectLst/>
                        </a:rPr>
                        <a:t> </a:t>
                      </a:r>
                      <a:endParaRPr lang="ja-JP" sz="1050" b="0" kern="100">
                        <a:solidFill>
                          <a:sysClr val="windowText" lastClr="000000"/>
                        </a:solidFill>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a:r>
                        <a:rPr lang="ja-JP" sz="800" b="0" kern="100">
                          <a:solidFill>
                            <a:sysClr val="windowText" lastClr="000000"/>
                          </a:solidFill>
                          <a:effectLst/>
                          <a:latin typeface="+mn-ea"/>
                          <a:ea typeface="+mn-ea"/>
                        </a:rPr>
                        <a:t>適時</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9050" indent="-20320" algn="l"/>
                      <a:r>
                        <a:rPr lang="ja-JP" sz="800" b="0" kern="100">
                          <a:solidFill>
                            <a:sysClr val="windowText" lastClr="000000"/>
                          </a:solidFill>
                          <a:effectLst/>
                          <a:latin typeface="+mn-ea"/>
                          <a:ea typeface="+mn-ea"/>
                        </a:rPr>
                        <a:t>トップマネジメント</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635" algn="l"/>
                      <a:r>
                        <a:rPr lang="en-US" sz="800" b="0" kern="100">
                          <a:solidFill>
                            <a:sysClr val="windowText" lastClr="000000"/>
                          </a:solidFill>
                          <a:effectLst/>
                          <a:latin typeface="+mn-ea"/>
                          <a:ea typeface="+mn-ea"/>
                        </a:rPr>
                        <a:t>ISMS</a:t>
                      </a:r>
                      <a:r>
                        <a:rPr lang="ja-JP" sz="800" b="0" kern="100">
                          <a:solidFill>
                            <a:sysClr val="windowText" lastClr="000000"/>
                          </a:solidFill>
                          <a:effectLst/>
                          <a:latin typeface="+mn-ea"/>
                          <a:ea typeface="+mn-ea"/>
                        </a:rPr>
                        <a:t>事務局</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a:r>
                        <a:rPr lang="ja-JP" sz="800" b="0" kern="100">
                          <a:solidFill>
                            <a:sysClr val="windowText" lastClr="000000"/>
                          </a:solidFill>
                          <a:effectLst/>
                          <a:latin typeface="+mn-ea"/>
                          <a:ea typeface="+mn-ea"/>
                        </a:rPr>
                        <a:t>同上</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35956381"/>
                  </a:ext>
                </a:extLst>
              </a:tr>
              <a:tr h="288000">
                <a:tc vMerge="1">
                  <a:txBody>
                    <a:bodyPr/>
                    <a:lstStyle/>
                    <a:p>
                      <a:pPr marL="171450" indent="-171450" algn="just"/>
                      <a:r>
                        <a:rPr lang="en-US" sz="1000" b="0" kern="100">
                          <a:solidFill>
                            <a:sysClr val="windowText" lastClr="000000"/>
                          </a:solidFill>
                          <a:effectLst/>
                        </a:rPr>
                        <a:t> </a:t>
                      </a:r>
                      <a:endParaRPr lang="ja-JP" sz="1050" b="0" kern="100">
                        <a:solidFill>
                          <a:sysClr val="windowText" lastClr="000000"/>
                        </a:solidFill>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a:r>
                        <a:rPr lang="ja-JP" sz="800" b="0" kern="100">
                          <a:solidFill>
                            <a:sysClr val="windowText" lastClr="000000"/>
                          </a:solidFill>
                          <a:effectLst/>
                          <a:latin typeface="+mn-ea"/>
                          <a:ea typeface="+mn-ea"/>
                        </a:rPr>
                        <a:t>適時</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a:r>
                        <a:rPr lang="ja-JP" sz="800" b="0" kern="100">
                          <a:solidFill>
                            <a:sysClr val="windowText" lastClr="000000"/>
                          </a:solidFill>
                          <a:effectLst/>
                          <a:latin typeface="+mn-ea"/>
                          <a:ea typeface="+mn-ea"/>
                        </a:rPr>
                        <a:t>関係当局</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20320" indent="-21590" algn="l"/>
                      <a:r>
                        <a:rPr lang="en-US" sz="800" b="0" kern="100">
                          <a:solidFill>
                            <a:sysClr val="windowText" lastClr="000000"/>
                          </a:solidFill>
                          <a:effectLst/>
                          <a:latin typeface="+mn-ea"/>
                          <a:ea typeface="+mn-ea"/>
                        </a:rPr>
                        <a:t>ISMS</a:t>
                      </a:r>
                      <a:r>
                        <a:rPr lang="ja-JP" sz="800" b="0" kern="100">
                          <a:solidFill>
                            <a:sysClr val="windowText" lastClr="000000"/>
                          </a:solidFill>
                          <a:effectLst/>
                          <a:latin typeface="+mn-ea"/>
                          <a:ea typeface="+mn-ea"/>
                        </a:rPr>
                        <a:t>事務局</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a:r>
                        <a:rPr lang="ja-JP" sz="800" b="0" kern="100">
                          <a:solidFill>
                            <a:sysClr val="windowText" lastClr="000000"/>
                          </a:solidFill>
                          <a:effectLst/>
                          <a:latin typeface="+mn-ea"/>
                          <a:ea typeface="+mn-ea"/>
                        </a:rPr>
                        <a:t>同上</a:t>
                      </a:r>
                      <a:endParaRPr lang="ja-JP" sz="800" b="0" kern="100">
                        <a:solidFill>
                          <a:sysClr val="windowText" lastClr="000000"/>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39716908"/>
                  </a:ext>
                </a:extLst>
              </a:tr>
            </a:tbl>
          </a:graphicData>
        </a:graphic>
      </p:graphicFrame>
      <p:sp>
        <p:nvSpPr>
          <p:cNvPr id="2" name="テキスト ボックス 1">
            <a:extLst>
              <a:ext uri="{FF2B5EF4-FFF2-40B4-BE49-F238E27FC236}">
                <a16:creationId xmlns:a16="http://schemas.microsoft.com/office/drawing/2014/main" id="{DB76A5D5-4065-F55B-FC15-6C2FB09925F4}"/>
              </a:ext>
            </a:extLst>
          </p:cNvPr>
          <p:cNvSpPr txBox="1"/>
          <p:nvPr/>
        </p:nvSpPr>
        <p:spPr>
          <a:xfrm>
            <a:off x="628573" y="7914677"/>
            <a:ext cx="5612400" cy="1546577"/>
          </a:xfrm>
          <a:prstGeom prst="rect">
            <a:avLst/>
          </a:prstGeom>
          <a:noFill/>
        </p:spPr>
        <p:txBody>
          <a:bodyPr wrap="square" rtlCol="0">
            <a:spAutoFit/>
          </a:bodyPr>
          <a:lstStyle/>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内容</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：コミュニケーションで伝える情報</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実施時期</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：伝えるタイミング</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対象者</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：誰に伝えるのか、情報を伝える対象者</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実施者</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：誰が伝えるのか、情報を対象者に伝える者</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方法</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：情報を伝える手段</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四角形: 角を丸くする 2">
            <a:extLst>
              <a:ext uri="{FF2B5EF4-FFF2-40B4-BE49-F238E27FC236}">
                <a16:creationId xmlns:a16="http://schemas.microsoft.com/office/drawing/2014/main" id="{300CF6A8-4FAE-75E8-511C-FE70675D55CE}"/>
              </a:ext>
            </a:extLst>
          </p:cNvPr>
          <p:cNvSpPr/>
          <p:nvPr/>
        </p:nvSpPr>
        <p:spPr>
          <a:xfrm>
            <a:off x="1585912" y="3122444"/>
            <a:ext cx="3686175" cy="823022"/>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コミュニケーションの内容</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コミュニケーションの実施時期</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コミュニケーションの対象者</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コミュニケーションの方法</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3" name="テキスト ボックス 12">
            <a:extLst>
              <a:ext uri="{FF2B5EF4-FFF2-40B4-BE49-F238E27FC236}">
                <a16:creationId xmlns:a16="http://schemas.microsoft.com/office/drawing/2014/main" id="{353E3EB3-3C26-0DCA-DF0D-760F22FD0123}"/>
              </a:ext>
            </a:extLst>
          </p:cNvPr>
          <p:cNvSpPr txBox="1"/>
          <p:nvPr/>
        </p:nvSpPr>
        <p:spPr>
          <a:xfrm>
            <a:off x="628573" y="4200180"/>
            <a:ext cx="5612400" cy="57708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に関連するコミュニケーションをとる手順を確立した例を、以下に示します。例を参考に、自社の</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の</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PDCA</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サイクルを回す上で必要なコミュニケーションをとる手順を確立します。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テキスト プレースホルダー 2">
            <a:extLst>
              <a:ext uri="{FF2B5EF4-FFF2-40B4-BE49-F238E27FC236}">
                <a16:creationId xmlns:a16="http://schemas.microsoft.com/office/drawing/2014/main" id="{4DBB47A5-96B2-9579-E8C0-40329DCACE24}"/>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13-2-5.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7.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支援</a:t>
            </a:r>
          </a:p>
        </p:txBody>
      </p:sp>
      <p:sp>
        <p:nvSpPr>
          <p:cNvPr id="7" name="スライド番号プレースホルダー 4">
            <a:extLst>
              <a:ext uri="{FF2B5EF4-FFF2-40B4-BE49-F238E27FC236}">
                <a16:creationId xmlns:a16="http://schemas.microsoft.com/office/drawing/2014/main" id="{91E1AF7E-ECF7-08A2-20A6-74F67CD59E5E}"/>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32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2">
            <a:extLst>
              <a:ext uri="{FF2B5EF4-FFF2-40B4-BE49-F238E27FC236}">
                <a16:creationId xmlns:a16="http://schemas.microsoft.com/office/drawing/2014/main" id="{D125E388-A047-89B3-4E47-6DF10138A3BC}"/>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3631520850"/>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テキスト ボックス 17">
            <a:extLst>
              <a:ext uri="{FF2B5EF4-FFF2-40B4-BE49-F238E27FC236}">
                <a16:creationId xmlns:a16="http://schemas.microsoft.com/office/drawing/2014/main" id="{2D1B6506-391E-3C43-7B91-B268732F7B52}"/>
              </a:ext>
            </a:extLst>
          </p:cNvPr>
          <p:cNvSpPr txBox="1"/>
          <p:nvPr/>
        </p:nvSpPr>
        <p:spPr>
          <a:xfrm>
            <a:off x="622800" y="6400227"/>
            <a:ext cx="5612400" cy="2185214"/>
          </a:xfrm>
          <a:prstGeom prst="rect">
            <a:avLst/>
          </a:prstGeom>
          <a:noFill/>
          <a:ln>
            <a:no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1. </a:t>
            </a: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適切な識別と記述</a:t>
            </a:r>
            <a:b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　文書化した情報を識別できるよう、以下の例のように採番方法を決めたり、各文書には適切なタイトル、作成者、承認者、日付などを記載したりします。</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228600" marR="0" lvl="0" indent="-228600" algn="l" defTabSz="457200" rtl="0" eaLnBrk="1" fontAlgn="auto" latinLnBrk="0" hangingPunct="1">
              <a:lnSpc>
                <a:spcPct val="100000"/>
              </a:lnSpc>
              <a:spcBef>
                <a:spcPts val="0"/>
              </a:spcBef>
              <a:spcAft>
                <a:spcPts val="0"/>
              </a:spcAft>
              <a:buClrTx/>
              <a:buSzTx/>
              <a:buFontTx/>
              <a:buAutoNum type="arabicPeriod"/>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228600" marR="0" lvl="0" indent="-228600" algn="l" defTabSz="457200" rtl="0" eaLnBrk="1" fontAlgn="auto" latinLnBrk="0" hangingPunct="1">
              <a:lnSpc>
                <a:spcPct val="100000"/>
              </a:lnSpc>
              <a:spcBef>
                <a:spcPts val="0"/>
              </a:spcBef>
              <a:spcAft>
                <a:spcPts val="0"/>
              </a:spcAft>
              <a:buClrTx/>
              <a:buSzTx/>
              <a:buFontTx/>
              <a:buAutoNum type="arabicPeriod"/>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228600" marR="0" lvl="0" indent="-228600" algn="l" defTabSz="457200" rtl="0" eaLnBrk="1" fontAlgn="auto" latinLnBrk="0" hangingPunct="1">
              <a:lnSpc>
                <a:spcPct val="100000"/>
              </a:lnSpc>
              <a:spcBef>
                <a:spcPts val="0"/>
              </a:spcBef>
              <a:spcAft>
                <a:spcPts val="0"/>
              </a:spcAft>
              <a:buClrTx/>
              <a:buSzTx/>
              <a:buFontTx/>
              <a:buAutoNum type="arabicPeriod"/>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228600" marR="0" lvl="0" indent="-228600" algn="l" defTabSz="457200" rtl="0" eaLnBrk="1" fontAlgn="auto" latinLnBrk="0" hangingPunct="1">
              <a:lnSpc>
                <a:spcPct val="100000"/>
              </a:lnSpc>
              <a:spcBef>
                <a:spcPts val="0"/>
              </a:spcBef>
              <a:spcAft>
                <a:spcPts val="0"/>
              </a:spcAft>
              <a:buClrTx/>
              <a:buSzTx/>
              <a:buFontTx/>
              <a:buAutoNum type="arabicPeriod"/>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228600" marR="0" lvl="0" indent="-228600" algn="l" defTabSz="457200" rtl="0" eaLnBrk="1" fontAlgn="auto" latinLnBrk="0" hangingPunct="1">
              <a:lnSpc>
                <a:spcPct val="100000"/>
              </a:lnSpc>
              <a:spcBef>
                <a:spcPts val="0"/>
              </a:spcBef>
              <a:spcAft>
                <a:spcPts val="0"/>
              </a:spcAft>
              <a:buClrTx/>
              <a:buSzTx/>
              <a:buFontTx/>
              <a:buAutoNum type="arabicPeriod"/>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228600" marR="0" lvl="0" indent="-228600" algn="l" defTabSz="457200" rtl="0" eaLnBrk="1" fontAlgn="auto" latinLnBrk="0" hangingPunct="1">
              <a:lnSpc>
                <a:spcPct val="100000"/>
              </a:lnSpc>
              <a:spcBef>
                <a:spcPts val="0"/>
              </a:spcBef>
              <a:spcAft>
                <a:spcPts val="0"/>
              </a:spcAft>
              <a:buClrTx/>
              <a:buSzTx/>
              <a:buFontTx/>
              <a:buAutoNum type="arabicPeriod"/>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b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b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2. </a:t>
            </a: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適切な形式</a:t>
            </a:r>
            <a:b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　文書化する情報を記載する媒体として、紙や電子データなどを指定し、適切な形式（文字、図表など）を用いて読みやすく、簡潔に記載します。</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228600" marR="0" lvl="0" indent="-228600" algn="l" defTabSz="457200" rtl="0" eaLnBrk="1" fontAlgn="auto" latinLnBrk="0" hangingPunct="1">
              <a:lnSpc>
                <a:spcPct val="100000"/>
              </a:lnSpc>
              <a:spcBef>
                <a:spcPts val="0"/>
              </a:spcBef>
              <a:spcAft>
                <a:spcPts val="0"/>
              </a:spcAft>
              <a:buClrTx/>
              <a:buSzTx/>
              <a:buFontTx/>
              <a:buAutoNum type="arabicPeriod"/>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3. </a:t>
            </a: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適切なレビューと承認</a:t>
            </a:r>
            <a:b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　文書化した情報は、適切な承認とレビューを行い策定します。</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4" name="正方形/長方形 13">
            <a:extLst>
              <a:ext uri="{FF2B5EF4-FFF2-40B4-BE49-F238E27FC236}">
                <a16:creationId xmlns:a16="http://schemas.microsoft.com/office/drawing/2014/main" id="{AA27CBA6-68E3-B4A8-4596-EEC99D85FAE1}"/>
              </a:ext>
            </a:extLst>
          </p:cNvPr>
          <p:cNvSpPr/>
          <p:nvPr/>
        </p:nvSpPr>
        <p:spPr>
          <a:xfrm>
            <a:off x="622800" y="6400227"/>
            <a:ext cx="5612400" cy="2125079"/>
          </a:xfrm>
          <a:prstGeom prst="rect">
            <a:avLst/>
          </a:prstGeom>
          <a:no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3">
            <a:extLst>
              <a:ext uri="{FF2B5EF4-FFF2-40B4-BE49-F238E27FC236}">
                <a16:creationId xmlns:a16="http://schemas.microsoft.com/office/drawing/2014/main" id="{CCC172F3-C6A1-7892-BFE4-240857A0B931}"/>
              </a:ext>
            </a:extLst>
          </p:cNvPr>
          <p:cNvSpPr>
            <a:spLocks noGrp="1"/>
          </p:cNvSpPr>
          <p:nvPr>
            <p:ph type="body" sz="quarter" idx="16"/>
          </p:nvPr>
        </p:nvSpPr>
        <p:spPr>
          <a:xfrm>
            <a:off x="622800" y="2001600"/>
            <a:ext cx="5612400" cy="381000"/>
          </a:xfrm>
        </p:spPr>
        <p:txBody>
          <a:bodyPr/>
          <a:lstStyle/>
          <a:p>
            <a:r>
              <a:rPr kumimoji="1" lang="en-US" altLang="ja-JP"/>
              <a:t>7.5 </a:t>
            </a:r>
            <a:r>
              <a:rPr lang="ja-JP" altLang="en-US"/>
              <a:t>文書化した情報</a:t>
            </a:r>
            <a:endParaRPr kumimoji="1" lang="ja-JP" altLang="en-US"/>
          </a:p>
        </p:txBody>
      </p:sp>
      <p:sp>
        <p:nvSpPr>
          <p:cNvPr id="11" name="テキスト ボックス 10">
            <a:extLst>
              <a:ext uri="{FF2B5EF4-FFF2-40B4-BE49-F238E27FC236}">
                <a16:creationId xmlns:a16="http://schemas.microsoft.com/office/drawing/2014/main" id="{7F2A0003-47AF-6A66-7B1D-F869E0768BF5}"/>
              </a:ext>
            </a:extLst>
          </p:cNvPr>
          <p:cNvSpPr txBox="1"/>
          <p:nvPr/>
        </p:nvSpPr>
        <p:spPr>
          <a:xfrm>
            <a:off x="622800" y="2253200"/>
            <a:ext cx="5612400" cy="25391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に必要な文書化した情報の作成、更新、管理方法を決めます。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9" name="テキスト ボックス 18">
            <a:extLst>
              <a:ext uri="{FF2B5EF4-FFF2-40B4-BE49-F238E27FC236}">
                <a16:creationId xmlns:a16="http://schemas.microsoft.com/office/drawing/2014/main" id="{2BD9D445-5D47-4D0C-8762-E327A853A62E}"/>
              </a:ext>
            </a:extLst>
          </p:cNvPr>
          <p:cNvSpPr txBox="1"/>
          <p:nvPr/>
        </p:nvSpPr>
        <p:spPr>
          <a:xfrm>
            <a:off x="622800" y="8917327"/>
            <a:ext cx="5612400" cy="461665"/>
          </a:xfrm>
          <a:prstGeom prst="rect">
            <a:avLst/>
          </a:prstGeom>
          <a:noFill/>
          <a:ln>
            <a:solidFill>
              <a:schemeClr val="tx1"/>
            </a:solid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（管理方法の例）</a:t>
            </a:r>
            <a:endParaRPr kumimoji="1"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文書化した情報は、</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事務局責任者が、最新版を紙の媒体としてファイリングし、キャビネットにて保管し、適用範囲内の対象者が必要なときに、必要なところで利用可能にする</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0" name="表 19">
            <a:extLst>
              <a:ext uri="{FF2B5EF4-FFF2-40B4-BE49-F238E27FC236}">
                <a16:creationId xmlns:a16="http://schemas.microsoft.com/office/drawing/2014/main" id="{0988CBBD-0529-ABDD-C28E-995417333E96}"/>
              </a:ext>
            </a:extLst>
          </p:cNvPr>
          <p:cNvGraphicFramePr>
            <a:graphicFrameLocks noGrp="1"/>
          </p:cNvGraphicFramePr>
          <p:nvPr/>
        </p:nvGraphicFramePr>
        <p:xfrm>
          <a:off x="1117800" y="6811700"/>
          <a:ext cx="4622400" cy="960850"/>
        </p:xfrm>
        <a:graphic>
          <a:graphicData uri="http://schemas.openxmlformats.org/drawingml/2006/table">
            <a:tbl>
              <a:tblPr firstRow="1" firstCol="1" lastRow="1" lastCol="1" bandRow="1" bandCol="1">
                <a:tableStyleId>{5C22544A-7EE6-4342-B048-85BDC9FD1C3A}</a:tableStyleId>
              </a:tblPr>
              <a:tblGrid>
                <a:gridCol w="1402678">
                  <a:extLst>
                    <a:ext uri="{9D8B030D-6E8A-4147-A177-3AD203B41FA5}">
                      <a16:colId xmlns:a16="http://schemas.microsoft.com/office/drawing/2014/main" val="3039127442"/>
                    </a:ext>
                  </a:extLst>
                </a:gridCol>
                <a:gridCol w="3219722">
                  <a:extLst>
                    <a:ext uri="{9D8B030D-6E8A-4147-A177-3AD203B41FA5}">
                      <a16:colId xmlns:a16="http://schemas.microsoft.com/office/drawing/2014/main" val="2704964348"/>
                    </a:ext>
                  </a:extLst>
                </a:gridCol>
              </a:tblGrid>
              <a:tr h="180000">
                <a:tc>
                  <a:txBody>
                    <a:bodyPr/>
                    <a:lstStyle/>
                    <a:p>
                      <a:pPr marL="171450" indent="-171450" algn="ctr"/>
                      <a:r>
                        <a:rPr lang="ja-JP" sz="800" b="1" kern="100">
                          <a:solidFill>
                            <a:schemeClr val="bg1"/>
                          </a:solidFill>
                          <a:effectLst/>
                          <a:latin typeface="+mn-ea"/>
                          <a:ea typeface="+mn-ea"/>
                        </a:rPr>
                        <a:t>文書の種類</a:t>
                      </a:r>
                      <a:endParaRPr lang="ja-JP" sz="80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171450" indent="-171450" algn="ctr"/>
                      <a:r>
                        <a:rPr lang="ja-JP" sz="800" b="1" kern="100">
                          <a:solidFill>
                            <a:schemeClr val="bg1"/>
                          </a:solidFill>
                          <a:effectLst/>
                          <a:latin typeface="+mn-ea"/>
                          <a:ea typeface="+mn-ea"/>
                        </a:rPr>
                        <a:t>採番方法</a:t>
                      </a:r>
                      <a:endParaRPr lang="ja-JP" sz="80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898212932"/>
                  </a:ext>
                </a:extLst>
              </a:tr>
              <a:tr h="156170">
                <a:tc>
                  <a:txBody>
                    <a:bodyPr/>
                    <a:lstStyle/>
                    <a:p>
                      <a:pPr marL="171450" indent="-171450" algn="ctr"/>
                      <a:r>
                        <a:rPr lang="en-US" altLang="ja-JP" sz="800" b="0" kern="100">
                          <a:solidFill>
                            <a:schemeClr val="tx1"/>
                          </a:solidFill>
                          <a:effectLst/>
                          <a:latin typeface="+mn-ea"/>
                          <a:ea typeface="+mn-ea"/>
                        </a:rPr>
                        <a:t> </a:t>
                      </a:r>
                      <a:r>
                        <a:rPr lang="ja-JP" sz="800" b="0" kern="100">
                          <a:solidFill>
                            <a:schemeClr val="tx1"/>
                          </a:solidFill>
                          <a:effectLst/>
                          <a:latin typeface="+mn-ea"/>
                          <a:ea typeface="+mn-ea"/>
                        </a:rPr>
                        <a:t>基本文書</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ctr"/>
                      <a:r>
                        <a:rPr lang="en-US" sz="800" b="0" kern="100">
                          <a:solidFill>
                            <a:schemeClr val="tx1"/>
                          </a:solidFill>
                          <a:effectLst/>
                          <a:latin typeface="+mn-ea"/>
                          <a:ea typeface="+mn-ea"/>
                        </a:rPr>
                        <a:t>A-</a:t>
                      </a:r>
                      <a:r>
                        <a:rPr lang="ja-JP" sz="800" b="0" kern="100">
                          <a:solidFill>
                            <a:schemeClr val="tx1"/>
                          </a:solidFill>
                          <a:effectLst/>
                          <a:latin typeface="+mn-ea"/>
                          <a:ea typeface="+mn-ea"/>
                        </a:rPr>
                        <a:t>□□（</a:t>
                      </a:r>
                      <a:r>
                        <a:rPr lang="en-US" sz="800" b="0" kern="100">
                          <a:solidFill>
                            <a:schemeClr val="tx1"/>
                          </a:solidFill>
                          <a:effectLst/>
                          <a:latin typeface="+mn-ea"/>
                          <a:ea typeface="+mn-ea"/>
                        </a:rPr>
                        <a:t>01</a:t>
                      </a:r>
                      <a:r>
                        <a:rPr lang="ja-JP" sz="800" b="0" kern="100">
                          <a:solidFill>
                            <a:schemeClr val="tx1"/>
                          </a:solidFill>
                          <a:effectLst/>
                          <a:latin typeface="+mn-ea"/>
                          <a:ea typeface="+mn-ea"/>
                        </a:rPr>
                        <a:t>から採番を始める）</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54590267"/>
                  </a:ext>
                </a:extLst>
              </a:tr>
              <a:tr h="156170">
                <a:tc>
                  <a:txBody>
                    <a:bodyPr/>
                    <a:lstStyle/>
                    <a:p>
                      <a:pPr marL="171450" indent="-171450" algn="ctr"/>
                      <a:r>
                        <a:rPr lang="en-US" altLang="ja-JP" sz="800" b="0" kern="100">
                          <a:solidFill>
                            <a:schemeClr val="tx1"/>
                          </a:solidFill>
                          <a:effectLst/>
                          <a:latin typeface="+mn-ea"/>
                          <a:ea typeface="+mn-ea"/>
                        </a:rPr>
                        <a:t> </a:t>
                      </a:r>
                      <a:r>
                        <a:rPr lang="en-US" sz="800" b="0" kern="100">
                          <a:solidFill>
                            <a:schemeClr val="tx1"/>
                          </a:solidFill>
                          <a:effectLst/>
                          <a:latin typeface="+mn-ea"/>
                          <a:ea typeface="+mn-ea"/>
                        </a:rPr>
                        <a:t>ISMS</a:t>
                      </a:r>
                      <a:r>
                        <a:rPr lang="ja-JP" sz="800" b="0" kern="100">
                          <a:solidFill>
                            <a:schemeClr val="tx1"/>
                          </a:solidFill>
                          <a:effectLst/>
                          <a:latin typeface="+mn-ea"/>
                          <a:ea typeface="+mn-ea"/>
                        </a:rPr>
                        <a:t>マニュアル</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ctr"/>
                      <a:r>
                        <a:rPr lang="en-US" sz="800" b="0" kern="100">
                          <a:solidFill>
                            <a:schemeClr val="tx1"/>
                          </a:solidFill>
                          <a:effectLst/>
                          <a:latin typeface="+mn-ea"/>
                          <a:ea typeface="+mn-ea"/>
                        </a:rPr>
                        <a:t>B-01</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47744223"/>
                  </a:ext>
                </a:extLst>
              </a:tr>
              <a:tr h="156170">
                <a:tc>
                  <a:txBody>
                    <a:bodyPr/>
                    <a:lstStyle/>
                    <a:p>
                      <a:pPr marL="171450" indent="-171450" algn="ctr"/>
                      <a:r>
                        <a:rPr lang="en-US" altLang="ja-JP" sz="800" b="0" kern="100">
                          <a:solidFill>
                            <a:schemeClr val="tx1"/>
                          </a:solidFill>
                          <a:effectLst/>
                          <a:latin typeface="+mn-ea"/>
                          <a:ea typeface="+mn-ea"/>
                        </a:rPr>
                        <a:t> </a:t>
                      </a:r>
                      <a:r>
                        <a:rPr lang="ja-JP" sz="800" b="0" kern="100">
                          <a:solidFill>
                            <a:schemeClr val="tx1"/>
                          </a:solidFill>
                          <a:effectLst/>
                          <a:latin typeface="+mn-ea"/>
                          <a:ea typeface="+mn-ea"/>
                        </a:rPr>
                        <a:t>手順書</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ctr"/>
                      <a:r>
                        <a:rPr lang="en-US" sz="800" b="0" kern="100">
                          <a:solidFill>
                            <a:schemeClr val="tx1"/>
                          </a:solidFill>
                          <a:effectLst/>
                          <a:latin typeface="+mn-ea"/>
                          <a:ea typeface="+mn-ea"/>
                        </a:rPr>
                        <a:t>C-01</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00363049"/>
                  </a:ext>
                </a:extLst>
              </a:tr>
              <a:tr h="156170">
                <a:tc>
                  <a:txBody>
                    <a:bodyPr/>
                    <a:lstStyle/>
                    <a:p>
                      <a:pPr marL="171450" indent="-171450" algn="ctr"/>
                      <a:r>
                        <a:rPr lang="en-US" altLang="ja-JP" sz="800" b="0" kern="100">
                          <a:solidFill>
                            <a:schemeClr val="tx1"/>
                          </a:solidFill>
                          <a:effectLst/>
                          <a:latin typeface="+mn-ea"/>
                          <a:ea typeface="+mn-ea"/>
                        </a:rPr>
                        <a:t> </a:t>
                      </a:r>
                      <a:r>
                        <a:rPr lang="ja-JP" sz="800" b="0" kern="100">
                          <a:solidFill>
                            <a:schemeClr val="tx1"/>
                          </a:solidFill>
                          <a:effectLst/>
                          <a:latin typeface="+mn-ea"/>
                          <a:ea typeface="+mn-ea"/>
                        </a:rPr>
                        <a:t>記録類</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ctr"/>
                      <a:r>
                        <a:rPr lang="en-US" sz="800" b="0" kern="100">
                          <a:solidFill>
                            <a:schemeClr val="tx1"/>
                          </a:solidFill>
                          <a:effectLst/>
                          <a:latin typeface="+mn-ea"/>
                          <a:ea typeface="+mn-ea"/>
                        </a:rPr>
                        <a:t>D-01</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60116025"/>
                  </a:ext>
                </a:extLst>
              </a:tr>
              <a:tr h="156170">
                <a:tc>
                  <a:txBody>
                    <a:bodyPr/>
                    <a:lstStyle/>
                    <a:p>
                      <a:pPr marL="171450" indent="-171450" algn="ctr"/>
                      <a:r>
                        <a:rPr lang="ja-JP" sz="800" b="0" kern="100">
                          <a:solidFill>
                            <a:schemeClr val="tx1"/>
                          </a:solidFill>
                          <a:effectLst/>
                          <a:latin typeface="+mn-ea"/>
                          <a:ea typeface="+mn-ea"/>
                        </a:rPr>
                        <a:t>外部文書</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20320" indent="-20320" algn="ctr"/>
                      <a:r>
                        <a:rPr lang="ja-JP" sz="800" b="0" kern="100">
                          <a:solidFill>
                            <a:schemeClr val="tx1"/>
                          </a:solidFill>
                          <a:effectLst/>
                          <a:latin typeface="+mn-ea"/>
                          <a:ea typeface="+mn-ea"/>
                        </a:rPr>
                        <a:t>採番せずに文書名、作成社名</a:t>
                      </a:r>
                      <a:r>
                        <a:rPr lang="ja-JP" altLang="en-US" sz="800" b="0" kern="100">
                          <a:solidFill>
                            <a:schemeClr val="tx1"/>
                          </a:solidFill>
                          <a:effectLst/>
                          <a:latin typeface="+mn-ea"/>
                          <a:ea typeface="+mn-ea"/>
                        </a:rPr>
                        <a:t>など</a:t>
                      </a:r>
                      <a:r>
                        <a:rPr lang="ja-JP" sz="800" b="0" kern="100">
                          <a:solidFill>
                            <a:schemeClr val="tx1"/>
                          </a:solidFill>
                          <a:effectLst/>
                          <a:latin typeface="+mn-ea"/>
                          <a:ea typeface="+mn-ea"/>
                        </a:rPr>
                        <a:t>の名称にて識別する</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51535062"/>
                  </a:ext>
                </a:extLst>
              </a:tr>
            </a:tbl>
          </a:graphicData>
        </a:graphic>
      </p:graphicFrame>
      <p:sp>
        <p:nvSpPr>
          <p:cNvPr id="17" name="テキスト ボックス 16">
            <a:extLst>
              <a:ext uri="{FF2B5EF4-FFF2-40B4-BE49-F238E27FC236}">
                <a16:creationId xmlns:a16="http://schemas.microsoft.com/office/drawing/2014/main" id="{56877CAE-5B81-2DD9-7C9A-3A85E4598AFC}"/>
              </a:ext>
            </a:extLst>
          </p:cNvPr>
          <p:cNvSpPr txBox="1"/>
          <p:nvPr/>
        </p:nvSpPr>
        <p:spPr>
          <a:xfrm>
            <a:off x="622800" y="5880662"/>
            <a:ext cx="5612400" cy="57708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作成および更新</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に必要な文書化した情報を作成・更新する際に、以下の事項を確実にする必要があります。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2" name="テキスト ボックス 21">
            <a:extLst>
              <a:ext uri="{FF2B5EF4-FFF2-40B4-BE49-F238E27FC236}">
                <a16:creationId xmlns:a16="http://schemas.microsoft.com/office/drawing/2014/main" id="{23581BFF-08EC-5B74-EBA6-2C69D897F306}"/>
              </a:ext>
            </a:extLst>
          </p:cNvPr>
          <p:cNvSpPr txBox="1"/>
          <p:nvPr/>
        </p:nvSpPr>
        <p:spPr>
          <a:xfrm>
            <a:off x="622800" y="8551810"/>
            <a:ext cx="5612400" cy="41549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文書化した情報の管理</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の文書化した情報を管理する必要があります。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プレースホルダー 2">
            <a:extLst>
              <a:ext uri="{FF2B5EF4-FFF2-40B4-BE49-F238E27FC236}">
                <a16:creationId xmlns:a16="http://schemas.microsoft.com/office/drawing/2014/main" id="{95246C1C-073C-7CFD-3F97-471D951180C5}"/>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13-2-5.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7.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支援</a:t>
            </a:r>
          </a:p>
        </p:txBody>
      </p:sp>
      <p:sp>
        <p:nvSpPr>
          <p:cNvPr id="3" name="スライド番号プレースホルダー 4">
            <a:extLst>
              <a:ext uri="{FF2B5EF4-FFF2-40B4-BE49-F238E27FC236}">
                <a16:creationId xmlns:a16="http://schemas.microsoft.com/office/drawing/2014/main" id="{FADBE65B-57C6-6ABB-D293-F8D8892304AA}"/>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33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7" name="表 6">
            <a:extLst>
              <a:ext uri="{FF2B5EF4-FFF2-40B4-BE49-F238E27FC236}">
                <a16:creationId xmlns:a16="http://schemas.microsoft.com/office/drawing/2014/main" id="{A2AB743A-EC8C-3986-6605-D53D648E88EB}"/>
              </a:ext>
            </a:extLst>
          </p:cNvPr>
          <p:cNvGraphicFramePr>
            <a:graphicFrameLocks noGrp="1"/>
          </p:cNvGraphicFramePr>
          <p:nvPr/>
        </p:nvGraphicFramePr>
        <p:xfrm>
          <a:off x="1117725" y="3511189"/>
          <a:ext cx="4622550" cy="2323799"/>
        </p:xfrm>
        <a:graphic>
          <a:graphicData uri="http://schemas.openxmlformats.org/drawingml/2006/table">
            <a:tbl>
              <a:tblPr firstRow="1" firstCol="1" lastRow="1" lastCol="1" bandRow="1" bandCol="1">
                <a:tableStyleId>{5C22544A-7EE6-4342-B048-85BDC9FD1C3A}</a:tableStyleId>
              </a:tblPr>
              <a:tblGrid>
                <a:gridCol w="2709930">
                  <a:extLst>
                    <a:ext uri="{9D8B030D-6E8A-4147-A177-3AD203B41FA5}">
                      <a16:colId xmlns:a16="http://schemas.microsoft.com/office/drawing/2014/main" val="3731013700"/>
                    </a:ext>
                  </a:extLst>
                </a:gridCol>
                <a:gridCol w="1912620">
                  <a:extLst>
                    <a:ext uri="{9D8B030D-6E8A-4147-A177-3AD203B41FA5}">
                      <a16:colId xmlns:a16="http://schemas.microsoft.com/office/drawing/2014/main" val="2988468759"/>
                    </a:ext>
                  </a:extLst>
                </a:gridCol>
              </a:tblGrid>
              <a:tr h="156170">
                <a:tc>
                  <a:txBody>
                    <a:bodyPr/>
                    <a:lstStyle/>
                    <a:p>
                      <a:pPr marL="0" indent="0" algn="l">
                        <a:buFont typeface="Arial" panose="020B0604020202020204" pitchFamily="34" charset="0"/>
                        <a:buNone/>
                      </a:pPr>
                      <a:r>
                        <a:rPr lang="ja-JP" altLang="en-US" sz="800" b="1">
                          <a:solidFill>
                            <a:schemeClr val="bg1"/>
                          </a:solidFill>
                        </a:rPr>
                        <a:t>文書化した情報</a:t>
                      </a:r>
                      <a:endParaRPr lang="en-US" altLang="ja-JP" sz="800" b="1">
                        <a:solidFill>
                          <a:schemeClr val="bg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171450" indent="-171450" algn="l"/>
                      <a:r>
                        <a:rPr lang="ja-JP" altLang="en-US" sz="800" b="1" kern="100">
                          <a:solidFill>
                            <a:schemeClr val="bg1"/>
                          </a:solidFill>
                          <a:effectLst/>
                          <a:latin typeface="+mn-ea"/>
                          <a:ea typeface="+mn-ea"/>
                          <a:cs typeface="Times New Roman" panose="02020603050405020304" pitchFamily="18" charset="0"/>
                        </a:rPr>
                        <a:t>作成する項番</a:t>
                      </a:r>
                      <a:endParaRPr lang="ja-JP" sz="80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217215342"/>
                  </a:ext>
                </a:extLst>
              </a:tr>
              <a:tr h="156170">
                <a:tc>
                  <a:txBody>
                    <a:bodyPr/>
                    <a:lstStyle/>
                    <a:p>
                      <a:pPr marL="0" indent="0" algn="l">
                        <a:buFont typeface="Arial" panose="020B0604020202020204" pitchFamily="34" charset="0"/>
                        <a:buNone/>
                      </a:pPr>
                      <a:r>
                        <a:rPr lang="en-US" altLang="ja-JP" sz="800" b="0">
                          <a:solidFill>
                            <a:schemeClr val="tx1"/>
                          </a:solidFill>
                        </a:rPr>
                        <a:t>ISMS</a:t>
                      </a:r>
                      <a:r>
                        <a:rPr lang="ja-JP" altLang="en-US" sz="800" b="0">
                          <a:solidFill>
                            <a:schemeClr val="tx1"/>
                          </a:solidFill>
                        </a:rPr>
                        <a:t>の適用範囲</a:t>
                      </a:r>
                      <a:endParaRPr lang="en-US" altLang="ja-JP" sz="800" b="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a:r>
                        <a:rPr lang="ja-JP" altLang="en-US" sz="800" b="0" kern="100">
                          <a:solidFill>
                            <a:schemeClr val="tx1"/>
                          </a:solidFill>
                          <a:effectLst/>
                          <a:latin typeface="+mn-ea"/>
                          <a:ea typeface="+mn-ea"/>
                          <a:cs typeface="Times New Roman" panose="02020603050405020304" pitchFamily="18" charset="0"/>
                        </a:rPr>
                        <a:t>「</a:t>
                      </a:r>
                      <a:r>
                        <a:rPr lang="en-US" altLang="ja-JP" sz="800" b="0" kern="100">
                          <a:solidFill>
                            <a:schemeClr val="tx1"/>
                          </a:solidFill>
                          <a:effectLst/>
                          <a:latin typeface="+mn-ea"/>
                          <a:ea typeface="+mn-ea"/>
                          <a:cs typeface="Times New Roman" panose="02020603050405020304" pitchFamily="18" charset="0"/>
                        </a:rPr>
                        <a:t>4. </a:t>
                      </a:r>
                      <a:r>
                        <a:rPr lang="ja-JP" altLang="en-US" sz="800" b="0" kern="100">
                          <a:solidFill>
                            <a:schemeClr val="tx1"/>
                          </a:solidFill>
                          <a:effectLst/>
                          <a:latin typeface="+mn-ea"/>
                          <a:ea typeface="+mn-ea"/>
                          <a:cs typeface="Times New Roman" panose="02020603050405020304" pitchFamily="18" charset="0"/>
                        </a:rPr>
                        <a:t>組織の状況」で作成</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36667224"/>
                  </a:ext>
                </a:extLst>
              </a:tr>
              <a:tr h="156170">
                <a:tc>
                  <a:txBody>
                    <a:bodyPr/>
                    <a:lstStyle/>
                    <a:p>
                      <a:pPr marL="171450" indent="-171450" algn="l"/>
                      <a:r>
                        <a:rPr lang="ja-JP" altLang="en-US" sz="800" b="0" kern="100">
                          <a:solidFill>
                            <a:schemeClr val="tx1"/>
                          </a:solidFill>
                          <a:effectLst/>
                          <a:latin typeface="+mn-ea"/>
                          <a:ea typeface="+mn-ea"/>
                          <a:cs typeface="Times New Roman" panose="02020603050405020304" pitchFamily="18" charset="0"/>
                        </a:rPr>
                        <a:t>情報セキュリティ方針</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a:r>
                        <a:rPr lang="ja-JP" altLang="en-US" sz="800" b="0" kern="100">
                          <a:solidFill>
                            <a:schemeClr val="tx1"/>
                          </a:solidFill>
                          <a:effectLst/>
                          <a:latin typeface="+mn-ea"/>
                          <a:ea typeface="+mn-ea"/>
                          <a:cs typeface="Times New Roman" panose="02020603050405020304" pitchFamily="18" charset="0"/>
                        </a:rPr>
                        <a:t>「</a:t>
                      </a:r>
                      <a:r>
                        <a:rPr lang="en-US" altLang="ja-JP" sz="800" b="0" kern="100">
                          <a:solidFill>
                            <a:schemeClr val="tx1"/>
                          </a:solidFill>
                          <a:effectLst/>
                          <a:latin typeface="+mn-ea"/>
                          <a:ea typeface="+mn-ea"/>
                          <a:cs typeface="Times New Roman" panose="02020603050405020304" pitchFamily="18" charset="0"/>
                        </a:rPr>
                        <a:t>5. </a:t>
                      </a:r>
                      <a:r>
                        <a:rPr lang="ja-JP" altLang="en-US" sz="800" b="0" kern="100">
                          <a:solidFill>
                            <a:schemeClr val="tx1"/>
                          </a:solidFill>
                          <a:effectLst/>
                          <a:latin typeface="+mn-ea"/>
                          <a:ea typeface="+mn-ea"/>
                          <a:cs typeface="Times New Roman" panose="02020603050405020304" pitchFamily="18" charset="0"/>
                        </a:rPr>
                        <a:t>リーダーシップ」で作成</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13250523"/>
                  </a:ext>
                </a:extLst>
              </a:tr>
              <a:tr h="156170">
                <a:tc>
                  <a:txBody>
                    <a:bodyPr/>
                    <a:lstStyle/>
                    <a:p>
                      <a:pPr marL="171450" indent="-171450" algn="l"/>
                      <a:r>
                        <a:rPr lang="ja-JP" altLang="en-US" sz="800" b="0" kern="100">
                          <a:solidFill>
                            <a:schemeClr val="tx1"/>
                          </a:solidFill>
                          <a:effectLst/>
                          <a:latin typeface="+mn-ea"/>
                          <a:ea typeface="+mn-ea"/>
                          <a:cs typeface="Times New Roman" panose="02020603050405020304" pitchFamily="18" charset="0"/>
                        </a:rPr>
                        <a:t>リスクアセスメントプロセスに関わる文書化された情報</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marL="171450" indent="-171450" algn="l"/>
                      <a:r>
                        <a:rPr lang="ja-JP" altLang="en-US" sz="800" b="0" kern="100">
                          <a:solidFill>
                            <a:schemeClr val="tx1"/>
                          </a:solidFill>
                          <a:effectLst/>
                          <a:latin typeface="+mn-ea"/>
                          <a:ea typeface="+mn-ea"/>
                          <a:cs typeface="Times New Roman" panose="02020603050405020304" pitchFamily="18" charset="0"/>
                        </a:rPr>
                        <a:t>「</a:t>
                      </a:r>
                      <a:r>
                        <a:rPr lang="en-US" altLang="ja-JP" sz="800" b="0" kern="100">
                          <a:solidFill>
                            <a:schemeClr val="tx1"/>
                          </a:solidFill>
                          <a:effectLst/>
                          <a:latin typeface="+mn-ea"/>
                          <a:ea typeface="+mn-ea"/>
                          <a:cs typeface="Times New Roman" panose="02020603050405020304" pitchFamily="18" charset="0"/>
                        </a:rPr>
                        <a:t>6. </a:t>
                      </a:r>
                      <a:r>
                        <a:rPr lang="ja-JP" altLang="en-US" sz="800" b="0" kern="100">
                          <a:solidFill>
                            <a:schemeClr val="tx1"/>
                          </a:solidFill>
                          <a:effectLst/>
                          <a:latin typeface="+mn-ea"/>
                          <a:ea typeface="+mn-ea"/>
                          <a:cs typeface="Times New Roman" panose="02020603050405020304" pitchFamily="18" charset="0"/>
                        </a:rPr>
                        <a:t>計画」で作成</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66421160"/>
                  </a:ext>
                </a:extLst>
              </a:tr>
              <a:tr h="137419">
                <a:tc>
                  <a:txBody>
                    <a:bodyPr/>
                    <a:lstStyle/>
                    <a:p>
                      <a:pPr marL="171450" indent="-171450" algn="l"/>
                      <a:r>
                        <a:rPr lang="ja-JP" altLang="en-US" sz="800" b="0" kern="100">
                          <a:solidFill>
                            <a:schemeClr val="tx1"/>
                          </a:solidFill>
                          <a:effectLst/>
                          <a:latin typeface="+mn-ea"/>
                          <a:ea typeface="+mn-ea"/>
                          <a:cs typeface="Times New Roman" panose="02020603050405020304" pitchFamily="18" charset="0"/>
                        </a:rPr>
                        <a:t>リスク対応プロセスに関わる文書化された情報</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marL="171450" indent="-171450" algn="l"/>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43534475"/>
                  </a:ext>
                </a:extLst>
              </a:tr>
              <a:tr h="156170">
                <a:tc>
                  <a:txBody>
                    <a:bodyPr/>
                    <a:lstStyle/>
                    <a:p>
                      <a:pPr marL="171450" indent="-171450" algn="l"/>
                      <a:r>
                        <a:rPr lang="ja-JP" altLang="en-US" sz="800" b="0" kern="100">
                          <a:solidFill>
                            <a:schemeClr val="tx1"/>
                          </a:solidFill>
                          <a:effectLst/>
                          <a:latin typeface="+mn-ea"/>
                          <a:ea typeface="+mn-ea"/>
                          <a:cs typeface="Times New Roman" panose="02020603050405020304" pitchFamily="18" charset="0"/>
                        </a:rPr>
                        <a:t>情報セキュリティ目的に関わる文書化された情報</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marL="20320" indent="-20320" algn="l"/>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33227407"/>
                  </a:ext>
                </a:extLst>
              </a:tr>
              <a:tr h="156170">
                <a:tc>
                  <a:txBody>
                    <a:bodyPr/>
                    <a:lstStyle/>
                    <a:p>
                      <a:pPr marL="171450" indent="-171450" algn="l"/>
                      <a:r>
                        <a:rPr lang="ja-JP" altLang="en-US" sz="800" b="0" kern="100">
                          <a:solidFill>
                            <a:schemeClr val="tx1"/>
                          </a:solidFill>
                          <a:effectLst/>
                          <a:latin typeface="+mn-ea"/>
                          <a:ea typeface="+mn-ea"/>
                          <a:cs typeface="Times New Roman" panose="02020603050405020304" pitchFamily="18" charset="0"/>
                        </a:rPr>
                        <a:t>力量の証拠</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marL="20320" indent="-20320" algn="l"/>
                      <a:r>
                        <a:rPr lang="ja-JP" altLang="en-US" sz="800" b="0" kern="100">
                          <a:solidFill>
                            <a:schemeClr val="tx1"/>
                          </a:solidFill>
                          <a:effectLst/>
                          <a:latin typeface="+mn-ea"/>
                          <a:ea typeface="+mn-ea"/>
                          <a:cs typeface="Times New Roman" panose="02020603050405020304" pitchFamily="18" charset="0"/>
                        </a:rPr>
                        <a:t>「</a:t>
                      </a:r>
                      <a:r>
                        <a:rPr lang="en-US" altLang="ja-JP" sz="800" b="0" kern="100">
                          <a:solidFill>
                            <a:schemeClr val="tx1"/>
                          </a:solidFill>
                          <a:effectLst/>
                          <a:latin typeface="+mn-ea"/>
                          <a:ea typeface="+mn-ea"/>
                          <a:cs typeface="Times New Roman" panose="02020603050405020304" pitchFamily="18" charset="0"/>
                        </a:rPr>
                        <a:t>7. </a:t>
                      </a:r>
                      <a:r>
                        <a:rPr lang="ja-JP" altLang="en-US" sz="800" b="0" kern="100">
                          <a:solidFill>
                            <a:schemeClr val="tx1"/>
                          </a:solidFill>
                          <a:effectLst/>
                          <a:latin typeface="+mn-ea"/>
                          <a:ea typeface="+mn-ea"/>
                          <a:cs typeface="Times New Roman" panose="02020603050405020304" pitchFamily="18" charset="0"/>
                        </a:rPr>
                        <a:t>支援」で作成</a:t>
                      </a:r>
                      <a:endParaRPr lang="en-US" alt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53898689"/>
                  </a:ext>
                </a:extLst>
              </a:tr>
              <a:tr h="156170">
                <a:tc>
                  <a:txBody>
                    <a:bodyPr/>
                    <a:lstStyle/>
                    <a:p>
                      <a:pPr marL="171450" indent="-171450" algn="l"/>
                      <a:r>
                        <a:rPr lang="ja-JP" altLang="en-US" sz="800" b="0" kern="100">
                          <a:solidFill>
                            <a:schemeClr val="tx1"/>
                          </a:solidFill>
                          <a:effectLst/>
                          <a:latin typeface="+mn-ea"/>
                          <a:ea typeface="+mn-ea"/>
                          <a:cs typeface="Times New Roman" panose="02020603050405020304" pitchFamily="18" charset="0"/>
                        </a:rPr>
                        <a:t>組織が決めた文書化された情報</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marL="20320" indent="-20320" algn="l"/>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03402175"/>
                  </a:ext>
                </a:extLst>
              </a:tr>
              <a:tr h="156170">
                <a:tc>
                  <a:txBody>
                    <a:bodyPr/>
                    <a:lstStyle/>
                    <a:p>
                      <a:pPr marL="171450" indent="-171450" algn="l"/>
                      <a:r>
                        <a:rPr lang="en-US" altLang="ja-JP" sz="800" b="0" kern="100">
                          <a:solidFill>
                            <a:schemeClr val="tx1"/>
                          </a:solidFill>
                          <a:effectLst/>
                          <a:latin typeface="+mn-ea"/>
                          <a:ea typeface="+mn-ea"/>
                          <a:cs typeface="Times New Roman" panose="02020603050405020304" pitchFamily="18" charset="0"/>
                        </a:rPr>
                        <a:t>ISMS</a:t>
                      </a:r>
                      <a:r>
                        <a:rPr lang="ja-JP" altLang="en-US" sz="800" b="0" kern="100">
                          <a:solidFill>
                            <a:schemeClr val="tx1"/>
                          </a:solidFill>
                          <a:effectLst/>
                          <a:latin typeface="+mn-ea"/>
                          <a:ea typeface="+mn-ea"/>
                          <a:cs typeface="Times New Roman" panose="02020603050405020304" pitchFamily="18" charset="0"/>
                        </a:rPr>
                        <a:t>のプロセス実施に関わる文書化された情報</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marL="20320" indent="-20320" algn="l"/>
                      <a:r>
                        <a:rPr lang="ja-JP" altLang="en-US" sz="800" b="0" kern="100">
                          <a:solidFill>
                            <a:schemeClr val="tx1"/>
                          </a:solidFill>
                          <a:effectLst/>
                          <a:latin typeface="+mn-ea"/>
                          <a:ea typeface="+mn-ea"/>
                          <a:cs typeface="Times New Roman" panose="02020603050405020304" pitchFamily="18" charset="0"/>
                        </a:rPr>
                        <a:t>「</a:t>
                      </a:r>
                      <a:r>
                        <a:rPr lang="en-US" altLang="ja-JP" sz="800" b="0" kern="100">
                          <a:solidFill>
                            <a:schemeClr val="tx1"/>
                          </a:solidFill>
                          <a:effectLst/>
                          <a:latin typeface="+mn-ea"/>
                          <a:ea typeface="+mn-ea"/>
                          <a:cs typeface="Times New Roman" panose="02020603050405020304" pitchFamily="18" charset="0"/>
                        </a:rPr>
                        <a:t>8. </a:t>
                      </a:r>
                      <a:r>
                        <a:rPr lang="ja-JP" altLang="en-US" sz="800" b="0" kern="100">
                          <a:solidFill>
                            <a:schemeClr val="tx1"/>
                          </a:solidFill>
                          <a:effectLst/>
                          <a:latin typeface="+mn-ea"/>
                          <a:ea typeface="+mn-ea"/>
                          <a:cs typeface="Times New Roman" panose="02020603050405020304" pitchFamily="18" charset="0"/>
                        </a:rPr>
                        <a:t>運用」で作成</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49324484"/>
                  </a:ext>
                </a:extLst>
              </a:tr>
              <a:tr h="156170">
                <a:tc>
                  <a:txBody>
                    <a:bodyPr/>
                    <a:lstStyle/>
                    <a:p>
                      <a:pPr marL="171450" indent="-171450" algn="l"/>
                      <a:r>
                        <a:rPr lang="ja-JP" altLang="en-US" sz="800" b="0" kern="100">
                          <a:solidFill>
                            <a:schemeClr val="tx1"/>
                          </a:solidFill>
                          <a:effectLst/>
                          <a:latin typeface="+mn-ea"/>
                          <a:ea typeface="+mn-ea"/>
                          <a:cs typeface="Times New Roman" panose="02020603050405020304" pitchFamily="18" charset="0"/>
                        </a:rPr>
                        <a:t>リスクアセスメントの結果</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marL="20320" indent="-20320" algn="l"/>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31854209"/>
                  </a:ext>
                </a:extLst>
              </a:tr>
              <a:tr h="156170">
                <a:tc>
                  <a:txBody>
                    <a:bodyPr/>
                    <a:lstStyle/>
                    <a:p>
                      <a:pPr marL="171450" indent="-171450" algn="l"/>
                      <a:r>
                        <a:rPr lang="ja-JP" altLang="en-US" sz="800" b="0" kern="100">
                          <a:solidFill>
                            <a:schemeClr val="tx1"/>
                          </a:solidFill>
                          <a:effectLst/>
                          <a:latin typeface="+mn-ea"/>
                          <a:ea typeface="+mn-ea"/>
                          <a:cs typeface="Times New Roman" panose="02020603050405020304" pitchFamily="18" charset="0"/>
                        </a:rPr>
                        <a:t>リスク対応の結果</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marL="20320" indent="-20320" algn="l"/>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56645735"/>
                  </a:ext>
                </a:extLst>
              </a:tr>
              <a:tr h="156170">
                <a:tc>
                  <a:txBody>
                    <a:bodyPr/>
                    <a:lstStyle/>
                    <a:p>
                      <a:pPr marL="171450" indent="-171450" algn="l"/>
                      <a:r>
                        <a:rPr lang="ja-JP" altLang="en-US" sz="800" b="0" kern="100">
                          <a:solidFill>
                            <a:schemeClr val="tx1"/>
                          </a:solidFill>
                          <a:effectLst/>
                          <a:latin typeface="+mn-ea"/>
                          <a:ea typeface="+mn-ea"/>
                          <a:cs typeface="Times New Roman" panose="02020603050405020304" pitchFamily="18" charset="0"/>
                        </a:rPr>
                        <a:t>監視・測定の結果</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marL="20320" indent="-20320" algn="l"/>
                      <a:r>
                        <a:rPr lang="ja-JP" altLang="en-US" sz="800" b="0" kern="100">
                          <a:solidFill>
                            <a:schemeClr val="tx1"/>
                          </a:solidFill>
                          <a:effectLst/>
                          <a:latin typeface="+mn-ea"/>
                          <a:ea typeface="+mn-ea"/>
                          <a:cs typeface="Times New Roman" panose="02020603050405020304" pitchFamily="18" charset="0"/>
                        </a:rPr>
                        <a:t>「</a:t>
                      </a:r>
                      <a:r>
                        <a:rPr lang="en-US" altLang="ja-JP" sz="800" b="0" kern="100">
                          <a:solidFill>
                            <a:schemeClr val="tx1"/>
                          </a:solidFill>
                          <a:effectLst/>
                          <a:latin typeface="+mn-ea"/>
                          <a:ea typeface="+mn-ea"/>
                          <a:cs typeface="Times New Roman" panose="02020603050405020304" pitchFamily="18" charset="0"/>
                        </a:rPr>
                        <a:t>9. </a:t>
                      </a:r>
                      <a:r>
                        <a:rPr lang="ja-JP" altLang="en-US" sz="800" b="0" kern="100">
                          <a:solidFill>
                            <a:schemeClr val="tx1"/>
                          </a:solidFill>
                          <a:effectLst/>
                          <a:latin typeface="+mn-ea"/>
                          <a:ea typeface="+mn-ea"/>
                          <a:cs typeface="Times New Roman" panose="02020603050405020304" pitchFamily="18" charset="0"/>
                        </a:rPr>
                        <a:t>パフォーマンス評価」で作成</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23064762"/>
                  </a:ext>
                </a:extLst>
              </a:tr>
              <a:tr h="156170">
                <a:tc>
                  <a:txBody>
                    <a:bodyPr/>
                    <a:lstStyle/>
                    <a:p>
                      <a:pPr marL="171450" indent="-171450" algn="l"/>
                      <a:r>
                        <a:rPr lang="ja-JP" altLang="en-US" sz="800" b="0" kern="100">
                          <a:solidFill>
                            <a:schemeClr val="tx1"/>
                          </a:solidFill>
                          <a:effectLst/>
                          <a:latin typeface="+mn-ea"/>
                          <a:ea typeface="+mn-ea"/>
                          <a:cs typeface="Times New Roman" panose="02020603050405020304" pitchFamily="18" charset="0"/>
                        </a:rPr>
                        <a:t>監査プログラムの実施、結果に関わる文書化された情報</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marL="20320" indent="-20320" algn="l"/>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64587303"/>
                  </a:ext>
                </a:extLst>
              </a:tr>
              <a:tr h="156170">
                <a:tc>
                  <a:txBody>
                    <a:bodyPr/>
                    <a:lstStyle/>
                    <a:p>
                      <a:pPr marL="171450" indent="-171450" algn="l"/>
                      <a:r>
                        <a:rPr lang="ja-JP" altLang="en-US" sz="800" b="0" kern="100">
                          <a:solidFill>
                            <a:schemeClr val="tx1"/>
                          </a:solidFill>
                          <a:effectLst/>
                          <a:latin typeface="+mn-ea"/>
                          <a:ea typeface="+mn-ea"/>
                          <a:cs typeface="Times New Roman" panose="02020603050405020304" pitchFamily="18" charset="0"/>
                        </a:rPr>
                        <a:t>マネジメントレビューの結果</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marL="20320" indent="-20320" algn="l"/>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82484434"/>
                  </a:ext>
                </a:extLst>
              </a:tr>
              <a:tr h="156170">
                <a:tc>
                  <a:txBody>
                    <a:bodyPr/>
                    <a:lstStyle/>
                    <a:p>
                      <a:pPr marL="171450" indent="-171450" algn="l"/>
                      <a:r>
                        <a:rPr lang="ja-JP" altLang="en-US" sz="800" b="0" kern="100">
                          <a:solidFill>
                            <a:schemeClr val="tx1"/>
                          </a:solidFill>
                          <a:effectLst/>
                          <a:latin typeface="+mn-ea"/>
                          <a:ea typeface="+mn-ea"/>
                          <a:cs typeface="Times New Roman" panose="02020603050405020304" pitchFamily="18" charset="0"/>
                        </a:rPr>
                        <a:t>不適合の内容と処置、処置の結果</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20320" indent="-20320" algn="l"/>
                      <a:r>
                        <a:rPr lang="ja-JP" altLang="en-US" sz="800" b="0" kern="100">
                          <a:solidFill>
                            <a:schemeClr val="tx1"/>
                          </a:solidFill>
                          <a:effectLst/>
                          <a:latin typeface="+mn-ea"/>
                          <a:ea typeface="+mn-ea"/>
                          <a:cs typeface="Times New Roman" panose="02020603050405020304" pitchFamily="18" charset="0"/>
                        </a:rPr>
                        <a:t>「</a:t>
                      </a:r>
                      <a:r>
                        <a:rPr lang="en-US" altLang="ja-JP" sz="800" b="0" kern="100">
                          <a:solidFill>
                            <a:schemeClr val="tx1"/>
                          </a:solidFill>
                          <a:effectLst/>
                          <a:latin typeface="+mn-ea"/>
                          <a:ea typeface="+mn-ea"/>
                          <a:cs typeface="Times New Roman" panose="02020603050405020304" pitchFamily="18" charset="0"/>
                        </a:rPr>
                        <a:t>10. </a:t>
                      </a:r>
                      <a:r>
                        <a:rPr lang="ja-JP" altLang="en-US" sz="800" b="0" kern="100">
                          <a:solidFill>
                            <a:schemeClr val="tx1"/>
                          </a:solidFill>
                          <a:effectLst/>
                          <a:latin typeface="+mn-ea"/>
                          <a:ea typeface="+mn-ea"/>
                          <a:cs typeface="Times New Roman" panose="02020603050405020304" pitchFamily="18" charset="0"/>
                        </a:rPr>
                        <a:t>改善」で作成</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06263188"/>
                  </a:ext>
                </a:extLst>
              </a:tr>
            </a:tbl>
          </a:graphicData>
        </a:graphic>
      </p:graphicFrame>
      <p:sp>
        <p:nvSpPr>
          <p:cNvPr id="13" name="テキスト ボックス 12">
            <a:extLst>
              <a:ext uri="{FF2B5EF4-FFF2-40B4-BE49-F238E27FC236}">
                <a16:creationId xmlns:a16="http://schemas.microsoft.com/office/drawing/2014/main" id="{4C1800E0-F204-4321-8F57-994CF803EBE5}"/>
              </a:ext>
            </a:extLst>
          </p:cNvPr>
          <p:cNvSpPr txBox="1"/>
          <p:nvPr/>
        </p:nvSpPr>
        <p:spPr>
          <a:xfrm>
            <a:off x="622800" y="2463708"/>
            <a:ext cx="5612400" cy="90024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一般</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以下の情報を</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に含める必要があります。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27001</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が要求する文書化した情報</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の有効性のために必要であると組織が判断した文書化した情報</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正方形/長方形 15">
            <a:extLst>
              <a:ext uri="{FF2B5EF4-FFF2-40B4-BE49-F238E27FC236}">
                <a16:creationId xmlns:a16="http://schemas.microsoft.com/office/drawing/2014/main" id="{0E2EC0CC-29B3-FCF8-3038-EE6BDB3A1F72}"/>
              </a:ext>
            </a:extLst>
          </p:cNvPr>
          <p:cNvSpPr/>
          <p:nvPr/>
        </p:nvSpPr>
        <p:spPr>
          <a:xfrm>
            <a:off x="622800" y="3312217"/>
            <a:ext cx="5612400" cy="2572189"/>
          </a:xfrm>
          <a:prstGeom prst="rect">
            <a:avLst/>
          </a:prstGeom>
          <a:no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3" name="テキスト ボックス 22">
            <a:extLst>
              <a:ext uri="{FF2B5EF4-FFF2-40B4-BE49-F238E27FC236}">
                <a16:creationId xmlns:a16="http://schemas.microsoft.com/office/drawing/2014/main" id="{8EFC7ECB-9F38-1984-2172-53DAA4A3D219}"/>
              </a:ext>
            </a:extLst>
          </p:cNvPr>
          <p:cNvSpPr txBox="1"/>
          <p:nvPr/>
        </p:nvSpPr>
        <p:spPr>
          <a:xfrm>
            <a:off x="622800" y="3312218"/>
            <a:ext cx="5612400"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　以下は、</a:t>
            </a:r>
            <a: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t>ISO/IEC</a:t>
            </a: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 </a:t>
            </a:r>
            <a: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t>27001</a:t>
            </a: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が要求する文書化した情報の一覧です。</a:t>
            </a:r>
            <a:endParaRPr kumimoji="0" lang="en-US" altLang="ja-JP" sz="8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sp>
        <p:nvSpPr>
          <p:cNvPr id="5" name="テキスト プレースホルダー 2">
            <a:extLst>
              <a:ext uri="{FF2B5EF4-FFF2-40B4-BE49-F238E27FC236}">
                <a16:creationId xmlns:a16="http://schemas.microsoft.com/office/drawing/2014/main" id="{043CF272-B2CD-6A36-3D29-89FA2E2707EB}"/>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213105216"/>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a:extLst>
              <a:ext uri="{FF2B5EF4-FFF2-40B4-BE49-F238E27FC236}">
                <a16:creationId xmlns:a16="http://schemas.microsoft.com/office/drawing/2014/main" id="{47BDCD6A-EA35-8644-2D1C-FAEE2054E1DE}"/>
              </a:ext>
            </a:extLst>
          </p:cNvPr>
          <p:cNvGraphicFramePr>
            <a:graphicFrameLocks noGrp="1"/>
          </p:cNvGraphicFramePr>
          <p:nvPr/>
        </p:nvGraphicFramePr>
        <p:xfrm>
          <a:off x="619048" y="2635819"/>
          <a:ext cx="5612400" cy="3229569"/>
        </p:xfrm>
        <a:graphic>
          <a:graphicData uri="http://schemas.openxmlformats.org/drawingml/2006/table">
            <a:tbl>
              <a:tblPr firstRow="1" bandRow="1">
                <a:tableStyleId>{5C22544A-7EE6-4342-B048-85BDC9FD1C3A}</a:tableStyleId>
              </a:tblPr>
              <a:tblGrid>
                <a:gridCol w="3619577">
                  <a:extLst>
                    <a:ext uri="{9D8B030D-6E8A-4147-A177-3AD203B41FA5}">
                      <a16:colId xmlns:a16="http://schemas.microsoft.com/office/drawing/2014/main" val="4063233408"/>
                    </a:ext>
                  </a:extLst>
                </a:gridCol>
                <a:gridCol w="1992823">
                  <a:extLst>
                    <a:ext uri="{9D8B030D-6E8A-4147-A177-3AD203B41FA5}">
                      <a16:colId xmlns:a16="http://schemas.microsoft.com/office/drawing/2014/main" val="2554673661"/>
                    </a:ext>
                  </a:extLst>
                </a:gridCol>
              </a:tblGrid>
              <a:tr h="21791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1">
                          <a:solidFill>
                            <a:schemeClr val="bg1"/>
                          </a:solidFill>
                          <a:latin typeface="+mn-lt"/>
                          <a:ea typeface="+mn-ea"/>
                        </a:rPr>
                        <a:t>8. </a:t>
                      </a:r>
                      <a:r>
                        <a:rPr lang="ja-JP" altLang="en-US" sz="1050" b="1">
                          <a:solidFill>
                            <a:schemeClr val="bg1"/>
                          </a:solidFill>
                          <a:latin typeface="+mn-lt"/>
                          <a:ea typeface="+mn-ea"/>
                        </a:rPr>
                        <a:t>運用</a:t>
                      </a:r>
                      <a:endParaRPr lang="en-US" altLang="ja-JP" sz="1050" b="1">
                        <a:solidFill>
                          <a:schemeClr val="bg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1">
                          <a:solidFill>
                            <a:schemeClr val="bg1"/>
                          </a:solidFill>
                          <a:latin typeface="+mn-lt"/>
                          <a:ea typeface="+mn-ea"/>
                        </a:rPr>
                        <a:t>作成ドキュメント（例）</a:t>
                      </a:r>
                      <a:endParaRPr lang="en-US" altLang="ja-JP" sz="1050" b="1">
                        <a:solidFill>
                          <a:schemeClr val="bg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1628359199"/>
                  </a:ext>
                </a:extLst>
              </a:tr>
              <a:tr h="992703">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altLang="ja-JP" sz="1050" b="1">
                          <a:solidFill>
                            <a:prstClr val="black"/>
                          </a:solidFill>
                          <a:latin typeface="+mn-lt"/>
                          <a:ea typeface="+mn-ea"/>
                        </a:rPr>
                        <a:t>8.1 </a:t>
                      </a:r>
                      <a:r>
                        <a:rPr lang="ja-JP" altLang="en-US" sz="1050" b="1">
                          <a:solidFill>
                            <a:prstClr val="black"/>
                          </a:solidFill>
                          <a:latin typeface="+mn-lt"/>
                          <a:ea typeface="+mn-ea"/>
                        </a:rPr>
                        <a:t>運用の計画及び管理</a:t>
                      </a:r>
                      <a:br>
                        <a:rPr lang="en-US" altLang="ja-JP" sz="1050" b="1">
                          <a:solidFill>
                            <a:prstClr val="black"/>
                          </a:solidFill>
                          <a:latin typeface="+mn-lt"/>
                          <a:ea typeface="+mn-ea"/>
                        </a:rPr>
                      </a:br>
                      <a:r>
                        <a:rPr lang="ja-JP" altLang="en-US" sz="1050" b="0">
                          <a:solidFill>
                            <a:prstClr val="black"/>
                          </a:solidFill>
                          <a:latin typeface="+mn-lt"/>
                          <a:ea typeface="+mn-ea"/>
                        </a:rPr>
                        <a:t>「</a:t>
                      </a:r>
                      <a:r>
                        <a:rPr lang="en-US" altLang="ja-JP" sz="1050" b="0">
                          <a:solidFill>
                            <a:prstClr val="black"/>
                          </a:solidFill>
                          <a:latin typeface="+mn-lt"/>
                          <a:ea typeface="+mn-ea"/>
                        </a:rPr>
                        <a:t>6. </a:t>
                      </a:r>
                      <a:r>
                        <a:rPr lang="ja-JP" altLang="en-US" sz="1050" b="0">
                          <a:solidFill>
                            <a:prstClr val="black"/>
                          </a:solidFill>
                          <a:latin typeface="+mn-lt"/>
                          <a:ea typeface="+mn-ea"/>
                        </a:rPr>
                        <a:t>計画」で計画した活動や、</a:t>
                      </a:r>
                      <a:r>
                        <a:rPr lang="ja-JP" altLang="en-US" sz="1050"/>
                        <a:t>要求事項を満たすための活動</a:t>
                      </a:r>
                      <a:r>
                        <a:rPr lang="ja-JP" altLang="en-US" sz="1050" b="0">
                          <a:solidFill>
                            <a:prstClr val="black"/>
                          </a:solidFill>
                          <a:latin typeface="+mn-lt"/>
                          <a:ea typeface="+mn-ea"/>
                        </a:rPr>
                        <a:t>の実施状況を管理するための一覧表を作成します。</a:t>
                      </a:r>
                      <a:endParaRPr lang="en-US" altLang="ja-JP" sz="1050" b="0">
                        <a:solidFill>
                          <a:prstClr val="black"/>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lang="en-US" altLang="ja-JP" sz="1050" b="0">
                          <a:solidFill>
                            <a:prstClr val="black"/>
                          </a:solidFill>
                          <a:latin typeface="+mn-lt"/>
                          <a:ea typeface="+mn-ea"/>
                        </a:rPr>
                        <a:t>ISMS</a:t>
                      </a:r>
                      <a:r>
                        <a:rPr lang="ja-JP" altLang="en-US" sz="1050" b="0">
                          <a:solidFill>
                            <a:prstClr val="black"/>
                          </a:solidFill>
                          <a:latin typeface="+mn-lt"/>
                          <a:ea typeface="+mn-ea"/>
                        </a:rPr>
                        <a:t>年間計画表</a:t>
                      </a:r>
                    </a:p>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endParaRPr lang="ja-JP" altLang="en-US" sz="1050" b="0">
                        <a:solidFill>
                          <a:prstClr val="black"/>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964558"/>
                  </a:ext>
                </a:extLst>
              </a:tr>
              <a:tr h="992703">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altLang="ja-JP" sz="1050" b="1">
                          <a:solidFill>
                            <a:prstClr val="black"/>
                          </a:solidFill>
                          <a:latin typeface="+mn-lt"/>
                          <a:ea typeface="+mn-ea"/>
                        </a:rPr>
                        <a:t>8.2 </a:t>
                      </a:r>
                      <a:r>
                        <a:rPr lang="ja-JP" altLang="en-US" sz="1050" b="1">
                          <a:solidFill>
                            <a:prstClr val="black"/>
                          </a:solidFill>
                          <a:latin typeface="+mn-lt"/>
                          <a:ea typeface="+mn-ea"/>
                        </a:rPr>
                        <a:t>情報セキュリティリスクアセスメント</a:t>
                      </a:r>
                      <a:br>
                        <a:rPr lang="en-US" altLang="ja-JP" sz="1050" b="0">
                          <a:solidFill>
                            <a:prstClr val="black"/>
                          </a:solidFill>
                          <a:latin typeface="+mn-lt"/>
                          <a:ea typeface="+mn-ea"/>
                        </a:rPr>
                      </a:br>
                      <a:r>
                        <a:rPr lang="ja-JP" altLang="en-US" sz="1050" b="0">
                          <a:solidFill>
                            <a:prstClr val="black"/>
                          </a:solidFill>
                          <a:latin typeface="+mn-lt"/>
                          <a:ea typeface="+mn-ea"/>
                        </a:rPr>
                        <a:t>「</a:t>
                      </a:r>
                      <a:r>
                        <a:rPr lang="en-US" altLang="ja-JP" sz="1050" b="0">
                          <a:solidFill>
                            <a:prstClr val="black"/>
                          </a:solidFill>
                          <a:latin typeface="+mn-lt"/>
                          <a:ea typeface="+mn-ea"/>
                        </a:rPr>
                        <a:t>6. </a:t>
                      </a:r>
                      <a:r>
                        <a:rPr lang="ja-JP" altLang="en-US" sz="1050" b="0">
                          <a:solidFill>
                            <a:prstClr val="black"/>
                          </a:solidFill>
                          <a:latin typeface="+mn-lt"/>
                          <a:ea typeface="+mn-ea"/>
                        </a:rPr>
                        <a:t>計画」で定めたリスクアセスメントのプロセスを実施し、結果を文書化します。</a:t>
                      </a:r>
                      <a:endParaRPr lang="en-US" altLang="ja-JP" sz="1050" b="0">
                        <a:solidFill>
                          <a:prstClr val="black"/>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lang="ja-JP" altLang="en-US" sz="1050" b="0">
                          <a:solidFill>
                            <a:prstClr val="black"/>
                          </a:solidFill>
                          <a:latin typeface="+mn-lt"/>
                          <a:ea typeface="+mn-ea"/>
                        </a:rPr>
                        <a:t>リスクアセスメント結果報告書</a:t>
                      </a:r>
                      <a:endParaRPr lang="en-US" altLang="ja-JP" sz="1050" b="0">
                        <a:solidFill>
                          <a:prstClr val="black"/>
                        </a:solidFill>
                        <a:latin typeface="+mn-lt"/>
                        <a:ea typeface="+mn-ea"/>
                      </a:endParaRPr>
                    </a:p>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endParaRPr lang="en-US" altLang="ja-JP" sz="1050" b="0">
                        <a:solidFill>
                          <a:prstClr val="black"/>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65980437"/>
                  </a:ext>
                </a:extLst>
              </a:tr>
              <a:tr h="992703">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altLang="ja-JP" sz="1050" b="1">
                          <a:solidFill>
                            <a:prstClr val="black"/>
                          </a:solidFill>
                          <a:latin typeface="+mn-lt"/>
                          <a:ea typeface="+mn-ea"/>
                        </a:rPr>
                        <a:t>8.3 </a:t>
                      </a:r>
                      <a:r>
                        <a:rPr lang="ja-JP" altLang="en-US" sz="1050" b="1">
                          <a:solidFill>
                            <a:prstClr val="black"/>
                          </a:solidFill>
                          <a:latin typeface="+mn-lt"/>
                          <a:ea typeface="+mn-ea"/>
                        </a:rPr>
                        <a:t>情報セキュリティリスク対応</a:t>
                      </a:r>
                      <a:br>
                        <a:rPr lang="en-US" altLang="ja-JP" sz="1050" b="0">
                          <a:solidFill>
                            <a:prstClr val="black"/>
                          </a:solidFill>
                          <a:latin typeface="+mn-lt"/>
                          <a:ea typeface="+mn-ea"/>
                        </a:rPr>
                      </a:br>
                      <a:r>
                        <a:rPr lang="ja-JP" altLang="en-US" sz="1050" b="0">
                          <a:solidFill>
                            <a:prstClr val="black"/>
                          </a:solidFill>
                          <a:latin typeface="+mn-lt"/>
                          <a:ea typeface="+mn-ea"/>
                        </a:rPr>
                        <a:t>「</a:t>
                      </a:r>
                      <a:r>
                        <a:rPr lang="en-US" altLang="ja-JP" sz="1050" b="0">
                          <a:solidFill>
                            <a:prstClr val="black"/>
                          </a:solidFill>
                          <a:latin typeface="+mn-lt"/>
                          <a:ea typeface="+mn-ea"/>
                        </a:rPr>
                        <a:t>6. </a:t>
                      </a:r>
                      <a:r>
                        <a:rPr lang="ja-JP" altLang="en-US" sz="1050" b="0">
                          <a:solidFill>
                            <a:prstClr val="black"/>
                          </a:solidFill>
                          <a:latin typeface="+mn-lt"/>
                          <a:ea typeface="+mn-ea"/>
                        </a:rPr>
                        <a:t>計画」で定めたリスク対応計画を実施し、結果を文書化します。</a:t>
                      </a:r>
                      <a:endParaRPr lang="en-US" altLang="ja-JP" sz="1050" b="0">
                        <a:solidFill>
                          <a:prstClr val="black"/>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lang="ja-JP" altLang="en-US" sz="1050" b="0">
                          <a:solidFill>
                            <a:prstClr val="black"/>
                          </a:solidFill>
                          <a:latin typeface="+mn-lt"/>
                          <a:ea typeface="+mn-ea"/>
                        </a:rPr>
                        <a:t>リスク対応計画</a:t>
                      </a:r>
                    </a:p>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endParaRPr lang="ja-JP" altLang="en-US" sz="1050" b="0">
                        <a:solidFill>
                          <a:prstClr val="black"/>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433944"/>
                  </a:ext>
                </a:extLst>
              </a:tr>
            </a:tbl>
          </a:graphicData>
        </a:graphic>
      </p:graphicFrame>
      <p:graphicFrame>
        <p:nvGraphicFramePr>
          <p:cNvPr id="12" name="図表 11">
            <a:extLst>
              <a:ext uri="{FF2B5EF4-FFF2-40B4-BE49-F238E27FC236}">
                <a16:creationId xmlns:a16="http://schemas.microsoft.com/office/drawing/2014/main" id="{CFA9A4D6-E0EA-E027-98CB-F01FDC880010}"/>
              </a:ext>
            </a:extLst>
          </p:cNvPr>
          <p:cNvGraphicFramePr/>
          <p:nvPr/>
        </p:nvGraphicFramePr>
        <p:xfrm>
          <a:off x="1123950" y="6160387"/>
          <a:ext cx="4572000" cy="2448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テキスト ボックス 1">
            <a:extLst>
              <a:ext uri="{FF2B5EF4-FFF2-40B4-BE49-F238E27FC236}">
                <a16:creationId xmlns:a16="http://schemas.microsoft.com/office/drawing/2014/main" id="{A273A39D-3DB1-8680-9C5B-26BCD21FE91B}"/>
              </a:ext>
            </a:extLst>
          </p:cNvPr>
          <p:cNvSpPr txBox="1"/>
          <p:nvPr/>
        </p:nvSpPr>
        <p:spPr>
          <a:xfrm>
            <a:off x="622800" y="2052000"/>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8.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運用」は、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PDCA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サイクルの「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Do</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（実行）」に位置しており、「</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6.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計画」で計画した活動や、</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要求事項を満たすための活動</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を実施し、管理します。そして、計画通りに実施した証拠となる情報を文書化し、保持する必要があります。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2">
            <a:extLst>
              <a:ext uri="{FF2B5EF4-FFF2-40B4-BE49-F238E27FC236}">
                <a16:creationId xmlns:a16="http://schemas.microsoft.com/office/drawing/2014/main" id="{76856D25-C8E4-7326-E9F0-25DEC1DC8C4B}"/>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13-2-6.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8.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運用</a:t>
            </a:r>
          </a:p>
        </p:txBody>
      </p:sp>
      <p:sp>
        <p:nvSpPr>
          <p:cNvPr id="6" name="スライド番号プレースホルダー 4">
            <a:extLst>
              <a:ext uri="{FF2B5EF4-FFF2-40B4-BE49-F238E27FC236}">
                <a16:creationId xmlns:a16="http://schemas.microsoft.com/office/drawing/2014/main" id="{86A6E907-01B4-0A18-06DC-32D75B2DD205}"/>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34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2">
            <a:extLst>
              <a:ext uri="{FF2B5EF4-FFF2-40B4-BE49-F238E27FC236}">
                <a16:creationId xmlns:a16="http://schemas.microsoft.com/office/drawing/2014/main" id="{6A486450-B70B-1B1B-51F2-E283B13A4805}"/>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2812952971"/>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CCC172F3-C6A1-7892-BFE4-240857A0B931}"/>
              </a:ext>
            </a:extLst>
          </p:cNvPr>
          <p:cNvSpPr>
            <a:spLocks noGrp="1"/>
          </p:cNvSpPr>
          <p:nvPr>
            <p:ph type="body" sz="quarter" idx="16"/>
          </p:nvPr>
        </p:nvSpPr>
        <p:spPr>
          <a:xfrm>
            <a:off x="622800" y="2001600"/>
            <a:ext cx="5612400" cy="381000"/>
          </a:xfrm>
        </p:spPr>
        <p:txBody>
          <a:bodyPr/>
          <a:lstStyle/>
          <a:p>
            <a:r>
              <a:rPr kumimoji="1" lang="en-US" altLang="ja-JP"/>
              <a:t>8.1 </a:t>
            </a:r>
            <a:r>
              <a:rPr kumimoji="1" lang="ja-JP" altLang="en-US"/>
              <a:t>運用の計画</a:t>
            </a:r>
            <a:r>
              <a:rPr lang="ja-JP" altLang="en-US"/>
              <a:t>及び</a:t>
            </a:r>
            <a:r>
              <a:rPr kumimoji="1" lang="ja-JP" altLang="en-US"/>
              <a:t>管理</a:t>
            </a:r>
          </a:p>
        </p:txBody>
      </p:sp>
      <p:sp>
        <p:nvSpPr>
          <p:cNvPr id="10" name="テキスト ボックス 9">
            <a:extLst>
              <a:ext uri="{FF2B5EF4-FFF2-40B4-BE49-F238E27FC236}">
                <a16:creationId xmlns:a16="http://schemas.microsoft.com/office/drawing/2014/main" id="{EDA60A6B-5C52-350F-DF47-7393E9F90528}"/>
              </a:ext>
            </a:extLst>
          </p:cNvPr>
          <p:cNvSpPr txBox="1"/>
          <p:nvPr/>
        </p:nvSpPr>
        <p:spPr>
          <a:xfrm>
            <a:off x="622800" y="2304000"/>
            <a:ext cx="5612400" cy="415498"/>
          </a:xfrm>
          <a:prstGeom prst="rect">
            <a:avLst/>
          </a:prstGeom>
          <a:noFill/>
          <a:ln>
            <a:solidFill>
              <a:schemeClr val="tx1"/>
            </a:solid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作成するドキュメント</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年間計画表</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テキスト ボックス 10">
            <a:extLst>
              <a:ext uri="{FF2B5EF4-FFF2-40B4-BE49-F238E27FC236}">
                <a16:creationId xmlns:a16="http://schemas.microsoft.com/office/drawing/2014/main" id="{34385273-964E-06C6-A722-71DA4259AD64}"/>
              </a:ext>
            </a:extLst>
          </p:cNvPr>
          <p:cNvSpPr txBox="1"/>
          <p:nvPr/>
        </p:nvSpPr>
        <p:spPr>
          <a:xfrm>
            <a:off x="622800" y="2742737"/>
            <a:ext cx="5612400" cy="122341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6. </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計画で決定した活動」および「要求事項を満たすための活動」を実施するにあたり必要なプロセスを計画し、</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年間計画表を作成します。　</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年間計画表は、「</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6.</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計画で決定した活動」および「要求事項を満たすための活動」の実施状況を管理するための計画表のことです。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050" b="1"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年間計画表の作成方法</a:t>
            </a:r>
            <a:br>
              <a:rPr kumimoji="0" lang="en-US" altLang="ja-JP" sz="1050" b="1"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以下の例は、「</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6.</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計画」で決定した活動に関する計画表の例です。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7" name="表 16">
            <a:extLst>
              <a:ext uri="{FF2B5EF4-FFF2-40B4-BE49-F238E27FC236}">
                <a16:creationId xmlns:a16="http://schemas.microsoft.com/office/drawing/2014/main" id="{0776F47E-5037-36B1-77AF-01DA82BC0BF6}"/>
              </a:ext>
            </a:extLst>
          </p:cNvPr>
          <p:cNvGraphicFramePr>
            <a:graphicFrameLocks noGrp="1"/>
          </p:cNvGraphicFramePr>
          <p:nvPr/>
        </p:nvGraphicFramePr>
        <p:xfrm>
          <a:off x="622797" y="3955909"/>
          <a:ext cx="5612406" cy="3932292"/>
        </p:xfrm>
        <a:graphic>
          <a:graphicData uri="http://schemas.openxmlformats.org/drawingml/2006/table">
            <a:tbl>
              <a:tblPr>
                <a:tableStyleId>{5C22544A-7EE6-4342-B048-85BDC9FD1C3A}</a:tableStyleId>
              </a:tblPr>
              <a:tblGrid>
                <a:gridCol w="224496">
                  <a:extLst>
                    <a:ext uri="{9D8B030D-6E8A-4147-A177-3AD203B41FA5}">
                      <a16:colId xmlns:a16="http://schemas.microsoft.com/office/drawing/2014/main" val="1729277943"/>
                    </a:ext>
                  </a:extLst>
                </a:gridCol>
                <a:gridCol w="1038652">
                  <a:extLst>
                    <a:ext uri="{9D8B030D-6E8A-4147-A177-3AD203B41FA5}">
                      <a16:colId xmlns:a16="http://schemas.microsoft.com/office/drawing/2014/main" val="1722088865"/>
                    </a:ext>
                  </a:extLst>
                </a:gridCol>
                <a:gridCol w="1019175">
                  <a:extLst>
                    <a:ext uri="{9D8B030D-6E8A-4147-A177-3AD203B41FA5}">
                      <a16:colId xmlns:a16="http://schemas.microsoft.com/office/drawing/2014/main" val="3525698121"/>
                    </a:ext>
                  </a:extLst>
                </a:gridCol>
                <a:gridCol w="1604963">
                  <a:extLst>
                    <a:ext uri="{9D8B030D-6E8A-4147-A177-3AD203B41FA5}">
                      <a16:colId xmlns:a16="http://schemas.microsoft.com/office/drawing/2014/main" val="2481911000"/>
                    </a:ext>
                  </a:extLst>
                </a:gridCol>
                <a:gridCol w="215640">
                  <a:extLst>
                    <a:ext uri="{9D8B030D-6E8A-4147-A177-3AD203B41FA5}">
                      <a16:colId xmlns:a16="http://schemas.microsoft.com/office/drawing/2014/main" val="638563240"/>
                    </a:ext>
                  </a:extLst>
                </a:gridCol>
                <a:gridCol w="215640">
                  <a:extLst>
                    <a:ext uri="{9D8B030D-6E8A-4147-A177-3AD203B41FA5}">
                      <a16:colId xmlns:a16="http://schemas.microsoft.com/office/drawing/2014/main" val="3615296473"/>
                    </a:ext>
                  </a:extLst>
                </a:gridCol>
                <a:gridCol w="215640">
                  <a:extLst>
                    <a:ext uri="{9D8B030D-6E8A-4147-A177-3AD203B41FA5}">
                      <a16:colId xmlns:a16="http://schemas.microsoft.com/office/drawing/2014/main" val="3094782173"/>
                    </a:ext>
                  </a:extLst>
                </a:gridCol>
                <a:gridCol w="215640">
                  <a:extLst>
                    <a:ext uri="{9D8B030D-6E8A-4147-A177-3AD203B41FA5}">
                      <a16:colId xmlns:a16="http://schemas.microsoft.com/office/drawing/2014/main" val="3255287687"/>
                    </a:ext>
                  </a:extLst>
                </a:gridCol>
                <a:gridCol w="215640">
                  <a:extLst>
                    <a:ext uri="{9D8B030D-6E8A-4147-A177-3AD203B41FA5}">
                      <a16:colId xmlns:a16="http://schemas.microsoft.com/office/drawing/2014/main" val="1611591538"/>
                    </a:ext>
                  </a:extLst>
                </a:gridCol>
                <a:gridCol w="215640">
                  <a:extLst>
                    <a:ext uri="{9D8B030D-6E8A-4147-A177-3AD203B41FA5}">
                      <a16:colId xmlns:a16="http://schemas.microsoft.com/office/drawing/2014/main" val="533169827"/>
                    </a:ext>
                  </a:extLst>
                </a:gridCol>
                <a:gridCol w="215640">
                  <a:extLst>
                    <a:ext uri="{9D8B030D-6E8A-4147-A177-3AD203B41FA5}">
                      <a16:colId xmlns:a16="http://schemas.microsoft.com/office/drawing/2014/main" val="3777272982"/>
                    </a:ext>
                  </a:extLst>
                </a:gridCol>
                <a:gridCol w="215640">
                  <a:extLst>
                    <a:ext uri="{9D8B030D-6E8A-4147-A177-3AD203B41FA5}">
                      <a16:colId xmlns:a16="http://schemas.microsoft.com/office/drawing/2014/main" val="4050429451"/>
                    </a:ext>
                  </a:extLst>
                </a:gridCol>
              </a:tblGrid>
              <a:tr h="0">
                <a:tc rowSpan="3">
                  <a:txBody>
                    <a:bodyPr/>
                    <a:lstStyle/>
                    <a:p>
                      <a:pPr algn="ctr" fontAlgn="ctr"/>
                      <a:r>
                        <a:rPr lang="en-US" sz="900" b="1" u="none" strike="noStrike">
                          <a:solidFill>
                            <a:schemeClr val="bg1"/>
                          </a:solidFill>
                          <a:effectLst/>
                          <a:latin typeface="+mn-ea"/>
                          <a:ea typeface="+mn-ea"/>
                        </a:rPr>
                        <a:t>No</a:t>
                      </a:r>
                      <a:endParaRPr lang="en-US" sz="900" b="1" i="0" u="none" strike="noStrike">
                        <a:solidFill>
                          <a:schemeClr val="bg1"/>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rowSpan="3" gridSpan="2">
                  <a:txBody>
                    <a:bodyPr/>
                    <a:lstStyle/>
                    <a:p>
                      <a:pPr algn="ctr" fontAlgn="ctr"/>
                      <a:r>
                        <a:rPr lang="ja-JP" altLang="en-US" sz="900" b="1" u="none" strike="noStrike">
                          <a:solidFill>
                            <a:schemeClr val="bg1"/>
                          </a:solidFill>
                          <a:effectLst/>
                          <a:latin typeface="+mn-ea"/>
                          <a:ea typeface="+mn-ea"/>
                        </a:rPr>
                        <a:t>実施事項</a:t>
                      </a:r>
                      <a:endParaRPr lang="ja-JP" altLang="en-US" sz="900" b="1" i="0" u="none" strike="noStrike">
                        <a:solidFill>
                          <a:schemeClr val="bg1"/>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rowSpan="3" hMerge="1">
                  <a:txBody>
                    <a:bodyPr/>
                    <a:lstStyle/>
                    <a:p>
                      <a:endParaRPr kumimoji="1" lang="ja-JP" altLang="en-US"/>
                    </a:p>
                  </a:txBody>
                  <a:tcPr/>
                </a:tc>
                <a:tc rowSpan="3">
                  <a:txBody>
                    <a:bodyPr/>
                    <a:lstStyle/>
                    <a:p>
                      <a:pPr algn="ctr" fontAlgn="ctr"/>
                      <a:r>
                        <a:rPr lang="ja-JP" altLang="en-US" sz="900" b="1" u="none" strike="noStrike">
                          <a:solidFill>
                            <a:schemeClr val="bg1"/>
                          </a:solidFill>
                          <a:effectLst/>
                          <a:latin typeface="+mn-ea"/>
                          <a:ea typeface="+mn-ea"/>
                        </a:rPr>
                        <a:t>文書名</a:t>
                      </a:r>
                      <a:endParaRPr lang="ja-JP" altLang="en-US" sz="900" b="1" i="0" u="none" strike="noStrike">
                        <a:solidFill>
                          <a:schemeClr val="bg1"/>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gridSpan="8">
                  <a:txBody>
                    <a:bodyPr/>
                    <a:lstStyle/>
                    <a:p>
                      <a:pPr algn="ctr" fontAlgn="ctr"/>
                      <a:r>
                        <a:rPr lang="ja-JP" altLang="en-US" sz="900" b="1" i="0" u="none" strike="noStrike">
                          <a:solidFill>
                            <a:schemeClr val="bg1"/>
                          </a:solidFill>
                          <a:effectLst/>
                          <a:latin typeface="+mn-ea"/>
                          <a:ea typeface="+mn-ea"/>
                        </a:rPr>
                        <a:t>スケジュール</a:t>
                      </a: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ctr" fontAlgn="ctr"/>
                      <a:endPar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96175774"/>
                  </a:ext>
                </a:extLst>
              </a:tr>
              <a:tr h="119178">
                <a:tc vMerge="1">
                  <a:txBody>
                    <a:bodyPr/>
                    <a:lstStyle/>
                    <a:p>
                      <a:pPr algn="ctr" fontAlgn="ctr"/>
                      <a:r>
                        <a:rPr lang="en-US" sz="600" b="1" u="none" strike="noStrike">
                          <a:solidFill>
                            <a:schemeClr val="bg1"/>
                          </a:solidFill>
                          <a:effectLst/>
                        </a:rPr>
                        <a:t>No</a:t>
                      </a:r>
                      <a:endParaRPr lang="en-US" sz="600" b="1" i="0" u="none" strike="noStrike">
                        <a:solidFill>
                          <a:schemeClr val="bg1"/>
                        </a:solidFill>
                        <a:effectLst/>
                        <a:latin typeface="ＭＳ Ｐゴシック" panose="020B0600070205080204" pitchFamily="50" charset="-128"/>
                        <a:ea typeface="ＭＳ Ｐゴシック" panose="020B0600070205080204" pitchFamily="50" charset="-128"/>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gridSpan="2" vMerge="1">
                  <a:txBody>
                    <a:bodyPr/>
                    <a:lstStyle/>
                    <a:p>
                      <a:pPr algn="ctr" fontAlgn="ctr"/>
                      <a:r>
                        <a:rPr lang="ja-JP" altLang="en-US" sz="600" b="1" u="none" strike="noStrike">
                          <a:solidFill>
                            <a:schemeClr val="bg1"/>
                          </a:solidFill>
                          <a:effectLst/>
                        </a:rPr>
                        <a:t>実施事項</a:t>
                      </a:r>
                      <a:endParaRPr lang="ja-JP" altLang="en-US" sz="600" b="1" i="0" u="none" strike="noStrike">
                        <a:solidFill>
                          <a:schemeClr val="bg1"/>
                        </a:solidFill>
                        <a:effectLst/>
                        <a:latin typeface="ＭＳ Ｐゴシック" panose="020B0600070205080204" pitchFamily="50" charset="-128"/>
                        <a:ea typeface="ＭＳ Ｐゴシック" panose="020B0600070205080204" pitchFamily="50" charset="-128"/>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vMerge="1">
                  <a:txBody>
                    <a:bodyPr/>
                    <a:lstStyle/>
                    <a:p>
                      <a:endParaRPr kumimoji="1" lang="ja-JP" altLang="en-US"/>
                    </a:p>
                  </a:txBody>
                  <a:tcPr/>
                </a:tc>
                <a:tc vMerge="1">
                  <a:txBody>
                    <a:bodyPr/>
                    <a:lstStyle/>
                    <a:p>
                      <a:pPr algn="ctr" fontAlgn="ctr"/>
                      <a:r>
                        <a:rPr lang="ja-JP" altLang="en-US" sz="600" b="1" u="none" strike="noStrike">
                          <a:solidFill>
                            <a:schemeClr val="bg1"/>
                          </a:solidFill>
                          <a:effectLst/>
                        </a:rPr>
                        <a:t>文書名</a:t>
                      </a:r>
                      <a:endParaRPr lang="ja-JP" altLang="en-US" sz="600" b="1" i="0" u="none" strike="noStrike">
                        <a:solidFill>
                          <a:schemeClr val="bg1"/>
                        </a:solidFill>
                        <a:effectLst/>
                        <a:latin typeface="ＭＳ Ｐゴシック" panose="020B0600070205080204" pitchFamily="50" charset="-128"/>
                        <a:ea typeface="ＭＳ Ｐゴシック" panose="020B0600070205080204" pitchFamily="50" charset="-128"/>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gridSpan="4">
                  <a:txBody>
                    <a:bodyPr/>
                    <a:lstStyle/>
                    <a:p>
                      <a:pPr algn="ctr" fontAlgn="ctr"/>
                      <a:r>
                        <a:rPr lang="en-US" altLang="ja-JP" sz="900" u="none" strike="noStrike">
                          <a:effectLst/>
                          <a:latin typeface="+mn-ea"/>
                          <a:ea typeface="+mn-ea"/>
                        </a:rPr>
                        <a:t>2023</a:t>
                      </a:r>
                      <a:r>
                        <a:rPr lang="ja-JP" altLang="en-US" sz="900" u="none" strike="noStrike">
                          <a:effectLst/>
                          <a:latin typeface="+mn-ea"/>
                          <a:ea typeface="+mn-ea"/>
                        </a:rPr>
                        <a:t>年</a:t>
                      </a:r>
                      <a:r>
                        <a:rPr lang="en-US" altLang="ja-JP" sz="900" u="none" strike="noStrike">
                          <a:effectLst/>
                          <a:latin typeface="+mn-ea"/>
                          <a:ea typeface="+mn-ea"/>
                        </a:rPr>
                        <a:t>5</a:t>
                      </a:r>
                      <a:r>
                        <a:rPr lang="ja-JP" altLang="en-US" sz="900" u="none" strike="noStrike">
                          <a:effectLst/>
                          <a:latin typeface="+mn-ea"/>
                          <a:ea typeface="+mn-ea"/>
                        </a:rPr>
                        <a:t>月</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4">
                  <a:txBody>
                    <a:bodyPr/>
                    <a:lstStyle/>
                    <a:p>
                      <a:pPr algn="ctr" fontAlgn="ctr"/>
                      <a:r>
                        <a:rPr lang="en-US" altLang="ja-JP" sz="900" u="none" strike="noStrike">
                          <a:effectLst/>
                          <a:latin typeface="+mn-ea"/>
                          <a:ea typeface="+mn-ea"/>
                        </a:rPr>
                        <a:t>2023</a:t>
                      </a:r>
                      <a:r>
                        <a:rPr lang="ja-JP" altLang="en-US" sz="900" u="none" strike="noStrike">
                          <a:effectLst/>
                          <a:latin typeface="+mn-ea"/>
                          <a:ea typeface="+mn-ea"/>
                        </a:rPr>
                        <a:t>年</a:t>
                      </a:r>
                      <a:r>
                        <a:rPr lang="en-US" altLang="ja-JP" sz="900" u="none" strike="noStrike">
                          <a:effectLst/>
                          <a:latin typeface="+mn-ea"/>
                          <a:ea typeface="+mn-ea"/>
                        </a:rPr>
                        <a:t>6</a:t>
                      </a:r>
                      <a:r>
                        <a:rPr lang="ja-JP" altLang="en-US" sz="900" u="none" strike="noStrike">
                          <a:effectLst/>
                          <a:latin typeface="+mn-ea"/>
                          <a:ea typeface="+mn-ea"/>
                        </a:rPr>
                        <a:t>月</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357389518"/>
                  </a:ext>
                </a:extLst>
              </a:tr>
              <a:tr h="0">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a:txBody>
                    <a:bodyPr/>
                    <a:lstStyle/>
                    <a:p>
                      <a:pPr algn="ctr" fontAlgn="ctr"/>
                      <a:r>
                        <a:rPr lang="en-US" altLang="ja-JP" sz="900" u="none" strike="noStrike">
                          <a:effectLst/>
                          <a:latin typeface="+mn-ea"/>
                          <a:ea typeface="+mn-ea"/>
                        </a:rPr>
                        <a:t>8</a:t>
                      </a:r>
                      <a:endParaRPr lang="en-US" altLang="ja-JP"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900" u="none" strike="noStrike">
                          <a:effectLst/>
                          <a:latin typeface="+mn-ea"/>
                          <a:ea typeface="+mn-ea"/>
                        </a:rPr>
                        <a:t>15</a:t>
                      </a:r>
                      <a:endParaRPr lang="en-US" altLang="ja-JP"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900" u="none" strike="noStrike">
                          <a:effectLst/>
                          <a:latin typeface="+mn-ea"/>
                          <a:ea typeface="+mn-ea"/>
                        </a:rPr>
                        <a:t>22</a:t>
                      </a:r>
                      <a:endParaRPr lang="en-US" altLang="ja-JP"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900" u="none" strike="noStrike">
                          <a:effectLst/>
                          <a:latin typeface="+mn-ea"/>
                          <a:ea typeface="+mn-ea"/>
                        </a:rPr>
                        <a:t>29</a:t>
                      </a:r>
                      <a:endParaRPr lang="en-US" altLang="ja-JP"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900" u="none" strike="noStrike">
                          <a:effectLst/>
                          <a:latin typeface="+mn-ea"/>
                          <a:ea typeface="+mn-ea"/>
                        </a:rPr>
                        <a:t>5</a:t>
                      </a:r>
                      <a:endParaRPr lang="en-US" altLang="ja-JP"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900" u="none" strike="noStrike">
                          <a:effectLst/>
                          <a:latin typeface="+mn-ea"/>
                          <a:ea typeface="+mn-ea"/>
                        </a:rPr>
                        <a:t>12</a:t>
                      </a:r>
                      <a:endParaRPr lang="en-US" altLang="ja-JP"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900" u="none" strike="noStrike">
                          <a:effectLst/>
                          <a:latin typeface="+mn-ea"/>
                          <a:ea typeface="+mn-ea"/>
                        </a:rPr>
                        <a:t>19</a:t>
                      </a:r>
                      <a:endParaRPr lang="en-US" altLang="ja-JP"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900" u="none" strike="noStrike">
                          <a:effectLst/>
                          <a:latin typeface="+mn-ea"/>
                          <a:ea typeface="+mn-ea"/>
                        </a:rPr>
                        <a:t>26</a:t>
                      </a:r>
                      <a:endParaRPr lang="en-US" altLang="ja-JP"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22595061"/>
                  </a:ext>
                </a:extLst>
              </a:tr>
              <a:tr h="540000">
                <a:tc rowSpan="6">
                  <a:txBody>
                    <a:bodyPr/>
                    <a:lstStyle/>
                    <a:p>
                      <a:pPr algn="ctr" fontAlgn="ctr"/>
                      <a:r>
                        <a:rPr lang="en-US" altLang="ja-JP" sz="900" u="none" strike="noStrike">
                          <a:effectLst/>
                          <a:latin typeface="+mn-ea"/>
                          <a:ea typeface="+mn-ea"/>
                        </a:rPr>
                        <a:t>6.1</a:t>
                      </a:r>
                    </a:p>
                    <a:p>
                      <a:pPr algn="ctr" fontAlgn="ctr"/>
                      <a:r>
                        <a:rPr lang="ja-JP" altLang="en-US" sz="900" u="none" strike="noStrike">
                          <a:effectLst/>
                          <a:latin typeface="+mn-ea"/>
                          <a:ea typeface="+mn-ea"/>
                        </a:rPr>
                        <a:t>　</a:t>
                      </a:r>
                    </a:p>
                    <a:p>
                      <a:pPr algn="ctr" fontAlgn="ctr"/>
                      <a:r>
                        <a:rPr lang="ja-JP" altLang="en-US" sz="900" u="none" strike="noStrike">
                          <a:effectLst/>
                          <a:latin typeface="+mn-ea"/>
                          <a:ea typeface="+mn-ea"/>
                        </a:rPr>
                        <a:t>　</a:t>
                      </a:r>
                    </a:p>
                    <a:p>
                      <a:pPr algn="ctr" fontAlgn="ctr"/>
                      <a:r>
                        <a:rPr lang="ja-JP" altLang="en-US" sz="900" u="none" strike="noStrike">
                          <a:effectLst/>
                          <a:latin typeface="+mn-ea"/>
                          <a:ea typeface="+mn-ea"/>
                        </a:rPr>
                        <a:t>　</a:t>
                      </a:r>
                    </a:p>
                    <a:p>
                      <a:pPr algn="ctr" fontAlgn="ctr"/>
                      <a:r>
                        <a:rPr lang="ja-JP" altLang="en-US" sz="900" u="none" strike="noStrike">
                          <a:effectLst/>
                          <a:latin typeface="+mn-ea"/>
                          <a:ea typeface="+mn-ea"/>
                        </a:rPr>
                        <a:t>　</a:t>
                      </a:r>
                    </a:p>
                    <a:p>
                      <a:pPr algn="ctr" fontAlgn="ctr"/>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6">
                  <a:txBody>
                    <a:bodyPr/>
                    <a:lstStyle/>
                    <a:p>
                      <a:pPr algn="ctr" fontAlgn="ctr"/>
                      <a:r>
                        <a:rPr lang="ja-JP" altLang="en-US" sz="900" u="none" strike="noStrike">
                          <a:effectLst/>
                          <a:latin typeface="+mn-ea"/>
                          <a:ea typeface="+mn-ea"/>
                        </a:rPr>
                        <a:t>「リスク及び機会に対処する活動」の検討</a:t>
                      </a: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effectLst/>
                          <a:latin typeface="+mn-ea"/>
                          <a:ea typeface="+mn-ea"/>
                        </a:rPr>
                        <a:t>外部および内部の課題に対する活動の検討</a:t>
                      </a: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effectLst/>
                          <a:latin typeface="+mn-ea"/>
                          <a:ea typeface="+mn-ea"/>
                        </a:rPr>
                        <a:t>外部および内部の課題</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07300094"/>
                  </a:ext>
                </a:extLst>
              </a:tr>
              <a:tr h="485124">
                <a:tc vMerge="1">
                  <a:txBody>
                    <a:bodyPr/>
                    <a:lstStyle/>
                    <a:p>
                      <a:pPr algn="ctr" fontAlgn="ctr"/>
                      <a:r>
                        <a:rPr lang="ja-JP" altLang="en-US" sz="600" u="none" strike="noStrike">
                          <a:effectLst/>
                        </a:rPr>
                        <a:t>　</a:t>
                      </a:r>
                    </a:p>
                    <a:p>
                      <a:pPr algn="ctr" fontAlgn="ctr"/>
                      <a:r>
                        <a:rPr lang="ja-JP" altLang="en-US" sz="600" u="none" strike="noStrike">
                          <a:effectLst/>
                        </a:rPr>
                        <a:t>　</a:t>
                      </a:r>
                    </a:p>
                    <a:p>
                      <a:pPr algn="ctr" fontAlgn="ctr"/>
                      <a:r>
                        <a:rPr lang="ja-JP" altLang="en-US" sz="600" u="none" strike="noStrike">
                          <a:effectLst/>
                        </a:rPr>
                        <a:t>　</a:t>
                      </a:r>
                    </a:p>
                    <a:p>
                      <a:pPr algn="ctr" fontAlgn="ctr"/>
                      <a:r>
                        <a:rPr lang="ja-JP" altLang="en-US" sz="600" u="none" strike="noStrike">
                          <a:effectLst/>
                        </a:rPr>
                        <a:t>　</a:t>
                      </a:r>
                    </a:p>
                    <a:p>
                      <a:pPr algn="ctr" fontAlgn="ctr"/>
                      <a:r>
                        <a:rPr lang="ja-JP" altLang="en-US" sz="600" u="none" strike="noStrike">
                          <a:effectLst/>
                        </a:rPr>
                        <a:t>　</a:t>
                      </a:r>
                      <a:endPar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l" fontAlgn="ctr"/>
                      <a:r>
                        <a:rPr lang="ja-JP" altLang="en-US" sz="600" u="none" strike="noStrike">
                          <a:effectLst/>
                        </a:rPr>
                        <a:t>　</a:t>
                      </a:r>
                      <a:endPar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r>
                        <a:rPr lang="ja-JP" altLang="en-US" sz="900" u="none" strike="noStrike">
                          <a:effectLst/>
                          <a:latin typeface="+mn-ea"/>
                          <a:ea typeface="+mn-ea"/>
                        </a:rPr>
                        <a:t>リスクアセスメントの実施</a:t>
                      </a:r>
                      <a:endParaRPr kumimoji="1" lang="ja-JP" altLang="en-US" sz="2800">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effectLst/>
                          <a:latin typeface="+mn-ea"/>
                          <a:ea typeface="+mn-ea"/>
                        </a:rPr>
                        <a:t>資産目録</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88425368"/>
                  </a:ext>
                </a:extLst>
              </a:tr>
              <a:tr h="485124">
                <a:tc vMerge="1">
                  <a:txBody>
                    <a:bodyPr/>
                    <a:lstStyle/>
                    <a:p>
                      <a:pPr algn="ctr" fontAlgn="ctr"/>
                      <a:r>
                        <a:rPr lang="ja-JP" altLang="en-US" sz="600" u="none" strike="noStrike">
                          <a:effectLst/>
                        </a:rPr>
                        <a:t>　</a:t>
                      </a:r>
                      <a:endPar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l" fontAlgn="ctr"/>
                      <a:r>
                        <a:rPr lang="ja-JP" altLang="en-US" sz="600" u="none" strike="noStrike">
                          <a:effectLst/>
                        </a:rPr>
                        <a:t>　</a:t>
                      </a:r>
                      <a:endPar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tc>
                  <a:txBody>
                    <a:bodyPr/>
                    <a:lstStyle/>
                    <a:p>
                      <a:pPr algn="ctr" fontAlgn="ctr"/>
                      <a:r>
                        <a:rPr lang="ja-JP" altLang="en-US" sz="900" u="none" strike="noStrike">
                          <a:effectLst/>
                          <a:latin typeface="+mn-ea"/>
                          <a:ea typeface="+mn-ea"/>
                        </a:rPr>
                        <a:t>リスクアセスメント結果報告書</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82444115"/>
                  </a:ext>
                </a:extLst>
              </a:tr>
              <a:tr h="485124">
                <a:tc vMerge="1">
                  <a:txBody>
                    <a:bodyPr/>
                    <a:lstStyle/>
                    <a:p>
                      <a:pPr algn="ctr" fontAlgn="ctr"/>
                      <a:r>
                        <a:rPr lang="ja-JP" altLang="en-US" sz="600" u="none" strike="noStrike">
                          <a:effectLst/>
                        </a:rPr>
                        <a:t>　</a:t>
                      </a:r>
                      <a:endPar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l" fontAlgn="ctr"/>
                      <a:r>
                        <a:rPr lang="ja-JP" altLang="en-US" sz="600" u="none" strike="noStrike">
                          <a:effectLst/>
                        </a:rPr>
                        <a:t>　</a:t>
                      </a:r>
                      <a:endPar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ja-JP" altLang="en-US" sz="900" u="none" strike="noStrike">
                          <a:effectLst/>
                          <a:latin typeface="+mn-ea"/>
                          <a:ea typeface="+mn-ea"/>
                        </a:rPr>
                        <a:t>リスク対応のための計画作成</a:t>
                      </a:r>
                      <a:endParaRPr kumimoji="1" lang="ja-JP" altLang="en-US" sz="2800">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effectLst/>
                          <a:latin typeface="+mn-ea"/>
                          <a:ea typeface="+mn-ea"/>
                        </a:rPr>
                        <a:t>適用宣言書</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810170164"/>
                  </a:ext>
                </a:extLst>
              </a:tr>
              <a:tr h="485124">
                <a:tc vMerge="1">
                  <a:txBody>
                    <a:bodyPr/>
                    <a:lstStyle/>
                    <a:p>
                      <a:pPr algn="ctr" fontAlgn="ctr"/>
                      <a:r>
                        <a:rPr lang="ja-JP" altLang="en-US" sz="600" u="none" strike="noStrike">
                          <a:effectLst/>
                        </a:rPr>
                        <a:t>　</a:t>
                      </a:r>
                      <a:endPar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l" fontAlgn="ctr"/>
                      <a:r>
                        <a:rPr lang="ja-JP" altLang="en-US" sz="600" u="none" strike="noStrike">
                          <a:effectLst/>
                        </a:rPr>
                        <a:t>　</a:t>
                      </a:r>
                      <a:endPar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ja-JP" altLang="en-US" sz="900" u="none" strike="noStrike">
                          <a:effectLst/>
                          <a:latin typeface="+mn-ea"/>
                          <a:ea typeface="+mn-ea"/>
                        </a:rPr>
                        <a:t>（アクションプランの作成）</a:t>
                      </a:r>
                      <a:endParaRPr kumimoji="1" lang="ja-JP" altLang="en-US" sz="2800">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effectLst/>
                          <a:latin typeface="+mn-ea"/>
                          <a:ea typeface="+mn-ea"/>
                        </a:rPr>
                        <a:t>リスク対応計画</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583029604"/>
                  </a:ext>
                </a:extLst>
              </a:tr>
              <a:tr h="485124">
                <a:tc vMerge="1">
                  <a:txBody>
                    <a:bodyPr/>
                    <a:lstStyle/>
                    <a:p>
                      <a:pPr algn="ctr" fontAlgn="ctr"/>
                      <a:r>
                        <a:rPr lang="ja-JP" altLang="en-US" sz="600" u="none" strike="noStrike">
                          <a:effectLst/>
                        </a:rPr>
                        <a:t>　</a:t>
                      </a:r>
                      <a:endPar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l" fontAlgn="ctr"/>
                      <a:r>
                        <a:rPr lang="ja-JP" altLang="en-US" sz="600" u="none" strike="noStrike">
                          <a:effectLst/>
                        </a:rPr>
                        <a:t>　</a:t>
                      </a:r>
                      <a:endPar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ja-JP" altLang="en-US" sz="900" u="none" strike="noStrike">
                          <a:effectLst/>
                          <a:latin typeface="+mn-ea"/>
                          <a:ea typeface="+mn-ea"/>
                        </a:rPr>
                        <a:t>管理策</a:t>
                      </a:r>
                      <a:r>
                        <a:rPr lang="en-US" altLang="ja-JP" sz="900" u="none" strike="noStrike">
                          <a:effectLst/>
                          <a:latin typeface="+mn-ea"/>
                          <a:ea typeface="+mn-ea"/>
                        </a:rPr>
                        <a:t>(</a:t>
                      </a:r>
                      <a:r>
                        <a:rPr lang="ja-JP" altLang="en-US" sz="900" u="none" strike="noStrike">
                          <a:effectLst/>
                          <a:latin typeface="+mn-ea"/>
                          <a:ea typeface="+mn-ea"/>
                        </a:rPr>
                        <a:t>ルール</a:t>
                      </a:r>
                      <a:r>
                        <a:rPr lang="en-US" altLang="ja-JP" sz="900" u="none" strike="noStrike">
                          <a:effectLst/>
                          <a:latin typeface="+mn-ea"/>
                          <a:ea typeface="+mn-ea"/>
                        </a:rPr>
                        <a:t>)</a:t>
                      </a:r>
                      <a:r>
                        <a:rPr lang="ja-JP" altLang="en-US" sz="900" u="none" strike="noStrike">
                          <a:effectLst/>
                          <a:latin typeface="+mn-ea"/>
                          <a:ea typeface="+mn-ea"/>
                        </a:rPr>
                        <a:t>の検討</a:t>
                      </a:r>
                      <a:endParaRPr kumimoji="1" lang="ja-JP" altLang="en-US" sz="2800">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effectLst/>
                          <a:latin typeface="+mn-ea"/>
                          <a:ea typeface="+mn-ea"/>
                        </a:rPr>
                        <a:t>情報セキュリティ手順書</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660217118"/>
                  </a:ext>
                </a:extLst>
              </a:tr>
              <a:tr h="540000">
                <a:tc>
                  <a:txBody>
                    <a:bodyPr/>
                    <a:lstStyle/>
                    <a:p>
                      <a:pPr algn="ctr" fontAlgn="ctr"/>
                      <a:r>
                        <a:rPr lang="en-US" altLang="ja-JP" sz="900" u="none" strike="noStrike">
                          <a:effectLst/>
                          <a:latin typeface="+mn-ea"/>
                          <a:ea typeface="+mn-ea"/>
                        </a:rPr>
                        <a:t>6.2</a:t>
                      </a:r>
                      <a:endParaRPr lang="en-US" altLang="ja-JP"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fontAlgn="ctr"/>
                      <a:r>
                        <a:rPr lang="ja-JP" altLang="en-US" sz="900" u="none" strike="noStrike">
                          <a:effectLst/>
                          <a:latin typeface="+mn-ea"/>
                          <a:ea typeface="+mn-ea"/>
                        </a:rPr>
                        <a:t>部門ごとに「情報セキュリティ目的及びそれを達成するための計画」を作成</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algn="ctr" fontAlgn="ctr"/>
                      <a:r>
                        <a:rPr lang="en-US" sz="900" u="none" strike="noStrike">
                          <a:effectLst/>
                          <a:latin typeface="+mn-ea"/>
                          <a:ea typeface="+mn-ea"/>
                        </a:rPr>
                        <a:t>ISMS</a:t>
                      </a:r>
                      <a:r>
                        <a:rPr lang="ja-JP" altLang="en-US" sz="900" u="none" strike="noStrike">
                          <a:effectLst/>
                          <a:latin typeface="+mn-ea"/>
                          <a:ea typeface="+mn-ea"/>
                        </a:rPr>
                        <a:t>有効性評価表</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t"/>
                      <a:r>
                        <a:rPr lang="ja-JP" altLang="en-US" sz="900" u="none" strike="noStrike">
                          <a:effectLst/>
                          <a:latin typeface="+mn-ea"/>
                          <a:ea typeface="+mn-ea"/>
                        </a:rPr>
                        <a:t>　</a:t>
                      </a:r>
                      <a:endParaRPr lang="ja-JP" altLang="en-US" sz="900" b="0" i="0" u="none" strike="noStrike">
                        <a:solidFill>
                          <a:srgbClr val="000000"/>
                        </a:solidFill>
                        <a:effectLst/>
                        <a:latin typeface="+mn-ea"/>
                        <a:ea typeface="+mn-ea"/>
                      </a:endParaRPr>
                    </a:p>
                  </a:txBody>
                  <a:tcPr marL="5064" marR="5064" marT="506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651982018"/>
                  </a:ext>
                </a:extLst>
              </a:tr>
            </a:tbl>
          </a:graphicData>
        </a:graphic>
      </p:graphicFrame>
      <p:sp>
        <p:nvSpPr>
          <p:cNvPr id="21" name="テキスト ボックス 20">
            <a:extLst>
              <a:ext uri="{FF2B5EF4-FFF2-40B4-BE49-F238E27FC236}">
                <a16:creationId xmlns:a16="http://schemas.microsoft.com/office/drawing/2014/main" id="{ABF993A7-2499-3324-3E28-261EB15E732D}"/>
              </a:ext>
            </a:extLst>
          </p:cNvPr>
          <p:cNvSpPr txBox="1"/>
          <p:nvPr/>
        </p:nvSpPr>
        <p:spPr>
          <a:xfrm>
            <a:off x="619048" y="7967603"/>
            <a:ext cx="5612400" cy="1384995"/>
          </a:xfrm>
          <a:prstGeom prst="rect">
            <a:avLst/>
          </a:prstGeom>
          <a:noFill/>
        </p:spPr>
        <p:txBody>
          <a:bodyPr wrap="square">
            <a:spAutoFit/>
          </a:bodyPr>
          <a:lstStyle/>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ja-JP" sz="1050" b="1" i="0" u="none" strike="noStrike" kern="1200" cap="none" spc="0" normalizeH="0" baseline="0" noProof="0">
                <a:ln>
                  <a:noFill/>
                </a:ln>
                <a:solidFill>
                  <a:prstClr val="black"/>
                </a:solidFill>
                <a:effectLst/>
                <a:uLnTx/>
                <a:uFillTx/>
                <a:latin typeface="メイリオ"/>
                <a:ea typeface="メイリオ"/>
                <a:cs typeface="+mn-cs"/>
              </a:rPr>
              <a:t>No</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27001</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の要求事項の項番を記載します。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実施事項</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：行う活動の内容を記載します。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文書名</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：実施事項で記載した活動を行う際に利用したり、作成したりする文書名を記載</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スケジュール</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：実施事項を行う予定日を記載します。</a:t>
            </a:r>
          </a:p>
        </p:txBody>
      </p:sp>
      <p:sp>
        <p:nvSpPr>
          <p:cNvPr id="13" name="テキスト プレースホルダー 2">
            <a:extLst>
              <a:ext uri="{FF2B5EF4-FFF2-40B4-BE49-F238E27FC236}">
                <a16:creationId xmlns:a16="http://schemas.microsoft.com/office/drawing/2014/main" id="{963701FA-1529-CBCE-DC52-4D93484B97D2}"/>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13-2-6.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8.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運用</a:t>
            </a:r>
          </a:p>
        </p:txBody>
      </p:sp>
      <p:sp>
        <p:nvSpPr>
          <p:cNvPr id="3" name="スライド番号プレースホルダー 4">
            <a:extLst>
              <a:ext uri="{FF2B5EF4-FFF2-40B4-BE49-F238E27FC236}">
                <a16:creationId xmlns:a16="http://schemas.microsoft.com/office/drawing/2014/main" id="{3A85E20E-036E-FB85-8D7E-5EA488326884}"/>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35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2">
            <a:extLst>
              <a:ext uri="{FF2B5EF4-FFF2-40B4-BE49-F238E27FC236}">
                <a16:creationId xmlns:a16="http://schemas.microsoft.com/office/drawing/2014/main" id="{094F9F95-1C6D-6DF9-99CE-2A0C9DD6A32D}"/>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857135547"/>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テキスト プレースホルダー 2">
            <a:extLst>
              <a:ext uri="{FF2B5EF4-FFF2-40B4-BE49-F238E27FC236}">
                <a16:creationId xmlns:a16="http://schemas.microsoft.com/office/drawing/2014/main" id="{963701FA-1529-CBCE-DC52-4D93484B97D2}"/>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13-2-6.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8.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運用</a:t>
            </a:r>
          </a:p>
        </p:txBody>
      </p:sp>
      <p:sp>
        <p:nvSpPr>
          <p:cNvPr id="3" name="スライド番号プレースホルダー 4">
            <a:extLst>
              <a:ext uri="{FF2B5EF4-FFF2-40B4-BE49-F238E27FC236}">
                <a16:creationId xmlns:a16="http://schemas.microsoft.com/office/drawing/2014/main" id="{3A85E20E-036E-FB85-8D7E-5EA488326884}"/>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36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2">
            <a:extLst>
              <a:ext uri="{FF2B5EF4-FFF2-40B4-BE49-F238E27FC236}">
                <a16:creationId xmlns:a16="http://schemas.microsoft.com/office/drawing/2014/main" id="{094F9F95-1C6D-6DF9-99CE-2A0C9DD6A32D}"/>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graphicFrame>
        <p:nvGraphicFramePr>
          <p:cNvPr id="8" name="表 7">
            <a:extLst>
              <a:ext uri="{FF2B5EF4-FFF2-40B4-BE49-F238E27FC236}">
                <a16:creationId xmlns:a16="http://schemas.microsoft.com/office/drawing/2014/main" id="{1CE719B8-11A1-BF23-0A7D-D633F37A2563}"/>
              </a:ext>
            </a:extLst>
          </p:cNvPr>
          <p:cNvGraphicFramePr>
            <a:graphicFrameLocks noGrp="1"/>
          </p:cNvGraphicFramePr>
          <p:nvPr>
            <p:extLst>
              <p:ext uri="{D42A27DB-BD31-4B8C-83A1-F6EECF244321}">
                <p14:modId xmlns:p14="http://schemas.microsoft.com/office/powerpoint/2010/main" val="2810426198"/>
              </p:ext>
            </p:extLst>
          </p:nvPr>
        </p:nvGraphicFramePr>
        <p:xfrm>
          <a:off x="622800" y="2741105"/>
          <a:ext cx="5612400" cy="6522720"/>
        </p:xfrm>
        <a:graphic>
          <a:graphicData uri="http://schemas.openxmlformats.org/drawingml/2006/table">
            <a:tbl>
              <a:tblPr firstRow="1" bandRow="1">
                <a:tableStyleId>{5C22544A-7EE6-4342-B048-85BDC9FD1C3A}</a:tableStyleId>
              </a:tblPr>
              <a:tblGrid>
                <a:gridCol w="704775">
                  <a:extLst>
                    <a:ext uri="{9D8B030D-6E8A-4147-A177-3AD203B41FA5}">
                      <a16:colId xmlns:a16="http://schemas.microsoft.com/office/drawing/2014/main" val="2367824554"/>
                    </a:ext>
                  </a:extLst>
                </a:gridCol>
                <a:gridCol w="465826">
                  <a:extLst>
                    <a:ext uri="{9D8B030D-6E8A-4147-A177-3AD203B41FA5}">
                      <a16:colId xmlns:a16="http://schemas.microsoft.com/office/drawing/2014/main" val="3497359633"/>
                    </a:ext>
                  </a:extLst>
                </a:gridCol>
                <a:gridCol w="1922565">
                  <a:extLst>
                    <a:ext uri="{9D8B030D-6E8A-4147-A177-3AD203B41FA5}">
                      <a16:colId xmlns:a16="http://schemas.microsoft.com/office/drawing/2014/main" val="446670100"/>
                    </a:ext>
                  </a:extLst>
                </a:gridCol>
                <a:gridCol w="846306">
                  <a:extLst>
                    <a:ext uri="{9D8B030D-6E8A-4147-A177-3AD203B41FA5}">
                      <a16:colId xmlns:a16="http://schemas.microsoft.com/office/drawing/2014/main" val="4220906538"/>
                    </a:ext>
                  </a:extLst>
                </a:gridCol>
                <a:gridCol w="914400">
                  <a:extLst>
                    <a:ext uri="{9D8B030D-6E8A-4147-A177-3AD203B41FA5}">
                      <a16:colId xmlns:a16="http://schemas.microsoft.com/office/drawing/2014/main" val="2622664973"/>
                    </a:ext>
                  </a:extLst>
                </a:gridCol>
                <a:gridCol w="758528">
                  <a:extLst>
                    <a:ext uri="{9D8B030D-6E8A-4147-A177-3AD203B41FA5}">
                      <a16:colId xmlns:a16="http://schemas.microsoft.com/office/drawing/2014/main" val="1666883921"/>
                    </a:ext>
                  </a:extLst>
                </a:gridCol>
              </a:tblGrid>
              <a:tr h="0">
                <a:tc rowSpan="2">
                  <a:txBody>
                    <a:bodyPr/>
                    <a:lstStyle/>
                    <a:p>
                      <a:r>
                        <a:rPr kumimoji="1" lang="ja-JP" altLang="en-US" sz="800" b="1">
                          <a:solidFill>
                            <a:schemeClr val="bg1"/>
                          </a:solidFill>
                          <a:latin typeface="+mn-ea"/>
                          <a:ea typeface="+mn-ea"/>
                        </a:rPr>
                        <a:t>期間</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rowSpan="2">
                  <a:txBody>
                    <a:bodyPr/>
                    <a:lstStyle/>
                    <a:p>
                      <a:r>
                        <a:rPr kumimoji="1" lang="ja-JP" altLang="en-US" sz="800" b="1">
                          <a:solidFill>
                            <a:schemeClr val="bg1"/>
                          </a:solidFill>
                          <a:latin typeface="+mn-ea"/>
                          <a:ea typeface="+mn-ea"/>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gridSpan="4">
                  <a:txBody>
                    <a:bodyPr/>
                    <a:lstStyle/>
                    <a:p>
                      <a:r>
                        <a:rPr kumimoji="1" lang="ja-JP" altLang="en-US" sz="800" b="1">
                          <a:solidFill>
                            <a:schemeClr val="bg1"/>
                          </a:solidFill>
                          <a:latin typeface="+mn-ea"/>
                          <a:ea typeface="+mn-ea"/>
                        </a:rPr>
                        <a:t>実施事項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sz="1050">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tc hMerge="1">
                  <a:txBody>
                    <a:bodyPr/>
                    <a:lstStyle/>
                    <a:p>
                      <a:endParaRPr kumimoji="1" lang="ja-JP" altLang="en-US" sz="800" b="1">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380476796"/>
                  </a:ext>
                </a:extLst>
              </a:tr>
              <a:tr h="0">
                <a:tc vMerge="1">
                  <a:txBody>
                    <a:bodyPr/>
                    <a:lstStyle/>
                    <a:p>
                      <a:r>
                        <a:rPr kumimoji="1" lang="ja-JP" altLang="en-US" sz="1050">
                          <a:solidFill>
                            <a:schemeClr val="bg1"/>
                          </a:solidFill>
                        </a:rPr>
                        <a:t>期間</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vMerge="1">
                  <a:txBody>
                    <a:bodyPr/>
                    <a:lstStyle/>
                    <a:p>
                      <a:r>
                        <a:rPr kumimoji="1" lang="ja-JP" altLang="en-US" sz="1050">
                          <a:solidFill>
                            <a:schemeClr val="bg1"/>
                          </a:solidFill>
                        </a:rPr>
                        <a:t>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800" b="1">
                          <a:solidFill>
                            <a:schemeClr val="bg1"/>
                          </a:solidFill>
                          <a:latin typeface="+mn-ea"/>
                          <a:ea typeface="+mn-ea"/>
                        </a:rPr>
                        <a:t>年に</a:t>
                      </a:r>
                      <a:r>
                        <a:rPr kumimoji="1" lang="en-US" altLang="ja-JP" sz="800" b="1">
                          <a:solidFill>
                            <a:schemeClr val="bg1"/>
                          </a:solidFill>
                          <a:latin typeface="+mn-ea"/>
                          <a:ea typeface="+mn-ea"/>
                        </a:rPr>
                        <a:t>1</a:t>
                      </a:r>
                      <a:r>
                        <a:rPr kumimoji="1" lang="ja-JP" altLang="en-US" sz="800" b="1">
                          <a:solidFill>
                            <a:schemeClr val="bg1"/>
                          </a:solidFill>
                          <a:latin typeface="+mn-ea"/>
                          <a:ea typeface="+mn-ea"/>
                        </a:rPr>
                        <a:t>回</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800" b="1">
                          <a:solidFill>
                            <a:schemeClr val="bg1"/>
                          </a:solidFill>
                          <a:latin typeface="+mn-ea"/>
                          <a:ea typeface="+mn-ea"/>
                        </a:rPr>
                        <a:t>月に</a:t>
                      </a:r>
                      <a:r>
                        <a:rPr kumimoji="1" lang="en-US" altLang="ja-JP" sz="800" b="1">
                          <a:solidFill>
                            <a:schemeClr val="bg1"/>
                          </a:solidFill>
                          <a:latin typeface="+mn-ea"/>
                          <a:ea typeface="+mn-ea"/>
                        </a:rPr>
                        <a:t>1</a:t>
                      </a:r>
                      <a:r>
                        <a:rPr kumimoji="1" lang="ja-JP" altLang="en-US" sz="800" b="1">
                          <a:solidFill>
                            <a:schemeClr val="bg1"/>
                          </a:solidFill>
                          <a:latin typeface="+mn-ea"/>
                          <a:ea typeface="+mn-ea"/>
                        </a:rPr>
                        <a:t>回</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800" b="1">
                          <a:solidFill>
                            <a:schemeClr val="bg1"/>
                          </a:solidFill>
                          <a:latin typeface="+mn-ea"/>
                          <a:ea typeface="+mn-ea"/>
                        </a:rPr>
                        <a:t>四半期に</a:t>
                      </a:r>
                      <a:r>
                        <a:rPr kumimoji="1" lang="en-US" altLang="ja-JP" sz="800" b="1">
                          <a:solidFill>
                            <a:schemeClr val="bg1"/>
                          </a:solidFill>
                          <a:latin typeface="+mn-ea"/>
                          <a:ea typeface="+mn-ea"/>
                        </a:rPr>
                        <a:t>1</a:t>
                      </a:r>
                      <a:r>
                        <a:rPr kumimoji="1" lang="ja-JP" altLang="en-US" sz="800" b="1">
                          <a:solidFill>
                            <a:schemeClr val="bg1"/>
                          </a:solidFill>
                          <a:latin typeface="+mn-ea"/>
                          <a:ea typeface="+mn-ea"/>
                        </a:rPr>
                        <a:t>回</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800" b="1">
                          <a:solidFill>
                            <a:schemeClr val="bg1"/>
                          </a:solidFill>
                          <a:latin typeface="+mn-ea"/>
                          <a:ea typeface="+mn-ea"/>
                        </a:rPr>
                        <a:t>随時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107492109"/>
                  </a:ext>
                </a:extLst>
              </a:tr>
              <a:tr h="296212">
                <a:tc rowSpan="3">
                  <a:txBody>
                    <a:bodyPr/>
                    <a:lstStyle/>
                    <a:p>
                      <a:r>
                        <a:rPr kumimoji="1" lang="ja-JP" altLang="en-US" sz="800">
                          <a:solidFill>
                            <a:schemeClr val="tx1"/>
                          </a:solidFill>
                          <a:latin typeface="+mn-ea"/>
                          <a:ea typeface="+mn-ea"/>
                        </a:rPr>
                        <a:t>第</a:t>
                      </a:r>
                      <a:r>
                        <a:rPr kumimoji="1" lang="en-US" altLang="ja-JP" sz="800">
                          <a:solidFill>
                            <a:schemeClr val="tx1"/>
                          </a:solidFill>
                          <a:latin typeface="+mn-ea"/>
                          <a:ea typeface="+mn-ea"/>
                        </a:rPr>
                        <a:t>1</a:t>
                      </a:r>
                      <a:r>
                        <a:rPr kumimoji="1" lang="ja-JP" altLang="en-US" sz="800">
                          <a:solidFill>
                            <a:schemeClr val="tx1"/>
                          </a:solidFill>
                          <a:latin typeface="+mn-ea"/>
                          <a:ea typeface="+mn-ea"/>
                        </a:rPr>
                        <a:t>四半期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C80">
                        <a:alpha val="60000"/>
                      </a:srgbClr>
                    </a:solidFill>
                  </a:tcPr>
                </a:tc>
                <a:tc>
                  <a:txBody>
                    <a:bodyPr/>
                    <a:lstStyle/>
                    <a:p>
                      <a:r>
                        <a:rPr kumimoji="1" lang="en-US" altLang="ja-JP" sz="800">
                          <a:solidFill>
                            <a:schemeClr val="tx1"/>
                          </a:solidFill>
                          <a:latin typeface="+mn-ea"/>
                          <a:ea typeface="+mn-ea"/>
                        </a:rPr>
                        <a:t>4</a:t>
                      </a:r>
                      <a:r>
                        <a:rPr kumimoji="1" lang="ja-JP" altLang="en-US" sz="800">
                          <a:solidFill>
                            <a:schemeClr val="tx1"/>
                          </a:solidFill>
                          <a:latin typeface="+mn-ea"/>
                          <a:ea typeface="+mn-ea"/>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C80">
                        <a:alpha val="60000"/>
                      </a:srgbClr>
                    </a:solidFill>
                  </a:tcPr>
                </a:tc>
                <a:tc>
                  <a:txBody>
                    <a:bodyPr/>
                    <a:lstStyle/>
                    <a:p>
                      <a:pPr algn="l"/>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課題に対する活動の検討</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入退記録の確認</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運用チェックリストによる確認</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0">
                          <a:solidFill>
                            <a:schemeClr val="tx1"/>
                          </a:solidFill>
                          <a:effectLst/>
                          <a:latin typeface="+mn-ea"/>
                          <a:ea typeface="+mn-ea"/>
                          <a:cs typeface="Times New Roman" panose="02020603050405020304" pitchFamily="18" charset="0"/>
                        </a:rPr>
                        <a:t>・</a:t>
                      </a:r>
                      <a:r>
                        <a:rPr lang="ja-JP" altLang="ja-JP" sz="800" b="0" kern="0">
                          <a:solidFill>
                            <a:schemeClr val="tx1"/>
                          </a:solidFill>
                          <a:effectLst/>
                          <a:latin typeface="+mn-ea"/>
                          <a:ea typeface="+mn-ea"/>
                        </a:rPr>
                        <a:t>バックアップされている</a:t>
                      </a:r>
                      <a:r>
                        <a:rPr lang="ja-JP" altLang="en-US" sz="800" b="0" kern="0">
                          <a:solidFill>
                            <a:schemeClr val="tx1"/>
                          </a:solidFill>
                          <a:effectLst/>
                          <a:latin typeface="+mn-ea"/>
                          <a:ea typeface="+mn-ea"/>
                        </a:rPr>
                        <a:t>こと</a:t>
                      </a:r>
                      <a:r>
                        <a:rPr lang="ja-JP" altLang="ja-JP" sz="800" b="0" kern="0">
                          <a:solidFill>
                            <a:schemeClr val="tx1"/>
                          </a:solidFill>
                          <a:effectLst/>
                          <a:latin typeface="+mn-ea"/>
                          <a:ea typeface="+mn-ea"/>
                        </a:rPr>
                        <a:t>の確認</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0">
                          <a:solidFill>
                            <a:schemeClr val="tx1"/>
                          </a:solidFill>
                          <a:effectLst/>
                          <a:latin typeface="+mn-ea"/>
                          <a:ea typeface="+mn-ea"/>
                          <a:cs typeface="Times New Roman" panose="02020603050405020304" pitchFamily="18" charset="0"/>
                        </a:rPr>
                        <a:t>・</a:t>
                      </a:r>
                      <a:r>
                        <a:rPr lang="ja-JP" altLang="en-US" sz="800" b="0" kern="0">
                          <a:solidFill>
                            <a:schemeClr val="tx1"/>
                          </a:solidFill>
                          <a:effectLst/>
                          <a:latin typeface="+mn-ea"/>
                          <a:ea typeface="+mn-ea"/>
                          <a:cs typeface="Times New Roman" panose="02020603050405020304" pitchFamily="18" charset="0"/>
                          <a:hlinkClick r:id="rId4" action="ppaction://hlinksldjump"/>
                        </a:rPr>
                        <a:t>イベントログ</a:t>
                      </a:r>
                      <a:r>
                        <a:rPr lang="ja-JP" altLang="en-US" sz="800" b="0" kern="0">
                          <a:solidFill>
                            <a:schemeClr val="tx1"/>
                          </a:solidFill>
                          <a:effectLst/>
                          <a:latin typeface="+mn-ea"/>
                          <a:ea typeface="+mn-ea"/>
                          <a:cs typeface="Times New Roman" panose="02020603050405020304" pitchFamily="18" charset="0"/>
                        </a:rPr>
                        <a:t>の確認</a:t>
                      </a:r>
                      <a:endParaRPr lang="en-US" altLang="ja-JP" sz="800" b="0" kern="0">
                        <a:solidFill>
                          <a:schemeClr val="tx1"/>
                        </a:solidFill>
                        <a:effectLst/>
                        <a:latin typeface="+mn-ea"/>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ja-JP" sz="800" b="0" kern="0">
                          <a:solidFill>
                            <a:schemeClr val="tx1"/>
                          </a:solidFill>
                          <a:effectLst/>
                          <a:latin typeface="+mn-ea"/>
                          <a:ea typeface="+mn-ea"/>
                        </a:rPr>
                        <a:t>利用者が利用可能なソフトウェアの確認</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kern="0">
                          <a:solidFill>
                            <a:schemeClr val="tx1"/>
                          </a:solidFill>
                          <a:effectLst/>
                          <a:latin typeface="+mn-ea"/>
                          <a:ea typeface="+mn-ea"/>
                          <a:cs typeface="Times New Roman" panose="02020603050405020304" pitchFamily="18" charset="0"/>
                        </a:rPr>
                        <a:t>・</a:t>
                      </a:r>
                      <a:r>
                        <a:rPr lang="ja-JP" altLang="ja-JP" sz="800" b="0" kern="0">
                          <a:solidFill>
                            <a:schemeClr val="tx1"/>
                          </a:solidFill>
                          <a:effectLst/>
                          <a:latin typeface="+mn-ea"/>
                          <a:ea typeface="+mn-ea"/>
                        </a:rPr>
                        <a:t>バックアップされている</a:t>
                      </a:r>
                      <a:r>
                        <a:rPr lang="ja-JP" altLang="en-US" sz="800" b="0" kern="0">
                          <a:solidFill>
                            <a:schemeClr val="tx1"/>
                          </a:solidFill>
                          <a:effectLst/>
                          <a:latin typeface="+mn-ea"/>
                          <a:ea typeface="+mn-ea"/>
                        </a:rPr>
                        <a:t>こと</a:t>
                      </a:r>
                      <a:r>
                        <a:rPr lang="ja-JP" altLang="ja-JP" sz="800" b="0" kern="0">
                          <a:solidFill>
                            <a:schemeClr val="tx1"/>
                          </a:solidFill>
                          <a:effectLst/>
                          <a:latin typeface="+mn-ea"/>
                          <a:ea typeface="+mn-ea"/>
                        </a:rPr>
                        <a:t>の確認</a:t>
                      </a:r>
                      <a:endParaRPr lang="en-US" altLang="ja-JP" sz="800" b="0" kern="100">
                        <a:solidFill>
                          <a:schemeClr val="tx1"/>
                        </a:solidFill>
                        <a:effectLst/>
                        <a:latin typeface="+mn-ea"/>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100">
                          <a:solidFill>
                            <a:schemeClr val="tx1"/>
                          </a:solidFill>
                          <a:effectLst/>
                          <a:latin typeface="+mn-ea"/>
                          <a:ea typeface="+mn-ea"/>
                          <a:cs typeface="Times New Roman" panose="02020603050405020304" pitchFamily="18" charset="0"/>
                        </a:rPr>
                        <a:t>・</a:t>
                      </a:r>
                      <a:r>
                        <a:rPr lang="ja-JP" altLang="ja-JP" sz="800" b="0" kern="0">
                          <a:solidFill>
                            <a:schemeClr val="tx1"/>
                          </a:solidFill>
                          <a:effectLst/>
                          <a:latin typeface="+mn-ea"/>
                          <a:ea typeface="+mn-ea"/>
                        </a:rPr>
                        <a:t>イベントログのチェック</a:t>
                      </a:r>
                      <a:endParaRPr lang="en-US" altLang="ja-JP" sz="800" b="0" kern="0">
                        <a:solidFill>
                          <a:schemeClr val="tx1"/>
                        </a:solidFill>
                        <a:effectLst/>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1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「関係当局との連絡」体制の見直し</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cs typeface="Times New Roman" panose="02020603050405020304" pitchFamily="18" charset="0"/>
                        </a:rPr>
                        <a:t>・</a:t>
                      </a:r>
                      <a:r>
                        <a:rPr lang="ja-JP" altLang="ja-JP" sz="800" b="0" kern="0">
                          <a:solidFill>
                            <a:schemeClr val="tx1"/>
                          </a:solidFill>
                          <a:effectLst/>
                          <a:latin typeface="+mn-ea"/>
                          <a:ea typeface="+mn-ea"/>
                        </a:rPr>
                        <a:t>法令規制一覧表の確認</a:t>
                      </a:r>
                      <a:endParaRPr lang="en-US" altLang="ja-JP" sz="800" b="0" kern="0">
                        <a:solidFill>
                          <a:schemeClr val="tx1"/>
                        </a:solidFill>
                        <a:effectLst/>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93067911"/>
                  </a:ext>
                </a:extLst>
              </a:tr>
              <a:tr h="0">
                <a:tc vMerge="1">
                  <a:txBody>
                    <a:bodyPr/>
                    <a:lstStyle/>
                    <a:p>
                      <a:endParaRPr kumimoji="1" lang="ja-JP" altLang="en-US" sz="105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tc>
                  <a:txBody>
                    <a:bodyPr/>
                    <a:lstStyle/>
                    <a:p>
                      <a:r>
                        <a:rPr kumimoji="1" lang="en-US" altLang="ja-JP" sz="800">
                          <a:solidFill>
                            <a:schemeClr val="tx1"/>
                          </a:solidFill>
                          <a:latin typeface="+mn-ea"/>
                          <a:ea typeface="+mn-ea"/>
                        </a:rPr>
                        <a:t>5</a:t>
                      </a:r>
                      <a:r>
                        <a:rPr kumimoji="1" lang="ja-JP" altLang="en-US" sz="800">
                          <a:solidFill>
                            <a:schemeClr val="tx1"/>
                          </a:solidFill>
                          <a:latin typeface="+mn-ea"/>
                          <a:ea typeface="+mn-ea"/>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C80">
                        <a:alpha val="60000"/>
                      </a:srgb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リスクアセスメントの実施</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24256160"/>
                  </a:ext>
                </a:extLst>
              </a:tr>
              <a:tr h="257991">
                <a:tc vMerge="1">
                  <a:txBody>
                    <a:bodyPr/>
                    <a:lstStyle/>
                    <a:p>
                      <a:endParaRPr kumimoji="1" lang="ja-JP" altLang="en-US" sz="105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tc>
                  <a:txBody>
                    <a:bodyPr/>
                    <a:lstStyle/>
                    <a:p>
                      <a:r>
                        <a:rPr kumimoji="1" lang="en-US" altLang="ja-JP" sz="800">
                          <a:solidFill>
                            <a:schemeClr val="tx1"/>
                          </a:solidFill>
                          <a:latin typeface="+mn-ea"/>
                          <a:ea typeface="+mn-ea"/>
                        </a:rPr>
                        <a:t>6</a:t>
                      </a:r>
                      <a:r>
                        <a:rPr kumimoji="1" lang="ja-JP" altLang="en-US" sz="800">
                          <a:solidFill>
                            <a:schemeClr val="tx1"/>
                          </a:solidFill>
                          <a:latin typeface="+mn-ea"/>
                          <a:ea typeface="+mn-ea"/>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C80">
                        <a:alpha val="60000"/>
                      </a:srgbClr>
                    </a:solidFill>
                  </a:tcPr>
                </a:tc>
                <a:tc>
                  <a:txBody>
                    <a:bodyPr/>
                    <a:lstStyle/>
                    <a:p>
                      <a:pPr algn="l"/>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リスク対応のための計画作成（アクションプランの作成）</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管理策（ルール）の検討</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44648068"/>
                  </a:ext>
                </a:extLst>
              </a:tr>
              <a:tr h="143328">
                <a:tc rowSpan="3">
                  <a:txBody>
                    <a:bodyPr/>
                    <a:lstStyle/>
                    <a:p>
                      <a:r>
                        <a:rPr kumimoji="1" lang="ja-JP" altLang="en-US" sz="800">
                          <a:solidFill>
                            <a:schemeClr val="tx1"/>
                          </a:solidFill>
                          <a:latin typeface="+mn-ea"/>
                          <a:ea typeface="+mn-ea"/>
                        </a:rPr>
                        <a:t>第</a:t>
                      </a:r>
                      <a:r>
                        <a:rPr kumimoji="1" lang="en-US" altLang="ja-JP" sz="800">
                          <a:solidFill>
                            <a:schemeClr val="tx1"/>
                          </a:solidFill>
                          <a:latin typeface="+mn-ea"/>
                          <a:ea typeface="+mn-ea"/>
                        </a:rPr>
                        <a:t>2</a:t>
                      </a:r>
                      <a:r>
                        <a:rPr kumimoji="1" lang="ja-JP" altLang="en-US" sz="800">
                          <a:solidFill>
                            <a:schemeClr val="tx1"/>
                          </a:solidFill>
                          <a:latin typeface="+mn-ea"/>
                          <a:ea typeface="+mn-ea"/>
                        </a:rPr>
                        <a:t>四半期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r>
                        <a:rPr kumimoji="1" lang="en-US" altLang="ja-JP" sz="800">
                          <a:solidFill>
                            <a:schemeClr val="tx1"/>
                          </a:solidFill>
                          <a:latin typeface="+mn-ea"/>
                          <a:ea typeface="+mn-ea"/>
                        </a:rPr>
                        <a:t>7</a:t>
                      </a:r>
                      <a:r>
                        <a:rPr kumimoji="1" lang="ja-JP" altLang="en-US" sz="800">
                          <a:solidFill>
                            <a:schemeClr val="tx1"/>
                          </a:solidFill>
                          <a:latin typeface="+mn-ea"/>
                          <a:ea typeface="+mn-ea"/>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「情報セキュリティリスク対応」計画の実行</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77131201"/>
                  </a:ext>
                </a:extLst>
              </a:tr>
              <a:tr h="219770">
                <a:tc vMerge="1">
                  <a:txBody>
                    <a:bodyPr/>
                    <a:lstStyle/>
                    <a:p>
                      <a:endParaRPr kumimoji="1" lang="ja-JP" altLang="en-US" sz="105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solidFill>
                  </a:tcPr>
                </a:tc>
                <a:tc>
                  <a:txBody>
                    <a:bodyPr/>
                    <a:lstStyle/>
                    <a:p>
                      <a:r>
                        <a:rPr kumimoji="1" lang="en-US" altLang="ja-JP" sz="800">
                          <a:solidFill>
                            <a:schemeClr val="tx1"/>
                          </a:solidFill>
                          <a:latin typeface="+mn-ea"/>
                          <a:ea typeface="+mn-ea"/>
                        </a:rPr>
                        <a:t>8</a:t>
                      </a:r>
                      <a:r>
                        <a:rPr kumimoji="1" lang="ja-JP" altLang="en-US" sz="800">
                          <a:solidFill>
                            <a:schemeClr val="tx1"/>
                          </a:solidFill>
                          <a:latin typeface="+mn-ea"/>
                          <a:ea typeface="+mn-ea"/>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rPr>
                        <a:t>・</a:t>
                      </a:r>
                      <a:r>
                        <a:rPr lang="en-US" altLang="ja-JP" sz="800" b="0" kern="0">
                          <a:solidFill>
                            <a:schemeClr val="tx1"/>
                          </a:solidFill>
                          <a:effectLst/>
                          <a:latin typeface="+mn-ea"/>
                          <a:ea typeface="+mn-ea"/>
                        </a:rPr>
                        <a:t>ISMS</a:t>
                      </a:r>
                      <a:r>
                        <a:rPr lang="ja-JP" altLang="ja-JP" sz="800" b="0" kern="0">
                          <a:solidFill>
                            <a:schemeClr val="tx1"/>
                          </a:solidFill>
                          <a:effectLst/>
                          <a:latin typeface="+mn-ea"/>
                          <a:ea typeface="+mn-ea"/>
                        </a:rPr>
                        <a:t>の有効性の評価</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情報セキュリティパフォーマンス</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14672144"/>
                  </a:ext>
                </a:extLst>
              </a:tr>
              <a:tr h="219770">
                <a:tc vMerge="1">
                  <a:txBody>
                    <a:bodyPr/>
                    <a:lstStyle/>
                    <a:p>
                      <a:endParaRPr kumimoji="1" lang="ja-JP" altLang="en-US" sz="105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solidFill>
                  </a:tcPr>
                </a:tc>
                <a:tc>
                  <a:txBody>
                    <a:bodyPr/>
                    <a:lstStyle/>
                    <a:p>
                      <a:r>
                        <a:rPr kumimoji="1" lang="en-US" altLang="ja-JP" sz="800">
                          <a:solidFill>
                            <a:schemeClr val="tx1"/>
                          </a:solidFill>
                          <a:latin typeface="+mn-ea"/>
                          <a:ea typeface="+mn-ea"/>
                        </a:rPr>
                        <a:t>9</a:t>
                      </a:r>
                      <a:r>
                        <a:rPr kumimoji="1" lang="ja-JP" altLang="en-US" sz="800">
                          <a:solidFill>
                            <a:schemeClr val="tx1"/>
                          </a:solidFill>
                          <a:latin typeface="+mn-ea"/>
                          <a:ea typeface="+mn-ea"/>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資産目録の見直し</a:t>
                      </a:r>
                      <a:endParaRPr lang="ja-JP" altLang="ja-JP" sz="800" b="0" kern="100">
                        <a:solidFill>
                          <a:schemeClr val="tx1"/>
                        </a:solidFill>
                        <a:effectLst/>
                        <a:latin typeface="+mn-ea"/>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情報の分類</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cs typeface="Times New Roman" panose="02020603050405020304" pitchFamily="18" charset="0"/>
                        </a:rPr>
                        <a:t>・</a:t>
                      </a:r>
                      <a:r>
                        <a:rPr lang="ja-JP" altLang="ja-JP" sz="800" b="0" kern="0">
                          <a:solidFill>
                            <a:schemeClr val="tx1"/>
                          </a:solidFill>
                          <a:effectLst/>
                          <a:latin typeface="+mn-ea"/>
                          <a:ea typeface="+mn-ea"/>
                        </a:rPr>
                        <a:t>アクセス権限の見直し</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235925"/>
                  </a:ext>
                </a:extLst>
              </a:tr>
              <a:tr h="143328">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a:solidFill>
                            <a:schemeClr val="tx1"/>
                          </a:solidFill>
                          <a:latin typeface="+mn-ea"/>
                          <a:ea typeface="+mn-ea"/>
                        </a:rPr>
                        <a:t>第</a:t>
                      </a:r>
                      <a:r>
                        <a:rPr kumimoji="1" lang="en-US" altLang="ja-JP" sz="800">
                          <a:solidFill>
                            <a:schemeClr val="tx1"/>
                          </a:solidFill>
                          <a:latin typeface="+mn-ea"/>
                          <a:ea typeface="+mn-ea"/>
                        </a:rPr>
                        <a:t>3</a:t>
                      </a:r>
                      <a:r>
                        <a:rPr kumimoji="1" lang="ja-JP" altLang="en-US" sz="800">
                          <a:solidFill>
                            <a:schemeClr val="tx1"/>
                          </a:solidFill>
                          <a:latin typeface="+mn-ea"/>
                          <a:ea typeface="+mn-ea"/>
                        </a:rPr>
                        <a:t>四半期</a:t>
                      </a:r>
                    </a:p>
                    <a:p>
                      <a:endParaRPr kumimoji="1" lang="ja-JP" altLang="en-US" sz="80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60000"/>
                        <a:lumOff val="40000"/>
                      </a:schemeClr>
                    </a:solidFill>
                  </a:tcPr>
                </a:tc>
                <a:tc>
                  <a:txBody>
                    <a:bodyPr/>
                    <a:lstStyle/>
                    <a:p>
                      <a:r>
                        <a:rPr kumimoji="1" lang="en-US" altLang="ja-JP" sz="800">
                          <a:solidFill>
                            <a:schemeClr val="tx1"/>
                          </a:solidFill>
                          <a:latin typeface="+mn-ea"/>
                          <a:ea typeface="+mn-ea"/>
                        </a:rPr>
                        <a:t>10</a:t>
                      </a:r>
                      <a:r>
                        <a:rPr kumimoji="1" lang="ja-JP" altLang="en-US" sz="800">
                          <a:solidFill>
                            <a:schemeClr val="tx1"/>
                          </a:solidFill>
                          <a:latin typeface="+mn-ea"/>
                          <a:ea typeface="+mn-ea"/>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60000"/>
                        <a:lumOff val="4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a:solidFill>
                            <a:schemeClr val="tx1"/>
                          </a:solidFill>
                          <a:latin typeface="+mn-ea"/>
                          <a:ea typeface="+mn-ea"/>
                        </a:rPr>
                        <a:t>・</a:t>
                      </a:r>
                      <a:r>
                        <a:rPr lang="ja-JP" altLang="ja-JP" sz="800" b="0" kern="0">
                          <a:solidFill>
                            <a:schemeClr val="tx1"/>
                          </a:solidFill>
                          <a:effectLst/>
                          <a:latin typeface="+mn-ea"/>
                          <a:ea typeface="+mn-ea"/>
                        </a:rPr>
                        <a:t>システム開発の外部委託先の再審査</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65201795"/>
                  </a:ext>
                </a:extLst>
              </a:tr>
              <a:tr h="219770">
                <a:tc vMerge="1">
                  <a:txBody>
                    <a:bodyPr/>
                    <a:lstStyle/>
                    <a:p>
                      <a:endParaRPr kumimoji="1" lang="ja-JP" altLang="en-US" sz="105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solidFill>
                  </a:tcPr>
                </a:tc>
                <a:tc>
                  <a:txBody>
                    <a:bodyPr/>
                    <a:lstStyle/>
                    <a:p>
                      <a:r>
                        <a:rPr kumimoji="1" lang="en-US" altLang="ja-JP" sz="800">
                          <a:solidFill>
                            <a:schemeClr val="tx1"/>
                          </a:solidFill>
                          <a:latin typeface="+mn-ea"/>
                          <a:ea typeface="+mn-ea"/>
                        </a:rPr>
                        <a:t>11</a:t>
                      </a:r>
                      <a:r>
                        <a:rPr kumimoji="1" lang="ja-JP" altLang="en-US" sz="800">
                          <a:solidFill>
                            <a:schemeClr val="tx1"/>
                          </a:solidFill>
                          <a:latin typeface="+mn-ea"/>
                          <a:ea typeface="+mn-ea"/>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60000"/>
                        <a:lumOff val="4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a:solidFill>
                            <a:schemeClr val="tx1"/>
                          </a:solidFill>
                          <a:latin typeface="+mn-ea"/>
                          <a:ea typeface="+mn-ea"/>
                        </a:rPr>
                        <a:t>・</a:t>
                      </a:r>
                      <a:r>
                        <a:rPr lang="ja-JP" altLang="ja-JP" sz="800" b="0" kern="0">
                          <a:solidFill>
                            <a:schemeClr val="tx1"/>
                          </a:solidFill>
                          <a:effectLst/>
                          <a:latin typeface="+mn-ea"/>
                          <a:ea typeface="+mn-ea"/>
                        </a:rPr>
                        <a:t>情報セキュリティ計画</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cs typeface="Times New Roman" panose="02020603050405020304" pitchFamily="18" charset="0"/>
                        </a:rPr>
                        <a:t>・</a:t>
                      </a:r>
                      <a:r>
                        <a:rPr lang="ja-JP" altLang="ja-JP" sz="800" b="0" kern="0">
                          <a:solidFill>
                            <a:schemeClr val="tx1"/>
                          </a:solidFill>
                          <a:effectLst/>
                          <a:latin typeface="+mn-ea"/>
                          <a:ea typeface="+mn-ea"/>
                        </a:rPr>
                        <a:t>情報セキュリティ継続の検証・レビュー</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27680630"/>
                  </a:ext>
                </a:extLst>
              </a:tr>
              <a:tr h="257991">
                <a:tc vMerge="1">
                  <a:txBody>
                    <a:bodyPr/>
                    <a:lstStyle/>
                    <a:p>
                      <a:endParaRPr kumimoji="1" lang="ja-JP" altLang="en-US" sz="105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solidFill>
                  </a:tcPr>
                </a:tc>
                <a:tc>
                  <a:txBody>
                    <a:bodyPr/>
                    <a:lstStyle/>
                    <a:p>
                      <a:r>
                        <a:rPr kumimoji="1" lang="en-US" altLang="ja-JP" sz="800">
                          <a:solidFill>
                            <a:schemeClr val="tx1"/>
                          </a:solidFill>
                          <a:latin typeface="+mn-ea"/>
                          <a:ea typeface="+mn-ea"/>
                        </a:rPr>
                        <a:t>12</a:t>
                      </a:r>
                      <a:r>
                        <a:rPr kumimoji="1" lang="ja-JP" altLang="en-US" sz="800">
                          <a:solidFill>
                            <a:schemeClr val="tx1"/>
                          </a:solidFill>
                          <a:latin typeface="+mn-ea"/>
                          <a:ea typeface="+mn-ea"/>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60000"/>
                        <a:lumOff val="4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a:solidFill>
                            <a:schemeClr val="tx1"/>
                          </a:solidFill>
                          <a:latin typeface="+mn-ea"/>
                          <a:ea typeface="+mn-ea"/>
                        </a:rPr>
                        <a:t>・</a:t>
                      </a:r>
                      <a:r>
                        <a:rPr lang="ja-JP" altLang="ja-JP" sz="800" b="0" kern="0">
                          <a:solidFill>
                            <a:schemeClr val="tx1"/>
                          </a:solidFill>
                          <a:effectLst/>
                          <a:latin typeface="+mn-ea"/>
                          <a:ea typeface="+mn-ea"/>
                        </a:rPr>
                        <a:t>内部監査計画</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cs typeface="Times New Roman" panose="02020603050405020304" pitchFamily="18" charset="0"/>
                        </a:rPr>
                        <a:t>・</a:t>
                      </a:r>
                      <a:r>
                        <a:rPr lang="ja-JP" altLang="ja-JP" sz="800" b="0" kern="0">
                          <a:solidFill>
                            <a:schemeClr val="tx1"/>
                          </a:solidFill>
                          <a:effectLst/>
                          <a:latin typeface="+mn-ea"/>
                          <a:ea typeface="+mn-ea"/>
                        </a:rPr>
                        <a:t>内部監査の実施</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cs typeface="Times New Roman" panose="02020603050405020304" pitchFamily="18" charset="0"/>
                        </a:rPr>
                        <a:t>・</a:t>
                      </a:r>
                      <a:r>
                        <a:rPr lang="ja-JP" altLang="ja-JP" sz="800" b="0" kern="0">
                          <a:solidFill>
                            <a:schemeClr val="tx1"/>
                          </a:solidFill>
                          <a:effectLst/>
                          <a:latin typeface="+mn-ea"/>
                          <a:ea typeface="+mn-ea"/>
                        </a:rPr>
                        <a:t>マネジメントレビュー</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不適合及び是正処置のレビュー</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53155433"/>
                  </a:ext>
                </a:extLst>
              </a:tr>
              <a:tr h="257991">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a:solidFill>
                            <a:schemeClr val="tx1"/>
                          </a:solidFill>
                          <a:latin typeface="+mn-ea"/>
                          <a:ea typeface="+mn-ea"/>
                        </a:rPr>
                        <a:t>第</a:t>
                      </a:r>
                      <a:r>
                        <a:rPr kumimoji="1" lang="en-US" altLang="ja-JP" sz="800">
                          <a:solidFill>
                            <a:schemeClr val="tx1"/>
                          </a:solidFill>
                          <a:latin typeface="+mn-ea"/>
                          <a:ea typeface="+mn-ea"/>
                        </a:rPr>
                        <a:t>4</a:t>
                      </a:r>
                      <a:r>
                        <a:rPr kumimoji="1" lang="ja-JP" altLang="en-US" sz="800">
                          <a:solidFill>
                            <a:schemeClr val="tx1"/>
                          </a:solidFill>
                          <a:latin typeface="+mn-ea"/>
                          <a:ea typeface="+mn-ea"/>
                        </a:rPr>
                        <a:t>四半期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r>
                        <a:rPr kumimoji="1" lang="en-US" altLang="ja-JP" sz="800">
                          <a:solidFill>
                            <a:schemeClr val="tx1"/>
                          </a:solidFill>
                          <a:latin typeface="+mn-ea"/>
                          <a:ea typeface="+mn-ea"/>
                        </a:rPr>
                        <a:t>1</a:t>
                      </a:r>
                      <a:r>
                        <a:rPr kumimoji="1" lang="ja-JP" altLang="en-US" sz="800">
                          <a:solidFill>
                            <a:schemeClr val="tx1"/>
                          </a:solidFill>
                          <a:latin typeface="+mn-ea"/>
                          <a:ea typeface="+mn-ea"/>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主要メンバーの「力量」の評価・証拠の文書化</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cs typeface="Times New Roman" panose="02020603050405020304" pitchFamily="18" charset="0"/>
                        </a:rPr>
                        <a:t>・</a:t>
                      </a:r>
                      <a:r>
                        <a:rPr lang="ja-JP" altLang="ja-JP" sz="800" b="0" kern="0">
                          <a:solidFill>
                            <a:schemeClr val="tx1"/>
                          </a:solidFill>
                          <a:effectLst/>
                          <a:latin typeface="+mn-ea"/>
                          <a:ea typeface="+mn-ea"/>
                        </a:rPr>
                        <a:t>定期教育</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a:solidFill>
                            <a:schemeClr val="tx1"/>
                          </a:solidFill>
                          <a:latin typeface="+mn-ea"/>
                          <a:ea typeface="+mn-ea"/>
                        </a:rPr>
                        <a:t>・</a:t>
                      </a:r>
                      <a:r>
                        <a:rPr lang="en-US" altLang="ja-JP" sz="800" b="0" kern="0">
                          <a:solidFill>
                            <a:schemeClr val="tx1"/>
                          </a:solidFill>
                          <a:effectLst/>
                          <a:latin typeface="+mn-ea"/>
                          <a:ea typeface="+mn-ea"/>
                        </a:rPr>
                        <a:t>UPS</a:t>
                      </a:r>
                      <a:r>
                        <a:rPr lang="ja-JP" altLang="ja-JP" sz="800" b="0" kern="0">
                          <a:solidFill>
                            <a:schemeClr val="tx1"/>
                          </a:solidFill>
                          <a:effectLst/>
                          <a:latin typeface="+mn-ea"/>
                          <a:ea typeface="+mn-ea"/>
                        </a:rPr>
                        <a:t>のバッテリーの確認</a:t>
                      </a:r>
                      <a:endParaRPr lang="en-US" altLang="ja-JP" sz="800" b="0" kern="0">
                        <a:solidFill>
                          <a:schemeClr val="tx1"/>
                        </a:solidFill>
                        <a:effectLst/>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24268341"/>
                  </a:ext>
                </a:extLst>
              </a:tr>
              <a:tr h="143328">
                <a:tc vMerge="1">
                  <a:txBody>
                    <a:bodyPr/>
                    <a:lstStyle/>
                    <a:p>
                      <a:endParaRPr kumimoji="1" lang="ja-JP" altLang="en-US" sz="105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r>
                        <a:rPr kumimoji="1" lang="en-US" altLang="ja-JP" sz="800">
                          <a:solidFill>
                            <a:schemeClr val="tx1"/>
                          </a:solidFill>
                          <a:latin typeface="+mn-ea"/>
                          <a:ea typeface="+mn-ea"/>
                        </a:rPr>
                        <a:t>2</a:t>
                      </a:r>
                      <a:r>
                        <a:rPr kumimoji="1" lang="ja-JP" altLang="en-US" sz="800">
                          <a:solidFill>
                            <a:schemeClr val="tx1"/>
                          </a:solidFill>
                          <a:latin typeface="+mn-ea"/>
                          <a:ea typeface="+mn-ea"/>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100">
                          <a:solidFill>
                            <a:schemeClr val="tx1"/>
                          </a:solidFill>
                          <a:effectLst/>
                          <a:latin typeface="+mn-ea"/>
                          <a:ea typeface="+mn-ea"/>
                          <a:cs typeface="Times New Roman" panose="02020603050405020304" pitchFamily="18" charset="0"/>
                        </a:rPr>
                        <a:t>・</a:t>
                      </a:r>
                      <a:r>
                        <a:rPr lang="ja-JP" altLang="ja-JP" sz="800" b="0" kern="0">
                          <a:solidFill>
                            <a:schemeClr val="tx1"/>
                          </a:solidFill>
                          <a:effectLst/>
                          <a:latin typeface="+mn-ea"/>
                          <a:ea typeface="+mn-ea"/>
                        </a:rPr>
                        <a:t>外部審査（審査機関による更新審査）の実施</a:t>
                      </a:r>
                      <a:endParaRPr lang="en-US" altLang="ja-JP" sz="800" b="0" kern="0">
                        <a:solidFill>
                          <a:schemeClr val="tx1"/>
                        </a:solidFill>
                        <a:effectLst/>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34496008"/>
                  </a:ext>
                </a:extLst>
              </a:tr>
              <a:tr h="219770">
                <a:tc vMerge="1">
                  <a:txBody>
                    <a:bodyPr/>
                    <a:lstStyle/>
                    <a:p>
                      <a:endParaRPr kumimoji="1" lang="ja-JP" altLang="en-US" sz="105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r>
                        <a:rPr kumimoji="1" lang="en-US" altLang="ja-JP" sz="800">
                          <a:solidFill>
                            <a:schemeClr val="tx1"/>
                          </a:solidFill>
                          <a:latin typeface="+mn-ea"/>
                          <a:ea typeface="+mn-ea"/>
                        </a:rPr>
                        <a:t>3</a:t>
                      </a:r>
                      <a:r>
                        <a:rPr kumimoji="1" lang="ja-JP" altLang="en-US" sz="800">
                          <a:solidFill>
                            <a:schemeClr val="tx1"/>
                          </a:solidFill>
                          <a:latin typeface="+mn-ea"/>
                          <a:ea typeface="+mn-ea"/>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cs typeface="Times New Roman" panose="02020603050405020304" pitchFamily="18" charset="0"/>
                        </a:rPr>
                        <a:t>・</a:t>
                      </a:r>
                      <a:r>
                        <a:rPr lang="ja-JP" altLang="ja-JP" sz="800" b="0" kern="0">
                          <a:solidFill>
                            <a:schemeClr val="tx1"/>
                          </a:solidFill>
                          <a:effectLst/>
                          <a:latin typeface="+mn-ea"/>
                          <a:ea typeface="+mn-ea"/>
                        </a:rPr>
                        <a:t>情報セキュリティのための方針群のレビュー</a:t>
                      </a:r>
                      <a:endParaRPr kumimoji="1" lang="en-US" altLang="ja-JP" sz="80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a:solidFill>
                            <a:schemeClr val="tx1"/>
                          </a:solidFill>
                          <a:latin typeface="+mn-ea"/>
                          <a:ea typeface="+mn-ea"/>
                        </a:rPr>
                        <a:t>・</a:t>
                      </a:r>
                      <a:r>
                        <a:rPr lang="ja-JP" altLang="ja-JP" sz="800" b="0" kern="0">
                          <a:solidFill>
                            <a:schemeClr val="tx1"/>
                          </a:solidFill>
                          <a:effectLst/>
                          <a:latin typeface="+mn-ea"/>
                          <a:ea typeface="+mn-ea"/>
                        </a:rPr>
                        <a:t>秘密保持契約書の確認</a:t>
                      </a:r>
                      <a:endParaRPr lang="en-US" altLang="ja-JP" sz="800" b="0" kern="0">
                        <a:solidFill>
                          <a:schemeClr val="tx1"/>
                        </a:solidFill>
                        <a:effectLst/>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88657829"/>
                  </a:ext>
                </a:extLst>
              </a:tr>
            </a:tbl>
          </a:graphicData>
        </a:graphic>
      </p:graphicFrame>
      <p:sp>
        <p:nvSpPr>
          <p:cNvPr id="9" name="テキスト ボックス 8">
            <a:extLst>
              <a:ext uri="{FF2B5EF4-FFF2-40B4-BE49-F238E27FC236}">
                <a16:creationId xmlns:a16="http://schemas.microsoft.com/office/drawing/2014/main" id="{FA0A2F06-AD09-C1C5-2517-0807CCCCCA44}"/>
              </a:ext>
            </a:extLst>
          </p:cNvPr>
          <p:cNvSpPr txBox="1"/>
          <p:nvPr/>
        </p:nvSpPr>
        <p:spPr>
          <a:xfrm>
            <a:off x="622800" y="2052000"/>
            <a:ext cx="5612400" cy="73866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の要求事項全体を示した計画表の例を紹介します。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前記の計画表は、</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の要求事項のうち「</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6.</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計画」の箇所だけを抜粋し、作成が必要な文書や、細かいスケジュールを示すことに焦点を当てたものですが、次の計画表は年間を通して実践すべき事項を記載したものとなっています。</a:t>
            </a:r>
          </a:p>
        </p:txBody>
      </p:sp>
      <p:sp>
        <p:nvSpPr>
          <p:cNvPr id="2" name="吹き出し: 四角形 1">
            <a:extLst>
              <a:ext uri="{FF2B5EF4-FFF2-40B4-BE49-F238E27FC236}">
                <a16:creationId xmlns:a16="http://schemas.microsoft.com/office/drawing/2014/main" id="{58782048-A111-B96B-E5EF-08F398C59B1A}"/>
              </a:ext>
            </a:extLst>
          </p:cNvPr>
          <p:cNvSpPr/>
          <p:nvPr/>
        </p:nvSpPr>
        <p:spPr>
          <a:xfrm>
            <a:off x="9655945" y="1647825"/>
            <a:ext cx="2768600" cy="1590294"/>
          </a:xfrm>
          <a:prstGeom prst="wedgeRectCallout">
            <a:avLst>
              <a:gd name="adj1" fmla="val -102943"/>
              <a:gd name="adj2" fmla="val -27741"/>
            </a:avLst>
          </a:prstGeom>
          <a:solidFill>
            <a:schemeClr val="accent1"/>
          </a:solid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1200">
                <a:solidFill>
                  <a:schemeClr val="bg1"/>
                </a:solidFill>
              </a:rPr>
              <a:t>スライド</a:t>
            </a:r>
            <a:r>
              <a:rPr kumimoji="1" lang="en-US" altLang="ja-JP" sz="1200">
                <a:solidFill>
                  <a:schemeClr val="bg1"/>
                </a:solidFill>
              </a:rPr>
              <a:t>NO205</a:t>
            </a:r>
          </a:p>
          <a:p>
            <a:pPr algn="ctr"/>
            <a:r>
              <a:rPr kumimoji="1" lang="ja-JP" altLang="en-US" sz="1200">
                <a:solidFill>
                  <a:schemeClr val="bg1"/>
                </a:solidFill>
              </a:rPr>
              <a:t>新規追加</a:t>
            </a:r>
          </a:p>
        </p:txBody>
      </p:sp>
    </p:spTree>
    <p:extLst>
      <p:ext uri="{BB962C8B-B14F-4D97-AF65-F5344CB8AC3E}">
        <p14:creationId xmlns:p14="http://schemas.microsoft.com/office/powerpoint/2010/main" val="260242305"/>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CCC172F3-C6A1-7892-BFE4-240857A0B931}"/>
              </a:ext>
            </a:extLst>
          </p:cNvPr>
          <p:cNvSpPr>
            <a:spLocks noGrp="1"/>
          </p:cNvSpPr>
          <p:nvPr>
            <p:ph type="body" sz="quarter" idx="16"/>
          </p:nvPr>
        </p:nvSpPr>
        <p:spPr>
          <a:xfrm>
            <a:off x="622800" y="2001600"/>
            <a:ext cx="5612400" cy="381000"/>
          </a:xfrm>
        </p:spPr>
        <p:txBody>
          <a:bodyPr/>
          <a:lstStyle/>
          <a:p>
            <a:r>
              <a:rPr kumimoji="1" lang="en-US" altLang="ja-JP"/>
              <a:t>8.2 </a:t>
            </a:r>
            <a:r>
              <a:rPr lang="ja-JP" altLang="en-US"/>
              <a:t>情報セキュリティリスクアセスメント</a:t>
            </a:r>
            <a:endParaRPr kumimoji="1" lang="ja-JP" altLang="en-US"/>
          </a:p>
        </p:txBody>
      </p:sp>
      <p:sp>
        <p:nvSpPr>
          <p:cNvPr id="10" name="テキスト ボックス 9">
            <a:extLst>
              <a:ext uri="{FF2B5EF4-FFF2-40B4-BE49-F238E27FC236}">
                <a16:creationId xmlns:a16="http://schemas.microsoft.com/office/drawing/2014/main" id="{EDA60A6B-5C52-350F-DF47-7393E9F90528}"/>
              </a:ext>
            </a:extLst>
          </p:cNvPr>
          <p:cNvSpPr txBox="1"/>
          <p:nvPr/>
        </p:nvSpPr>
        <p:spPr>
          <a:xfrm>
            <a:off x="622800" y="2304000"/>
            <a:ext cx="5612400" cy="415498"/>
          </a:xfrm>
          <a:prstGeom prst="rect">
            <a:avLst/>
          </a:prstGeom>
          <a:noFill/>
          <a:ln>
            <a:solidFill>
              <a:schemeClr val="tx1"/>
            </a:solid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追記するドキュメント</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リスクアセスメント結果報告書</a:t>
            </a:r>
          </a:p>
        </p:txBody>
      </p:sp>
      <p:sp>
        <p:nvSpPr>
          <p:cNvPr id="11" name="テキスト ボックス 10">
            <a:extLst>
              <a:ext uri="{FF2B5EF4-FFF2-40B4-BE49-F238E27FC236}">
                <a16:creationId xmlns:a16="http://schemas.microsoft.com/office/drawing/2014/main" id="{34385273-964E-06C6-A722-71DA4259AD64}"/>
              </a:ext>
            </a:extLst>
          </p:cNvPr>
          <p:cNvSpPr txBox="1"/>
          <p:nvPr/>
        </p:nvSpPr>
        <p:spPr>
          <a:xfrm>
            <a:off x="622800" y="2733212"/>
            <a:ext cx="5612400" cy="154657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リスクアセスメントを実施する際は、結果を「リスクアセスメント結果報告書」に追記します。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リスクアセスメント結果報告書の追記方法</a:t>
            </a:r>
            <a:br>
              <a:rPr kumimoji="0" lang="en-US" altLang="ja-JP" sz="1050" b="1"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リスクアセスメント結果報告書の「対応」の箇所に記載します。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対応</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：管理策の実施状況を記載します。</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・管理策を実施した場合は「済み」</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・管理策を実施する予定がある場合は「予定」</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・管理策を実施する予定が未定の場合は「未定」</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2" name="テキスト プレースホルダー 2">
            <a:extLst>
              <a:ext uri="{FF2B5EF4-FFF2-40B4-BE49-F238E27FC236}">
                <a16:creationId xmlns:a16="http://schemas.microsoft.com/office/drawing/2014/main" id="{CAE68511-58D0-9593-031A-07E462497661}"/>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13-2-6.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8.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運用</a:t>
            </a:r>
          </a:p>
        </p:txBody>
      </p:sp>
      <p:sp>
        <p:nvSpPr>
          <p:cNvPr id="3" name="スライド番号プレースホルダー 4">
            <a:extLst>
              <a:ext uri="{FF2B5EF4-FFF2-40B4-BE49-F238E27FC236}">
                <a16:creationId xmlns:a16="http://schemas.microsoft.com/office/drawing/2014/main" id="{E3391A4F-ADA5-D339-AC44-DB00F34B94B9}"/>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37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2">
            <a:extLst>
              <a:ext uri="{FF2B5EF4-FFF2-40B4-BE49-F238E27FC236}">
                <a16:creationId xmlns:a16="http://schemas.microsoft.com/office/drawing/2014/main" id="{1D4EF0C5-1217-ED3D-1ED4-B674B22FBC35}"/>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graphicFrame>
        <p:nvGraphicFramePr>
          <p:cNvPr id="6" name="表 5">
            <a:extLst>
              <a:ext uri="{FF2B5EF4-FFF2-40B4-BE49-F238E27FC236}">
                <a16:creationId xmlns:a16="http://schemas.microsoft.com/office/drawing/2014/main" id="{5ED16BD6-34C3-2713-F571-95454D20295D}"/>
              </a:ext>
            </a:extLst>
          </p:cNvPr>
          <p:cNvGraphicFramePr>
            <a:graphicFrameLocks noGrp="1"/>
          </p:cNvGraphicFramePr>
          <p:nvPr/>
        </p:nvGraphicFramePr>
        <p:xfrm>
          <a:off x="622731" y="4220586"/>
          <a:ext cx="5612539" cy="1443165"/>
        </p:xfrm>
        <a:graphic>
          <a:graphicData uri="http://schemas.openxmlformats.org/drawingml/2006/table">
            <a:tbl>
              <a:tblPr firstRow="1" bandRow="1">
                <a:tableStyleId>{5C22544A-7EE6-4342-B048-85BDC9FD1C3A}</a:tableStyleId>
              </a:tblPr>
              <a:tblGrid>
                <a:gridCol w="1140664">
                  <a:extLst>
                    <a:ext uri="{9D8B030D-6E8A-4147-A177-3AD203B41FA5}">
                      <a16:colId xmlns:a16="http://schemas.microsoft.com/office/drawing/2014/main" val="3357400033"/>
                    </a:ext>
                  </a:extLst>
                </a:gridCol>
                <a:gridCol w="260668">
                  <a:extLst>
                    <a:ext uri="{9D8B030D-6E8A-4147-A177-3AD203B41FA5}">
                      <a16:colId xmlns:a16="http://schemas.microsoft.com/office/drawing/2014/main" val="1492168940"/>
                    </a:ext>
                  </a:extLst>
                </a:gridCol>
                <a:gridCol w="547687">
                  <a:extLst>
                    <a:ext uri="{9D8B030D-6E8A-4147-A177-3AD203B41FA5}">
                      <a16:colId xmlns:a16="http://schemas.microsoft.com/office/drawing/2014/main" val="2985250766"/>
                    </a:ext>
                  </a:extLst>
                </a:gridCol>
                <a:gridCol w="509588">
                  <a:extLst>
                    <a:ext uri="{9D8B030D-6E8A-4147-A177-3AD203B41FA5}">
                      <a16:colId xmlns:a16="http://schemas.microsoft.com/office/drawing/2014/main" val="166744224"/>
                    </a:ext>
                  </a:extLst>
                </a:gridCol>
                <a:gridCol w="228600">
                  <a:extLst>
                    <a:ext uri="{9D8B030D-6E8A-4147-A177-3AD203B41FA5}">
                      <a16:colId xmlns:a16="http://schemas.microsoft.com/office/drawing/2014/main" val="3432627593"/>
                    </a:ext>
                  </a:extLst>
                </a:gridCol>
                <a:gridCol w="208280">
                  <a:extLst>
                    <a:ext uri="{9D8B030D-6E8A-4147-A177-3AD203B41FA5}">
                      <a16:colId xmlns:a16="http://schemas.microsoft.com/office/drawing/2014/main" val="134382999"/>
                    </a:ext>
                  </a:extLst>
                </a:gridCol>
                <a:gridCol w="208280">
                  <a:extLst>
                    <a:ext uri="{9D8B030D-6E8A-4147-A177-3AD203B41FA5}">
                      <a16:colId xmlns:a16="http://schemas.microsoft.com/office/drawing/2014/main" val="3546123232"/>
                    </a:ext>
                  </a:extLst>
                </a:gridCol>
                <a:gridCol w="212090">
                  <a:extLst>
                    <a:ext uri="{9D8B030D-6E8A-4147-A177-3AD203B41FA5}">
                      <a16:colId xmlns:a16="http://schemas.microsoft.com/office/drawing/2014/main" val="938823990"/>
                    </a:ext>
                  </a:extLst>
                </a:gridCol>
                <a:gridCol w="208280">
                  <a:extLst>
                    <a:ext uri="{9D8B030D-6E8A-4147-A177-3AD203B41FA5}">
                      <a16:colId xmlns:a16="http://schemas.microsoft.com/office/drawing/2014/main" val="1499097399"/>
                    </a:ext>
                  </a:extLst>
                </a:gridCol>
                <a:gridCol w="1643488">
                  <a:extLst>
                    <a:ext uri="{9D8B030D-6E8A-4147-A177-3AD203B41FA5}">
                      <a16:colId xmlns:a16="http://schemas.microsoft.com/office/drawing/2014/main" val="3779350846"/>
                    </a:ext>
                  </a:extLst>
                </a:gridCol>
                <a:gridCol w="444914">
                  <a:extLst>
                    <a:ext uri="{9D8B030D-6E8A-4147-A177-3AD203B41FA5}">
                      <a16:colId xmlns:a16="http://schemas.microsoft.com/office/drawing/2014/main" val="1082155290"/>
                    </a:ext>
                  </a:extLst>
                </a:gridCol>
              </a:tblGrid>
              <a:tr h="0">
                <a:tc rowSpan="3">
                  <a:txBody>
                    <a:bodyPr/>
                    <a:lstStyle/>
                    <a:p>
                      <a:pPr algn="l"/>
                      <a:r>
                        <a:rPr kumimoji="1" lang="ja-JP" altLang="en-US" sz="700" b="1">
                          <a:solidFill>
                            <a:schemeClr val="tx1"/>
                          </a:solidFill>
                          <a:latin typeface="+mn-ea"/>
                          <a:ea typeface="+mn-ea"/>
                        </a:rPr>
                        <a:t>起こり得る結果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3">
                  <a:txBody>
                    <a:bodyPr/>
                    <a:lstStyle/>
                    <a:p>
                      <a:pPr algn="l"/>
                      <a:r>
                        <a:rPr kumimoji="1" lang="ja-JP" altLang="en-US" sz="700" b="1">
                          <a:solidFill>
                            <a:schemeClr val="tx1"/>
                          </a:solidFill>
                          <a:latin typeface="+mn-ea"/>
                          <a:ea typeface="+mn-ea"/>
                        </a:rPr>
                        <a:t>リスク分析</a:t>
                      </a:r>
                      <a:r>
                        <a:rPr kumimoji="1" lang="en-US" altLang="ja-JP" sz="700" b="1">
                          <a:solidFill>
                            <a:schemeClr val="tx1"/>
                          </a:solidFill>
                          <a:latin typeface="+mn-ea"/>
                          <a:ea typeface="+mn-ea"/>
                        </a:rPr>
                        <a:t>(</a:t>
                      </a:r>
                      <a:r>
                        <a:rPr kumimoji="1" lang="ja-JP" altLang="en-US" sz="700" b="1">
                          <a:solidFill>
                            <a:schemeClr val="tx1"/>
                          </a:solidFill>
                          <a:latin typeface="+mn-ea"/>
                          <a:ea typeface="+mn-ea"/>
                        </a:rPr>
                        <a:t>一次評価</a:t>
                      </a:r>
                      <a:r>
                        <a:rPr kumimoji="1" lang="en-US" altLang="ja-JP" sz="700" b="1">
                          <a:solidFill>
                            <a:schemeClr val="tx1"/>
                          </a:solidFill>
                          <a:latin typeface="+mn-ea"/>
                          <a:ea typeface="+mn-ea"/>
                        </a:rPr>
                        <a:t>)</a:t>
                      </a:r>
                      <a:endParaRPr kumimoji="1" lang="ja-JP" altLang="en-US" sz="700" b="1">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endParaRPr kumimoji="1" lang="ja-JP" altLang="en-US" sz="1050" b="0">
                        <a:solidFill>
                          <a:schemeClr val="tx1"/>
                        </a:solidFill>
                      </a:endParaRPr>
                    </a:p>
                  </a:txBody>
                  <a:tcPr>
                    <a:solidFill>
                      <a:schemeClr val="bg1"/>
                    </a:solidFill>
                  </a:tcPr>
                </a:tc>
                <a:tc hMerge="1">
                  <a:txBody>
                    <a:bodyPr/>
                    <a:lstStyle/>
                    <a:p>
                      <a:endParaRPr kumimoji="1" lang="ja-JP" altLang="en-US" sz="1050" b="0">
                        <a:solidFill>
                          <a:schemeClr val="tx1"/>
                        </a:solidFill>
                      </a:endParaRPr>
                    </a:p>
                  </a:txBody>
                  <a:tcPr>
                    <a:solidFill>
                      <a:schemeClr val="bg1"/>
                    </a:solidFill>
                  </a:tcPr>
                </a:tc>
                <a:tc rowSpan="3">
                  <a:txBody>
                    <a:bodyPr/>
                    <a:lstStyle/>
                    <a:p>
                      <a:pPr algn="l"/>
                      <a:r>
                        <a:rPr kumimoji="1" lang="ja-JP" altLang="en-US" sz="700" b="1">
                          <a:solidFill>
                            <a:sysClr val="windowText" lastClr="000000"/>
                          </a:solidFill>
                          <a:latin typeface="+mn-ea"/>
                          <a:ea typeface="+mn-ea"/>
                        </a:rPr>
                        <a:t>優先順位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2" gridSpan="6">
                  <a:txBody>
                    <a:bodyPr/>
                    <a:lstStyle/>
                    <a:p>
                      <a:pPr algn="l"/>
                      <a:r>
                        <a:rPr kumimoji="1" lang="ja-JP" altLang="en-US" sz="700" b="1">
                          <a:solidFill>
                            <a:schemeClr val="bg1"/>
                          </a:solidFill>
                          <a:latin typeface="+mn-ea"/>
                          <a:ea typeface="+mn-ea"/>
                        </a:rPr>
                        <a:t>リスク対応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rowSpan="2" hMerge="1">
                  <a:txBody>
                    <a:bodyPr/>
                    <a:lstStyle/>
                    <a:p>
                      <a:pPr algn="ctr"/>
                      <a:endParaRPr kumimoji="1" lang="ja-JP" altLang="en-US" sz="900" b="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accent1">
                        <a:lumMod val="75000"/>
                      </a:schemeClr>
                    </a:solidFill>
                  </a:tcPr>
                </a:tc>
                <a:tc rowSpan="2" hMerge="1">
                  <a:txBody>
                    <a:bodyPr/>
                    <a:lstStyle/>
                    <a:p>
                      <a:pPr algn="ctr"/>
                      <a:endParaRPr kumimoji="1" lang="ja-JP" altLang="en-US" sz="900" b="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accent1">
                        <a:lumMod val="75000"/>
                      </a:schemeClr>
                    </a:solidFill>
                  </a:tcPr>
                </a:tc>
                <a:tc rowSpan="2" hMerge="1">
                  <a:txBody>
                    <a:bodyPr/>
                    <a:lstStyle/>
                    <a:p>
                      <a:pPr algn="ctr"/>
                      <a:endParaRPr kumimoji="1" lang="ja-JP" altLang="en-US" sz="900" b="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accent1">
                        <a:lumMod val="75000"/>
                      </a:schemeClr>
                    </a:solidFill>
                  </a:tcPr>
                </a:tc>
                <a:tc rowSpan="2" hMerge="1">
                  <a:txBody>
                    <a:bodyPr/>
                    <a:lstStyle/>
                    <a:p>
                      <a:pPr algn="ctr"/>
                      <a:endParaRPr kumimoji="1" lang="ja-JP" altLang="en-US" sz="900" b="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chemeClr val="accent1">
                        <a:lumMod val="75000"/>
                      </a:schemeClr>
                    </a:solidFill>
                  </a:tcPr>
                </a:tc>
                <a:tc rowSpan="2" hMerge="1">
                  <a:txBody>
                    <a:bodyPr/>
                    <a:lstStyle/>
                    <a:p>
                      <a:pPr algn="ctr"/>
                      <a:endParaRPr kumimoji="1" lang="ja-JP" altLang="en-US" sz="900" b="1">
                        <a:solidFill>
                          <a:schemeClr val="bg1"/>
                        </a:solidFill>
                      </a:endParaRPr>
                    </a:p>
                  </a:txBody>
                  <a:tcPr anchor="ct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421288622"/>
                  </a:ext>
                </a:extLst>
              </a:tr>
              <a:tr h="0">
                <a:tc vMerge="1">
                  <a:txBody>
                    <a:bodyPr/>
                    <a:lstStyle/>
                    <a:p>
                      <a:pPr algn="ctr"/>
                      <a:endParaRPr kumimoji="1" lang="ja-JP" altLang="en-US" sz="700" b="1">
                        <a:solidFill>
                          <a:schemeClr val="tx1"/>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2">
                  <a:txBody>
                    <a:bodyPr/>
                    <a:lstStyle/>
                    <a:p>
                      <a:pPr algn="l"/>
                      <a:r>
                        <a:rPr kumimoji="1" lang="ja-JP" altLang="en-US" sz="700" b="1">
                          <a:solidFill>
                            <a:schemeClr val="tx1"/>
                          </a:solidFill>
                          <a:latin typeface="+mn-ea"/>
                          <a:ea typeface="+mn-ea"/>
                        </a:rPr>
                        <a:t>重要度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2">
                  <a:txBody>
                    <a:bodyPr/>
                    <a:lstStyle/>
                    <a:p>
                      <a:pPr algn="l"/>
                      <a:r>
                        <a:rPr kumimoji="1" lang="ja-JP" altLang="en-US" sz="700" b="1">
                          <a:solidFill>
                            <a:schemeClr val="tx1"/>
                          </a:solidFill>
                          <a:latin typeface="+mn-ea"/>
                          <a:ea typeface="+mn-ea"/>
                        </a:rPr>
                        <a:t>被害発生可能性</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2">
                  <a:txBody>
                    <a:bodyPr/>
                    <a:lstStyle/>
                    <a:p>
                      <a:pPr algn="l"/>
                      <a:r>
                        <a:rPr kumimoji="1" lang="ja-JP" altLang="en-US" sz="700" b="1">
                          <a:solidFill>
                            <a:schemeClr val="tx1"/>
                          </a:solidFill>
                          <a:latin typeface="+mn-ea"/>
                          <a:ea typeface="+mn-ea"/>
                        </a:rPr>
                        <a:t>リスク</a:t>
                      </a:r>
                      <a:endParaRPr kumimoji="1" lang="en-US" altLang="ja-JP" sz="700" b="1">
                        <a:solidFill>
                          <a:schemeClr val="tx1"/>
                        </a:solidFill>
                        <a:latin typeface="+mn-ea"/>
                        <a:ea typeface="+mn-ea"/>
                      </a:endParaRPr>
                    </a:p>
                    <a:p>
                      <a:pPr algn="l"/>
                      <a:r>
                        <a:rPr kumimoji="1" lang="ja-JP" altLang="en-US" sz="700" b="1">
                          <a:solidFill>
                            <a:schemeClr val="tx1"/>
                          </a:solidFill>
                          <a:latin typeface="+mn-ea"/>
                          <a:ea typeface="+mn-ea"/>
                        </a:rPr>
                        <a:t>レベル</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vMerge="1">
                  <a:txBody>
                    <a:bodyPr/>
                    <a:lstStyle/>
                    <a:p>
                      <a:pPr algn="ctr"/>
                      <a:endParaRPr kumimoji="1" lang="ja-JP" altLang="en-US" sz="900" b="1">
                        <a:solidFill>
                          <a:schemeClr val="bg1"/>
                        </a:solidFill>
                        <a:latin typeface="+mj-ea"/>
                        <a:ea typeface="+mj-ea"/>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gridSpan="6"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extLst>
                  <a:ext uri="{0D108BD9-81ED-4DB2-BD59-A6C34878D82A}">
                    <a16:rowId xmlns:a16="http://schemas.microsoft.com/office/drawing/2014/main" val="110304354"/>
                  </a:ext>
                </a:extLst>
              </a:tr>
              <a:tr h="183025">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l"/>
                      <a:r>
                        <a:rPr kumimoji="1" lang="ja-JP" altLang="en-US" sz="700" b="1">
                          <a:solidFill>
                            <a:schemeClr val="tx1"/>
                          </a:solidFill>
                          <a:latin typeface="+mn-ea"/>
                          <a:ea typeface="+mn-ea"/>
                        </a:rPr>
                        <a:t>保有</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a:r>
                        <a:rPr kumimoji="1" lang="ja-JP" altLang="en-US" sz="700" b="1">
                          <a:solidFill>
                            <a:schemeClr val="tx1"/>
                          </a:solidFill>
                          <a:latin typeface="+mn-ea"/>
                          <a:ea typeface="+mn-ea"/>
                        </a:rPr>
                        <a:t>低減</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a:r>
                        <a:rPr kumimoji="1" lang="ja-JP" altLang="en-US" sz="700" b="1">
                          <a:solidFill>
                            <a:schemeClr val="tx1"/>
                          </a:solidFill>
                          <a:latin typeface="+mn-ea"/>
                          <a:ea typeface="+mn-ea"/>
                        </a:rPr>
                        <a:t>回避</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a:r>
                        <a:rPr kumimoji="1" lang="ja-JP" altLang="en-US" sz="700" b="1">
                          <a:solidFill>
                            <a:schemeClr val="tx1"/>
                          </a:solidFill>
                          <a:latin typeface="+mn-ea"/>
                          <a:ea typeface="+mn-ea"/>
                        </a:rPr>
                        <a:t>移転</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a:r>
                        <a:rPr kumimoji="1" lang="ja-JP" altLang="en-US" sz="700" b="1">
                          <a:solidFill>
                            <a:schemeClr val="tx1"/>
                          </a:solidFill>
                          <a:latin typeface="+mn-ea"/>
                          <a:ea typeface="+mn-ea"/>
                        </a:rPr>
                        <a:t>管理策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a:r>
                        <a:rPr kumimoji="1" lang="ja-JP" altLang="en-US" sz="700" b="1">
                          <a:solidFill>
                            <a:schemeClr val="bg1"/>
                          </a:solidFill>
                          <a:latin typeface="+mn-ea"/>
                          <a:ea typeface="+mn-ea"/>
                        </a:rPr>
                        <a:t>対応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597091713"/>
                  </a:ext>
                </a:extLst>
              </a:tr>
              <a:tr h="252000">
                <a:tc>
                  <a:txBody>
                    <a:bodyPr/>
                    <a:lstStyle/>
                    <a:p>
                      <a:pPr algn="l" fontAlgn="ctr"/>
                      <a:r>
                        <a:rPr lang="ja-JP" altLang="en-US" sz="700" b="0" i="0" u="none" strike="noStrike">
                          <a:solidFill>
                            <a:srgbClr val="000000"/>
                          </a:solidFill>
                          <a:effectLst/>
                          <a:latin typeface="+mn-ea"/>
                          <a:ea typeface="+mn-ea"/>
                        </a:rPr>
                        <a:t>機密情報などが漏えいし顧客に影響、信用喪失</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latin typeface="+mn-ea"/>
                          <a:ea typeface="+mn-ea"/>
                        </a:rPr>
                        <a:t>3</a:t>
                      </a:r>
                      <a:endParaRPr kumimoji="1" lang="ja-JP" altLang="en-US" sz="7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latin typeface="+mn-ea"/>
                          <a:ea typeface="+mn-ea"/>
                        </a:rPr>
                        <a:t>2</a:t>
                      </a:r>
                      <a:endParaRPr kumimoji="1" lang="ja-JP" altLang="en-US" sz="7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latin typeface="+mn-ea"/>
                          <a:ea typeface="+mn-ea"/>
                        </a:rPr>
                        <a:t>6</a:t>
                      </a:r>
                      <a:endParaRPr kumimoji="1" lang="ja-JP" altLang="en-US" sz="7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latin typeface="+mn-ea"/>
                          <a:ea typeface="+mn-ea"/>
                        </a:rPr>
                        <a:t>2</a:t>
                      </a:r>
                      <a:endParaRPr kumimoji="1" lang="ja-JP" altLang="en-US" sz="7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kumimoji="1" lang="ja-JP" altLang="en-US" sz="7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ja-JP" altLang="en-US" sz="7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kumimoji="1" lang="ja-JP" altLang="en-US" sz="7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kumimoji="1" lang="ja-JP" altLang="en-US" sz="7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ja-JP" altLang="en-US" sz="700" b="0" i="0" u="none" strike="noStrike">
                          <a:solidFill>
                            <a:srgbClr val="000000"/>
                          </a:solidFill>
                          <a:effectLst/>
                          <a:latin typeface="+mn-ea"/>
                          <a:ea typeface="+mn-ea"/>
                        </a:rPr>
                        <a:t>モバイル機器の利用ルールを整備・強化</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ja-JP" altLang="en-US" sz="700" b="0" i="0" u="none" strike="noStrike">
                          <a:solidFill>
                            <a:srgbClr val="000000"/>
                          </a:solidFill>
                          <a:effectLst/>
                          <a:latin typeface="+mn-ea"/>
                          <a:ea typeface="+mn-ea"/>
                        </a:rPr>
                        <a:t>済み</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53381728"/>
                  </a:ext>
                </a:extLst>
              </a:tr>
              <a:tr h="252000">
                <a:tc>
                  <a:txBody>
                    <a:bodyPr/>
                    <a:lstStyle/>
                    <a:p>
                      <a:pPr algn="l" fontAlgn="ctr"/>
                      <a:r>
                        <a:rPr lang="ja-JP" altLang="en-US" sz="700" b="0" i="0" u="none" strike="noStrike">
                          <a:solidFill>
                            <a:srgbClr val="000000"/>
                          </a:solidFill>
                          <a:effectLst/>
                          <a:latin typeface="+mn-ea"/>
                          <a:ea typeface="+mn-ea"/>
                        </a:rPr>
                        <a:t>機密情報などが漏えいし顧客に影響、信用喪失</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latin typeface="+mn-ea"/>
                          <a:ea typeface="+mn-ea"/>
                        </a:rPr>
                        <a:t>2</a:t>
                      </a:r>
                      <a:endParaRPr kumimoji="1" lang="ja-JP" altLang="en-US" sz="7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latin typeface="+mn-ea"/>
                          <a:ea typeface="+mn-ea"/>
                        </a:rPr>
                        <a:t>2</a:t>
                      </a:r>
                      <a:endParaRPr kumimoji="1" lang="ja-JP" altLang="en-US" sz="7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latin typeface="+mn-ea"/>
                          <a:ea typeface="+mn-ea"/>
                        </a:rPr>
                        <a:t>4</a:t>
                      </a:r>
                      <a:endParaRPr kumimoji="1" lang="ja-JP" altLang="en-US" sz="7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latin typeface="+mn-ea"/>
                          <a:ea typeface="+mn-ea"/>
                        </a:rPr>
                        <a:t>3</a:t>
                      </a:r>
                      <a:endParaRPr kumimoji="1" lang="ja-JP" altLang="en-US" sz="7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kumimoji="1" lang="ja-JP" altLang="en-US" sz="7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ja-JP" altLang="en-US" sz="7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kumimoji="1" lang="ja-JP" altLang="en-US" sz="7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kumimoji="1" lang="ja-JP" altLang="en-US" sz="7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ja-JP" altLang="en-US" sz="700" b="0" i="0" u="none" strike="noStrike">
                          <a:solidFill>
                            <a:srgbClr val="000000"/>
                          </a:solidFill>
                          <a:effectLst/>
                          <a:latin typeface="+mn-ea"/>
                          <a:ea typeface="+mn-ea"/>
                        </a:rPr>
                        <a:t>教育訓練</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ja-JP" altLang="en-US" sz="700" b="0" i="0" u="none" strike="noStrike">
                          <a:solidFill>
                            <a:srgbClr val="000000"/>
                          </a:solidFill>
                          <a:effectLst/>
                          <a:latin typeface="+mn-ea"/>
                          <a:ea typeface="+mn-ea"/>
                        </a:rPr>
                        <a:t>予定</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8805612"/>
                  </a:ext>
                </a:extLst>
              </a:tr>
              <a:tr h="177220">
                <a:tc>
                  <a:txBody>
                    <a:bodyPr/>
                    <a:lstStyle/>
                    <a:p>
                      <a:pPr algn="l" fontAlgn="ctr"/>
                      <a:r>
                        <a:rPr lang="ja-JP" altLang="en-US" sz="700" b="0" i="0" u="none" strike="noStrike">
                          <a:solidFill>
                            <a:srgbClr val="000000"/>
                          </a:solidFill>
                          <a:effectLst/>
                          <a:latin typeface="+mn-ea"/>
                          <a:ea typeface="+mn-ea"/>
                        </a:rPr>
                        <a:t>機密情報などが漏えいし顧客に影響、信用喪失</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latin typeface="+mn-ea"/>
                          <a:ea typeface="+mn-ea"/>
                        </a:rPr>
                        <a:t>3</a:t>
                      </a:r>
                      <a:endParaRPr kumimoji="1" lang="ja-JP" altLang="en-US" sz="7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latin typeface="+mn-ea"/>
                          <a:ea typeface="+mn-ea"/>
                        </a:rPr>
                        <a:t>3</a:t>
                      </a:r>
                      <a:endParaRPr kumimoji="1" lang="ja-JP" altLang="en-US" sz="7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latin typeface="+mn-ea"/>
                          <a:ea typeface="+mn-ea"/>
                        </a:rPr>
                        <a:t>9</a:t>
                      </a:r>
                      <a:endParaRPr kumimoji="1" lang="ja-JP" altLang="en-US" sz="7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en-US" altLang="ja-JP" sz="700">
                          <a:latin typeface="+mn-ea"/>
                          <a:ea typeface="+mn-ea"/>
                        </a:rPr>
                        <a:t>1</a:t>
                      </a:r>
                      <a:endParaRPr kumimoji="1" lang="ja-JP" altLang="en-US" sz="7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kumimoji="1" lang="ja-JP" altLang="en-US" sz="7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kumimoji="1" lang="ja-JP" altLang="en-US" sz="7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kumimoji="1" lang="ja-JP" altLang="en-US" sz="7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endParaRPr kumimoji="1" lang="ja-JP" altLang="en-US" sz="7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1450" indent="-171450" algn="l" fontAlgn="ctr">
                        <a:buFont typeface="Arial" panose="020B0604020202020204" pitchFamily="34" charset="0"/>
                        <a:buChar char="•"/>
                      </a:pPr>
                      <a:r>
                        <a:rPr lang="ja-JP" altLang="en-US" sz="700" b="0" i="0" u="none" strike="noStrike">
                          <a:solidFill>
                            <a:srgbClr val="000000"/>
                          </a:solidFill>
                          <a:effectLst/>
                          <a:latin typeface="+mn-ea"/>
                          <a:ea typeface="+mn-ea"/>
                        </a:rPr>
                        <a:t>情報の分類定義</a:t>
                      </a:r>
                      <a:endParaRPr lang="en-US" altLang="ja-JP" sz="700" b="0" i="0" u="none" strike="noStrike">
                        <a:solidFill>
                          <a:srgbClr val="000000"/>
                        </a:solidFill>
                        <a:effectLst/>
                        <a:latin typeface="+mn-ea"/>
                        <a:ea typeface="+mn-ea"/>
                      </a:endParaRPr>
                    </a:p>
                    <a:p>
                      <a:pPr marL="171450" indent="-171450" algn="l" fontAlgn="ctr">
                        <a:buFont typeface="Arial" panose="020B0604020202020204" pitchFamily="34" charset="0"/>
                        <a:buChar char="•"/>
                      </a:pPr>
                      <a:r>
                        <a:rPr lang="ja-JP" altLang="en-US" sz="700" b="0" i="0" u="none" strike="noStrike">
                          <a:solidFill>
                            <a:srgbClr val="000000"/>
                          </a:solidFill>
                          <a:effectLst/>
                          <a:latin typeface="+mn-ea"/>
                          <a:ea typeface="+mn-ea"/>
                        </a:rPr>
                        <a:t>分類ごとの情報の取扱いルール </a:t>
                      </a:r>
                      <a:endParaRPr lang="en-US" altLang="ja-JP" sz="700" b="0" i="0" u="none" strike="noStrike">
                        <a:solidFill>
                          <a:srgbClr val="000000"/>
                        </a:solidFill>
                        <a:effectLst/>
                        <a:latin typeface="+mn-ea"/>
                        <a:ea typeface="+mn-ea"/>
                      </a:endParaRPr>
                    </a:p>
                    <a:p>
                      <a:pPr marL="171450" indent="-171450" algn="l" fontAlgn="ctr">
                        <a:buFont typeface="Arial" panose="020B0604020202020204" pitchFamily="34" charset="0"/>
                        <a:buChar char="•"/>
                      </a:pPr>
                      <a:r>
                        <a:rPr lang="ja-JP" altLang="en-US" sz="700" b="0" i="0" u="none" strike="noStrike">
                          <a:solidFill>
                            <a:srgbClr val="000000"/>
                          </a:solidFill>
                          <a:effectLst/>
                          <a:latin typeface="+mn-ea"/>
                          <a:ea typeface="+mn-ea"/>
                        </a:rPr>
                        <a:t>ラベリング</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r>
                        <a:rPr lang="ja-JP" altLang="en-US" sz="700" b="0" i="0" u="none" strike="noStrike">
                          <a:solidFill>
                            <a:srgbClr val="000000"/>
                          </a:solidFill>
                          <a:effectLst/>
                          <a:latin typeface="+mn-ea"/>
                          <a:ea typeface="+mn-ea"/>
                        </a:rPr>
                        <a:t>未定</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69208975"/>
                  </a:ext>
                </a:extLst>
              </a:tr>
            </a:tbl>
          </a:graphicData>
        </a:graphic>
      </p:graphicFrame>
      <p:sp>
        <p:nvSpPr>
          <p:cNvPr id="7" name="テキスト プレースホルダー 3">
            <a:extLst>
              <a:ext uri="{FF2B5EF4-FFF2-40B4-BE49-F238E27FC236}">
                <a16:creationId xmlns:a16="http://schemas.microsoft.com/office/drawing/2014/main" id="{2305DB36-1DD8-93B0-6745-CA1390CEE114}"/>
              </a:ext>
            </a:extLst>
          </p:cNvPr>
          <p:cNvSpPr txBox="1">
            <a:spLocks/>
          </p:cNvSpPr>
          <p:nvPr/>
        </p:nvSpPr>
        <p:spPr>
          <a:xfrm>
            <a:off x="622800" y="5853515"/>
            <a:ext cx="5612400" cy="286251"/>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8.3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情報セキュリティリスク対応</a:t>
            </a:r>
          </a:p>
        </p:txBody>
      </p:sp>
      <p:sp>
        <p:nvSpPr>
          <p:cNvPr id="8" name="テキスト ボックス 7">
            <a:extLst>
              <a:ext uri="{FF2B5EF4-FFF2-40B4-BE49-F238E27FC236}">
                <a16:creationId xmlns:a16="http://schemas.microsoft.com/office/drawing/2014/main" id="{3E0F5C3F-467D-5DA6-78B5-C1447F8FF282}"/>
              </a:ext>
            </a:extLst>
          </p:cNvPr>
          <p:cNvSpPr txBox="1"/>
          <p:nvPr/>
        </p:nvSpPr>
        <p:spPr>
          <a:xfrm>
            <a:off x="622800" y="6097477"/>
            <a:ext cx="5612400" cy="415498"/>
          </a:xfrm>
          <a:prstGeom prst="rect">
            <a:avLst/>
          </a:prstGeom>
          <a:noFill/>
          <a:ln>
            <a:solidFill>
              <a:schemeClr val="tx1"/>
            </a:solid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追記するドキュメント</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リスク対応計画</a:t>
            </a:r>
          </a:p>
        </p:txBody>
      </p:sp>
      <p:sp>
        <p:nvSpPr>
          <p:cNvPr id="9" name="テキスト ボックス 8">
            <a:extLst>
              <a:ext uri="{FF2B5EF4-FFF2-40B4-BE49-F238E27FC236}">
                <a16:creationId xmlns:a16="http://schemas.microsoft.com/office/drawing/2014/main" id="{69B733A6-7A12-3044-E9CA-0CC26DDBF754}"/>
              </a:ext>
            </a:extLst>
          </p:cNvPr>
          <p:cNvSpPr txBox="1"/>
          <p:nvPr/>
        </p:nvSpPr>
        <p:spPr>
          <a:xfrm>
            <a:off x="622800" y="6493994"/>
            <a:ext cx="5612400" cy="170816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リスク対応を実施する際は、結果を「リスク対応計画」に追記します。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リスク対応計画の追記方法</a:t>
            </a:r>
            <a:br>
              <a:rPr kumimoji="0" lang="en-US" altLang="ja-JP" sz="1050" b="1"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リスク対応計画の「実績」、「ステータス」の箇所に記載します。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実績の開始の箇所</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：実際にタスクを開始した日付を記載します。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実績の終了の箇所</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：実際にタスクが完了した日付を記載します。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ステータスの箇所</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：タスクの進捗状況を記載します。</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・タスクが完了した場合は「終了」</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・タスクを実行中の場合は「着手」</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・タスクに着手していない場合は「未着手」</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2" name="表 11">
            <a:extLst>
              <a:ext uri="{FF2B5EF4-FFF2-40B4-BE49-F238E27FC236}">
                <a16:creationId xmlns:a16="http://schemas.microsoft.com/office/drawing/2014/main" id="{E94E6D97-63A4-7899-A1C5-E2DB69B754CD}"/>
              </a:ext>
            </a:extLst>
          </p:cNvPr>
          <p:cNvGraphicFramePr>
            <a:graphicFrameLocks noGrp="1"/>
          </p:cNvGraphicFramePr>
          <p:nvPr/>
        </p:nvGraphicFramePr>
        <p:xfrm>
          <a:off x="622799" y="8154529"/>
          <a:ext cx="5612402" cy="1245925"/>
        </p:xfrm>
        <a:graphic>
          <a:graphicData uri="http://schemas.openxmlformats.org/drawingml/2006/table">
            <a:tbl>
              <a:tblPr>
                <a:tableStyleId>{5C22544A-7EE6-4342-B048-85BDC9FD1C3A}</a:tableStyleId>
              </a:tblPr>
              <a:tblGrid>
                <a:gridCol w="207962">
                  <a:extLst>
                    <a:ext uri="{9D8B030D-6E8A-4147-A177-3AD203B41FA5}">
                      <a16:colId xmlns:a16="http://schemas.microsoft.com/office/drawing/2014/main" val="3282091618"/>
                    </a:ext>
                  </a:extLst>
                </a:gridCol>
                <a:gridCol w="1333319">
                  <a:extLst>
                    <a:ext uri="{9D8B030D-6E8A-4147-A177-3AD203B41FA5}">
                      <a16:colId xmlns:a16="http://schemas.microsoft.com/office/drawing/2014/main" val="395066552"/>
                    </a:ext>
                  </a:extLst>
                </a:gridCol>
                <a:gridCol w="1112520">
                  <a:extLst>
                    <a:ext uri="{9D8B030D-6E8A-4147-A177-3AD203B41FA5}">
                      <a16:colId xmlns:a16="http://schemas.microsoft.com/office/drawing/2014/main" val="3298085948"/>
                    </a:ext>
                  </a:extLst>
                </a:gridCol>
                <a:gridCol w="396240">
                  <a:extLst>
                    <a:ext uri="{9D8B030D-6E8A-4147-A177-3AD203B41FA5}">
                      <a16:colId xmlns:a16="http://schemas.microsoft.com/office/drawing/2014/main" val="2987899685"/>
                    </a:ext>
                  </a:extLst>
                </a:gridCol>
                <a:gridCol w="502920">
                  <a:extLst>
                    <a:ext uri="{9D8B030D-6E8A-4147-A177-3AD203B41FA5}">
                      <a16:colId xmlns:a16="http://schemas.microsoft.com/office/drawing/2014/main" val="1805401481"/>
                    </a:ext>
                  </a:extLst>
                </a:gridCol>
                <a:gridCol w="502920">
                  <a:extLst>
                    <a:ext uri="{9D8B030D-6E8A-4147-A177-3AD203B41FA5}">
                      <a16:colId xmlns:a16="http://schemas.microsoft.com/office/drawing/2014/main" val="1835516306"/>
                    </a:ext>
                  </a:extLst>
                </a:gridCol>
                <a:gridCol w="502920">
                  <a:extLst>
                    <a:ext uri="{9D8B030D-6E8A-4147-A177-3AD203B41FA5}">
                      <a16:colId xmlns:a16="http://schemas.microsoft.com/office/drawing/2014/main" val="38344444"/>
                    </a:ext>
                  </a:extLst>
                </a:gridCol>
                <a:gridCol w="502920">
                  <a:extLst>
                    <a:ext uri="{9D8B030D-6E8A-4147-A177-3AD203B41FA5}">
                      <a16:colId xmlns:a16="http://schemas.microsoft.com/office/drawing/2014/main" val="434375480"/>
                    </a:ext>
                  </a:extLst>
                </a:gridCol>
                <a:gridCol w="550681">
                  <a:extLst>
                    <a:ext uri="{9D8B030D-6E8A-4147-A177-3AD203B41FA5}">
                      <a16:colId xmlns:a16="http://schemas.microsoft.com/office/drawing/2014/main" val="3506555578"/>
                    </a:ext>
                  </a:extLst>
                </a:gridCol>
              </a:tblGrid>
              <a:tr h="63948">
                <a:tc rowSpan="2">
                  <a:txBody>
                    <a:bodyPr/>
                    <a:lstStyle/>
                    <a:p>
                      <a:pPr algn="l" fontAlgn="ctr"/>
                      <a:r>
                        <a:rPr lang="en-US" sz="800" b="1" u="none" strike="noStrike">
                          <a:solidFill>
                            <a:schemeClr val="tx1"/>
                          </a:solidFill>
                          <a:effectLst/>
                          <a:latin typeface="+mn-ea"/>
                          <a:ea typeface="+mn-ea"/>
                        </a:rPr>
                        <a:t>No</a:t>
                      </a:r>
                      <a:endParaRPr lang="en-US" sz="800" b="1" i="0" u="none" strike="noStrike">
                        <a:solidFill>
                          <a:schemeClr val="tx1"/>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2">
                  <a:txBody>
                    <a:bodyPr/>
                    <a:lstStyle/>
                    <a:p>
                      <a:pPr algn="l" fontAlgn="ctr"/>
                      <a:r>
                        <a:rPr lang="ja-JP" altLang="en-US" sz="800" b="1" u="none" strike="noStrike">
                          <a:solidFill>
                            <a:schemeClr val="tx1"/>
                          </a:solidFill>
                          <a:effectLst/>
                          <a:latin typeface="+mn-ea"/>
                          <a:ea typeface="+mn-ea"/>
                        </a:rPr>
                        <a:t>管理策</a:t>
                      </a:r>
                      <a:endParaRPr lang="ja-JP" altLang="en-US" sz="800" b="1" i="0" u="none" strike="noStrike">
                        <a:solidFill>
                          <a:schemeClr val="tx1"/>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2">
                  <a:txBody>
                    <a:bodyPr/>
                    <a:lstStyle/>
                    <a:p>
                      <a:pPr algn="l" fontAlgn="ctr"/>
                      <a:r>
                        <a:rPr lang="ja-JP" altLang="en-US" sz="800" b="1" u="none" strike="noStrike">
                          <a:solidFill>
                            <a:schemeClr val="tx1"/>
                          </a:solidFill>
                          <a:effectLst/>
                          <a:latin typeface="+mn-ea"/>
                          <a:ea typeface="+mn-ea"/>
                        </a:rPr>
                        <a:t>タスク</a:t>
                      </a:r>
                      <a:endParaRPr lang="ja-JP" altLang="en-US" sz="800" b="1" i="0" u="none" strike="noStrike">
                        <a:solidFill>
                          <a:schemeClr val="tx1"/>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2">
                  <a:txBody>
                    <a:bodyPr/>
                    <a:lstStyle/>
                    <a:p>
                      <a:pPr algn="l" fontAlgn="ctr"/>
                      <a:r>
                        <a:rPr lang="ja-JP" altLang="en-US" sz="800" b="1" u="none" strike="noStrike">
                          <a:solidFill>
                            <a:schemeClr val="tx1"/>
                          </a:solidFill>
                          <a:effectLst/>
                          <a:latin typeface="+mn-ea"/>
                          <a:ea typeface="+mn-ea"/>
                        </a:rPr>
                        <a:t>担当</a:t>
                      </a:r>
                      <a:endParaRPr lang="ja-JP" altLang="en-US" sz="800" b="1" i="0" u="none" strike="noStrike">
                        <a:solidFill>
                          <a:schemeClr val="tx1"/>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
                  <a:txBody>
                    <a:bodyPr/>
                    <a:lstStyle/>
                    <a:p>
                      <a:pPr algn="l" fontAlgn="ctr"/>
                      <a:r>
                        <a:rPr lang="ja-JP" altLang="en-US" sz="800" b="1" u="none" strike="noStrike">
                          <a:solidFill>
                            <a:schemeClr val="tx1"/>
                          </a:solidFill>
                          <a:effectLst/>
                          <a:latin typeface="+mn-ea"/>
                          <a:ea typeface="+mn-ea"/>
                        </a:rPr>
                        <a:t>予定</a:t>
                      </a:r>
                      <a:endParaRPr lang="ja-JP" altLang="en-US" sz="800" b="1" i="0" u="none" strike="noStrike">
                        <a:solidFill>
                          <a:schemeClr val="tx1"/>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2">
                  <a:txBody>
                    <a:bodyPr/>
                    <a:lstStyle/>
                    <a:p>
                      <a:pPr algn="l" fontAlgn="ctr"/>
                      <a:r>
                        <a:rPr lang="ja-JP" altLang="en-US" sz="800" b="1" u="none" strike="noStrike">
                          <a:solidFill>
                            <a:schemeClr val="bg1"/>
                          </a:solidFill>
                          <a:effectLst/>
                          <a:latin typeface="+mn-ea"/>
                          <a:ea typeface="+mn-ea"/>
                        </a:rPr>
                        <a:t>実績</a:t>
                      </a:r>
                      <a:endParaRPr lang="ja-JP" altLang="en-US" sz="800" b="1" i="0" u="none" strike="noStrike">
                        <a:solidFill>
                          <a:schemeClr val="bg1"/>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tc rowSpan="2">
                  <a:txBody>
                    <a:bodyPr/>
                    <a:lstStyle/>
                    <a:p>
                      <a:pPr algn="l" fontAlgn="ctr"/>
                      <a:r>
                        <a:rPr lang="ja-JP" altLang="en-US" sz="800" b="1" u="none" strike="noStrike">
                          <a:solidFill>
                            <a:schemeClr val="bg1"/>
                          </a:solidFill>
                          <a:effectLst/>
                          <a:latin typeface="+mn-ea"/>
                          <a:ea typeface="+mn-ea"/>
                        </a:rPr>
                        <a:t>ステータス</a:t>
                      </a:r>
                      <a:endParaRPr lang="ja-JP" altLang="en-US" sz="800" b="1" i="0" u="none" strike="noStrike">
                        <a:solidFill>
                          <a:schemeClr val="bg1"/>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796529890"/>
                  </a:ext>
                </a:extLst>
              </a:tr>
              <a:tr h="63948">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800" b="1" u="none" strike="noStrike">
                          <a:solidFill>
                            <a:schemeClr val="tx1"/>
                          </a:solidFill>
                          <a:effectLst/>
                          <a:latin typeface="+mn-ea"/>
                          <a:ea typeface="+mn-ea"/>
                        </a:rPr>
                        <a:t>開始</a:t>
                      </a:r>
                      <a:endParaRPr lang="ja-JP" altLang="en-US" sz="800" b="1" i="0" u="none" strike="noStrike">
                        <a:solidFill>
                          <a:schemeClr val="tx1"/>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ja-JP" altLang="en-US" sz="800" b="1" u="none" strike="noStrike">
                          <a:solidFill>
                            <a:schemeClr val="tx1"/>
                          </a:solidFill>
                          <a:effectLst/>
                          <a:latin typeface="+mn-ea"/>
                          <a:ea typeface="+mn-ea"/>
                        </a:rPr>
                        <a:t>終了</a:t>
                      </a:r>
                      <a:endParaRPr lang="ja-JP" altLang="en-US" sz="800" b="1" i="0" u="none" strike="noStrike">
                        <a:solidFill>
                          <a:schemeClr val="tx1"/>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ja-JP" altLang="en-US" sz="800" b="1" u="none" strike="noStrike">
                          <a:solidFill>
                            <a:schemeClr val="bg1"/>
                          </a:solidFill>
                          <a:effectLst/>
                          <a:latin typeface="+mn-ea"/>
                          <a:ea typeface="+mn-ea"/>
                        </a:rPr>
                        <a:t>開始</a:t>
                      </a:r>
                      <a:endParaRPr lang="ja-JP" altLang="en-US" sz="800" b="1" i="0" u="none" strike="noStrike">
                        <a:solidFill>
                          <a:schemeClr val="bg1"/>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fontAlgn="ctr"/>
                      <a:r>
                        <a:rPr lang="ja-JP" altLang="en-US" sz="800" b="1" u="none" strike="noStrike">
                          <a:solidFill>
                            <a:schemeClr val="bg1"/>
                          </a:solidFill>
                          <a:effectLst/>
                          <a:latin typeface="+mn-ea"/>
                          <a:ea typeface="+mn-ea"/>
                        </a:rPr>
                        <a:t>終了</a:t>
                      </a:r>
                      <a:endParaRPr lang="ja-JP" altLang="en-US" sz="800" b="1" i="0" u="none" strike="noStrike">
                        <a:solidFill>
                          <a:schemeClr val="bg1"/>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vMerge="1">
                  <a:txBody>
                    <a:bodyPr/>
                    <a:lstStyle/>
                    <a:p>
                      <a:endParaRPr kumimoji="1" lang="ja-JP" altLang="en-US"/>
                    </a:p>
                  </a:txBody>
                  <a:tcPr/>
                </a:tc>
                <a:extLst>
                  <a:ext uri="{0D108BD9-81ED-4DB2-BD59-A6C34878D82A}">
                    <a16:rowId xmlns:a16="http://schemas.microsoft.com/office/drawing/2014/main" val="2404704844"/>
                  </a:ext>
                </a:extLst>
              </a:tr>
              <a:tr h="192175">
                <a:tc>
                  <a:txBody>
                    <a:bodyPr/>
                    <a:lstStyle/>
                    <a:p>
                      <a:pPr algn="l" fontAlgn="ctr"/>
                      <a:r>
                        <a:rPr lang="en-US" altLang="ja-JP" sz="800" u="none" strike="noStrike">
                          <a:effectLst/>
                          <a:latin typeface="+mn-ea"/>
                          <a:ea typeface="+mn-ea"/>
                        </a:rPr>
                        <a:t>1</a:t>
                      </a:r>
                      <a:endParaRPr lang="en-US" altLang="ja-JP"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800" u="none" strike="noStrike">
                          <a:effectLst/>
                          <a:latin typeface="+mn-ea"/>
                          <a:ea typeface="+mn-ea"/>
                        </a:rPr>
                        <a:t>モバイル機器の利用ルールを整備・強化</a:t>
                      </a:r>
                      <a:endParaRPr lang="ja-JP" altLang="en-US"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fontAlgn="ctr">
                        <a:buFont typeface="Arial" panose="020B0604020202020204" pitchFamily="34" charset="0"/>
                        <a:buChar char="•"/>
                      </a:pPr>
                      <a:r>
                        <a:rPr lang="ja-JP" altLang="en-US" sz="800" u="none" strike="noStrike">
                          <a:effectLst/>
                          <a:latin typeface="+mn-ea"/>
                          <a:ea typeface="+mn-ea"/>
                        </a:rPr>
                        <a:t>ルール検討</a:t>
                      </a:r>
                      <a:endParaRPr lang="en-US" altLang="ja-JP" sz="800" u="none" strike="noStrike">
                        <a:effectLst/>
                        <a:latin typeface="+mn-ea"/>
                        <a:ea typeface="+mn-ea"/>
                      </a:endParaRPr>
                    </a:p>
                    <a:p>
                      <a:pPr marL="171450" indent="-171450" algn="l" fontAlgn="ctr">
                        <a:buFont typeface="Arial" panose="020B0604020202020204" pitchFamily="34" charset="0"/>
                        <a:buChar char="•"/>
                      </a:pPr>
                      <a:r>
                        <a:rPr lang="ja-JP" altLang="en-US" sz="800" u="none" strike="noStrike">
                          <a:effectLst/>
                          <a:latin typeface="+mn-ea"/>
                          <a:ea typeface="+mn-ea"/>
                        </a:rPr>
                        <a:t>関係者に周知</a:t>
                      </a:r>
                      <a:endParaRPr lang="ja-JP" altLang="en-US"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800" u="none" strike="noStrike">
                          <a:effectLst/>
                          <a:latin typeface="+mn-ea"/>
                          <a:ea typeface="+mn-ea"/>
                        </a:rPr>
                        <a:t>委員長</a:t>
                      </a:r>
                      <a:endParaRPr lang="ja-JP" altLang="en-US"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800" u="none" strike="noStrike">
                          <a:solidFill>
                            <a:sysClr val="windowText" lastClr="000000"/>
                          </a:solidFill>
                          <a:effectLst/>
                          <a:latin typeface="+mn-ea"/>
                          <a:ea typeface="+mn-ea"/>
                        </a:rPr>
                        <a:t>20XX/-/-</a:t>
                      </a:r>
                      <a:endParaRPr lang="en-US" altLang="ja-JP"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800" u="none" strike="noStrike">
                          <a:solidFill>
                            <a:sysClr val="windowText" lastClr="000000"/>
                          </a:solidFill>
                          <a:effectLst/>
                          <a:latin typeface="+mn-ea"/>
                          <a:ea typeface="+mn-ea"/>
                        </a:rPr>
                        <a:t>20XX/-/-</a:t>
                      </a:r>
                      <a:endParaRPr lang="en-US" altLang="ja-JP"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800" u="none" strike="noStrike">
                          <a:solidFill>
                            <a:sysClr val="windowText" lastClr="000000"/>
                          </a:solidFill>
                          <a:effectLst/>
                          <a:latin typeface="+mn-ea"/>
                          <a:ea typeface="+mn-ea"/>
                        </a:rPr>
                        <a:t>20XX/-/-</a:t>
                      </a:r>
                      <a:endParaRPr lang="en-US" altLang="ja-JP"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800" u="none" strike="noStrike">
                          <a:solidFill>
                            <a:sysClr val="windowText" lastClr="000000"/>
                          </a:solidFill>
                          <a:effectLst/>
                          <a:latin typeface="+mn-ea"/>
                          <a:ea typeface="+mn-ea"/>
                        </a:rPr>
                        <a:t>20XX/-/-</a:t>
                      </a:r>
                      <a:endParaRPr lang="en-US" altLang="ja-JP"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800" u="none" strike="noStrike">
                          <a:effectLst/>
                          <a:latin typeface="+mn-ea"/>
                          <a:ea typeface="+mn-ea"/>
                        </a:rPr>
                        <a:t>終了</a:t>
                      </a:r>
                      <a:endParaRPr lang="ja-JP" altLang="en-US"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59455517"/>
                  </a:ext>
                </a:extLst>
              </a:tr>
              <a:tr h="192175">
                <a:tc>
                  <a:txBody>
                    <a:bodyPr/>
                    <a:lstStyle/>
                    <a:p>
                      <a:pPr algn="l" fontAlgn="ctr"/>
                      <a:r>
                        <a:rPr lang="en-US" altLang="ja-JP" sz="800" u="none" strike="noStrike">
                          <a:effectLst/>
                          <a:latin typeface="+mn-ea"/>
                          <a:ea typeface="+mn-ea"/>
                        </a:rPr>
                        <a:t>2</a:t>
                      </a:r>
                      <a:endParaRPr lang="en-US" altLang="ja-JP"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800" u="none" strike="noStrike">
                          <a:effectLst/>
                          <a:latin typeface="+mn-ea"/>
                          <a:ea typeface="+mn-ea"/>
                        </a:rPr>
                        <a:t>教育訓練</a:t>
                      </a:r>
                      <a:endParaRPr lang="ja-JP" altLang="en-US"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fontAlgn="ctr">
                        <a:buFont typeface="Arial" panose="020B0604020202020204" pitchFamily="34" charset="0"/>
                        <a:buChar char="•"/>
                      </a:pPr>
                      <a:r>
                        <a:rPr lang="ja-JP" altLang="en-US" sz="800" u="none" strike="noStrike">
                          <a:effectLst/>
                          <a:latin typeface="+mn-ea"/>
                          <a:ea typeface="+mn-ea"/>
                        </a:rPr>
                        <a:t>ルール検討</a:t>
                      </a:r>
                      <a:endParaRPr lang="en-US" altLang="ja-JP" sz="800" u="none" strike="noStrike">
                        <a:effectLst/>
                        <a:latin typeface="+mn-ea"/>
                        <a:ea typeface="+mn-ea"/>
                      </a:endParaRPr>
                    </a:p>
                    <a:p>
                      <a:pPr marL="171450" indent="-171450" algn="l" fontAlgn="ctr">
                        <a:buFont typeface="Arial" panose="020B0604020202020204" pitchFamily="34" charset="0"/>
                        <a:buChar char="•"/>
                      </a:pPr>
                      <a:r>
                        <a:rPr lang="ja-JP" altLang="en-US" sz="800" u="none" strike="noStrike">
                          <a:effectLst/>
                          <a:latin typeface="+mn-ea"/>
                          <a:ea typeface="+mn-ea"/>
                        </a:rPr>
                        <a:t>関係者に周知</a:t>
                      </a:r>
                      <a:endParaRPr lang="ja-JP" altLang="en-US"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800" u="none" strike="noStrike">
                          <a:effectLst/>
                          <a:latin typeface="+mn-ea"/>
                          <a:ea typeface="+mn-ea"/>
                        </a:rPr>
                        <a:t>委員長</a:t>
                      </a:r>
                      <a:endParaRPr lang="ja-JP" altLang="en-US"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800" u="none" strike="noStrike">
                          <a:solidFill>
                            <a:sysClr val="windowText" lastClr="000000"/>
                          </a:solidFill>
                          <a:effectLst/>
                          <a:latin typeface="+mn-ea"/>
                          <a:ea typeface="+mn-ea"/>
                        </a:rPr>
                        <a:t>20XX/-/-</a:t>
                      </a:r>
                      <a:endParaRPr lang="en-US" altLang="ja-JP"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800" u="none" strike="noStrike">
                          <a:solidFill>
                            <a:sysClr val="windowText" lastClr="000000"/>
                          </a:solidFill>
                          <a:effectLst/>
                          <a:latin typeface="+mn-ea"/>
                          <a:ea typeface="+mn-ea"/>
                        </a:rPr>
                        <a:t>20XX/-/-</a:t>
                      </a:r>
                      <a:endParaRPr lang="en-US" altLang="ja-JP"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800" u="none" strike="noStrike">
                          <a:solidFill>
                            <a:sysClr val="windowText" lastClr="000000"/>
                          </a:solidFill>
                          <a:effectLst/>
                          <a:latin typeface="+mn-ea"/>
                          <a:ea typeface="+mn-ea"/>
                        </a:rPr>
                        <a:t>20XX/-/-</a:t>
                      </a:r>
                      <a:endParaRPr lang="en-US" altLang="ja-JP"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endParaRPr lang="en-US" altLang="ja-JP"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800" b="0" i="0" u="none" strike="noStrike">
                          <a:solidFill>
                            <a:srgbClr val="000000"/>
                          </a:solidFill>
                          <a:effectLst/>
                          <a:latin typeface="+mn-ea"/>
                          <a:ea typeface="+mn-ea"/>
                        </a:rPr>
                        <a:t>着手</a:t>
                      </a: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33434138"/>
                  </a:ext>
                </a:extLst>
              </a:tr>
              <a:tr h="247735">
                <a:tc>
                  <a:txBody>
                    <a:bodyPr/>
                    <a:lstStyle/>
                    <a:p>
                      <a:pPr algn="l" fontAlgn="ctr"/>
                      <a:r>
                        <a:rPr lang="en-US" altLang="ja-JP" sz="800" u="none" strike="noStrike">
                          <a:effectLst/>
                          <a:latin typeface="+mn-ea"/>
                          <a:ea typeface="+mn-ea"/>
                        </a:rPr>
                        <a:t>3</a:t>
                      </a:r>
                      <a:endParaRPr lang="en-US" altLang="ja-JP"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fontAlgn="ctr">
                        <a:buFont typeface="Arial" panose="020B0604020202020204" pitchFamily="34" charset="0"/>
                        <a:buChar char="•"/>
                      </a:pPr>
                      <a:r>
                        <a:rPr lang="ja-JP" altLang="en-US" sz="800" u="none" strike="noStrike">
                          <a:effectLst/>
                          <a:latin typeface="+mn-ea"/>
                          <a:ea typeface="+mn-ea"/>
                        </a:rPr>
                        <a:t>情報の分類定義</a:t>
                      </a:r>
                      <a:endParaRPr lang="en-US" altLang="ja-JP" sz="800" u="none" strike="noStrike">
                        <a:effectLst/>
                        <a:latin typeface="+mn-ea"/>
                        <a:ea typeface="+mn-ea"/>
                      </a:endParaRPr>
                    </a:p>
                    <a:p>
                      <a:pPr marL="171450" indent="-171450" algn="l" fontAlgn="ctr">
                        <a:buFont typeface="Arial" panose="020B0604020202020204" pitchFamily="34" charset="0"/>
                        <a:buChar char="•"/>
                      </a:pPr>
                      <a:r>
                        <a:rPr lang="ja-JP" altLang="en-US" sz="800" u="none" strike="noStrike">
                          <a:effectLst/>
                          <a:latin typeface="+mn-ea"/>
                          <a:ea typeface="+mn-ea"/>
                        </a:rPr>
                        <a:t>分類ごとの情報の取扱いルール</a:t>
                      </a:r>
                      <a:endParaRPr lang="en-US" altLang="ja-JP" sz="800" u="none" strike="noStrike">
                        <a:effectLst/>
                        <a:latin typeface="+mn-ea"/>
                        <a:ea typeface="+mn-ea"/>
                      </a:endParaRPr>
                    </a:p>
                    <a:p>
                      <a:pPr marL="171450" indent="-171450" algn="l" fontAlgn="ctr">
                        <a:buFont typeface="Arial" panose="020B0604020202020204" pitchFamily="34" charset="0"/>
                        <a:buChar char="•"/>
                      </a:pPr>
                      <a:r>
                        <a:rPr lang="ja-JP" altLang="en-US" sz="800" u="none" strike="noStrike">
                          <a:effectLst/>
                          <a:latin typeface="+mn-ea"/>
                          <a:ea typeface="+mn-ea"/>
                        </a:rPr>
                        <a:t>ラベリング</a:t>
                      </a:r>
                      <a:endParaRPr lang="ja-JP" altLang="en-US"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fontAlgn="ctr">
                        <a:buFont typeface="Arial" panose="020B0604020202020204" pitchFamily="34" charset="0"/>
                        <a:buChar char="•"/>
                      </a:pPr>
                      <a:r>
                        <a:rPr lang="ja-JP" altLang="en-US" sz="800" u="none" strike="noStrike">
                          <a:effectLst/>
                          <a:latin typeface="+mn-ea"/>
                          <a:ea typeface="+mn-ea"/>
                        </a:rPr>
                        <a:t>情報の分類定義</a:t>
                      </a:r>
                      <a:endParaRPr lang="en-US" altLang="ja-JP" sz="800" u="none" strike="noStrike">
                        <a:effectLst/>
                        <a:latin typeface="+mn-ea"/>
                        <a:ea typeface="+mn-ea"/>
                      </a:endParaRPr>
                    </a:p>
                    <a:p>
                      <a:pPr marL="171450" indent="-171450" algn="l" fontAlgn="ctr">
                        <a:buFont typeface="Arial" panose="020B0604020202020204" pitchFamily="34" charset="0"/>
                        <a:buChar char="•"/>
                      </a:pPr>
                      <a:r>
                        <a:rPr lang="ja-JP" altLang="en-US" sz="800" u="none" strike="noStrike">
                          <a:effectLst/>
                          <a:latin typeface="+mn-ea"/>
                          <a:ea typeface="+mn-ea"/>
                        </a:rPr>
                        <a:t>分類ごとの取扱いルール検討</a:t>
                      </a:r>
                      <a:endParaRPr lang="en-US" altLang="ja-JP" sz="800" u="none" strike="noStrike">
                        <a:effectLst/>
                        <a:latin typeface="+mn-ea"/>
                        <a:ea typeface="+mn-ea"/>
                      </a:endParaRPr>
                    </a:p>
                    <a:p>
                      <a:pPr marL="171450" indent="-171450" algn="l" fontAlgn="ctr">
                        <a:buFont typeface="Arial" panose="020B0604020202020204" pitchFamily="34" charset="0"/>
                        <a:buChar char="•"/>
                      </a:pPr>
                      <a:r>
                        <a:rPr lang="ja-JP" altLang="en-US" sz="800" u="none" strike="noStrike">
                          <a:effectLst/>
                          <a:latin typeface="+mn-ea"/>
                          <a:ea typeface="+mn-ea"/>
                        </a:rPr>
                        <a:t>関係者に周知</a:t>
                      </a:r>
                      <a:endParaRPr lang="ja-JP" altLang="en-US"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800" u="none" strike="noStrike">
                          <a:effectLst/>
                          <a:latin typeface="+mn-ea"/>
                          <a:ea typeface="+mn-ea"/>
                        </a:rPr>
                        <a:t>委員長</a:t>
                      </a:r>
                      <a:endParaRPr lang="ja-JP" altLang="en-US"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800" u="none" strike="noStrike">
                          <a:solidFill>
                            <a:sysClr val="windowText" lastClr="000000"/>
                          </a:solidFill>
                          <a:effectLst/>
                          <a:latin typeface="+mn-ea"/>
                          <a:ea typeface="+mn-ea"/>
                        </a:rPr>
                        <a:t>20XX/-/-</a:t>
                      </a:r>
                      <a:endParaRPr lang="en-US" altLang="ja-JP"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800" u="none" strike="noStrike">
                          <a:solidFill>
                            <a:sysClr val="windowText" lastClr="000000"/>
                          </a:solidFill>
                          <a:effectLst/>
                          <a:latin typeface="+mn-ea"/>
                          <a:ea typeface="+mn-ea"/>
                        </a:rPr>
                        <a:t>20XX/-/-</a:t>
                      </a:r>
                      <a:endParaRPr lang="en-US" altLang="ja-JP"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endParaRPr lang="en-US" altLang="ja-JP"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800" u="none" strike="noStrike">
                          <a:effectLst/>
                          <a:latin typeface="+mn-ea"/>
                          <a:ea typeface="+mn-ea"/>
                        </a:rPr>
                        <a:t>　</a:t>
                      </a:r>
                      <a:endParaRPr lang="ja-JP" altLang="en-US"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800" u="none" strike="noStrike">
                          <a:effectLst/>
                          <a:latin typeface="+mn-ea"/>
                          <a:ea typeface="+mn-ea"/>
                        </a:rPr>
                        <a:t>未着手</a:t>
                      </a:r>
                      <a:endParaRPr lang="ja-JP" altLang="en-US" sz="800" b="0" i="0" u="none" strike="noStrike">
                        <a:solidFill>
                          <a:srgbClr val="000000"/>
                        </a:solidFill>
                        <a:effectLst/>
                        <a:latin typeface="+mn-ea"/>
                        <a:ea typeface="+mn-ea"/>
                      </a:endParaRPr>
                    </a:p>
                  </a:txBody>
                  <a:tcPr marL="5345" marR="5345" marT="53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67065706"/>
                  </a:ext>
                </a:extLst>
              </a:tr>
            </a:tbl>
          </a:graphicData>
        </a:graphic>
      </p:graphicFrame>
    </p:spTree>
    <p:extLst>
      <p:ext uri="{BB962C8B-B14F-4D97-AF65-F5344CB8AC3E}">
        <p14:creationId xmlns:p14="http://schemas.microsoft.com/office/powerpoint/2010/main" val="2207978451"/>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テキスト ボックス 10">
            <a:extLst>
              <a:ext uri="{FF2B5EF4-FFF2-40B4-BE49-F238E27FC236}">
                <a16:creationId xmlns:a16="http://schemas.microsoft.com/office/drawing/2014/main" id="{DAA72D5C-9B0E-BD7A-AD81-5D6BDD26A941}"/>
              </a:ext>
            </a:extLst>
          </p:cNvPr>
          <p:cNvSpPr txBox="1"/>
          <p:nvPr/>
        </p:nvSpPr>
        <p:spPr>
          <a:xfrm>
            <a:off x="622800" y="2052000"/>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9. </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パフォーマンス評価」は、</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PDCA</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サイクルの「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Check</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（評価）」に位置しており、定めた情報セキュリティ目標を達成するための取組（構築した</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）が有効であるかどうかを評価します。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graphicFrame>
        <p:nvGraphicFramePr>
          <p:cNvPr id="3" name="表 2">
            <a:extLst>
              <a:ext uri="{FF2B5EF4-FFF2-40B4-BE49-F238E27FC236}">
                <a16:creationId xmlns:a16="http://schemas.microsoft.com/office/drawing/2014/main" id="{D3EFB090-FE1A-746A-4E0B-21CC00BD1C09}"/>
              </a:ext>
            </a:extLst>
          </p:cNvPr>
          <p:cNvGraphicFramePr>
            <a:graphicFrameLocks noGrp="1"/>
          </p:cNvGraphicFramePr>
          <p:nvPr/>
        </p:nvGraphicFramePr>
        <p:xfrm>
          <a:off x="622800" y="2731012"/>
          <a:ext cx="5612400" cy="2450588"/>
        </p:xfrm>
        <a:graphic>
          <a:graphicData uri="http://schemas.openxmlformats.org/drawingml/2006/table">
            <a:tbl>
              <a:tblPr firstRow="1" bandRow="1">
                <a:tableStyleId>{5C22544A-7EE6-4342-B048-85BDC9FD1C3A}</a:tableStyleId>
              </a:tblPr>
              <a:tblGrid>
                <a:gridCol w="3758700">
                  <a:extLst>
                    <a:ext uri="{9D8B030D-6E8A-4147-A177-3AD203B41FA5}">
                      <a16:colId xmlns:a16="http://schemas.microsoft.com/office/drawing/2014/main" val="4063233408"/>
                    </a:ext>
                  </a:extLst>
                </a:gridCol>
                <a:gridCol w="1853700">
                  <a:extLst>
                    <a:ext uri="{9D8B030D-6E8A-4147-A177-3AD203B41FA5}">
                      <a16:colId xmlns:a16="http://schemas.microsoft.com/office/drawing/2014/main" val="2456535768"/>
                    </a:ext>
                  </a:extLst>
                </a:gridCol>
              </a:tblGrid>
              <a:tr h="25602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a:solidFill>
                            <a:schemeClr val="bg1"/>
                          </a:solidFill>
                          <a:latin typeface="+mn-lt"/>
                          <a:ea typeface="+mn-ea"/>
                        </a:rPr>
                        <a:t>パフォーマンス評価</a:t>
                      </a:r>
                      <a:endParaRPr lang="en-US" altLang="ja-JP" sz="1050">
                        <a:solidFill>
                          <a:schemeClr val="bg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a:solidFill>
                            <a:schemeClr val="bg1"/>
                          </a:solidFill>
                          <a:latin typeface="+mn-lt"/>
                          <a:ea typeface="+mn-ea"/>
                        </a:rPr>
                        <a:t>作成ドキュメント（例）</a:t>
                      </a:r>
                      <a:endParaRPr lang="en-US" altLang="ja-JP" sz="1050">
                        <a:solidFill>
                          <a:schemeClr val="bg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1628359199"/>
                  </a:ext>
                </a:extLst>
              </a:tr>
              <a:tr h="731520">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altLang="ja-JP" sz="1050" b="1">
                          <a:solidFill>
                            <a:prstClr val="black"/>
                          </a:solidFill>
                          <a:latin typeface="+mn-lt"/>
                          <a:ea typeface="+mn-ea"/>
                        </a:rPr>
                        <a:t>9.1 </a:t>
                      </a:r>
                      <a:r>
                        <a:rPr lang="ja-JP" altLang="en-US" sz="1050" b="1">
                          <a:solidFill>
                            <a:prstClr val="black"/>
                          </a:solidFill>
                          <a:latin typeface="+mn-lt"/>
                          <a:ea typeface="+mn-ea"/>
                        </a:rPr>
                        <a:t>監視、測定、分析及び評価</a:t>
                      </a:r>
                      <a:br>
                        <a:rPr lang="en-US" altLang="ja-JP" sz="1050" b="0">
                          <a:solidFill>
                            <a:prstClr val="black"/>
                          </a:solidFill>
                          <a:latin typeface="+mn-lt"/>
                          <a:ea typeface="+mn-ea"/>
                        </a:rPr>
                      </a:br>
                      <a:r>
                        <a:rPr lang="ja-JP" altLang="en-US" sz="1050" b="0">
                          <a:solidFill>
                            <a:prstClr val="black"/>
                          </a:solidFill>
                          <a:latin typeface="+mn-lt"/>
                          <a:ea typeface="+mn-ea"/>
                        </a:rPr>
                        <a:t>情報セキュリティのパフォーマンスと、</a:t>
                      </a:r>
                      <a:r>
                        <a:rPr lang="en-US" altLang="ja-JP" sz="1050" b="0">
                          <a:solidFill>
                            <a:prstClr val="black"/>
                          </a:solidFill>
                          <a:latin typeface="+mn-lt"/>
                          <a:ea typeface="+mn-ea"/>
                        </a:rPr>
                        <a:t>ISMS</a:t>
                      </a:r>
                      <a:r>
                        <a:rPr lang="ja-JP" altLang="en-US" sz="1050" b="0">
                          <a:solidFill>
                            <a:prstClr val="black"/>
                          </a:solidFill>
                          <a:latin typeface="+mn-lt"/>
                          <a:ea typeface="+mn-ea"/>
                        </a:rPr>
                        <a:t>の有効性を評価します。</a:t>
                      </a:r>
                      <a:endParaRPr lang="en-US" altLang="ja-JP" sz="1050" b="0">
                        <a:solidFill>
                          <a:prstClr val="black"/>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kumimoji="0" lang="en-US" altLang="ja-JP" sz="1050" b="0" i="0" u="none" strike="noStrike" kern="1200" cap="none" spc="0" normalizeH="0" baseline="0" noProof="0">
                          <a:ln>
                            <a:noFill/>
                          </a:ln>
                          <a:solidFill>
                            <a:prstClr val="black"/>
                          </a:solidFill>
                          <a:effectLst/>
                          <a:uLnTx/>
                          <a:uFillTx/>
                          <a:latin typeface="+mn-lt"/>
                          <a:ea typeface="+mn-ea"/>
                          <a:cs typeface="+mn-cs"/>
                        </a:rPr>
                        <a:t>ISMS</a:t>
                      </a:r>
                      <a:r>
                        <a:rPr kumimoji="0" lang="ja-JP" altLang="en-US" sz="1050" b="0" i="0" u="none" strike="noStrike" kern="1200" cap="none" spc="0" normalizeH="0" baseline="0" noProof="0">
                          <a:ln>
                            <a:noFill/>
                          </a:ln>
                          <a:solidFill>
                            <a:prstClr val="black"/>
                          </a:solidFill>
                          <a:effectLst/>
                          <a:uLnTx/>
                          <a:uFillTx/>
                          <a:latin typeface="+mn-lt"/>
                          <a:ea typeface="+mn-ea"/>
                          <a:cs typeface="+mn-cs"/>
                        </a:rPr>
                        <a:t>有効性評価表</a:t>
                      </a: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4758717"/>
                  </a:ext>
                </a:extLst>
              </a:tr>
              <a:tr h="731520">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altLang="ja-JP" sz="1050" b="1" i="0" u="none" strike="noStrike" kern="1200" cap="none" spc="0" normalizeH="0" baseline="0" noProof="0">
                          <a:ln>
                            <a:noFill/>
                          </a:ln>
                          <a:solidFill>
                            <a:prstClr val="black"/>
                          </a:solidFill>
                          <a:effectLst/>
                          <a:uLnTx/>
                          <a:uFillTx/>
                          <a:latin typeface="+mn-lt"/>
                          <a:ea typeface="+mn-ea"/>
                          <a:cs typeface="+mn-cs"/>
                        </a:rPr>
                        <a:t>9.2 </a:t>
                      </a:r>
                      <a:r>
                        <a:rPr kumimoji="0" lang="ja-JP" altLang="en-US" sz="1050" b="1" i="0" u="none" strike="noStrike" kern="1200" cap="none" spc="0" normalizeH="0" baseline="0" noProof="0">
                          <a:ln>
                            <a:noFill/>
                          </a:ln>
                          <a:solidFill>
                            <a:prstClr val="black"/>
                          </a:solidFill>
                          <a:effectLst/>
                          <a:uLnTx/>
                          <a:uFillTx/>
                          <a:latin typeface="+mn-lt"/>
                          <a:ea typeface="+mn-ea"/>
                          <a:cs typeface="+mn-cs"/>
                        </a:rPr>
                        <a:t>内部監査</a:t>
                      </a:r>
                      <a:br>
                        <a:rPr kumimoji="0" lang="en-US" altLang="ja-JP" sz="1050" b="0" i="0" u="none" strike="noStrike" kern="1200" cap="none" spc="0" normalizeH="0" baseline="0" noProof="0">
                          <a:ln>
                            <a:noFill/>
                          </a:ln>
                          <a:solidFill>
                            <a:prstClr val="black"/>
                          </a:solidFill>
                          <a:effectLst/>
                          <a:uLnTx/>
                          <a:uFillTx/>
                          <a:latin typeface="+mn-lt"/>
                          <a:ea typeface="+mn-ea"/>
                          <a:cs typeface="+mn-cs"/>
                        </a:rPr>
                      </a:br>
                      <a:r>
                        <a:rPr kumimoji="0" lang="en-US" altLang="ja-JP" sz="1050" b="0" i="0" u="none" strike="noStrike" kern="1200" cap="none" spc="0" normalizeH="0" baseline="0" noProof="0">
                          <a:ln>
                            <a:noFill/>
                          </a:ln>
                          <a:solidFill>
                            <a:prstClr val="black"/>
                          </a:solidFill>
                          <a:effectLst/>
                          <a:uLnTx/>
                          <a:uFillTx/>
                          <a:latin typeface="+mn-lt"/>
                          <a:ea typeface="+mn-ea"/>
                          <a:cs typeface="+mn-cs"/>
                        </a:rPr>
                        <a:t>ISMS</a:t>
                      </a:r>
                      <a:r>
                        <a:rPr kumimoji="0" lang="ja-JP" altLang="en-US" sz="1050" b="0" i="0" u="none" strike="noStrike" kern="1200" cap="none" spc="0" normalizeH="0" baseline="0" noProof="0">
                          <a:ln>
                            <a:noFill/>
                          </a:ln>
                          <a:solidFill>
                            <a:prstClr val="black"/>
                          </a:solidFill>
                          <a:effectLst/>
                          <a:uLnTx/>
                          <a:uFillTx/>
                          <a:latin typeface="+mn-lt"/>
                          <a:ea typeface="+mn-ea"/>
                          <a:cs typeface="+mn-cs"/>
                        </a:rPr>
                        <a:t>の適合性、有効性について、あらかじめ定めた間隔で監査を実施します。</a:t>
                      </a: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mn-lt"/>
                          <a:ea typeface="+mn-ea"/>
                          <a:cs typeface="+mn-cs"/>
                        </a:rPr>
                        <a:t>内部監査チェックリスト</a:t>
                      </a: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mn-lt"/>
                          <a:ea typeface="+mn-ea"/>
                          <a:cs typeface="+mn-cs"/>
                        </a:rPr>
                        <a:t>内部監査計画書</a:t>
                      </a: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mn-lt"/>
                          <a:ea typeface="+mn-ea"/>
                          <a:cs typeface="+mn-cs"/>
                        </a:rPr>
                        <a:t>内部監査結果報告書</a:t>
                      </a: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38386074"/>
                  </a:ext>
                </a:extLst>
              </a:tr>
              <a:tr h="731520">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altLang="ja-JP" sz="1050" b="1" i="0" u="none" strike="noStrike" kern="1200" cap="none" spc="0" normalizeH="0" baseline="0" noProof="0">
                          <a:ln>
                            <a:noFill/>
                          </a:ln>
                          <a:solidFill>
                            <a:prstClr val="black"/>
                          </a:solidFill>
                          <a:effectLst/>
                          <a:uLnTx/>
                          <a:uFillTx/>
                          <a:latin typeface="+mn-lt"/>
                          <a:ea typeface="+mn-ea"/>
                          <a:cs typeface="+mn-cs"/>
                        </a:rPr>
                        <a:t>9.3 </a:t>
                      </a:r>
                      <a:r>
                        <a:rPr kumimoji="0" lang="ja-JP" altLang="en-US" sz="1050" b="1" i="0" u="none" strike="noStrike" kern="1200" cap="none" spc="0" normalizeH="0" baseline="0" noProof="0">
                          <a:ln>
                            <a:noFill/>
                          </a:ln>
                          <a:solidFill>
                            <a:prstClr val="black"/>
                          </a:solidFill>
                          <a:effectLst/>
                          <a:uLnTx/>
                          <a:uFillTx/>
                          <a:latin typeface="+mn-lt"/>
                          <a:ea typeface="+mn-ea"/>
                          <a:cs typeface="+mn-cs"/>
                        </a:rPr>
                        <a:t>マネジメントレビュー</a:t>
                      </a:r>
                      <a:br>
                        <a:rPr kumimoji="0" lang="en-US" altLang="ja-JP" sz="1050" b="0" i="0" u="none" strike="noStrike" kern="1200" cap="none" spc="0" normalizeH="0" baseline="0" noProof="0">
                          <a:ln>
                            <a:noFill/>
                          </a:ln>
                          <a:solidFill>
                            <a:prstClr val="black"/>
                          </a:solidFill>
                          <a:effectLst/>
                          <a:uLnTx/>
                          <a:uFillTx/>
                          <a:latin typeface="+mn-lt"/>
                          <a:ea typeface="+mn-ea"/>
                          <a:cs typeface="+mn-cs"/>
                        </a:rPr>
                      </a:br>
                      <a:r>
                        <a:rPr kumimoji="0" lang="ja-JP" altLang="en-US" sz="1050" b="0" i="0" u="none" strike="noStrike" kern="1200" cap="none" spc="0" normalizeH="0" baseline="0" noProof="0">
                          <a:ln>
                            <a:noFill/>
                          </a:ln>
                          <a:solidFill>
                            <a:prstClr val="black"/>
                          </a:solidFill>
                          <a:effectLst/>
                          <a:uLnTx/>
                          <a:uFillTx/>
                          <a:latin typeface="+mn-lt"/>
                          <a:ea typeface="+mn-ea"/>
                          <a:cs typeface="+mn-cs"/>
                        </a:rPr>
                        <a:t>トップマネジメントが、</a:t>
                      </a:r>
                      <a:r>
                        <a:rPr kumimoji="0" lang="en-US" altLang="ja-JP" sz="1050" b="0" i="0" u="none" strike="noStrike" kern="1200" cap="none" spc="0" normalizeH="0" baseline="0" noProof="0">
                          <a:ln>
                            <a:noFill/>
                          </a:ln>
                          <a:solidFill>
                            <a:prstClr val="black"/>
                          </a:solidFill>
                          <a:effectLst/>
                          <a:uLnTx/>
                          <a:uFillTx/>
                          <a:latin typeface="+mn-lt"/>
                          <a:ea typeface="+mn-ea"/>
                          <a:cs typeface="+mn-cs"/>
                        </a:rPr>
                        <a:t>ISMS</a:t>
                      </a:r>
                      <a:r>
                        <a:rPr kumimoji="0" lang="ja-JP" altLang="en-US" sz="1050" b="0" i="0" u="none" strike="noStrike" kern="1200" cap="none" spc="0" normalizeH="0" baseline="0" noProof="0">
                          <a:ln>
                            <a:noFill/>
                          </a:ln>
                          <a:solidFill>
                            <a:prstClr val="black"/>
                          </a:solidFill>
                          <a:effectLst/>
                          <a:uLnTx/>
                          <a:uFillTx/>
                          <a:latin typeface="+mn-lt"/>
                          <a:ea typeface="+mn-ea"/>
                          <a:cs typeface="+mn-cs"/>
                        </a:rPr>
                        <a:t>の有効性を評価します。</a:t>
                      </a: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endParaRPr lang="en-US" altLang="ja-JP" sz="1050" b="0">
                        <a:solidFill>
                          <a:prstClr val="black"/>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mn-lt"/>
                          <a:ea typeface="+mn-ea"/>
                          <a:cs typeface="+mn-cs"/>
                        </a:rPr>
                        <a:t>マネジメントレビュー報告書</a:t>
                      </a:r>
                      <a:endParaRPr lang="en-US" altLang="ja-JP" sz="1050" b="0">
                        <a:solidFill>
                          <a:prstClr val="black"/>
                        </a:solidFill>
                        <a:latin typeface="+mn-lt"/>
                        <a:ea typeface="+mn-ea"/>
                      </a:endParaRPr>
                    </a:p>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endParaRPr lang="en-US" altLang="ja-JP" sz="1050" b="0">
                        <a:solidFill>
                          <a:prstClr val="black"/>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99541730"/>
                  </a:ext>
                </a:extLst>
              </a:tr>
            </a:tbl>
          </a:graphicData>
        </a:graphic>
      </p:graphicFrame>
      <p:graphicFrame>
        <p:nvGraphicFramePr>
          <p:cNvPr id="8" name="図表 7">
            <a:extLst>
              <a:ext uri="{FF2B5EF4-FFF2-40B4-BE49-F238E27FC236}">
                <a16:creationId xmlns:a16="http://schemas.microsoft.com/office/drawing/2014/main" id="{D007BF3E-7F8D-3E81-BB3A-F1C5D66D0E63}"/>
              </a:ext>
            </a:extLst>
          </p:cNvPr>
          <p:cNvGraphicFramePr/>
          <p:nvPr/>
        </p:nvGraphicFramePr>
        <p:xfrm>
          <a:off x="1143000" y="6299017"/>
          <a:ext cx="4572000" cy="2448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テキスト プレースホルダー 2">
            <a:extLst>
              <a:ext uri="{FF2B5EF4-FFF2-40B4-BE49-F238E27FC236}">
                <a16:creationId xmlns:a16="http://schemas.microsoft.com/office/drawing/2014/main" id="{C01262D8-AD28-4DD0-DBEE-D017E15344F8}"/>
              </a:ext>
            </a:extLst>
          </p:cNvPr>
          <p:cNvSpPr txBox="1">
            <a:spLocks/>
          </p:cNvSpPr>
          <p:nvPr/>
        </p:nvSpPr>
        <p:spPr>
          <a:xfrm>
            <a:off x="1123949" y="1457325"/>
            <a:ext cx="545782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13-2-7.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9.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パフォーマンス評価</a:t>
            </a:r>
          </a:p>
        </p:txBody>
      </p:sp>
      <p:sp>
        <p:nvSpPr>
          <p:cNvPr id="6" name="スライド番号プレースホルダー 4">
            <a:extLst>
              <a:ext uri="{FF2B5EF4-FFF2-40B4-BE49-F238E27FC236}">
                <a16:creationId xmlns:a16="http://schemas.microsoft.com/office/drawing/2014/main" id="{F7B4DDE6-017F-7DD9-221B-352B77FEF4BF}"/>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38</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2">
            <a:extLst>
              <a:ext uri="{FF2B5EF4-FFF2-40B4-BE49-F238E27FC236}">
                <a16:creationId xmlns:a16="http://schemas.microsoft.com/office/drawing/2014/main" id="{61D54591-CCB8-CA38-2593-5C6ADBA1001E}"/>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3176116088"/>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CCC172F3-C6A1-7892-BFE4-240857A0B931}"/>
              </a:ext>
            </a:extLst>
          </p:cNvPr>
          <p:cNvSpPr>
            <a:spLocks noGrp="1"/>
          </p:cNvSpPr>
          <p:nvPr>
            <p:ph type="body" sz="quarter" idx="16"/>
          </p:nvPr>
        </p:nvSpPr>
        <p:spPr>
          <a:xfrm>
            <a:off x="622800" y="2001600"/>
            <a:ext cx="5612400" cy="381000"/>
          </a:xfrm>
        </p:spPr>
        <p:txBody>
          <a:bodyPr/>
          <a:lstStyle/>
          <a:p>
            <a:r>
              <a:rPr kumimoji="1" lang="en-US" altLang="ja-JP"/>
              <a:t>9.1 </a:t>
            </a:r>
            <a:r>
              <a:rPr kumimoji="1" lang="ja-JP" altLang="en-US"/>
              <a:t>監視、測定、分析</a:t>
            </a:r>
            <a:r>
              <a:rPr lang="ja-JP" altLang="en-US"/>
              <a:t>及び</a:t>
            </a:r>
            <a:r>
              <a:rPr kumimoji="1" lang="ja-JP" altLang="en-US"/>
              <a:t>評価</a:t>
            </a:r>
            <a:endParaRPr kumimoji="1" lang="en-US" altLang="ja-JP"/>
          </a:p>
        </p:txBody>
      </p:sp>
      <p:sp>
        <p:nvSpPr>
          <p:cNvPr id="2" name="テキスト プレースホルダー 4">
            <a:extLst>
              <a:ext uri="{FF2B5EF4-FFF2-40B4-BE49-F238E27FC236}">
                <a16:creationId xmlns:a16="http://schemas.microsoft.com/office/drawing/2014/main" id="{B925D73B-5238-1BA0-8F46-05FCE4A51DEC}"/>
              </a:ext>
            </a:extLst>
          </p:cNvPr>
          <p:cNvSpPr txBox="1">
            <a:spLocks/>
          </p:cNvSpPr>
          <p:nvPr/>
        </p:nvSpPr>
        <p:spPr>
          <a:xfrm>
            <a:off x="619048" y="2793993"/>
            <a:ext cx="5612400" cy="1890298"/>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の効果について判断するために、有効性評価を実施します。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に沿って実施している活動が、情報セキュリティ目標の達成に繋がっているのか、有効に作用しているのかを評価し、課題があるのであれば改善することになります。　前項で説明した通り、</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PDCA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サイクルによる継続したスパイラルアップによって、改善し続けることが重要です。計画時に定めた評価指標および評価方法により、</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が有効だったか、そうではなかったかを判断します。この有効性の評価は、マネジメントレビューの際にトップマネジメントが実施するのが効果的です。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テキスト ボックス 11">
            <a:extLst>
              <a:ext uri="{FF2B5EF4-FFF2-40B4-BE49-F238E27FC236}">
                <a16:creationId xmlns:a16="http://schemas.microsoft.com/office/drawing/2014/main" id="{5AC298D1-95F4-59AF-8CAC-B5BC5B9A94B1}"/>
              </a:ext>
            </a:extLst>
          </p:cNvPr>
          <p:cNvSpPr txBox="1"/>
          <p:nvPr/>
        </p:nvSpPr>
        <p:spPr>
          <a:xfrm>
            <a:off x="619048" y="2304000"/>
            <a:ext cx="5612400" cy="415498"/>
          </a:xfrm>
          <a:prstGeom prst="rect">
            <a:avLst/>
          </a:prstGeom>
          <a:noFill/>
          <a:ln>
            <a:solidFill>
              <a:schemeClr val="tx1"/>
            </a:solid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作成するドキュメント</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zh-TW"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zh-TW" altLang="en-US" sz="1050" b="0" i="0" u="none" strike="noStrike" kern="1200" cap="none" spc="0" normalizeH="0" baseline="0" noProof="0">
                <a:ln>
                  <a:noFill/>
                </a:ln>
                <a:solidFill>
                  <a:prstClr val="black"/>
                </a:solidFill>
                <a:effectLst/>
                <a:uLnTx/>
                <a:uFillTx/>
                <a:latin typeface="メイリオ"/>
                <a:ea typeface="メイリオ"/>
                <a:cs typeface="+mn-cs"/>
              </a:rPr>
              <a:t>有効性評価表</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9" name="表 8">
            <a:extLst>
              <a:ext uri="{FF2B5EF4-FFF2-40B4-BE49-F238E27FC236}">
                <a16:creationId xmlns:a16="http://schemas.microsoft.com/office/drawing/2014/main" id="{A7E0C440-88A7-201C-9568-EE4F0FF8FBF0}"/>
              </a:ext>
            </a:extLst>
          </p:cNvPr>
          <p:cNvGraphicFramePr>
            <a:graphicFrameLocks noGrp="1"/>
          </p:cNvGraphicFramePr>
          <p:nvPr/>
        </p:nvGraphicFramePr>
        <p:xfrm>
          <a:off x="729000" y="5585483"/>
          <a:ext cx="5400000" cy="609416"/>
        </p:xfrm>
        <a:graphic>
          <a:graphicData uri="http://schemas.openxmlformats.org/drawingml/2006/table">
            <a:tbl>
              <a:tblPr>
                <a:tableStyleId>{5C22544A-7EE6-4342-B048-85BDC9FD1C3A}</a:tableStyleId>
              </a:tblPr>
              <a:tblGrid>
                <a:gridCol w="1080000">
                  <a:extLst>
                    <a:ext uri="{9D8B030D-6E8A-4147-A177-3AD203B41FA5}">
                      <a16:colId xmlns:a16="http://schemas.microsoft.com/office/drawing/2014/main" val="1012071778"/>
                    </a:ext>
                  </a:extLst>
                </a:gridCol>
                <a:gridCol w="1080000">
                  <a:extLst>
                    <a:ext uri="{9D8B030D-6E8A-4147-A177-3AD203B41FA5}">
                      <a16:colId xmlns:a16="http://schemas.microsoft.com/office/drawing/2014/main" val="2686381951"/>
                    </a:ext>
                  </a:extLst>
                </a:gridCol>
                <a:gridCol w="1080000">
                  <a:extLst>
                    <a:ext uri="{9D8B030D-6E8A-4147-A177-3AD203B41FA5}">
                      <a16:colId xmlns:a16="http://schemas.microsoft.com/office/drawing/2014/main" val="2034077410"/>
                    </a:ext>
                  </a:extLst>
                </a:gridCol>
                <a:gridCol w="1080000">
                  <a:extLst>
                    <a:ext uri="{9D8B030D-6E8A-4147-A177-3AD203B41FA5}">
                      <a16:colId xmlns:a16="http://schemas.microsoft.com/office/drawing/2014/main" val="3453404859"/>
                    </a:ext>
                  </a:extLst>
                </a:gridCol>
                <a:gridCol w="1080000">
                  <a:extLst>
                    <a:ext uri="{9D8B030D-6E8A-4147-A177-3AD203B41FA5}">
                      <a16:colId xmlns:a16="http://schemas.microsoft.com/office/drawing/2014/main" val="3059518083"/>
                    </a:ext>
                  </a:extLst>
                </a:gridCol>
              </a:tblGrid>
              <a:tr h="180000">
                <a:tc>
                  <a:txBody>
                    <a:bodyPr/>
                    <a:lstStyle/>
                    <a:p>
                      <a:pPr algn="ctr" fontAlgn="b"/>
                      <a:r>
                        <a:rPr lang="ja-JP" altLang="en-US" sz="800" b="1" u="none" strike="noStrike">
                          <a:solidFill>
                            <a:schemeClr val="bg1"/>
                          </a:solidFill>
                          <a:effectLst/>
                        </a:rPr>
                        <a:t>実施事項</a:t>
                      </a:r>
                      <a:endParaRPr lang="ja-JP" altLang="en-US" sz="800" b="1" i="0" u="none" strike="noStrike">
                        <a:solidFill>
                          <a:schemeClr val="bg1"/>
                        </a:solidFill>
                        <a:effectLst/>
                        <a:latin typeface="ＭＳ Ｐゴシック" panose="020B0600070205080204" pitchFamily="50" charset="-128"/>
                        <a:ea typeface="ＭＳ Ｐゴシック" panose="020B0600070205080204" pitchFamily="50" charset="-128"/>
                      </a:endParaRPr>
                    </a:p>
                  </a:txBody>
                  <a:tcPr marL="5616" marR="5616" marT="561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b"/>
                      <a:r>
                        <a:rPr lang="ja-JP" altLang="en-US" sz="800" b="1" u="none" strike="noStrike">
                          <a:solidFill>
                            <a:schemeClr val="bg1"/>
                          </a:solidFill>
                          <a:effectLst/>
                        </a:rPr>
                        <a:t>必要な資源</a:t>
                      </a:r>
                      <a:endParaRPr lang="ja-JP" altLang="en-US" sz="800" b="1" i="0" u="none" strike="noStrike">
                        <a:solidFill>
                          <a:schemeClr val="bg1"/>
                        </a:solidFill>
                        <a:effectLst/>
                        <a:latin typeface="ＭＳ Ｐゴシック" panose="020B0600070205080204" pitchFamily="50" charset="-128"/>
                        <a:ea typeface="ＭＳ Ｐゴシック" panose="020B0600070205080204" pitchFamily="50" charset="-128"/>
                      </a:endParaRPr>
                    </a:p>
                  </a:txBody>
                  <a:tcPr marL="5616" marR="5616" marT="561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b"/>
                      <a:r>
                        <a:rPr lang="ja-JP" altLang="en-US" sz="800" b="1" u="none" strike="noStrike">
                          <a:solidFill>
                            <a:schemeClr val="bg1"/>
                          </a:solidFill>
                          <a:effectLst/>
                        </a:rPr>
                        <a:t>責任者</a:t>
                      </a:r>
                      <a:endParaRPr lang="ja-JP" altLang="en-US" sz="800" b="1" i="0" u="none" strike="noStrike">
                        <a:solidFill>
                          <a:schemeClr val="bg1"/>
                        </a:solidFill>
                        <a:effectLst/>
                        <a:latin typeface="ＭＳ Ｐゴシック" panose="020B0600070205080204" pitchFamily="50" charset="-128"/>
                        <a:ea typeface="ＭＳ Ｐゴシック" panose="020B0600070205080204" pitchFamily="50" charset="-128"/>
                      </a:endParaRPr>
                    </a:p>
                  </a:txBody>
                  <a:tcPr marL="5616" marR="5616" marT="561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b"/>
                      <a:r>
                        <a:rPr lang="ja-JP" altLang="en-US" sz="800" b="1" u="none" strike="noStrike">
                          <a:solidFill>
                            <a:schemeClr val="bg1"/>
                          </a:solidFill>
                          <a:effectLst/>
                        </a:rPr>
                        <a:t>達成期限</a:t>
                      </a:r>
                      <a:endParaRPr lang="ja-JP" altLang="en-US" sz="800" b="1" i="0" u="none" strike="noStrike">
                        <a:solidFill>
                          <a:schemeClr val="bg1"/>
                        </a:solidFill>
                        <a:effectLst/>
                        <a:latin typeface="ＭＳ Ｐゴシック" panose="020B0600070205080204" pitchFamily="50" charset="-128"/>
                        <a:ea typeface="ＭＳ Ｐゴシック" panose="020B0600070205080204" pitchFamily="50" charset="-128"/>
                      </a:endParaRPr>
                    </a:p>
                  </a:txBody>
                  <a:tcPr marL="5616" marR="5616" marT="561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b"/>
                      <a:r>
                        <a:rPr lang="ja-JP" altLang="en-US" sz="800" b="1" u="none" strike="noStrike">
                          <a:solidFill>
                            <a:schemeClr val="bg1"/>
                          </a:solidFill>
                          <a:effectLst/>
                        </a:rPr>
                        <a:t>評価方法</a:t>
                      </a:r>
                      <a:endParaRPr lang="ja-JP" altLang="en-US" sz="800" b="1" i="0" u="none" strike="noStrike">
                        <a:solidFill>
                          <a:schemeClr val="bg1"/>
                        </a:solidFill>
                        <a:effectLst/>
                        <a:latin typeface="ＭＳ Ｐゴシック" panose="020B0600070205080204" pitchFamily="50" charset="-128"/>
                        <a:ea typeface="ＭＳ Ｐゴシック" panose="020B0600070205080204" pitchFamily="50" charset="-128"/>
                      </a:endParaRPr>
                    </a:p>
                  </a:txBody>
                  <a:tcPr marL="5616" marR="5616" marT="561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658808417"/>
                  </a:ext>
                </a:extLst>
              </a:tr>
              <a:tr h="429416">
                <a:tc>
                  <a:txBody>
                    <a:bodyPr/>
                    <a:lstStyle/>
                    <a:p>
                      <a:pPr algn="ctr" fontAlgn="t"/>
                      <a:r>
                        <a:rPr lang="ja-JP" altLang="en-US" sz="800" u="none" strike="noStrike">
                          <a:effectLst/>
                        </a:rPr>
                        <a:t>教育による活動の意味の理解</a:t>
                      </a:r>
                      <a:endParaRPr lang="ja-JP" altLang="en-US" sz="800" b="0" i="0" u="none" strike="noStrike">
                        <a:effectLst/>
                        <a:latin typeface="ＭＳ Ｐゴシック" panose="020B0600070205080204" pitchFamily="50" charset="-128"/>
                        <a:ea typeface="ＭＳ Ｐゴシック" panose="020B0600070205080204" pitchFamily="50" charset="-128"/>
                      </a:endParaRPr>
                    </a:p>
                  </a:txBody>
                  <a:tcPr marL="5616" marR="5616" marT="561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800" u="none" strike="noStrike">
                          <a:effectLst/>
                        </a:rPr>
                        <a:t>適用範囲の従業者が</a:t>
                      </a:r>
                      <a:r>
                        <a:rPr lang="en-US" altLang="ja-JP" sz="800" u="none" strike="noStrike">
                          <a:effectLst/>
                        </a:rPr>
                        <a:t>ISMS</a:t>
                      </a:r>
                      <a:r>
                        <a:rPr lang="ja-JP" altLang="en-US" sz="800" u="none" strike="noStrike">
                          <a:effectLst/>
                        </a:rPr>
                        <a:t>教育を受講</a:t>
                      </a:r>
                      <a:endParaRPr lang="ja-JP" altLang="en-US" sz="800" b="0" i="0" u="none" strike="noStrike">
                        <a:effectLst/>
                        <a:latin typeface="ＭＳ Ｐゴシック" panose="020B0600070205080204" pitchFamily="50" charset="-128"/>
                        <a:ea typeface="ＭＳ Ｐゴシック" panose="020B0600070205080204" pitchFamily="50" charset="-128"/>
                      </a:endParaRPr>
                    </a:p>
                  </a:txBody>
                  <a:tcPr marL="5616" marR="5616" marT="561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en-US" sz="800" u="none" strike="noStrike">
                          <a:effectLst/>
                        </a:rPr>
                        <a:t>ISMS</a:t>
                      </a:r>
                      <a:r>
                        <a:rPr lang="ja-JP" altLang="en-US" sz="800" u="none" strike="noStrike">
                          <a:effectLst/>
                        </a:rPr>
                        <a:t>事務局長</a:t>
                      </a:r>
                      <a:endParaRPr lang="ja-JP" altLang="en-US" sz="800" b="0" i="0" u="none" strike="noStrike">
                        <a:effectLst/>
                        <a:latin typeface="ＭＳ Ｐゴシック" panose="020B0600070205080204" pitchFamily="50" charset="-128"/>
                        <a:ea typeface="ＭＳ Ｐゴシック" panose="020B0600070205080204" pitchFamily="50" charset="-128"/>
                      </a:endParaRPr>
                    </a:p>
                  </a:txBody>
                  <a:tcPr marL="5616" marR="5616" marT="561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en-US" altLang="ja-JP" sz="800" u="none" strike="noStrike">
                          <a:effectLst/>
                        </a:rPr>
                        <a:t>20XX</a:t>
                      </a:r>
                      <a:r>
                        <a:rPr lang="ja-JP" altLang="en-US" sz="800" u="none" strike="noStrike">
                          <a:effectLst/>
                        </a:rPr>
                        <a:t>年</a:t>
                      </a:r>
                      <a:r>
                        <a:rPr lang="en-US" altLang="ja-JP" sz="800" u="none" strike="noStrike">
                          <a:effectLst/>
                        </a:rPr>
                        <a:t>00</a:t>
                      </a:r>
                      <a:r>
                        <a:rPr lang="ja-JP" altLang="en-US" sz="800" u="none" strike="noStrike">
                          <a:effectLst/>
                        </a:rPr>
                        <a:t>月</a:t>
                      </a:r>
                      <a:endParaRPr lang="ja-JP" altLang="en-US" sz="800" b="0" i="0" u="none" strike="noStrike">
                        <a:effectLst/>
                        <a:latin typeface="ＭＳ Ｐゴシック" panose="020B0600070205080204" pitchFamily="50" charset="-128"/>
                        <a:ea typeface="ＭＳ Ｐゴシック" panose="020B0600070205080204" pitchFamily="50" charset="-128"/>
                      </a:endParaRPr>
                    </a:p>
                  </a:txBody>
                  <a:tcPr marL="5616" marR="5616" marT="561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ja-JP" altLang="en-US" sz="800" u="none" strike="noStrike">
                          <a:effectLst/>
                        </a:rPr>
                        <a:t>受講者数および合格者数をカウントし、評価する</a:t>
                      </a:r>
                      <a:endParaRPr lang="ja-JP" altLang="en-US" sz="800" b="0" i="0" u="none" strike="noStrike">
                        <a:effectLst/>
                        <a:latin typeface="ＭＳ Ｐゴシック" panose="020B0600070205080204" pitchFamily="50" charset="-128"/>
                        <a:ea typeface="ＭＳ Ｐゴシック" panose="020B0600070205080204" pitchFamily="50" charset="-128"/>
                      </a:endParaRPr>
                    </a:p>
                  </a:txBody>
                  <a:tcPr marL="5616" marR="5616" marT="561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04117430"/>
                  </a:ext>
                </a:extLst>
              </a:tr>
            </a:tbl>
          </a:graphicData>
        </a:graphic>
      </p:graphicFrame>
      <p:graphicFrame>
        <p:nvGraphicFramePr>
          <p:cNvPr id="11" name="表 10">
            <a:extLst>
              <a:ext uri="{FF2B5EF4-FFF2-40B4-BE49-F238E27FC236}">
                <a16:creationId xmlns:a16="http://schemas.microsoft.com/office/drawing/2014/main" id="{C08283C6-5F3F-56DF-D93F-A73A7AD9FF56}"/>
              </a:ext>
            </a:extLst>
          </p:cNvPr>
          <p:cNvGraphicFramePr>
            <a:graphicFrameLocks noGrp="1"/>
          </p:cNvGraphicFramePr>
          <p:nvPr/>
        </p:nvGraphicFramePr>
        <p:xfrm>
          <a:off x="729000" y="6662574"/>
          <a:ext cx="5400000" cy="556240"/>
        </p:xfrm>
        <a:graphic>
          <a:graphicData uri="http://schemas.openxmlformats.org/drawingml/2006/table">
            <a:tbl>
              <a:tblPr>
                <a:tableStyleId>{5C22544A-7EE6-4342-B048-85BDC9FD1C3A}</a:tableStyleId>
              </a:tblPr>
              <a:tblGrid>
                <a:gridCol w="1082741">
                  <a:extLst>
                    <a:ext uri="{9D8B030D-6E8A-4147-A177-3AD203B41FA5}">
                      <a16:colId xmlns:a16="http://schemas.microsoft.com/office/drawing/2014/main" val="1674371929"/>
                    </a:ext>
                  </a:extLst>
                </a:gridCol>
                <a:gridCol w="4317259">
                  <a:extLst>
                    <a:ext uri="{9D8B030D-6E8A-4147-A177-3AD203B41FA5}">
                      <a16:colId xmlns:a16="http://schemas.microsoft.com/office/drawing/2014/main" val="144902319"/>
                    </a:ext>
                  </a:extLst>
                </a:gridCol>
              </a:tblGrid>
              <a:tr h="180000">
                <a:tc>
                  <a:txBody>
                    <a:bodyPr/>
                    <a:lstStyle/>
                    <a:p>
                      <a:pPr algn="ctr" fontAlgn="b"/>
                      <a:r>
                        <a:rPr lang="ja-JP" altLang="en-US" sz="800" b="1" u="none" strike="noStrike">
                          <a:solidFill>
                            <a:schemeClr val="bg1"/>
                          </a:solidFill>
                          <a:effectLst/>
                        </a:rPr>
                        <a:t>結果</a:t>
                      </a:r>
                      <a:endParaRPr lang="ja-JP" altLang="en-US" sz="800" b="1" i="0" u="none" strike="noStrike">
                        <a:solidFill>
                          <a:schemeClr val="bg1"/>
                        </a:solidFill>
                        <a:effectLst/>
                        <a:latin typeface="ＭＳ Ｐゴシック" panose="020B0600070205080204" pitchFamily="50" charset="-128"/>
                        <a:ea typeface="ＭＳ Ｐゴシック" panose="020B0600070205080204" pitchFamily="50" charset="-128"/>
                      </a:endParaRPr>
                    </a:p>
                  </a:txBody>
                  <a:tcPr marL="5616" marR="5616" marT="561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b"/>
                      <a:r>
                        <a:rPr lang="ja-JP" altLang="en-US" sz="800" b="1" u="none" strike="noStrike">
                          <a:solidFill>
                            <a:schemeClr val="bg1"/>
                          </a:solidFill>
                          <a:effectLst/>
                        </a:rPr>
                        <a:t>備考</a:t>
                      </a:r>
                      <a:endParaRPr lang="ja-JP" altLang="en-US" sz="800" b="1" i="0" u="none" strike="noStrike">
                        <a:solidFill>
                          <a:schemeClr val="bg1"/>
                        </a:solidFill>
                        <a:effectLst/>
                        <a:latin typeface="ＭＳ Ｐゴシック" panose="020B0600070205080204" pitchFamily="50" charset="-128"/>
                        <a:ea typeface="ＭＳ Ｐゴシック" panose="020B0600070205080204" pitchFamily="50" charset="-128"/>
                      </a:endParaRPr>
                    </a:p>
                  </a:txBody>
                  <a:tcPr marL="5616" marR="5616" marT="561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814963089"/>
                  </a:ext>
                </a:extLst>
              </a:tr>
              <a:tr h="376240">
                <a:tc>
                  <a:txBody>
                    <a:bodyPr/>
                    <a:lstStyle/>
                    <a:p>
                      <a:pPr algn="ctr" fontAlgn="ctr"/>
                      <a:r>
                        <a:rPr lang="ja-JP" altLang="en-US" sz="800" u="none" strike="noStrike">
                          <a:effectLst/>
                        </a:rPr>
                        <a:t>〇</a:t>
                      </a:r>
                      <a:endParaRPr lang="ja-JP" altLang="en-US" sz="800" b="0" i="0" u="none" strike="noStrike">
                        <a:effectLst/>
                        <a:latin typeface="ＭＳ Ｐゴシック" panose="020B0600070205080204" pitchFamily="50" charset="-128"/>
                        <a:ea typeface="ＭＳ Ｐゴシック" panose="020B0600070205080204" pitchFamily="50" charset="-128"/>
                      </a:endParaRPr>
                    </a:p>
                  </a:txBody>
                  <a:tcPr marL="5616" marR="5616" marT="561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800" u="none" strike="noStrike">
                          <a:effectLst/>
                        </a:rPr>
                        <a:t>全従業員</a:t>
                      </a:r>
                      <a:r>
                        <a:rPr lang="en-US" altLang="ja-JP" sz="800" u="none" strike="noStrike">
                          <a:effectLst/>
                        </a:rPr>
                        <a:t>e</a:t>
                      </a:r>
                      <a:r>
                        <a:rPr lang="ja-JP" altLang="en-US" sz="800" u="none" strike="noStrike">
                          <a:effectLst/>
                        </a:rPr>
                        <a:t>ラーニングでのテストを</a:t>
                      </a:r>
                      <a:r>
                        <a:rPr lang="en-US" altLang="ja-JP" sz="800" u="none" strike="noStrike">
                          <a:effectLst/>
                        </a:rPr>
                        <a:t>100</a:t>
                      </a:r>
                      <a:r>
                        <a:rPr lang="ja-JP" altLang="en-US" sz="800" u="none" strike="noStrike">
                          <a:effectLst/>
                        </a:rPr>
                        <a:t>点にて合格。有効性があるものと判断する。</a:t>
                      </a:r>
                      <a:endParaRPr lang="ja-JP" altLang="en-US" sz="800" b="0" i="0" u="none" strike="noStrike">
                        <a:effectLst/>
                        <a:latin typeface="ＭＳ Ｐゴシック" panose="020B0600070205080204" pitchFamily="50" charset="-128"/>
                        <a:ea typeface="ＭＳ Ｐゴシック" panose="020B0600070205080204" pitchFamily="50" charset="-128"/>
                      </a:endParaRPr>
                    </a:p>
                  </a:txBody>
                  <a:tcPr marL="5616" marR="5616" marT="561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2390946"/>
                  </a:ext>
                </a:extLst>
              </a:tr>
            </a:tbl>
          </a:graphicData>
        </a:graphic>
      </p:graphicFrame>
      <p:sp>
        <p:nvSpPr>
          <p:cNvPr id="13" name="テキスト ボックス 12">
            <a:extLst>
              <a:ext uri="{FF2B5EF4-FFF2-40B4-BE49-F238E27FC236}">
                <a16:creationId xmlns:a16="http://schemas.microsoft.com/office/drawing/2014/main" id="{F507A5D0-F8CF-9DC0-90D8-73D65C0DC5E4}"/>
              </a:ext>
            </a:extLst>
          </p:cNvPr>
          <p:cNvSpPr txBox="1"/>
          <p:nvPr/>
        </p:nvSpPr>
        <p:spPr>
          <a:xfrm>
            <a:off x="725248" y="4046268"/>
            <a:ext cx="5400000" cy="156966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00" b="1" i="0" u="none" strike="noStrike" kern="1200" cap="none" spc="0" normalizeH="0" baseline="0" noProof="0" dirty="0">
                <a:ln>
                  <a:noFill/>
                </a:ln>
                <a:solidFill>
                  <a:prstClr val="black"/>
                </a:solidFill>
                <a:effectLst/>
                <a:uLnTx/>
                <a:uFillTx/>
                <a:latin typeface="メイリオ"/>
                <a:ea typeface="メイリオ"/>
                <a:cs typeface="+mn-cs"/>
              </a:rPr>
              <a:t>【</a:t>
            </a:r>
            <a:r>
              <a:rPr kumimoji="0" lang="ja-JP" altLang="en-US" sz="800" b="1" i="0" u="none" strike="noStrike" kern="1200" cap="none" spc="0" normalizeH="0" baseline="0" noProof="0" dirty="0">
                <a:ln>
                  <a:noFill/>
                </a:ln>
                <a:solidFill>
                  <a:prstClr val="black"/>
                </a:solidFill>
                <a:effectLst/>
                <a:uLnTx/>
                <a:uFillTx/>
                <a:latin typeface="メイリオ"/>
                <a:ea typeface="メイリオ"/>
                <a:cs typeface="+mn-cs"/>
              </a:rPr>
              <a:t>計画</a:t>
            </a:r>
            <a:r>
              <a:rPr kumimoji="0" lang="en-US" altLang="ja-JP" sz="800" b="1"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a:ln>
                  <a:noFill/>
                </a:ln>
                <a:solidFill>
                  <a:prstClr val="black"/>
                </a:solidFill>
                <a:effectLst/>
                <a:uLnTx/>
                <a:uFillTx/>
                <a:latin typeface="メイリオ"/>
                <a:ea typeface="メイリオ"/>
                <a:cs typeface="+mn-cs"/>
              </a:rPr>
              <a:t>情報セキュリティ目的：</a:t>
            </a:r>
            <a:r>
              <a:rPr kumimoji="0" lang="ja-JP" altLang="en-US" sz="800" b="0" i="0" u="none" strike="noStrike" kern="1200" cap="none" spc="0" normalizeH="0" baseline="0" noProof="0" dirty="0">
                <a:ln>
                  <a:noFill/>
                </a:ln>
                <a:solidFill>
                  <a:prstClr val="black"/>
                </a:solidFill>
                <a:effectLst/>
                <a:uLnTx/>
                <a:uFillTx/>
                <a:latin typeface="メイリオ"/>
                <a:ea typeface="メイリオ"/>
                <a:cs typeface="+mn-cs"/>
              </a:rPr>
              <a:t>・お客様との契約および法的または規制要求事項を尊重し遵守する</a:t>
            </a:r>
            <a:endParaRPr kumimoji="0"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メイリオ"/>
                <a:ea typeface="メイリオ"/>
                <a:cs typeface="+mn-cs"/>
              </a:rPr>
              <a:t>　　　　　　　　　　　・情報セキュリティ事故を未然に防止する</a:t>
            </a:r>
            <a:endParaRPr kumimoji="0"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メイリオ"/>
                <a:ea typeface="メイリオ"/>
                <a:cs typeface="+mn-cs"/>
              </a:rPr>
              <a:t>　　　　　　　　　　　・情報セキュリティ上の脅威から情報資産を保護する</a:t>
            </a:r>
            <a:endParaRPr kumimoji="0"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メイリオ"/>
                <a:ea typeface="メイリオ"/>
                <a:cs typeface="+mn-cs"/>
              </a:rPr>
              <a:t>　　　　　　　　　　　・当社</a:t>
            </a:r>
            <a:r>
              <a:rPr kumimoji="0" lang="en-US" altLang="ja-JP" sz="800" b="0" i="0" u="none" strike="noStrike" kern="1200" cap="none" spc="0" normalizeH="0" baseline="0" noProof="0" dirty="0">
                <a:ln>
                  <a:noFill/>
                </a:ln>
                <a:solidFill>
                  <a:prstClr val="black"/>
                </a:solidFill>
                <a:effectLst/>
                <a:uLnTx/>
                <a:uFillTx/>
                <a:latin typeface="メイリオ"/>
                <a:ea typeface="メイリオ"/>
                <a:cs typeface="+mn-cs"/>
              </a:rPr>
              <a:t>ISMS</a:t>
            </a:r>
            <a:r>
              <a:rPr kumimoji="0" lang="ja-JP" altLang="en-US" sz="800" b="0" i="0" u="none" strike="noStrike" kern="1200" cap="none" spc="0" normalizeH="0" baseline="0" noProof="0" dirty="0">
                <a:ln>
                  <a:noFill/>
                </a:ln>
                <a:solidFill>
                  <a:prstClr val="black"/>
                </a:solidFill>
                <a:effectLst/>
                <a:uLnTx/>
                <a:uFillTx/>
                <a:latin typeface="メイリオ"/>
                <a:ea typeface="メイリオ"/>
                <a:cs typeface="+mn-cs"/>
              </a:rPr>
              <a:t>の意味を理解した活動の開始</a:t>
            </a:r>
            <a:endParaRPr kumimoji="0"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800" b="1"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a:ln>
                  <a:noFill/>
                </a:ln>
                <a:solidFill>
                  <a:prstClr val="black"/>
                </a:solidFill>
                <a:effectLst/>
                <a:uLnTx/>
                <a:uFillTx/>
                <a:latin typeface="メイリオ"/>
                <a:ea typeface="メイリオ"/>
                <a:cs typeface="+mn-cs"/>
              </a:rPr>
              <a:t>評価指標：　　　　　　　</a:t>
            </a:r>
            <a:r>
              <a:rPr kumimoji="0" lang="en-US" altLang="zh-TW" sz="800" b="0" i="0" u="none" strike="noStrike" kern="1200" cap="none" spc="0" normalizeH="0" baseline="0" noProof="0" dirty="0">
                <a:ln>
                  <a:noFill/>
                </a:ln>
                <a:solidFill>
                  <a:prstClr val="black"/>
                </a:solidFill>
                <a:effectLst/>
                <a:uLnTx/>
                <a:uFillTx/>
                <a:latin typeface="メイリオ"/>
                <a:ea typeface="メイリオ"/>
                <a:cs typeface="+mn-cs"/>
              </a:rPr>
              <a:t>ISMS</a:t>
            </a:r>
            <a:r>
              <a:rPr kumimoji="0" lang="zh-TW" altLang="en-US" sz="800" b="0" i="0" u="none" strike="noStrike" kern="1200" cap="none" spc="0" normalizeH="0" baseline="0" noProof="0" dirty="0">
                <a:ln>
                  <a:noFill/>
                </a:ln>
                <a:solidFill>
                  <a:prstClr val="black"/>
                </a:solidFill>
                <a:effectLst/>
                <a:uLnTx/>
                <a:uFillTx/>
                <a:latin typeface="メイリオ"/>
                <a:ea typeface="メイリオ"/>
                <a:cs typeface="+mn-cs"/>
              </a:rPr>
              <a:t>教育受講／合格　</a:t>
            </a:r>
            <a:r>
              <a:rPr kumimoji="0" lang="en-US" altLang="zh-TW" sz="800" b="0" i="0" u="none" strike="noStrike" kern="1200" cap="none" spc="0" normalizeH="0" baseline="0" noProof="0" dirty="0">
                <a:ln>
                  <a:noFill/>
                </a:ln>
                <a:solidFill>
                  <a:prstClr val="black"/>
                </a:solidFill>
                <a:effectLst/>
                <a:uLnTx/>
                <a:uFillTx/>
                <a:latin typeface="メイリオ"/>
                <a:ea typeface="メイリオ"/>
                <a:cs typeface="+mn-cs"/>
              </a:rPr>
              <a:t>100</a:t>
            </a:r>
            <a:r>
              <a:rPr kumimoji="0" lang="zh-TW" altLang="en-US" sz="800" b="0" i="0" u="none" strike="noStrike" kern="1200" cap="none" spc="0" normalizeH="0" baseline="0" noProof="0" dirty="0">
                <a:ln>
                  <a:noFill/>
                </a:ln>
                <a:solidFill>
                  <a:prstClr val="black"/>
                </a:solidFill>
                <a:effectLst/>
                <a:uLnTx/>
                <a:uFillTx/>
                <a:latin typeface="メイリオ"/>
                <a:ea typeface="メイリオ"/>
                <a:cs typeface="+mn-cs"/>
              </a:rPr>
              <a:t>％</a:t>
            </a:r>
            <a:r>
              <a:rPr kumimoji="0" lang="en-US" altLang="zh-TW" sz="800" b="0" i="0" u="none" strike="noStrike" kern="1200" cap="none" spc="0" normalizeH="0" baseline="0" noProof="0" dirty="0">
                <a:ln>
                  <a:noFill/>
                </a:ln>
                <a:solidFill>
                  <a:prstClr val="black"/>
                </a:solidFill>
                <a:effectLst/>
                <a:uLnTx/>
                <a:uFillTx/>
                <a:latin typeface="メイリオ"/>
                <a:ea typeface="メイリオ"/>
                <a:cs typeface="+mn-cs"/>
              </a:rPr>
              <a:t>(</a:t>
            </a:r>
            <a:r>
              <a:rPr kumimoji="0" lang="zh-TW" altLang="en-US" sz="800" b="0" i="0" u="none" strike="noStrike" kern="1200" cap="none" spc="0" normalizeH="0" baseline="0" noProof="0" dirty="0">
                <a:ln>
                  <a:noFill/>
                </a:ln>
                <a:solidFill>
                  <a:prstClr val="black"/>
                </a:solidFill>
                <a:effectLst/>
                <a:uLnTx/>
                <a:uFillTx/>
                <a:latin typeface="メイリオ"/>
                <a:ea typeface="メイリオ"/>
                <a:cs typeface="+mn-cs"/>
              </a:rPr>
              <a:t>全従業者</a:t>
            </a:r>
            <a:r>
              <a:rPr kumimoji="0" lang="en-US" altLang="zh-TW" sz="800" b="0" i="0" u="none" strike="noStrike" kern="1200" cap="none" spc="0" normalizeH="0" baseline="0" noProof="0" dirty="0">
                <a:ln>
                  <a:noFill/>
                </a:ln>
                <a:solidFill>
                  <a:prstClr val="black"/>
                </a:solidFill>
                <a:effectLst/>
                <a:uLnTx/>
                <a:uFillTx/>
                <a:latin typeface="メイリオ"/>
                <a:ea typeface="メイリオ"/>
                <a:cs typeface="+mn-cs"/>
              </a:rPr>
              <a:t>)</a:t>
            </a:r>
            <a:endParaRPr kumimoji="0"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a:ln>
                  <a:noFill/>
                </a:ln>
                <a:solidFill>
                  <a:prstClr val="black"/>
                </a:solidFill>
                <a:effectLst/>
                <a:uLnTx/>
                <a:uFillTx/>
                <a:latin typeface="メイリオ"/>
                <a:ea typeface="メイリオ"/>
                <a:cs typeface="+mn-cs"/>
              </a:rPr>
              <a:t>　　　　　　　　　　　　</a:t>
            </a:r>
            <a:r>
              <a:rPr kumimoji="0" lang="en-US" altLang="ja-JP" sz="800" b="0" i="0" u="none" strike="noStrike" kern="1200" cap="none" spc="0" normalizeH="0" baseline="0" noProof="0" dirty="0">
                <a:ln>
                  <a:noFill/>
                </a:ln>
                <a:solidFill>
                  <a:prstClr val="black"/>
                </a:solidFill>
                <a:effectLst/>
                <a:uLnTx/>
                <a:uFillTx/>
                <a:latin typeface="メイリオ"/>
                <a:ea typeface="メイリオ"/>
                <a:cs typeface="+mn-cs"/>
              </a:rPr>
              <a:t>【</a:t>
            </a:r>
            <a:r>
              <a:rPr kumimoji="0" lang="ja-JP" altLang="en-US" sz="800" b="0" i="0" u="none" strike="noStrike" kern="1200" cap="none" spc="0" normalizeH="0" baseline="0" noProof="0" dirty="0">
                <a:ln>
                  <a:noFill/>
                </a:ln>
                <a:solidFill>
                  <a:prstClr val="black"/>
                </a:solidFill>
                <a:effectLst/>
                <a:uLnTx/>
                <a:uFillTx/>
                <a:latin typeface="メイリオ"/>
                <a:ea typeface="メイリオ"/>
                <a:cs typeface="+mn-cs"/>
              </a:rPr>
              <a:t>備考</a:t>
            </a:r>
            <a:r>
              <a:rPr kumimoji="0" lang="en-US" altLang="ja-JP" sz="800" b="0" i="0" u="none" strike="noStrike" kern="1200" cap="none" spc="0" normalizeH="0" baseline="0" noProof="0" dirty="0">
                <a:ln>
                  <a:noFill/>
                </a:ln>
                <a:solidFill>
                  <a:prstClr val="black"/>
                </a:solidFill>
                <a:effectLst/>
                <a:uLnTx/>
                <a:uFillTx/>
                <a:latin typeface="メイリオ"/>
                <a:ea typeface="メイリオ"/>
                <a:cs typeface="+mn-cs"/>
              </a:rPr>
              <a: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メイリオ"/>
                <a:ea typeface="メイリオ"/>
                <a:cs typeface="+mn-cs"/>
              </a:rPr>
              <a:t>　　　　　　　　　　　　取組の初年度であるため、全従業者が活動に関与、さらには、活動を理解し、全社の</a:t>
            </a:r>
            <a:br>
              <a:rPr kumimoji="0" lang="en-US" altLang="ja-JP" sz="800" b="0" i="0" u="none" strike="noStrike" kern="1200" cap="none" spc="0" normalizeH="0" baseline="0" noProof="0" dirty="0">
                <a:ln>
                  <a:noFill/>
                </a:ln>
                <a:solidFill>
                  <a:prstClr val="black"/>
                </a:solidFill>
                <a:effectLst/>
                <a:uLnTx/>
                <a:uFillTx/>
                <a:latin typeface="メイリオ"/>
                <a:ea typeface="メイリオ"/>
                <a:cs typeface="+mn-cs"/>
              </a:rPr>
            </a:br>
            <a:r>
              <a:rPr kumimoji="0" lang="ja-JP" altLang="en-US" sz="800" b="0" i="0" u="none" strike="noStrike" kern="1200" cap="none" spc="0" normalizeH="0" baseline="0" noProof="0" dirty="0">
                <a:ln>
                  <a:noFill/>
                </a:ln>
                <a:solidFill>
                  <a:prstClr val="black"/>
                </a:solidFill>
                <a:effectLst/>
                <a:uLnTx/>
                <a:uFillTx/>
                <a:latin typeface="メイリオ"/>
                <a:ea typeface="メイリオ"/>
                <a:cs typeface="+mn-cs"/>
              </a:rPr>
              <a:t>　　　　　　　　　　　　セキュリティ目的の達成に向けた活動開始ができたことを確認する。</a:t>
            </a:r>
            <a:endParaRPr kumimoji="0"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800" b="1"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a:ln>
                  <a:noFill/>
                </a:ln>
                <a:solidFill>
                  <a:prstClr val="black"/>
                </a:solidFill>
                <a:effectLst/>
                <a:uLnTx/>
                <a:uFillTx/>
                <a:latin typeface="メイリオ"/>
                <a:ea typeface="メイリオ"/>
                <a:cs typeface="+mn-cs"/>
              </a:rPr>
              <a:t>情報セキュリティ目的達成のための計画</a:t>
            </a:r>
          </a:p>
        </p:txBody>
      </p:sp>
      <p:sp>
        <p:nvSpPr>
          <p:cNvPr id="14" name="テキスト ボックス 13">
            <a:extLst>
              <a:ext uri="{FF2B5EF4-FFF2-40B4-BE49-F238E27FC236}">
                <a16:creationId xmlns:a16="http://schemas.microsoft.com/office/drawing/2014/main" id="{6109DFC1-646D-F931-3425-45D16578F9FB}"/>
              </a:ext>
            </a:extLst>
          </p:cNvPr>
          <p:cNvSpPr txBox="1"/>
          <p:nvPr/>
        </p:nvSpPr>
        <p:spPr>
          <a:xfrm>
            <a:off x="725248" y="6242108"/>
            <a:ext cx="5400000" cy="46166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00" b="1" i="0" u="none" strike="noStrike" kern="1200" cap="none" spc="0" normalizeH="0" baseline="0" noProof="0">
                <a:ln>
                  <a:noFill/>
                </a:ln>
                <a:solidFill>
                  <a:prstClr val="black"/>
                </a:solidFill>
                <a:effectLst/>
                <a:uLnTx/>
                <a:uFillTx/>
                <a:latin typeface="メイリオ"/>
                <a:ea typeface="メイリオ"/>
                <a:cs typeface="+mn-cs"/>
              </a:rPr>
              <a:t>【</a:t>
            </a:r>
            <a:r>
              <a:rPr kumimoji="0" lang="ja-JP" altLang="en-US" sz="800" b="1" i="0" u="none" strike="noStrike" kern="1200" cap="none" spc="0" normalizeH="0" baseline="0" noProof="0">
                <a:ln>
                  <a:noFill/>
                </a:ln>
                <a:solidFill>
                  <a:prstClr val="black"/>
                </a:solidFill>
                <a:effectLst/>
                <a:uLnTx/>
                <a:uFillTx/>
                <a:latin typeface="メイリオ"/>
                <a:ea typeface="メイリオ"/>
                <a:cs typeface="+mn-cs"/>
              </a:rPr>
              <a:t>評価</a:t>
            </a:r>
            <a:r>
              <a:rPr kumimoji="0" lang="en-US" altLang="ja-JP" sz="800" b="1" i="0" u="none" strike="noStrike" kern="1200" cap="none" spc="0" normalizeH="0" baseline="0" noProof="0">
                <a:ln>
                  <a:noFill/>
                </a:ln>
                <a:solidFill>
                  <a:prstClr val="black"/>
                </a:solidFill>
                <a:effectLst/>
                <a:uLnTx/>
                <a:uFillTx/>
                <a:latin typeface="メイリオ"/>
                <a:ea typeface="メイリオ"/>
                <a:cs typeface="+mn-cs"/>
              </a:rPr>
              <a:t>】								</a:t>
            </a:r>
            <a:r>
              <a:rPr kumimoji="0" lang="ja-JP" altLang="en-US" sz="800" b="1" i="0" u="none" strike="noStrike" kern="1200" cap="none" spc="0" normalizeH="0" baseline="0" noProof="0">
                <a:ln>
                  <a:noFill/>
                </a:ln>
                <a:solidFill>
                  <a:prstClr val="black"/>
                </a:solidFill>
                <a:effectLst/>
                <a:uLnTx/>
                <a:uFillTx/>
                <a:latin typeface="メイリオ"/>
                <a:ea typeface="メイリオ"/>
                <a:cs typeface="+mn-cs"/>
              </a:rPr>
              <a:t>評価日：</a:t>
            </a:r>
            <a:r>
              <a:rPr kumimoji="0" lang="en-US" altLang="ja-JP" sz="800" b="1" i="0" u="none" strike="noStrike" kern="1200" cap="none" spc="0" normalizeH="0" baseline="0" noProof="0">
                <a:ln>
                  <a:noFill/>
                </a:ln>
                <a:solidFill>
                  <a:prstClr val="black"/>
                </a:solidFill>
                <a:effectLst/>
                <a:uLnTx/>
                <a:uFillTx/>
                <a:latin typeface="メイリオ"/>
                <a:ea typeface="メイリオ"/>
                <a:cs typeface="+mn-cs"/>
              </a:rPr>
              <a:t>【20XX/00/00】</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a:ln>
                  <a:noFill/>
                </a:ln>
                <a:solidFill>
                  <a:prstClr val="black"/>
                </a:solidFill>
                <a:effectLst/>
                <a:uLnTx/>
                <a:uFillTx/>
                <a:latin typeface="メイリオ"/>
                <a:ea typeface="メイリオ"/>
                <a:cs typeface="+mn-cs"/>
              </a:rPr>
              <a:t>情報セキュリティ目的達成に関する評価結果　　　凡例　○：有効　×：有効ではない</a:t>
            </a:r>
          </a:p>
        </p:txBody>
      </p:sp>
      <p:sp>
        <p:nvSpPr>
          <p:cNvPr id="15" name="正方形/長方形 14">
            <a:extLst>
              <a:ext uri="{FF2B5EF4-FFF2-40B4-BE49-F238E27FC236}">
                <a16:creationId xmlns:a16="http://schemas.microsoft.com/office/drawing/2014/main" id="{92E7F8FD-4F52-FB55-52D3-53EACD7B93A4}"/>
              </a:ext>
            </a:extLst>
          </p:cNvPr>
          <p:cNvSpPr/>
          <p:nvPr/>
        </p:nvSpPr>
        <p:spPr>
          <a:xfrm>
            <a:off x="622800" y="4046268"/>
            <a:ext cx="5612400" cy="3239414"/>
          </a:xfrm>
          <a:prstGeom prst="rect">
            <a:avLst/>
          </a:prstGeom>
          <a:no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テキスト ボックス 15">
            <a:extLst>
              <a:ext uri="{FF2B5EF4-FFF2-40B4-BE49-F238E27FC236}">
                <a16:creationId xmlns:a16="http://schemas.microsoft.com/office/drawing/2014/main" id="{D7FC3C3A-999A-66C1-AA66-52BD3A3E3DCE}"/>
              </a:ext>
            </a:extLst>
          </p:cNvPr>
          <p:cNvSpPr txBox="1"/>
          <p:nvPr/>
        </p:nvSpPr>
        <p:spPr>
          <a:xfrm>
            <a:off x="622800" y="7389040"/>
            <a:ext cx="5612400" cy="1223412"/>
          </a:xfrm>
          <a:prstGeom prst="rect">
            <a:avLst/>
          </a:prstGeom>
          <a:noFill/>
        </p:spPr>
        <p:txBody>
          <a:bodyPr wrap="square">
            <a:spAutoFit/>
          </a:bodyPr>
          <a:lstStyle/>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情報セキュリティ目的達成のための計画には、計画時に定める実施事項、必要な資源、責任者、達成期限、評価方法を記載します。</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計画</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の詳しい記載方法については、「</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6. </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計画」で説明しています。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情報セキュリティ目的達成に関する評価結果には、</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が有効だったか否かという結果を記載します。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スライド番号プレースホルダー 4">
            <a:extLst>
              <a:ext uri="{FF2B5EF4-FFF2-40B4-BE49-F238E27FC236}">
                <a16:creationId xmlns:a16="http://schemas.microsoft.com/office/drawing/2014/main" id="{4549E355-6D47-A224-7452-7F304911D537}"/>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39</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2">
            <a:extLst>
              <a:ext uri="{FF2B5EF4-FFF2-40B4-BE49-F238E27FC236}">
                <a16:creationId xmlns:a16="http://schemas.microsoft.com/office/drawing/2014/main" id="{1CD473F3-9F73-2B9D-F835-5AD7354D2AEA}"/>
              </a:ext>
            </a:extLst>
          </p:cNvPr>
          <p:cNvSpPr txBox="1">
            <a:spLocks/>
          </p:cNvSpPr>
          <p:nvPr/>
        </p:nvSpPr>
        <p:spPr>
          <a:xfrm>
            <a:off x="1123949" y="1457325"/>
            <a:ext cx="545782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13-2-7.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9.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パフォーマンス評価</a:t>
            </a:r>
          </a:p>
        </p:txBody>
      </p:sp>
      <p:sp>
        <p:nvSpPr>
          <p:cNvPr id="5" name="テキスト プレースホルダー 2">
            <a:extLst>
              <a:ext uri="{FF2B5EF4-FFF2-40B4-BE49-F238E27FC236}">
                <a16:creationId xmlns:a16="http://schemas.microsoft.com/office/drawing/2014/main" id="{5FAEA5C1-859B-CC93-55A3-8C603C1F364A}"/>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38280531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CCC172F3-C6A1-7892-BFE4-240857A0B931}"/>
              </a:ext>
            </a:extLst>
          </p:cNvPr>
          <p:cNvSpPr>
            <a:spLocks noGrp="1"/>
          </p:cNvSpPr>
          <p:nvPr>
            <p:ph type="body" sz="quarter" idx="16"/>
          </p:nvPr>
        </p:nvSpPr>
        <p:spPr>
          <a:xfrm>
            <a:off x="622800" y="2001600"/>
            <a:ext cx="5612400" cy="381000"/>
          </a:xfrm>
        </p:spPr>
        <p:txBody>
          <a:bodyPr/>
          <a:lstStyle/>
          <a:p>
            <a:r>
              <a:rPr kumimoji="1" lang="en-US" altLang="ja-JP"/>
              <a:t>9.2 </a:t>
            </a:r>
            <a:r>
              <a:rPr kumimoji="1" lang="ja-JP" altLang="en-US"/>
              <a:t>内部監査</a:t>
            </a:r>
            <a:r>
              <a:rPr lang="ja-JP" altLang="en-US"/>
              <a:t>（</a:t>
            </a:r>
            <a:r>
              <a:rPr lang="en-US" altLang="ja-JP"/>
              <a:t>1/4</a:t>
            </a:r>
            <a:r>
              <a:rPr lang="ja-JP" altLang="en-US"/>
              <a:t>）</a:t>
            </a:r>
            <a:endParaRPr kumimoji="1" lang="ja-JP" altLang="en-US"/>
          </a:p>
        </p:txBody>
      </p:sp>
      <p:sp>
        <p:nvSpPr>
          <p:cNvPr id="2" name="テキスト プレースホルダー 4">
            <a:extLst>
              <a:ext uri="{FF2B5EF4-FFF2-40B4-BE49-F238E27FC236}">
                <a16:creationId xmlns:a16="http://schemas.microsoft.com/office/drawing/2014/main" id="{B925D73B-5238-1BA0-8F46-05FCE4A51DEC}"/>
              </a:ext>
            </a:extLst>
          </p:cNvPr>
          <p:cNvSpPr txBox="1">
            <a:spLocks/>
          </p:cNvSpPr>
          <p:nvPr/>
        </p:nvSpPr>
        <p:spPr>
          <a:xfrm>
            <a:off x="619047" y="3139185"/>
            <a:ext cx="5612400" cy="1046757"/>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内部監査とは、社内のルールや扱っている文書が</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の要求事項を満たしており、従業員などがそのルールを守って仕事をしているかどうかをチェックすることです。　内部監査結果報告書をもとに、マネジメントレビューで「自社の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はこのままでいいのか」「自社の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のどこに欠陥があり、どう修復しなくてはならないのか」を経営層が判断し、随時対策をとります。内部監査は一般的に以下のプロセスで進めます。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11" name="グループ化 10">
            <a:extLst>
              <a:ext uri="{FF2B5EF4-FFF2-40B4-BE49-F238E27FC236}">
                <a16:creationId xmlns:a16="http://schemas.microsoft.com/office/drawing/2014/main" id="{BAC828E6-CE4A-4C2B-A5DB-2F17ECB10EA1}"/>
              </a:ext>
            </a:extLst>
          </p:cNvPr>
          <p:cNvGrpSpPr/>
          <p:nvPr/>
        </p:nvGrpSpPr>
        <p:grpSpPr>
          <a:xfrm>
            <a:off x="622800" y="3814037"/>
            <a:ext cx="5612400" cy="3048000"/>
            <a:chOff x="622800" y="4229072"/>
            <a:chExt cx="5612400" cy="3048000"/>
          </a:xfrm>
        </p:grpSpPr>
        <p:graphicFrame>
          <p:nvGraphicFramePr>
            <p:cNvPr id="37" name="図表 36">
              <a:extLst>
                <a:ext uri="{FF2B5EF4-FFF2-40B4-BE49-F238E27FC236}">
                  <a16:creationId xmlns:a16="http://schemas.microsoft.com/office/drawing/2014/main" id="{DD78FDF3-7584-F4FF-4867-94BFC2D1F59C}"/>
                </a:ext>
              </a:extLst>
            </p:cNvPr>
            <p:cNvGraphicFramePr/>
            <p:nvPr/>
          </p:nvGraphicFramePr>
          <p:xfrm>
            <a:off x="622800" y="4229072"/>
            <a:ext cx="5612400" cy="3048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6" name="楕円 25">
              <a:extLst>
                <a:ext uri="{FF2B5EF4-FFF2-40B4-BE49-F238E27FC236}">
                  <a16:creationId xmlns:a16="http://schemas.microsoft.com/office/drawing/2014/main" id="{7D56D28E-D5BC-376B-8D7C-CEA0AAC2CADE}"/>
                </a:ext>
              </a:extLst>
            </p:cNvPr>
            <p:cNvSpPr/>
            <p:nvPr/>
          </p:nvSpPr>
          <p:spPr>
            <a:xfrm>
              <a:off x="1913937" y="4676400"/>
              <a:ext cx="729545" cy="72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7" name="楕円 26">
              <a:extLst>
                <a:ext uri="{FF2B5EF4-FFF2-40B4-BE49-F238E27FC236}">
                  <a16:creationId xmlns:a16="http://schemas.microsoft.com/office/drawing/2014/main" id="{AB32AB02-9725-205A-8E3A-A89C907CF7F6}"/>
                </a:ext>
              </a:extLst>
            </p:cNvPr>
            <p:cNvSpPr/>
            <p:nvPr/>
          </p:nvSpPr>
          <p:spPr>
            <a:xfrm>
              <a:off x="3064228" y="4676400"/>
              <a:ext cx="729545" cy="72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8" name="楕円 27">
              <a:extLst>
                <a:ext uri="{FF2B5EF4-FFF2-40B4-BE49-F238E27FC236}">
                  <a16:creationId xmlns:a16="http://schemas.microsoft.com/office/drawing/2014/main" id="{A912EB15-13C7-CECE-74EA-839CD14EE2E4}"/>
                </a:ext>
              </a:extLst>
            </p:cNvPr>
            <p:cNvSpPr/>
            <p:nvPr/>
          </p:nvSpPr>
          <p:spPr>
            <a:xfrm>
              <a:off x="5364810" y="4676400"/>
              <a:ext cx="729545" cy="72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9" name="楕円 28">
              <a:extLst>
                <a:ext uri="{FF2B5EF4-FFF2-40B4-BE49-F238E27FC236}">
                  <a16:creationId xmlns:a16="http://schemas.microsoft.com/office/drawing/2014/main" id="{60CABA8F-FD8B-96E8-E76E-4916FA49F7DB}"/>
                </a:ext>
              </a:extLst>
            </p:cNvPr>
            <p:cNvSpPr/>
            <p:nvPr/>
          </p:nvSpPr>
          <p:spPr>
            <a:xfrm>
              <a:off x="4214519" y="4676400"/>
              <a:ext cx="729545" cy="72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0" name="楕円 29">
              <a:extLst>
                <a:ext uri="{FF2B5EF4-FFF2-40B4-BE49-F238E27FC236}">
                  <a16:creationId xmlns:a16="http://schemas.microsoft.com/office/drawing/2014/main" id="{29668CD6-5A16-7F86-BFDA-43A81E48CBAF}"/>
                </a:ext>
              </a:extLst>
            </p:cNvPr>
            <p:cNvSpPr/>
            <p:nvPr/>
          </p:nvSpPr>
          <p:spPr>
            <a:xfrm>
              <a:off x="763646" y="4676400"/>
              <a:ext cx="729545" cy="72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5" name="図 14">
              <a:extLst>
                <a:ext uri="{FF2B5EF4-FFF2-40B4-BE49-F238E27FC236}">
                  <a16:creationId xmlns:a16="http://schemas.microsoft.com/office/drawing/2014/main" id="{07B65F6F-593D-5F99-AAB6-E615629F8245}"/>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231279" y="4725901"/>
              <a:ext cx="612000" cy="612000"/>
            </a:xfrm>
            <a:prstGeom prst="rect">
              <a:avLst/>
            </a:prstGeom>
          </p:spPr>
        </p:pic>
        <p:pic>
          <p:nvPicPr>
            <p:cNvPr id="17" name="図 16">
              <a:extLst>
                <a:ext uri="{FF2B5EF4-FFF2-40B4-BE49-F238E27FC236}">
                  <a16:creationId xmlns:a16="http://schemas.microsoft.com/office/drawing/2014/main" id="{779825F0-CB7B-53B0-0097-56976E43384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423582" y="4725901"/>
              <a:ext cx="612000" cy="612000"/>
            </a:xfrm>
            <a:prstGeom prst="rect">
              <a:avLst/>
            </a:prstGeom>
          </p:spPr>
        </p:pic>
        <p:pic>
          <p:nvPicPr>
            <p:cNvPr id="19" name="図 18">
              <a:extLst>
                <a:ext uri="{FF2B5EF4-FFF2-40B4-BE49-F238E27FC236}">
                  <a16:creationId xmlns:a16="http://schemas.microsoft.com/office/drawing/2014/main" id="{AE1A8F4F-8893-6404-8E5F-9848BA0D9FA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169349" y="4820152"/>
              <a:ext cx="519303" cy="519303"/>
            </a:xfrm>
            <a:prstGeom prst="rect">
              <a:avLst/>
            </a:prstGeom>
          </p:spPr>
        </p:pic>
        <p:pic>
          <p:nvPicPr>
            <p:cNvPr id="21" name="図 20">
              <a:extLst>
                <a:ext uri="{FF2B5EF4-FFF2-40B4-BE49-F238E27FC236}">
                  <a16:creationId xmlns:a16="http://schemas.microsoft.com/office/drawing/2014/main" id="{A1BA1E93-3180-A234-7B41-83475C01EADE}"/>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2012583" y="4772921"/>
              <a:ext cx="521067" cy="521067"/>
            </a:xfrm>
            <a:prstGeom prst="rect">
              <a:avLst/>
            </a:prstGeom>
          </p:spPr>
        </p:pic>
        <p:pic>
          <p:nvPicPr>
            <p:cNvPr id="25" name="図 24">
              <a:extLst>
                <a:ext uri="{FF2B5EF4-FFF2-40B4-BE49-F238E27FC236}">
                  <a16:creationId xmlns:a16="http://schemas.microsoft.com/office/drawing/2014/main" id="{76B63C95-224B-8D05-4D99-7AA7FF2EC99A}"/>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824894" y="4725901"/>
              <a:ext cx="612000" cy="612000"/>
            </a:xfrm>
            <a:prstGeom prst="rect">
              <a:avLst/>
            </a:prstGeom>
          </p:spPr>
        </p:pic>
      </p:grpSp>
      <p:sp>
        <p:nvSpPr>
          <p:cNvPr id="14" name="スクロール: 横 13">
            <a:extLst>
              <a:ext uri="{FF2B5EF4-FFF2-40B4-BE49-F238E27FC236}">
                <a16:creationId xmlns:a16="http://schemas.microsoft.com/office/drawing/2014/main" id="{497754FC-89D6-AE88-79C0-573A15CD4700}"/>
              </a:ext>
            </a:extLst>
          </p:cNvPr>
          <p:cNvSpPr/>
          <p:nvPr/>
        </p:nvSpPr>
        <p:spPr>
          <a:xfrm>
            <a:off x="622800" y="6070622"/>
            <a:ext cx="5612400" cy="3198638"/>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p:txBody>
      </p:sp>
      <p:sp>
        <p:nvSpPr>
          <p:cNvPr id="16" name="テキスト ボックス 15">
            <a:extLst>
              <a:ext uri="{FF2B5EF4-FFF2-40B4-BE49-F238E27FC236}">
                <a16:creationId xmlns:a16="http://schemas.microsoft.com/office/drawing/2014/main" id="{5BEF9776-6B87-0B1E-4594-D89C5E298EB9}"/>
              </a:ext>
            </a:extLst>
          </p:cNvPr>
          <p:cNvSpPr txBox="1"/>
          <p:nvPr/>
        </p:nvSpPr>
        <p:spPr>
          <a:xfrm>
            <a:off x="619048" y="2304000"/>
            <a:ext cx="5612400" cy="738664"/>
          </a:xfrm>
          <a:prstGeom prst="rect">
            <a:avLst/>
          </a:prstGeom>
          <a:noFill/>
          <a:ln>
            <a:solidFill>
              <a:schemeClr val="tx1"/>
            </a:solid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作成するドキュメント</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内部監査チェックリスト</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zh-TW" altLang="en-US" sz="1050" b="0" i="0" u="none" strike="noStrike" kern="1200" cap="none" spc="0" normalizeH="0" baseline="0" noProof="0">
                <a:ln>
                  <a:noFill/>
                </a:ln>
                <a:solidFill>
                  <a:prstClr val="black"/>
                </a:solidFill>
                <a:effectLst/>
                <a:uLnTx/>
                <a:uFillTx/>
                <a:latin typeface="メイリオ"/>
                <a:ea typeface="メイリオ"/>
                <a:cs typeface="+mn-cs"/>
              </a:rPr>
              <a:t>内部監査計画書</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内部監査結果報告書</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スライド番号プレースホルダー 4">
            <a:extLst>
              <a:ext uri="{FF2B5EF4-FFF2-40B4-BE49-F238E27FC236}">
                <a16:creationId xmlns:a16="http://schemas.microsoft.com/office/drawing/2014/main" id="{56EFF95F-87FF-4CC6-AC2A-9CC7BEC21A16}"/>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40</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2">
            <a:extLst>
              <a:ext uri="{FF2B5EF4-FFF2-40B4-BE49-F238E27FC236}">
                <a16:creationId xmlns:a16="http://schemas.microsoft.com/office/drawing/2014/main" id="{D912E3E2-D970-CB5D-9EBF-D7785334EE5B}"/>
              </a:ext>
            </a:extLst>
          </p:cNvPr>
          <p:cNvSpPr txBox="1">
            <a:spLocks/>
          </p:cNvSpPr>
          <p:nvPr/>
        </p:nvSpPr>
        <p:spPr>
          <a:xfrm>
            <a:off x="1123949" y="1457325"/>
            <a:ext cx="545782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13-2-7.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9.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パフォーマンス評価</a:t>
            </a:r>
          </a:p>
        </p:txBody>
      </p:sp>
      <p:sp>
        <p:nvSpPr>
          <p:cNvPr id="5" name="テキスト プレースホルダー 2">
            <a:extLst>
              <a:ext uri="{FF2B5EF4-FFF2-40B4-BE49-F238E27FC236}">
                <a16:creationId xmlns:a16="http://schemas.microsoft.com/office/drawing/2014/main" id="{9D02625F-B438-4CE3-FF79-078C6DD95DAB}"/>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35951967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4C4D2423-F6B9-E969-332B-E046CF190B60}"/>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10</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プレースホルダー 5">
            <a:extLst>
              <a:ext uri="{FF2B5EF4-FFF2-40B4-BE49-F238E27FC236}">
                <a16:creationId xmlns:a16="http://schemas.microsoft.com/office/drawing/2014/main" id="{E64F573F-C66F-848C-0C04-61EF9EE3FF0D}"/>
              </a:ext>
            </a:extLst>
          </p:cNvPr>
          <p:cNvSpPr>
            <a:spLocks noGrp="1"/>
          </p:cNvSpPr>
          <p:nvPr>
            <p:ph type="body" sz="quarter" idx="16"/>
          </p:nvPr>
        </p:nvSpPr>
        <p:spPr>
          <a:xfrm>
            <a:off x="622800" y="2052000"/>
            <a:ext cx="5612400" cy="231910"/>
          </a:xfrm>
        </p:spPr>
        <p:txBody>
          <a:bodyPr anchor="ctr" anchorCtr="0"/>
          <a:lstStyle/>
          <a:p>
            <a:r>
              <a:rPr lang="ja-JP" altLang="en-US" sz="1400">
                <a:solidFill>
                  <a:schemeClr val="accent1">
                    <a:lumMod val="75000"/>
                  </a:schemeClr>
                </a:solidFill>
              </a:rPr>
              <a:t>テレワークによるサイバー被害事例</a:t>
            </a:r>
            <a:endParaRPr kumimoji="1" lang="ja-JP" altLang="en-US" sz="1400"/>
          </a:p>
        </p:txBody>
      </p:sp>
      <p:grpSp>
        <p:nvGrpSpPr>
          <p:cNvPr id="42" name="グループ化 41">
            <a:extLst>
              <a:ext uri="{FF2B5EF4-FFF2-40B4-BE49-F238E27FC236}">
                <a16:creationId xmlns:a16="http://schemas.microsoft.com/office/drawing/2014/main" id="{AB99285E-D35E-F2D1-CAB1-F27AEEEA8622}"/>
              </a:ext>
            </a:extLst>
          </p:cNvPr>
          <p:cNvGrpSpPr/>
          <p:nvPr/>
        </p:nvGrpSpPr>
        <p:grpSpPr>
          <a:xfrm>
            <a:off x="1278790" y="4051775"/>
            <a:ext cx="4293069" cy="1685409"/>
            <a:chOff x="5476924" y="2260688"/>
            <a:chExt cx="4293069" cy="1685409"/>
          </a:xfrm>
        </p:grpSpPr>
        <p:pic>
          <p:nvPicPr>
            <p:cNvPr id="43" name="図 42">
              <a:extLst>
                <a:ext uri="{FF2B5EF4-FFF2-40B4-BE49-F238E27FC236}">
                  <a16:creationId xmlns:a16="http://schemas.microsoft.com/office/drawing/2014/main" id="{B903058D-0FC4-E902-3D68-9575FF997AC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013825" y="2260688"/>
              <a:ext cx="253916" cy="253916"/>
            </a:xfrm>
            <a:prstGeom prst="rect">
              <a:avLst/>
            </a:prstGeom>
          </p:spPr>
        </p:pic>
        <p:sp>
          <p:nvSpPr>
            <p:cNvPr id="44" name="テキスト ボックス 43">
              <a:extLst>
                <a:ext uri="{FF2B5EF4-FFF2-40B4-BE49-F238E27FC236}">
                  <a16:creationId xmlns:a16="http://schemas.microsoft.com/office/drawing/2014/main" id="{F304307F-952B-0C4C-3A31-CE4A5B8AF079}"/>
                </a:ext>
              </a:extLst>
            </p:cNvPr>
            <p:cNvSpPr txBox="1"/>
            <p:nvPr/>
          </p:nvSpPr>
          <p:spPr>
            <a:xfrm>
              <a:off x="7840848" y="2552521"/>
              <a:ext cx="748489"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攻撃者</a:t>
              </a:r>
            </a:p>
          </p:txBody>
        </p:sp>
        <p:sp>
          <p:nvSpPr>
            <p:cNvPr id="45" name="テキスト ボックス 44">
              <a:extLst>
                <a:ext uri="{FF2B5EF4-FFF2-40B4-BE49-F238E27FC236}">
                  <a16:creationId xmlns:a16="http://schemas.microsoft.com/office/drawing/2014/main" id="{498E72D6-6B77-2CB6-3934-18228076D27D}"/>
                </a:ext>
              </a:extLst>
            </p:cNvPr>
            <p:cNvSpPr txBox="1"/>
            <p:nvPr/>
          </p:nvSpPr>
          <p:spPr>
            <a:xfrm>
              <a:off x="7991730" y="3490265"/>
              <a:ext cx="784127"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VPN</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機器</a:t>
              </a:r>
            </a:p>
          </p:txBody>
        </p:sp>
        <p:pic>
          <p:nvPicPr>
            <p:cNvPr id="46" name="グラフィックス 45" descr="ノート PC 単色塗りつぶし">
              <a:extLst>
                <a:ext uri="{FF2B5EF4-FFF2-40B4-BE49-F238E27FC236}">
                  <a16:creationId xmlns:a16="http://schemas.microsoft.com/office/drawing/2014/main" id="{F188C5FD-E1AE-6F41-B1FC-21FB6263F82A}"/>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56153" y="3030414"/>
              <a:ext cx="398586" cy="398586"/>
            </a:xfrm>
            <a:prstGeom prst="rect">
              <a:avLst/>
            </a:prstGeom>
          </p:spPr>
        </p:pic>
        <p:pic>
          <p:nvPicPr>
            <p:cNvPr id="47" name="グラフィックス 46" descr="ユーザー 単色塗りつぶし">
              <a:extLst>
                <a:ext uri="{FF2B5EF4-FFF2-40B4-BE49-F238E27FC236}">
                  <a16:creationId xmlns:a16="http://schemas.microsoft.com/office/drawing/2014/main" id="{A8BD5263-74E0-C3D3-F56C-11CD0F8608BC}"/>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498222" y="3237069"/>
              <a:ext cx="420203" cy="420203"/>
            </a:xfrm>
            <a:prstGeom prst="rect">
              <a:avLst/>
            </a:prstGeom>
          </p:spPr>
        </p:pic>
        <p:pic>
          <p:nvPicPr>
            <p:cNvPr id="48" name="図 47">
              <a:extLst>
                <a:ext uri="{FF2B5EF4-FFF2-40B4-BE49-F238E27FC236}">
                  <a16:creationId xmlns:a16="http://schemas.microsoft.com/office/drawing/2014/main" id="{94463875-11DC-E64E-00A8-7FCF7EFA7F39}"/>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9304622" y="3127250"/>
              <a:ext cx="276030" cy="276030"/>
            </a:xfrm>
            <a:prstGeom prst="rect">
              <a:avLst/>
            </a:prstGeom>
          </p:spPr>
        </p:pic>
        <p:pic>
          <p:nvPicPr>
            <p:cNvPr id="49" name="図 48">
              <a:extLst>
                <a:ext uri="{FF2B5EF4-FFF2-40B4-BE49-F238E27FC236}">
                  <a16:creationId xmlns:a16="http://schemas.microsoft.com/office/drawing/2014/main" id="{283D4315-CE79-0883-1E87-6E62B0CB84E9}"/>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6906287" y="2410552"/>
              <a:ext cx="674229" cy="674229"/>
            </a:xfrm>
            <a:prstGeom prst="rect">
              <a:avLst/>
            </a:prstGeom>
          </p:spPr>
        </p:pic>
        <p:sp>
          <p:nvSpPr>
            <p:cNvPr id="50" name="フローチャート: 直接アクセス記憶 49">
              <a:extLst>
                <a:ext uri="{FF2B5EF4-FFF2-40B4-BE49-F238E27FC236}">
                  <a16:creationId xmlns:a16="http://schemas.microsoft.com/office/drawing/2014/main" id="{FA3C01FB-67DC-1A75-3D5D-519476B5052E}"/>
                </a:ext>
              </a:extLst>
            </p:cNvPr>
            <p:cNvSpPr/>
            <p:nvPr/>
          </p:nvSpPr>
          <p:spPr>
            <a:xfrm>
              <a:off x="6342579" y="3251504"/>
              <a:ext cx="1850263" cy="231410"/>
            </a:xfrm>
            <a:prstGeom prst="flowChartMagneticDrum">
              <a:avLst/>
            </a:prstGeom>
            <a:solidFill>
              <a:schemeClr val="accent5">
                <a:lumMod val="60000"/>
                <a:lumOff val="40000"/>
              </a:schemeClr>
            </a:solidFill>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1" name="正方形/長方形 50">
              <a:extLst>
                <a:ext uri="{FF2B5EF4-FFF2-40B4-BE49-F238E27FC236}">
                  <a16:creationId xmlns:a16="http://schemas.microsoft.com/office/drawing/2014/main" id="{2B28F701-FED7-E8E5-ECAA-6017856DD289}"/>
                </a:ext>
              </a:extLst>
            </p:cNvPr>
            <p:cNvSpPr/>
            <p:nvPr/>
          </p:nvSpPr>
          <p:spPr>
            <a:xfrm>
              <a:off x="5476924" y="2745933"/>
              <a:ext cx="784127" cy="963166"/>
            </a:xfrm>
            <a:prstGeom prst="rect">
              <a:avLst/>
            </a:prstGeom>
            <a:noFill/>
            <a:ln w="9525" cap="flat" cmpd="sng" algn="ctr">
              <a:solidFill>
                <a:srgbClr val="0070C0"/>
              </a:solidFill>
              <a:prstDash val="solid"/>
              <a:round/>
              <a:headEnd type="none" w="med" len="med"/>
              <a:tailEnd type="none" w="med" len="med"/>
            </a:ln>
          </p:spPr>
          <p:style>
            <a:lnRef idx="0">
              <a:scrgbClr r="0" g="0" b="0"/>
            </a:lnRef>
            <a:fillRef idx="0">
              <a:scrgbClr r="0" g="0" b="0"/>
            </a:fillRef>
            <a:effectRef idx="0">
              <a:scrgbClr r="0" g="0" b="0"/>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2" name="正方形/長方形 51">
              <a:extLst>
                <a:ext uri="{FF2B5EF4-FFF2-40B4-BE49-F238E27FC236}">
                  <a16:creationId xmlns:a16="http://schemas.microsoft.com/office/drawing/2014/main" id="{3FD8D829-C505-015B-2454-16B0B684E166}"/>
                </a:ext>
              </a:extLst>
            </p:cNvPr>
            <p:cNvSpPr/>
            <p:nvPr/>
          </p:nvSpPr>
          <p:spPr>
            <a:xfrm>
              <a:off x="8630723" y="2752099"/>
              <a:ext cx="1088882" cy="963166"/>
            </a:xfrm>
            <a:prstGeom prst="rect">
              <a:avLst/>
            </a:prstGeom>
            <a:noFill/>
            <a:ln w="9525" cap="flat" cmpd="sng" algn="ctr">
              <a:solidFill>
                <a:srgbClr val="0070C0"/>
              </a:solidFill>
              <a:prstDash val="solid"/>
              <a:round/>
              <a:headEnd type="none" w="med" len="med"/>
              <a:tailEnd type="none" w="med" len="med"/>
            </a:ln>
          </p:spPr>
          <p:style>
            <a:lnRef idx="0">
              <a:scrgbClr r="0" g="0" b="0"/>
            </a:lnRef>
            <a:fillRef idx="0">
              <a:scrgbClr r="0" g="0" b="0"/>
            </a:fillRef>
            <a:effectRef idx="0">
              <a:scrgbClr r="0" g="0" b="0"/>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srgbClr val="0070C0"/>
                </a:solidFill>
                <a:effectLst/>
                <a:uLnTx/>
                <a:uFillTx/>
                <a:latin typeface="メイリオ"/>
                <a:ea typeface="メイリオ"/>
                <a:cs typeface="+mn-cs"/>
              </a:endParaRPr>
            </a:p>
          </p:txBody>
        </p:sp>
        <p:pic>
          <p:nvPicPr>
            <p:cNvPr id="53" name="図 52">
              <a:extLst>
                <a:ext uri="{FF2B5EF4-FFF2-40B4-BE49-F238E27FC236}">
                  <a16:creationId xmlns:a16="http://schemas.microsoft.com/office/drawing/2014/main" id="{518CCF08-0702-ACDD-F72E-5437B49B9A0E}"/>
                </a:ext>
              </a:extLst>
            </p:cNvPr>
            <p:cNvPicPr>
              <a:picLocks noChangeAspect="1"/>
            </p:cNvPicPr>
            <p:nvPr/>
          </p:nvPicPr>
          <p:blipFill>
            <a:blip r:embed="rId9" cstate="hqprint">
              <a:extLst>
                <a:ext uri="{28A0092B-C50C-407E-A947-70E740481C1C}">
                  <a14:useLocalDpi xmlns:a14="http://schemas.microsoft.com/office/drawing/2010/main" val="0"/>
                </a:ext>
              </a:extLst>
            </a:blip>
            <a:stretch>
              <a:fillRect/>
            </a:stretch>
          </p:blipFill>
          <p:spPr>
            <a:xfrm>
              <a:off x="8136864" y="3076806"/>
              <a:ext cx="540417" cy="540417"/>
            </a:xfrm>
            <a:prstGeom prst="rect">
              <a:avLst/>
            </a:prstGeom>
          </p:spPr>
        </p:pic>
        <p:sp>
          <p:nvSpPr>
            <p:cNvPr id="54" name="テキスト ボックス 53">
              <a:extLst>
                <a:ext uri="{FF2B5EF4-FFF2-40B4-BE49-F238E27FC236}">
                  <a16:creationId xmlns:a16="http://schemas.microsoft.com/office/drawing/2014/main" id="{107A27E3-1D52-F5B5-F280-BB56FF9122BB}"/>
                </a:ext>
              </a:extLst>
            </p:cNvPr>
            <p:cNvSpPr txBox="1"/>
            <p:nvPr/>
          </p:nvSpPr>
          <p:spPr>
            <a:xfrm>
              <a:off x="5624383" y="3715265"/>
              <a:ext cx="451502"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自宅</a:t>
              </a:r>
            </a:p>
          </p:txBody>
        </p:sp>
        <p:sp>
          <p:nvSpPr>
            <p:cNvPr id="55" name="テキスト ボックス 54">
              <a:extLst>
                <a:ext uri="{FF2B5EF4-FFF2-40B4-BE49-F238E27FC236}">
                  <a16:creationId xmlns:a16="http://schemas.microsoft.com/office/drawing/2014/main" id="{58537573-77F1-1686-B61D-086C7845CF23}"/>
                </a:ext>
              </a:extLst>
            </p:cNvPr>
            <p:cNvSpPr txBox="1"/>
            <p:nvPr/>
          </p:nvSpPr>
          <p:spPr>
            <a:xfrm>
              <a:off x="8941595" y="3707688"/>
              <a:ext cx="451502"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社内</a:t>
              </a:r>
            </a:p>
          </p:txBody>
        </p:sp>
        <p:sp>
          <p:nvSpPr>
            <p:cNvPr id="56" name="テキスト ボックス 55">
              <a:extLst>
                <a:ext uri="{FF2B5EF4-FFF2-40B4-BE49-F238E27FC236}">
                  <a16:creationId xmlns:a16="http://schemas.microsoft.com/office/drawing/2014/main" id="{C052334C-D755-34F1-A378-BC1320B76D3A}"/>
                </a:ext>
              </a:extLst>
            </p:cNvPr>
            <p:cNvSpPr txBox="1"/>
            <p:nvPr/>
          </p:nvSpPr>
          <p:spPr>
            <a:xfrm>
              <a:off x="9111158" y="3372739"/>
              <a:ext cx="658835"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サーバ</a:t>
              </a:r>
            </a:p>
          </p:txBody>
        </p:sp>
        <p:cxnSp>
          <p:nvCxnSpPr>
            <p:cNvPr id="57" name="直線矢印コネクタ 56">
              <a:extLst>
                <a:ext uri="{FF2B5EF4-FFF2-40B4-BE49-F238E27FC236}">
                  <a16:creationId xmlns:a16="http://schemas.microsoft.com/office/drawing/2014/main" id="{8719D5FF-A504-E850-D148-C6B23653B620}"/>
                </a:ext>
              </a:extLst>
            </p:cNvPr>
            <p:cNvCxnSpPr>
              <a:cxnSpLocks/>
              <a:stCxn id="44" idx="2"/>
            </p:cNvCxnSpPr>
            <p:nvPr/>
          </p:nvCxnSpPr>
          <p:spPr>
            <a:xfrm>
              <a:off x="8215093" y="2783353"/>
              <a:ext cx="187122" cy="308889"/>
            </a:xfrm>
            <a:prstGeom prst="straightConnector1">
              <a:avLst/>
            </a:prstGeom>
            <a:ln>
              <a:solidFill>
                <a:srgbClr val="FF0000"/>
              </a:solidFill>
              <a:tailEnd type="triangle"/>
            </a:ln>
          </p:spPr>
          <p:style>
            <a:lnRef idx="3">
              <a:schemeClr val="dk1"/>
            </a:lnRef>
            <a:fillRef idx="0">
              <a:schemeClr val="dk1"/>
            </a:fillRef>
            <a:effectRef idx="2">
              <a:schemeClr val="dk1"/>
            </a:effectRef>
            <a:fontRef idx="minor">
              <a:schemeClr val="tx1"/>
            </a:fontRef>
          </p:style>
        </p:cxnSp>
        <p:sp>
          <p:nvSpPr>
            <p:cNvPr id="58" name="爆発: 14 pt 57">
              <a:extLst>
                <a:ext uri="{FF2B5EF4-FFF2-40B4-BE49-F238E27FC236}">
                  <a16:creationId xmlns:a16="http://schemas.microsoft.com/office/drawing/2014/main" id="{47972E80-0EBE-9C48-6B27-B548EA3426F4}"/>
                </a:ext>
              </a:extLst>
            </p:cNvPr>
            <p:cNvSpPr/>
            <p:nvPr/>
          </p:nvSpPr>
          <p:spPr>
            <a:xfrm>
              <a:off x="8337976" y="3064562"/>
              <a:ext cx="281238" cy="209408"/>
            </a:xfrm>
            <a:prstGeom prst="irregularSeal2">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59" name="テキスト ボックス 58">
              <a:extLst>
                <a:ext uri="{FF2B5EF4-FFF2-40B4-BE49-F238E27FC236}">
                  <a16:creationId xmlns:a16="http://schemas.microsoft.com/office/drawing/2014/main" id="{CEBC32D5-0C0A-6356-799A-0396B89CC6B5}"/>
                </a:ext>
              </a:extLst>
            </p:cNvPr>
            <p:cNvSpPr txBox="1"/>
            <p:nvPr/>
          </p:nvSpPr>
          <p:spPr>
            <a:xfrm>
              <a:off x="7741087" y="2994224"/>
              <a:ext cx="784126"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srgbClr val="7030A0"/>
                  </a:solidFill>
                  <a:effectLst/>
                  <a:uLnTx/>
                  <a:uFillTx/>
                  <a:latin typeface="メイリオ"/>
                  <a:ea typeface="メイリオ"/>
                  <a:cs typeface="+mn-cs"/>
                </a:rPr>
                <a:t>脆弱性</a:t>
              </a:r>
            </a:p>
          </p:txBody>
        </p:sp>
        <p:cxnSp>
          <p:nvCxnSpPr>
            <p:cNvPr id="60" name="直線矢印コネクタ 59">
              <a:extLst>
                <a:ext uri="{FF2B5EF4-FFF2-40B4-BE49-F238E27FC236}">
                  <a16:creationId xmlns:a16="http://schemas.microsoft.com/office/drawing/2014/main" id="{28D3571F-9D05-B6CA-15CD-727FCB8E6124}"/>
                </a:ext>
              </a:extLst>
            </p:cNvPr>
            <p:cNvCxnSpPr>
              <a:cxnSpLocks/>
            </p:cNvCxnSpPr>
            <p:nvPr/>
          </p:nvCxnSpPr>
          <p:spPr>
            <a:xfrm>
              <a:off x="8677281" y="3306042"/>
              <a:ext cx="564387" cy="402"/>
            </a:xfrm>
            <a:prstGeom prst="straightConnector1">
              <a:avLst/>
            </a:prstGeom>
            <a:ln>
              <a:solidFill>
                <a:srgbClr val="FF0000"/>
              </a:solidFill>
              <a:tailEnd type="triangle"/>
            </a:ln>
          </p:spPr>
          <p:style>
            <a:lnRef idx="3">
              <a:schemeClr val="dk1"/>
            </a:lnRef>
            <a:fillRef idx="0">
              <a:schemeClr val="dk1"/>
            </a:fillRef>
            <a:effectRef idx="2">
              <a:schemeClr val="dk1"/>
            </a:effectRef>
            <a:fontRef idx="minor">
              <a:schemeClr val="tx1"/>
            </a:fontRef>
          </p:style>
        </p:cxnSp>
        <p:sp>
          <p:nvSpPr>
            <p:cNvPr id="61" name="テキスト ボックス 60">
              <a:extLst>
                <a:ext uri="{FF2B5EF4-FFF2-40B4-BE49-F238E27FC236}">
                  <a16:creationId xmlns:a16="http://schemas.microsoft.com/office/drawing/2014/main" id="{4028854D-68B2-66B5-DEFF-7B3C1B75DE6B}"/>
                </a:ext>
              </a:extLst>
            </p:cNvPr>
            <p:cNvSpPr txBox="1"/>
            <p:nvPr/>
          </p:nvSpPr>
          <p:spPr>
            <a:xfrm>
              <a:off x="8589337" y="2997588"/>
              <a:ext cx="886975"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FF0000"/>
                  </a:solidFill>
                  <a:effectLst/>
                  <a:uLnTx/>
                  <a:uFillTx/>
                  <a:latin typeface="メイリオ"/>
                  <a:ea typeface="メイリオ"/>
                  <a:cs typeface="+mn-cs"/>
                </a:rPr>
                <a:t>不正侵入</a:t>
              </a:r>
            </a:p>
          </p:txBody>
        </p:sp>
        <p:sp>
          <p:nvSpPr>
            <p:cNvPr id="62" name="テキスト ボックス 61">
              <a:extLst>
                <a:ext uri="{FF2B5EF4-FFF2-40B4-BE49-F238E27FC236}">
                  <a16:creationId xmlns:a16="http://schemas.microsoft.com/office/drawing/2014/main" id="{42A53D50-41FB-AB80-C326-D7E755A32478}"/>
                </a:ext>
              </a:extLst>
            </p:cNvPr>
            <p:cNvSpPr txBox="1"/>
            <p:nvPr/>
          </p:nvSpPr>
          <p:spPr>
            <a:xfrm>
              <a:off x="6460418" y="3062275"/>
              <a:ext cx="1513390"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インターネット</a:t>
              </a:r>
            </a:p>
          </p:txBody>
        </p:sp>
      </p:grpSp>
      <p:sp>
        <p:nvSpPr>
          <p:cNvPr id="63" name="テキスト ボックス 62">
            <a:extLst>
              <a:ext uri="{FF2B5EF4-FFF2-40B4-BE49-F238E27FC236}">
                <a16:creationId xmlns:a16="http://schemas.microsoft.com/office/drawing/2014/main" id="{2B497F3A-67BF-6836-7100-323569080A4F}"/>
              </a:ext>
            </a:extLst>
          </p:cNvPr>
          <p:cNvSpPr txBox="1"/>
          <p:nvPr/>
        </p:nvSpPr>
        <p:spPr>
          <a:xfrm>
            <a:off x="2146990" y="5688784"/>
            <a:ext cx="2615989"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6. VPN</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機器の脆弱性を利用した攻撃のイメージ</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7" name="表 10">
            <a:extLst>
              <a:ext uri="{FF2B5EF4-FFF2-40B4-BE49-F238E27FC236}">
                <a16:creationId xmlns:a16="http://schemas.microsoft.com/office/drawing/2014/main" id="{73CA9AA6-49A4-F98D-7496-F96DC87AF444}"/>
              </a:ext>
            </a:extLst>
          </p:cNvPr>
          <p:cNvGraphicFramePr>
            <a:graphicFrameLocks noGrp="1"/>
          </p:cNvGraphicFramePr>
          <p:nvPr>
            <p:extLst>
              <p:ext uri="{D42A27DB-BD31-4B8C-83A1-F6EECF244321}">
                <p14:modId xmlns:p14="http://schemas.microsoft.com/office/powerpoint/2010/main" val="3593186033"/>
              </p:ext>
            </p:extLst>
          </p:nvPr>
        </p:nvGraphicFramePr>
        <p:xfrm>
          <a:off x="619049" y="7349416"/>
          <a:ext cx="5612400" cy="1082704"/>
        </p:xfrm>
        <a:graphic>
          <a:graphicData uri="http://schemas.openxmlformats.org/drawingml/2006/table">
            <a:tbl>
              <a:tblPr firstRow="1" bandRow="1">
                <a:tableStyleId>{5C22544A-7EE6-4342-B048-85BDC9FD1C3A}</a:tableStyleId>
              </a:tblPr>
              <a:tblGrid>
                <a:gridCol w="1075280">
                  <a:extLst>
                    <a:ext uri="{9D8B030D-6E8A-4147-A177-3AD203B41FA5}">
                      <a16:colId xmlns:a16="http://schemas.microsoft.com/office/drawing/2014/main" val="2520557988"/>
                    </a:ext>
                  </a:extLst>
                </a:gridCol>
                <a:gridCol w="3173506">
                  <a:extLst>
                    <a:ext uri="{9D8B030D-6E8A-4147-A177-3AD203B41FA5}">
                      <a16:colId xmlns:a16="http://schemas.microsoft.com/office/drawing/2014/main" val="3030726064"/>
                    </a:ext>
                  </a:extLst>
                </a:gridCol>
                <a:gridCol w="1363614">
                  <a:extLst>
                    <a:ext uri="{9D8B030D-6E8A-4147-A177-3AD203B41FA5}">
                      <a16:colId xmlns:a16="http://schemas.microsoft.com/office/drawing/2014/main" val="3769035452"/>
                    </a:ext>
                  </a:extLst>
                </a:gridCol>
              </a:tblGrid>
              <a:tr h="136115">
                <a:tc>
                  <a:txBody>
                    <a:bodyPr/>
                    <a:lstStyle/>
                    <a:p>
                      <a:pPr algn="ctr"/>
                      <a:r>
                        <a:rPr kumimoji="1" lang="ja-JP" altLang="en-US" sz="800">
                          <a:latin typeface="メイリオ" panose="020B0604030504040204" pitchFamily="50" charset="-128"/>
                          <a:ea typeface="メイリオ" panose="020B0604030504040204" pitchFamily="50" charset="-128"/>
                        </a:rPr>
                        <a:t>分類</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800">
                          <a:latin typeface="メイリオ" panose="020B0604030504040204" pitchFamily="50" charset="-128"/>
                          <a:ea typeface="メイリオ" panose="020B0604030504040204" pitchFamily="50" charset="-128"/>
                        </a:rPr>
                        <a:t>対策内容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800">
                          <a:latin typeface="メイリオ" panose="020B0604030504040204" pitchFamily="50" charset="-128"/>
                          <a:ea typeface="メイリオ" panose="020B0604030504040204" pitchFamily="50" charset="-128"/>
                        </a:rPr>
                        <a:t>想定脅威</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09442695"/>
                  </a:ext>
                </a:extLst>
              </a:tr>
              <a:tr h="434672">
                <a:tc>
                  <a:txBody>
                    <a:bodyPr/>
                    <a:lstStyle/>
                    <a:p>
                      <a:r>
                        <a:rPr kumimoji="1" lang="ja-JP" altLang="en-US" sz="800">
                          <a:latin typeface="メイリオ" panose="020B0604030504040204" pitchFamily="50" charset="-128"/>
                          <a:ea typeface="メイリオ" panose="020B0604030504040204" pitchFamily="50" charset="-128"/>
                        </a:rPr>
                        <a:t>資産・構成管理</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800">
                          <a:latin typeface="メイリオ" panose="020B0604030504040204" pitchFamily="50" charset="-128"/>
                          <a:ea typeface="メイリオ" panose="020B0604030504040204" pitchFamily="50" charset="-128"/>
                        </a:rPr>
                        <a:t>許可したテレワーク端末のみがテレワークに利用されており、利用されるテレワーク端末とその利用者を把握している。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800">
                          <a:latin typeface="メイリオ" panose="020B0604030504040204" pitchFamily="50" charset="-128"/>
                          <a:ea typeface="メイリオ" panose="020B0604030504040204" pitchFamily="50" charset="-128"/>
                        </a:rPr>
                        <a:t>マルウェア感染 不正アクセス 盗難・紛失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47297798"/>
                  </a:ext>
                </a:extLst>
              </a:tr>
              <a:tr h="434672">
                <a:tc>
                  <a:txBody>
                    <a:bodyPr/>
                    <a:lstStyle/>
                    <a:p>
                      <a:r>
                        <a:rPr kumimoji="1" lang="ja-JP" altLang="en-US" sz="800">
                          <a:latin typeface="メイリオ" panose="020B0604030504040204" pitchFamily="50" charset="-128"/>
                          <a:ea typeface="メイリオ" panose="020B0604030504040204" pitchFamily="50" charset="-128"/>
                        </a:rPr>
                        <a:t>物理セキュリティ</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800">
                          <a:latin typeface="メイリオ" panose="020B0604030504040204" pitchFamily="50" charset="-128"/>
                          <a:ea typeface="メイリオ" panose="020B0604030504040204" pitchFamily="50" charset="-128"/>
                        </a:rPr>
                        <a:t>テレワーク端末に対して覗き見防止フィルタをはり、離席時には</a:t>
                      </a:r>
                      <a:r>
                        <a:rPr kumimoji="1" lang="ja-JP" altLang="en-US" sz="800">
                          <a:solidFill>
                            <a:srgbClr val="000000"/>
                          </a:solidFill>
                          <a:latin typeface="メイリオ" panose="020B0604030504040204" pitchFamily="50" charset="-128"/>
                          <a:ea typeface="メイリオ" panose="020B0604030504040204" pitchFamily="50" charset="-128"/>
                          <a:hlinkClick r:id="rId10" action="ppaction://hlinksldjump">
                            <a:extLst>
                              <a:ext uri="{A12FA001-AC4F-418D-AE19-62706E023703}">
                                <ahyp:hlinkClr xmlns:ahyp="http://schemas.microsoft.com/office/drawing/2018/hyperlinkcolor" val="tx"/>
                              </a:ext>
                            </a:extLst>
                          </a:hlinkClick>
                        </a:rPr>
                        <a:t>スクリーンロック</a:t>
                      </a:r>
                      <a:r>
                        <a:rPr kumimoji="1" lang="ja-JP" altLang="en-US" sz="800">
                          <a:latin typeface="メイリオ" panose="020B0604030504040204" pitchFamily="50" charset="-128"/>
                          <a:ea typeface="メイリオ" panose="020B0604030504040204" pitchFamily="50" charset="-128"/>
                        </a:rPr>
                        <a:t>をかけるようルール化している。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800">
                          <a:latin typeface="メイリオ" panose="020B0604030504040204" pitchFamily="50" charset="-128"/>
                          <a:ea typeface="メイリオ" panose="020B0604030504040204" pitchFamily="50" charset="-128"/>
                        </a:rPr>
                        <a:t>情報の盗聴</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06574628"/>
                  </a:ext>
                </a:extLst>
              </a:tr>
            </a:tbl>
          </a:graphicData>
        </a:graphic>
      </p:graphicFrame>
      <p:sp>
        <p:nvSpPr>
          <p:cNvPr id="19" name="テキスト プレースホルダー 3">
            <a:extLst>
              <a:ext uri="{FF2B5EF4-FFF2-40B4-BE49-F238E27FC236}">
                <a16:creationId xmlns:a16="http://schemas.microsoft.com/office/drawing/2014/main" id="{748131E3-36CB-EE55-8543-90B89BB256F7}"/>
              </a:ext>
            </a:extLst>
          </p:cNvPr>
          <p:cNvSpPr txBox="1">
            <a:spLocks/>
          </p:cNvSpPr>
          <p:nvPr/>
        </p:nvSpPr>
        <p:spPr>
          <a:xfrm>
            <a:off x="1123949" y="1457325"/>
            <a:ext cx="561657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2-2-2.</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最近の攻撃トレンド、および中小企業にも発生しうるサイバー被害事例</a:t>
            </a:r>
          </a:p>
        </p:txBody>
      </p:sp>
      <p:graphicFrame>
        <p:nvGraphicFramePr>
          <p:cNvPr id="20" name="表 19">
            <a:extLst>
              <a:ext uri="{FF2B5EF4-FFF2-40B4-BE49-F238E27FC236}">
                <a16:creationId xmlns:a16="http://schemas.microsoft.com/office/drawing/2014/main" id="{35B7BE65-3D03-9568-4092-7261F982E4D3}"/>
              </a:ext>
            </a:extLst>
          </p:cNvPr>
          <p:cNvGraphicFramePr>
            <a:graphicFrameLocks noGrp="1"/>
          </p:cNvGraphicFramePr>
          <p:nvPr>
            <p:extLst>
              <p:ext uri="{D42A27DB-BD31-4B8C-83A1-F6EECF244321}">
                <p14:modId xmlns:p14="http://schemas.microsoft.com/office/powerpoint/2010/main" val="572059607"/>
              </p:ext>
            </p:extLst>
          </p:nvPr>
        </p:nvGraphicFramePr>
        <p:xfrm>
          <a:off x="622800" y="2247833"/>
          <a:ext cx="5612400" cy="154076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7694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　新型コロナウイルスの影響により、テレワークが急速に広まり定着しています。企業では、テレワークを実施するために</a:t>
                      </a:r>
                      <a:r>
                        <a:rPr kumimoji="1" lang="en-US" altLang="ja-JP" sz="1050" b="0" dirty="0">
                          <a:solidFill>
                            <a:schemeClr val="tx1"/>
                          </a:solidFill>
                          <a:latin typeface="+mn-ea"/>
                          <a:ea typeface="+mn-ea"/>
                        </a:rPr>
                        <a:t>VPN</a:t>
                      </a:r>
                      <a:r>
                        <a:rPr kumimoji="1" lang="ja-JP" altLang="en-US" sz="1050" b="0" dirty="0">
                          <a:solidFill>
                            <a:schemeClr val="tx1"/>
                          </a:solidFill>
                          <a:latin typeface="+mn-ea"/>
                          <a:ea typeface="+mn-ea"/>
                        </a:rPr>
                        <a:t>を利用して社外から社内ネットワークに安全に接続する取組が増えています。しかし、</a:t>
                      </a:r>
                      <a:r>
                        <a:rPr kumimoji="1" lang="en-US" altLang="ja-JP" sz="1050" b="0" dirty="0">
                          <a:solidFill>
                            <a:schemeClr val="tx1"/>
                          </a:solidFill>
                          <a:latin typeface="+mn-ea"/>
                          <a:ea typeface="+mn-ea"/>
                        </a:rPr>
                        <a:t>VPN</a:t>
                      </a:r>
                      <a:r>
                        <a:rPr kumimoji="1" lang="ja-JP" altLang="en-US" sz="1050" b="0" dirty="0">
                          <a:solidFill>
                            <a:schemeClr val="tx1"/>
                          </a:solidFill>
                          <a:latin typeface="+mn-ea"/>
                          <a:ea typeface="+mn-ea"/>
                        </a:rPr>
                        <a:t>の脆弱性を悪用したサイバー攻撃が確認されています。具体的な事例として、某製造メーカーのインシデントが挙げられます。同社は、</a:t>
                      </a:r>
                      <a:r>
                        <a:rPr kumimoji="1" lang="en-US" altLang="ja-JP" sz="1050" b="0" dirty="0">
                          <a:solidFill>
                            <a:schemeClr val="tx1"/>
                          </a:solidFill>
                          <a:latin typeface="+mn-ea"/>
                          <a:ea typeface="+mn-ea"/>
                        </a:rPr>
                        <a:t>VPN</a:t>
                      </a:r>
                      <a:r>
                        <a:rPr kumimoji="1" lang="ja-JP" altLang="en-US" sz="1050" b="0" dirty="0">
                          <a:solidFill>
                            <a:schemeClr val="tx1"/>
                          </a:solidFill>
                          <a:latin typeface="+mn-ea"/>
                          <a:ea typeface="+mn-ea"/>
                        </a:rPr>
                        <a:t>装置において過去に判明した脆弱性に対処するためのアップデートを実施しました。しかし、アップデート前にパスワード情報が漏えいしており、当時から存在していたアカウントがパスワードの変更を行っていなかったため、不正アクセスが行われ、ランサムウェアの被害を受ける事例が発生しました。企業は、</a:t>
                      </a:r>
                      <a:r>
                        <a:rPr kumimoji="1" lang="en-US" altLang="ja-JP" sz="1050" b="0" dirty="0">
                          <a:solidFill>
                            <a:schemeClr val="tx1"/>
                          </a:solidFill>
                          <a:latin typeface="+mn-ea"/>
                          <a:ea typeface="+mn-ea"/>
                        </a:rPr>
                        <a:t>VPN</a:t>
                      </a:r>
                      <a:r>
                        <a:rPr kumimoji="1" lang="ja-JP" altLang="en-US" sz="1050" b="0" dirty="0">
                          <a:solidFill>
                            <a:schemeClr val="tx1"/>
                          </a:solidFill>
                          <a:latin typeface="+mn-ea"/>
                          <a:ea typeface="+mn-ea"/>
                        </a:rPr>
                        <a:t>のセキュリティ対策に十分な注意を払う必要があります。特に、パスワードの管理や定期的なアップデートの実施が重要です。</a:t>
                      </a:r>
                      <a:endParaRPr kumimoji="1" lang="en-US" altLang="ja-JP" sz="1050" b="0" dirty="0">
                        <a:solidFill>
                          <a:schemeClr val="tx1"/>
                        </a:solidFill>
                        <a:latin typeface="+mn-ea"/>
                        <a:ea typeface="+mn-ea"/>
                      </a:endParaRP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sp>
        <p:nvSpPr>
          <p:cNvPr id="23" name="テキスト プレースホルダー 5">
            <a:extLst>
              <a:ext uri="{FF2B5EF4-FFF2-40B4-BE49-F238E27FC236}">
                <a16:creationId xmlns:a16="http://schemas.microsoft.com/office/drawing/2014/main" id="{7AFF6BC4-A9E8-09AA-4C36-CA71ACCF015E}"/>
              </a:ext>
            </a:extLst>
          </p:cNvPr>
          <p:cNvSpPr txBox="1">
            <a:spLocks/>
          </p:cNvSpPr>
          <p:nvPr/>
        </p:nvSpPr>
        <p:spPr>
          <a:xfrm>
            <a:off x="619125" y="5889355"/>
            <a:ext cx="5612400" cy="23191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テレワークのセキュリティ対策</a:t>
            </a:r>
            <a:endParaRPr kumimoji="1" lang="ja-JP" altLang="en-US" sz="1400" b="1"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30" name="表 29">
            <a:extLst>
              <a:ext uri="{FF2B5EF4-FFF2-40B4-BE49-F238E27FC236}">
                <a16:creationId xmlns:a16="http://schemas.microsoft.com/office/drawing/2014/main" id="{F790D1BB-7613-36AE-CCF7-F3450992BB55}"/>
              </a:ext>
            </a:extLst>
          </p:cNvPr>
          <p:cNvGraphicFramePr>
            <a:graphicFrameLocks noGrp="1"/>
          </p:cNvGraphicFramePr>
          <p:nvPr>
            <p:extLst>
              <p:ext uri="{D42A27DB-BD31-4B8C-83A1-F6EECF244321}">
                <p14:modId xmlns:p14="http://schemas.microsoft.com/office/powerpoint/2010/main" val="2802553386"/>
              </p:ext>
            </p:extLst>
          </p:nvPr>
        </p:nvGraphicFramePr>
        <p:xfrm>
          <a:off x="622800" y="6080045"/>
          <a:ext cx="5612400" cy="122072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7694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　総務省は、予算やセキュリティ体制が十分でない中小企業などを対象とした「中小企業など担当者向けテレワークセキュリティの手引き」を発行しています。この手引きでは、テレワークを実施する際に中小企業が考慮すべきセキュリティリスクに基づき、実現可能性と優先度の高いセキュリティ対策を具体的に示しています。本書に示された対策を実施することで、基本的かつ重要な対策を適切に行うことができます。以下の表は、会社が提供する端末を使用して</a:t>
                      </a:r>
                      <a:r>
                        <a:rPr kumimoji="1" lang="en-US" altLang="ja-JP" sz="1050" b="0" dirty="0">
                          <a:solidFill>
                            <a:schemeClr val="tx1"/>
                          </a:solidFill>
                          <a:latin typeface="+mn-ea"/>
                          <a:ea typeface="+mn-ea"/>
                        </a:rPr>
                        <a:t>VPN</a:t>
                      </a:r>
                      <a:r>
                        <a:rPr kumimoji="1" lang="ja-JP" altLang="en-US" sz="1050" b="0" dirty="0">
                          <a:solidFill>
                            <a:schemeClr val="tx1"/>
                          </a:solidFill>
                          <a:latin typeface="+mn-ea"/>
                          <a:ea typeface="+mn-ea"/>
                        </a:rPr>
                        <a:t>や</a:t>
                      </a:r>
                      <a:r>
                        <a:rPr kumimoji="1" lang="ja-JP" altLang="en-US" sz="1050" b="0" dirty="0">
                          <a:solidFill>
                            <a:srgbClr val="000000"/>
                          </a:solidFill>
                          <a:latin typeface="+mn-ea"/>
                          <a:ea typeface="+mn-ea"/>
                          <a:hlinkClick r:id="rId11" action="ppaction://hlinksldjump">
                            <a:extLst>
                              <a:ext uri="{A12FA001-AC4F-418D-AE19-62706E023703}">
                                <ahyp:hlinkClr xmlns:ahyp="http://schemas.microsoft.com/office/drawing/2018/hyperlinkcolor" val="tx"/>
                              </a:ext>
                            </a:extLst>
                          </a:hlinkClick>
                        </a:rPr>
                        <a:t>リモートデスクトップ接続</a:t>
                      </a:r>
                      <a:r>
                        <a:rPr kumimoji="1" lang="ja-JP" altLang="en-US" sz="1050" b="0" dirty="0">
                          <a:solidFill>
                            <a:schemeClr val="tx1"/>
                          </a:solidFill>
                          <a:latin typeface="+mn-ea"/>
                          <a:ea typeface="+mn-ea"/>
                        </a:rPr>
                        <a:t>を利用する際に必要なセキュリティ対策のチェックリストの一部です。</a:t>
                      </a: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sp>
        <p:nvSpPr>
          <p:cNvPr id="3" name="四角形: 角を丸くする 2">
            <a:extLst>
              <a:ext uri="{FF2B5EF4-FFF2-40B4-BE49-F238E27FC236}">
                <a16:creationId xmlns:a16="http://schemas.microsoft.com/office/drawing/2014/main" id="{74F4FF96-FD88-1A55-B74D-CAFDA606244F}"/>
              </a:ext>
            </a:extLst>
          </p:cNvPr>
          <p:cNvSpPr/>
          <p:nvPr/>
        </p:nvSpPr>
        <p:spPr>
          <a:xfrm>
            <a:off x="619049" y="3986349"/>
            <a:ext cx="5612400" cy="1700784"/>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5" name="テキスト プレースホルダー 2">
            <a:extLst>
              <a:ext uri="{FF2B5EF4-FFF2-40B4-BE49-F238E27FC236}">
                <a16:creationId xmlns:a16="http://schemas.microsoft.com/office/drawing/2014/main" id="{00B42AF5-1171-7701-F1C3-C0486BC121E1}"/>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2</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事例を知る：重大なインシデント発生から課題解決まで</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2-2.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重大インシデント事例から学ぶ課題解決</a:t>
            </a:r>
          </a:p>
        </p:txBody>
      </p:sp>
      <p:graphicFrame>
        <p:nvGraphicFramePr>
          <p:cNvPr id="9" name="表 10">
            <a:extLst>
              <a:ext uri="{FF2B5EF4-FFF2-40B4-BE49-F238E27FC236}">
                <a16:creationId xmlns:a16="http://schemas.microsoft.com/office/drawing/2014/main" id="{26A8EFF6-DF5A-AC26-0275-875EA90DAC25}"/>
              </a:ext>
            </a:extLst>
          </p:cNvPr>
          <p:cNvGraphicFramePr>
            <a:graphicFrameLocks noGrp="1"/>
          </p:cNvGraphicFramePr>
          <p:nvPr/>
        </p:nvGraphicFramePr>
        <p:xfrm>
          <a:off x="615634" y="8587496"/>
          <a:ext cx="5615815" cy="331096"/>
        </p:xfrm>
        <a:graphic>
          <a:graphicData uri="http://schemas.openxmlformats.org/drawingml/2006/table">
            <a:tbl>
              <a:tblPr firstRow="1" bandRow="1">
                <a:tableStyleId>{5C22544A-7EE6-4342-B048-85BDC9FD1C3A}</a:tableStyleId>
              </a:tblPr>
              <a:tblGrid>
                <a:gridCol w="2533972">
                  <a:extLst>
                    <a:ext uri="{9D8B030D-6E8A-4147-A177-3AD203B41FA5}">
                      <a16:colId xmlns:a16="http://schemas.microsoft.com/office/drawing/2014/main" val="727053212"/>
                    </a:ext>
                  </a:extLst>
                </a:gridCol>
                <a:gridCol w="3081843">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a:solidFill>
                            <a:sysClr val="windowText" lastClr="000000"/>
                          </a:solidFill>
                          <a:latin typeface="メイリオ" panose="020B0604030504040204" pitchFamily="50" charset="-128"/>
                          <a:ea typeface="メイリオ" panose="020B0604030504040204" pitchFamily="50" charset="-128"/>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31597141"/>
                  </a:ext>
                </a:extLst>
              </a:tr>
              <a:tr h="0">
                <a:tc>
                  <a:txBody>
                    <a:bodyPr/>
                    <a:lstStyle/>
                    <a:p>
                      <a:r>
                        <a:rPr kumimoji="1" lang="ja-JP" altLang="en-US" sz="600" b="0">
                          <a:solidFill>
                            <a:sysClr val="windowText" lastClr="000000"/>
                          </a:solidFill>
                          <a:latin typeface="メイリオ" panose="020B0604030504040204" pitchFamily="50" charset="-128"/>
                          <a:ea typeface="メイリオ" panose="020B0604030504040204" pitchFamily="50" charset="-128"/>
                        </a:rPr>
                        <a:t>中小企業等担当者向け テレワークセキュリティの手引き</a:t>
                      </a:r>
                    </a:p>
                  </a:txBody>
                  <a:tcPr marT="28388" marB="2838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3"/>
                        </a:rPr>
                        <a:t>https://www.soumu.go.jp/main_content/000753141.pdf</a:t>
                      </a:r>
                      <a:endParaRPr kumimoji="1" lang="ja-JP" altLang="en-US"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marT="28388" marB="2838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bl>
          </a:graphicData>
        </a:graphic>
      </p:graphicFrame>
    </p:spTree>
    <p:extLst>
      <p:ext uri="{BB962C8B-B14F-4D97-AF65-F5344CB8AC3E}">
        <p14:creationId xmlns:p14="http://schemas.microsoft.com/office/powerpoint/2010/main" val="2117068277"/>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スライド番号プレースホルダー 4">
            <a:extLst>
              <a:ext uri="{FF2B5EF4-FFF2-40B4-BE49-F238E27FC236}">
                <a16:creationId xmlns:a16="http://schemas.microsoft.com/office/drawing/2014/main" id="{7B9CFA42-6B53-6746-D351-6D321310E0C6}"/>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41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4">
            <a:extLst>
              <a:ext uri="{FF2B5EF4-FFF2-40B4-BE49-F238E27FC236}">
                <a16:creationId xmlns:a16="http://schemas.microsoft.com/office/drawing/2014/main" id="{F2986AA7-A1CD-2664-9DDD-47F7206EE6C5}"/>
              </a:ext>
            </a:extLst>
          </p:cNvPr>
          <p:cNvSpPr txBox="1">
            <a:spLocks/>
          </p:cNvSpPr>
          <p:nvPr/>
        </p:nvSpPr>
        <p:spPr>
          <a:xfrm>
            <a:off x="612000" y="2235600"/>
            <a:ext cx="5612400" cy="36018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1</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．内部監査員の選定</a:t>
            </a:r>
            <a:b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内部監査とは、組織内部において、専門的知識を持った人が、経営者や役員などの立場にない第三者として、</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が適切に構築され、適正に運用されているかどうかを評価することです。内部監査員には、監査の公正さや客観性の観点から、監査対象となる部門に所属していない者を任命する必要があります。内部監査員に資格などは不要ですが、下記に当てはまるような人が適任です。社内に適した者がいない場合は、研修により内部監査員を育成したり、外部の専門家へ依頼したりするといった手段をとることが有効です。</a:t>
            </a: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の内容を理解している人</a:t>
            </a: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の内部監査の体制や実施方法といった手順に関する知識を有している人</a:t>
            </a: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・自社の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を把握している人</a:t>
            </a: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・監査対象となる部署の業務内容を把握している人</a:t>
            </a: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．内部監査チェックリストの作成</a:t>
            </a: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内部監査員がチェックリストを作成します。事前にチェックリストを作成することで、監査するべき範囲やポイントが明確になったり、チェック漏れを減らせたり、内部監査員ごとの偏った評価を防止したりといった効果が期待できます。また、チェックリストは内部監査を行った文書記録とすることができ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1" i="0" u="none" strike="noStrike" kern="100" cap="none" spc="0" normalizeH="0" baseline="0" noProof="0">
                <a:ln>
                  <a:noFill/>
                </a:ln>
                <a:solidFill>
                  <a:srgbClr val="333333"/>
                </a:solidFill>
                <a:effectLst/>
                <a:uLnTx/>
                <a:uFillTx/>
                <a:latin typeface="メイリオ"/>
                <a:ea typeface="メイリオ"/>
                <a:cs typeface="+mn-cs"/>
              </a:rPr>
              <a:t>内部監査チェックリストの作成方法</a:t>
            </a:r>
            <a:r>
              <a:rPr kumimoji="1" lang="ja-JP" altLang="en-US" sz="1050" b="1" i="0" u="none" strike="noStrike" kern="1200" cap="none" spc="0" normalizeH="0" baseline="0" noProof="0">
                <a:ln>
                  <a:noFill/>
                </a:ln>
                <a:solidFill>
                  <a:srgbClr val="333333"/>
                </a:solidFill>
                <a:effectLst/>
                <a:uLnTx/>
                <a:uFillTx/>
                <a:latin typeface="メイリオ"/>
                <a:ea typeface="メイリオ"/>
                <a:cs typeface="+mn-cs"/>
              </a:rPr>
              <a:t>（例）</a:t>
            </a:r>
            <a:br>
              <a:rPr kumimoji="1" lang="en-US" altLang="ja-JP" sz="1050" b="0" i="0" u="none" strike="noStrike" kern="1200" cap="none" spc="0" normalizeH="0" baseline="0" noProof="0">
                <a:ln>
                  <a:noFill/>
                </a:ln>
                <a:solidFill>
                  <a:srgbClr val="333333"/>
                </a:solidFill>
                <a:effectLst/>
                <a:uLnTx/>
                <a:uFillTx/>
                <a:latin typeface="メイリオ"/>
                <a:ea typeface="メイリオ"/>
                <a:cs typeface="+mn-cs"/>
              </a:rPr>
            </a:br>
            <a:r>
              <a:rPr kumimoji="1" lang="ja-JP" altLang="en-US" sz="1050" b="0" i="0" u="none" strike="noStrike" kern="1200" cap="none" spc="0" normalizeH="0" baseline="0" noProof="0">
                <a:ln>
                  <a:noFill/>
                </a:ln>
                <a:solidFill>
                  <a:srgbClr val="333333"/>
                </a:solidFill>
                <a:effectLst/>
                <a:uLnTx/>
                <a:uFillTx/>
                <a:latin typeface="メイリオ"/>
                <a:ea typeface="メイリオ"/>
                <a:cs typeface="+mn-cs"/>
              </a:rPr>
              <a:t>　</a:t>
            </a:r>
            <a:r>
              <a:rPr kumimoji="1" lang="en-US" altLang="ja-JP" sz="1050" b="0" i="0" u="none" strike="noStrike" kern="1200" cap="none" spc="0" normalizeH="0" baseline="0" noProof="0">
                <a:ln>
                  <a:noFill/>
                </a:ln>
                <a:solidFill>
                  <a:srgbClr val="333333"/>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srgbClr val="333333"/>
                </a:solidFill>
                <a:effectLst/>
                <a:uLnTx/>
                <a:uFillTx/>
                <a:latin typeface="メイリオ"/>
                <a:ea typeface="メイリオ"/>
                <a:cs typeface="+mn-cs"/>
              </a:rPr>
              <a:t>の項目に沿ってチェック事項をまとめ、内部監査を実施の際には確認した</a:t>
            </a:r>
            <a:r>
              <a:rPr kumimoji="1" lang="en-US" altLang="ja-JP" sz="1050" b="0" i="0" u="none" strike="noStrike" kern="1200" cap="none" spc="0" normalizeH="0" baseline="0" noProof="0">
                <a:ln>
                  <a:noFill/>
                </a:ln>
                <a:solidFill>
                  <a:srgbClr val="333333"/>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srgbClr val="333333"/>
                </a:solidFill>
                <a:effectLst/>
                <a:uLnTx/>
                <a:uFillTx/>
                <a:latin typeface="メイリオ"/>
                <a:ea typeface="メイリオ"/>
                <a:cs typeface="+mn-cs"/>
              </a:rPr>
              <a:t>の根拠となる確認結果や文書類を記録します。</a:t>
            </a:r>
            <a:endParaRPr kumimoji="1" lang="en-US" altLang="ja-JP" sz="1050" b="0" i="0" u="none" strike="noStrike" kern="1200" cap="none" spc="0" normalizeH="0" baseline="0" noProof="0">
              <a:ln>
                <a:noFill/>
              </a:ln>
              <a:solidFill>
                <a:srgbClr val="333333"/>
              </a:solidFill>
              <a:effectLst/>
              <a:uLnTx/>
              <a:uFillTx/>
              <a:latin typeface="メイリオ"/>
              <a:ea typeface="メイリオ"/>
              <a:cs typeface="+mn-cs"/>
            </a:endParaRPr>
          </a:p>
        </p:txBody>
      </p:sp>
      <p:sp>
        <p:nvSpPr>
          <p:cNvPr id="11" name="テキスト ボックス 10">
            <a:extLst>
              <a:ext uri="{FF2B5EF4-FFF2-40B4-BE49-F238E27FC236}">
                <a16:creationId xmlns:a16="http://schemas.microsoft.com/office/drawing/2014/main" id="{AE28CBC8-C342-B88A-5CBD-D0CB8D71FD93}"/>
              </a:ext>
            </a:extLst>
          </p:cNvPr>
          <p:cNvSpPr txBox="1"/>
          <p:nvPr/>
        </p:nvSpPr>
        <p:spPr>
          <a:xfrm>
            <a:off x="4688575" y="9249336"/>
            <a:ext cx="1543050" cy="25391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監査時に記載する部分</a:t>
            </a:r>
          </a:p>
        </p:txBody>
      </p:sp>
      <p:sp>
        <p:nvSpPr>
          <p:cNvPr id="13" name="左中かっこ 12">
            <a:extLst>
              <a:ext uri="{FF2B5EF4-FFF2-40B4-BE49-F238E27FC236}">
                <a16:creationId xmlns:a16="http://schemas.microsoft.com/office/drawing/2014/main" id="{3A0D2B07-BE9D-4352-13B2-AA74F2730E46}"/>
              </a:ext>
            </a:extLst>
          </p:cNvPr>
          <p:cNvSpPr/>
          <p:nvPr/>
        </p:nvSpPr>
        <p:spPr>
          <a:xfrm rot="16200000">
            <a:off x="2575667" y="7191938"/>
            <a:ext cx="121318" cy="3994826"/>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5" name="テキスト ボックス 14">
            <a:extLst>
              <a:ext uri="{FF2B5EF4-FFF2-40B4-BE49-F238E27FC236}">
                <a16:creationId xmlns:a16="http://schemas.microsoft.com/office/drawing/2014/main" id="{45328679-41A1-6A49-908E-21B129FF3559}"/>
              </a:ext>
            </a:extLst>
          </p:cNvPr>
          <p:cNvSpPr txBox="1"/>
          <p:nvPr/>
        </p:nvSpPr>
        <p:spPr>
          <a:xfrm>
            <a:off x="1939265" y="9249336"/>
            <a:ext cx="1487000" cy="25391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事前に作成する部分</a:t>
            </a:r>
          </a:p>
        </p:txBody>
      </p:sp>
      <p:graphicFrame>
        <p:nvGraphicFramePr>
          <p:cNvPr id="4" name="表 3">
            <a:extLst>
              <a:ext uri="{FF2B5EF4-FFF2-40B4-BE49-F238E27FC236}">
                <a16:creationId xmlns:a16="http://schemas.microsoft.com/office/drawing/2014/main" id="{CC3D59B5-BDEA-AC16-1FBB-CFB960E520F5}"/>
              </a:ext>
            </a:extLst>
          </p:cNvPr>
          <p:cNvGraphicFramePr>
            <a:graphicFrameLocks noGrp="1"/>
          </p:cNvGraphicFramePr>
          <p:nvPr/>
        </p:nvGraphicFramePr>
        <p:xfrm>
          <a:off x="622800" y="5505271"/>
          <a:ext cx="5612401" cy="3601860"/>
        </p:xfrm>
        <a:graphic>
          <a:graphicData uri="http://schemas.openxmlformats.org/drawingml/2006/table">
            <a:tbl>
              <a:tblPr>
                <a:tableStyleId>{5C22544A-7EE6-4342-B048-85BDC9FD1C3A}</a:tableStyleId>
              </a:tblPr>
              <a:tblGrid>
                <a:gridCol w="1747135">
                  <a:extLst>
                    <a:ext uri="{9D8B030D-6E8A-4147-A177-3AD203B41FA5}">
                      <a16:colId xmlns:a16="http://schemas.microsoft.com/office/drawing/2014/main" val="2545107141"/>
                    </a:ext>
                  </a:extLst>
                </a:gridCol>
                <a:gridCol w="2392565">
                  <a:extLst>
                    <a:ext uri="{9D8B030D-6E8A-4147-A177-3AD203B41FA5}">
                      <a16:colId xmlns:a16="http://schemas.microsoft.com/office/drawing/2014/main" val="2509624682"/>
                    </a:ext>
                  </a:extLst>
                </a:gridCol>
                <a:gridCol w="1472701">
                  <a:extLst>
                    <a:ext uri="{9D8B030D-6E8A-4147-A177-3AD203B41FA5}">
                      <a16:colId xmlns:a16="http://schemas.microsoft.com/office/drawing/2014/main" val="3742729272"/>
                    </a:ext>
                  </a:extLst>
                </a:gridCol>
              </a:tblGrid>
              <a:tr h="234930">
                <a:tc>
                  <a:txBody>
                    <a:bodyPr/>
                    <a:lstStyle/>
                    <a:p>
                      <a:pPr algn="l" fontAlgn="t"/>
                      <a:r>
                        <a:rPr lang="ja-JP" altLang="en-US" sz="900" b="1" i="0" u="none" strike="noStrike">
                          <a:solidFill>
                            <a:schemeClr val="bg1"/>
                          </a:solidFill>
                          <a:effectLst/>
                          <a:latin typeface="+mn-ea"/>
                          <a:ea typeface="+mn-ea"/>
                        </a:rPr>
                        <a:t>監査項目</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fontAlgn="t"/>
                      <a:r>
                        <a:rPr lang="ja-JP" altLang="en-US" sz="900" b="1" i="0" u="none" strike="noStrike">
                          <a:solidFill>
                            <a:schemeClr val="bg1"/>
                          </a:solidFill>
                          <a:effectLst/>
                          <a:latin typeface="+mn-ea"/>
                          <a:ea typeface="+mn-ea"/>
                        </a:rPr>
                        <a:t>チェック事項</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fontAlgn="t"/>
                      <a:r>
                        <a:rPr lang="ja-JP" altLang="en-US" sz="900" b="1" i="0" u="none" strike="noStrike">
                          <a:solidFill>
                            <a:schemeClr val="bg1"/>
                          </a:solidFill>
                          <a:effectLst/>
                          <a:latin typeface="+mn-ea"/>
                          <a:ea typeface="+mn-ea"/>
                        </a:rPr>
                        <a:t>確認結果・文書類</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170974013"/>
                  </a:ext>
                </a:extLst>
              </a:tr>
              <a:tr h="234930">
                <a:tc gridSpan="3">
                  <a:txBody>
                    <a:bodyPr/>
                    <a:lstStyle/>
                    <a:p>
                      <a:pPr algn="l" fontAlgn="t"/>
                      <a:r>
                        <a:rPr lang="en-US" altLang="ja-JP" sz="900" b="0" i="0" u="none" strike="noStrike">
                          <a:solidFill>
                            <a:srgbClr val="000000"/>
                          </a:solidFill>
                          <a:effectLst/>
                          <a:latin typeface="+mn-ea"/>
                          <a:ea typeface="+mn-ea"/>
                        </a:rPr>
                        <a:t>4. </a:t>
                      </a:r>
                      <a:r>
                        <a:rPr lang="ja-JP" altLang="en-US" sz="900" b="0" i="0" u="none" strike="noStrike">
                          <a:solidFill>
                            <a:srgbClr val="000000"/>
                          </a:solidFill>
                          <a:effectLst/>
                          <a:latin typeface="+mn-ea"/>
                          <a:ea typeface="+mn-ea"/>
                        </a:rPr>
                        <a:t>組織の状況</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pPr algn="ctr" fontAlgn="t"/>
                      <a:endParaRPr lang="ja-JP" altLang="en-US" sz="9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25746252"/>
                  </a:ext>
                </a:extLst>
              </a:tr>
              <a:tr h="576000">
                <a:tc>
                  <a:txBody>
                    <a:bodyPr/>
                    <a:lstStyle/>
                    <a:p>
                      <a:pPr algn="l" fontAlgn="t"/>
                      <a:r>
                        <a:rPr lang="en-US" altLang="ja-JP" sz="900" u="none" strike="noStrike">
                          <a:effectLst/>
                          <a:latin typeface="+mn-ea"/>
                          <a:ea typeface="+mn-ea"/>
                        </a:rPr>
                        <a:t>4.1</a:t>
                      </a:r>
                      <a:r>
                        <a:rPr lang="ja-JP" altLang="en-US" sz="900" u="none" strike="noStrike">
                          <a:effectLst/>
                          <a:latin typeface="+mn-ea"/>
                          <a:ea typeface="+mn-ea"/>
                        </a:rPr>
                        <a:t> 組織及びその状況の理解</a:t>
                      </a:r>
                      <a:endParaRPr lang="ja-JP" altLang="en-US" sz="9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t"/>
                      <a:r>
                        <a:rPr lang="ja-JP" altLang="en-US" sz="900" u="none" strike="noStrike">
                          <a:effectLst/>
                          <a:latin typeface="+mn-ea"/>
                          <a:ea typeface="+mn-ea"/>
                        </a:rPr>
                        <a:t>組織は、組織の目的に関連し、かつ、その</a:t>
                      </a:r>
                      <a:r>
                        <a:rPr lang="en-US" altLang="ja-JP" sz="900" u="none" strike="noStrike">
                          <a:effectLst/>
                          <a:latin typeface="+mn-ea"/>
                          <a:ea typeface="+mn-ea"/>
                        </a:rPr>
                        <a:t>ISMS</a:t>
                      </a:r>
                      <a:r>
                        <a:rPr lang="ja-JP" altLang="en-US" sz="900" u="none" strike="noStrike">
                          <a:effectLst/>
                          <a:latin typeface="+mn-ea"/>
                          <a:ea typeface="+mn-ea"/>
                        </a:rPr>
                        <a:t>の意図した成果を達成する組織の能力に影響を与える、外部および内部の課題を決定しているか。　</a:t>
                      </a:r>
                      <a:endParaRPr lang="ja-JP" altLang="en-US" sz="9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171450" indent="-171450" algn="l" fontAlgn="t">
                        <a:buFont typeface="Arial" panose="020B0604020202020204" pitchFamily="34" charset="0"/>
                        <a:buChar char="•"/>
                      </a:pPr>
                      <a:r>
                        <a:rPr kumimoji="1" lang="ja-JP" altLang="en-US" sz="900" b="0" i="0" u="none" strike="noStrike" kern="1200" cap="none" spc="0" normalizeH="0" baseline="0" noProof="0">
                          <a:ln>
                            <a:noFill/>
                          </a:ln>
                          <a:solidFill>
                            <a:prstClr val="black"/>
                          </a:solidFill>
                          <a:effectLst/>
                          <a:uLnTx/>
                          <a:uFillTx/>
                          <a:latin typeface="+mn-lt"/>
                          <a:ea typeface="+mn-ea"/>
                          <a:cs typeface="+mn-cs"/>
                        </a:rPr>
                        <a:t>外部および内部の課題</a:t>
                      </a:r>
                      <a:endParaRPr lang="ja-JP" altLang="en-US" sz="9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140619"/>
                  </a:ext>
                </a:extLst>
              </a:tr>
              <a:tr h="576000">
                <a:tc>
                  <a:txBody>
                    <a:bodyPr/>
                    <a:lstStyle/>
                    <a:p>
                      <a:pPr algn="l" fontAlgn="t"/>
                      <a:r>
                        <a:rPr lang="en-US" altLang="ja-JP" sz="900" u="none" strike="noStrike">
                          <a:effectLst/>
                          <a:latin typeface="+mn-ea"/>
                          <a:ea typeface="+mn-ea"/>
                        </a:rPr>
                        <a:t>4.2 </a:t>
                      </a:r>
                      <a:r>
                        <a:rPr lang="ja-JP" altLang="en-US" sz="900" u="none" strike="noStrike">
                          <a:effectLst/>
                          <a:latin typeface="+mn-ea"/>
                          <a:ea typeface="+mn-ea"/>
                        </a:rPr>
                        <a:t>利害関係者のニーズ及び期待の理解</a:t>
                      </a:r>
                      <a:endParaRPr lang="ja-JP" altLang="en-US" sz="9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t"/>
                      <a:r>
                        <a:rPr lang="ja-JP" altLang="en-US" sz="900" u="none" strike="noStrike">
                          <a:effectLst/>
                          <a:latin typeface="+mn-ea"/>
                          <a:ea typeface="+mn-ea"/>
                        </a:rPr>
                        <a:t>次の事項を決定したか。</a:t>
                      </a:r>
                      <a:br>
                        <a:rPr lang="ja-JP" altLang="en-US" sz="900" u="none" strike="noStrike">
                          <a:effectLst/>
                          <a:latin typeface="+mn-ea"/>
                          <a:ea typeface="+mn-ea"/>
                        </a:rPr>
                      </a:br>
                      <a:r>
                        <a:rPr lang="en-US" altLang="ja-JP" sz="900" u="none" strike="noStrike">
                          <a:effectLst/>
                          <a:latin typeface="+mn-ea"/>
                          <a:ea typeface="+mn-ea"/>
                        </a:rPr>
                        <a:t>a) ISMS</a:t>
                      </a:r>
                      <a:r>
                        <a:rPr lang="ja-JP" altLang="en-US" sz="900" u="none" strike="noStrike">
                          <a:effectLst/>
                          <a:latin typeface="+mn-ea"/>
                          <a:ea typeface="+mn-ea"/>
                        </a:rPr>
                        <a:t>に関連する利害関係者</a:t>
                      </a:r>
                      <a:br>
                        <a:rPr lang="ja-JP" altLang="en-US" sz="900" u="none" strike="noStrike">
                          <a:effectLst/>
                          <a:latin typeface="+mn-ea"/>
                          <a:ea typeface="+mn-ea"/>
                        </a:rPr>
                      </a:br>
                      <a:r>
                        <a:rPr lang="en-US" altLang="ja-JP" sz="900" u="none" strike="noStrike">
                          <a:effectLst/>
                          <a:latin typeface="+mn-ea"/>
                          <a:ea typeface="+mn-ea"/>
                        </a:rPr>
                        <a:t>b) </a:t>
                      </a:r>
                      <a:r>
                        <a:rPr lang="ja-JP" altLang="en-US" sz="900" u="none" strike="noStrike">
                          <a:effectLst/>
                          <a:latin typeface="+mn-ea"/>
                          <a:ea typeface="+mn-ea"/>
                        </a:rPr>
                        <a:t>その利害関係者の、情報セキュリティに関連する要求事項</a:t>
                      </a:r>
                      <a:endParaRPr lang="ja-JP" altLang="en-US" sz="9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171450" indent="-171450" algn="l" fontAlgn="t">
                        <a:buFont typeface="Arial" panose="020B0604020202020204" pitchFamily="34" charset="0"/>
                        <a:buChar char="•"/>
                      </a:pPr>
                      <a:r>
                        <a:rPr kumimoji="1" lang="ja-JP" altLang="en-US" sz="900" b="0" i="0" u="none" strike="noStrike" kern="1200" cap="none" spc="0" normalizeH="0" baseline="0" noProof="0">
                          <a:ln>
                            <a:noFill/>
                          </a:ln>
                          <a:solidFill>
                            <a:prstClr val="black"/>
                          </a:solidFill>
                          <a:effectLst/>
                          <a:uLnTx/>
                          <a:uFillTx/>
                          <a:latin typeface="+mn-lt"/>
                          <a:ea typeface="+mn-ea"/>
                          <a:cs typeface="+mn-cs"/>
                        </a:rPr>
                        <a:t>外部および内部の課題</a:t>
                      </a:r>
                      <a:endParaRPr lang="ja-JP" altLang="en-US" sz="9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47308791"/>
                  </a:ext>
                </a:extLst>
              </a:tr>
              <a:tr h="864000">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en-US" altLang="ja-JP" sz="900" u="none" strike="noStrike">
                          <a:effectLst/>
                          <a:latin typeface="+mn-ea"/>
                          <a:ea typeface="+mn-ea"/>
                        </a:rPr>
                        <a:t>4.3 </a:t>
                      </a:r>
                      <a:r>
                        <a:rPr lang="ja-JP" altLang="en-US" sz="900" u="none" strike="noStrike">
                          <a:effectLst/>
                          <a:latin typeface="+mn-ea"/>
                          <a:ea typeface="+mn-ea"/>
                        </a:rPr>
                        <a:t>情報セキュリティマネジメントシステムの適用範囲の決定</a:t>
                      </a:r>
                      <a:endParaRPr lang="ja-JP" altLang="en-US" sz="9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en-US" altLang="ja-JP" sz="900" b="0" i="0" u="none" strike="noStrike">
                          <a:solidFill>
                            <a:srgbClr val="000000"/>
                          </a:solidFill>
                          <a:effectLst/>
                          <a:latin typeface="+mn-ea"/>
                          <a:ea typeface="+mn-ea"/>
                        </a:rPr>
                        <a:t>ISMS</a:t>
                      </a:r>
                      <a:r>
                        <a:rPr lang="ja-JP" altLang="en-US" sz="900" b="0" i="0" u="none" strike="noStrike">
                          <a:solidFill>
                            <a:srgbClr val="000000"/>
                          </a:solidFill>
                          <a:effectLst/>
                          <a:latin typeface="+mn-ea"/>
                          <a:ea typeface="+mn-ea"/>
                        </a:rPr>
                        <a:t>の適用範囲は、文書化されているか。</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171450" indent="-171450" algn="l" fontAlgn="ctr">
                        <a:buFont typeface="Arial" panose="020B0604020202020204" pitchFamily="34" charset="0"/>
                        <a:buChar char="•"/>
                      </a:pPr>
                      <a:r>
                        <a:rPr lang="en-US" altLang="ja-JP" sz="900" u="none" strike="noStrike">
                          <a:effectLst/>
                          <a:latin typeface="+mn-ea"/>
                          <a:ea typeface="+mn-ea"/>
                        </a:rPr>
                        <a:t>ISMS</a:t>
                      </a:r>
                      <a:r>
                        <a:rPr lang="ja-JP" altLang="en-US" sz="900" u="none" strike="noStrike">
                          <a:effectLst/>
                          <a:latin typeface="+mn-ea"/>
                          <a:ea typeface="+mn-ea"/>
                        </a:rPr>
                        <a:t>マニュアル</a:t>
                      </a:r>
                      <a:endParaRPr lang="en-US" altLang="ja-JP" sz="900" u="none" strike="noStrike">
                        <a:effectLst/>
                        <a:latin typeface="+mn-ea"/>
                        <a:ea typeface="+mn-ea"/>
                      </a:endParaRPr>
                    </a:p>
                    <a:p>
                      <a:pPr marL="171450" marR="0" lvl="0" indent="-171450" algn="l" defTabSz="914400" rtl="0" eaLnBrk="1" fontAlgn="ctr"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900" b="0" i="0" u="none" strike="noStrike" kern="1200" cap="none" spc="0" normalizeH="0" baseline="0" noProof="0">
                          <a:ln>
                            <a:noFill/>
                          </a:ln>
                          <a:solidFill>
                            <a:prstClr val="black"/>
                          </a:solidFill>
                          <a:effectLst/>
                          <a:uLnTx/>
                          <a:uFillTx/>
                          <a:latin typeface="+mn-lt"/>
                          <a:ea typeface="+mn-ea"/>
                          <a:cs typeface="+mn-cs"/>
                        </a:rPr>
                        <a:t>ISMS</a:t>
                      </a:r>
                      <a:r>
                        <a:rPr kumimoji="0" lang="ja-JP" altLang="en-US" sz="900" b="0" i="0" u="none" strike="noStrike" kern="1200" cap="none" spc="0" normalizeH="0" baseline="0" noProof="0">
                          <a:ln>
                            <a:noFill/>
                          </a:ln>
                          <a:solidFill>
                            <a:prstClr val="black"/>
                          </a:solidFill>
                          <a:effectLst/>
                          <a:uLnTx/>
                          <a:uFillTx/>
                          <a:latin typeface="+mn-lt"/>
                          <a:ea typeface="+mn-ea"/>
                          <a:cs typeface="+mn-cs"/>
                        </a:rPr>
                        <a:t>適用範囲</a:t>
                      </a:r>
                      <a:endParaRPr kumimoji="0" lang="en-US" altLang="ja-JP" sz="900" b="0" i="0" u="none" strike="noStrike" kern="1200" cap="none" spc="0" normalizeH="0" baseline="0" noProof="0">
                        <a:ln>
                          <a:noFill/>
                        </a:ln>
                        <a:solidFill>
                          <a:prstClr val="black"/>
                        </a:solidFill>
                        <a:effectLst/>
                        <a:uLnTx/>
                        <a:uFillTx/>
                        <a:latin typeface="+mn-lt"/>
                        <a:ea typeface="+mn-ea"/>
                        <a:cs typeface="+mn-cs"/>
                      </a:endParaRPr>
                    </a:p>
                    <a:p>
                      <a:pPr marL="171450" indent="-171450" algn="l" fontAlgn="ctr">
                        <a:buFont typeface="Arial" panose="020B0604020202020204" pitchFamily="34" charset="0"/>
                        <a:buChar char="•"/>
                      </a:pPr>
                      <a:r>
                        <a:rPr lang="ja-JP" altLang="en-US" sz="900" u="none" strike="noStrike">
                          <a:effectLst/>
                          <a:latin typeface="+mn-ea"/>
                          <a:ea typeface="+mn-ea"/>
                        </a:rPr>
                        <a:t>レイアウト図</a:t>
                      </a:r>
                      <a:endParaRPr lang="en-US" altLang="ja-JP" sz="900" u="none" strike="noStrike">
                        <a:effectLst/>
                        <a:latin typeface="+mn-ea"/>
                        <a:ea typeface="+mn-ea"/>
                      </a:endParaRPr>
                    </a:p>
                    <a:p>
                      <a:pPr marL="171450" indent="-171450" algn="l" fontAlgn="ctr">
                        <a:buFont typeface="Arial" panose="020B0604020202020204" pitchFamily="34" charset="0"/>
                        <a:buChar char="•"/>
                      </a:pPr>
                      <a:r>
                        <a:rPr lang="ja-JP" altLang="en-US" sz="900" u="none" strike="noStrike">
                          <a:effectLst/>
                          <a:latin typeface="+mn-ea"/>
                          <a:ea typeface="+mn-ea"/>
                        </a:rPr>
                        <a:t>ネットワーク図</a:t>
                      </a:r>
                      <a:endParaRPr lang="ja-JP" altLang="en-US" sz="9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20522108"/>
                  </a:ext>
                </a:extLst>
              </a:tr>
              <a:tr h="216000">
                <a:tc gridSpan="3">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en-US" altLang="ja-JP" sz="900" b="0" i="0" u="none" strike="noStrike">
                          <a:solidFill>
                            <a:srgbClr val="000000"/>
                          </a:solidFill>
                          <a:effectLst/>
                          <a:latin typeface="+mn-ea"/>
                          <a:ea typeface="+mn-ea"/>
                        </a:rPr>
                        <a:t>5. </a:t>
                      </a:r>
                      <a:r>
                        <a:rPr lang="ja-JP" altLang="en-US" sz="900" b="0" i="0" u="none" strike="noStrike">
                          <a:solidFill>
                            <a:srgbClr val="000000"/>
                          </a:solidFill>
                          <a:effectLst/>
                          <a:latin typeface="+mn-ea"/>
                          <a:ea typeface="+mn-ea"/>
                        </a:rPr>
                        <a:t>リーダーシップ</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3695686490"/>
                  </a:ext>
                </a:extLst>
              </a:tr>
              <a:tr h="576000">
                <a:tc>
                  <a:txBody>
                    <a:bodyPr/>
                    <a:lstStyle/>
                    <a:p>
                      <a:pPr algn="l" fontAlgn="t"/>
                      <a:r>
                        <a:rPr lang="en-US" altLang="ja-JP" sz="900" u="none" strike="noStrike">
                          <a:effectLst/>
                          <a:latin typeface="+mn-ea"/>
                          <a:ea typeface="+mn-ea"/>
                        </a:rPr>
                        <a:t>5.1 </a:t>
                      </a:r>
                      <a:r>
                        <a:rPr lang="ja-JP" altLang="en-US" sz="900" u="none" strike="noStrike">
                          <a:effectLst/>
                          <a:latin typeface="+mn-ea"/>
                          <a:ea typeface="+mn-ea"/>
                        </a:rPr>
                        <a:t>リーダージップ及びコミットメント</a:t>
                      </a:r>
                      <a:endParaRPr lang="ja-JP" altLang="en-US" sz="9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t"/>
                      <a:r>
                        <a:rPr lang="ja-JP" altLang="en-US" sz="900" u="none" strike="noStrike">
                          <a:effectLst/>
                          <a:latin typeface="+mn-ea"/>
                          <a:ea typeface="+mn-ea"/>
                        </a:rPr>
                        <a:t>トップマネジメントは、</a:t>
                      </a:r>
                      <a:br>
                        <a:rPr lang="ja-JP" altLang="en-US" sz="900" u="none" strike="noStrike">
                          <a:effectLst/>
                          <a:latin typeface="+mn-ea"/>
                          <a:ea typeface="+mn-ea"/>
                        </a:rPr>
                      </a:br>
                      <a:r>
                        <a:rPr lang="en-US" altLang="ja-JP" sz="900" u="none" strike="noStrike">
                          <a:effectLst/>
                          <a:latin typeface="+mn-ea"/>
                          <a:ea typeface="+mn-ea"/>
                        </a:rPr>
                        <a:t>a</a:t>
                      </a:r>
                      <a:r>
                        <a:rPr lang="ja-JP" altLang="en-US" sz="900" u="none" strike="noStrike">
                          <a:effectLst/>
                          <a:latin typeface="+mn-ea"/>
                          <a:ea typeface="+mn-ea"/>
                        </a:rPr>
                        <a:t>） 情報セキュリティ方針および情報セキュリティ目的を確立し、それらが組織の戦略的な方向性と両立することを確実にしているか。　</a:t>
                      </a:r>
                      <a:endParaRPr lang="ja-JP" altLang="en-US" sz="9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171450" indent="-171450" algn="l" fontAlgn="ctr">
                        <a:buFont typeface="Arial" panose="020B0604020202020204" pitchFamily="34" charset="0"/>
                        <a:buChar char="•"/>
                      </a:pPr>
                      <a:r>
                        <a:rPr lang="ja-JP" altLang="en-US" sz="900" u="none" strike="noStrike">
                          <a:effectLst/>
                          <a:latin typeface="+mn-ea"/>
                          <a:ea typeface="+mn-ea"/>
                        </a:rPr>
                        <a:t>情報セキュリティ方針</a:t>
                      </a:r>
                      <a:endParaRPr lang="en-US" altLang="ja-JP" sz="900" u="none" strike="noStrike">
                        <a:effectLst/>
                        <a:latin typeface="+mn-ea"/>
                        <a:ea typeface="+mn-ea"/>
                      </a:endParaRPr>
                    </a:p>
                    <a:p>
                      <a:pPr marL="171450" indent="-171450" algn="l" fontAlgn="ctr">
                        <a:buFont typeface="Arial" panose="020B0604020202020204" pitchFamily="34" charset="0"/>
                        <a:buChar char="•"/>
                      </a:pPr>
                      <a:r>
                        <a:rPr lang="ja-JP" altLang="en-US" sz="900" u="none" strike="noStrike">
                          <a:effectLst/>
                          <a:latin typeface="+mn-ea"/>
                          <a:ea typeface="+mn-ea"/>
                        </a:rPr>
                        <a:t>質問で確認</a:t>
                      </a:r>
                      <a:endParaRPr lang="ja-JP" altLang="en-US" sz="9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24720392"/>
                  </a:ext>
                </a:extLst>
              </a:tr>
              <a:tr h="324000">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en-US" altLang="ja-JP" sz="900" u="none" strike="noStrike">
                          <a:effectLst/>
                          <a:latin typeface="+mn-ea"/>
                          <a:ea typeface="+mn-ea"/>
                        </a:rPr>
                        <a:t>5.2 </a:t>
                      </a:r>
                      <a:r>
                        <a:rPr lang="ja-JP" altLang="en-US" sz="900" u="none" strike="noStrike">
                          <a:effectLst/>
                          <a:latin typeface="+mn-ea"/>
                          <a:ea typeface="+mn-ea"/>
                        </a:rPr>
                        <a:t>方針</a:t>
                      </a:r>
                      <a:endParaRPr lang="ja-JP" altLang="en-US" sz="900" b="0" i="0" u="none" strike="noStrike">
                        <a:solidFill>
                          <a:srgbClr val="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t"/>
                      <a:r>
                        <a:rPr lang="ja-JP" altLang="en-US" sz="900" b="0" i="0" u="none" strike="noStrike">
                          <a:solidFill>
                            <a:srgbClr val="000000"/>
                          </a:solidFill>
                          <a:effectLst/>
                          <a:latin typeface="+mn-ea"/>
                          <a:ea typeface="+mn-ea"/>
                        </a:rPr>
                        <a:t>情報セキュリティ方針は、</a:t>
                      </a:r>
                    </a:p>
                    <a:p>
                      <a:pPr algn="l" fontAlgn="t"/>
                      <a:r>
                        <a:rPr lang="en-US" altLang="ja-JP" sz="900" b="0" i="0" u="none" strike="noStrike">
                          <a:solidFill>
                            <a:srgbClr val="000000"/>
                          </a:solidFill>
                          <a:effectLst/>
                          <a:latin typeface="+mn-ea"/>
                          <a:ea typeface="+mn-ea"/>
                        </a:rPr>
                        <a:t>e) </a:t>
                      </a:r>
                      <a:r>
                        <a:rPr lang="ja-JP" altLang="en-US" sz="900" b="0" i="0" u="none" strike="noStrike">
                          <a:solidFill>
                            <a:srgbClr val="000000"/>
                          </a:solidFill>
                          <a:effectLst/>
                          <a:latin typeface="+mn-ea"/>
                          <a:ea typeface="+mn-ea"/>
                        </a:rPr>
                        <a:t>文書化した情報として利用可能であるか。</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171450" indent="-171450" algn="l" fontAlgn="t">
                        <a:buFont typeface="Arial" panose="020B0604020202020204" pitchFamily="34" charset="0"/>
                        <a:buChar char="•"/>
                      </a:pPr>
                      <a:r>
                        <a:rPr lang="ja-JP" altLang="en-US" sz="900" b="0" i="0" u="none" strike="noStrike">
                          <a:solidFill>
                            <a:srgbClr val="000000"/>
                          </a:solidFill>
                          <a:effectLst/>
                          <a:latin typeface="+mn-ea"/>
                          <a:ea typeface="+mn-ea"/>
                        </a:rPr>
                        <a:t>情報セキュリティ方針</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51824737"/>
                  </a:ext>
                </a:extLst>
              </a:tr>
            </a:tbl>
          </a:graphicData>
        </a:graphic>
      </p:graphicFrame>
      <p:sp>
        <p:nvSpPr>
          <p:cNvPr id="5" name="左中かっこ 4">
            <a:extLst>
              <a:ext uri="{FF2B5EF4-FFF2-40B4-BE49-F238E27FC236}">
                <a16:creationId xmlns:a16="http://schemas.microsoft.com/office/drawing/2014/main" id="{935857BE-F477-EBFF-6377-9B0DA0F25119}"/>
              </a:ext>
            </a:extLst>
          </p:cNvPr>
          <p:cNvSpPr/>
          <p:nvPr/>
        </p:nvSpPr>
        <p:spPr>
          <a:xfrm rot="16200000">
            <a:off x="5428493" y="8459414"/>
            <a:ext cx="121318" cy="1459876"/>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プレースホルダー 3">
            <a:extLst>
              <a:ext uri="{FF2B5EF4-FFF2-40B4-BE49-F238E27FC236}">
                <a16:creationId xmlns:a16="http://schemas.microsoft.com/office/drawing/2014/main" id="{5DCF75E1-4AE8-FF53-C514-4463F0B5BFA8}"/>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9.2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内部監査（</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2/4</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
        <p:nvSpPr>
          <p:cNvPr id="10" name="テキスト プレースホルダー 2">
            <a:extLst>
              <a:ext uri="{FF2B5EF4-FFF2-40B4-BE49-F238E27FC236}">
                <a16:creationId xmlns:a16="http://schemas.microsoft.com/office/drawing/2014/main" id="{24DF8F27-1C5E-3FD2-6ED4-6C8E212952EB}"/>
              </a:ext>
            </a:extLst>
          </p:cNvPr>
          <p:cNvSpPr txBox="1">
            <a:spLocks/>
          </p:cNvSpPr>
          <p:nvPr/>
        </p:nvSpPr>
        <p:spPr>
          <a:xfrm>
            <a:off x="1123949" y="1457325"/>
            <a:ext cx="545782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13-2-7.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9.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パフォーマンス評価</a:t>
            </a:r>
          </a:p>
        </p:txBody>
      </p:sp>
      <p:sp>
        <p:nvSpPr>
          <p:cNvPr id="2" name="テキスト プレースホルダー 2">
            <a:extLst>
              <a:ext uri="{FF2B5EF4-FFF2-40B4-BE49-F238E27FC236}">
                <a16:creationId xmlns:a16="http://schemas.microsoft.com/office/drawing/2014/main" id="{2BB30A1A-2A8D-3A08-E41D-01CEFD6872A1}"/>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704274738"/>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テキスト プレースホルダー 4">
            <a:extLst>
              <a:ext uri="{FF2B5EF4-FFF2-40B4-BE49-F238E27FC236}">
                <a16:creationId xmlns:a16="http://schemas.microsoft.com/office/drawing/2014/main" id="{731972A5-9F41-B929-07B5-5F7C26D1DF1F}"/>
              </a:ext>
            </a:extLst>
          </p:cNvPr>
          <p:cNvSpPr txBox="1">
            <a:spLocks/>
          </p:cNvSpPr>
          <p:nvPr/>
        </p:nvSpPr>
        <p:spPr>
          <a:xfrm>
            <a:off x="613587" y="2235600"/>
            <a:ext cx="5612400" cy="1474107"/>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．内部監査の計画立案</a:t>
            </a:r>
            <a:b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内部監査の計画を立てます。いつ、誰が、どの部門の誰に、何についてチェックするか、といったことを事前に段取りしておきます。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2" name="表 11">
            <a:extLst>
              <a:ext uri="{FF2B5EF4-FFF2-40B4-BE49-F238E27FC236}">
                <a16:creationId xmlns:a16="http://schemas.microsoft.com/office/drawing/2014/main" id="{2482782C-78B0-9DC3-260D-5D6B0A1EF48D}"/>
              </a:ext>
            </a:extLst>
          </p:cNvPr>
          <p:cNvGraphicFramePr>
            <a:graphicFrameLocks noGrp="1"/>
          </p:cNvGraphicFramePr>
          <p:nvPr/>
        </p:nvGraphicFramePr>
        <p:xfrm>
          <a:off x="909000" y="3216558"/>
          <a:ext cx="5040000" cy="2252699"/>
        </p:xfrm>
        <a:graphic>
          <a:graphicData uri="http://schemas.openxmlformats.org/drawingml/2006/table">
            <a:tbl>
              <a:tblPr>
                <a:tableStyleId>{5C22544A-7EE6-4342-B048-85BDC9FD1C3A}</a:tableStyleId>
              </a:tblPr>
              <a:tblGrid>
                <a:gridCol w="828360">
                  <a:extLst>
                    <a:ext uri="{9D8B030D-6E8A-4147-A177-3AD203B41FA5}">
                      <a16:colId xmlns:a16="http://schemas.microsoft.com/office/drawing/2014/main" val="1252590350"/>
                    </a:ext>
                  </a:extLst>
                </a:gridCol>
                <a:gridCol w="4211640">
                  <a:extLst>
                    <a:ext uri="{9D8B030D-6E8A-4147-A177-3AD203B41FA5}">
                      <a16:colId xmlns:a16="http://schemas.microsoft.com/office/drawing/2014/main" val="719418788"/>
                    </a:ext>
                  </a:extLst>
                </a:gridCol>
              </a:tblGrid>
              <a:tr h="206444">
                <a:tc gridSpan="2">
                  <a:txBody>
                    <a:bodyPr/>
                    <a:lstStyle/>
                    <a:p>
                      <a:pPr algn="l"/>
                      <a:r>
                        <a:rPr lang="ja-JP" sz="1050" b="1" kern="100">
                          <a:solidFill>
                            <a:schemeClr val="bg1"/>
                          </a:solidFill>
                          <a:effectLst/>
                          <a:latin typeface="+mn-ea"/>
                          <a:ea typeface="+mn-ea"/>
                        </a:rPr>
                        <a:t>監査概要</a:t>
                      </a:r>
                      <a:endParaRPr lang="ja-JP" sz="1050" b="1" kern="100">
                        <a:solidFill>
                          <a:schemeClr val="bg1"/>
                        </a:solidFill>
                        <a:effectLst/>
                        <a:latin typeface="+mn-ea"/>
                        <a:ea typeface="+mn-ea"/>
                        <a:cs typeface="Times New Roman" panose="02020603050405020304" pitchFamily="18" charset="0"/>
                      </a:endParaRPr>
                    </a:p>
                  </a:txBody>
                  <a:tcPr marL="61524" marR="6152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extLst>
                  <a:ext uri="{0D108BD9-81ED-4DB2-BD59-A6C34878D82A}">
                    <a16:rowId xmlns:a16="http://schemas.microsoft.com/office/drawing/2014/main" val="3431077547"/>
                  </a:ext>
                </a:extLst>
              </a:tr>
              <a:tr h="409251">
                <a:tc>
                  <a:txBody>
                    <a:bodyPr/>
                    <a:lstStyle/>
                    <a:p>
                      <a:pPr algn="l"/>
                      <a:r>
                        <a:rPr lang="ja-JP" sz="1050" kern="100">
                          <a:effectLst/>
                          <a:latin typeface="+mn-ea"/>
                          <a:ea typeface="+mn-ea"/>
                        </a:rPr>
                        <a:t>監査名称</a:t>
                      </a:r>
                      <a:endParaRPr lang="ja-JP" sz="1050" kern="100">
                        <a:effectLst/>
                        <a:latin typeface="+mn-ea"/>
                        <a:ea typeface="+mn-ea"/>
                        <a:cs typeface="Times New Roman" panose="02020603050405020304" pitchFamily="18" charset="0"/>
                      </a:endParaRPr>
                    </a:p>
                  </a:txBody>
                  <a:tcPr marL="61524" marR="6152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lang="en-US" sz="1050" kern="100">
                          <a:effectLst/>
                          <a:latin typeface="+mn-ea"/>
                          <a:ea typeface="+mn-ea"/>
                        </a:rPr>
                        <a:t>ISO27001</a:t>
                      </a:r>
                      <a:r>
                        <a:rPr lang="ja-JP" sz="1050" kern="100">
                          <a:effectLst/>
                          <a:latin typeface="+mn-ea"/>
                          <a:ea typeface="+mn-ea"/>
                        </a:rPr>
                        <a:t>認証取得に関する内部監査</a:t>
                      </a:r>
                      <a:endParaRPr lang="ja-JP" sz="1050" kern="100">
                        <a:effectLst/>
                        <a:latin typeface="+mn-ea"/>
                        <a:ea typeface="+mn-ea"/>
                        <a:cs typeface="Times New Roman" panose="02020603050405020304" pitchFamily="18" charset="0"/>
                      </a:endParaRPr>
                    </a:p>
                  </a:txBody>
                  <a:tcPr marL="61524" marR="6152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43571083"/>
                  </a:ext>
                </a:extLst>
              </a:tr>
              <a:tr h="409251">
                <a:tc>
                  <a:txBody>
                    <a:bodyPr/>
                    <a:lstStyle/>
                    <a:p>
                      <a:pPr algn="l"/>
                      <a:r>
                        <a:rPr lang="ja-JP" sz="1050" kern="100">
                          <a:effectLst/>
                          <a:latin typeface="+mn-ea"/>
                          <a:ea typeface="+mn-ea"/>
                        </a:rPr>
                        <a:t>監査目的</a:t>
                      </a:r>
                      <a:endParaRPr lang="ja-JP" sz="1050" kern="100">
                        <a:effectLst/>
                        <a:latin typeface="+mn-ea"/>
                        <a:ea typeface="+mn-ea"/>
                        <a:cs typeface="Times New Roman" panose="02020603050405020304" pitchFamily="18" charset="0"/>
                      </a:endParaRPr>
                    </a:p>
                  </a:txBody>
                  <a:tcPr marL="61524" marR="6152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lang="en-US" sz="1050" kern="100">
                          <a:effectLst/>
                          <a:latin typeface="+mn-ea"/>
                          <a:ea typeface="+mn-ea"/>
                        </a:rPr>
                        <a:t>ISO/IEC27001:2022</a:t>
                      </a:r>
                      <a:r>
                        <a:rPr lang="ja-JP" sz="1050" kern="100">
                          <a:effectLst/>
                          <a:latin typeface="+mn-ea"/>
                          <a:ea typeface="+mn-ea"/>
                        </a:rPr>
                        <a:t>認証取得に向けた当社</a:t>
                      </a:r>
                      <a:r>
                        <a:rPr lang="en-US" sz="1050" kern="100">
                          <a:effectLst/>
                          <a:latin typeface="+mn-ea"/>
                          <a:ea typeface="+mn-ea"/>
                        </a:rPr>
                        <a:t>ISMS</a:t>
                      </a:r>
                      <a:r>
                        <a:rPr lang="ja-JP" sz="1050" kern="100">
                          <a:effectLst/>
                          <a:latin typeface="+mn-ea"/>
                          <a:ea typeface="+mn-ea"/>
                        </a:rPr>
                        <a:t>の整備、運用状況を確認</a:t>
                      </a:r>
                      <a:endParaRPr lang="ja-JP" sz="1050" kern="100">
                        <a:effectLst/>
                        <a:latin typeface="+mn-ea"/>
                        <a:ea typeface="+mn-ea"/>
                        <a:cs typeface="Times New Roman" panose="02020603050405020304" pitchFamily="18" charset="0"/>
                      </a:endParaRPr>
                    </a:p>
                  </a:txBody>
                  <a:tcPr marL="61524" marR="6152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05842403"/>
                  </a:ext>
                </a:extLst>
              </a:tr>
              <a:tr h="409251">
                <a:tc>
                  <a:txBody>
                    <a:bodyPr/>
                    <a:lstStyle/>
                    <a:p>
                      <a:pPr algn="l"/>
                      <a:r>
                        <a:rPr lang="ja-JP" sz="1050" kern="100">
                          <a:effectLst/>
                          <a:latin typeface="+mn-ea"/>
                          <a:ea typeface="+mn-ea"/>
                        </a:rPr>
                        <a:t>監査テーマ</a:t>
                      </a:r>
                      <a:endParaRPr lang="ja-JP" sz="1050" kern="100">
                        <a:effectLst/>
                        <a:latin typeface="+mn-ea"/>
                        <a:ea typeface="+mn-ea"/>
                        <a:cs typeface="Times New Roman" panose="02020603050405020304" pitchFamily="18" charset="0"/>
                      </a:endParaRPr>
                    </a:p>
                  </a:txBody>
                  <a:tcPr marL="61524" marR="6152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lang="ja-JP" sz="1050" kern="100">
                          <a:effectLst/>
                          <a:latin typeface="+mn-ea"/>
                          <a:ea typeface="+mn-ea"/>
                        </a:rPr>
                        <a:t>・管理策の運用状況、</a:t>
                      </a:r>
                      <a:r>
                        <a:rPr lang="ja-JP" altLang="en-US" sz="1050" kern="100">
                          <a:effectLst/>
                          <a:latin typeface="+mn-ea"/>
                          <a:ea typeface="+mn-ea"/>
                        </a:rPr>
                        <a:t>および</a:t>
                      </a:r>
                      <a:r>
                        <a:rPr lang="ja-JP" sz="1050" kern="100">
                          <a:effectLst/>
                          <a:latin typeface="+mn-ea"/>
                          <a:ea typeface="+mn-ea"/>
                        </a:rPr>
                        <a:t>有効性の確認</a:t>
                      </a:r>
                    </a:p>
                    <a:p>
                      <a:pPr algn="l">
                        <a:lnSpc>
                          <a:spcPts val="1100"/>
                        </a:lnSpc>
                      </a:pPr>
                      <a:r>
                        <a:rPr lang="ja-JP" sz="1050" kern="100">
                          <a:effectLst/>
                          <a:latin typeface="+mn-ea"/>
                          <a:ea typeface="+mn-ea"/>
                        </a:rPr>
                        <a:t>・第一段階審査の指摘に対する改善状況の確認</a:t>
                      </a:r>
                      <a:endParaRPr lang="ja-JP" sz="1050" kern="100">
                        <a:effectLst/>
                        <a:latin typeface="+mn-ea"/>
                        <a:ea typeface="+mn-ea"/>
                        <a:cs typeface="Times New Roman" panose="02020603050405020304" pitchFamily="18" charset="0"/>
                      </a:endParaRPr>
                    </a:p>
                  </a:txBody>
                  <a:tcPr marL="61524" marR="6152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30731805"/>
                  </a:ext>
                </a:extLst>
              </a:tr>
              <a:tr h="409251">
                <a:tc>
                  <a:txBody>
                    <a:bodyPr/>
                    <a:lstStyle/>
                    <a:p>
                      <a:pPr algn="l"/>
                      <a:r>
                        <a:rPr lang="ja-JP" sz="1050" kern="100">
                          <a:effectLst/>
                          <a:latin typeface="+mn-ea"/>
                          <a:ea typeface="+mn-ea"/>
                        </a:rPr>
                        <a:t>監査方法</a:t>
                      </a:r>
                      <a:endParaRPr lang="ja-JP" sz="1050" kern="100">
                        <a:effectLst/>
                        <a:latin typeface="+mn-ea"/>
                        <a:ea typeface="+mn-ea"/>
                        <a:cs typeface="Times New Roman" panose="02020603050405020304" pitchFamily="18" charset="0"/>
                      </a:endParaRPr>
                    </a:p>
                  </a:txBody>
                  <a:tcPr marL="61524" marR="6152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100"/>
                        </a:lnSpc>
                      </a:pPr>
                      <a:r>
                        <a:rPr lang="ja-JP" sz="1050" kern="100">
                          <a:effectLst/>
                          <a:latin typeface="+mn-ea"/>
                          <a:ea typeface="+mn-ea"/>
                        </a:rPr>
                        <a:t>被監査部門に対するヒアリング、文書化された情報の閲覧、</a:t>
                      </a:r>
                      <a:r>
                        <a:rPr lang="ja-JP" altLang="en-US" sz="1050" kern="100">
                          <a:effectLst/>
                          <a:latin typeface="+mn-ea"/>
                          <a:ea typeface="+mn-ea"/>
                        </a:rPr>
                        <a:t>および</a:t>
                      </a:r>
                      <a:r>
                        <a:rPr lang="ja-JP" sz="1050" kern="100">
                          <a:effectLst/>
                          <a:latin typeface="+mn-ea"/>
                          <a:ea typeface="+mn-ea"/>
                        </a:rPr>
                        <a:t>オフィスの視察</a:t>
                      </a:r>
                      <a:endParaRPr lang="ja-JP" sz="1050" kern="100">
                        <a:effectLst/>
                        <a:latin typeface="+mn-ea"/>
                        <a:ea typeface="+mn-ea"/>
                        <a:cs typeface="Times New Roman" panose="02020603050405020304" pitchFamily="18" charset="0"/>
                      </a:endParaRPr>
                    </a:p>
                  </a:txBody>
                  <a:tcPr marL="61524" marR="6152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1406741"/>
                  </a:ext>
                </a:extLst>
              </a:tr>
              <a:tr h="409251">
                <a:tc>
                  <a:txBody>
                    <a:bodyPr/>
                    <a:lstStyle/>
                    <a:p>
                      <a:pPr algn="l"/>
                      <a:r>
                        <a:rPr lang="ja-JP" sz="1050" kern="100">
                          <a:effectLst/>
                          <a:latin typeface="+mn-ea"/>
                          <a:ea typeface="+mn-ea"/>
                        </a:rPr>
                        <a:t>監査基準</a:t>
                      </a:r>
                      <a:endParaRPr lang="ja-JP" sz="1050" kern="100">
                        <a:effectLst/>
                        <a:latin typeface="+mn-ea"/>
                        <a:ea typeface="+mn-ea"/>
                        <a:cs typeface="Times New Roman" panose="02020603050405020304" pitchFamily="18" charset="0"/>
                      </a:endParaRPr>
                    </a:p>
                  </a:txBody>
                  <a:tcPr marL="61524" marR="6152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100"/>
                        </a:lnSpc>
                      </a:pPr>
                      <a:r>
                        <a:rPr lang="en-US" sz="1050" kern="100">
                          <a:effectLst/>
                          <a:latin typeface="+mn-ea"/>
                          <a:ea typeface="+mn-ea"/>
                        </a:rPr>
                        <a:t>JISQ27001:2022</a:t>
                      </a:r>
                      <a:r>
                        <a:rPr lang="ja-JP" sz="1050" kern="100">
                          <a:effectLst/>
                          <a:latin typeface="+mn-ea"/>
                          <a:ea typeface="+mn-ea"/>
                        </a:rPr>
                        <a:t>（</a:t>
                      </a:r>
                      <a:r>
                        <a:rPr lang="en-US" sz="1050" kern="100">
                          <a:effectLst/>
                          <a:latin typeface="+mn-ea"/>
                          <a:ea typeface="+mn-ea"/>
                        </a:rPr>
                        <a:t>ISO/IEC27001:2022)</a:t>
                      </a:r>
                      <a:r>
                        <a:rPr lang="ja-JP" sz="1050" kern="100">
                          <a:effectLst/>
                          <a:latin typeface="+mn-ea"/>
                          <a:ea typeface="+mn-ea"/>
                        </a:rPr>
                        <a:t>の要求事項、当社</a:t>
                      </a:r>
                      <a:r>
                        <a:rPr lang="en-US" sz="1050" kern="100">
                          <a:effectLst/>
                          <a:latin typeface="+mn-ea"/>
                          <a:ea typeface="+mn-ea"/>
                        </a:rPr>
                        <a:t>ISMS</a:t>
                      </a:r>
                      <a:r>
                        <a:rPr lang="ja-JP" sz="1050" kern="100">
                          <a:effectLst/>
                          <a:latin typeface="+mn-ea"/>
                          <a:ea typeface="+mn-ea"/>
                        </a:rPr>
                        <a:t>マニュアル、</a:t>
                      </a:r>
                      <a:r>
                        <a:rPr lang="ja-JP" altLang="en-US" sz="1050" kern="100">
                          <a:effectLst/>
                          <a:latin typeface="+mn-ea"/>
                          <a:ea typeface="+mn-ea"/>
                        </a:rPr>
                        <a:t>および</a:t>
                      </a:r>
                      <a:r>
                        <a:rPr lang="ja-JP" sz="1050" kern="100">
                          <a:effectLst/>
                          <a:latin typeface="+mn-ea"/>
                          <a:ea typeface="+mn-ea"/>
                        </a:rPr>
                        <a:t>情報セキュリティ手順書</a:t>
                      </a:r>
                      <a:endParaRPr lang="ja-JP" sz="1050" kern="100">
                        <a:effectLst/>
                        <a:latin typeface="+mn-ea"/>
                        <a:ea typeface="+mn-ea"/>
                        <a:cs typeface="Times New Roman" panose="02020603050405020304" pitchFamily="18" charset="0"/>
                      </a:endParaRPr>
                    </a:p>
                  </a:txBody>
                  <a:tcPr marL="61524" marR="6152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0315344"/>
                  </a:ext>
                </a:extLst>
              </a:tr>
            </a:tbl>
          </a:graphicData>
        </a:graphic>
      </p:graphicFrame>
      <p:graphicFrame>
        <p:nvGraphicFramePr>
          <p:cNvPr id="13" name="表 12">
            <a:extLst>
              <a:ext uri="{FF2B5EF4-FFF2-40B4-BE49-F238E27FC236}">
                <a16:creationId xmlns:a16="http://schemas.microsoft.com/office/drawing/2014/main" id="{4CA3CDB8-E075-59BF-5AE0-B03CB73E1554}"/>
              </a:ext>
            </a:extLst>
          </p:cNvPr>
          <p:cNvGraphicFramePr>
            <a:graphicFrameLocks noGrp="1"/>
          </p:cNvGraphicFramePr>
          <p:nvPr/>
        </p:nvGraphicFramePr>
        <p:xfrm>
          <a:off x="909001" y="5611495"/>
          <a:ext cx="5039999" cy="1639670"/>
        </p:xfrm>
        <a:graphic>
          <a:graphicData uri="http://schemas.openxmlformats.org/drawingml/2006/table">
            <a:tbl>
              <a:tblPr>
                <a:tableStyleId>{5C22544A-7EE6-4342-B048-85BDC9FD1C3A}</a:tableStyleId>
              </a:tblPr>
              <a:tblGrid>
                <a:gridCol w="302591">
                  <a:extLst>
                    <a:ext uri="{9D8B030D-6E8A-4147-A177-3AD203B41FA5}">
                      <a16:colId xmlns:a16="http://schemas.microsoft.com/office/drawing/2014/main" val="3405120796"/>
                    </a:ext>
                  </a:extLst>
                </a:gridCol>
                <a:gridCol w="1655757">
                  <a:extLst>
                    <a:ext uri="{9D8B030D-6E8A-4147-A177-3AD203B41FA5}">
                      <a16:colId xmlns:a16="http://schemas.microsoft.com/office/drawing/2014/main" val="2278807744"/>
                    </a:ext>
                  </a:extLst>
                </a:gridCol>
                <a:gridCol w="899810">
                  <a:extLst>
                    <a:ext uri="{9D8B030D-6E8A-4147-A177-3AD203B41FA5}">
                      <a16:colId xmlns:a16="http://schemas.microsoft.com/office/drawing/2014/main" val="2014604821"/>
                    </a:ext>
                  </a:extLst>
                </a:gridCol>
                <a:gridCol w="827613">
                  <a:extLst>
                    <a:ext uri="{9D8B030D-6E8A-4147-A177-3AD203B41FA5}">
                      <a16:colId xmlns:a16="http://schemas.microsoft.com/office/drawing/2014/main" val="863508768"/>
                    </a:ext>
                  </a:extLst>
                </a:gridCol>
                <a:gridCol w="1354228">
                  <a:extLst>
                    <a:ext uri="{9D8B030D-6E8A-4147-A177-3AD203B41FA5}">
                      <a16:colId xmlns:a16="http://schemas.microsoft.com/office/drawing/2014/main" val="1709277842"/>
                    </a:ext>
                  </a:extLst>
                </a:gridCol>
              </a:tblGrid>
              <a:tr h="216000">
                <a:tc gridSpan="5">
                  <a:txBody>
                    <a:bodyPr/>
                    <a:lstStyle/>
                    <a:p>
                      <a:pPr algn="l">
                        <a:lnSpc>
                          <a:spcPts val="1100"/>
                        </a:lnSpc>
                      </a:pPr>
                      <a:r>
                        <a:rPr lang="ja-JP" sz="1050" b="1" kern="100">
                          <a:solidFill>
                            <a:schemeClr val="bg1"/>
                          </a:solidFill>
                          <a:effectLst/>
                          <a:latin typeface="+mn-ea"/>
                          <a:ea typeface="+mn-ea"/>
                        </a:rPr>
                        <a:t>詳細監査計画</a:t>
                      </a:r>
                      <a:endParaRPr lang="ja-JP" sz="1050" b="1" kern="100">
                        <a:solidFill>
                          <a:schemeClr val="bg1"/>
                        </a:solidFill>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475049531"/>
                  </a:ext>
                </a:extLst>
              </a:tr>
              <a:tr h="284734">
                <a:tc>
                  <a:txBody>
                    <a:bodyPr/>
                    <a:lstStyle/>
                    <a:p>
                      <a:pPr algn="l">
                        <a:lnSpc>
                          <a:spcPts val="1100"/>
                        </a:lnSpc>
                      </a:pPr>
                      <a:r>
                        <a:rPr lang="en-US" sz="1050" kern="100">
                          <a:effectLst/>
                          <a:latin typeface="+mn-ea"/>
                          <a:ea typeface="+mn-ea"/>
                        </a:rPr>
                        <a:t>No</a:t>
                      </a:r>
                      <a:endParaRPr 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100"/>
                        </a:lnSpc>
                      </a:pPr>
                      <a:r>
                        <a:rPr lang="ja-JP" sz="1050" kern="100">
                          <a:effectLst/>
                          <a:latin typeface="+mn-ea"/>
                          <a:ea typeface="+mn-ea"/>
                        </a:rPr>
                        <a:t>被監査部門名</a:t>
                      </a:r>
                      <a:endParaRPr 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100"/>
                        </a:lnSpc>
                      </a:pPr>
                      <a:r>
                        <a:rPr lang="ja-JP" sz="1050" kern="100">
                          <a:effectLst/>
                          <a:latin typeface="+mn-ea"/>
                          <a:ea typeface="+mn-ea"/>
                        </a:rPr>
                        <a:t>監査人</a:t>
                      </a:r>
                      <a:endParaRPr 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100"/>
                        </a:lnSpc>
                      </a:pPr>
                      <a:r>
                        <a:rPr lang="ja-JP" sz="1050" kern="100">
                          <a:effectLst/>
                          <a:latin typeface="+mn-ea"/>
                          <a:ea typeface="+mn-ea"/>
                        </a:rPr>
                        <a:t>応対者</a:t>
                      </a:r>
                      <a:endParaRPr 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100"/>
                        </a:lnSpc>
                      </a:pPr>
                      <a:r>
                        <a:rPr lang="ja-JP" sz="1050" kern="100">
                          <a:effectLst/>
                          <a:latin typeface="+mn-ea"/>
                          <a:ea typeface="+mn-ea"/>
                        </a:rPr>
                        <a:t>日時</a:t>
                      </a:r>
                      <a:endParaRPr 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48334751"/>
                  </a:ext>
                </a:extLst>
              </a:tr>
              <a:tr h="284734">
                <a:tc>
                  <a:txBody>
                    <a:bodyPr/>
                    <a:lstStyle/>
                    <a:p>
                      <a:pPr algn="l">
                        <a:lnSpc>
                          <a:spcPts val="1100"/>
                        </a:lnSpc>
                      </a:pPr>
                      <a:r>
                        <a:rPr lang="en-US" sz="1050" kern="100">
                          <a:effectLst/>
                          <a:latin typeface="+mn-ea"/>
                          <a:ea typeface="+mn-ea"/>
                        </a:rPr>
                        <a:t>1</a:t>
                      </a:r>
                      <a:endParaRPr 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100"/>
                        </a:lnSpc>
                      </a:pPr>
                      <a:r>
                        <a:rPr lang="ja-JP" sz="1050" kern="100">
                          <a:effectLst/>
                          <a:latin typeface="+mn-ea"/>
                          <a:ea typeface="+mn-ea"/>
                        </a:rPr>
                        <a:t>情報システム部</a:t>
                      </a:r>
                      <a:endParaRPr 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100"/>
                        </a:lnSpc>
                      </a:pPr>
                      <a:r>
                        <a:rPr lang="ja-JP" altLang="en-US" sz="1050" kern="100">
                          <a:effectLst/>
                          <a:latin typeface="+mn-ea"/>
                          <a:ea typeface="+mn-ea"/>
                          <a:cs typeface="Times New Roman" panose="02020603050405020304" pitchFamily="18" charset="0"/>
                        </a:rPr>
                        <a:t>○○　○○</a:t>
                      </a:r>
                      <a:endParaRPr 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100"/>
                        </a:lnSpc>
                      </a:pPr>
                      <a:r>
                        <a:rPr lang="ja-JP" altLang="en-US" sz="1050" kern="100">
                          <a:effectLst/>
                          <a:latin typeface="+mn-ea"/>
                          <a:ea typeface="+mn-ea"/>
                          <a:cs typeface="Times New Roman" panose="02020603050405020304" pitchFamily="18" charset="0"/>
                        </a:rPr>
                        <a:t>△△　△△</a:t>
                      </a:r>
                      <a:endParaRPr 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100"/>
                        </a:lnSpc>
                      </a:pPr>
                      <a:r>
                        <a:rPr lang="en-US" sz="1050" kern="100">
                          <a:effectLst/>
                          <a:latin typeface="+mn-ea"/>
                          <a:ea typeface="+mn-ea"/>
                        </a:rPr>
                        <a:t>20XX/-/- </a:t>
                      </a:r>
                      <a:r>
                        <a:rPr lang="en-US" altLang="ja-JP" sz="1050" kern="100">
                          <a:effectLst/>
                          <a:latin typeface="+mn-ea"/>
                          <a:ea typeface="+mn-ea"/>
                        </a:rPr>
                        <a:t>0</a:t>
                      </a:r>
                      <a:r>
                        <a:rPr lang="en-US" sz="1050" kern="100">
                          <a:effectLst/>
                          <a:latin typeface="+mn-ea"/>
                          <a:ea typeface="+mn-ea"/>
                        </a:rPr>
                        <a:t>0:00</a:t>
                      </a:r>
                      <a:endParaRPr 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10337591"/>
                  </a:ext>
                </a:extLst>
              </a:tr>
              <a:tr h="284734">
                <a:tc>
                  <a:txBody>
                    <a:bodyPr/>
                    <a:lstStyle/>
                    <a:p>
                      <a:pPr algn="l">
                        <a:lnSpc>
                          <a:spcPts val="1100"/>
                        </a:lnSpc>
                      </a:pPr>
                      <a:r>
                        <a:rPr lang="en-US" sz="1050" kern="100">
                          <a:effectLst/>
                          <a:latin typeface="+mn-ea"/>
                          <a:ea typeface="+mn-ea"/>
                        </a:rPr>
                        <a:t>2</a:t>
                      </a:r>
                      <a:endParaRPr 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100"/>
                        </a:lnSpc>
                      </a:pPr>
                      <a:r>
                        <a:rPr lang="ja-JP" altLang="en-US" sz="1050" kern="100">
                          <a:effectLst/>
                          <a:latin typeface="+mn-ea"/>
                          <a:ea typeface="+mn-ea"/>
                          <a:cs typeface="Times New Roman" panose="02020603050405020304" pitchFamily="18" charset="0"/>
                        </a:rPr>
                        <a:t>管理部</a:t>
                      </a:r>
                      <a:endParaRPr 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100"/>
                        </a:lnSpc>
                      </a:pPr>
                      <a:r>
                        <a:rPr lang="ja-JP" altLang="en-US" sz="1050" kern="100">
                          <a:effectLst/>
                          <a:latin typeface="+mn-ea"/>
                          <a:ea typeface="+mn-ea"/>
                          <a:cs typeface="Times New Roman" panose="02020603050405020304" pitchFamily="18" charset="0"/>
                        </a:rPr>
                        <a:t>○○　○○</a:t>
                      </a:r>
                      <a:endParaRPr 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100"/>
                        </a:lnSpc>
                      </a:pPr>
                      <a:r>
                        <a:rPr lang="ja-JP" altLang="en-US" sz="1050" kern="100">
                          <a:effectLst/>
                          <a:latin typeface="+mn-ea"/>
                          <a:ea typeface="+mn-ea"/>
                          <a:cs typeface="Times New Roman" panose="02020603050405020304" pitchFamily="18" charset="0"/>
                        </a:rPr>
                        <a:t>△△　△△</a:t>
                      </a:r>
                      <a:endParaRPr 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100"/>
                        </a:lnSpc>
                      </a:pPr>
                      <a:r>
                        <a:rPr lang="en-US" altLang="ja-JP" sz="1050" kern="100">
                          <a:effectLst/>
                          <a:latin typeface="+mn-ea"/>
                          <a:ea typeface="+mn-ea"/>
                        </a:rPr>
                        <a:t>20XX/-/- 00:00</a:t>
                      </a:r>
                      <a:endParaRPr lang="ja-JP" alt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98645448"/>
                  </a:ext>
                </a:extLst>
              </a:tr>
              <a:tr h="284734">
                <a:tc>
                  <a:txBody>
                    <a:bodyPr/>
                    <a:lstStyle/>
                    <a:p>
                      <a:pPr algn="l">
                        <a:lnSpc>
                          <a:spcPts val="1100"/>
                        </a:lnSpc>
                      </a:pPr>
                      <a:r>
                        <a:rPr lang="en-US" sz="1050" kern="100">
                          <a:effectLst/>
                          <a:latin typeface="+mn-ea"/>
                          <a:ea typeface="+mn-ea"/>
                        </a:rPr>
                        <a:t>3</a:t>
                      </a:r>
                      <a:endParaRPr 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100"/>
                        </a:lnSpc>
                      </a:pPr>
                      <a:r>
                        <a:rPr lang="ja-JP" altLang="en-US" sz="1050" kern="100">
                          <a:effectLst/>
                          <a:latin typeface="+mn-ea"/>
                          <a:ea typeface="+mn-ea"/>
                          <a:cs typeface="Times New Roman" panose="02020603050405020304" pitchFamily="18" charset="0"/>
                        </a:rPr>
                        <a:t>営業部</a:t>
                      </a:r>
                      <a:endParaRPr 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100"/>
                        </a:lnSpc>
                      </a:pPr>
                      <a:r>
                        <a:rPr lang="ja-JP" altLang="en-US" sz="1050" kern="100">
                          <a:effectLst/>
                          <a:latin typeface="+mn-ea"/>
                          <a:ea typeface="+mn-ea"/>
                          <a:cs typeface="Times New Roman" panose="02020603050405020304" pitchFamily="18" charset="0"/>
                        </a:rPr>
                        <a:t>○○　○○</a:t>
                      </a:r>
                      <a:endParaRPr 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100"/>
                        </a:lnSpc>
                      </a:pPr>
                      <a:r>
                        <a:rPr lang="ja-JP" altLang="en-US" sz="1050" kern="100">
                          <a:effectLst/>
                          <a:latin typeface="+mn-ea"/>
                          <a:ea typeface="+mn-ea"/>
                          <a:cs typeface="Times New Roman" panose="02020603050405020304" pitchFamily="18" charset="0"/>
                        </a:rPr>
                        <a:t>△△　△△</a:t>
                      </a:r>
                      <a:endParaRPr 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100"/>
                        </a:lnSpc>
                      </a:pPr>
                      <a:r>
                        <a:rPr lang="en-US" altLang="ja-JP" sz="1050" kern="100">
                          <a:effectLst/>
                          <a:latin typeface="+mn-ea"/>
                          <a:ea typeface="+mn-ea"/>
                        </a:rPr>
                        <a:t>20XX/-/- 00:00</a:t>
                      </a:r>
                      <a:endParaRPr lang="ja-JP" alt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25621995"/>
                  </a:ext>
                </a:extLst>
              </a:tr>
              <a:tr h="284734">
                <a:tc>
                  <a:txBody>
                    <a:bodyPr/>
                    <a:lstStyle/>
                    <a:p>
                      <a:pPr algn="l">
                        <a:lnSpc>
                          <a:spcPts val="1100"/>
                        </a:lnSpc>
                      </a:pPr>
                      <a:r>
                        <a:rPr lang="en-US" sz="1050" kern="100">
                          <a:effectLst/>
                          <a:latin typeface="+mn-ea"/>
                          <a:ea typeface="+mn-ea"/>
                        </a:rPr>
                        <a:t>4</a:t>
                      </a:r>
                      <a:endParaRPr 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100"/>
                        </a:lnSpc>
                      </a:pPr>
                      <a:r>
                        <a:rPr lang="ja-JP" altLang="en-US" sz="1050" kern="100">
                          <a:effectLst/>
                          <a:latin typeface="+mn-ea"/>
                          <a:ea typeface="+mn-ea"/>
                          <a:cs typeface="Times New Roman" panose="02020603050405020304" pitchFamily="18" charset="0"/>
                        </a:rPr>
                        <a:t>総務部</a:t>
                      </a:r>
                      <a:endParaRPr 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100"/>
                        </a:lnSpc>
                      </a:pPr>
                      <a:r>
                        <a:rPr lang="ja-JP" altLang="en-US" sz="1050" kern="100">
                          <a:effectLst/>
                          <a:latin typeface="+mn-ea"/>
                          <a:ea typeface="+mn-ea"/>
                          <a:cs typeface="Times New Roman" panose="02020603050405020304" pitchFamily="18" charset="0"/>
                        </a:rPr>
                        <a:t>○○　○○</a:t>
                      </a:r>
                      <a:endParaRPr 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100"/>
                        </a:lnSpc>
                      </a:pPr>
                      <a:r>
                        <a:rPr lang="ja-JP" altLang="en-US" sz="1050" kern="100">
                          <a:effectLst/>
                          <a:latin typeface="+mn-ea"/>
                          <a:ea typeface="+mn-ea"/>
                          <a:cs typeface="Times New Roman" panose="02020603050405020304" pitchFamily="18" charset="0"/>
                        </a:rPr>
                        <a:t>△△　△△</a:t>
                      </a:r>
                      <a:endParaRPr 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ts val="1100"/>
                        </a:lnSpc>
                      </a:pPr>
                      <a:r>
                        <a:rPr lang="en-US" altLang="ja-JP" sz="1050" kern="100">
                          <a:effectLst/>
                          <a:latin typeface="+mn-ea"/>
                          <a:ea typeface="+mn-ea"/>
                        </a:rPr>
                        <a:t>20XX/-/- 00:00</a:t>
                      </a:r>
                      <a:endParaRPr lang="ja-JP" altLang="ja-JP" sz="105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14203795"/>
                  </a:ext>
                </a:extLst>
              </a:tr>
            </a:tbl>
          </a:graphicData>
        </a:graphic>
      </p:graphicFrame>
      <p:graphicFrame>
        <p:nvGraphicFramePr>
          <p:cNvPr id="15" name="表 14">
            <a:extLst>
              <a:ext uri="{FF2B5EF4-FFF2-40B4-BE49-F238E27FC236}">
                <a16:creationId xmlns:a16="http://schemas.microsoft.com/office/drawing/2014/main" id="{F27D33E5-4917-D69F-4AC0-4F32ED0288A9}"/>
              </a:ext>
            </a:extLst>
          </p:cNvPr>
          <p:cNvGraphicFramePr>
            <a:graphicFrameLocks noGrp="1"/>
          </p:cNvGraphicFramePr>
          <p:nvPr/>
        </p:nvGraphicFramePr>
        <p:xfrm>
          <a:off x="909000" y="7402830"/>
          <a:ext cx="5040000" cy="648000"/>
        </p:xfrm>
        <a:graphic>
          <a:graphicData uri="http://schemas.openxmlformats.org/drawingml/2006/table">
            <a:tbl>
              <a:tblPr>
                <a:tableStyleId>{5C22544A-7EE6-4342-B048-85BDC9FD1C3A}</a:tableStyleId>
              </a:tblPr>
              <a:tblGrid>
                <a:gridCol w="986164">
                  <a:extLst>
                    <a:ext uri="{9D8B030D-6E8A-4147-A177-3AD203B41FA5}">
                      <a16:colId xmlns:a16="http://schemas.microsoft.com/office/drawing/2014/main" val="305996593"/>
                    </a:ext>
                  </a:extLst>
                </a:gridCol>
                <a:gridCol w="4053836">
                  <a:extLst>
                    <a:ext uri="{9D8B030D-6E8A-4147-A177-3AD203B41FA5}">
                      <a16:colId xmlns:a16="http://schemas.microsoft.com/office/drawing/2014/main" val="968216408"/>
                    </a:ext>
                  </a:extLst>
                </a:gridCol>
              </a:tblGrid>
              <a:tr h="216000">
                <a:tc gridSpan="2">
                  <a:txBody>
                    <a:bodyPr/>
                    <a:lstStyle/>
                    <a:p>
                      <a:pPr algn="l"/>
                      <a:r>
                        <a:rPr lang="zh-TW" sz="1050" b="1" kern="100">
                          <a:solidFill>
                            <a:schemeClr val="bg1"/>
                          </a:solidFill>
                          <a:effectLst/>
                          <a:latin typeface="+mn-ea"/>
                          <a:ea typeface="+mn-ea"/>
                        </a:rPr>
                        <a:t>内部監査結果報告（予定）</a:t>
                      </a:r>
                      <a:endParaRPr lang="ja-JP" sz="1050" b="1" kern="100">
                        <a:solidFill>
                          <a:schemeClr val="bg1"/>
                        </a:solidFill>
                        <a:effectLst/>
                        <a:latin typeface="+mn-ea"/>
                        <a:ea typeface="+mn-ea"/>
                        <a:cs typeface="Times New Roman" panose="02020603050405020304" pitchFamily="18" charset="0"/>
                      </a:endParaRPr>
                    </a:p>
                  </a:txBody>
                  <a:tcPr marL="61524" marR="6152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extLst>
                  <a:ext uri="{0D108BD9-81ED-4DB2-BD59-A6C34878D82A}">
                    <a16:rowId xmlns:a16="http://schemas.microsoft.com/office/drawing/2014/main" val="968414109"/>
                  </a:ext>
                </a:extLst>
              </a:tr>
              <a:tr h="216000">
                <a:tc>
                  <a:txBody>
                    <a:bodyPr/>
                    <a:lstStyle/>
                    <a:p>
                      <a:pPr indent="63500" algn="l">
                        <a:spcBef>
                          <a:spcPts val="600"/>
                        </a:spcBef>
                      </a:pPr>
                      <a:r>
                        <a:rPr lang="ja-JP" sz="1050" kern="100">
                          <a:effectLst/>
                          <a:latin typeface="+mn-ea"/>
                          <a:ea typeface="+mn-ea"/>
                        </a:rPr>
                        <a:t>報告予定日</a:t>
                      </a:r>
                      <a:endParaRPr lang="ja-JP" sz="1050" kern="100">
                        <a:effectLst/>
                        <a:latin typeface="+mn-ea"/>
                        <a:ea typeface="+mn-ea"/>
                        <a:cs typeface="Times New Roman" panose="02020603050405020304" pitchFamily="18" charset="0"/>
                      </a:endParaRPr>
                    </a:p>
                  </a:txBody>
                  <a:tcPr marL="61524" marR="6152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Bef>
                          <a:spcPts val="600"/>
                        </a:spcBef>
                      </a:pPr>
                      <a:r>
                        <a:rPr lang="en-US" sz="1050" kern="100">
                          <a:effectLst/>
                          <a:latin typeface="+mn-ea"/>
                          <a:ea typeface="+mn-ea"/>
                        </a:rPr>
                        <a:t>20XX</a:t>
                      </a:r>
                      <a:r>
                        <a:rPr lang="ja-JP" sz="1050" kern="100">
                          <a:effectLst/>
                          <a:latin typeface="+mn-ea"/>
                          <a:ea typeface="+mn-ea"/>
                        </a:rPr>
                        <a:t>年</a:t>
                      </a:r>
                      <a:r>
                        <a:rPr lang="ja-JP" altLang="en-US" sz="1050" kern="100">
                          <a:effectLst/>
                          <a:latin typeface="+mn-ea"/>
                          <a:ea typeface="+mn-ea"/>
                        </a:rPr>
                        <a:t>〇月</a:t>
                      </a:r>
                      <a:endParaRPr lang="ja-JP" sz="1050" kern="100">
                        <a:effectLst/>
                        <a:latin typeface="+mn-ea"/>
                        <a:ea typeface="+mn-ea"/>
                        <a:cs typeface="Times New Roman" panose="02020603050405020304" pitchFamily="18" charset="0"/>
                      </a:endParaRPr>
                    </a:p>
                  </a:txBody>
                  <a:tcPr marL="61524" marR="6152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9152733"/>
                  </a:ext>
                </a:extLst>
              </a:tr>
              <a:tr h="216000">
                <a:tc>
                  <a:txBody>
                    <a:bodyPr/>
                    <a:lstStyle/>
                    <a:p>
                      <a:pPr indent="63500" algn="l">
                        <a:spcBef>
                          <a:spcPts val="600"/>
                        </a:spcBef>
                      </a:pPr>
                      <a:r>
                        <a:rPr lang="ja-JP" sz="1050" kern="100">
                          <a:effectLst/>
                          <a:latin typeface="+mn-ea"/>
                          <a:ea typeface="+mn-ea"/>
                        </a:rPr>
                        <a:t>報告手段</a:t>
                      </a:r>
                      <a:endParaRPr lang="ja-JP" sz="1050" kern="100">
                        <a:effectLst/>
                        <a:latin typeface="+mn-ea"/>
                        <a:ea typeface="+mn-ea"/>
                        <a:cs typeface="Times New Roman" panose="02020603050405020304" pitchFamily="18" charset="0"/>
                      </a:endParaRPr>
                    </a:p>
                  </a:txBody>
                  <a:tcPr marL="61524" marR="6152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lang="ja-JP" sz="1050" kern="100">
                          <a:effectLst/>
                          <a:latin typeface="+mn-ea"/>
                          <a:ea typeface="+mn-ea"/>
                        </a:rPr>
                        <a:t>報告会の開催</a:t>
                      </a:r>
                      <a:endParaRPr lang="ja-JP" sz="1050" kern="100">
                        <a:effectLst/>
                        <a:latin typeface="+mn-ea"/>
                        <a:ea typeface="+mn-ea"/>
                        <a:cs typeface="Times New Roman" panose="02020603050405020304" pitchFamily="18" charset="0"/>
                      </a:endParaRPr>
                    </a:p>
                  </a:txBody>
                  <a:tcPr marL="61524" marR="6152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8758476"/>
                  </a:ext>
                </a:extLst>
              </a:tr>
            </a:tbl>
          </a:graphicData>
        </a:graphic>
      </p:graphicFrame>
      <p:sp>
        <p:nvSpPr>
          <p:cNvPr id="16" name="正方形/長方形 15">
            <a:extLst>
              <a:ext uri="{FF2B5EF4-FFF2-40B4-BE49-F238E27FC236}">
                <a16:creationId xmlns:a16="http://schemas.microsoft.com/office/drawing/2014/main" id="{C4006EA9-4E60-9CC2-5812-076270FD88F1}"/>
              </a:ext>
            </a:extLst>
          </p:cNvPr>
          <p:cNvSpPr/>
          <p:nvPr/>
        </p:nvSpPr>
        <p:spPr>
          <a:xfrm>
            <a:off x="622800" y="3051660"/>
            <a:ext cx="5612400" cy="5106023"/>
          </a:xfrm>
          <a:prstGeom prst="rect">
            <a:avLst/>
          </a:prstGeom>
          <a:no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7" name="テキスト ボックス 16">
            <a:extLst>
              <a:ext uri="{FF2B5EF4-FFF2-40B4-BE49-F238E27FC236}">
                <a16:creationId xmlns:a16="http://schemas.microsoft.com/office/drawing/2014/main" id="{5A5F8B19-1A15-40EF-F6F7-74CB1CA40B12}"/>
              </a:ext>
            </a:extLst>
          </p:cNvPr>
          <p:cNvSpPr txBox="1"/>
          <p:nvPr/>
        </p:nvSpPr>
        <p:spPr>
          <a:xfrm>
            <a:off x="585125" y="2797744"/>
            <a:ext cx="5612400"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00" cap="none" spc="0" normalizeH="0" baseline="0" noProof="0">
                <a:ln>
                  <a:noFill/>
                </a:ln>
                <a:solidFill>
                  <a:srgbClr val="333333"/>
                </a:solidFill>
                <a:effectLst/>
                <a:uLnTx/>
                <a:uFillTx/>
                <a:latin typeface="メイリオ"/>
                <a:ea typeface="メイリオ"/>
                <a:cs typeface="+mn-cs"/>
              </a:rPr>
              <a:t>内部監査計画書の作成方法</a:t>
            </a:r>
            <a:r>
              <a:rPr kumimoji="0" lang="ja-JP" altLang="en-US" sz="1050" b="1" i="0" u="none" strike="noStrike" kern="1200" cap="none" spc="0" normalizeH="0" baseline="0" noProof="0">
                <a:ln>
                  <a:noFill/>
                </a:ln>
                <a:solidFill>
                  <a:srgbClr val="333333"/>
                </a:solidFill>
                <a:effectLst/>
                <a:uLnTx/>
                <a:uFillTx/>
                <a:latin typeface="メイリオ"/>
                <a:ea typeface="メイリオ"/>
                <a:cs typeface="+mn-cs"/>
              </a:rPr>
              <a:t>（例）</a:t>
            </a:r>
            <a:endParaRPr kumimoji="0" lang="en-US" altLang="ja-JP" sz="1050" b="0" i="0" u="none" strike="noStrike" kern="1200" cap="none" spc="0" normalizeH="0" baseline="0" noProof="0">
              <a:ln>
                <a:noFill/>
              </a:ln>
              <a:solidFill>
                <a:srgbClr val="333333"/>
              </a:solidFill>
              <a:effectLst/>
              <a:uLnTx/>
              <a:uFillTx/>
              <a:latin typeface="メイリオ"/>
              <a:ea typeface="メイリオ"/>
              <a:cs typeface="+mn-cs"/>
            </a:endParaRPr>
          </a:p>
        </p:txBody>
      </p:sp>
      <p:sp>
        <p:nvSpPr>
          <p:cNvPr id="18" name="テキスト ボックス 17">
            <a:extLst>
              <a:ext uri="{FF2B5EF4-FFF2-40B4-BE49-F238E27FC236}">
                <a16:creationId xmlns:a16="http://schemas.microsoft.com/office/drawing/2014/main" id="{55E424C5-7BFD-96ED-C9DC-3E507CD5FE18}"/>
              </a:ext>
            </a:extLst>
          </p:cNvPr>
          <p:cNvSpPr txBox="1"/>
          <p:nvPr/>
        </p:nvSpPr>
        <p:spPr>
          <a:xfrm>
            <a:off x="622800" y="8202495"/>
            <a:ext cx="5612400" cy="1061829"/>
          </a:xfrm>
          <a:prstGeom prst="rect">
            <a:avLst/>
          </a:prstGeom>
          <a:noFill/>
        </p:spPr>
        <p:txBody>
          <a:bodyPr wrap="square">
            <a:spAutoFit/>
          </a:bodyPr>
          <a:lstStyle/>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監査概要</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：監査の名称、目的、テーマ、方法、基準を記載します。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詳細監査計画</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：監査の対象となる部門名、監査人名、監査への対応者名、監査実施の日時といった予定を記載します。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内部監査結果報告（予定）</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：監査結果の報告予定日と報告手段を記載します。</a:t>
            </a:r>
          </a:p>
        </p:txBody>
      </p:sp>
      <p:sp>
        <p:nvSpPr>
          <p:cNvPr id="6" name="スライド番号プレースホルダー 4">
            <a:extLst>
              <a:ext uri="{FF2B5EF4-FFF2-40B4-BE49-F238E27FC236}">
                <a16:creationId xmlns:a16="http://schemas.microsoft.com/office/drawing/2014/main" id="{EEE4E4EF-0B03-9A64-DBBD-03446B814BB0}"/>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42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3">
            <a:extLst>
              <a:ext uri="{FF2B5EF4-FFF2-40B4-BE49-F238E27FC236}">
                <a16:creationId xmlns:a16="http://schemas.microsoft.com/office/drawing/2014/main" id="{BB74C600-94ED-EB12-38CE-5E50E696D2FF}"/>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9.2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内部監査（</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3/4</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
        <p:nvSpPr>
          <p:cNvPr id="5" name="テキスト プレースホルダー 2">
            <a:extLst>
              <a:ext uri="{FF2B5EF4-FFF2-40B4-BE49-F238E27FC236}">
                <a16:creationId xmlns:a16="http://schemas.microsoft.com/office/drawing/2014/main" id="{B2056E0D-C6E6-E7FA-A57A-DBEA1818CA3D}"/>
              </a:ext>
            </a:extLst>
          </p:cNvPr>
          <p:cNvSpPr txBox="1">
            <a:spLocks/>
          </p:cNvSpPr>
          <p:nvPr/>
        </p:nvSpPr>
        <p:spPr>
          <a:xfrm>
            <a:off x="1123949" y="1457325"/>
            <a:ext cx="545782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13-2-7.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9.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パフォーマンス評価</a:t>
            </a:r>
          </a:p>
        </p:txBody>
      </p:sp>
      <p:sp>
        <p:nvSpPr>
          <p:cNvPr id="2" name="テキスト プレースホルダー 2">
            <a:extLst>
              <a:ext uri="{FF2B5EF4-FFF2-40B4-BE49-F238E27FC236}">
                <a16:creationId xmlns:a16="http://schemas.microsoft.com/office/drawing/2014/main" id="{180F4B9F-7F1D-A906-5335-EB047B436E65}"/>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1489392629"/>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テキスト プレースホルダー 4">
            <a:extLst>
              <a:ext uri="{FF2B5EF4-FFF2-40B4-BE49-F238E27FC236}">
                <a16:creationId xmlns:a16="http://schemas.microsoft.com/office/drawing/2014/main" id="{731972A5-9F41-B929-07B5-5F7C26D1DF1F}"/>
              </a:ext>
            </a:extLst>
          </p:cNvPr>
          <p:cNvSpPr txBox="1">
            <a:spLocks/>
          </p:cNvSpPr>
          <p:nvPr/>
        </p:nvSpPr>
        <p:spPr>
          <a:xfrm>
            <a:off x="619048" y="2235600"/>
            <a:ext cx="5612400" cy="1445531"/>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．内部監査の実施</a:t>
            </a:r>
            <a:b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内部監査計画に沿って、内部監査チェックリストを用いて監査を実施します。</a:t>
            </a: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．内部監査結果報告書の作成</a:t>
            </a: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内部監査の結果をとりまとめ、報告書を作成します。どの部署で、どのルールが守られなかったかといったことを明確にしておきます。　内部監査結果報告書をもとに、経営層は自社の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をどのようにするか判断することになるため、内容に不明瞭な点や不足があると、適切な見直しができなくなってしまうため、注意が必要です。</a:t>
            </a: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内部監査結果報告書の作成方法（例）</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1" name="表 10">
            <a:extLst>
              <a:ext uri="{FF2B5EF4-FFF2-40B4-BE49-F238E27FC236}">
                <a16:creationId xmlns:a16="http://schemas.microsoft.com/office/drawing/2014/main" id="{8654AF5B-EF9D-BFFB-9AF8-AED74E542A31}"/>
              </a:ext>
            </a:extLst>
          </p:cNvPr>
          <p:cNvGraphicFramePr>
            <a:graphicFrameLocks noGrp="1"/>
          </p:cNvGraphicFramePr>
          <p:nvPr/>
        </p:nvGraphicFramePr>
        <p:xfrm>
          <a:off x="622801" y="3890117"/>
          <a:ext cx="5612399" cy="5476133"/>
        </p:xfrm>
        <a:graphic>
          <a:graphicData uri="http://schemas.openxmlformats.org/drawingml/2006/table">
            <a:tbl>
              <a:tblPr>
                <a:tableStyleId>{5C22544A-7EE6-4342-B048-85BDC9FD1C3A}</a:tableStyleId>
              </a:tblPr>
              <a:tblGrid>
                <a:gridCol w="1263149">
                  <a:extLst>
                    <a:ext uri="{9D8B030D-6E8A-4147-A177-3AD203B41FA5}">
                      <a16:colId xmlns:a16="http://schemas.microsoft.com/office/drawing/2014/main" val="3601727453"/>
                    </a:ext>
                  </a:extLst>
                </a:gridCol>
                <a:gridCol w="1813448">
                  <a:extLst>
                    <a:ext uri="{9D8B030D-6E8A-4147-A177-3AD203B41FA5}">
                      <a16:colId xmlns:a16="http://schemas.microsoft.com/office/drawing/2014/main" val="713390616"/>
                    </a:ext>
                  </a:extLst>
                </a:gridCol>
                <a:gridCol w="1007309">
                  <a:extLst>
                    <a:ext uri="{9D8B030D-6E8A-4147-A177-3AD203B41FA5}">
                      <a16:colId xmlns:a16="http://schemas.microsoft.com/office/drawing/2014/main" val="1831927994"/>
                    </a:ext>
                  </a:extLst>
                </a:gridCol>
                <a:gridCol w="1528493">
                  <a:extLst>
                    <a:ext uri="{9D8B030D-6E8A-4147-A177-3AD203B41FA5}">
                      <a16:colId xmlns:a16="http://schemas.microsoft.com/office/drawing/2014/main" val="3199348112"/>
                    </a:ext>
                  </a:extLst>
                </a:gridCol>
              </a:tblGrid>
              <a:tr h="180000">
                <a:tc>
                  <a:txBody>
                    <a:bodyPr/>
                    <a:lstStyle/>
                    <a:p>
                      <a:pPr algn="l"/>
                      <a:r>
                        <a:rPr lang="ja-JP" sz="800" b="1" kern="100">
                          <a:solidFill>
                            <a:schemeClr val="bg1"/>
                          </a:solidFill>
                          <a:effectLst/>
                          <a:latin typeface="+mn-ea"/>
                          <a:ea typeface="+mn-ea"/>
                        </a:rPr>
                        <a:t>監査名称</a:t>
                      </a:r>
                      <a:endParaRPr lang="ja-JP" sz="800" b="1" kern="100">
                        <a:solidFill>
                          <a:schemeClr val="bg1"/>
                        </a:solidFill>
                        <a:effectLst/>
                        <a:latin typeface="+mn-ea"/>
                        <a:ea typeface="+mn-ea"/>
                        <a:cs typeface="Times New Roman" panose="02020603050405020304" pitchFamily="18" charset="0"/>
                      </a:endParaRP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gridSpan="3">
                  <a:txBody>
                    <a:bodyPr/>
                    <a:lstStyle/>
                    <a:p>
                      <a:pPr algn="l"/>
                      <a:r>
                        <a:rPr lang="en-US" sz="800" kern="100">
                          <a:effectLst/>
                          <a:latin typeface="+mn-ea"/>
                          <a:ea typeface="+mn-ea"/>
                        </a:rPr>
                        <a:t>ISO27001</a:t>
                      </a:r>
                      <a:r>
                        <a:rPr lang="ja-JP" sz="800" kern="100">
                          <a:effectLst/>
                          <a:latin typeface="+mn-ea"/>
                          <a:ea typeface="+mn-ea"/>
                        </a:rPr>
                        <a:t>認証取得に関する内部監査</a:t>
                      </a:r>
                      <a:endParaRPr lang="ja-JP" sz="800" b="1" kern="100">
                        <a:solidFill>
                          <a:schemeClr val="bg1"/>
                        </a:solidFill>
                        <a:effectLst/>
                        <a:latin typeface="+mn-ea"/>
                        <a:ea typeface="+mn-ea"/>
                        <a:cs typeface="Times New Roman" panose="02020603050405020304" pitchFamily="18" charset="0"/>
                      </a:endParaRP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454982465"/>
                  </a:ext>
                </a:extLst>
              </a:tr>
              <a:tr h="180000">
                <a:tc>
                  <a:txBody>
                    <a:bodyPr/>
                    <a:lstStyle/>
                    <a:p>
                      <a:pPr algn="l"/>
                      <a:r>
                        <a:rPr lang="ja-JP" sz="800" b="1" kern="100">
                          <a:solidFill>
                            <a:schemeClr val="bg1"/>
                          </a:solidFill>
                          <a:effectLst/>
                          <a:latin typeface="+mn-ea"/>
                          <a:ea typeface="+mn-ea"/>
                        </a:rPr>
                        <a:t>監査実施日時</a:t>
                      </a:r>
                      <a:endParaRPr lang="ja-JP" sz="800" b="1" kern="100">
                        <a:solidFill>
                          <a:schemeClr val="bg1"/>
                        </a:solidFill>
                        <a:effectLst/>
                        <a:latin typeface="+mn-ea"/>
                        <a:ea typeface="+mn-ea"/>
                        <a:cs typeface="Times New Roman" panose="02020603050405020304" pitchFamily="18" charset="0"/>
                      </a:endParaRP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gridSpan="3">
                  <a:txBody>
                    <a:bodyPr/>
                    <a:lstStyle/>
                    <a:p>
                      <a:pPr algn="l"/>
                      <a:r>
                        <a:rPr lang="en-US" sz="800" kern="100">
                          <a:effectLst/>
                          <a:latin typeface="+mn-ea"/>
                          <a:ea typeface="+mn-ea"/>
                        </a:rPr>
                        <a:t>20XX</a:t>
                      </a:r>
                      <a:r>
                        <a:rPr lang="ja-JP" sz="800" kern="100">
                          <a:effectLst/>
                          <a:latin typeface="+mn-ea"/>
                          <a:ea typeface="+mn-ea"/>
                        </a:rPr>
                        <a:t>年‐月</a:t>
                      </a:r>
                      <a:endParaRPr lang="ja-JP" sz="800" b="1" kern="100">
                        <a:solidFill>
                          <a:schemeClr val="bg1"/>
                        </a:solidFill>
                        <a:effectLst/>
                        <a:latin typeface="+mn-ea"/>
                        <a:ea typeface="+mn-ea"/>
                        <a:cs typeface="Times New Roman" panose="02020603050405020304" pitchFamily="18" charset="0"/>
                      </a:endParaRP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77362397"/>
                  </a:ext>
                </a:extLst>
              </a:tr>
              <a:tr h="180000">
                <a:tc>
                  <a:txBody>
                    <a:bodyPr/>
                    <a:lstStyle/>
                    <a:p>
                      <a:pPr algn="l"/>
                      <a:r>
                        <a:rPr lang="ja-JP" sz="800" b="1" kern="100">
                          <a:solidFill>
                            <a:schemeClr val="bg1"/>
                          </a:solidFill>
                          <a:effectLst/>
                          <a:latin typeface="+mn-ea"/>
                          <a:ea typeface="+mn-ea"/>
                        </a:rPr>
                        <a:t>監査目的</a:t>
                      </a:r>
                      <a:endParaRPr lang="ja-JP" sz="800" b="1" kern="100">
                        <a:solidFill>
                          <a:schemeClr val="bg1"/>
                        </a:solidFill>
                        <a:effectLst/>
                        <a:latin typeface="+mn-ea"/>
                        <a:ea typeface="+mn-ea"/>
                        <a:cs typeface="Times New Roman" panose="02020603050405020304" pitchFamily="18" charset="0"/>
                      </a:endParaRP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gridSpan="3">
                  <a:txBody>
                    <a:bodyPr/>
                    <a:lstStyle/>
                    <a:p>
                      <a:pPr algn="l"/>
                      <a:r>
                        <a:rPr lang="en-US" sz="800" kern="100">
                          <a:effectLst/>
                          <a:latin typeface="+mn-ea"/>
                          <a:ea typeface="+mn-ea"/>
                        </a:rPr>
                        <a:t>ISO/IEC27001:2022</a:t>
                      </a:r>
                      <a:r>
                        <a:rPr lang="ja-JP" sz="800" kern="100">
                          <a:effectLst/>
                          <a:latin typeface="+mn-ea"/>
                          <a:ea typeface="+mn-ea"/>
                        </a:rPr>
                        <a:t>認証取得に向けた当社</a:t>
                      </a:r>
                      <a:r>
                        <a:rPr lang="en-US" sz="800" kern="100">
                          <a:effectLst/>
                          <a:latin typeface="+mn-ea"/>
                          <a:ea typeface="+mn-ea"/>
                        </a:rPr>
                        <a:t>ISMS</a:t>
                      </a:r>
                      <a:r>
                        <a:rPr lang="ja-JP" sz="800" kern="100">
                          <a:effectLst/>
                          <a:latin typeface="+mn-ea"/>
                          <a:ea typeface="+mn-ea"/>
                        </a:rPr>
                        <a:t>の整備状況を確認</a:t>
                      </a:r>
                      <a:endParaRPr lang="ja-JP" sz="800" b="1" kern="100">
                        <a:solidFill>
                          <a:schemeClr val="bg1"/>
                        </a:solidFill>
                        <a:effectLst/>
                        <a:latin typeface="+mn-ea"/>
                        <a:ea typeface="+mn-ea"/>
                        <a:cs typeface="Times New Roman" panose="02020603050405020304" pitchFamily="18" charset="0"/>
                      </a:endParaRP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1542005385"/>
                  </a:ext>
                </a:extLst>
              </a:tr>
              <a:tr h="180000">
                <a:tc gridSpan="4">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ja-JP" sz="800" b="1" kern="100">
                          <a:solidFill>
                            <a:schemeClr val="bg1"/>
                          </a:solidFill>
                          <a:effectLst/>
                          <a:latin typeface="+mn-ea"/>
                          <a:ea typeface="+mn-ea"/>
                        </a:rPr>
                        <a:t>監査体制</a:t>
                      </a:r>
                      <a:endParaRPr lang="ja-JP" altLang="ja-JP" sz="800" b="1" kern="100">
                        <a:solidFill>
                          <a:schemeClr val="bg1"/>
                        </a:solidFill>
                        <a:effectLst/>
                        <a:latin typeface="+mn-ea"/>
                        <a:ea typeface="+mn-ea"/>
                        <a:cs typeface="Times New Roman" panose="02020603050405020304" pitchFamily="18" charset="0"/>
                      </a:endParaRP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pPr algn="l"/>
                      <a:endParaRPr lang="ja-JP" sz="800" b="1" kern="100">
                        <a:solidFill>
                          <a:schemeClr val="bg1"/>
                        </a:solidFill>
                        <a:effectLst/>
                        <a:latin typeface="+mn-ea"/>
                        <a:ea typeface="+mn-ea"/>
                        <a:cs typeface="Times New Roman" panose="02020603050405020304" pitchFamily="18" charset="0"/>
                      </a:endParaRP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916191163"/>
                  </a:ext>
                </a:extLst>
              </a:tr>
              <a:tr h="180000">
                <a:tc>
                  <a:txBody>
                    <a:bodyPr/>
                    <a:lstStyle/>
                    <a:p>
                      <a:pPr algn="l"/>
                      <a:r>
                        <a:rPr lang="ja-JP" sz="800" b="1" kern="100">
                          <a:solidFill>
                            <a:schemeClr val="bg1"/>
                          </a:solidFill>
                          <a:effectLst/>
                          <a:latin typeface="+mn-ea"/>
                          <a:ea typeface="+mn-ea"/>
                        </a:rPr>
                        <a:t>被監査部門①</a:t>
                      </a:r>
                      <a:endParaRPr lang="ja-JP" sz="800" b="1" kern="100">
                        <a:solidFill>
                          <a:schemeClr val="bg1"/>
                        </a:solidFill>
                        <a:effectLst/>
                        <a:latin typeface="+mn-ea"/>
                        <a:ea typeface="+mn-ea"/>
                        <a:cs typeface="Times New Roman" panose="02020603050405020304" pitchFamily="18" charset="0"/>
                      </a:endParaRP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lang="ja-JP" sz="800" kern="100">
                          <a:effectLst/>
                          <a:latin typeface="+mn-ea"/>
                          <a:ea typeface="+mn-ea"/>
                        </a:rPr>
                        <a:t>情報システム部</a:t>
                      </a:r>
                      <a:endParaRPr lang="ja-JP" sz="800" b="1" kern="100">
                        <a:solidFill>
                          <a:schemeClr val="bg1"/>
                        </a:solidFill>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indent="266700" algn="l">
                        <a:lnSpc>
                          <a:spcPts val="1200"/>
                        </a:lnSpc>
                      </a:pPr>
                      <a:r>
                        <a:rPr lang="ja-JP" sz="800" kern="100">
                          <a:effectLst/>
                          <a:latin typeface="+mn-ea"/>
                          <a:ea typeface="+mn-ea"/>
                        </a:rPr>
                        <a:t>監査人①</a:t>
                      </a:r>
                      <a:endParaRPr lang="ja-JP" sz="800" kern="100">
                        <a:effectLst/>
                        <a:latin typeface="+mn-ea"/>
                        <a:ea typeface="+mn-ea"/>
                        <a:cs typeface="Times New Roman" panose="02020603050405020304" pitchFamily="18" charset="0"/>
                      </a:endParaRP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33350" algn="l">
                        <a:lnSpc>
                          <a:spcPts val="1200"/>
                        </a:lnSpc>
                      </a:pPr>
                      <a:r>
                        <a:rPr lang="ja-JP" sz="800" kern="100">
                          <a:effectLst/>
                          <a:latin typeface="+mn-ea"/>
                          <a:ea typeface="+mn-ea"/>
                        </a:rPr>
                        <a:t>【名前】</a:t>
                      </a:r>
                      <a:r>
                        <a:rPr lang="en-US" sz="800" kern="100">
                          <a:effectLst/>
                          <a:latin typeface="+mn-ea"/>
                          <a:ea typeface="+mn-ea"/>
                        </a:rPr>
                        <a:t>/</a:t>
                      </a:r>
                      <a:r>
                        <a:rPr lang="ja-JP" sz="800" kern="100">
                          <a:effectLst/>
                          <a:latin typeface="+mn-ea"/>
                          <a:ea typeface="+mn-ea"/>
                        </a:rPr>
                        <a:t>【社名】</a:t>
                      </a:r>
                      <a:endParaRPr lang="ja-JP" sz="800" kern="100">
                        <a:effectLst/>
                        <a:latin typeface="+mn-ea"/>
                        <a:ea typeface="+mn-ea"/>
                        <a:cs typeface="Times New Roman" panose="02020603050405020304" pitchFamily="18" charset="0"/>
                      </a:endParaRP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82371963"/>
                  </a:ext>
                </a:extLst>
              </a:tr>
              <a:tr h="180000">
                <a:tc>
                  <a:txBody>
                    <a:bodyPr/>
                    <a:lstStyle/>
                    <a:p>
                      <a:pPr algn="l"/>
                      <a:r>
                        <a:rPr lang="ja-JP" sz="800" b="1" kern="100">
                          <a:solidFill>
                            <a:schemeClr val="bg1"/>
                          </a:solidFill>
                          <a:effectLst/>
                          <a:latin typeface="+mn-ea"/>
                          <a:ea typeface="+mn-ea"/>
                        </a:rPr>
                        <a:t>被監査部門②</a:t>
                      </a:r>
                      <a:endParaRPr lang="ja-JP" sz="800" b="1" kern="100">
                        <a:solidFill>
                          <a:schemeClr val="bg1"/>
                        </a:solidFill>
                        <a:effectLst/>
                        <a:latin typeface="+mn-ea"/>
                        <a:ea typeface="+mn-ea"/>
                        <a:cs typeface="Times New Roman" panose="02020603050405020304" pitchFamily="18" charset="0"/>
                      </a:endParaRP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lang="ja-JP" altLang="en-US" sz="800" kern="100">
                          <a:effectLst/>
                          <a:latin typeface="+mn-ea"/>
                          <a:ea typeface="+mn-ea"/>
                          <a:cs typeface="Times New Roman" panose="02020603050405020304" pitchFamily="18" charset="0"/>
                        </a:rPr>
                        <a:t>管理部</a:t>
                      </a:r>
                      <a:endParaRPr lang="ja-JP" sz="800" b="1" kern="100">
                        <a:solidFill>
                          <a:schemeClr val="bg1"/>
                        </a:solidFill>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indent="266700" algn="l">
                        <a:lnSpc>
                          <a:spcPts val="1200"/>
                        </a:lnSpc>
                      </a:pPr>
                      <a:r>
                        <a:rPr lang="ja-JP" sz="800" kern="100">
                          <a:effectLst/>
                          <a:latin typeface="+mn-ea"/>
                          <a:ea typeface="+mn-ea"/>
                        </a:rPr>
                        <a:t>監査人②</a:t>
                      </a:r>
                      <a:endParaRPr lang="ja-JP" sz="800" kern="100">
                        <a:effectLst/>
                        <a:latin typeface="+mn-ea"/>
                        <a:ea typeface="+mn-ea"/>
                        <a:cs typeface="Times New Roman" panose="02020603050405020304" pitchFamily="18" charset="0"/>
                      </a:endParaRP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33350" algn="l">
                        <a:lnSpc>
                          <a:spcPts val="1200"/>
                        </a:lnSpc>
                      </a:pPr>
                      <a:r>
                        <a:rPr lang="en-US" sz="800" kern="100">
                          <a:effectLst/>
                          <a:latin typeface="+mn-ea"/>
                          <a:ea typeface="+mn-ea"/>
                        </a:rPr>
                        <a:t> </a:t>
                      </a:r>
                      <a:endParaRPr lang="ja-JP" sz="800" kern="100">
                        <a:effectLst/>
                        <a:latin typeface="+mn-ea"/>
                        <a:ea typeface="+mn-ea"/>
                        <a:cs typeface="Times New Roman" panose="02020603050405020304" pitchFamily="18" charset="0"/>
                      </a:endParaRP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45952846"/>
                  </a:ext>
                </a:extLst>
              </a:tr>
              <a:tr h="180000">
                <a:tc>
                  <a:txBody>
                    <a:bodyPr/>
                    <a:lstStyle/>
                    <a:p>
                      <a:pPr algn="l"/>
                      <a:r>
                        <a:rPr lang="ja-JP" sz="800" b="1" kern="100">
                          <a:solidFill>
                            <a:schemeClr val="bg1"/>
                          </a:solidFill>
                          <a:effectLst/>
                          <a:latin typeface="+mn-ea"/>
                          <a:ea typeface="+mn-ea"/>
                        </a:rPr>
                        <a:t>被監査部門③</a:t>
                      </a:r>
                      <a:endParaRPr lang="ja-JP" sz="800" b="1" kern="100">
                        <a:solidFill>
                          <a:schemeClr val="bg1"/>
                        </a:solidFill>
                        <a:effectLst/>
                        <a:latin typeface="+mn-ea"/>
                        <a:ea typeface="+mn-ea"/>
                        <a:cs typeface="Times New Roman" panose="02020603050405020304" pitchFamily="18" charset="0"/>
                      </a:endParaRP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lang="ja-JP" altLang="en-US" sz="800" kern="100">
                          <a:effectLst/>
                          <a:latin typeface="+mn-ea"/>
                          <a:ea typeface="+mn-ea"/>
                          <a:cs typeface="Times New Roman" panose="02020603050405020304" pitchFamily="18" charset="0"/>
                        </a:rPr>
                        <a:t>営業部</a:t>
                      </a:r>
                      <a:endParaRPr lang="ja-JP" sz="800" b="1" kern="100">
                        <a:solidFill>
                          <a:schemeClr val="bg1"/>
                        </a:solidFill>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indent="266700" algn="l">
                        <a:lnSpc>
                          <a:spcPts val="1200"/>
                        </a:lnSpc>
                      </a:pPr>
                      <a:r>
                        <a:rPr lang="ja-JP" sz="800" kern="100">
                          <a:effectLst/>
                          <a:latin typeface="+mn-ea"/>
                          <a:ea typeface="+mn-ea"/>
                        </a:rPr>
                        <a:t>監査人③</a:t>
                      </a:r>
                      <a:endParaRPr lang="ja-JP" sz="800" kern="100">
                        <a:effectLst/>
                        <a:latin typeface="+mn-ea"/>
                        <a:ea typeface="+mn-ea"/>
                        <a:cs typeface="Times New Roman" panose="02020603050405020304" pitchFamily="18" charset="0"/>
                      </a:endParaRP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33350" algn="l">
                        <a:lnSpc>
                          <a:spcPts val="1200"/>
                        </a:lnSpc>
                      </a:pPr>
                      <a:r>
                        <a:rPr lang="en-US" sz="800" kern="100">
                          <a:effectLst/>
                          <a:latin typeface="+mn-ea"/>
                          <a:ea typeface="+mn-ea"/>
                        </a:rPr>
                        <a:t> </a:t>
                      </a:r>
                      <a:endParaRPr lang="ja-JP" sz="800" kern="100">
                        <a:effectLst/>
                        <a:latin typeface="+mn-ea"/>
                        <a:ea typeface="+mn-ea"/>
                        <a:cs typeface="Times New Roman" panose="02020603050405020304" pitchFamily="18" charset="0"/>
                      </a:endParaRP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41663463"/>
                  </a:ext>
                </a:extLst>
              </a:tr>
              <a:tr h="180000">
                <a:tc>
                  <a:txBody>
                    <a:bodyPr/>
                    <a:lstStyle/>
                    <a:p>
                      <a:pPr algn="l"/>
                      <a:r>
                        <a:rPr lang="ja-JP" sz="800" b="1" kern="100">
                          <a:solidFill>
                            <a:schemeClr val="bg1"/>
                          </a:solidFill>
                          <a:effectLst/>
                          <a:latin typeface="+mn-ea"/>
                          <a:ea typeface="+mn-ea"/>
                        </a:rPr>
                        <a:t>被監査部門④</a:t>
                      </a:r>
                      <a:endParaRPr lang="ja-JP" sz="800" b="1" kern="100">
                        <a:solidFill>
                          <a:schemeClr val="bg1"/>
                        </a:solidFill>
                        <a:effectLst/>
                        <a:latin typeface="+mn-ea"/>
                        <a:ea typeface="+mn-ea"/>
                        <a:cs typeface="Times New Roman" panose="02020603050405020304" pitchFamily="18" charset="0"/>
                      </a:endParaRP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lang="ja-JP" altLang="en-US" sz="800" kern="100">
                          <a:effectLst/>
                          <a:latin typeface="+mn-ea"/>
                          <a:ea typeface="+mn-ea"/>
                          <a:cs typeface="Times New Roman" panose="02020603050405020304" pitchFamily="18" charset="0"/>
                        </a:rPr>
                        <a:t>総務部</a:t>
                      </a:r>
                      <a:endParaRPr lang="ja-JP" sz="800" b="1" kern="100">
                        <a:solidFill>
                          <a:schemeClr val="bg1"/>
                        </a:solidFill>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indent="266700" algn="l">
                        <a:lnSpc>
                          <a:spcPts val="1200"/>
                        </a:lnSpc>
                      </a:pPr>
                      <a:r>
                        <a:rPr lang="ja-JP" sz="800" kern="100">
                          <a:effectLst/>
                          <a:latin typeface="+mn-ea"/>
                          <a:ea typeface="+mn-ea"/>
                        </a:rPr>
                        <a:t>監査人④</a:t>
                      </a:r>
                      <a:endParaRPr lang="ja-JP" sz="800" kern="100">
                        <a:effectLst/>
                        <a:latin typeface="+mn-ea"/>
                        <a:ea typeface="+mn-ea"/>
                        <a:cs typeface="Times New Roman" panose="02020603050405020304" pitchFamily="18" charset="0"/>
                      </a:endParaRP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33350" algn="l">
                        <a:lnSpc>
                          <a:spcPts val="1200"/>
                        </a:lnSpc>
                      </a:pPr>
                      <a:r>
                        <a:rPr lang="en-US" sz="800" kern="100">
                          <a:effectLst/>
                          <a:latin typeface="+mn-ea"/>
                          <a:ea typeface="+mn-ea"/>
                        </a:rPr>
                        <a:t> </a:t>
                      </a:r>
                      <a:endParaRPr lang="ja-JP" sz="800" kern="100">
                        <a:effectLst/>
                        <a:latin typeface="+mn-ea"/>
                        <a:ea typeface="+mn-ea"/>
                        <a:cs typeface="Times New Roman" panose="02020603050405020304" pitchFamily="18" charset="0"/>
                      </a:endParaRP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85810454"/>
                  </a:ext>
                </a:extLst>
              </a:tr>
              <a:tr h="3672000">
                <a:tc>
                  <a:txBody>
                    <a:bodyPr/>
                    <a:lstStyle/>
                    <a:p>
                      <a:pPr algn="l"/>
                      <a:r>
                        <a:rPr lang="ja-JP" altLang="en-US" sz="800" b="1" kern="100">
                          <a:solidFill>
                            <a:schemeClr val="bg1"/>
                          </a:solidFill>
                          <a:effectLst/>
                          <a:latin typeface="+mn-ea"/>
                          <a:ea typeface="+mn-ea"/>
                          <a:cs typeface="Times New Roman" panose="02020603050405020304" pitchFamily="18" charset="0"/>
                        </a:rPr>
                        <a:t>監査総評</a:t>
                      </a: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gridSpan="3">
                  <a:txBody>
                    <a:bodyPr/>
                    <a:lstStyle/>
                    <a:p>
                      <a:pPr algn="l">
                        <a:lnSpc>
                          <a:spcPts val="1100"/>
                        </a:lnSpc>
                      </a:pPr>
                      <a:r>
                        <a:rPr lang="en-US" altLang="ja-JP" sz="800" b="1" kern="100">
                          <a:effectLst/>
                          <a:latin typeface="+mn-ea"/>
                          <a:ea typeface="+mn-ea"/>
                          <a:cs typeface="Times New Roman" panose="02020603050405020304" pitchFamily="18" charset="0"/>
                        </a:rPr>
                        <a:t>ISMS</a:t>
                      </a:r>
                      <a:r>
                        <a:rPr lang="ja-JP" altLang="en-US" sz="800" b="1" kern="100">
                          <a:effectLst/>
                          <a:latin typeface="+mn-ea"/>
                          <a:ea typeface="+mn-ea"/>
                          <a:cs typeface="Times New Roman" panose="02020603050405020304" pitchFamily="18" charset="0"/>
                        </a:rPr>
                        <a:t>の整備状況を確認</a:t>
                      </a:r>
                    </a:p>
                    <a:p>
                      <a:pPr algn="l">
                        <a:lnSpc>
                          <a:spcPts val="1100"/>
                        </a:lnSpc>
                      </a:pPr>
                      <a:r>
                        <a:rPr lang="ja-JP" altLang="en-US" sz="800" kern="100">
                          <a:effectLst/>
                          <a:latin typeface="+mn-ea"/>
                          <a:ea typeface="+mn-ea"/>
                          <a:cs typeface="Times New Roman" panose="02020603050405020304" pitchFamily="18" charset="0"/>
                        </a:rPr>
                        <a:t>当組織での</a:t>
                      </a:r>
                      <a:r>
                        <a:rPr lang="en-US" altLang="ja-JP" sz="800" kern="100">
                          <a:effectLst/>
                          <a:latin typeface="+mn-ea"/>
                          <a:ea typeface="+mn-ea"/>
                          <a:cs typeface="Times New Roman" panose="02020603050405020304" pitchFamily="18" charset="0"/>
                        </a:rPr>
                        <a:t>ISMS</a:t>
                      </a:r>
                      <a:r>
                        <a:rPr lang="ja-JP" altLang="en-US" sz="800" kern="100">
                          <a:effectLst/>
                          <a:latin typeface="+mn-ea"/>
                          <a:ea typeface="+mn-ea"/>
                          <a:cs typeface="Times New Roman" panose="02020603050405020304" pitchFamily="18" charset="0"/>
                        </a:rPr>
                        <a:t>は、</a:t>
                      </a:r>
                      <a:r>
                        <a:rPr lang="en-US" altLang="ja-JP" sz="800" kern="100">
                          <a:effectLst/>
                          <a:latin typeface="+mn-ea"/>
                          <a:ea typeface="+mn-ea"/>
                          <a:cs typeface="Times New Roman" panose="02020603050405020304" pitchFamily="18" charset="0"/>
                        </a:rPr>
                        <a:t>ISO27001:2022</a:t>
                      </a:r>
                      <a:r>
                        <a:rPr lang="ja-JP" altLang="en-US" sz="800" kern="100">
                          <a:effectLst/>
                          <a:latin typeface="+mn-ea"/>
                          <a:ea typeface="+mn-ea"/>
                          <a:cs typeface="Times New Roman" panose="02020603050405020304" pitchFamily="18" charset="0"/>
                        </a:rPr>
                        <a:t>規格に基づく体制構築（文書化）をほぼ完了し、要求事項に対する重大な不適合は検出されなかった。全体として適切な有効な仕組みにより運用を開始したと判断できる。</a:t>
                      </a:r>
                    </a:p>
                    <a:p>
                      <a:pPr algn="l">
                        <a:lnSpc>
                          <a:spcPts val="1100"/>
                        </a:lnSpc>
                      </a:pPr>
                      <a:r>
                        <a:rPr lang="ja-JP" altLang="en-US" sz="800" kern="100">
                          <a:effectLst/>
                          <a:latin typeface="+mn-ea"/>
                          <a:ea typeface="+mn-ea"/>
                          <a:cs typeface="Times New Roman" panose="02020603050405020304" pitchFamily="18" charset="0"/>
                        </a:rPr>
                        <a:t>また社員の周知に関しては、</a:t>
                      </a:r>
                      <a:r>
                        <a:rPr lang="en-US" altLang="ja-JP" sz="800" kern="100">
                          <a:effectLst/>
                          <a:latin typeface="+mn-ea"/>
                          <a:ea typeface="+mn-ea"/>
                          <a:cs typeface="Times New Roman" panose="02020603050405020304" pitchFamily="18" charset="0"/>
                        </a:rPr>
                        <a:t>ISMS</a:t>
                      </a:r>
                      <a:r>
                        <a:rPr lang="ja-JP" altLang="en-US" sz="800" kern="100">
                          <a:effectLst/>
                          <a:latin typeface="+mn-ea"/>
                          <a:ea typeface="+mn-ea"/>
                          <a:cs typeface="Times New Roman" panose="02020603050405020304" pitchFamily="18" charset="0"/>
                        </a:rPr>
                        <a:t>教育の実施などにより体制や方針などの周知を行っていた。</a:t>
                      </a:r>
                      <a:endParaRPr lang="en-US" altLang="ja-JP" sz="800" kern="100">
                        <a:effectLst/>
                        <a:latin typeface="+mn-ea"/>
                        <a:ea typeface="+mn-ea"/>
                        <a:cs typeface="Times New Roman" panose="02020603050405020304" pitchFamily="18" charset="0"/>
                      </a:endParaRPr>
                    </a:p>
                    <a:p>
                      <a:pPr algn="l">
                        <a:lnSpc>
                          <a:spcPts val="1100"/>
                        </a:lnSpc>
                      </a:pPr>
                      <a:endParaRPr lang="ja-JP" altLang="en-US" sz="800" kern="100">
                        <a:effectLst/>
                        <a:latin typeface="+mn-ea"/>
                        <a:ea typeface="+mn-ea"/>
                        <a:cs typeface="Times New Roman" panose="02020603050405020304" pitchFamily="18" charset="0"/>
                      </a:endParaRPr>
                    </a:p>
                    <a:p>
                      <a:pPr algn="l">
                        <a:lnSpc>
                          <a:spcPts val="1100"/>
                        </a:lnSpc>
                      </a:pPr>
                      <a:r>
                        <a:rPr lang="ja-JP" altLang="en-US" sz="800" b="1" kern="100">
                          <a:effectLst/>
                          <a:latin typeface="+mn-ea"/>
                          <a:ea typeface="+mn-ea"/>
                          <a:cs typeface="Times New Roman" panose="02020603050405020304" pitchFamily="18" charset="0"/>
                        </a:rPr>
                        <a:t>不適合・観察事項</a:t>
                      </a:r>
                    </a:p>
                    <a:p>
                      <a:pPr algn="l">
                        <a:lnSpc>
                          <a:spcPts val="1100"/>
                        </a:lnSpc>
                      </a:pPr>
                      <a:r>
                        <a:rPr lang="ja-JP" altLang="en-US" sz="800" kern="100">
                          <a:effectLst/>
                          <a:latin typeface="+mn-ea"/>
                          <a:ea typeface="+mn-ea"/>
                          <a:cs typeface="Times New Roman" panose="02020603050405020304" pitchFamily="18" charset="0"/>
                        </a:rPr>
                        <a:t>一部ではあるが、対応が十分でない事項があったため○件を軽微な不適合、○件を観察事項とした。重大な不適合は、検出されなかった。</a:t>
                      </a:r>
                    </a:p>
                    <a:p>
                      <a:pPr algn="l">
                        <a:lnSpc>
                          <a:spcPts val="1100"/>
                        </a:lnSpc>
                      </a:pPr>
                      <a:r>
                        <a:rPr lang="ja-JP" altLang="en-US" sz="800" kern="100">
                          <a:effectLst/>
                          <a:latin typeface="+mn-ea"/>
                          <a:ea typeface="+mn-ea"/>
                          <a:cs typeface="Times New Roman" panose="02020603050405020304" pitchFamily="18" charset="0"/>
                        </a:rPr>
                        <a:t> </a:t>
                      </a:r>
                    </a:p>
                    <a:p>
                      <a:pPr algn="l">
                        <a:lnSpc>
                          <a:spcPts val="1100"/>
                        </a:lnSpc>
                      </a:pPr>
                      <a:r>
                        <a:rPr lang="en-US" altLang="ja-JP" sz="800" kern="100">
                          <a:effectLst/>
                          <a:latin typeface="+mn-ea"/>
                          <a:ea typeface="+mn-ea"/>
                          <a:cs typeface="Times New Roman" panose="02020603050405020304" pitchFamily="18" charset="0"/>
                        </a:rPr>
                        <a:t>【</a:t>
                      </a:r>
                      <a:r>
                        <a:rPr lang="ja-JP" altLang="en-US" sz="800" kern="100">
                          <a:effectLst/>
                          <a:latin typeface="+mn-ea"/>
                          <a:ea typeface="+mn-ea"/>
                          <a:cs typeface="Times New Roman" panose="02020603050405020304" pitchFamily="18" charset="0"/>
                        </a:rPr>
                        <a:t>軽微な不適合</a:t>
                      </a:r>
                      <a:r>
                        <a:rPr lang="en-US" altLang="ja-JP" sz="800" kern="100">
                          <a:effectLst/>
                          <a:latin typeface="+mn-ea"/>
                          <a:ea typeface="+mn-ea"/>
                          <a:cs typeface="Times New Roman" panose="02020603050405020304" pitchFamily="18" charset="0"/>
                        </a:rPr>
                        <a:t>】</a:t>
                      </a:r>
                    </a:p>
                    <a:p>
                      <a:pPr algn="l">
                        <a:lnSpc>
                          <a:spcPts val="1100"/>
                        </a:lnSpc>
                      </a:pPr>
                      <a:endParaRPr lang="en-US" altLang="ja-JP" sz="800" kern="100">
                        <a:effectLst/>
                        <a:latin typeface="+mn-ea"/>
                        <a:ea typeface="+mn-ea"/>
                        <a:cs typeface="Times New Roman" panose="02020603050405020304" pitchFamily="18" charset="0"/>
                      </a:endParaRPr>
                    </a:p>
                    <a:p>
                      <a:pPr algn="l">
                        <a:lnSpc>
                          <a:spcPts val="1100"/>
                        </a:lnSpc>
                      </a:pPr>
                      <a:endParaRPr lang="en-US" altLang="ja-JP" sz="800" kern="100">
                        <a:effectLst/>
                        <a:latin typeface="+mn-ea"/>
                        <a:ea typeface="+mn-ea"/>
                        <a:cs typeface="Times New Roman" panose="02020603050405020304" pitchFamily="18" charset="0"/>
                      </a:endParaRPr>
                    </a:p>
                    <a:p>
                      <a:pPr algn="l">
                        <a:lnSpc>
                          <a:spcPts val="1100"/>
                        </a:lnSpc>
                      </a:pPr>
                      <a:endParaRPr lang="en-US" altLang="ja-JP" sz="800" kern="100">
                        <a:effectLst/>
                        <a:latin typeface="+mn-ea"/>
                        <a:ea typeface="+mn-ea"/>
                        <a:cs typeface="Times New Roman" panose="02020603050405020304" pitchFamily="18" charset="0"/>
                      </a:endParaRPr>
                    </a:p>
                    <a:p>
                      <a:pPr algn="l">
                        <a:lnSpc>
                          <a:spcPts val="1100"/>
                        </a:lnSpc>
                      </a:pPr>
                      <a:endParaRPr lang="en-US" altLang="ja-JP" sz="800" kern="100">
                        <a:effectLst/>
                        <a:latin typeface="+mn-ea"/>
                        <a:ea typeface="+mn-ea"/>
                        <a:cs typeface="Times New Roman" panose="02020603050405020304" pitchFamily="18" charset="0"/>
                      </a:endParaRPr>
                    </a:p>
                    <a:p>
                      <a:pPr algn="l">
                        <a:lnSpc>
                          <a:spcPts val="1100"/>
                        </a:lnSpc>
                      </a:pPr>
                      <a:endParaRPr lang="en-US" altLang="ja-JP" sz="800" kern="100">
                        <a:effectLst/>
                        <a:latin typeface="+mn-ea"/>
                        <a:ea typeface="+mn-ea"/>
                        <a:cs typeface="Times New Roman" panose="02020603050405020304" pitchFamily="18" charset="0"/>
                      </a:endParaRPr>
                    </a:p>
                    <a:p>
                      <a:pPr algn="l">
                        <a:lnSpc>
                          <a:spcPts val="1100"/>
                        </a:lnSpc>
                      </a:pPr>
                      <a:r>
                        <a:rPr lang="en-US" altLang="ja-JP" sz="800" kern="100">
                          <a:effectLst/>
                          <a:latin typeface="+mn-ea"/>
                          <a:ea typeface="+mn-ea"/>
                          <a:cs typeface="Times New Roman" panose="02020603050405020304" pitchFamily="18" charset="0"/>
                        </a:rPr>
                        <a:t> </a:t>
                      </a:r>
                    </a:p>
                    <a:p>
                      <a:pPr algn="l">
                        <a:lnSpc>
                          <a:spcPts val="1100"/>
                        </a:lnSpc>
                      </a:pPr>
                      <a:r>
                        <a:rPr lang="en-US" altLang="ja-JP" sz="800" kern="100">
                          <a:effectLst/>
                          <a:latin typeface="+mn-ea"/>
                          <a:ea typeface="+mn-ea"/>
                          <a:cs typeface="Times New Roman" panose="02020603050405020304" pitchFamily="18" charset="0"/>
                        </a:rPr>
                        <a:t>【</a:t>
                      </a:r>
                      <a:r>
                        <a:rPr lang="ja-JP" altLang="en-US" sz="800" kern="100">
                          <a:effectLst/>
                          <a:latin typeface="+mn-ea"/>
                          <a:ea typeface="+mn-ea"/>
                          <a:cs typeface="Times New Roman" panose="02020603050405020304" pitchFamily="18" charset="0"/>
                        </a:rPr>
                        <a:t>観察事項</a:t>
                      </a:r>
                      <a:r>
                        <a:rPr lang="en-US" altLang="ja-JP" sz="800" kern="100">
                          <a:effectLst/>
                          <a:latin typeface="+mn-ea"/>
                          <a:ea typeface="+mn-ea"/>
                          <a:cs typeface="Times New Roman" panose="02020603050405020304" pitchFamily="18" charset="0"/>
                        </a:rPr>
                        <a:t>】</a:t>
                      </a:r>
                    </a:p>
                    <a:p>
                      <a:pPr algn="l">
                        <a:lnSpc>
                          <a:spcPts val="1100"/>
                        </a:lnSpc>
                      </a:pPr>
                      <a:endParaRPr lang="en-US" altLang="ja-JP" sz="800" kern="100">
                        <a:effectLst/>
                        <a:latin typeface="+mn-ea"/>
                        <a:ea typeface="+mn-ea"/>
                        <a:cs typeface="Times New Roman" panose="02020603050405020304" pitchFamily="18" charset="0"/>
                      </a:endParaRPr>
                    </a:p>
                    <a:p>
                      <a:pPr algn="l">
                        <a:lnSpc>
                          <a:spcPts val="1100"/>
                        </a:lnSpc>
                      </a:pPr>
                      <a:endParaRPr lang="en-US" altLang="ja-JP" sz="800" kern="100">
                        <a:effectLst/>
                        <a:latin typeface="+mn-ea"/>
                        <a:ea typeface="+mn-ea"/>
                        <a:cs typeface="Times New Roman" panose="02020603050405020304" pitchFamily="18" charset="0"/>
                      </a:endParaRPr>
                    </a:p>
                    <a:p>
                      <a:pPr algn="l">
                        <a:lnSpc>
                          <a:spcPts val="1100"/>
                        </a:lnSpc>
                      </a:pPr>
                      <a:endParaRPr lang="en-US" altLang="ja-JP" sz="800" kern="100">
                        <a:effectLst/>
                        <a:latin typeface="+mn-ea"/>
                        <a:ea typeface="+mn-ea"/>
                        <a:cs typeface="Times New Roman" panose="02020603050405020304" pitchFamily="18" charset="0"/>
                      </a:endParaRPr>
                    </a:p>
                    <a:p>
                      <a:pPr algn="l">
                        <a:lnSpc>
                          <a:spcPts val="1100"/>
                        </a:lnSpc>
                      </a:pPr>
                      <a:endParaRPr lang="en-US" altLang="ja-JP" sz="800" kern="100">
                        <a:effectLst/>
                        <a:latin typeface="+mn-ea"/>
                        <a:ea typeface="+mn-ea"/>
                        <a:cs typeface="Times New Roman" panose="02020603050405020304" pitchFamily="18" charset="0"/>
                      </a:endParaRPr>
                    </a:p>
                    <a:p>
                      <a:pPr algn="l">
                        <a:lnSpc>
                          <a:spcPts val="1100"/>
                        </a:lnSpc>
                      </a:pPr>
                      <a:endParaRPr lang="en-US" altLang="ja-JP" sz="800" kern="100">
                        <a:effectLst/>
                        <a:latin typeface="+mn-ea"/>
                        <a:ea typeface="+mn-ea"/>
                        <a:cs typeface="Times New Roman" panose="02020603050405020304" pitchFamily="18" charset="0"/>
                      </a:endParaRPr>
                    </a:p>
                    <a:p>
                      <a:pPr algn="l">
                        <a:lnSpc>
                          <a:spcPts val="1100"/>
                        </a:lnSpc>
                      </a:pPr>
                      <a:endParaRPr lang="en-US" altLang="ja-JP" sz="800" kern="100">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indent="266700" algn="just">
                        <a:lnSpc>
                          <a:spcPts val="1200"/>
                        </a:lnSpc>
                      </a:pPr>
                      <a:endParaRPr lang="ja-JP" sz="800" kern="100">
                        <a:effectLst/>
                        <a:latin typeface="+mn-ea"/>
                        <a:ea typeface="+mn-ea"/>
                        <a:cs typeface="Times New Roman" panose="02020603050405020304" pitchFamily="18" charset="0"/>
                      </a:endParaRP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133350" algn="ctr">
                        <a:lnSpc>
                          <a:spcPts val="1200"/>
                        </a:lnSpc>
                      </a:pPr>
                      <a:endParaRPr lang="ja-JP" sz="800" kern="100">
                        <a:effectLst/>
                        <a:latin typeface="+mn-ea"/>
                        <a:ea typeface="+mn-ea"/>
                        <a:cs typeface="Times New Roman" panose="02020603050405020304" pitchFamily="18" charset="0"/>
                      </a:endParaRP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95990853"/>
                  </a:ext>
                </a:extLst>
              </a:tr>
              <a:tr h="364133">
                <a:tc>
                  <a:txBody>
                    <a:bodyPr/>
                    <a:lstStyle/>
                    <a:p>
                      <a:pPr algn="l"/>
                      <a:r>
                        <a:rPr lang="ja-JP" altLang="en-US" sz="800" b="1" kern="100">
                          <a:solidFill>
                            <a:schemeClr val="bg1"/>
                          </a:solidFill>
                          <a:effectLst/>
                          <a:latin typeface="+mn-ea"/>
                          <a:ea typeface="+mn-ea"/>
                          <a:cs typeface="Times New Roman" panose="02020603050405020304" pitchFamily="18" charset="0"/>
                        </a:rPr>
                        <a:t>備考</a:t>
                      </a:r>
                    </a:p>
                    <a:p>
                      <a:pPr algn="l"/>
                      <a:r>
                        <a:rPr lang="ja-JP" altLang="en-US" sz="800" b="1" kern="100">
                          <a:solidFill>
                            <a:schemeClr val="bg1"/>
                          </a:solidFill>
                          <a:effectLst/>
                          <a:latin typeface="+mn-ea"/>
                          <a:ea typeface="+mn-ea"/>
                          <a:cs typeface="Times New Roman" panose="02020603050405020304" pitchFamily="18" charset="0"/>
                        </a:rPr>
                        <a:t>（フォローアップなど）</a:t>
                      </a:r>
                    </a:p>
                  </a:txBody>
                  <a:tcPr marL="61967" marR="6196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gridSpan="3">
                  <a:txBody>
                    <a:bodyPr/>
                    <a:lstStyle/>
                    <a:p>
                      <a:pPr algn="l"/>
                      <a:r>
                        <a:rPr lang="ja-JP" altLang="en-US" sz="800" kern="100">
                          <a:effectLst/>
                          <a:latin typeface="+mn-ea"/>
                          <a:ea typeface="+mn-ea"/>
                          <a:cs typeface="Times New Roman" panose="02020603050405020304" pitchFamily="18" charset="0"/>
                        </a:rPr>
                        <a:t>次回の内部監査にて対応のフォローを行う</a:t>
                      </a:r>
                      <a:endParaRPr lang="ja-JP" altLang="en-US" sz="800" b="1" kern="100">
                        <a:solidFill>
                          <a:schemeClr val="bg1"/>
                        </a:solidFill>
                        <a:effectLst/>
                        <a:latin typeface="+mn-ea"/>
                        <a:ea typeface="+mn-ea"/>
                        <a:cs typeface="Times New Roman" panose="02020603050405020304" pitchFamily="18" charset="0"/>
                      </a:endParaRPr>
                    </a:p>
                  </a:txBody>
                  <a:tcPr marL="61680" marR="616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2423955629"/>
                  </a:ext>
                </a:extLst>
              </a:tr>
            </a:tbl>
          </a:graphicData>
        </a:graphic>
      </p:graphicFrame>
      <p:graphicFrame>
        <p:nvGraphicFramePr>
          <p:cNvPr id="13" name="表 12">
            <a:extLst>
              <a:ext uri="{FF2B5EF4-FFF2-40B4-BE49-F238E27FC236}">
                <a16:creationId xmlns:a16="http://schemas.microsoft.com/office/drawing/2014/main" id="{3DB1704D-CAF7-82B6-A9B2-F3336EEB7250}"/>
              </a:ext>
            </a:extLst>
          </p:cNvPr>
          <p:cNvGraphicFramePr>
            <a:graphicFrameLocks noGrp="1"/>
          </p:cNvGraphicFramePr>
          <p:nvPr/>
        </p:nvGraphicFramePr>
        <p:xfrm>
          <a:off x="2051060" y="7022247"/>
          <a:ext cx="3850670" cy="792000"/>
        </p:xfrm>
        <a:graphic>
          <a:graphicData uri="http://schemas.openxmlformats.org/drawingml/2006/table">
            <a:tbl>
              <a:tblPr firstRow="1" firstCol="1" bandRow="1">
                <a:tableStyleId>{5C22544A-7EE6-4342-B048-85BDC9FD1C3A}</a:tableStyleId>
              </a:tblPr>
              <a:tblGrid>
                <a:gridCol w="321556">
                  <a:extLst>
                    <a:ext uri="{9D8B030D-6E8A-4147-A177-3AD203B41FA5}">
                      <a16:colId xmlns:a16="http://schemas.microsoft.com/office/drawing/2014/main" val="3964116050"/>
                    </a:ext>
                  </a:extLst>
                </a:gridCol>
                <a:gridCol w="829435">
                  <a:extLst>
                    <a:ext uri="{9D8B030D-6E8A-4147-A177-3AD203B41FA5}">
                      <a16:colId xmlns:a16="http://schemas.microsoft.com/office/drawing/2014/main" val="4147109195"/>
                    </a:ext>
                  </a:extLst>
                </a:gridCol>
                <a:gridCol w="2699679">
                  <a:extLst>
                    <a:ext uri="{9D8B030D-6E8A-4147-A177-3AD203B41FA5}">
                      <a16:colId xmlns:a16="http://schemas.microsoft.com/office/drawing/2014/main" val="2371308731"/>
                    </a:ext>
                  </a:extLst>
                </a:gridCol>
              </a:tblGrid>
              <a:tr h="144000">
                <a:tc>
                  <a:txBody>
                    <a:bodyPr/>
                    <a:lstStyle/>
                    <a:p>
                      <a:pPr algn="l"/>
                      <a:r>
                        <a:rPr lang="en-US" sz="800" kern="100">
                          <a:solidFill>
                            <a:schemeClr val="bg1"/>
                          </a:solidFill>
                          <a:effectLst/>
                          <a:latin typeface="+mn-ea"/>
                          <a:ea typeface="+mn-ea"/>
                        </a:rPr>
                        <a:t>No</a:t>
                      </a:r>
                      <a:endParaRPr lang="ja-JP" sz="800"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lang="ja-JP" sz="800" kern="100">
                          <a:solidFill>
                            <a:schemeClr val="bg1"/>
                          </a:solidFill>
                          <a:effectLst/>
                          <a:latin typeface="+mn-ea"/>
                          <a:ea typeface="+mn-ea"/>
                        </a:rPr>
                        <a:t>規格</a:t>
                      </a:r>
                      <a:endParaRPr lang="ja-JP" sz="800"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lang="ja-JP" sz="800" kern="100">
                          <a:solidFill>
                            <a:schemeClr val="bg1"/>
                          </a:solidFill>
                          <a:effectLst/>
                          <a:latin typeface="+mn-ea"/>
                          <a:ea typeface="+mn-ea"/>
                        </a:rPr>
                        <a:t>内容</a:t>
                      </a:r>
                      <a:endParaRPr lang="ja-JP" sz="800"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870813188"/>
                  </a:ext>
                </a:extLst>
              </a:tr>
              <a:tr h="648000">
                <a:tc>
                  <a:txBody>
                    <a:bodyPr/>
                    <a:lstStyle/>
                    <a:p>
                      <a:pPr algn="l"/>
                      <a:r>
                        <a:rPr lang="en-US" sz="800" b="0" kern="100">
                          <a:solidFill>
                            <a:schemeClr val="tx1"/>
                          </a:solidFill>
                          <a:effectLst/>
                          <a:latin typeface="+mn-ea"/>
                          <a:ea typeface="+mn-ea"/>
                        </a:rPr>
                        <a:t>1</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lang="en-US" altLang="ja-JP" sz="800" kern="100">
                          <a:solidFill>
                            <a:schemeClr val="tx1"/>
                          </a:solidFill>
                          <a:effectLst/>
                          <a:latin typeface="+mn-ea"/>
                          <a:ea typeface="+mn-ea"/>
                        </a:rPr>
                        <a:t>5.2 </a:t>
                      </a:r>
                      <a:r>
                        <a:rPr lang="ja-JP" sz="800" kern="100">
                          <a:solidFill>
                            <a:schemeClr val="tx1"/>
                          </a:solidFill>
                          <a:effectLst/>
                          <a:latin typeface="+mn-ea"/>
                          <a:ea typeface="+mn-ea"/>
                        </a:rPr>
                        <a:t>方針</a:t>
                      </a:r>
                      <a:endParaRPr lang="ja-JP" sz="80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lang="ja-JP" sz="800" kern="100">
                          <a:solidFill>
                            <a:schemeClr val="tx1"/>
                          </a:solidFill>
                          <a:effectLst/>
                          <a:latin typeface="+mn-ea"/>
                          <a:ea typeface="+mn-ea"/>
                        </a:rPr>
                        <a:t>規格では「情報セキュリティ方針は、次の事項を満たさなければならない。</a:t>
                      </a:r>
                      <a:r>
                        <a:rPr lang="en-US" sz="800" kern="100">
                          <a:solidFill>
                            <a:schemeClr val="tx1"/>
                          </a:solidFill>
                          <a:effectLst/>
                          <a:latin typeface="+mn-ea"/>
                          <a:ea typeface="+mn-ea"/>
                        </a:rPr>
                        <a:t>g) </a:t>
                      </a:r>
                      <a:r>
                        <a:rPr lang="ja-JP" sz="800" kern="100">
                          <a:solidFill>
                            <a:schemeClr val="tx1"/>
                          </a:solidFill>
                          <a:effectLst/>
                          <a:latin typeface="+mn-ea"/>
                          <a:ea typeface="+mn-ea"/>
                        </a:rPr>
                        <a:t>必要に応じて、利害関係者が入手可能である。」としている。しかし、「情報セキュリティ方針」について、お客様</a:t>
                      </a:r>
                      <a:r>
                        <a:rPr lang="ja-JP" altLang="en-US" sz="800" kern="100">
                          <a:solidFill>
                            <a:schemeClr val="tx1"/>
                          </a:solidFill>
                          <a:effectLst/>
                          <a:latin typeface="+mn-ea"/>
                          <a:ea typeface="+mn-ea"/>
                        </a:rPr>
                        <a:t>など</a:t>
                      </a:r>
                      <a:r>
                        <a:rPr lang="ja-JP" sz="800" kern="100">
                          <a:solidFill>
                            <a:schemeClr val="tx1"/>
                          </a:solidFill>
                          <a:effectLst/>
                          <a:latin typeface="+mn-ea"/>
                          <a:ea typeface="+mn-ea"/>
                        </a:rPr>
                        <a:t>の利害関係者が入手可能である</a:t>
                      </a:r>
                      <a:r>
                        <a:rPr lang="ja-JP" altLang="en-US" sz="800" kern="100">
                          <a:solidFill>
                            <a:schemeClr val="tx1"/>
                          </a:solidFill>
                          <a:effectLst/>
                          <a:latin typeface="+mn-ea"/>
                          <a:ea typeface="+mn-ea"/>
                        </a:rPr>
                        <a:t>こと</a:t>
                      </a:r>
                      <a:r>
                        <a:rPr lang="ja-JP" sz="800" kern="100">
                          <a:solidFill>
                            <a:schemeClr val="tx1"/>
                          </a:solidFill>
                          <a:effectLst/>
                          <a:latin typeface="+mn-ea"/>
                          <a:ea typeface="+mn-ea"/>
                        </a:rPr>
                        <a:t>を確認</a:t>
                      </a:r>
                      <a:r>
                        <a:rPr lang="ja-JP" altLang="en-US" sz="800" kern="100">
                          <a:solidFill>
                            <a:schemeClr val="tx1"/>
                          </a:solidFill>
                          <a:effectLst/>
                          <a:latin typeface="+mn-ea"/>
                          <a:ea typeface="+mn-ea"/>
                        </a:rPr>
                        <a:t>でき</a:t>
                      </a:r>
                      <a:r>
                        <a:rPr lang="ja-JP" sz="800" kern="100">
                          <a:solidFill>
                            <a:schemeClr val="tx1"/>
                          </a:solidFill>
                          <a:effectLst/>
                          <a:latin typeface="+mn-ea"/>
                          <a:ea typeface="+mn-ea"/>
                        </a:rPr>
                        <a:t>なかった。</a:t>
                      </a:r>
                      <a:endParaRPr lang="ja-JP" sz="80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65204500"/>
                  </a:ext>
                </a:extLst>
              </a:tr>
            </a:tbl>
          </a:graphicData>
        </a:graphic>
      </p:graphicFrame>
      <p:graphicFrame>
        <p:nvGraphicFramePr>
          <p:cNvPr id="15" name="表 14">
            <a:extLst>
              <a:ext uri="{FF2B5EF4-FFF2-40B4-BE49-F238E27FC236}">
                <a16:creationId xmlns:a16="http://schemas.microsoft.com/office/drawing/2014/main" id="{95F78D38-E3A2-4BCE-5056-98FB5A7CBA7F}"/>
              </a:ext>
            </a:extLst>
          </p:cNvPr>
          <p:cNvGraphicFramePr>
            <a:graphicFrameLocks noGrp="1"/>
          </p:cNvGraphicFramePr>
          <p:nvPr/>
        </p:nvGraphicFramePr>
        <p:xfrm>
          <a:off x="2052000" y="7999860"/>
          <a:ext cx="3852000" cy="972033"/>
        </p:xfrm>
        <a:graphic>
          <a:graphicData uri="http://schemas.openxmlformats.org/drawingml/2006/table">
            <a:tbl>
              <a:tblPr firstRow="1" firstCol="1" bandRow="1">
                <a:tableStyleId>{5C22544A-7EE6-4342-B048-85BDC9FD1C3A}</a:tableStyleId>
              </a:tblPr>
              <a:tblGrid>
                <a:gridCol w="322862">
                  <a:extLst>
                    <a:ext uri="{9D8B030D-6E8A-4147-A177-3AD203B41FA5}">
                      <a16:colId xmlns:a16="http://schemas.microsoft.com/office/drawing/2014/main" val="1549092859"/>
                    </a:ext>
                  </a:extLst>
                </a:gridCol>
                <a:gridCol w="827419">
                  <a:extLst>
                    <a:ext uri="{9D8B030D-6E8A-4147-A177-3AD203B41FA5}">
                      <a16:colId xmlns:a16="http://schemas.microsoft.com/office/drawing/2014/main" val="3083180658"/>
                    </a:ext>
                  </a:extLst>
                </a:gridCol>
                <a:gridCol w="2701719">
                  <a:extLst>
                    <a:ext uri="{9D8B030D-6E8A-4147-A177-3AD203B41FA5}">
                      <a16:colId xmlns:a16="http://schemas.microsoft.com/office/drawing/2014/main" val="1521694885"/>
                    </a:ext>
                  </a:extLst>
                </a:gridCol>
              </a:tblGrid>
              <a:tr h="144000">
                <a:tc>
                  <a:txBody>
                    <a:bodyPr/>
                    <a:lstStyle/>
                    <a:p>
                      <a:pPr algn="l"/>
                      <a:r>
                        <a:rPr lang="en-US" sz="800" b="1" kern="100">
                          <a:solidFill>
                            <a:schemeClr val="bg1"/>
                          </a:solidFill>
                          <a:effectLst/>
                          <a:latin typeface="+mn-ea"/>
                          <a:ea typeface="+mn-ea"/>
                        </a:rPr>
                        <a:t>No</a:t>
                      </a:r>
                      <a:endParaRPr lang="ja-JP" sz="80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lang="ja-JP" sz="800" b="1" kern="100">
                          <a:solidFill>
                            <a:schemeClr val="bg1"/>
                          </a:solidFill>
                          <a:effectLst/>
                          <a:latin typeface="+mn-ea"/>
                          <a:ea typeface="+mn-ea"/>
                        </a:rPr>
                        <a:t>規格</a:t>
                      </a:r>
                      <a:endParaRPr lang="ja-JP" sz="80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l"/>
                      <a:r>
                        <a:rPr lang="ja-JP" sz="800" b="1" kern="100">
                          <a:solidFill>
                            <a:schemeClr val="bg1"/>
                          </a:solidFill>
                          <a:effectLst/>
                          <a:latin typeface="+mn-ea"/>
                          <a:ea typeface="+mn-ea"/>
                        </a:rPr>
                        <a:t>内容</a:t>
                      </a:r>
                      <a:endParaRPr lang="ja-JP" sz="800" b="1" kern="100">
                        <a:solidFill>
                          <a:schemeClr val="bg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603571383"/>
                  </a:ext>
                </a:extLst>
              </a:tr>
              <a:tr h="648033">
                <a:tc>
                  <a:txBody>
                    <a:bodyPr/>
                    <a:lstStyle/>
                    <a:p>
                      <a:pPr algn="l"/>
                      <a:r>
                        <a:rPr lang="en-US" sz="800" b="0" kern="100">
                          <a:solidFill>
                            <a:schemeClr val="tx1"/>
                          </a:solidFill>
                          <a:effectLst/>
                          <a:latin typeface="+mn-ea"/>
                          <a:ea typeface="+mn-ea"/>
                        </a:rPr>
                        <a:t>1</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lang="en-US" altLang="ja-JP" sz="800" b="0" kern="100">
                          <a:solidFill>
                            <a:schemeClr val="tx1"/>
                          </a:solidFill>
                          <a:effectLst/>
                          <a:latin typeface="+mn-ea"/>
                          <a:ea typeface="+mn-ea"/>
                        </a:rPr>
                        <a:t>4.3</a:t>
                      </a:r>
                      <a:r>
                        <a:rPr lang="ja-JP" altLang="en-US" sz="800" b="0" kern="100">
                          <a:solidFill>
                            <a:schemeClr val="tx1"/>
                          </a:solidFill>
                          <a:effectLst/>
                          <a:latin typeface="+mn-ea"/>
                          <a:ea typeface="+mn-ea"/>
                        </a:rPr>
                        <a:t> </a:t>
                      </a:r>
                      <a:r>
                        <a:rPr lang="ja-JP" sz="800" b="0" kern="100">
                          <a:solidFill>
                            <a:schemeClr val="tx1"/>
                          </a:solidFill>
                          <a:effectLst/>
                          <a:latin typeface="+mn-ea"/>
                          <a:ea typeface="+mn-ea"/>
                        </a:rPr>
                        <a:t>情報セキュリティマネジメントシステムの適用範囲の決定</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lang="en-US" sz="800" b="0" kern="100">
                          <a:solidFill>
                            <a:schemeClr val="tx1"/>
                          </a:solidFill>
                          <a:effectLst/>
                          <a:latin typeface="+mn-ea"/>
                          <a:ea typeface="+mn-ea"/>
                        </a:rPr>
                        <a:t>ISMS</a:t>
                      </a:r>
                      <a:r>
                        <a:rPr lang="ja-JP" sz="800" b="0" kern="100">
                          <a:solidFill>
                            <a:schemeClr val="tx1"/>
                          </a:solidFill>
                          <a:effectLst/>
                          <a:latin typeface="+mn-ea"/>
                          <a:ea typeface="+mn-ea"/>
                        </a:rPr>
                        <a:t>マニュアルとネットワーク図で適用範囲の表現が同じである</a:t>
                      </a:r>
                      <a:r>
                        <a:rPr lang="ja-JP" altLang="en-US" sz="800" b="0" kern="100">
                          <a:solidFill>
                            <a:schemeClr val="tx1"/>
                          </a:solidFill>
                          <a:effectLst/>
                          <a:latin typeface="+mn-ea"/>
                          <a:ea typeface="+mn-ea"/>
                        </a:rPr>
                        <a:t>こと</a:t>
                      </a:r>
                      <a:r>
                        <a:rPr lang="ja-JP" sz="800" b="0" kern="100">
                          <a:solidFill>
                            <a:schemeClr val="tx1"/>
                          </a:solidFill>
                          <a:effectLst/>
                          <a:latin typeface="+mn-ea"/>
                          <a:ea typeface="+mn-ea"/>
                        </a:rPr>
                        <a:t>の確認が難しい状況でした。</a:t>
                      </a:r>
                      <a:r>
                        <a:rPr lang="en-US" sz="800" b="0" kern="100">
                          <a:solidFill>
                            <a:schemeClr val="tx1"/>
                          </a:solidFill>
                          <a:effectLst/>
                          <a:latin typeface="+mn-ea"/>
                          <a:ea typeface="+mn-ea"/>
                        </a:rPr>
                        <a:t>ISMS</a:t>
                      </a:r>
                      <a:r>
                        <a:rPr lang="ja-JP" sz="800" b="0" kern="100">
                          <a:solidFill>
                            <a:schemeClr val="tx1"/>
                          </a:solidFill>
                          <a:effectLst/>
                          <a:latin typeface="+mn-ea"/>
                          <a:ea typeface="+mn-ea"/>
                        </a:rPr>
                        <a:t>マニュアルでは、ルータまで。ネットワーク図では、</a:t>
                      </a:r>
                      <a:r>
                        <a:rPr lang="en-US" sz="800" b="0" kern="100">
                          <a:solidFill>
                            <a:schemeClr val="tx1"/>
                          </a:solidFill>
                          <a:effectLst/>
                          <a:latin typeface="+mn-ea"/>
                          <a:ea typeface="+mn-ea"/>
                        </a:rPr>
                        <a:t>ONU</a:t>
                      </a:r>
                      <a:r>
                        <a:rPr lang="ja-JP" sz="800" b="0" kern="100">
                          <a:solidFill>
                            <a:schemeClr val="tx1"/>
                          </a:solidFill>
                          <a:effectLst/>
                          <a:latin typeface="+mn-ea"/>
                          <a:ea typeface="+mn-ea"/>
                        </a:rPr>
                        <a:t>まで。</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37150608"/>
                  </a:ext>
                </a:extLst>
              </a:tr>
              <a:tr h="180000">
                <a:tc>
                  <a:txBody>
                    <a:bodyPr/>
                    <a:lstStyle/>
                    <a:p>
                      <a:pPr algn="l"/>
                      <a:r>
                        <a:rPr lang="en-US" altLang="ja-JP" sz="800" b="0" kern="100">
                          <a:solidFill>
                            <a:schemeClr val="tx1"/>
                          </a:solidFill>
                          <a:effectLst/>
                          <a:latin typeface="+mn-ea"/>
                          <a:ea typeface="+mn-ea"/>
                        </a:rPr>
                        <a:t>2</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lang="en-US" altLang="ja-JP" sz="800" b="0" kern="100">
                          <a:solidFill>
                            <a:schemeClr val="tx1"/>
                          </a:solidFill>
                          <a:effectLst/>
                          <a:latin typeface="+mn-ea"/>
                          <a:ea typeface="+mn-ea"/>
                        </a:rPr>
                        <a:t>7.3 </a:t>
                      </a:r>
                      <a:r>
                        <a:rPr lang="ja-JP" sz="800" b="0" kern="100">
                          <a:solidFill>
                            <a:schemeClr val="tx1"/>
                          </a:solidFill>
                          <a:effectLst/>
                          <a:latin typeface="+mn-ea"/>
                          <a:ea typeface="+mn-ea"/>
                        </a:rPr>
                        <a:t>認識</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lang="ja-JP" sz="800" b="0" kern="100">
                          <a:solidFill>
                            <a:schemeClr val="tx1"/>
                          </a:solidFill>
                          <a:effectLst/>
                          <a:latin typeface="+mn-ea"/>
                          <a:ea typeface="+mn-ea"/>
                        </a:rPr>
                        <a:t>実施中の</a:t>
                      </a:r>
                      <a:r>
                        <a:rPr lang="en-US" sz="800" b="0" kern="100">
                          <a:solidFill>
                            <a:schemeClr val="tx1"/>
                          </a:solidFill>
                          <a:effectLst/>
                          <a:latin typeface="+mn-ea"/>
                          <a:ea typeface="+mn-ea"/>
                        </a:rPr>
                        <a:t>ISMS</a:t>
                      </a:r>
                      <a:r>
                        <a:rPr lang="ja-JP" sz="800" b="0" kern="100">
                          <a:solidFill>
                            <a:schemeClr val="tx1"/>
                          </a:solidFill>
                          <a:effectLst/>
                          <a:latin typeface="+mn-ea"/>
                          <a:ea typeface="+mn-ea"/>
                        </a:rPr>
                        <a:t>教育の終了をお願いします。</a:t>
                      </a:r>
                      <a:endParaRPr lang="ja-JP" sz="800" b="0" kern="100">
                        <a:solidFill>
                          <a:schemeClr val="tx1"/>
                        </a:solidFill>
                        <a:effectLst/>
                        <a:latin typeface="+mn-ea"/>
                        <a:ea typeface="+mn-ea"/>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53863115"/>
                  </a:ext>
                </a:extLst>
              </a:tr>
            </a:tbl>
          </a:graphicData>
        </a:graphic>
      </p:graphicFrame>
      <p:sp>
        <p:nvSpPr>
          <p:cNvPr id="6" name="スライド番号プレースホルダー 4">
            <a:extLst>
              <a:ext uri="{FF2B5EF4-FFF2-40B4-BE49-F238E27FC236}">
                <a16:creationId xmlns:a16="http://schemas.microsoft.com/office/drawing/2014/main" id="{ED9DA8A3-919F-5FF0-B828-948EEFCAC566}"/>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43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 name="テキスト プレースホルダー 3">
            <a:extLst>
              <a:ext uri="{FF2B5EF4-FFF2-40B4-BE49-F238E27FC236}">
                <a16:creationId xmlns:a16="http://schemas.microsoft.com/office/drawing/2014/main" id="{F73ACD3E-E002-DB3C-E056-B91388B318E2}"/>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9.2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内部監査（</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4/4</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
        <p:nvSpPr>
          <p:cNvPr id="4" name="テキスト プレースホルダー 2">
            <a:extLst>
              <a:ext uri="{FF2B5EF4-FFF2-40B4-BE49-F238E27FC236}">
                <a16:creationId xmlns:a16="http://schemas.microsoft.com/office/drawing/2014/main" id="{45988B63-862F-AE8B-9AA0-1B38BE588FE0}"/>
              </a:ext>
            </a:extLst>
          </p:cNvPr>
          <p:cNvSpPr txBox="1">
            <a:spLocks/>
          </p:cNvSpPr>
          <p:nvPr/>
        </p:nvSpPr>
        <p:spPr>
          <a:xfrm>
            <a:off x="1123949" y="1457325"/>
            <a:ext cx="545782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13-2-7.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9.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パフォーマンス評価</a:t>
            </a:r>
          </a:p>
        </p:txBody>
      </p:sp>
      <p:sp>
        <p:nvSpPr>
          <p:cNvPr id="5" name="テキスト プレースホルダー 2">
            <a:extLst>
              <a:ext uri="{FF2B5EF4-FFF2-40B4-BE49-F238E27FC236}">
                <a16:creationId xmlns:a16="http://schemas.microsoft.com/office/drawing/2014/main" id="{B74B7D69-DEFC-F0AF-2140-4F5AD2DD2235}"/>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139827169"/>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a:extLst>
              <a:ext uri="{FF2B5EF4-FFF2-40B4-BE49-F238E27FC236}">
                <a16:creationId xmlns:a16="http://schemas.microsoft.com/office/drawing/2014/main" id="{76AFA060-E445-7BFD-58C6-0E6BC7317C53}"/>
              </a:ext>
            </a:extLst>
          </p:cNvPr>
          <p:cNvSpPr/>
          <p:nvPr/>
        </p:nvSpPr>
        <p:spPr>
          <a:xfrm>
            <a:off x="619048" y="3810058"/>
            <a:ext cx="5612400" cy="894374"/>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3">
            <a:extLst>
              <a:ext uri="{FF2B5EF4-FFF2-40B4-BE49-F238E27FC236}">
                <a16:creationId xmlns:a16="http://schemas.microsoft.com/office/drawing/2014/main" id="{CCC172F3-C6A1-7892-BFE4-240857A0B931}"/>
              </a:ext>
            </a:extLst>
          </p:cNvPr>
          <p:cNvSpPr>
            <a:spLocks noGrp="1"/>
          </p:cNvSpPr>
          <p:nvPr>
            <p:ph type="body" sz="quarter" idx="16"/>
          </p:nvPr>
        </p:nvSpPr>
        <p:spPr>
          <a:xfrm>
            <a:off x="622800" y="2001600"/>
            <a:ext cx="5612400" cy="381000"/>
          </a:xfrm>
        </p:spPr>
        <p:txBody>
          <a:bodyPr/>
          <a:lstStyle/>
          <a:p>
            <a:r>
              <a:rPr kumimoji="1" lang="en-US" altLang="ja-JP"/>
              <a:t>9.3 </a:t>
            </a:r>
            <a:r>
              <a:rPr kumimoji="1" lang="ja-JP" altLang="en-US"/>
              <a:t>マネジメントレビュー</a:t>
            </a:r>
            <a:r>
              <a:rPr lang="ja-JP" altLang="en-US"/>
              <a:t>（</a:t>
            </a:r>
            <a:r>
              <a:rPr lang="en-US" altLang="ja-JP"/>
              <a:t>1/2</a:t>
            </a:r>
            <a:r>
              <a:rPr lang="ja-JP" altLang="en-US"/>
              <a:t>）</a:t>
            </a:r>
            <a:endParaRPr kumimoji="1" lang="ja-JP" altLang="en-US"/>
          </a:p>
        </p:txBody>
      </p:sp>
      <p:sp>
        <p:nvSpPr>
          <p:cNvPr id="9" name="テキスト ボックス 8">
            <a:extLst>
              <a:ext uri="{FF2B5EF4-FFF2-40B4-BE49-F238E27FC236}">
                <a16:creationId xmlns:a16="http://schemas.microsoft.com/office/drawing/2014/main" id="{0EF91BDD-753C-561C-F8C1-7D18A4187E82}"/>
              </a:ext>
            </a:extLst>
          </p:cNvPr>
          <p:cNvSpPr txBox="1"/>
          <p:nvPr/>
        </p:nvSpPr>
        <p:spPr>
          <a:xfrm>
            <a:off x="622800" y="2304000"/>
            <a:ext cx="5612400" cy="415498"/>
          </a:xfrm>
          <a:prstGeom prst="rect">
            <a:avLst/>
          </a:prstGeom>
          <a:noFill/>
          <a:ln>
            <a:solidFill>
              <a:schemeClr val="tx1"/>
            </a:solid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作成するドキュメント</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マネジメントレビュー報告書</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7" name="図 16">
            <a:extLst>
              <a:ext uri="{FF2B5EF4-FFF2-40B4-BE49-F238E27FC236}">
                <a16:creationId xmlns:a16="http://schemas.microsoft.com/office/drawing/2014/main" id="{1E72B030-473E-0BCC-D5A6-A53EF5588C1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199083" y="4015848"/>
            <a:ext cx="441815" cy="441815"/>
          </a:xfrm>
          <a:prstGeom prst="rect">
            <a:avLst/>
          </a:prstGeom>
        </p:spPr>
      </p:pic>
      <p:sp>
        <p:nvSpPr>
          <p:cNvPr id="18" name="テキスト ボックス 17">
            <a:extLst>
              <a:ext uri="{FF2B5EF4-FFF2-40B4-BE49-F238E27FC236}">
                <a16:creationId xmlns:a16="http://schemas.microsoft.com/office/drawing/2014/main" id="{8B6273DE-705F-ABC6-387F-79E7A049BDF9}"/>
              </a:ext>
            </a:extLst>
          </p:cNvPr>
          <p:cNvSpPr txBox="1"/>
          <p:nvPr/>
        </p:nvSpPr>
        <p:spPr>
          <a:xfrm>
            <a:off x="2746811" y="4486534"/>
            <a:ext cx="1341284"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トップマネジメント</a:t>
            </a:r>
          </a:p>
        </p:txBody>
      </p:sp>
      <p:sp>
        <p:nvSpPr>
          <p:cNvPr id="13" name="テキスト ボックス 12">
            <a:extLst>
              <a:ext uri="{FF2B5EF4-FFF2-40B4-BE49-F238E27FC236}">
                <a16:creationId xmlns:a16="http://schemas.microsoft.com/office/drawing/2014/main" id="{8797865F-188F-2947-8343-058092162CD4}"/>
              </a:ext>
            </a:extLst>
          </p:cNvPr>
          <p:cNvSpPr txBox="1"/>
          <p:nvPr/>
        </p:nvSpPr>
        <p:spPr>
          <a:xfrm>
            <a:off x="622800" y="2742737"/>
            <a:ext cx="5612400" cy="106182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マネジメントレビューとは、経営者（トップマネジメント）が行うレビュー活動です。トップマネジメントは、内部監査の結果や利害関係者からのフィードバックをもとに、組織の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が適切に運用されているかどうかを判断し、必要に応じて改善方法を指示します。この活動は、少なくとも年に</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回定期的に実施することが求められています。トップマネジメントに報告した内容（インプット）と、トップマネジメントの指示や提案（アウトプット）を文書化したものが、マネジメントレビュー報告書です。</a:t>
            </a:r>
            <a:endParaRPr kumimoji="0" lang="ja-JP" altLang="en-US" sz="105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graphicFrame>
        <p:nvGraphicFramePr>
          <p:cNvPr id="20" name="表 20">
            <a:extLst>
              <a:ext uri="{FF2B5EF4-FFF2-40B4-BE49-F238E27FC236}">
                <a16:creationId xmlns:a16="http://schemas.microsoft.com/office/drawing/2014/main" id="{4FB01AE7-95C4-82F0-82C5-DB6807AE3119}"/>
              </a:ext>
            </a:extLst>
          </p:cNvPr>
          <p:cNvGraphicFramePr>
            <a:graphicFrameLocks noGrp="1"/>
          </p:cNvGraphicFramePr>
          <p:nvPr/>
        </p:nvGraphicFramePr>
        <p:xfrm>
          <a:off x="626552" y="4977851"/>
          <a:ext cx="5612400" cy="44196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752643949"/>
                    </a:ext>
                  </a:extLst>
                </a:gridCol>
              </a:tblGrid>
              <a:tr h="0">
                <a:tc>
                  <a:txBody>
                    <a:bodyPr/>
                    <a:lstStyle/>
                    <a:p>
                      <a:r>
                        <a:rPr kumimoji="1" lang="ja-JP" altLang="en-US" sz="800"/>
                        <a:t>インプットに含める必要がある事項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69381866"/>
                  </a:ext>
                </a:extLst>
              </a:tr>
              <a:tr h="1609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a:ln>
                            <a:noFill/>
                          </a:ln>
                          <a:solidFill>
                            <a:schemeClr val="tx1"/>
                          </a:solidFill>
                          <a:effectLst/>
                          <a:uLnTx/>
                          <a:uFillTx/>
                          <a:latin typeface="+mn-lt"/>
                          <a:ea typeface="+mn-ea"/>
                          <a:cs typeface="+mn-cs"/>
                        </a:rPr>
                        <a:t>1. </a:t>
                      </a:r>
                      <a:r>
                        <a:rPr kumimoji="1" lang="ja-JP" altLang="en-US" sz="800" b="1" i="0" u="none" strike="noStrike" kern="1200" cap="none" spc="0" normalizeH="0" baseline="0" noProof="0">
                          <a:ln>
                            <a:noFill/>
                          </a:ln>
                          <a:solidFill>
                            <a:schemeClr val="tx1"/>
                          </a:solidFill>
                          <a:effectLst/>
                          <a:uLnTx/>
                          <a:uFillTx/>
                          <a:latin typeface="+mn-lt"/>
                          <a:ea typeface="+mn-ea"/>
                          <a:cs typeface="+mn-cs"/>
                        </a:rPr>
                        <a:t>前回までの指示事項に対する処置の進捗や結果</a:t>
                      </a:r>
                      <a:br>
                        <a:rPr kumimoji="1" lang="en-US" altLang="ja-JP" sz="800" b="0" i="0" u="none" strike="noStrike" kern="1200" cap="none" spc="0" normalizeH="0" baseline="0" noProof="0">
                          <a:ln>
                            <a:noFill/>
                          </a:ln>
                          <a:solidFill>
                            <a:schemeClr val="tx1"/>
                          </a:solidFill>
                          <a:effectLst/>
                          <a:uLnTx/>
                          <a:uFillTx/>
                          <a:latin typeface="+mn-lt"/>
                          <a:ea typeface="+mn-ea"/>
                          <a:cs typeface="+mn-cs"/>
                        </a:rPr>
                      </a:br>
                      <a:r>
                        <a:rPr kumimoji="1" lang="ja-JP" altLang="en-US" sz="800" b="0" i="0" u="none" strike="noStrike" kern="1200" cap="none" spc="0" normalizeH="0" baseline="0" noProof="0">
                          <a:ln>
                            <a:noFill/>
                          </a:ln>
                          <a:solidFill>
                            <a:schemeClr val="tx1"/>
                          </a:solidFill>
                          <a:effectLst/>
                          <a:uLnTx/>
                          <a:uFillTx/>
                          <a:latin typeface="+mn-lt"/>
                          <a:ea typeface="+mn-ea"/>
                          <a:cs typeface="+mn-cs"/>
                        </a:rPr>
                        <a:t>トップマネジメントから前回指示された改善活動の進捗状況や結果を記載します。初回の場合は記載しません。</a:t>
                      </a:r>
                      <a:endParaRPr kumimoji="1" lang="en-US" altLang="ja-JP" sz="800" b="0" i="0" u="none" strike="noStrike" kern="1200" cap="none" spc="0" normalizeH="0" baseline="0" noProof="0">
                        <a:ln>
                          <a:noFill/>
                        </a:ln>
                        <a:solidFill>
                          <a:schemeClr val="tx1"/>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65005391"/>
                  </a:ext>
                </a:extLst>
              </a:tr>
              <a:tr h="1609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a:ln>
                            <a:noFill/>
                          </a:ln>
                          <a:solidFill>
                            <a:schemeClr val="tx1"/>
                          </a:solidFill>
                          <a:effectLst/>
                          <a:uLnTx/>
                          <a:uFillTx/>
                          <a:latin typeface="+mn-lt"/>
                          <a:ea typeface="+mn-ea"/>
                          <a:cs typeface="+mn-cs"/>
                        </a:rPr>
                        <a:t>2. ISMS</a:t>
                      </a:r>
                      <a:r>
                        <a:rPr kumimoji="1" lang="ja-JP" altLang="en-US" sz="800" b="1" i="0" u="none" strike="noStrike" kern="1200" cap="none" spc="0" normalizeH="0" baseline="0" noProof="0">
                          <a:ln>
                            <a:noFill/>
                          </a:ln>
                          <a:solidFill>
                            <a:schemeClr val="tx1"/>
                          </a:solidFill>
                          <a:effectLst/>
                          <a:uLnTx/>
                          <a:uFillTx/>
                          <a:latin typeface="+mn-lt"/>
                          <a:ea typeface="+mn-ea"/>
                          <a:cs typeface="+mn-cs"/>
                        </a:rPr>
                        <a:t>に関連する外部および内部の課題の変化</a:t>
                      </a:r>
                      <a:br>
                        <a:rPr kumimoji="1" lang="en-US" altLang="ja-JP" sz="800" b="1" i="0" u="none" strike="noStrike" kern="1200" cap="none" spc="0" normalizeH="0" baseline="0" noProof="0">
                          <a:ln>
                            <a:noFill/>
                          </a:ln>
                          <a:solidFill>
                            <a:schemeClr val="tx1"/>
                          </a:solidFill>
                          <a:effectLst/>
                          <a:uLnTx/>
                          <a:uFillTx/>
                          <a:latin typeface="+mn-lt"/>
                          <a:ea typeface="+mn-ea"/>
                          <a:cs typeface="+mn-cs"/>
                        </a:rPr>
                      </a:br>
                      <a:r>
                        <a:rPr kumimoji="1" lang="ja-JP" altLang="en-US" sz="800" b="0" i="0" u="none" strike="noStrike" kern="1200" cap="none" spc="0" normalizeH="0" baseline="0" noProof="0">
                          <a:ln>
                            <a:noFill/>
                          </a:ln>
                          <a:solidFill>
                            <a:schemeClr val="tx1"/>
                          </a:solidFill>
                          <a:effectLst/>
                          <a:uLnTx/>
                          <a:uFillTx/>
                          <a:latin typeface="+mn-lt"/>
                          <a:ea typeface="+mn-ea"/>
                          <a:cs typeface="+mn-cs"/>
                        </a:rPr>
                        <a:t>事業の変化、法規制の改正など、昨年と比べた外部および内部の課題の変化について記載します。</a:t>
                      </a:r>
                      <a:endParaRPr kumimoji="1" lang="en-US" altLang="ja-JP" sz="800" b="0" i="0" u="none" strike="noStrike" kern="1200" cap="none" spc="0" normalizeH="0" baseline="0" noProof="0">
                        <a:ln>
                          <a:noFill/>
                        </a:ln>
                        <a:solidFill>
                          <a:schemeClr val="tx1"/>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80912780"/>
                  </a:ext>
                </a:extLst>
              </a:tr>
              <a:tr h="160914">
                <a:tc>
                  <a:txBody>
                    <a:bodyPr/>
                    <a:lstStyle/>
                    <a:p>
                      <a:r>
                        <a:rPr kumimoji="1" lang="en-US" altLang="ja-JP" sz="800" b="1">
                          <a:solidFill>
                            <a:schemeClr val="tx1"/>
                          </a:solidFill>
                        </a:rPr>
                        <a:t>3. ISMS</a:t>
                      </a:r>
                      <a:r>
                        <a:rPr kumimoji="1" lang="ja-JP" altLang="en-US" sz="800" b="1">
                          <a:solidFill>
                            <a:schemeClr val="tx1"/>
                          </a:solidFill>
                        </a:rPr>
                        <a:t>に関連する利害関係者のニーズおよび期待の変化</a:t>
                      </a:r>
                      <a:br>
                        <a:rPr kumimoji="1" lang="ja-JP" altLang="en-US" sz="800">
                          <a:solidFill>
                            <a:schemeClr val="tx1"/>
                          </a:solidFill>
                        </a:rPr>
                      </a:br>
                      <a:r>
                        <a:rPr kumimoji="1" lang="ja-JP" altLang="en-US" sz="800">
                          <a:solidFill>
                            <a:schemeClr val="tx1"/>
                          </a:solidFill>
                        </a:rPr>
                        <a:t>「</a:t>
                      </a:r>
                      <a:r>
                        <a:rPr kumimoji="1" lang="zh-TW" altLang="en-US" sz="800">
                          <a:solidFill>
                            <a:schemeClr val="tx1"/>
                          </a:solidFill>
                        </a:rPr>
                        <a:t>顧客</a:t>
                      </a:r>
                      <a:r>
                        <a:rPr kumimoji="1" lang="ja-JP" altLang="en-US" sz="800">
                          <a:solidFill>
                            <a:schemeClr val="tx1"/>
                          </a:solidFill>
                        </a:rPr>
                        <a:t>や</a:t>
                      </a:r>
                      <a:r>
                        <a:rPr kumimoji="1" lang="zh-TW" altLang="en-US" sz="800">
                          <a:solidFill>
                            <a:schemeClr val="tx1"/>
                          </a:solidFill>
                        </a:rPr>
                        <a:t>取引先</a:t>
                      </a:r>
                      <a:r>
                        <a:rPr kumimoji="1" lang="ja-JP" altLang="en-US" sz="800">
                          <a:solidFill>
                            <a:schemeClr val="tx1"/>
                          </a:solidFill>
                        </a:rPr>
                        <a:t>、従業員、</a:t>
                      </a:r>
                      <a:r>
                        <a:rPr kumimoji="1" lang="zh-TW" altLang="en-US" sz="800">
                          <a:solidFill>
                            <a:schemeClr val="tx1"/>
                          </a:solidFill>
                        </a:rPr>
                        <a:t>株主</a:t>
                      </a:r>
                      <a:r>
                        <a:rPr kumimoji="1" lang="ja-JP" altLang="en-US" sz="800">
                          <a:solidFill>
                            <a:schemeClr val="tx1"/>
                          </a:solidFill>
                        </a:rPr>
                        <a:t>など利害関係者からの情報セキュリティに関する要求」の変化について記載します。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66344047"/>
                  </a:ext>
                </a:extLst>
              </a:tr>
              <a:tr h="629026">
                <a:tc>
                  <a:txBody>
                    <a:bodyPr/>
                    <a:lstStyle/>
                    <a:p>
                      <a:r>
                        <a:rPr kumimoji="1" lang="en-US" altLang="ja-JP" sz="800" b="1">
                          <a:solidFill>
                            <a:schemeClr val="tx1"/>
                          </a:solidFill>
                        </a:rPr>
                        <a:t>4. </a:t>
                      </a:r>
                      <a:r>
                        <a:rPr kumimoji="1" lang="ja-JP" altLang="en-US" sz="800" b="1">
                          <a:solidFill>
                            <a:schemeClr val="tx1"/>
                          </a:solidFill>
                        </a:rPr>
                        <a:t>情報セキュリティパフォーマンスの実績報告</a:t>
                      </a:r>
                    </a:p>
                    <a:p>
                      <a:r>
                        <a:rPr kumimoji="1" lang="ja-JP" altLang="en-US" sz="800">
                          <a:solidFill>
                            <a:schemeClr val="tx1"/>
                          </a:solidFill>
                        </a:rPr>
                        <a:t>以下の内容について、報告します。</a:t>
                      </a:r>
                    </a:p>
                    <a:p>
                      <a:pPr marL="171450" indent="-171450">
                        <a:buFont typeface="Arial" panose="020B0604020202020204" pitchFamily="34" charset="0"/>
                        <a:buChar char="•"/>
                      </a:pPr>
                      <a:r>
                        <a:rPr kumimoji="1" lang="ja-JP" altLang="en-US" sz="800">
                          <a:solidFill>
                            <a:schemeClr val="tx1"/>
                          </a:solidFill>
                        </a:rPr>
                        <a:t>不適合および是正処置</a:t>
                      </a:r>
                      <a:br>
                        <a:rPr kumimoji="1" lang="ja-JP" altLang="en-US" sz="800">
                          <a:solidFill>
                            <a:schemeClr val="tx1"/>
                          </a:solidFill>
                        </a:rPr>
                      </a:br>
                      <a:r>
                        <a:rPr kumimoji="1" lang="ja-JP" altLang="en-US" sz="800">
                          <a:solidFill>
                            <a:schemeClr val="tx1"/>
                          </a:solidFill>
                        </a:rPr>
                        <a:t>不適合に対する是正処置の実施状況を報告します。</a:t>
                      </a:r>
                      <a:endParaRPr kumimoji="1" lang="en-US" altLang="ja-JP" sz="800">
                        <a:solidFill>
                          <a:schemeClr val="tx1"/>
                        </a:solidFill>
                      </a:endParaRPr>
                    </a:p>
                    <a:p>
                      <a:pPr marL="171450" indent="-171450">
                        <a:buFont typeface="Arial" panose="020B0604020202020204" pitchFamily="34" charset="0"/>
                        <a:buChar char="•"/>
                      </a:pPr>
                      <a:r>
                        <a:rPr kumimoji="1" lang="ja-JP" altLang="en-US" sz="800">
                          <a:solidFill>
                            <a:schemeClr val="tx1"/>
                          </a:solidFill>
                        </a:rPr>
                        <a:t>監視および測定の結果</a:t>
                      </a:r>
                      <a:br>
                        <a:rPr kumimoji="1" lang="ja-JP" altLang="en-US" sz="800">
                          <a:solidFill>
                            <a:schemeClr val="tx1"/>
                          </a:solidFill>
                        </a:rPr>
                      </a:br>
                      <a:r>
                        <a:rPr kumimoji="1" lang="ja-JP" altLang="en-US" sz="800">
                          <a:solidFill>
                            <a:schemeClr val="tx1"/>
                          </a:solidFill>
                        </a:rPr>
                        <a:t>情報セキュリティパフォーマンスや、</a:t>
                      </a:r>
                      <a:r>
                        <a:rPr kumimoji="1" lang="en-US" altLang="ja-JP" sz="800">
                          <a:solidFill>
                            <a:schemeClr val="tx1"/>
                          </a:solidFill>
                        </a:rPr>
                        <a:t>ISMS</a:t>
                      </a:r>
                      <a:r>
                        <a:rPr kumimoji="1" lang="ja-JP" altLang="en-US" sz="800">
                          <a:solidFill>
                            <a:schemeClr val="tx1"/>
                          </a:solidFill>
                        </a:rPr>
                        <a:t>の有効性についての監視、測定結果を報告します。</a:t>
                      </a:r>
                      <a:endParaRPr kumimoji="1" lang="en-US" altLang="ja-JP" sz="800">
                        <a:solidFill>
                          <a:schemeClr val="tx1"/>
                        </a:solidFill>
                      </a:endParaRPr>
                    </a:p>
                    <a:p>
                      <a:pPr marL="171450" indent="-171450">
                        <a:buFont typeface="Arial" panose="020B0604020202020204" pitchFamily="34" charset="0"/>
                        <a:buChar char="•"/>
                      </a:pPr>
                      <a:r>
                        <a:rPr kumimoji="1" lang="ja-JP" altLang="en-US" sz="800">
                          <a:solidFill>
                            <a:schemeClr val="tx1"/>
                          </a:solidFill>
                        </a:rPr>
                        <a:t>監査結果</a:t>
                      </a:r>
                      <a:br>
                        <a:rPr kumimoji="1" lang="ja-JP" altLang="en-US" sz="800">
                          <a:solidFill>
                            <a:schemeClr val="tx1"/>
                          </a:solidFill>
                        </a:rPr>
                      </a:br>
                      <a:r>
                        <a:rPr kumimoji="1" lang="ja-JP" altLang="en-US" sz="800">
                          <a:solidFill>
                            <a:schemeClr val="tx1"/>
                          </a:solidFill>
                        </a:rPr>
                        <a:t>内部監査の結果を報告します。</a:t>
                      </a:r>
                      <a:endParaRPr kumimoji="1" lang="en-US" altLang="ja-JP" sz="800">
                        <a:solidFill>
                          <a:schemeClr val="tx1"/>
                        </a:solidFill>
                      </a:endParaRPr>
                    </a:p>
                    <a:p>
                      <a:pPr marL="171450" indent="-171450">
                        <a:buFont typeface="Arial" panose="020B0604020202020204" pitchFamily="34" charset="0"/>
                        <a:buChar char="•"/>
                      </a:pPr>
                      <a:r>
                        <a:rPr kumimoji="1" lang="ja-JP" altLang="en-US" sz="800">
                          <a:solidFill>
                            <a:schemeClr val="tx1"/>
                          </a:solidFill>
                        </a:rPr>
                        <a:t>情報セキュリティ目的の達成</a:t>
                      </a:r>
                      <a:br>
                        <a:rPr kumimoji="1" lang="ja-JP" altLang="en-US" sz="800">
                          <a:solidFill>
                            <a:schemeClr val="tx1"/>
                          </a:solidFill>
                        </a:rPr>
                      </a:br>
                      <a:r>
                        <a:rPr kumimoji="1" lang="ja-JP" altLang="en-US" sz="800">
                          <a:solidFill>
                            <a:schemeClr val="tx1"/>
                          </a:solidFill>
                        </a:rPr>
                        <a:t>情報セキュリティ目的の達成数や未達成数など、情報セキュリティ目的の達成状況を報告します。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09906993"/>
                  </a:ext>
                </a:extLst>
              </a:tr>
              <a:tr h="21942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a:ln>
                            <a:noFill/>
                          </a:ln>
                          <a:solidFill>
                            <a:schemeClr val="tx1"/>
                          </a:solidFill>
                          <a:effectLst/>
                          <a:uLnTx/>
                          <a:uFillTx/>
                          <a:latin typeface="+mn-lt"/>
                          <a:ea typeface="+mn-ea"/>
                          <a:cs typeface="+mn-cs"/>
                        </a:rPr>
                        <a:t>5. </a:t>
                      </a:r>
                      <a:r>
                        <a:rPr kumimoji="1" lang="ja-JP" altLang="en-US" sz="800" b="1" i="0" u="none" strike="noStrike" kern="1200" cap="none" spc="0" normalizeH="0" baseline="0" noProof="0">
                          <a:ln>
                            <a:noFill/>
                          </a:ln>
                          <a:solidFill>
                            <a:schemeClr val="tx1"/>
                          </a:solidFill>
                          <a:effectLst/>
                          <a:uLnTx/>
                          <a:uFillTx/>
                          <a:latin typeface="+mn-lt"/>
                          <a:ea typeface="+mn-ea"/>
                          <a:cs typeface="+mn-cs"/>
                        </a:rPr>
                        <a:t>利害関係者からのフィードバック</a:t>
                      </a:r>
                      <a:br>
                        <a:rPr kumimoji="1" lang="en-US" altLang="ja-JP" sz="800" b="0" i="0" u="none" strike="noStrike" kern="1200" cap="none" spc="0" normalizeH="0" baseline="0" noProof="0">
                          <a:ln>
                            <a:noFill/>
                          </a:ln>
                          <a:solidFill>
                            <a:schemeClr val="tx1"/>
                          </a:solidFill>
                          <a:effectLst/>
                          <a:uLnTx/>
                          <a:uFillTx/>
                          <a:latin typeface="+mn-lt"/>
                          <a:ea typeface="+mn-ea"/>
                          <a:cs typeface="+mn-cs"/>
                        </a:rPr>
                      </a:br>
                      <a:r>
                        <a:rPr kumimoji="1" lang="ja-JP" altLang="en-US" sz="800" b="0" i="0" u="none" strike="noStrike" kern="1200" cap="none" spc="0" normalizeH="0" baseline="0" noProof="0">
                          <a:ln>
                            <a:noFill/>
                          </a:ln>
                          <a:solidFill>
                            <a:schemeClr val="tx1"/>
                          </a:solidFill>
                          <a:effectLst/>
                          <a:uLnTx/>
                          <a:uFillTx/>
                          <a:latin typeface="+mn-lt"/>
                          <a:ea typeface="+mn-ea"/>
                          <a:cs typeface="+mn-cs"/>
                        </a:rPr>
                        <a:t>利害関係者から、情報セキュリティに関する要望などについて、対応した結果を報告します。</a:t>
                      </a:r>
                      <a:endParaRPr kumimoji="1" lang="en-US" altLang="ja-JP" sz="800" b="0" i="0" u="none" strike="noStrike" kern="1200" cap="none" spc="0" normalizeH="0" baseline="0" noProof="0">
                        <a:ln>
                          <a:noFill/>
                        </a:ln>
                        <a:solidFill>
                          <a:schemeClr val="tx1"/>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64191069"/>
                  </a:ext>
                </a:extLst>
              </a:tr>
              <a:tr h="21942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a:ln>
                            <a:noFill/>
                          </a:ln>
                          <a:solidFill>
                            <a:schemeClr val="tx1"/>
                          </a:solidFill>
                          <a:effectLst/>
                          <a:uLnTx/>
                          <a:uFillTx/>
                          <a:latin typeface="+mn-lt"/>
                          <a:ea typeface="+mn-ea"/>
                          <a:cs typeface="+mn-cs"/>
                        </a:rPr>
                        <a:t>6. </a:t>
                      </a:r>
                      <a:r>
                        <a:rPr kumimoji="1" lang="ja-JP" altLang="en-US" sz="800" b="1" i="0" u="none" strike="noStrike" kern="1200" cap="none" spc="0" normalizeH="0" baseline="0" noProof="0">
                          <a:ln>
                            <a:noFill/>
                          </a:ln>
                          <a:solidFill>
                            <a:schemeClr val="tx1"/>
                          </a:solidFill>
                          <a:effectLst/>
                          <a:uLnTx/>
                          <a:uFillTx/>
                          <a:latin typeface="+mn-lt"/>
                          <a:ea typeface="+mn-ea"/>
                          <a:cs typeface="+mn-cs"/>
                        </a:rPr>
                        <a:t>リスクアセスメントの結果およびリスク対応計画の状況</a:t>
                      </a:r>
                      <a:br>
                        <a:rPr kumimoji="1" lang="en-US" altLang="ja-JP" sz="800" b="1" i="0" u="none" strike="noStrike" kern="1200" cap="none" spc="0" normalizeH="0" baseline="0" noProof="0">
                          <a:ln>
                            <a:noFill/>
                          </a:ln>
                          <a:solidFill>
                            <a:schemeClr val="tx1"/>
                          </a:solidFill>
                          <a:effectLst/>
                          <a:uLnTx/>
                          <a:uFillTx/>
                          <a:latin typeface="+mn-lt"/>
                          <a:ea typeface="+mn-ea"/>
                          <a:cs typeface="+mn-cs"/>
                        </a:rPr>
                      </a:br>
                      <a:r>
                        <a:rPr kumimoji="1" lang="ja-JP" altLang="en-US" sz="800" b="0" i="0" u="none" strike="noStrike" kern="1200" cap="none" spc="0" normalizeH="0" baseline="0" noProof="0">
                          <a:ln>
                            <a:noFill/>
                          </a:ln>
                          <a:solidFill>
                            <a:schemeClr val="tx1"/>
                          </a:solidFill>
                          <a:effectLst/>
                          <a:uLnTx/>
                          <a:uFillTx/>
                          <a:latin typeface="+mn-lt"/>
                          <a:ea typeface="+mn-ea"/>
                          <a:cs typeface="+mn-cs"/>
                        </a:rPr>
                        <a:t>リスクアセスメントにより、新しく特定したリスクや、リスク対応計画の進捗状況を報告します。</a:t>
                      </a:r>
                      <a:endParaRPr kumimoji="1" lang="en-US" altLang="ja-JP" sz="800" b="0" i="0" u="none" strike="noStrike" kern="1200" cap="none" spc="0" normalizeH="0" baseline="0" noProof="0">
                        <a:ln>
                          <a:noFill/>
                        </a:ln>
                        <a:solidFill>
                          <a:schemeClr val="tx1"/>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53594201"/>
                  </a:ext>
                </a:extLst>
              </a:tr>
              <a:tr h="160914">
                <a:tc>
                  <a:txBody>
                    <a:bodyPr/>
                    <a:lstStyle/>
                    <a:p>
                      <a:r>
                        <a:rPr kumimoji="1" lang="en-US" altLang="ja-JP" sz="800" b="1">
                          <a:solidFill>
                            <a:schemeClr val="tx1"/>
                          </a:solidFill>
                        </a:rPr>
                        <a:t>7. </a:t>
                      </a:r>
                      <a:r>
                        <a:rPr kumimoji="1" lang="ja-JP" altLang="en-US" sz="800" b="1">
                          <a:solidFill>
                            <a:schemeClr val="tx1"/>
                          </a:solidFill>
                        </a:rPr>
                        <a:t>継続的改善の機会</a:t>
                      </a:r>
                      <a:endParaRPr kumimoji="1" lang="en-US" altLang="ja-JP" sz="800" b="1">
                        <a:solidFill>
                          <a:schemeClr val="tx1"/>
                        </a:solidFill>
                      </a:endParaRPr>
                    </a:p>
                    <a:p>
                      <a:r>
                        <a:rPr kumimoji="1" lang="ja-JP" altLang="en-US" sz="800">
                          <a:solidFill>
                            <a:schemeClr val="tx1"/>
                          </a:solidFill>
                        </a:rPr>
                        <a:t>トップマネジメントに改善策を提案します。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3676462"/>
                  </a:ext>
                </a:extLst>
              </a:tr>
              <a:tr h="0">
                <a:tc>
                  <a:txBody>
                    <a:bodyPr/>
                    <a:lstStyle/>
                    <a:p>
                      <a:r>
                        <a:rPr kumimoji="1" lang="ja-JP" altLang="en-US" sz="800" b="1">
                          <a:solidFill>
                            <a:schemeClr val="bg1"/>
                          </a:solidFill>
                        </a:rPr>
                        <a:t>アウトプットに含める必要がある事項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703650192"/>
                  </a:ext>
                </a:extLst>
              </a:tr>
              <a:tr h="160914">
                <a:tc>
                  <a:txBody>
                    <a:bodyPr/>
                    <a:lstStyle/>
                    <a:p>
                      <a:r>
                        <a:rPr kumimoji="1" lang="en-US" altLang="ja-JP" sz="800" b="1">
                          <a:solidFill>
                            <a:schemeClr val="tx1"/>
                          </a:solidFill>
                        </a:rPr>
                        <a:t>1. </a:t>
                      </a:r>
                      <a:r>
                        <a:rPr kumimoji="1" lang="ja-JP" altLang="en-US" sz="800" b="1">
                          <a:solidFill>
                            <a:schemeClr val="tx1"/>
                          </a:solidFill>
                        </a:rPr>
                        <a:t>継続的改善の機会</a:t>
                      </a:r>
                      <a:br>
                        <a:rPr kumimoji="1" lang="ja-JP" altLang="en-US" sz="800">
                          <a:solidFill>
                            <a:schemeClr val="tx1"/>
                          </a:solidFill>
                        </a:rPr>
                      </a:br>
                      <a:r>
                        <a:rPr kumimoji="1" lang="ja-JP" altLang="en-US" sz="800">
                          <a:solidFill>
                            <a:schemeClr val="tx1"/>
                          </a:solidFill>
                        </a:rPr>
                        <a:t>改善すべき内容について指示を記載します。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10849901"/>
                  </a:ext>
                </a:extLst>
              </a:tr>
              <a:tr h="160914">
                <a:tc>
                  <a:txBody>
                    <a:bodyPr/>
                    <a:lstStyle/>
                    <a:p>
                      <a:r>
                        <a:rPr kumimoji="1" lang="en-US" altLang="ja-JP" sz="800" b="1">
                          <a:solidFill>
                            <a:schemeClr val="tx1"/>
                          </a:solidFill>
                        </a:rPr>
                        <a:t>2. ISMS</a:t>
                      </a:r>
                      <a:r>
                        <a:rPr kumimoji="1" lang="ja-JP" altLang="en-US" sz="800" b="1">
                          <a:solidFill>
                            <a:schemeClr val="tx1"/>
                          </a:solidFill>
                        </a:rPr>
                        <a:t>のあらゆる変更の必要性</a:t>
                      </a:r>
                      <a:br>
                        <a:rPr kumimoji="1" lang="ja-JP" altLang="en-US" sz="800">
                          <a:solidFill>
                            <a:schemeClr val="tx1"/>
                          </a:solidFill>
                        </a:rPr>
                      </a:br>
                      <a:r>
                        <a:rPr kumimoji="1" lang="en-US" altLang="ja-JP" sz="800">
                          <a:solidFill>
                            <a:schemeClr val="tx1"/>
                          </a:solidFill>
                        </a:rPr>
                        <a:t>ISMS</a:t>
                      </a:r>
                      <a:r>
                        <a:rPr kumimoji="1" lang="ja-JP" altLang="en-US" sz="800">
                          <a:solidFill>
                            <a:schemeClr val="tx1"/>
                          </a:solidFill>
                        </a:rPr>
                        <a:t>に関して、次年度以降変更すべき内容について指示を記載します。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43501075"/>
                  </a:ext>
                </a:extLst>
              </a:tr>
            </a:tbl>
          </a:graphicData>
        </a:graphic>
      </p:graphicFrame>
      <p:cxnSp>
        <p:nvCxnSpPr>
          <p:cNvPr id="23" name="直線矢印コネクタ 22">
            <a:extLst>
              <a:ext uri="{FF2B5EF4-FFF2-40B4-BE49-F238E27FC236}">
                <a16:creationId xmlns:a16="http://schemas.microsoft.com/office/drawing/2014/main" id="{C11822AE-9B9B-3DE4-B6FA-8D17A5EEE300}"/>
              </a:ext>
            </a:extLst>
          </p:cNvPr>
          <p:cNvCxnSpPr>
            <a:cxnSpLocks/>
          </p:cNvCxnSpPr>
          <p:nvPr/>
        </p:nvCxnSpPr>
        <p:spPr>
          <a:xfrm>
            <a:off x="962682" y="4367842"/>
            <a:ext cx="21600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4" name="直線矢印コネクタ 23">
            <a:extLst>
              <a:ext uri="{FF2B5EF4-FFF2-40B4-BE49-F238E27FC236}">
                <a16:creationId xmlns:a16="http://schemas.microsoft.com/office/drawing/2014/main" id="{68AEB424-836E-D2A0-440D-4E923F6BACEC}"/>
              </a:ext>
            </a:extLst>
          </p:cNvPr>
          <p:cNvCxnSpPr>
            <a:cxnSpLocks/>
          </p:cNvCxnSpPr>
          <p:nvPr/>
        </p:nvCxnSpPr>
        <p:spPr>
          <a:xfrm>
            <a:off x="3735319" y="4338757"/>
            <a:ext cx="21600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6" name="テキスト ボックス 25">
            <a:extLst>
              <a:ext uri="{FF2B5EF4-FFF2-40B4-BE49-F238E27FC236}">
                <a16:creationId xmlns:a16="http://schemas.microsoft.com/office/drawing/2014/main" id="{CA0A463E-CD2E-E2F0-270E-EA752B8EE960}"/>
              </a:ext>
            </a:extLst>
          </p:cNvPr>
          <p:cNvSpPr txBox="1"/>
          <p:nvPr/>
        </p:nvSpPr>
        <p:spPr>
          <a:xfrm>
            <a:off x="1022514" y="3869634"/>
            <a:ext cx="1957753" cy="338554"/>
          </a:xfrm>
          <a:prstGeom prst="rect">
            <a:avLst/>
          </a:prstGeom>
          <a:solidFill>
            <a:schemeClr val="bg1"/>
          </a:solidFill>
          <a:ln>
            <a:solidFill>
              <a:schemeClr val="accent1">
                <a:lumMod val="60000"/>
                <a:lumOff val="40000"/>
              </a:schemeClr>
            </a:solidFill>
            <a:prstDash val="lgDash"/>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インプット</a:t>
            </a:r>
            <a:endParaRPr kumimoji="1"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事項（</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）の内容について報告する</a:t>
            </a:r>
          </a:p>
        </p:txBody>
      </p:sp>
      <p:sp>
        <p:nvSpPr>
          <p:cNvPr id="28" name="テキスト ボックス 27">
            <a:extLst>
              <a:ext uri="{FF2B5EF4-FFF2-40B4-BE49-F238E27FC236}">
                <a16:creationId xmlns:a16="http://schemas.microsoft.com/office/drawing/2014/main" id="{6741FEBB-679D-B477-8665-E6087919D0AA}"/>
              </a:ext>
            </a:extLst>
          </p:cNvPr>
          <p:cNvSpPr txBox="1"/>
          <p:nvPr/>
        </p:nvSpPr>
        <p:spPr>
          <a:xfrm>
            <a:off x="3814511" y="3868488"/>
            <a:ext cx="2020975" cy="338554"/>
          </a:xfrm>
          <a:prstGeom prst="rect">
            <a:avLst/>
          </a:prstGeom>
          <a:solidFill>
            <a:schemeClr val="bg1"/>
          </a:solidFill>
          <a:ln>
            <a:solidFill>
              <a:schemeClr val="accent1">
                <a:lumMod val="60000"/>
                <a:lumOff val="40000"/>
              </a:schemeClr>
            </a:solidFill>
            <a:prstDash val="lgDash"/>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アウトプット</a:t>
            </a:r>
            <a:endParaRPr kumimoji="1"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報告内容をもとに、改善方法を指示する</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9" name="テキスト ボックス 28">
            <a:extLst>
              <a:ext uri="{FF2B5EF4-FFF2-40B4-BE49-F238E27FC236}">
                <a16:creationId xmlns:a16="http://schemas.microsoft.com/office/drawing/2014/main" id="{6D958990-9659-0F0F-5DDC-2F04E3701279}"/>
              </a:ext>
            </a:extLst>
          </p:cNvPr>
          <p:cNvSpPr txBox="1"/>
          <p:nvPr/>
        </p:nvSpPr>
        <p:spPr>
          <a:xfrm>
            <a:off x="622800" y="4728338"/>
            <a:ext cx="5612400" cy="25391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インプット、アウトプットに含める必要がある内容は以下の通りです。</a:t>
            </a:r>
          </a:p>
        </p:txBody>
      </p:sp>
      <p:sp>
        <p:nvSpPr>
          <p:cNvPr id="3" name="スライド番号プレースホルダー 4">
            <a:extLst>
              <a:ext uri="{FF2B5EF4-FFF2-40B4-BE49-F238E27FC236}">
                <a16:creationId xmlns:a16="http://schemas.microsoft.com/office/drawing/2014/main" id="{B564C02E-826E-C156-D546-723D9C5F7031}"/>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44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プレースホルダー 2">
            <a:extLst>
              <a:ext uri="{FF2B5EF4-FFF2-40B4-BE49-F238E27FC236}">
                <a16:creationId xmlns:a16="http://schemas.microsoft.com/office/drawing/2014/main" id="{E507AC0C-BEB0-C2D9-D587-C3D9585FD879}"/>
              </a:ext>
            </a:extLst>
          </p:cNvPr>
          <p:cNvSpPr txBox="1">
            <a:spLocks/>
          </p:cNvSpPr>
          <p:nvPr/>
        </p:nvSpPr>
        <p:spPr>
          <a:xfrm>
            <a:off x="1123949" y="1457325"/>
            <a:ext cx="545782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13-2-7.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9.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パフォーマンス評価</a:t>
            </a:r>
          </a:p>
        </p:txBody>
      </p:sp>
      <p:sp>
        <p:nvSpPr>
          <p:cNvPr id="5" name="テキスト プレースホルダー 2">
            <a:extLst>
              <a:ext uri="{FF2B5EF4-FFF2-40B4-BE49-F238E27FC236}">
                <a16:creationId xmlns:a16="http://schemas.microsoft.com/office/drawing/2014/main" id="{02CADE00-976A-4BED-969B-A43E22F56B11}"/>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211350827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10">
            <a:extLst>
              <a:ext uri="{FF2B5EF4-FFF2-40B4-BE49-F238E27FC236}">
                <a16:creationId xmlns:a16="http://schemas.microsoft.com/office/drawing/2014/main" id="{85B44F85-E020-54E3-7803-5D284FAAE167}"/>
              </a:ext>
            </a:extLst>
          </p:cNvPr>
          <p:cNvGraphicFramePr>
            <a:graphicFrameLocks noGrp="1"/>
          </p:cNvGraphicFramePr>
          <p:nvPr/>
        </p:nvGraphicFramePr>
        <p:xfrm>
          <a:off x="619048" y="2467409"/>
          <a:ext cx="5612400" cy="6914712"/>
        </p:xfrm>
        <a:graphic>
          <a:graphicData uri="http://schemas.openxmlformats.org/drawingml/2006/table">
            <a:tbl>
              <a:tblPr firstRow="1" firstCol="1" lastRow="1" lastCol="1" bandRow="1" bandCol="1">
                <a:tableStyleId>{5C22544A-7EE6-4342-B048-85BDC9FD1C3A}</a:tableStyleId>
              </a:tblPr>
              <a:tblGrid>
                <a:gridCol w="135391">
                  <a:extLst>
                    <a:ext uri="{9D8B030D-6E8A-4147-A177-3AD203B41FA5}">
                      <a16:colId xmlns:a16="http://schemas.microsoft.com/office/drawing/2014/main" val="1015696615"/>
                    </a:ext>
                  </a:extLst>
                </a:gridCol>
                <a:gridCol w="963713">
                  <a:extLst>
                    <a:ext uri="{9D8B030D-6E8A-4147-A177-3AD203B41FA5}">
                      <a16:colId xmlns:a16="http://schemas.microsoft.com/office/drawing/2014/main" val="1271354559"/>
                    </a:ext>
                  </a:extLst>
                </a:gridCol>
                <a:gridCol w="781324">
                  <a:extLst>
                    <a:ext uri="{9D8B030D-6E8A-4147-A177-3AD203B41FA5}">
                      <a16:colId xmlns:a16="http://schemas.microsoft.com/office/drawing/2014/main" val="672359048"/>
                    </a:ext>
                  </a:extLst>
                </a:gridCol>
                <a:gridCol w="900240">
                  <a:extLst>
                    <a:ext uri="{9D8B030D-6E8A-4147-A177-3AD203B41FA5}">
                      <a16:colId xmlns:a16="http://schemas.microsoft.com/office/drawing/2014/main" val="3109176807"/>
                    </a:ext>
                  </a:extLst>
                </a:gridCol>
                <a:gridCol w="463624">
                  <a:extLst>
                    <a:ext uri="{9D8B030D-6E8A-4147-A177-3AD203B41FA5}">
                      <a16:colId xmlns:a16="http://schemas.microsoft.com/office/drawing/2014/main" val="3821004440"/>
                    </a:ext>
                  </a:extLst>
                </a:gridCol>
                <a:gridCol w="381403">
                  <a:extLst>
                    <a:ext uri="{9D8B030D-6E8A-4147-A177-3AD203B41FA5}">
                      <a16:colId xmlns:a16="http://schemas.microsoft.com/office/drawing/2014/main" val="2729450723"/>
                    </a:ext>
                  </a:extLst>
                </a:gridCol>
                <a:gridCol w="371536">
                  <a:extLst>
                    <a:ext uri="{9D8B030D-6E8A-4147-A177-3AD203B41FA5}">
                      <a16:colId xmlns:a16="http://schemas.microsoft.com/office/drawing/2014/main" val="430275961"/>
                    </a:ext>
                  </a:extLst>
                </a:gridCol>
                <a:gridCol w="1615169">
                  <a:extLst>
                    <a:ext uri="{9D8B030D-6E8A-4147-A177-3AD203B41FA5}">
                      <a16:colId xmlns:a16="http://schemas.microsoft.com/office/drawing/2014/main" val="1912694289"/>
                    </a:ext>
                  </a:extLst>
                </a:gridCol>
              </a:tblGrid>
              <a:tr h="140604">
                <a:tc rowSpan="3" gridSpan="2">
                  <a:txBody>
                    <a:bodyPr/>
                    <a:lstStyle/>
                    <a:p>
                      <a:pPr algn="l"/>
                      <a:r>
                        <a:rPr lang="ja-JP" sz="700" b="1" kern="100">
                          <a:solidFill>
                            <a:schemeClr val="bg1"/>
                          </a:solidFill>
                          <a:effectLst/>
                          <a:latin typeface="+mn-ea"/>
                          <a:ea typeface="+mn-ea"/>
                        </a:rPr>
                        <a:t>出席者</a:t>
                      </a:r>
                      <a:endParaRPr lang="ja-JP" sz="700" b="1" kern="100">
                        <a:solidFill>
                          <a:schemeClr val="bg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rowSpan="3" hMerge="1">
                  <a:txBody>
                    <a:bodyPr/>
                    <a:lstStyle/>
                    <a:p>
                      <a:endParaRPr kumimoji="1" lang="ja-JP" altLang="en-US"/>
                    </a:p>
                  </a:txBody>
                  <a:tcPr/>
                </a:tc>
                <a:tc gridSpan="2">
                  <a:txBody>
                    <a:bodyPr/>
                    <a:lstStyle/>
                    <a:p>
                      <a:pPr algn="l"/>
                      <a:r>
                        <a:rPr lang="ja-JP" sz="700" b="0" kern="100">
                          <a:solidFill>
                            <a:schemeClr val="tx1"/>
                          </a:solidFill>
                          <a:effectLst/>
                          <a:latin typeface="+mn-ea"/>
                          <a:ea typeface="+mn-ea"/>
                        </a:rPr>
                        <a:t>トップマネジメント</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pPr algn="ctr"/>
                      <a:endParaRPr lang="ja-JP" sz="8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
                  <a:txBody>
                    <a:bodyPr/>
                    <a:lstStyle/>
                    <a:p>
                      <a:pPr algn="l"/>
                      <a:r>
                        <a:rPr lang="ja-JP" sz="700" b="0" kern="100">
                          <a:solidFill>
                            <a:schemeClr val="tx1"/>
                          </a:solidFill>
                          <a:effectLst/>
                          <a:latin typeface="+mn-ea"/>
                          <a:ea typeface="+mn-ea"/>
                        </a:rPr>
                        <a:t>【名前】</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algn="l"/>
                      <a:r>
                        <a:rPr lang="ja-JP" sz="700" b="1" kern="100">
                          <a:solidFill>
                            <a:schemeClr val="bg1"/>
                          </a:solidFill>
                          <a:effectLst/>
                          <a:latin typeface="+mn-ea"/>
                          <a:ea typeface="+mn-ea"/>
                        </a:rPr>
                        <a:t>日時</a:t>
                      </a:r>
                      <a:endParaRPr lang="ja-JP" sz="700" b="1" kern="100">
                        <a:solidFill>
                          <a:schemeClr val="bg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rowSpan="2">
                  <a:txBody>
                    <a:bodyPr/>
                    <a:lstStyle/>
                    <a:p>
                      <a:pPr algn="l"/>
                      <a:r>
                        <a:rPr lang="en-US" sz="700" b="0" kern="100">
                          <a:solidFill>
                            <a:schemeClr val="tx1"/>
                          </a:solidFill>
                          <a:effectLst/>
                          <a:latin typeface="+mn-ea"/>
                          <a:ea typeface="+mn-ea"/>
                        </a:rPr>
                        <a:t>20XX</a:t>
                      </a:r>
                      <a:r>
                        <a:rPr lang="ja-JP" sz="700" b="0" kern="100">
                          <a:solidFill>
                            <a:schemeClr val="tx1"/>
                          </a:solidFill>
                          <a:effectLst/>
                          <a:latin typeface="+mn-ea"/>
                          <a:ea typeface="+mn-ea"/>
                        </a:rPr>
                        <a:t>年</a:t>
                      </a:r>
                      <a:r>
                        <a:rPr lang="ja-JP" altLang="en-US" sz="700" b="0" kern="100">
                          <a:solidFill>
                            <a:schemeClr val="tx1"/>
                          </a:solidFill>
                          <a:effectLst/>
                          <a:latin typeface="+mn-ea"/>
                          <a:ea typeface="+mn-ea"/>
                        </a:rPr>
                        <a:t>〇月</a:t>
                      </a:r>
                      <a:endParaRPr lang="en-US" altLang="ja-JP" sz="700" b="0" kern="100">
                        <a:solidFill>
                          <a:schemeClr val="tx1"/>
                        </a:solidFill>
                        <a:effectLst/>
                        <a:latin typeface="+mn-ea"/>
                        <a:ea typeface="+mn-ea"/>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41327335"/>
                  </a:ext>
                </a:extLst>
              </a:tr>
              <a:tr h="140604">
                <a:tc gridSpan="2" vMerge="1">
                  <a:txBody>
                    <a:bodyPr/>
                    <a:lstStyle/>
                    <a:p>
                      <a:endParaRPr kumimoji="1" lang="ja-JP" altLang="en-US"/>
                    </a:p>
                  </a:txBody>
                  <a:tcPr/>
                </a:tc>
                <a:tc hMerge="1" vMerge="1">
                  <a:txBody>
                    <a:bodyPr/>
                    <a:lstStyle/>
                    <a:p>
                      <a:endParaRPr kumimoji="1" lang="ja-JP" altLang="en-US"/>
                    </a:p>
                  </a:txBody>
                  <a:tcPr/>
                </a:tc>
                <a:tc gridSpan="2">
                  <a:txBody>
                    <a:bodyPr/>
                    <a:lstStyle/>
                    <a:p>
                      <a:pPr algn="l"/>
                      <a:r>
                        <a:rPr lang="ja-JP" sz="700" b="0" kern="100">
                          <a:solidFill>
                            <a:schemeClr val="tx1"/>
                          </a:solidFill>
                          <a:effectLst/>
                          <a:latin typeface="+mn-ea"/>
                          <a:ea typeface="+mn-ea"/>
                        </a:rPr>
                        <a:t>情報セキュリティ委員長</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pPr algn="ctr"/>
                      <a:endParaRPr lang="ja-JP" sz="8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
                  <a:txBody>
                    <a:bodyPr/>
                    <a:lstStyle/>
                    <a:p>
                      <a:pPr algn="l"/>
                      <a:r>
                        <a:rPr lang="ja-JP" sz="700" b="0" kern="100">
                          <a:solidFill>
                            <a:schemeClr val="tx1"/>
                          </a:solidFill>
                          <a:effectLst/>
                          <a:latin typeface="+mn-ea"/>
                          <a:ea typeface="+mn-ea"/>
                        </a:rPr>
                        <a:t>【名前】</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418362581"/>
                  </a:ext>
                </a:extLst>
              </a:tr>
              <a:tr h="140604">
                <a:tc gridSpan="2" vMerge="1">
                  <a:txBody>
                    <a:bodyPr/>
                    <a:lstStyle/>
                    <a:p>
                      <a:endParaRPr kumimoji="1" lang="ja-JP" altLang="en-US"/>
                    </a:p>
                  </a:txBody>
                  <a:tcPr>
                    <a:lnT w="12700" cap="flat" cmpd="sng" algn="ctr">
                      <a:solidFill>
                        <a:schemeClr val="tx1"/>
                      </a:solidFill>
                      <a:prstDash val="solid"/>
                      <a:round/>
                      <a:headEnd type="none" w="med" len="med"/>
                      <a:tailEnd type="none" w="med" len="med"/>
                    </a:lnT>
                  </a:tcPr>
                </a:tc>
                <a:tc hMerge="1" vMerge="1">
                  <a:txBody>
                    <a:bodyPr/>
                    <a:lstStyle/>
                    <a:p>
                      <a:endParaRPr kumimoji="1" lang="ja-JP" altLang="en-US"/>
                    </a:p>
                  </a:txBody>
                  <a:tcPr/>
                </a:tc>
                <a:tc gridSpan="2">
                  <a:txBody>
                    <a:bodyPr/>
                    <a:lstStyle/>
                    <a:p>
                      <a:pPr algn="l"/>
                      <a:r>
                        <a:rPr lang="en-US" sz="700" b="0" kern="100">
                          <a:solidFill>
                            <a:schemeClr val="tx1"/>
                          </a:solidFill>
                          <a:effectLst/>
                          <a:latin typeface="+mn-ea"/>
                          <a:ea typeface="+mn-ea"/>
                        </a:rPr>
                        <a:t>ISMS</a:t>
                      </a:r>
                      <a:r>
                        <a:rPr lang="ja-JP" sz="700" b="0" kern="100">
                          <a:solidFill>
                            <a:schemeClr val="tx1"/>
                          </a:solidFill>
                          <a:effectLst/>
                          <a:latin typeface="+mn-ea"/>
                          <a:ea typeface="+mn-ea"/>
                        </a:rPr>
                        <a:t>内部監査責任者</a:t>
                      </a: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pPr algn="ctr"/>
                      <a:endParaRPr lang="ja-JP" sz="800" b="0" kern="100">
                        <a:solidFill>
                          <a:schemeClr val="tx1"/>
                        </a:solidFill>
                        <a:effectLst/>
                        <a:latin typeface="+mn-ea"/>
                        <a:ea typeface="+mn-ea"/>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
                  <a:txBody>
                    <a:bodyPr/>
                    <a:lstStyle/>
                    <a:p>
                      <a:pPr algn="l"/>
                      <a:r>
                        <a:rPr lang="ja-JP" sz="700" b="0" kern="100">
                          <a:solidFill>
                            <a:schemeClr val="tx1"/>
                          </a:solidFill>
                          <a:effectLst/>
                          <a:latin typeface="+mn-ea"/>
                          <a:ea typeface="+mn-ea"/>
                        </a:rPr>
                        <a:t>【名前】</a:t>
                      </a: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ja-JP" sz="700" b="0" kern="100">
                        <a:solidFill>
                          <a:schemeClr val="tx1"/>
                        </a:solidFill>
                        <a:effectLst/>
                        <a:latin typeface="+mn-ea"/>
                        <a:ea typeface="+mn-ea"/>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l"/>
                      <a:r>
                        <a:rPr lang="en-US" sz="700" b="0" kern="100">
                          <a:solidFill>
                            <a:schemeClr val="tx1"/>
                          </a:solidFill>
                          <a:effectLst/>
                          <a:latin typeface="+mn-ea"/>
                          <a:ea typeface="+mn-ea"/>
                        </a:rPr>
                        <a:t>00</a:t>
                      </a:r>
                      <a:r>
                        <a:rPr lang="ja-JP" sz="700" b="0" kern="100">
                          <a:solidFill>
                            <a:schemeClr val="tx1"/>
                          </a:solidFill>
                          <a:effectLst/>
                          <a:latin typeface="+mn-ea"/>
                          <a:ea typeface="+mn-ea"/>
                        </a:rPr>
                        <a:t>：</a:t>
                      </a:r>
                      <a:r>
                        <a:rPr lang="en-US" sz="700" b="0" kern="100">
                          <a:solidFill>
                            <a:schemeClr val="tx1"/>
                          </a:solidFill>
                          <a:effectLst/>
                          <a:latin typeface="+mn-ea"/>
                          <a:ea typeface="+mn-ea"/>
                        </a:rPr>
                        <a:t>00</a:t>
                      </a:r>
                      <a:r>
                        <a:rPr lang="ja-JP" sz="700" b="0" kern="100">
                          <a:solidFill>
                            <a:schemeClr val="tx1"/>
                          </a:solidFill>
                          <a:effectLst/>
                          <a:latin typeface="+mn-ea"/>
                          <a:ea typeface="+mn-ea"/>
                        </a:rPr>
                        <a:t>　～　</a:t>
                      </a:r>
                      <a:r>
                        <a:rPr lang="en-US" sz="700" b="0" kern="100">
                          <a:solidFill>
                            <a:schemeClr val="tx1"/>
                          </a:solidFill>
                          <a:effectLst/>
                          <a:latin typeface="+mn-ea"/>
                          <a:ea typeface="+mn-ea"/>
                        </a:rPr>
                        <a:t>00</a:t>
                      </a:r>
                      <a:r>
                        <a:rPr lang="ja-JP" sz="700" b="0" kern="100">
                          <a:solidFill>
                            <a:schemeClr val="tx1"/>
                          </a:solidFill>
                          <a:effectLst/>
                          <a:latin typeface="+mn-ea"/>
                          <a:ea typeface="+mn-ea"/>
                        </a:rPr>
                        <a:t>：</a:t>
                      </a:r>
                      <a:r>
                        <a:rPr lang="en-US" sz="700" b="0" kern="100">
                          <a:solidFill>
                            <a:schemeClr val="tx1"/>
                          </a:solidFill>
                          <a:effectLst/>
                          <a:latin typeface="+mn-ea"/>
                          <a:ea typeface="+mn-ea"/>
                        </a:rPr>
                        <a:t>00</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95528554"/>
                  </a:ext>
                </a:extLst>
              </a:tr>
              <a:tr h="181488">
                <a:tc gridSpan="8">
                  <a:txBody>
                    <a:bodyPr/>
                    <a:lstStyle/>
                    <a:p>
                      <a:pPr algn="l"/>
                      <a:r>
                        <a:rPr lang="ja-JP" sz="700" b="1" kern="100">
                          <a:solidFill>
                            <a:schemeClr val="bg1"/>
                          </a:solidFill>
                          <a:effectLst/>
                          <a:latin typeface="+mn-ea"/>
                          <a:ea typeface="+mn-ea"/>
                        </a:rPr>
                        <a:t>インプット（報告事項）</a:t>
                      </a:r>
                      <a:endParaRPr lang="ja-JP" sz="700" b="1" kern="100">
                        <a:solidFill>
                          <a:schemeClr val="bg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443199954"/>
                  </a:ext>
                </a:extLst>
              </a:tr>
              <a:tr h="284687">
                <a:tc>
                  <a:txBody>
                    <a:bodyPr/>
                    <a:lstStyle/>
                    <a:p>
                      <a:pPr algn="l"/>
                      <a:r>
                        <a:rPr lang="en-US" altLang="ja-JP" sz="700" b="0" kern="100">
                          <a:solidFill>
                            <a:schemeClr val="tx1"/>
                          </a:solidFill>
                          <a:effectLst/>
                          <a:latin typeface="+mn-ea"/>
                          <a:ea typeface="+mn-ea"/>
                        </a:rPr>
                        <a:t>1</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
                  <a:txBody>
                    <a:bodyPr/>
                    <a:lstStyle/>
                    <a:p>
                      <a:pPr algn="l"/>
                      <a:r>
                        <a:rPr lang="ja-JP" altLang="en-US" sz="700" b="0" kern="100">
                          <a:solidFill>
                            <a:schemeClr val="tx1"/>
                          </a:solidFill>
                          <a:effectLst/>
                          <a:latin typeface="+mn-ea"/>
                          <a:ea typeface="+mn-ea"/>
                          <a:cs typeface="Times New Roman" panose="02020603050405020304" pitchFamily="18" charset="0"/>
                        </a:rPr>
                        <a:t>前回までの指示事項に対する処置の進捗や結果</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5">
                  <a:txBody>
                    <a:bodyPr/>
                    <a:lstStyle/>
                    <a:p>
                      <a:pPr algn="l"/>
                      <a:r>
                        <a:rPr lang="ja-JP" sz="700" b="0" kern="100">
                          <a:solidFill>
                            <a:schemeClr val="tx1"/>
                          </a:solidFill>
                          <a:effectLst/>
                          <a:latin typeface="+mn-ea"/>
                          <a:ea typeface="+mn-ea"/>
                        </a:rPr>
                        <a:t>初回マネジメントレビューのためありません。</a:t>
                      </a:r>
                      <a:endParaRPr kumimoji="1" lang="ja-JP" altLang="en-US" sz="700"/>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3587438119"/>
                  </a:ext>
                </a:extLst>
              </a:tr>
              <a:tr h="284687">
                <a:tc>
                  <a:txBody>
                    <a:bodyPr/>
                    <a:lstStyle/>
                    <a:p>
                      <a:pPr algn="l"/>
                      <a:r>
                        <a:rPr lang="en-US" altLang="ja-JP" sz="700" b="0" kern="100">
                          <a:solidFill>
                            <a:schemeClr val="tx1"/>
                          </a:solidFill>
                          <a:effectLst/>
                          <a:latin typeface="+mn-ea"/>
                          <a:ea typeface="+mn-ea"/>
                        </a:rPr>
                        <a:t>2</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
                  <a:txBody>
                    <a:bodyPr/>
                    <a:lstStyle/>
                    <a:p>
                      <a:pPr algn="l"/>
                      <a:r>
                        <a:rPr lang="en-US" sz="700" b="0" kern="100">
                          <a:solidFill>
                            <a:schemeClr val="tx1"/>
                          </a:solidFill>
                          <a:effectLst/>
                          <a:latin typeface="+mn-ea"/>
                          <a:ea typeface="+mn-ea"/>
                        </a:rPr>
                        <a:t>ISMS</a:t>
                      </a:r>
                      <a:r>
                        <a:rPr lang="ja-JP" sz="700" b="0" kern="100">
                          <a:solidFill>
                            <a:schemeClr val="tx1"/>
                          </a:solidFill>
                          <a:effectLst/>
                          <a:latin typeface="+mn-ea"/>
                          <a:ea typeface="+mn-ea"/>
                        </a:rPr>
                        <a:t>に関連する外部</a:t>
                      </a:r>
                      <a:r>
                        <a:rPr lang="ja-JP" altLang="en-US" sz="700" b="0" kern="100">
                          <a:solidFill>
                            <a:schemeClr val="tx1"/>
                          </a:solidFill>
                          <a:effectLst/>
                          <a:latin typeface="+mn-ea"/>
                          <a:ea typeface="+mn-ea"/>
                        </a:rPr>
                        <a:t>および</a:t>
                      </a:r>
                      <a:r>
                        <a:rPr lang="ja-JP" sz="700" b="0" kern="100">
                          <a:solidFill>
                            <a:schemeClr val="tx1"/>
                          </a:solidFill>
                          <a:effectLst/>
                          <a:latin typeface="+mn-ea"/>
                          <a:ea typeface="+mn-ea"/>
                        </a:rPr>
                        <a:t>内部の課題の変化</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5">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700" b="0" kern="100">
                          <a:solidFill>
                            <a:schemeClr val="tx1"/>
                          </a:solidFill>
                          <a:effectLst/>
                          <a:latin typeface="+mn-ea"/>
                          <a:ea typeface="+mn-ea"/>
                        </a:rPr>
                        <a:t>「</a:t>
                      </a:r>
                      <a:r>
                        <a:rPr kumimoji="1" lang="ja-JP" altLang="en-US" sz="700" b="0" i="0" u="none" strike="noStrike" kern="1200" cap="none" spc="0" normalizeH="0" baseline="0" noProof="0">
                          <a:ln>
                            <a:noFill/>
                          </a:ln>
                          <a:solidFill>
                            <a:prstClr val="black"/>
                          </a:solidFill>
                          <a:effectLst/>
                          <a:uLnTx/>
                          <a:uFillTx/>
                          <a:latin typeface="+mn-lt"/>
                          <a:ea typeface="+mn-ea"/>
                          <a:cs typeface="+mn-cs"/>
                        </a:rPr>
                        <a:t>外部および内部の課題</a:t>
                      </a:r>
                      <a:r>
                        <a:rPr lang="ja-JP" sz="700" b="0" kern="100">
                          <a:solidFill>
                            <a:schemeClr val="tx1"/>
                          </a:solidFill>
                          <a:effectLst/>
                          <a:latin typeface="+mn-ea"/>
                          <a:ea typeface="+mn-ea"/>
                        </a:rPr>
                        <a:t>」にて報告の通りです。</a:t>
                      </a:r>
                    </a:p>
                    <a:p>
                      <a:pPr algn="l"/>
                      <a:r>
                        <a:rPr lang="ja-JP" sz="700" b="0" kern="100">
                          <a:solidFill>
                            <a:schemeClr val="tx1"/>
                          </a:solidFill>
                          <a:effectLst/>
                          <a:latin typeface="+mn-ea"/>
                          <a:ea typeface="+mn-ea"/>
                        </a:rPr>
                        <a:t>その後、課題の変化は発生しておりません。</a:t>
                      </a:r>
                      <a:endParaRPr kumimoji="1" lang="ja-JP" altLang="en-US" sz="700"/>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1209777070"/>
                  </a:ext>
                </a:extLst>
              </a:tr>
              <a:tr h="284687">
                <a:tc>
                  <a:txBody>
                    <a:bodyPr/>
                    <a:lstStyle/>
                    <a:p>
                      <a:pPr algn="l"/>
                      <a:r>
                        <a:rPr lang="en-US" altLang="ja-JP" sz="700" b="0" kern="100">
                          <a:solidFill>
                            <a:schemeClr val="tx1"/>
                          </a:solidFill>
                          <a:effectLst/>
                          <a:latin typeface="+mn-ea"/>
                          <a:ea typeface="+mn-ea"/>
                          <a:cs typeface="Times New Roman" panose="02020603050405020304" pitchFamily="18" charset="0"/>
                        </a:rPr>
                        <a:t>3</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
                  <a:txBody>
                    <a:bodyPr/>
                    <a:lstStyle/>
                    <a:p>
                      <a:pPr algn="l"/>
                      <a:r>
                        <a:rPr kumimoji="1" lang="en-US" altLang="ja-JP" sz="700">
                          <a:solidFill>
                            <a:srgbClr val="333333"/>
                          </a:solidFill>
                          <a:latin typeface="+mn-ea"/>
                          <a:ea typeface="+mn-ea"/>
                        </a:rPr>
                        <a:t>ISMS</a:t>
                      </a:r>
                      <a:r>
                        <a:rPr kumimoji="1" lang="ja-JP" altLang="en-US" sz="700">
                          <a:solidFill>
                            <a:srgbClr val="333333"/>
                          </a:solidFill>
                          <a:latin typeface="+mn-ea"/>
                          <a:ea typeface="+mn-ea"/>
                        </a:rPr>
                        <a:t>に関連する利害関係者のニーズおよび期待の変化</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5">
                  <a:txBody>
                    <a:bodyPr/>
                    <a:lstStyle/>
                    <a:p>
                      <a:pPr algn="l"/>
                      <a:r>
                        <a:rPr lang="ja-JP" altLang="en-US" sz="700" b="0" kern="100">
                          <a:solidFill>
                            <a:schemeClr val="tx1"/>
                          </a:solidFill>
                          <a:effectLst/>
                          <a:latin typeface="+mn-ea"/>
                          <a:ea typeface="+mn-ea"/>
                          <a:cs typeface="Times New Roman" panose="02020603050405020304" pitchFamily="18" charset="0"/>
                        </a:rPr>
                        <a:t>お客様からの情報セキュリティに関する要求の変化はありませんでした。</a:t>
                      </a:r>
                      <a:endParaRPr kumimoji="1" lang="ja-JP" altLang="en-US" sz="700"/>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2388657853"/>
                  </a:ext>
                </a:extLst>
              </a:tr>
              <a:tr h="530167">
                <a:tc rowSpan="4">
                  <a:txBody>
                    <a:bodyPr/>
                    <a:lstStyle/>
                    <a:p>
                      <a:pPr algn="l"/>
                      <a:r>
                        <a:rPr lang="en-US" altLang="ja-JP" sz="700" b="0" kern="100">
                          <a:solidFill>
                            <a:schemeClr val="tx1"/>
                          </a:solidFill>
                          <a:effectLst/>
                          <a:latin typeface="+mn-ea"/>
                          <a:ea typeface="+mn-ea"/>
                          <a:cs typeface="Times New Roman" panose="02020603050405020304" pitchFamily="18" charset="0"/>
                        </a:rPr>
                        <a:t>4</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4" gridSpan="2">
                  <a:txBody>
                    <a:bodyPr/>
                    <a:lstStyle/>
                    <a:p>
                      <a:pPr algn="l"/>
                      <a:r>
                        <a:rPr lang="ja-JP" altLang="en-US" sz="700" b="0" kern="100">
                          <a:solidFill>
                            <a:schemeClr val="tx1"/>
                          </a:solidFill>
                          <a:effectLst/>
                          <a:latin typeface="+mn-ea"/>
                          <a:ea typeface="+mn-ea"/>
                          <a:cs typeface="Times New Roman" panose="02020603050405020304" pitchFamily="18" charset="0"/>
                        </a:rPr>
                        <a:t>情報セキュリティパフォーマンスの実績報告</a:t>
                      </a: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4" hMerge="1">
                  <a:txBody>
                    <a:bodyPr/>
                    <a:lstStyle/>
                    <a:p>
                      <a:endParaRPr kumimoji="1" lang="ja-JP" altLang="en-US"/>
                    </a:p>
                  </a:txBody>
                  <a:tcPr/>
                </a:tc>
                <a:tc gridSpan="2">
                  <a:txBody>
                    <a:bodyPr/>
                    <a:lstStyle/>
                    <a:p>
                      <a:pPr algn="l"/>
                      <a:r>
                        <a:rPr lang="en-US" altLang="ja-JP" sz="700" b="0" kern="100">
                          <a:solidFill>
                            <a:schemeClr val="tx1"/>
                          </a:solidFill>
                          <a:effectLst/>
                          <a:latin typeface="+mn-ea"/>
                          <a:ea typeface="+mn-ea"/>
                        </a:rPr>
                        <a:t>1</a:t>
                      </a:r>
                      <a:r>
                        <a:rPr lang="ja-JP" sz="700" b="0" kern="100">
                          <a:solidFill>
                            <a:schemeClr val="tx1"/>
                          </a:solidFill>
                          <a:effectLst/>
                          <a:latin typeface="+mn-ea"/>
                          <a:ea typeface="+mn-ea"/>
                        </a:rPr>
                        <a:t>）不適合</a:t>
                      </a:r>
                      <a:r>
                        <a:rPr lang="ja-JP" altLang="en-US" sz="700" b="0" kern="100">
                          <a:solidFill>
                            <a:schemeClr val="tx1"/>
                          </a:solidFill>
                          <a:effectLst/>
                          <a:latin typeface="+mn-ea"/>
                          <a:ea typeface="+mn-ea"/>
                        </a:rPr>
                        <a:t>および</a:t>
                      </a:r>
                      <a:r>
                        <a:rPr lang="ja-JP" sz="700" b="0" kern="100">
                          <a:solidFill>
                            <a:schemeClr val="tx1"/>
                          </a:solidFill>
                          <a:effectLst/>
                          <a:latin typeface="+mn-ea"/>
                          <a:ea typeface="+mn-ea"/>
                        </a:rPr>
                        <a:t>是正処置</a:t>
                      </a:r>
                      <a:endParaRPr kumimoji="1" lang="ja-JP" altLang="en-US" sz="700"/>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just"/>
                      <a:r>
                        <a:rPr lang="en-US" sz="700" b="0" kern="100">
                          <a:solidFill>
                            <a:schemeClr val="tx1"/>
                          </a:solidFill>
                          <a:effectLst/>
                          <a:latin typeface="+mn-ea"/>
                          <a:ea typeface="+mn-ea"/>
                        </a:rPr>
                        <a:t>2019</a:t>
                      </a:r>
                      <a:r>
                        <a:rPr lang="ja-JP" sz="700" b="0" kern="100">
                          <a:solidFill>
                            <a:schemeClr val="tx1"/>
                          </a:solidFill>
                          <a:effectLst/>
                          <a:latin typeface="+mn-ea"/>
                          <a:ea typeface="+mn-ea"/>
                        </a:rPr>
                        <a:t>年</a:t>
                      </a:r>
                      <a:r>
                        <a:rPr lang="en-US" sz="700" b="0" kern="100">
                          <a:solidFill>
                            <a:schemeClr val="tx1"/>
                          </a:solidFill>
                          <a:effectLst/>
                          <a:latin typeface="+mn-ea"/>
                          <a:ea typeface="+mn-ea"/>
                        </a:rPr>
                        <a:t>4</a:t>
                      </a:r>
                      <a:r>
                        <a:rPr lang="ja-JP" sz="700" b="0" kern="100">
                          <a:solidFill>
                            <a:schemeClr val="tx1"/>
                          </a:solidFill>
                          <a:effectLst/>
                          <a:latin typeface="+mn-ea"/>
                          <a:ea typeface="+mn-ea"/>
                        </a:rPr>
                        <a:t>月に実施した初回の内部監査で検出された“観察事項”</a:t>
                      </a:r>
                      <a:r>
                        <a:rPr lang="en-US" sz="700" b="0" kern="100">
                          <a:solidFill>
                            <a:schemeClr val="tx1"/>
                          </a:solidFill>
                          <a:effectLst/>
                          <a:latin typeface="+mn-ea"/>
                          <a:ea typeface="+mn-ea"/>
                        </a:rPr>
                        <a:t>1</a:t>
                      </a:r>
                      <a:r>
                        <a:rPr lang="ja-JP" sz="700" b="0" kern="100">
                          <a:solidFill>
                            <a:schemeClr val="tx1"/>
                          </a:solidFill>
                          <a:effectLst/>
                          <a:latin typeface="+mn-ea"/>
                          <a:ea typeface="+mn-ea"/>
                        </a:rPr>
                        <a:t>件は、是正対応中です。</a:t>
                      </a:r>
                    </a:p>
                    <a:p>
                      <a:pPr algn="just"/>
                      <a:r>
                        <a:rPr lang="ja-JP" sz="700" b="0" kern="100">
                          <a:solidFill>
                            <a:schemeClr val="tx1"/>
                          </a:solidFill>
                          <a:effectLst/>
                          <a:latin typeface="+mn-ea"/>
                          <a:ea typeface="+mn-ea"/>
                        </a:rPr>
                        <a:t>今月末までに対応を予定しています。</a:t>
                      </a:r>
                    </a:p>
                    <a:p>
                      <a:pPr algn="just"/>
                      <a:r>
                        <a:rPr lang="ja-JP" sz="700" b="0" kern="100">
                          <a:solidFill>
                            <a:schemeClr val="tx1"/>
                          </a:solidFill>
                          <a:effectLst/>
                          <a:latin typeface="+mn-ea"/>
                          <a:ea typeface="+mn-ea"/>
                        </a:rPr>
                        <a:t>その他に現在対応中の不適合はありません。</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3">
                  <a:txBody>
                    <a:bodyPr/>
                    <a:lstStyle/>
                    <a:p>
                      <a:pPr algn="l"/>
                      <a:r>
                        <a:rPr lang="en-US" sz="700" b="0" kern="100">
                          <a:solidFill>
                            <a:schemeClr val="tx1"/>
                          </a:solidFill>
                          <a:effectLst/>
                          <a:latin typeface="+mn-ea"/>
                          <a:ea typeface="+mn-ea"/>
                        </a:rPr>
                        <a:t>20</a:t>
                      </a:r>
                      <a:r>
                        <a:rPr lang="en-US" altLang="ja-JP" sz="700" b="0" kern="100">
                          <a:solidFill>
                            <a:schemeClr val="tx1"/>
                          </a:solidFill>
                          <a:effectLst/>
                          <a:latin typeface="+mn-ea"/>
                          <a:ea typeface="+mn-ea"/>
                        </a:rPr>
                        <a:t>XX</a:t>
                      </a:r>
                      <a:r>
                        <a:rPr lang="ja-JP" sz="700" b="0" kern="100">
                          <a:solidFill>
                            <a:schemeClr val="tx1"/>
                          </a:solidFill>
                          <a:effectLst/>
                          <a:latin typeface="+mn-ea"/>
                          <a:ea typeface="+mn-ea"/>
                        </a:rPr>
                        <a:t>年</a:t>
                      </a:r>
                      <a:r>
                        <a:rPr lang="ja-JP" altLang="en-US" sz="700" b="0" kern="100">
                          <a:solidFill>
                            <a:schemeClr val="tx1"/>
                          </a:solidFill>
                          <a:effectLst/>
                          <a:latin typeface="+mn-ea"/>
                          <a:ea typeface="+mn-ea"/>
                        </a:rPr>
                        <a:t>〇</a:t>
                      </a:r>
                      <a:r>
                        <a:rPr lang="ja-JP" sz="700" b="0" kern="100">
                          <a:solidFill>
                            <a:schemeClr val="tx1"/>
                          </a:solidFill>
                          <a:effectLst/>
                          <a:latin typeface="+mn-ea"/>
                          <a:ea typeface="+mn-ea"/>
                        </a:rPr>
                        <a:t>月に実施した初回の内部監査で検出された“観察事項”</a:t>
                      </a:r>
                      <a:r>
                        <a:rPr lang="en-US" sz="700" b="0" kern="100">
                          <a:solidFill>
                            <a:schemeClr val="tx1"/>
                          </a:solidFill>
                          <a:effectLst/>
                          <a:latin typeface="+mn-ea"/>
                          <a:ea typeface="+mn-ea"/>
                        </a:rPr>
                        <a:t>1</a:t>
                      </a:r>
                      <a:r>
                        <a:rPr lang="ja-JP" sz="700" b="0" kern="100">
                          <a:solidFill>
                            <a:schemeClr val="tx1"/>
                          </a:solidFill>
                          <a:effectLst/>
                          <a:latin typeface="+mn-ea"/>
                          <a:ea typeface="+mn-ea"/>
                        </a:rPr>
                        <a:t>件は、是正対応中です。</a:t>
                      </a:r>
                    </a:p>
                    <a:p>
                      <a:pPr algn="l"/>
                      <a:r>
                        <a:rPr lang="ja-JP" sz="700" b="0" kern="100">
                          <a:solidFill>
                            <a:schemeClr val="tx1"/>
                          </a:solidFill>
                          <a:effectLst/>
                          <a:latin typeface="+mn-ea"/>
                          <a:ea typeface="+mn-ea"/>
                        </a:rPr>
                        <a:t>今月末までに対応を予定しています。</a:t>
                      </a:r>
                    </a:p>
                    <a:p>
                      <a:pPr algn="l"/>
                      <a:r>
                        <a:rPr lang="ja-JP" sz="700" b="0" kern="100">
                          <a:solidFill>
                            <a:schemeClr val="tx1"/>
                          </a:solidFill>
                          <a:effectLst/>
                          <a:latin typeface="+mn-ea"/>
                          <a:ea typeface="+mn-ea"/>
                        </a:rPr>
                        <a:t>その</a:t>
                      </a:r>
                      <a:r>
                        <a:rPr lang="ja-JP" altLang="en-US" sz="700" b="0" kern="100">
                          <a:solidFill>
                            <a:schemeClr val="tx1"/>
                          </a:solidFill>
                          <a:effectLst/>
                          <a:latin typeface="+mn-ea"/>
                          <a:ea typeface="+mn-ea"/>
                        </a:rPr>
                        <a:t>ほか</a:t>
                      </a:r>
                      <a:r>
                        <a:rPr lang="ja-JP" sz="700" b="0" kern="100">
                          <a:solidFill>
                            <a:schemeClr val="tx1"/>
                          </a:solidFill>
                          <a:effectLst/>
                          <a:latin typeface="+mn-ea"/>
                          <a:ea typeface="+mn-ea"/>
                        </a:rPr>
                        <a:t>現在対応中の不適合はありません。</a:t>
                      </a:r>
                      <a:endParaRPr kumimoji="1" lang="ja-JP" altLang="en-US" sz="700"/>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just"/>
                      <a:r>
                        <a:rPr lang="en-US" sz="700" b="0" kern="100">
                          <a:solidFill>
                            <a:schemeClr val="tx1"/>
                          </a:solidFill>
                          <a:effectLst/>
                          <a:latin typeface="+mn-ea"/>
                          <a:ea typeface="+mn-ea"/>
                        </a:rPr>
                        <a:t>2019</a:t>
                      </a:r>
                      <a:r>
                        <a:rPr lang="ja-JP" sz="700" b="0" kern="100">
                          <a:solidFill>
                            <a:schemeClr val="tx1"/>
                          </a:solidFill>
                          <a:effectLst/>
                          <a:latin typeface="+mn-ea"/>
                          <a:ea typeface="+mn-ea"/>
                        </a:rPr>
                        <a:t>年</a:t>
                      </a:r>
                      <a:r>
                        <a:rPr lang="en-US" sz="700" b="0" kern="100">
                          <a:solidFill>
                            <a:schemeClr val="tx1"/>
                          </a:solidFill>
                          <a:effectLst/>
                          <a:latin typeface="+mn-ea"/>
                          <a:ea typeface="+mn-ea"/>
                        </a:rPr>
                        <a:t>4</a:t>
                      </a:r>
                      <a:r>
                        <a:rPr lang="ja-JP" sz="700" b="0" kern="100">
                          <a:solidFill>
                            <a:schemeClr val="tx1"/>
                          </a:solidFill>
                          <a:effectLst/>
                          <a:latin typeface="+mn-ea"/>
                          <a:ea typeface="+mn-ea"/>
                        </a:rPr>
                        <a:t>月に実施した初回の内部監査で検出された“観察事項”</a:t>
                      </a:r>
                      <a:r>
                        <a:rPr lang="en-US" sz="700" b="0" kern="100">
                          <a:solidFill>
                            <a:schemeClr val="tx1"/>
                          </a:solidFill>
                          <a:effectLst/>
                          <a:latin typeface="+mn-ea"/>
                          <a:ea typeface="+mn-ea"/>
                        </a:rPr>
                        <a:t>1</a:t>
                      </a:r>
                      <a:r>
                        <a:rPr lang="ja-JP" sz="700" b="0" kern="100">
                          <a:solidFill>
                            <a:schemeClr val="tx1"/>
                          </a:solidFill>
                          <a:effectLst/>
                          <a:latin typeface="+mn-ea"/>
                          <a:ea typeface="+mn-ea"/>
                        </a:rPr>
                        <a:t>件は、是正対応中です。</a:t>
                      </a:r>
                    </a:p>
                    <a:p>
                      <a:pPr algn="just"/>
                      <a:r>
                        <a:rPr lang="ja-JP" sz="700" b="0" kern="100">
                          <a:solidFill>
                            <a:schemeClr val="tx1"/>
                          </a:solidFill>
                          <a:effectLst/>
                          <a:latin typeface="+mn-ea"/>
                          <a:ea typeface="+mn-ea"/>
                        </a:rPr>
                        <a:t>今月末までに対応を予定しています。</a:t>
                      </a:r>
                    </a:p>
                    <a:p>
                      <a:pPr algn="just"/>
                      <a:r>
                        <a:rPr lang="ja-JP" sz="700" b="0" kern="100">
                          <a:solidFill>
                            <a:schemeClr val="tx1"/>
                          </a:solidFill>
                          <a:effectLst/>
                          <a:latin typeface="+mn-ea"/>
                          <a:ea typeface="+mn-ea"/>
                        </a:rPr>
                        <a:t>その他に現在対応中の不適合はありません。</a:t>
                      </a:r>
                    </a:p>
                    <a:p>
                      <a:pPr algn="just"/>
                      <a:r>
                        <a:rPr lang="en-US" sz="700" b="0" kern="100">
                          <a:solidFill>
                            <a:schemeClr val="tx1"/>
                          </a:solidFill>
                          <a:effectLst/>
                          <a:latin typeface="+mn-ea"/>
                          <a:ea typeface="+mn-ea"/>
                        </a:rPr>
                        <a:t> </a:t>
                      </a:r>
                      <a:endParaRPr lang="ja-JP" sz="700" b="0" kern="100">
                        <a:solidFill>
                          <a:schemeClr val="tx1"/>
                        </a:solidFill>
                        <a:effectLst/>
                        <a:latin typeface="+mn-ea"/>
                        <a:ea typeface="+mn-ea"/>
                        <a:cs typeface="Times New Roman" panose="02020603050405020304" pitchFamily="18" charset="0"/>
                      </a:endParaRPr>
                    </a:p>
                  </a:txBody>
                  <a:tcPr marL="45972" marR="4597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3287534427"/>
                  </a:ext>
                </a:extLst>
              </a:tr>
              <a:tr h="284687">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2">
                  <a:txBody>
                    <a:bodyPr/>
                    <a:lstStyle/>
                    <a:p>
                      <a:pPr algn="l"/>
                      <a:r>
                        <a:rPr lang="en-US" altLang="ja-JP" sz="700" b="0" kern="100">
                          <a:solidFill>
                            <a:schemeClr val="tx1"/>
                          </a:solidFill>
                          <a:effectLst/>
                          <a:latin typeface="+mn-ea"/>
                          <a:ea typeface="+mn-ea"/>
                        </a:rPr>
                        <a:t>2</a:t>
                      </a:r>
                      <a:r>
                        <a:rPr lang="ja-JP" sz="700" b="0" kern="100">
                          <a:solidFill>
                            <a:schemeClr val="tx1"/>
                          </a:solidFill>
                          <a:effectLst/>
                          <a:latin typeface="+mn-ea"/>
                          <a:ea typeface="+mn-ea"/>
                        </a:rPr>
                        <a:t>）監視</a:t>
                      </a:r>
                      <a:r>
                        <a:rPr lang="ja-JP" altLang="en-US" sz="700" b="0" kern="100">
                          <a:solidFill>
                            <a:schemeClr val="tx1"/>
                          </a:solidFill>
                          <a:effectLst/>
                          <a:latin typeface="+mn-ea"/>
                          <a:ea typeface="+mn-ea"/>
                        </a:rPr>
                        <a:t>および</a:t>
                      </a:r>
                      <a:r>
                        <a:rPr lang="ja-JP" sz="700" b="0" kern="100">
                          <a:solidFill>
                            <a:schemeClr val="tx1"/>
                          </a:solidFill>
                          <a:effectLst/>
                          <a:latin typeface="+mn-ea"/>
                          <a:ea typeface="+mn-ea"/>
                        </a:rPr>
                        <a:t>測定の結果</a:t>
                      </a:r>
                      <a:endParaRPr kumimoji="1" lang="ja-JP" altLang="en-US" sz="700"/>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227965" indent="-227965" algn="just"/>
                      <a:r>
                        <a:rPr lang="ja-JP" sz="700" b="0" kern="100">
                          <a:solidFill>
                            <a:schemeClr val="tx1"/>
                          </a:solidFill>
                          <a:effectLst/>
                          <a:latin typeface="+mn-ea"/>
                          <a:ea typeface="+mn-ea"/>
                        </a:rPr>
                        <a:t>次回のマネジメントレビューにて測定結果を報告します</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3">
                  <a:txBody>
                    <a:bodyPr/>
                    <a:lstStyle/>
                    <a:p>
                      <a:pPr algn="l"/>
                      <a:r>
                        <a:rPr lang="ja-JP" sz="700" b="0" kern="100">
                          <a:solidFill>
                            <a:schemeClr val="tx1"/>
                          </a:solidFill>
                          <a:effectLst/>
                          <a:latin typeface="+mn-ea"/>
                          <a:ea typeface="+mn-ea"/>
                        </a:rPr>
                        <a:t>次回のマネジメントレビューにて測定結果を報告します</a:t>
                      </a:r>
                      <a:r>
                        <a:rPr lang="ja-JP" altLang="en-US" sz="700" b="0" kern="100">
                          <a:solidFill>
                            <a:schemeClr val="tx1"/>
                          </a:solidFill>
                          <a:effectLst/>
                          <a:latin typeface="+mn-ea"/>
                          <a:ea typeface="+mn-ea"/>
                        </a:rPr>
                        <a:t>。</a:t>
                      </a:r>
                      <a:endParaRPr kumimoji="1" lang="ja-JP" altLang="en-US" sz="700"/>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just"/>
                      <a:r>
                        <a:rPr lang="ja-JP" sz="700" b="0" kern="100">
                          <a:solidFill>
                            <a:schemeClr val="tx1"/>
                          </a:solidFill>
                          <a:effectLst/>
                          <a:latin typeface="+mn-ea"/>
                          <a:ea typeface="+mn-ea"/>
                        </a:rPr>
                        <a:t>次回のマネジメントレビューにて測定結果を報告します</a:t>
                      </a:r>
                    </a:p>
                    <a:p>
                      <a:pPr algn="just"/>
                      <a:r>
                        <a:rPr lang="en-US" sz="700" b="0" kern="100">
                          <a:solidFill>
                            <a:schemeClr val="tx1"/>
                          </a:solidFill>
                          <a:effectLst/>
                          <a:latin typeface="+mn-ea"/>
                          <a:ea typeface="+mn-ea"/>
                        </a:rPr>
                        <a:t> </a:t>
                      </a:r>
                      <a:endParaRPr lang="ja-JP" sz="700" b="0" kern="100">
                        <a:solidFill>
                          <a:schemeClr val="tx1"/>
                        </a:solidFill>
                        <a:effectLst/>
                        <a:latin typeface="+mn-ea"/>
                        <a:ea typeface="+mn-ea"/>
                        <a:cs typeface="Times New Roman" panose="02020603050405020304" pitchFamily="18" charset="0"/>
                      </a:endParaRPr>
                    </a:p>
                  </a:txBody>
                  <a:tcPr marL="45972" marR="4597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4086206153"/>
                  </a:ext>
                </a:extLst>
              </a:tr>
              <a:tr h="1565780">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2">
                  <a:txBody>
                    <a:bodyPr/>
                    <a:lstStyle/>
                    <a:p>
                      <a:pPr marL="227965" indent="-227965" algn="l"/>
                      <a:r>
                        <a:rPr lang="en-US" altLang="ja-JP" sz="700" b="0" kern="100">
                          <a:solidFill>
                            <a:schemeClr val="tx1"/>
                          </a:solidFill>
                          <a:effectLst/>
                          <a:latin typeface="+mn-ea"/>
                          <a:ea typeface="+mn-ea"/>
                        </a:rPr>
                        <a:t>3</a:t>
                      </a:r>
                      <a:r>
                        <a:rPr lang="ja-JP" sz="700" b="0" kern="100">
                          <a:solidFill>
                            <a:schemeClr val="tx1"/>
                          </a:solidFill>
                          <a:effectLst/>
                          <a:latin typeface="+mn-ea"/>
                          <a:ea typeface="+mn-ea"/>
                        </a:rPr>
                        <a:t>）監査結果</a:t>
                      </a: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6350" indent="-6350" algn="just">
                        <a:spcBef>
                          <a:spcPts val="360"/>
                        </a:spcBef>
                        <a:spcAft>
                          <a:spcPts val="0"/>
                        </a:spcAft>
                      </a:pPr>
                      <a:r>
                        <a:rPr lang="ja-JP" sz="700" b="0" kern="100">
                          <a:solidFill>
                            <a:schemeClr val="tx1"/>
                          </a:solidFill>
                          <a:effectLst/>
                          <a:latin typeface="+mn-ea"/>
                          <a:ea typeface="+mn-ea"/>
                        </a:rPr>
                        <a:t>【内部監査】</a:t>
                      </a:r>
                    </a:p>
                    <a:p>
                      <a:pPr marL="6350" indent="-6350" algn="just">
                        <a:spcBef>
                          <a:spcPts val="360"/>
                        </a:spcBef>
                        <a:spcAft>
                          <a:spcPts val="0"/>
                        </a:spcAft>
                      </a:pPr>
                      <a:r>
                        <a:rPr lang="en-US" sz="700" b="0" kern="100">
                          <a:solidFill>
                            <a:schemeClr val="tx1"/>
                          </a:solidFill>
                          <a:effectLst/>
                          <a:latin typeface="+mn-ea"/>
                          <a:ea typeface="+mn-ea"/>
                        </a:rPr>
                        <a:t>2019</a:t>
                      </a:r>
                      <a:r>
                        <a:rPr lang="ja-JP" sz="700" b="0" kern="100">
                          <a:solidFill>
                            <a:schemeClr val="tx1"/>
                          </a:solidFill>
                          <a:effectLst/>
                          <a:latin typeface="+mn-ea"/>
                          <a:ea typeface="+mn-ea"/>
                        </a:rPr>
                        <a:t>年</a:t>
                      </a:r>
                      <a:r>
                        <a:rPr lang="en-US" sz="700" b="0" kern="100">
                          <a:solidFill>
                            <a:schemeClr val="tx1"/>
                          </a:solidFill>
                          <a:effectLst/>
                          <a:latin typeface="+mn-ea"/>
                          <a:ea typeface="+mn-ea"/>
                        </a:rPr>
                        <a:t>4</a:t>
                      </a:r>
                      <a:r>
                        <a:rPr lang="ja-JP" sz="700" b="0" kern="100">
                          <a:solidFill>
                            <a:schemeClr val="tx1"/>
                          </a:solidFill>
                          <a:effectLst/>
                          <a:latin typeface="+mn-ea"/>
                          <a:ea typeface="+mn-ea"/>
                        </a:rPr>
                        <a:t>月に１回目の内部監査を実施し、主に</a:t>
                      </a:r>
                      <a:r>
                        <a:rPr lang="en-US" sz="700" b="0" kern="100">
                          <a:solidFill>
                            <a:schemeClr val="tx1"/>
                          </a:solidFill>
                          <a:effectLst/>
                          <a:latin typeface="+mn-ea"/>
                          <a:ea typeface="+mn-ea"/>
                        </a:rPr>
                        <a:t>ISMS</a:t>
                      </a:r>
                      <a:r>
                        <a:rPr lang="ja-JP" sz="700" b="0" kern="100">
                          <a:solidFill>
                            <a:schemeClr val="tx1"/>
                          </a:solidFill>
                          <a:effectLst/>
                          <a:latin typeface="+mn-ea"/>
                          <a:ea typeface="+mn-ea"/>
                        </a:rPr>
                        <a:t>の文書類整備状況確認を行いました。</a:t>
                      </a:r>
                    </a:p>
                    <a:p>
                      <a:pPr marL="6350" indent="-6350" algn="just">
                        <a:spcBef>
                          <a:spcPts val="360"/>
                        </a:spcBef>
                        <a:spcAft>
                          <a:spcPts val="0"/>
                        </a:spcAft>
                      </a:pPr>
                      <a:r>
                        <a:rPr lang="ja-JP" sz="700" b="0" kern="100">
                          <a:solidFill>
                            <a:schemeClr val="tx1"/>
                          </a:solidFill>
                          <a:effectLst/>
                          <a:latin typeface="+mn-ea"/>
                          <a:ea typeface="+mn-ea"/>
                        </a:rPr>
                        <a:t>①</a:t>
                      </a:r>
                      <a:r>
                        <a:rPr lang="en-US" sz="700" b="0" kern="100">
                          <a:solidFill>
                            <a:schemeClr val="tx1"/>
                          </a:solidFill>
                          <a:effectLst/>
                          <a:latin typeface="+mn-ea"/>
                          <a:ea typeface="+mn-ea"/>
                        </a:rPr>
                        <a:t>ISO27001</a:t>
                      </a:r>
                      <a:r>
                        <a:rPr lang="ja-JP" sz="700" b="0" kern="100">
                          <a:solidFill>
                            <a:schemeClr val="tx1"/>
                          </a:solidFill>
                          <a:effectLst/>
                          <a:latin typeface="+mn-ea"/>
                          <a:ea typeface="+mn-ea"/>
                        </a:rPr>
                        <a:t>規格に基づく体制構築（文書化）をほぼ完了し、要求事項に対する重大な不適合は検出されませんでした。全体として適切な仕組みにより運用を開始したと判断します。</a:t>
                      </a:r>
                    </a:p>
                    <a:p>
                      <a:pPr marL="6350" indent="-6350" algn="just">
                        <a:spcBef>
                          <a:spcPts val="360"/>
                        </a:spcBef>
                        <a:spcAft>
                          <a:spcPts val="0"/>
                        </a:spcAft>
                      </a:pPr>
                      <a:r>
                        <a:rPr lang="ja-JP" sz="700" b="0" kern="100">
                          <a:solidFill>
                            <a:schemeClr val="tx1"/>
                          </a:solidFill>
                          <a:effectLst/>
                          <a:latin typeface="+mn-ea"/>
                          <a:ea typeface="+mn-ea"/>
                        </a:rPr>
                        <a:t>②一部ではありますが、対応が十分でない事項があり、観察事項</a:t>
                      </a:r>
                      <a:r>
                        <a:rPr lang="en-US" sz="700" b="0" kern="100">
                          <a:solidFill>
                            <a:schemeClr val="tx1"/>
                          </a:solidFill>
                          <a:effectLst/>
                          <a:latin typeface="+mn-ea"/>
                          <a:ea typeface="+mn-ea"/>
                        </a:rPr>
                        <a:t>1</a:t>
                      </a:r>
                      <a:r>
                        <a:rPr lang="ja-JP" sz="700" b="0" kern="100">
                          <a:solidFill>
                            <a:schemeClr val="tx1"/>
                          </a:solidFill>
                          <a:effectLst/>
                          <a:latin typeface="+mn-ea"/>
                          <a:ea typeface="+mn-ea"/>
                        </a:rPr>
                        <a:t>件が検出されました。</a:t>
                      </a:r>
                    </a:p>
                    <a:p>
                      <a:pPr marL="6350" indent="-6350" algn="just">
                        <a:spcBef>
                          <a:spcPts val="360"/>
                        </a:spcBef>
                        <a:spcAft>
                          <a:spcPts val="0"/>
                        </a:spcAft>
                      </a:pPr>
                      <a:r>
                        <a:rPr lang="ja-JP" sz="700" b="0" kern="100">
                          <a:solidFill>
                            <a:schemeClr val="tx1"/>
                          </a:solidFill>
                          <a:effectLst/>
                          <a:latin typeface="+mn-ea"/>
                          <a:ea typeface="+mn-ea"/>
                        </a:rPr>
                        <a:t>詳細は、「内部監査結果報告書」</a:t>
                      </a:r>
                      <a:r>
                        <a:rPr lang="en-US" sz="700" b="0" kern="100">
                          <a:solidFill>
                            <a:schemeClr val="tx1"/>
                          </a:solidFill>
                          <a:effectLst/>
                          <a:latin typeface="+mn-ea"/>
                          <a:ea typeface="+mn-ea"/>
                        </a:rPr>
                        <a:t>(2019</a:t>
                      </a:r>
                      <a:r>
                        <a:rPr lang="ja-JP" sz="700" b="0" kern="100">
                          <a:solidFill>
                            <a:schemeClr val="tx1"/>
                          </a:solidFill>
                          <a:effectLst/>
                          <a:latin typeface="+mn-ea"/>
                          <a:ea typeface="+mn-ea"/>
                        </a:rPr>
                        <a:t>年</a:t>
                      </a:r>
                      <a:r>
                        <a:rPr lang="en-US" sz="700" b="0" kern="100">
                          <a:solidFill>
                            <a:schemeClr val="tx1"/>
                          </a:solidFill>
                          <a:effectLst/>
                          <a:latin typeface="+mn-ea"/>
                          <a:ea typeface="+mn-ea"/>
                        </a:rPr>
                        <a:t>4</a:t>
                      </a:r>
                      <a:r>
                        <a:rPr lang="ja-JP" sz="700" b="0" kern="100">
                          <a:solidFill>
                            <a:schemeClr val="tx1"/>
                          </a:solidFill>
                          <a:effectLst/>
                          <a:latin typeface="+mn-ea"/>
                          <a:ea typeface="+mn-ea"/>
                        </a:rPr>
                        <a:t>月</a:t>
                      </a:r>
                      <a:r>
                        <a:rPr lang="en-US" sz="700" b="0" kern="100">
                          <a:solidFill>
                            <a:schemeClr val="tx1"/>
                          </a:solidFill>
                          <a:effectLst/>
                          <a:latin typeface="+mn-ea"/>
                          <a:ea typeface="+mn-ea"/>
                        </a:rPr>
                        <a:t>)</a:t>
                      </a:r>
                      <a:r>
                        <a:rPr lang="ja-JP" sz="700" b="0" kern="100">
                          <a:solidFill>
                            <a:schemeClr val="tx1"/>
                          </a:solidFill>
                          <a:effectLst/>
                          <a:latin typeface="+mn-ea"/>
                          <a:ea typeface="+mn-ea"/>
                        </a:rPr>
                        <a:t>にて報告の通りです。</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marL="6350" indent="-6350" algn="l">
                        <a:spcBef>
                          <a:spcPts val="360"/>
                        </a:spcBef>
                        <a:spcAft>
                          <a:spcPts val="0"/>
                        </a:spcAft>
                      </a:pPr>
                      <a:r>
                        <a:rPr lang="ja-JP" sz="700" b="0" kern="100">
                          <a:solidFill>
                            <a:schemeClr val="tx1"/>
                          </a:solidFill>
                          <a:effectLst/>
                          <a:latin typeface="+mn-ea"/>
                          <a:ea typeface="+mn-ea"/>
                        </a:rPr>
                        <a:t>【内部監査】</a:t>
                      </a:r>
                    </a:p>
                    <a:p>
                      <a:pPr marL="6350" indent="-6350" algn="l">
                        <a:spcBef>
                          <a:spcPts val="360"/>
                        </a:spcBef>
                        <a:spcAft>
                          <a:spcPts val="0"/>
                        </a:spcAft>
                      </a:pPr>
                      <a:r>
                        <a:rPr lang="en-US" sz="700" b="0" kern="100">
                          <a:solidFill>
                            <a:schemeClr val="tx1"/>
                          </a:solidFill>
                          <a:effectLst/>
                          <a:latin typeface="+mn-ea"/>
                          <a:ea typeface="+mn-ea"/>
                        </a:rPr>
                        <a:t>20</a:t>
                      </a:r>
                      <a:r>
                        <a:rPr lang="en-US" altLang="ja-JP" sz="700" b="0" kern="100">
                          <a:solidFill>
                            <a:schemeClr val="tx1"/>
                          </a:solidFill>
                          <a:effectLst/>
                          <a:latin typeface="+mn-ea"/>
                          <a:ea typeface="+mn-ea"/>
                        </a:rPr>
                        <a:t>XX</a:t>
                      </a:r>
                      <a:r>
                        <a:rPr lang="ja-JP" sz="700" b="0" kern="100">
                          <a:solidFill>
                            <a:schemeClr val="tx1"/>
                          </a:solidFill>
                          <a:effectLst/>
                          <a:latin typeface="+mn-ea"/>
                          <a:ea typeface="+mn-ea"/>
                        </a:rPr>
                        <a:t>年</a:t>
                      </a:r>
                      <a:r>
                        <a:rPr lang="ja-JP" altLang="en-US" sz="700" b="0" kern="100">
                          <a:solidFill>
                            <a:schemeClr val="tx1"/>
                          </a:solidFill>
                          <a:effectLst/>
                          <a:latin typeface="+mn-ea"/>
                          <a:ea typeface="+mn-ea"/>
                        </a:rPr>
                        <a:t>〇</a:t>
                      </a:r>
                      <a:r>
                        <a:rPr lang="ja-JP" sz="700" b="0" kern="100">
                          <a:solidFill>
                            <a:schemeClr val="tx1"/>
                          </a:solidFill>
                          <a:effectLst/>
                          <a:latin typeface="+mn-ea"/>
                          <a:ea typeface="+mn-ea"/>
                        </a:rPr>
                        <a:t>月に</a:t>
                      </a:r>
                      <a:r>
                        <a:rPr lang="en-US" altLang="ja-JP" sz="700" b="0" kern="100">
                          <a:solidFill>
                            <a:schemeClr val="tx1"/>
                          </a:solidFill>
                          <a:effectLst/>
                          <a:latin typeface="+mn-ea"/>
                          <a:ea typeface="+mn-ea"/>
                        </a:rPr>
                        <a:t>1</a:t>
                      </a:r>
                      <a:r>
                        <a:rPr lang="ja-JP" sz="700" b="0" kern="100">
                          <a:solidFill>
                            <a:schemeClr val="tx1"/>
                          </a:solidFill>
                          <a:effectLst/>
                          <a:latin typeface="+mn-ea"/>
                          <a:ea typeface="+mn-ea"/>
                        </a:rPr>
                        <a:t>回目の内部監査を実施し、主に</a:t>
                      </a:r>
                      <a:r>
                        <a:rPr lang="en-US" sz="700" b="0" kern="100">
                          <a:solidFill>
                            <a:schemeClr val="tx1"/>
                          </a:solidFill>
                          <a:effectLst/>
                          <a:latin typeface="+mn-ea"/>
                          <a:ea typeface="+mn-ea"/>
                        </a:rPr>
                        <a:t>ISMS</a:t>
                      </a:r>
                      <a:r>
                        <a:rPr lang="ja-JP" sz="700" b="0" kern="100">
                          <a:solidFill>
                            <a:schemeClr val="tx1"/>
                          </a:solidFill>
                          <a:effectLst/>
                          <a:latin typeface="+mn-ea"/>
                          <a:ea typeface="+mn-ea"/>
                        </a:rPr>
                        <a:t>の文書類整備状況</a:t>
                      </a:r>
                      <a:r>
                        <a:rPr lang="ja-JP" altLang="en-US" sz="700" b="0" kern="100">
                          <a:solidFill>
                            <a:schemeClr val="tx1"/>
                          </a:solidFill>
                          <a:effectLst/>
                          <a:latin typeface="+mn-ea"/>
                          <a:ea typeface="+mn-ea"/>
                        </a:rPr>
                        <a:t>の</a:t>
                      </a:r>
                      <a:r>
                        <a:rPr lang="ja-JP" sz="700" b="0" kern="100">
                          <a:solidFill>
                            <a:schemeClr val="tx1"/>
                          </a:solidFill>
                          <a:effectLst/>
                          <a:latin typeface="+mn-ea"/>
                          <a:ea typeface="+mn-ea"/>
                        </a:rPr>
                        <a:t>確認を行いました。</a:t>
                      </a:r>
                    </a:p>
                    <a:p>
                      <a:pPr marL="6350" indent="-6350" algn="l">
                        <a:spcBef>
                          <a:spcPts val="360"/>
                        </a:spcBef>
                        <a:spcAft>
                          <a:spcPts val="0"/>
                        </a:spcAft>
                      </a:pPr>
                      <a:r>
                        <a:rPr lang="ja-JP" sz="700" b="0" kern="100">
                          <a:solidFill>
                            <a:schemeClr val="tx1"/>
                          </a:solidFill>
                          <a:effectLst/>
                          <a:latin typeface="+mn-ea"/>
                          <a:ea typeface="+mn-ea"/>
                        </a:rPr>
                        <a:t>①</a:t>
                      </a:r>
                      <a:r>
                        <a:rPr lang="en-US" sz="700" b="0" kern="100">
                          <a:solidFill>
                            <a:schemeClr val="tx1"/>
                          </a:solidFill>
                          <a:effectLst/>
                          <a:latin typeface="+mn-ea"/>
                          <a:ea typeface="+mn-ea"/>
                        </a:rPr>
                        <a:t>ISO27001</a:t>
                      </a:r>
                      <a:r>
                        <a:rPr lang="ja-JP" sz="700" b="0" kern="100">
                          <a:solidFill>
                            <a:schemeClr val="tx1"/>
                          </a:solidFill>
                          <a:effectLst/>
                          <a:latin typeface="+mn-ea"/>
                          <a:ea typeface="+mn-ea"/>
                        </a:rPr>
                        <a:t>規格に基づく体制構築（文書化）をほぼ完了し、要求事項に対する重大な不適合は検出されませんでした。全体として適切な仕組みにより運用を開始したと判断します。</a:t>
                      </a:r>
                    </a:p>
                    <a:p>
                      <a:pPr marL="6350" indent="-6350" algn="l">
                        <a:spcBef>
                          <a:spcPts val="360"/>
                        </a:spcBef>
                        <a:spcAft>
                          <a:spcPts val="0"/>
                        </a:spcAft>
                      </a:pPr>
                      <a:r>
                        <a:rPr lang="ja-JP" sz="700" b="0" kern="100">
                          <a:solidFill>
                            <a:schemeClr val="tx1"/>
                          </a:solidFill>
                          <a:effectLst/>
                          <a:latin typeface="+mn-ea"/>
                          <a:ea typeface="+mn-ea"/>
                        </a:rPr>
                        <a:t>②一部ではありますが、対応が十分でない事項があり、観察事項</a:t>
                      </a:r>
                      <a:r>
                        <a:rPr lang="en-US" sz="700" b="0" kern="100">
                          <a:solidFill>
                            <a:schemeClr val="tx1"/>
                          </a:solidFill>
                          <a:effectLst/>
                          <a:latin typeface="+mn-ea"/>
                          <a:ea typeface="+mn-ea"/>
                        </a:rPr>
                        <a:t>1</a:t>
                      </a:r>
                      <a:r>
                        <a:rPr lang="ja-JP" sz="700" b="0" kern="100">
                          <a:solidFill>
                            <a:schemeClr val="tx1"/>
                          </a:solidFill>
                          <a:effectLst/>
                          <a:latin typeface="+mn-ea"/>
                          <a:ea typeface="+mn-ea"/>
                        </a:rPr>
                        <a:t>件が検出されました。</a:t>
                      </a:r>
                    </a:p>
                    <a:p>
                      <a:pPr marL="6350" indent="-6350" algn="l">
                        <a:spcBef>
                          <a:spcPts val="360"/>
                        </a:spcBef>
                        <a:spcAft>
                          <a:spcPts val="0"/>
                        </a:spcAft>
                      </a:pPr>
                      <a:r>
                        <a:rPr lang="ja-JP" sz="700" b="0" kern="100">
                          <a:solidFill>
                            <a:schemeClr val="tx1"/>
                          </a:solidFill>
                          <a:effectLst/>
                          <a:latin typeface="+mn-ea"/>
                          <a:ea typeface="+mn-ea"/>
                        </a:rPr>
                        <a:t>詳細は、「内部監査結果報告書」</a:t>
                      </a:r>
                      <a:r>
                        <a:rPr lang="en-US" sz="700" b="0" kern="100">
                          <a:solidFill>
                            <a:schemeClr val="tx1"/>
                          </a:solidFill>
                          <a:effectLst/>
                          <a:latin typeface="+mn-ea"/>
                          <a:ea typeface="+mn-ea"/>
                        </a:rPr>
                        <a:t>(20</a:t>
                      </a:r>
                      <a:r>
                        <a:rPr lang="en-US" altLang="ja-JP" sz="700" b="0" kern="100">
                          <a:solidFill>
                            <a:schemeClr val="tx1"/>
                          </a:solidFill>
                          <a:effectLst/>
                          <a:latin typeface="+mn-ea"/>
                          <a:ea typeface="+mn-ea"/>
                        </a:rPr>
                        <a:t>XX</a:t>
                      </a:r>
                      <a:r>
                        <a:rPr lang="ja-JP" sz="700" b="0" kern="100">
                          <a:solidFill>
                            <a:schemeClr val="tx1"/>
                          </a:solidFill>
                          <a:effectLst/>
                          <a:latin typeface="+mn-ea"/>
                          <a:ea typeface="+mn-ea"/>
                        </a:rPr>
                        <a:t>年</a:t>
                      </a:r>
                      <a:r>
                        <a:rPr lang="ja-JP" altLang="en-US" sz="700" b="0" kern="100">
                          <a:solidFill>
                            <a:schemeClr val="tx1"/>
                          </a:solidFill>
                          <a:effectLst/>
                          <a:latin typeface="+mn-ea"/>
                          <a:ea typeface="+mn-ea"/>
                        </a:rPr>
                        <a:t>〇</a:t>
                      </a:r>
                      <a:r>
                        <a:rPr lang="ja-JP" sz="700" b="0" kern="100">
                          <a:solidFill>
                            <a:schemeClr val="tx1"/>
                          </a:solidFill>
                          <a:effectLst/>
                          <a:latin typeface="+mn-ea"/>
                          <a:ea typeface="+mn-ea"/>
                        </a:rPr>
                        <a:t>月</a:t>
                      </a:r>
                      <a:r>
                        <a:rPr lang="en-US" sz="700" b="0" kern="100">
                          <a:solidFill>
                            <a:schemeClr val="tx1"/>
                          </a:solidFill>
                          <a:effectLst/>
                          <a:latin typeface="+mn-ea"/>
                          <a:ea typeface="+mn-ea"/>
                        </a:rPr>
                        <a:t>)</a:t>
                      </a:r>
                      <a:r>
                        <a:rPr lang="ja-JP" sz="700" b="0" kern="100">
                          <a:solidFill>
                            <a:schemeClr val="tx1"/>
                          </a:solidFill>
                          <a:effectLst/>
                          <a:latin typeface="+mn-ea"/>
                          <a:ea typeface="+mn-ea"/>
                        </a:rPr>
                        <a:t>にて報告の通りです。</a:t>
                      </a:r>
                      <a:endParaRPr kumimoji="1" lang="ja-JP" altLang="en-US" sz="700"/>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6350" indent="-6350" algn="just">
                        <a:spcBef>
                          <a:spcPts val="360"/>
                        </a:spcBef>
                        <a:spcAft>
                          <a:spcPts val="0"/>
                        </a:spcAft>
                      </a:pPr>
                      <a:r>
                        <a:rPr lang="ja-JP" sz="700" b="0" kern="100">
                          <a:solidFill>
                            <a:schemeClr val="tx1"/>
                          </a:solidFill>
                          <a:effectLst/>
                          <a:latin typeface="+mn-ea"/>
                          <a:ea typeface="+mn-ea"/>
                        </a:rPr>
                        <a:t>【内部監査】</a:t>
                      </a:r>
                    </a:p>
                    <a:p>
                      <a:pPr marL="6350" indent="-6350" algn="just">
                        <a:spcBef>
                          <a:spcPts val="360"/>
                        </a:spcBef>
                        <a:spcAft>
                          <a:spcPts val="0"/>
                        </a:spcAft>
                      </a:pPr>
                      <a:r>
                        <a:rPr lang="en-US" sz="700" b="0" kern="100">
                          <a:solidFill>
                            <a:schemeClr val="tx1"/>
                          </a:solidFill>
                          <a:effectLst/>
                          <a:latin typeface="+mn-ea"/>
                          <a:ea typeface="+mn-ea"/>
                        </a:rPr>
                        <a:t>2019</a:t>
                      </a:r>
                      <a:r>
                        <a:rPr lang="ja-JP" sz="700" b="0" kern="100">
                          <a:solidFill>
                            <a:schemeClr val="tx1"/>
                          </a:solidFill>
                          <a:effectLst/>
                          <a:latin typeface="+mn-ea"/>
                          <a:ea typeface="+mn-ea"/>
                        </a:rPr>
                        <a:t>年</a:t>
                      </a:r>
                      <a:r>
                        <a:rPr lang="en-US" sz="700" b="0" kern="100">
                          <a:solidFill>
                            <a:schemeClr val="tx1"/>
                          </a:solidFill>
                          <a:effectLst/>
                          <a:latin typeface="+mn-ea"/>
                          <a:ea typeface="+mn-ea"/>
                        </a:rPr>
                        <a:t>4</a:t>
                      </a:r>
                      <a:r>
                        <a:rPr lang="ja-JP" sz="700" b="0" kern="100">
                          <a:solidFill>
                            <a:schemeClr val="tx1"/>
                          </a:solidFill>
                          <a:effectLst/>
                          <a:latin typeface="+mn-ea"/>
                          <a:ea typeface="+mn-ea"/>
                        </a:rPr>
                        <a:t>月に１回目の内部監査を実施し、主に</a:t>
                      </a:r>
                      <a:r>
                        <a:rPr lang="en-US" sz="700" b="0" kern="100">
                          <a:solidFill>
                            <a:schemeClr val="tx1"/>
                          </a:solidFill>
                          <a:effectLst/>
                          <a:latin typeface="+mn-ea"/>
                          <a:ea typeface="+mn-ea"/>
                        </a:rPr>
                        <a:t>ISMS</a:t>
                      </a:r>
                      <a:r>
                        <a:rPr lang="ja-JP" sz="700" b="0" kern="100">
                          <a:solidFill>
                            <a:schemeClr val="tx1"/>
                          </a:solidFill>
                          <a:effectLst/>
                          <a:latin typeface="+mn-ea"/>
                          <a:ea typeface="+mn-ea"/>
                        </a:rPr>
                        <a:t>の文書類整備状況確認を行いました。</a:t>
                      </a:r>
                    </a:p>
                    <a:p>
                      <a:pPr marL="6350" indent="-6350" algn="just">
                        <a:spcBef>
                          <a:spcPts val="360"/>
                        </a:spcBef>
                        <a:spcAft>
                          <a:spcPts val="0"/>
                        </a:spcAft>
                      </a:pPr>
                      <a:r>
                        <a:rPr lang="ja-JP" sz="700" b="0" kern="100">
                          <a:solidFill>
                            <a:schemeClr val="tx1"/>
                          </a:solidFill>
                          <a:effectLst/>
                          <a:latin typeface="+mn-ea"/>
                          <a:ea typeface="+mn-ea"/>
                        </a:rPr>
                        <a:t>①</a:t>
                      </a:r>
                      <a:r>
                        <a:rPr lang="en-US" sz="700" b="0" kern="100">
                          <a:solidFill>
                            <a:schemeClr val="tx1"/>
                          </a:solidFill>
                          <a:effectLst/>
                          <a:latin typeface="+mn-ea"/>
                          <a:ea typeface="+mn-ea"/>
                        </a:rPr>
                        <a:t>ISO27001</a:t>
                      </a:r>
                      <a:r>
                        <a:rPr lang="ja-JP" sz="700" b="0" kern="100">
                          <a:solidFill>
                            <a:schemeClr val="tx1"/>
                          </a:solidFill>
                          <a:effectLst/>
                          <a:latin typeface="+mn-ea"/>
                          <a:ea typeface="+mn-ea"/>
                        </a:rPr>
                        <a:t>規格に基づく体制構築（文書化）をほぼ完了し、要求事項に対する重大な不適合は検出されませんでした。全体として適切な仕組みにより運用を開始したと判断します。</a:t>
                      </a:r>
                    </a:p>
                    <a:p>
                      <a:pPr marL="6350" indent="-6350" algn="just">
                        <a:spcBef>
                          <a:spcPts val="360"/>
                        </a:spcBef>
                        <a:spcAft>
                          <a:spcPts val="0"/>
                        </a:spcAft>
                      </a:pPr>
                      <a:r>
                        <a:rPr lang="ja-JP" sz="700" b="0" kern="100">
                          <a:solidFill>
                            <a:schemeClr val="tx1"/>
                          </a:solidFill>
                          <a:effectLst/>
                          <a:latin typeface="+mn-ea"/>
                          <a:ea typeface="+mn-ea"/>
                        </a:rPr>
                        <a:t>②一部ではありますが、対応が十分でない事項があり、観察事項</a:t>
                      </a:r>
                      <a:r>
                        <a:rPr lang="en-US" sz="700" b="0" kern="100">
                          <a:solidFill>
                            <a:schemeClr val="tx1"/>
                          </a:solidFill>
                          <a:effectLst/>
                          <a:latin typeface="+mn-ea"/>
                          <a:ea typeface="+mn-ea"/>
                        </a:rPr>
                        <a:t>1</a:t>
                      </a:r>
                      <a:r>
                        <a:rPr lang="ja-JP" sz="700" b="0" kern="100">
                          <a:solidFill>
                            <a:schemeClr val="tx1"/>
                          </a:solidFill>
                          <a:effectLst/>
                          <a:latin typeface="+mn-ea"/>
                          <a:ea typeface="+mn-ea"/>
                        </a:rPr>
                        <a:t>件が検出されました。</a:t>
                      </a:r>
                    </a:p>
                    <a:p>
                      <a:pPr marL="6350" indent="-6350" algn="just">
                        <a:spcBef>
                          <a:spcPts val="360"/>
                        </a:spcBef>
                        <a:spcAft>
                          <a:spcPts val="0"/>
                        </a:spcAft>
                      </a:pPr>
                      <a:r>
                        <a:rPr lang="ja-JP" sz="700" b="0" kern="100">
                          <a:solidFill>
                            <a:schemeClr val="tx1"/>
                          </a:solidFill>
                          <a:effectLst/>
                          <a:latin typeface="+mn-ea"/>
                          <a:ea typeface="+mn-ea"/>
                        </a:rPr>
                        <a:t>詳細は、「内部監査結果報告書」</a:t>
                      </a:r>
                      <a:r>
                        <a:rPr lang="en-US" sz="700" b="0" kern="100">
                          <a:solidFill>
                            <a:schemeClr val="tx1"/>
                          </a:solidFill>
                          <a:effectLst/>
                          <a:latin typeface="+mn-ea"/>
                          <a:ea typeface="+mn-ea"/>
                        </a:rPr>
                        <a:t>(2019</a:t>
                      </a:r>
                      <a:r>
                        <a:rPr lang="ja-JP" sz="700" b="0" kern="100">
                          <a:solidFill>
                            <a:schemeClr val="tx1"/>
                          </a:solidFill>
                          <a:effectLst/>
                          <a:latin typeface="+mn-ea"/>
                          <a:ea typeface="+mn-ea"/>
                        </a:rPr>
                        <a:t>年</a:t>
                      </a:r>
                      <a:r>
                        <a:rPr lang="en-US" sz="700" b="0" kern="100">
                          <a:solidFill>
                            <a:schemeClr val="tx1"/>
                          </a:solidFill>
                          <a:effectLst/>
                          <a:latin typeface="+mn-ea"/>
                          <a:ea typeface="+mn-ea"/>
                        </a:rPr>
                        <a:t>4</a:t>
                      </a:r>
                      <a:r>
                        <a:rPr lang="ja-JP" sz="700" b="0" kern="100">
                          <a:solidFill>
                            <a:schemeClr val="tx1"/>
                          </a:solidFill>
                          <a:effectLst/>
                          <a:latin typeface="+mn-ea"/>
                          <a:ea typeface="+mn-ea"/>
                        </a:rPr>
                        <a:t>月</a:t>
                      </a:r>
                      <a:r>
                        <a:rPr lang="en-US" sz="700" b="0" kern="100">
                          <a:solidFill>
                            <a:schemeClr val="tx1"/>
                          </a:solidFill>
                          <a:effectLst/>
                          <a:latin typeface="+mn-ea"/>
                          <a:ea typeface="+mn-ea"/>
                        </a:rPr>
                        <a:t>)</a:t>
                      </a:r>
                      <a:r>
                        <a:rPr lang="ja-JP" sz="700" b="0" kern="100">
                          <a:solidFill>
                            <a:schemeClr val="tx1"/>
                          </a:solidFill>
                          <a:effectLst/>
                          <a:latin typeface="+mn-ea"/>
                          <a:ea typeface="+mn-ea"/>
                        </a:rPr>
                        <a:t>にて報告の通りです。</a:t>
                      </a:r>
                    </a:p>
                    <a:p>
                      <a:pPr marL="6350" indent="-6350" algn="just">
                        <a:spcBef>
                          <a:spcPts val="360"/>
                        </a:spcBef>
                        <a:spcAft>
                          <a:spcPts val="0"/>
                        </a:spcAft>
                      </a:pPr>
                      <a:r>
                        <a:rPr lang="en-US" sz="700" b="0" kern="100">
                          <a:solidFill>
                            <a:schemeClr val="tx1"/>
                          </a:solidFill>
                          <a:effectLst/>
                          <a:latin typeface="+mn-ea"/>
                          <a:ea typeface="+mn-ea"/>
                        </a:rPr>
                        <a:t> </a:t>
                      </a:r>
                      <a:endParaRPr lang="ja-JP" sz="700" b="0" kern="100">
                        <a:solidFill>
                          <a:schemeClr val="tx1"/>
                        </a:solidFill>
                        <a:effectLst/>
                        <a:latin typeface="+mn-ea"/>
                        <a:ea typeface="+mn-ea"/>
                        <a:cs typeface="Times New Roman" panose="02020603050405020304" pitchFamily="18" charset="0"/>
                      </a:endParaRPr>
                    </a:p>
                  </a:txBody>
                  <a:tcPr marL="45972" marR="4597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86763239"/>
                  </a:ext>
                </a:extLst>
              </a:tr>
              <a:tr h="284687">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2">
                  <a:txBody>
                    <a:bodyPr/>
                    <a:lstStyle/>
                    <a:p>
                      <a:pPr algn="l"/>
                      <a:r>
                        <a:rPr lang="en-US" altLang="ja-JP" sz="700" b="0" kern="100">
                          <a:solidFill>
                            <a:schemeClr val="tx1"/>
                          </a:solidFill>
                          <a:effectLst/>
                          <a:latin typeface="+mn-ea"/>
                          <a:ea typeface="+mn-ea"/>
                        </a:rPr>
                        <a:t>4</a:t>
                      </a:r>
                      <a:r>
                        <a:rPr lang="ja-JP" sz="700" b="0" kern="100">
                          <a:solidFill>
                            <a:schemeClr val="tx1"/>
                          </a:solidFill>
                          <a:effectLst/>
                          <a:latin typeface="+mn-ea"/>
                          <a:ea typeface="+mn-ea"/>
                        </a:rPr>
                        <a:t>）情報セキュリティ目的の達成</a:t>
                      </a:r>
                      <a:endParaRPr kumimoji="1" lang="ja-JP" altLang="en-US" sz="700"/>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227965" indent="-226695" algn="just"/>
                      <a:r>
                        <a:rPr lang="ja-JP" sz="700" b="0" kern="100">
                          <a:solidFill>
                            <a:schemeClr val="tx1"/>
                          </a:solidFill>
                          <a:effectLst/>
                          <a:latin typeface="+mn-ea"/>
                          <a:ea typeface="+mn-ea"/>
                        </a:rPr>
                        <a:t>次回のマネジメントレビューにて報告します</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3">
                  <a:txBody>
                    <a:bodyPr/>
                    <a:lstStyle/>
                    <a:p>
                      <a:pPr algn="l"/>
                      <a:r>
                        <a:rPr lang="ja-JP" sz="700" b="0" kern="100">
                          <a:solidFill>
                            <a:schemeClr val="tx1"/>
                          </a:solidFill>
                          <a:effectLst/>
                          <a:latin typeface="+mn-ea"/>
                          <a:ea typeface="+mn-ea"/>
                        </a:rPr>
                        <a:t>次回のマネジメントレビューにて報告します</a:t>
                      </a:r>
                      <a:r>
                        <a:rPr lang="ja-JP" altLang="en-US" sz="700" b="0" kern="100">
                          <a:solidFill>
                            <a:schemeClr val="tx1"/>
                          </a:solidFill>
                          <a:effectLst/>
                          <a:latin typeface="+mn-ea"/>
                          <a:ea typeface="+mn-ea"/>
                        </a:rPr>
                        <a:t>。</a:t>
                      </a:r>
                      <a:endParaRPr kumimoji="1" lang="ja-JP" altLang="en-US" sz="700"/>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just"/>
                      <a:r>
                        <a:rPr lang="ja-JP" sz="700" b="0" kern="100">
                          <a:solidFill>
                            <a:schemeClr val="tx1"/>
                          </a:solidFill>
                          <a:effectLst/>
                          <a:latin typeface="+mn-ea"/>
                          <a:ea typeface="+mn-ea"/>
                        </a:rPr>
                        <a:t>次回のマネジメントレビューにて報告します</a:t>
                      </a:r>
                      <a:endParaRPr lang="ja-JP" sz="700" b="0" kern="100">
                        <a:solidFill>
                          <a:schemeClr val="tx1"/>
                        </a:solidFill>
                        <a:effectLst/>
                        <a:latin typeface="+mn-ea"/>
                        <a:ea typeface="+mn-ea"/>
                        <a:cs typeface="Times New Roman" panose="02020603050405020304" pitchFamily="18" charset="0"/>
                      </a:endParaRPr>
                    </a:p>
                  </a:txBody>
                  <a:tcPr marL="45972" marR="45972"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3100723047"/>
                  </a:ext>
                </a:extLst>
              </a:tr>
              <a:tr h="209957">
                <a:tc>
                  <a:txBody>
                    <a:bodyPr/>
                    <a:lstStyle/>
                    <a:p>
                      <a:pPr algn="l"/>
                      <a:r>
                        <a:rPr lang="en-US" altLang="ja-JP" sz="700" b="0" kern="100">
                          <a:solidFill>
                            <a:schemeClr val="tx1"/>
                          </a:solidFill>
                          <a:effectLst/>
                          <a:latin typeface="+mn-ea"/>
                          <a:ea typeface="+mn-ea"/>
                          <a:cs typeface="Times New Roman" panose="02020603050405020304" pitchFamily="18" charset="0"/>
                        </a:rPr>
                        <a:t>5</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
                  <a:txBody>
                    <a:bodyPr/>
                    <a:lstStyle/>
                    <a:p>
                      <a:pPr algn="l"/>
                      <a:r>
                        <a:rPr lang="ja-JP" sz="700" b="0" kern="100">
                          <a:solidFill>
                            <a:schemeClr val="tx1"/>
                          </a:solidFill>
                          <a:effectLst/>
                          <a:latin typeface="+mn-ea"/>
                          <a:ea typeface="+mn-ea"/>
                        </a:rPr>
                        <a:t>利害関係者からのフィードバック</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5">
                  <a:txBody>
                    <a:bodyPr/>
                    <a:lstStyle/>
                    <a:p>
                      <a:pPr algn="l"/>
                      <a:r>
                        <a:rPr lang="ja-JP" sz="700" b="0" kern="100">
                          <a:solidFill>
                            <a:schemeClr val="tx1"/>
                          </a:solidFill>
                          <a:effectLst/>
                          <a:latin typeface="+mn-ea"/>
                          <a:ea typeface="+mn-ea"/>
                        </a:rPr>
                        <a:t>お客様からのクレームは現状ありませんでした。</a:t>
                      </a:r>
                      <a:endParaRPr kumimoji="1" lang="ja-JP" altLang="en-US" sz="700"/>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a16="http://schemas.microsoft.com/office/drawing/2014/main" val="3491789156"/>
                  </a:ext>
                </a:extLst>
              </a:tr>
              <a:tr h="1661427">
                <a:tc>
                  <a:txBody>
                    <a:bodyPr/>
                    <a:lstStyle/>
                    <a:p>
                      <a:pPr algn="l"/>
                      <a:r>
                        <a:rPr lang="en-US" altLang="ja-JP" sz="700" b="0" kern="100">
                          <a:solidFill>
                            <a:schemeClr val="tx1"/>
                          </a:solidFill>
                          <a:effectLst/>
                          <a:latin typeface="+mn-ea"/>
                          <a:ea typeface="+mn-ea"/>
                          <a:cs typeface="Times New Roman" panose="02020603050405020304" pitchFamily="18" charset="0"/>
                        </a:rPr>
                        <a:t>6</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
                  <a:txBody>
                    <a:bodyPr/>
                    <a:lstStyle/>
                    <a:p>
                      <a:pPr algn="l"/>
                      <a:r>
                        <a:rPr kumimoji="1" lang="ja-JP" altLang="en-US" sz="700">
                          <a:solidFill>
                            <a:srgbClr val="333333"/>
                          </a:solidFill>
                          <a:latin typeface="+mn-ea"/>
                          <a:ea typeface="+mn-ea"/>
                        </a:rPr>
                        <a:t>リスクアセスメントの結果およびリスク対応計画の状況</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5">
                  <a:txBody>
                    <a:bodyPr/>
                    <a:lstStyle/>
                    <a:p>
                      <a:pPr algn="l"/>
                      <a:r>
                        <a:rPr lang="en-US" altLang="ja-JP" sz="700" b="0" kern="100">
                          <a:solidFill>
                            <a:schemeClr val="tx1"/>
                          </a:solidFill>
                          <a:effectLst/>
                          <a:latin typeface="+mn-ea"/>
                          <a:ea typeface="+mn-ea"/>
                          <a:cs typeface="Times New Roman" panose="02020603050405020304" pitchFamily="18" charset="0"/>
                        </a:rPr>
                        <a:t>【</a:t>
                      </a:r>
                      <a:r>
                        <a:rPr lang="ja-JP" altLang="en-US" sz="700" b="0" kern="100">
                          <a:solidFill>
                            <a:schemeClr val="tx1"/>
                          </a:solidFill>
                          <a:effectLst/>
                          <a:latin typeface="+mn-ea"/>
                          <a:ea typeface="+mn-ea"/>
                          <a:cs typeface="Times New Roman" panose="02020603050405020304" pitchFamily="18" charset="0"/>
                        </a:rPr>
                        <a:t>リスクアセスメントの状況</a:t>
                      </a:r>
                      <a:r>
                        <a:rPr lang="en-US" altLang="ja-JP" sz="700" b="0" kern="100">
                          <a:solidFill>
                            <a:schemeClr val="tx1"/>
                          </a:solidFill>
                          <a:effectLst/>
                          <a:latin typeface="+mn-ea"/>
                          <a:ea typeface="+mn-ea"/>
                          <a:cs typeface="Times New Roman" panose="02020603050405020304" pitchFamily="18" charset="0"/>
                        </a:rPr>
                        <a:t>】</a:t>
                      </a:r>
                    </a:p>
                    <a:p>
                      <a:pPr algn="l"/>
                      <a:r>
                        <a:rPr lang="ja-JP" altLang="en-US" sz="700" b="0" kern="100">
                          <a:solidFill>
                            <a:schemeClr val="tx1"/>
                          </a:solidFill>
                          <a:effectLst/>
                          <a:latin typeface="+mn-ea"/>
                          <a:ea typeface="+mn-ea"/>
                          <a:cs typeface="Times New Roman" panose="02020603050405020304" pitchFamily="18" charset="0"/>
                        </a:rPr>
                        <a:t>「情報リスクアセスメント結果報告書」</a:t>
                      </a:r>
                      <a:r>
                        <a:rPr lang="en-US" altLang="ja-JP" sz="700" b="0" kern="100">
                          <a:solidFill>
                            <a:schemeClr val="tx1"/>
                          </a:solidFill>
                          <a:effectLst/>
                          <a:latin typeface="+mn-ea"/>
                          <a:ea typeface="+mn-ea"/>
                          <a:cs typeface="Times New Roman" panose="02020603050405020304" pitchFamily="18" charset="0"/>
                        </a:rPr>
                        <a:t>(20XX</a:t>
                      </a:r>
                      <a:r>
                        <a:rPr lang="ja-JP" altLang="en-US" sz="700" b="0" kern="100">
                          <a:solidFill>
                            <a:schemeClr val="tx1"/>
                          </a:solidFill>
                          <a:effectLst/>
                          <a:latin typeface="+mn-ea"/>
                          <a:ea typeface="+mn-ea"/>
                          <a:cs typeface="Times New Roman" panose="02020603050405020304" pitchFamily="18" charset="0"/>
                        </a:rPr>
                        <a:t>年〇〇月〇〇日</a:t>
                      </a:r>
                      <a:r>
                        <a:rPr lang="en-US" altLang="ja-JP" sz="700" b="0" kern="100">
                          <a:solidFill>
                            <a:schemeClr val="tx1"/>
                          </a:solidFill>
                          <a:effectLst/>
                          <a:latin typeface="+mn-ea"/>
                          <a:ea typeface="+mn-ea"/>
                          <a:cs typeface="Times New Roman" panose="02020603050405020304" pitchFamily="18" charset="0"/>
                        </a:rPr>
                        <a:t>)</a:t>
                      </a:r>
                      <a:r>
                        <a:rPr lang="ja-JP" altLang="en-US" sz="700" b="0" kern="100">
                          <a:solidFill>
                            <a:schemeClr val="tx1"/>
                          </a:solidFill>
                          <a:effectLst/>
                          <a:latin typeface="+mn-ea"/>
                          <a:ea typeface="+mn-ea"/>
                          <a:cs typeface="Times New Roman" panose="02020603050405020304" pitchFamily="18" charset="0"/>
                        </a:rPr>
                        <a:t>にて報告の通りです。</a:t>
                      </a:r>
                    </a:p>
                    <a:p>
                      <a:pPr algn="l"/>
                      <a:r>
                        <a:rPr lang="en-US" altLang="ja-JP" sz="700" b="0" kern="100">
                          <a:solidFill>
                            <a:schemeClr val="tx1"/>
                          </a:solidFill>
                          <a:effectLst/>
                          <a:latin typeface="+mn-ea"/>
                          <a:ea typeface="+mn-ea"/>
                          <a:cs typeface="Times New Roman" panose="02020603050405020304" pitchFamily="18" charset="0"/>
                        </a:rPr>
                        <a:t>【</a:t>
                      </a:r>
                      <a:r>
                        <a:rPr lang="ja-JP" altLang="en-US" sz="700" b="0" kern="100">
                          <a:solidFill>
                            <a:schemeClr val="tx1"/>
                          </a:solidFill>
                          <a:effectLst/>
                          <a:latin typeface="+mn-ea"/>
                          <a:ea typeface="+mn-ea"/>
                          <a:cs typeface="Times New Roman" panose="02020603050405020304" pitchFamily="18" charset="0"/>
                        </a:rPr>
                        <a:t>リスク対応計画の状況</a:t>
                      </a:r>
                      <a:r>
                        <a:rPr lang="en-US" altLang="ja-JP" sz="700" b="0" kern="100">
                          <a:solidFill>
                            <a:schemeClr val="tx1"/>
                          </a:solidFill>
                          <a:effectLst/>
                          <a:latin typeface="+mn-ea"/>
                          <a:ea typeface="+mn-ea"/>
                          <a:cs typeface="Times New Roman" panose="02020603050405020304" pitchFamily="18" charset="0"/>
                        </a:rPr>
                        <a:t>】</a:t>
                      </a:r>
                    </a:p>
                    <a:p>
                      <a:pPr algn="l"/>
                      <a:r>
                        <a:rPr lang="ja-JP" altLang="en-US" sz="700" b="0" kern="100">
                          <a:solidFill>
                            <a:schemeClr val="tx1"/>
                          </a:solidFill>
                          <a:effectLst/>
                          <a:latin typeface="+mn-ea"/>
                          <a:ea typeface="+mn-ea"/>
                          <a:cs typeface="Times New Roman" panose="02020603050405020304" pitchFamily="18" charset="0"/>
                        </a:rPr>
                        <a:t>・リスク対応計画にリストアップした管理策：○件</a:t>
                      </a:r>
                    </a:p>
                    <a:p>
                      <a:pPr algn="l"/>
                      <a:r>
                        <a:rPr lang="ja-JP" altLang="en-US" sz="700" b="0" kern="100">
                          <a:solidFill>
                            <a:schemeClr val="tx1"/>
                          </a:solidFill>
                          <a:effectLst/>
                          <a:latin typeface="+mn-ea"/>
                          <a:ea typeface="+mn-ea"/>
                          <a:cs typeface="Times New Roman" panose="02020603050405020304" pitchFamily="18" charset="0"/>
                        </a:rPr>
                        <a:t>・対応が終了した管理策：○件</a:t>
                      </a:r>
                    </a:p>
                    <a:p>
                      <a:pPr algn="l"/>
                      <a:r>
                        <a:rPr lang="ja-JP" altLang="en-US" sz="700" b="0" kern="100">
                          <a:solidFill>
                            <a:schemeClr val="tx1"/>
                          </a:solidFill>
                          <a:effectLst/>
                          <a:latin typeface="+mn-ea"/>
                          <a:ea typeface="+mn-ea"/>
                          <a:cs typeface="Times New Roman" panose="02020603050405020304" pitchFamily="18" charset="0"/>
                        </a:rPr>
                        <a:t>・対応が終了していない管理策</a:t>
                      </a:r>
                      <a:r>
                        <a:rPr lang="en-US" altLang="ja-JP" sz="700" b="0" kern="100">
                          <a:solidFill>
                            <a:schemeClr val="tx1"/>
                          </a:solidFill>
                          <a:effectLst/>
                          <a:latin typeface="+mn-ea"/>
                          <a:ea typeface="+mn-ea"/>
                          <a:cs typeface="Times New Roman" panose="02020603050405020304" pitchFamily="18" charset="0"/>
                        </a:rPr>
                        <a:t>2</a:t>
                      </a:r>
                      <a:r>
                        <a:rPr lang="ja-JP" altLang="en-US" sz="700" b="0" kern="100">
                          <a:solidFill>
                            <a:schemeClr val="tx1"/>
                          </a:solidFill>
                          <a:effectLst/>
                          <a:latin typeface="+mn-ea"/>
                          <a:ea typeface="+mn-ea"/>
                          <a:cs typeface="Times New Roman" panose="02020603050405020304" pitchFamily="18" charset="0"/>
                        </a:rPr>
                        <a:t>件は以下の通りです。</a:t>
                      </a:r>
                    </a:p>
                    <a:p>
                      <a:pPr algn="l"/>
                      <a:endParaRPr lang="en-US" altLang="ja-JP" sz="700" b="0" kern="100">
                        <a:solidFill>
                          <a:schemeClr val="tx1"/>
                        </a:solidFill>
                        <a:effectLst/>
                        <a:latin typeface="+mn-ea"/>
                        <a:ea typeface="+mn-ea"/>
                        <a:cs typeface="Times New Roman" panose="02020603050405020304" pitchFamily="18" charset="0"/>
                      </a:endParaRPr>
                    </a:p>
                    <a:p>
                      <a:pPr algn="l"/>
                      <a:endParaRPr lang="en-US" altLang="ja-JP" sz="700" b="0" kern="100">
                        <a:solidFill>
                          <a:schemeClr val="tx1"/>
                        </a:solidFill>
                        <a:effectLst/>
                        <a:latin typeface="+mn-ea"/>
                        <a:ea typeface="+mn-ea"/>
                        <a:cs typeface="Times New Roman" panose="02020603050405020304" pitchFamily="18" charset="0"/>
                      </a:endParaRPr>
                    </a:p>
                    <a:p>
                      <a:pPr algn="l"/>
                      <a:endParaRPr lang="en-US" altLang="ja-JP" sz="700" b="0" kern="100">
                        <a:solidFill>
                          <a:schemeClr val="tx1"/>
                        </a:solidFill>
                        <a:effectLst/>
                        <a:latin typeface="+mn-ea"/>
                        <a:ea typeface="+mn-ea"/>
                        <a:cs typeface="Times New Roman" panose="02020603050405020304" pitchFamily="18" charset="0"/>
                      </a:endParaRPr>
                    </a:p>
                    <a:p>
                      <a:pPr algn="l"/>
                      <a:endParaRPr lang="en-US" altLang="ja-JP" sz="700" b="0" kern="100">
                        <a:solidFill>
                          <a:schemeClr val="tx1"/>
                        </a:solidFill>
                        <a:effectLst/>
                        <a:latin typeface="+mn-ea"/>
                        <a:ea typeface="+mn-ea"/>
                        <a:cs typeface="Times New Roman" panose="02020603050405020304" pitchFamily="18" charset="0"/>
                      </a:endParaRPr>
                    </a:p>
                    <a:p>
                      <a:pPr algn="l"/>
                      <a:endParaRPr lang="en-US" altLang="ja-JP" sz="700" b="0" kern="100">
                        <a:solidFill>
                          <a:schemeClr val="tx1"/>
                        </a:solidFill>
                        <a:effectLst/>
                        <a:latin typeface="+mn-ea"/>
                        <a:ea typeface="+mn-ea"/>
                        <a:cs typeface="Times New Roman" panose="02020603050405020304" pitchFamily="18" charset="0"/>
                      </a:endParaRPr>
                    </a:p>
                    <a:p>
                      <a:pPr algn="l"/>
                      <a:endParaRPr lang="en-US" altLang="ja-JP" sz="700" b="0" kern="100">
                        <a:solidFill>
                          <a:schemeClr val="tx1"/>
                        </a:solidFill>
                        <a:effectLst/>
                        <a:latin typeface="+mn-ea"/>
                        <a:ea typeface="+mn-ea"/>
                        <a:cs typeface="Times New Roman" panose="02020603050405020304" pitchFamily="18" charset="0"/>
                      </a:endParaRPr>
                    </a:p>
                    <a:p>
                      <a:pPr algn="l"/>
                      <a:endParaRPr lang="ja-JP" altLang="en-US" sz="700" b="0" kern="100">
                        <a:solidFill>
                          <a:schemeClr val="tx1"/>
                        </a:solidFill>
                        <a:effectLst/>
                        <a:latin typeface="+mn-ea"/>
                        <a:ea typeface="+mn-ea"/>
                        <a:cs typeface="Times New Roman" panose="02020603050405020304" pitchFamily="18" charset="0"/>
                      </a:endParaRPr>
                    </a:p>
                    <a:p>
                      <a:pPr algn="l"/>
                      <a:r>
                        <a:rPr lang="en-US" altLang="ja-JP" sz="700" b="0" kern="100">
                          <a:solidFill>
                            <a:schemeClr val="tx1"/>
                          </a:solidFill>
                          <a:effectLst/>
                          <a:latin typeface="+mn-ea"/>
                          <a:ea typeface="+mn-ea"/>
                          <a:cs typeface="Times New Roman" panose="02020603050405020304" pitchFamily="18" charset="0"/>
                        </a:rPr>
                        <a:t>※</a:t>
                      </a:r>
                      <a:r>
                        <a:rPr lang="ja-JP" altLang="en-US" sz="700" b="0" kern="100">
                          <a:solidFill>
                            <a:schemeClr val="tx1"/>
                          </a:solidFill>
                          <a:effectLst/>
                          <a:latin typeface="+mn-ea"/>
                          <a:ea typeface="+mn-ea"/>
                          <a:cs typeface="Times New Roman" panose="02020603050405020304" pitchFamily="18" charset="0"/>
                        </a:rPr>
                        <a:t>詳細は、「リスク対応計画」</a:t>
                      </a:r>
                      <a:r>
                        <a:rPr lang="en-US" altLang="ja-JP" sz="700" b="0" kern="100">
                          <a:solidFill>
                            <a:schemeClr val="tx1"/>
                          </a:solidFill>
                          <a:effectLst/>
                          <a:latin typeface="+mn-ea"/>
                          <a:ea typeface="+mn-ea"/>
                          <a:cs typeface="Times New Roman" panose="02020603050405020304" pitchFamily="18" charset="0"/>
                        </a:rPr>
                        <a:t>(</a:t>
                      </a:r>
                      <a:r>
                        <a:rPr lang="ja-JP" altLang="en-US" sz="700" b="0" kern="100">
                          <a:solidFill>
                            <a:schemeClr val="tx1"/>
                          </a:solidFill>
                          <a:effectLst/>
                          <a:latin typeface="+mn-ea"/>
                          <a:ea typeface="+mn-ea"/>
                          <a:cs typeface="Times New Roman" panose="02020603050405020304" pitchFamily="18" charset="0"/>
                        </a:rPr>
                        <a:t>作成：</a:t>
                      </a:r>
                      <a:r>
                        <a:rPr lang="en-US" altLang="ja-JP" sz="700" b="0" kern="100">
                          <a:solidFill>
                            <a:schemeClr val="tx1"/>
                          </a:solidFill>
                          <a:effectLst/>
                          <a:latin typeface="+mn-ea"/>
                          <a:ea typeface="+mn-ea"/>
                          <a:cs typeface="Times New Roman" panose="02020603050405020304" pitchFamily="18" charset="0"/>
                        </a:rPr>
                        <a:t>20XX</a:t>
                      </a:r>
                      <a:r>
                        <a:rPr lang="ja-JP" altLang="en-US" sz="700" b="0" kern="100">
                          <a:solidFill>
                            <a:schemeClr val="tx1"/>
                          </a:solidFill>
                          <a:effectLst/>
                          <a:latin typeface="+mn-ea"/>
                          <a:ea typeface="+mn-ea"/>
                          <a:cs typeface="Times New Roman" panose="02020603050405020304" pitchFamily="18" charset="0"/>
                        </a:rPr>
                        <a:t>年〇〇月〇〇日、見直：</a:t>
                      </a:r>
                      <a:r>
                        <a:rPr lang="en-US" altLang="ja-JP" sz="700" b="0" kern="100">
                          <a:solidFill>
                            <a:schemeClr val="tx1"/>
                          </a:solidFill>
                          <a:effectLst/>
                          <a:latin typeface="+mn-ea"/>
                          <a:ea typeface="+mn-ea"/>
                          <a:cs typeface="Times New Roman" panose="02020603050405020304" pitchFamily="18" charset="0"/>
                        </a:rPr>
                        <a:t>20XX</a:t>
                      </a:r>
                      <a:r>
                        <a:rPr lang="ja-JP" altLang="en-US" sz="700" b="0" kern="100">
                          <a:solidFill>
                            <a:schemeClr val="tx1"/>
                          </a:solidFill>
                          <a:effectLst/>
                          <a:latin typeface="+mn-ea"/>
                          <a:ea typeface="+mn-ea"/>
                          <a:cs typeface="Times New Roman" panose="02020603050405020304" pitchFamily="18" charset="0"/>
                        </a:rPr>
                        <a:t>年〇月</a:t>
                      </a:r>
                      <a:r>
                        <a:rPr lang="en-US" altLang="ja-JP" sz="700" b="0" kern="100">
                          <a:solidFill>
                            <a:schemeClr val="tx1"/>
                          </a:solidFill>
                          <a:effectLst/>
                          <a:latin typeface="+mn-ea"/>
                          <a:ea typeface="+mn-ea"/>
                          <a:cs typeface="Times New Roman" panose="02020603050405020304" pitchFamily="18" charset="0"/>
                        </a:rPr>
                        <a:t>)</a:t>
                      </a:r>
                      <a:r>
                        <a:rPr lang="ja-JP" altLang="en-US" sz="700" b="0" kern="100">
                          <a:solidFill>
                            <a:schemeClr val="tx1"/>
                          </a:solidFill>
                          <a:effectLst/>
                          <a:latin typeface="+mn-ea"/>
                          <a:ea typeface="+mn-ea"/>
                          <a:cs typeface="Times New Roman" panose="02020603050405020304" pitchFamily="18" charset="0"/>
                        </a:rPr>
                        <a:t>にて報告の通りです。</a:t>
                      </a:r>
                      <a:endParaRPr kumimoji="1" lang="ja-JP" altLang="en-US" sz="700"/>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877887143"/>
                  </a:ext>
                </a:extLst>
              </a:tr>
              <a:tr h="241984">
                <a:tc>
                  <a:txBody>
                    <a:bodyPr/>
                    <a:lstStyle/>
                    <a:p>
                      <a:pPr algn="l"/>
                      <a:r>
                        <a:rPr lang="en-US" altLang="ja-JP" sz="700" b="0" kern="100">
                          <a:solidFill>
                            <a:schemeClr val="tx1"/>
                          </a:solidFill>
                          <a:effectLst/>
                          <a:latin typeface="+mn-ea"/>
                          <a:ea typeface="+mn-ea"/>
                          <a:cs typeface="Times New Roman" panose="02020603050405020304" pitchFamily="18" charset="0"/>
                        </a:rPr>
                        <a:t>7</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
                  <a:txBody>
                    <a:bodyPr/>
                    <a:lstStyle/>
                    <a:p>
                      <a:pPr algn="l"/>
                      <a:r>
                        <a:rPr lang="ja-JP" altLang="en-US" sz="700" b="0" kern="100">
                          <a:solidFill>
                            <a:schemeClr val="tx1"/>
                          </a:solidFill>
                          <a:effectLst/>
                          <a:latin typeface="+mn-ea"/>
                          <a:ea typeface="+mn-ea"/>
                          <a:cs typeface="Times New Roman" panose="02020603050405020304" pitchFamily="18" charset="0"/>
                        </a:rPr>
                        <a:t>継続的改善の機会</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5">
                  <a:txBody>
                    <a:bodyPr/>
                    <a:lstStyle/>
                    <a:p>
                      <a:pPr algn="l"/>
                      <a:r>
                        <a:rPr lang="ja-JP" altLang="en-US" sz="700" b="0" kern="100">
                          <a:solidFill>
                            <a:schemeClr val="tx1"/>
                          </a:solidFill>
                          <a:effectLst/>
                          <a:latin typeface="+mn-ea"/>
                          <a:ea typeface="+mn-ea"/>
                          <a:cs typeface="Times New Roman" panose="02020603050405020304" pitchFamily="18" charset="0"/>
                        </a:rPr>
                        <a:t>現状は</a:t>
                      </a:r>
                      <a:r>
                        <a:rPr lang="en-US" altLang="ja-JP" sz="700" b="0" kern="100">
                          <a:solidFill>
                            <a:schemeClr val="tx1"/>
                          </a:solidFill>
                          <a:effectLst/>
                          <a:latin typeface="+mn-ea"/>
                          <a:ea typeface="+mn-ea"/>
                          <a:cs typeface="Times New Roman" panose="02020603050405020304" pitchFamily="18" charset="0"/>
                        </a:rPr>
                        <a:t>ISMS</a:t>
                      </a:r>
                      <a:r>
                        <a:rPr lang="ja-JP" altLang="en-US" sz="700" b="0" kern="100">
                          <a:solidFill>
                            <a:schemeClr val="tx1"/>
                          </a:solidFill>
                          <a:effectLst/>
                          <a:latin typeface="+mn-ea"/>
                          <a:ea typeface="+mn-ea"/>
                          <a:cs typeface="Times New Roman" panose="02020603050405020304" pitchFamily="18" charset="0"/>
                        </a:rPr>
                        <a:t>を従業者が理解するための活動を主として行っています。</a:t>
                      </a:r>
                      <a:endParaRPr kumimoji="1" lang="ja-JP" altLang="en-US" sz="700"/>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1043596961"/>
                  </a:ext>
                </a:extLst>
              </a:tr>
              <a:tr h="180460">
                <a:tc gridSpan="8">
                  <a:txBody>
                    <a:bodyPr/>
                    <a:lstStyle/>
                    <a:p>
                      <a:pPr algn="l"/>
                      <a:r>
                        <a:rPr lang="ja-JP" altLang="en-US" sz="700" b="1" kern="100">
                          <a:solidFill>
                            <a:schemeClr val="bg1"/>
                          </a:solidFill>
                          <a:effectLst/>
                          <a:latin typeface="+mn-ea"/>
                          <a:ea typeface="+mn-ea"/>
                          <a:cs typeface="Times New Roman" panose="02020603050405020304" pitchFamily="18" charset="0"/>
                        </a:rPr>
                        <a:t>アウトプット（トップマネジメントの指示事項）</a:t>
                      </a:r>
                      <a:endParaRPr lang="ja-JP" sz="700" b="1" kern="100">
                        <a:solidFill>
                          <a:schemeClr val="bg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pPr algn="l"/>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4136732358"/>
                  </a:ext>
                </a:extLst>
              </a:tr>
              <a:tr h="249101">
                <a:tc>
                  <a:txBody>
                    <a:bodyPr/>
                    <a:lstStyle/>
                    <a:p>
                      <a:pPr algn="l"/>
                      <a:r>
                        <a:rPr lang="en-US" altLang="ja-JP" sz="700" b="0" kern="100">
                          <a:solidFill>
                            <a:schemeClr val="tx1"/>
                          </a:solidFill>
                          <a:effectLst/>
                          <a:latin typeface="+mn-ea"/>
                          <a:ea typeface="+mn-ea"/>
                          <a:cs typeface="Times New Roman" panose="02020603050405020304" pitchFamily="18" charset="0"/>
                        </a:rPr>
                        <a:t>1</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
                  <a:txBody>
                    <a:bodyPr/>
                    <a:lstStyle/>
                    <a:p>
                      <a:pPr algn="l"/>
                      <a:r>
                        <a:rPr lang="ja-JP" altLang="en-US" sz="700" b="0" kern="100">
                          <a:solidFill>
                            <a:schemeClr val="tx1"/>
                          </a:solidFill>
                          <a:effectLst/>
                          <a:latin typeface="+mn-ea"/>
                          <a:ea typeface="+mn-ea"/>
                          <a:cs typeface="Times New Roman" panose="02020603050405020304" pitchFamily="18" charset="0"/>
                        </a:rPr>
                        <a:t>継続的改善の機会</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5">
                  <a:txBody>
                    <a:bodyPr/>
                    <a:lstStyle/>
                    <a:p>
                      <a:pPr algn="l"/>
                      <a:r>
                        <a:rPr lang="ja-JP" altLang="en-US" sz="700" b="0" kern="100">
                          <a:solidFill>
                            <a:schemeClr val="tx1"/>
                          </a:solidFill>
                          <a:effectLst/>
                          <a:latin typeface="+mn-ea"/>
                          <a:ea typeface="+mn-ea"/>
                          <a:cs typeface="Times New Roman" panose="02020603050405020304" pitchFamily="18" charset="0"/>
                        </a:rPr>
                        <a:t>現状認識している各課題を確実に実施すること。</a:t>
                      </a:r>
                      <a:endParaRPr kumimoji="1" lang="ja-JP" altLang="en-US" sz="700"/>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1978043015"/>
                  </a:ext>
                </a:extLst>
              </a:tr>
              <a:tr h="249101">
                <a:tc>
                  <a:txBody>
                    <a:bodyPr/>
                    <a:lstStyle/>
                    <a:p>
                      <a:pPr algn="l"/>
                      <a:r>
                        <a:rPr lang="en-US" altLang="ja-JP" sz="700" b="0" kern="100">
                          <a:solidFill>
                            <a:schemeClr val="tx1"/>
                          </a:solidFill>
                          <a:effectLst/>
                          <a:latin typeface="+mn-ea"/>
                          <a:ea typeface="+mn-ea"/>
                          <a:cs typeface="Times New Roman" panose="02020603050405020304" pitchFamily="18" charset="0"/>
                        </a:rPr>
                        <a:t>2</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
                  <a:txBody>
                    <a:bodyPr/>
                    <a:lstStyle/>
                    <a:p>
                      <a:pPr algn="l"/>
                      <a:r>
                        <a:rPr lang="en-US" altLang="ja-JP" sz="700" b="0" kern="100">
                          <a:solidFill>
                            <a:schemeClr val="tx1"/>
                          </a:solidFill>
                          <a:effectLst/>
                          <a:latin typeface="+mn-ea"/>
                          <a:ea typeface="+mn-ea"/>
                          <a:cs typeface="Times New Roman" panose="02020603050405020304" pitchFamily="18" charset="0"/>
                        </a:rPr>
                        <a:t>ISMS</a:t>
                      </a:r>
                      <a:r>
                        <a:rPr lang="ja-JP" altLang="en-US" sz="700" b="0" kern="100">
                          <a:solidFill>
                            <a:schemeClr val="tx1"/>
                          </a:solidFill>
                          <a:effectLst/>
                          <a:latin typeface="+mn-ea"/>
                          <a:ea typeface="+mn-ea"/>
                          <a:cs typeface="Times New Roman" panose="02020603050405020304" pitchFamily="18" charset="0"/>
                        </a:rPr>
                        <a:t>のあらゆる変更の必要性</a:t>
                      </a:r>
                      <a:endParaRPr lang="ja-JP" sz="700" b="0" kern="100">
                        <a:solidFill>
                          <a:schemeClr val="tx1"/>
                        </a:solidFill>
                        <a:effectLst/>
                        <a:latin typeface="+mn-ea"/>
                        <a:ea typeface="+mn-ea"/>
                        <a:cs typeface="Times New Roman" panose="02020603050405020304" pitchFamily="18" charset="0"/>
                      </a:endParaRPr>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5">
                  <a:txBody>
                    <a:bodyPr/>
                    <a:lstStyle/>
                    <a:p>
                      <a:pPr algn="l"/>
                      <a:r>
                        <a:rPr lang="ja-JP" altLang="en-US" sz="700" b="0" kern="100">
                          <a:solidFill>
                            <a:schemeClr val="tx1"/>
                          </a:solidFill>
                          <a:effectLst/>
                          <a:latin typeface="+mn-ea"/>
                          <a:ea typeface="+mn-ea"/>
                          <a:cs typeface="Times New Roman" panose="02020603050405020304" pitchFamily="18" charset="0"/>
                        </a:rPr>
                        <a:t>コンサルタント会社のひな形にとらわれず、より当社の状況を反映した仕組み・ルールに見直しを行っていくこと。</a:t>
                      </a:r>
                      <a:endParaRPr kumimoji="1" lang="ja-JP" altLang="en-US" sz="700"/>
                    </a:p>
                  </a:txBody>
                  <a:tcPr marL="45972" marR="459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extLst>
                  <a:ext uri="{0D108BD9-81ED-4DB2-BD59-A6C34878D82A}">
                    <a16:rowId xmlns:a16="http://schemas.microsoft.com/office/drawing/2014/main" val="1023399134"/>
                  </a:ext>
                </a:extLst>
              </a:tr>
            </a:tbl>
          </a:graphicData>
        </a:graphic>
      </p:graphicFrame>
      <p:sp>
        <p:nvSpPr>
          <p:cNvPr id="12" name="テキスト ボックス 11">
            <a:extLst>
              <a:ext uri="{FF2B5EF4-FFF2-40B4-BE49-F238E27FC236}">
                <a16:creationId xmlns:a16="http://schemas.microsoft.com/office/drawing/2014/main" id="{8E57F7FA-475F-7389-040B-2A2D6F1E9969}"/>
              </a:ext>
            </a:extLst>
          </p:cNvPr>
          <p:cNvSpPr txBox="1"/>
          <p:nvPr/>
        </p:nvSpPr>
        <p:spPr>
          <a:xfrm>
            <a:off x="619048" y="2251593"/>
            <a:ext cx="5612400" cy="25391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マネジメントレビュー報告書の作成方法（例）</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3" name="表 12">
            <a:extLst>
              <a:ext uri="{FF2B5EF4-FFF2-40B4-BE49-F238E27FC236}">
                <a16:creationId xmlns:a16="http://schemas.microsoft.com/office/drawing/2014/main" id="{7A5F4C62-AA1E-6DD9-18E7-005CC512E05A}"/>
              </a:ext>
            </a:extLst>
          </p:cNvPr>
          <p:cNvGraphicFramePr>
            <a:graphicFrameLocks noGrp="1"/>
          </p:cNvGraphicFramePr>
          <p:nvPr/>
        </p:nvGraphicFramePr>
        <p:xfrm>
          <a:off x="2655870" y="7654407"/>
          <a:ext cx="1948497" cy="432000"/>
        </p:xfrm>
        <a:graphic>
          <a:graphicData uri="http://schemas.openxmlformats.org/drawingml/2006/table">
            <a:tbl>
              <a:tblPr firstRow="1" firstCol="1" bandRow="1">
                <a:tableStyleId>{5C22544A-7EE6-4342-B048-85BDC9FD1C3A}</a:tableStyleId>
              </a:tblPr>
              <a:tblGrid>
                <a:gridCol w="1262697">
                  <a:extLst>
                    <a:ext uri="{9D8B030D-6E8A-4147-A177-3AD203B41FA5}">
                      <a16:colId xmlns:a16="http://schemas.microsoft.com/office/drawing/2014/main" val="2390672605"/>
                    </a:ext>
                  </a:extLst>
                </a:gridCol>
                <a:gridCol w="685800">
                  <a:extLst>
                    <a:ext uri="{9D8B030D-6E8A-4147-A177-3AD203B41FA5}">
                      <a16:colId xmlns:a16="http://schemas.microsoft.com/office/drawing/2014/main" val="2357143429"/>
                    </a:ext>
                  </a:extLst>
                </a:gridCol>
              </a:tblGrid>
              <a:tr h="144000">
                <a:tc>
                  <a:txBody>
                    <a:bodyPr/>
                    <a:lstStyle/>
                    <a:p>
                      <a:pPr algn="l"/>
                      <a:r>
                        <a:rPr lang="ja-JP" sz="700" b="0" kern="100">
                          <a:solidFill>
                            <a:schemeClr val="tx1"/>
                          </a:solidFill>
                          <a:effectLst/>
                        </a:rPr>
                        <a:t>対応</a:t>
                      </a:r>
                      <a:endParaRPr lang="ja-JP" sz="700" b="0" kern="10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lang="ja-JP" sz="700" b="0" kern="100">
                          <a:solidFill>
                            <a:schemeClr val="tx1"/>
                          </a:solidFill>
                          <a:effectLst/>
                        </a:rPr>
                        <a:t>予定</a:t>
                      </a:r>
                      <a:endParaRPr lang="ja-JP" sz="700" b="0" kern="10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19136012"/>
                  </a:ext>
                </a:extLst>
              </a:tr>
              <a:tr h="144000">
                <a:tc>
                  <a:txBody>
                    <a:bodyPr/>
                    <a:lstStyle/>
                    <a:p>
                      <a:pPr algn="l"/>
                      <a:r>
                        <a:rPr lang="ja-JP" sz="700" b="0" kern="100">
                          <a:solidFill>
                            <a:schemeClr val="tx1"/>
                          </a:solidFill>
                          <a:effectLst/>
                        </a:rPr>
                        <a:t>サービス供給者の管路</a:t>
                      </a:r>
                      <a:endParaRPr lang="ja-JP" sz="700" b="0" kern="10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lang="ja-JP" sz="700" b="0" kern="100">
                          <a:solidFill>
                            <a:schemeClr val="tx1"/>
                          </a:solidFill>
                          <a:effectLst/>
                        </a:rPr>
                        <a:t>今月下旬</a:t>
                      </a:r>
                      <a:endParaRPr lang="ja-JP" sz="700" b="0" kern="10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55409465"/>
                  </a:ext>
                </a:extLst>
              </a:tr>
              <a:tr h="144000">
                <a:tc>
                  <a:txBody>
                    <a:bodyPr/>
                    <a:lstStyle/>
                    <a:p>
                      <a:pPr algn="l"/>
                      <a:r>
                        <a:rPr lang="ja-JP" sz="700" b="0" kern="100">
                          <a:solidFill>
                            <a:schemeClr val="tx1"/>
                          </a:solidFill>
                          <a:effectLst/>
                        </a:rPr>
                        <a:t>情報セキュリティ継続</a:t>
                      </a:r>
                      <a:endParaRPr lang="ja-JP" sz="700" b="0" kern="10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lang="ja-JP" sz="700" b="0" kern="100">
                          <a:solidFill>
                            <a:schemeClr val="tx1"/>
                          </a:solidFill>
                          <a:effectLst/>
                        </a:rPr>
                        <a:t>今月下旬</a:t>
                      </a:r>
                      <a:endParaRPr lang="ja-JP" sz="700" b="0" kern="100">
                        <a:solidFill>
                          <a:schemeClr val="tx1"/>
                        </a:solidFill>
                        <a:effectLst/>
                        <a:latin typeface="Century" panose="02040604050505020304" pitchFamily="18" charset="0"/>
                        <a:ea typeface="ＭＳ 明朝" panose="02020609040205080304" pitchFamily="17"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65093128"/>
                  </a:ext>
                </a:extLst>
              </a:tr>
            </a:tbl>
          </a:graphicData>
        </a:graphic>
      </p:graphicFrame>
      <p:sp>
        <p:nvSpPr>
          <p:cNvPr id="3" name="スライド番号プレースホルダー 4">
            <a:extLst>
              <a:ext uri="{FF2B5EF4-FFF2-40B4-BE49-F238E27FC236}">
                <a16:creationId xmlns:a16="http://schemas.microsoft.com/office/drawing/2014/main" id="{43A27341-0CB8-39B9-7B0F-87C47D4D6D04}"/>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45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3">
            <a:extLst>
              <a:ext uri="{FF2B5EF4-FFF2-40B4-BE49-F238E27FC236}">
                <a16:creationId xmlns:a16="http://schemas.microsoft.com/office/drawing/2014/main" id="{243954EB-60BA-8EF8-19ED-997021AD4747}"/>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9.3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マネジメントレビュー（</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2/2</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
        <p:nvSpPr>
          <p:cNvPr id="5" name="テキスト プレースホルダー 2">
            <a:extLst>
              <a:ext uri="{FF2B5EF4-FFF2-40B4-BE49-F238E27FC236}">
                <a16:creationId xmlns:a16="http://schemas.microsoft.com/office/drawing/2014/main" id="{81A7E7F5-2075-33DE-8948-5910C61E6E24}"/>
              </a:ext>
            </a:extLst>
          </p:cNvPr>
          <p:cNvSpPr txBox="1">
            <a:spLocks/>
          </p:cNvSpPr>
          <p:nvPr/>
        </p:nvSpPr>
        <p:spPr>
          <a:xfrm>
            <a:off x="1123949" y="1457325"/>
            <a:ext cx="545782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13-2-7.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9.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パフォーマンス評価</a:t>
            </a:r>
          </a:p>
        </p:txBody>
      </p:sp>
      <p:sp>
        <p:nvSpPr>
          <p:cNvPr id="6" name="テキスト プレースホルダー 2">
            <a:extLst>
              <a:ext uri="{FF2B5EF4-FFF2-40B4-BE49-F238E27FC236}">
                <a16:creationId xmlns:a16="http://schemas.microsoft.com/office/drawing/2014/main" id="{076851D9-662C-5F9F-E282-917F8FE2D6FC}"/>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3741578161"/>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テキスト ボックス 10">
            <a:extLst>
              <a:ext uri="{FF2B5EF4-FFF2-40B4-BE49-F238E27FC236}">
                <a16:creationId xmlns:a16="http://schemas.microsoft.com/office/drawing/2014/main" id="{DAA72D5C-9B0E-BD7A-AD81-5D6BDD26A941}"/>
              </a:ext>
            </a:extLst>
          </p:cNvPr>
          <p:cNvSpPr txBox="1"/>
          <p:nvPr/>
        </p:nvSpPr>
        <p:spPr>
          <a:xfrm>
            <a:off x="622800" y="2052000"/>
            <a:ext cx="5612400" cy="4154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10.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改善」は、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PDCA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サイクルの「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Act</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（改善）」に位置しており、</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の改善を行います。</a:t>
            </a:r>
          </a:p>
        </p:txBody>
      </p:sp>
      <p:graphicFrame>
        <p:nvGraphicFramePr>
          <p:cNvPr id="3" name="表 2">
            <a:extLst>
              <a:ext uri="{FF2B5EF4-FFF2-40B4-BE49-F238E27FC236}">
                <a16:creationId xmlns:a16="http://schemas.microsoft.com/office/drawing/2014/main" id="{D3EFB090-FE1A-746A-4E0B-21CC00BD1C09}"/>
              </a:ext>
            </a:extLst>
          </p:cNvPr>
          <p:cNvGraphicFramePr>
            <a:graphicFrameLocks noGrp="1"/>
          </p:cNvGraphicFramePr>
          <p:nvPr/>
        </p:nvGraphicFramePr>
        <p:xfrm>
          <a:off x="622800" y="2467498"/>
          <a:ext cx="5612400" cy="2801620"/>
        </p:xfrm>
        <a:graphic>
          <a:graphicData uri="http://schemas.openxmlformats.org/drawingml/2006/table">
            <a:tbl>
              <a:tblPr firstRow="1" bandRow="1">
                <a:tableStyleId>{5C22544A-7EE6-4342-B048-85BDC9FD1C3A}</a:tableStyleId>
              </a:tblPr>
              <a:tblGrid>
                <a:gridCol w="3777750">
                  <a:extLst>
                    <a:ext uri="{9D8B030D-6E8A-4147-A177-3AD203B41FA5}">
                      <a16:colId xmlns:a16="http://schemas.microsoft.com/office/drawing/2014/main" val="4063233408"/>
                    </a:ext>
                  </a:extLst>
                </a:gridCol>
                <a:gridCol w="1834650">
                  <a:extLst>
                    <a:ext uri="{9D8B030D-6E8A-4147-A177-3AD203B41FA5}">
                      <a16:colId xmlns:a16="http://schemas.microsoft.com/office/drawing/2014/main" val="2382308268"/>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a:solidFill>
                            <a:schemeClr val="bg1"/>
                          </a:solidFill>
                          <a:latin typeface="+mn-lt"/>
                          <a:ea typeface="+mn-ea"/>
                        </a:rPr>
                        <a:t>10. </a:t>
                      </a:r>
                      <a:r>
                        <a:rPr lang="ja-JP" altLang="en-US" sz="1050">
                          <a:solidFill>
                            <a:schemeClr val="bg1"/>
                          </a:solidFill>
                          <a:latin typeface="+mn-lt"/>
                          <a:ea typeface="+mn-ea"/>
                        </a:rPr>
                        <a:t>改善</a:t>
                      </a:r>
                      <a:endParaRPr lang="en-US" altLang="ja-JP" sz="1050">
                        <a:solidFill>
                          <a:schemeClr val="bg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a:solidFill>
                            <a:schemeClr val="bg1"/>
                          </a:solidFill>
                          <a:latin typeface="+mn-lt"/>
                          <a:ea typeface="+mn-ea"/>
                        </a:rPr>
                        <a:t>作成ドキュメント（例）</a:t>
                      </a:r>
                      <a:endParaRPr lang="en-US" altLang="ja-JP" sz="1050">
                        <a:solidFill>
                          <a:schemeClr val="bg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1628359199"/>
                  </a:ext>
                </a:extLst>
              </a:tr>
              <a:tr h="1178560">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altLang="ja-JP" sz="1050" b="1">
                          <a:solidFill>
                            <a:prstClr val="black"/>
                          </a:solidFill>
                          <a:latin typeface="+mn-lt"/>
                          <a:ea typeface="+mn-ea"/>
                        </a:rPr>
                        <a:t>10.1 </a:t>
                      </a:r>
                      <a:r>
                        <a:rPr lang="ja-JP" altLang="en-US" sz="1050" b="1">
                          <a:solidFill>
                            <a:prstClr val="black"/>
                          </a:solidFill>
                          <a:latin typeface="+mn-lt"/>
                          <a:ea typeface="+mn-ea"/>
                        </a:rPr>
                        <a:t>継続的改善</a:t>
                      </a:r>
                      <a:br>
                        <a:rPr lang="en-US" altLang="ja-JP" sz="1050" b="0">
                          <a:solidFill>
                            <a:prstClr val="black"/>
                          </a:solidFill>
                          <a:latin typeface="+mn-lt"/>
                          <a:ea typeface="+mn-ea"/>
                        </a:rPr>
                      </a:br>
                      <a:r>
                        <a:rPr lang="en-US" altLang="ja-JP" sz="1050" b="0">
                          <a:solidFill>
                            <a:prstClr val="black"/>
                          </a:solidFill>
                          <a:latin typeface="+mn-lt"/>
                          <a:ea typeface="+mn-ea"/>
                        </a:rPr>
                        <a:t>ISMS</a:t>
                      </a:r>
                      <a:r>
                        <a:rPr lang="ja-JP" altLang="en-US" sz="1050" b="0">
                          <a:solidFill>
                            <a:prstClr val="black"/>
                          </a:solidFill>
                          <a:latin typeface="+mn-lt"/>
                          <a:ea typeface="+mn-ea"/>
                        </a:rPr>
                        <a:t>の</a:t>
                      </a:r>
                      <a:r>
                        <a:rPr lang="en-US" altLang="ja-JP" sz="1050" b="0">
                          <a:solidFill>
                            <a:prstClr val="black"/>
                          </a:solidFill>
                          <a:latin typeface="+mn-lt"/>
                          <a:ea typeface="+mn-ea"/>
                        </a:rPr>
                        <a:t>PDCA</a:t>
                      </a:r>
                      <a:r>
                        <a:rPr lang="ja-JP" altLang="en-US" sz="1050" b="0">
                          <a:solidFill>
                            <a:prstClr val="black"/>
                          </a:solidFill>
                          <a:latin typeface="+mn-lt"/>
                          <a:ea typeface="+mn-ea"/>
                        </a:rPr>
                        <a:t>サイクル</a:t>
                      </a:r>
                      <a:r>
                        <a:rPr kumimoji="0" lang="ja-JP" altLang="en-US" sz="1050" b="0" i="0" u="none" strike="noStrike" kern="1200" cap="none" spc="0" normalizeH="0" baseline="0" noProof="0">
                          <a:ln>
                            <a:noFill/>
                          </a:ln>
                          <a:solidFill>
                            <a:prstClr val="black"/>
                          </a:solidFill>
                          <a:effectLst/>
                          <a:uLnTx/>
                          <a:uFillTx/>
                          <a:latin typeface="+mn-lt"/>
                          <a:ea typeface="+mn-ea"/>
                          <a:cs typeface="+mn-cs"/>
                        </a:rPr>
                        <a:t>（「</a:t>
                      </a:r>
                      <a:r>
                        <a:rPr kumimoji="0" lang="en-US" altLang="ja-JP" sz="1050" b="0" i="0" u="none" strike="noStrike" kern="1200" cap="none" spc="0" normalizeH="0" baseline="0" noProof="0">
                          <a:ln>
                            <a:noFill/>
                          </a:ln>
                          <a:solidFill>
                            <a:prstClr val="black"/>
                          </a:solidFill>
                          <a:effectLst/>
                          <a:uLnTx/>
                          <a:uFillTx/>
                          <a:latin typeface="+mn-lt"/>
                          <a:ea typeface="+mn-ea"/>
                          <a:cs typeface="+mn-cs"/>
                        </a:rPr>
                        <a:t>4. </a:t>
                      </a:r>
                      <a:r>
                        <a:rPr kumimoji="0" lang="ja-JP" altLang="en-US" sz="1050" b="0" i="0" u="none" strike="noStrike" kern="1200" cap="none" spc="0" normalizeH="0" baseline="0" noProof="0">
                          <a:ln>
                            <a:noFill/>
                          </a:ln>
                          <a:solidFill>
                            <a:prstClr val="black"/>
                          </a:solidFill>
                          <a:effectLst/>
                          <a:uLnTx/>
                          <a:uFillTx/>
                          <a:latin typeface="+mn-lt"/>
                          <a:ea typeface="+mn-ea"/>
                          <a:cs typeface="+mn-cs"/>
                        </a:rPr>
                        <a:t>組織の状況」から「</a:t>
                      </a:r>
                      <a:r>
                        <a:rPr kumimoji="0" lang="en-US" altLang="ja-JP" sz="1050" b="0" i="0" u="none" strike="noStrike" kern="1200" cap="none" spc="0" normalizeH="0" baseline="0" noProof="0">
                          <a:ln>
                            <a:noFill/>
                          </a:ln>
                          <a:solidFill>
                            <a:prstClr val="black"/>
                          </a:solidFill>
                          <a:effectLst/>
                          <a:uLnTx/>
                          <a:uFillTx/>
                          <a:latin typeface="+mn-lt"/>
                          <a:ea typeface="+mn-ea"/>
                          <a:cs typeface="+mn-cs"/>
                        </a:rPr>
                        <a:t>10. </a:t>
                      </a:r>
                      <a:r>
                        <a:rPr kumimoji="0" lang="ja-JP" altLang="en-US" sz="1050" b="0" i="0" u="none" strike="noStrike" kern="1200" cap="none" spc="0" normalizeH="0" baseline="0" noProof="0">
                          <a:ln>
                            <a:noFill/>
                          </a:ln>
                          <a:solidFill>
                            <a:prstClr val="black"/>
                          </a:solidFill>
                          <a:effectLst/>
                          <a:uLnTx/>
                          <a:uFillTx/>
                          <a:latin typeface="+mn-lt"/>
                          <a:ea typeface="+mn-ea"/>
                          <a:cs typeface="+mn-cs"/>
                        </a:rPr>
                        <a:t>改善」までの活動）</a:t>
                      </a:r>
                      <a:r>
                        <a:rPr lang="ja-JP" altLang="en-US" sz="1050" b="0">
                          <a:solidFill>
                            <a:prstClr val="black"/>
                          </a:solidFill>
                          <a:latin typeface="+mn-lt"/>
                          <a:ea typeface="+mn-ea"/>
                        </a:rPr>
                        <a:t>を継続して実施し、情報セキュリティパフォーマンスを向上させるために必要となる改善を行っていきます。具体的には、情報セキュリティ方針や情報セキュリティ目的の計画、リスクアセスメントやリスク対応をもとに決定した管理策の実施を継続して行い、改善していきます。</a:t>
                      </a:r>
                      <a:endParaRPr kumimoji="0" lang="en-US" altLang="ja-JP" sz="1050" b="0" i="0" u="none" strike="noStrike" kern="1200" cap="none" spc="0" normalizeH="0" baseline="0" noProof="0">
                        <a:ln>
                          <a:noFill/>
                        </a:ln>
                        <a:solidFill>
                          <a:prstClr val="black"/>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ja-JP" altLang="en-US" sz="1050" b="0" i="0" u="none" strike="noStrike" kern="1200" cap="none" spc="0" normalizeH="0" baseline="0" noProof="0">
                          <a:ln>
                            <a:noFill/>
                          </a:ln>
                          <a:solidFill>
                            <a:schemeClr val="tx1"/>
                          </a:solidFill>
                          <a:effectLst/>
                          <a:uLnTx/>
                          <a:uFillTx/>
                          <a:latin typeface="+mn-lt"/>
                          <a:ea typeface="+mn-ea"/>
                          <a:cs typeface="+mn-cs"/>
                        </a:rPr>
                        <a:t>ー</a:t>
                      </a:r>
                      <a:endParaRPr kumimoji="0" lang="en-US" altLang="ja-JP" sz="1050" b="0" i="0" u="none" strike="noStrike" kern="1200" cap="none" spc="0" normalizeH="0" baseline="0" noProof="0">
                        <a:ln>
                          <a:noFill/>
                        </a:ln>
                        <a:solidFill>
                          <a:schemeClr val="tx1"/>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38386074"/>
                  </a:ext>
                </a:extLst>
              </a:tr>
              <a:tr h="1178560">
                <a:tc>
                  <a:txBody>
                    <a:body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altLang="ja-JP" sz="1050" b="1" i="0" u="none" strike="noStrike" kern="1200" cap="none" spc="0" normalizeH="0" baseline="0" noProof="0">
                          <a:ln>
                            <a:noFill/>
                          </a:ln>
                          <a:solidFill>
                            <a:prstClr val="black"/>
                          </a:solidFill>
                          <a:effectLst/>
                          <a:uLnTx/>
                          <a:uFillTx/>
                          <a:latin typeface="+mn-lt"/>
                          <a:ea typeface="+mn-ea"/>
                          <a:cs typeface="+mn-cs"/>
                        </a:rPr>
                        <a:t>10.2 </a:t>
                      </a:r>
                      <a:r>
                        <a:rPr kumimoji="0" lang="ja-JP" altLang="en-US" sz="1050" b="1" i="0" u="none" strike="noStrike" kern="1200" cap="none" spc="0" normalizeH="0" baseline="0" noProof="0">
                          <a:ln>
                            <a:noFill/>
                          </a:ln>
                          <a:solidFill>
                            <a:prstClr val="black"/>
                          </a:solidFill>
                          <a:effectLst/>
                          <a:uLnTx/>
                          <a:uFillTx/>
                          <a:latin typeface="+mn-lt"/>
                          <a:ea typeface="+mn-ea"/>
                          <a:cs typeface="+mn-cs"/>
                        </a:rPr>
                        <a:t>不適合及び是正処置</a:t>
                      </a:r>
                      <a:br>
                        <a:rPr kumimoji="0" lang="en-US" altLang="ja-JP" sz="1050" b="0" i="0" u="none" strike="noStrike" kern="1200" cap="none" spc="0" normalizeH="0" baseline="0" noProof="0">
                          <a:ln>
                            <a:noFill/>
                          </a:ln>
                          <a:solidFill>
                            <a:prstClr val="black"/>
                          </a:solidFill>
                          <a:effectLst/>
                          <a:uLnTx/>
                          <a:uFillTx/>
                          <a:latin typeface="+mn-lt"/>
                          <a:ea typeface="+mn-ea"/>
                          <a:cs typeface="+mn-cs"/>
                        </a:rPr>
                      </a:br>
                      <a:r>
                        <a:rPr kumimoji="0" lang="ja-JP" altLang="en-US" sz="1050" b="0" i="0" u="none" strike="noStrike" kern="1200" cap="none" spc="0" normalizeH="0" baseline="0" noProof="0">
                          <a:ln>
                            <a:noFill/>
                          </a:ln>
                          <a:solidFill>
                            <a:prstClr val="black"/>
                          </a:solidFill>
                          <a:effectLst/>
                          <a:uLnTx/>
                          <a:uFillTx/>
                          <a:latin typeface="+mn-lt"/>
                          <a:ea typeface="+mn-ea"/>
                          <a:cs typeface="+mn-cs"/>
                        </a:rPr>
                        <a:t>不適合が発生した際に是正処置を実施します。不適合とは、</a:t>
                      </a:r>
                      <a:r>
                        <a:rPr kumimoji="0" lang="en-US" altLang="ja-JP" sz="1050" b="0" i="0" u="none" strike="noStrike" kern="1200" cap="none" spc="0" normalizeH="0" baseline="0" noProof="0">
                          <a:ln>
                            <a:noFill/>
                          </a:ln>
                          <a:solidFill>
                            <a:prstClr val="black"/>
                          </a:solidFill>
                          <a:effectLst/>
                          <a:uLnTx/>
                          <a:uFillTx/>
                          <a:latin typeface="+mn-lt"/>
                          <a:ea typeface="+mn-ea"/>
                          <a:cs typeface="+mn-cs"/>
                        </a:rPr>
                        <a:t>ISMS</a:t>
                      </a:r>
                      <a:r>
                        <a:rPr kumimoji="0" lang="ja-JP" altLang="en-US" sz="1050" b="0" i="0" u="none" strike="noStrike" kern="1200" cap="none" spc="0" normalizeH="0" baseline="0" noProof="0">
                          <a:ln>
                            <a:noFill/>
                          </a:ln>
                          <a:solidFill>
                            <a:prstClr val="black"/>
                          </a:solidFill>
                          <a:effectLst/>
                          <a:uLnTx/>
                          <a:uFillTx/>
                          <a:latin typeface="+mn-lt"/>
                          <a:ea typeface="+mn-ea"/>
                          <a:cs typeface="+mn-cs"/>
                        </a:rPr>
                        <a:t>の要求事項を満たしていないことです。具体的には、管理策の不備や未実施、</a:t>
                      </a:r>
                      <a:r>
                        <a:rPr lang="ja-JP" altLang="en-US" sz="1050" u="sng" strike="noStrike" baseline="0">
                          <a:solidFill>
                            <a:schemeClr val="tx1"/>
                          </a:solidFill>
                          <a:effectLst/>
                          <a:uFill>
                            <a:solidFill>
                              <a:schemeClr val="bg1"/>
                            </a:solidFill>
                          </a:uFill>
                          <a:latin typeface="+mn-ea"/>
                          <a:ea typeface="+mn-ea"/>
                        </a:rPr>
                        <a:t>セキュリティ</a:t>
                      </a:r>
                      <a:r>
                        <a:rPr kumimoji="0" lang="ja-JP" altLang="en-US" sz="1050" b="0" i="0" u="none" strike="noStrike" kern="1200" cap="none" spc="0" normalizeH="0" baseline="0" noProof="0">
                          <a:ln>
                            <a:noFill/>
                          </a:ln>
                          <a:solidFill>
                            <a:prstClr val="black"/>
                          </a:solidFill>
                          <a:effectLst/>
                          <a:uLnTx/>
                          <a:uFillTx/>
                          <a:latin typeface="+mn-lt"/>
                          <a:ea typeface="+mn-ea"/>
                          <a:cs typeface="+mn-cs"/>
                        </a:rPr>
                        <a:t>インシデントの発生などのことです。</a:t>
                      </a:r>
                      <a:endParaRPr lang="ja-JP" altLang="en-US" sz="1050" b="0">
                        <a:solidFill>
                          <a:prstClr val="black"/>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lvl="0" indent="-171450" algn="l" defTabSz="914400" rtl="0" eaLnBrk="1" fontAlgn="auto" latinLnBrk="0" hangingPunct="1">
                        <a:lnSpc>
                          <a:spcPct val="100000"/>
                        </a:lnSpc>
                        <a:spcBef>
                          <a:spcPts val="1000"/>
                        </a:spcBef>
                        <a:spcAft>
                          <a:spcPts val="0"/>
                        </a:spcAft>
                        <a:buClrTx/>
                        <a:buSzTx/>
                        <a:buFont typeface="Arial" panose="020B0604020202020204" pitchFamily="34" charset="0"/>
                        <a:buChar char="•"/>
                        <a:tabLst/>
                        <a:defRPr/>
                      </a:pPr>
                      <a:r>
                        <a:rPr kumimoji="0" lang="zh-TW" altLang="en-US" sz="1050" b="0" i="0" u="none" strike="noStrike" kern="1200" cap="none" spc="0" normalizeH="0" baseline="0" noProof="0">
                          <a:ln>
                            <a:noFill/>
                          </a:ln>
                          <a:solidFill>
                            <a:prstClr val="black"/>
                          </a:solidFill>
                          <a:effectLst/>
                          <a:uLnTx/>
                          <a:uFillTx/>
                          <a:latin typeface="+mn-lt"/>
                          <a:ea typeface="+mn-ea"/>
                          <a:cs typeface="+mn-cs"/>
                        </a:rPr>
                        <a:t>是正要求書兼回答書</a:t>
                      </a:r>
                      <a:endParaRPr kumimoji="0" lang="en-US" altLang="ja-JP" sz="1050" b="0" i="0" u="none" strike="noStrike" kern="1200" cap="none" spc="0" normalizeH="0" baseline="0" noProof="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endParaRPr lang="en-US" altLang="ja-JP" sz="1050" b="0">
                        <a:solidFill>
                          <a:prstClr val="black"/>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45304294"/>
                  </a:ext>
                </a:extLst>
              </a:tr>
            </a:tbl>
          </a:graphicData>
        </a:graphic>
      </p:graphicFrame>
      <p:graphicFrame>
        <p:nvGraphicFramePr>
          <p:cNvPr id="8" name="図表 7">
            <a:extLst>
              <a:ext uri="{FF2B5EF4-FFF2-40B4-BE49-F238E27FC236}">
                <a16:creationId xmlns:a16="http://schemas.microsoft.com/office/drawing/2014/main" id="{D007BF3E-7F8D-3E81-BB3A-F1C5D66D0E63}"/>
              </a:ext>
            </a:extLst>
          </p:cNvPr>
          <p:cNvGraphicFramePr/>
          <p:nvPr/>
        </p:nvGraphicFramePr>
        <p:xfrm>
          <a:off x="1123950" y="5577408"/>
          <a:ext cx="4572000" cy="2448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テキスト プレースホルダー 2">
            <a:extLst>
              <a:ext uri="{FF2B5EF4-FFF2-40B4-BE49-F238E27FC236}">
                <a16:creationId xmlns:a16="http://schemas.microsoft.com/office/drawing/2014/main" id="{BA1A32E2-677D-94C9-3EB4-A5E21D364597}"/>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13-2-8.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10.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改善</a:t>
            </a:r>
          </a:p>
        </p:txBody>
      </p:sp>
      <p:sp>
        <p:nvSpPr>
          <p:cNvPr id="6" name="スライド番号プレースホルダー 4">
            <a:extLst>
              <a:ext uri="{FF2B5EF4-FFF2-40B4-BE49-F238E27FC236}">
                <a16:creationId xmlns:a16="http://schemas.microsoft.com/office/drawing/2014/main" id="{39459839-F40D-EFB7-3120-4AA73E464EA2}"/>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46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2">
            <a:extLst>
              <a:ext uri="{FF2B5EF4-FFF2-40B4-BE49-F238E27FC236}">
                <a16:creationId xmlns:a16="http://schemas.microsoft.com/office/drawing/2014/main" id="{7A2C03CA-F974-A3E7-A093-3524BA17B8AA}"/>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3952732186"/>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CCC172F3-C6A1-7892-BFE4-240857A0B931}"/>
              </a:ext>
            </a:extLst>
          </p:cNvPr>
          <p:cNvSpPr>
            <a:spLocks noGrp="1"/>
          </p:cNvSpPr>
          <p:nvPr>
            <p:ph type="body" sz="quarter" idx="16"/>
          </p:nvPr>
        </p:nvSpPr>
        <p:spPr>
          <a:xfrm>
            <a:off x="622800" y="2001600"/>
            <a:ext cx="5612400" cy="381000"/>
          </a:xfrm>
        </p:spPr>
        <p:txBody>
          <a:bodyPr/>
          <a:lstStyle/>
          <a:p>
            <a:r>
              <a:rPr kumimoji="1" lang="en-US" altLang="ja-JP"/>
              <a:t>10.2 </a:t>
            </a:r>
            <a:r>
              <a:rPr kumimoji="1" lang="ja-JP" altLang="en-US"/>
              <a:t>不適合</a:t>
            </a:r>
            <a:r>
              <a:rPr lang="ja-JP" altLang="en-US"/>
              <a:t>及び</a:t>
            </a:r>
            <a:r>
              <a:rPr kumimoji="1" lang="ja-JP" altLang="en-US"/>
              <a:t>是正処置</a:t>
            </a:r>
            <a:r>
              <a:rPr lang="ja-JP" altLang="en-US"/>
              <a:t>（</a:t>
            </a:r>
            <a:r>
              <a:rPr lang="en-US" altLang="ja-JP"/>
              <a:t>1/2</a:t>
            </a:r>
            <a:r>
              <a:rPr lang="ja-JP" altLang="en-US"/>
              <a:t>）</a:t>
            </a:r>
            <a:endParaRPr kumimoji="1" lang="ja-JP" altLang="en-US"/>
          </a:p>
        </p:txBody>
      </p:sp>
      <p:sp>
        <p:nvSpPr>
          <p:cNvPr id="2" name="テキスト プレースホルダー 4">
            <a:extLst>
              <a:ext uri="{FF2B5EF4-FFF2-40B4-BE49-F238E27FC236}">
                <a16:creationId xmlns:a16="http://schemas.microsoft.com/office/drawing/2014/main" id="{B925D73B-5238-1BA0-8F46-05FCE4A51DEC}"/>
              </a:ext>
            </a:extLst>
          </p:cNvPr>
          <p:cNvSpPr txBox="1">
            <a:spLocks/>
          </p:cNvSpPr>
          <p:nvPr/>
        </p:nvSpPr>
        <p:spPr>
          <a:xfrm>
            <a:off x="619048" y="2762021"/>
            <a:ext cx="5659427" cy="65474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審査で</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不適合が検出された場合は、是正処置をしなければなりません。是正処置とは、不適合について、その原因を取り除き、再発防止を図る処置を指します。是正処置は以下の図のようなプロセスで実施され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テキスト プレースホルダー 4">
            <a:extLst>
              <a:ext uri="{FF2B5EF4-FFF2-40B4-BE49-F238E27FC236}">
                <a16:creationId xmlns:a16="http://schemas.microsoft.com/office/drawing/2014/main" id="{343687EE-FB27-EDE3-FD77-72107BE4CAC3}"/>
              </a:ext>
            </a:extLst>
          </p:cNvPr>
          <p:cNvSpPr txBox="1">
            <a:spLocks/>
          </p:cNvSpPr>
          <p:nvPr/>
        </p:nvSpPr>
        <p:spPr>
          <a:xfrm>
            <a:off x="619048" y="6384310"/>
            <a:ext cx="5612400" cy="65474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不適合の性質および講じた処置」と「是正処置の結果」について、文書化した情報を残さなければなりません。そのため、内部監査で不適合が出た際は、是正要求書とその回答書を記載して保存することにな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4" name="テキスト ボックス 13">
            <a:extLst>
              <a:ext uri="{FF2B5EF4-FFF2-40B4-BE49-F238E27FC236}">
                <a16:creationId xmlns:a16="http://schemas.microsoft.com/office/drawing/2014/main" id="{CA43F783-5532-8D73-F576-4328C658CA09}"/>
              </a:ext>
            </a:extLst>
          </p:cNvPr>
          <p:cNvSpPr txBox="1"/>
          <p:nvPr/>
        </p:nvSpPr>
        <p:spPr>
          <a:xfrm>
            <a:off x="619048" y="2304000"/>
            <a:ext cx="5612400" cy="415498"/>
          </a:xfrm>
          <a:prstGeom prst="rect">
            <a:avLst/>
          </a:prstGeom>
          <a:noFill/>
          <a:ln>
            <a:solidFill>
              <a:schemeClr val="tx1"/>
            </a:solid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作成するドキュメント</a:t>
            </a:r>
            <a:endParaRPr kumimoji="0"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zh-TW" altLang="en-US" sz="1050" b="0" i="0" u="none" strike="noStrike" kern="1200" cap="none" spc="0" normalizeH="0" baseline="0" noProof="0">
                <a:ln>
                  <a:noFill/>
                </a:ln>
                <a:solidFill>
                  <a:prstClr val="black"/>
                </a:solidFill>
                <a:effectLst/>
                <a:uLnTx/>
                <a:uFillTx/>
                <a:latin typeface="メイリオ"/>
                <a:ea typeface="メイリオ"/>
                <a:cs typeface="+mn-cs"/>
              </a:rPr>
              <a:t>是正要求書兼回答書</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9" name="正方形/長方形 18">
            <a:extLst>
              <a:ext uri="{FF2B5EF4-FFF2-40B4-BE49-F238E27FC236}">
                <a16:creationId xmlns:a16="http://schemas.microsoft.com/office/drawing/2014/main" id="{60039F6B-E507-D9FD-C76D-FE26EFAFAA80}"/>
              </a:ext>
            </a:extLst>
          </p:cNvPr>
          <p:cNvSpPr/>
          <p:nvPr/>
        </p:nvSpPr>
        <p:spPr>
          <a:xfrm>
            <a:off x="2181600" y="3785890"/>
            <a:ext cx="1040400" cy="426097"/>
          </a:xfrm>
          <a:prstGeom prst="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不適合を特定する</a:t>
            </a:r>
          </a:p>
        </p:txBody>
      </p:sp>
      <p:sp>
        <p:nvSpPr>
          <p:cNvPr id="20" name="正方形/長方形 19">
            <a:extLst>
              <a:ext uri="{FF2B5EF4-FFF2-40B4-BE49-F238E27FC236}">
                <a16:creationId xmlns:a16="http://schemas.microsoft.com/office/drawing/2014/main" id="{A845BA3A-EFDF-9AA0-F633-E0FE4F5EBB44}"/>
              </a:ext>
            </a:extLst>
          </p:cNvPr>
          <p:cNvSpPr/>
          <p:nvPr/>
        </p:nvSpPr>
        <p:spPr>
          <a:xfrm>
            <a:off x="3416400" y="3787308"/>
            <a:ext cx="2556000" cy="425253"/>
          </a:xfrm>
          <a:prstGeom prst="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不適合を管理し、修正するための処置をとる</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不適合によって起こった結果に対処する</a:t>
            </a:r>
          </a:p>
        </p:txBody>
      </p:sp>
      <p:cxnSp>
        <p:nvCxnSpPr>
          <p:cNvPr id="22" name="直線矢印コネクタ 21">
            <a:extLst>
              <a:ext uri="{FF2B5EF4-FFF2-40B4-BE49-F238E27FC236}">
                <a16:creationId xmlns:a16="http://schemas.microsoft.com/office/drawing/2014/main" id="{D3BDEC17-4F3D-1229-0AB4-F2016B34A734}"/>
              </a:ext>
            </a:extLst>
          </p:cNvPr>
          <p:cNvCxnSpPr>
            <a:cxnSpLocks/>
            <a:endCxn id="19" idx="1"/>
          </p:cNvCxnSpPr>
          <p:nvPr/>
        </p:nvCxnSpPr>
        <p:spPr>
          <a:xfrm>
            <a:off x="1890169" y="3997919"/>
            <a:ext cx="291431" cy="102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 name="直線矢印コネクタ 22">
            <a:extLst>
              <a:ext uri="{FF2B5EF4-FFF2-40B4-BE49-F238E27FC236}">
                <a16:creationId xmlns:a16="http://schemas.microsoft.com/office/drawing/2014/main" id="{B7425912-AA74-38B1-72C5-339085AB5256}"/>
              </a:ext>
            </a:extLst>
          </p:cNvPr>
          <p:cNvCxnSpPr>
            <a:cxnSpLocks/>
            <a:stCxn id="19" idx="3"/>
            <a:endCxn id="20" idx="1"/>
          </p:cNvCxnSpPr>
          <p:nvPr/>
        </p:nvCxnSpPr>
        <p:spPr>
          <a:xfrm>
            <a:off x="3222000" y="3998939"/>
            <a:ext cx="194400" cy="996"/>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6" name="正方形/長方形 25">
            <a:extLst>
              <a:ext uri="{FF2B5EF4-FFF2-40B4-BE49-F238E27FC236}">
                <a16:creationId xmlns:a16="http://schemas.microsoft.com/office/drawing/2014/main" id="{3C9B5CB3-4D2C-A5C6-4B4C-179F78AB7ED6}"/>
              </a:ext>
            </a:extLst>
          </p:cNvPr>
          <p:cNvSpPr/>
          <p:nvPr/>
        </p:nvSpPr>
        <p:spPr>
          <a:xfrm>
            <a:off x="943164" y="4922710"/>
            <a:ext cx="1041354" cy="424800"/>
          </a:xfrm>
          <a:prstGeom prst="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不適合を</a:t>
            </a:r>
            <a:b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レビューする</a:t>
            </a:r>
          </a:p>
        </p:txBody>
      </p:sp>
      <p:sp>
        <p:nvSpPr>
          <p:cNvPr id="27" name="正方形/長方形 26">
            <a:extLst>
              <a:ext uri="{FF2B5EF4-FFF2-40B4-BE49-F238E27FC236}">
                <a16:creationId xmlns:a16="http://schemas.microsoft.com/office/drawing/2014/main" id="{C1014314-30B8-5DA4-788E-B82971F5A789}"/>
              </a:ext>
            </a:extLst>
          </p:cNvPr>
          <p:cNvSpPr/>
          <p:nvPr/>
        </p:nvSpPr>
        <p:spPr>
          <a:xfrm>
            <a:off x="2180917" y="4922710"/>
            <a:ext cx="1040400" cy="424800"/>
          </a:xfrm>
          <a:prstGeom prst="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不適合の原因を</a:t>
            </a:r>
            <a:b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特定する</a:t>
            </a:r>
          </a:p>
        </p:txBody>
      </p:sp>
      <p:sp>
        <p:nvSpPr>
          <p:cNvPr id="28" name="正方形/長方形 27">
            <a:extLst>
              <a:ext uri="{FF2B5EF4-FFF2-40B4-BE49-F238E27FC236}">
                <a16:creationId xmlns:a16="http://schemas.microsoft.com/office/drawing/2014/main" id="{B335B478-1AE5-309B-1576-FC73532F967A}"/>
              </a:ext>
            </a:extLst>
          </p:cNvPr>
          <p:cNvSpPr/>
          <p:nvPr/>
        </p:nvSpPr>
        <p:spPr>
          <a:xfrm>
            <a:off x="3417717" y="4923645"/>
            <a:ext cx="2554640" cy="424800"/>
          </a:xfrm>
          <a:prstGeom prst="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類似の不適合が他でも発生しているか調査する</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類似の不適合が発生する可能性を調査する</a:t>
            </a:r>
          </a:p>
        </p:txBody>
      </p:sp>
      <p:sp>
        <p:nvSpPr>
          <p:cNvPr id="38" name="正方形/長方形 37">
            <a:extLst>
              <a:ext uri="{FF2B5EF4-FFF2-40B4-BE49-F238E27FC236}">
                <a16:creationId xmlns:a16="http://schemas.microsoft.com/office/drawing/2014/main" id="{479E1A99-F8F0-5C37-8DD4-C6A4D68EA460}"/>
              </a:ext>
            </a:extLst>
          </p:cNvPr>
          <p:cNvSpPr/>
          <p:nvPr/>
        </p:nvSpPr>
        <p:spPr>
          <a:xfrm>
            <a:off x="1408663" y="5747110"/>
            <a:ext cx="1321200" cy="424800"/>
          </a:xfrm>
          <a:prstGeom prst="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必要な処置を決定し、</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実施する</a:t>
            </a:r>
          </a:p>
        </p:txBody>
      </p:sp>
      <p:sp>
        <p:nvSpPr>
          <p:cNvPr id="39" name="正方形/長方形 38">
            <a:extLst>
              <a:ext uri="{FF2B5EF4-FFF2-40B4-BE49-F238E27FC236}">
                <a16:creationId xmlns:a16="http://schemas.microsoft.com/office/drawing/2014/main" id="{97ECB018-494A-9CF4-7D66-0885E42C7381}"/>
              </a:ext>
            </a:extLst>
          </p:cNvPr>
          <p:cNvSpPr/>
          <p:nvPr/>
        </p:nvSpPr>
        <p:spPr>
          <a:xfrm>
            <a:off x="3026651" y="5747110"/>
            <a:ext cx="1321200" cy="424800"/>
          </a:xfrm>
          <a:prstGeom prst="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実施した処置の有効性を</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評価する</a:t>
            </a:r>
          </a:p>
        </p:txBody>
      </p:sp>
      <p:sp>
        <p:nvSpPr>
          <p:cNvPr id="40" name="正方形/長方形 39">
            <a:extLst>
              <a:ext uri="{FF2B5EF4-FFF2-40B4-BE49-F238E27FC236}">
                <a16:creationId xmlns:a16="http://schemas.microsoft.com/office/drawing/2014/main" id="{5A138DB4-222A-E81C-B056-95F416B8FD25}"/>
              </a:ext>
            </a:extLst>
          </p:cNvPr>
          <p:cNvSpPr/>
          <p:nvPr/>
        </p:nvSpPr>
        <p:spPr>
          <a:xfrm>
            <a:off x="4644639" y="5747110"/>
            <a:ext cx="1321200" cy="424800"/>
          </a:xfrm>
          <a:prstGeom prst="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必要に応じて、</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を変更する</a:t>
            </a:r>
          </a:p>
        </p:txBody>
      </p:sp>
      <p:cxnSp>
        <p:nvCxnSpPr>
          <p:cNvPr id="44" name="コネクタ: カギ線 43">
            <a:extLst>
              <a:ext uri="{FF2B5EF4-FFF2-40B4-BE49-F238E27FC236}">
                <a16:creationId xmlns:a16="http://schemas.microsoft.com/office/drawing/2014/main" id="{EE003D75-DA76-C851-1C27-19C07E7B707E}"/>
              </a:ext>
            </a:extLst>
          </p:cNvPr>
          <p:cNvCxnSpPr>
            <a:cxnSpLocks/>
            <a:stCxn id="28" idx="3"/>
            <a:endCxn id="38" idx="1"/>
          </p:cNvCxnSpPr>
          <p:nvPr/>
        </p:nvCxnSpPr>
        <p:spPr>
          <a:xfrm flipH="1">
            <a:off x="1408663" y="5136045"/>
            <a:ext cx="4563694" cy="823465"/>
          </a:xfrm>
          <a:prstGeom prst="bentConnector5">
            <a:avLst>
              <a:gd name="adj1" fmla="val -3652"/>
              <a:gd name="adj2" fmla="val 50000"/>
              <a:gd name="adj3" fmla="val 105009"/>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5" name="コネクタ: カギ線 44">
            <a:extLst>
              <a:ext uri="{FF2B5EF4-FFF2-40B4-BE49-F238E27FC236}">
                <a16:creationId xmlns:a16="http://schemas.microsoft.com/office/drawing/2014/main" id="{68D5913E-8C51-74CC-11D0-9167300D8A26}"/>
              </a:ext>
            </a:extLst>
          </p:cNvPr>
          <p:cNvCxnSpPr>
            <a:cxnSpLocks/>
            <a:stCxn id="20" idx="3"/>
            <a:endCxn id="26" idx="1"/>
          </p:cNvCxnSpPr>
          <p:nvPr/>
        </p:nvCxnSpPr>
        <p:spPr>
          <a:xfrm flipH="1">
            <a:off x="943164" y="3999935"/>
            <a:ext cx="5029236" cy="1135175"/>
          </a:xfrm>
          <a:prstGeom prst="bentConnector5">
            <a:avLst>
              <a:gd name="adj1" fmla="val -4545"/>
              <a:gd name="adj2" fmla="val 50010"/>
              <a:gd name="adj3" fmla="val 104545"/>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9" name="直線矢印コネクタ 48">
            <a:extLst>
              <a:ext uri="{FF2B5EF4-FFF2-40B4-BE49-F238E27FC236}">
                <a16:creationId xmlns:a16="http://schemas.microsoft.com/office/drawing/2014/main" id="{7E4628AE-9A8D-3355-132B-C199D179B08F}"/>
              </a:ext>
            </a:extLst>
          </p:cNvPr>
          <p:cNvCxnSpPr>
            <a:cxnSpLocks/>
            <a:stCxn id="27" idx="3"/>
            <a:endCxn id="28" idx="1"/>
          </p:cNvCxnSpPr>
          <p:nvPr/>
        </p:nvCxnSpPr>
        <p:spPr>
          <a:xfrm>
            <a:off x="3221317" y="5135110"/>
            <a:ext cx="196400" cy="935"/>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2" name="直線矢印コネクタ 51">
            <a:extLst>
              <a:ext uri="{FF2B5EF4-FFF2-40B4-BE49-F238E27FC236}">
                <a16:creationId xmlns:a16="http://schemas.microsoft.com/office/drawing/2014/main" id="{339C2E8E-BADA-C205-6FC4-8A67DC3FB7AC}"/>
              </a:ext>
            </a:extLst>
          </p:cNvPr>
          <p:cNvCxnSpPr>
            <a:cxnSpLocks/>
            <a:stCxn id="26" idx="3"/>
            <a:endCxn id="27" idx="1"/>
          </p:cNvCxnSpPr>
          <p:nvPr/>
        </p:nvCxnSpPr>
        <p:spPr>
          <a:xfrm>
            <a:off x="1984518" y="5135110"/>
            <a:ext cx="196399"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7" name="直線矢印コネクタ 56">
            <a:extLst>
              <a:ext uri="{FF2B5EF4-FFF2-40B4-BE49-F238E27FC236}">
                <a16:creationId xmlns:a16="http://schemas.microsoft.com/office/drawing/2014/main" id="{D224364F-8868-24ED-B8F2-E131856888F3}"/>
              </a:ext>
            </a:extLst>
          </p:cNvPr>
          <p:cNvCxnSpPr>
            <a:cxnSpLocks/>
            <a:stCxn id="39" idx="3"/>
            <a:endCxn id="40" idx="1"/>
          </p:cNvCxnSpPr>
          <p:nvPr/>
        </p:nvCxnSpPr>
        <p:spPr>
          <a:xfrm>
            <a:off x="4347851" y="5959510"/>
            <a:ext cx="296788"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0" name="直線矢印コネクタ 59">
            <a:extLst>
              <a:ext uri="{FF2B5EF4-FFF2-40B4-BE49-F238E27FC236}">
                <a16:creationId xmlns:a16="http://schemas.microsoft.com/office/drawing/2014/main" id="{E15595A8-EC59-0B2D-239F-AE797C9B214F}"/>
              </a:ext>
            </a:extLst>
          </p:cNvPr>
          <p:cNvCxnSpPr>
            <a:cxnSpLocks/>
            <a:stCxn id="38" idx="3"/>
            <a:endCxn id="39" idx="1"/>
          </p:cNvCxnSpPr>
          <p:nvPr/>
        </p:nvCxnSpPr>
        <p:spPr>
          <a:xfrm>
            <a:off x="2729863" y="5959510"/>
            <a:ext cx="296788"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2" name="爆発: 14 pt 81">
            <a:extLst>
              <a:ext uri="{FF2B5EF4-FFF2-40B4-BE49-F238E27FC236}">
                <a16:creationId xmlns:a16="http://schemas.microsoft.com/office/drawing/2014/main" id="{EAB4B887-C225-7AAE-062E-AAB218EFC4B2}"/>
              </a:ext>
            </a:extLst>
          </p:cNvPr>
          <p:cNvSpPr/>
          <p:nvPr/>
        </p:nvSpPr>
        <p:spPr>
          <a:xfrm>
            <a:off x="681253" y="3571536"/>
            <a:ext cx="1240884" cy="801345"/>
          </a:xfrm>
          <a:prstGeom prst="irregularSeal2">
            <a:avLst/>
          </a:prstGeom>
          <a:ln>
            <a:solidFill>
              <a:srgbClr val="FF0000"/>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4" name="テキスト ボックス 83">
            <a:extLst>
              <a:ext uri="{FF2B5EF4-FFF2-40B4-BE49-F238E27FC236}">
                <a16:creationId xmlns:a16="http://schemas.microsoft.com/office/drawing/2014/main" id="{AB81338E-C11A-5A40-29D2-280227FAE084}"/>
              </a:ext>
            </a:extLst>
          </p:cNvPr>
          <p:cNvSpPr txBox="1"/>
          <p:nvPr/>
        </p:nvSpPr>
        <p:spPr>
          <a:xfrm>
            <a:off x="3002280" y="3418018"/>
            <a:ext cx="853440"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prstClr val="black"/>
                </a:solidFill>
                <a:effectLst/>
                <a:uLnTx/>
                <a:uFillTx/>
                <a:latin typeface="メイリオ"/>
                <a:ea typeface="メイリオ"/>
                <a:cs typeface="+mn-cs"/>
              </a:rPr>
              <a:t>修正</a:t>
            </a:r>
          </a:p>
        </p:txBody>
      </p:sp>
      <p:sp>
        <p:nvSpPr>
          <p:cNvPr id="108" name="正方形/長方形 107">
            <a:extLst>
              <a:ext uri="{FF2B5EF4-FFF2-40B4-BE49-F238E27FC236}">
                <a16:creationId xmlns:a16="http://schemas.microsoft.com/office/drawing/2014/main" id="{A434318B-F10D-0946-85FB-9A97E259C1B7}"/>
              </a:ext>
            </a:extLst>
          </p:cNvPr>
          <p:cNvSpPr/>
          <p:nvPr/>
        </p:nvSpPr>
        <p:spPr>
          <a:xfrm>
            <a:off x="1954104" y="3643518"/>
            <a:ext cx="4137509" cy="672384"/>
          </a:xfrm>
          <a:prstGeom prst="rect">
            <a:avLst/>
          </a:prstGeom>
          <a:noFill/>
          <a:ln>
            <a:solidFill>
              <a:schemeClr val="accent6">
                <a:lumMod val="60000"/>
                <a:lumOff val="40000"/>
              </a:schemeClr>
            </a:solidFill>
            <a:prstDash val="lg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9" name="正方形/長方形 108">
            <a:extLst>
              <a:ext uri="{FF2B5EF4-FFF2-40B4-BE49-F238E27FC236}">
                <a16:creationId xmlns:a16="http://schemas.microsoft.com/office/drawing/2014/main" id="{3F1C7BA8-EAC3-B0E8-6C9C-C00A58678AA9}"/>
              </a:ext>
            </a:extLst>
          </p:cNvPr>
          <p:cNvSpPr/>
          <p:nvPr/>
        </p:nvSpPr>
        <p:spPr>
          <a:xfrm>
            <a:off x="622800" y="4827709"/>
            <a:ext cx="5612400" cy="1416396"/>
          </a:xfrm>
          <a:prstGeom prst="rect">
            <a:avLst/>
          </a:prstGeom>
          <a:noFill/>
          <a:ln>
            <a:solidFill>
              <a:schemeClr val="accent2">
                <a:lumMod val="60000"/>
                <a:lumOff val="40000"/>
              </a:schemeClr>
            </a:solidFill>
            <a:prstDash val="lg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0" name="テキスト ボックス 109">
            <a:extLst>
              <a:ext uri="{FF2B5EF4-FFF2-40B4-BE49-F238E27FC236}">
                <a16:creationId xmlns:a16="http://schemas.microsoft.com/office/drawing/2014/main" id="{6170CAEC-68ED-55A7-B7AA-266C89A69E82}"/>
              </a:ext>
            </a:extLst>
          </p:cNvPr>
          <p:cNvSpPr txBox="1"/>
          <p:nvPr/>
        </p:nvSpPr>
        <p:spPr>
          <a:xfrm>
            <a:off x="3002280" y="4620553"/>
            <a:ext cx="853440"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prstClr val="black"/>
                </a:solidFill>
                <a:effectLst/>
                <a:uLnTx/>
                <a:uFillTx/>
                <a:latin typeface="メイリオ"/>
                <a:ea typeface="メイリオ"/>
                <a:cs typeface="+mn-cs"/>
              </a:rPr>
              <a:t>是正処置</a:t>
            </a:r>
          </a:p>
        </p:txBody>
      </p:sp>
      <p:sp>
        <p:nvSpPr>
          <p:cNvPr id="25" name="テキスト ボックス 24">
            <a:extLst>
              <a:ext uri="{FF2B5EF4-FFF2-40B4-BE49-F238E27FC236}">
                <a16:creationId xmlns:a16="http://schemas.microsoft.com/office/drawing/2014/main" id="{BA853281-88DC-DAB8-39C2-EC93E0BF901A}"/>
              </a:ext>
            </a:extLst>
          </p:cNvPr>
          <p:cNvSpPr txBox="1"/>
          <p:nvPr/>
        </p:nvSpPr>
        <p:spPr>
          <a:xfrm>
            <a:off x="822212" y="3885892"/>
            <a:ext cx="818955" cy="215444"/>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不適合の発生</a:t>
            </a:r>
          </a:p>
        </p:txBody>
      </p:sp>
      <p:sp>
        <p:nvSpPr>
          <p:cNvPr id="9" name="スクロール: 横 8">
            <a:extLst>
              <a:ext uri="{FF2B5EF4-FFF2-40B4-BE49-F238E27FC236}">
                <a16:creationId xmlns:a16="http://schemas.microsoft.com/office/drawing/2014/main" id="{9A237444-0D56-9E36-A7E2-3D851EBDB4FE}"/>
              </a:ext>
            </a:extLst>
          </p:cNvPr>
          <p:cNvSpPr/>
          <p:nvPr/>
        </p:nvSpPr>
        <p:spPr>
          <a:xfrm>
            <a:off x="622800" y="6974986"/>
            <a:ext cx="5612400" cy="2352120"/>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テキスト プレースホルダー 2">
            <a:extLst>
              <a:ext uri="{FF2B5EF4-FFF2-40B4-BE49-F238E27FC236}">
                <a16:creationId xmlns:a16="http://schemas.microsoft.com/office/drawing/2014/main" id="{0AA0B85A-DA42-A4C3-B831-FF4A225217B4}"/>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13-2-8.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10.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改善</a:t>
            </a:r>
          </a:p>
        </p:txBody>
      </p:sp>
      <p:sp>
        <p:nvSpPr>
          <p:cNvPr id="6" name="スライド番号プレースホルダー 4">
            <a:extLst>
              <a:ext uri="{FF2B5EF4-FFF2-40B4-BE49-F238E27FC236}">
                <a16:creationId xmlns:a16="http://schemas.microsoft.com/office/drawing/2014/main" id="{70FE2A57-FDA8-48AF-647F-5ABBB169E381}"/>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47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2">
            <a:extLst>
              <a:ext uri="{FF2B5EF4-FFF2-40B4-BE49-F238E27FC236}">
                <a16:creationId xmlns:a16="http://schemas.microsoft.com/office/drawing/2014/main" id="{0ADBAFF2-8572-7D68-C72B-4E2BCE1FF900}"/>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2939119454"/>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表 11">
            <a:extLst>
              <a:ext uri="{FF2B5EF4-FFF2-40B4-BE49-F238E27FC236}">
                <a16:creationId xmlns:a16="http://schemas.microsoft.com/office/drawing/2014/main" id="{DEE54F6D-4DCC-A575-5F11-8BF16FDC872E}"/>
              </a:ext>
            </a:extLst>
          </p:cNvPr>
          <p:cNvGraphicFramePr>
            <a:graphicFrameLocks noGrp="1"/>
          </p:cNvGraphicFramePr>
          <p:nvPr/>
        </p:nvGraphicFramePr>
        <p:xfrm>
          <a:off x="619048" y="2890606"/>
          <a:ext cx="5612411" cy="5975491"/>
        </p:xfrm>
        <a:graphic>
          <a:graphicData uri="http://schemas.openxmlformats.org/drawingml/2006/table">
            <a:tbl>
              <a:tblPr>
                <a:tableStyleId>{5C22544A-7EE6-4342-B048-85BDC9FD1C3A}</a:tableStyleId>
              </a:tblPr>
              <a:tblGrid>
                <a:gridCol w="144304">
                  <a:extLst>
                    <a:ext uri="{9D8B030D-6E8A-4147-A177-3AD203B41FA5}">
                      <a16:colId xmlns:a16="http://schemas.microsoft.com/office/drawing/2014/main" val="2502605238"/>
                    </a:ext>
                  </a:extLst>
                </a:gridCol>
                <a:gridCol w="144304">
                  <a:extLst>
                    <a:ext uri="{9D8B030D-6E8A-4147-A177-3AD203B41FA5}">
                      <a16:colId xmlns:a16="http://schemas.microsoft.com/office/drawing/2014/main" val="4122936544"/>
                    </a:ext>
                  </a:extLst>
                </a:gridCol>
                <a:gridCol w="139151">
                  <a:extLst>
                    <a:ext uri="{9D8B030D-6E8A-4147-A177-3AD203B41FA5}">
                      <a16:colId xmlns:a16="http://schemas.microsoft.com/office/drawing/2014/main" val="412194081"/>
                    </a:ext>
                  </a:extLst>
                </a:gridCol>
                <a:gridCol w="139151">
                  <a:extLst>
                    <a:ext uri="{9D8B030D-6E8A-4147-A177-3AD203B41FA5}">
                      <a16:colId xmlns:a16="http://schemas.microsoft.com/office/drawing/2014/main" val="3306980786"/>
                    </a:ext>
                  </a:extLst>
                </a:gridCol>
                <a:gridCol w="139151">
                  <a:extLst>
                    <a:ext uri="{9D8B030D-6E8A-4147-A177-3AD203B41FA5}">
                      <a16:colId xmlns:a16="http://schemas.microsoft.com/office/drawing/2014/main" val="4278721583"/>
                    </a:ext>
                  </a:extLst>
                </a:gridCol>
                <a:gridCol w="278302">
                  <a:extLst>
                    <a:ext uri="{9D8B030D-6E8A-4147-A177-3AD203B41FA5}">
                      <a16:colId xmlns:a16="http://schemas.microsoft.com/office/drawing/2014/main" val="3141217641"/>
                    </a:ext>
                  </a:extLst>
                </a:gridCol>
                <a:gridCol w="278302">
                  <a:extLst>
                    <a:ext uri="{9D8B030D-6E8A-4147-A177-3AD203B41FA5}">
                      <a16:colId xmlns:a16="http://schemas.microsoft.com/office/drawing/2014/main" val="1511893871"/>
                    </a:ext>
                  </a:extLst>
                </a:gridCol>
                <a:gridCol w="144304">
                  <a:extLst>
                    <a:ext uri="{9D8B030D-6E8A-4147-A177-3AD203B41FA5}">
                      <a16:colId xmlns:a16="http://schemas.microsoft.com/office/drawing/2014/main" val="985955984"/>
                    </a:ext>
                  </a:extLst>
                </a:gridCol>
                <a:gridCol w="144304">
                  <a:extLst>
                    <a:ext uri="{9D8B030D-6E8A-4147-A177-3AD203B41FA5}">
                      <a16:colId xmlns:a16="http://schemas.microsoft.com/office/drawing/2014/main" val="4178306293"/>
                    </a:ext>
                  </a:extLst>
                </a:gridCol>
                <a:gridCol w="144304">
                  <a:extLst>
                    <a:ext uri="{9D8B030D-6E8A-4147-A177-3AD203B41FA5}">
                      <a16:colId xmlns:a16="http://schemas.microsoft.com/office/drawing/2014/main" val="2630785954"/>
                    </a:ext>
                  </a:extLst>
                </a:gridCol>
                <a:gridCol w="144304">
                  <a:extLst>
                    <a:ext uri="{9D8B030D-6E8A-4147-A177-3AD203B41FA5}">
                      <a16:colId xmlns:a16="http://schemas.microsoft.com/office/drawing/2014/main" val="1177957625"/>
                    </a:ext>
                  </a:extLst>
                </a:gridCol>
                <a:gridCol w="139151">
                  <a:extLst>
                    <a:ext uri="{9D8B030D-6E8A-4147-A177-3AD203B41FA5}">
                      <a16:colId xmlns:a16="http://schemas.microsoft.com/office/drawing/2014/main" val="266870925"/>
                    </a:ext>
                  </a:extLst>
                </a:gridCol>
                <a:gridCol w="139151">
                  <a:extLst>
                    <a:ext uri="{9D8B030D-6E8A-4147-A177-3AD203B41FA5}">
                      <a16:colId xmlns:a16="http://schemas.microsoft.com/office/drawing/2014/main" val="1734983551"/>
                    </a:ext>
                  </a:extLst>
                </a:gridCol>
                <a:gridCol w="139151">
                  <a:extLst>
                    <a:ext uri="{9D8B030D-6E8A-4147-A177-3AD203B41FA5}">
                      <a16:colId xmlns:a16="http://schemas.microsoft.com/office/drawing/2014/main" val="4244909024"/>
                    </a:ext>
                  </a:extLst>
                </a:gridCol>
                <a:gridCol w="139151">
                  <a:extLst>
                    <a:ext uri="{9D8B030D-6E8A-4147-A177-3AD203B41FA5}">
                      <a16:colId xmlns:a16="http://schemas.microsoft.com/office/drawing/2014/main" val="569980256"/>
                    </a:ext>
                  </a:extLst>
                </a:gridCol>
                <a:gridCol w="139151">
                  <a:extLst>
                    <a:ext uri="{9D8B030D-6E8A-4147-A177-3AD203B41FA5}">
                      <a16:colId xmlns:a16="http://schemas.microsoft.com/office/drawing/2014/main" val="1322404237"/>
                    </a:ext>
                  </a:extLst>
                </a:gridCol>
                <a:gridCol w="139151">
                  <a:extLst>
                    <a:ext uri="{9D8B030D-6E8A-4147-A177-3AD203B41FA5}">
                      <a16:colId xmlns:a16="http://schemas.microsoft.com/office/drawing/2014/main" val="1959585231"/>
                    </a:ext>
                  </a:extLst>
                </a:gridCol>
                <a:gridCol w="974054">
                  <a:extLst>
                    <a:ext uri="{9D8B030D-6E8A-4147-A177-3AD203B41FA5}">
                      <a16:colId xmlns:a16="http://schemas.microsoft.com/office/drawing/2014/main" val="1645072516"/>
                    </a:ext>
                  </a:extLst>
                </a:gridCol>
                <a:gridCol w="294477">
                  <a:extLst>
                    <a:ext uri="{9D8B030D-6E8A-4147-A177-3AD203B41FA5}">
                      <a16:colId xmlns:a16="http://schemas.microsoft.com/office/drawing/2014/main" val="2152633173"/>
                    </a:ext>
                  </a:extLst>
                </a:gridCol>
                <a:gridCol w="122975">
                  <a:extLst>
                    <a:ext uri="{9D8B030D-6E8A-4147-A177-3AD203B41FA5}">
                      <a16:colId xmlns:a16="http://schemas.microsoft.com/office/drawing/2014/main" val="3074223521"/>
                    </a:ext>
                  </a:extLst>
                </a:gridCol>
                <a:gridCol w="139151">
                  <a:extLst>
                    <a:ext uri="{9D8B030D-6E8A-4147-A177-3AD203B41FA5}">
                      <a16:colId xmlns:a16="http://schemas.microsoft.com/office/drawing/2014/main" val="3405307410"/>
                    </a:ext>
                  </a:extLst>
                </a:gridCol>
                <a:gridCol w="417452">
                  <a:extLst>
                    <a:ext uri="{9D8B030D-6E8A-4147-A177-3AD203B41FA5}">
                      <a16:colId xmlns:a16="http://schemas.microsoft.com/office/drawing/2014/main" val="4067765427"/>
                    </a:ext>
                  </a:extLst>
                </a:gridCol>
                <a:gridCol w="197903">
                  <a:extLst>
                    <a:ext uri="{9D8B030D-6E8A-4147-A177-3AD203B41FA5}">
                      <a16:colId xmlns:a16="http://schemas.microsoft.com/office/drawing/2014/main" val="2415162241"/>
                    </a:ext>
                  </a:extLst>
                </a:gridCol>
                <a:gridCol w="197903">
                  <a:extLst>
                    <a:ext uri="{9D8B030D-6E8A-4147-A177-3AD203B41FA5}">
                      <a16:colId xmlns:a16="http://schemas.microsoft.com/office/drawing/2014/main" val="2942064134"/>
                    </a:ext>
                  </a:extLst>
                </a:gridCol>
                <a:gridCol w="197903">
                  <a:extLst>
                    <a:ext uri="{9D8B030D-6E8A-4147-A177-3AD203B41FA5}">
                      <a16:colId xmlns:a16="http://schemas.microsoft.com/office/drawing/2014/main" val="217220005"/>
                    </a:ext>
                  </a:extLst>
                </a:gridCol>
                <a:gridCol w="197903">
                  <a:extLst>
                    <a:ext uri="{9D8B030D-6E8A-4147-A177-3AD203B41FA5}">
                      <a16:colId xmlns:a16="http://schemas.microsoft.com/office/drawing/2014/main" val="2437128234"/>
                    </a:ext>
                  </a:extLst>
                </a:gridCol>
                <a:gridCol w="197903">
                  <a:extLst>
                    <a:ext uri="{9D8B030D-6E8A-4147-A177-3AD203B41FA5}">
                      <a16:colId xmlns:a16="http://schemas.microsoft.com/office/drawing/2014/main" val="3926125296"/>
                    </a:ext>
                  </a:extLst>
                </a:gridCol>
              </a:tblGrid>
              <a:tr h="200342">
                <a:tc gridSpan="5">
                  <a:txBody>
                    <a:bodyPr/>
                    <a:lstStyle/>
                    <a:p>
                      <a:pPr algn="ctr" fontAlgn="ctr"/>
                      <a:r>
                        <a:rPr lang="ja-JP" altLang="en-US" sz="800" b="1" u="none" strike="noStrike">
                          <a:solidFill>
                            <a:schemeClr val="bg1"/>
                          </a:solidFill>
                          <a:effectLst/>
                          <a:latin typeface="+mn-ea"/>
                          <a:ea typeface="+mn-ea"/>
                        </a:rPr>
                        <a:t>整理番号</a:t>
                      </a:r>
                      <a:endParaRPr lang="ja-JP" altLang="en-US" sz="800" b="1" i="0" u="none" strike="noStrike">
                        <a:solidFill>
                          <a:schemeClr val="bg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p>
                      <a:pPr algn="ctr" fontAlgn="ctr"/>
                      <a:r>
                        <a:rPr lang="en-US" altLang="ja-JP" sz="800" b="1" u="none" strike="noStrike">
                          <a:solidFill>
                            <a:schemeClr val="bg1"/>
                          </a:solidFill>
                          <a:effectLst/>
                          <a:latin typeface="+mn-ea"/>
                          <a:ea typeface="+mn-ea"/>
                        </a:rPr>
                        <a:t>00-00</a:t>
                      </a:r>
                      <a:endParaRPr lang="en-US" altLang="ja-JP" sz="800" b="1" i="0" u="none" strike="noStrike">
                        <a:solidFill>
                          <a:schemeClr val="bg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tc gridSpan="4">
                  <a:txBody>
                    <a:bodyPr/>
                    <a:lstStyle/>
                    <a:p>
                      <a:pPr algn="ctr" fontAlgn="ctr"/>
                      <a:r>
                        <a:rPr lang="ja-JP" altLang="en-US" sz="800" b="1" u="none" strike="noStrike">
                          <a:solidFill>
                            <a:schemeClr val="bg1"/>
                          </a:solidFill>
                          <a:effectLst/>
                          <a:latin typeface="+mn-ea"/>
                          <a:ea typeface="+mn-ea"/>
                        </a:rPr>
                        <a:t>対象部門</a:t>
                      </a: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7">
                  <a:txBody>
                    <a:bodyPr/>
                    <a:lstStyle/>
                    <a:p>
                      <a:pPr algn="ctr" fontAlgn="ctr"/>
                      <a:r>
                        <a:rPr lang="ja-JP" altLang="en-US" sz="800" b="1" i="0" u="none" strike="noStrike">
                          <a:solidFill>
                            <a:schemeClr val="bg1"/>
                          </a:solidFill>
                          <a:effectLst/>
                          <a:latin typeface="+mn-ea"/>
                          <a:ea typeface="+mn-ea"/>
                        </a:rPr>
                        <a:t>○○○○部門</a:t>
                      </a: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p>
                      <a:pPr algn="ctr" fontAlgn="ctr"/>
                      <a:r>
                        <a:rPr lang="ja-JP" altLang="en-US" sz="800" b="1" u="none" strike="noStrike">
                          <a:solidFill>
                            <a:schemeClr val="bg1"/>
                          </a:solidFill>
                          <a:effectLst/>
                          <a:latin typeface="+mn-ea"/>
                          <a:ea typeface="+mn-ea"/>
                        </a:rPr>
                        <a:t>発効日</a:t>
                      </a:r>
                      <a:endParaRPr lang="ja-JP" altLang="en-US" sz="800" b="1" i="0" u="none" strike="noStrike">
                        <a:solidFill>
                          <a:schemeClr val="bg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a:txBody>
                    <a:bodyPr/>
                    <a:lstStyle/>
                    <a:p>
                      <a:pPr algn="ctr" fontAlgn="ctr"/>
                      <a:r>
                        <a:rPr lang="en-US" altLang="ja-JP" sz="800" b="1" u="none" strike="noStrike">
                          <a:solidFill>
                            <a:schemeClr val="bg1"/>
                          </a:solidFill>
                          <a:effectLst/>
                          <a:latin typeface="+mn-ea"/>
                          <a:ea typeface="+mn-ea"/>
                        </a:rPr>
                        <a:t>20XX</a:t>
                      </a: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800" b="1" u="none" strike="noStrike">
                          <a:solidFill>
                            <a:schemeClr val="bg1"/>
                          </a:solidFill>
                          <a:effectLst/>
                          <a:latin typeface="+mn-ea"/>
                          <a:ea typeface="+mn-ea"/>
                        </a:rPr>
                        <a:t>年</a:t>
                      </a:r>
                      <a:endParaRPr lang="ja-JP" altLang="en-US" sz="800" b="1" i="0" u="none" strike="noStrike">
                        <a:solidFill>
                          <a:schemeClr val="bg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en-US" altLang="ja-JP" sz="800" b="1" u="none" strike="noStrike">
                          <a:solidFill>
                            <a:schemeClr val="bg1"/>
                          </a:solidFill>
                          <a:effectLst/>
                          <a:latin typeface="+mn-ea"/>
                          <a:ea typeface="+mn-ea"/>
                        </a:rPr>
                        <a:t>-</a:t>
                      </a:r>
                      <a:r>
                        <a:rPr lang="ja-JP" altLang="en-US" sz="800" b="1" u="none" strike="noStrike">
                          <a:solidFill>
                            <a:schemeClr val="bg1"/>
                          </a:solidFill>
                          <a:effectLst/>
                          <a:latin typeface="+mn-ea"/>
                          <a:ea typeface="+mn-ea"/>
                        </a:rPr>
                        <a:t>　</a:t>
                      </a:r>
                      <a:endParaRPr lang="ja-JP" altLang="en-US" sz="800" b="1" i="0" u="none" strike="noStrike">
                        <a:solidFill>
                          <a:schemeClr val="bg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800" b="1" u="none" strike="noStrike">
                          <a:solidFill>
                            <a:schemeClr val="bg1"/>
                          </a:solidFill>
                          <a:effectLst/>
                          <a:latin typeface="+mn-ea"/>
                          <a:ea typeface="+mn-ea"/>
                        </a:rPr>
                        <a:t>月</a:t>
                      </a:r>
                      <a:endParaRPr lang="ja-JP" altLang="en-US" sz="800" b="1" i="0" u="none" strike="noStrike">
                        <a:solidFill>
                          <a:schemeClr val="bg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en-US" altLang="ja-JP" sz="800" b="1" u="none" strike="noStrike">
                          <a:solidFill>
                            <a:schemeClr val="bg1"/>
                          </a:solidFill>
                          <a:effectLst/>
                          <a:latin typeface="+mn-ea"/>
                          <a:ea typeface="+mn-ea"/>
                        </a:rPr>
                        <a:t>-</a:t>
                      </a:r>
                      <a:r>
                        <a:rPr lang="ja-JP" altLang="en-US" sz="800" b="1" u="none" strike="noStrike">
                          <a:solidFill>
                            <a:schemeClr val="bg1"/>
                          </a:solidFill>
                          <a:effectLst/>
                          <a:latin typeface="+mn-ea"/>
                          <a:ea typeface="+mn-ea"/>
                        </a:rPr>
                        <a:t>　</a:t>
                      </a:r>
                      <a:endParaRPr lang="ja-JP" altLang="en-US" sz="800" b="1" i="0" u="none" strike="noStrike">
                        <a:solidFill>
                          <a:schemeClr val="bg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fontAlgn="ctr"/>
                      <a:r>
                        <a:rPr lang="ja-JP" altLang="en-US" sz="800" b="1" u="none" strike="noStrike">
                          <a:solidFill>
                            <a:schemeClr val="bg1"/>
                          </a:solidFill>
                          <a:effectLst/>
                          <a:latin typeface="+mn-ea"/>
                          <a:ea typeface="+mn-ea"/>
                        </a:rPr>
                        <a:t>日</a:t>
                      </a:r>
                      <a:endParaRPr lang="ja-JP" altLang="en-US" sz="800" b="1" i="0" u="none" strike="noStrike">
                        <a:solidFill>
                          <a:schemeClr val="bg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51126296"/>
                  </a:ext>
                </a:extLst>
              </a:tr>
              <a:tr h="196140">
                <a:tc rowSpan="10">
                  <a:txBody>
                    <a:bodyPr/>
                    <a:lstStyle/>
                    <a:p>
                      <a:pPr algn="ctr" fontAlgn="ctr"/>
                      <a:r>
                        <a:rPr lang="ja-JP" altLang="en-US" sz="800" u="none" strike="noStrike">
                          <a:solidFill>
                            <a:schemeClr val="tx1"/>
                          </a:solidFill>
                          <a:effectLst/>
                          <a:latin typeface="+mn-ea"/>
                          <a:ea typeface="+mn-ea"/>
                        </a:rPr>
                        <a:t>入力情報</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8">
                  <a:txBody>
                    <a:bodyPr/>
                    <a:lstStyle/>
                    <a:p>
                      <a:pPr algn="ctr" fontAlgn="ctr"/>
                      <a:r>
                        <a:rPr lang="ja-JP" altLang="en-US" sz="800" u="none" strike="noStrike">
                          <a:solidFill>
                            <a:schemeClr val="tx1"/>
                          </a:solidFill>
                          <a:effectLst/>
                          <a:latin typeface="+mn-ea"/>
                          <a:ea typeface="+mn-ea"/>
                        </a:rPr>
                        <a:t>分類</a:t>
                      </a:r>
                      <a:endParaRPr lang="ja-JP" altLang="en-US" sz="800" b="0" i="0" u="none" strike="noStrike">
                        <a:solidFill>
                          <a:schemeClr val="tx1"/>
                        </a:solidFill>
                        <a:effectLst/>
                        <a:latin typeface="+mn-ea"/>
                        <a:ea typeface="+mn-ea"/>
                      </a:endParaRPr>
                    </a:p>
                  </a:txBody>
                  <a:tcPr marL="7909" marR="7909" marT="7909" marB="0"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4">
                  <a:txBody>
                    <a:bodyPr/>
                    <a:lstStyle/>
                    <a:p>
                      <a:pPr algn="ctr" fontAlgn="ctr"/>
                      <a:r>
                        <a:rPr lang="ja-JP" altLang="en-US" sz="800" u="none" strike="noStrike">
                          <a:solidFill>
                            <a:schemeClr val="tx1"/>
                          </a:solidFill>
                          <a:effectLst/>
                          <a:latin typeface="+mn-ea"/>
                          <a:ea typeface="+mn-ea"/>
                        </a:rPr>
                        <a:t>監査</a:t>
                      </a:r>
                      <a:endParaRPr lang="ja-JP" altLang="en-US" sz="800" b="0" i="0" u="none" strike="noStrike">
                        <a:solidFill>
                          <a:schemeClr val="tx1"/>
                        </a:solidFill>
                        <a:effectLst/>
                        <a:latin typeface="+mn-ea"/>
                        <a:ea typeface="+mn-ea"/>
                      </a:endParaRPr>
                    </a:p>
                  </a:txBody>
                  <a:tcPr marL="7909" marR="7909" marT="7909" marB="0"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800" u="none" strike="noStrike">
                          <a:solidFill>
                            <a:schemeClr val="tx1"/>
                          </a:solidFill>
                          <a:effectLst/>
                          <a:latin typeface="+mn-ea"/>
                          <a:ea typeface="+mn-ea"/>
                        </a:rPr>
                        <a:t>■</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3">
                  <a:txBody>
                    <a:bodyPr/>
                    <a:lstStyle/>
                    <a:p>
                      <a:pPr algn="ctr" fontAlgn="ctr"/>
                      <a:r>
                        <a:rPr lang="ja-JP" altLang="en-US" sz="800" u="none" strike="noStrike">
                          <a:solidFill>
                            <a:schemeClr val="tx1"/>
                          </a:solidFill>
                          <a:effectLst/>
                          <a:latin typeface="+mn-ea"/>
                          <a:ea typeface="+mn-ea"/>
                        </a:rPr>
                        <a:t>内部監査における指摘事項</a:t>
                      </a: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51938803"/>
                  </a:ext>
                </a:extLst>
              </a:tr>
              <a:tr h="843085">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800" u="none" strike="noStrike">
                          <a:solidFill>
                            <a:schemeClr val="tx1"/>
                          </a:solidFill>
                          <a:effectLst/>
                          <a:latin typeface="+mn-ea"/>
                          <a:ea typeface="+mn-ea"/>
                        </a:rPr>
                        <a:t>□</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3">
                  <a:txBody>
                    <a:bodyPr/>
                    <a:lstStyle/>
                    <a:p>
                      <a:pPr algn="ctr" fontAlgn="ctr"/>
                      <a:r>
                        <a:rPr lang="ja-JP" altLang="en-US" sz="800" u="none" strike="noStrike">
                          <a:solidFill>
                            <a:schemeClr val="tx1"/>
                          </a:solidFill>
                          <a:effectLst/>
                          <a:latin typeface="+mn-ea"/>
                          <a:ea typeface="+mn-ea"/>
                        </a:rPr>
                        <a:t>外部機関が実施した監査における指摘事項　</a:t>
                      </a:r>
                      <a:r>
                        <a:rPr lang="en-US" altLang="ja-JP" sz="800" u="none" strike="noStrike">
                          <a:solidFill>
                            <a:schemeClr val="tx1"/>
                          </a:solidFill>
                          <a:effectLst/>
                          <a:latin typeface="+mn-ea"/>
                          <a:ea typeface="+mn-ea"/>
                        </a:rPr>
                        <a:t>(</a:t>
                      </a:r>
                      <a:r>
                        <a:rPr lang="ja-JP" altLang="en-US" sz="800" u="none" strike="noStrike">
                          <a:solidFill>
                            <a:schemeClr val="tx1"/>
                          </a:solidFill>
                          <a:effectLst/>
                          <a:latin typeface="+mn-ea"/>
                          <a:ea typeface="+mn-ea"/>
                        </a:rPr>
                        <a:t>機関名：　　　　　　　　　　）</a:t>
                      </a: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97874180"/>
                  </a:ext>
                </a:extLst>
              </a:tr>
              <a:tr h="19614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gridSpan="4">
                  <a:txBody>
                    <a:bodyPr/>
                    <a:lstStyle/>
                    <a:p>
                      <a:pPr algn="ctr" fontAlgn="ctr"/>
                      <a:r>
                        <a:rPr lang="ja-JP" altLang="en-US" sz="800" u="none" strike="noStrike">
                          <a:solidFill>
                            <a:schemeClr val="tx1"/>
                          </a:solidFill>
                          <a:effectLst/>
                          <a:latin typeface="+mn-ea"/>
                          <a:ea typeface="+mn-ea"/>
                        </a:rPr>
                        <a:t>監査年月日</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p>
                      <a:pPr algn="ctr" fontAlgn="ctr"/>
                      <a:endParaRPr lang="en-US" altLang="ja-JP"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800" u="none" strike="noStrike">
                          <a:solidFill>
                            <a:schemeClr val="tx1"/>
                          </a:solidFill>
                          <a:effectLst/>
                          <a:latin typeface="+mn-ea"/>
                          <a:ea typeface="+mn-ea"/>
                        </a:rPr>
                        <a:t>年</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ja-JP" altLang="en-US" sz="800" u="none" strike="noStrike">
                          <a:solidFill>
                            <a:schemeClr val="tx1"/>
                          </a:solidFill>
                          <a:effectLst/>
                          <a:latin typeface="+mn-ea"/>
                          <a:ea typeface="+mn-ea"/>
                        </a:rPr>
                        <a:t>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ctr" fontAlgn="ctr"/>
                      <a:r>
                        <a:rPr lang="ja-JP" altLang="en-US" sz="800" u="none" strike="noStrike">
                          <a:solidFill>
                            <a:schemeClr val="tx1"/>
                          </a:solidFill>
                          <a:effectLst/>
                          <a:latin typeface="+mn-ea"/>
                          <a:ea typeface="+mn-ea"/>
                        </a:rPr>
                        <a:t>月</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ja-JP" altLang="en-US" sz="800" u="none" strike="noStrike">
                          <a:solidFill>
                            <a:schemeClr val="tx1"/>
                          </a:solidFill>
                          <a:effectLst/>
                          <a:latin typeface="+mn-ea"/>
                          <a:ea typeface="+mn-ea"/>
                        </a:rPr>
                        <a:t>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ctr" fontAlgn="ctr"/>
                      <a:r>
                        <a:rPr lang="ja-JP" altLang="en-US" sz="800" u="none" strike="noStrike">
                          <a:solidFill>
                            <a:schemeClr val="tx1"/>
                          </a:solidFill>
                          <a:effectLst/>
                          <a:latin typeface="+mn-ea"/>
                          <a:ea typeface="+mn-ea"/>
                        </a:rPr>
                        <a:t>日</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800" u="none" strike="noStrike">
                          <a:solidFill>
                            <a:schemeClr val="tx1"/>
                          </a:solidFill>
                          <a:effectLst/>
                          <a:latin typeface="+mn-ea"/>
                          <a:ea typeface="+mn-ea"/>
                        </a:rPr>
                        <a:t>監査者</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9">
                  <a:txBody>
                    <a:bodyPr/>
                    <a:lstStyle/>
                    <a:p>
                      <a:pPr algn="ctr" fontAlgn="ctr"/>
                      <a:r>
                        <a:rPr lang="ja-JP" altLang="en-US" sz="800" u="none" strike="noStrike">
                          <a:solidFill>
                            <a:schemeClr val="tx1"/>
                          </a:solidFill>
                          <a:effectLst/>
                          <a:latin typeface="+mn-ea"/>
                          <a:ea typeface="+mn-ea"/>
                        </a:rPr>
                        <a:t>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58348690"/>
                  </a:ext>
                </a:extLst>
              </a:tr>
              <a:tr h="19614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gridSpan="4">
                  <a:txBody>
                    <a:bodyPr/>
                    <a:lstStyle/>
                    <a:p>
                      <a:pPr algn="ctr" fontAlgn="ctr"/>
                      <a:r>
                        <a:rPr lang="ja-JP" altLang="en-US" sz="800" u="none" strike="noStrike">
                          <a:solidFill>
                            <a:schemeClr val="tx1"/>
                          </a:solidFill>
                          <a:effectLst/>
                          <a:latin typeface="+mn-ea"/>
                          <a:ea typeface="+mn-ea"/>
                        </a:rPr>
                        <a:t>指摘のランク</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10">
                  <a:txBody>
                    <a:bodyPr/>
                    <a:lstStyle/>
                    <a:p>
                      <a:pPr algn="ctr" fontAlgn="ctr"/>
                      <a:r>
                        <a:rPr lang="ja-JP" altLang="en-US" sz="800" u="none" strike="noStrike">
                          <a:solidFill>
                            <a:schemeClr val="tx1"/>
                          </a:solidFill>
                          <a:effectLst/>
                          <a:latin typeface="+mn-ea"/>
                          <a:ea typeface="+mn-ea"/>
                        </a:rPr>
                        <a:t>観察事項</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zh-TW" altLang="en-US" sz="800" u="none" strike="noStrike">
                          <a:solidFill>
                            <a:schemeClr val="tx1"/>
                          </a:solidFill>
                          <a:effectLst/>
                          <a:latin typeface="+mn-ea"/>
                          <a:ea typeface="+mn-ea"/>
                        </a:rPr>
                        <a:t>要求事項項番</a:t>
                      </a:r>
                      <a:endParaRPr lang="zh-TW"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9">
                  <a:txBody>
                    <a:bodyPr/>
                    <a:lstStyle/>
                    <a:p>
                      <a:pPr algn="ctr" fontAlgn="ctr"/>
                      <a:r>
                        <a:rPr lang="en-US" altLang="ja-JP" sz="800" u="none" strike="noStrike">
                          <a:solidFill>
                            <a:schemeClr val="tx1"/>
                          </a:solidFill>
                          <a:effectLst/>
                          <a:latin typeface="+mn-ea"/>
                          <a:ea typeface="+mn-ea"/>
                        </a:rPr>
                        <a:t>7.2</a:t>
                      </a:r>
                      <a:r>
                        <a:rPr lang="ja-JP" altLang="en-US" sz="800" u="none" strike="noStrike">
                          <a:solidFill>
                            <a:schemeClr val="tx1"/>
                          </a:solidFill>
                          <a:effectLst/>
                          <a:latin typeface="+mn-ea"/>
                          <a:ea typeface="+mn-ea"/>
                        </a:rPr>
                        <a:t> 力量</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807801522"/>
                  </a:ext>
                </a:extLst>
              </a:tr>
              <a:tr h="196140">
                <a:tc vMerge="1">
                  <a:txBody>
                    <a:bodyPr/>
                    <a:lstStyle/>
                    <a:p>
                      <a:endParaRPr kumimoji="1" lang="ja-JP" altLang="en-US"/>
                    </a:p>
                  </a:txBody>
                  <a:tcPr/>
                </a:tc>
                <a:tc vMerge="1">
                  <a:txBody>
                    <a:bodyPr/>
                    <a:lstStyle/>
                    <a:p>
                      <a:endParaRPr kumimoji="1" lang="ja-JP" altLang="en-US"/>
                    </a:p>
                  </a:txBody>
                  <a:tcPr/>
                </a:tc>
                <a:tc rowSpan="4">
                  <a:txBody>
                    <a:bodyPr/>
                    <a:lstStyle/>
                    <a:p>
                      <a:pPr algn="ctr" fontAlgn="ctr"/>
                      <a:r>
                        <a:rPr lang="ja-JP" altLang="en-US" sz="800" u="none" strike="noStrike">
                          <a:solidFill>
                            <a:schemeClr val="tx1"/>
                          </a:solidFill>
                          <a:effectLst/>
                          <a:latin typeface="+mn-ea"/>
                          <a:ea typeface="+mn-ea"/>
                        </a:rPr>
                        <a:t>監査以外</a:t>
                      </a:r>
                      <a:endParaRPr lang="ja-JP" altLang="en-US" sz="800" b="0" i="0" u="none" strike="noStrike">
                        <a:solidFill>
                          <a:schemeClr val="tx1"/>
                        </a:solidFill>
                        <a:effectLst/>
                        <a:latin typeface="+mn-ea"/>
                        <a:ea typeface="+mn-ea"/>
                      </a:endParaRPr>
                    </a:p>
                  </a:txBody>
                  <a:tcPr marL="7909" marR="7909" marT="7909" marB="0"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800" u="none" strike="noStrike">
                          <a:solidFill>
                            <a:schemeClr val="tx1"/>
                          </a:solidFill>
                          <a:effectLst/>
                          <a:latin typeface="+mn-ea"/>
                          <a:ea typeface="+mn-ea"/>
                        </a:rPr>
                        <a:t>□</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3">
                  <a:txBody>
                    <a:bodyPr/>
                    <a:lstStyle/>
                    <a:p>
                      <a:pPr algn="ctr" fontAlgn="ctr"/>
                      <a:r>
                        <a:rPr lang="ja-JP" altLang="en-US" sz="800" u="none" strike="noStrike">
                          <a:solidFill>
                            <a:schemeClr val="tx1"/>
                          </a:solidFill>
                          <a:effectLst/>
                          <a:latin typeface="+mn-ea"/>
                          <a:ea typeface="+mn-ea"/>
                        </a:rPr>
                        <a:t>セキュリティインシデントの関連した改善事項</a:t>
                      </a: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6453318"/>
                  </a:ext>
                </a:extLst>
              </a:tr>
              <a:tr h="19614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800" u="none" strike="noStrike">
                          <a:solidFill>
                            <a:schemeClr val="tx1"/>
                          </a:solidFill>
                          <a:effectLst/>
                          <a:latin typeface="+mn-ea"/>
                          <a:ea typeface="+mn-ea"/>
                        </a:rPr>
                        <a:t>□</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3">
                  <a:txBody>
                    <a:bodyPr/>
                    <a:lstStyle/>
                    <a:p>
                      <a:pPr algn="ctr" fontAlgn="ctr"/>
                      <a:r>
                        <a:rPr lang="ja-JP" altLang="en-US" sz="800" u="none" strike="noStrike">
                          <a:solidFill>
                            <a:schemeClr val="tx1"/>
                          </a:solidFill>
                          <a:effectLst/>
                          <a:latin typeface="+mn-ea"/>
                          <a:ea typeface="+mn-ea"/>
                        </a:rPr>
                        <a:t>外部の利害関係者からのニーズに基づく改善事項</a:t>
                      </a: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88203351"/>
                  </a:ext>
                </a:extLst>
              </a:tr>
              <a:tr h="19614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800" u="none" strike="noStrike">
                          <a:solidFill>
                            <a:schemeClr val="tx1"/>
                          </a:solidFill>
                          <a:effectLst/>
                          <a:latin typeface="+mn-ea"/>
                          <a:ea typeface="+mn-ea"/>
                        </a:rPr>
                        <a:t>□</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3">
                  <a:txBody>
                    <a:bodyPr/>
                    <a:lstStyle/>
                    <a:p>
                      <a:pPr algn="ctr" fontAlgn="ctr"/>
                      <a:r>
                        <a:rPr lang="ja-JP" altLang="en-US" sz="800" u="none" strike="noStrike">
                          <a:solidFill>
                            <a:schemeClr val="tx1"/>
                          </a:solidFill>
                          <a:effectLst/>
                          <a:latin typeface="+mn-ea"/>
                          <a:ea typeface="+mn-ea"/>
                        </a:rPr>
                        <a:t>内部において提案された改善事項</a:t>
                      </a: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91836656"/>
                  </a:ext>
                </a:extLst>
              </a:tr>
              <a:tr h="19614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800" u="none" strike="noStrike">
                          <a:solidFill>
                            <a:schemeClr val="tx1"/>
                          </a:solidFill>
                          <a:effectLst/>
                          <a:latin typeface="+mn-ea"/>
                          <a:ea typeface="+mn-ea"/>
                        </a:rPr>
                        <a:t>□</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3">
                  <a:txBody>
                    <a:bodyPr/>
                    <a:lstStyle/>
                    <a:p>
                      <a:pPr algn="ctr" fontAlgn="ctr"/>
                      <a:r>
                        <a:rPr lang="ja-JP" altLang="en-US" sz="800" u="none" strike="noStrike">
                          <a:solidFill>
                            <a:schemeClr val="tx1"/>
                          </a:solidFill>
                          <a:effectLst/>
                          <a:latin typeface="+mn-ea"/>
                          <a:ea typeface="+mn-ea"/>
                        </a:rPr>
                        <a:t>その他（　　　　　　　　　　　　　　　　　　）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22564665"/>
                  </a:ext>
                </a:extLst>
              </a:tr>
              <a:tr h="196140">
                <a:tc vMerge="1">
                  <a:txBody>
                    <a:bodyPr/>
                    <a:lstStyle/>
                    <a:p>
                      <a:endParaRPr kumimoji="1" lang="ja-JP" altLang="en-US"/>
                    </a:p>
                  </a:txBody>
                  <a:tcPr/>
                </a:tc>
                <a:tc rowSpan="2">
                  <a:txBody>
                    <a:bodyPr/>
                    <a:lstStyle/>
                    <a:p>
                      <a:pPr algn="ctr" fontAlgn="ctr"/>
                      <a:r>
                        <a:rPr lang="ja-JP" altLang="en-US" sz="800" u="none" strike="noStrike">
                          <a:solidFill>
                            <a:schemeClr val="tx1"/>
                          </a:solidFill>
                          <a:effectLst/>
                          <a:latin typeface="+mn-ea"/>
                          <a:ea typeface="+mn-ea"/>
                        </a:rPr>
                        <a:t>内容</a:t>
                      </a:r>
                      <a:endParaRPr lang="ja-JP" altLang="en-US" sz="800" b="0" i="0" u="none" strike="noStrike">
                        <a:solidFill>
                          <a:schemeClr val="tx1"/>
                        </a:solidFill>
                        <a:effectLst/>
                        <a:latin typeface="+mn-ea"/>
                        <a:ea typeface="+mn-ea"/>
                      </a:endParaRPr>
                    </a:p>
                  </a:txBody>
                  <a:tcPr marL="7909" marR="7909" marT="7909" marB="0"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2" gridSpan="20">
                  <a:txBody>
                    <a:bodyPr/>
                    <a:lstStyle/>
                    <a:p>
                      <a:pPr algn="ctr" fontAlgn="ctr"/>
                      <a:r>
                        <a:rPr lang="ja-JP" altLang="en-US" sz="800" u="none" strike="noStrike">
                          <a:solidFill>
                            <a:schemeClr val="tx1"/>
                          </a:solidFill>
                          <a:effectLst/>
                          <a:latin typeface="+mn-ea"/>
                          <a:ea typeface="+mn-ea"/>
                        </a:rPr>
                        <a:t>一部情報セキュリティ委員会担当者が仮任命のため、今後本任命を行っていく。</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rowSpan="2" hMerge="1">
                  <a:txBody>
                    <a:bodyPr/>
                    <a:lstStyle/>
                    <a:p>
                      <a:endParaRPr kumimoji="1" lang="ja-JP" altLang="en-US"/>
                    </a:p>
                  </a:txBody>
                  <a:tcPr/>
                </a:tc>
                <a:tc rowSpan="2"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rowSpan="2" hMerge="1">
                  <a:txBody>
                    <a:bodyPr/>
                    <a:lstStyle/>
                    <a:p>
                      <a:endParaRPr kumimoji="1" lang="ja-JP" altLang="en-US"/>
                    </a:p>
                  </a:txBody>
                  <a:tcPr/>
                </a:tc>
                <a:tc gridSpan="2">
                  <a:txBody>
                    <a:bodyPr/>
                    <a:lstStyle/>
                    <a:p>
                      <a:pPr algn="ctr"/>
                      <a:r>
                        <a:rPr lang="ja-JP" altLang="en-US" sz="800" u="none" strike="noStrike">
                          <a:solidFill>
                            <a:schemeClr val="tx1"/>
                          </a:solidFill>
                          <a:effectLst/>
                          <a:latin typeface="+mn-ea"/>
                          <a:ea typeface="+mn-ea"/>
                        </a:rPr>
                        <a:t>承認</a:t>
                      </a: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gridSpan="3">
                  <a:txBody>
                    <a:bodyPr/>
                    <a:lstStyle/>
                    <a:p>
                      <a:pPr algn="ctr" fontAlgn="ctr"/>
                      <a:r>
                        <a:rPr lang="ja-JP" altLang="en-US" sz="800" u="none" strike="noStrike">
                          <a:solidFill>
                            <a:schemeClr val="tx1"/>
                          </a:solidFill>
                          <a:effectLst/>
                          <a:latin typeface="+mn-ea"/>
                          <a:ea typeface="+mn-ea"/>
                        </a:rPr>
                        <a:t>作成</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pPr algn="ctr"/>
                      <a:r>
                        <a:rPr lang="ja-JP" altLang="en-US" sz="800" u="none" strike="noStrike">
                          <a:solidFill>
                            <a:schemeClr val="tx1"/>
                          </a:solidFill>
                          <a:effectLst/>
                        </a:rPr>
                        <a:t>作成</a:t>
                      </a:r>
                      <a:endParaRPr kumimoji="1" lang="ja-JP" altLang="en-US"/>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3079119393"/>
                  </a:ext>
                </a:extLst>
              </a:tr>
              <a:tr h="343245">
                <a:tc vMerge="1">
                  <a:txBody>
                    <a:bodyPr/>
                    <a:lstStyle/>
                    <a:p>
                      <a:endParaRPr kumimoji="1" lang="ja-JP" altLang="en-US"/>
                    </a:p>
                  </a:txBody>
                  <a:tcPr/>
                </a:tc>
                <a:tc vMerge="1">
                  <a:txBody>
                    <a:bodyPr/>
                    <a:lstStyle/>
                    <a:p>
                      <a:endParaRPr kumimoji="1" lang="ja-JP" altLang="en-US"/>
                    </a:p>
                  </a:txBody>
                  <a:tcPr/>
                </a:tc>
                <a:tc gridSpan="20"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gridSpan="2">
                  <a:txBody>
                    <a:bodyPr/>
                    <a:lstStyle/>
                    <a:p>
                      <a:pPr algn="ctr"/>
                      <a:r>
                        <a:rPr lang="ja-JP" altLang="en-US" sz="800" u="none" strike="noStrike">
                          <a:solidFill>
                            <a:schemeClr val="tx1"/>
                          </a:solidFill>
                          <a:effectLst/>
                          <a:latin typeface="+mn-ea"/>
                          <a:ea typeface="+mn-ea"/>
                        </a:rPr>
                        <a:t>　</a:t>
                      </a:r>
                    </a:p>
                    <a:p>
                      <a:pPr algn="ctr"/>
                      <a:r>
                        <a:rPr lang="ja-JP" altLang="en-US" sz="800" u="none" strike="noStrike">
                          <a:solidFill>
                            <a:schemeClr val="tx1"/>
                          </a:solidFill>
                          <a:effectLst/>
                          <a:latin typeface="+mn-ea"/>
                          <a:ea typeface="+mn-ea"/>
                        </a:rPr>
                        <a:t>　</a:t>
                      </a: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gridSpan="3">
                  <a:txBody>
                    <a:bodyPr/>
                    <a:lstStyle/>
                    <a:p>
                      <a:pPr algn="ctr" fontAlgn="ctr"/>
                      <a:r>
                        <a:rPr lang="ja-JP" altLang="en-US" sz="800" u="none" strike="noStrike">
                          <a:solidFill>
                            <a:schemeClr val="tx1"/>
                          </a:solidFill>
                          <a:effectLst/>
                          <a:latin typeface="+mn-ea"/>
                          <a:ea typeface="+mn-ea"/>
                        </a:rPr>
                        <a:t>　</a:t>
                      </a:r>
                    </a:p>
                    <a:p>
                      <a:pPr algn="ctr" fontAlgn="ctr"/>
                      <a:r>
                        <a:rPr lang="ja-JP" altLang="en-US" sz="800" u="none" strike="noStrike">
                          <a:solidFill>
                            <a:schemeClr val="tx1"/>
                          </a:solidFill>
                          <a:effectLst/>
                          <a:latin typeface="+mn-ea"/>
                          <a:ea typeface="+mn-ea"/>
                        </a:rPr>
                        <a:t>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r>
                        <a:rPr lang="ja-JP" altLang="en-US" sz="800" u="none" strike="noStrike">
                          <a:solidFill>
                            <a:schemeClr val="tx1"/>
                          </a:solidFill>
                          <a:effectLst/>
                        </a:rPr>
                        <a:t>　</a:t>
                      </a:r>
                    </a:p>
                    <a:p>
                      <a:pPr algn="ctr" fontAlgn="ctr"/>
                      <a:r>
                        <a:rPr lang="ja-JP" altLang="en-US" sz="800" u="none" strike="noStrike">
                          <a:solidFill>
                            <a:schemeClr val="tx1"/>
                          </a:solidFill>
                          <a:effectLst/>
                        </a:rPr>
                        <a:t>　</a:t>
                      </a:r>
                      <a:endParaRPr kumimoji="1" lang="ja-JP" altLang="en-US"/>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431814030"/>
                  </a:ext>
                </a:extLst>
              </a:tr>
              <a:tr h="196140">
                <a:tc rowSpan="7">
                  <a:txBody>
                    <a:bodyPr/>
                    <a:lstStyle/>
                    <a:p>
                      <a:pPr algn="ctr" fontAlgn="ctr"/>
                      <a:r>
                        <a:rPr lang="ja-JP" altLang="en-US" sz="800" u="none" strike="noStrike">
                          <a:solidFill>
                            <a:schemeClr val="tx1"/>
                          </a:solidFill>
                          <a:effectLst/>
                          <a:latin typeface="+mn-ea"/>
                          <a:ea typeface="+mn-ea"/>
                        </a:rPr>
                        <a:t>処置計画</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2">
                  <a:txBody>
                    <a:bodyPr/>
                    <a:lstStyle/>
                    <a:p>
                      <a:pPr algn="ctr" fontAlgn="ctr"/>
                      <a:r>
                        <a:rPr lang="ja-JP" altLang="en-US" sz="800" u="none" strike="noStrike">
                          <a:solidFill>
                            <a:schemeClr val="tx1"/>
                          </a:solidFill>
                          <a:effectLst/>
                          <a:latin typeface="+mn-ea"/>
                          <a:ea typeface="+mn-ea"/>
                        </a:rPr>
                        <a:t>修正</a:t>
                      </a:r>
                      <a:endParaRPr lang="ja-JP" altLang="en-US" sz="800" b="0" i="0" u="none" strike="noStrike">
                        <a:solidFill>
                          <a:schemeClr val="tx1"/>
                        </a:solidFill>
                        <a:effectLst/>
                        <a:latin typeface="+mn-ea"/>
                        <a:ea typeface="+mn-ea"/>
                      </a:endParaRPr>
                    </a:p>
                  </a:txBody>
                  <a:tcPr marL="7909" marR="7909" marT="7909" marB="0"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0">
                  <a:txBody>
                    <a:bodyPr/>
                    <a:lstStyle/>
                    <a:p>
                      <a:pPr algn="ctr" fontAlgn="ctr"/>
                      <a:r>
                        <a:rPr lang="ja-JP" altLang="en-US" sz="800" u="none" strike="noStrike">
                          <a:solidFill>
                            <a:schemeClr val="tx1"/>
                          </a:solidFill>
                          <a:effectLst/>
                          <a:latin typeface="+mn-ea"/>
                          <a:ea typeface="+mn-ea"/>
                        </a:rPr>
                        <a:t>力量の確認。任命力量確認表の更新。</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tc gridSpan="2">
                  <a:txBody>
                    <a:bodyPr/>
                    <a:lstStyle/>
                    <a:p>
                      <a:pPr algn="ctr"/>
                      <a:r>
                        <a:rPr lang="ja-JP" altLang="en-US" sz="800" u="none" strike="noStrike">
                          <a:solidFill>
                            <a:schemeClr val="tx1"/>
                          </a:solidFill>
                          <a:effectLst/>
                          <a:latin typeface="+mn-ea"/>
                          <a:ea typeface="+mn-ea"/>
                        </a:rPr>
                        <a:t>　</a:t>
                      </a: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gridSpan="3">
                  <a:txBody>
                    <a:bodyPr/>
                    <a:lstStyle/>
                    <a:p>
                      <a:pPr algn="ctr" fontAlgn="ctr"/>
                      <a:r>
                        <a:rPr lang="ja-JP" altLang="en-US" sz="800" u="none" strike="noStrike">
                          <a:solidFill>
                            <a:schemeClr val="tx1"/>
                          </a:solidFill>
                          <a:effectLst/>
                          <a:latin typeface="+mn-ea"/>
                          <a:ea typeface="+mn-ea"/>
                        </a:rPr>
                        <a:t>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r>
                        <a:rPr lang="ja-JP" altLang="en-US" sz="800" u="none" strike="noStrike">
                          <a:solidFill>
                            <a:schemeClr val="tx1"/>
                          </a:solidFill>
                          <a:effectLst/>
                        </a:rPr>
                        <a:t>　</a:t>
                      </a:r>
                      <a:endParaRPr kumimoji="1" lang="ja-JP" altLang="en-US"/>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3283611346"/>
                  </a:ext>
                </a:extLst>
              </a:tr>
              <a:tr h="229449">
                <a:tc vMerge="1">
                  <a:txBody>
                    <a:bodyPr/>
                    <a:lstStyle/>
                    <a:p>
                      <a:endParaRPr kumimoji="1" lang="ja-JP" altLang="en-US"/>
                    </a:p>
                  </a:txBody>
                  <a:tcPr/>
                </a:tc>
                <a:tc vMerge="1">
                  <a:txBody>
                    <a:bodyPr/>
                    <a:lstStyle/>
                    <a:p>
                      <a:endParaRPr kumimoji="1" lang="ja-JP" altLang="en-US"/>
                    </a:p>
                  </a:txBody>
                  <a:tcPr/>
                </a:tc>
                <a:tc gridSpan="4">
                  <a:txBody>
                    <a:bodyPr/>
                    <a:lstStyle/>
                    <a:p>
                      <a:pPr algn="ctr"/>
                      <a:r>
                        <a:rPr lang="ja-JP" altLang="en-US" sz="800" u="none" strike="noStrike">
                          <a:solidFill>
                            <a:schemeClr val="tx1"/>
                          </a:solidFill>
                          <a:effectLst/>
                          <a:latin typeface="+mn-ea"/>
                          <a:ea typeface="+mn-ea"/>
                        </a:rPr>
                        <a:t>実施予定日</a:t>
                      </a: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p>
                      <a:pPr algn="ct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ctr"/>
                      <a:r>
                        <a:rPr lang="ja-JP" altLang="en-US" sz="800" u="none" strike="noStrike">
                          <a:solidFill>
                            <a:schemeClr val="tx1"/>
                          </a:solidFill>
                          <a:effectLst/>
                          <a:latin typeface="+mn-ea"/>
                          <a:ea typeface="+mn-ea"/>
                        </a:rPr>
                        <a:t>年</a:t>
                      </a: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a:r>
                        <a:rPr lang="ja-JP" altLang="en-US" sz="800" u="none" strike="noStrike">
                          <a:solidFill>
                            <a:schemeClr val="tx1"/>
                          </a:solidFill>
                          <a:effectLst/>
                          <a:latin typeface="+mn-ea"/>
                          <a:ea typeface="+mn-ea"/>
                        </a:rPr>
                        <a:t>　</a:t>
                      </a: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ctr"/>
                      <a:r>
                        <a:rPr lang="ja-JP" altLang="en-US" sz="800" u="none" strike="noStrike">
                          <a:solidFill>
                            <a:schemeClr val="tx1"/>
                          </a:solidFill>
                          <a:effectLst/>
                          <a:latin typeface="+mn-ea"/>
                          <a:ea typeface="+mn-ea"/>
                        </a:rPr>
                        <a:t>月</a:t>
                      </a: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a:r>
                        <a:rPr lang="ja-JP" altLang="en-US" sz="800" u="none" strike="noStrike">
                          <a:solidFill>
                            <a:schemeClr val="tx1"/>
                          </a:solidFill>
                          <a:effectLst/>
                          <a:latin typeface="+mn-ea"/>
                          <a:ea typeface="+mn-ea"/>
                        </a:rPr>
                        <a:t>　</a:t>
                      </a: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gridSpan="2">
                  <a:txBody>
                    <a:bodyPr/>
                    <a:lstStyle/>
                    <a:p>
                      <a:pPr algn="ctr"/>
                      <a:r>
                        <a:rPr lang="ja-JP" altLang="en-US" sz="800" u="none" strike="noStrike">
                          <a:solidFill>
                            <a:schemeClr val="tx1"/>
                          </a:solidFill>
                          <a:effectLst/>
                          <a:latin typeface="+mn-ea"/>
                          <a:ea typeface="+mn-ea"/>
                        </a:rPr>
                        <a:t>日</a:t>
                      </a: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gridSpan="6">
                  <a:txBody>
                    <a:bodyPr/>
                    <a:lstStyle/>
                    <a:p>
                      <a:pPr algn="ctr"/>
                      <a:r>
                        <a:rPr lang="ja-JP" altLang="en-US" sz="800" u="none" strike="noStrike">
                          <a:solidFill>
                            <a:schemeClr val="tx1"/>
                          </a:solidFill>
                          <a:effectLst/>
                          <a:latin typeface="+mn-ea"/>
                          <a:ea typeface="+mn-ea"/>
                        </a:rPr>
                        <a:t>　　</a:t>
                      </a: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p>
                      <a:pPr algn="ctr"/>
                      <a:r>
                        <a:rPr lang="ja-JP" altLang="en-US" sz="800" u="none" strike="noStrike">
                          <a:solidFill>
                            <a:schemeClr val="tx1"/>
                          </a:solidFill>
                          <a:effectLst/>
                          <a:latin typeface="+mn-ea"/>
                          <a:ea typeface="+mn-ea"/>
                        </a:rPr>
                        <a:t>　</a:t>
                      </a: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gridSpan="3">
                  <a:txBody>
                    <a:bodyPr/>
                    <a:lstStyle/>
                    <a:p>
                      <a:pPr algn="ctr" fontAlgn="ctr"/>
                      <a:r>
                        <a:rPr lang="ja-JP" altLang="en-US" sz="800" u="none" strike="noStrike">
                          <a:solidFill>
                            <a:schemeClr val="tx1"/>
                          </a:solidFill>
                          <a:effectLst/>
                          <a:latin typeface="+mn-ea"/>
                          <a:ea typeface="+mn-ea"/>
                        </a:rPr>
                        <a:t>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r>
                        <a:rPr lang="ja-JP" altLang="en-US" sz="800" u="none" strike="noStrike">
                          <a:solidFill>
                            <a:schemeClr val="tx1"/>
                          </a:solidFill>
                          <a:effectLst/>
                        </a:rPr>
                        <a:t>　</a:t>
                      </a:r>
                      <a:endParaRPr kumimoji="1" lang="ja-JP" altLang="en-US"/>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800907729"/>
                  </a:ext>
                </a:extLst>
              </a:tr>
              <a:tr h="196140">
                <a:tc vMerge="1">
                  <a:txBody>
                    <a:bodyPr/>
                    <a:lstStyle/>
                    <a:p>
                      <a:endParaRPr kumimoji="1" lang="ja-JP" altLang="en-US"/>
                    </a:p>
                  </a:txBody>
                  <a:tcPr>
                    <a:lnT w="12700" cap="flat" cmpd="sng" algn="ctr">
                      <a:solidFill>
                        <a:schemeClr val="tx1"/>
                      </a:solidFill>
                      <a:prstDash val="solid"/>
                      <a:round/>
                      <a:headEnd type="none" w="med" len="med"/>
                      <a:tailEnd type="none" w="med" len="med"/>
                    </a:lnT>
                  </a:tcPr>
                </a:tc>
                <a:tc rowSpan="3">
                  <a:txBody>
                    <a:bodyPr/>
                    <a:lstStyle/>
                    <a:p>
                      <a:pPr algn="ctr" fontAlgn="ctr"/>
                      <a:r>
                        <a:rPr lang="ja-JP" altLang="en-US" sz="800" u="none" strike="noStrike">
                          <a:solidFill>
                            <a:schemeClr val="tx1"/>
                          </a:solidFill>
                          <a:effectLst/>
                          <a:latin typeface="+mn-ea"/>
                          <a:ea typeface="+mn-ea"/>
                        </a:rPr>
                        <a:t>評価</a:t>
                      </a:r>
                      <a:endParaRPr lang="ja-JP" altLang="en-US" sz="800" b="0" i="0" u="none" strike="noStrike">
                        <a:solidFill>
                          <a:schemeClr val="tx1"/>
                        </a:solidFill>
                        <a:effectLst/>
                        <a:latin typeface="+mn-ea"/>
                        <a:ea typeface="+mn-ea"/>
                      </a:endParaRPr>
                    </a:p>
                  </a:txBody>
                  <a:tcPr marL="7909" marR="7909" marT="7909" marB="0"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11">
                  <a:txBody>
                    <a:bodyPr/>
                    <a:lstStyle/>
                    <a:p>
                      <a:pPr algn="ctr" fontAlgn="ctr"/>
                      <a:r>
                        <a:rPr lang="ja-JP" altLang="en-US" sz="800" u="none" strike="noStrike">
                          <a:solidFill>
                            <a:schemeClr val="tx1"/>
                          </a:solidFill>
                          <a:effectLst/>
                          <a:latin typeface="+mn-ea"/>
                          <a:ea typeface="+mn-ea"/>
                        </a:rPr>
                        <a:t>類似の不適合の有無</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p>
                      <a:pPr algn="ctr" fontAlgn="ctr"/>
                      <a:r>
                        <a:rPr lang="ja-JP" altLang="en-US" sz="800" u="none" strike="noStrike">
                          <a:solidFill>
                            <a:schemeClr val="tx1"/>
                          </a:solidFill>
                          <a:effectLst/>
                          <a:latin typeface="+mn-ea"/>
                          <a:ea typeface="+mn-ea"/>
                        </a:rPr>
                        <a:t>無</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gridSpan="4">
                  <a:txBody>
                    <a:bodyPr/>
                    <a:lstStyle/>
                    <a:p>
                      <a:pPr algn="ctr" fontAlgn="ctr"/>
                      <a:r>
                        <a:rPr lang="ja-JP" altLang="en-US" sz="800" u="none" strike="noStrike">
                          <a:solidFill>
                            <a:schemeClr val="tx1"/>
                          </a:solidFill>
                          <a:effectLst/>
                          <a:latin typeface="+mn-ea"/>
                          <a:ea typeface="+mn-ea"/>
                        </a:rPr>
                        <a:t>発生する可能性</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pPr algn="ctr" fontAlgn="ctr"/>
                      <a:endParaRPr lang="ja-JP" altLang="en-US" sz="8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ja-JP" altLang="en-US" sz="800" u="none" strike="noStrike">
                          <a:solidFill>
                            <a:schemeClr val="tx1"/>
                          </a:solidFill>
                          <a:effectLst/>
                          <a:latin typeface="+mn-ea"/>
                          <a:ea typeface="+mn-ea"/>
                        </a:rPr>
                        <a:t>無</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gridSpan="2">
                  <a:txBody>
                    <a:bodyPr/>
                    <a:lstStyle/>
                    <a:p>
                      <a:pPr algn="ctr"/>
                      <a:r>
                        <a:rPr lang="ja-JP" altLang="en-US" sz="800" u="none" strike="noStrike">
                          <a:solidFill>
                            <a:schemeClr val="tx1"/>
                          </a:solidFill>
                          <a:effectLst/>
                          <a:latin typeface="+mn-ea"/>
                          <a:ea typeface="+mn-ea"/>
                        </a:rPr>
                        <a:t>　</a:t>
                      </a: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gridSpan="3">
                  <a:txBody>
                    <a:bodyPr/>
                    <a:lstStyle/>
                    <a:p>
                      <a:pPr algn="ctr" fontAlgn="ctr"/>
                      <a:r>
                        <a:rPr lang="ja-JP" altLang="en-US" sz="800" u="none" strike="noStrike">
                          <a:solidFill>
                            <a:schemeClr val="tx1"/>
                          </a:solidFill>
                          <a:effectLst/>
                          <a:latin typeface="+mn-ea"/>
                          <a:ea typeface="+mn-ea"/>
                        </a:rPr>
                        <a:t>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r>
                        <a:rPr lang="ja-JP" altLang="en-US" sz="800" u="none" strike="noStrike">
                          <a:solidFill>
                            <a:schemeClr val="tx1"/>
                          </a:solidFill>
                          <a:effectLst/>
                        </a:rPr>
                        <a:t>　</a:t>
                      </a:r>
                      <a:endParaRPr kumimoji="1" lang="ja-JP" altLang="en-US"/>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3741180147"/>
                  </a:ext>
                </a:extLst>
              </a:tr>
              <a:tr h="343245">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800" u="none" strike="noStrike">
                          <a:solidFill>
                            <a:schemeClr val="tx1"/>
                          </a:solidFill>
                          <a:effectLst/>
                          <a:latin typeface="+mn-ea"/>
                          <a:ea typeface="+mn-ea"/>
                        </a:rPr>
                        <a:t>原因</a:t>
                      </a:r>
                      <a:endParaRPr lang="ja-JP" altLang="en-US" sz="800" b="0" i="0" u="none" strike="noStrike">
                        <a:solidFill>
                          <a:schemeClr val="tx1"/>
                        </a:solidFill>
                        <a:effectLst/>
                        <a:latin typeface="+mn-ea"/>
                        <a:ea typeface="+mn-ea"/>
                      </a:endParaRPr>
                    </a:p>
                  </a:txBody>
                  <a:tcPr marL="7909" marR="7909" marT="7909" marB="0"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19">
                  <a:txBody>
                    <a:bodyPr/>
                    <a:lstStyle/>
                    <a:p>
                      <a:pPr algn="ctr" fontAlgn="ctr"/>
                      <a:r>
                        <a:rPr lang="ja-JP" altLang="en-US" sz="800" u="none" strike="noStrike">
                          <a:solidFill>
                            <a:schemeClr val="tx1"/>
                          </a:solidFill>
                          <a:effectLst/>
                          <a:latin typeface="+mn-ea"/>
                          <a:ea typeface="+mn-ea"/>
                        </a:rPr>
                        <a:t>対応の認識はあり、あくまでも観察事項としての取扱いのため、原因などはなし。</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kumimoji="1" lang="ja-JP" altLang="en-US"/>
                    </a:p>
                  </a:txBody>
                  <a:tcPr/>
                </a:tc>
                <a:tc gridSpan="2">
                  <a:txBody>
                    <a:bodyPr/>
                    <a:lstStyle/>
                    <a:p>
                      <a:pPr algn="ctr"/>
                      <a:r>
                        <a:rPr lang="ja-JP" altLang="en-US" sz="800" u="none" strike="noStrike">
                          <a:solidFill>
                            <a:schemeClr val="tx1"/>
                          </a:solidFill>
                          <a:effectLst/>
                          <a:latin typeface="+mn-ea"/>
                          <a:ea typeface="+mn-ea"/>
                        </a:rPr>
                        <a:t>　</a:t>
                      </a:r>
                    </a:p>
                    <a:p>
                      <a:pPr algn="ctr"/>
                      <a:r>
                        <a:rPr lang="ja-JP" altLang="en-US" sz="800" u="none" strike="noStrike">
                          <a:solidFill>
                            <a:schemeClr val="tx1"/>
                          </a:solidFill>
                          <a:effectLst/>
                          <a:latin typeface="+mn-ea"/>
                          <a:ea typeface="+mn-ea"/>
                        </a:rPr>
                        <a:t>　</a:t>
                      </a: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gridSpan="3">
                  <a:txBody>
                    <a:bodyPr/>
                    <a:lstStyle/>
                    <a:p>
                      <a:pPr algn="ctr" fontAlgn="ctr"/>
                      <a:r>
                        <a:rPr lang="ja-JP" altLang="en-US" sz="800" u="none" strike="noStrike">
                          <a:solidFill>
                            <a:schemeClr val="tx1"/>
                          </a:solidFill>
                          <a:effectLst/>
                          <a:latin typeface="+mn-ea"/>
                          <a:ea typeface="+mn-ea"/>
                        </a:rPr>
                        <a:t>　</a:t>
                      </a:r>
                    </a:p>
                    <a:p>
                      <a:pPr algn="ctr" fontAlgn="ctr"/>
                      <a:r>
                        <a:rPr lang="ja-JP" altLang="en-US" sz="800" u="none" strike="noStrike">
                          <a:solidFill>
                            <a:schemeClr val="tx1"/>
                          </a:solidFill>
                          <a:effectLst/>
                          <a:latin typeface="+mn-ea"/>
                          <a:ea typeface="+mn-ea"/>
                        </a:rPr>
                        <a:t>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r>
                        <a:rPr lang="ja-JP" altLang="en-US" sz="800" u="none" strike="noStrike">
                          <a:solidFill>
                            <a:schemeClr val="tx1"/>
                          </a:solidFill>
                          <a:effectLst/>
                        </a:rPr>
                        <a:t>　</a:t>
                      </a:r>
                    </a:p>
                    <a:p>
                      <a:pPr algn="ctr" fontAlgn="ctr"/>
                      <a:r>
                        <a:rPr lang="ja-JP" altLang="en-US" sz="800" u="none" strike="noStrike">
                          <a:solidFill>
                            <a:schemeClr val="tx1"/>
                          </a:solidFill>
                          <a:effectLst/>
                        </a:rPr>
                        <a:t>　</a:t>
                      </a:r>
                      <a:endParaRPr kumimoji="1" lang="ja-JP" altLang="en-US"/>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401544212"/>
                  </a:ext>
                </a:extLst>
              </a:tr>
              <a:tr h="196140">
                <a:tc vMerge="1">
                  <a:txBody>
                    <a:bodyPr/>
                    <a:lstStyle/>
                    <a:p>
                      <a:endParaRPr kumimoji="1" lang="ja-JP" altLang="en-US"/>
                    </a:p>
                  </a:txBody>
                  <a:tcPr>
                    <a:lnT w="12700" cap="flat" cmpd="sng" algn="ctr">
                      <a:solidFill>
                        <a:schemeClr val="tx1"/>
                      </a:solidFill>
                      <a:prstDash val="solid"/>
                      <a:round/>
                      <a:headEnd type="none" w="med" len="med"/>
                      <a:tailEnd type="none" w="med" len="med"/>
                    </a:lnT>
                  </a:tcPr>
                </a:tc>
                <a:tc vMerge="1">
                  <a:txBody>
                    <a:bodyPr/>
                    <a:lstStyle/>
                    <a:p>
                      <a:endParaRPr kumimoji="1" lang="ja-JP" altLang="en-US"/>
                    </a:p>
                  </a:txBody>
                  <a:tcPr>
                    <a:lnT w="12700" cap="flat" cmpd="sng" algn="ctr">
                      <a:solidFill>
                        <a:schemeClr val="tx1"/>
                      </a:solidFill>
                      <a:prstDash val="solid"/>
                      <a:round/>
                      <a:headEnd type="none" w="med" len="med"/>
                      <a:tailEnd type="none" w="med" len="med"/>
                    </a:lnT>
                  </a:tcPr>
                </a:tc>
                <a:tc gridSpan="11">
                  <a:txBody>
                    <a:bodyPr/>
                    <a:lstStyle/>
                    <a:p>
                      <a:pPr algn="ctr" fontAlgn="ctr"/>
                      <a:r>
                        <a:rPr lang="ja-JP" altLang="en-US" sz="800" u="none" strike="noStrike">
                          <a:solidFill>
                            <a:schemeClr val="tx1"/>
                          </a:solidFill>
                          <a:effectLst/>
                          <a:latin typeface="+mn-ea"/>
                          <a:ea typeface="+mn-ea"/>
                        </a:rPr>
                        <a:t>原因を除去するための計画の必要性</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p>
                      <a:pPr algn="ctr" fontAlgn="ctr"/>
                      <a:r>
                        <a:rPr lang="ja-JP" altLang="en-US" sz="800" u="none" strike="noStrike">
                          <a:solidFill>
                            <a:schemeClr val="tx1"/>
                          </a:solidFill>
                          <a:effectLst/>
                          <a:latin typeface="+mn-ea"/>
                          <a:ea typeface="+mn-ea"/>
                        </a:rPr>
                        <a:t>有</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gridSpan="6">
                  <a:txBody>
                    <a:bodyPr/>
                    <a:lstStyle/>
                    <a:p>
                      <a:pPr algn="ctr" fontAlgn="ctr"/>
                      <a:r>
                        <a:rPr lang="en-US" altLang="ja-JP" sz="800" u="none" strike="noStrike">
                          <a:solidFill>
                            <a:schemeClr val="tx1"/>
                          </a:solidFill>
                          <a:effectLst/>
                          <a:latin typeface="+mn-ea"/>
                          <a:ea typeface="+mn-ea"/>
                        </a:rPr>
                        <a:t>※</a:t>
                      </a:r>
                      <a:r>
                        <a:rPr lang="ja-JP" altLang="en-US" sz="800" u="none" strike="noStrike">
                          <a:solidFill>
                            <a:schemeClr val="tx1"/>
                          </a:solidFill>
                          <a:effectLst/>
                          <a:latin typeface="+mn-ea"/>
                          <a:ea typeface="+mn-ea"/>
                        </a:rPr>
                        <a:t>有の場合原因除去の計画を記載</a:t>
                      </a: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a:r>
                        <a:rPr lang="ja-JP" altLang="en-US" sz="800" u="none" strike="noStrike">
                          <a:solidFill>
                            <a:schemeClr val="tx1"/>
                          </a:solidFill>
                          <a:effectLst/>
                          <a:latin typeface="+mn-ea"/>
                          <a:ea typeface="+mn-ea"/>
                        </a:rPr>
                        <a:t>　</a:t>
                      </a: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gridSpan="3">
                  <a:txBody>
                    <a:bodyPr/>
                    <a:lstStyle/>
                    <a:p>
                      <a:pPr algn="ctr" fontAlgn="ctr"/>
                      <a:r>
                        <a:rPr lang="ja-JP" altLang="en-US" sz="800" u="none" strike="noStrike">
                          <a:solidFill>
                            <a:schemeClr val="tx1"/>
                          </a:solidFill>
                          <a:effectLst/>
                          <a:latin typeface="+mn-ea"/>
                          <a:ea typeface="+mn-ea"/>
                        </a:rPr>
                        <a:t>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r>
                        <a:rPr lang="ja-JP" altLang="en-US" sz="800" u="none" strike="noStrike">
                          <a:solidFill>
                            <a:schemeClr val="tx1"/>
                          </a:solidFill>
                          <a:effectLst/>
                        </a:rPr>
                        <a:t>　</a:t>
                      </a:r>
                      <a:endParaRPr kumimoji="1" lang="ja-JP" altLang="en-US"/>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74583492"/>
                  </a:ext>
                </a:extLst>
              </a:tr>
              <a:tr h="343245">
                <a:tc vMerge="1">
                  <a:txBody>
                    <a:bodyPr/>
                    <a:lstStyle/>
                    <a:p>
                      <a:endParaRPr kumimoji="1" lang="ja-JP" altLang="en-US"/>
                    </a:p>
                  </a:txBody>
                  <a:tcPr/>
                </a:tc>
                <a:tc rowSpan="2">
                  <a:txBody>
                    <a:bodyPr/>
                    <a:lstStyle/>
                    <a:p>
                      <a:pPr algn="ctr" fontAlgn="ctr"/>
                      <a:r>
                        <a:rPr lang="ja-JP" altLang="en-US" sz="800" u="none" strike="noStrike">
                          <a:solidFill>
                            <a:schemeClr val="tx1"/>
                          </a:solidFill>
                          <a:effectLst/>
                          <a:latin typeface="+mn-ea"/>
                          <a:ea typeface="+mn-ea"/>
                        </a:rPr>
                        <a:t>原因除去</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0">
                  <a:txBody>
                    <a:bodyPr/>
                    <a:lstStyle/>
                    <a:p>
                      <a:pPr algn="ctr" fontAlgn="ctr"/>
                      <a:r>
                        <a:rPr lang="ja-JP" altLang="en-US" sz="800" u="none" strike="noStrike">
                          <a:solidFill>
                            <a:schemeClr val="tx1"/>
                          </a:solidFill>
                          <a:effectLst/>
                          <a:latin typeface="+mn-ea"/>
                          <a:ea typeface="+mn-ea"/>
                        </a:rPr>
                        <a:t>対応の認識はあり、あくまでも観察事項としての取扱いのため、原因などはなし。</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kumimoji="1" lang="ja-JP" altLang="en-US"/>
                    </a:p>
                  </a:txBody>
                  <a:tcPr/>
                </a:tc>
                <a:tc gridSpan="2">
                  <a:txBody>
                    <a:bodyPr/>
                    <a:lstStyle/>
                    <a:p>
                      <a:pPr algn="ctr"/>
                      <a:r>
                        <a:rPr lang="ja-JP" altLang="en-US" sz="800" u="none" strike="noStrike">
                          <a:solidFill>
                            <a:schemeClr val="tx1"/>
                          </a:solidFill>
                          <a:effectLst/>
                          <a:latin typeface="+mn-ea"/>
                          <a:ea typeface="+mn-ea"/>
                        </a:rPr>
                        <a:t>承認</a:t>
                      </a: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gridSpan="3">
                  <a:txBody>
                    <a:bodyPr/>
                    <a:lstStyle/>
                    <a:p>
                      <a:pPr algn="ctr" fontAlgn="ctr"/>
                      <a:r>
                        <a:rPr lang="ja-JP" altLang="en-US" sz="800" u="none" strike="noStrike">
                          <a:solidFill>
                            <a:schemeClr val="tx1"/>
                          </a:solidFill>
                          <a:effectLst/>
                          <a:latin typeface="+mn-ea"/>
                          <a:ea typeface="+mn-ea"/>
                        </a:rPr>
                        <a:t>作成</a:t>
                      </a: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r>
                        <a:rPr lang="ja-JP" altLang="en-US" sz="800" u="none" strike="noStrike">
                          <a:solidFill>
                            <a:schemeClr val="tx1"/>
                          </a:solidFill>
                          <a:effectLst/>
                        </a:rPr>
                        <a:t>作成</a:t>
                      </a:r>
                      <a:endParaRPr kumimoji="1" lang="ja-JP" altLang="en-US"/>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524840587"/>
                  </a:ext>
                </a:extLst>
              </a:tr>
              <a:tr h="196140">
                <a:tc vMerge="1">
                  <a:txBody>
                    <a:bodyPr/>
                    <a:lstStyle/>
                    <a:p>
                      <a:endParaRPr kumimoji="1" lang="ja-JP" altLang="en-US"/>
                    </a:p>
                  </a:txBody>
                  <a:tcPr>
                    <a:lnT w="12700" cap="flat" cmpd="sng" algn="ctr">
                      <a:solidFill>
                        <a:schemeClr val="tx1"/>
                      </a:solidFill>
                      <a:prstDash val="solid"/>
                      <a:round/>
                      <a:headEnd type="none" w="med" len="med"/>
                      <a:tailEnd type="none" w="med" len="med"/>
                    </a:lnT>
                  </a:tcPr>
                </a:tc>
                <a:tc vMerge="1">
                  <a:txBody>
                    <a:bodyPr/>
                    <a:lstStyle/>
                    <a:p>
                      <a:endParaRPr kumimoji="1" lang="ja-JP" altLang="en-US"/>
                    </a:p>
                  </a:txBody>
                  <a:tcPr>
                    <a:lnT w="12700" cap="flat" cmpd="sng" algn="ctr">
                      <a:solidFill>
                        <a:schemeClr val="tx1"/>
                      </a:solidFill>
                      <a:prstDash val="solid"/>
                      <a:round/>
                      <a:headEnd type="none" w="med" len="med"/>
                      <a:tailEnd type="none" w="med" len="med"/>
                    </a:lnT>
                  </a:tcPr>
                </a:tc>
                <a:tc gridSpan="4">
                  <a:txBody>
                    <a:bodyPr/>
                    <a:lstStyle/>
                    <a:p>
                      <a:pPr algn="ctr" fontAlgn="ctr"/>
                      <a:r>
                        <a:rPr lang="ja-JP" altLang="en-US" sz="800" u="none" strike="noStrike">
                          <a:solidFill>
                            <a:schemeClr val="tx1"/>
                          </a:solidFill>
                          <a:effectLst/>
                          <a:latin typeface="+mn-ea"/>
                          <a:ea typeface="+mn-ea"/>
                        </a:rPr>
                        <a:t>実施予定日</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p>
                      <a:pPr algn="ctr" fontAlgn="ctr"/>
                      <a:endParaRPr lang="en-US" altLang="ja-JP"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ctr" fontAlgn="ctr"/>
                      <a:r>
                        <a:rPr lang="ja-JP" altLang="en-US" sz="800" u="none" strike="noStrike">
                          <a:solidFill>
                            <a:schemeClr val="tx1"/>
                          </a:solidFill>
                          <a:effectLst/>
                          <a:latin typeface="+mn-ea"/>
                          <a:ea typeface="+mn-ea"/>
                        </a:rPr>
                        <a:t>年</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endParaRPr lang="en-US" altLang="ja-JP"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ctr" fontAlgn="ctr"/>
                      <a:r>
                        <a:rPr lang="ja-JP" altLang="en-US" sz="800" u="none" strike="noStrike">
                          <a:solidFill>
                            <a:schemeClr val="tx1"/>
                          </a:solidFill>
                          <a:effectLst/>
                          <a:latin typeface="+mn-ea"/>
                          <a:ea typeface="+mn-ea"/>
                        </a:rPr>
                        <a:t>月</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endParaRPr lang="en-US" altLang="ja-JP"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ctr" fontAlgn="ctr"/>
                      <a:r>
                        <a:rPr lang="ja-JP" altLang="en-US" sz="800" u="none" strike="noStrike">
                          <a:solidFill>
                            <a:schemeClr val="tx1"/>
                          </a:solidFill>
                          <a:effectLst/>
                          <a:latin typeface="+mn-ea"/>
                          <a:ea typeface="+mn-ea"/>
                        </a:rPr>
                        <a:t>日</a:t>
                      </a: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7">
                  <a:txBody>
                    <a:bodyPr/>
                    <a:lstStyle/>
                    <a:p>
                      <a:pPr algn="ctr"/>
                      <a:r>
                        <a:rPr lang="ja-JP" altLang="en-US" sz="800" u="none" strike="noStrike">
                          <a:solidFill>
                            <a:schemeClr val="tx1"/>
                          </a:solidFill>
                          <a:effectLst/>
                          <a:latin typeface="+mn-ea"/>
                          <a:ea typeface="+mn-ea"/>
                        </a:rPr>
                        <a:t>　</a:t>
                      </a: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a:r>
                        <a:rPr lang="ja-JP" altLang="en-US" sz="800" u="none" strike="noStrike">
                          <a:solidFill>
                            <a:schemeClr val="tx1"/>
                          </a:solidFill>
                          <a:effectLst/>
                          <a:latin typeface="+mn-ea"/>
                          <a:ea typeface="+mn-ea"/>
                        </a:rPr>
                        <a:t>　</a:t>
                      </a: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gridSpan="3">
                  <a:txBody>
                    <a:bodyPr/>
                    <a:lstStyle/>
                    <a:p>
                      <a:pPr algn="ctr" fontAlgn="ctr"/>
                      <a:r>
                        <a:rPr lang="ja-JP" altLang="en-US" sz="800" u="none" strike="noStrike">
                          <a:solidFill>
                            <a:schemeClr val="tx1"/>
                          </a:solidFill>
                          <a:effectLst/>
                          <a:latin typeface="+mn-ea"/>
                          <a:ea typeface="+mn-ea"/>
                        </a:rPr>
                        <a:t>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r>
                        <a:rPr lang="ja-JP" altLang="en-US" sz="800" u="none" strike="noStrike">
                          <a:solidFill>
                            <a:schemeClr val="tx1"/>
                          </a:solidFill>
                          <a:effectLst/>
                        </a:rPr>
                        <a:t>　</a:t>
                      </a:r>
                      <a:endParaRPr kumimoji="1" lang="ja-JP" altLang="en-US"/>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3545523857"/>
                  </a:ext>
                </a:extLst>
              </a:tr>
              <a:tr h="343245">
                <a:tc rowSpan="2">
                  <a:txBody>
                    <a:bodyPr/>
                    <a:lstStyle/>
                    <a:p>
                      <a:pPr algn="ctr" fontAlgn="ctr"/>
                      <a:r>
                        <a:rPr lang="ja-JP" altLang="en-US" sz="800" u="none" strike="noStrike">
                          <a:solidFill>
                            <a:schemeClr val="tx1"/>
                          </a:solidFill>
                          <a:effectLst/>
                          <a:latin typeface="+mn-ea"/>
                          <a:ea typeface="+mn-ea"/>
                        </a:rPr>
                        <a:t>実施報告</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2">
                  <a:txBody>
                    <a:bodyPr/>
                    <a:lstStyle/>
                    <a:p>
                      <a:pPr algn="ctr" fontAlgn="ctr"/>
                      <a:r>
                        <a:rPr lang="ja-JP" altLang="en-US" sz="800" u="none" strike="noStrike">
                          <a:solidFill>
                            <a:schemeClr val="tx1"/>
                          </a:solidFill>
                          <a:effectLst/>
                          <a:latin typeface="+mn-ea"/>
                          <a:ea typeface="+mn-ea"/>
                        </a:rPr>
                        <a:t>内容</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0">
                  <a:txBody>
                    <a:bodyPr/>
                    <a:lstStyle/>
                    <a:p>
                      <a:pPr algn="ctr" fontAlgn="ctr"/>
                      <a:r>
                        <a:rPr lang="ja-JP" altLang="en-US" sz="800" u="none" strike="noStrike">
                          <a:solidFill>
                            <a:schemeClr val="tx1"/>
                          </a:solidFill>
                          <a:effectLst/>
                          <a:latin typeface="+mn-ea"/>
                          <a:ea typeface="+mn-ea"/>
                        </a:rPr>
                        <a:t>上記の通り、「</a:t>
                      </a:r>
                      <a:r>
                        <a:rPr lang="en-US" altLang="ja-JP" sz="800" u="none" strike="noStrike">
                          <a:solidFill>
                            <a:schemeClr val="tx1"/>
                          </a:solidFill>
                          <a:effectLst/>
                          <a:latin typeface="+mn-ea"/>
                          <a:ea typeface="+mn-ea"/>
                        </a:rPr>
                        <a:t>ISMS</a:t>
                      </a:r>
                      <a:r>
                        <a:rPr lang="ja-JP" altLang="en-US" sz="800" u="none" strike="noStrike">
                          <a:solidFill>
                            <a:schemeClr val="tx1"/>
                          </a:solidFill>
                          <a:effectLst/>
                          <a:latin typeface="+mn-ea"/>
                          <a:ea typeface="+mn-ea"/>
                        </a:rPr>
                        <a:t>年間計画表」を修正し、運用チェックリストによる点検を実施した。</a:t>
                      </a:r>
                      <a:endParaRPr lang="ja-JP" altLang="en-US" sz="800" b="0" i="1"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kumimoji="1" lang="ja-JP" altLang="en-US"/>
                    </a:p>
                  </a:txBody>
                  <a:tcPr/>
                </a:tc>
                <a:tc gridSpan="2">
                  <a:txBody>
                    <a:bodyPr/>
                    <a:lstStyle/>
                    <a:p>
                      <a:pPr algn="ctr"/>
                      <a:r>
                        <a:rPr lang="ja-JP" altLang="en-US" sz="800" u="none" strike="noStrike">
                          <a:solidFill>
                            <a:schemeClr val="tx1"/>
                          </a:solidFill>
                          <a:effectLst/>
                          <a:latin typeface="+mn-ea"/>
                          <a:ea typeface="+mn-ea"/>
                        </a:rPr>
                        <a:t>承認</a:t>
                      </a: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gridSpan="3">
                  <a:txBody>
                    <a:bodyPr/>
                    <a:lstStyle/>
                    <a:p>
                      <a:pPr algn="ctr" fontAlgn="ctr"/>
                      <a:r>
                        <a:rPr lang="ja-JP" altLang="en-US" sz="800" u="none" strike="noStrike">
                          <a:solidFill>
                            <a:schemeClr val="tx1"/>
                          </a:solidFill>
                          <a:effectLst/>
                          <a:latin typeface="+mn-ea"/>
                          <a:ea typeface="+mn-ea"/>
                        </a:rPr>
                        <a:t>作成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r>
                        <a:rPr lang="ja-JP" altLang="en-US" sz="800" u="none" strike="noStrike">
                          <a:solidFill>
                            <a:schemeClr val="tx1"/>
                          </a:solidFill>
                          <a:effectLst/>
                        </a:rPr>
                        <a:t>作成　</a:t>
                      </a:r>
                      <a:endParaRPr kumimoji="1" lang="ja-JP" altLang="en-US"/>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565690725"/>
                  </a:ext>
                </a:extLst>
              </a:tr>
              <a:tr h="196140">
                <a:tc vMerge="1">
                  <a:txBody>
                    <a:bodyPr/>
                    <a:lstStyle/>
                    <a:p>
                      <a:endParaRPr kumimoji="1" lang="ja-JP" altLang="en-US"/>
                    </a:p>
                  </a:txBody>
                  <a:tcPr>
                    <a:lnT w="12700" cap="flat" cmpd="sng" algn="ctr">
                      <a:solidFill>
                        <a:schemeClr val="tx1"/>
                      </a:solidFill>
                      <a:prstDash val="solid"/>
                      <a:round/>
                      <a:headEnd type="none" w="med" len="med"/>
                      <a:tailEnd type="none" w="med" len="med"/>
                    </a:lnT>
                  </a:tcPr>
                </a:tc>
                <a:tc vMerge="1">
                  <a:txBody>
                    <a:bodyPr/>
                    <a:lstStyle/>
                    <a:p>
                      <a:endParaRPr kumimoji="1" lang="ja-JP" altLang="en-US"/>
                    </a:p>
                  </a:txBody>
                  <a:tcPr>
                    <a:lnT w="12700" cap="flat" cmpd="sng" algn="ctr">
                      <a:solidFill>
                        <a:schemeClr val="tx1"/>
                      </a:solidFill>
                      <a:prstDash val="solid"/>
                      <a:round/>
                      <a:headEnd type="none" w="med" len="med"/>
                      <a:tailEnd type="none" w="med" len="med"/>
                    </a:lnT>
                  </a:tcPr>
                </a:tc>
                <a:tc gridSpan="4">
                  <a:txBody>
                    <a:bodyPr/>
                    <a:lstStyle/>
                    <a:p>
                      <a:pPr algn="ctr" fontAlgn="ctr"/>
                      <a:r>
                        <a:rPr lang="ja-JP" altLang="en-US" sz="800" u="none" strike="noStrike">
                          <a:solidFill>
                            <a:schemeClr val="tx1"/>
                          </a:solidFill>
                          <a:effectLst/>
                          <a:latin typeface="+mn-ea"/>
                          <a:ea typeface="+mn-ea"/>
                        </a:rPr>
                        <a:t>実施完了日</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p>
                      <a:pPr algn="ctr" fontAlgn="ctr"/>
                      <a:r>
                        <a:rPr lang="ja-JP" altLang="en-US" sz="800" u="none" strike="noStrike">
                          <a:solidFill>
                            <a:schemeClr val="tx1"/>
                          </a:solidFill>
                          <a:effectLst/>
                          <a:latin typeface="+mn-ea"/>
                          <a:ea typeface="+mn-ea"/>
                        </a:rPr>
                        <a:t>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ctr" fontAlgn="ctr"/>
                      <a:r>
                        <a:rPr lang="ja-JP" altLang="en-US" sz="800" u="none" strike="noStrike">
                          <a:solidFill>
                            <a:schemeClr val="tx1"/>
                          </a:solidFill>
                          <a:effectLst/>
                          <a:latin typeface="+mn-ea"/>
                          <a:ea typeface="+mn-ea"/>
                        </a:rPr>
                        <a:t>年</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ja-JP" altLang="en-US" sz="800" u="none" strike="noStrike">
                          <a:solidFill>
                            <a:schemeClr val="tx1"/>
                          </a:solidFill>
                          <a:effectLst/>
                          <a:latin typeface="+mn-ea"/>
                          <a:ea typeface="+mn-ea"/>
                        </a:rPr>
                        <a:t>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ctr" fontAlgn="ctr"/>
                      <a:r>
                        <a:rPr lang="ja-JP" altLang="en-US" sz="800" u="none" strike="noStrike">
                          <a:solidFill>
                            <a:schemeClr val="tx1"/>
                          </a:solidFill>
                          <a:effectLst/>
                          <a:latin typeface="+mn-ea"/>
                          <a:ea typeface="+mn-ea"/>
                        </a:rPr>
                        <a:t>月</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ja-JP" altLang="en-US" sz="800" u="none" strike="noStrike">
                          <a:solidFill>
                            <a:schemeClr val="tx1"/>
                          </a:solidFill>
                          <a:effectLst/>
                          <a:latin typeface="+mn-ea"/>
                          <a:ea typeface="+mn-ea"/>
                        </a:rPr>
                        <a:t>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ctr" fontAlgn="ctr"/>
                      <a:r>
                        <a:rPr lang="ja-JP" altLang="en-US" sz="800" u="none" strike="noStrike">
                          <a:solidFill>
                            <a:schemeClr val="tx1"/>
                          </a:solidFill>
                          <a:effectLst/>
                          <a:latin typeface="+mn-ea"/>
                          <a:ea typeface="+mn-ea"/>
                        </a:rPr>
                        <a:t>日</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7">
                  <a:txBody>
                    <a:bodyPr/>
                    <a:lstStyle/>
                    <a:p>
                      <a:pPr algn="ctr"/>
                      <a:r>
                        <a:rPr lang="ja-JP" altLang="en-US" sz="800" u="none" strike="noStrike">
                          <a:solidFill>
                            <a:schemeClr val="tx1"/>
                          </a:solidFill>
                          <a:effectLst/>
                          <a:latin typeface="+mn-ea"/>
                          <a:ea typeface="+mn-ea"/>
                        </a:rPr>
                        <a:t>　</a:t>
                      </a: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r>
                        <a:rPr lang="ja-JP" altLang="en-US" sz="900" u="none" strike="noStrike">
                          <a:solidFill>
                            <a:schemeClr val="tx1"/>
                          </a:solidFill>
                          <a:effectLst/>
                        </a:rPr>
                        <a:t>　</a:t>
                      </a: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a:r>
                        <a:rPr lang="ja-JP" altLang="en-US" sz="800" u="none" strike="noStrike">
                          <a:solidFill>
                            <a:schemeClr val="tx1"/>
                          </a:solidFill>
                          <a:effectLst/>
                          <a:latin typeface="+mn-ea"/>
                          <a:ea typeface="+mn-ea"/>
                        </a:rPr>
                        <a:t>　</a:t>
                      </a: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gridSpan="3">
                  <a:txBody>
                    <a:bodyPr/>
                    <a:lstStyle/>
                    <a:p>
                      <a:pPr algn="ctr" fontAlgn="ct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kumimoji="1" lang="ja-JP" altLang="en-US"/>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3113420593"/>
                  </a:ext>
                </a:extLst>
              </a:tr>
              <a:tr h="196140">
                <a:tc rowSpan="4">
                  <a:txBody>
                    <a:bodyPr/>
                    <a:lstStyle/>
                    <a:p>
                      <a:pPr algn="ctr" fontAlgn="ctr"/>
                      <a:r>
                        <a:rPr lang="ja-JP" altLang="en-US" sz="800" u="none" strike="noStrike">
                          <a:solidFill>
                            <a:schemeClr val="tx1"/>
                          </a:solidFill>
                          <a:effectLst/>
                          <a:latin typeface="+mn-ea"/>
                          <a:ea typeface="+mn-ea"/>
                        </a:rPr>
                        <a:t>処置確認</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2">
                  <a:txBody>
                    <a:bodyPr/>
                    <a:lstStyle/>
                    <a:p>
                      <a:pPr algn="ctr" fontAlgn="ctr"/>
                      <a:r>
                        <a:rPr lang="ja-JP" altLang="en-US" sz="800" u="none" strike="noStrike">
                          <a:solidFill>
                            <a:schemeClr val="tx1"/>
                          </a:solidFill>
                          <a:effectLst/>
                          <a:latin typeface="+mn-ea"/>
                          <a:ea typeface="+mn-ea"/>
                        </a:rPr>
                        <a:t>確認</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0">
                  <a:txBody>
                    <a:bodyPr/>
                    <a:lstStyle/>
                    <a:p>
                      <a:pPr algn="ctr" fontAlgn="ctr"/>
                      <a:r>
                        <a:rPr lang="ja-JP" altLang="en-US" sz="800" u="none" strike="noStrike">
                          <a:solidFill>
                            <a:schemeClr val="tx1"/>
                          </a:solidFill>
                          <a:effectLst/>
                          <a:latin typeface="+mn-ea"/>
                          <a:ea typeface="+mn-ea"/>
                        </a:rPr>
                        <a:t>「</a:t>
                      </a:r>
                      <a:r>
                        <a:rPr lang="en-US" altLang="ja-JP" sz="800" u="none" strike="noStrike">
                          <a:solidFill>
                            <a:schemeClr val="tx1"/>
                          </a:solidFill>
                          <a:effectLst/>
                          <a:latin typeface="+mn-ea"/>
                          <a:ea typeface="+mn-ea"/>
                        </a:rPr>
                        <a:t>ISMS</a:t>
                      </a:r>
                      <a:r>
                        <a:rPr lang="ja-JP" altLang="en-US" sz="800" u="none" strike="noStrike">
                          <a:solidFill>
                            <a:schemeClr val="tx1"/>
                          </a:solidFill>
                          <a:effectLst/>
                          <a:latin typeface="+mn-ea"/>
                          <a:ea typeface="+mn-ea"/>
                        </a:rPr>
                        <a:t>年間計画表」の修正、運用チェックリストによる点検記録を確認した。</a:t>
                      </a:r>
                      <a:endParaRPr lang="ja-JP" altLang="en-US" sz="800" b="0" i="1"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kumimoji="1" lang="ja-JP" altLang="en-US"/>
                    </a:p>
                  </a:txBody>
                  <a:tcPr/>
                </a:tc>
                <a:tc gridSpan="2">
                  <a:txBody>
                    <a:bodyPr/>
                    <a:lstStyle/>
                    <a:p>
                      <a:pPr algn="ctr"/>
                      <a:r>
                        <a:rPr lang="ja-JP" altLang="en-US" sz="800" u="none" strike="noStrike">
                          <a:solidFill>
                            <a:schemeClr val="tx1"/>
                          </a:solidFill>
                          <a:effectLst/>
                          <a:latin typeface="+mn-ea"/>
                          <a:ea typeface="+mn-ea"/>
                        </a:rPr>
                        <a:t>承認</a:t>
                      </a: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gridSpan="3">
                  <a:txBody>
                    <a:bodyPr/>
                    <a:lstStyle/>
                    <a:p>
                      <a:pPr algn="ctr" fontAlgn="ctr"/>
                      <a:r>
                        <a:rPr lang="ja-JP" altLang="en-US" sz="800" u="none" strike="noStrike">
                          <a:solidFill>
                            <a:schemeClr val="tx1"/>
                          </a:solidFill>
                          <a:effectLst/>
                          <a:latin typeface="+mn-ea"/>
                          <a:ea typeface="+mn-ea"/>
                        </a:rPr>
                        <a:t>作成</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r>
                        <a:rPr lang="ja-JP" altLang="en-US" sz="800" u="none" strike="noStrike">
                          <a:solidFill>
                            <a:schemeClr val="tx1"/>
                          </a:solidFill>
                          <a:effectLst/>
                        </a:rPr>
                        <a:t>作成</a:t>
                      </a:r>
                      <a:endParaRPr kumimoji="1" lang="ja-JP" altLang="en-US"/>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371554045"/>
                  </a:ext>
                </a:extLst>
              </a:tr>
              <a:tr h="196140">
                <a:tc vMerge="1">
                  <a:txBody>
                    <a:bodyPr/>
                    <a:lstStyle/>
                    <a:p>
                      <a:endParaRPr kumimoji="1" lang="ja-JP" altLang="en-US"/>
                    </a:p>
                  </a:txBody>
                  <a:tcPr/>
                </a:tc>
                <a:tc vMerge="1">
                  <a:txBody>
                    <a:bodyPr/>
                    <a:lstStyle/>
                    <a:p>
                      <a:endParaRPr kumimoji="1" lang="ja-JP" altLang="en-US"/>
                    </a:p>
                  </a:txBody>
                  <a:tcPr/>
                </a:tc>
                <a:tc gridSpan="4">
                  <a:txBody>
                    <a:bodyPr/>
                    <a:lstStyle/>
                    <a:p>
                      <a:pPr algn="ctr" fontAlgn="ctr"/>
                      <a:r>
                        <a:rPr lang="ja-JP" altLang="en-US" sz="800" u="none" strike="noStrike">
                          <a:solidFill>
                            <a:schemeClr val="tx1"/>
                          </a:solidFill>
                          <a:effectLst/>
                          <a:latin typeface="+mn-ea"/>
                          <a:ea typeface="+mn-ea"/>
                        </a:rPr>
                        <a:t>確認日</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p>
                      <a:pPr algn="ctr" fontAlgn="ctr"/>
                      <a:r>
                        <a:rPr lang="ja-JP" altLang="en-US" sz="800" u="none" strike="noStrike">
                          <a:solidFill>
                            <a:schemeClr val="tx1"/>
                          </a:solidFill>
                          <a:effectLst/>
                          <a:latin typeface="+mn-ea"/>
                          <a:ea typeface="+mn-ea"/>
                        </a:rPr>
                        <a:t>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ctr" fontAlgn="ctr"/>
                      <a:r>
                        <a:rPr lang="ja-JP" altLang="en-US" sz="800" u="none" strike="noStrike">
                          <a:solidFill>
                            <a:schemeClr val="tx1"/>
                          </a:solidFill>
                          <a:effectLst/>
                          <a:latin typeface="+mn-ea"/>
                          <a:ea typeface="+mn-ea"/>
                        </a:rPr>
                        <a:t>年</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ja-JP" altLang="en-US" sz="800" u="none" strike="noStrike">
                          <a:solidFill>
                            <a:schemeClr val="tx1"/>
                          </a:solidFill>
                          <a:effectLst/>
                          <a:latin typeface="+mn-ea"/>
                          <a:ea typeface="+mn-ea"/>
                        </a:rPr>
                        <a:t>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ctr" fontAlgn="ctr"/>
                      <a:r>
                        <a:rPr lang="ja-JP" altLang="en-US" sz="800" u="none" strike="noStrike">
                          <a:solidFill>
                            <a:schemeClr val="tx1"/>
                          </a:solidFill>
                          <a:effectLst/>
                          <a:latin typeface="+mn-ea"/>
                          <a:ea typeface="+mn-ea"/>
                        </a:rPr>
                        <a:t>月</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ja-JP" altLang="en-US" sz="800" u="none" strike="noStrike">
                          <a:solidFill>
                            <a:schemeClr val="tx1"/>
                          </a:solidFill>
                          <a:effectLst/>
                          <a:latin typeface="+mn-ea"/>
                          <a:ea typeface="+mn-ea"/>
                        </a:rPr>
                        <a:t>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ctr" fontAlgn="ctr"/>
                      <a:r>
                        <a:rPr lang="ja-JP" altLang="en-US" sz="800" u="none" strike="noStrike">
                          <a:solidFill>
                            <a:schemeClr val="tx1"/>
                          </a:solidFill>
                          <a:effectLst/>
                          <a:latin typeface="+mn-ea"/>
                          <a:ea typeface="+mn-ea"/>
                        </a:rPr>
                        <a:t>日</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7">
                  <a:txBody>
                    <a:bodyPr/>
                    <a:lstStyle/>
                    <a:p>
                      <a:pPr algn="ctr" fontAlgn="ct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ja-JP" altLang="en-US" sz="9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a:r>
                        <a:rPr lang="ja-JP" altLang="en-US" sz="800" u="none" strike="noStrike">
                          <a:solidFill>
                            <a:schemeClr val="tx1"/>
                          </a:solidFill>
                          <a:effectLst/>
                          <a:latin typeface="+mn-ea"/>
                          <a:ea typeface="+mn-ea"/>
                        </a:rPr>
                        <a:t>　</a:t>
                      </a: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gridSpan="3">
                  <a:txBody>
                    <a:bodyPr/>
                    <a:lstStyle/>
                    <a:p>
                      <a:pPr algn="ctr" fontAlgn="ctr"/>
                      <a:r>
                        <a:rPr lang="ja-JP" altLang="en-US" sz="800" u="none" strike="noStrike">
                          <a:solidFill>
                            <a:schemeClr val="tx1"/>
                          </a:solidFill>
                          <a:effectLst/>
                          <a:latin typeface="+mn-ea"/>
                          <a:ea typeface="+mn-ea"/>
                        </a:rPr>
                        <a:t>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r>
                        <a:rPr lang="ja-JP" altLang="en-US" sz="800" u="none" strike="noStrike">
                          <a:solidFill>
                            <a:schemeClr val="tx1"/>
                          </a:solidFill>
                          <a:effectLst/>
                        </a:rPr>
                        <a:t>　</a:t>
                      </a:r>
                      <a:endParaRPr kumimoji="1" lang="ja-JP" altLang="en-US"/>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84507507"/>
                  </a:ext>
                </a:extLst>
              </a:tr>
              <a:tr h="147105">
                <a:tc vMerge="1">
                  <a:txBody>
                    <a:bodyPr/>
                    <a:lstStyle/>
                    <a:p>
                      <a:endParaRPr kumimoji="1" lang="ja-JP" altLang="en-US"/>
                    </a:p>
                  </a:txBody>
                  <a:tcPr/>
                </a:tc>
                <a:tc rowSpan="2">
                  <a:txBody>
                    <a:bodyPr/>
                    <a:lstStyle/>
                    <a:p>
                      <a:pPr algn="ctr" fontAlgn="ctr"/>
                      <a:r>
                        <a:rPr lang="ja-JP" altLang="en-US" sz="800" u="none" strike="noStrike">
                          <a:solidFill>
                            <a:schemeClr val="tx1"/>
                          </a:solidFill>
                          <a:effectLst/>
                          <a:latin typeface="+mn-ea"/>
                          <a:ea typeface="+mn-ea"/>
                        </a:rPr>
                        <a:t>有効性</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0">
                  <a:txBody>
                    <a:bodyPr/>
                    <a:lstStyle/>
                    <a:p>
                      <a:pPr algn="ctr" fontAlgn="ctr"/>
                      <a:r>
                        <a:rPr lang="ja-JP" altLang="en-US" sz="800" u="none" strike="noStrike">
                          <a:solidFill>
                            <a:schemeClr val="tx1"/>
                          </a:solidFill>
                          <a:effectLst/>
                          <a:latin typeface="+mn-ea"/>
                          <a:ea typeface="+mn-ea"/>
                        </a:rPr>
                        <a:t>セキュリティ手順の実行、および技術的遵守について、点検漏れのリスクが低減された。</a:t>
                      </a:r>
                      <a:endParaRPr lang="ja-JP" altLang="en-US" sz="800" b="0" i="1"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kumimoji="1" lang="ja-JP" altLang="en-US"/>
                    </a:p>
                  </a:txBody>
                  <a:tcPr/>
                </a:tc>
                <a:tc gridSpan="2">
                  <a:txBody>
                    <a:bodyPr/>
                    <a:lstStyle/>
                    <a:p>
                      <a:pPr algn="ct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gridSpan="3">
                  <a:txBody>
                    <a:bodyPr/>
                    <a:lstStyle/>
                    <a:p>
                      <a:pPr algn="ctr" fontAlgn="ct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kumimoji="1" lang="ja-JP" altLang="en-US"/>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a16="http://schemas.microsoft.com/office/drawing/2014/main" val="778502970"/>
                  </a:ext>
                </a:extLst>
              </a:tr>
              <a:tr h="240430">
                <a:tc vMerge="1">
                  <a:txBody>
                    <a:bodyPr/>
                    <a:lstStyle/>
                    <a:p>
                      <a:endParaRPr kumimoji="1" lang="ja-JP" altLang="en-US"/>
                    </a:p>
                  </a:txBody>
                  <a:tcPr/>
                </a:tc>
                <a:tc vMerge="1">
                  <a:txBody>
                    <a:bodyPr/>
                    <a:lstStyle/>
                    <a:p>
                      <a:endParaRPr kumimoji="1" lang="ja-JP" altLang="en-US"/>
                    </a:p>
                  </a:txBody>
                  <a:tcPr/>
                </a:tc>
                <a:tc gridSpan="4">
                  <a:txBody>
                    <a:bodyPr/>
                    <a:lstStyle/>
                    <a:p>
                      <a:pPr algn="ctr" fontAlgn="ctr"/>
                      <a:r>
                        <a:rPr lang="ja-JP" altLang="en-US" sz="800" u="none" strike="noStrike">
                          <a:solidFill>
                            <a:schemeClr val="tx1"/>
                          </a:solidFill>
                          <a:effectLst/>
                          <a:latin typeface="+mn-ea"/>
                          <a:ea typeface="+mn-ea"/>
                        </a:rPr>
                        <a:t>評価日</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p>
                      <a:pPr algn="ctr" fontAlgn="ctr"/>
                      <a:r>
                        <a:rPr lang="ja-JP" altLang="en-US" sz="800" u="none" strike="noStrike">
                          <a:solidFill>
                            <a:schemeClr val="tx1"/>
                          </a:solidFill>
                          <a:effectLst/>
                          <a:latin typeface="+mn-ea"/>
                          <a:ea typeface="+mn-ea"/>
                        </a:rPr>
                        <a:t>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ctr" fontAlgn="ctr"/>
                      <a:r>
                        <a:rPr lang="ja-JP" altLang="en-US" sz="800" u="none" strike="noStrike">
                          <a:solidFill>
                            <a:schemeClr val="tx1"/>
                          </a:solidFill>
                          <a:effectLst/>
                          <a:latin typeface="+mn-ea"/>
                          <a:ea typeface="+mn-ea"/>
                        </a:rPr>
                        <a:t>年</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ja-JP" altLang="en-US" sz="800" u="none" strike="noStrike">
                          <a:solidFill>
                            <a:schemeClr val="tx1"/>
                          </a:solidFill>
                          <a:effectLst/>
                          <a:latin typeface="+mn-ea"/>
                          <a:ea typeface="+mn-ea"/>
                        </a:rPr>
                        <a:t>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ctr" fontAlgn="ctr"/>
                      <a:r>
                        <a:rPr lang="ja-JP" altLang="en-US" sz="800" u="none" strike="noStrike">
                          <a:solidFill>
                            <a:schemeClr val="tx1"/>
                          </a:solidFill>
                          <a:effectLst/>
                          <a:latin typeface="+mn-ea"/>
                          <a:ea typeface="+mn-ea"/>
                        </a:rPr>
                        <a:t>月</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ja-JP" altLang="en-US" sz="800" u="none" strike="noStrike">
                          <a:solidFill>
                            <a:schemeClr val="tx1"/>
                          </a:solidFill>
                          <a:effectLst/>
                          <a:latin typeface="+mn-ea"/>
                          <a:ea typeface="+mn-ea"/>
                        </a:rPr>
                        <a:t>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ctr" fontAlgn="ctr"/>
                      <a:r>
                        <a:rPr lang="ja-JP" altLang="en-US" sz="800" u="none" strike="noStrike">
                          <a:solidFill>
                            <a:schemeClr val="tx1"/>
                          </a:solidFill>
                          <a:effectLst/>
                          <a:latin typeface="+mn-ea"/>
                          <a:ea typeface="+mn-ea"/>
                        </a:rPr>
                        <a:t>日</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4">
                  <a:txBody>
                    <a:bodyPr/>
                    <a:lstStyle/>
                    <a:p>
                      <a:pPr algn="ctr"/>
                      <a:r>
                        <a:rPr lang="ja-JP" altLang="en-US" sz="800" u="none" strike="noStrike">
                          <a:solidFill>
                            <a:schemeClr val="tx1"/>
                          </a:solidFill>
                          <a:effectLst/>
                          <a:latin typeface="+mn-ea"/>
                          <a:ea typeface="+mn-ea"/>
                        </a:rPr>
                        <a:t>　フォロー監査の要・不要</a:t>
                      </a: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900" u="none" strike="noStrike">
                          <a:solidFill>
                            <a:schemeClr val="tx1"/>
                          </a:solidFill>
                          <a:effectLst/>
                        </a:rPr>
                        <a:t>　フォロー監査の要・不要</a:t>
                      </a: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ja-JP" altLang="en-US" sz="900" u="none" strike="noStrike">
                        <a:solidFill>
                          <a:schemeClr val="tx1"/>
                        </a:solidFill>
                        <a:effectLst/>
                      </a:endParaRPr>
                    </a:p>
                  </a:txBody>
                  <a:tcPr marL="7909" marR="7909" marT="7909"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marL="7909" marR="7909" marT="7909"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3">
                  <a:txBody>
                    <a:bodyPr/>
                    <a:lstStyle/>
                    <a:p>
                      <a:pPr algn="ct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gridSpan="2">
                  <a:txBody>
                    <a:bodyPr/>
                    <a:lstStyle/>
                    <a:p>
                      <a:pPr algn="ctr"/>
                      <a:r>
                        <a:rPr lang="ja-JP" altLang="en-US" sz="800" u="none" strike="noStrike">
                          <a:solidFill>
                            <a:schemeClr val="tx1"/>
                          </a:solidFill>
                          <a:effectLst/>
                          <a:latin typeface="+mn-ea"/>
                          <a:ea typeface="+mn-ea"/>
                        </a:rPr>
                        <a:t>　</a:t>
                      </a:r>
                      <a:endParaRPr kumimoji="1" lang="ja-JP" altLang="en-US" sz="800">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gridSpan="3">
                  <a:txBody>
                    <a:bodyPr/>
                    <a:lstStyle/>
                    <a:p>
                      <a:pPr algn="ctr" fontAlgn="ctr"/>
                      <a:r>
                        <a:rPr lang="ja-JP" altLang="en-US" sz="800" u="none" strike="noStrike">
                          <a:solidFill>
                            <a:schemeClr val="tx1"/>
                          </a:solidFill>
                          <a:effectLst/>
                          <a:latin typeface="+mn-ea"/>
                          <a:ea typeface="+mn-ea"/>
                        </a:rPr>
                        <a:t>　</a:t>
                      </a:r>
                      <a:endParaRPr lang="ja-JP" altLang="en-US" sz="800" b="0" i="0" u="none" strike="noStrike">
                        <a:solidFill>
                          <a:schemeClr val="tx1"/>
                        </a:solidFill>
                        <a:effectLst/>
                        <a:latin typeface="+mn-ea"/>
                        <a:ea typeface="+mn-ea"/>
                      </a:endParaRPr>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r>
                        <a:rPr lang="ja-JP" altLang="en-US" sz="800" u="none" strike="noStrike">
                          <a:solidFill>
                            <a:schemeClr val="tx1"/>
                          </a:solidFill>
                          <a:effectLst/>
                        </a:rPr>
                        <a:t>　</a:t>
                      </a:r>
                      <a:endParaRPr kumimoji="1" lang="ja-JP" altLang="en-US"/>
                    </a:p>
                  </a:txBody>
                  <a:tcPr marL="7909" marR="7909" marT="79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119472699"/>
                  </a:ext>
                </a:extLst>
              </a:tr>
            </a:tbl>
          </a:graphicData>
        </a:graphic>
      </p:graphicFrame>
      <p:sp>
        <p:nvSpPr>
          <p:cNvPr id="13" name="テキスト ボックス 12">
            <a:extLst>
              <a:ext uri="{FF2B5EF4-FFF2-40B4-BE49-F238E27FC236}">
                <a16:creationId xmlns:a16="http://schemas.microsoft.com/office/drawing/2014/main" id="{342D7141-E331-BD26-9FBA-EE6AF3AA2C4C}"/>
              </a:ext>
            </a:extLst>
          </p:cNvPr>
          <p:cNvSpPr txBox="1"/>
          <p:nvPr/>
        </p:nvSpPr>
        <p:spPr>
          <a:xfrm>
            <a:off x="619048" y="2306787"/>
            <a:ext cx="5612400" cy="57708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是正要求書兼回答書の作成方法（例）</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前ページで説明した「不適合の性質および講じた処置」と「是正処置の結果」についての内容を記載します。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 name="テキスト プレースホルダー 2">
            <a:extLst>
              <a:ext uri="{FF2B5EF4-FFF2-40B4-BE49-F238E27FC236}">
                <a16:creationId xmlns:a16="http://schemas.microsoft.com/office/drawing/2014/main" id="{F59EDD1E-6419-33FB-E06D-E40D880ABE24}"/>
              </a:ext>
            </a:extLst>
          </p:cNvPr>
          <p:cNvSpPr txBox="1">
            <a:spLocks/>
          </p:cNvSpPr>
          <p:nvPr/>
        </p:nvSpPr>
        <p:spPr>
          <a:xfrm>
            <a:off x="1123950" y="1457325"/>
            <a:ext cx="51112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13-2-8. ISMS</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10.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改善</a:t>
            </a:r>
          </a:p>
        </p:txBody>
      </p:sp>
      <p:sp>
        <p:nvSpPr>
          <p:cNvPr id="4" name="スライド番号プレースホルダー 4">
            <a:extLst>
              <a:ext uri="{FF2B5EF4-FFF2-40B4-BE49-F238E27FC236}">
                <a16:creationId xmlns:a16="http://schemas.microsoft.com/office/drawing/2014/main" id="{123974CF-0956-087A-19B4-94B8C5AEE89F}"/>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48</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3">
            <a:extLst>
              <a:ext uri="{FF2B5EF4-FFF2-40B4-BE49-F238E27FC236}">
                <a16:creationId xmlns:a16="http://schemas.microsoft.com/office/drawing/2014/main" id="{450CDB13-E4A1-E940-1BF7-E8560F857875}"/>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10.2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不適合及び是正処置（</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2/2</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
        <p:nvSpPr>
          <p:cNvPr id="6" name="テキスト プレースホルダー 2">
            <a:extLst>
              <a:ext uri="{FF2B5EF4-FFF2-40B4-BE49-F238E27FC236}">
                <a16:creationId xmlns:a16="http://schemas.microsoft.com/office/drawing/2014/main" id="{590B3A05-D019-A19D-2F0D-62234B274F0A}"/>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13</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ISMS</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の要求事項と構築（</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網羅的アプローチ）</a:t>
            </a:r>
            <a:b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13-2. 【LV.3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網羅的アプローチ</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フレームワークを参考とした実施手順</a:t>
            </a:r>
          </a:p>
        </p:txBody>
      </p:sp>
    </p:spTree>
    <p:extLst>
      <p:ext uri="{BB962C8B-B14F-4D97-AF65-F5344CB8AC3E}">
        <p14:creationId xmlns:p14="http://schemas.microsoft.com/office/powerpoint/2010/main" val="377708550"/>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03A86C0B-B27E-3EF1-9222-B417C8996209}"/>
              </a:ext>
            </a:extLst>
          </p:cNvPr>
          <p:cNvSpPr>
            <a:spLocks noGrp="1"/>
          </p:cNvSpPr>
          <p:nvPr>
            <p:ph type="body" sz="quarter" idx="32"/>
          </p:nvPr>
        </p:nvSpPr>
        <p:spPr/>
        <p:txBody>
          <a:bodyPr/>
          <a:lstStyle/>
          <a:p>
            <a:r>
              <a:rPr kumimoji="1" lang="ja-JP" altLang="en-US"/>
              <a:t>コラム</a:t>
            </a:r>
          </a:p>
        </p:txBody>
      </p:sp>
      <p:sp>
        <p:nvSpPr>
          <p:cNvPr id="4" name="スクロール: 横 3">
            <a:extLst>
              <a:ext uri="{FF2B5EF4-FFF2-40B4-BE49-F238E27FC236}">
                <a16:creationId xmlns:a16="http://schemas.microsoft.com/office/drawing/2014/main" id="{D679F237-F657-9638-820F-428F929AF5B1}"/>
              </a:ext>
            </a:extLst>
          </p:cNvPr>
          <p:cNvSpPr/>
          <p:nvPr/>
        </p:nvSpPr>
        <p:spPr>
          <a:xfrm>
            <a:off x="619048" y="1383227"/>
            <a:ext cx="5616153" cy="7494073"/>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200" b="1" i="0" u="none" strike="noStrike" kern="1200" cap="none" spc="0" normalizeH="0" baseline="0" noProof="0">
                <a:ln>
                  <a:noFill/>
                </a:ln>
                <a:solidFill>
                  <a:prstClr val="black"/>
                </a:solidFill>
                <a:effectLst/>
                <a:uLnTx/>
                <a:uFillTx/>
                <a:latin typeface="メイリオ"/>
                <a:ea typeface="メイリオ"/>
                <a:cs typeface="+mn-cs"/>
              </a:rPr>
              <a:t>の導入：成功の鍵とよくある落とし穴</a:t>
            </a:r>
            <a:endParaRPr kumimoji="0" lang="en-US" altLang="ja-JP" sz="12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　組織が顧客データや機密情報などの情報資産を守るためには、適切に情報セキュリティを確保する仕組みが必要となります。そのために、</a:t>
            </a:r>
            <a:r>
              <a:rPr kumimoji="0" lang="en-US" altLang="ja-JP" sz="1200" b="0"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の導入と運用は重要になります。そこで、</a:t>
            </a:r>
            <a:r>
              <a:rPr kumimoji="0" lang="en-US" altLang="ja-JP" sz="1200" b="0"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を導入・運用していく際に成功の鍵となるポイントと、陥りやすい失敗例をいくつか紹介します。</a:t>
            </a:r>
            <a:endParaRPr kumimoji="0" lang="en-US" altLang="ja-JP" sz="12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a:ln>
                  <a:noFill/>
                </a:ln>
                <a:solidFill>
                  <a:prstClr val="black"/>
                </a:solidFill>
                <a:effectLst/>
                <a:uLnTx/>
                <a:uFillTx/>
                <a:latin typeface="メイリオ"/>
                <a:ea typeface="メイリオ"/>
                <a:cs typeface="+mn-cs"/>
              </a:rPr>
              <a:t>成功の鍵となるポイント</a:t>
            </a:r>
            <a:endParaRPr kumimoji="0" lang="ja-JP" altLang="en-US" sz="12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トップマネジメントのコミットメント</a:t>
            </a:r>
            <a:br>
              <a:rPr kumimoji="0" lang="en-US" altLang="ja-JP" sz="1200" b="0" i="0" u="none" strike="noStrike" kern="1200" cap="none" spc="0" normalizeH="0" baseline="0" noProof="0">
                <a:ln>
                  <a:noFill/>
                </a:ln>
                <a:solidFill>
                  <a:prstClr val="black"/>
                </a:solidFill>
                <a:effectLst/>
                <a:uLnTx/>
                <a:uFillTx/>
                <a:latin typeface="メイリオ"/>
                <a:ea typeface="メイリオ"/>
                <a:cs typeface="+mn-cs"/>
              </a:rPr>
            </a:br>
            <a:r>
              <a:rPr kumimoji="0" lang="en-US" altLang="ja-JP" sz="1200" b="0"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の導入には経営陣からのコミットメントが不可欠です。経営層が情報セキュリティの重要性を理解し、リーダーシップを発揮することで、組織全体が情報セキュリティの確保に向けて協力的になります。</a:t>
            </a:r>
            <a:endParaRPr kumimoji="0" lang="en-US" altLang="ja-JP" sz="12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従業員の教育と意識向上</a:t>
            </a:r>
            <a:br>
              <a:rPr kumimoji="0" lang="en-US" altLang="ja-JP" sz="12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従業員への教育は、従業員に基本方針や対策基準などを理解させ、策定された実施手順を実践してもらうために重要です。定期的なトレーニングや教育プログラムを通じて、従業員が脅威に対処できるようにサポートしていくことが大切です。</a:t>
            </a:r>
            <a:endParaRPr kumimoji="0" lang="en-US" altLang="ja-JP" sz="12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リスク評価と適切な対応策 </a:t>
            </a:r>
            <a:br>
              <a:rPr kumimoji="0" lang="en-US" altLang="ja-JP" sz="12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リスク評価を行い、特定のリスクに対して適切な対応策を策定することで、情報資産の保護と事業の継続性を確保できます。</a:t>
            </a:r>
            <a:endParaRPr kumimoji="0" lang="en-US" altLang="ja-JP" sz="12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 typeface="+mj-lt"/>
              <a:buAutoNum type="arabicPeriod"/>
              <a:tabLst/>
              <a:defRPr/>
            </a:pPr>
            <a:endParaRPr kumimoji="0" lang="ja-JP" altLang="en-US" sz="12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a:ln>
                  <a:noFill/>
                </a:ln>
                <a:solidFill>
                  <a:prstClr val="black"/>
                </a:solidFill>
                <a:effectLst/>
                <a:uLnTx/>
                <a:uFillTx/>
                <a:latin typeface="メイリオ"/>
                <a:ea typeface="メイリオ"/>
                <a:cs typeface="+mn-cs"/>
              </a:rPr>
              <a:t>陥りやすい失敗例</a:t>
            </a: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実施手順の抽象性</a:t>
            </a:r>
            <a:br>
              <a:rPr kumimoji="0" lang="en-US" altLang="ja-JP" sz="12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実施手順が抽象的で理解しづらい場合、従業員は具体的に何を遵守して行動すればよいか分からず、セキュリティ対策が不十分になってしまいます。分かりやすい実施手順を策定し、従業員に浸透させることが重要です。</a:t>
            </a:r>
            <a:endParaRPr kumimoji="0" lang="en-US" altLang="ja-JP" sz="12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 typeface="+mj-lt"/>
              <a:buAutoNum type="arabicPeriod"/>
              <a:tabLst/>
              <a:defRPr/>
            </a:pPr>
            <a:endParaRPr kumimoji="0" lang="ja-JP" altLang="en-US" sz="12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不十分な監査と改善の実施 </a:t>
            </a:r>
            <a:br>
              <a:rPr kumimoji="0" lang="en-US" altLang="ja-JP" sz="1200" b="0" i="0" u="none" strike="noStrike" kern="1200" cap="none" spc="0" normalizeH="0" baseline="0" noProof="0">
                <a:ln>
                  <a:noFill/>
                </a:ln>
                <a:solidFill>
                  <a:prstClr val="black"/>
                </a:solidFill>
                <a:effectLst/>
                <a:uLnTx/>
                <a:uFillTx/>
                <a:latin typeface="メイリオ"/>
                <a:ea typeface="メイリオ"/>
                <a:cs typeface="+mn-cs"/>
              </a:rPr>
            </a:br>
            <a:r>
              <a:rPr kumimoji="0" lang="en-US" altLang="ja-JP" sz="1200" b="0"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の運用において監査と改善を怠ってしまうと、新たな脅威に適応できず、セキュリティ体制が陳腐化してしまいます。定期的な監査と、その結果をもとにした改善活動を継続的に行うことが必要です。</a:t>
            </a:r>
            <a:endParaRPr kumimoji="0" lang="en-US" altLang="ja-JP" sz="12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　</a:t>
            </a:r>
            <a:r>
              <a:rPr kumimoji="0" lang="en-US" altLang="ja-JP" sz="1200" b="0" i="0" u="none" strike="noStrike" kern="1200" cap="none" spc="0" normalizeH="0" baseline="0" noProof="0">
                <a:ln>
                  <a:noFill/>
                </a:ln>
                <a:solidFill>
                  <a:prstClr val="black"/>
                </a:solidFill>
                <a:effectLst/>
                <a:uLnTx/>
                <a:uFillTx/>
                <a:latin typeface="メイリオ"/>
                <a:ea typeface="メイリオ"/>
                <a:cs typeface="+mn-cs"/>
              </a:rPr>
              <a:t>ISMS</a:t>
            </a: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の導入を成功させるためには、経営層のリーダーシップ、従業員の教育、リスクマネジメントの適切な実施が欠かせません。常に変化するセキュリティ環境に適応する柔軟性や継続的な改善が、組織の情報セキュリティを確保することに繋がります。</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165752862"/>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6E21D371-8104-A58B-F91C-5AE4634CEF03}"/>
              </a:ext>
            </a:extLst>
          </p:cNvPr>
          <p:cNvSpPr>
            <a:spLocks noGrp="1"/>
          </p:cNvSpPr>
          <p:nvPr>
            <p:ph type="body" sz="quarter" idx="32"/>
          </p:nvPr>
        </p:nvSpPr>
        <p:spPr/>
        <p:txBody>
          <a:bodyPr/>
          <a:lstStyle/>
          <a:p>
            <a:r>
              <a:rPr kumimoji="1" lang="zh-TW" altLang="en-US"/>
              <a:t>第</a:t>
            </a:r>
            <a:r>
              <a:rPr kumimoji="1" lang="en-US" altLang="zh-TW"/>
              <a:t>14</a:t>
            </a:r>
            <a:r>
              <a:rPr kumimoji="1" lang="zh-TW" altLang="en-US"/>
              <a:t>章</a:t>
            </a:r>
            <a:r>
              <a:rPr kumimoji="1" lang="en-US" altLang="zh-TW"/>
              <a:t>. </a:t>
            </a:r>
            <a:r>
              <a:rPr kumimoji="1" lang="zh-TW" altLang="en-US"/>
              <a:t>組織的管理策</a:t>
            </a:r>
          </a:p>
        </p:txBody>
      </p:sp>
      <p:sp>
        <p:nvSpPr>
          <p:cNvPr id="3" name="コンテンツ プレースホルダー 2">
            <a:extLst>
              <a:ext uri="{FF2B5EF4-FFF2-40B4-BE49-F238E27FC236}">
                <a16:creationId xmlns:a16="http://schemas.microsoft.com/office/drawing/2014/main" id="{50CB5402-D1FE-6E80-6450-0AAE79697148}"/>
              </a:ext>
            </a:extLst>
          </p:cNvPr>
          <p:cNvSpPr>
            <a:spLocks noGrp="1"/>
          </p:cNvSpPr>
          <p:nvPr>
            <p:ph sz="quarter" idx="24"/>
          </p:nvPr>
        </p:nvSpPr>
        <p:spPr/>
        <p:txBody>
          <a:bodyPr/>
          <a:lstStyle/>
          <a:p>
            <a:r>
              <a:rPr kumimoji="1" lang="en-US" altLang="ja-JP" sz="1400" u="sng" baseline="0">
                <a:solidFill>
                  <a:schemeClr val="tx1"/>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14-1.</a:t>
            </a:r>
            <a:r>
              <a:rPr kumimoji="1" lang="ja-JP" altLang="en-US" sz="1400" u="sng" baseline="0">
                <a:solidFill>
                  <a:schemeClr val="tx1"/>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 組織的管理策を参考とした対策基準・実施手順の策定</a:t>
            </a:r>
            <a:endParaRPr kumimoji="1" lang="ja-JP" altLang="en-US" u="sng">
              <a:uFill>
                <a:solidFill>
                  <a:schemeClr val="bg1"/>
                </a:solidFill>
              </a:uFill>
            </a:endParaRPr>
          </a:p>
        </p:txBody>
      </p:sp>
      <p:sp>
        <p:nvSpPr>
          <p:cNvPr id="4" name="スライド番号プレースホルダー 3">
            <a:extLst>
              <a:ext uri="{FF2B5EF4-FFF2-40B4-BE49-F238E27FC236}">
                <a16:creationId xmlns:a16="http://schemas.microsoft.com/office/drawing/2014/main" id="{90AEA8ED-F87E-0B35-51E4-1ADF393A2DD4}"/>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5" name="表 4">
            <a:extLst>
              <a:ext uri="{FF2B5EF4-FFF2-40B4-BE49-F238E27FC236}">
                <a16:creationId xmlns:a16="http://schemas.microsoft.com/office/drawing/2014/main" id="{6A2B6005-BAB5-5D9E-0D97-A61640E735BF}"/>
              </a:ext>
            </a:extLst>
          </p:cNvPr>
          <p:cNvGraphicFramePr>
            <a:graphicFrameLocks noGrp="1"/>
          </p:cNvGraphicFramePr>
          <p:nvPr/>
        </p:nvGraphicFramePr>
        <p:xfrm>
          <a:off x="617054" y="3423356"/>
          <a:ext cx="5612400" cy="2703685"/>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90831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0" i="0" kern="1200">
                          <a:solidFill>
                            <a:schemeClr val="dk1"/>
                          </a:solidFill>
                          <a:effectLst/>
                          <a:latin typeface="+mn-lt"/>
                          <a:ea typeface="+mn-ea"/>
                          <a:cs typeface="+mn-cs"/>
                        </a:rPr>
                        <a:t>　第</a:t>
                      </a:r>
                      <a:r>
                        <a:rPr kumimoji="1" lang="en-US" altLang="ja-JP" sz="1200" b="0" i="0" kern="1200">
                          <a:solidFill>
                            <a:schemeClr val="dk1"/>
                          </a:solidFill>
                          <a:effectLst/>
                          <a:latin typeface="+mn-lt"/>
                          <a:ea typeface="+mn-ea"/>
                          <a:cs typeface="+mn-cs"/>
                        </a:rPr>
                        <a:t>14</a:t>
                      </a:r>
                      <a:r>
                        <a:rPr kumimoji="1" lang="ja-JP" altLang="en-US" sz="1200" b="0" i="0" kern="1200">
                          <a:solidFill>
                            <a:schemeClr val="dk1"/>
                          </a:solidFill>
                          <a:effectLst/>
                          <a:latin typeface="+mn-lt"/>
                          <a:ea typeface="+mn-ea"/>
                          <a:cs typeface="+mn-cs"/>
                        </a:rPr>
                        <a:t>章では、情報セキュリティ方針に従ってセキュリティ対策を実施するための具体的な規則としての「対策基準」と、セキュリティ対策の実施手順や方法である「実施手順」について学ぶことを目的とします。</a:t>
                      </a:r>
                      <a:endParaRPr kumimoji="1" lang="en-US" altLang="ja-JP" sz="1200" b="0" i="0" kern="1200">
                        <a:solidFill>
                          <a:schemeClr val="dk1"/>
                        </a:solidFill>
                        <a:effectLst/>
                        <a:highlight>
                          <a:srgbClr val="FFFF00"/>
                        </a:highligh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121320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組織的管理策をもとに、対策基準を策定する手順を理解すること。</a:t>
                      </a:r>
                      <a:endParaRPr kumimoji="1" lang="en-US" altLang="ja-JP" sz="120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策定した対策基準をもとに、具体的な実施手順を策定する方法を理解すること。</a:t>
                      </a:r>
                      <a:endParaRPr kumimoji="1" lang="en-US" altLang="ja-JP" sz="12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Tree>
    <p:extLst>
      <p:ext uri="{BB962C8B-B14F-4D97-AF65-F5344CB8AC3E}">
        <p14:creationId xmlns:p14="http://schemas.microsoft.com/office/powerpoint/2010/main" val="333093124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0A1C292C-3819-416C-E8BA-83E52FA33384}"/>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14" name="グループ化 13">
            <a:extLst>
              <a:ext uri="{FF2B5EF4-FFF2-40B4-BE49-F238E27FC236}">
                <a16:creationId xmlns:a16="http://schemas.microsoft.com/office/drawing/2014/main" id="{C63D36D7-14A0-AFDF-F9AC-57FC9D144DE9}"/>
              </a:ext>
            </a:extLst>
          </p:cNvPr>
          <p:cNvGrpSpPr/>
          <p:nvPr/>
        </p:nvGrpSpPr>
        <p:grpSpPr>
          <a:xfrm>
            <a:off x="1684441" y="2683064"/>
            <a:ext cx="3481611" cy="800239"/>
            <a:chOff x="2081652" y="8283078"/>
            <a:chExt cx="3545453" cy="870447"/>
          </a:xfrm>
        </p:grpSpPr>
        <p:sp>
          <p:nvSpPr>
            <p:cNvPr id="7" name="楕円 6">
              <a:extLst>
                <a:ext uri="{FF2B5EF4-FFF2-40B4-BE49-F238E27FC236}">
                  <a16:creationId xmlns:a16="http://schemas.microsoft.com/office/drawing/2014/main" id="{27FFFE3E-1AC0-4FC1-0E25-AA0E8E8C4956}"/>
                </a:ext>
              </a:extLst>
            </p:cNvPr>
            <p:cNvSpPr/>
            <p:nvPr/>
          </p:nvSpPr>
          <p:spPr>
            <a:xfrm>
              <a:off x="2081652" y="8283078"/>
              <a:ext cx="951293" cy="860130"/>
            </a:xfrm>
            <a:prstGeom prst="ellipse">
              <a:avLst/>
            </a:prstGeom>
            <a:ln w="28575">
              <a:solidFill>
                <a:schemeClr val="accent1">
                  <a:lumMod val="75000"/>
                </a:schemeClr>
              </a:solidFill>
              <a:prstDash val="sysDash"/>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検知</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初動対応</a:t>
              </a:r>
            </a:p>
          </p:txBody>
        </p:sp>
        <p:sp>
          <p:nvSpPr>
            <p:cNvPr id="9" name="楕円 8">
              <a:extLst>
                <a:ext uri="{FF2B5EF4-FFF2-40B4-BE49-F238E27FC236}">
                  <a16:creationId xmlns:a16="http://schemas.microsoft.com/office/drawing/2014/main" id="{44551052-57FE-455D-B9B6-3ACB5DBB6C89}"/>
                </a:ext>
              </a:extLst>
            </p:cNvPr>
            <p:cNvSpPr/>
            <p:nvPr/>
          </p:nvSpPr>
          <p:spPr>
            <a:xfrm>
              <a:off x="3378732" y="8293394"/>
              <a:ext cx="951293" cy="860130"/>
            </a:xfrm>
            <a:prstGeom prst="ellipse">
              <a:avLst/>
            </a:prstGeom>
            <a:ln w="28575">
              <a:solidFill>
                <a:schemeClr val="accent1">
                  <a:lumMod val="75000"/>
                </a:schemeClr>
              </a:solidFill>
              <a:prstDash val="sysDash"/>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報告</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公表</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楕円 9">
              <a:extLst>
                <a:ext uri="{FF2B5EF4-FFF2-40B4-BE49-F238E27FC236}">
                  <a16:creationId xmlns:a16="http://schemas.microsoft.com/office/drawing/2014/main" id="{9CD3E5FE-5A30-5190-29ED-0042B1ACC904}"/>
                </a:ext>
              </a:extLst>
            </p:cNvPr>
            <p:cNvSpPr/>
            <p:nvPr/>
          </p:nvSpPr>
          <p:spPr>
            <a:xfrm>
              <a:off x="4675812" y="8293395"/>
              <a:ext cx="951293" cy="860130"/>
            </a:xfrm>
            <a:prstGeom prst="ellipse">
              <a:avLst/>
            </a:prstGeom>
            <a:ln w="28575">
              <a:solidFill>
                <a:schemeClr val="accent1">
                  <a:lumMod val="75000"/>
                </a:schemeClr>
              </a:solidFill>
              <a:prstDash val="sysDash"/>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復旧</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再発防止</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二等辺三角形 11">
              <a:extLst>
                <a:ext uri="{FF2B5EF4-FFF2-40B4-BE49-F238E27FC236}">
                  <a16:creationId xmlns:a16="http://schemas.microsoft.com/office/drawing/2014/main" id="{AFBC3688-57E2-D8FA-9707-E490C81FB0AF}"/>
                </a:ext>
              </a:extLst>
            </p:cNvPr>
            <p:cNvSpPr/>
            <p:nvPr/>
          </p:nvSpPr>
          <p:spPr>
            <a:xfrm rot="5400000">
              <a:off x="4447356" y="8685533"/>
              <a:ext cx="111125" cy="75853"/>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3" name="二等辺三角形 12">
              <a:extLst>
                <a:ext uri="{FF2B5EF4-FFF2-40B4-BE49-F238E27FC236}">
                  <a16:creationId xmlns:a16="http://schemas.microsoft.com/office/drawing/2014/main" id="{0AFFA265-4064-C3DE-B713-9D13D6175E3C}"/>
                </a:ext>
              </a:extLst>
            </p:cNvPr>
            <p:cNvSpPr/>
            <p:nvPr/>
          </p:nvSpPr>
          <p:spPr>
            <a:xfrm rot="5400000">
              <a:off x="3150276" y="8685532"/>
              <a:ext cx="111125" cy="75853"/>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メイリオ"/>
                <a:ea typeface="メイリオ"/>
                <a:cs typeface="+mn-cs"/>
              </a:endParaRPr>
            </a:p>
          </p:txBody>
        </p:sp>
      </p:grpSp>
      <p:sp>
        <p:nvSpPr>
          <p:cNvPr id="16" name="テキスト ボックス 15">
            <a:extLst>
              <a:ext uri="{FF2B5EF4-FFF2-40B4-BE49-F238E27FC236}">
                <a16:creationId xmlns:a16="http://schemas.microsoft.com/office/drawing/2014/main" id="{27F9D725-109E-8F3B-F9B8-D63581040C6C}"/>
              </a:ext>
            </a:extLst>
          </p:cNvPr>
          <p:cNvSpPr txBox="1"/>
          <p:nvPr/>
        </p:nvSpPr>
        <p:spPr>
          <a:xfrm>
            <a:off x="2256908" y="3537496"/>
            <a:ext cx="2336675" cy="184666"/>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7.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インシデント対応の３ステップ</a:t>
            </a:r>
          </a:p>
        </p:txBody>
      </p:sp>
      <p:sp>
        <p:nvSpPr>
          <p:cNvPr id="22" name="テキスト プレースホルダー 3">
            <a:extLst>
              <a:ext uri="{FF2B5EF4-FFF2-40B4-BE49-F238E27FC236}">
                <a16:creationId xmlns:a16="http://schemas.microsoft.com/office/drawing/2014/main" id="{54595866-140F-B2D2-E44B-AE3558B8FF5B}"/>
              </a:ext>
            </a:extLst>
          </p:cNvPr>
          <p:cNvSpPr txBox="1">
            <a:spLocks/>
          </p:cNvSpPr>
          <p:nvPr/>
        </p:nvSpPr>
        <p:spPr>
          <a:xfrm>
            <a:off x="1123949" y="1457325"/>
            <a:ext cx="561657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2-2-3. </a:t>
            </a:r>
            <a:r>
              <a:rPr kumimoji="1" lang="ja-JP" altLang="en-US" sz="1400" b="1" i="0" u="none" strike="noStrike" kern="1200" cap="none" spc="0" normalizeH="0" baseline="0" noProof="0">
                <a:ln>
                  <a:noFill/>
                </a:ln>
                <a:solidFill>
                  <a:prstClr val="black"/>
                </a:solidFill>
                <a:effectLst/>
                <a:uLnTx/>
                <a:uFillTx/>
                <a:latin typeface="メイリオ"/>
                <a:ea typeface="メイリオ"/>
                <a:cs typeface="+mn-cs"/>
              </a:rPr>
              <a:t>事案発生</a:t>
            </a:r>
            <a:r>
              <a:rPr kumimoji="1" lang="en-US" altLang="ja-JP" sz="1400" b="1" i="0" u="none" strike="noStrike" kern="1200" cap="none" spc="0" normalizeH="0" baseline="0" noProof="0">
                <a:ln>
                  <a:noFill/>
                </a:ln>
                <a:solidFill>
                  <a:prstClr val="black"/>
                </a:solidFill>
                <a:effectLst/>
                <a:uLnTx/>
                <a:uFillTx/>
                <a:latin typeface="メイリオ"/>
                <a:ea typeface="メイリオ"/>
                <a:cs typeface="+mn-cs"/>
              </a:rPr>
              <a:t>-&gt;</a:t>
            </a:r>
            <a:r>
              <a:rPr kumimoji="1" lang="ja-JP" altLang="en-US" sz="1400" b="1" i="0" u="none" strike="noStrike" kern="1200" cap="none" spc="0" normalizeH="0" baseline="0" noProof="0">
                <a:ln>
                  <a:noFill/>
                </a:ln>
                <a:solidFill>
                  <a:prstClr val="black"/>
                </a:solidFill>
                <a:effectLst/>
                <a:uLnTx/>
                <a:uFillTx/>
                <a:latin typeface="メイリオ"/>
                <a:ea typeface="メイリオ"/>
                <a:cs typeface="+mn-cs"/>
              </a:rPr>
              <a:t>課題の抽出</a:t>
            </a:r>
            <a:r>
              <a:rPr kumimoji="1" lang="en-US" altLang="ja-JP" sz="1400" b="1" i="0" u="none" strike="noStrike" kern="1200" cap="none" spc="0" normalizeH="0" baseline="0" noProof="0">
                <a:ln>
                  <a:noFill/>
                </a:ln>
                <a:solidFill>
                  <a:prstClr val="black"/>
                </a:solidFill>
                <a:effectLst/>
                <a:uLnTx/>
                <a:uFillTx/>
                <a:latin typeface="メイリオ"/>
                <a:ea typeface="メイリオ"/>
                <a:cs typeface="+mn-cs"/>
              </a:rPr>
              <a:t>-&gt;</a:t>
            </a:r>
            <a:r>
              <a:rPr kumimoji="1" lang="ja-JP" altLang="en-US" sz="1400" b="1" i="0" u="none" strike="noStrike" kern="1200" cap="none" spc="0" normalizeH="0" baseline="0" noProof="0">
                <a:ln>
                  <a:noFill/>
                </a:ln>
                <a:solidFill>
                  <a:prstClr val="black"/>
                </a:solidFill>
                <a:effectLst/>
                <a:uLnTx/>
                <a:uFillTx/>
                <a:latin typeface="メイリオ"/>
                <a:ea typeface="メイリオ"/>
                <a:cs typeface="+mn-cs"/>
              </a:rPr>
              <a:t>再発防止策の実施までの流れ</a:t>
            </a:r>
            <a:endParaRPr kumimoji="1" lang="ja-JP" altLang="en-US" sz="16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6" name="四角形: 角を丸くする 25">
            <a:extLst>
              <a:ext uri="{FF2B5EF4-FFF2-40B4-BE49-F238E27FC236}">
                <a16:creationId xmlns:a16="http://schemas.microsoft.com/office/drawing/2014/main" id="{7F35F5C9-4CBA-2D76-FA8C-77B57D453695}"/>
              </a:ext>
            </a:extLst>
          </p:cNvPr>
          <p:cNvSpPr/>
          <p:nvPr/>
        </p:nvSpPr>
        <p:spPr>
          <a:xfrm>
            <a:off x="1668486" y="2549468"/>
            <a:ext cx="269745" cy="286160"/>
          </a:xfrm>
          <a:prstGeom prst="roundRect">
            <a:avLst/>
          </a:prstGeom>
          <a:solidFill>
            <a:schemeClr val="bg1"/>
          </a:solidFill>
          <a:ln w="19050">
            <a:no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FF0000"/>
                </a:solidFill>
                <a:effectLst/>
                <a:uLnTx/>
                <a:uFillTx/>
                <a:latin typeface="メイリオ"/>
                <a:ea typeface="メイリオ"/>
                <a:cs typeface="+mn-cs"/>
              </a:rPr>
              <a:t>①</a:t>
            </a:r>
          </a:p>
        </p:txBody>
      </p:sp>
      <p:sp>
        <p:nvSpPr>
          <p:cNvPr id="27" name="四角形: 角を丸くする 26">
            <a:extLst>
              <a:ext uri="{FF2B5EF4-FFF2-40B4-BE49-F238E27FC236}">
                <a16:creationId xmlns:a16="http://schemas.microsoft.com/office/drawing/2014/main" id="{56D7AF3E-7ADD-7399-A425-A8F74C7599DC}"/>
              </a:ext>
            </a:extLst>
          </p:cNvPr>
          <p:cNvSpPr/>
          <p:nvPr/>
        </p:nvSpPr>
        <p:spPr>
          <a:xfrm>
            <a:off x="2987670" y="2549312"/>
            <a:ext cx="269745" cy="286160"/>
          </a:xfrm>
          <a:prstGeom prst="roundRect">
            <a:avLst/>
          </a:prstGeom>
          <a:solidFill>
            <a:schemeClr val="bg1"/>
          </a:solidFill>
          <a:ln w="19050">
            <a:no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FF0000"/>
                </a:solidFill>
                <a:effectLst/>
                <a:uLnTx/>
                <a:uFillTx/>
                <a:latin typeface="メイリオ"/>
                <a:ea typeface="メイリオ"/>
                <a:cs typeface="+mn-cs"/>
              </a:rPr>
              <a:t>②</a:t>
            </a:r>
          </a:p>
        </p:txBody>
      </p:sp>
      <p:sp>
        <p:nvSpPr>
          <p:cNvPr id="28" name="四角形: 角を丸くする 27">
            <a:extLst>
              <a:ext uri="{FF2B5EF4-FFF2-40B4-BE49-F238E27FC236}">
                <a16:creationId xmlns:a16="http://schemas.microsoft.com/office/drawing/2014/main" id="{B1B20F2F-D1D0-BE11-BB97-DB2FDD91C454}"/>
              </a:ext>
            </a:extLst>
          </p:cNvPr>
          <p:cNvSpPr/>
          <p:nvPr/>
        </p:nvSpPr>
        <p:spPr>
          <a:xfrm>
            <a:off x="4261394" y="2549157"/>
            <a:ext cx="269745" cy="286160"/>
          </a:xfrm>
          <a:prstGeom prst="roundRect">
            <a:avLst/>
          </a:prstGeom>
          <a:solidFill>
            <a:schemeClr val="bg1"/>
          </a:solidFill>
          <a:ln w="19050">
            <a:no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FF0000"/>
                </a:solidFill>
                <a:effectLst/>
                <a:uLnTx/>
                <a:uFillTx/>
                <a:latin typeface="メイリオ"/>
                <a:ea typeface="メイリオ"/>
                <a:cs typeface="+mn-cs"/>
              </a:rPr>
              <a:t>③</a:t>
            </a:r>
          </a:p>
        </p:txBody>
      </p:sp>
      <p:graphicFrame>
        <p:nvGraphicFramePr>
          <p:cNvPr id="29" name="表 28">
            <a:extLst>
              <a:ext uri="{FF2B5EF4-FFF2-40B4-BE49-F238E27FC236}">
                <a16:creationId xmlns:a16="http://schemas.microsoft.com/office/drawing/2014/main" id="{6B7A98F7-9034-9787-F2F6-AC8B349D2719}"/>
              </a:ext>
            </a:extLst>
          </p:cNvPr>
          <p:cNvGraphicFramePr>
            <a:graphicFrameLocks noGrp="1"/>
          </p:cNvGraphicFramePr>
          <p:nvPr>
            <p:extLst>
              <p:ext uri="{D42A27DB-BD31-4B8C-83A1-F6EECF244321}">
                <p14:modId xmlns:p14="http://schemas.microsoft.com/office/powerpoint/2010/main" val="4144984309"/>
              </p:ext>
            </p:extLst>
          </p:nvPr>
        </p:nvGraphicFramePr>
        <p:xfrm>
          <a:off x="619048" y="3846691"/>
          <a:ext cx="5612400" cy="4416552"/>
        </p:xfrm>
        <a:graphic>
          <a:graphicData uri="http://schemas.openxmlformats.org/drawingml/2006/table">
            <a:tbl>
              <a:tblPr firstRow="1" bandRow="1">
                <a:tableStyleId>{5C22544A-7EE6-4342-B048-85BDC9FD1C3A}</a:tableStyleId>
              </a:tblPr>
              <a:tblGrid>
                <a:gridCol w="297980">
                  <a:extLst>
                    <a:ext uri="{9D8B030D-6E8A-4147-A177-3AD203B41FA5}">
                      <a16:colId xmlns:a16="http://schemas.microsoft.com/office/drawing/2014/main" val="3822147334"/>
                    </a:ext>
                  </a:extLst>
                </a:gridCol>
                <a:gridCol w="5314420">
                  <a:extLst>
                    <a:ext uri="{9D8B030D-6E8A-4147-A177-3AD203B41FA5}">
                      <a16:colId xmlns:a16="http://schemas.microsoft.com/office/drawing/2014/main" val="3269451890"/>
                    </a:ext>
                  </a:extLst>
                </a:gridCol>
              </a:tblGrid>
              <a:tr h="48288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a:solidFill>
                            <a:schemeClr val="bg1"/>
                          </a:solidFill>
                          <a:latin typeface="+mn-ea"/>
                          <a:ea typeface="+mn-ea"/>
                        </a:rPr>
                        <a:t>① 検知・初動対応</a:t>
                      </a:r>
                    </a:p>
                  </a:txBody>
                  <a:tcPr marL="64078" marR="64078" marT="50292" marB="50292"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dirty="0">
                          <a:solidFill>
                            <a:schemeClr val="tx1"/>
                          </a:solidFill>
                          <a:latin typeface="+mn-ea"/>
                          <a:ea typeface="+mn-ea"/>
                        </a:rPr>
                        <a:t>検知と連絡受付</a:t>
                      </a:r>
                      <a:r>
                        <a:rPr kumimoji="1" lang="ja-JP" altLang="en-US" sz="900" b="0" dirty="0">
                          <a:solidFill>
                            <a:schemeClr val="tx1"/>
                          </a:solidFill>
                          <a:latin typeface="+mn-ea"/>
                          <a:ea typeface="+mn-ea"/>
                        </a:rPr>
                        <a:t>：</a:t>
                      </a:r>
                      <a:r>
                        <a:rPr kumimoji="1" lang="en-US" altLang="ja-JP" sz="900" b="0" dirty="0">
                          <a:solidFill>
                            <a:schemeClr val="tx1"/>
                          </a:solidFill>
                          <a:latin typeface="+mn-ea"/>
                          <a:ea typeface="+mn-ea"/>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n-ea"/>
                          <a:ea typeface="+mn-ea"/>
                        </a:rPr>
                        <a:t>　インシデントの兆候や実際の発生に気付いた場合は、情報セキュリティ責任者に報告します。責任者は適切な対応が必要と判断した場合には、経営者に報告します。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n-ea"/>
                          <a:ea typeface="+mn-ea"/>
                        </a:rPr>
                        <a:t>対応体制の立ち上げ：</a:t>
                      </a:r>
                      <a:r>
                        <a:rPr kumimoji="1" lang="en-US" altLang="ja-JP" sz="900" b="0" dirty="0">
                          <a:solidFill>
                            <a:schemeClr val="tx1"/>
                          </a:solidFill>
                          <a:latin typeface="+mn-ea"/>
                          <a:ea typeface="+mn-ea"/>
                        </a:rPr>
                        <a:t> </a:t>
                      </a:r>
                      <a:r>
                        <a:rPr kumimoji="1" lang="ja-JP" altLang="en-US" sz="900" b="0" dirty="0">
                          <a:solidFill>
                            <a:schemeClr val="tx1"/>
                          </a:solidFill>
                          <a:latin typeface="+mn-ea"/>
                          <a:ea typeface="+mn-ea"/>
                        </a:rPr>
                        <a:t>経営者は事前に策定している対応方針に従い、役割分担を明確にするために責任者と担当者を指名します。これにより、インシデントに迅速かつ効果的に対応する体制を整えます。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dirty="0">
                          <a:solidFill>
                            <a:schemeClr val="tx1"/>
                          </a:solidFill>
                          <a:latin typeface="+mn-ea"/>
                          <a:ea typeface="+mn-ea"/>
                        </a:rPr>
                        <a:t>初動対応：</a:t>
                      </a:r>
                      <a:r>
                        <a:rPr kumimoji="1" lang="en-US" altLang="ja-JP" sz="900" b="1" dirty="0">
                          <a:solidFill>
                            <a:schemeClr val="tx1"/>
                          </a:solidFill>
                          <a:latin typeface="+mn-ea"/>
                          <a:ea typeface="+mn-ea"/>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n-ea"/>
                          <a:ea typeface="+mn-ea"/>
                        </a:rPr>
                        <a:t>　被害の拡大を防ぐために、ネットワークの遮断やシステムの停止などの適切な措置を行います。ただし、システム上に記録が残されている場合は、対象機器の電源を切る際に注意し、記録を消去しないようにします。</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r h="49970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a:solidFill>
                            <a:schemeClr val="bg1"/>
                          </a:solidFill>
                          <a:latin typeface="+mn-ea"/>
                          <a:ea typeface="+mn-ea"/>
                        </a:rPr>
                        <a:t>② 報告・公表</a:t>
                      </a:r>
                    </a:p>
                  </a:txBody>
                  <a:tcPr marL="64078" marR="64078" marT="50292" marB="50292"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a:solidFill>
                            <a:schemeClr val="tx1"/>
                          </a:solidFill>
                          <a:latin typeface="+mn-ea"/>
                          <a:ea typeface="+mn-ea"/>
                        </a:rPr>
                        <a:t>第一報：</a:t>
                      </a:r>
                      <a:endParaRPr kumimoji="1" lang="en-US" altLang="ja-JP" sz="900" b="1">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chemeClr val="tx1"/>
                          </a:solidFill>
                          <a:latin typeface="+mn-ea"/>
                          <a:ea typeface="+mn-ea"/>
                        </a:rPr>
                        <a:t>　インシデントが発生したことを、被害の拡大を防ぐために関係者全員に適切なタイミングと内容で通知します。通知が困難な場合は、</a:t>
                      </a:r>
                      <a:r>
                        <a:rPr kumimoji="1" lang="en-US" altLang="ja-JP" sz="900" b="0">
                          <a:solidFill>
                            <a:schemeClr val="tx1"/>
                          </a:solidFill>
                          <a:latin typeface="+mn-ea"/>
                          <a:ea typeface="+mn-ea"/>
                        </a:rPr>
                        <a:t>Web</a:t>
                      </a:r>
                      <a:r>
                        <a:rPr kumimoji="1" lang="ja-JP" altLang="en-US" sz="900" b="0">
                          <a:solidFill>
                            <a:schemeClr val="tx1"/>
                          </a:solidFill>
                          <a:latin typeface="+mn-ea"/>
                          <a:ea typeface="+mn-ea"/>
                        </a:rPr>
                        <a:t>サイトやメディアを通じて公表したり、関係する顧客や消費者に対してはお問い合わせ窓口を開設して対応します。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a:solidFill>
                            <a:schemeClr val="tx1"/>
                          </a:solidFill>
                          <a:latin typeface="+mn-ea"/>
                          <a:ea typeface="+mn-ea"/>
                        </a:rPr>
                        <a:t>第二報以降・最終報：</a:t>
                      </a:r>
                      <a:endParaRPr kumimoji="1" lang="en-US" altLang="ja-JP" sz="900" b="1">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chemeClr val="tx1"/>
                          </a:solidFill>
                          <a:latin typeface="+mn-ea"/>
                          <a:ea typeface="+mn-ea"/>
                        </a:rPr>
                        <a:t>　インシデント復旧の進捗状況や再発防止策などの詳細情報を報告し、被害者に対する損害の補償を行います。個人情報漏えいの場合は、必要に応じて</a:t>
                      </a:r>
                      <a:r>
                        <a:rPr kumimoji="1" lang="ja-JP" altLang="en-US" sz="900" b="0">
                          <a:solidFill>
                            <a:srgbClr val="000000"/>
                          </a:solidFill>
                          <a:latin typeface="+mn-ea"/>
                          <a:ea typeface="+mn-ea"/>
                          <a:hlinkClick r:id="rId2" action="ppaction://hlinksldjump">
                            <a:extLst>
                              <a:ext uri="{A12FA001-AC4F-418D-AE19-62706E023703}">
                                <ahyp:hlinkClr xmlns:ahyp="http://schemas.microsoft.com/office/drawing/2018/hyperlinkcolor" val="tx"/>
                              </a:ext>
                            </a:extLst>
                          </a:hlinkClick>
                        </a:rPr>
                        <a:t>個人情報保護委員会</a:t>
                      </a:r>
                      <a:r>
                        <a:rPr kumimoji="1" lang="ja-JP" altLang="en-US" sz="900" b="0">
                          <a:solidFill>
                            <a:schemeClr val="tx1"/>
                          </a:solidFill>
                          <a:latin typeface="+mn-ea"/>
                          <a:ea typeface="+mn-ea"/>
                        </a:rPr>
                        <a:t>や関連省庁に報告し、犯罪の可能性がある場合は警察に、ウイルス感染や不正アクセスの場合は情報処理推進機構（</a:t>
                      </a:r>
                      <a:r>
                        <a:rPr kumimoji="1" lang="en-US" altLang="ja-JP" sz="900" b="0">
                          <a:solidFill>
                            <a:schemeClr val="tx1"/>
                          </a:solidFill>
                          <a:latin typeface="+mn-ea"/>
                          <a:ea typeface="+mn-ea"/>
                        </a:rPr>
                        <a:t>IPA</a:t>
                      </a:r>
                      <a:r>
                        <a:rPr kumimoji="1" lang="ja-JP" altLang="en-US" sz="900" b="0">
                          <a:solidFill>
                            <a:schemeClr val="tx1"/>
                          </a:solidFill>
                          <a:latin typeface="+mn-ea"/>
                          <a:ea typeface="+mn-ea"/>
                        </a:rPr>
                        <a:t>）に報告します。</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14107425"/>
                  </a:ext>
                </a:extLst>
              </a:tr>
              <a:tr h="48288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a:solidFill>
                            <a:schemeClr val="bg1"/>
                          </a:solidFill>
                          <a:latin typeface="+mn-ea"/>
                          <a:ea typeface="+mn-ea"/>
                        </a:rPr>
                        <a:t>③ 復旧・再発防止</a:t>
                      </a:r>
                    </a:p>
                  </a:txBody>
                  <a:tcPr marL="64078" marR="64078" marT="50292" marB="50292"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dirty="0">
                          <a:solidFill>
                            <a:schemeClr val="tx1"/>
                          </a:solidFill>
                          <a:latin typeface="+mn-ea"/>
                          <a:ea typeface="+mn-ea"/>
                        </a:rPr>
                        <a:t>調査・対応：</a:t>
                      </a:r>
                      <a:endParaRPr kumimoji="1" lang="en-US" altLang="ja-JP" sz="900" b="1"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n-ea"/>
                          <a:ea typeface="+mn-ea"/>
                        </a:rPr>
                        <a:t>　インシデントの原因や影響範囲を詳しく調査し、適切な対応策を策定します。被害の拡大を止めるために適切な措置をとり、被害の影響を最小限に抑えるよう努めます。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dirty="0">
                          <a:solidFill>
                            <a:schemeClr val="tx1"/>
                          </a:solidFill>
                          <a:latin typeface="+mn-ea"/>
                          <a:ea typeface="+mn-ea"/>
                        </a:rPr>
                        <a:t>証拠保全：</a:t>
                      </a:r>
                      <a:r>
                        <a:rPr kumimoji="1" lang="en-US" altLang="ja-JP" sz="900" b="1" dirty="0">
                          <a:solidFill>
                            <a:schemeClr val="tx1"/>
                          </a:solidFill>
                          <a:latin typeface="+mn-ea"/>
                          <a:ea typeface="+mn-ea"/>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n-ea"/>
                          <a:ea typeface="+mn-ea"/>
                        </a:rPr>
                        <a:t>　事実関係を裏付ける証拠などを収集し、訴訟対応や事件解明、法的手続きに活用します。必要に応じて</a:t>
                      </a:r>
                      <a:r>
                        <a:rPr kumimoji="1" lang="ja-JP" altLang="en-US" sz="900" b="0" dirty="0">
                          <a:solidFill>
                            <a:srgbClr val="000000"/>
                          </a:solidFill>
                          <a:latin typeface="+mn-ea"/>
                          <a:ea typeface="+mn-ea"/>
                          <a:hlinkClick r:id="rId3" action="ppaction://hlinksldjump">
                            <a:extLst>
                              <a:ext uri="{A12FA001-AC4F-418D-AE19-62706E023703}">
                                <ahyp:hlinkClr xmlns:ahyp="http://schemas.microsoft.com/office/drawing/2018/hyperlinkcolor" val="tx"/>
                              </a:ext>
                            </a:extLst>
                          </a:hlinkClick>
                        </a:rPr>
                        <a:t>フォレンジック</a:t>
                      </a:r>
                      <a:r>
                        <a:rPr kumimoji="1" lang="ja-JP" altLang="en-US" sz="900" b="0" dirty="0">
                          <a:solidFill>
                            <a:schemeClr val="tx1"/>
                          </a:solidFill>
                          <a:latin typeface="+mn-ea"/>
                          <a:ea typeface="+mn-ea"/>
                        </a:rPr>
                        <a:t>調査を実施し、証拠の確保と分析を行います。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dirty="0">
                          <a:solidFill>
                            <a:schemeClr val="tx1"/>
                          </a:solidFill>
                          <a:latin typeface="+mn-ea"/>
                          <a:ea typeface="+mn-ea"/>
                        </a:rPr>
                        <a:t>復旧：</a:t>
                      </a:r>
                      <a:r>
                        <a:rPr kumimoji="1" lang="en-US" altLang="ja-JP" sz="900" b="1" dirty="0">
                          <a:solidFill>
                            <a:schemeClr val="tx1"/>
                          </a:solidFill>
                          <a:latin typeface="+mn-ea"/>
                          <a:ea typeface="+mn-ea"/>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n-ea"/>
                          <a:ea typeface="+mn-ea"/>
                        </a:rPr>
                        <a:t>　インシデントの修復が確認された後、復旧作業を実施します。システムやデータを正常な状態に戻し、ビジネスの継続性を確保します。復旧作業が完了したら、経営者に報告します。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dirty="0">
                          <a:solidFill>
                            <a:schemeClr val="tx1"/>
                          </a:solidFill>
                          <a:latin typeface="+mn-ea"/>
                          <a:ea typeface="+mn-ea"/>
                        </a:rPr>
                        <a:t>再発防止策：</a:t>
                      </a:r>
                      <a:r>
                        <a:rPr kumimoji="1" lang="en-US" altLang="ja-JP" sz="900" b="1" dirty="0">
                          <a:solidFill>
                            <a:schemeClr val="tx1"/>
                          </a:solidFill>
                          <a:latin typeface="+mn-ea"/>
                          <a:ea typeface="+mn-ea"/>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n-ea"/>
                          <a:ea typeface="+mn-ea"/>
                        </a:rPr>
                        <a:t>　同様のインシデントが再発しないよう、再発防止策を立案・実施します。セキュリティの強化や従業員の教育・訓練の強化などを通じて、将来のインシデントを防止するための措置を講じます。</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94422874"/>
                  </a:ext>
                </a:extLst>
              </a:tr>
            </a:tbl>
          </a:graphicData>
        </a:graphic>
      </p:graphicFrame>
      <p:sp>
        <p:nvSpPr>
          <p:cNvPr id="4" name="テキスト プレースホルダー 2">
            <a:extLst>
              <a:ext uri="{FF2B5EF4-FFF2-40B4-BE49-F238E27FC236}">
                <a16:creationId xmlns:a16="http://schemas.microsoft.com/office/drawing/2014/main" id="{27AB9908-B789-889A-C203-C4AA6DDABF4B}"/>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2</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事例を知る：重大なインシデント発生から課題解決まで</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2-2.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重大インシデント事例から学ぶ課題解決</a:t>
            </a:r>
          </a:p>
        </p:txBody>
      </p:sp>
      <p:sp>
        <p:nvSpPr>
          <p:cNvPr id="5" name="テキスト ボックス 4">
            <a:extLst>
              <a:ext uri="{FF2B5EF4-FFF2-40B4-BE49-F238E27FC236}">
                <a16:creationId xmlns:a16="http://schemas.microsoft.com/office/drawing/2014/main" id="{78ADD296-33AC-C00E-8A99-2C58F6FF3BC1}"/>
              </a:ext>
            </a:extLst>
          </p:cNvPr>
          <p:cNvSpPr txBox="1"/>
          <p:nvPr/>
        </p:nvSpPr>
        <p:spPr>
          <a:xfrm>
            <a:off x="619048" y="8284682"/>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「中小企業のためのセキュリティインシデント対応の手引き」を基に作成</a:t>
            </a:r>
            <a:endParaRPr kumimoji="1" lang="ja-JP" altLang="en-US" sz="6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graphicFrame>
        <p:nvGraphicFramePr>
          <p:cNvPr id="23" name="表 22">
            <a:extLst>
              <a:ext uri="{FF2B5EF4-FFF2-40B4-BE49-F238E27FC236}">
                <a16:creationId xmlns:a16="http://schemas.microsoft.com/office/drawing/2014/main" id="{14FC2F4F-B8B0-86F3-57DC-52251D645E1F}"/>
              </a:ext>
            </a:extLst>
          </p:cNvPr>
          <p:cNvGraphicFramePr>
            <a:graphicFrameLocks noGrp="1"/>
          </p:cNvGraphicFramePr>
          <p:nvPr/>
        </p:nvGraphicFramePr>
        <p:xfrm>
          <a:off x="622800" y="2061509"/>
          <a:ext cx="5612400" cy="48288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48288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　インシデントが発生した場合の基本的な対応方法についての紹介となります。図</a:t>
                      </a:r>
                      <a:r>
                        <a:rPr kumimoji="1" lang="en-US" altLang="ja-JP" sz="1050" b="0">
                          <a:solidFill>
                            <a:schemeClr val="tx1"/>
                          </a:solidFill>
                          <a:latin typeface="+mn-ea"/>
                          <a:ea typeface="+mn-ea"/>
                        </a:rPr>
                        <a:t>7</a:t>
                      </a:r>
                      <a:r>
                        <a:rPr kumimoji="1" lang="ja-JP" altLang="en-US" sz="1050" b="0">
                          <a:solidFill>
                            <a:schemeClr val="tx1"/>
                          </a:solidFill>
                          <a:latin typeface="+mn-ea"/>
                          <a:ea typeface="+mn-ea"/>
                        </a:rPr>
                        <a:t>に示すように、</a:t>
                      </a:r>
                      <a:r>
                        <a:rPr kumimoji="1" lang="en-US" altLang="ja-JP" sz="1050" b="0">
                          <a:solidFill>
                            <a:schemeClr val="tx1"/>
                          </a:solidFill>
                          <a:latin typeface="+mn-ea"/>
                          <a:ea typeface="+mn-ea"/>
                        </a:rPr>
                        <a:t>3</a:t>
                      </a:r>
                      <a:r>
                        <a:rPr kumimoji="1" lang="ja-JP" altLang="en-US" sz="1050" b="0">
                          <a:solidFill>
                            <a:schemeClr val="tx1"/>
                          </a:solidFill>
                          <a:latin typeface="+mn-ea"/>
                          <a:ea typeface="+mn-ea"/>
                        </a:rPr>
                        <a:t>つのステップで対応します。</a:t>
                      </a: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02328061"/>
                  </a:ext>
                </a:extLst>
              </a:tr>
            </a:tbl>
          </a:graphicData>
        </a:graphic>
      </p:graphicFrame>
      <p:graphicFrame>
        <p:nvGraphicFramePr>
          <p:cNvPr id="6" name="表 10">
            <a:extLst>
              <a:ext uri="{FF2B5EF4-FFF2-40B4-BE49-F238E27FC236}">
                <a16:creationId xmlns:a16="http://schemas.microsoft.com/office/drawing/2014/main" id="{99C1B327-D9D7-047C-DC7F-377502D2F4F9}"/>
              </a:ext>
            </a:extLst>
          </p:cNvPr>
          <p:cNvGraphicFramePr>
            <a:graphicFrameLocks noGrp="1"/>
          </p:cNvGraphicFramePr>
          <p:nvPr/>
        </p:nvGraphicFramePr>
        <p:xfrm>
          <a:off x="621092" y="8585114"/>
          <a:ext cx="5615815" cy="300616"/>
        </p:xfrm>
        <a:graphic>
          <a:graphicData uri="http://schemas.openxmlformats.org/drawingml/2006/table">
            <a:tbl>
              <a:tblPr firstRow="1" bandRow="1">
                <a:tableStyleId>{5C22544A-7EE6-4342-B048-85BDC9FD1C3A}</a:tableStyleId>
              </a:tblPr>
              <a:tblGrid>
                <a:gridCol w="2127566">
                  <a:extLst>
                    <a:ext uri="{9D8B030D-6E8A-4147-A177-3AD203B41FA5}">
                      <a16:colId xmlns:a16="http://schemas.microsoft.com/office/drawing/2014/main" val="727053212"/>
                    </a:ext>
                  </a:extLst>
                </a:gridCol>
                <a:gridCol w="3488249">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31597141"/>
                  </a:ext>
                </a:extLst>
              </a:tr>
              <a:tr h="0">
                <a:tc>
                  <a:txBody>
                    <a:bodyPr/>
                    <a:lstStyle/>
                    <a:p>
                      <a:r>
                        <a:rPr kumimoji="1" lang="ja-JP" altLang="en-US" sz="500" b="0">
                          <a:solidFill>
                            <a:sysClr val="windowText" lastClr="000000"/>
                          </a:solidFill>
                          <a:latin typeface="メイリオ" panose="020B0604030504040204" pitchFamily="50" charset="-128"/>
                          <a:ea typeface="メイリオ" panose="020B0604030504040204" pitchFamily="50" charset="-128"/>
                        </a:rPr>
                        <a:t>中小企業のためのセキュリティインシデント対応の手引き</a:t>
                      </a:r>
                    </a:p>
                  </a:txBody>
                  <a:tcPr marT="28388" marB="283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5"/>
                        </a:rPr>
                        <a:t>https://www.ipa.go.jp/security/guide/sme/ug65p90000019cbk-att/security-incident.pdf</a:t>
                      </a:r>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marT="28388" marB="283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bl>
          </a:graphicData>
        </a:graphic>
      </p:graphicFrame>
    </p:spTree>
    <p:extLst>
      <p:ext uri="{BB962C8B-B14F-4D97-AF65-F5344CB8AC3E}">
        <p14:creationId xmlns:p14="http://schemas.microsoft.com/office/powerpoint/2010/main" val="789140990"/>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2369823F-508A-53F7-92C4-2607783F25FC}"/>
              </a:ext>
            </a:extLst>
          </p:cNvPr>
          <p:cNvSpPr>
            <a:spLocks noGrp="1"/>
          </p:cNvSpPr>
          <p:nvPr>
            <p:ph type="body" sz="quarter" idx="25"/>
          </p:nvPr>
        </p:nvSpPr>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sp>
        <p:nvSpPr>
          <p:cNvPr id="3" name="テキスト プレースホルダー 2">
            <a:extLst>
              <a:ext uri="{FF2B5EF4-FFF2-40B4-BE49-F238E27FC236}">
                <a16:creationId xmlns:a16="http://schemas.microsoft.com/office/drawing/2014/main" id="{84035A57-8A44-707C-5B36-550EFC80E5B2}"/>
              </a:ext>
            </a:extLst>
          </p:cNvPr>
          <p:cNvSpPr>
            <a:spLocks noGrp="1"/>
          </p:cNvSpPr>
          <p:nvPr>
            <p:ph type="body" sz="quarter" idx="14"/>
          </p:nvPr>
        </p:nvSpPr>
        <p:spPr/>
        <p:txBody>
          <a:bodyPr/>
          <a:lstStyle/>
          <a:p>
            <a:r>
              <a:rPr kumimoji="1" lang="en-US" altLang="ja-JP"/>
              <a:t>14-1-1. </a:t>
            </a:r>
            <a:r>
              <a:rPr kumimoji="1" lang="ja-JP" altLang="en-US"/>
              <a:t>対策基準の策定</a:t>
            </a:r>
          </a:p>
        </p:txBody>
      </p:sp>
      <p:sp>
        <p:nvSpPr>
          <p:cNvPr id="6" name="テキスト ボックス 5">
            <a:extLst>
              <a:ext uri="{FF2B5EF4-FFF2-40B4-BE49-F238E27FC236}">
                <a16:creationId xmlns:a16="http://schemas.microsoft.com/office/drawing/2014/main" id="{E866AECF-B928-D33C-051A-32BB4600AC9B}"/>
              </a:ext>
            </a:extLst>
          </p:cNvPr>
          <p:cNvSpPr txBox="1"/>
          <p:nvPr/>
        </p:nvSpPr>
        <p:spPr>
          <a:xfrm>
            <a:off x="622800" y="2052000"/>
            <a:ext cx="5612400" cy="122341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対策基準を策定する際は、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27001:2022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附属書</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の合計</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93</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項目の管理策を参考にすることができます。</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組織が対策基準を策定する際は、組織の業態や規模によって重視するべき管理策は異なり、適用の必要性がない管理策も存在します。一方で、</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27001:2022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の附属書</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や</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27002:2022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にない管理策が必要となるケースもあることをご留意ください。</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自組織にとってのリスクを自ら考えて必要な管理策を選択するために、リスクアセスメントの手法を使用し、対策基準を策定します。</a:t>
            </a:r>
          </a:p>
        </p:txBody>
      </p:sp>
      <p:graphicFrame>
        <p:nvGraphicFramePr>
          <p:cNvPr id="14" name="表 25">
            <a:extLst>
              <a:ext uri="{FF2B5EF4-FFF2-40B4-BE49-F238E27FC236}">
                <a16:creationId xmlns:a16="http://schemas.microsoft.com/office/drawing/2014/main" id="{95B90F8D-C9D6-C8C4-D96F-66105EEF59B0}"/>
              </a:ext>
            </a:extLst>
          </p:cNvPr>
          <p:cNvGraphicFramePr>
            <a:graphicFrameLocks noGrp="1"/>
          </p:cNvGraphicFramePr>
          <p:nvPr/>
        </p:nvGraphicFramePr>
        <p:xfrm>
          <a:off x="622800" y="3470623"/>
          <a:ext cx="5612400" cy="2948940"/>
        </p:xfrm>
        <a:graphic>
          <a:graphicData uri="http://schemas.openxmlformats.org/drawingml/2006/table">
            <a:tbl>
              <a:tblPr firstRow="1" bandRow="1">
                <a:tableStyleId>{5940675A-B579-460E-94D1-54222C63F5DA}</a:tableStyleId>
              </a:tblPr>
              <a:tblGrid>
                <a:gridCol w="1022684">
                  <a:extLst>
                    <a:ext uri="{9D8B030D-6E8A-4147-A177-3AD203B41FA5}">
                      <a16:colId xmlns:a16="http://schemas.microsoft.com/office/drawing/2014/main" val="2189690052"/>
                    </a:ext>
                  </a:extLst>
                </a:gridCol>
                <a:gridCol w="1303860">
                  <a:extLst>
                    <a:ext uri="{9D8B030D-6E8A-4147-A177-3AD203B41FA5}">
                      <a16:colId xmlns:a16="http://schemas.microsoft.com/office/drawing/2014/main" val="3720394160"/>
                    </a:ext>
                  </a:extLst>
                </a:gridCol>
                <a:gridCol w="3285856">
                  <a:extLst>
                    <a:ext uri="{9D8B030D-6E8A-4147-A177-3AD203B41FA5}">
                      <a16:colId xmlns:a16="http://schemas.microsoft.com/office/drawing/2014/main" val="1728676998"/>
                    </a:ext>
                  </a:extLst>
                </a:gridCol>
              </a:tblGrid>
              <a:tr h="163903">
                <a:tc gridSpan="3">
                  <a:txBody>
                    <a:bodyPr/>
                    <a:lstStyle/>
                    <a:p>
                      <a:pPr algn="ctr"/>
                      <a:r>
                        <a:rPr kumimoji="1" lang="en-US" altLang="ja-JP" sz="1050" b="1">
                          <a:solidFill>
                            <a:schemeClr val="bg1"/>
                          </a:solidFill>
                          <a:latin typeface="+mn-ea"/>
                          <a:ea typeface="+mn-ea"/>
                        </a:rPr>
                        <a:t>ISO/IEC 27001:2022</a:t>
                      </a:r>
                      <a:r>
                        <a:rPr kumimoji="1" lang="ja-JP" altLang="en-US" sz="1050" b="1">
                          <a:solidFill>
                            <a:schemeClr val="bg1"/>
                          </a:solidFill>
                          <a:latin typeface="+mn-ea"/>
                          <a:ea typeface="+mn-ea"/>
                        </a:rPr>
                        <a:t>附属書</a:t>
                      </a:r>
                      <a:r>
                        <a:rPr kumimoji="1" lang="en-US" altLang="ja-JP" sz="1050" b="1">
                          <a:solidFill>
                            <a:schemeClr val="bg1"/>
                          </a:solidFill>
                          <a:latin typeface="+mn-ea"/>
                          <a:ea typeface="+mn-ea"/>
                        </a:rPr>
                        <a:t>A</a:t>
                      </a:r>
                      <a:r>
                        <a:rPr kumimoji="1" lang="ja-JP" altLang="en-US" sz="1050" b="1">
                          <a:solidFill>
                            <a:schemeClr val="bg1"/>
                          </a:solidFill>
                          <a:latin typeface="+mn-ea"/>
                          <a:ea typeface="+mn-ea"/>
                        </a:rPr>
                        <a:t>の管理策</a:t>
                      </a:r>
                    </a:p>
                  </a:txBody>
                  <a:tcPr anchor="ctr">
                    <a:solidFill>
                      <a:schemeClr val="accent1">
                        <a:lumMod val="75000"/>
                      </a:schemeClr>
                    </a:solidFill>
                  </a:tcPr>
                </a:tc>
                <a:tc hMerge="1">
                  <a:txBody>
                    <a:bodyPr/>
                    <a:lstStyle/>
                    <a:p>
                      <a:pPr algn="ctr"/>
                      <a:endParaRPr kumimoji="1" lang="ja-JP" altLang="en-US" sz="1050" b="1">
                        <a:solidFill>
                          <a:schemeClr val="bg1"/>
                        </a:solidFill>
                        <a:latin typeface="+mn-ea"/>
                        <a:ea typeface="+mn-ea"/>
                      </a:endParaRPr>
                    </a:p>
                  </a:txBody>
                  <a:tcPr anchor="ctr">
                    <a:solidFill>
                      <a:schemeClr val="accent1">
                        <a:lumMod val="75000"/>
                      </a:schemeClr>
                    </a:solidFill>
                  </a:tcPr>
                </a:tc>
                <a:tc hMerge="1">
                  <a:txBody>
                    <a:bodyPr/>
                    <a:lstStyle/>
                    <a:p>
                      <a:pPr algn="ctr"/>
                      <a:endParaRPr kumimoji="1" lang="ja-JP" altLang="en-US" sz="1050" b="1">
                        <a:solidFill>
                          <a:schemeClr val="bg1"/>
                        </a:solidFill>
                        <a:latin typeface="+mn-ea"/>
                        <a:ea typeface="+mn-ea"/>
                      </a:endParaRPr>
                    </a:p>
                  </a:txBody>
                  <a:tcPr anchor="ctr">
                    <a:solidFill>
                      <a:schemeClr val="accent1">
                        <a:lumMod val="75000"/>
                      </a:schemeClr>
                    </a:solidFill>
                  </a:tcPr>
                </a:tc>
                <a:extLst>
                  <a:ext uri="{0D108BD9-81ED-4DB2-BD59-A6C34878D82A}">
                    <a16:rowId xmlns:a16="http://schemas.microsoft.com/office/drawing/2014/main" val="2212170855"/>
                  </a:ext>
                </a:extLst>
              </a:tr>
              <a:tr h="163903">
                <a:tc>
                  <a:txBody>
                    <a:bodyPr/>
                    <a:lstStyle/>
                    <a:p>
                      <a:pPr algn="ctr"/>
                      <a:r>
                        <a:rPr kumimoji="1" lang="ja-JP" altLang="en-US" sz="1050" b="1">
                          <a:solidFill>
                            <a:schemeClr val="tx1"/>
                          </a:solidFill>
                          <a:latin typeface="+mn-ea"/>
                          <a:ea typeface="+mn-ea"/>
                        </a:rPr>
                        <a:t>カテゴリ</a:t>
                      </a:r>
                    </a:p>
                  </a:txBody>
                  <a:tcPr anchor="ctr">
                    <a:solidFill>
                      <a:schemeClr val="bg1">
                        <a:lumMod val="95000"/>
                      </a:schemeClr>
                    </a:solidFill>
                  </a:tcPr>
                </a:tc>
                <a:tc>
                  <a:txBody>
                    <a:bodyPr/>
                    <a:lstStyle/>
                    <a:p>
                      <a:pPr algn="ctr"/>
                      <a:r>
                        <a:rPr kumimoji="1" lang="ja-JP" altLang="en-US" sz="1050" b="1">
                          <a:solidFill>
                            <a:schemeClr val="tx1"/>
                          </a:solidFill>
                          <a:latin typeface="+mn-ea"/>
                          <a:ea typeface="+mn-ea"/>
                        </a:rPr>
                        <a:t>項目数（合計</a:t>
                      </a:r>
                      <a:r>
                        <a:rPr kumimoji="1" lang="en-US" altLang="ja-JP" sz="1050" b="1">
                          <a:solidFill>
                            <a:schemeClr val="tx1"/>
                          </a:solidFill>
                          <a:latin typeface="+mn-ea"/>
                          <a:ea typeface="+mn-ea"/>
                        </a:rPr>
                        <a:t>93</a:t>
                      </a:r>
                      <a:r>
                        <a:rPr kumimoji="1" lang="ja-JP" altLang="en-US" sz="1050" b="1">
                          <a:solidFill>
                            <a:schemeClr val="tx1"/>
                          </a:solidFill>
                          <a:latin typeface="+mn-ea"/>
                          <a:ea typeface="+mn-ea"/>
                        </a:rPr>
                        <a:t>）</a:t>
                      </a:r>
                    </a:p>
                  </a:txBody>
                  <a:tcPr anchor="ctr">
                    <a:solidFill>
                      <a:schemeClr val="bg1">
                        <a:lumMod val="95000"/>
                      </a:schemeClr>
                    </a:solidFill>
                  </a:tcPr>
                </a:tc>
                <a:tc>
                  <a:txBody>
                    <a:bodyPr/>
                    <a:lstStyle/>
                    <a:p>
                      <a:pPr algn="ctr"/>
                      <a:r>
                        <a:rPr kumimoji="1" lang="ja-JP" altLang="en-US" sz="1050" b="1">
                          <a:solidFill>
                            <a:schemeClr val="tx1"/>
                          </a:solidFill>
                          <a:latin typeface="+mn-ea"/>
                          <a:ea typeface="+mn-ea"/>
                        </a:rPr>
                        <a:t>概要</a:t>
                      </a:r>
                    </a:p>
                  </a:txBody>
                  <a:tcPr anchor="ctr">
                    <a:solidFill>
                      <a:schemeClr val="bg1">
                        <a:lumMod val="95000"/>
                      </a:schemeClr>
                    </a:solidFill>
                  </a:tcPr>
                </a:tc>
                <a:extLst>
                  <a:ext uri="{0D108BD9-81ED-4DB2-BD59-A6C34878D82A}">
                    <a16:rowId xmlns:a16="http://schemas.microsoft.com/office/drawing/2014/main" val="469890612"/>
                  </a:ext>
                </a:extLst>
              </a:tr>
              <a:tr h="562139">
                <a:tc>
                  <a:txBody>
                    <a:bodyPr/>
                    <a:lstStyle/>
                    <a:p>
                      <a:pPr algn="ctr"/>
                      <a:r>
                        <a:rPr kumimoji="1" lang="ja-JP" altLang="en-US" sz="1050" b="0">
                          <a:solidFill>
                            <a:sysClr val="windowText" lastClr="000000"/>
                          </a:solidFill>
                          <a:latin typeface="+mn-ea"/>
                          <a:ea typeface="+mn-ea"/>
                        </a:rPr>
                        <a:t>組織的管理策</a:t>
                      </a:r>
                    </a:p>
                  </a:txBody>
                  <a:tcPr anchor="ctr">
                    <a:solidFill>
                      <a:schemeClr val="bg1"/>
                    </a:solidFill>
                  </a:tcPr>
                </a:tc>
                <a:tc>
                  <a:txBody>
                    <a:bodyPr/>
                    <a:lstStyle/>
                    <a:p>
                      <a:pPr algn="ctr"/>
                      <a:r>
                        <a:rPr kumimoji="1" lang="en-US" altLang="ja-JP" sz="1050" b="0">
                          <a:solidFill>
                            <a:sysClr val="windowText" lastClr="000000"/>
                          </a:solidFill>
                          <a:latin typeface="+mn-ea"/>
                          <a:ea typeface="+mn-ea"/>
                        </a:rPr>
                        <a:t>37</a:t>
                      </a:r>
                      <a:endParaRPr kumimoji="1" lang="ja-JP" altLang="en-US" sz="1050" b="0">
                        <a:solidFill>
                          <a:sysClr val="windowText" lastClr="000000"/>
                        </a:solidFill>
                        <a:latin typeface="+mn-ea"/>
                        <a:ea typeface="+mn-ea"/>
                      </a:endParaRPr>
                    </a:p>
                  </a:txBody>
                  <a:tcPr anchor="ctr">
                    <a:solidFill>
                      <a:schemeClr val="bg1"/>
                    </a:solidFill>
                  </a:tcPr>
                </a:tc>
                <a:tc>
                  <a:txBody>
                    <a:bodyPr/>
                    <a:lstStyle/>
                    <a:p>
                      <a:pPr algn="l"/>
                      <a:r>
                        <a:rPr kumimoji="1" lang="ja-JP" altLang="en-US" sz="1050">
                          <a:solidFill>
                            <a:schemeClr val="tx1"/>
                          </a:solidFill>
                        </a:rPr>
                        <a:t>組織として取組む必要のある管理策。たとえば、情報セキュリティ方針、情報セキュリティの役割と責任、情報の分類などが含まれます。</a:t>
                      </a:r>
                      <a:endParaRPr kumimoji="1" lang="ja-JP" altLang="en-US" sz="1050" b="0">
                        <a:latin typeface="+mn-ea"/>
                        <a:ea typeface="+mn-ea"/>
                      </a:endParaRPr>
                    </a:p>
                  </a:txBody>
                  <a:tcPr anchor="ctr">
                    <a:solidFill>
                      <a:schemeClr val="bg1"/>
                    </a:solidFill>
                  </a:tcPr>
                </a:tc>
                <a:extLst>
                  <a:ext uri="{0D108BD9-81ED-4DB2-BD59-A6C34878D82A}">
                    <a16:rowId xmlns:a16="http://schemas.microsoft.com/office/drawing/2014/main" val="2879300407"/>
                  </a:ext>
                </a:extLst>
              </a:tr>
              <a:tr h="562139">
                <a:tc>
                  <a:txBody>
                    <a:bodyPr/>
                    <a:lstStyle/>
                    <a:p>
                      <a:pPr algn="ctr"/>
                      <a:r>
                        <a:rPr kumimoji="1" lang="ja-JP" altLang="en-US" sz="1050" b="0">
                          <a:solidFill>
                            <a:sysClr val="windowText" lastClr="000000"/>
                          </a:solidFill>
                          <a:latin typeface="+mn-ea"/>
                          <a:ea typeface="+mn-ea"/>
                        </a:rPr>
                        <a:t>人的管理策</a:t>
                      </a:r>
                    </a:p>
                  </a:txBody>
                  <a:tcPr anchor="ctr">
                    <a:solidFill>
                      <a:schemeClr val="bg1"/>
                    </a:solidFill>
                  </a:tcPr>
                </a:tc>
                <a:tc>
                  <a:txBody>
                    <a:bodyPr/>
                    <a:lstStyle/>
                    <a:p>
                      <a:pPr algn="ctr"/>
                      <a:r>
                        <a:rPr kumimoji="1" lang="en-US" altLang="ja-JP" sz="1050" b="0">
                          <a:solidFill>
                            <a:sysClr val="windowText" lastClr="000000"/>
                          </a:solidFill>
                          <a:latin typeface="+mn-ea"/>
                          <a:ea typeface="+mn-ea"/>
                        </a:rPr>
                        <a:t>8</a:t>
                      </a:r>
                      <a:endParaRPr kumimoji="1" lang="ja-JP" altLang="en-US" sz="1050" b="0">
                        <a:solidFill>
                          <a:sysClr val="windowText" lastClr="000000"/>
                        </a:solidFill>
                        <a:latin typeface="+mn-ea"/>
                        <a:ea typeface="+mn-ea"/>
                      </a:endParaRPr>
                    </a:p>
                  </a:txBody>
                  <a:tcPr anchor="ctr">
                    <a:solidFill>
                      <a:schemeClr val="bg1"/>
                    </a:solidFill>
                  </a:tcPr>
                </a:tc>
                <a:tc>
                  <a:txBody>
                    <a:bodyPr/>
                    <a:lstStyle/>
                    <a:p>
                      <a:pPr algn="l"/>
                      <a:r>
                        <a:rPr kumimoji="1" lang="ja-JP" altLang="en-US" sz="1050">
                          <a:solidFill>
                            <a:schemeClr val="tx1"/>
                          </a:solidFill>
                        </a:rPr>
                        <a:t>従業員に関して取組む必要のある管理策。従業員の採用、情報セキュリティの意識向上、情報セキュリティ教育と訓練などが含まれます。</a:t>
                      </a:r>
                      <a:endParaRPr kumimoji="1" lang="ja-JP" altLang="en-US" sz="1050" b="0">
                        <a:latin typeface="+mn-ea"/>
                        <a:ea typeface="+mn-ea"/>
                      </a:endParaRPr>
                    </a:p>
                  </a:txBody>
                  <a:tcPr anchor="ctr">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645990548"/>
                  </a:ext>
                </a:extLst>
              </a:tr>
              <a:tr h="507754">
                <a:tc>
                  <a:txBody>
                    <a:bodyPr/>
                    <a:lstStyle/>
                    <a:p>
                      <a:pPr algn="ctr"/>
                      <a:r>
                        <a:rPr kumimoji="1" lang="ja-JP" altLang="en-US" sz="1050" b="0">
                          <a:solidFill>
                            <a:sysClr val="windowText" lastClr="000000"/>
                          </a:solidFill>
                          <a:latin typeface="+mn-ea"/>
                          <a:ea typeface="+mn-ea"/>
                        </a:rPr>
                        <a:t>物理的管理策</a:t>
                      </a:r>
                    </a:p>
                  </a:txBody>
                  <a:tcPr anchor="ctr">
                    <a:solidFill>
                      <a:schemeClr val="bg1"/>
                    </a:solidFill>
                  </a:tcPr>
                </a:tc>
                <a:tc>
                  <a:txBody>
                    <a:bodyPr/>
                    <a:lstStyle/>
                    <a:p>
                      <a:pPr algn="ctr"/>
                      <a:r>
                        <a:rPr kumimoji="1" lang="en-US" altLang="ja-JP" sz="1050" b="0">
                          <a:solidFill>
                            <a:sysClr val="windowText" lastClr="000000"/>
                          </a:solidFill>
                          <a:latin typeface="+mn-ea"/>
                          <a:ea typeface="+mn-ea"/>
                        </a:rPr>
                        <a:t>14</a:t>
                      </a:r>
                      <a:endParaRPr kumimoji="1" lang="ja-JP" altLang="en-US" sz="1050" b="0">
                        <a:solidFill>
                          <a:sysClr val="windowText" lastClr="000000"/>
                        </a:solidFill>
                        <a:latin typeface="+mn-ea"/>
                        <a:ea typeface="+mn-ea"/>
                      </a:endParaRPr>
                    </a:p>
                  </a:txBody>
                  <a:tcPr anchor="ctr">
                    <a:solidFill>
                      <a:schemeClr val="bg1"/>
                    </a:solidFill>
                  </a:tcPr>
                </a:tc>
                <a:tc>
                  <a:txBody>
                    <a:bodyPr/>
                    <a:lstStyle/>
                    <a:p>
                      <a:pPr algn="l"/>
                      <a:r>
                        <a:rPr kumimoji="1" lang="ja-JP" altLang="en-US" sz="1050">
                          <a:solidFill>
                            <a:schemeClr val="tx1"/>
                          </a:solidFill>
                        </a:rPr>
                        <a:t>情報システムのハードウェアや建物、設備に関する管理策。たとえば、オフィス、部屋および施設のセキュリティ、施設の物理的セキュリティ監視、装置の保守などが含まれます。</a:t>
                      </a:r>
                      <a:endParaRPr kumimoji="1" lang="en-US" altLang="ja-JP" sz="105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10181244"/>
                  </a:ext>
                </a:extLst>
              </a:tr>
              <a:tr h="562139">
                <a:tc>
                  <a:txBody>
                    <a:bodyPr/>
                    <a:lstStyle/>
                    <a:p>
                      <a:pPr algn="ctr"/>
                      <a:r>
                        <a:rPr kumimoji="1" lang="ja-JP" altLang="en-US" sz="1050" b="0">
                          <a:solidFill>
                            <a:sysClr val="windowText" lastClr="000000"/>
                          </a:solidFill>
                          <a:latin typeface="+mn-ea"/>
                          <a:ea typeface="+mn-ea"/>
                        </a:rPr>
                        <a:t>技術的管理策</a:t>
                      </a:r>
                    </a:p>
                  </a:txBody>
                  <a:tcPr anchor="ctr">
                    <a:solidFill>
                      <a:schemeClr val="bg1"/>
                    </a:solidFill>
                  </a:tcPr>
                </a:tc>
                <a:tc>
                  <a:txBody>
                    <a:bodyPr/>
                    <a:lstStyle/>
                    <a:p>
                      <a:pPr algn="ctr"/>
                      <a:r>
                        <a:rPr kumimoji="1" lang="en-US" altLang="ja-JP" sz="1050" b="0">
                          <a:solidFill>
                            <a:sysClr val="windowText" lastClr="000000"/>
                          </a:solidFill>
                          <a:latin typeface="+mn-ea"/>
                          <a:ea typeface="+mn-ea"/>
                        </a:rPr>
                        <a:t>34</a:t>
                      </a:r>
                    </a:p>
                  </a:txBody>
                  <a:tcPr anchor="ctr">
                    <a:solidFill>
                      <a:schemeClr val="bg1"/>
                    </a:solidFill>
                  </a:tcPr>
                </a:tc>
                <a:tc>
                  <a:txBody>
                    <a:bodyPr/>
                    <a:lstStyle/>
                    <a:p>
                      <a:pPr algn="l"/>
                      <a:r>
                        <a:rPr kumimoji="1" lang="ja-JP" altLang="en-US" sz="1050">
                          <a:solidFill>
                            <a:schemeClr val="tx1"/>
                          </a:solidFill>
                        </a:rPr>
                        <a:t>技術面での管理策。ネットワークのセキュリティ、データの暗号化、データのバックアップ、脆弱性管理、ログ管理、マルウェア対策などが含まれます。</a:t>
                      </a:r>
                      <a:endParaRPr kumimoji="1" lang="en-US" altLang="ja-JP" sz="105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solidFill>
                      <a:schemeClr val="bg1"/>
                    </a:solidFill>
                  </a:tcPr>
                </a:tc>
                <a:extLst>
                  <a:ext uri="{0D108BD9-81ED-4DB2-BD59-A6C34878D82A}">
                    <a16:rowId xmlns:a16="http://schemas.microsoft.com/office/drawing/2014/main" val="1366450863"/>
                  </a:ext>
                </a:extLst>
              </a:tr>
            </a:tbl>
          </a:graphicData>
        </a:graphic>
      </p:graphicFrame>
      <p:sp>
        <p:nvSpPr>
          <p:cNvPr id="16" name="四角形: 角を丸くする 15">
            <a:extLst>
              <a:ext uri="{FF2B5EF4-FFF2-40B4-BE49-F238E27FC236}">
                <a16:creationId xmlns:a16="http://schemas.microsoft.com/office/drawing/2014/main" id="{81BE056F-17D2-B406-5225-5D619E3735D6}"/>
              </a:ext>
            </a:extLst>
          </p:cNvPr>
          <p:cNvSpPr/>
          <p:nvPr/>
        </p:nvSpPr>
        <p:spPr>
          <a:xfrm>
            <a:off x="622800" y="6993778"/>
            <a:ext cx="5612400" cy="1766309"/>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メイリオ"/>
                <a:ea typeface="メイリオ"/>
                <a:cs typeface="+mn-cs"/>
              </a:rPr>
              <a:t>対策基準策定時の注意点</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の認証取得を目標にして情報セキュリティ対策を進めると、ドキュメントの整備が目的になり、本来の情報セキュリティ対策がなおざりになってしまい、</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が形骸化するケースが少なくありません。策定した管理策が継続的に実行されていくことが重要となります。</a:t>
            </a:r>
            <a:br>
              <a:rPr kumimoji="0" lang="en-US" altLang="ja-JP" sz="1200" b="0" i="0" u="none" strike="noStrike" kern="1200" cap="none" spc="0" normalizeH="0" baseline="0" noProof="0">
                <a:ln>
                  <a:noFill/>
                </a:ln>
                <a:solidFill>
                  <a:prstClr val="black"/>
                </a:solidFill>
                <a:effectLst/>
                <a:uLnTx/>
                <a:uFillTx/>
                <a:latin typeface="メイリオ"/>
                <a:ea typeface="メイリオ"/>
                <a:cs typeface="+mn-cs"/>
              </a:rPr>
            </a:b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組織は、情報セキュリティリスクを適切にコントロールするために必要となる管理策を念入りに検討し、対策基準を策定することが大切です。</a:t>
            </a:r>
          </a:p>
        </p:txBody>
      </p:sp>
      <p:sp>
        <p:nvSpPr>
          <p:cNvPr id="17" name="楕円 16">
            <a:extLst>
              <a:ext uri="{FF2B5EF4-FFF2-40B4-BE49-F238E27FC236}">
                <a16:creationId xmlns:a16="http://schemas.microsoft.com/office/drawing/2014/main" id="{3F9902EE-755C-FF88-E8B8-DAEC289D3AB4}"/>
              </a:ext>
            </a:extLst>
          </p:cNvPr>
          <p:cNvSpPr/>
          <p:nvPr/>
        </p:nvSpPr>
        <p:spPr>
          <a:xfrm>
            <a:off x="5758675" y="6630552"/>
            <a:ext cx="612000" cy="612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8" name="正方形/長方形 17">
            <a:extLst>
              <a:ext uri="{FF2B5EF4-FFF2-40B4-BE49-F238E27FC236}">
                <a16:creationId xmlns:a16="http://schemas.microsoft.com/office/drawing/2014/main" id="{E83F4FB5-D1F5-436E-526B-F65EAF322041}"/>
              </a:ext>
            </a:extLst>
          </p:cNvPr>
          <p:cNvSpPr/>
          <p:nvPr/>
        </p:nvSpPr>
        <p:spPr>
          <a:xfrm>
            <a:off x="5998914" y="6797124"/>
            <a:ext cx="116942" cy="251839"/>
          </a:xfrm>
          <a:prstGeom prst="rect">
            <a:avLst/>
          </a:prstGeom>
          <a:solidFill>
            <a:schemeClr val="tx1"/>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9" name="図 18">
            <a:extLst>
              <a:ext uri="{FF2B5EF4-FFF2-40B4-BE49-F238E27FC236}">
                <a16:creationId xmlns:a16="http://schemas.microsoft.com/office/drawing/2014/main" id="{4738886D-AC8D-20FA-5553-2EE7023704C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840671" y="6664972"/>
            <a:ext cx="448007" cy="448007"/>
          </a:xfrm>
          <a:prstGeom prst="rect">
            <a:avLst/>
          </a:prstGeom>
        </p:spPr>
      </p:pic>
      <p:sp>
        <p:nvSpPr>
          <p:cNvPr id="4" name="スライド番号プレースホルダー 3">
            <a:extLst>
              <a:ext uri="{FF2B5EF4-FFF2-40B4-BE49-F238E27FC236}">
                <a16:creationId xmlns:a16="http://schemas.microsoft.com/office/drawing/2014/main" id="{16EB3C01-3255-D01A-7DAD-C752E27C0A4A}"/>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5" name="表 10">
            <a:extLst>
              <a:ext uri="{FF2B5EF4-FFF2-40B4-BE49-F238E27FC236}">
                <a16:creationId xmlns:a16="http://schemas.microsoft.com/office/drawing/2014/main" id="{B3AC539B-701E-7E51-85A7-31867112E59A}"/>
              </a:ext>
            </a:extLst>
          </p:cNvPr>
          <p:cNvGraphicFramePr>
            <a:graphicFrameLocks noGrp="1"/>
          </p:cNvGraphicFramePr>
          <p:nvPr/>
        </p:nvGraphicFramePr>
        <p:xfrm>
          <a:off x="619200" y="8896270"/>
          <a:ext cx="5612400" cy="502920"/>
        </p:xfrm>
        <a:graphic>
          <a:graphicData uri="http://schemas.openxmlformats.org/drawingml/2006/table">
            <a:tbl>
              <a:tblPr firstRow="1" bandRow="1">
                <a:tableStyleId>{5C22544A-7EE6-4342-B048-85BDC9FD1C3A}</a:tableStyleId>
              </a:tblPr>
              <a:tblGrid>
                <a:gridCol w="2361700">
                  <a:extLst>
                    <a:ext uri="{9D8B030D-6E8A-4147-A177-3AD203B41FA5}">
                      <a16:colId xmlns:a16="http://schemas.microsoft.com/office/drawing/2014/main" val="727053212"/>
                    </a:ext>
                  </a:extLst>
                </a:gridCol>
                <a:gridCol w="3250700">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mn-ea"/>
                          <a:ea typeface="+mn-ea"/>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a:solidFill>
                            <a:sysClr val="windowText" lastClr="000000"/>
                          </a:solidFill>
                          <a:latin typeface="+mn-ea"/>
                          <a:ea typeface="+mn-ea"/>
                        </a:rPr>
                        <a:t>ISO/IEC 27001:2022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5"/>
                        </a:rPr>
                        <a:t>https://www.iso.org/standard/27001</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a:solidFill>
                            <a:sysClr val="windowText" lastClr="000000"/>
                          </a:solidFill>
                          <a:latin typeface="+mn-ea"/>
                          <a:ea typeface="+mn-ea"/>
                        </a:rPr>
                        <a:t>ISO/IEC 27002:2022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6"/>
                        </a:rPr>
                        <a:t>https://www.iso.org/standard/75652.html</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30058069"/>
                  </a:ext>
                </a:extLst>
              </a:tr>
            </a:tbl>
          </a:graphicData>
        </a:graphic>
      </p:graphicFrame>
    </p:spTree>
    <p:extLst>
      <p:ext uri="{BB962C8B-B14F-4D97-AF65-F5344CB8AC3E}">
        <p14:creationId xmlns:p14="http://schemas.microsoft.com/office/powerpoint/2010/main" val="1736968844"/>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AAB8950A-28ED-BF34-53B7-3E684C62BE62}"/>
              </a:ext>
            </a:extLst>
          </p:cNvPr>
          <p:cNvSpPr>
            <a:spLocks noGrp="1"/>
          </p:cNvSpPr>
          <p:nvPr>
            <p:ph type="body" sz="quarter" idx="14"/>
          </p:nvPr>
        </p:nvSpPr>
        <p:spPr/>
        <p:txBody>
          <a:bodyPr/>
          <a:lstStyle/>
          <a:p>
            <a:r>
              <a:rPr kumimoji="1" lang="en-US" altLang="ja-JP" sz="1600"/>
              <a:t>14-1-1. </a:t>
            </a:r>
            <a:r>
              <a:rPr kumimoji="1" lang="ja-JP" altLang="en-US" sz="1600"/>
              <a:t>対策基準の策定</a:t>
            </a:r>
            <a:endParaRPr kumimoji="1" lang="ja-JP" altLang="en-US"/>
          </a:p>
        </p:txBody>
      </p:sp>
      <p:graphicFrame>
        <p:nvGraphicFramePr>
          <p:cNvPr id="6" name="表 25">
            <a:extLst>
              <a:ext uri="{FF2B5EF4-FFF2-40B4-BE49-F238E27FC236}">
                <a16:creationId xmlns:a16="http://schemas.microsoft.com/office/drawing/2014/main" id="{098C09ED-6965-03BB-4243-E77031E4F492}"/>
              </a:ext>
            </a:extLst>
          </p:cNvPr>
          <p:cNvGraphicFramePr>
            <a:graphicFrameLocks noGrp="1"/>
          </p:cNvGraphicFramePr>
          <p:nvPr>
            <p:extLst>
              <p:ext uri="{D42A27DB-BD31-4B8C-83A1-F6EECF244321}">
                <p14:modId xmlns:p14="http://schemas.microsoft.com/office/powerpoint/2010/main" val="1619665958"/>
              </p:ext>
            </p:extLst>
          </p:nvPr>
        </p:nvGraphicFramePr>
        <p:xfrm>
          <a:off x="622800" y="2825081"/>
          <a:ext cx="5612401" cy="6583680"/>
        </p:xfrm>
        <a:graphic>
          <a:graphicData uri="http://schemas.openxmlformats.org/drawingml/2006/table">
            <a:tbl>
              <a:tblPr firstRow="1" bandRow="1">
                <a:tableStyleId>{5940675A-B579-460E-94D1-54222C63F5DA}</a:tableStyleId>
              </a:tblPr>
              <a:tblGrid>
                <a:gridCol w="1967577">
                  <a:extLst>
                    <a:ext uri="{9D8B030D-6E8A-4147-A177-3AD203B41FA5}">
                      <a16:colId xmlns:a16="http://schemas.microsoft.com/office/drawing/2014/main" val="2189690052"/>
                    </a:ext>
                  </a:extLst>
                </a:gridCol>
                <a:gridCol w="839205">
                  <a:extLst>
                    <a:ext uri="{9D8B030D-6E8A-4147-A177-3AD203B41FA5}">
                      <a16:colId xmlns:a16="http://schemas.microsoft.com/office/drawing/2014/main" val="1735582059"/>
                    </a:ext>
                  </a:extLst>
                </a:gridCol>
                <a:gridCol w="1967577">
                  <a:extLst>
                    <a:ext uri="{9D8B030D-6E8A-4147-A177-3AD203B41FA5}">
                      <a16:colId xmlns:a16="http://schemas.microsoft.com/office/drawing/2014/main" val="4053103492"/>
                    </a:ext>
                  </a:extLst>
                </a:gridCol>
                <a:gridCol w="838042">
                  <a:extLst>
                    <a:ext uri="{9D8B030D-6E8A-4147-A177-3AD203B41FA5}">
                      <a16:colId xmlns:a16="http://schemas.microsoft.com/office/drawing/2014/main" val="3356083417"/>
                    </a:ext>
                  </a:extLst>
                </a:gridCol>
              </a:tblGrid>
              <a:tr h="0">
                <a:tc>
                  <a:txBody>
                    <a:bodyPr/>
                    <a:lstStyle/>
                    <a:p>
                      <a:pPr algn="l"/>
                      <a:r>
                        <a:rPr kumimoji="1" lang="ja-JP" altLang="en-US" sz="800" b="1">
                          <a:solidFill>
                            <a:schemeClr val="bg1"/>
                          </a:solidFill>
                          <a:latin typeface="+mn-ea"/>
                          <a:ea typeface="+mn-ea"/>
                        </a:rPr>
                        <a:t>項目</a:t>
                      </a:r>
                    </a:p>
                  </a:txBody>
                  <a:tcPr anchor="ctr">
                    <a:solidFill>
                      <a:schemeClr val="accent4">
                        <a:lumMod val="75000"/>
                      </a:schemeClr>
                    </a:solidFill>
                  </a:tcPr>
                </a:tc>
                <a:tc>
                  <a:txBody>
                    <a:bodyPr/>
                    <a:lstStyle/>
                    <a:p>
                      <a:pPr algn="l"/>
                      <a:r>
                        <a:rPr kumimoji="1" lang="ja-JP" altLang="en-US" sz="800" b="1">
                          <a:solidFill>
                            <a:schemeClr val="bg1"/>
                          </a:solidFill>
                          <a:latin typeface="+mn-ea"/>
                          <a:ea typeface="+mn-ea"/>
                        </a:rPr>
                        <a:t>採用、不採用</a:t>
                      </a:r>
                    </a:p>
                  </a:txBody>
                  <a:tcPr anchor="ctr">
                    <a:solidFill>
                      <a:schemeClr val="accent4">
                        <a:lumMod val="75000"/>
                      </a:schemeClr>
                    </a:solidFill>
                  </a:tcPr>
                </a:tc>
                <a:tc>
                  <a:txBody>
                    <a:bodyPr/>
                    <a:lstStyle/>
                    <a:p>
                      <a:pPr algn="l"/>
                      <a:r>
                        <a:rPr kumimoji="1" lang="ja-JP" altLang="en-US" sz="800" b="1">
                          <a:solidFill>
                            <a:schemeClr val="bg1"/>
                          </a:solidFill>
                          <a:latin typeface="+mn-ea"/>
                          <a:ea typeface="+mn-ea"/>
                        </a:rPr>
                        <a:t>項目</a:t>
                      </a:r>
                    </a:p>
                  </a:txBody>
                  <a:tcPr anchor="ctr">
                    <a:solidFill>
                      <a:schemeClr val="accent4">
                        <a:lumMod val="75000"/>
                      </a:schemeClr>
                    </a:solidFill>
                  </a:tcPr>
                </a:tc>
                <a:tc>
                  <a:txBody>
                    <a:bodyPr/>
                    <a:lstStyle/>
                    <a:p>
                      <a:pPr algn="l"/>
                      <a:r>
                        <a:rPr kumimoji="1" lang="ja-JP" altLang="en-US" sz="800" b="1">
                          <a:solidFill>
                            <a:schemeClr val="bg1"/>
                          </a:solidFill>
                          <a:latin typeface="+mn-ea"/>
                          <a:ea typeface="+mn-ea"/>
                        </a:rPr>
                        <a:t>採用、不採用</a:t>
                      </a:r>
                    </a:p>
                  </a:txBody>
                  <a:tcPr anchor="ctr">
                    <a:solidFill>
                      <a:schemeClr val="accent4">
                        <a:lumMod val="75000"/>
                      </a:schemeClr>
                    </a:solidFill>
                  </a:tcPr>
                </a:tc>
                <a:extLst>
                  <a:ext uri="{0D108BD9-81ED-4DB2-BD59-A6C34878D82A}">
                    <a16:rowId xmlns:a16="http://schemas.microsoft.com/office/drawing/2014/main" val="469890612"/>
                  </a:ext>
                </a:extLst>
              </a:tr>
              <a:tr h="335280">
                <a:tc>
                  <a:txBody>
                    <a:bodyPr/>
                    <a:lstStyle/>
                    <a:p>
                      <a:pPr algn="l"/>
                      <a:r>
                        <a:rPr kumimoji="1" lang="en-US" altLang="ja-JP" sz="800" b="0">
                          <a:solidFill>
                            <a:sysClr val="windowText" lastClr="000000"/>
                          </a:solidFill>
                          <a:latin typeface="+mn-ea"/>
                          <a:ea typeface="+mn-ea"/>
                        </a:rPr>
                        <a:t>5.1 </a:t>
                      </a:r>
                      <a:r>
                        <a:rPr kumimoji="1" lang="ja-JP" altLang="en-US" sz="800" b="0">
                          <a:solidFill>
                            <a:sysClr val="windowText" lastClr="000000"/>
                          </a:solidFill>
                          <a:latin typeface="+mn-ea"/>
                          <a:ea typeface="+mn-ea"/>
                        </a:rPr>
                        <a:t>情報セキュリティのための方針群</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l"/>
                      <a:r>
                        <a:rPr kumimoji="1" lang="en-US" altLang="ja-JP" sz="800" b="0">
                          <a:solidFill>
                            <a:sysClr val="windowText" lastClr="000000"/>
                          </a:solidFill>
                          <a:latin typeface="+mn-ea"/>
                          <a:ea typeface="+mn-ea"/>
                        </a:rPr>
                        <a:t>5.20 </a:t>
                      </a:r>
                      <a:r>
                        <a:rPr kumimoji="1" lang="ja-JP" altLang="en-US" sz="800" b="0">
                          <a:solidFill>
                            <a:sysClr val="windowText" lastClr="000000"/>
                          </a:solidFill>
                          <a:latin typeface="+mn-ea"/>
                          <a:ea typeface="+mn-ea"/>
                        </a:rPr>
                        <a:t>供給者との合意におけるセキュリティの取扱い</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2879300407"/>
                  </a:ext>
                </a:extLst>
              </a:tr>
              <a:tr h="335280">
                <a:tc>
                  <a:txBody>
                    <a:bodyPr/>
                    <a:lstStyle/>
                    <a:p>
                      <a:pPr algn="l"/>
                      <a:r>
                        <a:rPr kumimoji="1" lang="en-US" altLang="ja-JP" sz="800" b="0">
                          <a:solidFill>
                            <a:sysClr val="windowText" lastClr="000000"/>
                          </a:solidFill>
                          <a:latin typeface="+mn-ea"/>
                          <a:ea typeface="+mn-ea"/>
                        </a:rPr>
                        <a:t>5.2 </a:t>
                      </a:r>
                      <a:r>
                        <a:rPr kumimoji="1" lang="ja-JP" altLang="en-US" sz="800" b="0">
                          <a:solidFill>
                            <a:sysClr val="windowText" lastClr="000000"/>
                          </a:solidFill>
                          <a:latin typeface="+mn-ea"/>
                          <a:ea typeface="+mn-ea"/>
                        </a:rPr>
                        <a:t>情報セキュリティの役割及び責任</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l"/>
                      <a:r>
                        <a:rPr kumimoji="1" lang="en-US" altLang="ja-JP" sz="800" b="0">
                          <a:solidFill>
                            <a:sysClr val="windowText" lastClr="000000"/>
                          </a:solidFill>
                          <a:latin typeface="+mn-ea"/>
                          <a:ea typeface="+mn-ea"/>
                        </a:rPr>
                        <a:t>5.21</a:t>
                      </a:r>
                      <a:r>
                        <a:rPr kumimoji="1" lang="ja-JP" altLang="en-US" sz="800" b="0">
                          <a:solidFill>
                            <a:sysClr val="windowText" lastClr="000000"/>
                          </a:solidFill>
                          <a:latin typeface="+mn-ea"/>
                          <a:ea typeface="+mn-ea"/>
                        </a:rPr>
                        <a:t> </a:t>
                      </a:r>
                      <a:r>
                        <a:rPr kumimoji="1" lang="en-US" altLang="ja-JP" sz="800" b="0">
                          <a:solidFill>
                            <a:sysClr val="windowText" lastClr="000000"/>
                          </a:solidFill>
                          <a:latin typeface="+mn-ea"/>
                          <a:ea typeface="+mn-ea"/>
                        </a:rPr>
                        <a:t>ICT</a:t>
                      </a:r>
                      <a:r>
                        <a:rPr kumimoji="1" lang="ja-JP" altLang="en-US" sz="800" b="0">
                          <a:solidFill>
                            <a:sysClr val="windowText" lastClr="000000"/>
                          </a:solidFill>
                          <a:latin typeface="+mn-ea"/>
                          <a:ea typeface="+mn-ea"/>
                        </a:rPr>
                        <a:t>サプライチェーンにおける情報セキュリティの管理</a:t>
                      </a:r>
                      <a:endParaRPr kumimoji="1" lang="en-US" altLang="ja-JP" sz="8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3735313290"/>
                  </a:ext>
                </a:extLst>
              </a:tr>
              <a:tr h="335280">
                <a:tc>
                  <a:txBody>
                    <a:bodyPr/>
                    <a:lstStyle/>
                    <a:p>
                      <a:pPr algn="l"/>
                      <a:r>
                        <a:rPr kumimoji="1" lang="en-US" altLang="ja-JP" sz="800" b="0">
                          <a:solidFill>
                            <a:sysClr val="windowText" lastClr="000000"/>
                          </a:solidFill>
                          <a:latin typeface="+mn-ea"/>
                          <a:ea typeface="+mn-ea"/>
                        </a:rPr>
                        <a:t>5.3 </a:t>
                      </a:r>
                      <a:r>
                        <a:rPr kumimoji="1" lang="ja-JP" altLang="en-US" sz="800" b="0">
                          <a:solidFill>
                            <a:sysClr val="windowText" lastClr="000000"/>
                          </a:solidFill>
                          <a:latin typeface="+mn-ea"/>
                          <a:ea typeface="+mn-ea"/>
                        </a:rPr>
                        <a:t>職務の分離</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l"/>
                      <a:r>
                        <a:rPr kumimoji="1" lang="en-US" altLang="ja-JP" sz="800" b="0">
                          <a:solidFill>
                            <a:sysClr val="windowText" lastClr="000000"/>
                          </a:solidFill>
                          <a:latin typeface="+mn-ea"/>
                          <a:ea typeface="+mn-ea"/>
                        </a:rPr>
                        <a:t>5.22 </a:t>
                      </a:r>
                      <a:r>
                        <a:rPr kumimoji="1" lang="ja-JP" altLang="en-US" sz="800" b="0">
                          <a:solidFill>
                            <a:sysClr val="windowText" lastClr="000000"/>
                          </a:solidFill>
                          <a:latin typeface="+mn-ea"/>
                          <a:ea typeface="+mn-ea"/>
                        </a:rPr>
                        <a:t>供給者のサービス提供の監視、レビュー及び変更管理</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3645990548"/>
                  </a:ext>
                </a:extLst>
              </a:tr>
              <a:tr h="335280">
                <a:tc>
                  <a:txBody>
                    <a:bodyPr/>
                    <a:lstStyle/>
                    <a:p>
                      <a:pPr algn="l"/>
                      <a:r>
                        <a:rPr kumimoji="1" lang="en-US" altLang="ja-JP" sz="800" b="0">
                          <a:solidFill>
                            <a:sysClr val="windowText" lastClr="000000"/>
                          </a:solidFill>
                          <a:latin typeface="+mn-ea"/>
                          <a:ea typeface="+mn-ea"/>
                        </a:rPr>
                        <a:t>5.4 </a:t>
                      </a:r>
                      <a:r>
                        <a:rPr kumimoji="1" lang="ja-JP" altLang="en-US" sz="800" b="0">
                          <a:solidFill>
                            <a:sysClr val="windowText" lastClr="000000"/>
                          </a:solidFill>
                          <a:latin typeface="+mn-ea"/>
                          <a:ea typeface="+mn-ea"/>
                        </a:rPr>
                        <a:t>経営陣の責任</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l"/>
                      <a:r>
                        <a:rPr kumimoji="1" lang="en-US" altLang="ja-JP" sz="800" b="0">
                          <a:solidFill>
                            <a:sysClr val="windowText" lastClr="000000"/>
                          </a:solidFill>
                          <a:latin typeface="+mn-ea"/>
                          <a:ea typeface="+mn-ea"/>
                        </a:rPr>
                        <a:t>5.23 </a:t>
                      </a:r>
                      <a:r>
                        <a:rPr kumimoji="1" lang="ja-JP" altLang="en-US" sz="800" b="0">
                          <a:solidFill>
                            <a:sysClr val="windowText" lastClr="000000"/>
                          </a:solidFill>
                          <a:latin typeface="+mn-ea"/>
                          <a:ea typeface="+mn-ea"/>
                        </a:rPr>
                        <a:t>クラウドサービス利用における情報セキュリティ</a:t>
                      </a:r>
                      <a:endParaRPr kumimoji="1" lang="en-US" altLang="ja-JP" sz="8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1410181244"/>
                  </a:ext>
                </a:extLst>
              </a:tr>
              <a:tr h="335280">
                <a:tc>
                  <a:txBody>
                    <a:bodyPr/>
                    <a:lstStyle/>
                    <a:p>
                      <a:pPr algn="l"/>
                      <a:r>
                        <a:rPr kumimoji="1" lang="en-US" altLang="ja-JP" sz="800" b="0">
                          <a:solidFill>
                            <a:sysClr val="windowText" lastClr="000000"/>
                          </a:solidFill>
                          <a:latin typeface="+mn-ea"/>
                          <a:ea typeface="+mn-ea"/>
                        </a:rPr>
                        <a:t>5.5 </a:t>
                      </a:r>
                      <a:r>
                        <a:rPr kumimoji="1" lang="ja-JP" altLang="en-US" sz="800" b="0">
                          <a:solidFill>
                            <a:sysClr val="windowText" lastClr="000000"/>
                          </a:solidFill>
                          <a:latin typeface="+mn-ea"/>
                          <a:ea typeface="+mn-ea"/>
                        </a:rPr>
                        <a:t>関係当局との連絡</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l"/>
                      <a:r>
                        <a:rPr kumimoji="1" lang="en-US" altLang="ja-JP" sz="800" b="0">
                          <a:solidFill>
                            <a:schemeClr val="tx1"/>
                          </a:solidFill>
                          <a:latin typeface="+mn-ea"/>
                          <a:ea typeface="+mn-ea"/>
                        </a:rPr>
                        <a:t>5.24 </a:t>
                      </a:r>
                      <a:r>
                        <a:rPr kumimoji="1" lang="ja-JP" altLang="en-US" sz="800" b="0">
                          <a:solidFill>
                            <a:schemeClr val="tx1"/>
                          </a:solidFill>
                          <a:latin typeface="+mn-ea"/>
                          <a:ea typeface="+mn-ea"/>
                        </a:rPr>
                        <a:t>情報セキュリティインシデント管理の計画策定及び準備</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1366450863"/>
                  </a:ext>
                </a:extLst>
              </a:tr>
              <a:tr h="335280">
                <a:tc>
                  <a:txBody>
                    <a:bodyPr/>
                    <a:lstStyle/>
                    <a:p>
                      <a:pPr algn="l"/>
                      <a:r>
                        <a:rPr kumimoji="1" lang="en-US" altLang="ja-JP" sz="800" b="0">
                          <a:solidFill>
                            <a:sysClr val="windowText" lastClr="000000"/>
                          </a:solidFill>
                          <a:latin typeface="+mn-ea"/>
                          <a:ea typeface="+mn-ea"/>
                        </a:rPr>
                        <a:t>5.6 </a:t>
                      </a:r>
                      <a:r>
                        <a:rPr kumimoji="1" lang="ja-JP" altLang="en-US" sz="800" b="0">
                          <a:solidFill>
                            <a:sysClr val="windowText" lastClr="000000"/>
                          </a:solidFill>
                          <a:latin typeface="+mn-ea"/>
                          <a:ea typeface="+mn-ea"/>
                        </a:rPr>
                        <a:t>専門組織との連絡</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l"/>
                      <a:r>
                        <a:rPr kumimoji="1" lang="en-US" altLang="ja-JP" sz="800" b="0">
                          <a:latin typeface="+mn-ea"/>
                          <a:ea typeface="+mn-ea"/>
                        </a:rPr>
                        <a:t>5.25 </a:t>
                      </a:r>
                      <a:r>
                        <a:rPr kumimoji="1" lang="ja-JP" altLang="en-US" sz="800" b="0">
                          <a:latin typeface="+mn-ea"/>
                          <a:ea typeface="+mn-ea"/>
                        </a:rPr>
                        <a:t>情報セキュリティ事象の評価及び決定</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1014627006"/>
                  </a:ext>
                </a:extLst>
              </a:tr>
              <a:tr h="335280">
                <a:tc>
                  <a:txBody>
                    <a:bodyPr/>
                    <a:lstStyle/>
                    <a:p>
                      <a:pPr algn="l"/>
                      <a:r>
                        <a:rPr kumimoji="1" lang="en-US" altLang="ja-JP" sz="800" b="0">
                          <a:solidFill>
                            <a:sysClr val="windowText" lastClr="000000"/>
                          </a:solidFill>
                          <a:latin typeface="+mn-ea"/>
                          <a:ea typeface="+mn-ea"/>
                        </a:rPr>
                        <a:t>5.7 </a:t>
                      </a:r>
                      <a:r>
                        <a:rPr kumimoji="1" lang="ja-JP" altLang="en-US" sz="800" b="0">
                          <a:solidFill>
                            <a:sysClr val="windowText" lastClr="000000"/>
                          </a:solidFill>
                          <a:latin typeface="+mn-ea"/>
                          <a:ea typeface="+mn-ea"/>
                        </a:rPr>
                        <a:t>脅威インテリジェンス</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l"/>
                      <a:r>
                        <a:rPr kumimoji="1" lang="en-US" altLang="ja-JP" sz="800" b="0">
                          <a:latin typeface="+mn-ea"/>
                          <a:ea typeface="+mn-ea"/>
                        </a:rPr>
                        <a:t>5.26</a:t>
                      </a:r>
                      <a:r>
                        <a:rPr kumimoji="1" lang="ja-JP" altLang="en-US" sz="800" b="0">
                          <a:latin typeface="+mn-ea"/>
                          <a:ea typeface="+mn-ea"/>
                        </a:rPr>
                        <a:t> 情報セキュリティインシデントへの対応</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767154813"/>
                  </a:ext>
                </a:extLst>
              </a:tr>
              <a:tr h="335280">
                <a:tc>
                  <a:txBody>
                    <a:bodyPr/>
                    <a:lstStyle/>
                    <a:p>
                      <a:pPr algn="l"/>
                      <a:r>
                        <a:rPr kumimoji="1" lang="en-US" altLang="ja-JP" sz="800" b="0">
                          <a:solidFill>
                            <a:sysClr val="windowText" lastClr="000000"/>
                          </a:solidFill>
                          <a:latin typeface="+mn-ea"/>
                          <a:ea typeface="+mn-ea"/>
                        </a:rPr>
                        <a:t>5.8 </a:t>
                      </a:r>
                      <a:r>
                        <a:rPr kumimoji="1" lang="ja-JP" altLang="en-US" sz="800" b="0">
                          <a:solidFill>
                            <a:sysClr val="windowText" lastClr="000000"/>
                          </a:solidFill>
                          <a:latin typeface="+mn-ea"/>
                          <a:ea typeface="+mn-ea"/>
                        </a:rPr>
                        <a:t>プロジェクトマネジメントにおける情報セキュリティ</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5.27 </a:t>
                      </a:r>
                      <a:r>
                        <a:rPr kumimoji="1" lang="ja-JP" altLang="en-US" sz="800" b="0" i="0" kern="1200">
                          <a:solidFill>
                            <a:schemeClr val="tx1"/>
                          </a:solidFill>
                          <a:effectLst/>
                          <a:latin typeface="+mn-ea"/>
                          <a:ea typeface="+mn-ea"/>
                          <a:cs typeface="+mn-cs"/>
                        </a:rPr>
                        <a:t>情報セキュリティインシデントからの学習</a:t>
                      </a:r>
                      <a:endParaRPr kumimoji="1" lang="en-US" altLang="ja-JP" sz="800" b="0" i="0" kern="1200">
                        <a:solidFill>
                          <a:schemeClr val="tx1"/>
                        </a:solidFill>
                        <a:effectLst/>
                        <a:latin typeface="+mn-ea"/>
                        <a:ea typeface="+mn-ea"/>
                        <a:cs typeface="+mn-cs"/>
                      </a:endParaRP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3510797090"/>
                  </a:ext>
                </a:extLst>
              </a:tr>
              <a:tr h="335280">
                <a:tc>
                  <a:txBody>
                    <a:bodyPr/>
                    <a:lstStyle/>
                    <a:p>
                      <a:pPr algn="l"/>
                      <a:r>
                        <a:rPr kumimoji="1" lang="en-US" altLang="ja-JP" sz="800" b="0">
                          <a:solidFill>
                            <a:sysClr val="windowText" lastClr="000000"/>
                          </a:solidFill>
                          <a:latin typeface="+mn-ea"/>
                          <a:ea typeface="+mn-ea"/>
                        </a:rPr>
                        <a:t>5.9 </a:t>
                      </a:r>
                      <a:r>
                        <a:rPr kumimoji="1" lang="ja-JP" altLang="en-US" sz="800" b="0">
                          <a:solidFill>
                            <a:sysClr val="windowText" lastClr="000000"/>
                          </a:solidFill>
                          <a:latin typeface="+mn-ea"/>
                          <a:ea typeface="+mn-ea"/>
                        </a:rPr>
                        <a:t>情報及びその他の関連資産の目録</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5.28 </a:t>
                      </a:r>
                      <a:r>
                        <a:rPr kumimoji="1" lang="ja-JP" altLang="en-US" sz="800" b="0" i="0" kern="1200">
                          <a:solidFill>
                            <a:schemeClr val="tx1"/>
                          </a:solidFill>
                          <a:effectLst/>
                          <a:latin typeface="+mn-ea"/>
                          <a:ea typeface="+mn-ea"/>
                          <a:cs typeface="+mn-cs"/>
                        </a:rPr>
                        <a:t>証拠の収集</a:t>
                      </a:r>
                      <a:endParaRPr kumimoji="1" lang="en-US" altLang="ja-JP" sz="800" b="0" i="0" kern="1200">
                        <a:solidFill>
                          <a:schemeClr val="tx1"/>
                        </a:solidFill>
                        <a:effectLst/>
                        <a:latin typeface="+mn-ea"/>
                        <a:ea typeface="+mn-ea"/>
                        <a:cs typeface="+mn-cs"/>
                      </a:endParaRP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1359246565"/>
                  </a:ext>
                </a:extLst>
              </a:tr>
              <a:tr h="335280">
                <a:tc>
                  <a:txBody>
                    <a:bodyPr/>
                    <a:lstStyle/>
                    <a:p>
                      <a:pPr algn="l"/>
                      <a:r>
                        <a:rPr kumimoji="1" lang="en-US" altLang="ja-JP" sz="800" b="0">
                          <a:solidFill>
                            <a:sysClr val="windowText" lastClr="000000"/>
                          </a:solidFill>
                          <a:latin typeface="+mn-ea"/>
                          <a:ea typeface="+mn-ea"/>
                        </a:rPr>
                        <a:t>5.10 </a:t>
                      </a:r>
                      <a:r>
                        <a:rPr kumimoji="1" lang="ja-JP" altLang="en-US" sz="800" b="0">
                          <a:solidFill>
                            <a:sysClr val="windowText" lastClr="000000"/>
                          </a:solidFill>
                          <a:latin typeface="+mn-ea"/>
                          <a:ea typeface="+mn-ea"/>
                        </a:rPr>
                        <a:t>情報及びその他の関連資産の利用の許容範囲</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5.29 </a:t>
                      </a:r>
                      <a:r>
                        <a:rPr kumimoji="1" lang="ja-JP" altLang="en-US" sz="800" b="0" i="0" kern="1200">
                          <a:solidFill>
                            <a:schemeClr val="tx1"/>
                          </a:solidFill>
                          <a:effectLst/>
                          <a:latin typeface="+mn-ea"/>
                          <a:ea typeface="+mn-ea"/>
                          <a:cs typeface="+mn-cs"/>
                        </a:rPr>
                        <a:t>事業の中断・阻害時の情報セキュリティ</a:t>
                      </a:r>
                      <a:endParaRPr kumimoji="1" lang="en-US" altLang="ja-JP" sz="800" b="0" i="0" kern="1200">
                        <a:solidFill>
                          <a:schemeClr val="tx1"/>
                        </a:solidFill>
                        <a:effectLst/>
                        <a:latin typeface="+mn-ea"/>
                        <a:ea typeface="+mn-ea"/>
                        <a:cs typeface="+mn-cs"/>
                      </a:endParaRP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573014982"/>
                  </a:ext>
                </a:extLst>
              </a:tr>
              <a:tr h="335280">
                <a:tc>
                  <a:txBody>
                    <a:bodyPr/>
                    <a:lstStyle/>
                    <a:p>
                      <a:pPr algn="l"/>
                      <a:r>
                        <a:rPr kumimoji="1" lang="en-US" altLang="ja-JP" sz="800" b="0">
                          <a:solidFill>
                            <a:sysClr val="windowText" lastClr="000000"/>
                          </a:solidFill>
                          <a:latin typeface="+mn-ea"/>
                          <a:ea typeface="+mn-ea"/>
                        </a:rPr>
                        <a:t>5.11 </a:t>
                      </a:r>
                      <a:r>
                        <a:rPr kumimoji="1" lang="ja-JP" altLang="en-US" sz="800" b="0">
                          <a:solidFill>
                            <a:sysClr val="windowText" lastClr="000000"/>
                          </a:solidFill>
                          <a:latin typeface="+mn-ea"/>
                          <a:ea typeface="+mn-ea"/>
                        </a:rPr>
                        <a:t>資産の返却</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5.30 </a:t>
                      </a:r>
                      <a:r>
                        <a:rPr kumimoji="1" lang="ja-JP" altLang="en-US" sz="800" b="0" i="0" kern="1200">
                          <a:solidFill>
                            <a:schemeClr val="tx1"/>
                          </a:solidFill>
                          <a:effectLst/>
                          <a:latin typeface="+mn-ea"/>
                          <a:ea typeface="+mn-ea"/>
                          <a:cs typeface="+mn-cs"/>
                        </a:rPr>
                        <a:t>事業継続のための</a:t>
                      </a:r>
                      <a:r>
                        <a:rPr kumimoji="1" lang="en-US" altLang="ja-JP" sz="800" b="0" i="0" kern="1200">
                          <a:solidFill>
                            <a:schemeClr val="tx1"/>
                          </a:solidFill>
                          <a:effectLst/>
                          <a:latin typeface="+mn-ea"/>
                          <a:ea typeface="+mn-ea"/>
                          <a:cs typeface="+mn-cs"/>
                        </a:rPr>
                        <a:t>ICT</a:t>
                      </a:r>
                      <a:r>
                        <a:rPr kumimoji="1" lang="ja-JP" altLang="en-US" sz="800" b="0" i="0" kern="1200">
                          <a:solidFill>
                            <a:schemeClr val="tx1"/>
                          </a:solidFill>
                          <a:effectLst/>
                          <a:latin typeface="+mn-ea"/>
                          <a:ea typeface="+mn-ea"/>
                          <a:cs typeface="+mn-cs"/>
                        </a:rPr>
                        <a:t>の備え</a:t>
                      </a:r>
                      <a:endParaRPr kumimoji="1" lang="en-US" altLang="ja-JP" sz="800" b="0" i="0" kern="1200">
                        <a:solidFill>
                          <a:schemeClr val="tx1"/>
                        </a:solidFill>
                        <a:effectLst/>
                        <a:latin typeface="+mn-ea"/>
                        <a:ea typeface="+mn-ea"/>
                        <a:cs typeface="+mn-cs"/>
                      </a:endParaRP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190775046"/>
                  </a:ext>
                </a:extLst>
              </a:tr>
              <a:tr h="335280">
                <a:tc>
                  <a:txBody>
                    <a:bodyPr/>
                    <a:lstStyle/>
                    <a:p>
                      <a:pPr algn="l"/>
                      <a:r>
                        <a:rPr kumimoji="1" lang="en-US" altLang="ja-JP" sz="800" b="0">
                          <a:solidFill>
                            <a:sysClr val="windowText" lastClr="000000"/>
                          </a:solidFill>
                          <a:latin typeface="+mn-ea"/>
                          <a:ea typeface="+mn-ea"/>
                        </a:rPr>
                        <a:t>5.12 </a:t>
                      </a:r>
                      <a:r>
                        <a:rPr kumimoji="1" lang="ja-JP" altLang="en-US" sz="800" b="0">
                          <a:solidFill>
                            <a:sysClr val="windowText" lastClr="000000"/>
                          </a:solidFill>
                          <a:latin typeface="+mn-ea"/>
                          <a:ea typeface="+mn-ea"/>
                        </a:rPr>
                        <a:t>情報の分類</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5.31 </a:t>
                      </a:r>
                      <a:r>
                        <a:rPr kumimoji="1" lang="ja-JP" altLang="en-US" sz="800" b="0" i="0" kern="1200">
                          <a:solidFill>
                            <a:schemeClr val="tx1"/>
                          </a:solidFill>
                          <a:effectLst/>
                          <a:latin typeface="+mn-ea"/>
                          <a:ea typeface="+mn-ea"/>
                          <a:cs typeface="+mn-cs"/>
                        </a:rPr>
                        <a:t>法令、規制及び契約上の要求事項</a:t>
                      </a:r>
                      <a:endParaRPr kumimoji="1" lang="en-US" altLang="ja-JP" sz="800" b="0" i="0" kern="1200">
                        <a:solidFill>
                          <a:schemeClr val="tx1"/>
                        </a:solidFill>
                        <a:effectLst/>
                        <a:latin typeface="+mn-ea"/>
                        <a:ea typeface="+mn-ea"/>
                        <a:cs typeface="+mn-cs"/>
                      </a:endParaRP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2315920701"/>
                  </a:ext>
                </a:extLst>
              </a:tr>
              <a:tr h="335280">
                <a:tc>
                  <a:txBody>
                    <a:bodyPr/>
                    <a:lstStyle/>
                    <a:p>
                      <a:pPr algn="l"/>
                      <a:r>
                        <a:rPr kumimoji="1" lang="en-US" altLang="ja-JP" sz="800" b="0">
                          <a:solidFill>
                            <a:sysClr val="windowText" lastClr="000000"/>
                          </a:solidFill>
                          <a:latin typeface="+mn-ea"/>
                          <a:ea typeface="+mn-ea"/>
                        </a:rPr>
                        <a:t>5.13 </a:t>
                      </a:r>
                      <a:r>
                        <a:rPr kumimoji="1" lang="ja-JP" altLang="en-US" sz="800" b="0">
                          <a:solidFill>
                            <a:sysClr val="windowText" lastClr="000000"/>
                          </a:solidFill>
                          <a:latin typeface="+mn-ea"/>
                          <a:ea typeface="+mn-ea"/>
                        </a:rPr>
                        <a:t>情報のラベル付け</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5.32 </a:t>
                      </a:r>
                      <a:r>
                        <a:rPr kumimoji="1" lang="ja-JP" altLang="en-US" sz="800" b="0" i="0" kern="1200">
                          <a:solidFill>
                            <a:schemeClr val="tx1"/>
                          </a:solidFill>
                          <a:effectLst/>
                          <a:latin typeface="+mn-ea"/>
                          <a:ea typeface="+mn-ea"/>
                          <a:cs typeface="+mn-cs"/>
                        </a:rPr>
                        <a:t>知的財産権</a:t>
                      </a:r>
                      <a:endParaRPr kumimoji="1" lang="en-US" altLang="ja-JP" sz="800" b="0" i="0" kern="1200">
                        <a:solidFill>
                          <a:schemeClr val="tx1"/>
                        </a:solidFill>
                        <a:effectLst/>
                        <a:latin typeface="+mn-ea"/>
                        <a:ea typeface="+mn-ea"/>
                        <a:cs typeface="+mn-cs"/>
                      </a:endParaRP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2831184618"/>
                  </a:ext>
                </a:extLst>
              </a:tr>
              <a:tr h="335280">
                <a:tc>
                  <a:txBody>
                    <a:bodyPr/>
                    <a:lstStyle/>
                    <a:p>
                      <a:pPr algn="l"/>
                      <a:r>
                        <a:rPr kumimoji="1" lang="en-US" altLang="ja-JP" sz="800" b="0">
                          <a:solidFill>
                            <a:sysClr val="windowText" lastClr="000000"/>
                          </a:solidFill>
                          <a:latin typeface="+mn-ea"/>
                          <a:ea typeface="+mn-ea"/>
                        </a:rPr>
                        <a:t>5.14 </a:t>
                      </a:r>
                      <a:r>
                        <a:rPr kumimoji="1" lang="ja-JP" altLang="en-US" sz="800" b="0">
                          <a:solidFill>
                            <a:sysClr val="windowText" lastClr="000000"/>
                          </a:solidFill>
                          <a:latin typeface="+mn-ea"/>
                          <a:ea typeface="+mn-ea"/>
                        </a:rPr>
                        <a:t>情報転送</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5.33</a:t>
                      </a:r>
                      <a:r>
                        <a:rPr kumimoji="1" lang="ja-JP" altLang="en-US" sz="800" b="0" i="0" kern="1200">
                          <a:solidFill>
                            <a:schemeClr val="tx1"/>
                          </a:solidFill>
                          <a:effectLst/>
                          <a:latin typeface="+mn-ea"/>
                          <a:ea typeface="+mn-ea"/>
                          <a:cs typeface="+mn-cs"/>
                        </a:rPr>
                        <a:t> 記録の保護</a:t>
                      </a:r>
                      <a:endParaRPr kumimoji="1" lang="en-US" altLang="ja-JP" sz="800" b="0" i="0" kern="1200">
                        <a:solidFill>
                          <a:schemeClr val="tx1"/>
                        </a:solidFill>
                        <a:effectLst/>
                        <a:latin typeface="+mn-ea"/>
                        <a:ea typeface="+mn-ea"/>
                        <a:cs typeface="+mn-cs"/>
                      </a:endParaRP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1582229374"/>
                  </a:ext>
                </a:extLst>
              </a:tr>
              <a:tr h="335280">
                <a:tc>
                  <a:txBody>
                    <a:bodyPr/>
                    <a:lstStyle/>
                    <a:p>
                      <a:pPr algn="l"/>
                      <a:r>
                        <a:rPr kumimoji="1" lang="en-US" altLang="ja-JP" sz="800" b="0">
                          <a:solidFill>
                            <a:sysClr val="windowText" lastClr="000000"/>
                          </a:solidFill>
                          <a:latin typeface="+mn-ea"/>
                          <a:ea typeface="+mn-ea"/>
                        </a:rPr>
                        <a:t>5.15 </a:t>
                      </a:r>
                      <a:r>
                        <a:rPr kumimoji="1" lang="ja-JP" altLang="en-US" sz="800" b="0">
                          <a:solidFill>
                            <a:sysClr val="windowText" lastClr="000000"/>
                          </a:solidFill>
                          <a:latin typeface="+mn-ea"/>
                          <a:ea typeface="+mn-ea"/>
                        </a:rPr>
                        <a:t>アクセス制御</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5.34 </a:t>
                      </a:r>
                      <a:r>
                        <a:rPr kumimoji="1" lang="ja-JP" altLang="en-US" sz="800" b="0" i="0" kern="1200">
                          <a:solidFill>
                            <a:schemeClr val="tx1"/>
                          </a:solidFill>
                          <a:effectLst/>
                          <a:latin typeface="+mn-ea"/>
                          <a:ea typeface="+mn-ea"/>
                          <a:cs typeface="+mn-cs"/>
                        </a:rPr>
                        <a:t>プライバシー及び</a:t>
                      </a:r>
                      <a:r>
                        <a:rPr kumimoji="1" lang="en-US" altLang="ja-JP" sz="800" b="0" i="0" kern="1200">
                          <a:solidFill>
                            <a:schemeClr val="tx1"/>
                          </a:solidFill>
                          <a:effectLst/>
                          <a:latin typeface="+mn-ea"/>
                          <a:ea typeface="+mn-ea"/>
                          <a:cs typeface="+mn-cs"/>
                          <a:hlinkClick r:id="rId3" action="ppaction://hlinksldjump"/>
                        </a:rPr>
                        <a:t>PII</a:t>
                      </a:r>
                      <a:r>
                        <a:rPr kumimoji="1" lang="ja-JP" altLang="en-US" sz="800" b="0" i="0" kern="1200">
                          <a:solidFill>
                            <a:schemeClr val="tx1"/>
                          </a:solidFill>
                          <a:effectLst/>
                          <a:latin typeface="+mn-ea"/>
                          <a:ea typeface="+mn-ea"/>
                          <a:cs typeface="+mn-cs"/>
                        </a:rPr>
                        <a:t>の保護</a:t>
                      </a:r>
                      <a:endParaRPr kumimoji="1" lang="en-US" altLang="ja-JP" sz="800" b="0" i="0" kern="1200">
                        <a:solidFill>
                          <a:schemeClr val="tx1"/>
                        </a:solidFill>
                        <a:effectLst/>
                        <a:latin typeface="+mn-ea"/>
                        <a:ea typeface="+mn-ea"/>
                        <a:cs typeface="+mn-cs"/>
                      </a:endParaRP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221764017"/>
                  </a:ext>
                </a:extLst>
              </a:tr>
              <a:tr h="335280">
                <a:tc>
                  <a:txBody>
                    <a:bodyPr/>
                    <a:lstStyle/>
                    <a:p>
                      <a:pPr algn="l"/>
                      <a:r>
                        <a:rPr kumimoji="1" lang="en-US" altLang="ja-JP" sz="800" b="0">
                          <a:solidFill>
                            <a:sysClr val="windowText" lastClr="000000"/>
                          </a:solidFill>
                          <a:latin typeface="+mn-ea"/>
                          <a:ea typeface="+mn-ea"/>
                        </a:rPr>
                        <a:t>5.16</a:t>
                      </a:r>
                      <a:r>
                        <a:rPr kumimoji="1" lang="ja-JP" altLang="en-US" sz="800" b="0">
                          <a:solidFill>
                            <a:sysClr val="windowText" lastClr="000000"/>
                          </a:solidFill>
                          <a:latin typeface="+mn-ea"/>
                          <a:ea typeface="+mn-ea"/>
                        </a:rPr>
                        <a:t> 識別情報の管理</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5.35 </a:t>
                      </a:r>
                      <a:r>
                        <a:rPr kumimoji="1" lang="ja-JP" altLang="en-US" sz="800" b="0" i="0" kern="1200">
                          <a:solidFill>
                            <a:schemeClr val="tx1"/>
                          </a:solidFill>
                          <a:effectLst/>
                          <a:latin typeface="+mn-ea"/>
                          <a:ea typeface="+mn-ea"/>
                          <a:cs typeface="+mn-cs"/>
                        </a:rPr>
                        <a:t>情報セキュリティの独立したレビュー</a:t>
                      </a:r>
                      <a:endParaRPr kumimoji="1" lang="en-US" altLang="ja-JP" sz="800" b="0" i="0" kern="1200">
                        <a:solidFill>
                          <a:schemeClr val="tx1"/>
                        </a:solidFill>
                        <a:effectLst/>
                        <a:latin typeface="+mn-ea"/>
                        <a:ea typeface="+mn-ea"/>
                        <a:cs typeface="+mn-cs"/>
                      </a:endParaRP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1656109477"/>
                  </a:ext>
                </a:extLst>
              </a:tr>
              <a:tr h="335280">
                <a:tc>
                  <a:txBody>
                    <a:bodyPr/>
                    <a:lstStyle/>
                    <a:p>
                      <a:pPr algn="l"/>
                      <a:r>
                        <a:rPr kumimoji="1" lang="en-US" altLang="ja-JP" sz="800" b="0">
                          <a:solidFill>
                            <a:sysClr val="windowText" lastClr="000000"/>
                          </a:solidFill>
                          <a:latin typeface="+mn-ea"/>
                          <a:ea typeface="+mn-ea"/>
                        </a:rPr>
                        <a:t>5.17 </a:t>
                      </a:r>
                      <a:r>
                        <a:rPr kumimoji="1" lang="ja-JP" altLang="en-US" sz="800" b="0">
                          <a:solidFill>
                            <a:sysClr val="windowText" lastClr="000000"/>
                          </a:solidFill>
                          <a:latin typeface="+mn-ea"/>
                          <a:ea typeface="+mn-ea"/>
                        </a:rPr>
                        <a:t>認証情報</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5.36 </a:t>
                      </a:r>
                      <a:r>
                        <a:rPr kumimoji="1" lang="ja-JP" altLang="en-US" sz="800" b="0" i="0" kern="1200">
                          <a:solidFill>
                            <a:schemeClr val="tx1"/>
                          </a:solidFill>
                          <a:effectLst/>
                          <a:latin typeface="+mn-ea"/>
                          <a:ea typeface="+mn-ea"/>
                          <a:cs typeface="+mn-cs"/>
                        </a:rPr>
                        <a:t>情報セキュリティのための方針群、規則及び標準の順守</a:t>
                      </a:r>
                      <a:endParaRPr kumimoji="1" lang="en-US" altLang="ja-JP" sz="800" b="0" i="0" kern="1200">
                        <a:solidFill>
                          <a:schemeClr val="tx1"/>
                        </a:solidFill>
                        <a:effectLst/>
                        <a:latin typeface="+mn-ea"/>
                        <a:ea typeface="+mn-ea"/>
                        <a:cs typeface="+mn-cs"/>
                      </a:endParaRP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2450295988"/>
                  </a:ext>
                </a:extLst>
              </a:tr>
              <a:tr h="335280">
                <a:tc>
                  <a:txBody>
                    <a:bodyPr/>
                    <a:lstStyle/>
                    <a:p>
                      <a:pPr algn="l"/>
                      <a:r>
                        <a:rPr kumimoji="1" lang="en-US" altLang="ja-JP" sz="800" b="0">
                          <a:solidFill>
                            <a:sysClr val="windowText" lastClr="000000"/>
                          </a:solidFill>
                          <a:latin typeface="+mn-ea"/>
                          <a:ea typeface="+mn-ea"/>
                        </a:rPr>
                        <a:t>5.18 </a:t>
                      </a:r>
                      <a:r>
                        <a:rPr kumimoji="1" lang="ja-JP" altLang="en-US" sz="800" b="0">
                          <a:solidFill>
                            <a:sysClr val="windowText" lastClr="000000"/>
                          </a:solidFill>
                          <a:latin typeface="+mn-ea"/>
                          <a:ea typeface="+mn-ea"/>
                        </a:rPr>
                        <a:t>アクセス権</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5.37 </a:t>
                      </a:r>
                      <a:r>
                        <a:rPr kumimoji="1" lang="ja-JP" altLang="en-US" sz="800" b="0" i="0" kern="1200">
                          <a:solidFill>
                            <a:schemeClr val="tx1"/>
                          </a:solidFill>
                          <a:effectLst/>
                          <a:latin typeface="+mn-ea"/>
                          <a:ea typeface="+mn-ea"/>
                          <a:cs typeface="+mn-cs"/>
                        </a:rPr>
                        <a:t>操作手順書</a:t>
                      </a:r>
                      <a:endParaRPr kumimoji="1" lang="en-US" altLang="ja-JP" sz="800" b="0" i="0" kern="1200">
                        <a:solidFill>
                          <a:schemeClr val="tx1"/>
                        </a:solidFill>
                        <a:effectLst/>
                        <a:latin typeface="+mn-ea"/>
                        <a:ea typeface="+mn-ea"/>
                        <a:cs typeface="+mn-cs"/>
                      </a:endParaRP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973224773"/>
                  </a:ext>
                </a:extLst>
              </a:tr>
              <a:tr h="33528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a:solidFill>
                            <a:sysClr val="windowText" lastClr="000000"/>
                          </a:solidFill>
                          <a:latin typeface="+mn-ea"/>
                          <a:ea typeface="+mn-ea"/>
                        </a:rPr>
                        <a:t>5.19 </a:t>
                      </a:r>
                      <a:r>
                        <a:rPr kumimoji="1" lang="ja-JP" altLang="en-US" sz="800" b="0">
                          <a:solidFill>
                            <a:sysClr val="windowText" lastClr="000000"/>
                          </a:solidFill>
                          <a:latin typeface="+mn-ea"/>
                          <a:ea typeface="+mn-ea"/>
                        </a:rPr>
                        <a:t>供給者関係における情報セキュリティ</a:t>
                      </a:r>
                    </a:p>
                  </a:txBody>
                  <a:tcPr anchor="ctr">
                    <a:solidFill>
                      <a:schemeClr val="accent4">
                        <a:lumMod val="40000"/>
                        <a:lumOff val="60000"/>
                      </a:schemeClr>
                    </a:solidFill>
                  </a:tcPr>
                </a:tc>
                <a:tc>
                  <a:txBody>
                    <a:bodyPr/>
                    <a:lstStyle/>
                    <a:p>
                      <a:pPr algn="ctr"/>
                      <a:endParaRPr kumimoji="1" lang="ja-JP" altLang="en-US" sz="8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solidFill>
                      <a:schemeClr val="accent4">
                        <a:lumMod val="40000"/>
                        <a:lumOff val="60000"/>
                      </a:schemeClr>
                    </a:solidFill>
                  </a:tcPr>
                </a:tc>
                <a:tc>
                  <a:txBody>
                    <a:bodyPr/>
                    <a:lstStyle/>
                    <a:p>
                      <a:pPr algn="ctr"/>
                      <a:endParaRPr kumimoji="1" lang="ja-JP" altLang="en-US" sz="800" b="0" dirty="0">
                        <a:solidFill>
                          <a:sysClr val="windowText" lastClr="000000"/>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3207174869"/>
                  </a:ext>
                </a:extLst>
              </a:tr>
            </a:tbl>
          </a:graphicData>
        </a:graphic>
      </p:graphicFrame>
      <p:sp>
        <p:nvSpPr>
          <p:cNvPr id="8" name="テキスト ボックス 7">
            <a:extLst>
              <a:ext uri="{FF2B5EF4-FFF2-40B4-BE49-F238E27FC236}">
                <a16:creationId xmlns:a16="http://schemas.microsoft.com/office/drawing/2014/main" id="{3221C8B5-68AB-93FC-A2FB-BBDA38BD76A3}"/>
              </a:ext>
            </a:extLst>
          </p:cNvPr>
          <p:cNvSpPr txBox="1"/>
          <p:nvPr/>
        </p:nvSpPr>
        <p:spPr>
          <a:xfrm>
            <a:off x="622800" y="2052000"/>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27001:2022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附属書</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の合計</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93</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項目の管理策を参考に、対策基準を策定します。リスクアセスメントの内容をもとに必要な管理策を選択し、決定した管理策を対策基準とします。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テキスト ボックス 9">
            <a:extLst>
              <a:ext uri="{FF2B5EF4-FFF2-40B4-BE49-F238E27FC236}">
                <a16:creationId xmlns:a16="http://schemas.microsoft.com/office/drawing/2014/main" id="{03B55B29-1A27-D4BC-AA2C-3248109847FE}"/>
              </a:ext>
            </a:extLst>
          </p:cNvPr>
          <p:cNvSpPr txBox="1"/>
          <p:nvPr/>
        </p:nvSpPr>
        <p:spPr>
          <a:xfrm>
            <a:off x="622800" y="2591111"/>
            <a:ext cx="5612400" cy="25391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ISO/IEC27001:2022</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に基づき管理策を決定する（例）</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凡例</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採用：〇・不採用：✕</a:t>
            </a:r>
          </a:p>
        </p:txBody>
      </p:sp>
      <p:sp>
        <p:nvSpPr>
          <p:cNvPr id="12" name="スライド番号プレースホルダー 3">
            <a:extLst>
              <a:ext uri="{FF2B5EF4-FFF2-40B4-BE49-F238E27FC236}">
                <a16:creationId xmlns:a16="http://schemas.microsoft.com/office/drawing/2014/main" id="{C0DD6152-EAA1-0A84-8CEA-26BABB87D5D3}"/>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1">
            <a:extLst>
              <a:ext uri="{FF2B5EF4-FFF2-40B4-BE49-F238E27FC236}">
                <a16:creationId xmlns:a16="http://schemas.microsoft.com/office/drawing/2014/main" id="{D7579819-2120-3687-ABE5-1632C80D1914}"/>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4" action="ppaction://hlinksldjump"/>
              </a:rPr>
              <a:t>第</a:t>
            </a:r>
            <a:r>
              <a:rPr kumimoji="1" lang="en-US" altLang="zh-TW" u="sng">
                <a:uFill>
                  <a:solidFill>
                    <a:schemeClr val="bg1"/>
                  </a:solidFill>
                </a:uFill>
                <a:hlinkClick r:id="rId4" action="ppaction://hlinksldjump"/>
              </a:rPr>
              <a:t>14</a:t>
            </a:r>
            <a:r>
              <a:rPr kumimoji="1" lang="zh-TW" altLang="en-US" u="sng">
                <a:uFill>
                  <a:solidFill>
                    <a:schemeClr val="bg1"/>
                  </a:solidFill>
                </a:uFill>
                <a:hlinkClick r:id="rId4" action="ppaction://hlinksldjump"/>
              </a:rPr>
              <a:t>章</a:t>
            </a:r>
            <a:r>
              <a:rPr kumimoji="1" lang="en-US" altLang="zh-TW" u="sng">
                <a:uFill>
                  <a:solidFill>
                    <a:schemeClr val="bg1"/>
                  </a:solidFill>
                </a:uFill>
                <a:hlinkClick r:id="rId4" action="ppaction://hlinksldjump"/>
              </a:rPr>
              <a:t>. </a:t>
            </a:r>
            <a:r>
              <a:rPr kumimoji="1" lang="zh-TW" altLang="en-US" u="sng">
                <a:uFill>
                  <a:solidFill>
                    <a:schemeClr val="bg1"/>
                  </a:solidFill>
                </a:uFill>
                <a:hlinkClick r:id="rId4" action="ppaction://hlinksldjump"/>
              </a:rPr>
              <a:t>組織的管理策</a:t>
            </a:r>
            <a:br>
              <a:rPr lang="en-US" altLang="zh-TW" u="sng">
                <a:uFill>
                  <a:solidFill>
                    <a:schemeClr val="bg1"/>
                  </a:solidFill>
                </a:uFill>
                <a:hlinkClick r:id="rId4" action="ppaction://hlinksldjump"/>
              </a:rPr>
            </a:br>
            <a:r>
              <a:rPr lang="ja-JP" altLang="en-US" u="sng">
                <a:uFill>
                  <a:solidFill>
                    <a:schemeClr val="bg1"/>
                  </a:solidFill>
                </a:uFill>
                <a:hlinkClick r:id="rId4" action="ppaction://hlinksldjump"/>
              </a:rPr>
              <a:t>　</a:t>
            </a:r>
            <a:r>
              <a:rPr kumimoji="1" lang="en-US" altLang="ja-JP" sz="1100" u="sng" baseline="0">
                <a:solidFill>
                  <a:schemeClr val="tx1"/>
                </a:solidFill>
                <a:uFill>
                  <a:solidFill>
                    <a:schemeClr val="bg1"/>
                  </a:solidFill>
                </a:uFill>
                <a:latin typeface="+mn-ea"/>
                <a:ea typeface="+mn-ea"/>
                <a:hlinkClick r:id="rId4" action="ppaction://hlinksldjump"/>
              </a:rPr>
              <a:t>14-1.</a:t>
            </a:r>
            <a:r>
              <a:rPr kumimoji="1" lang="ja-JP" altLang="en-US" sz="1100" u="sng" baseline="0">
                <a:solidFill>
                  <a:schemeClr val="tx1"/>
                </a:solidFill>
                <a:uFill>
                  <a:solidFill>
                    <a:schemeClr val="bg1"/>
                  </a:solidFill>
                </a:uFill>
                <a:latin typeface="+mn-ea"/>
                <a:ea typeface="+mn-ea"/>
                <a:hlinkClick r:id="rId4" action="ppaction://hlinksldjump"/>
              </a:rPr>
              <a:t> 組織的管理策を参考とした対策基準・実施手順の策定</a:t>
            </a:r>
            <a:endParaRPr kumimoji="1" lang="en-US" altLang="zh-TW" u="sng">
              <a:uFill>
                <a:solidFill>
                  <a:schemeClr val="bg1"/>
                </a:solidFill>
              </a:uFill>
            </a:endParaRPr>
          </a:p>
        </p:txBody>
      </p:sp>
      <p:sp>
        <p:nvSpPr>
          <p:cNvPr id="2" name="吹き出し: 四角形 1">
            <a:extLst>
              <a:ext uri="{FF2B5EF4-FFF2-40B4-BE49-F238E27FC236}">
                <a16:creationId xmlns:a16="http://schemas.microsoft.com/office/drawing/2014/main" id="{646B0082-4C60-2C03-3866-7D4E53536C50}"/>
              </a:ext>
            </a:extLst>
          </p:cNvPr>
          <p:cNvSpPr/>
          <p:nvPr/>
        </p:nvSpPr>
        <p:spPr>
          <a:xfrm>
            <a:off x="10863685" y="2156527"/>
            <a:ext cx="1651000" cy="1377000"/>
          </a:xfrm>
          <a:prstGeom prst="wedgeRectCallout">
            <a:avLst>
              <a:gd name="adj1" fmla="val -161423"/>
              <a:gd name="adj2" fmla="val -20034"/>
            </a:avLst>
          </a:prstGeom>
          <a:solidFill>
            <a:schemeClr val="accent1"/>
          </a:solid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1200">
                <a:solidFill>
                  <a:schemeClr val="bg1"/>
                </a:solidFill>
              </a:rPr>
              <a:t>黄色マーカー</a:t>
            </a:r>
            <a:endParaRPr kumimoji="1" lang="en-US" altLang="ja-JP" sz="1200">
              <a:solidFill>
                <a:schemeClr val="bg1"/>
              </a:solidFill>
            </a:endParaRPr>
          </a:p>
          <a:p>
            <a:pPr algn="ctr"/>
            <a:r>
              <a:rPr kumimoji="1" lang="ja-JP" altLang="en-US" sz="1200">
                <a:solidFill>
                  <a:schemeClr val="bg1"/>
                </a:solidFill>
              </a:rPr>
              <a:t>「サプライチェーン」リンク貼り付け</a:t>
            </a:r>
          </a:p>
        </p:txBody>
      </p:sp>
      <p:sp>
        <p:nvSpPr>
          <p:cNvPr id="4" name="吹き出し: 四角形 3">
            <a:extLst>
              <a:ext uri="{FF2B5EF4-FFF2-40B4-BE49-F238E27FC236}">
                <a16:creationId xmlns:a16="http://schemas.microsoft.com/office/drawing/2014/main" id="{6A1A3CC3-8660-91F6-D555-F36A36F061D3}"/>
              </a:ext>
            </a:extLst>
          </p:cNvPr>
          <p:cNvSpPr/>
          <p:nvPr/>
        </p:nvSpPr>
        <p:spPr>
          <a:xfrm>
            <a:off x="11855577" y="4476450"/>
            <a:ext cx="1651000" cy="1377000"/>
          </a:xfrm>
          <a:prstGeom prst="wedgeRectCallout">
            <a:avLst>
              <a:gd name="adj1" fmla="val -168975"/>
              <a:gd name="adj2" fmla="val -62292"/>
            </a:avLst>
          </a:prstGeom>
          <a:solidFill>
            <a:schemeClr val="accent1"/>
          </a:solid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1200">
                <a:solidFill>
                  <a:schemeClr val="bg1"/>
                </a:solidFill>
              </a:rPr>
              <a:t>黄色マーカー</a:t>
            </a:r>
            <a:endParaRPr kumimoji="1" lang="en-US" altLang="ja-JP" sz="1200">
              <a:solidFill>
                <a:schemeClr val="bg1"/>
              </a:solidFill>
            </a:endParaRPr>
          </a:p>
          <a:p>
            <a:pPr algn="ctr"/>
            <a:r>
              <a:rPr kumimoji="1" lang="ja-JP" altLang="en-US" sz="1200">
                <a:solidFill>
                  <a:schemeClr val="bg1"/>
                </a:solidFill>
              </a:rPr>
              <a:t>「セキュリティインシデント」リンク貼り付け</a:t>
            </a:r>
          </a:p>
        </p:txBody>
      </p:sp>
    </p:spTree>
    <p:extLst>
      <p:ext uri="{BB962C8B-B14F-4D97-AF65-F5344CB8AC3E}">
        <p14:creationId xmlns:p14="http://schemas.microsoft.com/office/powerpoint/2010/main" val="1479196133"/>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7">
            <a:extLst>
              <a:ext uri="{FF2B5EF4-FFF2-40B4-BE49-F238E27FC236}">
                <a16:creationId xmlns:a16="http://schemas.microsoft.com/office/drawing/2014/main" id="{232E0F77-DB49-B35B-A607-0E7D829E59B0}"/>
              </a:ext>
            </a:extLst>
          </p:cNvPr>
          <p:cNvGraphicFramePr>
            <a:graphicFrameLocks noGrp="1"/>
          </p:cNvGraphicFramePr>
          <p:nvPr/>
        </p:nvGraphicFramePr>
        <p:xfrm>
          <a:off x="622800" y="7941103"/>
          <a:ext cx="5612400" cy="731520"/>
        </p:xfrm>
        <a:graphic>
          <a:graphicData uri="http://schemas.openxmlformats.org/drawingml/2006/table">
            <a:tbl>
              <a:tblPr firstRow="1" bandRow="1">
                <a:tableStyleId>{5940675A-B579-460E-94D1-54222C63F5DA}</a:tableStyleId>
              </a:tblPr>
              <a:tblGrid>
                <a:gridCol w="5612400">
                  <a:extLst>
                    <a:ext uri="{9D8B030D-6E8A-4147-A177-3AD203B41FA5}">
                      <a16:colId xmlns:a16="http://schemas.microsoft.com/office/drawing/2014/main" val="2002786144"/>
                    </a:ext>
                  </a:extLst>
                </a:gridCol>
              </a:tblGrid>
              <a:tr h="417267">
                <a:tc>
                  <a:txBody>
                    <a:bodyPr/>
                    <a:lstStyle/>
                    <a:p>
                      <a:pPr algn="l"/>
                      <a:r>
                        <a:rPr lang="ja-JP" altLang="en-US" sz="1050" b="1">
                          <a:solidFill>
                            <a:schemeClr val="tx1"/>
                          </a:solidFill>
                          <a:effectLst/>
                          <a:latin typeface="+mn-ea"/>
                          <a:ea typeface="+mn-ea"/>
                        </a:rPr>
                        <a:t>対策基準を策定する際のポイント</a:t>
                      </a:r>
                      <a:endParaRPr lang="en-US" altLang="ja-JP" sz="1050" b="1">
                        <a:solidFill>
                          <a:schemeClr val="tx1"/>
                        </a:solidFill>
                        <a:effectLst/>
                        <a:latin typeface="+mn-ea"/>
                        <a:ea typeface="+mn-ea"/>
                      </a:endParaRPr>
                    </a:p>
                    <a:p>
                      <a:pPr algn="l"/>
                      <a:r>
                        <a:rPr lang="en-US" altLang="ja-JP" sz="1050" b="0">
                          <a:solidFill>
                            <a:schemeClr val="tx1"/>
                          </a:solidFill>
                          <a:effectLst/>
                          <a:latin typeface="+mn-ea"/>
                          <a:ea typeface="+mn-ea"/>
                        </a:rPr>
                        <a:t>ISO/IEC 27001:2022</a:t>
                      </a:r>
                      <a:r>
                        <a:rPr lang="ja-JP" altLang="en-US" sz="1050" b="0">
                          <a:solidFill>
                            <a:schemeClr val="tx1"/>
                          </a:solidFill>
                          <a:effectLst/>
                          <a:latin typeface="+mn-ea"/>
                          <a:ea typeface="+mn-ea"/>
                        </a:rPr>
                        <a:t>附属書</a:t>
                      </a:r>
                      <a:r>
                        <a:rPr lang="en-US" altLang="ja-JP" sz="1050" b="0">
                          <a:solidFill>
                            <a:schemeClr val="tx1"/>
                          </a:solidFill>
                          <a:effectLst/>
                          <a:latin typeface="+mn-ea"/>
                          <a:ea typeface="+mn-ea"/>
                        </a:rPr>
                        <a:t>A</a:t>
                      </a:r>
                      <a:r>
                        <a:rPr lang="ja-JP" altLang="en-US" sz="1050" b="0">
                          <a:solidFill>
                            <a:schemeClr val="tx1"/>
                          </a:solidFill>
                          <a:effectLst/>
                          <a:latin typeface="+mn-ea"/>
                          <a:ea typeface="+mn-ea"/>
                        </a:rPr>
                        <a:t>の中には、中小企業にとっては負担が大きい管理策があります。</a:t>
                      </a:r>
                      <a:r>
                        <a:rPr lang="en-US" altLang="ja-JP" sz="1050" b="0">
                          <a:solidFill>
                            <a:schemeClr val="tx1"/>
                          </a:solidFill>
                          <a:effectLst/>
                          <a:latin typeface="+mn-ea"/>
                          <a:ea typeface="+mn-ea"/>
                        </a:rPr>
                        <a:t>ISO/IEC 27001:2022</a:t>
                      </a:r>
                      <a:r>
                        <a:rPr lang="ja-JP" altLang="en-US" sz="1050" b="0">
                          <a:solidFill>
                            <a:schemeClr val="tx1"/>
                          </a:solidFill>
                          <a:effectLst/>
                          <a:latin typeface="+mn-ea"/>
                          <a:ea typeface="+mn-ea"/>
                        </a:rPr>
                        <a:t>附属書</a:t>
                      </a:r>
                      <a:r>
                        <a:rPr lang="en-US" altLang="ja-JP" sz="1050" b="0">
                          <a:solidFill>
                            <a:schemeClr val="tx1"/>
                          </a:solidFill>
                          <a:effectLst/>
                          <a:latin typeface="+mn-ea"/>
                          <a:ea typeface="+mn-ea"/>
                        </a:rPr>
                        <a:t>A</a:t>
                      </a:r>
                      <a:r>
                        <a:rPr lang="ja-JP" altLang="en-US" sz="1050" b="0">
                          <a:solidFill>
                            <a:schemeClr val="tx1"/>
                          </a:solidFill>
                          <a:effectLst/>
                          <a:latin typeface="+mn-ea"/>
                          <a:ea typeface="+mn-ea"/>
                        </a:rPr>
                        <a:t>に適切な管理策がない場合は、独自の管理策を追加することができます。組織の状況を考慮し、適切な対策基準を策定することが大切です。</a:t>
                      </a:r>
                    </a:p>
                  </a:txBody>
                  <a:tcPr/>
                </a:tc>
                <a:extLst>
                  <a:ext uri="{0D108BD9-81ED-4DB2-BD59-A6C34878D82A}">
                    <a16:rowId xmlns:a16="http://schemas.microsoft.com/office/drawing/2014/main" val="955731625"/>
                  </a:ext>
                </a:extLst>
              </a:tr>
            </a:tbl>
          </a:graphicData>
        </a:graphic>
      </p:graphicFrame>
      <p:sp>
        <p:nvSpPr>
          <p:cNvPr id="3" name="テキスト プレースホルダー 2">
            <a:extLst>
              <a:ext uri="{FF2B5EF4-FFF2-40B4-BE49-F238E27FC236}">
                <a16:creationId xmlns:a16="http://schemas.microsoft.com/office/drawing/2014/main" id="{AAB8950A-28ED-BF34-53B7-3E684C62BE62}"/>
              </a:ext>
            </a:extLst>
          </p:cNvPr>
          <p:cNvSpPr>
            <a:spLocks noGrp="1"/>
          </p:cNvSpPr>
          <p:nvPr>
            <p:ph type="body" sz="quarter" idx="14"/>
          </p:nvPr>
        </p:nvSpPr>
        <p:spPr/>
        <p:txBody>
          <a:bodyPr/>
          <a:lstStyle/>
          <a:p>
            <a:r>
              <a:rPr kumimoji="1" lang="en-US" altLang="ja-JP" sz="1600"/>
              <a:t>14-1-1. </a:t>
            </a:r>
            <a:r>
              <a:rPr kumimoji="1" lang="ja-JP" altLang="en-US" sz="1600"/>
              <a:t>対策基準の策定</a:t>
            </a:r>
            <a:endParaRPr kumimoji="1" lang="ja-JP" altLang="en-US"/>
          </a:p>
        </p:txBody>
      </p:sp>
      <p:sp>
        <p:nvSpPr>
          <p:cNvPr id="8" name="テキスト ボックス 7">
            <a:extLst>
              <a:ext uri="{FF2B5EF4-FFF2-40B4-BE49-F238E27FC236}">
                <a16:creationId xmlns:a16="http://schemas.microsoft.com/office/drawing/2014/main" id="{3221C8B5-68AB-93FC-A2FB-BBDA38BD76A3}"/>
              </a:ext>
            </a:extLst>
          </p:cNvPr>
          <p:cNvSpPr txBox="1"/>
          <p:nvPr/>
        </p:nvSpPr>
        <p:spPr>
          <a:xfrm>
            <a:off x="622800" y="2052000"/>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対策基準の内容は、基本方針とともに公開可能なものとして作成します。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に基づく管理策を用いて対策基準を策定する際は、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27001:2022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の文献を参照しながら作成してください。</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2" name="表 11">
            <a:extLst>
              <a:ext uri="{FF2B5EF4-FFF2-40B4-BE49-F238E27FC236}">
                <a16:creationId xmlns:a16="http://schemas.microsoft.com/office/drawing/2014/main" id="{BBB54472-760C-CB18-3D3A-21A9230D5B51}"/>
              </a:ext>
            </a:extLst>
          </p:cNvPr>
          <p:cNvGraphicFramePr>
            <a:graphicFrameLocks noGrp="1"/>
          </p:cNvGraphicFramePr>
          <p:nvPr/>
        </p:nvGraphicFramePr>
        <p:xfrm>
          <a:off x="619200" y="2786400"/>
          <a:ext cx="5612399" cy="4503420"/>
        </p:xfrm>
        <a:graphic>
          <a:graphicData uri="http://schemas.openxmlformats.org/drawingml/2006/table">
            <a:tbl>
              <a:tblPr firstRow="1" bandRow="1">
                <a:tableStyleId>{5C22544A-7EE6-4342-B048-85BDC9FD1C3A}</a:tableStyleId>
              </a:tblPr>
              <a:tblGrid>
                <a:gridCol w="5612399">
                  <a:extLst>
                    <a:ext uri="{9D8B030D-6E8A-4147-A177-3AD203B41FA5}">
                      <a16:colId xmlns:a16="http://schemas.microsoft.com/office/drawing/2014/main" val="2585828005"/>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latin typeface="+mn-ea"/>
                          <a:ea typeface="+mn-ea"/>
                        </a:rPr>
                        <a:t>対策基準（例）</a:t>
                      </a:r>
                      <a:endParaRPr kumimoji="1" lang="ja-JP" altLang="en-US" sz="1050" b="0">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42017801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en-US" altLang="ja-JP" sz="1050" b="1">
                          <a:solidFill>
                            <a:sysClr val="windowText" lastClr="000000"/>
                          </a:solidFill>
                          <a:latin typeface="+mn-ea"/>
                          <a:ea typeface="+mn-ea"/>
                        </a:rPr>
                        <a:t>5.1 </a:t>
                      </a:r>
                      <a:r>
                        <a:rPr kumimoji="1" lang="ja-JP" altLang="en-US" sz="1050" b="1">
                          <a:solidFill>
                            <a:sysClr val="windowText" lastClr="000000"/>
                          </a:solidFill>
                          <a:latin typeface="+mn-ea"/>
                          <a:ea typeface="+mn-ea"/>
                        </a:rPr>
                        <a:t>情報セキュリティのための方針群</a:t>
                      </a:r>
                      <a:endParaRPr kumimoji="1" lang="en-US" altLang="ja-JP" sz="1050" b="1">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a:solidFill>
                            <a:sysClr val="windowText" lastClr="000000"/>
                          </a:solidFill>
                          <a:latin typeface="+mn-ea"/>
                          <a:ea typeface="+mn-ea"/>
                        </a:rPr>
                        <a:t>情報セキュリティ方針およびトピック固有の個別方針は、これを定義し、経営陣によって承認され、発行し、関連する要員および関連する利害関係者へ伝達し認識され、計画した間隔でおよび重要な変化が発生した場合にレビューしなければならない。</a:t>
                      </a:r>
                      <a:endParaRPr kumimoji="1" lang="en-US" altLang="ja-JP" sz="105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kumimoji="1" lang="en-US" altLang="ja-JP" sz="1050" b="1">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en-US" altLang="ja-JP" sz="1050" b="1">
                          <a:solidFill>
                            <a:sysClr val="windowText" lastClr="000000"/>
                          </a:solidFill>
                          <a:latin typeface="+mn-ea"/>
                          <a:ea typeface="+mn-ea"/>
                        </a:rPr>
                        <a:t>5.2 </a:t>
                      </a:r>
                      <a:r>
                        <a:rPr kumimoji="1" lang="ja-JP" altLang="en-US" sz="1050" b="1">
                          <a:solidFill>
                            <a:sysClr val="windowText" lastClr="000000"/>
                          </a:solidFill>
                          <a:latin typeface="+mn-ea"/>
                          <a:ea typeface="+mn-ea"/>
                        </a:rPr>
                        <a:t>情報セキュリティの役割及び責任</a:t>
                      </a:r>
                      <a:endParaRPr kumimoji="1" lang="en-US" altLang="ja-JP" sz="105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a:solidFill>
                            <a:sysClr val="windowText" lastClr="000000"/>
                          </a:solidFill>
                          <a:latin typeface="+mn-ea"/>
                          <a:ea typeface="+mn-ea"/>
                        </a:rPr>
                        <a:t>情報セキュリティの役割および責任を、組織の要求に従って定め、割り当てなければならない。</a:t>
                      </a:r>
                      <a:endParaRPr kumimoji="1" lang="en-US" altLang="ja-JP" sz="105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kumimoji="1" lang="en-US" altLang="ja-JP" sz="105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en-US" altLang="ja-JP" sz="1050" b="1">
                          <a:solidFill>
                            <a:sysClr val="windowText" lastClr="000000"/>
                          </a:solidFill>
                          <a:latin typeface="+mn-ea"/>
                          <a:ea typeface="+mn-ea"/>
                        </a:rPr>
                        <a:t>5.3 </a:t>
                      </a:r>
                      <a:r>
                        <a:rPr kumimoji="1" lang="ja-JP" altLang="en-US" sz="1050" b="1">
                          <a:solidFill>
                            <a:sysClr val="windowText" lastClr="000000"/>
                          </a:solidFill>
                          <a:latin typeface="+mn-ea"/>
                          <a:ea typeface="+mn-ea"/>
                        </a:rPr>
                        <a:t>職務の分離</a:t>
                      </a:r>
                      <a:endParaRPr kumimoji="1" lang="en-US" altLang="ja-JP" sz="1050" b="1">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a:solidFill>
                            <a:sysClr val="windowText" lastClr="000000"/>
                          </a:solidFill>
                          <a:latin typeface="+mn-ea"/>
                          <a:ea typeface="+mn-ea"/>
                        </a:rPr>
                        <a:t>相反する職務および責任範囲は、分離しなければならない。</a:t>
                      </a:r>
                      <a:endParaRPr kumimoji="1" lang="en-US" altLang="ja-JP" sz="105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kumimoji="1" lang="en-US" altLang="ja-JP" sz="105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en-US" altLang="ja-JP" sz="1050" b="1">
                          <a:solidFill>
                            <a:sysClr val="windowText" lastClr="000000"/>
                          </a:solidFill>
                          <a:latin typeface="+mn-ea"/>
                          <a:ea typeface="+mn-ea"/>
                        </a:rPr>
                        <a:t>5.4 </a:t>
                      </a:r>
                      <a:r>
                        <a:rPr kumimoji="1" lang="ja-JP" altLang="en-US" sz="1050" b="1">
                          <a:solidFill>
                            <a:sysClr val="windowText" lastClr="000000"/>
                          </a:solidFill>
                          <a:latin typeface="+mn-ea"/>
                          <a:ea typeface="+mn-ea"/>
                        </a:rPr>
                        <a:t>経営陣の責任</a:t>
                      </a:r>
                      <a:endParaRPr kumimoji="1" lang="en-US" altLang="ja-JP" sz="1050" b="1">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a:solidFill>
                            <a:sysClr val="windowText" lastClr="000000"/>
                          </a:solidFill>
                          <a:latin typeface="+mn-ea"/>
                          <a:ea typeface="+mn-ea"/>
                        </a:rPr>
                        <a:t>経営陣は、組織の確立された情報セキュリティ方針、トピック固有の個別方針および手順に従った情報セキュリティの適用を、すべての要員に要求しなければならない。</a:t>
                      </a:r>
                      <a:endParaRPr kumimoji="1" lang="en-US" altLang="ja-JP" sz="105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kumimoji="1" lang="en-US" altLang="ja-JP" sz="1050" b="1">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en-US" altLang="ja-JP" sz="1050" b="1">
                          <a:solidFill>
                            <a:sysClr val="windowText" lastClr="000000"/>
                          </a:solidFill>
                          <a:latin typeface="+mn-ea"/>
                          <a:ea typeface="+mn-ea"/>
                        </a:rPr>
                        <a:t>5.5 </a:t>
                      </a:r>
                      <a:r>
                        <a:rPr kumimoji="1" lang="ja-JP" altLang="en-US" sz="1050" b="1">
                          <a:solidFill>
                            <a:sysClr val="windowText" lastClr="000000"/>
                          </a:solidFill>
                          <a:latin typeface="+mn-ea"/>
                          <a:ea typeface="+mn-ea"/>
                        </a:rPr>
                        <a:t>関係当局との連絡</a:t>
                      </a:r>
                      <a:endParaRPr kumimoji="1" lang="en-US" altLang="ja-JP" sz="1050" b="1">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a:solidFill>
                            <a:sysClr val="windowText" lastClr="000000"/>
                          </a:solidFill>
                          <a:latin typeface="+mn-ea"/>
                          <a:ea typeface="+mn-ea"/>
                        </a:rPr>
                        <a:t>組織は、関係当局との連絡体制を確立および維持しなければならない。</a:t>
                      </a:r>
                      <a:endParaRPr kumimoji="1" lang="en-US" altLang="ja-JP" sz="105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kumimoji="1" lang="en-US" altLang="ja-JP" sz="105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en-US" altLang="ja-JP" sz="1050" b="1">
                          <a:solidFill>
                            <a:sysClr val="windowText" lastClr="000000"/>
                          </a:solidFill>
                          <a:latin typeface="+mn-ea"/>
                          <a:ea typeface="+mn-ea"/>
                        </a:rPr>
                        <a:t>5.6 </a:t>
                      </a:r>
                      <a:r>
                        <a:rPr kumimoji="1" lang="ja-JP" altLang="en-US" sz="1050" b="1">
                          <a:solidFill>
                            <a:sysClr val="windowText" lastClr="000000"/>
                          </a:solidFill>
                          <a:latin typeface="+mn-ea"/>
                          <a:ea typeface="+mn-ea"/>
                        </a:rPr>
                        <a:t>専門組織との連絡</a:t>
                      </a:r>
                      <a:endParaRPr kumimoji="1" lang="en-US" altLang="ja-JP" sz="1050" b="1">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a:solidFill>
                            <a:sysClr val="windowText" lastClr="000000"/>
                          </a:solidFill>
                          <a:latin typeface="+mn-ea"/>
                          <a:ea typeface="+mn-ea"/>
                        </a:rPr>
                        <a:t>組織は、情報セキュリティに関する研究会または会議、および情報セキュリティの専門家による協会・団体との連絡体制を確立し維持しなければならない。</a:t>
                      </a:r>
                      <a:endParaRPr kumimoji="1" lang="en-US" altLang="ja-JP" sz="105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kumimoji="1" lang="en-US" altLang="ja-JP" sz="105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en-US" altLang="ja-JP" sz="1050" b="1">
                          <a:solidFill>
                            <a:sysClr val="windowText" lastClr="000000"/>
                          </a:solidFill>
                          <a:latin typeface="+mn-ea"/>
                          <a:ea typeface="+mn-ea"/>
                        </a:rPr>
                        <a:t>5.7 </a:t>
                      </a:r>
                      <a:r>
                        <a:rPr kumimoji="1" lang="ja-JP" altLang="en-US" sz="1050" b="1">
                          <a:solidFill>
                            <a:sysClr val="windowText" lastClr="000000"/>
                          </a:solidFill>
                          <a:latin typeface="+mn-ea"/>
                          <a:ea typeface="+mn-ea"/>
                        </a:rPr>
                        <a:t>脅威インテリジェンス</a:t>
                      </a:r>
                      <a:endParaRPr kumimoji="1" lang="en-US" altLang="ja-JP" sz="1050" b="1">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a:solidFill>
                            <a:sysClr val="windowText" lastClr="000000"/>
                          </a:solidFill>
                          <a:latin typeface="+mn-ea"/>
                          <a:ea typeface="+mn-ea"/>
                        </a:rPr>
                        <a:t>情報セキュリティの脅威に関連する情報を収集および分析し、脅威インテリジェンスを構築しなければならない。</a:t>
                      </a:r>
                      <a:endParaRPr kumimoji="1" lang="en-US" altLang="ja-JP" sz="1050" b="0">
                        <a:solidFill>
                          <a:sysClr val="windowText" lastClr="000000"/>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96955816"/>
                  </a:ext>
                </a:extLst>
              </a:tr>
            </a:tbl>
          </a:graphicData>
        </a:graphic>
      </p:graphicFrame>
      <p:sp>
        <p:nvSpPr>
          <p:cNvPr id="9" name="スライド番号プレースホルダー 3">
            <a:extLst>
              <a:ext uri="{FF2B5EF4-FFF2-40B4-BE49-F238E27FC236}">
                <a16:creationId xmlns:a16="http://schemas.microsoft.com/office/drawing/2014/main" id="{83B78C35-FA98-C6AA-A715-82E3364092AB}"/>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5" name="グループ化 4">
            <a:extLst>
              <a:ext uri="{FF2B5EF4-FFF2-40B4-BE49-F238E27FC236}">
                <a16:creationId xmlns:a16="http://schemas.microsoft.com/office/drawing/2014/main" id="{080910FD-75CD-BDED-65C9-EA6662CDC7AB}"/>
              </a:ext>
            </a:extLst>
          </p:cNvPr>
          <p:cNvGrpSpPr/>
          <p:nvPr/>
        </p:nvGrpSpPr>
        <p:grpSpPr>
          <a:xfrm>
            <a:off x="5968800" y="2502973"/>
            <a:ext cx="540000" cy="540000"/>
            <a:chOff x="5968800" y="2712523"/>
            <a:chExt cx="540000" cy="540000"/>
          </a:xfrm>
        </p:grpSpPr>
        <p:sp>
          <p:nvSpPr>
            <p:cNvPr id="4" name="楕円 3">
              <a:extLst>
                <a:ext uri="{FF2B5EF4-FFF2-40B4-BE49-F238E27FC236}">
                  <a16:creationId xmlns:a16="http://schemas.microsoft.com/office/drawing/2014/main" id="{86C2D774-2DAF-849B-119B-3E7B682C3BB0}"/>
                </a:ext>
              </a:extLst>
            </p:cNvPr>
            <p:cNvSpPr/>
            <p:nvPr/>
          </p:nvSpPr>
          <p:spPr>
            <a:xfrm>
              <a:off x="5968800" y="2712523"/>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2" name="図 1">
              <a:extLst>
                <a:ext uri="{FF2B5EF4-FFF2-40B4-BE49-F238E27FC236}">
                  <a16:creationId xmlns:a16="http://schemas.microsoft.com/office/drawing/2014/main" id="{7C47E92B-C490-7727-BF50-B9CC385FF2C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36404" y="2782572"/>
              <a:ext cx="404791" cy="404791"/>
            </a:xfrm>
            <a:prstGeom prst="rect">
              <a:avLst/>
            </a:prstGeom>
          </p:spPr>
        </p:pic>
      </p:grpSp>
      <p:sp>
        <p:nvSpPr>
          <p:cNvPr id="7" name="テキスト プレースホルダー 1">
            <a:extLst>
              <a:ext uri="{FF2B5EF4-FFF2-40B4-BE49-F238E27FC236}">
                <a16:creationId xmlns:a16="http://schemas.microsoft.com/office/drawing/2014/main" id="{51F97701-3ED2-7088-1237-F49DEBFF48AD}"/>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4" action="ppaction://hlinksldjump"/>
              </a:rPr>
              <a:t>第</a:t>
            </a:r>
            <a:r>
              <a:rPr kumimoji="1" lang="en-US" altLang="zh-TW" u="sng">
                <a:uFill>
                  <a:solidFill>
                    <a:schemeClr val="bg1"/>
                  </a:solidFill>
                </a:uFill>
                <a:hlinkClick r:id="rId4" action="ppaction://hlinksldjump"/>
              </a:rPr>
              <a:t>14</a:t>
            </a:r>
            <a:r>
              <a:rPr kumimoji="1" lang="zh-TW" altLang="en-US" u="sng">
                <a:uFill>
                  <a:solidFill>
                    <a:schemeClr val="bg1"/>
                  </a:solidFill>
                </a:uFill>
                <a:hlinkClick r:id="rId4" action="ppaction://hlinksldjump"/>
              </a:rPr>
              <a:t>章</a:t>
            </a:r>
            <a:r>
              <a:rPr kumimoji="1" lang="en-US" altLang="zh-TW" u="sng">
                <a:uFill>
                  <a:solidFill>
                    <a:schemeClr val="bg1"/>
                  </a:solidFill>
                </a:uFill>
                <a:hlinkClick r:id="rId4" action="ppaction://hlinksldjump"/>
              </a:rPr>
              <a:t>. </a:t>
            </a:r>
            <a:r>
              <a:rPr kumimoji="1" lang="zh-TW" altLang="en-US" u="sng">
                <a:uFill>
                  <a:solidFill>
                    <a:schemeClr val="bg1"/>
                  </a:solidFill>
                </a:uFill>
                <a:hlinkClick r:id="rId4" action="ppaction://hlinksldjump"/>
              </a:rPr>
              <a:t>組織的管理策</a:t>
            </a:r>
            <a:br>
              <a:rPr lang="en-US" altLang="zh-TW" u="sng">
                <a:uFill>
                  <a:solidFill>
                    <a:schemeClr val="bg1"/>
                  </a:solidFill>
                </a:uFill>
                <a:hlinkClick r:id="rId4" action="ppaction://hlinksldjump"/>
              </a:rPr>
            </a:br>
            <a:r>
              <a:rPr lang="ja-JP" altLang="en-US" u="sng">
                <a:uFill>
                  <a:solidFill>
                    <a:schemeClr val="bg1"/>
                  </a:solidFill>
                </a:uFill>
                <a:hlinkClick r:id="rId4" action="ppaction://hlinksldjump"/>
              </a:rPr>
              <a:t>　</a:t>
            </a:r>
            <a:r>
              <a:rPr kumimoji="1" lang="en-US" altLang="ja-JP" sz="1100" u="sng" baseline="0">
                <a:solidFill>
                  <a:schemeClr val="tx1"/>
                </a:solidFill>
                <a:uFill>
                  <a:solidFill>
                    <a:schemeClr val="bg1"/>
                  </a:solidFill>
                </a:uFill>
                <a:latin typeface="+mn-ea"/>
                <a:ea typeface="+mn-ea"/>
                <a:hlinkClick r:id="rId4" action="ppaction://hlinksldjump"/>
              </a:rPr>
              <a:t>14-1.</a:t>
            </a:r>
            <a:r>
              <a:rPr kumimoji="1" lang="ja-JP" altLang="en-US" sz="1100" u="sng" baseline="0">
                <a:solidFill>
                  <a:schemeClr val="tx1"/>
                </a:solidFill>
                <a:uFill>
                  <a:solidFill>
                    <a:schemeClr val="bg1"/>
                  </a:solidFill>
                </a:uFill>
                <a:latin typeface="+mn-ea"/>
                <a:ea typeface="+mn-ea"/>
                <a:hlinkClick r:id="rId4" action="ppaction://hlinksldjump"/>
              </a:rPr>
              <a:t> 組織的管理策を参考とした対策基準・実施手順の策定</a:t>
            </a:r>
            <a:endParaRPr kumimoji="1" lang="en-US" altLang="zh-TW" u="sng">
              <a:uFill>
                <a:solidFill>
                  <a:schemeClr val="bg1"/>
                </a:solidFill>
              </a:uFill>
            </a:endParaRPr>
          </a:p>
        </p:txBody>
      </p:sp>
      <p:graphicFrame>
        <p:nvGraphicFramePr>
          <p:cNvPr id="10" name="表 10">
            <a:extLst>
              <a:ext uri="{FF2B5EF4-FFF2-40B4-BE49-F238E27FC236}">
                <a16:creationId xmlns:a16="http://schemas.microsoft.com/office/drawing/2014/main" id="{96DD11FA-E514-572B-F964-C0E98E21380E}"/>
              </a:ext>
            </a:extLst>
          </p:cNvPr>
          <p:cNvGraphicFramePr>
            <a:graphicFrameLocks noGrp="1"/>
          </p:cNvGraphicFramePr>
          <p:nvPr/>
        </p:nvGraphicFramePr>
        <p:xfrm>
          <a:off x="619200" y="9048670"/>
          <a:ext cx="5612400" cy="335280"/>
        </p:xfrm>
        <a:graphic>
          <a:graphicData uri="http://schemas.openxmlformats.org/drawingml/2006/table">
            <a:tbl>
              <a:tblPr firstRow="1" bandRow="1">
                <a:tableStyleId>{5C22544A-7EE6-4342-B048-85BDC9FD1C3A}</a:tableStyleId>
              </a:tblPr>
              <a:tblGrid>
                <a:gridCol w="2361700">
                  <a:extLst>
                    <a:ext uri="{9D8B030D-6E8A-4147-A177-3AD203B41FA5}">
                      <a16:colId xmlns:a16="http://schemas.microsoft.com/office/drawing/2014/main" val="727053212"/>
                    </a:ext>
                  </a:extLst>
                </a:gridCol>
                <a:gridCol w="3250700">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mn-ea"/>
                          <a:ea typeface="+mn-ea"/>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a:solidFill>
                            <a:sysClr val="windowText" lastClr="000000"/>
                          </a:solidFill>
                          <a:latin typeface="+mn-ea"/>
                          <a:ea typeface="+mn-ea"/>
                        </a:rPr>
                        <a:t>ISO/IEC 27001:2022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5"/>
                        </a:rPr>
                        <a:t>https://www.iso.org/standard/27001</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bl>
          </a:graphicData>
        </a:graphic>
      </p:graphicFrame>
      <p:grpSp>
        <p:nvGrpSpPr>
          <p:cNvPr id="15" name="グループ化 14">
            <a:extLst>
              <a:ext uri="{FF2B5EF4-FFF2-40B4-BE49-F238E27FC236}">
                <a16:creationId xmlns:a16="http://schemas.microsoft.com/office/drawing/2014/main" id="{00249BDB-DE6A-C222-BD20-F13E876B5CE3}"/>
              </a:ext>
            </a:extLst>
          </p:cNvPr>
          <p:cNvGrpSpPr/>
          <p:nvPr/>
        </p:nvGrpSpPr>
        <p:grpSpPr>
          <a:xfrm>
            <a:off x="298396" y="7675358"/>
            <a:ext cx="757258" cy="300134"/>
            <a:chOff x="-586383" y="7984939"/>
            <a:chExt cx="1007910" cy="707703"/>
          </a:xfrm>
        </p:grpSpPr>
        <p:sp>
          <p:nvSpPr>
            <p:cNvPr id="16" name="テキスト ボックス 15">
              <a:extLst>
                <a:ext uri="{FF2B5EF4-FFF2-40B4-BE49-F238E27FC236}">
                  <a16:creationId xmlns:a16="http://schemas.microsoft.com/office/drawing/2014/main" id="{23C4ED14-EEA3-8B58-5791-98452C33D05C}"/>
                </a:ext>
              </a:extLst>
            </p:cNvPr>
            <p:cNvSpPr txBox="1"/>
            <p:nvPr/>
          </p:nvSpPr>
          <p:spPr>
            <a:xfrm rot="20511245">
              <a:off x="-586383" y="8338230"/>
              <a:ext cx="922625" cy="354412"/>
            </a:xfrm>
            <a:custGeom>
              <a:avLst/>
              <a:gdLst>
                <a:gd name="connsiteX0" fmla="*/ 0 w 922625"/>
                <a:gd name="connsiteY0" fmla="*/ 0 h 354412"/>
                <a:gd name="connsiteX1" fmla="*/ 922625 w 922625"/>
                <a:gd name="connsiteY1" fmla="*/ 0 h 354412"/>
                <a:gd name="connsiteX2" fmla="*/ 922625 w 922625"/>
                <a:gd name="connsiteY2" fmla="*/ 354412 h 354412"/>
                <a:gd name="connsiteX3" fmla="*/ 0 w 922625"/>
                <a:gd name="connsiteY3" fmla="*/ 354412 h 354412"/>
                <a:gd name="connsiteX4" fmla="*/ 0 w 922625"/>
                <a:gd name="connsiteY4" fmla="*/ 0 h 35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625" h="354412" fill="none" extrusionOk="0">
                  <a:moveTo>
                    <a:pt x="0" y="0"/>
                  </a:moveTo>
                  <a:cubicBezTo>
                    <a:pt x="361687" y="52568"/>
                    <a:pt x="480513" y="-54228"/>
                    <a:pt x="922625" y="0"/>
                  </a:cubicBezTo>
                  <a:cubicBezTo>
                    <a:pt x="910715" y="96955"/>
                    <a:pt x="946107" y="279983"/>
                    <a:pt x="922625" y="354412"/>
                  </a:cubicBezTo>
                  <a:cubicBezTo>
                    <a:pt x="503054" y="314207"/>
                    <a:pt x="197963" y="403363"/>
                    <a:pt x="0" y="354412"/>
                  </a:cubicBezTo>
                  <a:cubicBezTo>
                    <a:pt x="21079" y="230379"/>
                    <a:pt x="15949" y="82626"/>
                    <a:pt x="0" y="0"/>
                  </a:cubicBezTo>
                  <a:close/>
                </a:path>
                <a:path w="922625" h="354412" stroke="0" extrusionOk="0">
                  <a:moveTo>
                    <a:pt x="0" y="0"/>
                  </a:moveTo>
                  <a:cubicBezTo>
                    <a:pt x="147004" y="-40783"/>
                    <a:pt x="752825" y="-70567"/>
                    <a:pt x="922625" y="0"/>
                  </a:cubicBezTo>
                  <a:cubicBezTo>
                    <a:pt x="930839" y="73891"/>
                    <a:pt x="908673" y="295727"/>
                    <a:pt x="922625" y="354412"/>
                  </a:cubicBezTo>
                  <a:cubicBezTo>
                    <a:pt x="698256" y="309258"/>
                    <a:pt x="352668" y="432602"/>
                    <a:pt x="0" y="354412"/>
                  </a:cubicBezTo>
                  <a:cubicBezTo>
                    <a:pt x="-4666" y="239936"/>
                    <a:pt x="-6228" y="161744"/>
                    <a:pt x="0" y="0"/>
                  </a:cubicBezTo>
                  <a:close/>
                </a:path>
              </a:pathLst>
            </a:custGeom>
            <a:solidFill>
              <a:schemeClr val="bg1"/>
            </a:solidFill>
            <a:ln>
              <a:solidFill>
                <a:schemeClr val="accent1"/>
              </a:solidFill>
              <a:extLst>
                <a:ext uri="{C807C97D-BFC1-408E-A445-0C87EB9F89A2}">
                  <ask:lineSketchStyleProps xmlns:ask="http://schemas.microsoft.com/office/drawing/2018/sketchyshapes" sd="2650216993">
                    <a:prstGeom prst="rect">
                      <a:avLst/>
                    </a:prstGeom>
                    <ask:type>
                      <ask:lineSketchCurved/>
                    </ask:type>
                  </ask:lineSketchStyleProps>
                </a:ext>
              </a:extLst>
            </a:ln>
            <a:effectLst>
              <a:outerShdw blurRad="50800" dist="38100" dir="2700000" algn="tl" rotWithShape="0">
                <a:prstClr val="black">
                  <a:alpha val="40000"/>
                </a:prstClr>
              </a:outerShd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rPr>
                <a:t>One Point</a:t>
              </a:r>
              <a:endParaRPr kumimoji="1" lang="ja-JP" altLang="en-US"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endParaRPr>
            </a:p>
          </p:txBody>
        </p:sp>
        <p:pic>
          <p:nvPicPr>
            <p:cNvPr id="17" name="図 16">
              <a:extLst>
                <a:ext uri="{FF2B5EF4-FFF2-40B4-BE49-F238E27FC236}">
                  <a16:creationId xmlns:a16="http://schemas.microsoft.com/office/drawing/2014/main" id="{CC6F12DD-6A5F-965B-1198-DCB2E2082328}"/>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166120" y="7984939"/>
              <a:ext cx="255407" cy="378304"/>
            </a:xfrm>
            <a:prstGeom prst="rect">
              <a:avLst/>
            </a:prstGeom>
          </p:spPr>
        </p:pic>
      </p:grpSp>
    </p:spTree>
    <p:extLst>
      <p:ext uri="{BB962C8B-B14F-4D97-AF65-F5344CB8AC3E}">
        <p14:creationId xmlns:p14="http://schemas.microsoft.com/office/powerpoint/2010/main" val="849814649"/>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AAB8950A-28ED-BF34-53B7-3E684C62BE62}"/>
              </a:ext>
            </a:extLst>
          </p:cNvPr>
          <p:cNvSpPr>
            <a:spLocks noGrp="1"/>
          </p:cNvSpPr>
          <p:nvPr>
            <p:ph type="body" sz="quarter" idx="14"/>
          </p:nvPr>
        </p:nvSpPr>
        <p:spPr/>
        <p:txBody>
          <a:bodyPr/>
          <a:lstStyle/>
          <a:p>
            <a:r>
              <a:rPr kumimoji="1" lang="en-US" altLang="ja-JP" sz="1600"/>
              <a:t>14-1-1. </a:t>
            </a:r>
            <a:r>
              <a:rPr kumimoji="1" lang="ja-JP" altLang="en-US" sz="1600"/>
              <a:t>対策基準の策定</a:t>
            </a:r>
            <a:endParaRPr kumimoji="1" lang="ja-JP" altLang="en-US"/>
          </a:p>
        </p:txBody>
      </p:sp>
      <p:graphicFrame>
        <p:nvGraphicFramePr>
          <p:cNvPr id="12" name="表 11">
            <a:extLst>
              <a:ext uri="{FF2B5EF4-FFF2-40B4-BE49-F238E27FC236}">
                <a16:creationId xmlns:a16="http://schemas.microsoft.com/office/drawing/2014/main" id="{BBB54472-760C-CB18-3D3A-21A9230D5B51}"/>
              </a:ext>
            </a:extLst>
          </p:cNvPr>
          <p:cNvGraphicFramePr>
            <a:graphicFrameLocks noGrp="1"/>
          </p:cNvGraphicFramePr>
          <p:nvPr/>
        </p:nvGraphicFramePr>
        <p:xfrm>
          <a:off x="622801" y="2415600"/>
          <a:ext cx="5612399" cy="6903720"/>
        </p:xfrm>
        <a:graphic>
          <a:graphicData uri="http://schemas.openxmlformats.org/drawingml/2006/table">
            <a:tbl>
              <a:tblPr firstRow="1" bandRow="1">
                <a:tableStyleId>{5C22544A-7EE6-4342-B048-85BDC9FD1C3A}</a:tableStyleId>
              </a:tblPr>
              <a:tblGrid>
                <a:gridCol w="5612399">
                  <a:extLst>
                    <a:ext uri="{9D8B030D-6E8A-4147-A177-3AD203B41FA5}">
                      <a16:colId xmlns:a16="http://schemas.microsoft.com/office/drawing/2014/main" val="2585828005"/>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latin typeface="+mn-ea"/>
                          <a:ea typeface="+mn-ea"/>
                        </a:rPr>
                        <a:t>対策基準（例）</a:t>
                      </a:r>
                      <a:endParaRPr kumimoji="1" lang="ja-JP" altLang="en-US" sz="1050" b="0">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42017801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en-US" altLang="ja-JP" sz="1050" b="1">
                          <a:solidFill>
                            <a:sysClr val="windowText" lastClr="000000"/>
                          </a:solidFill>
                          <a:latin typeface="+mn-ea"/>
                          <a:ea typeface="+mn-ea"/>
                        </a:rPr>
                        <a:t>5.8 </a:t>
                      </a:r>
                      <a:r>
                        <a:rPr kumimoji="1" lang="ja-JP" altLang="en-US" sz="1050" b="1">
                          <a:solidFill>
                            <a:sysClr val="windowText" lastClr="000000"/>
                          </a:solidFill>
                          <a:latin typeface="+mn-ea"/>
                          <a:ea typeface="+mn-ea"/>
                        </a:rPr>
                        <a:t>プロジェクトマネジメントにおける情報セキュリティ</a:t>
                      </a:r>
                      <a:endParaRPr kumimoji="1" lang="en-US" altLang="ja-JP" sz="105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a:solidFill>
                            <a:sysClr val="windowText" lastClr="000000"/>
                          </a:solidFill>
                          <a:latin typeface="+mn-ea"/>
                          <a:ea typeface="+mn-ea"/>
                        </a:rPr>
                        <a:t>情報セキュリティをプロジェクトマネジメントに組み入れなければならない。</a:t>
                      </a:r>
                      <a:endParaRPr kumimoji="1" lang="en-US" altLang="ja-JP" sz="105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kumimoji="1" lang="en-US" altLang="ja-JP" sz="105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en-US" altLang="ja-JP" sz="1050" b="1">
                          <a:solidFill>
                            <a:sysClr val="windowText" lastClr="000000"/>
                          </a:solidFill>
                          <a:latin typeface="+mn-ea"/>
                          <a:ea typeface="+mn-ea"/>
                        </a:rPr>
                        <a:t>5.9 </a:t>
                      </a:r>
                      <a:r>
                        <a:rPr kumimoji="1" lang="ja-JP" altLang="en-US" sz="1050" b="1">
                          <a:solidFill>
                            <a:sysClr val="windowText" lastClr="000000"/>
                          </a:solidFill>
                          <a:latin typeface="+mn-ea"/>
                          <a:ea typeface="+mn-ea"/>
                        </a:rPr>
                        <a:t>情報及びその他の関連資産の目録</a:t>
                      </a:r>
                      <a:endParaRPr kumimoji="1" lang="en-US" altLang="ja-JP" sz="1050" b="1">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a:solidFill>
                            <a:sysClr val="windowText" lastClr="000000"/>
                          </a:solidFill>
                          <a:latin typeface="+mn-ea"/>
                          <a:ea typeface="+mn-ea"/>
                        </a:rPr>
                        <a:t>管理責任者を含む情報およびその他の関連資産の目録を作成し、維持しなければならない。</a:t>
                      </a:r>
                      <a:endParaRPr kumimoji="1" lang="en-US" altLang="ja-JP" sz="105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kumimoji="1" lang="en-US" altLang="ja-JP" sz="1050" b="0">
                        <a:solidFill>
                          <a:sysClr val="windowText" lastClr="000000"/>
                        </a:solidFill>
                        <a:latin typeface="+mn-ea"/>
                        <a:ea typeface="+mn-ea"/>
                      </a:endParaRPr>
                    </a:p>
                    <a:p>
                      <a:r>
                        <a:rPr lang="en-US" altLang="ja-JP" sz="1050" b="1"/>
                        <a:t>5.10 </a:t>
                      </a:r>
                      <a:r>
                        <a:rPr lang="ja-JP" altLang="en-US" sz="1050" b="1"/>
                        <a:t>情報及びその他の関連資産の利用の許容範囲</a:t>
                      </a:r>
                      <a:endParaRPr lang="en-US" altLang="ja-JP" sz="1050" b="1"/>
                    </a:p>
                    <a:p>
                      <a:r>
                        <a:rPr kumimoji="1" lang="ja-JP" altLang="en-US" sz="1050" b="0">
                          <a:solidFill>
                            <a:sysClr val="windowText" lastClr="000000"/>
                          </a:solidFill>
                          <a:latin typeface="+mn-ea"/>
                          <a:ea typeface="+mn-ea"/>
                        </a:rPr>
                        <a:t>情報およびその他の関連資産の利用並びに取扱い手順の許容範囲に関する規則は、明確にし、文書化し、実施しなければならない。</a:t>
                      </a:r>
                      <a:endParaRPr kumimoji="1" lang="en-US" altLang="ja-JP" sz="1050" b="1">
                        <a:solidFill>
                          <a:sysClr val="windowText" lastClr="000000"/>
                        </a:solidFill>
                        <a:latin typeface="+mn-ea"/>
                        <a:ea typeface="+mn-ea"/>
                      </a:endParaRPr>
                    </a:p>
                    <a:p>
                      <a:endParaRPr kumimoji="1" lang="en-US" altLang="ja-JP" sz="1050" b="1">
                        <a:solidFill>
                          <a:sysClr val="windowText" lastClr="000000"/>
                        </a:solidFill>
                        <a:latin typeface="+mn-ea"/>
                        <a:ea typeface="+mn-ea"/>
                      </a:endParaRPr>
                    </a:p>
                    <a:p>
                      <a:r>
                        <a:rPr kumimoji="1" lang="en-US" altLang="ja-JP" sz="1050" b="1">
                          <a:solidFill>
                            <a:sysClr val="windowText" lastClr="000000"/>
                          </a:solidFill>
                          <a:latin typeface="+mn-ea"/>
                          <a:ea typeface="+mn-ea"/>
                        </a:rPr>
                        <a:t>5.11 </a:t>
                      </a:r>
                      <a:r>
                        <a:rPr kumimoji="1" lang="ja-JP" altLang="en-US" sz="1050" b="1">
                          <a:solidFill>
                            <a:sysClr val="windowText" lastClr="000000"/>
                          </a:solidFill>
                          <a:latin typeface="+mn-ea"/>
                          <a:ea typeface="+mn-ea"/>
                        </a:rPr>
                        <a:t>資産の返却</a:t>
                      </a:r>
                      <a:endParaRPr kumimoji="1" lang="en-US" altLang="ja-JP" sz="1050" b="1">
                        <a:solidFill>
                          <a:sysClr val="windowText" lastClr="000000"/>
                        </a:solidFill>
                        <a:latin typeface="+mn-ea"/>
                        <a:ea typeface="+mn-ea"/>
                      </a:endParaRPr>
                    </a:p>
                    <a:p>
                      <a:r>
                        <a:rPr kumimoji="1" lang="ja-JP" altLang="en-US" sz="1050" b="0">
                          <a:solidFill>
                            <a:sysClr val="windowText" lastClr="000000"/>
                          </a:solidFill>
                          <a:latin typeface="+mn-ea"/>
                          <a:ea typeface="+mn-ea"/>
                        </a:rPr>
                        <a:t>要員および必要に応じてその他の利害関係者は、雇用、契約または合意の変更または終了時に、自らが所持する組織の資産のすべてを返却しなければならない。</a:t>
                      </a:r>
                      <a:endParaRPr kumimoji="1" lang="en-US" altLang="ja-JP" sz="1050" b="1">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kumimoji="1" lang="en-US" altLang="ja-JP" sz="1050" b="1">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en-US" altLang="ja-JP" sz="1050" b="1">
                          <a:solidFill>
                            <a:sysClr val="windowText" lastClr="000000"/>
                          </a:solidFill>
                          <a:latin typeface="+mn-ea"/>
                          <a:ea typeface="+mn-ea"/>
                        </a:rPr>
                        <a:t>5.12 </a:t>
                      </a:r>
                      <a:r>
                        <a:rPr kumimoji="1" lang="ja-JP" altLang="en-US" sz="1050" b="1">
                          <a:solidFill>
                            <a:sysClr val="windowText" lastClr="000000"/>
                          </a:solidFill>
                          <a:latin typeface="+mn-ea"/>
                          <a:ea typeface="+mn-ea"/>
                        </a:rPr>
                        <a:t>情報の分類</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a:solidFill>
                            <a:sysClr val="windowText" lastClr="000000"/>
                          </a:solidFill>
                          <a:latin typeface="+mn-ea"/>
                          <a:ea typeface="+mn-ea"/>
                        </a:rPr>
                        <a:t>情報は、機密性、完全性、可用性および関連する利害関係者の要求事項に基づく組織の情報セキュリティの要求に従って分類しなければならない。</a:t>
                      </a:r>
                      <a:endParaRPr lang="en-US" altLang="ja-JP" sz="1050" b="1">
                        <a:latin typeface="+mn-ea"/>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050" b="1">
                        <a:latin typeface="+mn-ea"/>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ja-JP" sz="1050" b="1">
                          <a:latin typeface="+mn-ea"/>
                        </a:rPr>
                        <a:t>5.13 </a:t>
                      </a:r>
                      <a:r>
                        <a:rPr lang="ja-JP" altLang="en-US" sz="1050" b="1">
                          <a:latin typeface="+mn-ea"/>
                        </a:rPr>
                        <a:t>情報のラベル付け</a:t>
                      </a:r>
                      <a:endParaRPr lang="en-US" altLang="ja-JP" sz="1050" b="1">
                        <a:latin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a:solidFill>
                            <a:sysClr val="windowText" lastClr="000000"/>
                          </a:solidFill>
                          <a:latin typeface="+mn-ea"/>
                          <a:ea typeface="+mn-ea"/>
                        </a:rPr>
                        <a:t>情報のラベル付けに関する適切な一連の手順は、「</a:t>
                      </a:r>
                      <a:r>
                        <a:rPr kumimoji="1" lang="en-US" altLang="ja-JP" sz="1050" b="0">
                          <a:solidFill>
                            <a:sysClr val="windowText" lastClr="000000"/>
                          </a:solidFill>
                          <a:latin typeface="+mn-ea"/>
                          <a:ea typeface="+mn-ea"/>
                        </a:rPr>
                        <a:t>5.12 </a:t>
                      </a:r>
                      <a:r>
                        <a:rPr kumimoji="1" lang="ja-JP" altLang="en-US" sz="1050" b="0">
                          <a:solidFill>
                            <a:sysClr val="windowText" lastClr="000000"/>
                          </a:solidFill>
                          <a:latin typeface="+mn-ea"/>
                          <a:ea typeface="+mn-ea"/>
                        </a:rPr>
                        <a:t>情報の分類」で確立した分類体系に従って策定し、実施しなければならない。</a:t>
                      </a:r>
                      <a:endParaRPr kumimoji="1" lang="en-US" altLang="ja-JP" sz="105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kumimoji="1" lang="en-US" altLang="ja-JP" sz="1050" b="0">
                        <a:solidFill>
                          <a:sysClr val="windowText" lastClr="000000"/>
                        </a:solidFill>
                        <a:latin typeface="+mn-ea"/>
                        <a:ea typeface="+mn-ea"/>
                      </a:endParaRPr>
                    </a:p>
                    <a:p>
                      <a:r>
                        <a:rPr lang="en-US" altLang="ja-JP" sz="1050" b="1"/>
                        <a:t>5.14 </a:t>
                      </a:r>
                      <a:r>
                        <a:rPr lang="ja-JP" altLang="en-US" sz="1050" b="1"/>
                        <a:t>情報転送</a:t>
                      </a:r>
                      <a:endParaRPr lang="en-US" altLang="ja-JP" sz="1050" b="1"/>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a:solidFill>
                            <a:sysClr val="windowText" lastClr="000000"/>
                          </a:solidFill>
                          <a:latin typeface="+mn-ea"/>
                          <a:ea typeface="+mn-ea"/>
                        </a:rPr>
                        <a:t>情報転送の規則、手順または合意を、組織内および組織と他の関係者との間のすべての種類の転送設備に関して備えなければならない。</a:t>
                      </a:r>
                      <a:endParaRPr kumimoji="1" lang="en-US" altLang="ja-JP" sz="105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kumimoji="1" lang="en-US" altLang="ja-JP" sz="105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en-US" altLang="ja-JP" sz="1050" b="1">
                          <a:latin typeface="+mn-ea"/>
                        </a:rPr>
                        <a:t>5.15 </a:t>
                      </a:r>
                      <a:r>
                        <a:rPr lang="ja-JP" altLang="en-US" sz="1050" b="1">
                          <a:latin typeface="+mn-ea"/>
                        </a:rPr>
                        <a:t>アクセス制御</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a:solidFill>
                            <a:sysClr val="windowText" lastClr="000000"/>
                          </a:solidFill>
                          <a:latin typeface="+mn-ea"/>
                          <a:ea typeface="+mn-ea"/>
                        </a:rPr>
                        <a:t>情報およびその他の関連資産への物理的および論理的アクセスを制御するための規則を、業務および情報セキュリティの要求事項に基づいて確立し、実施しなければならない。</a:t>
                      </a:r>
                      <a:endParaRPr kumimoji="1" lang="en-US" altLang="ja-JP" sz="105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kumimoji="1" lang="en-US" altLang="ja-JP" sz="105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en-US" altLang="ja-JP" sz="1050" b="1">
                          <a:solidFill>
                            <a:sysClr val="windowText" lastClr="000000"/>
                          </a:solidFill>
                          <a:latin typeface="+mn-ea"/>
                          <a:ea typeface="+mn-ea"/>
                        </a:rPr>
                        <a:t>5.16 </a:t>
                      </a:r>
                      <a:r>
                        <a:rPr kumimoji="1" lang="ja-JP" altLang="en-US" sz="1050" b="1">
                          <a:solidFill>
                            <a:sysClr val="windowText" lastClr="000000"/>
                          </a:solidFill>
                          <a:latin typeface="+mn-ea"/>
                          <a:ea typeface="+mn-ea"/>
                        </a:rPr>
                        <a:t>識別情報の管理</a:t>
                      </a:r>
                      <a:endParaRPr kumimoji="1" lang="en-US" altLang="ja-JP" sz="1050" b="1">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a:solidFill>
                            <a:sysClr val="windowText" lastClr="000000"/>
                          </a:solidFill>
                          <a:latin typeface="+mn-ea"/>
                          <a:ea typeface="+mn-ea"/>
                        </a:rPr>
                        <a:t>組織の情報およびその他の関連資産にアクセスする個人およびシステムを一意に特定できるようにし、アクセス権を適切に割り当てなければならない。</a:t>
                      </a:r>
                      <a:endParaRPr kumimoji="1" lang="en-US" altLang="ja-JP" sz="105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kumimoji="1" lang="en-US" altLang="ja-JP" sz="105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en-US" altLang="ja-JP" sz="1050" b="1">
                          <a:solidFill>
                            <a:sysClr val="windowText" lastClr="000000"/>
                          </a:solidFill>
                          <a:latin typeface="+mn-ea"/>
                          <a:ea typeface="+mn-ea"/>
                        </a:rPr>
                        <a:t>5.17 </a:t>
                      </a:r>
                      <a:r>
                        <a:rPr kumimoji="1" lang="ja-JP" altLang="en-US" sz="1050" b="1">
                          <a:solidFill>
                            <a:sysClr val="windowText" lastClr="000000"/>
                          </a:solidFill>
                          <a:latin typeface="+mn-ea"/>
                          <a:ea typeface="+mn-ea"/>
                        </a:rPr>
                        <a:t>認証情報</a:t>
                      </a:r>
                      <a:endParaRPr kumimoji="1" lang="en-US" altLang="ja-JP" sz="1050" b="1">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a:solidFill>
                            <a:schemeClr val="tx1"/>
                          </a:solidFill>
                        </a:rPr>
                        <a:t>認証情報の割り当ておよび管理は、認証情報の適切な取扱いについて要員に助言することを含む管理プロセスによって管理しなければならない。</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en-US" altLang="ja-JP" sz="1050" b="1">
                          <a:solidFill>
                            <a:schemeClr val="tx1"/>
                          </a:solidFill>
                        </a:rPr>
                        <a:t>5.18 </a:t>
                      </a:r>
                      <a:r>
                        <a:rPr kumimoji="1" lang="ja-JP" altLang="en-US" sz="1050" b="1">
                          <a:solidFill>
                            <a:schemeClr val="tx1"/>
                          </a:solidFill>
                        </a:rPr>
                        <a:t>アクセス権</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a:solidFill>
                            <a:schemeClr val="tx1"/>
                          </a:solidFill>
                        </a:rPr>
                        <a:t>情報およびその他の関連資産へのアクセス権は、アクセス制御に関する組織のトピック固有の個別方針および規則に従って、提供、レビュー、変更および削除しなければならない。</a:t>
                      </a:r>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96955816"/>
                  </a:ext>
                </a:extLst>
              </a:tr>
            </a:tbl>
          </a:graphicData>
        </a:graphic>
      </p:graphicFrame>
      <p:sp>
        <p:nvSpPr>
          <p:cNvPr id="9" name="スライド番号プレースホルダー 3">
            <a:extLst>
              <a:ext uri="{FF2B5EF4-FFF2-40B4-BE49-F238E27FC236}">
                <a16:creationId xmlns:a16="http://schemas.microsoft.com/office/drawing/2014/main" id="{83B78C35-FA98-C6AA-A715-82E3364092AB}"/>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51F97701-3ED2-7088-1237-F49DEBFF48AD}"/>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grpSp>
        <p:nvGrpSpPr>
          <p:cNvPr id="6" name="グループ化 5">
            <a:extLst>
              <a:ext uri="{FF2B5EF4-FFF2-40B4-BE49-F238E27FC236}">
                <a16:creationId xmlns:a16="http://schemas.microsoft.com/office/drawing/2014/main" id="{CA0DB0DE-9200-6E76-7C0A-19CF6264DA04}"/>
              </a:ext>
            </a:extLst>
          </p:cNvPr>
          <p:cNvGrpSpPr/>
          <p:nvPr/>
        </p:nvGrpSpPr>
        <p:grpSpPr>
          <a:xfrm>
            <a:off x="5968800" y="2150548"/>
            <a:ext cx="540000" cy="540000"/>
            <a:chOff x="5968800" y="2712523"/>
            <a:chExt cx="540000" cy="540000"/>
          </a:xfrm>
        </p:grpSpPr>
        <p:sp>
          <p:nvSpPr>
            <p:cNvPr id="10" name="楕円 9">
              <a:extLst>
                <a:ext uri="{FF2B5EF4-FFF2-40B4-BE49-F238E27FC236}">
                  <a16:creationId xmlns:a16="http://schemas.microsoft.com/office/drawing/2014/main" id="{8EFE6B86-BE71-7EAB-9056-4CC0C7909751}"/>
                </a:ext>
              </a:extLst>
            </p:cNvPr>
            <p:cNvSpPr/>
            <p:nvPr/>
          </p:nvSpPr>
          <p:spPr>
            <a:xfrm>
              <a:off x="5968800" y="2712523"/>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3" name="図 12">
              <a:extLst>
                <a:ext uri="{FF2B5EF4-FFF2-40B4-BE49-F238E27FC236}">
                  <a16:creationId xmlns:a16="http://schemas.microsoft.com/office/drawing/2014/main" id="{EFFBA20E-4538-DDFF-4940-E3DE242CB6A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36404" y="2782572"/>
              <a:ext cx="404791" cy="404791"/>
            </a:xfrm>
            <a:prstGeom prst="rect">
              <a:avLst/>
            </a:prstGeom>
          </p:spPr>
        </p:pic>
      </p:grpSp>
    </p:spTree>
    <p:extLst>
      <p:ext uri="{BB962C8B-B14F-4D97-AF65-F5344CB8AC3E}">
        <p14:creationId xmlns:p14="http://schemas.microsoft.com/office/powerpoint/2010/main" val="231830026"/>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AAB8950A-28ED-BF34-53B7-3E684C62BE62}"/>
              </a:ext>
            </a:extLst>
          </p:cNvPr>
          <p:cNvSpPr>
            <a:spLocks noGrp="1"/>
          </p:cNvSpPr>
          <p:nvPr>
            <p:ph type="body" sz="quarter" idx="14"/>
          </p:nvPr>
        </p:nvSpPr>
        <p:spPr/>
        <p:txBody>
          <a:bodyPr/>
          <a:lstStyle/>
          <a:p>
            <a:r>
              <a:rPr kumimoji="1" lang="en-US" altLang="ja-JP" sz="1600"/>
              <a:t>14-1-1. </a:t>
            </a:r>
            <a:r>
              <a:rPr kumimoji="1" lang="ja-JP" altLang="en-US" sz="1600"/>
              <a:t>対策基準の策定</a:t>
            </a:r>
            <a:endParaRPr kumimoji="1" lang="ja-JP" altLang="en-US"/>
          </a:p>
        </p:txBody>
      </p:sp>
      <p:graphicFrame>
        <p:nvGraphicFramePr>
          <p:cNvPr id="12" name="表 11">
            <a:extLst>
              <a:ext uri="{FF2B5EF4-FFF2-40B4-BE49-F238E27FC236}">
                <a16:creationId xmlns:a16="http://schemas.microsoft.com/office/drawing/2014/main" id="{BBB54472-760C-CB18-3D3A-21A9230D5B51}"/>
              </a:ext>
            </a:extLst>
          </p:cNvPr>
          <p:cNvGraphicFramePr>
            <a:graphicFrameLocks noGrp="1"/>
          </p:cNvGraphicFramePr>
          <p:nvPr>
            <p:extLst>
              <p:ext uri="{D42A27DB-BD31-4B8C-83A1-F6EECF244321}">
                <p14:modId xmlns:p14="http://schemas.microsoft.com/office/powerpoint/2010/main" val="1332340643"/>
              </p:ext>
            </p:extLst>
          </p:nvPr>
        </p:nvGraphicFramePr>
        <p:xfrm>
          <a:off x="622801" y="2415600"/>
          <a:ext cx="5612399" cy="6423660"/>
        </p:xfrm>
        <a:graphic>
          <a:graphicData uri="http://schemas.openxmlformats.org/drawingml/2006/table">
            <a:tbl>
              <a:tblPr firstRow="1" bandRow="1">
                <a:tableStyleId>{5C22544A-7EE6-4342-B048-85BDC9FD1C3A}</a:tableStyleId>
              </a:tblPr>
              <a:tblGrid>
                <a:gridCol w="5612399">
                  <a:extLst>
                    <a:ext uri="{9D8B030D-6E8A-4147-A177-3AD203B41FA5}">
                      <a16:colId xmlns:a16="http://schemas.microsoft.com/office/drawing/2014/main" val="2585828005"/>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latin typeface="+mn-ea"/>
                          <a:ea typeface="+mn-ea"/>
                        </a:rPr>
                        <a:t>対策基準（例）</a:t>
                      </a:r>
                      <a:endParaRPr kumimoji="1" lang="ja-JP" altLang="en-US" sz="1050" b="0">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42017801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en-US" altLang="ja-JP" sz="1050" b="1" dirty="0">
                          <a:solidFill>
                            <a:schemeClr val="tx1"/>
                          </a:solidFill>
                        </a:rPr>
                        <a:t>5.19 </a:t>
                      </a:r>
                      <a:r>
                        <a:rPr kumimoji="1" lang="ja-JP" altLang="en-US" sz="1050" b="1" dirty="0">
                          <a:solidFill>
                            <a:schemeClr val="tx1"/>
                          </a:solidFill>
                        </a:rPr>
                        <a:t>供給者関係における情報セキュリティ</a:t>
                      </a:r>
                      <a:endParaRPr kumimoji="1" lang="en-US" altLang="ja-JP" sz="105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dirty="0">
                          <a:solidFill>
                            <a:schemeClr val="tx1"/>
                          </a:solidFill>
                        </a:rPr>
                        <a:t>供給者の製品またはサービスの使用に関連する情報セキュリティリスクを管理するためのプロセスおよび手順を定義し実施しなければならない。</a:t>
                      </a:r>
                      <a:endParaRPr kumimoji="1" lang="en-US" altLang="ja-JP" sz="105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kumimoji="1" lang="en-US" altLang="ja-JP" sz="105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1" dirty="0">
                          <a:solidFill>
                            <a:schemeClr val="tx1"/>
                          </a:solidFill>
                        </a:rPr>
                        <a:t>5.20</a:t>
                      </a:r>
                      <a:r>
                        <a:rPr lang="ja-JP" altLang="en-US" sz="1050" b="1" dirty="0">
                          <a:solidFill>
                            <a:schemeClr val="tx1"/>
                          </a:solidFill>
                        </a:rPr>
                        <a:t> 供給者との合意における情報セキュリティの取扱い</a:t>
                      </a:r>
                      <a:endParaRPr lang="en-US" altLang="ja-JP" sz="105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dirty="0">
                          <a:solidFill>
                            <a:schemeClr val="tx1"/>
                          </a:solidFill>
                          <a:latin typeface="+mn-ea"/>
                        </a:rPr>
                        <a:t>供給者関係の種類に応じて、各供給者と、関連する情報セキュリティ要求事項を確立し合意をとらなければならない。</a:t>
                      </a:r>
                      <a:endParaRPr lang="en-US" altLang="ja-JP" sz="1050" b="1" dirty="0">
                        <a:solidFill>
                          <a:schemeClr val="tx1"/>
                        </a:solidFill>
                        <a:latin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050" b="1" dirty="0">
                        <a:solidFill>
                          <a:schemeClr val="tx1"/>
                        </a:solidFill>
                        <a:latin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1" dirty="0">
                          <a:solidFill>
                            <a:schemeClr val="tx1"/>
                          </a:solidFill>
                          <a:latin typeface="+mn-ea"/>
                        </a:rPr>
                        <a:t>5.21 ICT</a:t>
                      </a:r>
                      <a:r>
                        <a:rPr lang="ja-JP" altLang="en-US" sz="1050" b="1" dirty="0">
                          <a:solidFill>
                            <a:schemeClr val="tx1"/>
                          </a:solidFill>
                          <a:latin typeface="+mn-ea"/>
                        </a:rPr>
                        <a:t>サプライチェーンにおける情報セキュリティの管理</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0" dirty="0">
                          <a:solidFill>
                            <a:schemeClr val="tx1"/>
                          </a:solidFill>
                          <a:latin typeface="+mn-ea"/>
                        </a:rPr>
                        <a:t>ICT </a:t>
                      </a:r>
                      <a:r>
                        <a:rPr lang="ja-JP" altLang="en-US" sz="1050" b="0" dirty="0">
                          <a:solidFill>
                            <a:schemeClr val="tx1"/>
                          </a:solidFill>
                          <a:latin typeface="+mn-ea"/>
                        </a:rPr>
                        <a:t>製品およびサービスのサプライチェーンに関連する情報セキュリティリスクを管理するためのプロセスおよび手順を定め、実施しなければならない。</a:t>
                      </a:r>
                      <a:endParaRPr lang="en-US" altLang="ja-JP" sz="1050" b="0" dirty="0">
                        <a:solidFill>
                          <a:schemeClr val="tx1"/>
                        </a:solidFill>
                        <a:latin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050" b="1" dirty="0">
                        <a:solidFill>
                          <a:schemeClr val="tx1"/>
                        </a:solidFill>
                        <a:latin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1" dirty="0">
                          <a:solidFill>
                            <a:schemeClr val="tx1"/>
                          </a:solidFill>
                          <a:latin typeface="+mn-ea"/>
                        </a:rPr>
                        <a:t>5.22 </a:t>
                      </a:r>
                      <a:r>
                        <a:rPr lang="ja-JP" altLang="en-US" sz="1050" b="1" dirty="0">
                          <a:solidFill>
                            <a:schemeClr val="tx1"/>
                          </a:solidFill>
                          <a:latin typeface="+mn-ea"/>
                        </a:rPr>
                        <a:t>供給者のサービス提供の監視、レビュー及び変更管理</a:t>
                      </a:r>
                    </a:p>
                    <a:p>
                      <a:r>
                        <a:rPr lang="ja-JP" altLang="en-US" sz="1050" b="0" dirty="0">
                          <a:solidFill>
                            <a:schemeClr val="tx1"/>
                          </a:solidFill>
                        </a:rPr>
                        <a:t>サービスの供給者の情報セキュリティの実践およびサービス提供の変更を定常的に監視し、レビューし、評価し、管理しなければならない。</a:t>
                      </a:r>
                      <a:endParaRPr kumimoji="1" lang="en-US" altLang="ja-JP" sz="105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050" b="1" dirty="0">
                        <a:solidFill>
                          <a:schemeClr val="tx1"/>
                        </a:solidFill>
                        <a:latin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1" dirty="0">
                          <a:solidFill>
                            <a:schemeClr val="tx1"/>
                          </a:solidFill>
                          <a:latin typeface="+mn-ea"/>
                        </a:rPr>
                        <a:t>5.23 </a:t>
                      </a:r>
                      <a:r>
                        <a:rPr lang="ja-JP" altLang="en-US" sz="1050" b="1" dirty="0">
                          <a:solidFill>
                            <a:schemeClr val="tx1"/>
                          </a:solidFill>
                          <a:latin typeface="+mn-ea"/>
                        </a:rPr>
                        <a:t>クラウドサービスの利用における情報セキュリティ　</a:t>
                      </a: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dirty="0">
                          <a:solidFill>
                            <a:schemeClr val="tx1"/>
                          </a:solidFill>
                          <a:latin typeface="+mn-ea"/>
                        </a:rPr>
                        <a:t>クラウドサービスの取得、利用、管理および終了のプロセスを、組織の情報セキュリティ要求事項に従って定めなければならない。</a:t>
                      </a:r>
                      <a:endParaRPr lang="en-US" altLang="ja-JP" sz="1050" b="0" dirty="0">
                        <a:solidFill>
                          <a:schemeClr val="tx1"/>
                        </a:solidFill>
                        <a:latin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050" b="1" dirty="0">
                        <a:solidFill>
                          <a:schemeClr val="tx1"/>
                        </a:solidFill>
                        <a:latin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1" dirty="0">
                          <a:solidFill>
                            <a:schemeClr val="tx1"/>
                          </a:solidFill>
                          <a:latin typeface="+mn-ea"/>
                        </a:rPr>
                        <a:t>5.24 </a:t>
                      </a:r>
                      <a:r>
                        <a:rPr lang="ja-JP" altLang="en-US" sz="1050" b="1" dirty="0">
                          <a:solidFill>
                            <a:schemeClr val="tx1"/>
                          </a:solidFill>
                          <a:latin typeface="+mn-ea"/>
                        </a:rPr>
                        <a:t>情報セキュリティインシデント管理の計画及び準備</a:t>
                      </a:r>
                    </a:p>
                    <a:p>
                      <a:r>
                        <a:rPr lang="ja-JP" altLang="en-US" sz="1050" b="0" dirty="0">
                          <a:solidFill>
                            <a:schemeClr val="tx1"/>
                          </a:solidFill>
                        </a:rPr>
                        <a:t>セキュリティインシデント管理のプロセス、役割および責任を定義、確立および伝達し、セキュリティインシデント管理の計画を定めなければならない。</a:t>
                      </a:r>
                      <a:endParaRPr lang="en-US" altLang="ja-JP" sz="1050" b="0" dirty="0">
                        <a:solidFill>
                          <a:schemeClr val="tx1"/>
                        </a:solidFill>
                      </a:endParaRPr>
                    </a:p>
                    <a:p>
                      <a:endParaRPr lang="en-US" altLang="ja-JP" sz="1050" b="0" dirty="0">
                        <a:solidFill>
                          <a:schemeClr val="tx1"/>
                        </a:solidFill>
                      </a:endParaRPr>
                    </a:p>
                    <a:p>
                      <a:r>
                        <a:rPr lang="en-US" altLang="ja-JP" sz="1050" b="1" dirty="0">
                          <a:solidFill>
                            <a:schemeClr val="tx1"/>
                          </a:solidFill>
                        </a:rPr>
                        <a:t>5.25 </a:t>
                      </a:r>
                      <a:r>
                        <a:rPr lang="ja-JP" altLang="en-US" sz="1050" b="1" dirty="0">
                          <a:solidFill>
                            <a:schemeClr val="tx1"/>
                          </a:solidFill>
                        </a:rPr>
                        <a:t>情報セキュリティ事象の評価及び決定</a:t>
                      </a:r>
                      <a:endParaRPr lang="en-US" altLang="ja-JP" sz="1050" b="1" dirty="0">
                        <a:solidFill>
                          <a:schemeClr val="tx1"/>
                        </a:solidFill>
                      </a:endParaRPr>
                    </a:p>
                    <a:p>
                      <a:r>
                        <a:rPr kumimoji="1" lang="ja-JP" altLang="en-US" sz="1050" b="0" dirty="0">
                          <a:solidFill>
                            <a:schemeClr val="tx1"/>
                          </a:solidFill>
                        </a:rPr>
                        <a:t>情報セキュリティ事象に対して、セキュリティインシデントに分類するか否かを決定するための評価を実施しなければならない。</a:t>
                      </a:r>
                      <a:endParaRPr kumimoji="1" lang="en-US" altLang="ja-JP" sz="105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kumimoji="1" lang="en-US" altLang="ja-JP" sz="1050" b="0" kern="1200" dirty="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ja-JP" sz="1050" b="1" dirty="0">
                          <a:solidFill>
                            <a:schemeClr val="tx1"/>
                          </a:solidFill>
                          <a:latin typeface="+mn-ea"/>
                        </a:rPr>
                        <a:t>5.26 </a:t>
                      </a:r>
                      <a:r>
                        <a:rPr lang="ja-JP" altLang="en-US" sz="1050" b="1" dirty="0">
                          <a:solidFill>
                            <a:schemeClr val="tx1"/>
                          </a:solidFill>
                          <a:latin typeface="+mn-ea"/>
                        </a:rPr>
                        <a:t>情報セキュリティインシデントへの対応</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dirty="0">
                          <a:solidFill>
                            <a:schemeClr val="tx1"/>
                          </a:solidFill>
                        </a:rPr>
                        <a:t>セキュリティインシデントに対し、文書化した手順に従って対応しなければならない。</a:t>
                      </a:r>
                      <a:endParaRPr kumimoji="1" lang="en-US" altLang="ja-JP" sz="105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05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050" b="1" dirty="0">
                          <a:solidFill>
                            <a:schemeClr val="tx1"/>
                          </a:solidFill>
                        </a:rPr>
                        <a:t>5.27 </a:t>
                      </a:r>
                      <a:r>
                        <a:rPr kumimoji="1" lang="ja-JP" altLang="en-US" sz="1050" b="1" dirty="0">
                          <a:solidFill>
                            <a:schemeClr val="tx1"/>
                          </a:solidFill>
                        </a:rPr>
                        <a:t>情報セキュリティインシデントからの学習</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dirty="0">
                          <a:solidFill>
                            <a:schemeClr val="tx1"/>
                          </a:solidFill>
                        </a:rPr>
                        <a:t>セキュリティインシデントから得られた知識を、情報セキュリティ管理策を強化し、改善するために用いなければならない。</a:t>
                      </a:r>
                      <a:endParaRPr kumimoji="1" lang="en-US" altLang="ja-JP" sz="105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05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050" b="1" dirty="0">
                          <a:solidFill>
                            <a:schemeClr val="tx1"/>
                          </a:solidFill>
                        </a:rPr>
                        <a:t>5.28 </a:t>
                      </a:r>
                      <a:r>
                        <a:rPr kumimoji="1" lang="ja-JP" altLang="en-US" sz="1050" b="1" dirty="0">
                          <a:solidFill>
                            <a:schemeClr val="tx1"/>
                          </a:solidFill>
                        </a:rPr>
                        <a:t>証拠の収集</a:t>
                      </a:r>
                      <a:endParaRPr kumimoji="1" lang="en-US" altLang="ja-JP" sz="105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dirty="0">
                          <a:solidFill>
                            <a:schemeClr val="tx1"/>
                          </a:solidFill>
                        </a:rPr>
                        <a:t>情報セキュリティ事象に関連する証拠の特定、収集、取得および保存のための手順を定め、実施しなければならない。</a:t>
                      </a:r>
                      <a:endParaRPr kumimoji="1" lang="en-US" altLang="ja-JP" sz="105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96955816"/>
                  </a:ext>
                </a:extLst>
              </a:tr>
            </a:tbl>
          </a:graphicData>
        </a:graphic>
      </p:graphicFrame>
      <p:sp>
        <p:nvSpPr>
          <p:cNvPr id="9" name="スライド番号プレースホルダー 3">
            <a:extLst>
              <a:ext uri="{FF2B5EF4-FFF2-40B4-BE49-F238E27FC236}">
                <a16:creationId xmlns:a16="http://schemas.microsoft.com/office/drawing/2014/main" id="{83B78C35-FA98-C6AA-A715-82E3364092AB}"/>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51F97701-3ED2-7088-1237-F49DEBFF48AD}"/>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grpSp>
        <p:nvGrpSpPr>
          <p:cNvPr id="8" name="グループ化 7">
            <a:extLst>
              <a:ext uri="{FF2B5EF4-FFF2-40B4-BE49-F238E27FC236}">
                <a16:creationId xmlns:a16="http://schemas.microsoft.com/office/drawing/2014/main" id="{E06CB028-819A-197D-03B7-D963E21A2A73}"/>
              </a:ext>
            </a:extLst>
          </p:cNvPr>
          <p:cNvGrpSpPr/>
          <p:nvPr/>
        </p:nvGrpSpPr>
        <p:grpSpPr>
          <a:xfrm>
            <a:off x="5968800" y="2150548"/>
            <a:ext cx="540000" cy="540000"/>
            <a:chOff x="5968800" y="2712523"/>
            <a:chExt cx="540000" cy="540000"/>
          </a:xfrm>
        </p:grpSpPr>
        <p:sp>
          <p:nvSpPr>
            <p:cNvPr id="10" name="楕円 9">
              <a:extLst>
                <a:ext uri="{FF2B5EF4-FFF2-40B4-BE49-F238E27FC236}">
                  <a16:creationId xmlns:a16="http://schemas.microsoft.com/office/drawing/2014/main" id="{7424FC0E-CE44-C73B-23F2-0F09D7E61DCE}"/>
                </a:ext>
              </a:extLst>
            </p:cNvPr>
            <p:cNvSpPr/>
            <p:nvPr/>
          </p:nvSpPr>
          <p:spPr>
            <a:xfrm>
              <a:off x="5968800" y="2712523"/>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1" name="図 10">
              <a:extLst>
                <a:ext uri="{FF2B5EF4-FFF2-40B4-BE49-F238E27FC236}">
                  <a16:creationId xmlns:a16="http://schemas.microsoft.com/office/drawing/2014/main" id="{15C04F57-4598-F976-FBE7-50D439CB233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36404" y="2782572"/>
              <a:ext cx="404791" cy="404791"/>
            </a:xfrm>
            <a:prstGeom prst="rect">
              <a:avLst/>
            </a:prstGeom>
          </p:spPr>
        </p:pic>
      </p:grpSp>
      <p:sp>
        <p:nvSpPr>
          <p:cNvPr id="2" name="吹き出し: 四角形 1">
            <a:extLst>
              <a:ext uri="{FF2B5EF4-FFF2-40B4-BE49-F238E27FC236}">
                <a16:creationId xmlns:a16="http://schemas.microsoft.com/office/drawing/2014/main" id="{A8F31F9F-C31F-0925-1383-C4D98E705E30}"/>
              </a:ext>
            </a:extLst>
          </p:cNvPr>
          <p:cNvSpPr/>
          <p:nvPr/>
        </p:nvSpPr>
        <p:spPr>
          <a:xfrm>
            <a:off x="-4155894" y="3424421"/>
            <a:ext cx="2286000" cy="1219200"/>
          </a:xfrm>
          <a:prstGeom prst="wedgeRectCallout">
            <a:avLst>
              <a:gd name="adj1" fmla="val 105834"/>
              <a:gd name="adj2" fmla="val -2273"/>
            </a:avLst>
          </a:prstGeom>
          <a:solidFill>
            <a:schemeClr val="accent1"/>
          </a:solid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1200">
                <a:solidFill>
                  <a:schemeClr val="bg1"/>
                </a:solidFill>
              </a:rPr>
              <a:t>リンク外し</a:t>
            </a:r>
          </a:p>
        </p:txBody>
      </p:sp>
    </p:spTree>
    <p:extLst>
      <p:ext uri="{BB962C8B-B14F-4D97-AF65-F5344CB8AC3E}">
        <p14:creationId xmlns:p14="http://schemas.microsoft.com/office/powerpoint/2010/main" val="1257994236"/>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AAB8950A-28ED-BF34-53B7-3E684C62BE62}"/>
              </a:ext>
            </a:extLst>
          </p:cNvPr>
          <p:cNvSpPr>
            <a:spLocks noGrp="1"/>
          </p:cNvSpPr>
          <p:nvPr>
            <p:ph type="body" sz="quarter" idx="14"/>
          </p:nvPr>
        </p:nvSpPr>
        <p:spPr/>
        <p:txBody>
          <a:bodyPr/>
          <a:lstStyle/>
          <a:p>
            <a:r>
              <a:rPr kumimoji="1" lang="en-US" altLang="ja-JP" sz="1600"/>
              <a:t>14-1-1. </a:t>
            </a:r>
            <a:r>
              <a:rPr kumimoji="1" lang="ja-JP" altLang="en-US" sz="1600"/>
              <a:t>対策基準の策定</a:t>
            </a:r>
            <a:endParaRPr kumimoji="1" lang="ja-JP" altLang="en-US"/>
          </a:p>
        </p:txBody>
      </p:sp>
      <p:graphicFrame>
        <p:nvGraphicFramePr>
          <p:cNvPr id="12" name="表 11">
            <a:extLst>
              <a:ext uri="{FF2B5EF4-FFF2-40B4-BE49-F238E27FC236}">
                <a16:creationId xmlns:a16="http://schemas.microsoft.com/office/drawing/2014/main" id="{BBB54472-760C-CB18-3D3A-21A9230D5B51}"/>
              </a:ext>
            </a:extLst>
          </p:cNvPr>
          <p:cNvGraphicFramePr>
            <a:graphicFrameLocks noGrp="1"/>
          </p:cNvGraphicFramePr>
          <p:nvPr>
            <p:extLst>
              <p:ext uri="{D42A27DB-BD31-4B8C-83A1-F6EECF244321}">
                <p14:modId xmlns:p14="http://schemas.microsoft.com/office/powerpoint/2010/main" val="1381309863"/>
              </p:ext>
            </p:extLst>
          </p:nvPr>
        </p:nvGraphicFramePr>
        <p:xfrm>
          <a:off x="622801" y="2415600"/>
          <a:ext cx="5612399" cy="5623560"/>
        </p:xfrm>
        <a:graphic>
          <a:graphicData uri="http://schemas.openxmlformats.org/drawingml/2006/table">
            <a:tbl>
              <a:tblPr firstRow="1" bandRow="1">
                <a:tableStyleId>{5C22544A-7EE6-4342-B048-85BDC9FD1C3A}</a:tableStyleId>
              </a:tblPr>
              <a:tblGrid>
                <a:gridCol w="5612399">
                  <a:extLst>
                    <a:ext uri="{9D8B030D-6E8A-4147-A177-3AD203B41FA5}">
                      <a16:colId xmlns:a16="http://schemas.microsoft.com/office/drawing/2014/main" val="2585828005"/>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latin typeface="+mn-ea"/>
                          <a:ea typeface="+mn-ea"/>
                        </a:rPr>
                        <a:t>対策基準（例）</a:t>
                      </a:r>
                      <a:endParaRPr kumimoji="1" lang="ja-JP" altLang="en-US" sz="1050" b="0">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42017801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050" b="1" dirty="0">
                          <a:solidFill>
                            <a:schemeClr val="tx1"/>
                          </a:solidFill>
                        </a:rPr>
                        <a:t>5.29 </a:t>
                      </a:r>
                      <a:r>
                        <a:rPr kumimoji="1" lang="ja-JP" altLang="en-US" sz="1050" b="1" dirty="0">
                          <a:solidFill>
                            <a:schemeClr val="tx1"/>
                          </a:solidFill>
                        </a:rPr>
                        <a:t>事業の中断・阻害時の情報セキュリティ</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050" dirty="0"/>
                        <a:t>事業の中断・阻害時に情報セキュリティを適切なレベルに維持するための方法を定めなければならない。</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05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050" b="1" dirty="0">
                          <a:solidFill>
                            <a:schemeClr val="tx1"/>
                          </a:solidFill>
                        </a:rPr>
                        <a:t>5.30 </a:t>
                      </a:r>
                      <a:r>
                        <a:rPr kumimoji="1" lang="ja-JP" altLang="en-US" sz="1050" b="1" dirty="0">
                          <a:solidFill>
                            <a:schemeClr val="tx1"/>
                          </a:solidFill>
                        </a:rPr>
                        <a:t>事業継続のための</a:t>
                      </a:r>
                      <a:r>
                        <a:rPr kumimoji="1" lang="en-US" altLang="ja-JP" sz="1050" b="1" dirty="0">
                          <a:solidFill>
                            <a:schemeClr val="tx1"/>
                          </a:solidFill>
                        </a:rPr>
                        <a:t>ICT</a:t>
                      </a:r>
                      <a:r>
                        <a:rPr kumimoji="1" lang="ja-JP" altLang="en-US" sz="1050" b="1" dirty="0">
                          <a:solidFill>
                            <a:schemeClr val="tx1"/>
                          </a:solidFill>
                        </a:rPr>
                        <a:t>の備え</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kern="1200" dirty="0">
                          <a:solidFill>
                            <a:schemeClr val="dk1"/>
                          </a:solidFill>
                          <a:effectLst/>
                          <a:latin typeface="+mn-lt"/>
                          <a:ea typeface="+mn-ea"/>
                          <a:cs typeface="+mn-cs"/>
                        </a:rPr>
                        <a:t>事業継続の目的および</a:t>
                      </a:r>
                      <a:r>
                        <a:rPr kumimoji="1" lang="en-US" altLang="ja-JP" sz="1050" b="0" kern="1200" dirty="0">
                          <a:solidFill>
                            <a:schemeClr val="dk1"/>
                          </a:solidFill>
                          <a:effectLst/>
                          <a:latin typeface="+mn-lt"/>
                          <a:ea typeface="+mn-ea"/>
                          <a:cs typeface="+mn-cs"/>
                        </a:rPr>
                        <a:t>ICT </a:t>
                      </a:r>
                      <a:r>
                        <a:rPr kumimoji="1" lang="ja-JP" altLang="en-US" sz="1050" b="0" kern="1200" dirty="0">
                          <a:solidFill>
                            <a:schemeClr val="dk1"/>
                          </a:solidFill>
                          <a:effectLst/>
                          <a:latin typeface="+mn-lt"/>
                          <a:ea typeface="+mn-ea"/>
                          <a:cs typeface="+mn-cs"/>
                        </a:rPr>
                        <a:t>継続の要求事項に基づいて、</a:t>
                      </a:r>
                      <a:r>
                        <a:rPr kumimoji="1" lang="en-US" altLang="ja-JP" sz="1050" b="0" kern="1200" dirty="0">
                          <a:solidFill>
                            <a:schemeClr val="dk1"/>
                          </a:solidFill>
                          <a:effectLst/>
                          <a:latin typeface="+mn-lt"/>
                          <a:ea typeface="+mn-ea"/>
                          <a:cs typeface="+mn-cs"/>
                        </a:rPr>
                        <a:t>ICT </a:t>
                      </a:r>
                      <a:r>
                        <a:rPr kumimoji="1" lang="ja-JP" altLang="en-US" sz="1050" b="0" kern="1200" dirty="0">
                          <a:solidFill>
                            <a:schemeClr val="dk1"/>
                          </a:solidFill>
                          <a:effectLst/>
                          <a:latin typeface="+mn-lt"/>
                          <a:ea typeface="+mn-ea"/>
                          <a:cs typeface="+mn-cs"/>
                        </a:rPr>
                        <a:t>の備えを計画、実施、維持および試験しなければならない。</a:t>
                      </a:r>
                      <a:endParaRPr kumimoji="1" lang="en-US" altLang="ja-JP" sz="1050" b="0" kern="1200" dirty="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050" b="1" kern="1200" dirty="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050" b="1" kern="1200" dirty="0">
                          <a:solidFill>
                            <a:schemeClr val="dk1"/>
                          </a:solidFill>
                          <a:effectLst/>
                          <a:latin typeface="+mn-lt"/>
                          <a:ea typeface="+mn-ea"/>
                          <a:cs typeface="+mn-cs"/>
                        </a:rPr>
                        <a:t>5.31 </a:t>
                      </a:r>
                      <a:r>
                        <a:rPr kumimoji="1" lang="ja-JP" altLang="en-US" sz="1050" b="1" kern="1200" dirty="0">
                          <a:solidFill>
                            <a:schemeClr val="dk1"/>
                          </a:solidFill>
                          <a:effectLst/>
                          <a:latin typeface="+mn-lt"/>
                          <a:ea typeface="+mn-ea"/>
                          <a:cs typeface="+mn-cs"/>
                        </a:rPr>
                        <a:t>法令・規制及び契約上の要求事項</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kern="1200" dirty="0">
                          <a:solidFill>
                            <a:schemeClr val="dk1"/>
                          </a:solidFill>
                          <a:effectLst/>
                          <a:latin typeface="+mn-lt"/>
                          <a:ea typeface="+mn-ea"/>
                          <a:cs typeface="+mn-cs"/>
                        </a:rPr>
                        <a:t>情報セキュリティに関する法令や契約事項を特定・文書化し、遵守しなければならない。</a:t>
                      </a:r>
                      <a:endParaRPr kumimoji="1" lang="en-US" altLang="ja-JP" sz="105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05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050" b="1" dirty="0">
                          <a:solidFill>
                            <a:schemeClr val="tx1"/>
                          </a:solidFill>
                        </a:rPr>
                        <a:t>5.32 </a:t>
                      </a:r>
                      <a:r>
                        <a:rPr kumimoji="1" lang="ja-JP" altLang="en-US" sz="1050" b="1" dirty="0">
                          <a:solidFill>
                            <a:schemeClr val="tx1"/>
                          </a:solidFill>
                        </a:rPr>
                        <a:t>知的財産権</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kern="1200" dirty="0">
                          <a:solidFill>
                            <a:schemeClr val="dk1"/>
                          </a:solidFill>
                          <a:effectLst/>
                          <a:latin typeface="+mn-lt"/>
                          <a:ea typeface="+mn-ea"/>
                          <a:cs typeface="+mn-cs"/>
                        </a:rPr>
                        <a:t>知的財産権を保護するための適切な手順を実施しなければならない。</a:t>
                      </a:r>
                      <a:endParaRPr kumimoji="1" lang="en-US" altLang="ja-JP" sz="1050" b="0" kern="1200" dirty="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050" b="0" kern="1200" dirty="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050" b="1" dirty="0">
                          <a:solidFill>
                            <a:schemeClr val="tx1"/>
                          </a:solidFill>
                        </a:rPr>
                        <a:t>5.33 </a:t>
                      </a:r>
                      <a:r>
                        <a:rPr kumimoji="1" lang="ja-JP" altLang="en-US" sz="1050" b="1" dirty="0">
                          <a:solidFill>
                            <a:schemeClr val="tx1"/>
                          </a:solidFill>
                        </a:rPr>
                        <a:t>記録の保護</a:t>
                      </a:r>
                      <a:endParaRPr kumimoji="1" lang="en-US" altLang="ja-JP" sz="105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kern="1200" dirty="0">
                          <a:solidFill>
                            <a:schemeClr val="dk1"/>
                          </a:solidFill>
                          <a:effectLst/>
                          <a:latin typeface="+mn-lt"/>
                          <a:ea typeface="+mn-ea"/>
                          <a:cs typeface="+mn-cs"/>
                        </a:rPr>
                        <a:t>記録を、消失、破壊、改ざん、認可されていないアクセスおよび不正な流出から保護しなければならない。</a:t>
                      </a:r>
                      <a:endParaRPr kumimoji="1" lang="en-US" altLang="ja-JP" sz="1050" b="0" kern="1200" dirty="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050" b="0" kern="1200" dirty="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050" b="1" dirty="0">
                          <a:solidFill>
                            <a:schemeClr val="tx1"/>
                          </a:solidFill>
                        </a:rPr>
                        <a:t>5.34 </a:t>
                      </a:r>
                      <a:r>
                        <a:rPr kumimoji="1" lang="ja-JP" altLang="en-US" sz="1050" b="1" dirty="0">
                          <a:solidFill>
                            <a:schemeClr val="tx1"/>
                          </a:solidFill>
                        </a:rPr>
                        <a:t>プライバシー及び</a:t>
                      </a:r>
                      <a:r>
                        <a:rPr kumimoji="1" lang="en-US" altLang="ja-JP" sz="1050" b="1" dirty="0">
                          <a:solidFill>
                            <a:schemeClr val="tx1"/>
                          </a:solidFill>
                        </a:rPr>
                        <a:t>PII</a:t>
                      </a:r>
                      <a:r>
                        <a:rPr kumimoji="1" lang="ja-JP" altLang="en-US" sz="1050" b="1" dirty="0">
                          <a:solidFill>
                            <a:schemeClr val="tx1"/>
                          </a:solidFill>
                        </a:rPr>
                        <a:t>の保護</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kern="1200" dirty="0">
                          <a:solidFill>
                            <a:schemeClr val="dk1"/>
                          </a:solidFill>
                          <a:effectLst/>
                          <a:latin typeface="+mn-lt"/>
                          <a:ea typeface="+mn-ea"/>
                          <a:cs typeface="+mn-cs"/>
                        </a:rPr>
                        <a:t>適用される法令、規制および契約上の要求事項に従って、プライバシーの維持および</a:t>
                      </a:r>
                      <a:r>
                        <a:rPr kumimoji="1" lang="en-US" altLang="ja-JP" sz="1050" b="0" kern="1200" dirty="0">
                          <a:solidFill>
                            <a:schemeClr val="dk1"/>
                          </a:solidFill>
                          <a:effectLst/>
                          <a:latin typeface="+mn-lt"/>
                          <a:ea typeface="+mn-ea"/>
                          <a:cs typeface="+mn-cs"/>
                        </a:rPr>
                        <a:t>PII </a:t>
                      </a:r>
                      <a:r>
                        <a:rPr kumimoji="1" lang="ja-JP" altLang="en-US" sz="1050" b="0" kern="1200" dirty="0">
                          <a:solidFill>
                            <a:schemeClr val="dk1"/>
                          </a:solidFill>
                          <a:effectLst/>
                          <a:latin typeface="+mn-lt"/>
                          <a:ea typeface="+mn-ea"/>
                          <a:cs typeface="+mn-cs"/>
                        </a:rPr>
                        <a:t>の保護に関する要求事項を特定し、満たさなければならない。</a:t>
                      </a:r>
                      <a:endParaRPr kumimoji="1" lang="en-US" altLang="ja-JP" sz="1050" b="0" kern="1200" dirty="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05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050" b="1" dirty="0">
                          <a:solidFill>
                            <a:schemeClr val="tx1"/>
                          </a:solidFill>
                        </a:rPr>
                        <a:t>5.35 </a:t>
                      </a:r>
                      <a:r>
                        <a:rPr kumimoji="1" lang="ja-JP" altLang="en-US" sz="1050" b="1" dirty="0">
                          <a:solidFill>
                            <a:schemeClr val="tx1"/>
                          </a:solidFill>
                        </a:rPr>
                        <a:t>情報セキュリティの独立したレビュー</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kern="1200" dirty="0">
                          <a:solidFill>
                            <a:schemeClr val="dk1"/>
                          </a:solidFill>
                          <a:effectLst/>
                          <a:latin typeface="+mn-lt"/>
                          <a:ea typeface="+mn-ea"/>
                          <a:cs typeface="+mn-cs"/>
                        </a:rPr>
                        <a:t>情報セキュリティおよびその実施の管理に対する組織の取組について、あらかじめ定めた間隔で、または重大な変化が生じた場合に、独立したレビューを実施しなければならない。</a:t>
                      </a:r>
                      <a:endParaRPr kumimoji="1" lang="en-US" altLang="ja-JP" sz="1050" b="0" kern="1200" dirty="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050" b="0" kern="1200" dirty="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050" b="1" dirty="0">
                          <a:solidFill>
                            <a:schemeClr val="tx1"/>
                          </a:solidFill>
                        </a:rPr>
                        <a:t>5.36 </a:t>
                      </a:r>
                      <a:r>
                        <a:rPr kumimoji="1" lang="ja-JP" altLang="en-US" sz="1050" b="1" dirty="0">
                          <a:solidFill>
                            <a:schemeClr val="tx1"/>
                          </a:solidFill>
                        </a:rPr>
                        <a:t>情報セキュリティのための方針群、規則及び標準の順守</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kern="1200" dirty="0">
                          <a:solidFill>
                            <a:schemeClr val="dk1"/>
                          </a:solidFill>
                          <a:effectLst/>
                          <a:latin typeface="+mn-lt"/>
                          <a:ea typeface="+mn-ea"/>
                          <a:cs typeface="+mn-cs"/>
                        </a:rPr>
                        <a:t>組織の情報セキュリティ方針、トピック固有の個別方針、規則および標準を遵守していることを定期的にレビューしなければならない。</a:t>
                      </a:r>
                      <a:endParaRPr kumimoji="1" lang="en-US" altLang="ja-JP" sz="1050" b="0" kern="1200" dirty="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050" b="0" kern="1200" dirty="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050" b="1" dirty="0">
                          <a:solidFill>
                            <a:schemeClr val="tx1"/>
                          </a:solidFill>
                        </a:rPr>
                        <a:t>5.37 </a:t>
                      </a:r>
                      <a:r>
                        <a:rPr kumimoji="1" lang="ja-JP" altLang="en-US" sz="1050" b="1" dirty="0">
                          <a:solidFill>
                            <a:schemeClr val="tx1"/>
                          </a:solidFill>
                        </a:rPr>
                        <a:t>操作手順書</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kern="1200" dirty="0">
                          <a:solidFill>
                            <a:schemeClr val="dk1"/>
                          </a:solidFill>
                          <a:effectLst/>
                          <a:latin typeface="+mn-lt"/>
                          <a:ea typeface="+mn-ea"/>
                          <a:cs typeface="+mn-cs"/>
                        </a:rPr>
                        <a:t>情報処理設備の操作手順を文書化し、必要な要員に対して利用可能な状態としなければならない。</a:t>
                      </a:r>
                      <a:endParaRPr kumimoji="1" lang="en-US" altLang="ja-JP" sz="1050" b="0" kern="1200" dirty="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96955816"/>
                  </a:ext>
                </a:extLst>
              </a:tr>
            </a:tbl>
          </a:graphicData>
        </a:graphic>
      </p:graphicFrame>
      <p:sp>
        <p:nvSpPr>
          <p:cNvPr id="9" name="スライド番号プレースホルダー 3">
            <a:extLst>
              <a:ext uri="{FF2B5EF4-FFF2-40B4-BE49-F238E27FC236}">
                <a16:creationId xmlns:a16="http://schemas.microsoft.com/office/drawing/2014/main" id="{83B78C35-FA98-C6AA-A715-82E3364092AB}"/>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51F97701-3ED2-7088-1237-F49DEBFF48AD}"/>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sp>
        <p:nvSpPr>
          <p:cNvPr id="2" name="テキスト ボックス 1">
            <a:extLst>
              <a:ext uri="{FF2B5EF4-FFF2-40B4-BE49-F238E27FC236}">
                <a16:creationId xmlns:a16="http://schemas.microsoft.com/office/drawing/2014/main" id="{658AB871-34DE-447F-17CB-066A142104AC}"/>
              </a:ext>
            </a:extLst>
          </p:cNvPr>
          <p:cNvSpPr txBox="1"/>
          <p:nvPr/>
        </p:nvSpPr>
        <p:spPr>
          <a:xfrm>
            <a:off x="622800" y="8590421"/>
            <a:ext cx="5612400" cy="25391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次ページ以降では、策定した対策基準をもとに作成する実施手順について説明します。</a:t>
            </a:r>
            <a:endParaRPr kumimoji="0"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8" name="グループ化 7">
            <a:extLst>
              <a:ext uri="{FF2B5EF4-FFF2-40B4-BE49-F238E27FC236}">
                <a16:creationId xmlns:a16="http://schemas.microsoft.com/office/drawing/2014/main" id="{07364830-7384-4608-D2FE-45E71A03C822}"/>
              </a:ext>
            </a:extLst>
          </p:cNvPr>
          <p:cNvGrpSpPr/>
          <p:nvPr/>
        </p:nvGrpSpPr>
        <p:grpSpPr>
          <a:xfrm>
            <a:off x="5968800" y="2150548"/>
            <a:ext cx="540000" cy="540000"/>
            <a:chOff x="5968800" y="2712523"/>
            <a:chExt cx="540000" cy="540000"/>
          </a:xfrm>
        </p:grpSpPr>
        <p:sp>
          <p:nvSpPr>
            <p:cNvPr id="10" name="楕円 9">
              <a:extLst>
                <a:ext uri="{FF2B5EF4-FFF2-40B4-BE49-F238E27FC236}">
                  <a16:creationId xmlns:a16="http://schemas.microsoft.com/office/drawing/2014/main" id="{C0E36B48-647E-9090-B24C-383A7A77CA7C}"/>
                </a:ext>
              </a:extLst>
            </p:cNvPr>
            <p:cNvSpPr/>
            <p:nvPr/>
          </p:nvSpPr>
          <p:spPr>
            <a:xfrm>
              <a:off x="5968800" y="2712523"/>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1" name="図 10">
              <a:extLst>
                <a:ext uri="{FF2B5EF4-FFF2-40B4-BE49-F238E27FC236}">
                  <a16:creationId xmlns:a16="http://schemas.microsoft.com/office/drawing/2014/main" id="{846F4615-01AA-BBE5-5C7E-1D6F55A3A38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36404" y="2782572"/>
              <a:ext cx="404791" cy="404791"/>
            </a:xfrm>
            <a:prstGeom prst="rect">
              <a:avLst/>
            </a:prstGeom>
          </p:spPr>
        </p:pic>
      </p:grpSp>
    </p:spTree>
    <p:extLst>
      <p:ext uri="{BB962C8B-B14F-4D97-AF65-F5344CB8AC3E}">
        <p14:creationId xmlns:p14="http://schemas.microsoft.com/office/powerpoint/2010/main" val="1311913819"/>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763E4066-52EF-63D9-2522-2069D991F5B8}"/>
              </a:ext>
            </a:extLst>
          </p:cNvPr>
          <p:cNvSpPr>
            <a:spLocks noGrp="1"/>
          </p:cNvSpPr>
          <p:nvPr>
            <p:ph type="body" sz="quarter" idx="14"/>
          </p:nvPr>
        </p:nvSpPr>
        <p:spPr/>
        <p:txBody>
          <a:bodyPr/>
          <a:lstStyle/>
          <a:p>
            <a:r>
              <a:rPr kumimoji="1" lang="en-US" altLang="ja-JP" sz="1600"/>
              <a:t>14-1-2. </a:t>
            </a:r>
            <a:r>
              <a:rPr kumimoji="1" lang="ja-JP" altLang="en-US" sz="1600"/>
              <a:t>実施手順の策定</a:t>
            </a:r>
            <a:endParaRPr kumimoji="1" lang="ja-JP" altLang="en-US"/>
          </a:p>
        </p:txBody>
      </p:sp>
      <p:sp>
        <p:nvSpPr>
          <p:cNvPr id="9" name="スクロール: 横 8">
            <a:extLst>
              <a:ext uri="{FF2B5EF4-FFF2-40B4-BE49-F238E27FC236}">
                <a16:creationId xmlns:a16="http://schemas.microsoft.com/office/drawing/2014/main" id="{40DDE79C-4E3E-02A0-FD32-F98C03927932}"/>
              </a:ext>
            </a:extLst>
          </p:cNvPr>
          <p:cNvSpPr/>
          <p:nvPr/>
        </p:nvSpPr>
        <p:spPr>
          <a:xfrm>
            <a:off x="619200" y="7315201"/>
            <a:ext cx="5612400" cy="1654138"/>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p:txBody>
      </p:sp>
      <p:graphicFrame>
        <p:nvGraphicFramePr>
          <p:cNvPr id="4" name="表 3">
            <a:extLst>
              <a:ext uri="{FF2B5EF4-FFF2-40B4-BE49-F238E27FC236}">
                <a16:creationId xmlns:a16="http://schemas.microsoft.com/office/drawing/2014/main" id="{D83E80AC-1D75-7022-FFBA-1D9ABA5C441D}"/>
              </a:ext>
            </a:extLst>
          </p:cNvPr>
          <p:cNvGraphicFramePr>
            <a:graphicFrameLocks noGrp="1"/>
          </p:cNvGraphicFramePr>
          <p:nvPr>
            <p:extLst>
              <p:ext uri="{D42A27DB-BD31-4B8C-83A1-F6EECF244321}">
                <p14:modId xmlns:p14="http://schemas.microsoft.com/office/powerpoint/2010/main" val="3621844260"/>
              </p:ext>
            </p:extLst>
          </p:nvPr>
        </p:nvGraphicFramePr>
        <p:xfrm>
          <a:off x="619200" y="3406266"/>
          <a:ext cx="5612400" cy="37261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5.1 </a:t>
                      </a:r>
                      <a:r>
                        <a:rPr kumimoji="1" lang="ja-JP" altLang="en-US" sz="1050" b="1">
                          <a:solidFill>
                            <a:sysClr val="windowText" lastClr="000000"/>
                          </a:solidFill>
                          <a:latin typeface="+mn-ea"/>
                          <a:ea typeface="+mn-ea"/>
                        </a:rPr>
                        <a:t>情報セキュリティのための方針群</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r>
                        <a:rPr kumimoji="1" lang="ja-JP" altLang="en-US" sz="1050" b="0" dirty="0">
                          <a:solidFill>
                            <a:schemeClr val="tx1"/>
                          </a:solidFill>
                        </a:rPr>
                        <a:t>情報セキュリティ委員会は、「情報セキュリティ方針」などの情報セキュリティに関する方針を定義し、トップマネジメント（経営層）の承認を得る。また、情報セキュリティ委員会は、情報セキュリティに関する方針を適用範囲内の全従業者に公表する。また、「情報セキュリティ方針」は外部関係者にも公表する。</a:t>
                      </a:r>
                      <a:br>
                        <a:rPr kumimoji="1" lang="ja-JP" altLang="en-US" sz="1050" b="0" dirty="0">
                          <a:solidFill>
                            <a:schemeClr val="tx1"/>
                          </a:solidFill>
                        </a:rPr>
                      </a:br>
                      <a:endParaRPr kumimoji="1" lang="ja-JP" altLang="en-US" sz="1050" b="0" dirty="0">
                        <a:solidFill>
                          <a:schemeClr val="tx1"/>
                        </a:solidFill>
                      </a:endParaRPr>
                    </a:p>
                    <a:p>
                      <a:r>
                        <a:rPr kumimoji="1" lang="ja-JP" altLang="en-US" sz="1050" b="0" dirty="0">
                          <a:solidFill>
                            <a:schemeClr val="tx1"/>
                          </a:solidFill>
                        </a:rPr>
                        <a:t>情報セキュリティ委員会は、「情報セキュリティ方針」以外の情報セキュリティのための方針群を、本手順において定める。方針群には以下を含める。</a:t>
                      </a:r>
                      <a:endParaRPr kumimoji="1" lang="en-US" altLang="ja-JP" sz="1050" b="0" dirty="0">
                        <a:solidFill>
                          <a:schemeClr val="tx1"/>
                        </a:solidFill>
                      </a:endParaRPr>
                    </a:p>
                    <a:p>
                      <a:endParaRPr kumimoji="1" lang="en-US" altLang="ja-JP" sz="1050" b="0" dirty="0">
                        <a:solidFill>
                          <a:schemeClr val="tx1"/>
                        </a:solidFill>
                      </a:endParaRPr>
                    </a:p>
                    <a:p>
                      <a:pPr marL="228600" indent="-228600">
                        <a:buFont typeface="+mj-lt"/>
                        <a:buAutoNum type="alphaLcPeriod"/>
                      </a:pPr>
                      <a:r>
                        <a:rPr kumimoji="1" lang="ja-JP" altLang="en-US" sz="1050" b="0" dirty="0">
                          <a:solidFill>
                            <a:schemeClr val="tx1"/>
                          </a:solidFill>
                        </a:rPr>
                        <a:t>モバイル機器の方針</a:t>
                      </a:r>
                      <a:endParaRPr kumimoji="1" lang="en-US" altLang="ja-JP" sz="1050" b="0" dirty="0">
                        <a:solidFill>
                          <a:schemeClr val="tx1"/>
                        </a:solidFill>
                      </a:endParaRPr>
                    </a:p>
                    <a:p>
                      <a:pPr marL="228600" indent="-228600">
                        <a:buFont typeface="+mj-lt"/>
                        <a:buAutoNum type="alphaLcPeriod"/>
                      </a:pPr>
                      <a:r>
                        <a:rPr kumimoji="1" lang="ja-JP" altLang="en-US" sz="1050" b="0" dirty="0">
                          <a:solidFill>
                            <a:schemeClr val="tx1"/>
                          </a:solidFill>
                        </a:rPr>
                        <a:t>テレワーキング</a:t>
                      </a:r>
                      <a:endParaRPr kumimoji="1" lang="en-US" altLang="ja-JP" sz="1050" b="0" dirty="0">
                        <a:solidFill>
                          <a:schemeClr val="tx1"/>
                        </a:solidFill>
                      </a:endParaRPr>
                    </a:p>
                    <a:p>
                      <a:pPr marL="228600" indent="-228600">
                        <a:buFont typeface="+mj-lt"/>
                        <a:buAutoNum type="alphaLcPeriod"/>
                      </a:pPr>
                      <a:r>
                        <a:rPr kumimoji="1" lang="ja-JP" altLang="en-US" sz="1050" b="0" dirty="0">
                          <a:solidFill>
                            <a:schemeClr val="tx1"/>
                          </a:solidFill>
                        </a:rPr>
                        <a:t>アクセス制御方針</a:t>
                      </a:r>
                      <a:endParaRPr kumimoji="1" lang="en-US" altLang="ja-JP" sz="1050" b="0" dirty="0">
                        <a:solidFill>
                          <a:schemeClr val="tx1"/>
                        </a:solidFill>
                      </a:endParaRPr>
                    </a:p>
                    <a:p>
                      <a:pPr marL="228600" indent="-228600">
                        <a:buFont typeface="+mj-lt"/>
                        <a:buAutoNum type="alphaLcPeriod"/>
                      </a:pPr>
                      <a:r>
                        <a:rPr kumimoji="1" lang="ja-JP" altLang="en-US" sz="1050" b="0" dirty="0">
                          <a:solidFill>
                            <a:schemeClr val="tx1"/>
                          </a:solidFill>
                        </a:rPr>
                        <a:t>暗号による管理策の利用方針</a:t>
                      </a:r>
                      <a:endParaRPr kumimoji="1" lang="en-US" altLang="ja-JP" sz="1050" b="0" dirty="0">
                        <a:solidFill>
                          <a:schemeClr val="tx1"/>
                        </a:solidFill>
                      </a:endParaRPr>
                    </a:p>
                    <a:p>
                      <a:pPr marL="228600" indent="-228600">
                        <a:buFont typeface="+mj-lt"/>
                        <a:buAutoNum type="alphaLcPeriod"/>
                      </a:pPr>
                      <a:r>
                        <a:rPr kumimoji="1" lang="ja-JP" altLang="en-US" sz="1050" b="0" dirty="0">
                          <a:solidFill>
                            <a:schemeClr val="tx1"/>
                          </a:solidFill>
                        </a:rPr>
                        <a:t>クリアデスク・クリアスクリーン</a:t>
                      </a:r>
                      <a:endParaRPr kumimoji="1" lang="en-US" altLang="ja-JP" sz="1050" b="0" dirty="0">
                        <a:solidFill>
                          <a:schemeClr val="tx1"/>
                        </a:solidFill>
                      </a:endParaRPr>
                    </a:p>
                    <a:p>
                      <a:pPr marL="228600" indent="-228600">
                        <a:buFont typeface="+mj-lt"/>
                        <a:buAutoNum type="alphaLcPeriod"/>
                      </a:pPr>
                      <a:r>
                        <a:rPr kumimoji="1" lang="ja-JP" altLang="en-US" sz="1050" b="0" dirty="0">
                          <a:solidFill>
                            <a:schemeClr val="tx1"/>
                          </a:solidFill>
                        </a:rPr>
                        <a:t>情報転送の方針（および手順）</a:t>
                      </a:r>
                      <a:endParaRPr kumimoji="1" lang="en-US" altLang="ja-JP" sz="1050" b="0" dirty="0">
                        <a:solidFill>
                          <a:schemeClr val="tx1"/>
                        </a:solidFill>
                      </a:endParaRPr>
                    </a:p>
                    <a:p>
                      <a:pPr marL="228600" indent="-228600">
                        <a:buFont typeface="+mj-lt"/>
                        <a:buAutoNum type="alphaLcPeriod"/>
                      </a:pPr>
                      <a:r>
                        <a:rPr kumimoji="1" lang="ja-JP" altLang="en-US" sz="1050" b="0" dirty="0">
                          <a:solidFill>
                            <a:schemeClr val="tx1"/>
                          </a:solidFill>
                        </a:rPr>
                        <a:t>セキュリティに配慮した開発のための方針</a:t>
                      </a:r>
                      <a:endParaRPr kumimoji="1" lang="en-US" altLang="ja-JP" sz="1050" b="0" dirty="0">
                        <a:solidFill>
                          <a:schemeClr val="tx1"/>
                        </a:solidFill>
                      </a:endParaRPr>
                    </a:p>
                    <a:p>
                      <a:pPr marL="228600" indent="-228600">
                        <a:buFont typeface="+mj-lt"/>
                        <a:buAutoNum type="alphaLcPeriod"/>
                      </a:pPr>
                      <a:r>
                        <a:rPr kumimoji="1" lang="ja-JP" altLang="en-US" sz="1050" b="0" dirty="0">
                          <a:solidFill>
                            <a:schemeClr val="tx1"/>
                          </a:solidFill>
                        </a:rPr>
                        <a:t>供給者関係のための情報セキュリティの方針</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dirty="0">
                          <a:solidFill>
                            <a:schemeClr val="accent1">
                              <a:lumMod val="75000"/>
                            </a:schemeClr>
                          </a:solidFill>
                          <a:latin typeface="+mn-ea"/>
                          <a:ea typeface="+mn-ea"/>
                        </a:rPr>
                        <a:t>ワンポイントアドバイス</a:t>
                      </a:r>
                      <a:endParaRPr kumimoji="1" lang="en-US" altLang="ja-JP" sz="1050" b="0" dirty="0">
                        <a:solidFill>
                          <a:schemeClr val="tx1"/>
                        </a:solidFill>
                      </a:endParaRPr>
                    </a:p>
                    <a:p>
                      <a:pPr marL="0" indent="0">
                        <a:buFont typeface="+mj-lt"/>
                        <a:buNone/>
                      </a:pPr>
                      <a:r>
                        <a:rPr kumimoji="1" lang="ja-JP" altLang="en-US" sz="1050" b="0" dirty="0">
                          <a:solidFill>
                            <a:schemeClr val="tx1"/>
                          </a:solidFill>
                        </a:rPr>
                        <a:t>情報セキュリティに関する方針は、関連する従業員および利害関係者に認識されることが大切です。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02083113"/>
                  </a:ext>
                </a:extLst>
              </a:tr>
            </a:tbl>
          </a:graphicData>
        </a:graphic>
      </p:graphicFrame>
      <p:sp>
        <p:nvSpPr>
          <p:cNvPr id="7" name="スライド番号プレースホルダー 3">
            <a:extLst>
              <a:ext uri="{FF2B5EF4-FFF2-40B4-BE49-F238E27FC236}">
                <a16:creationId xmlns:a16="http://schemas.microsoft.com/office/drawing/2014/main" id="{4D61423F-B7A3-D065-A5E6-3CE6EE303EFF}"/>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08</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0" name="表 10">
            <a:extLst>
              <a:ext uri="{FF2B5EF4-FFF2-40B4-BE49-F238E27FC236}">
                <a16:creationId xmlns:a16="http://schemas.microsoft.com/office/drawing/2014/main" id="{EAB7DC14-1E1B-D48D-8DBE-D15546D5EF48}"/>
              </a:ext>
            </a:extLst>
          </p:cNvPr>
          <p:cNvGraphicFramePr>
            <a:graphicFrameLocks noGrp="1"/>
          </p:cNvGraphicFramePr>
          <p:nvPr/>
        </p:nvGraphicFramePr>
        <p:xfrm>
          <a:off x="619200" y="9071530"/>
          <a:ext cx="5612400" cy="335280"/>
        </p:xfrm>
        <a:graphic>
          <a:graphicData uri="http://schemas.openxmlformats.org/drawingml/2006/table">
            <a:tbl>
              <a:tblPr firstRow="1" bandRow="1">
                <a:tableStyleId>{5C22544A-7EE6-4342-B048-85BDC9FD1C3A}</a:tableStyleId>
              </a:tblPr>
              <a:tblGrid>
                <a:gridCol w="2361700">
                  <a:extLst>
                    <a:ext uri="{9D8B030D-6E8A-4147-A177-3AD203B41FA5}">
                      <a16:colId xmlns:a16="http://schemas.microsoft.com/office/drawing/2014/main" val="727053212"/>
                    </a:ext>
                  </a:extLst>
                </a:gridCol>
                <a:gridCol w="3250700">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mn-ea"/>
                          <a:ea typeface="+mn-ea"/>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a:solidFill>
                            <a:sysClr val="windowText" lastClr="000000"/>
                          </a:solidFill>
                          <a:latin typeface="+mn-ea"/>
                          <a:ea typeface="+mn-ea"/>
                        </a:rPr>
                        <a:t>ISO/IEC 27002:2022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3"/>
                        </a:rPr>
                        <a:t>https://www.iso.org/standard/75652.html</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bl>
          </a:graphicData>
        </a:graphic>
      </p:graphicFrame>
      <p:sp>
        <p:nvSpPr>
          <p:cNvPr id="11" name="テキスト ボックス 10">
            <a:extLst>
              <a:ext uri="{FF2B5EF4-FFF2-40B4-BE49-F238E27FC236}">
                <a16:creationId xmlns:a16="http://schemas.microsoft.com/office/drawing/2014/main" id="{0CB8F308-995F-8A6F-78FC-1D8CFB659333}"/>
              </a:ext>
            </a:extLst>
          </p:cNvPr>
          <p:cNvSpPr txBox="1"/>
          <p:nvPr/>
        </p:nvSpPr>
        <p:spPr>
          <a:xfrm>
            <a:off x="622800" y="2052000"/>
            <a:ext cx="5612400" cy="138499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管理策（対策基準）をもとに策定されたセキュリティ対策の実施手順の例を、それぞれ紹介します。実施手順は、組織の内部文書として作成します。</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実施手順が抽象的で理解しづらい場合、従業員は具体的に何を遵守して行動すればよいかわからず、セキュリティ対策が不十分になってしまいます。従業員に対してわかりやすい実施手順を策定するよう心掛けることが大切で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実施手順を策定する際は、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に記載されている各管理策の手引が参考になります。手引の内容をもとに、実施手順の例を紹介します。この例と、</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の内容を参考に、自社に適した実施手順を策定してください。</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プレースホルダー 1">
            <a:extLst>
              <a:ext uri="{FF2B5EF4-FFF2-40B4-BE49-F238E27FC236}">
                <a16:creationId xmlns:a16="http://schemas.microsoft.com/office/drawing/2014/main" id="{B8CC6AAF-9F40-7B73-6CA3-1CDE467D9F15}"/>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4" action="ppaction://hlinksldjump"/>
              </a:rPr>
              <a:t>第</a:t>
            </a:r>
            <a:r>
              <a:rPr kumimoji="1" lang="en-US" altLang="zh-TW" u="sng">
                <a:uFill>
                  <a:solidFill>
                    <a:schemeClr val="bg1"/>
                  </a:solidFill>
                </a:uFill>
                <a:hlinkClick r:id="rId4" action="ppaction://hlinksldjump"/>
              </a:rPr>
              <a:t>14</a:t>
            </a:r>
            <a:r>
              <a:rPr kumimoji="1" lang="zh-TW" altLang="en-US" u="sng">
                <a:uFill>
                  <a:solidFill>
                    <a:schemeClr val="bg1"/>
                  </a:solidFill>
                </a:uFill>
                <a:hlinkClick r:id="rId4" action="ppaction://hlinksldjump"/>
              </a:rPr>
              <a:t>章</a:t>
            </a:r>
            <a:r>
              <a:rPr kumimoji="1" lang="en-US" altLang="zh-TW" u="sng">
                <a:uFill>
                  <a:solidFill>
                    <a:schemeClr val="bg1"/>
                  </a:solidFill>
                </a:uFill>
                <a:hlinkClick r:id="rId4" action="ppaction://hlinksldjump"/>
              </a:rPr>
              <a:t>. </a:t>
            </a:r>
            <a:r>
              <a:rPr kumimoji="1" lang="zh-TW" altLang="en-US" u="sng">
                <a:uFill>
                  <a:solidFill>
                    <a:schemeClr val="bg1"/>
                  </a:solidFill>
                </a:uFill>
                <a:hlinkClick r:id="rId4" action="ppaction://hlinksldjump"/>
              </a:rPr>
              <a:t>組織的管理策</a:t>
            </a:r>
            <a:br>
              <a:rPr lang="en-US" altLang="zh-TW" u="sng">
                <a:uFill>
                  <a:solidFill>
                    <a:schemeClr val="bg1"/>
                  </a:solidFill>
                </a:uFill>
                <a:hlinkClick r:id="rId4" action="ppaction://hlinksldjump"/>
              </a:rPr>
            </a:br>
            <a:r>
              <a:rPr lang="ja-JP" altLang="en-US" u="sng">
                <a:uFill>
                  <a:solidFill>
                    <a:schemeClr val="bg1"/>
                  </a:solidFill>
                </a:uFill>
                <a:hlinkClick r:id="rId4" action="ppaction://hlinksldjump"/>
              </a:rPr>
              <a:t>　</a:t>
            </a:r>
            <a:r>
              <a:rPr kumimoji="1" lang="en-US" altLang="ja-JP" sz="1100" u="sng" baseline="0">
                <a:solidFill>
                  <a:schemeClr val="tx1"/>
                </a:solidFill>
                <a:uFill>
                  <a:solidFill>
                    <a:schemeClr val="bg1"/>
                  </a:solidFill>
                </a:uFill>
                <a:latin typeface="+mn-ea"/>
                <a:ea typeface="+mn-ea"/>
                <a:hlinkClick r:id="rId4" action="ppaction://hlinksldjump"/>
              </a:rPr>
              <a:t>14-1.</a:t>
            </a:r>
            <a:r>
              <a:rPr kumimoji="1" lang="ja-JP" altLang="en-US" sz="1100" u="sng" baseline="0">
                <a:solidFill>
                  <a:schemeClr val="tx1"/>
                </a:solidFill>
                <a:uFill>
                  <a:solidFill>
                    <a:schemeClr val="bg1"/>
                  </a:solidFill>
                </a:uFill>
                <a:latin typeface="+mn-ea"/>
                <a:ea typeface="+mn-ea"/>
                <a:hlinkClick r:id="rId4" action="ppaction://hlinksldjump"/>
              </a:rPr>
              <a:t> 組織的管理策を参考とした対策基準・実施手順の策定</a:t>
            </a:r>
            <a:endParaRPr kumimoji="1" lang="en-US" altLang="zh-TW" u="sng">
              <a:uFill>
                <a:solidFill>
                  <a:schemeClr val="bg1"/>
                </a:solidFill>
              </a:uFill>
            </a:endParaRPr>
          </a:p>
        </p:txBody>
      </p:sp>
    </p:spTree>
    <p:extLst>
      <p:ext uri="{BB962C8B-B14F-4D97-AF65-F5344CB8AC3E}">
        <p14:creationId xmlns:p14="http://schemas.microsoft.com/office/powerpoint/2010/main" val="541625290"/>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 5">
            <a:extLst>
              <a:ext uri="{FF2B5EF4-FFF2-40B4-BE49-F238E27FC236}">
                <a16:creationId xmlns:a16="http://schemas.microsoft.com/office/drawing/2014/main" id="{C873F0EB-5E0C-3124-DF87-40B9D96AC7F6}"/>
              </a:ext>
            </a:extLst>
          </p:cNvPr>
          <p:cNvGraphicFramePr>
            <a:graphicFrameLocks noGrp="1"/>
          </p:cNvGraphicFramePr>
          <p:nvPr>
            <p:extLst>
              <p:ext uri="{D42A27DB-BD31-4B8C-83A1-F6EECF244321}">
                <p14:modId xmlns:p14="http://schemas.microsoft.com/office/powerpoint/2010/main" val="2953617094"/>
              </p:ext>
            </p:extLst>
          </p:nvPr>
        </p:nvGraphicFramePr>
        <p:xfrm>
          <a:off x="622800" y="2051999"/>
          <a:ext cx="5612400" cy="67665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04240">
                <a:tc>
                  <a:txBody>
                    <a:bodyPr/>
                    <a:lstStyle/>
                    <a:p>
                      <a:pPr algn="l"/>
                      <a:r>
                        <a:rPr kumimoji="1" lang="en-US" altLang="ja-JP" sz="1050" b="1">
                          <a:solidFill>
                            <a:sysClr val="windowText" lastClr="000000"/>
                          </a:solidFill>
                          <a:latin typeface="+mn-ea"/>
                          <a:ea typeface="+mn-ea"/>
                        </a:rPr>
                        <a:t>5.2 </a:t>
                      </a:r>
                      <a:r>
                        <a:rPr kumimoji="1" lang="ja-JP" altLang="en-US" sz="1050" b="1">
                          <a:solidFill>
                            <a:sysClr val="windowText" lastClr="000000"/>
                          </a:solidFill>
                          <a:latin typeface="+mn-ea"/>
                          <a:ea typeface="+mn-ea"/>
                        </a:rPr>
                        <a:t>情報セキュリティの役割及び責任</a:t>
                      </a:r>
                      <a:endParaRPr kumimoji="1" lang="en-US" altLang="ja-JP" sz="1050" b="1">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204240">
                <a:tc>
                  <a:txBody>
                    <a:bodyPr/>
                    <a:lstStyle/>
                    <a:p>
                      <a:r>
                        <a:rPr kumimoji="1" lang="ja-JP" altLang="en-US" sz="1050" b="1">
                          <a:solidFill>
                            <a:schemeClr val="bg1"/>
                          </a:solidFill>
                        </a:rPr>
                        <a:t>実施手順（例）</a:t>
                      </a:r>
                      <a:endParaRPr kumimoji="1" lang="ja-JP" altLang="en-US" sz="1050" b="1">
                        <a:solidFill>
                          <a:schemeClr val="bg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4623253">
                <a:tc>
                  <a:txBody>
                    <a:bodyPr/>
                    <a:lstStyle/>
                    <a:p>
                      <a:pPr marL="0" indent="0">
                        <a:buFont typeface="+mj-lt"/>
                        <a:buNone/>
                      </a:pPr>
                      <a:r>
                        <a:rPr lang="ja-JP" altLang="en-US" sz="1050" b="0" dirty="0">
                          <a:solidFill>
                            <a:schemeClr val="tx1"/>
                          </a:solidFill>
                          <a:latin typeface="+mn-ea"/>
                          <a:ea typeface="+mn-ea"/>
                        </a:rPr>
                        <a:t>トップマネジメント（経営層）は、情報セキュリティに関連する役割を持つ情報セキュリティ委員会、内部監査責任者に対して、以下の責任および権限を割り当てる。また、トップマネジメント（経営層）は、これらの役割、責任および権限を従業者に伝達する。情報セキュリティの運用に際し、トップマネジメント（経営層）は、情報セキュリティ委員会の設置および運営を実施する。</a:t>
                      </a:r>
                      <a:endParaRPr lang="en-US" altLang="ja-JP" sz="1050" b="0" dirty="0">
                        <a:solidFill>
                          <a:schemeClr val="tx1"/>
                        </a:solidFill>
                        <a:latin typeface="+mn-ea"/>
                        <a:ea typeface="+mn-ea"/>
                      </a:endParaRPr>
                    </a:p>
                    <a:p>
                      <a:pPr marL="0" indent="0">
                        <a:buFont typeface="+mj-lt"/>
                        <a:buNone/>
                      </a:pPr>
                      <a:endParaRPr lang="en-US" altLang="ja-JP" sz="1050" b="0" dirty="0">
                        <a:solidFill>
                          <a:schemeClr val="tx1"/>
                        </a:solidFill>
                        <a:latin typeface="+mn-ea"/>
                        <a:ea typeface="+mn-ea"/>
                      </a:endParaRPr>
                    </a:p>
                    <a:p>
                      <a:pPr marL="0" indent="0">
                        <a:buFont typeface="+mj-lt"/>
                        <a:buNone/>
                      </a:pPr>
                      <a:r>
                        <a:rPr lang="ja-JP" altLang="en-US" sz="1050" b="0" dirty="0">
                          <a:solidFill>
                            <a:schemeClr val="tx1"/>
                          </a:solidFill>
                          <a:latin typeface="+mn-ea"/>
                          <a:ea typeface="+mn-ea"/>
                        </a:rPr>
                        <a:t>情報セキュリティ委員会の役割は以下の通り。</a:t>
                      </a:r>
                    </a:p>
                    <a:p>
                      <a:pPr marL="228600" indent="-228600">
                        <a:buFont typeface="+mj-lt"/>
                        <a:buAutoNum type="alphaLcPeriod"/>
                      </a:pPr>
                      <a:r>
                        <a:rPr lang="ja-JP" altLang="en-US" sz="1050" b="0" dirty="0">
                          <a:solidFill>
                            <a:schemeClr val="tx1"/>
                          </a:solidFill>
                          <a:latin typeface="+mn-ea"/>
                          <a:ea typeface="+mn-ea"/>
                        </a:rPr>
                        <a:t>リスク対応計画の策定</a:t>
                      </a:r>
                      <a:endParaRPr lang="en-US" altLang="ja-JP" sz="1050" b="0" dirty="0">
                        <a:solidFill>
                          <a:schemeClr val="tx1"/>
                        </a:solidFill>
                        <a:latin typeface="+mn-ea"/>
                        <a:ea typeface="+mn-ea"/>
                      </a:endParaRPr>
                    </a:p>
                    <a:p>
                      <a:pPr marL="228600" indent="-228600">
                        <a:buFont typeface="+mj-lt"/>
                        <a:buAutoNum type="alphaLcPeriod"/>
                      </a:pPr>
                      <a:r>
                        <a:rPr lang="ja-JP" altLang="en-US" sz="1050" b="0" dirty="0">
                          <a:solidFill>
                            <a:schemeClr val="tx1"/>
                          </a:solidFill>
                          <a:latin typeface="+mn-ea"/>
                          <a:ea typeface="+mn-ea"/>
                        </a:rPr>
                        <a:t>情報セキュリティ実行体制の構築</a:t>
                      </a:r>
                      <a:endParaRPr lang="en-US" altLang="ja-JP" sz="1050" b="0" dirty="0">
                        <a:solidFill>
                          <a:schemeClr val="tx1"/>
                        </a:solidFill>
                        <a:latin typeface="+mn-ea"/>
                        <a:ea typeface="+mn-ea"/>
                      </a:endParaRPr>
                    </a:p>
                    <a:p>
                      <a:pPr marL="228600" indent="-228600">
                        <a:buFont typeface="+mj-lt"/>
                        <a:buAutoNum type="alphaLcPeriod"/>
                      </a:pPr>
                      <a:r>
                        <a:rPr lang="ja-JP" altLang="en-US" sz="1050" b="0" dirty="0">
                          <a:solidFill>
                            <a:schemeClr val="tx1"/>
                          </a:solidFill>
                          <a:latin typeface="+mn-ea"/>
                          <a:ea typeface="+mn-ea"/>
                        </a:rPr>
                        <a:t>選択された管理策の実施</a:t>
                      </a:r>
                      <a:endParaRPr lang="en-US" altLang="ja-JP" sz="1050" b="0" dirty="0">
                        <a:solidFill>
                          <a:schemeClr val="tx1"/>
                        </a:solidFill>
                        <a:latin typeface="+mn-ea"/>
                        <a:ea typeface="+mn-ea"/>
                      </a:endParaRPr>
                    </a:p>
                    <a:p>
                      <a:pPr marL="228600" indent="-228600">
                        <a:buFont typeface="+mj-lt"/>
                        <a:buAutoNum type="alphaLcPeriod"/>
                      </a:pPr>
                      <a:r>
                        <a:rPr lang="ja-JP" altLang="en-US" sz="1050" b="0" dirty="0">
                          <a:solidFill>
                            <a:schemeClr val="tx1"/>
                          </a:solidFill>
                          <a:latin typeface="+mn-ea"/>
                          <a:ea typeface="+mn-ea"/>
                        </a:rPr>
                        <a:t>教育・訓練</a:t>
                      </a:r>
                      <a:endParaRPr lang="en-US" altLang="ja-JP" sz="1050" b="0" dirty="0">
                        <a:solidFill>
                          <a:schemeClr val="tx1"/>
                        </a:solidFill>
                        <a:latin typeface="+mn-ea"/>
                        <a:ea typeface="+mn-ea"/>
                      </a:endParaRPr>
                    </a:p>
                    <a:p>
                      <a:pPr marL="228600" indent="-228600">
                        <a:buFont typeface="+mj-lt"/>
                        <a:buAutoNum type="alphaLcPeriod"/>
                      </a:pPr>
                      <a:r>
                        <a:rPr lang="ja-JP" altLang="en-US" sz="1050" b="0" dirty="0">
                          <a:solidFill>
                            <a:schemeClr val="tx1"/>
                          </a:solidFill>
                          <a:latin typeface="+mn-ea"/>
                          <a:ea typeface="+mn-ea"/>
                        </a:rPr>
                        <a:t>運用の管理</a:t>
                      </a:r>
                      <a:endParaRPr lang="en-US" altLang="ja-JP" sz="1050" b="0" dirty="0">
                        <a:solidFill>
                          <a:schemeClr val="tx1"/>
                        </a:solidFill>
                        <a:latin typeface="+mn-ea"/>
                        <a:ea typeface="+mn-ea"/>
                      </a:endParaRPr>
                    </a:p>
                    <a:p>
                      <a:pPr marL="228600" indent="-228600">
                        <a:buFont typeface="+mj-lt"/>
                        <a:buAutoNum type="alphaLcPeriod"/>
                      </a:pPr>
                      <a:r>
                        <a:rPr lang="ja-JP" altLang="en-US" sz="1050" b="0" dirty="0">
                          <a:solidFill>
                            <a:schemeClr val="tx1"/>
                          </a:solidFill>
                          <a:latin typeface="+mn-ea"/>
                          <a:ea typeface="+mn-ea"/>
                        </a:rPr>
                        <a:t>経営資源の管理</a:t>
                      </a:r>
                      <a:endParaRPr lang="en-US" altLang="ja-JP" sz="1050" b="0" dirty="0">
                        <a:solidFill>
                          <a:schemeClr val="tx1"/>
                        </a:solidFill>
                        <a:latin typeface="+mn-ea"/>
                        <a:ea typeface="+mn-ea"/>
                      </a:endParaRPr>
                    </a:p>
                    <a:p>
                      <a:pPr marL="228600" indent="-228600">
                        <a:buFont typeface="+mj-lt"/>
                        <a:buAutoNum type="alphaLcPeriod"/>
                      </a:pPr>
                      <a:r>
                        <a:rPr lang="ja-JP" altLang="en-US" sz="1050" b="0" dirty="0">
                          <a:solidFill>
                            <a:schemeClr val="tx1"/>
                          </a:solidFill>
                          <a:latin typeface="+mn-ea"/>
                          <a:ea typeface="+mn-ea"/>
                        </a:rPr>
                        <a:t>情報セキュリティ事象・セキュリティインシデントの管理</a:t>
                      </a:r>
                      <a:endParaRPr lang="en-US" altLang="ja-JP" sz="1050" b="0" dirty="0">
                        <a:solidFill>
                          <a:schemeClr val="tx1"/>
                        </a:solidFill>
                        <a:latin typeface="+mn-ea"/>
                        <a:ea typeface="+mn-ea"/>
                      </a:endParaRPr>
                    </a:p>
                    <a:p>
                      <a:pPr marL="228600" indent="-228600">
                        <a:buFont typeface="+mj-lt"/>
                        <a:buAutoNum type="alphaLcPeriod"/>
                      </a:pPr>
                      <a:r>
                        <a:rPr lang="ja-JP" altLang="en-US" sz="1050" b="0" dirty="0">
                          <a:solidFill>
                            <a:schemeClr val="tx1"/>
                          </a:solidFill>
                          <a:latin typeface="+mn-ea"/>
                          <a:ea typeface="+mn-ea"/>
                        </a:rPr>
                        <a:t>関連当局との連絡（警察・審査機関・コンサル会社・取引先・委託先など）</a:t>
                      </a:r>
                      <a:endParaRPr lang="en-US" altLang="ja-JP" sz="1050" b="0" dirty="0">
                        <a:solidFill>
                          <a:schemeClr val="tx1"/>
                        </a:solidFill>
                        <a:latin typeface="+mn-ea"/>
                        <a:ea typeface="+mn-ea"/>
                      </a:endParaRPr>
                    </a:p>
                    <a:p>
                      <a:pPr marL="0" indent="0">
                        <a:buFont typeface="+mj-lt"/>
                        <a:buNone/>
                      </a:pPr>
                      <a:endParaRPr lang="en-US" altLang="ja-JP" sz="1050" b="0" dirty="0">
                        <a:solidFill>
                          <a:schemeClr val="tx1"/>
                        </a:solidFill>
                        <a:latin typeface="+mn-ea"/>
                        <a:ea typeface="+mn-ea"/>
                      </a:endParaRPr>
                    </a:p>
                    <a:p>
                      <a:pPr marL="0" indent="0">
                        <a:buFont typeface="+mj-lt"/>
                        <a:buNone/>
                      </a:pPr>
                      <a:r>
                        <a:rPr lang="ja-JP" altLang="en-US" sz="1050" b="0" dirty="0">
                          <a:solidFill>
                            <a:schemeClr val="tx1"/>
                          </a:solidFill>
                          <a:latin typeface="+mn-ea"/>
                          <a:ea typeface="+mn-ea"/>
                        </a:rPr>
                        <a:t>情報セキュリティ委員会の責任および権限は以下の通り。</a:t>
                      </a:r>
                      <a:endParaRPr lang="en-US" altLang="ja-JP" sz="1050" b="0" dirty="0">
                        <a:solidFill>
                          <a:schemeClr val="tx1"/>
                        </a:solidFill>
                        <a:latin typeface="+mn-ea"/>
                        <a:ea typeface="+mn-ea"/>
                      </a:endParaRPr>
                    </a:p>
                    <a:p>
                      <a:pPr marL="0" indent="0">
                        <a:buFont typeface="+mj-lt"/>
                        <a:buNone/>
                      </a:pPr>
                      <a:br>
                        <a:rPr lang="en-US" altLang="ja-JP" sz="1050" b="0" dirty="0">
                          <a:solidFill>
                            <a:schemeClr val="tx1"/>
                          </a:solidFill>
                          <a:latin typeface="+mn-ea"/>
                          <a:ea typeface="+mn-ea"/>
                        </a:rPr>
                      </a:br>
                      <a:br>
                        <a:rPr lang="en-US" altLang="ja-JP" sz="1050" b="0" dirty="0">
                          <a:solidFill>
                            <a:schemeClr val="tx1"/>
                          </a:solidFill>
                          <a:latin typeface="+mn-ea"/>
                          <a:ea typeface="+mn-ea"/>
                        </a:rPr>
                      </a:br>
                      <a:br>
                        <a:rPr lang="en-US" altLang="ja-JP" sz="1050" b="0" dirty="0">
                          <a:solidFill>
                            <a:schemeClr val="tx1"/>
                          </a:solidFill>
                          <a:latin typeface="+mn-ea"/>
                          <a:ea typeface="+mn-ea"/>
                        </a:rPr>
                      </a:br>
                      <a:br>
                        <a:rPr lang="en-US" altLang="ja-JP" sz="1050" b="0" dirty="0">
                          <a:solidFill>
                            <a:schemeClr val="tx1"/>
                          </a:solidFill>
                          <a:latin typeface="+mn-ea"/>
                          <a:ea typeface="+mn-ea"/>
                        </a:rPr>
                      </a:br>
                      <a:br>
                        <a:rPr lang="en-US" altLang="ja-JP" sz="1050" b="0" dirty="0">
                          <a:solidFill>
                            <a:schemeClr val="tx1"/>
                          </a:solidFill>
                          <a:latin typeface="+mn-ea"/>
                          <a:ea typeface="+mn-ea"/>
                        </a:rPr>
                      </a:br>
                      <a:br>
                        <a:rPr lang="en-US" altLang="ja-JP" sz="1050" b="0" dirty="0">
                          <a:solidFill>
                            <a:schemeClr val="tx1"/>
                          </a:solidFill>
                          <a:latin typeface="+mn-ea"/>
                          <a:ea typeface="+mn-ea"/>
                        </a:rPr>
                      </a:br>
                      <a:br>
                        <a:rPr lang="en-US" altLang="ja-JP" sz="1050" b="0" dirty="0">
                          <a:solidFill>
                            <a:schemeClr val="tx1"/>
                          </a:solidFill>
                          <a:latin typeface="+mn-ea"/>
                          <a:ea typeface="+mn-ea"/>
                        </a:rPr>
                      </a:br>
                      <a:br>
                        <a:rPr lang="en-US" altLang="ja-JP" sz="1050" b="0" dirty="0">
                          <a:solidFill>
                            <a:schemeClr val="tx1"/>
                          </a:solidFill>
                          <a:latin typeface="+mn-ea"/>
                          <a:ea typeface="+mn-ea"/>
                        </a:rPr>
                      </a:br>
                      <a:br>
                        <a:rPr lang="en-US" altLang="ja-JP" sz="1050" b="0" dirty="0">
                          <a:solidFill>
                            <a:schemeClr val="tx1"/>
                          </a:solidFill>
                          <a:latin typeface="+mn-ea"/>
                          <a:ea typeface="+mn-ea"/>
                        </a:rPr>
                      </a:br>
                      <a:br>
                        <a:rPr lang="en-US" altLang="ja-JP" sz="1050" b="0" dirty="0">
                          <a:solidFill>
                            <a:schemeClr val="tx1"/>
                          </a:solidFill>
                          <a:latin typeface="+mn-ea"/>
                          <a:ea typeface="+mn-ea"/>
                        </a:rPr>
                      </a:br>
                      <a:br>
                        <a:rPr lang="en-US" altLang="ja-JP" sz="1050" b="0" dirty="0">
                          <a:solidFill>
                            <a:schemeClr val="tx1"/>
                          </a:solidFill>
                          <a:latin typeface="+mn-ea"/>
                          <a:ea typeface="+mn-ea"/>
                        </a:rPr>
                      </a:br>
                      <a:br>
                        <a:rPr lang="en-US" altLang="ja-JP" sz="1050" b="0" dirty="0">
                          <a:solidFill>
                            <a:schemeClr val="tx1"/>
                          </a:solidFill>
                          <a:latin typeface="+mn-ea"/>
                          <a:ea typeface="+mn-ea"/>
                        </a:rPr>
                      </a:br>
                      <a:br>
                        <a:rPr lang="en-US" altLang="ja-JP" sz="1050" b="0" dirty="0">
                          <a:solidFill>
                            <a:schemeClr val="tx1"/>
                          </a:solidFill>
                          <a:latin typeface="+mn-ea"/>
                          <a:ea typeface="+mn-ea"/>
                        </a:rPr>
                      </a:br>
                      <a:br>
                        <a:rPr lang="en-US" altLang="ja-JP" sz="1050" b="0" dirty="0">
                          <a:solidFill>
                            <a:schemeClr val="tx1"/>
                          </a:solidFill>
                          <a:latin typeface="+mn-ea"/>
                          <a:ea typeface="+mn-ea"/>
                        </a:rPr>
                      </a:br>
                      <a:br>
                        <a:rPr lang="en-US" altLang="ja-JP" sz="1050" b="0" dirty="0">
                          <a:solidFill>
                            <a:schemeClr val="tx1"/>
                          </a:solidFill>
                          <a:latin typeface="+mn-ea"/>
                          <a:ea typeface="+mn-ea"/>
                        </a:rPr>
                      </a:br>
                      <a:br>
                        <a:rPr lang="en-US" altLang="ja-JP" sz="1050" b="0" dirty="0">
                          <a:solidFill>
                            <a:schemeClr val="tx1"/>
                          </a:solidFill>
                          <a:latin typeface="+mn-ea"/>
                          <a:ea typeface="+mn-ea"/>
                        </a:rPr>
                      </a:br>
                      <a:r>
                        <a:rPr lang="ja-JP" altLang="en-US" sz="1050" b="0" dirty="0">
                          <a:solidFill>
                            <a:schemeClr val="tx1"/>
                          </a:solidFill>
                          <a:latin typeface="+mn-ea"/>
                          <a:ea typeface="+mn-ea"/>
                        </a:rPr>
                        <a:t>内部監査責任者の責任および権限は以下の通り。</a:t>
                      </a:r>
                      <a:br>
                        <a:rPr lang="en-US" altLang="ja-JP" sz="1050" b="0" dirty="0">
                          <a:solidFill>
                            <a:schemeClr val="tx1"/>
                          </a:solidFill>
                          <a:latin typeface="+mn-ea"/>
                          <a:ea typeface="+mn-ea"/>
                        </a:rPr>
                      </a:br>
                      <a:r>
                        <a:rPr lang="ja-JP" altLang="en-US" sz="1050" b="0" dirty="0">
                          <a:solidFill>
                            <a:schemeClr val="tx1"/>
                          </a:solidFill>
                          <a:latin typeface="+mn-ea"/>
                          <a:ea typeface="+mn-ea"/>
                        </a:rPr>
                        <a:t>内部監査責任者は、管理策とその実施状況に関わる監査を統括する責任と権限を有する。</a:t>
                      </a:r>
                      <a:endParaRPr lang="en-US" altLang="ja-JP" sz="1050" b="0"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134941">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dirty="0">
                          <a:solidFill>
                            <a:schemeClr val="accent1">
                              <a:lumMod val="75000"/>
                            </a:schemeClr>
                          </a:solidFill>
                          <a:latin typeface="+mn-ea"/>
                          <a:ea typeface="+mn-ea"/>
                        </a:rPr>
                        <a:t>ワンポイントアドバイス</a:t>
                      </a:r>
                      <a:endParaRPr lang="en-US" altLang="ja-JP" sz="1050" b="0" dirty="0">
                        <a:solidFill>
                          <a:schemeClr val="tx1"/>
                        </a:solidFill>
                        <a:latin typeface="+mn-ea"/>
                        <a:ea typeface="+mn-ea"/>
                      </a:endParaRPr>
                    </a:p>
                    <a:p>
                      <a:pPr marL="0" indent="0">
                        <a:buFont typeface="+mj-lt"/>
                        <a:buNone/>
                      </a:pPr>
                      <a:r>
                        <a:rPr lang="ja-JP" altLang="en-US" sz="1050" b="0" dirty="0">
                          <a:solidFill>
                            <a:schemeClr val="tx1"/>
                          </a:solidFill>
                          <a:latin typeface="+mn-ea"/>
                          <a:ea typeface="+mn-ea"/>
                        </a:rPr>
                        <a:t>従業員が少ない場合は、文書管理責任者と教育責任者を同じ者にするなど、役割を兼任させて体制を構築することも有効です。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78126514"/>
                  </a:ext>
                </a:extLst>
              </a:tr>
            </a:tbl>
          </a:graphicData>
        </a:graphic>
      </p:graphicFrame>
      <p:sp>
        <p:nvSpPr>
          <p:cNvPr id="3" name="テキスト プレースホルダー 2">
            <a:extLst>
              <a:ext uri="{FF2B5EF4-FFF2-40B4-BE49-F238E27FC236}">
                <a16:creationId xmlns:a16="http://schemas.microsoft.com/office/drawing/2014/main" id="{763E4066-52EF-63D9-2522-2069D991F5B8}"/>
              </a:ext>
            </a:extLst>
          </p:cNvPr>
          <p:cNvSpPr>
            <a:spLocks noGrp="1"/>
          </p:cNvSpPr>
          <p:nvPr>
            <p:ph type="body" sz="quarter" idx="14"/>
          </p:nvPr>
        </p:nvSpPr>
        <p:spPr/>
        <p:txBody>
          <a:bodyPr/>
          <a:lstStyle/>
          <a:p>
            <a:r>
              <a:rPr kumimoji="1" lang="en-US" altLang="ja-JP" sz="1600"/>
              <a:t>14-1-2. </a:t>
            </a:r>
            <a:r>
              <a:rPr kumimoji="1" lang="ja-JP" altLang="en-US" sz="1600"/>
              <a:t>実施手順の策定</a:t>
            </a:r>
            <a:endParaRPr kumimoji="1" lang="ja-JP" altLang="en-US"/>
          </a:p>
        </p:txBody>
      </p:sp>
      <p:graphicFrame>
        <p:nvGraphicFramePr>
          <p:cNvPr id="10" name="表 9">
            <a:extLst>
              <a:ext uri="{FF2B5EF4-FFF2-40B4-BE49-F238E27FC236}">
                <a16:creationId xmlns:a16="http://schemas.microsoft.com/office/drawing/2014/main" id="{495AA2E8-89FF-7811-B669-BBA9BA61DA57}"/>
              </a:ext>
            </a:extLst>
          </p:cNvPr>
          <p:cNvGraphicFramePr>
            <a:graphicFrameLocks noGrp="1"/>
          </p:cNvGraphicFramePr>
          <p:nvPr/>
        </p:nvGraphicFramePr>
        <p:xfrm>
          <a:off x="729000" y="5391896"/>
          <a:ext cx="5400000" cy="2376000"/>
        </p:xfrm>
        <a:graphic>
          <a:graphicData uri="http://schemas.openxmlformats.org/drawingml/2006/table">
            <a:tbl>
              <a:tblPr>
                <a:tableStyleId>{5C22544A-7EE6-4342-B048-85BDC9FD1C3A}</a:tableStyleId>
              </a:tblPr>
              <a:tblGrid>
                <a:gridCol w="2071350">
                  <a:extLst>
                    <a:ext uri="{9D8B030D-6E8A-4147-A177-3AD203B41FA5}">
                      <a16:colId xmlns:a16="http://schemas.microsoft.com/office/drawing/2014/main" val="639685208"/>
                    </a:ext>
                  </a:extLst>
                </a:gridCol>
                <a:gridCol w="3328650">
                  <a:extLst>
                    <a:ext uri="{9D8B030D-6E8A-4147-A177-3AD203B41FA5}">
                      <a16:colId xmlns:a16="http://schemas.microsoft.com/office/drawing/2014/main" val="3981660186"/>
                    </a:ext>
                  </a:extLst>
                </a:gridCol>
              </a:tblGrid>
              <a:tr h="252000">
                <a:tc>
                  <a:txBody>
                    <a:bodyPr/>
                    <a:lstStyle/>
                    <a:p>
                      <a:pPr marL="171450" indent="-171450" algn="l"/>
                      <a:r>
                        <a:rPr lang="ja-JP" sz="1050" b="1" kern="100">
                          <a:solidFill>
                            <a:schemeClr val="tx1"/>
                          </a:solidFill>
                          <a:effectLst/>
                          <a:latin typeface="+mn-ea"/>
                          <a:ea typeface="+mn-ea"/>
                        </a:rPr>
                        <a:t>役割</a:t>
                      </a:r>
                      <a:endParaRPr lang="ja-JP" sz="1050" b="1"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lgn="l"/>
                      <a:r>
                        <a:rPr lang="ja-JP" sz="1050" b="1" kern="100">
                          <a:solidFill>
                            <a:schemeClr val="tx1"/>
                          </a:solidFill>
                          <a:effectLst/>
                          <a:latin typeface="+mn-ea"/>
                          <a:ea typeface="+mn-ea"/>
                        </a:rPr>
                        <a:t>責任</a:t>
                      </a:r>
                      <a:r>
                        <a:rPr lang="ja-JP" altLang="en-US" sz="1050" b="1" kern="100">
                          <a:solidFill>
                            <a:schemeClr val="tx1"/>
                          </a:solidFill>
                          <a:effectLst/>
                          <a:latin typeface="+mn-ea"/>
                          <a:ea typeface="+mn-ea"/>
                        </a:rPr>
                        <a:t>および</a:t>
                      </a:r>
                      <a:r>
                        <a:rPr lang="ja-JP" sz="1050" b="1" kern="100">
                          <a:solidFill>
                            <a:schemeClr val="tx1"/>
                          </a:solidFill>
                          <a:effectLst/>
                          <a:latin typeface="+mn-ea"/>
                          <a:ea typeface="+mn-ea"/>
                        </a:rPr>
                        <a:t>権限</a:t>
                      </a:r>
                      <a:endParaRPr lang="ja-JP" sz="1050" b="1"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020532295"/>
                  </a:ext>
                </a:extLst>
              </a:tr>
              <a:tr h="540000">
                <a:tc>
                  <a:txBody>
                    <a:bodyPr/>
                    <a:lstStyle/>
                    <a:p>
                      <a:pPr marL="171450" indent="-171450" algn="l"/>
                      <a:r>
                        <a:rPr lang="ja-JP" altLang="en-US" sz="1050" kern="100">
                          <a:effectLst/>
                          <a:latin typeface="+mn-ea"/>
                          <a:ea typeface="+mn-ea"/>
                        </a:rPr>
                        <a:t>情報セキュリティ委員会</a:t>
                      </a:r>
                      <a:r>
                        <a:rPr lang="zh-TW" sz="1050" kern="100">
                          <a:effectLst/>
                          <a:latin typeface="+mn-ea"/>
                          <a:ea typeface="+mn-ea"/>
                        </a:rPr>
                        <a:t>責任者</a:t>
                      </a:r>
                      <a:endParaRPr lang="ja-JP" sz="1050" kern="100">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540" algn="l"/>
                      <a:r>
                        <a:rPr lang="ja-JP" altLang="en-US" sz="1050" kern="100">
                          <a:effectLst/>
                          <a:latin typeface="+mn-ea"/>
                          <a:ea typeface="+mn-ea"/>
                        </a:rPr>
                        <a:t>管理策</a:t>
                      </a:r>
                      <a:r>
                        <a:rPr lang="ja-JP" sz="1050" kern="100">
                          <a:effectLst/>
                          <a:latin typeface="+mn-ea"/>
                          <a:ea typeface="+mn-ea"/>
                        </a:rPr>
                        <a:t>の実施</a:t>
                      </a:r>
                      <a:r>
                        <a:rPr lang="ja-JP" altLang="en-US" sz="1050" kern="100">
                          <a:effectLst/>
                          <a:latin typeface="+mn-ea"/>
                          <a:ea typeface="+mn-ea"/>
                        </a:rPr>
                        <a:t>・</a:t>
                      </a:r>
                      <a:r>
                        <a:rPr lang="ja-JP" sz="1050" kern="100">
                          <a:effectLst/>
                          <a:latin typeface="+mn-ea"/>
                          <a:ea typeface="+mn-ea"/>
                        </a:rPr>
                        <a:t>運用について統括</a:t>
                      </a:r>
                      <a:r>
                        <a:rPr lang="ja-JP" altLang="en-US" sz="1050" kern="100">
                          <a:effectLst/>
                          <a:latin typeface="+mn-ea"/>
                          <a:ea typeface="+mn-ea"/>
                        </a:rPr>
                        <a:t>する</a:t>
                      </a:r>
                      <a:r>
                        <a:rPr lang="ja-JP" sz="1050" kern="100">
                          <a:effectLst/>
                          <a:latin typeface="+mn-ea"/>
                          <a:ea typeface="+mn-ea"/>
                        </a:rPr>
                        <a:t>。</a:t>
                      </a:r>
                      <a:endParaRPr lang="ja-JP" sz="1050" strike="sngStrike" kern="100">
                        <a:effectLst/>
                        <a:latin typeface="+mn-ea"/>
                        <a:ea typeface="+mn-ea"/>
                      </a:endParaRPr>
                    </a:p>
                    <a:p>
                      <a:pPr marL="2540" algn="l"/>
                      <a:r>
                        <a:rPr lang="ja-JP" altLang="en-US" sz="1050" kern="100">
                          <a:effectLst/>
                          <a:latin typeface="+mn-ea"/>
                          <a:ea typeface="+mn-ea"/>
                        </a:rPr>
                        <a:t>管理策</a:t>
                      </a:r>
                      <a:r>
                        <a:rPr lang="ja-JP" sz="1050" kern="100">
                          <a:effectLst/>
                          <a:latin typeface="+mn-ea"/>
                          <a:ea typeface="+mn-ea"/>
                        </a:rPr>
                        <a:t>の</a:t>
                      </a:r>
                      <a:r>
                        <a:rPr lang="ja-JP" altLang="en-US" sz="1050" kern="100">
                          <a:effectLst/>
                          <a:latin typeface="+mn-ea"/>
                          <a:ea typeface="+mn-ea"/>
                        </a:rPr>
                        <a:t>成果</a:t>
                      </a:r>
                      <a:r>
                        <a:rPr lang="ja-JP" sz="1050" kern="100">
                          <a:effectLst/>
                          <a:latin typeface="+mn-ea"/>
                          <a:ea typeface="+mn-ea"/>
                        </a:rPr>
                        <a:t>を</a:t>
                      </a:r>
                      <a:r>
                        <a:rPr lang="ja-JP" altLang="en-US" sz="1050" kern="100">
                          <a:effectLst/>
                          <a:latin typeface="+mn-ea"/>
                          <a:ea typeface="+mn-ea"/>
                        </a:rPr>
                        <a:t>トップマネジメント（経営層）</a:t>
                      </a:r>
                      <a:r>
                        <a:rPr lang="ja-JP" sz="1050" kern="100">
                          <a:effectLst/>
                          <a:latin typeface="+mn-ea"/>
                          <a:ea typeface="+mn-ea"/>
                        </a:rPr>
                        <a:t>に報告</a:t>
                      </a:r>
                      <a:r>
                        <a:rPr lang="ja-JP" altLang="en-US" sz="1050" kern="100">
                          <a:effectLst/>
                          <a:latin typeface="+mn-ea"/>
                          <a:ea typeface="+mn-ea"/>
                        </a:rPr>
                        <a:t>する。</a:t>
                      </a:r>
                      <a:endParaRPr lang="ja-JP" sz="1050" kern="100">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64484456"/>
                  </a:ext>
                </a:extLst>
              </a:tr>
              <a:tr h="324000">
                <a:tc>
                  <a:txBody>
                    <a:bodyPr/>
                    <a:lstStyle/>
                    <a:p>
                      <a:pPr marL="171450" indent="-171450" algn="l"/>
                      <a:r>
                        <a:rPr lang="ja-JP" sz="1050" kern="100">
                          <a:effectLst/>
                          <a:latin typeface="+mn-ea"/>
                          <a:ea typeface="+mn-ea"/>
                        </a:rPr>
                        <a:t>教育責任者</a:t>
                      </a:r>
                      <a:endParaRPr lang="ja-JP" sz="1050" kern="100">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indent="-171450" algn="l"/>
                      <a:r>
                        <a:rPr lang="ja-JP" altLang="en-US" sz="1050" kern="100">
                          <a:effectLst/>
                          <a:latin typeface="+mn-ea"/>
                          <a:ea typeface="+mn-ea"/>
                        </a:rPr>
                        <a:t>管理策</a:t>
                      </a:r>
                      <a:r>
                        <a:rPr lang="ja-JP" sz="1050" kern="100">
                          <a:effectLst/>
                          <a:latin typeface="+mn-ea"/>
                          <a:ea typeface="+mn-ea"/>
                        </a:rPr>
                        <a:t>に関する教育計画の立案と実施を行</a:t>
                      </a:r>
                      <a:r>
                        <a:rPr lang="ja-JP" altLang="en-US" sz="1050" kern="100">
                          <a:effectLst/>
                          <a:latin typeface="+mn-ea"/>
                          <a:ea typeface="+mn-ea"/>
                        </a:rPr>
                        <a:t>う。</a:t>
                      </a:r>
                      <a:endParaRPr lang="ja-JP" sz="1050" kern="100">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2648956"/>
                  </a:ext>
                </a:extLst>
              </a:tr>
              <a:tr h="360000">
                <a:tc>
                  <a:txBody>
                    <a:bodyPr/>
                    <a:lstStyle/>
                    <a:p>
                      <a:pPr indent="-4445" algn="l"/>
                      <a:r>
                        <a:rPr lang="zh-TW" sz="1050" kern="100">
                          <a:effectLst/>
                          <a:latin typeface="+mn-ea"/>
                          <a:ea typeface="+mn-ea"/>
                        </a:rPr>
                        <a:t>部門管理者</a:t>
                      </a:r>
                      <a:r>
                        <a:rPr lang="ja-JP" altLang="en-US" sz="1050" kern="100">
                          <a:effectLst/>
                          <a:latin typeface="+mn-ea"/>
                          <a:ea typeface="+mn-ea"/>
                        </a:rPr>
                        <a:t>（</a:t>
                      </a:r>
                      <a:r>
                        <a:rPr lang="zh-TW" sz="1050" kern="100">
                          <a:effectLst/>
                          <a:latin typeface="+mn-ea"/>
                          <a:ea typeface="+mn-ea"/>
                        </a:rPr>
                        <a:t>運用委員</a:t>
                      </a:r>
                      <a:r>
                        <a:rPr lang="ja-JP" altLang="en-US" sz="1050" kern="100">
                          <a:effectLst/>
                          <a:latin typeface="+mn-ea"/>
                          <a:ea typeface="+mn-ea"/>
                        </a:rPr>
                        <a:t>）</a:t>
                      </a:r>
                      <a:endParaRPr lang="ja-JP" sz="1050" kern="100">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540" algn="l"/>
                      <a:r>
                        <a:rPr lang="ja-JP" altLang="en-US" sz="1050" kern="100">
                          <a:effectLst/>
                          <a:latin typeface="+mn-ea"/>
                          <a:ea typeface="+mn-ea"/>
                        </a:rPr>
                        <a:t>情報セキュリティ</a:t>
                      </a:r>
                      <a:r>
                        <a:rPr lang="ja-JP" sz="1050" kern="100">
                          <a:effectLst/>
                          <a:latin typeface="+mn-ea"/>
                          <a:ea typeface="+mn-ea"/>
                        </a:rPr>
                        <a:t>の部門代表者として、部門を管理</a:t>
                      </a:r>
                      <a:r>
                        <a:rPr lang="ja-JP" altLang="en-US" sz="1050" kern="100">
                          <a:effectLst/>
                          <a:latin typeface="+mn-ea"/>
                          <a:ea typeface="+mn-ea"/>
                        </a:rPr>
                        <a:t>する。</a:t>
                      </a:r>
                      <a:endParaRPr lang="ja-JP" sz="1050" kern="100">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3826690"/>
                  </a:ext>
                </a:extLst>
              </a:tr>
              <a:tr h="540000">
                <a:tc>
                  <a:txBody>
                    <a:bodyPr/>
                    <a:lstStyle/>
                    <a:p>
                      <a:pPr marL="171450" indent="-171450" algn="l"/>
                      <a:r>
                        <a:rPr lang="ja-JP" sz="1050" kern="100">
                          <a:effectLst/>
                          <a:latin typeface="+mn-ea"/>
                          <a:ea typeface="+mn-ea"/>
                        </a:rPr>
                        <a:t>情報システム管理者</a:t>
                      </a:r>
                      <a:endParaRPr lang="ja-JP" sz="1050" kern="100">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540" indent="-2540" algn="l"/>
                      <a:r>
                        <a:rPr lang="ja-JP" sz="1050" kern="100">
                          <a:effectLst/>
                          <a:latin typeface="+mn-ea"/>
                          <a:ea typeface="+mn-ea"/>
                        </a:rPr>
                        <a:t>情報システム部門の管理者で、情報システム管理に関する</a:t>
                      </a:r>
                      <a:r>
                        <a:rPr lang="ja-JP" altLang="en-US" sz="1050" kern="100">
                          <a:effectLst/>
                          <a:latin typeface="+mn-ea"/>
                          <a:ea typeface="+mn-ea"/>
                        </a:rPr>
                        <a:t>規定</a:t>
                      </a:r>
                      <a:r>
                        <a:rPr lang="ja-JP" sz="1050" kern="100">
                          <a:effectLst/>
                          <a:latin typeface="+mn-ea"/>
                          <a:ea typeface="+mn-ea"/>
                        </a:rPr>
                        <a:t>・規則に従い、</a:t>
                      </a:r>
                      <a:r>
                        <a:rPr lang="ja-JP" altLang="en-US" sz="1050" kern="100">
                          <a:effectLst/>
                          <a:latin typeface="+mn-ea"/>
                          <a:ea typeface="+mn-ea"/>
                        </a:rPr>
                        <a:t>情報セキュリティ</a:t>
                      </a:r>
                      <a:r>
                        <a:rPr lang="ja-JP" sz="1050" kern="100">
                          <a:effectLst/>
                          <a:latin typeface="+mn-ea"/>
                          <a:ea typeface="+mn-ea"/>
                        </a:rPr>
                        <a:t>を維持するための安全管理対策を実施</a:t>
                      </a:r>
                      <a:r>
                        <a:rPr lang="ja-JP" altLang="en-US" sz="1050" kern="100">
                          <a:effectLst/>
                          <a:latin typeface="+mn-ea"/>
                          <a:ea typeface="+mn-ea"/>
                        </a:rPr>
                        <a:t>する。</a:t>
                      </a:r>
                      <a:endParaRPr lang="ja-JP" sz="1050" kern="100">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37578451"/>
                  </a:ext>
                </a:extLst>
              </a:tr>
              <a:tr h="360000">
                <a:tc>
                  <a:txBody>
                    <a:bodyPr/>
                    <a:lstStyle/>
                    <a:p>
                      <a:pPr marL="171450" indent="-171450" algn="l"/>
                      <a:r>
                        <a:rPr lang="zh-TW" sz="1050" kern="100">
                          <a:effectLst/>
                          <a:latin typeface="+mn-ea"/>
                          <a:ea typeface="+mn-ea"/>
                        </a:rPr>
                        <a:t>文書管理責任者</a:t>
                      </a:r>
                      <a:endParaRPr lang="ja-JP" sz="1050" kern="100">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540" indent="-2540" algn="l"/>
                      <a:r>
                        <a:rPr lang="ja-JP" altLang="en-US" sz="1050" kern="100">
                          <a:effectLst/>
                          <a:latin typeface="+mn-ea"/>
                          <a:ea typeface="+mn-ea"/>
                        </a:rPr>
                        <a:t>管理策</a:t>
                      </a:r>
                      <a:r>
                        <a:rPr lang="ja-JP" sz="1050" kern="100">
                          <a:effectLst/>
                          <a:latin typeface="+mn-ea"/>
                          <a:ea typeface="+mn-ea"/>
                        </a:rPr>
                        <a:t>に関する文書</a:t>
                      </a:r>
                      <a:r>
                        <a:rPr lang="ja-JP" altLang="en-US" sz="1050" kern="100">
                          <a:effectLst/>
                          <a:latin typeface="+mn-ea"/>
                          <a:ea typeface="+mn-ea"/>
                        </a:rPr>
                        <a:t>や</a:t>
                      </a:r>
                      <a:r>
                        <a:rPr lang="ja-JP" sz="1050" kern="100">
                          <a:effectLst/>
                          <a:latin typeface="+mn-ea"/>
                          <a:ea typeface="+mn-ea"/>
                        </a:rPr>
                        <a:t>記録</a:t>
                      </a:r>
                      <a:r>
                        <a:rPr lang="ja-JP" altLang="en-US" sz="1050" kern="100">
                          <a:effectLst/>
                          <a:latin typeface="+mn-ea"/>
                          <a:ea typeface="+mn-ea"/>
                        </a:rPr>
                        <a:t>など</a:t>
                      </a:r>
                      <a:r>
                        <a:rPr lang="ja-JP" sz="1050" kern="100">
                          <a:effectLst/>
                          <a:latin typeface="+mn-ea"/>
                          <a:ea typeface="+mn-ea"/>
                        </a:rPr>
                        <a:t>の維持・管理を行</a:t>
                      </a:r>
                      <a:r>
                        <a:rPr lang="ja-JP" altLang="en-US" sz="1050" kern="100">
                          <a:effectLst/>
                          <a:latin typeface="+mn-ea"/>
                          <a:ea typeface="+mn-ea"/>
                        </a:rPr>
                        <a:t>う。</a:t>
                      </a:r>
                      <a:endParaRPr lang="ja-JP" sz="1050" kern="100">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77306185"/>
                  </a:ext>
                </a:extLst>
              </a:tr>
            </a:tbl>
          </a:graphicData>
        </a:graphic>
      </p:graphicFrame>
      <p:sp>
        <p:nvSpPr>
          <p:cNvPr id="7" name="スライド番号プレースホルダー 3">
            <a:extLst>
              <a:ext uri="{FF2B5EF4-FFF2-40B4-BE49-F238E27FC236}">
                <a16:creationId xmlns:a16="http://schemas.microsoft.com/office/drawing/2014/main" id="{61F0DC7B-BA9B-4502-768C-7F53C4E621FD}"/>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09</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1">
            <a:extLst>
              <a:ext uri="{FF2B5EF4-FFF2-40B4-BE49-F238E27FC236}">
                <a16:creationId xmlns:a16="http://schemas.microsoft.com/office/drawing/2014/main" id="{DC9169C7-8B1D-F8FA-C953-A1FFF083DA81}"/>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spTree>
    <p:extLst>
      <p:ext uri="{BB962C8B-B14F-4D97-AF65-F5344CB8AC3E}">
        <p14:creationId xmlns:p14="http://schemas.microsoft.com/office/powerpoint/2010/main" val="3196650865"/>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763E4066-52EF-63D9-2522-2069D991F5B8}"/>
              </a:ext>
            </a:extLst>
          </p:cNvPr>
          <p:cNvSpPr>
            <a:spLocks noGrp="1"/>
          </p:cNvSpPr>
          <p:nvPr>
            <p:ph type="body" sz="quarter" idx="14"/>
          </p:nvPr>
        </p:nvSpPr>
        <p:spPr/>
        <p:txBody>
          <a:bodyPr/>
          <a:lstStyle/>
          <a:p>
            <a:r>
              <a:rPr kumimoji="1" lang="en-US" altLang="ja-JP" sz="1600"/>
              <a:t>14-1-2. </a:t>
            </a:r>
            <a:r>
              <a:rPr kumimoji="1" lang="ja-JP" altLang="en-US" sz="1600"/>
              <a:t>実施手順の策定</a:t>
            </a:r>
            <a:endParaRPr kumimoji="1" lang="ja-JP" altLang="en-US"/>
          </a:p>
        </p:txBody>
      </p:sp>
      <p:graphicFrame>
        <p:nvGraphicFramePr>
          <p:cNvPr id="6" name="表 5">
            <a:extLst>
              <a:ext uri="{FF2B5EF4-FFF2-40B4-BE49-F238E27FC236}">
                <a16:creationId xmlns:a16="http://schemas.microsoft.com/office/drawing/2014/main" id="{BAFDF44B-E639-DE9E-A2C2-3CA24254E8F9}"/>
              </a:ext>
            </a:extLst>
          </p:cNvPr>
          <p:cNvGraphicFramePr>
            <a:graphicFrameLocks noGrp="1"/>
          </p:cNvGraphicFramePr>
          <p:nvPr/>
        </p:nvGraphicFramePr>
        <p:xfrm>
          <a:off x="622800" y="3688954"/>
          <a:ext cx="5612400" cy="14859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algn="l"/>
                      <a:r>
                        <a:rPr kumimoji="1" lang="en-US" altLang="ja-JP" sz="1050" b="1">
                          <a:solidFill>
                            <a:sysClr val="windowText" lastClr="000000"/>
                          </a:solidFill>
                          <a:latin typeface="+mn-ea"/>
                          <a:ea typeface="+mn-ea"/>
                        </a:rPr>
                        <a:t>5.4 </a:t>
                      </a:r>
                      <a:r>
                        <a:rPr kumimoji="1" lang="ja-JP" altLang="en-US" sz="1050" b="1">
                          <a:solidFill>
                            <a:sysClr val="windowText" lastClr="000000"/>
                          </a:solidFill>
                          <a:latin typeface="+mn-ea"/>
                          <a:ea typeface="+mn-ea"/>
                        </a:rPr>
                        <a:t>経営陣の責任</a:t>
                      </a:r>
                      <a:endParaRPr kumimoji="1" lang="en-US" altLang="ja-JP" sz="1050" b="1">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dk1"/>
                          </a:solidFill>
                          <a:effectLst/>
                          <a:latin typeface="+mn-lt"/>
                          <a:ea typeface="+mn-ea"/>
                          <a:cs typeface="+mn-cs"/>
                        </a:rPr>
                        <a:t>トップマネジメント（経営層）</a:t>
                      </a:r>
                      <a:r>
                        <a:rPr kumimoji="1" lang="ja-JP" altLang="ja-JP" sz="1050" kern="1200">
                          <a:solidFill>
                            <a:schemeClr val="dk1"/>
                          </a:solidFill>
                          <a:effectLst/>
                          <a:latin typeface="+mn-lt"/>
                          <a:ea typeface="+mn-ea"/>
                          <a:cs typeface="+mn-cs"/>
                        </a:rPr>
                        <a:t>は</a:t>
                      </a:r>
                      <a:r>
                        <a:rPr kumimoji="1" lang="ja-JP" altLang="en-US" sz="1050" kern="1200">
                          <a:solidFill>
                            <a:schemeClr val="dk1"/>
                          </a:solidFill>
                          <a:effectLst/>
                          <a:latin typeface="+mn-lt"/>
                          <a:ea typeface="+mn-ea"/>
                          <a:cs typeface="+mn-cs"/>
                        </a:rPr>
                        <a:t>すべての</a:t>
                      </a:r>
                      <a:r>
                        <a:rPr kumimoji="1" lang="ja-JP" altLang="ja-JP" sz="1050" strike="noStrike" kern="1200">
                          <a:solidFill>
                            <a:schemeClr val="dk1"/>
                          </a:solidFill>
                          <a:effectLst/>
                          <a:latin typeface="+mn-lt"/>
                          <a:ea typeface="+mn-ea"/>
                          <a:cs typeface="+mn-cs"/>
                        </a:rPr>
                        <a:t>従</a:t>
                      </a:r>
                      <a:r>
                        <a:rPr kumimoji="1" lang="ja-JP" altLang="ja-JP" sz="1050" kern="1200">
                          <a:solidFill>
                            <a:schemeClr val="dk1"/>
                          </a:solidFill>
                          <a:effectLst/>
                          <a:latin typeface="+mn-lt"/>
                          <a:ea typeface="+mn-ea"/>
                          <a:cs typeface="+mn-cs"/>
                        </a:rPr>
                        <a:t>業者に対し、情報セキュリティ方針、</a:t>
                      </a:r>
                      <a:r>
                        <a:rPr kumimoji="1" lang="ja-JP" altLang="en-US" sz="1050" kern="1200">
                          <a:solidFill>
                            <a:schemeClr val="dk1"/>
                          </a:solidFill>
                          <a:effectLst/>
                          <a:latin typeface="+mn-lt"/>
                          <a:ea typeface="+mn-ea"/>
                          <a:cs typeface="+mn-cs"/>
                        </a:rPr>
                        <a:t>各実施</a:t>
                      </a:r>
                      <a:r>
                        <a:rPr kumimoji="1" lang="ja-JP" altLang="ja-JP" sz="1050" kern="1200">
                          <a:solidFill>
                            <a:schemeClr val="dk1"/>
                          </a:solidFill>
                          <a:effectLst/>
                          <a:latin typeface="+mn-lt"/>
                          <a:ea typeface="+mn-ea"/>
                          <a:cs typeface="+mn-cs"/>
                        </a:rPr>
                        <a:t>手順、並びにその他情報セキュリティ</a:t>
                      </a:r>
                      <a:r>
                        <a:rPr kumimoji="1" lang="ja-JP" altLang="en-US" sz="1050" kern="1200">
                          <a:solidFill>
                            <a:schemeClr val="dk1"/>
                          </a:solidFill>
                          <a:effectLst/>
                          <a:latin typeface="+mn-lt"/>
                          <a:ea typeface="+mn-ea"/>
                          <a:cs typeface="+mn-cs"/>
                        </a:rPr>
                        <a:t>に関する</a:t>
                      </a:r>
                      <a:r>
                        <a:rPr kumimoji="1" lang="ja-JP" altLang="ja-JP" sz="1050" kern="1200">
                          <a:solidFill>
                            <a:schemeClr val="dk1"/>
                          </a:solidFill>
                          <a:effectLst/>
                          <a:latin typeface="+mn-lt"/>
                          <a:ea typeface="+mn-ea"/>
                          <a:cs typeface="+mn-cs"/>
                        </a:rPr>
                        <a:t>要求事項の遵守を</a:t>
                      </a:r>
                      <a:r>
                        <a:rPr kumimoji="1" lang="ja-JP" altLang="en-US" sz="1050" kern="1200">
                          <a:solidFill>
                            <a:schemeClr val="dk1"/>
                          </a:solidFill>
                          <a:effectLst/>
                          <a:latin typeface="+mn-lt"/>
                          <a:ea typeface="+mn-ea"/>
                          <a:cs typeface="+mn-cs"/>
                        </a:rPr>
                        <a:t>求める。</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152797">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dk1"/>
                          </a:solidFill>
                          <a:effectLst/>
                          <a:latin typeface="+mn-lt"/>
                          <a:ea typeface="+mn-ea"/>
                          <a:cs typeface="+mn-cs"/>
                        </a:rPr>
                        <a:t>情報セキュリティ方針、各実施手順、その他情報セキュリティに関する要求事項が、すべての従業員に認識されることが大切です。</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44073897"/>
                  </a:ext>
                </a:extLst>
              </a:tr>
            </a:tbl>
          </a:graphicData>
        </a:graphic>
      </p:graphicFrame>
      <p:sp>
        <p:nvSpPr>
          <p:cNvPr id="8" name="スライド番号プレースホルダー 3">
            <a:extLst>
              <a:ext uri="{FF2B5EF4-FFF2-40B4-BE49-F238E27FC236}">
                <a16:creationId xmlns:a16="http://schemas.microsoft.com/office/drawing/2014/main" id="{8E7A355E-D07C-8CC9-6CEB-C6DF0A593DB1}"/>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10</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テキスト プレースホルダー 1">
            <a:extLst>
              <a:ext uri="{FF2B5EF4-FFF2-40B4-BE49-F238E27FC236}">
                <a16:creationId xmlns:a16="http://schemas.microsoft.com/office/drawing/2014/main" id="{D3EA7DFE-79BB-8699-3D29-430D608AF3C9}"/>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graphicFrame>
        <p:nvGraphicFramePr>
          <p:cNvPr id="2" name="表 1">
            <a:extLst>
              <a:ext uri="{FF2B5EF4-FFF2-40B4-BE49-F238E27FC236}">
                <a16:creationId xmlns:a16="http://schemas.microsoft.com/office/drawing/2014/main" id="{553ADA64-14F3-306A-7A16-B7F0EFE3FDC3}"/>
              </a:ext>
            </a:extLst>
          </p:cNvPr>
          <p:cNvGraphicFramePr>
            <a:graphicFrameLocks noGrp="1"/>
          </p:cNvGraphicFramePr>
          <p:nvPr/>
        </p:nvGraphicFramePr>
        <p:xfrm>
          <a:off x="622800" y="2052000"/>
          <a:ext cx="5612400" cy="16459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5.3 </a:t>
                      </a:r>
                      <a:r>
                        <a:rPr kumimoji="1" lang="ja-JP" altLang="en-US" sz="1050" b="1">
                          <a:solidFill>
                            <a:sysClr val="windowText" lastClr="000000"/>
                          </a:solidFill>
                          <a:latin typeface="+mn-ea"/>
                          <a:ea typeface="+mn-ea"/>
                        </a:rPr>
                        <a:t>職務の分離</a:t>
                      </a:r>
                      <a:r>
                        <a:rPr kumimoji="1" lang="en-US" altLang="ja-JP" sz="1050" b="1">
                          <a:solidFill>
                            <a:sysClr val="windowText" lastClr="000000"/>
                          </a:solidFill>
                          <a:latin typeface="+mn-ea"/>
                          <a:ea typeface="+mn-ea"/>
                        </a:rPr>
                        <a:t> </a:t>
                      </a:r>
                      <a:endParaRPr kumimoji="1" lang="ja-JP" altLang="en-US" sz="1050" b="1">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ja-JP" sz="1050" kern="1200">
                          <a:solidFill>
                            <a:schemeClr val="dk1"/>
                          </a:solidFill>
                          <a:effectLst/>
                          <a:latin typeface="+mn-lt"/>
                          <a:ea typeface="+mn-ea"/>
                          <a:cs typeface="+mn-cs"/>
                        </a:rPr>
                        <a:t>当組織は、申請者または作業者と、承認者を分離するように組織設計</a:t>
                      </a:r>
                      <a:r>
                        <a:rPr kumimoji="1" lang="ja-JP" altLang="en-US" sz="1050" kern="1200">
                          <a:solidFill>
                            <a:schemeClr val="dk1"/>
                          </a:solidFill>
                          <a:effectLst/>
                          <a:latin typeface="+mn-lt"/>
                          <a:ea typeface="+mn-ea"/>
                          <a:cs typeface="+mn-cs"/>
                        </a:rPr>
                        <a:t>する</a:t>
                      </a:r>
                      <a:r>
                        <a:rPr kumimoji="1" lang="ja-JP" altLang="ja-JP"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従業員</a:t>
                      </a:r>
                      <a:r>
                        <a:rPr kumimoji="1" lang="ja-JP" altLang="ja-JP" sz="1050" kern="1200">
                          <a:solidFill>
                            <a:schemeClr val="dk1"/>
                          </a:solidFill>
                          <a:effectLst/>
                          <a:latin typeface="+mn-lt"/>
                          <a:ea typeface="+mn-ea"/>
                          <a:cs typeface="+mn-cs"/>
                        </a:rPr>
                        <a:t>の制約により兼任せざるを得ない場合、別部門</a:t>
                      </a:r>
                      <a:r>
                        <a:rPr kumimoji="1" lang="ja-JP" altLang="en-US" sz="1050" kern="1200">
                          <a:solidFill>
                            <a:schemeClr val="dk1"/>
                          </a:solidFill>
                          <a:effectLst/>
                          <a:latin typeface="+mn-lt"/>
                          <a:ea typeface="+mn-ea"/>
                          <a:cs typeface="+mn-cs"/>
                        </a:rPr>
                        <a:t>など</a:t>
                      </a:r>
                      <a:r>
                        <a:rPr kumimoji="1" lang="ja-JP" altLang="ja-JP" sz="1050" kern="1200">
                          <a:solidFill>
                            <a:schemeClr val="dk1"/>
                          </a:solidFill>
                          <a:effectLst/>
                          <a:latin typeface="+mn-lt"/>
                          <a:ea typeface="+mn-ea"/>
                          <a:cs typeface="+mn-cs"/>
                        </a:rPr>
                        <a:t>による監視を行うことを条件に、兼任</a:t>
                      </a:r>
                      <a:r>
                        <a:rPr kumimoji="1" lang="ja-JP" altLang="en-US" sz="1050" kern="1200">
                          <a:solidFill>
                            <a:schemeClr val="dk1"/>
                          </a:solidFill>
                          <a:effectLst/>
                          <a:latin typeface="+mn-lt"/>
                          <a:ea typeface="+mn-ea"/>
                          <a:cs typeface="+mn-cs"/>
                        </a:rPr>
                        <a:t>できる。</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dk1"/>
                          </a:solidFill>
                          <a:effectLst/>
                          <a:latin typeface="+mn-lt"/>
                          <a:ea typeface="+mn-ea"/>
                          <a:cs typeface="+mn-cs"/>
                        </a:rPr>
                        <a:t>小さな組織で、職務の分離が困難である場合には、他の管理策（例：活動の監視、監査証跡、管理層による監督）を考慮することが大切です。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95475324"/>
                  </a:ext>
                </a:extLst>
              </a:tr>
            </a:tbl>
          </a:graphicData>
        </a:graphic>
      </p:graphicFrame>
      <p:graphicFrame>
        <p:nvGraphicFramePr>
          <p:cNvPr id="7" name="表 6">
            <a:extLst>
              <a:ext uri="{FF2B5EF4-FFF2-40B4-BE49-F238E27FC236}">
                <a16:creationId xmlns:a16="http://schemas.microsoft.com/office/drawing/2014/main" id="{91938E98-DBE9-74B8-9D81-C187738A9967}"/>
              </a:ext>
            </a:extLst>
          </p:cNvPr>
          <p:cNvGraphicFramePr>
            <a:graphicFrameLocks noGrp="1"/>
          </p:cNvGraphicFramePr>
          <p:nvPr/>
        </p:nvGraphicFramePr>
        <p:xfrm>
          <a:off x="622800" y="5162903"/>
          <a:ext cx="5612400" cy="424854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832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5.5 </a:t>
                      </a:r>
                      <a:r>
                        <a:rPr kumimoji="1" lang="ja-JP" altLang="en-US" sz="1050" b="1">
                          <a:solidFill>
                            <a:sysClr val="windowText" lastClr="000000"/>
                          </a:solidFill>
                          <a:latin typeface="+mn-ea"/>
                          <a:ea typeface="+mn-ea"/>
                        </a:rPr>
                        <a:t>関係当局との連絡</a:t>
                      </a:r>
                      <a:endParaRPr kumimoji="1" lang="en-US" altLang="ja-JP" sz="1050" b="1">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283283">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311048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ja-JP" sz="1050" kern="1200">
                          <a:solidFill>
                            <a:schemeClr val="dk1"/>
                          </a:solidFill>
                          <a:effectLst/>
                          <a:latin typeface="+mn-lt"/>
                          <a:ea typeface="+mn-ea"/>
                          <a:cs typeface="+mn-cs"/>
                        </a:rPr>
                        <a:t>情報セキュリティ委員会は、関係当局</a:t>
                      </a:r>
                      <a:r>
                        <a:rPr kumimoji="1" lang="ja-JP" altLang="en-US" sz="1050" kern="1200">
                          <a:solidFill>
                            <a:schemeClr val="dk1"/>
                          </a:solidFill>
                          <a:effectLst/>
                          <a:latin typeface="+mn-lt"/>
                          <a:ea typeface="+mn-ea"/>
                          <a:cs typeface="+mn-cs"/>
                        </a:rPr>
                        <a:t>およ</a:t>
                      </a:r>
                      <a:r>
                        <a:rPr kumimoji="1" lang="ja-JP" altLang="ja-JP" sz="1050" kern="1200">
                          <a:solidFill>
                            <a:schemeClr val="dk1"/>
                          </a:solidFill>
                          <a:effectLst/>
                          <a:latin typeface="+mn-lt"/>
                          <a:ea typeface="+mn-ea"/>
                          <a:cs typeface="+mn-cs"/>
                        </a:rPr>
                        <a:t>びその連絡先を「連絡先一覧表」に特定し、必要時に容易に連絡が</a:t>
                      </a:r>
                      <a:r>
                        <a:rPr kumimoji="1" lang="ja-JP" altLang="en-US" sz="1050" kern="1200">
                          <a:solidFill>
                            <a:schemeClr val="dk1"/>
                          </a:solidFill>
                          <a:effectLst/>
                          <a:latin typeface="+mn-lt"/>
                          <a:ea typeface="+mn-ea"/>
                          <a:cs typeface="+mn-cs"/>
                        </a:rPr>
                        <a:t>と</a:t>
                      </a:r>
                      <a:r>
                        <a:rPr kumimoji="1" lang="ja-JP" altLang="ja-JP" sz="1050" kern="1200">
                          <a:solidFill>
                            <a:schemeClr val="dk1"/>
                          </a:solidFill>
                          <a:effectLst/>
                          <a:latin typeface="+mn-lt"/>
                          <a:ea typeface="+mn-ea"/>
                          <a:cs typeface="+mn-cs"/>
                        </a:rPr>
                        <a:t>れる体制を確立・維持</a:t>
                      </a:r>
                      <a:r>
                        <a:rPr kumimoji="1" lang="ja-JP" altLang="en-US" sz="1050" kern="1200">
                          <a:solidFill>
                            <a:schemeClr val="dk1"/>
                          </a:solidFill>
                          <a:effectLst/>
                          <a:latin typeface="+mn-lt"/>
                          <a:ea typeface="+mn-ea"/>
                          <a:cs typeface="+mn-cs"/>
                        </a:rPr>
                        <a:t>する。</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139664">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dk1"/>
                          </a:solidFill>
                          <a:effectLst/>
                          <a:latin typeface="+mn-lt"/>
                          <a:ea typeface="+mn-ea"/>
                          <a:cs typeface="+mn-cs"/>
                        </a:rPr>
                        <a:t>セキュリティインシデントを時機を失せずに報告するために、関係当局の連絡方法を明確にすることが大切です。</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73888718"/>
                  </a:ext>
                </a:extLst>
              </a:tr>
            </a:tbl>
          </a:graphicData>
        </a:graphic>
      </p:graphicFrame>
      <p:graphicFrame>
        <p:nvGraphicFramePr>
          <p:cNvPr id="9" name="表 8">
            <a:extLst>
              <a:ext uri="{FF2B5EF4-FFF2-40B4-BE49-F238E27FC236}">
                <a16:creationId xmlns:a16="http://schemas.microsoft.com/office/drawing/2014/main" id="{CF1C9D16-4677-59DE-C785-2CBCAD2B9A16}"/>
              </a:ext>
            </a:extLst>
          </p:cNvPr>
          <p:cNvGraphicFramePr>
            <a:graphicFrameLocks noGrp="1"/>
          </p:cNvGraphicFramePr>
          <p:nvPr>
            <p:extLst>
              <p:ext uri="{D42A27DB-BD31-4B8C-83A1-F6EECF244321}">
                <p14:modId xmlns:p14="http://schemas.microsoft.com/office/powerpoint/2010/main" val="1514208227"/>
              </p:ext>
            </p:extLst>
          </p:nvPr>
        </p:nvGraphicFramePr>
        <p:xfrm>
          <a:off x="729000" y="6111653"/>
          <a:ext cx="5400000" cy="2666072"/>
        </p:xfrm>
        <a:graphic>
          <a:graphicData uri="http://schemas.openxmlformats.org/drawingml/2006/table">
            <a:tbl>
              <a:tblPr>
                <a:tableStyleId>{5C22544A-7EE6-4342-B048-85BDC9FD1C3A}</a:tableStyleId>
              </a:tblPr>
              <a:tblGrid>
                <a:gridCol w="1274650">
                  <a:extLst>
                    <a:ext uri="{9D8B030D-6E8A-4147-A177-3AD203B41FA5}">
                      <a16:colId xmlns:a16="http://schemas.microsoft.com/office/drawing/2014/main" val="3688267044"/>
                    </a:ext>
                  </a:extLst>
                </a:gridCol>
                <a:gridCol w="1274650">
                  <a:extLst>
                    <a:ext uri="{9D8B030D-6E8A-4147-A177-3AD203B41FA5}">
                      <a16:colId xmlns:a16="http://schemas.microsoft.com/office/drawing/2014/main" val="1580565438"/>
                    </a:ext>
                  </a:extLst>
                </a:gridCol>
                <a:gridCol w="1274650">
                  <a:extLst>
                    <a:ext uri="{9D8B030D-6E8A-4147-A177-3AD203B41FA5}">
                      <a16:colId xmlns:a16="http://schemas.microsoft.com/office/drawing/2014/main" val="445074811"/>
                    </a:ext>
                  </a:extLst>
                </a:gridCol>
                <a:gridCol w="1576050">
                  <a:extLst>
                    <a:ext uri="{9D8B030D-6E8A-4147-A177-3AD203B41FA5}">
                      <a16:colId xmlns:a16="http://schemas.microsoft.com/office/drawing/2014/main" val="1851182463"/>
                    </a:ext>
                  </a:extLst>
                </a:gridCol>
              </a:tblGrid>
              <a:tr h="144000">
                <a:tc>
                  <a:txBody>
                    <a:bodyPr/>
                    <a:lstStyle/>
                    <a:p>
                      <a:pPr algn="ctr" fontAlgn="ctr"/>
                      <a:r>
                        <a:rPr lang="ja-JP" altLang="en-US" sz="800" b="1" u="none" strike="noStrike">
                          <a:solidFill>
                            <a:schemeClr val="tx1"/>
                          </a:solidFill>
                          <a:effectLst/>
                          <a:latin typeface="+mn-ea"/>
                          <a:ea typeface="+mn-ea"/>
                        </a:rPr>
                        <a:t>関係当局</a:t>
                      </a:r>
                      <a:endParaRPr lang="ja-JP" altLang="en-US" sz="800" b="1" i="0" u="none"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800" b="1" i="0" u="none" strike="noStrike">
                          <a:solidFill>
                            <a:schemeClr val="tx1"/>
                          </a:solidFill>
                          <a:effectLst/>
                          <a:latin typeface="+mn-ea"/>
                          <a:ea typeface="+mn-ea"/>
                        </a:rPr>
                        <a:t>連絡手段</a:t>
                      </a: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US" altLang="ja-JP" sz="800" b="1" u="none" strike="noStrike">
                          <a:solidFill>
                            <a:schemeClr val="tx1"/>
                          </a:solidFill>
                          <a:effectLst/>
                          <a:latin typeface="+mn-ea"/>
                          <a:ea typeface="+mn-ea"/>
                        </a:rPr>
                        <a:t>URL</a:t>
                      </a:r>
                      <a:endParaRPr lang="ja-JP" altLang="en-US" sz="800" b="1" i="0" u="none"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800" b="1" u="none" strike="noStrike">
                          <a:solidFill>
                            <a:schemeClr val="tx1"/>
                          </a:solidFill>
                          <a:effectLst/>
                          <a:latin typeface="+mn-ea"/>
                          <a:ea typeface="+mn-ea"/>
                        </a:rPr>
                        <a:t>主目的</a:t>
                      </a:r>
                      <a:endParaRPr lang="ja-JP" altLang="en-US" sz="800" b="1" i="0" u="none"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186107141"/>
                  </a:ext>
                </a:extLst>
              </a:tr>
              <a:tr h="81314">
                <a:tc>
                  <a:txBody>
                    <a:bodyPr/>
                    <a:lstStyle/>
                    <a:p>
                      <a:pPr algn="ctr" fontAlgn="ctr"/>
                      <a:r>
                        <a:rPr lang="en-US" altLang="ja-JP" sz="800" u="none" strike="noStrike">
                          <a:solidFill>
                            <a:schemeClr val="tx1"/>
                          </a:solidFill>
                          <a:effectLst/>
                          <a:latin typeface="+mn-ea"/>
                          <a:ea typeface="+mn-ea"/>
                        </a:rPr>
                        <a:t>【</a:t>
                      </a:r>
                      <a:r>
                        <a:rPr lang="en-US" altLang="zh-TW" sz="800" u="none" strike="noStrike">
                          <a:solidFill>
                            <a:schemeClr val="tx1"/>
                          </a:solidFill>
                          <a:effectLst/>
                          <a:latin typeface="+mn-ea"/>
                          <a:ea typeface="+mn-ea"/>
                        </a:rPr>
                        <a:t>IPA</a:t>
                      </a:r>
                      <a:r>
                        <a:rPr lang="en-US" altLang="ja-JP" sz="800" u="none" strike="noStrike">
                          <a:solidFill>
                            <a:schemeClr val="tx1"/>
                          </a:solidFill>
                          <a:effectLst/>
                          <a:latin typeface="+mn-ea"/>
                          <a:ea typeface="+mn-ea"/>
                        </a:rPr>
                        <a:t>】</a:t>
                      </a:r>
                      <a:r>
                        <a:rPr lang="ja-JP" altLang="en-US" sz="800" u="none" strike="noStrike">
                          <a:solidFill>
                            <a:schemeClr val="tx1"/>
                          </a:solidFill>
                          <a:effectLst/>
                          <a:latin typeface="+mn-ea"/>
                          <a:ea typeface="+mn-ea"/>
                        </a:rPr>
                        <a:t>コンピュータウイルス届出窓口、コンピュータ不正アクセス届出窓口</a:t>
                      </a:r>
                      <a:endParaRPr lang="zh-TW" altLang="en-US" sz="800" b="0" i="0" u="none"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800" b="0" i="0" u="none" strike="noStrike">
                          <a:solidFill>
                            <a:schemeClr val="tx1"/>
                          </a:solidFill>
                          <a:effectLst/>
                          <a:latin typeface="+mn-ea"/>
                          <a:ea typeface="+mn-ea"/>
                        </a:rPr>
                        <a:t>ウイルス発見・感染の届出</a:t>
                      </a:r>
                      <a:endParaRPr lang="en-US" altLang="ja-JP" sz="800" b="0" i="0" u="none" strike="noStrike">
                        <a:solidFill>
                          <a:schemeClr val="tx1"/>
                        </a:solidFill>
                        <a:effectLst/>
                        <a:latin typeface="+mn-ea"/>
                        <a:ea typeface="+mn-ea"/>
                      </a:endParaRPr>
                    </a:p>
                    <a:p>
                      <a:pPr algn="ctr" fontAlgn="ctr"/>
                      <a:r>
                        <a:rPr lang="en-US" altLang="ja-JP" sz="800" b="0" i="0" u="none" strike="noStrike">
                          <a:solidFill>
                            <a:schemeClr val="tx1"/>
                          </a:solidFill>
                          <a:effectLst/>
                          <a:latin typeface="+mn-ea"/>
                          <a:ea typeface="+mn-ea"/>
                        </a:rPr>
                        <a:t>virus@ipa.go.jp</a:t>
                      </a:r>
                    </a:p>
                    <a:p>
                      <a:pPr algn="ctr" fontAlgn="ctr"/>
                      <a:endParaRPr lang="en-US" altLang="ja-JP" sz="800" b="0" i="0" u="none" strike="noStrike">
                        <a:solidFill>
                          <a:schemeClr val="tx1"/>
                        </a:solidFill>
                        <a:effectLst/>
                        <a:latin typeface="+mn-ea"/>
                        <a:ea typeface="+mn-ea"/>
                      </a:endParaRPr>
                    </a:p>
                    <a:p>
                      <a:pPr algn="ctr" fontAlgn="ctr"/>
                      <a:r>
                        <a:rPr lang="ja-JP" altLang="en-US" sz="800" b="0" i="0" u="none" strike="noStrike">
                          <a:solidFill>
                            <a:schemeClr val="tx1"/>
                          </a:solidFill>
                          <a:effectLst/>
                          <a:latin typeface="+mn-ea"/>
                          <a:ea typeface="+mn-ea"/>
                        </a:rPr>
                        <a:t>不正アクセスの届出</a:t>
                      </a:r>
                      <a:br>
                        <a:rPr lang="en-US" altLang="ja-JP" sz="800" b="0" i="0" u="none" strike="noStrike">
                          <a:solidFill>
                            <a:schemeClr val="tx1"/>
                          </a:solidFill>
                          <a:effectLst/>
                          <a:latin typeface="+mn-ea"/>
                          <a:ea typeface="+mn-ea"/>
                        </a:rPr>
                      </a:br>
                      <a:r>
                        <a:rPr lang="en-US" altLang="ja-JP" sz="800" b="0" i="0" u="none" strike="noStrike">
                          <a:solidFill>
                            <a:schemeClr val="tx1"/>
                          </a:solidFill>
                          <a:effectLst/>
                          <a:latin typeface="+mn-ea"/>
                          <a:ea typeface="+mn-ea"/>
                        </a:rPr>
                        <a:t>crack@pa.go.jp</a:t>
                      </a:r>
                      <a:endParaRPr lang="ja-JP" altLang="en-US" sz="800" b="0" i="0" u="none"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ja-JP" sz="800" u="sng" strike="noStrike">
                          <a:solidFill>
                            <a:schemeClr val="tx1"/>
                          </a:solidFill>
                          <a:effectLst/>
                          <a:latin typeface="+mn-ea"/>
                          <a:ea typeface="+mn-ea"/>
                          <a:hlinkClick r:id="rId4"/>
                        </a:rPr>
                        <a:t>https://www.ipa.go.jp/security/todokede/crack-virus/about.html</a:t>
                      </a:r>
                      <a:endParaRPr lang="en-US" altLang="ja-JP" sz="800" u="sng"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800" b="0" i="0" u="none" strike="noStrike">
                          <a:solidFill>
                            <a:schemeClr val="tx1"/>
                          </a:solidFill>
                          <a:effectLst/>
                          <a:latin typeface="+mn-ea"/>
                          <a:ea typeface="+mn-ea"/>
                        </a:rPr>
                        <a:t>ウイルス感染や、不正アクセスによる被害を報告するため。</a:t>
                      </a: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15939236"/>
                  </a:ext>
                </a:extLst>
              </a:tr>
              <a:tr h="81314">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u="none" strike="noStrike">
                          <a:solidFill>
                            <a:schemeClr val="tx1"/>
                          </a:solidFill>
                          <a:effectLst/>
                          <a:latin typeface="+mn-ea"/>
                          <a:ea typeface="+mn-ea"/>
                        </a:rPr>
                        <a:t>【</a:t>
                      </a:r>
                      <a:r>
                        <a:rPr lang="en-US" altLang="zh-TW" sz="800" u="none" strike="noStrike">
                          <a:solidFill>
                            <a:schemeClr val="tx1"/>
                          </a:solidFill>
                          <a:effectLst/>
                          <a:latin typeface="+mn-ea"/>
                          <a:ea typeface="+mn-ea"/>
                        </a:rPr>
                        <a:t>IPA</a:t>
                      </a:r>
                      <a:r>
                        <a:rPr lang="en-US" altLang="ja-JP" sz="800" u="none" strike="noStrike">
                          <a:solidFill>
                            <a:schemeClr val="tx1"/>
                          </a:solidFill>
                          <a:effectLst/>
                          <a:latin typeface="+mn-ea"/>
                          <a:ea typeface="+mn-ea"/>
                        </a:rPr>
                        <a:t>】</a:t>
                      </a:r>
                      <a:r>
                        <a:rPr lang="ja-JP" altLang="en-US" sz="800" u="none" strike="noStrike">
                          <a:solidFill>
                            <a:schemeClr val="tx1"/>
                          </a:solidFill>
                          <a:effectLst/>
                          <a:latin typeface="+mn-ea"/>
                          <a:ea typeface="+mn-ea"/>
                        </a:rPr>
                        <a:t>情報セキュリティ安心相談窓口</a:t>
                      </a:r>
                      <a:endParaRPr lang="zh-TW" altLang="en-US" sz="800" b="0" i="0" u="none"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TW" sz="800" b="0" i="0" u="none" strike="noStrike">
                          <a:solidFill>
                            <a:schemeClr val="tx1"/>
                          </a:solidFill>
                          <a:effectLst/>
                          <a:latin typeface="+mn-ea"/>
                          <a:ea typeface="+mn-ea"/>
                        </a:rPr>
                        <a:t>TEL:03-5978-7509</a:t>
                      </a:r>
                      <a:r>
                        <a:rPr lang="zh-TW" altLang="en-US" sz="800" b="0" i="0" u="none" strike="noStrike">
                          <a:solidFill>
                            <a:schemeClr val="tx1"/>
                          </a:solidFill>
                          <a:effectLst/>
                          <a:latin typeface="+mn-ea"/>
                          <a:ea typeface="+mn-ea"/>
                        </a:rPr>
                        <a:t>（受付時間</a:t>
                      </a:r>
                      <a:r>
                        <a:rPr lang="en-US" altLang="zh-TW" sz="800" b="0" i="0" u="none" strike="noStrike">
                          <a:solidFill>
                            <a:schemeClr val="tx1"/>
                          </a:solidFill>
                          <a:effectLst/>
                          <a:latin typeface="+mn-ea"/>
                          <a:ea typeface="+mn-ea"/>
                        </a:rPr>
                        <a:t>10:00</a:t>
                      </a:r>
                      <a:r>
                        <a:rPr lang="zh-TW" altLang="en-US" sz="800" b="0" i="0" u="none" strike="noStrike">
                          <a:solidFill>
                            <a:schemeClr val="tx1"/>
                          </a:solidFill>
                          <a:effectLst/>
                          <a:latin typeface="+mn-ea"/>
                          <a:ea typeface="+mn-ea"/>
                        </a:rPr>
                        <a:t>～</a:t>
                      </a:r>
                      <a:r>
                        <a:rPr lang="en-US" altLang="zh-TW" sz="800" b="0" i="0" u="none" strike="noStrike">
                          <a:solidFill>
                            <a:schemeClr val="tx1"/>
                          </a:solidFill>
                          <a:effectLst/>
                          <a:latin typeface="+mn-ea"/>
                          <a:ea typeface="+mn-ea"/>
                        </a:rPr>
                        <a:t>12:00</a:t>
                      </a:r>
                      <a:r>
                        <a:rPr lang="zh-TW" altLang="en-US" sz="800" b="0" i="0" u="none" strike="noStrike">
                          <a:solidFill>
                            <a:schemeClr val="tx1"/>
                          </a:solidFill>
                          <a:effectLst/>
                          <a:latin typeface="+mn-ea"/>
                          <a:ea typeface="+mn-ea"/>
                        </a:rPr>
                        <a:t>、</a:t>
                      </a:r>
                      <a:r>
                        <a:rPr lang="en-US" altLang="zh-TW" sz="800" b="0" i="0" u="none" strike="noStrike">
                          <a:solidFill>
                            <a:schemeClr val="tx1"/>
                          </a:solidFill>
                          <a:effectLst/>
                          <a:latin typeface="+mn-ea"/>
                          <a:ea typeface="+mn-ea"/>
                        </a:rPr>
                        <a:t>13:30</a:t>
                      </a:r>
                      <a:r>
                        <a:rPr lang="zh-TW" altLang="en-US" sz="800" b="0" i="0" u="none" strike="noStrike">
                          <a:solidFill>
                            <a:schemeClr val="tx1"/>
                          </a:solidFill>
                          <a:effectLst/>
                          <a:latin typeface="+mn-ea"/>
                          <a:ea typeface="+mn-ea"/>
                        </a:rPr>
                        <a:t>～</a:t>
                      </a:r>
                      <a:r>
                        <a:rPr lang="en-US" altLang="zh-TW" sz="800" b="0" i="0" u="none" strike="noStrike">
                          <a:solidFill>
                            <a:schemeClr val="tx1"/>
                          </a:solidFill>
                          <a:effectLst/>
                          <a:latin typeface="+mn-ea"/>
                          <a:ea typeface="+mn-ea"/>
                        </a:rPr>
                        <a:t>17:00 </a:t>
                      </a:r>
                      <a:r>
                        <a:rPr lang="zh-TW" altLang="en-US" sz="800" b="0" i="0" u="none" strike="noStrike">
                          <a:solidFill>
                            <a:schemeClr val="tx1"/>
                          </a:solidFill>
                          <a:effectLst/>
                          <a:latin typeface="+mn-ea"/>
                          <a:ea typeface="+mn-ea"/>
                        </a:rPr>
                        <a:t>土日祝日・年末年始は除く）</a:t>
                      </a:r>
                      <a:r>
                        <a:rPr lang="en-US" altLang="zh-TW" sz="800" b="0" i="0" u="none" strike="noStrike">
                          <a:solidFill>
                            <a:schemeClr val="tx1"/>
                          </a:solidFill>
                          <a:effectLst/>
                          <a:latin typeface="+mn-ea"/>
                          <a:ea typeface="+mn-ea"/>
                        </a:rPr>
                        <a:t>anshin@ipa.go.jp</a:t>
                      </a:r>
                      <a:endParaRPr lang="ja-JP" altLang="en-US" sz="800" b="0" i="0" u="none"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ja-JP" sz="800" u="sng" strike="noStrike">
                          <a:solidFill>
                            <a:schemeClr val="tx1"/>
                          </a:solidFill>
                          <a:effectLst/>
                          <a:latin typeface="+mn-ea"/>
                          <a:ea typeface="+mn-ea"/>
                          <a:hlinkClick r:id="rId5"/>
                        </a:rPr>
                        <a:t>https://www.ipa.go.jp/security/anshin/about.html</a:t>
                      </a:r>
                      <a:endParaRPr lang="en-US" altLang="ja-JP" sz="800" u="sng"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800" b="0" i="0" u="none" strike="noStrike">
                          <a:solidFill>
                            <a:schemeClr val="tx1"/>
                          </a:solidFill>
                          <a:effectLst/>
                          <a:latin typeface="+mn-ea"/>
                          <a:ea typeface="+mn-ea"/>
                        </a:rPr>
                        <a:t>ウイルス感染や不正アクセスに関する技術的な内容の相談に対して、アドバイスをもらうため。</a:t>
                      </a: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39803875"/>
                  </a:ext>
                </a:extLst>
              </a:tr>
              <a:tr h="504000">
                <a:tc>
                  <a:txBody>
                    <a:bodyPr/>
                    <a:lstStyle/>
                    <a:p>
                      <a:pPr algn="ctr" fontAlgn="ctr"/>
                      <a:r>
                        <a:rPr lang="en-US" altLang="ja-JP" sz="800" u="none" strike="noStrike">
                          <a:solidFill>
                            <a:schemeClr val="tx1"/>
                          </a:solidFill>
                          <a:effectLst/>
                          <a:latin typeface="+mn-ea"/>
                          <a:ea typeface="+mn-ea"/>
                        </a:rPr>
                        <a:t>【</a:t>
                      </a:r>
                      <a:r>
                        <a:rPr lang="ja-JP" altLang="en-US" sz="800" u="none" strike="noStrike">
                          <a:solidFill>
                            <a:schemeClr val="tx1"/>
                          </a:solidFill>
                          <a:effectLst/>
                          <a:latin typeface="+mn-ea"/>
                          <a:ea typeface="+mn-ea"/>
                        </a:rPr>
                        <a:t>警視庁</a:t>
                      </a:r>
                      <a:r>
                        <a:rPr lang="en-US" altLang="ja-JP" sz="800" u="none" strike="noStrike">
                          <a:solidFill>
                            <a:schemeClr val="tx1"/>
                          </a:solidFill>
                          <a:effectLst/>
                          <a:latin typeface="+mn-ea"/>
                          <a:ea typeface="+mn-ea"/>
                        </a:rPr>
                        <a:t>】</a:t>
                      </a:r>
                      <a:r>
                        <a:rPr lang="ja-JP" altLang="en-US" sz="800" u="none" strike="noStrike">
                          <a:solidFill>
                            <a:schemeClr val="tx1"/>
                          </a:solidFill>
                          <a:effectLst/>
                          <a:latin typeface="+mn-ea"/>
                          <a:ea typeface="+mn-ea"/>
                        </a:rPr>
                        <a:t>サイバー犯罪相談窓口</a:t>
                      </a:r>
                      <a:endParaRPr lang="ja-JP" altLang="en-US" sz="800" b="0" i="0" u="none"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chemeClr val="tx1"/>
                          </a:solidFill>
                          <a:effectLst/>
                          <a:latin typeface="+mn-ea"/>
                          <a:ea typeface="+mn-ea"/>
                        </a:rPr>
                        <a:t>TEL:03-5805-1731</a:t>
                      </a:r>
                    </a:p>
                    <a:p>
                      <a:pPr algn="ctr" fontAlgn="ctr"/>
                      <a:r>
                        <a:rPr lang="ja-JP" altLang="en-US" sz="800" b="0" i="0" u="none" strike="noStrike">
                          <a:solidFill>
                            <a:schemeClr val="tx1"/>
                          </a:solidFill>
                          <a:effectLst/>
                          <a:latin typeface="+mn-ea"/>
                          <a:ea typeface="+mn-ea"/>
                        </a:rPr>
                        <a:t>受付時間：午前</a:t>
                      </a:r>
                      <a:r>
                        <a:rPr lang="en-US" altLang="ja-JP" sz="800" b="0" i="0" u="none" strike="noStrike">
                          <a:solidFill>
                            <a:schemeClr val="tx1"/>
                          </a:solidFill>
                          <a:effectLst/>
                          <a:latin typeface="+mn-ea"/>
                          <a:ea typeface="+mn-ea"/>
                        </a:rPr>
                        <a:t>8</a:t>
                      </a:r>
                      <a:r>
                        <a:rPr lang="ja-JP" altLang="en-US" sz="800" b="0" i="0" u="none" strike="noStrike">
                          <a:solidFill>
                            <a:schemeClr val="tx1"/>
                          </a:solidFill>
                          <a:effectLst/>
                          <a:latin typeface="+mn-ea"/>
                          <a:ea typeface="+mn-ea"/>
                        </a:rPr>
                        <a:t>時</a:t>
                      </a:r>
                      <a:r>
                        <a:rPr lang="en-US" altLang="ja-JP" sz="800" b="0" i="0" u="none" strike="noStrike">
                          <a:solidFill>
                            <a:schemeClr val="tx1"/>
                          </a:solidFill>
                          <a:effectLst/>
                          <a:latin typeface="+mn-ea"/>
                          <a:ea typeface="+mn-ea"/>
                        </a:rPr>
                        <a:t>30</a:t>
                      </a:r>
                      <a:r>
                        <a:rPr lang="ja-JP" altLang="en-US" sz="800" b="0" i="0" u="none" strike="noStrike">
                          <a:solidFill>
                            <a:schemeClr val="tx1"/>
                          </a:solidFill>
                          <a:effectLst/>
                          <a:latin typeface="+mn-ea"/>
                          <a:ea typeface="+mn-ea"/>
                        </a:rPr>
                        <a:t>分から午後</a:t>
                      </a:r>
                      <a:r>
                        <a:rPr lang="en-US" altLang="ja-JP" sz="800" b="0" i="0" u="none" strike="noStrike">
                          <a:solidFill>
                            <a:schemeClr val="tx1"/>
                          </a:solidFill>
                          <a:effectLst/>
                          <a:latin typeface="+mn-ea"/>
                          <a:ea typeface="+mn-ea"/>
                        </a:rPr>
                        <a:t>5</a:t>
                      </a:r>
                      <a:r>
                        <a:rPr lang="ja-JP" altLang="en-US" sz="800" b="0" i="0" u="none" strike="noStrike">
                          <a:solidFill>
                            <a:schemeClr val="tx1"/>
                          </a:solidFill>
                          <a:effectLst/>
                          <a:latin typeface="+mn-ea"/>
                          <a:ea typeface="+mn-ea"/>
                        </a:rPr>
                        <a:t>時</a:t>
                      </a:r>
                      <a:r>
                        <a:rPr lang="en-US" altLang="ja-JP" sz="800" b="0" i="0" u="none" strike="noStrike">
                          <a:solidFill>
                            <a:schemeClr val="tx1"/>
                          </a:solidFill>
                          <a:effectLst/>
                          <a:latin typeface="+mn-ea"/>
                          <a:ea typeface="+mn-ea"/>
                        </a:rPr>
                        <a:t>15</a:t>
                      </a:r>
                      <a:r>
                        <a:rPr lang="ja-JP" altLang="en-US" sz="800" b="0" i="0" u="none" strike="noStrike">
                          <a:solidFill>
                            <a:schemeClr val="tx1"/>
                          </a:solidFill>
                          <a:effectLst/>
                          <a:latin typeface="+mn-ea"/>
                          <a:ea typeface="+mn-ea"/>
                        </a:rPr>
                        <a:t>分まで（平日のみ）</a:t>
                      </a:r>
                      <a:endParaRPr lang="en-US" sz="800" b="0" i="0" u="none"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sng" strike="noStrike">
                          <a:solidFill>
                            <a:schemeClr val="tx1"/>
                          </a:solidFill>
                          <a:effectLst/>
                          <a:latin typeface="+mn-ea"/>
                          <a:ea typeface="+mn-ea"/>
                          <a:hlinkClick r:id="rId6"/>
                        </a:rPr>
                        <a:t>https://www.keishicho.metro.tokyo.lg.jp/sodan/madoguchi/sogo.html</a:t>
                      </a:r>
                      <a:endParaRPr lang="en-US" sz="800" b="0" i="0" u="sng"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800" b="0" i="0" u="none" strike="noStrike">
                          <a:solidFill>
                            <a:schemeClr val="tx1"/>
                          </a:solidFill>
                          <a:effectLst/>
                          <a:latin typeface="+mn-ea"/>
                          <a:ea typeface="+mn-ea"/>
                        </a:rPr>
                        <a:t>サイバー犯罪被害について相談するため。</a:t>
                      </a: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72146346"/>
                  </a:ext>
                </a:extLst>
              </a:tr>
              <a:tr h="396000">
                <a:tc>
                  <a:txBody>
                    <a:bodyPr/>
                    <a:lstStyle/>
                    <a:p>
                      <a:pPr algn="ctr" fontAlgn="ctr"/>
                      <a:r>
                        <a:rPr lang="en-US" altLang="ja-JP" sz="800" b="0" i="0" u="none" strike="noStrike">
                          <a:solidFill>
                            <a:schemeClr val="tx1"/>
                          </a:solidFill>
                          <a:effectLst/>
                          <a:latin typeface="+mn-ea"/>
                          <a:ea typeface="+mn-ea"/>
                        </a:rPr>
                        <a:t>【</a:t>
                      </a:r>
                      <a:r>
                        <a:rPr lang="ja-JP" altLang="en-US" sz="800" b="0" i="0" u="none" strike="noStrike">
                          <a:solidFill>
                            <a:schemeClr val="tx1"/>
                          </a:solidFill>
                          <a:effectLst/>
                          <a:latin typeface="+mn-ea"/>
                          <a:ea typeface="+mn-ea"/>
                        </a:rPr>
                        <a:t>個人情報保護委員会</a:t>
                      </a:r>
                      <a:r>
                        <a:rPr lang="en-US" altLang="ja-JP" sz="800" b="0" i="0" u="none" strike="noStrike">
                          <a:solidFill>
                            <a:schemeClr val="tx1"/>
                          </a:solidFill>
                          <a:effectLst/>
                          <a:latin typeface="+mn-ea"/>
                          <a:ea typeface="+mn-ea"/>
                        </a:rPr>
                        <a:t>】</a:t>
                      </a:r>
                      <a:r>
                        <a:rPr lang="ja-JP" altLang="en-US" sz="800" b="0" i="0" u="none" strike="noStrike">
                          <a:solidFill>
                            <a:schemeClr val="tx1"/>
                          </a:solidFill>
                          <a:effectLst/>
                          <a:latin typeface="+mn-ea"/>
                          <a:ea typeface="+mn-ea"/>
                        </a:rPr>
                        <a:t>個人情報・マイナンバーの漏えい報告</a:t>
                      </a: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ja-JP" sz="800" b="0" i="0" u="none" strike="noStrike">
                          <a:solidFill>
                            <a:schemeClr val="tx1"/>
                          </a:solidFill>
                          <a:effectLst/>
                          <a:latin typeface="+mn-ea"/>
                          <a:ea typeface="+mn-ea"/>
                        </a:rPr>
                        <a:t>Web</a:t>
                      </a:r>
                      <a:r>
                        <a:rPr lang="ja-JP" altLang="en-US" sz="800" b="0" i="0" u="none" strike="noStrike">
                          <a:solidFill>
                            <a:schemeClr val="tx1"/>
                          </a:solidFill>
                          <a:effectLst/>
                          <a:latin typeface="+mn-ea"/>
                          <a:ea typeface="+mn-ea"/>
                        </a:rPr>
                        <a:t>フォームで報告</a:t>
                      </a:r>
                      <a:endParaRPr lang="en-US" sz="800" b="0" i="0" u="none"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sng" strike="noStrike">
                          <a:solidFill>
                            <a:schemeClr val="tx1"/>
                          </a:solidFill>
                          <a:effectLst/>
                          <a:latin typeface="+mn-ea"/>
                          <a:ea typeface="+mn-ea"/>
                          <a:hlinkClick r:id="rId7"/>
                        </a:rPr>
                        <a:t>https://www.ppc.go.jp/personalinfo/legal/leakAction/ </a:t>
                      </a:r>
                      <a:endParaRPr lang="en-US" sz="800" b="0" i="0" u="sng"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800" b="0" i="0" u="none" strike="noStrike">
                          <a:solidFill>
                            <a:schemeClr val="tx1"/>
                          </a:solidFill>
                          <a:effectLst/>
                          <a:latin typeface="+mn-ea"/>
                          <a:ea typeface="+mn-ea"/>
                        </a:rPr>
                        <a:t>個人情報、マイナンバーの漏えいに対処するため。</a:t>
                      </a: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57297738"/>
                  </a:ext>
                </a:extLst>
              </a:tr>
              <a:tr h="396000">
                <a:tc>
                  <a:txBody>
                    <a:bodyPr/>
                    <a:lstStyle/>
                    <a:p>
                      <a:pPr algn="ctr" fontAlgn="ctr"/>
                      <a:r>
                        <a:rPr lang="en-US" altLang="ja-JP" sz="800" b="0" i="0" u="none" strike="noStrike">
                          <a:solidFill>
                            <a:schemeClr val="tx1"/>
                          </a:solidFill>
                          <a:effectLst/>
                          <a:latin typeface="+mn-ea"/>
                          <a:ea typeface="+mn-ea"/>
                        </a:rPr>
                        <a:t>【</a:t>
                      </a:r>
                      <a:r>
                        <a:rPr lang="en-US" altLang="ja-JP" sz="800" b="0" i="0" u="none" strike="noStrike">
                          <a:solidFill>
                            <a:schemeClr val="tx1"/>
                          </a:solidFill>
                          <a:effectLst/>
                          <a:latin typeface="+mn-ea"/>
                          <a:ea typeface="+mn-ea"/>
                          <a:hlinkClick r:id="rId8" action="ppaction://hlinksldjump"/>
                        </a:rPr>
                        <a:t>JPCERT/CC</a:t>
                      </a:r>
                      <a:r>
                        <a:rPr lang="en-US" altLang="ja-JP" sz="800" b="0" i="0" u="none" strike="noStrike">
                          <a:solidFill>
                            <a:schemeClr val="tx1"/>
                          </a:solidFill>
                          <a:effectLst/>
                          <a:latin typeface="+mn-ea"/>
                          <a:ea typeface="+mn-ea"/>
                        </a:rPr>
                        <a:t>】</a:t>
                      </a:r>
                      <a:r>
                        <a:rPr lang="ja-JP" altLang="en-US" sz="800" b="0" i="0" u="none" strike="noStrike">
                          <a:solidFill>
                            <a:schemeClr val="tx1"/>
                          </a:solidFill>
                          <a:effectLst/>
                          <a:latin typeface="+mn-ea"/>
                          <a:ea typeface="+mn-ea"/>
                        </a:rPr>
                        <a:t>インシデント対応依頼</a:t>
                      </a: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ja-JP" sz="800" b="0" i="0" u="none" strike="noStrike">
                          <a:solidFill>
                            <a:schemeClr val="tx1"/>
                          </a:solidFill>
                          <a:effectLst/>
                          <a:latin typeface="+mn-ea"/>
                          <a:ea typeface="+mn-ea"/>
                        </a:rPr>
                        <a:t>Web</a:t>
                      </a:r>
                      <a:r>
                        <a:rPr lang="ja-JP" altLang="en-US" sz="800" b="0" i="0" u="none" strike="noStrike">
                          <a:solidFill>
                            <a:schemeClr val="tx1"/>
                          </a:solidFill>
                          <a:effectLst/>
                          <a:latin typeface="+mn-ea"/>
                          <a:ea typeface="+mn-ea"/>
                        </a:rPr>
                        <a:t>フォームまたは、以下のメールアドレスに報告</a:t>
                      </a:r>
                      <a:endParaRPr lang="en-US" altLang="ja-JP" sz="800" b="0" i="0" u="none" strike="noStrike">
                        <a:solidFill>
                          <a:schemeClr val="tx1"/>
                        </a:solidFill>
                        <a:effectLst/>
                        <a:latin typeface="+mn-ea"/>
                        <a:ea typeface="+mn-ea"/>
                      </a:endParaRPr>
                    </a:p>
                    <a:p>
                      <a:pPr algn="ctr" fontAlgn="ctr"/>
                      <a:r>
                        <a:rPr lang="en-US" sz="800" b="0" i="0" u="none" strike="noStrike">
                          <a:solidFill>
                            <a:schemeClr val="tx1"/>
                          </a:solidFill>
                          <a:effectLst/>
                          <a:latin typeface="+mn-ea"/>
                          <a:ea typeface="+mn-ea"/>
                          <a:hlinkClick r:id="rId9"/>
                        </a:rPr>
                        <a:t>info@jpcert.or.jp</a:t>
                      </a:r>
                      <a:endParaRPr lang="en-US" sz="800" b="0" i="0" u="none"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sng" strike="noStrike">
                          <a:solidFill>
                            <a:schemeClr val="tx1"/>
                          </a:solidFill>
                          <a:effectLst/>
                          <a:latin typeface="+mn-ea"/>
                          <a:ea typeface="+mn-ea"/>
                          <a:hlinkClick r:id="rId10"/>
                        </a:rPr>
                        <a:t>https://www.jpcert.or.jp/form/</a:t>
                      </a:r>
                      <a:endParaRPr lang="en-US" sz="800" b="0" i="0" u="sng"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800" b="0" i="0" u="none" strike="noStrike">
                          <a:solidFill>
                            <a:schemeClr val="tx1"/>
                          </a:solidFill>
                          <a:effectLst/>
                          <a:latin typeface="+mn-ea"/>
                          <a:ea typeface="+mn-ea"/>
                        </a:rPr>
                        <a:t>セキュリティインシデント対応を支援してもらうため。</a:t>
                      </a: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09563330"/>
                  </a:ext>
                </a:extLst>
              </a:tr>
            </a:tbl>
          </a:graphicData>
        </a:graphic>
      </p:graphicFrame>
    </p:spTree>
    <p:extLst>
      <p:ext uri="{BB962C8B-B14F-4D97-AF65-F5344CB8AC3E}">
        <p14:creationId xmlns:p14="http://schemas.microsoft.com/office/powerpoint/2010/main" val="1795514764"/>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763E4066-52EF-63D9-2522-2069D991F5B8}"/>
              </a:ext>
            </a:extLst>
          </p:cNvPr>
          <p:cNvSpPr>
            <a:spLocks noGrp="1"/>
          </p:cNvSpPr>
          <p:nvPr>
            <p:ph type="body" sz="quarter" idx="14"/>
          </p:nvPr>
        </p:nvSpPr>
        <p:spPr/>
        <p:txBody>
          <a:bodyPr/>
          <a:lstStyle/>
          <a:p>
            <a:r>
              <a:rPr kumimoji="1" lang="en-US" altLang="ja-JP" sz="1600"/>
              <a:t>14-1-2. </a:t>
            </a:r>
            <a:r>
              <a:rPr kumimoji="1" lang="ja-JP" altLang="en-US" sz="1600"/>
              <a:t>実施手順の策定</a:t>
            </a:r>
            <a:endParaRPr kumimoji="1" lang="ja-JP" altLang="en-US"/>
          </a:p>
        </p:txBody>
      </p:sp>
      <p:sp>
        <p:nvSpPr>
          <p:cNvPr id="7" name="スライド番号プレースホルダー 3">
            <a:extLst>
              <a:ext uri="{FF2B5EF4-FFF2-40B4-BE49-F238E27FC236}">
                <a16:creationId xmlns:a16="http://schemas.microsoft.com/office/drawing/2014/main" id="{19B24D63-CCD5-9456-1F3C-3B3A126B5999}"/>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テキスト プレースホルダー 1">
            <a:extLst>
              <a:ext uri="{FF2B5EF4-FFF2-40B4-BE49-F238E27FC236}">
                <a16:creationId xmlns:a16="http://schemas.microsoft.com/office/drawing/2014/main" id="{0FE2823D-70FA-5ED7-60B7-C568D6CFE57C}"/>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graphicFrame>
        <p:nvGraphicFramePr>
          <p:cNvPr id="4" name="表 3">
            <a:extLst>
              <a:ext uri="{FF2B5EF4-FFF2-40B4-BE49-F238E27FC236}">
                <a16:creationId xmlns:a16="http://schemas.microsoft.com/office/drawing/2014/main" id="{27EFAC6E-997F-70A8-6A57-5CFEA37E5555}"/>
              </a:ext>
            </a:extLst>
          </p:cNvPr>
          <p:cNvGraphicFramePr>
            <a:graphicFrameLocks noGrp="1"/>
          </p:cNvGraphicFramePr>
          <p:nvPr/>
        </p:nvGraphicFramePr>
        <p:xfrm>
          <a:off x="622800" y="2052000"/>
          <a:ext cx="5612400" cy="33380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425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5.6 </a:t>
                      </a:r>
                      <a:r>
                        <a:rPr kumimoji="1" lang="ja-JP" altLang="en-US" sz="1050" b="1">
                          <a:solidFill>
                            <a:sysClr val="windowText" lastClr="000000"/>
                          </a:solidFill>
                          <a:latin typeface="+mn-ea"/>
                          <a:ea typeface="+mn-ea"/>
                        </a:rPr>
                        <a:t>専門組織との連絡</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242583">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226366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dk1"/>
                          </a:solidFill>
                          <a:effectLst/>
                          <a:latin typeface="+mn-lt"/>
                          <a:ea typeface="+mn-ea"/>
                          <a:cs typeface="+mn-cs"/>
                        </a:rPr>
                        <a:t>情報セキュリティ委員会は、専門組織およびその連絡先を「連絡先一覧表」に特定し、必要時に容易に連絡がとれる体制を確立・維持する。</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dk1"/>
                          </a:solidFill>
                          <a:effectLst/>
                          <a:latin typeface="+mn-lt"/>
                          <a:ea typeface="+mn-ea"/>
                          <a:cs typeface="+mn-cs"/>
                        </a:rPr>
                        <a:t>脆弱性や攻撃など情報セキュリティに関する情報を適時入手するために、入手方法を明確にすることが大切です。</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81618865"/>
                  </a:ext>
                </a:extLst>
              </a:tr>
            </a:tbl>
          </a:graphicData>
        </a:graphic>
      </p:graphicFrame>
      <p:graphicFrame>
        <p:nvGraphicFramePr>
          <p:cNvPr id="6" name="表 5">
            <a:extLst>
              <a:ext uri="{FF2B5EF4-FFF2-40B4-BE49-F238E27FC236}">
                <a16:creationId xmlns:a16="http://schemas.microsoft.com/office/drawing/2014/main" id="{2A0E6D45-5CA6-1FE9-6402-6B43965BE70B}"/>
              </a:ext>
            </a:extLst>
          </p:cNvPr>
          <p:cNvGraphicFramePr>
            <a:graphicFrameLocks noGrp="1"/>
          </p:cNvGraphicFramePr>
          <p:nvPr/>
        </p:nvGraphicFramePr>
        <p:xfrm>
          <a:off x="729000" y="2943270"/>
          <a:ext cx="5400000" cy="1764000"/>
        </p:xfrm>
        <a:graphic>
          <a:graphicData uri="http://schemas.openxmlformats.org/drawingml/2006/table">
            <a:tbl>
              <a:tblPr>
                <a:tableStyleId>{5C22544A-7EE6-4342-B048-85BDC9FD1C3A}</a:tableStyleId>
              </a:tblPr>
              <a:tblGrid>
                <a:gridCol w="1273380">
                  <a:extLst>
                    <a:ext uri="{9D8B030D-6E8A-4147-A177-3AD203B41FA5}">
                      <a16:colId xmlns:a16="http://schemas.microsoft.com/office/drawing/2014/main" val="3688267044"/>
                    </a:ext>
                  </a:extLst>
                </a:gridCol>
                <a:gridCol w="1273380">
                  <a:extLst>
                    <a:ext uri="{9D8B030D-6E8A-4147-A177-3AD203B41FA5}">
                      <a16:colId xmlns:a16="http://schemas.microsoft.com/office/drawing/2014/main" val="1580565438"/>
                    </a:ext>
                  </a:extLst>
                </a:gridCol>
                <a:gridCol w="1273380">
                  <a:extLst>
                    <a:ext uri="{9D8B030D-6E8A-4147-A177-3AD203B41FA5}">
                      <a16:colId xmlns:a16="http://schemas.microsoft.com/office/drawing/2014/main" val="445074811"/>
                    </a:ext>
                  </a:extLst>
                </a:gridCol>
                <a:gridCol w="1579860">
                  <a:extLst>
                    <a:ext uri="{9D8B030D-6E8A-4147-A177-3AD203B41FA5}">
                      <a16:colId xmlns:a16="http://schemas.microsoft.com/office/drawing/2014/main" val="1851182463"/>
                    </a:ext>
                  </a:extLst>
                </a:gridCol>
              </a:tblGrid>
              <a:tr h="180000">
                <a:tc>
                  <a:txBody>
                    <a:bodyPr/>
                    <a:lstStyle/>
                    <a:p>
                      <a:pPr algn="ctr" fontAlgn="ctr"/>
                      <a:r>
                        <a:rPr lang="ja-JP" altLang="en-US" sz="800" b="1" i="0" u="none" strike="noStrike">
                          <a:solidFill>
                            <a:schemeClr val="tx1"/>
                          </a:solidFill>
                          <a:effectLst/>
                          <a:latin typeface="+mn-ea"/>
                          <a:ea typeface="+mn-ea"/>
                        </a:rPr>
                        <a:t>専門組織</a:t>
                      </a: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800" b="1" i="0" u="none" strike="noStrike">
                          <a:solidFill>
                            <a:schemeClr val="tx1"/>
                          </a:solidFill>
                          <a:effectLst/>
                          <a:latin typeface="+mn-ea"/>
                          <a:ea typeface="+mn-ea"/>
                        </a:rPr>
                        <a:t>情報の入手方法</a:t>
                      </a: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US" altLang="ja-JP" sz="800" b="1" u="none" strike="noStrike">
                          <a:solidFill>
                            <a:schemeClr val="tx1"/>
                          </a:solidFill>
                          <a:effectLst/>
                          <a:latin typeface="+mn-ea"/>
                          <a:ea typeface="+mn-ea"/>
                        </a:rPr>
                        <a:t>URL</a:t>
                      </a:r>
                      <a:endParaRPr lang="ja-JP" altLang="en-US" sz="800" b="1" i="0" u="none"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ja-JP" altLang="en-US" sz="800" b="1" u="none" strike="noStrike">
                          <a:solidFill>
                            <a:schemeClr val="tx1"/>
                          </a:solidFill>
                          <a:effectLst/>
                          <a:latin typeface="+mn-ea"/>
                          <a:ea typeface="+mn-ea"/>
                        </a:rPr>
                        <a:t>主目的</a:t>
                      </a:r>
                      <a:endParaRPr lang="ja-JP" altLang="en-US" sz="800" b="1" i="0" u="none"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186107141"/>
                  </a:ext>
                </a:extLst>
              </a:tr>
              <a:tr h="396000">
                <a:tc>
                  <a:txBody>
                    <a:bodyPr/>
                    <a:lstStyle/>
                    <a:p>
                      <a:pPr algn="ctr" fontAlgn="ctr"/>
                      <a:r>
                        <a:rPr lang="en-US" altLang="ja-JP" sz="800" u="none" strike="noStrike">
                          <a:solidFill>
                            <a:schemeClr val="tx1"/>
                          </a:solidFill>
                          <a:effectLst/>
                          <a:latin typeface="+mn-ea"/>
                          <a:ea typeface="+mn-ea"/>
                        </a:rPr>
                        <a:t>【</a:t>
                      </a:r>
                      <a:r>
                        <a:rPr lang="en-US" altLang="zh-TW" sz="800" u="none" strike="noStrike">
                          <a:solidFill>
                            <a:schemeClr val="tx1"/>
                          </a:solidFill>
                          <a:effectLst/>
                          <a:latin typeface="+mn-ea"/>
                          <a:ea typeface="+mn-ea"/>
                        </a:rPr>
                        <a:t>IPA</a:t>
                      </a:r>
                      <a:r>
                        <a:rPr lang="en-US" altLang="ja-JP" sz="800" u="none" strike="noStrike">
                          <a:solidFill>
                            <a:schemeClr val="tx1"/>
                          </a:solidFill>
                          <a:effectLst/>
                          <a:latin typeface="+mn-ea"/>
                          <a:ea typeface="+mn-ea"/>
                        </a:rPr>
                        <a:t>】</a:t>
                      </a:r>
                      <a:r>
                        <a:rPr lang="ja-JP" altLang="en-US" sz="800" u="none" strike="noStrike">
                          <a:solidFill>
                            <a:schemeClr val="tx1"/>
                          </a:solidFill>
                          <a:effectLst/>
                          <a:latin typeface="+mn-ea"/>
                          <a:ea typeface="+mn-ea"/>
                        </a:rPr>
                        <a:t>重要なセキュリティ情報</a:t>
                      </a:r>
                      <a:endParaRPr lang="zh-TW" altLang="en-US" sz="800" b="0" i="0" u="none"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ja-JP" sz="800" b="0" i="0" u="none" strike="noStrike">
                          <a:solidFill>
                            <a:schemeClr val="tx1"/>
                          </a:solidFill>
                          <a:effectLst/>
                          <a:latin typeface="+mn-ea"/>
                          <a:ea typeface="+mn-ea"/>
                        </a:rPr>
                        <a:t>Web</a:t>
                      </a:r>
                      <a:r>
                        <a:rPr lang="ja-JP" altLang="en-US" sz="800" b="0" i="0" u="none" strike="noStrike">
                          <a:solidFill>
                            <a:schemeClr val="tx1"/>
                          </a:solidFill>
                          <a:effectLst/>
                          <a:latin typeface="+mn-ea"/>
                          <a:ea typeface="+mn-ea"/>
                        </a:rPr>
                        <a:t>ページを閲覧</a:t>
                      </a:r>
                      <a:endParaRPr lang="en-US" altLang="ja-JP" sz="800" b="0" i="0" u="none"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sng" strike="noStrike">
                          <a:solidFill>
                            <a:schemeClr val="tx1"/>
                          </a:solidFill>
                          <a:effectLst/>
                          <a:latin typeface="+mn-ea"/>
                          <a:ea typeface="+mn-ea"/>
                          <a:hlinkClick r:id="rId4"/>
                        </a:rPr>
                        <a:t>https://www.ipa.go.jp/security/security-alert/2023/index.html</a:t>
                      </a:r>
                      <a:endParaRPr lang="en-US" sz="800" b="0" i="0" u="sng"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800" u="none" strike="noStrike">
                          <a:solidFill>
                            <a:schemeClr val="tx1"/>
                          </a:solidFill>
                          <a:effectLst/>
                          <a:latin typeface="+mn-ea"/>
                          <a:ea typeface="+mn-ea"/>
                        </a:rPr>
                        <a:t>危険性が高いセキュリティ上の問題と対策に関する最新情報を収集するため。</a:t>
                      </a:r>
                      <a:endParaRPr lang="ja-JP" altLang="en-US" sz="800" b="0" i="0" u="none"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15939236"/>
                  </a:ext>
                </a:extLst>
              </a:tr>
              <a:tr h="396000">
                <a:tc>
                  <a:txBody>
                    <a:bodyPr/>
                    <a:lstStyle/>
                    <a:p>
                      <a:pPr algn="ctr" fontAlgn="ctr"/>
                      <a:r>
                        <a:rPr lang="en-US" altLang="ja-JP" sz="800" b="0" i="0" u="none" strike="noStrike">
                          <a:solidFill>
                            <a:schemeClr val="tx1"/>
                          </a:solidFill>
                          <a:effectLst/>
                          <a:latin typeface="+mn-ea"/>
                          <a:ea typeface="+mn-ea"/>
                        </a:rPr>
                        <a:t>【IPA】</a:t>
                      </a:r>
                      <a:r>
                        <a:rPr lang="ja-JP" altLang="en-US" sz="800" b="0" i="0" u="none" strike="noStrike">
                          <a:solidFill>
                            <a:schemeClr val="tx1"/>
                          </a:solidFill>
                          <a:effectLst/>
                          <a:latin typeface="+mn-ea"/>
                          <a:ea typeface="+mn-ea"/>
                        </a:rPr>
                        <a:t>ランサムウェア対策特設ページ</a:t>
                      </a: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a:solidFill>
                            <a:schemeClr val="tx1"/>
                          </a:solidFill>
                          <a:effectLst/>
                          <a:latin typeface="+mn-ea"/>
                          <a:ea typeface="+mn-ea"/>
                        </a:rPr>
                        <a:t>Web</a:t>
                      </a:r>
                      <a:r>
                        <a:rPr lang="ja-JP" altLang="en-US" sz="800" b="0" i="0" u="none" strike="noStrike">
                          <a:solidFill>
                            <a:schemeClr val="tx1"/>
                          </a:solidFill>
                          <a:effectLst/>
                          <a:latin typeface="+mn-ea"/>
                          <a:ea typeface="+mn-ea"/>
                        </a:rPr>
                        <a:t>ページを閲覧</a:t>
                      </a:r>
                      <a:endParaRPr lang="en-US" altLang="ja-JP" sz="800" b="0" i="0" u="none"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u="sng" strike="noStrike">
                          <a:solidFill>
                            <a:schemeClr val="tx1"/>
                          </a:solidFill>
                          <a:effectLst/>
                          <a:latin typeface="+mn-ea"/>
                          <a:ea typeface="+mn-ea"/>
                          <a:hlinkClick r:id="rId5"/>
                        </a:rPr>
                        <a:t>https://www.ipa.go.jp/security/anshin/measures/ransom_tokusetsu.html</a:t>
                      </a:r>
                      <a:endParaRPr lang="en-US" sz="800" b="0" i="0" u="sng"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800" b="0" i="0" u="none" strike="noStrike">
                          <a:solidFill>
                            <a:schemeClr val="tx1"/>
                          </a:solidFill>
                          <a:effectLst/>
                          <a:latin typeface="+mn-ea"/>
                          <a:ea typeface="+mn-ea"/>
                        </a:rPr>
                        <a:t>ランサムウェア対策に関する最新情報を収集するため。</a:t>
                      </a:r>
                      <a:endParaRPr lang="en-US" altLang="ja-JP" sz="800" b="0" i="0" u="none"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45935433"/>
                  </a:ext>
                </a:extLst>
              </a:tr>
              <a:tr h="396000">
                <a:tc>
                  <a:txBody>
                    <a:bodyPr/>
                    <a:lstStyle/>
                    <a:p>
                      <a:pPr algn="ctr" fontAlgn="ctr"/>
                      <a:r>
                        <a:rPr lang="en-US" altLang="ja-JP" sz="800" b="0" i="0" u="none" strike="noStrike">
                          <a:solidFill>
                            <a:schemeClr val="tx1"/>
                          </a:solidFill>
                          <a:effectLst/>
                          <a:latin typeface="+mn-ea"/>
                          <a:ea typeface="+mn-ea"/>
                        </a:rPr>
                        <a:t>【</a:t>
                      </a:r>
                      <a:r>
                        <a:rPr lang="ja-JP" altLang="en-US" sz="800" b="0" i="0" u="none" strike="noStrike">
                          <a:solidFill>
                            <a:schemeClr val="tx1"/>
                          </a:solidFill>
                          <a:effectLst/>
                          <a:latin typeface="+mn-ea"/>
                          <a:ea typeface="+mn-ea"/>
                        </a:rPr>
                        <a:t>個人情報保護委員会</a:t>
                      </a:r>
                      <a:r>
                        <a:rPr lang="en-US" altLang="ja-JP" sz="800" b="0" i="0" u="none" strike="noStrike">
                          <a:solidFill>
                            <a:schemeClr val="tx1"/>
                          </a:solidFill>
                          <a:effectLst/>
                          <a:latin typeface="+mn-ea"/>
                          <a:ea typeface="+mn-ea"/>
                        </a:rPr>
                        <a:t>】</a:t>
                      </a:r>
                      <a:r>
                        <a:rPr lang="ja-JP" altLang="en-US" sz="800" b="0" i="0" u="none" strike="noStrike">
                          <a:solidFill>
                            <a:schemeClr val="tx1"/>
                          </a:solidFill>
                          <a:effectLst/>
                          <a:latin typeface="+mn-ea"/>
                          <a:ea typeface="+mn-ea"/>
                        </a:rPr>
                        <a:t>注意情報一覧</a:t>
                      </a: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a:solidFill>
                            <a:schemeClr val="tx1"/>
                          </a:solidFill>
                          <a:effectLst/>
                          <a:latin typeface="+mn-ea"/>
                          <a:ea typeface="+mn-ea"/>
                        </a:rPr>
                        <a:t>Web</a:t>
                      </a:r>
                      <a:r>
                        <a:rPr lang="ja-JP" altLang="en-US" sz="800" b="0" i="0" u="none" strike="noStrike">
                          <a:solidFill>
                            <a:schemeClr val="tx1"/>
                          </a:solidFill>
                          <a:effectLst/>
                          <a:latin typeface="+mn-ea"/>
                          <a:ea typeface="+mn-ea"/>
                        </a:rPr>
                        <a:t>ページを閲覧</a:t>
                      </a:r>
                      <a:endParaRPr lang="en-US" altLang="ja-JP" sz="800" b="0" i="0" u="none"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u="sng" strike="noStrike">
                          <a:solidFill>
                            <a:schemeClr val="tx1"/>
                          </a:solidFill>
                          <a:effectLst/>
                          <a:latin typeface="+mn-ea"/>
                          <a:ea typeface="+mn-ea"/>
                          <a:hlinkClick r:id="rId6"/>
                        </a:rPr>
                        <a:t>https://www.ppc.go.jp/news/careful_information/?category=39</a:t>
                      </a:r>
                      <a:endParaRPr lang="en-US" sz="800" b="0" i="0" u="sng"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800" b="0" i="0" u="none" strike="noStrike">
                          <a:solidFill>
                            <a:schemeClr val="tx1"/>
                          </a:solidFill>
                          <a:effectLst/>
                          <a:latin typeface="+mn-ea"/>
                          <a:ea typeface="+mn-ea"/>
                        </a:rPr>
                        <a:t>セキュリティ・個人情報・マイナンバーに関する、注意事項を把握するため。</a:t>
                      </a: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06978031"/>
                  </a:ext>
                </a:extLst>
              </a:tr>
              <a:tr h="396000">
                <a:tc>
                  <a:txBody>
                    <a:bodyPr/>
                    <a:lstStyle/>
                    <a:p>
                      <a:pPr algn="ctr" fontAlgn="ctr"/>
                      <a:r>
                        <a:rPr lang="en-US" altLang="ja-JP" sz="800" b="0" i="0" u="none" strike="noStrike">
                          <a:solidFill>
                            <a:schemeClr val="tx1"/>
                          </a:solidFill>
                          <a:effectLst/>
                          <a:latin typeface="+mn-ea"/>
                          <a:ea typeface="+mn-ea"/>
                        </a:rPr>
                        <a:t>【JPCERT/CC】</a:t>
                      </a:r>
                      <a:r>
                        <a:rPr lang="ja-JP" altLang="en-US" sz="800" b="0" i="0" u="none" strike="noStrike">
                          <a:solidFill>
                            <a:schemeClr val="tx1"/>
                          </a:solidFill>
                          <a:effectLst/>
                          <a:latin typeface="+mn-ea"/>
                          <a:ea typeface="+mn-ea"/>
                        </a:rPr>
                        <a:t>注意喚起</a:t>
                      </a: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a:solidFill>
                            <a:schemeClr val="tx1"/>
                          </a:solidFill>
                          <a:effectLst/>
                          <a:latin typeface="+mn-ea"/>
                          <a:ea typeface="+mn-ea"/>
                        </a:rPr>
                        <a:t>Web</a:t>
                      </a:r>
                      <a:r>
                        <a:rPr lang="ja-JP" altLang="en-US" sz="800" b="0" i="0" u="none" strike="noStrike">
                          <a:solidFill>
                            <a:schemeClr val="tx1"/>
                          </a:solidFill>
                          <a:effectLst/>
                          <a:latin typeface="+mn-ea"/>
                          <a:ea typeface="+mn-ea"/>
                        </a:rPr>
                        <a:t>ページを閲覧</a:t>
                      </a:r>
                      <a:endParaRPr lang="en-US" altLang="ja-JP" sz="800" b="0" i="0" u="none"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sng" strike="noStrike">
                          <a:solidFill>
                            <a:schemeClr val="tx1"/>
                          </a:solidFill>
                          <a:effectLst/>
                          <a:latin typeface="+mn-ea"/>
                          <a:ea typeface="+mn-ea"/>
                          <a:hlinkClick r:id="rId7"/>
                        </a:rPr>
                        <a:t>https://www.jpcert.or.jp/at/2023.html</a:t>
                      </a:r>
                      <a:endParaRPr lang="en-US" sz="800" b="0" i="0" u="sng"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800" u="none" strike="noStrike">
                          <a:solidFill>
                            <a:schemeClr val="tx1"/>
                          </a:solidFill>
                          <a:effectLst/>
                          <a:latin typeface="+mn-ea"/>
                          <a:ea typeface="+mn-ea"/>
                        </a:rPr>
                        <a:t>脆弱性に関する最新情報を収集するため。</a:t>
                      </a:r>
                      <a:endParaRPr lang="ja-JP" altLang="en-US" sz="800" b="0" i="0" u="none" strike="noStrike">
                        <a:solidFill>
                          <a:schemeClr val="tx1"/>
                        </a:solidFill>
                        <a:effectLst/>
                        <a:latin typeface="+mn-ea"/>
                        <a:ea typeface="+mn-ea"/>
                      </a:endParaRPr>
                    </a:p>
                  </a:txBody>
                  <a:tcPr marL="3436" marR="3436" marT="343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77542778"/>
                  </a:ext>
                </a:extLst>
              </a:tr>
            </a:tbl>
          </a:graphicData>
        </a:graphic>
      </p:graphicFrame>
      <p:graphicFrame>
        <p:nvGraphicFramePr>
          <p:cNvPr id="2" name="表 1">
            <a:extLst>
              <a:ext uri="{FF2B5EF4-FFF2-40B4-BE49-F238E27FC236}">
                <a16:creationId xmlns:a16="http://schemas.microsoft.com/office/drawing/2014/main" id="{C8A8E5B1-0CC0-F38C-6D19-189BAB2F8EB1}"/>
              </a:ext>
            </a:extLst>
          </p:cNvPr>
          <p:cNvGraphicFramePr>
            <a:graphicFrameLocks noGrp="1"/>
          </p:cNvGraphicFramePr>
          <p:nvPr>
            <p:extLst>
              <p:ext uri="{D42A27DB-BD31-4B8C-83A1-F6EECF244321}">
                <p14:modId xmlns:p14="http://schemas.microsoft.com/office/powerpoint/2010/main" val="3836065335"/>
              </p:ext>
            </p:extLst>
          </p:nvPr>
        </p:nvGraphicFramePr>
        <p:xfrm>
          <a:off x="622800" y="5668510"/>
          <a:ext cx="5612400" cy="35661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latin typeface="+mn-ea"/>
                          <a:ea typeface="+mn-ea"/>
                        </a:rPr>
                        <a:t>5.7 </a:t>
                      </a:r>
                      <a:r>
                        <a:rPr kumimoji="1" lang="ja-JP" altLang="en-US" sz="1050" b="1">
                          <a:solidFill>
                            <a:schemeClr val="tx1"/>
                          </a:solidFill>
                          <a:latin typeface="+mn-ea"/>
                          <a:ea typeface="+mn-ea"/>
                        </a:rPr>
                        <a:t>脅威インテリジェンス</a:t>
                      </a:r>
                      <a:r>
                        <a:rPr kumimoji="1" lang="ja-JP" altLang="en-US" sz="1050">
                          <a:solidFill>
                            <a:schemeClr val="tx1"/>
                          </a:solidFill>
                          <a:latin typeface="+mn-ea"/>
                          <a:ea typeface="+mn-ea"/>
                        </a:rPr>
                        <a:t>　</a:t>
                      </a:r>
                      <a:endParaRPr kumimoji="1" lang="en-US" altLang="ja-JP" sz="1050">
                        <a:solidFill>
                          <a:schemeClr val="tx1"/>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endParaRPr kumimoji="1" lang="ja-JP" altLang="en-US" sz="1050" b="1">
                        <a:solidFill>
                          <a:schemeClr val="bg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rabicPeriod"/>
                      </a:pPr>
                      <a:r>
                        <a:rPr lang="ja-JP" altLang="en-US" sz="1050" b="0">
                          <a:solidFill>
                            <a:schemeClr val="tx1"/>
                          </a:solidFill>
                          <a:latin typeface="+mn-ea"/>
                          <a:ea typeface="+mn-ea"/>
                        </a:rPr>
                        <a:t>既存または新たな脅威に関する情報を、次に示す専門機関から収集する。</a:t>
                      </a:r>
                      <a:br>
                        <a:rPr lang="en-US" altLang="ja-JP" sz="1050" b="0">
                          <a:solidFill>
                            <a:schemeClr val="tx1"/>
                          </a:solidFill>
                          <a:latin typeface="+mn-ea"/>
                          <a:ea typeface="+mn-ea"/>
                        </a:rPr>
                      </a:br>
                      <a:r>
                        <a:rPr lang="ja-JP" altLang="en-US" sz="1050" b="0">
                          <a:solidFill>
                            <a:schemeClr val="tx1"/>
                          </a:solidFill>
                          <a:latin typeface="+mn-ea"/>
                          <a:ea typeface="+mn-ea"/>
                        </a:rPr>
                        <a:t>・</a:t>
                      </a:r>
                      <a:r>
                        <a:rPr lang="en-US" altLang="ja-JP" sz="1050" b="0">
                          <a:solidFill>
                            <a:schemeClr val="tx1"/>
                          </a:solidFill>
                          <a:latin typeface="+mn-ea"/>
                          <a:ea typeface="+mn-ea"/>
                        </a:rPr>
                        <a:t>IPA</a:t>
                      </a:r>
                      <a:br>
                        <a:rPr lang="en-US" altLang="ja-JP" sz="1050" b="0">
                          <a:solidFill>
                            <a:schemeClr val="tx1"/>
                          </a:solidFill>
                          <a:latin typeface="+mn-ea"/>
                          <a:ea typeface="+mn-ea"/>
                        </a:rPr>
                      </a:br>
                      <a:r>
                        <a:rPr lang="ja-JP" altLang="en-US" sz="1050" b="0">
                          <a:solidFill>
                            <a:schemeClr val="tx1"/>
                          </a:solidFill>
                          <a:latin typeface="+mn-ea"/>
                          <a:ea typeface="+mn-ea"/>
                        </a:rPr>
                        <a:t>・</a:t>
                      </a:r>
                      <a:r>
                        <a:rPr lang="en-US" altLang="ja-JP" sz="1050" b="0">
                          <a:solidFill>
                            <a:schemeClr val="tx1"/>
                          </a:solidFill>
                          <a:latin typeface="+mn-ea"/>
                          <a:ea typeface="+mn-ea"/>
                          <a:hlinkClick r:id="rId8" action="ppaction://hlinksldjump"/>
                        </a:rPr>
                        <a:t>JVN</a:t>
                      </a:r>
                      <a:r>
                        <a:rPr lang="ja-JP" altLang="en-US" sz="1050" b="0">
                          <a:solidFill>
                            <a:schemeClr val="tx1"/>
                          </a:solidFill>
                          <a:latin typeface="+mn-ea"/>
                          <a:ea typeface="+mn-ea"/>
                          <a:hlinkClick r:id="rId8" action="ppaction://hlinksldjump"/>
                        </a:rPr>
                        <a:t>（</a:t>
                      </a:r>
                      <a:r>
                        <a:rPr lang="en-US" altLang="ja-JP" sz="1050" b="0">
                          <a:solidFill>
                            <a:schemeClr val="tx1"/>
                          </a:solidFill>
                          <a:latin typeface="+mn-ea"/>
                          <a:ea typeface="+mn-ea"/>
                          <a:hlinkClick r:id="rId8" action="ppaction://hlinksldjump"/>
                        </a:rPr>
                        <a:t>Japan Vulnerability Notes)</a:t>
                      </a:r>
                      <a:br>
                        <a:rPr lang="en-US" altLang="ja-JP" sz="1050" b="0">
                          <a:solidFill>
                            <a:schemeClr val="tx1"/>
                          </a:solidFill>
                          <a:latin typeface="+mn-ea"/>
                          <a:ea typeface="+mn-ea"/>
                          <a:hlinkClick r:id="rId8" action="ppaction://hlinksldjump"/>
                        </a:rPr>
                      </a:br>
                      <a:r>
                        <a:rPr lang="ja-JP" altLang="en-US" sz="1050" b="0">
                          <a:solidFill>
                            <a:schemeClr val="tx1"/>
                          </a:solidFill>
                          <a:latin typeface="+mn-ea"/>
                          <a:ea typeface="+mn-ea"/>
                        </a:rPr>
                        <a:t>・</a:t>
                      </a:r>
                      <a:r>
                        <a:rPr lang="en-US" altLang="ja-JP" sz="1050" b="0">
                          <a:solidFill>
                            <a:schemeClr val="tx1"/>
                          </a:solidFill>
                          <a:latin typeface="+mn-ea"/>
                          <a:ea typeface="+mn-ea"/>
                        </a:rPr>
                        <a:t>JPCERT/CC</a:t>
                      </a:r>
                      <a:br>
                        <a:rPr lang="en-US" altLang="ja-JP" sz="1050" b="0">
                          <a:solidFill>
                            <a:schemeClr val="tx1"/>
                          </a:solidFill>
                          <a:latin typeface="+mn-ea"/>
                          <a:ea typeface="+mn-ea"/>
                        </a:rPr>
                      </a:br>
                      <a:r>
                        <a:rPr lang="ja-JP" altLang="en-US" sz="1050" b="0">
                          <a:solidFill>
                            <a:schemeClr val="tx1"/>
                          </a:solidFill>
                          <a:latin typeface="+mn-ea"/>
                          <a:ea typeface="+mn-ea"/>
                        </a:rPr>
                        <a:t>・</a:t>
                      </a:r>
                      <a:r>
                        <a:rPr lang="en-US" altLang="ja-JP" sz="1050" b="0">
                          <a:solidFill>
                            <a:schemeClr val="tx1"/>
                          </a:solidFill>
                          <a:latin typeface="+mn-ea"/>
                          <a:ea typeface="+mn-ea"/>
                          <a:hlinkClick r:id="rId9" action="ppaction://hlinksldjump"/>
                        </a:rPr>
                        <a:t>ISAC (Information Sharing and Analysis Center) </a:t>
                      </a:r>
                      <a:br>
                        <a:rPr lang="en-US" altLang="ja-JP" sz="1050" b="0">
                          <a:solidFill>
                            <a:schemeClr val="tx1"/>
                          </a:solidFill>
                          <a:latin typeface="+mn-ea"/>
                          <a:ea typeface="+mn-ea"/>
                          <a:hlinkClick r:id="rId9" action="ppaction://hlinksldjump"/>
                        </a:rPr>
                      </a:br>
                      <a:r>
                        <a:rPr lang="ja-JP" altLang="en-US" sz="1050" b="0">
                          <a:solidFill>
                            <a:schemeClr val="tx1"/>
                          </a:solidFill>
                          <a:latin typeface="+mn-ea"/>
                          <a:ea typeface="+mn-ea"/>
                        </a:rPr>
                        <a:t>・個人情報保護委員会</a:t>
                      </a:r>
                      <a:br>
                        <a:rPr lang="en-US" altLang="ja-JP" sz="1050" b="0">
                          <a:solidFill>
                            <a:schemeClr val="tx1"/>
                          </a:solidFill>
                          <a:latin typeface="+mn-ea"/>
                          <a:ea typeface="+mn-ea"/>
                        </a:rPr>
                      </a:br>
                      <a:r>
                        <a:rPr lang="en-US" altLang="ja-JP" sz="1050" b="0">
                          <a:solidFill>
                            <a:schemeClr val="tx1"/>
                          </a:solidFill>
                          <a:latin typeface="+mn-ea"/>
                          <a:ea typeface="+mn-ea"/>
                        </a:rPr>
                        <a:t> </a:t>
                      </a:r>
                      <a:r>
                        <a:rPr lang="ja-JP" altLang="en-US" sz="1050" b="0">
                          <a:solidFill>
                            <a:schemeClr val="tx1"/>
                          </a:solidFill>
                          <a:latin typeface="+mn-ea"/>
                          <a:ea typeface="+mn-ea"/>
                        </a:rPr>
                        <a:t>収集する情報は、以下のようなものとする。</a:t>
                      </a:r>
                      <a:br>
                        <a:rPr lang="en-US" altLang="ja-JP" sz="1050" b="0">
                          <a:solidFill>
                            <a:schemeClr val="tx1"/>
                          </a:solidFill>
                          <a:latin typeface="+mn-ea"/>
                          <a:ea typeface="+mn-ea"/>
                        </a:rPr>
                      </a:br>
                      <a:r>
                        <a:rPr lang="ja-JP" altLang="en-US" sz="1050" b="0">
                          <a:solidFill>
                            <a:schemeClr val="tx1"/>
                          </a:solidFill>
                          <a:latin typeface="+mn-ea"/>
                          <a:ea typeface="+mn-ea"/>
                        </a:rPr>
                        <a:t>・変化する脅威の状況に関する情報（例：攻撃者や攻撃の種類）</a:t>
                      </a:r>
                      <a:br>
                        <a:rPr lang="en-US" altLang="ja-JP" sz="1050" b="0">
                          <a:solidFill>
                            <a:schemeClr val="tx1"/>
                          </a:solidFill>
                          <a:latin typeface="+mn-ea"/>
                          <a:ea typeface="+mn-ea"/>
                        </a:rPr>
                      </a:br>
                      <a:r>
                        <a:rPr lang="ja-JP" altLang="en-US" sz="1050" b="0">
                          <a:solidFill>
                            <a:schemeClr val="tx1"/>
                          </a:solidFill>
                          <a:latin typeface="+mn-ea"/>
                          <a:ea typeface="+mn-ea"/>
                        </a:rPr>
                        <a:t>・攻撃の方法、使用されるツールや技術に関する情報</a:t>
                      </a:r>
                      <a:br>
                        <a:rPr lang="en-US" altLang="ja-JP" sz="1050" b="0">
                          <a:solidFill>
                            <a:schemeClr val="tx1"/>
                          </a:solidFill>
                          <a:latin typeface="+mn-ea"/>
                          <a:ea typeface="+mn-ea"/>
                        </a:rPr>
                      </a:br>
                      <a:r>
                        <a:rPr lang="ja-JP" altLang="en-US" sz="1050" b="0">
                          <a:solidFill>
                            <a:schemeClr val="tx1"/>
                          </a:solidFill>
                          <a:latin typeface="+mn-ea"/>
                          <a:ea typeface="+mn-ea"/>
                        </a:rPr>
                        <a:t>・特定の攻撃に関する詳細な情報</a:t>
                      </a:r>
                      <a:endParaRPr lang="en-US" altLang="ja-JP" sz="1050" b="0">
                        <a:solidFill>
                          <a:schemeClr val="tx1"/>
                        </a:solidFill>
                        <a:latin typeface="+mn-ea"/>
                        <a:ea typeface="+mn-ea"/>
                      </a:endParaRPr>
                    </a:p>
                    <a:p>
                      <a:pPr marL="228600" indent="-228600">
                        <a:buFont typeface="+mj-lt"/>
                        <a:buAutoNum type="arabicPeriod"/>
                      </a:pPr>
                      <a:r>
                        <a:rPr lang="ja-JP" altLang="en-US" sz="1050" b="0">
                          <a:solidFill>
                            <a:schemeClr val="tx1"/>
                          </a:solidFill>
                          <a:latin typeface="+mn-ea"/>
                          <a:ea typeface="+mn-ea"/>
                        </a:rPr>
                        <a:t>収集した情報を分析する。</a:t>
                      </a:r>
                      <a:br>
                        <a:rPr lang="en-US" altLang="ja-JP" sz="1050" b="1">
                          <a:solidFill>
                            <a:schemeClr val="tx1"/>
                          </a:solidFill>
                          <a:latin typeface="+mn-ea"/>
                          <a:ea typeface="+mn-ea"/>
                        </a:rPr>
                      </a:br>
                      <a:r>
                        <a:rPr lang="ja-JP" altLang="en-US" sz="1050" b="0">
                          <a:solidFill>
                            <a:schemeClr val="tx1"/>
                          </a:solidFill>
                          <a:latin typeface="+mn-ea"/>
                          <a:ea typeface="+mn-ea"/>
                        </a:rPr>
                        <a:t>脅威が、自組織にどのような影響を及ぼすか把握するために、収集した情報をもとにリスクアセスメントを実施する。</a:t>
                      </a:r>
                      <a:endParaRPr lang="en-US" altLang="ja-JP" sz="1050" b="0">
                        <a:solidFill>
                          <a:schemeClr val="tx1"/>
                        </a:solidFill>
                        <a:latin typeface="+mn-ea"/>
                        <a:ea typeface="+mn-ea"/>
                      </a:endParaRPr>
                    </a:p>
                    <a:p>
                      <a:pPr marL="228600" indent="-228600">
                        <a:buFont typeface="+mj-lt"/>
                        <a:buAutoNum type="arabicPeriod"/>
                      </a:pPr>
                      <a:r>
                        <a:rPr lang="ja-JP" altLang="en-US" sz="1050" b="0">
                          <a:solidFill>
                            <a:schemeClr val="tx1"/>
                          </a:solidFill>
                          <a:latin typeface="+mn-ea"/>
                          <a:ea typeface="+mn-ea"/>
                        </a:rPr>
                        <a:t>リスク低減の処置を実施する。</a:t>
                      </a:r>
                      <a:br>
                        <a:rPr lang="en-US" altLang="ja-JP" sz="1050" b="1">
                          <a:solidFill>
                            <a:schemeClr val="tx1"/>
                          </a:solidFill>
                          <a:latin typeface="+mn-ea"/>
                          <a:ea typeface="+mn-ea"/>
                        </a:rPr>
                      </a:br>
                      <a:r>
                        <a:rPr lang="ja-JP" altLang="en-US" sz="1050" b="0">
                          <a:solidFill>
                            <a:schemeClr val="tx1"/>
                          </a:solidFill>
                          <a:latin typeface="+mn-ea"/>
                          <a:ea typeface="+mn-ea"/>
                        </a:rPr>
                        <a:t>リスクアセスメントの結果をもとに、ファイアウォール・侵入検知システム・マルウェア対策ソリューションなど、技術的に予防、検知を行うための管理策を採用する。</a:t>
                      </a:r>
                      <a:endParaRPr lang="en-US" altLang="ja-JP" sz="1050" b="1">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lang="en-US" altLang="ja-JP" sz="1050" b="0">
                        <a:solidFill>
                          <a:schemeClr val="tx1"/>
                        </a:solidFill>
                        <a:latin typeface="+mn-ea"/>
                        <a:ea typeface="+mn-ea"/>
                      </a:endParaRPr>
                    </a:p>
                    <a:p>
                      <a:pPr marL="0" indent="0">
                        <a:buFont typeface="+mj-lt"/>
                        <a:buNone/>
                      </a:pPr>
                      <a:r>
                        <a:rPr lang="ja-JP" altLang="en-US" sz="1050" b="0">
                          <a:solidFill>
                            <a:schemeClr val="tx1"/>
                          </a:solidFill>
                          <a:latin typeface="+mn-ea"/>
                          <a:ea typeface="+mn-ea"/>
                        </a:rPr>
                        <a:t>情報の収集から、リスク低減処置を実施するまでの手順を明確にすることが大切です。</a:t>
                      </a:r>
                      <a:endParaRPr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27136711"/>
                  </a:ext>
                </a:extLst>
              </a:tr>
            </a:tbl>
          </a:graphicData>
        </a:graphic>
      </p:graphicFrame>
    </p:spTree>
    <p:extLst>
      <p:ext uri="{BB962C8B-B14F-4D97-AF65-F5344CB8AC3E}">
        <p14:creationId xmlns:p14="http://schemas.microsoft.com/office/powerpoint/2010/main" val="285856827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表 14">
            <a:extLst>
              <a:ext uri="{FF2B5EF4-FFF2-40B4-BE49-F238E27FC236}">
                <a16:creationId xmlns:a16="http://schemas.microsoft.com/office/drawing/2014/main" id="{BBF41326-7F01-A304-BBB1-A15D4082AA94}"/>
              </a:ext>
            </a:extLst>
          </p:cNvPr>
          <p:cNvGraphicFramePr>
            <a:graphicFrameLocks noGrp="1"/>
          </p:cNvGraphicFramePr>
          <p:nvPr>
            <p:extLst>
              <p:ext uri="{D42A27DB-BD31-4B8C-83A1-F6EECF244321}">
                <p14:modId xmlns:p14="http://schemas.microsoft.com/office/powerpoint/2010/main" val="2417988518"/>
              </p:ext>
            </p:extLst>
          </p:nvPr>
        </p:nvGraphicFramePr>
        <p:xfrm>
          <a:off x="618624" y="2873092"/>
          <a:ext cx="5612400" cy="4243077"/>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424307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dirty="0">
                          <a:solidFill>
                            <a:schemeClr val="tx1"/>
                          </a:solidFill>
                          <a:latin typeface="+mn-ea"/>
                          <a:ea typeface="+mn-ea"/>
                        </a:rPr>
                        <a:t>【</a:t>
                      </a:r>
                      <a:r>
                        <a:rPr kumimoji="1" lang="ja-JP" altLang="en-US" sz="1050" b="1" dirty="0">
                          <a:solidFill>
                            <a:schemeClr val="tx1"/>
                          </a:solidFill>
                          <a:latin typeface="+mn-ea"/>
                          <a:ea typeface="+mn-ea"/>
                        </a:rPr>
                        <a:t>事例の概要</a:t>
                      </a:r>
                      <a:r>
                        <a:rPr kumimoji="1" lang="en-US" altLang="ja-JP" sz="1050" b="1" dirty="0">
                          <a:solidFill>
                            <a:schemeClr val="tx1"/>
                          </a:solidFill>
                          <a:latin typeface="+mn-ea"/>
                          <a:ea typeface="+mn-ea"/>
                        </a:rPr>
                        <a:t>】</a:t>
                      </a:r>
                      <a:br>
                        <a:rPr kumimoji="1" lang="en-US" altLang="ja-JP" sz="1050" b="0" dirty="0">
                          <a:solidFill>
                            <a:schemeClr val="tx1"/>
                          </a:solidFill>
                          <a:latin typeface="+mn-ea"/>
                          <a:ea typeface="+mn-ea"/>
                        </a:rPr>
                      </a:br>
                      <a:r>
                        <a:rPr kumimoji="1" lang="ja-JP" altLang="en-US" sz="1050" b="0" dirty="0">
                          <a:solidFill>
                            <a:schemeClr val="tx1"/>
                          </a:solidFill>
                          <a:latin typeface="+mn-ea"/>
                          <a:ea typeface="+mn-ea"/>
                        </a:rPr>
                        <a:t>ある企業の工場部門は、取引先企業のメールアカウントが攻撃者に乗っ取られるという被害に遭いました。攻撃者は、取引先企業のフリをして工場部門の担当者に対して、マルウェアが添付されたメールを送信しました。その結果、</a:t>
                      </a:r>
                      <a:r>
                        <a:rPr kumimoji="1" lang="en-US" altLang="ja-JP" sz="1050" b="0" dirty="0">
                          <a:solidFill>
                            <a:schemeClr val="tx1"/>
                          </a:solidFill>
                          <a:latin typeface="+mn-ea"/>
                          <a:ea typeface="+mn-ea"/>
                        </a:rPr>
                        <a:t>2</a:t>
                      </a:r>
                      <a:r>
                        <a:rPr kumimoji="1" lang="ja-JP" altLang="en-US" sz="1050" b="0" dirty="0">
                          <a:solidFill>
                            <a:schemeClr val="tx1"/>
                          </a:solidFill>
                          <a:latin typeface="+mn-ea"/>
                          <a:ea typeface="+mn-ea"/>
                        </a:rPr>
                        <a:t>台の端末がマルウェアに感染してしまいました。このマルウェアは、通常の定義型ウイルス対策ソフトウェアでは検知することができませんでしたが、</a:t>
                      </a:r>
                      <a:r>
                        <a:rPr kumimoji="1" lang="en-US" altLang="ja-JP" sz="1050" b="0" dirty="0">
                          <a:solidFill>
                            <a:srgbClr val="000000"/>
                          </a:solidFill>
                          <a:latin typeface="+mn-ea"/>
                          <a:ea typeface="+mn-ea"/>
                          <a:hlinkClick r:id="rId2" action="ppaction://hlinksldjump">
                            <a:extLst>
                              <a:ext uri="{A12FA001-AC4F-418D-AE19-62706E023703}">
                                <ahyp:hlinkClr xmlns:ahyp="http://schemas.microsoft.com/office/drawing/2018/hyperlinkcolor" val="tx"/>
                              </a:ext>
                            </a:extLst>
                          </a:hlinkClick>
                        </a:rPr>
                        <a:t>EDR</a:t>
                      </a:r>
                      <a:r>
                        <a:rPr kumimoji="1" lang="ja-JP" altLang="en-US" sz="1050" b="0" dirty="0">
                          <a:solidFill>
                            <a:schemeClr val="tx1"/>
                          </a:solidFill>
                          <a:latin typeface="+mn-ea"/>
                          <a:ea typeface="+mn-ea"/>
                        </a:rPr>
                        <a:t>を導入していたことで早期に検知し、感染の拡大を食い止めることができました。</a:t>
                      </a:r>
                      <a:r>
                        <a:rPr lang="en-US" altLang="ja-JP" sz="800" b="0" baseline="30000" dirty="0">
                          <a:solidFill>
                            <a:schemeClr val="tx1"/>
                          </a:solidFill>
                          <a:latin typeface="+mn-ea"/>
                          <a:ea typeface="+mn-ea"/>
                        </a:rPr>
                        <a:t>[4]</a:t>
                      </a:r>
                      <a:endParaRPr lang="en-US" altLang="ja-JP" sz="1100" b="0" baseline="3000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00" b="1"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dirty="0">
                          <a:solidFill>
                            <a:schemeClr val="tx1"/>
                          </a:solidFill>
                          <a:latin typeface="+mn-ea"/>
                          <a:ea typeface="+mn-ea"/>
                        </a:rPr>
                        <a:t>【</a:t>
                      </a:r>
                      <a:r>
                        <a:rPr kumimoji="1" lang="ja-JP" altLang="en-US" sz="1050" b="1" dirty="0">
                          <a:solidFill>
                            <a:schemeClr val="tx1"/>
                          </a:solidFill>
                          <a:latin typeface="+mn-ea"/>
                          <a:ea typeface="+mn-ea"/>
                        </a:rPr>
                        <a:t>問題点・課題</a:t>
                      </a:r>
                      <a:r>
                        <a:rPr kumimoji="1" lang="en-US" altLang="ja-JP" sz="1050" b="1" dirty="0">
                          <a:solidFill>
                            <a:schemeClr val="tx1"/>
                          </a:solidFill>
                          <a:latin typeface="+mn-ea"/>
                          <a:ea typeface="+mn-ea"/>
                        </a:rPr>
                        <a:t>】</a:t>
                      </a:r>
                      <a:endParaRPr kumimoji="1" lang="ja-JP" altLang="en-US" sz="1050" b="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・攻撃者が取引先の正規アカウントを乗っ取っていたため、メール自体に不審な点を見つけることが困難でした。</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・取引先が乗っ取りを受けているため、自社単独では攻撃を完全に防ぐことは困難でした。</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・取引先へのセキュリティ支援や</a:t>
                      </a:r>
                      <a:r>
                        <a:rPr kumimoji="1" lang="ja-JP" altLang="en-US" sz="1050" b="0" dirty="0">
                          <a:solidFill>
                            <a:srgbClr val="000000"/>
                          </a:solidFill>
                          <a:latin typeface="+mn-ea"/>
                          <a:ea typeface="+mn-ea"/>
                          <a:hlinkClick r:id="rId3" action="ppaction://hlinksldjump">
                            <a:extLst>
                              <a:ext uri="{A12FA001-AC4F-418D-AE19-62706E023703}">
                                <ahyp:hlinkClr xmlns:ahyp="http://schemas.microsoft.com/office/drawing/2018/hyperlinkcolor" val="tx"/>
                              </a:ext>
                            </a:extLst>
                          </a:hlinkClick>
                        </a:rPr>
                        <a:t>アセスメント</a:t>
                      </a:r>
                      <a:r>
                        <a:rPr kumimoji="1" lang="ja-JP" altLang="en-US" sz="1050" b="0" dirty="0">
                          <a:solidFill>
                            <a:schemeClr val="tx1"/>
                          </a:solidFill>
                          <a:latin typeface="+mn-ea"/>
                          <a:ea typeface="+mn-ea"/>
                        </a:rPr>
                        <a:t>の範囲と、それに伴う負担を自社でどの程度検討すべきかについて検討が必要でした。取引先のセキュリティに対する支援やアセスメントの範囲を検討し、自社が負担できる範囲での対策を考える必要があります。</a:t>
                      </a:r>
                      <a:endParaRPr kumimoji="1" lang="en-US" altLang="ja-JP" sz="1050" b="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br>
                        <a:rPr kumimoji="1" lang="en-US" altLang="ja-JP" sz="600" b="1" dirty="0">
                          <a:solidFill>
                            <a:schemeClr val="tx1"/>
                          </a:solidFill>
                          <a:latin typeface="+mn-ea"/>
                          <a:ea typeface="+mn-ea"/>
                        </a:rPr>
                      </a:br>
                      <a:r>
                        <a:rPr kumimoji="1" lang="en-US" altLang="ja-JP" sz="1050" b="1" dirty="0">
                          <a:solidFill>
                            <a:schemeClr val="tx1"/>
                          </a:solidFill>
                          <a:latin typeface="+mn-ea"/>
                          <a:ea typeface="+mn-ea"/>
                        </a:rPr>
                        <a:t>【</a:t>
                      </a:r>
                      <a:r>
                        <a:rPr kumimoji="1" lang="ja-JP" altLang="en-US" sz="1050" b="1" dirty="0">
                          <a:solidFill>
                            <a:schemeClr val="tx1"/>
                          </a:solidFill>
                          <a:latin typeface="+mn-ea"/>
                          <a:ea typeface="+mn-ea"/>
                        </a:rPr>
                        <a:t>対策・予防策</a:t>
                      </a:r>
                      <a:r>
                        <a:rPr kumimoji="1" lang="en-US" altLang="ja-JP" sz="1050" b="1" dirty="0">
                          <a:solidFill>
                            <a:schemeClr val="tx1"/>
                          </a:solidFill>
                          <a:latin typeface="+mn-ea"/>
                          <a:ea typeface="+mn-ea"/>
                        </a:rPr>
                        <a:t>】</a:t>
                      </a:r>
                      <a:br>
                        <a:rPr kumimoji="1" lang="en-US" altLang="ja-JP" sz="1050" b="0" dirty="0">
                          <a:solidFill>
                            <a:schemeClr val="tx1"/>
                          </a:solidFill>
                          <a:latin typeface="+mn-ea"/>
                          <a:ea typeface="+mn-ea"/>
                        </a:rPr>
                      </a:br>
                      <a:r>
                        <a:rPr kumimoji="1" lang="ja-JP" altLang="en-US" sz="1050" b="0" dirty="0">
                          <a:solidFill>
                            <a:schemeClr val="tx1"/>
                          </a:solidFill>
                          <a:latin typeface="+mn-ea"/>
                          <a:ea typeface="+mn-ea"/>
                        </a:rPr>
                        <a:t>・取引先のセキュリティ対策状況を把握するためには、ヒアリングシートやアンケートなどの手法を使用することが重要です。これにより、取引先のセキュリティレベルや脆弱性を明確にすることができま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・工場のセキュリティを強化するためには、国内で最新の工場システムを構築しているベンダーに自社工場のアセスメントを依頼することが有効な対策です。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a:t>
                      </a:r>
                      <a:r>
                        <a:rPr kumimoji="1" lang="en-US" altLang="ja-JP" sz="1050" b="0" dirty="0">
                          <a:solidFill>
                            <a:schemeClr val="tx1"/>
                          </a:solidFill>
                          <a:latin typeface="+mn-ea"/>
                          <a:ea typeface="+mn-ea"/>
                        </a:rPr>
                        <a:t>EDR</a:t>
                      </a:r>
                      <a:r>
                        <a:rPr kumimoji="1" lang="ja-JP" altLang="en-US" sz="1050" b="0" dirty="0">
                          <a:solidFill>
                            <a:schemeClr val="tx1"/>
                          </a:solidFill>
                          <a:latin typeface="+mn-ea"/>
                          <a:ea typeface="+mn-ea"/>
                        </a:rPr>
                        <a:t>を導入してマルウェアの</a:t>
                      </a:r>
                      <a:r>
                        <a:rPr kumimoji="1" lang="ja-JP" altLang="en-US" sz="1050" b="0" dirty="0">
                          <a:solidFill>
                            <a:srgbClr val="000000"/>
                          </a:solidFill>
                          <a:latin typeface="+mn-ea"/>
                          <a:ea typeface="+mn-ea"/>
                          <a:hlinkClick r:id="rId3" action="ppaction://hlinksldjump">
                            <a:extLst>
                              <a:ext uri="{A12FA001-AC4F-418D-AE19-62706E023703}">
                                <ahyp:hlinkClr xmlns:ahyp="http://schemas.microsoft.com/office/drawing/2018/hyperlinkcolor" val="tx"/>
                              </a:ext>
                            </a:extLst>
                          </a:hlinkClick>
                        </a:rPr>
                        <a:t>エンドポイントデバイス</a:t>
                      </a:r>
                      <a:r>
                        <a:rPr kumimoji="1" lang="ja-JP" altLang="en-US" sz="1050" b="0" dirty="0">
                          <a:solidFill>
                            <a:srgbClr val="000000"/>
                          </a:solidFill>
                          <a:latin typeface="+mn-ea"/>
                          <a:ea typeface="+mn-ea"/>
                        </a:rPr>
                        <a:t>上</a:t>
                      </a:r>
                      <a:r>
                        <a:rPr kumimoji="1" lang="ja-JP" altLang="en-US" sz="1050" b="0" dirty="0">
                          <a:solidFill>
                            <a:schemeClr val="tx1"/>
                          </a:solidFill>
                          <a:latin typeface="+mn-ea"/>
                          <a:ea typeface="+mn-ea"/>
                        </a:rPr>
                        <a:t>での活動を監視し、異常な振る舞いを検知することができます。また既に</a:t>
                      </a:r>
                      <a:r>
                        <a:rPr kumimoji="1" lang="en-US" altLang="ja-JP" sz="1050" b="0" dirty="0">
                          <a:solidFill>
                            <a:schemeClr val="tx1"/>
                          </a:solidFill>
                          <a:latin typeface="+mn-ea"/>
                          <a:ea typeface="+mn-ea"/>
                        </a:rPr>
                        <a:t>EDR</a:t>
                      </a:r>
                      <a:r>
                        <a:rPr kumimoji="1" lang="ja-JP" altLang="en-US" sz="1050" b="0" dirty="0">
                          <a:solidFill>
                            <a:schemeClr val="tx1"/>
                          </a:solidFill>
                          <a:latin typeface="+mn-ea"/>
                          <a:ea typeface="+mn-ea"/>
                        </a:rPr>
                        <a:t>を導入している場合は、</a:t>
                      </a:r>
                      <a:r>
                        <a:rPr kumimoji="1" lang="ja-JP" altLang="en-US" sz="1050" b="0" dirty="0">
                          <a:solidFill>
                            <a:srgbClr val="000000"/>
                          </a:solidFill>
                          <a:latin typeface="+mn-ea"/>
                          <a:ea typeface="+mn-ea"/>
                          <a:hlinkClick r:id="rId4" action="ppaction://hlinksldjump">
                            <a:extLst>
                              <a:ext uri="{A12FA001-AC4F-418D-AE19-62706E023703}">
                                <ahyp:hlinkClr xmlns:ahyp="http://schemas.microsoft.com/office/drawing/2018/hyperlinkcolor" val="tx"/>
                              </a:ext>
                            </a:extLst>
                          </a:hlinkClick>
                        </a:rPr>
                        <a:t>ゼロトラスト</a:t>
                      </a:r>
                      <a:r>
                        <a:rPr kumimoji="1" lang="ja-JP" altLang="en-US" sz="1050" b="0" dirty="0">
                          <a:solidFill>
                            <a:schemeClr val="tx1"/>
                          </a:solidFill>
                          <a:latin typeface="+mn-ea"/>
                          <a:ea typeface="+mn-ea"/>
                        </a:rPr>
                        <a:t>、</a:t>
                      </a:r>
                      <a:r>
                        <a:rPr kumimoji="1" lang="en-US" altLang="ja-JP" sz="1050" b="0" dirty="0">
                          <a:solidFill>
                            <a:srgbClr val="000000"/>
                          </a:solidFill>
                          <a:latin typeface="+mn-ea"/>
                          <a:ea typeface="+mn-ea"/>
                          <a:hlinkClick r:id="rId5" action="ppaction://hlinksldjump">
                            <a:extLst>
                              <a:ext uri="{A12FA001-AC4F-418D-AE19-62706E023703}">
                                <ahyp:hlinkClr xmlns:ahyp="http://schemas.microsoft.com/office/drawing/2018/hyperlinkcolor" val="tx"/>
                              </a:ext>
                            </a:extLst>
                          </a:hlinkClick>
                        </a:rPr>
                        <a:t>SASE</a:t>
                      </a:r>
                      <a:r>
                        <a:rPr kumimoji="1" lang="ja-JP" altLang="en-US" sz="1050" b="0" dirty="0">
                          <a:solidFill>
                            <a:schemeClr val="tx1"/>
                          </a:solidFill>
                          <a:latin typeface="+mn-ea"/>
                          <a:ea typeface="+mn-ea"/>
                        </a:rPr>
                        <a:t>の</a:t>
                      </a:r>
                      <a:r>
                        <a:rPr kumimoji="1" lang="ja-JP" altLang="en-US" sz="1050" b="0" dirty="0">
                          <a:solidFill>
                            <a:srgbClr val="000000"/>
                          </a:solidFill>
                          <a:latin typeface="+mn-ea"/>
                          <a:ea typeface="+mn-ea"/>
                          <a:hlinkClick r:id="rId6" action="ppaction://hlinksldjump">
                            <a:extLst>
                              <a:ext uri="{A12FA001-AC4F-418D-AE19-62706E023703}">
                                <ahyp:hlinkClr xmlns:ahyp="http://schemas.microsoft.com/office/drawing/2018/hyperlinkcolor" val="tx"/>
                              </a:ext>
                            </a:extLst>
                          </a:hlinkClick>
                        </a:rPr>
                        <a:t>フレームワーク</a:t>
                      </a:r>
                      <a:r>
                        <a:rPr kumimoji="1" lang="ja-JP" altLang="en-US" sz="1050" b="0" dirty="0">
                          <a:solidFill>
                            <a:schemeClr val="tx1"/>
                          </a:solidFill>
                          <a:latin typeface="+mn-ea"/>
                          <a:ea typeface="+mn-ea"/>
                        </a:rPr>
                        <a:t>にある機能の</a:t>
                      </a:r>
                      <a:r>
                        <a:rPr kumimoji="1" lang="en-US" altLang="ja-JP" sz="1050" b="0" dirty="0">
                          <a:solidFill>
                            <a:srgbClr val="000000"/>
                          </a:solidFill>
                          <a:latin typeface="+mn-ea"/>
                          <a:ea typeface="+mn-ea"/>
                          <a:hlinkClick r:id="rId7" action="ppaction://hlinksldjump">
                            <a:extLst>
                              <a:ext uri="{A12FA001-AC4F-418D-AE19-62706E023703}">
                                <ahyp:hlinkClr xmlns:ahyp="http://schemas.microsoft.com/office/drawing/2018/hyperlinkcolor" val="tx"/>
                              </a:ext>
                            </a:extLst>
                          </a:hlinkClick>
                        </a:rPr>
                        <a:t>SWG</a:t>
                      </a:r>
                      <a:r>
                        <a:rPr kumimoji="1" lang="ja-JP" altLang="en-US" sz="1050" b="0" dirty="0">
                          <a:solidFill>
                            <a:schemeClr val="tx1"/>
                          </a:solidFill>
                          <a:latin typeface="+mn-ea"/>
                          <a:ea typeface="+mn-ea"/>
                        </a:rPr>
                        <a:t>などを体系的に実装することで、さらにセキュリティを強化することができます。</a:t>
                      </a: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sp>
        <p:nvSpPr>
          <p:cNvPr id="5" name="テキスト ボックス 4">
            <a:extLst>
              <a:ext uri="{FF2B5EF4-FFF2-40B4-BE49-F238E27FC236}">
                <a16:creationId xmlns:a16="http://schemas.microsoft.com/office/drawing/2014/main" id="{5F9ACC33-000C-9F07-B087-A817B8E055BF}"/>
              </a:ext>
            </a:extLst>
          </p:cNvPr>
          <p:cNvSpPr txBox="1"/>
          <p:nvPr/>
        </p:nvSpPr>
        <p:spPr>
          <a:xfrm>
            <a:off x="546940" y="9008540"/>
            <a:ext cx="5711370" cy="276999"/>
          </a:xfrm>
          <a:prstGeom prst="rect">
            <a:avLst/>
          </a:prstGeom>
          <a:noFill/>
        </p:spPr>
        <p:txBody>
          <a:bodyPr wrap="none">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none" strike="noStrike" kern="1200" cap="none" spc="0" normalizeH="0" baseline="0" noProof="0">
                <a:ln>
                  <a:noFill/>
                </a:ln>
                <a:solidFill>
                  <a:prstClr val="black"/>
                </a:solidFill>
                <a:effectLst/>
                <a:uLnTx/>
                <a:uFillTx/>
                <a:latin typeface="メイリオ"/>
                <a:ea typeface="メイリオ"/>
                <a:cs typeface="+mn-cs"/>
              </a:rPr>
              <a:t>[4]:</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NISC.”</a:t>
            </a:r>
            <a:r>
              <a:rPr kumimoji="1" lang="ja-JP" altLang="en-US"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サイバー攻撃を受けた組織における対応事例集（実事例における学びと気づきに関する調査研究）</a:t>
            </a:r>
            <a:endPar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panose="020B0604030504040204" pitchFamily="50" charset="-128"/>
                <a:ea typeface="メイリオ" panose="020B0604030504040204" pitchFamily="50" charset="-128"/>
                <a:cs typeface="+mn-cs"/>
                <a:hlinkClick r:id="rId8">
                  <a:extLst>
                    <a:ext uri="{A12FA001-AC4F-418D-AE19-62706E023703}">
                      <ahyp:hlinkClr xmlns:ahyp="http://schemas.microsoft.com/office/drawing/2018/hyperlinkcolor" val="tx"/>
                    </a:ext>
                  </a:extLst>
                </a:hlinkClick>
              </a:rPr>
              <a:t>https://www.nisc.go.jp/pdf/policy/inquiry/kokai_jireishu.pdf</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(2023-07-06).</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 name="スライド番号プレースホルダー 1">
            <a:extLst>
              <a:ext uri="{FF2B5EF4-FFF2-40B4-BE49-F238E27FC236}">
                <a16:creationId xmlns:a16="http://schemas.microsoft.com/office/drawing/2014/main" id="{12CE9067-EA88-CCA2-61CF-D6FA1E8E1CE2}"/>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87" name="グループ化 86">
            <a:extLst>
              <a:ext uri="{FF2B5EF4-FFF2-40B4-BE49-F238E27FC236}">
                <a16:creationId xmlns:a16="http://schemas.microsoft.com/office/drawing/2014/main" id="{A4A42511-189E-921A-BB7B-E67F424841C5}"/>
              </a:ext>
            </a:extLst>
          </p:cNvPr>
          <p:cNvGrpSpPr/>
          <p:nvPr/>
        </p:nvGrpSpPr>
        <p:grpSpPr>
          <a:xfrm>
            <a:off x="472230" y="7039359"/>
            <a:ext cx="5758786" cy="1691994"/>
            <a:chOff x="3412434" y="2260641"/>
            <a:chExt cx="5535253" cy="1691994"/>
          </a:xfrm>
        </p:grpSpPr>
        <p:pic>
          <p:nvPicPr>
            <p:cNvPr id="88" name="図 87">
              <a:extLst>
                <a:ext uri="{FF2B5EF4-FFF2-40B4-BE49-F238E27FC236}">
                  <a16:creationId xmlns:a16="http://schemas.microsoft.com/office/drawing/2014/main" id="{75EF48EE-1CA0-2316-1015-3D80C247A2C0}"/>
                </a:ext>
              </a:extLst>
            </p:cNvPr>
            <p:cNvPicPr>
              <a:picLocks noChangeAspect="1"/>
            </p:cNvPicPr>
            <p:nvPr/>
          </p:nvPicPr>
          <p:blipFill>
            <a:blip r:embed="rId9" cstate="hqprint">
              <a:extLst>
                <a:ext uri="{28A0092B-C50C-407E-A947-70E740481C1C}">
                  <a14:useLocalDpi xmlns:a14="http://schemas.microsoft.com/office/drawing/2010/main" val="0"/>
                </a:ext>
              </a:extLst>
            </a:blip>
            <a:stretch>
              <a:fillRect/>
            </a:stretch>
          </p:blipFill>
          <p:spPr>
            <a:xfrm>
              <a:off x="3852741" y="3250315"/>
              <a:ext cx="429010" cy="429010"/>
            </a:xfrm>
            <a:prstGeom prst="rect">
              <a:avLst/>
            </a:prstGeom>
          </p:spPr>
        </p:pic>
        <p:cxnSp>
          <p:nvCxnSpPr>
            <p:cNvPr id="89" name="直線矢印コネクタ 88">
              <a:extLst>
                <a:ext uri="{FF2B5EF4-FFF2-40B4-BE49-F238E27FC236}">
                  <a16:creationId xmlns:a16="http://schemas.microsoft.com/office/drawing/2014/main" id="{6F117A6B-0102-8533-D533-28E66D48F059}"/>
                </a:ext>
              </a:extLst>
            </p:cNvPr>
            <p:cNvCxnSpPr>
              <a:cxnSpLocks/>
              <a:stCxn id="107" idx="1"/>
              <a:endCxn id="88" idx="0"/>
            </p:cNvCxnSpPr>
            <p:nvPr/>
          </p:nvCxnSpPr>
          <p:spPr>
            <a:xfrm flipH="1">
              <a:off x="4067246" y="2476461"/>
              <a:ext cx="724294" cy="773854"/>
            </a:xfrm>
            <a:prstGeom prst="straightConnector1">
              <a:avLst/>
            </a:prstGeom>
            <a:ln>
              <a:solidFill>
                <a:srgbClr val="FF0000"/>
              </a:solidFill>
              <a:tailEnd type="triangle"/>
            </a:ln>
          </p:spPr>
          <p:style>
            <a:lnRef idx="3">
              <a:schemeClr val="dk1"/>
            </a:lnRef>
            <a:fillRef idx="0">
              <a:schemeClr val="dk1"/>
            </a:fillRef>
            <a:effectRef idx="2">
              <a:schemeClr val="dk1"/>
            </a:effectRef>
            <a:fontRef idx="minor">
              <a:schemeClr val="tx1"/>
            </a:fontRef>
          </p:style>
        </p:cxnSp>
        <p:sp>
          <p:nvSpPr>
            <p:cNvPr id="90" name="テキスト ボックス 89">
              <a:extLst>
                <a:ext uri="{FF2B5EF4-FFF2-40B4-BE49-F238E27FC236}">
                  <a16:creationId xmlns:a16="http://schemas.microsoft.com/office/drawing/2014/main" id="{C836D7E5-5202-C010-5A35-84EA139F6313}"/>
                </a:ext>
              </a:extLst>
            </p:cNvPr>
            <p:cNvSpPr txBox="1"/>
            <p:nvPr/>
          </p:nvSpPr>
          <p:spPr>
            <a:xfrm>
              <a:off x="3553143" y="3721803"/>
              <a:ext cx="1028206"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取引先企業</a:t>
              </a:r>
            </a:p>
          </p:txBody>
        </p:sp>
        <p:grpSp>
          <p:nvGrpSpPr>
            <p:cNvPr id="91" name="グループ化 90">
              <a:extLst>
                <a:ext uri="{FF2B5EF4-FFF2-40B4-BE49-F238E27FC236}">
                  <a16:creationId xmlns:a16="http://schemas.microsoft.com/office/drawing/2014/main" id="{31681B0D-C2DA-A83C-C6A7-23FBD20ABDAB}"/>
                </a:ext>
              </a:extLst>
            </p:cNvPr>
            <p:cNvGrpSpPr/>
            <p:nvPr/>
          </p:nvGrpSpPr>
          <p:grpSpPr>
            <a:xfrm>
              <a:off x="4601767" y="2316200"/>
              <a:ext cx="748489" cy="617828"/>
              <a:chOff x="4464607" y="2205511"/>
              <a:chExt cx="748489" cy="617828"/>
            </a:xfrm>
          </p:grpSpPr>
          <p:pic>
            <p:nvPicPr>
              <p:cNvPr id="107" name="図 106">
                <a:extLst>
                  <a:ext uri="{FF2B5EF4-FFF2-40B4-BE49-F238E27FC236}">
                    <a16:creationId xmlns:a16="http://schemas.microsoft.com/office/drawing/2014/main" id="{CB7DCDD0-468D-89E5-BE4B-0D25744BE59B}"/>
                  </a:ext>
                </a:extLst>
              </p:cNvPr>
              <p:cNvPicPr>
                <a:picLocks noChangeAspect="1"/>
              </p:cNvPicPr>
              <p:nvPr/>
            </p:nvPicPr>
            <p:blipFill>
              <a:blip r:embed="rId10" cstate="hqprint">
                <a:extLst>
                  <a:ext uri="{28A0092B-C50C-407E-A947-70E740481C1C}">
                    <a14:useLocalDpi xmlns:a14="http://schemas.microsoft.com/office/drawing/2010/main" val="0"/>
                  </a:ext>
                </a:extLst>
              </a:blip>
              <a:stretch>
                <a:fillRect/>
              </a:stretch>
            </p:blipFill>
            <p:spPr>
              <a:xfrm>
                <a:off x="4654380" y="2205511"/>
                <a:ext cx="320521" cy="320521"/>
              </a:xfrm>
              <a:prstGeom prst="rect">
                <a:avLst/>
              </a:prstGeom>
            </p:spPr>
          </p:pic>
          <p:sp>
            <p:nvSpPr>
              <p:cNvPr id="108" name="テキスト ボックス 107">
                <a:extLst>
                  <a:ext uri="{FF2B5EF4-FFF2-40B4-BE49-F238E27FC236}">
                    <a16:creationId xmlns:a16="http://schemas.microsoft.com/office/drawing/2014/main" id="{AE65176F-2520-C230-BE97-22D45AE6DD1E}"/>
                  </a:ext>
                </a:extLst>
              </p:cNvPr>
              <p:cNvSpPr txBox="1"/>
              <p:nvPr/>
            </p:nvSpPr>
            <p:spPr>
              <a:xfrm>
                <a:off x="4464607" y="2592507"/>
                <a:ext cx="748489"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攻撃者</a:t>
                </a:r>
              </a:p>
            </p:txBody>
          </p:sp>
        </p:grpSp>
        <p:sp>
          <p:nvSpPr>
            <p:cNvPr id="92" name="テキスト ボックス 91">
              <a:extLst>
                <a:ext uri="{FF2B5EF4-FFF2-40B4-BE49-F238E27FC236}">
                  <a16:creationId xmlns:a16="http://schemas.microsoft.com/office/drawing/2014/main" id="{ACBFE52B-E443-B9B3-6922-489A72460C0D}"/>
                </a:ext>
              </a:extLst>
            </p:cNvPr>
            <p:cNvSpPr txBox="1"/>
            <p:nvPr/>
          </p:nvSpPr>
          <p:spPr>
            <a:xfrm>
              <a:off x="5769185" y="3474164"/>
              <a:ext cx="1453639"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srgbClr val="0070C0"/>
                  </a:solidFill>
                  <a:effectLst/>
                  <a:uLnTx/>
                  <a:uFillTx/>
                  <a:latin typeface="メイリオ"/>
                  <a:ea typeface="メイリオ"/>
                  <a:cs typeface="+mn-cs"/>
                </a:rPr>
                <a:t>サプライチェーン</a:t>
              </a:r>
            </a:p>
          </p:txBody>
        </p:sp>
        <p:sp>
          <p:nvSpPr>
            <p:cNvPr id="93" name="テキスト ボックス 92">
              <a:extLst>
                <a:ext uri="{FF2B5EF4-FFF2-40B4-BE49-F238E27FC236}">
                  <a16:creationId xmlns:a16="http://schemas.microsoft.com/office/drawing/2014/main" id="{67CBB6D0-87AE-656B-8677-60BDD85F1F22}"/>
                </a:ext>
              </a:extLst>
            </p:cNvPr>
            <p:cNvSpPr txBox="1"/>
            <p:nvPr/>
          </p:nvSpPr>
          <p:spPr>
            <a:xfrm>
              <a:off x="7663009" y="3613229"/>
              <a:ext cx="1215629"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工場部門</a:t>
              </a:r>
            </a:p>
          </p:txBody>
        </p:sp>
        <p:pic>
          <p:nvPicPr>
            <p:cNvPr id="94" name="図 93">
              <a:extLst>
                <a:ext uri="{FF2B5EF4-FFF2-40B4-BE49-F238E27FC236}">
                  <a16:creationId xmlns:a16="http://schemas.microsoft.com/office/drawing/2014/main" id="{5B0233FB-8173-1CAE-9D8D-A00A397138E8}"/>
                </a:ext>
              </a:extLst>
            </p:cNvPr>
            <p:cNvPicPr>
              <a:picLocks noChangeAspect="1"/>
            </p:cNvPicPr>
            <p:nvPr/>
          </p:nvPicPr>
          <p:blipFill>
            <a:blip r:embed="rId11" cstate="hqprint">
              <a:extLst>
                <a:ext uri="{28A0092B-C50C-407E-A947-70E740481C1C}">
                  <a14:useLocalDpi xmlns:a14="http://schemas.microsoft.com/office/drawing/2010/main" val="0"/>
                </a:ext>
              </a:extLst>
            </a:blip>
            <a:stretch>
              <a:fillRect/>
            </a:stretch>
          </p:blipFill>
          <p:spPr>
            <a:xfrm flipH="1">
              <a:off x="3827483" y="2591412"/>
              <a:ext cx="541948" cy="541948"/>
            </a:xfrm>
            <a:prstGeom prst="rect">
              <a:avLst/>
            </a:prstGeom>
          </p:spPr>
        </p:pic>
        <p:pic>
          <p:nvPicPr>
            <p:cNvPr id="95" name="グラフィックス 94" descr="ユーザー 単色塗りつぶし">
              <a:extLst>
                <a:ext uri="{FF2B5EF4-FFF2-40B4-BE49-F238E27FC236}">
                  <a16:creationId xmlns:a16="http://schemas.microsoft.com/office/drawing/2014/main" id="{455E8FCB-45EF-80C2-28E4-228654AEACFA}"/>
                </a:ext>
              </a:extLst>
            </p:cNvPr>
            <p:cNvPicPr>
              <a:picLocks noChangeAspect="1"/>
            </p:cNvPicPr>
            <p:nvPr/>
          </p:nvPicPr>
          <p:blipFill>
            <a:blip r:embed="rId12" cstate="hq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3619645" y="2836112"/>
              <a:ext cx="420203" cy="420203"/>
            </a:xfrm>
            <a:prstGeom prst="rect">
              <a:avLst/>
            </a:prstGeom>
          </p:spPr>
        </p:pic>
        <p:cxnSp>
          <p:nvCxnSpPr>
            <p:cNvPr id="96" name="直線コネクタ 95">
              <a:extLst>
                <a:ext uri="{FF2B5EF4-FFF2-40B4-BE49-F238E27FC236}">
                  <a16:creationId xmlns:a16="http://schemas.microsoft.com/office/drawing/2014/main" id="{8698EBAB-9757-67D7-F54A-A56385F8E38D}"/>
                </a:ext>
              </a:extLst>
            </p:cNvPr>
            <p:cNvCxnSpPr>
              <a:cxnSpLocks/>
              <a:stCxn id="88" idx="3"/>
            </p:cNvCxnSpPr>
            <p:nvPr/>
          </p:nvCxnSpPr>
          <p:spPr>
            <a:xfrm flipV="1">
              <a:off x="4281751" y="3461023"/>
              <a:ext cx="3829124" cy="3797"/>
            </a:xfrm>
            <a:prstGeom prst="line">
              <a:avLst/>
            </a:prstGeom>
          </p:spPr>
          <p:style>
            <a:lnRef idx="3">
              <a:schemeClr val="accent1"/>
            </a:lnRef>
            <a:fillRef idx="0">
              <a:schemeClr val="accent1"/>
            </a:fillRef>
            <a:effectRef idx="2">
              <a:schemeClr val="accent1"/>
            </a:effectRef>
            <a:fontRef idx="minor">
              <a:schemeClr val="tx1"/>
            </a:fontRef>
          </p:style>
        </p:cxnSp>
        <p:cxnSp>
          <p:nvCxnSpPr>
            <p:cNvPr id="97" name="直線矢印コネクタ 96">
              <a:extLst>
                <a:ext uri="{FF2B5EF4-FFF2-40B4-BE49-F238E27FC236}">
                  <a16:creationId xmlns:a16="http://schemas.microsoft.com/office/drawing/2014/main" id="{F7CCAF43-75EF-20DE-0544-C50FE291F20B}"/>
                </a:ext>
              </a:extLst>
            </p:cNvPr>
            <p:cNvCxnSpPr>
              <a:cxnSpLocks/>
            </p:cNvCxnSpPr>
            <p:nvPr/>
          </p:nvCxnSpPr>
          <p:spPr>
            <a:xfrm>
              <a:off x="4327300" y="3340932"/>
              <a:ext cx="3267300" cy="0"/>
            </a:xfrm>
            <a:prstGeom prst="straightConnector1">
              <a:avLst/>
            </a:prstGeom>
            <a:ln>
              <a:solidFill>
                <a:srgbClr val="FF0000"/>
              </a:solidFill>
              <a:tailEnd type="triangle"/>
            </a:ln>
          </p:spPr>
          <p:style>
            <a:lnRef idx="3">
              <a:schemeClr val="dk1"/>
            </a:lnRef>
            <a:fillRef idx="0">
              <a:schemeClr val="dk1"/>
            </a:fillRef>
            <a:effectRef idx="2">
              <a:schemeClr val="dk1"/>
            </a:effectRef>
            <a:fontRef idx="minor">
              <a:schemeClr val="tx1"/>
            </a:fontRef>
          </p:style>
        </p:cxnSp>
        <p:cxnSp>
          <p:nvCxnSpPr>
            <p:cNvPr id="98" name="直線コネクタ 97">
              <a:extLst>
                <a:ext uri="{FF2B5EF4-FFF2-40B4-BE49-F238E27FC236}">
                  <a16:creationId xmlns:a16="http://schemas.microsoft.com/office/drawing/2014/main" id="{D76DCBDF-9378-A34E-95F8-0DC80EF556F0}"/>
                </a:ext>
              </a:extLst>
            </p:cNvPr>
            <p:cNvCxnSpPr>
              <a:cxnSpLocks/>
            </p:cNvCxnSpPr>
            <p:nvPr/>
          </p:nvCxnSpPr>
          <p:spPr>
            <a:xfrm flipV="1">
              <a:off x="4339534" y="2958268"/>
              <a:ext cx="364603" cy="373320"/>
            </a:xfrm>
            <a:prstGeom prst="line">
              <a:avLst/>
            </a:prstGeom>
            <a:ln>
              <a:solidFill>
                <a:srgbClr val="FF0000"/>
              </a:solidFill>
            </a:ln>
          </p:spPr>
          <p:style>
            <a:lnRef idx="3">
              <a:schemeClr val="dk1"/>
            </a:lnRef>
            <a:fillRef idx="0">
              <a:schemeClr val="dk1"/>
            </a:fillRef>
            <a:effectRef idx="2">
              <a:schemeClr val="dk1"/>
            </a:effectRef>
            <a:fontRef idx="minor">
              <a:schemeClr val="tx1"/>
            </a:fontRef>
          </p:style>
        </p:cxnSp>
        <p:sp>
          <p:nvSpPr>
            <p:cNvPr id="99" name="テキスト ボックス 98">
              <a:extLst>
                <a:ext uri="{FF2B5EF4-FFF2-40B4-BE49-F238E27FC236}">
                  <a16:creationId xmlns:a16="http://schemas.microsoft.com/office/drawing/2014/main" id="{EABA8DD5-1535-FBA5-33D1-8751A95E5B0D}"/>
                </a:ext>
              </a:extLst>
            </p:cNvPr>
            <p:cNvSpPr txBox="1"/>
            <p:nvPr/>
          </p:nvSpPr>
          <p:spPr>
            <a:xfrm>
              <a:off x="3412434" y="2260641"/>
              <a:ext cx="1563577" cy="3693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0" normalizeH="0" baseline="0" noProof="0">
                  <a:ln>
                    <a:noFill/>
                  </a:ln>
                  <a:solidFill>
                    <a:prstClr val="black"/>
                  </a:solidFill>
                  <a:effectLst/>
                  <a:uLnTx/>
                  <a:uFillTx/>
                  <a:latin typeface="メイリオ"/>
                  <a:ea typeface="メイリオ"/>
                  <a:cs typeface="+mn-cs"/>
                </a:rPr>
                <a:t>①</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メールアカウントを</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乗っ取る</a:t>
              </a:r>
            </a:p>
          </p:txBody>
        </p:sp>
        <p:sp>
          <p:nvSpPr>
            <p:cNvPr id="100" name="テキスト ボックス 99">
              <a:extLst>
                <a:ext uri="{FF2B5EF4-FFF2-40B4-BE49-F238E27FC236}">
                  <a16:creationId xmlns:a16="http://schemas.microsoft.com/office/drawing/2014/main" id="{7D4ED8BA-515C-E574-0A07-0398F4B3C1C2}"/>
                </a:ext>
              </a:extLst>
            </p:cNvPr>
            <p:cNvSpPr txBox="1"/>
            <p:nvPr/>
          </p:nvSpPr>
          <p:spPr>
            <a:xfrm>
              <a:off x="4551374" y="2958268"/>
              <a:ext cx="3255508" cy="3693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0" normalizeH="0" baseline="0" noProof="0">
                  <a:ln>
                    <a:noFill/>
                  </a:ln>
                  <a:solidFill>
                    <a:prstClr val="black"/>
                  </a:solidFill>
                  <a:effectLst/>
                  <a:uLnTx/>
                  <a:uFillTx/>
                  <a:latin typeface="メイリオ"/>
                  <a:ea typeface="メイリオ"/>
                  <a:cs typeface="+mn-cs"/>
                </a:rPr>
                <a:t>②</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取引先を装い、</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マルウェア付きメールを送信</a:t>
              </a:r>
            </a:p>
          </p:txBody>
        </p:sp>
        <p:pic>
          <p:nvPicPr>
            <p:cNvPr id="101" name="グラフィックス 100" descr="封筒 単色塗りつぶし">
              <a:extLst>
                <a:ext uri="{FF2B5EF4-FFF2-40B4-BE49-F238E27FC236}">
                  <a16:creationId xmlns:a16="http://schemas.microsoft.com/office/drawing/2014/main" id="{24B4931B-76FE-8148-E609-A167E7122E5C}"/>
                </a:ext>
              </a:extLst>
            </p:cNvPr>
            <p:cNvPicPr>
              <a:picLocks noChangeAspect="1"/>
            </p:cNvPicPr>
            <p:nvPr/>
          </p:nvPicPr>
          <p:blipFill>
            <a:blip r:embed="rId14" cstate="hq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7652383" y="3106722"/>
              <a:ext cx="323850" cy="323850"/>
            </a:xfrm>
            <a:prstGeom prst="rect">
              <a:avLst/>
            </a:prstGeom>
          </p:spPr>
        </p:pic>
        <p:pic>
          <p:nvPicPr>
            <p:cNvPr id="102" name="図 101">
              <a:extLst>
                <a:ext uri="{FF2B5EF4-FFF2-40B4-BE49-F238E27FC236}">
                  <a16:creationId xmlns:a16="http://schemas.microsoft.com/office/drawing/2014/main" id="{BB34E1CF-B654-D5FC-0AC1-3CBC526670F4}"/>
                </a:ext>
              </a:extLst>
            </p:cNvPr>
            <p:cNvPicPr>
              <a:picLocks noChangeAspect="1"/>
            </p:cNvPicPr>
            <p:nvPr/>
          </p:nvPicPr>
          <p:blipFill>
            <a:blip r:embed="rId16" cstate="hqprint">
              <a:extLst>
                <a:ext uri="{28A0092B-C50C-407E-A947-70E740481C1C}">
                  <a14:useLocalDpi xmlns:a14="http://schemas.microsoft.com/office/drawing/2010/main" val="0"/>
                </a:ext>
              </a:extLst>
            </a:blip>
            <a:stretch>
              <a:fillRect/>
            </a:stretch>
          </p:blipFill>
          <p:spPr>
            <a:xfrm>
              <a:off x="7887907" y="3054881"/>
              <a:ext cx="181193" cy="181193"/>
            </a:xfrm>
            <a:prstGeom prst="rect">
              <a:avLst/>
            </a:prstGeom>
          </p:spPr>
        </p:pic>
        <p:grpSp>
          <p:nvGrpSpPr>
            <p:cNvPr id="103" name="グループ化 102">
              <a:extLst>
                <a:ext uri="{FF2B5EF4-FFF2-40B4-BE49-F238E27FC236}">
                  <a16:creationId xmlns:a16="http://schemas.microsoft.com/office/drawing/2014/main" id="{B9F11B7F-960A-60EA-3CCC-948B53A2A2C8}"/>
                </a:ext>
              </a:extLst>
            </p:cNvPr>
            <p:cNvGrpSpPr/>
            <p:nvPr/>
          </p:nvGrpSpPr>
          <p:grpSpPr>
            <a:xfrm>
              <a:off x="8216852" y="2911498"/>
              <a:ext cx="502482" cy="502482"/>
              <a:chOff x="7995820" y="2831920"/>
              <a:chExt cx="502482" cy="502482"/>
            </a:xfrm>
          </p:grpSpPr>
          <p:pic>
            <p:nvPicPr>
              <p:cNvPr id="105" name="グラフィックス 104" descr="コンピューター 単色塗りつぶし">
                <a:extLst>
                  <a:ext uri="{FF2B5EF4-FFF2-40B4-BE49-F238E27FC236}">
                    <a16:creationId xmlns:a16="http://schemas.microsoft.com/office/drawing/2014/main" id="{5F433FC0-1190-493E-C81B-538463DB4A1B}"/>
                  </a:ext>
                </a:extLst>
              </p:cNvPr>
              <p:cNvPicPr>
                <a:picLocks noChangeAspect="1"/>
              </p:cNvPicPr>
              <p:nvPr/>
            </p:nvPicPr>
            <p:blipFill>
              <a:blip r:embed="rId17" cstate="hqprint">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7995820" y="2831920"/>
                <a:ext cx="502482" cy="502482"/>
              </a:xfrm>
              <a:prstGeom prst="rect">
                <a:avLst/>
              </a:prstGeom>
            </p:spPr>
          </p:pic>
          <p:pic>
            <p:nvPicPr>
              <p:cNvPr id="106" name="図 105">
                <a:extLst>
                  <a:ext uri="{FF2B5EF4-FFF2-40B4-BE49-F238E27FC236}">
                    <a16:creationId xmlns:a16="http://schemas.microsoft.com/office/drawing/2014/main" id="{BA84F352-8D39-4D87-54E7-ECB83189D451}"/>
                  </a:ext>
                </a:extLst>
              </p:cNvPr>
              <p:cNvPicPr>
                <a:picLocks noChangeAspect="1"/>
              </p:cNvPicPr>
              <p:nvPr/>
            </p:nvPicPr>
            <p:blipFill>
              <a:blip r:embed="rId19" cstate="hqprint">
                <a:extLst>
                  <a:ext uri="{28A0092B-C50C-407E-A947-70E740481C1C}">
                    <a14:useLocalDpi xmlns:a14="http://schemas.microsoft.com/office/drawing/2010/main" val="0"/>
                  </a:ext>
                </a:extLst>
              </a:blip>
              <a:stretch>
                <a:fillRect/>
              </a:stretch>
            </p:blipFill>
            <p:spPr>
              <a:xfrm>
                <a:off x="8094380" y="2964386"/>
                <a:ext cx="152681" cy="152681"/>
              </a:xfrm>
              <a:prstGeom prst="rect">
                <a:avLst/>
              </a:prstGeom>
            </p:spPr>
          </p:pic>
        </p:grpSp>
        <p:sp>
          <p:nvSpPr>
            <p:cNvPr id="104" name="テキスト ボックス 103">
              <a:extLst>
                <a:ext uri="{FF2B5EF4-FFF2-40B4-BE49-F238E27FC236}">
                  <a16:creationId xmlns:a16="http://schemas.microsoft.com/office/drawing/2014/main" id="{06107C2D-0499-50F5-DBFD-BA90DFF1FC63}"/>
                </a:ext>
              </a:extLst>
            </p:cNvPr>
            <p:cNvSpPr txBox="1"/>
            <p:nvPr/>
          </p:nvSpPr>
          <p:spPr>
            <a:xfrm>
              <a:off x="7486017" y="2780704"/>
              <a:ext cx="1461670"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③マルウェアに感染</a:t>
              </a:r>
            </a:p>
          </p:txBody>
        </p:sp>
      </p:grpSp>
      <p:sp>
        <p:nvSpPr>
          <p:cNvPr id="109" name="テキスト ボックス 108">
            <a:extLst>
              <a:ext uri="{FF2B5EF4-FFF2-40B4-BE49-F238E27FC236}">
                <a16:creationId xmlns:a16="http://schemas.microsoft.com/office/drawing/2014/main" id="{EC5CED70-C62C-EB97-A6B2-67B3FF357169}"/>
              </a:ext>
            </a:extLst>
          </p:cNvPr>
          <p:cNvSpPr txBox="1"/>
          <p:nvPr/>
        </p:nvSpPr>
        <p:spPr>
          <a:xfrm>
            <a:off x="622800" y="8690010"/>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8.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攻撃の概要図</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NISC</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sysClr val="windowText" lastClr="000000"/>
                </a:solidFill>
                <a:effectLst/>
                <a:uLnTx/>
                <a:uFillTx/>
                <a:latin typeface="メイリオ"/>
                <a:ea typeface="メイリオ"/>
                <a:cs typeface="+mn-cs"/>
              </a:rPr>
              <a:t>サイバー攻撃を受けた組織における対応事例集（実事例における学びと気づきに関する調査研究）</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endParaRPr kumimoji="1" lang="ja-JP" altLang="en-US" sz="6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sp>
        <p:nvSpPr>
          <p:cNvPr id="12" name="テキスト プレースホルダー 3">
            <a:extLst>
              <a:ext uri="{FF2B5EF4-FFF2-40B4-BE49-F238E27FC236}">
                <a16:creationId xmlns:a16="http://schemas.microsoft.com/office/drawing/2014/main" id="{63D58E05-1CAE-C630-7A9C-C1605297B6C3}"/>
              </a:ext>
            </a:extLst>
          </p:cNvPr>
          <p:cNvSpPr txBox="1">
            <a:spLocks/>
          </p:cNvSpPr>
          <p:nvPr/>
        </p:nvSpPr>
        <p:spPr>
          <a:xfrm>
            <a:off x="1123949" y="1457325"/>
            <a:ext cx="561657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dirty="0">
                <a:ln>
                  <a:noFill/>
                </a:ln>
                <a:solidFill>
                  <a:prstClr val="black"/>
                </a:solidFill>
                <a:effectLst/>
                <a:uLnTx/>
                <a:uFillTx/>
                <a:latin typeface="メイリオ"/>
                <a:ea typeface="メイリオ"/>
                <a:cs typeface="+mn-cs"/>
              </a:rPr>
              <a:t>2-2-4.</a:t>
            </a:r>
            <a:r>
              <a:rPr kumimoji="1" lang="ja-JP" altLang="en-US" sz="1600" b="1" i="0" u="none" strike="noStrike" kern="1200" cap="none" spc="0" normalizeH="0" baseline="0" noProof="0" dirty="0">
                <a:ln>
                  <a:noFill/>
                </a:ln>
                <a:solidFill>
                  <a:prstClr val="black"/>
                </a:solidFill>
                <a:effectLst/>
                <a:uLnTx/>
                <a:uFillTx/>
                <a:latin typeface="メイリオ"/>
                <a:ea typeface="メイリオ"/>
                <a:cs typeface="+mn-cs"/>
              </a:rPr>
              <a:t> インシデントから得た気づきと取組</a:t>
            </a:r>
          </a:p>
        </p:txBody>
      </p:sp>
      <p:graphicFrame>
        <p:nvGraphicFramePr>
          <p:cNvPr id="13" name="表 12">
            <a:extLst>
              <a:ext uri="{FF2B5EF4-FFF2-40B4-BE49-F238E27FC236}">
                <a16:creationId xmlns:a16="http://schemas.microsoft.com/office/drawing/2014/main" id="{90BA9A4E-6908-20A4-BA18-1D4550C08F3C}"/>
              </a:ext>
            </a:extLst>
          </p:cNvPr>
          <p:cNvGraphicFramePr>
            <a:graphicFrameLocks noGrp="1"/>
          </p:cNvGraphicFramePr>
          <p:nvPr>
            <p:extLst>
              <p:ext uri="{D42A27DB-BD31-4B8C-83A1-F6EECF244321}">
                <p14:modId xmlns:p14="http://schemas.microsoft.com/office/powerpoint/2010/main" val="2621947"/>
              </p:ext>
            </p:extLst>
          </p:nvPr>
        </p:nvGraphicFramePr>
        <p:xfrm>
          <a:off x="622800" y="2052000"/>
          <a:ext cx="5612400" cy="58064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48288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　過去のインシデントから得た知見に基づき、改善取組に焦点を当てていきます。実際に発生した事例を通じて、問題点や課題を明確にし、それに対する対策や予防策を紹介していきます。</a:t>
                      </a: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sp>
        <p:nvSpPr>
          <p:cNvPr id="14" name="テキスト プレースホルダー 5">
            <a:extLst>
              <a:ext uri="{FF2B5EF4-FFF2-40B4-BE49-F238E27FC236}">
                <a16:creationId xmlns:a16="http://schemas.microsoft.com/office/drawing/2014/main" id="{7DB2BE1B-9CAF-CCF4-FB60-1BF0A30E2E9C}"/>
              </a:ext>
            </a:extLst>
          </p:cNvPr>
          <p:cNvSpPr txBox="1">
            <a:spLocks/>
          </p:cNvSpPr>
          <p:nvPr/>
        </p:nvSpPr>
        <p:spPr>
          <a:xfrm>
            <a:off x="618624" y="2599584"/>
            <a:ext cx="5612400" cy="275236"/>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サプライチェーンを介した</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hlinkClick r:id="rId20" action="ppaction://hlinksldjump">
                  <a:extLst>
                    <a:ext uri="{A12FA001-AC4F-418D-AE19-62706E023703}">
                      <ahyp:hlinkClr xmlns:ahyp="http://schemas.microsoft.com/office/drawing/2018/hyperlinkcolor" val="tx"/>
                    </a:ext>
                  </a:extLst>
                </a:hlinkClick>
              </a:rPr>
              <a:t>標的型メール攻撃</a:t>
            </a:r>
            <a:endParaRPr kumimoji="1" lang="ja-JP" altLang="en-US" sz="800" b="1" i="0" u="none" strike="noStrike" kern="1200" cap="none" spc="0" normalizeH="0" baseline="0" noProof="0">
              <a:ln>
                <a:noFill/>
              </a:ln>
              <a:solidFill>
                <a:srgbClr val="ED7D31"/>
              </a:solidFill>
              <a:effectLst/>
              <a:uLnTx/>
              <a:uFillTx/>
              <a:latin typeface="メイリオ"/>
              <a:ea typeface="メイリオ"/>
              <a:cs typeface="+mn-cs"/>
            </a:endParaRPr>
          </a:p>
        </p:txBody>
      </p:sp>
      <p:sp>
        <p:nvSpPr>
          <p:cNvPr id="4" name="テキスト プレースホルダー 2">
            <a:extLst>
              <a:ext uri="{FF2B5EF4-FFF2-40B4-BE49-F238E27FC236}">
                <a16:creationId xmlns:a16="http://schemas.microsoft.com/office/drawing/2014/main" id="{26282DE0-C9EA-CB85-B16F-D20692E1C384}"/>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1"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1" action="ppaction://hlinksldjump"/>
              </a:rPr>
              <a:t>2</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1"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1"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1" action="ppaction://hlinksldjump"/>
              </a:rPr>
              <a:t>事例を知る：重大なインシデント発生から課題解決まで</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2-2.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重大インシデント事例から学ぶ課題解決</a:t>
            </a:r>
          </a:p>
        </p:txBody>
      </p:sp>
      <p:sp>
        <p:nvSpPr>
          <p:cNvPr id="3" name="四角形: 角を丸くする 2">
            <a:extLst>
              <a:ext uri="{FF2B5EF4-FFF2-40B4-BE49-F238E27FC236}">
                <a16:creationId xmlns:a16="http://schemas.microsoft.com/office/drawing/2014/main" id="{BC3C6A70-A9B0-0520-3061-A117ED7085BE}"/>
              </a:ext>
            </a:extLst>
          </p:cNvPr>
          <p:cNvSpPr/>
          <p:nvPr/>
        </p:nvSpPr>
        <p:spPr>
          <a:xfrm>
            <a:off x="645910" y="6987380"/>
            <a:ext cx="5612400" cy="1697614"/>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Tree>
    <p:extLst>
      <p:ext uri="{BB962C8B-B14F-4D97-AF65-F5344CB8AC3E}">
        <p14:creationId xmlns:p14="http://schemas.microsoft.com/office/powerpoint/2010/main" val="727359936"/>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787E6FCD-DBC0-F81E-7824-8146A7D96E91}"/>
              </a:ext>
            </a:extLst>
          </p:cNvPr>
          <p:cNvSpPr>
            <a:spLocks noGrp="1"/>
          </p:cNvSpPr>
          <p:nvPr>
            <p:ph type="body" sz="quarter" idx="14"/>
          </p:nvPr>
        </p:nvSpPr>
        <p:spPr/>
        <p:txBody>
          <a:bodyPr/>
          <a:lstStyle/>
          <a:p>
            <a:r>
              <a:rPr kumimoji="1" lang="en-US" altLang="ja-JP" sz="1600"/>
              <a:t>14-1-2. </a:t>
            </a:r>
            <a:r>
              <a:rPr kumimoji="1" lang="ja-JP" altLang="en-US" sz="1600"/>
              <a:t>実施手順の策定</a:t>
            </a:r>
            <a:endParaRPr kumimoji="1" lang="ja-JP" altLang="en-US"/>
          </a:p>
        </p:txBody>
      </p:sp>
      <p:sp>
        <p:nvSpPr>
          <p:cNvPr id="7" name="スライド番号プレースホルダー 3">
            <a:extLst>
              <a:ext uri="{FF2B5EF4-FFF2-40B4-BE49-F238E27FC236}">
                <a16:creationId xmlns:a16="http://schemas.microsoft.com/office/drawing/2014/main" id="{02350418-9255-8379-3692-AA5C3ED824C2}"/>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9" name="表 8">
            <a:extLst>
              <a:ext uri="{FF2B5EF4-FFF2-40B4-BE49-F238E27FC236}">
                <a16:creationId xmlns:a16="http://schemas.microsoft.com/office/drawing/2014/main" id="{418CD0ED-26A4-F311-3190-7D9062B520AF}"/>
              </a:ext>
            </a:extLst>
          </p:cNvPr>
          <p:cNvGraphicFramePr>
            <a:graphicFrameLocks noGrp="1"/>
          </p:cNvGraphicFramePr>
          <p:nvPr>
            <p:extLst>
              <p:ext uri="{D42A27DB-BD31-4B8C-83A1-F6EECF244321}">
                <p14:modId xmlns:p14="http://schemas.microsoft.com/office/powerpoint/2010/main" val="3531341297"/>
              </p:ext>
            </p:extLst>
          </p:nvPr>
        </p:nvGraphicFramePr>
        <p:xfrm>
          <a:off x="622800" y="2052000"/>
          <a:ext cx="5612400" cy="34061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algn="l"/>
                      <a:r>
                        <a:rPr kumimoji="1" lang="en-US" altLang="ja-JP" sz="1050" b="1">
                          <a:solidFill>
                            <a:sysClr val="windowText" lastClr="000000"/>
                          </a:solidFill>
                          <a:latin typeface="+mn-ea"/>
                          <a:ea typeface="+mn-ea"/>
                        </a:rPr>
                        <a:t>5.8 </a:t>
                      </a:r>
                      <a:r>
                        <a:rPr kumimoji="1" lang="ja-JP" altLang="en-US" sz="1050" b="1">
                          <a:solidFill>
                            <a:sysClr val="windowText" lastClr="000000"/>
                          </a:solidFill>
                          <a:latin typeface="+mn-ea"/>
                          <a:ea typeface="+mn-ea"/>
                        </a:rPr>
                        <a:t>プロジェクトマネジメントにおける情報セキュリティ</a:t>
                      </a:r>
                      <a:endParaRPr kumimoji="1" lang="en-US" altLang="ja-JP" sz="1050" b="1">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en-US" sz="1050" kern="1200" dirty="0">
                          <a:solidFill>
                            <a:schemeClr val="dk1"/>
                          </a:solidFill>
                          <a:effectLst/>
                          <a:latin typeface="+mn-lt"/>
                          <a:ea typeface="+mn-ea"/>
                          <a:cs typeface="+mn-cs"/>
                        </a:rPr>
                        <a:t>プロジェクト管理者は、プロジェクトにおける必要な管理策を特定する。</a:t>
                      </a:r>
                      <a:endParaRPr kumimoji="1" lang="en-US" altLang="ja-JP" sz="1050" kern="1200" dirty="0">
                        <a:solidFill>
                          <a:schemeClr val="dk1"/>
                        </a:solidFill>
                        <a:effectLst/>
                        <a:latin typeface="+mn-lt"/>
                        <a:ea typeface="+mn-ea"/>
                        <a:cs typeface="+mn-cs"/>
                      </a:endParaRPr>
                    </a:p>
                    <a:p>
                      <a:pPr marL="228600" indent="-228600">
                        <a:buFont typeface="+mj-lt"/>
                        <a:buAutoNum type="alphaLcPeriod"/>
                      </a:pPr>
                      <a:r>
                        <a:rPr kumimoji="1" lang="ja-JP" altLang="en-US" sz="1050" kern="1200" dirty="0">
                          <a:solidFill>
                            <a:schemeClr val="dk1"/>
                          </a:solidFill>
                          <a:effectLst/>
                          <a:latin typeface="+mn-lt"/>
                          <a:ea typeface="+mn-ea"/>
                          <a:cs typeface="+mn-cs"/>
                        </a:rPr>
                        <a:t>プロジェクトにおける必要な管理策は、プロジェクト終了後も考慮する。</a:t>
                      </a:r>
                      <a:endParaRPr kumimoji="1" lang="en-US" altLang="ja-JP" sz="1050" kern="1200" dirty="0">
                        <a:solidFill>
                          <a:schemeClr val="dk1"/>
                        </a:solidFill>
                        <a:effectLst/>
                        <a:latin typeface="+mn-lt"/>
                        <a:ea typeface="+mn-ea"/>
                        <a:cs typeface="+mn-cs"/>
                      </a:endParaRPr>
                    </a:p>
                    <a:p>
                      <a:pPr marL="228600" indent="-228600">
                        <a:buFont typeface="+mj-lt"/>
                        <a:buAutoNum type="alphaLcPeriod"/>
                      </a:pPr>
                      <a:r>
                        <a:rPr kumimoji="1" lang="ja-JP" altLang="en-US" sz="1050" kern="1200" dirty="0">
                          <a:solidFill>
                            <a:schemeClr val="dk1"/>
                          </a:solidFill>
                          <a:effectLst/>
                          <a:latin typeface="+mn-lt"/>
                          <a:ea typeface="+mn-ea"/>
                          <a:cs typeface="+mn-cs"/>
                        </a:rPr>
                        <a:t>プロジェクト管理者は、情報セキュリティ責任者を任命する。</a:t>
                      </a:r>
                      <a:endParaRPr kumimoji="1" lang="en-US" altLang="ja-JP" sz="1050" kern="1200" dirty="0">
                        <a:solidFill>
                          <a:schemeClr val="dk1"/>
                        </a:solidFill>
                        <a:effectLst/>
                        <a:latin typeface="+mn-lt"/>
                        <a:ea typeface="+mn-ea"/>
                        <a:cs typeface="+mn-cs"/>
                      </a:endParaRPr>
                    </a:p>
                    <a:p>
                      <a:pPr marL="228600" indent="-228600">
                        <a:buFont typeface="+mj-lt"/>
                        <a:buAutoNum type="alphaLcPeriod"/>
                      </a:pPr>
                      <a:r>
                        <a:rPr kumimoji="1" lang="ja-JP" altLang="en-US" sz="1050" kern="1200" dirty="0">
                          <a:solidFill>
                            <a:schemeClr val="dk1"/>
                          </a:solidFill>
                          <a:effectLst/>
                          <a:latin typeface="+mn-lt"/>
                          <a:ea typeface="+mn-ea"/>
                          <a:cs typeface="+mn-cs"/>
                        </a:rPr>
                        <a:t>情報システム管理者は、業務用情報システムの導入・改善にあたっては、必要に応じて情報セキュリティ上の要求事項を、要件定義書や提案依頼書などにより文書化する。</a:t>
                      </a:r>
                      <a:br>
                        <a:rPr kumimoji="1" lang="en-US" altLang="ja-JP" sz="1050" kern="1200" dirty="0">
                          <a:solidFill>
                            <a:schemeClr val="dk1"/>
                          </a:solidFill>
                          <a:effectLst/>
                          <a:latin typeface="+mn-lt"/>
                          <a:ea typeface="+mn-ea"/>
                          <a:cs typeface="+mn-cs"/>
                        </a:rPr>
                      </a:br>
                      <a:r>
                        <a:rPr kumimoji="1" lang="ja-JP" altLang="en-US" sz="1050" kern="1200" dirty="0">
                          <a:solidFill>
                            <a:schemeClr val="dk1"/>
                          </a:solidFill>
                          <a:effectLst/>
                          <a:latin typeface="+mn-lt"/>
                          <a:ea typeface="+mn-ea"/>
                          <a:cs typeface="+mn-cs"/>
                        </a:rPr>
                        <a:t>文書には下記から必要な事項を含める。</a:t>
                      </a:r>
                      <a:br>
                        <a:rPr kumimoji="1" lang="en-US" altLang="ja-JP" sz="1050" kern="1200" dirty="0">
                          <a:solidFill>
                            <a:schemeClr val="dk1"/>
                          </a:solidFill>
                          <a:effectLst/>
                          <a:latin typeface="+mn-lt"/>
                          <a:ea typeface="+mn-ea"/>
                          <a:cs typeface="+mn-cs"/>
                        </a:rPr>
                      </a:br>
                      <a:r>
                        <a:rPr kumimoji="1" lang="ja-JP" altLang="en-US" sz="1050" kern="1200" dirty="0">
                          <a:solidFill>
                            <a:schemeClr val="dk1"/>
                          </a:solidFill>
                          <a:effectLst/>
                          <a:latin typeface="+mn-lt"/>
                          <a:ea typeface="+mn-ea"/>
                          <a:cs typeface="+mn-cs"/>
                        </a:rPr>
                        <a:t>・情報システムの設置場所（環境・障害からの対策を含む）に関する事項</a:t>
                      </a:r>
                      <a:br>
                        <a:rPr kumimoji="1" lang="en-US" altLang="ja-JP" sz="1050" kern="1200" dirty="0">
                          <a:solidFill>
                            <a:schemeClr val="dk1"/>
                          </a:solidFill>
                          <a:effectLst/>
                          <a:latin typeface="+mn-lt"/>
                          <a:ea typeface="+mn-ea"/>
                          <a:cs typeface="+mn-cs"/>
                        </a:rPr>
                      </a:br>
                      <a:r>
                        <a:rPr kumimoji="1" lang="ja-JP" altLang="en-US" sz="1050" kern="1200" dirty="0">
                          <a:solidFill>
                            <a:schemeClr val="dk1"/>
                          </a:solidFill>
                          <a:effectLst/>
                          <a:latin typeface="+mn-lt"/>
                          <a:ea typeface="+mn-ea"/>
                          <a:cs typeface="+mn-cs"/>
                        </a:rPr>
                        <a:t>・</a:t>
                      </a:r>
                      <a:r>
                        <a:rPr kumimoji="1" lang="ja-JP" altLang="en-US" sz="1050" kern="1200" dirty="0">
                          <a:solidFill>
                            <a:schemeClr val="dk1"/>
                          </a:solidFill>
                          <a:effectLst/>
                          <a:latin typeface="+mn-lt"/>
                          <a:ea typeface="+mn-ea"/>
                          <a:cs typeface="+mn-cs"/>
                          <a:hlinkClick r:id="rId3" action="ppaction://hlinksldjump"/>
                        </a:rPr>
                        <a:t>無停電電源装置</a:t>
                      </a:r>
                      <a:r>
                        <a:rPr kumimoji="1" lang="ja-JP" altLang="en-US" sz="1050" kern="1200" dirty="0">
                          <a:solidFill>
                            <a:schemeClr val="dk1"/>
                          </a:solidFill>
                          <a:effectLst/>
                          <a:latin typeface="+mn-lt"/>
                          <a:ea typeface="+mn-ea"/>
                          <a:cs typeface="+mn-cs"/>
                        </a:rPr>
                        <a:t>などのサポートユーティリティに関する事項</a:t>
                      </a:r>
                      <a:br>
                        <a:rPr kumimoji="1" lang="en-US" altLang="ja-JP" sz="1050" kern="1200" dirty="0">
                          <a:solidFill>
                            <a:schemeClr val="dk1"/>
                          </a:solidFill>
                          <a:effectLst/>
                          <a:latin typeface="+mn-lt"/>
                          <a:ea typeface="+mn-ea"/>
                          <a:cs typeface="+mn-cs"/>
                        </a:rPr>
                      </a:br>
                      <a:r>
                        <a:rPr kumimoji="1" lang="ja-JP" altLang="en-US" sz="1050" kern="1200" dirty="0">
                          <a:solidFill>
                            <a:schemeClr val="dk1"/>
                          </a:solidFill>
                          <a:effectLst/>
                          <a:latin typeface="+mn-lt"/>
                          <a:ea typeface="+mn-ea"/>
                          <a:cs typeface="+mn-cs"/>
                        </a:rPr>
                        <a:t>・保守契約に関する事項</a:t>
                      </a:r>
                      <a:br>
                        <a:rPr kumimoji="1" lang="en-US" altLang="ja-JP" sz="1050" kern="1200" dirty="0">
                          <a:solidFill>
                            <a:schemeClr val="dk1"/>
                          </a:solidFill>
                          <a:effectLst/>
                          <a:latin typeface="+mn-lt"/>
                          <a:ea typeface="+mn-ea"/>
                          <a:cs typeface="+mn-cs"/>
                        </a:rPr>
                      </a:br>
                      <a:r>
                        <a:rPr kumimoji="1" lang="ja-JP" altLang="en-US" sz="1050" kern="1200" dirty="0">
                          <a:solidFill>
                            <a:schemeClr val="dk1"/>
                          </a:solidFill>
                          <a:effectLst/>
                          <a:latin typeface="+mn-lt"/>
                          <a:ea typeface="+mn-ea"/>
                          <a:cs typeface="+mn-cs"/>
                        </a:rPr>
                        <a:t>・システムの冗長化に関する事項</a:t>
                      </a:r>
                      <a:br>
                        <a:rPr kumimoji="1" lang="en-US" altLang="ja-JP" sz="1050" kern="1200" dirty="0">
                          <a:solidFill>
                            <a:schemeClr val="dk1"/>
                          </a:solidFill>
                          <a:effectLst/>
                          <a:latin typeface="+mn-lt"/>
                          <a:ea typeface="+mn-ea"/>
                          <a:cs typeface="+mn-cs"/>
                        </a:rPr>
                      </a:br>
                      <a:r>
                        <a:rPr kumimoji="1" lang="ja-JP" altLang="en-US" sz="1050" kern="1200" dirty="0">
                          <a:solidFill>
                            <a:schemeClr val="dk1"/>
                          </a:solidFill>
                          <a:effectLst/>
                          <a:latin typeface="+mn-lt"/>
                          <a:ea typeface="+mn-ea"/>
                          <a:cs typeface="+mn-cs"/>
                        </a:rPr>
                        <a:t>・通信、データの安全対策に関する事項</a:t>
                      </a:r>
                      <a:br>
                        <a:rPr kumimoji="1" lang="en-US" altLang="ja-JP" sz="1050" kern="1200" dirty="0">
                          <a:solidFill>
                            <a:schemeClr val="dk1"/>
                          </a:solidFill>
                          <a:effectLst/>
                          <a:latin typeface="+mn-lt"/>
                          <a:ea typeface="+mn-ea"/>
                          <a:cs typeface="+mn-cs"/>
                        </a:rPr>
                      </a:br>
                      <a:r>
                        <a:rPr kumimoji="1" lang="ja-JP" altLang="en-US" sz="1050" kern="1200" dirty="0">
                          <a:solidFill>
                            <a:schemeClr val="dk1"/>
                          </a:solidFill>
                          <a:effectLst/>
                          <a:latin typeface="+mn-lt"/>
                          <a:ea typeface="+mn-ea"/>
                          <a:cs typeface="+mn-cs"/>
                        </a:rPr>
                        <a:t>・受け入れテストに関する事項</a:t>
                      </a:r>
                      <a:br>
                        <a:rPr kumimoji="1" lang="en-US" altLang="ja-JP" sz="1050" kern="1200" dirty="0">
                          <a:solidFill>
                            <a:schemeClr val="dk1"/>
                          </a:solidFill>
                          <a:effectLst/>
                          <a:latin typeface="+mn-lt"/>
                          <a:ea typeface="+mn-ea"/>
                          <a:cs typeface="+mn-cs"/>
                        </a:rPr>
                      </a:br>
                      <a:r>
                        <a:rPr kumimoji="1" lang="ja-JP" altLang="en-US" sz="1050" kern="1200" dirty="0">
                          <a:solidFill>
                            <a:schemeClr val="dk1"/>
                          </a:solidFill>
                          <a:effectLst/>
                          <a:latin typeface="+mn-lt"/>
                          <a:ea typeface="+mn-ea"/>
                          <a:cs typeface="+mn-cs"/>
                        </a:rPr>
                        <a:t>・アクセス権限に関する事項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dirty="0">
                          <a:solidFill>
                            <a:schemeClr val="accent1">
                              <a:lumMod val="75000"/>
                            </a:schemeClr>
                          </a:solidFill>
                          <a:latin typeface="+mn-ea"/>
                          <a:ea typeface="+mn-ea"/>
                        </a:rPr>
                        <a:t>ワンポイントアドバイス</a:t>
                      </a:r>
                      <a:endParaRPr kumimoji="1" lang="en-US" altLang="ja-JP" sz="1050" kern="1200" dirty="0">
                        <a:solidFill>
                          <a:schemeClr val="dk1"/>
                        </a:solidFill>
                        <a:effectLst/>
                        <a:latin typeface="+mn-lt"/>
                        <a:ea typeface="+mn-ea"/>
                        <a:cs typeface="+mn-cs"/>
                      </a:endParaRPr>
                    </a:p>
                    <a:p>
                      <a:pPr marL="0" indent="0">
                        <a:buFont typeface="+mj-lt"/>
                        <a:buNone/>
                      </a:pPr>
                      <a:r>
                        <a:rPr kumimoji="1" lang="ja-JP" altLang="en-US" sz="1050" kern="1200" dirty="0">
                          <a:solidFill>
                            <a:schemeClr val="dk1"/>
                          </a:solidFill>
                          <a:effectLst/>
                          <a:latin typeface="+mn-lt"/>
                          <a:ea typeface="+mn-ea"/>
                          <a:cs typeface="+mn-cs"/>
                        </a:rPr>
                        <a:t>プロジェクトが提供する製品またはサービスの情報セキュリティ要求事項は、情報セキュリティ方針、トピック固有の個別方針および規制から遵守すべき要求事項を決定することが大切です。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41321855"/>
                  </a:ext>
                </a:extLst>
              </a:tr>
            </a:tbl>
          </a:graphicData>
        </a:graphic>
      </p:graphicFrame>
      <p:sp>
        <p:nvSpPr>
          <p:cNvPr id="15" name="テキスト プレースホルダー 1">
            <a:extLst>
              <a:ext uri="{FF2B5EF4-FFF2-40B4-BE49-F238E27FC236}">
                <a16:creationId xmlns:a16="http://schemas.microsoft.com/office/drawing/2014/main" id="{AE4D430A-5F67-0079-5B3C-0AB3F33B2C94}"/>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4" action="ppaction://hlinksldjump"/>
              </a:rPr>
              <a:t>第</a:t>
            </a:r>
            <a:r>
              <a:rPr kumimoji="1" lang="en-US" altLang="zh-TW" u="sng">
                <a:uFill>
                  <a:solidFill>
                    <a:schemeClr val="bg1"/>
                  </a:solidFill>
                </a:uFill>
                <a:hlinkClick r:id="rId4" action="ppaction://hlinksldjump"/>
              </a:rPr>
              <a:t>14</a:t>
            </a:r>
            <a:r>
              <a:rPr kumimoji="1" lang="zh-TW" altLang="en-US" u="sng">
                <a:uFill>
                  <a:solidFill>
                    <a:schemeClr val="bg1"/>
                  </a:solidFill>
                </a:uFill>
                <a:hlinkClick r:id="rId4" action="ppaction://hlinksldjump"/>
              </a:rPr>
              <a:t>章</a:t>
            </a:r>
            <a:r>
              <a:rPr kumimoji="1" lang="en-US" altLang="zh-TW" u="sng">
                <a:uFill>
                  <a:solidFill>
                    <a:schemeClr val="bg1"/>
                  </a:solidFill>
                </a:uFill>
                <a:hlinkClick r:id="rId4" action="ppaction://hlinksldjump"/>
              </a:rPr>
              <a:t>. </a:t>
            </a:r>
            <a:r>
              <a:rPr kumimoji="1" lang="zh-TW" altLang="en-US" u="sng">
                <a:uFill>
                  <a:solidFill>
                    <a:schemeClr val="bg1"/>
                  </a:solidFill>
                </a:uFill>
                <a:hlinkClick r:id="rId4" action="ppaction://hlinksldjump"/>
              </a:rPr>
              <a:t>組織的管理策</a:t>
            </a:r>
            <a:br>
              <a:rPr lang="en-US" altLang="zh-TW" u="sng">
                <a:uFill>
                  <a:solidFill>
                    <a:schemeClr val="bg1"/>
                  </a:solidFill>
                </a:uFill>
                <a:hlinkClick r:id="rId4" action="ppaction://hlinksldjump"/>
              </a:rPr>
            </a:br>
            <a:r>
              <a:rPr lang="ja-JP" altLang="en-US" u="sng">
                <a:uFill>
                  <a:solidFill>
                    <a:schemeClr val="bg1"/>
                  </a:solidFill>
                </a:uFill>
                <a:hlinkClick r:id="rId4" action="ppaction://hlinksldjump"/>
              </a:rPr>
              <a:t>　</a:t>
            </a:r>
            <a:r>
              <a:rPr kumimoji="1" lang="en-US" altLang="ja-JP" sz="1100" u="sng" baseline="0">
                <a:solidFill>
                  <a:schemeClr val="tx1"/>
                </a:solidFill>
                <a:uFill>
                  <a:solidFill>
                    <a:schemeClr val="bg1"/>
                  </a:solidFill>
                </a:uFill>
                <a:latin typeface="+mn-ea"/>
                <a:ea typeface="+mn-ea"/>
                <a:hlinkClick r:id="rId4" action="ppaction://hlinksldjump"/>
              </a:rPr>
              <a:t>14-1.</a:t>
            </a:r>
            <a:r>
              <a:rPr kumimoji="1" lang="ja-JP" altLang="en-US" sz="1100" u="sng" baseline="0">
                <a:solidFill>
                  <a:schemeClr val="tx1"/>
                </a:solidFill>
                <a:uFill>
                  <a:solidFill>
                    <a:schemeClr val="bg1"/>
                  </a:solidFill>
                </a:uFill>
                <a:latin typeface="+mn-ea"/>
                <a:ea typeface="+mn-ea"/>
                <a:hlinkClick r:id="rId4" action="ppaction://hlinksldjump"/>
              </a:rPr>
              <a:t> 組織的管理策を参考とした対策基準・実施手順の策定</a:t>
            </a:r>
            <a:endParaRPr kumimoji="1" lang="en-US" altLang="zh-TW" u="sng">
              <a:uFill>
                <a:solidFill>
                  <a:schemeClr val="bg1"/>
                </a:solidFill>
              </a:uFill>
            </a:endParaRPr>
          </a:p>
        </p:txBody>
      </p:sp>
      <p:graphicFrame>
        <p:nvGraphicFramePr>
          <p:cNvPr id="10" name="表 9">
            <a:extLst>
              <a:ext uri="{FF2B5EF4-FFF2-40B4-BE49-F238E27FC236}">
                <a16:creationId xmlns:a16="http://schemas.microsoft.com/office/drawing/2014/main" id="{5A784166-4D6D-7528-2D42-4A243C134927}"/>
              </a:ext>
            </a:extLst>
          </p:cNvPr>
          <p:cNvGraphicFramePr>
            <a:graphicFrameLocks noGrp="1"/>
          </p:cNvGraphicFramePr>
          <p:nvPr/>
        </p:nvGraphicFramePr>
        <p:xfrm>
          <a:off x="622800" y="6067165"/>
          <a:ext cx="5612400" cy="16459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algn="l"/>
                      <a:r>
                        <a:rPr kumimoji="1" lang="en-US" altLang="ja-JP" sz="1050" b="1">
                          <a:solidFill>
                            <a:sysClr val="windowText" lastClr="000000"/>
                          </a:solidFill>
                          <a:latin typeface="+mn-ea"/>
                          <a:ea typeface="+mn-ea"/>
                        </a:rPr>
                        <a:t>5.9 </a:t>
                      </a:r>
                      <a:r>
                        <a:rPr kumimoji="1" lang="ja-JP" altLang="en-US" sz="1050" b="1">
                          <a:solidFill>
                            <a:sysClr val="windowText" lastClr="000000"/>
                          </a:solidFill>
                          <a:latin typeface="+mn-ea"/>
                          <a:ea typeface="+mn-ea"/>
                        </a:rPr>
                        <a:t>情報及びその他の関連資産の目録</a:t>
                      </a:r>
                      <a:endParaRPr kumimoji="1" lang="en-US" altLang="ja-JP" sz="1050" b="1">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lang="ja-JP" altLang="en-US" sz="1050" b="0">
                          <a:solidFill>
                            <a:schemeClr val="tx1"/>
                          </a:solidFill>
                        </a:rPr>
                        <a:t>情報セキュリティ委員会は「資産目録」を作成し、当組織における重要な資産を識別する。また「資産目録」を「年間計画表」に従い、最低年</a:t>
                      </a:r>
                      <a:r>
                        <a:rPr lang="en-US" altLang="ja-JP" sz="1050" b="0">
                          <a:solidFill>
                            <a:schemeClr val="tx1"/>
                          </a:solidFill>
                        </a:rPr>
                        <a:t>1</a:t>
                      </a:r>
                      <a:r>
                        <a:rPr lang="ja-JP" altLang="en-US" sz="1050" b="0">
                          <a:solidFill>
                            <a:schemeClr val="tx1"/>
                          </a:solidFill>
                        </a:rPr>
                        <a:t>回見直す。</a:t>
                      </a:r>
                      <a:endParaRPr lang="en-US" altLang="ja-JP" sz="1050" b="0">
                        <a:solidFill>
                          <a:schemeClr val="tx1"/>
                        </a:solidFill>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lang="ja-JP" altLang="en-US" sz="1050" b="0">
                          <a:solidFill>
                            <a:schemeClr val="tx1"/>
                          </a:solidFill>
                        </a:rPr>
                        <a:t>情報セキュリティ委員会は「資産目録」において特定した資産に対し、同目録上に管理責任者（リスク所有者）を記載することで管理責任を明確にする。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0">
                          <a:solidFill>
                            <a:schemeClr val="tx1"/>
                          </a:solidFill>
                        </a:rPr>
                        <a:t>資産の管理責任を個人またはグループに割り当て、管理責任を明確にすることが大切です。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28688983"/>
                  </a:ext>
                </a:extLst>
              </a:tr>
            </a:tbl>
          </a:graphicData>
        </a:graphic>
      </p:graphicFrame>
    </p:spTree>
    <p:extLst>
      <p:ext uri="{BB962C8B-B14F-4D97-AF65-F5344CB8AC3E}">
        <p14:creationId xmlns:p14="http://schemas.microsoft.com/office/powerpoint/2010/main" val="197760747"/>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a:extLst>
              <a:ext uri="{FF2B5EF4-FFF2-40B4-BE49-F238E27FC236}">
                <a16:creationId xmlns:a16="http://schemas.microsoft.com/office/drawing/2014/main" id="{43B1E5E7-FA14-F56D-23C3-3E8EF63B504B}"/>
              </a:ext>
            </a:extLst>
          </p:cNvPr>
          <p:cNvGraphicFramePr>
            <a:graphicFrameLocks noGrp="1"/>
          </p:cNvGraphicFramePr>
          <p:nvPr/>
        </p:nvGraphicFramePr>
        <p:xfrm>
          <a:off x="622800" y="2052000"/>
          <a:ext cx="5612400" cy="72875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58346">
                <a:tc>
                  <a:txBody>
                    <a:bodyPr/>
                    <a:lstStyle/>
                    <a:p>
                      <a:pPr algn="l"/>
                      <a:r>
                        <a:rPr kumimoji="1" lang="en-US" altLang="ja-JP" sz="1050" b="1">
                          <a:solidFill>
                            <a:sysClr val="windowText" lastClr="000000"/>
                          </a:solidFill>
                          <a:latin typeface="+mn-ea"/>
                          <a:ea typeface="+mn-ea"/>
                        </a:rPr>
                        <a:t>5.10 </a:t>
                      </a:r>
                      <a:r>
                        <a:rPr kumimoji="1" lang="ja-JP" altLang="en-US" sz="1050" b="1">
                          <a:solidFill>
                            <a:sysClr val="windowText" lastClr="000000"/>
                          </a:solidFill>
                          <a:latin typeface="+mn-ea"/>
                          <a:ea typeface="+mn-ea"/>
                        </a:rPr>
                        <a:t>情報及びその他の関連資産の利用の許容範囲</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258346">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6435608">
                <a:tc>
                  <a:txBody>
                    <a:bodyPr/>
                    <a:lstStyle/>
                    <a:p>
                      <a:pPr marL="0" indent="0">
                        <a:buFont typeface="+mj-lt"/>
                        <a:buNone/>
                      </a:pPr>
                      <a:r>
                        <a:rPr kumimoji="1" lang="ja-JP" altLang="ja-JP" sz="800" kern="1200">
                          <a:solidFill>
                            <a:schemeClr val="dk1"/>
                          </a:solidFill>
                          <a:effectLst/>
                          <a:latin typeface="+mn-lt"/>
                          <a:ea typeface="+mn-ea"/>
                          <a:cs typeface="+mn-cs"/>
                        </a:rPr>
                        <a:t>情報の区分ごとの</a:t>
                      </a:r>
                      <a:r>
                        <a:rPr kumimoji="1" lang="ja-JP" altLang="en-US" sz="800" kern="1200">
                          <a:solidFill>
                            <a:schemeClr val="dk1"/>
                          </a:solidFill>
                          <a:effectLst/>
                          <a:latin typeface="+mn-lt"/>
                          <a:ea typeface="+mn-ea"/>
                          <a:cs typeface="+mn-cs"/>
                        </a:rPr>
                        <a:t>取扱いルール</a:t>
                      </a:r>
                      <a:r>
                        <a:rPr kumimoji="1" lang="ja-JP" altLang="ja-JP" sz="800" kern="1200">
                          <a:solidFill>
                            <a:schemeClr val="dk1"/>
                          </a:solidFill>
                          <a:effectLst/>
                          <a:latin typeface="+mn-lt"/>
                          <a:ea typeface="+mn-ea"/>
                          <a:cs typeface="+mn-cs"/>
                        </a:rPr>
                        <a:t>を以下に示</a:t>
                      </a:r>
                      <a:r>
                        <a:rPr kumimoji="1" lang="ja-JP" altLang="en-US" sz="800" kern="1200">
                          <a:solidFill>
                            <a:schemeClr val="dk1"/>
                          </a:solidFill>
                          <a:effectLst/>
                          <a:latin typeface="+mn-lt"/>
                          <a:ea typeface="+mn-ea"/>
                          <a:cs typeface="+mn-cs"/>
                        </a:rPr>
                        <a:t>す</a:t>
                      </a:r>
                      <a:r>
                        <a:rPr kumimoji="1" lang="ja-JP" altLang="ja-JP" sz="800" kern="1200">
                          <a:solidFill>
                            <a:schemeClr val="dk1"/>
                          </a:solidFill>
                          <a:effectLst/>
                          <a:latin typeface="+mn-lt"/>
                          <a:ea typeface="+mn-ea"/>
                          <a:cs typeface="+mn-cs"/>
                        </a:rPr>
                        <a:t>。</a:t>
                      </a:r>
                      <a:endParaRPr kumimoji="1" lang="en-US" altLang="ja-JP" sz="800" kern="1200">
                        <a:solidFill>
                          <a:schemeClr val="dk1"/>
                        </a:solidFill>
                        <a:effectLst/>
                        <a:latin typeface="+mn-lt"/>
                        <a:ea typeface="+mn-ea"/>
                        <a:cs typeface="+mn-cs"/>
                      </a:endParaRPr>
                    </a:p>
                    <a:p>
                      <a:pPr marL="0" indent="0">
                        <a:buFont typeface="+mj-lt"/>
                        <a:buNone/>
                      </a:pPr>
                      <a:r>
                        <a:rPr kumimoji="1" lang="ja-JP" altLang="en-US" sz="800">
                          <a:solidFill>
                            <a:schemeClr val="tx1"/>
                          </a:solidFill>
                        </a:rPr>
                        <a:t>情報の区分は「</a:t>
                      </a:r>
                      <a:r>
                        <a:rPr kumimoji="1" lang="en-US" altLang="ja-JP" sz="800">
                          <a:solidFill>
                            <a:schemeClr val="tx1"/>
                          </a:solidFill>
                        </a:rPr>
                        <a:t>5.12 </a:t>
                      </a:r>
                      <a:r>
                        <a:rPr kumimoji="1" lang="ja-JP" altLang="en-US" sz="800">
                          <a:solidFill>
                            <a:schemeClr val="tx1"/>
                          </a:solidFill>
                        </a:rPr>
                        <a:t>情報の分類」で、ラベル表示については「</a:t>
                      </a:r>
                      <a:r>
                        <a:rPr kumimoji="1" lang="en-US" altLang="ja-JP" sz="800">
                          <a:solidFill>
                            <a:schemeClr val="tx1"/>
                          </a:solidFill>
                        </a:rPr>
                        <a:t>5.13 </a:t>
                      </a:r>
                      <a:r>
                        <a:rPr kumimoji="1" lang="ja-JP" altLang="en-US" sz="800">
                          <a:solidFill>
                            <a:schemeClr val="tx1"/>
                          </a:solidFill>
                        </a:rPr>
                        <a:t>情報のラベル付け」で定める。</a:t>
                      </a: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b="1"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p>
                      <a:pPr marL="0" indent="0">
                        <a:buFont typeface="+mj-lt"/>
                        <a:buNone/>
                      </a:pPr>
                      <a:endParaRPr kumimoji="1" lang="en-US" altLang="ja-JP" sz="80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800" b="1">
                          <a:solidFill>
                            <a:schemeClr val="accent1">
                              <a:lumMod val="75000"/>
                            </a:schemeClr>
                          </a:solidFill>
                          <a:latin typeface="+mn-ea"/>
                          <a:ea typeface="+mn-ea"/>
                        </a:rPr>
                        <a:t>ワンポイントアドバイス</a:t>
                      </a:r>
                      <a:endParaRPr kumimoji="1" lang="en-US" altLang="ja-JP" sz="800" kern="1200">
                        <a:solidFill>
                          <a:schemeClr val="dk1"/>
                        </a:solidFill>
                        <a:effectLst/>
                        <a:latin typeface="+mn-lt"/>
                        <a:ea typeface="+mn-ea"/>
                        <a:cs typeface="+mn-cs"/>
                      </a:endParaRPr>
                    </a:p>
                    <a:p>
                      <a:pPr marL="0" indent="0">
                        <a:buFont typeface="+mj-lt"/>
                        <a:buNone/>
                      </a:pPr>
                      <a:r>
                        <a:rPr kumimoji="1" lang="ja-JP" altLang="en-US" sz="800" kern="1200">
                          <a:solidFill>
                            <a:schemeClr val="dk1"/>
                          </a:solidFill>
                          <a:effectLst/>
                          <a:latin typeface="+mn-lt"/>
                          <a:ea typeface="+mn-ea"/>
                          <a:cs typeface="+mn-cs"/>
                        </a:rPr>
                        <a:t>許容できる行動、許容できない行動を明確に定めることが大切です。</a:t>
                      </a:r>
                      <a:endParaRPr kumimoji="1" lang="en-US" altLang="ja-JP" sz="80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30300949"/>
                  </a:ext>
                </a:extLst>
              </a:tr>
            </a:tbl>
          </a:graphicData>
        </a:graphic>
      </p:graphicFrame>
      <p:sp>
        <p:nvSpPr>
          <p:cNvPr id="3" name="テキスト プレースホルダー 2">
            <a:extLst>
              <a:ext uri="{FF2B5EF4-FFF2-40B4-BE49-F238E27FC236}">
                <a16:creationId xmlns:a16="http://schemas.microsoft.com/office/drawing/2014/main" id="{787E6FCD-DBC0-F81E-7824-8146A7D96E91}"/>
              </a:ext>
            </a:extLst>
          </p:cNvPr>
          <p:cNvSpPr>
            <a:spLocks noGrp="1"/>
          </p:cNvSpPr>
          <p:nvPr>
            <p:ph type="body" sz="quarter" idx="14"/>
          </p:nvPr>
        </p:nvSpPr>
        <p:spPr/>
        <p:txBody>
          <a:bodyPr/>
          <a:lstStyle/>
          <a:p>
            <a:r>
              <a:rPr kumimoji="1" lang="en-US" altLang="ja-JP" sz="1600"/>
              <a:t>14-1-2. </a:t>
            </a:r>
            <a:r>
              <a:rPr kumimoji="1" lang="ja-JP" altLang="en-US" sz="1600"/>
              <a:t>実施手順の策定</a:t>
            </a:r>
            <a:endParaRPr kumimoji="1" lang="ja-JP" altLang="en-US"/>
          </a:p>
        </p:txBody>
      </p:sp>
      <p:graphicFrame>
        <p:nvGraphicFramePr>
          <p:cNvPr id="8" name="表 7">
            <a:extLst>
              <a:ext uri="{FF2B5EF4-FFF2-40B4-BE49-F238E27FC236}">
                <a16:creationId xmlns:a16="http://schemas.microsoft.com/office/drawing/2014/main" id="{12BD3914-A66C-CA52-83A9-520B2DB9A1B6}"/>
              </a:ext>
            </a:extLst>
          </p:cNvPr>
          <p:cNvGraphicFramePr>
            <a:graphicFrameLocks noGrp="1"/>
          </p:cNvGraphicFramePr>
          <p:nvPr/>
        </p:nvGraphicFramePr>
        <p:xfrm>
          <a:off x="729000" y="2996981"/>
          <a:ext cx="5400000" cy="3115028"/>
        </p:xfrm>
        <a:graphic>
          <a:graphicData uri="http://schemas.openxmlformats.org/drawingml/2006/table">
            <a:tbl>
              <a:tblPr firstRow="1" firstCol="1" bandRow="1">
                <a:tableStyleId>{5C22544A-7EE6-4342-B048-85BDC9FD1C3A}</a:tableStyleId>
              </a:tblPr>
              <a:tblGrid>
                <a:gridCol w="1350000">
                  <a:extLst>
                    <a:ext uri="{9D8B030D-6E8A-4147-A177-3AD203B41FA5}">
                      <a16:colId xmlns:a16="http://schemas.microsoft.com/office/drawing/2014/main" val="3699652961"/>
                    </a:ext>
                  </a:extLst>
                </a:gridCol>
                <a:gridCol w="1350000">
                  <a:extLst>
                    <a:ext uri="{9D8B030D-6E8A-4147-A177-3AD203B41FA5}">
                      <a16:colId xmlns:a16="http://schemas.microsoft.com/office/drawing/2014/main" val="1598938073"/>
                    </a:ext>
                  </a:extLst>
                </a:gridCol>
                <a:gridCol w="1350000">
                  <a:extLst>
                    <a:ext uri="{9D8B030D-6E8A-4147-A177-3AD203B41FA5}">
                      <a16:colId xmlns:a16="http://schemas.microsoft.com/office/drawing/2014/main" val="2025517659"/>
                    </a:ext>
                  </a:extLst>
                </a:gridCol>
                <a:gridCol w="1350000">
                  <a:extLst>
                    <a:ext uri="{9D8B030D-6E8A-4147-A177-3AD203B41FA5}">
                      <a16:colId xmlns:a16="http://schemas.microsoft.com/office/drawing/2014/main" val="3003527594"/>
                    </a:ext>
                  </a:extLst>
                </a:gridCol>
              </a:tblGrid>
              <a:tr h="145028">
                <a:tc>
                  <a:txBody>
                    <a:bodyPr/>
                    <a:lstStyle/>
                    <a:p>
                      <a:pPr marL="171450" indent="-171450" algn="ctr"/>
                      <a:r>
                        <a:rPr lang="ja-JP" sz="800" b="0" kern="100">
                          <a:solidFill>
                            <a:schemeClr val="tx1"/>
                          </a:solidFill>
                          <a:effectLst/>
                          <a:latin typeface="+mn-ea"/>
                          <a:ea typeface="+mn-ea"/>
                        </a:rPr>
                        <a:t>管理区分</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171450" indent="-171450" algn="ctr"/>
                      <a:r>
                        <a:rPr lang="ja-JP" sz="800" b="0" kern="100">
                          <a:solidFill>
                            <a:schemeClr val="tx1"/>
                          </a:solidFill>
                          <a:effectLst/>
                          <a:latin typeface="+mn-ea"/>
                          <a:ea typeface="+mn-ea"/>
                        </a:rPr>
                        <a:t>関係者外秘</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171450" indent="-171450" algn="ctr"/>
                      <a:r>
                        <a:rPr lang="ja-JP" sz="800" b="0" kern="100">
                          <a:solidFill>
                            <a:schemeClr val="tx1"/>
                          </a:solidFill>
                          <a:effectLst/>
                          <a:latin typeface="+mn-ea"/>
                          <a:ea typeface="+mn-ea"/>
                        </a:rPr>
                        <a:t>社外秘</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171450" indent="-171450" algn="ctr"/>
                      <a:r>
                        <a:rPr lang="ja-JP" sz="800" b="0" kern="100">
                          <a:solidFill>
                            <a:schemeClr val="tx1"/>
                          </a:solidFill>
                          <a:effectLst/>
                          <a:latin typeface="+mn-ea"/>
                          <a:ea typeface="+mn-ea"/>
                        </a:rPr>
                        <a:t>一般</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293451423"/>
                  </a:ext>
                </a:extLst>
              </a:tr>
              <a:tr h="270000">
                <a:tc>
                  <a:txBody>
                    <a:bodyPr/>
                    <a:lstStyle/>
                    <a:p>
                      <a:pPr marL="171450" indent="-171450" algn="ctr"/>
                      <a:r>
                        <a:rPr lang="ja-JP" sz="800" b="0" kern="100">
                          <a:solidFill>
                            <a:schemeClr val="tx1"/>
                          </a:solidFill>
                          <a:effectLst/>
                          <a:latin typeface="+mn-ea"/>
                          <a:ea typeface="+mn-ea"/>
                        </a:rPr>
                        <a:t>ラベル表示</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171450" indent="-171450" algn="ctr"/>
                      <a:r>
                        <a:rPr lang="ja-JP" sz="800" b="0" kern="100">
                          <a:solidFill>
                            <a:schemeClr val="tx1"/>
                          </a:solidFill>
                          <a:effectLst/>
                          <a:latin typeface="+mn-ea"/>
                          <a:ea typeface="+mn-ea"/>
                        </a:rPr>
                        <a:t>責任者に一任</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ctr"/>
                      <a:r>
                        <a:rPr lang="ja-JP" sz="800" b="0" kern="100">
                          <a:solidFill>
                            <a:schemeClr val="tx1"/>
                          </a:solidFill>
                          <a:effectLst/>
                          <a:latin typeface="+mn-ea"/>
                          <a:ea typeface="+mn-ea"/>
                        </a:rPr>
                        <a:t>責任者に一任</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ctr"/>
                      <a:r>
                        <a:rPr lang="ja-JP" sz="800" b="0" kern="100">
                          <a:solidFill>
                            <a:schemeClr val="tx1"/>
                          </a:solidFill>
                          <a:effectLst/>
                          <a:latin typeface="+mn-ea"/>
                          <a:ea typeface="+mn-ea"/>
                        </a:rPr>
                        <a:t>不要</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17370178"/>
                  </a:ext>
                </a:extLst>
              </a:tr>
              <a:tr h="270000">
                <a:tc>
                  <a:txBody>
                    <a:bodyPr/>
                    <a:lstStyle/>
                    <a:p>
                      <a:pPr marL="171450" indent="-171450" algn="ctr"/>
                      <a:r>
                        <a:rPr lang="ja-JP" sz="800" b="0" kern="100">
                          <a:solidFill>
                            <a:schemeClr val="tx1"/>
                          </a:solidFill>
                          <a:effectLst/>
                          <a:latin typeface="+mn-ea"/>
                          <a:ea typeface="+mn-ea"/>
                        </a:rPr>
                        <a:t>利用者</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635" algn="ctr"/>
                      <a:r>
                        <a:rPr lang="ja-JP" sz="800" b="0" kern="100">
                          <a:solidFill>
                            <a:schemeClr val="tx1"/>
                          </a:solidFill>
                          <a:effectLst/>
                          <a:latin typeface="+mn-ea"/>
                          <a:ea typeface="+mn-ea"/>
                        </a:rPr>
                        <a:t>関係する部署・プロジェクトに所属する従業者</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635" algn="ctr"/>
                      <a:r>
                        <a:rPr lang="ja-JP" sz="800" b="0" kern="100">
                          <a:solidFill>
                            <a:schemeClr val="tx1"/>
                          </a:solidFill>
                          <a:effectLst/>
                          <a:latin typeface="+mn-ea"/>
                          <a:ea typeface="+mn-ea"/>
                        </a:rPr>
                        <a:t>当組織の従業者</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890" indent="-8890" algn="ctr"/>
                      <a:r>
                        <a:rPr lang="ja-JP" sz="800" b="0" kern="100">
                          <a:solidFill>
                            <a:schemeClr val="tx1"/>
                          </a:solidFill>
                          <a:effectLst/>
                          <a:latin typeface="+mn-ea"/>
                          <a:ea typeface="+mn-ea"/>
                        </a:rPr>
                        <a:t>誰でも可</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75476660"/>
                  </a:ext>
                </a:extLst>
              </a:tr>
              <a:tr h="270000">
                <a:tc>
                  <a:txBody>
                    <a:bodyPr/>
                    <a:lstStyle/>
                    <a:p>
                      <a:pPr marL="171450" indent="-171450" algn="ctr"/>
                      <a:r>
                        <a:rPr lang="ja-JP" sz="800" b="0" kern="100">
                          <a:solidFill>
                            <a:schemeClr val="tx1"/>
                          </a:solidFill>
                          <a:effectLst/>
                          <a:latin typeface="+mn-ea"/>
                          <a:ea typeface="+mn-ea"/>
                        </a:rPr>
                        <a:t>再</a:t>
                      </a:r>
                      <a:r>
                        <a:rPr lang="ja-JP" altLang="en-US" sz="800" b="0" kern="100">
                          <a:solidFill>
                            <a:schemeClr val="tx1"/>
                          </a:solidFill>
                          <a:effectLst/>
                          <a:latin typeface="+mn-ea"/>
                          <a:ea typeface="+mn-ea"/>
                        </a:rPr>
                        <a:t>配布</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635" algn="ctr"/>
                      <a:r>
                        <a:rPr lang="ja-JP" sz="800" b="0" kern="100">
                          <a:solidFill>
                            <a:schemeClr val="tx1"/>
                          </a:solidFill>
                          <a:effectLst/>
                          <a:latin typeface="+mn-ea"/>
                          <a:ea typeface="+mn-ea"/>
                        </a:rPr>
                        <a:t>関係する部署・プロジェクト内に限る</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ctr"/>
                      <a:r>
                        <a:rPr lang="ja-JP" sz="800" b="0" kern="100">
                          <a:solidFill>
                            <a:schemeClr val="tx1"/>
                          </a:solidFill>
                          <a:effectLst/>
                          <a:latin typeface="+mn-ea"/>
                          <a:ea typeface="+mn-ea"/>
                        </a:rPr>
                        <a:t>社内に限る</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9">
                  <a:txBody>
                    <a:bodyPr/>
                    <a:lstStyle/>
                    <a:p>
                      <a:pPr marL="8890" indent="-8890" algn="ctr"/>
                      <a:r>
                        <a:rPr lang="ja-JP" sz="800" b="0" kern="100">
                          <a:solidFill>
                            <a:schemeClr val="tx1"/>
                          </a:solidFill>
                          <a:effectLst/>
                          <a:latin typeface="+mn-ea"/>
                          <a:ea typeface="+mn-ea"/>
                        </a:rPr>
                        <a:t>特別な配慮不要</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2381840"/>
                  </a:ext>
                </a:extLst>
              </a:tr>
              <a:tr h="270000">
                <a:tc>
                  <a:txBody>
                    <a:bodyPr/>
                    <a:lstStyle/>
                    <a:p>
                      <a:pPr marL="171450" indent="-171450" algn="ctr"/>
                      <a:r>
                        <a:rPr lang="ja-JP" sz="800" b="0" kern="100">
                          <a:solidFill>
                            <a:schemeClr val="tx1"/>
                          </a:solidFill>
                          <a:effectLst/>
                          <a:latin typeface="+mn-ea"/>
                          <a:ea typeface="+mn-ea"/>
                        </a:rPr>
                        <a:t>保管場所</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635" algn="ctr"/>
                      <a:r>
                        <a:rPr lang="ja-JP" sz="800" b="0" kern="100">
                          <a:solidFill>
                            <a:schemeClr val="tx1"/>
                          </a:solidFill>
                          <a:effectLst/>
                          <a:latin typeface="+mn-ea"/>
                          <a:ea typeface="+mn-ea"/>
                        </a:rPr>
                        <a:t>施錠された場所</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ctr"/>
                      <a:r>
                        <a:rPr lang="ja-JP" sz="800" b="0" kern="100">
                          <a:solidFill>
                            <a:schemeClr val="tx1"/>
                          </a:solidFill>
                          <a:effectLst/>
                          <a:latin typeface="+mn-ea"/>
                          <a:ea typeface="+mn-ea"/>
                        </a:rPr>
                        <a:t>責任者に一任</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3801516744"/>
                  </a:ext>
                </a:extLst>
              </a:tr>
              <a:tr h="270000">
                <a:tc>
                  <a:txBody>
                    <a:bodyPr/>
                    <a:lstStyle/>
                    <a:p>
                      <a:pPr marL="171450" indent="-171450" algn="ctr"/>
                      <a:r>
                        <a:rPr lang="ja-JP" sz="800" b="0" kern="100">
                          <a:solidFill>
                            <a:schemeClr val="tx1"/>
                          </a:solidFill>
                          <a:effectLst/>
                          <a:latin typeface="+mn-ea"/>
                          <a:ea typeface="+mn-ea"/>
                        </a:rPr>
                        <a:t>コピーの使用</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635" algn="ctr"/>
                      <a:r>
                        <a:rPr lang="ja-JP" sz="800" b="0" kern="100">
                          <a:solidFill>
                            <a:schemeClr val="tx1"/>
                          </a:solidFill>
                          <a:effectLst/>
                          <a:latin typeface="+mn-ea"/>
                          <a:ea typeface="+mn-ea"/>
                        </a:rPr>
                        <a:t>必要のある者に限定</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ctr"/>
                      <a:r>
                        <a:rPr lang="ja-JP" sz="800" b="0" kern="100">
                          <a:solidFill>
                            <a:schemeClr val="tx1"/>
                          </a:solidFill>
                          <a:effectLst/>
                          <a:latin typeface="+mn-ea"/>
                          <a:ea typeface="+mn-ea"/>
                        </a:rPr>
                        <a:t>社内に限る</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3790055480"/>
                  </a:ext>
                </a:extLst>
              </a:tr>
              <a:tr h="270000">
                <a:tc>
                  <a:txBody>
                    <a:bodyPr/>
                    <a:lstStyle/>
                    <a:p>
                      <a:pPr marL="171450" indent="-171450" algn="ctr"/>
                      <a:r>
                        <a:rPr lang="en-US" sz="800" b="0" kern="100" cap="all">
                          <a:solidFill>
                            <a:schemeClr val="tx1"/>
                          </a:solidFill>
                          <a:effectLst/>
                          <a:latin typeface="+mn-ea"/>
                          <a:ea typeface="+mn-ea"/>
                        </a:rPr>
                        <a:t>FAX</a:t>
                      </a:r>
                      <a:r>
                        <a:rPr lang="ja-JP" sz="800" b="0" kern="100">
                          <a:solidFill>
                            <a:schemeClr val="tx1"/>
                          </a:solidFill>
                          <a:effectLst/>
                          <a:latin typeface="+mn-ea"/>
                          <a:ea typeface="+mn-ea"/>
                        </a:rPr>
                        <a:t>送信</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635" algn="ctr"/>
                      <a:r>
                        <a:rPr lang="ja-JP" sz="800" b="0" kern="100">
                          <a:solidFill>
                            <a:schemeClr val="tx1"/>
                          </a:solidFill>
                          <a:effectLst/>
                          <a:latin typeface="+mn-ea"/>
                          <a:ea typeface="+mn-ea"/>
                        </a:rPr>
                        <a:t>関係する部署・プロジェクト内に限る</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ctr"/>
                      <a:r>
                        <a:rPr lang="ja-JP" sz="800" b="0" kern="100">
                          <a:solidFill>
                            <a:schemeClr val="tx1"/>
                          </a:solidFill>
                          <a:effectLst/>
                          <a:latin typeface="+mn-ea"/>
                          <a:ea typeface="+mn-ea"/>
                        </a:rPr>
                        <a:t>社内に限る</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2231526686"/>
                  </a:ext>
                </a:extLst>
              </a:tr>
              <a:tr h="270000">
                <a:tc>
                  <a:txBody>
                    <a:bodyPr/>
                    <a:lstStyle/>
                    <a:p>
                      <a:pPr marL="171450" indent="-171450" algn="ctr"/>
                      <a:r>
                        <a:rPr lang="ja-JP" sz="800" b="0" kern="100">
                          <a:solidFill>
                            <a:schemeClr val="tx1"/>
                          </a:solidFill>
                          <a:effectLst/>
                          <a:latin typeface="+mn-ea"/>
                          <a:ea typeface="+mn-ea"/>
                        </a:rPr>
                        <a:t>裏紙使用</a:t>
                      </a:r>
                      <a:r>
                        <a:rPr lang="en-US" altLang="ja-JP" sz="800" b="0" kern="100">
                          <a:solidFill>
                            <a:schemeClr val="tx1"/>
                          </a:solidFill>
                          <a:effectLst/>
                          <a:latin typeface="+mn-ea"/>
                          <a:ea typeface="+mn-ea"/>
                        </a:rPr>
                        <a:t>※1</a:t>
                      </a:r>
                      <a:endParaRPr lang="ja-JP" sz="800" b="0" kern="100">
                        <a:solidFill>
                          <a:schemeClr val="tx1"/>
                        </a:solidFill>
                        <a:effectLst/>
                        <a:latin typeface="+mn-ea"/>
                        <a:ea typeface="+mn-ea"/>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171450" indent="-171450" algn="ctr"/>
                      <a:r>
                        <a:rPr lang="ja-JP" sz="800" b="0" kern="100">
                          <a:solidFill>
                            <a:schemeClr val="tx1"/>
                          </a:solidFill>
                          <a:effectLst/>
                          <a:latin typeface="+mn-ea"/>
                          <a:ea typeface="+mn-ea"/>
                        </a:rPr>
                        <a:t>禁止</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ctr"/>
                      <a:r>
                        <a:rPr lang="ja-JP" sz="800" b="0" kern="100">
                          <a:solidFill>
                            <a:schemeClr val="tx1"/>
                          </a:solidFill>
                          <a:effectLst/>
                          <a:latin typeface="+mn-ea"/>
                          <a:ea typeface="+mn-ea"/>
                        </a:rPr>
                        <a:t>禁止</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1253530183"/>
                  </a:ext>
                </a:extLst>
              </a:tr>
              <a:tr h="270000">
                <a:tc>
                  <a:txBody>
                    <a:bodyPr/>
                    <a:lstStyle/>
                    <a:p>
                      <a:pPr marL="171450" indent="-171450" algn="ctr"/>
                      <a:r>
                        <a:rPr lang="ja-JP" sz="800" b="0" kern="100">
                          <a:solidFill>
                            <a:schemeClr val="tx1"/>
                          </a:solidFill>
                          <a:effectLst/>
                          <a:latin typeface="+mn-ea"/>
                          <a:ea typeface="+mn-ea"/>
                        </a:rPr>
                        <a:t>社外便</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
                  <a:txBody>
                    <a:bodyPr/>
                    <a:lstStyle/>
                    <a:p>
                      <a:pPr marL="635" algn="ctr"/>
                      <a:r>
                        <a:rPr lang="ja-JP" sz="800" b="0" kern="100">
                          <a:solidFill>
                            <a:schemeClr val="tx1"/>
                          </a:solidFill>
                          <a:effectLst/>
                          <a:latin typeface="+mn-ea"/>
                          <a:ea typeface="+mn-ea"/>
                        </a:rPr>
                        <a:t>透かして内容が見えない</a:t>
                      </a:r>
                      <a:r>
                        <a:rPr lang="ja-JP" altLang="en-US" sz="800" b="0" kern="100">
                          <a:solidFill>
                            <a:schemeClr val="tx1"/>
                          </a:solidFill>
                          <a:effectLst/>
                          <a:latin typeface="+mn-ea"/>
                          <a:ea typeface="+mn-ea"/>
                        </a:rPr>
                        <a:t>よう</a:t>
                      </a:r>
                      <a:r>
                        <a:rPr lang="ja-JP" sz="800" b="0" kern="100">
                          <a:solidFill>
                            <a:schemeClr val="tx1"/>
                          </a:solidFill>
                          <a:effectLst/>
                          <a:latin typeface="+mn-ea"/>
                          <a:ea typeface="+mn-ea"/>
                        </a:rPr>
                        <a:t>に</a:t>
                      </a:r>
                      <a:r>
                        <a:rPr lang="ja-JP" altLang="en-US" sz="800" b="0" kern="100">
                          <a:solidFill>
                            <a:schemeClr val="tx1"/>
                          </a:solidFill>
                          <a:effectLst/>
                          <a:latin typeface="+mn-ea"/>
                          <a:ea typeface="+mn-ea"/>
                        </a:rPr>
                        <a:t>する。</a:t>
                      </a:r>
                      <a:r>
                        <a:rPr lang="en-US" altLang="ja-JP" sz="800" b="0" kern="100">
                          <a:solidFill>
                            <a:schemeClr val="tx1"/>
                          </a:solidFill>
                          <a:effectLst/>
                          <a:latin typeface="+mn-ea"/>
                          <a:ea typeface="+mn-ea"/>
                        </a:rPr>
                        <a:t>※2</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3290937662"/>
                  </a:ext>
                </a:extLst>
              </a:tr>
              <a:tr h="270000">
                <a:tc>
                  <a:txBody>
                    <a:bodyPr/>
                    <a:lstStyle/>
                    <a:p>
                      <a:pPr marL="171450" indent="-171450" algn="ctr"/>
                      <a:r>
                        <a:rPr lang="ja-JP" sz="800" b="0" kern="100">
                          <a:solidFill>
                            <a:schemeClr val="tx1"/>
                          </a:solidFill>
                          <a:effectLst/>
                          <a:latin typeface="+mn-ea"/>
                          <a:ea typeface="+mn-ea"/>
                        </a:rPr>
                        <a:t>社外での携行</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
                  <a:txBody>
                    <a:bodyPr/>
                    <a:lstStyle/>
                    <a:p>
                      <a:pPr marL="635" algn="ctr"/>
                      <a:r>
                        <a:rPr lang="ja-JP" sz="800" b="0" kern="100">
                          <a:solidFill>
                            <a:schemeClr val="tx1"/>
                          </a:solidFill>
                          <a:effectLst/>
                          <a:latin typeface="+mn-ea"/>
                          <a:ea typeface="+mn-ea"/>
                        </a:rPr>
                        <a:t>責任者の許可を得た者のみ</a:t>
                      </a:r>
                      <a:r>
                        <a:rPr lang="ja-JP" altLang="en-US" sz="800" b="0" kern="100">
                          <a:solidFill>
                            <a:schemeClr val="tx1"/>
                          </a:solidFill>
                          <a:effectLst/>
                          <a:latin typeface="+mn-ea"/>
                          <a:ea typeface="+mn-ea"/>
                        </a:rPr>
                        <a:t>携行を許可する。</a:t>
                      </a:r>
                      <a:r>
                        <a:rPr lang="en-US" altLang="ja-JP" sz="800" b="0" kern="100">
                          <a:solidFill>
                            <a:schemeClr val="tx1"/>
                          </a:solidFill>
                          <a:effectLst/>
                          <a:latin typeface="+mn-ea"/>
                          <a:ea typeface="+mn-ea"/>
                        </a:rPr>
                        <a:t>※3</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3935058082"/>
                  </a:ext>
                </a:extLst>
              </a:tr>
              <a:tr h="270000">
                <a:tc>
                  <a:txBody>
                    <a:bodyPr/>
                    <a:lstStyle/>
                    <a:p>
                      <a:pPr marL="171450" indent="-171450" algn="ctr"/>
                      <a:r>
                        <a:rPr lang="ja-JP" sz="800" b="0" kern="100">
                          <a:solidFill>
                            <a:schemeClr val="tx1"/>
                          </a:solidFill>
                          <a:effectLst/>
                          <a:latin typeface="+mn-ea"/>
                          <a:ea typeface="+mn-ea"/>
                        </a:rPr>
                        <a:t>廃棄（文書</a:t>
                      </a:r>
                      <a:r>
                        <a:rPr lang="ja-JP" altLang="en-US" sz="800" b="0" kern="100">
                          <a:solidFill>
                            <a:schemeClr val="tx1"/>
                          </a:solidFill>
                          <a:effectLst/>
                          <a:latin typeface="+mn-ea"/>
                          <a:ea typeface="+mn-ea"/>
                        </a:rPr>
                        <a:t>）</a:t>
                      </a:r>
                      <a:r>
                        <a:rPr lang="en-US" altLang="ja-JP" sz="800" b="0" kern="100">
                          <a:solidFill>
                            <a:schemeClr val="tx1"/>
                          </a:solidFill>
                          <a:effectLst/>
                          <a:latin typeface="+mn-ea"/>
                          <a:ea typeface="+mn-ea"/>
                          <a:cs typeface="Times New Roman" panose="02020603050405020304" pitchFamily="18" charset="0"/>
                        </a:rPr>
                        <a:t>※4</a:t>
                      </a:r>
                      <a:endParaRPr lang="ja-JP" sz="800" b="0" kern="100">
                        <a:solidFill>
                          <a:schemeClr val="tx1"/>
                        </a:solidFill>
                        <a:effectLst/>
                        <a:latin typeface="+mn-ea"/>
                        <a:ea typeface="+mn-ea"/>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635" algn="ctr"/>
                      <a:r>
                        <a:rPr lang="ja-JP" sz="800" b="0" kern="100">
                          <a:solidFill>
                            <a:schemeClr val="tx1"/>
                          </a:solidFill>
                          <a:effectLst/>
                          <a:latin typeface="+mn-ea"/>
                          <a:ea typeface="+mn-ea"/>
                        </a:rPr>
                        <a:t>シュレッダー</a:t>
                      </a:r>
                      <a:r>
                        <a:rPr lang="ja-JP" altLang="en-US" sz="800" b="0" kern="100">
                          <a:solidFill>
                            <a:schemeClr val="tx1"/>
                          </a:solidFill>
                          <a:effectLst/>
                          <a:latin typeface="+mn-ea"/>
                          <a:ea typeface="+mn-ea"/>
                        </a:rPr>
                        <a:t>・</a:t>
                      </a:r>
                      <a:r>
                        <a:rPr lang="ja-JP" sz="800" b="0" kern="100">
                          <a:solidFill>
                            <a:schemeClr val="tx1"/>
                          </a:solidFill>
                          <a:effectLst/>
                          <a:latin typeface="+mn-ea"/>
                          <a:ea typeface="+mn-ea"/>
                        </a:rPr>
                        <a:t>焼却</a:t>
                      </a:r>
                      <a:r>
                        <a:rPr lang="ja-JP" altLang="en-US" sz="800" b="0" kern="100">
                          <a:solidFill>
                            <a:schemeClr val="tx1"/>
                          </a:solidFill>
                          <a:effectLst/>
                          <a:latin typeface="+mn-ea"/>
                          <a:ea typeface="+mn-ea"/>
                        </a:rPr>
                        <a:t>・</a:t>
                      </a:r>
                      <a:r>
                        <a:rPr lang="ja-JP" sz="800" b="0" kern="100">
                          <a:solidFill>
                            <a:schemeClr val="tx1"/>
                          </a:solidFill>
                          <a:effectLst/>
                          <a:latin typeface="+mn-ea"/>
                          <a:ea typeface="+mn-ea"/>
                        </a:rPr>
                        <a:t>溶解のいずれか</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ctr"/>
                      <a:r>
                        <a:rPr lang="ja-JP" sz="800" b="0" kern="100">
                          <a:solidFill>
                            <a:schemeClr val="tx1"/>
                          </a:solidFill>
                          <a:effectLst/>
                          <a:latin typeface="+mn-ea"/>
                          <a:ea typeface="+mn-ea"/>
                        </a:rPr>
                        <a:t>責任者に一任</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2325843987"/>
                  </a:ext>
                </a:extLst>
              </a:tr>
              <a:tr h="270000">
                <a:tc>
                  <a:txBody>
                    <a:bodyPr/>
                    <a:lstStyle/>
                    <a:p>
                      <a:pPr marL="171450" indent="-171450" algn="ctr"/>
                      <a:r>
                        <a:rPr lang="ja-JP" sz="800" b="0" kern="100">
                          <a:solidFill>
                            <a:schemeClr val="tx1"/>
                          </a:solidFill>
                          <a:effectLst/>
                          <a:latin typeface="+mn-ea"/>
                          <a:ea typeface="+mn-ea"/>
                        </a:rPr>
                        <a:t>廃棄処（媒体）</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
                  <a:txBody>
                    <a:bodyPr/>
                    <a:lstStyle/>
                    <a:p>
                      <a:pPr marL="171450" indent="-171450" algn="ctr"/>
                      <a:r>
                        <a:rPr lang="ja-JP" sz="800" b="0" kern="100">
                          <a:solidFill>
                            <a:schemeClr val="tx1"/>
                          </a:solidFill>
                          <a:effectLst/>
                          <a:latin typeface="+mn-ea"/>
                          <a:ea typeface="+mn-ea"/>
                        </a:rPr>
                        <a:t>廃棄、再利用前の内容</a:t>
                      </a:r>
                      <a:r>
                        <a:rPr lang="ja-JP" altLang="en-US" sz="800" b="0" kern="100">
                          <a:solidFill>
                            <a:schemeClr val="tx1"/>
                          </a:solidFill>
                          <a:effectLst/>
                          <a:latin typeface="+mn-ea"/>
                          <a:ea typeface="+mn-ea"/>
                        </a:rPr>
                        <a:t>を</a:t>
                      </a:r>
                      <a:r>
                        <a:rPr lang="ja-JP" sz="800" b="0" kern="100">
                          <a:solidFill>
                            <a:schemeClr val="tx1"/>
                          </a:solidFill>
                          <a:effectLst/>
                          <a:latin typeface="+mn-ea"/>
                          <a:ea typeface="+mn-ea"/>
                        </a:rPr>
                        <a:t>消去</a:t>
                      </a:r>
                      <a:r>
                        <a:rPr lang="ja-JP" altLang="en-US" sz="800" b="0" kern="100">
                          <a:solidFill>
                            <a:schemeClr val="tx1"/>
                          </a:solidFill>
                          <a:effectLst/>
                          <a:latin typeface="+mn-ea"/>
                          <a:ea typeface="+mn-ea"/>
                        </a:rPr>
                        <a:t>する。</a:t>
                      </a:r>
                      <a:endParaRPr lang="ja-JP" sz="800" b="0" kern="100">
                        <a:solidFill>
                          <a:schemeClr val="tx1"/>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367536556"/>
                  </a:ext>
                </a:extLst>
              </a:tr>
            </a:tbl>
          </a:graphicData>
        </a:graphic>
      </p:graphicFrame>
      <p:sp>
        <p:nvSpPr>
          <p:cNvPr id="11" name="テキスト ボックス 10">
            <a:extLst>
              <a:ext uri="{FF2B5EF4-FFF2-40B4-BE49-F238E27FC236}">
                <a16:creationId xmlns:a16="http://schemas.microsoft.com/office/drawing/2014/main" id="{3EABF516-F6E5-17D8-B5F7-E9F86AD7D28F}"/>
              </a:ext>
            </a:extLst>
          </p:cNvPr>
          <p:cNvSpPr txBox="1"/>
          <p:nvPr/>
        </p:nvSpPr>
        <p:spPr>
          <a:xfrm>
            <a:off x="622800" y="6121625"/>
            <a:ext cx="5612400" cy="83099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※1 </a:t>
            </a: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個人情報の記された書類</a:t>
            </a:r>
            <a:r>
              <a:rPr kumimoji="0" lang="ja-JP" altLang="en-US"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の</a:t>
            </a: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再利用</a:t>
            </a:r>
            <a:r>
              <a:rPr kumimoji="0" lang="ja-JP" altLang="en-US"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は禁じる</a:t>
            </a:r>
            <a:r>
              <a:rPr kumimoji="0" lang="ja-JP"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a:t>
            </a:r>
            <a:endParaRPr kumimoji="0" lang="en-US"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※2</a:t>
            </a:r>
            <a:r>
              <a:rPr kumimoji="1" lang="ja-JP" altLang="en-US"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 紙や記憶媒体による個人情報を、郵便や宅配便などにより移送するときは、誤配、紛失などの危険を最小限にする</a:t>
            </a:r>
            <a:br>
              <a:rPr kumimoji="1" lang="en-US"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br>
            <a:r>
              <a:rPr kumimoji="1" lang="ja-JP" altLang="en-US"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　　ため、ポストへの施錠、受け取り確認が可能な移送手段の選択などの措置を講じる。</a:t>
            </a:r>
            <a:endParaRPr kumimoji="1" lang="en-US"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※3</a:t>
            </a:r>
            <a:r>
              <a:rPr kumimoji="1" lang="ja-JP" altLang="en-US"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 個人情報を外部へ持ち出す際は、目的地以外へ立ち寄らず、手放さない、車中に放置しないよう徹底する。</a:t>
            </a:r>
            <a:endParaRPr kumimoji="1" lang="en-US"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※4</a:t>
            </a:r>
            <a:r>
              <a:rPr kumimoji="1" lang="ja-JP" altLang="en-US"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 紙に記された個人情報の廃棄は、シュレッダーによる裁断・焼却・溶解いずれかの方法で処分する。また、廃棄</a:t>
            </a:r>
            <a:br>
              <a:rPr kumimoji="1" lang="en-US"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br>
            <a:r>
              <a:rPr kumimoji="1" lang="ja-JP" altLang="en-US"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　　前の一時保管場所からの紛失・盗難防止のため、重要書類は即廃棄する。</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2" name="表 11">
            <a:extLst>
              <a:ext uri="{FF2B5EF4-FFF2-40B4-BE49-F238E27FC236}">
                <a16:creationId xmlns:a16="http://schemas.microsoft.com/office/drawing/2014/main" id="{5CA05722-9227-DFC5-780C-E92009FB9007}"/>
              </a:ext>
            </a:extLst>
          </p:cNvPr>
          <p:cNvGraphicFramePr>
            <a:graphicFrameLocks noGrp="1"/>
          </p:cNvGraphicFramePr>
          <p:nvPr>
            <p:extLst>
              <p:ext uri="{D42A27DB-BD31-4B8C-83A1-F6EECF244321}">
                <p14:modId xmlns:p14="http://schemas.microsoft.com/office/powerpoint/2010/main" val="2681180506"/>
              </p:ext>
            </p:extLst>
          </p:nvPr>
        </p:nvGraphicFramePr>
        <p:xfrm>
          <a:off x="729000" y="7143555"/>
          <a:ext cx="5400000" cy="1494000"/>
        </p:xfrm>
        <a:graphic>
          <a:graphicData uri="http://schemas.openxmlformats.org/drawingml/2006/table">
            <a:tbl>
              <a:tblPr firstRow="1" firstCol="1" bandRow="1">
                <a:tableStyleId>{5C22544A-7EE6-4342-B048-85BDC9FD1C3A}</a:tableStyleId>
              </a:tblPr>
              <a:tblGrid>
                <a:gridCol w="1350000">
                  <a:extLst>
                    <a:ext uri="{9D8B030D-6E8A-4147-A177-3AD203B41FA5}">
                      <a16:colId xmlns:a16="http://schemas.microsoft.com/office/drawing/2014/main" val="822832726"/>
                    </a:ext>
                  </a:extLst>
                </a:gridCol>
                <a:gridCol w="1350000">
                  <a:extLst>
                    <a:ext uri="{9D8B030D-6E8A-4147-A177-3AD203B41FA5}">
                      <a16:colId xmlns:a16="http://schemas.microsoft.com/office/drawing/2014/main" val="3751528792"/>
                    </a:ext>
                  </a:extLst>
                </a:gridCol>
                <a:gridCol w="1350000">
                  <a:extLst>
                    <a:ext uri="{9D8B030D-6E8A-4147-A177-3AD203B41FA5}">
                      <a16:colId xmlns:a16="http://schemas.microsoft.com/office/drawing/2014/main" val="1755750803"/>
                    </a:ext>
                  </a:extLst>
                </a:gridCol>
                <a:gridCol w="1350000">
                  <a:extLst>
                    <a:ext uri="{9D8B030D-6E8A-4147-A177-3AD203B41FA5}">
                      <a16:colId xmlns:a16="http://schemas.microsoft.com/office/drawing/2014/main" val="3552744361"/>
                    </a:ext>
                  </a:extLst>
                </a:gridCol>
              </a:tblGrid>
              <a:tr h="144000">
                <a:tc>
                  <a:txBody>
                    <a:bodyPr/>
                    <a:lstStyle/>
                    <a:p>
                      <a:pPr marL="171450" indent="-171450" algn="ctr"/>
                      <a:r>
                        <a:rPr lang="ja-JP" sz="800" b="0" kern="100">
                          <a:solidFill>
                            <a:sysClr val="windowText" lastClr="000000"/>
                          </a:solidFill>
                          <a:effectLst/>
                          <a:latin typeface="+mn-ea"/>
                          <a:ea typeface="+mn-ea"/>
                        </a:rPr>
                        <a:t>管理区分</a:t>
                      </a:r>
                      <a:endParaRPr lang="ja-JP" sz="800" b="0" kern="100">
                        <a:solidFill>
                          <a:sysClr val="windowText" lastClr="000000"/>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171450" indent="-171450" algn="ctr"/>
                      <a:r>
                        <a:rPr lang="ja-JP" sz="800" b="0" kern="100">
                          <a:solidFill>
                            <a:sysClr val="windowText" lastClr="000000"/>
                          </a:solidFill>
                          <a:effectLst/>
                          <a:latin typeface="+mn-ea"/>
                          <a:ea typeface="+mn-ea"/>
                        </a:rPr>
                        <a:t>関係者外秘</a:t>
                      </a:r>
                      <a:endParaRPr lang="ja-JP" sz="800" b="0" kern="100">
                        <a:solidFill>
                          <a:sysClr val="windowText" lastClr="000000"/>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171450" indent="-171450" algn="ctr"/>
                      <a:r>
                        <a:rPr lang="ja-JP" sz="800" b="0" kern="100">
                          <a:solidFill>
                            <a:sysClr val="windowText" lastClr="000000"/>
                          </a:solidFill>
                          <a:effectLst/>
                          <a:latin typeface="+mn-ea"/>
                          <a:ea typeface="+mn-ea"/>
                        </a:rPr>
                        <a:t>社外秘</a:t>
                      </a:r>
                      <a:endParaRPr lang="ja-JP" sz="800" b="0" kern="100">
                        <a:solidFill>
                          <a:sysClr val="windowText" lastClr="000000"/>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171450" indent="-171450" algn="ctr"/>
                      <a:r>
                        <a:rPr lang="ja-JP" sz="800" b="0" kern="100">
                          <a:solidFill>
                            <a:sysClr val="windowText" lastClr="000000"/>
                          </a:solidFill>
                          <a:effectLst/>
                          <a:latin typeface="+mn-ea"/>
                          <a:ea typeface="+mn-ea"/>
                        </a:rPr>
                        <a:t>一般</a:t>
                      </a:r>
                      <a:endParaRPr lang="ja-JP" sz="800" b="0" kern="100">
                        <a:solidFill>
                          <a:sysClr val="windowText" lastClr="000000"/>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21050658"/>
                  </a:ext>
                </a:extLst>
              </a:tr>
              <a:tr h="270000">
                <a:tc>
                  <a:txBody>
                    <a:bodyPr/>
                    <a:lstStyle/>
                    <a:p>
                      <a:pPr marL="171450" indent="-171450" algn="ctr"/>
                      <a:r>
                        <a:rPr lang="ja-JP" sz="800" b="0" kern="100">
                          <a:solidFill>
                            <a:sysClr val="windowText" lastClr="000000"/>
                          </a:solidFill>
                          <a:effectLst/>
                          <a:latin typeface="+mn-ea"/>
                          <a:ea typeface="+mn-ea"/>
                        </a:rPr>
                        <a:t>アクセス制御</a:t>
                      </a:r>
                      <a:endParaRPr lang="ja-JP" sz="800" b="0" kern="100">
                        <a:solidFill>
                          <a:sysClr val="windowText" lastClr="000000"/>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635" algn="ctr"/>
                      <a:r>
                        <a:rPr lang="ja-JP" sz="800" b="0" kern="100">
                          <a:solidFill>
                            <a:sysClr val="windowText" lastClr="000000"/>
                          </a:solidFill>
                          <a:effectLst/>
                          <a:latin typeface="+mn-ea"/>
                          <a:ea typeface="+mn-ea"/>
                        </a:rPr>
                        <a:t>個人またはグループでのアクセス制御</a:t>
                      </a:r>
                      <a:endParaRPr lang="ja-JP" sz="800" b="0" kern="100">
                        <a:solidFill>
                          <a:sysClr val="windowText" lastClr="000000"/>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635" algn="ctr"/>
                      <a:r>
                        <a:rPr lang="ja-JP" sz="800" b="0" kern="100">
                          <a:solidFill>
                            <a:sysClr val="windowText" lastClr="000000"/>
                          </a:solidFill>
                          <a:effectLst/>
                          <a:latin typeface="+mn-ea"/>
                          <a:ea typeface="+mn-ea"/>
                        </a:rPr>
                        <a:t>責任者に一任</a:t>
                      </a:r>
                      <a:endParaRPr lang="ja-JP" sz="800" b="0" kern="100">
                        <a:solidFill>
                          <a:sysClr val="windowText" lastClr="000000"/>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5">
                  <a:txBody>
                    <a:bodyPr/>
                    <a:lstStyle/>
                    <a:p>
                      <a:pPr marL="8890" indent="-8890" algn="ctr"/>
                      <a:r>
                        <a:rPr lang="ja-JP" sz="800" b="0" kern="100">
                          <a:solidFill>
                            <a:sysClr val="windowText" lastClr="000000"/>
                          </a:solidFill>
                          <a:effectLst/>
                          <a:latin typeface="+mn-ea"/>
                          <a:ea typeface="+mn-ea"/>
                        </a:rPr>
                        <a:t>特別な</a:t>
                      </a:r>
                    </a:p>
                    <a:p>
                      <a:pPr marL="8890" indent="-8890" algn="ctr"/>
                      <a:r>
                        <a:rPr lang="ja-JP" sz="800" b="0" kern="100">
                          <a:solidFill>
                            <a:sysClr val="windowText" lastClr="000000"/>
                          </a:solidFill>
                          <a:effectLst/>
                          <a:latin typeface="+mn-ea"/>
                          <a:ea typeface="+mn-ea"/>
                        </a:rPr>
                        <a:t>配慮不要</a:t>
                      </a:r>
                      <a:endParaRPr lang="ja-JP" sz="800" b="0" kern="100">
                        <a:solidFill>
                          <a:sysClr val="windowText" lastClr="000000"/>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74143857"/>
                  </a:ext>
                </a:extLst>
              </a:tr>
              <a:tr h="270000">
                <a:tc>
                  <a:txBody>
                    <a:bodyPr/>
                    <a:lstStyle/>
                    <a:p>
                      <a:pPr marL="635" algn="ctr"/>
                      <a:r>
                        <a:rPr lang="ja-JP" sz="800" b="0" kern="100">
                          <a:solidFill>
                            <a:sysClr val="windowText" lastClr="000000"/>
                          </a:solidFill>
                          <a:effectLst/>
                          <a:latin typeface="+mn-ea"/>
                          <a:ea typeface="+mn-ea"/>
                        </a:rPr>
                        <a:t>個人</a:t>
                      </a:r>
                      <a:r>
                        <a:rPr lang="en-US" sz="800" b="0" kern="100">
                          <a:solidFill>
                            <a:sysClr val="windowText" lastClr="000000"/>
                          </a:solidFill>
                          <a:effectLst/>
                          <a:latin typeface="+mn-ea"/>
                          <a:ea typeface="+mn-ea"/>
                        </a:rPr>
                        <a:t>PC</a:t>
                      </a:r>
                      <a:r>
                        <a:rPr lang="ja-JP" sz="800" b="0" kern="100">
                          <a:solidFill>
                            <a:sysClr val="windowText" lastClr="000000"/>
                          </a:solidFill>
                          <a:effectLst/>
                          <a:latin typeface="+mn-ea"/>
                          <a:ea typeface="+mn-ea"/>
                        </a:rPr>
                        <a:t>への保管</a:t>
                      </a:r>
                      <a:endParaRPr lang="ja-JP" sz="800" b="0" kern="100">
                        <a:solidFill>
                          <a:sysClr val="windowText" lastClr="000000"/>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635" algn="ctr"/>
                      <a:r>
                        <a:rPr lang="ja-JP" sz="800" b="0" kern="100">
                          <a:solidFill>
                            <a:sysClr val="windowText" lastClr="000000"/>
                          </a:solidFill>
                          <a:effectLst/>
                          <a:latin typeface="+mn-ea"/>
                          <a:ea typeface="+mn-ea"/>
                        </a:rPr>
                        <a:t>責任者に一任</a:t>
                      </a:r>
                      <a:endParaRPr lang="ja-JP" sz="800" b="0" kern="100">
                        <a:solidFill>
                          <a:sysClr val="windowText" lastClr="000000"/>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635" algn="ctr"/>
                      <a:r>
                        <a:rPr lang="ja-JP" sz="800" b="0" kern="100">
                          <a:solidFill>
                            <a:sysClr val="windowText" lastClr="000000"/>
                          </a:solidFill>
                          <a:effectLst/>
                          <a:latin typeface="+mn-ea"/>
                          <a:ea typeface="+mn-ea"/>
                        </a:rPr>
                        <a:t>責任者に一任</a:t>
                      </a:r>
                      <a:endParaRPr lang="ja-JP" sz="800" b="0" kern="100">
                        <a:solidFill>
                          <a:sysClr val="windowText" lastClr="000000"/>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1914317587"/>
                  </a:ext>
                </a:extLst>
              </a:tr>
              <a:tr h="270000">
                <a:tc>
                  <a:txBody>
                    <a:bodyPr/>
                    <a:lstStyle/>
                    <a:p>
                      <a:pPr marL="635" algn="ctr"/>
                      <a:r>
                        <a:rPr lang="ja-JP" sz="800" b="0" kern="100">
                          <a:solidFill>
                            <a:sysClr val="windowText" lastClr="000000"/>
                          </a:solidFill>
                          <a:effectLst/>
                          <a:latin typeface="+mn-ea"/>
                          <a:ea typeface="+mn-ea"/>
                        </a:rPr>
                        <a:t>サーバへの保管</a:t>
                      </a:r>
                      <a:endParaRPr lang="ja-JP" sz="800" b="0" kern="100">
                        <a:solidFill>
                          <a:sysClr val="windowText" lastClr="000000"/>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635" algn="ctr"/>
                      <a:r>
                        <a:rPr lang="ja-JP" sz="800" b="0" kern="100">
                          <a:solidFill>
                            <a:sysClr val="windowText" lastClr="000000"/>
                          </a:solidFill>
                          <a:effectLst/>
                          <a:latin typeface="+mn-ea"/>
                          <a:ea typeface="+mn-ea"/>
                        </a:rPr>
                        <a:t>アクセス制限</a:t>
                      </a:r>
                      <a:endParaRPr lang="ja-JP" sz="800" b="0" kern="100">
                        <a:solidFill>
                          <a:sysClr val="windowText" lastClr="000000"/>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635" algn="ctr"/>
                      <a:r>
                        <a:rPr lang="ja-JP" sz="800" b="0" kern="100">
                          <a:solidFill>
                            <a:sysClr val="windowText" lastClr="000000"/>
                          </a:solidFill>
                          <a:effectLst/>
                          <a:latin typeface="+mn-ea"/>
                          <a:ea typeface="+mn-ea"/>
                        </a:rPr>
                        <a:t>責任者に一任</a:t>
                      </a:r>
                      <a:endParaRPr lang="ja-JP" sz="800" b="0" kern="100">
                        <a:solidFill>
                          <a:sysClr val="windowText" lastClr="000000"/>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2432375826"/>
                  </a:ext>
                </a:extLst>
              </a:tr>
              <a:tr h="270000">
                <a:tc>
                  <a:txBody>
                    <a:bodyPr/>
                    <a:lstStyle/>
                    <a:p>
                      <a:pPr marL="635" algn="ctr"/>
                      <a:r>
                        <a:rPr lang="ja-JP" sz="800" b="0" kern="100">
                          <a:solidFill>
                            <a:sysClr val="windowText" lastClr="000000"/>
                          </a:solidFill>
                          <a:effectLst/>
                          <a:latin typeface="+mn-ea"/>
                          <a:ea typeface="+mn-ea"/>
                        </a:rPr>
                        <a:t>コピー</a:t>
                      </a:r>
                      <a:r>
                        <a:rPr lang="en-US" sz="800" b="0" kern="100">
                          <a:solidFill>
                            <a:sysClr val="windowText" lastClr="000000"/>
                          </a:solidFill>
                          <a:effectLst/>
                          <a:latin typeface="+mn-ea"/>
                          <a:ea typeface="+mn-ea"/>
                        </a:rPr>
                        <a:t>(</a:t>
                      </a:r>
                      <a:r>
                        <a:rPr lang="ja-JP" sz="800" b="0" kern="100">
                          <a:solidFill>
                            <a:sysClr val="windowText" lastClr="000000"/>
                          </a:solidFill>
                          <a:effectLst/>
                          <a:latin typeface="+mn-ea"/>
                          <a:ea typeface="+mn-ea"/>
                        </a:rPr>
                        <a:t>複製</a:t>
                      </a:r>
                      <a:r>
                        <a:rPr lang="en-US" sz="800" b="0" kern="100">
                          <a:solidFill>
                            <a:sysClr val="windowText" lastClr="000000"/>
                          </a:solidFill>
                          <a:effectLst/>
                          <a:latin typeface="+mn-ea"/>
                          <a:ea typeface="+mn-ea"/>
                        </a:rPr>
                        <a:t>)</a:t>
                      </a:r>
                      <a:r>
                        <a:rPr lang="en-US" altLang="ja-JP" sz="800" b="0" kern="100">
                          <a:solidFill>
                            <a:sysClr val="windowText" lastClr="000000"/>
                          </a:solidFill>
                          <a:effectLst/>
                          <a:latin typeface="+mn-ea"/>
                          <a:ea typeface="+mn-ea"/>
                        </a:rPr>
                        <a:t>※</a:t>
                      </a:r>
                      <a:r>
                        <a:rPr lang="en-US" sz="800" b="0" kern="100">
                          <a:solidFill>
                            <a:sysClr val="windowText" lastClr="000000"/>
                          </a:solidFill>
                          <a:effectLst/>
                          <a:latin typeface="+mn-ea"/>
                          <a:ea typeface="+mn-ea"/>
                        </a:rPr>
                        <a:t>1</a:t>
                      </a:r>
                      <a:endParaRPr lang="ja-JP" sz="800" b="0" kern="100">
                        <a:solidFill>
                          <a:sysClr val="windowText" lastClr="000000"/>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635" algn="ctr"/>
                      <a:r>
                        <a:rPr lang="ja-JP" sz="800" b="0" kern="100">
                          <a:solidFill>
                            <a:sysClr val="windowText" lastClr="000000"/>
                          </a:solidFill>
                          <a:effectLst/>
                          <a:latin typeface="+mn-ea"/>
                          <a:ea typeface="+mn-ea"/>
                        </a:rPr>
                        <a:t>コピーの管理</a:t>
                      </a:r>
                      <a:endParaRPr lang="ja-JP" sz="800" b="0" kern="100">
                        <a:solidFill>
                          <a:sysClr val="windowText" lastClr="000000"/>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635" algn="ctr"/>
                      <a:r>
                        <a:rPr lang="ja-JP" sz="800" b="0" kern="100">
                          <a:solidFill>
                            <a:sysClr val="windowText" lastClr="000000"/>
                          </a:solidFill>
                          <a:effectLst/>
                          <a:latin typeface="+mn-ea"/>
                          <a:ea typeface="+mn-ea"/>
                        </a:rPr>
                        <a:t>責任者に一任</a:t>
                      </a:r>
                      <a:endParaRPr lang="ja-JP" sz="800" b="0" kern="100">
                        <a:solidFill>
                          <a:sysClr val="windowText" lastClr="000000"/>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439471655"/>
                  </a:ext>
                </a:extLst>
              </a:tr>
              <a:tr h="270000">
                <a:tc>
                  <a:txBody>
                    <a:bodyPr/>
                    <a:lstStyle/>
                    <a:p>
                      <a:pPr marL="635" algn="ctr"/>
                      <a:r>
                        <a:rPr lang="ja-JP" sz="800" b="0" kern="100">
                          <a:solidFill>
                            <a:sysClr val="windowText" lastClr="000000"/>
                          </a:solidFill>
                          <a:effectLst/>
                          <a:latin typeface="+mn-ea"/>
                          <a:ea typeface="+mn-ea"/>
                        </a:rPr>
                        <a:t>メール</a:t>
                      </a:r>
                      <a:endParaRPr lang="ja-JP" sz="800" b="0" kern="100">
                        <a:solidFill>
                          <a:sysClr val="windowText" lastClr="000000"/>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
                  <a:txBody>
                    <a:bodyPr/>
                    <a:lstStyle/>
                    <a:p>
                      <a:pPr marL="635" algn="ctr"/>
                      <a:r>
                        <a:rPr lang="ja-JP" sz="800" b="0" kern="100">
                          <a:solidFill>
                            <a:sysClr val="windowText" lastClr="000000"/>
                          </a:solidFill>
                          <a:effectLst/>
                          <a:latin typeface="+mn-ea"/>
                          <a:ea typeface="+mn-ea"/>
                        </a:rPr>
                        <a:t>添付ファイルにパスワード</a:t>
                      </a:r>
                      <a:r>
                        <a:rPr lang="en-US" altLang="ja-JP" sz="800" b="0" kern="100">
                          <a:solidFill>
                            <a:sysClr val="windowText" lastClr="000000"/>
                          </a:solidFill>
                          <a:effectLst/>
                          <a:latin typeface="+mn-ea"/>
                          <a:ea typeface="+mn-ea"/>
                        </a:rPr>
                        <a:t>※2</a:t>
                      </a:r>
                      <a:endParaRPr lang="ja-JP" sz="800" b="0" kern="100">
                        <a:solidFill>
                          <a:sysClr val="windowText" lastClr="000000"/>
                        </a:solidFill>
                        <a:effectLst/>
                        <a:latin typeface="+mn-ea"/>
                        <a:ea typeface="+mn-ea"/>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3418298214"/>
                  </a:ext>
                </a:extLst>
              </a:tr>
            </a:tbl>
          </a:graphicData>
        </a:graphic>
      </p:graphicFrame>
      <p:sp>
        <p:nvSpPr>
          <p:cNvPr id="13" name="テキスト ボックス 12">
            <a:extLst>
              <a:ext uri="{FF2B5EF4-FFF2-40B4-BE49-F238E27FC236}">
                <a16:creationId xmlns:a16="http://schemas.microsoft.com/office/drawing/2014/main" id="{CF72CCBB-599B-FDAA-AF9F-820C2DE2B52A}"/>
              </a:ext>
            </a:extLst>
          </p:cNvPr>
          <p:cNvSpPr txBox="1"/>
          <p:nvPr/>
        </p:nvSpPr>
        <p:spPr>
          <a:xfrm>
            <a:off x="622800" y="8657813"/>
            <a:ext cx="561240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※1</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　コピーは、バックアップの必要上および業務上やむを得ない場合の必要最小限の範囲にとどめるものとする。</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※2</a:t>
            </a:r>
            <a:r>
              <a:rPr kumimoji="1" lang="ja-JP" altLang="en-US" sz="800" b="0" i="0" u="none" strike="noStrike" kern="100" cap="none" spc="0" normalizeH="0" baseline="0" noProof="0">
                <a:ln>
                  <a:noFill/>
                </a:ln>
                <a:solidFill>
                  <a:prstClr val="black"/>
                </a:solidFill>
                <a:effectLst/>
                <a:uLnTx/>
                <a:uFillTx/>
                <a:latin typeface="メイリオ"/>
                <a:ea typeface="メイリオ"/>
                <a:cs typeface="Times New Roman" panose="02020603050405020304" pitchFamily="18" charset="0"/>
              </a:rPr>
              <a:t>　取引先との合意がある場合は、その合意に従う。</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スライド番号プレースホルダー 3">
            <a:extLst>
              <a:ext uri="{FF2B5EF4-FFF2-40B4-BE49-F238E27FC236}">
                <a16:creationId xmlns:a16="http://schemas.microsoft.com/office/drawing/2014/main" id="{02350418-9255-8379-3692-AA5C3ED824C2}"/>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ボックス 4">
            <a:extLst>
              <a:ext uri="{FF2B5EF4-FFF2-40B4-BE49-F238E27FC236}">
                <a16:creationId xmlns:a16="http://schemas.microsoft.com/office/drawing/2014/main" id="{D6A97D6F-911C-03ED-52CC-E378AE9AECEC}"/>
              </a:ext>
            </a:extLst>
          </p:cNvPr>
          <p:cNvSpPr txBox="1"/>
          <p:nvPr/>
        </p:nvSpPr>
        <p:spPr>
          <a:xfrm>
            <a:off x="622800" y="6907853"/>
            <a:ext cx="5612400"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 typeface="+mj-lt"/>
              <a:buNone/>
              <a:tabLst/>
              <a:defRPr/>
            </a:pP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システム内情報</a:t>
            </a: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a:t>
            </a:r>
          </a:p>
        </p:txBody>
      </p:sp>
      <p:sp>
        <p:nvSpPr>
          <p:cNvPr id="9" name="テキスト プレースホルダー 1">
            <a:extLst>
              <a:ext uri="{FF2B5EF4-FFF2-40B4-BE49-F238E27FC236}">
                <a16:creationId xmlns:a16="http://schemas.microsoft.com/office/drawing/2014/main" id="{A3C9D337-739F-F110-57CA-94DB08206D34}"/>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sp>
        <p:nvSpPr>
          <p:cNvPr id="10" name="テキスト ボックス 9">
            <a:extLst>
              <a:ext uri="{FF2B5EF4-FFF2-40B4-BE49-F238E27FC236}">
                <a16:creationId xmlns:a16="http://schemas.microsoft.com/office/drawing/2014/main" id="{2ECE5BEF-8AB0-E5C3-512F-0497A3A293E8}"/>
              </a:ext>
            </a:extLst>
          </p:cNvPr>
          <p:cNvSpPr txBox="1"/>
          <p:nvPr/>
        </p:nvSpPr>
        <p:spPr>
          <a:xfrm>
            <a:off x="622800" y="2810203"/>
            <a:ext cx="5612400"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文書・メディアなどの場合</a:t>
            </a: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a:t>
            </a:r>
            <a:endParaRPr kumimoji="0"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680538564"/>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 5">
            <a:extLst>
              <a:ext uri="{FF2B5EF4-FFF2-40B4-BE49-F238E27FC236}">
                <a16:creationId xmlns:a16="http://schemas.microsoft.com/office/drawing/2014/main" id="{F9947D49-5537-083D-4B24-00E1D80D74F9}"/>
              </a:ext>
            </a:extLst>
          </p:cNvPr>
          <p:cNvGraphicFramePr>
            <a:graphicFrameLocks noGrp="1"/>
          </p:cNvGraphicFramePr>
          <p:nvPr/>
        </p:nvGraphicFramePr>
        <p:xfrm>
          <a:off x="622800" y="4071615"/>
          <a:ext cx="5612400" cy="2908305"/>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34758">
                <a:tc>
                  <a:txBody>
                    <a:bodyPr/>
                    <a:lstStyle/>
                    <a:p>
                      <a:pPr algn="l"/>
                      <a:r>
                        <a:rPr kumimoji="1" lang="en-US" altLang="ja-JP" sz="1050" b="1">
                          <a:solidFill>
                            <a:sysClr val="windowText" lastClr="000000"/>
                          </a:solidFill>
                          <a:latin typeface="+mn-ea"/>
                          <a:ea typeface="+mn-ea"/>
                        </a:rPr>
                        <a:t>5.12 </a:t>
                      </a:r>
                      <a:r>
                        <a:rPr kumimoji="1" lang="ja-JP" altLang="en-US" sz="1050" b="1">
                          <a:solidFill>
                            <a:sysClr val="windowText" lastClr="000000"/>
                          </a:solidFill>
                          <a:latin typeface="+mn-ea"/>
                          <a:ea typeface="+mn-ea"/>
                        </a:rPr>
                        <a:t>情報の分類</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234758">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1673865">
                <a:tc>
                  <a:txBody>
                    <a:bodyPr/>
                    <a:lstStyle/>
                    <a:p>
                      <a:r>
                        <a:rPr kumimoji="1" lang="ja-JP" altLang="en-US" sz="1050" kern="1200">
                          <a:solidFill>
                            <a:schemeClr val="dk1"/>
                          </a:solidFill>
                          <a:effectLst/>
                          <a:latin typeface="+mn-lt"/>
                          <a:ea typeface="+mn-ea"/>
                          <a:cs typeface="+mn-cs"/>
                        </a:rPr>
                        <a:t>情報は一般・社外秘・関係者外秘で分類する。</a:t>
                      </a:r>
                      <a:endParaRPr kumimoji="1" lang="en-US" altLang="ja-JP" sz="1050" kern="1200">
                        <a:solidFill>
                          <a:schemeClr val="dk1"/>
                        </a:solidFill>
                        <a:effectLst/>
                        <a:latin typeface="+mn-lt"/>
                        <a:ea typeface="+mn-ea"/>
                        <a:cs typeface="+mn-cs"/>
                      </a:endParaRPr>
                    </a:p>
                    <a:p>
                      <a:r>
                        <a:rPr kumimoji="1" lang="ja-JP" altLang="en-US" sz="1050" kern="1200">
                          <a:solidFill>
                            <a:schemeClr val="dk1"/>
                          </a:solidFill>
                          <a:effectLst/>
                          <a:latin typeface="+mn-lt"/>
                          <a:ea typeface="+mn-ea"/>
                          <a:cs typeface="+mn-cs"/>
                        </a:rPr>
                        <a:t>情報セキュリティ委員会は、情報の分類を最低年</a:t>
                      </a:r>
                      <a:r>
                        <a:rPr kumimoji="1" lang="en-US" altLang="ja-JP" sz="1050" kern="1200">
                          <a:solidFill>
                            <a:schemeClr val="dk1"/>
                          </a:solidFill>
                          <a:effectLst/>
                          <a:latin typeface="+mn-lt"/>
                          <a:ea typeface="+mn-ea"/>
                          <a:cs typeface="+mn-cs"/>
                        </a:rPr>
                        <a:t>1</a:t>
                      </a:r>
                      <a:r>
                        <a:rPr kumimoji="1" lang="ja-JP" altLang="en-US" sz="1050" kern="1200">
                          <a:solidFill>
                            <a:schemeClr val="dk1"/>
                          </a:solidFill>
                          <a:effectLst/>
                          <a:latin typeface="+mn-lt"/>
                          <a:ea typeface="+mn-ea"/>
                          <a:cs typeface="+mn-cs"/>
                        </a:rPr>
                        <a:t>回見直す。</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kern="1200">
                          <a:solidFill>
                            <a:schemeClr val="accent1">
                              <a:lumMod val="75000"/>
                            </a:schemeClr>
                          </a:solidFill>
                          <a:effectLst/>
                          <a:latin typeface="+mn-ea"/>
                          <a:ea typeface="+mn-ea"/>
                          <a:cs typeface="+mn-cs"/>
                        </a:rPr>
                        <a:t>ワンポイントアドバイス</a:t>
                      </a:r>
                      <a:endParaRPr kumimoji="1" lang="en-US" altLang="ja-JP" sz="1050" kern="1200">
                        <a:solidFill>
                          <a:schemeClr val="dk1"/>
                        </a:solidFill>
                        <a:effectLst/>
                        <a:latin typeface="+mn-lt"/>
                        <a:ea typeface="+mn-ea"/>
                        <a:cs typeface="+mn-cs"/>
                      </a:endParaRPr>
                    </a:p>
                    <a:p>
                      <a:r>
                        <a:rPr kumimoji="1" lang="ja-JP" altLang="en-US" sz="1050" kern="1200">
                          <a:solidFill>
                            <a:schemeClr val="dk1"/>
                          </a:solidFill>
                          <a:effectLst/>
                          <a:latin typeface="+mn-lt"/>
                          <a:ea typeface="+mn-ea"/>
                          <a:cs typeface="+mn-cs"/>
                        </a:rPr>
                        <a:t>分類は、情報の侵害が組織に与える影響のレベルによって決定できます。分類体系で定義されたレベルには、分類体系の適用において意味をなすような名称を付けることが大切です。</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06648139"/>
                  </a:ext>
                </a:extLst>
              </a:tr>
            </a:tbl>
          </a:graphicData>
        </a:graphic>
      </p:graphicFrame>
      <p:sp>
        <p:nvSpPr>
          <p:cNvPr id="3" name="テキスト プレースホルダー 2">
            <a:extLst>
              <a:ext uri="{FF2B5EF4-FFF2-40B4-BE49-F238E27FC236}">
                <a16:creationId xmlns:a16="http://schemas.microsoft.com/office/drawing/2014/main" id="{1213D7CC-4490-7ADC-E721-06BBC9FA74B5}"/>
              </a:ext>
            </a:extLst>
          </p:cNvPr>
          <p:cNvSpPr>
            <a:spLocks noGrp="1"/>
          </p:cNvSpPr>
          <p:nvPr>
            <p:ph type="body" sz="quarter" idx="14"/>
          </p:nvPr>
        </p:nvSpPr>
        <p:spPr/>
        <p:txBody>
          <a:bodyPr/>
          <a:lstStyle/>
          <a:p>
            <a:r>
              <a:rPr kumimoji="1" lang="en-US" altLang="ja-JP" sz="1600"/>
              <a:t>14-1-2. </a:t>
            </a:r>
            <a:r>
              <a:rPr kumimoji="1" lang="ja-JP" altLang="en-US" sz="1600"/>
              <a:t>実施手順の策定</a:t>
            </a:r>
            <a:endParaRPr kumimoji="1" lang="ja-JP" altLang="en-US"/>
          </a:p>
        </p:txBody>
      </p:sp>
      <p:graphicFrame>
        <p:nvGraphicFramePr>
          <p:cNvPr id="12" name="表 11">
            <a:extLst>
              <a:ext uri="{FF2B5EF4-FFF2-40B4-BE49-F238E27FC236}">
                <a16:creationId xmlns:a16="http://schemas.microsoft.com/office/drawing/2014/main" id="{B5733BB8-B257-2B09-BD12-34E3A3F26D35}"/>
              </a:ext>
            </a:extLst>
          </p:cNvPr>
          <p:cNvGraphicFramePr>
            <a:graphicFrameLocks noGrp="1"/>
          </p:cNvGraphicFramePr>
          <p:nvPr/>
        </p:nvGraphicFramePr>
        <p:xfrm>
          <a:off x="729000" y="4993504"/>
          <a:ext cx="5400000" cy="1152000"/>
        </p:xfrm>
        <a:graphic>
          <a:graphicData uri="http://schemas.openxmlformats.org/drawingml/2006/table">
            <a:tbl>
              <a:tblPr firstRow="1" firstCol="1" bandRow="1">
                <a:tableStyleId>{5C22544A-7EE6-4342-B048-85BDC9FD1C3A}</a:tableStyleId>
              </a:tblPr>
              <a:tblGrid>
                <a:gridCol w="986784">
                  <a:extLst>
                    <a:ext uri="{9D8B030D-6E8A-4147-A177-3AD203B41FA5}">
                      <a16:colId xmlns:a16="http://schemas.microsoft.com/office/drawing/2014/main" val="766939211"/>
                    </a:ext>
                  </a:extLst>
                </a:gridCol>
                <a:gridCol w="4413216">
                  <a:extLst>
                    <a:ext uri="{9D8B030D-6E8A-4147-A177-3AD203B41FA5}">
                      <a16:colId xmlns:a16="http://schemas.microsoft.com/office/drawing/2014/main" val="2588440729"/>
                    </a:ext>
                  </a:extLst>
                </a:gridCol>
              </a:tblGrid>
              <a:tr h="180000">
                <a:tc>
                  <a:txBody>
                    <a:bodyPr/>
                    <a:lstStyle/>
                    <a:p>
                      <a:pPr marL="171450" indent="-171450" algn="ctr"/>
                      <a:r>
                        <a:rPr lang="ja-JP" sz="800" b="0" kern="100">
                          <a:solidFill>
                            <a:schemeClr val="tx1"/>
                          </a:solidFill>
                          <a:effectLst/>
                        </a:rPr>
                        <a:t>分類</a:t>
                      </a:r>
                      <a:endParaRPr lang="ja-JP" sz="800" b="0" kern="100">
                        <a:solidFill>
                          <a:schemeClr val="tx1"/>
                        </a:solidFill>
                        <a:effectLst/>
                        <a:latin typeface="游明朝" panose="02020400000000000000" pitchFamily="18" charset="-128"/>
                        <a:ea typeface="游明朝" panose="02020400000000000000" pitchFamily="18" charset="-128"/>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171450" indent="-171450" algn="ctr"/>
                      <a:r>
                        <a:rPr lang="ja-JP" sz="800" b="0" kern="100">
                          <a:solidFill>
                            <a:schemeClr val="tx1"/>
                          </a:solidFill>
                          <a:effectLst/>
                        </a:rPr>
                        <a:t>内容</a:t>
                      </a:r>
                      <a:endParaRPr lang="ja-JP" sz="800" b="0" kern="100">
                        <a:solidFill>
                          <a:schemeClr val="tx1"/>
                        </a:solidFill>
                        <a:effectLst/>
                        <a:latin typeface="游明朝" panose="02020400000000000000" pitchFamily="18" charset="-128"/>
                        <a:ea typeface="游明朝" panose="02020400000000000000" pitchFamily="18" charset="-128"/>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191461882"/>
                  </a:ext>
                </a:extLst>
              </a:tr>
              <a:tr h="180000">
                <a:tc>
                  <a:txBody>
                    <a:bodyPr/>
                    <a:lstStyle/>
                    <a:p>
                      <a:pPr marL="171450" indent="-171450" algn="ctr"/>
                      <a:r>
                        <a:rPr lang="ja-JP" sz="800" b="0" kern="100">
                          <a:solidFill>
                            <a:schemeClr val="tx1"/>
                          </a:solidFill>
                          <a:effectLst/>
                        </a:rPr>
                        <a:t>一般</a:t>
                      </a:r>
                      <a:endParaRPr lang="ja-JP" sz="800" b="0" kern="100">
                        <a:solidFill>
                          <a:schemeClr val="tx1"/>
                        </a:solidFill>
                        <a:effectLst/>
                        <a:latin typeface="游明朝" panose="02020400000000000000" pitchFamily="18" charset="-128"/>
                        <a:ea typeface="游明朝" panose="02020400000000000000" pitchFamily="18" charset="-128"/>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171450" indent="-171450" algn="ctr"/>
                      <a:r>
                        <a:rPr lang="ja-JP" sz="800" b="0" kern="100">
                          <a:solidFill>
                            <a:schemeClr val="tx1"/>
                          </a:solidFill>
                          <a:effectLst/>
                        </a:rPr>
                        <a:t>下記以外</a:t>
                      </a:r>
                      <a:endParaRPr lang="ja-JP" sz="800" b="0" kern="100">
                        <a:solidFill>
                          <a:schemeClr val="tx1"/>
                        </a:solidFill>
                        <a:effectLst/>
                        <a:latin typeface="游明朝" panose="02020400000000000000" pitchFamily="18" charset="-128"/>
                        <a:ea typeface="游明朝" panose="02020400000000000000" pitchFamily="18" charset="-128"/>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42023099"/>
                  </a:ext>
                </a:extLst>
              </a:tr>
              <a:tr h="396000">
                <a:tc>
                  <a:txBody>
                    <a:bodyPr/>
                    <a:lstStyle/>
                    <a:p>
                      <a:pPr marL="171450" indent="-171450" algn="ctr"/>
                      <a:r>
                        <a:rPr lang="ja-JP" sz="800" b="0" kern="100">
                          <a:solidFill>
                            <a:schemeClr val="tx1"/>
                          </a:solidFill>
                          <a:effectLst/>
                        </a:rPr>
                        <a:t>社外秘</a:t>
                      </a:r>
                      <a:endParaRPr lang="ja-JP" sz="800" b="0" kern="100">
                        <a:solidFill>
                          <a:schemeClr val="tx1"/>
                        </a:solidFill>
                        <a:effectLst/>
                        <a:latin typeface="游明朝" panose="02020400000000000000" pitchFamily="18" charset="-128"/>
                        <a:ea typeface="游明朝" panose="02020400000000000000" pitchFamily="18" charset="-128"/>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635" algn="ctr"/>
                      <a:r>
                        <a:rPr lang="ja-JP" sz="800" b="0" kern="100">
                          <a:solidFill>
                            <a:schemeClr val="tx1"/>
                          </a:solidFill>
                          <a:effectLst/>
                        </a:rPr>
                        <a:t>関係者外秘以外の機密事項であり、当組織の従業者に対してのみ開示が許されるもの</a:t>
                      </a:r>
                      <a:r>
                        <a:rPr lang="ja-JP" altLang="en-US" sz="800" b="0" kern="100">
                          <a:solidFill>
                            <a:schemeClr val="tx1"/>
                          </a:solidFill>
                          <a:effectLst/>
                        </a:rPr>
                        <a:t>。</a:t>
                      </a:r>
                      <a:r>
                        <a:rPr lang="ja-JP" sz="800" b="0" kern="100">
                          <a:solidFill>
                            <a:schemeClr val="tx1"/>
                          </a:solidFill>
                          <a:effectLst/>
                        </a:rPr>
                        <a:t>（取引先に開示する必要があるものは除</a:t>
                      </a:r>
                      <a:r>
                        <a:rPr lang="ja-JP" altLang="en-US" sz="800" b="0" kern="100">
                          <a:solidFill>
                            <a:schemeClr val="tx1"/>
                          </a:solidFill>
                          <a:effectLst/>
                        </a:rPr>
                        <a:t>く。</a:t>
                      </a:r>
                      <a:r>
                        <a:rPr lang="ja-JP" sz="800" b="0" kern="100">
                          <a:solidFill>
                            <a:schemeClr val="tx1"/>
                          </a:solidFill>
                          <a:effectLst/>
                        </a:rPr>
                        <a:t>）または</a:t>
                      </a:r>
                      <a:r>
                        <a:rPr lang="ja-JP" altLang="en-US" sz="800" b="0" kern="100">
                          <a:solidFill>
                            <a:schemeClr val="tx1"/>
                          </a:solidFill>
                          <a:effectLst/>
                        </a:rPr>
                        <a:t>情報セキュリティ</a:t>
                      </a:r>
                      <a:r>
                        <a:rPr lang="ja-JP" sz="800" b="0" kern="100">
                          <a:solidFill>
                            <a:schemeClr val="tx1"/>
                          </a:solidFill>
                          <a:effectLst/>
                        </a:rPr>
                        <a:t>に関わる</a:t>
                      </a:r>
                      <a:r>
                        <a:rPr lang="ja-JP" altLang="en-US" sz="800" b="0" kern="100">
                          <a:solidFill>
                            <a:schemeClr val="tx1"/>
                          </a:solidFill>
                          <a:effectLst/>
                        </a:rPr>
                        <a:t>規定</a:t>
                      </a:r>
                      <a:r>
                        <a:rPr lang="ja-JP" sz="800" b="0" kern="100">
                          <a:solidFill>
                            <a:schemeClr val="tx1"/>
                          </a:solidFill>
                          <a:effectLst/>
                        </a:rPr>
                        <a:t>・手順書類。</a:t>
                      </a:r>
                      <a:endParaRPr lang="ja-JP" sz="800" b="0" kern="100">
                        <a:solidFill>
                          <a:schemeClr val="tx1"/>
                        </a:solidFill>
                        <a:effectLst/>
                        <a:latin typeface="游明朝" panose="02020400000000000000" pitchFamily="18" charset="-128"/>
                        <a:ea typeface="游明朝" panose="02020400000000000000" pitchFamily="18" charset="-128"/>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73821353"/>
                  </a:ext>
                </a:extLst>
              </a:tr>
              <a:tr h="396000">
                <a:tc>
                  <a:txBody>
                    <a:bodyPr/>
                    <a:lstStyle/>
                    <a:p>
                      <a:pPr marL="171450" indent="-171450" algn="ctr"/>
                      <a:r>
                        <a:rPr lang="ja-JP" sz="800" b="0" kern="100">
                          <a:solidFill>
                            <a:schemeClr val="tx1"/>
                          </a:solidFill>
                          <a:effectLst/>
                        </a:rPr>
                        <a:t>関係者外秘</a:t>
                      </a:r>
                      <a:endParaRPr lang="ja-JP" sz="800" b="0" kern="100">
                        <a:solidFill>
                          <a:schemeClr val="tx1"/>
                        </a:solidFill>
                        <a:effectLst/>
                        <a:latin typeface="游明朝" panose="02020400000000000000" pitchFamily="18" charset="-128"/>
                        <a:ea typeface="游明朝" panose="02020400000000000000" pitchFamily="18" charset="-128"/>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635" algn="ctr"/>
                      <a:r>
                        <a:rPr lang="ja-JP" sz="800" b="0" kern="100">
                          <a:solidFill>
                            <a:schemeClr val="tx1"/>
                          </a:solidFill>
                          <a:effectLst/>
                        </a:rPr>
                        <a:t>情報が外に漏れることによって、当組織が重大な損失もしくは不利益を受けるような恐れのある機密事項であり、職務上の限られた関係者のみに開示を許すもの。関係者が明示的に定められていない場合、関係者とは、情報を直接配布された者を指</a:t>
                      </a:r>
                      <a:r>
                        <a:rPr lang="ja-JP" altLang="en-US" sz="800" b="0" kern="100">
                          <a:solidFill>
                            <a:schemeClr val="tx1"/>
                          </a:solidFill>
                          <a:effectLst/>
                        </a:rPr>
                        <a:t>す</a:t>
                      </a:r>
                      <a:r>
                        <a:rPr lang="ja-JP" sz="800" b="0" kern="100">
                          <a:solidFill>
                            <a:schemeClr val="tx1"/>
                          </a:solidFill>
                          <a:effectLst/>
                        </a:rPr>
                        <a:t>。</a:t>
                      </a:r>
                      <a:endParaRPr lang="ja-JP" sz="800" b="0" kern="100">
                        <a:solidFill>
                          <a:schemeClr val="tx1"/>
                        </a:solidFill>
                        <a:effectLst/>
                        <a:latin typeface="游明朝" panose="02020400000000000000" pitchFamily="18" charset="-128"/>
                        <a:ea typeface="游明朝" panose="02020400000000000000" pitchFamily="18" charset="-128"/>
                        <a:cs typeface="Times New Roman" panose="02020603050405020304" pitchFamily="18" charset="0"/>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91569707"/>
                  </a:ext>
                </a:extLst>
              </a:tr>
            </a:tbl>
          </a:graphicData>
        </a:graphic>
      </p:graphicFrame>
      <p:graphicFrame>
        <p:nvGraphicFramePr>
          <p:cNvPr id="4" name="表 3">
            <a:extLst>
              <a:ext uri="{FF2B5EF4-FFF2-40B4-BE49-F238E27FC236}">
                <a16:creationId xmlns:a16="http://schemas.microsoft.com/office/drawing/2014/main" id="{42FC7C04-3BAA-DBD4-89F0-B31C70B25C4B}"/>
              </a:ext>
            </a:extLst>
          </p:cNvPr>
          <p:cNvGraphicFramePr>
            <a:graphicFrameLocks noGrp="1"/>
          </p:cNvGraphicFramePr>
          <p:nvPr/>
        </p:nvGraphicFramePr>
        <p:xfrm>
          <a:off x="622800" y="2052000"/>
          <a:ext cx="5612400" cy="19659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algn="l"/>
                      <a:r>
                        <a:rPr kumimoji="1" lang="en-US" altLang="ja-JP" sz="1050" b="1">
                          <a:solidFill>
                            <a:sysClr val="windowText" lastClr="000000"/>
                          </a:solidFill>
                          <a:latin typeface="+mn-ea"/>
                          <a:ea typeface="+mn-ea"/>
                        </a:rPr>
                        <a:t>5.11 </a:t>
                      </a:r>
                      <a:r>
                        <a:rPr kumimoji="1" lang="ja-JP" altLang="en-US" sz="1050" b="1">
                          <a:solidFill>
                            <a:sysClr val="windowText" lastClr="000000"/>
                          </a:solidFill>
                          <a:latin typeface="+mn-ea"/>
                          <a:ea typeface="+mn-ea"/>
                        </a:rPr>
                        <a:t>資産の返却</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r>
                        <a:rPr kumimoji="1" lang="ja-JP" altLang="ja-JP" sz="1050" kern="1200">
                          <a:solidFill>
                            <a:schemeClr val="dk1"/>
                          </a:solidFill>
                          <a:effectLst/>
                          <a:latin typeface="+mn-lt"/>
                          <a:ea typeface="+mn-ea"/>
                          <a:cs typeface="+mn-cs"/>
                        </a:rPr>
                        <a:t>情報セキュリティ委員会は、退職者が発生した際に、以下の対応を部門長に要求し、実施されたことを確認</a:t>
                      </a:r>
                      <a:r>
                        <a:rPr kumimoji="1" lang="ja-JP" altLang="en-US" sz="1050" kern="1200">
                          <a:solidFill>
                            <a:schemeClr val="dk1"/>
                          </a:solidFill>
                          <a:effectLst/>
                          <a:latin typeface="+mn-lt"/>
                          <a:ea typeface="+mn-ea"/>
                          <a:cs typeface="+mn-cs"/>
                        </a:rPr>
                        <a:t>する。</a:t>
                      </a:r>
                      <a:endParaRPr kumimoji="1" lang="ja-JP"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名刺、社員証、</a:t>
                      </a:r>
                      <a:r>
                        <a:rPr kumimoji="1" lang="en-US" altLang="ja-JP" sz="1050" kern="1200">
                          <a:solidFill>
                            <a:schemeClr val="dk1"/>
                          </a:solidFill>
                          <a:effectLst/>
                          <a:latin typeface="+mn-lt"/>
                          <a:ea typeface="+mn-ea"/>
                          <a:cs typeface="+mn-cs"/>
                        </a:rPr>
                        <a:t>ID</a:t>
                      </a:r>
                      <a:r>
                        <a:rPr kumimoji="1" lang="ja-JP" altLang="ja-JP" sz="1050" kern="1200">
                          <a:solidFill>
                            <a:schemeClr val="dk1"/>
                          </a:solidFill>
                          <a:effectLst/>
                          <a:latin typeface="+mn-lt"/>
                          <a:ea typeface="+mn-ea"/>
                          <a:cs typeface="+mn-cs"/>
                        </a:rPr>
                        <a:t>カード</a:t>
                      </a:r>
                      <a:r>
                        <a:rPr kumimoji="1" lang="ja-JP" altLang="en-US" sz="1050" kern="1200">
                          <a:solidFill>
                            <a:schemeClr val="dk1"/>
                          </a:solidFill>
                          <a:effectLst/>
                          <a:latin typeface="+mn-lt"/>
                          <a:ea typeface="+mn-ea"/>
                          <a:cs typeface="+mn-cs"/>
                        </a:rPr>
                        <a:t>など</a:t>
                      </a:r>
                      <a:r>
                        <a:rPr kumimoji="1" lang="ja-JP" altLang="ja-JP" sz="1050" kern="1200">
                          <a:solidFill>
                            <a:schemeClr val="dk1"/>
                          </a:solidFill>
                          <a:effectLst/>
                          <a:latin typeface="+mn-lt"/>
                          <a:ea typeface="+mn-ea"/>
                          <a:cs typeface="+mn-cs"/>
                        </a:rPr>
                        <a:t>の返却</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会社が支給したノート</a:t>
                      </a:r>
                      <a:r>
                        <a:rPr kumimoji="1" lang="en-US" altLang="ja-JP" sz="1050" kern="1200">
                          <a:solidFill>
                            <a:schemeClr val="dk1"/>
                          </a:solidFill>
                          <a:effectLst/>
                          <a:latin typeface="+mn-lt"/>
                          <a:ea typeface="+mn-ea"/>
                          <a:cs typeface="+mn-cs"/>
                        </a:rPr>
                        <a:t>PC</a:t>
                      </a:r>
                      <a:r>
                        <a:rPr kumimoji="1" lang="ja-JP" altLang="ja-JP" sz="1050" kern="1200">
                          <a:solidFill>
                            <a:schemeClr val="dk1"/>
                          </a:solidFill>
                          <a:effectLst/>
                          <a:latin typeface="+mn-lt"/>
                          <a:ea typeface="+mn-ea"/>
                          <a:cs typeface="+mn-cs"/>
                        </a:rPr>
                        <a:t>や携帯電話</a:t>
                      </a:r>
                      <a:r>
                        <a:rPr kumimoji="1" lang="ja-JP" altLang="en-US" sz="1050" kern="1200">
                          <a:solidFill>
                            <a:schemeClr val="dk1"/>
                          </a:solidFill>
                          <a:effectLst/>
                          <a:latin typeface="+mn-lt"/>
                          <a:ea typeface="+mn-ea"/>
                          <a:cs typeface="+mn-cs"/>
                        </a:rPr>
                        <a:t>など</a:t>
                      </a:r>
                      <a:r>
                        <a:rPr kumimoji="1" lang="ja-JP" altLang="ja-JP" sz="1050" kern="1200">
                          <a:solidFill>
                            <a:schemeClr val="dk1"/>
                          </a:solidFill>
                          <a:effectLst/>
                          <a:latin typeface="+mn-lt"/>
                          <a:ea typeface="+mn-ea"/>
                          <a:cs typeface="+mn-cs"/>
                        </a:rPr>
                        <a:t>の返却</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紙で保管する書類の返却、または廃棄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indent="0">
                        <a:buFont typeface="+mj-lt"/>
                        <a:buNone/>
                      </a:pPr>
                      <a:r>
                        <a:rPr kumimoji="1" lang="ja-JP" altLang="en-US" sz="1050" kern="1200">
                          <a:solidFill>
                            <a:schemeClr val="dk1"/>
                          </a:solidFill>
                          <a:effectLst/>
                          <a:latin typeface="+mn-lt"/>
                          <a:ea typeface="+mn-ea"/>
                          <a:cs typeface="+mn-cs"/>
                        </a:rPr>
                        <a:t>返却するすべての情報およびその他の関連資産を明確に特定し、文書化することが大切です。</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68291234"/>
                  </a:ext>
                </a:extLst>
              </a:tr>
            </a:tbl>
          </a:graphicData>
        </a:graphic>
      </p:graphicFrame>
      <p:sp>
        <p:nvSpPr>
          <p:cNvPr id="8" name="スライド番号プレースホルダー 3">
            <a:extLst>
              <a:ext uri="{FF2B5EF4-FFF2-40B4-BE49-F238E27FC236}">
                <a16:creationId xmlns:a16="http://schemas.microsoft.com/office/drawing/2014/main" id="{19B4D0CF-AF07-0BD7-E424-477EB246A058}"/>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9F362C05-0089-FF48-94E2-BBB8CE1B9C0C}"/>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graphicFrame>
        <p:nvGraphicFramePr>
          <p:cNvPr id="5" name="表 4">
            <a:extLst>
              <a:ext uri="{FF2B5EF4-FFF2-40B4-BE49-F238E27FC236}">
                <a16:creationId xmlns:a16="http://schemas.microsoft.com/office/drawing/2014/main" id="{E200B3F4-0F21-5D30-D340-7BE813E40F78}"/>
              </a:ext>
            </a:extLst>
          </p:cNvPr>
          <p:cNvGraphicFramePr>
            <a:graphicFrameLocks noGrp="1"/>
          </p:cNvGraphicFramePr>
          <p:nvPr/>
        </p:nvGraphicFramePr>
        <p:xfrm>
          <a:off x="622800" y="7034974"/>
          <a:ext cx="5612400" cy="22860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algn="l"/>
                      <a:r>
                        <a:rPr kumimoji="1" lang="en-US" altLang="ja-JP" sz="1050" b="1">
                          <a:solidFill>
                            <a:sysClr val="windowText" lastClr="000000"/>
                          </a:solidFill>
                          <a:latin typeface="+mn-ea"/>
                          <a:ea typeface="+mn-ea"/>
                        </a:rPr>
                        <a:t>5.13 </a:t>
                      </a:r>
                      <a:r>
                        <a:rPr kumimoji="1" lang="ja-JP" altLang="en-US" sz="1050" b="1">
                          <a:solidFill>
                            <a:sysClr val="windowText" lastClr="000000"/>
                          </a:solidFill>
                          <a:latin typeface="+mn-ea"/>
                          <a:ea typeface="+mn-ea"/>
                        </a:rPr>
                        <a:t>情報のラベル付け</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r>
                        <a:rPr kumimoji="1" lang="ja-JP" altLang="en-US" sz="1050" kern="1200">
                          <a:solidFill>
                            <a:schemeClr val="dk1"/>
                          </a:solidFill>
                          <a:effectLst/>
                          <a:latin typeface="+mn-lt"/>
                          <a:ea typeface="+mn-ea"/>
                          <a:cs typeface="+mn-cs"/>
                        </a:rPr>
                        <a:t>従業員は、取扱う情報が一般・社外秘・関係者外秘の区分のうち、どれに該当するか認識できる必要がある。</a:t>
                      </a:r>
                    </a:p>
                    <a:p>
                      <a:r>
                        <a:rPr kumimoji="1" lang="ja-JP" altLang="en-US" sz="1050" kern="1200">
                          <a:solidFill>
                            <a:schemeClr val="dk1"/>
                          </a:solidFill>
                          <a:effectLst/>
                          <a:latin typeface="+mn-lt"/>
                          <a:ea typeface="+mn-ea"/>
                          <a:cs typeface="+mn-cs"/>
                        </a:rPr>
                        <a:t>書類の分類を容易に認識できない場合は、以下のいずれかの方法により適切なラベル付けを行う。</a:t>
                      </a:r>
                      <a:endParaRPr kumimoji="1" lang="en-US" altLang="ja-JP" sz="1050" kern="1200">
                        <a:solidFill>
                          <a:schemeClr val="dk1"/>
                        </a:solidFill>
                        <a:effectLst/>
                        <a:latin typeface="+mn-lt"/>
                        <a:ea typeface="+mn-ea"/>
                        <a:cs typeface="+mn-cs"/>
                      </a:endParaRPr>
                    </a:p>
                    <a:p>
                      <a:endParaRPr kumimoji="1" lang="ja-JP" altLang="en-US"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分類をシールなどの色により識別する。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ファイルなどに分類を記入（またはスタンプ）することで識別する。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分類ごとに収納場所を分ける。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1" kern="1200">
                          <a:solidFill>
                            <a:schemeClr val="accent1">
                              <a:lumMod val="75000"/>
                            </a:schemeClr>
                          </a:solidFill>
                          <a:effectLst/>
                          <a:latin typeface="+mn-ea"/>
                          <a:ea typeface="+mn-ea"/>
                          <a:cs typeface="+mn-cs"/>
                        </a:rPr>
                        <a:t>ワンポイントアドバイス</a:t>
                      </a:r>
                      <a:endParaRPr kumimoji="1" lang="en-US" altLang="ja-JP" sz="1050" b="1" kern="120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tx1"/>
                          </a:solidFill>
                          <a:effectLst/>
                          <a:latin typeface="+mn-lt"/>
                          <a:ea typeface="+mn-ea"/>
                          <a:cs typeface="+mn-cs"/>
                        </a:rPr>
                        <a:t>ラベル付けは、「</a:t>
                      </a:r>
                      <a:r>
                        <a:rPr kumimoji="1" lang="en-US" altLang="ja-JP" sz="1050" kern="1200">
                          <a:solidFill>
                            <a:schemeClr val="tx1"/>
                          </a:solidFill>
                          <a:effectLst/>
                          <a:latin typeface="+mn-lt"/>
                          <a:ea typeface="+mn-ea"/>
                          <a:cs typeface="+mn-cs"/>
                        </a:rPr>
                        <a:t>5.12 </a:t>
                      </a:r>
                      <a:r>
                        <a:rPr kumimoji="1" lang="ja-JP" altLang="en-US" sz="1050" kern="1200">
                          <a:solidFill>
                            <a:schemeClr val="tx1"/>
                          </a:solidFill>
                          <a:effectLst/>
                          <a:latin typeface="+mn-lt"/>
                          <a:ea typeface="+mn-ea"/>
                          <a:cs typeface="+mn-cs"/>
                        </a:rPr>
                        <a:t>情報の分類」で確立した分類体系を反映していることが大切です。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16253707"/>
                  </a:ext>
                </a:extLst>
              </a:tr>
            </a:tbl>
          </a:graphicData>
        </a:graphic>
      </p:graphicFrame>
    </p:spTree>
    <p:extLst>
      <p:ext uri="{BB962C8B-B14F-4D97-AF65-F5344CB8AC3E}">
        <p14:creationId xmlns:p14="http://schemas.microsoft.com/office/powerpoint/2010/main" val="3557002162"/>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1213D7CC-4490-7ADC-E721-06BBC9FA74B5}"/>
              </a:ext>
            </a:extLst>
          </p:cNvPr>
          <p:cNvSpPr>
            <a:spLocks noGrp="1"/>
          </p:cNvSpPr>
          <p:nvPr>
            <p:ph type="body" sz="quarter" idx="14"/>
          </p:nvPr>
        </p:nvSpPr>
        <p:spPr/>
        <p:txBody>
          <a:bodyPr/>
          <a:lstStyle/>
          <a:p>
            <a:r>
              <a:rPr kumimoji="1" lang="en-US" altLang="ja-JP" sz="1600"/>
              <a:t>14-1-2. </a:t>
            </a:r>
            <a:r>
              <a:rPr kumimoji="1" lang="ja-JP" altLang="en-US" sz="1600"/>
              <a:t>実施手順の策定</a:t>
            </a:r>
            <a:endParaRPr kumimoji="1" lang="ja-JP" altLang="en-US"/>
          </a:p>
        </p:txBody>
      </p:sp>
      <p:sp>
        <p:nvSpPr>
          <p:cNvPr id="6" name="スライド番号プレースホルダー 3">
            <a:extLst>
              <a:ext uri="{FF2B5EF4-FFF2-40B4-BE49-F238E27FC236}">
                <a16:creationId xmlns:a16="http://schemas.microsoft.com/office/drawing/2014/main" id="{4C130E2A-FFF8-F8FC-49DC-14CB5F631984}"/>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 name="表 1">
            <a:extLst>
              <a:ext uri="{FF2B5EF4-FFF2-40B4-BE49-F238E27FC236}">
                <a16:creationId xmlns:a16="http://schemas.microsoft.com/office/drawing/2014/main" id="{39B1DBD1-543D-4F7C-9F85-8BCE26F943C2}"/>
              </a:ext>
            </a:extLst>
          </p:cNvPr>
          <p:cNvGraphicFramePr>
            <a:graphicFrameLocks noGrp="1"/>
          </p:cNvGraphicFramePr>
          <p:nvPr>
            <p:extLst>
              <p:ext uri="{D42A27DB-BD31-4B8C-83A1-F6EECF244321}">
                <p14:modId xmlns:p14="http://schemas.microsoft.com/office/powerpoint/2010/main" val="1816001534"/>
              </p:ext>
            </p:extLst>
          </p:nvPr>
        </p:nvGraphicFramePr>
        <p:xfrm>
          <a:off x="622800" y="2052000"/>
          <a:ext cx="5612400" cy="59664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34758">
                <a:tc>
                  <a:txBody>
                    <a:bodyPr/>
                    <a:lstStyle/>
                    <a:p>
                      <a:pPr algn="l"/>
                      <a:r>
                        <a:rPr kumimoji="1" lang="en-US" altLang="ja-JP" sz="1050" b="1">
                          <a:solidFill>
                            <a:sysClr val="windowText" lastClr="000000"/>
                          </a:solidFill>
                          <a:latin typeface="+mn-ea"/>
                          <a:ea typeface="+mn-ea"/>
                        </a:rPr>
                        <a:t>5.14 </a:t>
                      </a:r>
                      <a:r>
                        <a:rPr kumimoji="1" lang="ja-JP" altLang="en-US" sz="1050" b="1">
                          <a:solidFill>
                            <a:sysClr val="windowText" lastClr="000000"/>
                          </a:solidFill>
                          <a:latin typeface="+mn-ea"/>
                          <a:ea typeface="+mn-ea"/>
                        </a:rPr>
                        <a:t>情報転送</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234758">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2074890">
                <a:tc>
                  <a:txBody>
                    <a:bodyPr/>
                    <a:lstStyle/>
                    <a:p>
                      <a:pPr marL="228600" indent="-228600">
                        <a:buFont typeface="+mj-lt"/>
                        <a:buAutoNum type="alphaLcPeriod"/>
                      </a:pPr>
                      <a:r>
                        <a:rPr kumimoji="1" lang="ja-JP" altLang="en-US" sz="1050" kern="1200">
                          <a:solidFill>
                            <a:schemeClr val="dk1"/>
                          </a:solidFill>
                          <a:effectLst/>
                          <a:latin typeface="+mn-lt"/>
                          <a:ea typeface="+mn-ea"/>
                          <a:cs typeface="+mn-cs"/>
                        </a:rPr>
                        <a:t>重要な情報を外部に送信する場合は、セキュアなファイル共有サービスを利用する。やむを得ずファイル共有サービスが利用できない場合は、受信者と合意したうえで、メールに添付して送信する。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重要な情報を外部に</a:t>
                      </a:r>
                      <a:r>
                        <a:rPr kumimoji="1" lang="en-US" altLang="ja-JP" sz="1050" kern="1200">
                          <a:solidFill>
                            <a:schemeClr val="dk1"/>
                          </a:solidFill>
                          <a:effectLst/>
                          <a:latin typeface="+mn-lt"/>
                          <a:ea typeface="+mn-ea"/>
                          <a:cs typeface="+mn-cs"/>
                        </a:rPr>
                        <a:t>FAX</a:t>
                      </a:r>
                      <a:r>
                        <a:rPr kumimoji="1" lang="ja-JP" altLang="en-US" sz="1050" kern="1200">
                          <a:solidFill>
                            <a:schemeClr val="dk1"/>
                          </a:solidFill>
                          <a:effectLst/>
                          <a:latin typeface="+mn-lt"/>
                          <a:ea typeface="+mn-ea"/>
                          <a:cs typeface="+mn-cs"/>
                        </a:rPr>
                        <a:t>にて送信する場合は、入力した番号と、名刺や送り状を照合し、間違えがないことを確認してからスタートボタンを押す。また頻繁に送信する送り先は短縮ダイヤルに登録する。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認可されていない者に聞かれる可能性がある場所で、重要な情報を口頭で伝えることは禁じる。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重要な情報を外部に郵送する場合は、配達記録郵便や宅配便など配達記録が残る手段をとる。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重要な情報を格納した媒体は、手渡しを原則とし、やむを得ず郵送する場合は、十分な梱包により媒体を保護する。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個人情報の授受記録</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・紙や記憶媒体による個人情報の受け渡しに際しては、送付票や受領証などで受け渡</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　しの完了を確認する。</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・電子メールにより個人情報の受け渡しを行う際には、送信済みメールおよび、受領</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　確認の返信メールのいずれかまたは両方を受け渡し記録とする。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電子メールの利用</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・電子メールは会社所定のソフトを使用し、その利用は業務上必要な場合に限定する。</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・社外メーリングリストへの参加は、原則禁止とする。</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・重要な情報（社外秘以上）はメール本文に記載して送信せず、</a:t>
                      </a:r>
                      <a:r>
                        <a:rPr kumimoji="1" lang="en-US" altLang="ja-JP" sz="1050" kern="1200">
                          <a:solidFill>
                            <a:schemeClr val="dk1"/>
                          </a:solidFill>
                          <a:effectLst/>
                          <a:latin typeface="+mn-lt"/>
                          <a:ea typeface="+mn-ea"/>
                          <a:cs typeface="+mn-cs"/>
                        </a:rPr>
                        <a:t>a</a:t>
                      </a:r>
                      <a:r>
                        <a:rPr kumimoji="1" lang="ja-JP" altLang="en-US" sz="1050" kern="1200">
                          <a:solidFill>
                            <a:schemeClr val="dk1"/>
                          </a:solidFill>
                          <a:effectLst/>
                          <a:latin typeface="+mn-lt"/>
                          <a:ea typeface="+mn-ea"/>
                          <a:cs typeface="+mn-cs"/>
                        </a:rPr>
                        <a:t>に従う。</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情報転送に関する合意</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・情報の転送先との間で、情報転送の手段について、あらかじめ合意を得る。</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・重要な情報を外部にメール添付または</a:t>
                      </a:r>
                      <a:r>
                        <a:rPr kumimoji="1" lang="en-US" altLang="ja-JP" sz="1050" kern="1200">
                          <a:solidFill>
                            <a:schemeClr val="dk1"/>
                          </a:solidFill>
                          <a:effectLst/>
                          <a:latin typeface="+mn-lt"/>
                          <a:ea typeface="+mn-ea"/>
                          <a:cs typeface="+mn-cs"/>
                        </a:rPr>
                        <a:t>FAX</a:t>
                      </a:r>
                      <a:r>
                        <a:rPr kumimoji="1" lang="ja-JP" altLang="en-US" sz="1050" kern="1200">
                          <a:solidFill>
                            <a:schemeClr val="dk1"/>
                          </a:solidFill>
                          <a:effectLst/>
                          <a:latin typeface="+mn-lt"/>
                          <a:ea typeface="+mn-ea"/>
                          <a:cs typeface="+mn-cs"/>
                        </a:rPr>
                        <a:t>にて送信する場合は、必要に応じて送信予</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　告、到着確認の電話を掛ける。</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・宅配便業者を利用する場合は、会社が指定する業者を利用する。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電子的メッセージ通信</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・当組織の</a:t>
                      </a:r>
                      <a:r>
                        <a:rPr kumimoji="1" lang="en-US" altLang="ja-JP" sz="1050" kern="1200">
                          <a:solidFill>
                            <a:schemeClr val="dk1"/>
                          </a:solidFill>
                          <a:effectLst/>
                          <a:latin typeface="+mn-lt"/>
                          <a:ea typeface="+mn-ea"/>
                          <a:cs typeface="+mn-cs"/>
                        </a:rPr>
                        <a:t>Web</a:t>
                      </a:r>
                      <a:r>
                        <a:rPr kumimoji="1" lang="ja-JP" altLang="en-US" sz="1050" kern="1200">
                          <a:solidFill>
                            <a:schemeClr val="dk1"/>
                          </a:solidFill>
                          <a:effectLst/>
                          <a:latin typeface="+mn-lt"/>
                          <a:ea typeface="+mn-ea"/>
                          <a:cs typeface="+mn-cs"/>
                        </a:rPr>
                        <a:t>サイトに入力する情報の通信は、</a:t>
                      </a:r>
                      <a:r>
                        <a:rPr kumimoji="1" lang="en-US" altLang="ja-JP" sz="1050" kern="1200">
                          <a:solidFill>
                            <a:schemeClr val="dk1"/>
                          </a:solidFill>
                          <a:effectLst/>
                          <a:latin typeface="+mn-lt"/>
                          <a:ea typeface="+mn-ea"/>
                          <a:cs typeface="+mn-cs"/>
                          <a:hlinkClick r:id="rId3" action="ppaction://hlinksldjump"/>
                        </a:rPr>
                        <a:t>SSL/TLS</a:t>
                      </a:r>
                      <a:r>
                        <a:rPr kumimoji="1" lang="ja-JP" altLang="en-US" sz="1050" kern="1200">
                          <a:solidFill>
                            <a:schemeClr val="dk1"/>
                          </a:solidFill>
                          <a:effectLst/>
                          <a:latin typeface="+mn-lt"/>
                          <a:ea typeface="+mn-ea"/>
                          <a:cs typeface="+mn-cs"/>
                        </a:rPr>
                        <a:t>により行う。</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・電子データによる個人情報をインターネット経由で送受信する際は、</a:t>
                      </a:r>
                      <a:r>
                        <a:rPr kumimoji="1" lang="en-US" altLang="ja-JP" sz="1050" kern="1200">
                          <a:solidFill>
                            <a:schemeClr val="dk1"/>
                          </a:solidFill>
                          <a:effectLst/>
                          <a:latin typeface="+mn-lt"/>
                          <a:ea typeface="+mn-ea"/>
                          <a:cs typeface="+mn-cs"/>
                        </a:rPr>
                        <a:t>SSL/TLS</a:t>
                      </a:r>
                      <a:r>
                        <a:rPr kumimoji="1" lang="ja-JP" altLang="en-US" sz="1050" kern="1200">
                          <a:solidFill>
                            <a:schemeClr val="dk1"/>
                          </a:solidFill>
                          <a:effectLst/>
                          <a:latin typeface="+mn-lt"/>
                          <a:ea typeface="+mn-ea"/>
                          <a:cs typeface="+mn-cs"/>
                        </a:rPr>
                        <a:t>など　</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　の暗号化対策やパスワード設定などの措置を講じる。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indent="0">
                        <a:buFont typeface="+mj-lt"/>
                        <a:buNone/>
                      </a:pPr>
                      <a:r>
                        <a:rPr kumimoji="1" lang="ja-JP" altLang="en-US" sz="1050" kern="1200">
                          <a:solidFill>
                            <a:schemeClr val="dk1"/>
                          </a:solidFill>
                          <a:effectLst/>
                          <a:latin typeface="+mn-lt"/>
                          <a:ea typeface="+mn-ea"/>
                          <a:cs typeface="+mn-cs"/>
                        </a:rPr>
                        <a:t>情報転送は、電子的な転送、物理的記憶媒体での送付および口頭での伝達によって行われる場合があります。情報転送の規則、手順を定めることが大切です。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96511382"/>
                  </a:ext>
                </a:extLst>
              </a:tr>
            </a:tbl>
          </a:graphicData>
        </a:graphic>
      </p:graphicFrame>
      <p:sp>
        <p:nvSpPr>
          <p:cNvPr id="9" name="テキスト プレースホルダー 1">
            <a:extLst>
              <a:ext uri="{FF2B5EF4-FFF2-40B4-BE49-F238E27FC236}">
                <a16:creationId xmlns:a16="http://schemas.microsoft.com/office/drawing/2014/main" id="{362E6D28-883C-479E-0F95-9CDCB0794255}"/>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4" action="ppaction://hlinksldjump"/>
              </a:rPr>
              <a:t>第</a:t>
            </a:r>
            <a:r>
              <a:rPr kumimoji="1" lang="en-US" altLang="zh-TW" u="sng">
                <a:uFill>
                  <a:solidFill>
                    <a:schemeClr val="bg1"/>
                  </a:solidFill>
                </a:uFill>
                <a:hlinkClick r:id="rId4" action="ppaction://hlinksldjump"/>
              </a:rPr>
              <a:t>14</a:t>
            </a:r>
            <a:r>
              <a:rPr kumimoji="1" lang="zh-TW" altLang="en-US" u="sng">
                <a:uFill>
                  <a:solidFill>
                    <a:schemeClr val="bg1"/>
                  </a:solidFill>
                </a:uFill>
                <a:hlinkClick r:id="rId4" action="ppaction://hlinksldjump"/>
              </a:rPr>
              <a:t>章</a:t>
            </a:r>
            <a:r>
              <a:rPr kumimoji="1" lang="en-US" altLang="zh-TW" u="sng">
                <a:uFill>
                  <a:solidFill>
                    <a:schemeClr val="bg1"/>
                  </a:solidFill>
                </a:uFill>
                <a:hlinkClick r:id="rId4" action="ppaction://hlinksldjump"/>
              </a:rPr>
              <a:t>. </a:t>
            </a:r>
            <a:r>
              <a:rPr kumimoji="1" lang="zh-TW" altLang="en-US" u="sng">
                <a:uFill>
                  <a:solidFill>
                    <a:schemeClr val="bg1"/>
                  </a:solidFill>
                </a:uFill>
                <a:hlinkClick r:id="rId4" action="ppaction://hlinksldjump"/>
              </a:rPr>
              <a:t>組織的管理策</a:t>
            </a:r>
            <a:br>
              <a:rPr lang="en-US" altLang="zh-TW" u="sng">
                <a:uFill>
                  <a:solidFill>
                    <a:schemeClr val="bg1"/>
                  </a:solidFill>
                </a:uFill>
                <a:hlinkClick r:id="rId4" action="ppaction://hlinksldjump"/>
              </a:rPr>
            </a:br>
            <a:r>
              <a:rPr lang="ja-JP" altLang="en-US" u="sng">
                <a:uFill>
                  <a:solidFill>
                    <a:schemeClr val="bg1"/>
                  </a:solidFill>
                </a:uFill>
                <a:hlinkClick r:id="rId4" action="ppaction://hlinksldjump"/>
              </a:rPr>
              <a:t>　</a:t>
            </a:r>
            <a:r>
              <a:rPr kumimoji="1" lang="en-US" altLang="ja-JP" sz="1100" u="sng" baseline="0">
                <a:solidFill>
                  <a:schemeClr val="tx1"/>
                </a:solidFill>
                <a:uFill>
                  <a:solidFill>
                    <a:schemeClr val="bg1"/>
                  </a:solidFill>
                </a:uFill>
                <a:latin typeface="+mn-ea"/>
                <a:ea typeface="+mn-ea"/>
                <a:hlinkClick r:id="rId4" action="ppaction://hlinksldjump"/>
              </a:rPr>
              <a:t>14-1.</a:t>
            </a:r>
            <a:r>
              <a:rPr kumimoji="1" lang="ja-JP" altLang="en-US" sz="1100" u="sng" baseline="0">
                <a:solidFill>
                  <a:schemeClr val="tx1"/>
                </a:solidFill>
                <a:uFill>
                  <a:solidFill>
                    <a:schemeClr val="bg1"/>
                  </a:solidFill>
                </a:uFill>
                <a:latin typeface="+mn-ea"/>
                <a:ea typeface="+mn-ea"/>
                <a:hlinkClick r:id="rId4" action="ppaction://hlinksldjump"/>
              </a:rPr>
              <a:t> 組織的管理策を参考とした対策基準・実施手順の策定</a:t>
            </a:r>
            <a:endParaRPr kumimoji="1" lang="en-US" altLang="zh-TW" u="sng">
              <a:uFill>
                <a:solidFill>
                  <a:schemeClr val="bg1"/>
                </a:solidFill>
              </a:uFill>
            </a:endParaRPr>
          </a:p>
        </p:txBody>
      </p:sp>
    </p:spTree>
    <p:extLst>
      <p:ext uri="{BB962C8B-B14F-4D97-AF65-F5344CB8AC3E}">
        <p14:creationId xmlns:p14="http://schemas.microsoft.com/office/powerpoint/2010/main" val="1856266714"/>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1213D7CC-4490-7ADC-E721-06BBC9FA74B5}"/>
              </a:ext>
            </a:extLst>
          </p:cNvPr>
          <p:cNvSpPr>
            <a:spLocks noGrp="1"/>
          </p:cNvSpPr>
          <p:nvPr>
            <p:ph type="body" sz="quarter" idx="14"/>
          </p:nvPr>
        </p:nvSpPr>
        <p:spPr/>
        <p:txBody>
          <a:bodyPr/>
          <a:lstStyle/>
          <a:p>
            <a:r>
              <a:rPr kumimoji="1" lang="en-US" altLang="ja-JP" sz="1600"/>
              <a:t>14-1-2. </a:t>
            </a:r>
            <a:r>
              <a:rPr kumimoji="1" lang="ja-JP" altLang="en-US" sz="1600"/>
              <a:t>実施手順の策定</a:t>
            </a:r>
            <a:endParaRPr kumimoji="1" lang="ja-JP" altLang="en-US"/>
          </a:p>
        </p:txBody>
      </p:sp>
      <p:graphicFrame>
        <p:nvGraphicFramePr>
          <p:cNvPr id="7" name="表 6">
            <a:extLst>
              <a:ext uri="{FF2B5EF4-FFF2-40B4-BE49-F238E27FC236}">
                <a16:creationId xmlns:a16="http://schemas.microsoft.com/office/drawing/2014/main" id="{F7DDD793-C57F-67A1-C9A0-0B2AFD4E48BB}"/>
              </a:ext>
            </a:extLst>
          </p:cNvPr>
          <p:cNvGraphicFramePr>
            <a:graphicFrameLocks noGrp="1"/>
          </p:cNvGraphicFramePr>
          <p:nvPr/>
        </p:nvGraphicFramePr>
        <p:xfrm>
          <a:off x="622800" y="4960405"/>
          <a:ext cx="5612400" cy="16459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162517">
                <a:tc>
                  <a:txBody>
                    <a:bodyPr/>
                    <a:lstStyle/>
                    <a:p>
                      <a:r>
                        <a:rPr lang="en-US" altLang="ja-JP" sz="1050" b="1">
                          <a:solidFill>
                            <a:schemeClr val="tx1"/>
                          </a:solidFill>
                          <a:latin typeface="+mn-ea"/>
                        </a:rPr>
                        <a:t>5.16 </a:t>
                      </a:r>
                      <a:r>
                        <a:rPr lang="ja-JP" altLang="en-US" sz="1050" b="1">
                          <a:solidFill>
                            <a:schemeClr val="tx1"/>
                          </a:solidFill>
                          <a:latin typeface="+mn-ea"/>
                        </a:rPr>
                        <a:t>識別情報の管理</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162517">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369356">
                <a:tc>
                  <a:txBody>
                    <a:bodyPr/>
                    <a:lstStyle/>
                    <a:p>
                      <a:pPr marL="228600" indent="-228600">
                        <a:buFont typeface="+mj-lt"/>
                        <a:buAutoNum type="alphaLcPeriod"/>
                      </a:pPr>
                      <a:r>
                        <a:rPr kumimoji="1" lang="ja-JP" altLang="ja-JP" sz="1050" kern="1200">
                          <a:solidFill>
                            <a:schemeClr val="dk1"/>
                          </a:solidFill>
                          <a:effectLst/>
                          <a:latin typeface="+mn-lt"/>
                          <a:ea typeface="+mn-ea"/>
                          <a:cs typeface="+mn-cs"/>
                        </a:rPr>
                        <a:t>情報システムの利用者登録</a:t>
                      </a:r>
                      <a:r>
                        <a:rPr kumimoji="1" lang="ja-JP" altLang="en-US" sz="1050" kern="1200">
                          <a:solidFill>
                            <a:schemeClr val="dk1"/>
                          </a:solidFill>
                          <a:effectLst/>
                          <a:latin typeface="+mn-lt"/>
                          <a:ea typeface="+mn-ea"/>
                          <a:cs typeface="+mn-cs"/>
                        </a:rPr>
                        <a:t>およ</a:t>
                      </a:r>
                      <a:r>
                        <a:rPr kumimoji="1" lang="ja-JP" altLang="ja-JP" sz="1050" kern="1200">
                          <a:solidFill>
                            <a:schemeClr val="dk1"/>
                          </a:solidFill>
                          <a:effectLst/>
                          <a:latin typeface="+mn-lt"/>
                          <a:ea typeface="+mn-ea"/>
                          <a:cs typeface="+mn-cs"/>
                        </a:rPr>
                        <a:t>び登録削除は、当該利用者の属する部門長が申請し、情報システム管理者の承認を</a:t>
                      </a:r>
                      <a:r>
                        <a:rPr kumimoji="1" lang="ja-JP" altLang="en-US" sz="1050" kern="1200">
                          <a:solidFill>
                            <a:schemeClr val="dk1"/>
                          </a:solidFill>
                          <a:effectLst/>
                          <a:latin typeface="+mn-lt"/>
                          <a:ea typeface="+mn-ea"/>
                          <a:cs typeface="+mn-cs"/>
                        </a:rPr>
                        <a:t>得る。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利用者登録は業務上必要な範囲で従業者に付与</a:t>
                      </a:r>
                      <a:r>
                        <a:rPr kumimoji="1" lang="ja-JP" altLang="en-US" sz="1050" kern="1200">
                          <a:solidFill>
                            <a:schemeClr val="dk1"/>
                          </a:solidFill>
                          <a:effectLst/>
                          <a:latin typeface="+mn-lt"/>
                          <a:ea typeface="+mn-ea"/>
                          <a:cs typeface="+mn-cs"/>
                        </a:rPr>
                        <a:t>する。</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369356">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indent="0">
                        <a:buFont typeface="+mj-lt"/>
                        <a:buNone/>
                      </a:pPr>
                      <a:r>
                        <a:rPr kumimoji="1" lang="ja-JP" altLang="en-US" sz="1050" kern="1200">
                          <a:solidFill>
                            <a:schemeClr val="dk1"/>
                          </a:solidFill>
                          <a:effectLst/>
                          <a:latin typeface="+mn-lt"/>
                          <a:ea typeface="+mn-ea"/>
                          <a:cs typeface="+mn-cs"/>
                        </a:rPr>
                        <a:t>識別情報が不要になった場合、識別情報は時機を失せずに無効化または削除することが大切です。</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24078464"/>
                  </a:ext>
                </a:extLst>
              </a:tr>
            </a:tbl>
          </a:graphicData>
        </a:graphic>
      </p:graphicFrame>
      <p:sp>
        <p:nvSpPr>
          <p:cNvPr id="6" name="スライド番号プレースホルダー 3">
            <a:extLst>
              <a:ext uri="{FF2B5EF4-FFF2-40B4-BE49-F238E27FC236}">
                <a16:creationId xmlns:a16="http://schemas.microsoft.com/office/drawing/2014/main" id="{4C130E2A-FFF8-F8FC-49DC-14CB5F631984}"/>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プレースホルダー 1">
            <a:extLst>
              <a:ext uri="{FF2B5EF4-FFF2-40B4-BE49-F238E27FC236}">
                <a16:creationId xmlns:a16="http://schemas.microsoft.com/office/drawing/2014/main" id="{15BD72F0-AD1F-0B2F-10CF-0225FDD7786B}"/>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graphicFrame>
        <p:nvGraphicFramePr>
          <p:cNvPr id="10" name="表 9">
            <a:extLst>
              <a:ext uri="{FF2B5EF4-FFF2-40B4-BE49-F238E27FC236}">
                <a16:creationId xmlns:a16="http://schemas.microsoft.com/office/drawing/2014/main" id="{BD08A100-3F24-6A32-E598-EC7FD691F044}"/>
              </a:ext>
            </a:extLst>
          </p:cNvPr>
          <p:cNvGraphicFramePr>
            <a:graphicFrameLocks noGrp="1"/>
          </p:cNvGraphicFramePr>
          <p:nvPr/>
        </p:nvGraphicFramePr>
        <p:xfrm>
          <a:off x="622800" y="2052000"/>
          <a:ext cx="5612400" cy="2785208"/>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34758">
                <a:tc>
                  <a:txBody>
                    <a:bodyPr/>
                    <a:lstStyle/>
                    <a:p>
                      <a:r>
                        <a:rPr lang="en-US" altLang="ja-JP" sz="1050" b="1">
                          <a:solidFill>
                            <a:schemeClr val="tx1"/>
                          </a:solidFill>
                          <a:latin typeface="+mn-ea"/>
                        </a:rPr>
                        <a:t>5.15 </a:t>
                      </a:r>
                      <a:r>
                        <a:rPr lang="ja-JP" altLang="en-US" sz="1050" b="1">
                          <a:solidFill>
                            <a:schemeClr val="tx1"/>
                          </a:solidFill>
                          <a:latin typeface="+mn-ea"/>
                        </a:rPr>
                        <a:t>アクセス制御</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270608">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1123914">
                <a:tc>
                  <a:txBody>
                    <a:bodyPr/>
                    <a:lstStyle/>
                    <a:p>
                      <a:pPr marL="228600" indent="-228600">
                        <a:buFont typeface="+mj-lt"/>
                        <a:buAutoNum type="alphaLcPeriod"/>
                      </a:pPr>
                      <a:r>
                        <a:rPr kumimoji="1" lang="ja-JP" altLang="en-US" sz="1050" kern="1200">
                          <a:solidFill>
                            <a:schemeClr val="dk1"/>
                          </a:solidFill>
                          <a:effectLst/>
                          <a:latin typeface="+mn-lt"/>
                          <a:ea typeface="+mn-ea"/>
                          <a:cs typeface="+mn-cs"/>
                        </a:rPr>
                        <a:t>業務に必要な者のみが情報にアクセスできるようにし、アクセス権限および操作権限は、認められた場合以外は与えないようにする。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社内</a:t>
                      </a:r>
                      <a:r>
                        <a:rPr kumimoji="1" lang="en-US" altLang="ja-JP" sz="1050" kern="1200">
                          <a:solidFill>
                            <a:schemeClr val="dk1"/>
                          </a:solidFill>
                          <a:effectLst/>
                          <a:latin typeface="+mn-lt"/>
                          <a:ea typeface="+mn-ea"/>
                          <a:cs typeface="+mn-cs"/>
                        </a:rPr>
                        <a:t>LAN</a:t>
                      </a:r>
                      <a:r>
                        <a:rPr kumimoji="1" lang="ja-JP" altLang="en-US" sz="1050" kern="1200">
                          <a:solidFill>
                            <a:schemeClr val="dk1"/>
                          </a:solidFill>
                          <a:effectLst/>
                          <a:latin typeface="+mn-lt"/>
                          <a:ea typeface="+mn-ea"/>
                          <a:cs typeface="+mn-cs"/>
                        </a:rPr>
                        <a:t>は、情報システム管理者の承認を得た従業員、装置に限り接続する。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社内の情報システムへの外部からのアクセスは、ファイアウォールなどによって通信を制限する。</a:t>
                      </a:r>
                      <a:endParaRPr kumimoji="1" lang="en-US" altLang="ja-JP" sz="1050" kern="1200">
                        <a:solidFill>
                          <a:schemeClr val="dk1"/>
                        </a:solidFill>
                        <a:effectLst/>
                        <a:highlight>
                          <a:srgbClr val="FFFF00"/>
                        </a:highligh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外部から社内のサーバに接続する場合、</a:t>
                      </a:r>
                      <a:r>
                        <a:rPr kumimoji="1" lang="en-US" altLang="ja-JP" sz="1050" kern="1200">
                          <a:solidFill>
                            <a:schemeClr val="dk1"/>
                          </a:solidFill>
                          <a:effectLst/>
                          <a:latin typeface="+mn-lt"/>
                          <a:ea typeface="+mn-ea"/>
                          <a:cs typeface="+mn-cs"/>
                        </a:rPr>
                        <a:t>VPN</a:t>
                      </a:r>
                      <a:r>
                        <a:rPr kumimoji="1" lang="ja-JP" altLang="en-US" sz="1050" kern="1200">
                          <a:solidFill>
                            <a:schemeClr val="dk1"/>
                          </a:solidFill>
                          <a:effectLst/>
                          <a:latin typeface="+mn-lt"/>
                          <a:ea typeface="+mn-ea"/>
                          <a:cs typeface="+mn-cs"/>
                        </a:rPr>
                        <a:t>接続を使用する。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無線</a:t>
                      </a:r>
                      <a:r>
                        <a:rPr kumimoji="1" lang="en-US" altLang="ja-JP" sz="1050" kern="1200">
                          <a:solidFill>
                            <a:schemeClr val="dk1"/>
                          </a:solidFill>
                          <a:effectLst/>
                          <a:latin typeface="+mn-lt"/>
                          <a:ea typeface="+mn-ea"/>
                          <a:cs typeface="+mn-cs"/>
                        </a:rPr>
                        <a:t>LAN</a:t>
                      </a:r>
                      <a:r>
                        <a:rPr kumimoji="1" lang="ja-JP" altLang="en-US" sz="1050" kern="1200">
                          <a:solidFill>
                            <a:schemeClr val="dk1"/>
                          </a:solidFill>
                          <a:effectLst/>
                          <a:latin typeface="+mn-lt"/>
                          <a:ea typeface="+mn-ea"/>
                          <a:cs typeface="+mn-cs"/>
                        </a:rPr>
                        <a:t>は物理的・論理的な認証、通信の暗号化などを施したうえで利用する。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サーバ室へ</a:t>
                      </a:r>
                      <a:r>
                        <a:rPr kumimoji="1" lang="ja-JP" altLang="en-US" sz="1050" b="0" i="0" u="none" strike="noStrike" kern="1200" cap="none" spc="0" normalizeH="0" baseline="0" noProof="0">
                          <a:ln>
                            <a:noFill/>
                          </a:ln>
                          <a:solidFill>
                            <a:prstClr val="black"/>
                          </a:solidFill>
                          <a:effectLst/>
                          <a:uLnTx/>
                          <a:uFillTx/>
                          <a:latin typeface="+mn-lt"/>
                          <a:ea typeface="+mn-ea"/>
                          <a:cs typeface="+mn-cs"/>
                        </a:rPr>
                        <a:t>入退を行う対象者に対して、入退資格を設け、資格のない者の立ち入りを禁じる。</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indent="-228600">
                        <a:buFont typeface="+mj-lt"/>
                        <a:buAutoNum type="alphaLcPeriod"/>
                      </a:pPr>
                      <a:r>
                        <a:rPr kumimoji="1" lang="ja-JP" altLang="en-US" sz="1050" b="0" i="0" u="none" strike="noStrike" kern="1200" cap="none" spc="0" normalizeH="0" baseline="0" noProof="0">
                          <a:ln>
                            <a:noFill/>
                          </a:ln>
                          <a:solidFill>
                            <a:prstClr val="black"/>
                          </a:solidFill>
                          <a:effectLst/>
                          <a:uLnTx/>
                          <a:uFillTx/>
                          <a:latin typeface="+mn-lt"/>
                          <a:ea typeface="+mn-ea"/>
                          <a:cs typeface="+mn-cs"/>
                        </a:rPr>
                        <a:t>サーバ室は、常時施錠可能とし、入退資格のない者の立ち入りを禁じる。</a:t>
                      </a:r>
                      <a:endParaRPr kumimoji="1" lang="ja-JP" altLang="en-US"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dk1"/>
                          </a:solidFill>
                          <a:effectLst/>
                          <a:latin typeface="+mn-lt"/>
                          <a:ea typeface="+mn-ea"/>
                          <a:cs typeface="+mn-cs"/>
                        </a:rPr>
                        <a:t>アクセス制御規則を定めるには、「明確に許可していないことは、原則的に禁止する」という最も特権の小さい前提に基づいた規則を設定するようにすることが大切です。</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71043048"/>
                  </a:ext>
                </a:extLst>
              </a:tr>
            </a:tbl>
          </a:graphicData>
        </a:graphic>
      </p:graphicFrame>
    </p:spTree>
    <p:extLst>
      <p:ext uri="{BB962C8B-B14F-4D97-AF65-F5344CB8AC3E}">
        <p14:creationId xmlns:p14="http://schemas.microsoft.com/office/powerpoint/2010/main" val="4101422293"/>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1213D7CC-4490-7ADC-E721-06BBC9FA74B5}"/>
              </a:ext>
            </a:extLst>
          </p:cNvPr>
          <p:cNvSpPr>
            <a:spLocks noGrp="1"/>
          </p:cNvSpPr>
          <p:nvPr>
            <p:ph type="body" sz="quarter" idx="14"/>
          </p:nvPr>
        </p:nvSpPr>
        <p:spPr/>
        <p:txBody>
          <a:bodyPr/>
          <a:lstStyle/>
          <a:p>
            <a:r>
              <a:rPr kumimoji="1" lang="en-US" altLang="ja-JP" sz="1600"/>
              <a:t>14-1-2. </a:t>
            </a:r>
            <a:r>
              <a:rPr kumimoji="1" lang="ja-JP" altLang="en-US" sz="1600"/>
              <a:t>実施手順の策定</a:t>
            </a:r>
            <a:endParaRPr kumimoji="1" lang="ja-JP" altLang="en-US"/>
          </a:p>
        </p:txBody>
      </p:sp>
      <p:sp>
        <p:nvSpPr>
          <p:cNvPr id="6" name="スライド番号プレースホルダー 3">
            <a:extLst>
              <a:ext uri="{FF2B5EF4-FFF2-40B4-BE49-F238E27FC236}">
                <a16:creationId xmlns:a16="http://schemas.microsoft.com/office/drawing/2014/main" id="{4C130E2A-FFF8-F8FC-49DC-14CB5F631984}"/>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プレースホルダー 1">
            <a:extLst>
              <a:ext uri="{FF2B5EF4-FFF2-40B4-BE49-F238E27FC236}">
                <a16:creationId xmlns:a16="http://schemas.microsoft.com/office/drawing/2014/main" id="{15BD72F0-AD1F-0B2F-10CF-0225FDD7786B}"/>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graphicFrame>
        <p:nvGraphicFramePr>
          <p:cNvPr id="2" name="表 1">
            <a:extLst>
              <a:ext uri="{FF2B5EF4-FFF2-40B4-BE49-F238E27FC236}">
                <a16:creationId xmlns:a16="http://schemas.microsoft.com/office/drawing/2014/main" id="{18C55D77-451D-B70C-BC16-203ED4207DC9}"/>
              </a:ext>
            </a:extLst>
          </p:cNvPr>
          <p:cNvGraphicFramePr>
            <a:graphicFrameLocks noGrp="1"/>
          </p:cNvGraphicFramePr>
          <p:nvPr/>
        </p:nvGraphicFramePr>
        <p:xfrm>
          <a:off x="622800" y="2052000"/>
          <a:ext cx="5612400" cy="37261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168396">
                <a:tc>
                  <a:txBody>
                    <a:bodyPr/>
                    <a:lstStyle/>
                    <a:p>
                      <a:r>
                        <a:rPr lang="en-US" altLang="ja-JP" sz="1050" b="1">
                          <a:solidFill>
                            <a:schemeClr val="tx1"/>
                          </a:solidFill>
                        </a:rPr>
                        <a:t>5.17 </a:t>
                      </a:r>
                      <a:r>
                        <a:rPr lang="ja-JP" altLang="en-US" sz="1050" b="1">
                          <a:solidFill>
                            <a:schemeClr val="tx1"/>
                          </a:solidFill>
                        </a:rPr>
                        <a:t>認証情報</a:t>
                      </a:r>
                      <a:endParaRPr lang="en-US" altLang="ja-JP" sz="1050" b="1">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168396">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1775817">
                <a:tc>
                  <a:txBody>
                    <a:bodyPr/>
                    <a:lstStyle/>
                    <a:p>
                      <a:pPr marL="228600" indent="-228600">
                        <a:buFont typeface="+mj-lt"/>
                        <a:buAutoNum type="alphaLcPeriod"/>
                      </a:pPr>
                      <a:r>
                        <a:rPr kumimoji="1" lang="ja-JP" altLang="en-US" sz="1050" kern="1200">
                          <a:solidFill>
                            <a:schemeClr val="dk1"/>
                          </a:solidFill>
                          <a:effectLst/>
                          <a:latin typeface="+mn-lt"/>
                          <a:ea typeface="+mn-ea"/>
                          <a:cs typeface="+mn-cs"/>
                        </a:rPr>
                        <a:t>情報システム管理者は、利用者に仮パスワードを発行する場合、利用者本人のみが知ることができる方法で通知する必要がある。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情報システム管理者は、利用者に対し、仮パスワードを直ちに変更することを要求し、通知する。</a:t>
                      </a:r>
                      <a:endParaRPr kumimoji="1" lang="en-US" altLang="ja-JP" sz="1050" b="0" kern="1200">
                        <a:solidFill>
                          <a:schemeClr val="dk1"/>
                        </a:solidFill>
                        <a:effectLst/>
                        <a:latin typeface="+mn-lt"/>
                        <a:ea typeface="+mn-ea"/>
                        <a:cs typeface="+mn-cs"/>
                      </a:endParaRPr>
                    </a:p>
                    <a:p>
                      <a:pPr marL="228600" indent="-228600">
                        <a:buFont typeface="+mj-lt"/>
                        <a:buAutoNum type="alphaLcPeriod"/>
                      </a:pPr>
                      <a:r>
                        <a:rPr kumimoji="1" lang="ja-JP" altLang="en-US" sz="1050" b="0" kern="1200">
                          <a:solidFill>
                            <a:schemeClr val="dk1"/>
                          </a:solidFill>
                          <a:effectLst/>
                          <a:latin typeface="+mn-lt"/>
                          <a:ea typeface="+mn-ea"/>
                          <a:cs typeface="+mn-cs"/>
                        </a:rPr>
                        <a:t>秘密認証情報の利用</a:t>
                      </a:r>
                      <a:br>
                        <a:rPr kumimoji="1" lang="en-US" altLang="ja-JP" sz="1050" b="0" kern="1200">
                          <a:solidFill>
                            <a:schemeClr val="dk1"/>
                          </a:solidFill>
                          <a:effectLst/>
                          <a:latin typeface="+mn-lt"/>
                          <a:ea typeface="+mn-ea"/>
                          <a:cs typeface="+mn-cs"/>
                        </a:rPr>
                      </a:br>
                      <a:r>
                        <a:rPr kumimoji="1" lang="ja-JP" altLang="en-US" sz="1050" b="0" kern="1200">
                          <a:solidFill>
                            <a:schemeClr val="dk1"/>
                          </a:solidFill>
                          <a:effectLst/>
                          <a:latin typeface="+mn-lt"/>
                          <a:ea typeface="+mn-ea"/>
                          <a:cs typeface="+mn-cs"/>
                        </a:rPr>
                        <a:t>・</a:t>
                      </a:r>
                      <a:r>
                        <a:rPr kumimoji="1" lang="ja-JP" altLang="en-US" sz="1050" kern="1200">
                          <a:solidFill>
                            <a:schemeClr val="dk1"/>
                          </a:solidFill>
                          <a:effectLst/>
                          <a:latin typeface="+mn-lt"/>
                          <a:ea typeface="+mn-ea"/>
                          <a:cs typeface="+mn-cs"/>
                        </a:rPr>
                        <a:t>利用者は、英数字と記号を混在した</a:t>
                      </a:r>
                      <a:r>
                        <a:rPr kumimoji="1" lang="en-US" altLang="ja-JP" sz="1050" kern="1200">
                          <a:solidFill>
                            <a:schemeClr val="dk1"/>
                          </a:solidFill>
                          <a:effectLst/>
                          <a:latin typeface="+mn-lt"/>
                          <a:ea typeface="+mn-ea"/>
                          <a:cs typeface="+mn-cs"/>
                        </a:rPr>
                        <a:t>10</a:t>
                      </a:r>
                      <a:r>
                        <a:rPr kumimoji="1" lang="ja-JP" altLang="en-US" sz="1050" kern="1200">
                          <a:solidFill>
                            <a:schemeClr val="dk1"/>
                          </a:solidFill>
                          <a:effectLst/>
                          <a:latin typeface="+mn-lt"/>
                          <a:ea typeface="+mn-ea"/>
                          <a:cs typeface="+mn-cs"/>
                        </a:rPr>
                        <a:t>文字以上のパスワードを設定し、アルファ</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　ベットには大小文字の両方を含める必要がある。</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・他人に容易に推測されるようなわかりやすいパスワードの使用を禁じる。</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・他のサービスと重複するパスワードの利用を禁じる。</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・各システムにおける管理者</a:t>
                      </a:r>
                      <a:r>
                        <a:rPr kumimoji="1" lang="en-US" altLang="ja-JP" sz="1050" kern="1200">
                          <a:solidFill>
                            <a:schemeClr val="dk1"/>
                          </a:solidFill>
                          <a:effectLst/>
                          <a:latin typeface="+mn-lt"/>
                          <a:ea typeface="+mn-ea"/>
                          <a:cs typeface="+mn-cs"/>
                        </a:rPr>
                        <a:t>ID</a:t>
                      </a:r>
                      <a:r>
                        <a:rPr kumimoji="1" lang="ja-JP" altLang="en-US" sz="1050" kern="1200">
                          <a:solidFill>
                            <a:schemeClr val="dk1"/>
                          </a:solidFill>
                          <a:effectLst/>
                          <a:latin typeface="+mn-lt"/>
                          <a:ea typeface="+mn-ea"/>
                          <a:cs typeface="+mn-cs"/>
                        </a:rPr>
                        <a:t>のパスワードは、情報システム管理者において厳重に</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　管理する必要がある。</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・利用者および情報システム管理者は、パスワードの代替もしくは補完のために、指紋</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　などの生体認証、</a:t>
                      </a:r>
                      <a:r>
                        <a:rPr kumimoji="1" lang="en-US" altLang="ja-JP" sz="1050" kern="1200">
                          <a:solidFill>
                            <a:schemeClr val="dk1"/>
                          </a:solidFill>
                          <a:effectLst/>
                          <a:latin typeface="+mn-lt"/>
                          <a:ea typeface="+mn-ea"/>
                          <a:cs typeface="+mn-cs"/>
                        </a:rPr>
                        <a:t>IC</a:t>
                      </a:r>
                      <a:r>
                        <a:rPr kumimoji="1" lang="ja-JP" altLang="en-US" sz="1050" kern="1200">
                          <a:solidFill>
                            <a:schemeClr val="dk1"/>
                          </a:solidFill>
                          <a:effectLst/>
                          <a:latin typeface="+mn-lt"/>
                          <a:ea typeface="+mn-ea"/>
                          <a:cs typeface="+mn-cs"/>
                        </a:rPr>
                        <a:t>カード認証などの機器による認証方式も採用できるものとする。</a:t>
                      </a:r>
                      <a:endParaRPr kumimoji="1" lang="en-US" altLang="ja-JP" sz="1050" b="0" kern="1200">
                        <a:solidFill>
                          <a:schemeClr val="dk1"/>
                        </a:solidFill>
                        <a:effectLst/>
                        <a:latin typeface="+mn-lt"/>
                        <a:ea typeface="+mn-ea"/>
                        <a:cs typeface="+mn-cs"/>
                      </a:endParaRPr>
                    </a:p>
                    <a:p>
                      <a:pPr marL="228600" indent="-228600">
                        <a:buFont typeface="+mj-lt"/>
                        <a:buAutoNum type="alphaLcPeriod"/>
                      </a:pPr>
                      <a:r>
                        <a:rPr kumimoji="1" lang="ja-JP" altLang="en-US" sz="1050" b="0" kern="1200">
                          <a:solidFill>
                            <a:schemeClr val="dk1"/>
                          </a:solidFill>
                          <a:effectLst/>
                          <a:latin typeface="+mn-lt"/>
                          <a:ea typeface="+mn-ea"/>
                          <a:cs typeface="+mn-cs"/>
                        </a:rPr>
                        <a:t>パスワード管理システム</a:t>
                      </a:r>
                      <a:br>
                        <a:rPr kumimoji="1" lang="en-US" altLang="ja-JP" sz="1050" b="0" kern="1200">
                          <a:solidFill>
                            <a:schemeClr val="dk1"/>
                          </a:solidFill>
                          <a:effectLst/>
                          <a:latin typeface="+mn-lt"/>
                          <a:ea typeface="+mn-ea"/>
                          <a:cs typeface="+mn-cs"/>
                        </a:rPr>
                      </a:br>
                      <a:r>
                        <a:rPr kumimoji="1" lang="ja-JP" altLang="en-US" sz="1050" b="0" kern="1200">
                          <a:solidFill>
                            <a:schemeClr val="dk1"/>
                          </a:solidFill>
                          <a:effectLst/>
                          <a:latin typeface="+mn-lt"/>
                          <a:ea typeface="+mn-ea"/>
                          <a:cs typeface="+mn-cs"/>
                        </a:rPr>
                        <a:t>・</a:t>
                      </a:r>
                      <a:r>
                        <a:rPr kumimoji="1" lang="ja-JP" altLang="en-US" sz="1050" kern="1200">
                          <a:solidFill>
                            <a:schemeClr val="dk1"/>
                          </a:solidFill>
                          <a:effectLst/>
                          <a:latin typeface="+mn-lt"/>
                          <a:ea typeface="+mn-ea"/>
                          <a:cs typeface="+mn-cs"/>
                        </a:rPr>
                        <a:t>パスワードの入力は対話式とする。</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・パスワードをシステムに記憶させることは禁じる。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indent="0">
                        <a:buFont typeface="+mj-lt"/>
                        <a:buNone/>
                      </a:pPr>
                      <a:r>
                        <a:rPr kumimoji="1" lang="ja-JP" altLang="en-US" sz="1050" kern="1200">
                          <a:solidFill>
                            <a:schemeClr val="dk1"/>
                          </a:solidFill>
                          <a:effectLst/>
                          <a:latin typeface="+mn-lt"/>
                          <a:ea typeface="+mn-ea"/>
                          <a:cs typeface="+mn-cs"/>
                        </a:rPr>
                        <a:t>パスワードを認証情報として使用する場合、</a:t>
                      </a:r>
                      <a:r>
                        <a:rPr kumimoji="1" lang="en-US" altLang="ja-JP" sz="1050" kern="1200">
                          <a:solidFill>
                            <a:schemeClr val="dk1"/>
                          </a:solidFill>
                          <a:effectLst/>
                          <a:latin typeface="+mn-lt"/>
                          <a:ea typeface="+mn-ea"/>
                          <a:cs typeface="+mn-cs"/>
                        </a:rPr>
                        <a:t>IPA</a:t>
                      </a:r>
                      <a:r>
                        <a:rPr kumimoji="1" lang="ja-JP" altLang="en-US" sz="1050" kern="1200">
                          <a:solidFill>
                            <a:schemeClr val="dk1"/>
                          </a:solidFill>
                          <a:effectLst/>
                          <a:latin typeface="+mn-lt"/>
                          <a:ea typeface="+mn-ea"/>
                          <a:cs typeface="+mn-cs"/>
                        </a:rPr>
                        <a:t>などが推奨している強力なパスワードの作り方を参考にすることが大切です。</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7565948"/>
                  </a:ext>
                </a:extLst>
              </a:tr>
            </a:tbl>
          </a:graphicData>
        </a:graphic>
      </p:graphicFrame>
      <p:graphicFrame>
        <p:nvGraphicFramePr>
          <p:cNvPr id="5" name="表 4">
            <a:extLst>
              <a:ext uri="{FF2B5EF4-FFF2-40B4-BE49-F238E27FC236}">
                <a16:creationId xmlns:a16="http://schemas.microsoft.com/office/drawing/2014/main" id="{FC45FFE6-A980-5DE2-960D-D4BAEC8468DC}"/>
              </a:ext>
            </a:extLst>
          </p:cNvPr>
          <p:cNvGraphicFramePr>
            <a:graphicFrameLocks noGrp="1"/>
          </p:cNvGraphicFramePr>
          <p:nvPr/>
        </p:nvGraphicFramePr>
        <p:xfrm>
          <a:off x="622800" y="6348481"/>
          <a:ext cx="5612400" cy="27660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r>
                        <a:rPr lang="en-US" altLang="ja-JP" sz="1050" b="1">
                          <a:solidFill>
                            <a:schemeClr val="tx1"/>
                          </a:solidFill>
                        </a:rPr>
                        <a:t>5.18 </a:t>
                      </a:r>
                      <a:r>
                        <a:rPr lang="ja-JP" altLang="en-US" sz="1050" b="1">
                          <a:solidFill>
                            <a:schemeClr val="tx1"/>
                          </a:solidFill>
                        </a:rPr>
                        <a:t>アクセス権</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700126">
                <a:tc>
                  <a:txBody>
                    <a:bodyPr/>
                    <a:lstStyle/>
                    <a:p>
                      <a:pPr marL="228600" indent="-228600">
                        <a:buFont typeface="+mj-lt"/>
                        <a:buAutoNum type="alphaLcPeriod"/>
                      </a:pPr>
                      <a:r>
                        <a:rPr kumimoji="1" lang="ja-JP" altLang="en-US" sz="1050" kern="1200">
                          <a:solidFill>
                            <a:schemeClr val="dk1"/>
                          </a:solidFill>
                          <a:effectLst/>
                          <a:latin typeface="+mn-lt"/>
                          <a:ea typeface="+mn-ea"/>
                          <a:cs typeface="+mn-cs"/>
                        </a:rPr>
                        <a:t>利用者のアクセス権は、重要情報に対しては必要最小限の者がアクセスするという原則のもとに、情報システム管理者が検討し、設定を行う。</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情報システム管理者は、定期的（最低年</a:t>
                      </a:r>
                      <a:r>
                        <a:rPr kumimoji="1" lang="en-US" altLang="ja-JP" sz="1050" kern="1200">
                          <a:solidFill>
                            <a:schemeClr val="dk1"/>
                          </a:solidFill>
                          <a:effectLst/>
                          <a:latin typeface="+mn-lt"/>
                          <a:ea typeface="+mn-ea"/>
                          <a:cs typeface="+mn-cs"/>
                        </a:rPr>
                        <a:t>1</a:t>
                      </a:r>
                      <a:r>
                        <a:rPr kumimoji="1" lang="ja-JP" altLang="en-US" sz="1050" kern="1200">
                          <a:solidFill>
                            <a:schemeClr val="dk1"/>
                          </a:solidFill>
                          <a:effectLst/>
                          <a:latin typeface="+mn-lt"/>
                          <a:ea typeface="+mn-ea"/>
                          <a:cs typeface="+mn-cs"/>
                        </a:rPr>
                        <a:t>回）および必要時にアクセス権限の棚卸および見直しを行う。　</a:t>
                      </a:r>
                      <a:endParaRPr kumimoji="1" lang="en-US" altLang="ja-JP" sz="1050" b="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退職者が発生した際は、業務に支障がないよう調整し、速やかに該当アカウントを削除する必要がある。申請は、当該従業員が最後に所属した部門の長がアクセス権限の削除を申請し、情報システム管理者、またはその指名する従業員が削除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他部署への移動が生じた際は、</a:t>
                      </a:r>
                      <a:r>
                        <a:rPr kumimoji="1" lang="en-US" altLang="ja-JP" sz="1050" kern="1200">
                          <a:solidFill>
                            <a:schemeClr val="dk1"/>
                          </a:solidFill>
                          <a:effectLst/>
                          <a:latin typeface="+mn-lt"/>
                          <a:ea typeface="+mn-ea"/>
                          <a:cs typeface="+mn-cs"/>
                        </a:rPr>
                        <a:t>a</a:t>
                      </a:r>
                      <a:r>
                        <a:rPr kumimoji="1" lang="ja-JP" altLang="en-US" sz="1050" kern="1200">
                          <a:solidFill>
                            <a:schemeClr val="dk1"/>
                          </a:solidFill>
                          <a:effectLst/>
                          <a:latin typeface="+mn-lt"/>
                          <a:ea typeface="+mn-ea"/>
                          <a:cs typeface="+mn-cs"/>
                        </a:rPr>
                        <a:t>の手順に従い削除する。また、新規のアクセス権限は移動先部門の長が申請し、同様の手順に従い登録する。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p>
                    <a:p>
                      <a:pPr marL="0" indent="0">
                        <a:buFont typeface="+mj-lt"/>
                        <a:buNone/>
                      </a:pPr>
                      <a:r>
                        <a:rPr kumimoji="1" lang="ja-JP" altLang="en-US" sz="1050" kern="1200">
                          <a:solidFill>
                            <a:schemeClr val="dk1"/>
                          </a:solidFill>
                          <a:effectLst/>
                          <a:latin typeface="+mn-lt"/>
                          <a:ea typeface="+mn-ea"/>
                          <a:cs typeface="+mn-cs"/>
                        </a:rPr>
                        <a:t>物理的および論理的なアクセス権の定期的レビューでは、同じ組織内での異動、昇進、降格、退職後の利用者のアクセス権、および特権的アクセス権の認可について考慮することが大切です。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69314828"/>
                  </a:ext>
                </a:extLst>
              </a:tr>
            </a:tbl>
          </a:graphicData>
        </a:graphic>
      </p:graphicFrame>
    </p:spTree>
    <p:extLst>
      <p:ext uri="{BB962C8B-B14F-4D97-AF65-F5344CB8AC3E}">
        <p14:creationId xmlns:p14="http://schemas.microsoft.com/office/powerpoint/2010/main" val="4149851265"/>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1213D7CC-4490-7ADC-E721-06BBC9FA74B5}"/>
              </a:ext>
            </a:extLst>
          </p:cNvPr>
          <p:cNvSpPr>
            <a:spLocks noGrp="1"/>
          </p:cNvSpPr>
          <p:nvPr>
            <p:ph type="body" sz="quarter" idx="14"/>
          </p:nvPr>
        </p:nvSpPr>
        <p:spPr/>
        <p:txBody>
          <a:bodyPr/>
          <a:lstStyle/>
          <a:p>
            <a:r>
              <a:rPr kumimoji="1" lang="en-US" altLang="ja-JP" sz="1600"/>
              <a:t>14-1-2. </a:t>
            </a:r>
            <a:r>
              <a:rPr kumimoji="1" lang="ja-JP" altLang="en-US" sz="1600"/>
              <a:t>実施手順の策定</a:t>
            </a:r>
            <a:endParaRPr kumimoji="1" lang="ja-JP" altLang="en-US"/>
          </a:p>
        </p:txBody>
      </p:sp>
      <p:sp>
        <p:nvSpPr>
          <p:cNvPr id="6" name="スライド番号プレースホルダー 3">
            <a:extLst>
              <a:ext uri="{FF2B5EF4-FFF2-40B4-BE49-F238E27FC236}">
                <a16:creationId xmlns:a16="http://schemas.microsoft.com/office/drawing/2014/main" id="{4C130E2A-FFF8-F8FC-49DC-14CB5F631984}"/>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18</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プレースホルダー 1">
            <a:extLst>
              <a:ext uri="{FF2B5EF4-FFF2-40B4-BE49-F238E27FC236}">
                <a16:creationId xmlns:a16="http://schemas.microsoft.com/office/drawing/2014/main" id="{15BD72F0-AD1F-0B2F-10CF-0225FDD7786B}"/>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graphicFrame>
        <p:nvGraphicFramePr>
          <p:cNvPr id="4" name="表 3">
            <a:extLst>
              <a:ext uri="{FF2B5EF4-FFF2-40B4-BE49-F238E27FC236}">
                <a16:creationId xmlns:a16="http://schemas.microsoft.com/office/drawing/2014/main" id="{9A4184C5-7BCD-B464-B666-150D1B24EC97}"/>
              </a:ext>
            </a:extLst>
          </p:cNvPr>
          <p:cNvGraphicFramePr>
            <a:graphicFrameLocks noGrp="1"/>
          </p:cNvGraphicFramePr>
          <p:nvPr>
            <p:extLst>
              <p:ext uri="{D42A27DB-BD31-4B8C-83A1-F6EECF244321}">
                <p14:modId xmlns:p14="http://schemas.microsoft.com/office/powerpoint/2010/main" val="3898826305"/>
              </p:ext>
            </p:extLst>
          </p:nvPr>
        </p:nvGraphicFramePr>
        <p:xfrm>
          <a:off x="622800" y="2052000"/>
          <a:ext cx="5612400" cy="26060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34758">
                <a:tc>
                  <a:txBody>
                    <a:bodyPr/>
                    <a:lstStyle/>
                    <a:p>
                      <a:r>
                        <a:rPr lang="en-US" altLang="ja-JP" sz="1050" b="1">
                          <a:solidFill>
                            <a:schemeClr val="tx1"/>
                          </a:solidFill>
                          <a:latin typeface="+mn-ea"/>
                        </a:rPr>
                        <a:t>5.19 </a:t>
                      </a:r>
                      <a:r>
                        <a:rPr lang="ja-JP" altLang="en-US" sz="1050" b="1">
                          <a:solidFill>
                            <a:schemeClr val="tx1"/>
                          </a:solidFill>
                          <a:latin typeface="+mn-ea"/>
                        </a:rPr>
                        <a:t>供給者関係における情報セキュリティ</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234758">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1123914">
                <a:tc>
                  <a:txBody>
                    <a:bodyPr/>
                    <a:lstStyle/>
                    <a:p>
                      <a:pPr marL="228600" indent="-228600">
                        <a:buFont typeface="+mj-lt"/>
                        <a:buAutoNum type="alphaLcPeriod"/>
                      </a:pPr>
                      <a:r>
                        <a:rPr kumimoji="1" lang="ja-JP" altLang="en-US" sz="1050" kern="1200">
                          <a:solidFill>
                            <a:schemeClr val="dk1"/>
                          </a:solidFill>
                          <a:effectLst/>
                          <a:latin typeface="+mn-lt"/>
                          <a:ea typeface="+mn-ea"/>
                          <a:cs typeface="+mn-cs"/>
                        </a:rPr>
                        <a:t>当組織における供給者には、以下がある。</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a:t>
                      </a:r>
                      <a:r>
                        <a:rPr kumimoji="1" lang="en-US" altLang="ja-JP" sz="1050" kern="1200">
                          <a:solidFill>
                            <a:schemeClr val="dk1"/>
                          </a:solidFill>
                          <a:effectLst/>
                          <a:latin typeface="+mn-lt"/>
                          <a:ea typeface="+mn-ea"/>
                          <a:cs typeface="+mn-cs"/>
                          <a:hlinkClick r:id="rId4" action="ppaction://hlinksldjump"/>
                        </a:rPr>
                        <a:t>ISP</a:t>
                      </a:r>
                      <a:r>
                        <a:rPr kumimoji="1" lang="ja-JP" altLang="en-US" sz="1050" kern="1200">
                          <a:solidFill>
                            <a:schemeClr val="dk1"/>
                          </a:solidFill>
                          <a:effectLst/>
                          <a:latin typeface="+mn-lt"/>
                          <a:ea typeface="+mn-ea"/>
                          <a:cs typeface="+mn-cs"/>
                        </a:rPr>
                        <a:t>、電話サービス、</a:t>
                      </a:r>
                      <a:r>
                        <a:rPr kumimoji="1" lang="en-US" altLang="ja-JP" sz="1050" kern="1200">
                          <a:solidFill>
                            <a:schemeClr val="dk1"/>
                          </a:solidFill>
                          <a:effectLst/>
                          <a:latin typeface="+mn-lt"/>
                          <a:ea typeface="+mn-ea"/>
                          <a:cs typeface="+mn-cs"/>
                        </a:rPr>
                        <a:t>IT</a:t>
                      </a:r>
                      <a:r>
                        <a:rPr kumimoji="1" lang="ja-JP" altLang="en-US" sz="1050" kern="1200">
                          <a:solidFill>
                            <a:schemeClr val="dk1"/>
                          </a:solidFill>
                          <a:effectLst/>
                          <a:latin typeface="+mn-lt"/>
                          <a:ea typeface="+mn-ea"/>
                          <a:cs typeface="+mn-cs"/>
                        </a:rPr>
                        <a:t>機器などのサービス提供者</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・情報システムの開発・保守における外部委託先</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・会計、税務、法律などの専門サービス提供者</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・清掃業者、廃棄業者</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・クラウドサービス</a:t>
                      </a:r>
                    </a:p>
                    <a:p>
                      <a:pPr marL="228600" indent="-228600">
                        <a:buFont typeface="+mj-lt"/>
                        <a:buAutoNum type="alphaLcPeriod"/>
                      </a:pPr>
                      <a:r>
                        <a:rPr kumimoji="1" lang="ja-JP" altLang="en-US" sz="1050" kern="1200">
                          <a:solidFill>
                            <a:schemeClr val="dk1"/>
                          </a:solidFill>
                          <a:effectLst/>
                          <a:latin typeface="+mn-lt"/>
                          <a:ea typeface="+mn-ea"/>
                          <a:cs typeface="+mn-cs"/>
                        </a:rPr>
                        <a:t>情報セキュリティ委員会は、部外者・外部組織によるオフィスエリアや情報システムへのアクセスを許可する際に生じる可能性があるリスクを考慮し、情報セキュリティ上の要求事項を明確にする。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indent="0">
                        <a:buFont typeface="+mj-lt"/>
                        <a:buNone/>
                      </a:pPr>
                      <a:r>
                        <a:rPr kumimoji="1" lang="ja-JP" altLang="en-US" sz="1050" kern="1200">
                          <a:solidFill>
                            <a:schemeClr val="dk1"/>
                          </a:solidFill>
                          <a:effectLst/>
                          <a:latin typeface="+mn-lt"/>
                          <a:ea typeface="+mn-ea"/>
                          <a:cs typeface="+mn-cs"/>
                        </a:rPr>
                        <a:t>供給者が提供する製品およびサービスの使用に関連するセキュリティリスクに対処するためのプロセスおよび手順を特定し、実施することが大切です。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19556378"/>
                  </a:ext>
                </a:extLst>
              </a:tr>
            </a:tbl>
          </a:graphicData>
        </a:graphic>
      </p:graphicFrame>
      <p:graphicFrame>
        <p:nvGraphicFramePr>
          <p:cNvPr id="8" name="表 7">
            <a:extLst>
              <a:ext uri="{FF2B5EF4-FFF2-40B4-BE49-F238E27FC236}">
                <a16:creationId xmlns:a16="http://schemas.microsoft.com/office/drawing/2014/main" id="{B0E11F83-B1BC-A270-FA8B-F85643B616D8}"/>
              </a:ext>
            </a:extLst>
          </p:cNvPr>
          <p:cNvGraphicFramePr>
            <a:graphicFrameLocks noGrp="1"/>
          </p:cNvGraphicFramePr>
          <p:nvPr/>
        </p:nvGraphicFramePr>
        <p:xfrm>
          <a:off x="622800" y="4953000"/>
          <a:ext cx="5612400" cy="29260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3475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1">
                          <a:solidFill>
                            <a:schemeClr val="tx1"/>
                          </a:solidFill>
                        </a:rPr>
                        <a:t>5.20</a:t>
                      </a:r>
                      <a:r>
                        <a:rPr lang="ja-JP" altLang="en-US" sz="1050" b="1">
                          <a:solidFill>
                            <a:schemeClr val="tx1"/>
                          </a:solidFill>
                        </a:rPr>
                        <a:t> 供給者との合意における情報セキュリティの取扱い</a:t>
                      </a:r>
                      <a:endParaRPr lang="en-US" altLang="ja-JP" sz="1050" b="1">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234758">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1123914">
                <a:tc>
                  <a:txBody>
                    <a:bodyPr/>
                    <a:lstStyle/>
                    <a:p>
                      <a:pPr marL="228600" indent="-228600">
                        <a:buFont typeface="+mj-lt"/>
                        <a:buAutoNum type="alphaLcPeriod"/>
                      </a:pPr>
                      <a:r>
                        <a:rPr kumimoji="1" lang="ja-JP" altLang="en-US" sz="1050" kern="1200">
                          <a:solidFill>
                            <a:schemeClr val="dk1"/>
                          </a:solidFill>
                          <a:effectLst/>
                          <a:latin typeface="+mn-lt"/>
                          <a:ea typeface="+mn-ea"/>
                          <a:cs typeface="+mn-cs"/>
                        </a:rPr>
                        <a:t>提供されるサービスの利用は、次の手順に従い行う。</a:t>
                      </a:r>
                      <a:br>
                        <a:rPr kumimoji="1" lang="en-US" altLang="ja-JP" sz="1050" kern="1200">
                          <a:solidFill>
                            <a:schemeClr val="dk1"/>
                          </a:solidFill>
                          <a:effectLst/>
                          <a:latin typeface="+mn-lt"/>
                          <a:ea typeface="+mn-ea"/>
                          <a:cs typeface="+mn-cs"/>
                        </a:rPr>
                      </a:br>
                      <a:r>
                        <a:rPr kumimoji="1" lang="en-US" altLang="ja-JP" sz="1050" kern="1200">
                          <a:solidFill>
                            <a:schemeClr val="dk1"/>
                          </a:solidFill>
                          <a:effectLst/>
                          <a:latin typeface="+mn-lt"/>
                          <a:ea typeface="+mn-ea"/>
                          <a:cs typeface="+mn-cs"/>
                        </a:rPr>
                        <a:t>1. </a:t>
                      </a:r>
                      <a:r>
                        <a:rPr kumimoji="1" lang="ja-JP" altLang="en-US" sz="1050" kern="1200">
                          <a:solidFill>
                            <a:schemeClr val="dk1"/>
                          </a:solidFill>
                          <a:effectLst/>
                          <a:latin typeface="+mn-lt"/>
                          <a:ea typeface="+mn-ea"/>
                          <a:cs typeface="+mn-cs"/>
                        </a:rPr>
                        <a:t>「委託先審査票」による評価・選定を行う。</a:t>
                      </a:r>
                      <a:br>
                        <a:rPr kumimoji="1" lang="en-US" altLang="ja-JP" sz="1050" kern="1200">
                          <a:solidFill>
                            <a:schemeClr val="dk1"/>
                          </a:solidFill>
                          <a:effectLst/>
                          <a:latin typeface="+mn-lt"/>
                          <a:ea typeface="+mn-ea"/>
                          <a:cs typeface="+mn-cs"/>
                        </a:rPr>
                      </a:br>
                      <a:r>
                        <a:rPr kumimoji="1" lang="en-US" altLang="ja-JP" sz="1050" kern="1200">
                          <a:solidFill>
                            <a:schemeClr val="dk1"/>
                          </a:solidFill>
                          <a:effectLst/>
                          <a:latin typeface="+mn-lt"/>
                          <a:ea typeface="+mn-ea"/>
                          <a:cs typeface="+mn-cs"/>
                        </a:rPr>
                        <a:t>2. </a:t>
                      </a:r>
                      <a:r>
                        <a:rPr kumimoji="1" lang="ja-JP" altLang="en-US" sz="1050" kern="1200">
                          <a:solidFill>
                            <a:schemeClr val="dk1"/>
                          </a:solidFill>
                          <a:effectLst/>
                          <a:latin typeface="+mn-lt"/>
                          <a:ea typeface="+mn-ea"/>
                          <a:cs typeface="+mn-cs"/>
                        </a:rPr>
                        <a:t>情報セキュリティ要求事項を考慮し、次の事項を含む契約を締結する。</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・機密保持契約などの情報の取扱いに関する契約</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・使用許諾に関する取り決め、コードの所有権および知的所有権（開発の場合）</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・実施される作業場所および入退室管理</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・外部委託先が不履行となった場合の預託契約に関する取り決め</a:t>
                      </a:r>
                      <a:br>
                        <a:rPr kumimoji="1" lang="en-US" altLang="ja-JP" sz="1050" kern="1200">
                          <a:solidFill>
                            <a:schemeClr val="dk1"/>
                          </a:solidFill>
                          <a:effectLst/>
                          <a:latin typeface="+mn-lt"/>
                          <a:ea typeface="+mn-ea"/>
                          <a:cs typeface="+mn-cs"/>
                        </a:rPr>
                      </a:br>
                      <a:r>
                        <a:rPr kumimoji="1" lang="en-US" altLang="ja-JP" sz="1050" kern="1200">
                          <a:solidFill>
                            <a:schemeClr val="dk1"/>
                          </a:solidFill>
                          <a:effectLst/>
                          <a:latin typeface="+mn-lt"/>
                          <a:ea typeface="+mn-ea"/>
                          <a:cs typeface="+mn-cs"/>
                        </a:rPr>
                        <a:t>3. </a:t>
                      </a:r>
                      <a:r>
                        <a:rPr kumimoji="1" lang="ja-JP" altLang="en-US" sz="1050" kern="1200">
                          <a:solidFill>
                            <a:schemeClr val="dk1"/>
                          </a:solidFill>
                          <a:effectLst/>
                          <a:latin typeface="+mn-lt"/>
                          <a:ea typeface="+mn-ea"/>
                          <a:cs typeface="+mn-cs"/>
                        </a:rPr>
                        <a:t>情報セキュリティ委員会は、「</a:t>
                      </a:r>
                      <a:r>
                        <a:rPr kumimoji="1" lang="en-US" altLang="ja-JP" sz="1050" kern="1200">
                          <a:solidFill>
                            <a:schemeClr val="dk1"/>
                          </a:solidFill>
                          <a:effectLst/>
                          <a:latin typeface="+mn-lt"/>
                          <a:ea typeface="+mn-ea"/>
                          <a:cs typeface="+mn-cs"/>
                        </a:rPr>
                        <a:t>5.19 </a:t>
                      </a:r>
                      <a:r>
                        <a:rPr kumimoji="1" lang="ja-JP" altLang="en-US" sz="1050" kern="1200">
                          <a:solidFill>
                            <a:schemeClr val="dk1"/>
                          </a:solidFill>
                          <a:effectLst/>
                          <a:latin typeface="+mn-lt"/>
                          <a:ea typeface="+mn-ea"/>
                          <a:cs typeface="+mn-cs"/>
                        </a:rPr>
                        <a:t>供給者関係における情報セキュリティ」におい</a:t>
                      </a:r>
                      <a:br>
                        <a:rPr kumimoji="1" lang="en-US" altLang="ja-JP" sz="1050" kern="1200">
                          <a:solidFill>
                            <a:schemeClr val="dk1"/>
                          </a:solidFill>
                          <a:effectLst/>
                          <a:latin typeface="+mn-lt"/>
                          <a:ea typeface="+mn-ea"/>
                          <a:cs typeface="+mn-cs"/>
                        </a:rPr>
                      </a:br>
                      <a:r>
                        <a:rPr kumimoji="1" lang="en-US" altLang="ja-JP" sz="1050" kern="1200">
                          <a:solidFill>
                            <a:schemeClr val="dk1"/>
                          </a:solidFill>
                          <a:effectLst/>
                          <a:latin typeface="+mn-lt"/>
                          <a:ea typeface="+mn-ea"/>
                          <a:cs typeface="+mn-cs"/>
                        </a:rPr>
                        <a:t> </a:t>
                      </a:r>
                      <a:r>
                        <a:rPr kumimoji="1" lang="ja-JP" altLang="en-US" sz="1050" kern="1200">
                          <a:solidFill>
                            <a:schemeClr val="dk1"/>
                          </a:solidFill>
                          <a:effectLst/>
                          <a:latin typeface="+mn-lt"/>
                          <a:ea typeface="+mn-ea"/>
                          <a:cs typeface="+mn-cs"/>
                        </a:rPr>
                        <a:t>　て検討したリスクを考慮し、必要に応じて第三者との間で契約を締結する。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クラウドサービスを介して重要資産を取扱う際は、利用者は多要素認証を有効にしてセキュリティを強化する必要がある。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indent="0">
                        <a:buFont typeface="+mj-lt"/>
                        <a:buNone/>
                      </a:pPr>
                      <a:r>
                        <a:rPr kumimoji="1" lang="ja-JP" altLang="en-US" sz="1050" kern="1200">
                          <a:solidFill>
                            <a:schemeClr val="dk1"/>
                          </a:solidFill>
                          <a:effectLst/>
                          <a:latin typeface="+mn-lt"/>
                          <a:ea typeface="+mn-ea"/>
                          <a:cs typeface="+mn-cs"/>
                        </a:rPr>
                        <a:t>組織と供給者の間で情報セキュリティ要求事項を満たす義務に関し、当事者間で合意を確立し、文書化することが大切です。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53038944"/>
                  </a:ext>
                </a:extLst>
              </a:tr>
            </a:tbl>
          </a:graphicData>
        </a:graphic>
      </p:graphicFrame>
    </p:spTree>
    <p:extLst>
      <p:ext uri="{BB962C8B-B14F-4D97-AF65-F5344CB8AC3E}">
        <p14:creationId xmlns:p14="http://schemas.microsoft.com/office/powerpoint/2010/main" val="3828188056"/>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ADCAB7E7-CE29-DAC4-6AA6-4EBBDE9B1A4C}"/>
              </a:ext>
            </a:extLst>
          </p:cNvPr>
          <p:cNvSpPr>
            <a:spLocks noGrp="1"/>
          </p:cNvSpPr>
          <p:nvPr>
            <p:ph type="body" sz="quarter" idx="14"/>
          </p:nvPr>
        </p:nvSpPr>
        <p:spPr/>
        <p:txBody>
          <a:bodyPr/>
          <a:lstStyle/>
          <a:p>
            <a:r>
              <a:rPr kumimoji="1" lang="en-US" altLang="ja-JP" sz="1600"/>
              <a:t>14-1-2. </a:t>
            </a:r>
            <a:r>
              <a:rPr kumimoji="1" lang="ja-JP" altLang="en-US" sz="1600"/>
              <a:t>実施手順の策定</a:t>
            </a:r>
            <a:endParaRPr kumimoji="1" lang="ja-JP" altLang="en-US"/>
          </a:p>
        </p:txBody>
      </p:sp>
      <p:sp>
        <p:nvSpPr>
          <p:cNvPr id="6" name="スライド番号プレースホルダー 3">
            <a:extLst>
              <a:ext uri="{FF2B5EF4-FFF2-40B4-BE49-F238E27FC236}">
                <a16:creationId xmlns:a16="http://schemas.microsoft.com/office/drawing/2014/main" id="{A0341ABF-636D-C9A0-B7FB-A7F8A4F44AEB}"/>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19</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プレースホルダー 1">
            <a:extLst>
              <a:ext uri="{FF2B5EF4-FFF2-40B4-BE49-F238E27FC236}">
                <a16:creationId xmlns:a16="http://schemas.microsoft.com/office/drawing/2014/main" id="{99D7AC66-F0D0-4817-926E-2F80AD3DA48B}"/>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graphicFrame>
        <p:nvGraphicFramePr>
          <p:cNvPr id="7" name="表 6">
            <a:extLst>
              <a:ext uri="{FF2B5EF4-FFF2-40B4-BE49-F238E27FC236}">
                <a16:creationId xmlns:a16="http://schemas.microsoft.com/office/drawing/2014/main" id="{7B478609-EA48-8F15-3E4C-5403D0222C1D}"/>
              </a:ext>
            </a:extLst>
          </p:cNvPr>
          <p:cNvGraphicFramePr>
            <a:graphicFrameLocks noGrp="1"/>
          </p:cNvGraphicFramePr>
          <p:nvPr>
            <p:extLst>
              <p:ext uri="{D42A27DB-BD31-4B8C-83A1-F6EECF244321}">
                <p14:modId xmlns:p14="http://schemas.microsoft.com/office/powerpoint/2010/main" val="4015940687"/>
              </p:ext>
            </p:extLst>
          </p:nvPr>
        </p:nvGraphicFramePr>
        <p:xfrm>
          <a:off x="622800" y="2052000"/>
          <a:ext cx="5612400" cy="26060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34758">
                <a:tc>
                  <a:txBody>
                    <a:bodyPr/>
                    <a:lstStyle/>
                    <a:p>
                      <a:r>
                        <a:rPr lang="en-US" altLang="ja-JP" sz="1050" b="1">
                          <a:solidFill>
                            <a:schemeClr val="tx1"/>
                          </a:solidFill>
                          <a:latin typeface="+mn-ea"/>
                        </a:rPr>
                        <a:t>5.21 ICT</a:t>
                      </a:r>
                      <a:r>
                        <a:rPr lang="ja-JP" altLang="en-US" sz="1050" b="1">
                          <a:solidFill>
                            <a:schemeClr val="tx1"/>
                          </a:solidFill>
                          <a:latin typeface="+mn-ea"/>
                        </a:rPr>
                        <a:t>サプライチェーンにおける情報セキュリティの管理</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234758">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1123914">
                <a:tc>
                  <a:txBody>
                    <a:bodyPr/>
                    <a:lstStyle/>
                    <a:p>
                      <a:pPr marL="228600" indent="-228600">
                        <a:buFont typeface="+mj-lt"/>
                        <a:buAutoNum type="alphaLcPeriod"/>
                      </a:pPr>
                      <a:r>
                        <a:rPr kumimoji="1" lang="en-US" altLang="ja-JP" sz="1050" kern="1200">
                          <a:solidFill>
                            <a:schemeClr val="tx1"/>
                          </a:solidFill>
                          <a:effectLst/>
                          <a:latin typeface="+mn-lt"/>
                          <a:ea typeface="+mn-ea"/>
                          <a:cs typeface="+mn-cs"/>
                        </a:rPr>
                        <a:t>ICT</a:t>
                      </a:r>
                      <a:r>
                        <a:rPr kumimoji="1" lang="ja-JP" altLang="en-US" sz="1050" kern="1200">
                          <a:solidFill>
                            <a:schemeClr val="tx1"/>
                          </a:solidFill>
                          <a:effectLst/>
                          <a:latin typeface="+mn-lt"/>
                          <a:ea typeface="+mn-ea"/>
                          <a:cs typeface="+mn-cs"/>
                        </a:rPr>
                        <a:t>製品・サービスの供給者との契約には、必要に応じて再委託に関する事項を盛り込む。</a:t>
                      </a:r>
                      <a:endParaRPr kumimoji="1" lang="en-US" altLang="ja-JP" sz="1050" kern="1200">
                        <a:solidFill>
                          <a:schemeClr val="tx1"/>
                        </a:solidFill>
                        <a:effectLst/>
                        <a:latin typeface="+mn-lt"/>
                        <a:ea typeface="+mn-ea"/>
                        <a:cs typeface="+mn-cs"/>
                      </a:endParaRPr>
                    </a:p>
                    <a:p>
                      <a:pPr marL="228600" indent="-228600">
                        <a:buFont typeface="+mj-lt"/>
                        <a:buAutoNum type="alphaLcPeriod"/>
                      </a:pPr>
                      <a:r>
                        <a:rPr kumimoji="1" lang="ja-JP" altLang="en-US" sz="1050" kern="1200">
                          <a:solidFill>
                            <a:schemeClr val="tx1"/>
                          </a:solidFill>
                          <a:effectLst/>
                          <a:latin typeface="+mn-lt"/>
                          <a:ea typeface="+mn-ea"/>
                          <a:cs typeface="+mn-cs"/>
                        </a:rPr>
                        <a:t>クラウドサービスの利用にあたっては、クラウドサービス提供者の事業継続性、および以下のサービスに関する情報セキュリティ事項を考慮のうえ、クラウドサービスを選定する。</a:t>
                      </a:r>
                      <a:br>
                        <a:rPr kumimoji="1" lang="en-US" altLang="ja-JP" sz="1050" kern="1200">
                          <a:solidFill>
                            <a:schemeClr val="tx1"/>
                          </a:solidFill>
                          <a:effectLst/>
                          <a:latin typeface="+mn-lt"/>
                          <a:ea typeface="+mn-ea"/>
                          <a:cs typeface="+mn-cs"/>
                        </a:rPr>
                      </a:br>
                      <a:r>
                        <a:rPr kumimoji="1" lang="ja-JP" altLang="en-US" sz="1050" kern="1200">
                          <a:solidFill>
                            <a:schemeClr val="tx1"/>
                          </a:solidFill>
                          <a:effectLst/>
                          <a:latin typeface="+mn-lt"/>
                          <a:ea typeface="+mn-ea"/>
                          <a:cs typeface="+mn-cs"/>
                        </a:rPr>
                        <a:t>・サービスの導入実績、信頼性</a:t>
                      </a:r>
                      <a:br>
                        <a:rPr kumimoji="1" lang="en-US" altLang="ja-JP" sz="1050" kern="1200">
                          <a:solidFill>
                            <a:schemeClr val="tx1"/>
                          </a:solidFill>
                          <a:effectLst/>
                          <a:latin typeface="+mn-lt"/>
                          <a:ea typeface="+mn-ea"/>
                          <a:cs typeface="+mn-cs"/>
                        </a:rPr>
                      </a:br>
                      <a:r>
                        <a:rPr kumimoji="1" lang="ja-JP" altLang="en-US" sz="1050" kern="1200">
                          <a:solidFill>
                            <a:schemeClr val="tx1"/>
                          </a:solidFill>
                          <a:effectLst/>
                          <a:latin typeface="+mn-lt"/>
                          <a:ea typeface="+mn-ea"/>
                          <a:cs typeface="+mn-cs"/>
                        </a:rPr>
                        <a:t>・利用者サポート機能</a:t>
                      </a:r>
                      <a:br>
                        <a:rPr kumimoji="1" lang="en-US" altLang="ja-JP" sz="1050" kern="1200">
                          <a:solidFill>
                            <a:schemeClr val="tx1"/>
                          </a:solidFill>
                          <a:effectLst/>
                          <a:latin typeface="+mn-lt"/>
                          <a:ea typeface="+mn-ea"/>
                          <a:cs typeface="+mn-cs"/>
                        </a:rPr>
                      </a:br>
                      <a:r>
                        <a:rPr kumimoji="1" lang="ja-JP" altLang="en-US" sz="1050" kern="1200">
                          <a:solidFill>
                            <a:schemeClr val="tx1"/>
                          </a:solidFill>
                          <a:effectLst/>
                          <a:latin typeface="+mn-lt"/>
                          <a:ea typeface="+mn-ea"/>
                          <a:cs typeface="+mn-cs"/>
                        </a:rPr>
                        <a:t>・利用終了後のデータの扱い</a:t>
                      </a:r>
                      <a:br>
                        <a:rPr kumimoji="1" lang="en-US" altLang="ja-JP" sz="1050" kern="1200">
                          <a:solidFill>
                            <a:schemeClr val="tx1"/>
                          </a:solidFill>
                          <a:effectLst/>
                          <a:latin typeface="+mn-lt"/>
                          <a:ea typeface="+mn-ea"/>
                          <a:cs typeface="+mn-cs"/>
                        </a:rPr>
                      </a:br>
                      <a:r>
                        <a:rPr kumimoji="1" lang="ja-JP" altLang="en-US" sz="1050" kern="1200">
                          <a:solidFill>
                            <a:schemeClr val="tx1"/>
                          </a:solidFill>
                          <a:effectLst/>
                          <a:latin typeface="+mn-lt"/>
                          <a:ea typeface="+mn-ea"/>
                          <a:cs typeface="+mn-cs"/>
                        </a:rPr>
                        <a:t>・サービスの可用性</a:t>
                      </a:r>
                      <a:br>
                        <a:rPr kumimoji="1" lang="en-US" altLang="ja-JP" sz="1050" kern="1200">
                          <a:solidFill>
                            <a:schemeClr val="tx1"/>
                          </a:solidFill>
                          <a:effectLst/>
                          <a:latin typeface="+mn-lt"/>
                          <a:ea typeface="+mn-ea"/>
                          <a:cs typeface="+mn-cs"/>
                        </a:rPr>
                      </a:br>
                      <a:r>
                        <a:rPr kumimoji="1" lang="ja-JP" altLang="en-US" sz="1050" kern="1200">
                          <a:solidFill>
                            <a:schemeClr val="tx1"/>
                          </a:solidFill>
                          <a:effectLst/>
                          <a:latin typeface="+mn-lt"/>
                          <a:ea typeface="+mn-ea"/>
                          <a:cs typeface="+mn-cs"/>
                        </a:rPr>
                        <a:t>・暗号化など、通信経路の安全対策</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dirty="0">
                          <a:solidFill>
                            <a:schemeClr val="accent1">
                              <a:lumMod val="75000"/>
                            </a:schemeClr>
                          </a:solidFill>
                          <a:latin typeface="+mn-ea"/>
                          <a:ea typeface="+mn-ea"/>
                        </a:rPr>
                        <a:t>ワンポイントアドバイス</a:t>
                      </a:r>
                      <a:endParaRPr kumimoji="1" lang="en-US" altLang="ja-JP" sz="1050" kern="1200" dirty="0">
                        <a:solidFill>
                          <a:schemeClr val="tx1"/>
                        </a:solidFill>
                        <a:effectLst/>
                        <a:latin typeface="+mn-lt"/>
                        <a:ea typeface="+mn-ea"/>
                        <a:cs typeface="+mn-cs"/>
                      </a:endParaRPr>
                    </a:p>
                    <a:p>
                      <a:pPr marL="0" indent="0">
                        <a:buFont typeface="+mj-lt"/>
                        <a:buNone/>
                      </a:pPr>
                      <a:r>
                        <a:rPr kumimoji="1" lang="ja-JP" altLang="en-US" sz="1050" kern="1200" dirty="0">
                          <a:solidFill>
                            <a:schemeClr val="tx1"/>
                          </a:solidFill>
                          <a:effectLst/>
                          <a:latin typeface="+mn-lt"/>
                          <a:ea typeface="+mn-ea"/>
                          <a:cs typeface="+mn-cs"/>
                        </a:rPr>
                        <a:t>信頼できる供給源から</a:t>
                      </a:r>
                      <a:r>
                        <a:rPr kumimoji="1" lang="en-US" altLang="ja-JP" sz="1050" kern="1200" dirty="0">
                          <a:solidFill>
                            <a:schemeClr val="tx1"/>
                          </a:solidFill>
                          <a:effectLst/>
                          <a:latin typeface="+mn-lt"/>
                          <a:ea typeface="+mn-ea"/>
                          <a:cs typeface="+mn-cs"/>
                        </a:rPr>
                        <a:t>ICT</a:t>
                      </a:r>
                      <a:r>
                        <a:rPr kumimoji="1" lang="ja-JP" altLang="en-US" sz="1050" kern="1200" dirty="0">
                          <a:solidFill>
                            <a:schemeClr val="tx1"/>
                          </a:solidFill>
                          <a:effectLst/>
                          <a:latin typeface="+mn-lt"/>
                          <a:ea typeface="+mn-ea"/>
                          <a:cs typeface="+mn-cs"/>
                        </a:rPr>
                        <a:t>を取得する手順を明確にすることが大切です。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33433281"/>
                  </a:ext>
                </a:extLst>
              </a:tr>
            </a:tbl>
          </a:graphicData>
        </a:graphic>
      </p:graphicFrame>
      <p:graphicFrame>
        <p:nvGraphicFramePr>
          <p:cNvPr id="4" name="表 3">
            <a:extLst>
              <a:ext uri="{FF2B5EF4-FFF2-40B4-BE49-F238E27FC236}">
                <a16:creationId xmlns:a16="http://schemas.microsoft.com/office/drawing/2014/main" id="{0863591D-F2CE-B075-AF94-DD8E3FA55B66}"/>
              </a:ext>
            </a:extLst>
          </p:cNvPr>
          <p:cNvGraphicFramePr>
            <a:graphicFrameLocks noGrp="1"/>
          </p:cNvGraphicFramePr>
          <p:nvPr/>
        </p:nvGraphicFramePr>
        <p:xfrm>
          <a:off x="622800" y="4806345"/>
          <a:ext cx="5612400" cy="18059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175153">
                <a:tc>
                  <a:txBody>
                    <a:bodyPr/>
                    <a:lstStyle/>
                    <a:p>
                      <a:r>
                        <a:rPr lang="en-US" altLang="ja-JP" sz="1050" b="1">
                          <a:solidFill>
                            <a:schemeClr val="tx1"/>
                          </a:solidFill>
                          <a:latin typeface="+mn-ea"/>
                        </a:rPr>
                        <a:t>5.22 </a:t>
                      </a:r>
                      <a:r>
                        <a:rPr lang="ja-JP" altLang="en-US" sz="1050" b="1">
                          <a:solidFill>
                            <a:schemeClr val="tx1"/>
                          </a:solidFill>
                          <a:latin typeface="+mn-ea"/>
                        </a:rPr>
                        <a:t>供給者のサービス提供の監視、レビュー及び変更管理</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782855">
                <a:tc>
                  <a:txBody>
                    <a:bodyPr/>
                    <a:lstStyle/>
                    <a:p>
                      <a:pPr marL="228600" indent="-228600">
                        <a:buFont typeface="+mj-lt"/>
                        <a:buAutoNum type="alphaLcPeriod"/>
                      </a:pPr>
                      <a:r>
                        <a:rPr kumimoji="1" lang="ja-JP" altLang="en-US" sz="1050" kern="1200">
                          <a:solidFill>
                            <a:schemeClr val="dk1"/>
                          </a:solidFill>
                          <a:effectLst/>
                          <a:latin typeface="+mn-lt"/>
                          <a:ea typeface="+mn-ea"/>
                          <a:cs typeface="+mn-cs"/>
                        </a:rPr>
                        <a:t>情報セキュリティ委員会は、サービスの供給者に対して、あらかじめ定められた頻度（最低年</a:t>
                      </a:r>
                      <a:r>
                        <a:rPr kumimoji="1" lang="en-US" altLang="ja-JP" sz="1050" kern="1200">
                          <a:solidFill>
                            <a:schemeClr val="dk1"/>
                          </a:solidFill>
                          <a:effectLst/>
                          <a:latin typeface="+mn-lt"/>
                          <a:ea typeface="+mn-ea"/>
                          <a:cs typeface="+mn-cs"/>
                        </a:rPr>
                        <a:t>1</a:t>
                      </a:r>
                      <a:r>
                        <a:rPr kumimoji="1" lang="ja-JP" altLang="en-US" sz="1050" kern="1200">
                          <a:solidFill>
                            <a:schemeClr val="dk1"/>
                          </a:solidFill>
                          <a:effectLst/>
                          <a:latin typeface="+mn-lt"/>
                          <a:ea typeface="+mn-ea"/>
                          <a:cs typeface="+mn-cs"/>
                        </a:rPr>
                        <a:t>回）において契約の履行状況ならびに「委託先審査票」による遵守状況の確認を行う。</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サービスの供給者との間で契約内容やサービスレベルに変更があった場合、変更点を受け入れることができるか否かを検証し、契約内容の見直しを実施する。</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lang="en-US" altLang="ja-JP" sz="1050" b="1">
                        <a:solidFill>
                          <a:schemeClr val="accent1">
                            <a:lumMod val="75000"/>
                          </a:schemeClr>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kern="1200">
                          <a:solidFill>
                            <a:schemeClr val="tx1"/>
                          </a:solidFill>
                          <a:effectLst/>
                          <a:latin typeface="+mn-lt"/>
                          <a:ea typeface="+mn-ea"/>
                          <a:cs typeface="+mn-cs"/>
                        </a:rPr>
                        <a:t>サービスの提供において不完全な点があった場合は、適切な処置をとることが大切です。</a:t>
                      </a:r>
                      <a:endParaRPr kumimoji="1" lang="en-US" altLang="ja-JP" sz="1050" b="0" kern="1200">
                        <a:solidFill>
                          <a:schemeClr val="tx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98169858"/>
                  </a:ext>
                </a:extLst>
              </a:tr>
            </a:tbl>
          </a:graphicData>
        </a:graphic>
      </p:graphicFrame>
    </p:spTree>
    <p:extLst>
      <p:ext uri="{BB962C8B-B14F-4D97-AF65-F5344CB8AC3E}">
        <p14:creationId xmlns:p14="http://schemas.microsoft.com/office/powerpoint/2010/main" val="4216760966"/>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ADCAB7E7-CE29-DAC4-6AA6-4EBBDE9B1A4C}"/>
              </a:ext>
            </a:extLst>
          </p:cNvPr>
          <p:cNvSpPr>
            <a:spLocks noGrp="1"/>
          </p:cNvSpPr>
          <p:nvPr>
            <p:ph type="body" sz="quarter" idx="14"/>
          </p:nvPr>
        </p:nvSpPr>
        <p:spPr/>
        <p:txBody>
          <a:bodyPr/>
          <a:lstStyle/>
          <a:p>
            <a:r>
              <a:rPr kumimoji="1" lang="en-US" altLang="ja-JP" sz="1600"/>
              <a:t>14-1-2. </a:t>
            </a:r>
            <a:r>
              <a:rPr kumimoji="1" lang="ja-JP" altLang="en-US" sz="1600"/>
              <a:t>実施手順の策定</a:t>
            </a:r>
            <a:endParaRPr kumimoji="1" lang="ja-JP" altLang="en-US"/>
          </a:p>
        </p:txBody>
      </p:sp>
      <p:sp>
        <p:nvSpPr>
          <p:cNvPr id="7" name="スライド番号プレースホルダー 3">
            <a:extLst>
              <a:ext uri="{FF2B5EF4-FFF2-40B4-BE49-F238E27FC236}">
                <a16:creationId xmlns:a16="http://schemas.microsoft.com/office/drawing/2014/main" id="{C43080D1-C8D3-8951-FB5B-6515092818B3}"/>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20</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テキスト プレースホルダー 1">
            <a:extLst>
              <a:ext uri="{FF2B5EF4-FFF2-40B4-BE49-F238E27FC236}">
                <a16:creationId xmlns:a16="http://schemas.microsoft.com/office/drawing/2014/main" id="{55E26A05-1D6F-B3B5-5C81-974E231C2DE4}"/>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graphicFrame>
        <p:nvGraphicFramePr>
          <p:cNvPr id="6" name="表 5">
            <a:extLst>
              <a:ext uri="{FF2B5EF4-FFF2-40B4-BE49-F238E27FC236}">
                <a16:creationId xmlns:a16="http://schemas.microsoft.com/office/drawing/2014/main" id="{9566A3B3-AD03-800B-4E59-06E132929ED5}"/>
              </a:ext>
            </a:extLst>
          </p:cNvPr>
          <p:cNvGraphicFramePr>
            <a:graphicFrameLocks noGrp="1"/>
          </p:cNvGraphicFramePr>
          <p:nvPr/>
        </p:nvGraphicFramePr>
        <p:xfrm>
          <a:off x="622800" y="2052000"/>
          <a:ext cx="5612400" cy="66957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34758">
                <a:tc>
                  <a:txBody>
                    <a:bodyPr/>
                    <a:lstStyle/>
                    <a:p>
                      <a:r>
                        <a:rPr lang="en-US" altLang="ja-JP" sz="1050" b="1">
                          <a:solidFill>
                            <a:schemeClr val="tx1"/>
                          </a:solidFill>
                          <a:latin typeface="+mn-ea"/>
                        </a:rPr>
                        <a:t>5.23 </a:t>
                      </a:r>
                      <a:r>
                        <a:rPr lang="ja-JP" altLang="en-US" sz="1050" b="1">
                          <a:solidFill>
                            <a:schemeClr val="tx1"/>
                          </a:solidFill>
                          <a:latin typeface="+mn-ea"/>
                        </a:rPr>
                        <a:t>クラウドサービスの利用における情報セキュリティ　</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234758">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5301300">
                <a:tc>
                  <a:txBody>
                    <a:bodyPr/>
                    <a:lstStyle/>
                    <a:p>
                      <a:r>
                        <a:rPr kumimoji="1" lang="ja-JP" altLang="en-US" sz="1050" kern="1200">
                          <a:solidFill>
                            <a:schemeClr val="dk1"/>
                          </a:solidFill>
                          <a:effectLst/>
                          <a:latin typeface="+mn-lt"/>
                          <a:ea typeface="+mn-ea"/>
                          <a:cs typeface="+mn-cs"/>
                        </a:rPr>
                        <a:t>クラウドサービスを導入する際、以下の評価表をもとにクラウドサービスを評価し、自社のセキュリティ要件事項を満たしているか確認する。</a:t>
                      </a:r>
                    </a:p>
                    <a:p>
                      <a:endParaRPr kumimoji="1" lang="ja-JP" altLang="en-US"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r>
                        <a:rPr kumimoji="1" lang="ja-JP" altLang="en-US" sz="1050" kern="1200">
                          <a:solidFill>
                            <a:schemeClr val="dk1"/>
                          </a:solidFill>
                          <a:effectLst/>
                          <a:latin typeface="+mn-lt"/>
                          <a:ea typeface="+mn-ea"/>
                          <a:cs typeface="+mn-cs"/>
                        </a:rPr>
                        <a:t>クラウドサービスの利用は、クラウドサービス提供者とクラウドサービス利用組織との間の情報セキュリティに関する責任の共有および分担、共同作業を伴う可能性があります。クラウドサービス提供者と、クラウドサービス利用組織の両方の責任を適切に定義し、実践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50085568"/>
                  </a:ext>
                </a:extLst>
              </a:tr>
            </a:tbl>
          </a:graphicData>
        </a:graphic>
      </p:graphicFrame>
      <p:graphicFrame>
        <p:nvGraphicFramePr>
          <p:cNvPr id="8" name="表 7">
            <a:extLst>
              <a:ext uri="{FF2B5EF4-FFF2-40B4-BE49-F238E27FC236}">
                <a16:creationId xmlns:a16="http://schemas.microsoft.com/office/drawing/2014/main" id="{DF1E5A6C-5AF8-00B7-EEFF-981CC72B5121}"/>
              </a:ext>
            </a:extLst>
          </p:cNvPr>
          <p:cNvGraphicFramePr>
            <a:graphicFrameLocks noGrp="1"/>
          </p:cNvGraphicFramePr>
          <p:nvPr/>
        </p:nvGraphicFramePr>
        <p:xfrm>
          <a:off x="729000" y="3001456"/>
          <a:ext cx="5400000" cy="4616280"/>
        </p:xfrm>
        <a:graphic>
          <a:graphicData uri="http://schemas.openxmlformats.org/drawingml/2006/table">
            <a:tbl>
              <a:tblPr firstRow="1" bandRow="1">
                <a:tableStyleId>{5C22544A-7EE6-4342-B048-85BDC9FD1C3A}</a:tableStyleId>
              </a:tblPr>
              <a:tblGrid>
                <a:gridCol w="1976461">
                  <a:extLst>
                    <a:ext uri="{9D8B030D-6E8A-4147-A177-3AD203B41FA5}">
                      <a16:colId xmlns:a16="http://schemas.microsoft.com/office/drawing/2014/main" val="2585828005"/>
                    </a:ext>
                  </a:extLst>
                </a:gridCol>
                <a:gridCol w="2828564">
                  <a:extLst>
                    <a:ext uri="{9D8B030D-6E8A-4147-A177-3AD203B41FA5}">
                      <a16:colId xmlns:a16="http://schemas.microsoft.com/office/drawing/2014/main" val="1561445851"/>
                    </a:ext>
                  </a:extLst>
                </a:gridCol>
                <a:gridCol w="594975">
                  <a:extLst>
                    <a:ext uri="{9D8B030D-6E8A-4147-A177-3AD203B41FA5}">
                      <a16:colId xmlns:a16="http://schemas.microsoft.com/office/drawing/2014/main" val="3101859136"/>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tx1"/>
                          </a:solidFill>
                          <a:latin typeface="+mn-ea"/>
                          <a:ea typeface="+mn-ea"/>
                        </a:rPr>
                        <a:t>クラウドサービス提供者名</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tx1"/>
                          </a:solidFill>
                          <a:latin typeface="+mn-ea"/>
                          <a:ea typeface="+mn-ea"/>
                        </a:rPr>
                        <a:t>サービス内容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420178015"/>
                  </a:ext>
                </a:extLst>
              </a:tr>
              <a:tr h="0">
                <a:tc>
                  <a:txBody>
                    <a:bodyPr/>
                    <a:lstStyle/>
                    <a:p>
                      <a:endParaRPr lang="ja-JP" altLang="en-US"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endParaRPr lang="ja-JP" altLang="en-US"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ja-JP" altLang="en-US"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96955816"/>
                  </a:ext>
                </a:extLst>
              </a:tr>
              <a:tr h="0">
                <a:tc gridSpan="3">
                  <a:txBody>
                    <a:bodyPr/>
                    <a:lstStyle/>
                    <a:p>
                      <a:r>
                        <a:rPr lang="ja-JP" altLang="en-US" sz="1050" b="1">
                          <a:solidFill>
                            <a:schemeClr val="tx1"/>
                          </a:solidFill>
                        </a:rPr>
                        <a:t>取得している認証</a:t>
                      </a:r>
                      <a:endParaRPr lang="en-US" altLang="ja-JP" sz="1050" b="1">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endParaRPr lang="ja-JP" altLang="en-US"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ja-JP" altLang="en-US"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67414335"/>
                  </a:ext>
                </a:extLst>
              </a:tr>
              <a:tr h="0">
                <a:tc gridSpan="3">
                  <a:txBody>
                    <a:bodyPr/>
                    <a:lstStyle/>
                    <a:p>
                      <a:pPr marL="171450" indent="-171450">
                        <a:buFont typeface="Wingdings" panose="05000000000000000000" pitchFamily="2" charset="2"/>
                        <a:buChar char="p"/>
                      </a:pPr>
                      <a:r>
                        <a:rPr lang="en-US" altLang="ja-JP" sz="1050" b="0">
                          <a:solidFill>
                            <a:schemeClr val="tx1"/>
                          </a:solidFill>
                        </a:rPr>
                        <a:t>ISO/IEC 27001</a:t>
                      </a:r>
                    </a:p>
                    <a:p>
                      <a:pPr marL="171450" indent="-171450">
                        <a:buFont typeface="Wingdings" panose="05000000000000000000" pitchFamily="2" charset="2"/>
                        <a:buChar char="p"/>
                      </a:pPr>
                      <a:r>
                        <a:rPr lang="en-US" altLang="ja-JP" sz="1050" b="0">
                          <a:solidFill>
                            <a:schemeClr val="tx1"/>
                          </a:solidFill>
                        </a:rPr>
                        <a:t>ISO/IEC 27017</a:t>
                      </a:r>
                      <a:endParaRPr lang="ja-JP" altLang="en-US"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027983978"/>
                  </a:ext>
                </a:extLst>
              </a:tr>
              <a:tr h="0">
                <a:tc gridSpan="2">
                  <a:txBody>
                    <a:bodyPr/>
                    <a:lstStyle/>
                    <a:p>
                      <a:r>
                        <a:rPr lang="ja-JP" altLang="en-US" sz="1050" b="1">
                          <a:solidFill>
                            <a:schemeClr val="tx1"/>
                          </a:solidFill>
                        </a:rPr>
                        <a:t>セキュリティ対策内容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r>
                        <a:rPr lang="ja-JP" altLang="en-US" sz="1050" b="0">
                          <a:solidFill>
                            <a:schemeClr val="bg1"/>
                          </a:solidFill>
                        </a:rPr>
                        <a:t>評価</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lang="ja-JP" altLang="en-US" sz="1050" b="1">
                          <a:solidFill>
                            <a:schemeClr val="tx1"/>
                          </a:solidFill>
                        </a:rPr>
                        <a:t>評価</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814503004"/>
                  </a:ext>
                </a:extLst>
              </a:tr>
              <a:tr h="396000">
                <a:tc gridSpan="2">
                  <a:txBody>
                    <a:bodyPr/>
                    <a:lstStyle/>
                    <a:p>
                      <a:r>
                        <a:rPr lang="ja-JP" altLang="en-US" sz="1050" b="0">
                          <a:solidFill>
                            <a:schemeClr val="tx1"/>
                          </a:solidFill>
                        </a:rPr>
                        <a:t>クラウドサービスに対して、マルウェア対策を行っているか。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ja-JP" altLang="en-US"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lang="ja-JP" altLang="en-US"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61822513"/>
                  </a:ext>
                </a:extLst>
              </a:tr>
              <a:tr h="396000">
                <a:tc gridSpan="2">
                  <a:txBody>
                    <a:bodyPr/>
                    <a:lstStyle/>
                    <a:p>
                      <a:r>
                        <a:rPr lang="ja-JP" altLang="en-US" sz="1050" b="0">
                          <a:solidFill>
                            <a:schemeClr val="tx1"/>
                          </a:solidFill>
                        </a:rPr>
                        <a:t>クラウドサービスのバックアップを行っているか。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endParaRPr lang="ja-JP" altLang="en-US"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64269612"/>
                  </a:ext>
                </a:extLst>
              </a:tr>
              <a:tr h="396000">
                <a:tc gridSpan="2">
                  <a:txBody>
                    <a:bodyPr/>
                    <a:lstStyle/>
                    <a:p>
                      <a:r>
                        <a:rPr lang="ja-JP" altLang="en-US" sz="1050" b="0">
                          <a:solidFill>
                            <a:schemeClr val="tx1"/>
                          </a:solidFill>
                        </a:rPr>
                        <a:t>サービス解約時のデータの取扱い方法が明確になっているか。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endParaRPr lang="ja-JP" altLang="en-US"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49689546"/>
                  </a:ext>
                </a:extLst>
              </a:tr>
              <a:tr h="396000">
                <a:tc gridSpan="2">
                  <a:txBody>
                    <a:bodyPr/>
                    <a:lstStyle/>
                    <a:p>
                      <a:r>
                        <a:rPr lang="ja-JP" altLang="en-US" sz="1050" b="0">
                          <a:solidFill>
                            <a:schemeClr val="tx1"/>
                          </a:solidFill>
                        </a:rPr>
                        <a:t>サービス稼働率、障害発生頻度、障害発生時の復旧時間など、サービス品質は問題ないか。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endParaRPr lang="ja-JP" altLang="en-US"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57300642"/>
                  </a:ext>
                </a:extLst>
              </a:tr>
              <a:tr h="396000">
                <a:tc gridSpan="2">
                  <a:txBody>
                    <a:bodyPr/>
                    <a:lstStyle/>
                    <a:p>
                      <a:r>
                        <a:rPr lang="ja-JP" altLang="en-US" sz="1050" b="0">
                          <a:solidFill>
                            <a:schemeClr val="tx1"/>
                          </a:solidFill>
                        </a:rPr>
                        <a:t>データがどの国や地域に配置されたサーバに保存されているか確認したか。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endParaRPr lang="ja-JP" altLang="en-US"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84826505"/>
                  </a:ext>
                </a:extLst>
              </a:tr>
              <a:tr h="396000">
                <a:tc gridSpan="2">
                  <a:txBody>
                    <a:bodyPr/>
                    <a:lstStyle/>
                    <a:p>
                      <a:r>
                        <a:rPr lang="ja-JP" altLang="en-US" sz="1050" b="0">
                          <a:solidFill>
                            <a:schemeClr val="tx1"/>
                          </a:solidFill>
                        </a:rPr>
                        <a:t>サービスの利用方法について問い合わせることができるか。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endParaRPr lang="ja-JP" altLang="en-US"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50224532"/>
                  </a:ext>
                </a:extLst>
              </a:tr>
              <a:tr h="396000">
                <a:tc gridSpan="2">
                  <a:txBody>
                    <a:bodyPr/>
                    <a:lstStyle/>
                    <a:p>
                      <a:r>
                        <a:rPr lang="ja-JP" altLang="en-US" sz="1050" b="0">
                          <a:solidFill>
                            <a:schemeClr val="tx1"/>
                          </a:solidFill>
                        </a:rPr>
                        <a:t>クラウドサービス提供者の責任範囲を確認したか。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endParaRPr lang="ja-JP" altLang="en-US"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73428087"/>
                  </a:ext>
                </a:extLst>
              </a:tr>
              <a:tr h="396000">
                <a:tc gridSpan="2">
                  <a:txBody>
                    <a:bodyPr/>
                    <a:lstStyle/>
                    <a:p>
                      <a:r>
                        <a:rPr lang="ja-JP" altLang="en-US" sz="1050" b="0">
                          <a:solidFill>
                            <a:schemeClr val="tx1"/>
                          </a:solidFill>
                        </a:rPr>
                        <a:t>クラウドサービスのセキュリティインシデント発生時に通知がくるかどうか確認したか。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endParaRPr lang="ja-JP" altLang="en-US"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09013639"/>
                  </a:ext>
                </a:extLst>
              </a:tr>
            </a:tbl>
          </a:graphicData>
        </a:graphic>
      </p:graphicFrame>
      <p:sp>
        <p:nvSpPr>
          <p:cNvPr id="9" name="テキスト ボックス 8">
            <a:extLst>
              <a:ext uri="{FF2B5EF4-FFF2-40B4-BE49-F238E27FC236}">
                <a16:creationId xmlns:a16="http://schemas.microsoft.com/office/drawing/2014/main" id="{A0FD2B33-50F8-2BFB-CA03-4F5977440F23}"/>
              </a:ext>
            </a:extLst>
          </p:cNvPr>
          <p:cNvSpPr txBox="1"/>
          <p:nvPr/>
        </p:nvSpPr>
        <p:spPr>
          <a:xfrm>
            <a:off x="622800" y="7626241"/>
            <a:ext cx="5612400"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（評価）〇：できている　△：部分的にできている　</a:t>
            </a:r>
            <a: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t>×</a:t>
            </a: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：できていない</a:t>
            </a:r>
          </a:p>
        </p:txBody>
      </p:sp>
    </p:spTree>
    <p:extLst>
      <p:ext uri="{BB962C8B-B14F-4D97-AF65-F5344CB8AC3E}">
        <p14:creationId xmlns:p14="http://schemas.microsoft.com/office/powerpoint/2010/main" val="1786195709"/>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ADCAB7E7-CE29-DAC4-6AA6-4EBBDE9B1A4C}"/>
              </a:ext>
            </a:extLst>
          </p:cNvPr>
          <p:cNvSpPr>
            <a:spLocks noGrp="1"/>
          </p:cNvSpPr>
          <p:nvPr>
            <p:ph type="body" sz="quarter" idx="14"/>
          </p:nvPr>
        </p:nvSpPr>
        <p:spPr/>
        <p:txBody>
          <a:bodyPr/>
          <a:lstStyle/>
          <a:p>
            <a:r>
              <a:rPr kumimoji="1" lang="en-US" altLang="ja-JP" sz="1600"/>
              <a:t>14-1-2. </a:t>
            </a:r>
            <a:r>
              <a:rPr kumimoji="1" lang="ja-JP" altLang="en-US" sz="1600"/>
              <a:t>実施手順の策定</a:t>
            </a:r>
            <a:endParaRPr kumimoji="1" lang="ja-JP" altLang="en-US"/>
          </a:p>
        </p:txBody>
      </p:sp>
      <p:sp>
        <p:nvSpPr>
          <p:cNvPr id="7" name="スライド番号プレースホルダー 3">
            <a:extLst>
              <a:ext uri="{FF2B5EF4-FFF2-40B4-BE49-F238E27FC236}">
                <a16:creationId xmlns:a16="http://schemas.microsoft.com/office/drawing/2014/main" id="{C43080D1-C8D3-8951-FB5B-6515092818B3}"/>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テキスト プレースホルダー 1">
            <a:extLst>
              <a:ext uri="{FF2B5EF4-FFF2-40B4-BE49-F238E27FC236}">
                <a16:creationId xmlns:a16="http://schemas.microsoft.com/office/drawing/2014/main" id="{55E26A05-1D6F-B3B5-5C81-974E231C2DE4}"/>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graphicFrame>
        <p:nvGraphicFramePr>
          <p:cNvPr id="2" name="表 1">
            <a:extLst>
              <a:ext uri="{FF2B5EF4-FFF2-40B4-BE49-F238E27FC236}">
                <a16:creationId xmlns:a16="http://schemas.microsoft.com/office/drawing/2014/main" id="{38F5796B-5E79-9EFD-ADDD-087F40131AF6}"/>
              </a:ext>
            </a:extLst>
          </p:cNvPr>
          <p:cNvGraphicFramePr>
            <a:graphicFrameLocks noGrp="1"/>
          </p:cNvGraphicFramePr>
          <p:nvPr/>
        </p:nvGraphicFramePr>
        <p:xfrm>
          <a:off x="622800" y="2052000"/>
          <a:ext cx="5612400" cy="35661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34758">
                <a:tc>
                  <a:txBody>
                    <a:bodyPr/>
                    <a:lstStyle/>
                    <a:p>
                      <a:r>
                        <a:rPr lang="en-US" altLang="ja-JP" sz="1050" b="1">
                          <a:solidFill>
                            <a:schemeClr val="tx1"/>
                          </a:solidFill>
                          <a:latin typeface="+mn-ea"/>
                        </a:rPr>
                        <a:t>5.24 </a:t>
                      </a:r>
                      <a:r>
                        <a:rPr lang="ja-JP" altLang="en-US" sz="1050" b="1">
                          <a:solidFill>
                            <a:schemeClr val="tx1"/>
                          </a:solidFill>
                          <a:latin typeface="+mn-ea"/>
                        </a:rPr>
                        <a:t>情報セキュリティインシデント管理の計画策定及び準備</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234758">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1785924">
                <a:tc>
                  <a:txBody>
                    <a:bodyPr/>
                    <a:lstStyle/>
                    <a:p>
                      <a:r>
                        <a:rPr kumimoji="1" lang="ja-JP" altLang="en-US" sz="1050" kern="1200">
                          <a:solidFill>
                            <a:schemeClr val="dk1"/>
                          </a:solidFill>
                          <a:effectLst/>
                          <a:latin typeface="+mn-lt"/>
                          <a:ea typeface="+mn-ea"/>
                          <a:cs typeface="+mn-cs"/>
                        </a:rPr>
                        <a:t>セキュリティインシデントへの対応は、以下の手順で行う。</a:t>
                      </a:r>
                    </a:p>
                    <a:p>
                      <a:r>
                        <a:rPr kumimoji="1" lang="ja-JP" altLang="en-US" sz="1050" kern="1200">
                          <a:solidFill>
                            <a:schemeClr val="dk1"/>
                          </a:solidFill>
                          <a:effectLst/>
                          <a:latin typeface="+mn-lt"/>
                          <a:ea typeface="+mn-ea"/>
                          <a:cs typeface="+mn-cs"/>
                        </a:rPr>
                        <a:t>管理層の責任のもと、以下の手順を関係者に伝達する。</a:t>
                      </a:r>
                      <a:endParaRPr kumimoji="1" lang="en-US" altLang="ja-JP" sz="1050" kern="1200">
                        <a:solidFill>
                          <a:schemeClr val="dk1"/>
                        </a:solidFill>
                        <a:effectLst/>
                        <a:latin typeface="+mn-lt"/>
                        <a:ea typeface="+mn-ea"/>
                        <a:cs typeface="+mn-cs"/>
                      </a:endParaRPr>
                    </a:p>
                    <a:p>
                      <a:endParaRPr kumimoji="1" lang="en-US" altLang="ja-JP" sz="1050" kern="1200">
                        <a:solidFill>
                          <a:schemeClr val="dk1"/>
                        </a:solidFill>
                        <a:effectLst/>
                        <a:latin typeface="+mn-lt"/>
                        <a:ea typeface="+mn-ea"/>
                        <a:cs typeface="+mn-cs"/>
                      </a:endParaRPr>
                    </a:p>
                    <a:p>
                      <a:endParaRPr kumimoji="1" lang="en-US" altLang="ja-JP" sz="1050" kern="1200">
                        <a:solidFill>
                          <a:schemeClr val="dk1"/>
                        </a:solidFill>
                        <a:effectLst/>
                        <a:latin typeface="+mn-lt"/>
                        <a:ea typeface="+mn-ea"/>
                        <a:cs typeface="+mn-cs"/>
                      </a:endParaRPr>
                    </a:p>
                    <a:p>
                      <a:endParaRPr kumimoji="1" lang="en-US" altLang="ja-JP" sz="1050" kern="1200">
                        <a:solidFill>
                          <a:schemeClr val="dk1"/>
                        </a:solidFill>
                        <a:effectLst/>
                        <a:latin typeface="+mn-lt"/>
                        <a:ea typeface="+mn-ea"/>
                        <a:cs typeface="+mn-cs"/>
                      </a:endParaRPr>
                    </a:p>
                    <a:p>
                      <a:endParaRPr kumimoji="1" lang="en-US" altLang="ja-JP" sz="1050" kern="1200">
                        <a:solidFill>
                          <a:schemeClr val="dk1"/>
                        </a:solidFill>
                        <a:effectLst/>
                        <a:latin typeface="+mn-lt"/>
                        <a:ea typeface="+mn-ea"/>
                        <a:cs typeface="+mn-cs"/>
                      </a:endParaRPr>
                    </a:p>
                    <a:p>
                      <a:endParaRPr kumimoji="1" lang="en-US" altLang="ja-JP" sz="1050" kern="1200">
                        <a:solidFill>
                          <a:schemeClr val="dk1"/>
                        </a:solidFill>
                        <a:effectLst/>
                        <a:latin typeface="+mn-lt"/>
                        <a:ea typeface="+mn-ea"/>
                        <a:cs typeface="+mn-cs"/>
                      </a:endParaRPr>
                    </a:p>
                    <a:p>
                      <a:endParaRPr kumimoji="1" lang="en-US" altLang="ja-JP" sz="1050" kern="1200">
                        <a:solidFill>
                          <a:schemeClr val="dk1"/>
                        </a:solidFill>
                        <a:effectLst/>
                        <a:latin typeface="+mn-lt"/>
                        <a:ea typeface="+mn-ea"/>
                        <a:cs typeface="+mn-cs"/>
                      </a:endParaRPr>
                    </a:p>
                    <a:p>
                      <a:endParaRPr kumimoji="1" lang="en-US" altLang="ja-JP" sz="1050" kern="1200">
                        <a:solidFill>
                          <a:schemeClr val="dk1"/>
                        </a:solidFill>
                        <a:effectLst/>
                        <a:latin typeface="+mn-lt"/>
                        <a:ea typeface="+mn-ea"/>
                        <a:cs typeface="+mn-cs"/>
                      </a:endParaRPr>
                    </a:p>
                    <a:p>
                      <a:endParaRPr kumimoji="1" lang="en-US" altLang="ja-JP" sz="1050" kern="1200">
                        <a:solidFill>
                          <a:schemeClr val="dk1"/>
                        </a:solidFill>
                        <a:effectLst/>
                        <a:latin typeface="+mn-lt"/>
                        <a:ea typeface="+mn-ea"/>
                        <a:cs typeface="+mn-cs"/>
                      </a:endParaRPr>
                    </a:p>
                    <a:p>
                      <a:endParaRPr kumimoji="1" lang="en-US" altLang="ja-JP" sz="1050" kern="1200">
                        <a:solidFill>
                          <a:schemeClr val="dk1"/>
                        </a:solidFill>
                        <a:effectLst/>
                        <a:latin typeface="+mn-lt"/>
                        <a:ea typeface="+mn-ea"/>
                        <a:cs typeface="+mn-cs"/>
                      </a:endParaRPr>
                    </a:p>
                    <a:p>
                      <a:endParaRPr kumimoji="1" lang="en-US" altLang="ja-JP" sz="1050" kern="1200">
                        <a:solidFill>
                          <a:schemeClr val="dk1"/>
                        </a:solidFill>
                        <a:effectLst/>
                        <a:latin typeface="+mn-lt"/>
                        <a:ea typeface="+mn-ea"/>
                        <a:cs typeface="+mn-cs"/>
                      </a:endParaRPr>
                    </a:p>
                    <a:p>
                      <a:endParaRPr kumimoji="1" lang="en-US" altLang="ja-JP" sz="1050" kern="1200">
                        <a:solidFill>
                          <a:schemeClr val="dk1"/>
                        </a:solidFill>
                        <a:effectLst/>
                        <a:latin typeface="+mn-lt"/>
                        <a:ea typeface="+mn-ea"/>
                        <a:cs typeface="+mn-cs"/>
                      </a:endParaRPr>
                    </a:p>
                    <a:p>
                      <a:endParaRPr kumimoji="1" lang="en-US" altLang="ja-JP" sz="1050" kern="1200">
                        <a:solidFill>
                          <a:schemeClr val="dk1"/>
                        </a:solidFill>
                        <a:effectLst/>
                        <a:latin typeface="+mn-lt"/>
                        <a:ea typeface="+mn-ea"/>
                        <a:cs typeface="+mn-cs"/>
                      </a:endParaRPr>
                    </a:p>
                    <a:p>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r>
                        <a:rPr kumimoji="1" lang="ja-JP" altLang="en-US" sz="1050" kern="1200">
                          <a:solidFill>
                            <a:schemeClr val="dk1"/>
                          </a:solidFill>
                          <a:effectLst/>
                          <a:latin typeface="+mn-lt"/>
                          <a:ea typeface="+mn-ea"/>
                          <a:cs typeface="+mn-cs"/>
                        </a:rPr>
                        <a:t>セキュリティインシデントへの対応を実行するために役割および責任を決定し、関連する関係者に効果的に伝達することが大切です。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24702900"/>
                  </a:ext>
                </a:extLst>
              </a:tr>
            </a:tbl>
          </a:graphicData>
        </a:graphic>
      </p:graphicFrame>
      <p:sp>
        <p:nvSpPr>
          <p:cNvPr id="5" name="テキスト プレースホルダー 3">
            <a:extLst>
              <a:ext uri="{FF2B5EF4-FFF2-40B4-BE49-F238E27FC236}">
                <a16:creationId xmlns:a16="http://schemas.microsoft.com/office/drawing/2014/main" id="{4FC6BFD8-C177-34AA-AFF4-BB4A3CA03FD2}"/>
              </a:ext>
            </a:extLst>
          </p:cNvPr>
          <p:cNvSpPr txBox="1">
            <a:spLocks/>
          </p:cNvSpPr>
          <p:nvPr/>
        </p:nvSpPr>
        <p:spPr>
          <a:xfrm>
            <a:off x="619200" y="7186323"/>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endParaRPr>
          </a:p>
        </p:txBody>
      </p:sp>
      <p:sp>
        <p:nvSpPr>
          <p:cNvPr id="11" name="正方形/長方形 10">
            <a:extLst>
              <a:ext uri="{FF2B5EF4-FFF2-40B4-BE49-F238E27FC236}">
                <a16:creationId xmlns:a16="http://schemas.microsoft.com/office/drawing/2014/main" id="{25F7390F-0E81-4EC0-E961-536D3838BD67}"/>
              </a:ext>
            </a:extLst>
          </p:cNvPr>
          <p:cNvSpPr/>
          <p:nvPr/>
        </p:nvSpPr>
        <p:spPr>
          <a:xfrm>
            <a:off x="725398" y="2925495"/>
            <a:ext cx="5463435" cy="2028656"/>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正方形/長方形 11">
            <a:extLst>
              <a:ext uri="{FF2B5EF4-FFF2-40B4-BE49-F238E27FC236}">
                <a16:creationId xmlns:a16="http://schemas.microsoft.com/office/drawing/2014/main" id="{0FA8214A-3682-08D1-8C1F-30D59B69FFBB}"/>
              </a:ext>
            </a:extLst>
          </p:cNvPr>
          <p:cNvSpPr/>
          <p:nvPr/>
        </p:nvSpPr>
        <p:spPr>
          <a:xfrm>
            <a:off x="2060547" y="3095506"/>
            <a:ext cx="1066800" cy="28483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情報セキュリティ委員長</a:t>
            </a:r>
          </a:p>
        </p:txBody>
      </p:sp>
      <p:sp>
        <p:nvSpPr>
          <p:cNvPr id="13" name="楕円 12">
            <a:extLst>
              <a:ext uri="{FF2B5EF4-FFF2-40B4-BE49-F238E27FC236}">
                <a16:creationId xmlns:a16="http://schemas.microsoft.com/office/drawing/2014/main" id="{E9560F3D-FC36-A46B-2438-72545C5C785C}"/>
              </a:ext>
            </a:extLst>
          </p:cNvPr>
          <p:cNvSpPr/>
          <p:nvPr/>
        </p:nvSpPr>
        <p:spPr>
          <a:xfrm>
            <a:off x="783389" y="3095506"/>
            <a:ext cx="552450" cy="284838"/>
          </a:xfrm>
          <a:prstGeom prst="ellipse">
            <a:avLst/>
          </a:prstGeom>
          <a:ln>
            <a:solidFill>
              <a:srgbClr val="FF0000"/>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報告</a:t>
            </a:r>
          </a:p>
        </p:txBody>
      </p:sp>
      <p:cxnSp>
        <p:nvCxnSpPr>
          <p:cNvPr id="14" name="直線矢印コネクタ 13">
            <a:extLst>
              <a:ext uri="{FF2B5EF4-FFF2-40B4-BE49-F238E27FC236}">
                <a16:creationId xmlns:a16="http://schemas.microsoft.com/office/drawing/2014/main" id="{0FA0B8DF-72E8-2F87-7585-8A3D0ADC79BC}"/>
              </a:ext>
            </a:extLst>
          </p:cNvPr>
          <p:cNvCxnSpPr>
            <a:cxnSpLocks/>
            <a:stCxn id="13" idx="6"/>
            <a:endCxn id="12" idx="1"/>
          </p:cNvCxnSpPr>
          <p:nvPr/>
        </p:nvCxnSpPr>
        <p:spPr>
          <a:xfrm>
            <a:off x="1335839" y="3237925"/>
            <a:ext cx="724708"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5" name="正方形/長方形 14">
            <a:extLst>
              <a:ext uri="{FF2B5EF4-FFF2-40B4-BE49-F238E27FC236}">
                <a16:creationId xmlns:a16="http://schemas.microsoft.com/office/drawing/2014/main" id="{09096384-24F9-72D9-D04A-07C91A127380}"/>
              </a:ext>
            </a:extLst>
          </p:cNvPr>
          <p:cNvSpPr/>
          <p:nvPr/>
        </p:nvSpPr>
        <p:spPr>
          <a:xfrm>
            <a:off x="3736497" y="3095125"/>
            <a:ext cx="1153178" cy="28483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トップマネジメント（経営層）</a:t>
            </a:r>
          </a:p>
        </p:txBody>
      </p:sp>
      <p:cxnSp>
        <p:nvCxnSpPr>
          <p:cNvPr id="16" name="直線矢印コネクタ 15">
            <a:extLst>
              <a:ext uri="{FF2B5EF4-FFF2-40B4-BE49-F238E27FC236}">
                <a16:creationId xmlns:a16="http://schemas.microsoft.com/office/drawing/2014/main" id="{DBE06CE1-EC89-372B-9A7E-89DE9D71E936}"/>
              </a:ext>
            </a:extLst>
          </p:cNvPr>
          <p:cNvCxnSpPr>
            <a:cxnSpLocks/>
          </p:cNvCxnSpPr>
          <p:nvPr/>
        </p:nvCxnSpPr>
        <p:spPr>
          <a:xfrm flipV="1">
            <a:off x="3127347" y="3161344"/>
            <a:ext cx="609150" cy="38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7" name="四角形: メモ 16">
            <a:extLst>
              <a:ext uri="{FF2B5EF4-FFF2-40B4-BE49-F238E27FC236}">
                <a16:creationId xmlns:a16="http://schemas.microsoft.com/office/drawing/2014/main" id="{1195BCB6-496C-928B-B33F-814479E5F778}"/>
              </a:ext>
            </a:extLst>
          </p:cNvPr>
          <p:cNvSpPr/>
          <p:nvPr/>
        </p:nvSpPr>
        <p:spPr>
          <a:xfrm>
            <a:off x="2062115" y="3665448"/>
            <a:ext cx="1065600" cy="380267"/>
          </a:xfrm>
          <a:prstGeom prst="foldedCorner">
            <a:avLst/>
          </a:prstGeom>
          <a:ln w="3175">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セキュリティインシデント報告書</a:t>
            </a:r>
          </a:p>
        </p:txBody>
      </p:sp>
      <p:sp>
        <p:nvSpPr>
          <p:cNvPr id="18" name="四角形: メモ 17">
            <a:extLst>
              <a:ext uri="{FF2B5EF4-FFF2-40B4-BE49-F238E27FC236}">
                <a16:creationId xmlns:a16="http://schemas.microsoft.com/office/drawing/2014/main" id="{FC4CB3EB-1B5B-6D5A-3DE7-3A4B1A8FAB65}"/>
              </a:ext>
            </a:extLst>
          </p:cNvPr>
          <p:cNvSpPr/>
          <p:nvPr/>
        </p:nvSpPr>
        <p:spPr>
          <a:xfrm>
            <a:off x="2062115" y="4268776"/>
            <a:ext cx="1065600" cy="380267"/>
          </a:xfrm>
          <a:prstGeom prst="foldedCorner">
            <a:avLst/>
          </a:prstGeom>
          <a:ln w="3175">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是正要求兼回答書</a:t>
            </a:r>
          </a:p>
        </p:txBody>
      </p:sp>
      <p:sp>
        <p:nvSpPr>
          <p:cNvPr id="19" name="正方形/長方形 18">
            <a:extLst>
              <a:ext uri="{FF2B5EF4-FFF2-40B4-BE49-F238E27FC236}">
                <a16:creationId xmlns:a16="http://schemas.microsoft.com/office/drawing/2014/main" id="{E418D659-D741-58BD-01CD-C98304C40AC4}"/>
              </a:ext>
            </a:extLst>
          </p:cNvPr>
          <p:cNvSpPr/>
          <p:nvPr/>
        </p:nvSpPr>
        <p:spPr>
          <a:xfrm>
            <a:off x="3494106" y="3717525"/>
            <a:ext cx="662600" cy="28483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対応</a:t>
            </a:r>
          </a:p>
        </p:txBody>
      </p:sp>
      <p:sp>
        <p:nvSpPr>
          <p:cNvPr id="20" name="正方形/長方形 19">
            <a:extLst>
              <a:ext uri="{FF2B5EF4-FFF2-40B4-BE49-F238E27FC236}">
                <a16:creationId xmlns:a16="http://schemas.microsoft.com/office/drawing/2014/main" id="{4B825CEB-55D2-A6DA-75CD-57089DFB5A97}"/>
              </a:ext>
            </a:extLst>
          </p:cNvPr>
          <p:cNvSpPr/>
          <p:nvPr/>
        </p:nvSpPr>
        <p:spPr>
          <a:xfrm>
            <a:off x="3494106" y="4316490"/>
            <a:ext cx="662600" cy="284838"/>
          </a:xfrm>
          <a:prstGeom prst="rec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是正</a:t>
            </a:r>
          </a:p>
        </p:txBody>
      </p:sp>
      <p:cxnSp>
        <p:nvCxnSpPr>
          <p:cNvPr id="21" name="直線矢印コネクタ 20">
            <a:extLst>
              <a:ext uri="{FF2B5EF4-FFF2-40B4-BE49-F238E27FC236}">
                <a16:creationId xmlns:a16="http://schemas.microsoft.com/office/drawing/2014/main" id="{F65E4736-A536-3752-64AB-A4CF66E18AA8}"/>
              </a:ext>
            </a:extLst>
          </p:cNvPr>
          <p:cNvCxnSpPr>
            <a:cxnSpLocks/>
            <a:stCxn id="12" idx="2"/>
            <a:endCxn id="17" idx="0"/>
          </p:cNvCxnSpPr>
          <p:nvPr/>
        </p:nvCxnSpPr>
        <p:spPr>
          <a:xfrm>
            <a:off x="2593947" y="3380344"/>
            <a:ext cx="968" cy="28510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2" name="直線矢印コネクタ 21">
            <a:extLst>
              <a:ext uri="{FF2B5EF4-FFF2-40B4-BE49-F238E27FC236}">
                <a16:creationId xmlns:a16="http://schemas.microsoft.com/office/drawing/2014/main" id="{49A156A1-359B-C28D-7A2F-B324018666D5}"/>
              </a:ext>
            </a:extLst>
          </p:cNvPr>
          <p:cNvCxnSpPr>
            <a:cxnSpLocks/>
            <a:stCxn id="19" idx="1"/>
            <a:endCxn id="17" idx="3"/>
          </p:cNvCxnSpPr>
          <p:nvPr/>
        </p:nvCxnSpPr>
        <p:spPr>
          <a:xfrm flipH="1" flipV="1">
            <a:off x="3127715" y="3855582"/>
            <a:ext cx="366391" cy="436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3" name="直線矢印コネクタ 22">
            <a:extLst>
              <a:ext uri="{FF2B5EF4-FFF2-40B4-BE49-F238E27FC236}">
                <a16:creationId xmlns:a16="http://schemas.microsoft.com/office/drawing/2014/main" id="{FE4C7C54-82DE-BFB9-B32F-EDC5BB966EB0}"/>
              </a:ext>
            </a:extLst>
          </p:cNvPr>
          <p:cNvCxnSpPr>
            <a:cxnSpLocks/>
            <a:stCxn id="20" idx="1"/>
            <a:endCxn id="18" idx="3"/>
          </p:cNvCxnSpPr>
          <p:nvPr/>
        </p:nvCxnSpPr>
        <p:spPr>
          <a:xfrm flipH="1">
            <a:off x="3127715" y="4458909"/>
            <a:ext cx="366391" cy="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4" name="直線矢印コネクタ 23">
            <a:extLst>
              <a:ext uri="{FF2B5EF4-FFF2-40B4-BE49-F238E27FC236}">
                <a16:creationId xmlns:a16="http://schemas.microsoft.com/office/drawing/2014/main" id="{D9048534-4ABB-DC53-B848-4C0AB745008E}"/>
              </a:ext>
            </a:extLst>
          </p:cNvPr>
          <p:cNvCxnSpPr>
            <a:cxnSpLocks/>
          </p:cNvCxnSpPr>
          <p:nvPr/>
        </p:nvCxnSpPr>
        <p:spPr>
          <a:xfrm flipH="1" flipV="1">
            <a:off x="3127347" y="3291615"/>
            <a:ext cx="609150" cy="38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5" name="直線コネクタ 24">
            <a:extLst>
              <a:ext uri="{FF2B5EF4-FFF2-40B4-BE49-F238E27FC236}">
                <a16:creationId xmlns:a16="http://schemas.microsoft.com/office/drawing/2014/main" id="{F474D7C5-5FF8-1DC2-1CF0-9FFCE82C6222}"/>
              </a:ext>
            </a:extLst>
          </p:cNvPr>
          <p:cNvCxnSpPr>
            <a:cxnSpLocks/>
          </p:cNvCxnSpPr>
          <p:nvPr/>
        </p:nvCxnSpPr>
        <p:spPr>
          <a:xfrm>
            <a:off x="761226" y="3515666"/>
            <a:ext cx="4392000"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6" name="直線コネクタ 25">
            <a:extLst>
              <a:ext uri="{FF2B5EF4-FFF2-40B4-BE49-F238E27FC236}">
                <a16:creationId xmlns:a16="http://schemas.microsoft.com/office/drawing/2014/main" id="{B1A46F26-D482-BD15-9E67-408B40B7BD03}"/>
              </a:ext>
            </a:extLst>
          </p:cNvPr>
          <p:cNvCxnSpPr>
            <a:cxnSpLocks/>
          </p:cNvCxnSpPr>
          <p:nvPr/>
        </p:nvCxnSpPr>
        <p:spPr>
          <a:xfrm>
            <a:off x="761226" y="4125266"/>
            <a:ext cx="4392000"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7" name="吹き出し: 四角形 26">
            <a:extLst>
              <a:ext uri="{FF2B5EF4-FFF2-40B4-BE49-F238E27FC236}">
                <a16:creationId xmlns:a16="http://schemas.microsoft.com/office/drawing/2014/main" id="{E114CBFB-188C-9BC4-D7AC-46AEC9C88082}"/>
              </a:ext>
            </a:extLst>
          </p:cNvPr>
          <p:cNvSpPr/>
          <p:nvPr/>
        </p:nvSpPr>
        <p:spPr>
          <a:xfrm>
            <a:off x="733868" y="3555891"/>
            <a:ext cx="1136649" cy="475031"/>
          </a:xfrm>
          <a:prstGeom prst="wedgeRectCallout">
            <a:avLst>
              <a:gd name="adj1" fmla="val 53661"/>
              <a:gd name="adj2" fmla="val -102716"/>
            </a:avLst>
          </a:prstGeom>
          <a:solidFill>
            <a:schemeClr val="bg1"/>
          </a:solidFill>
          <a:ln w="3175">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セキュリティインシデントに分類するか否かを評価する。</a:t>
            </a:r>
          </a:p>
        </p:txBody>
      </p:sp>
      <p:sp>
        <p:nvSpPr>
          <p:cNvPr id="28" name="矢印: 下 27">
            <a:extLst>
              <a:ext uri="{FF2B5EF4-FFF2-40B4-BE49-F238E27FC236}">
                <a16:creationId xmlns:a16="http://schemas.microsoft.com/office/drawing/2014/main" id="{765830C9-2EF9-F170-3384-D4F16A48FFE3}"/>
              </a:ext>
            </a:extLst>
          </p:cNvPr>
          <p:cNvSpPr/>
          <p:nvPr/>
        </p:nvSpPr>
        <p:spPr>
          <a:xfrm>
            <a:off x="3524810" y="3486128"/>
            <a:ext cx="563880" cy="168674"/>
          </a:xfrm>
          <a:prstGeom prst="downArrow">
            <a:avLst/>
          </a:prstGeom>
          <a:solidFill>
            <a:schemeClr val="accent1"/>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9" name="矢印: 下 28">
            <a:extLst>
              <a:ext uri="{FF2B5EF4-FFF2-40B4-BE49-F238E27FC236}">
                <a16:creationId xmlns:a16="http://schemas.microsoft.com/office/drawing/2014/main" id="{4BBAA225-2711-C2FF-566D-D3776FFC3BE4}"/>
              </a:ext>
            </a:extLst>
          </p:cNvPr>
          <p:cNvSpPr/>
          <p:nvPr/>
        </p:nvSpPr>
        <p:spPr>
          <a:xfrm>
            <a:off x="3524810" y="4080796"/>
            <a:ext cx="563880" cy="168674"/>
          </a:xfrm>
          <a:prstGeom prst="downArrow">
            <a:avLst/>
          </a:prstGeom>
          <a:solidFill>
            <a:schemeClr val="accent1"/>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0" name="矢印: 下 29">
            <a:extLst>
              <a:ext uri="{FF2B5EF4-FFF2-40B4-BE49-F238E27FC236}">
                <a16:creationId xmlns:a16="http://schemas.microsoft.com/office/drawing/2014/main" id="{4FB3F171-3888-6AA9-8218-057FA32D3A91}"/>
              </a:ext>
            </a:extLst>
          </p:cNvPr>
          <p:cNvSpPr/>
          <p:nvPr/>
        </p:nvSpPr>
        <p:spPr>
          <a:xfrm rot="16200000">
            <a:off x="4945578" y="3228192"/>
            <a:ext cx="365601" cy="168674"/>
          </a:xfrm>
          <a:prstGeom prst="downArrow">
            <a:avLst/>
          </a:prstGeom>
          <a:solidFill>
            <a:schemeClr val="accent1"/>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1" name="矢印: 下 30">
            <a:extLst>
              <a:ext uri="{FF2B5EF4-FFF2-40B4-BE49-F238E27FC236}">
                <a16:creationId xmlns:a16="http://schemas.microsoft.com/office/drawing/2014/main" id="{D17A5E54-A424-4722-95F4-F785E5726624}"/>
              </a:ext>
            </a:extLst>
          </p:cNvPr>
          <p:cNvSpPr/>
          <p:nvPr/>
        </p:nvSpPr>
        <p:spPr>
          <a:xfrm rot="16200000">
            <a:off x="4958278" y="3737390"/>
            <a:ext cx="365601" cy="168674"/>
          </a:xfrm>
          <a:prstGeom prst="downArrow">
            <a:avLst/>
          </a:prstGeom>
          <a:solidFill>
            <a:schemeClr val="accent1"/>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2" name="矢印: 下 31">
            <a:extLst>
              <a:ext uri="{FF2B5EF4-FFF2-40B4-BE49-F238E27FC236}">
                <a16:creationId xmlns:a16="http://schemas.microsoft.com/office/drawing/2014/main" id="{64AECA71-BF83-428D-27FF-4F4CF4BC854E}"/>
              </a:ext>
            </a:extLst>
          </p:cNvPr>
          <p:cNvSpPr/>
          <p:nvPr/>
        </p:nvSpPr>
        <p:spPr>
          <a:xfrm rot="16200000">
            <a:off x="4958278" y="4246589"/>
            <a:ext cx="365601" cy="168674"/>
          </a:xfrm>
          <a:prstGeom prst="downArrow">
            <a:avLst/>
          </a:prstGeom>
          <a:solidFill>
            <a:schemeClr val="accent1"/>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3" name="フローチャート: 複数書類 32">
            <a:extLst>
              <a:ext uri="{FF2B5EF4-FFF2-40B4-BE49-F238E27FC236}">
                <a16:creationId xmlns:a16="http://schemas.microsoft.com/office/drawing/2014/main" id="{771578CE-182A-3F7F-0A44-66CFC0635B25}"/>
              </a:ext>
            </a:extLst>
          </p:cNvPr>
          <p:cNvSpPr/>
          <p:nvPr/>
        </p:nvSpPr>
        <p:spPr>
          <a:xfrm>
            <a:off x="5256285" y="3085458"/>
            <a:ext cx="686200" cy="365601"/>
          </a:xfrm>
          <a:prstGeom prst="flowChartMultidocumen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お客様</a:t>
            </a:r>
          </a:p>
        </p:txBody>
      </p:sp>
      <p:sp>
        <p:nvSpPr>
          <p:cNvPr id="34" name="フローチャート: 複数書類 33">
            <a:extLst>
              <a:ext uri="{FF2B5EF4-FFF2-40B4-BE49-F238E27FC236}">
                <a16:creationId xmlns:a16="http://schemas.microsoft.com/office/drawing/2014/main" id="{89F79B88-11A1-93B5-FEFE-DC8BE0FBF6A2}"/>
              </a:ext>
            </a:extLst>
          </p:cNvPr>
          <p:cNvSpPr/>
          <p:nvPr/>
        </p:nvSpPr>
        <p:spPr>
          <a:xfrm>
            <a:off x="5269385" y="3633088"/>
            <a:ext cx="686200" cy="365601"/>
          </a:xfrm>
          <a:prstGeom prst="flowChartMultidocumen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委託先</a:t>
            </a:r>
          </a:p>
        </p:txBody>
      </p:sp>
      <p:sp>
        <p:nvSpPr>
          <p:cNvPr id="35" name="フローチャート: 複数書類 34">
            <a:extLst>
              <a:ext uri="{FF2B5EF4-FFF2-40B4-BE49-F238E27FC236}">
                <a16:creationId xmlns:a16="http://schemas.microsoft.com/office/drawing/2014/main" id="{AE10B789-6FE3-E1A2-593F-C04849628A10}"/>
              </a:ext>
            </a:extLst>
          </p:cNvPr>
          <p:cNvSpPr/>
          <p:nvPr/>
        </p:nvSpPr>
        <p:spPr>
          <a:xfrm>
            <a:off x="5269385" y="4180719"/>
            <a:ext cx="686200" cy="365601"/>
          </a:xfrm>
          <a:prstGeom prst="flowChartMultidocument">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関係当局</a:t>
            </a:r>
          </a:p>
        </p:txBody>
      </p:sp>
      <p:sp>
        <p:nvSpPr>
          <p:cNvPr id="36" name="テキスト ボックス 35">
            <a:extLst>
              <a:ext uri="{FF2B5EF4-FFF2-40B4-BE49-F238E27FC236}">
                <a16:creationId xmlns:a16="http://schemas.microsoft.com/office/drawing/2014/main" id="{EA9A9195-463E-6523-E810-293EC2605A6B}"/>
              </a:ext>
            </a:extLst>
          </p:cNvPr>
          <p:cNvSpPr txBox="1"/>
          <p:nvPr/>
        </p:nvSpPr>
        <p:spPr>
          <a:xfrm>
            <a:off x="3165222" y="2987823"/>
            <a:ext cx="53340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報告</a:t>
            </a:r>
          </a:p>
        </p:txBody>
      </p:sp>
      <p:sp>
        <p:nvSpPr>
          <p:cNvPr id="37" name="テキスト ボックス 36">
            <a:extLst>
              <a:ext uri="{FF2B5EF4-FFF2-40B4-BE49-F238E27FC236}">
                <a16:creationId xmlns:a16="http://schemas.microsoft.com/office/drawing/2014/main" id="{C1CEEA8F-CE10-E3E2-A717-3186BB31DEAC}"/>
              </a:ext>
            </a:extLst>
          </p:cNvPr>
          <p:cNvSpPr txBox="1"/>
          <p:nvPr/>
        </p:nvSpPr>
        <p:spPr>
          <a:xfrm>
            <a:off x="3177734" y="3300454"/>
            <a:ext cx="53340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指示</a:t>
            </a:r>
          </a:p>
        </p:txBody>
      </p:sp>
      <p:sp>
        <p:nvSpPr>
          <p:cNvPr id="38" name="テキスト ボックス 37">
            <a:extLst>
              <a:ext uri="{FF2B5EF4-FFF2-40B4-BE49-F238E27FC236}">
                <a16:creationId xmlns:a16="http://schemas.microsoft.com/office/drawing/2014/main" id="{82F8FC5A-32DA-892C-5DF7-917838CC40BB}"/>
              </a:ext>
            </a:extLst>
          </p:cNvPr>
          <p:cNvSpPr txBox="1"/>
          <p:nvPr/>
        </p:nvSpPr>
        <p:spPr>
          <a:xfrm>
            <a:off x="2501223" y="3352173"/>
            <a:ext cx="53340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記録</a:t>
            </a:r>
          </a:p>
        </p:txBody>
      </p:sp>
      <p:sp>
        <p:nvSpPr>
          <p:cNvPr id="39" name="テキスト ボックス 38">
            <a:extLst>
              <a:ext uri="{FF2B5EF4-FFF2-40B4-BE49-F238E27FC236}">
                <a16:creationId xmlns:a16="http://schemas.microsoft.com/office/drawing/2014/main" id="{D9D9B4EB-6A53-2570-F06D-779BFC95ACDF}"/>
              </a:ext>
            </a:extLst>
          </p:cNvPr>
          <p:cNvSpPr txBox="1"/>
          <p:nvPr/>
        </p:nvSpPr>
        <p:spPr>
          <a:xfrm>
            <a:off x="3074915" y="3643356"/>
            <a:ext cx="53340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記録</a:t>
            </a:r>
          </a:p>
        </p:txBody>
      </p:sp>
      <p:sp>
        <p:nvSpPr>
          <p:cNvPr id="40" name="テキスト ボックス 39">
            <a:extLst>
              <a:ext uri="{FF2B5EF4-FFF2-40B4-BE49-F238E27FC236}">
                <a16:creationId xmlns:a16="http://schemas.microsoft.com/office/drawing/2014/main" id="{1118CCDE-2031-5860-6966-B8E4F17B990B}"/>
              </a:ext>
            </a:extLst>
          </p:cNvPr>
          <p:cNvSpPr txBox="1"/>
          <p:nvPr/>
        </p:nvSpPr>
        <p:spPr>
          <a:xfrm>
            <a:off x="3074915" y="4251284"/>
            <a:ext cx="53340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記録</a:t>
            </a:r>
          </a:p>
        </p:txBody>
      </p:sp>
      <p:sp>
        <p:nvSpPr>
          <p:cNvPr id="41" name="テキスト ボックス 40">
            <a:extLst>
              <a:ext uri="{FF2B5EF4-FFF2-40B4-BE49-F238E27FC236}">
                <a16:creationId xmlns:a16="http://schemas.microsoft.com/office/drawing/2014/main" id="{6C82AB7A-4184-B7AC-DFA6-CAA76F7CA934}"/>
              </a:ext>
            </a:extLst>
          </p:cNvPr>
          <p:cNvSpPr txBox="1"/>
          <p:nvPr/>
        </p:nvSpPr>
        <p:spPr>
          <a:xfrm>
            <a:off x="3948484" y="4122917"/>
            <a:ext cx="1031896"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（必要に応じて）</a:t>
            </a:r>
          </a:p>
        </p:txBody>
      </p:sp>
      <p:sp>
        <p:nvSpPr>
          <p:cNvPr id="42" name="テキスト ボックス 41">
            <a:extLst>
              <a:ext uri="{FF2B5EF4-FFF2-40B4-BE49-F238E27FC236}">
                <a16:creationId xmlns:a16="http://schemas.microsoft.com/office/drawing/2014/main" id="{994A8174-FA3C-8EC4-690D-D6BDB89C9225}"/>
              </a:ext>
            </a:extLst>
          </p:cNvPr>
          <p:cNvSpPr txBox="1"/>
          <p:nvPr/>
        </p:nvSpPr>
        <p:spPr>
          <a:xfrm>
            <a:off x="4635500" y="4581633"/>
            <a:ext cx="1622884"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必要に応じて、経営陣の指示で外部の関係者に連絡する。</a:t>
            </a:r>
          </a:p>
        </p:txBody>
      </p:sp>
      <p:graphicFrame>
        <p:nvGraphicFramePr>
          <p:cNvPr id="43" name="表 42">
            <a:extLst>
              <a:ext uri="{FF2B5EF4-FFF2-40B4-BE49-F238E27FC236}">
                <a16:creationId xmlns:a16="http://schemas.microsoft.com/office/drawing/2014/main" id="{1AB126D8-BB89-BDB9-DDEC-616ABC995352}"/>
              </a:ext>
            </a:extLst>
          </p:cNvPr>
          <p:cNvGraphicFramePr>
            <a:graphicFrameLocks noGrp="1"/>
          </p:cNvGraphicFramePr>
          <p:nvPr/>
        </p:nvGraphicFramePr>
        <p:xfrm>
          <a:off x="622800" y="5681456"/>
          <a:ext cx="5612400" cy="372162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34758">
                <a:tc>
                  <a:txBody>
                    <a:bodyPr/>
                    <a:lstStyle/>
                    <a:p>
                      <a:r>
                        <a:rPr lang="en-US" altLang="ja-JP" sz="1050" b="1">
                          <a:solidFill>
                            <a:schemeClr val="tx1"/>
                          </a:solidFill>
                        </a:rPr>
                        <a:t>5.25 </a:t>
                      </a:r>
                      <a:r>
                        <a:rPr lang="ja-JP" altLang="en-US" sz="1050" b="1">
                          <a:solidFill>
                            <a:schemeClr val="tx1"/>
                          </a:solidFill>
                        </a:rPr>
                        <a:t>情報セキュリティ事象の評価及び決定</a:t>
                      </a:r>
                      <a:endParaRPr kumimoji="1" lang="en-US" altLang="ja-JP" sz="105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234758">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2647204">
                <a:tc>
                  <a:txBody>
                    <a:bodyPr/>
                    <a:lstStyle/>
                    <a:p>
                      <a:pPr marL="228600" indent="-228600">
                        <a:buFont typeface="+mj-lt"/>
                        <a:buAutoNum type="alphaLcPeriod"/>
                      </a:pPr>
                      <a:r>
                        <a:rPr lang="ja-JP" altLang="en-US" sz="1050" b="0">
                          <a:solidFill>
                            <a:schemeClr val="tx1"/>
                          </a:solidFill>
                        </a:rPr>
                        <a:t>セキュリティの弱点、脅威に気付いた場合もしくは疑いを持った場合は、情報セキュリティ委員会に報告する。この際、自己で解決することよりも報告を優先させる。</a:t>
                      </a:r>
                      <a:endParaRPr lang="en-US" altLang="ja-JP" sz="1050" b="0">
                        <a:solidFill>
                          <a:schemeClr val="tx1"/>
                        </a:solidFill>
                      </a:endParaRPr>
                    </a:p>
                    <a:p>
                      <a:pPr marL="228600" indent="-228600">
                        <a:buFont typeface="+mj-lt"/>
                        <a:buAutoNum type="alphaLcPeriod"/>
                      </a:pPr>
                      <a:r>
                        <a:rPr lang="ja-JP" altLang="en-US" sz="1050" b="0">
                          <a:solidFill>
                            <a:schemeClr val="tx1"/>
                          </a:solidFill>
                        </a:rPr>
                        <a:t>情報セキュリティ事象の評価は、以下の表に従い、部門管理者（情報セキュリティ委員会メンバー）が行う。</a:t>
                      </a:r>
                      <a:br>
                        <a:rPr kumimoji="1" lang="en-US" altLang="ja-JP" sz="1050" b="0">
                          <a:solidFill>
                            <a:schemeClr val="tx1"/>
                          </a:solidFill>
                        </a:rPr>
                      </a:br>
                      <a:r>
                        <a:rPr kumimoji="1" lang="ja-JP" altLang="en-US" sz="1050" b="0">
                          <a:solidFill>
                            <a:schemeClr val="tx1"/>
                          </a:solidFill>
                        </a:rPr>
                        <a:t>・</a:t>
                      </a:r>
                      <a:r>
                        <a:rPr kumimoji="1" lang="ja-JP" altLang="en-US" sz="1050"/>
                        <a:t>大、中の項目に該当する情報セキュリティ事象は、セキュリティインシデントと</a:t>
                      </a:r>
                      <a:br>
                        <a:rPr kumimoji="1" lang="en-US" altLang="ja-JP" sz="1050"/>
                      </a:br>
                      <a:r>
                        <a:rPr kumimoji="1" lang="ja-JP" altLang="en-US" sz="1050"/>
                        <a:t>　して分類する。</a:t>
                      </a:r>
                      <a:br>
                        <a:rPr kumimoji="1" lang="en-US" altLang="ja-JP" sz="1050"/>
                      </a:br>
                      <a:r>
                        <a:rPr kumimoji="1" lang="ja-JP" altLang="en-US" sz="1050"/>
                        <a:t>・項目の大、中、小の順に優先順位を付ける。</a:t>
                      </a:r>
                      <a:endParaRPr kumimoji="1" lang="en-US" altLang="ja-JP" sz="1050"/>
                    </a:p>
                    <a:p>
                      <a:pPr marL="228600" indent="-228600">
                        <a:buFont typeface="+mj-lt"/>
                        <a:buAutoNum type="alphaLcPeriod"/>
                      </a:pPr>
                      <a:endParaRPr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lang="en-US" altLang="ja-JP" sz="1050" b="1">
                        <a:solidFill>
                          <a:schemeClr val="accent1">
                            <a:lumMod val="75000"/>
                          </a:schemeClr>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0">
                          <a:solidFill>
                            <a:schemeClr val="tx1"/>
                          </a:solidFill>
                        </a:rPr>
                        <a:t>情報セキュリティ事象をセキュリティインシデントに分類する基準を明確に定めることが大切です。</a:t>
                      </a:r>
                      <a:endParaRPr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9821949"/>
                  </a:ext>
                </a:extLst>
              </a:tr>
            </a:tbl>
          </a:graphicData>
        </a:graphic>
      </p:graphicFrame>
      <p:graphicFrame>
        <p:nvGraphicFramePr>
          <p:cNvPr id="44" name="表 43">
            <a:extLst>
              <a:ext uri="{FF2B5EF4-FFF2-40B4-BE49-F238E27FC236}">
                <a16:creationId xmlns:a16="http://schemas.microsoft.com/office/drawing/2014/main" id="{6EFD25F7-0A62-BDCA-E28B-9F7F4FC4AE96}"/>
              </a:ext>
            </a:extLst>
          </p:cNvPr>
          <p:cNvGraphicFramePr>
            <a:graphicFrameLocks noGrp="1"/>
          </p:cNvGraphicFramePr>
          <p:nvPr/>
        </p:nvGraphicFramePr>
        <p:xfrm>
          <a:off x="729000" y="7336616"/>
          <a:ext cx="5400000" cy="1448598"/>
        </p:xfrm>
        <a:graphic>
          <a:graphicData uri="http://schemas.openxmlformats.org/drawingml/2006/table">
            <a:tbl>
              <a:tblPr>
                <a:tableStyleId>{5C22544A-7EE6-4342-B048-85BDC9FD1C3A}</a:tableStyleId>
              </a:tblPr>
              <a:tblGrid>
                <a:gridCol w="812124">
                  <a:extLst>
                    <a:ext uri="{9D8B030D-6E8A-4147-A177-3AD203B41FA5}">
                      <a16:colId xmlns:a16="http://schemas.microsoft.com/office/drawing/2014/main" val="2373122513"/>
                    </a:ext>
                  </a:extLst>
                </a:gridCol>
                <a:gridCol w="1529292">
                  <a:extLst>
                    <a:ext uri="{9D8B030D-6E8A-4147-A177-3AD203B41FA5}">
                      <a16:colId xmlns:a16="http://schemas.microsoft.com/office/drawing/2014/main" val="1455296433"/>
                    </a:ext>
                  </a:extLst>
                </a:gridCol>
                <a:gridCol w="1529292">
                  <a:extLst>
                    <a:ext uri="{9D8B030D-6E8A-4147-A177-3AD203B41FA5}">
                      <a16:colId xmlns:a16="http://schemas.microsoft.com/office/drawing/2014/main" val="3789375857"/>
                    </a:ext>
                  </a:extLst>
                </a:gridCol>
                <a:gridCol w="1529292">
                  <a:extLst>
                    <a:ext uri="{9D8B030D-6E8A-4147-A177-3AD203B41FA5}">
                      <a16:colId xmlns:a16="http://schemas.microsoft.com/office/drawing/2014/main" val="2405566369"/>
                    </a:ext>
                  </a:extLst>
                </a:gridCol>
              </a:tblGrid>
              <a:tr h="160171">
                <a:tc>
                  <a:txBody>
                    <a:bodyPr/>
                    <a:lstStyle/>
                    <a:p>
                      <a:pPr marL="154940" indent="-154940" algn="ctr"/>
                      <a:r>
                        <a:rPr lang="ja-JP" sz="800" b="1" kern="0">
                          <a:solidFill>
                            <a:schemeClr val="tx1"/>
                          </a:solidFill>
                          <a:effectLst/>
                          <a:latin typeface="+mn-ea"/>
                          <a:ea typeface="+mn-ea"/>
                        </a:rPr>
                        <a:t>項目</a:t>
                      </a:r>
                      <a:endParaRPr lang="ja-JP" sz="800" b="1" kern="100">
                        <a:solidFill>
                          <a:schemeClr val="tx1"/>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54940" indent="-154940" algn="ctr"/>
                      <a:r>
                        <a:rPr lang="ja-JP" altLang="en-US" sz="800" b="1" kern="100">
                          <a:solidFill>
                            <a:schemeClr val="tx1"/>
                          </a:solidFill>
                          <a:effectLst/>
                          <a:latin typeface="+mn-ea"/>
                          <a:ea typeface="+mn-ea"/>
                          <a:cs typeface="Times New Roman" panose="02020603050405020304" pitchFamily="18" charset="0"/>
                        </a:rPr>
                        <a:t>小</a:t>
                      </a:r>
                      <a:endParaRPr lang="ja-JP" sz="800" b="1" kern="100">
                        <a:solidFill>
                          <a:schemeClr val="tx1"/>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54940" indent="-154940" algn="ctr"/>
                      <a:r>
                        <a:rPr lang="ja-JP" altLang="en-US" sz="800" b="1" kern="0">
                          <a:solidFill>
                            <a:schemeClr val="tx1"/>
                          </a:solidFill>
                          <a:effectLst/>
                          <a:latin typeface="+mn-ea"/>
                          <a:ea typeface="+mn-ea"/>
                          <a:cs typeface="Times New Roman" panose="02020603050405020304" pitchFamily="18" charset="0"/>
                        </a:rPr>
                        <a:t>中</a:t>
                      </a:r>
                      <a:endParaRPr lang="ja-JP" sz="800" b="1" kern="100">
                        <a:solidFill>
                          <a:schemeClr val="tx1"/>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54940" indent="-154940" algn="ctr"/>
                      <a:r>
                        <a:rPr lang="ja-JP" altLang="en-US" sz="800" b="1" kern="0">
                          <a:solidFill>
                            <a:schemeClr val="tx1"/>
                          </a:solidFill>
                          <a:effectLst/>
                          <a:latin typeface="+mn-ea"/>
                          <a:ea typeface="+mn-ea"/>
                          <a:cs typeface="Times New Roman" panose="02020603050405020304" pitchFamily="18" charset="0"/>
                        </a:rPr>
                        <a:t>大</a:t>
                      </a:r>
                      <a:endParaRPr lang="ja-JP" sz="800" b="1" kern="100">
                        <a:solidFill>
                          <a:schemeClr val="tx1"/>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203977549"/>
                  </a:ext>
                </a:extLst>
              </a:tr>
              <a:tr h="160171">
                <a:tc>
                  <a:txBody>
                    <a:bodyPr/>
                    <a:lstStyle/>
                    <a:p>
                      <a:pPr marL="154940" indent="-154940" algn="ctr"/>
                      <a:r>
                        <a:rPr lang="ja-JP" sz="800" kern="0">
                          <a:effectLst/>
                          <a:latin typeface="+mn-ea"/>
                          <a:ea typeface="+mn-ea"/>
                        </a:rPr>
                        <a:t>分類</a:t>
                      </a:r>
                      <a:endParaRPr lang="ja-JP" sz="800" kern="100">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54940" indent="-154940" algn="ctr"/>
                      <a:r>
                        <a:rPr lang="ja-JP" sz="800" kern="0">
                          <a:effectLst/>
                          <a:latin typeface="+mn-ea"/>
                          <a:ea typeface="+mn-ea"/>
                        </a:rPr>
                        <a:t>ヒヤリハット・事象</a:t>
                      </a:r>
                      <a:endParaRPr lang="ja-JP" sz="800" kern="100">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54940" indent="-154940" algn="ctr"/>
                      <a:r>
                        <a:rPr lang="ja-JP" sz="800" kern="0">
                          <a:effectLst/>
                          <a:latin typeface="+mn-ea"/>
                          <a:ea typeface="+mn-ea"/>
                        </a:rPr>
                        <a:t>インシデント</a:t>
                      </a:r>
                      <a:endParaRPr lang="ja-JP" sz="800" kern="100">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54940" indent="-154940" algn="ctr"/>
                      <a:r>
                        <a:rPr lang="ja-JP" sz="800" kern="0">
                          <a:effectLst/>
                          <a:latin typeface="+mn-ea"/>
                          <a:ea typeface="+mn-ea"/>
                        </a:rPr>
                        <a:t>インシデント</a:t>
                      </a:r>
                      <a:endParaRPr lang="ja-JP" sz="800" kern="100">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1804506"/>
                  </a:ext>
                </a:extLst>
              </a:tr>
              <a:tr h="526276">
                <a:tc>
                  <a:txBody>
                    <a:bodyPr/>
                    <a:lstStyle/>
                    <a:p>
                      <a:pPr marL="1270" algn="ctr">
                        <a:lnSpc>
                          <a:spcPct val="125000"/>
                        </a:lnSpc>
                      </a:pPr>
                      <a:r>
                        <a:rPr lang="ja-JP" sz="800" kern="0">
                          <a:effectLst/>
                          <a:latin typeface="+mn-ea"/>
                          <a:ea typeface="+mn-ea"/>
                        </a:rPr>
                        <a:t>最終的に被害が及ぶ範囲</a:t>
                      </a:r>
                      <a:endParaRPr lang="ja-JP" sz="800" kern="100">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54305" indent="-154305" algn="ctr">
                        <a:lnSpc>
                          <a:spcPct val="125000"/>
                        </a:lnSpc>
                      </a:pPr>
                      <a:r>
                        <a:rPr lang="ja-JP" altLang="en-US" sz="800" kern="0">
                          <a:effectLst/>
                          <a:latin typeface="+mn-ea"/>
                          <a:ea typeface="+mn-ea"/>
                        </a:rPr>
                        <a:t>現状、</a:t>
                      </a:r>
                      <a:r>
                        <a:rPr lang="ja-JP" sz="800" kern="0">
                          <a:effectLst/>
                          <a:latin typeface="+mn-ea"/>
                          <a:ea typeface="+mn-ea"/>
                        </a:rPr>
                        <a:t>事件・事故の発生に</a:t>
                      </a:r>
                      <a:r>
                        <a:rPr lang="ja-JP" altLang="en-US" sz="800" kern="0">
                          <a:effectLst/>
                          <a:latin typeface="+mn-ea"/>
                          <a:ea typeface="+mn-ea"/>
                        </a:rPr>
                        <a:t>は</a:t>
                      </a:r>
                      <a:r>
                        <a:rPr lang="ja-JP" sz="800" kern="0">
                          <a:effectLst/>
                          <a:latin typeface="+mn-ea"/>
                          <a:ea typeface="+mn-ea"/>
                        </a:rPr>
                        <a:t>及ばない</a:t>
                      </a:r>
                      <a:r>
                        <a:rPr lang="ja-JP" altLang="en-US" sz="800" kern="0">
                          <a:effectLst/>
                          <a:latin typeface="+mn-ea"/>
                          <a:ea typeface="+mn-ea"/>
                        </a:rPr>
                        <a:t>。</a:t>
                      </a:r>
                      <a:endParaRPr lang="en-US" altLang="ja-JP" sz="800" kern="0">
                        <a:effectLst/>
                        <a:latin typeface="+mn-ea"/>
                        <a:ea typeface="+mn-ea"/>
                      </a:endParaRPr>
                    </a:p>
                    <a:p>
                      <a:pPr marL="154305" indent="-154305" algn="ctr">
                        <a:lnSpc>
                          <a:spcPct val="125000"/>
                        </a:lnSpc>
                      </a:pPr>
                      <a:r>
                        <a:rPr lang="ja-JP" altLang="en-US" sz="800" kern="0">
                          <a:effectLst/>
                          <a:latin typeface="+mn-ea"/>
                          <a:ea typeface="+mn-ea"/>
                        </a:rPr>
                        <a:t>（</a:t>
                      </a:r>
                      <a:r>
                        <a:rPr lang="ja-JP" sz="800" kern="0">
                          <a:effectLst/>
                          <a:latin typeface="+mn-ea"/>
                          <a:ea typeface="+mn-ea"/>
                        </a:rPr>
                        <a:t>将来</a:t>
                      </a:r>
                      <a:r>
                        <a:rPr lang="ja-JP" altLang="en-US" sz="800" kern="0">
                          <a:effectLst/>
                          <a:latin typeface="+mn-ea"/>
                          <a:ea typeface="+mn-ea"/>
                        </a:rPr>
                        <a:t>、</a:t>
                      </a:r>
                      <a:r>
                        <a:rPr lang="ja-JP" sz="800" kern="0">
                          <a:effectLst/>
                          <a:latin typeface="+mn-ea"/>
                          <a:ea typeface="+mn-ea"/>
                        </a:rPr>
                        <a:t>被害が発生する可能性がある</a:t>
                      </a:r>
                      <a:r>
                        <a:rPr lang="ja-JP" altLang="en-US" sz="800" kern="0">
                          <a:effectLst/>
                          <a:latin typeface="+mn-ea"/>
                          <a:ea typeface="+mn-ea"/>
                        </a:rPr>
                        <a:t>。）</a:t>
                      </a:r>
                      <a:endParaRPr lang="ja-JP" sz="800" kern="100">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54305" indent="-154305" algn="ctr">
                        <a:lnSpc>
                          <a:spcPct val="125000"/>
                        </a:lnSpc>
                      </a:pPr>
                      <a:r>
                        <a:rPr lang="ja-JP" sz="800" kern="0">
                          <a:effectLst/>
                          <a:latin typeface="+mn-ea"/>
                          <a:ea typeface="+mn-ea"/>
                        </a:rPr>
                        <a:t>社員または社内</a:t>
                      </a:r>
                      <a:endParaRPr lang="ja-JP" sz="800" kern="100">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54305" indent="-154305" algn="ctr">
                        <a:lnSpc>
                          <a:spcPct val="125000"/>
                        </a:lnSpc>
                      </a:pPr>
                      <a:r>
                        <a:rPr lang="ja-JP" sz="800" kern="0">
                          <a:effectLst/>
                          <a:latin typeface="+mn-ea"/>
                          <a:ea typeface="+mn-ea"/>
                        </a:rPr>
                        <a:t>顧客・取引先</a:t>
                      </a:r>
                      <a:endParaRPr lang="ja-JP" sz="800" kern="100">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2359978"/>
                  </a:ext>
                </a:extLst>
              </a:tr>
              <a:tr h="526276">
                <a:tc>
                  <a:txBody>
                    <a:bodyPr/>
                    <a:lstStyle/>
                    <a:p>
                      <a:pPr marL="154305" indent="-154305" algn="ctr">
                        <a:lnSpc>
                          <a:spcPct val="125000"/>
                        </a:lnSpc>
                      </a:pPr>
                      <a:r>
                        <a:rPr lang="ja-JP" sz="800" kern="0">
                          <a:effectLst/>
                          <a:latin typeface="+mn-ea"/>
                          <a:ea typeface="+mn-ea"/>
                        </a:rPr>
                        <a:t>連絡先</a:t>
                      </a:r>
                      <a:endParaRPr lang="ja-JP" sz="800" kern="100">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54305" indent="-154305" algn="ctr">
                        <a:lnSpc>
                          <a:spcPct val="125000"/>
                        </a:lnSpc>
                      </a:pPr>
                      <a:r>
                        <a:rPr lang="ja-JP" sz="800" kern="0">
                          <a:effectLst/>
                          <a:latin typeface="+mn-ea"/>
                          <a:ea typeface="+mn-ea"/>
                        </a:rPr>
                        <a:t>情報セキュリティ委員長</a:t>
                      </a:r>
                      <a:endParaRPr lang="ja-JP" sz="800" kern="100">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54305" indent="-154305" algn="ctr">
                        <a:lnSpc>
                          <a:spcPct val="125000"/>
                        </a:lnSpc>
                      </a:pPr>
                      <a:r>
                        <a:rPr lang="ja-JP" sz="800" kern="0">
                          <a:effectLst/>
                          <a:latin typeface="+mn-ea"/>
                          <a:ea typeface="+mn-ea"/>
                        </a:rPr>
                        <a:t>情報セキュリティ委員長</a:t>
                      </a:r>
                      <a:endParaRPr lang="ja-JP" sz="800" kern="100">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54305" indent="-154305" algn="ctr">
                        <a:lnSpc>
                          <a:spcPct val="125000"/>
                        </a:lnSpc>
                      </a:pPr>
                      <a:r>
                        <a:rPr lang="ja-JP" sz="800" kern="0">
                          <a:effectLst/>
                          <a:latin typeface="+mn-ea"/>
                          <a:ea typeface="+mn-ea"/>
                        </a:rPr>
                        <a:t>情報セキュリティ</a:t>
                      </a:r>
                      <a:r>
                        <a:rPr lang="ja-JP" altLang="en-US" sz="800" kern="0">
                          <a:effectLst/>
                          <a:latin typeface="+mn-ea"/>
                          <a:ea typeface="+mn-ea"/>
                        </a:rPr>
                        <a:t>委員長</a:t>
                      </a:r>
                      <a:endParaRPr lang="en-US" altLang="ja-JP" sz="800" kern="0">
                        <a:effectLst/>
                        <a:latin typeface="+mn-ea"/>
                        <a:ea typeface="+mn-ea"/>
                      </a:endParaRPr>
                    </a:p>
                    <a:p>
                      <a:pPr marL="154305" indent="-154305" algn="ctr">
                        <a:lnSpc>
                          <a:spcPct val="125000"/>
                        </a:lnSpc>
                      </a:pPr>
                      <a:r>
                        <a:rPr lang="ja-JP" altLang="en-US" sz="800" kern="0">
                          <a:effectLst/>
                          <a:latin typeface="+mn-ea"/>
                          <a:ea typeface="+mn-ea"/>
                        </a:rPr>
                        <a:t>トップマネジメント（経営層）</a:t>
                      </a:r>
                      <a:endParaRPr lang="en-US" altLang="ja-JP" sz="800" kern="100">
                        <a:effectLst/>
                        <a:latin typeface="+mn-ea"/>
                        <a:ea typeface="+mn-ea"/>
                      </a:endParaRPr>
                    </a:p>
                    <a:p>
                      <a:pPr marL="154305" indent="-154305" algn="ctr">
                        <a:lnSpc>
                          <a:spcPct val="125000"/>
                        </a:lnSpc>
                      </a:pPr>
                      <a:r>
                        <a:rPr lang="ja-JP" sz="800" kern="0">
                          <a:effectLst/>
                          <a:latin typeface="+mn-ea"/>
                          <a:ea typeface="+mn-ea"/>
                        </a:rPr>
                        <a:t>外部関係者</a:t>
                      </a:r>
                      <a:endParaRPr lang="ja-JP" sz="800" kern="100">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15886648"/>
                  </a:ext>
                </a:extLst>
              </a:tr>
            </a:tbl>
          </a:graphicData>
        </a:graphic>
      </p:graphicFrame>
    </p:spTree>
    <p:extLst>
      <p:ext uri="{BB962C8B-B14F-4D97-AF65-F5344CB8AC3E}">
        <p14:creationId xmlns:p14="http://schemas.microsoft.com/office/powerpoint/2010/main" val="116032660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B994A87D-F79F-8DC3-4E51-DC62334DAB6F}"/>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44" name="テキスト ボックス 143">
            <a:extLst>
              <a:ext uri="{FF2B5EF4-FFF2-40B4-BE49-F238E27FC236}">
                <a16:creationId xmlns:a16="http://schemas.microsoft.com/office/drawing/2014/main" id="{67E36580-BE33-03D2-3AB9-3D196000B958}"/>
              </a:ext>
            </a:extLst>
          </p:cNvPr>
          <p:cNvSpPr txBox="1"/>
          <p:nvPr/>
        </p:nvSpPr>
        <p:spPr>
          <a:xfrm>
            <a:off x="622800" y="5322111"/>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警察庁「令和４年におけるサイバー空間をめぐる脅威の情勢等について」を基に作成</a:t>
            </a:r>
            <a:endParaRPr kumimoji="1" lang="ja-JP" altLang="en-US" sz="6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sp>
        <p:nvSpPr>
          <p:cNvPr id="10" name="テキスト プレースホルダー 3">
            <a:extLst>
              <a:ext uri="{FF2B5EF4-FFF2-40B4-BE49-F238E27FC236}">
                <a16:creationId xmlns:a16="http://schemas.microsoft.com/office/drawing/2014/main" id="{8A363779-9B14-573F-204B-EC415DC2A407}"/>
              </a:ext>
            </a:extLst>
          </p:cNvPr>
          <p:cNvSpPr txBox="1">
            <a:spLocks/>
          </p:cNvSpPr>
          <p:nvPr/>
        </p:nvSpPr>
        <p:spPr>
          <a:xfrm>
            <a:off x="1123949" y="1457325"/>
            <a:ext cx="561657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2-2-5.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ランサムウェア感染の実態</a:t>
            </a:r>
          </a:p>
        </p:txBody>
      </p:sp>
      <p:graphicFrame>
        <p:nvGraphicFramePr>
          <p:cNvPr id="13" name="表 12">
            <a:extLst>
              <a:ext uri="{FF2B5EF4-FFF2-40B4-BE49-F238E27FC236}">
                <a16:creationId xmlns:a16="http://schemas.microsoft.com/office/drawing/2014/main" id="{A829F8DC-EBA3-8F1A-9F71-48467A552879}"/>
              </a:ext>
            </a:extLst>
          </p:cNvPr>
          <p:cNvGraphicFramePr>
            <a:graphicFrameLocks noGrp="1"/>
          </p:cNvGraphicFramePr>
          <p:nvPr>
            <p:extLst>
              <p:ext uri="{D42A27DB-BD31-4B8C-83A1-F6EECF244321}">
                <p14:modId xmlns:p14="http://schemas.microsoft.com/office/powerpoint/2010/main" val="2801888814"/>
              </p:ext>
            </p:extLst>
          </p:nvPr>
        </p:nvGraphicFramePr>
        <p:xfrm>
          <a:off x="571437" y="2026285"/>
          <a:ext cx="5612400" cy="122072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5939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　ランサムウェアは、</a:t>
                      </a:r>
                      <a:r>
                        <a:rPr kumimoji="1" lang="en-US" altLang="ja-JP" sz="1050" b="0" dirty="0">
                          <a:solidFill>
                            <a:schemeClr val="tx1"/>
                          </a:solidFill>
                          <a:latin typeface="+mn-ea"/>
                          <a:ea typeface="+mn-ea"/>
                        </a:rPr>
                        <a:t>PC</a:t>
                      </a:r>
                      <a:r>
                        <a:rPr kumimoji="1" lang="ja-JP" altLang="en-US" sz="1050" b="0" dirty="0">
                          <a:solidFill>
                            <a:schemeClr val="tx1"/>
                          </a:solidFill>
                          <a:latin typeface="+mn-ea"/>
                          <a:ea typeface="+mn-ea"/>
                        </a:rPr>
                        <a:t>やサーバのデータを暗号化し、その暗号化されたデータを復号することを条件に身代金（金銭）を要求する悪意のあるソフトウェアです。令和</a:t>
                      </a:r>
                      <a:r>
                        <a:rPr kumimoji="1" lang="en-US" altLang="ja-JP" sz="1050" b="0" dirty="0">
                          <a:solidFill>
                            <a:schemeClr val="tx1"/>
                          </a:solidFill>
                          <a:latin typeface="+mn-ea"/>
                          <a:ea typeface="+mn-ea"/>
                        </a:rPr>
                        <a:t>4</a:t>
                      </a:r>
                      <a:r>
                        <a:rPr kumimoji="1" lang="ja-JP" altLang="en-US" sz="1050" b="0" dirty="0">
                          <a:solidFill>
                            <a:schemeClr val="tx1"/>
                          </a:solidFill>
                          <a:latin typeface="+mn-ea"/>
                          <a:ea typeface="+mn-ea"/>
                        </a:rPr>
                        <a:t>年における企業や団体の被害件数は合計</a:t>
                      </a:r>
                      <a:r>
                        <a:rPr kumimoji="1" lang="en-US" altLang="ja-JP" sz="1050" b="0" dirty="0">
                          <a:solidFill>
                            <a:schemeClr val="tx1"/>
                          </a:solidFill>
                          <a:latin typeface="+mn-ea"/>
                          <a:ea typeface="+mn-ea"/>
                        </a:rPr>
                        <a:t>230</a:t>
                      </a:r>
                      <a:r>
                        <a:rPr kumimoji="1" lang="ja-JP" altLang="en-US" sz="1050" b="0" dirty="0">
                          <a:solidFill>
                            <a:schemeClr val="tx1"/>
                          </a:solidFill>
                          <a:latin typeface="+mn-ea"/>
                          <a:ea typeface="+mn-ea"/>
                        </a:rPr>
                        <a:t>件であり、被害企業の規模を見ると、大企業が</a:t>
                      </a:r>
                      <a:r>
                        <a:rPr kumimoji="1" lang="en-US" altLang="ja-JP" sz="1050" b="0" dirty="0">
                          <a:solidFill>
                            <a:schemeClr val="tx1"/>
                          </a:solidFill>
                          <a:latin typeface="+mn-ea"/>
                          <a:ea typeface="+mn-ea"/>
                        </a:rPr>
                        <a:t>63</a:t>
                      </a:r>
                      <a:r>
                        <a:rPr kumimoji="1" lang="ja-JP" altLang="en-US" sz="1050" b="0" dirty="0">
                          <a:solidFill>
                            <a:schemeClr val="tx1"/>
                          </a:solidFill>
                          <a:latin typeface="+mn-ea"/>
                          <a:ea typeface="+mn-ea"/>
                        </a:rPr>
                        <a:t>件、中小企業が</a:t>
                      </a:r>
                      <a:r>
                        <a:rPr kumimoji="1" lang="en-US" altLang="ja-JP" sz="1050" b="0" dirty="0">
                          <a:solidFill>
                            <a:schemeClr val="tx1"/>
                          </a:solidFill>
                          <a:latin typeface="+mn-ea"/>
                          <a:ea typeface="+mn-ea"/>
                        </a:rPr>
                        <a:t>121</a:t>
                      </a:r>
                      <a:r>
                        <a:rPr kumimoji="1" lang="ja-JP" altLang="en-US" sz="1050" b="0" dirty="0">
                          <a:solidFill>
                            <a:schemeClr val="tx1"/>
                          </a:solidFill>
                          <a:latin typeface="+mn-ea"/>
                          <a:ea typeface="+mn-ea"/>
                        </a:rPr>
                        <a:t>件、団体などが</a:t>
                      </a:r>
                      <a:r>
                        <a:rPr kumimoji="1" lang="en-US" altLang="ja-JP" sz="1050" b="0" dirty="0">
                          <a:solidFill>
                            <a:schemeClr val="tx1"/>
                          </a:solidFill>
                          <a:latin typeface="+mn-ea"/>
                          <a:ea typeface="+mn-ea"/>
                        </a:rPr>
                        <a:t>46</a:t>
                      </a:r>
                      <a:r>
                        <a:rPr kumimoji="1" lang="ja-JP" altLang="en-US" sz="1050" b="0" dirty="0">
                          <a:solidFill>
                            <a:schemeClr val="tx1"/>
                          </a:solidFill>
                          <a:latin typeface="+mn-ea"/>
                          <a:ea typeface="+mn-ea"/>
                        </a:rPr>
                        <a:t>件でした。ランサムウェアの感染経路については、</a:t>
                      </a:r>
                      <a:r>
                        <a:rPr kumimoji="1" lang="en-US" altLang="ja-JP" sz="1050" b="0" dirty="0">
                          <a:solidFill>
                            <a:schemeClr val="tx1"/>
                          </a:solidFill>
                          <a:latin typeface="+mn-ea"/>
                          <a:ea typeface="+mn-ea"/>
                        </a:rPr>
                        <a:t>VPN</a:t>
                      </a:r>
                      <a:r>
                        <a:rPr kumimoji="1" lang="ja-JP" altLang="en-US" sz="1050" b="0" dirty="0">
                          <a:solidFill>
                            <a:schemeClr val="tx1"/>
                          </a:solidFill>
                          <a:latin typeface="+mn-ea"/>
                          <a:ea typeface="+mn-ea"/>
                        </a:rPr>
                        <a:t>機器からの侵入が</a:t>
                      </a:r>
                      <a:r>
                        <a:rPr kumimoji="1" lang="en-US" altLang="ja-JP" sz="1050" b="0" dirty="0">
                          <a:solidFill>
                            <a:schemeClr val="tx1"/>
                          </a:solidFill>
                          <a:latin typeface="+mn-ea"/>
                          <a:ea typeface="+mn-ea"/>
                        </a:rPr>
                        <a:t>63</a:t>
                      </a:r>
                      <a:r>
                        <a:rPr kumimoji="1" lang="ja-JP" altLang="en-US" sz="1050" b="0" dirty="0">
                          <a:solidFill>
                            <a:schemeClr val="tx1"/>
                          </a:solidFill>
                          <a:latin typeface="+mn-ea"/>
                          <a:ea typeface="+mn-ea"/>
                        </a:rPr>
                        <a:t>件で全体の</a:t>
                      </a:r>
                      <a:r>
                        <a:rPr kumimoji="1" lang="en-US" altLang="ja-JP" sz="1050" b="0" dirty="0">
                          <a:solidFill>
                            <a:schemeClr val="tx1"/>
                          </a:solidFill>
                          <a:latin typeface="+mn-ea"/>
                          <a:ea typeface="+mn-ea"/>
                        </a:rPr>
                        <a:t>62%</a:t>
                      </a:r>
                      <a:r>
                        <a:rPr kumimoji="1" lang="ja-JP" altLang="en-US" sz="1050" b="0" dirty="0">
                          <a:solidFill>
                            <a:schemeClr val="tx1"/>
                          </a:solidFill>
                          <a:latin typeface="+mn-ea"/>
                          <a:ea typeface="+mn-ea"/>
                        </a:rPr>
                        <a:t>を占め、リモートデスクトップからの侵入が</a:t>
                      </a:r>
                      <a:r>
                        <a:rPr kumimoji="1" lang="en-US" altLang="ja-JP" sz="1050" b="0" dirty="0">
                          <a:solidFill>
                            <a:schemeClr val="tx1"/>
                          </a:solidFill>
                          <a:latin typeface="+mn-ea"/>
                          <a:ea typeface="+mn-ea"/>
                        </a:rPr>
                        <a:t>19</a:t>
                      </a:r>
                      <a:r>
                        <a:rPr kumimoji="1" lang="ja-JP" altLang="en-US" sz="1050" b="0" dirty="0">
                          <a:solidFill>
                            <a:schemeClr val="tx1"/>
                          </a:solidFill>
                          <a:latin typeface="+mn-ea"/>
                          <a:ea typeface="+mn-ea"/>
                        </a:rPr>
                        <a:t>件で</a:t>
                      </a:r>
                      <a:r>
                        <a:rPr kumimoji="1" lang="en-US" altLang="ja-JP" sz="1050" b="0" dirty="0">
                          <a:solidFill>
                            <a:schemeClr val="tx1"/>
                          </a:solidFill>
                          <a:latin typeface="+mn-ea"/>
                          <a:ea typeface="+mn-ea"/>
                        </a:rPr>
                        <a:t>18%</a:t>
                      </a:r>
                      <a:r>
                        <a:rPr kumimoji="1" lang="ja-JP" altLang="en-US" sz="1050" b="0" dirty="0">
                          <a:solidFill>
                            <a:schemeClr val="tx1"/>
                          </a:solidFill>
                          <a:latin typeface="+mn-ea"/>
                          <a:ea typeface="+mn-ea"/>
                        </a:rPr>
                        <a:t>となっています。これらの侵入は、テレワークなどで使用される機器の脆弱性や弱い認証情報を悪用して行われたものであり、全体の</a:t>
                      </a:r>
                      <a:r>
                        <a:rPr kumimoji="1" lang="en-US" altLang="ja-JP" sz="1050" b="0" dirty="0">
                          <a:solidFill>
                            <a:schemeClr val="tx1"/>
                          </a:solidFill>
                          <a:latin typeface="+mn-ea"/>
                          <a:ea typeface="+mn-ea"/>
                        </a:rPr>
                        <a:t>80%</a:t>
                      </a:r>
                      <a:r>
                        <a:rPr kumimoji="1" lang="ja-JP" altLang="en-US" sz="1050" b="0" dirty="0">
                          <a:solidFill>
                            <a:schemeClr val="tx1"/>
                          </a:solidFill>
                          <a:latin typeface="+mn-ea"/>
                          <a:ea typeface="+mn-ea"/>
                        </a:rPr>
                        <a:t>に上る割合を占めました。</a:t>
                      </a:r>
                      <a:r>
                        <a:rPr lang="en-US" altLang="ja-JP" sz="800" b="0" baseline="30000" dirty="0">
                          <a:solidFill>
                            <a:schemeClr val="tx1"/>
                          </a:solidFill>
                          <a:latin typeface="+mn-ea"/>
                          <a:ea typeface="+mn-ea"/>
                        </a:rPr>
                        <a:t>[5]</a:t>
                      </a:r>
                      <a:endParaRPr kumimoji="1" lang="en-US" altLang="ja-JP" sz="700" b="0" dirty="0">
                        <a:solidFill>
                          <a:schemeClr val="tx1"/>
                        </a:solidFill>
                        <a:latin typeface="+mn-ea"/>
                        <a:ea typeface="+mn-ea"/>
                      </a:endParaRP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graphicFrame>
        <p:nvGraphicFramePr>
          <p:cNvPr id="17" name="表 16">
            <a:extLst>
              <a:ext uri="{FF2B5EF4-FFF2-40B4-BE49-F238E27FC236}">
                <a16:creationId xmlns:a16="http://schemas.microsoft.com/office/drawing/2014/main" id="{55F2794D-133D-DEA9-010C-106651B722A8}"/>
              </a:ext>
            </a:extLst>
          </p:cNvPr>
          <p:cNvGraphicFramePr>
            <a:graphicFrameLocks noGrp="1"/>
          </p:cNvGraphicFramePr>
          <p:nvPr>
            <p:extLst>
              <p:ext uri="{D42A27DB-BD31-4B8C-83A1-F6EECF244321}">
                <p14:modId xmlns:p14="http://schemas.microsoft.com/office/powerpoint/2010/main" val="2073246361"/>
              </p:ext>
            </p:extLst>
          </p:nvPr>
        </p:nvGraphicFramePr>
        <p:xfrm>
          <a:off x="622800" y="5491028"/>
          <a:ext cx="5612400" cy="106070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5866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　最近のランサムウェアは、以下のような特徴を持っています。図の①②のように、金銭を要求するだけでなく、データの復旧を条件にすると同時に、暗号化前のデータを窃取し、情報を公開するという「二重脅迫」を行うものが存在します。さらに、追加の脅威として③</a:t>
                      </a:r>
                      <a:r>
                        <a:rPr kumimoji="1" lang="en-US" altLang="ja-JP" sz="1050" b="0" dirty="0">
                          <a:solidFill>
                            <a:schemeClr val="tx1"/>
                          </a:solidFill>
                          <a:latin typeface="+mn-ea"/>
                          <a:ea typeface="+mn-ea"/>
                        </a:rPr>
                        <a:t>DDoS</a:t>
                      </a:r>
                      <a:r>
                        <a:rPr kumimoji="1" lang="ja-JP" altLang="en-US" sz="1050" b="0" dirty="0">
                          <a:solidFill>
                            <a:schemeClr val="tx1"/>
                          </a:solidFill>
                          <a:latin typeface="+mn-ea"/>
                          <a:ea typeface="+mn-ea"/>
                        </a:rPr>
                        <a:t>攻撃などの追加攻撃を行うことで被害を拡大することもあります。また、さらに高度な手法として、④被害者の利害関係者に連絡し、情報を共有するなどの「四重脅迫」を行うケースも確認されています。</a:t>
                      </a: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sp>
        <p:nvSpPr>
          <p:cNvPr id="3" name="テキスト ボックス 2">
            <a:extLst>
              <a:ext uri="{FF2B5EF4-FFF2-40B4-BE49-F238E27FC236}">
                <a16:creationId xmlns:a16="http://schemas.microsoft.com/office/drawing/2014/main" id="{8AF6728A-6650-24D5-1357-C0C5D1740A13}"/>
              </a:ext>
            </a:extLst>
          </p:cNvPr>
          <p:cNvSpPr txBox="1"/>
          <p:nvPr/>
        </p:nvSpPr>
        <p:spPr>
          <a:xfrm>
            <a:off x="788137" y="5153295"/>
            <a:ext cx="2320040" cy="18466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9.</a:t>
            </a:r>
            <a:r>
              <a:rPr kumimoji="0" lang="ja-JP" altLang="en-US" sz="600" b="0" i="0" u="none" strike="noStrike" kern="1200" cap="none" spc="0" normalizeH="0" baseline="0" noProof="0">
                <a:ln>
                  <a:noFill/>
                </a:ln>
                <a:solidFill>
                  <a:prstClr val="black"/>
                </a:solidFill>
                <a:effectLst/>
                <a:uLnTx/>
                <a:uFillTx/>
                <a:latin typeface="メイリオ"/>
                <a:ea typeface="メイリオ"/>
                <a:cs typeface="+mn-cs"/>
              </a:rPr>
              <a:t>（令和４年）ランサムウェアの感染経路</a:t>
            </a:r>
          </a:p>
        </p:txBody>
      </p:sp>
      <p:sp>
        <p:nvSpPr>
          <p:cNvPr id="4" name="テキスト ボックス 3">
            <a:extLst>
              <a:ext uri="{FF2B5EF4-FFF2-40B4-BE49-F238E27FC236}">
                <a16:creationId xmlns:a16="http://schemas.microsoft.com/office/drawing/2014/main" id="{FFB9A771-00B0-5D54-16F9-EEA8BCBEB099}"/>
              </a:ext>
            </a:extLst>
          </p:cNvPr>
          <p:cNvSpPr txBox="1"/>
          <p:nvPr/>
        </p:nvSpPr>
        <p:spPr>
          <a:xfrm>
            <a:off x="3698484" y="5151230"/>
            <a:ext cx="2387298" cy="18466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10.</a:t>
            </a:r>
            <a:r>
              <a:rPr kumimoji="0" lang="ja-JP" altLang="en-US" sz="600" b="0" i="0" u="none" strike="noStrike" kern="1200" cap="none" spc="0" normalizeH="0" baseline="0" noProof="0">
                <a:ln>
                  <a:noFill/>
                </a:ln>
                <a:solidFill>
                  <a:prstClr val="black"/>
                </a:solidFill>
                <a:effectLst/>
                <a:uLnTx/>
                <a:uFillTx/>
                <a:latin typeface="メイリオ"/>
                <a:ea typeface="メイリオ"/>
                <a:cs typeface="+mn-cs"/>
              </a:rPr>
              <a:t>（令和４年）</a:t>
            </a:r>
            <a:r>
              <a:rPr kumimoji="0" lang="ja-JP" altLang="ja-JP" sz="600" b="0" i="0" u="none" strike="noStrike" kern="1200" cap="none" spc="0" normalizeH="0" baseline="0" noProof="0">
                <a:ln>
                  <a:noFill/>
                </a:ln>
                <a:solidFill>
                  <a:prstClr val="black"/>
                </a:solidFill>
                <a:effectLst/>
                <a:uLnTx/>
                <a:uFillTx/>
                <a:latin typeface="メイリオ"/>
                <a:ea typeface="メイリオ"/>
                <a:cs typeface="+mn-cs"/>
              </a:rPr>
              <a:t>ランサムウェアの</a:t>
            </a:r>
            <a:r>
              <a:rPr kumimoji="0" lang="ja-JP" altLang="en-US" sz="600" b="0" i="0" u="none" strike="noStrike" kern="1200" cap="none" spc="0" normalizeH="0" baseline="0" noProof="0">
                <a:ln>
                  <a:noFill/>
                </a:ln>
                <a:solidFill>
                  <a:prstClr val="black"/>
                </a:solidFill>
                <a:effectLst/>
                <a:uLnTx/>
                <a:uFillTx/>
                <a:latin typeface="メイリオ"/>
                <a:ea typeface="メイリオ"/>
                <a:cs typeface="+mn-cs"/>
              </a:rPr>
              <a:t>被害件数</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8" name="グループ化 7">
            <a:extLst>
              <a:ext uri="{FF2B5EF4-FFF2-40B4-BE49-F238E27FC236}">
                <a16:creationId xmlns:a16="http://schemas.microsoft.com/office/drawing/2014/main" id="{AEC1DB41-664A-ACA1-EAF6-04A6DF664551}"/>
              </a:ext>
            </a:extLst>
          </p:cNvPr>
          <p:cNvGrpSpPr/>
          <p:nvPr/>
        </p:nvGrpSpPr>
        <p:grpSpPr>
          <a:xfrm>
            <a:off x="650584" y="3210306"/>
            <a:ext cx="5556832" cy="1940924"/>
            <a:chOff x="650584" y="3258566"/>
            <a:chExt cx="5556832" cy="1940924"/>
          </a:xfrm>
        </p:grpSpPr>
        <p:graphicFrame>
          <p:nvGraphicFramePr>
            <p:cNvPr id="14" name="グラフ 13">
              <a:extLst>
                <a:ext uri="{FF2B5EF4-FFF2-40B4-BE49-F238E27FC236}">
                  <a16:creationId xmlns:a16="http://schemas.microsoft.com/office/drawing/2014/main" id="{BCB4C2D0-6B7A-774E-8AD7-0BDE433EA58D}"/>
                </a:ext>
              </a:extLst>
            </p:cNvPr>
            <p:cNvGraphicFramePr>
              <a:graphicFrameLocks/>
            </p:cNvGraphicFramePr>
            <p:nvPr/>
          </p:nvGraphicFramePr>
          <p:xfrm>
            <a:off x="650584" y="3260626"/>
            <a:ext cx="2745713" cy="193685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6" name="グラフ 15">
              <a:extLst>
                <a:ext uri="{FF2B5EF4-FFF2-40B4-BE49-F238E27FC236}">
                  <a16:creationId xmlns:a16="http://schemas.microsoft.com/office/drawing/2014/main" id="{1E3A7506-902F-45D6-870C-0F0D90B419AF}"/>
                </a:ext>
              </a:extLst>
            </p:cNvPr>
            <p:cNvGraphicFramePr>
              <a:graphicFrameLocks/>
            </p:cNvGraphicFramePr>
            <p:nvPr/>
          </p:nvGraphicFramePr>
          <p:xfrm>
            <a:off x="3396297" y="3258566"/>
            <a:ext cx="2811119" cy="1940924"/>
          </p:xfrm>
          <a:graphic>
            <a:graphicData uri="http://schemas.openxmlformats.org/drawingml/2006/chart">
              <c:chart xmlns:c="http://schemas.openxmlformats.org/drawingml/2006/chart" xmlns:r="http://schemas.openxmlformats.org/officeDocument/2006/relationships" r:id="rId3"/>
            </a:graphicData>
          </a:graphic>
        </p:graphicFrame>
      </p:grpSp>
      <p:sp>
        <p:nvSpPr>
          <p:cNvPr id="7" name="テキスト プレースホルダー 2">
            <a:extLst>
              <a:ext uri="{FF2B5EF4-FFF2-40B4-BE49-F238E27FC236}">
                <a16:creationId xmlns:a16="http://schemas.microsoft.com/office/drawing/2014/main" id="{005A6AB1-2956-D5B8-E27A-B6BD4E733A44}"/>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2</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事例を知る：重大なインシデント発生から課題解決まで</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2-2.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重大インシデント事例から学ぶ課題解決</a:t>
            </a:r>
          </a:p>
        </p:txBody>
      </p:sp>
      <p:sp>
        <p:nvSpPr>
          <p:cNvPr id="5" name="テキスト ボックス 4">
            <a:extLst>
              <a:ext uri="{FF2B5EF4-FFF2-40B4-BE49-F238E27FC236}">
                <a16:creationId xmlns:a16="http://schemas.microsoft.com/office/drawing/2014/main" id="{E0DAB6BF-BFCD-7F87-6EBE-CFA73F19574D}"/>
              </a:ext>
            </a:extLst>
          </p:cNvPr>
          <p:cNvSpPr txBox="1"/>
          <p:nvPr/>
        </p:nvSpPr>
        <p:spPr>
          <a:xfrm>
            <a:off x="552037" y="9020843"/>
            <a:ext cx="5691438"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警察庁</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令和４年におけるサイバー空間をめぐる脅威の情勢等について</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panose="020B0604030504040204" pitchFamily="50" charset="-128"/>
                <a:ea typeface="メイリオ" panose="020B0604030504040204" pitchFamily="50" charset="-128"/>
                <a:cs typeface="+mn-cs"/>
                <a:hlinkClick r:id="rId5">
                  <a:extLst>
                    <a:ext uri="{A12FA001-AC4F-418D-AE19-62706E023703}">
                      <ahyp:hlinkClr xmlns:ahyp="http://schemas.microsoft.com/office/drawing/2018/hyperlinkcolor" val="tx"/>
                    </a:ext>
                  </a:extLst>
                </a:hlinkClick>
              </a:rPr>
              <a:t>https://www.npa.go.jp/publications/statistics/cybersecurity/data/R04_cyber_jousei.pdf</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(2023-07-06).</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四角形: 角を丸くする 5">
            <a:extLst>
              <a:ext uri="{FF2B5EF4-FFF2-40B4-BE49-F238E27FC236}">
                <a16:creationId xmlns:a16="http://schemas.microsoft.com/office/drawing/2014/main" id="{BF9BF0E7-CD5C-0504-DDB2-2261A4A33249}"/>
              </a:ext>
            </a:extLst>
          </p:cNvPr>
          <p:cNvSpPr/>
          <p:nvPr/>
        </p:nvSpPr>
        <p:spPr>
          <a:xfrm>
            <a:off x="650584" y="6546071"/>
            <a:ext cx="5612400" cy="2282478"/>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11" name="テキスト ボックス 110">
            <a:extLst>
              <a:ext uri="{FF2B5EF4-FFF2-40B4-BE49-F238E27FC236}">
                <a16:creationId xmlns:a16="http://schemas.microsoft.com/office/drawing/2014/main" id="{6DF7080D-32DA-277F-9D2B-D208637962C5}"/>
              </a:ext>
            </a:extLst>
          </p:cNvPr>
          <p:cNvSpPr txBox="1"/>
          <p:nvPr/>
        </p:nvSpPr>
        <p:spPr>
          <a:xfrm>
            <a:off x="1635389" y="8831182"/>
            <a:ext cx="3521815"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11.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ランサムウェアの二重、四重脅迫のイメージ図</a:t>
            </a:r>
          </a:p>
        </p:txBody>
      </p:sp>
      <p:grpSp>
        <p:nvGrpSpPr>
          <p:cNvPr id="119" name="グループ化 118">
            <a:extLst>
              <a:ext uri="{FF2B5EF4-FFF2-40B4-BE49-F238E27FC236}">
                <a16:creationId xmlns:a16="http://schemas.microsoft.com/office/drawing/2014/main" id="{22E33BCF-6B66-5067-3BA9-6CCE9F9951E0}"/>
              </a:ext>
            </a:extLst>
          </p:cNvPr>
          <p:cNvGrpSpPr/>
          <p:nvPr/>
        </p:nvGrpSpPr>
        <p:grpSpPr>
          <a:xfrm>
            <a:off x="876352" y="6570701"/>
            <a:ext cx="5105304" cy="2257848"/>
            <a:chOff x="1051109" y="1631773"/>
            <a:chExt cx="5105304" cy="2257848"/>
          </a:xfrm>
        </p:grpSpPr>
        <p:sp>
          <p:nvSpPr>
            <p:cNvPr id="120" name="正方形/長方形 119">
              <a:extLst>
                <a:ext uri="{FF2B5EF4-FFF2-40B4-BE49-F238E27FC236}">
                  <a16:creationId xmlns:a16="http://schemas.microsoft.com/office/drawing/2014/main" id="{B7D26576-B071-A9F0-1A2B-D5E1F654976E}"/>
                </a:ext>
              </a:extLst>
            </p:cNvPr>
            <p:cNvSpPr/>
            <p:nvPr/>
          </p:nvSpPr>
          <p:spPr>
            <a:xfrm>
              <a:off x="4977459" y="1631773"/>
              <a:ext cx="1019687" cy="1284422"/>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121" name="図 120">
              <a:extLst>
                <a:ext uri="{FF2B5EF4-FFF2-40B4-BE49-F238E27FC236}">
                  <a16:creationId xmlns:a16="http://schemas.microsoft.com/office/drawing/2014/main" id="{B63FC08A-8C42-3A1F-6E98-4B8790DF4B3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580516" y="1823378"/>
              <a:ext cx="734168" cy="734168"/>
            </a:xfrm>
            <a:prstGeom prst="rect">
              <a:avLst/>
            </a:prstGeom>
          </p:spPr>
        </p:pic>
        <p:pic>
          <p:nvPicPr>
            <p:cNvPr id="122" name="図 121">
              <a:extLst>
                <a:ext uri="{FF2B5EF4-FFF2-40B4-BE49-F238E27FC236}">
                  <a16:creationId xmlns:a16="http://schemas.microsoft.com/office/drawing/2014/main" id="{AE9903DC-C5D5-F828-9959-36FB47641C5D}"/>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5272797" y="2423018"/>
              <a:ext cx="429010" cy="429010"/>
            </a:xfrm>
            <a:prstGeom prst="rect">
              <a:avLst/>
            </a:prstGeom>
          </p:spPr>
        </p:pic>
        <p:sp>
          <p:nvSpPr>
            <p:cNvPr id="123" name="テキスト ボックス 122">
              <a:extLst>
                <a:ext uri="{FF2B5EF4-FFF2-40B4-BE49-F238E27FC236}">
                  <a16:creationId xmlns:a16="http://schemas.microsoft.com/office/drawing/2014/main" id="{B624E81B-3FC3-1AE8-DBE9-3910AD514B90}"/>
                </a:ext>
              </a:extLst>
            </p:cNvPr>
            <p:cNvSpPr txBox="1"/>
            <p:nvPr/>
          </p:nvSpPr>
          <p:spPr>
            <a:xfrm>
              <a:off x="3500310" y="1658895"/>
              <a:ext cx="1754659"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FF0000"/>
                  </a:solidFill>
                  <a:effectLst/>
                  <a:uLnTx/>
                  <a:uFillTx/>
                  <a:latin typeface="メイリオ"/>
                  <a:ea typeface="メイリオ"/>
                  <a:cs typeface="+mn-cs"/>
                </a:rPr>
                <a:t>① 暗号化による脅迫</a:t>
              </a:r>
            </a:p>
          </p:txBody>
        </p:sp>
        <p:cxnSp>
          <p:nvCxnSpPr>
            <p:cNvPr id="124" name="直線矢印コネクタ 123">
              <a:extLst>
                <a:ext uri="{FF2B5EF4-FFF2-40B4-BE49-F238E27FC236}">
                  <a16:creationId xmlns:a16="http://schemas.microsoft.com/office/drawing/2014/main" id="{63A16A74-6469-FC1F-B446-93922FDB0CBF}"/>
                </a:ext>
              </a:extLst>
            </p:cNvPr>
            <p:cNvCxnSpPr>
              <a:cxnSpLocks/>
            </p:cNvCxnSpPr>
            <p:nvPr/>
          </p:nvCxnSpPr>
          <p:spPr>
            <a:xfrm flipH="1">
              <a:off x="3521915" y="2113008"/>
              <a:ext cx="1580700" cy="0"/>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cxnSp>
          <p:nvCxnSpPr>
            <p:cNvPr id="125" name="直線矢印コネクタ 124">
              <a:extLst>
                <a:ext uri="{FF2B5EF4-FFF2-40B4-BE49-F238E27FC236}">
                  <a16:creationId xmlns:a16="http://schemas.microsoft.com/office/drawing/2014/main" id="{2D0C224A-8B72-9DB5-0AD8-0C2C47F37A68}"/>
                </a:ext>
              </a:extLst>
            </p:cNvPr>
            <p:cNvCxnSpPr>
              <a:cxnSpLocks/>
            </p:cNvCxnSpPr>
            <p:nvPr/>
          </p:nvCxnSpPr>
          <p:spPr>
            <a:xfrm flipH="1">
              <a:off x="1740908" y="2144797"/>
              <a:ext cx="825279" cy="0"/>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pic>
          <p:nvPicPr>
            <p:cNvPr id="126" name="グラフィックス 125" descr="ドキュメント 単色塗りつぶし">
              <a:extLst>
                <a:ext uri="{FF2B5EF4-FFF2-40B4-BE49-F238E27FC236}">
                  <a16:creationId xmlns:a16="http://schemas.microsoft.com/office/drawing/2014/main" id="{BCD4F6F5-6C8C-8D1A-72C5-D6669AA7B16B}"/>
                </a:ext>
              </a:extLst>
            </p:cNvPr>
            <p:cNvPicPr>
              <a:picLocks noChangeAspect="1"/>
            </p:cNvPicPr>
            <p:nvPr/>
          </p:nvPicPr>
          <p:blipFill>
            <a:blip r:embed="rId8" cstate="hq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051109" y="1688551"/>
              <a:ext cx="527222" cy="527222"/>
            </a:xfrm>
            <a:prstGeom prst="rect">
              <a:avLst/>
            </a:prstGeom>
          </p:spPr>
        </p:pic>
        <p:sp>
          <p:nvSpPr>
            <p:cNvPr id="127" name="テキスト ボックス 126">
              <a:extLst>
                <a:ext uri="{FF2B5EF4-FFF2-40B4-BE49-F238E27FC236}">
                  <a16:creationId xmlns:a16="http://schemas.microsoft.com/office/drawing/2014/main" id="{5D905172-FD90-85DF-44D5-DAACE6680121}"/>
                </a:ext>
              </a:extLst>
            </p:cNvPr>
            <p:cNvSpPr txBox="1"/>
            <p:nvPr/>
          </p:nvSpPr>
          <p:spPr>
            <a:xfrm>
              <a:off x="1507142" y="1872183"/>
              <a:ext cx="1322174"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FF0000"/>
                  </a:solidFill>
                  <a:effectLst/>
                  <a:uLnTx/>
                  <a:uFillTx/>
                  <a:latin typeface="メイリオ"/>
                  <a:ea typeface="メイリオ"/>
                  <a:cs typeface="+mn-cs"/>
                </a:rPr>
                <a:t>② 公表すると脅迫</a:t>
              </a:r>
            </a:p>
          </p:txBody>
        </p:sp>
        <p:sp>
          <p:nvSpPr>
            <p:cNvPr id="128" name="テキスト ボックス 127">
              <a:extLst>
                <a:ext uri="{FF2B5EF4-FFF2-40B4-BE49-F238E27FC236}">
                  <a16:creationId xmlns:a16="http://schemas.microsoft.com/office/drawing/2014/main" id="{775B51C1-297A-1237-7ED3-30BD8D6C36DF}"/>
                </a:ext>
              </a:extLst>
            </p:cNvPr>
            <p:cNvSpPr txBox="1"/>
            <p:nvPr/>
          </p:nvSpPr>
          <p:spPr>
            <a:xfrm>
              <a:off x="3200139" y="2236043"/>
              <a:ext cx="2059975"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FF0000"/>
                  </a:solidFill>
                  <a:effectLst/>
                  <a:uLnTx/>
                  <a:uFillTx/>
                  <a:latin typeface="メイリオ"/>
                  <a:ea typeface="メイリオ"/>
                  <a:cs typeface="+mn-cs"/>
                </a:rPr>
                <a:t>③ </a:t>
              </a:r>
              <a:r>
                <a:rPr kumimoji="1" lang="en-US" altLang="ja-JP" sz="900" b="1" i="0" u="none" strike="noStrike" kern="1200" cap="none" spc="0" normalizeH="0" baseline="0" noProof="0">
                  <a:ln>
                    <a:noFill/>
                  </a:ln>
                  <a:solidFill>
                    <a:srgbClr val="FF0000"/>
                  </a:solidFill>
                  <a:effectLst/>
                  <a:uLnTx/>
                  <a:uFillTx/>
                  <a:latin typeface="メイリオ"/>
                  <a:ea typeface="メイリオ"/>
                  <a:cs typeface="+mn-cs"/>
                </a:rPr>
                <a:t>DDoS</a:t>
              </a:r>
              <a:r>
                <a:rPr kumimoji="1" lang="ja-JP" altLang="en-US" sz="900" b="1" i="0" u="none" strike="noStrike" kern="1200" cap="none" spc="0" normalizeH="0" baseline="0" noProof="0">
                  <a:ln>
                    <a:noFill/>
                  </a:ln>
                  <a:solidFill>
                    <a:srgbClr val="FF0000"/>
                  </a:solidFill>
                  <a:effectLst/>
                  <a:uLnTx/>
                  <a:uFillTx/>
                  <a:latin typeface="メイリオ"/>
                  <a:ea typeface="メイリオ"/>
                  <a:cs typeface="+mn-cs"/>
                </a:rPr>
                <a:t>攻撃を仕掛けると脅迫</a:t>
              </a:r>
            </a:p>
          </p:txBody>
        </p:sp>
        <p:grpSp>
          <p:nvGrpSpPr>
            <p:cNvPr id="129" name="グループ化 128">
              <a:extLst>
                <a:ext uri="{FF2B5EF4-FFF2-40B4-BE49-F238E27FC236}">
                  <a16:creationId xmlns:a16="http://schemas.microsoft.com/office/drawing/2014/main" id="{B538CFCA-3DFA-0EEA-0B3B-2002D739A44E}"/>
                </a:ext>
              </a:extLst>
            </p:cNvPr>
            <p:cNvGrpSpPr/>
            <p:nvPr/>
          </p:nvGrpSpPr>
          <p:grpSpPr>
            <a:xfrm>
              <a:off x="4484128" y="3196768"/>
              <a:ext cx="1672285" cy="692853"/>
              <a:chOff x="4694327" y="3785093"/>
              <a:chExt cx="1845276" cy="692853"/>
            </a:xfrm>
          </p:grpSpPr>
          <p:pic>
            <p:nvPicPr>
              <p:cNvPr id="142" name="グラフィックス 141" descr="男性 単色塗りつぶし">
                <a:extLst>
                  <a:ext uri="{FF2B5EF4-FFF2-40B4-BE49-F238E27FC236}">
                    <a16:creationId xmlns:a16="http://schemas.microsoft.com/office/drawing/2014/main" id="{67A83A54-54FA-6438-9B09-B76F5394BDD3}"/>
                  </a:ext>
                </a:extLst>
              </p:cNvPr>
              <p:cNvPicPr>
                <a:picLocks noChangeAspect="1"/>
              </p:cNvPicPr>
              <p:nvPr/>
            </p:nvPicPr>
            <p:blipFill>
              <a:blip r:embed="rId10" cstate="hq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5366705" y="3785093"/>
                <a:ext cx="393000" cy="393001"/>
              </a:xfrm>
              <a:prstGeom prst="rect">
                <a:avLst/>
              </a:prstGeom>
            </p:spPr>
          </p:pic>
          <p:sp>
            <p:nvSpPr>
              <p:cNvPr id="143" name="テキスト ボックス 142">
                <a:extLst>
                  <a:ext uri="{FF2B5EF4-FFF2-40B4-BE49-F238E27FC236}">
                    <a16:creationId xmlns:a16="http://schemas.microsoft.com/office/drawing/2014/main" id="{ED7E8CAD-52EB-9408-3A6D-27EE9DFE64DF}"/>
                  </a:ext>
                </a:extLst>
              </p:cNvPr>
              <p:cNvSpPr txBox="1"/>
              <p:nvPr/>
            </p:nvSpPr>
            <p:spPr>
              <a:xfrm>
                <a:off x="4694327" y="4170169"/>
                <a:ext cx="1845276" cy="3077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盗まれたデータの所有者</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700" b="0" i="0" u="none" strike="noStrike" kern="1200" cap="none" spc="0" normalizeH="0" baseline="0" noProof="0">
                    <a:ln>
                      <a:noFill/>
                    </a:ln>
                    <a:solidFill>
                      <a:prstClr val="black"/>
                    </a:solidFill>
                    <a:effectLst/>
                    <a:uLnTx/>
                    <a:uFillTx/>
                    <a:latin typeface="メイリオ"/>
                    <a:ea typeface="メイリオ"/>
                    <a:cs typeface="+mn-cs"/>
                  </a:rPr>
                  <a:t>（顧客やパートナー）</a:t>
                </a:r>
                <a:endParaRPr kumimoji="1" lang="ja-JP" altLang="en-US" sz="700" b="0" i="0" u="none" strike="noStrike" kern="1200" cap="none" spc="0" normalizeH="0" baseline="0" noProof="0">
                  <a:ln>
                    <a:noFill/>
                  </a:ln>
                  <a:solidFill>
                    <a:prstClr val="black"/>
                  </a:solidFill>
                  <a:effectLst/>
                  <a:uLnTx/>
                  <a:uFillTx/>
                  <a:latin typeface="メイリオ"/>
                  <a:ea typeface="メイリオ"/>
                  <a:cs typeface="+mn-cs"/>
                </a:endParaRPr>
              </a:p>
            </p:txBody>
          </p:sp>
        </p:grpSp>
        <p:cxnSp>
          <p:nvCxnSpPr>
            <p:cNvPr id="130" name="直線矢印コネクタ 129">
              <a:extLst>
                <a:ext uri="{FF2B5EF4-FFF2-40B4-BE49-F238E27FC236}">
                  <a16:creationId xmlns:a16="http://schemas.microsoft.com/office/drawing/2014/main" id="{BF2BA3B4-8FAA-A8C8-A15C-51C20EC70E54}"/>
                </a:ext>
              </a:extLst>
            </p:cNvPr>
            <p:cNvCxnSpPr>
              <a:cxnSpLocks/>
            </p:cNvCxnSpPr>
            <p:nvPr/>
          </p:nvCxnSpPr>
          <p:spPr>
            <a:xfrm>
              <a:off x="3314684" y="2799150"/>
              <a:ext cx="1300692" cy="597252"/>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sp>
          <p:nvSpPr>
            <p:cNvPr id="131" name="テキスト ボックス 130">
              <a:extLst>
                <a:ext uri="{FF2B5EF4-FFF2-40B4-BE49-F238E27FC236}">
                  <a16:creationId xmlns:a16="http://schemas.microsoft.com/office/drawing/2014/main" id="{25FC461A-23A4-1F83-2DEA-83BC45389BBC}"/>
                </a:ext>
              </a:extLst>
            </p:cNvPr>
            <p:cNvSpPr txBox="1"/>
            <p:nvPr/>
          </p:nvSpPr>
          <p:spPr>
            <a:xfrm>
              <a:off x="1973732" y="3194538"/>
              <a:ext cx="2388073"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FF0000"/>
                  </a:solidFill>
                  <a:effectLst/>
                  <a:uLnTx/>
                  <a:uFillTx/>
                  <a:latin typeface="メイリオ"/>
                  <a:ea typeface="メイリオ"/>
                  <a:cs typeface="+mn-cs"/>
                </a:rPr>
                <a:t>④ 盗んだデータの所有者に対して脅迫</a:t>
              </a:r>
              <a:endParaRPr kumimoji="1" lang="en-US" altLang="ja-JP" sz="900" b="1" i="0" u="none" strike="noStrike" kern="1200" cap="none" spc="0" normalizeH="0" baseline="0" noProof="0">
                <a:ln>
                  <a:noFill/>
                </a:ln>
                <a:solidFill>
                  <a:srgbClr val="FF0000"/>
                </a:solidFill>
                <a:effectLst/>
                <a:uLnTx/>
                <a:uFillTx/>
                <a:latin typeface="メイリオ"/>
                <a:ea typeface="メイリオ"/>
                <a:cs typeface="+mn-cs"/>
              </a:endParaRPr>
            </a:p>
          </p:txBody>
        </p:sp>
        <p:cxnSp>
          <p:nvCxnSpPr>
            <p:cNvPr id="132" name="直線矢印コネクタ 131">
              <a:extLst>
                <a:ext uri="{FF2B5EF4-FFF2-40B4-BE49-F238E27FC236}">
                  <a16:creationId xmlns:a16="http://schemas.microsoft.com/office/drawing/2014/main" id="{F3AE9D50-96A0-59B7-3D9B-1D7BAD8D9081}"/>
                </a:ext>
              </a:extLst>
            </p:cNvPr>
            <p:cNvCxnSpPr>
              <a:cxnSpLocks/>
            </p:cNvCxnSpPr>
            <p:nvPr/>
          </p:nvCxnSpPr>
          <p:spPr>
            <a:xfrm>
              <a:off x="3344562" y="2489959"/>
              <a:ext cx="1829827" cy="0"/>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cxnSp>
          <p:nvCxnSpPr>
            <p:cNvPr id="133" name="直線矢印コネクタ 132">
              <a:extLst>
                <a:ext uri="{FF2B5EF4-FFF2-40B4-BE49-F238E27FC236}">
                  <a16:creationId xmlns:a16="http://schemas.microsoft.com/office/drawing/2014/main" id="{5BBAB003-A455-14C0-561A-BE22BFFC54B6}"/>
                </a:ext>
              </a:extLst>
            </p:cNvPr>
            <p:cNvCxnSpPr>
              <a:cxnSpLocks/>
            </p:cNvCxnSpPr>
            <p:nvPr/>
          </p:nvCxnSpPr>
          <p:spPr>
            <a:xfrm>
              <a:off x="3521915" y="1926851"/>
              <a:ext cx="1574090" cy="0"/>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sp>
          <p:nvSpPr>
            <p:cNvPr id="134" name="テキスト ボックス 133">
              <a:extLst>
                <a:ext uri="{FF2B5EF4-FFF2-40B4-BE49-F238E27FC236}">
                  <a16:creationId xmlns:a16="http://schemas.microsoft.com/office/drawing/2014/main" id="{6D501A8A-48D7-4E03-17BF-463CD4F99140}"/>
                </a:ext>
              </a:extLst>
            </p:cNvPr>
            <p:cNvSpPr txBox="1"/>
            <p:nvPr/>
          </p:nvSpPr>
          <p:spPr>
            <a:xfrm>
              <a:off x="4840632" y="2916499"/>
              <a:ext cx="1293340" cy="20005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標的になった企業</a:t>
              </a:r>
            </a:p>
          </p:txBody>
        </p:sp>
        <p:grpSp>
          <p:nvGrpSpPr>
            <p:cNvPr id="135" name="グループ化 134">
              <a:extLst>
                <a:ext uri="{FF2B5EF4-FFF2-40B4-BE49-F238E27FC236}">
                  <a16:creationId xmlns:a16="http://schemas.microsoft.com/office/drawing/2014/main" id="{960F7A08-1057-2A4B-22ED-6B4ED3B8C476}"/>
                </a:ext>
              </a:extLst>
            </p:cNvPr>
            <p:cNvGrpSpPr/>
            <p:nvPr/>
          </p:nvGrpSpPr>
          <p:grpSpPr>
            <a:xfrm>
              <a:off x="5131657" y="1663240"/>
              <a:ext cx="762000" cy="690653"/>
              <a:chOff x="5153283" y="1135930"/>
              <a:chExt cx="762000" cy="690653"/>
            </a:xfrm>
          </p:grpSpPr>
          <p:pic>
            <p:nvPicPr>
              <p:cNvPr id="139" name="グラフィックス 138" descr="ドキュメント 単色塗りつぶし">
                <a:extLst>
                  <a:ext uri="{FF2B5EF4-FFF2-40B4-BE49-F238E27FC236}">
                    <a16:creationId xmlns:a16="http://schemas.microsoft.com/office/drawing/2014/main" id="{EC74F5CE-D5E4-BEF6-B5D5-824F8FFED5FB}"/>
                  </a:ext>
                </a:extLst>
              </p:cNvPr>
              <p:cNvPicPr>
                <a:picLocks noChangeAspect="1"/>
              </p:cNvPicPr>
              <p:nvPr/>
            </p:nvPicPr>
            <p:blipFill>
              <a:blip r:embed="rId8" cstate="hq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5276595" y="1135930"/>
                <a:ext cx="527222" cy="527222"/>
              </a:xfrm>
              <a:prstGeom prst="rect">
                <a:avLst/>
              </a:prstGeom>
            </p:spPr>
          </p:pic>
          <p:pic>
            <p:nvPicPr>
              <p:cNvPr id="140" name="グラフィックス 139" descr="ロック 単色塗りつぶし">
                <a:extLst>
                  <a:ext uri="{FF2B5EF4-FFF2-40B4-BE49-F238E27FC236}">
                    <a16:creationId xmlns:a16="http://schemas.microsoft.com/office/drawing/2014/main" id="{EB32A5FD-8C9E-8A4E-813E-08C75F8BF387}"/>
                  </a:ext>
                </a:extLst>
              </p:cNvPr>
              <p:cNvPicPr>
                <a:picLocks noChangeAspect="1"/>
              </p:cNvPicPr>
              <p:nvPr/>
            </p:nvPicPr>
            <p:blipFill>
              <a:blip r:embed="rId12" cstate="hq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174390" y="1344532"/>
                <a:ext cx="343931" cy="343931"/>
              </a:xfrm>
              <a:prstGeom prst="rect">
                <a:avLst/>
              </a:prstGeom>
            </p:spPr>
          </p:pic>
          <p:sp>
            <p:nvSpPr>
              <p:cNvPr id="141" name="テキスト ボックス 140">
                <a:extLst>
                  <a:ext uri="{FF2B5EF4-FFF2-40B4-BE49-F238E27FC236}">
                    <a16:creationId xmlns:a16="http://schemas.microsoft.com/office/drawing/2014/main" id="{320A782A-3073-3FAA-10DD-9F3671DE8430}"/>
                  </a:ext>
                </a:extLst>
              </p:cNvPr>
              <p:cNvSpPr txBox="1"/>
              <p:nvPr/>
            </p:nvSpPr>
            <p:spPr>
              <a:xfrm>
                <a:off x="5153283" y="1626528"/>
                <a:ext cx="762000" cy="20005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機密情報</a:t>
                </a:r>
              </a:p>
            </p:txBody>
          </p:sp>
        </p:grpSp>
        <p:sp>
          <p:nvSpPr>
            <p:cNvPr id="136" name="テキスト ボックス 135">
              <a:extLst>
                <a:ext uri="{FF2B5EF4-FFF2-40B4-BE49-F238E27FC236}">
                  <a16:creationId xmlns:a16="http://schemas.microsoft.com/office/drawing/2014/main" id="{6A417C63-965D-284A-0468-BAEC6A29784C}"/>
                </a:ext>
              </a:extLst>
            </p:cNvPr>
            <p:cNvSpPr txBox="1"/>
            <p:nvPr/>
          </p:nvSpPr>
          <p:spPr>
            <a:xfrm>
              <a:off x="2687428" y="2579430"/>
              <a:ext cx="748489"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攻撃者</a:t>
              </a:r>
            </a:p>
          </p:txBody>
        </p:sp>
        <p:pic>
          <p:nvPicPr>
            <p:cNvPr id="137" name="グラフィックス 136" descr="男性 単色塗りつぶし">
              <a:extLst>
                <a:ext uri="{FF2B5EF4-FFF2-40B4-BE49-F238E27FC236}">
                  <a16:creationId xmlns:a16="http://schemas.microsoft.com/office/drawing/2014/main" id="{A55DCD87-8427-185A-31EA-6B3DD9FCD2F9}"/>
                </a:ext>
              </a:extLst>
            </p:cNvPr>
            <p:cNvPicPr>
              <a:picLocks noChangeAspect="1"/>
            </p:cNvPicPr>
            <p:nvPr/>
          </p:nvPicPr>
          <p:blipFill>
            <a:blip r:embed="rId10" cstate="hq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4746458" y="3202189"/>
              <a:ext cx="356157" cy="393001"/>
            </a:xfrm>
            <a:prstGeom prst="rect">
              <a:avLst/>
            </a:prstGeom>
          </p:spPr>
        </p:pic>
        <p:pic>
          <p:nvPicPr>
            <p:cNvPr id="138" name="グラフィックス 137" descr="男性 単色塗りつぶし">
              <a:extLst>
                <a:ext uri="{FF2B5EF4-FFF2-40B4-BE49-F238E27FC236}">
                  <a16:creationId xmlns:a16="http://schemas.microsoft.com/office/drawing/2014/main" id="{BD3492F7-517D-1C11-65C1-438C545ABCAE}"/>
                </a:ext>
              </a:extLst>
            </p:cNvPr>
            <p:cNvPicPr>
              <a:picLocks noChangeAspect="1"/>
            </p:cNvPicPr>
            <p:nvPr/>
          </p:nvPicPr>
          <p:blipFill>
            <a:blip r:embed="rId10" cstate="hq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5424986" y="3194475"/>
              <a:ext cx="356157" cy="393001"/>
            </a:xfrm>
            <a:prstGeom prst="rect">
              <a:avLst/>
            </a:prstGeom>
          </p:spPr>
        </p:pic>
      </p:grpSp>
    </p:spTree>
    <p:extLst>
      <p:ext uri="{BB962C8B-B14F-4D97-AF65-F5344CB8AC3E}">
        <p14:creationId xmlns:p14="http://schemas.microsoft.com/office/powerpoint/2010/main" val="1823787589"/>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表 11">
            <a:extLst>
              <a:ext uri="{FF2B5EF4-FFF2-40B4-BE49-F238E27FC236}">
                <a16:creationId xmlns:a16="http://schemas.microsoft.com/office/drawing/2014/main" id="{83719C05-5F18-DF79-A135-7F6CB7EE9801}"/>
              </a:ext>
            </a:extLst>
          </p:cNvPr>
          <p:cNvGraphicFramePr>
            <a:graphicFrameLocks noGrp="1"/>
          </p:cNvGraphicFramePr>
          <p:nvPr/>
        </p:nvGraphicFramePr>
        <p:xfrm>
          <a:off x="622800" y="2052000"/>
          <a:ext cx="5612400" cy="698540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43803">
                <a:tc>
                  <a:txBody>
                    <a:bodyPr/>
                    <a:lstStyle/>
                    <a:p>
                      <a:r>
                        <a:rPr lang="en-US" altLang="ja-JP" sz="1050" b="1">
                          <a:solidFill>
                            <a:schemeClr val="tx1"/>
                          </a:solidFill>
                          <a:latin typeface="+mn-ea"/>
                        </a:rPr>
                        <a:t>5.26 </a:t>
                      </a:r>
                      <a:r>
                        <a:rPr lang="ja-JP" altLang="en-US" sz="1050" b="1">
                          <a:solidFill>
                            <a:schemeClr val="tx1"/>
                          </a:solidFill>
                          <a:latin typeface="+mn-ea"/>
                        </a:rPr>
                        <a:t>情報セキュリティインシデントへの対応</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243803">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591098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a:solidFill>
                            <a:schemeClr val="tx1"/>
                          </a:solidFill>
                        </a:rPr>
                        <a:t>セキュリティインシデントへの対応手順は以下の表に従う。</a:t>
                      </a:r>
                      <a:endParaRPr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1">
                          <a:solidFill>
                            <a:schemeClr val="accent1">
                              <a:lumMod val="75000"/>
                            </a:schemeClr>
                          </a:solidFill>
                          <a:latin typeface="+mn-ea"/>
                          <a:ea typeface="+mn-ea"/>
                        </a:rPr>
                        <a:t>ワンポイントアドバイス</a:t>
                      </a:r>
                      <a:endParaRPr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a:solidFill>
                            <a:schemeClr val="tx1"/>
                          </a:solidFill>
                        </a:rPr>
                        <a:t>セキュリティインシデント対応に関する手順を確立し、すべての関連する利害関係者に伝達することが大切です。</a:t>
                      </a:r>
                      <a:endParaRPr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91616145"/>
                  </a:ext>
                </a:extLst>
              </a:tr>
            </a:tbl>
          </a:graphicData>
        </a:graphic>
      </p:graphicFrame>
      <p:sp>
        <p:nvSpPr>
          <p:cNvPr id="3" name="テキスト プレースホルダー 2">
            <a:extLst>
              <a:ext uri="{FF2B5EF4-FFF2-40B4-BE49-F238E27FC236}">
                <a16:creationId xmlns:a16="http://schemas.microsoft.com/office/drawing/2014/main" id="{ADCAB7E7-CE29-DAC4-6AA6-4EBBDE9B1A4C}"/>
              </a:ext>
            </a:extLst>
          </p:cNvPr>
          <p:cNvSpPr>
            <a:spLocks noGrp="1"/>
          </p:cNvSpPr>
          <p:nvPr>
            <p:ph type="body" sz="quarter" idx="14"/>
          </p:nvPr>
        </p:nvSpPr>
        <p:spPr/>
        <p:txBody>
          <a:bodyPr/>
          <a:lstStyle/>
          <a:p>
            <a:r>
              <a:rPr kumimoji="1" lang="en-US" altLang="ja-JP" sz="1600"/>
              <a:t>14-1-2. </a:t>
            </a:r>
            <a:r>
              <a:rPr kumimoji="1" lang="ja-JP" altLang="en-US" sz="1600"/>
              <a:t>実施手順の策定</a:t>
            </a:r>
            <a:endParaRPr kumimoji="1" lang="ja-JP" altLang="en-US"/>
          </a:p>
        </p:txBody>
      </p:sp>
      <p:graphicFrame>
        <p:nvGraphicFramePr>
          <p:cNvPr id="7" name="表 6">
            <a:extLst>
              <a:ext uri="{FF2B5EF4-FFF2-40B4-BE49-F238E27FC236}">
                <a16:creationId xmlns:a16="http://schemas.microsoft.com/office/drawing/2014/main" id="{8481603E-4188-B290-BAA0-E1A959B438FE}"/>
              </a:ext>
            </a:extLst>
          </p:cNvPr>
          <p:cNvGraphicFramePr>
            <a:graphicFrameLocks noGrp="1"/>
          </p:cNvGraphicFramePr>
          <p:nvPr>
            <p:extLst>
              <p:ext uri="{D42A27DB-BD31-4B8C-83A1-F6EECF244321}">
                <p14:modId xmlns:p14="http://schemas.microsoft.com/office/powerpoint/2010/main" val="4018315718"/>
              </p:ext>
            </p:extLst>
          </p:nvPr>
        </p:nvGraphicFramePr>
        <p:xfrm>
          <a:off x="728999" y="2908535"/>
          <a:ext cx="5400001" cy="5317687"/>
        </p:xfrm>
        <a:graphic>
          <a:graphicData uri="http://schemas.openxmlformats.org/drawingml/2006/table">
            <a:tbl>
              <a:tblPr firstRow="1" firstCol="1" bandRow="1">
                <a:tableStyleId>{5C22544A-7EE6-4342-B048-85BDC9FD1C3A}</a:tableStyleId>
              </a:tblPr>
              <a:tblGrid>
                <a:gridCol w="1438847">
                  <a:extLst>
                    <a:ext uri="{9D8B030D-6E8A-4147-A177-3AD203B41FA5}">
                      <a16:colId xmlns:a16="http://schemas.microsoft.com/office/drawing/2014/main" val="2151356072"/>
                    </a:ext>
                  </a:extLst>
                </a:gridCol>
                <a:gridCol w="1980577">
                  <a:extLst>
                    <a:ext uri="{9D8B030D-6E8A-4147-A177-3AD203B41FA5}">
                      <a16:colId xmlns:a16="http://schemas.microsoft.com/office/drawing/2014/main" val="3305959221"/>
                    </a:ext>
                  </a:extLst>
                </a:gridCol>
                <a:gridCol w="1980577">
                  <a:extLst>
                    <a:ext uri="{9D8B030D-6E8A-4147-A177-3AD203B41FA5}">
                      <a16:colId xmlns:a16="http://schemas.microsoft.com/office/drawing/2014/main" val="4174431369"/>
                    </a:ext>
                  </a:extLst>
                </a:gridCol>
              </a:tblGrid>
              <a:tr h="241687">
                <a:tc>
                  <a:txBody>
                    <a:bodyPr/>
                    <a:lstStyle/>
                    <a:p>
                      <a:pPr marL="172085" indent="-172085" algn="ctr"/>
                      <a:r>
                        <a:rPr lang="ja-JP" altLang="en-US" sz="1050" b="1" kern="0">
                          <a:solidFill>
                            <a:schemeClr val="tx1"/>
                          </a:solidFill>
                          <a:effectLst/>
                          <a:latin typeface="+mn-ea"/>
                          <a:ea typeface="+mn-ea"/>
                          <a:cs typeface="Times New Roman" panose="02020603050405020304" pitchFamily="18" charset="0"/>
                        </a:rPr>
                        <a:t>影響度</a:t>
                      </a:r>
                      <a:endParaRPr lang="ja-JP" sz="1050" b="1" kern="100">
                        <a:solidFill>
                          <a:schemeClr val="tx1"/>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172085" indent="-172085" algn="ctr"/>
                      <a:r>
                        <a:rPr lang="ja-JP" altLang="en-US" sz="1050" b="1" kern="100">
                          <a:solidFill>
                            <a:schemeClr val="tx1"/>
                          </a:solidFill>
                          <a:effectLst/>
                          <a:latin typeface="+mn-ea"/>
                          <a:ea typeface="+mn-ea"/>
                          <a:cs typeface="Times New Roman" panose="02020603050405020304" pitchFamily="18" charset="0"/>
                        </a:rPr>
                        <a:t>小</a:t>
                      </a:r>
                      <a:endParaRPr lang="ja-JP" sz="1050" b="1" kern="100">
                        <a:solidFill>
                          <a:schemeClr val="tx1"/>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172085" indent="-172085" algn="ctr"/>
                      <a:r>
                        <a:rPr lang="ja-JP" altLang="en-US" sz="1050" b="1" kern="0">
                          <a:solidFill>
                            <a:schemeClr val="tx1"/>
                          </a:solidFill>
                          <a:effectLst/>
                          <a:latin typeface="+mn-ea"/>
                          <a:ea typeface="+mn-ea"/>
                          <a:cs typeface="Times New Roman" panose="02020603050405020304" pitchFamily="18" charset="0"/>
                        </a:rPr>
                        <a:t>中・大</a:t>
                      </a:r>
                      <a:endParaRPr lang="ja-JP" sz="1050" b="1" kern="100">
                        <a:solidFill>
                          <a:schemeClr val="tx1"/>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06713638"/>
                  </a:ext>
                </a:extLst>
              </a:tr>
              <a:tr h="1044000">
                <a:tc>
                  <a:txBody>
                    <a:bodyPr/>
                    <a:lstStyle/>
                    <a:p>
                      <a:pPr marL="635" algn="ctr"/>
                      <a:r>
                        <a:rPr lang="ja-JP" altLang="en-US" sz="1050" b="0" kern="0">
                          <a:solidFill>
                            <a:sysClr val="windowText" lastClr="000000"/>
                          </a:solidFill>
                          <a:effectLst/>
                          <a:latin typeface="+mn-ea"/>
                          <a:ea typeface="+mn-ea"/>
                        </a:rPr>
                        <a:t>ウイルス</a:t>
                      </a:r>
                      <a:r>
                        <a:rPr lang="ja-JP" sz="1050" b="0" kern="0">
                          <a:solidFill>
                            <a:sysClr val="windowText" lastClr="000000"/>
                          </a:solidFill>
                          <a:effectLst/>
                          <a:latin typeface="+mn-ea"/>
                          <a:ea typeface="+mn-ea"/>
                        </a:rPr>
                        <a:t>感染時</a:t>
                      </a:r>
                      <a:endParaRPr lang="ja-JP" sz="1050" b="0" kern="100">
                        <a:solidFill>
                          <a:sysClr val="windowText" lastClr="000000"/>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172085" indent="-171450" algn="ctr">
                        <a:buFont typeface="Arial" panose="020B0604020202020204" pitchFamily="34" charset="0"/>
                        <a:buChar char="•"/>
                      </a:pPr>
                      <a:r>
                        <a:rPr lang="ja-JP" altLang="en-US" sz="1050" kern="0">
                          <a:solidFill>
                            <a:sysClr val="windowText" lastClr="000000"/>
                          </a:solidFill>
                          <a:effectLst/>
                          <a:latin typeface="+mn-ea"/>
                          <a:ea typeface="+mn-ea"/>
                        </a:rPr>
                        <a:t>感染した</a:t>
                      </a:r>
                      <a:r>
                        <a:rPr lang="en-US" altLang="ja-JP" sz="1050" kern="0">
                          <a:solidFill>
                            <a:sysClr val="windowText" lastClr="000000"/>
                          </a:solidFill>
                          <a:effectLst/>
                          <a:latin typeface="+mn-ea"/>
                          <a:ea typeface="+mn-ea"/>
                        </a:rPr>
                        <a:t>PC</a:t>
                      </a:r>
                      <a:r>
                        <a:rPr lang="ja-JP" altLang="en-US" sz="1050" kern="0">
                          <a:solidFill>
                            <a:sysClr val="windowText" lastClr="000000"/>
                          </a:solidFill>
                          <a:effectLst/>
                          <a:latin typeface="+mn-ea"/>
                          <a:ea typeface="+mn-ea"/>
                        </a:rPr>
                        <a:t>を、組織内のネットワークから切り離す。</a:t>
                      </a:r>
                      <a:endParaRPr lang="en-US" altLang="ja-JP" sz="1050" kern="0">
                        <a:solidFill>
                          <a:sysClr val="windowText" lastClr="000000"/>
                        </a:solidFill>
                        <a:effectLst/>
                        <a:latin typeface="+mn-ea"/>
                        <a:ea typeface="+mn-ea"/>
                      </a:endParaRPr>
                    </a:p>
                    <a:p>
                      <a:pPr marL="172085" indent="-171450" algn="ctr">
                        <a:buFont typeface="Arial" panose="020B0604020202020204" pitchFamily="34" charset="0"/>
                        <a:buChar char="•"/>
                      </a:pPr>
                      <a:r>
                        <a:rPr lang="ja-JP" altLang="en-US" sz="1050" kern="0">
                          <a:solidFill>
                            <a:sysClr val="windowText" lastClr="000000"/>
                          </a:solidFill>
                          <a:effectLst/>
                          <a:latin typeface="+mn-ea"/>
                          <a:ea typeface="+mn-ea"/>
                        </a:rPr>
                        <a:t>発生する可能性がある被害をシステム担当者に報告する。</a:t>
                      </a:r>
                      <a:endParaRPr lang="en-US" altLang="ja-JP" sz="1050" kern="0">
                        <a:solidFill>
                          <a:sysClr val="windowText" lastClr="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2085" indent="-171450" algn="ctr">
                        <a:buFont typeface="Arial" panose="020B0604020202020204" pitchFamily="34" charset="0"/>
                        <a:buChar char="•"/>
                      </a:pPr>
                      <a:r>
                        <a:rPr lang="ja-JP" altLang="en-US" sz="1050" kern="0">
                          <a:solidFill>
                            <a:sysClr val="windowText" lastClr="000000"/>
                          </a:solidFill>
                          <a:effectLst/>
                          <a:latin typeface="+mn-ea"/>
                          <a:ea typeface="+mn-ea"/>
                        </a:rPr>
                        <a:t>感染した</a:t>
                      </a:r>
                      <a:r>
                        <a:rPr lang="en-US" altLang="ja-JP" sz="1050" kern="0">
                          <a:solidFill>
                            <a:sysClr val="windowText" lastClr="000000"/>
                          </a:solidFill>
                          <a:effectLst/>
                          <a:latin typeface="+mn-ea"/>
                          <a:ea typeface="+mn-ea"/>
                        </a:rPr>
                        <a:t>PC</a:t>
                      </a:r>
                      <a:r>
                        <a:rPr lang="ja-JP" altLang="en-US" sz="1050" kern="0">
                          <a:solidFill>
                            <a:sysClr val="windowText" lastClr="000000"/>
                          </a:solidFill>
                          <a:effectLst/>
                          <a:latin typeface="+mn-ea"/>
                          <a:ea typeface="+mn-ea"/>
                        </a:rPr>
                        <a:t>を、組織内のネットワークから切り離す。</a:t>
                      </a:r>
                      <a:endParaRPr lang="en-US" altLang="ja-JP" sz="1050" kern="0">
                        <a:solidFill>
                          <a:sysClr val="windowText" lastClr="000000"/>
                        </a:solidFill>
                        <a:effectLst/>
                        <a:latin typeface="+mn-ea"/>
                        <a:ea typeface="+mn-ea"/>
                      </a:endParaRPr>
                    </a:p>
                    <a:p>
                      <a:pPr marL="172085" indent="-171450" algn="ctr">
                        <a:buFont typeface="Arial" panose="020B0604020202020204" pitchFamily="34" charset="0"/>
                        <a:buChar char="•"/>
                      </a:pPr>
                      <a:r>
                        <a:rPr lang="ja-JP" sz="1050" kern="0">
                          <a:solidFill>
                            <a:sysClr val="windowText" lastClr="000000"/>
                          </a:solidFill>
                          <a:effectLst/>
                          <a:latin typeface="+mn-ea"/>
                          <a:ea typeface="+mn-ea"/>
                        </a:rPr>
                        <a:t>発見した事実をできるだけ速やかに情報システム管理者に連絡</a:t>
                      </a:r>
                      <a:r>
                        <a:rPr lang="ja-JP" altLang="en-US" sz="1050" kern="0">
                          <a:solidFill>
                            <a:sysClr val="windowText" lastClr="000000"/>
                          </a:solidFill>
                          <a:effectLst/>
                          <a:latin typeface="+mn-ea"/>
                          <a:ea typeface="+mn-ea"/>
                        </a:rPr>
                        <a:t>する。</a:t>
                      </a:r>
                      <a:endParaRPr lang="ja-JP" sz="1050" kern="100">
                        <a:solidFill>
                          <a:sysClr val="windowText" lastClr="000000"/>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54053014"/>
                  </a:ext>
                </a:extLst>
              </a:tr>
              <a:tr h="1872000">
                <a:tc>
                  <a:txBody>
                    <a:bodyPr/>
                    <a:lstStyle/>
                    <a:p>
                      <a:pPr marL="635" marR="0" lvl="0" indent="0" algn="ctr" defTabSz="914400" rtl="0" eaLnBrk="1" fontAlgn="auto" latinLnBrk="0" hangingPunct="1">
                        <a:lnSpc>
                          <a:spcPct val="100000"/>
                        </a:lnSpc>
                        <a:spcBef>
                          <a:spcPts val="0"/>
                        </a:spcBef>
                        <a:spcAft>
                          <a:spcPts val="0"/>
                        </a:spcAft>
                        <a:buClrTx/>
                        <a:buSzTx/>
                        <a:buFontTx/>
                        <a:buNone/>
                        <a:tabLst/>
                        <a:defRPr/>
                      </a:pPr>
                      <a:r>
                        <a:rPr lang="ja-JP" altLang="ja-JP" sz="1050" b="0" kern="0" dirty="0">
                          <a:solidFill>
                            <a:sysClr val="windowText" lastClr="000000"/>
                          </a:solidFill>
                          <a:effectLst/>
                          <a:latin typeface="+mn-ea"/>
                          <a:ea typeface="+mn-ea"/>
                        </a:rPr>
                        <a:t>不正アクセス発生時</a:t>
                      </a:r>
                      <a:endParaRPr lang="ja-JP" altLang="ja-JP" sz="1050" b="0" kern="100" dirty="0">
                        <a:solidFill>
                          <a:sysClr val="windowText" lastClr="000000"/>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172085" indent="-171450" algn="ctr">
                        <a:buFont typeface="Arial" panose="020B0604020202020204" pitchFamily="34" charset="0"/>
                        <a:buChar char="•"/>
                      </a:pPr>
                      <a:r>
                        <a:rPr lang="ja-JP" altLang="en-US" sz="1050" kern="100">
                          <a:solidFill>
                            <a:sysClr val="windowText" lastClr="000000"/>
                          </a:solidFill>
                          <a:effectLst/>
                          <a:latin typeface="+mn-ea"/>
                          <a:ea typeface="+mn-ea"/>
                          <a:cs typeface="Times New Roman" panose="02020603050405020304" pitchFamily="18" charset="0"/>
                        </a:rPr>
                        <a:t>ネットワークを遮断する。</a:t>
                      </a:r>
                      <a:endParaRPr lang="en-US" altLang="ja-JP" sz="1050" kern="100">
                        <a:solidFill>
                          <a:sysClr val="windowText" lastClr="000000"/>
                        </a:solidFill>
                        <a:effectLst/>
                        <a:latin typeface="+mn-ea"/>
                        <a:ea typeface="+mn-ea"/>
                        <a:cs typeface="Times New Roman" panose="02020603050405020304" pitchFamily="18" charset="0"/>
                      </a:endParaRPr>
                    </a:p>
                    <a:p>
                      <a:pPr marL="172085" indent="-171450" algn="ctr">
                        <a:buFont typeface="Arial" panose="020B0604020202020204" pitchFamily="34" charset="0"/>
                        <a:buChar char="•"/>
                      </a:pPr>
                      <a:r>
                        <a:rPr lang="ja-JP" altLang="en-US" sz="1050" kern="100">
                          <a:solidFill>
                            <a:sysClr val="windowText" lastClr="000000"/>
                          </a:solidFill>
                          <a:effectLst/>
                          <a:latin typeface="+mn-ea"/>
                          <a:ea typeface="+mn-ea"/>
                          <a:cs typeface="Times New Roman" panose="02020603050405020304" pitchFamily="18" charset="0"/>
                        </a:rPr>
                        <a:t>重要なデータを隔離する。</a:t>
                      </a:r>
                      <a:endParaRPr lang="en-US" altLang="ja-JP" sz="1050" kern="100">
                        <a:solidFill>
                          <a:sysClr val="windowText" lastClr="000000"/>
                        </a:solidFill>
                        <a:effectLst/>
                        <a:latin typeface="+mn-ea"/>
                        <a:ea typeface="+mn-ea"/>
                        <a:cs typeface="Times New Roman" panose="02020603050405020304" pitchFamily="18" charset="0"/>
                      </a:endParaRPr>
                    </a:p>
                    <a:p>
                      <a:pPr marL="172085" indent="-171450" algn="ctr">
                        <a:buFont typeface="Arial" panose="020B0604020202020204" pitchFamily="34" charset="0"/>
                        <a:buChar char="•"/>
                      </a:pPr>
                      <a:r>
                        <a:rPr lang="ja-JP" altLang="en-US" sz="1050" kern="100">
                          <a:solidFill>
                            <a:sysClr val="windowText" lastClr="000000"/>
                          </a:solidFill>
                          <a:effectLst/>
                          <a:latin typeface="+mn-ea"/>
                          <a:ea typeface="+mn-ea"/>
                          <a:cs typeface="Times New Roman" panose="02020603050405020304" pitchFamily="18" charset="0"/>
                        </a:rPr>
                        <a:t>ログインできる場合は、早急にパスワードを変更する。</a:t>
                      </a:r>
                      <a:endParaRPr lang="en-US" altLang="ja-JP" sz="1050" kern="100">
                        <a:solidFill>
                          <a:sysClr val="windowText" lastClr="000000"/>
                        </a:solidFill>
                        <a:effectLst/>
                        <a:latin typeface="+mn-ea"/>
                        <a:ea typeface="+mn-ea"/>
                        <a:cs typeface="Times New Roman" panose="02020603050405020304" pitchFamily="18" charset="0"/>
                      </a:endParaRPr>
                    </a:p>
                    <a:p>
                      <a:pPr marL="172085" indent="-171450" algn="ctr">
                        <a:buFont typeface="Arial" panose="020B0604020202020204" pitchFamily="34" charset="0"/>
                        <a:buChar char="•"/>
                      </a:pPr>
                      <a:r>
                        <a:rPr lang="ja-JP" altLang="en-US" sz="1050" kern="100">
                          <a:solidFill>
                            <a:sysClr val="windowText" lastClr="000000"/>
                          </a:solidFill>
                          <a:effectLst/>
                          <a:latin typeface="+mn-ea"/>
                          <a:ea typeface="+mn-ea"/>
                          <a:cs typeface="Times New Roman" panose="02020603050405020304" pitchFamily="18" charset="0"/>
                        </a:rPr>
                        <a:t>発生する可能性がある被害をシステム担当者に報告する。</a:t>
                      </a:r>
                      <a:endParaRPr lang="en-US" altLang="ja-JP" sz="1050" kern="100">
                        <a:solidFill>
                          <a:sysClr val="windowText" lastClr="000000"/>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2085" indent="-171450" algn="ctr">
                        <a:buFont typeface="Arial" panose="020B0604020202020204" pitchFamily="34" charset="0"/>
                        <a:buChar char="•"/>
                      </a:pPr>
                      <a:r>
                        <a:rPr lang="ja-JP" altLang="en-US" sz="1050" kern="100">
                          <a:solidFill>
                            <a:sysClr val="windowText" lastClr="000000"/>
                          </a:solidFill>
                          <a:effectLst/>
                          <a:latin typeface="+mn-ea"/>
                          <a:ea typeface="+mn-ea"/>
                          <a:cs typeface="Times New Roman" panose="02020603050405020304" pitchFamily="18" charset="0"/>
                        </a:rPr>
                        <a:t>ネットワークを遮断する。</a:t>
                      </a:r>
                      <a:endParaRPr lang="en-US" altLang="ja-JP" sz="1050" kern="100">
                        <a:solidFill>
                          <a:sysClr val="windowText" lastClr="000000"/>
                        </a:solidFill>
                        <a:effectLst/>
                        <a:latin typeface="+mn-ea"/>
                        <a:ea typeface="+mn-ea"/>
                        <a:cs typeface="Times New Roman" panose="02020603050405020304" pitchFamily="18" charset="0"/>
                      </a:endParaRPr>
                    </a:p>
                    <a:p>
                      <a:pPr marL="172085" indent="-171450" algn="ctr">
                        <a:buFont typeface="Arial" panose="020B0604020202020204" pitchFamily="34" charset="0"/>
                        <a:buChar char="•"/>
                      </a:pPr>
                      <a:r>
                        <a:rPr lang="ja-JP" altLang="en-US" sz="1050" kern="100">
                          <a:solidFill>
                            <a:sysClr val="windowText" lastClr="000000"/>
                          </a:solidFill>
                          <a:effectLst/>
                          <a:latin typeface="+mn-ea"/>
                          <a:ea typeface="+mn-ea"/>
                          <a:cs typeface="Times New Roman" panose="02020603050405020304" pitchFamily="18" charset="0"/>
                        </a:rPr>
                        <a:t>重要なデータを隔離する。</a:t>
                      </a:r>
                      <a:endParaRPr lang="en-US" altLang="ja-JP" sz="1050" kern="100">
                        <a:solidFill>
                          <a:sysClr val="windowText" lastClr="000000"/>
                        </a:solidFill>
                        <a:effectLst/>
                        <a:latin typeface="+mn-ea"/>
                        <a:ea typeface="+mn-ea"/>
                        <a:cs typeface="Times New Roman" panose="02020603050405020304" pitchFamily="18" charset="0"/>
                      </a:endParaRPr>
                    </a:p>
                    <a:p>
                      <a:pPr marL="172085" indent="-171450" algn="ctr">
                        <a:buFont typeface="Arial" panose="020B0604020202020204" pitchFamily="34" charset="0"/>
                        <a:buChar char="•"/>
                      </a:pPr>
                      <a:r>
                        <a:rPr lang="ja-JP" altLang="en-US" sz="1050" kern="100">
                          <a:solidFill>
                            <a:sysClr val="windowText" lastClr="000000"/>
                          </a:solidFill>
                          <a:effectLst/>
                          <a:latin typeface="+mn-ea"/>
                          <a:ea typeface="+mn-ea"/>
                          <a:cs typeface="Times New Roman" panose="02020603050405020304" pitchFamily="18" charset="0"/>
                        </a:rPr>
                        <a:t>ログインできる場合は、早急にパスワードを変更する。</a:t>
                      </a:r>
                      <a:endParaRPr lang="en-US" altLang="ja-JP" sz="1050" kern="100">
                        <a:solidFill>
                          <a:sysClr val="windowText" lastClr="000000"/>
                        </a:solidFill>
                        <a:effectLst/>
                        <a:latin typeface="+mn-ea"/>
                        <a:ea typeface="+mn-ea"/>
                        <a:cs typeface="Times New Roman" panose="02020603050405020304" pitchFamily="18" charset="0"/>
                      </a:endParaRPr>
                    </a:p>
                    <a:p>
                      <a:pPr marL="172085" indent="-171450" algn="ctr">
                        <a:buFont typeface="Arial" panose="020B0604020202020204" pitchFamily="34" charset="0"/>
                        <a:buChar char="•"/>
                      </a:pPr>
                      <a:r>
                        <a:rPr kumimoji="1" lang="ja-JP" altLang="en-US" sz="1050">
                          <a:solidFill>
                            <a:schemeClr val="tx1"/>
                          </a:solidFill>
                        </a:rPr>
                        <a:t>システムやアプリケーションを停止する。</a:t>
                      </a:r>
                      <a:endParaRPr lang="en-US" altLang="ja-JP" sz="1050" kern="100">
                        <a:solidFill>
                          <a:sysClr val="windowText" lastClr="000000"/>
                        </a:solidFill>
                        <a:effectLst/>
                        <a:latin typeface="+mn-ea"/>
                        <a:ea typeface="+mn-ea"/>
                        <a:cs typeface="Times New Roman" panose="02020603050405020304" pitchFamily="18" charset="0"/>
                      </a:endParaRPr>
                    </a:p>
                    <a:p>
                      <a:pPr marL="172085" marR="0" lvl="0" indent="-1714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ja-JP" sz="1050" kern="0">
                          <a:solidFill>
                            <a:sysClr val="windowText" lastClr="000000"/>
                          </a:solidFill>
                          <a:effectLst/>
                          <a:latin typeface="+mn-ea"/>
                          <a:ea typeface="+mn-ea"/>
                        </a:rPr>
                        <a:t>発見した事実をできるだけ速やかに情報システム管理者に連絡</a:t>
                      </a:r>
                      <a:r>
                        <a:rPr lang="ja-JP" altLang="en-US" sz="1050" kern="0">
                          <a:solidFill>
                            <a:sysClr val="windowText" lastClr="000000"/>
                          </a:solidFill>
                          <a:effectLst/>
                          <a:latin typeface="+mn-ea"/>
                          <a:ea typeface="+mn-ea"/>
                        </a:rPr>
                        <a:t>する。</a:t>
                      </a:r>
                      <a:endParaRPr lang="en-US" altLang="ja-JP" sz="1050" kern="0">
                        <a:solidFill>
                          <a:sysClr val="windowText" lastClr="000000"/>
                        </a:solidFill>
                        <a:effectLst/>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87041562"/>
                  </a:ext>
                </a:extLst>
              </a:tr>
              <a:tr h="540000">
                <a:tc>
                  <a:txBody>
                    <a:bodyPr/>
                    <a:lstStyle/>
                    <a:p>
                      <a:pPr marL="635" algn="ctr"/>
                      <a:r>
                        <a:rPr lang="ja-JP" sz="1050" b="0" kern="0">
                          <a:solidFill>
                            <a:sysClr val="windowText" lastClr="000000"/>
                          </a:solidFill>
                          <a:effectLst/>
                          <a:latin typeface="+mn-ea"/>
                          <a:ea typeface="+mn-ea"/>
                        </a:rPr>
                        <a:t>情報破壊発生時</a:t>
                      </a:r>
                      <a:endParaRPr lang="ja-JP" sz="1050" b="0" kern="100">
                        <a:solidFill>
                          <a:sysClr val="windowText" lastClr="000000"/>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635" algn="ctr"/>
                      <a:r>
                        <a:rPr lang="ja-JP" sz="1050" kern="0">
                          <a:solidFill>
                            <a:sysClr val="windowText" lastClr="000000"/>
                          </a:solidFill>
                          <a:effectLst/>
                          <a:latin typeface="+mn-ea"/>
                          <a:ea typeface="+mn-ea"/>
                        </a:rPr>
                        <a:t>発見次第、発生する可能性がある被害を部門長に報告</a:t>
                      </a:r>
                      <a:r>
                        <a:rPr lang="ja-JP" altLang="en-US" sz="1050" kern="0">
                          <a:solidFill>
                            <a:sysClr val="windowText" lastClr="000000"/>
                          </a:solidFill>
                          <a:effectLst/>
                          <a:latin typeface="+mn-ea"/>
                          <a:ea typeface="+mn-ea"/>
                        </a:rPr>
                        <a:t>する。</a:t>
                      </a:r>
                      <a:endParaRPr lang="ja-JP" sz="1050" kern="100">
                        <a:solidFill>
                          <a:sysClr val="windowText" lastClr="000000"/>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635" algn="ctr"/>
                      <a:r>
                        <a:rPr lang="ja-JP" altLang="ja-JP" sz="1050" kern="0">
                          <a:solidFill>
                            <a:sysClr val="windowText" lastClr="000000"/>
                          </a:solidFill>
                          <a:effectLst/>
                          <a:latin typeface="+mn-ea"/>
                          <a:ea typeface="+mn-ea"/>
                        </a:rPr>
                        <a:t>発見した事実をできるだけ速やかに部門長に連絡</a:t>
                      </a:r>
                      <a:r>
                        <a:rPr lang="ja-JP" altLang="en-US" sz="1050" kern="0">
                          <a:solidFill>
                            <a:sysClr val="windowText" lastClr="000000"/>
                          </a:solidFill>
                          <a:effectLst/>
                          <a:latin typeface="+mn-ea"/>
                          <a:ea typeface="+mn-ea"/>
                        </a:rPr>
                        <a:t>する。</a:t>
                      </a:r>
                      <a:endParaRPr lang="ja-JP" altLang="ja-JP" sz="1050" kern="100">
                        <a:solidFill>
                          <a:sysClr val="windowText" lastClr="000000"/>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10609756"/>
                  </a:ext>
                </a:extLst>
              </a:tr>
              <a:tr h="540000">
                <a:tc>
                  <a:txBody>
                    <a:bodyPr/>
                    <a:lstStyle/>
                    <a:p>
                      <a:pPr marL="635" algn="ctr"/>
                      <a:r>
                        <a:rPr lang="ja-JP" sz="1050" b="0" kern="0">
                          <a:solidFill>
                            <a:sysClr val="windowText" lastClr="000000"/>
                          </a:solidFill>
                          <a:effectLst/>
                          <a:latin typeface="+mn-ea"/>
                          <a:ea typeface="+mn-ea"/>
                        </a:rPr>
                        <a:t>情報</a:t>
                      </a:r>
                      <a:r>
                        <a:rPr lang="ja-JP" altLang="en-US" sz="1050" b="0" kern="0">
                          <a:solidFill>
                            <a:sysClr val="windowText" lastClr="000000"/>
                          </a:solidFill>
                          <a:effectLst/>
                          <a:latin typeface="+mn-ea"/>
                          <a:ea typeface="+mn-ea"/>
                        </a:rPr>
                        <a:t>改ざん</a:t>
                      </a:r>
                      <a:r>
                        <a:rPr lang="ja-JP" sz="1050" b="0" kern="0">
                          <a:solidFill>
                            <a:sysClr val="windowText" lastClr="000000"/>
                          </a:solidFill>
                          <a:effectLst/>
                          <a:latin typeface="+mn-ea"/>
                          <a:ea typeface="+mn-ea"/>
                        </a:rPr>
                        <a:t>発生時</a:t>
                      </a:r>
                      <a:endParaRPr lang="ja-JP" sz="1050" b="0" kern="100">
                        <a:solidFill>
                          <a:sysClr val="windowText" lastClr="000000"/>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635" algn="ctr"/>
                      <a:r>
                        <a:rPr lang="ja-JP" sz="1050" kern="0">
                          <a:solidFill>
                            <a:sysClr val="windowText" lastClr="000000"/>
                          </a:solidFill>
                          <a:effectLst/>
                          <a:latin typeface="+mn-ea"/>
                          <a:ea typeface="+mn-ea"/>
                        </a:rPr>
                        <a:t>同上</a:t>
                      </a:r>
                      <a:endParaRPr lang="ja-JP" sz="1050" kern="100">
                        <a:solidFill>
                          <a:sysClr val="windowText" lastClr="000000"/>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635" algn="ctr"/>
                      <a:r>
                        <a:rPr lang="ja-JP" sz="1050" kern="0">
                          <a:solidFill>
                            <a:sysClr val="windowText" lastClr="000000"/>
                          </a:solidFill>
                          <a:effectLst/>
                          <a:latin typeface="+mn-ea"/>
                          <a:ea typeface="+mn-ea"/>
                        </a:rPr>
                        <a:t>同上</a:t>
                      </a:r>
                      <a:endParaRPr lang="ja-JP" sz="1050" kern="100">
                        <a:solidFill>
                          <a:sysClr val="windowText" lastClr="000000"/>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98499546"/>
                  </a:ext>
                </a:extLst>
              </a:tr>
              <a:tr h="540000">
                <a:tc>
                  <a:txBody>
                    <a:bodyPr/>
                    <a:lstStyle/>
                    <a:p>
                      <a:pPr marL="635" algn="ctr"/>
                      <a:r>
                        <a:rPr lang="ja-JP" sz="1050" b="0" kern="0">
                          <a:solidFill>
                            <a:sysClr val="windowText" lastClr="000000"/>
                          </a:solidFill>
                          <a:effectLst/>
                          <a:latin typeface="+mn-ea"/>
                          <a:ea typeface="+mn-ea"/>
                        </a:rPr>
                        <a:t>情報漏</a:t>
                      </a:r>
                      <a:r>
                        <a:rPr lang="ja-JP" altLang="en-US" sz="1050" b="0" kern="0">
                          <a:solidFill>
                            <a:sysClr val="windowText" lastClr="000000"/>
                          </a:solidFill>
                          <a:effectLst/>
                          <a:latin typeface="+mn-ea"/>
                          <a:ea typeface="+mn-ea"/>
                        </a:rPr>
                        <a:t>えい</a:t>
                      </a:r>
                      <a:r>
                        <a:rPr lang="ja-JP" sz="1050" b="0" kern="0">
                          <a:solidFill>
                            <a:sysClr val="windowText" lastClr="000000"/>
                          </a:solidFill>
                          <a:effectLst/>
                          <a:latin typeface="+mn-ea"/>
                          <a:ea typeface="+mn-ea"/>
                        </a:rPr>
                        <a:t>発生時</a:t>
                      </a:r>
                      <a:endParaRPr lang="ja-JP" sz="1050" b="0" kern="100">
                        <a:solidFill>
                          <a:sysClr val="windowText" lastClr="000000"/>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635" algn="ctr"/>
                      <a:r>
                        <a:rPr lang="ja-JP" sz="1050" kern="0">
                          <a:solidFill>
                            <a:sysClr val="windowText" lastClr="000000"/>
                          </a:solidFill>
                          <a:effectLst/>
                          <a:latin typeface="+mn-ea"/>
                          <a:ea typeface="+mn-ea"/>
                        </a:rPr>
                        <a:t>同上</a:t>
                      </a:r>
                      <a:endParaRPr lang="ja-JP" sz="1050" kern="100">
                        <a:solidFill>
                          <a:sysClr val="windowText" lastClr="000000"/>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635" algn="ctr"/>
                      <a:r>
                        <a:rPr lang="ja-JP" sz="1050" kern="0">
                          <a:solidFill>
                            <a:sysClr val="windowText" lastClr="000000"/>
                          </a:solidFill>
                          <a:effectLst/>
                          <a:latin typeface="+mn-ea"/>
                          <a:ea typeface="+mn-ea"/>
                        </a:rPr>
                        <a:t>同上</a:t>
                      </a:r>
                      <a:endParaRPr lang="ja-JP" sz="1050" kern="100">
                        <a:solidFill>
                          <a:sysClr val="windowText" lastClr="000000"/>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59524827"/>
                  </a:ext>
                </a:extLst>
              </a:tr>
              <a:tr h="540000">
                <a:tc>
                  <a:txBody>
                    <a:bodyPr/>
                    <a:lstStyle/>
                    <a:p>
                      <a:pPr marL="635" algn="ctr"/>
                      <a:r>
                        <a:rPr lang="ja-JP" sz="1050" b="0" kern="0">
                          <a:solidFill>
                            <a:sysClr val="windowText" lastClr="000000"/>
                          </a:solidFill>
                          <a:effectLst/>
                          <a:latin typeface="+mn-ea"/>
                          <a:ea typeface="+mn-ea"/>
                        </a:rPr>
                        <a:t>サービス停止時・機器故障</a:t>
                      </a:r>
                      <a:r>
                        <a:rPr lang="ja-JP" altLang="en-US" sz="1050" b="0" kern="0">
                          <a:solidFill>
                            <a:sysClr val="windowText" lastClr="000000"/>
                          </a:solidFill>
                          <a:effectLst/>
                          <a:latin typeface="+mn-ea"/>
                          <a:ea typeface="+mn-ea"/>
                        </a:rPr>
                        <a:t>など</a:t>
                      </a:r>
                      <a:endParaRPr lang="ja-JP" sz="1050" b="0" kern="100">
                        <a:solidFill>
                          <a:sysClr val="windowText" lastClr="000000"/>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635" algn="ctr"/>
                      <a:r>
                        <a:rPr lang="ja-JP" sz="1050" kern="0">
                          <a:solidFill>
                            <a:sysClr val="windowText" lastClr="000000"/>
                          </a:solidFill>
                          <a:effectLst/>
                          <a:latin typeface="+mn-ea"/>
                          <a:ea typeface="+mn-ea"/>
                        </a:rPr>
                        <a:t>同上</a:t>
                      </a:r>
                      <a:endParaRPr lang="ja-JP" sz="1050" kern="100">
                        <a:solidFill>
                          <a:sysClr val="windowText" lastClr="000000"/>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635" algn="ctr"/>
                      <a:r>
                        <a:rPr lang="ja-JP" sz="1050" kern="0" dirty="0">
                          <a:solidFill>
                            <a:sysClr val="windowText" lastClr="000000"/>
                          </a:solidFill>
                          <a:effectLst/>
                          <a:latin typeface="+mn-ea"/>
                          <a:ea typeface="+mn-ea"/>
                        </a:rPr>
                        <a:t>同上</a:t>
                      </a:r>
                      <a:endParaRPr lang="ja-JP" sz="1050" kern="100" dirty="0">
                        <a:solidFill>
                          <a:sysClr val="windowText" lastClr="000000"/>
                        </a:solidFill>
                        <a:effectLst/>
                        <a:latin typeface="+mn-ea"/>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68079356"/>
                  </a:ext>
                </a:extLst>
              </a:tr>
            </a:tbl>
          </a:graphicData>
        </a:graphic>
      </p:graphicFrame>
      <p:sp>
        <p:nvSpPr>
          <p:cNvPr id="6" name="スライド番号プレースホルダー 3">
            <a:extLst>
              <a:ext uri="{FF2B5EF4-FFF2-40B4-BE49-F238E27FC236}">
                <a16:creationId xmlns:a16="http://schemas.microsoft.com/office/drawing/2014/main" id="{FAD6573B-69FC-B6E4-CA82-C5B4830D8591}"/>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1">
            <a:extLst>
              <a:ext uri="{FF2B5EF4-FFF2-40B4-BE49-F238E27FC236}">
                <a16:creationId xmlns:a16="http://schemas.microsoft.com/office/drawing/2014/main" id="{E63BC56F-93A0-F016-EC9B-38AF9DFC22AD}"/>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spTree>
    <p:extLst>
      <p:ext uri="{BB962C8B-B14F-4D97-AF65-F5344CB8AC3E}">
        <p14:creationId xmlns:p14="http://schemas.microsoft.com/office/powerpoint/2010/main" val="3240972119"/>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50D73277-C869-D5D2-6A2E-1862F04EE381}"/>
              </a:ext>
            </a:extLst>
          </p:cNvPr>
          <p:cNvSpPr>
            <a:spLocks noGrp="1"/>
          </p:cNvSpPr>
          <p:nvPr>
            <p:ph type="body" sz="quarter" idx="14"/>
          </p:nvPr>
        </p:nvSpPr>
        <p:spPr/>
        <p:txBody>
          <a:bodyPr/>
          <a:lstStyle/>
          <a:p>
            <a:r>
              <a:rPr kumimoji="1" lang="en-US" altLang="ja-JP" sz="1600"/>
              <a:t>14-1-2. </a:t>
            </a:r>
            <a:r>
              <a:rPr kumimoji="1" lang="ja-JP" altLang="en-US" sz="1600"/>
              <a:t>実施手順の策定</a:t>
            </a:r>
            <a:endParaRPr kumimoji="1" lang="ja-JP" altLang="en-US"/>
          </a:p>
        </p:txBody>
      </p:sp>
      <p:sp>
        <p:nvSpPr>
          <p:cNvPr id="8" name="スライド番号プレースホルダー 3">
            <a:extLst>
              <a:ext uri="{FF2B5EF4-FFF2-40B4-BE49-F238E27FC236}">
                <a16:creationId xmlns:a16="http://schemas.microsoft.com/office/drawing/2014/main" id="{42FEE4E0-B8FF-EA26-A097-D9FF7A430A12}"/>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プレースホルダー 1">
            <a:extLst>
              <a:ext uri="{FF2B5EF4-FFF2-40B4-BE49-F238E27FC236}">
                <a16:creationId xmlns:a16="http://schemas.microsoft.com/office/drawing/2014/main" id="{93AA41BC-3DAC-FB75-C69F-99EA88C4749D}"/>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graphicFrame>
        <p:nvGraphicFramePr>
          <p:cNvPr id="5" name="表 4">
            <a:extLst>
              <a:ext uri="{FF2B5EF4-FFF2-40B4-BE49-F238E27FC236}">
                <a16:creationId xmlns:a16="http://schemas.microsoft.com/office/drawing/2014/main" id="{5B53859E-BEF3-C6B5-EE17-ED6D5638FB70}"/>
              </a:ext>
            </a:extLst>
          </p:cNvPr>
          <p:cNvGraphicFramePr>
            <a:graphicFrameLocks noGrp="1"/>
          </p:cNvGraphicFramePr>
          <p:nvPr/>
        </p:nvGraphicFramePr>
        <p:xfrm>
          <a:off x="619200" y="4480717"/>
          <a:ext cx="5612400" cy="16459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r>
                        <a:rPr kumimoji="1" lang="en-US" altLang="ja-JP" sz="1050" b="1">
                          <a:solidFill>
                            <a:schemeClr val="tx1"/>
                          </a:solidFill>
                        </a:rPr>
                        <a:t>5.28 </a:t>
                      </a:r>
                      <a:r>
                        <a:rPr kumimoji="1" lang="ja-JP" altLang="en-US" sz="1050" b="1">
                          <a:solidFill>
                            <a:schemeClr val="tx1"/>
                          </a:solidFill>
                        </a:rPr>
                        <a:t>証拠の収集</a:t>
                      </a:r>
                      <a:endParaRPr kumimoji="1" lang="en-US" altLang="ja-JP" sz="1050" b="1">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2849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a:solidFill>
                            <a:schemeClr val="tx1"/>
                          </a:solidFill>
                        </a:rPr>
                        <a:t>情報セキュリティ委員会は、情報システムの事故が特定の個人、または組織に起因するもので、事後処置が法的処置に及ぶ可能性のある場合には、必要な証拠の収集、保全に努める。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2849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1">
                          <a:solidFill>
                            <a:schemeClr val="accent1">
                              <a:lumMod val="75000"/>
                            </a:schemeClr>
                          </a:solidFill>
                          <a:latin typeface="+mn-ea"/>
                          <a:ea typeface="+mn-ea"/>
                        </a:rPr>
                        <a:t>ワンポイントアドバイス</a:t>
                      </a:r>
                      <a:endParaRPr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a:solidFill>
                            <a:schemeClr val="tx1"/>
                          </a:solidFill>
                        </a:rPr>
                        <a:t>懲戒処置および法的処置のために情報セキュリティ事象に関連する証拠を取扱う場合は、内部の手順を定めて従うことが大切です。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85134737"/>
                  </a:ext>
                </a:extLst>
              </a:tr>
            </a:tbl>
          </a:graphicData>
        </a:graphic>
      </p:graphicFrame>
      <p:graphicFrame>
        <p:nvGraphicFramePr>
          <p:cNvPr id="10" name="表 9">
            <a:extLst>
              <a:ext uri="{FF2B5EF4-FFF2-40B4-BE49-F238E27FC236}">
                <a16:creationId xmlns:a16="http://schemas.microsoft.com/office/drawing/2014/main" id="{76617DE4-A383-02C5-46BA-1B312482F4A5}"/>
              </a:ext>
            </a:extLst>
          </p:cNvPr>
          <p:cNvGraphicFramePr>
            <a:graphicFrameLocks noGrp="1"/>
          </p:cNvGraphicFramePr>
          <p:nvPr/>
        </p:nvGraphicFramePr>
        <p:xfrm>
          <a:off x="622800" y="2052000"/>
          <a:ext cx="5612400" cy="21259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r>
                        <a:rPr kumimoji="1" lang="en-US" altLang="ja-JP" sz="1050" b="1">
                          <a:solidFill>
                            <a:schemeClr val="tx1"/>
                          </a:solidFill>
                          <a:latin typeface="+mn-ea"/>
                          <a:ea typeface="+mn-ea"/>
                        </a:rPr>
                        <a:t>5.27 </a:t>
                      </a:r>
                      <a:r>
                        <a:rPr kumimoji="1" lang="ja-JP" altLang="en-US" sz="1050" b="1">
                          <a:solidFill>
                            <a:schemeClr val="tx1"/>
                          </a:solidFill>
                          <a:latin typeface="+mn-ea"/>
                          <a:ea typeface="+mn-ea"/>
                        </a:rPr>
                        <a:t>情報セキュリティインシデントからの学習</a:t>
                      </a:r>
                      <a:endParaRPr kumimoji="1" lang="en-US" altLang="ja-JP" sz="1050" b="1">
                        <a:solidFill>
                          <a:schemeClr val="tx1"/>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endParaRPr kumimoji="1" lang="ja-JP" altLang="en-US" sz="1050" b="1">
                        <a:solidFill>
                          <a:schemeClr val="bg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284938">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lang="ja-JP" altLang="en-US" sz="1050" b="0">
                          <a:solidFill>
                            <a:schemeClr val="tx1"/>
                          </a:solidFill>
                          <a:latin typeface="+mn-ea"/>
                          <a:ea typeface="+mn-ea"/>
                        </a:rPr>
                        <a:t>情報セキュリティ委員会は、セキュリティインシデントを管理・分析し、問題があれば、計画を立ててトップマネジメント（経営層）へ提議する。計画には、解決に向けての処置方法・費用・実施予定日・責任者を明確にする。</a:t>
                      </a:r>
                      <a:endParaRPr lang="en-US" altLang="ja-JP" sz="1050" b="0">
                        <a:solidFill>
                          <a:schemeClr val="tx1"/>
                        </a:solidFill>
                        <a:latin typeface="+mn-ea"/>
                        <a:ea typeface="+mn-ea"/>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lang="ja-JP" altLang="en-US" sz="1050" b="0">
                          <a:solidFill>
                            <a:schemeClr val="tx1"/>
                          </a:solidFill>
                          <a:latin typeface="+mn-ea"/>
                          <a:ea typeface="+mn-ea"/>
                        </a:rPr>
                        <a:t>将来のセキュリティインシデントの起こりやすさや影響を減らすため、情報セキュリティ委員会は、セキュリティインシデントから得られた知識を活かして「</a:t>
                      </a:r>
                      <a:r>
                        <a:rPr lang="en-US" altLang="ja-JP" sz="1050" b="0">
                          <a:solidFill>
                            <a:schemeClr val="tx1"/>
                          </a:solidFill>
                          <a:latin typeface="+mn-ea"/>
                          <a:ea typeface="+mn-ea"/>
                        </a:rPr>
                        <a:t>6.3 </a:t>
                      </a:r>
                      <a:r>
                        <a:rPr lang="ja-JP" altLang="en-US" sz="1050" b="0">
                          <a:solidFill>
                            <a:schemeClr val="tx1"/>
                          </a:solidFill>
                          <a:latin typeface="+mn-ea"/>
                          <a:ea typeface="+mn-ea"/>
                        </a:rPr>
                        <a:t>情報セキュリティの意識向上、教育及び訓練」を強化・改善する。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284938">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lang="en-US" altLang="ja-JP" sz="1050" b="1">
                        <a:solidFill>
                          <a:schemeClr val="accent1">
                            <a:lumMod val="75000"/>
                          </a:schemeClr>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0">
                          <a:solidFill>
                            <a:schemeClr val="tx1"/>
                          </a:solidFill>
                          <a:latin typeface="+mn-ea"/>
                          <a:ea typeface="+mn-ea"/>
                        </a:rPr>
                        <a:t>セキュリティインシデントの形態、規模および費用を定量化および監視するための手順を確立することが大切です。</a:t>
                      </a:r>
                      <a:endParaRPr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00855389"/>
                  </a:ext>
                </a:extLst>
              </a:tr>
            </a:tbl>
          </a:graphicData>
        </a:graphic>
      </p:graphicFrame>
      <p:sp>
        <p:nvSpPr>
          <p:cNvPr id="12" name="スクロール: 横 11">
            <a:extLst>
              <a:ext uri="{FF2B5EF4-FFF2-40B4-BE49-F238E27FC236}">
                <a16:creationId xmlns:a16="http://schemas.microsoft.com/office/drawing/2014/main" id="{C0FED11E-1C5C-8B22-3E44-0155DE45B3F0}"/>
              </a:ext>
            </a:extLst>
          </p:cNvPr>
          <p:cNvSpPr/>
          <p:nvPr/>
        </p:nvSpPr>
        <p:spPr>
          <a:xfrm>
            <a:off x="622800" y="6429374"/>
            <a:ext cx="5612400" cy="2911491"/>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p:txBody>
      </p:sp>
    </p:spTree>
    <p:extLst>
      <p:ext uri="{BB962C8B-B14F-4D97-AF65-F5344CB8AC3E}">
        <p14:creationId xmlns:p14="http://schemas.microsoft.com/office/powerpoint/2010/main" val="2361176766"/>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50D73277-C869-D5D2-6A2E-1862F04EE381}"/>
              </a:ext>
            </a:extLst>
          </p:cNvPr>
          <p:cNvSpPr>
            <a:spLocks noGrp="1"/>
          </p:cNvSpPr>
          <p:nvPr>
            <p:ph type="body" sz="quarter" idx="14"/>
          </p:nvPr>
        </p:nvSpPr>
        <p:spPr/>
        <p:txBody>
          <a:bodyPr/>
          <a:lstStyle/>
          <a:p>
            <a:r>
              <a:rPr kumimoji="1" lang="en-US" altLang="ja-JP" sz="1600"/>
              <a:t>14-1-2. </a:t>
            </a:r>
            <a:r>
              <a:rPr kumimoji="1" lang="ja-JP" altLang="en-US" sz="1600"/>
              <a:t>実施手順の策定</a:t>
            </a:r>
            <a:endParaRPr kumimoji="1" lang="ja-JP" altLang="en-US"/>
          </a:p>
        </p:txBody>
      </p:sp>
      <p:graphicFrame>
        <p:nvGraphicFramePr>
          <p:cNvPr id="7" name="表 6">
            <a:extLst>
              <a:ext uri="{FF2B5EF4-FFF2-40B4-BE49-F238E27FC236}">
                <a16:creationId xmlns:a16="http://schemas.microsoft.com/office/drawing/2014/main" id="{167278E3-3241-AFA8-5FB7-61987B66216E}"/>
              </a:ext>
            </a:extLst>
          </p:cNvPr>
          <p:cNvGraphicFramePr>
            <a:graphicFrameLocks noGrp="1"/>
          </p:cNvGraphicFramePr>
          <p:nvPr/>
        </p:nvGraphicFramePr>
        <p:xfrm>
          <a:off x="622800" y="2052000"/>
          <a:ext cx="5612400" cy="61264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r>
                        <a:rPr kumimoji="1" lang="en-US" altLang="ja-JP" sz="1050" b="1">
                          <a:solidFill>
                            <a:schemeClr val="tx1"/>
                          </a:solidFill>
                        </a:rPr>
                        <a:t>5.29 </a:t>
                      </a:r>
                      <a:r>
                        <a:rPr kumimoji="1" lang="ja-JP" altLang="en-US" sz="1050" b="1">
                          <a:solidFill>
                            <a:schemeClr val="tx1"/>
                          </a:solidFill>
                        </a:rPr>
                        <a:t>事業の中断・阻害時の情報セキュリティ</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284938">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資産のリスク分析</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a:t>
                      </a:r>
                      <a:r>
                        <a:rPr lang="ja-JP" altLang="en-US" sz="1050" b="0">
                          <a:solidFill>
                            <a:prstClr val="black"/>
                          </a:solidFill>
                          <a:latin typeface="+mn-lt"/>
                          <a:ea typeface="+mn-ea"/>
                        </a:rPr>
                        <a:t>資産目録</a:t>
                      </a:r>
                      <a:r>
                        <a:rPr lang="zh-TW" altLang="en-US" sz="1050" b="0">
                          <a:solidFill>
                            <a:prstClr val="black"/>
                          </a:solidFill>
                          <a:latin typeface="+mn-lt"/>
                          <a:ea typeface="+mn-ea"/>
                        </a:rPr>
                        <a:t>（情報資産管理台帳）</a:t>
                      </a:r>
                      <a:r>
                        <a:rPr kumimoji="1" lang="ja-JP" altLang="en-US" sz="1050" kern="1200">
                          <a:solidFill>
                            <a:schemeClr val="dk1"/>
                          </a:solidFill>
                          <a:effectLst/>
                          <a:latin typeface="+mn-lt"/>
                          <a:ea typeface="+mn-ea"/>
                          <a:cs typeface="+mn-cs"/>
                        </a:rPr>
                        <a:t>」で特定した情報資産のうち、可用性の評価値が</a:t>
                      </a:r>
                      <a:r>
                        <a:rPr kumimoji="1" lang="en-US" altLang="ja-JP" sz="1050" kern="1200">
                          <a:solidFill>
                            <a:schemeClr val="dk1"/>
                          </a:solidFill>
                          <a:effectLst/>
                          <a:latin typeface="+mn-lt"/>
                          <a:ea typeface="+mn-ea"/>
                          <a:cs typeface="+mn-cs"/>
                        </a:rPr>
                        <a:t>3</a:t>
                      </a:r>
                      <a:r>
                        <a:rPr kumimoji="1" lang="ja-JP" altLang="en-US" sz="1050" kern="1200">
                          <a:solidFill>
                            <a:schemeClr val="dk1"/>
                          </a:solidFill>
                          <a:effectLst/>
                          <a:latin typeface="+mn-lt"/>
                          <a:ea typeface="+mn-ea"/>
                          <a:cs typeface="+mn-cs"/>
                        </a:rPr>
                        <a:t>の重要資産を情報セキュリティ継続のリスク分析対象とする。</a:t>
                      </a:r>
                      <a:br>
                        <a:rPr kumimoji="1" lang="en-US" altLang="ja-JP" sz="1050" kern="1200">
                          <a:solidFill>
                            <a:schemeClr val="dk1"/>
                          </a:solidFill>
                          <a:effectLst/>
                          <a:latin typeface="+mn-lt"/>
                          <a:ea typeface="+mn-ea"/>
                          <a:cs typeface="+mn-cs"/>
                        </a:rPr>
                      </a:br>
                      <a:r>
                        <a:rPr kumimoji="1" lang="en-US" altLang="ja-JP" sz="1050" kern="1200">
                          <a:solidFill>
                            <a:schemeClr val="dk1"/>
                          </a:solidFill>
                          <a:effectLst/>
                          <a:latin typeface="+mn-lt"/>
                          <a:ea typeface="+mn-ea"/>
                          <a:cs typeface="+mn-cs"/>
                        </a:rPr>
                        <a:t>※</a:t>
                      </a:r>
                      <a:r>
                        <a:rPr kumimoji="1" lang="ja-JP" altLang="en-US" sz="1050" kern="1200">
                          <a:solidFill>
                            <a:schemeClr val="dk1"/>
                          </a:solidFill>
                          <a:effectLst/>
                          <a:latin typeface="+mn-lt"/>
                          <a:ea typeface="+mn-ea"/>
                          <a:cs typeface="+mn-cs"/>
                        </a:rPr>
                        <a:t>可用性の評価値は、「</a:t>
                      </a:r>
                      <a:r>
                        <a:rPr kumimoji="1" lang="en-US" altLang="ja-JP" sz="1050" kern="1200">
                          <a:solidFill>
                            <a:schemeClr val="dk1"/>
                          </a:solidFill>
                          <a:effectLst/>
                          <a:latin typeface="+mn-lt"/>
                          <a:ea typeface="+mn-ea"/>
                          <a:cs typeface="+mn-cs"/>
                        </a:rPr>
                        <a:t>11-2-2.</a:t>
                      </a:r>
                      <a:r>
                        <a:rPr kumimoji="1" lang="ja-JP" altLang="en-US" sz="1050" kern="1200">
                          <a:solidFill>
                            <a:schemeClr val="dk1"/>
                          </a:solidFill>
                          <a:effectLst/>
                          <a:latin typeface="+mn-lt"/>
                          <a:ea typeface="+mn-ea"/>
                          <a:cs typeface="+mn-cs"/>
                        </a:rPr>
                        <a:t> リスク特定」で記載している方法で算出する。</a:t>
                      </a:r>
                      <a:endParaRPr kumimoji="1" lang="en-US" altLang="ja-JP" sz="105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en-US" altLang="ja-JP" sz="1050" kern="1200">
                          <a:solidFill>
                            <a:schemeClr val="dk1"/>
                          </a:solidFill>
                          <a:effectLst/>
                          <a:latin typeface="+mn-lt"/>
                          <a:ea typeface="+mn-ea"/>
                          <a:cs typeface="+mn-cs"/>
                        </a:rPr>
                        <a:t>a</a:t>
                      </a:r>
                      <a:r>
                        <a:rPr kumimoji="1" lang="ja-JP" altLang="en-US" sz="1050" kern="1200">
                          <a:solidFill>
                            <a:schemeClr val="dk1"/>
                          </a:solidFill>
                          <a:effectLst/>
                          <a:latin typeface="+mn-lt"/>
                          <a:ea typeface="+mn-ea"/>
                          <a:cs typeface="+mn-cs"/>
                        </a:rPr>
                        <a:t>において登録した資産に対して、以下のリスクについて考慮する。</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・地震・火災・洪水などの自然災害</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・人的なミス</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・システム障害</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・健康上の問題</a:t>
                      </a:r>
                      <a:endParaRPr kumimoji="1" lang="en-US" altLang="ja-JP" sz="105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en-US" altLang="ja-JP" sz="1050" kern="1200">
                          <a:solidFill>
                            <a:schemeClr val="dk1"/>
                          </a:solidFill>
                          <a:effectLst/>
                          <a:latin typeface="+mn-lt"/>
                          <a:ea typeface="+mn-ea"/>
                          <a:cs typeface="+mn-cs"/>
                        </a:rPr>
                        <a:t>b</a:t>
                      </a:r>
                      <a:r>
                        <a:rPr kumimoji="1" lang="ja-JP" altLang="en-US" sz="1050" kern="1200">
                          <a:solidFill>
                            <a:schemeClr val="dk1"/>
                          </a:solidFill>
                          <a:effectLst/>
                          <a:latin typeface="+mn-lt"/>
                          <a:ea typeface="+mn-ea"/>
                          <a:cs typeface="+mn-cs"/>
                        </a:rPr>
                        <a:t>のリスクが生じた際に影響を受ける業務プロセスを特定し、リスクが発生した場合のシナリオを作成する。</a:t>
                      </a:r>
                      <a:endParaRPr kumimoji="1" lang="en-US" altLang="ja-JP" sz="105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リスクが生じた場合の影響度と、リスクが発生する可能性について検討し、検討結果に基づき優先順位を決定する。</a:t>
                      </a:r>
                      <a:endParaRPr kumimoji="1" lang="en-US" altLang="ja-JP" sz="1050" b="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en-US" altLang="ja-JP" sz="1050" b="0" kern="1200">
                          <a:solidFill>
                            <a:schemeClr val="dk1"/>
                          </a:solidFill>
                          <a:effectLst/>
                          <a:latin typeface="+mn-lt"/>
                          <a:ea typeface="+mn-ea"/>
                          <a:cs typeface="+mn-cs"/>
                        </a:rPr>
                        <a:t>d</a:t>
                      </a:r>
                      <a:r>
                        <a:rPr kumimoji="1" lang="ja-JP" altLang="en-US" sz="1050" kern="1200">
                          <a:solidFill>
                            <a:schemeClr val="dk1"/>
                          </a:solidFill>
                          <a:effectLst/>
                          <a:latin typeface="+mn-lt"/>
                          <a:ea typeface="+mn-ea"/>
                          <a:cs typeface="+mn-cs"/>
                        </a:rPr>
                        <a:t>において、優先順位が高いと判断したものに対して「事業継続計画書」を作成し、トップマネジメント（経営層）の承認を得る。</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「事業継続計画書」には以下の内容を含む。</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・実行開始条件（リスクシナリオの発生）</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・非常時手順（発生時の連絡手順）</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・回復手順（復旧のための手順）</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・回復目標（目標時間を必要に応じて決定）</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・再開手順（回復後のリハーサル手順）</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・試験のスケジュール</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・教育（教育が必要な場合はその計画）</a:t>
                      </a:r>
                      <a:endParaRPr kumimoji="1" lang="en-US" altLang="ja-JP" sz="105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策定した計画および手続について試験を実施し、試験の結果、必要があると判断した場合は計画を更新する。試験は以下のいずれかの方法、またはその組み合わせにより行う。</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・机上試験</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・模擬試験</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・技術的回復試験</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・代替施設における回復試験</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・供給者施設およびサービスの試験</a:t>
                      </a:r>
                      <a:endParaRPr kumimoji="1" lang="en-US" altLang="ja-JP" sz="105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情報セキュリティ委員会は、事業継続に関する試験を最低年</a:t>
                      </a:r>
                      <a:r>
                        <a:rPr kumimoji="1" lang="en-US" altLang="ja-JP" sz="1050" kern="1200">
                          <a:solidFill>
                            <a:schemeClr val="dk1"/>
                          </a:solidFill>
                          <a:effectLst/>
                          <a:latin typeface="+mn-lt"/>
                          <a:ea typeface="+mn-ea"/>
                          <a:cs typeface="+mn-cs"/>
                        </a:rPr>
                        <a:t>1</a:t>
                      </a:r>
                      <a:r>
                        <a:rPr kumimoji="1" lang="ja-JP" altLang="en-US" sz="1050" kern="1200">
                          <a:solidFill>
                            <a:schemeClr val="dk1"/>
                          </a:solidFill>
                          <a:effectLst/>
                          <a:latin typeface="+mn-lt"/>
                          <a:ea typeface="+mn-ea"/>
                          <a:cs typeface="+mn-cs"/>
                        </a:rPr>
                        <a:t>回、継続的に実施する。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284938">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dk1"/>
                          </a:solidFill>
                          <a:effectLst/>
                          <a:latin typeface="+mn-lt"/>
                          <a:ea typeface="+mn-ea"/>
                          <a:cs typeface="+mn-cs"/>
                        </a:rPr>
                        <a:t>事業の中断または阻害時に、重要な事業プロセスの情報セキュリティを維持または復旧するために、計画を策定、実施、試験、レビューおよび評価することが大切です。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00826337"/>
                  </a:ext>
                </a:extLst>
              </a:tr>
            </a:tbl>
          </a:graphicData>
        </a:graphic>
      </p:graphicFrame>
      <p:sp>
        <p:nvSpPr>
          <p:cNvPr id="8" name="スライド番号プレースホルダー 3">
            <a:extLst>
              <a:ext uri="{FF2B5EF4-FFF2-40B4-BE49-F238E27FC236}">
                <a16:creationId xmlns:a16="http://schemas.microsoft.com/office/drawing/2014/main" id="{42FEE4E0-B8FF-EA26-A097-D9FF7A430A12}"/>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プレースホルダー 1">
            <a:extLst>
              <a:ext uri="{FF2B5EF4-FFF2-40B4-BE49-F238E27FC236}">
                <a16:creationId xmlns:a16="http://schemas.microsoft.com/office/drawing/2014/main" id="{93AA41BC-3DAC-FB75-C69F-99EA88C4749D}"/>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spTree>
    <p:extLst>
      <p:ext uri="{BB962C8B-B14F-4D97-AF65-F5344CB8AC3E}">
        <p14:creationId xmlns:p14="http://schemas.microsoft.com/office/powerpoint/2010/main" val="1806456753"/>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1FAF211C-D911-AC70-1032-10B83321B2A4}"/>
              </a:ext>
            </a:extLst>
          </p:cNvPr>
          <p:cNvSpPr>
            <a:spLocks noGrp="1"/>
          </p:cNvSpPr>
          <p:nvPr>
            <p:ph type="body" sz="quarter" idx="14"/>
          </p:nvPr>
        </p:nvSpPr>
        <p:spPr/>
        <p:txBody>
          <a:bodyPr/>
          <a:lstStyle/>
          <a:p>
            <a:r>
              <a:rPr kumimoji="1" lang="en-US" altLang="ja-JP" sz="1600"/>
              <a:t>14-1-2. </a:t>
            </a:r>
            <a:r>
              <a:rPr kumimoji="1" lang="ja-JP" altLang="en-US" sz="1600"/>
              <a:t>実施手順の策定</a:t>
            </a:r>
            <a:endParaRPr kumimoji="1" lang="ja-JP" altLang="en-US"/>
          </a:p>
        </p:txBody>
      </p:sp>
      <p:sp>
        <p:nvSpPr>
          <p:cNvPr id="8" name="スライド番号プレースホルダー 3">
            <a:extLst>
              <a:ext uri="{FF2B5EF4-FFF2-40B4-BE49-F238E27FC236}">
                <a16:creationId xmlns:a16="http://schemas.microsoft.com/office/drawing/2014/main" id="{A3889B98-F932-FBE0-39FB-5B296184E10E}"/>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EBE7E9A6-2896-D591-07B1-00CB3B89F96D}"/>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graphicFrame>
        <p:nvGraphicFramePr>
          <p:cNvPr id="11" name="表 10">
            <a:extLst>
              <a:ext uri="{FF2B5EF4-FFF2-40B4-BE49-F238E27FC236}">
                <a16:creationId xmlns:a16="http://schemas.microsoft.com/office/drawing/2014/main" id="{49075E8C-5393-9B49-99E1-9698B549EABA}"/>
              </a:ext>
            </a:extLst>
          </p:cNvPr>
          <p:cNvGraphicFramePr>
            <a:graphicFrameLocks noGrp="1"/>
          </p:cNvGraphicFramePr>
          <p:nvPr>
            <p:extLst>
              <p:ext uri="{D42A27DB-BD31-4B8C-83A1-F6EECF244321}">
                <p14:modId xmlns:p14="http://schemas.microsoft.com/office/powerpoint/2010/main" val="998693399"/>
              </p:ext>
            </p:extLst>
          </p:nvPr>
        </p:nvGraphicFramePr>
        <p:xfrm>
          <a:off x="622800" y="2052000"/>
          <a:ext cx="5612400" cy="22860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r>
                        <a:rPr kumimoji="1" lang="en-US" altLang="ja-JP" sz="1050" b="1">
                          <a:solidFill>
                            <a:schemeClr val="tx1"/>
                          </a:solidFill>
                        </a:rPr>
                        <a:t>5.30 </a:t>
                      </a:r>
                      <a:r>
                        <a:rPr kumimoji="1" lang="ja-JP" altLang="en-US" sz="1050" b="1">
                          <a:solidFill>
                            <a:schemeClr val="tx1"/>
                          </a:solidFill>
                        </a:rPr>
                        <a:t>事業継続のための</a:t>
                      </a:r>
                      <a:r>
                        <a:rPr kumimoji="1" lang="en-US" altLang="ja-JP" sz="1050" b="1">
                          <a:solidFill>
                            <a:schemeClr val="tx1"/>
                          </a:solidFill>
                        </a:rPr>
                        <a:t>ICT</a:t>
                      </a:r>
                      <a:r>
                        <a:rPr kumimoji="1" lang="ja-JP" altLang="en-US" sz="1050" b="1">
                          <a:solidFill>
                            <a:schemeClr val="tx1"/>
                          </a:solidFill>
                        </a:rPr>
                        <a:t>の備え</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284938">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hlinkClick r:id="rId4" action="ppaction://hlinksldjump"/>
                        </a:rPr>
                        <a:t>ビジネスインパクト分析</a:t>
                      </a:r>
                      <a:r>
                        <a:rPr kumimoji="1" lang="ja-JP" altLang="en-US" sz="1050" kern="1200">
                          <a:solidFill>
                            <a:schemeClr val="dk1"/>
                          </a:solidFill>
                          <a:effectLst/>
                          <a:latin typeface="+mn-lt"/>
                          <a:ea typeface="+mn-ea"/>
                          <a:cs typeface="+mn-cs"/>
                        </a:rPr>
                        <a:t>（不測のインシデントによって業務やシステムが停止した場合、会社の事業にどのような影響があるかを分析すること）を行い、事業継続が困難な状況を特定する。</a:t>
                      </a:r>
                      <a:endParaRPr kumimoji="1" lang="en-US" altLang="ja-JP" sz="105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事業が中断・停止になった際の対応手順を策定し、文書化する。</a:t>
                      </a:r>
                      <a:endParaRPr kumimoji="1" lang="en-US" altLang="ja-JP" sz="105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策定した対応手順が有効であることを確実にするため、あらかじめ定めた間隔（年</a:t>
                      </a:r>
                      <a:r>
                        <a:rPr kumimoji="1" lang="en-US" altLang="ja-JP" sz="1050" kern="1200">
                          <a:solidFill>
                            <a:schemeClr val="dk1"/>
                          </a:solidFill>
                          <a:effectLst/>
                          <a:latin typeface="+mn-lt"/>
                          <a:ea typeface="+mn-ea"/>
                          <a:cs typeface="+mn-cs"/>
                        </a:rPr>
                        <a:t>1</a:t>
                      </a:r>
                      <a:r>
                        <a:rPr kumimoji="1" lang="ja-JP" altLang="en-US" sz="1050" kern="1200">
                          <a:solidFill>
                            <a:schemeClr val="dk1"/>
                          </a:solidFill>
                          <a:effectLst/>
                          <a:latin typeface="+mn-lt"/>
                          <a:ea typeface="+mn-ea"/>
                          <a:cs typeface="+mn-cs"/>
                        </a:rPr>
                        <a:t>回以上）で試験を実施し検証する。</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284938">
                <a:tc>
                  <a:txBody>
                    <a:bodyPr/>
                    <a:lstStyle/>
                    <a:p>
                      <a:pPr marL="0" indent="0">
                        <a:buFont typeface="+mj-lt"/>
                        <a:buNone/>
                      </a:pPr>
                      <a:r>
                        <a:rPr lang="ja-JP" altLang="en-US" sz="1050" b="1">
                          <a:solidFill>
                            <a:schemeClr val="accent1">
                              <a:lumMod val="75000"/>
                            </a:schemeClr>
                          </a:solidFill>
                          <a:latin typeface="+mn-ea"/>
                          <a:ea typeface="+mn-ea"/>
                        </a:rPr>
                        <a:t>ワンポイントアドバイス</a:t>
                      </a:r>
                      <a:endParaRPr lang="en-US" altLang="ja-JP" sz="1050" b="1">
                        <a:solidFill>
                          <a:schemeClr val="accent1">
                            <a:lumMod val="75000"/>
                          </a:schemeClr>
                        </a:solidFill>
                        <a:latin typeface="+mn-ea"/>
                        <a:ea typeface="+mn-ea"/>
                      </a:endParaRPr>
                    </a:p>
                    <a:p>
                      <a:pPr marL="0" indent="0">
                        <a:buFont typeface="+mj-lt"/>
                        <a:buNone/>
                      </a:pPr>
                      <a:r>
                        <a:rPr lang="ja-JP" altLang="en-US" sz="1050" b="0">
                          <a:solidFill>
                            <a:schemeClr val="tx1"/>
                          </a:solidFill>
                          <a:latin typeface="+mn-ea"/>
                          <a:ea typeface="+mn-ea"/>
                        </a:rPr>
                        <a:t>組織が</a:t>
                      </a:r>
                      <a:r>
                        <a:rPr lang="en-US" altLang="ja-JP" sz="1050" b="0">
                          <a:solidFill>
                            <a:schemeClr val="tx1"/>
                          </a:solidFill>
                          <a:latin typeface="+mn-ea"/>
                          <a:ea typeface="+mn-ea"/>
                        </a:rPr>
                        <a:t>ICT</a:t>
                      </a:r>
                      <a:r>
                        <a:rPr lang="ja-JP" altLang="en-US" sz="1050" b="0">
                          <a:solidFill>
                            <a:schemeClr val="tx1"/>
                          </a:solidFill>
                          <a:latin typeface="+mn-ea"/>
                          <a:ea typeface="+mn-ea"/>
                        </a:rPr>
                        <a:t>サービス事業の中断・阻害を管理する方法を詳述した対応および復旧手順を含む</a:t>
                      </a:r>
                      <a:r>
                        <a:rPr lang="en-US" altLang="ja-JP" sz="1050" b="0">
                          <a:solidFill>
                            <a:schemeClr val="tx1"/>
                          </a:solidFill>
                          <a:latin typeface="+mn-ea"/>
                          <a:ea typeface="+mn-ea"/>
                        </a:rPr>
                        <a:t>ICT</a:t>
                      </a:r>
                      <a:r>
                        <a:rPr lang="ja-JP" altLang="en-US" sz="1050" b="0">
                          <a:solidFill>
                            <a:schemeClr val="tx1"/>
                          </a:solidFill>
                          <a:latin typeface="+mn-ea"/>
                          <a:ea typeface="+mn-ea"/>
                        </a:rPr>
                        <a:t>継続計画を、演習および試験を通じて定期的に評価、または経営陣が承認することが大切です。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46496015"/>
                  </a:ext>
                </a:extLst>
              </a:tr>
            </a:tbl>
          </a:graphicData>
        </a:graphic>
      </p:graphicFrame>
      <p:sp>
        <p:nvSpPr>
          <p:cNvPr id="12" name="スクロール: 横 11">
            <a:extLst>
              <a:ext uri="{FF2B5EF4-FFF2-40B4-BE49-F238E27FC236}">
                <a16:creationId xmlns:a16="http://schemas.microsoft.com/office/drawing/2014/main" id="{51229E04-7FC1-EB8C-1FF6-1608C59B88BE}"/>
              </a:ext>
            </a:extLst>
          </p:cNvPr>
          <p:cNvSpPr/>
          <p:nvPr/>
        </p:nvSpPr>
        <p:spPr>
          <a:xfrm>
            <a:off x="622800" y="4551675"/>
            <a:ext cx="5612400" cy="4758369"/>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p:txBody>
      </p:sp>
    </p:spTree>
    <p:extLst>
      <p:ext uri="{BB962C8B-B14F-4D97-AF65-F5344CB8AC3E}">
        <p14:creationId xmlns:p14="http://schemas.microsoft.com/office/powerpoint/2010/main" val="3865735152"/>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1FAF211C-D911-AC70-1032-10B83321B2A4}"/>
              </a:ext>
            </a:extLst>
          </p:cNvPr>
          <p:cNvSpPr>
            <a:spLocks noGrp="1"/>
          </p:cNvSpPr>
          <p:nvPr>
            <p:ph type="body" sz="quarter" idx="14"/>
          </p:nvPr>
        </p:nvSpPr>
        <p:spPr/>
        <p:txBody>
          <a:bodyPr/>
          <a:lstStyle/>
          <a:p>
            <a:r>
              <a:rPr kumimoji="1" lang="en-US" altLang="ja-JP" sz="1600"/>
              <a:t>14-1-2. </a:t>
            </a:r>
            <a:r>
              <a:rPr kumimoji="1" lang="ja-JP" altLang="en-US" sz="1600"/>
              <a:t>実施手順の策定</a:t>
            </a:r>
            <a:endParaRPr kumimoji="1" lang="ja-JP" altLang="en-US"/>
          </a:p>
        </p:txBody>
      </p:sp>
      <p:sp>
        <p:nvSpPr>
          <p:cNvPr id="8" name="スライド番号プレースホルダー 3">
            <a:extLst>
              <a:ext uri="{FF2B5EF4-FFF2-40B4-BE49-F238E27FC236}">
                <a16:creationId xmlns:a16="http://schemas.microsoft.com/office/drawing/2014/main" id="{A3889B98-F932-FBE0-39FB-5B296184E10E}"/>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EBE7E9A6-2896-D591-07B1-00CB3B89F96D}"/>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graphicFrame>
        <p:nvGraphicFramePr>
          <p:cNvPr id="2" name="表 1">
            <a:extLst>
              <a:ext uri="{FF2B5EF4-FFF2-40B4-BE49-F238E27FC236}">
                <a16:creationId xmlns:a16="http://schemas.microsoft.com/office/drawing/2014/main" id="{7DCB8366-1788-C0D4-E229-79E4C4F4F2C5}"/>
              </a:ext>
            </a:extLst>
          </p:cNvPr>
          <p:cNvGraphicFramePr>
            <a:graphicFrameLocks noGrp="1"/>
          </p:cNvGraphicFramePr>
          <p:nvPr/>
        </p:nvGraphicFramePr>
        <p:xfrm>
          <a:off x="622800" y="2052000"/>
          <a:ext cx="5612400" cy="66652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1799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5.31 </a:t>
                      </a:r>
                      <a:r>
                        <a:rPr kumimoji="1" lang="ja-JP" altLang="en-US" sz="1050" b="1">
                          <a:solidFill>
                            <a:schemeClr val="tx1"/>
                          </a:solidFill>
                        </a:rPr>
                        <a:t>法令・規制及び契約上の要求事項</a:t>
                      </a:r>
                      <a:endParaRPr kumimoji="1" lang="en-US" altLang="ja-JP" sz="1050" b="1">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179923">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5430840">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情報セキュリティ委員会は、当組織が遵守すべき法令、規制、および契約上の要求事項を識別し、「情報セキュリティに関する法令規制一覧表」に記載する。「情報セキュリティに関する法令規制一覧表」は最低年</a:t>
                      </a:r>
                      <a:r>
                        <a:rPr kumimoji="1" lang="en-US" altLang="ja-JP" sz="1050" kern="1200">
                          <a:solidFill>
                            <a:schemeClr val="dk1"/>
                          </a:solidFill>
                          <a:effectLst/>
                          <a:latin typeface="+mn-lt"/>
                          <a:ea typeface="+mn-ea"/>
                          <a:cs typeface="+mn-cs"/>
                        </a:rPr>
                        <a:t>1</a:t>
                      </a:r>
                      <a:r>
                        <a:rPr kumimoji="1" lang="ja-JP" altLang="en-US" sz="1050" kern="1200">
                          <a:solidFill>
                            <a:schemeClr val="dk1"/>
                          </a:solidFill>
                          <a:effectLst/>
                          <a:latin typeface="+mn-lt"/>
                          <a:ea typeface="+mn-ea"/>
                          <a:cs typeface="+mn-cs"/>
                        </a:rPr>
                        <a:t>回見直す。</a:t>
                      </a:r>
                      <a:endParaRPr kumimoji="1" lang="en-US" altLang="ja-JP" sz="105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情報セキュリティ委員会は、当組織の従業者が「情報セキュリティに関する法令規制一覧表」を、必要に応じていつでも参照できる状態にする。</a:t>
                      </a:r>
                      <a:endParaRPr kumimoji="1" lang="en-US" altLang="ja-JP" sz="105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特定した要求事項を満たすために、必要に応じて教育などのテーマとする。</a:t>
                      </a:r>
                      <a:endParaRPr kumimoji="1" lang="en-US" altLang="ja-JP" sz="105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ja-JP" sz="1050" kern="1200">
                          <a:solidFill>
                            <a:schemeClr val="dk1"/>
                          </a:solidFill>
                          <a:effectLst/>
                          <a:latin typeface="+mn-lt"/>
                          <a:ea typeface="+mn-ea"/>
                          <a:cs typeface="+mn-cs"/>
                        </a:rPr>
                        <a:t>暗号化した装置を輸出する場合、または海外に持ち出す場合、該当する法規制について調査を行い、必要であれば対応を</a:t>
                      </a:r>
                      <a:r>
                        <a:rPr kumimoji="1" lang="ja-JP" altLang="en-US" sz="1050" kern="1200">
                          <a:solidFill>
                            <a:schemeClr val="dk1"/>
                          </a:solidFill>
                          <a:effectLst/>
                          <a:latin typeface="+mn-lt"/>
                          <a:ea typeface="+mn-ea"/>
                          <a:cs typeface="+mn-cs"/>
                        </a:rPr>
                        <a:t>行う。</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dirty="0">
                          <a:solidFill>
                            <a:schemeClr val="accent1">
                              <a:lumMod val="75000"/>
                            </a:schemeClr>
                          </a:solidFill>
                          <a:latin typeface="+mn-ea"/>
                          <a:ea typeface="+mn-ea"/>
                        </a:rPr>
                        <a:t>ワンポイントアドバイス</a:t>
                      </a:r>
                      <a:endParaRPr kumimoji="1" lang="en-US" altLang="ja-JP" sz="1050" kern="1200" dirty="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dirty="0">
                          <a:solidFill>
                            <a:schemeClr val="dk1"/>
                          </a:solidFill>
                          <a:effectLst/>
                          <a:latin typeface="+mn-lt"/>
                          <a:ea typeface="+mn-ea"/>
                          <a:cs typeface="+mn-cs"/>
                        </a:rPr>
                        <a:t>総務省の</a:t>
                      </a:r>
                      <a:r>
                        <a:rPr kumimoji="1" lang="en-US" altLang="ja-JP" sz="1050" kern="1200" dirty="0">
                          <a:solidFill>
                            <a:schemeClr val="dk1"/>
                          </a:solidFill>
                          <a:effectLst/>
                          <a:latin typeface="+mn-lt"/>
                          <a:ea typeface="+mn-ea"/>
                          <a:cs typeface="+mn-cs"/>
                        </a:rPr>
                        <a:t>Web</a:t>
                      </a:r>
                      <a:r>
                        <a:rPr kumimoji="1" lang="ja-JP" altLang="en-US" sz="1050" kern="1200" dirty="0">
                          <a:solidFill>
                            <a:schemeClr val="dk1"/>
                          </a:solidFill>
                          <a:effectLst/>
                          <a:latin typeface="+mn-lt"/>
                          <a:ea typeface="+mn-ea"/>
                          <a:cs typeface="+mn-cs"/>
                        </a:rPr>
                        <a:t>サイト「国民のためのサイバーセキュリティサイト　サイバーセキュリティ関連の法律・ガイドライン」で、サイバーセキュリティに関する代表的な法律が紹介されています。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94601507"/>
                  </a:ext>
                </a:extLst>
              </a:tr>
            </a:tbl>
          </a:graphicData>
        </a:graphic>
      </p:graphicFrame>
      <p:graphicFrame>
        <p:nvGraphicFramePr>
          <p:cNvPr id="9" name="表 8">
            <a:extLst>
              <a:ext uri="{FF2B5EF4-FFF2-40B4-BE49-F238E27FC236}">
                <a16:creationId xmlns:a16="http://schemas.microsoft.com/office/drawing/2014/main" id="{778D9CE4-C4C9-3684-BB44-795169BB822E}"/>
              </a:ext>
            </a:extLst>
          </p:cNvPr>
          <p:cNvGraphicFramePr>
            <a:graphicFrameLocks noGrp="1"/>
          </p:cNvGraphicFramePr>
          <p:nvPr>
            <p:extLst>
              <p:ext uri="{D42A27DB-BD31-4B8C-83A1-F6EECF244321}">
                <p14:modId xmlns:p14="http://schemas.microsoft.com/office/powerpoint/2010/main" val="2666309057"/>
              </p:ext>
            </p:extLst>
          </p:nvPr>
        </p:nvGraphicFramePr>
        <p:xfrm>
          <a:off x="729000" y="4034722"/>
          <a:ext cx="5400000" cy="3749040"/>
        </p:xfrm>
        <a:graphic>
          <a:graphicData uri="http://schemas.openxmlformats.org/drawingml/2006/table">
            <a:tbl>
              <a:tblPr firstRow="1" bandRow="1">
                <a:tableStyleId>{5C22544A-7EE6-4342-B048-85BDC9FD1C3A}</a:tableStyleId>
              </a:tblPr>
              <a:tblGrid>
                <a:gridCol w="2700000">
                  <a:extLst>
                    <a:ext uri="{9D8B030D-6E8A-4147-A177-3AD203B41FA5}">
                      <a16:colId xmlns:a16="http://schemas.microsoft.com/office/drawing/2014/main" val="3888796395"/>
                    </a:ext>
                  </a:extLst>
                </a:gridCol>
                <a:gridCol w="2700000">
                  <a:extLst>
                    <a:ext uri="{9D8B030D-6E8A-4147-A177-3AD203B41FA5}">
                      <a16:colId xmlns:a16="http://schemas.microsoft.com/office/drawing/2014/main" val="1831712749"/>
                    </a:ext>
                  </a:extLst>
                </a:gridCol>
              </a:tblGrid>
              <a:tr h="0">
                <a:tc>
                  <a:txBody>
                    <a:bodyPr/>
                    <a:lstStyle/>
                    <a:p>
                      <a:r>
                        <a:rPr kumimoji="1" lang="ja-JP" altLang="en-US" sz="1050">
                          <a:solidFill>
                            <a:schemeClr val="tx1"/>
                          </a:solidFill>
                        </a:rPr>
                        <a:t>情報セキュリティに関連する法律（例）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r>
                        <a:rPr kumimoji="1" lang="ja-JP" altLang="en-US" sz="1050">
                          <a:solidFill>
                            <a:schemeClr val="tx1"/>
                          </a:solidFill>
                        </a:rPr>
                        <a:t>概要</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25992800"/>
                  </a:ext>
                </a:extLst>
              </a:tr>
              <a:tr h="3029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t>特定電子メールの送信の適正化などに関する法律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a:t>利用者の同意を得ずに広告、宣伝または勧誘などを目的とした電子メールの送信を禁止している。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40156670"/>
                  </a:ext>
                </a:extLst>
              </a:tr>
              <a:tr h="3029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t>電子署名及び認証業務に関する法律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a:t>「本人による一定の条件を満たす電子署名」がなされた文書は、本人の手書署名・押印がある文書と同様、真正に成立したものと推定されることが定められている。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24239763"/>
                  </a:ext>
                </a:extLst>
              </a:tr>
              <a:tr h="302978">
                <a:tc>
                  <a:txBody>
                    <a:bodyPr/>
                    <a:lstStyle/>
                    <a:p>
                      <a:r>
                        <a:rPr kumimoji="1" lang="ja-JP" altLang="en-US" sz="1050"/>
                        <a:t>著作権法</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a:t>プログラムやマニュアル、ホームページなどは、著作権の対象であり、無断での複製は、著作権法の侵害になる。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89986851"/>
                  </a:ext>
                </a:extLst>
              </a:tr>
              <a:tr h="3029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a:t>不正アクセス禁止法</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a:t>不正アクセス行為や、不正アクセス行為につながる識別符号（</a:t>
                      </a:r>
                      <a:r>
                        <a:rPr kumimoji="1" lang="en-US" altLang="ja-JP" sz="1050"/>
                        <a:t>ID</a:t>
                      </a:r>
                      <a:r>
                        <a:rPr kumimoji="1" lang="ja-JP" altLang="en-US" sz="1050"/>
                        <a:t>、パスワード）の不正取得・保管行為、不正アクセス行為を助長する行為などを禁止している。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2061049"/>
                  </a:ext>
                </a:extLst>
              </a:tr>
              <a:tr h="270737">
                <a:tc>
                  <a:txBody>
                    <a:bodyPr/>
                    <a:lstStyle/>
                    <a:p>
                      <a:r>
                        <a:rPr kumimoji="1" lang="ja-JP" altLang="en-US" sz="1050"/>
                        <a:t>刑法</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t>無断でデータを改ざん・破壊する行為や、虚偽の金融機関を名乗ったサイトや電子メールを使い、金銭をだまし取るような行為などは、刑法に違反する。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56106670"/>
                  </a:ext>
                </a:extLst>
              </a:tr>
            </a:tbl>
          </a:graphicData>
        </a:graphic>
      </p:graphicFrame>
      <p:graphicFrame>
        <p:nvGraphicFramePr>
          <p:cNvPr id="10" name="表 10">
            <a:extLst>
              <a:ext uri="{FF2B5EF4-FFF2-40B4-BE49-F238E27FC236}">
                <a16:creationId xmlns:a16="http://schemas.microsoft.com/office/drawing/2014/main" id="{697DFA6F-E250-39AE-6DD8-26CF51389E70}"/>
              </a:ext>
            </a:extLst>
          </p:cNvPr>
          <p:cNvGraphicFramePr>
            <a:graphicFrameLocks noGrp="1"/>
          </p:cNvGraphicFramePr>
          <p:nvPr/>
        </p:nvGraphicFramePr>
        <p:xfrm>
          <a:off x="622800" y="8984535"/>
          <a:ext cx="5612400" cy="411480"/>
        </p:xfrm>
        <a:graphic>
          <a:graphicData uri="http://schemas.openxmlformats.org/drawingml/2006/table">
            <a:tbl>
              <a:tblPr firstRow="1" bandRow="1">
                <a:tableStyleId>{5C22544A-7EE6-4342-B048-85BDC9FD1C3A}</a:tableStyleId>
              </a:tblPr>
              <a:tblGrid>
                <a:gridCol w="2874780">
                  <a:extLst>
                    <a:ext uri="{9D8B030D-6E8A-4147-A177-3AD203B41FA5}">
                      <a16:colId xmlns:a16="http://schemas.microsoft.com/office/drawing/2014/main" val="727053212"/>
                    </a:ext>
                  </a:extLst>
                </a:gridCol>
                <a:gridCol w="2737620">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mn-ea"/>
                          <a:ea typeface="+mn-ea"/>
                        </a:rPr>
                        <a:t>詳細理解のため参考となる文献（参考文献）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500" b="0">
                          <a:solidFill>
                            <a:sysClr val="windowText" lastClr="000000"/>
                          </a:solidFill>
                          <a:latin typeface="+mn-ea"/>
                          <a:ea typeface="+mn-ea"/>
                        </a:rPr>
                        <a:t>国民のためのサイバーセキュリティサイト　サイバーセキュリティ関連の法律・ガイドライン</a:t>
                      </a:r>
                      <a:endParaRPr kumimoji="1" lang="en-US" altLang="ja-JP" sz="500" b="0">
                        <a:solidFill>
                          <a:sysClr val="windowText" lastClr="00000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4"/>
                        </a:rPr>
                        <a:t>https://www.soumu.go.jp/main_sosiki/cybersecurity/kokumin/basic/basic_legal.html</a:t>
                      </a:r>
                      <a:endParaRPr kumimoji="1" lang="en-US" altLang="ja-JP" sz="500" b="0" u="sng" baseline="0">
                        <a:solidFill>
                          <a:sysClr val="windowText" lastClr="000000"/>
                        </a:solidFill>
                        <a:uFill>
                          <a:solidFill>
                            <a:schemeClr val="bg1"/>
                          </a:solidFill>
                        </a:u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bl>
          </a:graphicData>
        </a:graphic>
      </p:graphicFrame>
    </p:spTree>
    <p:extLst>
      <p:ext uri="{BB962C8B-B14F-4D97-AF65-F5344CB8AC3E}">
        <p14:creationId xmlns:p14="http://schemas.microsoft.com/office/powerpoint/2010/main" val="856966455"/>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1FAF211C-D911-AC70-1032-10B83321B2A4}"/>
              </a:ext>
            </a:extLst>
          </p:cNvPr>
          <p:cNvSpPr>
            <a:spLocks noGrp="1"/>
          </p:cNvSpPr>
          <p:nvPr>
            <p:ph type="body" sz="quarter" idx="14"/>
          </p:nvPr>
        </p:nvSpPr>
        <p:spPr/>
        <p:txBody>
          <a:bodyPr/>
          <a:lstStyle/>
          <a:p>
            <a:r>
              <a:rPr kumimoji="1" lang="en-US" altLang="ja-JP" sz="1600"/>
              <a:t>14-1-2. </a:t>
            </a:r>
            <a:r>
              <a:rPr kumimoji="1" lang="ja-JP" altLang="en-US" sz="1600"/>
              <a:t>実施手順の策定</a:t>
            </a:r>
            <a:endParaRPr kumimoji="1" lang="ja-JP" altLang="en-US"/>
          </a:p>
        </p:txBody>
      </p:sp>
      <p:sp>
        <p:nvSpPr>
          <p:cNvPr id="8" name="スライド番号プレースホルダー 3">
            <a:extLst>
              <a:ext uri="{FF2B5EF4-FFF2-40B4-BE49-F238E27FC236}">
                <a16:creationId xmlns:a16="http://schemas.microsoft.com/office/drawing/2014/main" id="{A3889B98-F932-FBE0-39FB-5B296184E10E}"/>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EBE7E9A6-2896-D591-07B1-00CB3B89F96D}"/>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graphicFrame>
        <p:nvGraphicFramePr>
          <p:cNvPr id="4" name="表 3">
            <a:extLst>
              <a:ext uri="{FF2B5EF4-FFF2-40B4-BE49-F238E27FC236}">
                <a16:creationId xmlns:a16="http://schemas.microsoft.com/office/drawing/2014/main" id="{24370945-7E2A-1CBC-809D-DC61F45925A6}"/>
              </a:ext>
            </a:extLst>
          </p:cNvPr>
          <p:cNvGraphicFramePr>
            <a:graphicFrameLocks noGrp="1"/>
          </p:cNvGraphicFramePr>
          <p:nvPr/>
        </p:nvGraphicFramePr>
        <p:xfrm>
          <a:off x="622800" y="2052000"/>
          <a:ext cx="5612400" cy="19659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r>
                        <a:rPr kumimoji="1" lang="en-US" altLang="ja-JP" sz="1050" b="1">
                          <a:solidFill>
                            <a:schemeClr val="tx1"/>
                          </a:solidFill>
                        </a:rPr>
                        <a:t>5.32 </a:t>
                      </a:r>
                      <a:r>
                        <a:rPr kumimoji="1" lang="ja-JP" altLang="en-US" sz="1050" b="1">
                          <a:solidFill>
                            <a:schemeClr val="tx1"/>
                          </a:solidFill>
                        </a:rPr>
                        <a:t>知的財産権</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284938">
                <a:tc>
                  <a:txBody>
                    <a:bodyPr/>
                    <a:lstStyle/>
                    <a:p>
                      <a:pPr marL="228600" indent="-228600">
                        <a:buFont typeface="+mj-lt"/>
                        <a:buAutoNum type="alphaLcPeriod"/>
                      </a:pPr>
                      <a:r>
                        <a:rPr kumimoji="1" lang="ja-JP" altLang="en-US" sz="1050">
                          <a:solidFill>
                            <a:schemeClr val="tx1"/>
                          </a:solidFill>
                        </a:rPr>
                        <a:t>知的財産権を保護するためのルールを策定し、組織内で教育・啓発活動を行う。</a:t>
                      </a:r>
                      <a:endParaRPr kumimoji="1" lang="en-US" altLang="ja-JP" sz="1050">
                        <a:solidFill>
                          <a:schemeClr val="tx1"/>
                        </a:solidFill>
                      </a:endParaRPr>
                    </a:p>
                    <a:p>
                      <a:pPr marL="228600" indent="-228600">
                        <a:buFont typeface="+mj-lt"/>
                        <a:buAutoNum type="alphaLcPeriod"/>
                      </a:pPr>
                      <a:r>
                        <a:rPr kumimoji="1" lang="ja-JP" altLang="en-US" sz="1050">
                          <a:solidFill>
                            <a:schemeClr val="tx1"/>
                          </a:solidFill>
                        </a:rPr>
                        <a:t>知的財産権を侵害する行為を禁止する。</a:t>
                      </a:r>
                      <a:endParaRPr kumimoji="1" lang="en-US" altLang="ja-JP" sz="1050">
                        <a:solidFill>
                          <a:schemeClr val="tx1"/>
                        </a:solidFill>
                      </a:endParaRPr>
                    </a:p>
                    <a:p>
                      <a:pPr marL="228600" indent="-228600">
                        <a:buFont typeface="+mj-lt"/>
                        <a:buAutoNum type="alphaLcPeriod"/>
                      </a:pPr>
                      <a:r>
                        <a:rPr kumimoji="1" lang="ja-JP" altLang="en-US" sz="1050">
                          <a:solidFill>
                            <a:schemeClr val="tx1"/>
                          </a:solidFill>
                        </a:rPr>
                        <a:t>知的財産権を侵害する行為が発生した場合には、速やかに是正措置を講じる。</a:t>
                      </a:r>
                      <a:endParaRPr kumimoji="1" lang="en-US" altLang="ja-JP" sz="1050">
                        <a:solidFill>
                          <a:schemeClr val="tx1"/>
                        </a:solidFill>
                      </a:endParaRPr>
                    </a:p>
                    <a:p>
                      <a:pPr marL="228600" indent="-228600">
                        <a:buFont typeface="+mj-lt"/>
                        <a:buAutoNum type="alphaLcPeriod"/>
                      </a:pPr>
                      <a:r>
                        <a:rPr kumimoji="1" lang="ja-JP" altLang="en-US" sz="1050">
                          <a:solidFill>
                            <a:schemeClr val="tx1"/>
                          </a:solidFill>
                        </a:rPr>
                        <a:t>ソフトウェアなどの使用許諾計画を遵守する。</a:t>
                      </a:r>
                      <a:endParaRPr kumimoji="1" lang="en-US" altLang="ja-JP" sz="1050">
                        <a:solidFill>
                          <a:schemeClr val="tx1"/>
                        </a:solidFill>
                      </a:endParaRPr>
                    </a:p>
                    <a:p>
                      <a:pPr marL="228600" indent="-228600">
                        <a:buFont typeface="+mj-lt"/>
                        <a:buAutoNum type="alphaLcPeriod"/>
                      </a:pPr>
                      <a:r>
                        <a:rPr kumimoji="1" lang="ja-JP" altLang="en-US" sz="1050">
                          <a:solidFill>
                            <a:schemeClr val="tx1"/>
                          </a:solidFill>
                        </a:rPr>
                        <a:t>情報システム管理者は、パッケージソフトのライセンス管理を適切に行う。</a:t>
                      </a:r>
                      <a:endParaRPr kumimoji="1" lang="en-US" altLang="ja-JP" sz="105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284938">
                <a:tc>
                  <a:txBody>
                    <a:bodyPr/>
                    <a:lstStyle/>
                    <a:p>
                      <a:pPr marL="0" indent="0">
                        <a:buFont typeface="+mj-lt"/>
                        <a:buNone/>
                      </a:pPr>
                      <a:r>
                        <a:rPr lang="ja-JP" altLang="en-US" sz="1050" b="1">
                          <a:solidFill>
                            <a:schemeClr val="accent1">
                              <a:lumMod val="75000"/>
                            </a:schemeClr>
                          </a:solidFill>
                          <a:latin typeface="+mn-ea"/>
                          <a:ea typeface="+mn-ea"/>
                        </a:rPr>
                        <a:t>ワンポイントアドバイス</a:t>
                      </a:r>
                      <a:endParaRPr lang="en-US" altLang="ja-JP" sz="1050" b="1">
                        <a:solidFill>
                          <a:schemeClr val="accent1">
                            <a:lumMod val="75000"/>
                          </a:schemeClr>
                        </a:solidFill>
                        <a:latin typeface="+mn-ea"/>
                        <a:ea typeface="+mn-ea"/>
                      </a:endParaRPr>
                    </a:p>
                    <a:p>
                      <a:pPr marL="0" indent="0">
                        <a:buFont typeface="+mj-lt"/>
                        <a:buNone/>
                      </a:pPr>
                      <a:r>
                        <a:rPr lang="ja-JP" altLang="en-US" sz="1050" b="0">
                          <a:solidFill>
                            <a:schemeClr val="tx1"/>
                          </a:solidFill>
                          <a:latin typeface="+mn-ea"/>
                          <a:ea typeface="+mn-ea"/>
                        </a:rPr>
                        <a:t>知的財産権には、ソフトウェアまたは文書の著作権、意匠権、商標権、特許権およびソースコード使用許諾権が含まれます。</a:t>
                      </a:r>
                      <a:endParaRPr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4919362"/>
                  </a:ext>
                </a:extLst>
              </a:tr>
            </a:tbl>
          </a:graphicData>
        </a:graphic>
      </p:graphicFrame>
      <p:sp>
        <p:nvSpPr>
          <p:cNvPr id="2" name="スクロール: 横 1">
            <a:extLst>
              <a:ext uri="{FF2B5EF4-FFF2-40B4-BE49-F238E27FC236}">
                <a16:creationId xmlns:a16="http://schemas.microsoft.com/office/drawing/2014/main" id="{ACF1828C-DF0D-ACFA-9A0E-BE262F4C0020}"/>
              </a:ext>
            </a:extLst>
          </p:cNvPr>
          <p:cNvSpPr/>
          <p:nvPr/>
        </p:nvSpPr>
        <p:spPr>
          <a:xfrm>
            <a:off x="622800" y="4551675"/>
            <a:ext cx="5612400" cy="4758369"/>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p:txBody>
      </p:sp>
    </p:spTree>
    <p:extLst>
      <p:ext uri="{BB962C8B-B14F-4D97-AF65-F5344CB8AC3E}">
        <p14:creationId xmlns:p14="http://schemas.microsoft.com/office/powerpoint/2010/main" val="2685706726"/>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84012E99-3B12-EC61-DD04-B44F771595EB}"/>
              </a:ext>
            </a:extLst>
          </p:cNvPr>
          <p:cNvSpPr>
            <a:spLocks noGrp="1"/>
          </p:cNvSpPr>
          <p:nvPr>
            <p:ph type="body" sz="quarter" idx="14"/>
          </p:nvPr>
        </p:nvSpPr>
        <p:spPr/>
        <p:txBody>
          <a:bodyPr/>
          <a:lstStyle/>
          <a:p>
            <a:r>
              <a:rPr kumimoji="1" lang="en-US" altLang="ja-JP" sz="1600"/>
              <a:t>14-1-2. </a:t>
            </a:r>
            <a:r>
              <a:rPr kumimoji="1" lang="ja-JP" altLang="en-US" sz="1600"/>
              <a:t>実施手順の策定</a:t>
            </a:r>
            <a:endParaRPr kumimoji="1" lang="ja-JP" altLang="en-US"/>
          </a:p>
        </p:txBody>
      </p:sp>
      <p:sp>
        <p:nvSpPr>
          <p:cNvPr id="7" name="スライド番号プレースホルダー 3">
            <a:extLst>
              <a:ext uri="{FF2B5EF4-FFF2-40B4-BE49-F238E27FC236}">
                <a16:creationId xmlns:a16="http://schemas.microsoft.com/office/drawing/2014/main" id="{416CB01F-67E4-37A0-7AD5-6E6582F022FD}"/>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28</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1">
            <a:extLst>
              <a:ext uri="{FF2B5EF4-FFF2-40B4-BE49-F238E27FC236}">
                <a16:creationId xmlns:a16="http://schemas.microsoft.com/office/drawing/2014/main" id="{F71C8AB9-F91F-0577-1886-DD447EFCC9D2}"/>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graphicFrame>
        <p:nvGraphicFramePr>
          <p:cNvPr id="5" name="表 4">
            <a:extLst>
              <a:ext uri="{FF2B5EF4-FFF2-40B4-BE49-F238E27FC236}">
                <a16:creationId xmlns:a16="http://schemas.microsoft.com/office/drawing/2014/main" id="{5A75162C-C7F2-A364-AD5F-016F26313A78}"/>
              </a:ext>
            </a:extLst>
          </p:cNvPr>
          <p:cNvGraphicFramePr>
            <a:graphicFrameLocks noGrp="1"/>
          </p:cNvGraphicFramePr>
          <p:nvPr/>
        </p:nvGraphicFramePr>
        <p:xfrm>
          <a:off x="622800" y="2052000"/>
          <a:ext cx="5612400" cy="6013558"/>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542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5.33 </a:t>
                      </a:r>
                      <a:r>
                        <a:rPr kumimoji="1" lang="ja-JP" altLang="en-US" sz="1050" b="1">
                          <a:solidFill>
                            <a:schemeClr val="tx1"/>
                          </a:solidFill>
                        </a:rPr>
                        <a:t>記録の保護</a:t>
                      </a:r>
                      <a:endParaRPr kumimoji="1" lang="en-US" altLang="ja-JP" sz="1050" b="1">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254283">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477347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a:solidFill>
                            <a:schemeClr val="tx1"/>
                          </a:solidFill>
                        </a:rPr>
                        <a:t>当組織における記録は、関連する法令に基づき次表の</a:t>
                      </a:r>
                      <a:r>
                        <a:rPr kumimoji="1" lang="ja-JP" altLang="en-US" sz="1050">
                          <a:solidFill>
                            <a:schemeClr val="tx1"/>
                          </a:solidFill>
                        </a:rPr>
                        <a:t>保存期間にわたり、消失、破壊、改ざん、不正なアクセス、流失などがないように適切に保存する。</a:t>
                      </a:r>
                      <a:endParaRPr lang="ja-JP" altLang="en-US"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369870">
                <a:tc>
                  <a:txBody>
                    <a:bodyPr/>
                    <a:lstStyle/>
                    <a:p>
                      <a:pPr marL="0" indent="0">
                        <a:buFont typeface="+mj-lt"/>
                        <a:buNone/>
                      </a:pPr>
                      <a:r>
                        <a:rPr lang="ja-JP" altLang="en-US" sz="1050" b="1">
                          <a:solidFill>
                            <a:schemeClr val="accent1">
                              <a:lumMod val="75000"/>
                            </a:schemeClr>
                          </a:solidFill>
                          <a:latin typeface="+mn-ea"/>
                          <a:ea typeface="+mn-ea"/>
                        </a:rPr>
                        <a:t>ワンポイントアドバイス</a:t>
                      </a:r>
                    </a:p>
                    <a:p>
                      <a:pPr marL="0" indent="0">
                        <a:buFont typeface="+mj-lt"/>
                        <a:buNone/>
                      </a:pPr>
                      <a:r>
                        <a:rPr lang="ja-JP" altLang="en-US" sz="1050" b="0">
                          <a:solidFill>
                            <a:schemeClr val="tx1"/>
                          </a:solidFill>
                          <a:latin typeface="+mn-ea"/>
                          <a:ea typeface="+mn-ea"/>
                        </a:rPr>
                        <a:t>記録は、記録の種類（会計記録、商取引記録、人事記録、法的記録など）によって分類し、それぞれに保存期間の詳細と、物理的または電子的な保存が可能な保存媒体の種類を記載することが大切です。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26937025"/>
                  </a:ext>
                </a:extLst>
              </a:tr>
            </a:tbl>
          </a:graphicData>
        </a:graphic>
      </p:graphicFrame>
      <p:graphicFrame>
        <p:nvGraphicFramePr>
          <p:cNvPr id="6" name="表 5">
            <a:extLst>
              <a:ext uri="{FF2B5EF4-FFF2-40B4-BE49-F238E27FC236}">
                <a16:creationId xmlns:a16="http://schemas.microsoft.com/office/drawing/2014/main" id="{34A440FF-684B-72AF-1980-A804B27F9B0D}"/>
              </a:ext>
            </a:extLst>
          </p:cNvPr>
          <p:cNvGraphicFramePr>
            <a:graphicFrameLocks noGrp="1"/>
          </p:cNvGraphicFramePr>
          <p:nvPr/>
        </p:nvGraphicFramePr>
        <p:xfrm>
          <a:off x="729000" y="2978822"/>
          <a:ext cx="5400000" cy="4320000"/>
        </p:xfrm>
        <a:graphic>
          <a:graphicData uri="http://schemas.openxmlformats.org/drawingml/2006/table">
            <a:tbl>
              <a:tblPr firstRow="1" firstCol="1" bandRow="1">
                <a:tableStyleId>{5C22544A-7EE6-4342-B048-85BDC9FD1C3A}</a:tableStyleId>
              </a:tblPr>
              <a:tblGrid>
                <a:gridCol w="4612348">
                  <a:extLst>
                    <a:ext uri="{9D8B030D-6E8A-4147-A177-3AD203B41FA5}">
                      <a16:colId xmlns:a16="http://schemas.microsoft.com/office/drawing/2014/main" val="3966528377"/>
                    </a:ext>
                  </a:extLst>
                </a:gridCol>
                <a:gridCol w="787652">
                  <a:extLst>
                    <a:ext uri="{9D8B030D-6E8A-4147-A177-3AD203B41FA5}">
                      <a16:colId xmlns:a16="http://schemas.microsoft.com/office/drawing/2014/main" val="3842452352"/>
                    </a:ext>
                  </a:extLst>
                </a:gridCol>
              </a:tblGrid>
              <a:tr h="180000">
                <a:tc>
                  <a:txBody>
                    <a:bodyPr/>
                    <a:lstStyle/>
                    <a:p>
                      <a:pPr marL="172085" indent="-172085" algn="l"/>
                      <a:r>
                        <a:rPr lang="ja-JP" sz="800" b="1" kern="0">
                          <a:solidFill>
                            <a:schemeClr val="tx1"/>
                          </a:solidFill>
                          <a:effectLst/>
                          <a:latin typeface="+mn-ea"/>
                          <a:ea typeface="+mn-ea"/>
                        </a:rPr>
                        <a:t>記録の種類</a:t>
                      </a:r>
                      <a:endParaRPr lang="ja-JP" sz="800" b="1" kern="100">
                        <a:solidFill>
                          <a:schemeClr val="tx1"/>
                        </a:solidFill>
                        <a:effectLst/>
                        <a:latin typeface="+mn-ea"/>
                        <a:ea typeface="+mn-ea"/>
                        <a:cs typeface="Times New Roman" panose="02020603050405020304" pitchFamily="18" charset="0"/>
                      </a:endParaRPr>
                    </a:p>
                  </a:txBody>
                  <a:tcPr marL="54623" marR="5462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172085" indent="-172085" algn="l"/>
                      <a:r>
                        <a:rPr lang="ja-JP" sz="800" b="1" kern="0">
                          <a:solidFill>
                            <a:schemeClr val="tx1"/>
                          </a:solidFill>
                          <a:effectLst/>
                          <a:latin typeface="+mn-ea"/>
                          <a:ea typeface="+mn-ea"/>
                        </a:rPr>
                        <a:t>保存期間</a:t>
                      </a:r>
                      <a:endParaRPr lang="ja-JP" sz="800" b="1" kern="100">
                        <a:solidFill>
                          <a:schemeClr val="tx1"/>
                        </a:solidFill>
                        <a:effectLst/>
                        <a:latin typeface="+mn-ea"/>
                        <a:ea typeface="+mn-ea"/>
                        <a:cs typeface="Times New Roman" panose="02020603050405020304" pitchFamily="18" charset="0"/>
                      </a:endParaRPr>
                    </a:p>
                  </a:txBody>
                  <a:tcPr marL="54623" marR="5462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276621059"/>
                  </a:ext>
                </a:extLst>
              </a:tr>
              <a:tr h="648000">
                <a:tc>
                  <a:txBody>
                    <a:bodyPr/>
                    <a:lstStyle/>
                    <a:p>
                      <a:pPr marL="171450" indent="-171450" algn="l"/>
                      <a:r>
                        <a:rPr lang="ja-JP" sz="800" b="0" kern="0">
                          <a:solidFill>
                            <a:sysClr val="windowText" lastClr="000000"/>
                          </a:solidFill>
                          <a:effectLst/>
                          <a:latin typeface="+mn-ea"/>
                          <a:ea typeface="+mn-ea"/>
                        </a:rPr>
                        <a:t>■定款</a:t>
                      </a:r>
                      <a:br>
                        <a:rPr lang="en-US" sz="800" b="0" kern="0">
                          <a:solidFill>
                            <a:sysClr val="windowText" lastClr="000000"/>
                          </a:solidFill>
                          <a:effectLst/>
                          <a:latin typeface="+mn-ea"/>
                          <a:ea typeface="+mn-ea"/>
                        </a:rPr>
                      </a:br>
                      <a:r>
                        <a:rPr lang="ja-JP" sz="800" b="0" kern="0">
                          <a:solidFill>
                            <a:sysClr val="windowText" lastClr="000000"/>
                          </a:solidFill>
                          <a:effectLst/>
                          <a:latin typeface="+mn-ea"/>
                          <a:ea typeface="+mn-ea"/>
                        </a:rPr>
                        <a:t>■登記関係書類</a:t>
                      </a:r>
                      <a:br>
                        <a:rPr lang="en-US" sz="800" b="0" kern="0">
                          <a:solidFill>
                            <a:sysClr val="windowText" lastClr="000000"/>
                          </a:solidFill>
                          <a:effectLst/>
                          <a:latin typeface="+mn-ea"/>
                          <a:ea typeface="+mn-ea"/>
                        </a:rPr>
                      </a:br>
                      <a:r>
                        <a:rPr lang="ja-JP" sz="800" b="0" kern="0">
                          <a:solidFill>
                            <a:sysClr val="windowText" lastClr="000000"/>
                          </a:solidFill>
                          <a:effectLst/>
                          <a:latin typeface="+mn-ea"/>
                          <a:ea typeface="+mn-ea"/>
                        </a:rPr>
                        <a:t>■訴訟関係書類</a:t>
                      </a:r>
                      <a:br>
                        <a:rPr lang="en-US" sz="800" b="0" kern="0">
                          <a:solidFill>
                            <a:sysClr val="windowText" lastClr="000000"/>
                          </a:solidFill>
                          <a:effectLst/>
                          <a:latin typeface="+mn-ea"/>
                          <a:ea typeface="+mn-ea"/>
                        </a:rPr>
                      </a:br>
                      <a:r>
                        <a:rPr lang="ja-JP" sz="800" b="0" kern="0">
                          <a:solidFill>
                            <a:sysClr val="windowText" lastClr="000000"/>
                          </a:solidFill>
                          <a:effectLst/>
                          <a:latin typeface="+mn-ea"/>
                          <a:ea typeface="+mn-ea"/>
                        </a:rPr>
                        <a:t>■特許など知的所有権に関する書類</a:t>
                      </a:r>
                      <a:br>
                        <a:rPr lang="en-US" sz="800" b="0" kern="0">
                          <a:solidFill>
                            <a:sysClr val="windowText" lastClr="000000"/>
                          </a:solidFill>
                          <a:effectLst/>
                          <a:latin typeface="+mn-ea"/>
                          <a:ea typeface="+mn-ea"/>
                        </a:rPr>
                      </a:br>
                      <a:r>
                        <a:rPr lang="ja-JP" sz="800" b="0" kern="0">
                          <a:solidFill>
                            <a:sysClr val="windowText" lastClr="000000"/>
                          </a:solidFill>
                          <a:effectLst/>
                          <a:latin typeface="+mn-ea"/>
                          <a:ea typeface="+mn-ea"/>
                        </a:rPr>
                        <a:t>■社則・社規</a:t>
                      </a:r>
                      <a:endParaRPr lang="ja-JP" sz="800" b="0" kern="100">
                        <a:solidFill>
                          <a:sysClr val="windowText" lastClr="000000"/>
                        </a:solidFill>
                        <a:effectLst/>
                        <a:latin typeface="+mn-ea"/>
                        <a:ea typeface="+mn-ea"/>
                        <a:cs typeface="Times New Roman" panose="02020603050405020304" pitchFamily="18" charset="0"/>
                      </a:endParaRPr>
                    </a:p>
                  </a:txBody>
                  <a:tcPr marL="54623" marR="5462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a:r>
                        <a:rPr lang="ja-JP" sz="800" b="0" kern="0">
                          <a:solidFill>
                            <a:sysClr val="windowText" lastClr="000000"/>
                          </a:solidFill>
                          <a:effectLst/>
                          <a:latin typeface="+mn-ea"/>
                          <a:ea typeface="+mn-ea"/>
                        </a:rPr>
                        <a:t>永久</a:t>
                      </a:r>
                      <a:endParaRPr lang="ja-JP" sz="800" b="0" kern="100">
                        <a:solidFill>
                          <a:sysClr val="windowText" lastClr="000000"/>
                        </a:solidFill>
                        <a:effectLst/>
                        <a:latin typeface="+mn-ea"/>
                        <a:ea typeface="+mn-ea"/>
                        <a:cs typeface="Times New Roman" panose="02020603050405020304" pitchFamily="18" charset="0"/>
                      </a:endParaRPr>
                    </a:p>
                  </a:txBody>
                  <a:tcPr marL="54623" marR="5462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01962049"/>
                  </a:ext>
                </a:extLst>
              </a:tr>
              <a:tr h="648000">
                <a:tc>
                  <a:txBody>
                    <a:bodyPr/>
                    <a:lstStyle/>
                    <a:p>
                      <a:pPr marL="171450" indent="-171450" algn="l"/>
                      <a:r>
                        <a:rPr lang="ja-JP" sz="800" b="0" kern="0">
                          <a:solidFill>
                            <a:sysClr val="windowText" lastClr="000000"/>
                          </a:solidFill>
                          <a:effectLst/>
                          <a:latin typeface="+mn-ea"/>
                          <a:ea typeface="+mn-ea"/>
                        </a:rPr>
                        <a:t>■「商業帳簿」</a:t>
                      </a:r>
                      <a:br>
                        <a:rPr lang="en-US" sz="800" b="0" kern="0">
                          <a:solidFill>
                            <a:sysClr val="windowText" lastClr="000000"/>
                          </a:solidFill>
                          <a:effectLst/>
                          <a:latin typeface="+mn-ea"/>
                          <a:ea typeface="+mn-ea"/>
                        </a:rPr>
                      </a:br>
                      <a:r>
                        <a:rPr lang="ja-JP" sz="800" b="0" kern="0">
                          <a:solidFill>
                            <a:sysClr val="windowText" lastClr="000000"/>
                          </a:solidFill>
                          <a:effectLst/>
                          <a:latin typeface="+mn-ea"/>
                          <a:ea typeface="+mn-ea"/>
                        </a:rPr>
                        <a:t>会計帳簿（日記帳、仕訳帳、総勘定元帳）、貸借対照表、損益計算書、附属明細書</a:t>
                      </a:r>
                      <a:br>
                        <a:rPr lang="en-US" sz="800" b="0" kern="0">
                          <a:solidFill>
                            <a:sysClr val="windowText" lastClr="000000"/>
                          </a:solidFill>
                          <a:effectLst/>
                          <a:latin typeface="+mn-ea"/>
                          <a:ea typeface="+mn-ea"/>
                        </a:rPr>
                      </a:br>
                      <a:r>
                        <a:rPr lang="ja-JP" sz="800" b="0" kern="0">
                          <a:solidFill>
                            <a:sysClr val="windowText" lastClr="000000"/>
                          </a:solidFill>
                          <a:effectLst/>
                          <a:latin typeface="+mn-ea"/>
                          <a:ea typeface="+mn-ea"/>
                        </a:rPr>
                        <a:t>■「営業に関する重要な書類」</a:t>
                      </a:r>
                      <a:br>
                        <a:rPr lang="en-US" sz="800" b="0" kern="0">
                          <a:solidFill>
                            <a:sysClr val="windowText" lastClr="000000"/>
                          </a:solidFill>
                          <a:effectLst/>
                          <a:latin typeface="+mn-ea"/>
                          <a:ea typeface="+mn-ea"/>
                        </a:rPr>
                      </a:br>
                      <a:r>
                        <a:rPr lang="ja-JP" sz="800" b="0" kern="0">
                          <a:solidFill>
                            <a:sysClr val="windowText" lastClr="000000"/>
                          </a:solidFill>
                          <a:effectLst/>
                          <a:latin typeface="+mn-ea"/>
                          <a:ea typeface="+mn-ea"/>
                        </a:rPr>
                        <a:t>株主名簿、社債原簿、株主総会議事録、取締役会議事録、営業報告書、利益処分案 （損失処理案）、このほか紛争が生じた場合に重要な証拠となり得る書類（例：契約書）</a:t>
                      </a:r>
                      <a:endParaRPr lang="ja-JP" sz="800" b="0" kern="100">
                        <a:solidFill>
                          <a:sysClr val="windowText" lastClr="000000"/>
                        </a:solidFill>
                        <a:effectLst/>
                        <a:latin typeface="+mn-ea"/>
                        <a:ea typeface="+mn-ea"/>
                        <a:cs typeface="Times New Roman" panose="02020603050405020304" pitchFamily="18" charset="0"/>
                      </a:endParaRPr>
                    </a:p>
                  </a:txBody>
                  <a:tcPr marL="54623" marR="5462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a:r>
                        <a:rPr lang="en-US" sz="800" b="0" kern="0">
                          <a:solidFill>
                            <a:sysClr val="windowText" lastClr="000000"/>
                          </a:solidFill>
                          <a:effectLst/>
                          <a:latin typeface="+mn-ea"/>
                          <a:ea typeface="+mn-ea"/>
                        </a:rPr>
                        <a:t>10</a:t>
                      </a:r>
                      <a:r>
                        <a:rPr lang="ja-JP" sz="800" b="0" kern="0">
                          <a:solidFill>
                            <a:sysClr val="windowText" lastClr="000000"/>
                          </a:solidFill>
                          <a:effectLst/>
                          <a:latin typeface="+mn-ea"/>
                          <a:ea typeface="+mn-ea"/>
                        </a:rPr>
                        <a:t>年</a:t>
                      </a:r>
                      <a:endParaRPr lang="ja-JP" sz="800" b="0" kern="100">
                        <a:solidFill>
                          <a:sysClr val="windowText" lastClr="000000"/>
                        </a:solidFill>
                        <a:effectLst/>
                        <a:latin typeface="+mn-ea"/>
                        <a:ea typeface="+mn-ea"/>
                        <a:cs typeface="Times New Roman" panose="02020603050405020304" pitchFamily="18" charset="0"/>
                      </a:endParaRPr>
                    </a:p>
                  </a:txBody>
                  <a:tcPr marL="54623" marR="5462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24365526"/>
                  </a:ext>
                </a:extLst>
              </a:tr>
              <a:tr h="396000">
                <a:tc>
                  <a:txBody>
                    <a:bodyPr/>
                    <a:lstStyle/>
                    <a:p>
                      <a:pPr marL="171450" indent="-171450" algn="l"/>
                      <a:r>
                        <a:rPr lang="ja-JP" sz="800" b="0" kern="0">
                          <a:solidFill>
                            <a:sysClr val="windowText" lastClr="000000"/>
                          </a:solidFill>
                          <a:effectLst/>
                          <a:latin typeface="+mn-ea"/>
                          <a:ea typeface="+mn-ea"/>
                        </a:rPr>
                        <a:t>■仕訳帳、総勘定元帳、現金出納帳、固定資産台帳、売掛帳、買掛帳、経費帳</a:t>
                      </a:r>
                      <a:br>
                        <a:rPr lang="en-US" sz="800" b="0" kern="0">
                          <a:solidFill>
                            <a:sysClr val="windowText" lastClr="000000"/>
                          </a:solidFill>
                          <a:effectLst/>
                          <a:latin typeface="+mn-ea"/>
                          <a:ea typeface="+mn-ea"/>
                        </a:rPr>
                      </a:br>
                      <a:r>
                        <a:rPr lang="ja-JP" sz="800" b="0" kern="0">
                          <a:solidFill>
                            <a:sysClr val="windowText" lastClr="000000"/>
                          </a:solidFill>
                          <a:effectLst/>
                          <a:latin typeface="+mn-ea"/>
                          <a:ea typeface="+mn-ea"/>
                        </a:rPr>
                        <a:t>■棚卸表、貸借対照表、損益計算書、決算に関して作成された書類</a:t>
                      </a:r>
                      <a:br>
                        <a:rPr lang="en-US" sz="800" b="0" kern="0">
                          <a:solidFill>
                            <a:sysClr val="windowText" lastClr="000000"/>
                          </a:solidFill>
                          <a:effectLst/>
                          <a:latin typeface="+mn-ea"/>
                          <a:ea typeface="+mn-ea"/>
                        </a:rPr>
                      </a:br>
                      <a:r>
                        <a:rPr lang="ja-JP" sz="800" b="0" kern="0">
                          <a:solidFill>
                            <a:sysClr val="windowText" lastClr="000000"/>
                          </a:solidFill>
                          <a:effectLst/>
                          <a:latin typeface="+mn-ea"/>
                          <a:ea typeface="+mn-ea"/>
                        </a:rPr>
                        <a:t>■注文書、契約書、送り状、領収書、見積書、その他これらに準ずる書類（例：請求書）</a:t>
                      </a:r>
                      <a:endParaRPr lang="ja-JP" sz="800" b="0" kern="100">
                        <a:solidFill>
                          <a:sysClr val="windowText" lastClr="000000"/>
                        </a:solidFill>
                        <a:effectLst/>
                        <a:latin typeface="+mn-ea"/>
                        <a:ea typeface="+mn-ea"/>
                        <a:cs typeface="Times New Roman" panose="02020603050405020304" pitchFamily="18" charset="0"/>
                      </a:endParaRPr>
                    </a:p>
                  </a:txBody>
                  <a:tcPr marL="54623" marR="5462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marL="171450" indent="-171450" algn="l"/>
                      <a:r>
                        <a:rPr lang="en-US" sz="800" b="0" kern="0">
                          <a:solidFill>
                            <a:sysClr val="windowText" lastClr="000000"/>
                          </a:solidFill>
                          <a:effectLst/>
                          <a:latin typeface="+mn-ea"/>
                          <a:ea typeface="+mn-ea"/>
                        </a:rPr>
                        <a:t>7</a:t>
                      </a:r>
                      <a:r>
                        <a:rPr lang="ja-JP" sz="800" b="0" kern="0">
                          <a:solidFill>
                            <a:sysClr val="windowText" lastClr="000000"/>
                          </a:solidFill>
                          <a:effectLst/>
                          <a:latin typeface="+mn-ea"/>
                          <a:ea typeface="+mn-ea"/>
                        </a:rPr>
                        <a:t>年</a:t>
                      </a:r>
                      <a:endParaRPr lang="ja-JP" sz="800" b="0" kern="100">
                        <a:solidFill>
                          <a:sysClr val="windowText" lastClr="000000"/>
                        </a:solidFill>
                        <a:effectLst/>
                        <a:latin typeface="+mn-ea"/>
                        <a:ea typeface="+mn-ea"/>
                        <a:cs typeface="Times New Roman" panose="02020603050405020304" pitchFamily="18" charset="0"/>
                      </a:endParaRPr>
                    </a:p>
                  </a:txBody>
                  <a:tcPr marL="54623" marR="5462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29750327"/>
                  </a:ext>
                </a:extLst>
              </a:tr>
              <a:tr h="396000">
                <a:tc>
                  <a:txBody>
                    <a:bodyPr/>
                    <a:lstStyle/>
                    <a:p>
                      <a:pPr marL="171450" indent="-171450" algn="l"/>
                      <a:r>
                        <a:rPr lang="ja-JP" sz="800" b="0" kern="0">
                          <a:solidFill>
                            <a:sysClr val="windowText" lastClr="000000"/>
                          </a:solidFill>
                          <a:effectLst/>
                          <a:latin typeface="+mn-ea"/>
                          <a:ea typeface="+mn-ea"/>
                        </a:rPr>
                        <a:t>■給与所得者の扶養控除</a:t>
                      </a:r>
                      <a:r>
                        <a:rPr lang="ja-JP" altLang="en-US" sz="800" b="0" kern="0">
                          <a:solidFill>
                            <a:sysClr val="windowText" lastClr="000000"/>
                          </a:solidFill>
                          <a:effectLst/>
                          <a:latin typeface="+mn-ea"/>
                          <a:ea typeface="+mn-ea"/>
                        </a:rPr>
                        <a:t>など</a:t>
                      </a:r>
                      <a:r>
                        <a:rPr lang="ja-JP" sz="800" b="0" kern="0">
                          <a:solidFill>
                            <a:sysClr val="windowText" lastClr="000000"/>
                          </a:solidFill>
                          <a:effectLst/>
                          <a:latin typeface="+mn-ea"/>
                          <a:ea typeface="+mn-ea"/>
                        </a:rPr>
                        <a:t>（異動）申告書</a:t>
                      </a:r>
                      <a:br>
                        <a:rPr lang="en-US" sz="800" b="0" kern="0">
                          <a:solidFill>
                            <a:sysClr val="windowText" lastClr="000000"/>
                          </a:solidFill>
                          <a:effectLst/>
                          <a:latin typeface="+mn-ea"/>
                          <a:ea typeface="+mn-ea"/>
                        </a:rPr>
                      </a:br>
                      <a:r>
                        <a:rPr lang="ja-JP" sz="800" b="0" kern="0">
                          <a:solidFill>
                            <a:sysClr val="windowText" lastClr="000000"/>
                          </a:solidFill>
                          <a:effectLst/>
                          <a:latin typeface="+mn-ea"/>
                          <a:ea typeface="+mn-ea"/>
                        </a:rPr>
                        <a:t>■給与所得者の保険料控除申告書兼給与所得者の配偶者特別控除申告書</a:t>
                      </a:r>
                      <a:br>
                        <a:rPr lang="en-US" sz="800" b="0" kern="0">
                          <a:solidFill>
                            <a:sysClr val="windowText" lastClr="000000"/>
                          </a:solidFill>
                          <a:effectLst/>
                          <a:latin typeface="+mn-ea"/>
                          <a:ea typeface="+mn-ea"/>
                        </a:rPr>
                      </a:br>
                      <a:r>
                        <a:rPr lang="ja-JP" sz="800" b="0" kern="0">
                          <a:solidFill>
                            <a:sysClr val="windowText" lastClr="000000"/>
                          </a:solidFill>
                          <a:effectLst/>
                          <a:latin typeface="+mn-ea"/>
                          <a:ea typeface="+mn-ea"/>
                        </a:rPr>
                        <a:t>■源泉徴収簿</a:t>
                      </a:r>
                      <a:endParaRPr lang="ja-JP" sz="800" b="0" kern="100">
                        <a:solidFill>
                          <a:sysClr val="windowText" lastClr="000000"/>
                        </a:solidFill>
                        <a:effectLst/>
                        <a:latin typeface="+mn-ea"/>
                        <a:ea typeface="+mn-ea"/>
                        <a:cs typeface="Times New Roman" panose="02020603050405020304" pitchFamily="18" charset="0"/>
                      </a:endParaRPr>
                    </a:p>
                  </a:txBody>
                  <a:tcPr marL="54623" marR="5462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206334395"/>
                  </a:ext>
                </a:extLst>
              </a:tr>
              <a:tr h="180000">
                <a:tc>
                  <a:txBody>
                    <a:bodyPr/>
                    <a:lstStyle/>
                    <a:p>
                      <a:pPr marL="171450" indent="-171450" algn="l"/>
                      <a:r>
                        <a:rPr lang="ja-JP" sz="800" b="0" kern="0">
                          <a:solidFill>
                            <a:sysClr val="windowText" lastClr="000000"/>
                          </a:solidFill>
                          <a:effectLst/>
                          <a:latin typeface="+mn-ea"/>
                          <a:ea typeface="+mn-ea"/>
                        </a:rPr>
                        <a:t>■財産形成非課税貯蓄申込書・移動申請書</a:t>
                      </a:r>
                      <a:endParaRPr lang="ja-JP" sz="800" b="0" kern="100">
                        <a:solidFill>
                          <a:sysClr val="windowText" lastClr="000000"/>
                        </a:solidFill>
                        <a:effectLst/>
                        <a:latin typeface="+mn-ea"/>
                        <a:ea typeface="+mn-ea"/>
                        <a:cs typeface="Times New Roman" panose="02020603050405020304" pitchFamily="18" charset="0"/>
                      </a:endParaRPr>
                    </a:p>
                  </a:txBody>
                  <a:tcPr marL="54623" marR="5462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a:r>
                        <a:rPr lang="en-US" sz="800" b="0" kern="0">
                          <a:solidFill>
                            <a:sysClr val="windowText" lastClr="000000"/>
                          </a:solidFill>
                          <a:effectLst/>
                          <a:latin typeface="+mn-ea"/>
                          <a:ea typeface="+mn-ea"/>
                        </a:rPr>
                        <a:t>5</a:t>
                      </a:r>
                      <a:r>
                        <a:rPr lang="ja-JP" sz="800" b="0" kern="0">
                          <a:solidFill>
                            <a:sysClr val="windowText" lastClr="000000"/>
                          </a:solidFill>
                          <a:effectLst/>
                          <a:latin typeface="+mn-ea"/>
                          <a:ea typeface="+mn-ea"/>
                        </a:rPr>
                        <a:t>年</a:t>
                      </a:r>
                      <a:endParaRPr lang="ja-JP" sz="800" b="0" kern="100">
                        <a:solidFill>
                          <a:sysClr val="windowText" lastClr="000000"/>
                        </a:solidFill>
                        <a:effectLst/>
                        <a:latin typeface="+mn-ea"/>
                        <a:ea typeface="+mn-ea"/>
                        <a:cs typeface="Times New Roman" panose="02020603050405020304" pitchFamily="18" charset="0"/>
                      </a:endParaRPr>
                    </a:p>
                  </a:txBody>
                  <a:tcPr marL="54623" marR="5462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7762035"/>
                  </a:ext>
                </a:extLst>
              </a:tr>
              <a:tr h="180000">
                <a:tc>
                  <a:txBody>
                    <a:bodyPr/>
                    <a:lstStyle/>
                    <a:p>
                      <a:pPr marL="171450" indent="-171450" algn="l"/>
                      <a:r>
                        <a:rPr lang="ja-JP" sz="800" b="0" kern="0">
                          <a:solidFill>
                            <a:sysClr val="windowText" lastClr="000000"/>
                          </a:solidFill>
                          <a:effectLst/>
                          <a:latin typeface="+mn-ea"/>
                          <a:ea typeface="+mn-ea"/>
                        </a:rPr>
                        <a:t>■雇用保険被保険者に関する書類</a:t>
                      </a:r>
                      <a:endParaRPr lang="ja-JP" sz="800" b="0" kern="100">
                        <a:solidFill>
                          <a:sysClr val="windowText" lastClr="000000"/>
                        </a:solidFill>
                        <a:effectLst/>
                        <a:latin typeface="+mn-ea"/>
                        <a:ea typeface="+mn-ea"/>
                        <a:cs typeface="Times New Roman" panose="02020603050405020304" pitchFamily="18" charset="0"/>
                      </a:endParaRPr>
                    </a:p>
                  </a:txBody>
                  <a:tcPr marL="54623" marR="5462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lgn="l"/>
                      <a:r>
                        <a:rPr lang="en-US" sz="800" b="0" kern="0">
                          <a:solidFill>
                            <a:sysClr val="windowText" lastClr="000000"/>
                          </a:solidFill>
                          <a:effectLst/>
                          <a:latin typeface="+mn-ea"/>
                          <a:ea typeface="+mn-ea"/>
                        </a:rPr>
                        <a:t>4</a:t>
                      </a:r>
                      <a:r>
                        <a:rPr lang="ja-JP" sz="800" b="0" kern="0">
                          <a:solidFill>
                            <a:sysClr val="windowText" lastClr="000000"/>
                          </a:solidFill>
                          <a:effectLst/>
                          <a:latin typeface="+mn-ea"/>
                          <a:ea typeface="+mn-ea"/>
                        </a:rPr>
                        <a:t>年</a:t>
                      </a:r>
                      <a:endParaRPr lang="ja-JP" sz="800" b="0" kern="100">
                        <a:solidFill>
                          <a:sysClr val="windowText" lastClr="000000"/>
                        </a:solidFill>
                        <a:effectLst/>
                        <a:latin typeface="+mn-ea"/>
                        <a:ea typeface="+mn-ea"/>
                        <a:cs typeface="Times New Roman" panose="02020603050405020304" pitchFamily="18" charset="0"/>
                      </a:endParaRPr>
                    </a:p>
                  </a:txBody>
                  <a:tcPr marL="54623" marR="5462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74075706"/>
                  </a:ext>
                </a:extLst>
              </a:tr>
              <a:tr h="396000">
                <a:tc>
                  <a:txBody>
                    <a:bodyPr/>
                    <a:lstStyle/>
                    <a:p>
                      <a:pPr marL="171450" indent="-171450" algn="l"/>
                      <a:r>
                        <a:rPr lang="ja-JP" sz="800" b="0" kern="0">
                          <a:solidFill>
                            <a:sysClr val="windowText" lastClr="000000"/>
                          </a:solidFill>
                          <a:effectLst/>
                          <a:latin typeface="+mn-ea"/>
                          <a:ea typeface="+mn-ea"/>
                        </a:rPr>
                        <a:t>■労働者名簿</a:t>
                      </a:r>
                      <a:br>
                        <a:rPr lang="en-US" sz="800" b="0" kern="0">
                          <a:solidFill>
                            <a:sysClr val="windowText" lastClr="000000"/>
                          </a:solidFill>
                          <a:effectLst/>
                          <a:latin typeface="+mn-ea"/>
                          <a:ea typeface="+mn-ea"/>
                        </a:rPr>
                      </a:br>
                      <a:r>
                        <a:rPr lang="ja-JP" sz="800" b="0" kern="0">
                          <a:solidFill>
                            <a:sysClr val="windowText" lastClr="000000"/>
                          </a:solidFill>
                          <a:effectLst/>
                          <a:latin typeface="+mn-ea"/>
                          <a:ea typeface="+mn-ea"/>
                        </a:rPr>
                        <a:t>■賃金台帳</a:t>
                      </a:r>
                      <a:br>
                        <a:rPr lang="en-US" sz="800" b="0" kern="0">
                          <a:solidFill>
                            <a:sysClr val="windowText" lastClr="000000"/>
                          </a:solidFill>
                          <a:effectLst/>
                          <a:latin typeface="+mn-ea"/>
                          <a:ea typeface="+mn-ea"/>
                        </a:rPr>
                      </a:br>
                      <a:r>
                        <a:rPr lang="ja-JP" sz="800" b="0" kern="0">
                          <a:solidFill>
                            <a:sysClr val="windowText" lastClr="000000"/>
                          </a:solidFill>
                          <a:effectLst/>
                          <a:latin typeface="+mn-ea"/>
                          <a:ea typeface="+mn-ea"/>
                        </a:rPr>
                        <a:t>■雇入・解雇・災害補償・賃金その他労働関係に関する重要な書類</a:t>
                      </a:r>
                      <a:endParaRPr lang="ja-JP" sz="800" b="0" kern="100">
                        <a:solidFill>
                          <a:sysClr val="windowText" lastClr="000000"/>
                        </a:solidFill>
                        <a:effectLst/>
                        <a:latin typeface="+mn-ea"/>
                        <a:ea typeface="+mn-ea"/>
                        <a:cs typeface="Times New Roman" panose="02020603050405020304" pitchFamily="18" charset="0"/>
                      </a:endParaRPr>
                    </a:p>
                  </a:txBody>
                  <a:tcPr marL="54623" marR="5462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4">
                  <a:txBody>
                    <a:bodyPr/>
                    <a:lstStyle/>
                    <a:p>
                      <a:pPr marL="171450" indent="-171450" algn="l"/>
                      <a:r>
                        <a:rPr lang="en-US" sz="800" b="0" kern="0">
                          <a:solidFill>
                            <a:sysClr val="windowText" lastClr="000000"/>
                          </a:solidFill>
                          <a:effectLst/>
                          <a:latin typeface="+mn-ea"/>
                          <a:ea typeface="+mn-ea"/>
                        </a:rPr>
                        <a:t>3</a:t>
                      </a:r>
                      <a:r>
                        <a:rPr lang="ja-JP" sz="800" b="0" kern="0">
                          <a:solidFill>
                            <a:sysClr val="windowText" lastClr="000000"/>
                          </a:solidFill>
                          <a:effectLst/>
                          <a:latin typeface="+mn-ea"/>
                          <a:ea typeface="+mn-ea"/>
                        </a:rPr>
                        <a:t>年</a:t>
                      </a:r>
                      <a:endParaRPr lang="ja-JP" sz="800" b="0" kern="100">
                        <a:solidFill>
                          <a:sysClr val="windowText" lastClr="000000"/>
                        </a:solidFill>
                        <a:effectLst/>
                        <a:latin typeface="+mn-ea"/>
                        <a:ea typeface="+mn-ea"/>
                        <a:cs typeface="Times New Roman" panose="02020603050405020304" pitchFamily="18" charset="0"/>
                      </a:endParaRPr>
                    </a:p>
                  </a:txBody>
                  <a:tcPr marL="54623" marR="5462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58349637"/>
                  </a:ext>
                </a:extLst>
              </a:tr>
              <a:tr h="180000">
                <a:tc>
                  <a:txBody>
                    <a:bodyPr/>
                    <a:lstStyle/>
                    <a:p>
                      <a:pPr marL="171450" indent="-171450" algn="l"/>
                      <a:r>
                        <a:rPr lang="ja-JP" sz="800" b="0" kern="0">
                          <a:solidFill>
                            <a:sysClr val="windowText" lastClr="000000"/>
                          </a:solidFill>
                          <a:effectLst/>
                          <a:latin typeface="+mn-ea"/>
                          <a:ea typeface="+mn-ea"/>
                        </a:rPr>
                        <a:t>■労働保険料の徴収に関する書類 </a:t>
                      </a:r>
                      <a:endParaRPr lang="ja-JP" sz="800" b="0" kern="100">
                        <a:solidFill>
                          <a:sysClr val="windowText" lastClr="000000"/>
                        </a:solidFill>
                        <a:effectLst/>
                        <a:latin typeface="+mn-ea"/>
                        <a:ea typeface="+mn-ea"/>
                        <a:cs typeface="Times New Roman" panose="02020603050405020304" pitchFamily="18" charset="0"/>
                      </a:endParaRPr>
                    </a:p>
                  </a:txBody>
                  <a:tcPr marL="54623" marR="5462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1715471404"/>
                  </a:ext>
                </a:extLst>
              </a:tr>
              <a:tr h="180000">
                <a:tc>
                  <a:txBody>
                    <a:bodyPr/>
                    <a:lstStyle/>
                    <a:p>
                      <a:pPr marL="171450" indent="-171450" algn="l"/>
                      <a:r>
                        <a:rPr lang="ja-JP" sz="800" b="0" kern="0">
                          <a:solidFill>
                            <a:sysClr val="windowText" lastClr="000000"/>
                          </a:solidFill>
                          <a:effectLst/>
                          <a:latin typeface="+mn-ea"/>
                          <a:ea typeface="+mn-ea"/>
                        </a:rPr>
                        <a:t>■労災保険に関する書類</a:t>
                      </a:r>
                      <a:endParaRPr lang="ja-JP" sz="800" b="0" kern="100">
                        <a:solidFill>
                          <a:sysClr val="windowText" lastClr="000000"/>
                        </a:solidFill>
                        <a:effectLst/>
                        <a:latin typeface="+mn-ea"/>
                        <a:ea typeface="+mn-ea"/>
                        <a:cs typeface="Times New Roman" panose="02020603050405020304" pitchFamily="18" charset="0"/>
                      </a:endParaRPr>
                    </a:p>
                  </a:txBody>
                  <a:tcPr marL="54623" marR="5462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635139274"/>
                  </a:ext>
                </a:extLst>
              </a:tr>
              <a:tr h="396000">
                <a:tc>
                  <a:txBody>
                    <a:bodyPr/>
                    <a:lstStyle/>
                    <a:p>
                      <a:pPr marL="171450" indent="-171450" algn="l"/>
                      <a:r>
                        <a:rPr lang="zh-TW" sz="800" b="0" kern="0">
                          <a:solidFill>
                            <a:sysClr val="windowText" lastClr="000000"/>
                          </a:solidFill>
                          <a:effectLst/>
                          <a:latin typeface="+mn-ea"/>
                          <a:ea typeface="+mn-ea"/>
                        </a:rPr>
                        <a:t>■安全委員会議事録</a:t>
                      </a:r>
                      <a:br>
                        <a:rPr lang="en-US" sz="800" b="0" kern="0">
                          <a:solidFill>
                            <a:sysClr val="windowText" lastClr="000000"/>
                          </a:solidFill>
                          <a:effectLst/>
                          <a:latin typeface="+mn-ea"/>
                          <a:ea typeface="+mn-ea"/>
                        </a:rPr>
                      </a:br>
                      <a:r>
                        <a:rPr lang="zh-TW" sz="800" b="0" kern="0">
                          <a:solidFill>
                            <a:sysClr val="windowText" lastClr="000000"/>
                          </a:solidFill>
                          <a:effectLst/>
                          <a:latin typeface="+mn-ea"/>
                          <a:ea typeface="+mn-ea"/>
                        </a:rPr>
                        <a:t>■衛生委員会議事録</a:t>
                      </a:r>
                      <a:br>
                        <a:rPr lang="en-US" sz="800" b="0" kern="0">
                          <a:solidFill>
                            <a:sysClr val="windowText" lastClr="000000"/>
                          </a:solidFill>
                          <a:effectLst/>
                          <a:latin typeface="+mn-ea"/>
                          <a:ea typeface="+mn-ea"/>
                        </a:rPr>
                      </a:br>
                      <a:r>
                        <a:rPr lang="zh-TW" sz="800" b="0" kern="0">
                          <a:solidFill>
                            <a:sysClr val="windowText" lastClr="000000"/>
                          </a:solidFill>
                          <a:effectLst/>
                          <a:latin typeface="+mn-ea"/>
                          <a:ea typeface="+mn-ea"/>
                        </a:rPr>
                        <a:t>■安全衛生委員会議事録</a:t>
                      </a:r>
                      <a:endParaRPr lang="ja-JP" sz="800" b="0" kern="100">
                        <a:solidFill>
                          <a:sysClr val="windowText" lastClr="000000"/>
                        </a:solidFill>
                        <a:effectLst/>
                        <a:latin typeface="+mn-ea"/>
                        <a:ea typeface="+mn-ea"/>
                        <a:cs typeface="Times New Roman" panose="02020603050405020304" pitchFamily="18" charset="0"/>
                      </a:endParaRPr>
                    </a:p>
                  </a:txBody>
                  <a:tcPr marL="54623" marR="5462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3212264428"/>
                  </a:ext>
                </a:extLst>
              </a:tr>
              <a:tr h="180000">
                <a:tc>
                  <a:txBody>
                    <a:bodyPr/>
                    <a:lstStyle/>
                    <a:p>
                      <a:pPr marL="171450" indent="-171450" algn="l"/>
                      <a:r>
                        <a:rPr lang="ja-JP" sz="800" b="0" kern="0">
                          <a:solidFill>
                            <a:sysClr val="windowText" lastClr="000000"/>
                          </a:solidFill>
                          <a:effectLst/>
                          <a:latin typeface="+mn-ea"/>
                          <a:ea typeface="+mn-ea"/>
                        </a:rPr>
                        <a:t>■健康保険に関する書類</a:t>
                      </a:r>
                      <a:endParaRPr lang="ja-JP" sz="800" b="0" kern="100">
                        <a:solidFill>
                          <a:sysClr val="windowText" lastClr="000000"/>
                        </a:solidFill>
                        <a:effectLst/>
                        <a:latin typeface="+mn-ea"/>
                        <a:ea typeface="+mn-ea"/>
                        <a:cs typeface="Times New Roman" panose="02020603050405020304" pitchFamily="18" charset="0"/>
                      </a:endParaRPr>
                    </a:p>
                  </a:txBody>
                  <a:tcPr marL="54623" marR="5462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marL="171450" indent="-171450" algn="l"/>
                      <a:r>
                        <a:rPr lang="en-US" sz="800" b="0" kern="0">
                          <a:solidFill>
                            <a:sysClr val="windowText" lastClr="000000"/>
                          </a:solidFill>
                          <a:effectLst/>
                          <a:latin typeface="+mn-ea"/>
                          <a:ea typeface="+mn-ea"/>
                        </a:rPr>
                        <a:t>2</a:t>
                      </a:r>
                      <a:r>
                        <a:rPr lang="ja-JP" sz="800" b="0" kern="0">
                          <a:solidFill>
                            <a:sysClr val="windowText" lastClr="000000"/>
                          </a:solidFill>
                          <a:effectLst/>
                          <a:latin typeface="+mn-ea"/>
                          <a:ea typeface="+mn-ea"/>
                        </a:rPr>
                        <a:t>年</a:t>
                      </a:r>
                      <a:endParaRPr lang="ja-JP" sz="800" b="0" kern="100">
                        <a:solidFill>
                          <a:sysClr val="windowText" lastClr="000000"/>
                        </a:solidFill>
                        <a:effectLst/>
                        <a:latin typeface="+mn-ea"/>
                        <a:ea typeface="+mn-ea"/>
                        <a:cs typeface="Times New Roman" panose="02020603050405020304" pitchFamily="18" charset="0"/>
                      </a:endParaRPr>
                    </a:p>
                  </a:txBody>
                  <a:tcPr marL="54623" marR="5462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40522815"/>
                  </a:ext>
                </a:extLst>
              </a:tr>
              <a:tr h="180000">
                <a:tc>
                  <a:txBody>
                    <a:bodyPr/>
                    <a:lstStyle/>
                    <a:p>
                      <a:pPr marL="171450" indent="-171450" algn="l"/>
                      <a:r>
                        <a:rPr lang="ja-JP" sz="800" b="0" kern="0">
                          <a:solidFill>
                            <a:sysClr val="windowText" lastClr="000000"/>
                          </a:solidFill>
                          <a:effectLst/>
                          <a:latin typeface="+mn-ea"/>
                          <a:ea typeface="+mn-ea"/>
                        </a:rPr>
                        <a:t>■厚生年金保険に関する書類</a:t>
                      </a:r>
                      <a:endParaRPr lang="ja-JP" sz="800" b="0" kern="100">
                        <a:solidFill>
                          <a:sysClr val="windowText" lastClr="000000"/>
                        </a:solidFill>
                        <a:effectLst/>
                        <a:latin typeface="+mn-ea"/>
                        <a:ea typeface="+mn-ea"/>
                        <a:cs typeface="Times New Roman" panose="02020603050405020304" pitchFamily="18" charset="0"/>
                      </a:endParaRPr>
                    </a:p>
                  </a:txBody>
                  <a:tcPr marL="54623" marR="5462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3827713786"/>
                  </a:ext>
                </a:extLst>
              </a:tr>
              <a:tr h="180000">
                <a:tc>
                  <a:txBody>
                    <a:bodyPr/>
                    <a:lstStyle/>
                    <a:p>
                      <a:pPr marL="171450" indent="-171450" algn="l"/>
                      <a:r>
                        <a:rPr lang="ja-JP" sz="800" b="0" kern="0">
                          <a:solidFill>
                            <a:sysClr val="windowText" lastClr="000000"/>
                          </a:solidFill>
                          <a:effectLst/>
                          <a:latin typeface="+mn-ea"/>
                          <a:ea typeface="+mn-ea"/>
                        </a:rPr>
                        <a:t>■雇用保険に関する書類</a:t>
                      </a:r>
                      <a:endParaRPr lang="ja-JP" sz="800" b="0" kern="100">
                        <a:solidFill>
                          <a:sysClr val="windowText" lastClr="000000"/>
                        </a:solidFill>
                        <a:effectLst/>
                        <a:latin typeface="+mn-ea"/>
                        <a:ea typeface="+mn-ea"/>
                        <a:cs typeface="Times New Roman" panose="02020603050405020304" pitchFamily="18" charset="0"/>
                      </a:endParaRPr>
                    </a:p>
                  </a:txBody>
                  <a:tcPr marL="54623" marR="5462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3143704839"/>
                  </a:ext>
                </a:extLst>
              </a:tr>
            </a:tbl>
          </a:graphicData>
        </a:graphic>
      </p:graphicFrame>
      <p:graphicFrame>
        <p:nvGraphicFramePr>
          <p:cNvPr id="2" name="表 1">
            <a:extLst>
              <a:ext uri="{FF2B5EF4-FFF2-40B4-BE49-F238E27FC236}">
                <a16:creationId xmlns:a16="http://schemas.microsoft.com/office/drawing/2014/main" id="{1D7CADF2-A94C-818C-A197-A44C730EDE66}"/>
              </a:ext>
            </a:extLst>
          </p:cNvPr>
          <p:cNvGraphicFramePr>
            <a:graphicFrameLocks noGrp="1"/>
          </p:cNvGraphicFramePr>
          <p:nvPr/>
        </p:nvGraphicFramePr>
        <p:xfrm>
          <a:off x="622800" y="8082029"/>
          <a:ext cx="5612400" cy="13258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r>
                        <a:rPr kumimoji="1" lang="en-US" altLang="ja-JP" sz="1050" b="1">
                          <a:solidFill>
                            <a:schemeClr val="tx1"/>
                          </a:solidFill>
                        </a:rPr>
                        <a:t>5.34 </a:t>
                      </a:r>
                      <a:r>
                        <a:rPr kumimoji="1" lang="ja-JP" altLang="en-US" sz="1050" b="1">
                          <a:solidFill>
                            <a:schemeClr val="tx1"/>
                          </a:solidFill>
                        </a:rPr>
                        <a:t>プライバシー及び</a:t>
                      </a:r>
                      <a:r>
                        <a:rPr kumimoji="1" lang="en-US" altLang="ja-JP" sz="1050" b="1">
                          <a:solidFill>
                            <a:schemeClr val="tx1"/>
                          </a:solidFill>
                        </a:rPr>
                        <a:t>PII</a:t>
                      </a:r>
                      <a:r>
                        <a:rPr kumimoji="1" lang="ja-JP" altLang="en-US" sz="1050" b="1">
                          <a:solidFill>
                            <a:schemeClr val="tx1"/>
                          </a:solidFill>
                        </a:rPr>
                        <a:t>の保護</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dk1"/>
                          </a:solidFill>
                          <a:effectLst/>
                          <a:latin typeface="+mn-lt"/>
                          <a:ea typeface="+mn-ea"/>
                          <a:cs typeface="+mn-cs"/>
                        </a:rPr>
                        <a:t>個人情報は、「</a:t>
                      </a:r>
                      <a:r>
                        <a:rPr kumimoji="1" lang="en-US" altLang="ja-JP" sz="1050" kern="1200">
                          <a:solidFill>
                            <a:schemeClr val="dk1"/>
                          </a:solidFill>
                          <a:effectLst/>
                          <a:latin typeface="+mn-lt"/>
                          <a:ea typeface="+mn-ea"/>
                          <a:cs typeface="+mn-cs"/>
                        </a:rPr>
                        <a:t>5.10 </a:t>
                      </a:r>
                      <a:r>
                        <a:rPr kumimoji="1" lang="ja-JP" altLang="en-US" sz="1050" kern="1200">
                          <a:solidFill>
                            <a:schemeClr val="dk1"/>
                          </a:solidFill>
                          <a:effectLst/>
                          <a:latin typeface="+mn-lt"/>
                          <a:ea typeface="+mn-ea"/>
                          <a:cs typeface="+mn-cs"/>
                        </a:rPr>
                        <a:t>情報およびその他の関連資産の利用の許容範囲」の取扱いルールに従い、厳重に取扱う。</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indent="0">
                        <a:buFont typeface="+mj-lt"/>
                        <a:buNone/>
                      </a:pPr>
                      <a:r>
                        <a:rPr lang="ja-JP" altLang="en-US" sz="1050" b="1">
                          <a:solidFill>
                            <a:schemeClr val="accent1">
                              <a:lumMod val="75000"/>
                            </a:schemeClr>
                          </a:solidFill>
                          <a:latin typeface="+mn-ea"/>
                          <a:ea typeface="+mn-ea"/>
                        </a:rPr>
                        <a:t>ワンポイントアドバイス</a:t>
                      </a:r>
                      <a:endParaRPr lang="en-US" altLang="ja-JP" sz="1050" b="1">
                        <a:solidFill>
                          <a:schemeClr val="accent1">
                            <a:lumMod val="75000"/>
                          </a:schemeClr>
                        </a:solidFill>
                        <a:latin typeface="+mn-ea"/>
                        <a:ea typeface="+mn-ea"/>
                      </a:endParaRPr>
                    </a:p>
                    <a:p>
                      <a:pPr marL="0" indent="0">
                        <a:buFont typeface="+mj-lt"/>
                        <a:buNone/>
                      </a:pPr>
                      <a:r>
                        <a:rPr lang="ja-JP" altLang="en-US" sz="1050" b="0">
                          <a:solidFill>
                            <a:schemeClr val="tx1"/>
                          </a:solidFill>
                          <a:latin typeface="+mn-ea"/>
                          <a:ea typeface="+mn-ea"/>
                        </a:rPr>
                        <a:t>プライバシーの保持および</a:t>
                      </a:r>
                      <a:r>
                        <a:rPr lang="en-US" altLang="ja-JP" sz="1050" b="0">
                          <a:solidFill>
                            <a:schemeClr val="tx1"/>
                          </a:solidFill>
                          <a:latin typeface="+mn-ea"/>
                          <a:ea typeface="+mn-ea"/>
                        </a:rPr>
                        <a:t>PII</a:t>
                      </a:r>
                      <a:r>
                        <a:rPr lang="ja-JP" altLang="en-US" sz="1050" b="0">
                          <a:solidFill>
                            <a:schemeClr val="tx1"/>
                          </a:solidFill>
                          <a:latin typeface="+mn-ea"/>
                          <a:ea typeface="+mn-ea"/>
                        </a:rPr>
                        <a:t>保護のための手順を策定および実施することが大切です。</a:t>
                      </a:r>
                      <a:endParaRPr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68074336"/>
                  </a:ext>
                </a:extLst>
              </a:tr>
            </a:tbl>
          </a:graphicData>
        </a:graphic>
      </p:graphicFrame>
    </p:spTree>
    <p:extLst>
      <p:ext uri="{BB962C8B-B14F-4D97-AF65-F5344CB8AC3E}">
        <p14:creationId xmlns:p14="http://schemas.microsoft.com/office/powerpoint/2010/main" val="1545611352"/>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AD1958DC-50D0-5FAE-9676-EDDAD3812F95}"/>
              </a:ext>
            </a:extLst>
          </p:cNvPr>
          <p:cNvSpPr>
            <a:spLocks noGrp="1"/>
          </p:cNvSpPr>
          <p:nvPr>
            <p:ph type="body" sz="quarter" idx="14"/>
          </p:nvPr>
        </p:nvSpPr>
        <p:spPr/>
        <p:txBody>
          <a:bodyPr/>
          <a:lstStyle/>
          <a:p>
            <a:r>
              <a:rPr kumimoji="1" lang="en-US" altLang="ja-JP" sz="1600"/>
              <a:t>14-1-2. </a:t>
            </a:r>
            <a:r>
              <a:rPr kumimoji="1" lang="ja-JP" altLang="en-US" sz="1600"/>
              <a:t>実施手順の策定</a:t>
            </a:r>
            <a:endParaRPr kumimoji="1" lang="ja-JP" altLang="en-US"/>
          </a:p>
        </p:txBody>
      </p:sp>
      <p:graphicFrame>
        <p:nvGraphicFramePr>
          <p:cNvPr id="7" name="表 6">
            <a:extLst>
              <a:ext uri="{FF2B5EF4-FFF2-40B4-BE49-F238E27FC236}">
                <a16:creationId xmlns:a16="http://schemas.microsoft.com/office/drawing/2014/main" id="{719274F5-E914-5E9C-5A73-63292E68E0BB}"/>
              </a:ext>
            </a:extLst>
          </p:cNvPr>
          <p:cNvGraphicFramePr>
            <a:graphicFrameLocks noGrp="1"/>
          </p:cNvGraphicFramePr>
          <p:nvPr>
            <p:extLst>
              <p:ext uri="{D42A27DB-BD31-4B8C-83A1-F6EECF244321}">
                <p14:modId xmlns:p14="http://schemas.microsoft.com/office/powerpoint/2010/main" val="3922122990"/>
              </p:ext>
            </p:extLst>
          </p:nvPr>
        </p:nvGraphicFramePr>
        <p:xfrm>
          <a:off x="619200" y="2052000"/>
          <a:ext cx="5612400" cy="22860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5.35 </a:t>
                      </a:r>
                      <a:r>
                        <a:rPr kumimoji="1" lang="ja-JP" altLang="en-US" sz="1050" b="1">
                          <a:solidFill>
                            <a:schemeClr val="tx1"/>
                          </a:solidFill>
                        </a:rPr>
                        <a:t>情報セキュリティの独立したレビュー</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284938">
                <a:tc>
                  <a:txBody>
                    <a:bodyPr/>
                    <a:lstStyle/>
                    <a:p>
                      <a:pPr marL="228600" indent="-228600">
                        <a:buFont typeface="+mj-lt"/>
                        <a:buAutoNum type="alphaLcPeriod"/>
                      </a:pPr>
                      <a:r>
                        <a:rPr kumimoji="1" lang="ja-JP" altLang="en-US" sz="1050" kern="1200" dirty="0">
                          <a:solidFill>
                            <a:schemeClr val="dk1"/>
                          </a:solidFill>
                          <a:effectLst/>
                          <a:latin typeface="+mn-ea"/>
                          <a:ea typeface="+mn-ea"/>
                          <a:cs typeface="+mn-cs"/>
                        </a:rPr>
                        <a:t>年に</a:t>
                      </a:r>
                      <a:r>
                        <a:rPr kumimoji="1" lang="en-US" altLang="ja-JP" sz="1050" kern="1200" dirty="0">
                          <a:solidFill>
                            <a:schemeClr val="dk1"/>
                          </a:solidFill>
                          <a:effectLst/>
                          <a:latin typeface="+mn-ea"/>
                          <a:ea typeface="+mn-ea"/>
                          <a:cs typeface="+mn-cs"/>
                        </a:rPr>
                        <a:t>1</a:t>
                      </a:r>
                      <a:r>
                        <a:rPr kumimoji="1" lang="ja-JP" altLang="en-US" sz="1050" kern="1200" dirty="0">
                          <a:solidFill>
                            <a:schemeClr val="dk1"/>
                          </a:solidFill>
                          <a:effectLst/>
                          <a:latin typeface="+mn-ea"/>
                          <a:ea typeface="+mn-ea"/>
                          <a:cs typeface="+mn-cs"/>
                        </a:rPr>
                        <a:t>度、内部監査により独立したレビューを行う。</a:t>
                      </a:r>
                      <a:endParaRPr kumimoji="1" lang="en-US" altLang="ja-JP" sz="1050" kern="1200" dirty="0">
                        <a:solidFill>
                          <a:schemeClr val="dk1"/>
                        </a:solidFill>
                        <a:effectLst/>
                        <a:latin typeface="+mn-ea"/>
                        <a:ea typeface="+mn-ea"/>
                        <a:cs typeface="+mn-cs"/>
                      </a:endParaRPr>
                    </a:p>
                    <a:p>
                      <a:pPr marL="228600" indent="-228600">
                        <a:buFont typeface="+mj-lt"/>
                        <a:buAutoNum type="alphaLcPeriod"/>
                      </a:pPr>
                      <a:r>
                        <a:rPr kumimoji="1" lang="ja-JP" altLang="ja-JP" sz="1050" kern="1200" dirty="0">
                          <a:solidFill>
                            <a:schemeClr val="dk1"/>
                          </a:solidFill>
                          <a:effectLst/>
                          <a:latin typeface="+mn-ea"/>
                          <a:ea typeface="+mn-ea"/>
                          <a:cs typeface="+mn-cs"/>
                        </a:rPr>
                        <a:t>以下に例示する、</a:t>
                      </a:r>
                      <a:r>
                        <a:rPr kumimoji="1" lang="ja-JP" altLang="en-US" sz="1050" kern="1200" dirty="0">
                          <a:solidFill>
                            <a:schemeClr val="dk1"/>
                          </a:solidFill>
                          <a:effectLst/>
                          <a:latin typeface="+mn-ea"/>
                          <a:ea typeface="+mn-ea"/>
                          <a:cs typeface="+mn-cs"/>
                        </a:rPr>
                        <a:t>情報セキュリティ</a:t>
                      </a:r>
                      <a:r>
                        <a:rPr kumimoji="1" lang="ja-JP" altLang="ja-JP" sz="1050" kern="1200" dirty="0">
                          <a:solidFill>
                            <a:schemeClr val="dk1"/>
                          </a:solidFill>
                          <a:effectLst/>
                          <a:latin typeface="+mn-ea"/>
                          <a:ea typeface="+mn-ea"/>
                          <a:cs typeface="+mn-cs"/>
                        </a:rPr>
                        <a:t>に影響のある変化が生じた場合</a:t>
                      </a:r>
                      <a:r>
                        <a:rPr kumimoji="1" lang="ja-JP" altLang="en-US" sz="1050" kern="1200" dirty="0">
                          <a:solidFill>
                            <a:schemeClr val="dk1"/>
                          </a:solidFill>
                          <a:effectLst/>
                          <a:latin typeface="+mn-ea"/>
                          <a:ea typeface="+mn-ea"/>
                          <a:cs typeface="+mn-cs"/>
                        </a:rPr>
                        <a:t>も</a:t>
                      </a:r>
                      <a:r>
                        <a:rPr kumimoji="1" lang="ja-JP" altLang="ja-JP" sz="1050" kern="1200" dirty="0">
                          <a:solidFill>
                            <a:schemeClr val="dk1"/>
                          </a:solidFill>
                          <a:effectLst/>
                          <a:latin typeface="+mn-ea"/>
                          <a:ea typeface="+mn-ea"/>
                          <a:cs typeface="+mn-cs"/>
                        </a:rPr>
                        <a:t>、内部監査により独立したレビューを行</a:t>
                      </a:r>
                      <a:r>
                        <a:rPr kumimoji="1" lang="ja-JP" altLang="en-US" sz="1050" kern="1200" dirty="0">
                          <a:solidFill>
                            <a:schemeClr val="dk1"/>
                          </a:solidFill>
                          <a:effectLst/>
                          <a:latin typeface="+mn-ea"/>
                          <a:ea typeface="+mn-ea"/>
                          <a:cs typeface="+mn-cs"/>
                        </a:rPr>
                        <a:t>う。</a:t>
                      </a:r>
                      <a:br>
                        <a:rPr kumimoji="1" lang="en-US" altLang="ja-JP" sz="1050" kern="1200" dirty="0">
                          <a:solidFill>
                            <a:schemeClr val="dk1"/>
                          </a:solidFill>
                          <a:effectLst/>
                          <a:latin typeface="+mn-ea"/>
                          <a:ea typeface="+mn-ea"/>
                          <a:cs typeface="+mn-cs"/>
                        </a:rPr>
                      </a:br>
                      <a:r>
                        <a:rPr kumimoji="1" lang="ja-JP" altLang="en-US" sz="1050" kern="1200" dirty="0">
                          <a:solidFill>
                            <a:schemeClr val="dk1"/>
                          </a:solidFill>
                          <a:effectLst/>
                          <a:latin typeface="+mn-ea"/>
                          <a:ea typeface="+mn-ea"/>
                          <a:cs typeface="+mn-cs"/>
                        </a:rPr>
                        <a:t>・</a:t>
                      </a:r>
                      <a:r>
                        <a:rPr kumimoji="1" lang="ja-JP" altLang="ja-JP" sz="1050" kern="1200" dirty="0">
                          <a:solidFill>
                            <a:schemeClr val="dk1"/>
                          </a:solidFill>
                          <a:effectLst/>
                          <a:latin typeface="+mn-ea"/>
                          <a:ea typeface="+mn-ea"/>
                          <a:cs typeface="+mn-cs"/>
                        </a:rPr>
                        <a:t>事業の追加</a:t>
                      </a:r>
                      <a:r>
                        <a:rPr kumimoji="1" lang="en-US" altLang="ja-JP" sz="1050" kern="1200" dirty="0">
                          <a:solidFill>
                            <a:schemeClr val="dk1"/>
                          </a:solidFill>
                          <a:effectLst/>
                          <a:latin typeface="+mn-ea"/>
                          <a:ea typeface="+mn-ea"/>
                          <a:cs typeface="+mn-cs"/>
                        </a:rPr>
                        <a:t>/</a:t>
                      </a:r>
                      <a:r>
                        <a:rPr kumimoji="1" lang="ja-JP" altLang="ja-JP" sz="1050" kern="1200" dirty="0">
                          <a:solidFill>
                            <a:schemeClr val="dk1"/>
                          </a:solidFill>
                          <a:effectLst/>
                          <a:latin typeface="+mn-ea"/>
                          <a:ea typeface="+mn-ea"/>
                          <a:cs typeface="+mn-cs"/>
                        </a:rPr>
                        <a:t>変更、業務手順の大幅な変更</a:t>
                      </a:r>
                      <a:br>
                        <a:rPr kumimoji="1" lang="en-US" altLang="ja-JP" sz="1050" kern="1200" dirty="0">
                          <a:solidFill>
                            <a:schemeClr val="dk1"/>
                          </a:solidFill>
                          <a:effectLst/>
                          <a:latin typeface="+mn-ea"/>
                          <a:ea typeface="+mn-ea"/>
                          <a:cs typeface="+mn-cs"/>
                        </a:rPr>
                      </a:br>
                      <a:r>
                        <a:rPr kumimoji="1" lang="ja-JP" altLang="en-US" sz="1050" kern="1200" dirty="0">
                          <a:solidFill>
                            <a:schemeClr val="dk1"/>
                          </a:solidFill>
                          <a:effectLst/>
                          <a:latin typeface="+mn-ea"/>
                          <a:ea typeface="+mn-ea"/>
                          <a:cs typeface="+mn-cs"/>
                        </a:rPr>
                        <a:t>・</a:t>
                      </a:r>
                      <a:r>
                        <a:rPr kumimoji="1" lang="ja-JP" altLang="ja-JP" sz="1050" kern="1200" dirty="0">
                          <a:solidFill>
                            <a:schemeClr val="dk1"/>
                          </a:solidFill>
                          <a:effectLst/>
                          <a:latin typeface="+mn-ea"/>
                          <a:ea typeface="+mn-ea"/>
                          <a:cs typeface="+mn-cs"/>
                        </a:rPr>
                        <a:t>住所変更、拠点の新設</a:t>
                      </a:r>
                      <a:br>
                        <a:rPr kumimoji="1" lang="en-US" altLang="ja-JP" sz="1050" kern="1200" dirty="0">
                          <a:solidFill>
                            <a:schemeClr val="dk1"/>
                          </a:solidFill>
                          <a:effectLst/>
                          <a:latin typeface="+mn-ea"/>
                          <a:ea typeface="+mn-ea"/>
                          <a:cs typeface="+mn-cs"/>
                        </a:rPr>
                      </a:br>
                      <a:r>
                        <a:rPr kumimoji="1" lang="ja-JP" altLang="en-US" sz="1050" kern="1200" dirty="0">
                          <a:solidFill>
                            <a:schemeClr val="dk1"/>
                          </a:solidFill>
                          <a:effectLst/>
                          <a:latin typeface="+mn-ea"/>
                          <a:ea typeface="+mn-ea"/>
                          <a:cs typeface="+mn-cs"/>
                        </a:rPr>
                        <a:t>・</a:t>
                      </a:r>
                      <a:r>
                        <a:rPr kumimoji="1" lang="ja-JP" altLang="ja-JP" sz="1050" kern="1200" dirty="0">
                          <a:solidFill>
                            <a:schemeClr val="dk1"/>
                          </a:solidFill>
                          <a:effectLst/>
                          <a:latin typeface="+mn-ea"/>
                          <a:ea typeface="+mn-ea"/>
                          <a:cs typeface="+mn-cs"/>
                        </a:rPr>
                        <a:t>情報セキュリティに関する主たる担当者の変更</a:t>
                      </a:r>
                      <a:br>
                        <a:rPr kumimoji="1" lang="en-US" altLang="ja-JP" sz="1050" kern="1200" dirty="0">
                          <a:solidFill>
                            <a:schemeClr val="dk1"/>
                          </a:solidFill>
                          <a:effectLst/>
                          <a:latin typeface="+mn-ea"/>
                          <a:ea typeface="+mn-ea"/>
                          <a:cs typeface="+mn-cs"/>
                        </a:rPr>
                      </a:br>
                      <a:r>
                        <a:rPr kumimoji="1" lang="ja-JP" altLang="en-US" sz="1050" kern="1200" dirty="0">
                          <a:solidFill>
                            <a:schemeClr val="dk1"/>
                          </a:solidFill>
                          <a:effectLst/>
                          <a:latin typeface="+mn-ea"/>
                          <a:ea typeface="+mn-ea"/>
                          <a:cs typeface="+mn-cs"/>
                        </a:rPr>
                        <a:t>・</a:t>
                      </a:r>
                      <a:r>
                        <a:rPr kumimoji="1" lang="ja-JP" altLang="ja-JP" sz="1050" kern="1200" dirty="0">
                          <a:solidFill>
                            <a:schemeClr val="dk1"/>
                          </a:solidFill>
                          <a:effectLst/>
                          <a:latin typeface="+mn-ea"/>
                          <a:ea typeface="+mn-ea"/>
                          <a:cs typeface="+mn-cs"/>
                        </a:rPr>
                        <a:t>関係する法令・規制、または契約の大幅な変更</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284938">
                <a:tc>
                  <a:txBody>
                    <a:bodyPr/>
                    <a:lstStyle/>
                    <a:p>
                      <a:pPr marL="0" indent="0">
                        <a:buFont typeface="+mj-lt"/>
                        <a:buNone/>
                      </a:pPr>
                      <a:r>
                        <a:rPr lang="ja-JP" altLang="en-US" sz="1050" b="1" dirty="0">
                          <a:solidFill>
                            <a:schemeClr val="accent1">
                              <a:lumMod val="75000"/>
                            </a:schemeClr>
                          </a:solidFill>
                          <a:latin typeface="+mn-ea"/>
                          <a:ea typeface="+mn-ea"/>
                        </a:rPr>
                        <a:t>ワンポイントアドバイス</a:t>
                      </a:r>
                      <a:endParaRPr lang="en-US" altLang="ja-JP" sz="1050" b="1" dirty="0">
                        <a:solidFill>
                          <a:schemeClr val="accent1">
                            <a:lumMod val="75000"/>
                          </a:schemeClr>
                        </a:solidFill>
                        <a:latin typeface="+mn-ea"/>
                        <a:ea typeface="+mn-ea"/>
                      </a:endParaRPr>
                    </a:p>
                    <a:p>
                      <a:pPr marL="0" indent="0">
                        <a:buFont typeface="+mj-lt"/>
                        <a:buNone/>
                      </a:pPr>
                      <a:r>
                        <a:rPr lang="ja-JP" altLang="en-US" sz="1050" b="0" dirty="0">
                          <a:solidFill>
                            <a:schemeClr val="tx1"/>
                          </a:solidFill>
                          <a:latin typeface="+mn-ea"/>
                          <a:ea typeface="+mn-ea"/>
                        </a:rPr>
                        <a:t>独立したレビューにおいて、情報セキュリティに関して取組が不十分であると明確になった場合には、経営陣は是正処理を発議することが大切です。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472538"/>
                  </a:ext>
                </a:extLst>
              </a:tr>
            </a:tbl>
          </a:graphicData>
        </a:graphic>
      </p:graphicFrame>
      <p:graphicFrame>
        <p:nvGraphicFramePr>
          <p:cNvPr id="16" name="表 15">
            <a:extLst>
              <a:ext uri="{FF2B5EF4-FFF2-40B4-BE49-F238E27FC236}">
                <a16:creationId xmlns:a16="http://schemas.microsoft.com/office/drawing/2014/main" id="{619E2449-5C3A-34A2-5F41-79C1913A4EA5}"/>
              </a:ext>
            </a:extLst>
          </p:cNvPr>
          <p:cNvGraphicFramePr>
            <a:graphicFrameLocks noGrp="1"/>
          </p:cNvGraphicFramePr>
          <p:nvPr/>
        </p:nvGraphicFramePr>
        <p:xfrm>
          <a:off x="622800" y="4588380"/>
          <a:ext cx="5612400" cy="22860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r>
                        <a:rPr kumimoji="1" lang="en-US" altLang="ja-JP" sz="1050" b="1">
                          <a:solidFill>
                            <a:schemeClr val="tx1"/>
                          </a:solidFill>
                        </a:rPr>
                        <a:t>5.36 </a:t>
                      </a:r>
                      <a:r>
                        <a:rPr kumimoji="1" lang="ja-JP" altLang="en-US" sz="1050" b="1">
                          <a:solidFill>
                            <a:schemeClr val="tx1"/>
                          </a:solidFill>
                        </a:rPr>
                        <a:t>情報セキュリティのための方針群、規則及び標準の順守</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284938">
                <a:tc>
                  <a:txBody>
                    <a:bodyPr/>
                    <a:lstStyle/>
                    <a:p>
                      <a:pPr marL="228600" indent="-228600">
                        <a:buFont typeface="+mj-lt"/>
                        <a:buAutoNum type="alphaLcPeriod"/>
                      </a:pPr>
                      <a:r>
                        <a:rPr kumimoji="1" lang="ja-JP" altLang="ja-JP" sz="1050" kern="1200">
                          <a:solidFill>
                            <a:schemeClr val="dk1"/>
                          </a:solidFill>
                          <a:effectLst/>
                          <a:latin typeface="+mn-ea"/>
                          <a:ea typeface="+mn-ea"/>
                          <a:cs typeface="+mn-cs"/>
                        </a:rPr>
                        <a:t>情報セキュリティ委員会は、セキュリティに関する手順や実施標準が正しく実施されていることを確実にするため、「運用チェックリスト」にて、定期的（</a:t>
                      </a:r>
                      <a:r>
                        <a:rPr kumimoji="1" lang="en-US" altLang="ja-JP" sz="1050" kern="1200">
                          <a:solidFill>
                            <a:schemeClr val="dk1"/>
                          </a:solidFill>
                          <a:effectLst/>
                          <a:latin typeface="+mn-ea"/>
                          <a:ea typeface="+mn-ea"/>
                          <a:cs typeface="+mn-cs"/>
                        </a:rPr>
                        <a:t>3</a:t>
                      </a:r>
                      <a:r>
                        <a:rPr kumimoji="1" lang="ja-JP" altLang="ja-JP" sz="1050" kern="1200">
                          <a:solidFill>
                            <a:schemeClr val="dk1"/>
                          </a:solidFill>
                          <a:effectLst/>
                          <a:latin typeface="+mn-ea"/>
                          <a:ea typeface="+mn-ea"/>
                          <a:cs typeface="+mn-cs"/>
                        </a:rPr>
                        <a:t>ヶ月</a:t>
                      </a:r>
                      <a:r>
                        <a:rPr kumimoji="1" lang="ja-JP" altLang="en-US" sz="1050" kern="1200">
                          <a:solidFill>
                            <a:schemeClr val="dk1"/>
                          </a:solidFill>
                          <a:effectLst/>
                          <a:latin typeface="+mn-ea"/>
                          <a:ea typeface="+mn-ea"/>
                          <a:cs typeface="+mn-cs"/>
                        </a:rPr>
                        <a:t>ごと</a:t>
                      </a:r>
                      <a:r>
                        <a:rPr kumimoji="1" lang="ja-JP" altLang="ja-JP" sz="1050" kern="1200">
                          <a:solidFill>
                            <a:schemeClr val="dk1"/>
                          </a:solidFill>
                          <a:effectLst/>
                          <a:latin typeface="+mn-ea"/>
                          <a:ea typeface="+mn-ea"/>
                          <a:cs typeface="+mn-cs"/>
                        </a:rPr>
                        <a:t>）に点検</a:t>
                      </a:r>
                      <a:r>
                        <a:rPr kumimoji="1" lang="ja-JP" altLang="en-US" sz="1050" kern="1200">
                          <a:solidFill>
                            <a:schemeClr val="dk1"/>
                          </a:solidFill>
                          <a:effectLst/>
                          <a:latin typeface="+mn-ea"/>
                          <a:ea typeface="+mn-ea"/>
                          <a:cs typeface="+mn-cs"/>
                        </a:rPr>
                        <a:t>を行う。</a:t>
                      </a:r>
                      <a:endParaRPr kumimoji="1" lang="en-US" altLang="ja-JP" sz="1050" kern="1200">
                        <a:solidFill>
                          <a:schemeClr val="dk1"/>
                        </a:solidFill>
                        <a:effectLst/>
                        <a:latin typeface="+mn-ea"/>
                        <a:ea typeface="+mn-ea"/>
                        <a:cs typeface="+mn-cs"/>
                      </a:endParaRPr>
                    </a:p>
                    <a:p>
                      <a:pPr marL="228600" indent="-228600">
                        <a:buFont typeface="+mj-lt"/>
                        <a:buAutoNum type="alphaLcPeriod"/>
                      </a:pPr>
                      <a:r>
                        <a:rPr kumimoji="1" lang="ja-JP" altLang="ja-JP" sz="1050" kern="1200">
                          <a:solidFill>
                            <a:schemeClr val="dk1"/>
                          </a:solidFill>
                          <a:effectLst/>
                          <a:latin typeface="+mn-ea"/>
                          <a:ea typeface="+mn-ea"/>
                          <a:cs typeface="+mn-cs"/>
                        </a:rPr>
                        <a:t>情報セキュリティ委員会（入退管理責任者）は、入退記録が適切にとられているかどうかを月に</a:t>
                      </a:r>
                      <a:r>
                        <a:rPr kumimoji="1" lang="en-US" altLang="ja-JP" sz="1050" kern="1200">
                          <a:solidFill>
                            <a:schemeClr val="dk1"/>
                          </a:solidFill>
                          <a:effectLst/>
                          <a:latin typeface="+mn-ea"/>
                          <a:ea typeface="+mn-ea"/>
                          <a:cs typeface="+mn-cs"/>
                        </a:rPr>
                        <a:t>1</a:t>
                      </a:r>
                      <a:r>
                        <a:rPr kumimoji="1" lang="ja-JP" altLang="ja-JP" sz="1050" kern="1200">
                          <a:solidFill>
                            <a:schemeClr val="dk1"/>
                          </a:solidFill>
                          <a:effectLst/>
                          <a:latin typeface="+mn-ea"/>
                          <a:ea typeface="+mn-ea"/>
                          <a:cs typeface="+mn-cs"/>
                        </a:rPr>
                        <a:t>度確認</a:t>
                      </a:r>
                      <a:r>
                        <a:rPr kumimoji="1" lang="ja-JP" altLang="en-US" sz="1050" kern="1200">
                          <a:solidFill>
                            <a:schemeClr val="dk1"/>
                          </a:solidFill>
                          <a:effectLst/>
                          <a:latin typeface="+mn-ea"/>
                          <a:ea typeface="+mn-ea"/>
                          <a:cs typeface="+mn-cs"/>
                        </a:rPr>
                        <a:t>する</a:t>
                      </a:r>
                      <a:r>
                        <a:rPr kumimoji="1" lang="ja-JP" altLang="ja-JP" sz="1050" kern="1200">
                          <a:solidFill>
                            <a:schemeClr val="dk1"/>
                          </a:solidFill>
                          <a:effectLst/>
                          <a:latin typeface="+mn-ea"/>
                          <a:ea typeface="+mn-ea"/>
                          <a:cs typeface="+mn-cs"/>
                        </a:rPr>
                        <a:t>。また、入退管理が有効かつ適切に実施されていることを定期的に確認し、不備が発見された場合は速やかに是正の処置をと</a:t>
                      </a:r>
                      <a:r>
                        <a:rPr kumimoji="1" lang="ja-JP" altLang="en-US" sz="1050" kern="1200">
                          <a:solidFill>
                            <a:schemeClr val="dk1"/>
                          </a:solidFill>
                          <a:effectLst/>
                          <a:latin typeface="+mn-ea"/>
                          <a:ea typeface="+mn-ea"/>
                          <a:cs typeface="+mn-cs"/>
                        </a:rPr>
                        <a:t>る必要がある。</a:t>
                      </a:r>
                      <a:endParaRPr kumimoji="1" lang="en-US" altLang="ja-JP" sz="1050" kern="1200">
                        <a:solidFill>
                          <a:schemeClr val="dk1"/>
                        </a:solidFill>
                        <a:effectLst/>
                        <a:latin typeface="+mn-ea"/>
                        <a:ea typeface="+mn-ea"/>
                        <a:cs typeface="+mn-cs"/>
                      </a:endParaRPr>
                    </a:p>
                    <a:p>
                      <a:pPr marL="228600" indent="-228600">
                        <a:buFont typeface="+mj-lt"/>
                        <a:buAutoNum type="alphaLcPeriod"/>
                      </a:pPr>
                      <a:r>
                        <a:rPr kumimoji="1" lang="ja-JP" altLang="ja-JP" sz="1050" kern="1200">
                          <a:solidFill>
                            <a:schemeClr val="dk1"/>
                          </a:solidFill>
                          <a:effectLst/>
                          <a:latin typeface="+mn-ea"/>
                          <a:ea typeface="+mn-ea"/>
                          <a:cs typeface="+mn-cs"/>
                        </a:rPr>
                        <a:t>情報システム管理者は、技術的な</a:t>
                      </a:r>
                      <a:r>
                        <a:rPr kumimoji="1" lang="ja-JP" altLang="en-US" sz="1050" kern="1200">
                          <a:solidFill>
                            <a:schemeClr val="dk1"/>
                          </a:solidFill>
                          <a:effectLst/>
                          <a:latin typeface="+mn-ea"/>
                          <a:ea typeface="+mn-ea"/>
                          <a:cs typeface="+mn-cs"/>
                        </a:rPr>
                        <a:t>遵守</a:t>
                      </a:r>
                      <a:r>
                        <a:rPr kumimoji="1" lang="ja-JP" altLang="ja-JP" sz="1050" kern="1200">
                          <a:solidFill>
                            <a:schemeClr val="dk1"/>
                          </a:solidFill>
                          <a:effectLst/>
                          <a:latin typeface="+mn-ea"/>
                          <a:ea typeface="+mn-ea"/>
                          <a:cs typeface="+mn-cs"/>
                        </a:rPr>
                        <a:t>事項が正し</a:t>
                      </a:r>
                      <a:r>
                        <a:rPr kumimoji="1" lang="ja-JP" altLang="ja-JP" sz="1050" b="0" kern="1200">
                          <a:solidFill>
                            <a:schemeClr val="dk1"/>
                          </a:solidFill>
                          <a:effectLst/>
                          <a:latin typeface="+mn-ea"/>
                          <a:ea typeface="+mn-ea"/>
                          <a:cs typeface="+mn-cs"/>
                        </a:rPr>
                        <a:t>く実施されていることを確実にするため、</a:t>
                      </a:r>
                      <a:r>
                        <a:rPr kumimoji="1" lang="ja-JP" altLang="en-US" sz="1050" b="0" kern="1200">
                          <a:solidFill>
                            <a:schemeClr val="dk1"/>
                          </a:solidFill>
                          <a:effectLst/>
                          <a:latin typeface="+mn-ea"/>
                          <a:ea typeface="+mn-ea"/>
                          <a:cs typeface="+mn-cs"/>
                        </a:rPr>
                        <a:t>上記の</a:t>
                      </a:r>
                      <a:r>
                        <a:rPr kumimoji="1" lang="en-US" altLang="ja-JP" sz="1050" b="0" kern="1200">
                          <a:solidFill>
                            <a:schemeClr val="dk1"/>
                          </a:solidFill>
                          <a:effectLst/>
                          <a:latin typeface="+mn-ea"/>
                          <a:ea typeface="+mn-ea"/>
                          <a:cs typeface="+mn-cs"/>
                        </a:rPr>
                        <a:t>a</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b</a:t>
                      </a:r>
                      <a:r>
                        <a:rPr kumimoji="1" lang="ja-JP" altLang="ja-JP" sz="1050" kern="1200">
                          <a:solidFill>
                            <a:schemeClr val="dk1"/>
                          </a:solidFill>
                          <a:effectLst/>
                          <a:latin typeface="+mn-ea"/>
                          <a:ea typeface="+mn-ea"/>
                          <a:cs typeface="+mn-cs"/>
                        </a:rPr>
                        <a:t>に従い点検</a:t>
                      </a:r>
                      <a:r>
                        <a:rPr kumimoji="1" lang="ja-JP" altLang="en-US" sz="1050" kern="1200">
                          <a:solidFill>
                            <a:schemeClr val="dk1"/>
                          </a:solidFill>
                          <a:effectLst/>
                          <a:latin typeface="+mn-ea"/>
                          <a:ea typeface="+mn-ea"/>
                          <a:cs typeface="+mn-cs"/>
                        </a:rPr>
                        <a:t>する。</a:t>
                      </a:r>
                      <a:endParaRPr kumimoji="1" lang="ja-JP" altLang="ja-JP" sz="1050" kern="1200">
                        <a:solidFill>
                          <a:schemeClr val="dk1"/>
                        </a:solidFill>
                        <a:effectLst/>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284938">
                <a:tc>
                  <a:txBody>
                    <a:bodyPr/>
                    <a:lstStyle/>
                    <a:p>
                      <a:pPr marL="0" indent="0">
                        <a:buFont typeface="+mj-lt"/>
                        <a:buNone/>
                      </a:pPr>
                      <a:r>
                        <a:rPr lang="ja-JP" altLang="en-US" sz="1050" b="1">
                          <a:solidFill>
                            <a:schemeClr val="accent1">
                              <a:lumMod val="75000"/>
                            </a:schemeClr>
                          </a:solidFill>
                          <a:latin typeface="+mn-ea"/>
                          <a:ea typeface="+mn-ea"/>
                        </a:rPr>
                        <a:t>ワンポイントアドバイス</a:t>
                      </a:r>
                      <a:endParaRPr lang="en-US" altLang="ja-JP" sz="1050" b="1">
                        <a:solidFill>
                          <a:schemeClr val="accent1">
                            <a:lumMod val="75000"/>
                          </a:schemeClr>
                        </a:solidFill>
                        <a:latin typeface="+mn-ea"/>
                        <a:ea typeface="+mn-ea"/>
                      </a:endParaRPr>
                    </a:p>
                    <a:p>
                      <a:pPr marL="0" indent="0">
                        <a:buFont typeface="+mj-lt"/>
                        <a:buNone/>
                      </a:pPr>
                      <a:r>
                        <a:rPr lang="ja-JP" altLang="en-US" sz="1050" b="0">
                          <a:solidFill>
                            <a:schemeClr val="tx1"/>
                          </a:solidFill>
                          <a:latin typeface="+mn-ea"/>
                          <a:ea typeface="+mn-ea"/>
                        </a:rPr>
                        <a:t>是正処置が完了しない場合は、確認時に進捗状況を報告することが大切です。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38148666"/>
                  </a:ext>
                </a:extLst>
              </a:tr>
            </a:tbl>
          </a:graphicData>
        </a:graphic>
      </p:graphicFrame>
      <p:sp>
        <p:nvSpPr>
          <p:cNvPr id="9" name="スライド番号プレースホルダー 3">
            <a:extLst>
              <a:ext uri="{FF2B5EF4-FFF2-40B4-BE49-F238E27FC236}">
                <a16:creationId xmlns:a16="http://schemas.microsoft.com/office/drawing/2014/main" id="{19870A91-8495-555E-35A0-80E0BC4DA961}"/>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29</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1">
            <a:extLst>
              <a:ext uri="{FF2B5EF4-FFF2-40B4-BE49-F238E27FC236}">
                <a16:creationId xmlns:a16="http://schemas.microsoft.com/office/drawing/2014/main" id="{E6455DC3-4DAA-C35B-F356-7F322CD77C07}"/>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14</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組織的管理策</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sz="1100" u="sng" baseline="0">
                <a:solidFill>
                  <a:schemeClr val="tx1"/>
                </a:solidFill>
                <a:uFill>
                  <a:solidFill>
                    <a:schemeClr val="bg1"/>
                  </a:solidFill>
                </a:uFill>
                <a:latin typeface="+mn-ea"/>
                <a:ea typeface="+mn-ea"/>
                <a:hlinkClick r:id="rId3" action="ppaction://hlinksldjump"/>
              </a:rPr>
              <a:t>14-1.</a:t>
            </a:r>
            <a:r>
              <a:rPr kumimoji="1" lang="ja-JP" altLang="en-US" sz="1100" u="sng" baseline="0">
                <a:solidFill>
                  <a:schemeClr val="tx1"/>
                </a:solidFill>
                <a:uFill>
                  <a:solidFill>
                    <a:schemeClr val="bg1"/>
                  </a:solidFill>
                </a:uFill>
                <a:latin typeface="+mn-ea"/>
                <a:ea typeface="+mn-ea"/>
                <a:hlinkClick r:id="rId3" action="ppaction://hlinksldjump"/>
              </a:rPr>
              <a:t> 組織的管理策を参考とした対策基準・実施手順の策定</a:t>
            </a:r>
            <a:endParaRPr kumimoji="1" lang="en-US" altLang="zh-TW" u="sng">
              <a:uFill>
                <a:solidFill>
                  <a:schemeClr val="bg1"/>
                </a:solidFill>
              </a:uFill>
            </a:endParaRPr>
          </a:p>
        </p:txBody>
      </p:sp>
      <p:graphicFrame>
        <p:nvGraphicFramePr>
          <p:cNvPr id="2" name="表 1">
            <a:extLst>
              <a:ext uri="{FF2B5EF4-FFF2-40B4-BE49-F238E27FC236}">
                <a16:creationId xmlns:a16="http://schemas.microsoft.com/office/drawing/2014/main" id="{0C4C314D-C4A2-3B5D-8B93-AC26C0F346B6}"/>
              </a:ext>
            </a:extLst>
          </p:cNvPr>
          <p:cNvGraphicFramePr>
            <a:graphicFrameLocks noGrp="1"/>
          </p:cNvGraphicFramePr>
          <p:nvPr/>
        </p:nvGraphicFramePr>
        <p:xfrm>
          <a:off x="622800" y="7160868"/>
          <a:ext cx="5612400" cy="21259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r>
                        <a:rPr kumimoji="1" lang="en-US" altLang="ja-JP" sz="1050" b="1">
                          <a:solidFill>
                            <a:schemeClr val="tx1"/>
                          </a:solidFill>
                        </a:rPr>
                        <a:t>5.37 </a:t>
                      </a:r>
                      <a:r>
                        <a:rPr kumimoji="1" lang="ja-JP" altLang="en-US" sz="1050" b="1">
                          <a:solidFill>
                            <a:schemeClr val="tx1"/>
                          </a:solidFill>
                        </a:rPr>
                        <a:t>操作手順書</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284938">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dk1"/>
                          </a:solidFill>
                          <a:effectLst/>
                          <a:latin typeface="+mn-lt"/>
                          <a:ea typeface="+mn-ea"/>
                          <a:cs typeface="+mn-cs"/>
                        </a:rPr>
                        <a:t>情報処理設備の正確、かつ、セキュリティを保った運用を確実にするために、次の事項を明記した手順書を文書化し、必要に応じて利用者が参照できるようにする。</a:t>
                      </a:r>
                      <a:endParaRPr kumimoji="1" lang="en-US" altLang="ja-JP" sz="105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システムが故障した場合の再起動および回復の手順</a:t>
                      </a:r>
                      <a:endParaRPr kumimoji="1" lang="en-US" altLang="ja-JP" sz="105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記憶媒体の取扱い手順</a:t>
                      </a:r>
                      <a:endParaRPr kumimoji="1" lang="en-US" altLang="ja-JP" sz="105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バックアップの取得手順</a:t>
                      </a:r>
                      <a:endParaRPr kumimoji="1" lang="en-US" altLang="ja-JP" sz="105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保守手順</a:t>
                      </a:r>
                      <a:endParaRPr kumimoji="1" lang="en-US" altLang="ja-JP" sz="105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容量、能力、パフォーマンスおよびセキュリティなどの監視手順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284938">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b="0" kern="120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0">
                          <a:solidFill>
                            <a:schemeClr val="tx1"/>
                          </a:solidFill>
                          <a:latin typeface="+mn-ea"/>
                          <a:ea typeface="+mn-ea"/>
                        </a:rPr>
                        <a:t>操作手順書は必要に応じてレビューし、更新することが大切です。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57056381"/>
                  </a:ext>
                </a:extLst>
              </a:tr>
            </a:tbl>
          </a:graphicData>
        </a:graphic>
      </p:graphicFrame>
    </p:spTree>
    <p:extLst>
      <p:ext uri="{BB962C8B-B14F-4D97-AF65-F5344CB8AC3E}">
        <p14:creationId xmlns:p14="http://schemas.microsoft.com/office/powerpoint/2010/main" val="2245193477"/>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6E21D371-8104-A58B-F91C-5AE4634CEF03}"/>
              </a:ext>
            </a:extLst>
          </p:cNvPr>
          <p:cNvSpPr>
            <a:spLocks noGrp="1"/>
          </p:cNvSpPr>
          <p:nvPr>
            <p:ph type="body" sz="quarter" idx="32"/>
          </p:nvPr>
        </p:nvSpPr>
        <p:spPr/>
        <p:txBody>
          <a:bodyPr/>
          <a:lstStyle/>
          <a:p>
            <a:r>
              <a:rPr kumimoji="1" lang="ja-JP" altLang="en-US"/>
              <a:t>第</a:t>
            </a:r>
            <a:r>
              <a:rPr kumimoji="1" lang="en-US" altLang="ja-JP"/>
              <a:t>15</a:t>
            </a:r>
            <a:r>
              <a:rPr kumimoji="1" lang="ja-JP" altLang="en-US"/>
              <a:t>章</a:t>
            </a:r>
            <a:r>
              <a:rPr kumimoji="1" lang="en-US" altLang="ja-JP"/>
              <a:t>. </a:t>
            </a:r>
            <a:r>
              <a:rPr kumimoji="1" lang="ja-JP" altLang="en-US"/>
              <a:t>人的管理策</a:t>
            </a:r>
          </a:p>
        </p:txBody>
      </p:sp>
      <p:sp>
        <p:nvSpPr>
          <p:cNvPr id="3" name="コンテンツ プレースホルダー 2">
            <a:extLst>
              <a:ext uri="{FF2B5EF4-FFF2-40B4-BE49-F238E27FC236}">
                <a16:creationId xmlns:a16="http://schemas.microsoft.com/office/drawing/2014/main" id="{50CB5402-D1FE-6E80-6450-0AAE79697148}"/>
              </a:ext>
            </a:extLst>
          </p:cNvPr>
          <p:cNvSpPr>
            <a:spLocks noGrp="1"/>
          </p:cNvSpPr>
          <p:nvPr>
            <p:ph sz="quarter" idx="2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baseline="0">
                <a:solidFill>
                  <a:schemeClr val="tx1"/>
                </a:solidFill>
                <a:uFill>
                  <a:solidFill>
                    <a:schemeClr val="bg1"/>
                  </a:solidFill>
                </a:uFill>
                <a:latin typeface="+mn-ea"/>
                <a:ea typeface="+mn-ea"/>
              </a:rPr>
              <a:t>　</a:t>
            </a:r>
            <a:r>
              <a:rPr kumimoji="1" lang="en-US" altLang="ja-JP" sz="1400" u="sng">
                <a:solidFill>
                  <a:schemeClr val="tx1"/>
                </a:solidFill>
                <a:uFill>
                  <a:solidFill>
                    <a:schemeClr val="bg1"/>
                  </a:solidFill>
                </a:uFill>
                <a:hlinkClick r:id="rId3" action="ppaction://hlinksldjump">
                  <a:extLst>
                    <a:ext uri="{A12FA001-AC4F-418D-AE19-62706E023703}">
                      <ahyp:hlinkClr xmlns:ahyp="http://schemas.microsoft.com/office/drawing/2018/hyperlinkcolor" val="tx"/>
                    </a:ext>
                  </a:extLst>
                </a:hlinkClick>
              </a:rPr>
              <a:t>15-1. </a:t>
            </a:r>
            <a:r>
              <a:rPr kumimoji="1" lang="ja-JP" altLang="en-US" sz="1400" u="sng">
                <a:solidFill>
                  <a:schemeClr val="tx1"/>
                </a:solidFill>
                <a:uFill>
                  <a:solidFill>
                    <a:schemeClr val="bg1"/>
                  </a:solidFill>
                </a:uFill>
                <a:hlinkClick r:id="rId3" action="ppaction://hlinksldjump">
                  <a:extLst>
                    <a:ext uri="{A12FA001-AC4F-418D-AE19-62706E023703}">
                      <ahyp:hlinkClr xmlns:ahyp="http://schemas.microsoft.com/office/drawing/2018/hyperlinkcolor" val="tx"/>
                    </a:ext>
                  </a:extLst>
                </a:hlinkClick>
              </a:rPr>
              <a:t>人的管理策を参考とした対策基準・実施手順の策定</a:t>
            </a:r>
            <a:endParaRPr kumimoji="1" lang="en-US" altLang="ja-JP" sz="1400" u="sng">
              <a:solidFill>
                <a:schemeClr val="tx1"/>
              </a:solidFill>
              <a:uFill>
                <a:solidFill>
                  <a:schemeClr val="bg1"/>
                </a:solidFill>
              </a:uFill>
            </a:endParaRPr>
          </a:p>
        </p:txBody>
      </p:sp>
      <p:sp>
        <p:nvSpPr>
          <p:cNvPr id="4" name="スライド番号プレースホルダー 3">
            <a:extLst>
              <a:ext uri="{FF2B5EF4-FFF2-40B4-BE49-F238E27FC236}">
                <a16:creationId xmlns:a16="http://schemas.microsoft.com/office/drawing/2014/main" id="{90AEA8ED-F87E-0B35-51E4-1ADF393A2DD4}"/>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15</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5" name="表 4">
            <a:extLst>
              <a:ext uri="{FF2B5EF4-FFF2-40B4-BE49-F238E27FC236}">
                <a16:creationId xmlns:a16="http://schemas.microsoft.com/office/drawing/2014/main" id="{6A2B6005-BAB5-5D9E-0D97-A61640E735BF}"/>
              </a:ext>
            </a:extLst>
          </p:cNvPr>
          <p:cNvGraphicFramePr>
            <a:graphicFrameLocks noGrp="1"/>
          </p:cNvGraphicFramePr>
          <p:nvPr/>
        </p:nvGraphicFramePr>
        <p:xfrm>
          <a:off x="617054" y="3423356"/>
          <a:ext cx="5612400" cy="2703685"/>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90831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0" i="0" kern="1200">
                          <a:solidFill>
                            <a:schemeClr val="dk1"/>
                          </a:solidFill>
                          <a:effectLst/>
                          <a:latin typeface="+mn-lt"/>
                          <a:ea typeface="+mn-ea"/>
                          <a:cs typeface="+mn-cs"/>
                        </a:rPr>
                        <a:t>　第</a:t>
                      </a:r>
                      <a:r>
                        <a:rPr kumimoji="1" lang="en-US" altLang="ja-JP" sz="1200" b="0" i="0" kern="1200">
                          <a:solidFill>
                            <a:schemeClr val="dk1"/>
                          </a:solidFill>
                          <a:effectLst/>
                          <a:latin typeface="+mn-lt"/>
                          <a:ea typeface="+mn-ea"/>
                          <a:cs typeface="+mn-cs"/>
                        </a:rPr>
                        <a:t>15</a:t>
                      </a:r>
                      <a:r>
                        <a:rPr kumimoji="1" lang="ja-JP" altLang="en-US" sz="1200" b="0" i="0" kern="1200">
                          <a:solidFill>
                            <a:schemeClr val="dk1"/>
                          </a:solidFill>
                          <a:effectLst/>
                          <a:latin typeface="+mn-lt"/>
                          <a:ea typeface="+mn-ea"/>
                          <a:cs typeface="+mn-cs"/>
                        </a:rPr>
                        <a:t>章では、情報セキュリティ方針に従ってセキュリティ対策を実施するための具体的な規則としての「対策基準」と、セキュリティ対策の実施手順や方法である「実施手順」について学ぶことを目的とします。</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121320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人的管理策をもとに、対策基準を策定する手順を理解すること。</a:t>
                      </a:r>
                      <a:endParaRPr kumimoji="1" lang="en-US" altLang="ja-JP" sz="120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策定した対策基準をもとに、具体的な実施手順を策定する方法を理解すること。</a:t>
                      </a:r>
                      <a:endParaRPr kumimoji="1" lang="en-US" altLang="ja-JP" sz="12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Tree>
    <p:extLst>
      <p:ext uri="{BB962C8B-B14F-4D97-AF65-F5344CB8AC3E}">
        <p14:creationId xmlns:p14="http://schemas.microsoft.com/office/powerpoint/2010/main" val="1766708255"/>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E06B7F03-4BAF-26AC-1614-D5D0F3C21546}"/>
              </a:ext>
            </a:extLst>
          </p:cNvPr>
          <p:cNvSpPr>
            <a:spLocks noGrp="1"/>
          </p:cNvSpPr>
          <p:nvPr>
            <p:ph type="body" sz="quarter" idx="25"/>
          </p:nvPr>
        </p:nvSpPr>
        <p:spPr/>
        <p: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第</a:t>
            </a:r>
            <a:r>
              <a:rPr kumimoji="1" lang="en-US" altLang="ja-JP"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15</a:t>
            </a: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章</a:t>
            </a:r>
            <a:r>
              <a:rPr kumimoji="1" lang="en-US" altLang="ja-JP"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 </a:t>
            </a: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人的管理策</a:t>
            </a:r>
            <a:br>
              <a:rPr kumimoji="1" lang="en-US" altLang="ja-JP"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b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　</a:t>
            </a:r>
            <a:r>
              <a:rPr kumimoji="1" lang="en-US" altLang="ja-JP" sz="1100" u="sng">
                <a:solidFill>
                  <a:schemeClr val="tx1"/>
                </a:solidFill>
                <a:uFill>
                  <a:solidFill>
                    <a:schemeClr val="bg1"/>
                  </a:solidFill>
                </a:uFill>
                <a:hlinkClick r:id="rId3" action="ppaction://hlinksldjump"/>
              </a:rPr>
              <a:t>15-1. </a:t>
            </a:r>
            <a:r>
              <a:rPr kumimoji="1" lang="ja-JP" altLang="en-US" sz="1100" u="sng">
                <a:solidFill>
                  <a:schemeClr val="tx1"/>
                </a:solidFill>
                <a:uFill>
                  <a:solidFill>
                    <a:schemeClr val="bg1"/>
                  </a:solidFill>
                </a:uFill>
                <a:hlinkClick r:id="rId3" action="ppaction://hlinksldjump"/>
              </a:rPr>
              <a:t>人的管理策を参考とした対策基準・実施手順の策定</a:t>
            </a:r>
            <a:endPar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cs typeface="+mn-cs"/>
            </a:endParaRPr>
          </a:p>
        </p:txBody>
      </p:sp>
      <p:graphicFrame>
        <p:nvGraphicFramePr>
          <p:cNvPr id="7" name="表 25">
            <a:extLst>
              <a:ext uri="{FF2B5EF4-FFF2-40B4-BE49-F238E27FC236}">
                <a16:creationId xmlns:a16="http://schemas.microsoft.com/office/drawing/2014/main" id="{6A7DCFEF-57D3-C437-9A7A-509D5899830C}"/>
              </a:ext>
            </a:extLst>
          </p:cNvPr>
          <p:cNvGraphicFramePr>
            <a:graphicFrameLocks noGrp="1"/>
          </p:cNvGraphicFramePr>
          <p:nvPr>
            <p:extLst>
              <p:ext uri="{D42A27DB-BD31-4B8C-83A1-F6EECF244321}">
                <p14:modId xmlns:p14="http://schemas.microsoft.com/office/powerpoint/2010/main" val="370187471"/>
              </p:ext>
            </p:extLst>
          </p:nvPr>
        </p:nvGraphicFramePr>
        <p:xfrm>
          <a:off x="622800" y="2864794"/>
          <a:ext cx="5612400" cy="1554480"/>
        </p:xfrm>
        <a:graphic>
          <a:graphicData uri="http://schemas.openxmlformats.org/drawingml/2006/table">
            <a:tbl>
              <a:tblPr firstRow="1" bandRow="1">
                <a:tableStyleId>{5940675A-B579-460E-94D1-54222C63F5DA}</a:tableStyleId>
              </a:tblPr>
              <a:tblGrid>
                <a:gridCol w="1967938">
                  <a:extLst>
                    <a:ext uri="{9D8B030D-6E8A-4147-A177-3AD203B41FA5}">
                      <a16:colId xmlns:a16="http://schemas.microsoft.com/office/drawing/2014/main" val="1728676998"/>
                    </a:ext>
                  </a:extLst>
                </a:gridCol>
                <a:gridCol w="838262">
                  <a:extLst>
                    <a:ext uri="{9D8B030D-6E8A-4147-A177-3AD203B41FA5}">
                      <a16:colId xmlns:a16="http://schemas.microsoft.com/office/drawing/2014/main" val="904032751"/>
                    </a:ext>
                  </a:extLst>
                </a:gridCol>
                <a:gridCol w="1967938">
                  <a:extLst>
                    <a:ext uri="{9D8B030D-6E8A-4147-A177-3AD203B41FA5}">
                      <a16:colId xmlns:a16="http://schemas.microsoft.com/office/drawing/2014/main" val="4261882825"/>
                    </a:ext>
                  </a:extLst>
                </a:gridCol>
                <a:gridCol w="838262">
                  <a:extLst>
                    <a:ext uri="{9D8B030D-6E8A-4147-A177-3AD203B41FA5}">
                      <a16:colId xmlns:a16="http://schemas.microsoft.com/office/drawing/2014/main" val="3080087659"/>
                    </a:ext>
                  </a:extLst>
                </a:gridCol>
              </a:tblGrid>
              <a:tr h="180000">
                <a:tc>
                  <a:txBody>
                    <a:bodyPr/>
                    <a:lstStyle/>
                    <a:p>
                      <a:pPr algn="l"/>
                      <a:r>
                        <a:rPr kumimoji="1" lang="ja-JP" altLang="en-US" sz="800" b="1" i="0" kern="1200">
                          <a:solidFill>
                            <a:schemeClr val="bg1"/>
                          </a:solidFill>
                          <a:effectLst/>
                          <a:latin typeface="+mn-ea"/>
                          <a:ea typeface="+mn-ea"/>
                          <a:cs typeface="+mn-cs"/>
                        </a:rPr>
                        <a:t>項目</a:t>
                      </a:r>
                      <a:endParaRPr kumimoji="1" lang="en-US" altLang="ja-JP" sz="800" b="1" i="0" kern="1200">
                        <a:solidFill>
                          <a:schemeClr val="bg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l"/>
                      <a:r>
                        <a:rPr kumimoji="1" lang="ja-JP" altLang="en-US" sz="800" b="1" i="0" kern="1200">
                          <a:solidFill>
                            <a:schemeClr val="bg1"/>
                          </a:solidFill>
                          <a:effectLst/>
                          <a:latin typeface="+mn-ea"/>
                          <a:ea typeface="+mn-ea"/>
                          <a:cs typeface="+mn-cs"/>
                        </a:rPr>
                        <a:t>採用、不採用</a:t>
                      </a:r>
                      <a:endParaRPr kumimoji="1" lang="en-US" altLang="ja-JP" sz="800" b="1" i="0" kern="1200">
                        <a:solidFill>
                          <a:schemeClr val="bg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l"/>
                      <a:r>
                        <a:rPr kumimoji="1" lang="ja-JP" altLang="en-US" sz="800" b="1" i="0" kern="1200">
                          <a:solidFill>
                            <a:schemeClr val="bg1"/>
                          </a:solidFill>
                          <a:effectLst/>
                          <a:latin typeface="+mn-ea"/>
                          <a:ea typeface="+mn-ea"/>
                          <a:cs typeface="+mn-cs"/>
                        </a:rPr>
                        <a:t>項目</a:t>
                      </a:r>
                      <a:endParaRPr kumimoji="1" lang="en-US" altLang="ja-JP" sz="800" b="1" i="0" kern="1200">
                        <a:solidFill>
                          <a:schemeClr val="bg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l"/>
                      <a:r>
                        <a:rPr kumimoji="1" lang="ja-JP" altLang="en-US" sz="800" b="1" i="0" kern="1200">
                          <a:solidFill>
                            <a:schemeClr val="bg1"/>
                          </a:solidFill>
                          <a:effectLst/>
                          <a:latin typeface="+mn-ea"/>
                          <a:ea typeface="+mn-ea"/>
                          <a:cs typeface="+mn-cs"/>
                        </a:rPr>
                        <a:t>採用、不採用</a:t>
                      </a:r>
                      <a:endParaRPr kumimoji="1" lang="en-US" altLang="ja-JP" sz="800" b="1" i="0" kern="1200">
                        <a:solidFill>
                          <a:schemeClr val="bg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extLst>
                  <a:ext uri="{0D108BD9-81ED-4DB2-BD59-A6C34878D82A}">
                    <a16:rowId xmlns:a16="http://schemas.microsoft.com/office/drawing/2014/main" val="221764017"/>
                  </a:ext>
                </a:extLst>
              </a:tr>
              <a:tr h="335280">
                <a:tc>
                  <a:txBody>
                    <a:bodyPr/>
                    <a:lstStyle/>
                    <a:p>
                      <a:pPr algn="l"/>
                      <a:r>
                        <a:rPr kumimoji="1" lang="en-US" altLang="ja-JP" sz="800" b="0" i="0" kern="1200">
                          <a:solidFill>
                            <a:schemeClr val="tx1"/>
                          </a:solidFill>
                          <a:effectLst/>
                          <a:latin typeface="+mn-ea"/>
                          <a:ea typeface="+mn-ea"/>
                          <a:cs typeface="+mn-cs"/>
                        </a:rPr>
                        <a:t>6.1 </a:t>
                      </a:r>
                      <a:r>
                        <a:rPr kumimoji="1" lang="ja-JP" altLang="en-US" sz="800" b="0" i="0" kern="1200">
                          <a:solidFill>
                            <a:schemeClr val="tx1"/>
                          </a:solidFill>
                          <a:effectLst/>
                          <a:latin typeface="+mn-ea"/>
                          <a:ea typeface="+mn-ea"/>
                          <a:cs typeface="+mn-cs"/>
                        </a:rPr>
                        <a:t>選考</a:t>
                      </a: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ct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6.5 </a:t>
                      </a:r>
                      <a:r>
                        <a:rPr kumimoji="1" lang="ja-JP" altLang="en-US" sz="800" b="0" i="0" kern="1200">
                          <a:solidFill>
                            <a:schemeClr val="tx1"/>
                          </a:solidFill>
                          <a:effectLst/>
                          <a:latin typeface="+mn-ea"/>
                          <a:ea typeface="+mn-ea"/>
                          <a:cs typeface="+mn-cs"/>
                        </a:rPr>
                        <a:t>雇用の終了または変更後の責任</a:t>
                      </a: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ct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1656109477"/>
                  </a:ext>
                </a:extLst>
              </a:tr>
              <a:tr h="335280">
                <a:tc>
                  <a:txBody>
                    <a:bodyPr/>
                    <a:lstStyle/>
                    <a:p>
                      <a:pPr algn="l"/>
                      <a:r>
                        <a:rPr kumimoji="1" lang="en-US" altLang="ja-JP" sz="800" b="0" i="0" kern="1200">
                          <a:solidFill>
                            <a:schemeClr val="tx1"/>
                          </a:solidFill>
                          <a:effectLst/>
                          <a:latin typeface="+mn-ea"/>
                          <a:ea typeface="+mn-ea"/>
                          <a:cs typeface="+mn-cs"/>
                        </a:rPr>
                        <a:t>6.2 </a:t>
                      </a:r>
                      <a:r>
                        <a:rPr kumimoji="1" lang="ja-JP" altLang="en-US" sz="800" b="0" i="0" kern="1200">
                          <a:solidFill>
                            <a:schemeClr val="tx1"/>
                          </a:solidFill>
                          <a:effectLst/>
                          <a:latin typeface="+mn-ea"/>
                          <a:ea typeface="+mn-ea"/>
                          <a:cs typeface="+mn-cs"/>
                        </a:rPr>
                        <a:t>雇用条件</a:t>
                      </a: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ct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6.6 </a:t>
                      </a:r>
                      <a:r>
                        <a:rPr kumimoji="1" lang="ja-JP" altLang="en-US" sz="800" b="0" i="0" kern="1200">
                          <a:solidFill>
                            <a:schemeClr val="tx1"/>
                          </a:solidFill>
                          <a:effectLst/>
                          <a:latin typeface="+mn-ea"/>
                          <a:ea typeface="+mn-ea"/>
                          <a:cs typeface="+mn-cs"/>
                        </a:rPr>
                        <a:t>秘密保持契約または守秘義務契約</a:t>
                      </a: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ct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2450295988"/>
                  </a:ext>
                </a:extLst>
              </a:tr>
              <a:tr h="335280">
                <a:tc>
                  <a:txBody>
                    <a:bodyPr/>
                    <a:lstStyle/>
                    <a:p>
                      <a:pPr algn="l"/>
                      <a:r>
                        <a:rPr kumimoji="1" lang="en-US" altLang="ja-JP" sz="800" b="0" i="0" kern="1200">
                          <a:solidFill>
                            <a:schemeClr val="tx1"/>
                          </a:solidFill>
                          <a:effectLst/>
                          <a:latin typeface="+mn-ea"/>
                          <a:ea typeface="+mn-ea"/>
                          <a:cs typeface="+mn-cs"/>
                        </a:rPr>
                        <a:t>6.3 </a:t>
                      </a:r>
                      <a:r>
                        <a:rPr kumimoji="1" lang="ja-JP" altLang="en-US" sz="800" b="0" i="0" kern="1200">
                          <a:solidFill>
                            <a:schemeClr val="tx1"/>
                          </a:solidFill>
                          <a:effectLst/>
                          <a:latin typeface="+mn-ea"/>
                          <a:ea typeface="+mn-ea"/>
                          <a:cs typeface="+mn-cs"/>
                        </a:rPr>
                        <a:t>情報セキュリティの意識向上、教育及び訓練</a:t>
                      </a: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ct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6.7 </a:t>
                      </a:r>
                      <a:r>
                        <a:rPr kumimoji="1" lang="ja-JP" altLang="en-US" sz="800" b="0" i="0" kern="1200">
                          <a:solidFill>
                            <a:schemeClr val="tx1"/>
                          </a:solidFill>
                          <a:effectLst/>
                          <a:latin typeface="+mn-ea"/>
                          <a:ea typeface="+mn-ea"/>
                          <a:cs typeface="+mn-cs"/>
                        </a:rPr>
                        <a:t>リモートワーク</a:t>
                      </a: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ct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973224773"/>
                  </a:ext>
                </a:extLst>
              </a:tr>
              <a:tr h="335280">
                <a:tc>
                  <a:txBody>
                    <a:bodyPr/>
                    <a:lstStyle/>
                    <a:p>
                      <a:pPr algn="l"/>
                      <a:r>
                        <a:rPr kumimoji="1" lang="en-US" altLang="ja-JP" sz="800" b="0" i="0" kern="1200">
                          <a:solidFill>
                            <a:schemeClr val="tx1"/>
                          </a:solidFill>
                          <a:effectLst/>
                          <a:latin typeface="+mn-ea"/>
                          <a:ea typeface="+mn-ea"/>
                          <a:cs typeface="+mn-cs"/>
                        </a:rPr>
                        <a:t>6.4 </a:t>
                      </a:r>
                      <a:r>
                        <a:rPr kumimoji="1" lang="ja-JP" altLang="en-US" sz="800" b="0" i="0" kern="1200">
                          <a:solidFill>
                            <a:schemeClr val="tx1"/>
                          </a:solidFill>
                          <a:effectLst/>
                          <a:latin typeface="+mn-ea"/>
                          <a:ea typeface="+mn-ea"/>
                          <a:cs typeface="+mn-cs"/>
                        </a:rPr>
                        <a:t>懲戒手続</a:t>
                      </a: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ct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6.8 </a:t>
                      </a:r>
                      <a:r>
                        <a:rPr kumimoji="1" lang="ja-JP" altLang="en-US" sz="800" b="0" i="0" kern="1200">
                          <a:solidFill>
                            <a:schemeClr val="tx1"/>
                          </a:solidFill>
                          <a:effectLst/>
                          <a:latin typeface="+mn-ea"/>
                          <a:ea typeface="+mn-ea"/>
                          <a:cs typeface="+mn-cs"/>
                        </a:rPr>
                        <a:t>情報セキュリティ事象の報告</a:t>
                      </a: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ctr"/>
                      <a:endParaRPr kumimoji="1" lang="en-US" altLang="ja-JP" sz="800" b="0" i="0" kern="1200" dirty="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3207174869"/>
                  </a:ext>
                </a:extLst>
              </a:tr>
            </a:tbl>
          </a:graphicData>
        </a:graphic>
      </p:graphicFrame>
      <p:sp>
        <p:nvSpPr>
          <p:cNvPr id="15" name="テキスト プレースホルダー 2">
            <a:extLst>
              <a:ext uri="{FF2B5EF4-FFF2-40B4-BE49-F238E27FC236}">
                <a16:creationId xmlns:a16="http://schemas.microsoft.com/office/drawing/2014/main" id="{693DE889-160D-BF30-D09E-64F5C5A5FB97}"/>
              </a:ext>
            </a:extLst>
          </p:cNvPr>
          <p:cNvSpPr>
            <a:spLocks noGrp="1"/>
          </p:cNvSpPr>
          <p:nvPr>
            <p:ph type="body" sz="quarter" idx="14"/>
          </p:nvPr>
        </p:nvSpPr>
        <p:spPr>
          <a:xfrm>
            <a:off x="1123950" y="1457325"/>
            <a:ext cx="5111250" cy="381000"/>
          </a:xfrm>
        </p:spPr>
        <p:txBody>
          <a:bodyPr/>
          <a:lstStyle/>
          <a:p>
            <a:r>
              <a:rPr kumimoji="1" lang="en-US" altLang="ja-JP" sz="1600"/>
              <a:t>15-1-1. </a:t>
            </a:r>
            <a:r>
              <a:rPr kumimoji="1" lang="ja-JP" altLang="en-US" sz="1600"/>
              <a:t>対策基準の策定</a:t>
            </a:r>
            <a:endParaRPr kumimoji="1" lang="ja-JP" altLang="en-US"/>
          </a:p>
        </p:txBody>
      </p:sp>
      <p:sp>
        <p:nvSpPr>
          <p:cNvPr id="16" name="スライド番号プレースホルダー 3">
            <a:extLst>
              <a:ext uri="{FF2B5EF4-FFF2-40B4-BE49-F238E27FC236}">
                <a16:creationId xmlns:a16="http://schemas.microsoft.com/office/drawing/2014/main" id="{28E2225B-5882-5FC7-B265-D89432225D8E}"/>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15</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テキスト ボックス 2">
            <a:extLst>
              <a:ext uri="{FF2B5EF4-FFF2-40B4-BE49-F238E27FC236}">
                <a16:creationId xmlns:a16="http://schemas.microsoft.com/office/drawing/2014/main" id="{A51A1EB5-C06B-EE96-0B6D-7C97E81A02EE}"/>
              </a:ext>
            </a:extLst>
          </p:cNvPr>
          <p:cNvSpPr txBox="1"/>
          <p:nvPr/>
        </p:nvSpPr>
        <p:spPr>
          <a:xfrm>
            <a:off x="622800" y="2591111"/>
            <a:ext cx="5612400" cy="25391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ISO/IEC27001:2022</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に基づき管理策を決定する（例）</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凡例</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採用：〇・不採用：✕</a:t>
            </a:r>
          </a:p>
        </p:txBody>
      </p:sp>
      <p:sp>
        <p:nvSpPr>
          <p:cNvPr id="4" name="テキスト ボックス 3">
            <a:extLst>
              <a:ext uri="{FF2B5EF4-FFF2-40B4-BE49-F238E27FC236}">
                <a16:creationId xmlns:a16="http://schemas.microsoft.com/office/drawing/2014/main" id="{FAF0DC2A-B88B-8DBC-72B8-7552CA1ACFB0}"/>
              </a:ext>
            </a:extLst>
          </p:cNvPr>
          <p:cNvSpPr txBox="1"/>
          <p:nvPr/>
        </p:nvSpPr>
        <p:spPr>
          <a:xfrm>
            <a:off x="622800" y="2052000"/>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27001:2022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附属書</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の合計</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93</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項目の管理策を参考に、対策基準を策定します。リスクアセスメントの内容をもとに必要な管理策を選択し、決定した管理策を対策基準とします。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182754227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428D2C5D-9D54-F365-FDEB-A52C4A76193E}"/>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5" name="テキスト プレースホルダー 3">
            <a:extLst>
              <a:ext uri="{FF2B5EF4-FFF2-40B4-BE49-F238E27FC236}">
                <a16:creationId xmlns:a16="http://schemas.microsoft.com/office/drawing/2014/main" id="{4EC589B8-D83E-E9F2-3B6A-E8F03673E3F4}"/>
              </a:ext>
            </a:extLst>
          </p:cNvPr>
          <p:cNvSpPr txBox="1">
            <a:spLocks/>
          </p:cNvSpPr>
          <p:nvPr/>
        </p:nvSpPr>
        <p:spPr>
          <a:xfrm>
            <a:off x="1123949" y="1457325"/>
            <a:ext cx="561657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2-2-5.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ランサムウェア感染の実態</a:t>
            </a:r>
          </a:p>
        </p:txBody>
      </p:sp>
      <p:graphicFrame>
        <p:nvGraphicFramePr>
          <p:cNvPr id="22" name="表 21">
            <a:extLst>
              <a:ext uri="{FF2B5EF4-FFF2-40B4-BE49-F238E27FC236}">
                <a16:creationId xmlns:a16="http://schemas.microsoft.com/office/drawing/2014/main" id="{CA09264C-F4A5-2A38-226D-AF174F7641C0}"/>
              </a:ext>
            </a:extLst>
          </p:cNvPr>
          <p:cNvGraphicFramePr>
            <a:graphicFrameLocks noGrp="1"/>
          </p:cNvGraphicFramePr>
          <p:nvPr/>
        </p:nvGraphicFramePr>
        <p:xfrm>
          <a:off x="622800" y="2052000"/>
          <a:ext cx="5612400" cy="586679"/>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5866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　具体的なランサムウェア攻撃の事例を紹介し、攻撃手法や被害の具体的な内容を解説します。実際のケースを通じてランサムウェアによってもたらされる被害の大きさを理解し、自身や組織のセキュリティ対策を見直すきっかけとすることが重要です。</a:t>
                      </a: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sp>
        <p:nvSpPr>
          <p:cNvPr id="25" name="テキスト プレースホルダー 5">
            <a:extLst>
              <a:ext uri="{FF2B5EF4-FFF2-40B4-BE49-F238E27FC236}">
                <a16:creationId xmlns:a16="http://schemas.microsoft.com/office/drawing/2014/main" id="{0C6EB5BC-80EE-5A01-8C60-BF0DBEEE1774}"/>
              </a:ext>
            </a:extLst>
          </p:cNvPr>
          <p:cNvSpPr txBox="1">
            <a:spLocks/>
          </p:cNvSpPr>
          <p:nvPr/>
        </p:nvSpPr>
        <p:spPr>
          <a:xfrm>
            <a:off x="622800" y="2720988"/>
            <a:ext cx="5612400" cy="23191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基幹システムでランサム被害（某製造メーカー） </a:t>
            </a:r>
          </a:p>
        </p:txBody>
      </p:sp>
      <p:sp>
        <p:nvSpPr>
          <p:cNvPr id="26" name="テキスト プレースホルダー 5">
            <a:extLst>
              <a:ext uri="{FF2B5EF4-FFF2-40B4-BE49-F238E27FC236}">
                <a16:creationId xmlns:a16="http://schemas.microsoft.com/office/drawing/2014/main" id="{4F737232-3353-DD1F-7AEA-94ECDEC4ABEB}"/>
              </a:ext>
            </a:extLst>
          </p:cNvPr>
          <p:cNvSpPr txBox="1">
            <a:spLocks/>
          </p:cNvSpPr>
          <p:nvPr/>
        </p:nvSpPr>
        <p:spPr>
          <a:xfrm>
            <a:off x="622800" y="5523314"/>
            <a:ext cx="5612400" cy="23191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多数システムでランサム被害（某組合）</a:t>
            </a:r>
          </a:p>
        </p:txBody>
      </p:sp>
      <p:graphicFrame>
        <p:nvGraphicFramePr>
          <p:cNvPr id="31" name="表 30">
            <a:extLst>
              <a:ext uri="{FF2B5EF4-FFF2-40B4-BE49-F238E27FC236}">
                <a16:creationId xmlns:a16="http://schemas.microsoft.com/office/drawing/2014/main" id="{EC598895-E709-38EE-66BB-879C21ECF553}"/>
              </a:ext>
            </a:extLst>
          </p:cNvPr>
          <p:cNvGraphicFramePr>
            <a:graphicFrameLocks noGrp="1"/>
          </p:cNvGraphicFramePr>
          <p:nvPr>
            <p:extLst>
              <p:ext uri="{D42A27DB-BD31-4B8C-83A1-F6EECF244321}">
                <p14:modId xmlns:p14="http://schemas.microsoft.com/office/powerpoint/2010/main" val="793740669"/>
              </p:ext>
            </p:extLst>
          </p:nvPr>
        </p:nvGraphicFramePr>
        <p:xfrm>
          <a:off x="622800" y="2961297"/>
          <a:ext cx="5612400" cy="2450592"/>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5866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mn-ea"/>
                          <a:ea typeface="+mn-ea"/>
                          <a:cs typeface="+mn-cs"/>
                        </a:rPr>
                        <a:t>事例の概要</a:t>
                      </a:r>
                      <a:br>
                        <a:rPr kumimoji="1" lang="en-US" altLang="ja-JP" sz="1050" b="0" i="0" u="none" strike="noStrike" kern="1200" cap="none" spc="0" normalizeH="0" baseline="0" noProof="0">
                          <a:ln>
                            <a:noFill/>
                          </a:ln>
                          <a:solidFill>
                            <a:prstClr val="black"/>
                          </a:solidFill>
                          <a:effectLst/>
                          <a:uLnTx/>
                          <a:uFillTx/>
                          <a:latin typeface="+mn-ea"/>
                          <a:ea typeface="+mn-ea"/>
                          <a:cs typeface="+mn-cs"/>
                        </a:rPr>
                      </a:br>
                      <a:r>
                        <a:rPr kumimoji="1" lang="ja-JP" altLang="en-US" sz="1050" b="0" i="0" u="none" strike="noStrike" kern="1200" cap="none" spc="0" normalizeH="0" baseline="0" noProof="0">
                          <a:ln>
                            <a:noFill/>
                          </a:ln>
                          <a:solidFill>
                            <a:prstClr val="black"/>
                          </a:solidFill>
                          <a:effectLst/>
                          <a:uLnTx/>
                          <a:uFillTx/>
                          <a:latin typeface="+mn-ea"/>
                          <a:ea typeface="+mn-ea"/>
                          <a:cs typeface="+mn-cs"/>
                        </a:rPr>
                        <a:t>サーバが第三者による不正アクセスを受け、個人情報が漏えいした可能性が判明しま</a:t>
                      </a:r>
                      <a:endParaRPr kumimoji="1" lang="en-US" altLang="ja-JP" sz="1050" b="0" i="0" u="none" strike="noStrike" kern="1200" cap="none" spc="0" normalizeH="0" baseline="0" noProof="0">
                        <a:ln>
                          <a:noFill/>
                        </a:ln>
                        <a:solidFill>
                          <a:prstClr val="black"/>
                        </a:solidFill>
                        <a:effectLst/>
                        <a:uLnTx/>
                        <a:uFillTx/>
                        <a:latin typeface="+mn-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mn-ea"/>
                          <a:ea typeface="+mn-ea"/>
                          <a:cs typeface="+mn-cs"/>
                        </a:rPr>
                        <a:t>した。この攻撃者は</a:t>
                      </a:r>
                      <a:r>
                        <a:rPr kumimoji="1" lang="en-US" altLang="ja-JP" sz="1050" b="0" i="0" u="none" strike="noStrike" kern="1200" cap="none" spc="0" normalizeH="0" baseline="0" noProof="0">
                          <a:ln>
                            <a:noFill/>
                          </a:ln>
                          <a:solidFill>
                            <a:prstClr val="black"/>
                          </a:solidFill>
                          <a:effectLst/>
                          <a:uLnTx/>
                          <a:uFillTx/>
                          <a:latin typeface="+mn-ea"/>
                          <a:ea typeface="+mn-ea"/>
                          <a:cs typeface="+mn-cs"/>
                        </a:rPr>
                        <a:t>VPN</a:t>
                      </a:r>
                      <a:r>
                        <a:rPr kumimoji="1" lang="ja-JP" altLang="en-US" sz="1050" b="0" i="0" u="none" strike="noStrike" kern="1200" cap="none" spc="0" normalizeH="0" baseline="0" noProof="0">
                          <a:ln>
                            <a:noFill/>
                          </a:ln>
                          <a:solidFill>
                            <a:prstClr val="black"/>
                          </a:solidFill>
                          <a:effectLst/>
                          <a:uLnTx/>
                          <a:uFillTx/>
                          <a:latin typeface="+mn-ea"/>
                          <a:ea typeface="+mn-ea"/>
                          <a:cs typeface="+mn-cs"/>
                        </a:rPr>
                        <a:t>経由でリモートアクセス機能に侵入、社内サーバに侵入してランサムウェアを実行し、ファイルを暗号化したと考えられています。</a:t>
                      </a:r>
                      <a:endParaRPr kumimoji="1" lang="en-US" altLang="ja-JP" sz="700" b="0" i="0" u="none" strike="noStrike" kern="1200" cap="none" spc="0" normalizeH="0" baseline="0" noProof="0">
                        <a:ln>
                          <a:noFill/>
                        </a:ln>
                        <a:solidFill>
                          <a:prstClr val="black"/>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r h="58667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prstClr val="black"/>
                          </a:solidFill>
                          <a:effectLst/>
                          <a:uLnTx/>
                          <a:uFillTx/>
                          <a:latin typeface="+mn-ea"/>
                          <a:ea typeface="+mn-ea"/>
                          <a:cs typeface="+mn-cs"/>
                        </a:rPr>
                        <a:t>被害の原因</a:t>
                      </a:r>
                      <a:br>
                        <a:rPr kumimoji="1" lang="ja-JP" altLang="en-US" sz="1050" b="1" i="0" u="none" strike="noStrike" kern="1200" cap="none" spc="0" normalizeH="0" baseline="0" noProof="0">
                          <a:ln>
                            <a:noFill/>
                          </a:ln>
                          <a:solidFill>
                            <a:prstClr val="black"/>
                          </a:solidFill>
                          <a:effectLst/>
                          <a:uLnTx/>
                          <a:uFillTx/>
                          <a:latin typeface="+mn-ea"/>
                          <a:ea typeface="+mn-ea"/>
                          <a:cs typeface="+mn-cs"/>
                        </a:rPr>
                      </a:br>
                      <a:r>
                        <a:rPr kumimoji="1" lang="ja-JP" altLang="en-US" sz="1050" b="0" i="0" u="none" strike="noStrike" kern="1200" cap="none" spc="0" normalizeH="0" baseline="0" noProof="0">
                          <a:ln>
                            <a:noFill/>
                          </a:ln>
                          <a:solidFill>
                            <a:prstClr val="black"/>
                          </a:solidFill>
                          <a:effectLst/>
                          <a:uLnTx/>
                          <a:uFillTx/>
                          <a:latin typeface="+mn-ea"/>
                          <a:ea typeface="+mn-ea"/>
                          <a:cs typeface="+mn-cs"/>
                        </a:rPr>
                        <a:t>この事例の原因は、利用していた</a:t>
                      </a:r>
                      <a:r>
                        <a:rPr kumimoji="1" lang="en-US" altLang="ja-JP" sz="1050" b="0" i="0" u="none" strike="noStrike" kern="1200" cap="none" spc="0" normalizeH="0" baseline="0" noProof="0">
                          <a:ln>
                            <a:noFill/>
                          </a:ln>
                          <a:solidFill>
                            <a:prstClr val="black"/>
                          </a:solidFill>
                          <a:effectLst/>
                          <a:uLnTx/>
                          <a:uFillTx/>
                          <a:latin typeface="+mn-ea"/>
                          <a:ea typeface="+mn-ea"/>
                          <a:cs typeface="+mn-cs"/>
                        </a:rPr>
                        <a:t>VPN</a:t>
                      </a:r>
                      <a:r>
                        <a:rPr kumimoji="1" lang="ja-JP" altLang="en-US" sz="1050" b="0" i="0" u="none" strike="noStrike" kern="1200" cap="none" spc="0" normalizeH="0" baseline="0" noProof="0">
                          <a:ln>
                            <a:noFill/>
                          </a:ln>
                          <a:solidFill>
                            <a:prstClr val="black"/>
                          </a:solidFill>
                          <a:effectLst/>
                          <a:uLnTx/>
                          <a:uFillTx/>
                          <a:latin typeface="+mn-ea"/>
                          <a:ea typeface="+mn-ea"/>
                          <a:cs typeface="+mn-cs"/>
                        </a:rPr>
                        <a:t>の脆弱性による不正アクセスでした。さらに、不審な動きを監視するソフトウェアの最新化が不十分であり、侵入後の被害拡大を防ぐことができませんでした。</a:t>
                      </a:r>
                      <a:endParaRPr kumimoji="1" lang="en-US" altLang="ja-JP" sz="1050" b="0" i="0" u="none" strike="noStrike" kern="1200" cap="none" spc="0" normalizeH="0" baseline="0" noProof="0">
                        <a:ln>
                          <a:noFill/>
                        </a:ln>
                        <a:solidFill>
                          <a:prstClr val="black"/>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58667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dirty="0">
                          <a:ln>
                            <a:noFill/>
                          </a:ln>
                          <a:solidFill>
                            <a:prstClr val="black"/>
                          </a:solidFill>
                          <a:effectLst/>
                          <a:uLnTx/>
                          <a:uFillTx/>
                          <a:latin typeface="+mn-ea"/>
                          <a:ea typeface="+mn-ea"/>
                          <a:cs typeface="+mn-cs"/>
                        </a:rPr>
                        <a:t>この事例から学べること</a:t>
                      </a:r>
                      <a:br>
                        <a:rPr kumimoji="1" lang="ja-JP" altLang="en-US" sz="1050" b="1" i="0" u="none" strike="noStrike" kern="1200" cap="none" spc="0" normalizeH="0" baseline="0" noProof="0" dirty="0">
                          <a:ln>
                            <a:noFill/>
                          </a:ln>
                          <a:solidFill>
                            <a:prstClr val="black"/>
                          </a:solidFill>
                          <a:effectLst/>
                          <a:uLnTx/>
                          <a:uFillTx/>
                          <a:latin typeface="+mn-ea"/>
                          <a:ea typeface="+mn-ea"/>
                          <a:cs typeface="+mn-cs"/>
                        </a:rPr>
                      </a:br>
                      <a:r>
                        <a:rPr kumimoji="1" lang="ja-JP" altLang="en-US" sz="1050" b="1" i="0" u="none" strike="noStrike" kern="1200" cap="none" spc="0" normalizeH="0" baseline="0" noProof="0" dirty="0">
                          <a:ln>
                            <a:noFill/>
                          </a:ln>
                          <a:solidFill>
                            <a:prstClr val="black"/>
                          </a:solidFill>
                          <a:effectLst/>
                          <a:uLnTx/>
                          <a:uFillTx/>
                          <a:latin typeface="+mn-ea"/>
                          <a:ea typeface="+mn-ea"/>
                          <a:cs typeface="+mn-cs"/>
                        </a:rPr>
                        <a:t>・</a:t>
                      </a:r>
                      <a:r>
                        <a:rPr kumimoji="1" lang="ja-JP" altLang="en-US" sz="1050" b="0" i="0" u="none" strike="noStrike" kern="1200" cap="none" spc="0" normalizeH="0" baseline="0" noProof="0" dirty="0">
                          <a:ln>
                            <a:noFill/>
                          </a:ln>
                          <a:solidFill>
                            <a:prstClr val="black"/>
                          </a:solidFill>
                          <a:effectLst/>
                          <a:uLnTx/>
                          <a:uFillTx/>
                          <a:latin typeface="+mn-ea"/>
                          <a:ea typeface="+mn-ea"/>
                          <a:cs typeface="+mn-cs"/>
                        </a:rPr>
                        <a:t>マルウェア対策ソフトの定期的な更新と定期スキャンは、侵入を防ぐために重要です。</a:t>
                      </a:r>
                      <a:br>
                        <a:rPr kumimoji="1" lang="en-US" altLang="ja-JP" sz="1050" b="0" i="0" u="none" strike="noStrike" kern="1200" cap="none" spc="0" normalizeH="0" baseline="0" noProof="0" dirty="0">
                          <a:ln>
                            <a:noFill/>
                          </a:ln>
                          <a:solidFill>
                            <a:prstClr val="black"/>
                          </a:solidFill>
                          <a:effectLst/>
                          <a:uLnTx/>
                          <a:uFillTx/>
                          <a:latin typeface="+mn-ea"/>
                          <a:ea typeface="+mn-ea"/>
                          <a:cs typeface="+mn-cs"/>
                        </a:rPr>
                      </a:br>
                      <a:r>
                        <a:rPr kumimoji="1" lang="ja-JP" altLang="en-US" sz="1050" b="0" i="0" u="none" strike="noStrike" kern="1200" cap="none" spc="0" normalizeH="0" baseline="0" noProof="0" dirty="0">
                          <a:ln>
                            <a:noFill/>
                          </a:ln>
                          <a:solidFill>
                            <a:prstClr val="black"/>
                          </a:solidFill>
                          <a:effectLst/>
                          <a:uLnTx/>
                          <a:uFillTx/>
                          <a:latin typeface="+mn-ea"/>
                          <a:ea typeface="+mn-ea"/>
                          <a:cs typeface="+mn-cs"/>
                        </a:rPr>
                        <a:t>・侵入後の被害拡大を防ぐためには、早期の侵入検知と隔離を行う</a:t>
                      </a:r>
                      <a:r>
                        <a:rPr kumimoji="1" lang="ja-JP" altLang="en-US" sz="1050" b="0" i="0" u="none" strike="noStrike" kern="1200" cap="none" spc="0" normalizeH="0" baseline="0" noProof="0" dirty="0">
                          <a:ln>
                            <a:noFill/>
                          </a:ln>
                          <a:solidFill>
                            <a:srgbClr val="000000"/>
                          </a:solidFill>
                          <a:effectLst/>
                          <a:uLnTx/>
                          <a:uFillTx/>
                          <a:latin typeface="+mn-ea"/>
                          <a:ea typeface="+mn-ea"/>
                          <a:cs typeface="+mn-cs"/>
                          <a:hlinkClick r:id="rId2" action="ppaction://hlinksldjump">
                            <a:extLst>
                              <a:ext uri="{A12FA001-AC4F-418D-AE19-62706E023703}">
                                <ahyp:hlinkClr xmlns:ahyp="http://schemas.microsoft.com/office/drawing/2018/hyperlinkcolor" val="tx"/>
                              </a:ext>
                            </a:extLst>
                          </a:hlinkClick>
                        </a:rPr>
                        <a:t>ソリューション</a:t>
                      </a:r>
                      <a:r>
                        <a:rPr kumimoji="1" lang="ja-JP" altLang="en-US" sz="1050" b="0" i="0" u="none" strike="noStrike" kern="1200" cap="none" spc="0" normalizeH="0" baseline="0" noProof="0" dirty="0">
                          <a:ln>
                            <a:noFill/>
                          </a:ln>
                          <a:solidFill>
                            <a:prstClr val="black"/>
                          </a:solidFill>
                          <a:effectLst/>
                          <a:uLnTx/>
                          <a:uFillTx/>
                          <a:latin typeface="+mn-ea"/>
                          <a:ea typeface="+mn-ea"/>
                          <a:cs typeface="+mn-cs"/>
                        </a:rPr>
                        <a:t>の導入、データへの</a:t>
                      </a:r>
                      <a:r>
                        <a:rPr kumimoji="1" lang="ja-JP" altLang="en-US" sz="1050" b="0" i="0" u="none" strike="noStrike" kern="1200" cap="none" spc="0" normalizeH="0" baseline="0" noProof="0" dirty="0">
                          <a:ln>
                            <a:noFill/>
                          </a:ln>
                          <a:solidFill>
                            <a:srgbClr val="000000"/>
                          </a:solidFill>
                          <a:effectLst/>
                          <a:uLnTx/>
                          <a:uFillTx/>
                          <a:latin typeface="+mn-ea"/>
                          <a:ea typeface="+mn-ea"/>
                          <a:cs typeface="+mn-cs"/>
                          <a:hlinkClick r:id="rId3" action="ppaction://hlinksldjump">
                            <a:extLst>
                              <a:ext uri="{A12FA001-AC4F-418D-AE19-62706E023703}">
                                <ahyp:hlinkClr xmlns:ahyp="http://schemas.microsoft.com/office/drawing/2018/hyperlinkcolor" val="tx"/>
                              </a:ext>
                            </a:extLst>
                          </a:hlinkClick>
                        </a:rPr>
                        <a:t>アクセス制御</a:t>
                      </a:r>
                      <a:r>
                        <a:rPr kumimoji="1" lang="ja-JP" altLang="en-US" sz="1050" b="0" i="0" u="none" strike="noStrike" kern="1200" cap="none" spc="0" normalizeH="0" baseline="0" noProof="0" dirty="0">
                          <a:ln>
                            <a:noFill/>
                          </a:ln>
                          <a:solidFill>
                            <a:prstClr val="black"/>
                          </a:solidFill>
                          <a:effectLst/>
                          <a:uLnTx/>
                          <a:uFillTx/>
                          <a:latin typeface="+mn-ea"/>
                          <a:ea typeface="+mn-ea"/>
                          <a:cs typeface="+mn-cs"/>
                        </a:rPr>
                        <a:t>、ログの保存などが重要です。</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67570125"/>
                  </a:ext>
                </a:extLst>
              </a:tr>
            </a:tbl>
          </a:graphicData>
        </a:graphic>
      </p:graphicFrame>
      <p:graphicFrame>
        <p:nvGraphicFramePr>
          <p:cNvPr id="32" name="表 31">
            <a:extLst>
              <a:ext uri="{FF2B5EF4-FFF2-40B4-BE49-F238E27FC236}">
                <a16:creationId xmlns:a16="http://schemas.microsoft.com/office/drawing/2014/main" id="{A7372C0F-3CB4-8664-F83A-5353C8A2BB5E}"/>
              </a:ext>
            </a:extLst>
          </p:cNvPr>
          <p:cNvGraphicFramePr>
            <a:graphicFrameLocks noGrp="1"/>
          </p:cNvGraphicFramePr>
          <p:nvPr>
            <p:extLst>
              <p:ext uri="{D42A27DB-BD31-4B8C-83A1-F6EECF244321}">
                <p14:modId xmlns:p14="http://schemas.microsoft.com/office/powerpoint/2010/main" val="4143141327"/>
              </p:ext>
            </p:extLst>
          </p:nvPr>
        </p:nvGraphicFramePr>
        <p:xfrm>
          <a:off x="622800" y="5762574"/>
          <a:ext cx="5612400" cy="2641092"/>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5866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mn-ea"/>
                          <a:ea typeface="+mn-ea"/>
                          <a:cs typeface="+mn-cs"/>
                        </a:rPr>
                        <a:t>事例の概要</a:t>
                      </a:r>
                      <a:br>
                        <a:rPr kumimoji="1" lang="en-US" altLang="ja-JP" sz="1050" b="0" i="0" u="none" strike="noStrike" kern="1200" cap="none" spc="0" normalizeH="0" baseline="0" noProof="0">
                          <a:ln>
                            <a:noFill/>
                          </a:ln>
                          <a:solidFill>
                            <a:prstClr val="black"/>
                          </a:solidFill>
                          <a:effectLst/>
                          <a:uLnTx/>
                          <a:uFillTx/>
                          <a:latin typeface="+mn-ea"/>
                          <a:ea typeface="+mn-ea"/>
                          <a:cs typeface="+mn-cs"/>
                        </a:rPr>
                      </a:br>
                      <a:r>
                        <a:rPr kumimoji="1" lang="ja-JP" altLang="en-US" sz="1050" b="0" i="0" u="none" strike="noStrike" kern="1200" cap="none" spc="0" normalizeH="0" baseline="0" noProof="0">
                          <a:ln>
                            <a:noFill/>
                          </a:ln>
                          <a:solidFill>
                            <a:prstClr val="black"/>
                          </a:solidFill>
                          <a:effectLst/>
                          <a:uLnTx/>
                          <a:uFillTx/>
                          <a:latin typeface="+mn-ea"/>
                          <a:ea typeface="+mn-ea"/>
                          <a:cs typeface="+mn-cs"/>
                        </a:rPr>
                        <a:t>ランサムウェアを用いたサイバー攻撃による被害が発生しました。この攻撃によって</a:t>
                      </a:r>
                      <a:endParaRPr kumimoji="1" lang="en-US" altLang="ja-JP" sz="1050" b="0" i="0" u="none" strike="noStrike" kern="1200" cap="none" spc="0" normalizeH="0" baseline="0" noProof="0">
                        <a:ln>
                          <a:noFill/>
                        </a:ln>
                        <a:solidFill>
                          <a:prstClr val="black"/>
                        </a:solidFill>
                        <a:effectLst/>
                        <a:uLnTx/>
                        <a:uFillTx/>
                        <a:latin typeface="+mn-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mn-ea"/>
                          <a:ea typeface="+mn-ea"/>
                          <a:cs typeface="+mn-cs"/>
                        </a:rPr>
                        <a:t>暗号化されたデータには、数十万人の個人情報が含まれていました。その中には既に脱退した会員の情報も含まれていました。</a:t>
                      </a:r>
                      <a:endParaRPr kumimoji="1" lang="en-US" altLang="ja-JP" sz="600" b="0" i="0" u="none" strike="noStrike" kern="1200" cap="none" spc="0" normalizeH="0" baseline="0" noProof="0">
                        <a:ln>
                          <a:noFill/>
                        </a:ln>
                        <a:solidFill>
                          <a:prstClr val="black"/>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r h="58667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prstClr val="black"/>
                          </a:solidFill>
                          <a:effectLst/>
                          <a:uLnTx/>
                          <a:uFillTx/>
                          <a:latin typeface="+mn-ea"/>
                          <a:ea typeface="+mn-ea"/>
                          <a:cs typeface="+mn-cs"/>
                        </a:rPr>
                        <a:t>被害の原因</a:t>
                      </a:r>
                      <a:br>
                        <a:rPr kumimoji="1" lang="ja-JP" altLang="en-US" sz="1050" b="1" i="0" u="none" strike="noStrike" kern="1200" cap="none" spc="0" normalizeH="0" baseline="0" noProof="0">
                          <a:ln>
                            <a:noFill/>
                          </a:ln>
                          <a:solidFill>
                            <a:prstClr val="black"/>
                          </a:solidFill>
                          <a:effectLst/>
                          <a:uLnTx/>
                          <a:uFillTx/>
                          <a:latin typeface="+mn-ea"/>
                          <a:ea typeface="+mn-ea"/>
                          <a:cs typeface="+mn-cs"/>
                        </a:rPr>
                      </a:br>
                      <a:r>
                        <a:rPr kumimoji="1" lang="ja-JP" altLang="en-US" sz="1050" b="0" i="0" u="none" strike="noStrike" kern="1200" cap="none" spc="0" normalizeH="0" baseline="0" noProof="0">
                          <a:ln>
                            <a:noFill/>
                          </a:ln>
                          <a:solidFill>
                            <a:prstClr val="black"/>
                          </a:solidFill>
                          <a:effectLst/>
                          <a:uLnTx/>
                          <a:uFillTx/>
                          <a:latin typeface="+mn-ea"/>
                          <a:ea typeface="+mn-ea"/>
                          <a:cs typeface="+mn-cs"/>
                        </a:rPr>
                        <a:t>この事例の被害の原因は、第三者によりネットワーク機器の脆弱性を突かれ、</a:t>
                      </a:r>
                      <a:r>
                        <a:rPr kumimoji="1" lang="en-US" altLang="ja-JP" sz="1050" b="0" i="0" u="none" strike="noStrike" kern="1200" cap="none" spc="0" normalizeH="0" baseline="0" noProof="0">
                          <a:ln>
                            <a:noFill/>
                          </a:ln>
                          <a:solidFill>
                            <a:prstClr val="black"/>
                          </a:solidFill>
                          <a:effectLst/>
                          <a:uLnTx/>
                          <a:uFillTx/>
                          <a:latin typeface="+mn-ea"/>
                          <a:ea typeface="+mn-ea"/>
                          <a:cs typeface="+mn-cs"/>
                        </a:rPr>
                        <a:t>VPN</a:t>
                      </a:r>
                      <a:r>
                        <a:rPr kumimoji="1" lang="ja-JP" altLang="en-US" sz="1050" b="0" i="0" u="none" strike="noStrike" kern="1200" cap="none" spc="0" normalizeH="0" baseline="0" noProof="0">
                          <a:ln>
                            <a:noFill/>
                          </a:ln>
                          <a:solidFill>
                            <a:prstClr val="black"/>
                          </a:solidFill>
                          <a:effectLst/>
                          <a:uLnTx/>
                          <a:uFillTx/>
                          <a:latin typeface="+mn-ea"/>
                          <a:ea typeface="+mn-ea"/>
                          <a:cs typeface="+mn-cs"/>
                        </a:rPr>
                        <a:t>経由で基幹システムサーバを含む複数のサーバへ不正侵入されたことです。この結果、ほとんどのデータが暗号化されてしまいました。</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58667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dirty="0">
                          <a:ln>
                            <a:noFill/>
                          </a:ln>
                          <a:solidFill>
                            <a:prstClr val="black"/>
                          </a:solidFill>
                          <a:effectLst/>
                          <a:uLnTx/>
                          <a:uFillTx/>
                          <a:latin typeface="+mn-ea"/>
                          <a:ea typeface="+mn-ea"/>
                          <a:cs typeface="+mn-cs"/>
                        </a:rPr>
                        <a:t>この事例から学べること</a:t>
                      </a:r>
                      <a:br>
                        <a:rPr kumimoji="1" lang="ja-JP" altLang="en-US" sz="1050" b="1" i="0" u="none" strike="noStrike" kern="1200" cap="none" spc="0" normalizeH="0" baseline="0" noProof="0" dirty="0">
                          <a:ln>
                            <a:noFill/>
                          </a:ln>
                          <a:solidFill>
                            <a:prstClr val="black"/>
                          </a:solidFill>
                          <a:effectLst/>
                          <a:uLnTx/>
                          <a:uFillTx/>
                          <a:latin typeface="+mn-ea"/>
                          <a:ea typeface="+mn-ea"/>
                          <a:cs typeface="+mn-cs"/>
                        </a:rPr>
                      </a:br>
                      <a:r>
                        <a:rPr kumimoji="1" lang="ja-JP" altLang="en-US" sz="1050" b="0" i="0" u="none" strike="noStrike" kern="1200" cap="none" spc="0" normalizeH="0" baseline="0" noProof="0" dirty="0">
                          <a:ln>
                            <a:noFill/>
                          </a:ln>
                          <a:solidFill>
                            <a:prstClr val="black"/>
                          </a:solidFill>
                          <a:effectLst/>
                          <a:uLnTx/>
                          <a:uFillTx/>
                          <a:latin typeface="+mn-ea"/>
                          <a:ea typeface="+mn-ea"/>
                          <a:cs typeface="+mn-cs"/>
                        </a:rPr>
                        <a:t>・</a:t>
                      </a:r>
                      <a:r>
                        <a:rPr kumimoji="1" lang="en-US" altLang="ja-JP" sz="1050" b="0" i="0" u="none" strike="noStrike" kern="1200" cap="none" spc="0" normalizeH="0" baseline="0" noProof="0" dirty="0">
                          <a:ln>
                            <a:noFill/>
                          </a:ln>
                          <a:solidFill>
                            <a:prstClr val="black"/>
                          </a:solidFill>
                          <a:effectLst/>
                          <a:uLnTx/>
                          <a:uFillTx/>
                          <a:latin typeface="+mn-ea"/>
                          <a:ea typeface="+mn-ea"/>
                          <a:cs typeface="+mn-cs"/>
                        </a:rPr>
                        <a:t>VPN</a:t>
                      </a:r>
                      <a:r>
                        <a:rPr kumimoji="1" lang="ja-JP" altLang="en-US" sz="1050" b="0" i="0" u="none" strike="noStrike" kern="1200" cap="none" spc="0" normalizeH="0" baseline="0" noProof="0" dirty="0">
                          <a:ln>
                            <a:noFill/>
                          </a:ln>
                          <a:solidFill>
                            <a:prstClr val="black"/>
                          </a:solidFill>
                          <a:effectLst/>
                          <a:uLnTx/>
                          <a:uFillTx/>
                          <a:latin typeface="+mn-ea"/>
                          <a:ea typeface="+mn-ea"/>
                          <a:cs typeface="+mn-cs"/>
                        </a:rPr>
                        <a:t>からの不正侵入を防止するためには、</a:t>
                      </a:r>
                      <a:r>
                        <a:rPr kumimoji="1" lang="ja-JP" altLang="en-US" sz="1050" b="0" i="0" u="none" strike="noStrike" kern="1200" cap="none" spc="0" normalizeH="0" baseline="0" noProof="0" dirty="0">
                          <a:ln>
                            <a:noFill/>
                          </a:ln>
                          <a:solidFill>
                            <a:srgbClr val="000000"/>
                          </a:solidFill>
                          <a:effectLst/>
                          <a:uLnTx/>
                          <a:uFillTx/>
                          <a:latin typeface="+mn-ea"/>
                          <a:ea typeface="+mn-ea"/>
                          <a:cs typeface="+mn-cs"/>
                          <a:hlinkClick r:id="rId4" action="ppaction://hlinksldjump">
                            <a:extLst>
                              <a:ext uri="{A12FA001-AC4F-418D-AE19-62706E023703}">
                                <ahyp:hlinkClr xmlns:ahyp="http://schemas.microsoft.com/office/drawing/2018/hyperlinkcolor" val="tx"/>
                              </a:ext>
                            </a:extLst>
                          </a:hlinkClick>
                        </a:rPr>
                        <a:t>多要素認証</a:t>
                      </a:r>
                      <a:r>
                        <a:rPr kumimoji="1" lang="ja-JP" altLang="en-US" sz="1050" b="0" i="0" u="none" strike="noStrike" kern="1200" cap="none" spc="0" normalizeH="0" baseline="0" noProof="0" dirty="0">
                          <a:ln>
                            <a:noFill/>
                          </a:ln>
                          <a:solidFill>
                            <a:prstClr val="black"/>
                          </a:solidFill>
                          <a:effectLst/>
                          <a:uLnTx/>
                          <a:uFillTx/>
                          <a:latin typeface="+mn-ea"/>
                          <a:ea typeface="+mn-ea"/>
                          <a:cs typeface="+mn-cs"/>
                        </a:rPr>
                        <a:t>やアクセス制御によって接続者を制限することが非常に重要です。</a:t>
                      </a:r>
                      <a:br>
                        <a:rPr kumimoji="1" lang="en-US" altLang="ja-JP" sz="1050" b="0" i="0" u="none" strike="noStrike" kern="1200" cap="none" spc="0" normalizeH="0" baseline="0" noProof="0" dirty="0">
                          <a:ln>
                            <a:noFill/>
                          </a:ln>
                          <a:solidFill>
                            <a:prstClr val="black"/>
                          </a:solidFill>
                          <a:effectLst/>
                          <a:uLnTx/>
                          <a:uFillTx/>
                          <a:latin typeface="+mn-ea"/>
                          <a:ea typeface="+mn-ea"/>
                          <a:cs typeface="+mn-cs"/>
                        </a:rPr>
                      </a:br>
                      <a:r>
                        <a:rPr kumimoji="1" lang="ja-JP" altLang="en-US" sz="1050" b="0" i="0" u="none" strike="noStrike" kern="1200" cap="none" spc="0" normalizeH="0" baseline="0" noProof="0" dirty="0">
                          <a:ln>
                            <a:noFill/>
                          </a:ln>
                          <a:solidFill>
                            <a:prstClr val="black"/>
                          </a:solidFill>
                          <a:effectLst/>
                          <a:uLnTx/>
                          <a:uFillTx/>
                          <a:latin typeface="+mn-ea"/>
                          <a:ea typeface="+mn-ea"/>
                          <a:cs typeface="+mn-cs"/>
                        </a:rPr>
                        <a:t>・バックアップの保護や</a:t>
                      </a:r>
                      <a:r>
                        <a:rPr kumimoji="1" lang="en-US" altLang="ja-JP" sz="1050" b="0" i="0" u="none" strike="noStrike" kern="1200" cap="none" spc="0" normalizeH="0" baseline="0" noProof="0" dirty="0">
                          <a:ln>
                            <a:noFill/>
                          </a:ln>
                          <a:solidFill>
                            <a:prstClr val="black"/>
                          </a:solidFill>
                          <a:effectLst/>
                          <a:uLnTx/>
                          <a:uFillTx/>
                          <a:latin typeface="+mn-ea"/>
                          <a:ea typeface="+mn-ea"/>
                          <a:cs typeface="+mn-cs"/>
                        </a:rPr>
                        <a:t>EDR</a:t>
                      </a:r>
                      <a:r>
                        <a:rPr kumimoji="1" lang="ja-JP" altLang="en-US" sz="1050" b="0" i="0" u="none" strike="noStrike" kern="1200" cap="none" spc="0" normalizeH="0" baseline="0" noProof="0" dirty="0">
                          <a:ln>
                            <a:noFill/>
                          </a:ln>
                          <a:solidFill>
                            <a:prstClr val="black"/>
                          </a:solidFill>
                          <a:effectLst/>
                          <a:uLnTx/>
                          <a:uFillTx/>
                          <a:latin typeface="+mn-ea"/>
                          <a:ea typeface="+mn-ea"/>
                          <a:cs typeface="+mn-cs"/>
                        </a:rPr>
                        <a:t>の導入など、セキュリティ強化の対策を講じることが重要です。</a:t>
                      </a:r>
                      <a:br>
                        <a:rPr kumimoji="1" lang="en-US" altLang="ja-JP" sz="1050" b="0" i="0" u="none" strike="noStrike" kern="1200" cap="none" spc="0" normalizeH="0" baseline="0" noProof="0" dirty="0">
                          <a:ln>
                            <a:noFill/>
                          </a:ln>
                          <a:solidFill>
                            <a:prstClr val="black"/>
                          </a:solidFill>
                          <a:effectLst/>
                          <a:uLnTx/>
                          <a:uFillTx/>
                          <a:latin typeface="+mn-ea"/>
                          <a:ea typeface="+mn-ea"/>
                          <a:cs typeface="+mn-cs"/>
                        </a:rPr>
                      </a:br>
                      <a:r>
                        <a:rPr kumimoji="1" lang="ja-JP" altLang="en-US" sz="1050" b="0" i="0" u="none" strike="noStrike" kern="1200" cap="none" spc="0" normalizeH="0" baseline="0" noProof="0" dirty="0">
                          <a:ln>
                            <a:noFill/>
                          </a:ln>
                          <a:solidFill>
                            <a:prstClr val="black"/>
                          </a:solidFill>
                          <a:effectLst/>
                          <a:uLnTx/>
                          <a:uFillTx/>
                          <a:latin typeface="+mn-ea"/>
                          <a:ea typeface="+mn-ea"/>
                          <a:cs typeface="+mn-cs"/>
                        </a:rPr>
                        <a:t>また、</a:t>
                      </a:r>
                      <a:r>
                        <a:rPr kumimoji="1" lang="en-US" altLang="ja-JP" sz="1050" b="0" i="0" u="none" strike="noStrike" kern="1200" cap="none" spc="0" normalizeH="0" baseline="0" noProof="0" dirty="0">
                          <a:ln>
                            <a:noFill/>
                          </a:ln>
                          <a:solidFill>
                            <a:prstClr val="black"/>
                          </a:solidFill>
                          <a:effectLst/>
                          <a:uLnTx/>
                          <a:uFillTx/>
                          <a:latin typeface="+mn-ea"/>
                          <a:ea typeface="+mn-ea"/>
                          <a:cs typeface="+mn-cs"/>
                        </a:rPr>
                        <a:t>VPN</a:t>
                      </a:r>
                      <a:r>
                        <a:rPr kumimoji="1" lang="ja-JP" altLang="en-US" sz="1050" b="0" i="0" u="none" strike="noStrike" kern="1200" cap="none" spc="0" normalizeH="0" baseline="0" noProof="0" dirty="0">
                          <a:ln>
                            <a:noFill/>
                          </a:ln>
                          <a:solidFill>
                            <a:prstClr val="black"/>
                          </a:solidFill>
                          <a:effectLst/>
                          <a:uLnTx/>
                          <a:uFillTx/>
                          <a:latin typeface="+mn-ea"/>
                          <a:ea typeface="+mn-ea"/>
                          <a:cs typeface="+mn-cs"/>
                        </a:rPr>
                        <a:t>より高セキュリティな接続方法である</a:t>
                      </a:r>
                      <a:r>
                        <a:rPr kumimoji="1" lang="en-US" altLang="ja-JP" sz="1050" b="0" i="0" u="none" strike="noStrike" kern="1200" cap="none" spc="0" normalizeH="0" baseline="0" noProof="0" dirty="0">
                          <a:ln>
                            <a:noFill/>
                          </a:ln>
                          <a:solidFill>
                            <a:srgbClr val="000000"/>
                          </a:solidFill>
                          <a:effectLst/>
                          <a:uLnTx/>
                          <a:uFillTx/>
                          <a:latin typeface="+mn-ea"/>
                          <a:ea typeface="+mn-ea"/>
                          <a:cs typeface="+mn-cs"/>
                          <a:hlinkClick r:id="rId3" action="ppaction://hlinksldjump">
                            <a:extLst>
                              <a:ext uri="{A12FA001-AC4F-418D-AE19-62706E023703}">
                                <ahyp:hlinkClr xmlns:ahyp="http://schemas.microsoft.com/office/drawing/2018/hyperlinkcolor" val="tx"/>
                              </a:ext>
                            </a:extLst>
                          </a:hlinkClick>
                        </a:rPr>
                        <a:t>SDP</a:t>
                      </a:r>
                      <a:r>
                        <a:rPr kumimoji="1" lang="ja-JP" altLang="en-US" sz="1050" b="0" i="0" u="none" strike="noStrike" kern="1200" cap="none" spc="0" normalizeH="0" baseline="0" noProof="0" dirty="0">
                          <a:ln>
                            <a:noFill/>
                          </a:ln>
                          <a:solidFill>
                            <a:prstClr val="black"/>
                          </a:solidFill>
                          <a:effectLst/>
                          <a:uLnTx/>
                          <a:uFillTx/>
                          <a:latin typeface="+mn-ea"/>
                          <a:ea typeface="+mn-ea"/>
                          <a:cs typeface="+mn-cs"/>
                        </a:rPr>
                        <a:t>の導入も検討すべきです。</a:t>
                      </a:r>
                      <a:endParaRPr kumimoji="1" lang="en-US" altLang="ja-JP" sz="1050" b="0" i="0" u="none" strike="noStrike" kern="1200" cap="none" spc="0" normalizeH="0" baseline="0" noProof="0" dirty="0">
                        <a:ln>
                          <a:noFill/>
                        </a:ln>
                        <a:solidFill>
                          <a:prstClr val="black"/>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67570125"/>
                  </a:ext>
                </a:extLst>
              </a:tr>
            </a:tbl>
          </a:graphicData>
        </a:graphic>
      </p:graphicFrame>
      <p:sp>
        <p:nvSpPr>
          <p:cNvPr id="37" name="楕円 36">
            <a:extLst>
              <a:ext uri="{FF2B5EF4-FFF2-40B4-BE49-F238E27FC236}">
                <a16:creationId xmlns:a16="http://schemas.microsoft.com/office/drawing/2014/main" id="{2947DB4D-AA50-2DED-6DBB-24C864CDB9FD}"/>
              </a:ext>
            </a:extLst>
          </p:cNvPr>
          <p:cNvSpPr/>
          <p:nvPr/>
        </p:nvSpPr>
        <p:spPr>
          <a:xfrm>
            <a:off x="5897993" y="2628093"/>
            <a:ext cx="722908" cy="663566"/>
          </a:xfrm>
          <a:prstGeom prst="ellipse">
            <a:avLst/>
          </a:prstGeom>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18" name="グループ化 17">
            <a:extLst>
              <a:ext uri="{FF2B5EF4-FFF2-40B4-BE49-F238E27FC236}">
                <a16:creationId xmlns:a16="http://schemas.microsoft.com/office/drawing/2014/main" id="{A5C46ADA-9965-2481-B7F5-D7DEA14E356D}"/>
              </a:ext>
            </a:extLst>
          </p:cNvPr>
          <p:cNvGrpSpPr/>
          <p:nvPr/>
        </p:nvGrpSpPr>
        <p:grpSpPr>
          <a:xfrm>
            <a:off x="5978957" y="2667382"/>
            <a:ext cx="629752" cy="623334"/>
            <a:chOff x="5148855" y="1135930"/>
            <a:chExt cx="762000" cy="754235"/>
          </a:xfrm>
        </p:grpSpPr>
        <p:pic>
          <p:nvPicPr>
            <p:cNvPr id="19" name="グラフィックス 18" descr="ドキュメント 単色塗りつぶし">
              <a:extLst>
                <a:ext uri="{FF2B5EF4-FFF2-40B4-BE49-F238E27FC236}">
                  <a16:creationId xmlns:a16="http://schemas.microsoft.com/office/drawing/2014/main" id="{E1674415-FCEB-4890-EB87-AD55B4B0BDF6}"/>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276595" y="1135930"/>
              <a:ext cx="527222" cy="527222"/>
            </a:xfrm>
            <a:prstGeom prst="rect">
              <a:avLst/>
            </a:prstGeom>
          </p:spPr>
        </p:pic>
        <p:pic>
          <p:nvPicPr>
            <p:cNvPr id="20" name="グラフィックス 19" descr="ロック 単色塗りつぶし">
              <a:extLst>
                <a:ext uri="{FF2B5EF4-FFF2-40B4-BE49-F238E27FC236}">
                  <a16:creationId xmlns:a16="http://schemas.microsoft.com/office/drawing/2014/main" id="{24566550-86D8-ADF6-0166-B182131D3F89}"/>
                </a:ext>
              </a:extLst>
            </p:cNvPr>
            <p:cNvPicPr>
              <a:picLocks noChangeAspect="1"/>
            </p:cNvPicPr>
            <p:nvPr/>
          </p:nvPicPr>
          <p:blipFill>
            <a:blip r:embed="rId7" cstate="hq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74390" y="1344532"/>
              <a:ext cx="343931" cy="343931"/>
            </a:xfrm>
            <a:prstGeom prst="rect">
              <a:avLst/>
            </a:prstGeom>
          </p:spPr>
        </p:pic>
        <p:sp>
          <p:nvSpPr>
            <p:cNvPr id="21" name="テキスト ボックス 20">
              <a:extLst>
                <a:ext uri="{FF2B5EF4-FFF2-40B4-BE49-F238E27FC236}">
                  <a16:creationId xmlns:a16="http://schemas.microsoft.com/office/drawing/2014/main" id="{F1926A4F-6346-6A3C-BCD6-A9D524B8E1A6}"/>
                </a:ext>
              </a:extLst>
            </p:cNvPr>
            <p:cNvSpPr txBox="1"/>
            <p:nvPr/>
          </p:nvSpPr>
          <p:spPr>
            <a:xfrm>
              <a:off x="5148855" y="1629477"/>
              <a:ext cx="762000" cy="26068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機密情報</a:t>
              </a:r>
            </a:p>
          </p:txBody>
        </p:sp>
      </p:grpSp>
      <p:sp>
        <p:nvSpPr>
          <p:cNvPr id="38" name="楕円 37">
            <a:extLst>
              <a:ext uri="{FF2B5EF4-FFF2-40B4-BE49-F238E27FC236}">
                <a16:creationId xmlns:a16="http://schemas.microsoft.com/office/drawing/2014/main" id="{57959163-5103-EF98-D75A-2C1AC244CF02}"/>
              </a:ext>
            </a:extLst>
          </p:cNvPr>
          <p:cNvSpPr/>
          <p:nvPr/>
        </p:nvSpPr>
        <p:spPr>
          <a:xfrm>
            <a:off x="5903094" y="5459699"/>
            <a:ext cx="722908" cy="663566"/>
          </a:xfrm>
          <a:prstGeom prst="ellipse">
            <a:avLst/>
          </a:prstGeom>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9" name="図 8">
            <a:extLst>
              <a:ext uri="{FF2B5EF4-FFF2-40B4-BE49-F238E27FC236}">
                <a16:creationId xmlns:a16="http://schemas.microsoft.com/office/drawing/2014/main" id="{C79BA99F-D20C-D3AE-66DE-B4A76A7D790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996047" y="5524556"/>
            <a:ext cx="521572" cy="521572"/>
          </a:xfrm>
          <a:prstGeom prst="rect">
            <a:avLst/>
          </a:prstGeom>
        </p:spPr>
      </p:pic>
      <p:sp>
        <p:nvSpPr>
          <p:cNvPr id="4" name="テキスト プレースホルダー 2">
            <a:extLst>
              <a:ext uri="{FF2B5EF4-FFF2-40B4-BE49-F238E27FC236}">
                <a16:creationId xmlns:a16="http://schemas.microsoft.com/office/drawing/2014/main" id="{C3B35595-4F82-198F-2519-6FA683DB022C}"/>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0"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0" action="ppaction://hlinksldjump"/>
              </a:rPr>
              <a:t>2</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0"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0"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0" action="ppaction://hlinksldjump"/>
              </a:rPr>
              <a:t>事例を知る：重大なインシデント発生から課題解決まで</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hlinkClick r:id="rId10" action="ppaction://hlinksldjump"/>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2-2.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重大インシデント事例から学ぶ課題解決</a:t>
            </a:r>
          </a:p>
        </p:txBody>
      </p:sp>
      <p:graphicFrame>
        <p:nvGraphicFramePr>
          <p:cNvPr id="6" name="表 10">
            <a:extLst>
              <a:ext uri="{FF2B5EF4-FFF2-40B4-BE49-F238E27FC236}">
                <a16:creationId xmlns:a16="http://schemas.microsoft.com/office/drawing/2014/main" id="{6BADE10A-2EEB-2899-511B-75147D1E92F0}"/>
              </a:ext>
            </a:extLst>
          </p:cNvPr>
          <p:cNvGraphicFramePr>
            <a:graphicFrameLocks noGrp="1"/>
          </p:cNvGraphicFramePr>
          <p:nvPr/>
        </p:nvGraphicFramePr>
        <p:xfrm>
          <a:off x="621092" y="8483046"/>
          <a:ext cx="5615815" cy="365760"/>
        </p:xfrm>
        <a:graphic>
          <a:graphicData uri="http://schemas.openxmlformats.org/drawingml/2006/table">
            <a:tbl>
              <a:tblPr firstRow="1" bandRow="1">
                <a:tableStyleId>{5C22544A-7EE6-4342-B048-85BDC9FD1C3A}</a:tableStyleId>
              </a:tblPr>
              <a:tblGrid>
                <a:gridCol w="2127566">
                  <a:extLst>
                    <a:ext uri="{9D8B030D-6E8A-4147-A177-3AD203B41FA5}">
                      <a16:colId xmlns:a16="http://schemas.microsoft.com/office/drawing/2014/main" val="727053212"/>
                    </a:ext>
                  </a:extLst>
                </a:gridCol>
                <a:gridCol w="3488249">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a:solidFill>
                            <a:sysClr val="windowText" lastClr="000000"/>
                          </a:solidFill>
                          <a:latin typeface="メイリオ" panose="020B0604030504040204" pitchFamily="50" charset="-128"/>
                          <a:ea typeface="メイリオ" panose="020B0604030504040204" pitchFamily="50" charset="-128"/>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31597141"/>
                  </a:ext>
                </a:extLst>
              </a:tr>
              <a:tr h="0">
                <a:tc>
                  <a:txBody>
                    <a:bodyPr/>
                    <a:lstStyle/>
                    <a:p>
                      <a:r>
                        <a:rPr kumimoji="1" lang="ja-JP" altLang="en-US" sz="600" b="0">
                          <a:solidFill>
                            <a:sysClr val="windowText" lastClr="000000"/>
                          </a:solidFill>
                          <a:latin typeface="メイリオ" panose="020B0604030504040204" pitchFamily="50" charset="-128"/>
                          <a:ea typeface="メイリオ" panose="020B0604030504040204" pitchFamily="50" charset="-128"/>
                        </a:rPr>
                        <a:t>サイバー攻撃を受けた組織における対応事例集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600" b="0" u="sng" baseline="0">
                          <a:solidFill>
                            <a:schemeClr val="tx1"/>
                          </a:solidFill>
                          <a:uFill>
                            <a:solidFill>
                              <a:schemeClr val="bg1"/>
                            </a:solidFill>
                          </a:uFill>
                          <a:latin typeface="+mn-ea"/>
                          <a:ea typeface="+mn-ea"/>
                          <a:hlinkClick r:id="rId11"/>
                        </a:rPr>
                        <a:t>https://www.nisc.go.jp/pdf/policy/inquiry/kokai_jireishu.pdf</a:t>
                      </a:r>
                      <a:endParaRPr kumimoji="1" lang="en-US" altLang="ja-JP" sz="600" b="0" u="sng" baseline="0">
                        <a:solidFill>
                          <a:schemeClr val="tx1"/>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bl>
          </a:graphicData>
        </a:graphic>
      </p:graphicFrame>
    </p:spTree>
    <p:extLst>
      <p:ext uri="{BB962C8B-B14F-4D97-AF65-F5344CB8AC3E}">
        <p14:creationId xmlns:p14="http://schemas.microsoft.com/office/powerpoint/2010/main" val="2264938016"/>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AAB8950A-28ED-BF34-53B7-3E684C62BE62}"/>
              </a:ext>
            </a:extLst>
          </p:cNvPr>
          <p:cNvSpPr>
            <a:spLocks noGrp="1"/>
          </p:cNvSpPr>
          <p:nvPr>
            <p:ph type="body" sz="quarter" idx="14"/>
          </p:nvPr>
        </p:nvSpPr>
        <p:spPr/>
        <p:txBody>
          <a:bodyPr/>
          <a:lstStyle/>
          <a:p>
            <a:r>
              <a:rPr kumimoji="1" lang="en-US" altLang="ja-JP" sz="1600"/>
              <a:t>15-1-1. </a:t>
            </a:r>
            <a:r>
              <a:rPr kumimoji="1" lang="ja-JP" altLang="en-US" sz="1600"/>
              <a:t>対策基準の策定</a:t>
            </a:r>
            <a:endParaRPr kumimoji="1" lang="ja-JP" altLang="en-US"/>
          </a:p>
        </p:txBody>
      </p:sp>
      <p:graphicFrame>
        <p:nvGraphicFramePr>
          <p:cNvPr id="12" name="表 11">
            <a:extLst>
              <a:ext uri="{FF2B5EF4-FFF2-40B4-BE49-F238E27FC236}">
                <a16:creationId xmlns:a16="http://schemas.microsoft.com/office/drawing/2014/main" id="{BBB54472-760C-CB18-3D3A-21A9230D5B51}"/>
              </a:ext>
            </a:extLst>
          </p:cNvPr>
          <p:cNvGraphicFramePr>
            <a:graphicFrameLocks noGrp="1"/>
          </p:cNvGraphicFramePr>
          <p:nvPr>
            <p:extLst>
              <p:ext uri="{D42A27DB-BD31-4B8C-83A1-F6EECF244321}">
                <p14:modId xmlns:p14="http://schemas.microsoft.com/office/powerpoint/2010/main" val="4071798715"/>
              </p:ext>
            </p:extLst>
          </p:nvPr>
        </p:nvGraphicFramePr>
        <p:xfrm>
          <a:off x="619200" y="3184547"/>
          <a:ext cx="5612399" cy="4823460"/>
        </p:xfrm>
        <a:graphic>
          <a:graphicData uri="http://schemas.openxmlformats.org/drawingml/2006/table">
            <a:tbl>
              <a:tblPr firstRow="1" bandRow="1">
                <a:tableStyleId>{5C22544A-7EE6-4342-B048-85BDC9FD1C3A}</a:tableStyleId>
              </a:tblPr>
              <a:tblGrid>
                <a:gridCol w="5612399">
                  <a:extLst>
                    <a:ext uri="{9D8B030D-6E8A-4147-A177-3AD203B41FA5}">
                      <a16:colId xmlns:a16="http://schemas.microsoft.com/office/drawing/2014/main" val="2585828005"/>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rPr>
                        <a:t>対策基準（例）</a:t>
                      </a:r>
                      <a:endParaRPr kumimoji="1" lang="ja-JP" altLang="en-US" sz="105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42017801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en-US" altLang="ja-JP" sz="1050" b="1" dirty="0">
                          <a:solidFill>
                            <a:schemeClr val="tx1"/>
                          </a:solidFill>
                        </a:rPr>
                        <a:t>6.1 </a:t>
                      </a:r>
                      <a:r>
                        <a:rPr kumimoji="1" lang="ja-JP" altLang="en-US" sz="1050" b="1" dirty="0">
                          <a:solidFill>
                            <a:schemeClr val="tx1"/>
                          </a:solidFill>
                        </a:rPr>
                        <a:t>選考</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kern="1200" dirty="0">
                          <a:solidFill>
                            <a:schemeClr val="dk1"/>
                          </a:solidFill>
                          <a:effectLst/>
                          <a:latin typeface="+mn-lt"/>
                          <a:ea typeface="+mn-ea"/>
                          <a:cs typeface="+mn-cs"/>
                        </a:rPr>
                        <a:t>従業員や契約相手を選定する際、個人情報の保護や雇用に関する法令を考慮して経歴などを確認しなければならない。</a:t>
                      </a: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kumimoji="1" lang="en-US" altLang="ja-JP" sz="1050" b="1" kern="1200" dirty="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en-US" altLang="ja-JP" sz="1050" b="1" kern="1200" dirty="0">
                          <a:solidFill>
                            <a:schemeClr val="dk1"/>
                          </a:solidFill>
                          <a:effectLst/>
                          <a:latin typeface="+mn-lt"/>
                          <a:ea typeface="+mn-ea"/>
                          <a:cs typeface="+mn-cs"/>
                        </a:rPr>
                        <a:t>6.2 </a:t>
                      </a:r>
                      <a:r>
                        <a:rPr kumimoji="1" lang="ja-JP" altLang="en-US" sz="1050" b="1" kern="1200" dirty="0">
                          <a:solidFill>
                            <a:schemeClr val="dk1"/>
                          </a:solidFill>
                          <a:effectLst/>
                          <a:latin typeface="+mn-lt"/>
                          <a:ea typeface="+mn-ea"/>
                          <a:cs typeface="+mn-cs"/>
                        </a:rPr>
                        <a:t>雇用条件</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0" dirty="0"/>
                        <a:t>雇用契約書には、情報セキュリティに関する要員および組織の責任を記載しなければならない。</a:t>
                      </a:r>
                      <a:endParaRPr lang="en-US" altLang="ja-JP" sz="1050" b="0" dirty="0"/>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en-US" altLang="ja-JP" sz="1050" b="0" dirty="0"/>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en-US" altLang="ja-JP" sz="1050" b="1" kern="1200" dirty="0">
                          <a:solidFill>
                            <a:schemeClr val="dk1"/>
                          </a:solidFill>
                          <a:effectLst/>
                          <a:latin typeface="+mn-lt"/>
                          <a:ea typeface="+mn-ea"/>
                          <a:cs typeface="+mn-cs"/>
                        </a:rPr>
                        <a:t>6.3 </a:t>
                      </a:r>
                      <a:r>
                        <a:rPr kumimoji="1" lang="ja-JP" altLang="en-US" sz="1050" b="1" kern="1200" dirty="0">
                          <a:solidFill>
                            <a:schemeClr val="dk1"/>
                          </a:solidFill>
                          <a:effectLst/>
                          <a:latin typeface="+mn-lt"/>
                          <a:ea typeface="+mn-ea"/>
                          <a:cs typeface="+mn-cs"/>
                        </a:rPr>
                        <a:t>情報セキュリティの意識向上、教育及び訓練</a:t>
                      </a:r>
                      <a:endParaRPr kumimoji="1" lang="en-US" altLang="ja-JP" sz="1050" b="1" kern="1200" dirty="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dirty="0"/>
                        <a:t>従業員に対し、情報セキュリティに関する教育および訓練を実施しなければならない。</a:t>
                      </a:r>
                      <a:endParaRPr lang="en-US" altLang="ja-JP" sz="1050" dirty="0"/>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en-US" altLang="ja-JP" sz="1050" dirty="0"/>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en-US" altLang="ja-JP" sz="1050" b="1" dirty="0">
                          <a:solidFill>
                            <a:schemeClr val="tx1"/>
                          </a:solidFill>
                        </a:rPr>
                        <a:t>6.4 </a:t>
                      </a:r>
                      <a:r>
                        <a:rPr kumimoji="1" lang="ja-JP" altLang="en-US" sz="1050" b="1" dirty="0">
                          <a:solidFill>
                            <a:schemeClr val="tx1"/>
                          </a:solidFill>
                        </a:rPr>
                        <a:t>懲戒手続　</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dirty="0"/>
                        <a:t>情報セキュリティ方針に違反した場合の懲戒手続を、正式に定めなければならない。</a:t>
                      </a:r>
                      <a:endParaRPr lang="en-US" altLang="ja-JP" sz="1050" dirty="0"/>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en-US" altLang="ja-JP" sz="1050" dirty="0"/>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en-US" altLang="ja-JP" sz="1050" b="1" dirty="0"/>
                        <a:t>6.5 </a:t>
                      </a:r>
                      <a:r>
                        <a:rPr lang="ja-JP" altLang="en-US" sz="1050" b="1" dirty="0"/>
                        <a:t>雇用の終了または変更後の責任</a:t>
                      </a:r>
                      <a:endParaRPr lang="en-US" altLang="ja-JP" sz="1050" b="1" dirty="0"/>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dirty="0"/>
                        <a:t>雇用の終了または変更の後も引き続き有効な情報セキュリティの責任や義務を、明確にしなければならない。</a:t>
                      </a:r>
                      <a:endParaRPr lang="en-US" altLang="ja-JP" sz="1050" dirty="0"/>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en-US" altLang="ja-JP" sz="1050" dirty="0"/>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en-US" altLang="ja-JP" sz="1050" b="1" dirty="0"/>
                        <a:t>6.6 </a:t>
                      </a:r>
                      <a:r>
                        <a:rPr lang="ja-JP" altLang="en-US" sz="1050" b="1" dirty="0"/>
                        <a:t>秘密保持契約または守秘義務契約</a:t>
                      </a:r>
                      <a:endParaRPr lang="en-US" altLang="ja-JP" sz="1050" b="1" dirty="0"/>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dirty="0"/>
                        <a:t>組織の要求事項を反映した秘密保持契約または守秘義務契約を従業員や外部の関係者と締結しなければならない。</a:t>
                      </a:r>
                      <a:endParaRPr lang="en-US" altLang="ja-JP" sz="1050" dirty="0"/>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en-US" altLang="ja-JP" sz="1050" dirty="0"/>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0" lang="en-US" altLang="ja-JP" sz="1050" b="1" i="0" u="none" strike="noStrike" kern="1200" cap="none" spc="0" normalizeH="0" baseline="0" noProof="0" dirty="0">
                          <a:ln>
                            <a:noFill/>
                          </a:ln>
                          <a:solidFill>
                            <a:prstClr val="black"/>
                          </a:solidFill>
                          <a:effectLst/>
                          <a:uLnTx/>
                          <a:uFillTx/>
                          <a:latin typeface="+mn-ea"/>
                          <a:cs typeface="+mn-cs"/>
                        </a:rPr>
                        <a:t>6.7 </a:t>
                      </a:r>
                      <a:r>
                        <a:rPr kumimoji="0" lang="ja-JP" altLang="en-US" sz="1050" b="1" i="0" u="none" strike="noStrike" kern="1200" cap="none" spc="0" normalizeH="0" baseline="0" noProof="0" dirty="0">
                          <a:ln>
                            <a:noFill/>
                          </a:ln>
                          <a:solidFill>
                            <a:prstClr val="black"/>
                          </a:solidFill>
                          <a:effectLst/>
                          <a:uLnTx/>
                          <a:uFillTx/>
                          <a:latin typeface="+mn-ea"/>
                          <a:cs typeface="+mn-cs"/>
                        </a:rPr>
                        <a:t>リモートワーク</a:t>
                      </a:r>
                      <a:endParaRPr kumimoji="0" lang="en-US" altLang="ja-JP" sz="1050" b="1" i="0" u="none" strike="noStrike" kern="1200" cap="none" spc="0" normalizeH="0" baseline="0" noProof="0" dirty="0">
                        <a:ln>
                          <a:noFill/>
                        </a:ln>
                        <a:solidFill>
                          <a:prstClr val="black"/>
                        </a:solidFill>
                        <a:effectLst/>
                        <a:uLnTx/>
                        <a:uFillTx/>
                        <a:latin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0" dirty="0"/>
                        <a:t>要員が遠隔で作業する場合は、セキュリティ対策を実施しなければならない。</a:t>
                      </a:r>
                      <a:endParaRPr lang="en-US" altLang="ja-JP" sz="1050" b="0" dirty="0"/>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lang="en-US" altLang="ja-JP" sz="1050" b="0" dirty="0"/>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en-US" altLang="ja-JP" sz="1050" b="1" dirty="0"/>
                        <a:t>6.8</a:t>
                      </a:r>
                      <a:r>
                        <a:rPr lang="ja-JP" altLang="en-US" sz="1050" b="1" dirty="0"/>
                        <a:t> 情報セキュリティ事象の報告</a:t>
                      </a:r>
                      <a:endParaRPr lang="en-US" altLang="ja-JP" sz="1050" b="1" dirty="0"/>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dirty="0"/>
                        <a:t>情報セキュリティ事象を、適切な連絡経路を通して時機を失せずに報告できる仕組みを設けなければならない。</a:t>
                      </a:r>
                      <a:endParaRPr lang="en-US" altLang="ja-JP" sz="105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96955816"/>
                  </a:ext>
                </a:extLst>
              </a:tr>
            </a:tbl>
          </a:graphicData>
        </a:graphic>
      </p:graphicFrame>
      <p:sp>
        <p:nvSpPr>
          <p:cNvPr id="10" name="スライド番号プレースホルダー 3">
            <a:extLst>
              <a:ext uri="{FF2B5EF4-FFF2-40B4-BE49-F238E27FC236}">
                <a16:creationId xmlns:a16="http://schemas.microsoft.com/office/drawing/2014/main" id="{E4A6EBC5-854B-04B9-1494-3708B674B5C4}"/>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15</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7" name="テキスト プレースホルダー 1">
            <a:extLst>
              <a:ext uri="{FF2B5EF4-FFF2-40B4-BE49-F238E27FC236}">
                <a16:creationId xmlns:a16="http://schemas.microsoft.com/office/drawing/2014/main" id="{71CB16FF-356A-FC5D-6B7E-B745F5013255}"/>
              </a:ext>
            </a:extLst>
          </p:cNvPr>
          <p:cNvSpPr>
            <a:spLocks noGrp="1"/>
          </p:cNvSpPr>
          <p:nvPr>
            <p:ph type="body" sz="quarter" idx="25"/>
          </p:nvPr>
        </p:nvSpPr>
        <p:spPr>
          <a:xfrm>
            <a:off x="619200" y="835200"/>
            <a:ext cx="6238800" cy="417600"/>
          </a:xfrm>
        </p:spPr>
        <p: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第</a:t>
            </a:r>
            <a:r>
              <a:rPr kumimoji="1" lang="en-US" altLang="ja-JP"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15</a:t>
            </a: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章</a:t>
            </a:r>
            <a:r>
              <a:rPr kumimoji="1" lang="en-US" altLang="ja-JP"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 </a:t>
            </a: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人的管理策</a:t>
            </a:r>
            <a:br>
              <a:rPr kumimoji="1" lang="en-US" altLang="ja-JP"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b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　</a:t>
            </a:r>
            <a:r>
              <a:rPr kumimoji="1" lang="en-US" altLang="ja-JP" sz="1100" u="sng">
                <a:solidFill>
                  <a:schemeClr val="tx1"/>
                </a:solidFill>
                <a:uFill>
                  <a:solidFill>
                    <a:schemeClr val="bg1"/>
                  </a:solidFill>
                </a:uFill>
                <a:hlinkClick r:id="rId3" action="ppaction://hlinksldjump"/>
              </a:rPr>
              <a:t>15-1. </a:t>
            </a:r>
            <a:r>
              <a:rPr kumimoji="1" lang="ja-JP" altLang="en-US" sz="1100" u="sng">
                <a:solidFill>
                  <a:schemeClr val="tx1"/>
                </a:solidFill>
                <a:uFill>
                  <a:solidFill>
                    <a:schemeClr val="bg1"/>
                  </a:solidFill>
                </a:uFill>
                <a:hlinkClick r:id="rId3" action="ppaction://hlinksldjump"/>
              </a:rPr>
              <a:t>人的管理策を参考とした対策基準・実施手順の策定</a:t>
            </a:r>
            <a:endPar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cs typeface="+mn-cs"/>
            </a:endParaRPr>
          </a:p>
        </p:txBody>
      </p:sp>
      <p:sp>
        <p:nvSpPr>
          <p:cNvPr id="2" name="テキスト ボックス 1">
            <a:extLst>
              <a:ext uri="{FF2B5EF4-FFF2-40B4-BE49-F238E27FC236}">
                <a16:creationId xmlns:a16="http://schemas.microsoft.com/office/drawing/2014/main" id="{30C329DD-80C5-9187-97DF-F2AD069B9648}"/>
              </a:ext>
            </a:extLst>
          </p:cNvPr>
          <p:cNvSpPr txBox="1"/>
          <p:nvPr/>
        </p:nvSpPr>
        <p:spPr>
          <a:xfrm>
            <a:off x="622800" y="2052000"/>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対策基準の内容は、基本方針とともに公開可能なものとして作成します。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に基づく管理策を用いて対策基準を策定する際は、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27001:2022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の文献を参照しながら作成してください。</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5" name="表 10">
            <a:extLst>
              <a:ext uri="{FF2B5EF4-FFF2-40B4-BE49-F238E27FC236}">
                <a16:creationId xmlns:a16="http://schemas.microsoft.com/office/drawing/2014/main" id="{53BFFC7D-F421-E109-645B-A1816A5FBEF6}"/>
              </a:ext>
            </a:extLst>
          </p:cNvPr>
          <p:cNvGraphicFramePr>
            <a:graphicFrameLocks noGrp="1"/>
          </p:cNvGraphicFramePr>
          <p:nvPr/>
        </p:nvGraphicFramePr>
        <p:xfrm>
          <a:off x="619200" y="9048670"/>
          <a:ext cx="5612400" cy="335280"/>
        </p:xfrm>
        <a:graphic>
          <a:graphicData uri="http://schemas.openxmlformats.org/drawingml/2006/table">
            <a:tbl>
              <a:tblPr firstRow="1" bandRow="1">
                <a:tableStyleId>{5C22544A-7EE6-4342-B048-85BDC9FD1C3A}</a:tableStyleId>
              </a:tblPr>
              <a:tblGrid>
                <a:gridCol w="2361700">
                  <a:extLst>
                    <a:ext uri="{9D8B030D-6E8A-4147-A177-3AD203B41FA5}">
                      <a16:colId xmlns:a16="http://schemas.microsoft.com/office/drawing/2014/main" val="727053212"/>
                    </a:ext>
                  </a:extLst>
                </a:gridCol>
                <a:gridCol w="3250700">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mn-ea"/>
                          <a:ea typeface="+mn-ea"/>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a:solidFill>
                            <a:sysClr val="windowText" lastClr="000000"/>
                          </a:solidFill>
                          <a:latin typeface="+mn-ea"/>
                          <a:ea typeface="+mn-ea"/>
                        </a:rPr>
                        <a:t>ISO/IEC 27001:2022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4"/>
                        </a:rPr>
                        <a:t>https://www.iso.org/standard/27001</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bl>
          </a:graphicData>
        </a:graphic>
      </p:graphicFrame>
      <p:grpSp>
        <p:nvGrpSpPr>
          <p:cNvPr id="6" name="グループ化 5">
            <a:extLst>
              <a:ext uri="{FF2B5EF4-FFF2-40B4-BE49-F238E27FC236}">
                <a16:creationId xmlns:a16="http://schemas.microsoft.com/office/drawing/2014/main" id="{369E5220-6064-469B-8D3E-114F9C6CE034}"/>
              </a:ext>
            </a:extLst>
          </p:cNvPr>
          <p:cNvGrpSpPr/>
          <p:nvPr/>
        </p:nvGrpSpPr>
        <p:grpSpPr>
          <a:xfrm>
            <a:off x="5968800" y="2893498"/>
            <a:ext cx="540000" cy="540000"/>
            <a:chOff x="5968800" y="2712523"/>
            <a:chExt cx="540000" cy="540000"/>
          </a:xfrm>
        </p:grpSpPr>
        <p:sp>
          <p:nvSpPr>
            <p:cNvPr id="9" name="楕円 8">
              <a:extLst>
                <a:ext uri="{FF2B5EF4-FFF2-40B4-BE49-F238E27FC236}">
                  <a16:creationId xmlns:a16="http://schemas.microsoft.com/office/drawing/2014/main" id="{4D83D3A8-9539-7C51-EF92-519922412DEB}"/>
                </a:ext>
              </a:extLst>
            </p:cNvPr>
            <p:cNvSpPr/>
            <p:nvPr/>
          </p:nvSpPr>
          <p:spPr>
            <a:xfrm>
              <a:off x="5968800" y="2712523"/>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3" name="図 12">
              <a:extLst>
                <a:ext uri="{FF2B5EF4-FFF2-40B4-BE49-F238E27FC236}">
                  <a16:creationId xmlns:a16="http://schemas.microsoft.com/office/drawing/2014/main" id="{11BC497E-FB58-8C91-1CC0-5440749CF64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036404" y="2782572"/>
              <a:ext cx="404791" cy="404791"/>
            </a:xfrm>
            <a:prstGeom prst="rect">
              <a:avLst/>
            </a:prstGeom>
          </p:spPr>
        </p:pic>
      </p:grpSp>
      <p:sp>
        <p:nvSpPr>
          <p:cNvPr id="7" name="テキスト ボックス 6">
            <a:extLst>
              <a:ext uri="{FF2B5EF4-FFF2-40B4-BE49-F238E27FC236}">
                <a16:creationId xmlns:a16="http://schemas.microsoft.com/office/drawing/2014/main" id="{C6A1E038-214A-6D98-75AA-0F9FA1B90291}"/>
              </a:ext>
            </a:extLst>
          </p:cNvPr>
          <p:cNvSpPr txBox="1"/>
          <p:nvPr/>
        </p:nvSpPr>
        <p:spPr>
          <a:xfrm>
            <a:off x="622800" y="8374664"/>
            <a:ext cx="5612400" cy="25391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次ページ以降では、策定した対策基準をもとに作成する実施手順について説明します。</a:t>
            </a:r>
            <a:endParaRPr kumimoji="0"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1483251981"/>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763E4066-52EF-63D9-2522-2069D991F5B8}"/>
              </a:ext>
            </a:extLst>
          </p:cNvPr>
          <p:cNvSpPr>
            <a:spLocks noGrp="1"/>
          </p:cNvSpPr>
          <p:nvPr>
            <p:ph type="body" sz="quarter" idx="14"/>
          </p:nvPr>
        </p:nvSpPr>
        <p:spPr/>
        <p:txBody>
          <a:bodyPr/>
          <a:lstStyle/>
          <a:p>
            <a:r>
              <a:rPr kumimoji="1" lang="en-US" altLang="ja-JP" sz="1600"/>
              <a:t>15-1-2. </a:t>
            </a:r>
            <a:r>
              <a:rPr kumimoji="1" lang="ja-JP" altLang="en-US" sz="1600"/>
              <a:t>実施手順の策定</a:t>
            </a:r>
            <a:endParaRPr kumimoji="1" lang="ja-JP" altLang="en-US"/>
          </a:p>
        </p:txBody>
      </p:sp>
      <p:graphicFrame>
        <p:nvGraphicFramePr>
          <p:cNvPr id="4" name="表 3">
            <a:extLst>
              <a:ext uri="{FF2B5EF4-FFF2-40B4-BE49-F238E27FC236}">
                <a16:creationId xmlns:a16="http://schemas.microsoft.com/office/drawing/2014/main" id="{442483C8-D3F5-F429-0DBC-E9CA2B6029B1}"/>
              </a:ext>
            </a:extLst>
          </p:cNvPr>
          <p:cNvGraphicFramePr>
            <a:graphicFrameLocks noGrp="1"/>
          </p:cNvGraphicFramePr>
          <p:nvPr/>
        </p:nvGraphicFramePr>
        <p:xfrm>
          <a:off x="622800" y="2727705"/>
          <a:ext cx="5612400" cy="21259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49414">
                <a:tc>
                  <a:txBody>
                    <a:bodyPr/>
                    <a:lstStyle/>
                    <a:p>
                      <a:r>
                        <a:rPr kumimoji="1" lang="en-US" altLang="ja-JP" sz="1050" b="1">
                          <a:solidFill>
                            <a:schemeClr val="tx1"/>
                          </a:solidFill>
                        </a:rPr>
                        <a:t>6.1 </a:t>
                      </a:r>
                      <a:r>
                        <a:rPr kumimoji="1" lang="ja-JP" altLang="en-US" sz="1050" b="1">
                          <a:solidFill>
                            <a:schemeClr val="tx1"/>
                          </a:solidFill>
                        </a:rPr>
                        <a:t>選考</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249414">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211624">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dk1"/>
                          </a:solidFill>
                          <a:effectLst/>
                          <a:latin typeface="+mn-lt"/>
                          <a:ea typeface="+mn-ea"/>
                          <a:cs typeface="+mn-cs"/>
                        </a:rPr>
                        <a:t>従業者の募集・採用プロセスは以下の点を考慮のうえ行う。</a:t>
                      </a: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取得した履歴書、スキルシートなどから業務上の要求事項への適合を判断し、選考を行う。</a:t>
                      </a:r>
                      <a:endParaRPr kumimoji="1" lang="en-US" altLang="ja-JP" sz="105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採用時の面接などにおける態度や言葉遣いなどから倫理観を判断し、選考を行う。</a:t>
                      </a:r>
                      <a:endParaRPr kumimoji="1" lang="en-US" altLang="ja-JP" sz="105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役員や管理職の採用に関しては、過去の信用情報など、より詳細な調査を行う場合があるが、この際は本人の同意を得たうえで行う。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211624">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rPr>
                        <a:t>ワンポイントアドバイス</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tx1"/>
                          </a:solidFill>
                          <a:effectLst/>
                          <a:latin typeface="+mn-ea"/>
                          <a:ea typeface="+mn-ea"/>
                          <a:cs typeface="+mn-cs"/>
                        </a:rPr>
                        <a:t>選考プロセスはフルタイム、パートタイム、臨時スタッフを含むすべての従業員に対して実行することが大切です。</a:t>
                      </a:r>
                      <a:endParaRPr kumimoji="1" lang="ja-JP" altLang="en-US"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95255689"/>
                  </a:ext>
                </a:extLst>
              </a:tr>
            </a:tbl>
          </a:graphicData>
        </a:graphic>
      </p:graphicFrame>
      <p:graphicFrame>
        <p:nvGraphicFramePr>
          <p:cNvPr id="9" name="表 8">
            <a:extLst>
              <a:ext uri="{FF2B5EF4-FFF2-40B4-BE49-F238E27FC236}">
                <a16:creationId xmlns:a16="http://schemas.microsoft.com/office/drawing/2014/main" id="{D8092100-9FBE-7A8D-EC3A-B7B88DA7D247}"/>
              </a:ext>
            </a:extLst>
          </p:cNvPr>
          <p:cNvGraphicFramePr>
            <a:graphicFrameLocks noGrp="1"/>
          </p:cNvGraphicFramePr>
          <p:nvPr/>
        </p:nvGraphicFramePr>
        <p:xfrm>
          <a:off x="622800" y="4979731"/>
          <a:ext cx="5612400" cy="14859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r>
                        <a:rPr kumimoji="1" lang="en-US" altLang="ja-JP" sz="1050" b="1">
                          <a:solidFill>
                            <a:schemeClr val="tx1"/>
                          </a:solidFill>
                        </a:rPr>
                        <a:t>6.2 </a:t>
                      </a:r>
                      <a:r>
                        <a:rPr kumimoji="1" lang="ja-JP" altLang="en-US" sz="1050" b="1">
                          <a:solidFill>
                            <a:schemeClr val="tx1"/>
                          </a:solidFill>
                        </a:rPr>
                        <a:t>雇用条件</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249414">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211624">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0">
                          <a:latin typeface="+mn-ea"/>
                        </a:rPr>
                        <a:t>情報セキュリティに関する責任を理解し、情報セキュリティ方針を守ることを従業員に誓約させるため、雇用契約書に、情報セキュリティに関する事項を盛り込み、誓約書に署名を求める。</a:t>
                      </a:r>
                      <a:endParaRPr lang="en-US" altLang="ja-JP" sz="1050" b="0">
                        <a:highlight>
                          <a:srgbClr val="FFFF00"/>
                        </a:highlight>
                        <a:latin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211624">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rPr>
                        <a:t>ワンポイントアドバイス</a:t>
                      </a:r>
                      <a:endParaRPr lang="en-US" altLang="ja-JP" sz="1050" b="0">
                        <a:latin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0">
                          <a:latin typeface="+mn-ea"/>
                        </a:rPr>
                        <a:t>従業員に、情報セキュリティに関する雇用条件を同意させることが大切です。</a:t>
                      </a:r>
                      <a:endParaRPr lang="en-US" altLang="ja-JP" sz="1050" b="0">
                        <a:highlight>
                          <a:srgbClr val="FFFF00"/>
                        </a:highlight>
                        <a:latin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07277789"/>
                  </a:ext>
                </a:extLst>
              </a:tr>
            </a:tbl>
          </a:graphicData>
        </a:graphic>
      </p:graphicFrame>
      <p:sp>
        <p:nvSpPr>
          <p:cNvPr id="12" name="スライド番号プレースホルダー 3">
            <a:extLst>
              <a:ext uri="{FF2B5EF4-FFF2-40B4-BE49-F238E27FC236}">
                <a16:creationId xmlns:a16="http://schemas.microsoft.com/office/drawing/2014/main" id="{33E34F29-6595-9EA0-9272-A8D25ED4A022}"/>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15</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5" name="テキスト ボックス 14">
            <a:extLst>
              <a:ext uri="{FF2B5EF4-FFF2-40B4-BE49-F238E27FC236}">
                <a16:creationId xmlns:a16="http://schemas.microsoft.com/office/drawing/2014/main" id="{EE87C00F-7FC6-3C56-1D8D-C734A4FEABE1}"/>
              </a:ext>
            </a:extLst>
          </p:cNvPr>
          <p:cNvSpPr txBox="1"/>
          <p:nvPr/>
        </p:nvSpPr>
        <p:spPr>
          <a:xfrm>
            <a:off x="622800" y="2052000"/>
            <a:ext cx="5612400" cy="57708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管理策（対策基準）をもとに策定されたセキュリティ対策の実施手順の例を、それぞれ紹介します。紹介する例と、</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に記載されている各管理策の手引の内容を参考に、自社に適した実施手順を策定してください。</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6" name="表 10">
            <a:extLst>
              <a:ext uri="{FF2B5EF4-FFF2-40B4-BE49-F238E27FC236}">
                <a16:creationId xmlns:a16="http://schemas.microsoft.com/office/drawing/2014/main" id="{AE73A51A-BF9C-6040-5902-38DCFB4A7BAC}"/>
              </a:ext>
            </a:extLst>
          </p:cNvPr>
          <p:cNvGraphicFramePr>
            <a:graphicFrameLocks noGrp="1"/>
          </p:cNvGraphicFramePr>
          <p:nvPr/>
        </p:nvGraphicFramePr>
        <p:xfrm>
          <a:off x="619200" y="9081804"/>
          <a:ext cx="5612400" cy="335280"/>
        </p:xfrm>
        <a:graphic>
          <a:graphicData uri="http://schemas.openxmlformats.org/drawingml/2006/table">
            <a:tbl>
              <a:tblPr firstRow="1" bandRow="1">
                <a:tableStyleId>{5C22544A-7EE6-4342-B048-85BDC9FD1C3A}</a:tableStyleId>
              </a:tblPr>
              <a:tblGrid>
                <a:gridCol w="2361700">
                  <a:extLst>
                    <a:ext uri="{9D8B030D-6E8A-4147-A177-3AD203B41FA5}">
                      <a16:colId xmlns:a16="http://schemas.microsoft.com/office/drawing/2014/main" val="727053212"/>
                    </a:ext>
                  </a:extLst>
                </a:gridCol>
                <a:gridCol w="3250700">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mn-ea"/>
                          <a:ea typeface="+mn-ea"/>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a:solidFill>
                            <a:sysClr val="windowText" lastClr="000000"/>
                          </a:solidFill>
                          <a:latin typeface="+mn-ea"/>
                          <a:ea typeface="+mn-ea"/>
                        </a:rPr>
                        <a:t>ISO/IEC 27002:2022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3"/>
                        </a:rPr>
                        <a:t>https://www.iso.org/standard/75652.html</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bl>
          </a:graphicData>
        </a:graphic>
      </p:graphicFrame>
      <p:sp>
        <p:nvSpPr>
          <p:cNvPr id="10" name="テキスト プレースホルダー 1">
            <a:extLst>
              <a:ext uri="{FF2B5EF4-FFF2-40B4-BE49-F238E27FC236}">
                <a16:creationId xmlns:a16="http://schemas.microsoft.com/office/drawing/2014/main" id="{14AAC771-D0DC-7D5C-C537-6C546A3F34B6}"/>
              </a:ext>
            </a:extLst>
          </p:cNvPr>
          <p:cNvSpPr>
            <a:spLocks noGrp="1"/>
          </p:cNvSpPr>
          <p:nvPr>
            <p:ph type="body" sz="quarter" idx="25"/>
          </p:nvPr>
        </p:nvSpPr>
        <p:spPr>
          <a:xfrm>
            <a:off x="619200" y="835200"/>
            <a:ext cx="6238800" cy="417600"/>
          </a:xfrm>
        </p:spPr>
        <p: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4" action="ppaction://hlinksldjump"/>
              </a:rPr>
              <a:t>第</a:t>
            </a:r>
            <a:r>
              <a:rPr kumimoji="1" lang="en-US" altLang="ja-JP"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4" action="ppaction://hlinksldjump"/>
              </a:rPr>
              <a:t>15</a:t>
            </a: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4" action="ppaction://hlinksldjump"/>
              </a:rPr>
              <a:t>章</a:t>
            </a:r>
            <a:r>
              <a:rPr kumimoji="1" lang="en-US" altLang="ja-JP"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4" action="ppaction://hlinksldjump"/>
              </a:rPr>
              <a:t>. </a:t>
            </a: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4" action="ppaction://hlinksldjump"/>
              </a:rPr>
              <a:t>人的管理策</a:t>
            </a:r>
            <a:br>
              <a:rPr kumimoji="1" lang="en-US" altLang="ja-JP"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4" action="ppaction://hlinksldjump"/>
              </a:rPr>
            </a:b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4" action="ppaction://hlinksldjump"/>
              </a:rPr>
              <a:t>　</a:t>
            </a:r>
            <a:r>
              <a:rPr kumimoji="1" lang="en-US" altLang="ja-JP" sz="1100" u="sng">
                <a:solidFill>
                  <a:schemeClr val="tx1"/>
                </a:solidFill>
                <a:uFill>
                  <a:solidFill>
                    <a:schemeClr val="bg1"/>
                  </a:solidFill>
                </a:uFill>
                <a:hlinkClick r:id="rId4" action="ppaction://hlinksldjump"/>
              </a:rPr>
              <a:t>15-1. </a:t>
            </a:r>
            <a:r>
              <a:rPr kumimoji="1" lang="ja-JP" altLang="en-US" sz="1100" u="sng">
                <a:solidFill>
                  <a:schemeClr val="tx1"/>
                </a:solidFill>
                <a:uFill>
                  <a:solidFill>
                    <a:schemeClr val="bg1"/>
                  </a:solidFill>
                </a:uFill>
                <a:hlinkClick r:id="rId4" action="ppaction://hlinksldjump"/>
              </a:rPr>
              <a:t>人的管理策を参考とした対策基準・実施手順の策定</a:t>
            </a:r>
            <a:endPar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cs typeface="+mn-cs"/>
            </a:endParaRPr>
          </a:p>
        </p:txBody>
      </p:sp>
    </p:spTree>
    <p:extLst>
      <p:ext uri="{BB962C8B-B14F-4D97-AF65-F5344CB8AC3E}">
        <p14:creationId xmlns:p14="http://schemas.microsoft.com/office/powerpoint/2010/main" val="1926920939"/>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763E4066-52EF-63D9-2522-2069D991F5B8}"/>
              </a:ext>
            </a:extLst>
          </p:cNvPr>
          <p:cNvSpPr>
            <a:spLocks noGrp="1"/>
          </p:cNvSpPr>
          <p:nvPr>
            <p:ph type="body" sz="quarter" idx="14"/>
          </p:nvPr>
        </p:nvSpPr>
        <p:spPr/>
        <p:txBody>
          <a:bodyPr/>
          <a:lstStyle/>
          <a:p>
            <a:r>
              <a:rPr kumimoji="1" lang="en-US" altLang="ja-JP" sz="1600"/>
              <a:t>15-1-2. </a:t>
            </a:r>
            <a:r>
              <a:rPr kumimoji="1" lang="ja-JP" altLang="en-US" sz="1600"/>
              <a:t>実施手順の策定</a:t>
            </a:r>
            <a:endParaRPr kumimoji="1" lang="ja-JP" altLang="en-US"/>
          </a:p>
        </p:txBody>
      </p:sp>
      <p:sp>
        <p:nvSpPr>
          <p:cNvPr id="12" name="スライド番号プレースホルダー 3">
            <a:extLst>
              <a:ext uri="{FF2B5EF4-FFF2-40B4-BE49-F238E27FC236}">
                <a16:creationId xmlns:a16="http://schemas.microsoft.com/office/drawing/2014/main" id="{33E34F29-6595-9EA0-9272-A8D25ED4A022}"/>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15</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テキスト プレースホルダー 1">
            <a:extLst>
              <a:ext uri="{FF2B5EF4-FFF2-40B4-BE49-F238E27FC236}">
                <a16:creationId xmlns:a16="http://schemas.microsoft.com/office/drawing/2014/main" id="{14AAC771-D0DC-7D5C-C537-6C546A3F34B6}"/>
              </a:ext>
            </a:extLst>
          </p:cNvPr>
          <p:cNvSpPr>
            <a:spLocks noGrp="1"/>
          </p:cNvSpPr>
          <p:nvPr>
            <p:ph type="body" sz="quarter" idx="25"/>
          </p:nvPr>
        </p:nvSpPr>
        <p:spPr>
          <a:xfrm>
            <a:off x="619200" y="835200"/>
            <a:ext cx="6238800" cy="417600"/>
          </a:xfrm>
        </p:spPr>
        <p: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第</a:t>
            </a:r>
            <a:r>
              <a:rPr kumimoji="1" lang="en-US" altLang="ja-JP"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15</a:t>
            </a: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章</a:t>
            </a:r>
            <a:r>
              <a:rPr kumimoji="1" lang="en-US" altLang="ja-JP"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 </a:t>
            </a: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人的管理策</a:t>
            </a:r>
            <a:br>
              <a:rPr kumimoji="1" lang="en-US" altLang="ja-JP"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b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　</a:t>
            </a:r>
            <a:r>
              <a:rPr kumimoji="1" lang="en-US" altLang="ja-JP" sz="1100" u="sng">
                <a:solidFill>
                  <a:schemeClr val="tx1"/>
                </a:solidFill>
                <a:uFill>
                  <a:solidFill>
                    <a:schemeClr val="bg1"/>
                  </a:solidFill>
                </a:uFill>
                <a:hlinkClick r:id="rId3" action="ppaction://hlinksldjump"/>
              </a:rPr>
              <a:t>15-1. </a:t>
            </a:r>
            <a:r>
              <a:rPr kumimoji="1" lang="ja-JP" altLang="en-US" sz="1100" u="sng">
                <a:solidFill>
                  <a:schemeClr val="tx1"/>
                </a:solidFill>
                <a:uFill>
                  <a:solidFill>
                    <a:schemeClr val="bg1"/>
                  </a:solidFill>
                </a:uFill>
                <a:hlinkClick r:id="rId3" action="ppaction://hlinksldjump"/>
              </a:rPr>
              <a:t>人的管理策を参考とした対策基準・実施手順の策定</a:t>
            </a:r>
            <a:endPar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cs typeface="+mn-cs"/>
            </a:endParaRPr>
          </a:p>
        </p:txBody>
      </p:sp>
      <p:graphicFrame>
        <p:nvGraphicFramePr>
          <p:cNvPr id="7" name="表 6">
            <a:extLst>
              <a:ext uri="{FF2B5EF4-FFF2-40B4-BE49-F238E27FC236}">
                <a16:creationId xmlns:a16="http://schemas.microsoft.com/office/drawing/2014/main" id="{81E985B9-F85B-9A00-FBCB-BB4F00B98BEB}"/>
              </a:ext>
            </a:extLst>
          </p:cNvPr>
          <p:cNvGraphicFramePr>
            <a:graphicFrameLocks noGrp="1"/>
          </p:cNvGraphicFramePr>
          <p:nvPr/>
        </p:nvGraphicFramePr>
        <p:xfrm>
          <a:off x="622800" y="2052000"/>
          <a:ext cx="5612400" cy="46863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324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a:solidFill>
                            <a:schemeClr val="tx1"/>
                          </a:solidFill>
                        </a:rPr>
                        <a:t>6.3 </a:t>
                      </a:r>
                      <a:r>
                        <a:rPr kumimoji="1" lang="ja-JP" altLang="en-US" sz="1050">
                          <a:solidFill>
                            <a:schemeClr val="tx1"/>
                          </a:solidFill>
                        </a:rPr>
                        <a:t>情報セキュリティの意識向上、教育及び訓練</a:t>
                      </a:r>
                      <a:endParaRPr kumimoji="1" lang="en-US" altLang="ja-JP" sz="105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232483">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3339305">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lang="ja-JP" altLang="en-US" sz="1050" b="0">
                          <a:latin typeface="+mn-ea"/>
                        </a:rPr>
                        <a:t>すべての従業者は、職務に関連する方針および手順についての適切な、意識向上のための教育および訓練を受ける必要がある。</a:t>
                      </a:r>
                      <a:endParaRPr lang="en-US" altLang="ja-JP" sz="1050" b="0">
                        <a:latin typeface="+mn-ea"/>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ja-JP" sz="1050" kern="1200">
                          <a:solidFill>
                            <a:schemeClr val="tx1"/>
                          </a:solidFill>
                          <a:effectLst/>
                          <a:latin typeface="+mn-lt"/>
                          <a:ea typeface="+mn-ea"/>
                          <a:cs typeface="+mn-cs"/>
                        </a:rPr>
                        <a:t>当組織では従業者が次の事項に関して認識を持てるよう教育・訓練を実施</a:t>
                      </a:r>
                      <a:r>
                        <a:rPr kumimoji="1" lang="ja-JP" altLang="en-US" sz="1050" kern="1200">
                          <a:solidFill>
                            <a:schemeClr val="tx1"/>
                          </a:solidFill>
                          <a:effectLst/>
                          <a:latin typeface="+mn-lt"/>
                          <a:ea typeface="+mn-ea"/>
                          <a:cs typeface="+mn-cs"/>
                        </a:rPr>
                        <a:t>する</a:t>
                      </a:r>
                      <a:r>
                        <a:rPr kumimoji="1" lang="ja-JP" altLang="ja-JP" sz="1050" kern="1200">
                          <a:solidFill>
                            <a:schemeClr val="tx1"/>
                          </a:solidFill>
                          <a:effectLst/>
                          <a:latin typeface="+mn-lt"/>
                          <a:ea typeface="+mn-ea"/>
                          <a:cs typeface="+mn-cs"/>
                        </a:rPr>
                        <a:t>。</a:t>
                      </a:r>
                      <a:br>
                        <a:rPr kumimoji="1" lang="en-US" altLang="ja-JP" sz="1050" kern="1200">
                          <a:solidFill>
                            <a:schemeClr val="tx1"/>
                          </a:solidFill>
                          <a:effectLst/>
                          <a:latin typeface="+mn-lt"/>
                          <a:ea typeface="+mn-ea"/>
                          <a:cs typeface="+mn-cs"/>
                        </a:rPr>
                      </a:br>
                      <a:r>
                        <a:rPr kumimoji="1" lang="ja-JP" altLang="en-US" sz="1050" kern="1200">
                          <a:solidFill>
                            <a:schemeClr val="tx1"/>
                          </a:solidFill>
                          <a:effectLst/>
                          <a:latin typeface="+mn-lt"/>
                          <a:ea typeface="+mn-ea"/>
                          <a:cs typeface="+mn-cs"/>
                        </a:rPr>
                        <a:t>・</a:t>
                      </a:r>
                      <a:r>
                        <a:rPr kumimoji="1" lang="ja-JP" altLang="ja-JP" sz="1050" kern="1200">
                          <a:solidFill>
                            <a:schemeClr val="tx1"/>
                          </a:solidFill>
                          <a:effectLst/>
                          <a:latin typeface="+mn-lt"/>
                          <a:ea typeface="+mn-ea"/>
                          <a:cs typeface="+mn-cs"/>
                        </a:rPr>
                        <a:t>情報セキュリティ方針</a:t>
                      </a:r>
                      <a:br>
                        <a:rPr kumimoji="1" lang="en-US" altLang="ja-JP" sz="1050" kern="1200">
                          <a:solidFill>
                            <a:schemeClr val="tx1"/>
                          </a:solidFill>
                          <a:effectLst/>
                          <a:latin typeface="+mn-lt"/>
                          <a:ea typeface="+mn-ea"/>
                          <a:cs typeface="+mn-cs"/>
                        </a:rPr>
                      </a:br>
                      <a:r>
                        <a:rPr kumimoji="1" lang="ja-JP" altLang="en-US" sz="1050" kern="1200">
                          <a:solidFill>
                            <a:schemeClr val="tx1"/>
                          </a:solidFill>
                          <a:effectLst/>
                          <a:latin typeface="+mn-lt"/>
                          <a:ea typeface="+mn-ea"/>
                          <a:cs typeface="+mn-cs"/>
                        </a:rPr>
                        <a:t>・</a:t>
                      </a:r>
                      <a:r>
                        <a:rPr kumimoji="1" lang="ja-JP" altLang="ja-JP" sz="1050" kern="1200">
                          <a:solidFill>
                            <a:schemeClr val="tx1"/>
                          </a:solidFill>
                          <a:effectLst/>
                          <a:latin typeface="+mn-lt"/>
                          <a:ea typeface="+mn-ea"/>
                          <a:cs typeface="+mn-cs"/>
                        </a:rPr>
                        <a:t>情報セキュリティパフォーマンスの向上によって得られる便益を含む、</a:t>
                      </a:r>
                      <a:r>
                        <a:rPr kumimoji="1" lang="ja-JP" altLang="en-US" sz="1050" kern="1200">
                          <a:solidFill>
                            <a:schemeClr val="tx1"/>
                          </a:solidFill>
                          <a:effectLst/>
                          <a:latin typeface="+mn-lt"/>
                          <a:ea typeface="+mn-ea"/>
                          <a:cs typeface="+mn-cs"/>
                        </a:rPr>
                        <a:t>情報セキュ</a:t>
                      </a:r>
                      <a:br>
                        <a:rPr kumimoji="1" lang="en-US" altLang="ja-JP" sz="1050" kern="1200">
                          <a:solidFill>
                            <a:schemeClr val="tx1"/>
                          </a:solidFill>
                          <a:effectLst/>
                          <a:latin typeface="+mn-lt"/>
                          <a:ea typeface="+mn-ea"/>
                          <a:cs typeface="+mn-cs"/>
                        </a:rPr>
                      </a:br>
                      <a:r>
                        <a:rPr kumimoji="1" lang="ja-JP" altLang="en-US" sz="1050" kern="1200">
                          <a:solidFill>
                            <a:schemeClr val="tx1"/>
                          </a:solidFill>
                          <a:effectLst/>
                          <a:latin typeface="+mn-lt"/>
                          <a:ea typeface="+mn-ea"/>
                          <a:cs typeface="+mn-cs"/>
                        </a:rPr>
                        <a:t>　リティに</a:t>
                      </a:r>
                      <a:r>
                        <a:rPr kumimoji="1" lang="ja-JP" altLang="ja-JP" sz="1050" kern="1200">
                          <a:solidFill>
                            <a:schemeClr val="tx1"/>
                          </a:solidFill>
                          <a:effectLst/>
                          <a:latin typeface="+mn-lt"/>
                          <a:ea typeface="+mn-ea"/>
                          <a:cs typeface="+mn-cs"/>
                        </a:rPr>
                        <a:t>対する自らの貢献</a:t>
                      </a:r>
                      <a:br>
                        <a:rPr kumimoji="1" lang="en-US" altLang="ja-JP" sz="1050" kern="1200">
                          <a:solidFill>
                            <a:schemeClr val="tx1"/>
                          </a:solidFill>
                          <a:effectLst/>
                          <a:latin typeface="+mn-lt"/>
                          <a:ea typeface="+mn-ea"/>
                          <a:cs typeface="+mn-cs"/>
                        </a:rPr>
                      </a:br>
                      <a:r>
                        <a:rPr kumimoji="1" lang="ja-JP" altLang="en-US" sz="1050" kern="1200">
                          <a:solidFill>
                            <a:schemeClr val="tx1"/>
                          </a:solidFill>
                          <a:effectLst/>
                          <a:latin typeface="+mn-lt"/>
                          <a:ea typeface="+mn-ea"/>
                          <a:cs typeface="+mn-cs"/>
                        </a:rPr>
                        <a:t>・</a:t>
                      </a:r>
                      <a:r>
                        <a:rPr kumimoji="1" lang="en-US" altLang="ja-JP" sz="1050" kern="1200">
                          <a:solidFill>
                            <a:schemeClr val="tx1"/>
                          </a:solidFill>
                          <a:effectLst/>
                          <a:latin typeface="+mn-lt"/>
                          <a:ea typeface="+mn-ea"/>
                          <a:cs typeface="+mn-cs"/>
                        </a:rPr>
                        <a:t>ISO/IEC 27001</a:t>
                      </a:r>
                      <a:r>
                        <a:rPr kumimoji="1" lang="ja-JP" altLang="en-US" sz="1050" kern="1200">
                          <a:solidFill>
                            <a:schemeClr val="tx1"/>
                          </a:solidFill>
                          <a:effectLst/>
                          <a:latin typeface="+mn-lt"/>
                          <a:ea typeface="+mn-ea"/>
                          <a:cs typeface="+mn-cs"/>
                        </a:rPr>
                        <a:t>の</a:t>
                      </a:r>
                      <a:r>
                        <a:rPr kumimoji="1" lang="ja-JP" altLang="ja-JP" sz="1050" kern="1200">
                          <a:solidFill>
                            <a:schemeClr val="tx1"/>
                          </a:solidFill>
                          <a:effectLst/>
                          <a:latin typeface="+mn-lt"/>
                          <a:ea typeface="+mn-ea"/>
                          <a:cs typeface="+mn-cs"/>
                        </a:rPr>
                        <a:t>要求事項に適合しないことの意味</a:t>
                      </a:r>
                      <a:endParaRPr kumimoji="1" lang="en-US" altLang="ja-JP" sz="1050" kern="1200">
                        <a:solidFill>
                          <a:schemeClr val="tx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ja-JP" sz="1050" kern="1200">
                          <a:solidFill>
                            <a:schemeClr val="tx1"/>
                          </a:solidFill>
                          <a:effectLst/>
                          <a:latin typeface="+mn-lt"/>
                          <a:ea typeface="+mn-ea"/>
                          <a:cs typeface="+mn-cs"/>
                        </a:rPr>
                        <a:t>教育計画は</a:t>
                      </a:r>
                      <a:r>
                        <a:rPr kumimoji="1" lang="ja-JP" altLang="en-US" sz="1050" kern="1200">
                          <a:solidFill>
                            <a:schemeClr val="tx1"/>
                          </a:solidFill>
                          <a:effectLst/>
                          <a:latin typeface="+mn-lt"/>
                          <a:ea typeface="+mn-ea"/>
                          <a:cs typeface="+mn-cs"/>
                        </a:rPr>
                        <a:t>情報セキュリティ委員会</a:t>
                      </a:r>
                      <a:r>
                        <a:rPr kumimoji="1" lang="ja-JP" altLang="ja-JP" sz="1050" kern="1200">
                          <a:solidFill>
                            <a:schemeClr val="tx1"/>
                          </a:solidFill>
                          <a:effectLst/>
                          <a:latin typeface="+mn-lt"/>
                          <a:ea typeface="+mn-ea"/>
                          <a:cs typeface="+mn-cs"/>
                        </a:rPr>
                        <a:t>が作成し、</a:t>
                      </a:r>
                      <a:r>
                        <a:rPr kumimoji="1" lang="ja-JP" altLang="en-US" sz="1050" kern="1200">
                          <a:solidFill>
                            <a:schemeClr val="tx1"/>
                          </a:solidFill>
                          <a:effectLst/>
                          <a:latin typeface="+mn-lt"/>
                          <a:ea typeface="+mn-ea"/>
                          <a:cs typeface="+mn-cs"/>
                        </a:rPr>
                        <a:t>トップマネジメント（経営層）</a:t>
                      </a:r>
                      <a:r>
                        <a:rPr kumimoji="1" lang="ja-JP" altLang="ja-JP" sz="1050" kern="1200">
                          <a:solidFill>
                            <a:schemeClr val="tx1"/>
                          </a:solidFill>
                          <a:effectLst/>
                          <a:latin typeface="+mn-lt"/>
                          <a:ea typeface="+mn-ea"/>
                          <a:cs typeface="+mn-cs"/>
                        </a:rPr>
                        <a:t>が承認</a:t>
                      </a:r>
                      <a:r>
                        <a:rPr kumimoji="1" lang="ja-JP" altLang="en-US" sz="1050" kern="1200">
                          <a:solidFill>
                            <a:schemeClr val="tx1"/>
                          </a:solidFill>
                          <a:effectLst/>
                          <a:latin typeface="+mn-lt"/>
                          <a:ea typeface="+mn-ea"/>
                          <a:cs typeface="+mn-cs"/>
                        </a:rPr>
                        <a:t>する。</a:t>
                      </a:r>
                      <a:endParaRPr kumimoji="1" lang="en-US" altLang="ja-JP" sz="1050" kern="1200">
                        <a:solidFill>
                          <a:schemeClr val="tx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ja-JP" sz="1050" kern="1200">
                          <a:solidFill>
                            <a:schemeClr val="tx1"/>
                          </a:solidFill>
                          <a:effectLst/>
                          <a:latin typeface="+mn-lt"/>
                          <a:ea typeface="+mn-ea"/>
                          <a:cs typeface="+mn-cs"/>
                        </a:rPr>
                        <a:t>当組織の主な教育を以下に示</a:t>
                      </a:r>
                      <a:r>
                        <a:rPr kumimoji="1" lang="ja-JP" altLang="en-US" sz="1050" kern="1200">
                          <a:solidFill>
                            <a:schemeClr val="tx1"/>
                          </a:solidFill>
                          <a:effectLst/>
                          <a:latin typeface="+mn-lt"/>
                          <a:ea typeface="+mn-ea"/>
                          <a:cs typeface="+mn-cs"/>
                        </a:rPr>
                        <a:t>す</a:t>
                      </a:r>
                      <a:r>
                        <a:rPr kumimoji="1" lang="ja-JP" altLang="ja-JP" sz="1050" kern="1200">
                          <a:solidFill>
                            <a:schemeClr val="tx1"/>
                          </a:solidFill>
                          <a:effectLst/>
                          <a:latin typeface="+mn-lt"/>
                          <a:ea typeface="+mn-ea"/>
                          <a:cs typeface="+mn-cs"/>
                        </a:rPr>
                        <a:t>。（以下の教育は「教育実施記録」に残</a:t>
                      </a:r>
                      <a:r>
                        <a:rPr kumimoji="1" lang="ja-JP" altLang="en-US" sz="1050" kern="1200">
                          <a:solidFill>
                            <a:schemeClr val="tx1"/>
                          </a:solidFill>
                          <a:effectLst/>
                          <a:latin typeface="+mn-lt"/>
                          <a:ea typeface="+mn-ea"/>
                          <a:cs typeface="+mn-cs"/>
                        </a:rPr>
                        <a:t>す。</a:t>
                      </a:r>
                      <a:r>
                        <a:rPr kumimoji="1" lang="ja-JP" altLang="ja-JP" sz="1050" kern="1200">
                          <a:solidFill>
                            <a:schemeClr val="tx1"/>
                          </a:solidFill>
                          <a:effectLst/>
                          <a:latin typeface="+mn-lt"/>
                          <a:ea typeface="+mn-ea"/>
                          <a:cs typeface="+mn-cs"/>
                        </a:rPr>
                        <a:t>）</a:t>
                      </a:r>
                      <a:br>
                        <a:rPr kumimoji="1" lang="en-US" altLang="ja-JP" sz="1050" kern="1200">
                          <a:solidFill>
                            <a:schemeClr val="tx1"/>
                          </a:solidFill>
                          <a:effectLst/>
                          <a:latin typeface="+mn-lt"/>
                          <a:ea typeface="+mn-ea"/>
                          <a:cs typeface="+mn-cs"/>
                        </a:rPr>
                      </a:br>
                      <a:r>
                        <a:rPr kumimoji="1" lang="ja-JP" altLang="en-US" sz="1050" kern="1200">
                          <a:solidFill>
                            <a:schemeClr val="tx1"/>
                          </a:solidFill>
                          <a:effectLst/>
                          <a:latin typeface="+mn-lt"/>
                          <a:ea typeface="+mn-ea"/>
                          <a:cs typeface="+mn-cs"/>
                        </a:rPr>
                        <a:t>・</a:t>
                      </a:r>
                      <a:r>
                        <a:rPr kumimoji="1" lang="ja-JP" altLang="ja-JP" sz="1050" kern="1200">
                          <a:solidFill>
                            <a:schemeClr val="tx1"/>
                          </a:solidFill>
                          <a:effectLst/>
                          <a:latin typeface="+mn-lt"/>
                          <a:ea typeface="+mn-ea"/>
                          <a:cs typeface="+mn-cs"/>
                        </a:rPr>
                        <a:t>新任部門管理者（運用委員）</a:t>
                      </a:r>
                      <a:br>
                        <a:rPr kumimoji="1" lang="en-US" altLang="ja-JP" sz="1050" kern="1200">
                          <a:solidFill>
                            <a:schemeClr val="tx1"/>
                          </a:solidFill>
                          <a:effectLst/>
                          <a:latin typeface="+mn-lt"/>
                          <a:ea typeface="+mn-ea"/>
                          <a:cs typeface="+mn-cs"/>
                        </a:rPr>
                      </a:br>
                      <a:r>
                        <a:rPr kumimoji="1" lang="ja-JP" altLang="en-US" sz="1050" kern="1200">
                          <a:solidFill>
                            <a:schemeClr val="tx1"/>
                          </a:solidFill>
                          <a:effectLst/>
                          <a:latin typeface="+mn-lt"/>
                          <a:ea typeface="+mn-ea"/>
                          <a:cs typeface="+mn-cs"/>
                        </a:rPr>
                        <a:t>　</a:t>
                      </a:r>
                      <a:r>
                        <a:rPr kumimoji="1" lang="ja-JP" altLang="ja-JP" sz="1050" kern="1200">
                          <a:solidFill>
                            <a:schemeClr val="tx1"/>
                          </a:solidFill>
                          <a:effectLst/>
                          <a:latin typeface="+mn-lt"/>
                          <a:ea typeface="+mn-ea"/>
                          <a:cs typeface="+mn-cs"/>
                        </a:rPr>
                        <a:t>新任</a:t>
                      </a:r>
                      <a:r>
                        <a:rPr kumimoji="1" lang="ja-JP" altLang="en-US" sz="1050" kern="1200">
                          <a:solidFill>
                            <a:schemeClr val="tx1"/>
                          </a:solidFill>
                          <a:effectLst/>
                          <a:latin typeface="+mn-lt"/>
                          <a:ea typeface="+mn-ea"/>
                          <a:cs typeface="+mn-cs"/>
                        </a:rPr>
                        <a:t>の情報セキュリティ委員会</a:t>
                      </a:r>
                      <a:r>
                        <a:rPr kumimoji="1" lang="ja-JP" altLang="ja-JP" sz="1050" kern="1200">
                          <a:solidFill>
                            <a:schemeClr val="tx1"/>
                          </a:solidFill>
                          <a:effectLst/>
                          <a:latin typeface="+mn-lt"/>
                          <a:ea typeface="+mn-ea"/>
                          <a:cs typeface="+mn-cs"/>
                        </a:rPr>
                        <a:t>メンバーに実施</a:t>
                      </a:r>
                      <a:r>
                        <a:rPr kumimoji="1" lang="ja-JP" altLang="en-US" sz="1050" kern="1200">
                          <a:solidFill>
                            <a:schemeClr val="tx1"/>
                          </a:solidFill>
                          <a:effectLst/>
                          <a:latin typeface="+mn-lt"/>
                          <a:ea typeface="+mn-ea"/>
                          <a:cs typeface="+mn-cs"/>
                        </a:rPr>
                        <a:t>する。</a:t>
                      </a:r>
                      <a:br>
                        <a:rPr kumimoji="1" lang="en-US" altLang="ja-JP" sz="1050" kern="1200">
                          <a:solidFill>
                            <a:schemeClr val="tx1"/>
                          </a:solidFill>
                          <a:effectLst/>
                          <a:latin typeface="+mn-lt"/>
                          <a:ea typeface="+mn-ea"/>
                          <a:cs typeface="+mn-cs"/>
                        </a:rPr>
                      </a:br>
                      <a:r>
                        <a:rPr kumimoji="1" lang="ja-JP" altLang="en-US" sz="1050" kern="1200">
                          <a:solidFill>
                            <a:schemeClr val="tx1"/>
                          </a:solidFill>
                          <a:effectLst/>
                          <a:latin typeface="+mn-lt"/>
                          <a:ea typeface="+mn-ea"/>
                          <a:cs typeface="+mn-cs"/>
                        </a:rPr>
                        <a:t>・</a:t>
                      </a:r>
                      <a:r>
                        <a:rPr kumimoji="1" lang="ja-JP" altLang="ja-JP" sz="1050" kern="1200">
                          <a:solidFill>
                            <a:schemeClr val="tx1"/>
                          </a:solidFill>
                          <a:effectLst/>
                          <a:latin typeface="+mn-lt"/>
                          <a:ea typeface="+mn-ea"/>
                          <a:cs typeface="+mn-cs"/>
                        </a:rPr>
                        <a:t>入社時・社内異動者の教育（適時）</a:t>
                      </a:r>
                      <a:br>
                        <a:rPr kumimoji="1" lang="en-US" altLang="ja-JP" sz="1050" kern="1200">
                          <a:solidFill>
                            <a:schemeClr val="tx1"/>
                          </a:solidFill>
                          <a:effectLst/>
                          <a:latin typeface="+mn-lt"/>
                          <a:ea typeface="+mn-ea"/>
                          <a:cs typeface="+mn-cs"/>
                        </a:rPr>
                      </a:br>
                      <a:r>
                        <a:rPr kumimoji="1" lang="ja-JP" altLang="en-US" sz="1050" kern="1200">
                          <a:solidFill>
                            <a:schemeClr val="tx1"/>
                          </a:solidFill>
                          <a:effectLst/>
                          <a:latin typeface="+mn-lt"/>
                          <a:ea typeface="+mn-ea"/>
                          <a:cs typeface="+mn-cs"/>
                        </a:rPr>
                        <a:t>　</a:t>
                      </a:r>
                      <a:r>
                        <a:rPr kumimoji="1" lang="ja-JP" altLang="ja-JP" sz="1050" kern="1200">
                          <a:solidFill>
                            <a:schemeClr val="tx1"/>
                          </a:solidFill>
                          <a:effectLst/>
                          <a:latin typeface="+mn-lt"/>
                          <a:ea typeface="+mn-ea"/>
                          <a:cs typeface="+mn-cs"/>
                        </a:rPr>
                        <a:t>新入社員、中間採用者に対して、入社時にセキュリティ教育を実施</a:t>
                      </a:r>
                      <a:r>
                        <a:rPr kumimoji="1" lang="ja-JP" altLang="en-US" sz="1050" kern="1200">
                          <a:solidFill>
                            <a:schemeClr val="tx1"/>
                          </a:solidFill>
                          <a:effectLst/>
                          <a:latin typeface="+mn-lt"/>
                          <a:ea typeface="+mn-ea"/>
                          <a:cs typeface="+mn-cs"/>
                        </a:rPr>
                        <a:t>する。</a:t>
                      </a:r>
                      <a:br>
                        <a:rPr kumimoji="1" lang="en-US" altLang="ja-JP" sz="1050" kern="1200">
                          <a:solidFill>
                            <a:schemeClr val="tx1"/>
                          </a:solidFill>
                          <a:effectLst/>
                          <a:latin typeface="+mn-lt"/>
                          <a:ea typeface="+mn-ea"/>
                          <a:cs typeface="+mn-cs"/>
                        </a:rPr>
                      </a:br>
                      <a:r>
                        <a:rPr kumimoji="1" lang="ja-JP" altLang="en-US" sz="1050" kern="1200">
                          <a:solidFill>
                            <a:schemeClr val="tx1"/>
                          </a:solidFill>
                          <a:effectLst/>
                          <a:latin typeface="+mn-lt"/>
                          <a:ea typeface="+mn-ea"/>
                          <a:cs typeface="+mn-cs"/>
                        </a:rPr>
                        <a:t>・</a:t>
                      </a:r>
                      <a:r>
                        <a:rPr kumimoji="1" lang="ja-JP" altLang="ja-JP" sz="1050" kern="1200">
                          <a:solidFill>
                            <a:schemeClr val="tx1"/>
                          </a:solidFill>
                          <a:effectLst/>
                          <a:latin typeface="+mn-lt"/>
                          <a:ea typeface="+mn-ea"/>
                          <a:cs typeface="+mn-cs"/>
                        </a:rPr>
                        <a:t>定期教育（「年間計画表」に基づく）</a:t>
                      </a:r>
                      <a:br>
                        <a:rPr kumimoji="1" lang="en-US" altLang="ja-JP" sz="1050" kern="1200">
                          <a:solidFill>
                            <a:schemeClr val="tx1"/>
                          </a:solidFill>
                          <a:effectLst/>
                          <a:latin typeface="+mn-lt"/>
                          <a:ea typeface="+mn-ea"/>
                          <a:cs typeface="+mn-cs"/>
                        </a:rPr>
                      </a:br>
                      <a:r>
                        <a:rPr kumimoji="1" lang="ja-JP" altLang="en-US" sz="1050" kern="1200">
                          <a:solidFill>
                            <a:schemeClr val="tx1"/>
                          </a:solidFill>
                          <a:effectLst/>
                          <a:latin typeface="+mn-lt"/>
                          <a:ea typeface="+mn-ea"/>
                          <a:cs typeface="+mn-cs"/>
                        </a:rPr>
                        <a:t>　</a:t>
                      </a:r>
                      <a:r>
                        <a:rPr kumimoji="1" lang="ja-JP" altLang="ja-JP" sz="1050" kern="1200">
                          <a:solidFill>
                            <a:schemeClr val="tx1"/>
                          </a:solidFill>
                          <a:effectLst/>
                          <a:latin typeface="+mn-lt"/>
                          <a:ea typeface="+mn-ea"/>
                          <a:cs typeface="+mn-cs"/>
                        </a:rPr>
                        <a:t>年に最低</a:t>
                      </a:r>
                      <a:r>
                        <a:rPr kumimoji="1" lang="en-US" altLang="ja-JP" sz="1050" kern="1200">
                          <a:solidFill>
                            <a:schemeClr val="tx1"/>
                          </a:solidFill>
                          <a:effectLst/>
                          <a:latin typeface="+mn-lt"/>
                          <a:ea typeface="+mn-ea"/>
                          <a:cs typeface="+mn-cs"/>
                        </a:rPr>
                        <a:t>1</a:t>
                      </a:r>
                      <a:r>
                        <a:rPr kumimoji="1" lang="ja-JP" altLang="ja-JP" sz="1050" kern="1200">
                          <a:solidFill>
                            <a:schemeClr val="tx1"/>
                          </a:solidFill>
                          <a:effectLst/>
                          <a:latin typeface="+mn-lt"/>
                          <a:ea typeface="+mn-ea"/>
                          <a:cs typeface="+mn-cs"/>
                        </a:rPr>
                        <a:t>回、適用範囲内の従業者に対して、</a:t>
                      </a:r>
                      <a:r>
                        <a:rPr kumimoji="1" lang="ja-JP" altLang="en-US" sz="1050" kern="1200">
                          <a:solidFill>
                            <a:schemeClr val="tx1"/>
                          </a:solidFill>
                          <a:effectLst/>
                          <a:latin typeface="+mn-lt"/>
                          <a:ea typeface="+mn-ea"/>
                          <a:cs typeface="+mn-cs"/>
                        </a:rPr>
                        <a:t>情報セキュリティ</a:t>
                      </a:r>
                      <a:r>
                        <a:rPr kumimoji="1" lang="ja-JP" altLang="ja-JP" sz="1050" kern="1200">
                          <a:solidFill>
                            <a:schemeClr val="tx1"/>
                          </a:solidFill>
                          <a:effectLst/>
                          <a:latin typeface="+mn-lt"/>
                          <a:ea typeface="+mn-ea"/>
                          <a:cs typeface="+mn-cs"/>
                        </a:rPr>
                        <a:t>の理解、再確認と改</a:t>
                      </a:r>
                      <a:br>
                        <a:rPr kumimoji="1" lang="en-US" altLang="ja-JP" sz="1050" kern="1200">
                          <a:solidFill>
                            <a:schemeClr val="tx1"/>
                          </a:solidFill>
                          <a:effectLst/>
                          <a:latin typeface="+mn-lt"/>
                          <a:ea typeface="+mn-ea"/>
                          <a:cs typeface="+mn-cs"/>
                        </a:rPr>
                      </a:br>
                      <a:r>
                        <a:rPr kumimoji="1" lang="en-US" altLang="ja-JP" sz="1050" kern="1200">
                          <a:solidFill>
                            <a:schemeClr val="tx1"/>
                          </a:solidFill>
                          <a:effectLst/>
                          <a:latin typeface="+mn-lt"/>
                          <a:ea typeface="+mn-ea"/>
                          <a:cs typeface="+mn-cs"/>
                        </a:rPr>
                        <a:t> </a:t>
                      </a:r>
                      <a:r>
                        <a:rPr kumimoji="1" lang="ja-JP" altLang="en-US" sz="1050" kern="1200">
                          <a:solidFill>
                            <a:schemeClr val="tx1"/>
                          </a:solidFill>
                          <a:effectLst/>
                          <a:latin typeface="+mn-lt"/>
                          <a:ea typeface="+mn-ea"/>
                          <a:cs typeface="+mn-cs"/>
                        </a:rPr>
                        <a:t>  </a:t>
                      </a:r>
                      <a:r>
                        <a:rPr kumimoji="1" lang="ja-JP" altLang="ja-JP" sz="1050" kern="1200">
                          <a:solidFill>
                            <a:schemeClr val="tx1"/>
                          </a:solidFill>
                          <a:effectLst/>
                          <a:latin typeface="+mn-lt"/>
                          <a:ea typeface="+mn-ea"/>
                          <a:cs typeface="+mn-cs"/>
                        </a:rPr>
                        <a:t>善、向上のための教育を実施</a:t>
                      </a:r>
                      <a:r>
                        <a:rPr kumimoji="1" lang="ja-JP" altLang="en-US" sz="1050" kern="1200">
                          <a:solidFill>
                            <a:schemeClr val="tx1"/>
                          </a:solidFill>
                          <a:effectLst/>
                          <a:latin typeface="+mn-lt"/>
                          <a:ea typeface="+mn-ea"/>
                          <a:cs typeface="+mn-cs"/>
                        </a:rPr>
                        <a:t>する。</a:t>
                      </a:r>
                      <a:br>
                        <a:rPr kumimoji="1" lang="en-US" altLang="ja-JP" sz="1050" kern="1200">
                          <a:solidFill>
                            <a:schemeClr val="tx1"/>
                          </a:solidFill>
                          <a:effectLst/>
                          <a:latin typeface="+mn-lt"/>
                          <a:ea typeface="+mn-ea"/>
                          <a:cs typeface="+mn-cs"/>
                        </a:rPr>
                      </a:br>
                      <a:r>
                        <a:rPr kumimoji="1" lang="ja-JP" altLang="en-US" sz="1050" kern="1200">
                          <a:solidFill>
                            <a:schemeClr val="tx1"/>
                          </a:solidFill>
                          <a:effectLst/>
                          <a:latin typeface="+mn-lt"/>
                          <a:ea typeface="+mn-ea"/>
                          <a:cs typeface="+mn-cs"/>
                        </a:rPr>
                        <a:t>・</a:t>
                      </a:r>
                      <a:r>
                        <a:rPr kumimoji="1" lang="ja-JP" altLang="ja-JP" sz="1050" kern="1200">
                          <a:solidFill>
                            <a:schemeClr val="tx1"/>
                          </a:solidFill>
                          <a:effectLst/>
                          <a:latin typeface="+mn-lt"/>
                          <a:ea typeface="+mn-ea"/>
                          <a:cs typeface="+mn-cs"/>
                        </a:rPr>
                        <a:t>再教育</a:t>
                      </a:r>
                      <a:br>
                        <a:rPr kumimoji="1" lang="en-US" altLang="ja-JP" sz="1050" kern="1200">
                          <a:solidFill>
                            <a:schemeClr val="tx1"/>
                          </a:solidFill>
                          <a:effectLst/>
                          <a:latin typeface="+mn-lt"/>
                          <a:ea typeface="+mn-ea"/>
                          <a:cs typeface="+mn-cs"/>
                        </a:rPr>
                      </a:br>
                      <a:r>
                        <a:rPr kumimoji="1" lang="ja-JP" altLang="en-US" sz="1050" kern="1200">
                          <a:solidFill>
                            <a:schemeClr val="tx1"/>
                          </a:solidFill>
                          <a:effectLst/>
                          <a:latin typeface="+mn-lt"/>
                          <a:ea typeface="+mn-ea"/>
                          <a:cs typeface="+mn-cs"/>
                        </a:rPr>
                        <a:t>　</a:t>
                      </a:r>
                      <a:r>
                        <a:rPr kumimoji="1" lang="ja-JP" altLang="ja-JP" sz="1050" kern="1200">
                          <a:solidFill>
                            <a:schemeClr val="tx1"/>
                          </a:solidFill>
                          <a:effectLst/>
                          <a:latin typeface="+mn-lt"/>
                          <a:ea typeface="+mn-ea"/>
                          <a:cs typeface="+mn-cs"/>
                        </a:rPr>
                        <a:t>セキュリティ違反者</a:t>
                      </a:r>
                      <a:r>
                        <a:rPr kumimoji="1" lang="ja-JP" altLang="en-US" sz="1050" kern="1200">
                          <a:solidFill>
                            <a:schemeClr val="tx1"/>
                          </a:solidFill>
                          <a:effectLst/>
                          <a:latin typeface="+mn-lt"/>
                          <a:ea typeface="+mn-ea"/>
                          <a:cs typeface="+mn-cs"/>
                        </a:rPr>
                        <a:t>および情報セキュリティ</a:t>
                      </a:r>
                      <a:r>
                        <a:rPr kumimoji="1" lang="ja-JP" altLang="ja-JP" sz="1050" kern="1200">
                          <a:solidFill>
                            <a:schemeClr val="tx1"/>
                          </a:solidFill>
                          <a:effectLst/>
                          <a:latin typeface="+mn-lt"/>
                          <a:ea typeface="+mn-ea"/>
                          <a:cs typeface="+mn-cs"/>
                        </a:rPr>
                        <a:t>に関する低理解度の従業</a:t>
                      </a:r>
                      <a:r>
                        <a:rPr kumimoji="1" lang="ja-JP" altLang="en-US" sz="1050" kern="1200">
                          <a:solidFill>
                            <a:schemeClr val="tx1"/>
                          </a:solidFill>
                          <a:effectLst/>
                          <a:latin typeface="+mn-lt"/>
                          <a:ea typeface="+mn-ea"/>
                          <a:cs typeface="+mn-cs"/>
                        </a:rPr>
                        <a:t>者</a:t>
                      </a:r>
                      <a:r>
                        <a:rPr kumimoji="1" lang="ja-JP" altLang="ja-JP" sz="1050" kern="1200">
                          <a:solidFill>
                            <a:schemeClr val="tx1"/>
                          </a:solidFill>
                          <a:effectLst/>
                          <a:latin typeface="+mn-lt"/>
                          <a:ea typeface="+mn-ea"/>
                          <a:cs typeface="+mn-cs"/>
                        </a:rPr>
                        <a:t>に対して、再</a:t>
                      </a:r>
                      <a:br>
                        <a:rPr kumimoji="1" lang="en-US" altLang="ja-JP" sz="1050" kern="1200">
                          <a:solidFill>
                            <a:schemeClr val="tx1"/>
                          </a:solidFill>
                          <a:effectLst/>
                          <a:latin typeface="+mn-lt"/>
                          <a:ea typeface="+mn-ea"/>
                          <a:cs typeface="+mn-cs"/>
                        </a:rPr>
                      </a:br>
                      <a:r>
                        <a:rPr kumimoji="1" lang="ja-JP" altLang="en-US" sz="1050" kern="1200">
                          <a:solidFill>
                            <a:schemeClr val="tx1"/>
                          </a:solidFill>
                          <a:effectLst/>
                          <a:latin typeface="+mn-lt"/>
                          <a:ea typeface="+mn-ea"/>
                          <a:cs typeface="+mn-cs"/>
                        </a:rPr>
                        <a:t>　</a:t>
                      </a:r>
                      <a:r>
                        <a:rPr kumimoji="1" lang="ja-JP" altLang="ja-JP" sz="1050" kern="1200">
                          <a:solidFill>
                            <a:schemeClr val="tx1"/>
                          </a:solidFill>
                          <a:effectLst/>
                          <a:latin typeface="+mn-lt"/>
                          <a:ea typeface="+mn-ea"/>
                          <a:cs typeface="+mn-cs"/>
                        </a:rPr>
                        <a:t>教育を実施し、違反の再発防止に努め</a:t>
                      </a:r>
                      <a:r>
                        <a:rPr kumimoji="1" lang="ja-JP" altLang="en-US" sz="1050" kern="1200">
                          <a:solidFill>
                            <a:schemeClr val="tx1"/>
                          </a:solidFill>
                          <a:effectLst/>
                          <a:latin typeface="+mn-lt"/>
                          <a:ea typeface="+mn-ea"/>
                          <a:cs typeface="+mn-cs"/>
                        </a:rPr>
                        <a:t>る。</a:t>
                      </a:r>
                      <a:br>
                        <a:rPr kumimoji="1" lang="en-US" altLang="ja-JP" sz="1050" kern="1200">
                          <a:solidFill>
                            <a:schemeClr val="tx1"/>
                          </a:solidFill>
                          <a:effectLst/>
                          <a:latin typeface="+mn-lt"/>
                          <a:ea typeface="+mn-ea"/>
                          <a:cs typeface="+mn-cs"/>
                        </a:rPr>
                      </a:br>
                      <a:r>
                        <a:rPr kumimoji="1" lang="ja-JP" altLang="en-US" sz="1050" kern="1200">
                          <a:solidFill>
                            <a:schemeClr val="tx1"/>
                          </a:solidFill>
                          <a:effectLst/>
                          <a:latin typeface="+mn-lt"/>
                          <a:ea typeface="+mn-ea"/>
                          <a:cs typeface="+mn-cs"/>
                        </a:rPr>
                        <a:t>・</a:t>
                      </a:r>
                      <a:r>
                        <a:rPr kumimoji="1" lang="ja-JP" altLang="ja-JP" sz="1050" kern="1200">
                          <a:solidFill>
                            <a:schemeClr val="tx1"/>
                          </a:solidFill>
                          <a:effectLst/>
                          <a:latin typeface="+mn-lt"/>
                          <a:ea typeface="+mn-ea"/>
                          <a:cs typeface="+mn-cs"/>
                        </a:rPr>
                        <a:t>実施した教育の有効性評価</a:t>
                      </a:r>
                      <a:br>
                        <a:rPr kumimoji="1" lang="en-US" altLang="ja-JP" sz="1050" kern="1200">
                          <a:solidFill>
                            <a:schemeClr val="tx1"/>
                          </a:solidFill>
                          <a:effectLst/>
                          <a:latin typeface="+mn-lt"/>
                          <a:ea typeface="+mn-ea"/>
                          <a:cs typeface="+mn-cs"/>
                        </a:rPr>
                      </a:br>
                      <a:r>
                        <a:rPr kumimoji="1" lang="ja-JP" altLang="en-US" sz="1050" kern="1200">
                          <a:solidFill>
                            <a:schemeClr val="tx1"/>
                          </a:solidFill>
                          <a:effectLst/>
                          <a:latin typeface="+mn-lt"/>
                          <a:ea typeface="+mn-ea"/>
                          <a:cs typeface="+mn-cs"/>
                        </a:rPr>
                        <a:t>　</a:t>
                      </a:r>
                      <a:r>
                        <a:rPr kumimoji="1" lang="ja-JP" altLang="ja-JP" sz="1050" kern="1200">
                          <a:solidFill>
                            <a:schemeClr val="tx1"/>
                          </a:solidFill>
                          <a:effectLst/>
                          <a:latin typeface="+mn-lt"/>
                          <a:ea typeface="+mn-ea"/>
                          <a:cs typeface="+mn-cs"/>
                        </a:rPr>
                        <a:t>上記の教育実施後理解度調査</a:t>
                      </a:r>
                      <a:r>
                        <a:rPr kumimoji="1" lang="ja-JP" altLang="en-US" sz="1050" kern="1200">
                          <a:solidFill>
                            <a:schemeClr val="tx1"/>
                          </a:solidFill>
                          <a:effectLst/>
                          <a:latin typeface="+mn-lt"/>
                          <a:ea typeface="+mn-ea"/>
                          <a:cs typeface="+mn-cs"/>
                        </a:rPr>
                        <a:t>など</a:t>
                      </a:r>
                      <a:r>
                        <a:rPr kumimoji="1" lang="ja-JP" altLang="ja-JP" sz="1050" kern="1200">
                          <a:solidFill>
                            <a:schemeClr val="tx1"/>
                          </a:solidFill>
                          <a:effectLst/>
                          <a:latin typeface="+mn-lt"/>
                          <a:ea typeface="+mn-ea"/>
                          <a:cs typeface="+mn-cs"/>
                        </a:rPr>
                        <a:t>を実施し、実施した教育の有効性の評価を行</a:t>
                      </a:r>
                      <a:r>
                        <a:rPr kumimoji="1" lang="ja-JP" altLang="en-US" sz="1050" kern="1200">
                          <a:solidFill>
                            <a:schemeClr val="tx1"/>
                          </a:solidFill>
                          <a:effectLst/>
                          <a:latin typeface="+mn-lt"/>
                          <a:ea typeface="+mn-ea"/>
                          <a:cs typeface="+mn-cs"/>
                        </a:rPr>
                        <a:t>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rPr>
                        <a:t>ワンポイントアドバイス</a:t>
                      </a:r>
                      <a:endParaRPr kumimoji="1" lang="en-US" altLang="ja-JP" sz="1050" kern="120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tx1"/>
                          </a:solidFill>
                          <a:effectLst/>
                          <a:latin typeface="+mn-lt"/>
                          <a:ea typeface="+mn-ea"/>
                          <a:cs typeface="+mn-cs"/>
                        </a:rPr>
                        <a:t>知識が伝わったこと、並びに意識向上、教育および訓練プログラムの有効性を確認するため、意識向上、教育および訓練の活動終了時に、従業員理解の評価を行うことが大切です。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41226987"/>
                  </a:ext>
                </a:extLst>
              </a:tr>
            </a:tbl>
          </a:graphicData>
        </a:graphic>
      </p:graphicFrame>
    </p:spTree>
    <p:extLst>
      <p:ext uri="{BB962C8B-B14F-4D97-AF65-F5344CB8AC3E}">
        <p14:creationId xmlns:p14="http://schemas.microsoft.com/office/powerpoint/2010/main" val="895890056"/>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763E4066-52EF-63D9-2522-2069D991F5B8}"/>
              </a:ext>
            </a:extLst>
          </p:cNvPr>
          <p:cNvSpPr>
            <a:spLocks noGrp="1"/>
          </p:cNvSpPr>
          <p:nvPr>
            <p:ph type="body" sz="quarter" idx="14"/>
          </p:nvPr>
        </p:nvSpPr>
        <p:spPr/>
        <p:txBody>
          <a:bodyPr/>
          <a:lstStyle/>
          <a:p>
            <a:r>
              <a:rPr kumimoji="1" lang="en-US" altLang="ja-JP" sz="1600"/>
              <a:t>15-1-2. </a:t>
            </a:r>
            <a:r>
              <a:rPr kumimoji="1" lang="ja-JP" altLang="en-US" sz="1600"/>
              <a:t>実施手順の策定</a:t>
            </a:r>
            <a:endParaRPr kumimoji="1" lang="ja-JP" altLang="en-US"/>
          </a:p>
        </p:txBody>
      </p:sp>
      <p:sp>
        <p:nvSpPr>
          <p:cNvPr id="12" name="スライド番号プレースホルダー 3">
            <a:extLst>
              <a:ext uri="{FF2B5EF4-FFF2-40B4-BE49-F238E27FC236}">
                <a16:creationId xmlns:a16="http://schemas.microsoft.com/office/drawing/2014/main" id="{33E34F29-6595-9EA0-9272-A8D25ED4A022}"/>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15</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テキスト プレースホルダー 1">
            <a:extLst>
              <a:ext uri="{FF2B5EF4-FFF2-40B4-BE49-F238E27FC236}">
                <a16:creationId xmlns:a16="http://schemas.microsoft.com/office/drawing/2014/main" id="{14AAC771-D0DC-7D5C-C537-6C546A3F34B6}"/>
              </a:ext>
            </a:extLst>
          </p:cNvPr>
          <p:cNvSpPr>
            <a:spLocks noGrp="1"/>
          </p:cNvSpPr>
          <p:nvPr>
            <p:ph type="body" sz="quarter" idx="25"/>
          </p:nvPr>
        </p:nvSpPr>
        <p:spPr>
          <a:xfrm>
            <a:off x="619200" y="835200"/>
            <a:ext cx="6238800" cy="417600"/>
          </a:xfrm>
        </p:spPr>
        <p: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第</a:t>
            </a:r>
            <a:r>
              <a:rPr kumimoji="1" lang="en-US" altLang="ja-JP"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15</a:t>
            </a: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章</a:t>
            </a:r>
            <a:r>
              <a:rPr kumimoji="1" lang="en-US" altLang="ja-JP"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 </a:t>
            </a: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人的管理策</a:t>
            </a:r>
            <a:br>
              <a:rPr kumimoji="1" lang="en-US" altLang="ja-JP"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b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　</a:t>
            </a:r>
            <a:r>
              <a:rPr kumimoji="1" lang="en-US" altLang="ja-JP" sz="1100" u="sng">
                <a:solidFill>
                  <a:schemeClr val="tx1"/>
                </a:solidFill>
                <a:uFill>
                  <a:solidFill>
                    <a:schemeClr val="bg1"/>
                  </a:solidFill>
                </a:uFill>
                <a:hlinkClick r:id="rId3" action="ppaction://hlinksldjump"/>
              </a:rPr>
              <a:t>15-1. </a:t>
            </a:r>
            <a:r>
              <a:rPr kumimoji="1" lang="ja-JP" altLang="en-US" sz="1100" u="sng">
                <a:solidFill>
                  <a:schemeClr val="tx1"/>
                </a:solidFill>
                <a:uFill>
                  <a:solidFill>
                    <a:schemeClr val="bg1"/>
                  </a:solidFill>
                </a:uFill>
                <a:hlinkClick r:id="rId3" action="ppaction://hlinksldjump"/>
              </a:rPr>
              <a:t>人的管理策を参考とした対策基準・実施手順の策定</a:t>
            </a:r>
            <a:endPar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cs typeface="+mn-cs"/>
            </a:endParaRPr>
          </a:p>
        </p:txBody>
      </p:sp>
      <p:graphicFrame>
        <p:nvGraphicFramePr>
          <p:cNvPr id="2" name="表 1">
            <a:extLst>
              <a:ext uri="{FF2B5EF4-FFF2-40B4-BE49-F238E27FC236}">
                <a16:creationId xmlns:a16="http://schemas.microsoft.com/office/drawing/2014/main" id="{26BFFBE6-2E14-F717-D4BB-BE6C5D2DA47C}"/>
              </a:ext>
            </a:extLst>
          </p:cNvPr>
          <p:cNvGraphicFramePr>
            <a:graphicFrameLocks noGrp="1"/>
          </p:cNvGraphicFramePr>
          <p:nvPr/>
        </p:nvGraphicFramePr>
        <p:xfrm>
          <a:off x="622800" y="2052000"/>
          <a:ext cx="5612400" cy="14859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49414">
                <a:tc>
                  <a:txBody>
                    <a:bodyPr/>
                    <a:lstStyle/>
                    <a:p>
                      <a:r>
                        <a:rPr kumimoji="1" lang="en-US" altLang="ja-JP" sz="1050" b="1">
                          <a:solidFill>
                            <a:schemeClr val="tx1"/>
                          </a:solidFill>
                        </a:rPr>
                        <a:t>6.4 </a:t>
                      </a:r>
                      <a:r>
                        <a:rPr kumimoji="1" lang="ja-JP" altLang="en-US" sz="1050" b="1">
                          <a:solidFill>
                            <a:schemeClr val="tx1"/>
                          </a:solidFill>
                        </a:rPr>
                        <a:t>懲戒手続　</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249414">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dk1"/>
                          </a:solidFill>
                          <a:effectLst/>
                          <a:latin typeface="+mn-lt"/>
                          <a:ea typeface="+mn-ea"/>
                          <a:cs typeface="+mn-cs"/>
                        </a:rPr>
                        <a:t>従業者が故意または過失により情報を漏えいした場合、または情報セキュリティ上の遵守事項に違反した場合は、罰則の対象とする。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rPr>
                        <a:t>ワンポイントアドバイス</a:t>
                      </a:r>
                      <a:endParaRPr lang="en-US" altLang="ja-JP" sz="1050" b="1">
                        <a:solidFill>
                          <a:schemeClr val="accent1">
                            <a:lumMod val="75000"/>
                          </a:schemeClr>
                        </a:solidFill>
                        <a:latin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kern="1200">
                          <a:solidFill>
                            <a:schemeClr val="tx1"/>
                          </a:solidFill>
                          <a:effectLst/>
                          <a:latin typeface="+mn-lt"/>
                          <a:ea typeface="+mn-ea"/>
                          <a:cs typeface="+mn-cs"/>
                        </a:rPr>
                        <a:t>懲戒手続は、関連する法令、規制、契約および事業上の要求事項、並びに必要に応じてその他の要素を考慮に入れることが大切です。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88380566"/>
                  </a:ext>
                </a:extLst>
              </a:tr>
            </a:tbl>
          </a:graphicData>
        </a:graphic>
      </p:graphicFrame>
      <p:graphicFrame>
        <p:nvGraphicFramePr>
          <p:cNvPr id="5" name="表 4">
            <a:extLst>
              <a:ext uri="{FF2B5EF4-FFF2-40B4-BE49-F238E27FC236}">
                <a16:creationId xmlns:a16="http://schemas.microsoft.com/office/drawing/2014/main" id="{8C594E5D-1BC3-3607-4309-082A0E183C73}"/>
              </a:ext>
            </a:extLst>
          </p:cNvPr>
          <p:cNvGraphicFramePr>
            <a:graphicFrameLocks noGrp="1"/>
          </p:cNvGraphicFramePr>
          <p:nvPr>
            <p:extLst>
              <p:ext uri="{D42A27DB-BD31-4B8C-83A1-F6EECF244321}">
                <p14:modId xmlns:p14="http://schemas.microsoft.com/office/powerpoint/2010/main" val="3054160609"/>
              </p:ext>
            </p:extLst>
          </p:nvPr>
        </p:nvGraphicFramePr>
        <p:xfrm>
          <a:off x="622800" y="3834145"/>
          <a:ext cx="5612400" cy="16459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494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50" b="1" i="0" u="none" strike="noStrike" kern="1200" cap="none" spc="0" normalizeH="0" baseline="0" noProof="0">
                          <a:ln>
                            <a:noFill/>
                          </a:ln>
                          <a:solidFill>
                            <a:prstClr val="black"/>
                          </a:solidFill>
                          <a:effectLst/>
                          <a:uLnTx/>
                          <a:uFillTx/>
                          <a:latin typeface="+mn-lt"/>
                          <a:ea typeface="+mn-ea"/>
                          <a:cs typeface="+mn-cs"/>
                        </a:rPr>
                        <a:t>6.5 </a:t>
                      </a:r>
                      <a:r>
                        <a:rPr kumimoji="0" lang="ja-JP" altLang="en-US" sz="1050" b="1" i="0" u="none" strike="noStrike" kern="1200" cap="none" spc="0" normalizeH="0" baseline="0" noProof="0">
                          <a:ln>
                            <a:noFill/>
                          </a:ln>
                          <a:solidFill>
                            <a:prstClr val="black"/>
                          </a:solidFill>
                          <a:effectLst/>
                          <a:uLnTx/>
                          <a:uFillTx/>
                          <a:latin typeface="+mn-lt"/>
                          <a:ea typeface="+mn-ea"/>
                          <a:cs typeface="+mn-cs"/>
                        </a:rPr>
                        <a:t>雇用の終了または変更後の責任</a:t>
                      </a:r>
                      <a:endParaRPr kumimoji="0" lang="en-US" altLang="ja-JP" sz="1050" b="1" i="0" u="none" strike="noStrike" kern="1200" cap="none" spc="0" normalizeH="0" baseline="0" noProof="0">
                        <a:ln>
                          <a:noFill/>
                        </a:ln>
                        <a:solidFill>
                          <a:prstClr val="black"/>
                        </a:solidFill>
                        <a:effectLst/>
                        <a:uLnTx/>
                        <a:uFillTx/>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249414">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211624">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dirty="0">
                          <a:solidFill>
                            <a:schemeClr val="dk1"/>
                          </a:solidFill>
                          <a:effectLst/>
                          <a:latin typeface="+mn-lt"/>
                          <a:ea typeface="+mn-ea"/>
                          <a:cs typeface="+mn-cs"/>
                        </a:rPr>
                        <a:t>情報セキュリティの観点から、雇用の終了または変更後も従業員が守るべき義務や責任（たとえば守秘義務）について定め、雇用時の誓約書に盛り込むと同時に、雇用の終了または変更時に再確認する。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211624">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dirty="0">
                          <a:solidFill>
                            <a:schemeClr val="accent1">
                              <a:lumMod val="75000"/>
                            </a:schemeClr>
                          </a:solidFill>
                          <a:latin typeface="+mn-ea"/>
                        </a:rPr>
                        <a:t>ワンポイントアドバイス</a:t>
                      </a:r>
                      <a:endParaRPr kumimoji="1" lang="en-US" altLang="ja-JP" sz="1050" kern="1200" dirty="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dirty="0">
                          <a:solidFill>
                            <a:schemeClr val="dk1"/>
                          </a:solidFill>
                          <a:effectLst/>
                          <a:latin typeface="+mn-lt"/>
                          <a:ea typeface="+mn-ea"/>
                          <a:cs typeface="+mn-cs"/>
                        </a:rPr>
                        <a:t>雇用の終了または変更を管理する手続では、終了または変更後にどの情報セキュリティの責任および義務を引き続き有効とすることが望ましいかを定義することが大切です。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29566348"/>
                  </a:ext>
                </a:extLst>
              </a:tr>
            </a:tbl>
          </a:graphicData>
        </a:graphic>
      </p:graphicFrame>
      <p:graphicFrame>
        <p:nvGraphicFramePr>
          <p:cNvPr id="4" name="表 3">
            <a:extLst>
              <a:ext uri="{FF2B5EF4-FFF2-40B4-BE49-F238E27FC236}">
                <a16:creationId xmlns:a16="http://schemas.microsoft.com/office/drawing/2014/main" id="{59B7731C-4FC3-F663-5720-CB8705484FD2}"/>
              </a:ext>
            </a:extLst>
          </p:cNvPr>
          <p:cNvGraphicFramePr>
            <a:graphicFrameLocks noGrp="1"/>
          </p:cNvGraphicFramePr>
          <p:nvPr>
            <p:extLst>
              <p:ext uri="{D42A27DB-BD31-4B8C-83A1-F6EECF244321}">
                <p14:modId xmlns:p14="http://schemas.microsoft.com/office/powerpoint/2010/main" val="3746286155"/>
              </p:ext>
            </p:extLst>
          </p:nvPr>
        </p:nvGraphicFramePr>
        <p:xfrm>
          <a:off x="622800" y="5855904"/>
          <a:ext cx="5612400" cy="19659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49414">
                <a:tc>
                  <a:txBody>
                    <a:bodyPr/>
                    <a:lstStyle/>
                    <a:p>
                      <a:r>
                        <a:rPr kumimoji="1" lang="en-US" altLang="ja-JP" sz="1050" b="1">
                          <a:solidFill>
                            <a:schemeClr val="tx1"/>
                          </a:solidFill>
                        </a:rPr>
                        <a:t>6.6 </a:t>
                      </a:r>
                      <a:r>
                        <a:rPr kumimoji="1" lang="ja-JP" altLang="en-US" sz="1050" b="1">
                          <a:solidFill>
                            <a:schemeClr val="tx1"/>
                          </a:solidFill>
                        </a:rPr>
                        <a:t>秘密保持契約または守秘義務契約</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249414">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211624">
                <a:tc>
                  <a:txBody>
                    <a:bodyPr/>
                    <a:lstStyle/>
                    <a:p>
                      <a:pPr marL="228600" indent="-228600">
                        <a:buFont typeface="+mj-lt"/>
                        <a:buAutoNum type="alphaLcPeriod"/>
                      </a:pPr>
                      <a:r>
                        <a:rPr kumimoji="1" lang="ja-JP" altLang="ja-JP" sz="1050" kern="1200">
                          <a:solidFill>
                            <a:schemeClr val="tx1"/>
                          </a:solidFill>
                          <a:effectLst/>
                          <a:latin typeface="+mn-ea"/>
                          <a:ea typeface="+mn-ea"/>
                          <a:cs typeface="+mn-cs"/>
                        </a:rPr>
                        <a:t>当組織の従業者は</a:t>
                      </a:r>
                      <a:r>
                        <a:rPr kumimoji="1" lang="ja-JP" altLang="en-US" sz="1050" kern="1200">
                          <a:solidFill>
                            <a:schemeClr val="tx1"/>
                          </a:solidFill>
                          <a:effectLst/>
                          <a:latin typeface="+mn-ea"/>
                          <a:ea typeface="+mn-ea"/>
                          <a:cs typeface="+mn-cs"/>
                        </a:rPr>
                        <a:t>、</a:t>
                      </a:r>
                      <a:r>
                        <a:rPr kumimoji="1" lang="ja-JP" altLang="ja-JP" sz="1050" kern="1200">
                          <a:solidFill>
                            <a:schemeClr val="tx1"/>
                          </a:solidFill>
                          <a:effectLst/>
                          <a:latin typeface="+mn-ea"/>
                          <a:ea typeface="+mn-ea"/>
                          <a:cs typeface="+mn-cs"/>
                        </a:rPr>
                        <a:t>当組織との間で機密情報に関する秘密保持の契約を締結</a:t>
                      </a:r>
                      <a:r>
                        <a:rPr kumimoji="1" lang="ja-JP" altLang="en-US" sz="1050" kern="1200">
                          <a:solidFill>
                            <a:schemeClr val="tx1"/>
                          </a:solidFill>
                          <a:effectLst/>
                          <a:latin typeface="+mn-ea"/>
                          <a:ea typeface="+mn-ea"/>
                          <a:cs typeface="+mn-cs"/>
                        </a:rPr>
                        <a:t>する</a:t>
                      </a:r>
                      <a:r>
                        <a:rPr kumimoji="1" lang="ja-JP" altLang="ja-JP" sz="1050" kern="1200">
                          <a:solidFill>
                            <a:schemeClr val="tx1"/>
                          </a:solidFill>
                          <a:effectLst/>
                          <a:latin typeface="+mn-ea"/>
                          <a:ea typeface="+mn-ea"/>
                          <a:cs typeface="+mn-cs"/>
                        </a:rPr>
                        <a:t>。なお、同契約には原契約の終了後も一定期間、秘密保持の義務が課せられる旨の条項を含め</a:t>
                      </a:r>
                      <a:r>
                        <a:rPr kumimoji="1" lang="ja-JP" altLang="en-US" sz="1050" kern="1200">
                          <a:solidFill>
                            <a:schemeClr val="tx1"/>
                          </a:solidFill>
                          <a:effectLst/>
                          <a:latin typeface="+mn-ea"/>
                          <a:ea typeface="+mn-ea"/>
                          <a:cs typeface="+mn-cs"/>
                        </a:rPr>
                        <a:t>る。</a:t>
                      </a:r>
                      <a:endParaRPr kumimoji="1" lang="en-US" altLang="ja-JP" sz="1050" kern="1200">
                        <a:solidFill>
                          <a:schemeClr val="tx1"/>
                        </a:solidFill>
                        <a:effectLst/>
                        <a:latin typeface="+mn-ea"/>
                        <a:ea typeface="+mn-ea"/>
                        <a:cs typeface="+mn-cs"/>
                      </a:endParaRPr>
                    </a:p>
                    <a:p>
                      <a:pPr marL="228600" indent="-228600">
                        <a:buFont typeface="+mj-lt"/>
                        <a:buAutoNum type="alphaLcPeriod"/>
                      </a:pPr>
                      <a:r>
                        <a:rPr kumimoji="1" lang="ja-JP" altLang="ja-JP" sz="1050" kern="1200">
                          <a:solidFill>
                            <a:schemeClr val="tx1"/>
                          </a:solidFill>
                          <a:effectLst/>
                          <a:latin typeface="+mn-ea"/>
                          <a:ea typeface="+mn-ea"/>
                          <a:cs typeface="+mn-cs"/>
                        </a:rPr>
                        <a:t>当組織との委託先との間で、必要に応じて秘密保持の契約を締結</a:t>
                      </a:r>
                      <a:r>
                        <a:rPr kumimoji="1" lang="ja-JP" altLang="en-US" sz="1050" kern="1200">
                          <a:solidFill>
                            <a:schemeClr val="tx1"/>
                          </a:solidFill>
                          <a:effectLst/>
                          <a:latin typeface="+mn-ea"/>
                          <a:ea typeface="+mn-ea"/>
                          <a:cs typeface="+mn-cs"/>
                        </a:rPr>
                        <a:t>する</a:t>
                      </a:r>
                      <a:r>
                        <a:rPr kumimoji="1" lang="ja-JP" altLang="ja-JP" sz="1050" kern="1200">
                          <a:solidFill>
                            <a:schemeClr val="tx1"/>
                          </a:solidFill>
                          <a:effectLst/>
                          <a:latin typeface="+mn-ea"/>
                          <a:ea typeface="+mn-ea"/>
                          <a:cs typeface="+mn-cs"/>
                        </a:rPr>
                        <a:t>。</a:t>
                      </a:r>
                      <a:endParaRPr kumimoji="1" lang="en-US" altLang="ja-JP" sz="1050" kern="1200">
                        <a:solidFill>
                          <a:schemeClr val="tx1"/>
                        </a:solidFill>
                        <a:effectLst/>
                        <a:latin typeface="+mn-ea"/>
                        <a:ea typeface="+mn-ea"/>
                        <a:cs typeface="+mn-cs"/>
                      </a:endParaRPr>
                    </a:p>
                    <a:p>
                      <a:pPr marL="228600" indent="-228600">
                        <a:buFont typeface="+mj-lt"/>
                        <a:buAutoNum type="alphaLcPeriod"/>
                      </a:pPr>
                      <a:r>
                        <a:rPr kumimoji="1" lang="ja-JP" altLang="ja-JP" sz="1050" kern="1200">
                          <a:solidFill>
                            <a:schemeClr val="tx1"/>
                          </a:solidFill>
                          <a:effectLst/>
                          <a:latin typeface="+mn-ea"/>
                          <a:ea typeface="+mn-ea"/>
                          <a:cs typeface="+mn-cs"/>
                        </a:rPr>
                        <a:t>情報セキュリティ委員会は、年に一度、情報セキュリティ要求事項に照らして、秘密保持の契約書の妥当性を検証</a:t>
                      </a:r>
                      <a:r>
                        <a:rPr kumimoji="1" lang="ja-JP" altLang="en-US" sz="1050" kern="1200">
                          <a:solidFill>
                            <a:schemeClr val="tx1"/>
                          </a:solidFill>
                          <a:effectLst/>
                          <a:latin typeface="+mn-ea"/>
                          <a:ea typeface="+mn-ea"/>
                          <a:cs typeface="+mn-cs"/>
                        </a:rPr>
                        <a:t>する</a:t>
                      </a:r>
                      <a:r>
                        <a:rPr kumimoji="1" lang="ja-JP" altLang="ja-JP" sz="1050" kern="1200">
                          <a:solidFill>
                            <a:schemeClr val="tx1"/>
                          </a:solidFill>
                          <a:effectLst/>
                          <a:latin typeface="+mn-ea"/>
                          <a:ea typeface="+mn-ea"/>
                          <a:cs typeface="+mn-cs"/>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211624">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dirty="0">
                          <a:solidFill>
                            <a:schemeClr val="accent1">
                              <a:lumMod val="75000"/>
                            </a:schemeClr>
                          </a:solidFill>
                          <a:latin typeface="+mn-ea"/>
                        </a:rPr>
                        <a:t>ワンポイントアドバイス</a:t>
                      </a:r>
                      <a:endParaRPr kumimoji="1" lang="en-US" altLang="ja-JP" sz="1050" kern="1200" dirty="0">
                        <a:solidFill>
                          <a:schemeClr val="tx1"/>
                        </a:solidFill>
                        <a:effectLst/>
                        <a:latin typeface="+mn-ea"/>
                        <a:ea typeface="+mn-ea"/>
                        <a:cs typeface="+mn-cs"/>
                      </a:endParaRPr>
                    </a:p>
                    <a:p>
                      <a:pPr marL="0" indent="0">
                        <a:buFont typeface="+mj-lt"/>
                        <a:buNone/>
                      </a:pPr>
                      <a:r>
                        <a:rPr kumimoji="1" lang="ja-JP" altLang="en-US" sz="1050" kern="1200" dirty="0">
                          <a:solidFill>
                            <a:schemeClr val="tx1"/>
                          </a:solidFill>
                          <a:effectLst/>
                          <a:latin typeface="+mn-ea"/>
                          <a:ea typeface="+mn-ea"/>
                          <a:cs typeface="+mn-cs"/>
                        </a:rPr>
                        <a:t>秘密保持契約または守秘義務契約に関する要求事項は、定期的または要求に影響する変化が発生した場合に、レビューすることが大切です。</a:t>
                      </a:r>
                      <a:endParaRPr kumimoji="1" lang="ja-JP" altLang="ja-JP" sz="1050" kern="1200" dirty="0">
                        <a:solidFill>
                          <a:schemeClr val="tx1"/>
                        </a:solidFill>
                        <a:effectLst/>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96215828"/>
                  </a:ext>
                </a:extLst>
              </a:tr>
            </a:tbl>
          </a:graphicData>
        </a:graphic>
      </p:graphicFrame>
    </p:spTree>
    <p:extLst>
      <p:ext uri="{BB962C8B-B14F-4D97-AF65-F5344CB8AC3E}">
        <p14:creationId xmlns:p14="http://schemas.microsoft.com/office/powerpoint/2010/main" val="3677467051"/>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763E4066-52EF-63D9-2522-2069D991F5B8}"/>
              </a:ext>
            </a:extLst>
          </p:cNvPr>
          <p:cNvSpPr>
            <a:spLocks noGrp="1"/>
          </p:cNvSpPr>
          <p:nvPr>
            <p:ph type="body" sz="quarter" idx="14"/>
          </p:nvPr>
        </p:nvSpPr>
        <p:spPr/>
        <p:txBody>
          <a:bodyPr/>
          <a:lstStyle/>
          <a:p>
            <a:r>
              <a:rPr kumimoji="1" lang="en-US" altLang="ja-JP" sz="1600"/>
              <a:t>15-1-2. </a:t>
            </a:r>
            <a:r>
              <a:rPr kumimoji="1" lang="ja-JP" altLang="en-US" sz="1600"/>
              <a:t>実施手順の策定</a:t>
            </a:r>
            <a:endParaRPr kumimoji="1" lang="ja-JP" altLang="en-US"/>
          </a:p>
        </p:txBody>
      </p:sp>
      <p:sp>
        <p:nvSpPr>
          <p:cNvPr id="6" name="スライド番号プレースホルダー 3">
            <a:extLst>
              <a:ext uri="{FF2B5EF4-FFF2-40B4-BE49-F238E27FC236}">
                <a16:creationId xmlns:a16="http://schemas.microsoft.com/office/drawing/2014/main" id="{E1B45EA0-E4B2-B2EF-76D3-556401E4C380}"/>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15</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テキスト プレースホルダー 1">
            <a:extLst>
              <a:ext uri="{FF2B5EF4-FFF2-40B4-BE49-F238E27FC236}">
                <a16:creationId xmlns:a16="http://schemas.microsoft.com/office/drawing/2014/main" id="{A3B92A60-F6CD-A7D4-511D-A6D43EF3879C}"/>
              </a:ext>
            </a:extLst>
          </p:cNvPr>
          <p:cNvSpPr>
            <a:spLocks noGrp="1"/>
          </p:cNvSpPr>
          <p:nvPr>
            <p:ph type="body" sz="quarter" idx="25"/>
          </p:nvPr>
        </p:nvSpPr>
        <p:spPr>
          <a:xfrm>
            <a:off x="619200" y="835200"/>
            <a:ext cx="6238800" cy="417600"/>
          </a:xfrm>
        </p:spPr>
        <p: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第</a:t>
            </a:r>
            <a:r>
              <a:rPr kumimoji="1" lang="en-US" altLang="ja-JP"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15</a:t>
            </a: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章</a:t>
            </a:r>
            <a:r>
              <a:rPr kumimoji="1" lang="en-US" altLang="ja-JP"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 </a:t>
            </a: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人的管理策</a:t>
            </a:r>
            <a:br>
              <a:rPr kumimoji="1" lang="en-US" altLang="ja-JP"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br>
            <a:r>
              <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hlinkClick r:id="rId3" action="ppaction://hlinksldjump"/>
              </a:rPr>
              <a:t>　</a:t>
            </a:r>
            <a:r>
              <a:rPr kumimoji="1" lang="en-US" altLang="ja-JP" sz="1100" u="sng">
                <a:solidFill>
                  <a:schemeClr val="tx1"/>
                </a:solidFill>
                <a:uFill>
                  <a:solidFill>
                    <a:schemeClr val="bg1"/>
                  </a:solidFill>
                </a:uFill>
                <a:hlinkClick r:id="rId3" action="ppaction://hlinksldjump"/>
              </a:rPr>
              <a:t>15-1. </a:t>
            </a:r>
            <a:r>
              <a:rPr kumimoji="1" lang="ja-JP" altLang="en-US" sz="1100" u="sng">
                <a:solidFill>
                  <a:schemeClr val="tx1"/>
                </a:solidFill>
                <a:uFill>
                  <a:solidFill>
                    <a:schemeClr val="bg1"/>
                  </a:solidFill>
                </a:uFill>
                <a:hlinkClick r:id="rId3" action="ppaction://hlinksldjump"/>
              </a:rPr>
              <a:t>人的管理策を参考とした対策基準・実施手順の策定</a:t>
            </a:r>
            <a:endParaRPr kumimoji="1" lang="ja-JP" altLang="en-US" sz="1100" b="1" i="0" u="sng" strike="noStrike" kern="1200" cap="none" spc="0" normalizeH="0" baseline="0" noProof="0">
              <a:ln>
                <a:noFill/>
              </a:ln>
              <a:solidFill>
                <a:prstClr val="black"/>
              </a:solidFill>
              <a:effectLst/>
              <a:uLnTx/>
              <a:uFill>
                <a:solidFill>
                  <a:schemeClr val="bg1"/>
                </a:solidFill>
              </a:uFill>
              <a:latin typeface="メイリオ"/>
              <a:ea typeface="メイリオ"/>
              <a:cs typeface="+mn-cs"/>
            </a:endParaRPr>
          </a:p>
        </p:txBody>
      </p:sp>
      <p:graphicFrame>
        <p:nvGraphicFramePr>
          <p:cNvPr id="7" name="表 6">
            <a:extLst>
              <a:ext uri="{FF2B5EF4-FFF2-40B4-BE49-F238E27FC236}">
                <a16:creationId xmlns:a16="http://schemas.microsoft.com/office/drawing/2014/main" id="{4AD95D8C-CF12-CB42-835E-F1EE04C045AA}"/>
              </a:ext>
            </a:extLst>
          </p:cNvPr>
          <p:cNvGraphicFramePr>
            <a:graphicFrameLocks noGrp="1"/>
          </p:cNvGraphicFramePr>
          <p:nvPr/>
        </p:nvGraphicFramePr>
        <p:xfrm>
          <a:off x="622800" y="2052000"/>
          <a:ext cx="5612400" cy="24465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494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50" b="1" i="0" u="none" strike="noStrike" kern="1200" cap="none" spc="0" normalizeH="0" baseline="0" noProof="0">
                          <a:ln>
                            <a:noFill/>
                          </a:ln>
                          <a:solidFill>
                            <a:prstClr val="black"/>
                          </a:solidFill>
                          <a:effectLst/>
                          <a:uLnTx/>
                          <a:uFillTx/>
                          <a:latin typeface="+mn-ea"/>
                          <a:cs typeface="+mn-cs"/>
                        </a:rPr>
                        <a:t>6.7 </a:t>
                      </a:r>
                      <a:r>
                        <a:rPr kumimoji="0" lang="ja-JP" altLang="en-US" sz="1050" b="1" i="0" u="none" strike="noStrike" kern="1200" cap="none" spc="0" normalizeH="0" baseline="0" noProof="0">
                          <a:ln>
                            <a:noFill/>
                          </a:ln>
                          <a:solidFill>
                            <a:prstClr val="black"/>
                          </a:solidFill>
                          <a:effectLst/>
                          <a:uLnTx/>
                          <a:uFillTx/>
                          <a:latin typeface="+mn-ea"/>
                          <a:cs typeface="+mn-cs"/>
                        </a:rPr>
                        <a:t>リモートワーク</a:t>
                      </a:r>
                      <a:endParaRPr kumimoji="0" lang="en-US" altLang="ja-JP" sz="1050" b="1" i="0" u="none" strike="noStrike" kern="1200" cap="none" spc="0" normalizeH="0" baseline="0" noProof="0">
                        <a:ln>
                          <a:noFill/>
                        </a:ln>
                        <a:solidFill>
                          <a:prstClr val="black"/>
                        </a:solidFill>
                        <a:effectLst/>
                        <a:uLnTx/>
                        <a:uFillTx/>
                        <a:latin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25200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211624">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lang="ja-JP" altLang="en-US" sz="1050" b="0">
                          <a:latin typeface="+mn-ea"/>
                        </a:rPr>
                        <a:t>リモートワークは、情報セキュリティ委員長の承認を得たものに限って行える。</a:t>
                      </a:r>
                      <a:endParaRPr lang="en-US" altLang="ja-JP" sz="1050" b="0">
                        <a:latin typeface="+mn-ea"/>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lang="ja-JP" altLang="en-US" sz="1050" b="0">
                          <a:latin typeface="+mn-ea"/>
                        </a:rPr>
                        <a:t>リモートワークにて使用する</a:t>
                      </a:r>
                      <a:r>
                        <a:rPr lang="en-US" altLang="ja-JP" sz="1050" b="0">
                          <a:latin typeface="+mn-ea"/>
                        </a:rPr>
                        <a:t>PC</a:t>
                      </a:r>
                      <a:r>
                        <a:rPr lang="ja-JP" altLang="en-US" sz="1050" b="0">
                          <a:latin typeface="+mn-ea"/>
                        </a:rPr>
                        <a:t>は、会社から貸与した</a:t>
                      </a:r>
                      <a:r>
                        <a:rPr lang="en-US" altLang="ja-JP" sz="1050" b="0">
                          <a:latin typeface="+mn-ea"/>
                        </a:rPr>
                        <a:t>PC</a:t>
                      </a:r>
                      <a:r>
                        <a:rPr lang="ja-JP" altLang="en-US" sz="1050" b="0">
                          <a:latin typeface="+mn-ea"/>
                        </a:rPr>
                        <a:t>とし、家族などの同居人と共有することは禁じる。</a:t>
                      </a:r>
                      <a:endParaRPr lang="en-US" altLang="ja-JP" sz="1050" b="0">
                        <a:latin typeface="+mn-ea"/>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lang="ja-JP" altLang="en-US" sz="1050" b="0">
                          <a:latin typeface="+mn-ea"/>
                        </a:rPr>
                        <a:t>リモートワークにて使用する</a:t>
                      </a:r>
                      <a:r>
                        <a:rPr lang="en-US" altLang="ja-JP" sz="1050" b="0">
                          <a:latin typeface="+mn-ea"/>
                        </a:rPr>
                        <a:t>PC</a:t>
                      </a:r>
                      <a:r>
                        <a:rPr lang="ja-JP" altLang="en-US" sz="1050" b="0">
                          <a:latin typeface="+mn-ea"/>
                        </a:rPr>
                        <a:t>は、アンチウイルスソフトを導入し、「</a:t>
                      </a:r>
                      <a:r>
                        <a:rPr kumimoji="1" lang="en-US" altLang="ja-JP" sz="1050" b="0">
                          <a:solidFill>
                            <a:sysClr val="windowText" lastClr="000000"/>
                          </a:solidFill>
                          <a:latin typeface="+mn-ea"/>
                          <a:ea typeface="+mn-ea"/>
                        </a:rPr>
                        <a:t>8.7 </a:t>
                      </a:r>
                      <a:r>
                        <a:rPr kumimoji="1" lang="ja-JP" altLang="en-US" sz="1050" b="0">
                          <a:solidFill>
                            <a:sysClr val="windowText" lastClr="000000"/>
                          </a:solidFill>
                          <a:latin typeface="+mn-ea"/>
                          <a:ea typeface="+mn-ea"/>
                        </a:rPr>
                        <a:t>マルウェアに対する保護」</a:t>
                      </a:r>
                      <a:r>
                        <a:rPr lang="ja-JP" altLang="en-US" sz="1050" b="0">
                          <a:latin typeface="+mn-ea"/>
                        </a:rPr>
                        <a:t>に準じた設定を行う。</a:t>
                      </a:r>
                      <a:endParaRPr lang="en-US" altLang="ja-JP" sz="1050" b="0">
                        <a:latin typeface="+mn-ea"/>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lang="ja-JP" altLang="en-US" sz="1050" b="0">
                          <a:latin typeface="+mn-ea"/>
                        </a:rPr>
                        <a:t>リモートワークにて使用する</a:t>
                      </a:r>
                      <a:r>
                        <a:rPr lang="en-US" altLang="ja-JP" sz="1050" b="0">
                          <a:latin typeface="+mn-ea"/>
                        </a:rPr>
                        <a:t>PC</a:t>
                      </a:r>
                      <a:r>
                        <a:rPr lang="ja-JP" altLang="en-US" sz="1050" b="0">
                          <a:latin typeface="+mn-ea"/>
                        </a:rPr>
                        <a:t>に、ファイル交換ソフトなどの不正なソフトウェアをインストールすることは禁じる。</a:t>
                      </a:r>
                      <a:endParaRPr lang="en-US" altLang="ja-JP" sz="1050" b="0">
                        <a:latin typeface="+mn-ea"/>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lang="ja-JP" altLang="en-US" sz="1050" b="0">
                          <a:latin typeface="+mn-ea"/>
                        </a:rPr>
                        <a:t>社内ネットワークへは</a:t>
                      </a:r>
                      <a:r>
                        <a:rPr lang="en-US" altLang="ja-JP" sz="1050" b="0">
                          <a:latin typeface="+mn-ea"/>
                        </a:rPr>
                        <a:t>VPN</a:t>
                      </a:r>
                      <a:r>
                        <a:rPr lang="ja-JP" altLang="en-US" sz="1050" b="0">
                          <a:latin typeface="+mn-ea"/>
                        </a:rPr>
                        <a:t>にて接続する。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211624">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rPr>
                        <a:t>ワンポイントアドバイス</a:t>
                      </a:r>
                      <a:endParaRPr lang="en-US" altLang="ja-JP" sz="1050" b="0">
                        <a:latin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0">
                          <a:latin typeface="+mn-ea"/>
                        </a:rPr>
                        <a:t>リモートワークで個人所有の</a:t>
                      </a:r>
                      <a:r>
                        <a:rPr lang="en-US" altLang="ja-JP" sz="1050" b="0">
                          <a:latin typeface="+mn-ea"/>
                        </a:rPr>
                        <a:t>PC</a:t>
                      </a:r>
                      <a:r>
                        <a:rPr lang="ja-JP" altLang="en-US" sz="1050" b="0">
                          <a:latin typeface="+mn-ea"/>
                        </a:rPr>
                        <a:t>を使用する場合は、管理方法や接続方法について実施手順を記載することが大切です。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50308166"/>
                  </a:ext>
                </a:extLst>
              </a:tr>
            </a:tbl>
          </a:graphicData>
        </a:graphic>
      </p:graphicFrame>
      <p:graphicFrame>
        <p:nvGraphicFramePr>
          <p:cNvPr id="8" name="表 7">
            <a:extLst>
              <a:ext uri="{FF2B5EF4-FFF2-40B4-BE49-F238E27FC236}">
                <a16:creationId xmlns:a16="http://schemas.microsoft.com/office/drawing/2014/main" id="{35B7BA8C-F544-CCC1-4E70-A3DA64B3634C}"/>
              </a:ext>
            </a:extLst>
          </p:cNvPr>
          <p:cNvGraphicFramePr>
            <a:graphicFrameLocks noGrp="1"/>
          </p:cNvGraphicFramePr>
          <p:nvPr/>
        </p:nvGraphicFramePr>
        <p:xfrm>
          <a:off x="622800" y="4736430"/>
          <a:ext cx="5612400" cy="14859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1">
                          <a:solidFill>
                            <a:prstClr val="black"/>
                          </a:solidFill>
                          <a:latin typeface="+mn-lt"/>
                          <a:ea typeface="+mn-ea"/>
                        </a:rPr>
                        <a:t>6.8 </a:t>
                      </a:r>
                      <a:r>
                        <a:rPr lang="ja-JP" altLang="en-US" sz="1050" b="1">
                          <a:solidFill>
                            <a:prstClr val="black"/>
                          </a:solidFill>
                          <a:latin typeface="+mn-lt"/>
                          <a:ea typeface="+mn-ea"/>
                        </a:rPr>
                        <a:t>情報セキュリティ事象の報告</a:t>
                      </a:r>
                      <a:endParaRPr lang="en-US" altLang="ja-JP" sz="1050" b="1">
                        <a:solidFill>
                          <a:prstClr val="black"/>
                        </a:solidFill>
                        <a:latin typeface="+mn-lt"/>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0">
                          <a:latin typeface="+mn-ea"/>
                        </a:rPr>
                        <a:t>情報セキュリティ事象は、「</a:t>
                      </a:r>
                      <a:r>
                        <a:rPr lang="en-US" altLang="ja-JP" sz="1050" b="0">
                          <a:latin typeface="+mn-ea"/>
                        </a:rPr>
                        <a:t>5.25 </a:t>
                      </a:r>
                      <a:r>
                        <a:rPr lang="ja-JP" altLang="en-US" sz="1050" b="0">
                          <a:latin typeface="+mn-ea"/>
                        </a:rPr>
                        <a:t>情報セキュリティ事象の評価及び決定」に従って報告し、評価を行う。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rPr>
                        <a:t>ワンポイントアドバイス</a:t>
                      </a:r>
                      <a:endParaRPr lang="en-US" altLang="ja-JP" sz="1050" b="0">
                        <a:latin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0">
                          <a:latin typeface="+mn-ea"/>
                        </a:rPr>
                        <a:t>すべての社員が情報セキュリティ事象を報告する連絡先を認識し、報告の仕組みはできるだけ簡単で使いやすく、いつでも利用できるようにすることが大切です。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63524965"/>
                  </a:ext>
                </a:extLst>
              </a:tr>
            </a:tbl>
          </a:graphicData>
        </a:graphic>
      </p:graphicFrame>
    </p:spTree>
    <p:extLst>
      <p:ext uri="{BB962C8B-B14F-4D97-AF65-F5344CB8AC3E}">
        <p14:creationId xmlns:p14="http://schemas.microsoft.com/office/powerpoint/2010/main" val="3363522200"/>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8D3C34C8-64EB-63D9-E902-BF057D7283FA}"/>
              </a:ext>
            </a:extLst>
          </p:cNvPr>
          <p:cNvSpPr>
            <a:spLocks noGrp="1"/>
          </p:cNvSpPr>
          <p:nvPr>
            <p:ph type="body" sz="quarter" idx="32"/>
          </p:nvPr>
        </p:nvSpPr>
        <p:spPr/>
        <p:txBody>
          <a:bodyPr/>
          <a:lstStyle/>
          <a:p>
            <a:r>
              <a:rPr kumimoji="1" lang="ja-JP" altLang="en-US"/>
              <a:t>第</a:t>
            </a:r>
            <a:r>
              <a:rPr kumimoji="1" lang="en-US" altLang="ja-JP"/>
              <a:t>16</a:t>
            </a:r>
            <a:r>
              <a:rPr kumimoji="1" lang="ja-JP" altLang="en-US"/>
              <a:t>章</a:t>
            </a:r>
            <a:r>
              <a:rPr kumimoji="1" lang="en-US" altLang="ja-JP"/>
              <a:t>. </a:t>
            </a:r>
            <a:r>
              <a:rPr kumimoji="1" lang="ja-JP" altLang="en-US"/>
              <a:t>物理的管理策</a:t>
            </a:r>
          </a:p>
        </p:txBody>
      </p:sp>
      <p:sp>
        <p:nvSpPr>
          <p:cNvPr id="3" name="コンテンツ プレースホルダー 2">
            <a:extLst>
              <a:ext uri="{FF2B5EF4-FFF2-40B4-BE49-F238E27FC236}">
                <a16:creationId xmlns:a16="http://schemas.microsoft.com/office/drawing/2014/main" id="{0673A5BD-825E-5823-BAC9-DD1039AFDCA0}"/>
              </a:ext>
            </a:extLst>
          </p:cNvPr>
          <p:cNvSpPr>
            <a:spLocks noGrp="1"/>
          </p:cNvSpPr>
          <p:nvPr>
            <p:ph sz="quarter" idx="24"/>
          </p:nvPr>
        </p:nvSpPr>
        <p:spPr/>
        <p:txBody>
          <a:bodyPr/>
          <a:lstStyle/>
          <a:p>
            <a:r>
              <a:rPr kumimoji="1" lang="en-US" altLang="ja-JP" u="sng">
                <a:uFill>
                  <a:solidFill>
                    <a:schemeClr val="bg1"/>
                  </a:solidFill>
                </a:uFill>
                <a:hlinkClick r:id="rId3" action="ppaction://hlinksldjump"/>
              </a:rPr>
              <a:t>16-1. </a:t>
            </a:r>
            <a:r>
              <a:rPr kumimoji="1" lang="ja-JP" altLang="en-US" u="sng">
                <a:uFill>
                  <a:solidFill>
                    <a:schemeClr val="bg1"/>
                  </a:solidFill>
                </a:uFill>
                <a:hlinkClick r:id="rId3" action="ppaction://hlinksldjump"/>
              </a:rPr>
              <a:t>物理的管理策を参考とした対策基準・実施手順の策定</a:t>
            </a:r>
            <a:endParaRPr kumimoji="1" lang="en-US" altLang="ja-JP" u="sng">
              <a:uFill>
                <a:solidFill>
                  <a:schemeClr val="bg1"/>
                </a:solidFill>
              </a:uFill>
            </a:endParaRPr>
          </a:p>
          <a:p>
            <a:endParaRPr lang="en-US" altLang="ja-JP" u="sng">
              <a:uFill>
                <a:solidFill>
                  <a:schemeClr val="bg1"/>
                </a:solidFill>
              </a:uFill>
            </a:endParaRPr>
          </a:p>
          <a:p>
            <a:r>
              <a:rPr kumimoji="1" lang="en-US" altLang="ja-JP" u="sng">
                <a:uFill>
                  <a:solidFill>
                    <a:schemeClr val="bg1"/>
                  </a:solidFill>
                </a:uFill>
                <a:hlinkClick r:id="rId4" action="ppaction://hlinksldjump"/>
              </a:rPr>
              <a:t>16-2. </a:t>
            </a:r>
            <a:r>
              <a:rPr kumimoji="1" lang="ja-JP" altLang="en-US" u="sng">
                <a:uFill>
                  <a:solidFill>
                    <a:schemeClr val="bg1"/>
                  </a:solidFill>
                </a:uFill>
                <a:hlinkClick r:id="rId4" action="ppaction://hlinksldjump"/>
              </a:rPr>
              <a:t>各種テーマごとの対策</a:t>
            </a:r>
            <a:endParaRPr kumimoji="1" lang="ja-JP" altLang="en-US" u="sng">
              <a:uFill>
                <a:solidFill>
                  <a:schemeClr val="bg1"/>
                </a:solidFill>
              </a:uFill>
            </a:endParaRPr>
          </a:p>
          <a:p>
            <a:endParaRPr kumimoji="1" lang="ja-JP" altLang="en-US"/>
          </a:p>
        </p:txBody>
      </p:sp>
      <p:sp>
        <p:nvSpPr>
          <p:cNvPr id="4" name="スライド番号プレースホルダー 3">
            <a:extLst>
              <a:ext uri="{FF2B5EF4-FFF2-40B4-BE49-F238E27FC236}">
                <a16:creationId xmlns:a16="http://schemas.microsoft.com/office/drawing/2014/main" id="{326B5B8E-F6B8-F1A0-D2D1-7FFAF1263FF2}"/>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5" name="表 4">
            <a:extLst>
              <a:ext uri="{FF2B5EF4-FFF2-40B4-BE49-F238E27FC236}">
                <a16:creationId xmlns:a16="http://schemas.microsoft.com/office/drawing/2014/main" id="{7A70CD92-5BD5-89E9-D4F0-74D6DF693CC6}"/>
              </a:ext>
            </a:extLst>
          </p:cNvPr>
          <p:cNvGraphicFramePr>
            <a:graphicFrameLocks noGrp="1"/>
          </p:cNvGraphicFramePr>
          <p:nvPr/>
        </p:nvGraphicFramePr>
        <p:xfrm>
          <a:off x="617054" y="3423356"/>
          <a:ext cx="5612400" cy="2703685"/>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90831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0" i="0" kern="1200">
                          <a:solidFill>
                            <a:schemeClr val="dk1"/>
                          </a:solidFill>
                          <a:effectLst/>
                          <a:latin typeface="+mn-lt"/>
                          <a:ea typeface="+mn-ea"/>
                          <a:cs typeface="+mn-cs"/>
                        </a:rPr>
                        <a:t>　第</a:t>
                      </a:r>
                      <a:r>
                        <a:rPr kumimoji="1" lang="en-US" altLang="ja-JP" sz="1200" b="0" i="0" kern="1200">
                          <a:solidFill>
                            <a:schemeClr val="dk1"/>
                          </a:solidFill>
                          <a:effectLst/>
                          <a:latin typeface="+mn-lt"/>
                          <a:ea typeface="+mn-ea"/>
                          <a:cs typeface="+mn-cs"/>
                        </a:rPr>
                        <a:t>16</a:t>
                      </a:r>
                      <a:r>
                        <a:rPr kumimoji="1" lang="ja-JP" altLang="en-US" sz="1200" b="0" i="0" kern="1200">
                          <a:solidFill>
                            <a:schemeClr val="dk1"/>
                          </a:solidFill>
                          <a:effectLst/>
                          <a:latin typeface="+mn-lt"/>
                          <a:ea typeface="+mn-ea"/>
                          <a:cs typeface="+mn-cs"/>
                        </a:rPr>
                        <a:t>章では、情報セキュリティ方針に従ってセキュリティ対策を実施するための具体的な規則としての「対策基準」と、セキュリティ対策の実施手順や方法である「実施手順」について学ぶことを目的とします。</a:t>
                      </a:r>
                      <a:endParaRPr kumimoji="1" lang="en-US" altLang="ja-JP" sz="1200" b="0" i="0" kern="1200">
                        <a:solidFill>
                          <a:schemeClr val="dk1"/>
                        </a:solidFill>
                        <a:effectLst/>
                        <a:highlight>
                          <a:srgbClr val="FFFF00"/>
                        </a:highligh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121320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物理的管理策をもとに、対策基準を策定する手順を理解すること。</a:t>
                      </a:r>
                      <a:endParaRPr kumimoji="1" lang="en-US" altLang="ja-JP" sz="120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策定した対策基準をもとに、具体的な実施手順を策定する方法を理解すること。</a:t>
                      </a:r>
                      <a:endParaRPr kumimoji="1" lang="en-US" altLang="ja-JP" sz="12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Tree>
    <p:extLst>
      <p:ext uri="{BB962C8B-B14F-4D97-AF65-F5344CB8AC3E}">
        <p14:creationId xmlns:p14="http://schemas.microsoft.com/office/powerpoint/2010/main" val="1215545741"/>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36AD7D8B-4D59-1F56-1F22-0CA1720F2473}"/>
              </a:ext>
            </a:extLst>
          </p:cNvPr>
          <p:cNvSpPr>
            <a:spLocks noGrp="1"/>
          </p:cNvSpPr>
          <p:nvPr>
            <p:ph type="body" sz="quarter" idx="25"/>
          </p:nvPr>
        </p:nvSpPr>
        <p:spPr/>
        <p:txBody>
          <a:bodyPr/>
          <a:lstStyle/>
          <a:p>
            <a:r>
              <a:rPr kumimoji="1" lang="ja-JP" altLang="en-US" u="sng">
                <a:uFill>
                  <a:solidFill>
                    <a:schemeClr val="bg1"/>
                  </a:solidFill>
                </a:uFill>
                <a:hlinkClick r:id="rId3" action="ppaction://hlinksldjump"/>
              </a:rPr>
              <a:t>第</a:t>
            </a:r>
            <a:r>
              <a:rPr kumimoji="1" lang="en-US" altLang="ja-JP" u="sng">
                <a:uFill>
                  <a:solidFill>
                    <a:schemeClr val="bg1"/>
                  </a:solidFill>
                </a:uFill>
                <a:hlinkClick r:id="rId3" action="ppaction://hlinksldjump"/>
              </a:rPr>
              <a:t>16</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物理的管理策</a:t>
            </a:r>
            <a:br>
              <a:rPr kumimoji="1" lang="en-US" altLang="ja-JP"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16-1. </a:t>
            </a:r>
            <a:r>
              <a:rPr kumimoji="1" lang="ja-JP" altLang="en-US" u="sng">
                <a:uFill>
                  <a:solidFill>
                    <a:schemeClr val="bg1"/>
                  </a:solidFill>
                </a:uFill>
                <a:hlinkClick r:id="rId3" action="ppaction://hlinksldjump"/>
              </a:rPr>
              <a:t>物理的管理策を参考とした対策基準・実施手順の策定</a:t>
            </a:r>
            <a:endParaRPr kumimoji="1" lang="ja-JP" altLang="en-US" u="sng">
              <a:uFill>
                <a:solidFill>
                  <a:schemeClr val="bg1"/>
                </a:solidFill>
              </a:uFill>
            </a:endParaRPr>
          </a:p>
        </p:txBody>
      </p:sp>
      <p:sp>
        <p:nvSpPr>
          <p:cNvPr id="3" name="テキスト プレースホルダー 2">
            <a:extLst>
              <a:ext uri="{FF2B5EF4-FFF2-40B4-BE49-F238E27FC236}">
                <a16:creationId xmlns:a16="http://schemas.microsoft.com/office/drawing/2014/main" id="{A650E3F8-D5DA-4F01-9468-DD2EB5607092}"/>
              </a:ext>
            </a:extLst>
          </p:cNvPr>
          <p:cNvSpPr>
            <a:spLocks noGrp="1"/>
          </p:cNvSpPr>
          <p:nvPr>
            <p:ph type="body" sz="quarter" idx="14"/>
          </p:nvPr>
        </p:nvSpPr>
        <p:spPr/>
        <p:txBody>
          <a:bodyPr/>
          <a:lstStyle/>
          <a:p>
            <a:r>
              <a:rPr kumimoji="1" lang="en-US" altLang="ja-JP" sz="1600" u="sng">
                <a:solidFill>
                  <a:schemeClr val="tx1"/>
                </a:solidFill>
                <a:uFill>
                  <a:solidFill>
                    <a:schemeClr val="bg1"/>
                  </a:solidFill>
                </a:uFill>
              </a:rPr>
              <a:t>16-1-1. </a:t>
            </a:r>
            <a:r>
              <a:rPr kumimoji="1" lang="ja-JP" altLang="en-US" sz="1600" u="sng">
                <a:solidFill>
                  <a:schemeClr val="tx1"/>
                </a:solidFill>
                <a:uFill>
                  <a:solidFill>
                    <a:schemeClr val="bg1"/>
                  </a:solidFill>
                </a:uFill>
              </a:rPr>
              <a:t>対策基準の策定</a:t>
            </a:r>
            <a:endParaRPr kumimoji="1" lang="ja-JP" altLang="en-US"/>
          </a:p>
        </p:txBody>
      </p:sp>
      <p:sp>
        <p:nvSpPr>
          <p:cNvPr id="5" name="スライド番号プレースホルダー 4">
            <a:extLst>
              <a:ext uri="{FF2B5EF4-FFF2-40B4-BE49-F238E27FC236}">
                <a16:creationId xmlns:a16="http://schemas.microsoft.com/office/drawing/2014/main" id="{D2384367-9C42-F454-75F7-DE6338397483}"/>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7" name="表 25">
            <a:extLst>
              <a:ext uri="{FF2B5EF4-FFF2-40B4-BE49-F238E27FC236}">
                <a16:creationId xmlns:a16="http://schemas.microsoft.com/office/drawing/2014/main" id="{33179839-84D5-2707-A9E2-B4888E79E05B}"/>
              </a:ext>
            </a:extLst>
          </p:cNvPr>
          <p:cNvGraphicFramePr>
            <a:graphicFrameLocks noGrp="1"/>
          </p:cNvGraphicFramePr>
          <p:nvPr>
            <p:extLst>
              <p:ext uri="{D42A27DB-BD31-4B8C-83A1-F6EECF244321}">
                <p14:modId xmlns:p14="http://schemas.microsoft.com/office/powerpoint/2010/main" val="1325277448"/>
              </p:ext>
            </p:extLst>
          </p:nvPr>
        </p:nvGraphicFramePr>
        <p:xfrm>
          <a:off x="622800" y="2826000"/>
          <a:ext cx="5612400" cy="2560320"/>
        </p:xfrm>
        <a:graphic>
          <a:graphicData uri="http://schemas.openxmlformats.org/drawingml/2006/table">
            <a:tbl>
              <a:tblPr firstRow="1" bandRow="1">
                <a:tableStyleId>{5940675A-B579-460E-94D1-54222C63F5DA}</a:tableStyleId>
              </a:tblPr>
              <a:tblGrid>
                <a:gridCol w="1967984">
                  <a:extLst>
                    <a:ext uri="{9D8B030D-6E8A-4147-A177-3AD203B41FA5}">
                      <a16:colId xmlns:a16="http://schemas.microsoft.com/office/drawing/2014/main" val="2189690052"/>
                    </a:ext>
                  </a:extLst>
                </a:gridCol>
                <a:gridCol w="838216">
                  <a:extLst>
                    <a:ext uri="{9D8B030D-6E8A-4147-A177-3AD203B41FA5}">
                      <a16:colId xmlns:a16="http://schemas.microsoft.com/office/drawing/2014/main" val="1728676998"/>
                    </a:ext>
                  </a:extLst>
                </a:gridCol>
                <a:gridCol w="1967984">
                  <a:extLst>
                    <a:ext uri="{9D8B030D-6E8A-4147-A177-3AD203B41FA5}">
                      <a16:colId xmlns:a16="http://schemas.microsoft.com/office/drawing/2014/main" val="2871044785"/>
                    </a:ext>
                  </a:extLst>
                </a:gridCol>
                <a:gridCol w="838216">
                  <a:extLst>
                    <a:ext uri="{9D8B030D-6E8A-4147-A177-3AD203B41FA5}">
                      <a16:colId xmlns:a16="http://schemas.microsoft.com/office/drawing/2014/main" val="1619479401"/>
                    </a:ext>
                  </a:extLst>
                </a:gridCol>
              </a:tblGrid>
              <a:tr h="212400">
                <a:tc>
                  <a:txBody>
                    <a:bodyPr/>
                    <a:lstStyle/>
                    <a:p>
                      <a:pPr algn="l"/>
                      <a:r>
                        <a:rPr kumimoji="1" lang="ja-JP" altLang="en-US" sz="800" b="1">
                          <a:solidFill>
                            <a:schemeClr val="bg1"/>
                          </a:solidFill>
                          <a:latin typeface="+mn-ea"/>
                          <a:ea typeface="+mn-ea"/>
                        </a:rPr>
                        <a:t>項目</a:t>
                      </a:r>
                    </a:p>
                  </a:txBody>
                  <a:tcPr anchor="ctr">
                    <a:solidFill>
                      <a:schemeClr val="accent3">
                        <a:lumMod val="75000"/>
                      </a:schemeClr>
                    </a:solidFill>
                  </a:tcPr>
                </a:tc>
                <a:tc>
                  <a:txBody>
                    <a:bodyPr/>
                    <a:lstStyle/>
                    <a:p>
                      <a:pPr algn="l"/>
                      <a:r>
                        <a:rPr kumimoji="1" lang="ja-JP" altLang="en-US" sz="800" b="1" i="0" kern="1200">
                          <a:solidFill>
                            <a:schemeClr val="bg1"/>
                          </a:solidFill>
                          <a:effectLst/>
                          <a:latin typeface="+mn-ea"/>
                          <a:ea typeface="+mn-ea"/>
                          <a:cs typeface="+mn-cs"/>
                        </a:rPr>
                        <a:t>採用、不採用</a:t>
                      </a:r>
                      <a:endParaRPr kumimoji="1" lang="en-US" altLang="ja-JP" sz="800" b="1" i="0" kern="1200">
                        <a:solidFill>
                          <a:schemeClr val="bg1"/>
                        </a:solidFill>
                        <a:effectLst/>
                        <a:latin typeface="+mn-ea"/>
                        <a:ea typeface="+mn-ea"/>
                        <a:cs typeface="+mn-cs"/>
                      </a:endParaRPr>
                    </a:p>
                  </a:txBody>
                  <a:tcPr anchor="ctr">
                    <a:solidFill>
                      <a:schemeClr val="accent3">
                        <a:lumMod val="75000"/>
                      </a:schemeClr>
                    </a:solidFill>
                  </a:tcPr>
                </a:tc>
                <a:tc>
                  <a:txBody>
                    <a:bodyPr/>
                    <a:lstStyle/>
                    <a:p>
                      <a:pPr algn="l"/>
                      <a:r>
                        <a:rPr kumimoji="1" lang="ja-JP" altLang="en-US" sz="800" b="1" i="0" kern="1200">
                          <a:solidFill>
                            <a:schemeClr val="bg1"/>
                          </a:solidFill>
                          <a:effectLst/>
                          <a:latin typeface="+mn-ea"/>
                          <a:ea typeface="+mn-ea"/>
                          <a:cs typeface="+mn-cs"/>
                        </a:rPr>
                        <a:t>項目</a:t>
                      </a:r>
                      <a:endParaRPr kumimoji="1" lang="en-US" altLang="ja-JP" sz="800" b="1" i="0" kern="1200">
                        <a:solidFill>
                          <a:schemeClr val="bg1"/>
                        </a:solidFill>
                        <a:effectLst/>
                        <a:latin typeface="+mn-ea"/>
                        <a:ea typeface="+mn-ea"/>
                        <a:cs typeface="+mn-cs"/>
                      </a:endParaRPr>
                    </a:p>
                  </a:txBody>
                  <a:tcPr anchor="ctr">
                    <a:solidFill>
                      <a:schemeClr val="accent3">
                        <a:lumMod val="75000"/>
                      </a:schemeClr>
                    </a:solidFill>
                  </a:tcPr>
                </a:tc>
                <a:tc>
                  <a:txBody>
                    <a:bodyPr/>
                    <a:lstStyle/>
                    <a:p>
                      <a:pPr algn="l"/>
                      <a:r>
                        <a:rPr kumimoji="1" lang="ja-JP" altLang="en-US" sz="800" b="1" i="0" kern="1200">
                          <a:solidFill>
                            <a:schemeClr val="bg1"/>
                          </a:solidFill>
                          <a:effectLst/>
                          <a:latin typeface="+mn-ea"/>
                          <a:ea typeface="+mn-ea"/>
                          <a:cs typeface="+mn-cs"/>
                        </a:rPr>
                        <a:t>採用、不採用</a:t>
                      </a:r>
                      <a:endParaRPr kumimoji="1" lang="en-US" altLang="ja-JP" sz="800" b="1" i="0" kern="1200">
                        <a:solidFill>
                          <a:schemeClr val="bg1"/>
                        </a:solidFill>
                        <a:effectLst/>
                        <a:latin typeface="+mn-ea"/>
                        <a:ea typeface="+mn-ea"/>
                        <a:cs typeface="+mn-cs"/>
                      </a:endParaRPr>
                    </a:p>
                  </a:txBody>
                  <a:tcPr anchor="ctr">
                    <a:solidFill>
                      <a:schemeClr val="accent3">
                        <a:lumMod val="75000"/>
                      </a:schemeClr>
                    </a:solidFill>
                  </a:tcPr>
                </a:tc>
                <a:extLst>
                  <a:ext uri="{0D108BD9-81ED-4DB2-BD59-A6C34878D82A}">
                    <a16:rowId xmlns:a16="http://schemas.microsoft.com/office/drawing/2014/main" val="2341413819"/>
                  </a:ext>
                </a:extLst>
              </a:tr>
              <a:tr h="335280">
                <a:tc>
                  <a:txBody>
                    <a:bodyPr/>
                    <a:lstStyle/>
                    <a:p>
                      <a:pPr algn="l"/>
                      <a:r>
                        <a:rPr kumimoji="1" lang="en-US" altLang="ja-JP" sz="700" b="0">
                          <a:solidFill>
                            <a:sysClr val="windowText" lastClr="000000"/>
                          </a:solidFill>
                          <a:latin typeface="+mn-ea"/>
                          <a:ea typeface="+mn-ea"/>
                        </a:rPr>
                        <a:t>7.1 </a:t>
                      </a:r>
                      <a:r>
                        <a:rPr kumimoji="1" lang="ja-JP" altLang="en-US" sz="700" b="0">
                          <a:solidFill>
                            <a:sysClr val="windowText" lastClr="000000"/>
                          </a:solidFill>
                          <a:latin typeface="+mn-ea"/>
                          <a:ea typeface="+mn-ea"/>
                        </a:rPr>
                        <a:t>物理的セキュリティ境界</a:t>
                      </a:r>
                    </a:p>
                  </a:txBody>
                  <a:tcPr anchor="ctr">
                    <a:solidFill>
                      <a:schemeClr val="accent3">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solidFill>
                      <a:schemeClr val="accent3">
                        <a:lumMod val="40000"/>
                        <a:lumOff val="60000"/>
                      </a:schemeClr>
                    </a:solidFill>
                  </a:tcPr>
                </a:tc>
                <a:tc>
                  <a:txBody>
                    <a:bodyPr/>
                    <a:lstStyle/>
                    <a:p>
                      <a:pPr algn="l"/>
                      <a:r>
                        <a:rPr kumimoji="1" lang="en-US" altLang="ja-JP" sz="700" b="0">
                          <a:solidFill>
                            <a:sysClr val="windowText" lastClr="000000"/>
                          </a:solidFill>
                          <a:latin typeface="+mn-ea"/>
                          <a:ea typeface="+mn-ea"/>
                        </a:rPr>
                        <a:t>7.8 </a:t>
                      </a:r>
                      <a:r>
                        <a:rPr kumimoji="1" lang="ja-JP" altLang="en-US" sz="700" b="0">
                          <a:solidFill>
                            <a:sysClr val="windowText" lastClr="000000"/>
                          </a:solidFill>
                          <a:latin typeface="+mn-ea"/>
                          <a:ea typeface="+mn-ea"/>
                        </a:rPr>
                        <a:t>装置の設置及び保護</a:t>
                      </a:r>
                    </a:p>
                  </a:txBody>
                  <a:tcPr anchor="ctr">
                    <a:solidFill>
                      <a:schemeClr val="accent3">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solidFill>
                      <a:schemeClr val="accent3">
                        <a:lumMod val="40000"/>
                        <a:lumOff val="60000"/>
                      </a:schemeClr>
                    </a:solidFill>
                  </a:tcPr>
                </a:tc>
                <a:extLst>
                  <a:ext uri="{0D108BD9-81ED-4DB2-BD59-A6C34878D82A}">
                    <a16:rowId xmlns:a16="http://schemas.microsoft.com/office/drawing/2014/main" val="469890612"/>
                  </a:ext>
                </a:extLst>
              </a:tr>
              <a:tr h="335280">
                <a:tc>
                  <a:txBody>
                    <a:bodyPr/>
                    <a:lstStyle/>
                    <a:p>
                      <a:pPr algn="l"/>
                      <a:r>
                        <a:rPr kumimoji="1" lang="en-US" altLang="ja-JP" sz="700" b="0">
                          <a:solidFill>
                            <a:sysClr val="windowText" lastClr="000000"/>
                          </a:solidFill>
                          <a:latin typeface="+mn-ea"/>
                          <a:ea typeface="+mn-ea"/>
                        </a:rPr>
                        <a:t>7.2 </a:t>
                      </a:r>
                      <a:r>
                        <a:rPr kumimoji="1" lang="ja-JP" altLang="en-US" sz="700" b="0">
                          <a:solidFill>
                            <a:sysClr val="windowText" lastClr="000000"/>
                          </a:solidFill>
                          <a:latin typeface="+mn-ea"/>
                          <a:ea typeface="+mn-ea"/>
                        </a:rPr>
                        <a:t>物理的入退</a:t>
                      </a:r>
                    </a:p>
                  </a:txBody>
                  <a:tcPr anchor="ctr">
                    <a:solidFill>
                      <a:schemeClr val="accent3">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solidFill>
                      <a:schemeClr val="accent3">
                        <a:lumMod val="40000"/>
                        <a:lumOff val="60000"/>
                      </a:schemeClr>
                    </a:solidFill>
                  </a:tcPr>
                </a:tc>
                <a:tc>
                  <a:txBody>
                    <a:bodyPr/>
                    <a:lstStyle/>
                    <a:p>
                      <a:pPr algn="l"/>
                      <a:r>
                        <a:rPr kumimoji="1" lang="en-US" altLang="ja-JP" sz="700" b="0">
                          <a:solidFill>
                            <a:sysClr val="windowText" lastClr="000000"/>
                          </a:solidFill>
                          <a:latin typeface="+mn-ea"/>
                          <a:ea typeface="+mn-ea"/>
                        </a:rPr>
                        <a:t>7.9 </a:t>
                      </a:r>
                      <a:r>
                        <a:rPr kumimoji="1" lang="ja-JP" altLang="en-US" sz="700" b="0">
                          <a:solidFill>
                            <a:sysClr val="windowText" lastClr="000000"/>
                          </a:solidFill>
                          <a:latin typeface="+mn-ea"/>
                          <a:ea typeface="+mn-ea"/>
                        </a:rPr>
                        <a:t>構外にある資産のセキュリティ</a:t>
                      </a:r>
                    </a:p>
                  </a:txBody>
                  <a:tcPr anchor="ctr">
                    <a:solidFill>
                      <a:schemeClr val="accent3">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solidFill>
                      <a:schemeClr val="accent3">
                        <a:lumMod val="40000"/>
                        <a:lumOff val="60000"/>
                      </a:schemeClr>
                    </a:solidFill>
                  </a:tcPr>
                </a:tc>
                <a:extLst>
                  <a:ext uri="{0D108BD9-81ED-4DB2-BD59-A6C34878D82A}">
                    <a16:rowId xmlns:a16="http://schemas.microsoft.com/office/drawing/2014/main" val="2879300407"/>
                  </a:ext>
                </a:extLst>
              </a:tr>
              <a:tr h="335280">
                <a:tc>
                  <a:txBody>
                    <a:bodyPr/>
                    <a:lstStyle/>
                    <a:p>
                      <a:pPr algn="l"/>
                      <a:r>
                        <a:rPr kumimoji="1" lang="en-US" altLang="ja-JP" sz="700" b="0">
                          <a:solidFill>
                            <a:sysClr val="windowText" lastClr="000000"/>
                          </a:solidFill>
                          <a:latin typeface="+mn-ea"/>
                          <a:ea typeface="+mn-ea"/>
                        </a:rPr>
                        <a:t>7.3 </a:t>
                      </a:r>
                      <a:r>
                        <a:rPr kumimoji="1" lang="ja-JP" altLang="en-US" sz="700" b="0">
                          <a:solidFill>
                            <a:sysClr val="windowText" lastClr="000000"/>
                          </a:solidFill>
                          <a:latin typeface="+mn-ea"/>
                          <a:ea typeface="+mn-ea"/>
                        </a:rPr>
                        <a:t>オフィス、部屋及び施設のセキュリティ</a:t>
                      </a:r>
                    </a:p>
                  </a:txBody>
                  <a:tcPr anchor="ctr">
                    <a:solidFill>
                      <a:schemeClr val="accent3">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l"/>
                      <a:r>
                        <a:rPr kumimoji="1" lang="en-US" altLang="ja-JP" sz="700" b="0">
                          <a:solidFill>
                            <a:sysClr val="windowText" lastClr="000000"/>
                          </a:solidFill>
                          <a:latin typeface="+mn-ea"/>
                          <a:ea typeface="+mn-ea"/>
                        </a:rPr>
                        <a:t>7.10 </a:t>
                      </a:r>
                      <a:r>
                        <a:rPr kumimoji="1" lang="ja-JP" altLang="en-US" sz="700" b="0">
                          <a:solidFill>
                            <a:sysClr val="windowText" lastClr="000000"/>
                          </a:solidFill>
                          <a:latin typeface="+mn-ea"/>
                          <a:ea typeface="+mn-ea"/>
                        </a:rPr>
                        <a:t>記憶媒体</a:t>
                      </a:r>
                    </a:p>
                  </a:txBody>
                  <a:tcPr anchor="ctr">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3645990548"/>
                  </a:ext>
                </a:extLst>
              </a:tr>
              <a:tr h="335280">
                <a:tc>
                  <a:txBody>
                    <a:bodyPr/>
                    <a:lstStyle/>
                    <a:p>
                      <a:pPr algn="l"/>
                      <a:r>
                        <a:rPr kumimoji="1" lang="en-US" altLang="ja-JP" sz="700" b="0">
                          <a:solidFill>
                            <a:sysClr val="windowText" lastClr="000000"/>
                          </a:solidFill>
                          <a:latin typeface="+mn-ea"/>
                          <a:ea typeface="+mn-ea"/>
                        </a:rPr>
                        <a:t>7.4 </a:t>
                      </a:r>
                      <a:r>
                        <a:rPr kumimoji="1" lang="ja-JP" altLang="en-US" sz="700" b="0">
                          <a:solidFill>
                            <a:sysClr val="windowText" lastClr="000000"/>
                          </a:solidFill>
                          <a:latin typeface="+mn-ea"/>
                          <a:ea typeface="+mn-ea"/>
                        </a:rPr>
                        <a:t>物理的セキュリティの監視</a:t>
                      </a:r>
                    </a:p>
                  </a:txBody>
                  <a:tcPr anchor="ctr">
                    <a:solidFill>
                      <a:schemeClr val="accent3">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l"/>
                      <a:r>
                        <a:rPr kumimoji="1" lang="en-US" altLang="ja-JP" sz="700" b="0">
                          <a:solidFill>
                            <a:sysClr val="windowText" lastClr="000000"/>
                          </a:solidFill>
                          <a:latin typeface="+mn-ea"/>
                          <a:ea typeface="+mn-ea"/>
                        </a:rPr>
                        <a:t>7.11 </a:t>
                      </a:r>
                      <a:r>
                        <a:rPr kumimoji="1" lang="ja-JP" altLang="en-US" sz="700" b="0">
                          <a:solidFill>
                            <a:sysClr val="windowText" lastClr="000000"/>
                          </a:solidFill>
                          <a:latin typeface="+mn-ea"/>
                          <a:ea typeface="+mn-ea"/>
                        </a:rPr>
                        <a:t>サポートユーティリティ</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1410181244"/>
                  </a:ext>
                </a:extLst>
              </a:tr>
              <a:tr h="335280">
                <a:tc>
                  <a:txBody>
                    <a:bodyPr/>
                    <a:lstStyle/>
                    <a:p>
                      <a:pPr algn="l"/>
                      <a:r>
                        <a:rPr kumimoji="1" lang="en-US" altLang="ja-JP" sz="700" b="0">
                          <a:solidFill>
                            <a:sysClr val="windowText" lastClr="000000"/>
                          </a:solidFill>
                          <a:latin typeface="+mn-ea"/>
                          <a:ea typeface="+mn-ea"/>
                        </a:rPr>
                        <a:t>7.5 </a:t>
                      </a:r>
                      <a:r>
                        <a:rPr kumimoji="1" lang="ja-JP" altLang="en-US" sz="700" b="0">
                          <a:solidFill>
                            <a:sysClr val="windowText" lastClr="000000"/>
                          </a:solidFill>
                          <a:latin typeface="+mn-ea"/>
                          <a:ea typeface="+mn-ea"/>
                        </a:rPr>
                        <a:t>物理的及び環境的脅威からの保護</a:t>
                      </a:r>
                    </a:p>
                  </a:txBody>
                  <a:tcPr anchor="ctr">
                    <a:solidFill>
                      <a:schemeClr val="accent3">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l"/>
                      <a:r>
                        <a:rPr kumimoji="1" lang="en-US" altLang="ja-JP" sz="700" b="0">
                          <a:solidFill>
                            <a:sysClr val="windowText" lastClr="000000"/>
                          </a:solidFill>
                          <a:latin typeface="+mn-ea"/>
                          <a:ea typeface="+mn-ea"/>
                        </a:rPr>
                        <a:t>7.12 </a:t>
                      </a:r>
                      <a:r>
                        <a:rPr kumimoji="1" lang="ja-JP" altLang="en-US" sz="700" b="0">
                          <a:solidFill>
                            <a:sysClr val="windowText" lastClr="000000"/>
                          </a:solidFill>
                          <a:latin typeface="+mn-ea"/>
                          <a:ea typeface="+mn-ea"/>
                        </a:rPr>
                        <a:t>ケーブル配線のセキュリティ</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1366450863"/>
                  </a:ext>
                </a:extLst>
              </a:tr>
              <a:tr h="335280">
                <a:tc>
                  <a:txBody>
                    <a:bodyPr/>
                    <a:lstStyle/>
                    <a:p>
                      <a:pPr algn="l"/>
                      <a:r>
                        <a:rPr kumimoji="1" lang="en-US" altLang="ja-JP" sz="700" b="0">
                          <a:solidFill>
                            <a:sysClr val="windowText" lastClr="000000"/>
                          </a:solidFill>
                          <a:latin typeface="+mn-ea"/>
                          <a:ea typeface="+mn-ea"/>
                        </a:rPr>
                        <a:t>7.6 </a:t>
                      </a:r>
                      <a:r>
                        <a:rPr kumimoji="1" lang="ja-JP" altLang="en-US" sz="700" b="0">
                          <a:solidFill>
                            <a:sysClr val="windowText" lastClr="000000"/>
                          </a:solidFill>
                          <a:latin typeface="+mn-ea"/>
                          <a:ea typeface="+mn-ea"/>
                        </a:rPr>
                        <a:t>セキュリティを保つべき領域での作業</a:t>
                      </a:r>
                    </a:p>
                  </a:txBody>
                  <a:tcPr anchor="ctr">
                    <a:solidFill>
                      <a:schemeClr val="accent3">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l"/>
                      <a:r>
                        <a:rPr kumimoji="1" lang="en-US" altLang="ja-JP" sz="700" b="0">
                          <a:solidFill>
                            <a:sysClr val="windowText" lastClr="000000"/>
                          </a:solidFill>
                          <a:latin typeface="+mn-ea"/>
                          <a:ea typeface="+mn-ea"/>
                        </a:rPr>
                        <a:t>7.13 </a:t>
                      </a:r>
                      <a:r>
                        <a:rPr kumimoji="1" lang="ja-JP" altLang="en-US" sz="700" b="0">
                          <a:solidFill>
                            <a:sysClr val="windowText" lastClr="000000"/>
                          </a:solidFill>
                          <a:latin typeface="+mn-ea"/>
                          <a:ea typeface="+mn-ea"/>
                        </a:rPr>
                        <a:t>装置の保守</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1014627006"/>
                  </a:ext>
                </a:extLst>
              </a:tr>
              <a:tr h="335280">
                <a:tc>
                  <a:txBody>
                    <a:bodyPr/>
                    <a:lstStyle/>
                    <a:p>
                      <a:pPr algn="l"/>
                      <a:r>
                        <a:rPr kumimoji="1" lang="en-US" altLang="ja-JP" sz="700" b="0">
                          <a:solidFill>
                            <a:sysClr val="windowText" lastClr="000000"/>
                          </a:solidFill>
                          <a:latin typeface="+mn-ea"/>
                          <a:ea typeface="+mn-ea"/>
                        </a:rPr>
                        <a:t>7.7 </a:t>
                      </a:r>
                      <a:r>
                        <a:rPr kumimoji="1" lang="ja-JP" altLang="en-US" sz="700" b="0">
                          <a:solidFill>
                            <a:sysClr val="windowText" lastClr="000000"/>
                          </a:solidFill>
                          <a:latin typeface="+mn-ea"/>
                          <a:ea typeface="+mn-ea"/>
                        </a:rPr>
                        <a:t>クリアデスク・クリアスクリーン</a:t>
                      </a:r>
                    </a:p>
                  </a:txBody>
                  <a:tcPr anchor="ctr">
                    <a:solidFill>
                      <a:schemeClr val="accent3">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l"/>
                      <a:r>
                        <a:rPr kumimoji="1" lang="en-US" altLang="ja-JP" sz="700" b="0">
                          <a:solidFill>
                            <a:sysClr val="windowText" lastClr="000000"/>
                          </a:solidFill>
                          <a:latin typeface="+mn-ea"/>
                          <a:ea typeface="+mn-ea"/>
                        </a:rPr>
                        <a:t>7.14 </a:t>
                      </a:r>
                      <a:r>
                        <a:rPr kumimoji="1" lang="ja-JP" altLang="en-US" sz="700" b="0">
                          <a:solidFill>
                            <a:sysClr val="windowText" lastClr="000000"/>
                          </a:solidFill>
                          <a:latin typeface="+mn-ea"/>
                          <a:ea typeface="+mn-ea"/>
                        </a:rPr>
                        <a:t>装置のセキュリティを保った処分または再利用</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l"/>
                      <a:endParaRPr kumimoji="1" lang="en-US" altLang="ja-JP" sz="800" b="0" i="0" kern="1200" dirty="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2758661775"/>
                  </a:ext>
                </a:extLst>
              </a:tr>
            </a:tbl>
          </a:graphicData>
        </a:graphic>
      </p:graphicFrame>
      <p:sp>
        <p:nvSpPr>
          <p:cNvPr id="11" name="テキスト ボックス 10">
            <a:extLst>
              <a:ext uri="{FF2B5EF4-FFF2-40B4-BE49-F238E27FC236}">
                <a16:creationId xmlns:a16="http://schemas.microsoft.com/office/drawing/2014/main" id="{AD719C41-4468-2E5A-9CCB-CC55BD014376}"/>
              </a:ext>
            </a:extLst>
          </p:cNvPr>
          <p:cNvSpPr txBox="1"/>
          <p:nvPr/>
        </p:nvSpPr>
        <p:spPr>
          <a:xfrm>
            <a:off x="622800" y="2052000"/>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27001:2022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附属書</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の合計</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93</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項目の管理策を参考に、対策基準を策定します。リスクアセスメントの内容をもとに必要な管理策を選択し、決定した管理策を対策基準とします。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テキスト ボックス 11">
            <a:extLst>
              <a:ext uri="{FF2B5EF4-FFF2-40B4-BE49-F238E27FC236}">
                <a16:creationId xmlns:a16="http://schemas.microsoft.com/office/drawing/2014/main" id="{1E9FE4C8-3A6C-6030-39C5-67530AD95363}"/>
              </a:ext>
            </a:extLst>
          </p:cNvPr>
          <p:cNvSpPr txBox="1"/>
          <p:nvPr/>
        </p:nvSpPr>
        <p:spPr>
          <a:xfrm>
            <a:off x="622800" y="2591111"/>
            <a:ext cx="5612400" cy="25391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ISO/IEC27001:2022</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に基づき管理策を決定する（例）</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凡例</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採用：〇・不採用：✕</a:t>
            </a:r>
          </a:p>
        </p:txBody>
      </p:sp>
    </p:spTree>
    <p:extLst>
      <p:ext uri="{BB962C8B-B14F-4D97-AF65-F5344CB8AC3E}">
        <p14:creationId xmlns:p14="http://schemas.microsoft.com/office/powerpoint/2010/main" val="83152128"/>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表 11">
            <a:extLst>
              <a:ext uri="{FF2B5EF4-FFF2-40B4-BE49-F238E27FC236}">
                <a16:creationId xmlns:a16="http://schemas.microsoft.com/office/drawing/2014/main" id="{BBB54472-760C-CB18-3D3A-21A9230D5B51}"/>
              </a:ext>
            </a:extLst>
          </p:cNvPr>
          <p:cNvGraphicFramePr>
            <a:graphicFrameLocks noGrp="1"/>
          </p:cNvGraphicFramePr>
          <p:nvPr/>
        </p:nvGraphicFramePr>
        <p:xfrm>
          <a:off x="619200" y="2677131"/>
          <a:ext cx="5612399" cy="4503420"/>
        </p:xfrm>
        <a:graphic>
          <a:graphicData uri="http://schemas.openxmlformats.org/drawingml/2006/table">
            <a:tbl>
              <a:tblPr firstRow="1" bandRow="1">
                <a:tableStyleId>{5C22544A-7EE6-4342-B048-85BDC9FD1C3A}</a:tableStyleId>
              </a:tblPr>
              <a:tblGrid>
                <a:gridCol w="5612399">
                  <a:extLst>
                    <a:ext uri="{9D8B030D-6E8A-4147-A177-3AD203B41FA5}">
                      <a16:colId xmlns:a16="http://schemas.microsoft.com/office/drawing/2014/main" val="2585828005"/>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latin typeface="+mn-ea"/>
                          <a:ea typeface="+mn-ea"/>
                        </a:rPr>
                        <a:t>対策基準（例）</a:t>
                      </a:r>
                      <a:endParaRPr kumimoji="1" lang="ja-JP" altLang="en-US" sz="1050" b="0">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42017801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7.1 </a:t>
                      </a:r>
                      <a:r>
                        <a:rPr kumimoji="1" lang="ja-JP" altLang="en-US" sz="1050" b="1">
                          <a:solidFill>
                            <a:sysClr val="windowText" lastClr="000000"/>
                          </a:solidFill>
                          <a:latin typeface="+mn-ea"/>
                          <a:ea typeface="+mn-ea"/>
                        </a:rPr>
                        <a:t>物理的セキュリティ境界</a:t>
                      </a:r>
                      <a:endParaRPr kumimoji="1" lang="en-US" altLang="ja-JP" sz="1050" b="1">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情報およびその他の関連資産のある領域を保護するために、物理的セキュリティ境界を定め、かつ、用いなければならない。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7.2 </a:t>
                      </a:r>
                      <a:r>
                        <a:rPr kumimoji="1" lang="ja-JP" altLang="en-US" sz="1050" b="1">
                          <a:solidFill>
                            <a:sysClr val="windowText" lastClr="000000"/>
                          </a:solidFill>
                          <a:latin typeface="+mn-ea"/>
                          <a:ea typeface="+mn-ea"/>
                        </a:rPr>
                        <a:t>物理的入退</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セキュリティを保つべき領域は、適切な入退管理策および立寄り場所によって保護しなければならない。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7.3 </a:t>
                      </a:r>
                      <a:r>
                        <a:rPr kumimoji="1" lang="ja-JP" altLang="en-US" sz="1050" b="1">
                          <a:solidFill>
                            <a:sysClr val="windowText" lastClr="000000"/>
                          </a:solidFill>
                          <a:latin typeface="+mn-ea"/>
                          <a:ea typeface="+mn-ea"/>
                        </a:rPr>
                        <a:t>オフィス、部屋及び施設のセキュリティ</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オフィス、部屋および施設に対する物理的セキュリティを設計し、実装しなければならない。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7.4 </a:t>
                      </a:r>
                      <a:r>
                        <a:rPr kumimoji="1" lang="ja-JP" altLang="en-US" sz="1050" b="1">
                          <a:solidFill>
                            <a:schemeClr val="tx1"/>
                          </a:solidFill>
                        </a:rPr>
                        <a:t>物理的セキュリティの監視</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施設は、認可されていない物理的アクセスについて継続的に監視しなければならない。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7.5 </a:t>
                      </a:r>
                      <a:r>
                        <a:rPr kumimoji="1" lang="ja-JP" altLang="en-US" sz="1050" b="1">
                          <a:solidFill>
                            <a:schemeClr val="tx1"/>
                          </a:solidFill>
                        </a:rPr>
                        <a:t>物理的及び環境的脅威からの保護</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自然災害およびその他の意図的または意図的でない、インフラストラクチャーに対する物理的脅威などの物理的および環境的脅威に対する保護を設計し、実装しなければならない。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7.6 </a:t>
                      </a:r>
                      <a:r>
                        <a:rPr kumimoji="1" lang="ja-JP" altLang="en-US" sz="1050" b="1">
                          <a:solidFill>
                            <a:sysClr val="windowText" lastClr="000000"/>
                          </a:solidFill>
                          <a:latin typeface="+mn-ea"/>
                          <a:ea typeface="+mn-ea"/>
                        </a:rPr>
                        <a:t>セキュリティを保つべき領域での作業</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セキュリティを保つべき領域での作業に関するセキュリティ対策を設計し、実施しなければならない。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7.7 </a:t>
                      </a:r>
                      <a:r>
                        <a:rPr kumimoji="1" lang="ja-JP" altLang="en-US" sz="1050" b="1">
                          <a:solidFill>
                            <a:schemeClr val="tx1"/>
                          </a:solidFill>
                        </a:rPr>
                        <a:t>クリアデスク・クリアスクリーン</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書類および取外し可能な記憶媒体に対するクリアデスクの規則、並びに情報処理設備に対するクリアスクリーンの規則を定め、適切に実施しなければならない。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96955816"/>
                  </a:ext>
                </a:extLst>
              </a:tr>
            </a:tbl>
          </a:graphicData>
        </a:graphic>
      </p:graphicFrame>
      <p:sp>
        <p:nvSpPr>
          <p:cNvPr id="9" name="スライド番号プレースホルダー 3">
            <a:extLst>
              <a:ext uri="{FF2B5EF4-FFF2-40B4-BE49-F238E27FC236}">
                <a16:creationId xmlns:a16="http://schemas.microsoft.com/office/drawing/2014/main" id="{83B78C35-FA98-C6AA-A715-82E3364092AB}"/>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5416F593-2315-7B82-56F6-9D489B514D8E}"/>
              </a:ext>
            </a:extLst>
          </p:cNvPr>
          <p:cNvSpPr>
            <a:spLocks noGrp="1"/>
          </p:cNvSpPr>
          <p:nvPr>
            <p:ph type="body" sz="quarter" idx="25"/>
          </p:nvPr>
        </p:nvSpPr>
        <p:spPr>
          <a:xfrm>
            <a:off x="619200" y="835200"/>
            <a:ext cx="6238800" cy="417600"/>
          </a:xfrm>
        </p:spPr>
        <p:txBody>
          <a:bodyPr/>
          <a:lstStyle/>
          <a:p>
            <a:r>
              <a:rPr kumimoji="1" lang="ja-JP" altLang="en-US" u="sng">
                <a:uFill>
                  <a:solidFill>
                    <a:schemeClr val="bg1"/>
                  </a:solidFill>
                </a:uFill>
                <a:hlinkClick r:id="rId3" action="ppaction://hlinksldjump"/>
              </a:rPr>
              <a:t>第</a:t>
            </a:r>
            <a:r>
              <a:rPr kumimoji="1" lang="en-US" altLang="ja-JP" u="sng">
                <a:uFill>
                  <a:solidFill>
                    <a:schemeClr val="bg1"/>
                  </a:solidFill>
                </a:uFill>
                <a:hlinkClick r:id="rId3" action="ppaction://hlinksldjump"/>
              </a:rPr>
              <a:t>16</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物理的管理策</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16-1. </a:t>
            </a:r>
            <a:r>
              <a:rPr kumimoji="1" lang="ja-JP" altLang="en-US" u="sng">
                <a:uFill>
                  <a:solidFill>
                    <a:schemeClr val="bg1"/>
                  </a:solidFill>
                </a:uFill>
                <a:hlinkClick r:id="rId3" action="ppaction://hlinksldjump"/>
              </a:rPr>
              <a:t>物理的管理策を参考とした対策基準・実施手順の策定</a:t>
            </a:r>
            <a:endParaRPr kumimoji="1" lang="ja-JP" altLang="en-US" u="sng">
              <a:uFill>
                <a:solidFill>
                  <a:schemeClr val="bg1"/>
                </a:solidFill>
              </a:uFill>
            </a:endParaRPr>
          </a:p>
        </p:txBody>
      </p:sp>
      <p:sp>
        <p:nvSpPr>
          <p:cNvPr id="14" name="テキスト プレースホルダー 2">
            <a:extLst>
              <a:ext uri="{FF2B5EF4-FFF2-40B4-BE49-F238E27FC236}">
                <a16:creationId xmlns:a16="http://schemas.microsoft.com/office/drawing/2014/main" id="{5E67ED8E-E825-EB67-B4B8-778ACF1A8D97}"/>
              </a:ext>
            </a:extLst>
          </p:cNvPr>
          <p:cNvSpPr>
            <a:spLocks noGrp="1"/>
          </p:cNvSpPr>
          <p:nvPr>
            <p:ph type="body" sz="quarter" idx="14"/>
          </p:nvPr>
        </p:nvSpPr>
        <p:spPr>
          <a:xfrm>
            <a:off x="1123950" y="1457325"/>
            <a:ext cx="5111250" cy="381000"/>
          </a:xfrm>
        </p:spPr>
        <p:txBody>
          <a:bodyPr/>
          <a:lstStyle/>
          <a:p>
            <a:r>
              <a:rPr kumimoji="1" lang="en-US" altLang="ja-JP" sz="1600" u="sng">
                <a:solidFill>
                  <a:schemeClr val="tx1"/>
                </a:solidFill>
                <a:uFill>
                  <a:solidFill>
                    <a:schemeClr val="bg1"/>
                  </a:solidFill>
                </a:uFill>
              </a:rPr>
              <a:t>16-1-1. </a:t>
            </a:r>
            <a:r>
              <a:rPr kumimoji="1" lang="ja-JP" altLang="en-US" sz="1600" u="sng">
                <a:solidFill>
                  <a:schemeClr val="tx1"/>
                </a:solidFill>
                <a:uFill>
                  <a:solidFill>
                    <a:schemeClr val="bg1"/>
                  </a:solidFill>
                </a:uFill>
              </a:rPr>
              <a:t>対策基準の策定</a:t>
            </a:r>
            <a:endParaRPr kumimoji="1" lang="ja-JP" altLang="en-US"/>
          </a:p>
        </p:txBody>
      </p:sp>
      <p:sp>
        <p:nvSpPr>
          <p:cNvPr id="3" name="テキスト ボックス 2">
            <a:extLst>
              <a:ext uri="{FF2B5EF4-FFF2-40B4-BE49-F238E27FC236}">
                <a16:creationId xmlns:a16="http://schemas.microsoft.com/office/drawing/2014/main" id="{222567BD-B39C-978E-BC20-BE052EB1D48A}"/>
              </a:ext>
            </a:extLst>
          </p:cNvPr>
          <p:cNvSpPr txBox="1"/>
          <p:nvPr/>
        </p:nvSpPr>
        <p:spPr>
          <a:xfrm>
            <a:off x="622800" y="2052000"/>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対策基準の内容は、基本方針とともに公開可能なものとして作成します。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に基づく管理策を用いて対策基準を策定する際は、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27001:2022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の文献を参照しながら作成してください。</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5" name="グループ化 4">
            <a:extLst>
              <a:ext uri="{FF2B5EF4-FFF2-40B4-BE49-F238E27FC236}">
                <a16:creationId xmlns:a16="http://schemas.microsoft.com/office/drawing/2014/main" id="{1D2D77BA-8DD0-5E82-8757-85C95039DA9B}"/>
              </a:ext>
            </a:extLst>
          </p:cNvPr>
          <p:cNvGrpSpPr/>
          <p:nvPr/>
        </p:nvGrpSpPr>
        <p:grpSpPr>
          <a:xfrm>
            <a:off x="5968800" y="2385531"/>
            <a:ext cx="540000" cy="540000"/>
            <a:chOff x="5968800" y="2712523"/>
            <a:chExt cx="540000" cy="540000"/>
          </a:xfrm>
        </p:grpSpPr>
        <p:sp>
          <p:nvSpPr>
            <p:cNvPr id="6" name="楕円 5">
              <a:extLst>
                <a:ext uri="{FF2B5EF4-FFF2-40B4-BE49-F238E27FC236}">
                  <a16:creationId xmlns:a16="http://schemas.microsoft.com/office/drawing/2014/main" id="{F3C80BF6-44ED-4484-42FC-BD9A6569A2A9}"/>
                </a:ext>
              </a:extLst>
            </p:cNvPr>
            <p:cNvSpPr/>
            <p:nvPr/>
          </p:nvSpPr>
          <p:spPr>
            <a:xfrm>
              <a:off x="5968800" y="2712523"/>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0" name="図 9">
              <a:extLst>
                <a:ext uri="{FF2B5EF4-FFF2-40B4-BE49-F238E27FC236}">
                  <a16:creationId xmlns:a16="http://schemas.microsoft.com/office/drawing/2014/main" id="{2721283B-D5F2-898B-6219-BE135F25981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36404" y="2782572"/>
              <a:ext cx="404791" cy="404791"/>
            </a:xfrm>
            <a:prstGeom prst="rect">
              <a:avLst/>
            </a:prstGeom>
          </p:spPr>
        </p:pic>
      </p:grpSp>
      <p:graphicFrame>
        <p:nvGraphicFramePr>
          <p:cNvPr id="13" name="表 10">
            <a:extLst>
              <a:ext uri="{FF2B5EF4-FFF2-40B4-BE49-F238E27FC236}">
                <a16:creationId xmlns:a16="http://schemas.microsoft.com/office/drawing/2014/main" id="{9543D618-B540-692F-9666-E46ED9DEADBD}"/>
              </a:ext>
            </a:extLst>
          </p:cNvPr>
          <p:cNvGraphicFramePr>
            <a:graphicFrameLocks noGrp="1"/>
          </p:cNvGraphicFramePr>
          <p:nvPr/>
        </p:nvGraphicFramePr>
        <p:xfrm>
          <a:off x="619200" y="9048670"/>
          <a:ext cx="5612400" cy="335280"/>
        </p:xfrm>
        <a:graphic>
          <a:graphicData uri="http://schemas.openxmlformats.org/drawingml/2006/table">
            <a:tbl>
              <a:tblPr firstRow="1" bandRow="1">
                <a:tableStyleId>{5C22544A-7EE6-4342-B048-85BDC9FD1C3A}</a:tableStyleId>
              </a:tblPr>
              <a:tblGrid>
                <a:gridCol w="2361700">
                  <a:extLst>
                    <a:ext uri="{9D8B030D-6E8A-4147-A177-3AD203B41FA5}">
                      <a16:colId xmlns:a16="http://schemas.microsoft.com/office/drawing/2014/main" val="727053212"/>
                    </a:ext>
                  </a:extLst>
                </a:gridCol>
                <a:gridCol w="3250700">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mn-ea"/>
                          <a:ea typeface="+mn-ea"/>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a:solidFill>
                            <a:sysClr val="windowText" lastClr="000000"/>
                          </a:solidFill>
                          <a:latin typeface="+mn-ea"/>
                          <a:ea typeface="+mn-ea"/>
                        </a:rPr>
                        <a:t>ISO/IEC 27001:2022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5"/>
                        </a:rPr>
                        <a:t>https://www.iso.org/standard/27001</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bl>
          </a:graphicData>
        </a:graphic>
      </p:graphicFrame>
    </p:spTree>
    <p:extLst>
      <p:ext uri="{BB962C8B-B14F-4D97-AF65-F5344CB8AC3E}">
        <p14:creationId xmlns:p14="http://schemas.microsoft.com/office/powerpoint/2010/main" val="2345437000"/>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表 11">
            <a:extLst>
              <a:ext uri="{FF2B5EF4-FFF2-40B4-BE49-F238E27FC236}">
                <a16:creationId xmlns:a16="http://schemas.microsoft.com/office/drawing/2014/main" id="{BBB54472-760C-CB18-3D3A-21A9230D5B51}"/>
              </a:ext>
            </a:extLst>
          </p:cNvPr>
          <p:cNvGraphicFramePr>
            <a:graphicFrameLocks noGrp="1"/>
          </p:cNvGraphicFramePr>
          <p:nvPr>
            <p:extLst>
              <p:ext uri="{D42A27DB-BD31-4B8C-83A1-F6EECF244321}">
                <p14:modId xmlns:p14="http://schemas.microsoft.com/office/powerpoint/2010/main" val="2125848101"/>
              </p:ext>
            </p:extLst>
          </p:nvPr>
        </p:nvGraphicFramePr>
        <p:xfrm>
          <a:off x="619200" y="2407670"/>
          <a:ext cx="5612399" cy="4503420"/>
        </p:xfrm>
        <a:graphic>
          <a:graphicData uri="http://schemas.openxmlformats.org/drawingml/2006/table">
            <a:tbl>
              <a:tblPr firstRow="1" bandRow="1">
                <a:tableStyleId>{5C22544A-7EE6-4342-B048-85BDC9FD1C3A}</a:tableStyleId>
              </a:tblPr>
              <a:tblGrid>
                <a:gridCol w="5612399">
                  <a:extLst>
                    <a:ext uri="{9D8B030D-6E8A-4147-A177-3AD203B41FA5}">
                      <a16:colId xmlns:a16="http://schemas.microsoft.com/office/drawing/2014/main" val="2585828005"/>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latin typeface="+mn-ea"/>
                          <a:ea typeface="+mn-ea"/>
                        </a:rPr>
                        <a:t>対策基準（例）</a:t>
                      </a:r>
                      <a:endParaRPr kumimoji="1" lang="ja-JP" altLang="en-US" sz="1050" b="0">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42017801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dirty="0">
                          <a:solidFill>
                            <a:schemeClr val="tx1"/>
                          </a:solidFill>
                        </a:rPr>
                        <a:t>7.8 </a:t>
                      </a:r>
                      <a:r>
                        <a:rPr kumimoji="1" lang="ja-JP" altLang="en-US" sz="1050" b="1" dirty="0">
                          <a:solidFill>
                            <a:schemeClr val="tx1"/>
                          </a:solidFill>
                        </a:rPr>
                        <a:t>装置の設置及び保護</a:t>
                      </a:r>
                      <a:endParaRPr kumimoji="1" lang="en-US" altLang="ja-JP" sz="105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rPr>
                        <a:t>装置は、セキュリティを保って設置し、保護しなければならない。</a:t>
                      </a:r>
                      <a:endParaRPr kumimoji="1" lang="en-US" altLang="ja-JP" sz="105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dirty="0">
                          <a:solidFill>
                            <a:schemeClr val="tx1"/>
                          </a:solidFill>
                        </a:rPr>
                        <a:t>7.9 </a:t>
                      </a:r>
                      <a:r>
                        <a:rPr kumimoji="1" lang="ja-JP" altLang="en-US" sz="1050" b="1" dirty="0">
                          <a:solidFill>
                            <a:schemeClr val="tx1"/>
                          </a:solidFill>
                        </a:rPr>
                        <a:t>構外にある資産のセキュリティ</a:t>
                      </a:r>
                      <a:endParaRPr kumimoji="1" lang="en-US" altLang="ja-JP" sz="105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rPr>
                        <a:t>構外にある資産を保護しなければならない。</a:t>
                      </a:r>
                      <a:endParaRPr kumimoji="1" lang="en-US" altLang="ja-JP" sz="105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dirty="0">
                          <a:solidFill>
                            <a:schemeClr val="tx1"/>
                          </a:solidFill>
                        </a:rPr>
                        <a:t>7.10 </a:t>
                      </a:r>
                      <a:r>
                        <a:rPr kumimoji="1" lang="ja-JP" altLang="en-US" sz="1050" b="1" dirty="0">
                          <a:solidFill>
                            <a:schemeClr val="tx1"/>
                          </a:solidFill>
                        </a:rPr>
                        <a:t>記憶媒体</a:t>
                      </a:r>
                      <a:endParaRPr kumimoji="1" lang="en-US" altLang="ja-JP" sz="105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rPr>
                        <a:t>記憶媒体は、組織における分類体系および取扱いの要求事項に従って、取得、使用、移送および廃棄のライフサイクルを通して管理しなければならない。</a:t>
                      </a:r>
                      <a:endParaRPr kumimoji="1" lang="en-US" altLang="ja-JP" sz="105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dirty="0">
                          <a:solidFill>
                            <a:schemeClr val="tx1"/>
                          </a:solidFill>
                        </a:rPr>
                        <a:t>7.11 </a:t>
                      </a:r>
                      <a:r>
                        <a:rPr kumimoji="1" lang="ja-JP" altLang="en-US" sz="1050" b="1" dirty="0">
                          <a:solidFill>
                            <a:schemeClr val="tx1"/>
                          </a:solidFill>
                        </a:rPr>
                        <a:t>サポートユーティリティ</a:t>
                      </a:r>
                      <a:endParaRPr kumimoji="1" lang="en-US" altLang="ja-JP" sz="105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rPr>
                        <a:t>情報処理施設・設備は、サポートユーティリティの不具合による、停電、その他の中断から保護しなければならない。</a:t>
                      </a:r>
                      <a:endParaRPr kumimoji="1" lang="en-US" altLang="ja-JP" sz="105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dirty="0">
                          <a:solidFill>
                            <a:schemeClr val="tx1"/>
                          </a:solidFill>
                        </a:rPr>
                        <a:t>7.12 </a:t>
                      </a:r>
                      <a:r>
                        <a:rPr kumimoji="1" lang="ja-JP" altLang="en-US" sz="1050" b="1" dirty="0">
                          <a:solidFill>
                            <a:schemeClr val="tx1"/>
                          </a:solidFill>
                        </a:rPr>
                        <a:t>ケーブル配線のセキュリティ</a:t>
                      </a:r>
                      <a:endParaRPr kumimoji="1" lang="en-US" altLang="ja-JP" sz="105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rPr>
                        <a:t>電源ケーブル、データ伝送ケーブルまたは情報サービスを支援するケーブルの配線は、傍受、妨害または損傷から保護しなければならない。</a:t>
                      </a:r>
                      <a:endParaRPr kumimoji="1" lang="en-US" altLang="ja-JP" sz="105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dirty="0">
                          <a:solidFill>
                            <a:schemeClr val="tx1"/>
                          </a:solidFill>
                        </a:rPr>
                        <a:t>7.13 </a:t>
                      </a:r>
                      <a:r>
                        <a:rPr kumimoji="1" lang="ja-JP" altLang="en-US" sz="1050" b="1" dirty="0">
                          <a:solidFill>
                            <a:schemeClr val="tx1"/>
                          </a:solidFill>
                        </a:rPr>
                        <a:t>装置の保守</a:t>
                      </a:r>
                      <a:endParaRPr kumimoji="1" lang="en-US" altLang="ja-JP" sz="105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rPr>
                        <a:t>装置は、情報の可用性、完全性、機密性を維持することを確実にするために、正しく保守しなければならない。</a:t>
                      </a:r>
                      <a:endParaRPr kumimoji="1" lang="en-US" altLang="ja-JP" sz="105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dirty="0">
                          <a:solidFill>
                            <a:schemeClr val="tx1"/>
                          </a:solidFill>
                        </a:rPr>
                        <a:t>7.14 </a:t>
                      </a:r>
                      <a:r>
                        <a:rPr kumimoji="1" lang="ja-JP" altLang="en-US" sz="1050" b="1" dirty="0">
                          <a:solidFill>
                            <a:schemeClr val="tx1"/>
                          </a:solidFill>
                        </a:rPr>
                        <a:t>装置のセキュリティを保った処分または再利用</a:t>
                      </a:r>
                      <a:endParaRPr kumimoji="1" lang="en-US" altLang="ja-JP" sz="105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rPr>
                        <a:t>記憶媒体を内蔵した装置は、処分または再利用する前に、すべての取扱いに慎重を要するデータおよびライセンス供与されたソフトウェアを消去していること、またはセキュリティを保てるよう上書きしていることを確実にするために、検証しなければならな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96955816"/>
                  </a:ext>
                </a:extLst>
              </a:tr>
            </a:tbl>
          </a:graphicData>
        </a:graphic>
      </p:graphicFrame>
      <p:sp>
        <p:nvSpPr>
          <p:cNvPr id="9" name="スライド番号プレースホルダー 3">
            <a:extLst>
              <a:ext uri="{FF2B5EF4-FFF2-40B4-BE49-F238E27FC236}">
                <a16:creationId xmlns:a16="http://schemas.microsoft.com/office/drawing/2014/main" id="{83B78C35-FA98-C6AA-A715-82E3364092AB}"/>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5416F593-2315-7B82-56F6-9D489B514D8E}"/>
              </a:ext>
            </a:extLst>
          </p:cNvPr>
          <p:cNvSpPr>
            <a:spLocks noGrp="1"/>
          </p:cNvSpPr>
          <p:nvPr>
            <p:ph type="body" sz="quarter" idx="25"/>
          </p:nvPr>
        </p:nvSpPr>
        <p:spPr>
          <a:xfrm>
            <a:off x="619200" y="835200"/>
            <a:ext cx="6238800" cy="417600"/>
          </a:xfrm>
        </p:spPr>
        <p:txBody>
          <a:bodyPr/>
          <a:lstStyle/>
          <a:p>
            <a:r>
              <a:rPr kumimoji="1" lang="ja-JP" altLang="en-US" u="sng">
                <a:uFill>
                  <a:solidFill>
                    <a:schemeClr val="bg1"/>
                  </a:solidFill>
                </a:uFill>
                <a:hlinkClick r:id="rId3" action="ppaction://hlinksldjump"/>
              </a:rPr>
              <a:t>第</a:t>
            </a:r>
            <a:r>
              <a:rPr kumimoji="1" lang="en-US" altLang="ja-JP" u="sng">
                <a:uFill>
                  <a:solidFill>
                    <a:schemeClr val="bg1"/>
                  </a:solidFill>
                </a:uFill>
                <a:hlinkClick r:id="rId3" action="ppaction://hlinksldjump"/>
              </a:rPr>
              <a:t>16</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物理的管理策</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16-1. </a:t>
            </a:r>
            <a:r>
              <a:rPr kumimoji="1" lang="ja-JP" altLang="en-US" u="sng">
                <a:uFill>
                  <a:solidFill>
                    <a:schemeClr val="bg1"/>
                  </a:solidFill>
                </a:uFill>
                <a:hlinkClick r:id="rId3" action="ppaction://hlinksldjump"/>
              </a:rPr>
              <a:t>物理的管理策を参考とした対策基準・実施手順の策定</a:t>
            </a:r>
            <a:endParaRPr kumimoji="1" lang="ja-JP" altLang="en-US" u="sng">
              <a:uFill>
                <a:solidFill>
                  <a:schemeClr val="bg1"/>
                </a:solidFill>
              </a:uFill>
            </a:endParaRPr>
          </a:p>
        </p:txBody>
      </p:sp>
      <p:sp>
        <p:nvSpPr>
          <p:cNvPr id="14" name="テキスト プレースホルダー 2">
            <a:extLst>
              <a:ext uri="{FF2B5EF4-FFF2-40B4-BE49-F238E27FC236}">
                <a16:creationId xmlns:a16="http://schemas.microsoft.com/office/drawing/2014/main" id="{5E67ED8E-E825-EB67-B4B8-778ACF1A8D97}"/>
              </a:ext>
            </a:extLst>
          </p:cNvPr>
          <p:cNvSpPr>
            <a:spLocks noGrp="1"/>
          </p:cNvSpPr>
          <p:nvPr>
            <p:ph type="body" sz="quarter" idx="14"/>
          </p:nvPr>
        </p:nvSpPr>
        <p:spPr>
          <a:xfrm>
            <a:off x="1123950" y="1457325"/>
            <a:ext cx="5111250" cy="381000"/>
          </a:xfrm>
        </p:spPr>
        <p:txBody>
          <a:bodyPr/>
          <a:lstStyle/>
          <a:p>
            <a:r>
              <a:rPr kumimoji="1" lang="en-US" altLang="ja-JP" sz="1600" u="sng">
                <a:solidFill>
                  <a:schemeClr val="tx1"/>
                </a:solidFill>
                <a:uFill>
                  <a:solidFill>
                    <a:schemeClr val="bg1"/>
                  </a:solidFill>
                </a:uFill>
              </a:rPr>
              <a:t>16-1-1. </a:t>
            </a:r>
            <a:r>
              <a:rPr kumimoji="1" lang="ja-JP" altLang="en-US" sz="1600" u="sng">
                <a:solidFill>
                  <a:schemeClr val="tx1"/>
                </a:solidFill>
                <a:uFill>
                  <a:solidFill>
                    <a:schemeClr val="bg1"/>
                  </a:solidFill>
                </a:uFill>
              </a:rPr>
              <a:t>対策基準の策定</a:t>
            </a:r>
            <a:endParaRPr kumimoji="1" lang="ja-JP" altLang="en-US"/>
          </a:p>
        </p:txBody>
      </p:sp>
      <p:sp>
        <p:nvSpPr>
          <p:cNvPr id="15" name="テキスト ボックス 14">
            <a:extLst>
              <a:ext uri="{FF2B5EF4-FFF2-40B4-BE49-F238E27FC236}">
                <a16:creationId xmlns:a16="http://schemas.microsoft.com/office/drawing/2014/main" id="{E31B453F-D0EE-D150-F01C-6EF9261547A8}"/>
              </a:ext>
            </a:extLst>
          </p:cNvPr>
          <p:cNvSpPr txBox="1"/>
          <p:nvPr/>
        </p:nvSpPr>
        <p:spPr>
          <a:xfrm>
            <a:off x="622800" y="7075732"/>
            <a:ext cx="5612400" cy="25391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次ページ以降では、策定した対策基準をもとに作成する実施手順について説明します。</a:t>
            </a:r>
            <a:endParaRPr kumimoji="0"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2" name="グループ化 1">
            <a:extLst>
              <a:ext uri="{FF2B5EF4-FFF2-40B4-BE49-F238E27FC236}">
                <a16:creationId xmlns:a16="http://schemas.microsoft.com/office/drawing/2014/main" id="{22A3C135-3252-4558-6196-DC93E4D9286D}"/>
              </a:ext>
            </a:extLst>
          </p:cNvPr>
          <p:cNvGrpSpPr/>
          <p:nvPr/>
        </p:nvGrpSpPr>
        <p:grpSpPr>
          <a:xfrm>
            <a:off x="5968800" y="2116070"/>
            <a:ext cx="540000" cy="540000"/>
            <a:chOff x="5968800" y="2712523"/>
            <a:chExt cx="540000" cy="540000"/>
          </a:xfrm>
        </p:grpSpPr>
        <p:sp>
          <p:nvSpPr>
            <p:cNvPr id="3" name="楕円 2">
              <a:extLst>
                <a:ext uri="{FF2B5EF4-FFF2-40B4-BE49-F238E27FC236}">
                  <a16:creationId xmlns:a16="http://schemas.microsoft.com/office/drawing/2014/main" id="{132569BB-4827-3CC1-3695-EA1740C2A5B5}"/>
                </a:ext>
              </a:extLst>
            </p:cNvPr>
            <p:cNvSpPr/>
            <p:nvPr/>
          </p:nvSpPr>
          <p:spPr>
            <a:xfrm>
              <a:off x="5968800" y="2712523"/>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4" name="図 3">
              <a:extLst>
                <a:ext uri="{FF2B5EF4-FFF2-40B4-BE49-F238E27FC236}">
                  <a16:creationId xmlns:a16="http://schemas.microsoft.com/office/drawing/2014/main" id="{505B3666-CDBC-CB63-2238-3CC3EA3446A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36404" y="2782572"/>
              <a:ext cx="404791" cy="404791"/>
            </a:xfrm>
            <a:prstGeom prst="rect">
              <a:avLst/>
            </a:prstGeom>
          </p:spPr>
        </p:pic>
      </p:grpSp>
    </p:spTree>
    <p:extLst>
      <p:ext uri="{BB962C8B-B14F-4D97-AF65-F5344CB8AC3E}">
        <p14:creationId xmlns:p14="http://schemas.microsoft.com/office/powerpoint/2010/main" val="3693899397"/>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763E4066-52EF-63D9-2522-2069D991F5B8}"/>
              </a:ext>
            </a:extLst>
          </p:cNvPr>
          <p:cNvSpPr>
            <a:spLocks noGrp="1"/>
          </p:cNvSpPr>
          <p:nvPr>
            <p:ph type="body" sz="quarter" idx="14"/>
          </p:nvPr>
        </p:nvSpPr>
        <p:spPr/>
        <p:txBody>
          <a:bodyPr/>
          <a:lstStyle/>
          <a:p>
            <a:r>
              <a:rPr kumimoji="1" lang="en-US" altLang="ja-JP"/>
              <a:t>16-1-2. </a:t>
            </a:r>
            <a:r>
              <a:rPr kumimoji="1" lang="ja-JP" altLang="en-US"/>
              <a:t>実施手順の策定</a:t>
            </a:r>
          </a:p>
        </p:txBody>
      </p:sp>
      <p:sp>
        <p:nvSpPr>
          <p:cNvPr id="5" name="スライド番号プレースホルダー 4">
            <a:extLst>
              <a:ext uri="{FF2B5EF4-FFF2-40B4-BE49-F238E27FC236}">
                <a16:creationId xmlns:a16="http://schemas.microsoft.com/office/drawing/2014/main" id="{B98E9CDB-DB10-7F9A-DD05-A8603114B87D}"/>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4" name="表 3">
            <a:extLst>
              <a:ext uri="{FF2B5EF4-FFF2-40B4-BE49-F238E27FC236}">
                <a16:creationId xmlns:a16="http://schemas.microsoft.com/office/drawing/2014/main" id="{CB0E77F2-0719-1358-58DB-D04B15E42D7B}"/>
              </a:ext>
            </a:extLst>
          </p:cNvPr>
          <p:cNvGraphicFramePr>
            <a:graphicFrameLocks noGrp="1"/>
          </p:cNvGraphicFramePr>
          <p:nvPr/>
        </p:nvGraphicFramePr>
        <p:xfrm>
          <a:off x="622800" y="2743200"/>
          <a:ext cx="5612400" cy="22098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7.1 </a:t>
                      </a:r>
                      <a:r>
                        <a:rPr kumimoji="1" lang="ja-JP" altLang="en-US" sz="1050" b="1">
                          <a:solidFill>
                            <a:sysClr val="windowText" lastClr="000000"/>
                          </a:solidFill>
                          <a:latin typeface="+mn-ea"/>
                          <a:ea typeface="+mn-ea"/>
                        </a:rPr>
                        <a:t>物理的セキュリティ境界</a:t>
                      </a:r>
                      <a:endParaRPr kumimoji="1" lang="en-US" altLang="ja-JP" sz="1050" b="1">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当組織は、「レイアウト図」により、セキュリティ境界を定義する。</a:t>
                      </a:r>
                      <a:br>
                        <a:rPr kumimoji="1" lang="en-US" altLang="ja-JP" sz="1050" b="0" i="0" u="none" strike="noStrike" kern="1200" cap="none" spc="0" normalizeH="0" baseline="0" noProof="0">
                          <a:ln>
                            <a:noFill/>
                          </a:ln>
                          <a:solidFill>
                            <a:prstClr val="black"/>
                          </a:solidFill>
                          <a:effectLst/>
                          <a:uLnTx/>
                          <a:uFillTx/>
                          <a:latin typeface="+mn-lt"/>
                          <a:ea typeface="+mn-ea"/>
                          <a:cs typeface="+mn-cs"/>
                        </a:rPr>
                      </a:br>
                      <a:r>
                        <a:rPr kumimoji="1" lang="en-US" altLang="ja-JP" sz="800" b="0" i="0" u="none" strike="noStrike" kern="1200" cap="none" spc="0" normalizeH="0" baseline="0" noProof="0">
                          <a:ln>
                            <a:noFill/>
                          </a:ln>
                          <a:solidFill>
                            <a:prstClr val="black"/>
                          </a:solidFill>
                          <a:effectLst/>
                          <a:uLnTx/>
                          <a:uFillTx/>
                          <a:latin typeface="+mn-lt"/>
                          <a:ea typeface="+mn-ea"/>
                          <a:cs typeface="+mn-cs"/>
                        </a:rPr>
                        <a:t>※</a:t>
                      </a:r>
                      <a:r>
                        <a:rPr kumimoji="1" lang="ja-JP" altLang="en-US" sz="800" b="0" i="0" u="none" strike="noStrike" kern="1200" cap="none" spc="0" normalizeH="0" baseline="0" noProof="0">
                          <a:ln>
                            <a:noFill/>
                          </a:ln>
                          <a:solidFill>
                            <a:prstClr val="black"/>
                          </a:solidFill>
                          <a:effectLst/>
                          <a:uLnTx/>
                          <a:uFillTx/>
                          <a:latin typeface="+mn-lt"/>
                          <a:ea typeface="+mn-ea"/>
                          <a:cs typeface="+mn-cs"/>
                        </a:rPr>
                        <a:t>レイアウト図は、第</a:t>
                      </a:r>
                      <a:r>
                        <a:rPr kumimoji="1" lang="en-US" altLang="ja-JP" sz="800" b="0" i="0" u="none" strike="noStrike" kern="1200" cap="none" spc="0" normalizeH="0" baseline="0" noProof="0">
                          <a:ln>
                            <a:noFill/>
                          </a:ln>
                          <a:solidFill>
                            <a:prstClr val="black"/>
                          </a:solidFill>
                          <a:effectLst/>
                          <a:uLnTx/>
                          <a:uFillTx/>
                          <a:latin typeface="+mn-lt"/>
                          <a:ea typeface="+mn-ea"/>
                          <a:cs typeface="+mn-cs"/>
                        </a:rPr>
                        <a:t>13</a:t>
                      </a:r>
                      <a:r>
                        <a:rPr kumimoji="1" lang="ja-JP" altLang="en-US" sz="800" b="0" i="0" u="none" strike="noStrike" kern="1200" cap="none" spc="0" normalizeH="0" baseline="0" noProof="0">
                          <a:ln>
                            <a:noFill/>
                          </a:ln>
                          <a:solidFill>
                            <a:prstClr val="black"/>
                          </a:solidFill>
                          <a:effectLst/>
                          <a:uLnTx/>
                          <a:uFillTx/>
                          <a:latin typeface="+mn-lt"/>
                          <a:ea typeface="+mn-ea"/>
                          <a:cs typeface="+mn-cs"/>
                        </a:rPr>
                        <a:t>章 </a:t>
                      </a:r>
                      <a:r>
                        <a:rPr kumimoji="1" lang="en-US" altLang="ja-JP" sz="800" b="0" i="0" u="none" strike="noStrike" kern="1200" cap="none" spc="0" normalizeH="0" baseline="0" noProof="0">
                          <a:ln>
                            <a:noFill/>
                          </a:ln>
                          <a:solidFill>
                            <a:prstClr val="black"/>
                          </a:solidFill>
                          <a:effectLst/>
                          <a:uLnTx/>
                          <a:uFillTx/>
                          <a:latin typeface="+mn-lt"/>
                          <a:ea typeface="+mn-ea"/>
                          <a:cs typeface="+mn-cs"/>
                        </a:rPr>
                        <a:t>4.3 </a:t>
                      </a:r>
                      <a:r>
                        <a:rPr kumimoji="1" lang="ja-JP" altLang="en-US" sz="800" b="0" i="0" u="none" strike="noStrike" kern="1200" cap="none" spc="0" normalizeH="0" baseline="0" noProof="0">
                          <a:ln>
                            <a:noFill/>
                          </a:ln>
                          <a:solidFill>
                            <a:prstClr val="black"/>
                          </a:solidFill>
                          <a:effectLst/>
                          <a:uLnTx/>
                          <a:uFillTx/>
                          <a:latin typeface="+mn-lt"/>
                          <a:ea typeface="+mn-ea"/>
                          <a:cs typeface="+mn-cs"/>
                        </a:rPr>
                        <a:t>情報セキュリティマネジメントシステムの適用範囲の決定（</a:t>
                      </a:r>
                      <a:r>
                        <a:rPr kumimoji="1" lang="en-US" altLang="ja-JP" sz="800" b="0" i="0" u="none" strike="noStrike" kern="1200" cap="none" spc="0" normalizeH="0" baseline="0" noProof="0">
                          <a:ln>
                            <a:noFill/>
                          </a:ln>
                          <a:solidFill>
                            <a:prstClr val="black"/>
                          </a:solidFill>
                          <a:effectLst/>
                          <a:uLnTx/>
                          <a:uFillTx/>
                          <a:latin typeface="+mn-lt"/>
                          <a:ea typeface="+mn-ea"/>
                          <a:cs typeface="+mn-cs"/>
                        </a:rPr>
                        <a:t>3/3</a:t>
                      </a:r>
                      <a:r>
                        <a:rPr kumimoji="1" lang="ja-JP" altLang="en-US" sz="800" b="0" i="0" u="none" strike="noStrike" kern="1200" cap="none" spc="0" normalizeH="0" baseline="0" noProof="0">
                          <a:ln>
                            <a:noFill/>
                          </a:ln>
                          <a:solidFill>
                            <a:prstClr val="black"/>
                          </a:solidFill>
                          <a:effectLst/>
                          <a:uLnTx/>
                          <a:uFillTx/>
                          <a:latin typeface="+mn-lt"/>
                          <a:ea typeface="+mn-ea"/>
                          <a:cs typeface="+mn-cs"/>
                        </a:rPr>
                        <a:t>）の物理的境界 レイアウト図（例）を参照</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重要な情報資産のある領域の入退を制限し、入退資格を有さない者の立ち入りを制限する。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342538">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許可されていない者の物理アクセスを防ぐために、入口に「関係者以外立入禁止」の表示や、入退制限の標識をつけるなどの工夫は効果的です。</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47758120"/>
                  </a:ext>
                </a:extLst>
              </a:tr>
            </a:tbl>
          </a:graphicData>
        </a:graphic>
      </p:graphicFrame>
      <p:graphicFrame>
        <p:nvGraphicFramePr>
          <p:cNvPr id="7" name="表 10">
            <a:extLst>
              <a:ext uri="{FF2B5EF4-FFF2-40B4-BE49-F238E27FC236}">
                <a16:creationId xmlns:a16="http://schemas.microsoft.com/office/drawing/2014/main" id="{97AB3D9C-D1FE-62A9-1C35-FD7C8B966DDD}"/>
              </a:ext>
            </a:extLst>
          </p:cNvPr>
          <p:cNvGraphicFramePr>
            <a:graphicFrameLocks noGrp="1"/>
          </p:cNvGraphicFramePr>
          <p:nvPr/>
        </p:nvGraphicFramePr>
        <p:xfrm>
          <a:off x="619200" y="9071530"/>
          <a:ext cx="5612400" cy="335280"/>
        </p:xfrm>
        <a:graphic>
          <a:graphicData uri="http://schemas.openxmlformats.org/drawingml/2006/table">
            <a:tbl>
              <a:tblPr firstRow="1" bandRow="1">
                <a:tableStyleId>{5C22544A-7EE6-4342-B048-85BDC9FD1C3A}</a:tableStyleId>
              </a:tblPr>
              <a:tblGrid>
                <a:gridCol w="2361700">
                  <a:extLst>
                    <a:ext uri="{9D8B030D-6E8A-4147-A177-3AD203B41FA5}">
                      <a16:colId xmlns:a16="http://schemas.microsoft.com/office/drawing/2014/main" val="727053212"/>
                    </a:ext>
                  </a:extLst>
                </a:gridCol>
                <a:gridCol w="3250700">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mn-ea"/>
                          <a:ea typeface="+mn-ea"/>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a:solidFill>
                            <a:sysClr val="windowText" lastClr="000000"/>
                          </a:solidFill>
                          <a:latin typeface="+mn-ea"/>
                          <a:ea typeface="+mn-ea"/>
                        </a:rPr>
                        <a:t>ISO/IEC 27002:2022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3"/>
                        </a:rPr>
                        <a:t>https://www.iso.org/standard/75652.html</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bl>
          </a:graphicData>
        </a:graphic>
      </p:graphicFrame>
      <p:graphicFrame>
        <p:nvGraphicFramePr>
          <p:cNvPr id="8" name="表 7">
            <a:extLst>
              <a:ext uri="{FF2B5EF4-FFF2-40B4-BE49-F238E27FC236}">
                <a16:creationId xmlns:a16="http://schemas.microsoft.com/office/drawing/2014/main" id="{1B18C13C-20CA-0E36-B0F4-29D73BC21958}"/>
              </a:ext>
            </a:extLst>
          </p:cNvPr>
          <p:cNvGraphicFramePr>
            <a:graphicFrameLocks noGrp="1"/>
          </p:cNvGraphicFramePr>
          <p:nvPr/>
        </p:nvGraphicFramePr>
        <p:xfrm>
          <a:off x="619200" y="5192002"/>
          <a:ext cx="5612400" cy="21259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7.2 </a:t>
                      </a:r>
                      <a:r>
                        <a:rPr kumimoji="1" lang="ja-JP" altLang="en-US" sz="1050" b="1">
                          <a:solidFill>
                            <a:sysClr val="windowText" lastClr="000000"/>
                          </a:solidFill>
                          <a:latin typeface="+mn-ea"/>
                          <a:ea typeface="+mn-ea"/>
                        </a:rPr>
                        <a:t>物理的入退</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入退を行う対象者に対して、入退資格を設け、資格のない者の立ち入りを禁じる。入退資格は、従業者証またはセキュリティカードを交付することにより付与し、他人への貸借は禁じる。</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外来者の訪問は、原則として、</a:t>
                      </a:r>
                      <a:r>
                        <a:rPr kumimoji="1" lang="en-US" altLang="ja-JP" sz="1050" b="0" i="0" u="none" strike="noStrike" kern="1200" cap="none" spc="0" normalizeH="0" baseline="0" noProof="0">
                          <a:ln>
                            <a:noFill/>
                          </a:ln>
                          <a:solidFill>
                            <a:prstClr val="black"/>
                          </a:solidFill>
                          <a:effectLst/>
                          <a:uLnTx/>
                          <a:uFillTx/>
                          <a:latin typeface="+mn-lt"/>
                          <a:ea typeface="+mn-ea"/>
                          <a:cs typeface="+mn-cs"/>
                        </a:rPr>
                        <a:t>｢</a:t>
                      </a:r>
                      <a:r>
                        <a:rPr kumimoji="1" lang="ja-JP" altLang="en-US" sz="1050" b="0" i="0" u="none" strike="noStrike" kern="1200" cap="none" spc="0" normalizeH="0" baseline="0" noProof="0">
                          <a:ln>
                            <a:noFill/>
                          </a:ln>
                          <a:solidFill>
                            <a:prstClr val="black"/>
                          </a:solidFill>
                          <a:effectLst/>
                          <a:uLnTx/>
                          <a:uFillTx/>
                          <a:latin typeface="+mn-lt"/>
                          <a:ea typeface="+mn-ea"/>
                          <a:cs typeface="+mn-cs"/>
                        </a:rPr>
                        <a:t>入退受付票</a:t>
                      </a:r>
                      <a:r>
                        <a:rPr kumimoji="1" lang="en-US" altLang="ja-JP" sz="1050" b="0" i="0" u="none" strike="noStrike" kern="1200" cap="none" spc="0" normalizeH="0" baseline="0" noProof="0">
                          <a:ln>
                            <a:noFill/>
                          </a:ln>
                          <a:solidFill>
                            <a:prstClr val="black"/>
                          </a:solidFill>
                          <a:effectLst/>
                          <a:uLnTx/>
                          <a:uFillTx/>
                          <a:latin typeface="+mn-lt"/>
                          <a:ea typeface="+mn-ea"/>
                          <a:cs typeface="+mn-cs"/>
                        </a:rPr>
                        <a:t>｣</a:t>
                      </a:r>
                      <a:r>
                        <a:rPr kumimoji="1" lang="ja-JP" altLang="en-US" sz="1050" b="0" i="0" u="none" strike="noStrike" kern="1200" cap="none" spc="0" normalizeH="0" baseline="0" noProof="0">
                          <a:ln>
                            <a:noFill/>
                          </a:ln>
                          <a:solidFill>
                            <a:prstClr val="black"/>
                          </a:solidFill>
                          <a:effectLst/>
                          <a:uLnTx/>
                          <a:uFillTx/>
                          <a:latin typeface="+mn-lt"/>
                          <a:ea typeface="+mn-ea"/>
                          <a:cs typeface="+mn-cs"/>
                        </a:rPr>
                        <a:t>に氏名、身元、入退時刻を記録し、面談者が面会の確認印の押印または署名を行い、退出するまでエスコートする。</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宅配便などの荷物の受け取りは、各オフィスの入口より外で行うことを原則とし、例外的にオフィス内への入室を認める場合は、必ず応対者がエスコートする。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荷物の受け取り場所は、重要な情報処理設備から離れた場所に設定することが大切です。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60130036"/>
                  </a:ext>
                </a:extLst>
              </a:tr>
            </a:tbl>
          </a:graphicData>
        </a:graphic>
      </p:graphicFrame>
      <p:sp>
        <p:nvSpPr>
          <p:cNvPr id="10" name="テキスト プレースホルダー 1">
            <a:extLst>
              <a:ext uri="{FF2B5EF4-FFF2-40B4-BE49-F238E27FC236}">
                <a16:creationId xmlns:a16="http://schemas.microsoft.com/office/drawing/2014/main" id="{3DBC1E3F-FF45-9089-3F22-9E3CFAAD854D}"/>
              </a:ext>
            </a:extLst>
          </p:cNvPr>
          <p:cNvSpPr>
            <a:spLocks noGrp="1"/>
          </p:cNvSpPr>
          <p:nvPr>
            <p:ph type="body" sz="quarter" idx="25"/>
          </p:nvPr>
        </p:nvSpPr>
        <p:spPr>
          <a:xfrm>
            <a:off x="619200" y="835200"/>
            <a:ext cx="6238800" cy="417600"/>
          </a:xfrm>
        </p:spPr>
        <p:txBody>
          <a:bodyPr/>
          <a:lstStyle/>
          <a:p>
            <a:r>
              <a:rPr kumimoji="1" lang="ja-JP" altLang="en-US" u="sng">
                <a:uFill>
                  <a:solidFill>
                    <a:schemeClr val="bg1"/>
                  </a:solidFill>
                </a:uFill>
                <a:hlinkClick r:id="rId4" action="ppaction://hlinksldjump"/>
              </a:rPr>
              <a:t>第</a:t>
            </a:r>
            <a:r>
              <a:rPr kumimoji="1" lang="en-US" altLang="ja-JP" u="sng">
                <a:uFill>
                  <a:solidFill>
                    <a:schemeClr val="bg1"/>
                  </a:solidFill>
                </a:uFill>
                <a:hlinkClick r:id="rId4" action="ppaction://hlinksldjump"/>
              </a:rPr>
              <a:t>16</a:t>
            </a:r>
            <a:r>
              <a:rPr kumimoji="1" lang="ja-JP" altLang="en-US" u="sng">
                <a:uFill>
                  <a:solidFill>
                    <a:schemeClr val="bg1"/>
                  </a:solidFill>
                </a:uFill>
                <a:hlinkClick r:id="rId4" action="ppaction://hlinksldjump"/>
              </a:rPr>
              <a:t>章</a:t>
            </a:r>
            <a:r>
              <a:rPr kumimoji="1" lang="en-US" altLang="ja-JP" u="sng">
                <a:uFill>
                  <a:solidFill>
                    <a:schemeClr val="bg1"/>
                  </a:solidFill>
                </a:uFill>
                <a:hlinkClick r:id="rId4" action="ppaction://hlinksldjump"/>
              </a:rPr>
              <a:t>. </a:t>
            </a:r>
            <a:r>
              <a:rPr kumimoji="1" lang="ja-JP" altLang="en-US" u="sng">
                <a:uFill>
                  <a:solidFill>
                    <a:schemeClr val="bg1"/>
                  </a:solidFill>
                </a:uFill>
                <a:hlinkClick r:id="rId4" action="ppaction://hlinksldjump"/>
              </a:rPr>
              <a:t>物理的管理策</a:t>
            </a:r>
            <a:br>
              <a:rPr kumimoji="1" lang="en-US" altLang="ja-JP" u="sng">
                <a:uFill>
                  <a:solidFill>
                    <a:schemeClr val="bg1"/>
                  </a:solidFill>
                </a:uFill>
                <a:hlinkClick r:id="rId4" action="ppaction://hlinksldjump"/>
              </a:rPr>
            </a:br>
            <a:r>
              <a:rPr kumimoji="1" lang="ja-JP" altLang="en-US" u="sng">
                <a:uFill>
                  <a:solidFill>
                    <a:schemeClr val="bg1"/>
                  </a:solidFill>
                </a:uFill>
                <a:hlinkClick r:id="rId4" action="ppaction://hlinksldjump"/>
              </a:rPr>
              <a:t>　</a:t>
            </a:r>
            <a:r>
              <a:rPr kumimoji="1" lang="en-US" altLang="ja-JP" u="sng">
                <a:uFill>
                  <a:solidFill>
                    <a:schemeClr val="bg1"/>
                  </a:solidFill>
                </a:uFill>
                <a:hlinkClick r:id="rId4" action="ppaction://hlinksldjump"/>
              </a:rPr>
              <a:t>16-1. </a:t>
            </a:r>
            <a:r>
              <a:rPr kumimoji="1" lang="ja-JP" altLang="en-US" u="sng">
                <a:uFill>
                  <a:solidFill>
                    <a:schemeClr val="bg1"/>
                  </a:solidFill>
                </a:uFill>
                <a:hlinkClick r:id="rId4" action="ppaction://hlinksldjump"/>
              </a:rPr>
              <a:t>物理的管理策を参考とした対策基準・実施手順の策定</a:t>
            </a:r>
            <a:endParaRPr kumimoji="1" lang="ja-JP" altLang="en-US" u="sng">
              <a:uFill>
                <a:solidFill>
                  <a:schemeClr val="bg1"/>
                </a:solidFill>
              </a:uFill>
            </a:endParaRPr>
          </a:p>
        </p:txBody>
      </p:sp>
      <p:sp>
        <p:nvSpPr>
          <p:cNvPr id="2" name="テキスト ボックス 1">
            <a:extLst>
              <a:ext uri="{FF2B5EF4-FFF2-40B4-BE49-F238E27FC236}">
                <a16:creationId xmlns:a16="http://schemas.microsoft.com/office/drawing/2014/main" id="{1EE6B3D7-CC75-DBC2-11CB-377D037BBF1D}"/>
              </a:ext>
            </a:extLst>
          </p:cNvPr>
          <p:cNvSpPr txBox="1"/>
          <p:nvPr/>
        </p:nvSpPr>
        <p:spPr>
          <a:xfrm>
            <a:off x="622800" y="2052000"/>
            <a:ext cx="5612400" cy="57708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管理策（対策基準）をもとに策定されたセキュリティ対策の実施手順の例を紹介します。紹介する例と、</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に記載されている各管理策の手引の内容を参考に、自社に適した実施手順を策定してください。</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1" name="図 10">
            <a:extLst>
              <a:ext uri="{FF2B5EF4-FFF2-40B4-BE49-F238E27FC236}">
                <a16:creationId xmlns:a16="http://schemas.microsoft.com/office/drawing/2014/main" id="{6337B48B-3FCF-F328-E84E-6B685758731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115287" y="4472567"/>
            <a:ext cx="394255" cy="394255"/>
          </a:xfrm>
          <a:prstGeom prst="rect">
            <a:avLst/>
          </a:prstGeom>
        </p:spPr>
      </p:pic>
      <p:pic>
        <p:nvPicPr>
          <p:cNvPr id="13" name="図 12">
            <a:extLst>
              <a:ext uri="{FF2B5EF4-FFF2-40B4-BE49-F238E27FC236}">
                <a16:creationId xmlns:a16="http://schemas.microsoft.com/office/drawing/2014/main" id="{7A1C0B66-5CF2-C3FA-892C-2F7EEE272BEB}"/>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690846" y="4472759"/>
            <a:ext cx="393266" cy="393266"/>
          </a:xfrm>
          <a:prstGeom prst="rect">
            <a:avLst/>
          </a:prstGeom>
        </p:spPr>
      </p:pic>
      <p:pic>
        <p:nvPicPr>
          <p:cNvPr id="12" name="図 11">
            <a:extLst>
              <a:ext uri="{FF2B5EF4-FFF2-40B4-BE49-F238E27FC236}">
                <a16:creationId xmlns:a16="http://schemas.microsoft.com/office/drawing/2014/main" id="{7A4A9B77-18EF-1B5F-28F2-131AA1BBE220}"/>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540525" y="4473393"/>
            <a:ext cx="393266" cy="393266"/>
          </a:xfrm>
          <a:prstGeom prst="rect">
            <a:avLst/>
          </a:prstGeom>
        </p:spPr>
      </p:pic>
    </p:spTree>
    <p:extLst>
      <p:ext uri="{BB962C8B-B14F-4D97-AF65-F5344CB8AC3E}">
        <p14:creationId xmlns:p14="http://schemas.microsoft.com/office/powerpoint/2010/main" val="65682753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四角形: 角を丸くする 4">
            <a:extLst>
              <a:ext uri="{FF2B5EF4-FFF2-40B4-BE49-F238E27FC236}">
                <a16:creationId xmlns:a16="http://schemas.microsoft.com/office/drawing/2014/main" id="{2D007B8A-4AC3-70BC-4B74-02E8D64F6895}"/>
              </a:ext>
            </a:extLst>
          </p:cNvPr>
          <p:cNvSpPr/>
          <p:nvPr/>
        </p:nvSpPr>
        <p:spPr>
          <a:xfrm>
            <a:off x="607906" y="6493505"/>
            <a:ext cx="5612400" cy="2277505"/>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 name="スライド番号プレースホルダー 1">
            <a:extLst>
              <a:ext uri="{FF2B5EF4-FFF2-40B4-BE49-F238E27FC236}">
                <a16:creationId xmlns:a16="http://schemas.microsoft.com/office/drawing/2014/main" id="{03F56DE5-EFE0-9517-F18B-7503B4FC28B0}"/>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テキスト プレースホルダー 3">
            <a:extLst>
              <a:ext uri="{FF2B5EF4-FFF2-40B4-BE49-F238E27FC236}">
                <a16:creationId xmlns:a16="http://schemas.microsoft.com/office/drawing/2014/main" id="{78D6B656-5C64-BFD6-20E1-8EC7C3986B0F}"/>
              </a:ext>
            </a:extLst>
          </p:cNvPr>
          <p:cNvSpPr txBox="1">
            <a:spLocks/>
          </p:cNvSpPr>
          <p:nvPr/>
        </p:nvSpPr>
        <p:spPr>
          <a:xfrm>
            <a:off x="1123949" y="1457325"/>
            <a:ext cx="561657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2-3-1.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最近のサイバー被害事例発生の傾向</a:t>
            </a:r>
          </a:p>
        </p:txBody>
      </p:sp>
      <p:graphicFrame>
        <p:nvGraphicFramePr>
          <p:cNvPr id="12" name="表 11">
            <a:extLst>
              <a:ext uri="{FF2B5EF4-FFF2-40B4-BE49-F238E27FC236}">
                <a16:creationId xmlns:a16="http://schemas.microsoft.com/office/drawing/2014/main" id="{424128BD-B272-55AB-3AB8-6D983C8705E5}"/>
              </a:ext>
            </a:extLst>
          </p:cNvPr>
          <p:cNvGraphicFramePr>
            <a:graphicFrameLocks noGrp="1"/>
          </p:cNvGraphicFramePr>
          <p:nvPr/>
        </p:nvGraphicFramePr>
        <p:xfrm>
          <a:off x="622800" y="2052000"/>
          <a:ext cx="5612400" cy="426942"/>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4269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　不正アクセスによって引き起こされるインシデントを通じて、被害が起きた原因の分析内容および効果的なセキュリティ対策とベストプラクティスを紹介します。</a:t>
                      </a: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sp>
        <p:nvSpPr>
          <p:cNvPr id="13" name="テキスト プレースホルダー 5">
            <a:extLst>
              <a:ext uri="{FF2B5EF4-FFF2-40B4-BE49-F238E27FC236}">
                <a16:creationId xmlns:a16="http://schemas.microsoft.com/office/drawing/2014/main" id="{AC609D3A-7C3F-2A2C-9595-02F1855EEE76}"/>
              </a:ext>
            </a:extLst>
          </p:cNvPr>
          <p:cNvSpPr txBox="1">
            <a:spLocks/>
          </p:cNvSpPr>
          <p:nvPr/>
        </p:nvSpPr>
        <p:spPr>
          <a:xfrm>
            <a:off x="652633" y="2471644"/>
            <a:ext cx="5894282" cy="23191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テレワーク対応時の脆弱性対策の不備により不正アクセスされた事例</a:t>
            </a:r>
          </a:p>
        </p:txBody>
      </p:sp>
      <p:graphicFrame>
        <p:nvGraphicFramePr>
          <p:cNvPr id="14" name="表 13">
            <a:extLst>
              <a:ext uri="{FF2B5EF4-FFF2-40B4-BE49-F238E27FC236}">
                <a16:creationId xmlns:a16="http://schemas.microsoft.com/office/drawing/2014/main" id="{9AA781EC-5FA2-471C-B5C7-70EAB3242BB7}"/>
              </a:ext>
            </a:extLst>
          </p:cNvPr>
          <p:cNvGraphicFramePr>
            <a:graphicFrameLocks noGrp="1"/>
          </p:cNvGraphicFramePr>
          <p:nvPr>
            <p:extLst>
              <p:ext uri="{D42A27DB-BD31-4B8C-83A1-F6EECF244321}">
                <p14:modId xmlns:p14="http://schemas.microsoft.com/office/powerpoint/2010/main" val="2657136536"/>
              </p:ext>
            </p:extLst>
          </p:nvPr>
        </p:nvGraphicFramePr>
        <p:xfrm>
          <a:off x="653874" y="2720030"/>
          <a:ext cx="5612400" cy="3723132"/>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5866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mn-ea"/>
                          <a:ea typeface="+mn-ea"/>
                          <a:cs typeface="+mn-cs"/>
                        </a:rPr>
                        <a:t>被害の概要</a:t>
                      </a:r>
                      <a:br>
                        <a:rPr kumimoji="1" lang="en-US" altLang="ja-JP" sz="1050" b="0" i="0" u="none" strike="noStrike" kern="1200" cap="none" spc="0" normalizeH="0" baseline="0" noProof="0">
                          <a:ln>
                            <a:noFill/>
                          </a:ln>
                          <a:solidFill>
                            <a:prstClr val="black"/>
                          </a:solidFill>
                          <a:effectLst/>
                          <a:uLnTx/>
                          <a:uFillTx/>
                          <a:latin typeface="+mn-ea"/>
                          <a:ea typeface="+mn-ea"/>
                          <a:cs typeface="+mn-cs"/>
                        </a:rPr>
                      </a:br>
                      <a:r>
                        <a:rPr kumimoji="1" lang="ja-JP" altLang="en-US" sz="1050" b="0" i="0" u="none" strike="noStrike" kern="1200" cap="none" spc="0" normalizeH="0" baseline="0" noProof="0">
                          <a:ln>
                            <a:noFill/>
                          </a:ln>
                          <a:solidFill>
                            <a:prstClr val="black"/>
                          </a:solidFill>
                          <a:effectLst/>
                          <a:uLnTx/>
                          <a:uFillTx/>
                          <a:latin typeface="+mn-ea"/>
                          <a:ea typeface="+mn-ea"/>
                          <a:cs typeface="+mn-cs"/>
                        </a:rPr>
                        <a:t>ある企業が</a:t>
                      </a:r>
                      <a:r>
                        <a:rPr kumimoji="1" lang="ja-JP" altLang="en-US" sz="1050" b="0" i="0" u="none" strike="noStrike" kern="1200" cap="none" spc="0" normalizeH="0" baseline="0" noProof="0">
                          <a:ln>
                            <a:noFill/>
                          </a:ln>
                          <a:solidFill>
                            <a:srgbClr val="000000"/>
                          </a:solidFill>
                          <a:effectLst/>
                          <a:uLnTx/>
                          <a:uFillTx/>
                          <a:latin typeface="+mn-ea"/>
                          <a:ea typeface="+mn-ea"/>
                          <a:cs typeface="+mn-cs"/>
                          <a:hlinkClick r:id="rId3" action="ppaction://hlinksldjump">
                            <a:extLst>
                              <a:ext uri="{A12FA001-AC4F-418D-AE19-62706E023703}">
                                <ahyp:hlinkClr xmlns:ahyp="http://schemas.microsoft.com/office/drawing/2018/hyperlinkcolor" val="tx"/>
                              </a:ext>
                            </a:extLst>
                          </a:hlinkClick>
                        </a:rPr>
                        <a:t>ファイアウォール</a:t>
                      </a:r>
                      <a:r>
                        <a:rPr kumimoji="1" lang="ja-JP" altLang="en-US" sz="1050" b="0" i="0" u="none" strike="noStrike" kern="1200" cap="none" spc="0" normalizeH="0" baseline="0" noProof="0">
                          <a:ln>
                            <a:noFill/>
                          </a:ln>
                          <a:solidFill>
                            <a:prstClr val="black"/>
                          </a:solidFill>
                          <a:effectLst/>
                          <a:uLnTx/>
                          <a:uFillTx/>
                          <a:latin typeface="+mn-ea"/>
                          <a:ea typeface="+mn-ea"/>
                          <a:cs typeface="+mn-cs"/>
                        </a:rPr>
                        <a:t>と</a:t>
                      </a:r>
                      <a:r>
                        <a:rPr kumimoji="1" lang="en-US" altLang="ja-JP" sz="1050" b="0" i="0" u="none" strike="noStrike" kern="1200" cap="none" spc="0" normalizeH="0" baseline="0" noProof="0">
                          <a:ln>
                            <a:noFill/>
                          </a:ln>
                          <a:solidFill>
                            <a:prstClr val="black"/>
                          </a:solidFill>
                          <a:effectLst/>
                          <a:uLnTx/>
                          <a:uFillTx/>
                          <a:latin typeface="+mn-ea"/>
                          <a:ea typeface="+mn-ea"/>
                          <a:cs typeface="+mn-cs"/>
                        </a:rPr>
                        <a:t>VPN</a:t>
                      </a:r>
                      <a:r>
                        <a:rPr kumimoji="1" lang="ja-JP" altLang="en-US" sz="1050" b="0" i="0" u="none" strike="noStrike" kern="1200" cap="none" spc="0" normalizeH="0" baseline="0" noProof="0">
                          <a:ln>
                            <a:noFill/>
                          </a:ln>
                          <a:solidFill>
                            <a:prstClr val="black"/>
                          </a:solidFill>
                          <a:effectLst/>
                          <a:uLnTx/>
                          <a:uFillTx/>
                          <a:latin typeface="+mn-ea"/>
                          <a:ea typeface="+mn-ea"/>
                          <a:cs typeface="+mn-cs"/>
                        </a:rPr>
                        <a:t>機能を備えた装置を導入しました。最初は、ファイアウォールの機能のみ利用していましたが、テレワークを実現するために</a:t>
                      </a:r>
                      <a:r>
                        <a:rPr kumimoji="1" lang="en-US" altLang="ja-JP" sz="1050" b="0" i="0" u="none" strike="noStrike" kern="1200" cap="none" spc="0" normalizeH="0" baseline="0" noProof="0">
                          <a:ln>
                            <a:noFill/>
                          </a:ln>
                          <a:solidFill>
                            <a:prstClr val="black"/>
                          </a:solidFill>
                          <a:effectLst/>
                          <a:uLnTx/>
                          <a:uFillTx/>
                          <a:latin typeface="+mn-ea"/>
                          <a:ea typeface="+mn-ea"/>
                          <a:cs typeface="+mn-cs"/>
                        </a:rPr>
                        <a:t>VPN</a:t>
                      </a:r>
                      <a:r>
                        <a:rPr kumimoji="1" lang="ja-JP" altLang="en-US" sz="1050" b="0" i="0" u="none" strike="noStrike" kern="1200" cap="none" spc="0" normalizeH="0" baseline="0" noProof="0">
                          <a:ln>
                            <a:noFill/>
                          </a:ln>
                          <a:solidFill>
                            <a:prstClr val="black"/>
                          </a:solidFill>
                          <a:effectLst/>
                          <a:uLnTx/>
                          <a:uFillTx/>
                          <a:latin typeface="+mn-ea"/>
                          <a:ea typeface="+mn-ea"/>
                          <a:cs typeface="+mn-cs"/>
                        </a:rPr>
                        <a:t>を有効化した結果、存在していた脆弱性が悪用され、不正アクセスが行われました。その結果、装置の設定ファイルやログファイル、さらには</a:t>
                      </a:r>
                      <a:r>
                        <a:rPr kumimoji="1" lang="en-US" altLang="ja-JP" sz="1050" b="0" i="0" u="none" strike="noStrike" kern="1200" cap="none" spc="0" normalizeH="0" baseline="0" noProof="0">
                          <a:ln>
                            <a:noFill/>
                          </a:ln>
                          <a:solidFill>
                            <a:srgbClr val="000000"/>
                          </a:solidFill>
                          <a:effectLst/>
                          <a:uLnTx/>
                          <a:uFillTx/>
                          <a:latin typeface="+mn-ea"/>
                          <a:ea typeface="+mn-ea"/>
                          <a:cs typeface="+mn-cs"/>
                          <a:hlinkClick r:id="rId4" action="ppaction://hlinksldjump">
                            <a:extLst>
                              <a:ext uri="{A12FA001-AC4F-418D-AE19-62706E023703}">
                                <ahyp:hlinkClr xmlns:ahyp="http://schemas.microsoft.com/office/drawing/2018/hyperlinkcolor" val="tx"/>
                              </a:ext>
                            </a:extLst>
                          </a:hlinkClick>
                        </a:rPr>
                        <a:t>IP</a:t>
                      </a:r>
                      <a:r>
                        <a:rPr kumimoji="1" lang="ja-JP" altLang="en-US" sz="1050" b="0" i="0" u="none" strike="noStrike" kern="1200" cap="none" spc="0" normalizeH="0" baseline="0" noProof="0">
                          <a:ln>
                            <a:noFill/>
                          </a:ln>
                          <a:solidFill>
                            <a:srgbClr val="000000"/>
                          </a:solidFill>
                          <a:effectLst/>
                          <a:uLnTx/>
                          <a:uFillTx/>
                          <a:latin typeface="+mn-ea"/>
                          <a:ea typeface="+mn-ea"/>
                          <a:cs typeface="+mn-cs"/>
                          <a:hlinkClick r:id="rId4" action="ppaction://hlinksldjump">
                            <a:extLst>
                              <a:ext uri="{A12FA001-AC4F-418D-AE19-62706E023703}">
                                <ahyp:hlinkClr xmlns:ahyp="http://schemas.microsoft.com/office/drawing/2018/hyperlinkcolor" val="tx"/>
                              </a:ext>
                            </a:extLst>
                          </a:hlinkClick>
                        </a:rPr>
                        <a:t>アドレス</a:t>
                      </a:r>
                      <a:r>
                        <a:rPr kumimoji="1" lang="ja-JP" altLang="en-US" sz="1050" b="0" i="0" u="none" strike="noStrike" kern="1200" cap="none" spc="0" normalizeH="0" baseline="0" noProof="0">
                          <a:ln>
                            <a:noFill/>
                          </a:ln>
                          <a:solidFill>
                            <a:prstClr val="black"/>
                          </a:solidFill>
                          <a:effectLst/>
                          <a:uLnTx/>
                          <a:uFillTx/>
                          <a:latin typeface="+mn-ea"/>
                          <a:ea typeface="+mn-ea"/>
                          <a:cs typeface="+mn-cs"/>
                        </a:rPr>
                        <a:t>を含む設定情報が盗まれ、ダーク</a:t>
                      </a:r>
                      <a:r>
                        <a:rPr kumimoji="1" lang="en-US" altLang="ja-JP" sz="1050" b="0" i="0" u="none" strike="noStrike" kern="1200" cap="none" spc="0" normalizeH="0" baseline="0" noProof="0">
                          <a:ln>
                            <a:noFill/>
                          </a:ln>
                          <a:solidFill>
                            <a:prstClr val="black"/>
                          </a:solidFill>
                          <a:effectLst/>
                          <a:uLnTx/>
                          <a:uFillTx/>
                          <a:latin typeface="+mn-ea"/>
                          <a:ea typeface="+mn-ea"/>
                          <a:cs typeface="+mn-cs"/>
                        </a:rPr>
                        <a:t>Web</a:t>
                      </a:r>
                      <a:r>
                        <a:rPr kumimoji="1" lang="ja-JP" altLang="en-US" sz="1050" b="0" i="0" u="none" strike="noStrike" kern="1200" cap="none" spc="0" normalizeH="0" baseline="0" noProof="0">
                          <a:ln>
                            <a:noFill/>
                          </a:ln>
                          <a:solidFill>
                            <a:prstClr val="black"/>
                          </a:solidFill>
                          <a:effectLst/>
                          <a:uLnTx/>
                          <a:uFillTx/>
                          <a:latin typeface="+mn-ea"/>
                          <a:ea typeface="+mn-ea"/>
                          <a:cs typeface="+mn-cs"/>
                        </a:rPr>
                        <a:t>上で公開されてしまいました。</a:t>
                      </a:r>
                      <a:r>
                        <a:rPr lang="en-US" altLang="ja-JP" sz="800" b="0" baseline="30000">
                          <a:solidFill>
                            <a:schemeClr val="tx1"/>
                          </a:solidFill>
                          <a:latin typeface="+mn-ea"/>
                          <a:ea typeface="+mn-ea"/>
                        </a:rPr>
                        <a:t>[6]</a:t>
                      </a:r>
                      <a:endParaRPr kumimoji="1" lang="en-US" altLang="ja-JP" sz="600" b="0" i="0" u="none" strike="noStrike" kern="1200" cap="none" spc="0" normalizeH="0" baseline="0" noProof="0">
                        <a:ln>
                          <a:noFill/>
                        </a:ln>
                        <a:solidFill>
                          <a:prstClr val="black"/>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r h="697004">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prstClr val="black"/>
                          </a:solidFill>
                          <a:effectLst/>
                          <a:uLnTx/>
                          <a:uFillTx/>
                          <a:latin typeface="+mn-ea"/>
                          <a:ea typeface="+mn-ea"/>
                          <a:cs typeface="+mn-cs"/>
                        </a:rPr>
                        <a:t>被害の原因</a:t>
                      </a:r>
                      <a:br>
                        <a:rPr kumimoji="1" lang="ja-JP" altLang="en-US" sz="1050" b="1" i="0" u="none" strike="noStrike" kern="1200" cap="none" spc="0" normalizeH="0" baseline="0" noProof="0">
                          <a:ln>
                            <a:noFill/>
                          </a:ln>
                          <a:solidFill>
                            <a:prstClr val="black"/>
                          </a:solidFill>
                          <a:effectLst/>
                          <a:uLnTx/>
                          <a:uFillTx/>
                          <a:latin typeface="+mn-ea"/>
                          <a:ea typeface="+mn-ea"/>
                          <a:cs typeface="+mn-cs"/>
                        </a:rPr>
                      </a:br>
                      <a:r>
                        <a:rPr kumimoji="1" lang="en-US" altLang="ja-JP" sz="1050" b="0" i="0" u="none" strike="noStrike" kern="1200" cap="none" spc="0" normalizeH="0" baseline="0" noProof="0">
                          <a:ln>
                            <a:noFill/>
                          </a:ln>
                          <a:solidFill>
                            <a:prstClr val="black"/>
                          </a:solidFill>
                          <a:effectLst/>
                          <a:uLnTx/>
                          <a:uFillTx/>
                          <a:latin typeface="+mn-ea"/>
                          <a:ea typeface="+mn-ea"/>
                          <a:cs typeface="+mn-cs"/>
                        </a:rPr>
                        <a:t>VPN</a:t>
                      </a:r>
                      <a:r>
                        <a:rPr kumimoji="1" lang="ja-JP" altLang="en-US" sz="1050" b="0" i="0" u="none" strike="noStrike" kern="1200" cap="none" spc="0" normalizeH="0" baseline="0" noProof="0">
                          <a:ln>
                            <a:noFill/>
                          </a:ln>
                          <a:solidFill>
                            <a:prstClr val="black"/>
                          </a:solidFill>
                          <a:effectLst/>
                          <a:uLnTx/>
                          <a:uFillTx/>
                          <a:latin typeface="+mn-ea"/>
                          <a:ea typeface="+mn-ea"/>
                          <a:cs typeface="+mn-cs"/>
                        </a:rPr>
                        <a:t>の脆弱性情報が公開された際には、</a:t>
                      </a:r>
                      <a:r>
                        <a:rPr kumimoji="1" lang="en-US" altLang="ja-JP" sz="1050" b="0" i="0" u="none" strike="noStrike" kern="1200" cap="none" spc="0" normalizeH="0" baseline="0" noProof="0">
                          <a:ln>
                            <a:noFill/>
                          </a:ln>
                          <a:solidFill>
                            <a:prstClr val="black"/>
                          </a:solidFill>
                          <a:effectLst/>
                          <a:uLnTx/>
                          <a:uFillTx/>
                          <a:latin typeface="+mn-ea"/>
                          <a:ea typeface="+mn-ea"/>
                          <a:cs typeface="+mn-cs"/>
                        </a:rPr>
                        <a:t>VPN</a:t>
                      </a:r>
                      <a:r>
                        <a:rPr kumimoji="1" lang="ja-JP" altLang="en-US" sz="1050" b="0" i="0" u="none" strike="noStrike" kern="1200" cap="none" spc="0" normalizeH="0" baseline="0" noProof="0">
                          <a:ln>
                            <a:noFill/>
                          </a:ln>
                          <a:solidFill>
                            <a:prstClr val="black"/>
                          </a:solidFill>
                          <a:effectLst/>
                          <a:uLnTx/>
                          <a:uFillTx/>
                          <a:latin typeface="+mn-ea"/>
                          <a:ea typeface="+mn-ea"/>
                          <a:cs typeface="+mn-cs"/>
                        </a:rPr>
                        <a:t>機能を無効にしていたため、対策は必要ないと判断されていました。しかし、テレワークに対応するために</a:t>
                      </a:r>
                      <a:r>
                        <a:rPr kumimoji="1" lang="en-US" altLang="ja-JP" sz="1050" b="0" i="0" u="none" strike="noStrike" kern="1200" cap="none" spc="0" normalizeH="0" baseline="0" noProof="0">
                          <a:ln>
                            <a:noFill/>
                          </a:ln>
                          <a:solidFill>
                            <a:prstClr val="black"/>
                          </a:solidFill>
                          <a:effectLst/>
                          <a:uLnTx/>
                          <a:uFillTx/>
                          <a:latin typeface="+mn-ea"/>
                          <a:ea typeface="+mn-ea"/>
                          <a:cs typeface="+mn-cs"/>
                        </a:rPr>
                        <a:t>VPN</a:t>
                      </a:r>
                      <a:r>
                        <a:rPr kumimoji="1" lang="ja-JP" altLang="en-US" sz="1050" b="0" i="0" u="none" strike="noStrike" kern="1200" cap="none" spc="0" normalizeH="0" baseline="0" noProof="0">
                          <a:ln>
                            <a:noFill/>
                          </a:ln>
                          <a:solidFill>
                            <a:prstClr val="black"/>
                          </a:solidFill>
                          <a:effectLst/>
                          <a:uLnTx/>
                          <a:uFillTx/>
                          <a:latin typeface="+mn-ea"/>
                          <a:ea typeface="+mn-ea"/>
                          <a:cs typeface="+mn-cs"/>
                        </a:rPr>
                        <a:t>機能を有効にしたことで、脆弱性が露呈し、不正アクセスが行われました。このように、機器の利用用途が変わった場合には、必要なセキュリティ対策も変わる可能性があることを考慮していなかったことが、不正アクセスの一因とされています。</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58667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dirty="0">
                          <a:ln>
                            <a:noFill/>
                          </a:ln>
                          <a:solidFill>
                            <a:prstClr val="black"/>
                          </a:solidFill>
                          <a:effectLst/>
                          <a:uLnTx/>
                          <a:uFillTx/>
                          <a:latin typeface="+mn-ea"/>
                          <a:ea typeface="+mn-ea"/>
                          <a:cs typeface="+mn-cs"/>
                        </a:rPr>
                        <a:t>対策・ベストプラクティス</a:t>
                      </a:r>
                      <a:br>
                        <a:rPr kumimoji="1" lang="ja-JP" altLang="en-US" sz="1050" b="1" i="0" u="none" strike="noStrike" kern="1200" cap="none" spc="0" normalizeH="0" baseline="0" noProof="0" dirty="0">
                          <a:ln>
                            <a:noFill/>
                          </a:ln>
                          <a:solidFill>
                            <a:prstClr val="black"/>
                          </a:solidFill>
                          <a:effectLst/>
                          <a:uLnTx/>
                          <a:uFillTx/>
                          <a:latin typeface="+mn-ea"/>
                          <a:ea typeface="+mn-ea"/>
                          <a:cs typeface="+mn-cs"/>
                        </a:rPr>
                      </a:br>
                      <a:r>
                        <a:rPr kumimoji="1" lang="ja-JP" altLang="en-US" sz="1050" b="0" i="0" u="none" strike="noStrike" kern="1200" cap="none" spc="0" normalizeH="0" baseline="0" noProof="0" dirty="0">
                          <a:ln>
                            <a:noFill/>
                          </a:ln>
                          <a:solidFill>
                            <a:prstClr val="black"/>
                          </a:solidFill>
                          <a:effectLst/>
                          <a:uLnTx/>
                          <a:uFillTx/>
                          <a:latin typeface="+mn-ea"/>
                          <a:ea typeface="+mn-ea"/>
                          <a:cs typeface="+mn-cs"/>
                        </a:rPr>
                        <a:t>・システムの構成変更や機器の設定変更が行われる際には、利用用途の変更なども考慮し、適切なセキュリティ設定や脆弱性対策が行われているかを確認することが重要です。必要に応じて</a:t>
                      </a:r>
                      <a:r>
                        <a:rPr kumimoji="1" lang="ja-JP" altLang="en-US" sz="1050" b="0" i="0" u="none" strike="noStrike" kern="1200" cap="none" spc="0" normalizeH="0" baseline="0" noProof="0" dirty="0">
                          <a:ln>
                            <a:noFill/>
                          </a:ln>
                          <a:solidFill>
                            <a:srgbClr val="000000"/>
                          </a:solidFill>
                          <a:effectLst/>
                          <a:uLnTx/>
                          <a:uFillTx/>
                          <a:latin typeface="+mn-ea"/>
                          <a:ea typeface="+mn-ea"/>
                          <a:cs typeface="+mn-cs"/>
                          <a:hlinkClick r:id="rId5" action="ppaction://hlinksldjump">
                            <a:extLst>
                              <a:ext uri="{A12FA001-AC4F-418D-AE19-62706E023703}">
                                <ahyp:hlinkClr xmlns:ahyp="http://schemas.microsoft.com/office/drawing/2018/hyperlinkcolor" val="tx"/>
                              </a:ext>
                            </a:extLst>
                          </a:hlinkClick>
                        </a:rPr>
                        <a:t>脆弱性診断</a:t>
                      </a:r>
                      <a:r>
                        <a:rPr kumimoji="1" lang="ja-JP" altLang="en-US" sz="1050" b="0" i="0" u="none" strike="noStrike" kern="1200" cap="none" spc="0" normalizeH="0" baseline="0" noProof="0" dirty="0">
                          <a:ln>
                            <a:noFill/>
                          </a:ln>
                          <a:solidFill>
                            <a:prstClr val="black"/>
                          </a:solidFill>
                          <a:effectLst/>
                          <a:uLnTx/>
                          <a:uFillTx/>
                          <a:latin typeface="+mn-ea"/>
                          <a:ea typeface="+mn-ea"/>
                          <a:cs typeface="+mn-cs"/>
                        </a:rPr>
                        <a:t>を受けることも有効な対策の</a:t>
                      </a:r>
                      <a:r>
                        <a:rPr kumimoji="1" lang="en-US" altLang="ja-JP" sz="1050" b="0" i="0" u="none" strike="noStrike" kern="1200" cap="none" spc="0" normalizeH="0" baseline="0" noProof="0" dirty="0">
                          <a:ln>
                            <a:noFill/>
                          </a:ln>
                          <a:solidFill>
                            <a:prstClr val="black"/>
                          </a:solidFill>
                          <a:effectLst/>
                          <a:uLnTx/>
                          <a:uFillTx/>
                          <a:latin typeface="+mn-ea"/>
                          <a:ea typeface="+mn-ea"/>
                          <a:cs typeface="+mn-cs"/>
                        </a:rPr>
                        <a:t>1</a:t>
                      </a:r>
                      <a:r>
                        <a:rPr kumimoji="1" lang="ja-JP" altLang="en-US" sz="1050" b="0" i="0" u="none" strike="noStrike" kern="1200" cap="none" spc="0" normalizeH="0" baseline="0" noProof="0" dirty="0">
                          <a:ln>
                            <a:noFill/>
                          </a:ln>
                          <a:solidFill>
                            <a:prstClr val="black"/>
                          </a:solidFill>
                          <a:effectLst/>
                          <a:uLnTx/>
                          <a:uFillTx/>
                          <a:latin typeface="+mn-ea"/>
                          <a:ea typeface="+mn-ea"/>
                          <a:cs typeface="+mn-cs"/>
                        </a:rPr>
                        <a:t>つです。</a:t>
                      </a:r>
                      <a:br>
                        <a:rPr kumimoji="1" lang="en-US" altLang="ja-JP" sz="1050" b="0" i="0" u="none" strike="noStrike" kern="1200" cap="none" spc="0" normalizeH="0" baseline="0" noProof="0" dirty="0">
                          <a:ln>
                            <a:noFill/>
                          </a:ln>
                          <a:solidFill>
                            <a:prstClr val="black"/>
                          </a:solidFill>
                          <a:effectLst/>
                          <a:uLnTx/>
                          <a:uFillTx/>
                          <a:latin typeface="+mn-ea"/>
                          <a:ea typeface="+mn-ea"/>
                          <a:cs typeface="+mn-cs"/>
                        </a:rPr>
                      </a:br>
                      <a:r>
                        <a:rPr kumimoji="1" lang="ja-JP" altLang="en-US" sz="1050" b="0" i="0" u="none" strike="noStrike" kern="1200" cap="none" spc="0" normalizeH="0" baseline="0" noProof="0" dirty="0">
                          <a:ln>
                            <a:noFill/>
                          </a:ln>
                          <a:solidFill>
                            <a:prstClr val="black"/>
                          </a:solidFill>
                          <a:effectLst/>
                          <a:uLnTx/>
                          <a:uFillTx/>
                          <a:latin typeface="+mn-ea"/>
                          <a:ea typeface="+mn-ea"/>
                          <a:cs typeface="+mn-cs"/>
                        </a:rPr>
                        <a:t>・</a:t>
                      </a:r>
                      <a:r>
                        <a:rPr kumimoji="1" lang="en-US" altLang="ja-JP" sz="1050" b="0" i="0" u="none" strike="noStrike" kern="1200" cap="none" spc="0" normalizeH="0" baseline="0" noProof="0" dirty="0">
                          <a:ln>
                            <a:noFill/>
                          </a:ln>
                          <a:solidFill>
                            <a:prstClr val="black"/>
                          </a:solidFill>
                          <a:effectLst/>
                          <a:uLnTx/>
                          <a:uFillTx/>
                          <a:latin typeface="+mn-ea"/>
                          <a:ea typeface="+mn-ea"/>
                          <a:cs typeface="+mn-cs"/>
                        </a:rPr>
                        <a:t>VPN</a:t>
                      </a:r>
                      <a:r>
                        <a:rPr kumimoji="1" lang="ja-JP" altLang="en-US" sz="1050" b="0" i="0" u="none" strike="noStrike" kern="1200" cap="none" spc="0" normalizeH="0" baseline="0" noProof="0" dirty="0">
                          <a:ln>
                            <a:noFill/>
                          </a:ln>
                          <a:solidFill>
                            <a:prstClr val="black"/>
                          </a:solidFill>
                          <a:effectLst/>
                          <a:uLnTx/>
                          <a:uFillTx/>
                          <a:latin typeface="+mn-ea"/>
                          <a:ea typeface="+mn-ea"/>
                          <a:cs typeface="+mn-cs"/>
                        </a:rPr>
                        <a:t>装置は外部のネットワークからアクセス可能な位置に設置されることが多く、外部の攻撃者から攻撃されやすくなります。そのため、</a:t>
                      </a:r>
                      <a:r>
                        <a:rPr kumimoji="1" lang="en-US" altLang="ja-JP" sz="1050" b="0" i="0" u="none" strike="noStrike" kern="1200" cap="none" spc="0" normalizeH="0" baseline="0" noProof="0" dirty="0">
                          <a:ln>
                            <a:noFill/>
                          </a:ln>
                          <a:solidFill>
                            <a:prstClr val="black"/>
                          </a:solidFill>
                          <a:effectLst/>
                          <a:uLnTx/>
                          <a:uFillTx/>
                          <a:latin typeface="+mn-ea"/>
                          <a:ea typeface="+mn-ea"/>
                          <a:cs typeface="+mn-cs"/>
                        </a:rPr>
                        <a:t>VPN</a:t>
                      </a:r>
                      <a:r>
                        <a:rPr kumimoji="1" lang="ja-JP" altLang="en-US" sz="1050" b="0" i="0" u="none" strike="noStrike" kern="1200" cap="none" spc="0" normalizeH="0" baseline="0" noProof="0" dirty="0">
                          <a:ln>
                            <a:noFill/>
                          </a:ln>
                          <a:solidFill>
                            <a:prstClr val="black"/>
                          </a:solidFill>
                          <a:effectLst/>
                          <a:uLnTx/>
                          <a:uFillTx/>
                          <a:latin typeface="+mn-ea"/>
                          <a:ea typeface="+mn-ea"/>
                          <a:cs typeface="+mn-cs"/>
                        </a:rPr>
                        <a:t>装置のベンダーの</a:t>
                      </a:r>
                      <a:r>
                        <a:rPr kumimoji="1" lang="en-US" altLang="ja-JP" sz="1050" b="0" i="0" u="none" strike="noStrike" kern="1200" cap="none" spc="0" normalizeH="0" baseline="0" noProof="0" dirty="0">
                          <a:ln>
                            <a:noFill/>
                          </a:ln>
                          <a:solidFill>
                            <a:prstClr val="black"/>
                          </a:solidFill>
                          <a:effectLst/>
                          <a:uLnTx/>
                          <a:uFillTx/>
                          <a:latin typeface="+mn-ea"/>
                          <a:ea typeface="+mn-ea"/>
                          <a:cs typeface="+mn-cs"/>
                        </a:rPr>
                        <a:t>Web</a:t>
                      </a:r>
                      <a:r>
                        <a:rPr kumimoji="1" lang="ja-JP" altLang="en-US" sz="1050" b="0" i="0" u="none" strike="noStrike" kern="1200" cap="none" spc="0" normalizeH="0" baseline="0" noProof="0" dirty="0">
                          <a:ln>
                            <a:noFill/>
                          </a:ln>
                          <a:solidFill>
                            <a:prstClr val="black"/>
                          </a:solidFill>
                          <a:effectLst/>
                          <a:uLnTx/>
                          <a:uFillTx/>
                          <a:latin typeface="+mn-ea"/>
                          <a:ea typeface="+mn-ea"/>
                          <a:cs typeface="+mn-cs"/>
                        </a:rPr>
                        <a:t>サイトなどを確認し、未対策の脆弱性がないかを点検することが大切です。</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67570125"/>
                  </a:ext>
                </a:extLst>
              </a:tr>
            </a:tbl>
          </a:graphicData>
        </a:graphic>
      </p:graphicFrame>
      <p:grpSp>
        <p:nvGrpSpPr>
          <p:cNvPr id="29" name="グループ化 28">
            <a:extLst>
              <a:ext uri="{FF2B5EF4-FFF2-40B4-BE49-F238E27FC236}">
                <a16:creationId xmlns:a16="http://schemas.microsoft.com/office/drawing/2014/main" id="{848367FE-3FAF-EB28-3F1C-C5A32A9A985D}"/>
              </a:ext>
            </a:extLst>
          </p:cNvPr>
          <p:cNvGrpSpPr/>
          <p:nvPr/>
        </p:nvGrpSpPr>
        <p:grpSpPr>
          <a:xfrm>
            <a:off x="741097" y="6482352"/>
            <a:ext cx="5470650" cy="2342691"/>
            <a:chOff x="2102253" y="2225318"/>
            <a:chExt cx="5956036" cy="2234619"/>
          </a:xfrm>
        </p:grpSpPr>
        <p:grpSp>
          <p:nvGrpSpPr>
            <p:cNvPr id="30" name="グループ化 29">
              <a:extLst>
                <a:ext uri="{FF2B5EF4-FFF2-40B4-BE49-F238E27FC236}">
                  <a16:creationId xmlns:a16="http://schemas.microsoft.com/office/drawing/2014/main" id="{13D33A03-47E8-FBC4-0555-EAB3158A3AA5}"/>
                </a:ext>
              </a:extLst>
            </p:cNvPr>
            <p:cNvGrpSpPr/>
            <p:nvPr/>
          </p:nvGrpSpPr>
          <p:grpSpPr>
            <a:xfrm>
              <a:off x="2102253" y="2285043"/>
              <a:ext cx="2062603" cy="1906379"/>
              <a:chOff x="1976084" y="3912149"/>
              <a:chExt cx="2062603" cy="1906379"/>
            </a:xfrm>
          </p:grpSpPr>
          <p:grpSp>
            <p:nvGrpSpPr>
              <p:cNvPr id="59" name="グループ化 58">
                <a:extLst>
                  <a:ext uri="{FF2B5EF4-FFF2-40B4-BE49-F238E27FC236}">
                    <a16:creationId xmlns:a16="http://schemas.microsoft.com/office/drawing/2014/main" id="{ECA7ACE6-F6A3-3DF2-D913-04D45D6C85FE}"/>
                  </a:ext>
                </a:extLst>
              </p:cNvPr>
              <p:cNvGrpSpPr/>
              <p:nvPr/>
            </p:nvGrpSpPr>
            <p:grpSpPr>
              <a:xfrm>
                <a:off x="1992020" y="4243135"/>
                <a:ext cx="2046667" cy="1575393"/>
                <a:chOff x="2400104" y="1193793"/>
                <a:chExt cx="2046667" cy="1575393"/>
              </a:xfrm>
            </p:grpSpPr>
            <p:grpSp>
              <p:nvGrpSpPr>
                <p:cNvPr id="66" name="グループ化 65">
                  <a:extLst>
                    <a:ext uri="{FF2B5EF4-FFF2-40B4-BE49-F238E27FC236}">
                      <a16:creationId xmlns:a16="http://schemas.microsoft.com/office/drawing/2014/main" id="{05FE0417-68D6-7899-B24B-FA13547F4962}"/>
                    </a:ext>
                  </a:extLst>
                </p:cNvPr>
                <p:cNvGrpSpPr/>
                <p:nvPr/>
              </p:nvGrpSpPr>
              <p:grpSpPr>
                <a:xfrm>
                  <a:off x="2400104" y="1349104"/>
                  <a:ext cx="2046667" cy="1420082"/>
                  <a:chOff x="2561538" y="1516349"/>
                  <a:chExt cx="2046667" cy="1420082"/>
                </a:xfrm>
              </p:grpSpPr>
              <p:pic>
                <p:nvPicPr>
                  <p:cNvPr id="69" name="図 68">
                    <a:extLst>
                      <a:ext uri="{FF2B5EF4-FFF2-40B4-BE49-F238E27FC236}">
                        <a16:creationId xmlns:a16="http://schemas.microsoft.com/office/drawing/2014/main" id="{316599A9-9F3E-BB3C-3DEB-44723872748D}"/>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3575645" y="2405430"/>
                    <a:ext cx="301986" cy="301986"/>
                  </a:xfrm>
                  <a:prstGeom prst="rect">
                    <a:avLst/>
                  </a:prstGeom>
                </p:spPr>
              </p:pic>
              <p:pic>
                <p:nvPicPr>
                  <p:cNvPr id="70" name="図 69">
                    <a:extLst>
                      <a:ext uri="{FF2B5EF4-FFF2-40B4-BE49-F238E27FC236}">
                        <a16:creationId xmlns:a16="http://schemas.microsoft.com/office/drawing/2014/main" id="{DF95D6E9-46AD-5BDE-F24D-3A71BC6A0AD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966052" y="1529542"/>
                    <a:ext cx="443467" cy="443467"/>
                  </a:xfrm>
                  <a:prstGeom prst="rect">
                    <a:avLst/>
                  </a:prstGeom>
                  <a:solidFill>
                    <a:schemeClr val="bg1"/>
                  </a:solidFill>
                </p:spPr>
              </p:pic>
              <p:sp>
                <p:nvSpPr>
                  <p:cNvPr id="71" name="正方形/長方形 70">
                    <a:extLst>
                      <a:ext uri="{FF2B5EF4-FFF2-40B4-BE49-F238E27FC236}">
                        <a16:creationId xmlns:a16="http://schemas.microsoft.com/office/drawing/2014/main" id="{3B0D16B8-1798-6814-AB86-459F24348025}"/>
                      </a:ext>
                    </a:extLst>
                  </p:cNvPr>
                  <p:cNvSpPr/>
                  <p:nvPr/>
                </p:nvSpPr>
                <p:spPr>
                  <a:xfrm>
                    <a:off x="2644346" y="1516349"/>
                    <a:ext cx="1963859" cy="602832"/>
                  </a:xfrm>
                  <a:prstGeom prst="rect">
                    <a:avLst/>
                  </a:prstGeom>
                  <a:noFill/>
                  <a:ln w="9525"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srgbClr val="ED7D31"/>
                      </a:solidFill>
                      <a:effectLst/>
                      <a:uLnTx/>
                      <a:uFillTx/>
                      <a:latin typeface="メイリオ"/>
                      <a:ea typeface="メイリオ"/>
                      <a:cs typeface="+mn-cs"/>
                    </a:endParaRPr>
                  </a:p>
                </p:txBody>
              </p:sp>
              <p:sp>
                <p:nvSpPr>
                  <p:cNvPr id="72" name="テキスト ボックス 71">
                    <a:extLst>
                      <a:ext uri="{FF2B5EF4-FFF2-40B4-BE49-F238E27FC236}">
                        <a16:creationId xmlns:a16="http://schemas.microsoft.com/office/drawing/2014/main" id="{4C493D75-35D8-CC07-6BAF-5AFBD1AE80F5}"/>
                      </a:ext>
                    </a:extLst>
                  </p:cNvPr>
                  <p:cNvSpPr txBox="1"/>
                  <p:nvPr/>
                </p:nvSpPr>
                <p:spPr>
                  <a:xfrm>
                    <a:off x="2561538" y="1821546"/>
                    <a:ext cx="1295956" cy="20550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ファイアウォール</a:t>
                    </a:r>
                  </a:p>
                </p:txBody>
              </p:sp>
              <p:sp>
                <p:nvSpPr>
                  <p:cNvPr id="73" name="テキスト ボックス 72">
                    <a:extLst>
                      <a:ext uri="{FF2B5EF4-FFF2-40B4-BE49-F238E27FC236}">
                        <a16:creationId xmlns:a16="http://schemas.microsoft.com/office/drawing/2014/main" id="{BA453E2C-BCBA-4618-4A2E-50A340A8F49E}"/>
                      </a:ext>
                    </a:extLst>
                  </p:cNvPr>
                  <p:cNvSpPr txBox="1"/>
                  <p:nvPr/>
                </p:nvSpPr>
                <p:spPr>
                  <a:xfrm>
                    <a:off x="4016783" y="1865265"/>
                    <a:ext cx="549318" cy="20550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VPN</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4" name="爆発: 14 pt 73">
                    <a:extLst>
                      <a:ext uri="{FF2B5EF4-FFF2-40B4-BE49-F238E27FC236}">
                        <a16:creationId xmlns:a16="http://schemas.microsoft.com/office/drawing/2014/main" id="{69195FD9-40B7-7936-66F8-0BFBAB044F85}"/>
                      </a:ext>
                    </a:extLst>
                  </p:cNvPr>
                  <p:cNvSpPr/>
                  <p:nvPr/>
                </p:nvSpPr>
                <p:spPr>
                  <a:xfrm>
                    <a:off x="4015347" y="1603431"/>
                    <a:ext cx="281238" cy="209408"/>
                  </a:xfrm>
                  <a:prstGeom prst="irregularSeal2">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75" name="テキスト ボックス 74">
                    <a:extLst>
                      <a:ext uri="{FF2B5EF4-FFF2-40B4-BE49-F238E27FC236}">
                        <a16:creationId xmlns:a16="http://schemas.microsoft.com/office/drawing/2014/main" id="{E363B348-2F01-1771-E63E-EFAB0AF85D8E}"/>
                      </a:ext>
                    </a:extLst>
                  </p:cNvPr>
                  <p:cNvSpPr txBox="1"/>
                  <p:nvPr/>
                </p:nvSpPr>
                <p:spPr>
                  <a:xfrm>
                    <a:off x="3406334" y="1554428"/>
                    <a:ext cx="784126" cy="20550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srgbClr val="7030A0"/>
                        </a:solidFill>
                        <a:effectLst/>
                        <a:uLnTx/>
                        <a:uFillTx/>
                        <a:latin typeface="メイリオ"/>
                        <a:ea typeface="メイリオ"/>
                        <a:cs typeface="+mn-cs"/>
                      </a:rPr>
                      <a:t>脆弱性</a:t>
                    </a:r>
                  </a:p>
                </p:txBody>
              </p:sp>
              <p:sp>
                <p:nvSpPr>
                  <p:cNvPr id="76" name="テキスト ボックス 75">
                    <a:extLst>
                      <a:ext uri="{FF2B5EF4-FFF2-40B4-BE49-F238E27FC236}">
                        <a16:creationId xmlns:a16="http://schemas.microsoft.com/office/drawing/2014/main" id="{60A15348-9D56-7B91-14FE-8646C13D6273}"/>
                      </a:ext>
                    </a:extLst>
                  </p:cNvPr>
                  <p:cNvSpPr txBox="1"/>
                  <p:nvPr/>
                </p:nvSpPr>
                <p:spPr>
                  <a:xfrm>
                    <a:off x="3070980" y="2730926"/>
                    <a:ext cx="1311317" cy="20550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社内</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LAN</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grpSp>
            <p:cxnSp>
              <p:nvCxnSpPr>
                <p:cNvPr id="67" name="直線コネクタ 66">
                  <a:extLst>
                    <a:ext uri="{FF2B5EF4-FFF2-40B4-BE49-F238E27FC236}">
                      <a16:creationId xmlns:a16="http://schemas.microsoft.com/office/drawing/2014/main" id="{5B6DD1F2-5C76-D589-5153-8CA09026D039}"/>
                    </a:ext>
                  </a:extLst>
                </p:cNvPr>
                <p:cNvCxnSpPr>
                  <a:cxnSpLocks/>
                </p:cNvCxnSpPr>
                <p:nvPr/>
              </p:nvCxnSpPr>
              <p:spPr>
                <a:xfrm>
                  <a:off x="3063778" y="1193793"/>
                  <a:ext cx="0" cy="244047"/>
                </a:xfrm>
                <a:prstGeom prst="line">
                  <a:avLst/>
                </a:prstGeom>
              </p:spPr>
              <p:style>
                <a:lnRef idx="3">
                  <a:schemeClr val="accent1"/>
                </a:lnRef>
                <a:fillRef idx="0">
                  <a:schemeClr val="accent1"/>
                </a:fillRef>
                <a:effectRef idx="2">
                  <a:schemeClr val="accent1"/>
                </a:effectRef>
                <a:fontRef idx="minor">
                  <a:schemeClr val="tx1"/>
                </a:fontRef>
              </p:style>
            </p:cxnSp>
            <p:cxnSp>
              <p:nvCxnSpPr>
                <p:cNvPr id="68" name="直線コネクタ 67">
                  <a:extLst>
                    <a:ext uri="{FF2B5EF4-FFF2-40B4-BE49-F238E27FC236}">
                      <a16:creationId xmlns:a16="http://schemas.microsoft.com/office/drawing/2014/main" id="{DAF230C7-0379-ABF2-D293-F1ED73B1D9D6}"/>
                    </a:ext>
                  </a:extLst>
                </p:cNvPr>
                <p:cNvCxnSpPr>
                  <a:cxnSpLocks/>
                </p:cNvCxnSpPr>
                <p:nvPr/>
              </p:nvCxnSpPr>
              <p:spPr>
                <a:xfrm>
                  <a:off x="3034149" y="1792579"/>
                  <a:ext cx="139274" cy="416108"/>
                </a:xfrm>
                <a:prstGeom prst="line">
                  <a:avLst/>
                </a:prstGeom>
              </p:spPr>
              <p:style>
                <a:lnRef idx="3">
                  <a:schemeClr val="accent1"/>
                </a:lnRef>
                <a:fillRef idx="0">
                  <a:schemeClr val="accent1"/>
                </a:fillRef>
                <a:effectRef idx="2">
                  <a:schemeClr val="accent1"/>
                </a:effectRef>
                <a:fontRef idx="minor">
                  <a:schemeClr val="tx1"/>
                </a:fontRef>
              </p:style>
            </p:cxnSp>
          </p:grpSp>
          <p:sp>
            <p:nvSpPr>
              <p:cNvPr id="60" name="テキスト ボックス 59">
                <a:extLst>
                  <a:ext uri="{FF2B5EF4-FFF2-40B4-BE49-F238E27FC236}">
                    <a16:creationId xmlns:a16="http://schemas.microsoft.com/office/drawing/2014/main" id="{4F65A7BF-F9D6-4EDA-3F3C-23986FFE7ADC}"/>
                  </a:ext>
                </a:extLst>
              </p:cNvPr>
              <p:cNvSpPr txBox="1"/>
              <p:nvPr/>
            </p:nvSpPr>
            <p:spPr>
              <a:xfrm>
                <a:off x="2897947" y="4983963"/>
                <a:ext cx="549318" cy="20550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装置</a:t>
                </a:r>
              </a:p>
            </p:txBody>
          </p:sp>
          <p:cxnSp>
            <p:nvCxnSpPr>
              <p:cNvPr id="61" name="直線コネクタ 60">
                <a:extLst>
                  <a:ext uri="{FF2B5EF4-FFF2-40B4-BE49-F238E27FC236}">
                    <a16:creationId xmlns:a16="http://schemas.microsoft.com/office/drawing/2014/main" id="{E143AE31-04E7-1AFB-192A-1FE486EE6DD6}"/>
                  </a:ext>
                </a:extLst>
              </p:cNvPr>
              <p:cNvCxnSpPr>
                <a:cxnSpLocks/>
                <a:endCxn id="65" idx="7"/>
              </p:cNvCxnSpPr>
              <p:nvPr/>
            </p:nvCxnSpPr>
            <p:spPr>
              <a:xfrm flipH="1">
                <a:off x="3606545" y="4930101"/>
                <a:ext cx="125221" cy="358643"/>
              </a:xfrm>
              <a:prstGeom prst="line">
                <a:avLst/>
              </a:prstGeom>
            </p:spPr>
            <p:style>
              <a:lnRef idx="3">
                <a:schemeClr val="accent1"/>
              </a:lnRef>
              <a:fillRef idx="0">
                <a:schemeClr val="accent1"/>
              </a:fillRef>
              <a:effectRef idx="2">
                <a:schemeClr val="accent1"/>
              </a:effectRef>
              <a:fontRef idx="minor">
                <a:schemeClr val="tx1"/>
              </a:fontRef>
            </p:style>
          </p:cxnSp>
          <p:pic>
            <p:nvPicPr>
              <p:cNvPr id="62" name="図 61">
                <a:extLst>
                  <a:ext uri="{FF2B5EF4-FFF2-40B4-BE49-F238E27FC236}">
                    <a16:creationId xmlns:a16="http://schemas.microsoft.com/office/drawing/2014/main" id="{CF518635-2FDB-AA1F-16F5-B583D2E56A69}"/>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2525192" y="3912149"/>
                <a:ext cx="261004" cy="256530"/>
              </a:xfrm>
              <a:prstGeom prst="rect">
                <a:avLst/>
              </a:prstGeom>
            </p:spPr>
          </p:pic>
          <p:sp>
            <p:nvSpPr>
              <p:cNvPr id="63" name="テキスト ボックス 62">
                <a:extLst>
                  <a:ext uri="{FF2B5EF4-FFF2-40B4-BE49-F238E27FC236}">
                    <a16:creationId xmlns:a16="http://schemas.microsoft.com/office/drawing/2014/main" id="{AE12DE02-80E9-0092-889D-0545DA234538}"/>
                  </a:ext>
                </a:extLst>
              </p:cNvPr>
              <p:cNvSpPr txBox="1"/>
              <p:nvPr/>
            </p:nvSpPr>
            <p:spPr>
              <a:xfrm>
                <a:off x="1976084" y="4136762"/>
                <a:ext cx="1311317" cy="20550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インターネット</a:t>
                </a:r>
              </a:p>
            </p:txBody>
          </p:sp>
          <p:pic>
            <p:nvPicPr>
              <p:cNvPr id="64" name="図 63">
                <a:extLst>
                  <a:ext uri="{FF2B5EF4-FFF2-40B4-BE49-F238E27FC236}">
                    <a16:creationId xmlns:a16="http://schemas.microsoft.com/office/drawing/2014/main" id="{96D307F9-09F3-5916-6E3E-77C099B70FE6}"/>
                  </a:ext>
                </a:extLst>
              </p:cNvPr>
              <p:cNvPicPr>
                <a:picLocks noChangeAspect="1"/>
              </p:cNvPicPr>
              <p:nvPr/>
            </p:nvPicPr>
            <p:blipFill>
              <a:blip r:embed="rId9" cstate="hqprint">
                <a:extLst>
                  <a:ext uri="{28A0092B-C50C-407E-A947-70E740481C1C}">
                    <a14:useLocalDpi xmlns:a14="http://schemas.microsoft.com/office/drawing/2010/main" val="0"/>
                  </a:ext>
                </a:extLst>
              </a:blip>
              <a:stretch>
                <a:fillRect/>
              </a:stretch>
            </p:blipFill>
            <p:spPr>
              <a:xfrm>
                <a:off x="3556786" y="4503299"/>
                <a:ext cx="346603" cy="346603"/>
              </a:xfrm>
              <a:prstGeom prst="rect">
                <a:avLst/>
              </a:prstGeom>
            </p:spPr>
          </p:pic>
          <p:sp>
            <p:nvSpPr>
              <p:cNvPr id="65" name="楕円 64">
                <a:extLst>
                  <a:ext uri="{FF2B5EF4-FFF2-40B4-BE49-F238E27FC236}">
                    <a16:creationId xmlns:a16="http://schemas.microsoft.com/office/drawing/2014/main" id="{33ED1564-7C46-8D95-D83C-894160C847BD}"/>
                  </a:ext>
                </a:extLst>
              </p:cNvPr>
              <p:cNvSpPr/>
              <p:nvPr/>
            </p:nvSpPr>
            <p:spPr>
              <a:xfrm>
                <a:off x="2422526" y="5228532"/>
                <a:ext cx="1387164" cy="411153"/>
              </a:xfrm>
              <a:prstGeom prst="ellipse">
                <a:avLst/>
              </a:prstGeom>
              <a:noFill/>
              <a:ln w="9525"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srgbClr val="4472C4"/>
                  </a:solidFill>
                  <a:effectLst/>
                  <a:uLnTx/>
                  <a:uFillTx/>
                  <a:latin typeface="メイリオ"/>
                  <a:ea typeface="メイリオ"/>
                  <a:cs typeface="+mn-cs"/>
                </a:endParaRPr>
              </a:p>
            </p:txBody>
          </p:sp>
        </p:grpSp>
        <p:grpSp>
          <p:nvGrpSpPr>
            <p:cNvPr id="31" name="グループ化 30">
              <a:extLst>
                <a:ext uri="{FF2B5EF4-FFF2-40B4-BE49-F238E27FC236}">
                  <a16:creationId xmlns:a16="http://schemas.microsoft.com/office/drawing/2014/main" id="{46D6BB0C-8CBD-655D-2684-3E760344620C}"/>
                </a:ext>
              </a:extLst>
            </p:cNvPr>
            <p:cNvGrpSpPr/>
            <p:nvPr/>
          </p:nvGrpSpPr>
          <p:grpSpPr>
            <a:xfrm>
              <a:off x="5157434" y="2288345"/>
              <a:ext cx="2062603" cy="1906379"/>
              <a:chOff x="1976084" y="3912149"/>
              <a:chExt cx="2062603" cy="1906379"/>
            </a:xfrm>
          </p:grpSpPr>
          <p:grpSp>
            <p:nvGrpSpPr>
              <p:cNvPr id="41" name="グループ化 40">
                <a:extLst>
                  <a:ext uri="{FF2B5EF4-FFF2-40B4-BE49-F238E27FC236}">
                    <a16:creationId xmlns:a16="http://schemas.microsoft.com/office/drawing/2014/main" id="{20CEF2B7-494B-034F-47EF-BA75B0A3D85A}"/>
                  </a:ext>
                </a:extLst>
              </p:cNvPr>
              <p:cNvGrpSpPr/>
              <p:nvPr/>
            </p:nvGrpSpPr>
            <p:grpSpPr>
              <a:xfrm>
                <a:off x="1992020" y="4243135"/>
                <a:ext cx="2046667" cy="1575393"/>
                <a:chOff x="2400104" y="1193793"/>
                <a:chExt cx="2046667" cy="1575393"/>
              </a:xfrm>
            </p:grpSpPr>
            <p:grpSp>
              <p:nvGrpSpPr>
                <p:cNvPr id="48" name="グループ化 47">
                  <a:extLst>
                    <a:ext uri="{FF2B5EF4-FFF2-40B4-BE49-F238E27FC236}">
                      <a16:creationId xmlns:a16="http://schemas.microsoft.com/office/drawing/2014/main" id="{7F7475DA-EC82-8C61-FC82-50C5750B4B2A}"/>
                    </a:ext>
                  </a:extLst>
                </p:cNvPr>
                <p:cNvGrpSpPr/>
                <p:nvPr/>
              </p:nvGrpSpPr>
              <p:grpSpPr>
                <a:xfrm>
                  <a:off x="2400104" y="1349104"/>
                  <a:ext cx="2046667" cy="1420082"/>
                  <a:chOff x="2561538" y="1516349"/>
                  <a:chExt cx="2046667" cy="1420082"/>
                </a:xfrm>
              </p:grpSpPr>
              <p:pic>
                <p:nvPicPr>
                  <p:cNvPr id="51" name="図 50">
                    <a:extLst>
                      <a:ext uri="{FF2B5EF4-FFF2-40B4-BE49-F238E27FC236}">
                        <a16:creationId xmlns:a16="http://schemas.microsoft.com/office/drawing/2014/main" id="{B92AC466-0F0F-B1BB-AD99-BC17B7091A8E}"/>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3575645" y="2405430"/>
                    <a:ext cx="301986" cy="301986"/>
                  </a:xfrm>
                  <a:prstGeom prst="rect">
                    <a:avLst/>
                  </a:prstGeom>
                </p:spPr>
              </p:pic>
              <p:pic>
                <p:nvPicPr>
                  <p:cNvPr id="52" name="図 51">
                    <a:extLst>
                      <a:ext uri="{FF2B5EF4-FFF2-40B4-BE49-F238E27FC236}">
                        <a16:creationId xmlns:a16="http://schemas.microsoft.com/office/drawing/2014/main" id="{41382EF3-CDF2-0A47-2A58-6E9C7F6FB7F6}"/>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966052" y="1529542"/>
                    <a:ext cx="443467" cy="443467"/>
                  </a:xfrm>
                  <a:prstGeom prst="rect">
                    <a:avLst/>
                  </a:prstGeom>
                  <a:solidFill>
                    <a:schemeClr val="bg1"/>
                  </a:solidFill>
                </p:spPr>
              </p:pic>
              <p:sp>
                <p:nvSpPr>
                  <p:cNvPr id="53" name="正方形/長方形 52">
                    <a:extLst>
                      <a:ext uri="{FF2B5EF4-FFF2-40B4-BE49-F238E27FC236}">
                        <a16:creationId xmlns:a16="http://schemas.microsoft.com/office/drawing/2014/main" id="{26405225-7590-CEB9-F8E7-FFD22718C085}"/>
                      </a:ext>
                    </a:extLst>
                  </p:cNvPr>
                  <p:cNvSpPr/>
                  <p:nvPr/>
                </p:nvSpPr>
                <p:spPr>
                  <a:xfrm>
                    <a:off x="2644346" y="1516349"/>
                    <a:ext cx="1963859" cy="602832"/>
                  </a:xfrm>
                  <a:prstGeom prst="rect">
                    <a:avLst/>
                  </a:prstGeom>
                  <a:noFill/>
                  <a:ln w="9525"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srgbClr val="ED7D31"/>
                      </a:solidFill>
                      <a:effectLst/>
                      <a:uLnTx/>
                      <a:uFillTx/>
                      <a:latin typeface="メイリオ"/>
                      <a:ea typeface="メイリオ"/>
                      <a:cs typeface="+mn-cs"/>
                    </a:endParaRPr>
                  </a:p>
                </p:txBody>
              </p:sp>
              <p:sp>
                <p:nvSpPr>
                  <p:cNvPr id="54" name="テキスト ボックス 53">
                    <a:extLst>
                      <a:ext uri="{FF2B5EF4-FFF2-40B4-BE49-F238E27FC236}">
                        <a16:creationId xmlns:a16="http://schemas.microsoft.com/office/drawing/2014/main" id="{4E6DB48C-EC17-6C56-57CD-AFED102AECDA}"/>
                      </a:ext>
                    </a:extLst>
                  </p:cNvPr>
                  <p:cNvSpPr txBox="1"/>
                  <p:nvPr/>
                </p:nvSpPr>
                <p:spPr>
                  <a:xfrm>
                    <a:off x="2561538" y="1821546"/>
                    <a:ext cx="1295956" cy="20550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ファイアウォール</a:t>
                    </a:r>
                  </a:p>
                </p:txBody>
              </p:sp>
              <p:sp>
                <p:nvSpPr>
                  <p:cNvPr id="55" name="テキスト ボックス 54">
                    <a:extLst>
                      <a:ext uri="{FF2B5EF4-FFF2-40B4-BE49-F238E27FC236}">
                        <a16:creationId xmlns:a16="http://schemas.microsoft.com/office/drawing/2014/main" id="{1F18F7E7-583D-1E1F-E80C-819D102B5934}"/>
                      </a:ext>
                    </a:extLst>
                  </p:cNvPr>
                  <p:cNvSpPr txBox="1"/>
                  <p:nvPr/>
                </p:nvSpPr>
                <p:spPr>
                  <a:xfrm>
                    <a:off x="4016783" y="1865265"/>
                    <a:ext cx="549318" cy="20550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VPN</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6" name="爆発: 14 pt 55">
                    <a:extLst>
                      <a:ext uri="{FF2B5EF4-FFF2-40B4-BE49-F238E27FC236}">
                        <a16:creationId xmlns:a16="http://schemas.microsoft.com/office/drawing/2014/main" id="{041FEF7D-F9BD-8A40-37D4-D4CEE8A92A49}"/>
                      </a:ext>
                    </a:extLst>
                  </p:cNvPr>
                  <p:cNvSpPr/>
                  <p:nvPr/>
                </p:nvSpPr>
                <p:spPr>
                  <a:xfrm>
                    <a:off x="4015347" y="1603431"/>
                    <a:ext cx="281238" cy="209408"/>
                  </a:xfrm>
                  <a:prstGeom prst="irregularSeal2">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57" name="テキスト ボックス 56">
                    <a:extLst>
                      <a:ext uri="{FF2B5EF4-FFF2-40B4-BE49-F238E27FC236}">
                        <a16:creationId xmlns:a16="http://schemas.microsoft.com/office/drawing/2014/main" id="{4C2A50C7-9A15-AFC4-5443-998B2D7D3CB5}"/>
                      </a:ext>
                    </a:extLst>
                  </p:cNvPr>
                  <p:cNvSpPr txBox="1"/>
                  <p:nvPr/>
                </p:nvSpPr>
                <p:spPr>
                  <a:xfrm>
                    <a:off x="3406334" y="1554428"/>
                    <a:ext cx="784126" cy="20550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srgbClr val="7030A0"/>
                        </a:solidFill>
                        <a:effectLst/>
                        <a:uLnTx/>
                        <a:uFillTx/>
                        <a:latin typeface="メイリオ"/>
                        <a:ea typeface="メイリオ"/>
                        <a:cs typeface="+mn-cs"/>
                      </a:rPr>
                      <a:t>脆弱性</a:t>
                    </a:r>
                  </a:p>
                </p:txBody>
              </p:sp>
              <p:sp>
                <p:nvSpPr>
                  <p:cNvPr id="58" name="テキスト ボックス 57">
                    <a:extLst>
                      <a:ext uri="{FF2B5EF4-FFF2-40B4-BE49-F238E27FC236}">
                        <a16:creationId xmlns:a16="http://schemas.microsoft.com/office/drawing/2014/main" id="{08047B74-29F3-B34D-F6C9-A3E44D10AC36}"/>
                      </a:ext>
                    </a:extLst>
                  </p:cNvPr>
                  <p:cNvSpPr txBox="1"/>
                  <p:nvPr/>
                </p:nvSpPr>
                <p:spPr>
                  <a:xfrm>
                    <a:off x="3070980" y="2730926"/>
                    <a:ext cx="1311317" cy="20550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社内</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LAN</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grpSp>
            <p:cxnSp>
              <p:nvCxnSpPr>
                <p:cNvPr id="49" name="直線コネクタ 48">
                  <a:extLst>
                    <a:ext uri="{FF2B5EF4-FFF2-40B4-BE49-F238E27FC236}">
                      <a16:creationId xmlns:a16="http://schemas.microsoft.com/office/drawing/2014/main" id="{CEC1908C-1BE2-8F43-A7E2-1A2532D376DF}"/>
                    </a:ext>
                  </a:extLst>
                </p:cNvPr>
                <p:cNvCxnSpPr>
                  <a:cxnSpLocks/>
                </p:cNvCxnSpPr>
                <p:nvPr/>
              </p:nvCxnSpPr>
              <p:spPr>
                <a:xfrm>
                  <a:off x="3063778" y="1193793"/>
                  <a:ext cx="0" cy="244047"/>
                </a:xfrm>
                <a:prstGeom prst="line">
                  <a:avLst/>
                </a:prstGeom>
              </p:spPr>
              <p:style>
                <a:lnRef idx="3">
                  <a:schemeClr val="accent1"/>
                </a:lnRef>
                <a:fillRef idx="0">
                  <a:schemeClr val="accent1"/>
                </a:fillRef>
                <a:effectRef idx="2">
                  <a:schemeClr val="accent1"/>
                </a:effectRef>
                <a:fontRef idx="minor">
                  <a:schemeClr val="tx1"/>
                </a:fontRef>
              </p:style>
            </p:cxnSp>
            <p:cxnSp>
              <p:nvCxnSpPr>
                <p:cNvPr id="50" name="直線コネクタ 49">
                  <a:extLst>
                    <a:ext uri="{FF2B5EF4-FFF2-40B4-BE49-F238E27FC236}">
                      <a16:creationId xmlns:a16="http://schemas.microsoft.com/office/drawing/2014/main" id="{BD9613F3-9A0F-CDEE-4CC2-ED4457C68F88}"/>
                    </a:ext>
                  </a:extLst>
                </p:cNvPr>
                <p:cNvCxnSpPr>
                  <a:cxnSpLocks/>
                </p:cNvCxnSpPr>
                <p:nvPr/>
              </p:nvCxnSpPr>
              <p:spPr>
                <a:xfrm>
                  <a:off x="3034149" y="1792579"/>
                  <a:ext cx="139274" cy="416108"/>
                </a:xfrm>
                <a:prstGeom prst="line">
                  <a:avLst/>
                </a:prstGeom>
              </p:spPr>
              <p:style>
                <a:lnRef idx="3">
                  <a:schemeClr val="accent1"/>
                </a:lnRef>
                <a:fillRef idx="0">
                  <a:schemeClr val="accent1"/>
                </a:fillRef>
                <a:effectRef idx="2">
                  <a:schemeClr val="accent1"/>
                </a:effectRef>
                <a:fontRef idx="minor">
                  <a:schemeClr val="tx1"/>
                </a:fontRef>
              </p:style>
            </p:cxnSp>
          </p:grpSp>
          <p:sp>
            <p:nvSpPr>
              <p:cNvPr id="42" name="テキスト ボックス 41">
                <a:extLst>
                  <a:ext uri="{FF2B5EF4-FFF2-40B4-BE49-F238E27FC236}">
                    <a16:creationId xmlns:a16="http://schemas.microsoft.com/office/drawing/2014/main" id="{BA476CF9-9B78-60A0-7861-BFDB75DE7D42}"/>
                  </a:ext>
                </a:extLst>
              </p:cNvPr>
              <p:cNvSpPr txBox="1"/>
              <p:nvPr/>
            </p:nvSpPr>
            <p:spPr>
              <a:xfrm>
                <a:off x="2897947" y="4983963"/>
                <a:ext cx="549318" cy="20550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装置</a:t>
                </a:r>
              </a:p>
            </p:txBody>
          </p:sp>
          <p:cxnSp>
            <p:nvCxnSpPr>
              <p:cNvPr id="43" name="直線コネクタ 42">
                <a:extLst>
                  <a:ext uri="{FF2B5EF4-FFF2-40B4-BE49-F238E27FC236}">
                    <a16:creationId xmlns:a16="http://schemas.microsoft.com/office/drawing/2014/main" id="{60746825-5DE4-783B-8A23-0825E8B49AAB}"/>
                  </a:ext>
                </a:extLst>
              </p:cNvPr>
              <p:cNvCxnSpPr>
                <a:cxnSpLocks/>
                <a:endCxn id="47" idx="7"/>
              </p:cNvCxnSpPr>
              <p:nvPr/>
            </p:nvCxnSpPr>
            <p:spPr>
              <a:xfrm flipH="1">
                <a:off x="3606545" y="4930101"/>
                <a:ext cx="125221" cy="358643"/>
              </a:xfrm>
              <a:prstGeom prst="line">
                <a:avLst/>
              </a:prstGeom>
            </p:spPr>
            <p:style>
              <a:lnRef idx="3">
                <a:schemeClr val="accent1"/>
              </a:lnRef>
              <a:fillRef idx="0">
                <a:schemeClr val="accent1"/>
              </a:fillRef>
              <a:effectRef idx="2">
                <a:schemeClr val="accent1"/>
              </a:effectRef>
              <a:fontRef idx="minor">
                <a:schemeClr val="tx1"/>
              </a:fontRef>
            </p:style>
          </p:cxnSp>
          <p:pic>
            <p:nvPicPr>
              <p:cNvPr id="44" name="図 43">
                <a:extLst>
                  <a:ext uri="{FF2B5EF4-FFF2-40B4-BE49-F238E27FC236}">
                    <a16:creationId xmlns:a16="http://schemas.microsoft.com/office/drawing/2014/main" id="{9BE811C3-C975-D068-2505-2BE3591C35B0}"/>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2525192" y="3912149"/>
                <a:ext cx="261004" cy="256530"/>
              </a:xfrm>
              <a:prstGeom prst="rect">
                <a:avLst/>
              </a:prstGeom>
            </p:spPr>
          </p:pic>
          <p:sp>
            <p:nvSpPr>
              <p:cNvPr id="45" name="テキスト ボックス 44">
                <a:extLst>
                  <a:ext uri="{FF2B5EF4-FFF2-40B4-BE49-F238E27FC236}">
                    <a16:creationId xmlns:a16="http://schemas.microsoft.com/office/drawing/2014/main" id="{195A255D-A440-49C1-4A66-6DE42F091E3B}"/>
                  </a:ext>
                </a:extLst>
              </p:cNvPr>
              <p:cNvSpPr txBox="1"/>
              <p:nvPr/>
            </p:nvSpPr>
            <p:spPr>
              <a:xfrm>
                <a:off x="1976084" y="4136762"/>
                <a:ext cx="1311317" cy="20550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インターネット</a:t>
                </a:r>
              </a:p>
            </p:txBody>
          </p:sp>
          <p:pic>
            <p:nvPicPr>
              <p:cNvPr id="46" name="図 45">
                <a:extLst>
                  <a:ext uri="{FF2B5EF4-FFF2-40B4-BE49-F238E27FC236}">
                    <a16:creationId xmlns:a16="http://schemas.microsoft.com/office/drawing/2014/main" id="{F97433F5-27F4-3DB4-F0C2-B5EDA502AE6F}"/>
                  </a:ext>
                </a:extLst>
              </p:cNvPr>
              <p:cNvPicPr>
                <a:picLocks noChangeAspect="1"/>
              </p:cNvPicPr>
              <p:nvPr/>
            </p:nvPicPr>
            <p:blipFill>
              <a:blip r:embed="rId9" cstate="hqprint">
                <a:extLst>
                  <a:ext uri="{28A0092B-C50C-407E-A947-70E740481C1C}">
                    <a14:useLocalDpi xmlns:a14="http://schemas.microsoft.com/office/drawing/2010/main" val="0"/>
                  </a:ext>
                </a:extLst>
              </a:blip>
              <a:stretch>
                <a:fillRect/>
              </a:stretch>
            </p:blipFill>
            <p:spPr>
              <a:xfrm>
                <a:off x="3556786" y="4503299"/>
                <a:ext cx="346603" cy="346603"/>
              </a:xfrm>
              <a:prstGeom prst="rect">
                <a:avLst/>
              </a:prstGeom>
            </p:spPr>
          </p:pic>
          <p:sp>
            <p:nvSpPr>
              <p:cNvPr id="47" name="楕円 46">
                <a:extLst>
                  <a:ext uri="{FF2B5EF4-FFF2-40B4-BE49-F238E27FC236}">
                    <a16:creationId xmlns:a16="http://schemas.microsoft.com/office/drawing/2014/main" id="{F95A6BC0-45F3-DBDC-12AD-5B6534EA211A}"/>
                  </a:ext>
                </a:extLst>
              </p:cNvPr>
              <p:cNvSpPr/>
              <p:nvPr/>
            </p:nvSpPr>
            <p:spPr>
              <a:xfrm>
                <a:off x="2422526" y="5228532"/>
                <a:ext cx="1387164" cy="411153"/>
              </a:xfrm>
              <a:prstGeom prst="ellipse">
                <a:avLst/>
              </a:prstGeom>
              <a:noFill/>
              <a:ln w="9525"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srgbClr val="4472C4"/>
                  </a:solidFill>
                  <a:effectLst/>
                  <a:uLnTx/>
                  <a:uFillTx/>
                  <a:latin typeface="メイリオ"/>
                  <a:ea typeface="メイリオ"/>
                  <a:cs typeface="+mn-cs"/>
                </a:endParaRPr>
              </a:p>
            </p:txBody>
          </p:sp>
        </p:grpSp>
        <p:sp>
          <p:nvSpPr>
            <p:cNvPr id="32" name="矢印: 右 31">
              <a:extLst>
                <a:ext uri="{FF2B5EF4-FFF2-40B4-BE49-F238E27FC236}">
                  <a16:creationId xmlns:a16="http://schemas.microsoft.com/office/drawing/2014/main" id="{D4BE6EFB-1344-F6E8-74C5-1CFA5D53FFA4}"/>
                </a:ext>
              </a:extLst>
            </p:cNvPr>
            <p:cNvSpPr/>
            <p:nvPr/>
          </p:nvSpPr>
          <p:spPr>
            <a:xfrm>
              <a:off x="4587704" y="2727826"/>
              <a:ext cx="266700" cy="784860"/>
            </a:xfrm>
            <a:prstGeom prst="rightArrow">
              <a:avLst/>
            </a:prstGeom>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33" name="グラフィックス 32" descr="ユーザー 単色塗りつぶし">
              <a:extLst>
                <a:ext uri="{FF2B5EF4-FFF2-40B4-BE49-F238E27FC236}">
                  <a16:creationId xmlns:a16="http://schemas.microsoft.com/office/drawing/2014/main" id="{CB187799-A46D-167C-EF95-B3FFBEB85186}"/>
                </a:ext>
              </a:extLst>
            </p:cNvPr>
            <p:cNvPicPr>
              <a:picLocks noChangeAspect="1"/>
            </p:cNvPicPr>
            <p:nvPr/>
          </p:nvPicPr>
          <p:blipFill>
            <a:blip r:embed="rId10" cstate="hq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6720569" y="2225318"/>
              <a:ext cx="382003" cy="382003"/>
            </a:xfrm>
            <a:prstGeom prst="rect">
              <a:avLst/>
            </a:prstGeom>
          </p:spPr>
        </p:pic>
        <p:sp>
          <p:nvSpPr>
            <p:cNvPr id="34" name="テキスト ボックス 33">
              <a:extLst>
                <a:ext uri="{FF2B5EF4-FFF2-40B4-BE49-F238E27FC236}">
                  <a16:creationId xmlns:a16="http://schemas.microsoft.com/office/drawing/2014/main" id="{5E289823-2A8E-B5F3-F16E-F414B3190108}"/>
                </a:ext>
              </a:extLst>
            </p:cNvPr>
            <p:cNvSpPr txBox="1"/>
            <p:nvPr/>
          </p:nvSpPr>
          <p:spPr>
            <a:xfrm>
              <a:off x="5976667" y="2536072"/>
              <a:ext cx="1869541" cy="20550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テレワーク利用者</a:t>
              </a:r>
            </a:p>
          </p:txBody>
        </p:sp>
        <p:pic>
          <p:nvPicPr>
            <p:cNvPr id="35" name="図 34">
              <a:extLst>
                <a:ext uri="{FF2B5EF4-FFF2-40B4-BE49-F238E27FC236}">
                  <a16:creationId xmlns:a16="http://schemas.microsoft.com/office/drawing/2014/main" id="{D6B209A2-D87A-EB4A-B41D-7E973975BEF2}"/>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a:off x="7614092" y="2374870"/>
              <a:ext cx="292937" cy="292937"/>
            </a:xfrm>
            <a:prstGeom prst="rect">
              <a:avLst/>
            </a:prstGeom>
          </p:spPr>
        </p:pic>
        <p:cxnSp>
          <p:nvCxnSpPr>
            <p:cNvPr id="36" name="直線矢印コネクタ 35">
              <a:extLst>
                <a:ext uri="{FF2B5EF4-FFF2-40B4-BE49-F238E27FC236}">
                  <a16:creationId xmlns:a16="http://schemas.microsoft.com/office/drawing/2014/main" id="{B2791E21-344B-3A27-4395-C099BFB714BB}"/>
                </a:ext>
              </a:extLst>
            </p:cNvPr>
            <p:cNvCxnSpPr>
              <a:cxnSpLocks/>
              <a:stCxn id="37" idx="2"/>
              <a:endCxn id="46" idx="3"/>
            </p:cNvCxnSpPr>
            <p:nvPr/>
          </p:nvCxnSpPr>
          <p:spPr>
            <a:xfrm flipH="1">
              <a:off x="7084739" y="2859354"/>
              <a:ext cx="654784" cy="193442"/>
            </a:xfrm>
            <a:prstGeom prst="straightConnector1">
              <a:avLst/>
            </a:prstGeom>
            <a:ln>
              <a:solidFill>
                <a:srgbClr val="FF0000"/>
              </a:solidFill>
              <a:tailEnd type="triangle"/>
            </a:ln>
          </p:spPr>
          <p:style>
            <a:lnRef idx="3">
              <a:schemeClr val="dk1"/>
            </a:lnRef>
            <a:fillRef idx="0">
              <a:schemeClr val="dk1"/>
            </a:fillRef>
            <a:effectRef idx="2">
              <a:schemeClr val="dk1"/>
            </a:effectRef>
            <a:fontRef idx="minor">
              <a:schemeClr val="tx1"/>
            </a:fontRef>
          </p:style>
        </p:cxnSp>
        <p:sp>
          <p:nvSpPr>
            <p:cNvPr id="37" name="テキスト ボックス 36">
              <a:extLst>
                <a:ext uri="{FF2B5EF4-FFF2-40B4-BE49-F238E27FC236}">
                  <a16:creationId xmlns:a16="http://schemas.microsoft.com/office/drawing/2014/main" id="{CDFD7828-716F-3BCE-CEC4-170D1F11C26B}"/>
                </a:ext>
              </a:extLst>
            </p:cNvPr>
            <p:cNvSpPr txBox="1"/>
            <p:nvPr/>
          </p:nvSpPr>
          <p:spPr>
            <a:xfrm>
              <a:off x="7420757" y="2653850"/>
              <a:ext cx="637532" cy="20550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攻撃者</a:t>
              </a:r>
            </a:p>
          </p:txBody>
        </p:sp>
        <p:cxnSp>
          <p:nvCxnSpPr>
            <p:cNvPr id="38" name="直線コネクタ 37">
              <a:extLst>
                <a:ext uri="{FF2B5EF4-FFF2-40B4-BE49-F238E27FC236}">
                  <a16:creationId xmlns:a16="http://schemas.microsoft.com/office/drawing/2014/main" id="{19D180DF-3C97-9EF7-AF17-ECE023F866F0}"/>
                </a:ext>
              </a:extLst>
            </p:cNvPr>
            <p:cNvCxnSpPr>
              <a:cxnSpLocks/>
              <a:stCxn id="34" idx="2"/>
              <a:endCxn id="46" idx="0"/>
            </p:cNvCxnSpPr>
            <p:nvPr/>
          </p:nvCxnSpPr>
          <p:spPr>
            <a:xfrm>
              <a:off x="6911438" y="2741577"/>
              <a:ext cx="0" cy="137918"/>
            </a:xfrm>
            <a:prstGeom prst="line">
              <a:avLst/>
            </a:prstGeom>
          </p:spPr>
          <p:style>
            <a:lnRef idx="3">
              <a:schemeClr val="accent1"/>
            </a:lnRef>
            <a:fillRef idx="0">
              <a:schemeClr val="accent1"/>
            </a:fillRef>
            <a:effectRef idx="2">
              <a:schemeClr val="accent1"/>
            </a:effectRef>
            <a:fontRef idx="minor">
              <a:schemeClr val="tx1"/>
            </a:fontRef>
          </p:style>
        </p:cxnSp>
        <p:sp>
          <p:nvSpPr>
            <p:cNvPr id="39" name="テキスト ボックス 38">
              <a:extLst>
                <a:ext uri="{FF2B5EF4-FFF2-40B4-BE49-F238E27FC236}">
                  <a16:creationId xmlns:a16="http://schemas.microsoft.com/office/drawing/2014/main" id="{1D40F58E-6606-8CE3-7B1C-ACE40B3A00A4}"/>
                </a:ext>
              </a:extLst>
            </p:cNvPr>
            <p:cNvSpPr txBox="1"/>
            <p:nvPr/>
          </p:nvSpPr>
          <p:spPr>
            <a:xfrm>
              <a:off x="2330672" y="4137002"/>
              <a:ext cx="1963859" cy="32293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脆弱性はあるが、</a:t>
              </a:r>
              <a:endParaRPr kumimoji="1"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VPN</a:t>
              </a: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を</a:t>
              </a:r>
              <a:r>
                <a:rPr kumimoji="1" lang="ja-JP" altLang="en-US" sz="800" b="1" i="0" u="none" strike="noStrike" kern="1200" cap="none" spc="0" normalizeH="0" baseline="0" noProof="0">
                  <a:ln>
                    <a:noFill/>
                  </a:ln>
                  <a:solidFill>
                    <a:srgbClr val="FF0000"/>
                  </a:solidFill>
                  <a:effectLst/>
                  <a:uLnTx/>
                  <a:uFillTx/>
                  <a:latin typeface="メイリオ"/>
                  <a:ea typeface="メイリオ"/>
                  <a:cs typeface="+mn-cs"/>
                </a:rPr>
                <a:t>無効化</a:t>
              </a: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している状態</a:t>
              </a:r>
            </a:p>
          </p:txBody>
        </p:sp>
        <p:sp>
          <p:nvSpPr>
            <p:cNvPr id="40" name="テキスト ボックス 39">
              <a:extLst>
                <a:ext uri="{FF2B5EF4-FFF2-40B4-BE49-F238E27FC236}">
                  <a16:creationId xmlns:a16="http://schemas.microsoft.com/office/drawing/2014/main" id="{7D35A0C3-0855-8AEF-47B9-415F4CB1A10A}"/>
                </a:ext>
              </a:extLst>
            </p:cNvPr>
            <p:cNvSpPr txBox="1"/>
            <p:nvPr/>
          </p:nvSpPr>
          <p:spPr>
            <a:xfrm>
              <a:off x="5372026" y="4124461"/>
              <a:ext cx="2242066" cy="32293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VPN</a:t>
              </a: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を</a:t>
              </a:r>
              <a:r>
                <a:rPr kumimoji="1" lang="ja-JP" altLang="en-US" sz="800" b="1" i="0" u="none" strike="noStrike" kern="1200" cap="none" spc="0" normalizeH="0" baseline="0" noProof="0">
                  <a:ln>
                    <a:noFill/>
                  </a:ln>
                  <a:solidFill>
                    <a:srgbClr val="0070C0"/>
                  </a:solidFill>
                  <a:effectLst/>
                  <a:uLnTx/>
                  <a:uFillTx/>
                  <a:latin typeface="メイリオ"/>
                  <a:ea typeface="メイリオ"/>
                  <a:cs typeface="+mn-cs"/>
                </a:rPr>
                <a:t>有効化</a:t>
              </a: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し、脆弱性を利用され、攻撃者に不正アクセスされた状態</a:t>
              </a:r>
            </a:p>
          </p:txBody>
        </p:sp>
      </p:grpSp>
      <p:sp>
        <p:nvSpPr>
          <p:cNvPr id="77" name="テキスト ボックス 76">
            <a:extLst>
              <a:ext uri="{FF2B5EF4-FFF2-40B4-BE49-F238E27FC236}">
                <a16:creationId xmlns:a16="http://schemas.microsoft.com/office/drawing/2014/main" id="{6DD3C0D1-BF86-C070-7027-6F669E2C55F5}"/>
              </a:ext>
            </a:extLst>
          </p:cNvPr>
          <p:cNvSpPr txBox="1"/>
          <p:nvPr/>
        </p:nvSpPr>
        <p:spPr>
          <a:xfrm>
            <a:off x="622800" y="8771010"/>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12.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攻撃の概要図</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sysClr val="windowText" lastClr="000000"/>
                </a:solidFill>
                <a:effectLst/>
                <a:uLnTx/>
                <a:uFillTx/>
                <a:latin typeface="メイリオ"/>
                <a:ea typeface="メイリオ"/>
                <a:cs typeface="+mn-cs"/>
              </a:rPr>
              <a:t>コンピュータウイルス・不正アクセスの届出事例［</a:t>
            </a:r>
            <a:r>
              <a:rPr kumimoji="1" lang="en-US" altLang="ja-JP" sz="600" b="0" i="0" u="none" strike="noStrike" kern="1200" cap="none" spc="0" normalizeH="0" baseline="0" noProof="0">
                <a:ln>
                  <a:noFill/>
                </a:ln>
                <a:solidFill>
                  <a:sysClr val="windowText" lastClr="000000"/>
                </a:solidFill>
                <a:effectLst/>
                <a:uLnTx/>
                <a:uFillTx/>
                <a:latin typeface="メイリオ"/>
                <a:ea typeface="メイリオ"/>
                <a:cs typeface="+mn-cs"/>
              </a:rPr>
              <a:t>2022</a:t>
            </a:r>
            <a:r>
              <a:rPr kumimoji="1" lang="ja-JP" altLang="en-US" sz="600" b="0" i="0" u="none" strike="noStrike" kern="1200" cap="none" spc="0" normalizeH="0" baseline="0" noProof="0">
                <a:ln>
                  <a:noFill/>
                </a:ln>
                <a:solidFill>
                  <a:sysClr val="windowText" lastClr="000000"/>
                </a:solidFill>
                <a:effectLst/>
                <a:uLnTx/>
                <a:uFillTx/>
                <a:latin typeface="メイリオ"/>
                <a:ea typeface="メイリオ"/>
                <a:cs typeface="+mn-cs"/>
              </a:rPr>
              <a:t>年下半期（</a:t>
            </a:r>
            <a:r>
              <a:rPr kumimoji="1" lang="en-US" altLang="ja-JP" sz="600" b="0" i="0" u="none" strike="noStrike" kern="1200" cap="none" spc="0" normalizeH="0" baseline="0" noProof="0">
                <a:ln>
                  <a:noFill/>
                </a:ln>
                <a:solidFill>
                  <a:sysClr val="windowText" lastClr="000000"/>
                </a:solidFill>
                <a:effectLst/>
                <a:uLnTx/>
                <a:uFillTx/>
                <a:latin typeface="メイリオ"/>
                <a:ea typeface="メイリオ"/>
                <a:cs typeface="+mn-cs"/>
              </a:rPr>
              <a:t>7</a:t>
            </a:r>
            <a:r>
              <a:rPr kumimoji="1" lang="ja-JP" altLang="en-US" sz="600" b="0" i="0" u="none" strike="noStrike" kern="1200" cap="none" spc="0" normalizeH="0" baseline="0" noProof="0">
                <a:ln>
                  <a:noFill/>
                </a:ln>
                <a:solidFill>
                  <a:sysClr val="windowText" lastClr="000000"/>
                </a:solidFill>
                <a:effectLst/>
                <a:uLnTx/>
                <a:uFillTx/>
                <a:latin typeface="メイリオ"/>
                <a:ea typeface="メイリオ"/>
                <a:cs typeface="+mn-cs"/>
              </a:rPr>
              <a:t>月～</a:t>
            </a:r>
            <a:r>
              <a:rPr kumimoji="1" lang="en-US" altLang="ja-JP" sz="600" b="0" i="0" u="none" strike="noStrike" kern="1200" cap="none" spc="0" normalizeH="0" baseline="0" noProof="0">
                <a:ln>
                  <a:noFill/>
                </a:ln>
                <a:solidFill>
                  <a:sysClr val="windowText" lastClr="000000"/>
                </a:solidFill>
                <a:effectLst/>
                <a:uLnTx/>
                <a:uFillTx/>
                <a:latin typeface="メイリオ"/>
                <a:ea typeface="メイリオ"/>
                <a:cs typeface="+mn-cs"/>
              </a:rPr>
              <a:t>12</a:t>
            </a:r>
            <a:r>
              <a:rPr kumimoji="1" lang="ja-JP" altLang="en-US" sz="600" b="0" i="0" u="none" strike="noStrike" kern="1200" cap="none" spc="0" normalizeH="0" baseline="0" noProof="0">
                <a:ln>
                  <a:noFill/>
                </a:ln>
                <a:solidFill>
                  <a:sysClr val="windowText" lastClr="000000"/>
                </a:solidFill>
                <a:effectLst/>
                <a:uLnTx/>
                <a:uFillTx/>
                <a:latin typeface="メイリオ"/>
                <a:ea typeface="メイリオ"/>
                <a:cs typeface="+mn-cs"/>
              </a:rPr>
              <a:t>月）］」</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p>
        </p:txBody>
      </p:sp>
      <p:sp>
        <p:nvSpPr>
          <p:cNvPr id="3" name="テキスト プレースホルダー 2">
            <a:hlinkClick r:id="rId13" action="ppaction://hlinksldjump"/>
            <a:extLst>
              <a:ext uri="{FF2B5EF4-FFF2-40B4-BE49-F238E27FC236}">
                <a16:creationId xmlns:a16="http://schemas.microsoft.com/office/drawing/2014/main" id="{5AA22BA4-AF8A-061E-AA29-60EEF2EC620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2</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事例を知る：重大なインシデント発生から課題解決まで</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2-3.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実際の被害事例からみるケーススタディ</a:t>
            </a:r>
          </a:p>
        </p:txBody>
      </p:sp>
      <p:sp>
        <p:nvSpPr>
          <p:cNvPr id="4" name="テキスト ボックス 3">
            <a:extLst>
              <a:ext uri="{FF2B5EF4-FFF2-40B4-BE49-F238E27FC236}">
                <a16:creationId xmlns:a16="http://schemas.microsoft.com/office/drawing/2014/main" id="{4B516A61-C61D-884B-6731-A0D0059CF4C3}"/>
              </a:ext>
            </a:extLst>
          </p:cNvPr>
          <p:cNvSpPr txBox="1"/>
          <p:nvPr/>
        </p:nvSpPr>
        <p:spPr>
          <a:xfrm>
            <a:off x="576007" y="9004970"/>
            <a:ext cx="5691438"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none" strike="noStrike" kern="1200" cap="none" spc="0" normalizeH="0" baseline="0" noProof="0">
                <a:ln>
                  <a:noFill/>
                </a:ln>
                <a:solidFill>
                  <a:prstClr val="black"/>
                </a:solidFill>
                <a:effectLst/>
                <a:uLnTx/>
                <a:uFillTx/>
                <a:latin typeface="メイリオ"/>
                <a:ea typeface="メイリオ"/>
                <a:cs typeface="+mn-cs"/>
              </a:rPr>
              <a:t>[6]:</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IPA</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コンピュータウイルス・不正アクセスの届出事例 ［</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2020</a:t>
            </a:r>
            <a:r>
              <a:rPr kumimoji="1" lang="ja-JP" altLang="en-US"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年下半期（</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7</a:t>
            </a:r>
            <a:r>
              <a:rPr kumimoji="1" lang="ja-JP" altLang="en-US"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月～</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12</a:t>
            </a:r>
            <a:r>
              <a:rPr kumimoji="1" lang="ja-JP" altLang="en-US"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月）］</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panose="020B0604030504040204" pitchFamily="50" charset="-128"/>
                <a:ea typeface="メイリオ" panose="020B0604030504040204" pitchFamily="50" charset="-128"/>
                <a:cs typeface="+mn-cs"/>
                <a:hlinkClick r:id="rId14">
                  <a:extLst>
                    <a:ext uri="{A12FA001-AC4F-418D-AE19-62706E023703}">
                      <ahyp:hlinkClr xmlns:ahyp="http://schemas.microsoft.com/office/drawing/2018/hyperlinkcolor" val="tx"/>
                    </a:ext>
                  </a:extLst>
                </a:hlinkClick>
              </a:rPr>
              <a:t> https://www.ipa.go.jp/security/todokede/crack-virus/ug65p9000000nnpa-att/000088780.pdf</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(2023-07-06).</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462728593"/>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309D88ED-178B-6FD7-AE41-3F49AD0018C5}"/>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6" name="表 5">
            <a:extLst>
              <a:ext uri="{FF2B5EF4-FFF2-40B4-BE49-F238E27FC236}">
                <a16:creationId xmlns:a16="http://schemas.microsoft.com/office/drawing/2014/main" id="{424FF019-4BDD-7877-6C07-0FBDE7C0161C}"/>
              </a:ext>
            </a:extLst>
          </p:cNvPr>
          <p:cNvGraphicFramePr>
            <a:graphicFrameLocks noGrp="1"/>
          </p:cNvGraphicFramePr>
          <p:nvPr/>
        </p:nvGraphicFramePr>
        <p:xfrm>
          <a:off x="619200" y="4596147"/>
          <a:ext cx="5612400" cy="14859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7.4 </a:t>
                      </a:r>
                      <a:r>
                        <a:rPr kumimoji="1" lang="ja-JP" altLang="en-US" sz="1050" b="1">
                          <a:solidFill>
                            <a:sysClr val="windowText" lastClr="000000"/>
                          </a:solidFill>
                          <a:latin typeface="+mn-ea"/>
                          <a:ea typeface="+mn-ea"/>
                        </a:rPr>
                        <a:t>物理的セキュリティの監視</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a:solidFill>
                            <a:schemeClr val="tx1"/>
                          </a:solidFill>
                        </a:rPr>
                        <a:t>組織の施設は、監視カメラ、侵入者警報を設置し、認可されていないアクセスや、疑わしい行動を検知する。無人の領域には、必ず監視カメラおよび侵入者警報を設置する。</a:t>
                      </a:r>
                      <a:endParaRPr kumimoji="1" lang="en-US" altLang="ja-JP" sz="1050" b="0">
                        <a:solidFill>
                          <a:schemeClr val="tx1"/>
                        </a:solidFill>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a:solidFill>
                            <a:schemeClr val="tx1"/>
                          </a:solidFill>
                        </a:rPr>
                        <a:t>監視カメラ、侵入者警報の動作確認をするため、</a:t>
                      </a:r>
                      <a:r>
                        <a:rPr kumimoji="1" lang="en-US" altLang="ja-JP" sz="1050" b="0">
                          <a:solidFill>
                            <a:schemeClr val="tx1"/>
                          </a:solidFill>
                        </a:rPr>
                        <a:t>3</a:t>
                      </a:r>
                      <a:r>
                        <a:rPr kumimoji="1" lang="ja-JP" altLang="en-US" sz="1050" b="0">
                          <a:solidFill>
                            <a:schemeClr val="tx1"/>
                          </a:solidFill>
                        </a:rPr>
                        <a:t>か月に</a:t>
                      </a:r>
                      <a:r>
                        <a:rPr kumimoji="1" lang="en-US" altLang="ja-JP" sz="1050" b="0">
                          <a:solidFill>
                            <a:schemeClr val="tx1"/>
                          </a:solidFill>
                        </a:rPr>
                        <a:t>1</a:t>
                      </a:r>
                      <a:r>
                        <a:rPr kumimoji="1" lang="ja-JP" altLang="en-US" sz="1050" b="0">
                          <a:solidFill>
                            <a:schemeClr val="tx1"/>
                          </a:solidFill>
                        </a:rPr>
                        <a:t>回点検を実施する。</a:t>
                      </a:r>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a:solidFill>
                            <a:schemeClr val="tx1"/>
                          </a:solidFill>
                        </a:rPr>
                        <a:t>無人の領域は、警報器を設置することが大切です。</a:t>
                      </a:r>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03686505"/>
                  </a:ext>
                </a:extLst>
              </a:tr>
            </a:tbl>
          </a:graphicData>
        </a:graphic>
      </p:graphicFrame>
      <p:sp>
        <p:nvSpPr>
          <p:cNvPr id="10" name="テキスト プレースホルダー 1">
            <a:extLst>
              <a:ext uri="{FF2B5EF4-FFF2-40B4-BE49-F238E27FC236}">
                <a16:creationId xmlns:a16="http://schemas.microsoft.com/office/drawing/2014/main" id="{BDE215D9-C9B7-B1B5-A5F4-8AEE3E11B0BD}"/>
              </a:ext>
            </a:extLst>
          </p:cNvPr>
          <p:cNvSpPr>
            <a:spLocks noGrp="1"/>
          </p:cNvSpPr>
          <p:nvPr>
            <p:ph type="body" sz="quarter" idx="25"/>
          </p:nvPr>
        </p:nvSpPr>
        <p:spPr>
          <a:xfrm>
            <a:off x="619200" y="835200"/>
            <a:ext cx="6238800" cy="417600"/>
          </a:xfrm>
        </p:spPr>
        <p:txBody>
          <a:bodyPr/>
          <a:lstStyle/>
          <a:p>
            <a:r>
              <a:rPr kumimoji="1" lang="ja-JP" altLang="en-US" u="sng">
                <a:uFill>
                  <a:solidFill>
                    <a:schemeClr val="bg1"/>
                  </a:solidFill>
                </a:uFill>
                <a:hlinkClick r:id="rId3" action="ppaction://hlinksldjump"/>
              </a:rPr>
              <a:t>第</a:t>
            </a:r>
            <a:r>
              <a:rPr kumimoji="1" lang="en-US" altLang="ja-JP" u="sng">
                <a:uFill>
                  <a:solidFill>
                    <a:schemeClr val="bg1"/>
                  </a:solidFill>
                </a:uFill>
                <a:hlinkClick r:id="rId3" action="ppaction://hlinksldjump"/>
              </a:rPr>
              <a:t>16</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物理的管理策</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16-1. </a:t>
            </a:r>
            <a:r>
              <a:rPr kumimoji="1" lang="ja-JP" altLang="en-US" u="sng">
                <a:uFill>
                  <a:solidFill>
                    <a:schemeClr val="bg1"/>
                  </a:solidFill>
                </a:uFill>
                <a:hlinkClick r:id="rId3" action="ppaction://hlinksldjump"/>
              </a:rPr>
              <a:t>物理的管理策を参考とした対策基準・実施手順の策定</a:t>
            </a:r>
            <a:endParaRPr kumimoji="1" lang="ja-JP" altLang="en-US" u="sng">
              <a:uFill>
                <a:solidFill>
                  <a:schemeClr val="bg1"/>
                </a:solidFill>
              </a:uFill>
            </a:endParaRPr>
          </a:p>
        </p:txBody>
      </p:sp>
      <p:sp>
        <p:nvSpPr>
          <p:cNvPr id="11" name="テキスト プレースホルダー 2">
            <a:extLst>
              <a:ext uri="{FF2B5EF4-FFF2-40B4-BE49-F238E27FC236}">
                <a16:creationId xmlns:a16="http://schemas.microsoft.com/office/drawing/2014/main" id="{D9FC9C74-81B6-AF5A-D3F1-37091FA156CC}"/>
              </a:ext>
            </a:extLst>
          </p:cNvPr>
          <p:cNvSpPr>
            <a:spLocks noGrp="1"/>
          </p:cNvSpPr>
          <p:nvPr>
            <p:ph type="body" sz="quarter" idx="14"/>
          </p:nvPr>
        </p:nvSpPr>
        <p:spPr>
          <a:xfrm>
            <a:off x="1123950" y="1457325"/>
            <a:ext cx="5111250" cy="381000"/>
          </a:xfrm>
        </p:spPr>
        <p:txBody>
          <a:bodyPr/>
          <a:lstStyle/>
          <a:p>
            <a:r>
              <a:rPr kumimoji="1" lang="en-US" altLang="ja-JP"/>
              <a:t>16-1-2. </a:t>
            </a:r>
            <a:r>
              <a:rPr kumimoji="1" lang="ja-JP" altLang="en-US"/>
              <a:t>実施手順の策定</a:t>
            </a:r>
          </a:p>
        </p:txBody>
      </p:sp>
      <p:graphicFrame>
        <p:nvGraphicFramePr>
          <p:cNvPr id="3" name="表 2">
            <a:extLst>
              <a:ext uri="{FF2B5EF4-FFF2-40B4-BE49-F238E27FC236}">
                <a16:creationId xmlns:a16="http://schemas.microsoft.com/office/drawing/2014/main" id="{6A4C8CD3-6146-C083-0F40-3DD9C78E0EA7}"/>
              </a:ext>
            </a:extLst>
          </p:cNvPr>
          <p:cNvGraphicFramePr>
            <a:graphicFrameLocks noGrp="1"/>
          </p:cNvGraphicFramePr>
          <p:nvPr/>
        </p:nvGraphicFramePr>
        <p:xfrm>
          <a:off x="619200" y="6180174"/>
          <a:ext cx="5612400" cy="18059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7.5 </a:t>
                      </a:r>
                      <a:r>
                        <a:rPr kumimoji="1" lang="ja-JP" altLang="en-US" sz="1050" b="1">
                          <a:solidFill>
                            <a:sysClr val="windowText" lastClr="000000"/>
                          </a:solidFill>
                          <a:latin typeface="+mn-ea"/>
                          <a:ea typeface="+mn-ea"/>
                        </a:rPr>
                        <a:t>物理的及び環境的脅威からの保護</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各フロアには、火災報知器、消火器を設置する。</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サーバ付近に段ボールなどの燃えやすいものを置くことを禁じる。</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サーバの転倒対策として設置位置を工夫する。必要に応じて、転倒防止器具を利用するなどの対策を行う。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ハザードマップなどで自社の地理的な脅威を把握し、災害時における具体的対策を講じておくことが重要です。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17341019"/>
                  </a:ext>
                </a:extLst>
              </a:tr>
            </a:tbl>
          </a:graphicData>
        </a:graphic>
      </p:graphicFrame>
      <p:graphicFrame>
        <p:nvGraphicFramePr>
          <p:cNvPr id="2" name="表 1">
            <a:extLst>
              <a:ext uri="{FF2B5EF4-FFF2-40B4-BE49-F238E27FC236}">
                <a16:creationId xmlns:a16="http://schemas.microsoft.com/office/drawing/2014/main" id="{CE518038-39B7-6D5F-B84D-40E171EF26D9}"/>
              </a:ext>
            </a:extLst>
          </p:cNvPr>
          <p:cNvGraphicFramePr>
            <a:graphicFrameLocks noGrp="1"/>
          </p:cNvGraphicFramePr>
          <p:nvPr/>
        </p:nvGraphicFramePr>
        <p:xfrm>
          <a:off x="622800" y="2052000"/>
          <a:ext cx="5612400" cy="24460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7.3 </a:t>
                      </a:r>
                      <a:r>
                        <a:rPr kumimoji="1" lang="ja-JP" altLang="en-US" sz="1050" b="1">
                          <a:solidFill>
                            <a:sysClr val="windowText" lastClr="000000"/>
                          </a:solidFill>
                          <a:latin typeface="+mn-ea"/>
                          <a:ea typeface="+mn-ea"/>
                        </a:rPr>
                        <a:t>オフィス、部屋及び施設のセキュリティ</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各事業場は常時施錠可能とし、入退資格のない者の立ち入りを禁じる。やむを得ず施錠可能でない事業場においては、重要な情報はキャビネットに収納し施錠するなど、厳重な管理を行う。</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施錠、開錠は、原則として従業者が行う。</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入退を許可された外来者に対しては、原則として従業者が随行し、立ち入り場所を制限する。</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秘密の情報または活動が外部から見えないよう、ブラインドやパーティションを設置する。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活動内容や</a:t>
                      </a:r>
                      <a:r>
                        <a:rPr kumimoji="1" lang="en-US" altLang="ja-JP" sz="1050" b="0" i="0" u="none" strike="noStrike" kern="1200" cap="none" spc="0" normalizeH="0" baseline="0" noProof="0">
                          <a:ln>
                            <a:noFill/>
                          </a:ln>
                          <a:solidFill>
                            <a:prstClr val="black"/>
                          </a:solidFill>
                          <a:effectLst/>
                          <a:uLnTx/>
                          <a:uFillTx/>
                          <a:latin typeface="+mn-lt"/>
                          <a:ea typeface="+mn-ea"/>
                          <a:cs typeface="+mn-cs"/>
                        </a:rPr>
                        <a:t>PC</a:t>
                      </a:r>
                      <a:r>
                        <a:rPr kumimoji="1" lang="ja-JP" altLang="en-US" sz="1050" b="0" i="0" u="none" strike="noStrike" kern="1200" cap="none" spc="0" normalizeH="0" baseline="0" noProof="0">
                          <a:ln>
                            <a:noFill/>
                          </a:ln>
                          <a:solidFill>
                            <a:prstClr val="black"/>
                          </a:solidFill>
                          <a:effectLst/>
                          <a:uLnTx/>
                          <a:uFillTx/>
                          <a:latin typeface="+mn-lt"/>
                          <a:ea typeface="+mn-ea"/>
                          <a:cs typeface="+mn-cs"/>
                        </a:rPr>
                        <a:t>のモニタなどが外部から見えたり、聞こえたりすることがないよう、外部来場者の動線ルートを事前に決めておくことが大切です。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15881629"/>
                  </a:ext>
                </a:extLst>
              </a:tr>
            </a:tbl>
          </a:graphicData>
        </a:graphic>
      </p:graphicFrame>
    </p:spTree>
    <p:extLst>
      <p:ext uri="{BB962C8B-B14F-4D97-AF65-F5344CB8AC3E}">
        <p14:creationId xmlns:p14="http://schemas.microsoft.com/office/powerpoint/2010/main" val="674700036"/>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1CCB4CCD-A561-0FF5-6BF7-368DAF1310EA}"/>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テキスト プレースホルダー 1">
            <a:extLst>
              <a:ext uri="{FF2B5EF4-FFF2-40B4-BE49-F238E27FC236}">
                <a16:creationId xmlns:a16="http://schemas.microsoft.com/office/drawing/2014/main" id="{807A8ABD-D35D-3CF8-C68D-7EB0F93334F8}"/>
              </a:ext>
            </a:extLst>
          </p:cNvPr>
          <p:cNvSpPr>
            <a:spLocks noGrp="1"/>
          </p:cNvSpPr>
          <p:nvPr>
            <p:ph type="body" sz="quarter" idx="25"/>
          </p:nvPr>
        </p:nvSpPr>
        <p:spPr>
          <a:xfrm>
            <a:off x="619200" y="835200"/>
            <a:ext cx="6238800" cy="417600"/>
          </a:xfrm>
        </p:spPr>
        <p:txBody>
          <a:bodyPr/>
          <a:lstStyle/>
          <a:p>
            <a:r>
              <a:rPr kumimoji="1" lang="ja-JP" altLang="en-US" u="sng">
                <a:uFill>
                  <a:solidFill>
                    <a:schemeClr val="bg1"/>
                  </a:solidFill>
                </a:uFill>
                <a:hlinkClick r:id="rId3" action="ppaction://hlinksldjump"/>
              </a:rPr>
              <a:t>第</a:t>
            </a:r>
            <a:r>
              <a:rPr kumimoji="1" lang="en-US" altLang="ja-JP" u="sng">
                <a:uFill>
                  <a:solidFill>
                    <a:schemeClr val="bg1"/>
                  </a:solidFill>
                </a:uFill>
                <a:hlinkClick r:id="rId3" action="ppaction://hlinksldjump"/>
              </a:rPr>
              <a:t>16</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物理的管理策</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16-1. </a:t>
            </a:r>
            <a:r>
              <a:rPr kumimoji="1" lang="ja-JP" altLang="en-US" u="sng">
                <a:uFill>
                  <a:solidFill>
                    <a:schemeClr val="bg1"/>
                  </a:solidFill>
                </a:uFill>
                <a:hlinkClick r:id="rId3" action="ppaction://hlinksldjump"/>
              </a:rPr>
              <a:t>物理的管理策を参考とした対策基準・実施手順の策定</a:t>
            </a:r>
            <a:endParaRPr kumimoji="1" lang="ja-JP" altLang="en-US" u="sng">
              <a:uFill>
                <a:solidFill>
                  <a:schemeClr val="bg1"/>
                </a:solidFill>
              </a:uFill>
            </a:endParaRPr>
          </a:p>
        </p:txBody>
      </p:sp>
      <p:sp>
        <p:nvSpPr>
          <p:cNvPr id="11" name="テキスト プレースホルダー 2">
            <a:extLst>
              <a:ext uri="{FF2B5EF4-FFF2-40B4-BE49-F238E27FC236}">
                <a16:creationId xmlns:a16="http://schemas.microsoft.com/office/drawing/2014/main" id="{B5CF7968-9F78-FE38-5AFE-C6A2D332B835}"/>
              </a:ext>
            </a:extLst>
          </p:cNvPr>
          <p:cNvSpPr>
            <a:spLocks noGrp="1"/>
          </p:cNvSpPr>
          <p:nvPr>
            <p:ph type="body" sz="quarter" idx="14"/>
          </p:nvPr>
        </p:nvSpPr>
        <p:spPr>
          <a:xfrm>
            <a:off x="1123950" y="1457325"/>
            <a:ext cx="5111250" cy="381000"/>
          </a:xfrm>
        </p:spPr>
        <p:txBody>
          <a:bodyPr/>
          <a:lstStyle/>
          <a:p>
            <a:r>
              <a:rPr kumimoji="1" lang="en-US" altLang="ja-JP"/>
              <a:t>16-1-2. </a:t>
            </a:r>
            <a:r>
              <a:rPr kumimoji="1" lang="ja-JP" altLang="en-US"/>
              <a:t>実施手順の策定</a:t>
            </a:r>
          </a:p>
        </p:txBody>
      </p:sp>
      <p:graphicFrame>
        <p:nvGraphicFramePr>
          <p:cNvPr id="4" name="表 3">
            <a:extLst>
              <a:ext uri="{FF2B5EF4-FFF2-40B4-BE49-F238E27FC236}">
                <a16:creationId xmlns:a16="http://schemas.microsoft.com/office/drawing/2014/main" id="{CAF157FF-E53A-0E3D-F73E-27329A45B4F7}"/>
              </a:ext>
            </a:extLst>
          </p:cNvPr>
          <p:cNvGraphicFramePr>
            <a:graphicFrameLocks noGrp="1"/>
          </p:cNvGraphicFramePr>
          <p:nvPr/>
        </p:nvGraphicFramePr>
        <p:xfrm>
          <a:off x="619200" y="6638972"/>
          <a:ext cx="5612400" cy="21259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7.8 </a:t>
                      </a:r>
                      <a:r>
                        <a:rPr kumimoji="1" lang="ja-JP" altLang="en-US" sz="1050" b="1">
                          <a:solidFill>
                            <a:sysClr val="windowText" lastClr="000000"/>
                          </a:solidFill>
                          <a:latin typeface="+mn-ea"/>
                          <a:ea typeface="+mn-ea"/>
                        </a:rPr>
                        <a:t>装置の設置及び保護</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スイッチ、無線</a:t>
                      </a:r>
                      <a:r>
                        <a:rPr kumimoji="1" lang="en-US" altLang="ja-JP" sz="1050" b="0" i="0" u="none" strike="noStrike" kern="1200" cap="none" spc="0" normalizeH="0" baseline="0" noProof="0">
                          <a:ln>
                            <a:noFill/>
                          </a:ln>
                          <a:solidFill>
                            <a:prstClr val="black"/>
                          </a:solidFill>
                          <a:effectLst/>
                          <a:uLnTx/>
                          <a:uFillTx/>
                          <a:latin typeface="+mn-lt"/>
                          <a:ea typeface="+mn-ea"/>
                          <a:cs typeface="+mn-cs"/>
                        </a:rPr>
                        <a:t>LAN</a:t>
                      </a:r>
                      <a:r>
                        <a:rPr kumimoji="1" lang="ja-JP" altLang="en-US" sz="1050" b="0" i="0" u="none" strike="noStrike" kern="1200" cap="none" spc="0" normalizeH="0" baseline="0" noProof="0">
                          <a:ln>
                            <a:noFill/>
                          </a:ln>
                          <a:solidFill>
                            <a:prstClr val="black"/>
                          </a:solidFill>
                          <a:effectLst/>
                          <a:uLnTx/>
                          <a:uFillTx/>
                          <a:latin typeface="+mn-lt"/>
                          <a:ea typeface="+mn-ea"/>
                          <a:cs typeface="+mn-cs"/>
                        </a:rPr>
                        <a:t>アクセスポイントなどは、人目につくところや通行量の多い場所を避けて設置する。</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サーバは、サーバ室など隔離されたエリアに設置する。隔離されていないエリアに設置する場合は、ラックなどへ収容する。</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サーバが設置されたエリアでの飲食、喫煙は禁じる。</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サーバが設置されたエリアの温度、湿度を監視し、サーバに悪影響を与えない状態を維持する。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サーバ周辺に水などの配管などが通っていないか、確認することが大切です。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0215232"/>
                  </a:ext>
                </a:extLst>
              </a:tr>
            </a:tbl>
          </a:graphicData>
        </a:graphic>
      </p:graphicFrame>
      <p:graphicFrame>
        <p:nvGraphicFramePr>
          <p:cNvPr id="2" name="表 1">
            <a:extLst>
              <a:ext uri="{FF2B5EF4-FFF2-40B4-BE49-F238E27FC236}">
                <a16:creationId xmlns:a16="http://schemas.microsoft.com/office/drawing/2014/main" id="{2312C3A5-77CD-7680-D7DB-410330D21EAD}"/>
              </a:ext>
            </a:extLst>
          </p:cNvPr>
          <p:cNvGraphicFramePr>
            <a:graphicFrameLocks noGrp="1"/>
          </p:cNvGraphicFramePr>
          <p:nvPr/>
        </p:nvGraphicFramePr>
        <p:xfrm>
          <a:off x="619200" y="3823516"/>
          <a:ext cx="5612400" cy="27660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7.7 </a:t>
                      </a:r>
                      <a:r>
                        <a:rPr kumimoji="1" lang="ja-JP" altLang="en-US" sz="1050" b="1">
                          <a:solidFill>
                            <a:sysClr val="windowText" lastClr="000000"/>
                          </a:solidFill>
                          <a:latin typeface="+mn-ea"/>
                          <a:ea typeface="+mn-ea"/>
                        </a:rPr>
                        <a:t>クリアデスク・クリアスクリーン</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クリアデスク</a:t>
                      </a:r>
                      <a:br>
                        <a:rPr kumimoji="1" lang="en-US" altLang="ja-JP" sz="1050" b="0" i="0" u="none" strike="noStrike" kern="1200" cap="none" spc="0" normalizeH="0" baseline="0" noProof="0">
                          <a:ln>
                            <a:noFill/>
                          </a:ln>
                          <a:solidFill>
                            <a:prstClr val="black"/>
                          </a:solidFill>
                          <a:effectLst/>
                          <a:uLnTx/>
                          <a:uFillTx/>
                          <a:latin typeface="+mn-lt"/>
                          <a:ea typeface="+mn-ea"/>
                          <a:cs typeface="+mn-cs"/>
                        </a:rPr>
                      </a:br>
                      <a:r>
                        <a:rPr kumimoji="1" lang="ja-JP" altLang="en-US" sz="1050" b="0" i="0" u="none" strike="noStrike" kern="1200" cap="none" spc="0" normalizeH="0" baseline="0" noProof="0">
                          <a:ln>
                            <a:noFill/>
                          </a:ln>
                          <a:solidFill>
                            <a:prstClr val="black"/>
                          </a:solidFill>
                          <a:effectLst/>
                          <a:uLnTx/>
                          <a:uFillTx/>
                          <a:latin typeface="+mn-lt"/>
                          <a:ea typeface="+mn-ea"/>
                          <a:cs typeface="+mn-cs"/>
                        </a:rPr>
                        <a:t>・離席時や帰宅時には、重要情報や個人情報を含む書類や記憶媒体を机上やその周辺</a:t>
                      </a:r>
                      <a:br>
                        <a:rPr kumimoji="1" lang="ja-JP" altLang="en-US" sz="1050" b="0" i="0" u="none" strike="noStrike" kern="1200" cap="none" spc="0" normalizeH="0" baseline="0" noProof="0">
                          <a:ln>
                            <a:noFill/>
                          </a:ln>
                          <a:solidFill>
                            <a:prstClr val="black"/>
                          </a:solidFill>
                          <a:effectLst/>
                          <a:uLnTx/>
                          <a:uFillTx/>
                          <a:latin typeface="+mn-lt"/>
                          <a:ea typeface="+mn-ea"/>
                          <a:cs typeface="+mn-cs"/>
                        </a:rPr>
                      </a:br>
                      <a:r>
                        <a:rPr kumimoji="1" lang="ja-JP" altLang="en-US" sz="1050" b="0" i="0" u="none" strike="noStrike" kern="1200" cap="none" spc="0" normalizeH="0" baseline="0" noProof="0">
                          <a:ln>
                            <a:noFill/>
                          </a:ln>
                          <a:solidFill>
                            <a:prstClr val="black"/>
                          </a:solidFill>
                          <a:effectLst/>
                          <a:uLnTx/>
                          <a:uFillTx/>
                          <a:latin typeface="+mn-lt"/>
                          <a:ea typeface="+mn-ea"/>
                          <a:cs typeface="+mn-cs"/>
                        </a:rPr>
                        <a:t>　に放置しない。</a:t>
                      </a:r>
                      <a:br>
                        <a:rPr kumimoji="1" lang="en-US" altLang="ja-JP" sz="1050" b="0" i="0" u="none" strike="noStrike" kern="1200" cap="none" spc="0" normalizeH="0" baseline="0" noProof="0">
                          <a:ln>
                            <a:noFill/>
                          </a:ln>
                          <a:solidFill>
                            <a:prstClr val="black"/>
                          </a:solidFill>
                          <a:effectLst/>
                          <a:uLnTx/>
                          <a:uFillTx/>
                          <a:latin typeface="+mn-lt"/>
                          <a:ea typeface="+mn-ea"/>
                          <a:cs typeface="+mn-cs"/>
                        </a:rPr>
                      </a:br>
                      <a:r>
                        <a:rPr kumimoji="1" lang="ja-JP" altLang="en-US" sz="1050" b="0" i="0" u="none" strike="noStrike" kern="1200" cap="none" spc="0" normalizeH="0" baseline="0" noProof="0">
                          <a:ln>
                            <a:noFill/>
                          </a:ln>
                          <a:solidFill>
                            <a:prstClr val="black"/>
                          </a:solidFill>
                          <a:effectLst/>
                          <a:uLnTx/>
                          <a:uFillTx/>
                          <a:latin typeface="+mn-lt"/>
                          <a:ea typeface="+mn-ea"/>
                          <a:cs typeface="+mn-cs"/>
                        </a:rPr>
                        <a:t>・書類やデータは、重要なものとそうでないものを区別して整理する。</a:t>
                      </a:r>
                      <a:br>
                        <a:rPr kumimoji="1" lang="en-US" altLang="ja-JP" sz="1050" b="0" i="0" u="none" strike="noStrike" kern="1200" cap="none" spc="0" normalizeH="0" baseline="0" noProof="0">
                          <a:ln>
                            <a:noFill/>
                          </a:ln>
                          <a:solidFill>
                            <a:prstClr val="black"/>
                          </a:solidFill>
                          <a:effectLst/>
                          <a:uLnTx/>
                          <a:uFillTx/>
                          <a:latin typeface="+mn-lt"/>
                          <a:ea typeface="+mn-ea"/>
                          <a:cs typeface="+mn-cs"/>
                        </a:rPr>
                      </a:br>
                      <a:r>
                        <a:rPr kumimoji="1" lang="ja-JP" altLang="en-US" sz="1050" b="0" i="0" u="none" strike="noStrike" kern="1200" cap="none" spc="0" normalizeH="0" baseline="0" noProof="0">
                          <a:ln>
                            <a:noFill/>
                          </a:ln>
                          <a:solidFill>
                            <a:prstClr val="black"/>
                          </a:solidFill>
                          <a:effectLst/>
                          <a:uLnTx/>
                          <a:uFillTx/>
                          <a:latin typeface="+mn-lt"/>
                          <a:ea typeface="+mn-ea"/>
                          <a:cs typeface="+mn-cs"/>
                        </a:rPr>
                        <a:t>・プリンタ、コピーに出力した印刷分は放置せず速やかに取り出す。</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クリアスクリーン</a:t>
                      </a:r>
                      <a:br>
                        <a:rPr kumimoji="1" lang="en-US" altLang="ja-JP" sz="1050" b="0" i="0" u="none" strike="noStrike" kern="1200" cap="none" spc="0" normalizeH="0" baseline="0" noProof="0">
                          <a:ln>
                            <a:noFill/>
                          </a:ln>
                          <a:solidFill>
                            <a:prstClr val="black"/>
                          </a:solidFill>
                          <a:effectLst/>
                          <a:uLnTx/>
                          <a:uFillTx/>
                          <a:latin typeface="+mn-lt"/>
                          <a:ea typeface="+mn-ea"/>
                          <a:cs typeface="+mn-cs"/>
                        </a:rPr>
                      </a:br>
                      <a:r>
                        <a:rPr kumimoji="1" lang="ja-JP" altLang="en-US" sz="1050" b="0" i="0" u="none" strike="noStrike" kern="1200" cap="none" spc="0" normalizeH="0" baseline="0" noProof="0">
                          <a:ln>
                            <a:noFill/>
                          </a:ln>
                          <a:solidFill>
                            <a:prstClr val="black"/>
                          </a:solidFill>
                          <a:effectLst/>
                          <a:uLnTx/>
                          <a:uFillTx/>
                          <a:latin typeface="+mn-lt"/>
                          <a:ea typeface="+mn-ea"/>
                          <a:cs typeface="+mn-cs"/>
                        </a:rPr>
                        <a:t>・利用者は、食事やトイレ、会議などで自席を離れる場合には、コンピュータのログア</a:t>
                      </a:r>
                      <a:br>
                        <a:rPr kumimoji="1" lang="en-US" altLang="ja-JP" sz="1050" b="0" i="0" u="none" strike="noStrike" kern="1200" cap="none" spc="0" normalizeH="0" baseline="0" noProof="0">
                          <a:ln>
                            <a:noFill/>
                          </a:ln>
                          <a:solidFill>
                            <a:prstClr val="black"/>
                          </a:solidFill>
                          <a:effectLst/>
                          <a:uLnTx/>
                          <a:uFillTx/>
                          <a:latin typeface="+mn-lt"/>
                          <a:ea typeface="+mn-ea"/>
                          <a:cs typeface="+mn-cs"/>
                        </a:rPr>
                      </a:br>
                      <a:r>
                        <a:rPr kumimoji="1" lang="ja-JP" altLang="en-US" sz="1050" b="0" i="0" u="none" strike="noStrike" kern="1200" cap="none" spc="0" normalizeH="0" baseline="0" noProof="0">
                          <a:ln>
                            <a:noFill/>
                          </a:ln>
                          <a:solidFill>
                            <a:prstClr val="black"/>
                          </a:solidFill>
                          <a:effectLst/>
                          <a:uLnTx/>
                          <a:uFillTx/>
                          <a:latin typeface="+mn-lt"/>
                          <a:ea typeface="+mn-ea"/>
                          <a:cs typeface="+mn-cs"/>
                        </a:rPr>
                        <a:t>　ウト（ログオフ）やスクリーンロックを行い、第三者がコンピュータを操作したり、</a:t>
                      </a:r>
                      <a:br>
                        <a:rPr kumimoji="1" lang="en-US" altLang="ja-JP" sz="1050" b="0" i="0" u="none" strike="noStrike" kern="1200" cap="none" spc="0" normalizeH="0" baseline="0" noProof="0">
                          <a:ln>
                            <a:noFill/>
                          </a:ln>
                          <a:solidFill>
                            <a:prstClr val="black"/>
                          </a:solidFill>
                          <a:effectLst/>
                          <a:uLnTx/>
                          <a:uFillTx/>
                          <a:latin typeface="+mn-lt"/>
                          <a:ea typeface="+mn-ea"/>
                          <a:cs typeface="+mn-cs"/>
                        </a:rPr>
                      </a:br>
                      <a:r>
                        <a:rPr kumimoji="1" lang="ja-JP" altLang="en-US" sz="1050" b="0" i="0" u="none" strike="noStrike" kern="1200" cap="none" spc="0" normalizeH="0" baseline="0" noProof="0">
                          <a:ln>
                            <a:noFill/>
                          </a:ln>
                          <a:solidFill>
                            <a:prstClr val="black"/>
                          </a:solidFill>
                          <a:effectLst/>
                          <a:uLnTx/>
                          <a:uFillTx/>
                          <a:latin typeface="+mn-lt"/>
                          <a:ea typeface="+mn-ea"/>
                          <a:cs typeface="+mn-cs"/>
                        </a:rPr>
                        <a:t>　画面を盗み見たりできないようにする。</a:t>
                      </a:r>
                      <a:br>
                        <a:rPr kumimoji="1" lang="en-US" altLang="ja-JP" sz="1050" b="0" i="0" u="none" strike="noStrike" kern="1200" cap="none" spc="0" normalizeH="0" baseline="0" noProof="0">
                          <a:ln>
                            <a:noFill/>
                          </a:ln>
                          <a:solidFill>
                            <a:prstClr val="black"/>
                          </a:solidFill>
                          <a:effectLst/>
                          <a:uLnTx/>
                          <a:uFillTx/>
                          <a:latin typeface="+mn-lt"/>
                          <a:ea typeface="+mn-ea"/>
                          <a:cs typeface="+mn-cs"/>
                        </a:rPr>
                      </a:br>
                      <a:r>
                        <a:rPr kumimoji="1" lang="ja-JP" altLang="en-US" sz="1050" b="0" i="0" u="none" strike="noStrike" kern="1200" cap="none" spc="0" normalizeH="0" baseline="0" noProof="0">
                          <a:ln>
                            <a:noFill/>
                          </a:ln>
                          <a:solidFill>
                            <a:prstClr val="black"/>
                          </a:solidFill>
                          <a:effectLst/>
                          <a:uLnTx/>
                          <a:uFillTx/>
                          <a:latin typeface="+mn-lt"/>
                          <a:ea typeface="+mn-ea"/>
                          <a:cs typeface="+mn-cs"/>
                        </a:rPr>
                        <a:t>・ログイン</a:t>
                      </a:r>
                      <a:r>
                        <a:rPr kumimoji="1" lang="en-US" altLang="ja-JP" sz="1050" b="0" i="0" u="none" strike="noStrike" kern="1200" cap="none" spc="0" normalizeH="0" baseline="0" noProof="0">
                          <a:ln>
                            <a:noFill/>
                          </a:ln>
                          <a:solidFill>
                            <a:prstClr val="black"/>
                          </a:solidFill>
                          <a:effectLst/>
                          <a:uLnTx/>
                          <a:uFillTx/>
                          <a:latin typeface="+mn-lt"/>
                          <a:ea typeface="+mn-ea"/>
                          <a:cs typeface="+mn-cs"/>
                        </a:rPr>
                        <a:t>ID</a:t>
                      </a:r>
                      <a:r>
                        <a:rPr kumimoji="1" lang="ja-JP" altLang="en-US" sz="1050" b="0" i="0" u="none" strike="noStrike" kern="1200" cap="none" spc="0" normalizeH="0" baseline="0" noProof="0">
                          <a:ln>
                            <a:noFill/>
                          </a:ln>
                          <a:solidFill>
                            <a:prstClr val="black"/>
                          </a:solidFill>
                          <a:effectLst/>
                          <a:uLnTx/>
                          <a:uFillTx/>
                          <a:latin typeface="+mn-lt"/>
                          <a:ea typeface="+mn-ea"/>
                          <a:cs typeface="+mn-cs"/>
                        </a:rPr>
                        <a:t>、パスワードを机上に貼付することは禁じる。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クリアデスク、クリアスクリーンについてのルールが適切に守られているか、チェックシートなどで徹底することも効果的です。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17231293"/>
                  </a:ext>
                </a:extLst>
              </a:tr>
            </a:tbl>
          </a:graphicData>
        </a:graphic>
      </p:graphicFrame>
      <p:graphicFrame>
        <p:nvGraphicFramePr>
          <p:cNvPr id="3" name="表 2">
            <a:extLst>
              <a:ext uri="{FF2B5EF4-FFF2-40B4-BE49-F238E27FC236}">
                <a16:creationId xmlns:a16="http://schemas.microsoft.com/office/drawing/2014/main" id="{3C50A334-FDBF-0104-3726-DC2D4832ACBF}"/>
              </a:ext>
            </a:extLst>
          </p:cNvPr>
          <p:cNvGraphicFramePr>
            <a:graphicFrameLocks noGrp="1"/>
          </p:cNvGraphicFramePr>
          <p:nvPr/>
        </p:nvGraphicFramePr>
        <p:xfrm>
          <a:off x="622800" y="2052000"/>
          <a:ext cx="5612400" cy="16459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7.6 </a:t>
                      </a:r>
                      <a:r>
                        <a:rPr kumimoji="1" lang="ja-JP" altLang="en-US" sz="1050" b="1">
                          <a:solidFill>
                            <a:sysClr val="windowText" lastClr="000000"/>
                          </a:solidFill>
                          <a:latin typeface="+mn-ea"/>
                          <a:ea typeface="+mn-ea"/>
                        </a:rPr>
                        <a:t>セキュリティを保つべき領域での作業</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サーバ室には、スマートフォンやボイスレコーダー、カメラなど撮影や録音ができるものや、</a:t>
                      </a:r>
                      <a:r>
                        <a:rPr kumimoji="1" lang="en-US" altLang="ja-JP" sz="1050" b="0" i="0" u="none" strike="noStrike" kern="1200" cap="none" spc="0" normalizeH="0" baseline="0" noProof="0">
                          <a:ln>
                            <a:noFill/>
                          </a:ln>
                          <a:solidFill>
                            <a:prstClr val="black"/>
                          </a:solidFill>
                          <a:effectLst/>
                          <a:uLnTx/>
                          <a:uFillTx/>
                          <a:latin typeface="+mn-lt"/>
                          <a:ea typeface="+mn-ea"/>
                          <a:cs typeface="+mn-cs"/>
                        </a:rPr>
                        <a:t>USB</a:t>
                      </a:r>
                      <a:r>
                        <a:rPr kumimoji="1" lang="ja-JP" altLang="en-US" sz="1050" b="0" i="0" u="none" strike="noStrike" kern="1200" cap="none" spc="0" normalizeH="0" baseline="0" noProof="0">
                          <a:ln>
                            <a:noFill/>
                          </a:ln>
                          <a:solidFill>
                            <a:prstClr val="black"/>
                          </a:solidFill>
                          <a:effectLst/>
                          <a:uLnTx/>
                          <a:uFillTx/>
                          <a:latin typeface="+mn-lt"/>
                          <a:ea typeface="+mn-ea"/>
                          <a:cs typeface="+mn-cs"/>
                        </a:rPr>
                        <a:t>メモリなどサーバの情報をダウンロードできる機器の持ち込みは禁じる。</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セキュリティを保つべき領域は常時施錠し、入退資格のない者の立ち入りを禁じる。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セキュリティを保つべき領域での作業ルールが適切に守られているか確認することが大切です。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48532179"/>
                  </a:ext>
                </a:extLst>
              </a:tr>
            </a:tbl>
          </a:graphicData>
        </a:graphic>
      </p:graphicFrame>
    </p:spTree>
    <p:extLst>
      <p:ext uri="{BB962C8B-B14F-4D97-AF65-F5344CB8AC3E}">
        <p14:creationId xmlns:p14="http://schemas.microsoft.com/office/powerpoint/2010/main" val="3877036002"/>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D390BD59-20F2-CB23-4F6E-D1E11F6352CF}"/>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08</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テキスト プレースホルダー 1">
            <a:extLst>
              <a:ext uri="{FF2B5EF4-FFF2-40B4-BE49-F238E27FC236}">
                <a16:creationId xmlns:a16="http://schemas.microsoft.com/office/drawing/2014/main" id="{E2041304-542D-8500-0AB5-A02B353B1D03}"/>
              </a:ext>
            </a:extLst>
          </p:cNvPr>
          <p:cNvSpPr>
            <a:spLocks noGrp="1"/>
          </p:cNvSpPr>
          <p:nvPr>
            <p:ph type="body" sz="quarter" idx="25"/>
          </p:nvPr>
        </p:nvSpPr>
        <p:spPr>
          <a:xfrm>
            <a:off x="619200" y="835200"/>
            <a:ext cx="6238800" cy="417600"/>
          </a:xfrm>
        </p:spPr>
        <p:txBody>
          <a:bodyPr/>
          <a:lstStyle/>
          <a:p>
            <a:r>
              <a:rPr kumimoji="1" lang="ja-JP" altLang="en-US" u="sng">
                <a:uFill>
                  <a:solidFill>
                    <a:schemeClr val="bg1"/>
                  </a:solidFill>
                </a:uFill>
                <a:hlinkClick r:id="rId3" action="ppaction://hlinksldjump"/>
              </a:rPr>
              <a:t>第</a:t>
            </a:r>
            <a:r>
              <a:rPr kumimoji="1" lang="en-US" altLang="ja-JP" u="sng">
                <a:uFill>
                  <a:solidFill>
                    <a:schemeClr val="bg1"/>
                  </a:solidFill>
                </a:uFill>
                <a:hlinkClick r:id="rId3" action="ppaction://hlinksldjump"/>
              </a:rPr>
              <a:t>16</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物理的管理策</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16-1. </a:t>
            </a:r>
            <a:r>
              <a:rPr kumimoji="1" lang="ja-JP" altLang="en-US" u="sng">
                <a:uFill>
                  <a:solidFill>
                    <a:schemeClr val="bg1"/>
                  </a:solidFill>
                </a:uFill>
                <a:hlinkClick r:id="rId3" action="ppaction://hlinksldjump"/>
              </a:rPr>
              <a:t>物理的管理策を参考とした対策基準・実施手順の策定</a:t>
            </a:r>
            <a:endParaRPr kumimoji="1" lang="ja-JP" altLang="en-US" u="sng">
              <a:uFill>
                <a:solidFill>
                  <a:schemeClr val="bg1"/>
                </a:solidFill>
              </a:uFill>
            </a:endParaRPr>
          </a:p>
        </p:txBody>
      </p:sp>
      <p:sp>
        <p:nvSpPr>
          <p:cNvPr id="11" name="テキスト プレースホルダー 2">
            <a:extLst>
              <a:ext uri="{FF2B5EF4-FFF2-40B4-BE49-F238E27FC236}">
                <a16:creationId xmlns:a16="http://schemas.microsoft.com/office/drawing/2014/main" id="{800B7C28-3257-891E-983E-DE0D25057CEB}"/>
              </a:ext>
            </a:extLst>
          </p:cNvPr>
          <p:cNvSpPr>
            <a:spLocks noGrp="1"/>
          </p:cNvSpPr>
          <p:nvPr>
            <p:ph type="body" sz="quarter" idx="14"/>
          </p:nvPr>
        </p:nvSpPr>
        <p:spPr>
          <a:xfrm>
            <a:off x="1123950" y="1457325"/>
            <a:ext cx="5111250" cy="381000"/>
          </a:xfrm>
        </p:spPr>
        <p:txBody>
          <a:bodyPr/>
          <a:lstStyle/>
          <a:p>
            <a:r>
              <a:rPr kumimoji="1" lang="en-US" altLang="ja-JP"/>
              <a:t>16-1-2. </a:t>
            </a:r>
            <a:r>
              <a:rPr kumimoji="1" lang="ja-JP" altLang="en-US"/>
              <a:t>実施手順の策定</a:t>
            </a:r>
          </a:p>
        </p:txBody>
      </p:sp>
      <p:graphicFrame>
        <p:nvGraphicFramePr>
          <p:cNvPr id="2" name="表 1">
            <a:extLst>
              <a:ext uri="{FF2B5EF4-FFF2-40B4-BE49-F238E27FC236}">
                <a16:creationId xmlns:a16="http://schemas.microsoft.com/office/drawing/2014/main" id="{E504E93A-945C-6161-3B89-78FDE8AC8F55}"/>
              </a:ext>
            </a:extLst>
          </p:cNvPr>
          <p:cNvGraphicFramePr>
            <a:graphicFrameLocks noGrp="1"/>
          </p:cNvGraphicFramePr>
          <p:nvPr/>
        </p:nvGraphicFramePr>
        <p:xfrm>
          <a:off x="619200" y="4681062"/>
          <a:ext cx="5612400" cy="45262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7.10 </a:t>
                      </a:r>
                      <a:r>
                        <a:rPr kumimoji="1" lang="ja-JP" altLang="en-US" sz="1050" b="1">
                          <a:solidFill>
                            <a:sysClr val="windowText" lastClr="000000"/>
                          </a:solidFill>
                          <a:latin typeface="+mn-ea"/>
                          <a:ea typeface="+mn-ea"/>
                        </a:rPr>
                        <a:t>記憶媒体</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外づけの記録媒体の持ち出し・持ち込みは、事前に許可を得た上で行う。また、不使用時は、キャビネットに施錠保管を行う。</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記憶媒体に収納する情報は必要最小限なものとし、必要のない機密情報や個人情報、会社の重要情報は保存しない。</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格納するファイルは暗号化して（パスワードをつけて）保存する。</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外部記憶媒体や、重要な情報が記された文書を机上や、棚上などに放置することは禁じる。</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私有の外部記憶媒体を持ち込む場合、社有の外部記憶媒体を持ち出す場合は、該当部門の責任者および情報システム管理者の許可を得る。</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外部記憶媒体でデータを受け渡す場合は、データの内容に応じてセキュリティを確保できるような受け渡し方法をとる。</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お客様の</a:t>
                      </a:r>
                      <a:r>
                        <a:rPr kumimoji="1" lang="en-US" altLang="ja-JP" sz="1050" b="0" i="0" u="none" strike="noStrike" kern="1200" cap="none" spc="0" normalizeH="0" baseline="0" noProof="0">
                          <a:ln>
                            <a:noFill/>
                          </a:ln>
                          <a:solidFill>
                            <a:prstClr val="black"/>
                          </a:solidFill>
                          <a:effectLst/>
                          <a:uLnTx/>
                          <a:uFillTx/>
                          <a:latin typeface="+mn-lt"/>
                          <a:ea typeface="+mn-ea"/>
                          <a:cs typeface="+mn-cs"/>
                        </a:rPr>
                        <a:t>USB</a:t>
                      </a:r>
                      <a:r>
                        <a:rPr kumimoji="1" lang="ja-JP" altLang="en-US" sz="1050" b="0" i="0" u="none" strike="noStrike" kern="1200" cap="none" spc="0" normalizeH="0" baseline="0" noProof="0">
                          <a:ln>
                            <a:noFill/>
                          </a:ln>
                          <a:solidFill>
                            <a:prstClr val="black"/>
                          </a:solidFill>
                          <a:effectLst/>
                          <a:uLnTx/>
                          <a:uFillTx/>
                          <a:latin typeface="+mn-lt"/>
                          <a:ea typeface="+mn-ea"/>
                          <a:cs typeface="+mn-cs"/>
                        </a:rPr>
                        <a:t>メモリなどの記憶媒体を預かった場合は、使用する前に必ずアンチウイルスソフトによりスキャンを行う。</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不要な媒体を処分する場合は、「</a:t>
                      </a:r>
                      <a:r>
                        <a:rPr kumimoji="1" lang="en-US" altLang="ja-JP" sz="1050" b="0" i="0" u="none" strike="noStrike" kern="1200" cap="none" spc="0" normalizeH="0" baseline="0" noProof="0">
                          <a:ln>
                            <a:noFill/>
                          </a:ln>
                          <a:solidFill>
                            <a:prstClr val="black"/>
                          </a:solidFill>
                          <a:effectLst/>
                          <a:uLnTx/>
                          <a:uFillTx/>
                          <a:latin typeface="+mn-lt"/>
                          <a:ea typeface="+mn-ea"/>
                          <a:cs typeface="+mn-cs"/>
                        </a:rPr>
                        <a:t>5.10 </a:t>
                      </a:r>
                      <a:r>
                        <a:rPr kumimoji="1" lang="ja-JP" altLang="en-US" sz="1050" b="0" i="0" u="none" strike="noStrike" kern="1200" cap="none" spc="0" normalizeH="0" baseline="0" noProof="0">
                          <a:ln>
                            <a:noFill/>
                          </a:ln>
                          <a:solidFill>
                            <a:prstClr val="black"/>
                          </a:solidFill>
                          <a:effectLst/>
                          <a:uLnTx/>
                          <a:uFillTx/>
                          <a:latin typeface="+mn-lt"/>
                          <a:ea typeface="+mn-ea"/>
                          <a:cs typeface="+mn-cs"/>
                        </a:rPr>
                        <a:t>情報及びその他の関連資産の利用の許容範囲」のルールに従う。</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媒体を輸送する場合は、必要に応じて梱包などにより保護するとともに、「</a:t>
                      </a:r>
                      <a:r>
                        <a:rPr kumimoji="1" lang="en-US" altLang="ja-JP" sz="1050" b="0" i="0" u="none" strike="noStrike" kern="1200" cap="none" spc="0" normalizeH="0" baseline="0" noProof="0">
                          <a:ln>
                            <a:noFill/>
                          </a:ln>
                          <a:solidFill>
                            <a:prstClr val="black"/>
                          </a:solidFill>
                          <a:effectLst/>
                          <a:uLnTx/>
                          <a:uFillTx/>
                          <a:latin typeface="+mn-lt"/>
                          <a:ea typeface="+mn-ea"/>
                          <a:cs typeface="+mn-cs"/>
                        </a:rPr>
                        <a:t>5.10 </a:t>
                      </a:r>
                      <a:r>
                        <a:rPr kumimoji="1" lang="ja-JP" altLang="en-US" sz="1050" b="0" i="0" u="none" strike="noStrike" kern="1200" cap="none" spc="0" normalizeH="0" baseline="0" noProof="0">
                          <a:ln>
                            <a:noFill/>
                          </a:ln>
                          <a:solidFill>
                            <a:prstClr val="black"/>
                          </a:solidFill>
                          <a:effectLst/>
                          <a:uLnTx/>
                          <a:uFillTx/>
                          <a:latin typeface="+mn-lt"/>
                          <a:ea typeface="+mn-ea"/>
                          <a:cs typeface="+mn-cs"/>
                        </a:rPr>
                        <a:t>情報及びその他の関連資産の利用の許容範囲」のルールに従う。</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サーバ、ネットワーク機器（スイッチ、ルータなど）の設置場所を、情報システム管理者の許可なく移動することは禁じる。</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当組織の資産および顧客から預かった資産を、情報セキュリティ委員長の許可なく無断で持ち出すことは禁じる。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en-US" altLang="ja-JP" sz="1050" b="0" i="0" u="none" strike="noStrike" kern="1200" cap="none" spc="0" normalizeH="0" baseline="0" noProof="0">
                          <a:ln>
                            <a:noFill/>
                          </a:ln>
                          <a:solidFill>
                            <a:prstClr val="black"/>
                          </a:solidFill>
                          <a:effectLst/>
                          <a:uLnTx/>
                          <a:uFillTx/>
                          <a:latin typeface="+mn-lt"/>
                          <a:ea typeface="+mn-ea"/>
                          <a:cs typeface="+mn-cs"/>
                        </a:rPr>
                        <a:t>USB</a:t>
                      </a:r>
                      <a:r>
                        <a:rPr kumimoji="1" lang="ja-JP" altLang="en-US" sz="1050" b="0" i="0" u="none" strike="noStrike" kern="1200" cap="none" spc="0" normalizeH="0" baseline="0" noProof="0">
                          <a:ln>
                            <a:noFill/>
                          </a:ln>
                          <a:solidFill>
                            <a:prstClr val="black"/>
                          </a:solidFill>
                          <a:effectLst/>
                          <a:uLnTx/>
                          <a:uFillTx/>
                          <a:latin typeface="+mn-lt"/>
                          <a:ea typeface="+mn-ea"/>
                          <a:cs typeface="+mn-cs"/>
                        </a:rPr>
                        <a:t>メモリやハードディスクなどの記憶媒体だけでなく、紙の文書に対しても対策を行うことが大切です。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43394768"/>
                  </a:ext>
                </a:extLst>
              </a:tr>
            </a:tbl>
          </a:graphicData>
        </a:graphic>
      </p:graphicFrame>
      <p:graphicFrame>
        <p:nvGraphicFramePr>
          <p:cNvPr id="3" name="表 2">
            <a:extLst>
              <a:ext uri="{FF2B5EF4-FFF2-40B4-BE49-F238E27FC236}">
                <a16:creationId xmlns:a16="http://schemas.microsoft.com/office/drawing/2014/main" id="{09C79AA9-E111-67FE-48F9-6C450DC11D67}"/>
              </a:ext>
            </a:extLst>
          </p:cNvPr>
          <p:cNvGraphicFramePr>
            <a:graphicFrameLocks noGrp="1"/>
          </p:cNvGraphicFramePr>
          <p:nvPr>
            <p:extLst>
              <p:ext uri="{D42A27DB-BD31-4B8C-83A1-F6EECF244321}">
                <p14:modId xmlns:p14="http://schemas.microsoft.com/office/powerpoint/2010/main" val="3272964056"/>
              </p:ext>
            </p:extLst>
          </p:nvPr>
        </p:nvGraphicFramePr>
        <p:xfrm>
          <a:off x="619200" y="2052000"/>
          <a:ext cx="5612400" cy="26060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7.9 </a:t>
                      </a:r>
                      <a:r>
                        <a:rPr kumimoji="1" lang="ja-JP" altLang="en-US" sz="1050" b="1">
                          <a:solidFill>
                            <a:sysClr val="windowText" lastClr="000000"/>
                          </a:solidFill>
                          <a:latin typeface="+mn-ea"/>
                          <a:ea typeface="+mn-ea"/>
                        </a:rPr>
                        <a:t>構外にある資産のセキュリティ</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dirty="0">
                          <a:ln>
                            <a:noFill/>
                          </a:ln>
                          <a:solidFill>
                            <a:prstClr val="black"/>
                          </a:solidFill>
                          <a:effectLst/>
                          <a:uLnTx/>
                          <a:uFillTx/>
                          <a:latin typeface="+mn-lt"/>
                          <a:ea typeface="+mn-ea"/>
                          <a:cs typeface="+mn-cs"/>
                        </a:rPr>
                        <a:t>社外にノート</a:t>
                      </a:r>
                      <a:r>
                        <a:rPr kumimoji="1" lang="en-US" altLang="ja-JP" sz="1050" b="0" i="0" u="none" strike="noStrike" kern="1200" cap="none" spc="0" normalizeH="0" baseline="0" noProof="0" dirty="0">
                          <a:ln>
                            <a:noFill/>
                          </a:ln>
                          <a:solidFill>
                            <a:prstClr val="black"/>
                          </a:solidFill>
                          <a:effectLst/>
                          <a:uLnTx/>
                          <a:uFillTx/>
                          <a:latin typeface="+mn-lt"/>
                          <a:ea typeface="+mn-ea"/>
                          <a:cs typeface="+mn-cs"/>
                        </a:rPr>
                        <a:t>PC</a:t>
                      </a:r>
                      <a:r>
                        <a:rPr kumimoji="1" lang="ja-JP" altLang="en-US" sz="1050" b="0" i="0" u="none" strike="noStrike" kern="1200" cap="none" spc="0" normalizeH="0" baseline="0" noProof="0" dirty="0">
                          <a:ln>
                            <a:noFill/>
                          </a:ln>
                          <a:solidFill>
                            <a:prstClr val="black"/>
                          </a:solidFill>
                          <a:effectLst/>
                          <a:uLnTx/>
                          <a:uFillTx/>
                          <a:latin typeface="+mn-lt"/>
                          <a:ea typeface="+mn-ea"/>
                          <a:cs typeface="+mn-cs"/>
                        </a:rPr>
                        <a:t>などを持ち出す場合は、</a:t>
                      </a:r>
                      <a:br>
                        <a:rPr kumimoji="1" lang="en-US" altLang="ja-JP" sz="1050" b="0" i="0" u="none" strike="noStrike" kern="1200" cap="none" spc="0" normalizeH="0" baseline="0" noProof="0" dirty="0">
                          <a:ln>
                            <a:noFill/>
                          </a:ln>
                          <a:solidFill>
                            <a:prstClr val="black"/>
                          </a:solidFill>
                          <a:effectLst/>
                          <a:uLnTx/>
                          <a:uFillTx/>
                          <a:latin typeface="+mn-lt"/>
                          <a:ea typeface="+mn-ea"/>
                          <a:cs typeface="+mn-cs"/>
                        </a:rPr>
                      </a:br>
                      <a:r>
                        <a:rPr kumimoji="1" lang="ja-JP" altLang="en-US" sz="1050" b="0" i="0" u="none" strike="noStrike" kern="1200" cap="none" spc="0" normalizeH="0" baseline="0" noProof="0" dirty="0">
                          <a:ln>
                            <a:noFill/>
                          </a:ln>
                          <a:solidFill>
                            <a:prstClr val="black"/>
                          </a:solidFill>
                          <a:effectLst/>
                          <a:uLnTx/>
                          <a:uFillTx/>
                          <a:latin typeface="+mn-lt"/>
                          <a:ea typeface="+mn-ea"/>
                          <a:cs typeface="+mn-cs"/>
                        </a:rPr>
                        <a:t>①ログインパスワードを設定する。</a:t>
                      </a:r>
                      <a:br>
                        <a:rPr kumimoji="1" lang="en-US" altLang="ja-JP" sz="1050" b="0" i="0" u="none" strike="noStrike" kern="1200" cap="none" spc="0" normalizeH="0" baseline="0" noProof="0" dirty="0">
                          <a:ln>
                            <a:noFill/>
                          </a:ln>
                          <a:solidFill>
                            <a:prstClr val="black"/>
                          </a:solidFill>
                          <a:effectLst/>
                          <a:uLnTx/>
                          <a:uFillTx/>
                          <a:latin typeface="+mn-lt"/>
                          <a:ea typeface="+mn-ea"/>
                          <a:cs typeface="+mn-cs"/>
                        </a:rPr>
                      </a:br>
                      <a:r>
                        <a:rPr kumimoji="1" lang="ja-JP" altLang="en-US" sz="1050" b="0" i="0" u="none" strike="noStrike" kern="1200" cap="none" spc="0" normalizeH="0" baseline="0" noProof="0" dirty="0">
                          <a:ln>
                            <a:noFill/>
                          </a:ln>
                          <a:solidFill>
                            <a:prstClr val="black"/>
                          </a:solidFill>
                          <a:effectLst/>
                          <a:uLnTx/>
                          <a:uFillTx/>
                          <a:latin typeface="+mn-lt"/>
                          <a:ea typeface="+mn-ea"/>
                          <a:cs typeface="+mn-cs"/>
                        </a:rPr>
                        <a:t>②必要のない機密情報、個人情報を格納しない。</a:t>
                      </a:r>
                      <a:br>
                        <a:rPr kumimoji="1" lang="en-US" altLang="ja-JP" sz="1050" b="0" i="0" u="none" strike="noStrike" kern="1200" cap="none" spc="0" normalizeH="0" baseline="0" noProof="0" dirty="0">
                          <a:ln>
                            <a:noFill/>
                          </a:ln>
                          <a:solidFill>
                            <a:prstClr val="black"/>
                          </a:solidFill>
                          <a:effectLst/>
                          <a:uLnTx/>
                          <a:uFillTx/>
                          <a:latin typeface="+mn-lt"/>
                          <a:ea typeface="+mn-ea"/>
                          <a:cs typeface="+mn-cs"/>
                        </a:rPr>
                      </a:br>
                      <a:r>
                        <a:rPr kumimoji="1" lang="ja-JP" altLang="en-US" sz="1050" b="0" i="0" u="none" strike="noStrike" kern="1200" cap="none" spc="0" normalizeH="0" baseline="0" noProof="0" dirty="0">
                          <a:ln>
                            <a:noFill/>
                          </a:ln>
                          <a:solidFill>
                            <a:prstClr val="black"/>
                          </a:solidFill>
                          <a:effectLst/>
                          <a:uLnTx/>
                          <a:uFillTx/>
                          <a:latin typeface="+mn-lt"/>
                          <a:ea typeface="+mn-ea"/>
                          <a:cs typeface="+mn-cs"/>
                        </a:rPr>
                        <a:t>③格納するファイルは暗号化する（パスワードをつける）。</a:t>
                      </a:r>
                      <a:br>
                        <a:rPr kumimoji="1" lang="en-US" altLang="ja-JP" sz="1050" b="0" i="0" u="none" strike="noStrike" kern="1200" cap="none" spc="0" normalizeH="0" baseline="0" noProof="0" dirty="0">
                          <a:ln>
                            <a:noFill/>
                          </a:ln>
                          <a:solidFill>
                            <a:prstClr val="black"/>
                          </a:solidFill>
                          <a:effectLst/>
                          <a:uLnTx/>
                          <a:uFillTx/>
                          <a:latin typeface="+mn-lt"/>
                          <a:ea typeface="+mn-ea"/>
                          <a:cs typeface="+mn-cs"/>
                        </a:rPr>
                      </a:br>
                      <a:r>
                        <a:rPr kumimoji="1" lang="ja-JP" altLang="en-US" sz="1050" b="0" i="0" u="none" strike="noStrike" kern="1200" cap="none" spc="0" normalizeH="0" baseline="0" noProof="0" dirty="0">
                          <a:ln>
                            <a:noFill/>
                          </a:ln>
                          <a:solidFill>
                            <a:prstClr val="black"/>
                          </a:solidFill>
                          <a:effectLst/>
                          <a:uLnTx/>
                          <a:uFillTx/>
                          <a:latin typeface="+mn-lt"/>
                          <a:ea typeface="+mn-ea"/>
                          <a:cs typeface="+mn-cs"/>
                        </a:rPr>
                        <a:t>④</a:t>
                      </a:r>
                      <a:r>
                        <a:rPr kumimoji="1" lang="en-US" altLang="ja-JP" sz="1050" b="0" i="0" u="none" strike="noStrike" kern="1200" cap="none" spc="0" normalizeH="0" baseline="0" noProof="0" dirty="0">
                          <a:ln>
                            <a:noFill/>
                          </a:ln>
                          <a:solidFill>
                            <a:prstClr val="black"/>
                          </a:solidFill>
                          <a:effectLst/>
                          <a:uLnTx/>
                          <a:uFillTx/>
                          <a:latin typeface="+mn-lt"/>
                          <a:ea typeface="+mn-ea"/>
                          <a:cs typeface="+mn-cs"/>
                        </a:rPr>
                        <a:t>OS</a:t>
                      </a:r>
                      <a:r>
                        <a:rPr kumimoji="1" lang="ja-JP" altLang="en-US" sz="1050" b="0" i="0" u="none" strike="noStrike" kern="1200" cap="none" spc="0" normalizeH="0" baseline="0" noProof="0" dirty="0">
                          <a:ln>
                            <a:noFill/>
                          </a:ln>
                          <a:solidFill>
                            <a:prstClr val="black"/>
                          </a:solidFill>
                          <a:effectLst/>
                          <a:uLnTx/>
                          <a:uFillTx/>
                          <a:latin typeface="+mn-lt"/>
                          <a:ea typeface="+mn-ea"/>
                          <a:cs typeface="+mn-cs"/>
                        </a:rPr>
                        <a:t>・ソフトウェアが最新バージョンになっており、セキュリティソフトが入ってい</a:t>
                      </a:r>
                      <a:br>
                        <a:rPr kumimoji="1" lang="en-US" altLang="ja-JP" sz="1050" b="0" i="0" u="none" strike="noStrike" kern="1200" cap="none" spc="0" normalizeH="0" baseline="0" noProof="0" dirty="0">
                          <a:ln>
                            <a:noFill/>
                          </a:ln>
                          <a:solidFill>
                            <a:prstClr val="black"/>
                          </a:solidFill>
                          <a:effectLst/>
                          <a:uLnTx/>
                          <a:uFillTx/>
                          <a:latin typeface="+mn-lt"/>
                          <a:ea typeface="+mn-ea"/>
                          <a:cs typeface="+mn-cs"/>
                        </a:rPr>
                      </a:br>
                      <a:r>
                        <a:rPr kumimoji="1" lang="ja-JP" altLang="en-US" sz="1050" b="0" i="0" u="none" strike="noStrike" kern="1200" cap="none" spc="0" normalizeH="0" baseline="0" noProof="0" dirty="0">
                          <a:ln>
                            <a:noFill/>
                          </a:ln>
                          <a:solidFill>
                            <a:prstClr val="black"/>
                          </a:solidFill>
                          <a:effectLst/>
                          <a:uLnTx/>
                          <a:uFillTx/>
                          <a:latin typeface="+mn-lt"/>
                          <a:ea typeface="+mn-ea"/>
                          <a:cs typeface="+mn-cs"/>
                        </a:rPr>
                        <a:t>　ることを確認する。</a:t>
                      </a:r>
                      <a:br>
                        <a:rPr kumimoji="1" lang="en-US" altLang="ja-JP" sz="1050" b="0" i="0" u="none" strike="noStrike" kern="1200" cap="none" spc="0" normalizeH="0" baseline="0" noProof="0" dirty="0">
                          <a:ln>
                            <a:noFill/>
                          </a:ln>
                          <a:solidFill>
                            <a:prstClr val="black"/>
                          </a:solidFill>
                          <a:effectLst/>
                          <a:uLnTx/>
                          <a:uFillTx/>
                          <a:latin typeface="+mn-lt"/>
                          <a:ea typeface="+mn-ea"/>
                          <a:cs typeface="+mn-cs"/>
                        </a:rPr>
                      </a:br>
                      <a:r>
                        <a:rPr kumimoji="1" lang="ja-JP" altLang="en-US" sz="1050" b="0" i="0" u="none" strike="noStrike" kern="1200" cap="none" spc="0" normalizeH="0" baseline="0" noProof="0" dirty="0">
                          <a:ln>
                            <a:noFill/>
                          </a:ln>
                          <a:solidFill>
                            <a:prstClr val="black"/>
                          </a:solidFill>
                          <a:effectLst/>
                          <a:uLnTx/>
                          <a:uFillTx/>
                          <a:latin typeface="+mn-lt"/>
                          <a:ea typeface="+mn-ea"/>
                          <a:cs typeface="+mn-cs"/>
                        </a:rPr>
                        <a:t>⑤ノート</a:t>
                      </a:r>
                      <a:r>
                        <a:rPr kumimoji="1" lang="en-US" altLang="ja-JP" sz="1050" b="0" i="0" u="none" strike="noStrike" kern="1200" cap="none" spc="0" normalizeH="0" baseline="0" noProof="0" dirty="0">
                          <a:ln>
                            <a:noFill/>
                          </a:ln>
                          <a:solidFill>
                            <a:prstClr val="black"/>
                          </a:solidFill>
                          <a:effectLst/>
                          <a:uLnTx/>
                          <a:uFillTx/>
                          <a:latin typeface="+mn-lt"/>
                          <a:ea typeface="+mn-ea"/>
                          <a:cs typeface="+mn-cs"/>
                        </a:rPr>
                        <a:t>PC</a:t>
                      </a:r>
                      <a:r>
                        <a:rPr kumimoji="1" lang="ja-JP" altLang="en-US" sz="1050" b="0" i="0" u="none" strike="noStrike" kern="1200" cap="none" spc="0" normalizeH="0" baseline="0" noProof="0" dirty="0">
                          <a:ln>
                            <a:noFill/>
                          </a:ln>
                          <a:solidFill>
                            <a:prstClr val="black"/>
                          </a:solidFill>
                          <a:effectLst/>
                          <a:uLnTx/>
                          <a:uFillTx/>
                          <a:latin typeface="+mn-lt"/>
                          <a:ea typeface="+mn-ea"/>
                          <a:cs typeface="+mn-cs"/>
                        </a:rPr>
                        <a:t>などが入ったカバンなどを交通機関の網棚などには置かず、常時携帯する。</a:t>
                      </a:r>
                      <a:endParaRPr kumimoji="1" lang="en-US" altLang="ja-JP" sz="1050" b="0" i="0" u="none" strike="noStrike" kern="1200" cap="none" spc="0" normalizeH="0" baseline="0" noProof="0" dirty="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dirty="0">
                          <a:ln>
                            <a:noFill/>
                          </a:ln>
                          <a:solidFill>
                            <a:prstClr val="black"/>
                          </a:solidFill>
                          <a:effectLst/>
                          <a:uLnTx/>
                          <a:uFillTx/>
                          <a:latin typeface="+mn-lt"/>
                          <a:ea typeface="+mn-ea"/>
                          <a:cs typeface="+mn-cs"/>
                        </a:rPr>
                        <a:t>公共交通機関を利用する際に、顧客情報や個人情報など、重要な情報をノート</a:t>
                      </a:r>
                      <a:r>
                        <a:rPr kumimoji="1" lang="en-US" altLang="ja-JP" sz="1050" b="0" i="0" u="none" strike="noStrike" kern="1200" cap="none" spc="0" normalizeH="0" baseline="0" noProof="0" dirty="0">
                          <a:ln>
                            <a:noFill/>
                          </a:ln>
                          <a:solidFill>
                            <a:prstClr val="black"/>
                          </a:solidFill>
                          <a:effectLst/>
                          <a:uLnTx/>
                          <a:uFillTx/>
                          <a:latin typeface="+mn-lt"/>
                          <a:ea typeface="+mn-ea"/>
                          <a:cs typeface="+mn-cs"/>
                        </a:rPr>
                        <a:t>PC</a:t>
                      </a:r>
                      <a:r>
                        <a:rPr kumimoji="1" lang="ja-JP" altLang="en-US" sz="1050" b="0" i="0" u="none" strike="noStrike" kern="1200" cap="none" spc="0" normalizeH="0" baseline="0" noProof="0" dirty="0">
                          <a:ln>
                            <a:noFill/>
                          </a:ln>
                          <a:solidFill>
                            <a:prstClr val="black"/>
                          </a:solidFill>
                          <a:effectLst/>
                          <a:uLnTx/>
                          <a:uFillTx/>
                          <a:latin typeface="+mn-lt"/>
                          <a:ea typeface="+mn-ea"/>
                          <a:cs typeface="+mn-cs"/>
                        </a:rPr>
                        <a:t>や社用携帯で閲覧することは禁じる。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dirty="0">
                          <a:solidFill>
                            <a:schemeClr val="accent1">
                              <a:lumMod val="75000"/>
                            </a:schemeClr>
                          </a:solidFill>
                          <a:latin typeface="+mn-ea"/>
                          <a:ea typeface="+mn-ea"/>
                        </a:rPr>
                        <a:t>ワンポイントアドバイス</a:t>
                      </a:r>
                      <a:endParaRPr kumimoji="1" lang="en-US" altLang="ja-JP" sz="105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i="0" u="none" strike="noStrike" kern="1200" cap="none" spc="0" normalizeH="0" baseline="0" noProof="0" dirty="0">
                          <a:ln>
                            <a:noFill/>
                          </a:ln>
                          <a:solidFill>
                            <a:prstClr val="black"/>
                          </a:solidFill>
                          <a:effectLst/>
                          <a:uLnTx/>
                          <a:uFillTx/>
                          <a:latin typeface="+mn-lt"/>
                          <a:ea typeface="+mn-ea"/>
                          <a:cs typeface="+mn-cs"/>
                        </a:rPr>
                        <a:t>公共交通機関を利用する際に、装置（例：スマートフォン、ノート</a:t>
                      </a:r>
                      <a:r>
                        <a:rPr kumimoji="1" lang="en-US" altLang="ja-JP" sz="1050" b="0" i="0" u="none" strike="noStrike" kern="1200" cap="none" spc="0" normalizeH="0" baseline="0" noProof="0" dirty="0">
                          <a:ln>
                            <a:noFill/>
                          </a:ln>
                          <a:solidFill>
                            <a:prstClr val="black"/>
                          </a:solidFill>
                          <a:effectLst/>
                          <a:uLnTx/>
                          <a:uFillTx/>
                          <a:latin typeface="+mn-lt"/>
                          <a:ea typeface="+mn-ea"/>
                          <a:cs typeface="+mn-cs"/>
                        </a:rPr>
                        <a:t>PC</a:t>
                      </a:r>
                      <a:r>
                        <a:rPr kumimoji="1" lang="ja-JP" altLang="en-US" sz="1050" b="0" i="0" u="none" strike="noStrike" kern="1200" cap="none" spc="0" normalizeH="0" baseline="0" noProof="0" dirty="0">
                          <a:ln>
                            <a:noFill/>
                          </a:ln>
                          <a:solidFill>
                            <a:prstClr val="black"/>
                          </a:solidFill>
                          <a:effectLst/>
                          <a:uLnTx/>
                          <a:uFillTx/>
                          <a:latin typeface="+mn-lt"/>
                          <a:ea typeface="+mn-ea"/>
                          <a:cs typeface="+mn-cs"/>
                        </a:rPr>
                        <a:t>など）上の情報をのぞき見られるリスクから保護することが大切です。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23186789"/>
                  </a:ext>
                </a:extLst>
              </a:tr>
            </a:tbl>
          </a:graphicData>
        </a:graphic>
      </p:graphicFrame>
    </p:spTree>
    <p:extLst>
      <p:ext uri="{BB962C8B-B14F-4D97-AF65-F5344CB8AC3E}">
        <p14:creationId xmlns:p14="http://schemas.microsoft.com/office/powerpoint/2010/main" val="1363973347"/>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a:extLst>
              <a:ext uri="{FF2B5EF4-FFF2-40B4-BE49-F238E27FC236}">
                <a16:creationId xmlns:a16="http://schemas.microsoft.com/office/drawing/2014/main" id="{D390BD59-20F2-CB23-4F6E-D1E11F6352CF}"/>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09</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テキスト プレースホルダー 1">
            <a:extLst>
              <a:ext uri="{FF2B5EF4-FFF2-40B4-BE49-F238E27FC236}">
                <a16:creationId xmlns:a16="http://schemas.microsoft.com/office/drawing/2014/main" id="{E2041304-542D-8500-0AB5-A02B353B1D03}"/>
              </a:ext>
            </a:extLst>
          </p:cNvPr>
          <p:cNvSpPr>
            <a:spLocks noGrp="1"/>
          </p:cNvSpPr>
          <p:nvPr>
            <p:ph type="body" sz="quarter" idx="25"/>
          </p:nvPr>
        </p:nvSpPr>
        <p:spPr>
          <a:xfrm>
            <a:off x="619200" y="835200"/>
            <a:ext cx="6238800" cy="417600"/>
          </a:xfrm>
        </p:spPr>
        <p:txBody>
          <a:bodyPr/>
          <a:lstStyle/>
          <a:p>
            <a:r>
              <a:rPr kumimoji="1" lang="ja-JP" altLang="en-US" u="sng">
                <a:uFill>
                  <a:solidFill>
                    <a:schemeClr val="bg1"/>
                  </a:solidFill>
                </a:uFill>
                <a:hlinkClick r:id="rId3" action="ppaction://hlinksldjump"/>
              </a:rPr>
              <a:t>第</a:t>
            </a:r>
            <a:r>
              <a:rPr kumimoji="1" lang="en-US" altLang="ja-JP" u="sng">
                <a:uFill>
                  <a:solidFill>
                    <a:schemeClr val="bg1"/>
                  </a:solidFill>
                </a:uFill>
                <a:hlinkClick r:id="rId3" action="ppaction://hlinksldjump"/>
              </a:rPr>
              <a:t>16</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物理的管理策</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16-1. </a:t>
            </a:r>
            <a:r>
              <a:rPr kumimoji="1" lang="ja-JP" altLang="en-US" u="sng">
                <a:uFill>
                  <a:solidFill>
                    <a:schemeClr val="bg1"/>
                  </a:solidFill>
                </a:uFill>
                <a:hlinkClick r:id="rId3" action="ppaction://hlinksldjump"/>
              </a:rPr>
              <a:t>物理的管理策を参考とした対策基準・実施手順の策定</a:t>
            </a:r>
            <a:endParaRPr kumimoji="1" lang="ja-JP" altLang="en-US" u="sng">
              <a:uFill>
                <a:solidFill>
                  <a:schemeClr val="bg1"/>
                </a:solidFill>
              </a:uFill>
            </a:endParaRPr>
          </a:p>
        </p:txBody>
      </p:sp>
      <p:sp>
        <p:nvSpPr>
          <p:cNvPr id="11" name="テキスト プレースホルダー 2">
            <a:extLst>
              <a:ext uri="{FF2B5EF4-FFF2-40B4-BE49-F238E27FC236}">
                <a16:creationId xmlns:a16="http://schemas.microsoft.com/office/drawing/2014/main" id="{800B7C28-3257-891E-983E-DE0D25057CEB}"/>
              </a:ext>
            </a:extLst>
          </p:cNvPr>
          <p:cNvSpPr>
            <a:spLocks noGrp="1"/>
          </p:cNvSpPr>
          <p:nvPr>
            <p:ph type="body" sz="quarter" idx="14"/>
          </p:nvPr>
        </p:nvSpPr>
        <p:spPr>
          <a:xfrm>
            <a:off x="1123950" y="1457325"/>
            <a:ext cx="5111250" cy="381000"/>
          </a:xfrm>
        </p:spPr>
        <p:txBody>
          <a:bodyPr/>
          <a:lstStyle/>
          <a:p>
            <a:r>
              <a:rPr kumimoji="1" lang="en-US" altLang="ja-JP"/>
              <a:t>16-1-2. </a:t>
            </a:r>
            <a:r>
              <a:rPr kumimoji="1" lang="ja-JP" altLang="en-US"/>
              <a:t>実施手順の策定</a:t>
            </a:r>
          </a:p>
        </p:txBody>
      </p:sp>
      <p:graphicFrame>
        <p:nvGraphicFramePr>
          <p:cNvPr id="3" name="表 2">
            <a:extLst>
              <a:ext uri="{FF2B5EF4-FFF2-40B4-BE49-F238E27FC236}">
                <a16:creationId xmlns:a16="http://schemas.microsoft.com/office/drawing/2014/main" id="{F16F6C70-81FA-7957-59D4-7B4B84B42494}"/>
              </a:ext>
            </a:extLst>
          </p:cNvPr>
          <p:cNvGraphicFramePr>
            <a:graphicFrameLocks noGrp="1"/>
          </p:cNvGraphicFramePr>
          <p:nvPr>
            <p:extLst>
              <p:ext uri="{D42A27DB-BD31-4B8C-83A1-F6EECF244321}">
                <p14:modId xmlns:p14="http://schemas.microsoft.com/office/powerpoint/2010/main" val="772492559"/>
              </p:ext>
            </p:extLst>
          </p:nvPr>
        </p:nvGraphicFramePr>
        <p:xfrm>
          <a:off x="622800" y="5968481"/>
          <a:ext cx="5612400" cy="13258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7.13 </a:t>
                      </a:r>
                      <a:r>
                        <a:rPr kumimoji="1" lang="ja-JP" altLang="en-US" sz="1050" b="1">
                          <a:solidFill>
                            <a:sysClr val="windowText" lastClr="000000"/>
                          </a:solidFill>
                          <a:latin typeface="+mn-ea"/>
                          <a:ea typeface="+mn-ea"/>
                        </a:rPr>
                        <a:t>装置の保守</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dirty="0">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i="0" u="none" strike="noStrike" kern="1200" cap="none" spc="0" normalizeH="0" baseline="0" noProof="0" dirty="0">
                          <a:ln>
                            <a:noFill/>
                          </a:ln>
                          <a:solidFill>
                            <a:prstClr val="black"/>
                          </a:solidFill>
                          <a:effectLst/>
                          <a:uLnTx/>
                          <a:uFillTx/>
                          <a:latin typeface="+mn-lt"/>
                          <a:ea typeface="+mn-ea"/>
                          <a:cs typeface="+mn-cs"/>
                        </a:rPr>
                        <a:t>サーバ、ネットワーク機器など主要な装置は、製造元から提供されたマニュアルを参照し、製造元が推奨する頻度にて点検、保守を行い、記録する。</a:t>
                      </a:r>
                      <a:endParaRPr kumimoji="1" lang="en-US" altLang="ja-JP" sz="1050" b="0" i="0" u="none" strike="noStrike" kern="1200" cap="none" spc="0" normalizeH="0" baseline="0" noProof="0" dirty="0">
                        <a:ln>
                          <a:noFill/>
                        </a:ln>
                        <a:solidFill>
                          <a:prstClr val="black"/>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dirty="0">
                          <a:solidFill>
                            <a:schemeClr val="accent1">
                              <a:lumMod val="75000"/>
                            </a:schemeClr>
                          </a:solidFill>
                          <a:latin typeface="+mn-ea"/>
                          <a:ea typeface="+mn-ea"/>
                        </a:rPr>
                        <a:t>ワンポイントアドバイス</a:t>
                      </a:r>
                      <a:endParaRPr kumimoji="1" lang="en-US" altLang="ja-JP" sz="105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i="0" u="none" strike="noStrike" kern="1200" cap="none" spc="0" normalizeH="0" baseline="0" noProof="0" dirty="0">
                          <a:ln>
                            <a:noFill/>
                          </a:ln>
                          <a:solidFill>
                            <a:prstClr val="black"/>
                          </a:solidFill>
                          <a:effectLst/>
                          <a:uLnTx/>
                          <a:uFillTx/>
                          <a:latin typeface="+mn-lt"/>
                          <a:ea typeface="+mn-ea"/>
                          <a:cs typeface="+mn-cs"/>
                        </a:rPr>
                        <a:t>装置の点検・保守が定期的に実施され、記録されているか確認することが大切です。</a:t>
                      </a:r>
                      <a:endParaRPr kumimoji="1" lang="en-US" altLang="ja-JP" sz="1050" b="0" i="0" u="none" strike="noStrike" kern="1200" cap="none" spc="0" normalizeH="0" baseline="0" noProof="0" dirty="0">
                        <a:ln>
                          <a:noFill/>
                        </a:ln>
                        <a:solidFill>
                          <a:prstClr val="black"/>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54486159"/>
                  </a:ext>
                </a:extLst>
              </a:tr>
            </a:tbl>
          </a:graphicData>
        </a:graphic>
      </p:graphicFrame>
      <p:graphicFrame>
        <p:nvGraphicFramePr>
          <p:cNvPr id="4" name="表 3">
            <a:extLst>
              <a:ext uri="{FF2B5EF4-FFF2-40B4-BE49-F238E27FC236}">
                <a16:creationId xmlns:a16="http://schemas.microsoft.com/office/drawing/2014/main" id="{F2CD5DAD-4627-E10A-8551-E52F3AB77AFF}"/>
              </a:ext>
            </a:extLst>
          </p:cNvPr>
          <p:cNvGraphicFramePr>
            <a:graphicFrameLocks noGrp="1"/>
          </p:cNvGraphicFramePr>
          <p:nvPr>
            <p:extLst>
              <p:ext uri="{D42A27DB-BD31-4B8C-83A1-F6EECF244321}">
                <p14:modId xmlns:p14="http://schemas.microsoft.com/office/powerpoint/2010/main" val="1457079060"/>
              </p:ext>
            </p:extLst>
          </p:nvPr>
        </p:nvGraphicFramePr>
        <p:xfrm>
          <a:off x="622800" y="7313132"/>
          <a:ext cx="5612400" cy="21259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7.14 </a:t>
                      </a:r>
                      <a:r>
                        <a:rPr kumimoji="1" lang="ja-JP" altLang="en-US" sz="1050" b="1">
                          <a:solidFill>
                            <a:sysClr val="windowText" lastClr="000000"/>
                          </a:solidFill>
                          <a:latin typeface="+mn-ea"/>
                          <a:ea typeface="+mn-ea"/>
                        </a:rPr>
                        <a:t>装置のセキュリティを保った処分または再利用</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en-US" altLang="ja-JP" sz="1050" b="0" i="0" u="none" strike="noStrike" kern="1200" cap="none" spc="0" normalizeH="0" baseline="0" noProof="0" dirty="0">
                          <a:ln>
                            <a:noFill/>
                          </a:ln>
                          <a:solidFill>
                            <a:prstClr val="black"/>
                          </a:solidFill>
                          <a:effectLst/>
                          <a:uLnTx/>
                          <a:uFillTx/>
                          <a:latin typeface="+mn-lt"/>
                          <a:ea typeface="+mn-ea"/>
                          <a:cs typeface="+mn-cs"/>
                        </a:rPr>
                        <a:t>PC</a:t>
                      </a:r>
                      <a:r>
                        <a:rPr kumimoji="1" lang="ja-JP" altLang="en-US" sz="1050" b="0" i="0" u="none" strike="noStrike" kern="1200" cap="none" spc="0" normalizeH="0" baseline="0" noProof="0" dirty="0">
                          <a:ln>
                            <a:noFill/>
                          </a:ln>
                          <a:solidFill>
                            <a:prstClr val="black"/>
                          </a:solidFill>
                          <a:effectLst/>
                          <a:uLnTx/>
                          <a:uFillTx/>
                          <a:latin typeface="+mn-lt"/>
                          <a:ea typeface="+mn-ea"/>
                          <a:cs typeface="+mn-cs"/>
                        </a:rPr>
                        <a:t>を処分する場合は、従業員が各自で処理せず、情報システム管理者に処理を依頼する。情報システム管理者は、ハードディスクなどの記憶媒体については、物理的破壊もしくは、完全消去により処分する。</a:t>
                      </a:r>
                      <a:endParaRPr kumimoji="1" lang="en-US" altLang="ja-JP" sz="1050" b="0" i="0" u="none" strike="noStrike" kern="1200" cap="none" spc="0" normalizeH="0" baseline="0" noProof="0" dirty="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dirty="0">
                          <a:ln>
                            <a:noFill/>
                          </a:ln>
                          <a:solidFill>
                            <a:prstClr val="black"/>
                          </a:solidFill>
                          <a:effectLst/>
                          <a:uLnTx/>
                          <a:uFillTx/>
                          <a:latin typeface="+mn-lt"/>
                          <a:ea typeface="+mn-ea"/>
                          <a:cs typeface="+mn-cs"/>
                        </a:rPr>
                        <a:t>上記以外の方法により、処分する必要があると認められる場合、事前に情報セキュリティ委員長の承認を得ることを要するものとする。</a:t>
                      </a:r>
                      <a:endParaRPr kumimoji="1" lang="en-US" altLang="ja-JP" sz="1050" b="0" i="0" u="none" strike="noStrike" kern="1200" cap="none" spc="0" normalizeH="0" baseline="0" noProof="0" dirty="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dirty="0">
                          <a:ln>
                            <a:noFill/>
                          </a:ln>
                          <a:solidFill>
                            <a:prstClr val="black"/>
                          </a:solidFill>
                          <a:effectLst/>
                          <a:uLnTx/>
                          <a:uFillTx/>
                          <a:latin typeface="+mn-lt"/>
                          <a:ea typeface="+mn-ea"/>
                          <a:cs typeface="+mn-cs"/>
                        </a:rPr>
                        <a:t>情報システム管理者は、装置を再利用する場合、不要な情報を完全に消去し、またライセンス供与されたソフトウェアが消去されたことを確認の上、再利用する。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dirty="0">
                          <a:solidFill>
                            <a:schemeClr val="accent1">
                              <a:lumMod val="75000"/>
                            </a:schemeClr>
                          </a:solidFill>
                          <a:latin typeface="+mn-ea"/>
                          <a:ea typeface="+mn-ea"/>
                        </a:rPr>
                        <a:t>ワンポイントアドバイス</a:t>
                      </a:r>
                      <a:endParaRPr kumimoji="1" lang="en-US" altLang="ja-JP" sz="105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i="0" u="none" strike="noStrike" kern="1200" cap="none" spc="0" normalizeH="0" baseline="0" noProof="0" dirty="0">
                          <a:ln>
                            <a:noFill/>
                          </a:ln>
                          <a:solidFill>
                            <a:prstClr val="black"/>
                          </a:solidFill>
                          <a:effectLst/>
                          <a:uLnTx/>
                          <a:uFillTx/>
                          <a:latin typeface="+mn-lt"/>
                          <a:ea typeface="+mn-ea"/>
                          <a:cs typeface="+mn-cs"/>
                        </a:rPr>
                        <a:t>廃棄・再利用する際、情報を消去する責任者と手順を定めることが大切です。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56774351"/>
                  </a:ext>
                </a:extLst>
              </a:tr>
            </a:tbl>
          </a:graphicData>
        </a:graphic>
      </p:graphicFrame>
      <p:graphicFrame>
        <p:nvGraphicFramePr>
          <p:cNvPr id="6" name="表 5">
            <a:extLst>
              <a:ext uri="{FF2B5EF4-FFF2-40B4-BE49-F238E27FC236}">
                <a16:creationId xmlns:a16="http://schemas.microsoft.com/office/drawing/2014/main" id="{4A8DC47A-3FCC-0425-55A6-D0BEAFC6A38D}"/>
              </a:ext>
            </a:extLst>
          </p:cNvPr>
          <p:cNvGraphicFramePr>
            <a:graphicFrameLocks noGrp="1"/>
          </p:cNvGraphicFramePr>
          <p:nvPr/>
        </p:nvGraphicFramePr>
        <p:xfrm>
          <a:off x="622800" y="3852592"/>
          <a:ext cx="5612400" cy="21259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7.12 </a:t>
                      </a:r>
                      <a:r>
                        <a:rPr kumimoji="1" lang="ja-JP" altLang="en-US" sz="1050" b="1">
                          <a:solidFill>
                            <a:sysClr val="windowText" lastClr="000000"/>
                          </a:solidFill>
                          <a:latin typeface="+mn-ea"/>
                          <a:ea typeface="+mn-ea"/>
                        </a:rPr>
                        <a:t>ケーブル配線のセキュリティ</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人が通る箇所のケーブル配線は、できるだけ床下か天井に配線する。床上に配線する場合には、モール、ケーブルカバーによる保護を行う。</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配線ケーブルに異常がないか、</a:t>
                      </a:r>
                      <a:r>
                        <a:rPr kumimoji="1" lang="en-US" altLang="ja-JP" sz="1050" b="0" i="0" u="none" strike="noStrike" kern="1200" cap="none" spc="0" normalizeH="0" baseline="0" noProof="0">
                          <a:ln>
                            <a:noFill/>
                          </a:ln>
                          <a:solidFill>
                            <a:prstClr val="black"/>
                          </a:solidFill>
                          <a:effectLst/>
                          <a:uLnTx/>
                          <a:uFillTx/>
                          <a:latin typeface="+mn-lt"/>
                          <a:ea typeface="+mn-ea"/>
                          <a:cs typeface="+mn-cs"/>
                        </a:rPr>
                        <a:t>3</a:t>
                      </a:r>
                      <a:r>
                        <a:rPr kumimoji="1" lang="ja-JP" altLang="en-US" sz="1050" b="0" i="0" u="none" strike="noStrike" kern="1200" cap="none" spc="0" normalizeH="0" baseline="0" noProof="0">
                          <a:ln>
                            <a:noFill/>
                          </a:ln>
                          <a:solidFill>
                            <a:prstClr val="black"/>
                          </a:solidFill>
                          <a:effectLst/>
                          <a:uLnTx/>
                          <a:uFillTx/>
                          <a:latin typeface="+mn-lt"/>
                          <a:ea typeface="+mn-ea"/>
                          <a:cs typeface="+mn-cs"/>
                        </a:rPr>
                        <a:t>か月に</a:t>
                      </a:r>
                      <a:r>
                        <a:rPr kumimoji="1" lang="en-US" altLang="ja-JP" sz="1050" b="0" i="0" u="none" strike="noStrike" kern="1200" cap="none" spc="0" normalizeH="0" baseline="0" noProof="0">
                          <a:ln>
                            <a:noFill/>
                          </a:ln>
                          <a:solidFill>
                            <a:prstClr val="black"/>
                          </a:solidFill>
                          <a:effectLst/>
                          <a:uLnTx/>
                          <a:uFillTx/>
                          <a:latin typeface="+mn-lt"/>
                          <a:ea typeface="+mn-ea"/>
                          <a:cs typeface="+mn-cs"/>
                        </a:rPr>
                        <a:t>1</a:t>
                      </a:r>
                      <a:r>
                        <a:rPr kumimoji="1" lang="ja-JP" altLang="en-US" sz="1050" b="0" i="0" u="none" strike="noStrike" kern="1200" cap="none" spc="0" normalizeH="0" baseline="0" noProof="0">
                          <a:ln>
                            <a:noFill/>
                          </a:ln>
                          <a:solidFill>
                            <a:prstClr val="black"/>
                          </a:solidFill>
                          <a:effectLst/>
                          <a:uLnTx/>
                          <a:uFillTx/>
                          <a:latin typeface="+mn-lt"/>
                          <a:ea typeface="+mn-ea"/>
                          <a:cs typeface="+mn-cs"/>
                        </a:rPr>
                        <a:t>回点検を行う。</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誤接続を防止するために、ケーブルにラベルをつける、役割ごとに色の異なるケーブルを使う。</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ケーブル配線図を作成するとともに、機器の増設や移設で配線が変更になった場合には配線図を更新する。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lang="en-US" altLang="ja-JP" sz="1050" b="1">
                        <a:solidFill>
                          <a:schemeClr val="accent1">
                            <a:lumMod val="75000"/>
                          </a:schemeClr>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a:t>周辺機器の増設や移設に際して、ケーブル類の適正化を確認することが大切です。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12136330"/>
                  </a:ext>
                </a:extLst>
              </a:tr>
            </a:tbl>
          </a:graphicData>
        </a:graphic>
      </p:graphicFrame>
      <p:graphicFrame>
        <p:nvGraphicFramePr>
          <p:cNvPr id="2" name="表 1">
            <a:extLst>
              <a:ext uri="{FF2B5EF4-FFF2-40B4-BE49-F238E27FC236}">
                <a16:creationId xmlns:a16="http://schemas.microsoft.com/office/drawing/2014/main" id="{3E74DAC7-F754-EBD6-87C1-6C2E52F63EBB}"/>
              </a:ext>
            </a:extLst>
          </p:cNvPr>
          <p:cNvGraphicFramePr>
            <a:graphicFrameLocks noGrp="1"/>
          </p:cNvGraphicFramePr>
          <p:nvPr>
            <p:extLst>
              <p:ext uri="{D42A27DB-BD31-4B8C-83A1-F6EECF244321}">
                <p14:modId xmlns:p14="http://schemas.microsoft.com/office/powerpoint/2010/main" val="2908936861"/>
              </p:ext>
            </p:extLst>
          </p:nvPr>
        </p:nvGraphicFramePr>
        <p:xfrm>
          <a:off x="622800" y="2031948"/>
          <a:ext cx="5612400" cy="18059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7.11 </a:t>
                      </a:r>
                      <a:r>
                        <a:rPr kumimoji="1" lang="ja-JP" altLang="en-US" sz="1050" b="1">
                          <a:solidFill>
                            <a:sysClr val="windowText" lastClr="000000"/>
                          </a:solidFill>
                          <a:latin typeface="+mn-ea"/>
                          <a:ea typeface="+mn-ea"/>
                        </a:rPr>
                        <a:t>サポートユーティリティ</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dirty="0">
                          <a:ln>
                            <a:noFill/>
                          </a:ln>
                          <a:solidFill>
                            <a:prstClr val="black"/>
                          </a:solidFill>
                          <a:effectLst/>
                          <a:uLnTx/>
                          <a:uFillTx/>
                          <a:latin typeface="+mn-lt"/>
                          <a:ea typeface="+mn-ea"/>
                          <a:cs typeface="+mn-cs"/>
                        </a:rPr>
                        <a:t>情報システム管理者は、必要に応じて</a:t>
                      </a:r>
                      <a:r>
                        <a:rPr kumimoji="1" lang="zh-TW" altLang="en-US" sz="1050" b="0" i="0" u="none" strike="noStrike" kern="1200" cap="none" spc="0" normalizeH="0" baseline="0" noProof="0" dirty="0">
                          <a:ln>
                            <a:noFill/>
                          </a:ln>
                          <a:solidFill>
                            <a:prstClr val="black"/>
                          </a:solidFill>
                          <a:effectLst/>
                          <a:uLnTx/>
                          <a:uFillTx/>
                          <a:latin typeface="+mn-lt"/>
                          <a:ea typeface="+mn-ea"/>
                          <a:cs typeface="+mn-cs"/>
                          <a:hlinkClick r:id="rId4" action="ppaction://hlinksldjump"/>
                        </a:rPr>
                        <a:t>無停電電源装置</a:t>
                      </a:r>
                      <a:r>
                        <a:rPr kumimoji="1" lang="ja-JP" altLang="en-US" sz="1050" b="0" i="0" u="none" strike="noStrike" kern="1200" cap="none" spc="0" normalizeH="0" baseline="0" noProof="0" dirty="0">
                          <a:ln>
                            <a:noFill/>
                          </a:ln>
                          <a:solidFill>
                            <a:prstClr val="black"/>
                          </a:solidFill>
                          <a:effectLst/>
                          <a:uLnTx/>
                          <a:uFillTx/>
                          <a:latin typeface="+mn-lt"/>
                          <a:ea typeface="+mn-ea"/>
                          <a:cs typeface="+mn-cs"/>
                        </a:rPr>
                        <a:t>を設置する。</a:t>
                      </a:r>
                      <a:r>
                        <a:rPr kumimoji="1" lang="zh-TW" altLang="en-US" sz="1050" b="0" i="0" u="none" strike="noStrike" kern="1200" cap="none" spc="0" normalizeH="0" baseline="0" noProof="0" dirty="0">
                          <a:ln>
                            <a:noFill/>
                          </a:ln>
                          <a:solidFill>
                            <a:prstClr val="black"/>
                          </a:solidFill>
                          <a:effectLst/>
                          <a:uLnTx/>
                          <a:uFillTx/>
                          <a:latin typeface="+mn-lt"/>
                          <a:ea typeface="+mn-ea"/>
                          <a:cs typeface="+mn-cs"/>
                        </a:rPr>
                        <a:t>無停電電源装置</a:t>
                      </a:r>
                      <a:r>
                        <a:rPr kumimoji="1" lang="ja-JP" altLang="en-US" sz="1050" b="0" i="0" u="none" strike="noStrike" kern="1200" cap="none" spc="0" normalizeH="0" baseline="0" noProof="0" dirty="0">
                          <a:ln>
                            <a:noFill/>
                          </a:ln>
                          <a:solidFill>
                            <a:prstClr val="black"/>
                          </a:solidFill>
                          <a:effectLst/>
                          <a:uLnTx/>
                          <a:uFillTx/>
                          <a:latin typeface="+mn-lt"/>
                          <a:ea typeface="+mn-ea"/>
                          <a:cs typeface="+mn-cs"/>
                        </a:rPr>
                        <a:t>は、ランプの確認などにより、バッテリーの寿命が尽きていないことや、緊急時の切り替えが問題なく行えるかを定期的に確認する。</a:t>
                      </a:r>
                      <a:endParaRPr kumimoji="1" lang="en-US" altLang="ja-JP" sz="1050" b="0" i="0" u="none" strike="noStrike" kern="1200" cap="none" spc="0" normalizeH="0" baseline="0" noProof="0" dirty="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dirty="0">
                          <a:ln>
                            <a:noFill/>
                          </a:ln>
                          <a:solidFill>
                            <a:prstClr val="black"/>
                          </a:solidFill>
                          <a:effectLst/>
                          <a:uLnTx/>
                          <a:uFillTx/>
                          <a:latin typeface="+mn-lt"/>
                          <a:ea typeface="+mn-ea"/>
                          <a:cs typeface="+mn-cs"/>
                        </a:rPr>
                        <a:t>情報システム管理者は、フロア（装置の設置場所）が適切な温度に保たれていることを適時確認する。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dirty="0">
                          <a:solidFill>
                            <a:schemeClr val="accent1">
                              <a:lumMod val="75000"/>
                            </a:schemeClr>
                          </a:solidFill>
                          <a:latin typeface="+mn-ea"/>
                          <a:ea typeface="+mn-ea"/>
                        </a:rPr>
                        <a:t>ワンポイントアドバイス</a:t>
                      </a:r>
                      <a:endParaRPr kumimoji="1" lang="en-US" altLang="ja-JP" sz="105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i="0" u="none" strike="noStrike" kern="1200" cap="none" spc="0" normalizeH="0" baseline="0" noProof="0" dirty="0">
                          <a:ln>
                            <a:noFill/>
                          </a:ln>
                          <a:solidFill>
                            <a:prstClr val="black"/>
                          </a:solidFill>
                          <a:effectLst/>
                          <a:uLnTx/>
                          <a:uFillTx/>
                          <a:latin typeface="+mn-lt"/>
                          <a:ea typeface="+mn-ea"/>
                          <a:cs typeface="+mn-cs"/>
                        </a:rPr>
                        <a:t>停電対策として無停電電源装置だけでなく、補助発電装備を利用することも有効です。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94206090"/>
                  </a:ext>
                </a:extLst>
              </a:tr>
            </a:tbl>
          </a:graphicData>
        </a:graphic>
      </p:graphicFrame>
    </p:spTree>
    <p:extLst>
      <p:ext uri="{BB962C8B-B14F-4D97-AF65-F5344CB8AC3E}">
        <p14:creationId xmlns:p14="http://schemas.microsoft.com/office/powerpoint/2010/main" val="3041410466"/>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932216C3-4141-2A46-3822-E0601CEE6EA3}"/>
              </a:ext>
            </a:extLst>
          </p:cNvPr>
          <p:cNvSpPr>
            <a:spLocks noGrp="1"/>
          </p:cNvSpPr>
          <p:nvPr>
            <p:ph type="body" sz="quarter" idx="14"/>
          </p:nvPr>
        </p:nvSpPr>
        <p:spPr/>
        <p:txBody>
          <a:bodyPr/>
          <a:lstStyle/>
          <a:p>
            <a:r>
              <a:rPr kumimoji="1" lang="en-US" altLang="ja-JP"/>
              <a:t>16-2-1. BYOD</a:t>
            </a:r>
            <a:r>
              <a:rPr kumimoji="1" lang="ja-JP" altLang="en-US"/>
              <a:t>（</a:t>
            </a:r>
            <a:r>
              <a:rPr kumimoji="1" lang="en-US" altLang="ja-JP"/>
              <a:t>Bring Your Own Device</a:t>
            </a:r>
            <a:r>
              <a:rPr kumimoji="1" lang="ja-JP" altLang="en-US"/>
              <a:t>）</a:t>
            </a:r>
          </a:p>
        </p:txBody>
      </p:sp>
      <p:sp>
        <p:nvSpPr>
          <p:cNvPr id="5" name="スライド番号プレースホルダー 4">
            <a:extLst>
              <a:ext uri="{FF2B5EF4-FFF2-40B4-BE49-F238E27FC236}">
                <a16:creationId xmlns:a16="http://schemas.microsoft.com/office/drawing/2014/main" id="{81AAFB6E-DD44-18FD-7E20-123A3B3B5F87}"/>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10</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プレースホルダー 1">
            <a:extLst>
              <a:ext uri="{FF2B5EF4-FFF2-40B4-BE49-F238E27FC236}">
                <a16:creationId xmlns:a16="http://schemas.microsoft.com/office/drawing/2014/main" id="{230A3106-9A0C-8B6F-615D-4A03D412E3C3}"/>
              </a:ext>
            </a:extLst>
          </p:cNvPr>
          <p:cNvSpPr>
            <a:spLocks noGrp="1"/>
          </p:cNvSpPr>
          <p:nvPr>
            <p:ph type="body" sz="quarter" idx="25"/>
          </p:nvPr>
        </p:nvSpPr>
        <p:spPr>
          <a:xfrm>
            <a:off x="619200" y="835200"/>
            <a:ext cx="6238800" cy="417600"/>
          </a:xfrm>
        </p:spPr>
        <p:txBody>
          <a:bodyPr/>
          <a:lstStyle/>
          <a:p>
            <a:r>
              <a:rPr kumimoji="1" lang="ja-JP" altLang="en-US" u="sng">
                <a:uFill>
                  <a:solidFill>
                    <a:schemeClr val="bg1"/>
                  </a:solidFill>
                </a:uFill>
                <a:hlinkClick r:id="rId3" action="ppaction://hlinksldjump"/>
              </a:rPr>
              <a:t>第</a:t>
            </a:r>
            <a:r>
              <a:rPr kumimoji="1" lang="en-US" altLang="ja-JP" u="sng">
                <a:uFill>
                  <a:solidFill>
                    <a:schemeClr val="bg1"/>
                  </a:solidFill>
                </a:uFill>
                <a:hlinkClick r:id="rId3" action="ppaction://hlinksldjump"/>
              </a:rPr>
              <a:t>16</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物理的管理策</a:t>
            </a:r>
            <a:br>
              <a:rPr kumimoji="1" lang="en-US" altLang="ja-JP" u="sng">
                <a:uFill>
                  <a:solidFill>
                    <a:schemeClr val="bg1"/>
                  </a:solidFill>
                </a:uFill>
                <a:hlinkClick r:id="rId3" action="ppaction://hlinksldjump"/>
              </a:rPr>
            </a:br>
            <a:r>
              <a:rPr kumimoji="1" lang="ja-JP" altLang="en-US" u="sng">
                <a:uFill>
                  <a:solidFill>
                    <a:schemeClr val="bg1"/>
                  </a:solidFill>
                </a:uFill>
              </a:rPr>
              <a:t>　</a:t>
            </a:r>
            <a:r>
              <a:rPr kumimoji="1" lang="en-US" altLang="ja-JP" u="sng">
                <a:uFill>
                  <a:solidFill>
                    <a:schemeClr val="bg1"/>
                  </a:solidFill>
                </a:uFill>
              </a:rPr>
              <a:t>16-2. </a:t>
            </a:r>
            <a:r>
              <a:rPr kumimoji="1" lang="ja-JP" altLang="en-US" u="sng">
                <a:uFill>
                  <a:solidFill>
                    <a:schemeClr val="bg1"/>
                  </a:solidFill>
                </a:uFill>
              </a:rPr>
              <a:t>各種テーマごとの対策</a:t>
            </a:r>
          </a:p>
        </p:txBody>
      </p:sp>
      <p:graphicFrame>
        <p:nvGraphicFramePr>
          <p:cNvPr id="8" name="表 7">
            <a:extLst>
              <a:ext uri="{FF2B5EF4-FFF2-40B4-BE49-F238E27FC236}">
                <a16:creationId xmlns:a16="http://schemas.microsoft.com/office/drawing/2014/main" id="{696B8754-F141-F826-2451-22C91D1EDB3C}"/>
              </a:ext>
            </a:extLst>
          </p:cNvPr>
          <p:cNvGraphicFramePr>
            <a:graphicFrameLocks noGrp="1"/>
          </p:cNvGraphicFramePr>
          <p:nvPr/>
        </p:nvGraphicFramePr>
        <p:xfrm>
          <a:off x="622800" y="2052000"/>
          <a:ext cx="5612400" cy="4114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644717740"/>
                    </a:ext>
                  </a:extLst>
                </a:gridCol>
              </a:tblGrid>
              <a:tr h="0">
                <a:tc>
                  <a:txBody>
                    <a:bodyPr/>
                    <a:lstStyle/>
                    <a:p>
                      <a:pPr marL="0" indent="0">
                        <a:buFont typeface="+mj-lt"/>
                        <a:buNone/>
                      </a:pPr>
                      <a:r>
                        <a:rPr kumimoji="1" lang="ja-JP" altLang="en-US" sz="1050" b="1" kern="1200">
                          <a:solidFill>
                            <a:schemeClr val="dk1"/>
                          </a:solidFill>
                          <a:effectLst/>
                          <a:latin typeface="+mn-ea"/>
                          <a:ea typeface="+mn-ea"/>
                          <a:cs typeface="+mn-cs"/>
                        </a:rPr>
                        <a:t>関連する主な管理策</a:t>
                      </a:r>
                      <a:endParaRPr kumimoji="1" lang="en-US" altLang="ja-JP" sz="1050" b="1" kern="1200">
                        <a:solidFill>
                          <a:schemeClr val="dk1"/>
                        </a:solidFill>
                        <a:effectLst/>
                        <a:latin typeface="+mn-ea"/>
                        <a:ea typeface="+mn-ea"/>
                        <a:cs typeface="+mn-cs"/>
                      </a:endParaRPr>
                    </a:p>
                    <a:p>
                      <a:pPr marL="0" indent="0">
                        <a:buFont typeface="+mj-lt"/>
                        <a:buNone/>
                      </a:pPr>
                      <a:r>
                        <a:rPr kumimoji="1" lang="en-US" altLang="ja-JP" sz="1050" b="0" kern="1200">
                          <a:solidFill>
                            <a:schemeClr val="dk1"/>
                          </a:solidFill>
                          <a:effectLst/>
                          <a:latin typeface="+mn-ea"/>
                          <a:ea typeface="+mn-ea"/>
                          <a:cs typeface="+mn-cs"/>
                        </a:rPr>
                        <a:t>6.3</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6.7</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7.9</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8.1</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8.7</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23568547"/>
                  </a:ext>
                </a:extLst>
              </a:tr>
            </a:tbl>
          </a:graphicData>
        </a:graphic>
      </p:graphicFrame>
      <p:graphicFrame>
        <p:nvGraphicFramePr>
          <p:cNvPr id="9" name="表 8">
            <a:extLst>
              <a:ext uri="{FF2B5EF4-FFF2-40B4-BE49-F238E27FC236}">
                <a16:creationId xmlns:a16="http://schemas.microsoft.com/office/drawing/2014/main" id="{78174121-FCF6-D90C-F217-D95FB3FB1653}"/>
              </a:ext>
            </a:extLst>
          </p:cNvPr>
          <p:cNvGraphicFramePr>
            <a:graphicFrameLocks noGrp="1"/>
          </p:cNvGraphicFramePr>
          <p:nvPr>
            <p:extLst>
              <p:ext uri="{D42A27DB-BD31-4B8C-83A1-F6EECF244321}">
                <p14:modId xmlns:p14="http://schemas.microsoft.com/office/powerpoint/2010/main" val="1745209619"/>
              </p:ext>
            </p:extLst>
          </p:nvPr>
        </p:nvGraphicFramePr>
        <p:xfrm>
          <a:off x="619199" y="7279080"/>
          <a:ext cx="5612400" cy="21031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r>
                        <a:rPr kumimoji="1" lang="ja-JP" altLang="en-US" sz="1050" b="1">
                          <a:solidFill>
                            <a:schemeClr val="bg1"/>
                          </a:solidFill>
                        </a:rPr>
                        <a:t>運用手順（例）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lang="en-US" altLang="ja-JP" sz="1050" b="0">
                          <a:latin typeface="+mn-ea"/>
                        </a:rPr>
                        <a:t>BYOD</a:t>
                      </a:r>
                      <a:r>
                        <a:rPr lang="ja-JP" altLang="en-US" sz="1050" b="0">
                          <a:latin typeface="+mn-ea"/>
                        </a:rPr>
                        <a:t>に関する使用ルールや禁止事項を決めて周知する。</a:t>
                      </a: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lang="en-US" altLang="ja-JP" sz="1050" b="0">
                          <a:latin typeface="+mn-ea"/>
                        </a:rPr>
                        <a:t>BYOD</a:t>
                      </a:r>
                      <a:r>
                        <a:rPr lang="ja-JP" altLang="en-US" sz="1050" b="0">
                          <a:latin typeface="+mn-ea"/>
                        </a:rPr>
                        <a:t>で使用する機器については管理者に申請し、許可を得る。</a:t>
                      </a: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lang="en-US" altLang="ja-JP" sz="1050" b="0">
                          <a:latin typeface="+mn-ea"/>
                        </a:rPr>
                        <a:t>BYOD</a:t>
                      </a:r>
                      <a:r>
                        <a:rPr lang="ja-JP" altLang="en-US" sz="1050" b="0">
                          <a:latin typeface="+mn-ea"/>
                        </a:rPr>
                        <a:t>で使用する機器が紛失した場合の対応フローを策定し、周知する。</a:t>
                      </a: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lang="en-US" altLang="ja-JP" sz="1050" b="0">
                          <a:latin typeface="+mn-ea"/>
                        </a:rPr>
                        <a:t>BYOD</a:t>
                      </a:r>
                      <a:r>
                        <a:rPr lang="ja-JP" altLang="en-US" sz="1050" b="0">
                          <a:latin typeface="+mn-ea"/>
                        </a:rPr>
                        <a:t>で行える業務範囲やリモートアクセスの権限を設定する。</a:t>
                      </a:r>
                      <a:endParaRPr lang="en-US" altLang="ja-JP" sz="1050" b="0">
                        <a:latin typeface="+mn-ea"/>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lang="ja-JP" altLang="en-US" sz="1050" b="0">
                          <a:latin typeface="+mn-ea"/>
                        </a:rPr>
                        <a:t>社内ネットワークへは、</a:t>
                      </a:r>
                      <a:r>
                        <a:rPr lang="en-US" altLang="ja-JP" sz="1050" b="0">
                          <a:latin typeface="+mn-ea"/>
                        </a:rPr>
                        <a:t>VPN</a:t>
                      </a:r>
                      <a:r>
                        <a:rPr lang="ja-JP" altLang="en-US" sz="1050" b="0">
                          <a:latin typeface="+mn-ea"/>
                        </a:rPr>
                        <a:t>を利用する場合のみ接続できるようにする。</a:t>
                      </a: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lang="ja-JP" altLang="en-US" sz="1050" b="0">
                          <a:latin typeface="+mn-ea"/>
                        </a:rPr>
                        <a:t>必要以上に業務データを蓄積させない。（保存可能なデータに関するルールを決める。）</a:t>
                      </a:r>
                      <a:endParaRPr lang="en-US" altLang="ja-JP" sz="1050" b="0">
                        <a:latin typeface="+mn-ea"/>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lang="ja-JP" altLang="en-US" sz="1050" b="0">
                          <a:latin typeface="+mn-ea"/>
                        </a:rPr>
                        <a:t>業務で使用する</a:t>
                      </a:r>
                      <a:r>
                        <a:rPr lang="en-US" altLang="ja-JP" sz="1050" b="0">
                          <a:latin typeface="+mn-ea"/>
                        </a:rPr>
                        <a:t>PC</a:t>
                      </a:r>
                      <a:r>
                        <a:rPr lang="ja-JP" altLang="en-US" sz="1050" b="0">
                          <a:latin typeface="+mn-ea"/>
                        </a:rPr>
                        <a:t>は、</a:t>
                      </a:r>
                      <a:r>
                        <a:rPr lang="en-US" altLang="ja-JP" sz="1050" b="0">
                          <a:latin typeface="+mn-ea"/>
                        </a:rPr>
                        <a:t>EDR</a:t>
                      </a:r>
                      <a:r>
                        <a:rPr lang="ja-JP" altLang="en-US" sz="1050" b="0">
                          <a:latin typeface="+mn-ea"/>
                        </a:rPr>
                        <a:t>を導入し、「</a:t>
                      </a:r>
                      <a:r>
                        <a:rPr kumimoji="1" lang="en-US" altLang="ja-JP" sz="1050" b="0">
                          <a:solidFill>
                            <a:sysClr val="windowText" lastClr="000000"/>
                          </a:solidFill>
                          <a:latin typeface="+mn-ea"/>
                          <a:ea typeface="+mn-ea"/>
                        </a:rPr>
                        <a:t>8.7 </a:t>
                      </a:r>
                      <a:r>
                        <a:rPr kumimoji="1" lang="ja-JP" altLang="en-US" sz="1050" b="0">
                          <a:solidFill>
                            <a:sysClr val="windowText" lastClr="000000"/>
                          </a:solidFill>
                          <a:latin typeface="+mn-ea"/>
                          <a:ea typeface="+mn-ea"/>
                        </a:rPr>
                        <a:t>マルウェアに対する保護」</a:t>
                      </a:r>
                      <a:r>
                        <a:rPr lang="ja-JP" altLang="en-US" sz="1050" b="0">
                          <a:latin typeface="+mn-ea"/>
                        </a:rPr>
                        <a:t>に準じた設定を行う。</a:t>
                      </a:r>
                      <a:endParaRPr lang="en-US" altLang="ja-JP" sz="1050" b="0">
                        <a:latin typeface="+mn-ea"/>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lang="ja-JP" altLang="en-US" sz="1050" b="0">
                          <a:latin typeface="+mn-ea"/>
                        </a:rPr>
                        <a:t>業務で使用する</a:t>
                      </a:r>
                      <a:r>
                        <a:rPr lang="en-US" altLang="ja-JP" sz="1050" b="0">
                          <a:latin typeface="+mn-ea"/>
                        </a:rPr>
                        <a:t>PC</a:t>
                      </a:r>
                      <a:r>
                        <a:rPr lang="ja-JP" altLang="en-US" sz="1050" b="0">
                          <a:latin typeface="+mn-ea"/>
                        </a:rPr>
                        <a:t>に、</a:t>
                      </a:r>
                      <a:r>
                        <a:rPr lang="ja-JP" altLang="en-US" sz="1050" b="0">
                          <a:latin typeface="+mn-ea"/>
                          <a:hlinkClick r:id="rId4" action="ppaction://hlinksldjump"/>
                        </a:rPr>
                        <a:t>ファイル共有ソフト</a:t>
                      </a:r>
                      <a:r>
                        <a:rPr lang="ja-JP" altLang="en-US" sz="1050" b="0">
                          <a:latin typeface="+mn-ea"/>
                        </a:rPr>
                        <a:t>などの不正なソフトウェアをインストールすることは禁じる。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bl>
          </a:graphicData>
        </a:graphic>
      </p:graphicFrame>
      <p:sp>
        <p:nvSpPr>
          <p:cNvPr id="10" name="四角形: 角を丸くする 9">
            <a:extLst>
              <a:ext uri="{FF2B5EF4-FFF2-40B4-BE49-F238E27FC236}">
                <a16:creationId xmlns:a16="http://schemas.microsoft.com/office/drawing/2014/main" id="{9E8B44AB-8136-8101-9CFA-B00101614A69}"/>
              </a:ext>
            </a:extLst>
          </p:cNvPr>
          <p:cNvSpPr/>
          <p:nvPr/>
        </p:nvSpPr>
        <p:spPr>
          <a:xfrm>
            <a:off x="622798" y="4269321"/>
            <a:ext cx="2700000" cy="2442374"/>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メリット</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コスト削減</a:t>
            </a:r>
            <a:br>
              <a:rPr kumimoji="1" lang="en-US" altLang="ja-JP" sz="10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企業は、端末の調達や管理にコストがかかりません。故障した際の修理費用や老朽化した端末の入れ替えも基本的には個人負担となります。</a:t>
            </a:r>
            <a:endParaRPr kumimoji="1" lang="en-US" altLang="ja-JP" sz="10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0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使い慣れた端末の業務利用</a:t>
            </a:r>
            <a:br>
              <a:rPr kumimoji="1" lang="en-US" altLang="ja-JP" sz="10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従業員は、自分の使い慣れた端末を使用でき、操作方法や設定などを新たに覚える必要がないため作業効率があがります。また、仕事用とプライベート用に分けて端末を複数台持つ必要がなくなります。</a:t>
            </a:r>
            <a:endParaRPr kumimoji="1" lang="en-US" altLang="ja-JP" sz="10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四角形: 角を丸くする 10">
            <a:extLst>
              <a:ext uri="{FF2B5EF4-FFF2-40B4-BE49-F238E27FC236}">
                <a16:creationId xmlns:a16="http://schemas.microsoft.com/office/drawing/2014/main" id="{907D4C42-87AD-530E-C3FA-8A30ADD6325A}"/>
              </a:ext>
            </a:extLst>
          </p:cNvPr>
          <p:cNvSpPr/>
          <p:nvPr/>
        </p:nvSpPr>
        <p:spPr>
          <a:xfrm>
            <a:off x="3535200" y="4269322"/>
            <a:ext cx="2700000" cy="2442374"/>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デメリット</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hlinkClick r:id="rId5" action="ppaction://hlinksldjump"/>
              </a:rPr>
              <a:t>シャドー</a:t>
            </a:r>
            <a:r>
              <a:rPr kumimoji="1" lang="en-US" altLang="ja-JP" sz="1000" b="0" i="0" u="none" strike="noStrike" kern="1200" cap="none" spc="0" normalizeH="0" baseline="0" noProof="0">
                <a:ln>
                  <a:noFill/>
                </a:ln>
                <a:solidFill>
                  <a:prstClr val="black"/>
                </a:solidFill>
                <a:effectLst/>
                <a:uLnTx/>
                <a:uFillTx/>
                <a:latin typeface="メイリオ"/>
                <a:ea typeface="メイリオ"/>
                <a:cs typeface="+mn-cs"/>
                <a:hlinkClick r:id="rId5" action="ppaction://hlinksldjump"/>
              </a:rPr>
              <a:t>IT</a:t>
            </a:r>
            <a:br>
              <a:rPr kumimoji="1" lang="en-US" altLang="ja-JP" sz="10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ルールの整備や技術的な対策を講じないと、シャドー</a:t>
            </a:r>
            <a:r>
              <a:rPr kumimoji="1" lang="en-US" altLang="ja-JP" sz="1000" b="0"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が増加してしまう恐れがあります。</a:t>
            </a:r>
            <a:endParaRPr kumimoji="1" lang="en-US" altLang="ja-JP" sz="10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0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セキュリティリスク</a:t>
            </a:r>
            <a:br>
              <a:rPr kumimoji="1" lang="en-US" altLang="ja-JP" sz="10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個人の端末では、さまざまな</a:t>
            </a:r>
            <a:r>
              <a:rPr kumimoji="1" lang="en-US" altLang="ja-JP" sz="1000" b="0" i="0" u="none" strike="noStrike" kern="1200" cap="none" spc="0" normalizeH="0" baseline="0" noProof="0">
                <a:ln>
                  <a:noFill/>
                </a:ln>
                <a:solidFill>
                  <a:prstClr val="black"/>
                </a:solidFill>
                <a:effectLst/>
                <a:uLnTx/>
                <a:uFillTx/>
                <a:latin typeface="メイリオ"/>
                <a:ea typeface="メイリオ"/>
                <a:cs typeface="+mn-cs"/>
              </a:rPr>
              <a:t>Web</a:t>
            </a: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サイトやアプリケーションを利用することがあるため、ウイルス感染や不正アクセスといった被害にあう可能性が高くなります。</a:t>
            </a:r>
            <a:endParaRPr kumimoji="1" lang="en-US" altLang="ja-JP" sz="10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4" name="表 13">
            <a:extLst>
              <a:ext uri="{FF2B5EF4-FFF2-40B4-BE49-F238E27FC236}">
                <a16:creationId xmlns:a16="http://schemas.microsoft.com/office/drawing/2014/main" id="{112F5BF1-66C7-524F-1F2E-A2447857709D}"/>
              </a:ext>
            </a:extLst>
          </p:cNvPr>
          <p:cNvGraphicFramePr>
            <a:graphicFrameLocks noGrp="1"/>
          </p:cNvGraphicFramePr>
          <p:nvPr/>
        </p:nvGraphicFramePr>
        <p:xfrm>
          <a:off x="622801" y="2804400"/>
          <a:ext cx="5612399" cy="1143000"/>
        </p:xfrm>
        <a:graphic>
          <a:graphicData uri="http://schemas.openxmlformats.org/drawingml/2006/table">
            <a:tbl>
              <a:tblPr firstRow="1" bandRow="1">
                <a:tableStyleId>{5C22544A-7EE6-4342-B048-85BDC9FD1C3A}</a:tableStyleId>
              </a:tblPr>
              <a:tblGrid>
                <a:gridCol w="5612399">
                  <a:extLst>
                    <a:ext uri="{9D8B030D-6E8A-4147-A177-3AD203B41FA5}">
                      <a16:colId xmlns:a16="http://schemas.microsoft.com/office/drawing/2014/main" val="2036119815"/>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bg1"/>
                          </a:solidFill>
                          <a:latin typeface="+mn-ea"/>
                          <a:ea typeface="+mn-ea"/>
                        </a:rPr>
                        <a:t>BYOD</a:t>
                      </a:r>
                      <a:r>
                        <a:rPr kumimoji="1" lang="ja-JP" altLang="en-US" sz="1050" b="1">
                          <a:solidFill>
                            <a:schemeClr val="bg1"/>
                          </a:solidFill>
                          <a:latin typeface="+mn-ea"/>
                          <a:ea typeface="+mn-ea"/>
                        </a:rPr>
                        <a:t>（</a:t>
                      </a:r>
                      <a:r>
                        <a:rPr kumimoji="1" lang="en-US" altLang="ja-JP" sz="1050" b="1">
                          <a:solidFill>
                            <a:schemeClr val="bg1"/>
                          </a:solidFill>
                          <a:latin typeface="+mn-ea"/>
                          <a:ea typeface="+mn-ea"/>
                        </a:rPr>
                        <a:t>Bring Your Own Device</a:t>
                      </a:r>
                      <a:r>
                        <a:rPr kumimoji="1" lang="ja-JP" altLang="en-US" sz="1050" b="1">
                          <a:solidFill>
                            <a:schemeClr val="bg1"/>
                          </a:solidFill>
                          <a:latin typeface="+mn-ea"/>
                          <a:ea typeface="+mn-ea"/>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12904785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a:t>BYOD</a:t>
                      </a:r>
                      <a:r>
                        <a:rPr kumimoji="1" lang="ja-JP" altLang="en-US" sz="1050"/>
                        <a:t>とは、個人が私物として所有している端末（</a:t>
                      </a:r>
                      <a:r>
                        <a:rPr kumimoji="1" lang="en-US" altLang="ja-JP" sz="1050"/>
                        <a:t>PC</a:t>
                      </a:r>
                      <a:r>
                        <a:rPr kumimoji="1" lang="ja-JP" altLang="en-US" sz="1050"/>
                        <a:t>やスマートフォンなど）を業務に使う利用形態のことです。従来は、業務で使用する端末は企業が購入し、従業員に貸与することが一般的でした。しかし、使い慣れた端末を利用できる働きやすさや、端末購入コストの削減などの観点から、従業員が持つ私物のデバイスを業務に利用することが普及しました。</a:t>
                      </a:r>
                      <a:endParaRPr kumimoji="1" lang="en-US" altLang="ja-JP"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27052293"/>
                  </a:ext>
                </a:extLst>
              </a:tr>
            </a:tbl>
          </a:graphicData>
        </a:graphic>
      </p:graphicFrame>
      <p:sp>
        <p:nvSpPr>
          <p:cNvPr id="16" name="テキスト ボックス 15">
            <a:extLst>
              <a:ext uri="{FF2B5EF4-FFF2-40B4-BE49-F238E27FC236}">
                <a16:creationId xmlns:a16="http://schemas.microsoft.com/office/drawing/2014/main" id="{396F475A-EDC9-B36A-8E73-AA36BC80AEA0}"/>
              </a:ext>
            </a:extLst>
          </p:cNvPr>
          <p:cNvSpPr txBox="1"/>
          <p:nvPr/>
        </p:nvSpPr>
        <p:spPr>
          <a:xfrm>
            <a:off x="622799" y="4014428"/>
            <a:ext cx="5612400"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BYOD</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の主なメリット・デメリット</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0" name="テキスト ボックス 19">
            <a:extLst>
              <a:ext uri="{FF2B5EF4-FFF2-40B4-BE49-F238E27FC236}">
                <a16:creationId xmlns:a16="http://schemas.microsoft.com/office/drawing/2014/main" id="{D521F1B0-C244-AD16-0BEE-232E0DF9A2C9}"/>
              </a:ext>
            </a:extLst>
          </p:cNvPr>
          <p:cNvSpPr txBox="1"/>
          <p:nvPr/>
        </p:nvSpPr>
        <p:spPr>
          <a:xfrm>
            <a:off x="619199" y="6736194"/>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BYOD</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を運用する際のポイント</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BYOD</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を運用する際は、適切なルールを策定し、周知することが重要です。また、ルールだけでなく、技術的な対策を講じることも重要です。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 name="楕円 1">
            <a:extLst>
              <a:ext uri="{FF2B5EF4-FFF2-40B4-BE49-F238E27FC236}">
                <a16:creationId xmlns:a16="http://schemas.microsoft.com/office/drawing/2014/main" id="{BD6A4580-D372-A03C-EC89-6E4E49F578A8}"/>
              </a:ext>
            </a:extLst>
          </p:cNvPr>
          <p:cNvSpPr/>
          <p:nvPr/>
        </p:nvSpPr>
        <p:spPr>
          <a:xfrm>
            <a:off x="5968800" y="2530155"/>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5" name="図 14">
            <a:extLst>
              <a:ext uri="{FF2B5EF4-FFF2-40B4-BE49-F238E27FC236}">
                <a16:creationId xmlns:a16="http://schemas.microsoft.com/office/drawing/2014/main" id="{97D6DCA3-AF80-67A6-C9C7-B2D773A858C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016124" y="2605895"/>
            <a:ext cx="438150" cy="438150"/>
          </a:xfrm>
          <a:prstGeom prst="rect">
            <a:avLst/>
          </a:prstGeom>
        </p:spPr>
      </p:pic>
      <p:sp>
        <p:nvSpPr>
          <p:cNvPr id="4" name="テキスト ボックス 3">
            <a:extLst>
              <a:ext uri="{FF2B5EF4-FFF2-40B4-BE49-F238E27FC236}">
                <a16:creationId xmlns:a16="http://schemas.microsoft.com/office/drawing/2014/main" id="{BB0C8BEA-4A89-E9AF-24BD-1840905681E2}"/>
              </a:ext>
            </a:extLst>
          </p:cNvPr>
          <p:cNvSpPr txBox="1"/>
          <p:nvPr/>
        </p:nvSpPr>
        <p:spPr>
          <a:xfrm>
            <a:off x="622800" y="2541600"/>
            <a:ext cx="5612400"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BYOD</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の概念や、導入に向けたポイント、運用手順を説明します。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578748781"/>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10">
            <a:extLst>
              <a:ext uri="{FF2B5EF4-FFF2-40B4-BE49-F238E27FC236}">
                <a16:creationId xmlns:a16="http://schemas.microsoft.com/office/drawing/2014/main" id="{C5258836-162F-8B7C-957E-C33606DFD03B}"/>
              </a:ext>
            </a:extLst>
          </p:cNvPr>
          <p:cNvGraphicFramePr>
            <a:graphicFrameLocks noGrp="1"/>
          </p:cNvGraphicFramePr>
          <p:nvPr/>
        </p:nvGraphicFramePr>
        <p:xfrm>
          <a:off x="622801" y="2805748"/>
          <a:ext cx="5612399" cy="1463040"/>
        </p:xfrm>
        <a:graphic>
          <a:graphicData uri="http://schemas.openxmlformats.org/drawingml/2006/table">
            <a:tbl>
              <a:tblPr firstRow="1" bandRow="1">
                <a:tableStyleId>{5C22544A-7EE6-4342-B048-85BDC9FD1C3A}</a:tableStyleId>
              </a:tblPr>
              <a:tblGrid>
                <a:gridCol w="5612399">
                  <a:extLst>
                    <a:ext uri="{9D8B030D-6E8A-4147-A177-3AD203B41FA5}">
                      <a16:colId xmlns:a16="http://schemas.microsoft.com/office/drawing/2014/main" val="2036119815"/>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fr-FR" altLang="ja-JP" sz="1050" b="1">
                          <a:solidFill>
                            <a:schemeClr val="bg1"/>
                          </a:solidFill>
                          <a:latin typeface="+mn-ea"/>
                          <a:ea typeface="+mn-ea"/>
                        </a:rPr>
                        <a:t>MDM</a:t>
                      </a:r>
                      <a:r>
                        <a:rPr kumimoji="1" lang="ja-JP" altLang="fr-FR" sz="1050" b="1">
                          <a:solidFill>
                            <a:schemeClr val="bg1"/>
                          </a:solidFill>
                          <a:latin typeface="+mn-ea"/>
                          <a:ea typeface="+mn-ea"/>
                        </a:rPr>
                        <a:t>（</a:t>
                      </a:r>
                      <a:r>
                        <a:rPr kumimoji="1" lang="fr-FR" altLang="ja-JP" sz="1050" b="1">
                          <a:solidFill>
                            <a:schemeClr val="bg1"/>
                          </a:solidFill>
                          <a:latin typeface="+mn-ea"/>
                          <a:ea typeface="+mn-ea"/>
                        </a:rPr>
                        <a:t>Mobile Device Management</a:t>
                      </a:r>
                      <a:r>
                        <a:rPr kumimoji="1" lang="ja-JP" altLang="fr-FR" sz="1050" b="1">
                          <a:solidFill>
                            <a:schemeClr val="bg1"/>
                          </a:solidFill>
                          <a:latin typeface="+mn-ea"/>
                          <a:ea typeface="+mn-ea"/>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129047856"/>
                  </a:ext>
                </a:extLst>
              </a:tr>
              <a:tr h="41736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a:solidFill>
                            <a:schemeClr val="tx1"/>
                          </a:solidFill>
                        </a:rPr>
                        <a:t>MDM</a:t>
                      </a:r>
                      <a:r>
                        <a:rPr kumimoji="1" lang="ja-JP" altLang="en-US" sz="1050" b="0">
                          <a:solidFill>
                            <a:schemeClr val="tx1"/>
                          </a:solidFill>
                        </a:rPr>
                        <a:t>とは、企業で保有しているモバイル端末 </a:t>
                      </a:r>
                      <a:r>
                        <a:rPr kumimoji="1" lang="en-US" altLang="ja-JP" sz="1050" b="0">
                          <a:solidFill>
                            <a:schemeClr val="tx1"/>
                          </a:solidFill>
                        </a:rPr>
                        <a:t>(</a:t>
                      </a:r>
                      <a:r>
                        <a:rPr kumimoji="1" lang="ja-JP" altLang="en-US" sz="1050" b="0">
                          <a:solidFill>
                            <a:schemeClr val="tx1"/>
                          </a:solidFill>
                        </a:rPr>
                        <a:t>スマート フォンやタブレットなど</a:t>
                      </a:r>
                      <a:r>
                        <a:rPr kumimoji="1" lang="en-US" altLang="ja-JP" sz="1050" b="0">
                          <a:solidFill>
                            <a:schemeClr val="tx1"/>
                          </a:solidFill>
                        </a:rPr>
                        <a:t>) </a:t>
                      </a:r>
                      <a:r>
                        <a:rPr kumimoji="1" lang="ja-JP" altLang="en-US" sz="1050" b="0">
                          <a:solidFill>
                            <a:schemeClr val="tx1"/>
                          </a:solidFill>
                        </a:rPr>
                        <a:t>を一元管理できるシステムのことです。オフィスの外にあるデバイスも管理できます。ポリシー（パスワードの長さやロック画面の解除方法、インストールできるアプリケーションの制限など）を従業員のモバイル端末に適用し、違反した場合に警告を行ったり管理者に通知したりできます。また、万が一紛失や盗難があった際には、位置情報の確認や遠隔</a:t>
                      </a:r>
                      <a:r>
                        <a:rPr kumimoji="1" lang="ja-JP" altLang="en-US" sz="1050">
                          <a:solidFill>
                            <a:schemeClr val="tx1"/>
                          </a:solidFill>
                        </a:rPr>
                        <a:t>でモバイル端末</a:t>
                      </a:r>
                      <a:r>
                        <a:rPr kumimoji="1" lang="ja-JP" altLang="en-US" sz="1050" b="0">
                          <a:solidFill>
                            <a:schemeClr val="tx1"/>
                          </a:solidFill>
                        </a:rPr>
                        <a:t>の画面をロックしたり、リモートワイプ（端末に保存されているデータを遠隔で初期化する機能）したりすることができ、機密情報を守れます。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27052293"/>
                  </a:ext>
                </a:extLst>
              </a:tr>
            </a:tbl>
          </a:graphicData>
        </a:graphic>
      </p:graphicFrame>
      <p:sp>
        <p:nvSpPr>
          <p:cNvPr id="5" name="楕円 4">
            <a:extLst>
              <a:ext uri="{FF2B5EF4-FFF2-40B4-BE49-F238E27FC236}">
                <a16:creationId xmlns:a16="http://schemas.microsoft.com/office/drawing/2014/main" id="{46C6ACF8-73A0-62B2-1093-D2F056A706E8}"/>
              </a:ext>
            </a:extLst>
          </p:cNvPr>
          <p:cNvSpPr/>
          <p:nvPr/>
        </p:nvSpPr>
        <p:spPr>
          <a:xfrm>
            <a:off x="5968800" y="2530155"/>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テキスト プレースホルダー 2">
            <a:extLst>
              <a:ext uri="{FF2B5EF4-FFF2-40B4-BE49-F238E27FC236}">
                <a16:creationId xmlns:a16="http://schemas.microsoft.com/office/drawing/2014/main" id="{5F4679F2-16F4-1FE1-3A27-28B7AA4DA3C7}"/>
              </a:ext>
            </a:extLst>
          </p:cNvPr>
          <p:cNvSpPr>
            <a:spLocks noGrp="1"/>
          </p:cNvSpPr>
          <p:nvPr>
            <p:ph type="body" sz="quarter" idx="14"/>
          </p:nvPr>
        </p:nvSpPr>
        <p:spPr/>
        <p:txBody>
          <a:bodyPr/>
          <a:lstStyle/>
          <a:p>
            <a:r>
              <a:rPr kumimoji="1" lang="fr-FR" altLang="ja-JP"/>
              <a:t>16-2-2. MDM</a:t>
            </a:r>
            <a:r>
              <a:rPr kumimoji="1" lang="ja-JP" altLang="fr-FR"/>
              <a:t>（</a:t>
            </a:r>
            <a:r>
              <a:rPr kumimoji="1" lang="fr-FR" altLang="ja-JP"/>
              <a:t>Mobile Device Management</a:t>
            </a:r>
            <a:r>
              <a:rPr kumimoji="1" lang="ja-JP" altLang="fr-FR"/>
              <a:t>）</a:t>
            </a:r>
            <a:endParaRPr kumimoji="1" lang="ja-JP" altLang="en-US"/>
          </a:p>
        </p:txBody>
      </p:sp>
      <p:sp>
        <p:nvSpPr>
          <p:cNvPr id="6" name="テキスト プレースホルダー 1">
            <a:extLst>
              <a:ext uri="{FF2B5EF4-FFF2-40B4-BE49-F238E27FC236}">
                <a16:creationId xmlns:a16="http://schemas.microsoft.com/office/drawing/2014/main" id="{8BFBF656-3D0A-A72F-F8F2-7ECB44C1044F}"/>
              </a:ext>
            </a:extLst>
          </p:cNvPr>
          <p:cNvSpPr>
            <a:spLocks noGrp="1"/>
          </p:cNvSpPr>
          <p:nvPr>
            <p:ph type="body" sz="quarter" idx="25"/>
          </p:nvPr>
        </p:nvSpPr>
        <p:spPr>
          <a:xfrm>
            <a:off x="619200" y="835200"/>
            <a:ext cx="6238800" cy="417600"/>
          </a:xfrm>
        </p:spPr>
        <p:txBody>
          <a:bodyPr/>
          <a:lstStyle/>
          <a:p>
            <a:r>
              <a:rPr kumimoji="1" lang="ja-JP" altLang="en-US" u="sng">
                <a:uFill>
                  <a:solidFill>
                    <a:schemeClr val="bg1"/>
                  </a:solidFill>
                </a:uFill>
                <a:hlinkClick r:id="rId3" action="ppaction://hlinksldjump"/>
              </a:rPr>
              <a:t>第</a:t>
            </a:r>
            <a:r>
              <a:rPr kumimoji="1" lang="en-US" altLang="ja-JP" u="sng">
                <a:uFill>
                  <a:solidFill>
                    <a:schemeClr val="bg1"/>
                  </a:solidFill>
                </a:uFill>
                <a:hlinkClick r:id="rId3" action="ppaction://hlinksldjump"/>
              </a:rPr>
              <a:t>16</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物理的管理策</a:t>
            </a:r>
            <a:br>
              <a:rPr kumimoji="1" lang="en-US" altLang="ja-JP" u="sng">
                <a:uFill>
                  <a:solidFill>
                    <a:schemeClr val="bg1"/>
                  </a:solidFill>
                </a:uFill>
                <a:hlinkClick r:id="rId3" action="ppaction://hlinksldjump"/>
              </a:rPr>
            </a:br>
            <a:r>
              <a:rPr kumimoji="1" lang="ja-JP" altLang="en-US" u="sng">
                <a:uFill>
                  <a:solidFill>
                    <a:schemeClr val="bg1"/>
                  </a:solidFill>
                </a:uFill>
              </a:rPr>
              <a:t>　</a:t>
            </a:r>
            <a:r>
              <a:rPr kumimoji="1" lang="en-US" altLang="ja-JP" u="sng">
                <a:uFill>
                  <a:solidFill>
                    <a:schemeClr val="bg1"/>
                  </a:solidFill>
                </a:uFill>
              </a:rPr>
              <a:t>16-2. </a:t>
            </a:r>
            <a:r>
              <a:rPr kumimoji="1" lang="ja-JP" altLang="en-US" u="sng">
                <a:uFill>
                  <a:solidFill>
                    <a:schemeClr val="bg1"/>
                  </a:solidFill>
                </a:uFill>
              </a:rPr>
              <a:t>各種テーマごとの対策</a:t>
            </a:r>
          </a:p>
        </p:txBody>
      </p:sp>
      <p:sp>
        <p:nvSpPr>
          <p:cNvPr id="7" name="スライド番号プレースホルダー 4">
            <a:extLst>
              <a:ext uri="{FF2B5EF4-FFF2-40B4-BE49-F238E27FC236}">
                <a16:creationId xmlns:a16="http://schemas.microsoft.com/office/drawing/2014/main" id="{DD202E74-9300-4113-2784-B070C60D4E66}"/>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ボックス 8">
            <a:extLst>
              <a:ext uri="{FF2B5EF4-FFF2-40B4-BE49-F238E27FC236}">
                <a16:creationId xmlns:a16="http://schemas.microsoft.com/office/drawing/2014/main" id="{78853494-96B5-0F06-1964-935C2BA52B12}"/>
              </a:ext>
            </a:extLst>
          </p:cNvPr>
          <p:cNvSpPr txBox="1"/>
          <p:nvPr/>
        </p:nvSpPr>
        <p:spPr>
          <a:xfrm>
            <a:off x="622801" y="2541114"/>
            <a:ext cx="5612399"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MDM</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の概念や、導入に向けたポイント、運用手順について説明します。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7" name="四角形: 角を丸くする 16">
            <a:extLst>
              <a:ext uri="{FF2B5EF4-FFF2-40B4-BE49-F238E27FC236}">
                <a16:creationId xmlns:a16="http://schemas.microsoft.com/office/drawing/2014/main" id="{16D6F438-6A54-019F-D9C3-CCE9126055F7}"/>
              </a:ext>
            </a:extLst>
          </p:cNvPr>
          <p:cNvSpPr/>
          <p:nvPr/>
        </p:nvSpPr>
        <p:spPr>
          <a:xfrm>
            <a:off x="622800" y="4355800"/>
            <a:ext cx="5612400" cy="2796029"/>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MDM</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を導入する際のポイント</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コスト・費用</a:t>
            </a:r>
            <a:b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MDM</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は導入して終わりではなく、維持費がかかります。自社の予算に合わせた確認をすることが大切です。</a:t>
            </a:r>
            <a:b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b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対応している</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OS</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の確認</a:t>
            </a:r>
            <a:b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すべての</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OS</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に対応している</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MDM</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もあれば、一部のみに対応している</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MDM</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もあります。導入する</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MDM</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が、自社で使用している端末の</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OS</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に対応しているか確認することが大切です。</a:t>
            </a:r>
            <a:b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b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サポート体制</a:t>
            </a:r>
            <a:b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1" lang="en-US" altLang="ja-JP" sz="900" b="0" i="0" u="none" strike="noStrike" kern="1200" cap="none" spc="0" normalizeH="0" baseline="0" noProof="0">
                <a:ln>
                  <a:noFill/>
                </a:ln>
                <a:solidFill>
                  <a:srgbClr val="333333"/>
                </a:solidFill>
                <a:effectLst/>
                <a:uLnTx/>
                <a:uFillTx/>
                <a:latin typeface="メイリオ"/>
                <a:ea typeface="メイリオ"/>
                <a:cs typeface="+mn-cs"/>
              </a:rPr>
              <a:t>MDM</a:t>
            </a:r>
            <a:r>
              <a:rPr kumimoji="1" lang="ja-JP" altLang="en-US" sz="900" b="0" i="0" u="none" strike="noStrike" kern="1200" cap="none" spc="0" normalizeH="0" baseline="0" noProof="0">
                <a:ln>
                  <a:noFill/>
                </a:ln>
                <a:solidFill>
                  <a:srgbClr val="333333"/>
                </a:solidFill>
                <a:effectLst/>
                <a:uLnTx/>
                <a:uFillTx/>
                <a:latin typeface="メイリオ"/>
                <a:ea typeface="メイリオ"/>
                <a:cs typeface="+mn-cs"/>
              </a:rPr>
              <a:t>の</a:t>
            </a:r>
            <a:r>
              <a:rPr kumimoji="0" lang="ja-JP" altLang="en-US" sz="900" b="0" i="0" u="none" strike="noStrike" kern="1200" cap="none" spc="0" normalizeH="0" baseline="0" noProof="0">
                <a:ln>
                  <a:noFill/>
                </a:ln>
                <a:solidFill>
                  <a:srgbClr val="333333"/>
                </a:solidFill>
                <a:effectLst/>
                <a:uLnTx/>
                <a:uFillTx/>
                <a:latin typeface="メイリオ"/>
                <a:ea typeface="メイリオ"/>
                <a:cs typeface="+mn-cs"/>
              </a:rPr>
              <a:t>導入時や導入後の運用サポートなどが受けられるか確認することが大切です。</a:t>
            </a:r>
            <a:endParaRPr kumimoji="0" lang="en-US" altLang="ja-JP" sz="900" b="0"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900" b="0" i="0" u="none" strike="noStrike" kern="1200" cap="none" spc="0" normalizeH="0" baseline="0" noProof="0">
              <a:ln>
                <a:noFill/>
              </a:ln>
              <a:solidFill>
                <a:srgbClr val="333333"/>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利用者の意見を反映した社内ルールの策定、および</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MDM</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の選定</a:t>
            </a:r>
            <a:b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MDM</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は情報セキュリティの向上や業務効率化に役立ちますが、いくつか注意点があります。たとえば、紛失・盗難されたデバイスがネットワークに接続されていない場合には、初期化などのリモート制御ができません。また、</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MDM</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による制限が厳しくなりすぎると、使い勝手が悪くなり利用者から不満がでる可能性があります。利用者の意見を聞きながら、社内ルールの策定や</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MDM</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の選定を進めることが重要です。</a:t>
            </a:r>
          </a:p>
        </p:txBody>
      </p:sp>
      <p:graphicFrame>
        <p:nvGraphicFramePr>
          <p:cNvPr id="4" name="表 3">
            <a:extLst>
              <a:ext uri="{FF2B5EF4-FFF2-40B4-BE49-F238E27FC236}">
                <a16:creationId xmlns:a16="http://schemas.microsoft.com/office/drawing/2014/main" id="{6C56CAC5-E705-2A3D-79A7-B8710931F255}"/>
              </a:ext>
            </a:extLst>
          </p:cNvPr>
          <p:cNvGraphicFramePr>
            <a:graphicFrameLocks noGrp="1"/>
          </p:cNvGraphicFramePr>
          <p:nvPr/>
        </p:nvGraphicFramePr>
        <p:xfrm>
          <a:off x="622800" y="2052000"/>
          <a:ext cx="5612400" cy="4114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644717740"/>
                    </a:ext>
                  </a:extLst>
                </a:gridCol>
              </a:tblGrid>
              <a:tr h="0">
                <a:tc>
                  <a:txBody>
                    <a:bodyPr/>
                    <a:lstStyle/>
                    <a:p>
                      <a:pPr marL="0" indent="0">
                        <a:buFont typeface="+mj-lt"/>
                        <a:buNone/>
                      </a:pPr>
                      <a:r>
                        <a:rPr kumimoji="1" lang="ja-JP" altLang="en-US" sz="1050" b="1" kern="1200">
                          <a:solidFill>
                            <a:schemeClr val="dk1"/>
                          </a:solidFill>
                          <a:effectLst/>
                          <a:latin typeface="+mn-ea"/>
                          <a:ea typeface="+mn-ea"/>
                          <a:cs typeface="+mn-cs"/>
                        </a:rPr>
                        <a:t>関連する主な管理策</a:t>
                      </a:r>
                      <a:endParaRPr kumimoji="1" lang="en-US" altLang="ja-JP" sz="1050" b="1" kern="1200">
                        <a:solidFill>
                          <a:schemeClr val="dk1"/>
                        </a:solidFill>
                        <a:effectLst/>
                        <a:latin typeface="+mn-ea"/>
                        <a:ea typeface="+mn-ea"/>
                        <a:cs typeface="+mn-cs"/>
                      </a:endParaRPr>
                    </a:p>
                    <a:p>
                      <a:pPr marL="0" indent="0">
                        <a:buFont typeface="+mj-lt"/>
                        <a:buNone/>
                      </a:pPr>
                      <a:r>
                        <a:rPr kumimoji="1" lang="en-US" altLang="ja-JP" sz="1050" b="0" kern="1200">
                          <a:solidFill>
                            <a:schemeClr val="dk1"/>
                          </a:solidFill>
                          <a:effectLst/>
                          <a:latin typeface="+mn-ea"/>
                          <a:ea typeface="+mn-ea"/>
                          <a:cs typeface="+mn-cs"/>
                        </a:rPr>
                        <a:t>6.7</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7.9</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8.1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23568547"/>
                  </a:ext>
                </a:extLst>
              </a:tr>
            </a:tbl>
          </a:graphicData>
        </a:graphic>
      </p:graphicFrame>
      <p:sp>
        <p:nvSpPr>
          <p:cNvPr id="20" name="テキスト ボックス 19">
            <a:extLst>
              <a:ext uri="{FF2B5EF4-FFF2-40B4-BE49-F238E27FC236}">
                <a16:creationId xmlns:a16="http://schemas.microsoft.com/office/drawing/2014/main" id="{DA011EA1-1C34-2123-B5AF-A4EE9B06933F}"/>
              </a:ext>
            </a:extLst>
          </p:cNvPr>
          <p:cNvSpPr txBox="1"/>
          <p:nvPr/>
        </p:nvSpPr>
        <p:spPr>
          <a:xfrm>
            <a:off x="622800" y="7200401"/>
            <a:ext cx="5612400"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MDM</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の運用手順について説明します。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1" name="表 20">
            <a:extLst>
              <a:ext uri="{FF2B5EF4-FFF2-40B4-BE49-F238E27FC236}">
                <a16:creationId xmlns:a16="http://schemas.microsoft.com/office/drawing/2014/main" id="{64470E4B-FEC9-0F91-75AE-15837E1106CE}"/>
              </a:ext>
            </a:extLst>
          </p:cNvPr>
          <p:cNvGraphicFramePr>
            <a:graphicFrameLocks noGrp="1"/>
          </p:cNvGraphicFramePr>
          <p:nvPr/>
        </p:nvGraphicFramePr>
        <p:xfrm>
          <a:off x="619198" y="7440328"/>
          <a:ext cx="5612400" cy="19431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r>
                        <a:rPr kumimoji="1" lang="ja-JP" altLang="en-US" sz="1050" b="1">
                          <a:solidFill>
                            <a:schemeClr val="bg1"/>
                          </a:solidFill>
                        </a:rPr>
                        <a:t>運用手順（例）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lang="ja-JP" altLang="en-US" sz="1050" b="0">
                          <a:latin typeface="+mn-ea"/>
                        </a:rPr>
                        <a:t>モバイル端末の紛失・盗難時の対応</a:t>
                      </a:r>
                      <a:br>
                        <a:rPr lang="en-US" altLang="ja-JP" sz="1050" b="0">
                          <a:latin typeface="+mn-ea"/>
                        </a:rPr>
                      </a:br>
                      <a:r>
                        <a:rPr lang="en-US" altLang="ja-JP" sz="1050" b="0">
                          <a:latin typeface="+mn-ea"/>
                        </a:rPr>
                        <a:t>1. </a:t>
                      </a:r>
                      <a:r>
                        <a:rPr lang="ja-JP" altLang="en-US" sz="1050" b="0">
                          <a:latin typeface="+mn-ea"/>
                        </a:rPr>
                        <a:t>従業員は、モバイル端末を紛失・盗難にあった場合は、速やかに情報セキュ</a:t>
                      </a:r>
                      <a:br>
                        <a:rPr lang="en-US" altLang="ja-JP" sz="1050" b="0">
                          <a:latin typeface="+mn-ea"/>
                        </a:rPr>
                      </a:br>
                      <a:r>
                        <a:rPr lang="en-US" altLang="ja-JP" sz="1050" b="0">
                          <a:latin typeface="+mn-ea"/>
                        </a:rPr>
                        <a:t> </a:t>
                      </a:r>
                      <a:r>
                        <a:rPr lang="ja-JP" altLang="en-US" sz="1050" b="0">
                          <a:latin typeface="+mn-ea"/>
                        </a:rPr>
                        <a:t>　リティ管理者に報告する。</a:t>
                      </a:r>
                      <a:br>
                        <a:rPr lang="en-US" altLang="ja-JP" sz="1050" b="0">
                          <a:latin typeface="+mn-ea"/>
                        </a:rPr>
                      </a:br>
                      <a:r>
                        <a:rPr lang="en-US" altLang="ja-JP" sz="1050" b="0">
                          <a:latin typeface="+mn-ea"/>
                        </a:rPr>
                        <a:t>2. </a:t>
                      </a:r>
                      <a:r>
                        <a:rPr lang="ja-JP" altLang="en-US" sz="1050" b="0">
                          <a:latin typeface="+mn-ea"/>
                        </a:rPr>
                        <a:t>情報セキュリティ管理者は、従業員からモバイル端末の紛失・盗難の報告を受けた</a:t>
                      </a:r>
                      <a:br>
                        <a:rPr lang="en-US" altLang="ja-JP" sz="1050" b="0">
                          <a:latin typeface="+mn-ea"/>
                        </a:rPr>
                      </a:br>
                      <a:r>
                        <a:rPr lang="en-US" altLang="ja-JP" sz="1050" b="0">
                          <a:latin typeface="+mn-ea"/>
                        </a:rPr>
                        <a:t> </a:t>
                      </a:r>
                      <a:r>
                        <a:rPr lang="ja-JP" altLang="en-US" sz="1050" b="0">
                          <a:latin typeface="+mn-ea"/>
                        </a:rPr>
                        <a:t>　場合、速やかにリモートでモバイル端末の画面をロックし、位置情報を確認する。</a:t>
                      </a:r>
                      <a:br>
                        <a:rPr lang="en-US" altLang="ja-JP" sz="1050" b="0">
                          <a:latin typeface="+mn-ea"/>
                        </a:rPr>
                      </a:br>
                      <a:r>
                        <a:rPr lang="en-US" altLang="ja-JP" sz="1050" b="0">
                          <a:latin typeface="+mn-ea"/>
                        </a:rPr>
                        <a:t>3. </a:t>
                      </a:r>
                      <a:r>
                        <a:rPr lang="ja-JP" altLang="en-US" sz="1050" b="0">
                          <a:latin typeface="+mn-ea"/>
                        </a:rPr>
                        <a:t>情報セキュリティ管理者は、モバイル端末の位置情報が確認できず、発見が困難で</a:t>
                      </a:r>
                      <a:br>
                        <a:rPr lang="en-US" altLang="ja-JP" sz="1050" b="0">
                          <a:latin typeface="+mn-ea"/>
                        </a:rPr>
                      </a:br>
                      <a:r>
                        <a:rPr lang="ja-JP" altLang="en-US" sz="1050" b="0">
                          <a:latin typeface="+mn-ea"/>
                        </a:rPr>
                        <a:t>　 あると想定される場合、リモートワイプを実施し、モバイル端末内のデータを削除</a:t>
                      </a:r>
                      <a:br>
                        <a:rPr lang="en-US" altLang="ja-JP" sz="1050" b="0">
                          <a:latin typeface="+mn-ea"/>
                        </a:rPr>
                      </a:br>
                      <a:r>
                        <a:rPr lang="ja-JP" altLang="en-US" sz="1050" b="0">
                          <a:latin typeface="+mn-ea"/>
                        </a:rPr>
                        <a:t>　 する。</a:t>
                      </a:r>
                      <a:endParaRPr lang="en-US" altLang="ja-JP" sz="1050" b="0">
                        <a:latin typeface="+mn-ea"/>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lang="ja-JP" altLang="en-US" sz="1050" b="0">
                          <a:latin typeface="+mn-ea"/>
                        </a:rPr>
                        <a:t>業務で新たにアプリケーションが必要になった場合、情報セキュリティ管理者に連絡し、インストールの許可をもらう。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bl>
          </a:graphicData>
        </a:graphic>
      </p:graphicFrame>
      <p:pic>
        <p:nvPicPr>
          <p:cNvPr id="13" name="図 12">
            <a:extLst>
              <a:ext uri="{FF2B5EF4-FFF2-40B4-BE49-F238E27FC236}">
                <a16:creationId xmlns:a16="http://schemas.microsoft.com/office/drawing/2014/main" id="{058EEBDE-26D7-F68F-8254-4A527BB326D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20253" y="2577778"/>
            <a:ext cx="422692" cy="422692"/>
          </a:xfrm>
          <a:prstGeom prst="rect">
            <a:avLst/>
          </a:prstGeom>
        </p:spPr>
      </p:pic>
    </p:spTree>
    <p:extLst>
      <p:ext uri="{BB962C8B-B14F-4D97-AF65-F5344CB8AC3E}">
        <p14:creationId xmlns:p14="http://schemas.microsoft.com/office/powerpoint/2010/main" val="2336690471"/>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4718537F-0A7F-0FFF-33DD-89907A5952B5}"/>
              </a:ext>
            </a:extLst>
          </p:cNvPr>
          <p:cNvSpPr>
            <a:spLocks noGrp="1"/>
          </p:cNvSpPr>
          <p:nvPr>
            <p:ph type="body" sz="quarter" idx="32"/>
          </p:nvPr>
        </p:nvSpPr>
        <p:spPr/>
        <p:txBody>
          <a:bodyPr/>
          <a:lstStyle/>
          <a:p>
            <a:r>
              <a:rPr kumimoji="1" lang="zh-TW" altLang="en-US"/>
              <a:t>第</a:t>
            </a:r>
            <a:r>
              <a:rPr kumimoji="1" lang="en-US" altLang="zh-TW"/>
              <a:t>17</a:t>
            </a:r>
            <a:r>
              <a:rPr kumimoji="1" lang="zh-TW" altLang="en-US"/>
              <a:t>章</a:t>
            </a:r>
            <a:r>
              <a:rPr kumimoji="1" lang="en-US" altLang="zh-TW"/>
              <a:t>. </a:t>
            </a:r>
            <a:r>
              <a:rPr kumimoji="1" lang="zh-TW" altLang="en-US"/>
              <a:t>技術的管理策</a:t>
            </a:r>
          </a:p>
        </p:txBody>
      </p:sp>
      <p:sp>
        <p:nvSpPr>
          <p:cNvPr id="3" name="コンテンツ プレースホルダー 2">
            <a:extLst>
              <a:ext uri="{FF2B5EF4-FFF2-40B4-BE49-F238E27FC236}">
                <a16:creationId xmlns:a16="http://schemas.microsoft.com/office/drawing/2014/main" id="{D522F082-DA12-9CDA-7D70-C7E95E6680A8}"/>
              </a:ext>
            </a:extLst>
          </p:cNvPr>
          <p:cNvSpPr>
            <a:spLocks noGrp="1"/>
          </p:cNvSpPr>
          <p:nvPr>
            <p:ph sz="quarter" idx="24"/>
          </p:nvPr>
        </p:nvSpPr>
        <p:spPr/>
        <p:txBody>
          <a:bodyPr/>
          <a:lstStyle/>
          <a:p>
            <a:r>
              <a:rPr kumimoji="1" lang="en-US" altLang="ja-JP" u="sng">
                <a:uFill>
                  <a:solidFill>
                    <a:schemeClr val="bg1"/>
                  </a:solidFill>
                </a:uFill>
                <a:hlinkClick r:id="rId3" action="ppaction://hlinksldjump"/>
              </a:rPr>
              <a:t>17-1. </a:t>
            </a:r>
            <a:r>
              <a:rPr kumimoji="1" lang="ja-JP" altLang="en-US" u="sng">
                <a:uFill>
                  <a:solidFill>
                    <a:schemeClr val="bg1"/>
                  </a:solidFill>
                </a:uFill>
                <a:hlinkClick r:id="rId3" action="ppaction://hlinksldjump"/>
              </a:rPr>
              <a:t>技術的管理策を参考とした対策基準・実施手順の策定</a:t>
            </a:r>
            <a:endParaRPr kumimoji="1" lang="en-US" altLang="ja-JP" u="sng">
              <a:uFill>
                <a:solidFill>
                  <a:schemeClr val="bg1"/>
                </a:solidFill>
              </a:uFill>
            </a:endParaRPr>
          </a:p>
          <a:p>
            <a:endParaRPr kumimoji="1" lang="en-US" altLang="ja-JP" u="sng">
              <a:uFill>
                <a:solidFill>
                  <a:schemeClr val="bg1"/>
                </a:solidFill>
              </a:uFill>
            </a:endParaRPr>
          </a:p>
          <a:p>
            <a:r>
              <a:rPr kumimoji="1" lang="en-US" altLang="ja-JP" u="sng">
                <a:uFill>
                  <a:solidFill>
                    <a:schemeClr val="bg1"/>
                  </a:solidFill>
                </a:uFill>
                <a:hlinkClick r:id="rId4" action="ppaction://hlinksldjump"/>
              </a:rPr>
              <a:t>17-2. </a:t>
            </a:r>
            <a:r>
              <a:rPr kumimoji="1" lang="ja-JP" altLang="en-US" u="sng">
                <a:uFill>
                  <a:solidFill>
                    <a:schemeClr val="bg1"/>
                  </a:solidFill>
                </a:uFill>
                <a:hlinkClick r:id="rId4" action="ppaction://hlinksldjump"/>
              </a:rPr>
              <a:t>各種テーマごとの対策</a:t>
            </a:r>
            <a:endParaRPr kumimoji="1" lang="ja-JP" altLang="en-US" u="sng">
              <a:uFill>
                <a:solidFill>
                  <a:schemeClr val="bg1"/>
                </a:solidFill>
              </a:uFill>
            </a:endParaRPr>
          </a:p>
          <a:p>
            <a:endParaRPr kumimoji="1" lang="ja-JP" altLang="en-US" u="sng">
              <a:uFill>
                <a:solidFill>
                  <a:schemeClr val="bg1"/>
                </a:solidFill>
              </a:uFill>
            </a:endParaRPr>
          </a:p>
        </p:txBody>
      </p:sp>
      <p:sp>
        <p:nvSpPr>
          <p:cNvPr id="4" name="スライド番号プレースホルダー 3">
            <a:extLst>
              <a:ext uri="{FF2B5EF4-FFF2-40B4-BE49-F238E27FC236}">
                <a16:creationId xmlns:a16="http://schemas.microsoft.com/office/drawing/2014/main" id="{5FB6084A-811B-BD51-4023-BCB20546D515}"/>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5" name="表 4">
            <a:extLst>
              <a:ext uri="{FF2B5EF4-FFF2-40B4-BE49-F238E27FC236}">
                <a16:creationId xmlns:a16="http://schemas.microsoft.com/office/drawing/2014/main" id="{05F5AA64-EF69-8E19-A31F-98D041BD5C35}"/>
              </a:ext>
            </a:extLst>
          </p:cNvPr>
          <p:cNvGraphicFramePr>
            <a:graphicFrameLocks noGrp="1"/>
          </p:cNvGraphicFramePr>
          <p:nvPr/>
        </p:nvGraphicFramePr>
        <p:xfrm>
          <a:off x="617054" y="3423356"/>
          <a:ext cx="5612400" cy="2797569"/>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90831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0" i="0" kern="1200">
                          <a:solidFill>
                            <a:schemeClr val="dk1"/>
                          </a:solidFill>
                          <a:effectLst/>
                          <a:latin typeface="+mn-lt"/>
                          <a:ea typeface="+mn-ea"/>
                          <a:cs typeface="+mn-cs"/>
                        </a:rPr>
                        <a:t>　第</a:t>
                      </a:r>
                      <a:r>
                        <a:rPr kumimoji="1" lang="en-US" altLang="ja-JP" sz="1200" b="0" i="0" kern="1200">
                          <a:solidFill>
                            <a:schemeClr val="dk1"/>
                          </a:solidFill>
                          <a:effectLst/>
                          <a:latin typeface="+mn-lt"/>
                          <a:ea typeface="+mn-ea"/>
                          <a:cs typeface="+mn-cs"/>
                        </a:rPr>
                        <a:t>17</a:t>
                      </a:r>
                      <a:r>
                        <a:rPr kumimoji="1" lang="ja-JP" altLang="en-US" sz="1200" b="0" i="0" kern="1200">
                          <a:solidFill>
                            <a:schemeClr val="dk1"/>
                          </a:solidFill>
                          <a:effectLst/>
                          <a:latin typeface="+mn-lt"/>
                          <a:ea typeface="+mn-ea"/>
                          <a:cs typeface="+mn-cs"/>
                        </a:rPr>
                        <a:t>章では、情報セキュリティ方針に従ってセキュリティ対策を実施するための具体的な規則としての「対策基準」と、セキュリティ対策の実施手順や方法である「実施手順」について学ぶことを目的とします。また、技術的管理策に関して、テーマごとの対策について学ぶことも目的とします。</a:t>
                      </a:r>
                      <a:endParaRPr kumimoji="1" lang="en-US" altLang="ja-JP" sz="1200" b="0" i="0" kern="1200">
                        <a:solidFill>
                          <a:schemeClr val="dk1"/>
                        </a:solidFill>
                        <a:effectLst/>
                        <a:highlight>
                          <a:srgbClr val="FFFF00"/>
                        </a:highligh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121320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技術的管理策をもとに、対策基準を策定する手順を理解すること。</a:t>
                      </a:r>
                      <a:endParaRPr kumimoji="1" lang="en-US" altLang="ja-JP" sz="120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策定した対策基準をもとに、具体的な実施手順を策定する方法を理解すること。</a:t>
                      </a:r>
                      <a:endParaRPr kumimoji="1" lang="en-US" altLang="ja-JP" sz="120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en-US" altLang="ja-JP" sz="1200">
                          <a:solidFill>
                            <a:schemeClr val="tx1"/>
                          </a:solidFill>
                          <a:latin typeface="+mn-ea"/>
                          <a:ea typeface="+mn-ea"/>
                        </a:rPr>
                        <a:t>Security by Design</a:t>
                      </a:r>
                      <a:r>
                        <a:rPr kumimoji="1" lang="ja-JP" altLang="en-US" sz="1200">
                          <a:solidFill>
                            <a:schemeClr val="tx1"/>
                          </a:solidFill>
                          <a:latin typeface="+mn-ea"/>
                          <a:ea typeface="+mn-ea"/>
                        </a:rPr>
                        <a:t>、ゼロトラスト・境界防御モデル、ネットワーク制御、セキュリティ統制、インシデント対応について理解すること。</a:t>
                      </a:r>
                      <a:endParaRPr kumimoji="1" lang="en-US" altLang="ja-JP" sz="12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Tree>
    <p:extLst>
      <p:ext uri="{BB962C8B-B14F-4D97-AF65-F5344CB8AC3E}">
        <p14:creationId xmlns:p14="http://schemas.microsoft.com/office/powerpoint/2010/main" val="617241481"/>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81F5D99E-712E-ECE5-2434-B0FE48A8F882}"/>
              </a:ext>
            </a:extLst>
          </p:cNvPr>
          <p:cNvSpPr>
            <a:spLocks noGrp="1"/>
          </p:cNvSpPr>
          <p:nvPr>
            <p:ph type="body" sz="quarter" idx="25"/>
          </p:nvPr>
        </p:nvSpPr>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17</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技術的管理策</a:t>
            </a:r>
            <a:br>
              <a:rPr kumimoji="1" lang="en-US" altLang="zh-TW"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17-1. </a:t>
            </a:r>
            <a:r>
              <a:rPr kumimoji="1" lang="ja-JP" altLang="en-US" u="sng">
                <a:uFill>
                  <a:solidFill>
                    <a:schemeClr val="bg1"/>
                  </a:solidFill>
                </a:uFill>
                <a:hlinkClick r:id="rId3" action="ppaction://hlinksldjump"/>
              </a:rPr>
              <a:t>技術的管理策を参考とした対策基準・実施手順の策定</a:t>
            </a:r>
            <a:endParaRPr kumimoji="1" lang="zh-TW" altLang="en-US" u="sng">
              <a:uFill>
                <a:solidFill>
                  <a:schemeClr val="bg1"/>
                </a:solidFill>
              </a:uFill>
            </a:endParaRPr>
          </a:p>
        </p:txBody>
      </p:sp>
      <p:sp>
        <p:nvSpPr>
          <p:cNvPr id="3" name="テキスト プレースホルダー 2">
            <a:extLst>
              <a:ext uri="{FF2B5EF4-FFF2-40B4-BE49-F238E27FC236}">
                <a16:creationId xmlns:a16="http://schemas.microsoft.com/office/drawing/2014/main" id="{AAB8950A-28ED-BF34-53B7-3E684C62BE62}"/>
              </a:ext>
            </a:extLst>
          </p:cNvPr>
          <p:cNvSpPr>
            <a:spLocks noGrp="1"/>
          </p:cNvSpPr>
          <p:nvPr>
            <p:ph type="body" sz="quarter" idx="14"/>
          </p:nvPr>
        </p:nvSpPr>
        <p:spPr/>
        <p:txBody>
          <a:bodyPr/>
          <a:lstStyle/>
          <a:p>
            <a:r>
              <a:rPr kumimoji="1" lang="en-US" altLang="ja-JP"/>
              <a:t>17-1-1. </a:t>
            </a:r>
            <a:r>
              <a:rPr kumimoji="1" lang="ja-JP" altLang="en-US"/>
              <a:t>対策基準の策定</a:t>
            </a:r>
          </a:p>
        </p:txBody>
      </p:sp>
      <p:graphicFrame>
        <p:nvGraphicFramePr>
          <p:cNvPr id="9" name="表 25">
            <a:extLst>
              <a:ext uri="{FF2B5EF4-FFF2-40B4-BE49-F238E27FC236}">
                <a16:creationId xmlns:a16="http://schemas.microsoft.com/office/drawing/2014/main" id="{B812B09E-35C7-4BA1-FC72-439DB4D7C474}"/>
              </a:ext>
            </a:extLst>
          </p:cNvPr>
          <p:cNvGraphicFramePr>
            <a:graphicFrameLocks noGrp="1"/>
          </p:cNvGraphicFramePr>
          <p:nvPr>
            <p:extLst>
              <p:ext uri="{D42A27DB-BD31-4B8C-83A1-F6EECF244321}">
                <p14:modId xmlns:p14="http://schemas.microsoft.com/office/powerpoint/2010/main" val="2783145940"/>
              </p:ext>
            </p:extLst>
          </p:nvPr>
        </p:nvGraphicFramePr>
        <p:xfrm>
          <a:off x="622800" y="2826000"/>
          <a:ext cx="5612400" cy="6035040"/>
        </p:xfrm>
        <a:graphic>
          <a:graphicData uri="http://schemas.openxmlformats.org/drawingml/2006/table">
            <a:tbl>
              <a:tblPr firstRow="1" bandRow="1">
                <a:tableStyleId>{5940675A-B579-460E-94D1-54222C63F5DA}</a:tableStyleId>
              </a:tblPr>
              <a:tblGrid>
                <a:gridCol w="1967938">
                  <a:extLst>
                    <a:ext uri="{9D8B030D-6E8A-4147-A177-3AD203B41FA5}">
                      <a16:colId xmlns:a16="http://schemas.microsoft.com/office/drawing/2014/main" val="2189690052"/>
                    </a:ext>
                  </a:extLst>
                </a:gridCol>
                <a:gridCol w="838262">
                  <a:extLst>
                    <a:ext uri="{9D8B030D-6E8A-4147-A177-3AD203B41FA5}">
                      <a16:colId xmlns:a16="http://schemas.microsoft.com/office/drawing/2014/main" val="1728676998"/>
                    </a:ext>
                  </a:extLst>
                </a:gridCol>
                <a:gridCol w="1967938">
                  <a:extLst>
                    <a:ext uri="{9D8B030D-6E8A-4147-A177-3AD203B41FA5}">
                      <a16:colId xmlns:a16="http://schemas.microsoft.com/office/drawing/2014/main" val="2871044785"/>
                    </a:ext>
                  </a:extLst>
                </a:gridCol>
                <a:gridCol w="838262">
                  <a:extLst>
                    <a:ext uri="{9D8B030D-6E8A-4147-A177-3AD203B41FA5}">
                      <a16:colId xmlns:a16="http://schemas.microsoft.com/office/drawing/2014/main" val="1619479401"/>
                    </a:ext>
                  </a:extLst>
                </a:gridCol>
              </a:tblGrid>
              <a:tr h="212400">
                <a:tc>
                  <a:txBody>
                    <a:bodyPr/>
                    <a:lstStyle/>
                    <a:p>
                      <a:pPr algn="l"/>
                      <a:r>
                        <a:rPr kumimoji="1" lang="ja-JP" altLang="en-US" sz="800" b="1">
                          <a:solidFill>
                            <a:schemeClr val="bg1"/>
                          </a:solidFill>
                          <a:latin typeface="+mn-ea"/>
                          <a:ea typeface="+mn-ea"/>
                        </a:rPr>
                        <a:t>項目</a:t>
                      </a:r>
                    </a:p>
                  </a:txBody>
                  <a:tcPr anchor="ctr">
                    <a:solidFill>
                      <a:schemeClr val="accent5">
                        <a:lumMod val="75000"/>
                      </a:schemeClr>
                    </a:solidFill>
                  </a:tcPr>
                </a:tc>
                <a:tc>
                  <a:txBody>
                    <a:bodyPr/>
                    <a:lstStyle/>
                    <a:p>
                      <a:pPr algn="l"/>
                      <a:r>
                        <a:rPr kumimoji="1" lang="ja-JP" altLang="en-US" sz="800" b="1" i="0" kern="1200">
                          <a:solidFill>
                            <a:schemeClr val="bg1"/>
                          </a:solidFill>
                          <a:effectLst/>
                          <a:latin typeface="+mn-ea"/>
                          <a:ea typeface="+mn-ea"/>
                          <a:cs typeface="+mn-cs"/>
                        </a:rPr>
                        <a:t>採用、不採用</a:t>
                      </a:r>
                      <a:endParaRPr kumimoji="1" lang="en-US" altLang="ja-JP" sz="800" b="1" i="0" kern="1200">
                        <a:solidFill>
                          <a:schemeClr val="bg1"/>
                        </a:solidFill>
                        <a:effectLst/>
                        <a:latin typeface="+mn-ea"/>
                        <a:ea typeface="+mn-ea"/>
                        <a:cs typeface="+mn-cs"/>
                      </a:endParaRPr>
                    </a:p>
                  </a:txBody>
                  <a:tcPr anchor="ctr">
                    <a:solidFill>
                      <a:schemeClr val="accent5">
                        <a:lumMod val="75000"/>
                      </a:schemeClr>
                    </a:solidFill>
                  </a:tcPr>
                </a:tc>
                <a:tc>
                  <a:txBody>
                    <a:bodyPr/>
                    <a:lstStyle/>
                    <a:p>
                      <a:pPr algn="l"/>
                      <a:r>
                        <a:rPr kumimoji="1" lang="ja-JP" altLang="en-US" sz="800" b="1" i="0" kern="1200">
                          <a:solidFill>
                            <a:schemeClr val="bg1"/>
                          </a:solidFill>
                          <a:effectLst/>
                          <a:latin typeface="+mn-ea"/>
                          <a:ea typeface="+mn-ea"/>
                          <a:cs typeface="+mn-cs"/>
                        </a:rPr>
                        <a:t>項目</a:t>
                      </a:r>
                      <a:endParaRPr kumimoji="1" lang="en-US" altLang="ja-JP" sz="800" b="1" i="0" kern="1200">
                        <a:solidFill>
                          <a:schemeClr val="bg1"/>
                        </a:solidFill>
                        <a:effectLst/>
                        <a:latin typeface="+mn-ea"/>
                        <a:ea typeface="+mn-ea"/>
                        <a:cs typeface="+mn-cs"/>
                      </a:endParaRPr>
                    </a:p>
                  </a:txBody>
                  <a:tcPr anchor="ctr">
                    <a:solidFill>
                      <a:schemeClr val="accent5">
                        <a:lumMod val="75000"/>
                      </a:schemeClr>
                    </a:solidFill>
                  </a:tcPr>
                </a:tc>
                <a:tc>
                  <a:txBody>
                    <a:bodyPr/>
                    <a:lstStyle/>
                    <a:p>
                      <a:pPr algn="l"/>
                      <a:r>
                        <a:rPr kumimoji="1" lang="ja-JP" altLang="en-US" sz="800" b="1" i="0" kern="1200">
                          <a:solidFill>
                            <a:schemeClr val="bg1"/>
                          </a:solidFill>
                          <a:effectLst/>
                          <a:latin typeface="+mn-ea"/>
                          <a:ea typeface="+mn-ea"/>
                          <a:cs typeface="+mn-cs"/>
                        </a:rPr>
                        <a:t>採用、不採用</a:t>
                      </a:r>
                      <a:endParaRPr kumimoji="1" lang="en-US" altLang="ja-JP" sz="800" b="1" i="0" kern="1200">
                        <a:solidFill>
                          <a:schemeClr val="bg1"/>
                        </a:solidFill>
                        <a:effectLst/>
                        <a:latin typeface="+mn-ea"/>
                        <a:ea typeface="+mn-ea"/>
                        <a:cs typeface="+mn-cs"/>
                      </a:endParaRPr>
                    </a:p>
                  </a:txBody>
                  <a:tcPr anchor="ctr">
                    <a:solidFill>
                      <a:schemeClr val="accent5">
                        <a:lumMod val="75000"/>
                      </a:schemeClr>
                    </a:solidFill>
                  </a:tcPr>
                </a:tc>
                <a:extLst>
                  <a:ext uri="{0D108BD9-81ED-4DB2-BD59-A6C34878D82A}">
                    <a16:rowId xmlns:a16="http://schemas.microsoft.com/office/drawing/2014/main" val="2341413819"/>
                  </a:ext>
                </a:extLst>
              </a:tr>
              <a:tr h="335280">
                <a:tc>
                  <a:txBody>
                    <a:bodyPr/>
                    <a:lstStyle/>
                    <a:p>
                      <a:pPr algn="l"/>
                      <a:r>
                        <a:rPr kumimoji="1" lang="en-US" altLang="ja-JP" sz="800" b="0">
                          <a:solidFill>
                            <a:sysClr val="windowText" lastClr="000000"/>
                          </a:solidFill>
                          <a:latin typeface="+mn-ea"/>
                          <a:ea typeface="+mn-ea"/>
                        </a:rPr>
                        <a:t>8.1 </a:t>
                      </a:r>
                      <a:r>
                        <a:rPr kumimoji="1" lang="ja-JP" altLang="en-US" sz="800" b="0">
                          <a:solidFill>
                            <a:sysClr val="windowText" lastClr="000000"/>
                          </a:solidFill>
                          <a:latin typeface="+mn-ea"/>
                          <a:ea typeface="+mn-ea"/>
                        </a:rPr>
                        <a:t>利用者エンドポイント機器</a:t>
                      </a:r>
                    </a:p>
                  </a:txBody>
                  <a:tcPr anchor="ctr">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solidFill>
                      <a:schemeClr val="accent5">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8.18 </a:t>
                      </a:r>
                      <a:r>
                        <a:rPr kumimoji="1" lang="ja-JP" altLang="en-US" sz="800" b="0" i="0" kern="1200">
                          <a:solidFill>
                            <a:schemeClr val="tx1"/>
                          </a:solidFill>
                          <a:effectLst/>
                          <a:latin typeface="+mn-ea"/>
                          <a:ea typeface="+mn-ea"/>
                          <a:cs typeface="+mn-cs"/>
                        </a:rPr>
                        <a:t>特権的な</a:t>
                      </a:r>
                      <a:r>
                        <a:rPr kumimoji="1" lang="ja-JP" altLang="en-US" sz="800" b="0" i="0" kern="1200">
                          <a:solidFill>
                            <a:schemeClr val="tx1"/>
                          </a:solidFill>
                          <a:effectLst/>
                          <a:latin typeface="+mn-ea"/>
                          <a:ea typeface="+mn-ea"/>
                          <a:cs typeface="+mn-cs"/>
                          <a:hlinkClick r:id="rId4" action="ppaction://hlinksldjump"/>
                        </a:rPr>
                        <a:t>ユーティリティプログラム</a:t>
                      </a:r>
                      <a:r>
                        <a:rPr kumimoji="1" lang="ja-JP" altLang="en-US" sz="800" b="0" i="0" kern="1200">
                          <a:solidFill>
                            <a:schemeClr val="tx1"/>
                          </a:solidFill>
                          <a:effectLst/>
                          <a:latin typeface="+mn-ea"/>
                          <a:ea typeface="+mn-ea"/>
                          <a:cs typeface="+mn-cs"/>
                        </a:rPr>
                        <a:t>の使用</a:t>
                      </a:r>
                      <a:endParaRPr kumimoji="1" lang="en-US" altLang="ja-JP" sz="800" b="0" i="0" kern="1200">
                        <a:solidFill>
                          <a:schemeClr val="tx1"/>
                        </a:solidFill>
                        <a:effectLst/>
                        <a:latin typeface="+mn-ea"/>
                        <a:ea typeface="+mn-ea"/>
                        <a:cs typeface="+mn-cs"/>
                      </a:endParaRPr>
                    </a:p>
                  </a:txBody>
                  <a:tcPr anchor="ctr">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solidFill>
                      <a:schemeClr val="accent5">
                        <a:lumMod val="40000"/>
                        <a:lumOff val="60000"/>
                      </a:schemeClr>
                    </a:solidFill>
                  </a:tcPr>
                </a:tc>
                <a:extLst>
                  <a:ext uri="{0D108BD9-81ED-4DB2-BD59-A6C34878D82A}">
                    <a16:rowId xmlns:a16="http://schemas.microsoft.com/office/drawing/2014/main" val="469890612"/>
                  </a:ext>
                </a:extLst>
              </a:tr>
              <a:tr h="335280">
                <a:tc>
                  <a:txBody>
                    <a:bodyPr/>
                    <a:lstStyle/>
                    <a:p>
                      <a:pPr algn="l"/>
                      <a:r>
                        <a:rPr kumimoji="1" lang="en-US" altLang="ja-JP" sz="800" b="0">
                          <a:solidFill>
                            <a:sysClr val="windowText" lastClr="000000"/>
                          </a:solidFill>
                          <a:latin typeface="+mn-ea"/>
                          <a:ea typeface="+mn-ea"/>
                        </a:rPr>
                        <a:t>8.2 </a:t>
                      </a:r>
                      <a:r>
                        <a:rPr kumimoji="1" lang="ja-JP" altLang="en-US" sz="800" b="0">
                          <a:solidFill>
                            <a:sysClr val="windowText" lastClr="000000"/>
                          </a:solidFill>
                          <a:latin typeface="+mn-ea"/>
                          <a:ea typeface="+mn-ea"/>
                        </a:rPr>
                        <a:t>特権的アクセス権</a:t>
                      </a:r>
                    </a:p>
                  </a:txBody>
                  <a:tcPr anchor="ctr">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solidFill>
                      <a:schemeClr val="accent5">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8.19 </a:t>
                      </a:r>
                      <a:r>
                        <a:rPr kumimoji="1" lang="ja-JP" altLang="en-US" sz="800" b="0" i="0" kern="1200">
                          <a:solidFill>
                            <a:schemeClr val="tx1"/>
                          </a:solidFill>
                          <a:effectLst/>
                          <a:latin typeface="+mn-ea"/>
                          <a:ea typeface="+mn-ea"/>
                          <a:cs typeface="+mn-cs"/>
                        </a:rPr>
                        <a:t>運用システムに関わるソフトウェアの導入</a:t>
                      </a:r>
                      <a:endParaRPr kumimoji="1" lang="en-US" altLang="ja-JP" sz="800" b="0" i="0" kern="1200">
                        <a:solidFill>
                          <a:schemeClr val="tx1"/>
                        </a:solidFill>
                        <a:effectLst/>
                        <a:latin typeface="+mn-ea"/>
                        <a:ea typeface="+mn-ea"/>
                        <a:cs typeface="+mn-cs"/>
                      </a:endParaRPr>
                    </a:p>
                  </a:txBody>
                  <a:tcPr anchor="ctr">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solidFill>
                      <a:schemeClr val="accent5">
                        <a:lumMod val="40000"/>
                        <a:lumOff val="60000"/>
                      </a:schemeClr>
                    </a:solidFill>
                  </a:tcPr>
                </a:tc>
                <a:extLst>
                  <a:ext uri="{0D108BD9-81ED-4DB2-BD59-A6C34878D82A}">
                    <a16:rowId xmlns:a16="http://schemas.microsoft.com/office/drawing/2014/main" val="2879300407"/>
                  </a:ext>
                </a:extLst>
              </a:tr>
              <a:tr h="335280">
                <a:tc>
                  <a:txBody>
                    <a:bodyPr/>
                    <a:lstStyle/>
                    <a:p>
                      <a:pPr algn="l"/>
                      <a:r>
                        <a:rPr kumimoji="1" lang="en-US" altLang="ja-JP" sz="800" b="0">
                          <a:solidFill>
                            <a:sysClr val="windowText" lastClr="000000"/>
                          </a:solidFill>
                          <a:latin typeface="+mn-ea"/>
                          <a:ea typeface="+mn-ea"/>
                        </a:rPr>
                        <a:t>8.3 </a:t>
                      </a:r>
                      <a:r>
                        <a:rPr kumimoji="1" lang="ja-JP" altLang="en-US" sz="800" b="0">
                          <a:solidFill>
                            <a:sysClr val="windowText" lastClr="000000"/>
                          </a:solidFill>
                          <a:latin typeface="+mn-ea"/>
                          <a:ea typeface="+mn-ea"/>
                        </a:rPr>
                        <a:t>情報へのアクセス制限</a:t>
                      </a:r>
                    </a:p>
                  </a:txBody>
                  <a:tcPr anchor="ctr">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8.20 </a:t>
                      </a:r>
                      <a:r>
                        <a:rPr kumimoji="1" lang="ja-JP" altLang="en-US" sz="800" b="0" i="0" kern="1200">
                          <a:solidFill>
                            <a:schemeClr val="tx1"/>
                          </a:solidFill>
                          <a:effectLst/>
                          <a:latin typeface="+mn-ea"/>
                          <a:ea typeface="+mn-ea"/>
                          <a:cs typeface="+mn-cs"/>
                        </a:rPr>
                        <a:t>ネットワークのセキュリティ</a:t>
                      </a:r>
                      <a:endParaRPr kumimoji="1" lang="en-US" altLang="ja-JP" sz="8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3645990548"/>
                  </a:ext>
                </a:extLst>
              </a:tr>
              <a:tr h="335280">
                <a:tc>
                  <a:txBody>
                    <a:bodyPr/>
                    <a:lstStyle/>
                    <a:p>
                      <a:pPr algn="l"/>
                      <a:r>
                        <a:rPr kumimoji="1" lang="en-US" altLang="ja-JP" sz="800" b="0">
                          <a:solidFill>
                            <a:sysClr val="windowText" lastClr="000000"/>
                          </a:solidFill>
                          <a:latin typeface="+mn-ea"/>
                          <a:ea typeface="+mn-ea"/>
                        </a:rPr>
                        <a:t>8.4 </a:t>
                      </a:r>
                      <a:r>
                        <a:rPr kumimoji="1" lang="ja-JP" altLang="en-US" sz="800" b="0">
                          <a:solidFill>
                            <a:sysClr val="windowText" lastClr="000000"/>
                          </a:solidFill>
                          <a:latin typeface="+mn-ea"/>
                          <a:ea typeface="+mn-ea"/>
                        </a:rPr>
                        <a:t>ソースコードへのアクセス</a:t>
                      </a:r>
                    </a:p>
                  </a:txBody>
                  <a:tcPr anchor="ctr">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8.21 </a:t>
                      </a:r>
                      <a:r>
                        <a:rPr kumimoji="1" lang="ja-JP" altLang="en-US" sz="800" b="0" i="0" kern="1200">
                          <a:solidFill>
                            <a:schemeClr val="tx1"/>
                          </a:solidFill>
                          <a:effectLst/>
                          <a:latin typeface="+mn-ea"/>
                          <a:ea typeface="+mn-ea"/>
                          <a:cs typeface="+mn-cs"/>
                        </a:rPr>
                        <a:t>ネットワークサービスのセキュリティ</a:t>
                      </a: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410181244"/>
                  </a:ext>
                </a:extLst>
              </a:tr>
              <a:tr h="335280">
                <a:tc>
                  <a:txBody>
                    <a:bodyPr/>
                    <a:lstStyle/>
                    <a:p>
                      <a:pPr algn="l"/>
                      <a:r>
                        <a:rPr kumimoji="1" lang="en-US" altLang="ja-JP" sz="800" b="0">
                          <a:solidFill>
                            <a:sysClr val="windowText" lastClr="000000"/>
                          </a:solidFill>
                          <a:latin typeface="+mn-ea"/>
                          <a:ea typeface="+mn-ea"/>
                        </a:rPr>
                        <a:t>8.5 </a:t>
                      </a:r>
                      <a:r>
                        <a:rPr kumimoji="1" lang="ja-JP" altLang="en-US" sz="800" b="0">
                          <a:solidFill>
                            <a:sysClr val="windowText" lastClr="000000"/>
                          </a:solidFill>
                          <a:latin typeface="+mn-ea"/>
                          <a:ea typeface="+mn-ea"/>
                        </a:rPr>
                        <a:t>セキュリティを保った認証</a:t>
                      </a:r>
                    </a:p>
                  </a:txBody>
                  <a:tcPr anchor="ctr">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8.22 </a:t>
                      </a:r>
                      <a:r>
                        <a:rPr kumimoji="1" lang="ja-JP" altLang="en-US" sz="800" b="0" i="0" kern="1200">
                          <a:solidFill>
                            <a:schemeClr val="tx1"/>
                          </a:solidFill>
                          <a:effectLst/>
                          <a:latin typeface="+mn-ea"/>
                          <a:ea typeface="+mn-ea"/>
                          <a:cs typeface="+mn-cs"/>
                        </a:rPr>
                        <a:t>ネットワークの分離</a:t>
                      </a: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366450863"/>
                  </a:ext>
                </a:extLst>
              </a:tr>
              <a:tr h="335280">
                <a:tc>
                  <a:txBody>
                    <a:bodyPr/>
                    <a:lstStyle/>
                    <a:p>
                      <a:pPr algn="l"/>
                      <a:r>
                        <a:rPr kumimoji="1" lang="en-US" altLang="ja-JP" sz="800" b="0">
                          <a:solidFill>
                            <a:sysClr val="windowText" lastClr="000000"/>
                          </a:solidFill>
                          <a:latin typeface="+mn-ea"/>
                          <a:ea typeface="+mn-ea"/>
                        </a:rPr>
                        <a:t>8.6 </a:t>
                      </a:r>
                      <a:r>
                        <a:rPr kumimoji="1" lang="ja-JP" altLang="en-US" sz="800" b="0">
                          <a:solidFill>
                            <a:sysClr val="windowText" lastClr="000000"/>
                          </a:solidFill>
                          <a:latin typeface="+mn-ea"/>
                          <a:ea typeface="+mn-ea"/>
                        </a:rPr>
                        <a:t>容量・能力の管理</a:t>
                      </a:r>
                    </a:p>
                  </a:txBody>
                  <a:tcPr anchor="ctr">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8.23 </a:t>
                      </a:r>
                      <a:r>
                        <a:rPr kumimoji="1" lang="ja-JP" altLang="en-US" sz="800" b="0" i="0" kern="1200">
                          <a:solidFill>
                            <a:schemeClr val="tx1"/>
                          </a:solidFill>
                          <a:effectLst/>
                          <a:latin typeface="+mn-ea"/>
                          <a:ea typeface="+mn-ea"/>
                          <a:cs typeface="+mn-cs"/>
                        </a:rPr>
                        <a:t>ウェブ・フィルタリング</a:t>
                      </a: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14627006"/>
                  </a:ext>
                </a:extLst>
              </a:tr>
              <a:tr h="335280">
                <a:tc>
                  <a:txBody>
                    <a:bodyPr/>
                    <a:lstStyle/>
                    <a:p>
                      <a:pPr algn="l"/>
                      <a:r>
                        <a:rPr kumimoji="1" lang="en-US" altLang="ja-JP" sz="800" b="0">
                          <a:solidFill>
                            <a:sysClr val="windowText" lastClr="000000"/>
                          </a:solidFill>
                          <a:latin typeface="+mn-ea"/>
                          <a:ea typeface="+mn-ea"/>
                        </a:rPr>
                        <a:t>8.7 </a:t>
                      </a:r>
                      <a:r>
                        <a:rPr kumimoji="1" lang="ja-JP" altLang="en-US" sz="800" b="0">
                          <a:solidFill>
                            <a:sysClr val="windowText" lastClr="000000"/>
                          </a:solidFill>
                          <a:latin typeface="+mn-ea"/>
                          <a:ea typeface="+mn-ea"/>
                        </a:rPr>
                        <a:t>マルウェアに対する保護</a:t>
                      </a:r>
                    </a:p>
                  </a:txBody>
                  <a:tcPr anchor="ctr">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8.24 </a:t>
                      </a:r>
                      <a:r>
                        <a:rPr kumimoji="1" lang="ja-JP" altLang="en-US" sz="800" b="0" i="0" kern="1200">
                          <a:solidFill>
                            <a:schemeClr val="tx1"/>
                          </a:solidFill>
                          <a:effectLst/>
                          <a:latin typeface="+mn-ea"/>
                          <a:ea typeface="+mn-ea"/>
                          <a:cs typeface="+mn-cs"/>
                        </a:rPr>
                        <a:t>暗号の使用</a:t>
                      </a: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2758661775"/>
                  </a:ext>
                </a:extLst>
              </a:tr>
              <a:tr h="335280">
                <a:tc>
                  <a:txBody>
                    <a:bodyPr/>
                    <a:lstStyle/>
                    <a:p>
                      <a:pPr algn="l"/>
                      <a:r>
                        <a:rPr kumimoji="1" lang="en-US" altLang="ja-JP" sz="800" b="0">
                          <a:solidFill>
                            <a:sysClr val="windowText" lastClr="000000"/>
                          </a:solidFill>
                          <a:latin typeface="+mn-ea"/>
                          <a:ea typeface="+mn-ea"/>
                        </a:rPr>
                        <a:t>8.8 </a:t>
                      </a:r>
                      <a:r>
                        <a:rPr kumimoji="1" lang="ja-JP" altLang="en-US" sz="800" b="0">
                          <a:solidFill>
                            <a:sysClr val="windowText" lastClr="000000"/>
                          </a:solidFill>
                          <a:latin typeface="+mn-ea"/>
                          <a:ea typeface="+mn-ea"/>
                        </a:rPr>
                        <a:t>技術的脆弱性の管理</a:t>
                      </a:r>
                    </a:p>
                  </a:txBody>
                  <a:tcPr anchor="ctr">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8.25 </a:t>
                      </a:r>
                      <a:r>
                        <a:rPr kumimoji="1" lang="ja-JP" altLang="en-US" sz="800" b="0" i="0" kern="1200">
                          <a:solidFill>
                            <a:schemeClr val="tx1"/>
                          </a:solidFill>
                          <a:effectLst/>
                          <a:latin typeface="+mn-ea"/>
                          <a:ea typeface="+mn-ea"/>
                          <a:cs typeface="+mn-cs"/>
                        </a:rPr>
                        <a:t>セキュリティに配慮した開発のライフサイクル</a:t>
                      </a: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767154813"/>
                  </a:ext>
                </a:extLst>
              </a:tr>
              <a:tr h="335280">
                <a:tc>
                  <a:txBody>
                    <a:bodyPr/>
                    <a:lstStyle/>
                    <a:p>
                      <a:pPr algn="l"/>
                      <a:r>
                        <a:rPr kumimoji="1" lang="en-US" altLang="ja-JP" sz="800" b="0">
                          <a:solidFill>
                            <a:sysClr val="windowText" lastClr="000000"/>
                          </a:solidFill>
                          <a:latin typeface="+mn-ea"/>
                          <a:ea typeface="+mn-ea"/>
                        </a:rPr>
                        <a:t>8.9 </a:t>
                      </a:r>
                      <a:r>
                        <a:rPr kumimoji="1" lang="ja-JP" altLang="en-US" sz="800" b="0">
                          <a:solidFill>
                            <a:sysClr val="windowText" lastClr="000000"/>
                          </a:solidFill>
                          <a:latin typeface="+mn-ea"/>
                          <a:ea typeface="+mn-ea"/>
                        </a:rPr>
                        <a:t>構成管理</a:t>
                      </a:r>
                    </a:p>
                  </a:txBody>
                  <a:tcPr anchor="ctr">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8.26 </a:t>
                      </a:r>
                      <a:r>
                        <a:rPr kumimoji="1" lang="ja-JP" altLang="en-US" sz="800" b="0" i="0" kern="1200">
                          <a:solidFill>
                            <a:schemeClr val="tx1"/>
                          </a:solidFill>
                          <a:effectLst/>
                          <a:latin typeface="+mn-ea"/>
                          <a:ea typeface="+mn-ea"/>
                          <a:cs typeface="+mn-cs"/>
                        </a:rPr>
                        <a:t>アプリケーションのセキュリティの要求事項</a:t>
                      </a: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3510797090"/>
                  </a:ext>
                </a:extLst>
              </a:tr>
              <a:tr h="335280">
                <a:tc>
                  <a:txBody>
                    <a:bodyPr/>
                    <a:lstStyle/>
                    <a:p>
                      <a:pPr algn="l"/>
                      <a:r>
                        <a:rPr kumimoji="1" lang="en-US" altLang="ja-JP" sz="800" b="0">
                          <a:solidFill>
                            <a:schemeClr val="tx1"/>
                          </a:solidFill>
                          <a:latin typeface="+mn-ea"/>
                          <a:ea typeface="+mn-ea"/>
                        </a:rPr>
                        <a:t>8.10 </a:t>
                      </a:r>
                      <a:r>
                        <a:rPr kumimoji="1" lang="ja-JP" altLang="en-US" sz="800" b="0">
                          <a:solidFill>
                            <a:schemeClr val="tx1"/>
                          </a:solidFill>
                          <a:latin typeface="+mn-ea"/>
                          <a:ea typeface="+mn-ea"/>
                        </a:rPr>
                        <a:t>情報の削除</a:t>
                      </a:r>
                    </a:p>
                  </a:txBody>
                  <a:tcPr anchor="ctr">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8.27 </a:t>
                      </a:r>
                      <a:r>
                        <a:rPr kumimoji="1" lang="ja-JP" altLang="en-US" sz="800" b="0" i="0" kern="1200">
                          <a:solidFill>
                            <a:schemeClr val="tx1"/>
                          </a:solidFill>
                          <a:effectLst/>
                          <a:latin typeface="+mn-ea"/>
                          <a:ea typeface="+mn-ea"/>
                          <a:cs typeface="+mn-cs"/>
                        </a:rPr>
                        <a:t>セキュリティに配慮したシステムアーキテクチャ及びシステム構築の原則</a:t>
                      </a: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359246565"/>
                  </a:ext>
                </a:extLst>
              </a:tr>
              <a:tr h="335280">
                <a:tc>
                  <a:txBody>
                    <a:bodyPr/>
                    <a:lstStyle/>
                    <a:p>
                      <a:pPr algn="l"/>
                      <a:r>
                        <a:rPr kumimoji="1" lang="en-US" altLang="ja-JP" sz="800" b="0">
                          <a:latin typeface="+mn-ea"/>
                          <a:ea typeface="+mn-ea"/>
                        </a:rPr>
                        <a:t>8.11 </a:t>
                      </a:r>
                      <a:r>
                        <a:rPr kumimoji="1" lang="ja-JP" altLang="en-US" sz="800" b="0">
                          <a:latin typeface="+mn-ea"/>
                          <a:ea typeface="+mn-ea"/>
                        </a:rPr>
                        <a:t>データマスキング</a:t>
                      </a:r>
                    </a:p>
                  </a:txBody>
                  <a:tcPr anchor="ctr">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8.28 </a:t>
                      </a:r>
                      <a:r>
                        <a:rPr kumimoji="1" lang="ja-JP" altLang="en-US" sz="800" b="0" i="0" kern="1200">
                          <a:solidFill>
                            <a:schemeClr val="tx1"/>
                          </a:solidFill>
                          <a:effectLst/>
                          <a:latin typeface="+mn-ea"/>
                          <a:ea typeface="+mn-ea"/>
                          <a:cs typeface="+mn-cs"/>
                        </a:rPr>
                        <a:t>セキュリティに配慮した</a:t>
                      </a:r>
                      <a:r>
                        <a:rPr kumimoji="1" lang="ja-JP" altLang="en-US" sz="800" b="0" i="0" kern="1200">
                          <a:solidFill>
                            <a:schemeClr val="tx1"/>
                          </a:solidFill>
                          <a:effectLst/>
                          <a:latin typeface="+mn-ea"/>
                          <a:ea typeface="+mn-ea"/>
                          <a:cs typeface="+mn-cs"/>
                          <a:hlinkClick r:id="rId5" action="ppaction://hlinksldjump"/>
                        </a:rPr>
                        <a:t>コーディング</a:t>
                      </a: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573014982"/>
                  </a:ext>
                </a:extLst>
              </a:tr>
              <a:tr h="335280">
                <a:tc>
                  <a:txBody>
                    <a:bodyPr/>
                    <a:lstStyle/>
                    <a:p>
                      <a:pPr algn="l"/>
                      <a:r>
                        <a:rPr kumimoji="1" lang="en-US" altLang="ja-JP" sz="800" b="0">
                          <a:latin typeface="+mn-ea"/>
                          <a:ea typeface="+mn-ea"/>
                        </a:rPr>
                        <a:t>8.12 </a:t>
                      </a:r>
                      <a:r>
                        <a:rPr kumimoji="1" lang="ja-JP" altLang="en-US" sz="800" b="0">
                          <a:latin typeface="+mn-ea"/>
                          <a:ea typeface="+mn-ea"/>
                        </a:rPr>
                        <a:t>データ漏えいの防止</a:t>
                      </a:r>
                    </a:p>
                  </a:txBody>
                  <a:tcPr anchor="ctr">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8.29 </a:t>
                      </a:r>
                      <a:r>
                        <a:rPr kumimoji="1" lang="ja-JP" altLang="en-US" sz="800" b="0" i="0" kern="1200">
                          <a:solidFill>
                            <a:schemeClr val="tx1"/>
                          </a:solidFill>
                          <a:effectLst/>
                          <a:latin typeface="+mn-ea"/>
                          <a:ea typeface="+mn-ea"/>
                          <a:cs typeface="+mn-cs"/>
                        </a:rPr>
                        <a:t>開発及び受入れにおけるセキュリティ試験</a:t>
                      </a: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90775046"/>
                  </a:ext>
                </a:extLst>
              </a:tr>
              <a:tr h="335280">
                <a:tc>
                  <a:txBody>
                    <a:bodyPr/>
                    <a:lstStyle/>
                    <a:p>
                      <a:pPr algn="l"/>
                      <a:r>
                        <a:rPr kumimoji="1" lang="en-US" altLang="ja-JP" sz="800" b="0" i="0" kern="1200">
                          <a:solidFill>
                            <a:schemeClr val="tx1"/>
                          </a:solidFill>
                          <a:effectLst/>
                          <a:latin typeface="+mn-ea"/>
                          <a:ea typeface="+mn-ea"/>
                          <a:cs typeface="+mn-cs"/>
                        </a:rPr>
                        <a:t>8.13 </a:t>
                      </a:r>
                      <a:r>
                        <a:rPr kumimoji="1" lang="ja-JP" altLang="en-US" sz="800" b="0" i="0" kern="1200">
                          <a:solidFill>
                            <a:schemeClr val="tx1"/>
                          </a:solidFill>
                          <a:effectLst/>
                          <a:latin typeface="+mn-ea"/>
                          <a:ea typeface="+mn-ea"/>
                          <a:cs typeface="+mn-cs"/>
                        </a:rPr>
                        <a:t>情報のバックアップ</a:t>
                      </a:r>
                      <a:endParaRPr kumimoji="1" lang="en-US" altLang="ja-JP" sz="800" b="0" i="0" kern="1200">
                        <a:solidFill>
                          <a:schemeClr val="tx1"/>
                        </a:solidFill>
                        <a:effectLst/>
                        <a:latin typeface="+mn-ea"/>
                        <a:ea typeface="+mn-ea"/>
                        <a:cs typeface="+mn-cs"/>
                      </a:endParaRPr>
                    </a:p>
                  </a:txBody>
                  <a:tcPr anchor="ctr">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8.30 </a:t>
                      </a:r>
                      <a:r>
                        <a:rPr kumimoji="1" lang="ja-JP" altLang="en-US" sz="800" b="0" i="0" kern="1200">
                          <a:solidFill>
                            <a:schemeClr val="tx1"/>
                          </a:solidFill>
                          <a:effectLst/>
                          <a:latin typeface="+mn-ea"/>
                          <a:ea typeface="+mn-ea"/>
                          <a:cs typeface="+mn-cs"/>
                        </a:rPr>
                        <a:t>外部委託による開発</a:t>
                      </a: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2315920701"/>
                  </a:ext>
                </a:extLst>
              </a:tr>
              <a:tr h="335280">
                <a:tc>
                  <a:txBody>
                    <a:bodyPr/>
                    <a:lstStyle/>
                    <a:p>
                      <a:pPr algn="l"/>
                      <a:r>
                        <a:rPr kumimoji="1" lang="en-US" altLang="ja-JP" sz="800" b="0" i="0" kern="1200">
                          <a:solidFill>
                            <a:schemeClr val="tx1"/>
                          </a:solidFill>
                          <a:effectLst/>
                          <a:latin typeface="+mn-ea"/>
                          <a:ea typeface="+mn-ea"/>
                          <a:cs typeface="+mn-cs"/>
                        </a:rPr>
                        <a:t>8.14 </a:t>
                      </a:r>
                      <a:r>
                        <a:rPr kumimoji="1" lang="ja-JP" altLang="en-US" sz="800" b="0" i="0" kern="1200">
                          <a:solidFill>
                            <a:schemeClr val="tx1"/>
                          </a:solidFill>
                          <a:effectLst/>
                          <a:latin typeface="+mn-ea"/>
                          <a:ea typeface="+mn-ea"/>
                          <a:cs typeface="+mn-cs"/>
                        </a:rPr>
                        <a:t>情報処理施設の冗長性</a:t>
                      </a:r>
                      <a:endParaRPr kumimoji="1" lang="en-US" altLang="ja-JP" sz="800" b="0" i="0" kern="1200">
                        <a:solidFill>
                          <a:schemeClr val="tx1"/>
                        </a:solidFill>
                        <a:effectLst/>
                        <a:latin typeface="+mn-ea"/>
                        <a:ea typeface="+mn-ea"/>
                        <a:cs typeface="+mn-cs"/>
                      </a:endParaRPr>
                    </a:p>
                  </a:txBody>
                  <a:tcPr anchor="ctr">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8.31 </a:t>
                      </a:r>
                      <a:r>
                        <a:rPr kumimoji="1" lang="ja-JP" altLang="en-US" sz="800" b="0" i="0" kern="1200">
                          <a:solidFill>
                            <a:schemeClr val="tx1"/>
                          </a:solidFill>
                          <a:effectLst/>
                          <a:latin typeface="+mn-ea"/>
                          <a:ea typeface="+mn-ea"/>
                          <a:cs typeface="+mn-cs"/>
                        </a:rPr>
                        <a:t>開発環境、試験環境及び運用環境の分離</a:t>
                      </a: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2831184618"/>
                  </a:ext>
                </a:extLst>
              </a:tr>
              <a:tr h="335280">
                <a:tc>
                  <a:txBody>
                    <a:bodyPr/>
                    <a:lstStyle/>
                    <a:p>
                      <a:pPr algn="l"/>
                      <a:r>
                        <a:rPr kumimoji="1" lang="en-US" altLang="ja-JP" sz="800" b="0" i="0" kern="1200">
                          <a:solidFill>
                            <a:schemeClr val="tx1"/>
                          </a:solidFill>
                          <a:effectLst/>
                          <a:latin typeface="+mn-ea"/>
                          <a:ea typeface="+mn-ea"/>
                          <a:cs typeface="+mn-cs"/>
                        </a:rPr>
                        <a:t>8.15 </a:t>
                      </a:r>
                      <a:r>
                        <a:rPr kumimoji="1" lang="ja-JP" altLang="en-US" sz="800" b="0" i="0" kern="1200">
                          <a:solidFill>
                            <a:schemeClr val="tx1"/>
                          </a:solidFill>
                          <a:effectLst/>
                          <a:latin typeface="+mn-ea"/>
                          <a:ea typeface="+mn-ea"/>
                          <a:cs typeface="+mn-cs"/>
                        </a:rPr>
                        <a:t>ログ取得</a:t>
                      </a:r>
                      <a:endParaRPr kumimoji="1" lang="en-US" altLang="ja-JP" sz="800" b="0" i="0" kern="1200">
                        <a:solidFill>
                          <a:schemeClr val="tx1"/>
                        </a:solidFill>
                        <a:effectLst/>
                        <a:latin typeface="+mn-ea"/>
                        <a:ea typeface="+mn-ea"/>
                        <a:cs typeface="+mn-cs"/>
                      </a:endParaRPr>
                    </a:p>
                  </a:txBody>
                  <a:tcPr anchor="ctr">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8.32 </a:t>
                      </a:r>
                      <a:r>
                        <a:rPr kumimoji="1" lang="ja-JP" altLang="en-US" sz="800" b="0" i="0" kern="1200">
                          <a:solidFill>
                            <a:schemeClr val="tx1"/>
                          </a:solidFill>
                          <a:effectLst/>
                          <a:latin typeface="+mn-ea"/>
                          <a:ea typeface="+mn-ea"/>
                          <a:cs typeface="+mn-cs"/>
                        </a:rPr>
                        <a:t>変更管理</a:t>
                      </a: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582229374"/>
                  </a:ext>
                </a:extLst>
              </a:tr>
              <a:tr h="335280">
                <a:tc>
                  <a:txBody>
                    <a:bodyPr/>
                    <a:lstStyle/>
                    <a:p>
                      <a:pPr algn="l"/>
                      <a:r>
                        <a:rPr kumimoji="1" lang="en-US" altLang="ja-JP" sz="800" b="0" i="0" kern="1200">
                          <a:solidFill>
                            <a:schemeClr val="tx1"/>
                          </a:solidFill>
                          <a:effectLst/>
                          <a:latin typeface="+mn-ea"/>
                          <a:ea typeface="+mn-ea"/>
                          <a:cs typeface="+mn-cs"/>
                        </a:rPr>
                        <a:t>8.16 </a:t>
                      </a:r>
                      <a:r>
                        <a:rPr kumimoji="1" lang="ja-JP" altLang="en-US" sz="800" b="0" i="0" kern="1200">
                          <a:solidFill>
                            <a:schemeClr val="tx1"/>
                          </a:solidFill>
                          <a:effectLst/>
                          <a:latin typeface="+mn-ea"/>
                          <a:ea typeface="+mn-ea"/>
                          <a:cs typeface="+mn-cs"/>
                        </a:rPr>
                        <a:t>監視活動</a:t>
                      </a:r>
                      <a:endParaRPr kumimoji="1" lang="en-US" altLang="ja-JP" sz="800" b="0" i="0" kern="1200">
                        <a:solidFill>
                          <a:schemeClr val="tx1"/>
                        </a:solidFill>
                        <a:effectLst/>
                        <a:latin typeface="+mn-ea"/>
                        <a:ea typeface="+mn-ea"/>
                        <a:cs typeface="+mn-cs"/>
                      </a:endParaRPr>
                    </a:p>
                  </a:txBody>
                  <a:tcPr anchor="ctr">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8.33 </a:t>
                      </a:r>
                      <a:r>
                        <a:rPr kumimoji="1" lang="ja-JP" altLang="en-US" sz="800" b="0" i="0" kern="1200">
                          <a:solidFill>
                            <a:schemeClr val="tx1"/>
                          </a:solidFill>
                          <a:effectLst/>
                          <a:latin typeface="+mn-ea"/>
                          <a:ea typeface="+mn-ea"/>
                          <a:cs typeface="+mn-cs"/>
                        </a:rPr>
                        <a:t>試験情報</a:t>
                      </a: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221764017"/>
                  </a:ext>
                </a:extLst>
              </a:tr>
              <a:tr h="335280">
                <a:tc>
                  <a:txBody>
                    <a:bodyPr/>
                    <a:lstStyle/>
                    <a:p>
                      <a:pPr algn="l"/>
                      <a:r>
                        <a:rPr kumimoji="1" lang="en-US" altLang="ja-JP" sz="800" b="0" i="0" kern="1200">
                          <a:solidFill>
                            <a:schemeClr val="tx1"/>
                          </a:solidFill>
                          <a:effectLst/>
                          <a:latin typeface="+mn-ea"/>
                          <a:ea typeface="+mn-ea"/>
                          <a:cs typeface="+mn-cs"/>
                        </a:rPr>
                        <a:t>8.17 </a:t>
                      </a:r>
                      <a:r>
                        <a:rPr kumimoji="1" lang="ja-JP" altLang="en-US" sz="800" b="0" i="0" kern="1200">
                          <a:solidFill>
                            <a:schemeClr val="tx1"/>
                          </a:solidFill>
                          <a:effectLst/>
                          <a:latin typeface="+mn-ea"/>
                          <a:ea typeface="+mn-ea"/>
                          <a:cs typeface="+mn-cs"/>
                        </a:rPr>
                        <a:t>クロックの同期</a:t>
                      </a:r>
                      <a:endParaRPr kumimoji="1" lang="en-US" altLang="ja-JP" sz="800" b="0" i="0" kern="1200">
                        <a:solidFill>
                          <a:schemeClr val="tx1"/>
                        </a:solidFill>
                        <a:effectLst/>
                        <a:latin typeface="+mn-ea"/>
                        <a:ea typeface="+mn-ea"/>
                        <a:cs typeface="+mn-cs"/>
                      </a:endParaRPr>
                    </a:p>
                  </a:txBody>
                  <a:tcPr anchor="ctr">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r>
                        <a:rPr kumimoji="1" lang="en-US" altLang="ja-JP" sz="800" b="0" i="0" kern="1200">
                          <a:solidFill>
                            <a:schemeClr val="tx1"/>
                          </a:solidFill>
                          <a:effectLst/>
                          <a:latin typeface="+mn-ea"/>
                          <a:ea typeface="+mn-ea"/>
                          <a:cs typeface="+mn-cs"/>
                        </a:rPr>
                        <a:t>8.34 </a:t>
                      </a:r>
                      <a:r>
                        <a:rPr kumimoji="1" lang="ja-JP" altLang="en-US" sz="800" b="0" i="0" kern="1200">
                          <a:solidFill>
                            <a:schemeClr val="tx1"/>
                          </a:solidFill>
                          <a:effectLst/>
                          <a:latin typeface="+mn-ea"/>
                          <a:ea typeface="+mn-ea"/>
                          <a:cs typeface="+mn-cs"/>
                        </a:rPr>
                        <a:t>監査試験中の情報システムの保護</a:t>
                      </a:r>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a:endParaRPr kumimoji="1" lang="en-US" altLang="ja-JP" sz="8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656109477"/>
                  </a:ext>
                </a:extLst>
              </a:tr>
            </a:tbl>
          </a:graphicData>
        </a:graphic>
      </p:graphicFrame>
      <p:sp>
        <p:nvSpPr>
          <p:cNvPr id="11" name="テキスト ボックス 10">
            <a:extLst>
              <a:ext uri="{FF2B5EF4-FFF2-40B4-BE49-F238E27FC236}">
                <a16:creationId xmlns:a16="http://schemas.microsoft.com/office/drawing/2014/main" id="{01D5CE10-D2BB-9819-C483-4DD1230A14D4}"/>
              </a:ext>
            </a:extLst>
          </p:cNvPr>
          <p:cNvSpPr txBox="1"/>
          <p:nvPr/>
        </p:nvSpPr>
        <p:spPr>
          <a:xfrm>
            <a:off x="622800" y="2052000"/>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27001:2022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附属書</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の合計</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93</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項目の管理策を参考に、対策基準を策定します。リスクアセスメントの内容をもとに必要な管理策を選択し、決定した管理策を対策基準とします。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テキスト ボックス 11">
            <a:extLst>
              <a:ext uri="{FF2B5EF4-FFF2-40B4-BE49-F238E27FC236}">
                <a16:creationId xmlns:a16="http://schemas.microsoft.com/office/drawing/2014/main" id="{514FBD4C-318B-47E7-2E4B-EECF2E286A04}"/>
              </a:ext>
            </a:extLst>
          </p:cNvPr>
          <p:cNvSpPr txBox="1"/>
          <p:nvPr/>
        </p:nvSpPr>
        <p:spPr>
          <a:xfrm>
            <a:off x="622800" y="2591111"/>
            <a:ext cx="5612400" cy="25391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ISO/IEC27001:2022</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に基づき管理策を決定する（例）</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凡例</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採用：〇・不採用：✕</a:t>
            </a:r>
          </a:p>
        </p:txBody>
      </p:sp>
      <p:sp>
        <p:nvSpPr>
          <p:cNvPr id="4" name="スライド番号プレースホルダー 3">
            <a:extLst>
              <a:ext uri="{FF2B5EF4-FFF2-40B4-BE49-F238E27FC236}">
                <a16:creationId xmlns:a16="http://schemas.microsoft.com/office/drawing/2014/main" id="{33781F44-E897-57EA-DC47-EBAD137D3BC9}"/>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482182596"/>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スライド番号プレースホルダー 3">
            <a:extLst>
              <a:ext uri="{FF2B5EF4-FFF2-40B4-BE49-F238E27FC236}">
                <a16:creationId xmlns:a16="http://schemas.microsoft.com/office/drawing/2014/main" id="{83B78C35-FA98-C6AA-A715-82E3364092AB}"/>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3DE21E26-97AC-E6B1-2E77-8CDF103AF5BA}"/>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17</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技術的管理策</a:t>
            </a:r>
            <a:br>
              <a:rPr kumimoji="1" lang="en-US" altLang="zh-TW"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17-1. </a:t>
            </a:r>
            <a:r>
              <a:rPr kumimoji="1" lang="ja-JP" altLang="en-US" u="sng">
                <a:uFill>
                  <a:solidFill>
                    <a:schemeClr val="bg1"/>
                  </a:solidFill>
                </a:uFill>
                <a:hlinkClick r:id="rId3" action="ppaction://hlinksldjump"/>
              </a:rPr>
              <a:t>技術的管理策を参考とした対策基準・実施手順の策定</a:t>
            </a:r>
            <a:endParaRPr kumimoji="1" lang="zh-TW" altLang="en-US" u="sng">
              <a:uFill>
                <a:solidFill>
                  <a:schemeClr val="bg1"/>
                </a:solidFill>
              </a:uFill>
            </a:endParaRPr>
          </a:p>
        </p:txBody>
      </p:sp>
      <p:sp>
        <p:nvSpPr>
          <p:cNvPr id="14" name="テキスト プレースホルダー 2">
            <a:extLst>
              <a:ext uri="{FF2B5EF4-FFF2-40B4-BE49-F238E27FC236}">
                <a16:creationId xmlns:a16="http://schemas.microsoft.com/office/drawing/2014/main" id="{B0DBFD3B-5732-C2F3-2F78-3C31BC804314}"/>
              </a:ext>
            </a:extLst>
          </p:cNvPr>
          <p:cNvSpPr>
            <a:spLocks noGrp="1"/>
          </p:cNvSpPr>
          <p:nvPr>
            <p:ph type="body" sz="quarter" idx="14"/>
          </p:nvPr>
        </p:nvSpPr>
        <p:spPr>
          <a:xfrm>
            <a:off x="1123950" y="1457325"/>
            <a:ext cx="5111250" cy="381000"/>
          </a:xfrm>
        </p:spPr>
        <p:txBody>
          <a:bodyPr/>
          <a:lstStyle/>
          <a:p>
            <a:r>
              <a:rPr kumimoji="1" lang="en-US" altLang="ja-JP"/>
              <a:t>17-1-1. </a:t>
            </a:r>
            <a:r>
              <a:rPr kumimoji="1" lang="ja-JP" altLang="en-US"/>
              <a:t>対策基準の策定</a:t>
            </a:r>
          </a:p>
        </p:txBody>
      </p:sp>
      <p:graphicFrame>
        <p:nvGraphicFramePr>
          <p:cNvPr id="3" name="表 2">
            <a:extLst>
              <a:ext uri="{FF2B5EF4-FFF2-40B4-BE49-F238E27FC236}">
                <a16:creationId xmlns:a16="http://schemas.microsoft.com/office/drawing/2014/main" id="{45A28FBC-178A-44EB-8E34-B8FC904229F8}"/>
              </a:ext>
            </a:extLst>
          </p:cNvPr>
          <p:cNvGraphicFramePr>
            <a:graphicFrameLocks noGrp="1"/>
          </p:cNvGraphicFramePr>
          <p:nvPr>
            <p:extLst>
              <p:ext uri="{D42A27DB-BD31-4B8C-83A1-F6EECF244321}">
                <p14:modId xmlns:p14="http://schemas.microsoft.com/office/powerpoint/2010/main" val="1772802225"/>
              </p:ext>
            </p:extLst>
          </p:nvPr>
        </p:nvGraphicFramePr>
        <p:xfrm>
          <a:off x="619200" y="2677131"/>
          <a:ext cx="5612399" cy="5783580"/>
        </p:xfrm>
        <a:graphic>
          <a:graphicData uri="http://schemas.openxmlformats.org/drawingml/2006/table">
            <a:tbl>
              <a:tblPr firstRow="1" bandRow="1">
                <a:tableStyleId>{5C22544A-7EE6-4342-B048-85BDC9FD1C3A}</a:tableStyleId>
              </a:tblPr>
              <a:tblGrid>
                <a:gridCol w="5612399">
                  <a:extLst>
                    <a:ext uri="{9D8B030D-6E8A-4147-A177-3AD203B41FA5}">
                      <a16:colId xmlns:a16="http://schemas.microsoft.com/office/drawing/2014/main" val="2585828005"/>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latin typeface="+mn-ea"/>
                          <a:ea typeface="+mn-ea"/>
                        </a:rPr>
                        <a:t>対策基準（例）</a:t>
                      </a:r>
                      <a:endParaRPr kumimoji="1" lang="ja-JP" altLang="en-US" sz="1050" b="0">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42017801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8.1 </a:t>
                      </a:r>
                      <a:r>
                        <a:rPr kumimoji="1" lang="ja-JP" altLang="en-US" sz="1050" b="1">
                          <a:solidFill>
                            <a:schemeClr val="tx1"/>
                          </a:solidFill>
                        </a:rPr>
                        <a:t>利用者エンドポイント機器 </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利用者エンドポイントデバイスに保存されている情報、処理される情報、または利用者エンドポイントデバイスを介してアクセス可能な情報を保護しなければならない。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8.2 </a:t>
                      </a:r>
                      <a:r>
                        <a:rPr kumimoji="1" lang="ja-JP" altLang="en-US" sz="1050" b="1">
                          <a:solidFill>
                            <a:schemeClr val="tx1"/>
                          </a:solidFill>
                        </a:rPr>
                        <a:t>特権的アクセス権 </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特権的アクセス権の割り当ておよび利用は、制限し、管理しなければならない。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8.3 </a:t>
                      </a:r>
                      <a:r>
                        <a:rPr kumimoji="1" lang="ja-JP" altLang="en-US" sz="1050" b="1">
                          <a:solidFill>
                            <a:schemeClr val="tx1"/>
                          </a:solidFill>
                        </a:rPr>
                        <a:t>情報へのアクセス制限 </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情報およびその他の関連資産へのアクセスは、確立されたアクセス制御に関するトピック固有の方針に従って、制限しなければならない。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8.4 </a:t>
                      </a:r>
                      <a:r>
                        <a:rPr kumimoji="1" lang="ja-JP" altLang="en-US" sz="1050" b="1">
                          <a:solidFill>
                            <a:schemeClr val="tx1"/>
                          </a:solidFill>
                        </a:rPr>
                        <a:t>ソースコードへのアクセス</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ソースコード、開発ツール、</a:t>
                      </a:r>
                      <a:r>
                        <a:rPr kumimoji="1" lang="ja-JP" altLang="en-US" sz="1050" b="0">
                          <a:solidFill>
                            <a:schemeClr val="tx1"/>
                          </a:solidFill>
                          <a:hlinkClick r:id="rId4" action="ppaction://hlinksldjump"/>
                        </a:rPr>
                        <a:t>ソフトウェアライブラリ</a:t>
                      </a:r>
                      <a:r>
                        <a:rPr kumimoji="1" lang="ja-JP" altLang="en-US" sz="1050" b="0">
                          <a:solidFill>
                            <a:schemeClr val="tx1"/>
                          </a:solidFill>
                        </a:rPr>
                        <a:t>への読取りおよび書込みアクセスを、適切に管理しなければならない。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8.5 </a:t>
                      </a:r>
                      <a:r>
                        <a:rPr kumimoji="1" lang="ja-JP" altLang="en-US" sz="1050" b="1">
                          <a:solidFill>
                            <a:schemeClr val="tx1"/>
                          </a:solidFill>
                        </a:rPr>
                        <a:t>セキュリティを保った認証 </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セキュリティを保った認証技術および手順を、情報へのアクセス制限およびアクセス制御に関するトピック固有の方針に基づいて備えなければならない。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8.6 </a:t>
                      </a:r>
                      <a:r>
                        <a:rPr kumimoji="1" lang="ja-JP" altLang="en-US" sz="1050" b="1">
                          <a:solidFill>
                            <a:schemeClr val="tx1"/>
                          </a:solidFill>
                        </a:rPr>
                        <a:t>容量・能力の管理 </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現在および予測される容量・能力の要求事項に合わせて、資源の利用を監視し、調整しなければならない。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8.7 </a:t>
                      </a:r>
                      <a:r>
                        <a:rPr kumimoji="1" lang="ja-JP" altLang="en-US" sz="1050" b="1">
                          <a:solidFill>
                            <a:schemeClr val="tx1"/>
                          </a:solidFill>
                        </a:rPr>
                        <a:t>マルウェアに対する保護 </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マルウェアに対する保護を実施し、利用者の適切な認識によって支援しなければならない。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8.8 </a:t>
                      </a:r>
                      <a:r>
                        <a:rPr kumimoji="1" lang="ja-JP" altLang="en-US" sz="1050" b="1">
                          <a:solidFill>
                            <a:schemeClr val="tx1"/>
                          </a:solidFill>
                        </a:rPr>
                        <a:t>技術的脆弱性の管理</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利用中の情報システムの技術的脆弱性に関する情報を獲得しなければならない。また、そのような脆弱性に組織がさらされている状況を評価し、適切な手段をとらなければならない。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8.9 </a:t>
                      </a:r>
                      <a:r>
                        <a:rPr kumimoji="1" lang="ja-JP" altLang="en-US" sz="1050" b="1">
                          <a:solidFill>
                            <a:schemeClr val="tx1"/>
                          </a:solidFill>
                        </a:rPr>
                        <a:t>構成管理</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ハードウェア、ソフトウェア、サービスおよびネットワークのセキュリティ構成を含む構成を確立、文書化、実装、監視し、レビューしなければならない。</a:t>
                      </a:r>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96955816"/>
                  </a:ext>
                </a:extLst>
              </a:tr>
            </a:tbl>
          </a:graphicData>
        </a:graphic>
      </p:graphicFrame>
      <p:sp>
        <p:nvSpPr>
          <p:cNvPr id="5" name="テキスト ボックス 4">
            <a:extLst>
              <a:ext uri="{FF2B5EF4-FFF2-40B4-BE49-F238E27FC236}">
                <a16:creationId xmlns:a16="http://schemas.microsoft.com/office/drawing/2014/main" id="{2375ACD0-0B76-D638-D86B-2C362F13CD1B}"/>
              </a:ext>
            </a:extLst>
          </p:cNvPr>
          <p:cNvSpPr txBox="1"/>
          <p:nvPr/>
        </p:nvSpPr>
        <p:spPr>
          <a:xfrm>
            <a:off x="622800" y="2052000"/>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対策基準の内容は、基本方針とともに公開可能なものとして作成します。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に基づく管理策を用いて対策基準を策定する際は、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27001:2022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の文献を参照しながら作成してください。</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6" name="グループ化 5">
            <a:extLst>
              <a:ext uri="{FF2B5EF4-FFF2-40B4-BE49-F238E27FC236}">
                <a16:creationId xmlns:a16="http://schemas.microsoft.com/office/drawing/2014/main" id="{31B35928-9055-C595-01EE-E4B9B0F921C2}"/>
              </a:ext>
            </a:extLst>
          </p:cNvPr>
          <p:cNvGrpSpPr/>
          <p:nvPr/>
        </p:nvGrpSpPr>
        <p:grpSpPr>
          <a:xfrm>
            <a:off x="5968800" y="2385531"/>
            <a:ext cx="540000" cy="540000"/>
            <a:chOff x="5968800" y="2712523"/>
            <a:chExt cx="540000" cy="540000"/>
          </a:xfrm>
        </p:grpSpPr>
        <p:sp>
          <p:nvSpPr>
            <p:cNvPr id="10" name="楕円 9">
              <a:extLst>
                <a:ext uri="{FF2B5EF4-FFF2-40B4-BE49-F238E27FC236}">
                  <a16:creationId xmlns:a16="http://schemas.microsoft.com/office/drawing/2014/main" id="{F37C6470-A6AC-92E6-B935-297F28EA480F}"/>
                </a:ext>
              </a:extLst>
            </p:cNvPr>
            <p:cNvSpPr/>
            <p:nvPr/>
          </p:nvSpPr>
          <p:spPr>
            <a:xfrm>
              <a:off x="5968800" y="2712523"/>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3" name="図 12">
              <a:extLst>
                <a:ext uri="{FF2B5EF4-FFF2-40B4-BE49-F238E27FC236}">
                  <a16:creationId xmlns:a16="http://schemas.microsoft.com/office/drawing/2014/main" id="{52D0B5D9-0602-D6BA-88E0-80EFD55665B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036404" y="2782572"/>
              <a:ext cx="404791" cy="404791"/>
            </a:xfrm>
            <a:prstGeom prst="rect">
              <a:avLst/>
            </a:prstGeom>
          </p:spPr>
        </p:pic>
      </p:grpSp>
      <p:graphicFrame>
        <p:nvGraphicFramePr>
          <p:cNvPr id="2" name="表 10">
            <a:extLst>
              <a:ext uri="{FF2B5EF4-FFF2-40B4-BE49-F238E27FC236}">
                <a16:creationId xmlns:a16="http://schemas.microsoft.com/office/drawing/2014/main" id="{8E35EB67-4FA0-0FE3-901C-B7FED58E6953}"/>
              </a:ext>
            </a:extLst>
          </p:cNvPr>
          <p:cNvGraphicFramePr>
            <a:graphicFrameLocks noGrp="1"/>
          </p:cNvGraphicFramePr>
          <p:nvPr/>
        </p:nvGraphicFramePr>
        <p:xfrm>
          <a:off x="619200" y="9048670"/>
          <a:ext cx="5612400" cy="335280"/>
        </p:xfrm>
        <a:graphic>
          <a:graphicData uri="http://schemas.openxmlformats.org/drawingml/2006/table">
            <a:tbl>
              <a:tblPr firstRow="1" bandRow="1">
                <a:tableStyleId>{5C22544A-7EE6-4342-B048-85BDC9FD1C3A}</a:tableStyleId>
              </a:tblPr>
              <a:tblGrid>
                <a:gridCol w="2361700">
                  <a:extLst>
                    <a:ext uri="{9D8B030D-6E8A-4147-A177-3AD203B41FA5}">
                      <a16:colId xmlns:a16="http://schemas.microsoft.com/office/drawing/2014/main" val="727053212"/>
                    </a:ext>
                  </a:extLst>
                </a:gridCol>
                <a:gridCol w="3250700">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mn-ea"/>
                          <a:ea typeface="+mn-ea"/>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a:solidFill>
                            <a:sysClr val="windowText" lastClr="000000"/>
                          </a:solidFill>
                          <a:latin typeface="+mn-ea"/>
                          <a:ea typeface="+mn-ea"/>
                        </a:rPr>
                        <a:t>ISO/IEC 27001:2022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6"/>
                        </a:rPr>
                        <a:t>https://www.iso.org/standard/27001</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bl>
          </a:graphicData>
        </a:graphic>
      </p:graphicFrame>
    </p:spTree>
    <p:extLst>
      <p:ext uri="{BB962C8B-B14F-4D97-AF65-F5344CB8AC3E}">
        <p14:creationId xmlns:p14="http://schemas.microsoft.com/office/powerpoint/2010/main" val="3666498434"/>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スライド番号プレースホルダー 3">
            <a:extLst>
              <a:ext uri="{FF2B5EF4-FFF2-40B4-BE49-F238E27FC236}">
                <a16:creationId xmlns:a16="http://schemas.microsoft.com/office/drawing/2014/main" id="{83B78C35-FA98-C6AA-A715-82E3364092AB}"/>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3DE21E26-97AC-E6B1-2E77-8CDF103AF5BA}"/>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17</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技術的管理策</a:t>
            </a:r>
            <a:br>
              <a:rPr kumimoji="1" lang="en-US" altLang="zh-TW"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17-1. </a:t>
            </a:r>
            <a:r>
              <a:rPr kumimoji="1" lang="ja-JP" altLang="en-US" u="sng">
                <a:uFill>
                  <a:solidFill>
                    <a:schemeClr val="bg1"/>
                  </a:solidFill>
                </a:uFill>
                <a:hlinkClick r:id="rId3" action="ppaction://hlinksldjump"/>
              </a:rPr>
              <a:t>技術的管理策を参考とした対策基準・実施手順の策定</a:t>
            </a:r>
            <a:endParaRPr kumimoji="1" lang="zh-TW" altLang="en-US" u="sng">
              <a:uFill>
                <a:solidFill>
                  <a:schemeClr val="bg1"/>
                </a:solidFill>
              </a:uFill>
            </a:endParaRPr>
          </a:p>
        </p:txBody>
      </p:sp>
      <p:sp>
        <p:nvSpPr>
          <p:cNvPr id="14" name="テキスト プレースホルダー 2">
            <a:extLst>
              <a:ext uri="{FF2B5EF4-FFF2-40B4-BE49-F238E27FC236}">
                <a16:creationId xmlns:a16="http://schemas.microsoft.com/office/drawing/2014/main" id="{B0DBFD3B-5732-C2F3-2F78-3C31BC804314}"/>
              </a:ext>
            </a:extLst>
          </p:cNvPr>
          <p:cNvSpPr>
            <a:spLocks noGrp="1"/>
          </p:cNvSpPr>
          <p:nvPr>
            <p:ph type="body" sz="quarter" idx="14"/>
          </p:nvPr>
        </p:nvSpPr>
        <p:spPr>
          <a:xfrm>
            <a:off x="1123950" y="1457325"/>
            <a:ext cx="5111250" cy="381000"/>
          </a:xfrm>
        </p:spPr>
        <p:txBody>
          <a:bodyPr/>
          <a:lstStyle/>
          <a:p>
            <a:r>
              <a:rPr kumimoji="1" lang="en-US" altLang="ja-JP"/>
              <a:t>17-1-1. </a:t>
            </a:r>
            <a:r>
              <a:rPr kumimoji="1" lang="ja-JP" altLang="en-US"/>
              <a:t>対策基準の策定</a:t>
            </a:r>
          </a:p>
        </p:txBody>
      </p:sp>
      <p:graphicFrame>
        <p:nvGraphicFramePr>
          <p:cNvPr id="3" name="表 2">
            <a:extLst>
              <a:ext uri="{FF2B5EF4-FFF2-40B4-BE49-F238E27FC236}">
                <a16:creationId xmlns:a16="http://schemas.microsoft.com/office/drawing/2014/main" id="{45A28FBC-178A-44EB-8E34-B8FC904229F8}"/>
              </a:ext>
            </a:extLst>
          </p:cNvPr>
          <p:cNvGraphicFramePr>
            <a:graphicFrameLocks noGrp="1"/>
          </p:cNvGraphicFramePr>
          <p:nvPr/>
        </p:nvGraphicFramePr>
        <p:xfrm>
          <a:off x="622801" y="2345055"/>
          <a:ext cx="5612399" cy="6103620"/>
        </p:xfrm>
        <a:graphic>
          <a:graphicData uri="http://schemas.openxmlformats.org/drawingml/2006/table">
            <a:tbl>
              <a:tblPr firstRow="1" bandRow="1">
                <a:tableStyleId>{5C22544A-7EE6-4342-B048-85BDC9FD1C3A}</a:tableStyleId>
              </a:tblPr>
              <a:tblGrid>
                <a:gridCol w="5612399">
                  <a:extLst>
                    <a:ext uri="{9D8B030D-6E8A-4147-A177-3AD203B41FA5}">
                      <a16:colId xmlns:a16="http://schemas.microsoft.com/office/drawing/2014/main" val="2585828005"/>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latin typeface="+mn-ea"/>
                          <a:ea typeface="+mn-ea"/>
                        </a:rPr>
                        <a:t>対策基準（例）</a:t>
                      </a:r>
                      <a:endParaRPr kumimoji="1" lang="ja-JP" altLang="en-US" sz="1050" b="0">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42017801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8.10 </a:t>
                      </a:r>
                      <a:r>
                        <a:rPr kumimoji="1" lang="ja-JP" altLang="en-US" sz="1050" b="1">
                          <a:solidFill>
                            <a:schemeClr val="tx1"/>
                          </a:solidFill>
                        </a:rPr>
                        <a:t>情報の削除</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情報システム、装置またはその他の記憶媒体に保存している情報は、必要でなくなった時点で削除しなければならない。</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8.11 </a:t>
                      </a:r>
                      <a:r>
                        <a:rPr kumimoji="1" lang="ja-JP" altLang="en-US" sz="1050" b="1">
                          <a:solidFill>
                            <a:schemeClr val="tx1"/>
                          </a:solidFill>
                        </a:rPr>
                        <a:t>データマスキング </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データマスキングは、適用される法令を考慮して、組織のアクセス制御に関するトピック固有の方針およびその他の関連するトピック固有の方針、並びに事業上の要求事項に従って利用しなければならない。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8.12 </a:t>
                      </a:r>
                      <a:r>
                        <a:rPr kumimoji="1" lang="ja-JP" altLang="en-US" sz="1050" b="1">
                          <a:solidFill>
                            <a:schemeClr val="tx1"/>
                          </a:solidFill>
                        </a:rPr>
                        <a:t>データ漏えいの防止</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データ漏えい防止対策を、取扱いに慎重を要する情報を処理、保存、送信するシステム、ネットワークおよびその他の装置に適用しなければならない。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8.13 </a:t>
                      </a:r>
                      <a:r>
                        <a:rPr kumimoji="1" lang="ja-JP" altLang="en-US" sz="1050" b="1">
                          <a:solidFill>
                            <a:schemeClr val="tx1"/>
                          </a:solidFill>
                        </a:rPr>
                        <a:t>情報のバックアップ </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合意されたバックアップに関するトピック固有の方針に従って、情報、ソフトウェアおよびシステムのバックアップを維持し、定期的に検査しなければならない。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8.14 </a:t>
                      </a:r>
                      <a:r>
                        <a:rPr kumimoji="1" lang="ja-JP" altLang="en-US" sz="1050" b="1">
                          <a:solidFill>
                            <a:schemeClr val="tx1"/>
                          </a:solidFill>
                        </a:rPr>
                        <a:t>情報処理施設の冗長性</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情報処理施設・設備は、可用性の要求事項を満たすのに十分な冗長性を持って、導入しなければならない。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8.15 </a:t>
                      </a:r>
                      <a:r>
                        <a:rPr kumimoji="1" lang="ja-JP" altLang="en-US" sz="1050" b="1">
                          <a:solidFill>
                            <a:schemeClr val="tx1"/>
                          </a:solidFill>
                        </a:rPr>
                        <a:t>ログ取得</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活動、例外処理、過失、その他の関連する事象を記録したログを取得、保存、保護し、分析しなければならない。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8.16 </a:t>
                      </a:r>
                      <a:r>
                        <a:rPr kumimoji="1" lang="ja-JP" altLang="en-US" sz="1050" b="1">
                          <a:solidFill>
                            <a:schemeClr val="tx1"/>
                          </a:solidFill>
                        </a:rPr>
                        <a:t>監視活動 </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セキュリティインシデントの可能性を評価するために、ネットワーク、システムおよびアプリケーションについて異常な挙動がないか監視し、適切な処置を講じなければならない。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8.17 </a:t>
                      </a:r>
                      <a:r>
                        <a:rPr kumimoji="1" lang="ja-JP" altLang="en-US" sz="1050" b="1">
                          <a:solidFill>
                            <a:schemeClr val="tx1"/>
                          </a:solidFill>
                        </a:rPr>
                        <a:t>クロックの同期</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組織が使用する情報処理システムのクロックは、国の原子時計から配信される時刻に基づくクロックと同期させなければならない。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8.18 </a:t>
                      </a:r>
                      <a:r>
                        <a:rPr kumimoji="1" lang="ja-JP" altLang="en-US" sz="1050" b="1">
                          <a:solidFill>
                            <a:schemeClr val="tx1"/>
                          </a:solidFill>
                        </a:rPr>
                        <a:t>特権的なユーティリティプログラムの使用</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システムおよびアプリケーションによる制御を無効にすることのできるユーティリティプログラムの使用は、制限し、厳しく管理しなければならない。</a:t>
                      </a:r>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96955816"/>
                  </a:ext>
                </a:extLst>
              </a:tr>
            </a:tbl>
          </a:graphicData>
        </a:graphic>
      </p:graphicFrame>
      <p:grpSp>
        <p:nvGrpSpPr>
          <p:cNvPr id="2" name="グループ化 1">
            <a:extLst>
              <a:ext uri="{FF2B5EF4-FFF2-40B4-BE49-F238E27FC236}">
                <a16:creationId xmlns:a16="http://schemas.microsoft.com/office/drawing/2014/main" id="{FF0F9250-E2CA-756F-2121-6B1197138364}"/>
              </a:ext>
            </a:extLst>
          </p:cNvPr>
          <p:cNvGrpSpPr/>
          <p:nvPr/>
        </p:nvGrpSpPr>
        <p:grpSpPr>
          <a:xfrm>
            <a:off x="5972401" y="2053455"/>
            <a:ext cx="540000" cy="540000"/>
            <a:chOff x="5968800" y="2712523"/>
            <a:chExt cx="540000" cy="540000"/>
          </a:xfrm>
        </p:grpSpPr>
        <p:sp>
          <p:nvSpPr>
            <p:cNvPr id="4" name="楕円 3">
              <a:extLst>
                <a:ext uri="{FF2B5EF4-FFF2-40B4-BE49-F238E27FC236}">
                  <a16:creationId xmlns:a16="http://schemas.microsoft.com/office/drawing/2014/main" id="{F4080653-5347-C7DC-84B8-1259BDDF5018}"/>
                </a:ext>
              </a:extLst>
            </p:cNvPr>
            <p:cNvSpPr/>
            <p:nvPr/>
          </p:nvSpPr>
          <p:spPr>
            <a:xfrm>
              <a:off x="5968800" y="2712523"/>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5" name="図 4">
              <a:extLst>
                <a:ext uri="{FF2B5EF4-FFF2-40B4-BE49-F238E27FC236}">
                  <a16:creationId xmlns:a16="http://schemas.microsoft.com/office/drawing/2014/main" id="{15799057-862D-A5A4-3810-E97C57DFFDA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36404" y="2782572"/>
              <a:ext cx="404791" cy="404791"/>
            </a:xfrm>
            <a:prstGeom prst="rect">
              <a:avLst/>
            </a:prstGeom>
          </p:spPr>
        </p:pic>
      </p:grpSp>
    </p:spTree>
    <p:extLst>
      <p:ext uri="{BB962C8B-B14F-4D97-AF65-F5344CB8AC3E}">
        <p14:creationId xmlns:p14="http://schemas.microsoft.com/office/powerpoint/2010/main" val="273143473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四角形: 角を丸くする 29">
            <a:extLst>
              <a:ext uri="{FF2B5EF4-FFF2-40B4-BE49-F238E27FC236}">
                <a16:creationId xmlns:a16="http://schemas.microsoft.com/office/drawing/2014/main" id="{23936A89-D0E4-A1C9-A994-55FDDF235434}"/>
              </a:ext>
            </a:extLst>
          </p:cNvPr>
          <p:cNvSpPr/>
          <p:nvPr/>
        </p:nvSpPr>
        <p:spPr>
          <a:xfrm>
            <a:off x="3654257" y="2027109"/>
            <a:ext cx="2580943" cy="3211287"/>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 name="スライド番号プレースホルダー 1">
            <a:extLst>
              <a:ext uri="{FF2B5EF4-FFF2-40B4-BE49-F238E27FC236}">
                <a16:creationId xmlns:a16="http://schemas.microsoft.com/office/drawing/2014/main" id="{029D3DDA-9103-A9E6-7106-5A79BBE086D3}"/>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ボックス 7">
            <a:extLst>
              <a:ext uri="{FF2B5EF4-FFF2-40B4-BE49-F238E27FC236}">
                <a16:creationId xmlns:a16="http://schemas.microsoft.com/office/drawing/2014/main" id="{18F32823-CB8A-EA24-CD4F-428F47C0CDB3}"/>
              </a:ext>
            </a:extLst>
          </p:cNvPr>
          <p:cNvSpPr txBox="1"/>
          <p:nvPr/>
        </p:nvSpPr>
        <p:spPr>
          <a:xfrm>
            <a:off x="3654257" y="5227665"/>
            <a:ext cx="2467627"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13.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攻撃の概要図</a:t>
            </a:r>
          </a:p>
        </p:txBody>
      </p:sp>
      <p:sp>
        <p:nvSpPr>
          <p:cNvPr id="10" name="テキスト プレースホルダー 3">
            <a:extLst>
              <a:ext uri="{FF2B5EF4-FFF2-40B4-BE49-F238E27FC236}">
                <a16:creationId xmlns:a16="http://schemas.microsoft.com/office/drawing/2014/main" id="{DF9B3A11-5F0B-142E-9B5B-2B20A5DEBBE6}"/>
              </a:ext>
            </a:extLst>
          </p:cNvPr>
          <p:cNvSpPr txBox="1">
            <a:spLocks/>
          </p:cNvSpPr>
          <p:nvPr/>
        </p:nvSpPr>
        <p:spPr>
          <a:xfrm>
            <a:off x="1123949" y="1457325"/>
            <a:ext cx="561657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2-3-2.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事例：某病院のランサムウェア被害</a:t>
            </a:r>
          </a:p>
        </p:txBody>
      </p:sp>
      <p:graphicFrame>
        <p:nvGraphicFramePr>
          <p:cNvPr id="11" name="表 10">
            <a:extLst>
              <a:ext uri="{FF2B5EF4-FFF2-40B4-BE49-F238E27FC236}">
                <a16:creationId xmlns:a16="http://schemas.microsoft.com/office/drawing/2014/main" id="{7361A3AE-DF09-5FFA-1AD0-A4788776F6F2}"/>
              </a:ext>
            </a:extLst>
          </p:cNvPr>
          <p:cNvGraphicFramePr>
            <a:graphicFrameLocks noGrp="1"/>
          </p:cNvGraphicFramePr>
          <p:nvPr>
            <p:extLst>
              <p:ext uri="{D42A27DB-BD31-4B8C-83A1-F6EECF244321}">
                <p14:modId xmlns:p14="http://schemas.microsoft.com/office/powerpoint/2010/main" val="3503833409"/>
              </p:ext>
            </p:extLst>
          </p:nvPr>
        </p:nvGraphicFramePr>
        <p:xfrm>
          <a:off x="618878" y="2052001"/>
          <a:ext cx="2940545" cy="3551326"/>
        </p:xfrm>
        <a:graphic>
          <a:graphicData uri="http://schemas.openxmlformats.org/drawingml/2006/table">
            <a:tbl>
              <a:tblPr firstRow="1" bandRow="1">
                <a:tableStyleId>{5C22544A-7EE6-4342-B048-85BDC9FD1C3A}</a:tableStyleId>
              </a:tblPr>
              <a:tblGrid>
                <a:gridCol w="2940545">
                  <a:extLst>
                    <a:ext uri="{9D8B030D-6E8A-4147-A177-3AD203B41FA5}">
                      <a16:colId xmlns:a16="http://schemas.microsoft.com/office/drawing/2014/main" val="3269451890"/>
                    </a:ext>
                  </a:extLst>
                </a:gridCol>
              </a:tblGrid>
              <a:tr h="35513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　病院内で重大なインシデントが発生しました。複数のプリンタが同時に犯行声明を印刷し、</a:t>
                      </a:r>
                      <a:r>
                        <a:rPr kumimoji="1" lang="en-US" altLang="ja-JP" sz="1050" b="0" dirty="0">
                          <a:solidFill>
                            <a:srgbClr val="000000"/>
                          </a:solidFill>
                          <a:latin typeface="+mn-ea"/>
                          <a:ea typeface="+mn-ea"/>
                          <a:hlinkClick r:id="rId2" action="ppaction://hlinksldjump">
                            <a:extLst>
                              <a:ext uri="{A12FA001-AC4F-418D-AE19-62706E023703}">
                                <ahyp:hlinkClr xmlns:ahyp="http://schemas.microsoft.com/office/drawing/2018/hyperlinkcolor" val="tx"/>
                              </a:ext>
                            </a:extLst>
                          </a:hlinkClick>
                        </a:rPr>
                        <a:t>LockBit2.0</a:t>
                      </a:r>
                      <a:r>
                        <a:rPr kumimoji="1" lang="ja-JP" altLang="en-US" sz="1050" b="0" dirty="0">
                          <a:solidFill>
                            <a:schemeClr val="tx1"/>
                          </a:solidFill>
                          <a:latin typeface="+mn-ea"/>
                          <a:ea typeface="+mn-ea"/>
                        </a:rPr>
                        <a:t>ランサムウェアに感染したことが判明しました。この攻撃により、電子カルテなどの端末と関連するサーバのデータが暗号化され、患者の診察記録が閲覧できなくなり、病院の機能は停止しました。侵入経路は、導入されている</a:t>
                      </a:r>
                      <a:r>
                        <a:rPr kumimoji="1" lang="en-US" altLang="ja-JP" sz="1050" b="0" dirty="0">
                          <a:solidFill>
                            <a:schemeClr val="tx1"/>
                          </a:solidFill>
                          <a:latin typeface="+mn-ea"/>
                          <a:ea typeface="+mn-ea"/>
                        </a:rPr>
                        <a:t>VPN</a:t>
                      </a:r>
                      <a:r>
                        <a:rPr kumimoji="1" lang="ja-JP" altLang="en-US" sz="1050" b="0" dirty="0">
                          <a:solidFill>
                            <a:schemeClr val="tx1"/>
                          </a:solidFill>
                          <a:latin typeface="+mn-ea"/>
                          <a:ea typeface="+mn-ea"/>
                        </a:rPr>
                        <a:t>装置の脆弱性を悪用したものと考えられ、これは過去に話題になった脆弱性と同じものでした。病院は事前に策定された</a:t>
                      </a:r>
                      <a:r>
                        <a:rPr kumimoji="1" lang="en-US" altLang="ja-JP" sz="1050" b="0" dirty="0">
                          <a:solidFill>
                            <a:srgbClr val="000000"/>
                          </a:solidFill>
                          <a:latin typeface="+mn-ea"/>
                          <a:ea typeface="+mn-ea"/>
                          <a:hlinkClick r:id="rId3" action="ppaction://hlinksldjump">
                            <a:extLst>
                              <a:ext uri="{A12FA001-AC4F-418D-AE19-62706E023703}">
                                <ahyp:hlinkClr xmlns:ahyp="http://schemas.microsoft.com/office/drawing/2018/hyperlinkcolor" val="tx"/>
                              </a:ext>
                            </a:extLst>
                          </a:hlinkClick>
                        </a:rPr>
                        <a:t>BCP</a:t>
                      </a:r>
                      <a:r>
                        <a:rPr kumimoji="1" lang="ja-JP" altLang="en-US" sz="1050" b="0" dirty="0">
                          <a:solidFill>
                            <a:srgbClr val="000000"/>
                          </a:solidFill>
                          <a:latin typeface="+mn-ea"/>
                          <a:ea typeface="+mn-ea"/>
                          <a:hlinkClick r:id="rId3" action="ppaction://hlinksldjump">
                            <a:extLst>
                              <a:ext uri="{A12FA001-AC4F-418D-AE19-62706E023703}">
                                <ahyp:hlinkClr xmlns:ahyp="http://schemas.microsoft.com/office/drawing/2018/hyperlinkcolor" val="tx"/>
                              </a:ext>
                            </a:extLst>
                          </a:hlinkClick>
                        </a:rPr>
                        <a:t>（事業継続計画）</a:t>
                      </a:r>
                      <a:r>
                        <a:rPr kumimoji="1" lang="ja-JP" altLang="en-US" sz="1050" b="0" dirty="0">
                          <a:solidFill>
                            <a:schemeClr val="tx1"/>
                          </a:solidFill>
                          <a:latin typeface="+mn-ea"/>
                          <a:ea typeface="+mn-ea"/>
                        </a:rPr>
                        <a:t>を発動し、迅速な対応を行い、警察への相談や関係機関の連携を行いました。</a:t>
                      </a:r>
                      <a:br>
                        <a:rPr kumimoji="1" lang="ja-JP" altLang="en-US" sz="1050" b="0" dirty="0">
                          <a:solidFill>
                            <a:schemeClr val="tx1"/>
                          </a:solidFill>
                          <a:latin typeface="+mn-ea"/>
                          <a:ea typeface="+mn-ea"/>
                        </a:rPr>
                      </a:br>
                      <a:r>
                        <a:rPr kumimoji="1" lang="ja-JP" altLang="en-US" sz="1050" b="0" dirty="0">
                          <a:solidFill>
                            <a:schemeClr val="tx1"/>
                          </a:solidFill>
                          <a:latin typeface="+mn-ea"/>
                          <a:ea typeface="+mn-ea"/>
                        </a:rPr>
                        <a:t>　対策方針として全体の状況把握や情報漏えいの特定よりも、データの復元やシステムの再構築に取組みました。フォレンジックを担当した事業者が一部のデータを復元することができ、復元端末の初期化やセキュリティの見直しを行い、数か月後に通常の診療を再開することができました。</a:t>
                      </a:r>
                      <a:endParaRPr kumimoji="1" lang="ja-JP" altLang="en-US" sz="600" b="0" dirty="0">
                        <a:solidFill>
                          <a:schemeClr val="tx1"/>
                        </a:solidFill>
                        <a:latin typeface="+mn-ea"/>
                        <a:ea typeface="+mn-ea"/>
                      </a:endParaRP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graphicFrame>
        <p:nvGraphicFramePr>
          <p:cNvPr id="14" name="表 13">
            <a:extLst>
              <a:ext uri="{FF2B5EF4-FFF2-40B4-BE49-F238E27FC236}">
                <a16:creationId xmlns:a16="http://schemas.microsoft.com/office/drawing/2014/main" id="{967344BA-29EB-EEFA-E3F8-2547283501C7}"/>
              </a:ext>
            </a:extLst>
          </p:cNvPr>
          <p:cNvGraphicFramePr>
            <a:graphicFrameLocks noGrp="1"/>
          </p:cNvGraphicFramePr>
          <p:nvPr>
            <p:extLst>
              <p:ext uri="{D42A27DB-BD31-4B8C-83A1-F6EECF244321}">
                <p14:modId xmlns:p14="http://schemas.microsoft.com/office/powerpoint/2010/main" val="1928423068"/>
              </p:ext>
            </p:extLst>
          </p:nvPr>
        </p:nvGraphicFramePr>
        <p:xfrm>
          <a:off x="622799" y="5439867"/>
          <a:ext cx="5612401" cy="2945892"/>
        </p:xfrm>
        <a:graphic>
          <a:graphicData uri="http://schemas.openxmlformats.org/drawingml/2006/table">
            <a:tbl>
              <a:tblPr firstRow="1" bandRow="1">
                <a:tableStyleId>{5940675A-B579-460E-94D1-54222C63F5DA}</a:tableStyleId>
              </a:tblPr>
              <a:tblGrid>
                <a:gridCol w="5612401">
                  <a:extLst>
                    <a:ext uri="{9D8B030D-6E8A-4147-A177-3AD203B41FA5}">
                      <a16:colId xmlns:a16="http://schemas.microsoft.com/office/drawing/2014/main" val="3269451890"/>
                    </a:ext>
                  </a:extLst>
                </a:gridCol>
              </a:tblGrid>
              <a:tr h="58667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u="none" strike="noStrike" kern="1200" cap="none" spc="0" normalizeH="0" baseline="0" noProof="0">
                          <a:ln>
                            <a:noFill/>
                          </a:ln>
                          <a:solidFill>
                            <a:prstClr val="black"/>
                          </a:solidFill>
                          <a:effectLst/>
                          <a:uLnTx/>
                          <a:uFillTx/>
                          <a:latin typeface="+mj-lt"/>
                          <a:ea typeface="+mn-ea"/>
                        </a:rPr>
                        <a:t>問題点</a:t>
                      </a:r>
                      <a:br>
                        <a:rPr kumimoji="1" lang="en-US" altLang="ja-JP" sz="1050" b="0" u="none" strike="noStrike" kern="1200" cap="none" spc="0" normalizeH="0" baseline="0" noProof="0">
                          <a:ln>
                            <a:noFill/>
                          </a:ln>
                          <a:solidFill>
                            <a:prstClr val="black"/>
                          </a:solidFill>
                          <a:effectLst/>
                          <a:uLnTx/>
                          <a:uFillTx/>
                          <a:latin typeface="+mj-lt"/>
                          <a:ea typeface="+mn-ea"/>
                        </a:rPr>
                      </a:br>
                      <a:r>
                        <a:rPr kumimoji="1" lang="ja-JP" altLang="en-US" sz="1050" b="0" u="none" strike="noStrike" kern="1200" cap="none" spc="0" normalizeH="0" baseline="0" noProof="0">
                          <a:ln>
                            <a:noFill/>
                          </a:ln>
                          <a:solidFill>
                            <a:prstClr val="black"/>
                          </a:solidFill>
                          <a:effectLst/>
                          <a:uLnTx/>
                          <a:uFillTx/>
                          <a:latin typeface="+mj-lt"/>
                          <a:ea typeface="+mn-ea"/>
                        </a:rPr>
                        <a:t>・</a:t>
                      </a:r>
                      <a:r>
                        <a:rPr kumimoji="1" lang="en-US" altLang="ja-JP" sz="1050" b="0" u="none" strike="noStrike" kern="1200" cap="none" spc="0" normalizeH="0" baseline="0" noProof="0">
                          <a:ln>
                            <a:noFill/>
                          </a:ln>
                          <a:solidFill>
                            <a:prstClr val="black"/>
                          </a:solidFill>
                          <a:effectLst/>
                          <a:uLnTx/>
                          <a:uFillTx/>
                          <a:latin typeface="+mj-lt"/>
                          <a:ea typeface="+mn-ea"/>
                        </a:rPr>
                        <a:t>VPN</a:t>
                      </a:r>
                      <a:r>
                        <a:rPr kumimoji="1" lang="ja-JP" altLang="en-US" sz="1050" b="0" u="none" strike="noStrike" kern="1200" cap="none" spc="0" normalizeH="0" baseline="0" noProof="0">
                          <a:ln>
                            <a:noFill/>
                          </a:ln>
                          <a:solidFill>
                            <a:prstClr val="black"/>
                          </a:solidFill>
                          <a:effectLst/>
                          <a:uLnTx/>
                          <a:uFillTx/>
                          <a:latin typeface="+mj-lt"/>
                          <a:ea typeface="+mn-ea"/>
                        </a:rPr>
                        <a:t>装置は導入当初からソフトウェアの更新が行われていなかった。</a:t>
                      </a:r>
                      <a:br>
                        <a:rPr kumimoji="1" lang="ja-JP" altLang="en-US" sz="1050" b="0" u="none" strike="noStrike" kern="1200" cap="none" spc="0" normalizeH="0" baseline="0" noProof="0">
                          <a:ln>
                            <a:noFill/>
                          </a:ln>
                          <a:solidFill>
                            <a:prstClr val="black"/>
                          </a:solidFill>
                          <a:effectLst/>
                          <a:uLnTx/>
                          <a:uFillTx/>
                          <a:latin typeface="+mj-lt"/>
                          <a:ea typeface="+mn-ea"/>
                        </a:rPr>
                      </a:br>
                      <a:r>
                        <a:rPr kumimoji="1" lang="ja-JP" altLang="en-US" sz="1050" b="0" u="none" strike="noStrike" kern="1200" cap="none" spc="0" normalizeH="0" baseline="0" noProof="0">
                          <a:ln>
                            <a:noFill/>
                          </a:ln>
                          <a:solidFill>
                            <a:prstClr val="black"/>
                          </a:solidFill>
                          <a:effectLst/>
                          <a:uLnTx/>
                          <a:uFillTx/>
                          <a:latin typeface="+mj-lt"/>
                          <a:ea typeface="+mn-ea"/>
                        </a:rPr>
                        <a:t>・厚生労働省からの注意喚起はあったが、病院側が</a:t>
                      </a:r>
                      <a:r>
                        <a:rPr kumimoji="1" lang="ja-JP" altLang="en-US" sz="1050" b="0" u="none" strike="noStrike" kern="1200" cap="none" spc="0" normalizeH="0" baseline="0" noProof="0">
                          <a:ln>
                            <a:noFill/>
                          </a:ln>
                          <a:solidFill>
                            <a:srgbClr val="000000"/>
                          </a:solidFill>
                          <a:effectLst/>
                          <a:uLnTx/>
                          <a:uFillTx/>
                          <a:latin typeface="+mj-lt"/>
                          <a:ea typeface="+mn-ea"/>
                          <a:hlinkClick r:id="rId4" action="ppaction://hlinksldjump">
                            <a:extLst>
                              <a:ext uri="{A12FA001-AC4F-418D-AE19-62706E023703}">
                                <ahyp:hlinkClr xmlns:ahyp="http://schemas.microsoft.com/office/drawing/2018/hyperlinkcolor" val="tx"/>
                              </a:ext>
                            </a:extLst>
                          </a:hlinkClick>
                        </a:rPr>
                        <a:t>リスク評価</a:t>
                      </a:r>
                      <a:r>
                        <a:rPr kumimoji="1" lang="ja-JP" altLang="en-US" sz="1050" b="0" u="none" strike="noStrike" kern="1200" cap="none" spc="0" normalizeH="0" baseline="0" noProof="0">
                          <a:ln>
                            <a:noFill/>
                          </a:ln>
                          <a:solidFill>
                            <a:prstClr val="black"/>
                          </a:solidFill>
                          <a:effectLst/>
                          <a:uLnTx/>
                          <a:uFillTx/>
                          <a:latin typeface="+mj-lt"/>
                          <a:ea typeface="+mn-ea"/>
                        </a:rPr>
                        <a:t>できず被害を想定できなかった。</a:t>
                      </a:r>
                      <a:br>
                        <a:rPr kumimoji="1" lang="ja-JP" altLang="en-US" sz="1050" b="0" u="none" strike="noStrike" kern="1200" cap="none" spc="0" normalizeH="0" baseline="0" noProof="0">
                          <a:ln>
                            <a:noFill/>
                          </a:ln>
                          <a:solidFill>
                            <a:prstClr val="black"/>
                          </a:solidFill>
                          <a:effectLst/>
                          <a:uLnTx/>
                          <a:uFillTx/>
                          <a:latin typeface="+mj-lt"/>
                          <a:ea typeface="+mn-ea"/>
                        </a:rPr>
                      </a:br>
                      <a:r>
                        <a:rPr kumimoji="1" lang="ja-JP" altLang="en-US" sz="1050" b="0" u="none" strike="noStrike" kern="1200" cap="none" spc="0" normalizeH="0" baseline="0" noProof="0">
                          <a:ln>
                            <a:noFill/>
                          </a:ln>
                          <a:solidFill>
                            <a:prstClr val="black"/>
                          </a:solidFill>
                          <a:effectLst/>
                          <a:uLnTx/>
                          <a:uFillTx/>
                          <a:latin typeface="+mj-lt"/>
                          <a:ea typeface="+mn-ea"/>
                        </a:rPr>
                        <a:t>・庶務係が</a:t>
                      </a:r>
                      <a:r>
                        <a:rPr kumimoji="1" lang="en-US" altLang="ja-JP" sz="1050" b="0" u="none" strike="noStrike" kern="1200" cap="none" spc="0" normalizeH="0" baseline="0" noProof="0">
                          <a:ln>
                            <a:noFill/>
                          </a:ln>
                          <a:solidFill>
                            <a:prstClr val="black"/>
                          </a:solidFill>
                          <a:effectLst/>
                          <a:uLnTx/>
                          <a:uFillTx/>
                          <a:latin typeface="+mj-lt"/>
                          <a:ea typeface="+mn-ea"/>
                        </a:rPr>
                        <a:t>IT</a:t>
                      </a:r>
                      <a:r>
                        <a:rPr kumimoji="1" lang="ja-JP" altLang="en-US" sz="1050" b="0" u="none" strike="noStrike" kern="1200" cap="none" spc="0" normalizeH="0" baseline="0" noProof="0">
                          <a:ln>
                            <a:noFill/>
                          </a:ln>
                          <a:solidFill>
                            <a:prstClr val="black"/>
                          </a:solidFill>
                          <a:effectLst/>
                          <a:uLnTx/>
                          <a:uFillTx/>
                          <a:latin typeface="+mj-lt"/>
                          <a:ea typeface="+mn-ea"/>
                        </a:rPr>
                        <a:t>担当者を一人で兼任しており、セキュリティの知識・技術が不十分であった。</a:t>
                      </a:r>
                      <a:br>
                        <a:rPr kumimoji="1" lang="ja-JP" altLang="en-US" sz="1050" b="0" u="none" strike="noStrike" kern="1200" cap="none" spc="0" normalizeH="0" baseline="0" noProof="0">
                          <a:ln>
                            <a:noFill/>
                          </a:ln>
                          <a:solidFill>
                            <a:prstClr val="black"/>
                          </a:solidFill>
                          <a:effectLst/>
                          <a:uLnTx/>
                          <a:uFillTx/>
                          <a:latin typeface="+mj-lt"/>
                          <a:ea typeface="+mn-ea"/>
                        </a:rPr>
                      </a:br>
                      <a:r>
                        <a:rPr kumimoji="1" lang="ja-JP" altLang="en-US" sz="1050" b="0" u="none" strike="noStrike" kern="1200" cap="none" spc="0" normalizeH="0" baseline="0" noProof="0">
                          <a:ln>
                            <a:noFill/>
                          </a:ln>
                          <a:solidFill>
                            <a:prstClr val="black"/>
                          </a:solidFill>
                          <a:effectLst/>
                          <a:uLnTx/>
                          <a:uFillTx/>
                          <a:latin typeface="+mj-lt"/>
                          <a:ea typeface="+mn-ea"/>
                        </a:rPr>
                        <a:t>・「</a:t>
                      </a:r>
                      <a:r>
                        <a:rPr kumimoji="1" lang="en-US" altLang="ja-JP" sz="1050" b="0" u="none" strike="noStrike" kern="1200" cap="none" spc="0" normalizeH="0" baseline="0" noProof="0">
                          <a:ln>
                            <a:noFill/>
                          </a:ln>
                          <a:solidFill>
                            <a:prstClr val="black"/>
                          </a:solidFill>
                          <a:effectLst/>
                          <a:uLnTx/>
                          <a:uFillTx/>
                          <a:latin typeface="+mj-lt"/>
                          <a:ea typeface="+mn-ea"/>
                        </a:rPr>
                        <a:t>VPN</a:t>
                      </a:r>
                      <a:r>
                        <a:rPr kumimoji="1" lang="ja-JP" altLang="en-US" sz="1050" b="0" u="none" strike="noStrike" kern="1200" cap="none" spc="0" normalizeH="0" baseline="0" noProof="0">
                          <a:ln>
                            <a:noFill/>
                          </a:ln>
                          <a:solidFill>
                            <a:prstClr val="black"/>
                          </a:solidFill>
                          <a:effectLst/>
                          <a:uLnTx/>
                          <a:uFillTx/>
                          <a:latin typeface="+mj-lt"/>
                          <a:ea typeface="+mn-ea"/>
                        </a:rPr>
                        <a:t>装置を使用すれば外部からのサイバー攻撃を受けない」という誤解があった。</a:t>
                      </a:r>
                      <a:br>
                        <a:rPr kumimoji="1" lang="ja-JP" altLang="en-US" sz="1050" b="0" u="none" strike="noStrike" kern="1200" cap="none" spc="0" normalizeH="0" baseline="0" noProof="0">
                          <a:ln>
                            <a:noFill/>
                          </a:ln>
                          <a:solidFill>
                            <a:prstClr val="black"/>
                          </a:solidFill>
                          <a:effectLst/>
                          <a:uLnTx/>
                          <a:uFillTx/>
                          <a:latin typeface="+mj-lt"/>
                          <a:ea typeface="+mn-ea"/>
                        </a:rPr>
                      </a:br>
                      <a:r>
                        <a:rPr kumimoji="1" lang="ja-JP" altLang="en-US" sz="1050" b="0" u="none" strike="noStrike" kern="1200" cap="none" spc="0" normalizeH="0" baseline="0" noProof="0">
                          <a:ln>
                            <a:noFill/>
                          </a:ln>
                          <a:solidFill>
                            <a:prstClr val="black"/>
                          </a:solidFill>
                          <a:effectLst/>
                          <a:uLnTx/>
                          <a:uFillTx/>
                          <a:latin typeface="+mj-lt"/>
                          <a:ea typeface="+mn-ea"/>
                        </a:rPr>
                        <a:t>・ベンダーがシステムの動作優先で、セキュリティ対策を考慮していなかった。</a:t>
                      </a:r>
                      <a:endParaRPr kumimoji="1" lang="ja-JP" altLang="en-US" sz="1050" b="0" i="0" u="none" strike="noStrike" kern="1200" cap="none" spc="0" normalizeH="0" baseline="0" noProof="0">
                        <a:ln>
                          <a:noFill/>
                        </a:ln>
                        <a:solidFill>
                          <a:prstClr val="black"/>
                        </a:solidFill>
                        <a:effectLst/>
                        <a:uLnTx/>
                        <a:uFillTx/>
                        <a:latin typeface="+mj-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02328061"/>
                  </a:ext>
                </a:extLst>
              </a:tr>
              <a:tr h="72350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u="none" strike="noStrike" kern="1200" cap="none" spc="0" normalizeH="0" baseline="0" noProof="0">
                          <a:ln>
                            <a:noFill/>
                          </a:ln>
                          <a:solidFill>
                            <a:prstClr val="black"/>
                          </a:solidFill>
                          <a:effectLst/>
                          <a:uLnTx/>
                          <a:uFillTx/>
                          <a:latin typeface="+mj-lt"/>
                          <a:ea typeface="+mn-ea"/>
                        </a:rPr>
                        <a:t>教訓</a:t>
                      </a:r>
                      <a:br>
                        <a:rPr kumimoji="1" lang="ja-JP" altLang="en-US" sz="1050" b="1" u="none" strike="noStrike" kern="1200" cap="none" spc="0" normalizeH="0" baseline="0" noProof="0">
                          <a:ln>
                            <a:noFill/>
                          </a:ln>
                          <a:solidFill>
                            <a:prstClr val="black"/>
                          </a:solidFill>
                          <a:effectLst/>
                          <a:uLnTx/>
                          <a:uFillTx/>
                          <a:latin typeface="+mj-lt"/>
                          <a:ea typeface="+mn-ea"/>
                        </a:rPr>
                      </a:br>
                      <a:r>
                        <a:rPr lang="ja-JP" altLang="en-US" sz="1050">
                          <a:latin typeface="+mj-lt"/>
                          <a:ea typeface="+mn-ea"/>
                        </a:rPr>
                        <a:t>・取引をしているベンダーと情報交換、コミュニケーションをとる</a:t>
                      </a:r>
                      <a:r>
                        <a:rPr kumimoji="1" lang="ja-JP" altLang="en-US" sz="1050" b="0" u="none" strike="noStrike" kern="1200" cap="none" spc="0" normalizeH="0" baseline="0" noProof="0">
                          <a:ln>
                            <a:noFill/>
                          </a:ln>
                          <a:solidFill>
                            <a:prstClr val="black"/>
                          </a:solidFill>
                          <a:effectLst/>
                          <a:uLnTx/>
                          <a:uFillTx/>
                          <a:latin typeface="+mj-lt"/>
                          <a:ea typeface="+mn-ea"/>
                        </a:rPr>
                        <a:t>。</a:t>
                      </a:r>
                      <a:br>
                        <a:rPr lang="en-US" altLang="ja-JP" sz="1050">
                          <a:latin typeface="+mj-lt"/>
                          <a:ea typeface="+mn-ea"/>
                        </a:rPr>
                      </a:br>
                      <a:r>
                        <a:rPr lang="ja-JP" altLang="en-US" sz="1050">
                          <a:latin typeface="+mj-lt"/>
                          <a:ea typeface="+mn-ea"/>
                        </a:rPr>
                        <a:t>・経営者・担当者のセキュリティレベル向上を図る</a:t>
                      </a:r>
                      <a:r>
                        <a:rPr kumimoji="1" lang="ja-JP" altLang="en-US" sz="1050" b="0" u="none" strike="noStrike" kern="1200" cap="none" spc="0" normalizeH="0" baseline="0" noProof="0">
                          <a:ln>
                            <a:noFill/>
                          </a:ln>
                          <a:solidFill>
                            <a:prstClr val="black"/>
                          </a:solidFill>
                          <a:effectLst/>
                          <a:uLnTx/>
                          <a:uFillTx/>
                          <a:latin typeface="+mj-lt"/>
                          <a:ea typeface="+mn-ea"/>
                        </a:rPr>
                        <a:t>。</a:t>
                      </a:r>
                      <a:br>
                        <a:rPr lang="en-US" altLang="ja-JP" sz="1050">
                          <a:latin typeface="+mj-lt"/>
                          <a:ea typeface="+mn-ea"/>
                        </a:rPr>
                      </a:br>
                      <a:r>
                        <a:rPr lang="ja-JP" altLang="en-US" sz="1050">
                          <a:latin typeface="+mj-lt"/>
                          <a:ea typeface="+mn-ea"/>
                        </a:rPr>
                        <a:t>・インシデントが発生したときの被害を想定する</a:t>
                      </a:r>
                      <a:r>
                        <a:rPr kumimoji="1" lang="ja-JP" altLang="en-US" sz="1050" b="0" u="none" strike="noStrike" kern="1200" cap="none" spc="0" normalizeH="0" baseline="0" noProof="0">
                          <a:ln>
                            <a:noFill/>
                          </a:ln>
                          <a:solidFill>
                            <a:prstClr val="black"/>
                          </a:solidFill>
                          <a:effectLst/>
                          <a:uLnTx/>
                          <a:uFillTx/>
                          <a:latin typeface="+mj-lt"/>
                          <a:ea typeface="+mn-ea"/>
                        </a:rPr>
                        <a:t>。</a:t>
                      </a:r>
                      <a:endParaRPr lang="en-US" altLang="ja-JP" sz="1050">
                        <a:latin typeface="+mj-lt"/>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5579286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u="none" strike="noStrike" kern="1200" cap="none" spc="0" normalizeH="0" baseline="0" noProof="0">
                          <a:ln>
                            <a:noFill/>
                          </a:ln>
                          <a:solidFill>
                            <a:prstClr val="black"/>
                          </a:solidFill>
                          <a:effectLst/>
                          <a:uLnTx/>
                          <a:uFillTx/>
                          <a:latin typeface="+mj-lt"/>
                          <a:ea typeface="+mn-ea"/>
                        </a:rPr>
                        <a:t>　会社の規模、業種を問わず、ランサムウェアの被害に遭う可能性はあります。大事なことは、「自社が狙われている」という危機感を持つことです。ランサムウェアに限らず、他の事例も含めて、危機感を持ちセキュリティ対策を総合的に取組むことが重要です。</a:t>
                      </a:r>
                      <a:endParaRPr kumimoji="1" lang="ja-JP" altLang="en-US" sz="1050" b="0" i="0" u="none" strike="noStrike" kern="1200" cap="none" spc="0" normalizeH="0" baseline="0" noProof="0">
                        <a:ln>
                          <a:noFill/>
                        </a:ln>
                        <a:solidFill>
                          <a:prstClr val="black"/>
                        </a:solidFill>
                        <a:effectLst/>
                        <a:uLnTx/>
                        <a:uFillTx/>
                        <a:latin typeface="+mj-lt"/>
                        <a:ea typeface="+mn-ea"/>
                        <a:cs typeface="+mn-cs"/>
                      </a:endParaRP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167570125"/>
                  </a:ext>
                </a:extLst>
              </a:tr>
            </a:tbl>
          </a:graphicData>
        </a:graphic>
      </p:graphicFrame>
      <p:grpSp>
        <p:nvGrpSpPr>
          <p:cNvPr id="3" name="グループ化 2">
            <a:extLst>
              <a:ext uri="{FF2B5EF4-FFF2-40B4-BE49-F238E27FC236}">
                <a16:creationId xmlns:a16="http://schemas.microsoft.com/office/drawing/2014/main" id="{FFFF10F9-80DC-687F-ADA0-7AF17100A4D0}"/>
              </a:ext>
            </a:extLst>
          </p:cNvPr>
          <p:cNvGrpSpPr/>
          <p:nvPr/>
        </p:nvGrpSpPr>
        <p:grpSpPr>
          <a:xfrm>
            <a:off x="3948878" y="2135496"/>
            <a:ext cx="2271799" cy="3011358"/>
            <a:chOff x="2624305" y="1600378"/>
            <a:chExt cx="2107117" cy="3011358"/>
          </a:xfrm>
        </p:grpSpPr>
        <p:pic>
          <p:nvPicPr>
            <p:cNvPr id="4" name="図 3">
              <a:extLst>
                <a:ext uri="{FF2B5EF4-FFF2-40B4-BE49-F238E27FC236}">
                  <a16:creationId xmlns:a16="http://schemas.microsoft.com/office/drawing/2014/main" id="{B102019D-B4D8-9BFF-147C-7219754E8F4F}"/>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3283632" y="1600378"/>
              <a:ext cx="365745" cy="365745"/>
            </a:xfrm>
            <a:prstGeom prst="rect">
              <a:avLst/>
            </a:prstGeom>
          </p:spPr>
        </p:pic>
        <p:sp>
          <p:nvSpPr>
            <p:cNvPr id="6" name="テキスト ボックス 5">
              <a:extLst>
                <a:ext uri="{FF2B5EF4-FFF2-40B4-BE49-F238E27FC236}">
                  <a16:creationId xmlns:a16="http://schemas.microsoft.com/office/drawing/2014/main" id="{6C84CF3A-F7C7-011C-8890-AAD52297E9E8}"/>
                </a:ext>
              </a:extLst>
            </p:cNvPr>
            <p:cNvSpPr txBox="1"/>
            <p:nvPr/>
          </p:nvSpPr>
          <p:spPr>
            <a:xfrm>
              <a:off x="3185099" y="1969227"/>
              <a:ext cx="748489"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攻撃者</a:t>
              </a:r>
            </a:p>
          </p:txBody>
        </p:sp>
        <p:sp>
          <p:nvSpPr>
            <p:cNvPr id="7" name="テキスト ボックス 6">
              <a:extLst>
                <a:ext uri="{FF2B5EF4-FFF2-40B4-BE49-F238E27FC236}">
                  <a16:creationId xmlns:a16="http://schemas.microsoft.com/office/drawing/2014/main" id="{9A5D23AB-DB2D-1D17-1809-A48A1A070DF3}"/>
                </a:ext>
              </a:extLst>
            </p:cNvPr>
            <p:cNvSpPr txBox="1"/>
            <p:nvPr/>
          </p:nvSpPr>
          <p:spPr>
            <a:xfrm>
              <a:off x="3122202" y="3211759"/>
              <a:ext cx="784127"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VPN</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機器</a:t>
              </a:r>
            </a:p>
          </p:txBody>
        </p:sp>
        <p:pic>
          <p:nvPicPr>
            <p:cNvPr id="12" name="グラフィックス 11" descr="ノート PC 単色塗りつぶし">
              <a:extLst>
                <a:ext uri="{FF2B5EF4-FFF2-40B4-BE49-F238E27FC236}">
                  <a16:creationId xmlns:a16="http://schemas.microsoft.com/office/drawing/2014/main" id="{2D5E6446-AF40-1BDB-F1E0-9BBCC956413A}"/>
                </a:ext>
              </a:extLst>
            </p:cNvPr>
            <p:cNvPicPr>
              <a:picLocks noChangeAspect="1"/>
            </p:cNvPicPr>
            <p:nvPr/>
          </p:nvPicPr>
          <p:blipFill>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3003792" y="3975485"/>
              <a:ext cx="398586" cy="398586"/>
            </a:xfrm>
            <a:prstGeom prst="rect">
              <a:avLst/>
            </a:prstGeom>
          </p:spPr>
        </p:pic>
        <p:pic>
          <p:nvPicPr>
            <p:cNvPr id="13" name="図 12">
              <a:extLst>
                <a:ext uri="{FF2B5EF4-FFF2-40B4-BE49-F238E27FC236}">
                  <a16:creationId xmlns:a16="http://schemas.microsoft.com/office/drawing/2014/main" id="{78554A24-23F8-1027-F2AE-3DDB7F1BB009}"/>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3836712" y="3960167"/>
              <a:ext cx="276030" cy="276030"/>
            </a:xfrm>
            <a:prstGeom prst="rect">
              <a:avLst/>
            </a:prstGeom>
          </p:spPr>
        </p:pic>
        <p:pic>
          <p:nvPicPr>
            <p:cNvPr id="15" name="図 14">
              <a:extLst>
                <a:ext uri="{FF2B5EF4-FFF2-40B4-BE49-F238E27FC236}">
                  <a16:creationId xmlns:a16="http://schemas.microsoft.com/office/drawing/2014/main" id="{4BAE8970-C198-46E4-3101-042F55DCF55E}"/>
                </a:ext>
              </a:extLst>
            </p:cNvPr>
            <p:cNvPicPr>
              <a:picLocks noChangeAspect="1"/>
            </p:cNvPicPr>
            <p:nvPr/>
          </p:nvPicPr>
          <p:blipFill>
            <a:blip r:embed="rId9" cstate="hqprint">
              <a:extLst>
                <a:ext uri="{28A0092B-C50C-407E-A947-70E740481C1C}">
                  <a14:useLocalDpi xmlns:a14="http://schemas.microsoft.com/office/drawing/2010/main" val="0"/>
                </a:ext>
              </a:extLst>
            </a:blip>
            <a:stretch>
              <a:fillRect/>
            </a:stretch>
          </p:blipFill>
          <p:spPr>
            <a:xfrm>
              <a:off x="3725056" y="2062421"/>
              <a:ext cx="508746" cy="508746"/>
            </a:xfrm>
            <a:prstGeom prst="rect">
              <a:avLst/>
            </a:prstGeom>
          </p:spPr>
        </p:pic>
        <p:sp>
          <p:nvSpPr>
            <p:cNvPr id="16" name="正方形/長方形 15">
              <a:extLst>
                <a:ext uri="{FF2B5EF4-FFF2-40B4-BE49-F238E27FC236}">
                  <a16:creationId xmlns:a16="http://schemas.microsoft.com/office/drawing/2014/main" id="{FA69EB93-45CC-254A-03B7-D9F06E37DEC7}"/>
                </a:ext>
              </a:extLst>
            </p:cNvPr>
            <p:cNvSpPr/>
            <p:nvPr/>
          </p:nvSpPr>
          <p:spPr>
            <a:xfrm>
              <a:off x="2624305" y="3518015"/>
              <a:ext cx="1870075" cy="1072887"/>
            </a:xfrm>
            <a:prstGeom prst="rect">
              <a:avLst/>
            </a:prstGeom>
            <a:noFill/>
            <a:ln w="9525" cap="flat" cmpd="sng" algn="ctr">
              <a:solidFill>
                <a:srgbClr val="0070C0"/>
              </a:solidFill>
              <a:prstDash val="solid"/>
              <a:round/>
              <a:headEnd type="none" w="med" len="med"/>
              <a:tailEnd type="none" w="med" len="med"/>
            </a:ln>
          </p:spPr>
          <p:style>
            <a:lnRef idx="0">
              <a:scrgbClr r="0" g="0" b="0"/>
            </a:lnRef>
            <a:fillRef idx="0">
              <a:scrgbClr r="0" g="0" b="0"/>
            </a:fillRef>
            <a:effectRef idx="0">
              <a:scrgbClr r="0" g="0" b="0"/>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srgbClr val="0070C0"/>
                </a:solidFill>
                <a:effectLst/>
                <a:uLnTx/>
                <a:uFillTx/>
                <a:latin typeface="メイリオ"/>
                <a:ea typeface="メイリオ"/>
                <a:cs typeface="+mn-cs"/>
              </a:endParaRPr>
            </a:p>
          </p:txBody>
        </p:sp>
        <p:pic>
          <p:nvPicPr>
            <p:cNvPr id="17" name="図 16">
              <a:extLst>
                <a:ext uri="{FF2B5EF4-FFF2-40B4-BE49-F238E27FC236}">
                  <a16:creationId xmlns:a16="http://schemas.microsoft.com/office/drawing/2014/main" id="{1D776D4A-18B7-4559-9B62-FD62ABA96A31}"/>
                </a:ext>
              </a:extLst>
            </p:cNvPr>
            <p:cNvPicPr>
              <a:picLocks noChangeAspect="1"/>
            </p:cNvPicPr>
            <p:nvPr/>
          </p:nvPicPr>
          <p:blipFill>
            <a:blip r:embed="rId10" cstate="hqprint">
              <a:extLst>
                <a:ext uri="{28A0092B-C50C-407E-A947-70E740481C1C}">
                  <a14:useLocalDpi xmlns:a14="http://schemas.microsoft.com/office/drawing/2010/main" val="0"/>
                </a:ext>
              </a:extLst>
            </a:blip>
            <a:stretch>
              <a:fillRect/>
            </a:stretch>
          </p:blipFill>
          <p:spPr>
            <a:xfrm>
              <a:off x="3218032" y="2829104"/>
              <a:ext cx="540417" cy="540417"/>
            </a:xfrm>
            <a:prstGeom prst="rect">
              <a:avLst/>
            </a:prstGeom>
          </p:spPr>
        </p:pic>
        <p:sp>
          <p:nvSpPr>
            <p:cNvPr id="19" name="爆発: 14 pt 18">
              <a:extLst>
                <a:ext uri="{FF2B5EF4-FFF2-40B4-BE49-F238E27FC236}">
                  <a16:creationId xmlns:a16="http://schemas.microsoft.com/office/drawing/2014/main" id="{BDEA6CF9-D91E-2E8E-CE1B-54AEB9749BE6}"/>
                </a:ext>
              </a:extLst>
            </p:cNvPr>
            <p:cNvSpPr/>
            <p:nvPr/>
          </p:nvSpPr>
          <p:spPr>
            <a:xfrm>
              <a:off x="3189188" y="2865691"/>
              <a:ext cx="281238" cy="209408"/>
            </a:xfrm>
            <a:prstGeom prst="irregularSeal2">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0" name="テキスト ボックス 19">
              <a:extLst>
                <a:ext uri="{FF2B5EF4-FFF2-40B4-BE49-F238E27FC236}">
                  <a16:creationId xmlns:a16="http://schemas.microsoft.com/office/drawing/2014/main" id="{73CEB131-B697-6300-DE44-4C4FEC297404}"/>
                </a:ext>
              </a:extLst>
            </p:cNvPr>
            <p:cNvSpPr txBox="1"/>
            <p:nvPr/>
          </p:nvSpPr>
          <p:spPr>
            <a:xfrm>
              <a:off x="2815835" y="2686791"/>
              <a:ext cx="784126"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srgbClr val="7030A0"/>
                  </a:solidFill>
                  <a:effectLst/>
                  <a:uLnTx/>
                  <a:uFillTx/>
                  <a:latin typeface="メイリオ"/>
                  <a:ea typeface="メイリオ"/>
                  <a:cs typeface="+mn-cs"/>
                </a:rPr>
                <a:t>脆弱性</a:t>
              </a:r>
            </a:p>
          </p:txBody>
        </p:sp>
        <p:sp>
          <p:nvSpPr>
            <p:cNvPr id="21" name="テキスト ボックス 20">
              <a:extLst>
                <a:ext uri="{FF2B5EF4-FFF2-40B4-BE49-F238E27FC236}">
                  <a16:creationId xmlns:a16="http://schemas.microsoft.com/office/drawing/2014/main" id="{00E9F510-3D20-E11D-8FB5-68C1801996C7}"/>
                </a:ext>
              </a:extLst>
            </p:cNvPr>
            <p:cNvSpPr txBox="1"/>
            <p:nvPr/>
          </p:nvSpPr>
          <p:spPr>
            <a:xfrm>
              <a:off x="3218032" y="2592797"/>
              <a:ext cx="1513390"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インターネット</a:t>
              </a:r>
            </a:p>
          </p:txBody>
        </p:sp>
        <p:cxnSp>
          <p:nvCxnSpPr>
            <p:cNvPr id="22" name="直線矢印コネクタ 21">
              <a:extLst>
                <a:ext uri="{FF2B5EF4-FFF2-40B4-BE49-F238E27FC236}">
                  <a16:creationId xmlns:a16="http://schemas.microsoft.com/office/drawing/2014/main" id="{8241FB50-5BC6-8A42-F3A4-CC3912D51115}"/>
                </a:ext>
              </a:extLst>
            </p:cNvPr>
            <p:cNvCxnSpPr>
              <a:cxnSpLocks/>
            </p:cNvCxnSpPr>
            <p:nvPr/>
          </p:nvCxnSpPr>
          <p:spPr>
            <a:xfrm>
              <a:off x="3466504" y="2200059"/>
              <a:ext cx="0" cy="669038"/>
            </a:xfrm>
            <a:prstGeom prst="straightConnector1">
              <a:avLst/>
            </a:prstGeom>
            <a:ln>
              <a:solidFill>
                <a:srgbClr val="FF0000"/>
              </a:solidFill>
              <a:tailEnd type="triangle"/>
            </a:ln>
          </p:spPr>
          <p:style>
            <a:lnRef idx="3">
              <a:schemeClr val="dk1"/>
            </a:lnRef>
            <a:fillRef idx="0">
              <a:schemeClr val="dk1"/>
            </a:fillRef>
            <a:effectRef idx="2">
              <a:schemeClr val="dk1"/>
            </a:effectRef>
            <a:fontRef idx="minor">
              <a:schemeClr val="tx1"/>
            </a:fontRef>
          </p:style>
        </p:cxnSp>
        <p:sp>
          <p:nvSpPr>
            <p:cNvPr id="23" name="テキスト ボックス 22">
              <a:extLst>
                <a:ext uri="{FF2B5EF4-FFF2-40B4-BE49-F238E27FC236}">
                  <a16:creationId xmlns:a16="http://schemas.microsoft.com/office/drawing/2014/main" id="{95B0385A-CBDF-3A7A-5179-26475432F671}"/>
                </a:ext>
              </a:extLst>
            </p:cNvPr>
            <p:cNvSpPr txBox="1"/>
            <p:nvPr/>
          </p:nvSpPr>
          <p:spPr>
            <a:xfrm>
              <a:off x="2865250" y="4322315"/>
              <a:ext cx="784127"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パソコン</a:t>
              </a:r>
              <a:endParaRPr kumimoji="1" lang="ja-JP" altLang="en-US"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4" name="テキスト ボックス 23">
              <a:extLst>
                <a:ext uri="{FF2B5EF4-FFF2-40B4-BE49-F238E27FC236}">
                  <a16:creationId xmlns:a16="http://schemas.microsoft.com/office/drawing/2014/main" id="{81BBBDF9-4469-63DC-06B9-33541D53F7A0}"/>
                </a:ext>
              </a:extLst>
            </p:cNvPr>
            <p:cNvSpPr txBox="1"/>
            <p:nvPr/>
          </p:nvSpPr>
          <p:spPr>
            <a:xfrm>
              <a:off x="3526340" y="4242404"/>
              <a:ext cx="896774" cy="3693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電子カルテシステム</a:t>
              </a:r>
            </a:p>
          </p:txBody>
        </p:sp>
        <p:cxnSp>
          <p:nvCxnSpPr>
            <p:cNvPr id="25" name="直線矢印コネクタ 24">
              <a:extLst>
                <a:ext uri="{FF2B5EF4-FFF2-40B4-BE49-F238E27FC236}">
                  <a16:creationId xmlns:a16="http://schemas.microsoft.com/office/drawing/2014/main" id="{CC146DAA-2E89-14DB-FEA9-15C8553D0BFC}"/>
                </a:ext>
              </a:extLst>
            </p:cNvPr>
            <p:cNvCxnSpPr>
              <a:cxnSpLocks/>
            </p:cNvCxnSpPr>
            <p:nvPr/>
          </p:nvCxnSpPr>
          <p:spPr>
            <a:xfrm>
              <a:off x="3495417" y="3393928"/>
              <a:ext cx="0" cy="279415"/>
            </a:xfrm>
            <a:prstGeom prst="straightConnector1">
              <a:avLst/>
            </a:prstGeom>
            <a:ln>
              <a:solidFill>
                <a:srgbClr val="FF0000"/>
              </a:solidFill>
              <a:tailEnd type="triangle"/>
            </a:ln>
          </p:spPr>
          <p:style>
            <a:lnRef idx="3">
              <a:schemeClr val="dk1"/>
            </a:lnRef>
            <a:fillRef idx="0">
              <a:schemeClr val="dk1"/>
            </a:fillRef>
            <a:effectRef idx="2">
              <a:schemeClr val="dk1"/>
            </a:effectRef>
            <a:fontRef idx="minor">
              <a:schemeClr val="tx1"/>
            </a:fontRef>
          </p:style>
        </p:cxnSp>
        <p:pic>
          <p:nvPicPr>
            <p:cNvPr id="26" name="図 25">
              <a:extLst>
                <a:ext uri="{FF2B5EF4-FFF2-40B4-BE49-F238E27FC236}">
                  <a16:creationId xmlns:a16="http://schemas.microsoft.com/office/drawing/2014/main" id="{4D3AB888-9BBC-DF8C-5F36-7ED0BAB012E1}"/>
                </a:ext>
              </a:extLst>
            </p:cNvPr>
            <p:cNvPicPr>
              <a:picLocks noChangeAspect="1"/>
            </p:cNvPicPr>
            <p:nvPr/>
          </p:nvPicPr>
          <p:blipFill>
            <a:blip r:embed="rId11" cstate="hqprint">
              <a:extLst>
                <a:ext uri="{28A0092B-C50C-407E-A947-70E740481C1C}">
                  <a14:useLocalDpi xmlns:a14="http://schemas.microsoft.com/office/drawing/2010/main" val="0"/>
                </a:ext>
              </a:extLst>
            </a:blip>
            <a:stretch>
              <a:fillRect/>
            </a:stretch>
          </p:blipFill>
          <p:spPr>
            <a:xfrm>
              <a:off x="2914411" y="3918878"/>
              <a:ext cx="207791" cy="207791"/>
            </a:xfrm>
            <a:prstGeom prst="rect">
              <a:avLst/>
            </a:prstGeom>
          </p:spPr>
        </p:pic>
        <p:pic>
          <p:nvPicPr>
            <p:cNvPr id="27" name="図 26">
              <a:extLst>
                <a:ext uri="{FF2B5EF4-FFF2-40B4-BE49-F238E27FC236}">
                  <a16:creationId xmlns:a16="http://schemas.microsoft.com/office/drawing/2014/main" id="{8F0B5149-627B-0E7E-2860-CCE1B1B2C476}"/>
                </a:ext>
              </a:extLst>
            </p:cNvPr>
            <p:cNvPicPr>
              <a:picLocks noChangeAspect="1"/>
            </p:cNvPicPr>
            <p:nvPr/>
          </p:nvPicPr>
          <p:blipFill>
            <a:blip r:embed="rId11" cstate="hqprint">
              <a:extLst>
                <a:ext uri="{28A0092B-C50C-407E-A947-70E740481C1C}">
                  <a14:useLocalDpi xmlns:a14="http://schemas.microsoft.com/office/drawing/2010/main" val="0"/>
                </a:ext>
              </a:extLst>
            </a:blip>
            <a:stretch>
              <a:fillRect/>
            </a:stretch>
          </p:blipFill>
          <p:spPr>
            <a:xfrm>
              <a:off x="3675060" y="3874954"/>
              <a:ext cx="207791" cy="207791"/>
            </a:xfrm>
            <a:prstGeom prst="rect">
              <a:avLst/>
            </a:prstGeom>
          </p:spPr>
        </p:pic>
        <p:sp>
          <p:nvSpPr>
            <p:cNvPr id="28" name="テキスト ボックス 27">
              <a:extLst>
                <a:ext uri="{FF2B5EF4-FFF2-40B4-BE49-F238E27FC236}">
                  <a16:creationId xmlns:a16="http://schemas.microsoft.com/office/drawing/2014/main" id="{8F2EB51E-DFE9-D6E9-44C5-7EEAB04C7CB5}"/>
                </a:ext>
              </a:extLst>
            </p:cNvPr>
            <p:cNvSpPr txBox="1"/>
            <p:nvPr/>
          </p:nvSpPr>
          <p:spPr>
            <a:xfrm>
              <a:off x="2815835" y="3670241"/>
              <a:ext cx="1488266"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srgbClr val="7030A0"/>
                  </a:solidFill>
                  <a:effectLst/>
                  <a:uLnTx/>
                  <a:uFillTx/>
                  <a:latin typeface="メイリオ"/>
                  <a:ea typeface="メイリオ"/>
                  <a:cs typeface="+mn-cs"/>
                </a:rPr>
                <a:t>ランサムウェア感染</a:t>
              </a:r>
            </a:p>
          </p:txBody>
        </p:sp>
      </p:grpSp>
      <p:sp>
        <p:nvSpPr>
          <p:cNvPr id="5" name="テキスト プレースホルダー 2">
            <a:extLst>
              <a:ext uri="{FF2B5EF4-FFF2-40B4-BE49-F238E27FC236}">
                <a16:creationId xmlns:a16="http://schemas.microsoft.com/office/drawing/2014/main" id="{DD8B0CFE-D6F7-6F36-2C0A-B4B991BF36F3}"/>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2</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事例を知る：重大なインシデント発生から課題解決まで</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hlinkClick r:id="rId12" action="ppaction://hlinksldjump"/>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2-3.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実際の被害事例からみるケーススタディ</a:t>
            </a:r>
          </a:p>
        </p:txBody>
      </p:sp>
      <p:graphicFrame>
        <p:nvGraphicFramePr>
          <p:cNvPr id="18" name="表 10">
            <a:extLst>
              <a:ext uri="{FF2B5EF4-FFF2-40B4-BE49-F238E27FC236}">
                <a16:creationId xmlns:a16="http://schemas.microsoft.com/office/drawing/2014/main" id="{02E86529-6785-C20C-28FB-1195A8ACCCD6}"/>
              </a:ext>
            </a:extLst>
          </p:cNvPr>
          <p:cNvGraphicFramePr>
            <a:graphicFrameLocks noGrp="1"/>
          </p:cNvGraphicFramePr>
          <p:nvPr/>
        </p:nvGraphicFramePr>
        <p:xfrm>
          <a:off x="621092" y="8516661"/>
          <a:ext cx="5615815" cy="365760"/>
        </p:xfrm>
        <a:graphic>
          <a:graphicData uri="http://schemas.openxmlformats.org/drawingml/2006/table">
            <a:tbl>
              <a:tblPr firstRow="1" bandRow="1">
                <a:tableStyleId>{5C22544A-7EE6-4342-B048-85BDC9FD1C3A}</a:tableStyleId>
              </a:tblPr>
              <a:tblGrid>
                <a:gridCol w="1924884">
                  <a:extLst>
                    <a:ext uri="{9D8B030D-6E8A-4147-A177-3AD203B41FA5}">
                      <a16:colId xmlns:a16="http://schemas.microsoft.com/office/drawing/2014/main" val="727053212"/>
                    </a:ext>
                  </a:extLst>
                </a:gridCol>
                <a:gridCol w="3690931">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a:solidFill>
                            <a:sysClr val="windowText" lastClr="000000"/>
                          </a:solidFill>
                          <a:latin typeface="メイリオ" panose="020B0604030504040204" pitchFamily="50" charset="-128"/>
                          <a:ea typeface="メイリオ" panose="020B0604030504040204" pitchFamily="50" charset="-128"/>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31597141"/>
                  </a:ext>
                </a:extLst>
              </a:tr>
              <a:tr h="0">
                <a:tc>
                  <a:txBody>
                    <a:bodyPr/>
                    <a:lstStyle/>
                    <a:p>
                      <a:r>
                        <a:rPr kumimoji="1" lang="ja-JP" altLang="en-US" sz="600" b="0">
                          <a:solidFill>
                            <a:sysClr val="windowText" lastClr="000000"/>
                          </a:solidFill>
                          <a:latin typeface="メイリオ" panose="020B0604030504040204" pitchFamily="50" charset="-128"/>
                          <a:ea typeface="メイリオ" panose="020B0604030504040204" pitchFamily="50" charset="-128"/>
                        </a:rPr>
                        <a:t>コンピュータウイルス・不正アクセスの届出事例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500" b="0" u="sng" baseline="0">
                          <a:solidFill>
                            <a:schemeClr val="tx1"/>
                          </a:solidFill>
                          <a:uFill>
                            <a:solidFill>
                              <a:schemeClr val="bg1"/>
                            </a:solidFill>
                          </a:uFill>
                          <a:latin typeface="+mn-ea"/>
                          <a:ea typeface="+mn-ea"/>
                          <a:hlinkClick r:id="rId13"/>
                        </a:rPr>
                        <a:t>https://www.ipa.go.jp/security/todokede/crack-virus/ug65p9000000nnpa-att/000108764.pdf</a:t>
                      </a:r>
                      <a:endParaRPr kumimoji="1" lang="en-US" altLang="ja-JP" sz="500" b="0" u="sng" baseline="0">
                        <a:solidFill>
                          <a:schemeClr val="tx1"/>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bl>
          </a:graphicData>
        </a:graphic>
      </p:graphicFrame>
    </p:spTree>
    <p:extLst>
      <p:ext uri="{BB962C8B-B14F-4D97-AF65-F5344CB8AC3E}">
        <p14:creationId xmlns:p14="http://schemas.microsoft.com/office/powerpoint/2010/main" val="2952855348"/>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スライド番号プレースホルダー 3">
            <a:extLst>
              <a:ext uri="{FF2B5EF4-FFF2-40B4-BE49-F238E27FC236}">
                <a16:creationId xmlns:a16="http://schemas.microsoft.com/office/drawing/2014/main" id="{83B78C35-FA98-C6AA-A715-82E3364092AB}"/>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3DE21E26-97AC-E6B1-2E77-8CDF103AF5BA}"/>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17</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技術的管理策</a:t>
            </a:r>
            <a:br>
              <a:rPr kumimoji="1" lang="en-US" altLang="zh-TW"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17-1. </a:t>
            </a:r>
            <a:r>
              <a:rPr kumimoji="1" lang="ja-JP" altLang="en-US" u="sng">
                <a:uFill>
                  <a:solidFill>
                    <a:schemeClr val="bg1"/>
                  </a:solidFill>
                </a:uFill>
                <a:hlinkClick r:id="rId3" action="ppaction://hlinksldjump"/>
              </a:rPr>
              <a:t>技術的管理策を参考とした対策基準・実施手順の策定</a:t>
            </a:r>
            <a:endParaRPr kumimoji="1" lang="zh-TW" altLang="en-US" u="sng">
              <a:uFill>
                <a:solidFill>
                  <a:schemeClr val="bg1"/>
                </a:solidFill>
              </a:uFill>
            </a:endParaRPr>
          </a:p>
        </p:txBody>
      </p:sp>
      <p:sp>
        <p:nvSpPr>
          <p:cNvPr id="14" name="テキスト プレースホルダー 2">
            <a:extLst>
              <a:ext uri="{FF2B5EF4-FFF2-40B4-BE49-F238E27FC236}">
                <a16:creationId xmlns:a16="http://schemas.microsoft.com/office/drawing/2014/main" id="{B0DBFD3B-5732-C2F3-2F78-3C31BC804314}"/>
              </a:ext>
            </a:extLst>
          </p:cNvPr>
          <p:cNvSpPr>
            <a:spLocks noGrp="1"/>
          </p:cNvSpPr>
          <p:nvPr>
            <p:ph type="body" sz="quarter" idx="14"/>
          </p:nvPr>
        </p:nvSpPr>
        <p:spPr>
          <a:xfrm>
            <a:off x="1123950" y="1457325"/>
            <a:ext cx="5111250" cy="381000"/>
          </a:xfrm>
        </p:spPr>
        <p:txBody>
          <a:bodyPr/>
          <a:lstStyle/>
          <a:p>
            <a:r>
              <a:rPr kumimoji="1" lang="en-US" altLang="ja-JP"/>
              <a:t>17-1-1. </a:t>
            </a:r>
            <a:r>
              <a:rPr kumimoji="1" lang="ja-JP" altLang="en-US"/>
              <a:t>対策基準の策定</a:t>
            </a:r>
          </a:p>
        </p:txBody>
      </p:sp>
      <p:graphicFrame>
        <p:nvGraphicFramePr>
          <p:cNvPr id="3" name="表 2">
            <a:extLst>
              <a:ext uri="{FF2B5EF4-FFF2-40B4-BE49-F238E27FC236}">
                <a16:creationId xmlns:a16="http://schemas.microsoft.com/office/drawing/2014/main" id="{45A28FBC-178A-44EB-8E34-B8FC904229F8}"/>
              </a:ext>
            </a:extLst>
          </p:cNvPr>
          <p:cNvGraphicFramePr>
            <a:graphicFrameLocks noGrp="1"/>
          </p:cNvGraphicFramePr>
          <p:nvPr/>
        </p:nvGraphicFramePr>
        <p:xfrm>
          <a:off x="622801" y="2343600"/>
          <a:ext cx="5612399" cy="5783580"/>
        </p:xfrm>
        <a:graphic>
          <a:graphicData uri="http://schemas.openxmlformats.org/drawingml/2006/table">
            <a:tbl>
              <a:tblPr firstRow="1" bandRow="1">
                <a:tableStyleId>{5C22544A-7EE6-4342-B048-85BDC9FD1C3A}</a:tableStyleId>
              </a:tblPr>
              <a:tblGrid>
                <a:gridCol w="5612399">
                  <a:extLst>
                    <a:ext uri="{9D8B030D-6E8A-4147-A177-3AD203B41FA5}">
                      <a16:colId xmlns:a16="http://schemas.microsoft.com/office/drawing/2014/main" val="2585828005"/>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latin typeface="+mn-ea"/>
                          <a:ea typeface="+mn-ea"/>
                        </a:rPr>
                        <a:t>対策基準（例）</a:t>
                      </a:r>
                      <a:endParaRPr kumimoji="1" lang="ja-JP" altLang="en-US" sz="1050" b="0">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42017801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8.19 </a:t>
                      </a:r>
                      <a:r>
                        <a:rPr kumimoji="1" lang="ja-JP" altLang="en-US" sz="1050" b="1">
                          <a:solidFill>
                            <a:schemeClr val="tx1"/>
                          </a:solidFill>
                        </a:rPr>
                        <a:t>運用システムに関わるソフトウェアの導入</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運用システムへのソフトウェアの導入をセキュリティを保って管理するための手順および対策を実施しなければならない。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8.20 </a:t>
                      </a:r>
                      <a:r>
                        <a:rPr kumimoji="1" lang="ja-JP" altLang="en-US" sz="1050" b="1">
                          <a:solidFill>
                            <a:schemeClr val="tx1"/>
                          </a:solidFill>
                        </a:rPr>
                        <a:t>ネットワークのセキュリティ </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システムおよびアプリケーション内の情報を保護するために、ネットワークおよびネットワーク装置のセキュリティを保ち、管理し、制御しなければならない。</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8.21 </a:t>
                      </a:r>
                      <a:r>
                        <a:rPr kumimoji="1" lang="ja-JP" altLang="en-US" sz="1050" b="1">
                          <a:solidFill>
                            <a:schemeClr val="tx1"/>
                          </a:solidFill>
                        </a:rPr>
                        <a:t>ネットワークサービスのセキュリティ</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ネットワークサービスのセキュリティ機能、サービスレベルおよびサービスの要求事項を特定し、実装し、監視しなければならない。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8.22 </a:t>
                      </a:r>
                      <a:r>
                        <a:rPr kumimoji="1" lang="ja-JP" altLang="en-US" sz="1050" b="1">
                          <a:solidFill>
                            <a:schemeClr val="tx1"/>
                          </a:solidFill>
                        </a:rPr>
                        <a:t>ネットワークの分離</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情報サービス、利用者および情報システムは、組織のネットワーク上でグループごとに分離しなければならない。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8.23 </a:t>
                      </a:r>
                      <a:r>
                        <a:rPr kumimoji="1" lang="ja-JP" altLang="en-US" sz="1050" b="1">
                          <a:solidFill>
                            <a:schemeClr val="tx1"/>
                          </a:solidFill>
                        </a:rPr>
                        <a:t>ウェブ・フィルタリング</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悪意のあるコンテンツにさらされることを減らすために、外部</a:t>
                      </a:r>
                      <a:r>
                        <a:rPr kumimoji="1" lang="en-US" altLang="ja-JP" sz="1050" b="0">
                          <a:solidFill>
                            <a:schemeClr val="tx1"/>
                          </a:solidFill>
                        </a:rPr>
                        <a:t>Web</a:t>
                      </a:r>
                      <a:r>
                        <a:rPr kumimoji="1" lang="ja-JP" altLang="en-US" sz="1050" b="0">
                          <a:solidFill>
                            <a:schemeClr val="tx1"/>
                          </a:solidFill>
                        </a:rPr>
                        <a:t>サイトへのアクセスを管理しなければならない。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8.24 </a:t>
                      </a:r>
                      <a:r>
                        <a:rPr kumimoji="1" lang="ja-JP" altLang="en-US" sz="1050" b="1">
                          <a:solidFill>
                            <a:schemeClr val="tx1"/>
                          </a:solidFill>
                        </a:rPr>
                        <a:t>暗号の使用</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暗号鍵の管理を含む、暗号の効果的な利用のための規則を定め、実施しなければならない。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8.25 </a:t>
                      </a:r>
                      <a:r>
                        <a:rPr kumimoji="1" lang="ja-JP" altLang="en-US" sz="1050" b="1">
                          <a:solidFill>
                            <a:schemeClr val="tx1"/>
                          </a:solidFill>
                        </a:rPr>
                        <a:t>セキュリティに配慮した開発のライフサイクル</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ソフトウェアおよびシステムのセキュリティに配慮した開発のための規則を確立し、適用しなければならない。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8.26 </a:t>
                      </a:r>
                      <a:r>
                        <a:rPr kumimoji="1" lang="ja-JP" altLang="en-US" sz="1050" b="1">
                          <a:solidFill>
                            <a:schemeClr val="tx1"/>
                          </a:solidFill>
                        </a:rPr>
                        <a:t>アプリケーションのセキュリティの要求事項</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アプリケーションを開発または取得する場合、情報セキュリティ要求事項を特定し、規定し、承認しなければならない。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8.27 </a:t>
                      </a:r>
                      <a:r>
                        <a:rPr kumimoji="1" lang="ja-JP" altLang="en-US" sz="1050" b="1">
                          <a:solidFill>
                            <a:schemeClr val="tx1"/>
                          </a:solidFill>
                        </a:rPr>
                        <a:t>セキュリティに配慮したシステムアーキテクチャ及びシステム構築の原則</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セキュリティに配慮したシステムを構築するための原則を確立、文書化、維持し、すべての情報システムの開発活動に対して適用しなければならない。</a:t>
                      </a:r>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96955816"/>
                  </a:ext>
                </a:extLst>
              </a:tr>
            </a:tbl>
          </a:graphicData>
        </a:graphic>
      </p:graphicFrame>
      <p:grpSp>
        <p:nvGrpSpPr>
          <p:cNvPr id="10" name="グループ化 9">
            <a:extLst>
              <a:ext uri="{FF2B5EF4-FFF2-40B4-BE49-F238E27FC236}">
                <a16:creationId xmlns:a16="http://schemas.microsoft.com/office/drawing/2014/main" id="{6EA20860-9A93-AE3D-9CCB-8512563AB5CD}"/>
              </a:ext>
            </a:extLst>
          </p:cNvPr>
          <p:cNvGrpSpPr/>
          <p:nvPr/>
        </p:nvGrpSpPr>
        <p:grpSpPr>
          <a:xfrm>
            <a:off x="5972401" y="2053455"/>
            <a:ext cx="540000" cy="540000"/>
            <a:chOff x="5968800" y="2712523"/>
            <a:chExt cx="540000" cy="540000"/>
          </a:xfrm>
        </p:grpSpPr>
        <p:sp>
          <p:nvSpPr>
            <p:cNvPr id="11" name="楕円 10">
              <a:extLst>
                <a:ext uri="{FF2B5EF4-FFF2-40B4-BE49-F238E27FC236}">
                  <a16:creationId xmlns:a16="http://schemas.microsoft.com/office/drawing/2014/main" id="{C4B4CA0E-37C1-B17F-D45C-C37D88F4AD70}"/>
                </a:ext>
              </a:extLst>
            </p:cNvPr>
            <p:cNvSpPr/>
            <p:nvPr/>
          </p:nvSpPr>
          <p:spPr>
            <a:xfrm>
              <a:off x="5968800" y="2712523"/>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2" name="図 11">
              <a:extLst>
                <a:ext uri="{FF2B5EF4-FFF2-40B4-BE49-F238E27FC236}">
                  <a16:creationId xmlns:a16="http://schemas.microsoft.com/office/drawing/2014/main" id="{95F2CE31-75D8-063F-7155-2D731BDFE90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36404" y="2782572"/>
              <a:ext cx="404791" cy="404791"/>
            </a:xfrm>
            <a:prstGeom prst="rect">
              <a:avLst/>
            </a:prstGeom>
          </p:spPr>
        </p:pic>
      </p:grpSp>
    </p:spTree>
    <p:extLst>
      <p:ext uri="{BB962C8B-B14F-4D97-AF65-F5344CB8AC3E}">
        <p14:creationId xmlns:p14="http://schemas.microsoft.com/office/powerpoint/2010/main" val="3575068566"/>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スライド番号プレースホルダー 3">
            <a:extLst>
              <a:ext uri="{FF2B5EF4-FFF2-40B4-BE49-F238E27FC236}">
                <a16:creationId xmlns:a16="http://schemas.microsoft.com/office/drawing/2014/main" id="{83B78C35-FA98-C6AA-A715-82E3364092AB}"/>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3DE21E26-97AC-E6B1-2E77-8CDF103AF5BA}"/>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17</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技術的管理策</a:t>
            </a:r>
            <a:br>
              <a:rPr kumimoji="1" lang="en-US" altLang="zh-TW"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17-1. </a:t>
            </a:r>
            <a:r>
              <a:rPr kumimoji="1" lang="ja-JP" altLang="en-US" u="sng">
                <a:uFill>
                  <a:solidFill>
                    <a:schemeClr val="bg1"/>
                  </a:solidFill>
                </a:uFill>
                <a:hlinkClick r:id="rId3" action="ppaction://hlinksldjump"/>
              </a:rPr>
              <a:t>技術的管理策を参考とした対策基準・実施手順の策定</a:t>
            </a:r>
            <a:endParaRPr kumimoji="1" lang="zh-TW" altLang="en-US" u="sng">
              <a:uFill>
                <a:solidFill>
                  <a:schemeClr val="bg1"/>
                </a:solidFill>
              </a:uFill>
            </a:endParaRPr>
          </a:p>
        </p:txBody>
      </p:sp>
      <p:sp>
        <p:nvSpPr>
          <p:cNvPr id="14" name="テキスト プレースホルダー 2">
            <a:extLst>
              <a:ext uri="{FF2B5EF4-FFF2-40B4-BE49-F238E27FC236}">
                <a16:creationId xmlns:a16="http://schemas.microsoft.com/office/drawing/2014/main" id="{B0DBFD3B-5732-C2F3-2F78-3C31BC804314}"/>
              </a:ext>
            </a:extLst>
          </p:cNvPr>
          <p:cNvSpPr>
            <a:spLocks noGrp="1"/>
          </p:cNvSpPr>
          <p:nvPr>
            <p:ph type="body" sz="quarter" idx="14"/>
          </p:nvPr>
        </p:nvSpPr>
        <p:spPr>
          <a:xfrm>
            <a:off x="1123950" y="1457325"/>
            <a:ext cx="5111250" cy="381000"/>
          </a:xfrm>
        </p:spPr>
        <p:txBody>
          <a:bodyPr/>
          <a:lstStyle/>
          <a:p>
            <a:r>
              <a:rPr kumimoji="1" lang="en-US" altLang="ja-JP"/>
              <a:t>17-1-1. </a:t>
            </a:r>
            <a:r>
              <a:rPr kumimoji="1" lang="ja-JP" altLang="en-US"/>
              <a:t>対策基準の策定</a:t>
            </a:r>
          </a:p>
        </p:txBody>
      </p:sp>
      <p:graphicFrame>
        <p:nvGraphicFramePr>
          <p:cNvPr id="3" name="表 2">
            <a:extLst>
              <a:ext uri="{FF2B5EF4-FFF2-40B4-BE49-F238E27FC236}">
                <a16:creationId xmlns:a16="http://schemas.microsoft.com/office/drawing/2014/main" id="{45A28FBC-178A-44EB-8E34-B8FC904229F8}"/>
              </a:ext>
            </a:extLst>
          </p:cNvPr>
          <p:cNvGraphicFramePr>
            <a:graphicFrameLocks noGrp="1"/>
          </p:cNvGraphicFramePr>
          <p:nvPr/>
        </p:nvGraphicFramePr>
        <p:xfrm>
          <a:off x="622801" y="2343600"/>
          <a:ext cx="5612399" cy="4183380"/>
        </p:xfrm>
        <a:graphic>
          <a:graphicData uri="http://schemas.openxmlformats.org/drawingml/2006/table">
            <a:tbl>
              <a:tblPr firstRow="1" bandRow="1">
                <a:tableStyleId>{5C22544A-7EE6-4342-B048-85BDC9FD1C3A}</a:tableStyleId>
              </a:tblPr>
              <a:tblGrid>
                <a:gridCol w="5612399">
                  <a:extLst>
                    <a:ext uri="{9D8B030D-6E8A-4147-A177-3AD203B41FA5}">
                      <a16:colId xmlns:a16="http://schemas.microsoft.com/office/drawing/2014/main" val="2585828005"/>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latin typeface="+mn-ea"/>
                          <a:ea typeface="+mn-ea"/>
                        </a:rPr>
                        <a:t>対策基準（例）</a:t>
                      </a:r>
                      <a:endParaRPr kumimoji="1" lang="ja-JP" altLang="en-US" sz="1050" b="0">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42017801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8.28 </a:t>
                      </a:r>
                      <a:r>
                        <a:rPr kumimoji="1" lang="ja-JP" altLang="en-US" sz="1050" b="1">
                          <a:solidFill>
                            <a:schemeClr val="tx1"/>
                          </a:solidFill>
                        </a:rPr>
                        <a:t>セキュリティに配慮したコーディング</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セキュリティに配慮したコーディングの原則を、ソフトウェア開発に適用しなければならない。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8.29 </a:t>
                      </a:r>
                      <a:r>
                        <a:rPr kumimoji="1" lang="ja-JP" altLang="en-US" sz="1050" b="1">
                          <a:solidFill>
                            <a:schemeClr val="tx1"/>
                          </a:solidFill>
                        </a:rPr>
                        <a:t>開発及び受入れにおけるセキュリティ試験</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セキュリティテストのプロセスを開発のライフサイクルにおいて定め、実施しなければならない。</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8.30 </a:t>
                      </a:r>
                      <a:r>
                        <a:rPr kumimoji="1" lang="ja-JP" altLang="en-US" sz="1050" b="1">
                          <a:solidFill>
                            <a:schemeClr val="tx1"/>
                          </a:solidFill>
                        </a:rPr>
                        <a:t>外部委託による開発</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組織は、外部委託したシステム開発に関する活動を指揮、監視し、レビューしなければならない。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8.31 </a:t>
                      </a:r>
                      <a:r>
                        <a:rPr kumimoji="1" lang="ja-JP" altLang="en-US" sz="1050" b="1">
                          <a:solidFill>
                            <a:schemeClr val="tx1"/>
                          </a:solidFill>
                        </a:rPr>
                        <a:t>開発環境、試験環境及び運用環境の分離</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開発環境、テスト環境および本番環境は、分離してセキュリティを保たなければならない。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8.32 </a:t>
                      </a:r>
                      <a:r>
                        <a:rPr kumimoji="1" lang="ja-JP" altLang="en-US" sz="1050" b="1">
                          <a:solidFill>
                            <a:schemeClr val="tx1"/>
                          </a:solidFill>
                        </a:rPr>
                        <a:t>変更管理 </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情報処理設備および情報システムの変更は、変更管理手順に従わなければならない。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8.33 </a:t>
                      </a:r>
                      <a:r>
                        <a:rPr kumimoji="1" lang="ja-JP" altLang="en-US" sz="1050" b="1">
                          <a:solidFill>
                            <a:schemeClr val="tx1"/>
                          </a:solidFill>
                        </a:rPr>
                        <a:t>試験情報</a:t>
                      </a:r>
                      <a:endParaRPr kumimoji="1" lang="en-US" altLang="ja-JP" sz="1050" b="1">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テスト用情報は、適切に選定、保護、管理しなければならない。</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rPr>
                        <a:t>8.34 </a:t>
                      </a:r>
                      <a:r>
                        <a:rPr kumimoji="1" lang="ja-JP" altLang="en-US" sz="1050" b="1">
                          <a:solidFill>
                            <a:schemeClr val="tx1"/>
                          </a:solidFill>
                        </a:rPr>
                        <a:t>監査試験中の情報システムの保護</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運用システムのアセスメントを伴う監査におけるテストおよびその他の保証活動を計画し、テスト実施者と適切な管理層との間で合意しなければならない。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96955816"/>
                  </a:ext>
                </a:extLst>
              </a:tr>
            </a:tbl>
          </a:graphicData>
        </a:graphic>
      </p:graphicFrame>
      <p:sp>
        <p:nvSpPr>
          <p:cNvPr id="2" name="テキスト ボックス 1">
            <a:extLst>
              <a:ext uri="{FF2B5EF4-FFF2-40B4-BE49-F238E27FC236}">
                <a16:creationId xmlns:a16="http://schemas.microsoft.com/office/drawing/2014/main" id="{8602D85F-7998-3275-6E0F-971F012639CF}"/>
              </a:ext>
            </a:extLst>
          </p:cNvPr>
          <p:cNvSpPr txBox="1"/>
          <p:nvPr/>
        </p:nvSpPr>
        <p:spPr>
          <a:xfrm>
            <a:off x="619199" y="6612423"/>
            <a:ext cx="5612400" cy="25391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次ページ以降では、策定した対策基準をもとに作成する実施手順について説明します。</a:t>
            </a:r>
            <a:endParaRPr kumimoji="0"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12" name="グループ化 11">
            <a:extLst>
              <a:ext uri="{FF2B5EF4-FFF2-40B4-BE49-F238E27FC236}">
                <a16:creationId xmlns:a16="http://schemas.microsoft.com/office/drawing/2014/main" id="{49A4990F-EF57-42BA-9E86-1171D299B373}"/>
              </a:ext>
            </a:extLst>
          </p:cNvPr>
          <p:cNvGrpSpPr/>
          <p:nvPr/>
        </p:nvGrpSpPr>
        <p:grpSpPr>
          <a:xfrm>
            <a:off x="5972401" y="2053455"/>
            <a:ext cx="540000" cy="540000"/>
            <a:chOff x="5968800" y="2712523"/>
            <a:chExt cx="540000" cy="540000"/>
          </a:xfrm>
        </p:grpSpPr>
        <p:sp>
          <p:nvSpPr>
            <p:cNvPr id="13" name="楕円 12">
              <a:extLst>
                <a:ext uri="{FF2B5EF4-FFF2-40B4-BE49-F238E27FC236}">
                  <a16:creationId xmlns:a16="http://schemas.microsoft.com/office/drawing/2014/main" id="{8741BF63-457C-5936-1241-4B66F45E5B72}"/>
                </a:ext>
              </a:extLst>
            </p:cNvPr>
            <p:cNvSpPr/>
            <p:nvPr/>
          </p:nvSpPr>
          <p:spPr>
            <a:xfrm>
              <a:off x="5968800" y="2712523"/>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5" name="図 14">
              <a:extLst>
                <a:ext uri="{FF2B5EF4-FFF2-40B4-BE49-F238E27FC236}">
                  <a16:creationId xmlns:a16="http://schemas.microsoft.com/office/drawing/2014/main" id="{B17025F1-B95F-D040-7994-69D776D5C74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36404" y="2782572"/>
              <a:ext cx="404791" cy="404791"/>
            </a:xfrm>
            <a:prstGeom prst="rect">
              <a:avLst/>
            </a:prstGeom>
          </p:spPr>
        </p:pic>
      </p:grpSp>
    </p:spTree>
    <p:extLst>
      <p:ext uri="{BB962C8B-B14F-4D97-AF65-F5344CB8AC3E}">
        <p14:creationId xmlns:p14="http://schemas.microsoft.com/office/powerpoint/2010/main" val="3427220256"/>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763E4066-52EF-63D9-2522-2069D991F5B8}"/>
              </a:ext>
            </a:extLst>
          </p:cNvPr>
          <p:cNvSpPr>
            <a:spLocks noGrp="1"/>
          </p:cNvSpPr>
          <p:nvPr>
            <p:ph type="body" sz="quarter" idx="14"/>
          </p:nvPr>
        </p:nvSpPr>
        <p:spPr/>
        <p:txBody>
          <a:bodyPr/>
          <a:lstStyle/>
          <a:p>
            <a:r>
              <a:rPr kumimoji="1" lang="en-US" altLang="ja-JP"/>
              <a:t>17-1-2. </a:t>
            </a:r>
            <a:r>
              <a:rPr kumimoji="1" lang="ja-JP" altLang="en-US"/>
              <a:t>実施手順の策定</a:t>
            </a:r>
          </a:p>
        </p:txBody>
      </p:sp>
      <p:sp>
        <p:nvSpPr>
          <p:cNvPr id="5" name="スライド番号プレースホルダー 4">
            <a:extLst>
              <a:ext uri="{FF2B5EF4-FFF2-40B4-BE49-F238E27FC236}">
                <a16:creationId xmlns:a16="http://schemas.microsoft.com/office/drawing/2014/main" id="{B98E9CDB-DB10-7F9A-DD05-A8603114B87D}"/>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4" name="表 3">
            <a:extLst>
              <a:ext uri="{FF2B5EF4-FFF2-40B4-BE49-F238E27FC236}">
                <a16:creationId xmlns:a16="http://schemas.microsoft.com/office/drawing/2014/main" id="{CB0E77F2-0719-1358-58DB-D04B15E42D7B}"/>
              </a:ext>
            </a:extLst>
          </p:cNvPr>
          <p:cNvGraphicFramePr>
            <a:graphicFrameLocks noGrp="1"/>
          </p:cNvGraphicFramePr>
          <p:nvPr>
            <p:extLst>
              <p:ext uri="{D42A27DB-BD31-4B8C-83A1-F6EECF244321}">
                <p14:modId xmlns:p14="http://schemas.microsoft.com/office/powerpoint/2010/main" val="2143652469"/>
              </p:ext>
            </p:extLst>
          </p:nvPr>
        </p:nvGraphicFramePr>
        <p:xfrm>
          <a:off x="619200" y="2629081"/>
          <a:ext cx="5612400" cy="42062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8.1 </a:t>
                      </a:r>
                      <a:r>
                        <a:rPr kumimoji="1" lang="ja-JP" altLang="en-US" sz="1050" b="1">
                          <a:solidFill>
                            <a:sysClr val="windowText" lastClr="000000"/>
                          </a:solidFill>
                          <a:latin typeface="+mn-ea"/>
                          <a:ea typeface="+mn-ea"/>
                        </a:rPr>
                        <a:t>利用者エンドポイント機器</a:t>
                      </a:r>
                      <a:endParaRPr kumimoji="1" lang="en-US" altLang="ja-JP" sz="1050" b="1">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モバイル機器を社外に持ち出す場合、ログインパスワードを設定する。</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必要のない機密情報、個人情報などは、モバイル機器に格納しない。</a:t>
                      </a:r>
                      <a:br>
                        <a:rPr kumimoji="1" lang="en-US" altLang="ja-JP" sz="1050" b="0" i="0" u="none" strike="noStrike" kern="1200" cap="none" spc="0" normalizeH="0" baseline="0" noProof="0">
                          <a:ln>
                            <a:noFill/>
                          </a:ln>
                          <a:solidFill>
                            <a:prstClr val="black"/>
                          </a:solidFill>
                          <a:effectLst/>
                          <a:uLnTx/>
                          <a:uFillTx/>
                          <a:latin typeface="+mn-lt"/>
                          <a:ea typeface="+mn-ea"/>
                          <a:cs typeface="+mn-cs"/>
                        </a:rPr>
                      </a:br>
                      <a:r>
                        <a:rPr kumimoji="1" lang="ja-JP" altLang="en-US" sz="1050" b="0" i="0" u="none" strike="noStrike" kern="1200" cap="none" spc="0" normalizeH="0" baseline="0" noProof="0">
                          <a:ln>
                            <a:noFill/>
                          </a:ln>
                          <a:solidFill>
                            <a:prstClr val="black"/>
                          </a:solidFill>
                          <a:effectLst/>
                          <a:uLnTx/>
                          <a:uFillTx/>
                          <a:latin typeface="+mn-lt"/>
                          <a:ea typeface="+mn-ea"/>
                          <a:cs typeface="+mn-cs"/>
                        </a:rPr>
                        <a:t>業務上必要のある機密情報や個人情報をモバイル機器に格納する場合は、暗号化する。（パスワードをつける。）</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モバイル機器を利用者が限定されない無償の</a:t>
                      </a:r>
                      <a:r>
                        <a:rPr kumimoji="1" lang="en-US" altLang="ja-JP" sz="1050" b="0" i="0" u="none" strike="noStrike" kern="1200" cap="none" spc="0" normalizeH="0" baseline="0" noProof="0">
                          <a:ln>
                            <a:noFill/>
                          </a:ln>
                          <a:solidFill>
                            <a:prstClr val="black"/>
                          </a:solidFill>
                          <a:effectLst/>
                          <a:uLnTx/>
                          <a:uFillTx/>
                          <a:latin typeface="+mn-lt"/>
                          <a:ea typeface="+mn-ea"/>
                          <a:cs typeface="+mn-cs"/>
                        </a:rPr>
                        <a:t>WiFi</a:t>
                      </a:r>
                      <a:r>
                        <a:rPr kumimoji="1" lang="ja-JP" altLang="en-US" sz="1050" b="0" i="0" u="none" strike="noStrike" kern="1200" cap="none" spc="0" normalizeH="0" baseline="0" noProof="0">
                          <a:ln>
                            <a:noFill/>
                          </a:ln>
                          <a:solidFill>
                            <a:prstClr val="black"/>
                          </a:solidFill>
                          <a:effectLst/>
                          <a:uLnTx/>
                          <a:uFillTx/>
                          <a:latin typeface="+mn-lt"/>
                          <a:ea typeface="+mn-ea"/>
                          <a:cs typeface="+mn-cs"/>
                        </a:rPr>
                        <a:t>スポットなどへ接続することは禁じる。</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携帯電話・スマートフォンの管理</a:t>
                      </a:r>
                      <a:br>
                        <a:rPr kumimoji="1" lang="en-US" altLang="ja-JP" sz="1050" b="0" i="0" u="none" strike="noStrike" kern="1200" cap="none" spc="0" normalizeH="0" baseline="0" noProof="0">
                          <a:ln>
                            <a:noFill/>
                          </a:ln>
                          <a:solidFill>
                            <a:prstClr val="black"/>
                          </a:solidFill>
                          <a:effectLst/>
                          <a:uLnTx/>
                          <a:uFillTx/>
                          <a:latin typeface="+mn-lt"/>
                          <a:ea typeface="+mn-ea"/>
                          <a:cs typeface="+mn-cs"/>
                        </a:rPr>
                      </a:br>
                      <a:r>
                        <a:rPr kumimoji="1" lang="ja-JP" altLang="en-US" sz="1050" b="0" i="0" u="none" strike="noStrike" kern="1200" cap="none" spc="0" normalizeH="0" baseline="0" noProof="0">
                          <a:ln>
                            <a:noFill/>
                          </a:ln>
                          <a:solidFill>
                            <a:prstClr val="black"/>
                          </a:solidFill>
                          <a:effectLst/>
                          <a:uLnTx/>
                          <a:uFillTx/>
                          <a:latin typeface="+mn-lt"/>
                          <a:ea typeface="+mn-ea"/>
                          <a:cs typeface="+mn-cs"/>
                        </a:rPr>
                        <a:t>・社有の携帯電話・スマートフォン（以下「社有携帯電話など」という）を使用する者</a:t>
                      </a:r>
                      <a:br>
                        <a:rPr kumimoji="1" lang="en-US" altLang="ja-JP" sz="1050" b="0" i="0" u="none" strike="noStrike" kern="1200" cap="none" spc="0" normalizeH="0" baseline="0" noProof="0">
                          <a:ln>
                            <a:noFill/>
                          </a:ln>
                          <a:solidFill>
                            <a:prstClr val="black"/>
                          </a:solidFill>
                          <a:effectLst/>
                          <a:uLnTx/>
                          <a:uFillTx/>
                          <a:latin typeface="+mn-lt"/>
                          <a:ea typeface="+mn-ea"/>
                          <a:cs typeface="+mn-cs"/>
                        </a:rPr>
                      </a:br>
                      <a:r>
                        <a:rPr kumimoji="1" lang="ja-JP" altLang="en-US" sz="1050" b="0" i="0" u="none" strike="noStrike" kern="1200" cap="none" spc="0" normalizeH="0" baseline="0" noProof="0">
                          <a:ln>
                            <a:noFill/>
                          </a:ln>
                          <a:solidFill>
                            <a:prstClr val="black"/>
                          </a:solidFill>
                          <a:effectLst/>
                          <a:uLnTx/>
                          <a:uFillTx/>
                          <a:latin typeface="+mn-lt"/>
                          <a:ea typeface="+mn-ea"/>
                          <a:cs typeface="+mn-cs"/>
                        </a:rPr>
                        <a:t>　は、紛失、破損しないよう丁寧かつ慎重に扱う。</a:t>
                      </a:r>
                      <a:br>
                        <a:rPr kumimoji="1" lang="en-US" altLang="ja-JP" sz="1050" b="0" i="0" u="none" strike="noStrike" kern="1200" cap="none" spc="0" normalizeH="0" baseline="0" noProof="0">
                          <a:ln>
                            <a:noFill/>
                          </a:ln>
                          <a:solidFill>
                            <a:prstClr val="black"/>
                          </a:solidFill>
                          <a:effectLst/>
                          <a:uLnTx/>
                          <a:uFillTx/>
                          <a:latin typeface="+mn-lt"/>
                          <a:ea typeface="+mn-ea"/>
                          <a:cs typeface="+mn-cs"/>
                        </a:rPr>
                      </a:br>
                      <a:r>
                        <a:rPr kumimoji="1" lang="ja-JP" altLang="en-US" sz="1050" b="0" i="0" u="none" strike="noStrike" kern="1200" cap="none" spc="0" normalizeH="0" baseline="0" noProof="0">
                          <a:ln>
                            <a:noFill/>
                          </a:ln>
                          <a:solidFill>
                            <a:prstClr val="black"/>
                          </a:solidFill>
                          <a:effectLst/>
                          <a:uLnTx/>
                          <a:uFillTx/>
                          <a:latin typeface="+mn-lt"/>
                          <a:ea typeface="+mn-ea"/>
                          <a:cs typeface="+mn-cs"/>
                        </a:rPr>
                        <a:t>・社有携帯電話などを使用する者は、使用者本人以外が操作できないよう、パスワード</a:t>
                      </a:r>
                      <a:br>
                        <a:rPr kumimoji="1" lang="en-US" altLang="ja-JP" sz="1050" b="0" i="0" u="none" strike="noStrike" kern="1200" cap="none" spc="0" normalizeH="0" baseline="0" noProof="0">
                          <a:ln>
                            <a:noFill/>
                          </a:ln>
                          <a:solidFill>
                            <a:prstClr val="black"/>
                          </a:solidFill>
                          <a:effectLst/>
                          <a:uLnTx/>
                          <a:uFillTx/>
                          <a:latin typeface="+mn-lt"/>
                          <a:ea typeface="+mn-ea"/>
                          <a:cs typeface="+mn-cs"/>
                        </a:rPr>
                      </a:br>
                      <a:r>
                        <a:rPr kumimoji="1" lang="ja-JP" altLang="en-US" sz="1050" b="0" i="0" u="none" strike="noStrike" kern="1200" cap="none" spc="0" normalizeH="0" baseline="0" noProof="0">
                          <a:ln>
                            <a:noFill/>
                          </a:ln>
                          <a:solidFill>
                            <a:prstClr val="black"/>
                          </a:solidFill>
                          <a:effectLst/>
                          <a:uLnTx/>
                          <a:uFillTx/>
                          <a:latin typeface="+mn-lt"/>
                          <a:ea typeface="+mn-ea"/>
                          <a:cs typeface="+mn-cs"/>
                        </a:rPr>
                        <a:t>　を設定して保護する。</a:t>
                      </a:r>
                      <a:br>
                        <a:rPr kumimoji="1" lang="en-US" altLang="ja-JP" sz="1050" b="0" i="0" u="none" strike="noStrike" kern="1200" cap="none" spc="0" normalizeH="0" baseline="0" noProof="0">
                          <a:ln>
                            <a:noFill/>
                          </a:ln>
                          <a:solidFill>
                            <a:prstClr val="black"/>
                          </a:solidFill>
                          <a:effectLst/>
                          <a:uLnTx/>
                          <a:uFillTx/>
                          <a:latin typeface="+mn-lt"/>
                          <a:ea typeface="+mn-ea"/>
                          <a:cs typeface="+mn-cs"/>
                        </a:rPr>
                      </a:br>
                      <a:r>
                        <a:rPr kumimoji="1" lang="ja-JP" altLang="en-US" sz="1050" b="0" i="0" u="none" strike="noStrike" kern="1200" cap="none" spc="0" normalizeH="0" baseline="0" noProof="0">
                          <a:ln>
                            <a:noFill/>
                          </a:ln>
                          <a:solidFill>
                            <a:prstClr val="black"/>
                          </a:solidFill>
                          <a:effectLst/>
                          <a:uLnTx/>
                          <a:uFillTx/>
                          <a:latin typeface="+mn-lt"/>
                          <a:ea typeface="+mn-ea"/>
                          <a:cs typeface="+mn-cs"/>
                        </a:rPr>
                        <a:t>・持ち歩く際は、ストラップをつけるなどの紛失・盗難防止策を必要に応じて講じる。</a:t>
                      </a:r>
                      <a:br>
                        <a:rPr kumimoji="1" lang="en-US" altLang="ja-JP" sz="1050" b="0" i="0" u="none" strike="noStrike" kern="1200" cap="none" spc="0" normalizeH="0" baseline="0" noProof="0">
                          <a:ln>
                            <a:noFill/>
                          </a:ln>
                          <a:solidFill>
                            <a:prstClr val="black"/>
                          </a:solidFill>
                          <a:effectLst/>
                          <a:uLnTx/>
                          <a:uFillTx/>
                          <a:latin typeface="+mn-lt"/>
                          <a:ea typeface="+mn-ea"/>
                          <a:cs typeface="+mn-cs"/>
                        </a:rPr>
                      </a:br>
                      <a:r>
                        <a:rPr kumimoji="1" lang="ja-JP" altLang="en-US" sz="1050" b="0" i="0" u="none" strike="noStrike" kern="1200" cap="none" spc="0" normalizeH="0" baseline="0" noProof="0">
                          <a:ln>
                            <a:noFill/>
                          </a:ln>
                          <a:solidFill>
                            <a:prstClr val="black"/>
                          </a:solidFill>
                          <a:effectLst/>
                          <a:uLnTx/>
                          <a:uFillTx/>
                          <a:latin typeface="+mn-lt"/>
                          <a:ea typeface="+mn-ea"/>
                          <a:cs typeface="+mn-cs"/>
                        </a:rPr>
                        <a:t>・電車やバスの中、その他公共の場所における使用は控え、個人情報やその他機密情報</a:t>
                      </a:r>
                      <a:br>
                        <a:rPr kumimoji="1" lang="en-US" altLang="ja-JP" sz="1050" b="0" i="0" u="none" strike="noStrike" kern="1200" cap="none" spc="0" normalizeH="0" baseline="0" noProof="0">
                          <a:ln>
                            <a:noFill/>
                          </a:ln>
                          <a:solidFill>
                            <a:prstClr val="black"/>
                          </a:solidFill>
                          <a:effectLst/>
                          <a:uLnTx/>
                          <a:uFillTx/>
                          <a:latin typeface="+mn-lt"/>
                          <a:ea typeface="+mn-ea"/>
                          <a:cs typeface="+mn-cs"/>
                        </a:rPr>
                      </a:br>
                      <a:r>
                        <a:rPr kumimoji="1" lang="ja-JP" altLang="en-US" sz="1050" b="0" i="0" u="none" strike="noStrike" kern="1200" cap="none" spc="0" normalizeH="0" baseline="0" noProof="0">
                          <a:ln>
                            <a:noFill/>
                          </a:ln>
                          <a:solidFill>
                            <a:prstClr val="black"/>
                          </a:solidFill>
                          <a:effectLst/>
                          <a:uLnTx/>
                          <a:uFillTx/>
                          <a:latin typeface="+mn-lt"/>
                          <a:ea typeface="+mn-ea"/>
                          <a:cs typeface="+mn-cs"/>
                        </a:rPr>
                        <a:t>　を他者に聞かれないよう十分配慮する。</a:t>
                      </a:r>
                      <a:br>
                        <a:rPr kumimoji="1" lang="en-US" altLang="ja-JP" sz="1050" b="0" i="0" u="none" strike="noStrike" kern="1200" cap="none" spc="0" normalizeH="0" baseline="0" noProof="0">
                          <a:ln>
                            <a:noFill/>
                          </a:ln>
                          <a:solidFill>
                            <a:prstClr val="black"/>
                          </a:solidFill>
                          <a:effectLst/>
                          <a:uLnTx/>
                          <a:uFillTx/>
                          <a:latin typeface="+mn-lt"/>
                          <a:ea typeface="+mn-ea"/>
                          <a:cs typeface="+mn-cs"/>
                        </a:rPr>
                      </a:br>
                      <a:r>
                        <a:rPr kumimoji="1" lang="ja-JP" altLang="en-US" sz="1050" b="0" i="0" u="none" strike="noStrike" kern="1200" cap="none" spc="0" normalizeH="0" baseline="0" noProof="0">
                          <a:ln>
                            <a:noFill/>
                          </a:ln>
                          <a:solidFill>
                            <a:prstClr val="black"/>
                          </a:solidFill>
                          <a:effectLst/>
                          <a:uLnTx/>
                          <a:uFillTx/>
                          <a:latin typeface="+mn-lt"/>
                          <a:ea typeface="+mn-ea"/>
                          <a:cs typeface="+mn-cs"/>
                        </a:rPr>
                        <a:t>・私有の携帯電話・スマートフォンを業務で使用する場合は、情報システム管理者の承</a:t>
                      </a:r>
                      <a:br>
                        <a:rPr kumimoji="1" lang="en-US" altLang="ja-JP" sz="1050" b="0" i="0" u="none" strike="noStrike" kern="1200" cap="none" spc="0" normalizeH="0" baseline="0" noProof="0">
                          <a:ln>
                            <a:noFill/>
                          </a:ln>
                          <a:solidFill>
                            <a:prstClr val="black"/>
                          </a:solidFill>
                          <a:effectLst/>
                          <a:uLnTx/>
                          <a:uFillTx/>
                          <a:latin typeface="+mn-lt"/>
                          <a:ea typeface="+mn-ea"/>
                          <a:cs typeface="+mn-cs"/>
                        </a:rPr>
                      </a:br>
                      <a:r>
                        <a:rPr kumimoji="1" lang="ja-JP" altLang="en-US" sz="1050" b="0" i="0" u="none" strike="noStrike" kern="1200" cap="none" spc="0" normalizeH="0" baseline="0" noProof="0">
                          <a:ln>
                            <a:noFill/>
                          </a:ln>
                          <a:solidFill>
                            <a:prstClr val="black"/>
                          </a:solidFill>
                          <a:effectLst/>
                          <a:uLnTx/>
                          <a:uFillTx/>
                          <a:latin typeface="+mn-lt"/>
                          <a:ea typeface="+mn-ea"/>
                          <a:cs typeface="+mn-cs"/>
                        </a:rPr>
                        <a:t>　認を要する。また、社有携帯電話などと同様の安全対策を実施する。</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利用者はノート</a:t>
                      </a:r>
                      <a:r>
                        <a:rPr kumimoji="1" lang="en-US" altLang="ja-JP" sz="1050" b="0" i="0" u="none" strike="noStrike" kern="1200" cap="none" spc="0" normalizeH="0" baseline="0" noProof="0">
                          <a:ln>
                            <a:noFill/>
                          </a:ln>
                          <a:solidFill>
                            <a:prstClr val="black"/>
                          </a:solidFill>
                          <a:effectLst/>
                          <a:uLnTx/>
                          <a:uFillTx/>
                          <a:latin typeface="+mn-lt"/>
                          <a:ea typeface="+mn-ea"/>
                          <a:cs typeface="+mn-cs"/>
                        </a:rPr>
                        <a:t>PC</a:t>
                      </a:r>
                      <a:r>
                        <a:rPr kumimoji="1" lang="ja-JP" altLang="en-US" sz="1050" b="0" i="0" u="none" strike="noStrike" kern="1200" cap="none" spc="0" normalizeH="0" baseline="0" noProof="0">
                          <a:ln>
                            <a:noFill/>
                          </a:ln>
                          <a:solidFill>
                            <a:prstClr val="black"/>
                          </a:solidFill>
                          <a:effectLst/>
                          <a:uLnTx/>
                          <a:uFillTx/>
                          <a:latin typeface="+mn-lt"/>
                          <a:ea typeface="+mn-ea"/>
                          <a:cs typeface="+mn-cs"/>
                        </a:rPr>
                        <a:t>に対して、パスワードつきのスクリーンセーバを設定し、のぞき見を防止する。スクリーンセーバの設定時間は</a:t>
                      </a:r>
                      <a:r>
                        <a:rPr kumimoji="1" lang="en-US" altLang="ja-JP" sz="1050" b="0" i="0" u="none" strike="noStrike" kern="1200" cap="none" spc="0" normalizeH="0" baseline="0" noProof="0">
                          <a:ln>
                            <a:noFill/>
                          </a:ln>
                          <a:solidFill>
                            <a:prstClr val="black"/>
                          </a:solidFill>
                          <a:effectLst/>
                          <a:uLnTx/>
                          <a:uFillTx/>
                          <a:latin typeface="+mn-lt"/>
                          <a:ea typeface="+mn-ea"/>
                          <a:cs typeface="+mn-cs"/>
                        </a:rPr>
                        <a:t>10</a:t>
                      </a:r>
                      <a:r>
                        <a:rPr kumimoji="1" lang="ja-JP" altLang="en-US" sz="1050" b="0" i="0" u="none" strike="noStrike" kern="1200" cap="none" spc="0" normalizeH="0" baseline="0" noProof="0">
                          <a:ln>
                            <a:noFill/>
                          </a:ln>
                          <a:solidFill>
                            <a:prstClr val="black"/>
                          </a:solidFill>
                          <a:effectLst/>
                          <a:uLnTx/>
                          <a:uFillTx/>
                          <a:latin typeface="+mn-lt"/>
                          <a:ea typeface="+mn-ea"/>
                          <a:cs typeface="+mn-cs"/>
                        </a:rPr>
                        <a:t>分以内とする。</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利用者終端装置（携帯、スマートフォン、ノート</a:t>
                      </a:r>
                      <a:r>
                        <a:rPr kumimoji="1" lang="en-US" altLang="ja-JP" sz="1050" b="0" i="0" u="none" strike="noStrike" kern="1200" cap="none" spc="0" normalizeH="0" baseline="0" noProof="0">
                          <a:ln>
                            <a:noFill/>
                          </a:ln>
                          <a:solidFill>
                            <a:prstClr val="black"/>
                          </a:solidFill>
                          <a:effectLst/>
                          <a:uLnTx/>
                          <a:uFillTx/>
                          <a:latin typeface="+mn-lt"/>
                          <a:ea typeface="+mn-ea"/>
                          <a:cs typeface="+mn-cs"/>
                        </a:rPr>
                        <a:t>PC</a:t>
                      </a:r>
                      <a:r>
                        <a:rPr kumimoji="1" lang="ja-JP" altLang="en-US" sz="1050" b="0" i="0" u="none" strike="noStrike" kern="1200" cap="none" spc="0" normalizeH="0" baseline="0" noProof="0">
                          <a:ln>
                            <a:noFill/>
                          </a:ln>
                          <a:solidFill>
                            <a:prstClr val="black"/>
                          </a:solidFill>
                          <a:effectLst/>
                          <a:uLnTx/>
                          <a:uFillTx/>
                          <a:latin typeface="+mn-lt"/>
                          <a:ea typeface="+mn-ea"/>
                          <a:cs typeface="+mn-cs"/>
                        </a:rPr>
                        <a:t>など、ユーザが情報処理サービスにアクセスするために使用するさまざまなデバイス）の取扱いに関する規則を定めることが大切です。</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76122206"/>
                  </a:ext>
                </a:extLst>
              </a:tr>
            </a:tbl>
          </a:graphicData>
        </a:graphic>
      </p:graphicFrame>
      <p:sp>
        <p:nvSpPr>
          <p:cNvPr id="6" name="テキスト ボックス 5">
            <a:extLst>
              <a:ext uri="{FF2B5EF4-FFF2-40B4-BE49-F238E27FC236}">
                <a16:creationId xmlns:a16="http://schemas.microsoft.com/office/drawing/2014/main" id="{6F547810-3284-647C-D321-584296026E8D}"/>
              </a:ext>
            </a:extLst>
          </p:cNvPr>
          <p:cNvSpPr txBox="1"/>
          <p:nvPr/>
        </p:nvSpPr>
        <p:spPr>
          <a:xfrm>
            <a:off x="622800" y="2052000"/>
            <a:ext cx="5612400" cy="57708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管理策（対策基準）をもとに策定されたセキュリティ対策の実施手順の例を、それぞれ紹介します。紹介する例と、</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に記載されている各管理策の手引の内容を参考に、自社に適した実施手順を策定してください。</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7" name="表 10">
            <a:extLst>
              <a:ext uri="{FF2B5EF4-FFF2-40B4-BE49-F238E27FC236}">
                <a16:creationId xmlns:a16="http://schemas.microsoft.com/office/drawing/2014/main" id="{BA116470-7829-800F-657C-E24D0FFFCAA2}"/>
              </a:ext>
            </a:extLst>
          </p:cNvPr>
          <p:cNvGraphicFramePr>
            <a:graphicFrameLocks noGrp="1"/>
          </p:cNvGraphicFramePr>
          <p:nvPr/>
        </p:nvGraphicFramePr>
        <p:xfrm>
          <a:off x="619200" y="9071530"/>
          <a:ext cx="5612400" cy="335280"/>
        </p:xfrm>
        <a:graphic>
          <a:graphicData uri="http://schemas.openxmlformats.org/drawingml/2006/table">
            <a:tbl>
              <a:tblPr firstRow="1" bandRow="1">
                <a:tableStyleId>{5C22544A-7EE6-4342-B048-85BDC9FD1C3A}</a:tableStyleId>
              </a:tblPr>
              <a:tblGrid>
                <a:gridCol w="2361700">
                  <a:extLst>
                    <a:ext uri="{9D8B030D-6E8A-4147-A177-3AD203B41FA5}">
                      <a16:colId xmlns:a16="http://schemas.microsoft.com/office/drawing/2014/main" val="727053212"/>
                    </a:ext>
                  </a:extLst>
                </a:gridCol>
                <a:gridCol w="3250700">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mn-ea"/>
                          <a:ea typeface="+mn-ea"/>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a:solidFill>
                            <a:sysClr val="windowText" lastClr="000000"/>
                          </a:solidFill>
                          <a:latin typeface="+mn-ea"/>
                          <a:ea typeface="+mn-ea"/>
                        </a:rPr>
                        <a:t>ISO/IEC 27002:2022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3"/>
                        </a:rPr>
                        <a:t>https://www.iso.org/standard/75652.html</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bl>
          </a:graphicData>
        </a:graphic>
      </p:graphicFrame>
      <p:sp>
        <p:nvSpPr>
          <p:cNvPr id="8" name="テキスト プレースホルダー 1">
            <a:extLst>
              <a:ext uri="{FF2B5EF4-FFF2-40B4-BE49-F238E27FC236}">
                <a16:creationId xmlns:a16="http://schemas.microsoft.com/office/drawing/2014/main" id="{29AECF1C-424A-CCA7-726C-DCE8BC1CD13F}"/>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4" action="ppaction://hlinksldjump"/>
              </a:rPr>
              <a:t>第</a:t>
            </a:r>
            <a:r>
              <a:rPr kumimoji="1" lang="en-US" altLang="zh-TW" u="sng">
                <a:uFill>
                  <a:solidFill>
                    <a:schemeClr val="bg1"/>
                  </a:solidFill>
                </a:uFill>
                <a:hlinkClick r:id="rId4" action="ppaction://hlinksldjump"/>
              </a:rPr>
              <a:t>17</a:t>
            </a:r>
            <a:r>
              <a:rPr kumimoji="1" lang="zh-TW" altLang="en-US" u="sng">
                <a:uFill>
                  <a:solidFill>
                    <a:schemeClr val="bg1"/>
                  </a:solidFill>
                </a:uFill>
                <a:hlinkClick r:id="rId4" action="ppaction://hlinksldjump"/>
              </a:rPr>
              <a:t>章</a:t>
            </a:r>
            <a:r>
              <a:rPr kumimoji="1" lang="en-US" altLang="zh-TW" u="sng">
                <a:uFill>
                  <a:solidFill>
                    <a:schemeClr val="bg1"/>
                  </a:solidFill>
                </a:uFill>
                <a:hlinkClick r:id="rId4" action="ppaction://hlinksldjump"/>
              </a:rPr>
              <a:t>. </a:t>
            </a:r>
            <a:r>
              <a:rPr kumimoji="1" lang="zh-TW" altLang="en-US" u="sng">
                <a:uFill>
                  <a:solidFill>
                    <a:schemeClr val="bg1"/>
                  </a:solidFill>
                </a:uFill>
                <a:hlinkClick r:id="rId4" action="ppaction://hlinksldjump"/>
              </a:rPr>
              <a:t>技術的管理策</a:t>
            </a:r>
            <a:br>
              <a:rPr kumimoji="1" lang="en-US" altLang="zh-TW" u="sng">
                <a:uFill>
                  <a:solidFill>
                    <a:schemeClr val="bg1"/>
                  </a:solidFill>
                </a:uFill>
                <a:hlinkClick r:id="rId4" action="ppaction://hlinksldjump"/>
              </a:rPr>
            </a:br>
            <a:r>
              <a:rPr kumimoji="1" lang="ja-JP" altLang="en-US" u="sng">
                <a:uFill>
                  <a:solidFill>
                    <a:schemeClr val="bg1"/>
                  </a:solidFill>
                </a:uFill>
                <a:hlinkClick r:id="rId4" action="ppaction://hlinksldjump"/>
              </a:rPr>
              <a:t>　</a:t>
            </a:r>
            <a:r>
              <a:rPr kumimoji="1" lang="en-US" altLang="ja-JP" u="sng">
                <a:uFill>
                  <a:solidFill>
                    <a:schemeClr val="bg1"/>
                  </a:solidFill>
                </a:uFill>
                <a:hlinkClick r:id="rId4" action="ppaction://hlinksldjump"/>
              </a:rPr>
              <a:t>17-1. </a:t>
            </a:r>
            <a:r>
              <a:rPr kumimoji="1" lang="ja-JP" altLang="en-US" u="sng">
                <a:uFill>
                  <a:solidFill>
                    <a:schemeClr val="bg1"/>
                  </a:solidFill>
                </a:uFill>
                <a:hlinkClick r:id="rId4" action="ppaction://hlinksldjump"/>
              </a:rPr>
              <a:t>技術的管理策を参考とした対策基準・実施手順の策定</a:t>
            </a:r>
            <a:endParaRPr kumimoji="1" lang="zh-TW" altLang="en-US" u="sng">
              <a:uFill>
                <a:solidFill>
                  <a:schemeClr val="bg1"/>
                </a:solidFill>
              </a:uFill>
            </a:endParaRPr>
          </a:p>
        </p:txBody>
      </p:sp>
      <p:graphicFrame>
        <p:nvGraphicFramePr>
          <p:cNvPr id="9" name="表 8">
            <a:extLst>
              <a:ext uri="{FF2B5EF4-FFF2-40B4-BE49-F238E27FC236}">
                <a16:creationId xmlns:a16="http://schemas.microsoft.com/office/drawing/2014/main" id="{8BAA3CA8-0AA4-58AF-8979-3E95BD31C8E0}"/>
              </a:ext>
            </a:extLst>
          </p:cNvPr>
          <p:cNvGraphicFramePr>
            <a:graphicFrameLocks noGrp="1"/>
          </p:cNvGraphicFramePr>
          <p:nvPr/>
        </p:nvGraphicFramePr>
        <p:xfrm>
          <a:off x="619200" y="6913143"/>
          <a:ext cx="5612400" cy="19659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8.2 </a:t>
                      </a:r>
                      <a:r>
                        <a:rPr kumimoji="1" lang="ja-JP" altLang="en-US" sz="1050" b="1">
                          <a:solidFill>
                            <a:sysClr val="windowText" lastClr="000000"/>
                          </a:solidFill>
                          <a:latin typeface="+mn-ea"/>
                          <a:ea typeface="+mn-ea"/>
                        </a:rPr>
                        <a:t>特権的アクセス権</a:t>
                      </a:r>
                      <a:endParaRPr kumimoji="1" lang="en-US" altLang="ja-JP" sz="1050" b="1">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en-US" sz="1050" b="0">
                          <a:solidFill>
                            <a:schemeClr val="tx1"/>
                          </a:solidFill>
                        </a:rPr>
                        <a:t>特権的アクセス権は特定の者に付与し、管理対象システムとその保有者を明確にする。</a:t>
                      </a:r>
                      <a:endParaRPr kumimoji="1" lang="en-US" altLang="ja-JP" sz="1050" b="0">
                        <a:solidFill>
                          <a:schemeClr val="tx1"/>
                        </a:solidFill>
                      </a:endParaRPr>
                    </a:p>
                    <a:p>
                      <a:pPr marL="228600" indent="-228600">
                        <a:buFont typeface="+mj-lt"/>
                        <a:buAutoNum type="alphaLcPeriod"/>
                      </a:pPr>
                      <a:r>
                        <a:rPr kumimoji="1" lang="ja-JP" altLang="en-US" sz="1050" b="0">
                          <a:solidFill>
                            <a:schemeClr val="tx1"/>
                          </a:solidFill>
                        </a:rPr>
                        <a:t>半年に</a:t>
                      </a:r>
                      <a:r>
                        <a:rPr kumimoji="1" lang="en-US" altLang="ja-JP" sz="1050" b="0">
                          <a:solidFill>
                            <a:schemeClr val="tx1"/>
                          </a:solidFill>
                        </a:rPr>
                        <a:t>1</a:t>
                      </a:r>
                      <a:r>
                        <a:rPr kumimoji="1" lang="ja-JP" altLang="en-US" sz="1050" b="0">
                          <a:solidFill>
                            <a:schemeClr val="tx1"/>
                          </a:solidFill>
                        </a:rPr>
                        <a:t>回、または組織に何か変更があった際、特権的アクセス権を用いて作業する利用者をレビューし、特権的アクセス権を用いた作業に関して、その利用者が職務、役割、責任、力量の点で今も適格であるかどうかを検証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b="0">
                        <a:solidFill>
                          <a:schemeClr val="tx1"/>
                        </a:solidFill>
                      </a:endParaRPr>
                    </a:p>
                    <a:p>
                      <a:pPr marL="0" indent="0">
                        <a:buFont typeface="+mj-lt"/>
                        <a:buNone/>
                      </a:pPr>
                      <a:r>
                        <a:rPr kumimoji="1" lang="ja-JP" altLang="en-US" sz="1050" b="0">
                          <a:solidFill>
                            <a:schemeClr val="tx1"/>
                          </a:solidFill>
                        </a:rPr>
                        <a:t>特権的アクセス権は一般の利用者よりも多くの権限が付与されているため、悪用されると影響が大きいです。</a:t>
                      </a:r>
                      <a:r>
                        <a:rPr kumimoji="1" lang="en-US" altLang="ja-JP" sz="1050" b="0">
                          <a:solidFill>
                            <a:schemeClr val="tx1"/>
                          </a:solidFill>
                        </a:rPr>
                        <a:t>ID</a:t>
                      </a:r>
                      <a:r>
                        <a:rPr kumimoji="1" lang="ja-JP" altLang="en-US" sz="1050" b="0">
                          <a:solidFill>
                            <a:schemeClr val="tx1"/>
                          </a:solidFill>
                        </a:rPr>
                        <a:t>付与に際しては、厳格かつ安全な管理のもとに運用されることが大切です。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11545709"/>
                  </a:ext>
                </a:extLst>
              </a:tr>
            </a:tbl>
          </a:graphicData>
        </a:graphic>
      </p:graphicFrame>
    </p:spTree>
    <p:extLst>
      <p:ext uri="{BB962C8B-B14F-4D97-AF65-F5344CB8AC3E}">
        <p14:creationId xmlns:p14="http://schemas.microsoft.com/office/powerpoint/2010/main" val="2245473323"/>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a:extLst>
              <a:ext uri="{FF2B5EF4-FFF2-40B4-BE49-F238E27FC236}">
                <a16:creationId xmlns:a16="http://schemas.microsoft.com/office/drawing/2014/main" id="{948744A2-5DE4-C003-4E65-362AF46532A1}"/>
              </a:ext>
            </a:extLst>
          </p:cNvPr>
          <p:cNvGraphicFramePr>
            <a:graphicFrameLocks noGrp="1"/>
          </p:cNvGraphicFramePr>
          <p:nvPr/>
        </p:nvGraphicFramePr>
        <p:xfrm>
          <a:off x="622800" y="4389192"/>
          <a:ext cx="5612400" cy="16459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8.4 </a:t>
                      </a:r>
                      <a:r>
                        <a:rPr kumimoji="1" lang="ja-JP" altLang="en-US" sz="1050" b="1">
                          <a:solidFill>
                            <a:sysClr val="windowText" lastClr="000000"/>
                          </a:solidFill>
                          <a:latin typeface="+mn-ea"/>
                          <a:ea typeface="+mn-ea"/>
                        </a:rPr>
                        <a:t>ソースコードへのアクセス</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0" indent="0">
                        <a:buFont typeface="+mj-lt"/>
                        <a:buNone/>
                      </a:pPr>
                      <a:r>
                        <a:rPr kumimoji="1" lang="ja-JP" altLang="ja-JP" sz="1050" kern="1200">
                          <a:solidFill>
                            <a:schemeClr val="dk1"/>
                          </a:solidFill>
                          <a:effectLst/>
                          <a:latin typeface="+mn-ea"/>
                          <a:ea typeface="+mn-ea"/>
                          <a:cs typeface="+mn-cs"/>
                        </a:rPr>
                        <a:t>ソース</a:t>
                      </a:r>
                      <a:r>
                        <a:rPr kumimoji="1" lang="ja-JP" altLang="en-US" sz="1050" kern="1200">
                          <a:solidFill>
                            <a:schemeClr val="dk1"/>
                          </a:solidFill>
                          <a:effectLst/>
                          <a:latin typeface="+mn-ea"/>
                          <a:ea typeface="+mn-ea"/>
                          <a:cs typeface="+mn-cs"/>
                        </a:rPr>
                        <a:t>コードや設計書、仕様書などの関連書類</a:t>
                      </a:r>
                      <a:r>
                        <a:rPr kumimoji="1" lang="ja-JP" altLang="ja-JP" sz="1050" kern="1200">
                          <a:solidFill>
                            <a:schemeClr val="dk1"/>
                          </a:solidFill>
                          <a:effectLst/>
                          <a:latin typeface="+mn-ea"/>
                          <a:ea typeface="+mn-ea"/>
                          <a:cs typeface="+mn-cs"/>
                        </a:rPr>
                        <a:t>は、アクセス権で管理されたフォルダに</a:t>
                      </a:r>
                      <a:r>
                        <a:rPr kumimoji="1" lang="ja-JP" altLang="en-US" sz="1050" kern="1200">
                          <a:solidFill>
                            <a:schemeClr val="dk1"/>
                          </a:solidFill>
                          <a:effectLst/>
                          <a:latin typeface="+mn-ea"/>
                          <a:ea typeface="+mn-ea"/>
                          <a:cs typeface="+mn-cs"/>
                        </a:rPr>
                        <a:t>厳重に</a:t>
                      </a:r>
                      <a:r>
                        <a:rPr kumimoji="1" lang="ja-JP" altLang="ja-JP" sz="1050" kern="1200">
                          <a:solidFill>
                            <a:schemeClr val="dk1"/>
                          </a:solidFill>
                          <a:effectLst/>
                          <a:latin typeface="+mn-ea"/>
                          <a:ea typeface="+mn-ea"/>
                          <a:cs typeface="+mn-cs"/>
                        </a:rPr>
                        <a:t>保管</a:t>
                      </a:r>
                      <a:r>
                        <a:rPr kumimoji="1" lang="ja-JP" altLang="en-US" sz="1050" kern="1200">
                          <a:solidFill>
                            <a:schemeClr val="dk1"/>
                          </a:solidFill>
                          <a:effectLst/>
                          <a:latin typeface="+mn-ea"/>
                          <a:ea typeface="+mn-ea"/>
                          <a:cs typeface="+mn-cs"/>
                        </a:rPr>
                        <a:t>する</a:t>
                      </a:r>
                      <a:r>
                        <a:rPr kumimoji="1" lang="ja-JP" altLang="ja-JP" sz="1050" kern="1200">
                          <a:solidFill>
                            <a:schemeClr val="dk1"/>
                          </a:solidFill>
                          <a:effectLst/>
                          <a:latin typeface="+mn-ea"/>
                          <a:ea typeface="+mn-ea"/>
                          <a:cs typeface="+mn-cs"/>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ea"/>
                        <a:ea typeface="+mn-ea"/>
                        <a:cs typeface="+mn-cs"/>
                      </a:endParaRPr>
                    </a:p>
                    <a:p>
                      <a:pPr marL="0" indent="0">
                        <a:buFont typeface="+mj-lt"/>
                        <a:buNone/>
                      </a:pPr>
                      <a:r>
                        <a:rPr kumimoji="1" lang="ja-JP" altLang="en-US" sz="1050" kern="1200">
                          <a:solidFill>
                            <a:schemeClr val="dk1"/>
                          </a:solidFill>
                          <a:effectLst/>
                          <a:latin typeface="+mn-ea"/>
                          <a:ea typeface="+mn-ea"/>
                          <a:cs typeface="+mn-cs"/>
                        </a:rPr>
                        <a:t>ソースコードが変更される、または開発環境の一部のデータが認可されていない人物によって取り出される可能性をなくすため、ソースコードへのアクセスを適切に制御することが大切です。</a:t>
                      </a:r>
                      <a:endParaRPr kumimoji="1" lang="ja-JP" altLang="ja-JP" sz="1050" kern="1200">
                        <a:solidFill>
                          <a:schemeClr val="dk1"/>
                        </a:solidFill>
                        <a:effectLst/>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65757529"/>
                  </a:ext>
                </a:extLst>
              </a:tr>
            </a:tbl>
          </a:graphicData>
        </a:graphic>
      </p:graphicFrame>
      <p:graphicFrame>
        <p:nvGraphicFramePr>
          <p:cNvPr id="14" name="表 13">
            <a:extLst>
              <a:ext uri="{FF2B5EF4-FFF2-40B4-BE49-F238E27FC236}">
                <a16:creationId xmlns:a16="http://schemas.microsoft.com/office/drawing/2014/main" id="{DC8B4642-7E8C-43C8-0940-B84C0E2DECCC}"/>
              </a:ext>
            </a:extLst>
          </p:cNvPr>
          <p:cNvGraphicFramePr>
            <a:graphicFrameLocks noGrp="1"/>
          </p:cNvGraphicFramePr>
          <p:nvPr/>
        </p:nvGraphicFramePr>
        <p:xfrm>
          <a:off x="622800" y="6566364"/>
          <a:ext cx="5612400" cy="16459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8.5 </a:t>
                      </a:r>
                      <a:r>
                        <a:rPr kumimoji="1" lang="ja-JP" altLang="en-US" sz="1050" b="1">
                          <a:solidFill>
                            <a:sysClr val="windowText" lastClr="000000"/>
                          </a:solidFill>
                          <a:latin typeface="+mn-ea"/>
                          <a:ea typeface="+mn-ea"/>
                        </a:rPr>
                        <a:t>セキュリティを保った認証</a:t>
                      </a:r>
                      <a:endParaRPr kumimoji="1" lang="en-US" altLang="ja-JP" sz="1050" b="1">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0" indent="0">
                        <a:buFont typeface="+mj-lt"/>
                        <a:buNone/>
                      </a:pPr>
                      <a:r>
                        <a:rPr kumimoji="1" lang="ja-JP" altLang="en-US" sz="1050" kern="1200">
                          <a:solidFill>
                            <a:schemeClr val="dk1"/>
                          </a:solidFill>
                          <a:effectLst/>
                          <a:latin typeface="+mn-lt"/>
                          <a:ea typeface="+mn-ea"/>
                          <a:cs typeface="+mn-cs"/>
                        </a:rPr>
                        <a:t>重要な情報システムにアクセスする際は、パスワードだけでなく、多要素認証を使用し、不正アクセスの可能性を減らす。</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indent="0">
                        <a:buFont typeface="+mj-lt"/>
                        <a:buNone/>
                      </a:pPr>
                      <a:r>
                        <a:rPr kumimoji="1" lang="ja-JP" altLang="en-US" sz="1050" kern="1200">
                          <a:solidFill>
                            <a:schemeClr val="dk1"/>
                          </a:solidFill>
                          <a:effectLst/>
                          <a:latin typeface="+mn-lt"/>
                          <a:ea typeface="+mn-ea"/>
                          <a:cs typeface="+mn-cs"/>
                        </a:rPr>
                        <a:t>多要素認証では、知識（パスワード、秘密の質問など）、所持物（スマートフォン、</a:t>
                      </a:r>
                      <a:r>
                        <a:rPr kumimoji="1" lang="en-US" altLang="ja-JP" sz="1050" kern="1200">
                          <a:solidFill>
                            <a:schemeClr val="dk1"/>
                          </a:solidFill>
                          <a:effectLst/>
                          <a:latin typeface="+mn-lt"/>
                          <a:ea typeface="+mn-ea"/>
                          <a:cs typeface="+mn-cs"/>
                        </a:rPr>
                        <a:t>IC</a:t>
                      </a:r>
                      <a:r>
                        <a:rPr kumimoji="1" lang="ja-JP" altLang="en-US" sz="1050" kern="1200">
                          <a:solidFill>
                            <a:schemeClr val="dk1"/>
                          </a:solidFill>
                          <a:effectLst/>
                          <a:latin typeface="+mn-lt"/>
                          <a:ea typeface="+mn-ea"/>
                          <a:cs typeface="+mn-cs"/>
                        </a:rPr>
                        <a:t>カードなど）、生体情報（指紋、声紋など）のうち、</a:t>
                      </a:r>
                      <a:r>
                        <a:rPr kumimoji="1" lang="en-US" altLang="ja-JP" sz="1050" kern="1200">
                          <a:solidFill>
                            <a:schemeClr val="dk1"/>
                          </a:solidFill>
                          <a:effectLst/>
                          <a:latin typeface="+mn-lt"/>
                          <a:ea typeface="+mn-ea"/>
                          <a:cs typeface="+mn-cs"/>
                        </a:rPr>
                        <a:t>2</a:t>
                      </a:r>
                      <a:r>
                        <a:rPr kumimoji="1" lang="ja-JP" altLang="en-US" sz="1050" kern="1200">
                          <a:solidFill>
                            <a:schemeClr val="dk1"/>
                          </a:solidFill>
                          <a:effectLst/>
                          <a:latin typeface="+mn-lt"/>
                          <a:ea typeface="+mn-ea"/>
                          <a:cs typeface="+mn-cs"/>
                        </a:rPr>
                        <a:t>つ以上を組み合わせて認証することで、認可されていないアクセスの可能性を減らします。</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84645324"/>
                  </a:ext>
                </a:extLst>
              </a:tr>
            </a:tbl>
          </a:graphicData>
        </a:graphic>
      </p:graphicFrame>
      <p:sp>
        <p:nvSpPr>
          <p:cNvPr id="7" name="テキスト プレースホルダー 1">
            <a:extLst>
              <a:ext uri="{FF2B5EF4-FFF2-40B4-BE49-F238E27FC236}">
                <a16:creationId xmlns:a16="http://schemas.microsoft.com/office/drawing/2014/main" id="{617EE9A7-5A33-2772-97CB-8F55C36F8790}"/>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17</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技術的管理策</a:t>
            </a:r>
            <a:br>
              <a:rPr kumimoji="1" lang="en-US" altLang="zh-TW"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17-1. </a:t>
            </a:r>
            <a:r>
              <a:rPr kumimoji="1" lang="ja-JP" altLang="en-US" u="sng">
                <a:uFill>
                  <a:solidFill>
                    <a:schemeClr val="bg1"/>
                  </a:solidFill>
                </a:uFill>
                <a:hlinkClick r:id="rId3" action="ppaction://hlinksldjump"/>
              </a:rPr>
              <a:t>技術的管理策を参考とした対策基準・実施手順の策定</a:t>
            </a:r>
            <a:endParaRPr kumimoji="1" lang="zh-TW" altLang="en-US" u="sng">
              <a:uFill>
                <a:solidFill>
                  <a:schemeClr val="bg1"/>
                </a:solidFill>
              </a:uFill>
            </a:endParaRPr>
          </a:p>
        </p:txBody>
      </p:sp>
      <p:sp>
        <p:nvSpPr>
          <p:cNvPr id="10" name="テキスト プレースホルダー 2">
            <a:extLst>
              <a:ext uri="{FF2B5EF4-FFF2-40B4-BE49-F238E27FC236}">
                <a16:creationId xmlns:a16="http://schemas.microsoft.com/office/drawing/2014/main" id="{E283C114-CB12-0842-74D8-E001D598DA28}"/>
              </a:ext>
            </a:extLst>
          </p:cNvPr>
          <p:cNvSpPr>
            <a:spLocks noGrp="1"/>
          </p:cNvSpPr>
          <p:nvPr>
            <p:ph type="body" sz="quarter" idx="14"/>
          </p:nvPr>
        </p:nvSpPr>
        <p:spPr>
          <a:xfrm>
            <a:off x="1123950" y="1457325"/>
            <a:ext cx="5111250" cy="381000"/>
          </a:xfrm>
        </p:spPr>
        <p:txBody>
          <a:bodyPr/>
          <a:lstStyle/>
          <a:p>
            <a:r>
              <a:rPr kumimoji="1" lang="en-US" altLang="ja-JP"/>
              <a:t>17-1-2. </a:t>
            </a:r>
            <a:r>
              <a:rPr kumimoji="1" lang="ja-JP" altLang="en-US"/>
              <a:t>実施手順の策定</a:t>
            </a:r>
          </a:p>
        </p:txBody>
      </p:sp>
      <p:graphicFrame>
        <p:nvGraphicFramePr>
          <p:cNvPr id="2" name="表 1">
            <a:extLst>
              <a:ext uri="{FF2B5EF4-FFF2-40B4-BE49-F238E27FC236}">
                <a16:creationId xmlns:a16="http://schemas.microsoft.com/office/drawing/2014/main" id="{E19F96EC-C9E9-3F17-54A2-BE6BCA92DB1F}"/>
              </a:ext>
            </a:extLst>
          </p:cNvPr>
          <p:cNvGraphicFramePr>
            <a:graphicFrameLocks noGrp="1"/>
          </p:cNvGraphicFramePr>
          <p:nvPr/>
        </p:nvGraphicFramePr>
        <p:xfrm>
          <a:off x="622800" y="2052000"/>
          <a:ext cx="5612400" cy="18059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8.3 </a:t>
                      </a:r>
                      <a:r>
                        <a:rPr kumimoji="1" lang="ja-JP" altLang="en-US" sz="1050" b="1">
                          <a:solidFill>
                            <a:sysClr val="windowText" lastClr="000000"/>
                          </a:solidFill>
                          <a:latin typeface="+mn-ea"/>
                          <a:ea typeface="+mn-ea"/>
                        </a:rPr>
                        <a:t>情報へのアクセス制限</a:t>
                      </a:r>
                      <a:endParaRPr kumimoji="1" lang="en-US" altLang="ja-JP" sz="1050" b="1">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en-US" sz="1050" b="0">
                          <a:solidFill>
                            <a:schemeClr val="tx1"/>
                          </a:solidFill>
                        </a:rPr>
                        <a:t>情報システム管理者は、取扱いに慎重を要する情報へのアクセス権限を、必要な者のみに割り当てる。</a:t>
                      </a:r>
                      <a:endParaRPr kumimoji="1" lang="en-US" altLang="ja-JP" sz="1050" b="0">
                        <a:solidFill>
                          <a:schemeClr val="tx1"/>
                        </a:solidFill>
                      </a:endParaRPr>
                    </a:p>
                    <a:p>
                      <a:pPr marL="228600" indent="-228600">
                        <a:buFont typeface="+mj-lt"/>
                        <a:buAutoNum type="alphaLcPeriod"/>
                      </a:pPr>
                      <a:r>
                        <a:rPr kumimoji="1" lang="ja-JP" altLang="en-US" sz="1050" b="0">
                          <a:solidFill>
                            <a:schemeClr val="tx1"/>
                          </a:solidFill>
                        </a:rPr>
                        <a:t>未知の利用者識別情報または匿名の者による、取扱いに慎重を要する情報へのアクセスを許可しない。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r>
                        <a:rPr lang="ja-JP" altLang="en-US" sz="1050" b="1">
                          <a:solidFill>
                            <a:schemeClr val="accent1">
                              <a:lumMod val="75000"/>
                            </a:schemeClr>
                          </a:solidFill>
                          <a:latin typeface="+mn-ea"/>
                          <a:ea typeface="+mn-ea"/>
                        </a:rPr>
                        <a:t>ワンポイントアドバイス</a:t>
                      </a:r>
                      <a:endParaRPr kumimoji="1" lang="en-US" altLang="ja-JP" sz="1050" b="0">
                        <a:solidFill>
                          <a:schemeClr val="tx1"/>
                        </a:solidFill>
                      </a:endParaRPr>
                    </a:p>
                    <a:p>
                      <a:r>
                        <a:rPr kumimoji="1" lang="ja-JP" altLang="en-US" sz="1050" b="0">
                          <a:solidFill>
                            <a:schemeClr val="tx1"/>
                          </a:solidFill>
                        </a:rPr>
                        <a:t>情報およびその他の関連資産への認可されたアクセスだけを確実にし、認可されていないアクセスを防止することが大切です。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58428331"/>
                  </a:ext>
                </a:extLst>
              </a:tr>
            </a:tbl>
          </a:graphicData>
        </a:graphic>
      </p:graphicFrame>
      <p:sp>
        <p:nvSpPr>
          <p:cNvPr id="3" name="スライド番号プレースホルダー 4">
            <a:extLst>
              <a:ext uri="{FF2B5EF4-FFF2-40B4-BE49-F238E27FC236}">
                <a16:creationId xmlns:a16="http://schemas.microsoft.com/office/drawing/2014/main" id="{F895C9F4-B84C-0E51-9548-98F084783F78}"/>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08</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1438227771"/>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1">
            <a:extLst>
              <a:ext uri="{FF2B5EF4-FFF2-40B4-BE49-F238E27FC236}">
                <a16:creationId xmlns:a16="http://schemas.microsoft.com/office/drawing/2014/main" id="{6D0B76AD-E53B-CD3B-420E-2E7CA83692D4}"/>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17</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技術的管理策</a:t>
            </a:r>
            <a:br>
              <a:rPr kumimoji="1" lang="en-US" altLang="zh-TW"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17-1. </a:t>
            </a:r>
            <a:r>
              <a:rPr kumimoji="1" lang="ja-JP" altLang="en-US" u="sng">
                <a:uFill>
                  <a:solidFill>
                    <a:schemeClr val="bg1"/>
                  </a:solidFill>
                </a:uFill>
                <a:hlinkClick r:id="rId3" action="ppaction://hlinksldjump"/>
              </a:rPr>
              <a:t>技術的管理策を参考とした対策基準・実施手順の策定</a:t>
            </a:r>
            <a:endParaRPr kumimoji="1" lang="zh-TW" altLang="en-US" u="sng">
              <a:uFill>
                <a:solidFill>
                  <a:schemeClr val="bg1"/>
                </a:solidFill>
              </a:uFill>
            </a:endParaRPr>
          </a:p>
        </p:txBody>
      </p:sp>
      <p:sp>
        <p:nvSpPr>
          <p:cNvPr id="6" name="テキスト プレースホルダー 2">
            <a:extLst>
              <a:ext uri="{FF2B5EF4-FFF2-40B4-BE49-F238E27FC236}">
                <a16:creationId xmlns:a16="http://schemas.microsoft.com/office/drawing/2014/main" id="{BDFE2832-7B00-6537-2F6F-E3BFFF7857E3}"/>
              </a:ext>
            </a:extLst>
          </p:cNvPr>
          <p:cNvSpPr>
            <a:spLocks noGrp="1"/>
          </p:cNvSpPr>
          <p:nvPr>
            <p:ph type="body" sz="quarter" idx="14"/>
          </p:nvPr>
        </p:nvSpPr>
        <p:spPr>
          <a:xfrm>
            <a:off x="1123950" y="1457325"/>
            <a:ext cx="5111250" cy="381000"/>
          </a:xfrm>
        </p:spPr>
        <p:txBody>
          <a:bodyPr/>
          <a:lstStyle/>
          <a:p>
            <a:r>
              <a:rPr kumimoji="1" lang="en-US" altLang="ja-JP"/>
              <a:t>17-1-2. </a:t>
            </a:r>
            <a:r>
              <a:rPr kumimoji="1" lang="ja-JP" altLang="en-US"/>
              <a:t>実施手順の策定</a:t>
            </a:r>
          </a:p>
        </p:txBody>
      </p:sp>
      <p:graphicFrame>
        <p:nvGraphicFramePr>
          <p:cNvPr id="2" name="表 1">
            <a:extLst>
              <a:ext uri="{FF2B5EF4-FFF2-40B4-BE49-F238E27FC236}">
                <a16:creationId xmlns:a16="http://schemas.microsoft.com/office/drawing/2014/main" id="{7F7F986B-ED3F-B112-DFBA-CA5588BC3167}"/>
              </a:ext>
            </a:extLst>
          </p:cNvPr>
          <p:cNvGraphicFramePr>
            <a:graphicFrameLocks noGrp="1"/>
          </p:cNvGraphicFramePr>
          <p:nvPr/>
        </p:nvGraphicFramePr>
        <p:xfrm>
          <a:off x="622800" y="5424140"/>
          <a:ext cx="5612400" cy="32461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8.7 </a:t>
                      </a:r>
                      <a:r>
                        <a:rPr kumimoji="1" lang="ja-JP" altLang="en-US" sz="1050" b="1">
                          <a:solidFill>
                            <a:sysClr val="windowText" lastClr="000000"/>
                          </a:solidFill>
                          <a:latin typeface="+mn-ea"/>
                          <a:ea typeface="+mn-ea"/>
                        </a:rPr>
                        <a:t>マルウェアに対する保護</a:t>
                      </a:r>
                      <a:endParaRPr kumimoji="1" lang="en-US" altLang="ja-JP" sz="1050" b="1">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ja-JP" sz="1050" kern="1200">
                          <a:solidFill>
                            <a:schemeClr val="dk1"/>
                          </a:solidFill>
                          <a:effectLst/>
                          <a:latin typeface="+mn-lt"/>
                          <a:ea typeface="+mn-ea"/>
                          <a:cs typeface="+mn-cs"/>
                        </a:rPr>
                        <a:t>ネットワークに接続する</a:t>
                      </a:r>
                      <a:r>
                        <a:rPr kumimoji="1" lang="ja-JP" altLang="en-US" sz="1050" kern="1200">
                          <a:solidFill>
                            <a:schemeClr val="dk1"/>
                          </a:solidFill>
                          <a:effectLst/>
                          <a:latin typeface="+mn-lt"/>
                          <a:ea typeface="+mn-ea"/>
                          <a:cs typeface="+mn-cs"/>
                        </a:rPr>
                        <a:t>すべ</a:t>
                      </a:r>
                      <a:r>
                        <a:rPr kumimoji="1" lang="ja-JP" altLang="ja-JP" sz="1050" kern="1200">
                          <a:solidFill>
                            <a:schemeClr val="dk1"/>
                          </a:solidFill>
                          <a:effectLst/>
                          <a:latin typeface="+mn-lt"/>
                          <a:ea typeface="+mn-ea"/>
                          <a:cs typeface="+mn-cs"/>
                        </a:rPr>
                        <a:t>てのパソコン、サーバ上に情報システム管理者が指定したアンチ</a:t>
                      </a:r>
                      <a:r>
                        <a:rPr kumimoji="1" lang="ja-JP" altLang="en-US" sz="1050" kern="1200">
                          <a:solidFill>
                            <a:schemeClr val="dk1"/>
                          </a:solidFill>
                          <a:effectLst/>
                          <a:latin typeface="+mn-lt"/>
                          <a:ea typeface="+mn-ea"/>
                          <a:cs typeface="+mn-cs"/>
                        </a:rPr>
                        <a:t>ウイルス</a:t>
                      </a:r>
                      <a:r>
                        <a:rPr kumimoji="1" lang="ja-JP" altLang="ja-JP" sz="1050" kern="1200">
                          <a:solidFill>
                            <a:schemeClr val="dk1"/>
                          </a:solidFill>
                          <a:effectLst/>
                          <a:latin typeface="+mn-lt"/>
                          <a:ea typeface="+mn-ea"/>
                          <a:cs typeface="+mn-cs"/>
                        </a:rPr>
                        <a:t>ソフトを導入</a:t>
                      </a:r>
                      <a:r>
                        <a:rPr kumimoji="1" lang="ja-JP" altLang="en-US" sz="1050" kern="1200">
                          <a:solidFill>
                            <a:schemeClr val="dk1"/>
                          </a:solidFill>
                          <a:effectLst/>
                          <a:latin typeface="+mn-lt"/>
                          <a:ea typeface="+mn-ea"/>
                          <a:cs typeface="+mn-cs"/>
                        </a:rPr>
                        <a:t>する</a:t>
                      </a:r>
                      <a:r>
                        <a:rPr kumimoji="1" lang="ja-JP" altLang="ja-JP"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アンチ</a:t>
                      </a:r>
                      <a:r>
                        <a:rPr kumimoji="1" lang="ja-JP" altLang="en-US" sz="1050" kern="1200">
                          <a:solidFill>
                            <a:schemeClr val="dk1"/>
                          </a:solidFill>
                          <a:effectLst/>
                          <a:latin typeface="+mn-lt"/>
                          <a:ea typeface="+mn-ea"/>
                          <a:cs typeface="+mn-cs"/>
                        </a:rPr>
                        <a:t>ウイルス</a:t>
                      </a:r>
                      <a:r>
                        <a:rPr kumimoji="1" lang="ja-JP" altLang="ja-JP" sz="1050" kern="1200">
                          <a:solidFill>
                            <a:schemeClr val="dk1"/>
                          </a:solidFill>
                          <a:effectLst/>
                          <a:latin typeface="+mn-lt"/>
                          <a:ea typeface="+mn-ea"/>
                          <a:cs typeface="+mn-cs"/>
                        </a:rPr>
                        <a:t>ソフトを常時設定にし、ファイルへのアクセス</a:t>
                      </a:r>
                      <a:r>
                        <a:rPr kumimoji="1" lang="ja-JP" altLang="en-US" sz="1050" kern="1200">
                          <a:solidFill>
                            <a:schemeClr val="dk1"/>
                          </a:solidFill>
                          <a:effectLst/>
                          <a:latin typeface="+mn-lt"/>
                          <a:ea typeface="+mn-ea"/>
                          <a:cs typeface="+mn-cs"/>
                        </a:rPr>
                        <a:t>および</a:t>
                      </a:r>
                      <a:r>
                        <a:rPr kumimoji="1" lang="ja-JP" altLang="ja-JP" sz="1050" kern="1200">
                          <a:solidFill>
                            <a:schemeClr val="dk1"/>
                          </a:solidFill>
                          <a:effectLst/>
                          <a:latin typeface="+mn-lt"/>
                          <a:ea typeface="+mn-ea"/>
                          <a:cs typeface="+mn-cs"/>
                        </a:rPr>
                        <a:t>電子メールの受信時に常時スキャンできる設定を行</a:t>
                      </a:r>
                      <a:r>
                        <a:rPr kumimoji="1" lang="ja-JP" altLang="en-US" sz="1050" kern="1200">
                          <a:solidFill>
                            <a:schemeClr val="dk1"/>
                          </a:solidFill>
                          <a:effectLst/>
                          <a:latin typeface="+mn-lt"/>
                          <a:ea typeface="+mn-ea"/>
                          <a:cs typeface="+mn-cs"/>
                        </a:rPr>
                        <a:t>う</a:t>
                      </a:r>
                      <a:r>
                        <a:rPr kumimoji="1" lang="ja-JP" altLang="ja-JP"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常時スキャンだけでなく情報システム管理者が指定した期間に一度、ファイル全体に対するスキャンを行</a:t>
                      </a:r>
                      <a:r>
                        <a:rPr kumimoji="1" lang="ja-JP" altLang="en-US" sz="1050" kern="1200">
                          <a:solidFill>
                            <a:schemeClr val="dk1"/>
                          </a:solidFill>
                          <a:effectLst/>
                          <a:latin typeface="+mn-lt"/>
                          <a:ea typeface="+mn-ea"/>
                          <a:cs typeface="+mn-cs"/>
                        </a:rPr>
                        <a:t>う</a:t>
                      </a:r>
                      <a:r>
                        <a:rPr kumimoji="1" lang="ja-JP" altLang="ja-JP"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自動で</a:t>
                      </a:r>
                      <a:r>
                        <a:rPr kumimoji="1" lang="ja-JP" altLang="en-US" sz="1050" kern="1200">
                          <a:solidFill>
                            <a:schemeClr val="dk1"/>
                          </a:solidFill>
                          <a:effectLst/>
                          <a:latin typeface="+mn-lt"/>
                          <a:ea typeface="+mn-ea"/>
                          <a:cs typeface="+mn-cs"/>
                        </a:rPr>
                        <a:t>ウイルス定義ファイル</a:t>
                      </a:r>
                      <a:r>
                        <a:rPr kumimoji="1" lang="ja-JP" altLang="ja-JP" sz="1050" kern="1200">
                          <a:solidFill>
                            <a:schemeClr val="dk1"/>
                          </a:solidFill>
                          <a:effectLst/>
                          <a:latin typeface="+mn-lt"/>
                          <a:ea typeface="+mn-ea"/>
                          <a:cs typeface="+mn-cs"/>
                        </a:rPr>
                        <a:t>の更新が行われるように設定</a:t>
                      </a:r>
                      <a:r>
                        <a:rPr kumimoji="1" lang="ja-JP" altLang="en-US" sz="1050" kern="1200">
                          <a:solidFill>
                            <a:schemeClr val="dk1"/>
                          </a:solidFill>
                          <a:effectLst/>
                          <a:latin typeface="+mn-lt"/>
                          <a:ea typeface="+mn-ea"/>
                          <a:cs typeface="+mn-cs"/>
                        </a:rPr>
                        <a:t>する</a:t>
                      </a:r>
                      <a:r>
                        <a:rPr kumimoji="1" lang="ja-JP" altLang="ja-JP"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標的型メール対応</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・メールの添付書類やメール中のリンクは、原則として（送信者に確認するなどの方法</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　で）安全が確認できるまで開かない。</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a:t>
                      </a:r>
                      <a:r>
                        <a:rPr kumimoji="1" lang="ja-JP" altLang="ja-JP" sz="1050" kern="1200">
                          <a:solidFill>
                            <a:schemeClr val="dk1"/>
                          </a:solidFill>
                          <a:effectLst/>
                          <a:latin typeface="+mn-lt"/>
                          <a:ea typeface="+mn-ea"/>
                          <a:cs typeface="+mn-cs"/>
                        </a:rPr>
                        <a:t>ファイルの拡張子を表示させる設定とし、添付ファイルの拡張子が、通常使用しない</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　内容</a:t>
                      </a:r>
                      <a:r>
                        <a:rPr kumimoji="1" lang="ja-JP" altLang="ja-JP" sz="1050" kern="1200">
                          <a:solidFill>
                            <a:schemeClr val="dk1"/>
                          </a:solidFill>
                          <a:effectLst/>
                          <a:latin typeface="+mn-lt"/>
                          <a:ea typeface="+mn-ea"/>
                          <a:cs typeface="+mn-cs"/>
                        </a:rPr>
                        <a:t>の場合、ファイルの参照</a:t>
                      </a:r>
                      <a:r>
                        <a:rPr kumimoji="1" lang="ja-JP" altLang="en-US" sz="1050" kern="1200">
                          <a:solidFill>
                            <a:schemeClr val="dk1"/>
                          </a:solidFill>
                          <a:effectLst/>
                          <a:latin typeface="+mn-lt"/>
                          <a:ea typeface="+mn-ea"/>
                          <a:cs typeface="+mn-cs"/>
                        </a:rPr>
                        <a:t>を禁じる。</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　</a:t>
                      </a:r>
                      <a:r>
                        <a:rPr kumimoji="1" lang="ja-JP" altLang="ja-JP" sz="1050" kern="1200">
                          <a:solidFill>
                            <a:schemeClr val="dk1"/>
                          </a:solidFill>
                          <a:effectLst/>
                          <a:latin typeface="+mn-lt"/>
                          <a:ea typeface="+mn-ea"/>
                          <a:cs typeface="+mn-cs"/>
                        </a:rPr>
                        <a:t>通常使用しないファイルの拡張子の例</a:t>
                      </a:r>
                      <a:r>
                        <a:rPr kumimoji="1" lang="ja-JP" altLang="en-US" sz="1050" kern="1200">
                          <a:solidFill>
                            <a:schemeClr val="dk1"/>
                          </a:solidFill>
                          <a:effectLst/>
                          <a:latin typeface="+mn-lt"/>
                          <a:ea typeface="+mn-ea"/>
                          <a:cs typeface="+mn-cs"/>
                        </a:rPr>
                        <a:t>：</a:t>
                      </a:r>
                      <a:r>
                        <a:rPr kumimoji="1" lang="en-US" altLang="ja-JP" sz="1050" kern="1200">
                          <a:solidFill>
                            <a:schemeClr val="dk1"/>
                          </a:solidFill>
                          <a:effectLst/>
                          <a:latin typeface="+mn-lt"/>
                          <a:ea typeface="+mn-ea"/>
                          <a:cs typeface="+mn-cs"/>
                        </a:rPr>
                        <a:t>.exe</a:t>
                      </a:r>
                      <a:r>
                        <a:rPr kumimoji="1" lang="ja-JP" altLang="ja-JP" sz="1050" kern="1200">
                          <a:solidFill>
                            <a:schemeClr val="dk1"/>
                          </a:solidFill>
                          <a:effectLst/>
                          <a:latin typeface="+mn-lt"/>
                          <a:ea typeface="+mn-ea"/>
                          <a:cs typeface="+mn-cs"/>
                        </a:rPr>
                        <a:t>、</a:t>
                      </a:r>
                      <a:r>
                        <a:rPr kumimoji="1" lang="en-US" altLang="ja-JP" sz="1050" kern="1200">
                          <a:solidFill>
                            <a:schemeClr val="dk1"/>
                          </a:solidFill>
                          <a:effectLst/>
                          <a:latin typeface="+mn-lt"/>
                          <a:ea typeface="+mn-ea"/>
                          <a:cs typeface="+mn-cs"/>
                        </a:rPr>
                        <a:t>.</a:t>
                      </a:r>
                      <a:r>
                        <a:rPr kumimoji="1" lang="en-US" altLang="ja-JP" sz="1050" kern="1200" err="1">
                          <a:solidFill>
                            <a:schemeClr val="dk1"/>
                          </a:solidFill>
                          <a:effectLst/>
                          <a:latin typeface="+mn-lt"/>
                          <a:ea typeface="+mn-ea"/>
                          <a:cs typeface="+mn-cs"/>
                        </a:rPr>
                        <a:t>pif</a:t>
                      </a:r>
                      <a:r>
                        <a:rPr kumimoji="1" lang="ja-JP" altLang="ja-JP" sz="1050" kern="1200">
                          <a:solidFill>
                            <a:schemeClr val="dk1"/>
                          </a:solidFill>
                          <a:effectLst/>
                          <a:latin typeface="+mn-lt"/>
                          <a:ea typeface="+mn-ea"/>
                          <a:cs typeface="+mn-cs"/>
                        </a:rPr>
                        <a:t>、</a:t>
                      </a:r>
                      <a:r>
                        <a:rPr kumimoji="1" lang="en-US" altLang="ja-JP" sz="1050" kern="1200">
                          <a:solidFill>
                            <a:schemeClr val="dk1"/>
                          </a:solidFill>
                          <a:effectLst/>
                          <a:latin typeface="+mn-lt"/>
                          <a:ea typeface="+mn-ea"/>
                          <a:cs typeface="+mn-cs"/>
                        </a:rPr>
                        <a:t>.</a:t>
                      </a:r>
                      <a:r>
                        <a:rPr kumimoji="1" lang="en-US" altLang="ja-JP" sz="1050" kern="1200" err="1">
                          <a:solidFill>
                            <a:schemeClr val="dk1"/>
                          </a:solidFill>
                          <a:effectLst/>
                          <a:latin typeface="+mn-lt"/>
                          <a:ea typeface="+mn-ea"/>
                          <a:cs typeface="+mn-cs"/>
                        </a:rPr>
                        <a:t>scr</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indent="0">
                        <a:buFont typeface="+mj-lt"/>
                        <a:buNone/>
                      </a:pPr>
                      <a:r>
                        <a:rPr kumimoji="1" lang="ja-JP" altLang="en-US" sz="1050" kern="1200">
                          <a:solidFill>
                            <a:schemeClr val="dk1"/>
                          </a:solidFill>
                          <a:effectLst/>
                          <a:latin typeface="+mn-lt"/>
                          <a:ea typeface="+mn-ea"/>
                          <a:cs typeface="+mn-cs"/>
                        </a:rPr>
                        <a:t>基本的な対策として、社内パソコンのウイルス定義ファイルが常に最新版に更新されているかの確認を徹底することが重要です。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31526406"/>
                  </a:ext>
                </a:extLst>
              </a:tr>
            </a:tbl>
          </a:graphicData>
        </a:graphic>
      </p:graphicFrame>
      <p:graphicFrame>
        <p:nvGraphicFramePr>
          <p:cNvPr id="3" name="表 2">
            <a:extLst>
              <a:ext uri="{FF2B5EF4-FFF2-40B4-BE49-F238E27FC236}">
                <a16:creationId xmlns:a16="http://schemas.microsoft.com/office/drawing/2014/main" id="{7C979B18-AA2F-742D-AA84-8CB8E6C607E5}"/>
              </a:ext>
            </a:extLst>
          </p:cNvPr>
          <p:cNvGraphicFramePr>
            <a:graphicFrameLocks noGrp="1"/>
          </p:cNvGraphicFramePr>
          <p:nvPr/>
        </p:nvGraphicFramePr>
        <p:xfrm>
          <a:off x="622800" y="2052000"/>
          <a:ext cx="5612400" cy="30861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8.6 </a:t>
                      </a:r>
                      <a:r>
                        <a:rPr kumimoji="1" lang="ja-JP" altLang="en-US" sz="1050" b="1">
                          <a:solidFill>
                            <a:sysClr val="windowText" lastClr="000000"/>
                          </a:solidFill>
                          <a:latin typeface="+mn-ea"/>
                          <a:ea typeface="+mn-ea"/>
                        </a:rPr>
                        <a:t>容量・能力の管理</a:t>
                      </a:r>
                      <a:endParaRPr kumimoji="1" lang="en-US" altLang="ja-JP" sz="1050" b="1">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ja-JP" sz="1050" kern="1200">
                          <a:solidFill>
                            <a:schemeClr val="dk1"/>
                          </a:solidFill>
                          <a:effectLst/>
                          <a:latin typeface="+mn-lt"/>
                          <a:ea typeface="+mn-ea"/>
                          <a:cs typeface="+mn-cs"/>
                        </a:rPr>
                        <a:t>情報システム管理者は、コンピュータやネットワークの応答時間など、その負荷状況について</a:t>
                      </a:r>
                      <a:r>
                        <a:rPr kumimoji="1" lang="ja-JP" altLang="en-US" sz="1050" kern="1200">
                          <a:solidFill>
                            <a:schemeClr val="dk1"/>
                          </a:solidFill>
                          <a:effectLst/>
                          <a:latin typeface="+mn-lt"/>
                          <a:ea typeface="+mn-ea"/>
                          <a:cs typeface="+mn-cs"/>
                        </a:rPr>
                        <a:t>、</a:t>
                      </a:r>
                      <a:r>
                        <a:rPr kumimoji="1" lang="ja-JP" altLang="ja-JP" sz="1050" kern="1200">
                          <a:solidFill>
                            <a:schemeClr val="dk1"/>
                          </a:solidFill>
                          <a:effectLst/>
                          <a:latin typeface="+mn-lt"/>
                          <a:ea typeface="+mn-ea"/>
                          <a:cs typeface="+mn-cs"/>
                        </a:rPr>
                        <a:t>業務を通じて問題がないかどうか</a:t>
                      </a:r>
                      <a:r>
                        <a:rPr kumimoji="1" lang="ja-JP" altLang="en-US" sz="1050" kern="1200">
                          <a:solidFill>
                            <a:schemeClr val="dk1"/>
                          </a:solidFill>
                          <a:effectLst/>
                          <a:latin typeface="+mn-lt"/>
                          <a:ea typeface="+mn-ea"/>
                          <a:cs typeface="+mn-cs"/>
                        </a:rPr>
                        <a:t>を</a:t>
                      </a:r>
                      <a:r>
                        <a:rPr kumimoji="1" lang="ja-JP" altLang="ja-JP" sz="1050" kern="1200">
                          <a:solidFill>
                            <a:schemeClr val="dk1"/>
                          </a:solidFill>
                          <a:effectLst/>
                          <a:latin typeface="+mn-lt"/>
                          <a:ea typeface="+mn-ea"/>
                          <a:cs typeface="+mn-cs"/>
                        </a:rPr>
                        <a:t>確認</a:t>
                      </a:r>
                      <a:r>
                        <a:rPr kumimoji="1" lang="ja-JP" altLang="en-US" sz="1050" kern="1200">
                          <a:solidFill>
                            <a:schemeClr val="dk1"/>
                          </a:solidFill>
                          <a:effectLst/>
                          <a:latin typeface="+mn-lt"/>
                          <a:ea typeface="+mn-ea"/>
                          <a:cs typeface="+mn-cs"/>
                        </a:rPr>
                        <a:t>する。</a:t>
                      </a:r>
                      <a:r>
                        <a:rPr kumimoji="1" lang="en-US" altLang="ja-JP" sz="1050" kern="1200">
                          <a:solidFill>
                            <a:schemeClr val="dk1"/>
                          </a:solidFill>
                          <a:effectLst/>
                          <a:latin typeface="+mn-lt"/>
                          <a:ea typeface="+mn-ea"/>
                          <a:cs typeface="+mn-cs"/>
                        </a:rPr>
                        <a:t>CPU</a:t>
                      </a:r>
                      <a:r>
                        <a:rPr kumimoji="1" lang="ja-JP" altLang="en-US" sz="1050" kern="1200">
                          <a:solidFill>
                            <a:schemeClr val="dk1"/>
                          </a:solidFill>
                          <a:effectLst/>
                          <a:latin typeface="+mn-lt"/>
                          <a:ea typeface="+mn-ea"/>
                          <a:cs typeface="+mn-cs"/>
                        </a:rPr>
                        <a:t>やメモリ、ハードディスクなどの外部記憶装置の使用率など、リソースの使用状況を定期的に監視する。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リソースの使用状況に応じてリソースの割り当てを調整すると同時に、将来必要となる容量や能力を予測し、システムのパフォーマンスを維持するため、必要なリソースを事前に確保する。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情報システム管理者は、問題が発見された場合、速やかに原因の究明を行い、情報セキュリティ委員会に報告</a:t>
                      </a:r>
                      <a:r>
                        <a:rPr kumimoji="1" lang="ja-JP" altLang="en-US" sz="1050" kern="1200">
                          <a:solidFill>
                            <a:schemeClr val="dk1"/>
                          </a:solidFill>
                          <a:effectLst/>
                          <a:latin typeface="+mn-lt"/>
                          <a:ea typeface="+mn-ea"/>
                          <a:cs typeface="+mn-cs"/>
                        </a:rPr>
                        <a:t>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情報セキュリティ委員会は、情報システム管理者に対策を指示し、必要に応じて経営陣に報告</a:t>
                      </a:r>
                      <a:r>
                        <a:rPr kumimoji="1" lang="ja-JP" altLang="en-US" sz="1050" kern="1200">
                          <a:solidFill>
                            <a:schemeClr val="dk1"/>
                          </a:solidFill>
                          <a:effectLst/>
                          <a:latin typeface="+mn-lt"/>
                          <a:ea typeface="+mn-ea"/>
                          <a:cs typeface="+mn-cs"/>
                        </a:rPr>
                        <a:t>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情報システム管理者は、中長期的な業務量の増減を考慮し、将来的にシステムに必要な容量を予測し、必要であればトップマネジメントに報告</a:t>
                      </a:r>
                      <a:r>
                        <a:rPr kumimoji="1" lang="ja-JP" altLang="en-US" sz="1050" kern="1200">
                          <a:solidFill>
                            <a:schemeClr val="dk1"/>
                          </a:solidFill>
                          <a:effectLst/>
                          <a:latin typeface="+mn-lt"/>
                          <a:ea typeface="+mn-ea"/>
                          <a:cs typeface="+mn-cs"/>
                        </a:rPr>
                        <a:t>する。</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indent="0">
                        <a:buFont typeface="+mj-lt"/>
                        <a:buNone/>
                      </a:pPr>
                      <a:r>
                        <a:rPr kumimoji="1" lang="ja-JP" altLang="en-US" sz="1050" kern="1200">
                          <a:solidFill>
                            <a:schemeClr val="dk1"/>
                          </a:solidFill>
                          <a:effectLst/>
                          <a:latin typeface="+mn-lt"/>
                          <a:ea typeface="+mn-ea"/>
                          <a:cs typeface="+mn-cs"/>
                        </a:rPr>
                        <a:t>クラウドサービスを利用することで、特定のアプリケーションおよびサービスで利用できる資源を、要求に応じて迅速に拡張・削減することができます。</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42305661"/>
                  </a:ext>
                </a:extLst>
              </a:tr>
            </a:tbl>
          </a:graphicData>
        </a:graphic>
      </p:graphicFrame>
      <p:sp>
        <p:nvSpPr>
          <p:cNvPr id="7" name="スライド番号プレースホルダー 4">
            <a:extLst>
              <a:ext uri="{FF2B5EF4-FFF2-40B4-BE49-F238E27FC236}">
                <a16:creationId xmlns:a16="http://schemas.microsoft.com/office/drawing/2014/main" id="{9FDDF545-60DA-6F94-5E82-055C806BAE80}"/>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09</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942429984"/>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1">
            <a:extLst>
              <a:ext uri="{FF2B5EF4-FFF2-40B4-BE49-F238E27FC236}">
                <a16:creationId xmlns:a16="http://schemas.microsoft.com/office/drawing/2014/main" id="{6D0B76AD-E53B-CD3B-420E-2E7CA83692D4}"/>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17</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技術的管理策</a:t>
            </a:r>
            <a:br>
              <a:rPr kumimoji="1" lang="en-US" altLang="zh-TW"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17-1. </a:t>
            </a:r>
            <a:r>
              <a:rPr kumimoji="1" lang="ja-JP" altLang="en-US" u="sng">
                <a:uFill>
                  <a:solidFill>
                    <a:schemeClr val="bg1"/>
                  </a:solidFill>
                </a:uFill>
                <a:hlinkClick r:id="rId3" action="ppaction://hlinksldjump"/>
              </a:rPr>
              <a:t>技術的管理策を参考とした対策基準・実施手順の策定</a:t>
            </a:r>
            <a:endParaRPr kumimoji="1" lang="zh-TW" altLang="en-US" u="sng">
              <a:uFill>
                <a:solidFill>
                  <a:schemeClr val="bg1"/>
                </a:solidFill>
              </a:uFill>
            </a:endParaRPr>
          </a:p>
        </p:txBody>
      </p:sp>
      <p:sp>
        <p:nvSpPr>
          <p:cNvPr id="6" name="テキスト プレースホルダー 2">
            <a:extLst>
              <a:ext uri="{FF2B5EF4-FFF2-40B4-BE49-F238E27FC236}">
                <a16:creationId xmlns:a16="http://schemas.microsoft.com/office/drawing/2014/main" id="{BDFE2832-7B00-6537-2F6F-E3BFFF7857E3}"/>
              </a:ext>
            </a:extLst>
          </p:cNvPr>
          <p:cNvSpPr>
            <a:spLocks noGrp="1"/>
          </p:cNvSpPr>
          <p:nvPr>
            <p:ph type="body" sz="quarter" idx="14"/>
          </p:nvPr>
        </p:nvSpPr>
        <p:spPr>
          <a:xfrm>
            <a:off x="1123950" y="1457325"/>
            <a:ext cx="5111250" cy="381000"/>
          </a:xfrm>
        </p:spPr>
        <p:txBody>
          <a:bodyPr/>
          <a:lstStyle/>
          <a:p>
            <a:r>
              <a:rPr kumimoji="1" lang="en-US" altLang="ja-JP"/>
              <a:t>17-1-2. </a:t>
            </a:r>
            <a:r>
              <a:rPr kumimoji="1" lang="ja-JP" altLang="en-US"/>
              <a:t>実施手順の策定</a:t>
            </a:r>
          </a:p>
        </p:txBody>
      </p:sp>
      <p:graphicFrame>
        <p:nvGraphicFramePr>
          <p:cNvPr id="10" name="表 9">
            <a:extLst>
              <a:ext uri="{FF2B5EF4-FFF2-40B4-BE49-F238E27FC236}">
                <a16:creationId xmlns:a16="http://schemas.microsoft.com/office/drawing/2014/main" id="{A58F2435-3E0D-FF60-EF07-7BE1A5CC2034}"/>
              </a:ext>
            </a:extLst>
          </p:cNvPr>
          <p:cNvGraphicFramePr>
            <a:graphicFrameLocks noGrp="1"/>
          </p:cNvGraphicFramePr>
          <p:nvPr/>
        </p:nvGraphicFramePr>
        <p:xfrm>
          <a:off x="622800" y="3723252"/>
          <a:ext cx="5612400" cy="18059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8.9 </a:t>
                      </a:r>
                      <a:r>
                        <a:rPr kumimoji="1" lang="ja-JP" altLang="en-US" sz="1050" b="1">
                          <a:solidFill>
                            <a:sysClr val="windowText" lastClr="000000"/>
                          </a:solidFill>
                          <a:latin typeface="+mn-ea"/>
                          <a:ea typeface="+mn-ea"/>
                        </a:rPr>
                        <a:t>構成管理</a:t>
                      </a:r>
                      <a:endParaRPr kumimoji="1" lang="en-US" altLang="ja-JP" sz="1050" b="1">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a:solidFill>
                            <a:schemeClr val="dk1"/>
                          </a:solidFill>
                          <a:effectLst/>
                          <a:latin typeface="+mn-lt"/>
                          <a:ea typeface="+mn-ea"/>
                          <a:cs typeface="+mn-cs"/>
                        </a:rPr>
                        <a:t>システムの構成要素とその相互関係を理解し管理するため、台帳や構成管理ツールを用いて、ハードウェア、ソフトウェア、ネットワーク機器、設定ファイルなど、システムを構成するすべての要素の情報を把握する。</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a:solidFill>
                            <a:schemeClr val="dk1"/>
                          </a:solidFill>
                          <a:effectLst/>
                          <a:latin typeface="+mn-lt"/>
                          <a:ea typeface="+mn-ea"/>
                          <a:cs typeface="+mn-cs"/>
                        </a:rPr>
                        <a:t>ハードウェア・ソフトウェア・サービス・ネットワークが、必要とされるセキュリティ設定で正しく機能し、認可されていない変更や誤った変更によって構成が変えられないようにすることが大切です。</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67111649"/>
                  </a:ext>
                </a:extLst>
              </a:tr>
            </a:tbl>
          </a:graphicData>
        </a:graphic>
      </p:graphicFrame>
      <p:graphicFrame>
        <p:nvGraphicFramePr>
          <p:cNvPr id="13" name="表 12">
            <a:extLst>
              <a:ext uri="{FF2B5EF4-FFF2-40B4-BE49-F238E27FC236}">
                <a16:creationId xmlns:a16="http://schemas.microsoft.com/office/drawing/2014/main" id="{FE98E32D-AC9C-D757-895D-19E8EF76AD2B}"/>
              </a:ext>
            </a:extLst>
          </p:cNvPr>
          <p:cNvGraphicFramePr>
            <a:graphicFrameLocks noGrp="1"/>
          </p:cNvGraphicFramePr>
          <p:nvPr/>
        </p:nvGraphicFramePr>
        <p:xfrm>
          <a:off x="622800" y="7705836"/>
          <a:ext cx="5612400" cy="16459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8.11 </a:t>
                      </a:r>
                      <a:r>
                        <a:rPr kumimoji="1" lang="ja-JP" altLang="en-US" sz="1050" b="1">
                          <a:solidFill>
                            <a:sysClr val="windowText" lastClr="000000"/>
                          </a:solidFill>
                          <a:latin typeface="+mn-ea"/>
                          <a:ea typeface="+mn-ea"/>
                        </a:rPr>
                        <a:t>データマスキング</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a:solidFill>
                            <a:schemeClr val="dk1"/>
                          </a:solidFill>
                          <a:effectLst/>
                          <a:latin typeface="+mn-lt"/>
                          <a:ea typeface="+mn-ea"/>
                          <a:cs typeface="+mn-cs"/>
                        </a:rPr>
                        <a:t>保有している情報をマーケティング分析などの目的で二次利用する場合には、個人情報や重要情報が推測できない形に加工した上で利用する。</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1">
                          <a:solidFill>
                            <a:schemeClr val="accent1">
                              <a:lumMod val="75000"/>
                            </a:schemeClr>
                          </a:solidFill>
                          <a:latin typeface="+mn-ea"/>
                          <a:ea typeface="+mn-ea"/>
                        </a:rPr>
                        <a:t>ワンポイントアドバイス</a:t>
                      </a:r>
                      <a:endParaRPr lang="en-US" altLang="ja-JP" sz="1050" b="1">
                        <a:solidFill>
                          <a:schemeClr val="accent1">
                            <a:lumMod val="75000"/>
                          </a:schemeClr>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kern="1200">
                          <a:solidFill>
                            <a:schemeClr val="dk1"/>
                          </a:solidFill>
                          <a:effectLst/>
                          <a:latin typeface="+mn-lt"/>
                          <a:ea typeface="+mn-ea"/>
                          <a:cs typeface="+mn-cs"/>
                        </a:rPr>
                        <a:t>取扱いに慎重を要するデータ（個人情報や重要情報）の保護が必要である場合、データマスキング・仮名化・匿名化などの手法を使用して保護することが大切です。これにより、データが万が一漏えいしても、その内容を第三者に理解されることを防げます。</a:t>
                      </a:r>
                      <a:endParaRPr kumimoji="1" lang="en-US" altLang="ja-JP" sz="1050" b="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91129823"/>
                  </a:ext>
                </a:extLst>
              </a:tr>
            </a:tbl>
          </a:graphicData>
        </a:graphic>
      </p:graphicFrame>
      <p:graphicFrame>
        <p:nvGraphicFramePr>
          <p:cNvPr id="14" name="表 13">
            <a:extLst>
              <a:ext uri="{FF2B5EF4-FFF2-40B4-BE49-F238E27FC236}">
                <a16:creationId xmlns:a16="http://schemas.microsoft.com/office/drawing/2014/main" id="{9D9DF49C-E2C3-3B12-AF15-FF38571244F5}"/>
              </a:ext>
            </a:extLst>
          </p:cNvPr>
          <p:cNvGraphicFramePr>
            <a:graphicFrameLocks noGrp="1"/>
          </p:cNvGraphicFramePr>
          <p:nvPr>
            <p:extLst>
              <p:ext uri="{D42A27DB-BD31-4B8C-83A1-F6EECF244321}">
                <p14:modId xmlns:p14="http://schemas.microsoft.com/office/powerpoint/2010/main" val="816759525"/>
              </p:ext>
            </p:extLst>
          </p:nvPr>
        </p:nvGraphicFramePr>
        <p:xfrm>
          <a:off x="622800" y="5554524"/>
          <a:ext cx="5612400" cy="21259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latin typeface="+mn-ea"/>
                          <a:ea typeface="+mn-ea"/>
                        </a:rPr>
                        <a:t>8.10 </a:t>
                      </a:r>
                      <a:r>
                        <a:rPr kumimoji="1" lang="ja-JP" altLang="en-US" sz="1050" b="1">
                          <a:solidFill>
                            <a:schemeClr val="tx1"/>
                          </a:solidFill>
                          <a:latin typeface="+mn-ea"/>
                          <a:ea typeface="+mn-ea"/>
                        </a:rPr>
                        <a:t>情報の削除</a:t>
                      </a:r>
                      <a:endParaRPr kumimoji="1" lang="en-US" altLang="ja-JP" sz="1050" b="1">
                        <a:solidFill>
                          <a:schemeClr val="tx1"/>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en-US" sz="1050">
                          <a:solidFill>
                            <a:schemeClr val="tx1"/>
                          </a:solidFill>
                        </a:rPr>
                        <a:t>業務上必要がなくなったデータは速やかに削除する。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記憶媒体上のデータを削除する際は、データ消去ソフトを使用し、復元できないよう、完全に削除する。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ハードディスクを廃棄する際は、</a:t>
                      </a:r>
                      <a:r>
                        <a:rPr kumimoji="1" lang="ja-JP" altLang="en-US" sz="1050" kern="1200">
                          <a:solidFill>
                            <a:schemeClr val="dk1"/>
                          </a:solidFill>
                          <a:effectLst/>
                          <a:latin typeface="+mn-lt"/>
                          <a:ea typeface="+mn-ea"/>
                          <a:cs typeface="+mn-cs"/>
                          <a:hlinkClick r:id="rId4" action="ppaction://hlinksldjump"/>
                        </a:rPr>
                        <a:t>磁気データ消去装置</a:t>
                      </a:r>
                      <a:r>
                        <a:rPr kumimoji="1" lang="ja-JP" altLang="en-US" sz="1050" kern="1200">
                          <a:solidFill>
                            <a:schemeClr val="dk1"/>
                          </a:solidFill>
                          <a:effectLst/>
                          <a:latin typeface="+mn-lt"/>
                          <a:ea typeface="+mn-ea"/>
                          <a:cs typeface="+mn-cs"/>
                        </a:rPr>
                        <a:t>を用いてハードディスクのデータを削除してから廃棄する。</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indent="0">
                        <a:buFont typeface="+mj-lt"/>
                        <a:buNone/>
                      </a:pPr>
                      <a:r>
                        <a:rPr kumimoji="1" lang="ja-JP" altLang="en-US" sz="1050" kern="1200">
                          <a:solidFill>
                            <a:schemeClr val="dk1"/>
                          </a:solidFill>
                          <a:effectLst/>
                          <a:latin typeface="+mn-lt"/>
                          <a:ea typeface="+mn-ea"/>
                          <a:cs typeface="+mn-cs"/>
                        </a:rPr>
                        <a:t>取扱いに慎重を要する情報などの機密情報については、必要がなくなった時点で速やかに削除することが大切です。</a:t>
                      </a:r>
                      <a:r>
                        <a:rPr kumimoji="1" lang="ja-JP" altLang="en-US" sz="1050">
                          <a:solidFill>
                            <a:schemeClr val="tx1"/>
                          </a:solidFill>
                        </a:rPr>
                        <a:t>情報を保有していることがリスクなので、</a:t>
                      </a:r>
                      <a:r>
                        <a:rPr lang="ja-JP" altLang="en-US" sz="1050" b="0" i="0">
                          <a:solidFill>
                            <a:srgbClr val="111111"/>
                          </a:solidFill>
                          <a:effectLst/>
                          <a:latin typeface="-apple-system"/>
                        </a:rPr>
                        <a:t>不要な情報は持ちつづけないことが重要です。</a:t>
                      </a:r>
                      <a:endParaRPr kumimoji="1" lang="ja-JP" altLang="en-US"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83145009"/>
                  </a:ext>
                </a:extLst>
              </a:tr>
            </a:tbl>
          </a:graphicData>
        </a:graphic>
      </p:graphicFrame>
      <p:sp>
        <p:nvSpPr>
          <p:cNvPr id="2" name="スライド番号プレースホルダー 4">
            <a:extLst>
              <a:ext uri="{FF2B5EF4-FFF2-40B4-BE49-F238E27FC236}">
                <a16:creationId xmlns:a16="http://schemas.microsoft.com/office/drawing/2014/main" id="{381758D4-2DA7-8698-54BE-0302BE942BDB}"/>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10</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2" name="表 11">
            <a:extLst>
              <a:ext uri="{FF2B5EF4-FFF2-40B4-BE49-F238E27FC236}">
                <a16:creationId xmlns:a16="http://schemas.microsoft.com/office/drawing/2014/main" id="{8EF79690-9B3C-2001-9E51-901D06D2F128}"/>
              </a:ext>
            </a:extLst>
          </p:cNvPr>
          <p:cNvGraphicFramePr>
            <a:graphicFrameLocks noGrp="1"/>
          </p:cNvGraphicFramePr>
          <p:nvPr/>
        </p:nvGraphicFramePr>
        <p:xfrm>
          <a:off x="622800" y="2052000"/>
          <a:ext cx="5612400" cy="16459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8.8 </a:t>
                      </a:r>
                      <a:r>
                        <a:rPr kumimoji="1" lang="ja-JP" altLang="en-US" sz="1050" b="1">
                          <a:solidFill>
                            <a:sysClr val="windowText" lastClr="000000"/>
                          </a:solidFill>
                          <a:latin typeface="+mn-ea"/>
                          <a:ea typeface="+mn-ea"/>
                        </a:rPr>
                        <a:t>技術的脆弱性の管理</a:t>
                      </a:r>
                      <a:endParaRPr kumimoji="1" lang="en-US" altLang="ja-JP" sz="1050" b="1">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ja-JP" sz="1050" kern="1200">
                          <a:solidFill>
                            <a:schemeClr val="dk1"/>
                          </a:solidFill>
                          <a:effectLst/>
                          <a:latin typeface="+mn-lt"/>
                          <a:ea typeface="+mn-ea"/>
                          <a:cs typeface="+mn-cs"/>
                        </a:rPr>
                        <a:t>情報セキュリティ委員会</a:t>
                      </a:r>
                      <a:r>
                        <a:rPr kumimoji="1" lang="ja-JP" altLang="en-US" sz="1050" kern="1200">
                          <a:solidFill>
                            <a:schemeClr val="dk1"/>
                          </a:solidFill>
                          <a:effectLst/>
                          <a:latin typeface="+mn-lt"/>
                          <a:ea typeface="+mn-ea"/>
                          <a:cs typeface="+mn-cs"/>
                        </a:rPr>
                        <a:t>および</a:t>
                      </a:r>
                      <a:r>
                        <a:rPr kumimoji="1" lang="ja-JP" altLang="ja-JP" sz="1050" kern="1200">
                          <a:solidFill>
                            <a:schemeClr val="dk1"/>
                          </a:solidFill>
                          <a:effectLst/>
                          <a:latin typeface="+mn-lt"/>
                          <a:ea typeface="+mn-ea"/>
                          <a:cs typeface="+mn-cs"/>
                        </a:rPr>
                        <a:t>情報システム管理者は、技術的な</a:t>
                      </a:r>
                      <a:r>
                        <a:rPr kumimoji="1" lang="ja-JP" altLang="en-US" sz="1050" kern="1200">
                          <a:solidFill>
                            <a:schemeClr val="dk1"/>
                          </a:solidFill>
                          <a:effectLst/>
                          <a:latin typeface="+mn-lt"/>
                          <a:ea typeface="+mn-ea"/>
                          <a:cs typeface="+mn-cs"/>
                        </a:rPr>
                        <a:t>脆弱</a:t>
                      </a:r>
                      <a:r>
                        <a:rPr kumimoji="1" lang="ja-JP" altLang="ja-JP" sz="1050" kern="1200">
                          <a:solidFill>
                            <a:schemeClr val="dk1"/>
                          </a:solidFill>
                          <a:effectLst/>
                          <a:latin typeface="+mn-lt"/>
                          <a:ea typeface="+mn-ea"/>
                          <a:cs typeface="+mn-cs"/>
                        </a:rPr>
                        <a:t>性のニュースを常に意識し、時期を失せず効果的に外部の攻撃</a:t>
                      </a:r>
                      <a:r>
                        <a:rPr kumimoji="1" lang="ja-JP" altLang="en-US" sz="1050" kern="1200">
                          <a:solidFill>
                            <a:schemeClr val="dk1"/>
                          </a:solidFill>
                          <a:effectLst/>
                          <a:latin typeface="+mn-lt"/>
                          <a:ea typeface="+mn-ea"/>
                          <a:cs typeface="+mn-cs"/>
                        </a:rPr>
                        <a:t>を</a:t>
                      </a:r>
                      <a:r>
                        <a:rPr kumimoji="1" lang="ja-JP" altLang="ja-JP" sz="1050" kern="1200">
                          <a:solidFill>
                            <a:schemeClr val="dk1"/>
                          </a:solidFill>
                          <a:effectLst/>
                          <a:latin typeface="+mn-lt"/>
                          <a:ea typeface="+mn-ea"/>
                          <a:cs typeface="+mn-cs"/>
                        </a:rPr>
                        <a:t>防御</a:t>
                      </a:r>
                      <a:r>
                        <a:rPr kumimoji="1" lang="ja-JP" altLang="en-US" sz="1050" kern="1200">
                          <a:solidFill>
                            <a:schemeClr val="dk1"/>
                          </a:solidFill>
                          <a:effectLst/>
                          <a:latin typeface="+mn-lt"/>
                          <a:ea typeface="+mn-ea"/>
                          <a:cs typeface="+mn-cs"/>
                        </a:rPr>
                        <a:t>する</a:t>
                      </a:r>
                      <a:r>
                        <a:rPr kumimoji="1" lang="ja-JP" altLang="ja-JP"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en-US" altLang="ja-JP" sz="1050" kern="1200">
                          <a:solidFill>
                            <a:schemeClr val="dk1"/>
                          </a:solidFill>
                          <a:effectLst/>
                          <a:latin typeface="+mn-lt"/>
                          <a:ea typeface="+mn-ea"/>
                          <a:cs typeface="+mn-cs"/>
                        </a:rPr>
                        <a:t>OS</a:t>
                      </a:r>
                      <a:r>
                        <a:rPr kumimoji="1" lang="ja-JP" altLang="ja-JP" sz="1050" kern="1200">
                          <a:solidFill>
                            <a:schemeClr val="dk1"/>
                          </a:solidFill>
                          <a:effectLst/>
                          <a:latin typeface="+mn-lt"/>
                          <a:ea typeface="+mn-ea"/>
                          <a:cs typeface="+mn-cs"/>
                        </a:rPr>
                        <a:t>やアプリケーションには常に最新のセキュリティパッチを適用</a:t>
                      </a:r>
                      <a:r>
                        <a:rPr kumimoji="1" lang="ja-JP" altLang="en-US" sz="1050" kern="1200">
                          <a:solidFill>
                            <a:schemeClr val="dk1"/>
                          </a:solidFill>
                          <a:effectLst/>
                          <a:latin typeface="+mn-lt"/>
                          <a:ea typeface="+mn-ea"/>
                          <a:cs typeface="+mn-cs"/>
                        </a:rPr>
                        <a:t>する</a:t>
                      </a:r>
                      <a:r>
                        <a:rPr kumimoji="1" lang="ja-JP" altLang="ja-JP" sz="1050" kern="1200">
                          <a:solidFill>
                            <a:schemeClr val="dk1"/>
                          </a:solidFill>
                          <a:effectLst/>
                          <a:latin typeface="+mn-lt"/>
                          <a:ea typeface="+mn-ea"/>
                          <a:cs typeface="+mn-cs"/>
                        </a:rPr>
                        <a:t>。ただし、検証の結果、業務上支障があると認められる場合には、他の方法で</a:t>
                      </a:r>
                      <a:r>
                        <a:rPr kumimoji="1" lang="ja-JP" altLang="en-US" sz="1050" kern="1200">
                          <a:solidFill>
                            <a:schemeClr val="dk1"/>
                          </a:solidFill>
                          <a:effectLst/>
                          <a:latin typeface="+mn-lt"/>
                          <a:ea typeface="+mn-ea"/>
                          <a:cs typeface="+mn-cs"/>
                        </a:rPr>
                        <a:t>脆弱性に対処する</a:t>
                      </a:r>
                      <a:r>
                        <a:rPr kumimoji="1" lang="ja-JP" altLang="ja-JP"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indent="0">
                        <a:buFont typeface="+mj-lt"/>
                        <a:buNone/>
                      </a:pPr>
                      <a:r>
                        <a:rPr kumimoji="1" lang="ja-JP" altLang="en-US" sz="1050" kern="1200">
                          <a:solidFill>
                            <a:schemeClr val="dk1"/>
                          </a:solidFill>
                          <a:effectLst/>
                          <a:latin typeface="+mn-lt"/>
                          <a:ea typeface="+mn-ea"/>
                          <a:cs typeface="+mn-cs"/>
                        </a:rPr>
                        <a:t>セキュリティパッチは、正当な供給元から取得したもののみを使用することが大切です。</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25561306"/>
                  </a:ext>
                </a:extLst>
              </a:tr>
            </a:tbl>
          </a:graphicData>
        </a:graphic>
      </p:graphicFrame>
    </p:spTree>
    <p:extLst>
      <p:ext uri="{BB962C8B-B14F-4D97-AF65-F5344CB8AC3E}">
        <p14:creationId xmlns:p14="http://schemas.microsoft.com/office/powerpoint/2010/main" val="1002748322"/>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プレースホルダー 1">
            <a:extLst>
              <a:ext uri="{FF2B5EF4-FFF2-40B4-BE49-F238E27FC236}">
                <a16:creationId xmlns:a16="http://schemas.microsoft.com/office/drawing/2014/main" id="{9725787F-72F4-140C-6E8F-B313A32C9BB7}"/>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17</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技術的管理策</a:t>
            </a:r>
            <a:br>
              <a:rPr kumimoji="1" lang="en-US" altLang="zh-TW"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17-1. </a:t>
            </a:r>
            <a:r>
              <a:rPr kumimoji="1" lang="ja-JP" altLang="en-US" u="sng">
                <a:uFill>
                  <a:solidFill>
                    <a:schemeClr val="bg1"/>
                  </a:solidFill>
                </a:uFill>
                <a:hlinkClick r:id="rId3" action="ppaction://hlinksldjump"/>
              </a:rPr>
              <a:t>技術的管理策を参考とした対策基準・実施手順の策定</a:t>
            </a:r>
            <a:endParaRPr kumimoji="1" lang="zh-TW" altLang="en-US" u="sng">
              <a:uFill>
                <a:solidFill>
                  <a:schemeClr val="bg1"/>
                </a:solidFill>
              </a:uFill>
            </a:endParaRPr>
          </a:p>
        </p:txBody>
      </p:sp>
      <p:sp>
        <p:nvSpPr>
          <p:cNvPr id="7" name="テキスト プレースホルダー 2">
            <a:extLst>
              <a:ext uri="{FF2B5EF4-FFF2-40B4-BE49-F238E27FC236}">
                <a16:creationId xmlns:a16="http://schemas.microsoft.com/office/drawing/2014/main" id="{7A3FCB5B-75E3-DA8C-A2CC-CBF77B2130EC}"/>
              </a:ext>
            </a:extLst>
          </p:cNvPr>
          <p:cNvSpPr>
            <a:spLocks noGrp="1"/>
          </p:cNvSpPr>
          <p:nvPr>
            <p:ph type="body" sz="quarter" idx="14"/>
          </p:nvPr>
        </p:nvSpPr>
        <p:spPr>
          <a:xfrm>
            <a:off x="1123950" y="1457325"/>
            <a:ext cx="5111250" cy="381000"/>
          </a:xfrm>
        </p:spPr>
        <p:txBody>
          <a:bodyPr/>
          <a:lstStyle/>
          <a:p>
            <a:r>
              <a:rPr kumimoji="1" lang="en-US" altLang="ja-JP"/>
              <a:t>17-1-2. </a:t>
            </a:r>
            <a:r>
              <a:rPr kumimoji="1" lang="ja-JP" altLang="en-US"/>
              <a:t>実施手順の策定</a:t>
            </a:r>
          </a:p>
        </p:txBody>
      </p:sp>
      <p:graphicFrame>
        <p:nvGraphicFramePr>
          <p:cNvPr id="3" name="表 2">
            <a:extLst>
              <a:ext uri="{FF2B5EF4-FFF2-40B4-BE49-F238E27FC236}">
                <a16:creationId xmlns:a16="http://schemas.microsoft.com/office/drawing/2014/main" id="{CAD0A09B-DE26-F521-35E0-AA8184C20B62}"/>
              </a:ext>
            </a:extLst>
          </p:cNvPr>
          <p:cNvGraphicFramePr>
            <a:graphicFrameLocks noGrp="1"/>
          </p:cNvGraphicFramePr>
          <p:nvPr/>
        </p:nvGraphicFramePr>
        <p:xfrm>
          <a:off x="622800" y="4700892"/>
          <a:ext cx="5612400" cy="24460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8.13 </a:t>
                      </a:r>
                      <a:r>
                        <a:rPr kumimoji="1" lang="ja-JP" altLang="en-US" sz="1050" b="1">
                          <a:solidFill>
                            <a:sysClr val="windowText" lastClr="000000"/>
                          </a:solidFill>
                          <a:latin typeface="+mn-ea"/>
                          <a:ea typeface="+mn-ea"/>
                        </a:rPr>
                        <a:t>情報のバックアップ</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ja-JP" sz="1050" kern="1200">
                          <a:solidFill>
                            <a:schemeClr val="dk1"/>
                          </a:solidFill>
                          <a:effectLst/>
                          <a:latin typeface="+mn-lt"/>
                          <a:ea typeface="+mn-ea"/>
                          <a:cs typeface="+mn-cs"/>
                        </a:rPr>
                        <a:t>情報システム管理者は、サーバ内に保存された重要データを障害による破壊や、不正アクセス、改ざんなどから守るために、必要に応じてシステム</a:t>
                      </a:r>
                      <a:r>
                        <a:rPr kumimoji="1" lang="ja-JP" altLang="en-US" sz="1050" kern="1200">
                          <a:solidFill>
                            <a:schemeClr val="dk1"/>
                          </a:solidFill>
                          <a:effectLst/>
                          <a:latin typeface="+mn-lt"/>
                          <a:ea typeface="+mn-ea"/>
                          <a:cs typeface="+mn-cs"/>
                        </a:rPr>
                        <a:t>および</a:t>
                      </a:r>
                      <a:r>
                        <a:rPr kumimoji="1" lang="ja-JP" altLang="ja-JP" sz="1050" kern="1200">
                          <a:solidFill>
                            <a:schemeClr val="dk1"/>
                          </a:solidFill>
                          <a:effectLst/>
                          <a:latin typeface="+mn-lt"/>
                          <a:ea typeface="+mn-ea"/>
                          <a:cs typeface="+mn-cs"/>
                        </a:rPr>
                        <a:t>データのバックアップを行</a:t>
                      </a:r>
                      <a:r>
                        <a:rPr kumimoji="1" lang="ja-JP" altLang="en-US" sz="1050" kern="1200">
                          <a:solidFill>
                            <a:schemeClr val="dk1"/>
                          </a:solidFill>
                          <a:effectLst/>
                          <a:latin typeface="+mn-lt"/>
                          <a:ea typeface="+mn-ea"/>
                          <a:cs typeface="+mn-cs"/>
                        </a:rPr>
                        <a:t>う。</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バックアップ情報は、主事業所の災害による被害から免れるために、十分離れた安全でセキュリティを保った場所に保管する。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情報システム管理者は、バックアップが確実に行われており、障害時に復元が可能かどうかを</a:t>
                      </a:r>
                      <a:r>
                        <a:rPr kumimoji="1" lang="ja-JP" altLang="en-US" sz="1050" kern="1200">
                          <a:solidFill>
                            <a:schemeClr val="dk1"/>
                          </a:solidFill>
                          <a:effectLst/>
                          <a:latin typeface="+mn-lt"/>
                          <a:ea typeface="+mn-ea"/>
                          <a:cs typeface="+mn-cs"/>
                        </a:rPr>
                        <a:t>月に</a:t>
                      </a:r>
                      <a:r>
                        <a:rPr kumimoji="1" lang="en-US" altLang="ja-JP" sz="1050" kern="1200">
                          <a:solidFill>
                            <a:schemeClr val="dk1"/>
                          </a:solidFill>
                          <a:effectLst/>
                          <a:latin typeface="+mn-lt"/>
                          <a:ea typeface="+mn-ea"/>
                          <a:cs typeface="+mn-cs"/>
                        </a:rPr>
                        <a:t>1</a:t>
                      </a:r>
                      <a:r>
                        <a:rPr kumimoji="1" lang="ja-JP" altLang="en-US" sz="1050" kern="1200">
                          <a:solidFill>
                            <a:schemeClr val="dk1"/>
                          </a:solidFill>
                          <a:effectLst/>
                          <a:latin typeface="+mn-lt"/>
                          <a:ea typeface="+mn-ea"/>
                          <a:cs typeface="+mn-cs"/>
                        </a:rPr>
                        <a:t>度チェックする</a:t>
                      </a:r>
                      <a:r>
                        <a:rPr kumimoji="1" lang="ja-JP" altLang="ja-JP" sz="1050" kern="1200">
                          <a:solidFill>
                            <a:schemeClr val="dk1"/>
                          </a:solidFill>
                          <a:effectLst/>
                          <a:latin typeface="+mn-lt"/>
                          <a:ea typeface="+mn-ea"/>
                          <a:cs typeface="+mn-cs"/>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indent="0">
                        <a:buFont typeface="+mj-lt"/>
                        <a:buNone/>
                      </a:pPr>
                      <a:r>
                        <a:rPr kumimoji="1" lang="ja-JP" altLang="en-US" sz="1050" kern="1200">
                          <a:solidFill>
                            <a:schemeClr val="dk1"/>
                          </a:solidFill>
                          <a:effectLst/>
                          <a:latin typeface="+mn-lt"/>
                          <a:ea typeface="+mn-ea"/>
                          <a:cs typeface="+mn-cs"/>
                        </a:rPr>
                        <a:t>クラウドサービスを利用している場合は、クラウド環境にあるデータのバックアップも作成しているか確認することが大切です。ランサムウェア対策として、バックアップは</a:t>
                      </a:r>
                      <a:r>
                        <a:rPr kumimoji="1" lang="en-US" altLang="ja-JP" sz="1050" kern="1200">
                          <a:solidFill>
                            <a:schemeClr val="dk1"/>
                          </a:solidFill>
                          <a:effectLst/>
                          <a:latin typeface="+mn-lt"/>
                          <a:ea typeface="+mn-ea"/>
                          <a:cs typeface="+mn-cs"/>
                        </a:rPr>
                        <a:t>2</a:t>
                      </a:r>
                      <a:r>
                        <a:rPr kumimoji="1" lang="ja-JP" altLang="en-US" sz="1050" kern="1200">
                          <a:solidFill>
                            <a:schemeClr val="dk1"/>
                          </a:solidFill>
                          <a:effectLst/>
                          <a:latin typeface="+mn-lt"/>
                          <a:ea typeface="+mn-ea"/>
                          <a:cs typeface="+mn-cs"/>
                        </a:rPr>
                        <a:t>つ作成し、</a:t>
                      </a:r>
                      <a:r>
                        <a:rPr kumimoji="1" lang="en-US" altLang="ja-JP" sz="1050" kern="1200">
                          <a:solidFill>
                            <a:schemeClr val="dk1"/>
                          </a:solidFill>
                          <a:effectLst/>
                          <a:latin typeface="+mn-lt"/>
                          <a:ea typeface="+mn-ea"/>
                          <a:cs typeface="+mn-cs"/>
                        </a:rPr>
                        <a:t>1</a:t>
                      </a:r>
                      <a:r>
                        <a:rPr kumimoji="1" lang="ja-JP" altLang="en-US" sz="1050" kern="1200">
                          <a:solidFill>
                            <a:schemeClr val="dk1"/>
                          </a:solidFill>
                          <a:effectLst/>
                          <a:latin typeface="+mn-lt"/>
                          <a:ea typeface="+mn-ea"/>
                          <a:cs typeface="+mn-cs"/>
                        </a:rPr>
                        <a:t>つはネットワークから隔離したオフサイトで保管することが大切です。</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0837937"/>
                  </a:ext>
                </a:extLst>
              </a:tr>
            </a:tbl>
          </a:graphicData>
        </a:graphic>
      </p:graphicFrame>
      <p:graphicFrame>
        <p:nvGraphicFramePr>
          <p:cNvPr id="8" name="表 7">
            <a:extLst>
              <a:ext uri="{FF2B5EF4-FFF2-40B4-BE49-F238E27FC236}">
                <a16:creationId xmlns:a16="http://schemas.microsoft.com/office/drawing/2014/main" id="{CF879E9A-CE19-12A6-DF16-4DFCAE45B3AC}"/>
              </a:ext>
            </a:extLst>
          </p:cNvPr>
          <p:cNvGraphicFramePr>
            <a:graphicFrameLocks noGrp="1"/>
          </p:cNvGraphicFramePr>
          <p:nvPr/>
        </p:nvGraphicFramePr>
        <p:xfrm>
          <a:off x="622800" y="7349783"/>
          <a:ext cx="5612400" cy="18059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i="0" kern="1200">
                          <a:solidFill>
                            <a:schemeClr val="tx1"/>
                          </a:solidFill>
                          <a:effectLst/>
                          <a:latin typeface="+mn-ea"/>
                          <a:ea typeface="+mn-ea"/>
                          <a:cs typeface="+mn-cs"/>
                        </a:rPr>
                        <a:t>8.14 </a:t>
                      </a:r>
                      <a:r>
                        <a:rPr kumimoji="1" lang="ja-JP" altLang="en-US" sz="1050" b="1" i="0" kern="1200">
                          <a:solidFill>
                            <a:schemeClr val="tx1"/>
                          </a:solidFill>
                          <a:effectLst/>
                          <a:latin typeface="+mn-ea"/>
                          <a:ea typeface="+mn-ea"/>
                          <a:cs typeface="+mn-cs"/>
                        </a:rPr>
                        <a:t>情報処理施設の冗長性</a:t>
                      </a:r>
                      <a:endParaRPr kumimoji="1" lang="en-US" altLang="ja-JP" sz="1050" b="1" i="0" kern="1200">
                        <a:solidFill>
                          <a:schemeClr val="tx1"/>
                        </a:solidFill>
                        <a:effectLst/>
                        <a:latin typeface="+mn-ea"/>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ja-JP" sz="1050" kern="1200">
                          <a:solidFill>
                            <a:schemeClr val="dk1"/>
                          </a:solidFill>
                          <a:effectLst/>
                          <a:latin typeface="+mn-lt"/>
                          <a:ea typeface="+mn-ea"/>
                          <a:cs typeface="+mn-cs"/>
                        </a:rPr>
                        <a:t>情報システムは、可用性に関する業務上の要求事項を明確にし、必要に応じて</a:t>
                      </a:r>
                      <a:r>
                        <a:rPr kumimoji="1" lang="ja-JP" altLang="en-US" sz="1050" kern="1200">
                          <a:solidFill>
                            <a:schemeClr val="dk1"/>
                          </a:solidFill>
                          <a:effectLst/>
                          <a:latin typeface="+mn-lt"/>
                          <a:ea typeface="+mn-ea"/>
                          <a:cs typeface="+mn-cs"/>
                        </a:rPr>
                        <a:t>予備の機器を用意して二重化を行い、冗長性をもたせる。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緊急の場合、速やかに予備の機器に</a:t>
                      </a:r>
                      <a:r>
                        <a:rPr kumimoji="1" lang="ja-JP" altLang="ja-JP" sz="1050" kern="1200">
                          <a:solidFill>
                            <a:schemeClr val="dk1"/>
                          </a:solidFill>
                          <a:effectLst/>
                          <a:latin typeface="+mn-lt"/>
                          <a:ea typeface="+mn-ea"/>
                          <a:cs typeface="+mn-cs"/>
                        </a:rPr>
                        <a:t>切り替え</a:t>
                      </a:r>
                      <a:r>
                        <a:rPr kumimoji="1" lang="ja-JP" altLang="en-US" sz="1050" kern="1200">
                          <a:solidFill>
                            <a:schemeClr val="dk1"/>
                          </a:solidFill>
                          <a:effectLst/>
                          <a:latin typeface="+mn-lt"/>
                          <a:ea typeface="+mn-ea"/>
                          <a:cs typeface="+mn-cs"/>
                        </a:rPr>
                        <a:t>られるよう、</a:t>
                      </a:r>
                      <a:r>
                        <a:rPr kumimoji="1" lang="ja-JP" altLang="ja-JP" sz="1050" kern="1200">
                          <a:solidFill>
                            <a:schemeClr val="dk1"/>
                          </a:solidFill>
                          <a:effectLst/>
                          <a:latin typeface="+mn-lt"/>
                          <a:ea typeface="+mn-ea"/>
                          <a:cs typeface="+mn-cs"/>
                        </a:rPr>
                        <a:t>動作確認を</a:t>
                      </a:r>
                      <a:r>
                        <a:rPr kumimoji="1" lang="ja-JP" altLang="en-US" sz="1050" kern="1200">
                          <a:solidFill>
                            <a:schemeClr val="dk1"/>
                          </a:solidFill>
                          <a:effectLst/>
                          <a:latin typeface="+mn-lt"/>
                          <a:ea typeface="+mn-ea"/>
                          <a:cs typeface="+mn-cs"/>
                        </a:rPr>
                        <a:t>月に</a:t>
                      </a:r>
                      <a:r>
                        <a:rPr kumimoji="1" lang="en-US" altLang="ja-JP" sz="1050" kern="1200">
                          <a:solidFill>
                            <a:schemeClr val="dk1"/>
                          </a:solidFill>
                          <a:effectLst/>
                          <a:latin typeface="+mn-lt"/>
                          <a:ea typeface="+mn-ea"/>
                          <a:cs typeface="+mn-cs"/>
                        </a:rPr>
                        <a:t>1</a:t>
                      </a:r>
                      <a:r>
                        <a:rPr kumimoji="1" lang="ja-JP" altLang="en-US" sz="1050" kern="1200">
                          <a:solidFill>
                            <a:schemeClr val="dk1"/>
                          </a:solidFill>
                          <a:effectLst/>
                          <a:latin typeface="+mn-lt"/>
                          <a:ea typeface="+mn-ea"/>
                          <a:cs typeface="+mn-cs"/>
                        </a:rPr>
                        <a:t>回</a:t>
                      </a:r>
                      <a:r>
                        <a:rPr kumimoji="1" lang="ja-JP" altLang="ja-JP" sz="1050" kern="1200">
                          <a:solidFill>
                            <a:schemeClr val="dk1"/>
                          </a:solidFill>
                          <a:effectLst/>
                          <a:latin typeface="+mn-lt"/>
                          <a:ea typeface="+mn-ea"/>
                          <a:cs typeface="+mn-cs"/>
                        </a:rPr>
                        <a:t>行</a:t>
                      </a:r>
                      <a:r>
                        <a:rPr kumimoji="1" lang="ja-JP" altLang="en-US" sz="1050" kern="1200">
                          <a:solidFill>
                            <a:schemeClr val="dk1"/>
                          </a:solidFill>
                          <a:effectLst/>
                          <a:latin typeface="+mn-lt"/>
                          <a:ea typeface="+mn-ea"/>
                          <a:cs typeface="+mn-cs"/>
                        </a:rPr>
                        <a:t>う。</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lang="en-US" altLang="ja-JP" sz="1050"/>
                    </a:p>
                    <a:p>
                      <a:pPr marL="0" indent="0">
                        <a:buFont typeface="+mj-lt"/>
                        <a:buNone/>
                      </a:pPr>
                      <a:r>
                        <a:rPr lang="ja-JP" altLang="en-US" sz="1050"/>
                        <a:t>冗長な構成要素および処理活動を常に作動させておくか、緊急の場合に自動または手動で作動させるかを確認します。常に作動させておく場合は、稼動状況を確認することが大切です。</a:t>
                      </a:r>
                      <a:endParaRPr lang="ja-JP" altLang="ja-JP"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4058880"/>
                  </a:ext>
                </a:extLst>
              </a:tr>
            </a:tbl>
          </a:graphicData>
        </a:graphic>
      </p:graphicFrame>
      <p:sp>
        <p:nvSpPr>
          <p:cNvPr id="2" name="スライド番号プレースホルダー 4">
            <a:extLst>
              <a:ext uri="{FF2B5EF4-FFF2-40B4-BE49-F238E27FC236}">
                <a16:creationId xmlns:a16="http://schemas.microsoft.com/office/drawing/2014/main" id="{E1717C05-45F3-61DE-061A-EDA437504C28}"/>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5" name="表 4">
            <a:extLst>
              <a:ext uri="{FF2B5EF4-FFF2-40B4-BE49-F238E27FC236}">
                <a16:creationId xmlns:a16="http://schemas.microsoft.com/office/drawing/2014/main" id="{040342E5-E8DB-A89D-08C2-956B9A256C3A}"/>
              </a:ext>
            </a:extLst>
          </p:cNvPr>
          <p:cNvGraphicFramePr>
            <a:graphicFrameLocks noGrp="1"/>
          </p:cNvGraphicFramePr>
          <p:nvPr>
            <p:extLst>
              <p:ext uri="{D42A27DB-BD31-4B8C-83A1-F6EECF244321}">
                <p14:modId xmlns:p14="http://schemas.microsoft.com/office/powerpoint/2010/main" val="3442562347"/>
              </p:ext>
            </p:extLst>
          </p:nvPr>
        </p:nvGraphicFramePr>
        <p:xfrm>
          <a:off x="622800" y="2052000"/>
          <a:ext cx="5612400" cy="24460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tx1"/>
                          </a:solidFill>
                          <a:latin typeface="+mn-ea"/>
                          <a:ea typeface="+mn-ea"/>
                        </a:rPr>
                        <a:t>8.12 </a:t>
                      </a:r>
                      <a:r>
                        <a:rPr kumimoji="1" lang="ja-JP" altLang="en-US" sz="1050" b="1">
                          <a:solidFill>
                            <a:schemeClr val="tx1"/>
                          </a:solidFill>
                          <a:latin typeface="+mn-ea"/>
                          <a:ea typeface="+mn-ea"/>
                        </a:rPr>
                        <a:t>データ漏えいの防止</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漏えいから保護する情報を特定し、分類する。</a:t>
                      </a:r>
                      <a:endParaRPr kumimoji="1" lang="en-US" altLang="ja-JP" sz="105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ファイル共有ソフトの使用を禁じる。</a:t>
                      </a:r>
                      <a:endParaRPr kumimoji="1" lang="en-US" altLang="ja-JP" sz="105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重要な情報が画面に表示されている場合は、スクリーンショットや写真を撮ることを禁じる。</a:t>
                      </a:r>
                      <a:endParaRPr kumimoji="1" lang="en-US" altLang="ja-JP" sz="105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a:solidFill>
                            <a:schemeClr val="tx1"/>
                          </a:solidFill>
                        </a:rPr>
                        <a:t>ファイアウォールや</a:t>
                      </a:r>
                      <a:r>
                        <a:rPr kumimoji="1" lang="en-US" altLang="ja-JP" sz="1050">
                          <a:solidFill>
                            <a:schemeClr val="tx1"/>
                          </a:solidFill>
                          <a:hlinkClick r:id="rId4" action="ppaction://hlinksldjump"/>
                        </a:rPr>
                        <a:t>IDS</a:t>
                      </a:r>
                      <a:r>
                        <a:rPr kumimoji="1" lang="ja-JP" altLang="en-US" sz="1050">
                          <a:solidFill>
                            <a:schemeClr val="tx1"/>
                          </a:solidFill>
                        </a:rPr>
                        <a:t>、</a:t>
                      </a:r>
                      <a:r>
                        <a:rPr kumimoji="1" lang="en-US" altLang="ja-JP" sz="1050">
                          <a:solidFill>
                            <a:schemeClr val="tx1"/>
                          </a:solidFill>
                        </a:rPr>
                        <a:t>IPS</a:t>
                      </a:r>
                      <a:r>
                        <a:rPr kumimoji="1" lang="ja-JP" altLang="en-US" sz="1050">
                          <a:solidFill>
                            <a:schemeClr val="tx1"/>
                          </a:solidFill>
                        </a:rPr>
                        <a:t>などによって不正アクセスを防止する。「</a:t>
                      </a:r>
                      <a:r>
                        <a:rPr kumimoji="1" lang="en-US" altLang="ja-JP" sz="1050">
                          <a:solidFill>
                            <a:schemeClr val="tx1"/>
                          </a:solidFill>
                        </a:rPr>
                        <a:t>8.20 </a:t>
                      </a:r>
                      <a:r>
                        <a:rPr kumimoji="1" lang="ja-JP" altLang="en-US" sz="1050">
                          <a:solidFill>
                            <a:schemeClr val="tx1"/>
                          </a:solidFill>
                        </a:rPr>
                        <a:t>ネットワークのセキュリティ」に従う。</a:t>
                      </a:r>
                      <a:endParaRPr kumimoji="1" lang="en-US" altLang="ja-JP" sz="1050">
                        <a:solidFill>
                          <a:schemeClr val="tx1"/>
                        </a:solidFill>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a:solidFill>
                            <a:schemeClr val="tx1"/>
                          </a:solidFill>
                        </a:rPr>
                        <a:t>重要データについてアクセス制限を設ける。「</a:t>
                      </a:r>
                      <a:r>
                        <a:rPr kumimoji="1" lang="en-US" altLang="ja-JP" sz="1050">
                          <a:solidFill>
                            <a:schemeClr val="tx1"/>
                          </a:solidFill>
                        </a:rPr>
                        <a:t>8.3 </a:t>
                      </a:r>
                      <a:r>
                        <a:rPr kumimoji="1" lang="ja-JP" altLang="en-US" sz="1050">
                          <a:solidFill>
                            <a:schemeClr val="tx1"/>
                          </a:solidFill>
                        </a:rPr>
                        <a:t>情報へのアクセス制限」に従う。</a:t>
                      </a:r>
                      <a:endParaRPr kumimoji="1" lang="en-US" altLang="ja-JP" sz="1050">
                        <a:solidFill>
                          <a:schemeClr val="tx1"/>
                        </a:solidFill>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a:solidFill>
                            <a:schemeClr val="tx1"/>
                          </a:solidFill>
                        </a:rPr>
                        <a:t>重要データは暗号化して保管する。「</a:t>
                      </a:r>
                      <a:r>
                        <a:rPr kumimoji="1" lang="en-US" altLang="ja-JP" sz="1050">
                          <a:solidFill>
                            <a:schemeClr val="tx1"/>
                          </a:solidFill>
                        </a:rPr>
                        <a:t>8.24 </a:t>
                      </a:r>
                      <a:r>
                        <a:rPr kumimoji="1" lang="ja-JP" altLang="en-US" sz="1050">
                          <a:solidFill>
                            <a:schemeClr val="tx1"/>
                          </a:solidFill>
                        </a:rPr>
                        <a:t>暗号の使用」に従う。</a:t>
                      </a:r>
                      <a:endParaRPr kumimoji="1" lang="en-US" altLang="ja-JP" sz="105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dk1"/>
                          </a:solidFill>
                          <a:effectLst/>
                          <a:latin typeface="+mn-lt"/>
                          <a:ea typeface="+mn-ea"/>
                          <a:cs typeface="+mn-cs"/>
                        </a:rPr>
                        <a:t>個人やシステムによる情報の認可されていない開示・抽出を検出し、防止することが大切です。</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4657708"/>
                  </a:ext>
                </a:extLst>
              </a:tr>
            </a:tbl>
          </a:graphicData>
        </a:graphic>
      </p:graphicFrame>
    </p:spTree>
    <p:extLst>
      <p:ext uri="{BB962C8B-B14F-4D97-AF65-F5344CB8AC3E}">
        <p14:creationId xmlns:p14="http://schemas.microsoft.com/office/powerpoint/2010/main" val="1922700200"/>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プレースホルダー 1">
            <a:extLst>
              <a:ext uri="{FF2B5EF4-FFF2-40B4-BE49-F238E27FC236}">
                <a16:creationId xmlns:a16="http://schemas.microsoft.com/office/drawing/2014/main" id="{9725787F-72F4-140C-6E8F-B313A32C9BB7}"/>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17</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技術的管理策</a:t>
            </a:r>
            <a:br>
              <a:rPr kumimoji="1" lang="en-US" altLang="zh-TW"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17-1. </a:t>
            </a:r>
            <a:r>
              <a:rPr kumimoji="1" lang="ja-JP" altLang="en-US" u="sng">
                <a:uFill>
                  <a:solidFill>
                    <a:schemeClr val="bg1"/>
                  </a:solidFill>
                </a:uFill>
                <a:hlinkClick r:id="rId3" action="ppaction://hlinksldjump"/>
              </a:rPr>
              <a:t>技術的管理策を参考とした対策基準・実施手順の策定</a:t>
            </a:r>
            <a:endParaRPr kumimoji="1" lang="zh-TW" altLang="en-US" u="sng">
              <a:uFill>
                <a:solidFill>
                  <a:schemeClr val="bg1"/>
                </a:solidFill>
              </a:uFill>
            </a:endParaRPr>
          </a:p>
        </p:txBody>
      </p:sp>
      <p:sp>
        <p:nvSpPr>
          <p:cNvPr id="7" name="テキスト プレースホルダー 2">
            <a:extLst>
              <a:ext uri="{FF2B5EF4-FFF2-40B4-BE49-F238E27FC236}">
                <a16:creationId xmlns:a16="http://schemas.microsoft.com/office/drawing/2014/main" id="{7A3FCB5B-75E3-DA8C-A2CC-CBF77B2130EC}"/>
              </a:ext>
            </a:extLst>
          </p:cNvPr>
          <p:cNvSpPr>
            <a:spLocks noGrp="1"/>
          </p:cNvSpPr>
          <p:nvPr>
            <p:ph type="body" sz="quarter" idx="14"/>
          </p:nvPr>
        </p:nvSpPr>
        <p:spPr>
          <a:xfrm>
            <a:off x="1123950" y="1457325"/>
            <a:ext cx="5111250" cy="381000"/>
          </a:xfrm>
        </p:spPr>
        <p:txBody>
          <a:bodyPr/>
          <a:lstStyle/>
          <a:p>
            <a:r>
              <a:rPr kumimoji="1" lang="en-US" altLang="ja-JP"/>
              <a:t>17-1-2. </a:t>
            </a:r>
            <a:r>
              <a:rPr kumimoji="1" lang="ja-JP" altLang="en-US"/>
              <a:t>実施手順の策定</a:t>
            </a:r>
          </a:p>
        </p:txBody>
      </p:sp>
      <p:graphicFrame>
        <p:nvGraphicFramePr>
          <p:cNvPr id="14" name="表 13">
            <a:extLst>
              <a:ext uri="{FF2B5EF4-FFF2-40B4-BE49-F238E27FC236}">
                <a16:creationId xmlns:a16="http://schemas.microsoft.com/office/drawing/2014/main" id="{E3C4DE2F-F07C-1C4A-C1D3-EE8B7829D700}"/>
              </a:ext>
            </a:extLst>
          </p:cNvPr>
          <p:cNvGraphicFramePr>
            <a:graphicFrameLocks noGrp="1"/>
          </p:cNvGraphicFramePr>
          <p:nvPr/>
        </p:nvGraphicFramePr>
        <p:xfrm>
          <a:off x="622800" y="4440120"/>
          <a:ext cx="5612400" cy="16459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8.16 </a:t>
                      </a:r>
                      <a:r>
                        <a:rPr kumimoji="1" lang="ja-JP" altLang="en-US" sz="1050" b="1">
                          <a:solidFill>
                            <a:sysClr val="windowText" lastClr="000000"/>
                          </a:solidFill>
                          <a:latin typeface="+mn-ea"/>
                          <a:ea typeface="+mn-ea"/>
                        </a:rPr>
                        <a:t>監視活動</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ファイアウォール・</a:t>
                      </a:r>
                      <a:r>
                        <a:rPr kumimoji="1" lang="en-US" altLang="ja-JP" sz="1050" kern="1200">
                          <a:solidFill>
                            <a:schemeClr val="dk1"/>
                          </a:solidFill>
                          <a:effectLst/>
                          <a:latin typeface="+mn-lt"/>
                          <a:ea typeface="+mn-ea"/>
                          <a:cs typeface="+mn-cs"/>
                          <a:hlinkClick r:id="rId4" action="ppaction://hlinksldjump"/>
                        </a:rPr>
                        <a:t>IDS</a:t>
                      </a:r>
                      <a:r>
                        <a:rPr kumimoji="1" lang="ja-JP" altLang="en-US" sz="1050" kern="1200">
                          <a:solidFill>
                            <a:schemeClr val="dk1"/>
                          </a:solidFill>
                          <a:effectLst/>
                          <a:latin typeface="+mn-lt"/>
                          <a:ea typeface="+mn-ea"/>
                          <a:cs typeface="+mn-cs"/>
                        </a:rPr>
                        <a:t>・</a:t>
                      </a:r>
                      <a:r>
                        <a:rPr kumimoji="1" lang="en-US" altLang="ja-JP" sz="1050" kern="1200">
                          <a:solidFill>
                            <a:schemeClr val="dk1"/>
                          </a:solidFill>
                          <a:effectLst/>
                          <a:latin typeface="+mn-lt"/>
                          <a:ea typeface="+mn-ea"/>
                          <a:cs typeface="+mn-cs"/>
                        </a:rPr>
                        <a:t>IPS</a:t>
                      </a:r>
                      <a:r>
                        <a:rPr kumimoji="1" lang="ja-JP" altLang="en-US" sz="1050" kern="1200">
                          <a:solidFill>
                            <a:schemeClr val="dk1"/>
                          </a:solidFill>
                          <a:effectLst/>
                          <a:latin typeface="+mn-lt"/>
                          <a:ea typeface="+mn-ea"/>
                          <a:cs typeface="+mn-cs"/>
                        </a:rPr>
                        <a:t>のログを常に監視し、異常な動作を検知した場合は速やかに対応する。</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1">
                          <a:solidFill>
                            <a:schemeClr val="accent1">
                              <a:lumMod val="75000"/>
                            </a:schemeClr>
                          </a:solidFill>
                          <a:latin typeface="+mn-ea"/>
                          <a:ea typeface="+mn-ea"/>
                        </a:rPr>
                        <a:t>ワンポイントアドバイス</a:t>
                      </a:r>
                      <a:endParaRPr kumimoji="1" lang="en-US" altLang="ja-JP" sz="1050" b="0" i="0" u="none" strike="noStrike" kern="1200" baseline="0">
                        <a:solidFill>
                          <a:schemeClr val="dk1"/>
                        </a:solidFill>
                        <a:latin typeface="+mn-lt"/>
                        <a:ea typeface="+mn-ea"/>
                        <a:cs typeface="+mn-cs"/>
                      </a:endParaRPr>
                    </a:p>
                    <a:p>
                      <a:r>
                        <a:rPr kumimoji="1" lang="ja-JP" altLang="en-US" sz="1050" b="0" i="0" u="none" strike="noStrike" kern="1200" baseline="0">
                          <a:solidFill>
                            <a:schemeClr val="dk1"/>
                          </a:solidFill>
                          <a:latin typeface="+mn-lt"/>
                          <a:ea typeface="+mn-ea"/>
                          <a:cs typeface="+mn-cs"/>
                        </a:rPr>
                        <a:t>通常時およびピーク時のシステムの使用率や、各利用者または利用者グループの通常のアクセス時間・アクセス場所・アクセス頻度を考慮して</a:t>
                      </a:r>
                      <a:r>
                        <a:rPr kumimoji="1" lang="ja-JP" altLang="en-US" sz="1050" kern="1200">
                          <a:solidFill>
                            <a:schemeClr val="dk1"/>
                          </a:solidFill>
                          <a:effectLst/>
                          <a:latin typeface="+mn-lt"/>
                          <a:ea typeface="+mn-ea"/>
                          <a:cs typeface="+mn-cs"/>
                        </a:rPr>
                        <a:t>正常な行動・動作の基準を確立し、基準に照らして異常を監視することが大切です。</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17889286"/>
                  </a:ext>
                </a:extLst>
              </a:tr>
            </a:tbl>
          </a:graphicData>
        </a:graphic>
      </p:graphicFrame>
      <p:graphicFrame>
        <p:nvGraphicFramePr>
          <p:cNvPr id="15" name="表 14">
            <a:extLst>
              <a:ext uri="{FF2B5EF4-FFF2-40B4-BE49-F238E27FC236}">
                <a16:creationId xmlns:a16="http://schemas.microsoft.com/office/drawing/2014/main" id="{BB36B60F-CA5A-5910-E96F-BA24C098B902}"/>
              </a:ext>
            </a:extLst>
          </p:cNvPr>
          <p:cNvGraphicFramePr>
            <a:graphicFrameLocks noGrp="1"/>
          </p:cNvGraphicFramePr>
          <p:nvPr>
            <p:extLst>
              <p:ext uri="{D42A27DB-BD31-4B8C-83A1-F6EECF244321}">
                <p14:modId xmlns:p14="http://schemas.microsoft.com/office/powerpoint/2010/main" val="956260568"/>
              </p:ext>
            </p:extLst>
          </p:nvPr>
        </p:nvGraphicFramePr>
        <p:xfrm>
          <a:off x="622800" y="6348181"/>
          <a:ext cx="5612400" cy="18059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8.17 </a:t>
                      </a:r>
                      <a:r>
                        <a:rPr kumimoji="1" lang="ja-JP" altLang="en-US" sz="1050" b="1">
                          <a:solidFill>
                            <a:sysClr val="windowText" lastClr="000000"/>
                          </a:solidFill>
                          <a:latin typeface="+mn-ea"/>
                          <a:ea typeface="+mn-ea"/>
                        </a:rPr>
                        <a:t>クロックの同期</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ja-JP" sz="1050" kern="1200">
                          <a:solidFill>
                            <a:schemeClr val="dk1"/>
                          </a:solidFill>
                          <a:effectLst/>
                          <a:latin typeface="+mn-lt"/>
                          <a:ea typeface="+mn-ea"/>
                          <a:cs typeface="+mn-cs"/>
                        </a:rPr>
                        <a:t>情報システム管理者は、クライアント</a:t>
                      </a:r>
                      <a:r>
                        <a:rPr kumimoji="1" lang="en-US" altLang="ja-JP" sz="1050" kern="1200">
                          <a:solidFill>
                            <a:schemeClr val="dk1"/>
                          </a:solidFill>
                          <a:effectLst/>
                          <a:latin typeface="+mn-lt"/>
                          <a:ea typeface="+mn-ea"/>
                          <a:cs typeface="+mn-cs"/>
                        </a:rPr>
                        <a:t>PC</a:t>
                      </a:r>
                      <a:r>
                        <a:rPr kumimoji="1" lang="ja-JP" altLang="en-US" sz="1050" kern="1200">
                          <a:solidFill>
                            <a:schemeClr val="dk1"/>
                          </a:solidFill>
                          <a:effectLst/>
                          <a:latin typeface="+mn-lt"/>
                          <a:ea typeface="+mn-ea"/>
                          <a:cs typeface="+mn-cs"/>
                        </a:rPr>
                        <a:t>や</a:t>
                      </a:r>
                      <a:r>
                        <a:rPr kumimoji="1" lang="ja-JP" altLang="ja-JP" sz="1050" kern="1200">
                          <a:solidFill>
                            <a:schemeClr val="dk1"/>
                          </a:solidFill>
                          <a:effectLst/>
                          <a:latin typeface="+mn-lt"/>
                          <a:ea typeface="+mn-ea"/>
                          <a:cs typeface="+mn-cs"/>
                        </a:rPr>
                        <a:t>サーバ</a:t>
                      </a:r>
                      <a:r>
                        <a:rPr kumimoji="1" lang="ja-JP" altLang="en-US" sz="1050" kern="1200">
                          <a:solidFill>
                            <a:schemeClr val="dk1"/>
                          </a:solidFill>
                          <a:effectLst/>
                          <a:latin typeface="+mn-lt"/>
                          <a:ea typeface="+mn-ea"/>
                          <a:cs typeface="+mn-cs"/>
                        </a:rPr>
                        <a:t>などすべての情報システム</a:t>
                      </a:r>
                      <a:r>
                        <a:rPr kumimoji="1" lang="ja-JP" altLang="ja-JP" sz="1050" kern="1200">
                          <a:solidFill>
                            <a:schemeClr val="dk1"/>
                          </a:solidFill>
                          <a:effectLst/>
                          <a:latin typeface="+mn-lt"/>
                          <a:ea typeface="+mn-ea"/>
                          <a:cs typeface="+mn-cs"/>
                        </a:rPr>
                        <a:t>のクロックを同期させ</a:t>
                      </a:r>
                      <a:r>
                        <a:rPr kumimoji="1" lang="ja-JP" altLang="en-US" sz="1050" kern="1200">
                          <a:solidFill>
                            <a:schemeClr val="dk1"/>
                          </a:solidFill>
                          <a:effectLst/>
                          <a:latin typeface="+mn-lt"/>
                          <a:ea typeface="+mn-ea"/>
                          <a:cs typeface="+mn-cs"/>
                        </a:rPr>
                        <a:t>る</a:t>
                      </a:r>
                      <a:r>
                        <a:rPr kumimoji="1" lang="ja-JP" altLang="ja-JP"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すべての情報システムのクロックを同期させるために、</a:t>
                      </a:r>
                      <a:r>
                        <a:rPr kumimoji="1" lang="en-US" altLang="ja-JP" sz="1050" kern="1200">
                          <a:solidFill>
                            <a:schemeClr val="dk1"/>
                          </a:solidFill>
                          <a:effectLst/>
                          <a:latin typeface="+mn-lt"/>
                          <a:ea typeface="+mn-ea"/>
                          <a:cs typeface="+mn-cs"/>
                          <a:hlinkClick r:id="rId5" action="ppaction://hlinksldjump"/>
                        </a:rPr>
                        <a:t>NTP</a:t>
                      </a:r>
                      <a:r>
                        <a:rPr kumimoji="1" lang="ja-JP" altLang="en-US" sz="1050" kern="1200">
                          <a:solidFill>
                            <a:schemeClr val="dk1"/>
                          </a:solidFill>
                          <a:effectLst/>
                          <a:latin typeface="+mn-lt"/>
                          <a:ea typeface="+mn-ea"/>
                          <a:cs typeface="+mn-cs"/>
                        </a:rPr>
                        <a:t>を使用する。</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indent="0">
                        <a:buFont typeface="+mj-lt"/>
                        <a:buNone/>
                      </a:pPr>
                      <a:r>
                        <a:rPr kumimoji="1" lang="ja-JP" altLang="en-US" sz="1050" kern="1200">
                          <a:solidFill>
                            <a:schemeClr val="dk1"/>
                          </a:solidFill>
                          <a:effectLst/>
                          <a:latin typeface="+mn-lt"/>
                          <a:ea typeface="+mn-ea"/>
                          <a:cs typeface="+mn-cs"/>
                        </a:rPr>
                        <a:t>イベントログは、調査や法令や懲戒が関わる場合の証拠として必要となる可能性があり、不正確な監査ログは証拠の信頼性を損なう可能性があります。コンピュータ内のクロックを正しく設定し、イベントログの正確さを確実にすることが重要です。</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6577260"/>
                  </a:ext>
                </a:extLst>
              </a:tr>
            </a:tbl>
          </a:graphicData>
        </a:graphic>
      </p:graphicFrame>
      <p:sp>
        <p:nvSpPr>
          <p:cNvPr id="2" name="スライド番号プレースホルダー 4">
            <a:extLst>
              <a:ext uri="{FF2B5EF4-FFF2-40B4-BE49-F238E27FC236}">
                <a16:creationId xmlns:a16="http://schemas.microsoft.com/office/drawing/2014/main" id="{8209B6AE-2E4C-CB8C-FDFB-3BEA416B2EF2}"/>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4" name="表 3">
            <a:extLst>
              <a:ext uri="{FF2B5EF4-FFF2-40B4-BE49-F238E27FC236}">
                <a16:creationId xmlns:a16="http://schemas.microsoft.com/office/drawing/2014/main" id="{381050AA-54F1-25DC-F80B-6C198D2C933E}"/>
              </a:ext>
            </a:extLst>
          </p:cNvPr>
          <p:cNvGraphicFramePr>
            <a:graphicFrameLocks noGrp="1"/>
          </p:cNvGraphicFramePr>
          <p:nvPr/>
        </p:nvGraphicFramePr>
        <p:xfrm>
          <a:off x="622800" y="2052000"/>
          <a:ext cx="5612400" cy="22860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8.15 </a:t>
                      </a:r>
                      <a:r>
                        <a:rPr kumimoji="1" lang="ja-JP" altLang="en-US" sz="1050" b="1">
                          <a:solidFill>
                            <a:sysClr val="windowText" lastClr="000000"/>
                          </a:solidFill>
                          <a:latin typeface="+mn-ea"/>
                          <a:ea typeface="+mn-ea"/>
                        </a:rPr>
                        <a:t>ログ取得</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ja-JP" sz="1050" kern="1200">
                          <a:solidFill>
                            <a:schemeClr val="dk1"/>
                          </a:solidFill>
                          <a:effectLst/>
                          <a:latin typeface="+mn-lt"/>
                          <a:ea typeface="+mn-ea"/>
                          <a:cs typeface="+mn-cs"/>
                        </a:rPr>
                        <a:t>情報システム管理者は、サーバ内に保存された重要データを障害による破壊や、不正アクセス、改ざんなどから守るために、必要に応じてログの取得を行</a:t>
                      </a:r>
                      <a:r>
                        <a:rPr kumimoji="1" lang="ja-JP" altLang="en-US" sz="1050" kern="1200">
                          <a:solidFill>
                            <a:schemeClr val="dk1"/>
                          </a:solidFill>
                          <a:effectLst/>
                          <a:latin typeface="+mn-lt"/>
                          <a:ea typeface="+mn-ea"/>
                          <a:cs typeface="+mn-cs"/>
                        </a:rPr>
                        <a:t>う</a:t>
                      </a:r>
                      <a:r>
                        <a:rPr kumimoji="1" lang="ja-JP" altLang="ja-JP"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情報システム管理者は、必要に応じてログの定期的なチェックを行</a:t>
                      </a:r>
                      <a:r>
                        <a:rPr kumimoji="1" lang="ja-JP" altLang="en-US" sz="1050" kern="1200">
                          <a:solidFill>
                            <a:schemeClr val="dk1"/>
                          </a:solidFill>
                          <a:effectLst/>
                          <a:latin typeface="+mn-lt"/>
                          <a:ea typeface="+mn-ea"/>
                          <a:cs typeface="+mn-cs"/>
                        </a:rPr>
                        <a:t>う</a:t>
                      </a:r>
                      <a:r>
                        <a:rPr kumimoji="1" lang="ja-JP" altLang="ja-JP"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ログは</a:t>
                      </a:r>
                      <a:r>
                        <a:rPr kumimoji="1" lang="ja-JP" altLang="en-US" sz="1050" kern="1200">
                          <a:solidFill>
                            <a:schemeClr val="dk1"/>
                          </a:solidFill>
                          <a:effectLst/>
                          <a:latin typeface="+mn-lt"/>
                          <a:ea typeface="+mn-ea"/>
                          <a:cs typeface="+mn-cs"/>
                        </a:rPr>
                        <a:t>、</a:t>
                      </a:r>
                      <a:r>
                        <a:rPr kumimoji="1" lang="ja-JP" altLang="ja-JP" sz="1050" kern="1200">
                          <a:solidFill>
                            <a:schemeClr val="dk1"/>
                          </a:solidFill>
                          <a:effectLst/>
                          <a:latin typeface="+mn-lt"/>
                          <a:ea typeface="+mn-ea"/>
                          <a:cs typeface="+mn-cs"/>
                        </a:rPr>
                        <a:t>情報システム管理者またはその指名する</a:t>
                      </a:r>
                      <a:r>
                        <a:rPr kumimoji="1" lang="ja-JP" altLang="en-US" sz="1050" kern="1200">
                          <a:solidFill>
                            <a:schemeClr val="dk1"/>
                          </a:solidFill>
                          <a:effectLst/>
                          <a:latin typeface="+mn-lt"/>
                          <a:ea typeface="+mn-ea"/>
                          <a:cs typeface="+mn-cs"/>
                        </a:rPr>
                        <a:t>担当</a:t>
                      </a:r>
                      <a:r>
                        <a:rPr kumimoji="1" lang="ja-JP" altLang="ja-JP" sz="1050" kern="1200">
                          <a:solidFill>
                            <a:schemeClr val="dk1"/>
                          </a:solidFill>
                          <a:effectLst/>
                          <a:latin typeface="+mn-lt"/>
                          <a:ea typeface="+mn-ea"/>
                          <a:cs typeface="+mn-cs"/>
                        </a:rPr>
                        <a:t>がアクセスできるように</a:t>
                      </a:r>
                      <a:r>
                        <a:rPr kumimoji="1" lang="ja-JP" altLang="en-US" sz="1050" kern="1200">
                          <a:solidFill>
                            <a:schemeClr val="dk1"/>
                          </a:solidFill>
                          <a:effectLst/>
                          <a:latin typeface="+mn-lt"/>
                          <a:ea typeface="+mn-ea"/>
                          <a:cs typeface="+mn-cs"/>
                        </a:rPr>
                        <a:t>する</a:t>
                      </a:r>
                      <a:r>
                        <a:rPr kumimoji="1" lang="ja-JP" altLang="ja-JP"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情報システム管理者は、運用担当者がサーバ</a:t>
                      </a:r>
                      <a:r>
                        <a:rPr kumimoji="1" lang="ja-JP" altLang="en-US" sz="1050" kern="1200">
                          <a:solidFill>
                            <a:schemeClr val="dk1"/>
                          </a:solidFill>
                          <a:effectLst/>
                          <a:latin typeface="+mn-lt"/>
                          <a:ea typeface="+mn-ea"/>
                          <a:cs typeface="+mn-cs"/>
                        </a:rPr>
                        <a:t>で</a:t>
                      </a:r>
                      <a:r>
                        <a:rPr kumimoji="1" lang="ja-JP" altLang="ja-JP" sz="1050" kern="1200">
                          <a:solidFill>
                            <a:schemeClr val="dk1"/>
                          </a:solidFill>
                          <a:effectLst/>
                          <a:latin typeface="+mn-lt"/>
                          <a:ea typeface="+mn-ea"/>
                          <a:cs typeface="+mn-cs"/>
                        </a:rPr>
                        <a:t>行った作業を確認</a:t>
                      </a:r>
                      <a:r>
                        <a:rPr kumimoji="1" lang="ja-JP" altLang="en-US" sz="1050" kern="1200">
                          <a:solidFill>
                            <a:schemeClr val="dk1"/>
                          </a:solidFill>
                          <a:effectLst/>
                          <a:latin typeface="+mn-lt"/>
                          <a:ea typeface="+mn-ea"/>
                          <a:cs typeface="+mn-cs"/>
                        </a:rPr>
                        <a:t>する</a:t>
                      </a:r>
                      <a:r>
                        <a:rPr kumimoji="1" lang="ja-JP" altLang="ja-JP" sz="1050" kern="1200">
                          <a:solidFill>
                            <a:schemeClr val="dk1"/>
                          </a:solidFill>
                          <a:effectLst/>
                          <a:latin typeface="+mn-lt"/>
                          <a:ea typeface="+mn-ea"/>
                          <a:cs typeface="+mn-cs"/>
                        </a:rPr>
                        <a:t>。確認は</a:t>
                      </a:r>
                      <a:r>
                        <a:rPr kumimoji="1" lang="ja-JP" altLang="en-US" sz="1050" kern="1200">
                          <a:solidFill>
                            <a:schemeClr val="dk1"/>
                          </a:solidFill>
                          <a:effectLst/>
                          <a:latin typeface="+mn-lt"/>
                          <a:ea typeface="+mn-ea"/>
                          <a:cs typeface="+mn-cs"/>
                        </a:rPr>
                        <a:t>、</a:t>
                      </a:r>
                      <a:r>
                        <a:rPr kumimoji="1" lang="ja-JP" altLang="ja-JP" sz="1050" kern="1200">
                          <a:solidFill>
                            <a:schemeClr val="dk1"/>
                          </a:solidFill>
                          <a:effectLst/>
                          <a:latin typeface="+mn-lt"/>
                          <a:ea typeface="+mn-ea"/>
                          <a:cs typeface="+mn-cs"/>
                        </a:rPr>
                        <a:t>作業ログ、または日報・サーバ作業記録の閲覧によ</a:t>
                      </a:r>
                      <a:r>
                        <a:rPr kumimoji="1" lang="ja-JP" altLang="en-US" sz="1050" kern="1200">
                          <a:solidFill>
                            <a:schemeClr val="dk1"/>
                          </a:solidFill>
                          <a:effectLst/>
                          <a:latin typeface="+mn-lt"/>
                          <a:ea typeface="+mn-ea"/>
                          <a:cs typeface="+mn-cs"/>
                        </a:rPr>
                        <a:t>り行う</a:t>
                      </a:r>
                      <a:r>
                        <a:rPr kumimoji="1" lang="ja-JP" altLang="ja-JP" sz="1050" kern="1200">
                          <a:solidFill>
                            <a:schemeClr val="dk1"/>
                          </a:solidFill>
                          <a:effectLst/>
                          <a:latin typeface="+mn-lt"/>
                          <a:ea typeface="+mn-ea"/>
                          <a:cs typeface="+mn-cs"/>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indent="0">
                        <a:buFont typeface="+mj-lt"/>
                        <a:buNone/>
                      </a:pPr>
                      <a:r>
                        <a:rPr kumimoji="1" lang="ja-JP" altLang="en-US" sz="1050" kern="1200">
                          <a:solidFill>
                            <a:schemeClr val="dk1"/>
                          </a:solidFill>
                          <a:effectLst/>
                          <a:latin typeface="+mn-lt"/>
                          <a:ea typeface="+mn-ea"/>
                          <a:cs typeface="+mn-cs"/>
                        </a:rPr>
                        <a:t>セキュリティインシデントの分析、警告および調査のために、システム間のログを相関づけられるようにすべてのシステムが同期した時刻源（</a:t>
                      </a:r>
                      <a:r>
                        <a:rPr kumimoji="1" lang="en-US" altLang="ja-JP" sz="1050" kern="1200">
                          <a:solidFill>
                            <a:schemeClr val="dk1"/>
                          </a:solidFill>
                          <a:effectLst/>
                          <a:latin typeface="+mn-lt"/>
                          <a:ea typeface="+mn-ea"/>
                          <a:cs typeface="+mn-cs"/>
                        </a:rPr>
                        <a:t>8.17 </a:t>
                      </a:r>
                      <a:r>
                        <a:rPr kumimoji="1" lang="ja-JP" altLang="en-US" sz="1050" kern="1200">
                          <a:solidFill>
                            <a:schemeClr val="dk1"/>
                          </a:solidFill>
                          <a:effectLst/>
                          <a:latin typeface="+mn-lt"/>
                          <a:ea typeface="+mn-ea"/>
                          <a:cs typeface="+mn-cs"/>
                        </a:rPr>
                        <a:t>クロックの同期を参照）を持つことが重要です。</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54706204"/>
                  </a:ext>
                </a:extLst>
              </a:tr>
            </a:tbl>
          </a:graphicData>
        </a:graphic>
      </p:graphicFrame>
    </p:spTree>
    <p:extLst>
      <p:ext uri="{BB962C8B-B14F-4D97-AF65-F5344CB8AC3E}">
        <p14:creationId xmlns:p14="http://schemas.microsoft.com/office/powerpoint/2010/main" val="924769295"/>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1">
            <a:extLst>
              <a:ext uri="{FF2B5EF4-FFF2-40B4-BE49-F238E27FC236}">
                <a16:creationId xmlns:a16="http://schemas.microsoft.com/office/drawing/2014/main" id="{F20FB816-ED59-3860-8A5C-A23A9541B339}"/>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17</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技術的管理策</a:t>
            </a:r>
            <a:br>
              <a:rPr kumimoji="1" lang="en-US" altLang="zh-TW"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17-1. </a:t>
            </a:r>
            <a:r>
              <a:rPr kumimoji="1" lang="ja-JP" altLang="en-US" u="sng">
                <a:uFill>
                  <a:solidFill>
                    <a:schemeClr val="bg1"/>
                  </a:solidFill>
                </a:uFill>
                <a:hlinkClick r:id="rId3" action="ppaction://hlinksldjump"/>
              </a:rPr>
              <a:t>技術的管理策を参考とした対策基準・実施手順の策定</a:t>
            </a:r>
            <a:endParaRPr kumimoji="1" lang="zh-TW" altLang="en-US" u="sng">
              <a:uFill>
                <a:solidFill>
                  <a:schemeClr val="bg1"/>
                </a:solidFill>
              </a:uFill>
            </a:endParaRPr>
          </a:p>
        </p:txBody>
      </p:sp>
      <p:sp>
        <p:nvSpPr>
          <p:cNvPr id="6" name="テキスト プレースホルダー 2">
            <a:extLst>
              <a:ext uri="{FF2B5EF4-FFF2-40B4-BE49-F238E27FC236}">
                <a16:creationId xmlns:a16="http://schemas.microsoft.com/office/drawing/2014/main" id="{9F14EA7E-EB12-FFCB-FF47-B2D989954539}"/>
              </a:ext>
            </a:extLst>
          </p:cNvPr>
          <p:cNvSpPr>
            <a:spLocks noGrp="1"/>
          </p:cNvSpPr>
          <p:nvPr>
            <p:ph type="body" sz="quarter" idx="14"/>
          </p:nvPr>
        </p:nvSpPr>
        <p:spPr>
          <a:xfrm>
            <a:off x="1123950" y="1457325"/>
            <a:ext cx="5111250" cy="381000"/>
          </a:xfrm>
        </p:spPr>
        <p:txBody>
          <a:bodyPr/>
          <a:lstStyle/>
          <a:p>
            <a:r>
              <a:rPr kumimoji="1" lang="en-US" altLang="ja-JP"/>
              <a:t>17-1-2. </a:t>
            </a:r>
            <a:r>
              <a:rPr kumimoji="1" lang="ja-JP" altLang="en-US"/>
              <a:t>実施手順の策定</a:t>
            </a:r>
          </a:p>
        </p:txBody>
      </p:sp>
      <p:graphicFrame>
        <p:nvGraphicFramePr>
          <p:cNvPr id="15" name="表 14">
            <a:extLst>
              <a:ext uri="{FF2B5EF4-FFF2-40B4-BE49-F238E27FC236}">
                <a16:creationId xmlns:a16="http://schemas.microsoft.com/office/drawing/2014/main" id="{1D0F79AE-C93A-E21D-9BE1-53D1D4D1085F}"/>
              </a:ext>
            </a:extLst>
          </p:cNvPr>
          <p:cNvGraphicFramePr>
            <a:graphicFrameLocks noGrp="1"/>
          </p:cNvGraphicFramePr>
          <p:nvPr/>
        </p:nvGraphicFramePr>
        <p:xfrm>
          <a:off x="622800" y="4973000"/>
          <a:ext cx="5612400" cy="27660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i="0" kern="1200">
                          <a:solidFill>
                            <a:schemeClr val="tx1"/>
                          </a:solidFill>
                          <a:effectLst/>
                          <a:latin typeface="+mn-ea"/>
                          <a:ea typeface="+mn-ea"/>
                          <a:cs typeface="+mn-cs"/>
                        </a:rPr>
                        <a:t>8.19 </a:t>
                      </a:r>
                      <a:r>
                        <a:rPr kumimoji="1" lang="ja-JP" altLang="en-US" sz="1050" b="1" i="0" kern="1200">
                          <a:solidFill>
                            <a:schemeClr val="tx1"/>
                          </a:solidFill>
                          <a:effectLst/>
                          <a:latin typeface="+mn-ea"/>
                          <a:ea typeface="+mn-ea"/>
                          <a:cs typeface="+mn-cs"/>
                        </a:rPr>
                        <a:t>運用システムに関わるソフトウェアの導入</a:t>
                      </a:r>
                      <a:endParaRPr kumimoji="1" lang="en-US" altLang="ja-JP" sz="1050" b="1" i="0" kern="1200">
                        <a:solidFill>
                          <a:schemeClr val="tx1"/>
                        </a:solidFill>
                        <a:effectLst/>
                        <a:latin typeface="+mn-ea"/>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en-US" sz="1050" kern="1200">
                          <a:solidFill>
                            <a:schemeClr val="dk1"/>
                          </a:solidFill>
                          <a:effectLst/>
                          <a:latin typeface="+mn-lt"/>
                          <a:ea typeface="+mn-ea"/>
                          <a:cs typeface="+mn-cs"/>
                        </a:rPr>
                        <a:t>運用システムに、開発用のコードを導入しない。</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en-US" altLang="ja-JP" sz="1050" kern="1200">
                          <a:solidFill>
                            <a:schemeClr val="dk1"/>
                          </a:solidFill>
                          <a:effectLst/>
                          <a:latin typeface="+mn-lt"/>
                          <a:ea typeface="+mn-ea"/>
                          <a:cs typeface="+mn-cs"/>
                        </a:rPr>
                        <a:t>PC</a:t>
                      </a:r>
                      <a:r>
                        <a:rPr kumimoji="1" lang="ja-JP" altLang="en-US" sz="1050" kern="1200">
                          <a:solidFill>
                            <a:schemeClr val="dk1"/>
                          </a:solidFill>
                          <a:effectLst/>
                          <a:latin typeface="+mn-lt"/>
                          <a:ea typeface="+mn-ea"/>
                          <a:cs typeface="+mn-cs"/>
                        </a:rPr>
                        <a:t>を含む社内の情報システムで使用するソフトウェアは、</a:t>
                      </a:r>
                      <a:r>
                        <a:rPr kumimoji="1" lang="ja-JP" altLang="ja-JP" sz="1050" kern="1200">
                          <a:solidFill>
                            <a:schemeClr val="dk1"/>
                          </a:solidFill>
                          <a:effectLst/>
                          <a:latin typeface="+mn-lt"/>
                          <a:ea typeface="+mn-ea"/>
                          <a:cs typeface="+mn-cs"/>
                        </a:rPr>
                        <a:t>原則情報システム管理者によって指定されたものの</a:t>
                      </a:r>
                      <a:r>
                        <a:rPr kumimoji="1" lang="ja-JP" altLang="en-US" sz="1050" kern="1200">
                          <a:solidFill>
                            <a:schemeClr val="dk1"/>
                          </a:solidFill>
                          <a:effectLst/>
                          <a:latin typeface="+mn-lt"/>
                          <a:ea typeface="+mn-ea"/>
                          <a:cs typeface="+mn-cs"/>
                        </a:rPr>
                        <a:t>み使用</a:t>
                      </a:r>
                      <a:r>
                        <a:rPr kumimoji="1" lang="ja-JP" altLang="ja-JP" sz="1050" kern="1200">
                          <a:solidFill>
                            <a:schemeClr val="dk1"/>
                          </a:solidFill>
                          <a:effectLst/>
                          <a:latin typeface="+mn-lt"/>
                          <a:ea typeface="+mn-ea"/>
                          <a:cs typeface="+mn-cs"/>
                        </a:rPr>
                        <a:t>し、それ以外のソフトウェアを使用する場合は、事前に許可を得るものと</a:t>
                      </a:r>
                      <a:r>
                        <a:rPr kumimoji="1" lang="ja-JP" altLang="en-US" sz="1050" kern="1200">
                          <a:solidFill>
                            <a:schemeClr val="dk1"/>
                          </a:solidFill>
                          <a:effectLst/>
                          <a:latin typeface="+mn-lt"/>
                          <a:ea typeface="+mn-ea"/>
                          <a:cs typeface="+mn-cs"/>
                        </a:rPr>
                        <a:t>する</a:t>
                      </a:r>
                      <a:r>
                        <a:rPr kumimoji="1" lang="ja-JP" altLang="ja-JP" sz="1050" kern="1200">
                          <a:solidFill>
                            <a:schemeClr val="dk1"/>
                          </a:solidFill>
                          <a:effectLst/>
                          <a:latin typeface="+mn-lt"/>
                          <a:ea typeface="+mn-ea"/>
                          <a:cs typeface="+mn-cs"/>
                        </a:rPr>
                        <a:t>。</a:t>
                      </a:r>
                      <a:r>
                        <a:rPr kumimoji="1" lang="ja-JP" altLang="en-US" sz="1050" kern="1200">
                          <a:solidFill>
                            <a:schemeClr val="dk1"/>
                          </a:solidFill>
                          <a:effectLst/>
                          <a:latin typeface="+mn-lt"/>
                          <a:ea typeface="+mn-ea"/>
                          <a:cs typeface="+mn-cs"/>
                        </a:rPr>
                        <a:t>他社が開発したソフトウェアを利用する場合、その開発会社が要求している条件やスペックを満たす環境で運用する。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情報システム管理者は、利用者がインストール可能なソフトウェアを定期的に見直</a:t>
                      </a:r>
                      <a:r>
                        <a:rPr kumimoji="1" lang="ja-JP" altLang="en-US" sz="1050" kern="1200">
                          <a:solidFill>
                            <a:schemeClr val="dk1"/>
                          </a:solidFill>
                          <a:effectLst/>
                          <a:latin typeface="+mn-lt"/>
                          <a:ea typeface="+mn-ea"/>
                          <a:cs typeface="+mn-cs"/>
                        </a:rPr>
                        <a:t>す</a:t>
                      </a:r>
                      <a:r>
                        <a:rPr kumimoji="1" lang="ja-JP" altLang="ja-JP"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利用者は認可されていないソフトウェアをインストールしてはならず、業務上、必要な場合は、情報システム管理者の承認を得た</a:t>
                      </a:r>
                      <a:r>
                        <a:rPr kumimoji="1" lang="ja-JP" altLang="en-US" sz="1050" kern="1200">
                          <a:solidFill>
                            <a:schemeClr val="dk1"/>
                          </a:solidFill>
                          <a:effectLst/>
                          <a:latin typeface="+mn-lt"/>
                          <a:ea typeface="+mn-ea"/>
                          <a:cs typeface="+mn-cs"/>
                        </a:rPr>
                        <a:t>上</a:t>
                      </a:r>
                      <a:r>
                        <a:rPr kumimoji="1" lang="ja-JP" altLang="ja-JP" sz="1050" kern="1200">
                          <a:solidFill>
                            <a:schemeClr val="dk1"/>
                          </a:solidFill>
                          <a:effectLst/>
                          <a:latin typeface="+mn-lt"/>
                          <a:ea typeface="+mn-ea"/>
                          <a:cs typeface="+mn-cs"/>
                        </a:rPr>
                        <a:t>でインストール</a:t>
                      </a:r>
                      <a:r>
                        <a:rPr kumimoji="1" lang="ja-JP" altLang="en-US" sz="1050" kern="1200">
                          <a:solidFill>
                            <a:schemeClr val="dk1"/>
                          </a:solidFill>
                          <a:effectLst/>
                          <a:latin typeface="+mn-lt"/>
                          <a:ea typeface="+mn-ea"/>
                          <a:cs typeface="+mn-cs"/>
                        </a:rPr>
                        <a:t>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ファイル共有ソフトなど、</a:t>
                      </a:r>
                      <a:r>
                        <a:rPr kumimoji="1" lang="ja-JP" altLang="en-US" sz="1050" kern="1200">
                          <a:solidFill>
                            <a:schemeClr val="dk1"/>
                          </a:solidFill>
                          <a:effectLst/>
                          <a:latin typeface="+mn-lt"/>
                          <a:ea typeface="+mn-ea"/>
                          <a:cs typeface="+mn-cs"/>
                        </a:rPr>
                        <a:t>ウイルス</a:t>
                      </a:r>
                      <a:r>
                        <a:rPr kumimoji="1" lang="ja-JP" altLang="ja-JP" sz="1050" kern="1200">
                          <a:solidFill>
                            <a:schemeClr val="dk1"/>
                          </a:solidFill>
                          <a:effectLst/>
                          <a:latin typeface="+mn-lt"/>
                          <a:ea typeface="+mn-ea"/>
                          <a:cs typeface="+mn-cs"/>
                        </a:rPr>
                        <a:t>感染や不正アクセス</a:t>
                      </a:r>
                      <a:r>
                        <a:rPr kumimoji="1" lang="ja-JP" altLang="en-US" sz="1050" kern="1200">
                          <a:solidFill>
                            <a:schemeClr val="dk1"/>
                          </a:solidFill>
                          <a:effectLst/>
                          <a:latin typeface="+mn-lt"/>
                          <a:ea typeface="+mn-ea"/>
                          <a:cs typeface="+mn-cs"/>
                        </a:rPr>
                        <a:t>など</a:t>
                      </a:r>
                      <a:r>
                        <a:rPr kumimoji="1" lang="ja-JP" altLang="ja-JP" sz="1050" kern="1200">
                          <a:solidFill>
                            <a:schemeClr val="dk1"/>
                          </a:solidFill>
                          <a:effectLst/>
                          <a:latin typeface="+mn-lt"/>
                          <a:ea typeface="+mn-ea"/>
                          <a:cs typeface="+mn-cs"/>
                        </a:rPr>
                        <a:t>の原因となりやすい</a:t>
                      </a:r>
                      <a:r>
                        <a:rPr kumimoji="1" lang="ja-JP" altLang="en-US" sz="1050" kern="1200">
                          <a:solidFill>
                            <a:schemeClr val="dk1"/>
                          </a:solidFill>
                          <a:effectLst/>
                          <a:latin typeface="+mn-lt"/>
                          <a:ea typeface="+mn-ea"/>
                          <a:cs typeface="+mn-cs"/>
                        </a:rPr>
                        <a:t>ソフトウェア</a:t>
                      </a:r>
                      <a:r>
                        <a:rPr kumimoji="1" lang="ja-JP" altLang="ja-JP" sz="1050" kern="1200">
                          <a:solidFill>
                            <a:schemeClr val="dk1"/>
                          </a:solidFill>
                          <a:effectLst/>
                          <a:latin typeface="+mn-lt"/>
                          <a:ea typeface="+mn-ea"/>
                          <a:cs typeface="+mn-cs"/>
                        </a:rPr>
                        <a:t>の</a:t>
                      </a:r>
                      <a:r>
                        <a:rPr kumimoji="1" lang="ja-JP" altLang="en-US" sz="1050" kern="1200">
                          <a:solidFill>
                            <a:schemeClr val="dk1"/>
                          </a:solidFill>
                          <a:effectLst/>
                          <a:latin typeface="+mn-lt"/>
                          <a:ea typeface="+mn-ea"/>
                          <a:cs typeface="+mn-cs"/>
                        </a:rPr>
                        <a:t>インストールを禁じる。</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indent="0">
                        <a:buFont typeface="+mj-lt"/>
                        <a:buNone/>
                      </a:pPr>
                      <a:r>
                        <a:rPr kumimoji="1" lang="ja-JP" altLang="en-US" sz="1050" kern="1200">
                          <a:solidFill>
                            <a:schemeClr val="dk1"/>
                          </a:solidFill>
                          <a:effectLst/>
                          <a:latin typeface="+mn-lt"/>
                          <a:ea typeface="+mn-ea"/>
                          <a:cs typeface="+mn-cs"/>
                        </a:rPr>
                        <a:t>組織は、利用者がインストールできるソフトウェアの種類について、厳密な規則を定めて施行することが大切です。</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75241717"/>
                  </a:ext>
                </a:extLst>
              </a:tr>
            </a:tbl>
          </a:graphicData>
        </a:graphic>
      </p:graphicFrame>
      <p:sp>
        <p:nvSpPr>
          <p:cNvPr id="2" name="スライド番号プレースホルダー 4">
            <a:extLst>
              <a:ext uri="{FF2B5EF4-FFF2-40B4-BE49-F238E27FC236}">
                <a16:creationId xmlns:a16="http://schemas.microsoft.com/office/drawing/2014/main" id="{F4026919-8431-5FC7-34E5-A563DEB8CD57}"/>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9" name="表 8">
            <a:extLst>
              <a:ext uri="{FF2B5EF4-FFF2-40B4-BE49-F238E27FC236}">
                <a16:creationId xmlns:a16="http://schemas.microsoft.com/office/drawing/2014/main" id="{6B4A5985-90D0-3A13-A0E3-EE264E4C756B}"/>
              </a:ext>
            </a:extLst>
          </p:cNvPr>
          <p:cNvGraphicFramePr>
            <a:graphicFrameLocks noGrp="1"/>
          </p:cNvGraphicFramePr>
          <p:nvPr/>
        </p:nvGraphicFramePr>
        <p:xfrm>
          <a:off x="622800" y="2052000"/>
          <a:ext cx="5612400" cy="26060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8.18 </a:t>
                      </a:r>
                      <a:r>
                        <a:rPr kumimoji="1" lang="ja-JP" altLang="en-US" sz="1050" b="1">
                          <a:solidFill>
                            <a:sysClr val="windowText" lastClr="000000"/>
                          </a:solidFill>
                          <a:latin typeface="+mn-ea"/>
                          <a:ea typeface="+mn-ea"/>
                        </a:rPr>
                        <a:t>特権的なユーティリティプログラムの使用</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ja-JP" sz="1050" kern="1200">
                          <a:solidFill>
                            <a:schemeClr val="dk1"/>
                          </a:solidFill>
                          <a:effectLst/>
                          <a:latin typeface="+mn-lt"/>
                          <a:ea typeface="+mn-ea"/>
                          <a:cs typeface="+mn-cs"/>
                        </a:rPr>
                        <a:t>ユーティリティ</a:t>
                      </a:r>
                      <a:r>
                        <a:rPr kumimoji="1" lang="ja-JP" altLang="en-US" sz="1050" kern="1200">
                          <a:solidFill>
                            <a:schemeClr val="dk1"/>
                          </a:solidFill>
                          <a:effectLst/>
                          <a:latin typeface="+mn-lt"/>
                          <a:ea typeface="+mn-ea"/>
                          <a:cs typeface="+mn-cs"/>
                        </a:rPr>
                        <a:t>プログラム</a:t>
                      </a:r>
                      <a:r>
                        <a:rPr kumimoji="1" lang="ja-JP" altLang="ja-JP" sz="1050" kern="1200">
                          <a:solidFill>
                            <a:schemeClr val="dk1"/>
                          </a:solidFill>
                          <a:effectLst/>
                          <a:latin typeface="+mn-lt"/>
                          <a:ea typeface="+mn-ea"/>
                          <a:cs typeface="+mn-cs"/>
                        </a:rPr>
                        <a:t>の使用は、原則として</a:t>
                      </a:r>
                      <a:r>
                        <a:rPr kumimoji="1" lang="en-US" altLang="ja-JP" sz="1050" kern="1200">
                          <a:solidFill>
                            <a:schemeClr val="dk1"/>
                          </a:solidFill>
                          <a:effectLst/>
                          <a:latin typeface="+mn-lt"/>
                          <a:ea typeface="+mn-ea"/>
                          <a:cs typeface="+mn-cs"/>
                        </a:rPr>
                        <a:t>OS</a:t>
                      </a:r>
                      <a:r>
                        <a:rPr kumimoji="1" lang="ja-JP" altLang="ja-JP" sz="1050" kern="1200">
                          <a:solidFill>
                            <a:schemeClr val="dk1"/>
                          </a:solidFill>
                          <a:effectLst/>
                          <a:latin typeface="+mn-lt"/>
                          <a:ea typeface="+mn-ea"/>
                          <a:cs typeface="+mn-cs"/>
                        </a:rPr>
                        <a:t>標準機能のみ許可</a:t>
                      </a:r>
                      <a:r>
                        <a:rPr kumimoji="1" lang="ja-JP" altLang="en-US" sz="1050" kern="1200">
                          <a:solidFill>
                            <a:schemeClr val="dk1"/>
                          </a:solidFill>
                          <a:effectLst/>
                          <a:latin typeface="+mn-lt"/>
                          <a:ea typeface="+mn-ea"/>
                          <a:cs typeface="+mn-cs"/>
                        </a:rPr>
                        <a:t>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その他のユーティリティ</a:t>
                      </a:r>
                      <a:r>
                        <a:rPr kumimoji="1" lang="ja-JP" altLang="en-US" sz="1050" kern="1200">
                          <a:solidFill>
                            <a:schemeClr val="dk1"/>
                          </a:solidFill>
                          <a:effectLst/>
                          <a:latin typeface="+mn-lt"/>
                          <a:ea typeface="+mn-ea"/>
                          <a:cs typeface="+mn-cs"/>
                        </a:rPr>
                        <a:t>プログラム</a:t>
                      </a:r>
                      <a:r>
                        <a:rPr kumimoji="1" lang="ja-JP" altLang="ja-JP" sz="1050" kern="1200">
                          <a:solidFill>
                            <a:schemeClr val="dk1"/>
                          </a:solidFill>
                          <a:effectLst/>
                          <a:latin typeface="+mn-lt"/>
                          <a:ea typeface="+mn-ea"/>
                          <a:cs typeface="+mn-cs"/>
                        </a:rPr>
                        <a:t>が必要となった場合は、情報システム管理者の承認を得た</a:t>
                      </a:r>
                      <a:r>
                        <a:rPr kumimoji="1" lang="ja-JP" altLang="en-US" sz="1050" kern="1200">
                          <a:solidFill>
                            <a:schemeClr val="dk1"/>
                          </a:solidFill>
                          <a:effectLst/>
                          <a:latin typeface="+mn-lt"/>
                          <a:ea typeface="+mn-ea"/>
                          <a:cs typeface="+mn-cs"/>
                        </a:rPr>
                        <a:t>上</a:t>
                      </a:r>
                      <a:r>
                        <a:rPr kumimoji="1" lang="ja-JP" altLang="ja-JP" sz="1050" kern="1200">
                          <a:solidFill>
                            <a:schemeClr val="dk1"/>
                          </a:solidFill>
                          <a:effectLst/>
                          <a:latin typeface="+mn-lt"/>
                          <a:ea typeface="+mn-ea"/>
                          <a:cs typeface="+mn-cs"/>
                        </a:rPr>
                        <a:t>で利用</a:t>
                      </a:r>
                      <a:r>
                        <a:rPr kumimoji="1" lang="ja-JP" altLang="en-US" sz="1050" kern="1200">
                          <a:solidFill>
                            <a:schemeClr val="dk1"/>
                          </a:solidFill>
                          <a:effectLst/>
                          <a:latin typeface="+mn-lt"/>
                          <a:ea typeface="+mn-ea"/>
                          <a:cs typeface="+mn-cs"/>
                        </a:rPr>
                        <a:t>する。</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indent="0">
                        <a:buFont typeface="+mj-lt"/>
                        <a:buNone/>
                      </a:pPr>
                      <a:r>
                        <a:rPr kumimoji="1" lang="ja-JP" altLang="en-US" sz="1050" kern="1200">
                          <a:solidFill>
                            <a:schemeClr val="dk1"/>
                          </a:solidFill>
                          <a:effectLst/>
                          <a:latin typeface="+mn-lt"/>
                          <a:ea typeface="+mn-ea"/>
                          <a:cs typeface="+mn-cs"/>
                        </a:rPr>
                        <a:t>情報システムの大半には、パッチ適用・ウイルス対策・バックアップ・ネットワークツールなど、システムやアプリケーションによる制御を無効にできる</a:t>
                      </a:r>
                      <a:r>
                        <a:rPr kumimoji="1" lang="en-US" altLang="ja-JP" sz="1050" kern="1200">
                          <a:solidFill>
                            <a:schemeClr val="dk1"/>
                          </a:solidFill>
                          <a:effectLst/>
                          <a:latin typeface="+mn-lt"/>
                          <a:ea typeface="+mn-ea"/>
                          <a:cs typeface="+mn-cs"/>
                        </a:rPr>
                        <a:t>1</a:t>
                      </a:r>
                      <a:r>
                        <a:rPr kumimoji="1" lang="ja-JP" altLang="en-US" sz="1050" kern="1200">
                          <a:solidFill>
                            <a:schemeClr val="dk1"/>
                          </a:solidFill>
                          <a:effectLst/>
                          <a:latin typeface="+mn-lt"/>
                          <a:ea typeface="+mn-ea"/>
                          <a:cs typeface="+mn-cs"/>
                        </a:rPr>
                        <a:t>つ以上のユーティリティプログラムが組み込まれています。不要なユーティリティプログラムは、すべて除去・無効化することが大切です。また、特権的ユーティリティのなかには、データベースの中身を、その整合性を気にすることなく強制的に書き換えることができる機能や、他の利用者の権限でデータを操作できる機能をもったものがあります。こうした特権的なユーティリティを野放しにすると組織の情報セキュリティが保てなくなるため、厳しく利用を管理する必要があります。</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20846861"/>
                  </a:ext>
                </a:extLst>
              </a:tr>
            </a:tbl>
          </a:graphicData>
        </a:graphic>
      </p:graphicFrame>
    </p:spTree>
    <p:extLst>
      <p:ext uri="{BB962C8B-B14F-4D97-AF65-F5344CB8AC3E}">
        <p14:creationId xmlns:p14="http://schemas.microsoft.com/office/powerpoint/2010/main" val="1771681015"/>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1">
            <a:extLst>
              <a:ext uri="{FF2B5EF4-FFF2-40B4-BE49-F238E27FC236}">
                <a16:creationId xmlns:a16="http://schemas.microsoft.com/office/drawing/2014/main" id="{6C1EB8A0-8E22-E6B1-B09C-77E1A6F9FDC2}"/>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17</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技術的管理策</a:t>
            </a:r>
            <a:br>
              <a:rPr kumimoji="1" lang="en-US" altLang="zh-TW"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17-1. </a:t>
            </a:r>
            <a:r>
              <a:rPr kumimoji="1" lang="ja-JP" altLang="en-US" u="sng">
                <a:uFill>
                  <a:solidFill>
                    <a:schemeClr val="bg1"/>
                  </a:solidFill>
                </a:uFill>
                <a:hlinkClick r:id="rId3" action="ppaction://hlinksldjump"/>
              </a:rPr>
              <a:t>技術的管理策を参考とした対策基準・実施手順の策定</a:t>
            </a:r>
            <a:endParaRPr kumimoji="1" lang="zh-TW" altLang="en-US" u="sng">
              <a:uFill>
                <a:solidFill>
                  <a:schemeClr val="bg1"/>
                </a:solidFill>
              </a:uFill>
            </a:endParaRPr>
          </a:p>
        </p:txBody>
      </p:sp>
      <p:sp>
        <p:nvSpPr>
          <p:cNvPr id="6" name="テキスト プレースホルダー 2">
            <a:extLst>
              <a:ext uri="{FF2B5EF4-FFF2-40B4-BE49-F238E27FC236}">
                <a16:creationId xmlns:a16="http://schemas.microsoft.com/office/drawing/2014/main" id="{A5C50914-9438-D3CA-6FF7-A534638BDC16}"/>
              </a:ext>
            </a:extLst>
          </p:cNvPr>
          <p:cNvSpPr>
            <a:spLocks noGrp="1"/>
          </p:cNvSpPr>
          <p:nvPr>
            <p:ph type="body" sz="quarter" idx="14"/>
          </p:nvPr>
        </p:nvSpPr>
        <p:spPr>
          <a:xfrm>
            <a:off x="1123950" y="1457325"/>
            <a:ext cx="5111250" cy="381000"/>
          </a:xfrm>
        </p:spPr>
        <p:txBody>
          <a:bodyPr/>
          <a:lstStyle/>
          <a:p>
            <a:r>
              <a:rPr kumimoji="1" lang="en-US" altLang="ja-JP"/>
              <a:t>17-1-2. </a:t>
            </a:r>
            <a:r>
              <a:rPr kumimoji="1" lang="ja-JP" altLang="en-US"/>
              <a:t>実施手順の策定</a:t>
            </a:r>
          </a:p>
        </p:txBody>
      </p:sp>
      <p:graphicFrame>
        <p:nvGraphicFramePr>
          <p:cNvPr id="2" name="表 1">
            <a:extLst>
              <a:ext uri="{FF2B5EF4-FFF2-40B4-BE49-F238E27FC236}">
                <a16:creationId xmlns:a16="http://schemas.microsoft.com/office/drawing/2014/main" id="{3672E897-B8CB-EB13-E3BC-92124E65C05F}"/>
              </a:ext>
            </a:extLst>
          </p:cNvPr>
          <p:cNvGraphicFramePr>
            <a:graphicFrameLocks noGrp="1"/>
          </p:cNvGraphicFramePr>
          <p:nvPr>
            <p:extLst>
              <p:ext uri="{D42A27DB-BD31-4B8C-83A1-F6EECF244321}">
                <p14:modId xmlns:p14="http://schemas.microsoft.com/office/powerpoint/2010/main" val="3590501313"/>
              </p:ext>
            </p:extLst>
          </p:nvPr>
        </p:nvGraphicFramePr>
        <p:xfrm>
          <a:off x="622800" y="5783671"/>
          <a:ext cx="5612400" cy="18059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8.21 </a:t>
                      </a:r>
                      <a:r>
                        <a:rPr kumimoji="1" lang="ja-JP" altLang="en-US" sz="1050" b="1">
                          <a:solidFill>
                            <a:sysClr val="windowText" lastClr="000000"/>
                          </a:solidFill>
                          <a:latin typeface="+mn-ea"/>
                          <a:ea typeface="+mn-ea"/>
                        </a:rPr>
                        <a:t>ネットワークサービスのセキュリティ</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en-US" sz="1050" kern="1200">
                          <a:solidFill>
                            <a:schemeClr val="dk1"/>
                          </a:solidFill>
                          <a:effectLst/>
                          <a:latin typeface="+mn-lt"/>
                          <a:ea typeface="+mn-ea"/>
                          <a:cs typeface="+mn-cs"/>
                        </a:rPr>
                        <a:t>利用しているネットワークサービスを特定する。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情報システム管理者は、ネットワークサービスを利用する場合は、</a:t>
                      </a:r>
                      <a:r>
                        <a:rPr kumimoji="1" lang="ja-JP" altLang="en-US" sz="1050" kern="1200">
                          <a:solidFill>
                            <a:schemeClr val="dk1"/>
                          </a:solidFill>
                          <a:effectLst/>
                          <a:latin typeface="+mn-lt"/>
                          <a:ea typeface="+mn-ea"/>
                          <a:cs typeface="+mn-cs"/>
                        </a:rPr>
                        <a:t>ネットワークサービス提供者と</a:t>
                      </a:r>
                      <a:r>
                        <a:rPr kumimoji="1" lang="en-US" altLang="ja-JP" sz="1050" kern="1200">
                          <a:solidFill>
                            <a:schemeClr val="dk1"/>
                          </a:solidFill>
                          <a:effectLst/>
                          <a:latin typeface="+mn-lt"/>
                          <a:ea typeface="+mn-ea"/>
                          <a:cs typeface="+mn-cs"/>
                          <a:hlinkClick r:id="rId4" action="ppaction://hlinksldjump"/>
                        </a:rPr>
                        <a:t>SLA</a:t>
                      </a:r>
                      <a:r>
                        <a:rPr kumimoji="1" lang="ja-JP" altLang="ja-JP" sz="1050" kern="1200">
                          <a:solidFill>
                            <a:schemeClr val="dk1"/>
                          </a:solidFill>
                          <a:effectLst/>
                          <a:latin typeface="+mn-lt"/>
                          <a:ea typeface="+mn-ea"/>
                          <a:cs typeface="+mn-cs"/>
                        </a:rPr>
                        <a:t>を</a:t>
                      </a:r>
                      <a:r>
                        <a:rPr kumimoji="1" lang="ja-JP" altLang="en-US" sz="1050" kern="1200">
                          <a:solidFill>
                            <a:schemeClr val="dk1"/>
                          </a:solidFill>
                          <a:effectLst/>
                          <a:latin typeface="+mn-lt"/>
                          <a:ea typeface="+mn-ea"/>
                          <a:cs typeface="+mn-cs"/>
                        </a:rPr>
                        <a:t>締結する</a:t>
                      </a:r>
                      <a:r>
                        <a:rPr kumimoji="1" lang="ja-JP" altLang="ja-JP"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indent="0">
                        <a:buFont typeface="+mj-lt"/>
                        <a:buNone/>
                      </a:pPr>
                      <a:r>
                        <a:rPr kumimoji="1" lang="ja-JP" altLang="en-US" sz="1050" kern="1200">
                          <a:solidFill>
                            <a:schemeClr val="dk1"/>
                          </a:solidFill>
                          <a:effectLst/>
                          <a:latin typeface="+mn-lt"/>
                          <a:ea typeface="+mn-ea"/>
                          <a:cs typeface="+mn-cs"/>
                        </a:rPr>
                        <a:t>ネットワークサービスには、接続・プライベートネットワークサービスおよびネットワークセキュリティ管理のためのソリューション（ファイアウォール、</a:t>
                      </a:r>
                      <a:r>
                        <a:rPr kumimoji="1" lang="en-US" altLang="ja-JP" sz="1050" kern="1200">
                          <a:solidFill>
                            <a:schemeClr val="dk1"/>
                          </a:solidFill>
                          <a:effectLst/>
                          <a:latin typeface="+mn-lt"/>
                          <a:ea typeface="+mn-ea"/>
                          <a:cs typeface="+mn-cs"/>
                        </a:rPr>
                        <a:t>IDS</a:t>
                      </a:r>
                      <a:r>
                        <a:rPr kumimoji="1" lang="ja-JP" altLang="en-US" sz="1050" kern="1200">
                          <a:solidFill>
                            <a:schemeClr val="dk1"/>
                          </a:solidFill>
                          <a:effectLst/>
                          <a:latin typeface="+mn-lt"/>
                          <a:ea typeface="+mn-ea"/>
                          <a:cs typeface="+mn-cs"/>
                        </a:rPr>
                        <a:t>など）が含まれます。</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01339465"/>
                  </a:ext>
                </a:extLst>
              </a:tr>
            </a:tbl>
          </a:graphicData>
        </a:graphic>
      </p:graphicFrame>
      <p:graphicFrame>
        <p:nvGraphicFramePr>
          <p:cNvPr id="3" name="表 2">
            <a:extLst>
              <a:ext uri="{FF2B5EF4-FFF2-40B4-BE49-F238E27FC236}">
                <a16:creationId xmlns:a16="http://schemas.microsoft.com/office/drawing/2014/main" id="{27C81131-A01E-5214-6773-E67DFFAF1D21}"/>
              </a:ext>
            </a:extLst>
          </p:cNvPr>
          <p:cNvGraphicFramePr>
            <a:graphicFrameLocks noGrp="1"/>
          </p:cNvGraphicFramePr>
          <p:nvPr/>
        </p:nvGraphicFramePr>
        <p:xfrm>
          <a:off x="622800" y="7595101"/>
          <a:ext cx="5612400" cy="18059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8.22 </a:t>
                      </a:r>
                      <a:r>
                        <a:rPr kumimoji="1" lang="ja-JP" altLang="en-US" sz="1050" b="1">
                          <a:solidFill>
                            <a:sysClr val="windowText" lastClr="000000"/>
                          </a:solidFill>
                          <a:latin typeface="+mn-ea"/>
                          <a:ea typeface="+mn-ea"/>
                        </a:rPr>
                        <a:t>ネットワークの分離</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ja-JP" sz="1050" kern="1200">
                          <a:solidFill>
                            <a:schemeClr val="dk1"/>
                          </a:solidFill>
                          <a:effectLst/>
                          <a:latin typeface="+mn-lt"/>
                          <a:ea typeface="+mn-ea"/>
                          <a:cs typeface="+mn-cs"/>
                        </a:rPr>
                        <a:t>インターネットと社内</a:t>
                      </a:r>
                      <a:r>
                        <a:rPr kumimoji="1" lang="en-US" altLang="ja-JP" sz="1050" kern="1200">
                          <a:solidFill>
                            <a:schemeClr val="dk1"/>
                          </a:solidFill>
                          <a:effectLst/>
                          <a:latin typeface="+mn-lt"/>
                          <a:ea typeface="+mn-ea"/>
                          <a:cs typeface="+mn-cs"/>
                        </a:rPr>
                        <a:t>LAN</a:t>
                      </a:r>
                      <a:r>
                        <a:rPr kumimoji="1" lang="ja-JP" altLang="ja-JP" sz="1050" kern="1200">
                          <a:solidFill>
                            <a:schemeClr val="dk1"/>
                          </a:solidFill>
                          <a:effectLst/>
                          <a:latin typeface="+mn-lt"/>
                          <a:ea typeface="+mn-ea"/>
                          <a:cs typeface="+mn-cs"/>
                        </a:rPr>
                        <a:t>との境界にファイアウォールを設置</a:t>
                      </a:r>
                      <a:r>
                        <a:rPr kumimoji="1" lang="ja-JP" altLang="en-US" sz="1050" kern="1200">
                          <a:solidFill>
                            <a:schemeClr val="dk1"/>
                          </a:solidFill>
                          <a:effectLst/>
                          <a:latin typeface="+mn-lt"/>
                          <a:ea typeface="+mn-ea"/>
                          <a:cs typeface="+mn-cs"/>
                        </a:rPr>
                        <a:t>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メール、</a:t>
                      </a:r>
                      <a:r>
                        <a:rPr kumimoji="1" lang="en-US" altLang="ja-JP" sz="1050" kern="1200">
                          <a:solidFill>
                            <a:schemeClr val="dk1"/>
                          </a:solidFill>
                          <a:effectLst/>
                          <a:latin typeface="+mn-lt"/>
                          <a:ea typeface="+mn-ea"/>
                          <a:cs typeface="+mn-cs"/>
                        </a:rPr>
                        <a:t>Web</a:t>
                      </a:r>
                      <a:r>
                        <a:rPr kumimoji="1" lang="ja-JP" altLang="ja-JP" sz="1050" kern="1200">
                          <a:solidFill>
                            <a:schemeClr val="dk1"/>
                          </a:solidFill>
                          <a:effectLst/>
                          <a:latin typeface="+mn-lt"/>
                          <a:ea typeface="+mn-ea"/>
                          <a:cs typeface="+mn-cs"/>
                        </a:rPr>
                        <a:t>サーバ</a:t>
                      </a:r>
                      <a:r>
                        <a:rPr kumimoji="1" lang="ja-JP" altLang="en-US" sz="1050" kern="1200">
                          <a:solidFill>
                            <a:schemeClr val="dk1"/>
                          </a:solidFill>
                          <a:effectLst/>
                          <a:latin typeface="+mn-lt"/>
                          <a:ea typeface="+mn-ea"/>
                          <a:cs typeface="+mn-cs"/>
                        </a:rPr>
                        <a:t>など</a:t>
                      </a:r>
                      <a:r>
                        <a:rPr kumimoji="1" lang="ja-JP" altLang="ja-JP" sz="1050" kern="1200">
                          <a:solidFill>
                            <a:schemeClr val="dk1"/>
                          </a:solidFill>
                          <a:effectLst/>
                          <a:latin typeface="+mn-lt"/>
                          <a:ea typeface="+mn-ea"/>
                          <a:cs typeface="+mn-cs"/>
                        </a:rPr>
                        <a:t>の公開サーバは、社内のネットワークと分離</a:t>
                      </a:r>
                      <a:r>
                        <a:rPr kumimoji="1" lang="ja-JP" altLang="en-US" sz="1050" kern="1200">
                          <a:solidFill>
                            <a:schemeClr val="dk1"/>
                          </a:solidFill>
                          <a:effectLst/>
                          <a:latin typeface="+mn-lt"/>
                          <a:ea typeface="+mn-ea"/>
                          <a:cs typeface="+mn-cs"/>
                        </a:rPr>
                        <a:t>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ゲスト用の無線アクセスネットワークを、社内用の無線アクセスネットワークから分離する。</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indent="0">
                        <a:buFont typeface="+mj-lt"/>
                        <a:buNone/>
                      </a:pPr>
                      <a:r>
                        <a:rPr kumimoji="1" lang="ja-JP" altLang="en-US" sz="1050" kern="1200">
                          <a:solidFill>
                            <a:schemeClr val="dk1"/>
                          </a:solidFill>
                          <a:effectLst/>
                          <a:latin typeface="+mn-lt"/>
                          <a:ea typeface="+mn-ea"/>
                          <a:cs typeface="+mn-cs"/>
                        </a:rPr>
                        <a:t>各領域の境界は、明確に定めることが大切です。ネットワーク領域間のアクセスが認められる場合は、境界にファイアウォールなどを設けて制御することが大切です。</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75373478"/>
                  </a:ext>
                </a:extLst>
              </a:tr>
            </a:tbl>
          </a:graphicData>
        </a:graphic>
      </p:graphicFrame>
      <p:sp>
        <p:nvSpPr>
          <p:cNvPr id="7" name="スライド番号プレースホルダー 4">
            <a:extLst>
              <a:ext uri="{FF2B5EF4-FFF2-40B4-BE49-F238E27FC236}">
                <a16:creationId xmlns:a16="http://schemas.microsoft.com/office/drawing/2014/main" id="{F79A7E5F-112D-8EF4-1C61-628A471B6EBB}"/>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5" name="表 4">
            <a:extLst>
              <a:ext uri="{FF2B5EF4-FFF2-40B4-BE49-F238E27FC236}">
                <a16:creationId xmlns:a16="http://schemas.microsoft.com/office/drawing/2014/main" id="{9E643F57-BF28-7775-F578-6241289D1902}"/>
              </a:ext>
            </a:extLst>
          </p:cNvPr>
          <p:cNvGraphicFramePr>
            <a:graphicFrameLocks noGrp="1"/>
          </p:cNvGraphicFramePr>
          <p:nvPr/>
        </p:nvGraphicFramePr>
        <p:xfrm>
          <a:off x="622800" y="2052000"/>
          <a:ext cx="5612400" cy="37261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i="0" kern="1200">
                          <a:solidFill>
                            <a:schemeClr val="tx1"/>
                          </a:solidFill>
                          <a:effectLst/>
                          <a:latin typeface="+mn-ea"/>
                          <a:ea typeface="+mn-ea"/>
                          <a:cs typeface="+mn-cs"/>
                        </a:rPr>
                        <a:t>8.20 </a:t>
                      </a:r>
                      <a:r>
                        <a:rPr kumimoji="1" lang="ja-JP" altLang="en-US" sz="1050" b="1" i="0" kern="1200">
                          <a:solidFill>
                            <a:schemeClr val="tx1"/>
                          </a:solidFill>
                          <a:effectLst/>
                          <a:latin typeface="+mn-ea"/>
                          <a:ea typeface="+mn-ea"/>
                          <a:cs typeface="+mn-cs"/>
                        </a:rPr>
                        <a:t>ネットワークのセキュリティ</a:t>
                      </a:r>
                      <a:endParaRPr kumimoji="1" lang="en-US" altLang="ja-JP" sz="1050" b="1" i="0" kern="1200">
                        <a:solidFill>
                          <a:schemeClr val="tx1"/>
                        </a:solidFill>
                        <a:effectLst/>
                        <a:latin typeface="+mn-ea"/>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latin typeface="+mn-ea"/>
                          <a:ea typeface="+mn-ea"/>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en-US" sz="1050" kern="1200">
                          <a:solidFill>
                            <a:schemeClr val="dk1"/>
                          </a:solidFill>
                          <a:effectLst/>
                          <a:latin typeface="+mn-ea"/>
                          <a:ea typeface="+mn-ea"/>
                          <a:cs typeface="+mn-cs"/>
                        </a:rPr>
                        <a:t>ネットワーク図および装置（例：ルータ、スイッチ）の構成ファイルを含む文書を最新に維持する。</a:t>
                      </a:r>
                      <a:endParaRPr kumimoji="1" lang="en-US" altLang="ja-JP" sz="1050" kern="1200">
                        <a:solidFill>
                          <a:schemeClr val="dk1"/>
                        </a:solidFill>
                        <a:effectLst/>
                        <a:latin typeface="+mn-ea"/>
                        <a:ea typeface="+mn-ea"/>
                        <a:cs typeface="+mn-cs"/>
                      </a:endParaRPr>
                    </a:p>
                    <a:p>
                      <a:pPr marL="228600" indent="-228600">
                        <a:buFont typeface="+mj-lt"/>
                        <a:buAutoNum type="alphaLcPeriod"/>
                      </a:pPr>
                      <a:r>
                        <a:rPr kumimoji="1" lang="ja-JP" altLang="ja-JP" sz="1050" kern="1200">
                          <a:solidFill>
                            <a:schemeClr val="dk1"/>
                          </a:solidFill>
                          <a:effectLst/>
                          <a:latin typeface="+mn-ea"/>
                          <a:ea typeface="+mn-ea"/>
                          <a:cs typeface="+mn-cs"/>
                        </a:rPr>
                        <a:t>社内ネットワークへ接続</a:t>
                      </a:r>
                      <a:r>
                        <a:rPr kumimoji="1" lang="ja-JP" altLang="en-US" sz="1050" kern="1200">
                          <a:solidFill>
                            <a:schemeClr val="dk1"/>
                          </a:solidFill>
                          <a:effectLst/>
                          <a:latin typeface="+mn-ea"/>
                          <a:ea typeface="+mn-ea"/>
                          <a:cs typeface="+mn-cs"/>
                        </a:rPr>
                        <a:t>する際</a:t>
                      </a:r>
                      <a:r>
                        <a:rPr kumimoji="1" lang="ja-JP" altLang="ja-JP" sz="1050" kern="1200">
                          <a:solidFill>
                            <a:schemeClr val="dk1"/>
                          </a:solidFill>
                          <a:effectLst/>
                          <a:latin typeface="+mn-ea"/>
                          <a:ea typeface="+mn-ea"/>
                          <a:cs typeface="+mn-cs"/>
                        </a:rPr>
                        <a:t>は、情報システム管理者の承認</a:t>
                      </a:r>
                      <a:r>
                        <a:rPr kumimoji="1" lang="ja-JP" altLang="en-US" sz="1050" kern="1200">
                          <a:solidFill>
                            <a:schemeClr val="dk1"/>
                          </a:solidFill>
                          <a:effectLst/>
                          <a:latin typeface="+mn-ea"/>
                          <a:ea typeface="+mn-ea"/>
                          <a:cs typeface="+mn-cs"/>
                        </a:rPr>
                        <a:t>を受け、</a:t>
                      </a:r>
                      <a:r>
                        <a:rPr kumimoji="1" lang="ja-JP" altLang="ja-JP" sz="1050" kern="1200">
                          <a:solidFill>
                            <a:schemeClr val="dk1"/>
                          </a:solidFill>
                          <a:effectLst/>
                          <a:latin typeface="+mn-ea"/>
                          <a:ea typeface="+mn-ea"/>
                          <a:cs typeface="+mn-cs"/>
                        </a:rPr>
                        <a:t>指示された手順に従</a:t>
                      </a:r>
                      <a:r>
                        <a:rPr kumimoji="1" lang="ja-JP" altLang="en-US" sz="1050" kern="1200">
                          <a:solidFill>
                            <a:schemeClr val="dk1"/>
                          </a:solidFill>
                          <a:effectLst/>
                          <a:latin typeface="+mn-ea"/>
                          <a:ea typeface="+mn-ea"/>
                          <a:cs typeface="+mn-cs"/>
                        </a:rPr>
                        <a:t>う</a:t>
                      </a:r>
                      <a:r>
                        <a:rPr kumimoji="1" lang="ja-JP" altLang="ja-JP" sz="1050" kern="1200">
                          <a:solidFill>
                            <a:schemeClr val="dk1"/>
                          </a:solidFill>
                          <a:effectLst/>
                          <a:latin typeface="+mn-ea"/>
                          <a:ea typeface="+mn-ea"/>
                          <a:cs typeface="+mn-cs"/>
                        </a:rPr>
                        <a:t>。</a:t>
                      </a:r>
                      <a:endParaRPr kumimoji="1" lang="en-US" altLang="ja-JP" sz="1050" kern="1200">
                        <a:solidFill>
                          <a:schemeClr val="dk1"/>
                        </a:solidFill>
                        <a:effectLst/>
                        <a:latin typeface="+mn-ea"/>
                        <a:ea typeface="+mn-ea"/>
                        <a:cs typeface="+mn-cs"/>
                      </a:endParaRPr>
                    </a:p>
                    <a:p>
                      <a:pPr marL="228600" indent="-228600">
                        <a:buFont typeface="+mj-lt"/>
                        <a:buAutoNum type="alphaLcPeriod"/>
                      </a:pPr>
                      <a:r>
                        <a:rPr kumimoji="1" lang="ja-JP" altLang="ja-JP" sz="1050" kern="1200">
                          <a:solidFill>
                            <a:schemeClr val="dk1"/>
                          </a:solidFill>
                          <a:effectLst/>
                          <a:latin typeface="+mn-ea"/>
                          <a:ea typeface="+mn-ea"/>
                          <a:cs typeface="+mn-cs"/>
                        </a:rPr>
                        <a:t>情報システム管理者は、ネットワークにおける社外との境界にはファイアウォールを設けるなど、不正侵入対策を施</a:t>
                      </a:r>
                      <a:r>
                        <a:rPr kumimoji="1" lang="ja-JP" altLang="en-US" sz="1050" kern="1200">
                          <a:solidFill>
                            <a:schemeClr val="dk1"/>
                          </a:solidFill>
                          <a:effectLst/>
                          <a:latin typeface="+mn-ea"/>
                          <a:ea typeface="+mn-ea"/>
                          <a:cs typeface="+mn-cs"/>
                        </a:rPr>
                        <a:t>す。</a:t>
                      </a:r>
                      <a:endParaRPr kumimoji="1" lang="en-US" altLang="ja-JP" sz="1050" kern="1200">
                        <a:solidFill>
                          <a:schemeClr val="dk1"/>
                        </a:solidFill>
                        <a:effectLst/>
                        <a:latin typeface="+mn-ea"/>
                        <a:ea typeface="+mn-ea"/>
                        <a:cs typeface="+mn-cs"/>
                      </a:endParaRPr>
                    </a:p>
                    <a:p>
                      <a:pPr marL="228600" indent="-228600">
                        <a:buFont typeface="+mj-lt"/>
                        <a:buAutoNum type="alphaLcPeriod"/>
                      </a:pPr>
                      <a:r>
                        <a:rPr kumimoji="1" lang="ja-JP" altLang="en-US" sz="1050" kern="1200">
                          <a:solidFill>
                            <a:schemeClr val="dk1"/>
                          </a:solidFill>
                          <a:effectLst/>
                          <a:latin typeface="+mn-ea"/>
                          <a:ea typeface="+mn-ea"/>
                          <a:cs typeface="+mn-cs"/>
                        </a:rPr>
                        <a:t>ネットワーク装置のファームウェアの定期的なアップデートを行う。</a:t>
                      </a:r>
                      <a:endParaRPr kumimoji="1" lang="en-US" altLang="ja-JP" sz="1050" kern="1200">
                        <a:solidFill>
                          <a:schemeClr val="dk1"/>
                        </a:solidFill>
                        <a:effectLst/>
                        <a:latin typeface="+mn-ea"/>
                        <a:ea typeface="+mn-ea"/>
                        <a:cs typeface="+mn-cs"/>
                      </a:endParaRPr>
                    </a:p>
                    <a:p>
                      <a:pPr marL="228600" indent="-228600">
                        <a:buFont typeface="+mj-lt"/>
                        <a:buAutoNum type="alphaLcPeriod"/>
                      </a:pPr>
                      <a:r>
                        <a:rPr kumimoji="1" lang="ja-JP" altLang="ja-JP" sz="1050" kern="1200">
                          <a:solidFill>
                            <a:schemeClr val="dk1"/>
                          </a:solidFill>
                          <a:effectLst/>
                          <a:latin typeface="+mn-ea"/>
                          <a:ea typeface="+mn-ea"/>
                          <a:cs typeface="+mn-cs"/>
                        </a:rPr>
                        <a:t>他人の</a:t>
                      </a:r>
                      <a:r>
                        <a:rPr kumimoji="1" lang="en-US" altLang="ja-JP" sz="1050" kern="1200">
                          <a:solidFill>
                            <a:schemeClr val="dk1"/>
                          </a:solidFill>
                          <a:effectLst/>
                          <a:latin typeface="+mn-ea"/>
                          <a:ea typeface="+mn-ea"/>
                          <a:cs typeface="+mn-cs"/>
                        </a:rPr>
                        <a:t>ID</a:t>
                      </a:r>
                      <a:r>
                        <a:rPr kumimoji="1" lang="ja-JP" altLang="ja-JP" sz="1050" kern="1200">
                          <a:solidFill>
                            <a:schemeClr val="dk1"/>
                          </a:solidFill>
                          <a:effectLst/>
                          <a:latin typeface="+mn-ea"/>
                          <a:ea typeface="+mn-ea"/>
                          <a:cs typeface="+mn-cs"/>
                        </a:rPr>
                        <a:t>、パスワードで、社内ネットワークに接続</a:t>
                      </a:r>
                      <a:r>
                        <a:rPr kumimoji="1" lang="ja-JP" altLang="en-US" sz="1050" kern="1200">
                          <a:solidFill>
                            <a:schemeClr val="dk1"/>
                          </a:solidFill>
                          <a:effectLst/>
                          <a:latin typeface="+mn-ea"/>
                          <a:ea typeface="+mn-ea"/>
                          <a:cs typeface="+mn-cs"/>
                        </a:rPr>
                        <a:t>することを禁じる。</a:t>
                      </a:r>
                      <a:endParaRPr kumimoji="1" lang="en-US" altLang="ja-JP" sz="1050" kern="1200">
                        <a:solidFill>
                          <a:schemeClr val="dk1"/>
                        </a:solidFill>
                        <a:effectLst/>
                        <a:latin typeface="+mn-ea"/>
                        <a:ea typeface="+mn-ea"/>
                        <a:cs typeface="+mn-cs"/>
                      </a:endParaRPr>
                    </a:p>
                    <a:p>
                      <a:pPr marL="228600" indent="-228600">
                        <a:buFont typeface="+mj-lt"/>
                        <a:buAutoNum type="alphaLcPeriod"/>
                      </a:pPr>
                      <a:r>
                        <a:rPr kumimoji="1" lang="ja-JP" altLang="ja-JP" sz="1050" kern="1200">
                          <a:solidFill>
                            <a:schemeClr val="dk1"/>
                          </a:solidFill>
                          <a:effectLst/>
                          <a:latin typeface="+mn-ea"/>
                          <a:ea typeface="+mn-ea"/>
                          <a:cs typeface="+mn-cs"/>
                        </a:rPr>
                        <a:t>一旦、社内ネットワークから切り離したパソコン</a:t>
                      </a:r>
                      <a:r>
                        <a:rPr kumimoji="1" lang="ja-JP" altLang="en-US" sz="1050" kern="1200">
                          <a:solidFill>
                            <a:schemeClr val="dk1"/>
                          </a:solidFill>
                          <a:effectLst/>
                          <a:latin typeface="+mn-ea"/>
                          <a:ea typeface="+mn-ea"/>
                          <a:cs typeface="+mn-cs"/>
                        </a:rPr>
                        <a:t>など</a:t>
                      </a:r>
                      <a:r>
                        <a:rPr kumimoji="1" lang="ja-JP" altLang="ja-JP" sz="1050" kern="1200">
                          <a:solidFill>
                            <a:schemeClr val="dk1"/>
                          </a:solidFill>
                          <a:effectLst/>
                          <a:latin typeface="+mn-ea"/>
                          <a:ea typeface="+mn-ea"/>
                          <a:cs typeface="+mn-cs"/>
                        </a:rPr>
                        <a:t>は、</a:t>
                      </a:r>
                      <a:r>
                        <a:rPr kumimoji="1" lang="ja-JP" altLang="en-US" sz="1050" kern="1200">
                          <a:solidFill>
                            <a:schemeClr val="dk1"/>
                          </a:solidFill>
                          <a:effectLst/>
                          <a:latin typeface="+mn-ea"/>
                          <a:ea typeface="+mn-ea"/>
                          <a:cs typeface="+mn-cs"/>
                        </a:rPr>
                        <a:t>ウイルス</a:t>
                      </a:r>
                      <a:r>
                        <a:rPr kumimoji="1" lang="ja-JP" altLang="ja-JP" sz="1050" kern="1200">
                          <a:solidFill>
                            <a:schemeClr val="dk1"/>
                          </a:solidFill>
                          <a:effectLst/>
                          <a:latin typeface="+mn-ea"/>
                          <a:ea typeface="+mn-ea"/>
                          <a:cs typeface="+mn-cs"/>
                        </a:rPr>
                        <a:t>チェックなどの安全確認を行ってから再接続</a:t>
                      </a:r>
                      <a:r>
                        <a:rPr kumimoji="1" lang="ja-JP" altLang="en-US" sz="1050" kern="1200">
                          <a:solidFill>
                            <a:schemeClr val="dk1"/>
                          </a:solidFill>
                          <a:effectLst/>
                          <a:latin typeface="+mn-ea"/>
                          <a:ea typeface="+mn-ea"/>
                          <a:cs typeface="+mn-cs"/>
                        </a:rPr>
                        <a:t>する。</a:t>
                      </a:r>
                      <a:endParaRPr kumimoji="1" lang="en-US" altLang="ja-JP" sz="1050" kern="1200">
                        <a:solidFill>
                          <a:schemeClr val="dk1"/>
                        </a:solidFill>
                        <a:effectLst/>
                        <a:latin typeface="+mn-ea"/>
                        <a:ea typeface="+mn-ea"/>
                        <a:cs typeface="+mn-cs"/>
                      </a:endParaRPr>
                    </a:p>
                    <a:p>
                      <a:pPr marL="228600" indent="-228600">
                        <a:buFont typeface="+mj-lt"/>
                        <a:buAutoNum type="alphaLcPeriod"/>
                      </a:pPr>
                      <a:r>
                        <a:rPr kumimoji="1" lang="ja-JP" altLang="ja-JP" sz="1050" kern="1200">
                          <a:solidFill>
                            <a:schemeClr val="dk1"/>
                          </a:solidFill>
                          <a:effectLst/>
                          <a:latin typeface="+mn-ea"/>
                          <a:ea typeface="+mn-ea"/>
                          <a:cs typeface="+mn-cs"/>
                        </a:rPr>
                        <a:t>持ち込みおよび私有</a:t>
                      </a:r>
                      <a:r>
                        <a:rPr kumimoji="1" lang="en-US" altLang="ja-JP" sz="1050" kern="1200">
                          <a:solidFill>
                            <a:schemeClr val="dk1"/>
                          </a:solidFill>
                          <a:effectLst/>
                          <a:latin typeface="+mn-ea"/>
                          <a:ea typeface="+mn-ea"/>
                          <a:cs typeface="+mn-cs"/>
                        </a:rPr>
                        <a:t>PC</a:t>
                      </a:r>
                      <a:r>
                        <a:rPr kumimoji="1" lang="ja-JP" altLang="ja-JP" sz="1050" kern="1200">
                          <a:solidFill>
                            <a:schemeClr val="dk1"/>
                          </a:solidFill>
                          <a:effectLst/>
                          <a:latin typeface="+mn-ea"/>
                          <a:ea typeface="+mn-ea"/>
                          <a:cs typeface="+mn-cs"/>
                        </a:rPr>
                        <a:t>利用の場合は、社内ネットワークに</a:t>
                      </a:r>
                      <a:r>
                        <a:rPr kumimoji="1" lang="ja-JP" altLang="en-US" sz="1050" kern="1200">
                          <a:solidFill>
                            <a:schemeClr val="dk1"/>
                          </a:solidFill>
                          <a:effectLst/>
                          <a:latin typeface="+mn-ea"/>
                          <a:ea typeface="+mn-ea"/>
                          <a:cs typeface="+mn-cs"/>
                        </a:rPr>
                        <a:t>接続しない。</a:t>
                      </a:r>
                      <a:r>
                        <a:rPr kumimoji="1" lang="ja-JP" altLang="ja-JP" sz="1050" kern="1200">
                          <a:solidFill>
                            <a:schemeClr val="dk1"/>
                          </a:solidFill>
                          <a:effectLst/>
                          <a:latin typeface="+mn-ea"/>
                          <a:ea typeface="+mn-ea"/>
                          <a:cs typeface="+mn-cs"/>
                        </a:rPr>
                        <a:t>やむを得ず接続する場合は、情報システム管理者が指定するソフトウェアにより</a:t>
                      </a:r>
                      <a:r>
                        <a:rPr kumimoji="1" lang="ja-JP" altLang="en-US" sz="1050" kern="1200">
                          <a:solidFill>
                            <a:schemeClr val="dk1"/>
                          </a:solidFill>
                          <a:effectLst/>
                          <a:latin typeface="+mn-ea"/>
                          <a:ea typeface="+mn-ea"/>
                          <a:cs typeface="+mn-cs"/>
                        </a:rPr>
                        <a:t>ウイルス</a:t>
                      </a:r>
                      <a:r>
                        <a:rPr kumimoji="1" lang="ja-JP" altLang="ja-JP" sz="1050" kern="1200">
                          <a:solidFill>
                            <a:schemeClr val="dk1"/>
                          </a:solidFill>
                          <a:effectLst/>
                          <a:latin typeface="+mn-ea"/>
                          <a:ea typeface="+mn-ea"/>
                          <a:cs typeface="+mn-cs"/>
                        </a:rPr>
                        <a:t>チェックを行</a:t>
                      </a:r>
                      <a:r>
                        <a:rPr kumimoji="1" lang="ja-JP" altLang="en-US" sz="1050" kern="1200">
                          <a:solidFill>
                            <a:schemeClr val="dk1"/>
                          </a:solidFill>
                          <a:effectLst/>
                          <a:latin typeface="+mn-ea"/>
                          <a:ea typeface="+mn-ea"/>
                          <a:cs typeface="+mn-cs"/>
                        </a:rPr>
                        <a:t>う。</a:t>
                      </a:r>
                      <a:endParaRPr kumimoji="1" lang="en-US" altLang="ja-JP" sz="1050" kern="1200">
                        <a:solidFill>
                          <a:schemeClr val="dk1"/>
                        </a:solidFill>
                        <a:effectLst/>
                        <a:latin typeface="+mn-ea"/>
                        <a:ea typeface="+mn-ea"/>
                        <a:cs typeface="+mn-cs"/>
                      </a:endParaRPr>
                    </a:p>
                    <a:p>
                      <a:pPr marL="228600" indent="-228600">
                        <a:buFont typeface="+mj-lt"/>
                        <a:buAutoNum type="alphaLcPeriod"/>
                      </a:pPr>
                      <a:r>
                        <a:rPr kumimoji="1" lang="ja-JP" altLang="ja-JP" sz="1050" kern="1200">
                          <a:solidFill>
                            <a:schemeClr val="dk1"/>
                          </a:solidFill>
                          <a:effectLst/>
                          <a:latin typeface="+mn-ea"/>
                          <a:ea typeface="+mn-ea"/>
                          <a:cs typeface="+mn-cs"/>
                        </a:rPr>
                        <a:t>無線</a:t>
                      </a:r>
                      <a:r>
                        <a:rPr kumimoji="1" lang="en-US" altLang="ja-JP" sz="1050" kern="1200">
                          <a:solidFill>
                            <a:schemeClr val="dk1"/>
                          </a:solidFill>
                          <a:effectLst/>
                          <a:latin typeface="+mn-ea"/>
                          <a:ea typeface="+mn-ea"/>
                          <a:cs typeface="+mn-cs"/>
                        </a:rPr>
                        <a:t>LAN</a:t>
                      </a:r>
                      <a:r>
                        <a:rPr kumimoji="1" lang="ja-JP" altLang="ja-JP" sz="1050" kern="1200">
                          <a:solidFill>
                            <a:schemeClr val="dk1"/>
                          </a:solidFill>
                          <a:effectLst/>
                          <a:latin typeface="+mn-ea"/>
                          <a:ea typeface="+mn-ea"/>
                          <a:cs typeface="+mn-cs"/>
                        </a:rPr>
                        <a:t>を使用する場合は、情報システム管理者の承認を得て、暗号化、接続パソコンの認証</a:t>
                      </a:r>
                      <a:r>
                        <a:rPr kumimoji="1" lang="ja-JP" altLang="en-US" sz="1050" kern="1200">
                          <a:solidFill>
                            <a:schemeClr val="dk1"/>
                          </a:solidFill>
                          <a:effectLst/>
                          <a:latin typeface="+mn-ea"/>
                          <a:ea typeface="+mn-ea"/>
                          <a:cs typeface="+mn-cs"/>
                        </a:rPr>
                        <a:t>など</a:t>
                      </a:r>
                      <a:r>
                        <a:rPr kumimoji="1" lang="ja-JP" altLang="ja-JP" sz="1050" kern="1200">
                          <a:solidFill>
                            <a:schemeClr val="dk1"/>
                          </a:solidFill>
                          <a:effectLst/>
                          <a:latin typeface="+mn-ea"/>
                          <a:ea typeface="+mn-ea"/>
                          <a:cs typeface="+mn-cs"/>
                        </a:rPr>
                        <a:t>、十分な安全対策を実施</a:t>
                      </a:r>
                      <a:r>
                        <a:rPr kumimoji="1" lang="ja-JP" altLang="en-US" sz="1050" kern="1200">
                          <a:solidFill>
                            <a:schemeClr val="dk1"/>
                          </a:solidFill>
                          <a:effectLst/>
                          <a:latin typeface="+mn-ea"/>
                          <a:ea typeface="+mn-ea"/>
                          <a:cs typeface="+mn-cs"/>
                        </a:rPr>
                        <a:t>する。</a:t>
                      </a:r>
                      <a:endParaRPr kumimoji="1" lang="en-US" altLang="ja-JP" sz="1050" kern="1200">
                        <a:solidFill>
                          <a:schemeClr val="dk1"/>
                        </a:solidFill>
                        <a:effectLst/>
                        <a:latin typeface="+mn-ea"/>
                        <a:ea typeface="+mn-ea"/>
                        <a:cs typeface="+mn-cs"/>
                      </a:endParaRPr>
                    </a:p>
                    <a:p>
                      <a:pPr marL="228600" indent="-228600">
                        <a:buFont typeface="+mj-lt"/>
                        <a:buAutoNum type="alphaLcPeriod"/>
                      </a:pPr>
                      <a:r>
                        <a:rPr kumimoji="1" lang="ja-JP" altLang="en-US" sz="1050" kern="1200">
                          <a:solidFill>
                            <a:schemeClr val="dk1"/>
                          </a:solidFill>
                          <a:effectLst/>
                          <a:latin typeface="+mn-ea"/>
                          <a:ea typeface="+mn-ea"/>
                          <a:cs typeface="+mn-cs"/>
                        </a:rPr>
                        <a:t>不特定が利用できる公衆無線</a:t>
                      </a:r>
                      <a:r>
                        <a:rPr kumimoji="1" lang="en-US" altLang="ja-JP" sz="1050" kern="1200">
                          <a:solidFill>
                            <a:schemeClr val="dk1"/>
                          </a:solidFill>
                          <a:effectLst/>
                          <a:latin typeface="+mn-ea"/>
                          <a:ea typeface="+mn-ea"/>
                          <a:cs typeface="+mn-cs"/>
                        </a:rPr>
                        <a:t>LAN</a:t>
                      </a:r>
                      <a:r>
                        <a:rPr kumimoji="1" lang="ja-JP" altLang="en-US" sz="1050" kern="1200">
                          <a:solidFill>
                            <a:schemeClr val="dk1"/>
                          </a:solidFill>
                          <a:effectLst/>
                          <a:latin typeface="+mn-ea"/>
                          <a:ea typeface="+mn-ea"/>
                          <a:cs typeface="+mn-cs"/>
                        </a:rPr>
                        <a:t>や</a:t>
                      </a:r>
                      <a:r>
                        <a:rPr kumimoji="1" lang="en-US" altLang="ja-JP" sz="1050" kern="1200" err="1">
                          <a:solidFill>
                            <a:schemeClr val="dk1"/>
                          </a:solidFill>
                          <a:effectLst/>
                          <a:latin typeface="+mn-ea"/>
                          <a:ea typeface="+mn-ea"/>
                          <a:cs typeface="+mn-cs"/>
                        </a:rPr>
                        <a:t>WiFi</a:t>
                      </a:r>
                      <a:r>
                        <a:rPr kumimoji="1" lang="ja-JP" altLang="en-US" sz="1050" kern="1200">
                          <a:solidFill>
                            <a:schemeClr val="dk1"/>
                          </a:solidFill>
                          <a:effectLst/>
                          <a:latin typeface="+mn-ea"/>
                          <a:ea typeface="+mn-ea"/>
                          <a:cs typeface="+mn-cs"/>
                        </a:rPr>
                        <a:t>スポットに接続することは禁じる。</a:t>
                      </a:r>
                      <a:endParaRPr kumimoji="1" lang="en-US" altLang="ja-JP" sz="1050" kern="1200">
                        <a:solidFill>
                          <a:schemeClr val="dk1"/>
                        </a:solidFill>
                        <a:effectLst/>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ea"/>
                        <a:ea typeface="+mn-ea"/>
                        <a:cs typeface="+mn-cs"/>
                      </a:endParaRPr>
                    </a:p>
                    <a:p>
                      <a:pPr marL="0" indent="0">
                        <a:buFont typeface="+mj-lt"/>
                        <a:buNone/>
                      </a:pPr>
                      <a:r>
                        <a:rPr kumimoji="1" lang="ja-JP" altLang="en-US" sz="1050" kern="1200">
                          <a:solidFill>
                            <a:schemeClr val="dk1"/>
                          </a:solidFill>
                          <a:effectLst/>
                          <a:latin typeface="+mn-ea"/>
                          <a:ea typeface="+mn-ea"/>
                          <a:cs typeface="+mn-cs"/>
                        </a:rPr>
                        <a:t>ネットワークや、ネットワークをサポートする情報処理施設における情報を、ネットワークを通じた危険から保護することが大切です。</a:t>
                      </a:r>
                      <a:endParaRPr kumimoji="1" lang="ja-JP" altLang="ja-JP" sz="1050" kern="1200">
                        <a:solidFill>
                          <a:schemeClr val="dk1"/>
                        </a:solidFill>
                        <a:effectLst/>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04853777"/>
                  </a:ext>
                </a:extLst>
              </a:tr>
            </a:tbl>
          </a:graphicData>
        </a:graphic>
      </p:graphicFrame>
    </p:spTree>
    <p:extLst>
      <p:ext uri="{BB962C8B-B14F-4D97-AF65-F5344CB8AC3E}">
        <p14:creationId xmlns:p14="http://schemas.microsoft.com/office/powerpoint/2010/main" val="296994871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029D3DDA-9103-A9E6-7106-5A79BBE086D3}"/>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テキスト プレースホルダー 3">
            <a:extLst>
              <a:ext uri="{FF2B5EF4-FFF2-40B4-BE49-F238E27FC236}">
                <a16:creationId xmlns:a16="http://schemas.microsoft.com/office/drawing/2014/main" id="{DF9B3A11-5F0B-142E-9B5B-2B20A5DEBBE6}"/>
              </a:ext>
            </a:extLst>
          </p:cNvPr>
          <p:cNvSpPr txBox="1">
            <a:spLocks/>
          </p:cNvSpPr>
          <p:nvPr/>
        </p:nvSpPr>
        <p:spPr>
          <a:xfrm>
            <a:off x="1123949" y="1457325"/>
            <a:ext cx="561657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2-3-3.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具体的な対応策</a:t>
            </a:r>
          </a:p>
        </p:txBody>
      </p:sp>
      <p:graphicFrame>
        <p:nvGraphicFramePr>
          <p:cNvPr id="11" name="表 10">
            <a:extLst>
              <a:ext uri="{FF2B5EF4-FFF2-40B4-BE49-F238E27FC236}">
                <a16:creationId xmlns:a16="http://schemas.microsoft.com/office/drawing/2014/main" id="{7361A3AE-DF09-5FFA-1AD0-A4788776F6F2}"/>
              </a:ext>
            </a:extLst>
          </p:cNvPr>
          <p:cNvGraphicFramePr>
            <a:graphicFrameLocks noGrp="1"/>
          </p:cNvGraphicFramePr>
          <p:nvPr/>
        </p:nvGraphicFramePr>
        <p:xfrm>
          <a:off x="618878" y="2052000"/>
          <a:ext cx="5620244" cy="1209249"/>
        </p:xfrm>
        <a:graphic>
          <a:graphicData uri="http://schemas.openxmlformats.org/drawingml/2006/table">
            <a:tbl>
              <a:tblPr firstRow="1" bandRow="1">
                <a:tableStyleId>{5C22544A-7EE6-4342-B048-85BDC9FD1C3A}</a:tableStyleId>
              </a:tblPr>
              <a:tblGrid>
                <a:gridCol w="5620244">
                  <a:extLst>
                    <a:ext uri="{9D8B030D-6E8A-4147-A177-3AD203B41FA5}">
                      <a16:colId xmlns:a16="http://schemas.microsoft.com/office/drawing/2014/main" val="3269451890"/>
                    </a:ext>
                  </a:extLst>
                </a:gridCol>
              </a:tblGrid>
              <a:tr h="120924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　ランサムウェア被害のケースをみると、</a:t>
                      </a:r>
                      <a:r>
                        <a:rPr kumimoji="1" lang="en-US" altLang="ja-JP" sz="1050" b="0">
                          <a:solidFill>
                            <a:schemeClr val="tx1"/>
                          </a:solidFill>
                          <a:latin typeface="+mn-ea"/>
                          <a:ea typeface="+mn-ea"/>
                        </a:rPr>
                        <a:t>VPN</a:t>
                      </a:r>
                      <a:r>
                        <a:rPr kumimoji="1" lang="ja-JP" altLang="en-US" sz="1050" b="0">
                          <a:solidFill>
                            <a:schemeClr val="tx1"/>
                          </a:solidFill>
                          <a:latin typeface="+mn-ea"/>
                          <a:ea typeface="+mn-ea"/>
                        </a:rPr>
                        <a:t>機器から不正侵入され、サーバの特権</a:t>
                      </a:r>
                      <a:r>
                        <a:rPr kumimoji="1" lang="en-US" altLang="ja-JP" sz="1050" b="0">
                          <a:solidFill>
                            <a:schemeClr val="tx1"/>
                          </a:solidFill>
                          <a:latin typeface="+mn-ea"/>
                          <a:ea typeface="+mn-ea"/>
                        </a:rPr>
                        <a:t>ID</a:t>
                      </a:r>
                      <a:r>
                        <a:rPr kumimoji="1" lang="ja-JP" altLang="en-US" sz="1050" b="0">
                          <a:solidFill>
                            <a:schemeClr val="tx1"/>
                          </a:solidFill>
                          <a:latin typeface="+mn-ea"/>
                          <a:ea typeface="+mn-ea"/>
                        </a:rPr>
                        <a:t>を使用してサーバのデスクトップ上から不正プログラムを実行されるケースが後を絶ちません。対策、運用については、まず、</a:t>
                      </a:r>
                      <a:r>
                        <a:rPr kumimoji="1" lang="en-US" altLang="ja-JP" sz="1050" b="0">
                          <a:solidFill>
                            <a:schemeClr val="tx1"/>
                          </a:solidFill>
                          <a:latin typeface="+mn-ea"/>
                          <a:ea typeface="+mn-ea"/>
                        </a:rPr>
                        <a:t>VPN</a:t>
                      </a:r>
                      <a:r>
                        <a:rPr kumimoji="1" lang="ja-JP" altLang="en-US" sz="1050" b="0">
                          <a:solidFill>
                            <a:schemeClr val="tx1"/>
                          </a:solidFill>
                          <a:latin typeface="+mn-ea"/>
                          <a:ea typeface="+mn-ea"/>
                        </a:rPr>
                        <a:t>で接続するためのインターネットとの接点を絞りこみ、接続してくる者の身元を確認、本人であることを証明させる多要素認証の仕組みを講じることが必要となります。それ以外にも、特定の</a:t>
                      </a:r>
                      <a:r>
                        <a:rPr kumimoji="1" lang="en-US" altLang="ja-JP" sz="1050" b="0">
                          <a:solidFill>
                            <a:schemeClr val="tx1"/>
                          </a:solidFill>
                          <a:latin typeface="+mn-ea"/>
                          <a:ea typeface="+mn-ea"/>
                        </a:rPr>
                        <a:t>PC</a:t>
                      </a:r>
                      <a:r>
                        <a:rPr kumimoji="1" lang="ja-JP" altLang="en-US" sz="1050" b="0">
                          <a:solidFill>
                            <a:schemeClr val="tx1"/>
                          </a:solidFill>
                          <a:latin typeface="+mn-ea"/>
                          <a:ea typeface="+mn-ea"/>
                        </a:rPr>
                        <a:t>やサーバからしか重要なサーバのデスクトップに接続できないような仕組みや、ログの長期保管なども重要な要素となります。</a:t>
                      </a: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graphicFrame>
        <p:nvGraphicFramePr>
          <p:cNvPr id="5" name="表 4">
            <a:extLst>
              <a:ext uri="{FF2B5EF4-FFF2-40B4-BE49-F238E27FC236}">
                <a16:creationId xmlns:a16="http://schemas.microsoft.com/office/drawing/2014/main" id="{B306B808-4C6F-6210-FEFA-602A5D0D7EE6}"/>
              </a:ext>
            </a:extLst>
          </p:cNvPr>
          <p:cNvGraphicFramePr>
            <a:graphicFrameLocks noGrp="1"/>
          </p:cNvGraphicFramePr>
          <p:nvPr/>
        </p:nvGraphicFramePr>
        <p:xfrm>
          <a:off x="618878" y="5926733"/>
          <a:ext cx="5612400" cy="326796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3251178">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prstClr val="black"/>
                          </a:solidFill>
                          <a:effectLst/>
                          <a:uLnTx/>
                          <a:uFillTx/>
                          <a:latin typeface="+mn-ea"/>
                          <a:ea typeface="+mn-ea"/>
                          <a:cs typeface="+mn-cs"/>
                        </a:rPr>
                        <a:t>実施するべき対策と運用</a:t>
                      </a:r>
                      <a:endParaRPr kumimoji="1" lang="en-US" altLang="ja-JP" sz="1050" b="1" i="0" u="none" strike="noStrike" kern="1200" cap="none" spc="0" normalizeH="0" baseline="0" noProof="0">
                        <a:ln>
                          <a:noFill/>
                        </a:ln>
                        <a:solidFill>
                          <a:prstClr val="black"/>
                        </a:solidFill>
                        <a:effectLst/>
                        <a:uLnTx/>
                        <a:uFillTx/>
                        <a:latin typeface="+mn-ea"/>
                        <a:ea typeface="+mn-ea"/>
                        <a:cs typeface="+mn-cs"/>
                      </a:endParaRPr>
                    </a:p>
                    <a:p>
                      <a:pPr marL="171450" marR="0" lvl="0" indent="-171450" algn="l" defTabSz="914400" rtl="0" eaLnBrk="1" fontAlgn="auto" latinLnBrk="0" hangingPunct="1">
                        <a:lnSpc>
                          <a:spcPts val="1500"/>
                        </a:lnSpc>
                        <a:spcBef>
                          <a:spcPts val="1000"/>
                        </a:spcBef>
                        <a:spcAft>
                          <a:spcPts val="0"/>
                        </a:spcAft>
                        <a:buClrTx/>
                        <a:buSzTx/>
                        <a:buFont typeface="Arial" panose="020B0604020202020204" pitchFamily="34" charset="0"/>
                        <a:buChar char="•"/>
                        <a:tabLst/>
                        <a:defRPr/>
                      </a:pPr>
                      <a:r>
                        <a:rPr kumimoji="1" lang="en-US" altLang="ja-JP" sz="1050" b="0" i="0" u="none" strike="noStrike" kern="1200" cap="none" spc="0" normalizeH="0" baseline="0" noProof="0">
                          <a:ln>
                            <a:noFill/>
                          </a:ln>
                          <a:solidFill>
                            <a:prstClr val="black"/>
                          </a:solidFill>
                          <a:effectLst/>
                          <a:uLnTx/>
                          <a:uFillTx/>
                          <a:latin typeface="+mn-ea"/>
                          <a:ea typeface="+mn-ea"/>
                          <a:cs typeface="+mn-cs"/>
                        </a:rPr>
                        <a:t>VPN</a:t>
                      </a:r>
                      <a:r>
                        <a:rPr kumimoji="1" lang="ja-JP" altLang="en-US" sz="1050" b="0" i="0" u="none" strike="noStrike" kern="1200" cap="none" spc="0" normalizeH="0" baseline="0" noProof="0">
                          <a:ln>
                            <a:noFill/>
                          </a:ln>
                          <a:solidFill>
                            <a:prstClr val="black"/>
                          </a:solidFill>
                          <a:effectLst/>
                          <a:uLnTx/>
                          <a:uFillTx/>
                          <a:latin typeface="+mn-ea"/>
                          <a:ea typeface="+mn-ea"/>
                          <a:cs typeface="+mn-cs"/>
                        </a:rPr>
                        <a:t>接続の認証に多要素認証を実装し、接続する個人の身元を証明します。</a:t>
                      </a:r>
                      <a:endParaRPr kumimoji="1" lang="en-US" altLang="ja-JP" sz="1050" b="0" i="0" u="none" strike="noStrike" kern="1200" cap="none" spc="0" normalizeH="0" baseline="0" noProof="0">
                        <a:ln>
                          <a:noFill/>
                        </a:ln>
                        <a:solidFill>
                          <a:prstClr val="black"/>
                        </a:solidFill>
                        <a:effectLst/>
                        <a:uLnTx/>
                        <a:uFillTx/>
                        <a:latin typeface="+mn-ea"/>
                        <a:ea typeface="+mn-ea"/>
                        <a:cs typeface="+mn-cs"/>
                      </a:endParaRPr>
                    </a:p>
                    <a:p>
                      <a:pPr marL="171450" marR="0" lvl="0" indent="-171450" algn="l" defTabSz="914400" rtl="0" eaLnBrk="1" fontAlgn="auto" latinLnBrk="0" hangingPunct="1">
                        <a:lnSpc>
                          <a:spcPts val="1500"/>
                        </a:lnSpc>
                        <a:spcBef>
                          <a:spcPts val="100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mn-ea"/>
                          <a:ea typeface="+mn-ea"/>
                          <a:cs typeface="+mn-cs"/>
                        </a:rPr>
                        <a:t>ジャンプサーバを構築し、社内のサーバへのリモートデスクトップはジャンプサーバからの接続のみ許可します。</a:t>
                      </a:r>
                      <a:endParaRPr kumimoji="1" lang="en-US" altLang="ja-JP" sz="1050" b="0" i="0" u="none" strike="noStrike" kern="1200" cap="none" spc="0" normalizeH="0" baseline="0" noProof="0">
                        <a:ln>
                          <a:noFill/>
                        </a:ln>
                        <a:solidFill>
                          <a:prstClr val="black"/>
                        </a:solidFill>
                        <a:effectLst/>
                        <a:uLnTx/>
                        <a:uFillTx/>
                        <a:latin typeface="+mn-ea"/>
                        <a:ea typeface="+mn-ea"/>
                        <a:cs typeface="+mn-cs"/>
                      </a:endParaRPr>
                    </a:p>
                    <a:p>
                      <a:pPr marL="171450" marR="0" lvl="0" indent="-171450" algn="l" defTabSz="914400" rtl="0" eaLnBrk="1" fontAlgn="auto" latinLnBrk="0" hangingPunct="1">
                        <a:lnSpc>
                          <a:spcPts val="1500"/>
                        </a:lnSpc>
                        <a:spcBef>
                          <a:spcPts val="100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mn-ea"/>
                          <a:ea typeface="+mn-ea"/>
                          <a:cs typeface="+mn-cs"/>
                        </a:rPr>
                        <a:t>サーバの特権アカウントのパスワードを、定期的に変更します。</a:t>
                      </a:r>
                      <a:endParaRPr kumimoji="1" lang="en-US" altLang="ja-JP" sz="1050" b="0" i="0" u="none" strike="noStrike" kern="1200" cap="none" spc="0" normalizeH="0" baseline="0" noProof="0">
                        <a:ln>
                          <a:noFill/>
                        </a:ln>
                        <a:solidFill>
                          <a:prstClr val="black"/>
                        </a:solidFill>
                        <a:effectLst/>
                        <a:uLnTx/>
                        <a:uFillTx/>
                        <a:latin typeface="+mn-ea"/>
                        <a:ea typeface="+mn-ea"/>
                        <a:cs typeface="+mn-cs"/>
                      </a:endParaRPr>
                    </a:p>
                    <a:p>
                      <a:pPr marL="171450" marR="0" lvl="0" indent="-171450" algn="l" defTabSz="914400" rtl="0" eaLnBrk="1" fontAlgn="auto" latinLnBrk="0" hangingPunct="1">
                        <a:lnSpc>
                          <a:spcPts val="1500"/>
                        </a:lnSpc>
                        <a:spcBef>
                          <a:spcPts val="1000"/>
                        </a:spcBef>
                        <a:spcAft>
                          <a:spcPts val="0"/>
                        </a:spcAft>
                        <a:buClrTx/>
                        <a:buSzTx/>
                        <a:buFont typeface="Arial" panose="020B0604020202020204" pitchFamily="34" charset="0"/>
                        <a:buChar char="•"/>
                        <a:tabLst/>
                        <a:defRPr/>
                      </a:pPr>
                      <a:r>
                        <a:rPr kumimoji="1" lang="en-US" altLang="ja-JP" sz="1050" b="0" i="0" u="none" strike="noStrike" kern="1200" cap="none" spc="0" normalizeH="0" baseline="0" noProof="0">
                          <a:ln>
                            <a:noFill/>
                          </a:ln>
                          <a:solidFill>
                            <a:prstClr val="black"/>
                          </a:solidFill>
                          <a:effectLst/>
                          <a:uLnTx/>
                          <a:uFillTx/>
                          <a:latin typeface="+mn-ea"/>
                          <a:ea typeface="+mn-ea"/>
                          <a:cs typeface="+mn-cs"/>
                        </a:rPr>
                        <a:t>PC</a:t>
                      </a:r>
                      <a:r>
                        <a:rPr kumimoji="1" lang="ja-JP" altLang="en-US" sz="1050" b="0" i="0" u="none" strike="noStrike" kern="1200" cap="none" spc="0" normalizeH="0" baseline="0" noProof="0">
                          <a:ln>
                            <a:noFill/>
                          </a:ln>
                          <a:solidFill>
                            <a:prstClr val="black"/>
                          </a:solidFill>
                          <a:effectLst/>
                          <a:uLnTx/>
                          <a:uFillTx/>
                          <a:latin typeface="+mn-ea"/>
                          <a:ea typeface="+mn-ea"/>
                          <a:cs typeface="+mn-cs"/>
                        </a:rPr>
                        <a:t>の</a:t>
                      </a:r>
                      <a:r>
                        <a:rPr kumimoji="1" lang="en-US" altLang="ja-JP" sz="1050" b="0" i="0" u="none" strike="noStrike" kern="1200" cap="none" spc="0" normalizeH="0" baseline="0" noProof="0">
                          <a:ln>
                            <a:noFill/>
                          </a:ln>
                          <a:solidFill>
                            <a:prstClr val="black"/>
                          </a:solidFill>
                          <a:effectLst/>
                          <a:uLnTx/>
                          <a:uFillTx/>
                          <a:latin typeface="+mn-ea"/>
                          <a:ea typeface="+mn-ea"/>
                          <a:cs typeface="+mn-cs"/>
                        </a:rPr>
                        <a:t>Administrator</a:t>
                      </a:r>
                      <a:r>
                        <a:rPr kumimoji="1" lang="ja-JP" altLang="en-US" sz="1050" b="0" i="0" u="none" strike="noStrike" kern="1200" cap="none" spc="0" normalizeH="0" baseline="0" noProof="0">
                          <a:ln>
                            <a:noFill/>
                          </a:ln>
                          <a:solidFill>
                            <a:prstClr val="black"/>
                          </a:solidFill>
                          <a:effectLst/>
                          <a:uLnTx/>
                          <a:uFillTx/>
                          <a:latin typeface="+mn-ea"/>
                          <a:ea typeface="+mn-ea"/>
                          <a:cs typeface="+mn-cs"/>
                        </a:rPr>
                        <a:t>アカウントを無効化するか、</a:t>
                      </a:r>
                      <a:r>
                        <a:rPr kumimoji="1" lang="en-US" altLang="ja-JP" sz="1050" b="0" i="0" u="none" strike="noStrike" kern="1200" cap="none" spc="0" normalizeH="0" baseline="0" noProof="0">
                          <a:ln>
                            <a:noFill/>
                          </a:ln>
                          <a:solidFill>
                            <a:prstClr val="black"/>
                          </a:solidFill>
                          <a:effectLst/>
                          <a:uLnTx/>
                          <a:uFillTx/>
                          <a:latin typeface="+mn-ea"/>
                          <a:ea typeface="+mn-ea"/>
                          <a:cs typeface="+mn-cs"/>
                        </a:rPr>
                        <a:t>LAPS</a:t>
                      </a:r>
                      <a:r>
                        <a:rPr kumimoji="1" lang="ja-JP" altLang="en-US" sz="1050" b="0" i="0" u="none" strike="noStrike" kern="1200" cap="none" spc="0" normalizeH="0" baseline="0" noProof="0">
                          <a:ln>
                            <a:noFill/>
                          </a:ln>
                          <a:solidFill>
                            <a:prstClr val="black"/>
                          </a:solidFill>
                          <a:effectLst/>
                          <a:uLnTx/>
                          <a:uFillTx/>
                          <a:latin typeface="+mn-ea"/>
                          <a:ea typeface="+mn-ea"/>
                          <a:cs typeface="+mn-cs"/>
                        </a:rPr>
                        <a:t>などのツールを用いて定期的に動的なパスワード変更を行います。</a:t>
                      </a:r>
                      <a:endParaRPr kumimoji="1" lang="en-US" altLang="ja-JP" sz="1050" b="0" i="0" u="none" strike="noStrike" kern="1200" cap="none" spc="0" normalizeH="0" baseline="0" noProof="0">
                        <a:ln>
                          <a:noFill/>
                        </a:ln>
                        <a:solidFill>
                          <a:prstClr val="black"/>
                        </a:solidFill>
                        <a:effectLst/>
                        <a:uLnTx/>
                        <a:uFillTx/>
                        <a:latin typeface="+mn-ea"/>
                        <a:ea typeface="+mn-ea"/>
                        <a:cs typeface="+mn-cs"/>
                      </a:endParaRPr>
                    </a:p>
                    <a:p>
                      <a:pPr marL="171450" marR="0" lvl="0" indent="-171450" algn="l" defTabSz="914400" rtl="0" eaLnBrk="1" fontAlgn="auto" latinLnBrk="0" hangingPunct="1">
                        <a:lnSpc>
                          <a:spcPts val="1500"/>
                        </a:lnSpc>
                        <a:spcBef>
                          <a:spcPts val="100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mn-ea"/>
                          <a:ea typeface="+mn-ea"/>
                          <a:cs typeface="+mn-cs"/>
                        </a:rPr>
                        <a:t>サーバやネットワーク機器のログを長期的に取得し、定期的に確認します。</a:t>
                      </a:r>
                      <a:endParaRPr kumimoji="1" lang="en-US" altLang="ja-JP" sz="1050" b="0" i="0" u="none" strike="noStrike" kern="1200" cap="none" spc="0" normalizeH="0" baseline="0" noProof="0">
                        <a:ln>
                          <a:noFill/>
                        </a:ln>
                        <a:solidFill>
                          <a:prstClr val="black"/>
                        </a:solidFill>
                        <a:effectLst/>
                        <a:uLnTx/>
                        <a:uFillTx/>
                        <a:latin typeface="+mn-ea"/>
                        <a:ea typeface="+mn-ea"/>
                        <a:cs typeface="+mn-cs"/>
                      </a:endParaRPr>
                    </a:p>
                    <a:p>
                      <a:pPr marL="171450" marR="0" lvl="0" indent="-171450" algn="l" defTabSz="914400" rtl="0" eaLnBrk="1" fontAlgn="auto" latinLnBrk="0" hangingPunct="1">
                        <a:lnSpc>
                          <a:spcPts val="1500"/>
                        </a:lnSpc>
                        <a:spcBef>
                          <a:spcPts val="100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mn-ea"/>
                          <a:ea typeface="+mn-ea"/>
                          <a:cs typeface="+mn-cs"/>
                        </a:rPr>
                        <a:t>社内で利用しているネットワーク機器やソフトウェアの脆弱性情報について、定期的に確認します。</a:t>
                      </a:r>
                      <a:endParaRPr kumimoji="1" lang="en-US" altLang="ja-JP" sz="1050" b="0" i="0" u="none" strike="noStrike" kern="1200" cap="none" spc="0" normalizeH="0" baseline="0" noProof="0">
                        <a:ln>
                          <a:noFill/>
                        </a:ln>
                        <a:solidFill>
                          <a:prstClr val="black"/>
                        </a:solidFill>
                        <a:effectLst/>
                        <a:uLnTx/>
                        <a:uFillTx/>
                        <a:latin typeface="+mn-ea"/>
                        <a:ea typeface="+mn-ea"/>
                        <a:cs typeface="+mn-cs"/>
                      </a:endParaRPr>
                    </a:p>
                    <a:p>
                      <a:pPr marL="171450" marR="0" lvl="0" indent="-171450" algn="l" defTabSz="914400" rtl="0" eaLnBrk="1" fontAlgn="auto" latinLnBrk="0" hangingPunct="1">
                        <a:lnSpc>
                          <a:spcPts val="1500"/>
                        </a:lnSpc>
                        <a:spcBef>
                          <a:spcPts val="100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mn-ea"/>
                          <a:ea typeface="+mn-ea"/>
                          <a:cs typeface="+mn-cs"/>
                        </a:rPr>
                        <a:t>ネットワーク機器の</a:t>
                      </a:r>
                      <a:r>
                        <a:rPr kumimoji="1" lang="ja-JP" altLang="en-US" sz="1050" b="0" i="0" u="none" strike="noStrike" kern="1200" cap="none" spc="0" normalizeH="0" baseline="0" noProof="0">
                          <a:ln>
                            <a:noFill/>
                          </a:ln>
                          <a:solidFill>
                            <a:srgbClr val="000000"/>
                          </a:solidFill>
                          <a:effectLst/>
                          <a:uLnTx/>
                          <a:uFillTx/>
                          <a:latin typeface="+mn-ea"/>
                          <a:ea typeface="+mn-ea"/>
                          <a:cs typeface="+mn-cs"/>
                        </a:rPr>
                        <a:t>ファームウェア</a:t>
                      </a:r>
                      <a:r>
                        <a:rPr kumimoji="1" lang="ja-JP" altLang="en-US" sz="1050" b="0" i="0" u="none" strike="noStrike" kern="1200" cap="none" spc="0" normalizeH="0" baseline="0" noProof="0">
                          <a:ln>
                            <a:noFill/>
                          </a:ln>
                          <a:solidFill>
                            <a:prstClr val="black"/>
                          </a:solidFill>
                          <a:effectLst/>
                          <a:uLnTx/>
                          <a:uFillTx/>
                          <a:latin typeface="+mn-ea"/>
                          <a:ea typeface="+mn-ea"/>
                          <a:cs typeface="+mn-cs"/>
                        </a:rPr>
                        <a:t>や、使用している</a:t>
                      </a:r>
                      <a:r>
                        <a:rPr kumimoji="1" lang="en-US" altLang="ja-JP" sz="1050" b="0" i="0" u="none" strike="noStrike" kern="1200" cap="none" spc="0" normalizeH="0" baseline="0" noProof="0">
                          <a:ln>
                            <a:noFill/>
                          </a:ln>
                          <a:solidFill>
                            <a:prstClr val="black"/>
                          </a:solidFill>
                          <a:effectLst/>
                          <a:uLnTx/>
                          <a:uFillTx/>
                          <a:latin typeface="+mn-ea"/>
                          <a:ea typeface="+mn-ea"/>
                          <a:cs typeface="+mn-cs"/>
                        </a:rPr>
                        <a:t>PC</a:t>
                      </a:r>
                      <a:r>
                        <a:rPr kumimoji="1" lang="ja-JP" altLang="en-US" sz="1050" b="0" i="0" u="none" strike="noStrike" kern="1200" cap="none" spc="0" normalizeH="0" baseline="0" noProof="0">
                          <a:ln>
                            <a:noFill/>
                          </a:ln>
                          <a:solidFill>
                            <a:prstClr val="black"/>
                          </a:solidFill>
                          <a:effectLst/>
                          <a:uLnTx/>
                          <a:uFillTx/>
                          <a:latin typeface="+mn-ea"/>
                          <a:ea typeface="+mn-ea"/>
                          <a:cs typeface="+mn-cs"/>
                        </a:rPr>
                        <a:t>の</a:t>
                      </a:r>
                      <a:r>
                        <a:rPr kumimoji="1" lang="en-US" altLang="ja-JP" sz="1050" b="0" i="0" u="none" strike="noStrike" kern="1200" cap="none" spc="0" normalizeH="0" baseline="0" noProof="0">
                          <a:ln>
                            <a:noFill/>
                          </a:ln>
                          <a:solidFill>
                            <a:srgbClr val="000000"/>
                          </a:solidFill>
                          <a:effectLst/>
                          <a:uLnTx/>
                          <a:uFillTx/>
                          <a:latin typeface="+mn-ea"/>
                          <a:ea typeface="+mn-ea"/>
                          <a:cs typeface="+mn-cs"/>
                        </a:rPr>
                        <a:t>OS</a:t>
                      </a:r>
                      <a:r>
                        <a:rPr kumimoji="1" lang="ja-JP" altLang="en-US" sz="1050" b="0" i="0" u="none" strike="noStrike" kern="1200" cap="none" spc="0" normalizeH="0" baseline="0" noProof="0">
                          <a:ln>
                            <a:noFill/>
                          </a:ln>
                          <a:solidFill>
                            <a:prstClr val="black"/>
                          </a:solidFill>
                          <a:effectLst/>
                          <a:uLnTx/>
                          <a:uFillTx/>
                          <a:latin typeface="+mn-ea"/>
                          <a:ea typeface="+mn-ea"/>
                          <a:cs typeface="+mn-cs"/>
                        </a:rPr>
                        <a:t>、ソフトウェアのセキュリティパッチを適用します。</a:t>
                      </a:r>
                      <a:endParaRPr kumimoji="1" lang="en-US" altLang="ja-JP" sz="1050" b="0" i="0" u="none" strike="noStrike" kern="1200" cap="none" spc="0" normalizeH="0" baseline="0" noProof="0">
                        <a:ln>
                          <a:noFill/>
                        </a:ln>
                        <a:solidFill>
                          <a:prstClr val="black"/>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67570125"/>
                  </a:ext>
                </a:extLst>
              </a:tr>
            </a:tbl>
          </a:graphicData>
        </a:graphic>
      </p:graphicFrame>
      <p:pic>
        <p:nvPicPr>
          <p:cNvPr id="12" name="図 11">
            <a:extLst>
              <a:ext uri="{FF2B5EF4-FFF2-40B4-BE49-F238E27FC236}">
                <a16:creationId xmlns:a16="http://schemas.microsoft.com/office/drawing/2014/main" id="{0F3FFFCE-B4FC-A89C-28AF-FD5C6AFBC7DC}"/>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2736716" y="3870556"/>
            <a:ext cx="792387" cy="734948"/>
          </a:xfrm>
          <a:prstGeom prst="rect">
            <a:avLst/>
          </a:prstGeom>
        </p:spPr>
      </p:pic>
      <p:sp>
        <p:nvSpPr>
          <p:cNvPr id="13" name="テキスト ボックス 12">
            <a:extLst>
              <a:ext uri="{FF2B5EF4-FFF2-40B4-BE49-F238E27FC236}">
                <a16:creationId xmlns:a16="http://schemas.microsoft.com/office/drawing/2014/main" id="{3AE675CC-2AC7-1B88-27C9-B7369897D421}"/>
              </a:ext>
            </a:extLst>
          </p:cNvPr>
          <p:cNvSpPr txBox="1"/>
          <p:nvPr/>
        </p:nvSpPr>
        <p:spPr>
          <a:xfrm>
            <a:off x="2827695" y="4493364"/>
            <a:ext cx="845410"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VPN</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機器</a:t>
            </a:r>
          </a:p>
        </p:txBody>
      </p:sp>
      <p:pic>
        <p:nvPicPr>
          <p:cNvPr id="15" name="グラフィックス 14" descr="ノート PC 単色塗りつぶし">
            <a:extLst>
              <a:ext uri="{FF2B5EF4-FFF2-40B4-BE49-F238E27FC236}">
                <a16:creationId xmlns:a16="http://schemas.microsoft.com/office/drawing/2014/main" id="{103263DB-27E2-D857-72B2-7982BF8B81E8}"/>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468671" y="3907335"/>
            <a:ext cx="731520" cy="731520"/>
          </a:xfrm>
          <a:prstGeom prst="rect">
            <a:avLst/>
          </a:prstGeom>
        </p:spPr>
      </p:pic>
      <p:pic>
        <p:nvPicPr>
          <p:cNvPr id="17" name="図 16" descr="図形&#10;&#10;低い精度で自動的に生成された説明">
            <a:extLst>
              <a:ext uri="{FF2B5EF4-FFF2-40B4-BE49-F238E27FC236}">
                <a16:creationId xmlns:a16="http://schemas.microsoft.com/office/drawing/2014/main" id="{2F4A0B83-7A0F-99BE-FD5D-1CD01CC611D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974167" y="3870556"/>
            <a:ext cx="762000" cy="762000"/>
          </a:xfrm>
          <a:prstGeom prst="rect">
            <a:avLst/>
          </a:prstGeom>
        </p:spPr>
      </p:pic>
      <p:pic>
        <p:nvPicPr>
          <p:cNvPr id="19" name="図 18" descr="図形&#10;&#10;低い精度で自動的に生成された説明">
            <a:extLst>
              <a:ext uri="{FF2B5EF4-FFF2-40B4-BE49-F238E27FC236}">
                <a16:creationId xmlns:a16="http://schemas.microsoft.com/office/drawing/2014/main" id="{9823A1F1-900F-3DB0-9517-2F4ABC6C382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229903" y="3813780"/>
            <a:ext cx="762000" cy="762000"/>
          </a:xfrm>
          <a:prstGeom prst="rect">
            <a:avLst/>
          </a:prstGeom>
        </p:spPr>
      </p:pic>
      <p:pic>
        <p:nvPicPr>
          <p:cNvPr id="16" name="図 15" descr="図形&#10;&#10;低い精度で自動的に生成された説明">
            <a:extLst>
              <a:ext uri="{FF2B5EF4-FFF2-40B4-BE49-F238E27FC236}">
                <a16:creationId xmlns:a16="http://schemas.microsoft.com/office/drawing/2014/main" id="{4639C78C-10CB-3B57-5198-70C1C1F86FCB}"/>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241837" y="4848258"/>
            <a:ext cx="762000" cy="762000"/>
          </a:xfrm>
          <a:prstGeom prst="rect">
            <a:avLst/>
          </a:prstGeom>
        </p:spPr>
      </p:pic>
      <p:pic>
        <p:nvPicPr>
          <p:cNvPr id="20" name="図 19" descr="図形&#10;&#10;低い精度で自動的に生成された説明">
            <a:extLst>
              <a:ext uri="{FF2B5EF4-FFF2-40B4-BE49-F238E27FC236}">
                <a16:creationId xmlns:a16="http://schemas.microsoft.com/office/drawing/2014/main" id="{F489B361-35E0-3F93-8189-539AB3F1B418}"/>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409971" y="3452119"/>
            <a:ext cx="476250" cy="476250"/>
          </a:xfrm>
          <a:prstGeom prst="rect">
            <a:avLst/>
          </a:prstGeom>
        </p:spPr>
      </p:pic>
      <p:grpSp>
        <p:nvGrpSpPr>
          <p:cNvPr id="25" name="グループ化 24">
            <a:extLst>
              <a:ext uri="{FF2B5EF4-FFF2-40B4-BE49-F238E27FC236}">
                <a16:creationId xmlns:a16="http://schemas.microsoft.com/office/drawing/2014/main" id="{43F0A2D5-2006-FC4E-60DD-21FAA49CB002}"/>
              </a:ext>
            </a:extLst>
          </p:cNvPr>
          <p:cNvGrpSpPr/>
          <p:nvPr/>
        </p:nvGrpSpPr>
        <p:grpSpPr>
          <a:xfrm>
            <a:off x="864341" y="4542042"/>
            <a:ext cx="762000" cy="762000"/>
            <a:chOff x="2258243" y="5048250"/>
            <a:chExt cx="762000" cy="762000"/>
          </a:xfrm>
        </p:grpSpPr>
        <p:pic>
          <p:nvPicPr>
            <p:cNvPr id="22" name="図 21" descr="図形&#10;&#10;低い精度で自動的に生成された説明">
              <a:extLst>
                <a:ext uri="{FF2B5EF4-FFF2-40B4-BE49-F238E27FC236}">
                  <a16:creationId xmlns:a16="http://schemas.microsoft.com/office/drawing/2014/main" id="{C75B2B39-64CB-8E94-7260-E0643564D91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258243" y="5048250"/>
              <a:ext cx="762000" cy="762000"/>
            </a:xfrm>
            <a:prstGeom prst="rect">
              <a:avLst/>
            </a:prstGeom>
          </p:spPr>
        </p:pic>
        <p:pic>
          <p:nvPicPr>
            <p:cNvPr id="24" name="図 23" descr="図形&#10;&#10;低い精度で自動的に生成された説明">
              <a:extLst>
                <a:ext uri="{FF2B5EF4-FFF2-40B4-BE49-F238E27FC236}">
                  <a16:creationId xmlns:a16="http://schemas.microsoft.com/office/drawing/2014/main" id="{CA946373-55D0-BC9B-7241-B44BB641DA39}"/>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353493" y="5103569"/>
              <a:ext cx="571500" cy="571500"/>
            </a:xfrm>
            <a:prstGeom prst="rect">
              <a:avLst/>
            </a:prstGeom>
          </p:spPr>
        </p:pic>
      </p:grpSp>
      <p:pic>
        <p:nvPicPr>
          <p:cNvPr id="31" name="図 30" descr="図形&#10;&#10;低い精度で自動的に生成された説明">
            <a:extLst>
              <a:ext uri="{FF2B5EF4-FFF2-40B4-BE49-F238E27FC236}">
                <a16:creationId xmlns:a16="http://schemas.microsoft.com/office/drawing/2014/main" id="{30841D40-55CB-D900-210B-FA6F428D6F6E}"/>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34594" y="3566367"/>
            <a:ext cx="762000" cy="762000"/>
          </a:xfrm>
          <a:prstGeom prst="rect">
            <a:avLst/>
          </a:prstGeom>
        </p:spPr>
      </p:pic>
      <p:cxnSp>
        <p:nvCxnSpPr>
          <p:cNvPr id="33" name="直線矢印コネクタ 32">
            <a:extLst>
              <a:ext uri="{FF2B5EF4-FFF2-40B4-BE49-F238E27FC236}">
                <a16:creationId xmlns:a16="http://schemas.microsoft.com/office/drawing/2014/main" id="{1A9F16D3-3F21-6E35-697F-83FAF8B1B0C4}"/>
              </a:ext>
            </a:extLst>
          </p:cNvPr>
          <p:cNvCxnSpPr>
            <a:endCxn id="12" idx="1"/>
          </p:cNvCxnSpPr>
          <p:nvPr/>
        </p:nvCxnSpPr>
        <p:spPr>
          <a:xfrm>
            <a:off x="2200191" y="4238030"/>
            <a:ext cx="536525" cy="0"/>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cxnSp>
        <p:nvCxnSpPr>
          <p:cNvPr id="34" name="直線矢印コネクタ 33">
            <a:extLst>
              <a:ext uri="{FF2B5EF4-FFF2-40B4-BE49-F238E27FC236}">
                <a16:creationId xmlns:a16="http://schemas.microsoft.com/office/drawing/2014/main" id="{319C9336-53C0-AB96-768C-867153C504D1}"/>
              </a:ext>
            </a:extLst>
          </p:cNvPr>
          <p:cNvCxnSpPr>
            <a:cxnSpLocks/>
          </p:cNvCxnSpPr>
          <p:nvPr/>
        </p:nvCxnSpPr>
        <p:spPr>
          <a:xfrm flipH="1" flipV="1">
            <a:off x="1886221" y="3742551"/>
            <a:ext cx="907338" cy="306547"/>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cxnSp>
        <p:nvCxnSpPr>
          <p:cNvPr id="38" name="直線矢印コネクタ 37">
            <a:extLst>
              <a:ext uri="{FF2B5EF4-FFF2-40B4-BE49-F238E27FC236}">
                <a16:creationId xmlns:a16="http://schemas.microsoft.com/office/drawing/2014/main" id="{FDCB5F30-7A43-A77A-225C-8C4485748AC0}"/>
              </a:ext>
            </a:extLst>
          </p:cNvPr>
          <p:cNvCxnSpPr>
            <a:cxnSpLocks/>
          </p:cNvCxnSpPr>
          <p:nvPr/>
        </p:nvCxnSpPr>
        <p:spPr>
          <a:xfrm flipV="1">
            <a:off x="1663666" y="4632556"/>
            <a:ext cx="1164029" cy="290486"/>
          </a:xfrm>
          <a:prstGeom prst="straightConnector1">
            <a:avLst/>
          </a:prstGeom>
          <a:ln w="57150">
            <a:solidFill>
              <a:srgbClr val="FF000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40" name="直線矢印コネクタ 39">
            <a:extLst>
              <a:ext uri="{FF2B5EF4-FFF2-40B4-BE49-F238E27FC236}">
                <a16:creationId xmlns:a16="http://schemas.microsoft.com/office/drawing/2014/main" id="{F7F94980-31A1-22EA-7721-C1D952BCFE66}"/>
              </a:ext>
            </a:extLst>
          </p:cNvPr>
          <p:cNvCxnSpPr/>
          <p:nvPr/>
        </p:nvCxnSpPr>
        <p:spPr>
          <a:xfrm>
            <a:off x="3404842" y="4242159"/>
            <a:ext cx="536525" cy="0"/>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cxnSp>
        <p:nvCxnSpPr>
          <p:cNvPr id="41" name="直線矢印コネクタ 40">
            <a:extLst>
              <a:ext uri="{FF2B5EF4-FFF2-40B4-BE49-F238E27FC236}">
                <a16:creationId xmlns:a16="http://schemas.microsoft.com/office/drawing/2014/main" id="{06BC8F1A-5F86-1C1B-A881-06C0F170CD6C}"/>
              </a:ext>
            </a:extLst>
          </p:cNvPr>
          <p:cNvCxnSpPr/>
          <p:nvPr/>
        </p:nvCxnSpPr>
        <p:spPr>
          <a:xfrm>
            <a:off x="4723641" y="4227090"/>
            <a:ext cx="536525" cy="0"/>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cxnSp>
        <p:nvCxnSpPr>
          <p:cNvPr id="42" name="直線矢印コネクタ 41">
            <a:extLst>
              <a:ext uri="{FF2B5EF4-FFF2-40B4-BE49-F238E27FC236}">
                <a16:creationId xmlns:a16="http://schemas.microsoft.com/office/drawing/2014/main" id="{6C42A472-FA04-A835-3915-61C67D72645A}"/>
              </a:ext>
            </a:extLst>
          </p:cNvPr>
          <p:cNvCxnSpPr>
            <a:cxnSpLocks/>
          </p:cNvCxnSpPr>
          <p:nvPr/>
        </p:nvCxnSpPr>
        <p:spPr>
          <a:xfrm>
            <a:off x="5602140" y="4542042"/>
            <a:ext cx="0" cy="422046"/>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sp>
        <p:nvSpPr>
          <p:cNvPr id="45" name="正方形/長方形 44">
            <a:extLst>
              <a:ext uri="{FF2B5EF4-FFF2-40B4-BE49-F238E27FC236}">
                <a16:creationId xmlns:a16="http://schemas.microsoft.com/office/drawing/2014/main" id="{2E879FA1-860B-2C27-5233-82F35A69692B}"/>
              </a:ext>
            </a:extLst>
          </p:cNvPr>
          <p:cNvSpPr/>
          <p:nvPr/>
        </p:nvSpPr>
        <p:spPr>
          <a:xfrm>
            <a:off x="2856994" y="3551603"/>
            <a:ext cx="3335321" cy="2013987"/>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46" name="テキスト ボックス 45">
            <a:extLst>
              <a:ext uri="{FF2B5EF4-FFF2-40B4-BE49-F238E27FC236}">
                <a16:creationId xmlns:a16="http://schemas.microsoft.com/office/drawing/2014/main" id="{EA6C4324-AA08-FE7F-D23A-AD47AF3E6D10}"/>
              </a:ext>
            </a:extLst>
          </p:cNvPr>
          <p:cNvSpPr txBox="1"/>
          <p:nvPr/>
        </p:nvSpPr>
        <p:spPr>
          <a:xfrm>
            <a:off x="4045342" y="4546967"/>
            <a:ext cx="845410"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ジャンプサーバ</a:t>
            </a:r>
          </a:p>
        </p:txBody>
      </p:sp>
      <p:sp>
        <p:nvSpPr>
          <p:cNvPr id="47" name="テキスト ボックス 46">
            <a:extLst>
              <a:ext uri="{FF2B5EF4-FFF2-40B4-BE49-F238E27FC236}">
                <a16:creationId xmlns:a16="http://schemas.microsoft.com/office/drawing/2014/main" id="{FAC80492-23F5-8645-E100-EE2919F7B73A}"/>
              </a:ext>
            </a:extLst>
          </p:cNvPr>
          <p:cNvSpPr txBox="1"/>
          <p:nvPr/>
        </p:nvSpPr>
        <p:spPr>
          <a:xfrm>
            <a:off x="5632804" y="4426626"/>
            <a:ext cx="845410"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サーバ群</a:t>
            </a:r>
          </a:p>
        </p:txBody>
      </p:sp>
      <p:sp>
        <p:nvSpPr>
          <p:cNvPr id="48" name="テキスト ボックス 47">
            <a:extLst>
              <a:ext uri="{FF2B5EF4-FFF2-40B4-BE49-F238E27FC236}">
                <a16:creationId xmlns:a16="http://schemas.microsoft.com/office/drawing/2014/main" id="{683458CD-0423-293C-7280-523C918F29F9}"/>
              </a:ext>
            </a:extLst>
          </p:cNvPr>
          <p:cNvSpPr txBox="1"/>
          <p:nvPr/>
        </p:nvSpPr>
        <p:spPr>
          <a:xfrm>
            <a:off x="2193738" y="3629240"/>
            <a:ext cx="845410"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要素認証</a:t>
            </a:r>
          </a:p>
        </p:txBody>
      </p:sp>
      <p:sp>
        <p:nvSpPr>
          <p:cNvPr id="49" name="テキスト ボックス 48">
            <a:extLst>
              <a:ext uri="{FF2B5EF4-FFF2-40B4-BE49-F238E27FC236}">
                <a16:creationId xmlns:a16="http://schemas.microsoft.com/office/drawing/2014/main" id="{0F4F0D3D-66C8-19A7-94D3-8DE9CF7E1A60}"/>
              </a:ext>
            </a:extLst>
          </p:cNvPr>
          <p:cNvSpPr txBox="1"/>
          <p:nvPr/>
        </p:nvSpPr>
        <p:spPr>
          <a:xfrm>
            <a:off x="4527548" y="3596700"/>
            <a:ext cx="1219931"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ジャンプサーバからのみ接続許可</a:t>
            </a:r>
          </a:p>
        </p:txBody>
      </p:sp>
      <p:sp>
        <p:nvSpPr>
          <p:cNvPr id="50" name="テキスト ボックス 49">
            <a:extLst>
              <a:ext uri="{FF2B5EF4-FFF2-40B4-BE49-F238E27FC236}">
                <a16:creationId xmlns:a16="http://schemas.microsoft.com/office/drawing/2014/main" id="{DA37C5A2-852F-68AB-54F7-1D41A48D3859}"/>
              </a:ext>
            </a:extLst>
          </p:cNvPr>
          <p:cNvSpPr txBox="1"/>
          <p:nvPr/>
        </p:nvSpPr>
        <p:spPr>
          <a:xfrm>
            <a:off x="4780892" y="4753065"/>
            <a:ext cx="845410"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ログの保存</a:t>
            </a:r>
          </a:p>
        </p:txBody>
      </p:sp>
      <p:sp>
        <p:nvSpPr>
          <p:cNvPr id="51" name="テキスト ボックス 50">
            <a:extLst>
              <a:ext uri="{FF2B5EF4-FFF2-40B4-BE49-F238E27FC236}">
                <a16:creationId xmlns:a16="http://schemas.microsoft.com/office/drawing/2014/main" id="{048F0D82-50B9-40D1-2167-D5CAEE753375}"/>
              </a:ext>
            </a:extLst>
          </p:cNvPr>
          <p:cNvSpPr txBox="1"/>
          <p:nvPr/>
        </p:nvSpPr>
        <p:spPr>
          <a:xfrm>
            <a:off x="2817536" y="3314978"/>
            <a:ext cx="845410"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社内環境</a:t>
            </a:r>
          </a:p>
        </p:txBody>
      </p:sp>
      <p:sp>
        <p:nvSpPr>
          <p:cNvPr id="3" name="四角形: 角を丸くする 2">
            <a:extLst>
              <a:ext uri="{FF2B5EF4-FFF2-40B4-BE49-F238E27FC236}">
                <a16:creationId xmlns:a16="http://schemas.microsoft.com/office/drawing/2014/main" id="{8824C584-6D24-9AEA-C14E-D095465C7F83}"/>
              </a:ext>
            </a:extLst>
          </p:cNvPr>
          <p:cNvSpPr/>
          <p:nvPr/>
        </p:nvSpPr>
        <p:spPr>
          <a:xfrm>
            <a:off x="655521" y="3260953"/>
            <a:ext cx="5612400" cy="2349306"/>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4" name="テキスト ボックス 3">
            <a:extLst>
              <a:ext uri="{FF2B5EF4-FFF2-40B4-BE49-F238E27FC236}">
                <a16:creationId xmlns:a16="http://schemas.microsoft.com/office/drawing/2014/main" id="{1386207A-7ECD-4A38-FDCD-2D681869B07C}"/>
              </a:ext>
            </a:extLst>
          </p:cNvPr>
          <p:cNvSpPr txBox="1"/>
          <p:nvPr/>
        </p:nvSpPr>
        <p:spPr>
          <a:xfrm>
            <a:off x="2662850" y="5617669"/>
            <a:ext cx="1311317"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図</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14. </a:t>
            </a:r>
            <a:r>
              <a:rPr kumimoji="1" lang="ja-JP" altLang="en-US"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対応策の概要図</a:t>
            </a:r>
          </a:p>
        </p:txBody>
      </p:sp>
      <p:sp>
        <p:nvSpPr>
          <p:cNvPr id="6" name="テキスト プレースホルダー 2">
            <a:extLst>
              <a:ext uri="{FF2B5EF4-FFF2-40B4-BE49-F238E27FC236}">
                <a16:creationId xmlns:a16="http://schemas.microsoft.com/office/drawing/2014/main" id="{721CB91B-7B79-C24E-BD60-71E55E979089}"/>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2</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事例を知る：重大なインシデント発生から課題解決まで</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2-3.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実際の被害事例からみるケーススタディ</a:t>
            </a:r>
          </a:p>
        </p:txBody>
      </p:sp>
    </p:spTree>
    <p:extLst>
      <p:ext uri="{BB962C8B-B14F-4D97-AF65-F5344CB8AC3E}">
        <p14:creationId xmlns:p14="http://schemas.microsoft.com/office/powerpoint/2010/main" val="4193430755"/>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1">
            <a:extLst>
              <a:ext uri="{FF2B5EF4-FFF2-40B4-BE49-F238E27FC236}">
                <a16:creationId xmlns:a16="http://schemas.microsoft.com/office/drawing/2014/main" id="{6C1EB8A0-8E22-E6B1-B09C-77E1A6F9FDC2}"/>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17</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技術的管理策</a:t>
            </a:r>
            <a:br>
              <a:rPr kumimoji="1" lang="en-US" altLang="zh-TW"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17-1. </a:t>
            </a:r>
            <a:r>
              <a:rPr kumimoji="1" lang="ja-JP" altLang="en-US" u="sng">
                <a:uFill>
                  <a:solidFill>
                    <a:schemeClr val="bg1"/>
                  </a:solidFill>
                </a:uFill>
                <a:hlinkClick r:id="rId3" action="ppaction://hlinksldjump"/>
              </a:rPr>
              <a:t>技術的管理策を参考とした対策基準・実施手順の策定</a:t>
            </a:r>
            <a:endParaRPr kumimoji="1" lang="zh-TW" altLang="en-US" u="sng">
              <a:uFill>
                <a:solidFill>
                  <a:schemeClr val="bg1"/>
                </a:solidFill>
              </a:uFill>
            </a:endParaRPr>
          </a:p>
        </p:txBody>
      </p:sp>
      <p:sp>
        <p:nvSpPr>
          <p:cNvPr id="6" name="テキスト プレースホルダー 2">
            <a:extLst>
              <a:ext uri="{FF2B5EF4-FFF2-40B4-BE49-F238E27FC236}">
                <a16:creationId xmlns:a16="http://schemas.microsoft.com/office/drawing/2014/main" id="{A5C50914-9438-D3CA-6FF7-A534638BDC16}"/>
              </a:ext>
            </a:extLst>
          </p:cNvPr>
          <p:cNvSpPr>
            <a:spLocks noGrp="1"/>
          </p:cNvSpPr>
          <p:nvPr>
            <p:ph type="body" sz="quarter" idx="14"/>
          </p:nvPr>
        </p:nvSpPr>
        <p:spPr>
          <a:xfrm>
            <a:off x="1123950" y="1457325"/>
            <a:ext cx="5111250" cy="381000"/>
          </a:xfrm>
        </p:spPr>
        <p:txBody>
          <a:bodyPr/>
          <a:lstStyle/>
          <a:p>
            <a:r>
              <a:rPr kumimoji="1" lang="en-US" altLang="ja-JP"/>
              <a:t>17-1-2. </a:t>
            </a:r>
            <a:r>
              <a:rPr kumimoji="1" lang="ja-JP" altLang="en-US"/>
              <a:t>実施手順の策定</a:t>
            </a:r>
          </a:p>
        </p:txBody>
      </p:sp>
      <p:graphicFrame>
        <p:nvGraphicFramePr>
          <p:cNvPr id="13" name="表 12">
            <a:extLst>
              <a:ext uri="{FF2B5EF4-FFF2-40B4-BE49-F238E27FC236}">
                <a16:creationId xmlns:a16="http://schemas.microsoft.com/office/drawing/2014/main" id="{5CB4273B-B845-CB1C-5E45-4009A6017856}"/>
              </a:ext>
            </a:extLst>
          </p:cNvPr>
          <p:cNvGraphicFramePr>
            <a:graphicFrameLocks noGrp="1"/>
          </p:cNvGraphicFramePr>
          <p:nvPr/>
        </p:nvGraphicFramePr>
        <p:xfrm>
          <a:off x="622800" y="4069486"/>
          <a:ext cx="5612400" cy="40462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i="0" kern="1200">
                          <a:solidFill>
                            <a:schemeClr val="tx1"/>
                          </a:solidFill>
                          <a:effectLst/>
                          <a:latin typeface="+mn-ea"/>
                          <a:ea typeface="+mn-ea"/>
                          <a:cs typeface="+mn-cs"/>
                        </a:rPr>
                        <a:t>8.24 </a:t>
                      </a:r>
                      <a:r>
                        <a:rPr kumimoji="1" lang="ja-JP" altLang="en-US" sz="1050" b="1" i="0" kern="1200">
                          <a:solidFill>
                            <a:schemeClr val="tx1"/>
                          </a:solidFill>
                          <a:effectLst/>
                          <a:latin typeface="+mn-ea"/>
                          <a:ea typeface="+mn-ea"/>
                          <a:cs typeface="+mn-cs"/>
                        </a:rPr>
                        <a:t>暗号の使用</a:t>
                      </a:r>
                      <a:endParaRPr kumimoji="1" lang="en-US" altLang="ja-JP" sz="1050" b="1" i="0" kern="1200">
                        <a:solidFill>
                          <a:schemeClr val="tx1"/>
                        </a:solidFill>
                        <a:effectLst/>
                        <a:latin typeface="+mn-ea"/>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en-US" sz="1050" b="0">
                          <a:solidFill>
                            <a:schemeClr val="tx1"/>
                          </a:solidFill>
                        </a:rPr>
                        <a:t>暗号利用のための規則</a:t>
                      </a:r>
                      <a:br>
                        <a:rPr kumimoji="1" lang="en-US" altLang="ja-JP" sz="1050" b="0" kern="1200">
                          <a:solidFill>
                            <a:schemeClr val="dk1"/>
                          </a:solidFill>
                          <a:effectLst/>
                          <a:latin typeface="+mn-lt"/>
                          <a:ea typeface="+mn-ea"/>
                          <a:cs typeface="+mn-cs"/>
                        </a:rPr>
                      </a:br>
                      <a:r>
                        <a:rPr kumimoji="1" lang="ja-JP" altLang="en-US" sz="1050" b="0" kern="1200">
                          <a:solidFill>
                            <a:schemeClr val="dk1"/>
                          </a:solidFill>
                          <a:effectLst/>
                          <a:latin typeface="+mn-lt"/>
                          <a:ea typeface="+mn-ea"/>
                          <a:cs typeface="+mn-cs"/>
                        </a:rPr>
                        <a:t>・</a:t>
                      </a:r>
                      <a:r>
                        <a:rPr kumimoji="1" lang="en-US" altLang="ja-JP" sz="1050" kern="1200">
                          <a:solidFill>
                            <a:schemeClr val="dk1"/>
                          </a:solidFill>
                          <a:effectLst/>
                          <a:latin typeface="+mn-lt"/>
                          <a:ea typeface="+mn-ea"/>
                          <a:cs typeface="+mn-cs"/>
                        </a:rPr>
                        <a:t>SSL/TLS</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　当組織の</a:t>
                      </a:r>
                      <a:r>
                        <a:rPr kumimoji="1" lang="en-US" altLang="ja-JP" sz="1050" kern="1200">
                          <a:solidFill>
                            <a:schemeClr val="dk1"/>
                          </a:solidFill>
                          <a:effectLst/>
                          <a:latin typeface="+mn-lt"/>
                          <a:ea typeface="+mn-ea"/>
                          <a:cs typeface="+mn-cs"/>
                        </a:rPr>
                        <a:t>Web</a:t>
                      </a:r>
                      <a:r>
                        <a:rPr kumimoji="1" lang="ja-JP" altLang="en-US" sz="1050" kern="1200">
                          <a:solidFill>
                            <a:schemeClr val="dk1"/>
                          </a:solidFill>
                          <a:effectLst/>
                          <a:latin typeface="+mn-lt"/>
                          <a:ea typeface="+mn-ea"/>
                          <a:cs typeface="+mn-cs"/>
                        </a:rPr>
                        <a:t>サイトの通信は、</a:t>
                      </a:r>
                      <a:r>
                        <a:rPr kumimoji="1" lang="en-US" altLang="ja-JP" sz="1050" kern="1200">
                          <a:solidFill>
                            <a:schemeClr val="dk1"/>
                          </a:solidFill>
                          <a:effectLst/>
                          <a:latin typeface="+mn-lt"/>
                          <a:ea typeface="+mn-ea"/>
                          <a:cs typeface="+mn-cs"/>
                        </a:rPr>
                        <a:t>SSL/TLS</a:t>
                      </a:r>
                      <a:r>
                        <a:rPr kumimoji="1" lang="ja-JP" altLang="en-US" sz="1050" kern="1200">
                          <a:solidFill>
                            <a:schemeClr val="dk1"/>
                          </a:solidFill>
                          <a:effectLst/>
                          <a:latin typeface="+mn-lt"/>
                          <a:ea typeface="+mn-ea"/>
                          <a:cs typeface="+mn-cs"/>
                        </a:rPr>
                        <a:t>を用いて暗号化する。</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a:t>
                      </a:r>
                      <a:r>
                        <a:rPr kumimoji="1" lang="ja-JP" altLang="ja-JP" sz="1050" kern="1200">
                          <a:solidFill>
                            <a:schemeClr val="dk1"/>
                          </a:solidFill>
                          <a:effectLst/>
                          <a:latin typeface="+mn-lt"/>
                          <a:ea typeface="+mn-ea"/>
                          <a:cs typeface="+mn-cs"/>
                        </a:rPr>
                        <a:t>無線</a:t>
                      </a:r>
                      <a:r>
                        <a:rPr kumimoji="1" lang="en-US" altLang="ja-JP" sz="1050" kern="1200">
                          <a:solidFill>
                            <a:schemeClr val="dk1"/>
                          </a:solidFill>
                          <a:effectLst/>
                          <a:latin typeface="+mn-lt"/>
                          <a:ea typeface="+mn-ea"/>
                          <a:cs typeface="+mn-cs"/>
                        </a:rPr>
                        <a:t>LAN</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　</a:t>
                      </a:r>
                      <a:r>
                        <a:rPr kumimoji="1" lang="ja-JP" altLang="ja-JP" sz="1050" kern="1200">
                          <a:solidFill>
                            <a:schemeClr val="dk1"/>
                          </a:solidFill>
                          <a:effectLst/>
                          <a:latin typeface="+mn-lt"/>
                          <a:ea typeface="+mn-ea"/>
                          <a:cs typeface="+mn-cs"/>
                        </a:rPr>
                        <a:t>無線</a:t>
                      </a:r>
                      <a:r>
                        <a:rPr kumimoji="1" lang="en-US" altLang="ja-JP" sz="1050" kern="1200">
                          <a:solidFill>
                            <a:schemeClr val="dk1"/>
                          </a:solidFill>
                          <a:effectLst/>
                          <a:latin typeface="+mn-lt"/>
                          <a:ea typeface="+mn-ea"/>
                          <a:cs typeface="+mn-cs"/>
                        </a:rPr>
                        <a:t>LAN</a:t>
                      </a:r>
                      <a:r>
                        <a:rPr kumimoji="1" lang="ja-JP" altLang="ja-JP" sz="1050" kern="1200">
                          <a:solidFill>
                            <a:schemeClr val="dk1"/>
                          </a:solidFill>
                          <a:effectLst/>
                          <a:latin typeface="+mn-lt"/>
                          <a:ea typeface="+mn-ea"/>
                          <a:cs typeface="+mn-cs"/>
                        </a:rPr>
                        <a:t>の通信は暗号化し、暗号化の規格は脆弱性の報告されていない安全な方法と</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　する。</a:t>
                      </a:r>
                      <a:endParaRPr kumimoji="1" lang="en-US" altLang="ja-JP" sz="1050" b="0" kern="1200">
                        <a:solidFill>
                          <a:schemeClr val="dk1"/>
                        </a:solidFill>
                        <a:effectLst/>
                        <a:latin typeface="+mn-lt"/>
                        <a:ea typeface="+mn-ea"/>
                        <a:cs typeface="+mn-cs"/>
                      </a:endParaRPr>
                    </a:p>
                    <a:p>
                      <a:pPr marL="228600" indent="-228600">
                        <a:buFont typeface="+mj-lt"/>
                        <a:buAutoNum type="alphaLcPeriod"/>
                      </a:pPr>
                      <a:r>
                        <a:rPr kumimoji="1" lang="ja-JP" altLang="ja-JP" sz="1050" b="0" kern="1200">
                          <a:solidFill>
                            <a:schemeClr val="dk1"/>
                          </a:solidFill>
                          <a:effectLst/>
                          <a:latin typeface="+mn-lt"/>
                          <a:ea typeface="+mn-ea"/>
                          <a:cs typeface="+mn-cs"/>
                        </a:rPr>
                        <a:t>鍵</a:t>
                      </a:r>
                      <a:r>
                        <a:rPr kumimoji="1" lang="ja-JP" altLang="en-US" sz="1050" b="0" kern="1200">
                          <a:solidFill>
                            <a:schemeClr val="dk1"/>
                          </a:solidFill>
                          <a:effectLst/>
                          <a:latin typeface="+mn-lt"/>
                          <a:ea typeface="+mn-ea"/>
                          <a:cs typeface="+mn-cs"/>
                        </a:rPr>
                        <a:t>の</a:t>
                      </a:r>
                      <a:r>
                        <a:rPr kumimoji="1" lang="ja-JP" altLang="ja-JP" sz="1050" b="0" kern="1200">
                          <a:solidFill>
                            <a:schemeClr val="dk1"/>
                          </a:solidFill>
                          <a:effectLst/>
                          <a:latin typeface="+mn-lt"/>
                          <a:ea typeface="+mn-ea"/>
                          <a:cs typeface="+mn-cs"/>
                        </a:rPr>
                        <a:t>管理</a:t>
                      </a:r>
                      <a:br>
                        <a:rPr kumimoji="1" lang="en-US" altLang="ja-JP" sz="1050" b="0" kern="1200">
                          <a:solidFill>
                            <a:schemeClr val="dk1"/>
                          </a:solidFill>
                          <a:effectLst/>
                          <a:latin typeface="+mn-lt"/>
                          <a:ea typeface="+mn-ea"/>
                          <a:cs typeface="+mn-cs"/>
                        </a:rPr>
                      </a:br>
                      <a:r>
                        <a:rPr kumimoji="1" lang="ja-JP" altLang="en-US" sz="1050" b="0" kern="1200">
                          <a:solidFill>
                            <a:schemeClr val="dk1"/>
                          </a:solidFill>
                          <a:effectLst/>
                          <a:latin typeface="+mn-lt"/>
                          <a:ea typeface="+mn-ea"/>
                          <a:cs typeface="+mn-cs"/>
                        </a:rPr>
                        <a:t>・</a:t>
                      </a:r>
                      <a:r>
                        <a:rPr kumimoji="1" lang="en-US" altLang="ja-JP" sz="1050" kern="1200">
                          <a:solidFill>
                            <a:schemeClr val="dk1"/>
                          </a:solidFill>
                          <a:effectLst/>
                          <a:latin typeface="+mn-lt"/>
                          <a:ea typeface="+mn-ea"/>
                          <a:cs typeface="+mn-cs"/>
                        </a:rPr>
                        <a:t>SSL/TLS</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　</a:t>
                      </a:r>
                      <a:r>
                        <a:rPr kumimoji="1" lang="ja-JP" altLang="ja-JP" sz="1050" kern="1200">
                          <a:solidFill>
                            <a:schemeClr val="dk1"/>
                          </a:solidFill>
                          <a:effectLst/>
                          <a:latin typeface="+mn-lt"/>
                          <a:ea typeface="+mn-ea"/>
                          <a:cs typeface="+mn-cs"/>
                        </a:rPr>
                        <a:t>情報システム管理者は、</a:t>
                      </a:r>
                      <a:r>
                        <a:rPr kumimoji="1" lang="ja-JP" altLang="en-US" sz="1050" kern="1200">
                          <a:solidFill>
                            <a:schemeClr val="dk1"/>
                          </a:solidFill>
                          <a:effectLst/>
                          <a:latin typeface="+mn-lt"/>
                          <a:ea typeface="+mn-ea"/>
                          <a:cs typeface="+mn-cs"/>
                        </a:rPr>
                        <a:t>証明書に対する秘密鍵を適切に管理する</a:t>
                      </a:r>
                      <a:r>
                        <a:rPr kumimoji="1" lang="ja-JP" altLang="ja-JP" sz="1050" kern="1200">
                          <a:solidFill>
                            <a:schemeClr val="dk1"/>
                          </a:solidFill>
                          <a:effectLst/>
                          <a:latin typeface="+mn-lt"/>
                          <a:ea typeface="+mn-ea"/>
                          <a:cs typeface="+mn-cs"/>
                        </a:rPr>
                        <a:t>。</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a:t>
                      </a:r>
                      <a:r>
                        <a:rPr kumimoji="1" lang="ja-JP" altLang="ja-JP" sz="1050" kern="1200">
                          <a:solidFill>
                            <a:schemeClr val="dk1"/>
                          </a:solidFill>
                          <a:effectLst/>
                          <a:latin typeface="+mn-lt"/>
                          <a:ea typeface="+mn-ea"/>
                          <a:cs typeface="+mn-cs"/>
                        </a:rPr>
                        <a:t>無線</a:t>
                      </a:r>
                      <a:r>
                        <a:rPr kumimoji="1" lang="en-US" altLang="ja-JP" sz="1050" kern="1200">
                          <a:solidFill>
                            <a:schemeClr val="dk1"/>
                          </a:solidFill>
                          <a:effectLst/>
                          <a:latin typeface="+mn-lt"/>
                          <a:ea typeface="+mn-ea"/>
                          <a:cs typeface="+mn-cs"/>
                        </a:rPr>
                        <a:t>LAN</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　</a:t>
                      </a:r>
                      <a:r>
                        <a:rPr kumimoji="1" lang="ja-JP" altLang="ja-JP" sz="1050" kern="1200">
                          <a:solidFill>
                            <a:schemeClr val="dk1"/>
                          </a:solidFill>
                          <a:effectLst/>
                          <a:latin typeface="+mn-lt"/>
                          <a:ea typeface="+mn-ea"/>
                          <a:cs typeface="+mn-cs"/>
                        </a:rPr>
                        <a:t>アクセスポイントの管理者画面は、情報システム管理者のみがアクセスでき、そのパ</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　</a:t>
                      </a:r>
                      <a:r>
                        <a:rPr kumimoji="1" lang="ja-JP" altLang="ja-JP" sz="1050" kern="1200">
                          <a:solidFill>
                            <a:schemeClr val="dk1"/>
                          </a:solidFill>
                          <a:effectLst/>
                          <a:latin typeface="+mn-lt"/>
                          <a:ea typeface="+mn-ea"/>
                          <a:cs typeface="+mn-cs"/>
                        </a:rPr>
                        <a:t>スワードを厳重に管理</a:t>
                      </a:r>
                      <a:r>
                        <a:rPr kumimoji="1" lang="ja-JP" altLang="en-US" sz="1050" kern="1200">
                          <a:solidFill>
                            <a:schemeClr val="dk1"/>
                          </a:solidFill>
                          <a:effectLst/>
                          <a:latin typeface="+mn-lt"/>
                          <a:ea typeface="+mn-ea"/>
                          <a:cs typeface="+mn-cs"/>
                        </a:rPr>
                        <a:t>する</a:t>
                      </a:r>
                      <a:r>
                        <a:rPr kumimoji="1" lang="ja-JP" altLang="ja-JP"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重要データの暗号化</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・暗号化の対象とするデータを選定する。</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・利用する暗号の種類を決める。</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・暗号鍵のライフサイクルに関する方針を策定する。</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・暗号の管理責任者を定める。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b="0" i="0" u="none" strike="noStrike" kern="1200" baseline="0">
                        <a:solidFill>
                          <a:schemeClr val="dk1"/>
                        </a:solidFill>
                        <a:latin typeface="+mn-lt"/>
                        <a:ea typeface="+mn-ea"/>
                        <a:cs typeface="+mn-cs"/>
                      </a:endParaRPr>
                    </a:p>
                    <a:p>
                      <a:pPr marL="0" indent="0">
                        <a:buFont typeface="+mj-lt"/>
                        <a:buNone/>
                      </a:pPr>
                      <a:r>
                        <a:rPr kumimoji="1" lang="ja-JP" altLang="en-US" sz="1050" b="0" i="0" u="none" strike="noStrike" kern="1200" baseline="0">
                          <a:solidFill>
                            <a:schemeClr val="dk1"/>
                          </a:solidFill>
                          <a:latin typeface="+mn-lt"/>
                          <a:ea typeface="+mn-ea"/>
                          <a:cs typeface="+mn-cs"/>
                        </a:rPr>
                        <a:t>業務や情報セキュリティ要求事項に従い、暗号に関連する法令・規制・契約上の要求事項を考慮し、</a:t>
                      </a:r>
                      <a:r>
                        <a:rPr kumimoji="1" lang="ja-JP" altLang="en-US" sz="1050" kern="1200">
                          <a:solidFill>
                            <a:schemeClr val="dk1"/>
                          </a:solidFill>
                          <a:effectLst/>
                          <a:latin typeface="+mn-lt"/>
                          <a:ea typeface="+mn-ea"/>
                          <a:cs typeface="+mn-cs"/>
                        </a:rPr>
                        <a:t>情報の機密性・真正性・完全性を保護するための暗号の適切かつ効果的な使用を確実に履行することが大切です。</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7863567"/>
                  </a:ext>
                </a:extLst>
              </a:tr>
            </a:tbl>
          </a:graphicData>
        </a:graphic>
      </p:graphicFrame>
      <p:sp>
        <p:nvSpPr>
          <p:cNvPr id="2" name="スライド番号プレースホルダー 4">
            <a:extLst>
              <a:ext uri="{FF2B5EF4-FFF2-40B4-BE49-F238E27FC236}">
                <a16:creationId xmlns:a16="http://schemas.microsoft.com/office/drawing/2014/main" id="{E15CD519-A51A-682E-E7B3-2B718A3DAF50}"/>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9" name="表 8">
            <a:extLst>
              <a:ext uri="{FF2B5EF4-FFF2-40B4-BE49-F238E27FC236}">
                <a16:creationId xmlns:a16="http://schemas.microsoft.com/office/drawing/2014/main" id="{85FBEE2D-DF3D-96EB-3774-C2DD53CADF2E}"/>
              </a:ext>
            </a:extLst>
          </p:cNvPr>
          <p:cNvGraphicFramePr>
            <a:graphicFrameLocks noGrp="1"/>
          </p:cNvGraphicFramePr>
          <p:nvPr/>
        </p:nvGraphicFramePr>
        <p:xfrm>
          <a:off x="622800" y="2052000"/>
          <a:ext cx="5612400" cy="14859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i="0" kern="1200">
                          <a:solidFill>
                            <a:schemeClr val="tx1"/>
                          </a:solidFill>
                          <a:effectLst/>
                          <a:latin typeface="+mn-ea"/>
                          <a:ea typeface="+mn-ea"/>
                          <a:cs typeface="+mn-cs"/>
                        </a:rPr>
                        <a:t>8.23 </a:t>
                      </a:r>
                      <a:r>
                        <a:rPr kumimoji="1" lang="ja-JP" altLang="en-US" sz="1050" b="1" i="0" kern="1200">
                          <a:solidFill>
                            <a:schemeClr val="tx1"/>
                          </a:solidFill>
                          <a:effectLst/>
                          <a:latin typeface="+mn-ea"/>
                          <a:ea typeface="+mn-ea"/>
                          <a:cs typeface="+mn-cs"/>
                        </a:rPr>
                        <a:t>ウェブ・フィルタリング</a:t>
                      </a:r>
                      <a:endParaRPr kumimoji="1" lang="ja-JP" altLang="en-US" sz="1050" b="1">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a:solidFill>
                            <a:schemeClr val="dk1"/>
                          </a:solidFill>
                          <a:effectLst/>
                          <a:latin typeface="+mn-lt"/>
                          <a:ea typeface="+mn-ea"/>
                          <a:cs typeface="+mn-cs"/>
                        </a:rPr>
                        <a:t>フィルタリングソフトを利用し、業務上不必要な</a:t>
                      </a:r>
                      <a:r>
                        <a:rPr kumimoji="1" lang="en-US" altLang="ja-JP" sz="1050" kern="1200">
                          <a:solidFill>
                            <a:schemeClr val="dk1"/>
                          </a:solidFill>
                          <a:effectLst/>
                          <a:latin typeface="+mn-lt"/>
                          <a:ea typeface="+mn-ea"/>
                          <a:cs typeface="+mn-cs"/>
                        </a:rPr>
                        <a:t>Web</a:t>
                      </a:r>
                      <a:r>
                        <a:rPr kumimoji="1" lang="ja-JP" altLang="en-US" sz="1050" kern="1200">
                          <a:solidFill>
                            <a:schemeClr val="dk1"/>
                          </a:solidFill>
                          <a:effectLst/>
                          <a:latin typeface="+mn-lt"/>
                          <a:ea typeface="+mn-ea"/>
                          <a:cs typeface="+mn-cs"/>
                        </a:rPr>
                        <a:t>サイト、危険性のある</a:t>
                      </a:r>
                      <a:r>
                        <a:rPr kumimoji="1" lang="en-US" altLang="ja-JP" sz="1050" kern="1200">
                          <a:solidFill>
                            <a:schemeClr val="dk1"/>
                          </a:solidFill>
                          <a:effectLst/>
                          <a:latin typeface="+mn-lt"/>
                          <a:ea typeface="+mn-ea"/>
                          <a:cs typeface="+mn-cs"/>
                        </a:rPr>
                        <a:t>Web</a:t>
                      </a:r>
                      <a:r>
                        <a:rPr kumimoji="1" lang="ja-JP" altLang="en-US" sz="1050" kern="1200">
                          <a:solidFill>
                            <a:schemeClr val="dk1"/>
                          </a:solidFill>
                          <a:effectLst/>
                          <a:latin typeface="+mn-lt"/>
                          <a:ea typeface="+mn-ea"/>
                          <a:cs typeface="+mn-cs"/>
                        </a:rPr>
                        <a:t>サイトへのアクセスを防ぐ。</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a:solidFill>
                            <a:schemeClr val="dk1"/>
                          </a:solidFill>
                          <a:effectLst/>
                          <a:latin typeface="+mn-lt"/>
                          <a:ea typeface="+mn-ea"/>
                          <a:cs typeface="+mn-cs"/>
                        </a:rPr>
                        <a:t>システムがマルウェアによって危険にさらされることを防ぐために、認可されていないウェブ資源へのアクセスを防止することが大切です。</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40486561"/>
                  </a:ext>
                </a:extLst>
              </a:tr>
            </a:tbl>
          </a:graphicData>
        </a:graphic>
      </p:graphicFrame>
    </p:spTree>
    <p:extLst>
      <p:ext uri="{BB962C8B-B14F-4D97-AF65-F5344CB8AC3E}">
        <p14:creationId xmlns:p14="http://schemas.microsoft.com/office/powerpoint/2010/main" val="906940095"/>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1">
            <a:extLst>
              <a:ext uri="{FF2B5EF4-FFF2-40B4-BE49-F238E27FC236}">
                <a16:creationId xmlns:a16="http://schemas.microsoft.com/office/drawing/2014/main" id="{FDD199D3-0550-7C94-2E26-8293B396A4E2}"/>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17</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技術的管理策</a:t>
            </a:r>
            <a:br>
              <a:rPr kumimoji="1" lang="en-US" altLang="zh-TW"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17-1. </a:t>
            </a:r>
            <a:r>
              <a:rPr kumimoji="1" lang="ja-JP" altLang="en-US" u="sng">
                <a:uFill>
                  <a:solidFill>
                    <a:schemeClr val="bg1"/>
                  </a:solidFill>
                </a:uFill>
                <a:hlinkClick r:id="rId3" action="ppaction://hlinksldjump"/>
              </a:rPr>
              <a:t>技術的管理策を参考とした対策基準・実施手順の策定</a:t>
            </a:r>
            <a:endParaRPr kumimoji="1" lang="zh-TW" altLang="en-US" u="sng">
              <a:uFill>
                <a:solidFill>
                  <a:schemeClr val="bg1"/>
                </a:solidFill>
              </a:uFill>
            </a:endParaRPr>
          </a:p>
        </p:txBody>
      </p:sp>
      <p:sp>
        <p:nvSpPr>
          <p:cNvPr id="9" name="テキスト プレースホルダー 2">
            <a:extLst>
              <a:ext uri="{FF2B5EF4-FFF2-40B4-BE49-F238E27FC236}">
                <a16:creationId xmlns:a16="http://schemas.microsoft.com/office/drawing/2014/main" id="{C0DA9639-7A27-854E-75F8-6CA81B8309F1}"/>
              </a:ext>
            </a:extLst>
          </p:cNvPr>
          <p:cNvSpPr>
            <a:spLocks noGrp="1"/>
          </p:cNvSpPr>
          <p:nvPr>
            <p:ph type="body" sz="quarter" idx="14"/>
          </p:nvPr>
        </p:nvSpPr>
        <p:spPr>
          <a:xfrm>
            <a:off x="1123950" y="1457325"/>
            <a:ext cx="5111250" cy="381000"/>
          </a:xfrm>
        </p:spPr>
        <p:txBody>
          <a:bodyPr/>
          <a:lstStyle/>
          <a:p>
            <a:r>
              <a:rPr kumimoji="1" lang="en-US" altLang="ja-JP"/>
              <a:t>17-1-2. </a:t>
            </a:r>
            <a:r>
              <a:rPr kumimoji="1" lang="ja-JP" altLang="en-US"/>
              <a:t>実施手順の策定</a:t>
            </a:r>
          </a:p>
        </p:txBody>
      </p:sp>
      <p:graphicFrame>
        <p:nvGraphicFramePr>
          <p:cNvPr id="14" name="表 13">
            <a:extLst>
              <a:ext uri="{FF2B5EF4-FFF2-40B4-BE49-F238E27FC236}">
                <a16:creationId xmlns:a16="http://schemas.microsoft.com/office/drawing/2014/main" id="{28429ED3-C9BC-1A3F-A303-8288950F3D84}"/>
              </a:ext>
            </a:extLst>
          </p:cNvPr>
          <p:cNvGraphicFramePr>
            <a:graphicFrameLocks noGrp="1"/>
          </p:cNvGraphicFramePr>
          <p:nvPr/>
        </p:nvGraphicFramePr>
        <p:xfrm>
          <a:off x="622800" y="5050552"/>
          <a:ext cx="5612400" cy="21259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8.26 </a:t>
                      </a:r>
                      <a:r>
                        <a:rPr kumimoji="1" lang="ja-JP" altLang="en-US" sz="1050" b="1">
                          <a:solidFill>
                            <a:sysClr val="windowText" lastClr="000000"/>
                          </a:solidFill>
                          <a:latin typeface="+mn-ea"/>
                          <a:ea typeface="+mn-ea"/>
                        </a:rPr>
                        <a:t>アプリケーションのセキュリティの要求事項</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en-US" sz="1050" kern="1200">
                          <a:solidFill>
                            <a:schemeClr val="dk1"/>
                          </a:solidFill>
                          <a:effectLst/>
                          <a:latin typeface="+mn-lt"/>
                          <a:ea typeface="+mn-ea"/>
                          <a:cs typeface="+mn-cs"/>
                        </a:rPr>
                        <a:t>アプリケーションを取得する際、リスクアセスメントを通じてアプリケーションの情報セキュリティ要求事項を決定する。必要に応じて、情報セキュリティの専門家の支援を受け、情報セキュリティ要求事項を決定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セキュリティに配慮したシステムを構築するための原則は、以下の通りとする。</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・情報セキュリティ事象を防止・検知し、対応するために必要な管理策を分析すること。</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・情報セキュリティ要求事項を満たすための費用・時間・複雑さを考慮すること。</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indent="0">
                        <a:buFont typeface="+mj-lt"/>
                        <a:buNone/>
                      </a:pPr>
                      <a:r>
                        <a:rPr lang="ja-JP" altLang="en-US" sz="1050" b="1">
                          <a:solidFill>
                            <a:schemeClr val="accent1">
                              <a:lumMod val="75000"/>
                            </a:schemeClr>
                          </a:solidFill>
                          <a:latin typeface="+mn-ea"/>
                          <a:ea typeface="+mn-ea"/>
                        </a:rPr>
                        <a:t>ワンポイントアドバイス</a:t>
                      </a:r>
                    </a:p>
                    <a:p>
                      <a:pPr marL="0" indent="0">
                        <a:buFont typeface="+mj-lt"/>
                        <a:buNone/>
                      </a:pPr>
                      <a:r>
                        <a:rPr kumimoji="1" lang="ja-JP" altLang="en-US" sz="1050" b="0" kern="1200">
                          <a:solidFill>
                            <a:schemeClr val="tx1"/>
                          </a:solidFill>
                          <a:effectLst/>
                          <a:latin typeface="+mn-ea"/>
                          <a:ea typeface="+mn-ea"/>
                          <a:cs typeface="+mn-cs"/>
                        </a:rPr>
                        <a:t>ネットワークを介してアクセス可能なアプリケーションは、ネットワークに関連した脅威を受けやすいため、リスクアセスメントの実施や、管理策を決定することが大切です。</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93497834"/>
                  </a:ext>
                </a:extLst>
              </a:tr>
            </a:tbl>
          </a:graphicData>
        </a:graphic>
      </p:graphicFrame>
      <p:graphicFrame>
        <p:nvGraphicFramePr>
          <p:cNvPr id="16" name="表 15">
            <a:extLst>
              <a:ext uri="{FF2B5EF4-FFF2-40B4-BE49-F238E27FC236}">
                <a16:creationId xmlns:a16="http://schemas.microsoft.com/office/drawing/2014/main" id="{5EB74E4F-A555-CBC3-CB2F-759F3389E828}"/>
              </a:ext>
            </a:extLst>
          </p:cNvPr>
          <p:cNvGraphicFramePr>
            <a:graphicFrameLocks noGrp="1"/>
          </p:cNvGraphicFramePr>
          <p:nvPr/>
        </p:nvGraphicFramePr>
        <p:xfrm>
          <a:off x="622800" y="7249004"/>
          <a:ext cx="5612400" cy="21259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8.27 </a:t>
                      </a:r>
                      <a:r>
                        <a:rPr kumimoji="1" lang="ja-JP" altLang="en-US" sz="1050" b="1">
                          <a:solidFill>
                            <a:sysClr val="windowText" lastClr="000000"/>
                          </a:solidFill>
                          <a:latin typeface="+mn-ea"/>
                          <a:ea typeface="+mn-ea"/>
                        </a:rPr>
                        <a:t>セキュリティに配慮したシステムアーキテクチャ及びシステム構築の原則</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ja-JP" sz="1050" kern="1200">
                          <a:solidFill>
                            <a:schemeClr val="dk1"/>
                          </a:solidFill>
                          <a:effectLst/>
                          <a:latin typeface="+mn-lt"/>
                          <a:ea typeface="+mn-ea"/>
                          <a:cs typeface="+mn-cs"/>
                        </a:rPr>
                        <a:t>社内使用の情報システム</a:t>
                      </a:r>
                      <a:r>
                        <a:rPr kumimoji="1" lang="ja-JP" altLang="en-US" sz="1050" kern="1200">
                          <a:solidFill>
                            <a:schemeClr val="dk1"/>
                          </a:solidFill>
                          <a:effectLst/>
                          <a:latin typeface="+mn-lt"/>
                          <a:ea typeface="+mn-ea"/>
                          <a:cs typeface="+mn-cs"/>
                        </a:rPr>
                        <a:t>および</a:t>
                      </a:r>
                      <a:r>
                        <a:rPr kumimoji="1" lang="ja-JP" altLang="ja-JP" sz="1050" kern="1200">
                          <a:solidFill>
                            <a:schemeClr val="dk1"/>
                          </a:solidFill>
                          <a:effectLst/>
                          <a:latin typeface="+mn-lt"/>
                          <a:ea typeface="+mn-ea"/>
                          <a:cs typeface="+mn-cs"/>
                        </a:rPr>
                        <a:t>外部向けに提供する情報システムの開発に際しては</a:t>
                      </a:r>
                      <a:r>
                        <a:rPr kumimoji="1" lang="ja-JP" altLang="en-US" sz="1050" kern="1200">
                          <a:solidFill>
                            <a:schemeClr val="dk1"/>
                          </a:solidFill>
                          <a:effectLst/>
                          <a:latin typeface="+mn-lt"/>
                          <a:ea typeface="+mn-ea"/>
                          <a:cs typeface="+mn-cs"/>
                        </a:rPr>
                        <a:t>、情報</a:t>
                      </a:r>
                      <a:r>
                        <a:rPr kumimoji="1" lang="ja-JP" altLang="ja-JP" sz="1050" kern="1200">
                          <a:solidFill>
                            <a:schemeClr val="dk1"/>
                          </a:solidFill>
                          <a:effectLst/>
                          <a:latin typeface="+mn-lt"/>
                          <a:ea typeface="+mn-ea"/>
                          <a:cs typeface="+mn-cs"/>
                        </a:rPr>
                        <a:t>セキュリティ事項を明確にし、要件定義として記録</a:t>
                      </a:r>
                      <a:r>
                        <a:rPr kumimoji="1" lang="ja-JP" altLang="en-US" sz="1050" kern="1200">
                          <a:solidFill>
                            <a:schemeClr val="dk1"/>
                          </a:solidFill>
                          <a:effectLst/>
                          <a:latin typeface="+mn-lt"/>
                          <a:ea typeface="+mn-ea"/>
                          <a:cs typeface="+mn-cs"/>
                        </a:rPr>
                        <a:t>する</a:t>
                      </a:r>
                      <a:r>
                        <a:rPr kumimoji="1" lang="ja-JP" altLang="ja-JP"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開発の各段階でセキュリティレビューを行い、セキュリティ要件が満たされているかを確認する。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開発したシステムに脆弱性がないかテストする。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indent="0">
                        <a:buFont typeface="+mj-lt"/>
                        <a:buNone/>
                      </a:pPr>
                      <a:r>
                        <a:rPr lang="ja-JP" altLang="en-US" sz="1050" b="1">
                          <a:solidFill>
                            <a:schemeClr val="accent1">
                              <a:lumMod val="75000"/>
                            </a:schemeClr>
                          </a:solidFill>
                          <a:latin typeface="+mn-ea"/>
                          <a:ea typeface="+mn-ea"/>
                        </a:rPr>
                        <a:t>ワンポイントアドバイス</a:t>
                      </a:r>
                      <a:endParaRPr lang="en-US" altLang="ja-JP" sz="1050" b="1">
                        <a:solidFill>
                          <a:schemeClr val="accent1">
                            <a:lumMod val="75000"/>
                          </a:schemeClr>
                        </a:solidFill>
                        <a:latin typeface="+mn-ea"/>
                        <a:ea typeface="+mn-ea"/>
                      </a:endParaRPr>
                    </a:p>
                    <a:p>
                      <a:pPr marL="0" indent="0">
                        <a:buFont typeface="+mj-lt"/>
                        <a:buNone/>
                      </a:pPr>
                      <a:r>
                        <a:rPr kumimoji="1" lang="ja-JP" altLang="en-US" sz="1050" b="0" kern="1200">
                          <a:solidFill>
                            <a:schemeClr val="tx1"/>
                          </a:solidFill>
                          <a:effectLst/>
                          <a:latin typeface="+mn-ea"/>
                          <a:ea typeface="+mn-ea"/>
                          <a:cs typeface="+mn-cs"/>
                        </a:rPr>
                        <a:t>セキュリティに配慮したシステム構築の原則および確立した構築手順は、構築プロセスにおけるセキュリティレベルの向上に有効に寄与していることを確実にするため、定期的にレビューすることが大切です。</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05244385"/>
                  </a:ext>
                </a:extLst>
              </a:tr>
            </a:tbl>
          </a:graphicData>
        </a:graphic>
      </p:graphicFrame>
      <p:sp>
        <p:nvSpPr>
          <p:cNvPr id="2" name="スライド番号プレースホルダー 4">
            <a:extLst>
              <a:ext uri="{FF2B5EF4-FFF2-40B4-BE49-F238E27FC236}">
                <a16:creationId xmlns:a16="http://schemas.microsoft.com/office/drawing/2014/main" id="{6C5D19BC-8FAA-55D8-0ABC-63BF327709ED}"/>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8" name="表 7">
            <a:extLst>
              <a:ext uri="{FF2B5EF4-FFF2-40B4-BE49-F238E27FC236}">
                <a16:creationId xmlns:a16="http://schemas.microsoft.com/office/drawing/2014/main" id="{D49CC6E8-941D-0262-9D5C-77FE17C396E0}"/>
              </a:ext>
            </a:extLst>
          </p:cNvPr>
          <p:cNvGraphicFramePr>
            <a:graphicFrameLocks noGrp="1"/>
          </p:cNvGraphicFramePr>
          <p:nvPr/>
        </p:nvGraphicFramePr>
        <p:xfrm>
          <a:off x="622800" y="2052000"/>
          <a:ext cx="5612400" cy="29260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8.25 </a:t>
                      </a:r>
                      <a:r>
                        <a:rPr kumimoji="1" lang="ja-JP" altLang="en-US" sz="1050" b="1">
                          <a:solidFill>
                            <a:sysClr val="windowText" lastClr="000000"/>
                          </a:solidFill>
                          <a:latin typeface="+mn-ea"/>
                          <a:ea typeface="+mn-ea"/>
                        </a:rPr>
                        <a:t>セキュリティに配慮した開発のライフサイクル</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r>
                        <a:rPr kumimoji="1" lang="ja-JP" altLang="ja-JP" sz="1050" kern="1200">
                          <a:solidFill>
                            <a:schemeClr val="dk1"/>
                          </a:solidFill>
                          <a:effectLst/>
                          <a:latin typeface="+mn-lt"/>
                          <a:ea typeface="+mn-ea"/>
                          <a:cs typeface="+mn-cs"/>
                        </a:rPr>
                        <a:t>セキュリティに配慮した開発のための方針を以下に記</a:t>
                      </a:r>
                      <a:r>
                        <a:rPr kumimoji="1" lang="ja-JP" altLang="en-US" sz="1050" kern="1200">
                          <a:solidFill>
                            <a:schemeClr val="dk1"/>
                          </a:solidFill>
                          <a:effectLst/>
                          <a:latin typeface="+mn-lt"/>
                          <a:ea typeface="+mn-ea"/>
                          <a:cs typeface="+mn-cs"/>
                        </a:rPr>
                        <a:t>す。</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a:solidFill>
                            <a:schemeClr val="tx1"/>
                          </a:solidFill>
                        </a:rPr>
                        <a:t>開発の初期段階でセキュリティ要件を明確化する。</a:t>
                      </a:r>
                      <a:endParaRPr kumimoji="1" lang="en-US" altLang="ja-JP" sz="1050">
                        <a:solidFill>
                          <a:schemeClr val="tx1"/>
                        </a:solidFill>
                      </a:endParaRPr>
                    </a:p>
                    <a:p>
                      <a:pPr marL="228600" indent="-228600">
                        <a:buFont typeface="+mj-lt"/>
                        <a:buAutoNum type="alphaLcPeriod"/>
                      </a:pPr>
                      <a:r>
                        <a:rPr kumimoji="1" lang="ja-JP" altLang="en-US" sz="1050">
                          <a:solidFill>
                            <a:schemeClr val="tx1"/>
                          </a:solidFill>
                        </a:rPr>
                        <a:t>開発環境は、「</a:t>
                      </a:r>
                      <a:r>
                        <a:rPr kumimoji="1" lang="en-US" altLang="ja-JP" sz="1050">
                          <a:solidFill>
                            <a:schemeClr val="tx1"/>
                          </a:solidFill>
                        </a:rPr>
                        <a:t>8.31 </a:t>
                      </a:r>
                      <a:r>
                        <a:rPr kumimoji="1" lang="ja-JP" altLang="en-US" sz="1050">
                          <a:solidFill>
                            <a:schemeClr val="tx1"/>
                          </a:solidFill>
                        </a:rPr>
                        <a:t>開発環境、試験環境及び運用環境の分離」の「</a:t>
                      </a:r>
                      <a:r>
                        <a:rPr kumimoji="1" lang="en-US" altLang="ja-JP" sz="1050">
                          <a:solidFill>
                            <a:schemeClr val="tx1"/>
                          </a:solidFill>
                        </a:rPr>
                        <a:t>b. </a:t>
                      </a:r>
                      <a:r>
                        <a:rPr kumimoji="1" lang="ja-JP" altLang="en-US" sz="1050">
                          <a:solidFill>
                            <a:schemeClr val="tx1"/>
                          </a:solidFill>
                        </a:rPr>
                        <a:t>セキュリティに配慮した開発環境」に従う。</a:t>
                      </a:r>
                      <a:endParaRPr kumimoji="1" lang="en-US" altLang="ja-JP" sz="1050">
                        <a:solidFill>
                          <a:schemeClr val="tx1"/>
                        </a:solidFill>
                      </a:endParaRPr>
                    </a:p>
                    <a:p>
                      <a:pPr marL="228600" indent="-228600">
                        <a:buFont typeface="+mj-lt"/>
                        <a:buAutoNum type="alphaLcPeriod"/>
                      </a:pPr>
                      <a:r>
                        <a:rPr kumimoji="1" lang="ja-JP" altLang="en-US" sz="1050">
                          <a:solidFill>
                            <a:schemeClr val="tx1"/>
                          </a:solidFill>
                        </a:rPr>
                        <a:t>開発の各段階でセキュリティレビューを行い、セキュリティ要件が満たされているかを確認する。</a:t>
                      </a:r>
                      <a:endParaRPr kumimoji="1" lang="en-US" altLang="ja-JP" sz="1050">
                        <a:solidFill>
                          <a:schemeClr val="tx1"/>
                        </a:solidFill>
                      </a:endParaRPr>
                    </a:p>
                    <a:p>
                      <a:pPr marL="228600" indent="-228600">
                        <a:buFont typeface="+mj-lt"/>
                        <a:buAutoNum type="alphaLcPeriod"/>
                      </a:pPr>
                      <a:r>
                        <a:rPr kumimoji="1" lang="ja-JP" altLang="en-US" sz="1050">
                          <a:solidFill>
                            <a:schemeClr val="tx1"/>
                          </a:solidFill>
                        </a:rPr>
                        <a:t>開発したシステムに脆弱性がないかテストする。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開発ドキュメント（仕様書、設計書、テスト仕様</a:t>
                      </a:r>
                      <a:r>
                        <a:rPr kumimoji="1" lang="ja-JP" altLang="en-US" sz="1050" kern="1200">
                          <a:solidFill>
                            <a:schemeClr val="dk1"/>
                          </a:solidFill>
                          <a:effectLst/>
                          <a:latin typeface="+mn-lt"/>
                          <a:ea typeface="+mn-ea"/>
                          <a:cs typeface="+mn-cs"/>
                        </a:rPr>
                        <a:t>など</a:t>
                      </a:r>
                      <a:r>
                        <a:rPr kumimoji="1" lang="ja-JP" altLang="ja-JP" sz="1050" kern="1200">
                          <a:solidFill>
                            <a:schemeClr val="dk1"/>
                          </a:solidFill>
                          <a:effectLst/>
                          <a:latin typeface="+mn-lt"/>
                          <a:ea typeface="+mn-ea"/>
                          <a:cs typeface="+mn-cs"/>
                        </a:rPr>
                        <a:t>）は、必要</a:t>
                      </a:r>
                      <a:r>
                        <a:rPr kumimoji="1" lang="ja-JP" altLang="en-US" sz="1050" kern="1200">
                          <a:solidFill>
                            <a:schemeClr val="dk1"/>
                          </a:solidFill>
                          <a:effectLst/>
                          <a:latin typeface="+mn-lt"/>
                          <a:ea typeface="+mn-ea"/>
                          <a:cs typeface="+mn-cs"/>
                        </a:rPr>
                        <a:t>最低</a:t>
                      </a:r>
                      <a:r>
                        <a:rPr kumimoji="1" lang="ja-JP" altLang="ja-JP" sz="1050" kern="1200">
                          <a:solidFill>
                            <a:schemeClr val="dk1"/>
                          </a:solidFill>
                          <a:effectLst/>
                          <a:latin typeface="+mn-lt"/>
                          <a:ea typeface="+mn-ea"/>
                          <a:cs typeface="+mn-cs"/>
                        </a:rPr>
                        <a:t>限の</a:t>
                      </a:r>
                      <a:r>
                        <a:rPr kumimoji="1" lang="ja-JP" altLang="en-US" sz="1050" kern="1200">
                          <a:solidFill>
                            <a:schemeClr val="dk1"/>
                          </a:solidFill>
                          <a:effectLst/>
                          <a:latin typeface="+mn-lt"/>
                          <a:ea typeface="+mn-ea"/>
                          <a:cs typeface="+mn-cs"/>
                        </a:rPr>
                        <a:t>者</a:t>
                      </a:r>
                      <a:r>
                        <a:rPr kumimoji="1" lang="ja-JP" altLang="ja-JP" sz="1050" kern="1200">
                          <a:solidFill>
                            <a:schemeClr val="dk1"/>
                          </a:solidFill>
                          <a:effectLst/>
                          <a:latin typeface="+mn-lt"/>
                          <a:ea typeface="+mn-ea"/>
                          <a:cs typeface="+mn-cs"/>
                        </a:rPr>
                        <a:t>だけ</a:t>
                      </a:r>
                      <a:r>
                        <a:rPr kumimoji="1" lang="ja-JP" altLang="en-US" sz="1050" kern="1200">
                          <a:solidFill>
                            <a:schemeClr val="dk1"/>
                          </a:solidFill>
                          <a:effectLst/>
                          <a:latin typeface="+mn-lt"/>
                          <a:ea typeface="+mn-ea"/>
                          <a:cs typeface="+mn-cs"/>
                        </a:rPr>
                        <a:t>が</a:t>
                      </a:r>
                      <a:r>
                        <a:rPr kumimoji="1" lang="ja-JP" altLang="ja-JP" sz="1050" kern="1200">
                          <a:solidFill>
                            <a:schemeClr val="dk1"/>
                          </a:solidFill>
                          <a:effectLst/>
                          <a:latin typeface="+mn-lt"/>
                          <a:ea typeface="+mn-ea"/>
                          <a:cs typeface="+mn-cs"/>
                        </a:rPr>
                        <a:t>アクセスできるように</a:t>
                      </a:r>
                      <a:r>
                        <a:rPr kumimoji="1" lang="ja-JP" altLang="en-US" sz="1050" kern="1200">
                          <a:solidFill>
                            <a:schemeClr val="dk1"/>
                          </a:solidFill>
                          <a:effectLst/>
                          <a:latin typeface="+mn-lt"/>
                          <a:ea typeface="+mn-ea"/>
                          <a:cs typeface="+mn-cs"/>
                        </a:rPr>
                        <a:t>する</a:t>
                      </a:r>
                      <a:r>
                        <a:rPr kumimoji="1" lang="ja-JP" altLang="ja-JP" sz="1050" kern="1200">
                          <a:solidFill>
                            <a:schemeClr val="dk1"/>
                          </a:solidFill>
                          <a:effectLst/>
                          <a:latin typeface="+mn-lt"/>
                          <a:ea typeface="+mn-ea"/>
                          <a:cs typeface="+mn-cs"/>
                        </a:rPr>
                        <a:t>。</a:t>
                      </a:r>
                      <a:endParaRPr kumimoji="1" lang="en-US" altLang="ja-JP" sz="1050" kern="1200">
                        <a:solidFill>
                          <a:schemeClr val="tx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ja-JP" sz="1050" kern="1200">
                          <a:solidFill>
                            <a:schemeClr val="dk1"/>
                          </a:solidFill>
                          <a:effectLst/>
                          <a:latin typeface="+mn-lt"/>
                          <a:ea typeface="+mn-ea"/>
                          <a:cs typeface="+mn-cs"/>
                        </a:rPr>
                        <a:t>受託開発</a:t>
                      </a:r>
                      <a:r>
                        <a:rPr kumimoji="1" lang="ja-JP" altLang="en-US" sz="1050" kern="1200">
                          <a:solidFill>
                            <a:schemeClr val="dk1"/>
                          </a:solidFill>
                          <a:effectLst/>
                          <a:latin typeface="+mn-lt"/>
                          <a:ea typeface="+mn-ea"/>
                          <a:cs typeface="+mn-cs"/>
                        </a:rPr>
                        <a:t>また</a:t>
                      </a:r>
                      <a:r>
                        <a:rPr kumimoji="1" lang="ja-JP" altLang="ja-JP" sz="1050" kern="1200">
                          <a:solidFill>
                            <a:schemeClr val="dk1"/>
                          </a:solidFill>
                          <a:effectLst/>
                          <a:latin typeface="+mn-lt"/>
                          <a:ea typeface="+mn-ea"/>
                          <a:cs typeface="+mn-cs"/>
                        </a:rPr>
                        <a:t>は客先への派遣による開発</a:t>
                      </a:r>
                      <a:r>
                        <a:rPr kumimoji="1" lang="ja-JP" altLang="en-US" sz="1050" kern="1200">
                          <a:solidFill>
                            <a:schemeClr val="dk1"/>
                          </a:solidFill>
                          <a:effectLst/>
                          <a:latin typeface="+mn-lt"/>
                          <a:ea typeface="+mn-ea"/>
                          <a:cs typeface="+mn-cs"/>
                        </a:rPr>
                        <a:t>では、</a:t>
                      </a:r>
                      <a:r>
                        <a:rPr kumimoji="1" lang="ja-JP" altLang="ja-JP" sz="1050" kern="1200">
                          <a:solidFill>
                            <a:schemeClr val="dk1"/>
                          </a:solidFill>
                          <a:effectLst/>
                          <a:latin typeface="+mn-lt"/>
                          <a:ea typeface="+mn-ea"/>
                          <a:cs typeface="+mn-cs"/>
                        </a:rPr>
                        <a:t>クライアントから提示のあったセキュリティの方針・ルール</a:t>
                      </a:r>
                      <a:r>
                        <a:rPr kumimoji="1" lang="ja-JP" altLang="en-US" sz="1050" kern="1200">
                          <a:solidFill>
                            <a:schemeClr val="dk1"/>
                          </a:solidFill>
                          <a:effectLst/>
                          <a:latin typeface="+mn-lt"/>
                          <a:ea typeface="+mn-ea"/>
                          <a:cs typeface="+mn-cs"/>
                        </a:rPr>
                        <a:t>など</a:t>
                      </a:r>
                      <a:r>
                        <a:rPr kumimoji="1" lang="ja-JP" altLang="ja-JP" sz="1050" kern="1200">
                          <a:solidFill>
                            <a:schemeClr val="dk1"/>
                          </a:solidFill>
                          <a:effectLst/>
                          <a:latin typeface="+mn-lt"/>
                          <a:ea typeface="+mn-ea"/>
                          <a:cs typeface="+mn-cs"/>
                        </a:rPr>
                        <a:t>に従</a:t>
                      </a:r>
                      <a:r>
                        <a:rPr kumimoji="1" lang="ja-JP" altLang="en-US" sz="1050" kern="1200">
                          <a:solidFill>
                            <a:schemeClr val="dk1"/>
                          </a:solidFill>
                          <a:effectLst/>
                          <a:latin typeface="+mn-lt"/>
                          <a:ea typeface="+mn-ea"/>
                          <a:cs typeface="+mn-cs"/>
                        </a:rPr>
                        <a:t>う</a:t>
                      </a:r>
                      <a:r>
                        <a:rPr kumimoji="1" lang="ja-JP" altLang="ja-JP" sz="1050" kern="1200">
                          <a:solidFill>
                            <a:schemeClr val="dk1"/>
                          </a:solidFill>
                          <a:effectLst/>
                          <a:latin typeface="+mn-lt"/>
                          <a:ea typeface="+mn-ea"/>
                          <a:cs typeface="+mn-cs"/>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ea typeface="+mn-ea"/>
                        </a:rPr>
                        <a:t>ワンポイントアドバイス</a:t>
                      </a:r>
                      <a:endParaRPr kumimoji="1" lang="en-US" altLang="ja-JP" sz="1050" kern="1200">
                        <a:solidFill>
                          <a:schemeClr val="dk1"/>
                        </a:solidFill>
                        <a:effectLst/>
                        <a:latin typeface="+mn-lt"/>
                        <a:ea typeface="+mn-ea"/>
                        <a:cs typeface="+mn-cs"/>
                      </a:endParaRPr>
                    </a:p>
                    <a:p>
                      <a:pPr marL="0" indent="0">
                        <a:buFont typeface="+mj-lt"/>
                        <a:buNone/>
                      </a:pPr>
                      <a:r>
                        <a:rPr kumimoji="1" lang="ja-JP" altLang="en-US" sz="1050" kern="1200">
                          <a:solidFill>
                            <a:schemeClr val="dk1"/>
                          </a:solidFill>
                          <a:effectLst/>
                          <a:latin typeface="+mn-lt"/>
                          <a:ea typeface="+mn-ea"/>
                          <a:cs typeface="+mn-cs"/>
                        </a:rPr>
                        <a:t>ソフトウェアやシステムのセキュリティに配慮した開発のための規則を定めることが大切です。</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12230236"/>
                  </a:ext>
                </a:extLst>
              </a:tr>
            </a:tbl>
          </a:graphicData>
        </a:graphic>
      </p:graphicFrame>
    </p:spTree>
    <p:extLst>
      <p:ext uri="{BB962C8B-B14F-4D97-AF65-F5344CB8AC3E}">
        <p14:creationId xmlns:p14="http://schemas.microsoft.com/office/powerpoint/2010/main" val="1529758907"/>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1">
            <a:extLst>
              <a:ext uri="{FF2B5EF4-FFF2-40B4-BE49-F238E27FC236}">
                <a16:creationId xmlns:a16="http://schemas.microsoft.com/office/drawing/2014/main" id="{FDD199D3-0550-7C94-2E26-8293B396A4E2}"/>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17</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技術的管理策</a:t>
            </a:r>
            <a:br>
              <a:rPr kumimoji="1" lang="en-US" altLang="zh-TW"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17-1. </a:t>
            </a:r>
            <a:r>
              <a:rPr kumimoji="1" lang="ja-JP" altLang="en-US" u="sng">
                <a:uFill>
                  <a:solidFill>
                    <a:schemeClr val="bg1"/>
                  </a:solidFill>
                </a:uFill>
                <a:hlinkClick r:id="rId3" action="ppaction://hlinksldjump"/>
              </a:rPr>
              <a:t>技術的管理策を参考とした対策基準・実施手順の策定</a:t>
            </a:r>
            <a:endParaRPr kumimoji="1" lang="zh-TW" altLang="en-US" u="sng">
              <a:uFill>
                <a:solidFill>
                  <a:schemeClr val="bg1"/>
                </a:solidFill>
              </a:uFill>
            </a:endParaRPr>
          </a:p>
        </p:txBody>
      </p:sp>
      <p:sp>
        <p:nvSpPr>
          <p:cNvPr id="9" name="テキスト プレースホルダー 2">
            <a:extLst>
              <a:ext uri="{FF2B5EF4-FFF2-40B4-BE49-F238E27FC236}">
                <a16:creationId xmlns:a16="http://schemas.microsoft.com/office/drawing/2014/main" id="{C0DA9639-7A27-854E-75F8-6CA81B8309F1}"/>
              </a:ext>
            </a:extLst>
          </p:cNvPr>
          <p:cNvSpPr>
            <a:spLocks noGrp="1"/>
          </p:cNvSpPr>
          <p:nvPr>
            <p:ph type="body" sz="quarter" idx="14"/>
          </p:nvPr>
        </p:nvSpPr>
        <p:spPr>
          <a:xfrm>
            <a:off x="1123950" y="1457325"/>
            <a:ext cx="5111250" cy="381000"/>
          </a:xfrm>
        </p:spPr>
        <p:txBody>
          <a:bodyPr/>
          <a:lstStyle/>
          <a:p>
            <a:r>
              <a:rPr kumimoji="1" lang="en-US" altLang="ja-JP"/>
              <a:t>17-1-2. </a:t>
            </a:r>
            <a:r>
              <a:rPr kumimoji="1" lang="ja-JP" altLang="en-US"/>
              <a:t>実施手順の策定</a:t>
            </a:r>
          </a:p>
        </p:txBody>
      </p:sp>
      <p:graphicFrame>
        <p:nvGraphicFramePr>
          <p:cNvPr id="18" name="表 17">
            <a:extLst>
              <a:ext uri="{FF2B5EF4-FFF2-40B4-BE49-F238E27FC236}">
                <a16:creationId xmlns:a16="http://schemas.microsoft.com/office/drawing/2014/main" id="{1E6ECEC2-D560-B847-B543-DBD4EECA642C}"/>
              </a:ext>
            </a:extLst>
          </p:cNvPr>
          <p:cNvGraphicFramePr>
            <a:graphicFrameLocks noGrp="1"/>
          </p:cNvGraphicFramePr>
          <p:nvPr/>
        </p:nvGraphicFramePr>
        <p:xfrm>
          <a:off x="622800" y="4402148"/>
          <a:ext cx="5612400" cy="22860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8.29 </a:t>
                      </a:r>
                      <a:r>
                        <a:rPr kumimoji="1" lang="ja-JP" altLang="en-US" sz="1050" b="1">
                          <a:solidFill>
                            <a:sysClr val="windowText" lastClr="000000"/>
                          </a:solidFill>
                          <a:latin typeface="+mn-ea"/>
                          <a:ea typeface="+mn-ea"/>
                        </a:rPr>
                        <a:t>開発及び受入れにおけるセキュリティ試験</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ja-JP" sz="1050" kern="1200">
                          <a:solidFill>
                            <a:schemeClr val="dk1"/>
                          </a:solidFill>
                          <a:effectLst/>
                          <a:latin typeface="+mn-lt"/>
                          <a:ea typeface="+mn-ea"/>
                          <a:cs typeface="+mn-cs"/>
                        </a:rPr>
                        <a:t>情報システムのセキュリティ</a:t>
                      </a:r>
                      <a:r>
                        <a:rPr kumimoji="1" lang="ja-JP" altLang="en-US" sz="1050" kern="1200">
                          <a:solidFill>
                            <a:schemeClr val="dk1"/>
                          </a:solidFill>
                          <a:effectLst/>
                          <a:latin typeface="+mn-lt"/>
                          <a:ea typeface="+mn-ea"/>
                          <a:cs typeface="+mn-cs"/>
                        </a:rPr>
                        <a:t>テスト</a:t>
                      </a:r>
                      <a:r>
                        <a:rPr kumimoji="1" lang="ja-JP" altLang="ja-JP" sz="1050" kern="1200">
                          <a:solidFill>
                            <a:schemeClr val="dk1"/>
                          </a:solidFill>
                          <a:effectLst/>
                          <a:latin typeface="+mn-lt"/>
                          <a:ea typeface="+mn-ea"/>
                          <a:cs typeface="+mn-cs"/>
                        </a:rPr>
                        <a:t>は、運用に移行する前に行</a:t>
                      </a:r>
                      <a:r>
                        <a:rPr kumimoji="1" lang="ja-JP" altLang="en-US" sz="1050" kern="1200">
                          <a:solidFill>
                            <a:schemeClr val="dk1"/>
                          </a:solidFill>
                          <a:effectLst/>
                          <a:latin typeface="+mn-lt"/>
                          <a:ea typeface="+mn-ea"/>
                          <a:cs typeface="+mn-cs"/>
                        </a:rPr>
                        <a:t>う</a:t>
                      </a:r>
                      <a:r>
                        <a:rPr kumimoji="1" lang="ja-JP" altLang="ja-JP"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b="0" kern="1200">
                          <a:solidFill>
                            <a:schemeClr val="dk1"/>
                          </a:solidFill>
                          <a:effectLst/>
                          <a:latin typeface="+mn-lt"/>
                          <a:ea typeface="+mn-ea"/>
                          <a:cs typeface="+mn-cs"/>
                        </a:rPr>
                        <a:t>システムの受入れ試験</a:t>
                      </a:r>
                      <a:br>
                        <a:rPr kumimoji="1" lang="en-US" altLang="ja-JP" sz="1050" b="0" kern="1200">
                          <a:solidFill>
                            <a:schemeClr val="dk1"/>
                          </a:solidFill>
                          <a:effectLst/>
                          <a:latin typeface="+mn-lt"/>
                          <a:ea typeface="+mn-ea"/>
                          <a:cs typeface="+mn-cs"/>
                        </a:rPr>
                      </a:br>
                      <a:r>
                        <a:rPr kumimoji="1" lang="ja-JP" altLang="en-US" sz="1050" b="0" kern="1200">
                          <a:solidFill>
                            <a:schemeClr val="dk1"/>
                          </a:solidFill>
                          <a:effectLst/>
                          <a:latin typeface="+mn-lt"/>
                          <a:ea typeface="+mn-ea"/>
                          <a:cs typeface="+mn-cs"/>
                        </a:rPr>
                        <a:t>・</a:t>
                      </a:r>
                      <a:r>
                        <a:rPr kumimoji="1" lang="ja-JP" altLang="ja-JP" sz="1050" kern="1200">
                          <a:solidFill>
                            <a:schemeClr val="dk1"/>
                          </a:solidFill>
                          <a:effectLst/>
                          <a:latin typeface="+mn-lt"/>
                          <a:ea typeface="+mn-ea"/>
                          <a:cs typeface="+mn-cs"/>
                        </a:rPr>
                        <a:t>情報システムの導入または改修の際は、受入れ時に動作確認を行</a:t>
                      </a:r>
                      <a:r>
                        <a:rPr kumimoji="1" lang="ja-JP" altLang="en-US" sz="1050" kern="1200">
                          <a:solidFill>
                            <a:schemeClr val="dk1"/>
                          </a:solidFill>
                          <a:effectLst/>
                          <a:latin typeface="+mn-lt"/>
                          <a:ea typeface="+mn-ea"/>
                          <a:cs typeface="+mn-cs"/>
                        </a:rPr>
                        <a:t>う</a:t>
                      </a:r>
                      <a:r>
                        <a:rPr kumimoji="1" lang="ja-JP" altLang="ja-JP" sz="1050" kern="1200">
                          <a:solidFill>
                            <a:schemeClr val="dk1"/>
                          </a:solidFill>
                          <a:effectLst/>
                          <a:latin typeface="+mn-lt"/>
                          <a:ea typeface="+mn-ea"/>
                          <a:cs typeface="+mn-cs"/>
                        </a:rPr>
                        <a:t>。</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a:t>
                      </a:r>
                      <a:r>
                        <a:rPr kumimoji="1" lang="ja-JP" altLang="ja-JP" sz="1050" kern="1200">
                          <a:solidFill>
                            <a:schemeClr val="dk1"/>
                          </a:solidFill>
                          <a:effectLst/>
                          <a:latin typeface="+mn-lt"/>
                          <a:ea typeface="+mn-ea"/>
                          <a:cs typeface="+mn-cs"/>
                        </a:rPr>
                        <a:t>必要に応じて受入れテストの仕様書を作成し、確認を行</a:t>
                      </a:r>
                      <a:r>
                        <a:rPr kumimoji="1" lang="ja-JP" altLang="en-US" sz="1050" kern="1200">
                          <a:solidFill>
                            <a:schemeClr val="dk1"/>
                          </a:solidFill>
                          <a:effectLst/>
                          <a:latin typeface="+mn-lt"/>
                          <a:ea typeface="+mn-ea"/>
                          <a:cs typeface="+mn-cs"/>
                        </a:rPr>
                        <a:t>う</a:t>
                      </a:r>
                      <a:r>
                        <a:rPr kumimoji="1" lang="ja-JP" altLang="ja-JP" sz="1050" kern="1200">
                          <a:solidFill>
                            <a:schemeClr val="dk1"/>
                          </a:solidFill>
                          <a:effectLst/>
                          <a:latin typeface="+mn-lt"/>
                          <a:ea typeface="+mn-ea"/>
                          <a:cs typeface="+mn-cs"/>
                        </a:rPr>
                        <a:t>。</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・必要に応じて、コード分析ツールや脆弱性スキャナのような自動化ツールを利用し、　</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　セキュリティに関連する欠陥を修正する。</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a:t>
                      </a:r>
                      <a:r>
                        <a:rPr kumimoji="1" lang="ja-JP" altLang="ja-JP" sz="1050" kern="1200">
                          <a:solidFill>
                            <a:schemeClr val="dk1"/>
                          </a:solidFill>
                          <a:effectLst/>
                          <a:latin typeface="+mn-lt"/>
                          <a:ea typeface="+mn-ea"/>
                          <a:cs typeface="+mn-cs"/>
                        </a:rPr>
                        <a:t>受入れ試験の結果は</a:t>
                      </a:r>
                      <a:r>
                        <a:rPr kumimoji="1" lang="ja-JP" altLang="en-US" sz="1050" kern="1200">
                          <a:solidFill>
                            <a:schemeClr val="dk1"/>
                          </a:solidFill>
                          <a:effectLst/>
                          <a:latin typeface="+mn-lt"/>
                          <a:ea typeface="+mn-ea"/>
                          <a:cs typeface="+mn-cs"/>
                        </a:rPr>
                        <a:t>、</a:t>
                      </a:r>
                      <a:r>
                        <a:rPr kumimoji="1" lang="ja-JP" altLang="ja-JP" sz="1050" kern="1200">
                          <a:solidFill>
                            <a:schemeClr val="dk1"/>
                          </a:solidFill>
                          <a:effectLst/>
                          <a:latin typeface="+mn-lt"/>
                          <a:ea typeface="+mn-ea"/>
                          <a:cs typeface="+mn-cs"/>
                        </a:rPr>
                        <a:t>受入</a:t>
                      </a:r>
                      <a:r>
                        <a:rPr kumimoji="1" lang="ja-JP" altLang="en-US" sz="1050" kern="1200">
                          <a:solidFill>
                            <a:schemeClr val="dk1"/>
                          </a:solidFill>
                          <a:effectLst/>
                          <a:latin typeface="+mn-lt"/>
                          <a:ea typeface="+mn-ea"/>
                          <a:cs typeface="+mn-cs"/>
                        </a:rPr>
                        <a:t>れ</a:t>
                      </a:r>
                      <a:r>
                        <a:rPr kumimoji="1" lang="ja-JP" altLang="ja-JP" sz="1050" kern="1200">
                          <a:solidFill>
                            <a:schemeClr val="dk1"/>
                          </a:solidFill>
                          <a:effectLst/>
                          <a:latin typeface="+mn-lt"/>
                          <a:ea typeface="+mn-ea"/>
                          <a:cs typeface="+mn-cs"/>
                        </a:rPr>
                        <a:t>部門の管理者</a:t>
                      </a:r>
                      <a:r>
                        <a:rPr kumimoji="1" lang="ja-JP" altLang="en-US" sz="1050" kern="1200">
                          <a:solidFill>
                            <a:schemeClr val="dk1"/>
                          </a:solidFill>
                          <a:effectLst/>
                          <a:latin typeface="+mn-lt"/>
                          <a:ea typeface="+mn-ea"/>
                          <a:cs typeface="+mn-cs"/>
                        </a:rPr>
                        <a:t>および</a:t>
                      </a:r>
                      <a:r>
                        <a:rPr kumimoji="1" lang="ja-JP" altLang="ja-JP" sz="1050" kern="1200">
                          <a:solidFill>
                            <a:schemeClr val="dk1"/>
                          </a:solidFill>
                          <a:effectLst/>
                          <a:latin typeface="+mn-lt"/>
                          <a:ea typeface="+mn-ea"/>
                          <a:cs typeface="+mn-cs"/>
                        </a:rPr>
                        <a:t>情報システム管理者が承認</a:t>
                      </a:r>
                      <a:r>
                        <a:rPr kumimoji="1" lang="ja-JP" altLang="en-US" sz="1050" kern="1200">
                          <a:solidFill>
                            <a:schemeClr val="dk1"/>
                          </a:solidFill>
                          <a:effectLst/>
                          <a:latin typeface="+mn-lt"/>
                          <a:ea typeface="+mn-ea"/>
                          <a:cs typeface="+mn-cs"/>
                        </a:rPr>
                        <a:t>する</a:t>
                      </a:r>
                      <a:r>
                        <a:rPr kumimoji="1" lang="ja-JP" altLang="ja-JP" sz="1050" kern="1200">
                          <a:solidFill>
                            <a:schemeClr val="dk1"/>
                          </a:solidFill>
                          <a:effectLst/>
                          <a:latin typeface="+mn-lt"/>
                          <a:ea typeface="+mn-ea"/>
                          <a:cs typeface="+mn-cs"/>
                        </a:rPr>
                        <a:t>。</a:t>
                      </a:r>
                      <a:endParaRPr kumimoji="1" lang="ja-JP" altLang="en-US"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indent="0">
                        <a:buFont typeface="+mj-lt"/>
                        <a:buNone/>
                      </a:pPr>
                      <a:r>
                        <a:rPr lang="ja-JP" altLang="en-US" sz="1050" b="1">
                          <a:solidFill>
                            <a:schemeClr val="accent1">
                              <a:lumMod val="75000"/>
                            </a:schemeClr>
                          </a:solidFill>
                          <a:latin typeface="+mn-ea"/>
                          <a:ea typeface="+mn-ea"/>
                        </a:rPr>
                        <a:t>ワンポイントアドバイス</a:t>
                      </a:r>
                      <a:endParaRPr lang="en-US" altLang="ja-JP" sz="1050" b="1">
                        <a:solidFill>
                          <a:schemeClr val="accent1">
                            <a:lumMod val="75000"/>
                          </a:schemeClr>
                        </a:solidFill>
                        <a:latin typeface="+mn-ea"/>
                        <a:ea typeface="+mn-ea"/>
                      </a:endParaRPr>
                    </a:p>
                    <a:p>
                      <a:pPr marL="0" indent="0">
                        <a:buFont typeface="+mj-lt"/>
                        <a:buNone/>
                      </a:pPr>
                      <a:r>
                        <a:rPr kumimoji="1" lang="ja-JP" altLang="en-US" sz="1050" b="0" kern="1200">
                          <a:solidFill>
                            <a:schemeClr val="tx1"/>
                          </a:solidFill>
                          <a:effectLst/>
                          <a:latin typeface="+mn-ea"/>
                          <a:ea typeface="+mn-ea"/>
                          <a:cs typeface="+mn-cs"/>
                        </a:rPr>
                        <a:t>効果的な試験を確実にするために、試験環境、ツール、技術の試験および監視も考慮する必要があります。</a:t>
                      </a:r>
                      <a:endParaRPr kumimoji="1" lang="ja-JP" altLang="en-US"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88740033"/>
                  </a:ext>
                </a:extLst>
              </a:tr>
            </a:tbl>
          </a:graphicData>
        </a:graphic>
      </p:graphicFrame>
      <p:graphicFrame>
        <p:nvGraphicFramePr>
          <p:cNvPr id="19" name="表 18">
            <a:extLst>
              <a:ext uri="{FF2B5EF4-FFF2-40B4-BE49-F238E27FC236}">
                <a16:creationId xmlns:a16="http://schemas.microsoft.com/office/drawing/2014/main" id="{76166157-38DF-6FDE-9510-5EF9FD26FADE}"/>
              </a:ext>
            </a:extLst>
          </p:cNvPr>
          <p:cNvGraphicFramePr>
            <a:graphicFrameLocks noGrp="1"/>
          </p:cNvGraphicFramePr>
          <p:nvPr/>
        </p:nvGraphicFramePr>
        <p:xfrm>
          <a:off x="622800" y="6912316"/>
          <a:ext cx="5612400" cy="21259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8.30 </a:t>
                      </a:r>
                      <a:r>
                        <a:rPr kumimoji="1" lang="ja-JP" altLang="en-US" sz="1050" b="1">
                          <a:solidFill>
                            <a:sysClr val="windowText" lastClr="000000"/>
                          </a:solidFill>
                          <a:latin typeface="+mn-ea"/>
                          <a:ea typeface="+mn-ea"/>
                        </a:rPr>
                        <a:t>外部委託による開発</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r>
                        <a:rPr kumimoji="1" lang="ja-JP" altLang="ja-JP" sz="1050" kern="1200">
                          <a:solidFill>
                            <a:schemeClr val="dk1"/>
                          </a:solidFill>
                          <a:effectLst/>
                          <a:latin typeface="+mn-lt"/>
                          <a:ea typeface="+mn-ea"/>
                          <a:cs typeface="+mn-cs"/>
                        </a:rPr>
                        <a:t>情報システムの開発を外部に委託する場合の手順は以下に従</a:t>
                      </a:r>
                      <a:r>
                        <a:rPr kumimoji="1" lang="ja-JP" altLang="en-US" sz="1050" kern="1200">
                          <a:solidFill>
                            <a:schemeClr val="dk1"/>
                          </a:solidFill>
                          <a:effectLst/>
                          <a:latin typeface="+mn-lt"/>
                          <a:ea typeface="+mn-ea"/>
                          <a:cs typeface="+mn-cs"/>
                        </a:rPr>
                        <a:t>う</a:t>
                      </a:r>
                      <a:r>
                        <a:rPr kumimoji="1" lang="ja-JP" altLang="ja-JP"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「委託先審査票」に</a:t>
                      </a:r>
                      <a:r>
                        <a:rPr kumimoji="1" lang="ja-JP" altLang="en-US" sz="1050" kern="1200">
                          <a:solidFill>
                            <a:schemeClr val="dk1"/>
                          </a:solidFill>
                          <a:effectLst/>
                          <a:latin typeface="+mn-lt"/>
                          <a:ea typeface="+mn-ea"/>
                          <a:cs typeface="+mn-cs"/>
                        </a:rPr>
                        <a:t>よって</a:t>
                      </a:r>
                      <a:r>
                        <a:rPr kumimoji="1" lang="ja-JP" altLang="ja-JP" sz="1050" kern="1200">
                          <a:solidFill>
                            <a:schemeClr val="dk1"/>
                          </a:solidFill>
                          <a:effectLst/>
                          <a:latin typeface="+mn-lt"/>
                          <a:ea typeface="+mn-ea"/>
                          <a:cs typeface="+mn-cs"/>
                        </a:rPr>
                        <a:t>委託先</a:t>
                      </a:r>
                      <a:r>
                        <a:rPr kumimoji="1" lang="ja-JP" altLang="en-US" sz="1050" kern="1200">
                          <a:solidFill>
                            <a:schemeClr val="dk1"/>
                          </a:solidFill>
                          <a:effectLst/>
                          <a:latin typeface="+mn-lt"/>
                          <a:ea typeface="+mn-ea"/>
                          <a:cs typeface="+mn-cs"/>
                        </a:rPr>
                        <a:t>を</a:t>
                      </a:r>
                      <a:r>
                        <a:rPr kumimoji="1" lang="ja-JP" altLang="ja-JP" sz="1050" kern="1200">
                          <a:solidFill>
                            <a:schemeClr val="dk1"/>
                          </a:solidFill>
                          <a:effectLst/>
                          <a:latin typeface="+mn-lt"/>
                          <a:ea typeface="+mn-ea"/>
                          <a:cs typeface="+mn-cs"/>
                        </a:rPr>
                        <a:t>評価</a:t>
                      </a:r>
                      <a:r>
                        <a:rPr kumimoji="1" lang="ja-JP" altLang="en-US" sz="1050" kern="1200">
                          <a:solidFill>
                            <a:schemeClr val="dk1"/>
                          </a:solidFill>
                          <a:effectLst/>
                          <a:latin typeface="+mn-lt"/>
                          <a:ea typeface="+mn-ea"/>
                          <a:cs typeface="+mn-cs"/>
                        </a:rPr>
                        <a:t>、</a:t>
                      </a:r>
                      <a:r>
                        <a:rPr kumimoji="1" lang="ja-JP" altLang="ja-JP" sz="1050" kern="1200">
                          <a:solidFill>
                            <a:schemeClr val="dk1"/>
                          </a:solidFill>
                          <a:effectLst/>
                          <a:latin typeface="+mn-lt"/>
                          <a:ea typeface="+mn-ea"/>
                          <a:cs typeface="+mn-cs"/>
                        </a:rPr>
                        <a:t>選定、</a:t>
                      </a:r>
                      <a:r>
                        <a:rPr kumimoji="1" lang="ja-JP" altLang="en-US" sz="1050" kern="1200">
                          <a:solidFill>
                            <a:schemeClr val="dk1"/>
                          </a:solidFill>
                          <a:effectLst/>
                          <a:latin typeface="+mn-lt"/>
                          <a:ea typeface="+mn-ea"/>
                          <a:cs typeface="+mn-cs"/>
                        </a:rPr>
                        <a:t>およびあらかじめ</a:t>
                      </a:r>
                      <a:r>
                        <a:rPr kumimoji="1" lang="ja-JP" altLang="ja-JP" sz="1050" kern="1200">
                          <a:solidFill>
                            <a:schemeClr val="dk1"/>
                          </a:solidFill>
                          <a:effectLst/>
                          <a:latin typeface="+mn-lt"/>
                          <a:ea typeface="+mn-ea"/>
                          <a:cs typeface="+mn-cs"/>
                        </a:rPr>
                        <a:t>定められた頻度（最低年</a:t>
                      </a:r>
                      <a:r>
                        <a:rPr kumimoji="1" lang="en-US" altLang="ja-JP" sz="1050" kern="1200">
                          <a:solidFill>
                            <a:schemeClr val="dk1"/>
                          </a:solidFill>
                          <a:effectLst/>
                          <a:latin typeface="+mn-lt"/>
                          <a:ea typeface="+mn-ea"/>
                          <a:cs typeface="+mn-cs"/>
                        </a:rPr>
                        <a:t>1</a:t>
                      </a:r>
                      <a:r>
                        <a:rPr kumimoji="1" lang="ja-JP" altLang="ja-JP" sz="1050" kern="1200">
                          <a:solidFill>
                            <a:schemeClr val="dk1"/>
                          </a:solidFill>
                          <a:effectLst/>
                          <a:latin typeface="+mn-lt"/>
                          <a:ea typeface="+mn-ea"/>
                          <a:cs typeface="+mn-cs"/>
                        </a:rPr>
                        <a:t>回）で再審査</a:t>
                      </a:r>
                      <a:r>
                        <a:rPr kumimoji="1" lang="ja-JP" altLang="en-US" sz="1050" kern="1200">
                          <a:solidFill>
                            <a:schemeClr val="dk1"/>
                          </a:solidFill>
                          <a:effectLst/>
                          <a:latin typeface="+mn-lt"/>
                          <a:ea typeface="+mn-ea"/>
                          <a:cs typeface="+mn-cs"/>
                        </a:rPr>
                        <a:t>し、また、</a:t>
                      </a:r>
                      <a:r>
                        <a:rPr kumimoji="1" lang="ja-JP" altLang="ja-JP" sz="1050" kern="1200">
                          <a:solidFill>
                            <a:schemeClr val="dk1"/>
                          </a:solidFill>
                          <a:effectLst/>
                          <a:latin typeface="+mn-lt"/>
                          <a:ea typeface="+mn-ea"/>
                          <a:cs typeface="+mn-cs"/>
                        </a:rPr>
                        <a:t>契約の履行状況</a:t>
                      </a:r>
                      <a:r>
                        <a:rPr kumimoji="1" lang="ja-JP" altLang="en-US" sz="1050" kern="1200">
                          <a:solidFill>
                            <a:schemeClr val="dk1"/>
                          </a:solidFill>
                          <a:effectLst/>
                          <a:latin typeface="+mn-lt"/>
                          <a:ea typeface="+mn-ea"/>
                          <a:cs typeface="+mn-cs"/>
                        </a:rPr>
                        <a:t>を</a:t>
                      </a:r>
                      <a:r>
                        <a:rPr kumimoji="1" lang="ja-JP" altLang="ja-JP" sz="1050" kern="1200">
                          <a:solidFill>
                            <a:schemeClr val="dk1"/>
                          </a:solidFill>
                          <a:effectLst/>
                          <a:latin typeface="+mn-lt"/>
                          <a:ea typeface="+mn-ea"/>
                          <a:cs typeface="+mn-cs"/>
                        </a:rPr>
                        <a:t>監視</a:t>
                      </a:r>
                      <a:r>
                        <a:rPr kumimoji="1" lang="ja-JP" altLang="en-US" sz="1050" kern="1200">
                          <a:solidFill>
                            <a:schemeClr val="dk1"/>
                          </a:solidFill>
                          <a:effectLst/>
                          <a:latin typeface="+mn-lt"/>
                          <a:ea typeface="+mn-ea"/>
                          <a:cs typeface="+mn-cs"/>
                        </a:rPr>
                        <a:t>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委託先との契約</a:t>
                      </a:r>
                      <a:r>
                        <a:rPr kumimoji="1" lang="ja-JP" altLang="en-US" sz="1050" kern="1200">
                          <a:solidFill>
                            <a:schemeClr val="dk1"/>
                          </a:solidFill>
                          <a:effectLst/>
                          <a:latin typeface="+mn-lt"/>
                          <a:ea typeface="+mn-ea"/>
                          <a:cs typeface="+mn-cs"/>
                        </a:rPr>
                        <a:t>を</a:t>
                      </a:r>
                      <a:r>
                        <a:rPr kumimoji="1" lang="ja-JP" altLang="ja-JP" sz="1050" kern="1200">
                          <a:solidFill>
                            <a:schemeClr val="dk1"/>
                          </a:solidFill>
                          <a:effectLst/>
                          <a:latin typeface="+mn-lt"/>
                          <a:ea typeface="+mn-ea"/>
                          <a:cs typeface="+mn-cs"/>
                        </a:rPr>
                        <a:t>締結</a:t>
                      </a:r>
                      <a:r>
                        <a:rPr kumimoji="1" lang="ja-JP" altLang="en-US" sz="1050" kern="1200">
                          <a:solidFill>
                            <a:schemeClr val="dk1"/>
                          </a:solidFill>
                          <a:effectLst/>
                          <a:latin typeface="+mn-lt"/>
                          <a:ea typeface="+mn-ea"/>
                          <a:cs typeface="+mn-cs"/>
                        </a:rPr>
                        <a:t>する。</a:t>
                      </a:r>
                      <a:r>
                        <a:rPr kumimoji="1" lang="ja-JP" altLang="ja-JP" sz="1050" kern="1200">
                          <a:solidFill>
                            <a:schemeClr val="dk1"/>
                          </a:solidFill>
                          <a:effectLst/>
                          <a:latin typeface="+mn-lt"/>
                          <a:ea typeface="+mn-ea"/>
                          <a:cs typeface="+mn-cs"/>
                        </a:rPr>
                        <a:t>（契約書には</a:t>
                      </a:r>
                      <a:r>
                        <a:rPr kumimoji="1" lang="ja-JP" altLang="en-US" sz="1050" kern="1200">
                          <a:solidFill>
                            <a:schemeClr val="dk1"/>
                          </a:solidFill>
                          <a:effectLst/>
                          <a:latin typeface="+mn-lt"/>
                          <a:ea typeface="+mn-ea"/>
                          <a:cs typeface="+mn-cs"/>
                        </a:rPr>
                        <a:t>情報</a:t>
                      </a:r>
                      <a:r>
                        <a:rPr kumimoji="1" lang="ja-JP" altLang="ja-JP" sz="1050" kern="1200">
                          <a:solidFill>
                            <a:schemeClr val="dk1"/>
                          </a:solidFill>
                          <a:effectLst/>
                          <a:latin typeface="+mn-lt"/>
                          <a:ea typeface="+mn-ea"/>
                          <a:cs typeface="+mn-cs"/>
                        </a:rPr>
                        <a:t>セキュリティ要求事項を含め</a:t>
                      </a:r>
                      <a:r>
                        <a:rPr kumimoji="1" lang="ja-JP" altLang="en-US" sz="1050" kern="1200">
                          <a:solidFill>
                            <a:schemeClr val="dk1"/>
                          </a:solidFill>
                          <a:effectLst/>
                          <a:latin typeface="+mn-lt"/>
                          <a:ea typeface="+mn-ea"/>
                          <a:cs typeface="+mn-cs"/>
                        </a:rPr>
                        <a:t>る。</a:t>
                      </a:r>
                      <a:r>
                        <a:rPr kumimoji="1" lang="ja-JP" altLang="ja-JP"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成果物の品質および正確さを評価するため、「</a:t>
                      </a:r>
                      <a:r>
                        <a:rPr kumimoji="1" lang="en-US" altLang="ja-JP" sz="1050" kern="1200">
                          <a:solidFill>
                            <a:schemeClr val="dk1"/>
                          </a:solidFill>
                          <a:effectLst/>
                          <a:latin typeface="+mn-lt"/>
                          <a:ea typeface="+mn-ea"/>
                          <a:cs typeface="+mn-cs"/>
                        </a:rPr>
                        <a:t>8.29 </a:t>
                      </a:r>
                      <a:r>
                        <a:rPr kumimoji="1" lang="ja-JP" altLang="en-US" sz="1050" kern="1200">
                          <a:solidFill>
                            <a:schemeClr val="dk1"/>
                          </a:solidFill>
                          <a:effectLst/>
                          <a:latin typeface="+mn-lt"/>
                          <a:ea typeface="+mn-ea"/>
                          <a:cs typeface="+mn-cs"/>
                        </a:rPr>
                        <a:t>開発及び受入れにおけるセキュリティ試験」</a:t>
                      </a:r>
                      <a:r>
                        <a:rPr kumimoji="1" lang="ja-JP" altLang="ja-JP" sz="1050" kern="1200">
                          <a:solidFill>
                            <a:schemeClr val="dk1"/>
                          </a:solidFill>
                          <a:effectLst/>
                          <a:latin typeface="+mn-lt"/>
                          <a:ea typeface="+mn-ea"/>
                          <a:cs typeface="+mn-cs"/>
                        </a:rPr>
                        <a:t>に定める</a:t>
                      </a:r>
                      <a:r>
                        <a:rPr kumimoji="1" lang="ja-JP" altLang="en-US" sz="1050" kern="1200">
                          <a:solidFill>
                            <a:schemeClr val="dk1"/>
                          </a:solidFill>
                          <a:effectLst/>
                          <a:latin typeface="+mn-lt"/>
                          <a:ea typeface="+mn-ea"/>
                          <a:cs typeface="+mn-cs"/>
                        </a:rPr>
                        <a:t>「</a:t>
                      </a:r>
                      <a:r>
                        <a:rPr kumimoji="1" lang="en-US" altLang="ja-JP" sz="1050" kern="1200">
                          <a:solidFill>
                            <a:schemeClr val="dk1"/>
                          </a:solidFill>
                          <a:effectLst/>
                          <a:latin typeface="+mn-lt"/>
                          <a:ea typeface="+mn-ea"/>
                          <a:cs typeface="+mn-cs"/>
                        </a:rPr>
                        <a:t>b. </a:t>
                      </a:r>
                      <a:r>
                        <a:rPr kumimoji="1" lang="ja-JP" altLang="en-US" sz="1050" kern="1200">
                          <a:solidFill>
                            <a:schemeClr val="dk1"/>
                          </a:solidFill>
                          <a:effectLst/>
                          <a:latin typeface="+mn-lt"/>
                          <a:ea typeface="+mn-ea"/>
                          <a:cs typeface="+mn-cs"/>
                        </a:rPr>
                        <a:t>システムの</a:t>
                      </a:r>
                      <a:r>
                        <a:rPr kumimoji="1" lang="ja-JP" altLang="ja-JP" sz="1050" kern="1200">
                          <a:solidFill>
                            <a:schemeClr val="dk1"/>
                          </a:solidFill>
                          <a:effectLst/>
                          <a:latin typeface="+mn-lt"/>
                          <a:ea typeface="+mn-ea"/>
                          <a:cs typeface="+mn-cs"/>
                        </a:rPr>
                        <a:t>受入れ試験</a:t>
                      </a:r>
                      <a:r>
                        <a:rPr kumimoji="1" lang="ja-JP" altLang="en-US" sz="1050" kern="1200">
                          <a:solidFill>
                            <a:schemeClr val="dk1"/>
                          </a:solidFill>
                          <a:effectLst/>
                          <a:latin typeface="+mn-lt"/>
                          <a:ea typeface="+mn-ea"/>
                          <a:cs typeface="+mn-cs"/>
                        </a:rPr>
                        <a:t>」を実施する。</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indent="0">
                        <a:buFont typeface="+mj-lt"/>
                        <a:buNone/>
                      </a:pPr>
                      <a:r>
                        <a:rPr lang="ja-JP" altLang="en-US" sz="1050" b="1">
                          <a:solidFill>
                            <a:schemeClr val="accent1">
                              <a:lumMod val="75000"/>
                            </a:schemeClr>
                          </a:solidFill>
                          <a:latin typeface="+mn-ea"/>
                          <a:ea typeface="+mn-ea"/>
                        </a:rPr>
                        <a:t>ワンポイントアドバイス</a:t>
                      </a:r>
                      <a:endParaRPr lang="en-US" altLang="ja-JP" sz="1050" b="1">
                        <a:solidFill>
                          <a:schemeClr val="accent1">
                            <a:lumMod val="75000"/>
                          </a:schemeClr>
                        </a:solidFill>
                        <a:latin typeface="+mn-ea"/>
                        <a:ea typeface="+mn-ea"/>
                      </a:endParaRPr>
                    </a:p>
                    <a:p>
                      <a:pPr marL="0" indent="0">
                        <a:buFont typeface="+mj-lt"/>
                        <a:buNone/>
                      </a:pPr>
                      <a:r>
                        <a:rPr kumimoji="1" lang="ja-JP" altLang="en-US" sz="1050" b="0" kern="1200">
                          <a:solidFill>
                            <a:schemeClr val="tx1"/>
                          </a:solidFill>
                          <a:effectLst/>
                          <a:latin typeface="+mn-ea"/>
                          <a:ea typeface="+mn-ea"/>
                          <a:cs typeface="+mn-cs"/>
                        </a:rPr>
                        <a:t>外部委託したシステム開発に関する活動を随時、指導、監視およびレビューすることが大切です。</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88399793"/>
                  </a:ext>
                </a:extLst>
              </a:tr>
            </a:tbl>
          </a:graphicData>
        </a:graphic>
      </p:graphicFrame>
      <p:sp>
        <p:nvSpPr>
          <p:cNvPr id="2" name="スライド番号プレースホルダー 4">
            <a:extLst>
              <a:ext uri="{FF2B5EF4-FFF2-40B4-BE49-F238E27FC236}">
                <a16:creationId xmlns:a16="http://schemas.microsoft.com/office/drawing/2014/main" id="{BF6722D1-A63E-7CCA-DCF5-EC5291E06A00}"/>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5" name="表 4">
            <a:extLst>
              <a:ext uri="{FF2B5EF4-FFF2-40B4-BE49-F238E27FC236}">
                <a16:creationId xmlns:a16="http://schemas.microsoft.com/office/drawing/2014/main" id="{9A63B20C-B706-BDBF-5B2B-C75F7DB80C61}"/>
              </a:ext>
            </a:extLst>
          </p:cNvPr>
          <p:cNvGraphicFramePr>
            <a:graphicFrameLocks noGrp="1"/>
          </p:cNvGraphicFramePr>
          <p:nvPr/>
        </p:nvGraphicFramePr>
        <p:xfrm>
          <a:off x="622800" y="2052000"/>
          <a:ext cx="5612400" cy="21259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i="0" kern="1200">
                          <a:solidFill>
                            <a:schemeClr val="tx1"/>
                          </a:solidFill>
                          <a:effectLst/>
                          <a:latin typeface="+mn-ea"/>
                          <a:ea typeface="+mn-ea"/>
                          <a:cs typeface="+mn-cs"/>
                        </a:rPr>
                        <a:t>8.28 </a:t>
                      </a:r>
                      <a:r>
                        <a:rPr kumimoji="1" lang="ja-JP" altLang="en-US" sz="1050" b="1" i="0" kern="1200">
                          <a:solidFill>
                            <a:schemeClr val="tx1"/>
                          </a:solidFill>
                          <a:effectLst/>
                          <a:latin typeface="+mn-ea"/>
                          <a:ea typeface="+mn-ea"/>
                          <a:cs typeface="+mn-cs"/>
                        </a:rPr>
                        <a:t>セキュリティに配慮したコーディング</a:t>
                      </a:r>
                      <a:endParaRPr kumimoji="1" lang="en-US" altLang="ja-JP" sz="1050" b="1" i="0" kern="1200">
                        <a:solidFill>
                          <a:schemeClr val="tx1"/>
                        </a:solidFill>
                        <a:effectLst/>
                        <a:latin typeface="+mn-ea"/>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ユーザが入力したデータを確認し、問題がある場合は読み込まないようにする。</a:t>
                      </a:r>
                      <a:endParaRPr kumimoji="1" lang="en-US" altLang="ja-JP" sz="105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セキュリティ上の問題を発見しやすくするため、設計は可能な限りシンプルにする。</a:t>
                      </a: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ユーザには必要最小限の権限・機能を与える。</a:t>
                      </a: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en-US" sz="1050" kern="1200">
                          <a:solidFill>
                            <a:schemeClr val="dk1"/>
                          </a:solidFill>
                          <a:effectLst/>
                          <a:latin typeface="+mn-lt"/>
                          <a:ea typeface="+mn-ea"/>
                          <a:cs typeface="+mn-cs"/>
                        </a:rPr>
                        <a:t>他のシステムに送信するデータは、サニタイズ（特殊文字を一般的な文字に変換すること）を行い、不正操作を防止する。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indent="0">
                        <a:buFont typeface="+mj-lt"/>
                        <a:buNone/>
                      </a:pPr>
                      <a:r>
                        <a:rPr lang="ja-JP" altLang="en-US" sz="1050" b="1">
                          <a:solidFill>
                            <a:schemeClr val="accent1">
                              <a:lumMod val="75000"/>
                            </a:schemeClr>
                          </a:solidFill>
                          <a:latin typeface="+mn-ea"/>
                          <a:ea typeface="+mn-ea"/>
                        </a:rPr>
                        <a:t>ワンポイントアドバイス</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dk1"/>
                          </a:solidFill>
                          <a:effectLst/>
                          <a:latin typeface="+mn-lt"/>
                          <a:ea typeface="+mn-ea"/>
                          <a:cs typeface="+mn-cs"/>
                        </a:rPr>
                        <a:t>コーディングの原則が定められていない場合、コードの書き方がバラバラになり、コードが読みづらく、脆弱性が生まれる危険性があります。セキュリティに配慮したコーディングの規則を定め、コードの書き方を統一することが大切です。</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92679248"/>
                  </a:ext>
                </a:extLst>
              </a:tr>
            </a:tbl>
          </a:graphicData>
        </a:graphic>
      </p:graphicFrame>
    </p:spTree>
    <p:extLst>
      <p:ext uri="{BB962C8B-B14F-4D97-AF65-F5344CB8AC3E}">
        <p14:creationId xmlns:p14="http://schemas.microsoft.com/office/powerpoint/2010/main" val="2905713479"/>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1">
            <a:extLst>
              <a:ext uri="{FF2B5EF4-FFF2-40B4-BE49-F238E27FC236}">
                <a16:creationId xmlns:a16="http://schemas.microsoft.com/office/drawing/2014/main" id="{632B5D14-CB51-3724-8464-189A1F8BCC24}"/>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17</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技術的管理策</a:t>
            </a:r>
            <a:br>
              <a:rPr kumimoji="1" lang="en-US" altLang="zh-TW"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17-1. </a:t>
            </a:r>
            <a:r>
              <a:rPr kumimoji="1" lang="ja-JP" altLang="en-US" u="sng">
                <a:uFill>
                  <a:solidFill>
                    <a:schemeClr val="bg1"/>
                  </a:solidFill>
                </a:uFill>
                <a:hlinkClick r:id="rId3" action="ppaction://hlinksldjump"/>
              </a:rPr>
              <a:t>技術的管理策を参考とした対策基準・実施手順の策定</a:t>
            </a:r>
            <a:endParaRPr kumimoji="1" lang="zh-TW" altLang="en-US" u="sng">
              <a:uFill>
                <a:solidFill>
                  <a:schemeClr val="bg1"/>
                </a:solidFill>
              </a:uFill>
            </a:endParaRPr>
          </a:p>
        </p:txBody>
      </p:sp>
      <p:sp>
        <p:nvSpPr>
          <p:cNvPr id="6" name="テキスト プレースホルダー 2">
            <a:extLst>
              <a:ext uri="{FF2B5EF4-FFF2-40B4-BE49-F238E27FC236}">
                <a16:creationId xmlns:a16="http://schemas.microsoft.com/office/drawing/2014/main" id="{0B3F9DA2-D7D7-47CE-5D15-1C885E9A05E6}"/>
              </a:ext>
            </a:extLst>
          </p:cNvPr>
          <p:cNvSpPr>
            <a:spLocks noGrp="1"/>
          </p:cNvSpPr>
          <p:nvPr>
            <p:ph type="body" sz="quarter" idx="14"/>
          </p:nvPr>
        </p:nvSpPr>
        <p:spPr>
          <a:xfrm>
            <a:off x="1123950" y="1457325"/>
            <a:ext cx="5111250" cy="381000"/>
          </a:xfrm>
        </p:spPr>
        <p:txBody>
          <a:bodyPr/>
          <a:lstStyle/>
          <a:p>
            <a:r>
              <a:rPr kumimoji="1" lang="en-US" altLang="ja-JP"/>
              <a:t>17-1-2. </a:t>
            </a:r>
            <a:r>
              <a:rPr kumimoji="1" lang="ja-JP" altLang="en-US"/>
              <a:t>実施手順の策定</a:t>
            </a:r>
          </a:p>
        </p:txBody>
      </p:sp>
      <p:graphicFrame>
        <p:nvGraphicFramePr>
          <p:cNvPr id="16" name="表 15">
            <a:extLst>
              <a:ext uri="{FF2B5EF4-FFF2-40B4-BE49-F238E27FC236}">
                <a16:creationId xmlns:a16="http://schemas.microsoft.com/office/drawing/2014/main" id="{9D68E8E3-3B7D-7B49-B093-FEBFE8BD8414}"/>
              </a:ext>
            </a:extLst>
          </p:cNvPr>
          <p:cNvGraphicFramePr>
            <a:graphicFrameLocks noGrp="1"/>
          </p:cNvGraphicFramePr>
          <p:nvPr/>
        </p:nvGraphicFramePr>
        <p:xfrm>
          <a:off x="622800" y="4574697"/>
          <a:ext cx="5612400" cy="38862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i="0" kern="1200">
                          <a:solidFill>
                            <a:schemeClr val="tx1"/>
                          </a:solidFill>
                          <a:effectLst/>
                          <a:latin typeface="+mn-ea"/>
                          <a:ea typeface="+mn-ea"/>
                          <a:cs typeface="+mn-cs"/>
                        </a:rPr>
                        <a:t>8.32 </a:t>
                      </a:r>
                      <a:r>
                        <a:rPr kumimoji="1" lang="ja-JP" altLang="en-US" sz="1050" b="1" i="0" kern="1200">
                          <a:solidFill>
                            <a:schemeClr val="tx1"/>
                          </a:solidFill>
                          <a:effectLst/>
                          <a:latin typeface="+mn-ea"/>
                          <a:ea typeface="+mn-ea"/>
                          <a:cs typeface="+mn-cs"/>
                        </a:rPr>
                        <a:t>変更管理</a:t>
                      </a:r>
                      <a:endParaRPr kumimoji="1" lang="en-US" altLang="ja-JP" sz="1050" b="1" i="0" kern="1200">
                        <a:solidFill>
                          <a:schemeClr val="tx1"/>
                        </a:solidFill>
                        <a:effectLst/>
                        <a:latin typeface="+mn-ea"/>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en-US" sz="1050" kern="1200">
                          <a:solidFill>
                            <a:schemeClr val="dk1"/>
                          </a:solidFill>
                          <a:effectLst/>
                          <a:latin typeface="+mn-lt"/>
                          <a:ea typeface="+mn-ea"/>
                          <a:cs typeface="+mn-cs"/>
                        </a:rPr>
                        <a:t>変更管理は以下のプロセスで行う。</a:t>
                      </a:r>
                      <a:endParaRPr kumimoji="1" lang="en-US" altLang="ja-JP" sz="1050" kern="1200">
                        <a:solidFill>
                          <a:schemeClr val="dk1"/>
                        </a:solidFill>
                        <a:effectLst/>
                        <a:latin typeface="+mn-lt"/>
                        <a:ea typeface="+mn-ea"/>
                        <a:cs typeface="+mn-cs"/>
                      </a:endParaRPr>
                    </a:p>
                    <a:p>
                      <a:pPr marL="685800" lvl="1" indent="-228600">
                        <a:buFont typeface="+mj-lt"/>
                        <a:buAutoNum type="arabicPeriod"/>
                      </a:pPr>
                      <a:r>
                        <a:rPr kumimoji="1" lang="ja-JP" altLang="en-US" sz="1050" kern="1200">
                          <a:solidFill>
                            <a:schemeClr val="dk1"/>
                          </a:solidFill>
                          <a:effectLst/>
                          <a:latin typeface="+mn-lt"/>
                          <a:ea typeface="+mn-ea"/>
                          <a:cs typeface="+mn-cs"/>
                        </a:rPr>
                        <a:t>変更の承認</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変更を行う前にその変更の必要性、変更が及ぼす影響、変更によるリスクの変動について評価し、情報システム管理者の承認を得る。</a:t>
                      </a:r>
                      <a:endParaRPr kumimoji="1" lang="en-US" altLang="ja-JP" sz="1050" kern="1200">
                        <a:solidFill>
                          <a:schemeClr val="dk1"/>
                        </a:solidFill>
                        <a:effectLst/>
                        <a:latin typeface="+mn-lt"/>
                        <a:ea typeface="+mn-ea"/>
                        <a:cs typeface="+mn-cs"/>
                      </a:endParaRPr>
                    </a:p>
                    <a:p>
                      <a:pPr marL="685800" lvl="1" indent="-228600">
                        <a:buFont typeface="+mj-lt"/>
                        <a:buAutoNum type="arabicPeriod"/>
                      </a:pPr>
                      <a:r>
                        <a:rPr kumimoji="1" lang="ja-JP" altLang="en-US" sz="1050">
                          <a:solidFill>
                            <a:schemeClr val="tx1"/>
                          </a:solidFill>
                        </a:rPr>
                        <a:t>変更のテスト</a:t>
                      </a:r>
                      <a:br>
                        <a:rPr kumimoji="1" lang="en-US" altLang="ja-JP" sz="1050">
                          <a:solidFill>
                            <a:schemeClr val="tx1"/>
                          </a:solidFill>
                        </a:rPr>
                      </a:br>
                      <a:r>
                        <a:rPr kumimoji="1" lang="ja-JP" altLang="en-US" sz="1050">
                          <a:solidFill>
                            <a:schemeClr val="tx1"/>
                          </a:solidFill>
                        </a:rPr>
                        <a:t>変更を適用する前に、情報システムへの影響を確認するためにテストを行う。</a:t>
                      </a:r>
                      <a:endParaRPr kumimoji="1" lang="en-US" altLang="ja-JP" sz="1050">
                        <a:solidFill>
                          <a:schemeClr val="tx1"/>
                        </a:solidFill>
                      </a:endParaRPr>
                    </a:p>
                    <a:p>
                      <a:pPr marL="685800" lvl="1" indent="-228600">
                        <a:buFont typeface="+mj-lt"/>
                        <a:buAutoNum type="arabicPeriod"/>
                      </a:pPr>
                      <a:r>
                        <a:rPr kumimoji="1" lang="ja-JP" altLang="en-US" sz="1050">
                          <a:solidFill>
                            <a:schemeClr val="tx1"/>
                          </a:solidFill>
                        </a:rPr>
                        <a:t>変更の監査</a:t>
                      </a:r>
                      <a:br>
                        <a:rPr kumimoji="1" lang="en-US" altLang="ja-JP" sz="1050">
                          <a:solidFill>
                            <a:schemeClr val="tx1"/>
                          </a:solidFill>
                        </a:rPr>
                      </a:br>
                      <a:r>
                        <a:rPr kumimoji="1" lang="ja-JP" altLang="en-US" sz="1050">
                          <a:solidFill>
                            <a:schemeClr val="tx1"/>
                          </a:solidFill>
                        </a:rPr>
                        <a:t>変更後に変更が適切に行われたかどうかを監査によって確認する。</a:t>
                      </a:r>
                      <a:endParaRPr kumimoji="1" lang="en-US" altLang="ja-JP" sz="1050" kern="1200">
                        <a:solidFill>
                          <a:schemeClr val="dk1"/>
                        </a:solidFill>
                        <a:effectLst/>
                        <a:latin typeface="+mn-lt"/>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lphaLcPeriod"/>
                        <a:tabLst/>
                        <a:defRPr/>
                      </a:pPr>
                      <a:r>
                        <a:rPr kumimoji="1" lang="ja-JP" altLang="ja-JP" sz="1050" kern="1200">
                          <a:solidFill>
                            <a:schemeClr val="dk1"/>
                          </a:solidFill>
                          <a:effectLst/>
                          <a:latin typeface="+mn-lt"/>
                          <a:ea typeface="+mn-ea"/>
                          <a:cs typeface="+mn-cs"/>
                        </a:rPr>
                        <a:t>情報システム管理者は、サーバに周辺機器を接続する場合や</a:t>
                      </a:r>
                      <a:r>
                        <a:rPr kumimoji="1" lang="ja-JP" altLang="en-US" sz="1050" kern="1200">
                          <a:solidFill>
                            <a:schemeClr val="dk1"/>
                          </a:solidFill>
                          <a:effectLst/>
                          <a:latin typeface="+mn-lt"/>
                          <a:ea typeface="+mn-ea"/>
                          <a:cs typeface="+mn-cs"/>
                        </a:rPr>
                        <a:t>、</a:t>
                      </a:r>
                      <a:r>
                        <a:rPr kumimoji="1" lang="ja-JP" altLang="ja-JP" sz="1050" kern="1200">
                          <a:solidFill>
                            <a:schemeClr val="dk1"/>
                          </a:solidFill>
                          <a:effectLst/>
                          <a:latin typeface="+mn-lt"/>
                          <a:ea typeface="+mn-ea"/>
                          <a:cs typeface="+mn-cs"/>
                        </a:rPr>
                        <a:t>サービスパックを適用する場合、事前に情報収集し、問題</a:t>
                      </a:r>
                      <a:r>
                        <a:rPr kumimoji="1" lang="ja-JP" altLang="en-US" sz="1050" kern="1200">
                          <a:solidFill>
                            <a:schemeClr val="dk1"/>
                          </a:solidFill>
                          <a:effectLst/>
                          <a:latin typeface="+mn-lt"/>
                          <a:ea typeface="+mn-ea"/>
                          <a:cs typeface="+mn-cs"/>
                        </a:rPr>
                        <a:t>の</a:t>
                      </a:r>
                      <a:r>
                        <a:rPr kumimoji="1" lang="ja-JP" altLang="ja-JP" sz="1050" kern="1200">
                          <a:solidFill>
                            <a:schemeClr val="dk1"/>
                          </a:solidFill>
                          <a:effectLst/>
                          <a:latin typeface="+mn-lt"/>
                          <a:ea typeface="+mn-ea"/>
                          <a:cs typeface="+mn-cs"/>
                        </a:rPr>
                        <a:t>有無を確認</a:t>
                      </a:r>
                      <a:r>
                        <a:rPr kumimoji="1" lang="ja-JP" altLang="en-US" sz="1050" kern="1200">
                          <a:solidFill>
                            <a:schemeClr val="dk1"/>
                          </a:solidFill>
                          <a:effectLst/>
                          <a:latin typeface="+mn-lt"/>
                          <a:ea typeface="+mn-ea"/>
                          <a:cs typeface="+mn-cs"/>
                        </a:rPr>
                        <a:t>する。</a:t>
                      </a:r>
                      <a:r>
                        <a:rPr kumimoji="1" lang="ja-JP" altLang="ja-JP" sz="1050" kern="1200">
                          <a:solidFill>
                            <a:schemeClr val="dk1"/>
                          </a:solidFill>
                          <a:effectLst/>
                          <a:latin typeface="+mn-lt"/>
                          <a:ea typeface="+mn-ea"/>
                          <a:cs typeface="+mn-cs"/>
                        </a:rPr>
                        <a:t>万が一</a:t>
                      </a:r>
                      <a:r>
                        <a:rPr kumimoji="1" lang="ja-JP" altLang="en-US" sz="1050" kern="1200">
                          <a:solidFill>
                            <a:schemeClr val="dk1"/>
                          </a:solidFill>
                          <a:effectLst/>
                          <a:latin typeface="+mn-lt"/>
                          <a:ea typeface="+mn-ea"/>
                          <a:cs typeface="+mn-cs"/>
                        </a:rPr>
                        <a:t>、</a:t>
                      </a:r>
                      <a:r>
                        <a:rPr kumimoji="1" lang="ja-JP" altLang="ja-JP" sz="1050" kern="1200">
                          <a:solidFill>
                            <a:schemeClr val="dk1"/>
                          </a:solidFill>
                          <a:effectLst/>
                          <a:latin typeface="+mn-lt"/>
                          <a:ea typeface="+mn-ea"/>
                          <a:cs typeface="+mn-cs"/>
                        </a:rPr>
                        <a:t>適用後に問題が生じ</a:t>
                      </a:r>
                      <a:r>
                        <a:rPr kumimoji="1" lang="ja-JP" altLang="ja-JP" sz="1050" b="0" kern="1200">
                          <a:solidFill>
                            <a:schemeClr val="dk1"/>
                          </a:solidFill>
                          <a:effectLst/>
                          <a:latin typeface="+mn-lt"/>
                          <a:ea typeface="+mn-ea"/>
                          <a:cs typeface="+mn-cs"/>
                        </a:rPr>
                        <a:t>た場合は、再インストールする</a:t>
                      </a:r>
                      <a:r>
                        <a:rPr kumimoji="1" lang="ja-JP" altLang="en-US" sz="1050" b="0" kern="1200">
                          <a:solidFill>
                            <a:schemeClr val="dk1"/>
                          </a:solidFill>
                          <a:effectLst/>
                          <a:latin typeface="+mn-lt"/>
                          <a:ea typeface="+mn-ea"/>
                          <a:cs typeface="+mn-cs"/>
                        </a:rPr>
                        <a:t>こと</a:t>
                      </a:r>
                      <a:r>
                        <a:rPr kumimoji="1" lang="ja-JP" altLang="ja-JP" sz="1050" b="0" kern="1200">
                          <a:solidFill>
                            <a:schemeClr val="dk1"/>
                          </a:solidFill>
                          <a:effectLst/>
                          <a:latin typeface="+mn-lt"/>
                          <a:ea typeface="+mn-ea"/>
                          <a:cs typeface="+mn-cs"/>
                        </a:rPr>
                        <a:t>で問題解決を即座に実施</a:t>
                      </a:r>
                      <a:r>
                        <a:rPr kumimoji="1" lang="ja-JP" altLang="en-US" sz="1050" b="0" kern="1200">
                          <a:solidFill>
                            <a:schemeClr val="dk1"/>
                          </a:solidFill>
                          <a:effectLst/>
                          <a:latin typeface="+mn-lt"/>
                          <a:ea typeface="+mn-ea"/>
                          <a:cs typeface="+mn-cs"/>
                        </a:rPr>
                        <a:t>する</a:t>
                      </a:r>
                      <a:r>
                        <a:rPr kumimoji="1" lang="ja-JP" altLang="ja-JP" sz="1050" b="0" kern="1200">
                          <a:solidFill>
                            <a:schemeClr val="dk1"/>
                          </a:solidFill>
                          <a:effectLst/>
                          <a:latin typeface="+mn-lt"/>
                          <a:ea typeface="+mn-ea"/>
                          <a:cs typeface="+mn-cs"/>
                        </a:rPr>
                        <a:t>。</a:t>
                      </a:r>
                      <a:endParaRPr kumimoji="1" lang="en-US" altLang="ja-JP" sz="1050" b="0" kern="1200">
                        <a:solidFill>
                          <a:schemeClr val="dk1"/>
                        </a:solidFill>
                        <a:effectLst/>
                        <a:latin typeface="+mn-lt"/>
                        <a:ea typeface="+mn-ea"/>
                        <a:cs typeface="+mn-cs"/>
                      </a:endParaRPr>
                    </a:p>
                    <a:p>
                      <a:pPr marL="228600" indent="-228600">
                        <a:buFont typeface="+mj-lt"/>
                        <a:buAutoNum type="alphaLcPeriod"/>
                      </a:pPr>
                      <a:r>
                        <a:rPr kumimoji="1" lang="en-US" altLang="ja-JP" sz="1050" b="0" kern="1200">
                          <a:solidFill>
                            <a:schemeClr val="dk1"/>
                          </a:solidFill>
                          <a:effectLst/>
                          <a:latin typeface="+mn-lt"/>
                          <a:ea typeface="+mn-ea"/>
                          <a:cs typeface="+mn-cs"/>
                        </a:rPr>
                        <a:t>OS</a:t>
                      </a:r>
                      <a:r>
                        <a:rPr kumimoji="1" lang="ja-JP" altLang="en-US" sz="1050" b="0" kern="1200">
                          <a:solidFill>
                            <a:schemeClr val="dk1"/>
                          </a:solidFill>
                          <a:effectLst/>
                          <a:latin typeface="+mn-lt"/>
                          <a:ea typeface="+mn-ea"/>
                          <a:cs typeface="+mn-cs"/>
                        </a:rPr>
                        <a:t>やパッケージソフト</a:t>
                      </a:r>
                      <a:r>
                        <a:rPr kumimoji="1" lang="ja-JP" altLang="ja-JP" sz="1050" b="0" kern="1200">
                          <a:solidFill>
                            <a:schemeClr val="dk1"/>
                          </a:solidFill>
                          <a:effectLst/>
                          <a:latin typeface="+mn-lt"/>
                          <a:ea typeface="+mn-ea"/>
                          <a:cs typeface="+mn-cs"/>
                        </a:rPr>
                        <a:t>を変更する際</a:t>
                      </a:r>
                      <a:r>
                        <a:rPr kumimoji="1" lang="ja-JP" altLang="en-US" sz="1050" b="0" kern="1200">
                          <a:solidFill>
                            <a:schemeClr val="dk1"/>
                          </a:solidFill>
                          <a:effectLst/>
                          <a:latin typeface="+mn-lt"/>
                          <a:ea typeface="+mn-ea"/>
                          <a:cs typeface="+mn-cs"/>
                        </a:rPr>
                        <a:t>は</a:t>
                      </a:r>
                      <a:r>
                        <a:rPr kumimoji="1" lang="ja-JP" altLang="ja-JP" sz="1050" b="0" kern="1200">
                          <a:solidFill>
                            <a:schemeClr val="dk1"/>
                          </a:solidFill>
                          <a:effectLst/>
                          <a:latin typeface="+mn-lt"/>
                          <a:ea typeface="+mn-ea"/>
                          <a:cs typeface="+mn-cs"/>
                        </a:rPr>
                        <a:t>、情報システム管理者はテスト機や予備機</a:t>
                      </a:r>
                      <a:r>
                        <a:rPr kumimoji="1" lang="ja-JP" altLang="en-US" sz="1050" b="0" kern="1200">
                          <a:solidFill>
                            <a:schemeClr val="dk1"/>
                          </a:solidFill>
                          <a:effectLst/>
                          <a:latin typeface="+mn-lt"/>
                          <a:ea typeface="+mn-ea"/>
                          <a:cs typeface="+mn-cs"/>
                        </a:rPr>
                        <a:t>を用いて、現在の情報システムが変更後の</a:t>
                      </a:r>
                      <a:r>
                        <a:rPr kumimoji="1" lang="en-US" altLang="ja-JP" sz="1050" b="0" kern="1200">
                          <a:solidFill>
                            <a:schemeClr val="dk1"/>
                          </a:solidFill>
                          <a:effectLst/>
                          <a:latin typeface="+mn-lt"/>
                          <a:ea typeface="+mn-ea"/>
                          <a:cs typeface="+mn-cs"/>
                        </a:rPr>
                        <a:t>OS</a:t>
                      </a:r>
                      <a:r>
                        <a:rPr kumimoji="1" lang="ja-JP" altLang="ja-JP" sz="1050" b="0" kern="1200">
                          <a:solidFill>
                            <a:schemeClr val="dk1"/>
                          </a:solidFill>
                          <a:effectLst/>
                          <a:latin typeface="+mn-lt"/>
                          <a:ea typeface="+mn-ea"/>
                          <a:cs typeface="+mn-cs"/>
                        </a:rPr>
                        <a:t>上で</a:t>
                      </a:r>
                      <a:r>
                        <a:rPr kumimoji="1" lang="ja-JP" altLang="en-US" sz="1050" b="0" kern="1200">
                          <a:solidFill>
                            <a:schemeClr val="dk1"/>
                          </a:solidFill>
                          <a:effectLst/>
                          <a:latin typeface="+mn-lt"/>
                          <a:ea typeface="+mn-ea"/>
                          <a:cs typeface="+mn-cs"/>
                        </a:rPr>
                        <a:t>問題なく</a:t>
                      </a:r>
                      <a:r>
                        <a:rPr kumimoji="1" lang="ja-JP" altLang="ja-JP" sz="1050" b="0" kern="1200">
                          <a:solidFill>
                            <a:schemeClr val="dk1"/>
                          </a:solidFill>
                          <a:effectLst/>
                          <a:latin typeface="+mn-lt"/>
                          <a:ea typeface="+mn-ea"/>
                          <a:cs typeface="+mn-cs"/>
                        </a:rPr>
                        <a:t>動作</a:t>
                      </a:r>
                      <a:r>
                        <a:rPr kumimoji="1" lang="ja-JP" altLang="en-US" sz="1050" b="0" kern="1200">
                          <a:solidFill>
                            <a:schemeClr val="dk1"/>
                          </a:solidFill>
                          <a:effectLst/>
                          <a:latin typeface="+mn-lt"/>
                          <a:ea typeface="+mn-ea"/>
                          <a:cs typeface="+mn-cs"/>
                        </a:rPr>
                        <a:t>するかを</a:t>
                      </a:r>
                      <a:r>
                        <a:rPr kumimoji="1" lang="ja-JP" altLang="ja-JP" sz="1050" b="0" kern="1200">
                          <a:solidFill>
                            <a:schemeClr val="dk1"/>
                          </a:solidFill>
                          <a:effectLst/>
                          <a:latin typeface="+mn-lt"/>
                          <a:ea typeface="+mn-ea"/>
                          <a:cs typeface="+mn-cs"/>
                        </a:rPr>
                        <a:t>検証</a:t>
                      </a:r>
                      <a:r>
                        <a:rPr kumimoji="1" lang="ja-JP" altLang="en-US" sz="1050" b="0" kern="1200">
                          <a:solidFill>
                            <a:schemeClr val="dk1"/>
                          </a:solidFill>
                          <a:effectLst/>
                          <a:latin typeface="+mn-lt"/>
                          <a:ea typeface="+mn-ea"/>
                          <a:cs typeface="+mn-cs"/>
                        </a:rPr>
                        <a:t>する</a:t>
                      </a:r>
                      <a:r>
                        <a:rPr kumimoji="1" lang="ja-JP" altLang="ja-JP" sz="1050" b="0" kern="1200">
                          <a:solidFill>
                            <a:schemeClr val="dk1"/>
                          </a:solidFill>
                          <a:effectLst/>
                          <a:latin typeface="+mn-lt"/>
                          <a:ea typeface="+mn-ea"/>
                          <a:cs typeface="+mn-cs"/>
                        </a:rPr>
                        <a:t>。</a:t>
                      </a:r>
                      <a:endParaRPr kumimoji="1" lang="en-US" altLang="ja-JP" sz="1050" b="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パッケージソフトウェアのカスタマイズ</a:t>
                      </a:r>
                      <a:r>
                        <a:rPr kumimoji="1" lang="ja-JP" altLang="en-US" sz="1050" kern="1200">
                          <a:solidFill>
                            <a:schemeClr val="dk1"/>
                          </a:solidFill>
                          <a:effectLst/>
                          <a:latin typeface="+mn-lt"/>
                          <a:ea typeface="+mn-ea"/>
                          <a:cs typeface="+mn-cs"/>
                        </a:rPr>
                        <a:t>を</a:t>
                      </a:r>
                      <a:r>
                        <a:rPr kumimoji="1" lang="ja-JP" altLang="ja-JP" sz="1050" kern="1200">
                          <a:solidFill>
                            <a:schemeClr val="dk1"/>
                          </a:solidFill>
                          <a:effectLst/>
                          <a:latin typeface="+mn-lt"/>
                          <a:ea typeface="+mn-ea"/>
                          <a:cs typeface="+mn-cs"/>
                        </a:rPr>
                        <a:t>原則として</a:t>
                      </a:r>
                      <a:r>
                        <a:rPr kumimoji="1" lang="ja-JP" altLang="en-US" sz="1050" kern="1200">
                          <a:solidFill>
                            <a:schemeClr val="dk1"/>
                          </a:solidFill>
                          <a:effectLst/>
                          <a:latin typeface="+mn-lt"/>
                          <a:ea typeface="+mn-ea"/>
                          <a:cs typeface="+mn-cs"/>
                        </a:rPr>
                        <a:t>禁じる</a:t>
                      </a:r>
                      <a:r>
                        <a:rPr kumimoji="1" lang="ja-JP" altLang="ja-JP" sz="1050" kern="1200">
                          <a:solidFill>
                            <a:schemeClr val="dk1"/>
                          </a:solidFill>
                          <a:effectLst/>
                          <a:latin typeface="+mn-lt"/>
                          <a:ea typeface="+mn-ea"/>
                          <a:cs typeface="+mn-cs"/>
                        </a:rPr>
                        <a:t>。万が一</a:t>
                      </a:r>
                      <a:r>
                        <a:rPr kumimoji="1" lang="ja-JP" altLang="en-US" sz="1050" kern="1200">
                          <a:solidFill>
                            <a:schemeClr val="dk1"/>
                          </a:solidFill>
                          <a:effectLst/>
                          <a:latin typeface="+mn-lt"/>
                          <a:ea typeface="+mn-ea"/>
                          <a:cs typeface="+mn-cs"/>
                        </a:rPr>
                        <a:t>、修正を</a:t>
                      </a:r>
                      <a:r>
                        <a:rPr kumimoji="1" lang="ja-JP" altLang="ja-JP" sz="1050" kern="1200">
                          <a:solidFill>
                            <a:schemeClr val="dk1"/>
                          </a:solidFill>
                          <a:effectLst/>
                          <a:latin typeface="+mn-lt"/>
                          <a:ea typeface="+mn-ea"/>
                          <a:cs typeface="+mn-cs"/>
                        </a:rPr>
                        <a:t>行う場合は、動作上の影響</a:t>
                      </a:r>
                      <a:r>
                        <a:rPr kumimoji="1" lang="ja-JP" altLang="en-US" sz="1050" kern="1200">
                          <a:solidFill>
                            <a:schemeClr val="dk1"/>
                          </a:solidFill>
                          <a:effectLst/>
                          <a:latin typeface="+mn-lt"/>
                          <a:ea typeface="+mn-ea"/>
                          <a:cs typeface="+mn-cs"/>
                        </a:rPr>
                        <a:t>およびベ</a:t>
                      </a:r>
                      <a:r>
                        <a:rPr kumimoji="1" lang="ja-JP" altLang="ja-JP" sz="1050" kern="1200">
                          <a:solidFill>
                            <a:schemeClr val="dk1"/>
                          </a:solidFill>
                          <a:effectLst/>
                          <a:latin typeface="+mn-lt"/>
                          <a:ea typeface="+mn-ea"/>
                          <a:cs typeface="+mn-cs"/>
                        </a:rPr>
                        <a:t>ンダーから将来的に</a:t>
                      </a:r>
                      <a:r>
                        <a:rPr kumimoji="1" lang="ja-JP" altLang="en-US" sz="1050" kern="1200">
                          <a:solidFill>
                            <a:schemeClr val="dk1"/>
                          </a:solidFill>
                          <a:effectLst/>
                          <a:latin typeface="+mn-lt"/>
                          <a:ea typeface="+mn-ea"/>
                          <a:cs typeface="+mn-cs"/>
                        </a:rPr>
                        <a:t>受け</a:t>
                      </a:r>
                      <a:r>
                        <a:rPr kumimoji="1" lang="ja-JP" altLang="ja-JP" sz="1050" kern="1200">
                          <a:solidFill>
                            <a:schemeClr val="dk1"/>
                          </a:solidFill>
                          <a:effectLst/>
                          <a:latin typeface="+mn-lt"/>
                          <a:ea typeface="+mn-ea"/>
                          <a:cs typeface="+mn-cs"/>
                        </a:rPr>
                        <a:t>るサポートへの影響を考慮し、情報システム管理者の許可を得</a:t>
                      </a:r>
                      <a:r>
                        <a:rPr kumimoji="1" lang="ja-JP" altLang="en-US" sz="1050" kern="1200">
                          <a:solidFill>
                            <a:schemeClr val="dk1"/>
                          </a:solidFill>
                          <a:effectLst/>
                          <a:latin typeface="+mn-lt"/>
                          <a:ea typeface="+mn-ea"/>
                          <a:cs typeface="+mn-cs"/>
                        </a:rPr>
                        <a:t>る</a:t>
                      </a:r>
                      <a:r>
                        <a:rPr kumimoji="1" lang="ja-JP" altLang="ja-JP"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rPr>
                        <a:t>ワンポイントアドバイス</a:t>
                      </a:r>
                      <a:endParaRPr lang="en-US" altLang="ja-JP" sz="1050" b="1">
                        <a:solidFill>
                          <a:schemeClr val="accent1">
                            <a:lumMod val="75000"/>
                          </a:schemeClr>
                        </a:solidFill>
                        <a:latin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dk1"/>
                          </a:solidFill>
                          <a:effectLst/>
                          <a:latin typeface="+mn-lt"/>
                          <a:ea typeface="+mn-ea"/>
                          <a:cs typeface="+mn-cs"/>
                        </a:rPr>
                        <a:t>変更管理手順は、情報の機密性、完全性、可用性を確実にするために、設計の初期段階からその後のすべての保守作業までのシステム開発のライフサイクル全体にわたって文書化し、実装することが大切です。</a:t>
                      </a:r>
                      <a:endParaRPr kumimoji="1" lang="en-US" altLang="ja-JP" sz="1050" kern="1200">
                        <a:solidFill>
                          <a:schemeClr val="tx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21399395"/>
                  </a:ext>
                </a:extLst>
              </a:tr>
            </a:tbl>
          </a:graphicData>
        </a:graphic>
      </p:graphicFrame>
      <p:sp>
        <p:nvSpPr>
          <p:cNvPr id="2" name="スライド番号プレースホルダー 4">
            <a:extLst>
              <a:ext uri="{FF2B5EF4-FFF2-40B4-BE49-F238E27FC236}">
                <a16:creationId xmlns:a16="http://schemas.microsoft.com/office/drawing/2014/main" id="{F2794D1D-F838-4DAF-A561-3F1E43CB6605}"/>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18</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8" name="表 7">
            <a:extLst>
              <a:ext uri="{FF2B5EF4-FFF2-40B4-BE49-F238E27FC236}">
                <a16:creationId xmlns:a16="http://schemas.microsoft.com/office/drawing/2014/main" id="{0E03DD87-A102-2B0B-A36D-5B34FC16F7B0}"/>
              </a:ext>
            </a:extLst>
          </p:cNvPr>
          <p:cNvGraphicFramePr>
            <a:graphicFrameLocks noGrp="1"/>
          </p:cNvGraphicFramePr>
          <p:nvPr/>
        </p:nvGraphicFramePr>
        <p:xfrm>
          <a:off x="622800" y="2052000"/>
          <a:ext cx="5612400" cy="22860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8.31 </a:t>
                      </a:r>
                      <a:r>
                        <a:rPr kumimoji="1" lang="ja-JP" altLang="en-US" sz="1050" b="1">
                          <a:solidFill>
                            <a:sysClr val="windowText" lastClr="000000"/>
                          </a:solidFill>
                          <a:latin typeface="+mn-ea"/>
                          <a:ea typeface="+mn-ea"/>
                        </a:rPr>
                        <a:t>開発環境、試験環境及び運用環境の分離</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ja-JP" sz="1050" kern="1200">
                          <a:solidFill>
                            <a:schemeClr val="dk1"/>
                          </a:solidFill>
                          <a:effectLst/>
                          <a:latin typeface="+mn-lt"/>
                          <a:ea typeface="+mn-ea"/>
                          <a:cs typeface="+mn-cs"/>
                        </a:rPr>
                        <a:t>情報システムの開発に際しては、開発</a:t>
                      </a:r>
                      <a:r>
                        <a:rPr kumimoji="1" lang="ja-JP" altLang="en-US" sz="1050" kern="1200">
                          <a:solidFill>
                            <a:schemeClr val="dk1"/>
                          </a:solidFill>
                          <a:effectLst/>
                          <a:latin typeface="+mn-lt"/>
                          <a:ea typeface="+mn-ea"/>
                          <a:cs typeface="+mn-cs"/>
                        </a:rPr>
                        <a:t>・</a:t>
                      </a:r>
                      <a:r>
                        <a:rPr kumimoji="1" lang="ja-JP" altLang="ja-JP" sz="1050" kern="1200">
                          <a:solidFill>
                            <a:schemeClr val="dk1"/>
                          </a:solidFill>
                          <a:effectLst/>
                          <a:latin typeface="+mn-lt"/>
                          <a:ea typeface="+mn-ea"/>
                          <a:cs typeface="+mn-cs"/>
                        </a:rPr>
                        <a:t>テスト</a:t>
                      </a:r>
                      <a:r>
                        <a:rPr kumimoji="1" lang="ja-JP" altLang="en-US" sz="1050" kern="1200">
                          <a:solidFill>
                            <a:schemeClr val="dk1"/>
                          </a:solidFill>
                          <a:effectLst/>
                          <a:latin typeface="+mn-lt"/>
                          <a:ea typeface="+mn-ea"/>
                          <a:cs typeface="+mn-cs"/>
                        </a:rPr>
                        <a:t>環境と</a:t>
                      </a:r>
                      <a:r>
                        <a:rPr kumimoji="1" lang="ja-JP" altLang="ja-JP" sz="1050" kern="1200">
                          <a:solidFill>
                            <a:schemeClr val="dk1"/>
                          </a:solidFill>
                          <a:effectLst/>
                          <a:latin typeface="+mn-lt"/>
                          <a:ea typeface="+mn-ea"/>
                          <a:cs typeface="+mn-cs"/>
                        </a:rPr>
                        <a:t>本番環境を</a:t>
                      </a:r>
                      <a:r>
                        <a:rPr kumimoji="1" lang="ja-JP" altLang="en-US" sz="1050" kern="1200">
                          <a:solidFill>
                            <a:schemeClr val="dk1"/>
                          </a:solidFill>
                          <a:effectLst/>
                          <a:latin typeface="+mn-lt"/>
                          <a:ea typeface="+mn-ea"/>
                          <a:cs typeface="+mn-cs"/>
                        </a:rPr>
                        <a:t>、</a:t>
                      </a:r>
                      <a:r>
                        <a:rPr kumimoji="1" lang="ja-JP" altLang="ja-JP" sz="1050" kern="1200">
                          <a:solidFill>
                            <a:schemeClr val="dk1"/>
                          </a:solidFill>
                          <a:effectLst/>
                          <a:latin typeface="+mn-lt"/>
                          <a:ea typeface="+mn-ea"/>
                          <a:cs typeface="+mn-cs"/>
                        </a:rPr>
                        <a:t>物理的</a:t>
                      </a:r>
                      <a:r>
                        <a:rPr kumimoji="1" lang="ja-JP" altLang="en-US" sz="1050" kern="1200">
                          <a:solidFill>
                            <a:schemeClr val="dk1"/>
                          </a:solidFill>
                          <a:effectLst/>
                          <a:latin typeface="+mn-lt"/>
                          <a:ea typeface="+mn-ea"/>
                          <a:cs typeface="+mn-cs"/>
                        </a:rPr>
                        <a:t>・</a:t>
                      </a:r>
                      <a:r>
                        <a:rPr kumimoji="1" lang="ja-JP" altLang="ja-JP" sz="1050" kern="1200">
                          <a:solidFill>
                            <a:schemeClr val="dk1"/>
                          </a:solidFill>
                          <a:effectLst/>
                          <a:latin typeface="+mn-lt"/>
                          <a:ea typeface="+mn-ea"/>
                          <a:cs typeface="+mn-cs"/>
                        </a:rPr>
                        <a:t>論理的に分割</a:t>
                      </a:r>
                      <a:r>
                        <a:rPr kumimoji="1" lang="ja-JP" altLang="en-US" sz="1050" kern="1200">
                          <a:solidFill>
                            <a:schemeClr val="dk1"/>
                          </a:solidFill>
                          <a:effectLst/>
                          <a:latin typeface="+mn-lt"/>
                          <a:ea typeface="+mn-ea"/>
                          <a:cs typeface="+mn-cs"/>
                        </a:rPr>
                        <a:t>する</a:t>
                      </a:r>
                      <a:r>
                        <a:rPr kumimoji="1" lang="ja-JP" altLang="ja-JP" sz="1050" kern="1200">
                          <a:solidFill>
                            <a:schemeClr val="dk1"/>
                          </a:solidFill>
                          <a:effectLst/>
                          <a:latin typeface="+mn-lt"/>
                          <a:ea typeface="+mn-ea"/>
                          <a:cs typeface="+mn-cs"/>
                        </a:rPr>
                        <a:t>。</a:t>
                      </a:r>
                      <a:endParaRPr kumimoji="1" lang="en-US" altLang="ja-JP" sz="1050" b="0" kern="1200">
                        <a:solidFill>
                          <a:schemeClr val="dk1"/>
                        </a:solidFill>
                        <a:effectLst/>
                        <a:latin typeface="+mn-lt"/>
                        <a:ea typeface="+mn-ea"/>
                        <a:cs typeface="+mn-cs"/>
                      </a:endParaRPr>
                    </a:p>
                    <a:p>
                      <a:pPr marL="228600" indent="-228600">
                        <a:buFont typeface="+mj-lt"/>
                        <a:buAutoNum type="alphaLcPeriod"/>
                      </a:pPr>
                      <a:r>
                        <a:rPr kumimoji="1" lang="ja-JP" altLang="ja-JP" sz="1050" b="0" kern="1200">
                          <a:solidFill>
                            <a:schemeClr val="dk1"/>
                          </a:solidFill>
                          <a:effectLst/>
                          <a:latin typeface="+mn-lt"/>
                          <a:ea typeface="+mn-ea"/>
                          <a:cs typeface="+mn-cs"/>
                        </a:rPr>
                        <a:t>セキュリティに配慮した開発環境</a:t>
                      </a:r>
                      <a:br>
                        <a:rPr kumimoji="1" lang="en-US" altLang="ja-JP" sz="1050" b="0" kern="1200">
                          <a:solidFill>
                            <a:schemeClr val="dk1"/>
                          </a:solidFill>
                          <a:effectLst/>
                          <a:latin typeface="+mn-lt"/>
                          <a:ea typeface="+mn-ea"/>
                          <a:cs typeface="+mn-cs"/>
                        </a:rPr>
                      </a:br>
                      <a:r>
                        <a:rPr kumimoji="1" lang="ja-JP" altLang="en-US" sz="1050" b="0" kern="1200">
                          <a:solidFill>
                            <a:schemeClr val="dk1"/>
                          </a:solidFill>
                          <a:effectLst/>
                          <a:latin typeface="+mn-lt"/>
                          <a:ea typeface="+mn-ea"/>
                          <a:cs typeface="+mn-cs"/>
                        </a:rPr>
                        <a:t>・</a:t>
                      </a:r>
                      <a:r>
                        <a:rPr kumimoji="1" lang="ja-JP" altLang="ja-JP" sz="1050" kern="1200">
                          <a:solidFill>
                            <a:schemeClr val="dk1"/>
                          </a:solidFill>
                          <a:effectLst/>
                          <a:latin typeface="+mn-lt"/>
                          <a:ea typeface="+mn-ea"/>
                          <a:cs typeface="+mn-cs"/>
                        </a:rPr>
                        <a:t>開発は、開発業務を行わない</a:t>
                      </a:r>
                      <a:r>
                        <a:rPr kumimoji="1" lang="ja-JP" altLang="en-US" sz="1050" kern="1200">
                          <a:solidFill>
                            <a:schemeClr val="dk1"/>
                          </a:solidFill>
                          <a:effectLst/>
                          <a:latin typeface="+mn-lt"/>
                          <a:ea typeface="+mn-ea"/>
                          <a:cs typeface="+mn-cs"/>
                        </a:rPr>
                        <a:t>従業員</a:t>
                      </a:r>
                      <a:r>
                        <a:rPr kumimoji="1" lang="ja-JP" altLang="ja-JP" sz="1050" kern="1200">
                          <a:solidFill>
                            <a:schemeClr val="dk1"/>
                          </a:solidFill>
                          <a:effectLst/>
                          <a:latin typeface="+mn-lt"/>
                          <a:ea typeface="+mn-ea"/>
                          <a:cs typeface="+mn-cs"/>
                        </a:rPr>
                        <a:t>から分離した場所</a:t>
                      </a:r>
                      <a:r>
                        <a:rPr kumimoji="1" lang="ja-JP" altLang="en-US" sz="1050" kern="1200">
                          <a:solidFill>
                            <a:schemeClr val="dk1"/>
                          </a:solidFill>
                          <a:effectLst/>
                          <a:latin typeface="+mn-lt"/>
                          <a:ea typeface="+mn-ea"/>
                          <a:cs typeface="+mn-cs"/>
                        </a:rPr>
                        <a:t>および</a:t>
                      </a:r>
                      <a:r>
                        <a:rPr kumimoji="1" lang="ja-JP" altLang="ja-JP" sz="1050" kern="1200">
                          <a:solidFill>
                            <a:schemeClr val="dk1"/>
                          </a:solidFill>
                          <a:effectLst/>
                          <a:latin typeface="+mn-lt"/>
                          <a:ea typeface="+mn-ea"/>
                          <a:cs typeface="+mn-cs"/>
                        </a:rPr>
                        <a:t>システムにて行</a:t>
                      </a:r>
                      <a:r>
                        <a:rPr kumimoji="1" lang="ja-JP" altLang="en-US" sz="1050" kern="1200">
                          <a:solidFill>
                            <a:schemeClr val="dk1"/>
                          </a:solidFill>
                          <a:effectLst/>
                          <a:latin typeface="+mn-lt"/>
                          <a:ea typeface="+mn-ea"/>
                          <a:cs typeface="+mn-cs"/>
                        </a:rPr>
                        <a:t>う</a:t>
                      </a:r>
                      <a:r>
                        <a:rPr kumimoji="1" lang="ja-JP" altLang="ja-JP" sz="1050" kern="1200">
                          <a:solidFill>
                            <a:schemeClr val="dk1"/>
                          </a:solidFill>
                          <a:effectLst/>
                          <a:latin typeface="+mn-lt"/>
                          <a:ea typeface="+mn-ea"/>
                          <a:cs typeface="+mn-cs"/>
                        </a:rPr>
                        <a:t>。ま</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　</a:t>
                      </a:r>
                      <a:r>
                        <a:rPr kumimoji="1" lang="ja-JP" altLang="ja-JP" sz="1050" kern="1200">
                          <a:solidFill>
                            <a:schemeClr val="dk1"/>
                          </a:solidFill>
                          <a:effectLst/>
                          <a:latin typeface="+mn-lt"/>
                          <a:ea typeface="+mn-ea"/>
                          <a:cs typeface="+mn-cs"/>
                        </a:rPr>
                        <a:t>た開発環境は、運用環境から分離</a:t>
                      </a:r>
                      <a:r>
                        <a:rPr kumimoji="1" lang="ja-JP" altLang="en-US" sz="1050" kern="1200">
                          <a:solidFill>
                            <a:schemeClr val="dk1"/>
                          </a:solidFill>
                          <a:effectLst/>
                          <a:latin typeface="+mn-lt"/>
                          <a:ea typeface="+mn-ea"/>
                          <a:cs typeface="+mn-cs"/>
                        </a:rPr>
                        <a:t>する</a:t>
                      </a:r>
                      <a:r>
                        <a:rPr kumimoji="1" lang="ja-JP" altLang="ja-JP" sz="1050" kern="1200">
                          <a:solidFill>
                            <a:schemeClr val="dk1"/>
                          </a:solidFill>
                          <a:effectLst/>
                          <a:latin typeface="+mn-lt"/>
                          <a:ea typeface="+mn-ea"/>
                          <a:cs typeface="+mn-cs"/>
                        </a:rPr>
                        <a:t>。</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a:t>
                      </a:r>
                      <a:r>
                        <a:rPr kumimoji="1" lang="ja-JP" altLang="ja-JP" sz="1050" kern="1200">
                          <a:solidFill>
                            <a:schemeClr val="dk1"/>
                          </a:solidFill>
                          <a:effectLst/>
                          <a:latin typeface="+mn-lt"/>
                          <a:ea typeface="+mn-ea"/>
                          <a:cs typeface="+mn-cs"/>
                        </a:rPr>
                        <a:t>ソースコード</a:t>
                      </a:r>
                      <a:r>
                        <a:rPr kumimoji="1" lang="ja-JP" altLang="en-US" sz="1050" kern="1200">
                          <a:solidFill>
                            <a:schemeClr val="dk1"/>
                          </a:solidFill>
                          <a:effectLst/>
                          <a:latin typeface="+mn-lt"/>
                          <a:ea typeface="+mn-ea"/>
                          <a:cs typeface="+mn-cs"/>
                        </a:rPr>
                        <a:t>および</a:t>
                      </a:r>
                      <a:r>
                        <a:rPr kumimoji="1" lang="ja-JP" altLang="ja-JP" sz="1050" kern="1200">
                          <a:solidFill>
                            <a:schemeClr val="dk1"/>
                          </a:solidFill>
                          <a:effectLst/>
                          <a:latin typeface="+mn-lt"/>
                          <a:ea typeface="+mn-ea"/>
                          <a:cs typeface="+mn-cs"/>
                        </a:rPr>
                        <a:t>設定ファイルは、不意の消去や改ざんから保護するため、必要</a:t>
                      </a:r>
                      <a:br>
                        <a:rPr kumimoji="1" lang="en-US" altLang="ja-JP" sz="1050" kern="1200">
                          <a:solidFill>
                            <a:schemeClr val="dk1"/>
                          </a:solidFill>
                          <a:effectLst/>
                          <a:latin typeface="+mn-lt"/>
                          <a:ea typeface="+mn-ea"/>
                          <a:cs typeface="+mn-cs"/>
                        </a:rPr>
                      </a:br>
                      <a:r>
                        <a:rPr kumimoji="1" lang="ja-JP" altLang="en-US" sz="1050" kern="1200">
                          <a:solidFill>
                            <a:schemeClr val="dk1"/>
                          </a:solidFill>
                          <a:effectLst/>
                          <a:latin typeface="+mn-lt"/>
                          <a:ea typeface="+mn-ea"/>
                          <a:cs typeface="+mn-cs"/>
                        </a:rPr>
                        <a:t>　</a:t>
                      </a:r>
                      <a:r>
                        <a:rPr kumimoji="1" lang="ja-JP" altLang="ja-JP" sz="1050" kern="1200">
                          <a:solidFill>
                            <a:schemeClr val="dk1"/>
                          </a:solidFill>
                          <a:effectLst/>
                          <a:latin typeface="+mn-lt"/>
                          <a:ea typeface="+mn-ea"/>
                          <a:cs typeface="+mn-cs"/>
                        </a:rPr>
                        <a:t>最小限の</a:t>
                      </a:r>
                      <a:r>
                        <a:rPr kumimoji="1" lang="ja-JP" altLang="en-US" sz="1050" kern="1200">
                          <a:solidFill>
                            <a:schemeClr val="dk1"/>
                          </a:solidFill>
                          <a:effectLst/>
                          <a:latin typeface="+mn-lt"/>
                          <a:ea typeface="+mn-ea"/>
                          <a:cs typeface="+mn-cs"/>
                        </a:rPr>
                        <a:t>者</a:t>
                      </a:r>
                      <a:r>
                        <a:rPr kumimoji="1" lang="ja-JP" altLang="ja-JP" sz="1050" kern="1200">
                          <a:solidFill>
                            <a:schemeClr val="dk1"/>
                          </a:solidFill>
                          <a:effectLst/>
                          <a:latin typeface="+mn-lt"/>
                          <a:ea typeface="+mn-ea"/>
                          <a:cs typeface="+mn-cs"/>
                        </a:rPr>
                        <a:t>だけがアクセスできるように</a:t>
                      </a:r>
                      <a:r>
                        <a:rPr kumimoji="1" lang="ja-JP" altLang="en-US" sz="1050" kern="1200">
                          <a:solidFill>
                            <a:schemeClr val="dk1"/>
                          </a:solidFill>
                          <a:effectLst/>
                          <a:latin typeface="+mn-lt"/>
                          <a:ea typeface="+mn-ea"/>
                          <a:cs typeface="+mn-cs"/>
                        </a:rPr>
                        <a:t>する。</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indent="0">
                        <a:buFont typeface="+mj-lt"/>
                        <a:buNone/>
                      </a:pPr>
                      <a:r>
                        <a:rPr lang="ja-JP" altLang="en-US" sz="1050" b="1">
                          <a:solidFill>
                            <a:schemeClr val="accent1">
                              <a:lumMod val="75000"/>
                            </a:schemeClr>
                          </a:solidFill>
                          <a:latin typeface="+mn-ea"/>
                          <a:ea typeface="+mn-ea"/>
                        </a:rPr>
                        <a:t>ワンポイントアドバイス</a:t>
                      </a:r>
                      <a:endParaRPr lang="en-US" altLang="ja-JP" sz="1050" b="1">
                        <a:solidFill>
                          <a:schemeClr val="accent1">
                            <a:lumMod val="75000"/>
                          </a:schemeClr>
                        </a:solidFill>
                        <a:latin typeface="+mn-ea"/>
                        <a:ea typeface="+mn-ea"/>
                      </a:endParaRPr>
                    </a:p>
                    <a:p>
                      <a:pPr marL="0" indent="0">
                        <a:buFont typeface="+mj-lt"/>
                        <a:buNone/>
                      </a:pPr>
                      <a:r>
                        <a:rPr lang="ja-JP" altLang="en-US" sz="1050" b="0">
                          <a:solidFill>
                            <a:schemeClr val="tx1"/>
                          </a:solidFill>
                          <a:latin typeface="+mn-ea"/>
                          <a:ea typeface="+mn-ea"/>
                        </a:rPr>
                        <a:t>開発および運用環境に変更を加える際は、組織としての事前レビューおよび承認を徹底することが大切です。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98332195"/>
                  </a:ext>
                </a:extLst>
              </a:tr>
            </a:tbl>
          </a:graphicData>
        </a:graphic>
      </p:graphicFrame>
    </p:spTree>
    <p:extLst>
      <p:ext uri="{BB962C8B-B14F-4D97-AF65-F5344CB8AC3E}">
        <p14:creationId xmlns:p14="http://schemas.microsoft.com/office/powerpoint/2010/main" val="1362899567"/>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プレースホルダー 1">
            <a:extLst>
              <a:ext uri="{FF2B5EF4-FFF2-40B4-BE49-F238E27FC236}">
                <a16:creationId xmlns:a16="http://schemas.microsoft.com/office/drawing/2014/main" id="{7276AA9F-CC66-FD5A-E239-299F33AD0840}"/>
              </a:ext>
            </a:extLst>
          </p:cNvPr>
          <p:cNvSpPr>
            <a:spLocks noGrp="1"/>
          </p:cNvSpPr>
          <p:nvPr>
            <p:ph type="body" sz="quarter" idx="25"/>
          </p:nvPr>
        </p:nvSpPr>
        <p:spPr>
          <a:xfrm>
            <a:off x="619200" y="835200"/>
            <a:ext cx="6238800" cy="417600"/>
          </a:xfrm>
        </p:spPr>
        <p:txBody>
          <a:bodyPr/>
          <a:lstStyle/>
          <a:p>
            <a:r>
              <a:rPr kumimoji="1" lang="zh-TW" altLang="en-US" u="sng">
                <a:uFill>
                  <a:solidFill>
                    <a:schemeClr val="bg1"/>
                  </a:solidFill>
                </a:uFill>
                <a:hlinkClick r:id="rId3" action="ppaction://hlinksldjump"/>
              </a:rPr>
              <a:t>第</a:t>
            </a:r>
            <a:r>
              <a:rPr kumimoji="1" lang="en-US" altLang="zh-TW" u="sng">
                <a:uFill>
                  <a:solidFill>
                    <a:schemeClr val="bg1"/>
                  </a:solidFill>
                </a:uFill>
                <a:hlinkClick r:id="rId3" action="ppaction://hlinksldjump"/>
              </a:rPr>
              <a:t>17</a:t>
            </a:r>
            <a:r>
              <a:rPr kumimoji="1" lang="zh-TW" altLang="en-US" u="sng">
                <a:uFill>
                  <a:solidFill>
                    <a:schemeClr val="bg1"/>
                  </a:solidFill>
                </a:uFill>
                <a:hlinkClick r:id="rId3" action="ppaction://hlinksldjump"/>
              </a:rPr>
              <a:t>章</a:t>
            </a:r>
            <a:r>
              <a:rPr kumimoji="1" lang="en-US" altLang="zh-TW" u="sng">
                <a:uFill>
                  <a:solidFill>
                    <a:schemeClr val="bg1"/>
                  </a:solidFill>
                </a:uFill>
                <a:hlinkClick r:id="rId3" action="ppaction://hlinksldjump"/>
              </a:rPr>
              <a:t>. </a:t>
            </a:r>
            <a:r>
              <a:rPr kumimoji="1" lang="zh-TW" altLang="en-US" u="sng">
                <a:uFill>
                  <a:solidFill>
                    <a:schemeClr val="bg1"/>
                  </a:solidFill>
                </a:uFill>
                <a:hlinkClick r:id="rId3" action="ppaction://hlinksldjump"/>
              </a:rPr>
              <a:t>技術的管理策</a:t>
            </a:r>
            <a:br>
              <a:rPr kumimoji="1" lang="en-US" altLang="zh-TW"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17-1. </a:t>
            </a:r>
            <a:r>
              <a:rPr kumimoji="1" lang="ja-JP" altLang="en-US" u="sng">
                <a:uFill>
                  <a:solidFill>
                    <a:schemeClr val="bg1"/>
                  </a:solidFill>
                </a:uFill>
                <a:hlinkClick r:id="rId3" action="ppaction://hlinksldjump"/>
              </a:rPr>
              <a:t>技術的管理策を参考とした対策基準・実施手順の策定</a:t>
            </a:r>
            <a:endParaRPr kumimoji="1" lang="zh-TW" altLang="en-US" u="sng">
              <a:uFill>
                <a:solidFill>
                  <a:schemeClr val="bg1"/>
                </a:solidFill>
              </a:uFill>
            </a:endParaRPr>
          </a:p>
        </p:txBody>
      </p:sp>
      <p:sp>
        <p:nvSpPr>
          <p:cNvPr id="9" name="テキスト プレースホルダー 2">
            <a:extLst>
              <a:ext uri="{FF2B5EF4-FFF2-40B4-BE49-F238E27FC236}">
                <a16:creationId xmlns:a16="http://schemas.microsoft.com/office/drawing/2014/main" id="{63CC0395-3CCF-334B-F870-CB992D990FBE}"/>
              </a:ext>
            </a:extLst>
          </p:cNvPr>
          <p:cNvSpPr>
            <a:spLocks noGrp="1"/>
          </p:cNvSpPr>
          <p:nvPr>
            <p:ph type="body" sz="quarter" idx="14"/>
          </p:nvPr>
        </p:nvSpPr>
        <p:spPr>
          <a:xfrm>
            <a:off x="1123950" y="1457325"/>
            <a:ext cx="5111250" cy="381000"/>
          </a:xfrm>
        </p:spPr>
        <p:txBody>
          <a:bodyPr/>
          <a:lstStyle/>
          <a:p>
            <a:r>
              <a:rPr kumimoji="1" lang="en-US" altLang="ja-JP"/>
              <a:t>17-1-2. </a:t>
            </a:r>
            <a:r>
              <a:rPr kumimoji="1" lang="ja-JP" altLang="en-US"/>
              <a:t>実施手順の策定</a:t>
            </a:r>
          </a:p>
        </p:txBody>
      </p:sp>
      <p:graphicFrame>
        <p:nvGraphicFramePr>
          <p:cNvPr id="10" name="表 9">
            <a:extLst>
              <a:ext uri="{FF2B5EF4-FFF2-40B4-BE49-F238E27FC236}">
                <a16:creationId xmlns:a16="http://schemas.microsoft.com/office/drawing/2014/main" id="{50E09F60-89D1-890B-79C7-37E58BAAC834}"/>
              </a:ext>
            </a:extLst>
          </p:cNvPr>
          <p:cNvGraphicFramePr>
            <a:graphicFrameLocks noGrp="1"/>
          </p:cNvGraphicFramePr>
          <p:nvPr/>
        </p:nvGraphicFramePr>
        <p:xfrm>
          <a:off x="622800" y="4050030"/>
          <a:ext cx="5612400" cy="18059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8.34 </a:t>
                      </a:r>
                      <a:r>
                        <a:rPr kumimoji="1" lang="ja-JP" altLang="en-US" sz="1050" b="1">
                          <a:solidFill>
                            <a:sysClr val="windowText" lastClr="000000"/>
                          </a:solidFill>
                          <a:latin typeface="+mn-ea"/>
                          <a:ea typeface="+mn-ea"/>
                        </a:rPr>
                        <a:t>監査試験中の情報システムの保護</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ja-JP" sz="1050" kern="1200">
                          <a:solidFill>
                            <a:schemeClr val="dk1"/>
                          </a:solidFill>
                          <a:effectLst/>
                          <a:latin typeface="+mn-lt"/>
                          <a:ea typeface="+mn-ea"/>
                          <a:cs typeface="+mn-cs"/>
                        </a:rPr>
                        <a:t>情報システムの監査は</a:t>
                      </a:r>
                      <a:r>
                        <a:rPr kumimoji="1" lang="ja-JP" altLang="en-US" sz="1050" kern="1200">
                          <a:solidFill>
                            <a:schemeClr val="dk1"/>
                          </a:solidFill>
                          <a:effectLst/>
                          <a:latin typeface="+mn-lt"/>
                          <a:ea typeface="+mn-ea"/>
                          <a:cs typeface="+mn-cs"/>
                        </a:rPr>
                        <a:t>、</a:t>
                      </a:r>
                      <a:r>
                        <a:rPr kumimoji="1" lang="ja-JP" altLang="ja-JP" sz="1050" kern="1200">
                          <a:solidFill>
                            <a:schemeClr val="dk1"/>
                          </a:solidFill>
                          <a:effectLst/>
                          <a:latin typeface="+mn-lt"/>
                          <a:ea typeface="+mn-ea"/>
                          <a:cs typeface="+mn-cs"/>
                        </a:rPr>
                        <a:t>システム停止のリスクを考慮し、</a:t>
                      </a:r>
                      <a:r>
                        <a:rPr kumimoji="1" lang="ja-JP" altLang="en-US" sz="1050" kern="1200">
                          <a:solidFill>
                            <a:schemeClr val="dk1"/>
                          </a:solidFill>
                          <a:effectLst/>
                          <a:latin typeface="+mn-lt"/>
                          <a:ea typeface="+mn-ea"/>
                          <a:cs typeface="+mn-cs"/>
                        </a:rPr>
                        <a:t>営業</a:t>
                      </a:r>
                      <a:r>
                        <a:rPr kumimoji="1" lang="ja-JP" altLang="ja-JP" sz="1050" kern="1200">
                          <a:solidFill>
                            <a:schemeClr val="dk1"/>
                          </a:solidFill>
                          <a:effectLst/>
                          <a:latin typeface="+mn-lt"/>
                          <a:ea typeface="+mn-ea"/>
                          <a:cs typeface="+mn-cs"/>
                        </a:rPr>
                        <a:t>時間外もしくは休日を利用して実施することを原則と</a:t>
                      </a:r>
                      <a:r>
                        <a:rPr kumimoji="1" lang="ja-JP" altLang="en-US" sz="1050" kern="1200">
                          <a:solidFill>
                            <a:schemeClr val="dk1"/>
                          </a:solidFill>
                          <a:effectLst/>
                          <a:latin typeface="+mn-lt"/>
                          <a:ea typeface="+mn-ea"/>
                          <a:cs typeface="+mn-cs"/>
                        </a:rPr>
                        <a:t>する。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情報システムの</a:t>
                      </a:r>
                      <a:r>
                        <a:rPr kumimoji="1" lang="ja-JP" altLang="en-US" sz="1050" kern="1200">
                          <a:solidFill>
                            <a:schemeClr val="dk1"/>
                          </a:solidFill>
                          <a:effectLst/>
                          <a:latin typeface="+mn-lt"/>
                          <a:ea typeface="+mn-ea"/>
                          <a:cs typeface="+mn-cs"/>
                        </a:rPr>
                        <a:t>メンテナンスなど</a:t>
                      </a:r>
                      <a:r>
                        <a:rPr kumimoji="1" lang="ja-JP" altLang="ja-JP" sz="1050" kern="1200">
                          <a:solidFill>
                            <a:schemeClr val="dk1"/>
                          </a:solidFill>
                          <a:effectLst/>
                          <a:latin typeface="+mn-lt"/>
                          <a:ea typeface="+mn-ea"/>
                          <a:cs typeface="+mn-cs"/>
                        </a:rPr>
                        <a:t>により情報システムの稼</a:t>
                      </a:r>
                      <a:r>
                        <a:rPr kumimoji="1" lang="ja-JP" altLang="en-US" sz="1050" kern="1200">
                          <a:solidFill>
                            <a:schemeClr val="dk1"/>
                          </a:solidFill>
                          <a:effectLst/>
                          <a:latin typeface="+mn-lt"/>
                          <a:ea typeface="+mn-ea"/>
                          <a:cs typeface="+mn-cs"/>
                        </a:rPr>
                        <a:t>動</a:t>
                      </a:r>
                      <a:r>
                        <a:rPr kumimoji="1" lang="ja-JP" altLang="ja-JP" sz="1050" kern="1200">
                          <a:solidFill>
                            <a:schemeClr val="dk1"/>
                          </a:solidFill>
                          <a:effectLst/>
                          <a:latin typeface="+mn-lt"/>
                          <a:ea typeface="+mn-ea"/>
                          <a:cs typeface="+mn-cs"/>
                        </a:rPr>
                        <a:t>を停止する場合は、業務への影響を及ぼさない範囲または時間帯で行うように計画する。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rPr>
                        <a:t>ワンポイントアドバイス</a:t>
                      </a:r>
                      <a:endParaRPr kumimoji="1" lang="en-US" altLang="ja-JP" sz="1050" kern="1200">
                        <a:solidFill>
                          <a:schemeClr val="tx1"/>
                        </a:solidFill>
                        <a:effectLst/>
                        <a:latin typeface="+mn-lt"/>
                        <a:ea typeface="+mn-ea"/>
                        <a:cs typeface="+mn-cs"/>
                      </a:endParaRPr>
                    </a:p>
                    <a:p>
                      <a:pPr marL="0" indent="0">
                        <a:buFont typeface="+mj-lt"/>
                        <a:buNone/>
                      </a:pPr>
                      <a:r>
                        <a:rPr kumimoji="1" lang="ja-JP" altLang="en-US" sz="1050" kern="1200">
                          <a:solidFill>
                            <a:schemeClr val="dk1"/>
                          </a:solidFill>
                          <a:effectLst/>
                          <a:latin typeface="+mn-lt"/>
                          <a:ea typeface="+mn-ea"/>
                          <a:cs typeface="+mn-cs"/>
                        </a:rPr>
                        <a:t>運用システムのアセスメントを伴う監査活動およびその他の保証活動を計画し、試験者と管理層の間で合意することが大切です。</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36591525"/>
                  </a:ext>
                </a:extLst>
              </a:tr>
            </a:tbl>
          </a:graphicData>
        </a:graphic>
      </p:graphicFrame>
      <p:graphicFrame>
        <p:nvGraphicFramePr>
          <p:cNvPr id="11" name="表 10">
            <a:extLst>
              <a:ext uri="{FF2B5EF4-FFF2-40B4-BE49-F238E27FC236}">
                <a16:creationId xmlns:a16="http://schemas.microsoft.com/office/drawing/2014/main" id="{CD567DFE-F1D0-9A51-9B69-68C619DB3E07}"/>
              </a:ext>
            </a:extLst>
          </p:cNvPr>
          <p:cNvGraphicFramePr>
            <a:graphicFrameLocks noGrp="1"/>
          </p:cNvGraphicFramePr>
          <p:nvPr/>
        </p:nvGraphicFramePr>
        <p:xfrm>
          <a:off x="622800" y="2052000"/>
          <a:ext cx="5612400" cy="16459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solidFill>
                            <a:sysClr val="windowText" lastClr="000000"/>
                          </a:solidFill>
                          <a:latin typeface="+mn-ea"/>
                          <a:ea typeface="+mn-ea"/>
                        </a:rPr>
                        <a:t>8.33 </a:t>
                      </a:r>
                      <a:r>
                        <a:rPr kumimoji="1" lang="ja-JP" altLang="en-US" sz="1050" b="1">
                          <a:solidFill>
                            <a:sysClr val="windowText" lastClr="000000"/>
                          </a:solidFill>
                          <a:latin typeface="+mn-ea"/>
                          <a:ea typeface="+mn-ea"/>
                        </a:rPr>
                        <a:t>試験情報</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632633"/>
                  </a:ext>
                </a:extLst>
              </a:tr>
              <a:tr h="0">
                <a:tc>
                  <a:txBody>
                    <a:bodyPr/>
                    <a:lstStyle/>
                    <a:p>
                      <a:r>
                        <a:rPr kumimoji="1" lang="ja-JP" altLang="en-US" sz="1050" b="1">
                          <a:solidFill>
                            <a:schemeClr val="bg1"/>
                          </a:solidFill>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228600" indent="-228600">
                        <a:buFont typeface="+mj-lt"/>
                        <a:buAutoNum type="alphaLcPeriod"/>
                      </a:pPr>
                      <a:r>
                        <a:rPr kumimoji="1" lang="ja-JP" altLang="ja-JP" sz="1050" kern="1200">
                          <a:solidFill>
                            <a:schemeClr val="dk1"/>
                          </a:solidFill>
                          <a:effectLst/>
                          <a:latin typeface="+mn-lt"/>
                          <a:ea typeface="+mn-ea"/>
                          <a:cs typeface="+mn-cs"/>
                        </a:rPr>
                        <a:t>テストデータとして個人情報を使用すること</a:t>
                      </a:r>
                      <a:r>
                        <a:rPr kumimoji="1" lang="ja-JP" altLang="en-US" sz="1050" kern="1200">
                          <a:solidFill>
                            <a:schemeClr val="dk1"/>
                          </a:solidFill>
                          <a:effectLst/>
                          <a:latin typeface="+mn-lt"/>
                          <a:ea typeface="+mn-ea"/>
                          <a:cs typeface="+mn-cs"/>
                        </a:rPr>
                        <a:t>を禁じる</a:t>
                      </a:r>
                      <a:r>
                        <a:rPr kumimoji="1" lang="ja-JP" altLang="ja-JP"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ja-JP" sz="1050" kern="1200">
                          <a:solidFill>
                            <a:schemeClr val="dk1"/>
                          </a:solidFill>
                          <a:effectLst/>
                          <a:latin typeface="+mn-lt"/>
                          <a:ea typeface="+mn-ea"/>
                          <a:cs typeface="+mn-cs"/>
                        </a:rPr>
                        <a:t>実データをテストデータとして使用する場合は、情報システム管理者の承認を得てから使用</a:t>
                      </a:r>
                      <a:r>
                        <a:rPr kumimoji="1" lang="ja-JP" altLang="en-US" sz="1050" kern="1200">
                          <a:solidFill>
                            <a:schemeClr val="dk1"/>
                          </a:solidFill>
                          <a:effectLst/>
                          <a:latin typeface="+mn-lt"/>
                          <a:ea typeface="+mn-ea"/>
                          <a:cs typeface="+mn-cs"/>
                        </a:rPr>
                        <a:t>する。</a:t>
                      </a:r>
                      <a:r>
                        <a:rPr kumimoji="1" lang="ja-JP" altLang="ja-JP" sz="1050" kern="1200">
                          <a:solidFill>
                            <a:schemeClr val="dk1"/>
                          </a:solidFill>
                          <a:effectLst/>
                          <a:latin typeface="+mn-lt"/>
                          <a:ea typeface="+mn-ea"/>
                          <a:cs typeface="+mn-cs"/>
                        </a:rPr>
                        <a:t>テスト終了後は、実データを直ちに削除し、情報システム管理者に対して報告</a:t>
                      </a:r>
                      <a:r>
                        <a:rPr kumimoji="1" lang="ja-JP" altLang="en-US" sz="1050" kern="1200">
                          <a:solidFill>
                            <a:schemeClr val="dk1"/>
                          </a:solidFill>
                          <a:effectLst/>
                          <a:latin typeface="+mn-lt"/>
                          <a:ea typeface="+mn-ea"/>
                          <a:cs typeface="+mn-cs"/>
                        </a:rPr>
                        <a:t>する。</a:t>
                      </a:r>
                      <a:endParaRPr kumimoji="1" lang="ja-JP"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ja-JP" altLang="en-US" sz="1050" b="1">
                          <a:solidFill>
                            <a:schemeClr val="accent1">
                              <a:lumMod val="75000"/>
                            </a:schemeClr>
                          </a:solidFill>
                          <a:latin typeface="+mn-ea"/>
                        </a:rPr>
                        <a:t>ワンポイントアドバイス</a:t>
                      </a:r>
                      <a:endParaRPr lang="en-US" altLang="ja-JP" sz="1050" b="1">
                        <a:solidFill>
                          <a:schemeClr val="accent1">
                            <a:lumMod val="75000"/>
                          </a:schemeClr>
                        </a:solidFill>
                        <a:latin typeface="+mn-ea"/>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dk1"/>
                          </a:solidFill>
                          <a:effectLst/>
                          <a:latin typeface="+mn-lt"/>
                          <a:ea typeface="+mn-ea"/>
                          <a:cs typeface="+mn-cs"/>
                        </a:rPr>
                        <a:t>テストデータは、注意深く選定し、保護し、管理することが大切です。</a:t>
                      </a:r>
                      <a:endParaRPr kumimoji="1" lang="en-US" altLang="ja-JP" sz="1050" kern="1200">
                        <a:solidFill>
                          <a:schemeClr val="tx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44362624"/>
                  </a:ext>
                </a:extLst>
              </a:tr>
            </a:tbl>
          </a:graphicData>
        </a:graphic>
      </p:graphicFrame>
      <p:sp>
        <p:nvSpPr>
          <p:cNvPr id="13" name="スクロール: 横 12">
            <a:extLst>
              <a:ext uri="{FF2B5EF4-FFF2-40B4-BE49-F238E27FC236}">
                <a16:creationId xmlns:a16="http://schemas.microsoft.com/office/drawing/2014/main" id="{D774C395-AB4A-AA5B-8A5E-E8AD5EDC62AF}"/>
              </a:ext>
            </a:extLst>
          </p:cNvPr>
          <p:cNvSpPr/>
          <p:nvPr/>
        </p:nvSpPr>
        <p:spPr>
          <a:xfrm>
            <a:off x="622800" y="6039532"/>
            <a:ext cx="5612400" cy="3230410"/>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p:txBody>
      </p:sp>
      <p:sp>
        <p:nvSpPr>
          <p:cNvPr id="14" name="スライド番号プレースホルダー 4">
            <a:extLst>
              <a:ext uri="{FF2B5EF4-FFF2-40B4-BE49-F238E27FC236}">
                <a16:creationId xmlns:a16="http://schemas.microsoft.com/office/drawing/2014/main" id="{B5326348-F859-CB2C-1D93-F997758CF4E7}"/>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19</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1862852503"/>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正方形/長方形 19">
            <a:extLst>
              <a:ext uri="{FF2B5EF4-FFF2-40B4-BE49-F238E27FC236}">
                <a16:creationId xmlns:a16="http://schemas.microsoft.com/office/drawing/2014/main" id="{F117D970-DBA5-0D4E-6461-EC220404044B}"/>
              </a:ext>
            </a:extLst>
          </p:cNvPr>
          <p:cNvSpPr/>
          <p:nvPr/>
        </p:nvSpPr>
        <p:spPr>
          <a:xfrm>
            <a:off x="622800" y="3779519"/>
            <a:ext cx="5612400" cy="4606497"/>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テキスト プレースホルダー 2">
            <a:extLst>
              <a:ext uri="{FF2B5EF4-FFF2-40B4-BE49-F238E27FC236}">
                <a16:creationId xmlns:a16="http://schemas.microsoft.com/office/drawing/2014/main" id="{84874770-9B72-B0C8-9608-8694088B0B1A}"/>
              </a:ext>
            </a:extLst>
          </p:cNvPr>
          <p:cNvSpPr>
            <a:spLocks noGrp="1"/>
          </p:cNvSpPr>
          <p:nvPr>
            <p:ph type="body" sz="quarter" idx="14"/>
          </p:nvPr>
        </p:nvSpPr>
        <p:spPr/>
        <p:txBody>
          <a:bodyPr/>
          <a:lstStyle/>
          <a:p>
            <a:r>
              <a:rPr kumimoji="1" lang="en-US" altLang="ja-JP"/>
              <a:t>17-2-1. Security by Design</a:t>
            </a:r>
            <a:endParaRPr kumimoji="1" lang="ja-JP" altLang="en-US"/>
          </a:p>
        </p:txBody>
      </p:sp>
      <p:sp>
        <p:nvSpPr>
          <p:cNvPr id="6" name="テキスト ボックス 5">
            <a:extLst>
              <a:ext uri="{FF2B5EF4-FFF2-40B4-BE49-F238E27FC236}">
                <a16:creationId xmlns:a16="http://schemas.microsoft.com/office/drawing/2014/main" id="{17F5C595-8500-7837-3E10-44540B9E7F5B}"/>
              </a:ext>
            </a:extLst>
          </p:cNvPr>
          <p:cNvSpPr txBox="1"/>
          <p:nvPr/>
        </p:nvSpPr>
        <p:spPr>
          <a:xfrm>
            <a:off x="622800" y="2620979"/>
            <a:ext cx="5612400" cy="122341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 Security by Design</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とは「情報セキュリティを企画、設計段階から組み込むための方策」で、開発プロセスの早い段階からセキュリティを考慮することで、開発システムのセキュリティを確保するという考え方です。従来のように、後づけでセキュリティ機能を追加したり、システムの導入直前に脆弱性診断などを実行したりする方法の場合、手戻りが多発することがあり、結果的に開発コストが増大する可能性があります。設計・企画段階からセキュリティ対策を行うことで、手戻りが少なくなり、コストの削減につながり、保守性のよいシステム・ソフトウェアになります。 　</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ボックス 6">
            <a:extLst>
              <a:ext uri="{FF2B5EF4-FFF2-40B4-BE49-F238E27FC236}">
                <a16:creationId xmlns:a16="http://schemas.microsoft.com/office/drawing/2014/main" id="{B11A0A78-9E58-93E7-DE29-E50E3FC4F01C}"/>
              </a:ext>
            </a:extLst>
          </p:cNvPr>
          <p:cNvSpPr txBox="1"/>
          <p:nvPr/>
        </p:nvSpPr>
        <p:spPr>
          <a:xfrm>
            <a:off x="561840" y="8388272"/>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58.</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a:t>
            </a:r>
            <a:r>
              <a:rPr kumimoji="0" lang="ja-JP" altLang="en-US" sz="600" b="0" i="0" u="none" strike="noStrike" kern="1200" cap="none" spc="0" normalizeH="0" baseline="0" noProof="0">
                <a:ln>
                  <a:noFill/>
                </a:ln>
                <a:solidFill>
                  <a:prstClr val="black"/>
                </a:solidFill>
                <a:effectLst/>
                <a:uLnTx/>
                <a:uFillTx/>
                <a:latin typeface="メイリオ"/>
                <a:ea typeface="メイリオ"/>
                <a:cs typeface="+mn-cs"/>
              </a:rPr>
              <a:t>セキュリティ対策の実施タイミング</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1" name="表 20">
            <a:extLst>
              <a:ext uri="{FF2B5EF4-FFF2-40B4-BE49-F238E27FC236}">
                <a16:creationId xmlns:a16="http://schemas.microsoft.com/office/drawing/2014/main" id="{C1E03761-D6F7-3055-1871-0251B6556C55}"/>
              </a:ext>
            </a:extLst>
          </p:cNvPr>
          <p:cNvGraphicFramePr>
            <a:graphicFrameLocks noGrp="1"/>
          </p:cNvGraphicFramePr>
          <p:nvPr/>
        </p:nvGraphicFramePr>
        <p:xfrm>
          <a:off x="622800" y="2052000"/>
          <a:ext cx="5612400" cy="5715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644717740"/>
                    </a:ext>
                  </a:extLst>
                </a:gridCol>
              </a:tblGrid>
              <a:tr h="0">
                <a:tc>
                  <a:txBody>
                    <a:bodyPr/>
                    <a:lstStyle/>
                    <a:p>
                      <a:pPr marL="0" indent="0">
                        <a:buFont typeface="+mj-lt"/>
                        <a:buNone/>
                      </a:pPr>
                      <a:r>
                        <a:rPr kumimoji="1" lang="ja-JP" altLang="en-US" sz="1050" b="1" kern="1200">
                          <a:solidFill>
                            <a:schemeClr val="dk1"/>
                          </a:solidFill>
                          <a:effectLst/>
                          <a:latin typeface="+mn-ea"/>
                          <a:ea typeface="+mn-ea"/>
                          <a:cs typeface="+mn-cs"/>
                        </a:rPr>
                        <a:t>関連する主な管理策</a:t>
                      </a:r>
                      <a:endParaRPr kumimoji="1" lang="en-US" altLang="ja-JP" sz="1050" b="1" kern="1200">
                        <a:solidFill>
                          <a:schemeClr val="dk1"/>
                        </a:solidFill>
                        <a:effectLst/>
                        <a:latin typeface="+mn-ea"/>
                        <a:ea typeface="+mn-ea"/>
                        <a:cs typeface="+mn-cs"/>
                      </a:endParaRPr>
                    </a:p>
                    <a:p>
                      <a:pPr marL="0" indent="0">
                        <a:buFont typeface="+mj-lt"/>
                        <a:buNone/>
                      </a:pPr>
                      <a:r>
                        <a:rPr kumimoji="1" lang="en-US" altLang="ja-JP" sz="1050" b="0" kern="1200">
                          <a:solidFill>
                            <a:schemeClr val="dk1"/>
                          </a:solidFill>
                          <a:effectLst/>
                          <a:latin typeface="+mn-ea"/>
                          <a:ea typeface="+mn-ea"/>
                          <a:cs typeface="+mn-cs"/>
                        </a:rPr>
                        <a:t>5.1</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5.7</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5.9</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5.19</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5.20</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5.24</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5.26~5.29</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5.37</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8.9</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8.15</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8.16</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8.22</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8.25~8.34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23568547"/>
                  </a:ext>
                </a:extLst>
              </a:tr>
            </a:tbl>
          </a:graphicData>
        </a:graphic>
      </p:graphicFrame>
      <p:grpSp>
        <p:nvGrpSpPr>
          <p:cNvPr id="19" name="グループ化 18">
            <a:extLst>
              <a:ext uri="{FF2B5EF4-FFF2-40B4-BE49-F238E27FC236}">
                <a16:creationId xmlns:a16="http://schemas.microsoft.com/office/drawing/2014/main" id="{EEFF1200-E31F-4B47-9478-8314FDFCA91C}"/>
              </a:ext>
            </a:extLst>
          </p:cNvPr>
          <p:cNvGrpSpPr/>
          <p:nvPr/>
        </p:nvGrpSpPr>
        <p:grpSpPr>
          <a:xfrm>
            <a:off x="729000" y="3872159"/>
            <a:ext cx="5400000" cy="4459828"/>
            <a:chOff x="729000" y="3795843"/>
            <a:chExt cx="5400000" cy="4536144"/>
          </a:xfrm>
        </p:grpSpPr>
        <p:sp>
          <p:nvSpPr>
            <p:cNvPr id="8" name="四角形: 角を丸くする 7">
              <a:extLst>
                <a:ext uri="{FF2B5EF4-FFF2-40B4-BE49-F238E27FC236}">
                  <a16:creationId xmlns:a16="http://schemas.microsoft.com/office/drawing/2014/main" id="{A0F1143F-484B-C4B1-0637-C77CE9ED11D7}"/>
                </a:ext>
              </a:extLst>
            </p:cNvPr>
            <p:cNvSpPr/>
            <p:nvPr/>
          </p:nvSpPr>
          <p:spPr>
            <a:xfrm>
              <a:off x="3619501" y="3795843"/>
              <a:ext cx="2499588" cy="566963"/>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想定脅威にかかるセキュリティリスク分析の実施</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セキュリティ対応方針の決定</a:t>
              </a:r>
            </a:p>
          </p:txBody>
        </p:sp>
        <p:sp>
          <p:nvSpPr>
            <p:cNvPr id="9" name="矢印: 山形 8">
              <a:extLst>
                <a:ext uri="{FF2B5EF4-FFF2-40B4-BE49-F238E27FC236}">
                  <a16:creationId xmlns:a16="http://schemas.microsoft.com/office/drawing/2014/main" id="{381F8A0B-3885-1088-D9EC-30031D42D648}"/>
                </a:ext>
              </a:extLst>
            </p:cNvPr>
            <p:cNvSpPr/>
            <p:nvPr/>
          </p:nvSpPr>
          <p:spPr>
            <a:xfrm rot="5400000">
              <a:off x="2552368" y="3439270"/>
              <a:ext cx="596829" cy="1384543"/>
            </a:xfrm>
            <a:prstGeom prst="chevron">
              <a:avLst>
                <a:gd name="adj" fmla="val 12838"/>
              </a:avLst>
            </a:prstGeom>
            <a:solidFill>
              <a:schemeClr val="accent1"/>
            </a:solidFill>
            <a:ln>
              <a:noFill/>
              <a:prstDash val="solid"/>
            </a:ln>
          </p:spPr>
          <p:style>
            <a:lnRef idx="2">
              <a:schemeClr val="accent5"/>
            </a:lnRef>
            <a:fillRef idx="1">
              <a:schemeClr val="lt1"/>
            </a:fillRef>
            <a:effectRef idx="0">
              <a:schemeClr val="accent5"/>
            </a:effectRef>
            <a:fontRef idx="minor">
              <a:schemeClr val="dk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white"/>
                  </a:solidFill>
                  <a:effectLst/>
                  <a:uLnTx/>
                  <a:uFillTx/>
                  <a:latin typeface="メイリオ"/>
                  <a:ea typeface="メイリオ"/>
                  <a:cs typeface="+mn-cs"/>
                </a:rPr>
                <a:t>セキュリティリスク分析</a:t>
              </a:r>
            </a:p>
          </p:txBody>
        </p:sp>
        <p:sp>
          <p:nvSpPr>
            <p:cNvPr id="10" name="矢印: 山形 9">
              <a:extLst>
                <a:ext uri="{FF2B5EF4-FFF2-40B4-BE49-F238E27FC236}">
                  <a16:creationId xmlns:a16="http://schemas.microsoft.com/office/drawing/2014/main" id="{39975063-A8DF-4D35-670C-89952A755D91}"/>
                </a:ext>
              </a:extLst>
            </p:cNvPr>
            <p:cNvSpPr/>
            <p:nvPr/>
          </p:nvSpPr>
          <p:spPr>
            <a:xfrm rot="5400000">
              <a:off x="2558572" y="4050500"/>
              <a:ext cx="596831" cy="1372625"/>
            </a:xfrm>
            <a:prstGeom prst="chevron">
              <a:avLst>
                <a:gd name="adj" fmla="val 12838"/>
              </a:avLst>
            </a:prstGeom>
            <a:solidFill>
              <a:schemeClr val="accent1"/>
            </a:solidFill>
            <a:ln>
              <a:noFill/>
              <a:prstDash val="solid"/>
            </a:ln>
          </p:spPr>
          <p:style>
            <a:lnRef idx="2">
              <a:schemeClr val="accent5"/>
            </a:lnRef>
            <a:fillRef idx="1">
              <a:schemeClr val="lt1"/>
            </a:fillRef>
            <a:effectRef idx="0">
              <a:schemeClr val="accent5"/>
            </a:effectRef>
            <a:fontRef idx="minor">
              <a:schemeClr val="dk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white"/>
                  </a:solidFill>
                  <a:effectLst/>
                  <a:uLnTx/>
                  <a:uFillTx/>
                  <a:latin typeface="メイリオ"/>
                  <a:ea typeface="メイリオ"/>
                  <a:cs typeface="+mn-cs"/>
                </a:rPr>
                <a:t>セキュリティ要件定義</a:t>
              </a:r>
            </a:p>
          </p:txBody>
        </p:sp>
        <p:sp>
          <p:nvSpPr>
            <p:cNvPr id="11" name="矢印: 山形 10">
              <a:extLst>
                <a:ext uri="{FF2B5EF4-FFF2-40B4-BE49-F238E27FC236}">
                  <a16:creationId xmlns:a16="http://schemas.microsoft.com/office/drawing/2014/main" id="{55F8B334-05F8-54FB-8506-39F319D52DBF}"/>
                </a:ext>
              </a:extLst>
            </p:cNvPr>
            <p:cNvSpPr/>
            <p:nvPr/>
          </p:nvSpPr>
          <p:spPr>
            <a:xfrm rot="5400000">
              <a:off x="2558571" y="4647331"/>
              <a:ext cx="596831" cy="1372625"/>
            </a:xfrm>
            <a:prstGeom prst="chevron">
              <a:avLst>
                <a:gd name="adj" fmla="val 12838"/>
              </a:avLst>
            </a:prstGeom>
            <a:solidFill>
              <a:schemeClr val="accent1"/>
            </a:solidFill>
            <a:ln>
              <a:noFill/>
              <a:prstDash val="solid"/>
            </a:ln>
          </p:spPr>
          <p:style>
            <a:lnRef idx="2">
              <a:schemeClr val="accent5"/>
            </a:lnRef>
            <a:fillRef idx="1">
              <a:schemeClr val="lt1"/>
            </a:fillRef>
            <a:effectRef idx="0">
              <a:schemeClr val="accent5"/>
            </a:effectRef>
            <a:fontRef idx="minor">
              <a:schemeClr val="dk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white"/>
                  </a:solidFill>
                  <a:effectLst/>
                  <a:uLnTx/>
                  <a:uFillTx/>
                  <a:latin typeface="メイリオ"/>
                  <a:ea typeface="メイリオ"/>
                  <a:cs typeface="+mn-cs"/>
                </a:rPr>
                <a:t>セキュア調達</a:t>
              </a:r>
            </a:p>
          </p:txBody>
        </p:sp>
        <p:sp>
          <p:nvSpPr>
            <p:cNvPr id="12" name="矢印: 山形 11">
              <a:extLst>
                <a:ext uri="{FF2B5EF4-FFF2-40B4-BE49-F238E27FC236}">
                  <a16:creationId xmlns:a16="http://schemas.microsoft.com/office/drawing/2014/main" id="{FF59C0DC-ED2A-0491-49D9-1A2CAC2CDA3B}"/>
                </a:ext>
              </a:extLst>
            </p:cNvPr>
            <p:cNvSpPr/>
            <p:nvPr/>
          </p:nvSpPr>
          <p:spPr>
            <a:xfrm rot="5400000">
              <a:off x="2636244" y="5188444"/>
              <a:ext cx="441484" cy="1372625"/>
            </a:xfrm>
            <a:prstGeom prst="chevron">
              <a:avLst>
                <a:gd name="adj" fmla="val 12838"/>
              </a:avLst>
            </a:prstGeom>
            <a:solidFill>
              <a:schemeClr val="accent1"/>
            </a:solidFill>
            <a:ln>
              <a:noFill/>
              <a:prstDash val="solid"/>
            </a:ln>
          </p:spPr>
          <p:style>
            <a:lnRef idx="2">
              <a:schemeClr val="accent5"/>
            </a:lnRef>
            <a:fillRef idx="1">
              <a:schemeClr val="lt1"/>
            </a:fillRef>
            <a:effectRef idx="0">
              <a:schemeClr val="accent5"/>
            </a:effectRef>
            <a:fontRef idx="minor">
              <a:schemeClr val="dk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white"/>
                  </a:solidFill>
                  <a:effectLst/>
                  <a:uLnTx/>
                  <a:uFillTx/>
                  <a:latin typeface="メイリオ"/>
                  <a:ea typeface="メイリオ"/>
                  <a:cs typeface="+mn-cs"/>
                </a:rPr>
                <a:t>セキュリティ設計</a:t>
              </a:r>
            </a:p>
          </p:txBody>
        </p:sp>
        <p:sp>
          <p:nvSpPr>
            <p:cNvPr id="13" name="矢印: 山形 12">
              <a:extLst>
                <a:ext uri="{FF2B5EF4-FFF2-40B4-BE49-F238E27FC236}">
                  <a16:creationId xmlns:a16="http://schemas.microsoft.com/office/drawing/2014/main" id="{6AF6AD59-BF71-743D-BBA4-36F2DDF365CA}"/>
                </a:ext>
              </a:extLst>
            </p:cNvPr>
            <p:cNvSpPr/>
            <p:nvPr/>
          </p:nvSpPr>
          <p:spPr>
            <a:xfrm rot="5400000">
              <a:off x="2567226" y="6679099"/>
              <a:ext cx="596830" cy="1372625"/>
            </a:xfrm>
            <a:prstGeom prst="chevron">
              <a:avLst>
                <a:gd name="adj" fmla="val 12838"/>
              </a:avLst>
            </a:prstGeom>
            <a:solidFill>
              <a:schemeClr val="accent1"/>
            </a:solidFill>
            <a:ln>
              <a:noFill/>
              <a:prstDash val="solid"/>
            </a:ln>
          </p:spPr>
          <p:style>
            <a:lnRef idx="2">
              <a:schemeClr val="accent5"/>
            </a:lnRef>
            <a:fillRef idx="1">
              <a:schemeClr val="lt1"/>
            </a:fillRef>
            <a:effectRef idx="0">
              <a:schemeClr val="accent5"/>
            </a:effectRef>
            <a:fontRef idx="minor">
              <a:schemeClr val="dk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white"/>
                  </a:solidFill>
                  <a:effectLst/>
                  <a:uLnTx/>
                  <a:uFillTx/>
                  <a:latin typeface="メイリオ"/>
                  <a:ea typeface="メイリオ"/>
                  <a:cs typeface="+mn-cs"/>
                </a:rPr>
                <a:t>セキュリティ運用準備</a:t>
              </a:r>
            </a:p>
          </p:txBody>
        </p:sp>
        <p:sp>
          <p:nvSpPr>
            <p:cNvPr id="14" name="四角形: 角を丸くする 13">
              <a:extLst>
                <a:ext uri="{FF2B5EF4-FFF2-40B4-BE49-F238E27FC236}">
                  <a16:creationId xmlns:a16="http://schemas.microsoft.com/office/drawing/2014/main" id="{D4FB37D3-E451-51A7-9F1F-0811D96114B4}"/>
                </a:ext>
              </a:extLst>
            </p:cNvPr>
            <p:cNvSpPr/>
            <p:nvPr/>
          </p:nvSpPr>
          <p:spPr>
            <a:xfrm>
              <a:off x="3619500" y="4420367"/>
              <a:ext cx="2499587" cy="566963"/>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システムにおける機能面、</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非機能面でのセキュリティ要件の定義</a:t>
              </a:r>
            </a:p>
          </p:txBody>
        </p:sp>
        <p:sp>
          <p:nvSpPr>
            <p:cNvPr id="15" name="四角形: 角を丸くする 14">
              <a:extLst>
                <a:ext uri="{FF2B5EF4-FFF2-40B4-BE49-F238E27FC236}">
                  <a16:creationId xmlns:a16="http://schemas.microsoft.com/office/drawing/2014/main" id="{E1229093-9E23-BFDF-BD89-5922F11D7924}"/>
                </a:ext>
              </a:extLst>
            </p:cNvPr>
            <p:cNvSpPr/>
            <p:nvPr/>
          </p:nvSpPr>
          <p:spPr>
            <a:xfrm>
              <a:off x="3619500" y="5053416"/>
              <a:ext cx="2499587" cy="566963"/>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セキュリティ調達仕様の策定、</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責任範囲の明確化</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安全な委託先、安全なプロダクトの選定</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四角形: 角を丸くする 15">
              <a:extLst>
                <a:ext uri="{FF2B5EF4-FFF2-40B4-BE49-F238E27FC236}">
                  <a16:creationId xmlns:a16="http://schemas.microsoft.com/office/drawing/2014/main" id="{660DC1EE-3439-8A3D-7065-301AF6C266D8}"/>
                </a:ext>
              </a:extLst>
            </p:cNvPr>
            <p:cNvSpPr/>
            <p:nvPr/>
          </p:nvSpPr>
          <p:spPr>
            <a:xfrm>
              <a:off x="3629413" y="5653678"/>
              <a:ext cx="2499587" cy="427925"/>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機能面と非機能面でのセキュリティ設計</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7" name="四角形: 角を丸くする 16">
              <a:extLst>
                <a:ext uri="{FF2B5EF4-FFF2-40B4-BE49-F238E27FC236}">
                  <a16:creationId xmlns:a16="http://schemas.microsoft.com/office/drawing/2014/main" id="{F0C48EFD-6D7A-38C0-CC6E-A8ABD90DDC42}"/>
                </a:ext>
              </a:extLst>
            </p:cNvPr>
            <p:cNvSpPr/>
            <p:nvPr/>
          </p:nvSpPr>
          <p:spPr>
            <a:xfrm>
              <a:off x="3619500" y="7083883"/>
              <a:ext cx="2499587" cy="566963"/>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セキュリティ運用体制の確立</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セキュリティ運用手順の整備</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4" name="矢印: 山形 23">
              <a:extLst>
                <a:ext uri="{FF2B5EF4-FFF2-40B4-BE49-F238E27FC236}">
                  <a16:creationId xmlns:a16="http://schemas.microsoft.com/office/drawing/2014/main" id="{9EC5A510-9061-9127-3F2E-9D18541781DE}"/>
                </a:ext>
              </a:extLst>
            </p:cNvPr>
            <p:cNvSpPr/>
            <p:nvPr/>
          </p:nvSpPr>
          <p:spPr>
            <a:xfrm rot="5400000">
              <a:off x="1071538" y="3490589"/>
              <a:ext cx="596829" cy="1281906"/>
            </a:xfrm>
            <a:prstGeom prst="chevron">
              <a:avLst>
                <a:gd name="adj" fmla="val 12838"/>
              </a:avLst>
            </a:prstGeom>
            <a:solidFill>
              <a:schemeClr val="accent1"/>
            </a:solidFill>
            <a:ln>
              <a:noFill/>
              <a:prstDash val="solid"/>
            </a:ln>
          </p:spPr>
          <p:style>
            <a:lnRef idx="2">
              <a:schemeClr val="accent5"/>
            </a:lnRef>
            <a:fillRef idx="1">
              <a:schemeClr val="lt1"/>
            </a:fillRef>
            <a:effectRef idx="0">
              <a:schemeClr val="accent5"/>
            </a:effectRef>
            <a:fontRef idx="minor">
              <a:schemeClr val="dk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white"/>
                  </a:solidFill>
                  <a:effectLst/>
                  <a:uLnTx/>
                  <a:uFillTx/>
                  <a:latin typeface="メイリオ"/>
                  <a:ea typeface="メイリオ"/>
                  <a:cs typeface="+mn-cs"/>
                </a:rPr>
                <a:t>企画</a:t>
              </a:r>
            </a:p>
          </p:txBody>
        </p:sp>
        <p:sp>
          <p:nvSpPr>
            <p:cNvPr id="25" name="矢印: 山形 24">
              <a:extLst>
                <a:ext uri="{FF2B5EF4-FFF2-40B4-BE49-F238E27FC236}">
                  <a16:creationId xmlns:a16="http://schemas.microsoft.com/office/drawing/2014/main" id="{07E92CE7-608B-66D4-0DEB-B827392351AE}"/>
                </a:ext>
              </a:extLst>
            </p:cNvPr>
            <p:cNvSpPr/>
            <p:nvPr/>
          </p:nvSpPr>
          <p:spPr>
            <a:xfrm rot="5400000">
              <a:off x="1078185" y="4101377"/>
              <a:ext cx="596831" cy="1270872"/>
            </a:xfrm>
            <a:prstGeom prst="chevron">
              <a:avLst>
                <a:gd name="adj" fmla="val 12838"/>
              </a:avLst>
            </a:prstGeom>
            <a:solidFill>
              <a:schemeClr val="accent1"/>
            </a:solidFill>
            <a:ln>
              <a:noFill/>
              <a:prstDash val="solid"/>
            </a:ln>
          </p:spPr>
          <p:style>
            <a:lnRef idx="2">
              <a:schemeClr val="accent5"/>
            </a:lnRef>
            <a:fillRef idx="1">
              <a:schemeClr val="lt1"/>
            </a:fillRef>
            <a:effectRef idx="0">
              <a:schemeClr val="accent5"/>
            </a:effectRef>
            <a:fontRef idx="minor">
              <a:schemeClr val="dk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white"/>
                  </a:solidFill>
                  <a:effectLst/>
                  <a:uLnTx/>
                  <a:uFillTx/>
                  <a:latin typeface="メイリオ"/>
                  <a:ea typeface="メイリオ"/>
                  <a:cs typeface="+mn-cs"/>
                </a:rPr>
                <a:t>要件定義</a:t>
              </a:r>
            </a:p>
          </p:txBody>
        </p:sp>
        <p:sp>
          <p:nvSpPr>
            <p:cNvPr id="26" name="矢印: 山形 25">
              <a:extLst>
                <a:ext uri="{FF2B5EF4-FFF2-40B4-BE49-F238E27FC236}">
                  <a16:creationId xmlns:a16="http://schemas.microsoft.com/office/drawing/2014/main" id="{B15A4649-C388-77E0-F212-651A9049EF7A}"/>
                </a:ext>
              </a:extLst>
            </p:cNvPr>
            <p:cNvSpPr/>
            <p:nvPr/>
          </p:nvSpPr>
          <p:spPr>
            <a:xfrm rot="5400000">
              <a:off x="1075940" y="4712649"/>
              <a:ext cx="596831" cy="1270872"/>
            </a:xfrm>
            <a:prstGeom prst="chevron">
              <a:avLst>
                <a:gd name="adj" fmla="val 12838"/>
              </a:avLst>
            </a:prstGeom>
            <a:solidFill>
              <a:schemeClr val="accent1"/>
            </a:solidFill>
            <a:ln>
              <a:noFill/>
              <a:prstDash val="solid"/>
            </a:ln>
          </p:spPr>
          <p:style>
            <a:lnRef idx="2">
              <a:schemeClr val="accent5"/>
            </a:lnRef>
            <a:fillRef idx="1">
              <a:schemeClr val="lt1"/>
            </a:fillRef>
            <a:effectRef idx="0">
              <a:schemeClr val="accent5"/>
            </a:effectRef>
            <a:fontRef idx="minor">
              <a:schemeClr val="dk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white"/>
                  </a:solidFill>
                  <a:effectLst/>
                  <a:uLnTx/>
                  <a:uFillTx/>
                  <a:latin typeface="メイリオ"/>
                  <a:ea typeface="メイリオ"/>
                  <a:cs typeface="+mn-cs"/>
                </a:rPr>
                <a:t>調達</a:t>
              </a:r>
            </a:p>
          </p:txBody>
        </p:sp>
        <p:sp>
          <p:nvSpPr>
            <p:cNvPr id="27" name="矢印: 山形 26">
              <a:extLst>
                <a:ext uri="{FF2B5EF4-FFF2-40B4-BE49-F238E27FC236}">
                  <a16:creationId xmlns:a16="http://schemas.microsoft.com/office/drawing/2014/main" id="{BE83013B-9FA2-9CB8-CDBC-A63ED7D76332}"/>
                </a:ext>
              </a:extLst>
            </p:cNvPr>
            <p:cNvSpPr/>
            <p:nvPr/>
          </p:nvSpPr>
          <p:spPr>
            <a:xfrm rot="5400000">
              <a:off x="680421" y="5690559"/>
              <a:ext cx="1387867" cy="1270872"/>
            </a:xfrm>
            <a:prstGeom prst="chevron">
              <a:avLst>
                <a:gd name="adj" fmla="val 12838"/>
              </a:avLst>
            </a:prstGeom>
            <a:solidFill>
              <a:schemeClr val="accent1"/>
            </a:solidFill>
            <a:ln>
              <a:noFill/>
              <a:prstDash val="solid"/>
            </a:ln>
          </p:spPr>
          <p:style>
            <a:lnRef idx="2">
              <a:schemeClr val="accent5"/>
            </a:lnRef>
            <a:fillRef idx="1">
              <a:schemeClr val="lt1"/>
            </a:fillRef>
            <a:effectRef idx="0">
              <a:schemeClr val="accent5"/>
            </a:effectRef>
            <a:fontRef idx="minor">
              <a:schemeClr val="dk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white"/>
                  </a:solidFill>
                  <a:effectLst/>
                  <a:uLnTx/>
                  <a:uFillTx/>
                  <a:latin typeface="メイリオ"/>
                  <a:ea typeface="メイリオ"/>
                  <a:cs typeface="+mn-cs"/>
                </a:rPr>
                <a:t>設計・開発</a:t>
              </a:r>
            </a:p>
          </p:txBody>
        </p:sp>
        <p:sp>
          <p:nvSpPr>
            <p:cNvPr id="28" name="矢印: 山形 27">
              <a:extLst>
                <a:ext uri="{FF2B5EF4-FFF2-40B4-BE49-F238E27FC236}">
                  <a16:creationId xmlns:a16="http://schemas.microsoft.com/office/drawing/2014/main" id="{A95227B4-E4E8-294D-DED7-3938450F5070}"/>
                </a:ext>
              </a:extLst>
            </p:cNvPr>
            <p:cNvSpPr/>
            <p:nvPr/>
          </p:nvSpPr>
          <p:spPr>
            <a:xfrm rot="5400000">
              <a:off x="1075940" y="6729976"/>
              <a:ext cx="596831" cy="1270872"/>
            </a:xfrm>
            <a:prstGeom prst="chevron">
              <a:avLst>
                <a:gd name="adj" fmla="val 12838"/>
              </a:avLst>
            </a:prstGeom>
            <a:solidFill>
              <a:schemeClr val="accent1"/>
            </a:solidFill>
            <a:ln>
              <a:noFill/>
              <a:prstDash val="solid"/>
            </a:ln>
          </p:spPr>
          <p:style>
            <a:lnRef idx="2">
              <a:schemeClr val="accent5"/>
            </a:lnRef>
            <a:fillRef idx="1">
              <a:schemeClr val="lt1"/>
            </a:fillRef>
            <a:effectRef idx="0">
              <a:schemeClr val="accent5"/>
            </a:effectRef>
            <a:fontRef idx="minor">
              <a:schemeClr val="dk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white"/>
                  </a:solidFill>
                  <a:effectLst/>
                  <a:uLnTx/>
                  <a:uFillTx/>
                  <a:latin typeface="メイリオ"/>
                  <a:ea typeface="メイリオ"/>
                  <a:cs typeface="+mn-cs"/>
                </a:rPr>
                <a:t>サービス・業務の運営と改善</a:t>
              </a:r>
            </a:p>
          </p:txBody>
        </p:sp>
        <p:sp>
          <p:nvSpPr>
            <p:cNvPr id="29" name="矢印: 山形 28">
              <a:extLst>
                <a:ext uri="{FF2B5EF4-FFF2-40B4-BE49-F238E27FC236}">
                  <a16:creationId xmlns:a16="http://schemas.microsoft.com/office/drawing/2014/main" id="{93A6B558-AEE9-EC1A-02E6-E8ECBBA93CD1}"/>
                </a:ext>
              </a:extLst>
            </p:cNvPr>
            <p:cNvSpPr/>
            <p:nvPr/>
          </p:nvSpPr>
          <p:spPr>
            <a:xfrm rot="5400000">
              <a:off x="2556330" y="7347258"/>
              <a:ext cx="596830" cy="1372625"/>
            </a:xfrm>
            <a:prstGeom prst="chevron">
              <a:avLst>
                <a:gd name="adj" fmla="val 12838"/>
              </a:avLst>
            </a:prstGeom>
            <a:solidFill>
              <a:schemeClr val="accent1"/>
            </a:solidFill>
            <a:ln>
              <a:noFill/>
              <a:prstDash val="solid"/>
            </a:ln>
          </p:spPr>
          <p:style>
            <a:lnRef idx="2">
              <a:schemeClr val="accent5"/>
            </a:lnRef>
            <a:fillRef idx="1">
              <a:schemeClr val="lt1"/>
            </a:fillRef>
            <a:effectRef idx="0">
              <a:schemeClr val="accent5"/>
            </a:effectRef>
            <a:fontRef idx="minor">
              <a:schemeClr val="dk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white"/>
                  </a:solidFill>
                  <a:effectLst/>
                  <a:uLnTx/>
                  <a:uFillTx/>
                  <a:latin typeface="メイリオ"/>
                  <a:ea typeface="メイリオ"/>
                  <a:cs typeface="+mn-cs"/>
                </a:rPr>
                <a:t>セキュリティ運用</a:t>
              </a:r>
            </a:p>
          </p:txBody>
        </p:sp>
        <p:sp>
          <p:nvSpPr>
            <p:cNvPr id="30" name="四角形: 角を丸くする 29">
              <a:extLst>
                <a:ext uri="{FF2B5EF4-FFF2-40B4-BE49-F238E27FC236}">
                  <a16:creationId xmlns:a16="http://schemas.microsoft.com/office/drawing/2014/main" id="{5775708D-158D-0EE9-9088-96F34B8C448A}"/>
                </a:ext>
              </a:extLst>
            </p:cNvPr>
            <p:cNvSpPr/>
            <p:nvPr/>
          </p:nvSpPr>
          <p:spPr>
            <a:xfrm>
              <a:off x="3619500" y="7736510"/>
              <a:ext cx="2499587" cy="566963"/>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平時のセキュリティ運用</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有事のセキュリティ運用</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1" name="矢印: 山形 30">
              <a:extLst>
                <a:ext uri="{FF2B5EF4-FFF2-40B4-BE49-F238E27FC236}">
                  <a16:creationId xmlns:a16="http://schemas.microsoft.com/office/drawing/2014/main" id="{C0417255-728C-10F6-7D61-4B62ABF6C8B5}"/>
                </a:ext>
              </a:extLst>
            </p:cNvPr>
            <p:cNvSpPr/>
            <p:nvPr/>
          </p:nvSpPr>
          <p:spPr>
            <a:xfrm rot="5400000">
              <a:off x="1075940" y="7398136"/>
              <a:ext cx="596831" cy="1270872"/>
            </a:xfrm>
            <a:prstGeom prst="chevron">
              <a:avLst>
                <a:gd name="adj" fmla="val 12838"/>
              </a:avLst>
            </a:prstGeom>
            <a:solidFill>
              <a:schemeClr val="accent1"/>
            </a:solidFill>
            <a:ln>
              <a:noFill/>
              <a:prstDash val="solid"/>
            </a:ln>
          </p:spPr>
          <p:style>
            <a:lnRef idx="2">
              <a:schemeClr val="accent5"/>
            </a:lnRef>
            <a:fillRef idx="1">
              <a:schemeClr val="lt1"/>
            </a:fillRef>
            <a:effectRef idx="0">
              <a:schemeClr val="accent5"/>
            </a:effectRef>
            <a:fontRef idx="minor">
              <a:schemeClr val="dk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white"/>
                  </a:solidFill>
                  <a:effectLst/>
                  <a:uLnTx/>
                  <a:uFillTx/>
                  <a:latin typeface="メイリオ"/>
                  <a:ea typeface="メイリオ"/>
                  <a:cs typeface="+mn-cs"/>
                </a:rPr>
                <a:t>運用・保守</a:t>
              </a:r>
            </a:p>
          </p:txBody>
        </p:sp>
        <p:sp>
          <p:nvSpPr>
            <p:cNvPr id="35" name="矢印: 山形 34">
              <a:extLst>
                <a:ext uri="{FF2B5EF4-FFF2-40B4-BE49-F238E27FC236}">
                  <a16:creationId xmlns:a16="http://schemas.microsoft.com/office/drawing/2014/main" id="{7607E1A8-40C1-6068-24BA-9CAAFDEB49C3}"/>
                </a:ext>
              </a:extLst>
            </p:cNvPr>
            <p:cNvSpPr/>
            <p:nvPr/>
          </p:nvSpPr>
          <p:spPr>
            <a:xfrm rot="5400000">
              <a:off x="2630163" y="5650000"/>
              <a:ext cx="441484" cy="1372625"/>
            </a:xfrm>
            <a:prstGeom prst="chevron">
              <a:avLst>
                <a:gd name="adj" fmla="val 12838"/>
              </a:avLst>
            </a:prstGeom>
            <a:solidFill>
              <a:schemeClr val="accent1"/>
            </a:solidFill>
            <a:ln>
              <a:noFill/>
              <a:prstDash val="solid"/>
            </a:ln>
          </p:spPr>
          <p:style>
            <a:lnRef idx="2">
              <a:schemeClr val="accent5"/>
            </a:lnRef>
            <a:fillRef idx="1">
              <a:schemeClr val="lt1"/>
            </a:fillRef>
            <a:effectRef idx="0">
              <a:schemeClr val="accent5"/>
            </a:effectRef>
            <a:fontRef idx="minor">
              <a:schemeClr val="dk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white"/>
                  </a:solidFill>
                  <a:effectLst/>
                  <a:uLnTx/>
                  <a:uFillTx/>
                  <a:latin typeface="メイリオ"/>
                  <a:ea typeface="メイリオ"/>
                  <a:cs typeface="+mn-cs"/>
                </a:rPr>
                <a:t>セキュリティ実装</a:t>
              </a:r>
            </a:p>
          </p:txBody>
        </p:sp>
        <p:sp>
          <p:nvSpPr>
            <p:cNvPr id="36" name="矢印: 山形 35">
              <a:extLst>
                <a:ext uri="{FF2B5EF4-FFF2-40B4-BE49-F238E27FC236}">
                  <a16:creationId xmlns:a16="http://schemas.microsoft.com/office/drawing/2014/main" id="{4B7DED78-B671-6755-FDE6-8C2136D6178F}"/>
                </a:ext>
              </a:extLst>
            </p:cNvPr>
            <p:cNvSpPr/>
            <p:nvPr/>
          </p:nvSpPr>
          <p:spPr>
            <a:xfrm rot="5400000">
              <a:off x="2636244" y="6106838"/>
              <a:ext cx="441484" cy="1372625"/>
            </a:xfrm>
            <a:prstGeom prst="chevron">
              <a:avLst>
                <a:gd name="adj" fmla="val 12838"/>
              </a:avLst>
            </a:prstGeom>
            <a:solidFill>
              <a:schemeClr val="accent1"/>
            </a:solidFill>
            <a:ln>
              <a:noFill/>
              <a:prstDash val="solid"/>
            </a:ln>
          </p:spPr>
          <p:style>
            <a:lnRef idx="2">
              <a:schemeClr val="accent5"/>
            </a:lnRef>
            <a:fillRef idx="1">
              <a:schemeClr val="lt1"/>
            </a:fillRef>
            <a:effectRef idx="0">
              <a:schemeClr val="accent5"/>
            </a:effectRef>
            <a:fontRef idx="minor">
              <a:schemeClr val="dk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white"/>
                  </a:solidFill>
                  <a:effectLst/>
                  <a:uLnTx/>
                  <a:uFillTx/>
                  <a:latin typeface="メイリオ"/>
                  <a:ea typeface="メイリオ"/>
                  <a:cs typeface="+mn-cs"/>
                </a:rPr>
                <a:t>セキュリティテスト</a:t>
              </a:r>
            </a:p>
          </p:txBody>
        </p:sp>
        <p:sp>
          <p:nvSpPr>
            <p:cNvPr id="37" name="四角形: 角を丸くする 36">
              <a:extLst>
                <a:ext uri="{FF2B5EF4-FFF2-40B4-BE49-F238E27FC236}">
                  <a16:creationId xmlns:a16="http://schemas.microsoft.com/office/drawing/2014/main" id="{302BDC66-A336-6430-B9D8-54B6949B8B2B}"/>
                </a:ext>
              </a:extLst>
            </p:cNvPr>
            <p:cNvSpPr/>
            <p:nvPr/>
          </p:nvSpPr>
          <p:spPr>
            <a:xfrm>
              <a:off x="3619500" y="6127332"/>
              <a:ext cx="2499587" cy="427925"/>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セキュリティ機能の実装</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セキュアコーディング</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プラットフォームのセキュリティ設定の実施</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8" name="四角形: 角を丸くする 37">
              <a:extLst>
                <a:ext uri="{FF2B5EF4-FFF2-40B4-BE49-F238E27FC236}">
                  <a16:creationId xmlns:a16="http://schemas.microsoft.com/office/drawing/2014/main" id="{533EF80A-7127-0AB5-770A-D1E8C41ACFBA}"/>
                </a:ext>
              </a:extLst>
            </p:cNvPr>
            <p:cNvSpPr/>
            <p:nvPr/>
          </p:nvSpPr>
          <p:spPr>
            <a:xfrm>
              <a:off x="3629413" y="6589872"/>
              <a:ext cx="2499587" cy="427925"/>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セキュリティ機能のテスト</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脆弱性診断</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grpSp>
      <p:sp>
        <p:nvSpPr>
          <p:cNvPr id="4" name="四角形: 角を丸くする 3">
            <a:extLst>
              <a:ext uri="{FF2B5EF4-FFF2-40B4-BE49-F238E27FC236}">
                <a16:creationId xmlns:a16="http://schemas.microsoft.com/office/drawing/2014/main" id="{D1963389-1ABF-A632-0057-EF0B1A88CFB9}"/>
              </a:ext>
            </a:extLst>
          </p:cNvPr>
          <p:cNvSpPr/>
          <p:nvPr/>
        </p:nvSpPr>
        <p:spPr>
          <a:xfrm>
            <a:off x="1847850" y="8621359"/>
            <a:ext cx="3162300" cy="782873"/>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Security by Design</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導入のメリット</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手戻りが少なくなり、納期を守れる</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コストを削減できる</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保守性の高いソフトウェアができる</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8" name="スライド番号プレースホルダー 4">
            <a:extLst>
              <a:ext uri="{FF2B5EF4-FFF2-40B4-BE49-F238E27FC236}">
                <a16:creationId xmlns:a16="http://schemas.microsoft.com/office/drawing/2014/main" id="{BA44473F-AD8C-5393-7984-369D589CDB7F}"/>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20</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1">
            <a:extLst>
              <a:ext uri="{FF2B5EF4-FFF2-40B4-BE49-F238E27FC236}">
                <a16:creationId xmlns:a16="http://schemas.microsoft.com/office/drawing/2014/main" id="{663CAB5F-AD1E-F568-8943-C03FE0639C4D}"/>
              </a:ext>
            </a:extLst>
          </p:cNvPr>
          <p:cNvSpPr txBox="1">
            <a:spLocks/>
          </p:cNvSpPr>
          <p:nvPr/>
        </p:nvSpPr>
        <p:spPr>
          <a:xfrm>
            <a:off x="619200" y="835200"/>
            <a:ext cx="6238800" cy="4176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1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17</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技術的管理策</a:t>
            </a:r>
            <a:b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17-2.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各種テーマごとの対策</a:t>
            </a:r>
            <a:endPar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Tree>
    <p:extLst>
      <p:ext uri="{BB962C8B-B14F-4D97-AF65-F5344CB8AC3E}">
        <p14:creationId xmlns:p14="http://schemas.microsoft.com/office/powerpoint/2010/main" val="1219731662"/>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84874770-9B72-B0C8-9608-8694088B0B1A}"/>
              </a:ext>
            </a:extLst>
          </p:cNvPr>
          <p:cNvSpPr>
            <a:spLocks noGrp="1"/>
          </p:cNvSpPr>
          <p:nvPr>
            <p:ph type="body" sz="quarter" idx="14"/>
          </p:nvPr>
        </p:nvSpPr>
        <p:spPr/>
        <p:txBody>
          <a:bodyPr/>
          <a:lstStyle/>
          <a:p>
            <a:r>
              <a:rPr kumimoji="1" lang="en-US" altLang="ja-JP" sz="1600" u="sng" baseline="0">
                <a:solidFill>
                  <a:schemeClr val="tx1"/>
                </a:solidFill>
                <a:uFill>
                  <a:solidFill>
                    <a:schemeClr val="bg1"/>
                  </a:solidFill>
                </a:uFill>
                <a:latin typeface="+mn-ea"/>
                <a:ea typeface="+mn-ea"/>
              </a:rPr>
              <a:t>17-2-1. Security by Design</a:t>
            </a:r>
            <a:endParaRPr kumimoji="1" lang="ja-JP" altLang="en-US"/>
          </a:p>
        </p:txBody>
      </p:sp>
      <p:graphicFrame>
        <p:nvGraphicFramePr>
          <p:cNvPr id="4" name="表 3">
            <a:extLst>
              <a:ext uri="{FF2B5EF4-FFF2-40B4-BE49-F238E27FC236}">
                <a16:creationId xmlns:a16="http://schemas.microsoft.com/office/drawing/2014/main" id="{DA158A14-CB3A-312A-E3AF-FC429DE6E152}"/>
              </a:ext>
            </a:extLst>
          </p:cNvPr>
          <p:cNvGraphicFramePr>
            <a:graphicFrameLocks noGrp="1"/>
          </p:cNvGraphicFramePr>
          <p:nvPr>
            <p:extLst>
              <p:ext uri="{D42A27DB-BD31-4B8C-83A1-F6EECF244321}">
                <p14:modId xmlns:p14="http://schemas.microsoft.com/office/powerpoint/2010/main" val="3876765575"/>
              </p:ext>
            </p:extLst>
          </p:nvPr>
        </p:nvGraphicFramePr>
        <p:xfrm>
          <a:off x="619200" y="2493467"/>
          <a:ext cx="5612400" cy="6309360"/>
        </p:xfrm>
        <a:graphic>
          <a:graphicData uri="http://schemas.openxmlformats.org/drawingml/2006/table">
            <a:tbl>
              <a:tblPr firstRow="1" bandRow="1">
                <a:tableStyleId>{5C22544A-7EE6-4342-B048-85BDC9FD1C3A}</a:tableStyleId>
              </a:tblPr>
              <a:tblGrid>
                <a:gridCol w="3772536">
                  <a:extLst>
                    <a:ext uri="{9D8B030D-6E8A-4147-A177-3AD203B41FA5}">
                      <a16:colId xmlns:a16="http://schemas.microsoft.com/office/drawing/2014/main" val="557263498"/>
                    </a:ext>
                  </a:extLst>
                </a:gridCol>
                <a:gridCol w="1839864">
                  <a:extLst>
                    <a:ext uri="{9D8B030D-6E8A-4147-A177-3AD203B41FA5}">
                      <a16:colId xmlns:a16="http://schemas.microsoft.com/office/drawing/2014/main" val="3706786350"/>
                    </a:ext>
                  </a:extLst>
                </a:gridCol>
              </a:tblGrid>
              <a:tr h="0">
                <a:tc>
                  <a:txBody>
                    <a:bodyPr/>
                    <a:lstStyle/>
                    <a:p>
                      <a:r>
                        <a:rPr kumimoji="1" lang="ja-JP" altLang="en-US" sz="900" b="1">
                          <a:solidFill>
                            <a:schemeClr val="bg1"/>
                          </a:solidFill>
                        </a:rPr>
                        <a:t>実施手順（例）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900" b="1">
                          <a:solidFill>
                            <a:schemeClr val="bg1"/>
                          </a:solidFill>
                        </a:rPr>
                        <a:t>選択すべき管理策（例）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767822798"/>
                  </a:ext>
                </a:extLst>
              </a:tr>
              <a:tr h="401253">
                <a:tc>
                  <a:txBody>
                    <a:bodyPr/>
                    <a:lstStyle/>
                    <a:p>
                      <a:pPr marL="0" indent="0">
                        <a:buFont typeface="+mj-lt"/>
                        <a:buNone/>
                      </a:pPr>
                      <a:r>
                        <a:rPr kumimoji="1" lang="ja-JP" altLang="en-US" sz="900" b="1" i="0" u="none" strike="noStrike" kern="1200" cap="none" spc="0" normalizeH="0" baseline="0" noProof="0">
                          <a:ln>
                            <a:noFill/>
                          </a:ln>
                          <a:solidFill>
                            <a:prstClr val="black"/>
                          </a:solidFill>
                          <a:effectLst/>
                          <a:uLnTx/>
                          <a:uFillTx/>
                          <a:latin typeface="+mn-lt"/>
                          <a:ea typeface="+mn-ea"/>
                          <a:cs typeface="+mn-cs"/>
                        </a:rPr>
                        <a:t>セキュリティリスク分析</a:t>
                      </a:r>
                      <a:endParaRPr kumimoji="1" lang="en-US" altLang="ja-JP" sz="900" b="1" i="0" u="none" strike="noStrike" kern="1200" cap="none" spc="0" normalizeH="0" baseline="0" noProof="0">
                        <a:ln>
                          <a:noFill/>
                        </a:ln>
                        <a:solidFill>
                          <a:prstClr val="black"/>
                        </a:solidFill>
                        <a:effectLst/>
                        <a:uLnTx/>
                        <a:uFillTx/>
                        <a:latin typeface="+mn-lt"/>
                        <a:ea typeface="+mn-ea"/>
                        <a:cs typeface="+mn-cs"/>
                      </a:endParaRPr>
                    </a:p>
                    <a:p>
                      <a:pPr marL="171450" indent="-171450">
                        <a:buFont typeface="Arial" panose="020B0604020202020204" pitchFamily="34" charset="0"/>
                        <a:buChar char="•"/>
                      </a:pPr>
                      <a:r>
                        <a:rPr kumimoji="1" lang="ja-JP" altLang="en-US" sz="900" b="0">
                          <a:solidFill>
                            <a:schemeClr val="tx1"/>
                          </a:solidFill>
                        </a:rPr>
                        <a:t>システムで取扱う重要情報、アクター、実施業務、他システムとの連携方法など、システムで取扱う重要情報のフローやライフサイクルが分かる内容を記載したシステムプロファイルの作成</a:t>
                      </a:r>
                    </a:p>
                    <a:p>
                      <a:pPr marL="171450" indent="-171450">
                        <a:buFont typeface="Arial" panose="020B0604020202020204" pitchFamily="34" charset="0"/>
                        <a:buChar char="•"/>
                      </a:pPr>
                      <a:r>
                        <a:rPr kumimoji="1" lang="ja-JP" altLang="en-US" sz="900" b="0">
                          <a:solidFill>
                            <a:schemeClr val="tx1"/>
                          </a:solidFill>
                        </a:rPr>
                        <a:t>システムプロファイルに基づくセキュリティ脅威の特定</a:t>
                      </a:r>
                    </a:p>
                    <a:p>
                      <a:pPr marL="171450" indent="-171450">
                        <a:buFont typeface="Arial" panose="020B0604020202020204" pitchFamily="34" charset="0"/>
                        <a:buChar char="•"/>
                      </a:pPr>
                      <a:r>
                        <a:rPr kumimoji="1" lang="ja-JP" altLang="en-US" sz="900" b="0">
                          <a:solidFill>
                            <a:schemeClr val="tx1"/>
                          </a:solidFill>
                        </a:rPr>
                        <a:t>セキュリティ脅威の発生可能性、システムへの影響度を踏まえたリスク分析の実施</a:t>
                      </a:r>
                    </a:p>
                    <a:p>
                      <a:pPr marL="171450" indent="-171450">
                        <a:buFont typeface="Arial" panose="020B0604020202020204" pitchFamily="34" charset="0"/>
                        <a:buChar char="•"/>
                      </a:pPr>
                      <a:r>
                        <a:rPr kumimoji="1" lang="ja-JP" altLang="en-US" sz="900" b="0">
                          <a:solidFill>
                            <a:schemeClr val="tx1"/>
                          </a:solidFill>
                        </a:rPr>
                        <a:t>リスク分析結果を踏まえたセキュリティ対応方針の決定（リスク対応優先度、遵守すべきセキュリティ標準、検証方法、対応リソースなど）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kumimoji="1" lang="en-US" altLang="ja-JP" sz="900" b="0">
                          <a:solidFill>
                            <a:schemeClr val="tx1"/>
                          </a:solidFill>
                        </a:rPr>
                        <a:t>5.1 </a:t>
                      </a:r>
                      <a:r>
                        <a:rPr kumimoji="1" lang="ja-JP" altLang="en-US" sz="900" b="0">
                          <a:solidFill>
                            <a:schemeClr val="tx1"/>
                          </a:solidFill>
                        </a:rPr>
                        <a:t>情報セキュリティのための方針群</a:t>
                      </a:r>
                      <a:endParaRPr kumimoji="1" lang="en-US" altLang="ja-JP" sz="900" b="0">
                        <a:solidFill>
                          <a:schemeClr val="tx1"/>
                        </a:solidFill>
                      </a:endParaRPr>
                    </a:p>
                    <a:p>
                      <a:pPr marL="171450" indent="-171450">
                        <a:buFont typeface="Arial" panose="020B0604020202020204" pitchFamily="34" charset="0"/>
                        <a:buChar char="•"/>
                      </a:pPr>
                      <a:r>
                        <a:rPr kumimoji="1" lang="en-US" altLang="ja-JP" sz="900" b="0">
                          <a:solidFill>
                            <a:schemeClr val="tx1"/>
                          </a:solidFill>
                        </a:rPr>
                        <a:t>5.9 </a:t>
                      </a:r>
                      <a:r>
                        <a:rPr kumimoji="1" lang="ja-JP" altLang="en-US" sz="900" b="0">
                          <a:solidFill>
                            <a:schemeClr val="tx1"/>
                          </a:solidFill>
                        </a:rPr>
                        <a:t>情報及びその他の関連資産の目録</a:t>
                      </a:r>
                      <a:endParaRPr kumimoji="1" lang="en-US" altLang="ja-JP" sz="90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538342940"/>
                  </a:ext>
                </a:extLst>
              </a:tr>
              <a:tr h="236637">
                <a:tc>
                  <a:txBody>
                    <a:bodyPr/>
                    <a:lstStyle/>
                    <a:p>
                      <a:pPr marL="0" indent="0">
                        <a:buFont typeface="+mj-lt"/>
                        <a:buNone/>
                      </a:pPr>
                      <a:r>
                        <a:rPr kumimoji="1" lang="ja-JP" altLang="en-US" sz="900" b="1">
                          <a:solidFill>
                            <a:schemeClr val="tx1"/>
                          </a:solidFill>
                        </a:rPr>
                        <a:t>セキュリティ要件定義 </a:t>
                      </a:r>
                      <a:endParaRPr kumimoji="1" lang="en-US" altLang="ja-JP" sz="900" b="1">
                        <a:solidFill>
                          <a:schemeClr val="tx1"/>
                        </a:solidFill>
                      </a:endParaRPr>
                    </a:p>
                    <a:p>
                      <a:pPr marL="228600" indent="-228600">
                        <a:buFont typeface="Arial" panose="020B0604020202020204" pitchFamily="34" charset="0"/>
                        <a:buChar char="•"/>
                      </a:pPr>
                      <a:r>
                        <a:rPr kumimoji="1" lang="ja-JP" altLang="en-US" sz="900" kern="1200">
                          <a:solidFill>
                            <a:schemeClr val="dk1"/>
                          </a:solidFill>
                          <a:effectLst/>
                          <a:latin typeface="+mn-lt"/>
                          <a:ea typeface="+mn-ea"/>
                          <a:cs typeface="+mn-cs"/>
                        </a:rPr>
                        <a:t>遵守すべきセキュリティ標準（セキュリティベースライン）や、詳細リスク分析結果などに基づいた、システムとして満たすべきセキュリティ要件の定義（機能、機能面）</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900" b="0">
                          <a:solidFill>
                            <a:schemeClr val="tx1"/>
                          </a:solidFill>
                        </a:rPr>
                        <a:t>8.26 </a:t>
                      </a:r>
                      <a:r>
                        <a:rPr kumimoji="1" lang="ja-JP" altLang="en-US" sz="900" b="0">
                          <a:solidFill>
                            <a:schemeClr val="tx1"/>
                          </a:solidFill>
                        </a:rPr>
                        <a:t>アプリケーションのセキュリティの要求事項</a:t>
                      </a:r>
                      <a:endParaRPr kumimoji="1" lang="en-US" altLang="ja-JP" sz="90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058608422"/>
                  </a:ext>
                </a:extLst>
              </a:tr>
              <a:tr h="236637">
                <a:tc>
                  <a:txBody>
                    <a:bodyPr/>
                    <a:lstStyle/>
                    <a:p>
                      <a:pPr marL="0" indent="0">
                        <a:buFont typeface="+mj-lt"/>
                        <a:buNone/>
                      </a:pPr>
                      <a:r>
                        <a:rPr kumimoji="1" lang="ja-JP" altLang="en-US" sz="900" b="1" dirty="0">
                          <a:solidFill>
                            <a:schemeClr val="tx1"/>
                          </a:solidFill>
                        </a:rPr>
                        <a:t>セキュア調達</a:t>
                      </a:r>
                      <a:endParaRPr kumimoji="1" lang="en-US" altLang="ja-JP" sz="900" b="1" dirty="0">
                        <a:solidFill>
                          <a:schemeClr val="tx1"/>
                        </a:solidFill>
                      </a:endParaRPr>
                    </a:p>
                    <a:p>
                      <a:pPr marL="171450" indent="-171450">
                        <a:buFont typeface="Arial" panose="020B0604020202020204" pitchFamily="34" charset="0"/>
                        <a:buChar char="•"/>
                      </a:pPr>
                      <a:r>
                        <a:rPr lang="ja-JP" altLang="en-US" sz="900" dirty="0"/>
                        <a:t>セキュリティ要件に基づき、調達仕様書のセキュリティ仕様策定</a:t>
                      </a:r>
                      <a:endParaRPr lang="en-US" altLang="ja-JP" sz="900" dirty="0"/>
                    </a:p>
                    <a:p>
                      <a:pPr marL="171450" indent="-171450">
                        <a:buFont typeface="Arial" panose="020B0604020202020204" pitchFamily="34" charset="0"/>
                        <a:buChar char="•"/>
                      </a:pPr>
                      <a:r>
                        <a:rPr lang="ja-JP" altLang="en-US" sz="900" dirty="0"/>
                        <a:t>セキュリティ仕様に関する、委託先との責任範囲の明確化</a:t>
                      </a:r>
                      <a:endParaRPr lang="en-US" altLang="ja-JP" sz="900" dirty="0"/>
                    </a:p>
                    <a:p>
                      <a:pPr marL="171450" indent="-171450">
                        <a:buFont typeface="Arial" panose="020B0604020202020204" pitchFamily="34" charset="0"/>
                        <a:buChar char="•"/>
                      </a:pPr>
                      <a:r>
                        <a:rPr lang="ja-JP" altLang="en-US" sz="900" dirty="0"/>
                        <a:t>委託先に求めるセキュリティ管理基準の策定</a:t>
                      </a:r>
                      <a:endParaRPr lang="en-US" altLang="ja-JP" sz="900" dirty="0"/>
                    </a:p>
                    <a:p>
                      <a:pPr marL="171450" indent="-171450">
                        <a:buFont typeface="Arial" panose="020B0604020202020204" pitchFamily="34" charset="0"/>
                        <a:buChar char="•"/>
                      </a:pPr>
                      <a:r>
                        <a:rPr lang="ja-JP" altLang="en-US" sz="900" dirty="0"/>
                        <a:t>セキュリティ仕様を満たす能力を有した安全な委託先の選定</a:t>
                      </a:r>
                      <a:endParaRPr lang="en-US" altLang="ja-JP" sz="900" dirty="0"/>
                    </a:p>
                    <a:p>
                      <a:pPr marL="171450" indent="-171450">
                        <a:buFont typeface="Arial" panose="020B0604020202020204" pitchFamily="34" charset="0"/>
                        <a:buChar char="•"/>
                      </a:pPr>
                      <a:r>
                        <a:rPr lang="ja-JP" altLang="en-US" sz="900" dirty="0"/>
                        <a:t>不正侵入の経路となるバックドアなどが含まれていない、サポートを受けられる安全なプロダクトの選定 </a:t>
                      </a:r>
                      <a:endParaRPr kumimoji="1" lang="en-US" altLang="ja-JP" sz="9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900" b="0">
                          <a:solidFill>
                            <a:schemeClr val="tx1"/>
                          </a:solidFill>
                        </a:rPr>
                        <a:t>5.19 </a:t>
                      </a:r>
                      <a:r>
                        <a:rPr kumimoji="1" lang="ja-JP" altLang="en-US" sz="900" b="0">
                          <a:solidFill>
                            <a:schemeClr val="tx1"/>
                          </a:solidFill>
                        </a:rPr>
                        <a:t>供給者関係における情報セキュリティ</a:t>
                      </a:r>
                      <a:endParaRPr kumimoji="1" lang="en-US" altLang="ja-JP" sz="900" b="0">
                        <a:solidFill>
                          <a:schemeClr val="tx1"/>
                        </a:solidFill>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900" b="0">
                          <a:solidFill>
                            <a:schemeClr val="tx1"/>
                          </a:solidFill>
                        </a:rPr>
                        <a:t>5.20 </a:t>
                      </a:r>
                      <a:r>
                        <a:rPr kumimoji="1" lang="ja-JP" altLang="en-US" sz="900" b="0">
                          <a:solidFill>
                            <a:schemeClr val="tx1"/>
                          </a:solidFill>
                        </a:rPr>
                        <a:t>供給者との合意における情報セキュリティの取扱い</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90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995975570"/>
                  </a:ext>
                </a:extLst>
              </a:tr>
              <a:tr h="360099">
                <a:tc>
                  <a:txBody>
                    <a:bodyPr/>
                    <a:lstStyle/>
                    <a:p>
                      <a:pPr marL="0" indent="0">
                        <a:buFont typeface="+mj-lt"/>
                        <a:buNone/>
                      </a:pPr>
                      <a:r>
                        <a:rPr kumimoji="1" lang="ja-JP" altLang="en-US" sz="900" b="1">
                          <a:solidFill>
                            <a:schemeClr val="tx1"/>
                          </a:solidFill>
                        </a:rPr>
                        <a:t>セキュリティ設計</a:t>
                      </a:r>
                      <a:endParaRPr kumimoji="1" lang="en-US" altLang="ja-JP" sz="900" b="1">
                        <a:solidFill>
                          <a:schemeClr val="tx1"/>
                        </a:solidFill>
                      </a:endParaRPr>
                    </a:p>
                    <a:p>
                      <a:pPr marL="171450" indent="-171450">
                        <a:buFont typeface="Arial" panose="020B0604020202020204" pitchFamily="34" charset="0"/>
                        <a:buChar char="•"/>
                      </a:pPr>
                      <a:r>
                        <a:rPr kumimoji="1" lang="ja-JP" altLang="en-US" sz="900" b="0">
                          <a:solidFill>
                            <a:schemeClr val="tx1"/>
                          </a:solidFill>
                        </a:rPr>
                        <a:t>セキュリティ設計の実施</a:t>
                      </a:r>
                      <a:endParaRPr kumimoji="1" lang="en-US" altLang="ja-JP" sz="900" b="0">
                        <a:solidFill>
                          <a:schemeClr val="tx1"/>
                        </a:solidFill>
                      </a:endParaRPr>
                    </a:p>
                    <a:p>
                      <a:pPr marL="628650" lvl="1" indent="-171450">
                        <a:buFont typeface="Wingdings" panose="05000000000000000000" pitchFamily="2" charset="2"/>
                        <a:buChar char="Ø"/>
                      </a:pPr>
                      <a:r>
                        <a:rPr kumimoji="1" lang="ja-JP" altLang="en-US" sz="900" b="0">
                          <a:solidFill>
                            <a:schemeClr val="tx1"/>
                          </a:solidFill>
                        </a:rPr>
                        <a:t>アプリケーションセキュリティ</a:t>
                      </a:r>
                      <a:endParaRPr kumimoji="1" lang="en-US" altLang="ja-JP" sz="900" b="0">
                        <a:solidFill>
                          <a:schemeClr val="tx1"/>
                        </a:solidFill>
                      </a:endParaRPr>
                    </a:p>
                    <a:p>
                      <a:pPr marL="628650" lvl="1" indent="-171450">
                        <a:buFont typeface="Wingdings" panose="05000000000000000000" pitchFamily="2" charset="2"/>
                        <a:buChar char="Ø"/>
                      </a:pPr>
                      <a:r>
                        <a:rPr kumimoji="1" lang="en-US" altLang="ja-JP" sz="900" b="0">
                          <a:solidFill>
                            <a:schemeClr val="tx1"/>
                          </a:solidFill>
                        </a:rPr>
                        <a:t>OS</a:t>
                      </a:r>
                      <a:r>
                        <a:rPr kumimoji="1" lang="ja-JP" altLang="en-US" sz="900" b="0">
                          <a:solidFill>
                            <a:schemeClr val="tx1"/>
                          </a:solidFill>
                        </a:rPr>
                        <a:t>セキュリティ</a:t>
                      </a:r>
                      <a:endParaRPr kumimoji="1" lang="en-US" altLang="ja-JP" sz="900" b="0">
                        <a:solidFill>
                          <a:schemeClr val="tx1"/>
                        </a:solidFill>
                      </a:endParaRPr>
                    </a:p>
                    <a:p>
                      <a:pPr marL="628650" lvl="1" indent="-171450">
                        <a:buFont typeface="Wingdings" panose="05000000000000000000" pitchFamily="2" charset="2"/>
                        <a:buChar char="Ø"/>
                      </a:pPr>
                      <a:r>
                        <a:rPr kumimoji="1" lang="ja-JP" altLang="en-US" sz="900" b="0">
                          <a:solidFill>
                            <a:schemeClr val="tx1"/>
                          </a:solidFill>
                          <a:hlinkClick r:id="rId3" action="ppaction://hlinksldjump"/>
                        </a:rPr>
                        <a:t>ミドルウェア</a:t>
                      </a:r>
                      <a:r>
                        <a:rPr kumimoji="1" lang="ja-JP" altLang="en-US" sz="900" b="0">
                          <a:solidFill>
                            <a:schemeClr val="tx1"/>
                          </a:solidFill>
                        </a:rPr>
                        <a:t>セキュリティ</a:t>
                      </a:r>
                      <a:endParaRPr kumimoji="1" lang="en-US" altLang="ja-JP" sz="900" b="0">
                        <a:solidFill>
                          <a:schemeClr val="tx1"/>
                        </a:solidFill>
                      </a:endParaRPr>
                    </a:p>
                    <a:p>
                      <a:pPr marL="628650" lvl="1" indent="-171450">
                        <a:buFont typeface="Wingdings" panose="05000000000000000000" pitchFamily="2" charset="2"/>
                        <a:buChar char="Ø"/>
                      </a:pPr>
                      <a:r>
                        <a:rPr kumimoji="1" lang="ja-JP" altLang="en-US" sz="900" b="0">
                          <a:solidFill>
                            <a:schemeClr val="tx1"/>
                          </a:solidFill>
                        </a:rPr>
                        <a:t>ネットワークセキュリティ</a:t>
                      </a:r>
                      <a:endParaRPr kumimoji="1" lang="en-US" altLang="ja-JP" sz="900" b="0">
                        <a:solidFill>
                          <a:schemeClr val="tx1"/>
                        </a:solidFill>
                      </a:endParaRPr>
                    </a:p>
                    <a:p>
                      <a:pPr marL="628650" lvl="1" indent="-171450">
                        <a:buFont typeface="Wingdings" panose="05000000000000000000" pitchFamily="2" charset="2"/>
                        <a:buChar char="Ø"/>
                      </a:pPr>
                      <a:r>
                        <a:rPr kumimoji="1" lang="ja-JP" altLang="en-US" sz="900" b="0">
                          <a:solidFill>
                            <a:schemeClr val="tx1"/>
                          </a:solidFill>
                        </a:rPr>
                        <a:t>クラウドセキュリティ</a:t>
                      </a:r>
                      <a:endParaRPr kumimoji="1" lang="en-US" altLang="ja-JP" sz="900" b="0">
                        <a:solidFill>
                          <a:schemeClr val="tx1"/>
                        </a:solidFill>
                      </a:endParaRPr>
                    </a:p>
                    <a:p>
                      <a:pPr marL="628650" lvl="1" indent="-171450">
                        <a:buFont typeface="Wingdings" panose="05000000000000000000" pitchFamily="2" charset="2"/>
                        <a:buChar char="Ø"/>
                      </a:pPr>
                      <a:r>
                        <a:rPr kumimoji="1" lang="ja-JP" altLang="en-US" sz="900" b="0">
                          <a:solidFill>
                            <a:schemeClr val="tx1"/>
                          </a:solidFill>
                        </a:rPr>
                        <a:t>物理セキュリティ</a:t>
                      </a:r>
                      <a:endParaRPr kumimoji="1" lang="en-US" altLang="ja-JP" sz="900" b="0">
                        <a:solidFill>
                          <a:schemeClr val="tx1"/>
                        </a:solidFill>
                      </a:endParaRPr>
                    </a:p>
                    <a:p>
                      <a:pPr marL="628650" lvl="1" indent="-171450">
                        <a:buFont typeface="Wingdings" panose="05000000000000000000" pitchFamily="2" charset="2"/>
                        <a:buChar char="Ø"/>
                      </a:pPr>
                      <a:r>
                        <a:rPr kumimoji="1" lang="ja-JP" altLang="en-US" sz="900" b="0">
                          <a:solidFill>
                            <a:schemeClr val="tx1"/>
                          </a:solidFill>
                        </a:rPr>
                        <a:t>セキュリティ運用（平時、有事）</a:t>
                      </a:r>
                      <a:endParaRPr kumimoji="1" lang="en-US" altLang="ja-JP" sz="90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228600" indent="-228600">
                        <a:buFont typeface="Arial" panose="020B0604020202020204" pitchFamily="34" charset="0"/>
                        <a:buChar char="•"/>
                      </a:pPr>
                      <a:r>
                        <a:rPr kumimoji="1" lang="en-US" altLang="ja-JP" sz="900" b="0">
                          <a:solidFill>
                            <a:schemeClr val="tx1"/>
                          </a:solidFill>
                        </a:rPr>
                        <a:t>8.27 </a:t>
                      </a:r>
                      <a:r>
                        <a:rPr kumimoji="1" lang="ja-JP" altLang="en-US" sz="900" b="0">
                          <a:solidFill>
                            <a:schemeClr val="tx1"/>
                          </a:solidFill>
                        </a:rPr>
                        <a:t>セキュリティに配慮したシステムアーキテクチャ及びシステム構築の原則</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722786182"/>
                  </a:ext>
                </a:extLst>
              </a:tr>
              <a:tr h="360099">
                <a:tc>
                  <a:txBody>
                    <a:bodyPr/>
                    <a:lstStyle/>
                    <a:p>
                      <a:pPr marL="0" indent="0">
                        <a:buFont typeface="+mj-lt"/>
                        <a:buNone/>
                      </a:pPr>
                      <a:r>
                        <a:rPr kumimoji="1" lang="ja-JP" altLang="en-US" sz="900" b="1" i="0" u="none" strike="noStrike" kern="1200" cap="none" spc="0" normalizeH="0" baseline="0" noProof="0">
                          <a:ln>
                            <a:noFill/>
                          </a:ln>
                          <a:solidFill>
                            <a:prstClr val="black"/>
                          </a:solidFill>
                          <a:effectLst/>
                          <a:uLnTx/>
                          <a:uFillTx/>
                          <a:latin typeface="+mn-ea"/>
                          <a:ea typeface="+mn-ea"/>
                          <a:cs typeface="+mn-cs"/>
                        </a:rPr>
                        <a:t>セキュリティ実装</a:t>
                      </a:r>
                      <a:endParaRPr kumimoji="1" lang="en-US" altLang="ja-JP" sz="900" b="1" i="0" u="none" strike="noStrike" kern="1200" cap="none" spc="0" normalizeH="0" baseline="0" noProof="0">
                        <a:ln>
                          <a:noFill/>
                        </a:ln>
                        <a:solidFill>
                          <a:prstClr val="black"/>
                        </a:solidFill>
                        <a:effectLst/>
                        <a:uLnTx/>
                        <a:uFillTx/>
                        <a:latin typeface="+mn-ea"/>
                        <a:ea typeface="+mn-ea"/>
                        <a:cs typeface="+mn-cs"/>
                      </a:endParaRPr>
                    </a:p>
                    <a:p>
                      <a:pPr marL="171450" indent="-171450">
                        <a:buFont typeface="Arial" panose="020B0604020202020204" pitchFamily="34" charset="0"/>
                        <a:buChar char="•"/>
                      </a:pPr>
                      <a:r>
                        <a:rPr lang="ja-JP" altLang="en-US" sz="900">
                          <a:latin typeface="+mn-ea"/>
                          <a:ea typeface="+mn-ea"/>
                        </a:rPr>
                        <a:t>設計に基づくシステムにおけるセキュリティ機能の実装 </a:t>
                      </a:r>
                      <a:endParaRPr lang="en-US" altLang="ja-JP" sz="900">
                        <a:latin typeface="+mn-ea"/>
                        <a:ea typeface="+mn-ea"/>
                      </a:endParaRPr>
                    </a:p>
                    <a:p>
                      <a:pPr marL="171450" indent="-171450">
                        <a:buFont typeface="Arial" panose="020B0604020202020204" pitchFamily="34" charset="0"/>
                        <a:buChar char="•"/>
                      </a:pPr>
                      <a:r>
                        <a:rPr lang="ja-JP" altLang="en-US" sz="900">
                          <a:latin typeface="+mn-ea"/>
                          <a:ea typeface="+mn-ea"/>
                        </a:rPr>
                        <a:t>セキュリティ設計に基づくアプリケーションのセキュアコーディング</a:t>
                      </a:r>
                      <a:endParaRPr lang="en-US" altLang="ja-JP" sz="900">
                        <a:latin typeface="+mn-ea"/>
                        <a:ea typeface="+mn-ea"/>
                      </a:endParaRPr>
                    </a:p>
                    <a:p>
                      <a:pPr marL="171450" indent="-171450">
                        <a:buFont typeface="Arial" panose="020B0604020202020204" pitchFamily="34" charset="0"/>
                        <a:buChar char="•"/>
                      </a:pPr>
                      <a:r>
                        <a:rPr lang="ja-JP" altLang="en-US" sz="900">
                          <a:latin typeface="+mn-ea"/>
                          <a:ea typeface="+mn-ea"/>
                        </a:rPr>
                        <a:t>セキュリティ設計に基づくプラットフォームのセキュリティ設定の実施</a:t>
                      </a:r>
                      <a:endParaRPr lang="en-US" altLang="ja-JP" sz="900">
                        <a:latin typeface="+mn-ea"/>
                        <a:ea typeface="+mn-ea"/>
                      </a:endParaRPr>
                    </a:p>
                    <a:p>
                      <a:pPr marL="628650" lvl="1" indent="-171450">
                        <a:buFont typeface="Wingdings" panose="05000000000000000000" pitchFamily="2" charset="2"/>
                        <a:buChar char="Ø"/>
                      </a:pPr>
                      <a:r>
                        <a:rPr lang="en-US" altLang="ja-JP" sz="900">
                          <a:latin typeface="+mn-ea"/>
                          <a:ea typeface="+mn-ea"/>
                        </a:rPr>
                        <a:t>OS </a:t>
                      </a:r>
                      <a:r>
                        <a:rPr lang="ja-JP" altLang="en-US" sz="900">
                          <a:latin typeface="+mn-ea"/>
                          <a:ea typeface="+mn-ea"/>
                        </a:rPr>
                        <a:t>セキュリティ</a:t>
                      </a:r>
                      <a:endParaRPr lang="en-US" altLang="ja-JP" sz="900">
                        <a:latin typeface="+mn-ea"/>
                        <a:ea typeface="+mn-ea"/>
                      </a:endParaRPr>
                    </a:p>
                    <a:p>
                      <a:pPr marL="628650" lvl="1" indent="-171450">
                        <a:buFont typeface="Wingdings" panose="05000000000000000000" pitchFamily="2" charset="2"/>
                        <a:buChar char="Ø"/>
                      </a:pPr>
                      <a:r>
                        <a:rPr lang="ja-JP" altLang="en-US" sz="900">
                          <a:latin typeface="+mn-ea"/>
                          <a:ea typeface="+mn-ea"/>
                        </a:rPr>
                        <a:t>ミドルウェアセキュリティ</a:t>
                      </a:r>
                      <a:endParaRPr lang="en-US" altLang="ja-JP" sz="900">
                        <a:latin typeface="+mn-ea"/>
                        <a:ea typeface="+mn-ea"/>
                      </a:endParaRPr>
                    </a:p>
                    <a:p>
                      <a:pPr marL="628650" lvl="1" indent="-171450">
                        <a:buFont typeface="Wingdings" panose="05000000000000000000" pitchFamily="2" charset="2"/>
                        <a:buChar char="Ø"/>
                      </a:pPr>
                      <a:r>
                        <a:rPr lang="ja-JP" altLang="en-US" sz="900">
                          <a:latin typeface="+mn-ea"/>
                          <a:ea typeface="+mn-ea"/>
                        </a:rPr>
                        <a:t>ネットワークセキュリティ</a:t>
                      </a:r>
                      <a:endParaRPr lang="en-US" altLang="ja-JP" sz="900">
                        <a:latin typeface="+mn-ea"/>
                        <a:ea typeface="+mn-ea"/>
                      </a:endParaRPr>
                    </a:p>
                    <a:p>
                      <a:pPr marL="628650" lvl="1" indent="-171450">
                        <a:buFont typeface="Wingdings" panose="05000000000000000000" pitchFamily="2" charset="2"/>
                        <a:buChar char="Ø"/>
                      </a:pPr>
                      <a:r>
                        <a:rPr lang="ja-JP" altLang="en-US" sz="900">
                          <a:latin typeface="+mn-ea"/>
                          <a:ea typeface="+mn-ea"/>
                        </a:rPr>
                        <a:t>クラウドセキュリティ</a:t>
                      </a:r>
                      <a:endParaRPr lang="en-US" altLang="ja-JP" sz="900">
                        <a:latin typeface="+mn-ea"/>
                        <a:ea typeface="+mn-ea"/>
                      </a:endParaRPr>
                    </a:p>
                    <a:p>
                      <a:pPr marL="628650" lvl="1" indent="-171450">
                        <a:buFont typeface="Wingdings" panose="05000000000000000000" pitchFamily="2" charset="2"/>
                        <a:buChar char="Ø"/>
                      </a:pPr>
                      <a:r>
                        <a:rPr lang="ja-JP" altLang="en-US" sz="900">
                          <a:latin typeface="+mn-ea"/>
                          <a:ea typeface="+mn-ea"/>
                        </a:rPr>
                        <a:t>物理セキュリティ</a:t>
                      </a:r>
                      <a:endParaRPr kumimoji="1" lang="ja-JP" altLang="en-US"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kumimoji="1" lang="en-US" altLang="ja-JP" sz="900" b="0" dirty="0">
                          <a:solidFill>
                            <a:schemeClr val="tx1"/>
                          </a:solidFill>
                          <a:latin typeface="+mn-ea"/>
                          <a:ea typeface="+mn-ea"/>
                        </a:rPr>
                        <a:t>8.28 </a:t>
                      </a:r>
                      <a:r>
                        <a:rPr kumimoji="1" lang="ja-JP" altLang="en-US" sz="900" b="0" dirty="0">
                          <a:solidFill>
                            <a:schemeClr val="tx1"/>
                          </a:solidFill>
                          <a:latin typeface="+mn-ea"/>
                          <a:ea typeface="+mn-ea"/>
                        </a:rPr>
                        <a:t>セキュリティに配慮したコーディング</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544112156"/>
                  </a:ext>
                </a:extLst>
              </a:tr>
            </a:tbl>
          </a:graphicData>
        </a:graphic>
      </p:graphicFrame>
      <p:sp>
        <p:nvSpPr>
          <p:cNvPr id="13" name="テキスト ボックス 12">
            <a:extLst>
              <a:ext uri="{FF2B5EF4-FFF2-40B4-BE49-F238E27FC236}">
                <a16:creationId xmlns:a16="http://schemas.microsoft.com/office/drawing/2014/main" id="{B0A3203C-8602-9008-E43E-F44DE68131E0}"/>
              </a:ext>
            </a:extLst>
          </p:cNvPr>
          <p:cNvSpPr txBox="1"/>
          <p:nvPr/>
        </p:nvSpPr>
        <p:spPr>
          <a:xfrm>
            <a:off x="622800" y="2052000"/>
            <a:ext cx="5612400" cy="4154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Security by Design</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の工程ごとに実施内容を紹介します。また、実施手順を策定する上で、選択すべき管理策の例を紹介します。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スライド番号プレースホルダー 4">
            <a:extLst>
              <a:ext uri="{FF2B5EF4-FFF2-40B4-BE49-F238E27FC236}">
                <a16:creationId xmlns:a16="http://schemas.microsoft.com/office/drawing/2014/main" id="{F6A947AE-AD90-735B-E3F2-AEFE466A2579}"/>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C8110EBB-9F68-33F7-B724-BC222CBA639C}"/>
              </a:ext>
            </a:extLst>
          </p:cNvPr>
          <p:cNvSpPr txBox="1">
            <a:spLocks/>
          </p:cNvSpPr>
          <p:nvPr/>
        </p:nvSpPr>
        <p:spPr>
          <a:xfrm>
            <a:off x="619200" y="835200"/>
            <a:ext cx="6238800" cy="4176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1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17</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技術的管理策</a:t>
            </a:r>
            <a:b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17-2.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各種テーマごとの対策</a:t>
            </a:r>
            <a:endPar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Tree>
    <p:extLst>
      <p:ext uri="{BB962C8B-B14F-4D97-AF65-F5344CB8AC3E}">
        <p14:creationId xmlns:p14="http://schemas.microsoft.com/office/powerpoint/2010/main" val="3557172321"/>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84874770-9B72-B0C8-9608-8694088B0B1A}"/>
              </a:ext>
            </a:extLst>
          </p:cNvPr>
          <p:cNvSpPr>
            <a:spLocks noGrp="1"/>
          </p:cNvSpPr>
          <p:nvPr>
            <p:ph type="body" sz="quarter" idx="14"/>
          </p:nvPr>
        </p:nvSpPr>
        <p:spPr/>
        <p:txBody>
          <a:bodyPr/>
          <a:lstStyle/>
          <a:p>
            <a:r>
              <a:rPr kumimoji="1" lang="en-US" altLang="ja-JP" sz="1600" u="sng" baseline="0">
                <a:solidFill>
                  <a:schemeClr val="tx1"/>
                </a:solidFill>
                <a:uFill>
                  <a:solidFill>
                    <a:schemeClr val="bg1"/>
                  </a:solidFill>
                </a:uFill>
                <a:latin typeface="+mn-ea"/>
                <a:ea typeface="+mn-ea"/>
              </a:rPr>
              <a:t>17-2-1. Security by Design</a:t>
            </a:r>
            <a:endParaRPr kumimoji="1" lang="ja-JP" altLang="en-US"/>
          </a:p>
        </p:txBody>
      </p:sp>
      <p:graphicFrame>
        <p:nvGraphicFramePr>
          <p:cNvPr id="4" name="表 3">
            <a:extLst>
              <a:ext uri="{FF2B5EF4-FFF2-40B4-BE49-F238E27FC236}">
                <a16:creationId xmlns:a16="http://schemas.microsoft.com/office/drawing/2014/main" id="{DA158A14-CB3A-312A-E3AF-FC429DE6E152}"/>
              </a:ext>
            </a:extLst>
          </p:cNvPr>
          <p:cNvGraphicFramePr>
            <a:graphicFrameLocks noGrp="1"/>
          </p:cNvGraphicFramePr>
          <p:nvPr>
            <p:extLst>
              <p:ext uri="{D42A27DB-BD31-4B8C-83A1-F6EECF244321}">
                <p14:modId xmlns:p14="http://schemas.microsoft.com/office/powerpoint/2010/main" val="898593605"/>
              </p:ext>
            </p:extLst>
          </p:nvPr>
        </p:nvGraphicFramePr>
        <p:xfrm>
          <a:off x="622800" y="2052000"/>
          <a:ext cx="5612400" cy="5952600"/>
        </p:xfrm>
        <a:graphic>
          <a:graphicData uri="http://schemas.openxmlformats.org/drawingml/2006/table">
            <a:tbl>
              <a:tblPr firstRow="1" bandRow="1">
                <a:tableStyleId>{5C22544A-7EE6-4342-B048-85BDC9FD1C3A}</a:tableStyleId>
              </a:tblPr>
              <a:tblGrid>
                <a:gridCol w="3729075">
                  <a:extLst>
                    <a:ext uri="{9D8B030D-6E8A-4147-A177-3AD203B41FA5}">
                      <a16:colId xmlns:a16="http://schemas.microsoft.com/office/drawing/2014/main" val="557263498"/>
                    </a:ext>
                  </a:extLst>
                </a:gridCol>
                <a:gridCol w="1883325">
                  <a:extLst>
                    <a:ext uri="{9D8B030D-6E8A-4147-A177-3AD203B41FA5}">
                      <a16:colId xmlns:a16="http://schemas.microsoft.com/office/drawing/2014/main" val="3706786350"/>
                    </a:ext>
                  </a:extLst>
                </a:gridCol>
              </a:tblGrid>
              <a:tr h="0">
                <a:tc>
                  <a:txBody>
                    <a:bodyPr/>
                    <a:lstStyle/>
                    <a:p>
                      <a:r>
                        <a:rPr kumimoji="1" lang="ja-JP" altLang="en-US" sz="900" b="1">
                          <a:solidFill>
                            <a:schemeClr val="bg1"/>
                          </a:solidFill>
                        </a:rPr>
                        <a:t>実施手順（例）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900" b="1">
                          <a:solidFill>
                            <a:schemeClr val="bg1"/>
                          </a:solidFill>
                        </a:rPr>
                        <a:t>選択すべき管理策（例）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767822798"/>
                  </a:ext>
                </a:extLst>
              </a:tr>
              <a:tr h="1908000">
                <a:tc>
                  <a:txBody>
                    <a:bodyPr/>
                    <a:lstStyle/>
                    <a:p>
                      <a:pPr marL="0" indent="0">
                        <a:buFont typeface="+mj-lt"/>
                        <a:buNone/>
                      </a:pPr>
                      <a:r>
                        <a:rPr kumimoji="1" lang="ja-JP" altLang="en-US" sz="900" b="1">
                          <a:solidFill>
                            <a:schemeClr val="tx1"/>
                          </a:solidFill>
                          <a:latin typeface="+mn-ea"/>
                          <a:ea typeface="+mn-ea"/>
                        </a:rPr>
                        <a:t>セキュリティテスト </a:t>
                      </a:r>
                      <a:endParaRPr kumimoji="1" lang="en-US" altLang="ja-JP" sz="900" b="1">
                        <a:solidFill>
                          <a:schemeClr val="tx1"/>
                        </a:solidFill>
                        <a:latin typeface="+mn-ea"/>
                        <a:ea typeface="+mn-ea"/>
                      </a:endParaRPr>
                    </a:p>
                    <a:p>
                      <a:pPr marL="228600" indent="-228600">
                        <a:buFont typeface="Arial" panose="020B0604020202020204" pitchFamily="34" charset="0"/>
                        <a:buChar char="•"/>
                      </a:pPr>
                      <a:r>
                        <a:rPr lang="ja-JP" altLang="en-US" sz="900">
                          <a:latin typeface="+mn-ea"/>
                          <a:ea typeface="+mn-ea"/>
                        </a:rPr>
                        <a:t>セキュリティ機能テストの実施</a:t>
                      </a:r>
                      <a:endParaRPr lang="en-US" altLang="ja-JP" sz="900">
                        <a:latin typeface="+mn-ea"/>
                        <a:ea typeface="+mn-ea"/>
                      </a:endParaRPr>
                    </a:p>
                    <a:p>
                      <a:pPr marL="628650" lvl="1" indent="-171450">
                        <a:buFont typeface="Wingdings" panose="05000000000000000000" pitchFamily="2" charset="2"/>
                        <a:buChar char="Ø"/>
                      </a:pPr>
                      <a:r>
                        <a:rPr lang="ja-JP" altLang="en-US" sz="900">
                          <a:latin typeface="+mn-ea"/>
                          <a:ea typeface="+mn-ea"/>
                        </a:rPr>
                        <a:t>単体テスト</a:t>
                      </a:r>
                      <a:endParaRPr lang="en-US" altLang="ja-JP" sz="900">
                        <a:latin typeface="+mn-ea"/>
                        <a:ea typeface="+mn-ea"/>
                      </a:endParaRPr>
                    </a:p>
                    <a:p>
                      <a:pPr marL="628650" lvl="1" indent="-171450">
                        <a:buFont typeface="Wingdings" panose="05000000000000000000" pitchFamily="2" charset="2"/>
                        <a:buChar char="Ø"/>
                      </a:pPr>
                      <a:r>
                        <a:rPr lang="ja-JP" altLang="en-US" sz="900">
                          <a:latin typeface="+mn-ea"/>
                          <a:ea typeface="+mn-ea"/>
                        </a:rPr>
                        <a:t>結合テスト</a:t>
                      </a:r>
                      <a:endParaRPr lang="en-US" altLang="ja-JP" sz="900">
                        <a:latin typeface="+mn-ea"/>
                        <a:ea typeface="+mn-ea"/>
                      </a:endParaRPr>
                    </a:p>
                    <a:p>
                      <a:pPr marL="628650" lvl="1" indent="-171450">
                        <a:buFont typeface="Wingdings" panose="05000000000000000000" pitchFamily="2" charset="2"/>
                        <a:buChar char="Ø"/>
                      </a:pPr>
                      <a:r>
                        <a:rPr lang="ja-JP" altLang="en-US" sz="900">
                          <a:latin typeface="+mn-ea"/>
                          <a:ea typeface="+mn-ea"/>
                        </a:rPr>
                        <a:t>システムテストなど</a:t>
                      </a:r>
                      <a:endParaRPr lang="en-US" altLang="ja-JP" sz="900">
                        <a:latin typeface="+mn-ea"/>
                        <a:ea typeface="+mn-ea"/>
                      </a:endParaRPr>
                    </a:p>
                    <a:p>
                      <a:pPr marL="228600" indent="-228600">
                        <a:buFont typeface="Arial" panose="020B0604020202020204" pitchFamily="34" charset="0"/>
                        <a:buChar char="•"/>
                      </a:pPr>
                      <a:r>
                        <a:rPr lang="ja-JP" altLang="en-US" sz="900">
                          <a:latin typeface="+mn-ea"/>
                          <a:ea typeface="+mn-ea"/>
                        </a:rPr>
                        <a:t>脆弱性診断の実施</a:t>
                      </a:r>
                      <a:endParaRPr lang="en-US" altLang="ja-JP" sz="900">
                        <a:latin typeface="+mn-ea"/>
                        <a:ea typeface="+mn-ea"/>
                      </a:endParaRPr>
                    </a:p>
                    <a:p>
                      <a:pPr marL="628650" lvl="1" indent="-171450">
                        <a:buFont typeface="Wingdings" panose="05000000000000000000" pitchFamily="2" charset="2"/>
                        <a:buChar char="Ø"/>
                      </a:pPr>
                      <a:r>
                        <a:rPr lang="en-US" altLang="ja-JP" sz="900">
                          <a:latin typeface="+mn-ea"/>
                          <a:ea typeface="+mn-ea"/>
                        </a:rPr>
                        <a:t>Web</a:t>
                      </a:r>
                      <a:r>
                        <a:rPr lang="ja-JP" altLang="en-US" sz="900">
                          <a:latin typeface="+mn-ea"/>
                          <a:ea typeface="+mn-ea"/>
                        </a:rPr>
                        <a:t>アプリケーション脆弱性診断</a:t>
                      </a:r>
                      <a:endParaRPr lang="en-US" altLang="ja-JP" sz="900">
                        <a:latin typeface="+mn-ea"/>
                        <a:ea typeface="+mn-ea"/>
                      </a:endParaRPr>
                    </a:p>
                    <a:p>
                      <a:pPr marL="628650" lvl="1" indent="-171450">
                        <a:buFont typeface="Wingdings" panose="05000000000000000000" pitchFamily="2" charset="2"/>
                        <a:buChar char="Ø"/>
                      </a:pPr>
                      <a:r>
                        <a:rPr lang="ja-JP" altLang="en-US" sz="900">
                          <a:latin typeface="+mn-ea"/>
                          <a:ea typeface="+mn-ea"/>
                        </a:rPr>
                        <a:t>プラットフォーム脆弱性診断</a:t>
                      </a:r>
                      <a:endParaRPr lang="en-US" altLang="ja-JP" sz="900">
                        <a:latin typeface="+mn-ea"/>
                        <a:ea typeface="+mn-ea"/>
                      </a:endParaRPr>
                    </a:p>
                    <a:p>
                      <a:pPr marL="628650" lvl="1" indent="-171450">
                        <a:buFont typeface="Wingdings" panose="05000000000000000000" pitchFamily="2" charset="2"/>
                        <a:buChar char="Ø"/>
                      </a:pPr>
                      <a:r>
                        <a:rPr lang="ja-JP" altLang="en-US" sz="900">
                          <a:latin typeface="+mn-ea"/>
                          <a:ea typeface="+mn-ea"/>
                        </a:rPr>
                        <a:t>スマートフォンアプリケーション診断</a:t>
                      </a:r>
                      <a:endParaRPr lang="en-US" altLang="ja-JP" sz="900">
                        <a:latin typeface="+mn-ea"/>
                        <a:ea typeface="+mn-ea"/>
                      </a:endParaRPr>
                    </a:p>
                    <a:p>
                      <a:pPr marL="628650" lvl="1" indent="-171450">
                        <a:buFont typeface="Wingdings" panose="05000000000000000000" pitchFamily="2" charset="2"/>
                        <a:buChar char="Ø"/>
                      </a:pPr>
                      <a:r>
                        <a:rPr lang="ja-JP" altLang="en-US" sz="900">
                          <a:latin typeface="+mn-ea"/>
                          <a:ea typeface="+mn-ea"/>
                        </a:rPr>
                        <a:t>高度セキュリティ診断（</a:t>
                      </a:r>
                      <a:r>
                        <a:rPr lang="ja-JP" altLang="en-US" sz="900">
                          <a:latin typeface="+mn-ea"/>
                          <a:ea typeface="+mn-ea"/>
                          <a:hlinkClick r:id="rId3" action="ppaction://hlinksldjump"/>
                        </a:rPr>
                        <a:t>ペネトレーションテスト</a:t>
                      </a:r>
                      <a:r>
                        <a:rPr lang="ja-JP" altLang="en-US" sz="900">
                          <a:latin typeface="+mn-ea"/>
                          <a:ea typeface="+mn-ea"/>
                        </a:rPr>
                        <a:t>など）</a:t>
                      </a:r>
                      <a:endParaRPr lang="en-US" altLang="ja-JP" sz="900">
                        <a:latin typeface="+mn-ea"/>
                        <a:ea typeface="+mn-ea"/>
                      </a:endParaRPr>
                    </a:p>
                    <a:p>
                      <a:pPr marL="628650" lvl="1" indent="-171450">
                        <a:buFont typeface="Wingdings" panose="05000000000000000000" pitchFamily="2" charset="2"/>
                        <a:buChar char="Ø"/>
                      </a:pPr>
                      <a:r>
                        <a:rPr lang="ja-JP" altLang="en-US" sz="900">
                          <a:latin typeface="+mn-ea"/>
                          <a:ea typeface="+mn-ea"/>
                        </a:rPr>
                        <a:t>機能テストで検出されたバグの是正対応</a:t>
                      </a:r>
                      <a:endParaRPr lang="en-US" altLang="ja-JP" sz="900">
                        <a:latin typeface="+mn-ea"/>
                        <a:ea typeface="+mn-ea"/>
                      </a:endParaRPr>
                    </a:p>
                    <a:p>
                      <a:pPr marL="628650" lvl="1" indent="-171450">
                        <a:buFont typeface="Wingdings" panose="05000000000000000000" pitchFamily="2" charset="2"/>
                        <a:buChar char="Ø"/>
                      </a:pPr>
                      <a:r>
                        <a:rPr lang="ja-JP" altLang="en-US" sz="900">
                          <a:latin typeface="+mn-ea"/>
                          <a:ea typeface="+mn-ea"/>
                        </a:rPr>
                        <a:t>脆弱性診断で検出された脆弱性に対するリスクベースの是正対応</a:t>
                      </a:r>
                      <a:endParaRPr kumimoji="1" lang="ja-JP" altLang="en-US" sz="900" kern="1200">
                        <a:solidFill>
                          <a:schemeClr val="dk1"/>
                        </a:solidFill>
                        <a:effectLst/>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900" b="0">
                          <a:solidFill>
                            <a:schemeClr val="tx1"/>
                          </a:solidFill>
                          <a:latin typeface="+mn-ea"/>
                          <a:ea typeface="+mn-ea"/>
                        </a:rPr>
                        <a:t>8.29 </a:t>
                      </a:r>
                      <a:r>
                        <a:rPr kumimoji="1" lang="ja-JP" altLang="en-US" sz="900" b="0">
                          <a:solidFill>
                            <a:schemeClr val="tx1"/>
                          </a:solidFill>
                          <a:latin typeface="+mn-ea"/>
                          <a:ea typeface="+mn-ea"/>
                        </a:rPr>
                        <a:t>開発及び受入れにおけるセキュリティ試験</a:t>
                      </a:r>
                      <a:endParaRPr kumimoji="1" lang="en-US" altLang="ja-JP" sz="900" b="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900" b="0">
                          <a:solidFill>
                            <a:schemeClr val="tx1"/>
                          </a:solidFill>
                          <a:latin typeface="+mn-ea"/>
                          <a:ea typeface="+mn-ea"/>
                        </a:rPr>
                        <a:t>8.33 </a:t>
                      </a:r>
                      <a:r>
                        <a:rPr kumimoji="1" lang="ja-JP" altLang="en-US" sz="900" b="0">
                          <a:solidFill>
                            <a:schemeClr val="tx1"/>
                          </a:solidFill>
                          <a:latin typeface="+mn-ea"/>
                          <a:ea typeface="+mn-ea"/>
                        </a:rPr>
                        <a:t>試験情報</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900" b="0">
                          <a:solidFill>
                            <a:schemeClr val="tx1"/>
                          </a:solidFill>
                          <a:latin typeface="+mn-ea"/>
                          <a:ea typeface="+mn-ea"/>
                        </a:rPr>
                        <a:t>8.34 </a:t>
                      </a:r>
                      <a:r>
                        <a:rPr kumimoji="1" lang="ja-JP" altLang="en-US" sz="900" b="0">
                          <a:solidFill>
                            <a:schemeClr val="tx1"/>
                          </a:solidFill>
                          <a:latin typeface="+mn-ea"/>
                          <a:ea typeface="+mn-ea"/>
                        </a:rPr>
                        <a:t>監査試験中の情報システムの保護</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058608422"/>
                  </a:ext>
                </a:extLst>
              </a:tr>
              <a:tr h="1908000">
                <a:tc>
                  <a:txBody>
                    <a:bodyPr/>
                    <a:lstStyle/>
                    <a:p>
                      <a:pPr marL="0" indent="0">
                        <a:buFont typeface="+mj-lt"/>
                        <a:buNone/>
                      </a:pPr>
                      <a:r>
                        <a:rPr kumimoji="1" lang="ja-JP" altLang="en-US" sz="900" b="1">
                          <a:solidFill>
                            <a:schemeClr val="tx1"/>
                          </a:solidFill>
                          <a:latin typeface="+mn-ea"/>
                          <a:ea typeface="+mn-ea"/>
                        </a:rPr>
                        <a:t>セキュリティ運用準備</a:t>
                      </a:r>
                      <a:endParaRPr kumimoji="1" lang="en-US" altLang="ja-JP" sz="900" b="1">
                        <a:solidFill>
                          <a:schemeClr val="tx1"/>
                        </a:solidFill>
                        <a:latin typeface="+mn-ea"/>
                        <a:ea typeface="+mn-ea"/>
                      </a:endParaRPr>
                    </a:p>
                    <a:p>
                      <a:pPr marL="171450" indent="-171450">
                        <a:buFont typeface="Arial" panose="020B0604020202020204" pitchFamily="34" charset="0"/>
                        <a:buChar char="•"/>
                      </a:pPr>
                      <a:r>
                        <a:rPr kumimoji="1" lang="ja-JP" altLang="en-US" sz="900" b="0">
                          <a:solidFill>
                            <a:schemeClr val="tx1"/>
                          </a:solidFill>
                          <a:latin typeface="+mn-ea"/>
                          <a:ea typeface="+mn-ea"/>
                        </a:rPr>
                        <a:t>セキュリティ運用体制の確立</a:t>
                      </a:r>
                      <a:endParaRPr kumimoji="1" lang="en-US" altLang="ja-JP" sz="900" b="0">
                        <a:solidFill>
                          <a:schemeClr val="tx1"/>
                        </a:solidFill>
                        <a:latin typeface="+mn-ea"/>
                        <a:ea typeface="+mn-ea"/>
                      </a:endParaRPr>
                    </a:p>
                    <a:p>
                      <a:pPr marL="171450" indent="-171450">
                        <a:buFont typeface="Arial" panose="020B0604020202020204" pitchFamily="34" charset="0"/>
                        <a:buChar char="•"/>
                      </a:pPr>
                      <a:r>
                        <a:rPr lang="ja-JP" altLang="en-US" sz="900">
                          <a:latin typeface="+mn-ea"/>
                          <a:ea typeface="+mn-ea"/>
                        </a:rPr>
                        <a:t>下記項目に対応したセキュリティ運用手順の整備 </a:t>
                      </a:r>
                      <a:endParaRPr kumimoji="1" lang="en-US" altLang="ja-JP" sz="900" b="0">
                        <a:solidFill>
                          <a:schemeClr val="tx1"/>
                        </a:solidFill>
                        <a:latin typeface="+mn-ea"/>
                        <a:ea typeface="+mn-ea"/>
                      </a:endParaRPr>
                    </a:p>
                    <a:p>
                      <a:pPr marL="628650" lvl="1" indent="-171450">
                        <a:buFont typeface="Wingdings" panose="05000000000000000000" pitchFamily="2" charset="2"/>
                        <a:buChar char="Ø"/>
                      </a:pPr>
                      <a:r>
                        <a:rPr kumimoji="1" lang="ja-JP" altLang="en-US" sz="900" b="0">
                          <a:solidFill>
                            <a:schemeClr val="tx1"/>
                          </a:solidFill>
                          <a:latin typeface="+mn-ea"/>
                          <a:ea typeface="+mn-ea"/>
                        </a:rPr>
                        <a:t>平時の運用</a:t>
                      </a:r>
                      <a:endParaRPr kumimoji="1" lang="en-US" altLang="ja-JP" sz="900" b="0">
                        <a:solidFill>
                          <a:schemeClr val="tx1"/>
                        </a:solidFill>
                        <a:latin typeface="+mn-ea"/>
                        <a:ea typeface="+mn-ea"/>
                      </a:endParaRPr>
                    </a:p>
                    <a:p>
                      <a:pPr marL="1085850" lvl="2" indent="-171450">
                        <a:buFont typeface="Wingdings" panose="05000000000000000000" pitchFamily="2" charset="2"/>
                        <a:buChar char="ü"/>
                      </a:pPr>
                      <a:r>
                        <a:rPr lang="ja-JP" altLang="en-US" sz="900">
                          <a:latin typeface="+mn-ea"/>
                          <a:ea typeface="+mn-ea"/>
                        </a:rPr>
                        <a:t>構成管理、変更管理</a:t>
                      </a:r>
                      <a:endParaRPr lang="en-US" altLang="ja-JP" sz="900">
                        <a:latin typeface="+mn-ea"/>
                        <a:ea typeface="+mn-ea"/>
                      </a:endParaRPr>
                    </a:p>
                    <a:p>
                      <a:pPr marL="1085850" lvl="2" indent="-171450">
                        <a:buFont typeface="Wingdings" panose="05000000000000000000" pitchFamily="2" charset="2"/>
                        <a:buChar char="ü"/>
                      </a:pPr>
                      <a:r>
                        <a:rPr lang="ja-JP" altLang="en-US" sz="900">
                          <a:latin typeface="+mn-ea"/>
                          <a:ea typeface="+mn-ea"/>
                        </a:rPr>
                        <a:t>セキュリティ製品のアラート、システムログなどを活用したセキュリティ監視、検知</a:t>
                      </a:r>
                      <a:endParaRPr lang="en-US" altLang="ja-JP" sz="900">
                        <a:latin typeface="+mn-ea"/>
                        <a:ea typeface="+mn-ea"/>
                      </a:endParaRPr>
                    </a:p>
                    <a:p>
                      <a:pPr marL="1085850" lvl="2" indent="-171450">
                        <a:buFont typeface="Wingdings" panose="05000000000000000000" pitchFamily="2" charset="2"/>
                        <a:buChar char="ü"/>
                      </a:pPr>
                      <a:r>
                        <a:rPr lang="ja-JP" altLang="en-US" sz="900">
                          <a:latin typeface="+mn-ea"/>
                          <a:ea typeface="+mn-ea"/>
                        </a:rPr>
                        <a:t>脅威情報収集、自システムへの影響分析 </a:t>
                      </a:r>
                      <a:endParaRPr lang="en-US" altLang="ja-JP" sz="900">
                        <a:latin typeface="+mn-ea"/>
                        <a:ea typeface="+mn-ea"/>
                      </a:endParaRPr>
                    </a:p>
                    <a:p>
                      <a:pPr marL="1085850" lvl="2" indent="-171450">
                        <a:buFont typeface="Wingdings" panose="05000000000000000000" pitchFamily="2" charset="2"/>
                        <a:buChar char="ü"/>
                      </a:pPr>
                      <a:r>
                        <a:rPr lang="en-US" altLang="ja-JP" sz="900">
                          <a:latin typeface="+mn-ea"/>
                          <a:ea typeface="+mn-ea"/>
                          <a:hlinkClick r:id="rId4" action="ppaction://hlinksldjump"/>
                        </a:rPr>
                        <a:t>CVSS</a:t>
                      </a:r>
                      <a:r>
                        <a:rPr lang="ja-JP" altLang="en-US" sz="900">
                          <a:latin typeface="+mn-ea"/>
                          <a:ea typeface="+mn-ea"/>
                        </a:rPr>
                        <a:t>などに基づくリスクに応じた脆弱性対応</a:t>
                      </a:r>
                      <a:endParaRPr lang="en-US" altLang="ja-JP" sz="900">
                        <a:latin typeface="+mn-ea"/>
                        <a:ea typeface="+mn-ea"/>
                      </a:endParaRPr>
                    </a:p>
                    <a:p>
                      <a:pPr marL="1085850" lvl="2" indent="-171450">
                        <a:buFont typeface="Wingdings" panose="05000000000000000000" pitchFamily="2" charset="2"/>
                        <a:buChar char="ü"/>
                      </a:pPr>
                      <a:r>
                        <a:rPr lang="ja-JP" altLang="en-US" sz="900">
                          <a:latin typeface="+mn-ea"/>
                          <a:ea typeface="+mn-ea"/>
                        </a:rPr>
                        <a:t>定期的な脆弱性診断の実施</a:t>
                      </a:r>
                      <a:endParaRPr lang="en-US" altLang="ja-JP" sz="900">
                        <a:latin typeface="+mn-ea"/>
                        <a:ea typeface="+mn-ea"/>
                      </a:endParaRPr>
                    </a:p>
                    <a:p>
                      <a:pPr marL="628650" lvl="1" indent="-171450">
                        <a:buFont typeface="Wingdings" panose="05000000000000000000" pitchFamily="2" charset="2"/>
                        <a:buChar char="Ø"/>
                      </a:pPr>
                      <a:r>
                        <a:rPr kumimoji="1" lang="ja-JP" altLang="en-US" sz="900" b="0">
                          <a:solidFill>
                            <a:schemeClr val="tx1"/>
                          </a:solidFill>
                          <a:latin typeface="+mn-ea"/>
                          <a:ea typeface="+mn-ea"/>
                        </a:rPr>
                        <a:t>有事の運用</a:t>
                      </a:r>
                      <a:endParaRPr kumimoji="1" lang="en-US" altLang="ja-JP" sz="900" b="0">
                        <a:solidFill>
                          <a:schemeClr val="tx1"/>
                        </a:solidFill>
                        <a:latin typeface="+mn-ea"/>
                        <a:ea typeface="+mn-ea"/>
                      </a:endParaRPr>
                    </a:p>
                    <a:p>
                      <a:pPr marL="1085850" lvl="2" indent="-171450">
                        <a:buFont typeface="Wingdings" panose="05000000000000000000" pitchFamily="2" charset="2"/>
                        <a:buChar char="ü"/>
                      </a:pPr>
                      <a:r>
                        <a:rPr kumimoji="1" lang="ja-JP" altLang="en-US" sz="900" b="0">
                          <a:solidFill>
                            <a:schemeClr val="tx1"/>
                          </a:solidFill>
                          <a:latin typeface="+mn-ea"/>
                          <a:ea typeface="+mn-ea"/>
                        </a:rPr>
                        <a:t>インシデント対応</a:t>
                      </a:r>
                      <a:endParaRPr kumimoji="1" lang="en-US" altLang="ja-JP" sz="900" b="0">
                        <a:solidFill>
                          <a:schemeClr val="tx1"/>
                        </a:solidFill>
                        <a:latin typeface="+mn-ea"/>
                        <a:ea typeface="+mn-ea"/>
                      </a:endParaRPr>
                    </a:p>
                    <a:p>
                      <a:pPr marL="171450" lvl="0" indent="-171450">
                        <a:buFont typeface="Arial" panose="020B0604020202020204" pitchFamily="34" charset="0"/>
                        <a:buChar char="•"/>
                      </a:pPr>
                      <a:r>
                        <a:rPr kumimoji="1" lang="ja-JP" altLang="en-US" sz="900" b="0">
                          <a:solidFill>
                            <a:schemeClr val="tx1"/>
                          </a:solidFill>
                          <a:latin typeface="+mn-ea"/>
                          <a:ea typeface="+mn-ea"/>
                        </a:rPr>
                        <a:t>有事を想定したセキュリティ運用訓練の実施</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900" b="0">
                          <a:solidFill>
                            <a:schemeClr val="tx1"/>
                          </a:solidFill>
                          <a:latin typeface="+mn-ea"/>
                          <a:ea typeface="+mn-ea"/>
                        </a:rPr>
                        <a:t>5.24 </a:t>
                      </a:r>
                      <a:r>
                        <a:rPr kumimoji="1" lang="ja-JP" altLang="en-US" sz="900" b="0">
                          <a:solidFill>
                            <a:schemeClr val="tx1"/>
                          </a:solidFill>
                          <a:latin typeface="+mn-ea"/>
                          <a:ea typeface="+mn-ea"/>
                        </a:rPr>
                        <a:t>情報セキュリティインシデント管理の計画及び準備</a:t>
                      </a:r>
                      <a:endParaRPr kumimoji="1" lang="en-US" altLang="ja-JP" sz="900" b="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900" b="0">
                          <a:solidFill>
                            <a:schemeClr val="tx1"/>
                          </a:solidFill>
                          <a:latin typeface="+mn-ea"/>
                          <a:ea typeface="+mn-ea"/>
                        </a:rPr>
                        <a:t>5.29 </a:t>
                      </a:r>
                      <a:r>
                        <a:rPr kumimoji="1" lang="ja-JP" altLang="en-US" sz="900" b="0">
                          <a:solidFill>
                            <a:schemeClr val="tx1"/>
                          </a:solidFill>
                          <a:latin typeface="+mn-ea"/>
                          <a:ea typeface="+mn-ea"/>
                        </a:rPr>
                        <a:t>事業の中断・阻害時の情報セキュリティ</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900" b="0">
                          <a:solidFill>
                            <a:schemeClr val="tx1"/>
                          </a:solidFill>
                          <a:latin typeface="+mn-ea"/>
                          <a:ea typeface="+mn-ea"/>
                        </a:rPr>
                        <a:t>8.9 </a:t>
                      </a:r>
                      <a:r>
                        <a:rPr kumimoji="1" lang="ja-JP" altLang="en-US" sz="900" b="0">
                          <a:solidFill>
                            <a:schemeClr val="tx1"/>
                          </a:solidFill>
                          <a:latin typeface="+mn-ea"/>
                          <a:ea typeface="+mn-ea"/>
                        </a:rPr>
                        <a:t>構成管理</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900" b="0">
                          <a:solidFill>
                            <a:schemeClr val="tx1"/>
                          </a:solidFill>
                          <a:latin typeface="+mn-ea"/>
                          <a:ea typeface="+mn-ea"/>
                        </a:rPr>
                        <a:t>8.32 </a:t>
                      </a:r>
                      <a:r>
                        <a:rPr kumimoji="1" lang="ja-JP" altLang="en-US" sz="900" b="0">
                          <a:solidFill>
                            <a:schemeClr val="tx1"/>
                          </a:solidFill>
                          <a:latin typeface="+mn-ea"/>
                          <a:ea typeface="+mn-ea"/>
                        </a:rPr>
                        <a:t>変更管理</a:t>
                      </a:r>
                      <a:endParaRPr kumimoji="1" lang="en-US" altLang="ja-JP" sz="900" b="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900" b="0">
                          <a:solidFill>
                            <a:schemeClr val="tx1"/>
                          </a:solidFill>
                          <a:latin typeface="+mn-ea"/>
                          <a:ea typeface="+mn-ea"/>
                        </a:rPr>
                        <a:t>8.19 </a:t>
                      </a:r>
                      <a:r>
                        <a:rPr kumimoji="1" lang="ja-JP" altLang="en-US" sz="900" b="0">
                          <a:solidFill>
                            <a:schemeClr val="tx1"/>
                          </a:solidFill>
                          <a:latin typeface="+mn-ea"/>
                          <a:ea typeface="+mn-ea"/>
                        </a:rPr>
                        <a:t>運用システムに関わるソフトウェアの導入</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995975570"/>
                  </a:ext>
                </a:extLst>
              </a:tr>
              <a:tr h="1908000">
                <a:tc>
                  <a:txBody>
                    <a:bodyPr/>
                    <a:lstStyle/>
                    <a:p>
                      <a:pPr marL="0" indent="0">
                        <a:buFont typeface="+mj-lt"/>
                        <a:buNone/>
                      </a:pPr>
                      <a:r>
                        <a:rPr kumimoji="1" lang="ja-JP" altLang="en-US" sz="900" b="1">
                          <a:solidFill>
                            <a:schemeClr val="tx1"/>
                          </a:solidFill>
                          <a:latin typeface="+mn-ea"/>
                          <a:ea typeface="+mn-ea"/>
                        </a:rPr>
                        <a:t>セキュリティ運用</a:t>
                      </a:r>
                    </a:p>
                    <a:p>
                      <a:pPr marL="171450" indent="-171450">
                        <a:buFont typeface="Arial" panose="020B0604020202020204" pitchFamily="34" charset="0"/>
                        <a:buChar char="•"/>
                      </a:pPr>
                      <a:r>
                        <a:rPr kumimoji="1" lang="ja-JP" altLang="en-US" sz="900" b="0">
                          <a:solidFill>
                            <a:schemeClr val="tx1"/>
                          </a:solidFill>
                          <a:latin typeface="+mn-ea"/>
                          <a:ea typeface="+mn-ea"/>
                        </a:rPr>
                        <a:t>セキュリティ運用の実施</a:t>
                      </a:r>
                      <a:endParaRPr kumimoji="1" lang="en-US" altLang="ja-JP" sz="900" b="0">
                        <a:solidFill>
                          <a:schemeClr val="tx1"/>
                        </a:solidFill>
                        <a:latin typeface="+mn-ea"/>
                        <a:ea typeface="+mn-ea"/>
                      </a:endParaRPr>
                    </a:p>
                    <a:p>
                      <a:pPr marL="628650" lvl="1" indent="-171450">
                        <a:buFont typeface="Wingdings" panose="05000000000000000000" pitchFamily="2" charset="2"/>
                        <a:buChar char="Ø"/>
                      </a:pPr>
                      <a:r>
                        <a:rPr kumimoji="1" lang="ja-JP" altLang="en-US" sz="900" b="0">
                          <a:solidFill>
                            <a:schemeClr val="tx1"/>
                          </a:solidFill>
                          <a:latin typeface="+mn-ea"/>
                          <a:ea typeface="+mn-ea"/>
                        </a:rPr>
                        <a:t>平時の運用</a:t>
                      </a:r>
                      <a:endParaRPr kumimoji="1" lang="en-US" altLang="ja-JP" sz="900" b="0">
                        <a:solidFill>
                          <a:schemeClr val="tx1"/>
                        </a:solidFill>
                        <a:latin typeface="+mn-ea"/>
                        <a:ea typeface="+mn-ea"/>
                      </a:endParaRPr>
                    </a:p>
                    <a:p>
                      <a:pPr marL="1085850" lvl="2" indent="-171450">
                        <a:buFont typeface="Wingdings" panose="05000000000000000000" pitchFamily="2" charset="2"/>
                        <a:buChar char="ü"/>
                      </a:pPr>
                      <a:r>
                        <a:rPr lang="ja-JP" altLang="en-US" sz="900">
                          <a:latin typeface="+mn-ea"/>
                          <a:ea typeface="+mn-ea"/>
                        </a:rPr>
                        <a:t>構成管理、変更管理</a:t>
                      </a:r>
                      <a:endParaRPr lang="en-US" altLang="ja-JP" sz="900">
                        <a:latin typeface="+mn-ea"/>
                        <a:ea typeface="+mn-ea"/>
                      </a:endParaRPr>
                    </a:p>
                    <a:p>
                      <a:pPr marL="1085850" lvl="2" indent="-171450">
                        <a:buFont typeface="Wingdings" panose="05000000000000000000" pitchFamily="2" charset="2"/>
                        <a:buChar char="ü"/>
                      </a:pPr>
                      <a:r>
                        <a:rPr lang="ja-JP" altLang="en-US" sz="900">
                          <a:latin typeface="+mn-ea"/>
                          <a:ea typeface="+mn-ea"/>
                        </a:rPr>
                        <a:t>セキュリティ製品のアラート、システムログなどを活用したセキュリティ監視、検知</a:t>
                      </a:r>
                      <a:endParaRPr lang="en-US" altLang="ja-JP" sz="900">
                        <a:latin typeface="+mn-ea"/>
                        <a:ea typeface="+mn-ea"/>
                      </a:endParaRPr>
                    </a:p>
                    <a:p>
                      <a:pPr marL="1085850" lvl="2" indent="-171450">
                        <a:buFont typeface="Wingdings" panose="05000000000000000000" pitchFamily="2" charset="2"/>
                        <a:buChar char="ü"/>
                      </a:pPr>
                      <a:r>
                        <a:rPr lang="ja-JP" altLang="en-US" sz="900">
                          <a:latin typeface="+mn-ea"/>
                          <a:ea typeface="+mn-ea"/>
                        </a:rPr>
                        <a:t>脅威情報収集、自システムへの影響分析 </a:t>
                      </a:r>
                      <a:endParaRPr lang="en-US" altLang="ja-JP" sz="900">
                        <a:latin typeface="+mn-ea"/>
                        <a:ea typeface="+mn-ea"/>
                      </a:endParaRPr>
                    </a:p>
                    <a:p>
                      <a:pPr marL="1085850" lvl="2" indent="-171450">
                        <a:buFont typeface="Wingdings" panose="05000000000000000000" pitchFamily="2" charset="2"/>
                        <a:buChar char="ü"/>
                      </a:pPr>
                      <a:r>
                        <a:rPr lang="en-US" altLang="ja-JP" sz="900" u="none">
                          <a:latin typeface="+mn-ea"/>
                          <a:ea typeface="+mn-ea"/>
                        </a:rPr>
                        <a:t>CVSS</a:t>
                      </a:r>
                      <a:r>
                        <a:rPr lang="ja-JP" altLang="en-US" sz="900">
                          <a:latin typeface="+mn-ea"/>
                          <a:ea typeface="+mn-ea"/>
                        </a:rPr>
                        <a:t>などに基づくリスクに応じた脆弱性対応</a:t>
                      </a:r>
                      <a:endParaRPr lang="en-US" altLang="ja-JP" sz="900">
                        <a:latin typeface="+mn-ea"/>
                        <a:ea typeface="+mn-ea"/>
                      </a:endParaRPr>
                    </a:p>
                    <a:p>
                      <a:pPr marL="1085850" lvl="2" indent="-171450">
                        <a:buFont typeface="Wingdings" panose="05000000000000000000" pitchFamily="2" charset="2"/>
                        <a:buChar char="ü"/>
                      </a:pPr>
                      <a:r>
                        <a:rPr lang="ja-JP" altLang="en-US" sz="900">
                          <a:latin typeface="+mn-ea"/>
                          <a:ea typeface="+mn-ea"/>
                        </a:rPr>
                        <a:t>定期的な脆弱性診断の実施</a:t>
                      </a:r>
                      <a:endParaRPr lang="en-US" altLang="ja-JP" sz="900">
                        <a:latin typeface="+mn-ea"/>
                        <a:ea typeface="+mn-ea"/>
                      </a:endParaRPr>
                    </a:p>
                    <a:p>
                      <a:pPr marL="628650" lvl="1" indent="-171450">
                        <a:buFont typeface="Wingdings" panose="05000000000000000000" pitchFamily="2" charset="2"/>
                        <a:buChar char="Ø"/>
                      </a:pPr>
                      <a:r>
                        <a:rPr kumimoji="1" lang="ja-JP" altLang="en-US" sz="900" b="0">
                          <a:solidFill>
                            <a:schemeClr val="tx1"/>
                          </a:solidFill>
                          <a:latin typeface="+mn-ea"/>
                          <a:ea typeface="+mn-ea"/>
                        </a:rPr>
                        <a:t>有事の運用</a:t>
                      </a:r>
                      <a:endParaRPr kumimoji="1" lang="en-US" altLang="ja-JP" sz="900" b="0">
                        <a:solidFill>
                          <a:schemeClr val="tx1"/>
                        </a:solidFill>
                        <a:latin typeface="+mn-ea"/>
                        <a:ea typeface="+mn-ea"/>
                      </a:endParaRPr>
                    </a:p>
                    <a:p>
                      <a:pPr marL="1085850" lvl="2" indent="-171450">
                        <a:buFont typeface="Wingdings" panose="05000000000000000000" pitchFamily="2" charset="2"/>
                        <a:buChar char="ü"/>
                      </a:pPr>
                      <a:r>
                        <a:rPr kumimoji="1" lang="ja-JP" altLang="en-US" sz="900" b="0">
                          <a:solidFill>
                            <a:schemeClr val="tx1"/>
                          </a:solidFill>
                          <a:latin typeface="+mn-ea"/>
                          <a:ea typeface="+mn-ea"/>
                        </a:rPr>
                        <a:t>インシデント対応</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228600" indent="-228600">
                        <a:buFont typeface="Arial" panose="020B0604020202020204" pitchFamily="34" charset="0"/>
                        <a:buChar char="•"/>
                      </a:pPr>
                      <a:r>
                        <a:rPr kumimoji="1" lang="en-US" altLang="ja-JP" sz="900" b="0">
                          <a:solidFill>
                            <a:schemeClr val="tx1"/>
                          </a:solidFill>
                          <a:latin typeface="+mn-ea"/>
                          <a:ea typeface="+mn-ea"/>
                        </a:rPr>
                        <a:t>5.7 </a:t>
                      </a:r>
                      <a:r>
                        <a:rPr kumimoji="1" lang="ja-JP" altLang="en-US" sz="900" b="0">
                          <a:solidFill>
                            <a:schemeClr val="tx1"/>
                          </a:solidFill>
                          <a:latin typeface="+mn-ea"/>
                          <a:ea typeface="+mn-ea"/>
                        </a:rPr>
                        <a:t>脅威インテリジェンス</a:t>
                      </a:r>
                    </a:p>
                    <a:p>
                      <a:pPr marL="228600" indent="-228600">
                        <a:buFont typeface="Arial" panose="020B0604020202020204" pitchFamily="34" charset="0"/>
                        <a:buChar char="•"/>
                      </a:pPr>
                      <a:r>
                        <a:rPr kumimoji="1" lang="en-US" altLang="ja-JP" sz="900" b="0">
                          <a:solidFill>
                            <a:schemeClr val="tx1"/>
                          </a:solidFill>
                          <a:latin typeface="+mn-ea"/>
                          <a:ea typeface="+mn-ea"/>
                        </a:rPr>
                        <a:t>5.26 </a:t>
                      </a:r>
                      <a:r>
                        <a:rPr kumimoji="1" lang="ja-JP" altLang="en-US" sz="900" b="0">
                          <a:solidFill>
                            <a:schemeClr val="tx1"/>
                          </a:solidFill>
                          <a:latin typeface="+mn-ea"/>
                          <a:ea typeface="+mn-ea"/>
                        </a:rPr>
                        <a:t>情報セキュリティインシデントへの対応</a:t>
                      </a:r>
                      <a:endParaRPr kumimoji="1" lang="en-US" altLang="ja-JP" sz="900" b="0">
                        <a:solidFill>
                          <a:schemeClr val="tx1"/>
                        </a:solidFill>
                        <a:latin typeface="+mn-ea"/>
                        <a:ea typeface="+mn-ea"/>
                      </a:endParaRPr>
                    </a:p>
                    <a:p>
                      <a:pPr marL="228600" indent="-228600">
                        <a:buFont typeface="Arial" panose="020B0604020202020204" pitchFamily="34" charset="0"/>
                        <a:buChar char="•"/>
                      </a:pPr>
                      <a:r>
                        <a:rPr kumimoji="1" lang="en-US" altLang="ja-JP" sz="900" b="0">
                          <a:solidFill>
                            <a:schemeClr val="tx1"/>
                          </a:solidFill>
                          <a:latin typeface="+mn-ea"/>
                          <a:ea typeface="+mn-ea"/>
                        </a:rPr>
                        <a:t>5.29 </a:t>
                      </a:r>
                      <a:r>
                        <a:rPr kumimoji="1" lang="ja-JP" altLang="en-US" sz="900" b="0">
                          <a:solidFill>
                            <a:schemeClr val="tx1"/>
                          </a:solidFill>
                          <a:latin typeface="+mn-ea"/>
                          <a:ea typeface="+mn-ea"/>
                        </a:rPr>
                        <a:t>事業の中断・阻害時の情報セキュリティ</a:t>
                      </a:r>
                      <a:endParaRPr kumimoji="1" lang="en-US" altLang="ja-JP" sz="900" b="0">
                        <a:solidFill>
                          <a:schemeClr val="tx1"/>
                        </a:solidFill>
                        <a:latin typeface="+mn-ea"/>
                        <a:ea typeface="+mn-ea"/>
                      </a:endParaRPr>
                    </a:p>
                    <a:p>
                      <a:pPr marL="228600" indent="-228600">
                        <a:buFont typeface="Arial" panose="020B0604020202020204" pitchFamily="34" charset="0"/>
                        <a:buChar char="•"/>
                      </a:pPr>
                      <a:r>
                        <a:rPr kumimoji="1" lang="en-US" altLang="ja-JP" sz="900" b="0">
                          <a:solidFill>
                            <a:schemeClr val="tx1"/>
                          </a:solidFill>
                          <a:latin typeface="+mn-ea"/>
                          <a:ea typeface="+mn-ea"/>
                        </a:rPr>
                        <a:t>5.37 </a:t>
                      </a:r>
                      <a:r>
                        <a:rPr kumimoji="1" lang="ja-JP" altLang="en-US" sz="900" b="0">
                          <a:solidFill>
                            <a:schemeClr val="tx1"/>
                          </a:solidFill>
                          <a:latin typeface="+mn-ea"/>
                          <a:ea typeface="+mn-ea"/>
                        </a:rPr>
                        <a:t>操作手順書</a:t>
                      </a:r>
                      <a:endParaRPr kumimoji="1" lang="en-US" altLang="ja-JP" sz="900" b="0">
                        <a:solidFill>
                          <a:schemeClr val="tx1"/>
                        </a:solidFill>
                        <a:latin typeface="+mn-ea"/>
                        <a:ea typeface="+mn-ea"/>
                      </a:endParaRPr>
                    </a:p>
                    <a:p>
                      <a:pPr marL="228600" indent="-228600">
                        <a:buFont typeface="Arial" panose="020B0604020202020204" pitchFamily="34" charset="0"/>
                        <a:buChar char="•"/>
                      </a:pPr>
                      <a:r>
                        <a:rPr kumimoji="1" lang="en-US" altLang="ja-JP" sz="900" b="0">
                          <a:solidFill>
                            <a:schemeClr val="tx1"/>
                          </a:solidFill>
                          <a:latin typeface="+mn-ea"/>
                          <a:ea typeface="+mn-ea"/>
                        </a:rPr>
                        <a:t>8.9 </a:t>
                      </a:r>
                      <a:r>
                        <a:rPr kumimoji="1" lang="ja-JP" altLang="en-US" sz="900" b="0">
                          <a:solidFill>
                            <a:schemeClr val="tx1"/>
                          </a:solidFill>
                          <a:latin typeface="+mn-ea"/>
                          <a:ea typeface="+mn-ea"/>
                        </a:rPr>
                        <a:t>構成管理</a:t>
                      </a:r>
                      <a:endParaRPr kumimoji="1" lang="en-US" altLang="ja-JP" sz="900" b="0">
                        <a:solidFill>
                          <a:schemeClr val="tx1"/>
                        </a:solidFill>
                        <a:latin typeface="+mn-ea"/>
                        <a:ea typeface="+mn-ea"/>
                      </a:endParaRPr>
                    </a:p>
                    <a:p>
                      <a:pPr marL="228600" indent="-228600">
                        <a:buFont typeface="Arial" panose="020B0604020202020204" pitchFamily="34" charset="0"/>
                        <a:buChar char="•"/>
                      </a:pPr>
                      <a:r>
                        <a:rPr kumimoji="1" lang="en-US" altLang="ja-JP" sz="900" b="0">
                          <a:solidFill>
                            <a:schemeClr val="tx1"/>
                          </a:solidFill>
                          <a:latin typeface="+mn-ea"/>
                          <a:ea typeface="+mn-ea"/>
                        </a:rPr>
                        <a:t>8.15 </a:t>
                      </a:r>
                      <a:r>
                        <a:rPr kumimoji="1" lang="ja-JP" altLang="en-US" sz="900" b="0">
                          <a:solidFill>
                            <a:schemeClr val="tx1"/>
                          </a:solidFill>
                          <a:latin typeface="+mn-ea"/>
                          <a:ea typeface="+mn-ea"/>
                        </a:rPr>
                        <a:t>ログ取得</a:t>
                      </a:r>
                    </a:p>
                    <a:p>
                      <a:pPr marL="228600" indent="-228600">
                        <a:buFont typeface="Arial" panose="020B0604020202020204" pitchFamily="34" charset="0"/>
                        <a:buChar char="•"/>
                      </a:pPr>
                      <a:r>
                        <a:rPr kumimoji="1" lang="en-US" altLang="ja-JP" sz="900" b="0">
                          <a:solidFill>
                            <a:schemeClr val="tx1"/>
                          </a:solidFill>
                          <a:latin typeface="+mn-ea"/>
                          <a:ea typeface="+mn-ea"/>
                        </a:rPr>
                        <a:t>8.16 </a:t>
                      </a:r>
                      <a:r>
                        <a:rPr kumimoji="1" lang="ja-JP" altLang="en-US" sz="900" b="0">
                          <a:solidFill>
                            <a:schemeClr val="tx1"/>
                          </a:solidFill>
                          <a:latin typeface="+mn-ea"/>
                          <a:ea typeface="+mn-ea"/>
                        </a:rPr>
                        <a:t>監視活動</a:t>
                      </a:r>
                      <a:endParaRPr kumimoji="1" lang="en-US" altLang="ja-JP" sz="900" b="0">
                        <a:solidFill>
                          <a:schemeClr val="tx1"/>
                        </a:solidFill>
                        <a:latin typeface="+mn-ea"/>
                        <a:ea typeface="+mn-ea"/>
                      </a:endParaRPr>
                    </a:p>
                    <a:p>
                      <a:pPr marL="228600" indent="-228600">
                        <a:buFont typeface="Arial" panose="020B0604020202020204" pitchFamily="34" charset="0"/>
                        <a:buChar char="•"/>
                      </a:pPr>
                      <a:r>
                        <a:rPr kumimoji="1" lang="en-US" altLang="ja-JP" sz="900" b="0">
                          <a:solidFill>
                            <a:schemeClr val="tx1"/>
                          </a:solidFill>
                          <a:latin typeface="+mn-ea"/>
                          <a:ea typeface="+mn-ea"/>
                        </a:rPr>
                        <a:t>8.32 </a:t>
                      </a:r>
                      <a:r>
                        <a:rPr kumimoji="1" lang="ja-JP" altLang="en-US" sz="900" b="0">
                          <a:solidFill>
                            <a:schemeClr val="tx1"/>
                          </a:solidFill>
                          <a:latin typeface="+mn-ea"/>
                          <a:ea typeface="+mn-ea"/>
                        </a:rPr>
                        <a:t>変更管理</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722786182"/>
                  </a:ext>
                </a:extLst>
              </a:tr>
            </a:tbl>
          </a:graphicData>
        </a:graphic>
      </p:graphicFrame>
      <p:graphicFrame>
        <p:nvGraphicFramePr>
          <p:cNvPr id="6" name="表 5">
            <a:extLst>
              <a:ext uri="{FF2B5EF4-FFF2-40B4-BE49-F238E27FC236}">
                <a16:creationId xmlns:a16="http://schemas.microsoft.com/office/drawing/2014/main" id="{AE7F4C0A-6299-9998-E7FF-ED625CB6C0C0}"/>
              </a:ext>
            </a:extLst>
          </p:cNvPr>
          <p:cNvGraphicFramePr>
            <a:graphicFrameLocks noGrp="1"/>
          </p:cNvGraphicFramePr>
          <p:nvPr/>
        </p:nvGraphicFramePr>
        <p:xfrm>
          <a:off x="619200" y="8743140"/>
          <a:ext cx="5612400" cy="655320"/>
        </p:xfrm>
        <a:graphic>
          <a:graphicData uri="http://schemas.openxmlformats.org/drawingml/2006/table">
            <a:tbl>
              <a:tblPr firstRow="1" bandRow="1">
                <a:tableStyleId>{5C22544A-7EE6-4342-B048-85BDC9FD1C3A}</a:tableStyleId>
              </a:tblPr>
              <a:tblGrid>
                <a:gridCol w="2247290">
                  <a:extLst>
                    <a:ext uri="{9D8B030D-6E8A-4147-A177-3AD203B41FA5}">
                      <a16:colId xmlns:a16="http://schemas.microsoft.com/office/drawing/2014/main" val="727053212"/>
                    </a:ext>
                  </a:extLst>
                </a:gridCol>
                <a:gridCol w="3365110">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mn-ea"/>
                          <a:ea typeface="+mn-ea"/>
                        </a:rPr>
                        <a:t>詳細理解のため参考となる文献（参考文献）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24384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500" b="0">
                          <a:solidFill>
                            <a:sysClr val="windowText" lastClr="000000"/>
                          </a:solidFill>
                          <a:latin typeface="+mn-ea"/>
                          <a:ea typeface="+mn-ea"/>
                        </a:rPr>
                        <a:t>セキュリティ・バイ・デザイン導入指南書</a:t>
                      </a:r>
                      <a:endParaRPr kumimoji="1" lang="en-US" altLang="ja-JP" sz="500" b="0">
                        <a:solidFill>
                          <a:sysClr val="windowText" lastClr="00000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5"/>
                        </a:rPr>
                        <a:t>https://www.ipa.go.jp/jinzai/ics/core_human_resource/final_project/2022/ngi93u0000002kef-att/000100451.pdf</a:t>
                      </a:r>
                      <a:endParaRPr kumimoji="1" lang="en-US" altLang="ja-JP" sz="500" b="0" u="sng" baseline="0">
                        <a:solidFill>
                          <a:sysClr val="windowText" lastClr="000000"/>
                        </a:solidFill>
                        <a:uFill>
                          <a:solidFill>
                            <a:schemeClr val="bg1"/>
                          </a:solidFill>
                        </a:u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r h="24384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500" b="0">
                          <a:solidFill>
                            <a:sysClr val="windowText" lastClr="000000"/>
                          </a:solidFill>
                          <a:latin typeface="+mn-ea"/>
                          <a:ea typeface="+mn-ea"/>
                        </a:rPr>
                        <a:t>政府情報システムにおけるセキュリティ・バイ・デザインガイドライン</a:t>
                      </a:r>
                      <a:endParaRPr kumimoji="1" lang="en-US" altLang="ja-JP" sz="500" b="0">
                        <a:solidFill>
                          <a:sysClr val="windowText" lastClr="00000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6"/>
                        </a:rPr>
                        <a:t>https://www.digital.go.jp/assets/contents/node/basic_page/field_ref_resources/e2a06143-ed29-4f1d-9c31-0f06fca67afc/2a169f83/20220630_resources_standard_guidelines_guidelines_01.pdf</a:t>
                      </a:r>
                      <a:endParaRPr kumimoji="1" lang="en-US" altLang="ja-JP" sz="500" b="0" u="sng" baseline="0">
                        <a:solidFill>
                          <a:sysClr val="windowText" lastClr="000000"/>
                        </a:solidFill>
                        <a:uFill>
                          <a:solidFill>
                            <a:schemeClr val="bg1"/>
                          </a:solidFill>
                        </a:u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7566547"/>
                  </a:ext>
                </a:extLst>
              </a:tr>
            </a:tbl>
          </a:graphicData>
        </a:graphic>
      </p:graphicFrame>
      <p:sp>
        <p:nvSpPr>
          <p:cNvPr id="7" name="スライド番号プレースホルダー 4">
            <a:extLst>
              <a:ext uri="{FF2B5EF4-FFF2-40B4-BE49-F238E27FC236}">
                <a16:creationId xmlns:a16="http://schemas.microsoft.com/office/drawing/2014/main" id="{EF2ECEF0-D135-CC69-99F2-B2BF37883662}"/>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1">
            <a:extLst>
              <a:ext uri="{FF2B5EF4-FFF2-40B4-BE49-F238E27FC236}">
                <a16:creationId xmlns:a16="http://schemas.microsoft.com/office/drawing/2014/main" id="{469C2EDC-C960-C5F3-4F7B-85250027597F}"/>
              </a:ext>
            </a:extLst>
          </p:cNvPr>
          <p:cNvSpPr txBox="1">
            <a:spLocks/>
          </p:cNvSpPr>
          <p:nvPr/>
        </p:nvSpPr>
        <p:spPr>
          <a:xfrm>
            <a:off x="619200" y="835200"/>
            <a:ext cx="6238800" cy="4176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1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第</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17</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章</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 </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技術的管理策</a:t>
            </a:r>
            <a:b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17-2.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各種テーマごとの対策</a:t>
            </a:r>
            <a:endPar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Tree>
    <p:extLst>
      <p:ext uri="{BB962C8B-B14F-4D97-AF65-F5344CB8AC3E}">
        <p14:creationId xmlns:p14="http://schemas.microsoft.com/office/powerpoint/2010/main" val="1113406051"/>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表 15">
            <a:extLst>
              <a:ext uri="{FF2B5EF4-FFF2-40B4-BE49-F238E27FC236}">
                <a16:creationId xmlns:a16="http://schemas.microsoft.com/office/drawing/2014/main" id="{65A0A134-964E-F2EA-5AB5-74BDEE35D54A}"/>
              </a:ext>
            </a:extLst>
          </p:cNvPr>
          <p:cNvGraphicFramePr>
            <a:graphicFrameLocks noGrp="1"/>
          </p:cNvGraphicFramePr>
          <p:nvPr/>
        </p:nvGraphicFramePr>
        <p:xfrm>
          <a:off x="622800" y="2052000"/>
          <a:ext cx="5612400" cy="4114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644717740"/>
                    </a:ext>
                  </a:extLst>
                </a:gridCol>
              </a:tblGrid>
              <a:tr h="0">
                <a:tc>
                  <a:txBody>
                    <a:bodyPr/>
                    <a:lstStyle/>
                    <a:p>
                      <a:pPr marL="0" indent="0">
                        <a:buFont typeface="+mj-lt"/>
                        <a:buNone/>
                      </a:pPr>
                      <a:r>
                        <a:rPr kumimoji="1" lang="ja-JP" altLang="en-US" sz="1050" b="1" kern="1200">
                          <a:solidFill>
                            <a:schemeClr val="dk1"/>
                          </a:solidFill>
                          <a:effectLst/>
                          <a:latin typeface="+mn-ea"/>
                          <a:ea typeface="+mn-ea"/>
                          <a:cs typeface="+mn-cs"/>
                        </a:rPr>
                        <a:t>関連する主な管理策</a:t>
                      </a:r>
                      <a:endParaRPr kumimoji="1" lang="en-US" altLang="ja-JP" sz="1050" b="1" kern="1200">
                        <a:solidFill>
                          <a:schemeClr val="dk1"/>
                        </a:solidFill>
                        <a:effectLst/>
                        <a:latin typeface="+mn-ea"/>
                        <a:ea typeface="+mn-ea"/>
                        <a:cs typeface="+mn-cs"/>
                      </a:endParaRPr>
                    </a:p>
                    <a:p>
                      <a:pPr marL="0" indent="0">
                        <a:buFont typeface="+mj-lt"/>
                        <a:buNone/>
                      </a:pPr>
                      <a:r>
                        <a:rPr kumimoji="1" lang="en-US" altLang="ja-JP" sz="1050" b="0" kern="1200">
                          <a:solidFill>
                            <a:schemeClr val="dk1"/>
                          </a:solidFill>
                          <a:effectLst/>
                          <a:latin typeface="+mn-ea"/>
                          <a:ea typeface="+mn-ea"/>
                          <a:cs typeface="+mn-cs"/>
                        </a:rPr>
                        <a:t>5.9</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5.15~5.23</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5.29~5.30</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8.1~8.3</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8.15~8.16</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8.21</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8.32</a:t>
                      </a:r>
                      <a:endParaRPr kumimoji="1" lang="ja-JP" altLang="en-US" sz="1050" b="0" kern="1200">
                        <a:solidFill>
                          <a:schemeClr val="dk1"/>
                        </a:solidFill>
                        <a:effectLst/>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23568547"/>
                  </a:ext>
                </a:extLst>
              </a:tr>
            </a:tbl>
          </a:graphicData>
        </a:graphic>
      </p:graphicFrame>
      <p:sp>
        <p:nvSpPr>
          <p:cNvPr id="121" name="正方形/長方形 120">
            <a:extLst>
              <a:ext uri="{FF2B5EF4-FFF2-40B4-BE49-F238E27FC236}">
                <a16:creationId xmlns:a16="http://schemas.microsoft.com/office/drawing/2014/main" id="{97641FE7-2D59-023D-98E4-0A66237097E1}"/>
              </a:ext>
            </a:extLst>
          </p:cNvPr>
          <p:cNvSpPr/>
          <p:nvPr/>
        </p:nvSpPr>
        <p:spPr>
          <a:xfrm>
            <a:off x="622800" y="4536011"/>
            <a:ext cx="5612400" cy="2838914"/>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テキスト プレースホルダー 2">
            <a:extLst>
              <a:ext uri="{FF2B5EF4-FFF2-40B4-BE49-F238E27FC236}">
                <a16:creationId xmlns:a16="http://schemas.microsoft.com/office/drawing/2014/main" id="{C66B5ABE-CF5A-4BBD-41AA-6F851229E0A2}"/>
              </a:ext>
            </a:extLst>
          </p:cNvPr>
          <p:cNvSpPr>
            <a:spLocks noGrp="1"/>
          </p:cNvSpPr>
          <p:nvPr>
            <p:ph type="body" sz="quarter" idx="14"/>
          </p:nvPr>
        </p:nvSpPr>
        <p:spPr/>
        <p:txBody>
          <a:bodyPr/>
          <a:lstStyle/>
          <a:p>
            <a:r>
              <a:rPr lang="en-US" altLang="ja-JP" sz="1600" u="none" strike="noStrike">
                <a:effectLst/>
              </a:rPr>
              <a:t>17-2-2. </a:t>
            </a:r>
            <a:r>
              <a:rPr lang="ja-JP" altLang="en-US" sz="1600" u="none" strike="noStrike">
                <a:effectLst/>
              </a:rPr>
              <a:t>ゼロトラスト・境界防御モデル</a:t>
            </a:r>
            <a:endParaRPr kumimoji="1" lang="ja-JP" altLang="en-US"/>
          </a:p>
        </p:txBody>
      </p:sp>
      <p:sp>
        <p:nvSpPr>
          <p:cNvPr id="17" name="テキスト ボックス 16">
            <a:extLst>
              <a:ext uri="{FF2B5EF4-FFF2-40B4-BE49-F238E27FC236}">
                <a16:creationId xmlns:a16="http://schemas.microsoft.com/office/drawing/2014/main" id="{A35090A5-5981-77C2-DDF7-7849880D65B6}"/>
              </a:ext>
            </a:extLst>
          </p:cNvPr>
          <p:cNvSpPr txBox="1"/>
          <p:nvPr/>
        </p:nvSpPr>
        <p:spPr>
          <a:xfrm>
            <a:off x="622800" y="3434357"/>
            <a:ext cx="5612400" cy="106182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境界防御モデルとゼロトラストの違い</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境界防御モデルは、信用する領域（社内）と信用しない領域（社外）に境界を設け、組織が守るべき情報資産は信用する境界内部に存在するという前提をもとに、境界線でセキュリティ対策を講じることで、境界外部からの脅威を防ぐという考え方で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一方、</a:t>
            </a:r>
            <a:r>
              <a:rPr kumimoji="0" lang="ja-JP" altLang="en-US" sz="1050" b="0" i="0" u="none" strike="noStrike" kern="1200" cap="none" spc="0" normalizeH="0" baseline="0" noProof="0">
                <a:ln>
                  <a:noFill/>
                </a:ln>
                <a:solidFill>
                  <a:srgbClr val="333333"/>
                </a:solidFill>
                <a:effectLst/>
                <a:uLnTx/>
                <a:uFillTx/>
                <a:latin typeface="Hiragino Kaku Gothic Pro"/>
                <a:ea typeface="メイリオ"/>
                <a:cs typeface="+mn-cs"/>
              </a:rPr>
              <a:t>ゼロトラストは、「境界」の概念をなくし、守るべき情報資産にアクセスするものはすべて確認し、認証・認可を行うことで脅威を防ぐという考え方です。</a:t>
            </a:r>
            <a:endParaRPr kumimoji="0" lang="en-US" altLang="ja-JP" sz="1050" b="0" i="0" u="none" strike="noStrike" kern="1200" cap="none" spc="0" normalizeH="0" baseline="0" noProof="0">
              <a:ln>
                <a:noFill/>
              </a:ln>
              <a:solidFill>
                <a:srgbClr val="333333"/>
              </a:solidFill>
              <a:effectLst/>
              <a:uLnTx/>
              <a:uFillTx/>
              <a:latin typeface="Hiragino Kaku Gothic Pro"/>
              <a:ea typeface="メイリオ"/>
              <a:cs typeface="+mn-cs"/>
            </a:endParaRPr>
          </a:p>
        </p:txBody>
      </p:sp>
      <p:sp>
        <p:nvSpPr>
          <p:cNvPr id="22" name="テキスト ボックス 21">
            <a:extLst>
              <a:ext uri="{FF2B5EF4-FFF2-40B4-BE49-F238E27FC236}">
                <a16:creationId xmlns:a16="http://schemas.microsoft.com/office/drawing/2014/main" id="{CC08E412-8C38-D5FB-439B-029AB97D80C4}"/>
              </a:ext>
            </a:extLst>
          </p:cNvPr>
          <p:cNvSpPr txBox="1"/>
          <p:nvPr/>
        </p:nvSpPr>
        <p:spPr>
          <a:xfrm>
            <a:off x="619199" y="7569260"/>
            <a:ext cx="5612400" cy="90024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Noto Sans JP"/>
                <a:ea typeface="メイリオ"/>
                <a:cs typeface="+mn-cs"/>
              </a:rPr>
              <a:t>　現在、クラウドサービスの普及やモバイル端末の活用、テレワークによる働き方の多様化により、内部と外部を隔てる「境界」そのものが曖昧になりつつあります。その結果、従来の社内・社外の境界でセキュリティ対策を行う「境界防御モデル」では、サイバー攻撃やマルウェア感染などの脅威から情報資産を守ることが難しくなってきています。こうした問題を解決するものとして、「ゼロトラスト」という考え方が注目されています。</a:t>
            </a:r>
            <a:endParaRPr kumimoji="0" lang="en-US" altLang="ja-JP" sz="1050" b="0" i="0" u="none" strike="noStrike" kern="1200" cap="none" spc="0" normalizeH="0" baseline="0" noProof="0">
              <a:ln>
                <a:noFill/>
              </a:ln>
              <a:solidFill>
                <a:srgbClr val="333333"/>
              </a:solidFill>
              <a:effectLst/>
              <a:uLnTx/>
              <a:uFillTx/>
              <a:latin typeface="Noto Sans JP"/>
              <a:ea typeface="メイリオ"/>
              <a:cs typeface="+mn-cs"/>
            </a:endParaRPr>
          </a:p>
        </p:txBody>
      </p:sp>
      <p:graphicFrame>
        <p:nvGraphicFramePr>
          <p:cNvPr id="7" name="表 7">
            <a:extLst>
              <a:ext uri="{FF2B5EF4-FFF2-40B4-BE49-F238E27FC236}">
                <a16:creationId xmlns:a16="http://schemas.microsoft.com/office/drawing/2014/main" id="{E3EB1045-5562-C09E-2B5A-9A5BE0663E9A}"/>
              </a:ext>
            </a:extLst>
          </p:cNvPr>
          <p:cNvGraphicFramePr>
            <a:graphicFrameLocks noGrp="1"/>
          </p:cNvGraphicFramePr>
          <p:nvPr/>
        </p:nvGraphicFramePr>
        <p:xfrm>
          <a:off x="622800" y="8668197"/>
          <a:ext cx="5612400" cy="731520"/>
        </p:xfrm>
        <a:graphic>
          <a:graphicData uri="http://schemas.openxmlformats.org/drawingml/2006/table">
            <a:tbl>
              <a:tblPr firstRow="1" bandRow="1">
                <a:tableStyleId>{5940675A-B579-460E-94D1-54222C63F5DA}</a:tableStyleId>
              </a:tblPr>
              <a:tblGrid>
                <a:gridCol w="5612400">
                  <a:extLst>
                    <a:ext uri="{9D8B030D-6E8A-4147-A177-3AD203B41FA5}">
                      <a16:colId xmlns:a16="http://schemas.microsoft.com/office/drawing/2014/main" val="2002786144"/>
                    </a:ext>
                  </a:extLst>
                </a:gridCol>
              </a:tblGrid>
              <a:tr h="417267">
                <a:tc>
                  <a:txBody>
                    <a:bodyPr/>
                    <a:lstStyle/>
                    <a:p>
                      <a:pPr algn="l"/>
                      <a:r>
                        <a:rPr lang="ja-JP" altLang="en-US" sz="1050" b="1">
                          <a:solidFill>
                            <a:srgbClr val="333333"/>
                          </a:solidFill>
                          <a:latin typeface="Noto Sans JP"/>
                        </a:rPr>
                        <a:t>ゼロトラストと境界防御の関係</a:t>
                      </a:r>
                      <a:r>
                        <a:rPr lang="ja-JP" altLang="en-US" sz="1050">
                          <a:solidFill>
                            <a:srgbClr val="333333"/>
                          </a:solidFill>
                          <a:latin typeface="Noto Sans JP"/>
                        </a:rPr>
                        <a:t>　</a:t>
                      </a:r>
                      <a:endParaRPr lang="en-US" altLang="ja-JP" sz="1050">
                        <a:solidFill>
                          <a:srgbClr val="333333"/>
                        </a:solidFill>
                        <a:latin typeface="Noto Sans JP"/>
                      </a:endParaRPr>
                    </a:p>
                    <a:p>
                      <a:pPr algn="l"/>
                      <a:r>
                        <a:rPr lang="ja-JP" altLang="en-US" sz="1050">
                          <a:solidFill>
                            <a:srgbClr val="333333"/>
                          </a:solidFill>
                          <a:latin typeface="Noto Sans JP"/>
                        </a:rPr>
                        <a:t>　ゼロトラストは、境界防御モデルで守ることが困難な脅威に対して適用する対策ではあるものの、「境界防御モデルを排除する考え」ではありません。強固なセキュリティを構築するにあたり、すでに用いられている境界防御モデルを活かすことが大切です。</a:t>
                      </a:r>
                      <a:endParaRPr lang="en-US" altLang="ja-JP" sz="1050">
                        <a:solidFill>
                          <a:srgbClr val="333333"/>
                        </a:solidFill>
                        <a:latin typeface="Noto Sans JP"/>
                      </a:endParaRPr>
                    </a:p>
                  </a:txBody>
                  <a:tcPr/>
                </a:tc>
                <a:extLst>
                  <a:ext uri="{0D108BD9-81ED-4DB2-BD59-A6C34878D82A}">
                    <a16:rowId xmlns:a16="http://schemas.microsoft.com/office/drawing/2014/main" val="955731625"/>
                  </a:ext>
                </a:extLst>
              </a:tr>
            </a:tbl>
          </a:graphicData>
        </a:graphic>
      </p:graphicFrame>
      <p:grpSp>
        <p:nvGrpSpPr>
          <p:cNvPr id="9" name="グループ化 8">
            <a:extLst>
              <a:ext uri="{FF2B5EF4-FFF2-40B4-BE49-F238E27FC236}">
                <a16:creationId xmlns:a16="http://schemas.microsoft.com/office/drawing/2014/main" id="{DF6AE660-E660-1078-08F1-E57A1A300151}"/>
              </a:ext>
            </a:extLst>
          </p:cNvPr>
          <p:cNvGrpSpPr/>
          <p:nvPr/>
        </p:nvGrpSpPr>
        <p:grpSpPr>
          <a:xfrm>
            <a:off x="247772" y="8422267"/>
            <a:ext cx="757258" cy="300134"/>
            <a:chOff x="-586383" y="7984939"/>
            <a:chExt cx="1007910" cy="707703"/>
          </a:xfrm>
        </p:grpSpPr>
        <p:sp>
          <p:nvSpPr>
            <p:cNvPr id="13" name="テキスト ボックス 12">
              <a:extLst>
                <a:ext uri="{FF2B5EF4-FFF2-40B4-BE49-F238E27FC236}">
                  <a16:creationId xmlns:a16="http://schemas.microsoft.com/office/drawing/2014/main" id="{DB0A8B9C-03AA-247A-9DCD-9487B4E6D467}"/>
                </a:ext>
              </a:extLst>
            </p:cNvPr>
            <p:cNvSpPr txBox="1"/>
            <p:nvPr/>
          </p:nvSpPr>
          <p:spPr>
            <a:xfrm rot="20511245">
              <a:off x="-586383" y="8338230"/>
              <a:ext cx="922625" cy="354412"/>
            </a:xfrm>
            <a:custGeom>
              <a:avLst/>
              <a:gdLst>
                <a:gd name="connsiteX0" fmla="*/ 0 w 922625"/>
                <a:gd name="connsiteY0" fmla="*/ 0 h 354412"/>
                <a:gd name="connsiteX1" fmla="*/ 922625 w 922625"/>
                <a:gd name="connsiteY1" fmla="*/ 0 h 354412"/>
                <a:gd name="connsiteX2" fmla="*/ 922625 w 922625"/>
                <a:gd name="connsiteY2" fmla="*/ 354412 h 354412"/>
                <a:gd name="connsiteX3" fmla="*/ 0 w 922625"/>
                <a:gd name="connsiteY3" fmla="*/ 354412 h 354412"/>
                <a:gd name="connsiteX4" fmla="*/ 0 w 922625"/>
                <a:gd name="connsiteY4" fmla="*/ 0 h 35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625" h="354412" fill="none" extrusionOk="0">
                  <a:moveTo>
                    <a:pt x="0" y="0"/>
                  </a:moveTo>
                  <a:cubicBezTo>
                    <a:pt x="361687" y="52568"/>
                    <a:pt x="480513" y="-54228"/>
                    <a:pt x="922625" y="0"/>
                  </a:cubicBezTo>
                  <a:cubicBezTo>
                    <a:pt x="910715" y="96955"/>
                    <a:pt x="946107" y="279983"/>
                    <a:pt x="922625" y="354412"/>
                  </a:cubicBezTo>
                  <a:cubicBezTo>
                    <a:pt x="503054" y="314207"/>
                    <a:pt x="197963" y="403363"/>
                    <a:pt x="0" y="354412"/>
                  </a:cubicBezTo>
                  <a:cubicBezTo>
                    <a:pt x="21079" y="230379"/>
                    <a:pt x="15949" y="82626"/>
                    <a:pt x="0" y="0"/>
                  </a:cubicBezTo>
                  <a:close/>
                </a:path>
                <a:path w="922625" h="354412" stroke="0" extrusionOk="0">
                  <a:moveTo>
                    <a:pt x="0" y="0"/>
                  </a:moveTo>
                  <a:cubicBezTo>
                    <a:pt x="147004" y="-40783"/>
                    <a:pt x="752825" y="-70567"/>
                    <a:pt x="922625" y="0"/>
                  </a:cubicBezTo>
                  <a:cubicBezTo>
                    <a:pt x="930839" y="73891"/>
                    <a:pt x="908673" y="295727"/>
                    <a:pt x="922625" y="354412"/>
                  </a:cubicBezTo>
                  <a:cubicBezTo>
                    <a:pt x="698256" y="309258"/>
                    <a:pt x="352668" y="432602"/>
                    <a:pt x="0" y="354412"/>
                  </a:cubicBezTo>
                  <a:cubicBezTo>
                    <a:pt x="-4666" y="239936"/>
                    <a:pt x="-6228" y="161744"/>
                    <a:pt x="0" y="0"/>
                  </a:cubicBezTo>
                  <a:close/>
                </a:path>
              </a:pathLst>
            </a:custGeom>
            <a:solidFill>
              <a:schemeClr val="bg1"/>
            </a:solidFill>
            <a:ln>
              <a:solidFill>
                <a:schemeClr val="accent1"/>
              </a:solidFill>
              <a:extLst>
                <a:ext uri="{C807C97D-BFC1-408E-A445-0C87EB9F89A2}">
                  <ask:lineSketchStyleProps xmlns:ask="http://schemas.microsoft.com/office/drawing/2018/sketchyshapes" sd="2650216993">
                    <a:prstGeom prst="rect">
                      <a:avLst/>
                    </a:prstGeom>
                    <ask:type>
                      <ask:lineSketchCurved/>
                    </ask:type>
                  </ask:lineSketchStyleProps>
                </a:ext>
              </a:extLst>
            </a:ln>
            <a:effectLst>
              <a:outerShdw blurRad="50800" dist="38100" dir="2700000" algn="tl" rotWithShape="0">
                <a:prstClr val="black">
                  <a:alpha val="40000"/>
                </a:prstClr>
              </a:outerShd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rPr>
                <a:t>One Point</a:t>
              </a:r>
              <a:endParaRPr kumimoji="1" lang="ja-JP" altLang="en-US"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endParaRPr>
            </a:p>
          </p:txBody>
        </p:sp>
        <p:pic>
          <p:nvPicPr>
            <p:cNvPr id="14" name="図 13">
              <a:extLst>
                <a:ext uri="{FF2B5EF4-FFF2-40B4-BE49-F238E27FC236}">
                  <a16:creationId xmlns:a16="http://schemas.microsoft.com/office/drawing/2014/main" id="{BDC490F9-96CC-8560-AE03-1AC67B631AD4}"/>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166120" y="7984939"/>
              <a:ext cx="255407" cy="378304"/>
            </a:xfrm>
            <a:prstGeom prst="rect">
              <a:avLst/>
            </a:prstGeom>
          </p:spPr>
        </p:pic>
      </p:grpSp>
      <p:sp>
        <p:nvSpPr>
          <p:cNvPr id="77" name="正方形/長方形 76">
            <a:extLst>
              <a:ext uri="{FF2B5EF4-FFF2-40B4-BE49-F238E27FC236}">
                <a16:creationId xmlns:a16="http://schemas.microsoft.com/office/drawing/2014/main" id="{EF28EC4B-599A-0D63-792A-70B07D9ED5B6}"/>
              </a:ext>
            </a:extLst>
          </p:cNvPr>
          <p:cNvSpPr/>
          <p:nvPr/>
        </p:nvSpPr>
        <p:spPr>
          <a:xfrm>
            <a:off x="795272" y="5815312"/>
            <a:ext cx="2295455" cy="1473183"/>
          </a:xfrm>
          <a:prstGeom prst="rect">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35" name="図 34">
            <a:extLst>
              <a:ext uri="{FF2B5EF4-FFF2-40B4-BE49-F238E27FC236}">
                <a16:creationId xmlns:a16="http://schemas.microsoft.com/office/drawing/2014/main" id="{E9B7622B-1F80-1B25-69A2-963DDCE3970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40115" y="5579993"/>
            <a:ext cx="478506" cy="393372"/>
          </a:xfrm>
          <a:prstGeom prst="rect">
            <a:avLst/>
          </a:prstGeom>
        </p:spPr>
      </p:pic>
      <p:pic>
        <p:nvPicPr>
          <p:cNvPr id="21" name="図 20">
            <a:extLst>
              <a:ext uri="{FF2B5EF4-FFF2-40B4-BE49-F238E27FC236}">
                <a16:creationId xmlns:a16="http://schemas.microsoft.com/office/drawing/2014/main" id="{28336271-F85A-3108-0A11-1ADA094DE3C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061800" y="5513731"/>
            <a:ext cx="300122" cy="300307"/>
          </a:xfrm>
          <a:prstGeom prst="rect">
            <a:avLst/>
          </a:prstGeom>
        </p:spPr>
      </p:pic>
      <p:pic>
        <p:nvPicPr>
          <p:cNvPr id="25" name="図 24">
            <a:extLst>
              <a:ext uri="{FF2B5EF4-FFF2-40B4-BE49-F238E27FC236}">
                <a16:creationId xmlns:a16="http://schemas.microsoft.com/office/drawing/2014/main" id="{4A481E42-EE60-4127-A255-653F1B59B55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213526" y="6817104"/>
            <a:ext cx="479556" cy="479851"/>
          </a:xfrm>
          <a:prstGeom prst="rect">
            <a:avLst/>
          </a:prstGeom>
        </p:spPr>
      </p:pic>
      <p:pic>
        <p:nvPicPr>
          <p:cNvPr id="29" name="図 28">
            <a:extLst>
              <a:ext uri="{FF2B5EF4-FFF2-40B4-BE49-F238E27FC236}">
                <a16:creationId xmlns:a16="http://schemas.microsoft.com/office/drawing/2014/main" id="{438733A7-4A90-E37E-9BDB-22344C1184ED}"/>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370264" y="6864867"/>
            <a:ext cx="370318" cy="370546"/>
          </a:xfrm>
          <a:prstGeom prst="rect">
            <a:avLst/>
          </a:prstGeom>
        </p:spPr>
      </p:pic>
      <p:pic>
        <p:nvPicPr>
          <p:cNvPr id="31" name="図 30">
            <a:extLst>
              <a:ext uri="{FF2B5EF4-FFF2-40B4-BE49-F238E27FC236}">
                <a16:creationId xmlns:a16="http://schemas.microsoft.com/office/drawing/2014/main" id="{D83F38D9-1210-7218-432B-417FB5F46E2B}"/>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949012" y="5568267"/>
            <a:ext cx="479556" cy="479851"/>
          </a:xfrm>
          <a:prstGeom prst="rect">
            <a:avLst/>
          </a:prstGeom>
        </p:spPr>
      </p:pic>
      <p:pic>
        <p:nvPicPr>
          <p:cNvPr id="37" name="図 36">
            <a:extLst>
              <a:ext uri="{FF2B5EF4-FFF2-40B4-BE49-F238E27FC236}">
                <a16:creationId xmlns:a16="http://schemas.microsoft.com/office/drawing/2014/main" id="{19073EA5-B688-2F05-CAAB-101A94DA35C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620570" y="6087290"/>
            <a:ext cx="422452" cy="422712"/>
          </a:xfrm>
          <a:prstGeom prst="rect">
            <a:avLst/>
          </a:prstGeom>
        </p:spPr>
      </p:pic>
      <p:pic>
        <p:nvPicPr>
          <p:cNvPr id="38" name="図 37">
            <a:extLst>
              <a:ext uri="{FF2B5EF4-FFF2-40B4-BE49-F238E27FC236}">
                <a16:creationId xmlns:a16="http://schemas.microsoft.com/office/drawing/2014/main" id="{BB01224E-8BA9-0123-E0BC-578E52521A3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745449" y="6817160"/>
            <a:ext cx="479556" cy="479851"/>
          </a:xfrm>
          <a:prstGeom prst="rect">
            <a:avLst/>
          </a:prstGeom>
        </p:spPr>
      </p:pic>
      <p:pic>
        <p:nvPicPr>
          <p:cNvPr id="39" name="図 38">
            <a:extLst>
              <a:ext uri="{FF2B5EF4-FFF2-40B4-BE49-F238E27FC236}">
                <a16:creationId xmlns:a16="http://schemas.microsoft.com/office/drawing/2014/main" id="{6E69C682-3B7F-5642-8CF5-B3A8A4A519FD}"/>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277371" y="6817160"/>
            <a:ext cx="479556" cy="479851"/>
          </a:xfrm>
          <a:prstGeom prst="rect">
            <a:avLst/>
          </a:prstGeom>
        </p:spPr>
      </p:pic>
      <p:pic>
        <p:nvPicPr>
          <p:cNvPr id="42" name="図 41">
            <a:extLst>
              <a:ext uri="{FF2B5EF4-FFF2-40B4-BE49-F238E27FC236}">
                <a16:creationId xmlns:a16="http://schemas.microsoft.com/office/drawing/2014/main" id="{F1B7801B-EE9A-6B6A-5FFC-C32555938AD9}"/>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797354" y="5017071"/>
            <a:ext cx="364027" cy="364251"/>
          </a:xfrm>
          <a:prstGeom prst="rect">
            <a:avLst/>
          </a:prstGeom>
        </p:spPr>
      </p:pic>
      <p:cxnSp>
        <p:nvCxnSpPr>
          <p:cNvPr id="58" name="コネクタ: カギ線 57">
            <a:extLst>
              <a:ext uri="{FF2B5EF4-FFF2-40B4-BE49-F238E27FC236}">
                <a16:creationId xmlns:a16="http://schemas.microsoft.com/office/drawing/2014/main" id="{6197D71F-45F9-FB7F-5E9C-B2591974362F}"/>
              </a:ext>
            </a:extLst>
          </p:cNvPr>
          <p:cNvCxnSpPr>
            <a:cxnSpLocks/>
            <a:stCxn id="39" idx="0"/>
            <a:endCxn id="25" idx="0"/>
          </p:cNvCxnSpPr>
          <p:nvPr/>
        </p:nvCxnSpPr>
        <p:spPr>
          <a:xfrm rot="16200000" flipV="1">
            <a:off x="1985199" y="6285209"/>
            <a:ext cx="56" cy="1063845"/>
          </a:xfrm>
          <a:prstGeom prst="bentConnector3">
            <a:avLst>
              <a:gd name="adj1" fmla="val 408314286"/>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直線コネクタ 60">
            <a:extLst>
              <a:ext uri="{FF2B5EF4-FFF2-40B4-BE49-F238E27FC236}">
                <a16:creationId xmlns:a16="http://schemas.microsoft.com/office/drawing/2014/main" id="{A9071FF3-0418-BB84-FB0E-BCCC01E8EFD3}"/>
              </a:ext>
            </a:extLst>
          </p:cNvPr>
          <p:cNvCxnSpPr>
            <a:cxnSpLocks/>
            <a:stCxn id="35" idx="2"/>
            <a:endCxn id="38" idx="0"/>
          </p:cNvCxnSpPr>
          <p:nvPr/>
        </p:nvCxnSpPr>
        <p:spPr>
          <a:xfrm>
            <a:off x="1979368" y="5973365"/>
            <a:ext cx="5859" cy="843795"/>
          </a:xfrm>
          <a:prstGeom prst="line">
            <a:avLst/>
          </a:prstGeom>
        </p:spPr>
        <p:style>
          <a:lnRef idx="1">
            <a:schemeClr val="dk1"/>
          </a:lnRef>
          <a:fillRef idx="0">
            <a:schemeClr val="dk1"/>
          </a:fillRef>
          <a:effectRef idx="0">
            <a:schemeClr val="dk1"/>
          </a:effectRef>
          <a:fontRef idx="minor">
            <a:schemeClr val="tx1"/>
          </a:fontRef>
        </p:style>
      </p:cxnSp>
      <p:cxnSp>
        <p:nvCxnSpPr>
          <p:cNvPr id="70" name="直線コネクタ 69">
            <a:extLst>
              <a:ext uri="{FF2B5EF4-FFF2-40B4-BE49-F238E27FC236}">
                <a16:creationId xmlns:a16="http://schemas.microsoft.com/office/drawing/2014/main" id="{2B8695B0-098B-D3B5-2D6B-561C8CBAD05C}"/>
              </a:ext>
            </a:extLst>
          </p:cNvPr>
          <p:cNvCxnSpPr>
            <a:cxnSpLocks/>
            <a:endCxn id="37" idx="1"/>
          </p:cNvCxnSpPr>
          <p:nvPr/>
        </p:nvCxnSpPr>
        <p:spPr>
          <a:xfrm>
            <a:off x="1979368" y="6298646"/>
            <a:ext cx="641202" cy="0"/>
          </a:xfrm>
          <a:prstGeom prst="line">
            <a:avLst/>
          </a:prstGeom>
        </p:spPr>
        <p:style>
          <a:lnRef idx="1">
            <a:schemeClr val="dk1"/>
          </a:lnRef>
          <a:fillRef idx="0">
            <a:schemeClr val="dk1"/>
          </a:fillRef>
          <a:effectRef idx="0">
            <a:schemeClr val="dk1"/>
          </a:effectRef>
          <a:fontRef idx="minor">
            <a:schemeClr val="tx1"/>
          </a:fontRef>
        </p:style>
      </p:cxnSp>
      <p:cxnSp>
        <p:nvCxnSpPr>
          <p:cNvPr id="73" name="直線コネクタ 72">
            <a:extLst>
              <a:ext uri="{FF2B5EF4-FFF2-40B4-BE49-F238E27FC236}">
                <a16:creationId xmlns:a16="http://schemas.microsoft.com/office/drawing/2014/main" id="{D8D3C6AD-D07F-A1F6-3328-D0FBBE61DCD7}"/>
              </a:ext>
            </a:extLst>
          </p:cNvPr>
          <p:cNvCxnSpPr>
            <a:cxnSpLocks/>
            <a:stCxn id="42" idx="2"/>
            <a:endCxn id="35" idx="0"/>
          </p:cNvCxnSpPr>
          <p:nvPr/>
        </p:nvCxnSpPr>
        <p:spPr>
          <a:xfrm>
            <a:off x="1979368" y="5381322"/>
            <a:ext cx="0" cy="198671"/>
          </a:xfrm>
          <a:prstGeom prst="line">
            <a:avLst/>
          </a:prstGeom>
        </p:spPr>
        <p:style>
          <a:lnRef idx="1">
            <a:schemeClr val="dk1"/>
          </a:lnRef>
          <a:fillRef idx="0">
            <a:schemeClr val="dk1"/>
          </a:fillRef>
          <a:effectRef idx="0">
            <a:schemeClr val="dk1"/>
          </a:effectRef>
          <a:fontRef idx="minor">
            <a:schemeClr val="tx1"/>
          </a:fontRef>
        </p:style>
      </p:cxnSp>
      <p:sp>
        <p:nvSpPr>
          <p:cNvPr id="78" name="正方形/長方形 77">
            <a:extLst>
              <a:ext uri="{FF2B5EF4-FFF2-40B4-BE49-F238E27FC236}">
                <a16:creationId xmlns:a16="http://schemas.microsoft.com/office/drawing/2014/main" id="{A2219D81-3CD9-DE2E-DB06-0CF16525F55D}"/>
              </a:ext>
            </a:extLst>
          </p:cNvPr>
          <p:cNvSpPr/>
          <p:nvPr/>
        </p:nvSpPr>
        <p:spPr>
          <a:xfrm>
            <a:off x="793760" y="4776963"/>
            <a:ext cx="2295455" cy="738992"/>
          </a:xfrm>
          <a:prstGeom prst="rect">
            <a:avLst/>
          </a:prstGeom>
          <a:noFill/>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3" name="テキスト ボックス 82">
            <a:extLst>
              <a:ext uri="{FF2B5EF4-FFF2-40B4-BE49-F238E27FC236}">
                <a16:creationId xmlns:a16="http://schemas.microsoft.com/office/drawing/2014/main" id="{432B5355-B7EA-4234-3BC2-9D99948901C4}"/>
              </a:ext>
            </a:extLst>
          </p:cNvPr>
          <p:cNvSpPr txBox="1"/>
          <p:nvPr/>
        </p:nvSpPr>
        <p:spPr>
          <a:xfrm>
            <a:off x="1340076" y="4537184"/>
            <a:ext cx="1508648" cy="25391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境界防御モデル</a:t>
            </a:r>
          </a:p>
        </p:txBody>
      </p:sp>
      <p:sp>
        <p:nvSpPr>
          <p:cNvPr id="84" name="テキスト ボックス 83">
            <a:extLst>
              <a:ext uri="{FF2B5EF4-FFF2-40B4-BE49-F238E27FC236}">
                <a16:creationId xmlns:a16="http://schemas.microsoft.com/office/drawing/2014/main" id="{100426A8-DAF0-CCE7-3BA2-EF1D8CDBA6D7}"/>
              </a:ext>
            </a:extLst>
          </p:cNvPr>
          <p:cNvSpPr txBox="1"/>
          <p:nvPr/>
        </p:nvSpPr>
        <p:spPr>
          <a:xfrm>
            <a:off x="729708" y="4789728"/>
            <a:ext cx="1508648" cy="25391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信用できない領域</a:t>
            </a:r>
          </a:p>
        </p:txBody>
      </p:sp>
      <p:sp>
        <p:nvSpPr>
          <p:cNvPr id="85" name="テキスト ボックス 84">
            <a:extLst>
              <a:ext uri="{FF2B5EF4-FFF2-40B4-BE49-F238E27FC236}">
                <a16:creationId xmlns:a16="http://schemas.microsoft.com/office/drawing/2014/main" id="{940BBF0F-84A0-56C6-9C60-E6C9D8C15D69}"/>
              </a:ext>
            </a:extLst>
          </p:cNvPr>
          <p:cNvSpPr txBox="1"/>
          <p:nvPr/>
        </p:nvSpPr>
        <p:spPr>
          <a:xfrm>
            <a:off x="729000" y="5868749"/>
            <a:ext cx="1222154" cy="25391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信用できる領域</a:t>
            </a:r>
          </a:p>
        </p:txBody>
      </p:sp>
      <p:sp>
        <p:nvSpPr>
          <p:cNvPr id="97" name="テキスト ボックス 96">
            <a:extLst>
              <a:ext uri="{FF2B5EF4-FFF2-40B4-BE49-F238E27FC236}">
                <a16:creationId xmlns:a16="http://schemas.microsoft.com/office/drawing/2014/main" id="{8AD23F5F-CFFB-4E95-A8DF-55211226EC4A}"/>
              </a:ext>
            </a:extLst>
          </p:cNvPr>
          <p:cNvSpPr txBox="1"/>
          <p:nvPr/>
        </p:nvSpPr>
        <p:spPr>
          <a:xfrm>
            <a:off x="4164561" y="4536010"/>
            <a:ext cx="1508648" cy="25391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ゼロトラスト</a:t>
            </a:r>
          </a:p>
        </p:txBody>
      </p:sp>
      <p:pic>
        <p:nvPicPr>
          <p:cNvPr id="27" name="図 26">
            <a:extLst>
              <a:ext uri="{FF2B5EF4-FFF2-40B4-BE49-F238E27FC236}">
                <a16:creationId xmlns:a16="http://schemas.microsoft.com/office/drawing/2014/main" id="{D60F18C4-5B43-8E2F-B896-A0F76E773B49}"/>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403610" y="5458833"/>
            <a:ext cx="470888" cy="471178"/>
          </a:xfrm>
          <a:prstGeom prst="rect">
            <a:avLst/>
          </a:prstGeom>
        </p:spPr>
      </p:pic>
      <p:sp>
        <p:nvSpPr>
          <p:cNvPr id="99" name="正方形/長方形 98">
            <a:extLst>
              <a:ext uri="{FF2B5EF4-FFF2-40B4-BE49-F238E27FC236}">
                <a16:creationId xmlns:a16="http://schemas.microsoft.com/office/drawing/2014/main" id="{35DAE922-03E8-4DC6-180F-5106880212F4}"/>
              </a:ext>
            </a:extLst>
          </p:cNvPr>
          <p:cNvSpPr/>
          <p:nvPr/>
        </p:nvSpPr>
        <p:spPr>
          <a:xfrm>
            <a:off x="3833545" y="4776963"/>
            <a:ext cx="2295455" cy="2511532"/>
          </a:xfrm>
          <a:prstGeom prst="rect">
            <a:avLst/>
          </a:prstGeom>
          <a:noFill/>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00" name="図 99">
            <a:extLst>
              <a:ext uri="{FF2B5EF4-FFF2-40B4-BE49-F238E27FC236}">
                <a16:creationId xmlns:a16="http://schemas.microsoft.com/office/drawing/2014/main" id="{D40608A1-1337-0FD8-4FF9-B0AD2DB1897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251799" y="6810215"/>
            <a:ext cx="479556" cy="479851"/>
          </a:xfrm>
          <a:prstGeom prst="rect">
            <a:avLst/>
          </a:prstGeom>
        </p:spPr>
      </p:pic>
      <p:pic>
        <p:nvPicPr>
          <p:cNvPr id="101" name="図 100">
            <a:extLst>
              <a:ext uri="{FF2B5EF4-FFF2-40B4-BE49-F238E27FC236}">
                <a16:creationId xmlns:a16="http://schemas.microsoft.com/office/drawing/2014/main" id="{7D3EE9FF-7188-8A43-E1F3-6E1C7903104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658843" y="6080401"/>
            <a:ext cx="422452" cy="422712"/>
          </a:xfrm>
          <a:prstGeom prst="rect">
            <a:avLst/>
          </a:prstGeom>
        </p:spPr>
      </p:pic>
      <p:pic>
        <p:nvPicPr>
          <p:cNvPr id="102" name="図 101">
            <a:extLst>
              <a:ext uri="{FF2B5EF4-FFF2-40B4-BE49-F238E27FC236}">
                <a16:creationId xmlns:a16="http://schemas.microsoft.com/office/drawing/2014/main" id="{050FBF8B-2A40-3D64-64B0-480AFE5CB78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783722" y="6810271"/>
            <a:ext cx="479556" cy="479851"/>
          </a:xfrm>
          <a:prstGeom prst="rect">
            <a:avLst/>
          </a:prstGeom>
        </p:spPr>
      </p:pic>
      <p:cxnSp>
        <p:nvCxnSpPr>
          <p:cNvPr id="104" name="コネクタ: カギ線 103">
            <a:extLst>
              <a:ext uri="{FF2B5EF4-FFF2-40B4-BE49-F238E27FC236}">
                <a16:creationId xmlns:a16="http://schemas.microsoft.com/office/drawing/2014/main" id="{A722913B-24A7-A7B5-C24B-33010AAEF9B8}"/>
              </a:ext>
            </a:extLst>
          </p:cNvPr>
          <p:cNvCxnSpPr>
            <a:cxnSpLocks/>
            <a:endCxn id="100" idx="0"/>
          </p:cNvCxnSpPr>
          <p:nvPr/>
        </p:nvCxnSpPr>
        <p:spPr>
          <a:xfrm rot="16200000" flipV="1">
            <a:off x="5023473" y="6278320"/>
            <a:ext cx="56" cy="1063845"/>
          </a:xfrm>
          <a:prstGeom prst="bentConnector3">
            <a:avLst>
              <a:gd name="adj1" fmla="val 55572500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直線コネクタ 104">
            <a:extLst>
              <a:ext uri="{FF2B5EF4-FFF2-40B4-BE49-F238E27FC236}">
                <a16:creationId xmlns:a16="http://schemas.microsoft.com/office/drawing/2014/main" id="{8422A43C-9A41-1B98-E3F6-803DAAC3E1FF}"/>
              </a:ext>
            </a:extLst>
          </p:cNvPr>
          <p:cNvCxnSpPr>
            <a:cxnSpLocks/>
            <a:endCxn id="102" idx="0"/>
          </p:cNvCxnSpPr>
          <p:nvPr/>
        </p:nvCxnSpPr>
        <p:spPr>
          <a:xfrm>
            <a:off x="5023500" y="5380561"/>
            <a:ext cx="0" cy="1429710"/>
          </a:xfrm>
          <a:prstGeom prst="line">
            <a:avLst/>
          </a:prstGeom>
        </p:spPr>
        <p:style>
          <a:lnRef idx="1">
            <a:schemeClr val="dk1"/>
          </a:lnRef>
          <a:fillRef idx="0">
            <a:schemeClr val="dk1"/>
          </a:fillRef>
          <a:effectRef idx="0">
            <a:schemeClr val="dk1"/>
          </a:effectRef>
          <a:fontRef idx="minor">
            <a:schemeClr val="tx1"/>
          </a:fontRef>
        </p:style>
      </p:cxnSp>
      <p:cxnSp>
        <p:nvCxnSpPr>
          <p:cNvPr id="106" name="直線コネクタ 105">
            <a:extLst>
              <a:ext uri="{FF2B5EF4-FFF2-40B4-BE49-F238E27FC236}">
                <a16:creationId xmlns:a16="http://schemas.microsoft.com/office/drawing/2014/main" id="{74DDE5BF-1D07-0BC7-86AE-DDE198097B18}"/>
              </a:ext>
            </a:extLst>
          </p:cNvPr>
          <p:cNvCxnSpPr>
            <a:cxnSpLocks/>
          </p:cNvCxnSpPr>
          <p:nvPr/>
        </p:nvCxnSpPr>
        <p:spPr>
          <a:xfrm>
            <a:off x="5023500" y="6291757"/>
            <a:ext cx="641202" cy="0"/>
          </a:xfrm>
          <a:prstGeom prst="line">
            <a:avLst/>
          </a:prstGeom>
        </p:spPr>
        <p:style>
          <a:lnRef idx="1">
            <a:schemeClr val="dk1"/>
          </a:lnRef>
          <a:fillRef idx="0">
            <a:schemeClr val="dk1"/>
          </a:fillRef>
          <a:effectRef idx="0">
            <a:schemeClr val="dk1"/>
          </a:effectRef>
          <a:fontRef idx="minor">
            <a:schemeClr val="tx1"/>
          </a:fontRef>
        </p:style>
      </p:cxnSp>
      <p:sp>
        <p:nvSpPr>
          <p:cNvPr id="107" name="テキスト ボックス 106">
            <a:extLst>
              <a:ext uri="{FF2B5EF4-FFF2-40B4-BE49-F238E27FC236}">
                <a16:creationId xmlns:a16="http://schemas.microsoft.com/office/drawing/2014/main" id="{47F0A53A-C75A-EEF7-3B83-5FDD0F057B42}"/>
              </a:ext>
            </a:extLst>
          </p:cNvPr>
          <p:cNvSpPr txBox="1"/>
          <p:nvPr/>
        </p:nvSpPr>
        <p:spPr>
          <a:xfrm>
            <a:off x="3767273" y="4801410"/>
            <a:ext cx="1891570" cy="25391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すべて信用しない</a:t>
            </a:r>
          </a:p>
        </p:txBody>
      </p:sp>
      <p:pic>
        <p:nvPicPr>
          <p:cNvPr id="109" name="図 108">
            <a:extLst>
              <a:ext uri="{FF2B5EF4-FFF2-40B4-BE49-F238E27FC236}">
                <a16:creationId xmlns:a16="http://schemas.microsoft.com/office/drawing/2014/main" id="{A6A508BD-148F-B727-A541-31FAE6D4CADA}"/>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833225" y="5016310"/>
            <a:ext cx="364027" cy="364251"/>
          </a:xfrm>
          <a:prstGeom prst="rect">
            <a:avLst/>
          </a:prstGeom>
        </p:spPr>
      </p:pic>
      <p:cxnSp>
        <p:nvCxnSpPr>
          <p:cNvPr id="111" name="直線コネクタ 110">
            <a:extLst>
              <a:ext uri="{FF2B5EF4-FFF2-40B4-BE49-F238E27FC236}">
                <a16:creationId xmlns:a16="http://schemas.microsoft.com/office/drawing/2014/main" id="{6BFFC931-F485-6393-CD8D-1D855C97E09C}"/>
              </a:ext>
            </a:extLst>
          </p:cNvPr>
          <p:cNvCxnSpPr>
            <a:cxnSpLocks/>
            <a:stCxn id="31" idx="3"/>
          </p:cNvCxnSpPr>
          <p:nvPr/>
        </p:nvCxnSpPr>
        <p:spPr>
          <a:xfrm>
            <a:off x="4428568" y="5808193"/>
            <a:ext cx="589073" cy="7119"/>
          </a:xfrm>
          <a:prstGeom prst="line">
            <a:avLst/>
          </a:prstGeom>
        </p:spPr>
        <p:style>
          <a:lnRef idx="1">
            <a:schemeClr val="dk1"/>
          </a:lnRef>
          <a:fillRef idx="0">
            <a:schemeClr val="dk1"/>
          </a:fillRef>
          <a:effectRef idx="0">
            <a:schemeClr val="dk1"/>
          </a:effectRef>
          <a:fontRef idx="minor">
            <a:schemeClr val="tx1"/>
          </a:fontRef>
        </p:style>
      </p:cxnSp>
      <p:pic>
        <p:nvPicPr>
          <p:cNvPr id="115" name="図 114">
            <a:extLst>
              <a:ext uri="{FF2B5EF4-FFF2-40B4-BE49-F238E27FC236}">
                <a16:creationId xmlns:a16="http://schemas.microsoft.com/office/drawing/2014/main" id="{F9D04BD7-B6F9-9F25-A047-978A55B0A666}"/>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883166" y="5240418"/>
            <a:ext cx="470888" cy="471178"/>
          </a:xfrm>
          <a:prstGeom prst="rect">
            <a:avLst/>
          </a:prstGeom>
        </p:spPr>
      </p:pic>
      <p:pic>
        <p:nvPicPr>
          <p:cNvPr id="116" name="図 115">
            <a:extLst>
              <a:ext uri="{FF2B5EF4-FFF2-40B4-BE49-F238E27FC236}">
                <a16:creationId xmlns:a16="http://schemas.microsoft.com/office/drawing/2014/main" id="{E42E46D5-D283-02A3-F7BC-6CC6B6158BAA}"/>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41910" y="5924084"/>
            <a:ext cx="470888" cy="471178"/>
          </a:xfrm>
          <a:prstGeom prst="rect">
            <a:avLst/>
          </a:prstGeom>
        </p:spPr>
      </p:pic>
      <p:pic>
        <p:nvPicPr>
          <p:cNvPr id="117" name="図 116">
            <a:extLst>
              <a:ext uri="{FF2B5EF4-FFF2-40B4-BE49-F238E27FC236}">
                <a16:creationId xmlns:a16="http://schemas.microsoft.com/office/drawing/2014/main" id="{4445A74C-E782-71BB-2DD3-CE3F1B431BAF}"/>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359411" y="6492420"/>
            <a:ext cx="470888" cy="471178"/>
          </a:xfrm>
          <a:prstGeom prst="rect">
            <a:avLst/>
          </a:prstGeom>
        </p:spPr>
      </p:pic>
      <p:pic>
        <p:nvPicPr>
          <p:cNvPr id="118" name="図 117">
            <a:extLst>
              <a:ext uri="{FF2B5EF4-FFF2-40B4-BE49-F238E27FC236}">
                <a16:creationId xmlns:a16="http://schemas.microsoft.com/office/drawing/2014/main" id="{ED4DFA2F-8974-0651-6E08-80831611EC0A}"/>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896288" y="6492420"/>
            <a:ext cx="470888" cy="471178"/>
          </a:xfrm>
          <a:prstGeom prst="rect">
            <a:avLst/>
          </a:prstGeom>
        </p:spPr>
      </p:pic>
      <p:pic>
        <p:nvPicPr>
          <p:cNvPr id="119" name="図 118">
            <a:extLst>
              <a:ext uri="{FF2B5EF4-FFF2-40B4-BE49-F238E27FC236}">
                <a16:creationId xmlns:a16="http://schemas.microsoft.com/office/drawing/2014/main" id="{F9FE4292-772F-FB7D-66CE-F5677DF84CCE}"/>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433165" y="6490643"/>
            <a:ext cx="470888" cy="471178"/>
          </a:xfrm>
          <a:prstGeom prst="rect">
            <a:avLst/>
          </a:prstGeom>
        </p:spPr>
      </p:pic>
      <p:sp>
        <p:nvSpPr>
          <p:cNvPr id="6" name="テキスト ボックス 5">
            <a:extLst>
              <a:ext uri="{FF2B5EF4-FFF2-40B4-BE49-F238E27FC236}">
                <a16:creationId xmlns:a16="http://schemas.microsoft.com/office/drawing/2014/main" id="{F875D9F8-5376-12D9-D04B-C1F5635CC5A1}"/>
              </a:ext>
            </a:extLst>
          </p:cNvPr>
          <p:cNvSpPr txBox="1"/>
          <p:nvPr/>
        </p:nvSpPr>
        <p:spPr>
          <a:xfrm>
            <a:off x="619199" y="7381665"/>
            <a:ext cx="5619602"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59.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境界防御モデルとゼロトラストの概要図</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スライド番号プレースホルダー 4">
            <a:extLst>
              <a:ext uri="{FF2B5EF4-FFF2-40B4-BE49-F238E27FC236}">
                <a16:creationId xmlns:a16="http://schemas.microsoft.com/office/drawing/2014/main" id="{E817B9CF-7561-D080-AFE2-FB84264F165A}"/>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テキスト プレースホルダー 1">
            <a:extLst>
              <a:ext uri="{FF2B5EF4-FFF2-40B4-BE49-F238E27FC236}">
                <a16:creationId xmlns:a16="http://schemas.microsoft.com/office/drawing/2014/main" id="{325DFED9-D1DC-5BDA-997C-B9FE7F95E464}"/>
              </a:ext>
            </a:extLst>
          </p:cNvPr>
          <p:cNvSpPr txBox="1">
            <a:spLocks/>
          </p:cNvSpPr>
          <p:nvPr/>
        </p:nvSpPr>
        <p:spPr>
          <a:xfrm>
            <a:off x="619200" y="835200"/>
            <a:ext cx="6238800" cy="4176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1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第</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17</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章</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 </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技術的管理策</a:t>
            </a:r>
            <a:b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17-2.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各種テーマごとの対策</a:t>
            </a:r>
            <a:endPar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
        <p:nvSpPr>
          <p:cNvPr id="12" name="テキスト ボックス 11">
            <a:extLst>
              <a:ext uri="{FF2B5EF4-FFF2-40B4-BE49-F238E27FC236}">
                <a16:creationId xmlns:a16="http://schemas.microsoft.com/office/drawing/2014/main" id="{14F900CD-3619-9143-81F4-3CFB206AC402}"/>
              </a:ext>
            </a:extLst>
          </p:cNvPr>
          <p:cNvSpPr txBox="1"/>
          <p:nvPr/>
        </p:nvSpPr>
        <p:spPr>
          <a:xfrm>
            <a:off x="622800" y="2618126"/>
            <a:ext cx="5612400" cy="738664"/>
          </a:xfrm>
          <a:prstGeom prst="rect">
            <a:avLst/>
          </a:prstGeom>
          <a:noFill/>
          <a:ln>
            <a:solidFill>
              <a:schemeClr val="tx1"/>
            </a:solidFill>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ゼロトラストの定義</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14141E"/>
                </a:solidFill>
                <a:effectLst/>
                <a:uLnTx/>
                <a:uFillTx/>
                <a:latin typeface="メイリオ"/>
                <a:ea typeface="メイリオ"/>
                <a:cs typeface="+mn-cs"/>
              </a:rPr>
              <a:t>ゼロトラスト（</a:t>
            </a:r>
            <a:r>
              <a:rPr kumimoji="0" lang="en-US" altLang="ja-JP" sz="1050" b="0" i="0" u="none" strike="noStrike" kern="1200" cap="none" spc="0" normalizeH="0" baseline="0" noProof="0">
                <a:ln>
                  <a:noFill/>
                </a:ln>
                <a:solidFill>
                  <a:srgbClr val="14141E"/>
                </a:solidFill>
                <a:effectLst/>
                <a:uLnTx/>
                <a:uFillTx/>
                <a:latin typeface="メイリオ"/>
                <a:ea typeface="メイリオ"/>
                <a:cs typeface="+mn-cs"/>
              </a:rPr>
              <a:t>ZT</a:t>
            </a:r>
            <a:r>
              <a:rPr kumimoji="0" lang="ja-JP" altLang="en-US" sz="1050" b="0" i="0" u="none" strike="noStrike" kern="1200" cap="none" spc="0" normalizeH="0" baseline="0" noProof="0">
                <a:ln>
                  <a:noFill/>
                </a:ln>
                <a:solidFill>
                  <a:srgbClr val="14141E"/>
                </a:solidFill>
                <a:effectLst/>
                <a:uLnTx/>
                <a:uFillTx/>
                <a:latin typeface="メイリオ"/>
                <a:ea typeface="メイリオ"/>
                <a:cs typeface="+mn-cs"/>
              </a:rPr>
              <a:t>）は、ネットワークが侵害されている場合であっても、情報システムやサービスにおいて、各リクエストを正確かつ最小の権限となるようにアクセス判断する際の不確実性を最小化するために設計された概念とアイデアの集合体のことです。</a:t>
            </a:r>
            <a:endParaRPr kumimoji="0" lang="en-US" altLang="ja-JP" sz="1050" b="0" i="0" u="none" strike="noStrike" kern="1200" cap="none" spc="0" normalizeH="0" baseline="0" noProof="0">
              <a:ln>
                <a:noFill/>
              </a:ln>
              <a:solidFill>
                <a:srgbClr val="14141E"/>
              </a:solidFill>
              <a:effectLst/>
              <a:uLnTx/>
              <a:uFillTx/>
              <a:latin typeface="メイリオ"/>
              <a:ea typeface="メイリオ"/>
              <a:cs typeface="+mn-cs"/>
            </a:endParaRPr>
          </a:p>
        </p:txBody>
      </p:sp>
    </p:spTree>
    <p:extLst>
      <p:ext uri="{BB962C8B-B14F-4D97-AF65-F5344CB8AC3E}">
        <p14:creationId xmlns:p14="http://schemas.microsoft.com/office/powerpoint/2010/main" val="965427252"/>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48D874B9-8982-0E5D-7827-B869257E454C}"/>
              </a:ext>
            </a:extLst>
          </p:cNvPr>
          <p:cNvSpPr>
            <a:spLocks noGrp="1"/>
          </p:cNvSpPr>
          <p:nvPr>
            <p:ph type="body" sz="quarter" idx="14"/>
          </p:nvPr>
        </p:nvSpPr>
        <p:spPr/>
        <p:txBody>
          <a:bodyPr/>
          <a:lstStyle/>
          <a:p>
            <a:r>
              <a:rPr lang="en-US" altLang="ja-JP" sz="1600" u="none" strike="noStrike">
                <a:effectLst/>
              </a:rPr>
              <a:t>17-2-2. </a:t>
            </a:r>
            <a:r>
              <a:rPr lang="ja-JP" altLang="en-US" sz="1600" u="none" strike="noStrike">
                <a:effectLst/>
              </a:rPr>
              <a:t>ゼロトラスト・境界防御モデル</a:t>
            </a:r>
            <a:endParaRPr kumimoji="1" lang="ja-JP" altLang="en-US"/>
          </a:p>
        </p:txBody>
      </p:sp>
      <p:graphicFrame>
        <p:nvGraphicFramePr>
          <p:cNvPr id="11" name="表 10">
            <a:extLst>
              <a:ext uri="{FF2B5EF4-FFF2-40B4-BE49-F238E27FC236}">
                <a16:creationId xmlns:a16="http://schemas.microsoft.com/office/drawing/2014/main" id="{F0B14E5F-3842-154B-8081-E1716F041CD5}"/>
              </a:ext>
            </a:extLst>
          </p:cNvPr>
          <p:cNvGraphicFramePr>
            <a:graphicFrameLocks noGrp="1"/>
          </p:cNvGraphicFramePr>
          <p:nvPr/>
        </p:nvGraphicFramePr>
        <p:xfrm>
          <a:off x="619200" y="8995694"/>
          <a:ext cx="5612400" cy="411480"/>
        </p:xfrm>
        <a:graphic>
          <a:graphicData uri="http://schemas.openxmlformats.org/drawingml/2006/table">
            <a:tbl>
              <a:tblPr firstRow="1" bandRow="1">
                <a:tableStyleId>{5C22544A-7EE6-4342-B048-85BDC9FD1C3A}</a:tableStyleId>
              </a:tblPr>
              <a:tblGrid>
                <a:gridCol w="2625650">
                  <a:extLst>
                    <a:ext uri="{9D8B030D-6E8A-4147-A177-3AD203B41FA5}">
                      <a16:colId xmlns:a16="http://schemas.microsoft.com/office/drawing/2014/main" val="727053212"/>
                    </a:ext>
                  </a:extLst>
                </a:gridCol>
                <a:gridCol w="2986750">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mn-ea"/>
                          <a:ea typeface="+mn-ea"/>
                        </a:rPr>
                        <a:t>詳細理解のため参考となる文献（参考文献）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500" b="0">
                          <a:solidFill>
                            <a:sysClr val="windowText" lastClr="000000"/>
                          </a:solidFill>
                          <a:latin typeface="+mn-ea"/>
                          <a:ea typeface="+mn-ea"/>
                        </a:rPr>
                        <a:t>ゼロトラスト導入指南書 </a:t>
                      </a:r>
                      <a:r>
                        <a:rPr kumimoji="1" lang="en-US" altLang="ja-JP" sz="500" b="0">
                          <a:solidFill>
                            <a:sysClr val="windowText" lastClr="000000"/>
                          </a:solidFill>
                          <a:latin typeface="+mn-ea"/>
                          <a:ea typeface="+mn-ea"/>
                        </a:rPr>
                        <a:t>〜</a:t>
                      </a:r>
                      <a:r>
                        <a:rPr kumimoji="1" lang="ja-JP" altLang="en-US" sz="500" b="0">
                          <a:solidFill>
                            <a:sysClr val="windowText" lastClr="000000"/>
                          </a:solidFill>
                          <a:latin typeface="+mn-ea"/>
                          <a:ea typeface="+mn-ea"/>
                        </a:rPr>
                        <a:t>情報系・制御系システムへのゼロトラスト導入</a:t>
                      </a:r>
                      <a:r>
                        <a:rPr kumimoji="1" lang="en-US" altLang="ja-JP" sz="500" b="0">
                          <a:solidFill>
                            <a:sysClr val="windowText" lastClr="000000"/>
                          </a:solidFill>
                          <a:latin typeface="+mn-ea"/>
                          <a:ea typeface="+mn-ea"/>
                        </a:rPr>
                        <a:t>〜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3"/>
                        </a:rPr>
                        <a:t>https://www.ipa.go.jp/jinzai/ics/core_human_resource/final_project/2021/ngi93u0000002klo-att/000092243.pdf</a:t>
                      </a:r>
                      <a:endParaRPr kumimoji="1" lang="en-US" altLang="ja-JP" sz="500" b="0" u="sng" baseline="0">
                        <a:solidFill>
                          <a:sysClr val="windowText" lastClr="000000"/>
                        </a:solidFill>
                        <a:uFill>
                          <a:solidFill>
                            <a:schemeClr val="bg1"/>
                          </a:solidFill>
                        </a:u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bl>
          </a:graphicData>
        </a:graphic>
      </p:graphicFrame>
      <p:sp>
        <p:nvSpPr>
          <p:cNvPr id="9" name="テキスト プレースホルダー 3">
            <a:extLst>
              <a:ext uri="{FF2B5EF4-FFF2-40B4-BE49-F238E27FC236}">
                <a16:creationId xmlns:a16="http://schemas.microsoft.com/office/drawing/2014/main" id="{826E26CF-98F5-7FDF-023A-19F267A38CD8}"/>
              </a:ext>
            </a:extLst>
          </p:cNvPr>
          <p:cNvSpPr>
            <a:spLocks noGrp="1"/>
          </p:cNvSpPr>
          <p:nvPr>
            <p:ph type="body" sz="quarter" idx="16"/>
          </p:nvPr>
        </p:nvSpPr>
        <p:spPr>
          <a:xfrm>
            <a:off x="622800" y="2052000"/>
            <a:ext cx="5612400" cy="381000"/>
          </a:xfrm>
        </p:spPr>
        <p:txBody>
          <a:bodyPr/>
          <a:lstStyle/>
          <a:p>
            <a:r>
              <a:rPr lang="ja-JP" altLang="en-US"/>
              <a:t>ゼロトラスト導入に向けた進め方</a:t>
            </a:r>
            <a:endParaRPr kumimoji="1" lang="ja-JP" altLang="en-US"/>
          </a:p>
        </p:txBody>
      </p:sp>
      <p:sp>
        <p:nvSpPr>
          <p:cNvPr id="14" name="テキスト ボックス 13">
            <a:extLst>
              <a:ext uri="{FF2B5EF4-FFF2-40B4-BE49-F238E27FC236}">
                <a16:creationId xmlns:a16="http://schemas.microsoft.com/office/drawing/2014/main" id="{333AD566-6375-EEF4-0974-7BA235772AF1}"/>
              </a:ext>
            </a:extLst>
          </p:cNvPr>
          <p:cNvSpPr txBox="1"/>
          <p:nvPr/>
        </p:nvSpPr>
        <p:spPr>
          <a:xfrm>
            <a:off x="622800" y="2324338"/>
            <a:ext cx="5612400" cy="122341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準備工程</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ゼロトラストを導入する準備として、資産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デバイスやネットワークなど</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、主体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ユーザ・権限など</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、ビジネスプロセスについて詳細に理解する必要があります。ゼロトラストを導入する準備として、資産、主体、データフロー、ワークフローの調査を行います。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ゼロトラスト導入プロセス</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準備工程を実施した以降は、次のプロセスで進めます。</a:t>
            </a:r>
          </a:p>
        </p:txBody>
      </p:sp>
      <p:sp>
        <p:nvSpPr>
          <p:cNvPr id="16" name="正方形/長方形 15">
            <a:extLst>
              <a:ext uri="{FF2B5EF4-FFF2-40B4-BE49-F238E27FC236}">
                <a16:creationId xmlns:a16="http://schemas.microsoft.com/office/drawing/2014/main" id="{2E49CD03-0EE5-4BFB-5600-9AB3C3AE050B}"/>
              </a:ext>
            </a:extLst>
          </p:cNvPr>
          <p:cNvSpPr/>
          <p:nvPr/>
        </p:nvSpPr>
        <p:spPr>
          <a:xfrm>
            <a:off x="703527" y="3862543"/>
            <a:ext cx="5612400" cy="3809365"/>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5" name="図表 14">
            <a:extLst>
              <a:ext uri="{FF2B5EF4-FFF2-40B4-BE49-F238E27FC236}">
                <a16:creationId xmlns:a16="http://schemas.microsoft.com/office/drawing/2014/main" id="{AFCF3C17-6D9D-3E4E-5EF0-B98702581E57}"/>
              </a:ext>
            </a:extLst>
          </p:cNvPr>
          <p:cNvGraphicFramePr/>
          <p:nvPr/>
        </p:nvGraphicFramePr>
        <p:xfrm>
          <a:off x="968390" y="3939579"/>
          <a:ext cx="5082675" cy="3575803"/>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 name="テキスト ボックス 17">
            <a:extLst>
              <a:ext uri="{FF2B5EF4-FFF2-40B4-BE49-F238E27FC236}">
                <a16:creationId xmlns:a16="http://schemas.microsoft.com/office/drawing/2014/main" id="{BF57F471-B4F2-D54B-6EA6-F91262EA9387}"/>
              </a:ext>
            </a:extLst>
          </p:cNvPr>
          <p:cNvSpPr txBox="1"/>
          <p:nvPr/>
        </p:nvSpPr>
        <p:spPr>
          <a:xfrm>
            <a:off x="703526" y="7677479"/>
            <a:ext cx="5612399"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60.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ゼロトラスト導入プロセス</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「ゼロトラスト導入指南書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情報系・制御系システムへのゼロトラスト導入</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スライド番号プレースホルダー 4">
            <a:extLst>
              <a:ext uri="{FF2B5EF4-FFF2-40B4-BE49-F238E27FC236}">
                <a16:creationId xmlns:a16="http://schemas.microsoft.com/office/drawing/2014/main" id="{ADD0E05E-9FA3-1380-2723-5A13299EFBAE}"/>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プレースホルダー 1">
            <a:extLst>
              <a:ext uri="{FF2B5EF4-FFF2-40B4-BE49-F238E27FC236}">
                <a16:creationId xmlns:a16="http://schemas.microsoft.com/office/drawing/2014/main" id="{6AAD616D-DEC4-D15E-42F9-0793029E00CD}"/>
              </a:ext>
            </a:extLst>
          </p:cNvPr>
          <p:cNvSpPr txBox="1">
            <a:spLocks/>
          </p:cNvSpPr>
          <p:nvPr/>
        </p:nvSpPr>
        <p:spPr>
          <a:xfrm>
            <a:off x="619200" y="835200"/>
            <a:ext cx="6238800" cy="4176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1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9" action="ppaction://hlinksldjump"/>
              </a:rPr>
              <a:t>第</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9" action="ppaction://hlinksldjump"/>
              </a:rPr>
              <a:t>17</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9" action="ppaction://hlinksldjump"/>
              </a:rPr>
              <a:t>章</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9" action="ppaction://hlinksldjump"/>
              </a:rPr>
              <a:t>. </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9" action="ppaction://hlinksldjump"/>
              </a:rPr>
              <a:t>技術的管理策</a:t>
            </a:r>
            <a:b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9" action="ppaction://hlinksldjump"/>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9" action="ppaction://hlinksldjump"/>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9" action="ppaction://hlinksldjump"/>
              </a:rPr>
              <a:t>17-2.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9" action="ppaction://hlinksldjump"/>
              </a:rPr>
              <a:t>各種テーマごとの対策</a:t>
            </a:r>
            <a:endPar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Tree>
    <p:extLst>
      <p:ext uri="{BB962C8B-B14F-4D97-AF65-F5344CB8AC3E}">
        <p14:creationId xmlns:p14="http://schemas.microsoft.com/office/powerpoint/2010/main" val="356369240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560BCB41-DEB7-7640-6C2B-8A7385A8E232}"/>
              </a:ext>
            </a:extLst>
          </p:cNvPr>
          <p:cNvSpPr>
            <a:spLocks noGrp="1"/>
          </p:cNvSpPr>
          <p:nvPr>
            <p:ph type="body" sz="quarter" idx="25"/>
          </p:nvPr>
        </p:nvSpPr>
        <p:spPr>
          <a:xfrm>
            <a:off x="241300" y="584200"/>
            <a:ext cx="6527800" cy="8321675"/>
          </a:xfrm>
        </p:spPr>
        <p:txBody>
          <a:bodyPr/>
          <a:lstStyle/>
          <a:p>
            <a:endParaRPr lang="en-US" altLang="ja-JP" sz="2400" b="1"/>
          </a:p>
          <a:p>
            <a:r>
              <a:rPr kumimoji="1" lang="ja-JP" altLang="en-US" sz="2800" b="1"/>
              <a:t>　</a:t>
            </a:r>
            <a:r>
              <a:rPr kumimoji="1" lang="ja-JP" altLang="en-US" sz="1600" b="1"/>
              <a:t>第</a:t>
            </a:r>
            <a:r>
              <a:rPr kumimoji="1" lang="en-US" altLang="ja-JP" sz="1600" b="1"/>
              <a:t>3</a:t>
            </a:r>
            <a:r>
              <a:rPr kumimoji="1" lang="ja-JP" altLang="en-US" sz="1600" b="1"/>
              <a:t>章</a:t>
            </a:r>
            <a:r>
              <a:rPr kumimoji="1" lang="en-US" altLang="ja-JP" sz="1600" b="1"/>
              <a:t>. </a:t>
            </a:r>
            <a:r>
              <a:rPr kumimoji="1" lang="ja-JP" altLang="en-US" sz="1600" b="1"/>
              <a:t>サイバーセキュリティの基礎知識</a:t>
            </a:r>
          </a:p>
          <a:p>
            <a:endParaRPr kumimoji="1" lang="en-US" altLang="ja-JP" sz="1800" b="1"/>
          </a:p>
          <a:p>
            <a:endParaRPr lang="en-US" altLang="ja-JP" sz="2400"/>
          </a:p>
          <a:p>
            <a:r>
              <a:rPr lang="ja-JP" altLang="en-US" sz="1600" b="1" u="sng">
                <a:uFill>
                  <a:solidFill>
                    <a:schemeClr val="bg1"/>
                  </a:solidFill>
                </a:uFill>
                <a:latin typeface="+mn-ea"/>
                <a:ea typeface="+mn-ea"/>
              </a:rPr>
              <a:t>　</a:t>
            </a:r>
            <a:r>
              <a:rPr lang="en-US" altLang="ja-JP" sz="1400" b="1" u="sng">
                <a:uFill>
                  <a:solidFill>
                    <a:schemeClr val="bg1"/>
                  </a:solidFill>
                </a:uFill>
                <a:latin typeface="+mn-ea"/>
                <a:ea typeface="+mn-ea"/>
                <a:hlinkClick r:id="rId2" action="ppaction://hlinksldjump"/>
              </a:rPr>
              <a:t>3</a:t>
            </a:r>
            <a:r>
              <a:rPr kumimoji="1" lang="en-US" altLang="ja-JP" sz="1400" b="1" u="sng">
                <a:solidFill>
                  <a:schemeClr val="tx1"/>
                </a:solidFill>
                <a:uFill>
                  <a:solidFill>
                    <a:schemeClr val="bg1"/>
                  </a:solidFill>
                </a:uFill>
                <a:latin typeface="+mn-ea"/>
                <a:ea typeface="+mn-ea"/>
                <a:hlinkClick r:id="rId2" action="ppaction://hlinksldjump"/>
              </a:rPr>
              <a:t>-1. </a:t>
            </a:r>
            <a:r>
              <a:rPr kumimoji="1" lang="ja-JP" altLang="en-US" sz="1400" b="1" u="sng">
                <a:solidFill>
                  <a:schemeClr val="tx1"/>
                </a:solidFill>
                <a:uFill>
                  <a:solidFill>
                    <a:schemeClr val="bg1"/>
                  </a:solidFill>
                </a:uFill>
                <a:latin typeface="+mn-ea"/>
                <a:ea typeface="+mn-ea"/>
                <a:hlinkClick r:id="rId2" action="ppaction://hlinksldjump"/>
              </a:rPr>
              <a:t>導入済と想定するセキュリティ対策機能</a:t>
            </a:r>
            <a:endParaRPr kumimoji="1" lang="ja-JP" altLang="en-US" sz="1400" b="1" u="sng">
              <a:solidFill>
                <a:schemeClr val="tx1"/>
              </a:solidFill>
              <a:uFill>
                <a:solidFill>
                  <a:schemeClr val="bg1"/>
                </a:solidFill>
              </a:uFill>
              <a:latin typeface="+mn-ea"/>
              <a:ea typeface="+mn-ea"/>
            </a:endParaRPr>
          </a:p>
          <a:p>
            <a:endParaRPr kumimoji="1" lang="ja-JP" altLang="en-US" sz="1400" b="1" u="sng">
              <a:solidFill>
                <a:schemeClr val="tx1"/>
              </a:solidFill>
              <a:uFill>
                <a:solidFill>
                  <a:schemeClr val="bg1"/>
                </a:solidFill>
              </a:uFill>
              <a:latin typeface="+mn-ea"/>
              <a:ea typeface="+mn-ea"/>
            </a:endParaRPr>
          </a:p>
          <a:p>
            <a:r>
              <a:rPr kumimoji="1" lang="ja-JP" altLang="en-US" sz="1400" b="1" u="sng">
                <a:solidFill>
                  <a:schemeClr val="tx1"/>
                </a:solidFill>
                <a:uFill>
                  <a:solidFill>
                    <a:schemeClr val="bg1"/>
                  </a:solidFill>
                </a:uFill>
                <a:latin typeface="+mn-ea"/>
                <a:ea typeface="+mn-ea"/>
              </a:rPr>
              <a:t>　</a:t>
            </a:r>
            <a:r>
              <a:rPr lang="en-US" altLang="ja-JP" sz="1400" b="1" u="sng">
                <a:uFill>
                  <a:solidFill>
                    <a:schemeClr val="bg1"/>
                  </a:solidFill>
                </a:uFill>
                <a:latin typeface="+mn-ea"/>
                <a:ea typeface="+mn-ea"/>
                <a:hlinkClick r:id="rId3" action="ppaction://hlinksldjump"/>
              </a:rPr>
              <a:t>3</a:t>
            </a:r>
            <a:r>
              <a:rPr kumimoji="1" lang="en-US" altLang="ja-JP" sz="1400" b="1" u="sng">
                <a:solidFill>
                  <a:schemeClr val="tx1"/>
                </a:solidFill>
                <a:uFill>
                  <a:solidFill>
                    <a:schemeClr val="bg1"/>
                  </a:solidFill>
                </a:uFill>
                <a:latin typeface="+mn-ea"/>
                <a:ea typeface="+mn-ea"/>
                <a:hlinkClick r:id="rId3" action="ppaction://hlinksldjump"/>
              </a:rPr>
              <a:t>-2.</a:t>
            </a:r>
            <a:r>
              <a:rPr kumimoji="1" lang="en-US" altLang="ja-JP" sz="1400" b="1" u="sng">
                <a:solidFill>
                  <a:schemeClr val="tx1"/>
                </a:solidFill>
                <a:uFill>
                  <a:solidFill>
                    <a:schemeClr val="bg1"/>
                  </a:solidFill>
                </a:uFill>
                <a:latin typeface="+mn-ea"/>
                <a:ea typeface="+mn-ea"/>
              </a:rPr>
              <a:t> </a:t>
            </a:r>
            <a:r>
              <a:rPr kumimoji="1" lang="ja-JP" altLang="en-US" sz="1400" b="1" u="sng">
                <a:solidFill>
                  <a:schemeClr val="tx1"/>
                </a:solidFill>
                <a:uFill>
                  <a:solidFill>
                    <a:schemeClr val="bg1"/>
                  </a:solidFill>
                </a:uFill>
                <a:latin typeface="+mn-ea"/>
                <a:ea typeface="+mn-ea"/>
                <a:hlinkClick r:id="rId4" action="ppaction://hlinksldjump"/>
              </a:rPr>
              <a:t>各種資格試験から得るサイバーセキュリティの基礎知識</a:t>
            </a:r>
            <a:endParaRPr kumimoji="1" lang="en-US" altLang="ja-JP" sz="1400" b="1" u="sng">
              <a:solidFill>
                <a:schemeClr val="tx1"/>
              </a:solidFill>
              <a:uFill>
                <a:solidFill>
                  <a:schemeClr val="bg1"/>
                </a:solidFill>
              </a:uFill>
              <a:latin typeface="+mn-ea"/>
              <a:ea typeface="+mn-ea"/>
            </a:endParaRPr>
          </a:p>
          <a:p>
            <a:endParaRPr kumimoji="1" lang="en-US" altLang="ja-JP" sz="1400" b="1" u="sng">
              <a:solidFill>
                <a:schemeClr val="tx1"/>
              </a:solidFill>
              <a:uFill>
                <a:solidFill>
                  <a:schemeClr val="bg1"/>
                </a:solidFill>
              </a:uFill>
              <a:latin typeface="+mn-ea"/>
              <a:ea typeface="+mn-ea"/>
            </a:endParaRPr>
          </a:p>
          <a:p>
            <a:r>
              <a:rPr kumimoji="1" lang="ja-JP" altLang="en-US" sz="1400" b="1" u="sng">
                <a:solidFill>
                  <a:schemeClr val="tx1"/>
                </a:solidFill>
                <a:uFill>
                  <a:solidFill>
                    <a:schemeClr val="bg1"/>
                  </a:solidFill>
                </a:uFill>
                <a:latin typeface="+mn-ea"/>
                <a:ea typeface="+mn-ea"/>
              </a:rPr>
              <a:t>　</a:t>
            </a:r>
            <a:r>
              <a:rPr lang="en-US" altLang="ja-JP" sz="1400" b="1" u="sng">
                <a:uFill>
                  <a:solidFill>
                    <a:schemeClr val="bg1"/>
                  </a:solidFill>
                </a:uFill>
                <a:latin typeface="+mn-ea"/>
                <a:ea typeface="+mn-ea"/>
                <a:hlinkClick r:id="rId3" action="ppaction://hlinksldjump"/>
              </a:rPr>
              <a:t>3</a:t>
            </a:r>
            <a:r>
              <a:rPr kumimoji="1" lang="en-US" altLang="ja-JP" sz="1400" b="1" u="sng">
                <a:solidFill>
                  <a:schemeClr val="tx1"/>
                </a:solidFill>
                <a:uFill>
                  <a:solidFill>
                    <a:schemeClr val="bg1"/>
                  </a:solidFill>
                </a:uFill>
                <a:latin typeface="+mn-ea"/>
                <a:ea typeface="+mn-ea"/>
                <a:hlinkClick r:id="rId3" action="ppaction://hlinksldjump"/>
              </a:rPr>
              <a:t>-3. Security Action</a:t>
            </a:r>
            <a:r>
              <a:rPr kumimoji="1" lang="ja-JP" altLang="en-US" sz="1400" b="1" u="sng">
                <a:solidFill>
                  <a:schemeClr val="tx1"/>
                </a:solidFill>
                <a:uFill>
                  <a:solidFill>
                    <a:schemeClr val="bg1"/>
                  </a:solidFill>
                </a:uFill>
                <a:latin typeface="+mn-ea"/>
                <a:ea typeface="+mn-ea"/>
                <a:hlinkClick r:id="rId3" action="ppaction://hlinksldjump"/>
              </a:rPr>
              <a:t>（セキュリティ対策自己宣言</a:t>
            </a:r>
            <a:r>
              <a:rPr lang="ja-JP" altLang="en-US" sz="1400" b="1" u="sng">
                <a:uFill>
                  <a:solidFill>
                    <a:schemeClr val="bg1"/>
                  </a:solidFill>
                </a:uFill>
                <a:latin typeface="+mn-ea"/>
                <a:ea typeface="+mn-ea"/>
                <a:hlinkClick r:id="rId3" action="ppaction://hlinksldjump"/>
              </a:rPr>
              <a:t>）</a:t>
            </a:r>
            <a:endParaRPr lang="en-US" altLang="ja-JP" sz="1400" b="1" u="sng">
              <a:uFill>
                <a:solidFill>
                  <a:schemeClr val="bg1"/>
                </a:solidFill>
              </a:uFill>
              <a:latin typeface="+mn-ea"/>
              <a:ea typeface="+mn-ea"/>
            </a:endParaRPr>
          </a:p>
          <a:p>
            <a:endParaRPr kumimoji="1" lang="en-US" altLang="ja-JP" sz="1400" b="1" u="sng">
              <a:solidFill>
                <a:schemeClr val="tx1"/>
              </a:solidFill>
              <a:uFill>
                <a:solidFill>
                  <a:schemeClr val="bg1"/>
                </a:solidFill>
              </a:uFill>
              <a:latin typeface="+mn-ea"/>
              <a:ea typeface="+mn-ea"/>
            </a:endParaRPr>
          </a:p>
          <a:p>
            <a:r>
              <a:rPr kumimoji="1" lang="ja-JP" altLang="en-US" sz="1400" b="1" u="sng">
                <a:solidFill>
                  <a:schemeClr val="tx1"/>
                </a:solidFill>
                <a:uFill>
                  <a:solidFill>
                    <a:schemeClr val="bg1"/>
                  </a:solidFill>
                </a:uFill>
                <a:latin typeface="+mn-ea"/>
                <a:ea typeface="+mn-ea"/>
              </a:rPr>
              <a:t>　</a:t>
            </a:r>
            <a:r>
              <a:rPr lang="en-US" altLang="ja-JP" sz="1400" b="1" u="sng">
                <a:uFill>
                  <a:solidFill>
                    <a:schemeClr val="bg1"/>
                  </a:solidFill>
                </a:uFill>
                <a:latin typeface="+mn-ea"/>
                <a:ea typeface="+mn-ea"/>
                <a:hlinkClick r:id="rId5" action="ppaction://hlinksldjump"/>
              </a:rPr>
              <a:t>3</a:t>
            </a:r>
            <a:r>
              <a:rPr kumimoji="1" lang="en-US" altLang="ja-JP" sz="1400" b="1" u="sng">
                <a:solidFill>
                  <a:schemeClr val="tx1"/>
                </a:solidFill>
                <a:uFill>
                  <a:solidFill>
                    <a:schemeClr val="bg1"/>
                  </a:solidFill>
                </a:uFill>
                <a:latin typeface="+mn-ea"/>
                <a:ea typeface="+mn-ea"/>
                <a:hlinkClick r:id="rId5" action="ppaction://hlinksldjump"/>
              </a:rPr>
              <a:t>-4. </a:t>
            </a:r>
            <a:r>
              <a:rPr lang="ja-JP" altLang="en-US" sz="1400" b="1" u="sng">
                <a:uFill>
                  <a:solidFill>
                    <a:schemeClr val="bg1"/>
                  </a:solidFill>
                </a:uFill>
                <a:latin typeface="+mn-ea"/>
                <a:ea typeface="+mn-ea"/>
                <a:hlinkClick r:id="rId5" action="ppaction://hlinksldjump"/>
              </a:rPr>
              <a:t>サイバーセキュリティ</a:t>
            </a:r>
            <a:r>
              <a:rPr kumimoji="1" lang="ja-JP" altLang="en-US" sz="1400" b="1" u="sng">
                <a:solidFill>
                  <a:schemeClr val="tx1"/>
                </a:solidFill>
                <a:uFill>
                  <a:solidFill>
                    <a:schemeClr val="bg1"/>
                  </a:solidFill>
                </a:uFill>
                <a:latin typeface="+mn-ea"/>
                <a:ea typeface="+mn-ea"/>
                <a:hlinkClick r:id="rId5" action="ppaction://hlinksldjump"/>
              </a:rPr>
              <a:t>アプローチ方法</a:t>
            </a:r>
            <a:endParaRPr lang="en-US" altLang="ja-JP" sz="1400" b="1">
              <a:latin typeface="+mn-ea"/>
              <a:ea typeface="+mn-ea"/>
            </a:endParaRPr>
          </a:p>
          <a:p>
            <a:endParaRPr kumimoji="1" lang="en-US" altLang="ja-JP" sz="1400" b="1">
              <a:solidFill>
                <a:schemeClr val="tx1"/>
              </a:solidFill>
              <a:latin typeface="+mn-ea"/>
              <a:ea typeface="+mn-ea"/>
            </a:endParaRPr>
          </a:p>
        </p:txBody>
      </p:sp>
      <p:sp>
        <p:nvSpPr>
          <p:cNvPr id="5" name="スライド番号プレースホルダー 1">
            <a:extLst>
              <a:ext uri="{FF2B5EF4-FFF2-40B4-BE49-F238E27FC236}">
                <a16:creationId xmlns:a16="http://schemas.microsoft.com/office/drawing/2014/main" id="{45F2E916-4BC1-598C-CCB1-E3638E29F4B1}"/>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01</a:t>
            </a:r>
          </a:p>
        </p:txBody>
      </p:sp>
      <p:graphicFrame>
        <p:nvGraphicFramePr>
          <p:cNvPr id="2" name="表 1">
            <a:extLst>
              <a:ext uri="{FF2B5EF4-FFF2-40B4-BE49-F238E27FC236}">
                <a16:creationId xmlns:a16="http://schemas.microsoft.com/office/drawing/2014/main" id="{7E69F401-3746-7632-676D-3AE9DB93632F}"/>
              </a:ext>
            </a:extLst>
          </p:cNvPr>
          <p:cNvGraphicFramePr>
            <a:graphicFrameLocks noGrp="1"/>
          </p:cNvGraphicFramePr>
          <p:nvPr/>
        </p:nvGraphicFramePr>
        <p:xfrm>
          <a:off x="622800" y="4320000"/>
          <a:ext cx="5612400" cy="3055368"/>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90720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0" i="0" kern="1200">
                          <a:solidFill>
                            <a:schemeClr val="dk1"/>
                          </a:solidFill>
                          <a:effectLst/>
                          <a:latin typeface="+mn-ea"/>
                          <a:ea typeface="+mn-ea"/>
                          <a:cs typeface="+mn-cs"/>
                        </a:rPr>
                        <a:t>　第</a:t>
                      </a:r>
                      <a:r>
                        <a:rPr kumimoji="1" lang="en-US" altLang="ja-JP" sz="1200" b="0" i="0" kern="1200">
                          <a:solidFill>
                            <a:schemeClr val="dk1"/>
                          </a:solidFill>
                          <a:effectLst/>
                          <a:latin typeface="+mn-ea"/>
                          <a:ea typeface="+mn-ea"/>
                          <a:cs typeface="+mn-cs"/>
                        </a:rPr>
                        <a:t>3</a:t>
                      </a:r>
                      <a:r>
                        <a:rPr kumimoji="1" lang="ja-JP" altLang="en-US" sz="1200" b="0" i="0" kern="1200">
                          <a:solidFill>
                            <a:schemeClr val="dk1"/>
                          </a:solidFill>
                          <a:effectLst/>
                          <a:latin typeface="+mn-ea"/>
                          <a:ea typeface="+mn-ea"/>
                          <a:cs typeface="+mn-cs"/>
                        </a:rPr>
                        <a:t>章では、サイバーセキュリティの基本的な知識や対策などについて振り返りつつ、</a:t>
                      </a:r>
                      <a:r>
                        <a:rPr kumimoji="1" lang="ja-JP" altLang="en-US" sz="1200" b="0">
                          <a:solidFill>
                            <a:schemeClr val="tx1"/>
                          </a:solidFill>
                        </a:rPr>
                        <a:t>自社のリスク状況や活用可能なリソースを考慮した、脅威に対する最適な対処方法を明確にすることを目的とします。</a:t>
                      </a:r>
                      <a:endParaRPr lang="en-US" altLang="ja-JP" sz="12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156600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en-US" altLang="ja-JP" sz="1200">
                          <a:solidFill>
                            <a:schemeClr val="tx1"/>
                          </a:solidFill>
                          <a:latin typeface="+mn-ea"/>
                          <a:ea typeface="+mn-ea"/>
                        </a:rPr>
                        <a:t>UTM</a:t>
                      </a:r>
                      <a:r>
                        <a:rPr kumimoji="1" lang="ja-JP" altLang="en-US" sz="1200">
                          <a:solidFill>
                            <a:schemeClr val="tx1"/>
                          </a:solidFill>
                          <a:latin typeface="+mn-ea"/>
                          <a:ea typeface="+mn-ea"/>
                        </a:rPr>
                        <a:t>、</a:t>
                      </a:r>
                      <a:r>
                        <a:rPr kumimoji="1" lang="en-US" altLang="ja-JP" sz="1200">
                          <a:solidFill>
                            <a:schemeClr val="tx1"/>
                          </a:solidFill>
                          <a:latin typeface="+mn-ea"/>
                          <a:ea typeface="+mn-ea"/>
                        </a:rPr>
                        <a:t>EDR</a:t>
                      </a:r>
                      <a:r>
                        <a:rPr kumimoji="1" lang="ja-JP" altLang="en-US" sz="1200">
                          <a:solidFill>
                            <a:schemeClr val="tx1"/>
                          </a:solidFill>
                          <a:latin typeface="+mn-ea"/>
                          <a:ea typeface="+mn-ea"/>
                        </a:rPr>
                        <a:t>の機能を再確認すること</a:t>
                      </a:r>
                      <a:endParaRPr kumimoji="1" lang="en-US" altLang="ja-JP" sz="120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サイバーセキュリティに関する基礎知識を身に付ける方法を確認すること</a:t>
                      </a:r>
                      <a:endParaRPr kumimoji="1" lang="en-US" altLang="ja-JP" sz="120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b="0" i="0" kern="1200">
                          <a:solidFill>
                            <a:schemeClr val="dk1"/>
                          </a:solidFill>
                          <a:effectLst/>
                          <a:latin typeface="+mn-ea"/>
                          <a:ea typeface="+mn-ea"/>
                          <a:cs typeface="+mn-cs"/>
                        </a:rPr>
                        <a:t>企業が自ら実施できる基本的なセキュリティ対策を再確認すること</a:t>
                      </a:r>
                      <a:endParaRPr kumimoji="1" lang="en-US" altLang="ja-JP" sz="120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b="0" i="0" kern="1200">
                          <a:solidFill>
                            <a:schemeClr val="dk1"/>
                          </a:solidFill>
                          <a:effectLst/>
                          <a:latin typeface="+mn-lt"/>
                          <a:ea typeface="+mn-ea"/>
                          <a:cs typeface="+mn-cs"/>
                        </a:rPr>
                        <a:t>リスクと活用可能なリソースを考慮した脅威への対処方法を理解すること</a:t>
                      </a:r>
                      <a:endParaRPr kumimoji="1" lang="en-US" altLang="ja-JP" sz="12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Tree>
    <p:extLst>
      <p:ext uri="{BB962C8B-B14F-4D97-AF65-F5344CB8AC3E}">
        <p14:creationId xmlns:p14="http://schemas.microsoft.com/office/powerpoint/2010/main" val="1126954553"/>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48D874B9-8982-0E5D-7827-B869257E454C}"/>
              </a:ext>
            </a:extLst>
          </p:cNvPr>
          <p:cNvSpPr>
            <a:spLocks noGrp="1"/>
          </p:cNvSpPr>
          <p:nvPr>
            <p:ph type="body" sz="quarter" idx="14"/>
          </p:nvPr>
        </p:nvSpPr>
        <p:spPr/>
        <p:txBody>
          <a:bodyPr/>
          <a:lstStyle/>
          <a:p>
            <a:r>
              <a:rPr lang="en-US" altLang="ja-JP" sz="1600" u="none" strike="noStrike">
                <a:effectLst/>
              </a:rPr>
              <a:t>17-2-2. </a:t>
            </a:r>
            <a:r>
              <a:rPr lang="ja-JP" altLang="en-US" sz="1600" u="none" strike="noStrike">
                <a:effectLst/>
              </a:rPr>
              <a:t>ゼロトラスト・境界防御モデル</a:t>
            </a:r>
            <a:endParaRPr kumimoji="1" lang="ja-JP" altLang="en-US"/>
          </a:p>
        </p:txBody>
      </p:sp>
      <p:sp>
        <p:nvSpPr>
          <p:cNvPr id="4" name="テキスト ボックス 3">
            <a:extLst>
              <a:ext uri="{FF2B5EF4-FFF2-40B4-BE49-F238E27FC236}">
                <a16:creationId xmlns:a16="http://schemas.microsoft.com/office/drawing/2014/main" id="{CF4F2A2B-B483-3847-A02A-ADF7E2A130F8}"/>
              </a:ext>
            </a:extLst>
          </p:cNvPr>
          <p:cNvSpPr txBox="1"/>
          <p:nvPr/>
        </p:nvSpPr>
        <p:spPr>
          <a:xfrm>
            <a:off x="622800" y="2052000"/>
            <a:ext cx="5612400"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ゼロトラスト導入の各プロセスで実施すべき内容を説明します。</a:t>
            </a:r>
          </a:p>
        </p:txBody>
      </p:sp>
      <p:graphicFrame>
        <p:nvGraphicFramePr>
          <p:cNvPr id="10" name="表 9">
            <a:extLst>
              <a:ext uri="{FF2B5EF4-FFF2-40B4-BE49-F238E27FC236}">
                <a16:creationId xmlns:a16="http://schemas.microsoft.com/office/drawing/2014/main" id="{2179D5C0-0D5C-9C75-7D90-0091CAEE3729}"/>
              </a:ext>
            </a:extLst>
          </p:cNvPr>
          <p:cNvGraphicFramePr>
            <a:graphicFrameLocks noGrp="1"/>
          </p:cNvGraphicFramePr>
          <p:nvPr>
            <p:extLst>
              <p:ext uri="{D42A27DB-BD31-4B8C-83A1-F6EECF244321}">
                <p14:modId xmlns:p14="http://schemas.microsoft.com/office/powerpoint/2010/main" val="1423939637"/>
              </p:ext>
            </p:extLst>
          </p:nvPr>
        </p:nvGraphicFramePr>
        <p:xfrm>
          <a:off x="622800" y="2306512"/>
          <a:ext cx="5612400" cy="70408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r>
                        <a:rPr kumimoji="1" lang="ja-JP" altLang="en-US" sz="1050" b="1">
                          <a:solidFill>
                            <a:schemeClr val="bg1"/>
                          </a:solidFill>
                        </a:rPr>
                        <a:t>① 企業のアクターを特定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0" indent="0">
                        <a:buFont typeface="+mj-lt"/>
                        <a:buNone/>
                      </a:pPr>
                      <a:r>
                        <a:rPr kumimoji="1" lang="ja-JP" altLang="en-US" sz="1050" kern="1200">
                          <a:solidFill>
                            <a:schemeClr val="dk1"/>
                          </a:solidFill>
                          <a:effectLst/>
                          <a:latin typeface="+mn-lt"/>
                          <a:ea typeface="+mn-ea"/>
                          <a:cs typeface="+mn-cs"/>
                        </a:rPr>
                        <a:t>企業の主体には、ユーザに紐づいたアカウントと、サービスに紐づいたアカウントの両方が含まれることがあります。どのユーザにどのレベルの権限を与えるのかは精査が必要です。基本的には、必要な対象に必要な権限だけ与えるという最小権限の考え方で整理し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indent="0">
                        <a:buFont typeface="+mj-lt"/>
                        <a:buNone/>
                      </a:pPr>
                      <a:r>
                        <a:rPr kumimoji="1" lang="ja-JP" altLang="en-US" sz="1050" b="1" kern="1200">
                          <a:solidFill>
                            <a:schemeClr val="bg1"/>
                          </a:solidFill>
                          <a:effectLst/>
                          <a:latin typeface="+mn-lt"/>
                          <a:ea typeface="+mn-ea"/>
                          <a:cs typeface="+mn-cs"/>
                        </a:rPr>
                        <a:t>② 企業が所有する資産を特定</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63257045"/>
                  </a:ext>
                </a:extLst>
              </a:tr>
              <a:tr h="0">
                <a:tc>
                  <a:txBody>
                    <a:bodyPr/>
                    <a:lstStyle/>
                    <a:p>
                      <a:pPr marL="0" indent="0">
                        <a:buFont typeface="+mj-lt"/>
                        <a:buNone/>
                      </a:pPr>
                      <a:r>
                        <a:rPr kumimoji="1" lang="ja-JP" altLang="en-US" sz="1050" kern="1200">
                          <a:solidFill>
                            <a:schemeClr val="dk1"/>
                          </a:solidFill>
                          <a:effectLst/>
                          <a:latin typeface="+mn-lt"/>
                          <a:ea typeface="+mn-ea"/>
                          <a:cs typeface="+mn-cs"/>
                        </a:rPr>
                        <a:t>ゼロトラスト・アーキテクチャ（ゼロトラストの概念を利用し、コンポーネントの関係、ワークフロー計画、アクセスポリシーなどを含むサイバーセキュリティ計画のこと ）は、デバイスを識別して管理する機能が必要であり、企業内のデバイスはもちろん、企業所有ではないデバイスについても識別し、監視する機能が必要です。よって、企業の情報にアクセスするデバイスについては、「シャドー</a:t>
                      </a:r>
                      <a:r>
                        <a:rPr kumimoji="1" lang="en-US" altLang="ja-JP" sz="1050" kern="1200">
                          <a:solidFill>
                            <a:schemeClr val="dk1"/>
                          </a:solidFill>
                          <a:effectLst/>
                          <a:latin typeface="+mn-lt"/>
                          <a:ea typeface="+mn-ea"/>
                          <a:cs typeface="+mn-cs"/>
                        </a:rPr>
                        <a:t>IT</a:t>
                      </a:r>
                      <a:r>
                        <a:rPr kumimoji="1" lang="ja-JP" altLang="en-US" sz="1050" kern="1200">
                          <a:solidFill>
                            <a:schemeClr val="dk1"/>
                          </a:solidFill>
                          <a:effectLst/>
                          <a:latin typeface="+mn-lt"/>
                          <a:ea typeface="+mn-ea"/>
                          <a:cs typeface="+mn-cs"/>
                        </a:rPr>
                        <a:t>」も含めて可能な限り資産化する必要があります。なお、企業によって可視化されているもの </a:t>
                      </a:r>
                      <a:r>
                        <a:rPr kumimoji="1" lang="en-US" altLang="ja-JP" sz="1050" kern="1200">
                          <a:solidFill>
                            <a:schemeClr val="dk1"/>
                          </a:solidFill>
                          <a:effectLst/>
                          <a:latin typeface="+mn-lt"/>
                          <a:ea typeface="+mn-ea"/>
                          <a:cs typeface="+mn-cs"/>
                        </a:rPr>
                        <a:t>(</a:t>
                      </a:r>
                      <a:r>
                        <a:rPr kumimoji="1" lang="ja-JP" altLang="en-US" sz="1050" kern="1200">
                          <a:solidFill>
                            <a:schemeClr val="dk1"/>
                          </a:solidFill>
                          <a:effectLst/>
                          <a:latin typeface="+mn-lt"/>
                          <a:ea typeface="+mn-ea"/>
                          <a:cs typeface="+mn-cs"/>
                        </a:rPr>
                        <a:t>例：</a:t>
                      </a:r>
                      <a:r>
                        <a:rPr kumimoji="1" lang="en-US" altLang="ja-JP" sz="1050" kern="1200">
                          <a:solidFill>
                            <a:schemeClr val="dk1"/>
                          </a:solidFill>
                          <a:effectLst/>
                          <a:latin typeface="+mn-lt"/>
                          <a:ea typeface="+mn-ea"/>
                          <a:cs typeface="+mn-cs"/>
                          <a:hlinkClick r:id="rId3" action="ppaction://hlinksldjump"/>
                        </a:rPr>
                        <a:t>MAC</a:t>
                      </a:r>
                      <a:r>
                        <a:rPr kumimoji="1" lang="ja-JP" altLang="en-US" sz="1050" kern="1200">
                          <a:solidFill>
                            <a:schemeClr val="dk1"/>
                          </a:solidFill>
                          <a:effectLst/>
                          <a:latin typeface="+mn-lt"/>
                          <a:ea typeface="+mn-ea"/>
                          <a:cs typeface="+mn-cs"/>
                          <a:hlinkClick r:id="rId3" action="ppaction://hlinksldjump"/>
                        </a:rPr>
                        <a:t>アドレス</a:t>
                      </a:r>
                      <a:r>
                        <a:rPr kumimoji="1" lang="ja-JP" altLang="en-US" sz="1050" kern="1200">
                          <a:solidFill>
                            <a:schemeClr val="dk1"/>
                          </a:solidFill>
                          <a:effectLst/>
                          <a:latin typeface="+mn-lt"/>
                          <a:ea typeface="+mn-ea"/>
                          <a:cs typeface="+mn-cs"/>
                        </a:rPr>
                        <a:t>、</a:t>
                      </a:r>
                      <a:r>
                        <a:rPr kumimoji="1" lang="en-US" altLang="ja-JP" sz="1050" kern="1200">
                          <a:solidFill>
                            <a:schemeClr val="dk1"/>
                          </a:solidFill>
                          <a:effectLst/>
                          <a:latin typeface="+mn-lt"/>
                          <a:ea typeface="+mn-ea"/>
                          <a:cs typeface="+mn-cs"/>
                        </a:rPr>
                        <a:t>IP</a:t>
                      </a:r>
                      <a:r>
                        <a:rPr kumimoji="1" lang="ja-JP" altLang="en-US" sz="1050" kern="1200">
                          <a:solidFill>
                            <a:schemeClr val="dk1"/>
                          </a:solidFill>
                          <a:effectLst/>
                          <a:latin typeface="+mn-lt"/>
                          <a:ea typeface="+mn-ea"/>
                          <a:cs typeface="+mn-cs"/>
                        </a:rPr>
                        <a:t>アドレス</a:t>
                      </a:r>
                      <a:r>
                        <a:rPr kumimoji="1" lang="en-US" altLang="ja-JP" sz="1050" kern="1200">
                          <a:solidFill>
                            <a:schemeClr val="dk1"/>
                          </a:solidFill>
                          <a:effectLst/>
                          <a:latin typeface="+mn-lt"/>
                          <a:ea typeface="+mn-ea"/>
                          <a:cs typeface="+mn-cs"/>
                        </a:rPr>
                        <a:t>) </a:t>
                      </a:r>
                      <a:r>
                        <a:rPr kumimoji="1" lang="ja-JP" altLang="en-US" sz="1050" kern="1200">
                          <a:solidFill>
                            <a:schemeClr val="dk1"/>
                          </a:solidFill>
                          <a:effectLst/>
                          <a:latin typeface="+mn-lt"/>
                          <a:ea typeface="+mn-ea"/>
                          <a:cs typeface="+mn-cs"/>
                        </a:rPr>
                        <a:t>と、管理者のデータ入力による追加分も含まれます。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56319110"/>
                  </a:ext>
                </a:extLst>
              </a:tr>
              <a:tr h="0">
                <a:tc>
                  <a:txBody>
                    <a:bodyPr/>
                    <a:lstStyle/>
                    <a:p>
                      <a:pPr marL="0" indent="0">
                        <a:buFont typeface="+mj-lt"/>
                        <a:buNone/>
                      </a:pPr>
                      <a:r>
                        <a:rPr kumimoji="1" lang="ja-JP" altLang="en-US" sz="1050" b="1" kern="1200">
                          <a:solidFill>
                            <a:schemeClr val="bg1"/>
                          </a:solidFill>
                          <a:effectLst/>
                          <a:latin typeface="+mn-lt"/>
                          <a:ea typeface="+mn-ea"/>
                          <a:cs typeface="+mn-cs"/>
                        </a:rPr>
                        <a:t>③ キープロセスの特定とプロセス実行に伴うリスクの評価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711364740"/>
                  </a:ext>
                </a:extLst>
              </a:tr>
              <a:tr h="0">
                <a:tc>
                  <a:txBody>
                    <a:bodyPr/>
                    <a:lstStyle/>
                    <a:p>
                      <a:pPr marL="0" indent="0">
                        <a:buFont typeface="+mj-lt"/>
                        <a:buNone/>
                      </a:pPr>
                      <a:r>
                        <a:rPr kumimoji="1" lang="ja-JP" altLang="en-US" sz="1050" kern="1200">
                          <a:solidFill>
                            <a:schemeClr val="dk1"/>
                          </a:solidFill>
                          <a:effectLst/>
                          <a:latin typeface="+mn-lt"/>
                          <a:ea typeface="+mn-ea"/>
                          <a:cs typeface="+mn-cs"/>
                        </a:rPr>
                        <a:t>業務プロセス、データフロー、および組織のミッションにおけるそれらの関係（プロセス）を特定します。次に信用度レベルをつけ、ゼロトラストへ移行するプロセスを決めます。認証・認可の判断を導入することによる失敗のリスクを考慮し、初めはビジネスインパクトの低いビジネスプロセスから開始するとよいでしょう。ある程度、認証・認可の挙動を掴んでから対象を広げていくことで、リスクを抑えることができます。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18464731"/>
                  </a:ext>
                </a:extLst>
              </a:tr>
              <a:tr h="0">
                <a:tc>
                  <a:txBody>
                    <a:bodyPr/>
                    <a:lstStyle/>
                    <a:p>
                      <a:pPr marL="0" indent="0">
                        <a:buFont typeface="+mj-lt"/>
                        <a:buNone/>
                      </a:pPr>
                      <a:r>
                        <a:rPr kumimoji="1" lang="ja-JP" altLang="en-US" sz="1050" b="1" kern="1200">
                          <a:solidFill>
                            <a:schemeClr val="bg1"/>
                          </a:solidFill>
                          <a:effectLst/>
                          <a:latin typeface="+mn-lt"/>
                          <a:ea typeface="+mn-ea"/>
                          <a:cs typeface="+mn-cs"/>
                        </a:rPr>
                        <a:t>④ ゼロトラスト導入候補の方針策定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638994967"/>
                  </a:ext>
                </a:extLst>
              </a:tr>
              <a:tr h="0">
                <a:tc>
                  <a:txBody>
                    <a:bodyPr/>
                    <a:lstStyle/>
                    <a:p>
                      <a:pPr marL="0" indent="0">
                        <a:buFont typeface="+mj-lt"/>
                        <a:buNone/>
                      </a:pPr>
                      <a:r>
                        <a:rPr kumimoji="1" lang="ja-JP" altLang="en-US" sz="1050" kern="1200">
                          <a:solidFill>
                            <a:schemeClr val="dk1"/>
                          </a:solidFill>
                          <a:effectLst/>
                          <a:latin typeface="+mn-lt"/>
                          <a:ea typeface="+mn-ea"/>
                          <a:cs typeface="+mn-cs"/>
                        </a:rPr>
                        <a:t>資産またはワークフローを特定したら、影響を受ける対象をすべて特定します。（上流リソース </a:t>
                      </a:r>
                      <a:r>
                        <a:rPr kumimoji="1" lang="en-US" altLang="ja-JP" sz="1050" kern="1200">
                          <a:solidFill>
                            <a:schemeClr val="dk1"/>
                          </a:solidFill>
                          <a:effectLst/>
                          <a:latin typeface="+mn-lt"/>
                          <a:ea typeface="+mn-ea"/>
                          <a:cs typeface="+mn-cs"/>
                        </a:rPr>
                        <a:t>(</a:t>
                      </a:r>
                      <a:r>
                        <a:rPr kumimoji="1" lang="ja-JP" altLang="en-US" sz="1050" kern="1200">
                          <a:solidFill>
                            <a:schemeClr val="dk1"/>
                          </a:solidFill>
                          <a:effectLst/>
                          <a:latin typeface="+mn-lt"/>
                          <a:ea typeface="+mn-ea"/>
                          <a:cs typeface="+mn-cs"/>
                        </a:rPr>
                        <a:t>例</a:t>
                      </a:r>
                      <a:r>
                        <a:rPr kumimoji="1" lang="en-US" altLang="ja-JP" sz="1050" kern="1200">
                          <a:solidFill>
                            <a:schemeClr val="dk1"/>
                          </a:solidFill>
                          <a:effectLst/>
                          <a:latin typeface="+mn-lt"/>
                          <a:ea typeface="+mn-ea"/>
                          <a:cs typeface="+mn-cs"/>
                        </a:rPr>
                        <a:t>:ID</a:t>
                      </a:r>
                      <a:r>
                        <a:rPr kumimoji="1" lang="ja-JP" altLang="en-US" sz="1050" kern="1200">
                          <a:solidFill>
                            <a:schemeClr val="dk1"/>
                          </a:solidFill>
                          <a:effectLst/>
                          <a:latin typeface="+mn-lt"/>
                          <a:ea typeface="+mn-ea"/>
                          <a:cs typeface="+mn-cs"/>
                        </a:rPr>
                        <a:t>管理システム</a:t>
                      </a:r>
                      <a:r>
                        <a:rPr kumimoji="1" lang="en-US" altLang="ja-JP" sz="1050" kern="1200">
                          <a:solidFill>
                            <a:schemeClr val="dk1"/>
                          </a:solidFill>
                          <a:effectLst/>
                          <a:latin typeface="+mn-lt"/>
                          <a:ea typeface="+mn-ea"/>
                          <a:cs typeface="+mn-cs"/>
                        </a:rPr>
                        <a:t>) </a:t>
                      </a:r>
                      <a:r>
                        <a:rPr kumimoji="1" lang="ja-JP" altLang="en-US" sz="1050" kern="1200">
                          <a:solidFill>
                            <a:schemeClr val="dk1"/>
                          </a:solidFill>
                          <a:effectLst/>
                          <a:latin typeface="+mn-lt"/>
                          <a:ea typeface="+mn-ea"/>
                          <a:cs typeface="+mn-cs"/>
                        </a:rPr>
                        <a:t>、下流リソース </a:t>
                      </a:r>
                      <a:r>
                        <a:rPr kumimoji="1" lang="en-US" altLang="ja-JP" sz="1050" kern="1200">
                          <a:solidFill>
                            <a:schemeClr val="dk1"/>
                          </a:solidFill>
                          <a:effectLst/>
                          <a:latin typeface="+mn-lt"/>
                          <a:ea typeface="+mn-ea"/>
                          <a:cs typeface="+mn-cs"/>
                        </a:rPr>
                        <a:t>(</a:t>
                      </a:r>
                      <a:r>
                        <a:rPr kumimoji="1" lang="ja-JP" altLang="en-US" sz="1050" kern="1200">
                          <a:solidFill>
                            <a:schemeClr val="dk1"/>
                          </a:solidFill>
                          <a:effectLst/>
                          <a:latin typeface="+mn-lt"/>
                          <a:ea typeface="+mn-ea"/>
                          <a:cs typeface="+mn-cs"/>
                        </a:rPr>
                        <a:t>例</a:t>
                      </a:r>
                      <a:r>
                        <a:rPr kumimoji="1" lang="en-US" altLang="ja-JP" sz="1050" kern="1200">
                          <a:solidFill>
                            <a:schemeClr val="dk1"/>
                          </a:solidFill>
                          <a:effectLst/>
                          <a:latin typeface="+mn-lt"/>
                          <a:ea typeface="+mn-ea"/>
                          <a:cs typeface="+mn-cs"/>
                        </a:rPr>
                        <a:t>:</a:t>
                      </a:r>
                      <a:r>
                        <a:rPr kumimoji="1" lang="ja-JP" altLang="en-US" sz="1050" kern="1200">
                          <a:solidFill>
                            <a:schemeClr val="dk1"/>
                          </a:solidFill>
                          <a:effectLst/>
                          <a:latin typeface="+mn-lt"/>
                          <a:ea typeface="+mn-ea"/>
                          <a:cs typeface="+mn-cs"/>
                        </a:rPr>
                        <a:t>セキュリティ監視</a:t>
                      </a:r>
                      <a:r>
                        <a:rPr kumimoji="1" lang="en-US" altLang="ja-JP" sz="1050" kern="1200">
                          <a:solidFill>
                            <a:schemeClr val="dk1"/>
                          </a:solidFill>
                          <a:effectLst/>
                          <a:latin typeface="+mn-lt"/>
                          <a:ea typeface="+mn-ea"/>
                          <a:cs typeface="+mn-cs"/>
                        </a:rPr>
                        <a:t>) </a:t>
                      </a:r>
                      <a:r>
                        <a:rPr kumimoji="1" lang="ja-JP" altLang="en-US" sz="1050" kern="1200">
                          <a:solidFill>
                            <a:schemeClr val="dk1"/>
                          </a:solidFill>
                          <a:effectLst/>
                          <a:latin typeface="+mn-lt"/>
                          <a:ea typeface="+mn-ea"/>
                          <a:cs typeface="+mn-cs"/>
                        </a:rPr>
                        <a:t>、エンティティ </a:t>
                      </a:r>
                      <a:r>
                        <a:rPr kumimoji="1" lang="en-US" altLang="ja-JP" sz="1050" kern="1200">
                          <a:solidFill>
                            <a:schemeClr val="dk1"/>
                          </a:solidFill>
                          <a:effectLst/>
                          <a:latin typeface="+mn-lt"/>
                          <a:ea typeface="+mn-ea"/>
                          <a:cs typeface="+mn-cs"/>
                        </a:rPr>
                        <a:t>(</a:t>
                      </a:r>
                      <a:r>
                        <a:rPr kumimoji="1" lang="ja-JP" altLang="en-US" sz="1050" kern="1200">
                          <a:solidFill>
                            <a:schemeClr val="dk1"/>
                          </a:solidFill>
                          <a:effectLst/>
                          <a:latin typeface="+mn-lt"/>
                          <a:ea typeface="+mn-ea"/>
                          <a:cs typeface="+mn-cs"/>
                        </a:rPr>
                        <a:t>例</a:t>
                      </a:r>
                      <a:r>
                        <a:rPr kumimoji="1" lang="en-US" altLang="ja-JP" sz="1050" kern="1200">
                          <a:solidFill>
                            <a:schemeClr val="dk1"/>
                          </a:solidFill>
                          <a:effectLst/>
                          <a:latin typeface="+mn-lt"/>
                          <a:ea typeface="+mn-ea"/>
                          <a:cs typeface="+mn-cs"/>
                        </a:rPr>
                        <a:t>:</a:t>
                      </a:r>
                      <a:r>
                        <a:rPr kumimoji="1" lang="ja-JP" altLang="en-US" sz="1050" kern="1200">
                          <a:solidFill>
                            <a:schemeClr val="dk1"/>
                          </a:solidFill>
                          <a:effectLst/>
                          <a:latin typeface="+mn-lt"/>
                          <a:ea typeface="+mn-ea"/>
                          <a:cs typeface="+mn-cs"/>
                        </a:rPr>
                        <a:t>主体ユーザ</a:t>
                      </a:r>
                      <a:r>
                        <a:rPr kumimoji="1" lang="en-US" altLang="ja-JP" sz="1050" kern="1200">
                          <a:solidFill>
                            <a:schemeClr val="dk1"/>
                          </a:solidFill>
                          <a:effectLst/>
                          <a:latin typeface="+mn-lt"/>
                          <a:ea typeface="+mn-ea"/>
                          <a:cs typeface="+mn-cs"/>
                        </a:rPr>
                        <a:t>))</a:t>
                      </a:r>
                      <a:r>
                        <a:rPr kumimoji="1" lang="ja-JP" altLang="en-US" sz="1050" kern="1200">
                          <a:solidFill>
                            <a:schemeClr val="dk1"/>
                          </a:solidFill>
                          <a:effectLst/>
                          <a:latin typeface="+mn-lt"/>
                          <a:ea typeface="+mn-ea"/>
                          <a:cs typeface="+mn-cs"/>
                        </a:rPr>
                        <a:t>。次に企業管理者は、候補となるビジネスプロセスで使用されるリソースの信用度レベルの重みを決定します。それらを踏まえて、何を対象に、どこへゼロトラストの機能を導入するのかを決定します。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62728152"/>
                  </a:ext>
                </a:extLst>
              </a:tr>
              <a:tr h="0">
                <a:tc>
                  <a:txBody>
                    <a:bodyPr/>
                    <a:lstStyle/>
                    <a:p>
                      <a:pPr marL="0" indent="0">
                        <a:buFont typeface="+mj-lt"/>
                        <a:buNone/>
                      </a:pPr>
                      <a:r>
                        <a:rPr kumimoji="1" lang="ja-JP" altLang="en-US" sz="1050" b="1" kern="1200">
                          <a:solidFill>
                            <a:schemeClr val="bg1"/>
                          </a:solidFill>
                          <a:effectLst/>
                          <a:latin typeface="+mn-lt"/>
                          <a:ea typeface="+mn-ea"/>
                          <a:cs typeface="+mn-cs"/>
                        </a:rPr>
                        <a:t>⑤ ソリューション候補を特定</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451293340"/>
                  </a:ext>
                </a:extLst>
              </a:tr>
              <a:tr h="0">
                <a:tc>
                  <a:txBody>
                    <a:bodyPr/>
                    <a:lstStyle/>
                    <a:p>
                      <a:pPr marL="0" indent="0">
                        <a:buFont typeface="+mj-lt"/>
                        <a:buNone/>
                      </a:pPr>
                      <a:r>
                        <a:rPr kumimoji="1" lang="ja-JP" altLang="en-US" sz="1050" kern="1200">
                          <a:solidFill>
                            <a:schemeClr val="dk1"/>
                          </a:solidFill>
                          <a:effectLst/>
                          <a:latin typeface="+mn-lt"/>
                          <a:ea typeface="+mn-ea"/>
                          <a:cs typeface="+mn-cs"/>
                        </a:rPr>
                        <a:t>④で策定した内容をもとに、導入箇所に適するソリューション、製品を検討します。製品、ソリューションについては後述します。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99564697"/>
                  </a:ext>
                </a:extLst>
              </a:tr>
              <a:tr h="0">
                <a:tc>
                  <a:txBody>
                    <a:bodyPr/>
                    <a:lstStyle/>
                    <a:p>
                      <a:pPr marL="0" indent="0">
                        <a:buFont typeface="+mj-lt"/>
                        <a:buNone/>
                      </a:pPr>
                      <a:r>
                        <a:rPr kumimoji="1" lang="ja-JP" altLang="en-US" sz="1050" b="1" kern="1200">
                          <a:solidFill>
                            <a:schemeClr val="bg1"/>
                          </a:solidFill>
                          <a:effectLst/>
                          <a:latin typeface="+mn-lt"/>
                          <a:ea typeface="+mn-ea"/>
                          <a:cs typeface="+mn-cs"/>
                        </a:rPr>
                        <a:t>⑥ 初期導入とモニタリング</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667344760"/>
                  </a:ext>
                </a:extLst>
              </a:tr>
              <a:tr h="0">
                <a:tc>
                  <a:txBody>
                    <a:bodyPr/>
                    <a:lstStyle/>
                    <a:p>
                      <a:pPr marL="0" indent="0">
                        <a:buFont typeface="+mj-lt"/>
                        <a:buNone/>
                      </a:pPr>
                      <a:r>
                        <a:rPr kumimoji="1" lang="ja-JP" altLang="en-US" sz="1050" kern="1200">
                          <a:solidFill>
                            <a:schemeClr val="dk1"/>
                          </a:solidFill>
                          <a:effectLst/>
                          <a:latin typeface="+mn-lt"/>
                          <a:ea typeface="+mn-ea"/>
                          <a:cs typeface="+mn-cs"/>
                        </a:rPr>
                        <a:t>初期導入時には、適用したポリシーや初期動作の確認を含め、監視モードで運用することが推奨されます。</a:t>
                      </a:r>
                      <a:r>
                        <a:rPr kumimoji="1" lang="ja-JP" altLang="en-US" sz="1050">
                          <a:solidFill>
                            <a:schemeClr val="tx1"/>
                          </a:solidFill>
                        </a:rPr>
                        <a:t>初期導入後はしばらくシステムの動作を監視し、必要に応じて、システムの安全性を保ちつつ、業務効率を最大化するために調整を行います。</a:t>
                      </a:r>
                      <a:endParaRPr kumimoji="1" lang="ja-JP" altLang="en-US"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91387462"/>
                  </a:ext>
                </a:extLst>
              </a:tr>
              <a:tr h="0">
                <a:tc>
                  <a:txBody>
                    <a:bodyPr/>
                    <a:lstStyle/>
                    <a:p>
                      <a:pPr marL="0" indent="0">
                        <a:buFont typeface="+mj-lt"/>
                        <a:buNone/>
                      </a:pPr>
                      <a:r>
                        <a:rPr kumimoji="1" lang="ja-JP" altLang="en-US" sz="1050" b="1" kern="1200">
                          <a:solidFill>
                            <a:schemeClr val="bg1"/>
                          </a:solidFill>
                          <a:effectLst/>
                          <a:latin typeface="+mn-lt"/>
                          <a:ea typeface="+mn-ea"/>
                          <a:cs typeface="+mn-cs"/>
                        </a:rPr>
                        <a:t>⑦ ゼロトラストの適用箇所拡大</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071654188"/>
                  </a:ext>
                </a:extLst>
              </a:tr>
              <a:tr h="0">
                <a:tc>
                  <a:txBody>
                    <a:bodyPr/>
                    <a:lstStyle/>
                    <a:p>
                      <a:pPr marL="0" indent="0">
                        <a:buFont typeface="+mj-lt"/>
                        <a:buNone/>
                      </a:pPr>
                      <a:r>
                        <a:rPr kumimoji="1" lang="ja-JP" altLang="en-US" sz="1050" kern="1200">
                          <a:solidFill>
                            <a:schemeClr val="dk1"/>
                          </a:solidFill>
                          <a:effectLst/>
                          <a:latin typeface="+mn-lt"/>
                          <a:ea typeface="+mn-ea"/>
                          <a:cs typeface="+mn-cs"/>
                        </a:rPr>
                        <a:t>運用フェーズに入ったら、ネットワークや資産の監視は継続し、トラフィックの記録を行います。これらを実施していくなかで、ポリシーの変更や適用箇所の拡大を適宜実施していきます。ポリシー変更などを実施する場合は、深刻な問題にならないように行います。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90515753"/>
                  </a:ext>
                </a:extLst>
              </a:tr>
            </a:tbl>
          </a:graphicData>
        </a:graphic>
      </p:graphicFrame>
      <p:sp>
        <p:nvSpPr>
          <p:cNvPr id="6" name="スライド番号プレースホルダー 4">
            <a:extLst>
              <a:ext uri="{FF2B5EF4-FFF2-40B4-BE49-F238E27FC236}">
                <a16:creationId xmlns:a16="http://schemas.microsoft.com/office/drawing/2014/main" id="{98A57262-CC26-A95F-9A71-5370625CB0B4}"/>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4205DB56-A47C-99D3-DFA4-A352958B180C}"/>
              </a:ext>
            </a:extLst>
          </p:cNvPr>
          <p:cNvSpPr txBox="1">
            <a:spLocks/>
          </p:cNvSpPr>
          <p:nvPr/>
        </p:nvSpPr>
        <p:spPr>
          <a:xfrm>
            <a:off x="619200" y="835200"/>
            <a:ext cx="6238800" cy="4176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1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17</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技術的管理策</a:t>
            </a:r>
            <a:b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17-2.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各種テーマごとの対策</a:t>
            </a:r>
            <a:endPar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Tree>
    <p:extLst>
      <p:ext uri="{BB962C8B-B14F-4D97-AF65-F5344CB8AC3E}">
        <p14:creationId xmlns:p14="http://schemas.microsoft.com/office/powerpoint/2010/main" val="565764847"/>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48D874B9-8982-0E5D-7827-B869257E454C}"/>
              </a:ext>
            </a:extLst>
          </p:cNvPr>
          <p:cNvSpPr>
            <a:spLocks noGrp="1"/>
          </p:cNvSpPr>
          <p:nvPr>
            <p:ph type="body" sz="quarter" idx="14"/>
          </p:nvPr>
        </p:nvSpPr>
        <p:spPr/>
        <p:txBody>
          <a:bodyPr/>
          <a:lstStyle/>
          <a:p>
            <a:r>
              <a:rPr lang="en-US" altLang="ja-JP" sz="1600" u="none" strike="noStrike">
                <a:effectLst/>
              </a:rPr>
              <a:t>17-2-2. </a:t>
            </a:r>
            <a:r>
              <a:rPr lang="ja-JP" altLang="en-US" sz="1600" u="none" strike="noStrike">
                <a:effectLst/>
              </a:rPr>
              <a:t>ゼロトラスト・境界防御モデル</a:t>
            </a:r>
            <a:endParaRPr kumimoji="1" lang="ja-JP" altLang="en-US"/>
          </a:p>
        </p:txBody>
      </p:sp>
      <p:sp>
        <p:nvSpPr>
          <p:cNvPr id="7" name="テキスト プレースホルダー 3">
            <a:extLst>
              <a:ext uri="{FF2B5EF4-FFF2-40B4-BE49-F238E27FC236}">
                <a16:creationId xmlns:a16="http://schemas.microsoft.com/office/drawing/2014/main" id="{16DA8F9E-B8D3-48BA-41DB-C567F9F90E56}"/>
              </a:ext>
            </a:extLst>
          </p:cNvPr>
          <p:cNvSpPr>
            <a:spLocks noGrp="1"/>
          </p:cNvSpPr>
          <p:nvPr>
            <p:ph type="body" sz="quarter" idx="16"/>
          </p:nvPr>
        </p:nvSpPr>
        <p:spPr>
          <a:xfrm>
            <a:off x="605008" y="1999720"/>
            <a:ext cx="5612400" cy="381000"/>
          </a:xfrm>
        </p:spPr>
        <p:txBody>
          <a:bodyPr/>
          <a:lstStyle/>
          <a:p>
            <a:r>
              <a:rPr lang="ja-JP" altLang="en-US"/>
              <a:t>ゼロトラスト導入に向けた実施手順（例）</a:t>
            </a:r>
            <a:endParaRPr kumimoji="1" lang="ja-JP" altLang="en-US"/>
          </a:p>
        </p:txBody>
      </p:sp>
      <p:sp>
        <p:nvSpPr>
          <p:cNvPr id="9" name="テキスト ボックス 8">
            <a:extLst>
              <a:ext uri="{FF2B5EF4-FFF2-40B4-BE49-F238E27FC236}">
                <a16:creationId xmlns:a16="http://schemas.microsoft.com/office/drawing/2014/main" id="{245670FB-D0B4-CC3F-5756-6360CCC21082}"/>
              </a:ext>
            </a:extLst>
          </p:cNvPr>
          <p:cNvSpPr txBox="1"/>
          <p:nvPr/>
        </p:nvSpPr>
        <p:spPr>
          <a:xfrm>
            <a:off x="605008" y="2284665"/>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ゼロトラスト導入に向けた進め方」で説明したプロセスをもとに、ゼロトラストを導入するための実施手順を、例を用いて説明します。また、実施手順を策定する上で、選択すべき管理策の例を紹介します。</a:t>
            </a:r>
          </a:p>
        </p:txBody>
      </p:sp>
      <p:graphicFrame>
        <p:nvGraphicFramePr>
          <p:cNvPr id="16" name="表 15">
            <a:extLst>
              <a:ext uri="{FF2B5EF4-FFF2-40B4-BE49-F238E27FC236}">
                <a16:creationId xmlns:a16="http://schemas.microsoft.com/office/drawing/2014/main" id="{82A790C8-4EA2-EC49-8D36-4C746B83877B}"/>
              </a:ext>
            </a:extLst>
          </p:cNvPr>
          <p:cNvGraphicFramePr>
            <a:graphicFrameLocks noGrp="1"/>
          </p:cNvGraphicFramePr>
          <p:nvPr/>
        </p:nvGraphicFramePr>
        <p:xfrm>
          <a:off x="619200" y="2861746"/>
          <a:ext cx="5598208" cy="5577840"/>
        </p:xfrm>
        <a:graphic>
          <a:graphicData uri="http://schemas.openxmlformats.org/drawingml/2006/table">
            <a:tbl>
              <a:tblPr firstRow="1" bandRow="1">
                <a:tableStyleId>{5C22544A-7EE6-4342-B048-85BDC9FD1C3A}</a:tableStyleId>
              </a:tblPr>
              <a:tblGrid>
                <a:gridCol w="3770830">
                  <a:extLst>
                    <a:ext uri="{9D8B030D-6E8A-4147-A177-3AD203B41FA5}">
                      <a16:colId xmlns:a16="http://schemas.microsoft.com/office/drawing/2014/main" val="557263498"/>
                    </a:ext>
                  </a:extLst>
                </a:gridCol>
                <a:gridCol w="1827378">
                  <a:extLst>
                    <a:ext uri="{9D8B030D-6E8A-4147-A177-3AD203B41FA5}">
                      <a16:colId xmlns:a16="http://schemas.microsoft.com/office/drawing/2014/main" val="3706786350"/>
                    </a:ext>
                  </a:extLst>
                </a:gridCol>
              </a:tblGrid>
              <a:tr h="0">
                <a:tc>
                  <a:txBody>
                    <a:bodyPr/>
                    <a:lstStyle/>
                    <a:p>
                      <a:r>
                        <a:rPr kumimoji="1" lang="ja-JP" altLang="en-US" sz="1050" b="1">
                          <a:solidFill>
                            <a:schemeClr val="bg1"/>
                          </a:solidFill>
                        </a:rPr>
                        <a:t>実施手順（例）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1050" b="1">
                          <a:solidFill>
                            <a:schemeClr val="bg1"/>
                          </a:solidFill>
                        </a:rPr>
                        <a:t>選択すべき管理策（例）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767822798"/>
                  </a:ext>
                </a:extLst>
              </a:tr>
              <a:tr h="401253">
                <a:tc>
                  <a:txBody>
                    <a:bodyPr/>
                    <a:lstStyle/>
                    <a:p>
                      <a:pPr marL="0" indent="0">
                        <a:buFont typeface="+mj-lt"/>
                        <a:buNone/>
                      </a:pPr>
                      <a:r>
                        <a:rPr kumimoji="1" lang="ja-JP" altLang="en-US" sz="1050" b="1" i="0" u="none" strike="noStrike" kern="1200" cap="none" spc="0" normalizeH="0" baseline="0" noProof="0">
                          <a:ln>
                            <a:noFill/>
                          </a:ln>
                          <a:solidFill>
                            <a:prstClr val="black"/>
                          </a:solidFill>
                          <a:effectLst/>
                          <a:uLnTx/>
                          <a:uFillTx/>
                          <a:latin typeface="+mn-lt"/>
                          <a:ea typeface="+mn-ea"/>
                          <a:cs typeface="+mn-cs"/>
                        </a:rPr>
                        <a:t>準備工程</a:t>
                      </a:r>
                      <a:endParaRPr kumimoji="1" lang="en-US" altLang="ja-JP" sz="1050" b="1" i="0" u="none" strike="noStrike" kern="1200" cap="none" spc="0" normalizeH="0" baseline="0" noProof="0">
                        <a:ln>
                          <a:noFill/>
                        </a:ln>
                        <a:solidFill>
                          <a:prstClr val="black"/>
                        </a:solidFill>
                        <a:effectLst/>
                        <a:uLnTx/>
                        <a:uFillTx/>
                        <a:latin typeface="+mn-lt"/>
                        <a:ea typeface="+mn-ea"/>
                        <a:cs typeface="+mn-cs"/>
                      </a:endParaRPr>
                    </a:p>
                    <a:p>
                      <a:pPr marL="0" indent="0">
                        <a:buFont typeface="+mj-lt"/>
                        <a:buNone/>
                      </a:pPr>
                      <a:r>
                        <a:rPr kumimoji="1" lang="ja-JP" altLang="en-US" sz="1050" b="0" i="0" u="none" strike="noStrike" kern="1200" cap="none" spc="0" normalizeH="0" baseline="0" noProof="0">
                          <a:ln>
                            <a:noFill/>
                          </a:ln>
                          <a:solidFill>
                            <a:prstClr val="black"/>
                          </a:solidFill>
                          <a:effectLst/>
                          <a:uLnTx/>
                          <a:uFillTx/>
                          <a:latin typeface="+mn-lt"/>
                          <a:ea typeface="+mn-ea"/>
                          <a:cs typeface="+mn-cs"/>
                        </a:rPr>
                        <a:t>新たに導入する必要のあるプロセスやシステムを判断することおよびアクセスの認証・認可を正しく行うため、現在の運用状況を把握する。</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p>
                      <a:pPr marL="228600" indent="-228600">
                        <a:buFont typeface="+mj-lt"/>
                        <a:buAutoNum type="alphaLcPeriod"/>
                      </a:pPr>
                      <a:r>
                        <a:rPr kumimoji="1" lang="ja-JP" altLang="en-US" sz="1050" b="0" i="0" u="none" strike="noStrike" kern="1200" cap="none" spc="0" normalizeH="0" baseline="0" noProof="0">
                          <a:ln>
                            <a:noFill/>
                          </a:ln>
                          <a:solidFill>
                            <a:prstClr val="black"/>
                          </a:solidFill>
                          <a:effectLst/>
                          <a:uLnTx/>
                          <a:uFillTx/>
                          <a:latin typeface="+mn-lt"/>
                          <a:ea typeface="+mn-ea"/>
                          <a:cs typeface="+mn-cs"/>
                        </a:rPr>
                        <a:t>情報システム管理者は、次の事項を調査し、詳細に理解する。</a:t>
                      </a:r>
                      <a:br>
                        <a:rPr kumimoji="1" lang="en-US" altLang="ja-JP" sz="1050" b="0" i="0" u="none" strike="noStrike" kern="1200" cap="none" spc="0" normalizeH="0" baseline="0" noProof="0">
                          <a:ln>
                            <a:noFill/>
                          </a:ln>
                          <a:solidFill>
                            <a:prstClr val="black"/>
                          </a:solidFill>
                          <a:effectLst/>
                          <a:uLnTx/>
                          <a:uFillTx/>
                          <a:latin typeface="+mn-lt"/>
                          <a:ea typeface="+mn-ea"/>
                          <a:cs typeface="+mn-cs"/>
                        </a:rPr>
                      </a:br>
                      <a:r>
                        <a:rPr kumimoji="1" lang="ja-JP" altLang="en-US" sz="1050" b="0" i="0" u="none" strike="noStrike" kern="1200" cap="none" spc="0" normalizeH="0" baseline="0" noProof="0">
                          <a:ln>
                            <a:noFill/>
                          </a:ln>
                          <a:solidFill>
                            <a:prstClr val="black"/>
                          </a:solidFill>
                          <a:effectLst/>
                          <a:uLnTx/>
                          <a:uFillTx/>
                          <a:latin typeface="+mn-lt"/>
                          <a:ea typeface="+mn-ea"/>
                          <a:cs typeface="+mn-cs"/>
                        </a:rPr>
                        <a:t>・</a:t>
                      </a:r>
                      <a:r>
                        <a:rPr kumimoji="1" lang="ja-JP" altLang="en-US" sz="1050" b="0">
                          <a:solidFill>
                            <a:schemeClr val="tx1"/>
                          </a:solidFill>
                        </a:rPr>
                        <a:t>資産 </a:t>
                      </a:r>
                      <a:r>
                        <a:rPr kumimoji="1" lang="en-US" altLang="ja-JP" sz="1050" b="0">
                          <a:solidFill>
                            <a:schemeClr val="tx1"/>
                          </a:solidFill>
                        </a:rPr>
                        <a:t>(</a:t>
                      </a:r>
                      <a:r>
                        <a:rPr kumimoji="1" lang="ja-JP" altLang="en-US" sz="1050" b="0">
                          <a:solidFill>
                            <a:schemeClr val="tx1"/>
                          </a:solidFill>
                        </a:rPr>
                        <a:t>デバイスやネットワークなど</a:t>
                      </a:r>
                      <a:r>
                        <a:rPr kumimoji="1" lang="en-US" altLang="ja-JP" sz="1050" b="0">
                          <a:solidFill>
                            <a:schemeClr val="tx1"/>
                          </a:solidFill>
                        </a:rPr>
                        <a:t>) </a:t>
                      </a:r>
                      <a:br>
                        <a:rPr kumimoji="1" lang="en-US" altLang="ja-JP" sz="1050" b="0">
                          <a:solidFill>
                            <a:schemeClr val="tx1"/>
                          </a:solidFill>
                        </a:rPr>
                      </a:br>
                      <a:r>
                        <a:rPr kumimoji="1" lang="ja-JP" altLang="en-US" sz="1050" b="0">
                          <a:solidFill>
                            <a:schemeClr val="tx1"/>
                          </a:solidFill>
                        </a:rPr>
                        <a:t>・主体 </a:t>
                      </a:r>
                      <a:r>
                        <a:rPr kumimoji="1" lang="en-US" altLang="ja-JP" sz="1050" b="0">
                          <a:solidFill>
                            <a:schemeClr val="tx1"/>
                          </a:solidFill>
                        </a:rPr>
                        <a:t>(</a:t>
                      </a:r>
                      <a:r>
                        <a:rPr kumimoji="1" lang="ja-JP" altLang="en-US" sz="1050" b="0">
                          <a:solidFill>
                            <a:schemeClr val="tx1"/>
                          </a:solidFill>
                        </a:rPr>
                        <a:t>ユーザ・権限など</a:t>
                      </a:r>
                      <a:r>
                        <a:rPr kumimoji="1" lang="en-US" altLang="ja-JP" sz="1050" b="0">
                          <a:solidFill>
                            <a:schemeClr val="tx1"/>
                          </a:solidFill>
                        </a:rPr>
                        <a:t>)</a:t>
                      </a:r>
                    </a:p>
                    <a:p>
                      <a:pPr marL="228600" indent="-228600">
                        <a:buFont typeface="+mj-lt"/>
                        <a:buAutoNum type="alphaLcPeriod"/>
                      </a:pPr>
                      <a:r>
                        <a:rPr kumimoji="1" lang="ja-JP" altLang="en-US" sz="1050" b="0">
                          <a:solidFill>
                            <a:schemeClr val="tx1"/>
                          </a:solidFill>
                        </a:rPr>
                        <a:t>経営者は、</a:t>
                      </a:r>
                      <a:r>
                        <a:rPr kumimoji="1" lang="ja-JP" altLang="en-US" sz="1050" b="0" i="0" u="none" strike="noStrike" kern="1200" cap="none" spc="0" normalizeH="0" baseline="0" noProof="0">
                          <a:ln>
                            <a:noFill/>
                          </a:ln>
                          <a:solidFill>
                            <a:prstClr val="black"/>
                          </a:solidFill>
                          <a:effectLst/>
                          <a:uLnTx/>
                          <a:uFillTx/>
                          <a:latin typeface="+mn-lt"/>
                          <a:ea typeface="+mn-ea"/>
                          <a:cs typeface="+mn-cs"/>
                        </a:rPr>
                        <a:t>次の事項を調査し、詳細に理解する。</a:t>
                      </a:r>
                      <a:br>
                        <a:rPr kumimoji="1" lang="en-US" altLang="ja-JP" sz="1050" b="0" i="0" u="none" strike="noStrike" kern="1200" cap="none" spc="0" normalizeH="0" baseline="0" noProof="0">
                          <a:ln>
                            <a:noFill/>
                          </a:ln>
                          <a:solidFill>
                            <a:prstClr val="black"/>
                          </a:solidFill>
                          <a:effectLst/>
                          <a:uLnTx/>
                          <a:uFillTx/>
                          <a:latin typeface="+mn-lt"/>
                          <a:ea typeface="+mn-ea"/>
                          <a:cs typeface="+mn-cs"/>
                        </a:rPr>
                      </a:br>
                      <a:r>
                        <a:rPr kumimoji="1" lang="ja-JP" altLang="en-US" sz="1050" b="0" i="0" u="none" strike="noStrike" kern="1200" cap="none" spc="0" normalizeH="0" baseline="0" noProof="0">
                          <a:ln>
                            <a:noFill/>
                          </a:ln>
                          <a:solidFill>
                            <a:prstClr val="black"/>
                          </a:solidFill>
                          <a:effectLst/>
                          <a:uLnTx/>
                          <a:uFillTx/>
                          <a:latin typeface="+mn-lt"/>
                          <a:ea typeface="+mn-ea"/>
                          <a:cs typeface="+mn-cs"/>
                        </a:rPr>
                        <a:t>・</a:t>
                      </a:r>
                      <a:r>
                        <a:rPr kumimoji="1" lang="ja-JP" altLang="en-US" sz="1050" b="0">
                          <a:solidFill>
                            <a:schemeClr val="tx1"/>
                          </a:solidFill>
                        </a:rPr>
                        <a:t>ビジネスプロセス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kumimoji="1" lang="en-US" altLang="ja-JP" sz="1050" b="0">
                          <a:solidFill>
                            <a:schemeClr val="tx1"/>
                          </a:solidFill>
                        </a:rPr>
                        <a:t>5.9 </a:t>
                      </a:r>
                      <a:r>
                        <a:rPr kumimoji="1" lang="ja-JP" altLang="en-US" sz="1050" b="0">
                          <a:solidFill>
                            <a:schemeClr val="tx1"/>
                          </a:solidFill>
                        </a:rPr>
                        <a:t>情報及びその他の関連資産の目録</a:t>
                      </a:r>
                      <a:endParaRPr kumimoji="1" lang="en-US" altLang="ja-JP" sz="1050" b="0">
                        <a:solidFill>
                          <a:schemeClr val="tx1"/>
                        </a:solidFill>
                      </a:endParaRPr>
                    </a:p>
                    <a:p>
                      <a:pPr marL="171450" indent="-171450">
                        <a:buFont typeface="Arial" panose="020B0604020202020204" pitchFamily="34" charset="0"/>
                        <a:buChar char="•"/>
                      </a:pPr>
                      <a:r>
                        <a:rPr kumimoji="1" lang="en-US" altLang="ja-JP" sz="1050" b="0">
                          <a:solidFill>
                            <a:schemeClr val="tx1"/>
                          </a:solidFill>
                        </a:rPr>
                        <a:t>5.16 </a:t>
                      </a:r>
                      <a:r>
                        <a:rPr kumimoji="1" lang="ja-JP" altLang="en-US" sz="1050" b="0">
                          <a:solidFill>
                            <a:schemeClr val="tx1"/>
                          </a:solidFill>
                        </a:rPr>
                        <a:t>識別情報の管理</a:t>
                      </a:r>
                    </a:p>
                    <a:p>
                      <a:pPr marL="171450" indent="-171450">
                        <a:buFont typeface="Arial" panose="020B0604020202020204" pitchFamily="34" charset="0"/>
                        <a:buChar char="•"/>
                      </a:pPr>
                      <a:r>
                        <a:rPr kumimoji="1" lang="en-US" altLang="ja-JP" sz="1050" b="0">
                          <a:solidFill>
                            <a:schemeClr val="tx1"/>
                          </a:solidFill>
                        </a:rPr>
                        <a:t>5.18 </a:t>
                      </a:r>
                      <a:r>
                        <a:rPr kumimoji="1" lang="ja-JP" altLang="en-US" sz="1050" b="0">
                          <a:solidFill>
                            <a:schemeClr val="tx1"/>
                          </a:solidFill>
                        </a:rPr>
                        <a:t>アクセス権</a:t>
                      </a:r>
                      <a:endParaRPr kumimoji="1" lang="en-US" altLang="ja-JP" sz="1050" b="0">
                        <a:solidFill>
                          <a:schemeClr val="tx1"/>
                        </a:solidFill>
                      </a:endParaRPr>
                    </a:p>
                    <a:p>
                      <a:pPr marL="171450" indent="-171450">
                        <a:buFont typeface="Arial" panose="020B0604020202020204" pitchFamily="34" charset="0"/>
                        <a:buChar char="•"/>
                      </a:pPr>
                      <a:r>
                        <a:rPr kumimoji="1" lang="en-US" altLang="ja-JP" sz="1050" b="0">
                          <a:solidFill>
                            <a:schemeClr val="tx1"/>
                          </a:solidFill>
                        </a:rPr>
                        <a:t>8.2 </a:t>
                      </a:r>
                      <a:r>
                        <a:rPr kumimoji="1" lang="ja-JP" altLang="en-US" sz="1050" b="0">
                          <a:solidFill>
                            <a:schemeClr val="tx1"/>
                          </a:solidFill>
                        </a:rPr>
                        <a:t>特権的アクセス権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538342940"/>
                  </a:ext>
                </a:extLst>
              </a:tr>
              <a:tr h="236637">
                <a:tc>
                  <a:txBody>
                    <a:bodyPr/>
                    <a:lstStyle/>
                    <a:p>
                      <a:pPr marL="0" indent="0">
                        <a:buFont typeface="+mj-lt"/>
                        <a:buNone/>
                      </a:pPr>
                      <a:r>
                        <a:rPr kumimoji="1" lang="ja-JP" altLang="en-US" sz="1050" b="1">
                          <a:solidFill>
                            <a:schemeClr val="tx1"/>
                          </a:solidFill>
                        </a:rPr>
                        <a:t>① 企業のアクターを特定 </a:t>
                      </a:r>
                      <a:endParaRPr kumimoji="1" lang="en-US" altLang="ja-JP" sz="1050" b="1">
                        <a:solidFill>
                          <a:schemeClr val="tx1"/>
                        </a:solidFill>
                      </a:endParaRPr>
                    </a:p>
                    <a:p>
                      <a:pPr marL="228600" indent="-228600">
                        <a:buFont typeface="+mj-lt"/>
                        <a:buAutoNum type="alphaLcPeriod"/>
                      </a:pPr>
                      <a:r>
                        <a:rPr kumimoji="1" lang="ja-JP" altLang="en-US" sz="1050" kern="1200">
                          <a:solidFill>
                            <a:schemeClr val="dk1"/>
                          </a:solidFill>
                          <a:effectLst/>
                          <a:latin typeface="+mn-lt"/>
                          <a:ea typeface="+mn-ea"/>
                          <a:cs typeface="+mn-cs"/>
                        </a:rPr>
                        <a:t>情報システム管理者は、業務に必要な者のみ情報へアクセスできる権限を与える。</a:t>
                      </a:r>
                      <a:endParaRPr kumimoji="1" lang="en-US" altLang="ja-JP" sz="1050" kern="1200">
                        <a:solidFill>
                          <a:schemeClr val="dk1"/>
                        </a:solidFill>
                        <a:effectLst/>
                        <a:latin typeface="+mn-lt"/>
                        <a:ea typeface="+mn-ea"/>
                        <a:cs typeface="+mn-cs"/>
                      </a:endParaRPr>
                    </a:p>
                    <a:p>
                      <a:pPr marL="228600" indent="-228600">
                        <a:buFont typeface="+mj-lt"/>
                        <a:buAutoNum type="alphaLcPeriod"/>
                      </a:pPr>
                      <a:r>
                        <a:rPr kumimoji="1" lang="ja-JP" altLang="en-US" sz="1050" kern="1200">
                          <a:solidFill>
                            <a:schemeClr val="dk1"/>
                          </a:solidFill>
                          <a:effectLst/>
                          <a:latin typeface="+mn-lt"/>
                          <a:ea typeface="+mn-ea"/>
                          <a:cs typeface="+mn-cs"/>
                        </a:rPr>
                        <a:t>アクセス権限および操作権限は、認められた場合以外は与えないようにする。</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50" b="0">
                          <a:solidFill>
                            <a:schemeClr val="tx1"/>
                          </a:solidFill>
                        </a:rPr>
                        <a:t>5.15 </a:t>
                      </a:r>
                      <a:r>
                        <a:rPr kumimoji="1" lang="ja-JP" altLang="en-US" sz="1050" b="0">
                          <a:solidFill>
                            <a:schemeClr val="tx1"/>
                          </a:solidFill>
                        </a:rPr>
                        <a:t>アクセス制御</a:t>
                      </a:r>
                      <a:endParaRPr kumimoji="1" lang="en-US" altLang="ja-JP" sz="1050" b="0">
                        <a:solidFill>
                          <a:schemeClr val="tx1"/>
                        </a:solidFill>
                      </a:endParaRPr>
                    </a:p>
                    <a:p>
                      <a:pPr marL="171450" indent="-171450">
                        <a:buFont typeface="Arial" panose="020B0604020202020204" pitchFamily="34" charset="0"/>
                        <a:buChar char="•"/>
                      </a:pPr>
                      <a:r>
                        <a:rPr kumimoji="1" lang="en-US" altLang="ja-JP" sz="1050" b="0">
                          <a:solidFill>
                            <a:schemeClr val="tx1"/>
                          </a:solidFill>
                        </a:rPr>
                        <a:t>5.16 </a:t>
                      </a:r>
                      <a:r>
                        <a:rPr kumimoji="1" lang="ja-JP" altLang="en-US" sz="1050" b="0">
                          <a:solidFill>
                            <a:schemeClr val="tx1"/>
                          </a:solidFill>
                        </a:rPr>
                        <a:t>識別情報の管理</a:t>
                      </a:r>
                      <a:endParaRPr kumimoji="1" lang="en-US" altLang="ja-JP" sz="1050" b="0">
                        <a:solidFill>
                          <a:schemeClr val="tx1"/>
                        </a:solidFill>
                      </a:endParaRPr>
                    </a:p>
                    <a:p>
                      <a:pPr marL="171450" indent="-171450">
                        <a:buFont typeface="Arial" panose="020B0604020202020204" pitchFamily="34" charset="0"/>
                        <a:buChar char="•"/>
                      </a:pPr>
                      <a:r>
                        <a:rPr kumimoji="1" lang="en-US" altLang="ja-JP" sz="1050" b="0">
                          <a:solidFill>
                            <a:schemeClr val="tx1"/>
                          </a:solidFill>
                        </a:rPr>
                        <a:t>5.17 </a:t>
                      </a:r>
                      <a:r>
                        <a:rPr kumimoji="1" lang="ja-JP" altLang="en-US" sz="1050" b="0">
                          <a:solidFill>
                            <a:schemeClr val="tx1"/>
                          </a:solidFill>
                        </a:rPr>
                        <a:t>認証情報</a:t>
                      </a:r>
                    </a:p>
                    <a:p>
                      <a:pPr marL="171450" indent="-171450">
                        <a:buFont typeface="Arial" panose="020B0604020202020204" pitchFamily="34" charset="0"/>
                        <a:buChar char="•"/>
                      </a:pPr>
                      <a:r>
                        <a:rPr kumimoji="1" lang="en-US" altLang="ja-JP" sz="1050" b="0">
                          <a:solidFill>
                            <a:schemeClr val="tx1"/>
                          </a:solidFill>
                        </a:rPr>
                        <a:t>5.18 </a:t>
                      </a:r>
                      <a:r>
                        <a:rPr kumimoji="1" lang="ja-JP" altLang="en-US" sz="1050" b="0">
                          <a:solidFill>
                            <a:schemeClr val="tx1"/>
                          </a:solidFill>
                        </a:rPr>
                        <a:t>アクセス権</a:t>
                      </a:r>
                      <a:endParaRPr kumimoji="1" lang="en-US" altLang="ja-JP" sz="1050" b="0">
                        <a:solidFill>
                          <a:schemeClr val="tx1"/>
                        </a:solidFill>
                      </a:endParaRPr>
                    </a:p>
                    <a:p>
                      <a:pPr marL="171450" indent="-171450">
                        <a:buFont typeface="Arial" panose="020B0604020202020204" pitchFamily="34" charset="0"/>
                        <a:buChar char="•"/>
                      </a:pPr>
                      <a:r>
                        <a:rPr kumimoji="1" lang="en-US" altLang="ja-JP" sz="1050" b="0">
                          <a:solidFill>
                            <a:schemeClr val="tx1"/>
                          </a:solidFill>
                        </a:rPr>
                        <a:t>8.2 </a:t>
                      </a:r>
                      <a:r>
                        <a:rPr kumimoji="1" lang="ja-JP" altLang="en-US" sz="1050" b="0">
                          <a:solidFill>
                            <a:schemeClr val="tx1"/>
                          </a:solidFill>
                        </a:rPr>
                        <a:t>特権的アクセス権</a:t>
                      </a:r>
                      <a:endParaRPr kumimoji="1" lang="en-US" altLang="ja-JP" sz="1050" b="0">
                        <a:solidFill>
                          <a:schemeClr val="tx1"/>
                        </a:solidFill>
                      </a:endParaRPr>
                    </a:p>
                    <a:p>
                      <a:pPr marL="171450" indent="-171450">
                        <a:buFont typeface="Arial" panose="020B0604020202020204" pitchFamily="34" charset="0"/>
                        <a:buChar char="•"/>
                      </a:pPr>
                      <a:r>
                        <a:rPr kumimoji="1" lang="en-US" altLang="ja-JP" sz="1050" b="0">
                          <a:solidFill>
                            <a:schemeClr val="tx1"/>
                          </a:solidFill>
                        </a:rPr>
                        <a:t>8.3 </a:t>
                      </a:r>
                      <a:r>
                        <a:rPr kumimoji="1" lang="ja-JP" altLang="en-US" sz="1050" b="0">
                          <a:solidFill>
                            <a:schemeClr val="tx1"/>
                          </a:solidFill>
                        </a:rPr>
                        <a:t>情報へのアクセス制限</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058608422"/>
                  </a:ext>
                </a:extLst>
              </a:tr>
              <a:tr h="236637">
                <a:tc>
                  <a:txBody>
                    <a:bodyPr/>
                    <a:lstStyle/>
                    <a:p>
                      <a:pPr marL="0" indent="0">
                        <a:buFont typeface="+mj-lt"/>
                        <a:buNone/>
                      </a:pPr>
                      <a:r>
                        <a:rPr kumimoji="1" lang="ja-JP" altLang="en-US" sz="1050" b="1">
                          <a:solidFill>
                            <a:schemeClr val="tx1"/>
                          </a:solidFill>
                        </a:rPr>
                        <a:t>② 企業が所有する資産を特定</a:t>
                      </a:r>
                      <a:endParaRPr kumimoji="1" lang="en-US" altLang="ja-JP" sz="1050" b="1">
                        <a:solidFill>
                          <a:schemeClr val="tx1"/>
                        </a:solidFill>
                      </a:endParaRPr>
                    </a:p>
                    <a:p>
                      <a:pPr marL="0" indent="0">
                        <a:buFont typeface="+mj-lt"/>
                        <a:buNone/>
                      </a:pPr>
                      <a:r>
                        <a:rPr kumimoji="1" lang="ja-JP" altLang="en-US" sz="1050" b="0">
                          <a:solidFill>
                            <a:schemeClr val="tx1"/>
                          </a:solidFill>
                        </a:rPr>
                        <a:t>デバイスを識別して管理する。</a:t>
                      </a:r>
                      <a:endParaRPr kumimoji="1" lang="en-US" altLang="ja-JP" sz="1050" b="0">
                        <a:solidFill>
                          <a:schemeClr val="tx1"/>
                        </a:solidFill>
                      </a:endParaRPr>
                    </a:p>
                    <a:p>
                      <a:pPr marL="228600" indent="-228600">
                        <a:buFont typeface="+mj-lt"/>
                        <a:buAutoNum type="alphaLcPeriod"/>
                      </a:pPr>
                      <a:r>
                        <a:rPr kumimoji="1" lang="ja-JP" altLang="en-US" sz="1050" b="0">
                          <a:solidFill>
                            <a:schemeClr val="tx1"/>
                          </a:solidFill>
                        </a:rPr>
                        <a:t>企業の情報にアクセスするデバイスは、シャドー</a:t>
                      </a:r>
                      <a:r>
                        <a:rPr kumimoji="1" lang="en-US" altLang="ja-JP" sz="1050" b="0">
                          <a:solidFill>
                            <a:schemeClr val="tx1"/>
                          </a:solidFill>
                        </a:rPr>
                        <a:t>IT</a:t>
                      </a:r>
                      <a:r>
                        <a:rPr kumimoji="1" lang="ja-JP" altLang="en-US" sz="1050" b="0">
                          <a:solidFill>
                            <a:schemeClr val="tx1"/>
                          </a:solidFill>
                        </a:rPr>
                        <a:t>を含めて、すべて識別して管理する。</a:t>
                      </a:r>
                    </a:p>
                    <a:p>
                      <a:pPr marL="228600" indent="-228600">
                        <a:buFont typeface="+mj-lt"/>
                        <a:buAutoNum type="alphaLcPeriod"/>
                      </a:pPr>
                      <a:r>
                        <a:rPr kumimoji="1" lang="ja-JP" altLang="en-US" sz="1050" b="0">
                          <a:solidFill>
                            <a:schemeClr val="tx1"/>
                          </a:solidFill>
                        </a:rPr>
                        <a:t>シャドー</a:t>
                      </a:r>
                      <a:r>
                        <a:rPr kumimoji="1" lang="en-US" altLang="ja-JP" sz="1050" b="0">
                          <a:solidFill>
                            <a:schemeClr val="tx1"/>
                          </a:solidFill>
                        </a:rPr>
                        <a:t>IT</a:t>
                      </a:r>
                      <a:r>
                        <a:rPr kumimoji="1" lang="ja-JP" altLang="en-US" sz="1050" b="0">
                          <a:solidFill>
                            <a:schemeClr val="tx1"/>
                          </a:solidFill>
                        </a:rPr>
                        <a:t>は可能な限り資産化する。</a:t>
                      </a:r>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50" b="0">
                          <a:solidFill>
                            <a:schemeClr val="tx1"/>
                          </a:solidFill>
                        </a:rPr>
                        <a:t>5.9 </a:t>
                      </a:r>
                      <a:r>
                        <a:rPr kumimoji="1" lang="ja-JP" altLang="en-US" sz="1050" b="0">
                          <a:solidFill>
                            <a:schemeClr val="tx1"/>
                          </a:solidFill>
                        </a:rPr>
                        <a:t>情報及びその他の関連資産の目録</a:t>
                      </a:r>
                      <a:endParaRPr kumimoji="1" lang="en-US" altLang="ja-JP" sz="1050" b="0">
                        <a:solidFill>
                          <a:schemeClr val="tx1"/>
                        </a:solidFill>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50" b="0">
                          <a:solidFill>
                            <a:schemeClr val="tx1"/>
                          </a:solidFill>
                        </a:rPr>
                        <a:t>8.1 </a:t>
                      </a:r>
                      <a:r>
                        <a:rPr kumimoji="1" lang="ja-JP" altLang="en-US" sz="1050" b="0">
                          <a:solidFill>
                            <a:schemeClr val="tx1"/>
                          </a:solidFill>
                        </a:rPr>
                        <a:t>利用者終端装置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995975570"/>
                  </a:ext>
                </a:extLst>
              </a:tr>
              <a:tr h="360099">
                <a:tc>
                  <a:txBody>
                    <a:bodyPr/>
                    <a:lstStyle/>
                    <a:p>
                      <a:pPr marL="0" indent="0">
                        <a:buFont typeface="+mj-lt"/>
                        <a:buNone/>
                      </a:pPr>
                      <a:r>
                        <a:rPr kumimoji="1" lang="ja-JP" altLang="en-US" sz="1050" b="1">
                          <a:solidFill>
                            <a:schemeClr val="tx1"/>
                          </a:solidFill>
                        </a:rPr>
                        <a:t>③ キープロセスの特定とプロセス実行に伴うリスクの評価 </a:t>
                      </a:r>
                      <a:endParaRPr kumimoji="1" lang="en-US" altLang="ja-JP" sz="1050" b="1">
                        <a:solidFill>
                          <a:schemeClr val="tx1"/>
                        </a:solidFill>
                      </a:endParaRPr>
                    </a:p>
                    <a:p>
                      <a:pPr marL="228600" indent="-228600">
                        <a:buFont typeface="+mj-lt"/>
                        <a:buAutoNum type="alphaLcPeriod"/>
                      </a:pPr>
                      <a:r>
                        <a:rPr kumimoji="1" lang="ja-JP" altLang="en-US" sz="1050" b="0">
                          <a:solidFill>
                            <a:schemeClr val="tx1"/>
                          </a:solidFill>
                        </a:rPr>
                        <a:t>業務プロセス、データフロー、組織のミッションにおける業務プロセスとデータフローの関係（プロセス）を特定する。</a:t>
                      </a:r>
                      <a:endParaRPr kumimoji="1" lang="en-US" altLang="ja-JP" sz="1050" b="0">
                        <a:solidFill>
                          <a:schemeClr val="tx1"/>
                        </a:solidFill>
                      </a:endParaRPr>
                    </a:p>
                    <a:p>
                      <a:pPr marL="228600" indent="-228600">
                        <a:buFont typeface="+mj-lt"/>
                        <a:buAutoNum type="alphaLcPeriod"/>
                      </a:pPr>
                      <a:r>
                        <a:rPr kumimoji="1" lang="ja-JP" altLang="en-US" sz="1050" b="0">
                          <a:solidFill>
                            <a:schemeClr val="tx1"/>
                          </a:solidFill>
                        </a:rPr>
                        <a:t>特定したプロセスのうち、ゼロトラストに移行するプロセスを決定する。</a:t>
                      </a:r>
                      <a:br>
                        <a:rPr kumimoji="1" lang="en-US" altLang="ja-JP" sz="1050" b="0">
                          <a:solidFill>
                            <a:schemeClr val="tx1"/>
                          </a:solidFill>
                        </a:rPr>
                      </a:br>
                      <a:r>
                        <a:rPr kumimoji="1" lang="ja-JP" altLang="en-US" sz="1050" b="0">
                          <a:solidFill>
                            <a:schemeClr val="tx1"/>
                          </a:solidFill>
                        </a:rPr>
                        <a:t>認証・認可の判断を導入することによる失敗のリスクを考慮し、初めは組織の事業に与える影響が低いビジネスプロセスを選択し、徐々に対象を広げる。</a:t>
                      </a:r>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228600" indent="-228600">
                        <a:buFont typeface="Arial" panose="020B0604020202020204" pitchFamily="34" charset="0"/>
                        <a:buChar char="•"/>
                      </a:pPr>
                      <a:r>
                        <a:rPr kumimoji="1" lang="en-US" altLang="ja-JP" sz="1050" b="0">
                          <a:solidFill>
                            <a:schemeClr val="tx1"/>
                          </a:solidFill>
                        </a:rPr>
                        <a:t>5.29 </a:t>
                      </a:r>
                      <a:r>
                        <a:rPr kumimoji="1" lang="ja-JP" altLang="en-US" sz="1050" b="0">
                          <a:solidFill>
                            <a:schemeClr val="tx1"/>
                          </a:solidFill>
                        </a:rPr>
                        <a:t>事業の中断・阻害時の情報セキュリティ</a:t>
                      </a:r>
                      <a:endParaRPr kumimoji="1" lang="en-US" altLang="ja-JP" sz="1050" b="0">
                        <a:solidFill>
                          <a:schemeClr val="tx1"/>
                        </a:solidFill>
                      </a:endParaRPr>
                    </a:p>
                    <a:p>
                      <a:pPr marL="228600" indent="-228600">
                        <a:buFont typeface="Arial" panose="020B0604020202020204" pitchFamily="34" charset="0"/>
                        <a:buChar char="•"/>
                      </a:pPr>
                      <a:r>
                        <a:rPr kumimoji="1" lang="en-US" altLang="ja-JP" sz="1050" b="0">
                          <a:solidFill>
                            <a:schemeClr val="tx1"/>
                          </a:solidFill>
                        </a:rPr>
                        <a:t>5.30 </a:t>
                      </a:r>
                      <a:r>
                        <a:rPr kumimoji="1" lang="ja-JP" altLang="en-US" sz="1050" b="0">
                          <a:solidFill>
                            <a:schemeClr val="tx1"/>
                          </a:solidFill>
                        </a:rPr>
                        <a:t>事業継続のための</a:t>
                      </a:r>
                      <a:r>
                        <a:rPr kumimoji="1" lang="en-US" altLang="ja-JP" sz="1050" b="0">
                          <a:solidFill>
                            <a:schemeClr val="tx1"/>
                          </a:solidFill>
                        </a:rPr>
                        <a:t>ICT </a:t>
                      </a:r>
                      <a:r>
                        <a:rPr kumimoji="1" lang="ja-JP" altLang="en-US" sz="1050" b="0">
                          <a:solidFill>
                            <a:schemeClr val="tx1"/>
                          </a:solidFill>
                        </a:rPr>
                        <a:t>の備え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722786182"/>
                  </a:ext>
                </a:extLst>
              </a:tr>
            </a:tbl>
          </a:graphicData>
        </a:graphic>
      </p:graphicFrame>
      <p:sp>
        <p:nvSpPr>
          <p:cNvPr id="6" name="スライド番号プレースホルダー 4">
            <a:extLst>
              <a:ext uri="{FF2B5EF4-FFF2-40B4-BE49-F238E27FC236}">
                <a16:creationId xmlns:a16="http://schemas.microsoft.com/office/drawing/2014/main" id="{1646B2CB-9001-90D5-F07F-BC0DFD87E7DC}"/>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1">
            <a:extLst>
              <a:ext uri="{FF2B5EF4-FFF2-40B4-BE49-F238E27FC236}">
                <a16:creationId xmlns:a16="http://schemas.microsoft.com/office/drawing/2014/main" id="{7FA3E020-2E6D-3594-5E4C-02B5C549169E}"/>
              </a:ext>
            </a:extLst>
          </p:cNvPr>
          <p:cNvSpPr txBox="1">
            <a:spLocks/>
          </p:cNvSpPr>
          <p:nvPr/>
        </p:nvSpPr>
        <p:spPr>
          <a:xfrm>
            <a:off x="619200" y="835200"/>
            <a:ext cx="6238800" cy="4176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1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17</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技術的管理策</a:t>
            </a:r>
            <a:b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17-2.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各種テーマごとの対策</a:t>
            </a:r>
            <a:endPar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Tree>
    <p:extLst>
      <p:ext uri="{BB962C8B-B14F-4D97-AF65-F5344CB8AC3E}">
        <p14:creationId xmlns:p14="http://schemas.microsoft.com/office/powerpoint/2010/main" val="1672741344"/>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48D874B9-8982-0E5D-7827-B869257E454C}"/>
              </a:ext>
            </a:extLst>
          </p:cNvPr>
          <p:cNvSpPr>
            <a:spLocks noGrp="1"/>
          </p:cNvSpPr>
          <p:nvPr>
            <p:ph type="body" sz="quarter" idx="14"/>
          </p:nvPr>
        </p:nvSpPr>
        <p:spPr/>
        <p:txBody>
          <a:bodyPr/>
          <a:lstStyle/>
          <a:p>
            <a:r>
              <a:rPr lang="en-US" altLang="ja-JP" sz="1600" u="none" strike="noStrike">
                <a:effectLst/>
              </a:rPr>
              <a:t>17-2-2. </a:t>
            </a:r>
            <a:r>
              <a:rPr lang="ja-JP" altLang="en-US" sz="1600" u="none" strike="noStrike">
                <a:effectLst/>
              </a:rPr>
              <a:t>ゼロトラスト・境界防御モデル</a:t>
            </a:r>
            <a:endParaRPr kumimoji="1" lang="ja-JP" altLang="en-US"/>
          </a:p>
        </p:txBody>
      </p:sp>
      <p:graphicFrame>
        <p:nvGraphicFramePr>
          <p:cNvPr id="16" name="表 15">
            <a:extLst>
              <a:ext uri="{FF2B5EF4-FFF2-40B4-BE49-F238E27FC236}">
                <a16:creationId xmlns:a16="http://schemas.microsoft.com/office/drawing/2014/main" id="{AAA77AF7-898D-D390-A715-F36DFE8D2C8C}"/>
              </a:ext>
            </a:extLst>
          </p:cNvPr>
          <p:cNvGraphicFramePr>
            <a:graphicFrameLocks noGrp="1"/>
          </p:cNvGraphicFramePr>
          <p:nvPr/>
        </p:nvGraphicFramePr>
        <p:xfrm>
          <a:off x="622800" y="2052000"/>
          <a:ext cx="5612400" cy="6537960"/>
        </p:xfrm>
        <a:graphic>
          <a:graphicData uri="http://schemas.openxmlformats.org/drawingml/2006/table">
            <a:tbl>
              <a:tblPr firstRow="1" bandRow="1">
                <a:tableStyleId>{5C22544A-7EE6-4342-B048-85BDC9FD1C3A}</a:tableStyleId>
              </a:tblPr>
              <a:tblGrid>
                <a:gridCol w="3780389">
                  <a:extLst>
                    <a:ext uri="{9D8B030D-6E8A-4147-A177-3AD203B41FA5}">
                      <a16:colId xmlns:a16="http://schemas.microsoft.com/office/drawing/2014/main" val="3869609153"/>
                    </a:ext>
                  </a:extLst>
                </a:gridCol>
                <a:gridCol w="1832011">
                  <a:extLst>
                    <a:ext uri="{9D8B030D-6E8A-4147-A177-3AD203B41FA5}">
                      <a16:colId xmlns:a16="http://schemas.microsoft.com/office/drawing/2014/main" val="3486166823"/>
                    </a:ext>
                  </a:extLst>
                </a:gridCol>
              </a:tblGrid>
              <a:tr h="0">
                <a:tc>
                  <a:txBody>
                    <a:bodyPr/>
                    <a:lstStyle/>
                    <a:p>
                      <a:pPr marL="0" indent="0">
                        <a:buFont typeface="+mj-lt"/>
                        <a:buNone/>
                      </a:pPr>
                      <a:r>
                        <a:rPr kumimoji="1" lang="ja-JP" altLang="en-US" sz="1050" b="1">
                          <a:solidFill>
                            <a:schemeClr val="bg1"/>
                          </a:solidFill>
                        </a:rPr>
                        <a:t>実施手順（例）</a:t>
                      </a:r>
                      <a:endParaRPr kumimoji="1" lang="en-US" altLang="ja-JP" sz="1050" b="1">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1">
                          <a:solidFill>
                            <a:schemeClr val="bg1"/>
                          </a:solidFill>
                        </a:rPr>
                        <a:t>選択すべき管理策（例）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16586639"/>
                  </a:ext>
                </a:extLst>
              </a:tr>
              <a:tr h="318945">
                <a:tc>
                  <a:txBody>
                    <a:bodyPr/>
                    <a:lstStyle/>
                    <a:p>
                      <a:pPr marL="0" indent="0">
                        <a:buFont typeface="+mj-lt"/>
                        <a:buNone/>
                      </a:pPr>
                      <a:r>
                        <a:rPr kumimoji="1" lang="ja-JP" altLang="en-US" sz="1050" b="1">
                          <a:solidFill>
                            <a:schemeClr val="tx1"/>
                          </a:solidFill>
                        </a:rPr>
                        <a:t>④ ゼロトラスト導入候補の方針策定</a:t>
                      </a:r>
                      <a:endParaRPr kumimoji="1" lang="en-US" altLang="ja-JP" sz="1050" b="1">
                        <a:solidFill>
                          <a:schemeClr val="tx1"/>
                        </a:solidFill>
                      </a:endParaRPr>
                    </a:p>
                    <a:p>
                      <a:pPr marL="228600" indent="-228600">
                        <a:buFont typeface="+mj-lt"/>
                        <a:buAutoNum type="alphaLcPeriod"/>
                      </a:pPr>
                      <a:r>
                        <a:rPr kumimoji="1" lang="ja-JP" altLang="en-US" sz="1050" b="0">
                          <a:solidFill>
                            <a:schemeClr val="tx1"/>
                          </a:solidFill>
                        </a:rPr>
                        <a:t>資産、プロセスの特定後、ゼロトラストの導入により影響を受ける対象をすべて特定する。</a:t>
                      </a:r>
                      <a:br>
                        <a:rPr kumimoji="1" lang="en-US" altLang="ja-JP" sz="1050" b="0">
                          <a:solidFill>
                            <a:schemeClr val="tx1"/>
                          </a:solidFill>
                        </a:rPr>
                      </a:br>
                      <a:r>
                        <a:rPr kumimoji="1" lang="ja-JP" altLang="en-US" sz="1050" b="0">
                          <a:solidFill>
                            <a:schemeClr val="tx1"/>
                          </a:solidFill>
                        </a:rPr>
                        <a:t>・上流リソース（例</a:t>
                      </a:r>
                      <a:r>
                        <a:rPr kumimoji="1" lang="en-US" altLang="ja-JP" sz="1050" b="0">
                          <a:solidFill>
                            <a:schemeClr val="tx1"/>
                          </a:solidFill>
                        </a:rPr>
                        <a:t>:ID</a:t>
                      </a:r>
                      <a:r>
                        <a:rPr kumimoji="1" lang="ja-JP" altLang="en-US" sz="1050" b="0">
                          <a:solidFill>
                            <a:schemeClr val="tx1"/>
                          </a:solidFill>
                        </a:rPr>
                        <a:t>管理システム）</a:t>
                      </a:r>
                      <a:r>
                        <a:rPr kumimoji="1" lang="en-US" altLang="ja-JP" sz="1050" b="0">
                          <a:solidFill>
                            <a:schemeClr val="tx1"/>
                          </a:solidFill>
                        </a:rPr>
                        <a:t> </a:t>
                      </a:r>
                      <a:br>
                        <a:rPr kumimoji="1" lang="en-US" altLang="ja-JP" sz="1050" b="0">
                          <a:solidFill>
                            <a:schemeClr val="tx1"/>
                          </a:solidFill>
                        </a:rPr>
                      </a:br>
                      <a:r>
                        <a:rPr kumimoji="1" lang="ja-JP" altLang="en-US" sz="1050" b="0">
                          <a:solidFill>
                            <a:schemeClr val="tx1"/>
                          </a:solidFill>
                        </a:rPr>
                        <a:t>・下流リソース（例</a:t>
                      </a:r>
                      <a:r>
                        <a:rPr kumimoji="1" lang="en-US" altLang="ja-JP" sz="1050" b="0">
                          <a:solidFill>
                            <a:schemeClr val="tx1"/>
                          </a:solidFill>
                        </a:rPr>
                        <a:t>:</a:t>
                      </a:r>
                      <a:r>
                        <a:rPr kumimoji="1" lang="ja-JP" altLang="en-US" sz="1050" b="0">
                          <a:solidFill>
                            <a:schemeClr val="tx1"/>
                          </a:solidFill>
                        </a:rPr>
                        <a:t>セキュリティ監視）</a:t>
                      </a:r>
                      <a:r>
                        <a:rPr kumimoji="1" lang="en-US" altLang="ja-JP" sz="1050" b="0">
                          <a:solidFill>
                            <a:schemeClr val="tx1"/>
                          </a:solidFill>
                        </a:rPr>
                        <a:t> </a:t>
                      </a:r>
                      <a:br>
                        <a:rPr kumimoji="1" lang="en-US" altLang="ja-JP" sz="1050" b="0">
                          <a:solidFill>
                            <a:schemeClr val="tx1"/>
                          </a:solidFill>
                        </a:rPr>
                      </a:br>
                      <a:r>
                        <a:rPr kumimoji="1" lang="ja-JP" altLang="en-US" sz="1050" b="0">
                          <a:solidFill>
                            <a:schemeClr val="tx1"/>
                          </a:solidFill>
                        </a:rPr>
                        <a:t>・エンティティ（例</a:t>
                      </a:r>
                      <a:r>
                        <a:rPr kumimoji="1" lang="en-US" altLang="ja-JP" sz="1050" b="0">
                          <a:solidFill>
                            <a:schemeClr val="tx1"/>
                          </a:solidFill>
                        </a:rPr>
                        <a:t>:</a:t>
                      </a:r>
                      <a:r>
                        <a:rPr kumimoji="1" lang="ja-JP" altLang="en-US" sz="1050" b="0">
                          <a:solidFill>
                            <a:schemeClr val="tx1"/>
                          </a:solidFill>
                        </a:rPr>
                        <a:t>主体ユーザ）</a:t>
                      </a:r>
                      <a:endParaRPr kumimoji="1" lang="en-US" altLang="ja-JP" sz="1050" b="0">
                        <a:solidFill>
                          <a:schemeClr val="tx1"/>
                        </a:solidFill>
                      </a:endParaRPr>
                    </a:p>
                    <a:p>
                      <a:pPr marL="228600" indent="-228600">
                        <a:buFont typeface="+mj-lt"/>
                        <a:buAutoNum type="alphaLcPeriod"/>
                      </a:pPr>
                      <a:r>
                        <a:rPr kumimoji="1" lang="ja-JP" altLang="en-US" sz="1050" b="0">
                          <a:solidFill>
                            <a:schemeClr val="tx1"/>
                          </a:solidFill>
                        </a:rPr>
                        <a:t>ゼロトラスト導入候補となるビジネスプロセスで使用されるリソースの重要さを決定する。</a:t>
                      </a:r>
                      <a:endParaRPr kumimoji="1" lang="en-US" altLang="ja-JP" sz="1050" b="0">
                        <a:solidFill>
                          <a:schemeClr val="tx1"/>
                        </a:solidFill>
                      </a:endParaRPr>
                    </a:p>
                    <a:p>
                      <a:pPr marL="228600" indent="-228600">
                        <a:buFont typeface="+mj-lt"/>
                        <a:buAutoNum type="alphaLcPeriod"/>
                      </a:pPr>
                      <a:r>
                        <a:rPr kumimoji="1" lang="ja-JP" altLang="en-US" sz="1050" b="0">
                          <a:solidFill>
                            <a:schemeClr val="tx1"/>
                          </a:solidFill>
                        </a:rPr>
                        <a:t>リソースの重要さを踏まえて、何を対象に、どこへゼロトラストの機能を導入するのかを決定する。</a:t>
                      </a:r>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50" b="0">
                          <a:solidFill>
                            <a:schemeClr val="tx1"/>
                          </a:solidFill>
                        </a:rPr>
                        <a:t>5.9 </a:t>
                      </a:r>
                      <a:r>
                        <a:rPr kumimoji="1" lang="ja-JP" altLang="en-US" sz="1050" b="0">
                          <a:solidFill>
                            <a:schemeClr val="tx1"/>
                          </a:solidFill>
                        </a:rPr>
                        <a:t>情報及びその他の関連資産の目録</a:t>
                      </a:r>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21277710"/>
                  </a:ext>
                </a:extLst>
              </a:tr>
              <a:tr h="318945">
                <a:tc>
                  <a:txBody>
                    <a:bodyPr/>
                    <a:lstStyle/>
                    <a:p>
                      <a:pPr marL="0" indent="0">
                        <a:buFont typeface="+mj-lt"/>
                        <a:buNone/>
                      </a:pPr>
                      <a:r>
                        <a:rPr kumimoji="1" lang="ja-JP" altLang="en-US" sz="1050" b="1">
                          <a:solidFill>
                            <a:schemeClr val="tx1"/>
                          </a:solidFill>
                        </a:rPr>
                        <a:t>⑤ ソリューション候補を特定</a:t>
                      </a:r>
                      <a:endParaRPr kumimoji="1" lang="en-US" altLang="ja-JP" sz="1050" b="1">
                        <a:solidFill>
                          <a:schemeClr val="tx1"/>
                        </a:solidFill>
                      </a:endParaRPr>
                    </a:p>
                    <a:p>
                      <a:pPr marL="0" indent="0">
                        <a:buFont typeface="+mj-lt"/>
                        <a:buNone/>
                      </a:pPr>
                      <a:r>
                        <a:rPr kumimoji="1" lang="ja-JP" altLang="en-US" sz="1050" b="0">
                          <a:solidFill>
                            <a:schemeClr val="tx1"/>
                          </a:solidFill>
                        </a:rPr>
                        <a:t>④で策定した内容をもとに、導入箇所に適するソリューションを検討する。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228600" indent="-228600">
                        <a:buFont typeface="Arial" panose="020B0604020202020204" pitchFamily="34" charset="0"/>
                        <a:buChar char="•"/>
                      </a:pPr>
                      <a:r>
                        <a:rPr kumimoji="1" lang="en-US" altLang="ja-JP" sz="1050" b="0">
                          <a:solidFill>
                            <a:schemeClr val="tx1"/>
                          </a:solidFill>
                        </a:rPr>
                        <a:t>5.19 </a:t>
                      </a:r>
                      <a:r>
                        <a:rPr kumimoji="1" lang="ja-JP" altLang="en-US" sz="1050" b="0">
                          <a:solidFill>
                            <a:schemeClr val="tx1"/>
                          </a:solidFill>
                        </a:rPr>
                        <a:t>供給者関係における情報セキュリティ</a:t>
                      </a:r>
                    </a:p>
                    <a:p>
                      <a:pPr marL="228600" indent="-228600">
                        <a:buFont typeface="Arial" panose="020B0604020202020204" pitchFamily="34" charset="0"/>
                        <a:buChar char="•"/>
                      </a:pPr>
                      <a:r>
                        <a:rPr kumimoji="1" lang="en-US" altLang="ja-JP" sz="1050" b="0">
                          <a:solidFill>
                            <a:schemeClr val="tx1"/>
                          </a:solidFill>
                        </a:rPr>
                        <a:t>5.20 </a:t>
                      </a:r>
                      <a:r>
                        <a:rPr kumimoji="1" lang="ja-JP" altLang="en-US" sz="1050" b="0">
                          <a:solidFill>
                            <a:schemeClr val="tx1"/>
                          </a:solidFill>
                        </a:rPr>
                        <a:t>供給者との合意における情報セキュリティの取扱い</a:t>
                      </a:r>
                      <a:endParaRPr kumimoji="1" lang="en-US" altLang="ja-JP" sz="1050" b="0">
                        <a:solidFill>
                          <a:schemeClr val="tx1"/>
                        </a:solidFill>
                      </a:endParaRPr>
                    </a:p>
                    <a:p>
                      <a:pPr marL="228600" indent="-228600">
                        <a:buFont typeface="Arial" panose="020B0604020202020204" pitchFamily="34" charset="0"/>
                        <a:buChar char="•"/>
                      </a:pPr>
                      <a:r>
                        <a:rPr kumimoji="1" lang="en-US" altLang="ja-JP" sz="1050" b="0">
                          <a:solidFill>
                            <a:schemeClr val="tx1"/>
                          </a:solidFill>
                        </a:rPr>
                        <a:t>5.21 ICT</a:t>
                      </a:r>
                      <a:r>
                        <a:rPr kumimoji="1" lang="ja-JP" altLang="en-US" sz="1050" b="0">
                          <a:solidFill>
                            <a:schemeClr val="tx1"/>
                          </a:solidFill>
                        </a:rPr>
                        <a:t>サプライチェーンにおける情報セキュリティの管理</a:t>
                      </a:r>
                    </a:p>
                    <a:p>
                      <a:pPr marL="228600" indent="-228600">
                        <a:buFont typeface="Arial" panose="020B0604020202020204" pitchFamily="34" charset="0"/>
                        <a:buChar char="•"/>
                      </a:pPr>
                      <a:r>
                        <a:rPr kumimoji="1" lang="en-US" altLang="ja-JP" sz="1050" b="0">
                          <a:solidFill>
                            <a:schemeClr val="tx1"/>
                          </a:solidFill>
                        </a:rPr>
                        <a:t>5.22 </a:t>
                      </a:r>
                      <a:r>
                        <a:rPr kumimoji="1" lang="ja-JP" altLang="en-US" sz="1050" b="0">
                          <a:solidFill>
                            <a:schemeClr val="tx1"/>
                          </a:solidFill>
                        </a:rPr>
                        <a:t>供給者のサービス提供の監視、レビュー及び変更管理</a:t>
                      </a:r>
                    </a:p>
                    <a:p>
                      <a:pPr marL="228600" indent="-228600">
                        <a:buFont typeface="Arial" panose="020B0604020202020204" pitchFamily="34" charset="0"/>
                        <a:buChar char="•"/>
                      </a:pPr>
                      <a:r>
                        <a:rPr kumimoji="1" lang="en-US" altLang="ja-JP" sz="1050" b="0">
                          <a:solidFill>
                            <a:schemeClr val="tx1"/>
                          </a:solidFill>
                        </a:rPr>
                        <a:t>5.23 </a:t>
                      </a:r>
                      <a:r>
                        <a:rPr kumimoji="1" lang="ja-JP" altLang="en-US" sz="1050" b="0">
                          <a:solidFill>
                            <a:schemeClr val="tx1"/>
                          </a:solidFill>
                        </a:rPr>
                        <a:t>クラウドサービスの利用における情報セキュリティ　</a:t>
                      </a:r>
                      <a:endParaRPr kumimoji="1" lang="en-US" altLang="ja-JP" sz="1050" b="0">
                        <a:solidFill>
                          <a:schemeClr val="tx1"/>
                        </a:solidFill>
                      </a:endParaRPr>
                    </a:p>
                    <a:p>
                      <a:pPr marL="228600" indent="-228600">
                        <a:buFont typeface="Arial" panose="020B0604020202020204" pitchFamily="34" charset="0"/>
                        <a:buChar char="•"/>
                      </a:pPr>
                      <a:r>
                        <a:rPr kumimoji="1" lang="en-US" altLang="ja-JP" sz="1050" b="0">
                          <a:solidFill>
                            <a:schemeClr val="tx1"/>
                          </a:solidFill>
                        </a:rPr>
                        <a:t>8.21 </a:t>
                      </a:r>
                      <a:r>
                        <a:rPr kumimoji="1" lang="ja-JP" altLang="en-US" sz="1050" b="0">
                          <a:solidFill>
                            <a:schemeClr val="tx1"/>
                          </a:solidFill>
                        </a:rPr>
                        <a:t>ネットワークサービスのセキュリティ</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772933948"/>
                  </a:ext>
                </a:extLst>
              </a:tr>
              <a:tr h="195482">
                <a:tc>
                  <a:txBody>
                    <a:bodyPr/>
                    <a:lstStyle/>
                    <a:p>
                      <a:pPr marL="0" indent="0">
                        <a:buFont typeface="+mj-lt"/>
                        <a:buNone/>
                      </a:pPr>
                      <a:r>
                        <a:rPr kumimoji="1" lang="ja-JP" altLang="en-US" sz="1050" b="1">
                          <a:solidFill>
                            <a:schemeClr val="tx1"/>
                          </a:solidFill>
                        </a:rPr>
                        <a:t>⑥ 初期導入とモニタリング</a:t>
                      </a:r>
                      <a:endParaRPr kumimoji="1" lang="en-US" altLang="ja-JP" sz="1050" b="1">
                        <a:solidFill>
                          <a:schemeClr val="tx1"/>
                        </a:solidFill>
                      </a:endParaRPr>
                    </a:p>
                    <a:p>
                      <a:pPr marL="228600" indent="-228600">
                        <a:buFont typeface="+mj-lt"/>
                        <a:buAutoNum type="alphaLcPeriod"/>
                      </a:pPr>
                      <a:r>
                        <a:rPr kumimoji="1" lang="ja-JP" altLang="en-US" sz="1050" b="0">
                          <a:solidFill>
                            <a:schemeClr val="tx1"/>
                          </a:solidFill>
                        </a:rPr>
                        <a:t>ソリューションの初期導入時は、実際に通信の遮断は行わず、適用したポリシーや初期動作の確認を行う。</a:t>
                      </a:r>
                      <a:endParaRPr kumimoji="1" lang="en-US" altLang="ja-JP" sz="1050" b="0">
                        <a:solidFill>
                          <a:schemeClr val="tx1"/>
                        </a:solidFill>
                      </a:endParaRPr>
                    </a:p>
                    <a:p>
                      <a:pPr marL="228600" indent="-228600">
                        <a:buFont typeface="+mj-lt"/>
                        <a:buAutoNum type="alphaLcPeriod"/>
                      </a:pPr>
                      <a:r>
                        <a:rPr kumimoji="1" lang="ja-JP" altLang="en-US" sz="1050" b="0">
                          <a:solidFill>
                            <a:schemeClr val="tx1"/>
                          </a:solidFill>
                        </a:rPr>
                        <a:t>動作に問題がないことを確認後、運用を開始する。</a:t>
                      </a:r>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50" b="0">
                          <a:solidFill>
                            <a:schemeClr val="tx1"/>
                          </a:solidFill>
                        </a:rPr>
                        <a:t>8.16 </a:t>
                      </a:r>
                      <a:r>
                        <a:rPr kumimoji="1" lang="ja-JP" altLang="en-US" sz="1050" b="0">
                          <a:solidFill>
                            <a:schemeClr val="tx1"/>
                          </a:solidFill>
                        </a:rPr>
                        <a:t>監視活動</a:t>
                      </a:r>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380911954"/>
                  </a:ext>
                </a:extLst>
              </a:tr>
              <a:tr h="318945">
                <a:tc>
                  <a:txBody>
                    <a:bodyPr/>
                    <a:lstStyle/>
                    <a:p>
                      <a:pPr marL="0" indent="0">
                        <a:buFont typeface="+mj-lt"/>
                        <a:buNone/>
                      </a:pPr>
                      <a:r>
                        <a:rPr kumimoji="1" lang="ja-JP" altLang="en-US" sz="1050" b="1">
                          <a:solidFill>
                            <a:schemeClr val="tx1"/>
                          </a:solidFill>
                        </a:rPr>
                        <a:t>⑦ ゼロトラストの適用箇所拡大</a:t>
                      </a:r>
                      <a:endParaRPr kumimoji="1" lang="en-US" altLang="ja-JP" sz="1050" b="1">
                        <a:solidFill>
                          <a:schemeClr val="tx1"/>
                        </a:solidFill>
                      </a:endParaRPr>
                    </a:p>
                    <a:p>
                      <a:pPr marL="228600" indent="-228600">
                        <a:buFont typeface="+mj-lt"/>
                        <a:buAutoNum type="alphaLcPeriod"/>
                      </a:pPr>
                      <a:r>
                        <a:rPr kumimoji="1" lang="ja-JP" altLang="en-US" sz="1050" b="0">
                          <a:solidFill>
                            <a:schemeClr val="tx1"/>
                          </a:solidFill>
                        </a:rPr>
                        <a:t>運用開始後は、ネットワークや資産の監視は継続しつつ、トラフィックの記録を行う。</a:t>
                      </a:r>
                      <a:endParaRPr kumimoji="1" lang="en-US" altLang="ja-JP" sz="1050" b="0">
                        <a:solidFill>
                          <a:schemeClr val="tx1"/>
                        </a:solidFill>
                      </a:endParaRPr>
                    </a:p>
                    <a:p>
                      <a:pPr marL="228600" indent="-228600">
                        <a:buFont typeface="+mj-lt"/>
                        <a:buAutoNum type="alphaLcPeriod"/>
                      </a:pPr>
                      <a:r>
                        <a:rPr kumimoji="1" lang="ja-JP" altLang="en-US" sz="1050" b="0">
                          <a:solidFill>
                            <a:schemeClr val="tx1"/>
                          </a:solidFill>
                        </a:rPr>
                        <a:t>トラフィックを記録していくなかで、ポリシーの変更や適用箇所の拡大を適宜実施する。</a:t>
                      </a:r>
                      <a:endParaRPr kumimoji="1" lang="en-US" altLang="ja-JP" sz="1050" b="0">
                        <a:solidFill>
                          <a:schemeClr val="tx1"/>
                        </a:solidFill>
                      </a:endParaRPr>
                    </a:p>
                    <a:p>
                      <a:pPr marL="228600" indent="-228600">
                        <a:buFont typeface="+mj-lt"/>
                        <a:buAutoNum type="alphaLcPeriod"/>
                      </a:pPr>
                      <a:r>
                        <a:rPr kumimoji="1" lang="ja-JP" altLang="en-US" sz="1050" b="0">
                          <a:solidFill>
                            <a:schemeClr val="tx1"/>
                          </a:solidFill>
                        </a:rPr>
                        <a:t>ポリシー変更を実施する場合は、影響が問題にならないように確認する。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228600" indent="-228600">
                        <a:buFont typeface="Arial" panose="020B0604020202020204" pitchFamily="34" charset="0"/>
                        <a:buChar char="•"/>
                      </a:pPr>
                      <a:r>
                        <a:rPr kumimoji="1" lang="en-US" altLang="ja-JP" sz="1050" b="0">
                          <a:solidFill>
                            <a:schemeClr val="tx1"/>
                          </a:solidFill>
                        </a:rPr>
                        <a:t>8.15 </a:t>
                      </a:r>
                      <a:r>
                        <a:rPr kumimoji="1" lang="ja-JP" altLang="en-US" sz="1050" b="0">
                          <a:solidFill>
                            <a:schemeClr val="tx1"/>
                          </a:solidFill>
                        </a:rPr>
                        <a:t>ログ取得</a:t>
                      </a:r>
                    </a:p>
                    <a:p>
                      <a:pPr marL="228600" indent="-228600">
                        <a:buFont typeface="Arial" panose="020B0604020202020204" pitchFamily="34" charset="0"/>
                        <a:buChar char="•"/>
                      </a:pPr>
                      <a:r>
                        <a:rPr kumimoji="1" lang="en-US" altLang="ja-JP" sz="1050" b="0">
                          <a:solidFill>
                            <a:schemeClr val="tx1"/>
                          </a:solidFill>
                        </a:rPr>
                        <a:t>8.16 </a:t>
                      </a:r>
                      <a:r>
                        <a:rPr kumimoji="1" lang="ja-JP" altLang="en-US" sz="1050" b="0">
                          <a:solidFill>
                            <a:schemeClr val="tx1"/>
                          </a:solidFill>
                        </a:rPr>
                        <a:t>監視活動</a:t>
                      </a:r>
                      <a:endParaRPr kumimoji="1" lang="en-US" altLang="ja-JP" sz="1050" b="0">
                        <a:solidFill>
                          <a:schemeClr val="tx1"/>
                        </a:solidFill>
                      </a:endParaRPr>
                    </a:p>
                    <a:p>
                      <a:pPr marL="228600" indent="-228600">
                        <a:buFont typeface="Arial" panose="020B0604020202020204" pitchFamily="34" charset="0"/>
                        <a:buChar char="•"/>
                      </a:pPr>
                      <a:r>
                        <a:rPr kumimoji="1" lang="en-US" altLang="ja-JP" sz="1050" b="0">
                          <a:solidFill>
                            <a:schemeClr val="tx1"/>
                          </a:solidFill>
                        </a:rPr>
                        <a:t>8.32 </a:t>
                      </a:r>
                      <a:r>
                        <a:rPr kumimoji="1" lang="ja-JP" altLang="en-US" sz="1050" b="0">
                          <a:solidFill>
                            <a:schemeClr val="tx1"/>
                          </a:solidFill>
                        </a:rPr>
                        <a:t>変更管理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810843645"/>
                  </a:ext>
                </a:extLst>
              </a:tr>
            </a:tbl>
          </a:graphicData>
        </a:graphic>
      </p:graphicFrame>
      <p:sp>
        <p:nvSpPr>
          <p:cNvPr id="4" name="スライド番号プレースホルダー 4">
            <a:extLst>
              <a:ext uri="{FF2B5EF4-FFF2-40B4-BE49-F238E27FC236}">
                <a16:creationId xmlns:a16="http://schemas.microsoft.com/office/drawing/2014/main" id="{44F4B7C3-C862-29F1-3103-708544706AC3}"/>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1">
            <a:extLst>
              <a:ext uri="{FF2B5EF4-FFF2-40B4-BE49-F238E27FC236}">
                <a16:creationId xmlns:a16="http://schemas.microsoft.com/office/drawing/2014/main" id="{57755254-B0FE-6CE4-CD0F-A29755B8388C}"/>
              </a:ext>
            </a:extLst>
          </p:cNvPr>
          <p:cNvSpPr txBox="1">
            <a:spLocks/>
          </p:cNvSpPr>
          <p:nvPr/>
        </p:nvSpPr>
        <p:spPr>
          <a:xfrm>
            <a:off x="619200" y="835200"/>
            <a:ext cx="6238800" cy="4176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1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17</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技術的管理策</a:t>
            </a:r>
            <a:b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17-2.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各種テーマごとの対策</a:t>
            </a:r>
            <a:endPar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Tree>
    <p:extLst>
      <p:ext uri="{BB962C8B-B14F-4D97-AF65-F5344CB8AC3E}">
        <p14:creationId xmlns:p14="http://schemas.microsoft.com/office/powerpoint/2010/main" val="882427312"/>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48D874B9-8982-0E5D-7827-B869257E454C}"/>
              </a:ext>
            </a:extLst>
          </p:cNvPr>
          <p:cNvSpPr>
            <a:spLocks noGrp="1"/>
          </p:cNvSpPr>
          <p:nvPr>
            <p:ph type="body" sz="quarter" idx="14"/>
          </p:nvPr>
        </p:nvSpPr>
        <p:spPr/>
        <p:txBody>
          <a:bodyPr/>
          <a:lstStyle/>
          <a:p>
            <a:r>
              <a:rPr lang="en-US" altLang="ja-JP" sz="1600" u="none" strike="noStrike">
                <a:effectLst/>
              </a:rPr>
              <a:t>17-2-2. </a:t>
            </a:r>
            <a:r>
              <a:rPr lang="ja-JP" altLang="en-US" sz="1600" u="none" strike="noStrike">
                <a:effectLst/>
              </a:rPr>
              <a:t>ゼロトラスト・境界防御モデル</a:t>
            </a:r>
            <a:endParaRPr kumimoji="1" lang="ja-JP" altLang="en-US"/>
          </a:p>
        </p:txBody>
      </p:sp>
      <p:sp>
        <p:nvSpPr>
          <p:cNvPr id="4" name="テキスト ボックス 3">
            <a:extLst>
              <a:ext uri="{FF2B5EF4-FFF2-40B4-BE49-F238E27FC236}">
                <a16:creationId xmlns:a16="http://schemas.microsoft.com/office/drawing/2014/main" id="{CF4F2A2B-B483-3847-A02A-ADF7E2A130F8}"/>
              </a:ext>
            </a:extLst>
          </p:cNvPr>
          <p:cNvSpPr txBox="1"/>
          <p:nvPr/>
        </p:nvSpPr>
        <p:spPr>
          <a:xfrm>
            <a:off x="622800" y="2210299"/>
            <a:ext cx="5612400" cy="4154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ゼロトラストを実装するために必要となる主な技術要素（製品、ソリューション）について説明します。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0" name="表 9">
            <a:extLst>
              <a:ext uri="{FF2B5EF4-FFF2-40B4-BE49-F238E27FC236}">
                <a16:creationId xmlns:a16="http://schemas.microsoft.com/office/drawing/2014/main" id="{2179D5C0-0D5C-9C75-7D90-0091CAEE3729}"/>
              </a:ext>
            </a:extLst>
          </p:cNvPr>
          <p:cNvGraphicFramePr>
            <a:graphicFrameLocks noGrp="1"/>
          </p:cNvGraphicFramePr>
          <p:nvPr/>
        </p:nvGraphicFramePr>
        <p:xfrm>
          <a:off x="622800" y="2587697"/>
          <a:ext cx="5612400" cy="67437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r>
                        <a:rPr kumimoji="1" lang="en-US" altLang="ja-JP" sz="1050" b="1">
                          <a:solidFill>
                            <a:schemeClr val="bg1"/>
                          </a:solidFill>
                          <a:latin typeface="+mn-ea"/>
                          <a:ea typeface="+mn-ea"/>
                        </a:rPr>
                        <a:t>CASB</a:t>
                      </a:r>
                      <a:r>
                        <a:rPr kumimoji="1" lang="ja-JP" altLang="en-US" sz="1050" b="1">
                          <a:solidFill>
                            <a:schemeClr val="bg1"/>
                          </a:solidFill>
                          <a:latin typeface="+mn-ea"/>
                          <a:ea typeface="+mn-ea"/>
                        </a:rPr>
                        <a:t>（</a:t>
                      </a:r>
                      <a:r>
                        <a:rPr kumimoji="1" lang="en-US" altLang="ja-JP" sz="1050" b="1">
                          <a:solidFill>
                            <a:schemeClr val="bg1"/>
                          </a:solidFill>
                          <a:latin typeface="+mn-ea"/>
                          <a:ea typeface="+mn-ea"/>
                        </a:rPr>
                        <a:t>Cloud Access Security Broker</a:t>
                      </a:r>
                      <a:r>
                        <a:rPr kumimoji="1" lang="ja-JP" altLang="en-US" sz="1050" b="1">
                          <a:solidFill>
                            <a:schemeClr val="bg1"/>
                          </a:solidFill>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0" indent="0">
                        <a:buFont typeface="Arial" panose="020B0604020202020204" pitchFamily="34" charset="0"/>
                        <a:buNone/>
                      </a:pPr>
                      <a:r>
                        <a:rPr kumimoji="1" lang="en-US" altLang="ja-JP" sz="1000" b="0" kern="1200">
                          <a:solidFill>
                            <a:schemeClr val="dk1"/>
                          </a:solidFill>
                          <a:effectLst/>
                          <a:latin typeface="+mn-ea"/>
                          <a:ea typeface="+mn-ea"/>
                          <a:cs typeface="+mn-cs"/>
                        </a:rPr>
                        <a:t>CASB</a:t>
                      </a:r>
                      <a:r>
                        <a:rPr kumimoji="1" lang="ja-JP" altLang="en-US" sz="1000" b="0" kern="1200">
                          <a:solidFill>
                            <a:schemeClr val="dk1"/>
                          </a:solidFill>
                          <a:effectLst/>
                          <a:latin typeface="+mn-ea"/>
                          <a:ea typeface="+mn-ea"/>
                          <a:cs typeface="+mn-cs"/>
                        </a:rPr>
                        <a:t>とは、クラウドサービスの利活用における情報セキュリティのコンセプトですが、それを実装した製品も</a:t>
                      </a:r>
                      <a:r>
                        <a:rPr kumimoji="1" lang="en-US" altLang="ja-JP" sz="1000" b="0" kern="1200">
                          <a:solidFill>
                            <a:schemeClr val="dk1"/>
                          </a:solidFill>
                          <a:effectLst/>
                          <a:latin typeface="+mn-ea"/>
                          <a:ea typeface="+mn-ea"/>
                          <a:cs typeface="+mn-cs"/>
                        </a:rPr>
                        <a:t>CASB</a:t>
                      </a:r>
                      <a:r>
                        <a:rPr kumimoji="1" lang="ja-JP" altLang="en-US" sz="1000" b="0" kern="1200">
                          <a:solidFill>
                            <a:schemeClr val="dk1"/>
                          </a:solidFill>
                          <a:effectLst/>
                          <a:latin typeface="+mn-ea"/>
                          <a:ea typeface="+mn-ea"/>
                          <a:cs typeface="+mn-cs"/>
                        </a:rPr>
                        <a:t>と呼ばれます。</a:t>
                      </a:r>
                      <a:r>
                        <a:rPr kumimoji="1" lang="en-US" altLang="ja-JP" sz="1000" b="0" kern="1200">
                          <a:solidFill>
                            <a:schemeClr val="dk1"/>
                          </a:solidFill>
                          <a:effectLst/>
                          <a:latin typeface="+mn-ea"/>
                          <a:ea typeface="+mn-ea"/>
                          <a:cs typeface="+mn-cs"/>
                        </a:rPr>
                        <a:t>CASB</a:t>
                      </a:r>
                      <a:r>
                        <a:rPr kumimoji="1" lang="ja-JP" altLang="en-US" sz="1000" b="0" kern="1200">
                          <a:solidFill>
                            <a:schemeClr val="dk1"/>
                          </a:solidFill>
                          <a:effectLst/>
                          <a:latin typeface="+mn-ea"/>
                          <a:ea typeface="+mn-ea"/>
                          <a:cs typeface="+mn-cs"/>
                        </a:rPr>
                        <a:t>は、以下の</a:t>
                      </a:r>
                      <a:r>
                        <a:rPr kumimoji="1" lang="en-US" altLang="ja-JP" sz="1000" b="0" kern="1200">
                          <a:solidFill>
                            <a:schemeClr val="dk1"/>
                          </a:solidFill>
                          <a:effectLst/>
                          <a:latin typeface="+mn-ea"/>
                          <a:ea typeface="+mn-ea"/>
                          <a:cs typeface="+mn-cs"/>
                        </a:rPr>
                        <a:t>4</a:t>
                      </a:r>
                      <a:r>
                        <a:rPr kumimoji="1" lang="ja-JP" altLang="en-US" sz="1000" b="0" kern="1200">
                          <a:solidFill>
                            <a:schemeClr val="dk1"/>
                          </a:solidFill>
                          <a:effectLst/>
                          <a:latin typeface="+mn-ea"/>
                          <a:ea typeface="+mn-ea"/>
                          <a:cs typeface="+mn-cs"/>
                        </a:rPr>
                        <a:t>つの機能を備えています。</a:t>
                      </a:r>
                      <a:endParaRPr kumimoji="1" lang="en-US" altLang="ja-JP" sz="1000" b="0" kern="1200">
                        <a:solidFill>
                          <a:schemeClr val="dk1"/>
                        </a:solidFill>
                        <a:effectLst/>
                        <a:latin typeface="+mn-ea"/>
                        <a:ea typeface="+mn-ea"/>
                        <a:cs typeface="+mn-cs"/>
                      </a:endParaRPr>
                    </a:p>
                    <a:p>
                      <a:pPr marL="171450" indent="-171450">
                        <a:buFont typeface="Arial" panose="020B0604020202020204" pitchFamily="34" charset="0"/>
                        <a:buChar char="•"/>
                      </a:pPr>
                      <a:r>
                        <a:rPr kumimoji="1" lang="ja-JP" altLang="en-US" sz="1000" b="0" kern="1200">
                          <a:solidFill>
                            <a:schemeClr val="dk1"/>
                          </a:solidFill>
                          <a:effectLst/>
                          <a:latin typeface="+mn-ea"/>
                          <a:ea typeface="+mn-ea"/>
                          <a:cs typeface="+mn-cs"/>
                        </a:rPr>
                        <a:t>可視化</a:t>
                      </a:r>
                      <a:br>
                        <a:rPr kumimoji="1" lang="en-US" altLang="ja-JP" sz="1000" b="0" kern="1200">
                          <a:solidFill>
                            <a:schemeClr val="dk1"/>
                          </a:solidFill>
                          <a:effectLst/>
                          <a:latin typeface="+mn-ea"/>
                          <a:ea typeface="+mn-ea"/>
                          <a:cs typeface="+mn-cs"/>
                        </a:rPr>
                      </a:br>
                      <a:r>
                        <a:rPr kumimoji="1" lang="ja-JP" altLang="en-US" sz="1000" b="0" kern="1200">
                          <a:solidFill>
                            <a:schemeClr val="dk1"/>
                          </a:solidFill>
                          <a:effectLst/>
                          <a:latin typeface="+mn-ea"/>
                          <a:ea typeface="+mn-ea"/>
                          <a:cs typeface="+mn-cs"/>
                        </a:rPr>
                        <a:t>クラウドストレージへの不審なアップロードやダウンロードの監視や、シャドー</a:t>
                      </a:r>
                      <a:r>
                        <a:rPr kumimoji="1" lang="en-US" altLang="ja-JP" sz="1000" b="0" kern="1200">
                          <a:solidFill>
                            <a:schemeClr val="dk1"/>
                          </a:solidFill>
                          <a:effectLst/>
                          <a:latin typeface="+mn-ea"/>
                          <a:ea typeface="+mn-ea"/>
                          <a:cs typeface="+mn-cs"/>
                        </a:rPr>
                        <a:t>IT</a:t>
                      </a:r>
                      <a:r>
                        <a:rPr kumimoji="1" lang="ja-JP" altLang="en-US" sz="1000" b="0" kern="1200">
                          <a:solidFill>
                            <a:schemeClr val="dk1"/>
                          </a:solidFill>
                          <a:effectLst/>
                          <a:latin typeface="+mn-ea"/>
                          <a:ea typeface="+mn-ea"/>
                          <a:cs typeface="+mn-cs"/>
                        </a:rPr>
                        <a:t>の検知を行います。</a:t>
                      </a:r>
                      <a:endParaRPr kumimoji="1" lang="en-US" altLang="ja-JP" sz="1000" b="0" kern="1200">
                        <a:solidFill>
                          <a:schemeClr val="dk1"/>
                        </a:solidFill>
                        <a:effectLst/>
                        <a:latin typeface="+mn-ea"/>
                        <a:ea typeface="+mn-ea"/>
                        <a:cs typeface="+mn-cs"/>
                      </a:endParaRPr>
                    </a:p>
                    <a:p>
                      <a:pPr marL="171450" indent="-171450">
                        <a:buFont typeface="Arial" panose="020B0604020202020204" pitchFamily="34" charset="0"/>
                        <a:buChar char="•"/>
                      </a:pPr>
                      <a:r>
                        <a:rPr kumimoji="1" lang="ja-JP" altLang="en-US" sz="1000" b="0" kern="1200">
                          <a:solidFill>
                            <a:schemeClr val="dk1"/>
                          </a:solidFill>
                          <a:effectLst/>
                          <a:latin typeface="+mn-ea"/>
                          <a:ea typeface="+mn-ea"/>
                          <a:cs typeface="+mn-cs"/>
                        </a:rPr>
                        <a:t>データセキュリティ</a:t>
                      </a:r>
                      <a:br>
                        <a:rPr kumimoji="1" lang="en-US" altLang="ja-JP" sz="1000" b="0" kern="1200">
                          <a:solidFill>
                            <a:schemeClr val="dk1"/>
                          </a:solidFill>
                          <a:effectLst/>
                          <a:latin typeface="+mn-ea"/>
                          <a:ea typeface="+mn-ea"/>
                          <a:cs typeface="+mn-cs"/>
                        </a:rPr>
                      </a:br>
                      <a:r>
                        <a:rPr kumimoji="1" lang="ja-JP" altLang="en-US" sz="1000" b="0" kern="1200">
                          <a:solidFill>
                            <a:schemeClr val="dk1"/>
                          </a:solidFill>
                          <a:effectLst/>
                          <a:latin typeface="+mn-ea"/>
                          <a:ea typeface="+mn-ea"/>
                          <a:cs typeface="+mn-cs"/>
                        </a:rPr>
                        <a:t>アクセス権限の逸脱や機密情報の持ち出しをチェックし、ブロックします。</a:t>
                      </a:r>
                      <a:endParaRPr kumimoji="1" lang="en-US" altLang="ja-JP" sz="1000" b="0" kern="1200">
                        <a:solidFill>
                          <a:schemeClr val="dk1"/>
                        </a:solidFill>
                        <a:effectLst/>
                        <a:latin typeface="+mn-ea"/>
                        <a:ea typeface="+mn-ea"/>
                        <a:cs typeface="+mn-cs"/>
                      </a:endParaRPr>
                    </a:p>
                    <a:p>
                      <a:pPr marL="171450" indent="-171450">
                        <a:buFont typeface="Arial" panose="020B0604020202020204" pitchFamily="34" charset="0"/>
                        <a:buChar char="•"/>
                      </a:pPr>
                      <a:r>
                        <a:rPr kumimoji="1" lang="ja-JP" altLang="en-US" sz="1000" b="0" kern="1200">
                          <a:solidFill>
                            <a:schemeClr val="dk1"/>
                          </a:solidFill>
                          <a:effectLst/>
                          <a:latin typeface="+mn-ea"/>
                          <a:ea typeface="+mn-ea"/>
                          <a:cs typeface="+mn-cs"/>
                        </a:rPr>
                        <a:t>コンプライアンス</a:t>
                      </a:r>
                      <a:br>
                        <a:rPr kumimoji="1" lang="en-US" altLang="ja-JP" sz="1000" b="0" kern="1200">
                          <a:solidFill>
                            <a:schemeClr val="dk1"/>
                          </a:solidFill>
                          <a:effectLst/>
                          <a:latin typeface="+mn-ea"/>
                          <a:ea typeface="+mn-ea"/>
                          <a:cs typeface="+mn-cs"/>
                        </a:rPr>
                      </a:br>
                      <a:r>
                        <a:rPr kumimoji="1" lang="ja-JP" altLang="en-US" sz="1000" b="0" kern="1200">
                          <a:solidFill>
                            <a:schemeClr val="dk1"/>
                          </a:solidFill>
                          <a:effectLst/>
                          <a:latin typeface="+mn-ea"/>
                          <a:ea typeface="+mn-ea"/>
                          <a:cs typeface="+mn-cs"/>
                        </a:rPr>
                        <a:t>セキュリティに関する基準やポリシーを満たしていることを監査します。 </a:t>
                      </a:r>
                      <a:endParaRPr kumimoji="1" lang="en-US" altLang="ja-JP" sz="1000" b="0" kern="1200">
                        <a:solidFill>
                          <a:schemeClr val="dk1"/>
                        </a:solidFill>
                        <a:effectLst/>
                        <a:latin typeface="+mn-ea"/>
                        <a:ea typeface="+mn-ea"/>
                        <a:cs typeface="+mn-cs"/>
                      </a:endParaRPr>
                    </a:p>
                    <a:p>
                      <a:pPr marL="171450" indent="-171450">
                        <a:buFont typeface="Arial" panose="020B0604020202020204" pitchFamily="34" charset="0"/>
                        <a:buChar char="•"/>
                      </a:pPr>
                      <a:r>
                        <a:rPr kumimoji="1" lang="ja-JP" altLang="en-US" sz="1000" b="0" kern="1200">
                          <a:solidFill>
                            <a:schemeClr val="dk1"/>
                          </a:solidFill>
                          <a:effectLst/>
                          <a:latin typeface="+mn-ea"/>
                          <a:ea typeface="+mn-ea"/>
                          <a:cs typeface="+mn-cs"/>
                        </a:rPr>
                        <a:t>脅威防御</a:t>
                      </a:r>
                      <a:br>
                        <a:rPr kumimoji="1" lang="en-US" altLang="ja-JP" sz="1000" b="0" kern="1200">
                          <a:solidFill>
                            <a:schemeClr val="dk1"/>
                          </a:solidFill>
                          <a:effectLst/>
                          <a:latin typeface="+mn-ea"/>
                          <a:ea typeface="+mn-ea"/>
                          <a:cs typeface="+mn-cs"/>
                        </a:rPr>
                      </a:br>
                      <a:r>
                        <a:rPr kumimoji="1" lang="ja-JP" altLang="en-US" sz="1000" b="0" kern="1200">
                          <a:solidFill>
                            <a:schemeClr val="dk1"/>
                          </a:solidFill>
                          <a:effectLst/>
                          <a:latin typeface="+mn-ea"/>
                          <a:ea typeface="+mn-ea"/>
                          <a:cs typeface="+mn-cs"/>
                        </a:rPr>
                        <a:t>セキュリティ脅威の検出、分析や防御を行います。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0">
                <a:tc>
                  <a:txBody>
                    <a:bodyPr/>
                    <a:lstStyle/>
                    <a:p>
                      <a:pPr marL="0" indent="0">
                        <a:buFont typeface="+mj-lt"/>
                        <a:buNone/>
                      </a:pPr>
                      <a:r>
                        <a:rPr kumimoji="1" lang="en-US" altLang="ja-JP" sz="1050" b="1" kern="1200">
                          <a:solidFill>
                            <a:schemeClr val="bg1"/>
                          </a:solidFill>
                          <a:effectLst/>
                          <a:latin typeface="+mn-ea"/>
                          <a:ea typeface="+mn-ea"/>
                          <a:cs typeface="+mn-cs"/>
                        </a:rPr>
                        <a:t>SWG (Secure Web Gateway</a:t>
                      </a:r>
                      <a:r>
                        <a:rPr kumimoji="1" lang="ja-JP" altLang="en-US" sz="1050" b="1" kern="1200">
                          <a:solidFill>
                            <a:schemeClr val="bg1"/>
                          </a:solidFill>
                          <a:effectLst/>
                          <a:latin typeface="+mn-ea"/>
                          <a:ea typeface="+mn-ea"/>
                          <a:cs typeface="+mn-cs"/>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63257045"/>
                  </a:ext>
                </a:extLst>
              </a:tr>
              <a:tr h="0">
                <a:tc>
                  <a:txBody>
                    <a:bodyPr/>
                    <a:lstStyle/>
                    <a:p>
                      <a:pPr marL="0" indent="0">
                        <a:buFont typeface="+mj-lt"/>
                        <a:buNone/>
                      </a:pPr>
                      <a:r>
                        <a:rPr kumimoji="1" lang="en-US" altLang="ja-JP" sz="1000" kern="1200">
                          <a:solidFill>
                            <a:schemeClr val="dk1"/>
                          </a:solidFill>
                          <a:effectLst/>
                          <a:latin typeface="+mn-ea"/>
                          <a:ea typeface="+mn-ea"/>
                          <a:cs typeface="+mn-cs"/>
                        </a:rPr>
                        <a:t>SWG</a:t>
                      </a:r>
                      <a:r>
                        <a:rPr kumimoji="1" lang="ja-JP" altLang="en-US" sz="1000" kern="1200">
                          <a:solidFill>
                            <a:schemeClr val="dk1"/>
                          </a:solidFill>
                          <a:effectLst/>
                          <a:latin typeface="+mn-ea"/>
                          <a:ea typeface="+mn-ea"/>
                          <a:cs typeface="+mn-cs"/>
                        </a:rPr>
                        <a:t>は、外部ネットワークへのすべてのアクセスを中継することで、危険なコンテンツをブロック・フィルタリングするセキュリティ製品です。物理的なアプライアンスとして提供されるものもありますが、クラウド型のソリューションが一般的です。利用者のリスクの高い行為や許可されていない操作をブロックして、エンドポイントデバイスと社内ネットワークの安全性を保ちます。</a:t>
                      </a:r>
                      <a:r>
                        <a:rPr kumimoji="1" lang="en-US" altLang="ja-JP" sz="1000" kern="1200">
                          <a:solidFill>
                            <a:schemeClr val="dk1"/>
                          </a:solidFill>
                          <a:effectLst/>
                          <a:latin typeface="+mn-ea"/>
                          <a:ea typeface="+mn-ea"/>
                          <a:cs typeface="+mn-cs"/>
                        </a:rPr>
                        <a:t>SWG</a:t>
                      </a:r>
                      <a:r>
                        <a:rPr kumimoji="1" lang="ja-JP" altLang="en-US" sz="1000" kern="1200">
                          <a:solidFill>
                            <a:schemeClr val="dk1"/>
                          </a:solidFill>
                          <a:effectLst/>
                          <a:latin typeface="+mn-ea"/>
                          <a:ea typeface="+mn-ea"/>
                          <a:cs typeface="+mn-cs"/>
                        </a:rPr>
                        <a:t>の主な機能は、次の通りです。</a:t>
                      </a:r>
                    </a:p>
                    <a:p>
                      <a:pPr marL="171450" indent="-171450">
                        <a:buFont typeface="Arial" panose="020B0604020202020204" pitchFamily="34" charset="0"/>
                        <a:buChar char="•"/>
                      </a:pPr>
                      <a:r>
                        <a:rPr kumimoji="1" lang="ja-JP" altLang="en-US" sz="1000" kern="1200">
                          <a:solidFill>
                            <a:schemeClr val="dk1"/>
                          </a:solidFill>
                          <a:effectLst/>
                          <a:latin typeface="+mn-ea"/>
                          <a:ea typeface="+mn-ea"/>
                          <a:cs typeface="+mn-cs"/>
                        </a:rPr>
                        <a:t>リスクの高い</a:t>
                      </a:r>
                      <a:r>
                        <a:rPr kumimoji="1" lang="en-US" altLang="ja-JP" sz="1000" kern="1200">
                          <a:solidFill>
                            <a:schemeClr val="dk1"/>
                          </a:solidFill>
                          <a:effectLst/>
                          <a:latin typeface="+mn-ea"/>
                          <a:ea typeface="+mn-ea"/>
                          <a:cs typeface="+mn-cs"/>
                        </a:rPr>
                        <a:t>URL</a:t>
                      </a:r>
                      <a:r>
                        <a:rPr kumimoji="1" lang="ja-JP" altLang="en-US" sz="1000" kern="1200">
                          <a:solidFill>
                            <a:schemeClr val="dk1"/>
                          </a:solidFill>
                          <a:effectLst/>
                          <a:latin typeface="+mn-ea"/>
                          <a:ea typeface="+mn-ea"/>
                          <a:cs typeface="+mn-cs"/>
                        </a:rPr>
                        <a:t>や</a:t>
                      </a:r>
                      <a:r>
                        <a:rPr kumimoji="1" lang="en-US" altLang="ja-JP" sz="1000" kern="1200">
                          <a:solidFill>
                            <a:schemeClr val="dk1"/>
                          </a:solidFill>
                          <a:effectLst/>
                          <a:latin typeface="+mn-ea"/>
                          <a:ea typeface="+mn-ea"/>
                          <a:cs typeface="+mn-cs"/>
                        </a:rPr>
                        <a:t>IP</a:t>
                      </a:r>
                      <a:r>
                        <a:rPr kumimoji="1" lang="ja-JP" altLang="en-US" sz="1000" kern="1200">
                          <a:solidFill>
                            <a:schemeClr val="dk1"/>
                          </a:solidFill>
                          <a:effectLst/>
                          <a:latin typeface="+mn-ea"/>
                          <a:ea typeface="+mn-ea"/>
                          <a:cs typeface="+mn-cs"/>
                        </a:rPr>
                        <a:t>アドレスへのアクセスの遮断</a:t>
                      </a:r>
                      <a:endParaRPr kumimoji="1" lang="en-US" altLang="ja-JP" sz="1000" kern="1200">
                        <a:solidFill>
                          <a:schemeClr val="dk1"/>
                        </a:solidFill>
                        <a:effectLst/>
                        <a:latin typeface="+mn-ea"/>
                        <a:ea typeface="+mn-ea"/>
                        <a:cs typeface="+mn-cs"/>
                      </a:endParaRPr>
                    </a:p>
                    <a:p>
                      <a:pPr marL="171450" indent="-171450">
                        <a:buFont typeface="Arial" panose="020B0604020202020204" pitchFamily="34" charset="0"/>
                        <a:buChar char="•"/>
                      </a:pPr>
                      <a:r>
                        <a:rPr kumimoji="1" lang="ja-JP" altLang="en-US" sz="1000" kern="1200">
                          <a:solidFill>
                            <a:schemeClr val="dk1"/>
                          </a:solidFill>
                          <a:effectLst/>
                          <a:latin typeface="+mn-ea"/>
                          <a:ea typeface="+mn-ea"/>
                          <a:cs typeface="+mn-cs"/>
                        </a:rPr>
                        <a:t>マルウェアの検出とブロック</a:t>
                      </a:r>
                      <a:endParaRPr kumimoji="1" lang="en-US" altLang="ja-JP" sz="1000" kern="1200">
                        <a:solidFill>
                          <a:schemeClr val="dk1"/>
                        </a:solidFill>
                        <a:effectLst/>
                        <a:latin typeface="+mn-ea"/>
                        <a:ea typeface="+mn-ea"/>
                        <a:cs typeface="+mn-cs"/>
                      </a:endParaRPr>
                    </a:p>
                    <a:p>
                      <a:pPr marL="171450" indent="-171450">
                        <a:buFont typeface="Arial" panose="020B0604020202020204" pitchFamily="34" charset="0"/>
                        <a:buChar char="•"/>
                      </a:pPr>
                      <a:r>
                        <a:rPr kumimoji="1" lang="ja-JP" altLang="en-US" sz="1000" kern="1200">
                          <a:solidFill>
                            <a:schemeClr val="dk1"/>
                          </a:solidFill>
                          <a:effectLst/>
                          <a:latin typeface="+mn-ea"/>
                          <a:ea typeface="+mn-ea"/>
                          <a:cs typeface="+mn-cs"/>
                        </a:rPr>
                        <a:t>アプリケーション制御</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56319110"/>
                  </a:ext>
                </a:extLst>
              </a:tr>
              <a:tr h="0">
                <a:tc>
                  <a:txBody>
                    <a:bodyPr/>
                    <a:lstStyle/>
                    <a:p>
                      <a:pPr marL="0" indent="0">
                        <a:buFont typeface="+mj-lt"/>
                        <a:buNone/>
                      </a:pPr>
                      <a:r>
                        <a:rPr kumimoji="1" lang="en-US" altLang="ja-JP" sz="1050" b="1" kern="1200">
                          <a:solidFill>
                            <a:schemeClr val="bg1"/>
                          </a:solidFill>
                          <a:effectLst/>
                          <a:latin typeface="+mn-ea"/>
                          <a:ea typeface="+mn-ea"/>
                          <a:cs typeface="+mn-cs"/>
                        </a:rPr>
                        <a:t>ZTNA</a:t>
                      </a:r>
                      <a:r>
                        <a:rPr kumimoji="1" lang="ja-JP" altLang="en-US" sz="1050" b="1" kern="1200">
                          <a:solidFill>
                            <a:schemeClr val="bg1"/>
                          </a:solidFill>
                          <a:effectLst/>
                          <a:latin typeface="+mn-ea"/>
                          <a:ea typeface="+mn-ea"/>
                          <a:cs typeface="+mn-cs"/>
                        </a:rPr>
                        <a:t>（</a:t>
                      </a:r>
                      <a:r>
                        <a:rPr kumimoji="1" lang="en-US" altLang="ja-JP" sz="1050" b="1" kern="1200">
                          <a:solidFill>
                            <a:schemeClr val="bg1"/>
                          </a:solidFill>
                          <a:effectLst/>
                          <a:latin typeface="+mn-ea"/>
                          <a:ea typeface="+mn-ea"/>
                          <a:cs typeface="+mn-cs"/>
                        </a:rPr>
                        <a:t>Zero</a:t>
                      </a:r>
                      <a:r>
                        <a:rPr kumimoji="1" lang="ja-JP" altLang="en-US" sz="1050" b="1" kern="1200">
                          <a:solidFill>
                            <a:schemeClr val="bg1"/>
                          </a:solidFill>
                          <a:effectLst/>
                          <a:latin typeface="+mn-ea"/>
                          <a:ea typeface="+mn-ea"/>
                          <a:cs typeface="+mn-cs"/>
                        </a:rPr>
                        <a:t> </a:t>
                      </a:r>
                      <a:r>
                        <a:rPr kumimoji="1" lang="en-US" altLang="ja-JP" sz="1050" b="1" kern="1200">
                          <a:solidFill>
                            <a:schemeClr val="bg1"/>
                          </a:solidFill>
                          <a:effectLst/>
                          <a:latin typeface="+mn-ea"/>
                          <a:ea typeface="+mn-ea"/>
                          <a:cs typeface="+mn-cs"/>
                        </a:rPr>
                        <a:t>Trust Network Access</a:t>
                      </a:r>
                      <a:r>
                        <a:rPr kumimoji="1" lang="ja-JP" altLang="en-US" sz="1050" b="1" kern="1200">
                          <a:solidFill>
                            <a:schemeClr val="bg1"/>
                          </a:solidFill>
                          <a:effectLst/>
                          <a:latin typeface="+mn-ea"/>
                          <a:ea typeface="+mn-ea"/>
                          <a:cs typeface="+mn-cs"/>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711364740"/>
                  </a:ext>
                </a:extLst>
              </a:tr>
              <a:tr h="0">
                <a:tc>
                  <a:txBody>
                    <a:bodyPr/>
                    <a:lstStyle/>
                    <a:p>
                      <a:pPr marL="0" indent="0">
                        <a:buFont typeface="+mj-lt"/>
                        <a:buNone/>
                      </a:pPr>
                      <a:r>
                        <a:rPr kumimoji="1" lang="en-US" altLang="ja-JP" sz="1000" kern="1200">
                          <a:solidFill>
                            <a:schemeClr val="dk1"/>
                          </a:solidFill>
                          <a:effectLst/>
                          <a:latin typeface="+mn-ea"/>
                          <a:ea typeface="+mn-ea"/>
                          <a:cs typeface="+mn-cs"/>
                        </a:rPr>
                        <a:t>ZTNA</a:t>
                      </a:r>
                      <a:r>
                        <a:rPr kumimoji="1" lang="ja-JP" altLang="en-US" sz="1000" kern="1200">
                          <a:solidFill>
                            <a:schemeClr val="dk1"/>
                          </a:solidFill>
                          <a:effectLst/>
                          <a:latin typeface="+mn-ea"/>
                          <a:ea typeface="+mn-ea"/>
                          <a:cs typeface="+mn-cs"/>
                        </a:rPr>
                        <a:t>は、ユーザ認証によって、特定のサービスやアプリケーションへの安全なアクセスを提供する仕組みです。</a:t>
                      </a:r>
                      <a:r>
                        <a:rPr kumimoji="1" lang="en-US" altLang="ja-JP" sz="1000" kern="1200">
                          <a:solidFill>
                            <a:schemeClr val="dk1"/>
                          </a:solidFill>
                          <a:effectLst/>
                          <a:latin typeface="+mn-ea"/>
                          <a:ea typeface="+mn-ea"/>
                          <a:cs typeface="+mn-cs"/>
                        </a:rPr>
                        <a:t>VPN</a:t>
                      </a:r>
                      <a:r>
                        <a:rPr kumimoji="1" lang="ja-JP" altLang="en-US" sz="1000" kern="1200">
                          <a:solidFill>
                            <a:schemeClr val="dk1"/>
                          </a:solidFill>
                          <a:effectLst/>
                          <a:latin typeface="+mn-ea"/>
                          <a:ea typeface="+mn-ea"/>
                          <a:cs typeface="+mn-cs"/>
                        </a:rPr>
                        <a:t>と異なり、ネットワーク全体へのアクセスを許可するのではなく、特定のサービスやアプリケーションのみの利用を許可します（ユーザが許可されていないサービスなどは表示されず、利用もできません）。必要最小限の権限を付与することで、セキュリティを向上することができ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18464731"/>
                  </a:ext>
                </a:extLst>
              </a:tr>
              <a:tr h="0">
                <a:tc>
                  <a:txBody>
                    <a:bodyPr/>
                    <a:lstStyle/>
                    <a:p>
                      <a:pPr marL="0" indent="0">
                        <a:buFont typeface="+mj-lt"/>
                        <a:buNone/>
                      </a:pPr>
                      <a:r>
                        <a:rPr kumimoji="1" lang="en-US" altLang="ja-JP" sz="1050" b="1" kern="1200" err="1">
                          <a:solidFill>
                            <a:schemeClr val="bg1"/>
                          </a:solidFill>
                          <a:effectLst/>
                          <a:latin typeface="+mn-ea"/>
                          <a:ea typeface="+mn-ea"/>
                          <a:cs typeface="+mn-cs"/>
                        </a:rPr>
                        <a:t>FWaaS</a:t>
                      </a:r>
                      <a:r>
                        <a:rPr kumimoji="1" lang="ja-JP" altLang="en-US" sz="1050" b="1" kern="1200">
                          <a:solidFill>
                            <a:schemeClr val="bg1"/>
                          </a:solidFill>
                          <a:effectLst/>
                          <a:latin typeface="+mn-ea"/>
                          <a:ea typeface="+mn-ea"/>
                          <a:cs typeface="+mn-cs"/>
                        </a:rPr>
                        <a:t>（</a:t>
                      </a:r>
                      <a:r>
                        <a:rPr kumimoji="1" lang="en-US" altLang="ja-JP" sz="1050" b="1" kern="1200">
                          <a:solidFill>
                            <a:schemeClr val="bg1"/>
                          </a:solidFill>
                          <a:effectLst/>
                          <a:latin typeface="+mn-ea"/>
                          <a:ea typeface="+mn-ea"/>
                          <a:cs typeface="+mn-cs"/>
                        </a:rPr>
                        <a:t>Firewall as a Service</a:t>
                      </a:r>
                      <a:r>
                        <a:rPr kumimoji="1" lang="ja-JP" altLang="en-US" sz="1050" b="1" kern="1200">
                          <a:solidFill>
                            <a:schemeClr val="bg1"/>
                          </a:solidFill>
                          <a:effectLst/>
                          <a:latin typeface="+mn-ea"/>
                          <a:ea typeface="+mn-ea"/>
                          <a:cs typeface="+mn-cs"/>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638994967"/>
                  </a:ext>
                </a:extLst>
              </a:tr>
              <a:tr h="0">
                <a:tc>
                  <a:txBody>
                    <a:bodyPr/>
                    <a:lstStyle/>
                    <a:p>
                      <a:pPr marL="0" indent="0">
                        <a:buFont typeface="+mj-lt"/>
                        <a:buNone/>
                      </a:pPr>
                      <a:r>
                        <a:rPr kumimoji="1" lang="en-US" altLang="ja-JP" sz="1000" kern="1200" err="1">
                          <a:solidFill>
                            <a:schemeClr val="dk1"/>
                          </a:solidFill>
                          <a:effectLst/>
                          <a:latin typeface="+mn-ea"/>
                          <a:ea typeface="+mn-ea"/>
                          <a:cs typeface="+mn-cs"/>
                        </a:rPr>
                        <a:t>FWaaS</a:t>
                      </a:r>
                      <a:r>
                        <a:rPr kumimoji="1" lang="ja-JP" altLang="en-US" sz="1000" kern="1200">
                          <a:solidFill>
                            <a:schemeClr val="dk1"/>
                          </a:solidFill>
                          <a:effectLst/>
                          <a:latin typeface="+mn-ea"/>
                          <a:ea typeface="+mn-ea"/>
                          <a:cs typeface="+mn-cs"/>
                        </a:rPr>
                        <a:t>とは、ファイアウォールやその他ネットワークセキュリティの機能をクラウドサービスで提供するソリューションです。</a:t>
                      </a:r>
                      <a:r>
                        <a:rPr kumimoji="1" lang="en-US" altLang="ja-JP" sz="1000" kern="1200">
                          <a:solidFill>
                            <a:schemeClr val="dk1"/>
                          </a:solidFill>
                          <a:effectLst/>
                          <a:latin typeface="+mn-ea"/>
                          <a:ea typeface="+mn-ea"/>
                          <a:cs typeface="+mn-cs"/>
                        </a:rPr>
                        <a:t>URL</a:t>
                      </a:r>
                      <a:r>
                        <a:rPr kumimoji="1" lang="ja-JP" altLang="en-US" sz="1000" kern="1200">
                          <a:solidFill>
                            <a:schemeClr val="dk1"/>
                          </a:solidFill>
                          <a:effectLst/>
                          <a:latin typeface="+mn-ea"/>
                          <a:ea typeface="+mn-ea"/>
                          <a:cs typeface="+mn-cs"/>
                        </a:rPr>
                        <a:t>フィルタリングや</a:t>
                      </a:r>
                      <a:r>
                        <a:rPr kumimoji="1" lang="en-US" altLang="ja-JP" sz="1000" kern="1200">
                          <a:solidFill>
                            <a:schemeClr val="dk1"/>
                          </a:solidFill>
                          <a:effectLst/>
                          <a:latin typeface="+mn-ea"/>
                          <a:ea typeface="+mn-ea"/>
                          <a:cs typeface="+mn-cs"/>
                        </a:rPr>
                        <a:t>IPS</a:t>
                      </a:r>
                      <a:r>
                        <a:rPr kumimoji="1" lang="ja-JP" altLang="en-US" sz="1000" kern="1200">
                          <a:solidFill>
                            <a:schemeClr val="dk1"/>
                          </a:solidFill>
                          <a:effectLst/>
                          <a:latin typeface="+mn-ea"/>
                          <a:ea typeface="+mn-ea"/>
                          <a:cs typeface="+mn-cs"/>
                        </a:rPr>
                        <a:t>、アプリケーション制御の機能を持ち、セキュリティを高めます。</a:t>
                      </a:r>
                      <a:r>
                        <a:rPr kumimoji="1" lang="en-US" altLang="ja-JP" sz="1000" kern="1200" err="1">
                          <a:solidFill>
                            <a:schemeClr val="dk1"/>
                          </a:solidFill>
                          <a:effectLst/>
                          <a:latin typeface="+mn-ea"/>
                          <a:ea typeface="+mn-ea"/>
                          <a:cs typeface="+mn-cs"/>
                        </a:rPr>
                        <a:t>FWaaS</a:t>
                      </a:r>
                      <a:r>
                        <a:rPr kumimoji="1" lang="ja-JP" altLang="en-US" sz="1000" kern="1200">
                          <a:solidFill>
                            <a:schemeClr val="dk1"/>
                          </a:solidFill>
                          <a:effectLst/>
                          <a:latin typeface="+mn-ea"/>
                          <a:ea typeface="+mn-ea"/>
                          <a:cs typeface="+mn-cs"/>
                        </a:rPr>
                        <a:t>は、オンプレミス型のファイアウォールよりもネットワークの変更に柔軟に対応できます。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62728152"/>
                  </a:ext>
                </a:extLst>
              </a:tr>
              <a:tr h="0">
                <a:tc>
                  <a:txBody>
                    <a:bodyPr/>
                    <a:lstStyle/>
                    <a:p>
                      <a:pPr marL="0" indent="0">
                        <a:buFont typeface="+mj-lt"/>
                        <a:buNone/>
                      </a:pPr>
                      <a:r>
                        <a:rPr kumimoji="1" lang="en-US" altLang="ja-JP" sz="1050" b="1" kern="1200">
                          <a:solidFill>
                            <a:schemeClr val="bg1"/>
                          </a:solidFill>
                          <a:effectLst/>
                          <a:latin typeface="+mn-ea"/>
                          <a:ea typeface="+mn-ea"/>
                          <a:cs typeface="+mn-cs"/>
                        </a:rPr>
                        <a:t>SDP (Software Defined Perimeter</a:t>
                      </a:r>
                      <a:r>
                        <a:rPr kumimoji="1" lang="ja-JP" altLang="en-US" sz="1050" b="1" kern="1200">
                          <a:solidFill>
                            <a:schemeClr val="bg1"/>
                          </a:solidFill>
                          <a:effectLst/>
                          <a:latin typeface="+mn-ea"/>
                          <a:ea typeface="+mn-ea"/>
                          <a:cs typeface="+mn-cs"/>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91564027"/>
                  </a:ext>
                </a:extLst>
              </a:tr>
              <a:tr h="0">
                <a:tc>
                  <a:txBody>
                    <a:bodyPr/>
                    <a:lstStyle/>
                    <a:p>
                      <a:pPr marL="0" indent="0">
                        <a:buFont typeface="+mj-lt"/>
                        <a:buNone/>
                      </a:pPr>
                      <a:r>
                        <a:rPr kumimoji="1" lang="en-US" altLang="ja-JP" sz="1000" kern="1200">
                          <a:solidFill>
                            <a:schemeClr val="dk1"/>
                          </a:solidFill>
                          <a:effectLst/>
                          <a:latin typeface="+mn-ea"/>
                          <a:ea typeface="+mn-ea"/>
                          <a:cs typeface="+mn-cs"/>
                        </a:rPr>
                        <a:t>SDP</a:t>
                      </a:r>
                      <a:r>
                        <a:rPr kumimoji="1" lang="ja-JP" altLang="en-US" sz="1000" kern="1200">
                          <a:solidFill>
                            <a:schemeClr val="dk1"/>
                          </a:solidFill>
                          <a:effectLst/>
                          <a:latin typeface="+mn-ea"/>
                          <a:ea typeface="+mn-ea"/>
                          <a:cs typeface="+mn-cs"/>
                        </a:rPr>
                        <a:t>の機能はほぼ</a:t>
                      </a:r>
                      <a:r>
                        <a:rPr kumimoji="1" lang="en-US" altLang="ja-JP" sz="1000" kern="1200">
                          <a:solidFill>
                            <a:schemeClr val="dk1"/>
                          </a:solidFill>
                          <a:effectLst/>
                          <a:latin typeface="+mn-ea"/>
                          <a:ea typeface="+mn-ea"/>
                          <a:cs typeface="+mn-cs"/>
                        </a:rPr>
                        <a:t>ZTNA</a:t>
                      </a:r>
                      <a:r>
                        <a:rPr kumimoji="1" lang="ja-JP" altLang="en-US" sz="1000" kern="1200">
                          <a:solidFill>
                            <a:schemeClr val="dk1"/>
                          </a:solidFill>
                          <a:effectLst/>
                          <a:latin typeface="+mn-ea"/>
                          <a:ea typeface="+mn-ea"/>
                          <a:cs typeface="+mn-cs"/>
                        </a:rPr>
                        <a:t>と同じで、ユーザに特定のサービスやアプリケーションへの安全なリモートアクセスを提供します。</a:t>
                      </a:r>
                      <a:r>
                        <a:rPr kumimoji="1" lang="en-US" altLang="ja-JP" sz="1000" kern="1200">
                          <a:solidFill>
                            <a:schemeClr val="dk1"/>
                          </a:solidFill>
                          <a:effectLst/>
                          <a:latin typeface="+mn-ea"/>
                          <a:ea typeface="+mn-ea"/>
                          <a:cs typeface="+mn-cs"/>
                        </a:rPr>
                        <a:t>SDP</a:t>
                      </a:r>
                      <a:r>
                        <a:rPr kumimoji="1" lang="ja-JP" altLang="en-US" sz="1000" kern="1200">
                          <a:solidFill>
                            <a:schemeClr val="dk1"/>
                          </a:solidFill>
                          <a:effectLst/>
                          <a:latin typeface="+mn-ea"/>
                          <a:ea typeface="+mn-ea"/>
                          <a:cs typeface="+mn-cs"/>
                        </a:rPr>
                        <a:t>は、ネットワークの内部と外部の境界（</a:t>
                      </a:r>
                      <a:r>
                        <a:rPr kumimoji="1" lang="en-US" altLang="ja-JP" sz="1000" kern="1200">
                          <a:solidFill>
                            <a:schemeClr val="dk1"/>
                          </a:solidFill>
                          <a:effectLst/>
                          <a:latin typeface="+mn-ea"/>
                          <a:ea typeface="+mn-ea"/>
                          <a:cs typeface="+mn-cs"/>
                        </a:rPr>
                        <a:t>Perimeter</a:t>
                      </a:r>
                      <a:r>
                        <a:rPr kumimoji="1" lang="ja-JP" altLang="en-US" sz="1000" kern="1200">
                          <a:solidFill>
                            <a:schemeClr val="dk1"/>
                          </a:solidFill>
                          <a:effectLst/>
                          <a:latin typeface="+mn-ea"/>
                          <a:ea typeface="+mn-ea"/>
                          <a:cs typeface="+mn-cs"/>
                        </a:rPr>
                        <a:t>）をソフトウェア上で構築、集中的に制御し、アクセス制御に関わる設定を柔軟に動的に変更することにより安全にデータを転送する技術のことです。従来のファイアウォールの概念をソフトウェア上に持ち、利用者がどこにいても動的にアクセスを制御し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00675204"/>
                  </a:ext>
                </a:extLst>
              </a:tr>
            </a:tbl>
          </a:graphicData>
        </a:graphic>
      </p:graphicFrame>
      <p:sp>
        <p:nvSpPr>
          <p:cNvPr id="6" name="テキスト プレースホルダー 3">
            <a:extLst>
              <a:ext uri="{FF2B5EF4-FFF2-40B4-BE49-F238E27FC236}">
                <a16:creationId xmlns:a16="http://schemas.microsoft.com/office/drawing/2014/main" id="{6FA34750-483E-261A-DF55-B62F112CB070}"/>
              </a:ext>
            </a:extLst>
          </p:cNvPr>
          <p:cNvSpPr>
            <a:spLocks noGrp="1"/>
          </p:cNvSpPr>
          <p:nvPr>
            <p:ph type="body" sz="quarter" idx="16"/>
          </p:nvPr>
        </p:nvSpPr>
        <p:spPr>
          <a:xfrm>
            <a:off x="622800" y="1971024"/>
            <a:ext cx="5612400" cy="381000"/>
          </a:xfrm>
        </p:spPr>
        <p:txBody>
          <a:bodyPr/>
          <a:lstStyle/>
          <a:p>
            <a:r>
              <a:rPr kumimoji="1" lang="ja-JP" altLang="en-US" sz="1400"/>
              <a:t>ゼロトラストを実装するための主な技術要素</a:t>
            </a:r>
            <a:endParaRPr kumimoji="1" lang="ja-JP" altLang="en-US"/>
          </a:p>
        </p:txBody>
      </p:sp>
      <p:sp>
        <p:nvSpPr>
          <p:cNvPr id="7" name="スライド番号プレースホルダー 4">
            <a:extLst>
              <a:ext uri="{FF2B5EF4-FFF2-40B4-BE49-F238E27FC236}">
                <a16:creationId xmlns:a16="http://schemas.microsoft.com/office/drawing/2014/main" id="{87807F06-1EDC-A815-0378-2944F2E2C7F0}"/>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28</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1">
            <a:extLst>
              <a:ext uri="{FF2B5EF4-FFF2-40B4-BE49-F238E27FC236}">
                <a16:creationId xmlns:a16="http://schemas.microsoft.com/office/drawing/2014/main" id="{D7AF3174-C1E4-49A9-03B5-00E0EFEF2C93}"/>
              </a:ext>
            </a:extLst>
          </p:cNvPr>
          <p:cNvSpPr txBox="1">
            <a:spLocks/>
          </p:cNvSpPr>
          <p:nvPr/>
        </p:nvSpPr>
        <p:spPr>
          <a:xfrm>
            <a:off x="619200" y="835200"/>
            <a:ext cx="6238800" cy="4176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1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17</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技術的管理策</a:t>
            </a:r>
            <a:b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17-2.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各種テーマごとの対策</a:t>
            </a:r>
            <a:endPar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Tree>
    <p:extLst>
      <p:ext uri="{BB962C8B-B14F-4D97-AF65-F5344CB8AC3E}">
        <p14:creationId xmlns:p14="http://schemas.microsoft.com/office/powerpoint/2010/main" val="3549551443"/>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48D874B9-8982-0E5D-7827-B869257E454C}"/>
              </a:ext>
            </a:extLst>
          </p:cNvPr>
          <p:cNvSpPr>
            <a:spLocks noGrp="1"/>
          </p:cNvSpPr>
          <p:nvPr>
            <p:ph type="body" sz="quarter" idx="14"/>
          </p:nvPr>
        </p:nvSpPr>
        <p:spPr/>
        <p:txBody>
          <a:bodyPr/>
          <a:lstStyle/>
          <a:p>
            <a:r>
              <a:rPr lang="en-US" altLang="ja-JP" sz="1600" u="none" strike="noStrike">
                <a:effectLst/>
              </a:rPr>
              <a:t>17-2-2. </a:t>
            </a:r>
            <a:r>
              <a:rPr lang="ja-JP" altLang="en-US" sz="1600" u="none" strike="noStrike">
                <a:effectLst/>
              </a:rPr>
              <a:t>ゼロトラスト・境界防御モデル</a:t>
            </a:r>
            <a:endParaRPr kumimoji="1" lang="ja-JP" altLang="en-US"/>
          </a:p>
        </p:txBody>
      </p:sp>
      <p:graphicFrame>
        <p:nvGraphicFramePr>
          <p:cNvPr id="10" name="表 9">
            <a:extLst>
              <a:ext uri="{FF2B5EF4-FFF2-40B4-BE49-F238E27FC236}">
                <a16:creationId xmlns:a16="http://schemas.microsoft.com/office/drawing/2014/main" id="{2179D5C0-0D5C-9C75-7D90-0091CAEE3729}"/>
              </a:ext>
            </a:extLst>
          </p:cNvPr>
          <p:cNvGraphicFramePr>
            <a:graphicFrameLocks noGrp="1"/>
          </p:cNvGraphicFramePr>
          <p:nvPr/>
        </p:nvGraphicFramePr>
        <p:xfrm>
          <a:off x="622800" y="2051999"/>
          <a:ext cx="5612400" cy="6608921"/>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56983">
                <a:tc>
                  <a:txBody>
                    <a:bodyPr/>
                    <a:lstStyle/>
                    <a:p>
                      <a:r>
                        <a:rPr kumimoji="1" lang="en-US" altLang="ja-JP" sz="1050" b="1">
                          <a:solidFill>
                            <a:schemeClr val="bg1"/>
                          </a:solidFill>
                        </a:rPr>
                        <a:t>SASE (Secure Access Service Edge) </a:t>
                      </a:r>
                      <a:endParaRPr kumimoji="1" lang="ja-JP" altLang="en-US" sz="105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6351938">
                <a:tc>
                  <a:txBody>
                    <a:bodyPr/>
                    <a:lstStyle/>
                    <a:p>
                      <a:pPr marL="0" indent="0">
                        <a:buFont typeface="+mj-lt"/>
                        <a:buNone/>
                      </a:pPr>
                      <a:r>
                        <a:rPr kumimoji="1" lang="en-US" altLang="ja-JP" sz="1050" kern="1200">
                          <a:solidFill>
                            <a:schemeClr val="dk1"/>
                          </a:solidFill>
                          <a:effectLst/>
                          <a:latin typeface="+mn-lt"/>
                          <a:ea typeface="+mn-ea"/>
                          <a:cs typeface="+mn-cs"/>
                        </a:rPr>
                        <a:t>SASE</a:t>
                      </a:r>
                      <a:r>
                        <a:rPr kumimoji="1" lang="ja-JP" altLang="en-US" sz="1050" kern="1200">
                          <a:solidFill>
                            <a:schemeClr val="dk1"/>
                          </a:solidFill>
                          <a:effectLst/>
                          <a:latin typeface="+mn-lt"/>
                          <a:ea typeface="+mn-ea"/>
                          <a:cs typeface="+mn-cs"/>
                        </a:rPr>
                        <a:t>とは、「ネットワーク機能」と「セキュリティ機能」をまとめて提供する仕組みです。「ネットワーク機能」と、接続の安全性を確保する「セキュリティ機能」をまとめて</a:t>
                      </a:r>
                      <a:r>
                        <a:rPr kumimoji="1" lang="en-US" altLang="ja-JP" sz="1050" kern="1200">
                          <a:solidFill>
                            <a:schemeClr val="dk1"/>
                          </a:solidFill>
                          <a:effectLst/>
                          <a:latin typeface="+mn-lt"/>
                          <a:ea typeface="+mn-ea"/>
                          <a:cs typeface="+mn-cs"/>
                        </a:rPr>
                        <a:t>1</a:t>
                      </a:r>
                      <a:r>
                        <a:rPr kumimoji="1" lang="ja-JP" altLang="en-US" sz="1050" kern="1200">
                          <a:solidFill>
                            <a:schemeClr val="dk1"/>
                          </a:solidFill>
                          <a:effectLst/>
                          <a:latin typeface="+mn-lt"/>
                          <a:ea typeface="+mn-ea"/>
                          <a:cs typeface="+mn-cs"/>
                        </a:rPr>
                        <a:t>製品として提供します。</a:t>
                      </a:r>
                      <a:endParaRPr kumimoji="1" lang="en-US" altLang="ja-JP" sz="1050" kern="1200">
                        <a:solidFill>
                          <a:schemeClr val="dk1"/>
                        </a:solidFill>
                        <a:effectLst/>
                        <a:latin typeface="+mn-lt"/>
                        <a:ea typeface="+mn-ea"/>
                        <a:cs typeface="+mn-cs"/>
                      </a:endParaRPr>
                    </a:p>
                    <a:p>
                      <a:pPr marL="0" indent="0">
                        <a:buFont typeface="+mj-lt"/>
                        <a:buNone/>
                      </a:pPr>
                      <a:endParaRPr kumimoji="1" lang="en-US" altLang="ja-JP" sz="1050" kern="1200">
                        <a:solidFill>
                          <a:schemeClr val="dk1"/>
                        </a:solidFill>
                        <a:effectLst/>
                        <a:latin typeface="+mn-lt"/>
                        <a:ea typeface="+mn-ea"/>
                        <a:cs typeface="+mn-cs"/>
                      </a:endParaRPr>
                    </a:p>
                    <a:p>
                      <a:pPr marL="0" indent="0">
                        <a:buFont typeface="+mj-lt"/>
                        <a:buNone/>
                      </a:pPr>
                      <a:r>
                        <a:rPr kumimoji="1" lang="en-US" altLang="ja-JP" sz="1050" kern="1200">
                          <a:solidFill>
                            <a:schemeClr val="dk1"/>
                          </a:solidFill>
                          <a:effectLst/>
                          <a:latin typeface="+mn-lt"/>
                          <a:ea typeface="+mn-ea"/>
                          <a:cs typeface="+mn-cs"/>
                        </a:rPr>
                        <a:t>SASE</a:t>
                      </a:r>
                      <a:r>
                        <a:rPr kumimoji="1" lang="ja-JP" altLang="en-US" sz="1050" kern="1200">
                          <a:solidFill>
                            <a:schemeClr val="dk1"/>
                          </a:solidFill>
                          <a:effectLst/>
                          <a:latin typeface="+mn-lt"/>
                          <a:ea typeface="+mn-ea"/>
                          <a:cs typeface="+mn-cs"/>
                        </a:rPr>
                        <a:t>に含まれる主な機能に以下のものがあります。</a:t>
                      </a:r>
                      <a:endParaRPr kumimoji="1" lang="en-US" altLang="ja-JP" sz="1050" kern="1200">
                        <a:solidFill>
                          <a:schemeClr val="dk1"/>
                        </a:solidFill>
                        <a:effectLst/>
                        <a:latin typeface="+mn-lt"/>
                        <a:ea typeface="+mn-ea"/>
                        <a:cs typeface="+mn-cs"/>
                      </a:endParaRPr>
                    </a:p>
                    <a:p>
                      <a:pPr marL="0" indent="0">
                        <a:buFont typeface="+mj-lt"/>
                        <a:buNone/>
                      </a:pPr>
                      <a:endParaRPr kumimoji="1" lang="en-US" altLang="ja-JP" sz="1050" kern="1200">
                        <a:solidFill>
                          <a:schemeClr val="dk1"/>
                        </a:solidFill>
                        <a:effectLst/>
                        <a:latin typeface="+mn-lt"/>
                        <a:ea typeface="+mn-ea"/>
                        <a:cs typeface="+mn-cs"/>
                      </a:endParaRPr>
                    </a:p>
                    <a:p>
                      <a:pPr marL="0" indent="0">
                        <a:buFont typeface="+mj-lt"/>
                        <a:buNone/>
                      </a:pPr>
                      <a:r>
                        <a:rPr kumimoji="1" lang="ja-JP" altLang="en-US" sz="1050" b="1" kern="1200">
                          <a:solidFill>
                            <a:schemeClr val="dk1"/>
                          </a:solidFill>
                          <a:effectLst/>
                          <a:latin typeface="+mn-lt"/>
                          <a:ea typeface="+mn-ea"/>
                          <a:cs typeface="+mn-cs"/>
                        </a:rPr>
                        <a:t>ネットワーク機能</a:t>
                      </a:r>
                      <a:endParaRPr kumimoji="1" lang="en-US" altLang="ja-JP" sz="1050" b="1" kern="1200">
                        <a:solidFill>
                          <a:schemeClr val="dk1"/>
                        </a:solidFill>
                        <a:effectLst/>
                        <a:latin typeface="+mn-lt"/>
                        <a:ea typeface="+mn-ea"/>
                        <a:cs typeface="+mn-cs"/>
                      </a:endParaRPr>
                    </a:p>
                    <a:p>
                      <a:pPr marL="171450" indent="-171450">
                        <a:buFont typeface="Arial" panose="020B0604020202020204" pitchFamily="34" charset="0"/>
                        <a:buChar char="•"/>
                      </a:pPr>
                      <a:r>
                        <a:rPr kumimoji="1" lang="en-US" altLang="ja-JP" sz="1050" kern="1200">
                          <a:solidFill>
                            <a:schemeClr val="dk1"/>
                          </a:solidFill>
                          <a:effectLst/>
                          <a:latin typeface="+mn-lt"/>
                          <a:ea typeface="+mn-ea"/>
                          <a:cs typeface="+mn-cs"/>
                        </a:rPr>
                        <a:t>SD-WAN</a:t>
                      </a:r>
                      <a:r>
                        <a:rPr kumimoji="1" lang="ja-JP" altLang="en-US" sz="1050" kern="1200">
                          <a:solidFill>
                            <a:schemeClr val="dk1"/>
                          </a:solidFill>
                          <a:effectLst/>
                          <a:latin typeface="+mn-lt"/>
                          <a:ea typeface="+mn-ea"/>
                          <a:cs typeface="+mn-cs"/>
                        </a:rPr>
                        <a:t>（</a:t>
                      </a:r>
                      <a:r>
                        <a:rPr kumimoji="1" lang="en-US" altLang="ja-JP" sz="1050" kern="1200">
                          <a:solidFill>
                            <a:schemeClr val="dk1"/>
                          </a:solidFill>
                          <a:effectLst/>
                          <a:latin typeface="+mn-lt"/>
                          <a:ea typeface="+mn-ea"/>
                          <a:cs typeface="+mn-cs"/>
                        </a:rPr>
                        <a:t>Software Defined - Wide Area Network</a:t>
                      </a:r>
                      <a:r>
                        <a:rPr kumimoji="1" lang="ja-JP" altLang="en-US" sz="1050" kern="1200">
                          <a:solidFill>
                            <a:schemeClr val="dk1"/>
                          </a:solidFill>
                          <a:effectLst/>
                          <a:latin typeface="+mn-lt"/>
                          <a:ea typeface="+mn-ea"/>
                          <a:cs typeface="+mn-cs"/>
                        </a:rPr>
                        <a:t>）</a:t>
                      </a:r>
                      <a:br>
                        <a:rPr kumimoji="1" lang="en-US" altLang="ja-JP" sz="1050" kern="1200">
                          <a:solidFill>
                            <a:schemeClr val="dk1"/>
                          </a:solidFill>
                          <a:effectLst/>
                          <a:latin typeface="+mn-lt"/>
                          <a:ea typeface="+mn-ea"/>
                          <a:cs typeface="+mn-cs"/>
                        </a:rPr>
                      </a:br>
                      <a:r>
                        <a:rPr kumimoji="1" lang="en-US" altLang="ja-JP" sz="1050" kern="1200">
                          <a:solidFill>
                            <a:schemeClr val="dk1"/>
                          </a:solidFill>
                          <a:effectLst/>
                          <a:latin typeface="+mn-lt"/>
                          <a:ea typeface="+mn-ea"/>
                          <a:cs typeface="+mn-cs"/>
                        </a:rPr>
                        <a:t>※SD-WAN</a:t>
                      </a:r>
                      <a:r>
                        <a:rPr kumimoji="1" lang="ja-JP" altLang="en-US" sz="1050" kern="1200">
                          <a:solidFill>
                            <a:schemeClr val="dk1"/>
                          </a:solidFill>
                          <a:effectLst/>
                          <a:latin typeface="+mn-lt"/>
                          <a:ea typeface="+mn-ea"/>
                          <a:cs typeface="+mn-cs"/>
                        </a:rPr>
                        <a:t>については、「</a:t>
                      </a:r>
                      <a:r>
                        <a:rPr kumimoji="1" lang="en-US" altLang="ja-JP" sz="1050" kern="1200">
                          <a:solidFill>
                            <a:schemeClr val="dk1"/>
                          </a:solidFill>
                          <a:effectLst/>
                          <a:latin typeface="+mn-lt"/>
                          <a:ea typeface="+mn-ea"/>
                          <a:cs typeface="+mn-cs"/>
                        </a:rPr>
                        <a:t>17-2-3. </a:t>
                      </a:r>
                      <a:r>
                        <a:rPr kumimoji="1" lang="ja-JP" altLang="en-US" sz="1050" kern="1200">
                          <a:solidFill>
                            <a:schemeClr val="dk1"/>
                          </a:solidFill>
                          <a:effectLst/>
                          <a:latin typeface="+mn-lt"/>
                          <a:ea typeface="+mn-ea"/>
                          <a:cs typeface="+mn-cs"/>
                        </a:rPr>
                        <a:t>ネットワーク制御」で説明します。</a:t>
                      </a:r>
                      <a:endParaRPr kumimoji="1" lang="en-US" altLang="ja-JP" sz="1050" kern="1200">
                        <a:solidFill>
                          <a:schemeClr val="dk1"/>
                        </a:solidFill>
                        <a:effectLst/>
                        <a:latin typeface="+mn-lt"/>
                        <a:ea typeface="+mn-ea"/>
                        <a:cs typeface="+mn-cs"/>
                      </a:endParaRPr>
                    </a:p>
                    <a:p>
                      <a:pPr marL="0" indent="0">
                        <a:buFont typeface="+mj-lt"/>
                        <a:buNone/>
                      </a:pPr>
                      <a:endParaRPr kumimoji="1" lang="en-US" altLang="ja-JP" sz="1050" kern="1200">
                        <a:solidFill>
                          <a:schemeClr val="dk1"/>
                        </a:solidFill>
                        <a:effectLst/>
                        <a:latin typeface="+mn-lt"/>
                        <a:ea typeface="+mn-ea"/>
                        <a:cs typeface="+mn-cs"/>
                      </a:endParaRPr>
                    </a:p>
                    <a:p>
                      <a:pPr marL="0" indent="0">
                        <a:buFont typeface="+mj-lt"/>
                        <a:buNone/>
                      </a:pPr>
                      <a:r>
                        <a:rPr kumimoji="1" lang="ja-JP" altLang="en-US" sz="1050" b="1" kern="1200">
                          <a:solidFill>
                            <a:schemeClr val="dk1"/>
                          </a:solidFill>
                          <a:effectLst/>
                          <a:latin typeface="+mn-lt"/>
                          <a:ea typeface="+mn-ea"/>
                          <a:cs typeface="+mn-cs"/>
                        </a:rPr>
                        <a:t>セキュリティ機能</a:t>
                      </a:r>
                    </a:p>
                    <a:p>
                      <a:pPr marL="171450" indent="-171450">
                        <a:buFont typeface="Arial" panose="020B0604020202020204" pitchFamily="34" charset="0"/>
                        <a:buChar char="•"/>
                      </a:pPr>
                      <a:r>
                        <a:rPr kumimoji="1" lang="en-US" altLang="ja-JP" sz="1050" kern="1200">
                          <a:solidFill>
                            <a:schemeClr val="dk1"/>
                          </a:solidFill>
                          <a:effectLst/>
                          <a:latin typeface="+mn-lt"/>
                          <a:ea typeface="+mn-ea"/>
                          <a:cs typeface="+mn-cs"/>
                        </a:rPr>
                        <a:t>SWG</a:t>
                      </a:r>
                      <a:r>
                        <a:rPr kumimoji="1" lang="ja-JP" altLang="en-US" sz="1050" kern="1200">
                          <a:solidFill>
                            <a:schemeClr val="dk1"/>
                          </a:solidFill>
                          <a:effectLst/>
                          <a:latin typeface="+mn-lt"/>
                          <a:ea typeface="+mn-ea"/>
                          <a:cs typeface="+mn-cs"/>
                        </a:rPr>
                        <a:t>（</a:t>
                      </a:r>
                      <a:r>
                        <a:rPr kumimoji="1" lang="en-US" altLang="ja-JP" sz="1050" kern="1200">
                          <a:solidFill>
                            <a:schemeClr val="dk1"/>
                          </a:solidFill>
                          <a:effectLst/>
                          <a:latin typeface="+mn-lt"/>
                          <a:ea typeface="+mn-ea"/>
                          <a:cs typeface="+mn-cs"/>
                        </a:rPr>
                        <a:t>Secure Web Gateway</a:t>
                      </a:r>
                      <a:r>
                        <a:rPr kumimoji="1" lang="ja-JP" altLang="en-US"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p>
                      <a:pPr marL="171450" indent="-171450">
                        <a:buFont typeface="Arial" panose="020B0604020202020204" pitchFamily="34" charset="0"/>
                        <a:buChar char="•"/>
                      </a:pPr>
                      <a:r>
                        <a:rPr kumimoji="1" lang="en-US" altLang="ja-JP" sz="1050" kern="1200">
                          <a:solidFill>
                            <a:schemeClr val="dk1"/>
                          </a:solidFill>
                          <a:effectLst/>
                          <a:latin typeface="+mn-lt"/>
                          <a:ea typeface="+mn-ea"/>
                          <a:cs typeface="+mn-cs"/>
                        </a:rPr>
                        <a:t>CASB</a:t>
                      </a:r>
                      <a:r>
                        <a:rPr kumimoji="1" lang="ja-JP" altLang="en-US" sz="1050" kern="1200">
                          <a:solidFill>
                            <a:schemeClr val="dk1"/>
                          </a:solidFill>
                          <a:effectLst/>
                          <a:latin typeface="+mn-lt"/>
                          <a:ea typeface="+mn-ea"/>
                          <a:cs typeface="+mn-cs"/>
                        </a:rPr>
                        <a:t>（</a:t>
                      </a:r>
                      <a:r>
                        <a:rPr kumimoji="1" lang="en-US" altLang="ja-JP" sz="1050" kern="1200">
                          <a:solidFill>
                            <a:schemeClr val="dk1"/>
                          </a:solidFill>
                          <a:effectLst/>
                          <a:latin typeface="+mn-lt"/>
                          <a:ea typeface="+mn-ea"/>
                          <a:cs typeface="+mn-cs"/>
                        </a:rPr>
                        <a:t>Cloud Access Security Broker</a:t>
                      </a:r>
                      <a:r>
                        <a:rPr kumimoji="1" lang="ja-JP" altLang="en-US"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p>
                      <a:pPr marL="171450" indent="-171450">
                        <a:buFont typeface="Arial" panose="020B0604020202020204" pitchFamily="34" charset="0"/>
                        <a:buChar char="•"/>
                      </a:pPr>
                      <a:r>
                        <a:rPr kumimoji="1" lang="en-US" altLang="ja-JP" sz="1050" kern="1200" err="1">
                          <a:solidFill>
                            <a:schemeClr val="dk1"/>
                          </a:solidFill>
                          <a:effectLst/>
                          <a:latin typeface="+mn-lt"/>
                          <a:ea typeface="+mn-ea"/>
                          <a:cs typeface="+mn-cs"/>
                        </a:rPr>
                        <a:t>FWaaS</a:t>
                      </a:r>
                      <a:r>
                        <a:rPr kumimoji="1" lang="ja-JP" altLang="en-US" sz="1050" kern="1200">
                          <a:solidFill>
                            <a:schemeClr val="dk1"/>
                          </a:solidFill>
                          <a:effectLst/>
                          <a:latin typeface="+mn-lt"/>
                          <a:ea typeface="+mn-ea"/>
                          <a:cs typeface="+mn-cs"/>
                        </a:rPr>
                        <a:t>（</a:t>
                      </a:r>
                      <a:r>
                        <a:rPr kumimoji="1" lang="en-US" altLang="ja-JP" sz="1050" kern="1200">
                          <a:solidFill>
                            <a:schemeClr val="dk1"/>
                          </a:solidFill>
                          <a:effectLst/>
                          <a:latin typeface="+mn-lt"/>
                          <a:ea typeface="+mn-ea"/>
                          <a:cs typeface="+mn-cs"/>
                        </a:rPr>
                        <a:t>Firewall as a Service</a:t>
                      </a:r>
                      <a:r>
                        <a:rPr kumimoji="1" lang="ja-JP" altLang="en-US"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p>
                      <a:pPr marL="171450" indent="-171450">
                        <a:buFont typeface="Arial" panose="020B0604020202020204" pitchFamily="34" charset="0"/>
                        <a:buChar char="•"/>
                      </a:pPr>
                      <a:r>
                        <a:rPr kumimoji="1" lang="en-US" altLang="ja-JP" sz="1050" kern="1200">
                          <a:solidFill>
                            <a:schemeClr val="dk1"/>
                          </a:solidFill>
                          <a:effectLst/>
                          <a:latin typeface="+mn-lt"/>
                          <a:ea typeface="+mn-ea"/>
                          <a:cs typeface="+mn-cs"/>
                        </a:rPr>
                        <a:t>ZTNA</a:t>
                      </a:r>
                      <a:r>
                        <a:rPr kumimoji="1" lang="ja-JP" altLang="en-US" sz="1050" kern="1200">
                          <a:solidFill>
                            <a:schemeClr val="dk1"/>
                          </a:solidFill>
                          <a:effectLst/>
                          <a:latin typeface="+mn-lt"/>
                          <a:ea typeface="+mn-ea"/>
                          <a:cs typeface="+mn-cs"/>
                        </a:rPr>
                        <a:t>（</a:t>
                      </a:r>
                      <a:r>
                        <a:rPr kumimoji="1" lang="en-US" altLang="ja-JP" sz="1050" kern="1200">
                          <a:solidFill>
                            <a:schemeClr val="dk1"/>
                          </a:solidFill>
                          <a:effectLst/>
                          <a:latin typeface="+mn-lt"/>
                          <a:ea typeface="+mn-ea"/>
                          <a:cs typeface="+mn-cs"/>
                        </a:rPr>
                        <a:t>Zero Trust Network Access</a:t>
                      </a:r>
                      <a:r>
                        <a:rPr kumimoji="1" lang="ja-JP" altLang="en-US" sz="1050" kern="1200">
                          <a:solidFill>
                            <a:schemeClr val="dk1"/>
                          </a:solidFill>
                          <a:effectLst/>
                          <a:latin typeface="+mn-lt"/>
                          <a:ea typeface="+mn-ea"/>
                          <a:cs typeface="+mn-cs"/>
                        </a:rPr>
                        <a:t>）</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bl>
          </a:graphicData>
        </a:graphic>
      </p:graphicFrame>
      <p:sp>
        <p:nvSpPr>
          <p:cNvPr id="82" name="正方形/長方形 81">
            <a:extLst>
              <a:ext uri="{FF2B5EF4-FFF2-40B4-BE49-F238E27FC236}">
                <a16:creationId xmlns:a16="http://schemas.microsoft.com/office/drawing/2014/main" id="{0E6EB4EB-A8CE-BE99-92A2-41B836F5D451}"/>
              </a:ext>
            </a:extLst>
          </p:cNvPr>
          <p:cNvSpPr/>
          <p:nvPr/>
        </p:nvSpPr>
        <p:spPr>
          <a:xfrm>
            <a:off x="729000" y="4787362"/>
            <a:ext cx="5400000" cy="3593804"/>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84" name="グループ化 83">
            <a:extLst>
              <a:ext uri="{FF2B5EF4-FFF2-40B4-BE49-F238E27FC236}">
                <a16:creationId xmlns:a16="http://schemas.microsoft.com/office/drawing/2014/main" id="{0EBD565B-0FD7-2EE8-036C-B2E83F55D682}"/>
              </a:ext>
            </a:extLst>
          </p:cNvPr>
          <p:cNvGrpSpPr/>
          <p:nvPr/>
        </p:nvGrpSpPr>
        <p:grpSpPr>
          <a:xfrm>
            <a:off x="1637882" y="7629242"/>
            <a:ext cx="3582236" cy="454588"/>
            <a:chOff x="1813918" y="7177861"/>
            <a:chExt cx="3582236" cy="454588"/>
          </a:xfrm>
        </p:grpSpPr>
        <p:pic>
          <p:nvPicPr>
            <p:cNvPr id="11" name="図 10">
              <a:extLst>
                <a:ext uri="{FF2B5EF4-FFF2-40B4-BE49-F238E27FC236}">
                  <a16:creationId xmlns:a16="http://schemas.microsoft.com/office/drawing/2014/main" id="{D49827E4-53B3-EBE1-C48E-2B8A0605A25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378566" y="7179509"/>
              <a:ext cx="452940" cy="452940"/>
            </a:xfrm>
            <a:prstGeom prst="rect">
              <a:avLst/>
            </a:prstGeom>
          </p:spPr>
        </p:pic>
        <p:pic>
          <p:nvPicPr>
            <p:cNvPr id="8" name="図 7">
              <a:extLst>
                <a:ext uri="{FF2B5EF4-FFF2-40B4-BE49-F238E27FC236}">
                  <a16:creationId xmlns:a16="http://schemas.microsoft.com/office/drawing/2014/main" id="{DCE93B4E-12F9-0D88-0BD1-E6666518094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43214" y="7179509"/>
              <a:ext cx="452940" cy="452940"/>
            </a:xfrm>
            <a:prstGeom prst="rect">
              <a:avLst/>
            </a:prstGeom>
          </p:spPr>
        </p:pic>
        <p:pic>
          <p:nvPicPr>
            <p:cNvPr id="15" name="図 14">
              <a:extLst>
                <a:ext uri="{FF2B5EF4-FFF2-40B4-BE49-F238E27FC236}">
                  <a16:creationId xmlns:a16="http://schemas.microsoft.com/office/drawing/2014/main" id="{FC28A13F-9848-0E8E-277B-FDABCBF5746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813918" y="7177861"/>
              <a:ext cx="452940" cy="452940"/>
            </a:xfrm>
            <a:prstGeom prst="rect">
              <a:avLst/>
            </a:prstGeom>
          </p:spPr>
        </p:pic>
      </p:grpSp>
      <p:pic>
        <p:nvPicPr>
          <p:cNvPr id="32" name="図 31">
            <a:extLst>
              <a:ext uri="{FF2B5EF4-FFF2-40B4-BE49-F238E27FC236}">
                <a16:creationId xmlns:a16="http://schemas.microsoft.com/office/drawing/2014/main" id="{61838590-3063-F300-B832-6742ED6B1F7B}"/>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758210" y="5474747"/>
            <a:ext cx="439200" cy="439200"/>
          </a:xfrm>
          <a:prstGeom prst="rect">
            <a:avLst/>
          </a:prstGeom>
        </p:spPr>
      </p:pic>
      <p:sp>
        <p:nvSpPr>
          <p:cNvPr id="33" name="四角形: 角を丸くする 32">
            <a:extLst>
              <a:ext uri="{FF2B5EF4-FFF2-40B4-BE49-F238E27FC236}">
                <a16:creationId xmlns:a16="http://schemas.microsoft.com/office/drawing/2014/main" id="{31CB6507-967B-2815-0EFE-7B84E4801794}"/>
              </a:ext>
            </a:extLst>
          </p:cNvPr>
          <p:cNvSpPr/>
          <p:nvPr/>
        </p:nvSpPr>
        <p:spPr>
          <a:xfrm>
            <a:off x="909000" y="6449614"/>
            <a:ext cx="5040000" cy="863911"/>
          </a:xfrm>
          <a:prstGeom prst="roundRect">
            <a:avLst/>
          </a:prstGeom>
          <a:solidFill>
            <a:schemeClr val="accent5"/>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a:ln>
                  <a:noFill/>
                </a:ln>
                <a:solidFill>
                  <a:prstClr val="white"/>
                </a:solidFill>
                <a:effectLst/>
                <a:uLnTx/>
                <a:uFillTx/>
                <a:latin typeface="メイリオ"/>
                <a:ea typeface="メイリオ"/>
                <a:cs typeface="+mn-cs"/>
              </a:rPr>
              <a:t>SASE</a:t>
            </a:r>
            <a:endParaRPr kumimoji="1" lang="ja-JP" altLang="en-US" sz="1200" b="1"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26" name="図 25">
            <a:extLst>
              <a:ext uri="{FF2B5EF4-FFF2-40B4-BE49-F238E27FC236}">
                <a16:creationId xmlns:a16="http://schemas.microsoft.com/office/drawing/2014/main" id="{6DC5E521-A2D4-BD0F-3AAC-0841C749055F}"/>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150619" y="6566976"/>
            <a:ext cx="384840" cy="384840"/>
          </a:xfrm>
          <a:prstGeom prst="rect">
            <a:avLst/>
          </a:prstGeom>
        </p:spPr>
      </p:pic>
      <p:pic>
        <p:nvPicPr>
          <p:cNvPr id="24" name="図 23">
            <a:extLst>
              <a:ext uri="{FF2B5EF4-FFF2-40B4-BE49-F238E27FC236}">
                <a16:creationId xmlns:a16="http://schemas.microsoft.com/office/drawing/2014/main" id="{C6FBA078-B4F9-D890-4325-E8D51C2AAEB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214019" y="6462653"/>
            <a:ext cx="619565" cy="619565"/>
          </a:xfrm>
          <a:prstGeom prst="rect">
            <a:avLst/>
          </a:prstGeom>
        </p:spPr>
      </p:pic>
      <p:sp>
        <p:nvSpPr>
          <p:cNvPr id="34" name="楕円 33">
            <a:extLst>
              <a:ext uri="{FF2B5EF4-FFF2-40B4-BE49-F238E27FC236}">
                <a16:creationId xmlns:a16="http://schemas.microsoft.com/office/drawing/2014/main" id="{E328E2B9-BECC-ED10-300B-650808468C5A}"/>
              </a:ext>
            </a:extLst>
          </p:cNvPr>
          <p:cNvSpPr/>
          <p:nvPr/>
        </p:nvSpPr>
        <p:spPr>
          <a:xfrm>
            <a:off x="1021730" y="4899810"/>
            <a:ext cx="3268333" cy="952283"/>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2" name="グループ化 1">
            <a:extLst>
              <a:ext uri="{FF2B5EF4-FFF2-40B4-BE49-F238E27FC236}">
                <a16:creationId xmlns:a16="http://schemas.microsoft.com/office/drawing/2014/main" id="{A226CB76-BE57-824D-B512-AC60C857A49E}"/>
              </a:ext>
            </a:extLst>
          </p:cNvPr>
          <p:cNvGrpSpPr/>
          <p:nvPr/>
        </p:nvGrpSpPr>
        <p:grpSpPr>
          <a:xfrm>
            <a:off x="1289240" y="4860519"/>
            <a:ext cx="2861379" cy="921906"/>
            <a:chOff x="1289240" y="4826015"/>
            <a:chExt cx="2861379" cy="921906"/>
          </a:xfrm>
        </p:grpSpPr>
        <p:grpSp>
          <p:nvGrpSpPr>
            <p:cNvPr id="51" name="グループ化 50">
              <a:extLst>
                <a:ext uri="{FF2B5EF4-FFF2-40B4-BE49-F238E27FC236}">
                  <a16:creationId xmlns:a16="http://schemas.microsoft.com/office/drawing/2014/main" id="{19A73C3A-6F29-F5DE-4C0D-99C459DE9A68}"/>
                </a:ext>
              </a:extLst>
            </p:cNvPr>
            <p:cNvGrpSpPr/>
            <p:nvPr/>
          </p:nvGrpSpPr>
          <p:grpSpPr>
            <a:xfrm>
              <a:off x="1289240" y="4826015"/>
              <a:ext cx="2861379" cy="921906"/>
              <a:chOff x="885711" y="4729453"/>
              <a:chExt cx="2861379" cy="921906"/>
            </a:xfrm>
          </p:grpSpPr>
          <p:pic>
            <p:nvPicPr>
              <p:cNvPr id="43" name="図 42">
                <a:extLst>
                  <a:ext uri="{FF2B5EF4-FFF2-40B4-BE49-F238E27FC236}">
                    <a16:creationId xmlns:a16="http://schemas.microsoft.com/office/drawing/2014/main" id="{FEEAB5F4-B28D-50D3-AB6C-5E173A66FD5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85711" y="4730400"/>
                <a:ext cx="920508" cy="920508"/>
              </a:xfrm>
              <a:prstGeom prst="rect">
                <a:avLst/>
              </a:prstGeom>
            </p:spPr>
          </p:pic>
          <p:pic>
            <p:nvPicPr>
              <p:cNvPr id="44" name="図 43">
                <a:extLst>
                  <a:ext uri="{FF2B5EF4-FFF2-40B4-BE49-F238E27FC236}">
                    <a16:creationId xmlns:a16="http://schemas.microsoft.com/office/drawing/2014/main" id="{778C1C0C-C3B0-746B-D0FC-A4783E143A6C}"/>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532668" y="4730851"/>
                <a:ext cx="920508" cy="920508"/>
              </a:xfrm>
              <a:prstGeom prst="rect">
                <a:avLst/>
              </a:prstGeom>
            </p:spPr>
          </p:pic>
          <p:pic>
            <p:nvPicPr>
              <p:cNvPr id="45" name="図 44">
                <a:extLst>
                  <a:ext uri="{FF2B5EF4-FFF2-40B4-BE49-F238E27FC236}">
                    <a16:creationId xmlns:a16="http://schemas.microsoft.com/office/drawing/2014/main" id="{5B229F6C-8C7D-A27E-7D75-C9018AC5EABA}"/>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826582" y="4730400"/>
                <a:ext cx="920508" cy="920508"/>
              </a:xfrm>
              <a:prstGeom prst="rect">
                <a:avLst/>
              </a:prstGeom>
            </p:spPr>
          </p:pic>
          <p:pic>
            <p:nvPicPr>
              <p:cNvPr id="50" name="図 49">
                <a:extLst>
                  <a:ext uri="{FF2B5EF4-FFF2-40B4-BE49-F238E27FC236}">
                    <a16:creationId xmlns:a16="http://schemas.microsoft.com/office/drawing/2014/main" id="{60CEEEC0-3009-2E62-FE0F-CFA886671BD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179625" y="4729453"/>
                <a:ext cx="920508" cy="920508"/>
              </a:xfrm>
              <a:prstGeom prst="rect">
                <a:avLst/>
              </a:prstGeom>
            </p:spPr>
          </p:pic>
        </p:grpSp>
        <p:pic>
          <p:nvPicPr>
            <p:cNvPr id="37" name="図 36">
              <a:extLst>
                <a:ext uri="{FF2B5EF4-FFF2-40B4-BE49-F238E27FC236}">
                  <a16:creationId xmlns:a16="http://schemas.microsoft.com/office/drawing/2014/main" id="{FE093F8A-76C4-784C-5A38-269360BF88E6}"/>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538907" y="5187262"/>
              <a:ext cx="300896" cy="300896"/>
            </a:xfrm>
            <a:prstGeom prst="rect">
              <a:avLst/>
            </a:prstGeom>
          </p:spPr>
        </p:pic>
        <p:pic>
          <p:nvPicPr>
            <p:cNvPr id="47" name="図 46">
              <a:extLst>
                <a:ext uri="{FF2B5EF4-FFF2-40B4-BE49-F238E27FC236}">
                  <a16:creationId xmlns:a16="http://schemas.microsoft.com/office/drawing/2014/main" id="{F40DE01E-FBE5-1A01-A288-7703A4082C25}"/>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569383" y="5242672"/>
              <a:ext cx="201314" cy="201314"/>
            </a:xfrm>
            <a:prstGeom prst="rect">
              <a:avLst/>
            </a:prstGeom>
          </p:spPr>
        </p:pic>
        <p:pic>
          <p:nvPicPr>
            <p:cNvPr id="49" name="図 48">
              <a:extLst>
                <a:ext uri="{FF2B5EF4-FFF2-40B4-BE49-F238E27FC236}">
                  <a16:creationId xmlns:a16="http://schemas.microsoft.com/office/drawing/2014/main" id="{72AA3F88-B6A2-C329-44D7-0E6F67BB949B}"/>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2257693" y="5210015"/>
              <a:ext cx="255389" cy="255389"/>
            </a:xfrm>
            <a:prstGeom prst="rect">
              <a:avLst/>
            </a:prstGeom>
          </p:spPr>
        </p:pic>
      </p:grpSp>
      <p:grpSp>
        <p:nvGrpSpPr>
          <p:cNvPr id="63" name="グループ化 62">
            <a:extLst>
              <a:ext uri="{FF2B5EF4-FFF2-40B4-BE49-F238E27FC236}">
                <a16:creationId xmlns:a16="http://schemas.microsoft.com/office/drawing/2014/main" id="{A4BEBE4F-5D75-6103-DC6A-359DE55E415A}"/>
              </a:ext>
            </a:extLst>
          </p:cNvPr>
          <p:cNvGrpSpPr/>
          <p:nvPr/>
        </p:nvGrpSpPr>
        <p:grpSpPr>
          <a:xfrm>
            <a:off x="1874101" y="7326002"/>
            <a:ext cx="3109799" cy="288000"/>
            <a:chOff x="1874101" y="6858752"/>
            <a:chExt cx="3109799" cy="288000"/>
          </a:xfrm>
        </p:grpSpPr>
        <p:cxnSp>
          <p:nvCxnSpPr>
            <p:cNvPr id="56" name="直線矢印コネクタ 55">
              <a:extLst>
                <a:ext uri="{FF2B5EF4-FFF2-40B4-BE49-F238E27FC236}">
                  <a16:creationId xmlns:a16="http://schemas.microsoft.com/office/drawing/2014/main" id="{C01E10BD-BCD1-84DD-2E8C-A67ABBD7C3DC}"/>
                </a:ext>
              </a:extLst>
            </p:cNvPr>
            <p:cNvCxnSpPr>
              <a:cxnSpLocks/>
            </p:cNvCxnSpPr>
            <p:nvPr/>
          </p:nvCxnSpPr>
          <p:spPr>
            <a:xfrm flipV="1">
              <a:off x="3429000" y="6858752"/>
              <a:ext cx="0" cy="288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54" name="直線矢印コネクタ 53">
              <a:extLst>
                <a:ext uri="{FF2B5EF4-FFF2-40B4-BE49-F238E27FC236}">
                  <a16:creationId xmlns:a16="http://schemas.microsoft.com/office/drawing/2014/main" id="{3E823569-E8B8-9E93-E602-74135C68FA28}"/>
                </a:ext>
              </a:extLst>
            </p:cNvPr>
            <p:cNvCxnSpPr>
              <a:cxnSpLocks/>
            </p:cNvCxnSpPr>
            <p:nvPr/>
          </p:nvCxnSpPr>
          <p:spPr>
            <a:xfrm flipV="1">
              <a:off x="1874101" y="6858752"/>
              <a:ext cx="0" cy="288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57" name="直線矢印コネクタ 56">
              <a:extLst>
                <a:ext uri="{FF2B5EF4-FFF2-40B4-BE49-F238E27FC236}">
                  <a16:creationId xmlns:a16="http://schemas.microsoft.com/office/drawing/2014/main" id="{6B3E59B6-75DF-9319-1FF0-7B7E418C6668}"/>
                </a:ext>
              </a:extLst>
            </p:cNvPr>
            <p:cNvCxnSpPr>
              <a:cxnSpLocks/>
            </p:cNvCxnSpPr>
            <p:nvPr/>
          </p:nvCxnSpPr>
          <p:spPr>
            <a:xfrm flipV="1">
              <a:off x="4983900" y="6858752"/>
              <a:ext cx="0" cy="288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grpSp>
        <p:nvGrpSpPr>
          <p:cNvPr id="64" name="グループ化 63">
            <a:extLst>
              <a:ext uri="{FF2B5EF4-FFF2-40B4-BE49-F238E27FC236}">
                <a16:creationId xmlns:a16="http://schemas.microsoft.com/office/drawing/2014/main" id="{3EE1D0D6-1EC8-E406-2BC5-AB352D8D552E}"/>
              </a:ext>
            </a:extLst>
          </p:cNvPr>
          <p:cNvGrpSpPr/>
          <p:nvPr/>
        </p:nvGrpSpPr>
        <p:grpSpPr>
          <a:xfrm>
            <a:off x="1874101" y="6109612"/>
            <a:ext cx="3109799" cy="288000"/>
            <a:chOff x="1874101" y="6858752"/>
            <a:chExt cx="3109799" cy="288000"/>
          </a:xfrm>
        </p:grpSpPr>
        <p:cxnSp>
          <p:nvCxnSpPr>
            <p:cNvPr id="66" name="直線矢印コネクタ 65">
              <a:extLst>
                <a:ext uri="{FF2B5EF4-FFF2-40B4-BE49-F238E27FC236}">
                  <a16:creationId xmlns:a16="http://schemas.microsoft.com/office/drawing/2014/main" id="{6CE2DDCC-9969-69AF-F217-322C24FE805E}"/>
                </a:ext>
              </a:extLst>
            </p:cNvPr>
            <p:cNvCxnSpPr>
              <a:cxnSpLocks/>
            </p:cNvCxnSpPr>
            <p:nvPr/>
          </p:nvCxnSpPr>
          <p:spPr>
            <a:xfrm flipV="1">
              <a:off x="1874101" y="6858752"/>
              <a:ext cx="0" cy="288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7" name="直線矢印コネクタ 66">
              <a:extLst>
                <a:ext uri="{FF2B5EF4-FFF2-40B4-BE49-F238E27FC236}">
                  <a16:creationId xmlns:a16="http://schemas.microsoft.com/office/drawing/2014/main" id="{DE49E05F-1792-44F6-E5DC-70E241C4877B}"/>
                </a:ext>
              </a:extLst>
            </p:cNvPr>
            <p:cNvCxnSpPr>
              <a:cxnSpLocks/>
            </p:cNvCxnSpPr>
            <p:nvPr/>
          </p:nvCxnSpPr>
          <p:spPr>
            <a:xfrm flipV="1">
              <a:off x="4983900" y="6858752"/>
              <a:ext cx="0" cy="288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grpSp>
        <p:nvGrpSpPr>
          <p:cNvPr id="72" name="グループ化 71">
            <a:extLst>
              <a:ext uri="{FF2B5EF4-FFF2-40B4-BE49-F238E27FC236}">
                <a16:creationId xmlns:a16="http://schemas.microsoft.com/office/drawing/2014/main" id="{70B3A174-BDDE-6D8E-CEB8-5D99304813B7}"/>
              </a:ext>
            </a:extLst>
          </p:cNvPr>
          <p:cNvGrpSpPr/>
          <p:nvPr/>
        </p:nvGrpSpPr>
        <p:grpSpPr>
          <a:xfrm>
            <a:off x="1421231" y="5904095"/>
            <a:ext cx="4015538" cy="215444"/>
            <a:chOff x="1421232" y="7653600"/>
            <a:chExt cx="4015538" cy="215444"/>
          </a:xfrm>
        </p:grpSpPr>
        <p:sp>
          <p:nvSpPr>
            <p:cNvPr id="68" name="テキスト ボックス 67">
              <a:extLst>
                <a:ext uri="{FF2B5EF4-FFF2-40B4-BE49-F238E27FC236}">
                  <a16:creationId xmlns:a16="http://schemas.microsoft.com/office/drawing/2014/main" id="{DDF60B7C-08D0-66F7-EC43-642BAB8CE1F0}"/>
                </a:ext>
              </a:extLst>
            </p:cNvPr>
            <p:cNvSpPr txBox="1"/>
            <p:nvPr/>
          </p:nvSpPr>
          <p:spPr>
            <a:xfrm>
              <a:off x="1421232" y="7653600"/>
              <a:ext cx="985886"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インターネット</a:t>
              </a:r>
            </a:p>
          </p:txBody>
        </p:sp>
        <p:sp>
          <p:nvSpPr>
            <p:cNvPr id="70" name="テキスト ボックス 69">
              <a:extLst>
                <a:ext uri="{FF2B5EF4-FFF2-40B4-BE49-F238E27FC236}">
                  <a16:creationId xmlns:a16="http://schemas.microsoft.com/office/drawing/2014/main" id="{B055780B-8993-829E-F348-F2FC4D15DB37}"/>
                </a:ext>
              </a:extLst>
            </p:cNvPr>
            <p:cNvSpPr txBox="1"/>
            <p:nvPr/>
          </p:nvSpPr>
          <p:spPr>
            <a:xfrm>
              <a:off x="4381502" y="7653600"/>
              <a:ext cx="1055268"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データセンター</a:t>
              </a:r>
            </a:p>
          </p:txBody>
        </p:sp>
      </p:grpSp>
      <p:grpSp>
        <p:nvGrpSpPr>
          <p:cNvPr id="73" name="グループ化 72">
            <a:extLst>
              <a:ext uri="{FF2B5EF4-FFF2-40B4-BE49-F238E27FC236}">
                <a16:creationId xmlns:a16="http://schemas.microsoft.com/office/drawing/2014/main" id="{96673CDA-4A17-0ECA-116B-A76AABEE2DCD}"/>
              </a:ext>
            </a:extLst>
          </p:cNvPr>
          <p:cNvGrpSpPr/>
          <p:nvPr/>
        </p:nvGrpSpPr>
        <p:grpSpPr>
          <a:xfrm>
            <a:off x="1421232" y="8165721"/>
            <a:ext cx="4015537" cy="216271"/>
            <a:chOff x="1421232" y="7653600"/>
            <a:chExt cx="4015537" cy="216271"/>
          </a:xfrm>
        </p:grpSpPr>
        <p:sp>
          <p:nvSpPr>
            <p:cNvPr id="74" name="テキスト ボックス 73">
              <a:extLst>
                <a:ext uri="{FF2B5EF4-FFF2-40B4-BE49-F238E27FC236}">
                  <a16:creationId xmlns:a16="http://schemas.microsoft.com/office/drawing/2014/main" id="{A63D35D9-C877-96BE-086B-BFC1360026D4}"/>
                </a:ext>
              </a:extLst>
            </p:cNvPr>
            <p:cNvSpPr txBox="1"/>
            <p:nvPr/>
          </p:nvSpPr>
          <p:spPr>
            <a:xfrm>
              <a:off x="2985879" y="7654427"/>
              <a:ext cx="886243"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本社</a:t>
              </a:r>
            </a:p>
          </p:txBody>
        </p:sp>
        <p:sp>
          <p:nvSpPr>
            <p:cNvPr id="75" name="テキスト ボックス 74">
              <a:extLst>
                <a:ext uri="{FF2B5EF4-FFF2-40B4-BE49-F238E27FC236}">
                  <a16:creationId xmlns:a16="http://schemas.microsoft.com/office/drawing/2014/main" id="{40D50124-0D00-4AED-B858-8D71F0169587}"/>
                </a:ext>
              </a:extLst>
            </p:cNvPr>
            <p:cNvSpPr txBox="1"/>
            <p:nvPr/>
          </p:nvSpPr>
          <p:spPr>
            <a:xfrm>
              <a:off x="1421232" y="7653600"/>
              <a:ext cx="886243"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テレワーク</a:t>
              </a:r>
            </a:p>
          </p:txBody>
        </p:sp>
        <p:sp>
          <p:nvSpPr>
            <p:cNvPr id="76" name="テキスト ボックス 75">
              <a:extLst>
                <a:ext uri="{FF2B5EF4-FFF2-40B4-BE49-F238E27FC236}">
                  <a16:creationId xmlns:a16="http://schemas.microsoft.com/office/drawing/2014/main" id="{1538C63B-D458-EB4D-686E-6ABF7A3B5BA5}"/>
                </a:ext>
              </a:extLst>
            </p:cNvPr>
            <p:cNvSpPr txBox="1"/>
            <p:nvPr/>
          </p:nvSpPr>
          <p:spPr>
            <a:xfrm>
              <a:off x="4550526" y="7653600"/>
              <a:ext cx="886243"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支社</a:t>
              </a:r>
            </a:p>
          </p:txBody>
        </p:sp>
      </p:grpSp>
      <p:sp>
        <p:nvSpPr>
          <p:cNvPr id="77" name="テキスト ボックス 76">
            <a:extLst>
              <a:ext uri="{FF2B5EF4-FFF2-40B4-BE49-F238E27FC236}">
                <a16:creationId xmlns:a16="http://schemas.microsoft.com/office/drawing/2014/main" id="{CF8D8F6D-908C-F384-DC99-B19321F9B2B7}"/>
              </a:ext>
            </a:extLst>
          </p:cNvPr>
          <p:cNvSpPr txBox="1"/>
          <p:nvPr/>
        </p:nvSpPr>
        <p:spPr>
          <a:xfrm>
            <a:off x="1209963" y="5535781"/>
            <a:ext cx="2802422"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Web</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サイト　　　</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IaaS</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PaaS</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SaaS</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78" name="グループ化 77">
            <a:extLst>
              <a:ext uri="{FF2B5EF4-FFF2-40B4-BE49-F238E27FC236}">
                <a16:creationId xmlns:a16="http://schemas.microsoft.com/office/drawing/2014/main" id="{819C6371-D43B-5015-887C-E31195D16DF8}"/>
              </a:ext>
            </a:extLst>
          </p:cNvPr>
          <p:cNvGrpSpPr/>
          <p:nvPr/>
        </p:nvGrpSpPr>
        <p:grpSpPr>
          <a:xfrm>
            <a:off x="1986966" y="6994392"/>
            <a:ext cx="2884069" cy="215444"/>
            <a:chOff x="1421232" y="7653600"/>
            <a:chExt cx="4015538" cy="215444"/>
          </a:xfrm>
        </p:grpSpPr>
        <p:sp>
          <p:nvSpPr>
            <p:cNvPr id="80" name="テキスト ボックス 79">
              <a:extLst>
                <a:ext uri="{FF2B5EF4-FFF2-40B4-BE49-F238E27FC236}">
                  <a16:creationId xmlns:a16="http://schemas.microsoft.com/office/drawing/2014/main" id="{49262D41-5CCA-63F1-8B38-688088064565}"/>
                </a:ext>
              </a:extLst>
            </p:cNvPr>
            <p:cNvSpPr txBox="1"/>
            <p:nvPr/>
          </p:nvSpPr>
          <p:spPr>
            <a:xfrm>
              <a:off x="1421232" y="7653600"/>
              <a:ext cx="1535405"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white"/>
                  </a:solidFill>
                  <a:effectLst/>
                  <a:uLnTx/>
                  <a:uFillTx/>
                  <a:latin typeface="メイリオ"/>
                  <a:ea typeface="メイリオ"/>
                  <a:cs typeface="+mn-cs"/>
                </a:rPr>
                <a:t>ネットワーク機能</a:t>
              </a:r>
            </a:p>
          </p:txBody>
        </p:sp>
        <p:sp>
          <p:nvSpPr>
            <p:cNvPr id="81" name="テキスト ボックス 80">
              <a:extLst>
                <a:ext uri="{FF2B5EF4-FFF2-40B4-BE49-F238E27FC236}">
                  <a16:creationId xmlns:a16="http://schemas.microsoft.com/office/drawing/2014/main" id="{AD6EDF4B-561D-B0A5-3036-AB0199555AE3}"/>
                </a:ext>
              </a:extLst>
            </p:cNvPr>
            <p:cNvSpPr txBox="1"/>
            <p:nvPr/>
          </p:nvSpPr>
          <p:spPr>
            <a:xfrm>
              <a:off x="3901365" y="7653600"/>
              <a:ext cx="1535405"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white"/>
                  </a:solidFill>
                  <a:effectLst/>
                  <a:uLnTx/>
                  <a:uFillTx/>
                  <a:latin typeface="メイリオ"/>
                  <a:ea typeface="メイリオ"/>
                  <a:cs typeface="+mn-cs"/>
                </a:rPr>
                <a:t>セキュリティ機能</a:t>
              </a:r>
            </a:p>
          </p:txBody>
        </p:sp>
      </p:grpSp>
      <p:sp>
        <p:nvSpPr>
          <p:cNvPr id="4" name="テキスト ボックス 3">
            <a:extLst>
              <a:ext uri="{FF2B5EF4-FFF2-40B4-BE49-F238E27FC236}">
                <a16:creationId xmlns:a16="http://schemas.microsoft.com/office/drawing/2014/main" id="{B1E8DFFA-196D-2FAD-42EB-6EA2D00E6516}"/>
              </a:ext>
            </a:extLst>
          </p:cNvPr>
          <p:cNvSpPr txBox="1"/>
          <p:nvPr/>
        </p:nvSpPr>
        <p:spPr>
          <a:xfrm>
            <a:off x="622800" y="8412628"/>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61. SASE</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のイメージ図</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スライド番号プレースホルダー 4">
            <a:extLst>
              <a:ext uri="{FF2B5EF4-FFF2-40B4-BE49-F238E27FC236}">
                <a16:creationId xmlns:a16="http://schemas.microsoft.com/office/drawing/2014/main" id="{E728B814-22D0-41AD-D478-96CAACA59301}"/>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29</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1">
            <a:extLst>
              <a:ext uri="{FF2B5EF4-FFF2-40B4-BE49-F238E27FC236}">
                <a16:creationId xmlns:a16="http://schemas.microsoft.com/office/drawing/2014/main" id="{6258A9C5-7416-CAB0-F4C8-4D769FF0A1F0}"/>
              </a:ext>
            </a:extLst>
          </p:cNvPr>
          <p:cNvSpPr txBox="1">
            <a:spLocks/>
          </p:cNvSpPr>
          <p:nvPr/>
        </p:nvSpPr>
        <p:spPr>
          <a:xfrm>
            <a:off x="619200" y="835200"/>
            <a:ext cx="6238800" cy="4176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1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第</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17</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章</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 </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技術的管理策</a:t>
            </a:r>
            <a:b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17-2.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各種テーマごとの対策</a:t>
            </a:r>
            <a:endPar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pic>
        <p:nvPicPr>
          <p:cNvPr id="7" name="図 6">
            <a:extLst>
              <a:ext uri="{FF2B5EF4-FFF2-40B4-BE49-F238E27FC236}">
                <a16:creationId xmlns:a16="http://schemas.microsoft.com/office/drawing/2014/main" id="{EABE5A92-1F3C-45B4-2A87-232085AF99D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2919295" y="5261142"/>
            <a:ext cx="220558" cy="220558"/>
          </a:xfrm>
          <a:prstGeom prst="rect">
            <a:avLst/>
          </a:prstGeom>
        </p:spPr>
      </p:pic>
    </p:spTree>
    <p:extLst>
      <p:ext uri="{BB962C8B-B14F-4D97-AF65-F5344CB8AC3E}">
        <p14:creationId xmlns:p14="http://schemas.microsoft.com/office/powerpoint/2010/main" val="2447323578"/>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正方形/長方形 50">
            <a:extLst>
              <a:ext uri="{FF2B5EF4-FFF2-40B4-BE49-F238E27FC236}">
                <a16:creationId xmlns:a16="http://schemas.microsoft.com/office/drawing/2014/main" id="{C447B98F-41A4-6A3C-D8CA-42BD53D87AF6}"/>
              </a:ext>
            </a:extLst>
          </p:cNvPr>
          <p:cNvSpPr/>
          <p:nvPr/>
        </p:nvSpPr>
        <p:spPr>
          <a:xfrm>
            <a:off x="622800" y="3692295"/>
            <a:ext cx="5612400" cy="2644979"/>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6" name="テキスト ボックス 35">
            <a:extLst>
              <a:ext uri="{FF2B5EF4-FFF2-40B4-BE49-F238E27FC236}">
                <a16:creationId xmlns:a16="http://schemas.microsoft.com/office/drawing/2014/main" id="{15145393-CDCA-8AE4-B154-30AF89258FAD}"/>
              </a:ext>
            </a:extLst>
          </p:cNvPr>
          <p:cNvSpPr txBox="1"/>
          <p:nvPr/>
        </p:nvSpPr>
        <p:spPr>
          <a:xfrm>
            <a:off x="4546505" y="5188386"/>
            <a:ext cx="1725627" cy="584775"/>
          </a:xfrm>
          <a:prstGeom prst="rect">
            <a:avLst/>
          </a:prstGeom>
          <a:noFill/>
        </p:spPr>
        <p:txBody>
          <a:bodyPr wrap="square" rtlCol="0">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ネットワークパフォーマンス</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ネットワーク診断情報</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脅威情報</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など</a:t>
            </a:r>
          </a:p>
        </p:txBody>
      </p:sp>
      <p:sp>
        <p:nvSpPr>
          <p:cNvPr id="3" name="テキスト プレースホルダー 2">
            <a:extLst>
              <a:ext uri="{FF2B5EF4-FFF2-40B4-BE49-F238E27FC236}">
                <a16:creationId xmlns:a16="http://schemas.microsoft.com/office/drawing/2014/main" id="{16E3FF6B-7EAC-3528-D8CE-50DECBC1D7F8}"/>
              </a:ext>
            </a:extLst>
          </p:cNvPr>
          <p:cNvSpPr>
            <a:spLocks noGrp="1"/>
          </p:cNvSpPr>
          <p:nvPr>
            <p:ph type="body" sz="quarter" idx="14"/>
          </p:nvPr>
        </p:nvSpPr>
        <p:spPr/>
        <p:txBody>
          <a:bodyPr/>
          <a:lstStyle/>
          <a:p>
            <a:r>
              <a:rPr lang="en-US" altLang="ja-JP" sz="1600" u="none" strike="noStrike">
                <a:effectLst/>
              </a:rPr>
              <a:t>17-2-2. </a:t>
            </a:r>
            <a:r>
              <a:rPr lang="ja-JP" altLang="en-US" sz="1600" u="none" strike="noStrike">
                <a:effectLst/>
              </a:rPr>
              <a:t>ゼロトラスト・境界防御モデル</a:t>
            </a:r>
            <a:endParaRPr kumimoji="1" lang="ja-JP" altLang="en-US"/>
          </a:p>
        </p:txBody>
      </p:sp>
      <p:sp>
        <p:nvSpPr>
          <p:cNvPr id="4" name="テキスト プレースホルダー 3">
            <a:extLst>
              <a:ext uri="{FF2B5EF4-FFF2-40B4-BE49-F238E27FC236}">
                <a16:creationId xmlns:a16="http://schemas.microsoft.com/office/drawing/2014/main" id="{BAE0B3EE-4344-103F-F6B0-A41092493840}"/>
              </a:ext>
            </a:extLst>
          </p:cNvPr>
          <p:cNvSpPr>
            <a:spLocks noGrp="1"/>
          </p:cNvSpPr>
          <p:nvPr>
            <p:ph type="body" sz="quarter" idx="16"/>
          </p:nvPr>
        </p:nvSpPr>
        <p:spPr>
          <a:xfrm>
            <a:off x="622800" y="2001600"/>
            <a:ext cx="5612400" cy="381000"/>
          </a:xfrm>
        </p:spPr>
        <p:txBody>
          <a:bodyPr/>
          <a:lstStyle/>
          <a:p>
            <a:r>
              <a:rPr kumimoji="1" lang="ja-JP" altLang="en-US"/>
              <a:t>ゼロトラスト導入事例</a:t>
            </a:r>
          </a:p>
        </p:txBody>
      </p:sp>
      <p:graphicFrame>
        <p:nvGraphicFramePr>
          <p:cNvPr id="6" name="表 10">
            <a:extLst>
              <a:ext uri="{FF2B5EF4-FFF2-40B4-BE49-F238E27FC236}">
                <a16:creationId xmlns:a16="http://schemas.microsoft.com/office/drawing/2014/main" id="{5635D13D-2D22-9DF1-CA71-1AADB70FB06A}"/>
              </a:ext>
            </a:extLst>
          </p:cNvPr>
          <p:cNvGraphicFramePr>
            <a:graphicFrameLocks noGrp="1"/>
          </p:cNvGraphicFramePr>
          <p:nvPr/>
        </p:nvGraphicFramePr>
        <p:xfrm>
          <a:off x="622800" y="9027936"/>
          <a:ext cx="5612400" cy="376816"/>
        </p:xfrm>
        <a:graphic>
          <a:graphicData uri="http://schemas.openxmlformats.org/drawingml/2006/table">
            <a:tbl>
              <a:tblPr firstRow="1" bandRow="1">
                <a:tableStyleId>{5C22544A-7EE6-4342-B048-85BDC9FD1C3A}</a:tableStyleId>
              </a:tblPr>
              <a:tblGrid>
                <a:gridCol w="2126272">
                  <a:extLst>
                    <a:ext uri="{9D8B030D-6E8A-4147-A177-3AD203B41FA5}">
                      <a16:colId xmlns:a16="http://schemas.microsoft.com/office/drawing/2014/main" val="727053212"/>
                    </a:ext>
                  </a:extLst>
                </a:gridCol>
                <a:gridCol w="3486128">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31597141"/>
                  </a:ext>
                </a:extLst>
              </a:tr>
              <a:tr h="0">
                <a:tc>
                  <a:txBody>
                    <a:bodyPr/>
                    <a:lstStyle/>
                    <a:p>
                      <a:r>
                        <a:rPr kumimoji="1" lang="ja-JP" altLang="en-US" sz="500" b="0">
                          <a:solidFill>
                            <a:sysClr val="windowText" lastClr="000000"/>
                          </a:solidFill>
                          <a:latin typeface="メイリオ" panose="020B0604030504040204" pitchFamily="50" charset="-128"/>
                          <a:ea typeface="メイリオ" panose="020B0604030504040204" pitchFamily="50" charset="-128"/>
                        </a:rPr>
                        <a:t>（参考資料</a:t>
                      </a:r>
                      <a:r>
                        <a:rPr kumimoji="1" lang="en-US" altLang="ja-JP" sz="500" b="0">
                          <a:solidFill>
                            <a:sysClr val="windowText" lastClr="000000"/>
                          </a:solidFill>
                          <a:latin typeface="メイリオ" panose="020B0604030504040204" pitchFamily="50" charset="-128"/>
                          <a:ea typeface="メイリオ" panose="020B0604030504040204" pitchFamily="50" charset="-128"/>
                        </a:rPr>
                        <a:t>1</a:t>
                      </a:r>
                      <a:r>
                        <a:rPr kumimoji="1" lang="ja-JP" altLang="en-US" sz="500" b="0">
                          <a:solidFill>
                            <a:sysClr val="windowText" lastClr="000000"/>
                          </a:solidFill>
                          <a:latin typeface="メイリオ" panose="020B0604030504040204" pitchFamily="50" charset="-128"/>
                          <a:ea typeface="メイリオ" panose="020B0604030504040204" pitchFamily="50" charset="-128"/>
                        </a:rPr>
                        <a:t>）民間企業におけるゼロトラスト導入事例</a:t>
                      </a:r>
                    </a:p>
                  </a:txBody>
                  <a:tcPr marT="28388" marB="283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3"/>
                        </a:rPr>
                        <a:t>https://www.digital.go.jp/assets/contents/node/basic_page/field_ref_resources/5805a275-3e16-4296-8a94-6557b58c6a4c/dd52a824/20231124_meeting_network_casestudie_03.pdf</a:t>
                      </a:r>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marT="28388" marB="283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bl>
          </a:graphicData>
        </a:graphic>
      </p:graphicFrame>
      <p:graphicFrame>
        <p:nvGraphicFramePr>
          <p:cNvPr id="8" name="表 7">
            <a:extLst>
              <a:ext uri="{FF2B5EF4-FFF2-40B4-BE49-F238E27FC236}">
                <a16:creationId xmlns:a16="http://schemas.microsoft.com/office/drawing/2014/main" id="{F16D3132-AAC1-7C2E-2A9F-B4E9839164AF}"/>
              </a:ext>
            </a:extLst>
          </p:cNvPr>
          <p:cNvGraphicFramePr>
            <a:graphicFrameLocks noGrp="1"/>
          </p:cNvGraphicFramePr>
          <p:nvPr/>
        </p:nvGraphicFramePr>
        <p:xfrm>
          <a:off x="622800" y="2323722"/>
          <a:ext cx="5612400" cy="13030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156507">
                <a:tc>
                  <a:txBody>
                    <a:bodyPr/>
                    <a:lstStyle/>
                    <a:p>
                      <a:r>
                        <a:rPr kumimoji="1" lang="ja-JP" altLang="en-US" sz="1050" b="1">
                          <a:solidFill>
                            <a:schemeClr val="bg1"/>
                          </a:solidFill>
                        </a:rPr>
                        <a:t>概要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0">
                <a:tc>
                  <a:txBody>
                    <a:bodyPr/>
                    <a:lstStyle/>
                    <a:p>
                      <a:pPr marL="0" indent="0">
                        <a:buFont typeface="+mj-lt"/>
                        <a:buNone/>
                      </a:pPr>
                      <a:r>
                        <a:rPr kumimoji="1" lang="ja-JP" altLang="en-US" sz="1050" kern="1200">
                          <a:solidFill>
                            <a:schemeClr val="dk1"/>
                          </a:solidFill>
                          <a:effectLst/>
                          <a:latin typeface="+mn-lt"/>
                          <a:ea typeface="+mn-ea"/>
                          <a:cs typeface="+mn-cs"/>
                        </a:rPr>
                        <a:t>　地方銀行は、個人顧客向けサービス以外にも、法人顧客向けサービスの充実を図っています。法人向け営業力強化の方策の</a:t>
                      </a:r>
                      <a:r>
                        <a:rPr kumimoji="1" lang="en-US" altLang="ja-JP" sz="1050" kern="1200">
                          <a:solidFill>
                            <a:schemeClr val="dk1"/>
                          </a:solidFill>
                          <a:effectLst/>
                          <a:latin typeface="+mn-lt"/>
                          <a:ea typeface="+mn-ea"/>
                          <a:cs typeface="+mn-cs"/>
                        </a:rPr>
                        <a:t>1</a:t>
                      </a:r>
                      <a:r>
                        <a:rPr kumimoji="1" lang="ja-JP" altLang="en-US" sz="1050" kern="1200">
                          <a:solidFill>
                            <a:schemeClr val="dk1"/>
                          </a:solidFill>
                          <a:effectLst/>
                          <a:latin typeface="+mn-lt"/>
                          <a:ea typeface="+mn-ea"/>
                          <a:cs typeface="+mn-cs"/>
                        </a:rPr>
                        <a:t>つとして、営業職員にモバイル端末を配布し、場所を問わずに行内システムにアクセスを可能にすることになりました。そこで、高いセキュリティが求められる金融機関のリモートアクセス環境として、ゼロトラストネットワークアクセス機能を備えた「</a:t>
                      </a:r>
                      <a:r>
                        <a:rPr kumimoji="1" lang="en-US" altLang="ja-JP" sz="1050" kern="1200">
                          <a:solidFill>
                            <a:schemeClr val="dk1"/>
                          </a:solidFill>
                          <a:effectLst/>
                          <a:latin typeface="+mn-lt"/>
                          <a:ea typeface="+mn-ea"/>
                          <a:cs typeface="+mn-cs"/>
                        </a:rPr>
                        <a:t>ZTNA</a:t>
                      </a:r>
                      <a:r>
                        <a:rPr kumimoji="1" lang="ja-JP" altLang="en-US" sz="1050" kern="1200">
                          <a:solidFill>
                            <a:schemeClr val="dk1"/>
                          </a:solidFill>
                          <a:effectLst/>
                          <a:latin typeface="+mn-lt"/>
                          <a:ea typeface="+mn-ea"/>
                          <a:cs typeface="+mn-cs"/>
                        </a:rPr>
                        <a:t>」を導入しました。結果、安全で安定したリモートアクセスが可能となり、業務効率化と営業力強化を実現しました。</a:t>
                      </a:r>
                      <a:endParaRPr kumimoji="1" lang="en-US" altLang="ja-JP" sz="105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bl>
          </a:graphicData>
        </a:graphic>
      </p:graphicFrame>
      <p:pic>
        <p:nvPicPr>
          <p:cNvPr id="18" name="図 17">
            <a:extLst>
              <a:ext uri="{FF2B5EF4-FFF2-40B4-BE49-F238E27FC236}">
                <a16:creationId xmlns:a16="http://schemas.microsoft.com/office/drawing/2014/main" id="{F9E3F437-BD84-0703-FA33-BC7A884028A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385237" y="4388396"/>
            <a:ext cx="561957" cy="561957"/>
          </a:xfrm>
          <a:prstGeom prst="rect">
            <a:avLst/>
          </a:prstGeom>
        </p:spPr>
      </p:pic>
      <p:pic>
        <p:nvPicPr>
          <p:cNvPr id="21" name="図 20">
            <a:extLst>
              <a:ext uri="{FF2B5EF4-FFF2-40B4-BE49-F238E27FC236}">
                <a16:creationId xmlns:a16="http://schemas.microsoft.com/office/drawing/2014/main" id="{E577D8A3-C443-2B84-5ED5-A0F1B8D0B12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650503" y="4709116"/>
            <a:ext cx="337722" cy="337722"/>
          </a:xfrm>
          <a:prstGeom prst="rect">
            <a:avLst/>
          </a:prstGeom>
        </p:spPr>
      </p:pic>
      <p:pic>
        <p:nvPicPr>
          <p:cNvPr id="23" name="図 22">
            <a:extLst>
              <a:ext uri="{FF2B5EF4-FFF2-40B4-BE49-F238E27FC236}">
                <a16:creationId xmlns:a16="http://schemas.microsoft.com/office/drawing/2014/main" id="{731AB845-518F-9206-0284-8BD2566B263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685356" y="4575002"/>
            <a:ext cx="561957" cy="561957"/>
          </a:xfrm>
          <a:prstGeom prst="rect">
            <a:avLst/>
          </a:prstGeom>
        </p:spPr>
      </p:pic>
      <p:graphicFrame>
        <p:nvGraphicFramePr>
          <p:cNvPr id="27" name="表 26">
            <a:extLst>
              <a:ext uri="{FF2B5EF4-FFF2-40B4-BE49-F238E27FC236}">
                <a16:creationId xmlns:a16="http://schemas.microsoft.com/office/drawing/2014/main" id="{0DFA6F8F-2B0A-4B3D-7FD6-86F9E9765AA5}"/>
              </a:ext>
            </a:extLst>
          </p:cNvPr>
          <p:cNvGraphicFramePr>
            <a:graphicFrameLocks noGrp="1"/>
          </p:cNvGraphicFramePr>
          <p:nvPr/>
        </p:nvGraphicFramePr>
        <p:xfrm>
          <a:off x="622800" y="6517422"/>
          <a:ext cx="5612400" cy="24688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635264994"/>
                    </a:ext>
                  </a:extLst>
                </a:gridCol>
              </a:tblGrid>
              <a:tr h="0">
                <a:tc>
                  <a:txBody>
                    <a:bodyPr/>
                    <a:lstStyle/>
                    <a:p>
                      <a:pPr marL="0" indent="0">
                        <a:buFont typeface="+mj-lt"/>
                        <a:buNone/>
                      </a:pPr>
                      <a:r>
                        <a:rPr kumimoji="1" lang="ja-JP" altLang="en-US" sz="900" b="1" kern="1200">
                          <a:solidFill>
                            <a:schemeClr val="bg1"/>
                          </a:solidFill>
                          <a:effectLst/>
                          <a:latin typeface="+mn-ea"/>
                          <a:ea typeface="+mn-ea"/>
                          <a:cs typeface="+mn-cs"/>
                        </a:rPr>
                        <a:t>導入前の課題</a:t>
                      </a:r>
                      <a:endParaRPr kumimoji="1" lang="en-US" altLang="ja-JP" sz="900" b="1" kern="1200">
                        <a:solidFill>
                          <a:schemeClr val="bg1"/>
                        </a:solidFill>
                        <a:effectLst/>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763847099"/>
                  </a:ext>
                </a:extLst>
              </a:tr>
              <a:tr h="0">
                <a:tc>
                  <a:txBody>
                    <a:bodyPr/>
                    <a:lstStyle/>
                    <a:p>
                      <a:pPr marL="0" indent="0">
                        <a:buFont typeface="+mj-lt"/>
                        <a:buNone/>
                      </a:pPr>
                      <a:r>
                        <a:rPr kumimoji="1" lang="ja-JP" altLang="en-US" sz="900" kern="1200">
                          <a:solidFill>
                            <a:schemeClr val="dk1"/>
                          </a:solidFill>
                          <a:effectLst/>
                          <a:latin typeface="+mn-ea"/>
                          <a:ea typeface="+mn-ea"/>
                          <a:cs typeface="+mn-cs"/>
                        </a:rPr>
                        <a:t>営業力強化に向けてモバイル端末の必要性が高まり、次の課題があげられました。</a:t>
                      </a:r>
                      <a:endParaRPr kumimoji="1" lang="en-US" altLang="ja-JP" sz="900" kern="1200">
                        <a:solidFill>
                          <a:schemeClr val="dk1"/>
                        </a:solidFill>
                        <a:effectLst/>
                        <a:latin typeface="+mn-ea"/>
                        <a:ea typeface="+mn-ea"/>
                        <a:cs typeface="+mn-cs"/>
                      </a:endParaRPr>
                    </a:p>
                    <a:p>
                      <a:pPr marL="171450" indent="-171450">
                        <a:buFont typeface="Arial" panose="020B0604020202020204" pitchFamily="34" charset="0"/>
                        <a:buChar char="•"/>
                      </a:pPr>
                      <a:r>
                        <a:rPr kumimoji="1" lang="ja-JP" altLang="en-US" sz="900" kern="1200">
                          <a:solidFill>
                            <a:schemeClr val="dk1"/>
                          </a:solidFill>
                          <a:effectLst/>
                          <a:latin typeface="+mn-ea"/>
                          <a:ea typeface="+mn-ea"/>
                          <a:cs typeface="+mn-cs"/>
                        </a:rPr>
                        <a:t>行内だけの運用だったモバイル端末活用を、いつでもどこでも働ける環境に拡大すること。</a:t>
                      </a:r>
                      <a:endParaRPr kumimoji="1" lang="en-US" altLang="ja-JP" sz="900" kern="1200">
                        <a:solidFill>
                          <a:schemeClr val="dk1"/>
                        </a:solidFill>
                        <a:effectLst/>
                        <a:latin typeface="+mn-ea"/>
                        <a:ea typeface="+mn-ea"/>
                        <a:cs typeface="+mn-cs"/>
                      </a:endParaRPr>
                    </a:p>
                    <a:p>
                      <a:pPr marL="171450" indent="-171450">
                        <a:buFont typeface="Arial" panose="020B0604020202020204" pitchFamily="34" charset="0"/>
                        <a:buChar char="•"/>
                      </a:pPr>
                      <a:r>
                        <a:rPr kumimoji="1" lang="ja-JP" altLang="en-US" sz="900" kern="1200">
                          <a:solidFill>
                            <a:schemeClr val="dk1"/>
                          </a:solidFill>
                          <a:effectLst/>
                          <a:latin typeface="+mn-ea"/>
                          <a:ea typeface="+mn-ea"/>
                          <a:cs typeface="+mn-cs"/>
                        </a:rPr>
                        <a:t>渉外用タブレットは、外から行内システムやファイルサーバにアクセスできる必要があること。</a:t>
                      </a:r>
                      <a:endParaRPr kumimoji="1" lang="en-US" altLang="ja-JP" sz="900" kern="1200">
                        <a:solidFill>
                          <a:schemeClr val="dk1"/>
                        </a:solidFill>
                        <a:effectLst/>
                        <a:latin typeface="+mn-ea"/>
                        <a:ea typeface="+mn-ea"/>
                        <a:cs typeface="+mn-cs"/>
                      </a:endParaRPr>
                    </a:p>
                    <a:p>
                      <a:pPr marL="171450" indent="-171450">
                        <a:buFont typeface="Arial" panose="020B0604020202020204" pitchFamily="34" charset="0"/>
                        <a:buChar char="•"/>
                      </a:pPr>
                      <a:r>
                        <a:rPr kumimoji="1" lang="ja-JP" altLang="en-US" sz="900" kern="1200">
                          <a:solidFill>
                            <a:schemeClr val="dk1"/>
                          </a:solidFill>
                          <a:effectLst/>
                          <a:latin typeface="+mn-ea"/>
                          <a:ea typeface="+mn-ea"/>
                          <a:cs typeface="+mn-cs"/>
                        </a:rPr>
                        <a:t>外部でモバイル端末を利用するためには、セキュリティや性能の担保が必要であること。</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57066918"/>
                  </a:ext>
                </a:extLst>
              </a:tr>
              <a:tr h="0">
                <a:tc>
                  <a:txBody>
                    <a:bodyPr/>
                    <a:lstStyle/>
                    <a:p>
                      <a:pPr marL="0" indent="0">
                        <a:buFont typeface="+mj-lt"/>
                        <a:buNone/>
                      </a:pPr>
                      <a:r>
                        <a:rPr kumimoji="1" lang="ja-JP" altLang="en-US" sz="900" b="1" kern="1200">
                          <a:solidFill>
                            <a:schemeClr val="bg1"/>
                          </a:solidFill>
                          <a:effectLst/>
                          <a:latin typeface="+mn-ea"/>
                          <a:ea typeface="+mn-ea"/>
                          <a:cs typeface="+mn-cs"/>
                        </a:rPr>
                        <a:t>選定の決め手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86187956"/>
                  </a:ext>
                </a:extLst>
              </a:tr>
              <a:tr h="0">
                <a:tc>
                  <a:txBody>
                    <a:bodyPr/>
                    <a:lstStyle/>
                    <a:p>
                      <a:pPr marL="0" indent="0">
                        <a:buFont typeface="+mj-lt"/>
                        <a:buNone/>
                      </a:pPr>
                      <a:r>
                        <a:rPr kumimoji="1" lang="ja-JP" altLang="en-US" sz="900" kern="1200">
                          <a:solidFill>
                            <a:schemeClr val="dk1"/>
                          </a:solidFill>
                          <a:effectLst/>
                          <a:latin typeface="+mn-ea"/>
                          <a:ea typeface="+mn-ea"/>
                          <a:cs typeface="+mn-cs"/>
                        </a:rPr>
                        <a:t>次の事項が導入の決め手となりました。</a:t>
                      </a:r>
                      <a:endParaRPr kumimoji="1" lang="en-US" altLang="ja-JP" sz="900" kern="1200">
                        <a:solidFill>
                          <a:schemeClr val="dk1"/>
                        </a:solidFill>
                        <a:effectLst/>
                        <a:latin typeface="+mn-ea"/>
                        <a:ea typeface="+mn-ea"/>
                        <a:cs typeface="+mn-cs"/>
                      </a:endParaRPr>
                    </a:p>
                    <a:p>
                      <a:pPr marL="171450" indent="-171450">
                        <a:buFont typeface="Arial" panose="020B0604020202020204" pitchFamily="34" charset="0"/>
                        <a:buChar char="•"/>
                      </a:pPr>
                      <a:r>
                        <a:rPr kumimoji="1" lang="ja-JP" altLang="en-US" sz="900" kern="1200">
                          <a:solidFill>
                            <a:schemeClr val="dk1"/>
                          </a:solidFill>
                          <a:effectLst/>
                          <a:latin typeface="+mn-ea"/>
                          <a:ea typeface="+mn-ea"/>
                          <a:cs typeface="+mn-cs"/>
                        </a:rPr>
                        <a:t>リモートアクセスとセキュリティのゼロトラスト機能が一体になっていること。</a:t>
                      </a:r>
                      <a:endParaRPr kumimoji="1" lang="en-US" altLang="ja-JP" sz="900" kern="1200">
                        <a:solidFill>
                          <a:schemeClr val="dk1"/>
                        </a:solidFill>
                        <a:effectLst/>
                        <a:latin typeface="+mn-ea"/>
                        <a:ea typeface="+mn-ea"/>
                        <a:cs typeface="+mn-cs"/>
                      </a:endParaRPr>
                    </a:p>
                    <a:p>
                      <a:pPr marL="171450" indent="-171450">
                        <a:buFont typeface="Arial" panose="020B0604020202020204" pitchFamily="34" charset="0"/>
                        <a:buChar char="•"/>
                      </a:pPr>
                      <a:r>
                        <a:rPr kumimoji="1" lang="ja-JP" altLang="en-US" sz="900" kern="1200">
                          <a:solidFill>
                            <a:schemeClr val="dk1"/>
                          </a:solidFill>
                          <a:effectLst/>
                          <a:latin typeface="+mn-ea"/>
                          <a:ea typeface="+mn-ea"/>
                          <a:cs typeface="+mn-cs"/>
                        </a:rPr>
                        <a:t>動作検証でリモートアクセス時の速度・安定性が高いこと。</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97839892"/>
                  </a:ext>
                </a:extLst>
              </a:tr>
              <a:tr h="0">
                <a:tc>
                  <a:txBody>
                    <a:bodyPr/>
                    <a:lstStyle/>
                    <a:p>
                      <a:pPr marL="0" indent="0">
                        <a:buFont typeface="+mj-lt"/>
                        <a:buNone/>
                      </a:pPr>
                      <a:r>
                        <a:rPr kumimoji="1" lang="ja-JP" altLang="en-US" sz="900" b="1" kern="1200">
                          <a:solidFill>
                            <a:schemeClr val="bg1"/>
                          </a:solidFill>
                          <a:effectLst/>
                          <a:latin typeface="+mn-ea"/>
                          <a:ea typeface="+mn-ea"/>
                          <a:cs typeface="+mn-cs"/>
                        </a:rPr>
                        <a:t>導入後の効果</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931933040"/>
                  </a:ext>
                </a:extLst>
              </a:tr>
              <a:tr h="0">
                <a:tc>
                  <a:txBody>
                    <a:bodyPr/>
                    <a:lstStyle/>
                    <a:p>
                      <a:pPr marL="0" indent="0">
                        <a:buFont typeface="Arial" panose="020B0604020202020204" pitchFamily="34" charset="0"/>
                        <a:buNone/>
                      </a:pPr>
                      <a:r>
                        <a:rPr kumimoji="1" lang="ja-JP" altLang="en-US" sz="900" kern="1200">
                          <a:solidFill>
                            <a:schemeClr val="dk1"/>
                          </a:solidFill>
                          <a:effectLst/>
                          <a:latin typeface="+mn-ea"/>
                          <a:ea typeface="+mn-ea"/>
                          <a:cs typeface="+mn-cs"/>
                        </a:rPr>
                        <a:t>導入後の効果は次の通りです。</a:t>
                      </a:r>
                      <a:endParaRPr kumimoji="1" lang="en-US" altLang="ja-JP" sz="900" kern="1200">
                        <a:solidFill>
                          <a:schemeClr val="dk1"/>
                        </a:solidFill>
                        <a:effectLst/>
                        <a:latin typeface="+mn-ea"/>
                        <a:ea typeface="+mn-ea"/>
                        <a:cs typeface="+mn-cs"/>
                      </a:endParaRPr>
                    </a:p>
                    <a:p>
                      <a:pPr marL="171450" indent="-171450">
                        <a:buFont typeface="Arial" panose="020B0604020202020204" pitchFamily="34" charset="0"/>
                        <a:buChar char="•"/>
                      </a:pPr>
                      <a:r>
                        <a:rPr kumimoji="1" lang="ja-JP" altLang="en-US" sz="900" kern="1200">
                          <a:solidFill>
                            <a:schemeClr val="dk1"/>
                          </a:solidFill>
                          <a:effectLst/>
                          <a:latin typeface="+mn-ea"/>
                          <a:ea typeface="+mn-ea"/>
                          <a:cs typeface="+mn-cs"/>
                        </a:rPr>
                        <a:t>営業職員が行内に戻らず業務を遂行できるようになり、業務が効率化したこと。</a:t>
                      </a:r>
                      <a:endParaRPr kumimoji="1" lang="en-US" altLang="ja-JP" sz="900" kern="1200">
                        <a:solidFill>
                          <a:schemeClr val="dk1"/>
                        </a:solidFill>
                        <a:effectLst/>
                        <a:latin typeface="+mn-ea"/>
                        <a:ea typeface="+mn-ea"/>
                        <a:cs typeface="+mn-cs"/>
                      </a:endParaRPr>
                    </a:p>
                    <a:p>
                      <a:pPr marL="171450" indent="-171450">
                        <a:buFont typeface="Arial" panose="020B0604020202020204" pitchFamily="34" charset="0"/>
                        <a:buChar char="•"/>
                      </a:pPr>
                      <a:r>
                        <a:rPr kumimoji="1" lang="ja-JP" altLang="en-US" sz="900" kern="1200">
                          <a:solidFill>
                            <a:schemeClr val="dk1"/>
                          </a:solidFill>
                          <a:effectLst/>
                          <a:latin typeface="+mn-ea"/>
                          <a:ea typeface="+mn-ea"/>
                          <a:cs typeface="+mn-cs"/>
                        </a:rPr>
                        <a:t>許容した内容や業務だけの通信に限定できるので、安心して使用できること。</a:t>
                      </a:r>
                      <a:endParaRPr kumimoji="1" lang="en-US" altLang="ja-JP" sz="900" kern="1200">
                        <a:solidFill>
                          <a:schemeClr val="dk1"/>
                        </a:solidFill>
                        <a:effectLst/>
                        <a:latin typeface="+mn-ea"/>
                        <a:ea typeface="+mn-ea"/>
                        <a:cs typeface="+mn-cs"/>
                      </a:endParaRPr>
                    </a:p>
                    <a:p>
                      <a:pPr marL="171450" indent="-171450">
                        <a:buFont typeface="Arial" panose="020B0604020202020204" pitchFamily="34" charset="0"/>
                        <a:buChar char="•"/>
                      </a:pPr>
                      <a:r>
                        <a:rPr kumimoji="1" lang="ja-JP" altLang="en-US" sz="900" kern="1200">
                          <a:solidFill>
                            <a:schemeClr val="dk1"/>
                          </a:solidFill>
                          <a:effectLst/>
                          <a:latin typeface="+mn-ea"/>
                          <a:ea typeface="+mn-ea"/>
                          <a:cs typeface="+mn-cs"/>
                        </a:rPr>
                        <a:t>今後は渉外用タブレットを活用した業務改革の推進が見込まれること。</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81856748"/>
                  </a:ext>
                </a:extLst>
              </a:tr>
            </a:tbl>
          </a:graphicData>
        </a:graphic>
      </p:graphicFrame>
      <p:sp>
        <p:nvSpPr>
          <p:cNvPr id="30" name="テキスト ボックス 29">
            <a:extLst>
              <a:ext uri="{FF2B5EF4-FFF2-40B4-BE49-F238E27FC236}">
                <a16:creationId xmlns:a16="http://schemas.microsoft.com/office/drawing/2014/main" id="{6459F609-C4C9-FC3A-DA7E-69E42B957EEB}"/>
              </a:ext>
            </a:extLst>
          </p:cNvPr>
          <p:cNvSpPr txBox="1"/>
          <p:nvPr/>
        </p:nvSpPr>
        <p:spPr>
          <a:xfrm>
            <a:off x="1261316" y="6131317"/>
            <a:ext cx="131445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渉外担当行員</a:t>
            </a:r>
          </a:p>
        </p:txBody>
      </p:sp>
      <p:sp>
        <p:nvSpPr>
          <p:cNvPr id="31" name="テキスト ボックス 30">
            <a:extLst>
              <a:ext uri="{FF2B5EF4-FFF2-40B4-BE49-F238E27FC236}">
                <a16:creationId xmlns:a16="http://schemas.microsoft.com/office/drawing/2014/main" id="{DB272D81-8F00-A333-72BA-3B9D31BEE90F}"/>
              </a:ext>
            </a:extLst>
          </p:cNvPr>
          <p:cNvSpPr txBox="1"/>
          <p:nvPr/>
        </p:nvSpPr>
        <p:spPr>
          <a:xfrm>
            <a:off x="3300443" y="6132058"/>
            <a:ext cx="131445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お客様</a:t>
            </a:r>
          </a:p>
        </p:txBody>
      </p:sp>
      <p:sp>
        <p:nvSpPr>
          <p:cNvPr id="32" name="テキスト ボックス 31">
            <a:extLst>
              <a:ext uri="{FF2B5EF4-FFF2-40B4-BE49-F238E27FC236}">
                <a16:creationId xmlns:a16="http://schemas.microsoft.com/office/drawing/2014/main" id="{DD29B3CE-8D49-F71A-1FEF-DFA79741C834}"/>
              </a:ext>
            </a:extLst>
          </p:cNvPr>
          <p:cNvSpPr txBox="1"/>
          <p:nvPr/>
        </p:nvSpPr>
        <p:spPr>
          <a:xfrm>
            <a:off x="3195753" y="5074086"/>
            <a:ext cx="131445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すべての通信ログ</a:t>
            </a:r>
          </a:p>
        </p:txBody>
      </p:sp>
      <p:sp>
        <p:nvSpPr>
          <p:cNvPr id="33" name="テキスト ボックス 32">
            <a:extLst>
              <a:ext uri="{FF2B5EF4-FFF2-40B4-BE49-F238E27FC236}">
                <a16:creationId xmlns:a16="http://schemas.microsoft.com/office/drawing/2014/main" id="{D2310BC4-094F-EF1B-1E06-478948C5CCB7}"/>
              </a:ext>
            </a:extLst>
          </p:cNvPr>
          <p:cNvSpPr txBox="1"/>
          <p:nvPr/>
        </p:nvSpPr>
        <p:spPr>
          <a:xfrm>
            <a:off x="5042041" y="4870089"/>
            <a:ext cx="131445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システム管理者</a:t>
            </a:r>
          </a:p>
        </p:txBody>
      </p:sp>
      <p:pic>
        <p:nvPicPr>
          <p:cNvPr id="10" name="図 9">
            <a:extLst>
              <a:ext uri="{FF2B5EF4-FFF2-40B4-BE49-F238E27FC236}">
                <a16:creationId xmlns:a16="http://schemas.microsoft.com/office/drawing/2014/main" id="{32E2CCDB-3F7F-461F-F201-38EDF804DB1B}"/>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680263" y="5605717"/>
            <a:ext cx="554811" cy="554811"/>
          </a:xfrm>
          <a:prstGeom prst="rect">
            <a:avLst/>
          </a:prstGeom>
        </p:spPr>
      </p:pic>
      <p:pic>
        <p:nvPicPr>
          <p:cNvPr id="12" name="図 11">
            <a:extLst>
              <a:ext uri="{FF2B5EF4-FFF2-40B4-BE49-F238E27FC236}">
                <a16:creationId xmlns:a16="http://schemas.microsoft.com/office/drawing/2014/main" id="{4B3C199C-DEFE-2CEE-1E63-66A1F85CA72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641136" y="5605960"/>
            <a:ext cx="554811" cy="554811"/>
          </a:xfrm>
          <a:prstGeom prst="rect">
            <a:avLst/>
          </a:prstGeom>
        </p:spPr>
      </p:pic>
      <p:pic>
        <p:nvPicPr>
          <p:cNvPr id="16" name="図 15">
            <a:extLst>
              <a:ext uri="{FF2B5EF4-FFF2-40B4-BE49-F238E27FC236}">
                <a16:creationId xmlns:a16="http://schemas.microsoft.com/office/drawing/2014/main" id="{52738E75-F4E5-9D38-3696-6293AF1C1DA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395168" y="4692305"/>
            <a:ext cx="285592" cy="285592"/>
          </a:xfrm>
          <a:prstGeom prst="rect">
            <a:avLst/>
          </a:prstGeom>
        </p:spPr>
      </p:pic>
      <p:pic>
        <p:nvPicPr>
          <p:cNvPr id="17" name="図 16">
            <a:extLst>
              <a:ext uri="{FF2B5EF4-FFF2-40B4-BE49-F238E27FC236}">
                <a16:creationId xmlns:a16="http://schemas.microsoft.com/office/drawing/2014/main" id="{0857C619-C12A-A957-3865-4CA10EFA48AE}"/>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952753" y="3799215"/>
            <a:ext cx="422452" cy="322592"/>
          </a:xfrm>
          <a:prstGeom prst="rect">
            <a:avLst/>
          </a:prstGeom>
        </p:spPr>
      </p:pic>
      <p:pic>
        <p:nvPicPr>
          <p:cNvPr id="25" name="図 24">
            <a:extLst>
              <a:ext uri="{FF2B5EF4-FFF2-40B4-BE49-F238E27FC236}">
                <a16:creationId xmlns:a16="http://schemas.microsoft.com/office/drawing/2014/main" id="{742A4277-9E6B-1CAA-C316-C27538C6D0D2}"/>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2368351" y="5362822"/>
            <a:ext cx="339226" cy="339226"/>
          </a:xfrm>
          <a:prstGeom prst="rect">
            <a:avLst/>
          </a:prstGeom>
        </p:spPr>
      </p:pic>
      <p:sp>
        <p:nvSpPr>
          <p:cNvPr id="34" name="テキスト ボックス 33">
            <a:extLst>
              <a:ext uri="{FF2B5EF4-FFF2-40B4-BE49-F238E27FC236}">
                <a16:creationId xmlns:a16="http://schemas.microsoft.com/office/drawing/2014/main" id="{16E44F80-6D41-C818-04D2-8AFE8E6612A3}"/>
              </a:ext>
            </a:extLst>
          </p:cNvPr>
          <p:cNvSpPr txBox="1"/>
          <p:nvPr/>
        </p:nvSpPr>
        <p:spPr>
          <a:xfrm>
            <a:off x="2209915" y="4964342"/>
            <a:ext cx="657226"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ZTNA</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5" name="テキスト ボックス 34">
            <a:extLst>
              <a:ext uri="{FF2B5EF4-FFF2-40B4-BE49-F238E27FC236}">
                <a16:creationId xmlns:a16="http://schemas.microsoft.com/office/drawing/2014/main" id="{93610A60-0964-7A7C-70EE-97C49BADBB37}"/>
              </a:ext>
            </a:extLst>
          </p:cNvPr>
          <p:cNvSpPr txBox="1"/>
          <p:nvPr/>
        </p:nvSpPr>
        <p:spPr>
          <a:xfrm>
            <a:off x="1820971" y="4116038"/>
            <a:ext cx="1427275" cy="338554"/>
          </a:xfrm>
          <a:prstGeom prst="rect">
            <a:avLst/>
          </a:prstGeom>
          <a:noFill/>
        </p:spPr>
        <p:txBody>
          <a:bodyPr wrap="square" rtlCol="0">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行内の業務システム</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行内のファイルサーバ</a:t>
            </a:r>
          </a:p>
        </p:txBody>
      </p:sp>
      <p:cxnSp>
        <p:nvCxnSpPr>
          <p:cNvPr id="38" name="直線矢印コネクタ 37">
            <a:extLst>
              <a:ext uri="{FF2B5EF4-FFF2-40B4-BE49-F238E27FC236}">
                <a16:creationId xmlns:a16="http://schemas.microsoft.com/office/drawing/2014/main" id="{F0ACCE33-DB99-4744-157F-DB25E8354CAE}"/>
              </a:ext>
            </a:extLst>
          </p:cNvPr>
          <p:cNvCxnSpPr>
            <a:cxnSpLocks/>
          </p:cNvCxnSpPr>
          <p:nvPr/>
        </p:nvCxnSpPr>
        <p:spPr>
          <a:xfrm flipV="1">
            <a:off x="2538528" y="4383236"/>
            <a:ext cx="0" cy="288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4" name="直線矢印コネクタ 43">
            <a:extLst>
              <a:ext uri="{FF2B5EF4-FFF2-40B4-BE49-F238E27FC236}">
                <a16:creationId xmlns:a16="http://schemas.microsoft.com/office/drawing/2014/main" id="{378626D2-2505-F67D-8663-F1D1A30E7029}"/>
              </a:ext>
            </a:extLst>
          </p:cNvPr>
          <p:cNvCxnSpPr>
            <a:cxnSpLocks/>
          </p:cNvCxnSpPr>
          <p:nvPr/>
        </p:nvCxnSpPr>
        <p:spPr>
          <a:xfrm flipV="1">
            <a:off x="2538528" y="5126139"/>
            <a:ext cx="0" cy="216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8" name="直線矢印コネクタ 47">
            <a:extLst>
              <a:ext uri="{FF2B5EF4-FFF2-40B4-BE49-F238E27FC236}">
                <a16:creationId xmlns:a16="http://schemas.microsoft.com/office/drawing/2014/main" id="{75046E0A-1FCC-7B7A-42FA-0C6E2E4259CF}"/>
              </a:ext>
            </a:extLst>
          </p:cNvPr>
          <p:cNvCxnSpPr>
            <a:cxnSpLocks/>
          </p:cNvCxnSpPr>
          <p:nvPr/>
        </p:nvCxnSpPr>
        <p:spPr>
          <a:xfrm>
            <a:off x="2973023" y="4842876"/>
            <a:ext cx="561957" cy="0"/>
          </a:xfrm>
          <a:prstGeom prst="straightConnector1">
            <a:avLst/>
          </a:prstGeom>
          <a:ln>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5" name="直線矢印コネクタ 54">
            <a:extLst>
              <a:ext uri="{FF2B5EF4-FFF2-40B4-BE49-F238E27FC236}">
                <a16:creationId xmlns:a16="http://schemas.microsoft.com/office/drawing/2014/main" id="{F9569D55-4723-183A-DB47-42E8C9728CC9}"/>
              </a:ext>
            </a:extLst>
          </p:cNvPr>
          <p:cNvCxnSpPr>
            <a:cxnSpLocks/>
          </p:cNvCxnSpPr>
          <p:nvPr/>
        </p:nvCxnSpPr>
        <p:spPr>
          <a:xfrm>
            <a:off x="4026169" y="4843686"/>
            <a:ext cx="561957" cy="0"/>
          </a:xfrm>
          <a:prstGeom prst="straightConnector1">
            <a:avLst/>
          </a:prstGeom>
          <a:ln>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6" name="楕円 55">
            <a:extLst>
              <a:ext uri="{FF2B5EF4-FFF2-40B4-BE49-F238E27FC236}">
                <a16:creationId xmlns:a16="http://schemas.microsoft.com/office/drawing/2014/main" id="{BBDDE3B8-5DB5-1B38-A07C-A4AF192C2982}"/>
              </a:ext>
            </a:extLst>
          </p:cNvPr>
          <p:cNvSpPr/>
          <p:nvPr/>
        </p:nvSpPr>
        <p:spPr>
          <a:xfrm>
            <a:off x="6003215" y="2073824"/>
            <a:ext cx="504000" cy="504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29" name="図 28">
            <a:extLst>
              <a:ext uri="{FF2B5EF4-FFF2-40B4-BE49-F238E27FC236}">
                <a16:creationId xmlns:a16="http://schemas.microsoft.com/office/drawing/2014/main" id="{574122CF-CEE0-2EAA-5740-8B7529DB731F}"/>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046414" y="2099780"/>
            <a:ext cx="417601" cy="417601"/>
          </a:xfrm>
          <a:prstGeom prst="rect">
            <a:avLst/>
          </a:prstGeom>
        </p:spPr>
      </p:pic>
      <p:sp>
        <p:nvSpPr>
          <p:cNvPr id="9" name="正方形/長方形 8">
            <a:extLst>
              <a:ext uri="{FF2B5EF4-FFF2-40B4-BE49-F238E27FC236}">
                <a16:creationId xmlns:a16="http://schemas.microsoft.com/office/drawing/2014/main" id="{BDEF3CB7-14BF-83FA-A916-610715668489}"/>
              </a:ext>
            </a:extLst>
          </p:cNvPr>
          <p:cNvSpPr/>
          <p:nvPr/>
        </p:nvSpPr>
        <p:spPr>
          <a:xfrm>
            <a:off x="1881302" y="3748153"/>
            <a:ext cx="1314451" cy="766850"/>
          </a:xfrm>
          <a:prstGeom prst="rect">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テキスト ボックス 10">
            <a:extLst>
              <a:ext uri="{FF2B5EF4-FFF2-40B4-BE49-F238E27FC236}">
                <a16:creationId xmlns:a16="http://schemas.microsoft.com/office/drawing/2014/main" id="{7DCF41B4-6885-E794-E1BA-C1C1126BA4B6}"/>
              </a:ext>
            </a:extLst>
          </p:cNvPr>
          <p:cNvSpPr txBox="1"/>
          <p:nvPr/>
        </p:nvSpPr>
        <p:spPr>
          <a:xfrm>
            <a:off x="1983153" y="5667041"/>
            <a:ext cx="1199197"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渉外用タブレット</a:t>
            </a:r>
          </a:p>
        </p:txBody>
      </p:sp>
      <p:pic>
        <p:nvPicPr>
          <p:cNvPr id="15" name="図 14">
            <a:extLst>
              <a:ext uri="{FF2B5EF4-FFF2-40B4-BE49-F238E27FC236}">
                <a16:creationId xmlns:a16="http://schemas.microsoft.com/office/drawing/2014/main" id="{5FAAEF0A-B996-99DE-074F-3EDC13EC155A}"/>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324907" y="3798786"/>
            <a:ext cx="422452" cy="322592"/>
          </a:xfrm>
          <a:prstGeom prst="rect">
            <a:avLst/>
          </a:prstGeom>
        </p:spPr>
      </p:pic>
      <p:pic>
        <p:nvPicPr>
          <p:cNvPr id="19" name="図 18">
            <a:extLst>
              <a:ext uri="{FF2B5EF4-FFF2-40B4-BE49-F238E27FC236}">
                <a16:creationId xmlns:a16="http://schemas.microsoft.com/office/drawing/2014/main" id="{C8F9E871-CCBA-D8F8-ED2B-883458D1587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697060" y="3799165"/>
            <a:ext cx="422452" cy="322592"/>
          </a:xfrm>
          <a:prstGeom prst="rect">
            <a:avLst/>
          </a:prstGeom>
        </p:spPr>
      </p:pic>
      <p:sp>
        <p:nvSpPr>
          <p:cNvPr id="20" name="テキスト ボックス 19">
            <a:extLst>
              <a:ext uri="{FF2B5EF4-FFF2-40B4-BE49-F238E27FC236}">
                <a16:creationId xmlns:a16="http://schemas.microsoft.com/office/drawing/2014/main" id="{21749A72-6B86-569C-911C-AE1AC96DC61E}"/>
              </a:ext>
            </a:extLst>
          </p:cNvPr>
          <p:cNvSpPr txBox="1"/>
          <p:nvPr/>
        </p:nvSpPr>
        <p:spPr>
          <a:xfrm>
            <a:off x="622800" y="6338462"/>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62.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事例のイメージ図</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24" name="直線矢印コネクタ 23">
            <a:extLst>
              <a:ext uri="{FF2B5EF4-FFF2-40B4-BE49-F238E27FC236}">
                <a16:creationId xmlns:a16="http://schemas.microsoft.com/office/drawing/2014/main" id="{2D2EFB2D-6243-2CEF-53A3-BECF5D40491F}"/>
              </a:ext>
            </a:extLst>
          </p:cNvPr>
          <p:cNvCxnSpPr>
            <a:cxnSpLocks/>
            <a:stCxn id="12" idx="3"/>
            <a:endCxn id="10" idx="1"/>
          </p:cNvCxnSpPr>
          <p:nvPr/>
        </p:nvCxnSpPr>
        <p:spPr>
          <a:xfrm flipV="1">
            <a:off x="2195947" y="5883123"/>
            <a:ext cx="1484316" cy="243"/>
          </a:xfrm>
          <a:prstGeom prst="straightConnector1">
            <a:avLst/>
          </a:prstGeom>
          <a:ln w="38100">
            <a:headEnd type="triangle"/>
            <a:tailEnd type="triangle"/>
          </a:ln>
        </p:spPr>
        <p:style>
          <a:lnRef idx="1">
            <a:schemeClr val="accent1"/>
          </a:lnRef>
          <a:fillRef idx="0">
            <a:schemeClr val="accent1"/>
          </a:fillRef>
          <a:effectRef idx="0">
            <a:schemeClr val="accent1"/>
          </a:effectRef>
          <a:fontRef idx="minor">
            <a:schemeClr val="tx1"/>
          </a:fontRef>
        </p:style>
      </p:cxnSp>
      <p:sp>
        <p:nvSpPr>
          <p:cNvPr id="37" name="テキスト ボックス 36">
            <a:extLst>
              <a:ext uri="{FF2B5EF4-FFF2-40B4-BE49-F238E27FC236}">
                <a16:creationId xmlns:a16="http://schemas.microsoft.com/office/drawing/2014/main" id="{CA689EBD-6E3F-1DAC-FA79-29BE4ACEB67D}"/>
              </a:ext>
            </a:extLst>
          </p:cNvPr>
          <p:cNvSpPr txBox="1"/>
          <p:nvPr/>
        </p:nvSpPr>
        <p:spPr>
          <a:xfrm>
            <a:off x="2342708" y="5898250"/>
            <a:ext cx="1199197"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渉外</a:t>
            </a:r>
          </a:p>
        </p:txBody>
      </p:sp>
      <p:sp>
        <p:nvSpPr>
          <p:cNvPr id="13" name="スライド番号プレースホルダー 4">
            <a:extLst>
              <a:ext uri="{FF2B5EF4-FFF2-40B4-BE49-F238E27FC236}">
                <a16:creationId xmlns:a16="http://schemas.microsoft.com/office/drawing/2014/main" id="{01FE5383-C09E-C88A-344F-7A802808705E}"/>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30</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6" name="テキスト プレースホルダー 1">
            <a:extLst>
              <a:ext uri="{FF2B5EF4-FFF2-40B4-BE49-F238E27FC236}">
                <a16:creationId xmlns:a16="http://schemas.microsoft.com/office/drawing/2014/main" id="{BD259E70-9FF1-02C5-B2EE-D856873BEECD}"/>
              </a:ext>
            </a:extLst>
          </p:cNvPr>
          <p:cNvSpPr txBox="1">
            <a:spLocks/>
          </p:cNvSpPr>
          <p:nvPr/>
        </p:nvSpPr>
        <p:spPr>
          <a:xfrm>
            <a:off x="619200" y="835200"/>
            <a:ext cx="6238800" cy="4176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1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第</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17</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章</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 </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技術的管理策</a:t>
            </a:r>
            <a:b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17-2.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3" action="ppaction://hlinksldjump"/>
              </a:rPr>
              <a:t>各種テーマごとの対策</a:t>
            </a:r>
            <a:endPar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
        <p:nvSpPr>
          <p:cNvPr id="2" name="吹き出し: 角を丸めた四角形 1">
            <a:extLst>
              <a:ext uri="{FF2B5EF4-FFF2-40B4-BE49-F238E27FC236}">
                <a16:creationId xmlns:a16="http://schemas.microsoft.com/office/drawing/2014/main" id="{947F3156-6BC0-5485-824E-9CA4DAE39FD9}"/>
              </a:ext>
            </a:extLst>
          </p:cNvPr>
          <p:cNvSpPr/>
          <p:nvPr/>
        </p:nvSpPr>
        <p:spPr>
          <a:xfrm>
            <a:off x="691934" y="4657524"/>
            <a:ext cx="1427278" cy="905759"/>
          </a:xfrm>
          <a:prstGeom prst="wedgeRoundRectCallout">
            <a:avLst>
              <a:gd name="adj1" fmla="val 63193"/>
              <a:gd name="adj2" fmla="val 36420"/>
              <a:gd name="adj3" fmla="val 16667"/>
            </a:avLst>
          </a:prstGeom>
          <a:ln w="3175">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外部から行内のシステムやファイルサーバにアクセスできるようになり、業務効率化や営業力強化、サービスの向上に寄与</a:t>
            </a:r>
          </a:p>
        </p:txBody>
      </p:sp>
    </p:spTree>
    <p:extLst>
      <p:ext uri="{BB962C8B-B14F-4D97-AF65-F5344CB8AC3E}">
        <p14:creationId xmlns:p14="http://schemas.microsoft.com/office/powerpoint/2010/main" val="379980602"/>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正方形/長方形 38">
            <a:extLst>
              <a:ext uri="{FF2B5EF4-FFF2-40B4-BE49-F238E27FC236}">
                <a16:creationId xmlns:a16="http://schemas.microsoft.com/office/drawing/2014/main" id="{9A9BC25E-1982-A02A-C581-E35B0BFEA070}"/>
              </a:ext>
            </a:extLst>
          </p:cNvPr>
          <p:cNvSpPr/>
          <p:nvPr/>
        </p:nvSpPr>
        <p:spPr>
          <a:xfrm>
            <a:off x="2804160" y="3890380"/>
            <a:ext cx="1249680" cy="2189927"/>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PaaS</a:t>
            </a:r>
            <a:b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ネットワークからミドルウェアまでを提供するサービス</a:t>
            </a:r>
            <a:endParaRPr kumimoji="1" lang="ja-JP" altLang="en-US" sz="8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6" name="正方形/長方形 35">
            <a:extLst>
              <a:ext uri="{FF2B5EF4-FFF2-40B4-BE49-F238E27FC236}">
                <a16:creationId xmlns:a16="http://schemas.microsoft.com/office/drawing/2014/main" id="{D3D01563-58E7-1709-D366-365A6297194C}"/>
              </a:ext>
            </a:extLst>
          </p:cNvPr>
          <p:cNvSpPr/>
          <p:nvPr/>
        </p:nvSpPr>
        <p:spPr>
          <a:xfrm>
            <a:off x="1031014" y="3891238"/>
            <a:ext cx="1249680" cy="2189927"/>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IaaS</a:t>
            </a:r>
            <a:b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ネットワークから</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OS</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までを提供するサービス</a:t>
            </a:r>
            <a:endParaRPr kumimoji="1" lang="ja-JP" altLang="en-US" sz="8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0" name="正方形/長方形 39">
            <a:extLst>
              <a:ext uri="{FF2B5EF4-FFF2-40B4-BE49-F238E27FC236}">
                <a16:creationId xmlns:a16="http://schemas.microsoft.com/office/drawing/2014/main" id="{4BD9C09C-F034-FAAB-5F33-A4B5D02EAFE6}"/>
              </a:ext>
            </a:extLst>
          </p:cNvPr>
          <p:cNvSpPr/>
          <p:nvPr/>
        </p:nvSpPr>
        <p:spPr>
          <a:xfrm>
            <a:off x="4577307" y="3891238"/>
            <a:ext cx="1249680" cy="2189927"/>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SaaS</a:t>
            </a:r>
            <a:b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アプリケーションまでサービス化して提供するサービス</a:t>
            </a:r>
            <a:endParaRPr kumimoji="1" lang="ja-JP" altLang="en-US" sz="800" b="1"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26" name="図 25">
            <a:extLst>
              <a:ext uri="{FF2B5EF4-FFF2-40B4-BE49-F238E27FC236}">
                <a16:creationId xmlns:a16="http://schemas.microsoft.com/office/drawing/2014/main" id="{7541B689-1D10-0036-B43A-CA4DB6AA871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45314" y="4254282"/>
            <a:ext cx="767373" cy="767373"/>
          </a:xfrm>
          <a:prstGeom prst="rect">
            <a:avLst/>
          </a:prstGeom>
        </p:spPr>
      </p:pic>
      <p:pic>
        <p:nvPicPr>
          <p:cNvPr id="19" name="図 18">
            <a:extLst>
              <a:ext uri="{FF2B5EF4-FFF2-40B4-BE49-F238E27FC236}">
                <a16:creationId xmlns:a16="http://schemas.microsoft.com/office/drawing/2014/main" id="{356CCD8D-19B5-2651-2BB5-4F50C390FC5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41816" y="4254281"/>
            <a:ext cx="767373" cy="767373"/>
          </a:xfrm>
          <a:prstGeom prst="rect">
            <a:avLst/>
          </a:prstGeom>
        </p:spPr>
      </p:pic>
      <p:pic>
        <p:nvPicPr>
          <p:cNvPr id="27" name="図 26">
            <a:extLst>
              <a:ext uri="{FF2B5EF4-FFF2-40B4-BE49-F238E27FC236}">
                <a16:creationId xmlns:a16="http://schemas.microsoft.com/office/drawing/2014/main" id="{4D9BC252-8CA7-5AC4-EBAA-16FCA4E3534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48811" y="4253107"/>
            <a:ext cx="767373" cy="767373"/>
          </a:xfrm>
          <a:prstGeom prst="rect">
            <a:avLst/>
          </a:prstGeom>
        </p:spPr>
      </p:pic>
      <p:sp>
        <p:nvSpPr>
          <p:cNvPr id="47" name="正方形/長方形 46">
            <a:extLst>
              <a:ext uri="{FF2B5EF4-FFF2-40B4-BE49-F238E27FC236}">
                <a16:creationId xmlns:a16="http://schemas.microsoft.com/office/drawing/2014/main" id="{35B35398-7544-79A7-9421-0FA8DD463F03}"/>
              </a:ext>
            </a:extLst>
          </p:cNvPr>
          <p:cNvSpPr/>
          <p:nvPr/>
        </p:nvSpPr>
        <p:spPr>
          <a:xfrm>
            <a:off x="622800" y="3841750"/>
            <a:ext cx="5612400" cy="2308817"/>
          </a:xfrm>
          <a:prstGeom prst="rect">
            <a:avLst/>
          </a:prstGeom>
          <a:noFill/>
          <a:ln>
            <a:solidFill>
              <a:schemeClr val="tx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テキスト プレースホルダー 2">
            <a:extLst>
              <a:ext uri="{FF2B5EF4-FFF2-40B4-BE49-F238E27FC236}">
                <a16:creationId xmlns:a16="http://schemas.microsoft.com/office/drawing/2014/main" id="{274B42EC-B234-A1A0-FF09-1792EDC7660B}"/>
              </a:ext>
            </a:extLst>
          </p:cNvPr>
          <p:cNvSpPr>
            <a:spLocks noGrp="1"/>
          </p:cNvSpPr>
          <p:nvPr>
            <p:ph type="body" sz="quarter" idx="14"/>
          </p:nvPr>
        </p:nvSpPr>
        <p:spPr/>
        <p:txBody>
          <a:bodyPr/>
          <a:lstStyle/>
          <a:p>
            <a:r>
              <a:rPr kumimoji="1" lang="en-US" altLang="ja-JP" sz="1600" u="sng" baseline="0">
                <a:solidFill>
                  <a:schemeClr val="tx1"/>
                </a:solidFill>
                <a:uFill>
                  <a:solidFill>
                    <a:schemeClr val="bg1"/>
                  </a:solidFill>
                </a:uFill>
                <a:latin typeface="+mn-ea"/>
                <a:ea typeface="+mn-ea"/>
              </a:rPr>
              <a:t>17-2-3. </a:t>
            </a:r>
            <a:r>
              <a:rPr kumimoji="1" lang="ja-JP" altLang="en-US" sz="1600" u="sng" baseline="0">
                <a:solidFill>
                  <a:schemeClr val="tx1"/>
                </a:solidFill>
                <a:uFill>
                  <a:solidFill>
                    <a:schemeClr val="bg1"/>
                  </a:solidFill>
                </a:uFill>
                <a:latin typeface="+mn-ea"/>
                <a:ea typeface="+mn-ea"/>
              </a:rPr>
              <a:t>ネットワーク制御</a:t>
            </a:r>
            <a:endParaRPr kumimoji="1" lang="ja-JP" altLang="en-US"/>
          </a:p>
        </p:txBody>
      </p:sp>
      <p:graphicFrame>
        <p:nvGraphicFramePr>
          <p:cNvPr id="20" name="表 19">
            <a:extLst>
              <a:ext uri="{FF2B5EF4-FFF2-40B4-BE49-F238E27FC236}">
                <a16:creationId xmlns:a16="http://schemas.microsoft.com/office/drawing/2014/main" id="{6CF5B51C-9FFB-32DB-F485-96849FF6B353}"/>
              </a:ext>
            </a:extLst>
          </p:cNvPr>
          <p:cNvGraphicFramePr>
            <a:graphicFrameLocks noGrp="1"/>
          </p:cNvGraphicFramePr>
          <p:nvPr/>
        </p:nvGraphicFramePr>
        <p:xfrm>
          <a:off x="619200" y="6353099"/>
          <a:ext cx="5612400" cy="30632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0">
                <a:tc>
                  <a:txBody>
                    <a:bodyPr/>
                    <a:lstStyle/>
                    <a:p>
                      <a:pPr marL="0" indent="0">
                        <a:buFont typeface="+mj-lt"/>
                        <a:buNone/>
                      </a:pPr>
                      <a:r>
                        <a:rPr kumimoji="1" lang="en-US" altLang="ja-JP" sz="900" b="1" kern="1200">
                          <a:solidFill>
                            <a:schemeClr val="bg1"/>
                          </a:solidFill>
                          <a:effectLst/>
                          <a:latin typeface="+mn-ea"/>
                          <a:ea typeface="+mn-ea"/>
                          <a:cs typeface="+mn-cs"/>
                        </a:rPr>
                        <a:t>IaaS</a:t>
                      </a:r>
                      <a:r>
                        <a:rPr kumimoji="1" lang="ja-JP" altLang="en-US" sz="900" b="1" kern="1200">
                          <a:solidFill>
                            <a:schemeClr val="bg1"/>
                          </a:solidFill>
                          <a:effectLst/>
                          <a:latin typeface="+mn-ea"/>
                          <a:ea typeface="+mn-ea"/>
                          <a:cs typeface="+mn-cs"/>
                        </a:rPr>
                        <a:t>（</a:t>
                      </a:r>
                      <a:r>
                        <a:rPr kumimoji="1" lang="en-US" altLang="ja-JP" sz="900" b="1" kern="1200">
                          <a:solidFill>
                            <a:schemeClr val="bg1"/>
                          </a:solidFill>
                          <a:effectLst/>
                          <a:latin typeface="+mn-ea"/>
                          <a:ea typeface="+mn-ea"/>
                          <a:cs typeface="+mn-cs"/>
                        </a:rPr>
                        <a:t>Infrastructure as a Service</a:t>
                      </a:r>
                      <a:r>
                        <a:rPr kumimoji="1" lang="ja-JP" altLang="en-US" sz="900" b="1" kern="1200">
                          <a:solidFill>
                            <a:schemeClr val="bg1"/>
                          </a:solidFill>
                          <a:effectLst/>
                          <a:latin typeface="+mn-ea"/>
                          <a:ea typeface="+mn-ea"/>
                          <a:cs typeface="+mn-cs"/>
                        </a:rPr>
                        <a:t>）</a:t>
                      </a:r>
                      <a:endParaRPr kumimoji="1" lang="en-US" altLang="ja-JP" sz="900" b="1" kern="1200">
                        <a:solidFill>
                          <a:schemeClr val="bg1"/>
                        </a:solidFill>
                        <a:effectLst/>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63257045"/>
                  </a:ext>
                </a:extLst>
              </a:tr>
              <a:tr h="0">
                <a:tc>
                  <a:txBody>
                    <a:bodyPr/>
                    <a:lstStyle/>
                    <a:p>
                      <a:pPr marL="0" indent="0">
                        <a:buFont typeface="+mj-lt"/>
                        <a:buNone/>
                      </a:pPr>
                      <a:r>
                        <a:rPr kumimoji="1" lang="en-US" altLang="ja-JP" sz="900" kern="1200">
                          <a:solidFill>
                            <a:schemeClr val="dk1"/>
                          </a:solidFill>
                          <a:effectLst/>
                          <a:latin typeface="+mn-ea"/>
                          <a:ea typeface="+mn-ea"/>
                          <a:cs typeface="+mn-cs"/>
                        </a:rPr>
                        <a:t>IaaS</a:t>
                      </a:r>
                      <a:r>
                        <a:rPr kumimoji="1" lang="ja-JP" altLang="en-US" sz="900" kern="1200">
                          <a:solidFill>
                            <a:schemeClr val="dk1"/>
                          </a:solidFill>
                          <a:effectLst/>
                          <a:latin typeface="+mn-ea"/>
                          <a:ea typeface="+mn-ea"/>
                          <a:cs typeface="+mn-cs"/>
                        </a:rPr>
                        <a:t>とは、インターネット経由でネットワークやサーバ（</a:t>
                      </a:r>
                      <a:r>
                        <a:rPr kumimoji="1" lang="en-US" altLang="ja-JP" sz="900" kern="1200">
                          <a:solidFill>
                            <a:schemeClr val="dk1"/>
                          </a:solidFill>
                          <a:effectLst/>
                          <a:latin typeface="+mn-ea"/>
                          <a:ea typeface="+mn-ea"/>
                          <a:cs typeface="+mn-cs"/>
                        </a:rPr>
                        <a:t>CPU</a:t>
                      </a:r>
                      <a:r>
                        <a:rPr kumimoji="1" lang="ja-JP" altLang="en-US" sz="900" kern="1200">
                          <a:solidFill>
                            <a:schemeClr val="dk1"/>
                          </a:solidFill>
                          <a:effectLst/>
                          <a:latin typeface="+mn-ea"/>
                          <a:ea typeface="+mn-ea"/>
                          <a:cs typeface="+mn-cs"/>
                        </a:rPr>
                        <a:t>・メモリ・ストレージ）などのハードウェアやインフラ機能を提供するサービスのことです。</a:t>
                      </a:r>
                      <a:r>
                        <a:rPr kumimoji="1" lang="en-US" altLang="ja-JP" sz="900" kern="1200">
                          <a:solidFill>
                            <a:schemeClr val="dk1"/>
                          </a:solidFill>
                          <a:effectLst/>
                          <a:latin typeface="+mn-ea"/>
                          <a:ea typeface="+mn-ea"/>
                          <a:cs typeface="+mn-cs"/>
                        </a:rPr>
                        <a:t>IaaS</a:t>
                      </a:r>
                      <a:r>
                        <a:rPr kumimoji="1" lang="ja-JP" altLang="en-US" sz="900" kern="1200">
                          <a:solidFill>
                            <a:schemeClr val="dk1"/>
                          </a:solidFill>
                          <a:effectLst/>
                          <a:latin typeface="+mn-ea"/>
                          <a:ea typeface="+mn-ea"/>
                          <a:cs typeface="+mn-cs"/>
                        </a:rPr>
                        <a:t>を利用することで、従来は自社で購入、構築し、運用する必要があったハードウェアやインフラの機能を、必要なときに必要なだけ利用できます。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56319110"/>
                  </a:ext>
                </a:extLst>
              </a:tr>
              <a:tr h="0">
                <a:tc>
                  <a:txBody>
                    <a:bodyPr/>
                    <a:lstStyle/>
                    <a:p>
                      <a:pPr marL="0" indent="0">
                        <a:buFont typeface="+mj-lt"/>
                        <a:buNone/>
                      </a:pPr>
                      <a:r>
                        <a:rPr kumimoji="1" lang="en-US" altLang="ja-JP" sz="900" b="1" kern="1200">
                          <a:solidFill>
                            <a:schemeClr val="bg1"/>
                          </a:solidFill>
                          <a:effectLst/>
                          <a:latin typeface="+mn-ea"/>
                          <a:ea typeface="+mn-ea"/>
                          <a:cs typeface="+mn-cs"/>
                        </a:rPr>
                        <a:t>PaaS</a:t>
                      </a:r>
                      <a:r>
                        <a:rPr kumimoji="1" lang="ja-JP" altLang="en-US" sz="900" b="1" kern="1200">
                          <a:solidFill>
                            <a:schemeClr val="bg1"/>
                          </a:solidFill>
                          <a:effectLst/>
                          <a:latin typeface="+mn-ea"/>
                          <a:ea typeface="+mn-ea"/>
                          <a:cs typeface="+mn-cs"/>
                        </a:rPr>
                        <a:t>（</a:t>
                      </a:r>
                      <a:r>
                        <a:rPr kumimoji="1" lang="en-US" altLang="ja-JP" sz="900" b="1" kern="1200">
                          <a:solidFill>
                            <a:schemeClr val="bg1"/>
                          </a:solidFill>
                          <a:effectLst/>
                          <a:latin typeface="+mn-ea"/>
                          <a:ea typeface="+mn-ea"/>
                          <a:cs typeface="+mn-cs"/>
                        </a:rPr>
                        <a:t>Platform as a Service</a:t>
                      </a:r>
                      <a:r>
                        <a:rPr kumimoji="1" lang="ja-JP" altLang="en-US" sz="900" b="1" kern="1200">
                          <a:solidFill>
                            <a:schemeClr val="bg1"/>
                          </a:solidFill>
                          <a:effectLst/>
                          <a:latin typeface="+mn-ea"/>
                          <a:ea typeface="+mn-ea"/>
                          <a:cs typeface="+mn-cs"/>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711364740"/>
                  </a:ext>
                </a:extLst>
              </a:tr>
              <a:tr h="0">
                <a:tc>
                  <a:txBody>
                    <a:bodyPr/>
                    <a:lstStyle/>
                    <a:p>
                      <a:pPr marL="0" indent="0">
                        <a:buFont typeface="+mj-lt"/>
                        <a:buNone/>
                      </a:pPr>
                      <a:r>
                        <a:rPr kumimoji="1" lang="en-US" altLang="ja-JP" sz="900" kern="1200">
                          <a:solidFill>
                            <a:schemeClr val="dk1"/>
                          </a:solidFill>
                          <a:effectLst/>
                          <a:latin typeface="+mn-ea"/>
                          <a:ea typeface="+mn-ea"/>
                          <a:cs typeface="+mn-cs"/>
                        </a:rPr>
                        <a:t>PaaS</a:t>
                      </a:r>
                      <a:r>
                        <a:rPr kumimoji="1" lang="ja-JP" altLang="en-US" sz="900" kern="1200">
                          <a:solidFill>
                            <a:schemeClr val="dk1"/>
                          </a:solidFill>
                          <a:effectLst/>
                          <a:latin typeface="+mn-ea"/>
                          <a:ea typeface="+mn-ea"/>
                          <a:cs typeface="+mn-cs"/>
                        </a:rPr>
                        <a:t>とは、インターネット経由でアプリケーションサーバやデータベースなどのアプリケーションを実行するためのプラットフォーム機能を提供するサービスのことです。</a:t>
                      </a:r>
                      <a:r>
                        <a:rPr kumimoji="1" lang="en-US" altLang="ja-JP" sz="900" kern="1200">
                          <a:solidFill>
                            <a:schemeClr val="dk1"/>
                          </a:solidFill>
                          <a:effectLst/>
                          <a:latin typeface="+mn-ea"/>
                          <a:ea typeface="+mn-ea"/>
                          <a:cs typeface="+mn-cs"/>
                        </a:rPr>
                        <a:t>PaaS</a:t>
                      </a:r>
                      <a:r>
                        <a:rPr kumimoji="1" lang="ja-JP" altLang="en-US" sz="900" kern="1200">
                          <a:solidFill>
                            <a:schemeClr val="dk1"/>
                          </a:solidFill>
                          <a:effectLst/>
                          <a:latin typeface="+mn-ea"/>
                          <a:ea typeface="+mn-ea"/>
                          <a:cs typeface="+mn-cs"/>
                        </a:rPr>
                        <a:t>を利用することで、アプリケーションの開発前段階で必要な開発環境の準備（サーバの設置や</a:t>
                      </a:r>
                      <a:r>
                        <a:rPr kumimoji="1" lang="en-US" altLang="ja-JP" sz="900" kern="1200">
                          <a:solidFill>
                            <a:schemeClr val="dk1"/>
                          </a:solidFill>
                          <a:effectLst/>
                          <a:latin typeface="+mn-ea"/>
                          <a:ea typeface="+mn-ea"/>
                          <a:cs typeface="+mn-cs"/>
                        </a:rPr>
                        <a:t>OS</a:t>
                      </a:r>
                      <a:r>
                        <a:rPr kumimoji="1" lang="ja-JP" altLang="en-US" sz="900" kern="1200">
                          <a:solidFill>
                            <a:schemeClr val="dk1"/>
                          </a:solidFill>
                          <a:effectLst/>
                          <a:latin typeface="+mn-ea"/>
                          <a:ea typeface="+mn-ea"/>
                          <a:cs typeface="+mn-cs"/>
                        </a:rPr>
                        <a:t>やミドルウェアのインストールと設定、ネットワークの設定など）を省略できます。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18464731"/>
                  </a:ext>
                </a:extLst>
              </a:tr>
              <a:tr h="0">
                <a:tc>
                  <a:txBody>
                    <a:bodyPr/>
                    <a:lstStyle/>
                    <a:p>
                      <a:pPr marL="0" indent="0">
                        <a:buFont typeface="+mj-lt"/>
                        <a:buNone/>
                      </a:pPr>
                      <a:r>
                        <a:rPr kumimoji="1" lang="en-US" altLang="ja-JP" sz="900" b="1" kern="1200">
                          <a:solidFill>
                            <a:schemeClr val="bg1"/>
                          </a:solidFill>
                          <a:effectLst/>
                          <a:latin typeface="+mn-ea"/>
                          <a:ea typeface="+mn-ea"/>
                          <a:cs typeface="+mn-cs"/>
                        </a:rPr>
                        <a:t>SaaS</a:t>
                      </a:r>
                      <a:r>
                        <a:rPr kumimoji="1" lang="ja-JP" altLang="en-US" sz="900" b="1" kern="1200">
                          <a:solidFill>
                            <a:schemeClr val="bg1"/>
                          </a:solidFill>
                          <a:effectLst/>
                          <a:latin typeface="+mn-ea"/>
                          <a:ea typeface="+mn-ea"/>
                          <a:cs typeface="+mn-cs"/>
                        </a:rPr>
                        <a:t>（</a:t>
                      </a:r>
                      <a:r>
                        <a:rPr kumimoji="1" lang="en-US" altLang="ja-JP" sz="900" b="1" kern="1200">
                          <a:solidFill>
                            <a:schemeClr val="bg1"/>
                          </a:solidFill>
                          <a:effectLst/>
                          <a:latin typeface="+mn-ea"/>
                          <a:ea typeface="+mn-ea"/>
                          <a:cs typeface="+mn-cs"/>
                        </a:rPr>
                        <a:t>Software as a Service</a:t>
                      </a:r>
                      <a:r>
                        <a:rPr kumimoji="1" lang="ja-JP" altLang="en-US" sz="900" b="1" kern="1200">
                          <a:solidFill>
                            <a:schemeClr val="bg1"/>
                          </a:solidFill>
                          <a:effectLst/>
                          <a:latin typeface="+mn-ea"/>
                          <a:ea typeface="+mn-ea"/>
                          <a:cs typeface="+mn-cs"/>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638994967"/>
                  </a:ext>
                </a:extLst>
              </a:tr>
              <a:tr h="0">
                <a:tc>
                  <a:txBody>
                    <a:bodyPr/>
                    <a:lstStyle/>
                    <a:p>
                      <a:pPr marL="0" indent="0">
                        <a:buFont typeface="+mj-lt"/>
                        <a:buNone/>
                      </a:pPr>
                      <a:r>
                        <a:rPr kumimoji="1" lang="en-US" altLang="ja-JP" sz="900" kern="1200">
                          <a:solidFill>
                            <a:schemeClr val="dk1"/>
                          </a:solidFill>
                          <a:effectLst/>
                          <a:latin typeface="+mn-ea"/>
                          <a:ea typeface="+mn-ea"/>
                          <a:cs typeface="+mn-cs"/>
                        </a:rPr>
                        <a:t>SaaS</a:t>
                      </a:r>
                      <a:r>
                        <a:rPr kumimoji="1" lang="ja-JP" altLang="en-US" sz="900" kern="1200">
                          <a:solidFill>
                            <a:schemeClr val="dk1"/>
                          </a:solidFill>
                          <a:effectLst/>
                          <a:latin typeface="+mn-ea"/>
                          <a:ea typeface="+mn-ea"/>
                          <a:cs typeface="+mn-cs"/>
                        </a:rPr>
                        <a:t>とは、インターネット経由で電子メール、顧客管理、財務会計などのアプリケーションソフトの機能を提供するサービスのことです。アカウントを持っていれば、インターネット経由でどこからでもアクセスすることができたり、チームでファイルやデータを共有できたりし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62728152"/>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en-US" altLang="ja-JP" sz="900" b="1" kern="1200" err="1">
                          <a:solidFill>
                            <a:schemeClr val="bg1"/>
                          </a:solidFill>
                          <a:effectLst/>
                          <a:latin typeface="+mn-ea"/>
                          <a:ea typeface="+mn-ea"/>
                          <a:cs typeface="+mn-cs"/>
                        </a:rPr>
                        <a:t>NaaS</a:t>
                      </a:r>
                      <a:r>
                        <a:rPr kumimoji="1" lang="ja-JP" altLang="en-US" sz="900" b="1" kern="1200">
                          <a:solidFill>
                            <a:schemeClr val="bg1"/>
                          </a:solidFill>
                          <a:effectLst/>
                          <a:latin typeface="+mn-ea"/>
                          <a:ea typeface="+mn-ea"/>
                          <a:cs typeface="+mn-cs"/>
                        </a:rPr>
                        <a:t>（</a:t>
                      </a:r>
                      <a:r>
                        <a:rPr kumimoji="1" lang="en-US" altLang="ja-JP" sz="900" b="1" kern="1200">
                          <a:solidFill>
                            <a:schemeClr val="bg1"/>
                          </a:solidFill>
                          <a:effectLst/>
                          <a:latin typeface="+mn-ea"/>
                          <a:ea typeface="+mn-ea"/>
                          <a:cs typeface="+mn-cs"/>
                        </a:rPr>
                        <a:t>Network as a Service</a:t>
                      </a:r>
                      <a:r>
                        <a:rPr kumimoji="1" lang="ja-JP" altLang="en-US" sz="900" b="1" kern="1200">
                          <a:solidFill>
                            <a:schemeClr val="bg1"/>
                          </a:solidFill>
                          <a:effectLst/>
                          <a:latin typeface="+mn-ea"/>
                          <a:ea typeface="+mn-ea"/>
                          <a:cs typeface="+mn-cs"/>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91564027"/>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en-US" altLang="ja-JP" sz="900" kern="1200" err="1">
                          <a:solidFill>
                            <a:schemeClr val="dk1"/>
                          </a:solidFill>
                          <a:effectLst/>
                          <a:latin typeface="+mn-ea"/>
                          <a:ea typeface="+mn-ea"/>
                          <a:cs typeface="+mn-cs"/>
                        </a:rPr>
                        <a:t>NaaS</a:t>
                      </a:r>
                      <a:r>
                        <a:rPr kumimoji="1" lang="ja-JP" altLang="en-US" sz="900" kern="1200">
                          <a:solidFill>
                            <a:schemeClr val="dk1"/>
                          </a:solidFill>
                          <a:effectLst/>
                          <a:latin typeface="+mn-ea"/>
                          <a:ea typeface="+mn-ea"/>
                          <a:cs typeface="+mn-cs"/>
                        </a:rPr>
                        <a:t>とは、インターネット経由でネットワークインフラを提供するサービスのことです。</a:t>
                      </a:r>
                      <a:endParaRPr kumimoji="1" lang="en-US" altLang="ja-JP" sz="900" kern="1200">
                        <a:solidFill>
                          <a:schemeClr val="dk1"/>
                        </a:solidFill>
                        <a:effectLst/>
                        <a:latin typeface="+mn-ea"/>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en-US" altLang="ja-JP" sz="900" kern="1200" err="1">
                          <a:solidFill>
                            <a:schemeClr val="dk1"/>
                          </a:solidFill>
                          <a:effectLst/>
                          <a:latin typeface="+mn-ea"/>
                          <a:ea typeface="+mn-ea"/>
                          <a:cs typeface="+mn-cs"/>
                        </a:rPr>
                        <a:t>NaaS</a:t>
                      </a:r>
                      <a:r>
                        <a:rPr kumimoji="1" lang="ja-JP" altLang="en-US" sz="900" kern="1200">
                          <a:solidFill>
                            <a:schemeClr val="dk1"/>
                          </a:solidFill>
                          <a:effectLst/>
                          <a:latin typeface="+mn-ea"/>
                          <a:ea typeface="+mn-ea"/>
                          <a:cs typeface="+mn-cs"/>
                        </a:rPr>
                        <a:t>の導入により、ネットワーク環境の変更に柔軟に対応できるようになります。</a:t>
                      </a:r>
                      <a:r>
                        <a:rPr kumimoji="1" lang="en-US" altLang="ja-JP" sz="900" kern="1200" err="1">
                          <a:solidFill>
                            <a:schemeClr val="dk1"/>
                          </a:solidFill>
                          <a:effectLst/>
                          <a:latin typeface="+mn-ea"/>
                          <a:ea typeface="+mn-ea"/>
                          <a:cs typeface="+mn-cs"/>
                        </a:rPr>
                        <a:t>NaaS</a:t>
                      </a:r>
                      <a:r>
                        <a:rPr kumimoji="1" lang="ja-JP" altLang="en-US" sz="900" kern="1200">
                          <a:solidFill>
                            <a:schemeClr val="dk1"/>
                          </a:solidFill>
                          <a:effectLst/>
                          <a:latin typeface="+mn-ea"/>
                          <a:ea typeface="+mn-ea"/>
                          <a:cs typeface="+mn-cs"/>
                        </a:rPr>
                        <a:t>に含まれる主要な機能として、</a:t>
                      </a:r>
                      <a:r>
                        <a:rPr kumimoji="1" lang="en-US" altLang="ja-JP" sz="900" kern="1200">
                          <a:solidFill>
                            <a:schemeClr val="dk1"/>
                          </a:solidFill>
                          <a:effectLst/>
                          <a:latin typeface="+mn-ea"/>
                          <a:ea typeface="+mn-ea"/>
                          <a:cs typeface="+mn-cs"/>
                        </a:rPr>
                        <a:t>SDN</a:t>
                      </a:r>
                      <a:r>
                        <a:rPr kumimoji="1" lang="ja-JP" altLang="en-US" sz="900" kern="1200">
                          <a:solidFill>
                            <a:schemeClr val="dk1"/>
                          </a:solidFill>
                          <a:effectLst/>
                          <a:latin typeface="+mn-ea"/>
                          <a:ea typeface="+mn-ea"/>
                          <a:cs typeface="+mn-cs"/>
                        </a:rPr>
                        <a:t>、</a:t>
                      </a:r>
                      <a:r>
                        <a:rPr kumimoji="1" lang="en-US" altLang="ja-JP" sz="900" kern="1200">
                          <a:solidFill>
                            <a:schemeClr val="dk1"/>
                          </a:solidFill>
                          <a:effectLst/>
                          <a:latin typeface="+mn-ea"/>
                          <a:ea typeface="+mn-ea"/>
                          <a:cs typeface="+mn-cs"/>
                        </a:rPr>
                        <a:t>SD-WAN</a:t>
                      </a:r>
                      <a:r>
                        <a:rPr kumimoji="1" lang="ja-JP" altLang="en-US" sz="900" kern="1200">
                          <a:solidFill>
                            <a:schemeClr val="dk1"/>
                          </a:solidFill>
                          <a:effectLst/>
                          <a:latin typeface="+mn-ea"/>
                          <a:ea typeface="+mn-ea"/>
                          <a:cs typeface="+mn-cs"/>
                        </a:rPr>
                        <a:t>などがあります。</a:t>
                      </a:r>
                      <a:endParaRPr kumimoji="1" lang="en-US" altLang="ja-JP" sz="900" kern="1200">
                        <a:solidFill>
                          <a:schemeClr val="dk1"/>
                        </a:solidFill>
                        <a:effectLst/>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00675204"/>
                  </a:ext>
                </a:extLst>
              </a:tr>
            </a:tbl>
          </a:graphicData>
        </a:graphic>
      </p:graphicFrame>
      <p:sp>
        <p:nvSpPr>
          <p:cNvPr id="23" name="テキスト ボックス 22">
            <a:extLst>
              <a:ext uri="{FF2B5EF4-FFF2-40B4-BE49-F238E27FC236}">
                <a16:creationId xmlns:a16="http://schemas.microsoft.com/office/drawing/2014/main" id="{F6E88BC0-1ABB-51A6-CC89-DFFFBFC7F5E0}"/>
              </a:ext>
            </a:extLst>
          </p:cNvPr>
          <p:cNvSpPr txBox="1"/>
          <p:nvPr/>
        </p:nvSpPr>
        <p:spPr>
          <a:xfrm>
            <a:off x="622800" y="2479985"/>
            <a:ext cx="5612400" cy="138499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ネットワーク制御を説明するにあたって、クラウドサービスについて説明します。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クラウドサービスとは、サービス事業者がハードウェアの機能（サーバ、ハードディスクなど）、プラットフォームの機能（</a:t>
            </a:r>
            <a:r>
              <a:rPr kumimoji="0" lang="ja-JP" altLang="en-US" sz="1050" b="0" i="0" u="none" strike="noStrike" kern="1200" cap="none" spc="0" normalizeH="0" baseline="0" noProof="0">
                <a:ln>
                  <a:noFill/>
                </a:ln>
                <a:solidFill>
                  <a:srgbClr val="11182E"/>
                </a:solidFill>
                <a:effectLst/>
                <a:uLnTx/>
                <a:uFillTx/>
                <a:latin typeface="メイリオ"/>
                <a:ea typeface="メイリオ"/>
                <a:cs typeface="+mn-cs"/>
              </a:rPr>
              <a:t>データベースやプログラム実行環境など）、ソフトウェアなど</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を、ネットワーク経由で利用者に提供するサービスのことです。利用者は、どの端末からでもさまざまなサービスを利用することができます。クラウドサービスの利用形態には、主に「</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IaaS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＝アイアース」、「</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PaaS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＝パース」、「</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SaaS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a:t>
            </a:r>
            <a:r>
              <a:rPr kumimoji="0" lang="ja-JP" altLang="en-US" sz="1050" b="0" i="0" u="none" strike="noStrike" kern="1200" cap="none" spc="0" normalizeH="0" baseline="0" noProof="0">
                <a:ln>
                  <a:noFill/>
                </a:ln>
                <a:solidFill>
                  <a:srgbClr val="1C1C1C"/>
                </a:solidFill>
                <a:effectLst/>
                <a:uLnTx/>
                <a:uFillTx/>
                <a:latin typeface="メイリオ"/>
                <a:ea typeface="メイリオ"/>
                <a:cs typeface="+mn-cs"/>
              </a:rPr>
              <a:t>サーズ</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」があります。また、「</a:t>
            </a:r>
            <a:r>
              <a:rPr kumimoji="1" lang="en-US" altLang="ja-JP" sz="1050" b="0" i="0" u="none" strike="noStrike" kern="1200" cap="none" spc="0" normalizeH="0" baseline="0" noProof="0" err="1">
                <a:ln>
                  <a:noFill/>
                </a:ln>
                <a:solidFill>
                  <a:prstClr val="black"/>
                </a:solidFill>
                <a:effectLst/>
                <a:uLnTx/>
                <a:uFillTx/>
                <a:latin typeface="メイリオ"/>
                <a:ea typeface="メイリオ"/>
                <a:cs typeface="+mn-cs"/>
              </a:rPr>
              <a:t>NaaS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＝ナース」と呼ばれるネットワークインフラを提供するサービスもあります。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46" name="グループ化 45">
            <a:extLst>
              <a:ext uri="{FF2B5EF4-FFF2-40B4-BE49-F238E27FC236}">
                <a16:creationId xmlns:a16="http://schemas.microsoft.com/office/drawing/2014/main" id="{7A4E03EE-0B03-0262-BBF5-FB8C35BC459E}"/>
              </a:ext>
            </a:extLst>
          </p:cNvPr>
          <p:cNvGrpSpPr/>
          <p:nvPr/>
        </p:nvGrpSpPr>
        <p:grpSpPr>
          <a:xfrm>
            <a:off x="1089000" y="4813299"/>
            <a:ext cx="4680000" cy="1217785"/>
            <a:chOff x="1089000" y="4628710"/>
            <a:chExt cx="4680000" cy="1792718"/>
          </a:xfrm>
        </p:grpSpPr>
        <p:sp>
          <p:nvSpPr>
            <p:cNvPr id="29" name="正方形/長方形 28">
              <a:extLst>
                <a:ext uri="{FF2B5EF4-FFF2-40B4-BE49-F238E27FC236}">
                  <a16:creationId xmlns:a16="http://schemas.microsoft.com/office/drawing/2014/main" id="{AEA0B4DE-FDEA-6C1F-710F-9A4C00758620}"/>
                </a:ext>
              </a:extLst>
            </p:cNvPr>
            <p:cNvSpPr/>
            <p:nvPr/>
          </p:nvSpPr>
          <p:spPr>
            <a:xfrm>
              <a:off x="1089000" y="6141720"/>
              <a:ext cx="4680000" cy="279708"/>
            </a:xfrm>
            <a:prstGeom prst="rect">
              <a:avLst/>
            </a:prstGeom>
            <a:solidFill>
              <a:srgbClr val="33CCCC">
                <a:alpha val="50196"/>
              </a:srgb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ネットワーク</a:t>
              </a:r>
            </a:p>
          </p:txBody>
        </p:sp>
        <p:sp>
          <p:nvSpPr>
            <p:cNvPr id="30" name="正方形/長方形 29">
              <a:extLst>
                <a:ext uri="{FF2B5EF4-FFF2-40B4-BE49-F238E27FC236}">
                  <a16:creationId xmlns:a16="http://schemas.microsoft.com/office/drawing/2014/main" id="{E83618C7-A6B0-AD4F-394F-8ED4363844D5}"/>
                </a:ext>
              </a:extLst>
            </p:cNvPr>
            <p:cNvSpPr/>
            <p:nvPr/>
          </p:nvSpPr>
          <p:spPr>
            <a:xfrm>
              <a:off x="1089000" y="5763469"/>
              <a:ext cx="4680000" cy="279708"/>
            </a:xfrm>
            <a:prstGeom prst="rect">
              <a:avLst/>
            </a:prstGeom>
            <a:solidFill>
              <a:srgbClr val="00CCFF">
                <a:alpha val="50196"/>
              </a:srgb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ハードウェア</a:t>
              </a:r>
            </a:p>
          </p:txBody>
        </p:sp>
        <p:sp>
          <p:nvSpPr>
            <p:cNvPr id="31" name="正方形/長方形 30">
              <a:extLst>
                <a:ext uri="{FF2B5EF4-FFF2-40B4-BE49-F238E27FC236}">
                  <a16:creationId xmlns:a16="http://schemas.microsoft.com/office/drawing/2014/main" id="{FD54182F-320F-5583-9037-70AA9CB9FD6A}"/>
                </a:ext>
              </a:extLst>
            </p:cNvPr>
            <p:cNvSpPr/>
            <p:nvPr/>
          </p:nvSpPr>
          <p:spPr>
            <a:xfrm>
              <a:off x="1089000" y="5385216"/>
              <a:ext cx="4680000" cy="279708"/>
            </a:xfrm>
            <a:prstGeom prst="rect">
              <a:avLst/>
            </a:prstGeom>
            <a:solidFill>
              <a:srgbClr val="0099FF">
                <a:alpha val="50196"/>
              </a:srgb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OS</a:t>
              </a:r>
              <a:endParaRPr kumimoji="1" lang="ja-JP" altLang="en-US" sz="8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4" name="正方形/長方形 33">
              <a:extLst>
                <a:ext uri="{FF2B5EF4-FFF2-40B4-BE49-F238E27FC236}">
                  <a16:creationId xmlns:a16="http://schemas.microsoft.com/office/drawing/2014/main" id="{C705F37B-2634-7043-035C-51429D7DD0F0}"/>
                </a:ext>
              </a:extLst>
            </p:cNvPr>
            <p:cNvSpPr/>
            <p:nvPr/>
          </p:nvSpPr>
          <p:spPr>
            <a:xfrm>
              <a:off x="2895600" y="5006963"/>
              <a:ext cx="2873400" cy="279708"/>
            </a:xfrm>
            <a:prstGeom prst="rect">
              <a:avLst/>
            </a:prstGeom>
            <a:solidFill>
              <a:srgbClr val="0066FF">
                <a:alpha val="50196"/>
              </a:srgb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ミドルウェア</a:t>
              </a:r>
            </a:p>
          </p:txBody>
        </p:sp>
        <p:sp>
          <p:nvSpPr>
            <p:cNvPr id="35" name="正方形/長方形 34">
              <a:extLst>
                <a:ext uri="{FF2B5EF4-FFF2-40B4-BE49-F238E27FC236}">
                  <a16:creationId xmlns:a16="http://schemas.microsoft.com/office/drawing/2014/main" id="{22EFE7F5-98A0-8F71-FA79-207556B44D14}"/>
                </a:ext>
              </a:extLst>
            </p:cNvPr>
            <p:cNvSpPr/>
            <p:nvPr/>
          </p:nvSpPr>
          <p:spPr>
            <a:xfrm>
              <a:off x="4638674" y="4628710"/>
              <a:ext cx="1130325" cy="279708"/>
            </a:xfrm>
            <a:prstGeom prst="rect">
              <a:avLst/>
            </a:prstGeom>
            <a:solidFill>
              <a:srgbClr val="3333CC">
                <a:alpha val="49804"/>
              </a:srgb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アプリケーション</a:t>
              </a:r>
            </a:p>
          </p:txBody>
        </p:sp>
      </p:grpSp>
      <p:graphicFrame>
        <p:nvGraphicFramePr>
          <p:cNvPr id="4" name="表 3">
            <a:extLst>
              <a:ext uri="{FF2B5EF4-FFF2-40B4-BE49-F238E27FC236}">
                <a16:creationId xmlns:a16="http://schemas.microsoft.com/office/drawing/2014/main" id="{6F2F2D7C-ADB1-6D58-80F8-1F86722617CC}"/>
              </a:ext>
            </a:extLst>
          </p:cNvPr>
          <p:cNvGraphicFramePr>
            <a:graphicFrameLocks noGrp="1"/>
          </p:cNvGraphicFramePr>
          <p:nvPr/>
        </p:nvGraphicFramePr>
        <p:xfrm>
          <a:off x="622800" y="2052000"/>
          <a:ext cx="5612400" cy="4114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644717740"/>
                    </a:ext>
                  </a:extLst>
                </a:gridCol>
              </a:tblGrid>
              <a:tr h="0">
                <a:tc>
                  <a:txBody>
                    <a:bodyPr/>
                    <a:lstStyle/>
                    <a:p>
                      <a:pPr marL="0" indent="0">
                        <a:buFont typeface="+mj-lt"/>
                        <a:buNone/>
                      </a:pPr>
                      <a:r>
                        <a:rPr kumimoji="1" lang="ja-JP" altLang="en-US" sz="1050" b="1" kern="1200">
                          <a:solidFill>
                            <a:schemeClr val="dk1"/>
                          </a:solidFill>
                          <a:effectLst/>
                          <a:latin typeface="+mn-ea"/>
                          <a:ea typeface="+mn-ea"/>
                          <a:cs typeface="+mn-cs"/>
                        </a:rPr>
                        <a:t>関連する主な管理策</a:t>
                      </a:r>
                      <a:endParaRPr kumimoji="1" lang="en-US" altLang="ja-JP" sz="1050" b="1" kern="1200">
                        <a:solidFill>
                          <a:schemeClr val="dk1"/>
                        </a:solidFill>
                        <a:effectLst/>
                        <a:latin typeface="+mn-ea"/>
                        <a:ea typeface="+mn-ea"/>
                        <a:cs typeface="+mn-cs"/>
                      </a:endParaRPr>
                    </a:p>
                    <a:p>
                      <a:pPr marL="0" indent="0">
                        <a:buFont typeface="+mj-lt"/>
                        <a:buNone/>
                      </a:pPr>
                      <a:r>
                        <a:rPr kumimoji="1" lang="en-US" altLang="ja-JP" sz="1050" b="0" kern="1200">
                          <a:solidFill>
                            <a:schemeClr val="dk1"/>
                          </a:solidFill>
                          <a:effectLst/>
                          <a:latin typeface="+mn-ea"/>
                          <a:ea typeface="+mn-ea"/>
                          <a:cs typeface="+mn-cs"/>
                        </a:rPr>
                        <a:t>5.23</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6.7</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8.20~8.24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23568547"/>
                  </a:ext>
                </a:extLst>
              </a:tr>
            </a:tbl>
          </a:graphicData>
        </a:graphic>
      </p:graphicFrame>
      <p:sp>
        <p:nvSpPr>
          <p:cNvPr id="7" name="テキスト ボックス 6">
            <a:extLst>
              <a:ext uri="{FF2B5EF4-FFF2-40B4-BE49-F238E27FC236}">
                <a16:creationId xmlns:a16="http://schemas.microsoft.com/office/drawing/2014/main" id="{3DA8754A-E2CD-0EAA-94CB-8B94C3FDB8FC}"/>
              </a:ext>
            </a:extLst>
          </p:cNvPr>
          <p:cNvSpPr txBox="1"/>
          <p:nvPr/>
        </p:nvSpPr>
        <p:spPr>
          <a:xfrm>
            <a:off x="622800" y="6169776"/>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63.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クラウドサービス利用形態の概要図</a:t>
            </a:r>
          </a:p>
        </p:txBody>
      </p:sp>
      <p:sp>
        <p:nvSpPr>
          <p:cNvPr id="9" name="スライド番号プレースホルダー 4">
            <a:extLst>
              <a:ext uri="{FF2B5EF4-FFF2-40B4-BE49-F238E27FC236}">
                <a16:creationId xmlns:a16="http://schemas.microsoft.com/office/drawing/2014/main" id="{35CDE95F-12BB-D5BE-76DB-44F33D2A0287}"/>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31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1">
            <a:extLst>
              <a:ext uri="{FF2B5EF4-FFF2-40B4-BE49-F238E27FC236}">
                <a16:creationId xmlns:a16="http://schemas.microsoft.com/office/drawing/2014/main" id="{F7C30038-CA52-B7B9-CFE7-CDB277791148}"/>
              </a:ext>
            </a:extLst>
          </p:cNvPr>
          <p:cNvSpPr txBox="1">
            <a:spLocks/>
          </p:cNvSpPr>
          <p:nvPr/>
        </p:nvSpPr>
        <p:spPr>
          <a:xfrm>
            <a:off x="619200" y="835200"/>
            <a:ext cx="6238800" cy="4176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1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17</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技術的管理策</a:t>
            </a:r>
            <a:b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17-2.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各種テーマごとの対策</a:t>
            </a:r>
            <a:endPar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pic>
        <p:nvPicPr>
          <p:cNvPr id="13" name="図 12">
            <a:extLst>
              <a:ext uri="{FF2B5EF4-FFF2-40B4-BE49-F238E27FC236}">
                <a16:creationId xmlns:a16="http://schemas.microsoft.com/office/drawing/2014/main" id="{1EDBFD4E-4021-43D2-D678-7589A2292AB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075054" y="4522845"/>
            <a:ext cx="300896" cy="300896"/>
          </a:xfrm>
          <a:prstGeom prst="rect">
            <a:avLst/>
          </a:prstGeom>
        </p:spPr>
      </p:pic>
      <p:pic>
        <p:nvPicPr>
          <p:cNvPr id="16" name="図 15">
            <a:extLst>
              <a:ext uri="{FF2B5EF4-FFF2-40B4-BE49-F238E27FC236}">
                <a16:creationId xmlns:a16="http://schemas.microsoft.com/office/drawing/2014/main" id="{56C1D924-42F2-C83A-5FF5-0935FA87CC09}"/>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525285" y="4576854"/>
            <a:ext cx="214423" cy="214423"/>
          </a:xfrm>
          <a:prstGeom prst="rect">
            <a:avLst/>
          </a:prstGeom>
        </p:spPr>
      </p:pic>
      <p:pic>
        <p:nvPicPr>
          <p:cNvPr id="25" name="図 24">
            <a:extLst>
              <a:ext uri="{FF2B5EF4-FFF2-40B4-BE49-F238E27FC236}">
                <a16:creationId xmlns:a16="http://schemas.microsoft.com/office/drawing/2014/main" id="{4729424E-37AB-2758-B359-AFD880B31FED}"/>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318721" y="4561632"/>
            <a:ext cx="220558" cy="220558"/>
          </a:xfrm>
          <a:prstGeom prst="rect">
            <a:avLst/>
          </a:prstGeom>
        </p:spPr>
      </p:pic>
    </p:spTree>
    <p:extLst>
      <p:ext uri="{BB962C8B-B14F-4D97-AF65-F5344CB8AC3E}">
        <p14:creationId xmlns:p14="http://schemas.microsoft.com/office/powerpoint/2010/main" val="1745021631"/>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プレースホルダー 2">
            <a:extLst>
              <a:ext uri="{FF2B5EF4-FFF2-40B4-BE49-F238E27FC236}">
                <a16:creationId xmlns:a16="http://schemas.microsoft.com/office/drawing/2014/main" id="{14322757-7CEF-6EAF-BD77-F73082AECD79}"/>
              </a:ext>
            </a:extLst>
          </p:cNvPr>
          <p:cNvSpPr>
            <a:spLocks noGrp="1"/>
          </p:cNvSpPr>
          <p:nvPr>
            <p:ph type="body" sz="quarter" idx="14"/>
          </p:nvPr>
        </p:nvSpPr>
        <p:spPr>
          <a:xfrm>
            <a:off x="1123950" y="1457325"/>
            <a:ext cx="5111250" cy="381000"/>
          </a:xfrm>
        </p:spPr>
        <p:txBody>
          <a:bodyPr/>
          <a:lstStyle/>
          <a:p>
            <a:r>
              <a:rPr kumimoji="1" lang="en-US" altLang="ja-JP" sz="1600" u="sng" baseline="0">
                <a:solidFill>
                  <a:schemeClr val="tx1"/>
                </a:solidFill>
                <a:uFill>
                  <a:solidFill>
                    <a:schemeClr val="bg1"/>
                  </a:solidFill>
                </a:uFill>
                <a:latin typeface="+mn-ea"/>
                <a:ea typeface="+mn-ea"/>
              </a:rPr>
              <a:t>17-2-3. </a:t>
            </a:r>
            <a:r>
              <a:rPr kumimoji="1" lang="ja-JP" altLang="en-US" sz="1600" u="sng" baseline="0">
                <a:solidFill>
                  <a:schemeClr val="tx1"/>
                </a:solidFill>
                <a:uFill>
                  <a:solidFill>
                    <a:schemeClr val="bg1"/>
                  </a:solidFill>
                </a:uFill>
                <a:latin typeface="+mn-ea"/>
                <a:ea typeface="+mn-ea"/>
              </a:rPr>
              <a:t>ネットワーク制御</a:t>
            </a:r>
            <a:endParaRPr kumimoji="1" lang="ja-JP" altLang="en-US"/>
          </a:p>
        </p:txBody>
      </p:sp>
      <p:sp>
        <p:nvSpPr>
          <p:cNvPr id="15" name="テキスト ボックス 14">
            <a:extLst>
              <a:ext uri="{FF2B5EF4-FFF2-40B4-BE49-F238E27FC236}">
                <a16:creationId xmlns:a16="http://schemas.microsoft.com/office/drawing/2014/main" id="{10D9753C-A03D-D205-83A4-E1E82E14EC40}"/>
              </a:ext>
            </a:extLst>
          </p:cNvPr>
          <p:cNvSpPr txBox="1"/>
          <p:nvPr/>
        </p:nvSpPr>
        <p:spPr>
          <a:xfrm>
            <a:off x="630043" y="2279933"/>
            <a:ext cx="5612400" cy="235449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クラウドサービスや</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Web</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会議、リモートワークの普及に伴い、ネットワーク回線にアクセスが集中し、通信速度が低下したり、サービスへの接続ができなくなったりするなどの問題があります。その解決策として</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SDN</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を応用した</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SD-WAN</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があります。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SDN</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SD-WAN</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について説明します。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SDN</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Software Defined Networking</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 typeface="+mj-lt"/>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SDN</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とは、ソフトウェアを用いてネットワーク構成を動的に変更することです。ネットワークを構成している機器（ルータやサーバ、スイッチなど）を、ソフトウェアを介して一括制御することで、機器設定やネットワーク構成を柔軟に変更できま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SDN</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のメリットは、ネットワーク機器に対して一括で設定を行えることです。従来のルータ、スイッチといった物理的なネットワーク機器・製品は、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台ごとに個別に設定を行う必要があり、大規模なネットワーク構成を変更する際には、大きな作業負荷がかかりました。しかし、</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SDN</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を用いてネットワークを制御することで、管理が</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か所で行えるようになるため、ネットワーク機器・製品ごとに個別設定が不要になり、作業負荷が大幅に軽減できます。</a:t>
            </a:r>
          </a:p>
        </p:txBody>
      </p:sp>
      <p:sp>
        <p:nvSpPr>
          <p:cNvPr id="169" name="正方形/長方形 168">
            <a:extLst>
              <a:ext uri="{FF2B5EF4-FFF2-40B4-BE49-F238E27FC236}">
                <a16:creationId xmlns:a16="http://schemas.microsoft.com/office/drawing/2014/main" id="{3578398C-DB29-E0CB-C2F9-506C960B92B6}"/>
              </a:ext>
            </a:extLst>
          </p:cNvPr>
          <p:cNvSpPr/>
          <p:nvPr/>
        </p:nvSpPr>
        <p:spPr>
          <a:xfrm>
            <a:off x="619200" y="4643729"/>
            <a:ext cx="5612400" cy="3984343"/>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22" name="図 21">
            <a:extLst>
              <a:ext uri="{FF2B5EF4-FFF2-40B4-BE49-F238E27FC236}">
                <a16:creationId xmlns:a16="http://schemas.microsoft.com/office/drawing/2014/main" id="{578D1A2C-DC4C-81F6-04D0-4C49A17DD4D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22686" y="5505661"/>
            <a:ext cx="561957" cy="561957"/>
          </a:xfrm>
          <a:prstGeom prst="rect">
            <a:avLst/>
          </a:prstGeom>
        </p:spPr>
      </p:pic>
      <p:pic>
        <p:nvPicPr>
          <p:cNvPr id="30" name="図 29">
            <a:extLst>
              <a:ext uri="{FF2B5EF4-FFF2-40B4-BE49-F238E27FC236}">
                <a16:creationId xmlns:a16="http://schemas.microsoft.com/office/drawing/2014/main" id="{CC27A36C-7BFA-EA16-76BD-BE8E37964A7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21600" y="6273082"/>
            <a:ext cx="561957" cy="561957"/>
          </a:xfrm>
          <a:prstGeom prst="rect">
            <a:avLst/>
          </a:prstGeom>
        </p:spPr>
      </p:pic>
      <p:pic>
        <p:nvPicPr>
          <p:cNvPr id="31" name="図 30">
            <a:extLst>
              <a:ext uri="{FF2B5EF4-FFF2-40B4-BE49-F238E27FC236}">
                <a16:creationId xmlns:a16="http://schemas.microsoft.com/office/drawing/2014/main" id="{A1756016-8A1F-AF7C-E08A-1D1AB1A5859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21600" y="7040503"/>
            <a:ext cx="561957" cy="561957"/>
          </a:xfrm>
          <a:prstGeom prst="rect">
            <a:avLst/>
          </a:prstGeom>
        </p:spPr>
      </p:pic>
      <p:sp>
        <p:nvSpPr>
          <p:cNvPr id="98" name="四角形: 角を丸くする 97">
            <a:extLst>
              <a:ext uri="{FF2B5EF4-FFF2-40B4-BE49-F238E27FC236}">
                <a16:creationId xmlns:a16="http://schemas.microsoft.com/office/drawing/2014/main" id="{FB384290-D876-2E28-AC88-FF133326700A}"/>
              </a:ext>
            </a:extLst>
          </p:cNvPr>
          <p:cNvSpPr/>
          <p:nvPr/>
        </p:nvSpPr>
        <p:spPr>
          <a:xfrm>
            <a:off x="1751042" y="4886654"/>
            <a:ext cx="1459074" cy="3653498"/>
          </a:xfrm>
          <a:prstGeom prst="roundRect">
            <a:avLst/>
          </a:prstGeom>
          <a:solidFill>
            <a:schemeClr val="accent5">
              <a:lumMod val="20000"/>
              <a:lumOff val="8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45" name="直線コネクタ 44">
            <a:extLst>
              <a:ext uri="{FF2B5EF4-FFF2-40B4-BE49-F238E27FC236}">
                <a16:creationId xmlns:a16="http://schemas.microsoft.com/office/drawing/2014/main" id="{DEC74464-436C-95AA-0970-7AF1F835606F}"/>
              </a:ext>
            </a:extLst>
          </p:cNvPr>
          <p:cNvCxnSpPr>
            <a:cxnSpLocks/>
            <a:stCxn id="34" idx="2"/>
            <a:endCxn id="33" idx="0"/>
          </p:cNvCxnSpPr>
          <p:nvPr/>
        </p:nvCxnSpPr>
        <p:spPr>
          <a:xfrm>
            <a:off x="2480580" y="6111719"/>
            <a:ext cx="0" cy="593889"/>
          </a:xfrm>
          <a:prstGeom prst="line">
            <a:avLst/>
          </a:prstGeom>
        </p:spPr>
        <p:style>
          <a:lnRef idx="1">
            <a:schemeClr val="dk1"/>
          </a:lnRef>
          <a:fillRef idx="0">
            <a:schemeClr val="dk1"/>
          </a:fillRef>
          <a:effectRef idx="0">
            <a:schemeClr val="dk1"/>
          </a:effectRef>
          <a:fontRef idx="minor">
            <a:schemeClr val="tx1"/>
          </a:fontRef>
        </p:style>
      </p:cxnSp>
      <p:pic>
        <p:nvPicPr>
          <p:cNvPr id="17" name="図 16">
            <a:extLst>
              <a:ext uri="{FF2B5EF4-FFF2-40B4-BE49-F238E27FC236}">
                <a16:creationId xmlns:a16="http://schemas.microsoft.com/office/drawing/2014/main" id="{F70D4C6E-CBAE-6F05-D979-AD4AA143666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265753" y="7141298"/>
            <a:ext cx="422452" cy="422452"/>
          </a:xfrm>
          <a:prstGeom prst="rect">
            <a:avLst/>
          </a:prstGeom>
        </p:spPr>
      </p:pic>
      <p:pic>
        <p:nvPicPr>
          <p:cNvPr id="19" name="図 18">
            <a:extLst>
              <a:ext uri="{FF2B5EF4-FFF2-40B4-BE49-F238E27FC236}">
                <a16:creationId xmlns:a16="http://schemas.microsoft.com/office/drawing/2014/main" id="{05EE832A-0794-2DC5-9E74-BA7142B4308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206979" y="5516641"/>
            <a:ext cx="540000" cy="540000"/>
          </a:xfrm>
          <a:prstGeom prst="rect">
            <a:avLst/>
          </a:prstGeom>
        </p:spPr>
      </p:pic>
      <p:pic>
        <p:nvPicPr>
          <p:cNvPr id="20" name="図 19">
            <a:extLst>
              <a:ext uri="{FF2B5EF4-FFF2-40B4-BE49-F238E27FC236}">
                <a16:creationId xmlns:a16="http://schemas.microsoft.com/office/drawing/2014/main" id="{5C22F53B-4386-C47A-7875-C1347C642B1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824932" y="7907289"/>
            <a:ext cx="422452" cy="422712"/>
          </a:xfrm>
          <a:prstGeom prst="rect">
            <a:avLst/>
          </a:prstGeom>
        </p:spPr>
      </p:pic>
      <p:pic>
        <p:nvPicPr>
          <p:cNvPr id="25" name="図 24">
            <a:extLst>
              <a:ext uri="{FF2B5EF4-FFF2-40B4-BE49-F238E27FC236}">
                <a16:creationId xmlns:a16="http://schemas.microsoft.com/office/drawing/2014/main" id="{15B54AC6-1BEA-9B1E-B185-564048904C6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713775" y="7907289"/>
            <a:ext cx="422452" cy="422712"/>
          </a:xfrm>
          <a:prstGeom prst="rect">
            <a:avLst/>
          </a:prstGeom>
        </p:spPr>
      </p:pic>
      <p:grpSp>
        <p:nvGrpSpPr>
          <p:cNvPr id="29" name="グループ化 28">
            <a:extLst>
              <a:ext uri="{FF2B5EF4-FFF2-40B4-BE49-F238E27FC236}">
                <a16:creationId xmlns:a16="http://schemas.microsoft.com/office/drawing/2014/main" id="{6515310F-591F-87C4-2FA8-80A586B28B39}"/>
              </a:ext>
            </a:extLst>
          </p:cNvPr>
          <p:cNvGrpSpPr/>
          <p:nvPr/>
        </p:nvGrpSpPr>
        <p:grpSpPr>
          <a:xfrm>
            <a:off x="2247384" y="6328539"/>
            <a:ext cx="621807" cy="459634"/>
            <a:chOff x="1964796" y="6205514"/>
            <a:chExt cx="621807" cy="459634"/>
          </a:xfrm>
        </p:grpSpPr>
        <p:pic>
          <p:nvPicPr>
            <p:cNvPr id="27" name="図 26">
              <a:extLst>
                <a:ext uri="{FF2B5EF4-FFF2-40B4-BE49-F238E27FC236}">
                  <a16:creationId xmlns:a16="http://schemas.microsoft.com/office/drawing/2014/main" id="{F306A909-0B24-1BBC-09FF-28520AD44B9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964796" y="6271776"/>
              <a:ext cx="478506" cy="393372"/>
            </a:xfrm>
            <a:prstGeom prst="rect">
              <a:avLst/>
            </a:prstGeom>
          </p:spPr>
        </p:pic>
        <p:pic>
          <p:nvPicPr>
            <p:cNvPr id="28" name="図 27">
              <a:extLst>
                <a:ext uri="{FF2B5EF4-FFF2-40B4-BE49-F238E27FC236}">
                  <a16:creationId xmlns:a16="http://schemas.microsoft.com/office/drawing/2014/main" id="{40ACC2E7-763C-B1EB-6260-C11339536FD4}"/>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286481" y="6205514"/>
              <a:ext cx="300122" cy="300307"/>
            </a:xfrm>
            <a:prstGeom prst="rect">
              <a:avLst/>
            </a:prstGeom>
          </p:spPr>
        </p:pic>
      </p:grpSp>
      <p:sp>
        <p:nvSpPr>
          <p:cNvPr id="32" name="テキスト ボックス 31">
            <a:extLst>
              <a:ext uri="{FF2B5EF4-FFF2-40B4-BE49-F238E27FC236}">
                <a16:creationId xmlns:a16="http://schemas.microsoft.com/office/drawing/2014/main" id="{64A7C9B5-F3C0-E9C4-B0A6-262E8F489963}"/>
              </a:ext>
            </a:extLst>
          </p:cNvPr>
          <p:cNvSpPr txBox="1"/>
          <p:nvPr/>
        </p:nvSpPr>
        <p:spPr>
          <a:xfrm>
            <a:off x="2119179" y="7445429"/>
            <a:ext cx="72280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スイッチ</a:t>
            </a:r>
          </a:p>
        </p:txBody>
      </p:sp>
      <p:sp>
        <p:nvSpPr>
          <p:cNvPr id="33" name="テキスト ボックス 32">
            <a:extLst>
              <a:ext uri="{FF2B5EF4-FFF2-40B4-BE49-F238E27FC236}">
                <a16:creationId xmlns:a16="http://schemas.microsoft.com/office/drawing/2014/main" id="{74AAD4D3-9DE5-4A45-486F-918B5B3AAB67}"/>
              </a:ext>
            </a:extLst>
          </p:cNvPr>
          <p:cNvSpPr txBox="1"/>
          <p:nvPr/>
        </p:nvSpPr>
        <p:spPr>
          <a:xfrm>
            <a:off x="1874277" y="6705608"/>
            <a:ext cx="1212605"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ファイアウォール</a:t>
            </a:r>
          </a:p>
        </p:txBody>
      </p:sp>
      <p:sp>
        <p:nvSpPr>
          <p:cNvPr id="34" name="テキスト ボックス 33">
            <a:extLst>
              <a:ext uri="{FF2B5EF4-FFF2-40B4-BE49-F238E27FC236}">
                <a16:creationId xmlns:a16="http://schemas.microsoft.com/office/drawing/2014/main" id="{6580303E-B5E3-D1BF-B045-047790E05A49}"/>
              </a:ext>
            </a:extLst>
          </p:cNvPr>
          <p:cNvSpPr txBox="1"/>
          <p:nvPr/>
        </p:nvSpPr>
        <p:spPr>
          <a:xfrm>
            <a:off x="1874277" y="5896275"/>
            <a:ext cx="1212605"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ルータ</a:t>
            </a:r>
          </a:p>
        </p:txBody>
      </p:sp>
      <p:cxnSp>
        <p:nvCxnSpPr>
          <p:cNvPr id="36" name="直線コネクタ 35">
            <a:extLst>
              <a:ext uri="{FF2B5EF4-FFF2-40B4-BE49-F238E27FC236}">
                <a16:creationId xmlns:a16="http://schemas.microsoft.com/office/drawing/2014/main" id="{80AF3961-AAFB-9E75-C820-704AA6CA7A53}"/>
              </a:ext>
            </a:extLst>
          </p:cNvPr>
          <p:cNvCxnSpPr>
            <a:cxnSpLocks/>
            <a:stCxn id="32" idx="2"/>
            <a:endCxn id="25" idx="0"/>
          </p:cNvCxnSpPr>
          <p:nvPr/>
        </p:nvCxnSpPr>
        <p:spPr>
          <a:xfrm>
            <a:off x="2480579" y="7660873"/>
            <a:ext cx="444422" cy="246416"/>
          </a:xfrm>
          <a:prstGeom prst="line">
            <a:avLst/>
          </a:prstGeom>
        </p:spPr>
        <p:style>
          <a:lnRef idx="1">
            <a:schemeClr val="dk1"/>
          </a:lnRef>
          <a:fillRef idx="0">
            <a:schemeClr val="dk1"/>
          </a:fillRef>
          <a:effectRef idx="0">
            <a:schemeClr val="dk1"/>
          </a:effectRef>
          <a:fontRef idx="minor">
            <a:schemeClr val="tx1"/>
          </a:fontRef>
        </p:style>
      </p:cxnSp>
      <p:cxnSp>
        <p:nvCxnSpPr>
          <p:cNvPr id="39" name="直線コネクタ 38">
            <a:extLst>
              <a:ext uri="{FF2B5EF4-FFF2-40B4-BE49-F238E27FC236}">
                <a16:creationId xmlns:a16="http://schemas.microsoft.com/office/drawing/2014/main" id="{46D66E39-6DDA-DD4C-693A-BDDFD61DB11D}"/>
              </a:ext>
            </a:extLst>
          </p:cNvPr>
          <p:cNvCxnSpPr>
            <a:cxnSpLocks/>
            <a:stCxn id="32" idx="2"/>
            <a:endCxn id="20" idx="0"/>
          </p:cNvCxnSpPr>
          <p:nvPr/>
        </p:nvCxnSpPr>
        <p:spPr>
          <a:xfrm flipH="1">
            <a:off x="2036158" y="7660873"/>
            <a:ext cx="444421" cy="246416"/>
          </a:xfrm>
          <a:prstGeom prst="line">
            <a:avLst/>
          </a:prstGeom>
        </p:spPr>
        <p:style>
          <a:lnRef idx="1">
            <a:schemeClr val="dk1"/>
          </a:lnRef>
          <a:fillRef idx="0">
            <a:schemeClr val="dk1"/>
          </a:fillRef>
          <a:effectRef idx="0">
            <a:schemeClr val="dk1"/>
          </a:effectRef>
          <a:fontRef idx="minor">
            <a:schemeClr val="tx1"/>
          </a:fontRef>
        </p:style>
      </p:cxnSp>
      <p:cxnSp>
        <p:nvCxnSpPr>
          <p:cNvPr id="42" name="直線コネクタ 41">
            <a:extLst>
              <a:ext uri="{FF2B5EF4-FFF2-40B4-BE49-F238E27FC236}">
                <a16:creationId xmlns:a16="http://schemas.microsoft.com/office/drawing/2014/main" id="{23BE44F6-CEE0-B1F9-22E9-FC2985AAFF84}"/>
              </a:ext>
            </a:extLst>
          </p:cNvPr>
          <p:cNvCxnSpPr>
            <a:cxnSpLocks/>
            <a:stCxn id="33" idx="2"/>
            <a:endCxn id="32" idx="0"/>
          </p:cNvCxnSpPr>
          <p:nvPr/>
        </p:nvCxnSpPr>
        <p:spPr>
          <a:xfrm flipH="1">
            <a:off x="2480579" y="6921052"/>
            <a:ext cx="1" cy="524377"/>
          </a:xfrm>
          <a:prstGeom prst="line">
            <a:avLst/>
          </a:prstGeom>
        </p:spPr>
        <p:style>
          <a:lnRef idx="1">
            <a:schemeClr val="dk1"/>
          </a:lnRef>
          <a:fillRef idx="0">
            <a:schemeClr val="dk1"/>
          </a:fillRef>
          <a:effectRef idx="0">
            <a:schemeClr val="dk1"/>
          </a:effectRef>
          <a:fontRef idx="minor">
            <a:schemeClr val="tx1"/>
          </a:fontRef>
        </p:style>
      </p:cxnSp>
      <p:cxnSp>
        <p:nvCxnSpPr>
          <p:cNvPr id="48" name="直線コネクタ 47">
            <a:extLst>
              <a:ext uri="{FF2B5EF4-FFF2-40B4-BE49-F238E27FC236}">
                <a16:creationId xmlns:a16="http://schemas.microsoft.com/office/drawing/2014/main" id="{19BD2846-3351-054D-3475-187F08C0A402}"/>
              </a:ext>
            </a:extLst>
          </p:cNvPr>
          <p:cNvCxnSpPr>
            <a:cxnSpLocks/>
          </p:cNvCxnSpPr>
          <p:nvPr/>
        </p:nvCxnSpPr>
        <p:spPr>
          <a:xfrm>
            <a:off x="2476979" y="5250910"/>
            <a:ext cx="0" cy="332227"/>
          </a:xfrm>
          <a:prstGeom prst="line">
            <a:avLst/>
          </a:prstGeom>
        </p:spPr>
        <p:style>
          <a:lnRef idx="1">
            <a:schemeClr val="dk1"/>
          </a:lnRef>
          <a:fillRef idx="0">
            <a:schemeClr val="dk1"/>
          </a:fillRef>
          <a:effectRef idx="0">
            <a:schemeClr val="dk1"/>
          </a:effectRef>
          <a:fontRef idx="minor">
            <a:schemeClr val="tx1"/>
          </a:fontRef>
        </p:style>
      </p:cxnSp>
      <p:pic>
        <p:nvPicPr>
          <p:cNvPr id="51" name="図 50">
            <a:extLst>
              <a:ext uri="{FF2B5EF4-FFF2-40B4-BE49-F238E27FC236}">
                <a16:creationId xmlns:a16="http://schemas.microsoft.com/office/drawing/2014/main" id="{80C1781E-D206-D496-974A-47086301843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269353" y="7907289"/>
            <a:ext cx="422452" cy="422712"/>
          </a:xfrm>
          <a:prstGeom prst="rect">
            <a:avLst/>
          </a:prstGeom>
        </p:spPr>
      </p:pic>
      <p:cxnSp>
        <p:nvCxnSpPr>
          <p:cNvPr id="52" name="直線コネクタ 51">
            <a:extLst>
              <a:ext uri="{FF2B5EF4-FFF2-40B4-BE49-F238E27FC236}">
                <a16:creationId xmlns:a16="http://schemas.microsoft.com/office/drawing/2014/main" id="{F96194E4-4BCB-C711-BA31-812404B980A4}"/>
              </a:ext>
            </a:extLst>
          </p:cNvPr>
          <p:cNvCxnSpPr>
            <a:cxnSpLocks/>
            <a:stCxn id="32" idx="2"/>
            <a:endCxn id="51" idx="0"/>
          </p:cNvCxnSpPr>
          <p:nvPr/>
        </p:nvCxnSpPr>
        <p:spPr>
          <a:xfrm>
            <a:off x="2480579" y="7660873"/>
            <a:ext cx="0" cy="246416"/>
          </a:xfrm>
          <a:prstGeom prst="line">
            <a:avLst/>
          </a:prstGeom>
        </p:spPr>
        <p:style>
          <a:lnRef idx="1">
            <a:schemeClr val="dk1"/>
          </a:lnRef>
          <a:fillRef idx="0">
            <a:schemeClr val="dk1"/>
          </a:fillRef>
          <a:effectRef idx="0">
            <a:schemeClr val="dk1"/>
          </a:effectRef>
          <a:fontRef idx="minor">
            <a:schemeClr val="tx1"/>
          </a:fontRef>
        </p:style>
      </p:cxnSp>
      <p:sp>
        <p:nvSpPr>
          <p:cNvPr id="75" name="テキスト ボックス 74">
            <a:extLst>
              <a:ext uri="{FF2B5EF4-FFF2-40B4-BE49-F238E27FC236}">
                <a16:creationId xmlns:a16="http://schemas.microsoft.com/office/drawing/2014/main" id="{733ACE1F-119B-39AC-876D-2B7047FCA1C7}"/>
              </a:ext>
            </a:extLst>
          </p:cNvPr>
          <p:cNvSpPr txBox="1"/>
          <p:nvPr/>
        </p:nvSpPr>
        <p:spPr>
          <a:xfrm>
            <a:off x="1874277" y="8324708"/>
            <a:ext cx="1212605"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サーバ</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8" name="四角形: 角を丸くする 127">
            <a:extLst>
              <a:ext uri="{FF2B5EF4-FFF2-40B4-BE49-F238E27FC236}">
                <a16:creationId xmlns:a16="http://schemas.microsoft.com/office/drawing/2014/main" id="{EE34704D-E083-9EC4-8BC8-EE5835C7CA97}"/>
              </a:ext>
            </a:extLst>
          </p:cNvPr>
          <p:cNvSpPr/>
          <p:nvPr/>
        </p:nvSpPr>
        <p:spPr>
          <a:xfrm>
            <a:off x="3640683" y="4886653"/>
            <a:ext cx="1459074" cy="3653498"/>
          </a:xfrm>
          <a:prstGeom prst="roundRect">
            <a:avLst/>
          </a:prstGeom>
          <a:solidFill>
            <a:schemeClr val="accent5">
              <a:lumMod val="20000"/>
              <a:lumOff val="8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129" name="直線コネクタ 128">
            <a:extLst>
              <a:ext uri="{FF2B5EF4-FFF2-40B4-BE49-F238E27FC236}">
                <a16:creationId xmlns:a16="http://schemas.microsoft.com/office/drawing/2014/main" id="{9434E96E-DC10-669F-B454-467B68BF128D}"/>
              </a:ext>
            </a:extLst>
          </p:cNvPr>
          <p:cNvCxnSpPr>
            <a:cxnSpLocks/>
            <a:stCxn id="138" idx="2"/>
            <a:endCxn id="137" idx="0"/>
          </p:cNvCxnSpPr>
          <p:nvPr/>
        </p:nvCxnSpPr>
        <p:spPr>
          <a:xfrm>
            <a:off x="4370221" y="6111718"/>
            <a:ext cx="0" cy="593889"/>
          </a:xfrm>
          <a:prstGeom prst="line">
            <a:avLst/>
          </a:prstGeom>
        </p:spPr>
        <p:style>
          <a:lnRef idx="1">
            <a:schemeClr val="dk1"/>
          </a:lnRef>
          <a:fillRef idx="0">
            <a:schemeClr val="dk1"/>
          </a:fillRef>
          <a:effectRef idx="0">
            <a:schemeClr val="dk1"/>
          </a:effectRef>
          <a:fontRef idx="minor">
            <a:schemeClr val="tx1"/>
          </a:fontRef>
        </p:style>
      </p:cxnSp>
      <p:pic>
        <p:nvPicPr>
          <p:cNvPr id="130" name="図 129">
            <a:extLst>
              <a:ext uri="{FF2B5EF4-FFF2-40B4-BE49-F238E27FC236}">
                <a16:creationId xmlns:a16="http://schemas.microsoft.com/office/drawing/2014/main" id="{2FBD544C-5A17-36AA-9CA8-048D8781031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55394" y="7141297"/>
            <a:ext cx="422452" cy="422452"/>
          </a:xfrm>
          <a:prstGeom prst="rect">
            <a:avLst/>
          </a:prstGeom>
        </p:spPr>
      </p:pic>
      <p:pic>
        <p:nvPicPr>
          <p:cNvPr id="131" name="図 130">
            <a:extLst>
              <a:ext uri="{FF2B5EF4-FFF2-40B4-BE49-F238E27FC236}">
                <a16:creationId xmlns:a16="http://schemas.microsoft.com/office/drawing/2014/main" id="{2844833A-7FED-193B-ABFB-48F1A6CE7E3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096620" y="5516640"/>
            <a:ext cx="540000" cy="540000"/>
          </a:xfrm>
          <a:prstGeom prst="rect">
            <a:avLst/>
          </a:prstGeom>
        </p:spPr>
      </p:pic>
      <p:pic>
        <p:nvPicPr>
          <p:cNvPr id="23" name="図 22">
            <a:extLst>
              <a:ext uri="{FF2B5EF4-FFF2-40B4-BE49-F238E27FC236}">
                <a16:creationId xmlns:a16="http://schemas.microsoft.com/office/drawing/2014/main" id="{66DEF82A-8E3B-B6A3-D899-F074CF17348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280439" y="4965261"/>
            <a:ext cx="400282" cy="400528"/>
          </a:xfrm>
          <a:prstGeom prst="rect">
            <a:avLst/>
          </a:prstGeom>
        </p:spPr>
      </p:pic>
      <p:pic>
        <p:nvPicPr>
          <p:cNvPr id="132" name="図 131">
            <a:extLst>
              <a:ext uri="{FF2B5EF4-FFF2-40B4-BE49-F238E27FC236}">
                <a16:creationId xmlns:a16="http://schemas.microsoft.com/office/drawing/2014/main" id="{BAFFA599-0DBA-8ADE-306D-03D916206BF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170080" y="4965260"/>
            <a:ext cx="400282" cy="400528"/>
          </a:xfrm>
          <a:prstGeom prst="rect">
            <a:avLst/>
          </a:prstGeom>
        </p:spPr>
      </p:pic>
      <p:pic>
        <p:nvPicPr>
          <p:cNvPr id="133" name="図 132">
            <a:extLst>
              <a:ext uri="{FF2B5EF4-FFF2-40B4-BE49-F238E27FC236}">
                <a16:creationId xmlns:a16="http://schemas.microsoft.com/office/drawing/2014/main" id="{5521CC29-246B-F55A-5D6E-A369A84197F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714573" y="7907288"/>
            <a:ext cx="422452" cy="422712"/>
          </a:xfrm>
          <a:prstGeom prst="rect">
            <a:avLst/>
          </a:prstGeom>
        </p:spPr>
      </p:pic>
      <p:pic>
        <p:nvPicPr>
          <p:cNvPr id="134" name="図 133">
            <a:extLst>
              <a:ext uri="{FF2B5EF4-FFF2-40B4-BE49-F238E27FC236}">
                <a16:creationId xmlns:a16="http://schemas.microsoft.com/office/drawing/2014/main" id="{08A77C61-169A-F275-5707-743CEC8492A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603416" y="7907288"/>
            <a:ext cx="422452" cy="422712"/>
          </a:xfrm>
          <a:prstGeom prst="rect">
            <a:avLst/>
          </a:prstGeom>
        </p:spPr>
      </p:pic>
      <p:grpSp>
        <p:nvGrpSpPr>
          <p:cNvPr id="135" name="グループ化 134">
            <a:extLst>
              <a:ext uri="{FF2B5EF4-FFF2-40B4-BE49-F238E27FC236}">
                <a16:creationId xmlns:a16="http://schemas.microsoft.com/office/drawing/2014/main" id="{AFCB644E-B8A2-41B2-988F-727BD4C47575}"/>
              </a:ext>
            </a:extLst>
          </p:cNvPr>
          <p:cNvGrpSpPr/>
          <p:nvPr/>
        </p:nvGrpSpPr>
        <p:grpSpPr>
          <a:xfrm>
            <a:off x="4137025" y="6328538"/>
            <a:ext cx="621807" cy="459634"/>
            <a:chOff x="1964796" y="6205514"/>
            <a:chExt cx="621807" cy="459634"/>
          </a:xfrm>
        </p:grpSpPr>
        <p:pic>
          <p:nvPicPr>
            <p:cNvPr id="146" name="図 145">
              <a:extLst>
                <a:ext uri="{FF2B5EF4-FFF2-40B4-BE49-F238E27FC236}">
                  <a16:creationId xmlns:a16="http://schemas.microsoft.com/office/drawing/2014/main" id="{DEB6A598-8DA4-E2B6-6054-ADB27B7E0FF2}"/>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964796" y="6271776"/>
              <a:ext cx="478506" cy="393372"/>
            </a:xfrm>
            <a:prstGeom prst="rect">
              <a:avLst/>
            </a:prstGeom>
          </p:spPr>
        </p:pic>
        <p:pic>
          <p:nvPicPr>
            <p:cNvPr id="147" name="図 146">
              <a:extLst>
                <a:ext uri="{FF2B5EF4-FFF2-40B4-BE49-F238E27FC236}">
                  <a16:creationId xmlns:a16="http://schemas.microsoft.com/office/drawing/2014/main" id="{C733D9D4-29BE-8277-0C90-0BDD201A852A}"/>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286481" y="6205514"/>
              <a:ext cx="300122" cy="300307"/>
            </a:xfrm>
            <a:prstGeom prst="rect">
              <a:avLst/>
            </a:prstGeom>
          </p:spPr>
        </p:pic>
      </p:grpSp>
      <p:sp>
        <p:nvSpPr>
          <p:cNvPr id="136" name="テキスト ボックス 135">
            <a:extLst>
              <a:ext uri="{FF2B5EF4-FFF2-40B4-BE49-F238E27FC236}">
                <a16:creationId xmlns:a16="http://schemas.microsoft.com/office/drawing/2014/main" id="{7592018E-2157-F56F-1D62-A0F801B34CA3}"/>
              </a:ext>
            </a:extLst>
          </p:cNvPr>
          <p:cNvSpPr txBox="1"/>
          <p:nvPr/>
        </p:nvSpPr>
        <p:spPr>
          <a:xfrm>
            <a:off x="4008820" y="7445428"/>
            <a:ext cx="72280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スイッチ</a:t>
            </a:r>
          </a:p>
        </p:txBody>
      </p:sp>
      <p:sp>
        <p:nvSpPr>
          <p:cNvPr id="137" name="テキスト ボックス 136">
            <a:extLst>
              <a:ext uri="{FF2B5EF4-FFF2-40B4-BE49-F238E27FC236}">
                <a16:creationId xmlns:a16="http://schemas.microsoft.com/office/drawing/2014/main" id="{078D7376-DCC9-9D82-5D0D-845B25F0F918}"/>
              </a:ext>
            </a:extLst>
          </p:cNvPr>
          <p:cNvSpPr txBox="1"/>
          <p:nvPr/>
        </p:nvSpPr>
        <p:spPr>
          <a:xfrm>
            <a:off x="3763918" y="6705607"/>
            <a:ext cx="1212605"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ファイアウォール</a:t>
            </a:r>
          </a:p>
        </p:txBody>
      </p:sp>
      <p:sp>
        <p:nvSpPr>
          <p:cNvPr id="138" name="テキスト ボックス 137">
            <a:extLst>
              <a:ext uri="{FF2B5EF4-FFF2-40B4-BE49-F238E27FC236}">
                <a16:creationId xmlns:a16="http://schemas.microsoft.com/office/drawing/2014/main" id="{D1D204CC-458A-78BC-F887-0AD0D8483437}"/>
              </a:ext>
            </a:extLst>
          </p:cNvPr>
          <p:cNvSpPr txBox="1"/>
          <p:nvPr/>
        </p:nvSpPr>
        <p:spPr>
          <a:xfrm>
            <a:off x="3763918" y="5896274"/>
            <a:ext cx="1212605"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ルータ</a:t>
            </a:r>
          </a:p>
        </p:txBody>
      </p:sp>
      <p:cxnSp>
        <p:nvCxnSpPr>
          <p:cNvPr id="139" name="直線コネクタ 138">
            <a:extLst>
              <a:ext uri="{FF2B5EF4-FFF2-40B4-BE49-F238E27FC236}">
                <a16:creationId xmlns:a16="http://schemas.microsoft.com/office/drawing/2014/main" id="{6CE27CE1-CC84-D5CC-575C-9844750F6E23}"/>
              </a:ext>
            </a:extLst>
          </p:cNvPr>
          <p:cNvCxnSpPr>
            <a:cxnSpLocks/>
            <a:stCxn id="136" idx="2"/>
            <a:endCxn id="134" idx="0"/>
          </p:cNvCxnSpPr>
          <p:nvPr/>
        </p:nvCxnSpPr>
        <p:spPr>
          <a:xfrm>
            <a:off x="4370220" y="7660872"/>
            <a:ext cx="444422" cy="246416"/>
          </a:xfrm>
          <a:prstGeom prst="line">
            <a:avLst/>
          </a:prstGeom>
        </p:spPr>
        <p:style>
          <a:lnRef idx="1">
            <a:schemeClr val="dk1"/>
          </a:lnRef>
          <a:fillRef idx="0">
            <a:schemeClr val="dk1"/>
          </a:fillRef>
          <a:effectRef idx="0">
            <a:schemeClr val="dk1"/>
          </a:effectRef>
          <a:fontRef idx="minor">
            <a:schemeClr val="tx1"/>
          </a:fontRef>
        </p:style>
      </p:cxnSp>
      <p:cxnSp>
        <p:nvCxnSpPr>
          <p:cNvPr id="140" name="直線コネクタ 139">
            <a:extLst>
              <a:ext uri="{FF2B5EF4-FFF2-40B4-BE49-F238E27FC236}">
                <a16:creationId xmlns:a16="http://schemas.microsoft.com/office/drawing/2014/main" id="{EC019468-231C-9F36-4459-DF972D275088}"/>
              </a:ext>
            </a:extLst>
          </p:cNvPr>
          <p:cNvCxnSpPr>
            <a:cxnSpLocks/>
            <a:stCxn id="136" idx="2"/>
            <a:endCxn id="133" idx="0"/>
          </p:cNvCxnSpPr>
          <p:nvPr/>
        </p:nvCxnSpPr>
        <p:spPr>
          <a:xfrm flipH="1">
            <a:off x="3925799" y="7660872"/>
            <a:ext cx="444421" cy="246416"/>
          </a:xfrm>
          <a:prstGeom prst="line">
            <a:avLst/>
          </a:prstGeom>
        </p:spPr>
        <p:style>
          <a:lnRef idx="1">
            <a:schemeClr val="dk1"/>
          </a:lnRef>
          <a:fillRef idx="0">
            <a:schemeClr val="dk1"/>
          </a:fillRef>
          <a:effectRef idx="0">
            <a:schemeClr val="dk1"/>
          </a:effectRef>
          <a:fontRef idx="minor">
            <a:schemeClr val="tx1"/>
          </a:fontRef>
        </p:style>
      </p:cxnSp>
      <p:cxnSp>
        <p:nvCxnSpPr>
          <p:cNvPr id="141" name="直線コネクタ 140">
            <a:extLst>
              <a:ext uri="{FF2B5EF4-FFF2-40B4-BE49-F238E27FC236}">
                <a16:creationId xmlns:a16="http://schemas.microsoft.com/office/drawing/2014/main" id="{BC819395-801C-93E6-F556-7C5FCCC2A7CB}"/>
              </a:ext>
            </a:extLst>
          </p:cNvPr>
          <p:cNvCxnSpPr>
            <a:cxnSpLocks/>
            <a:stCxn id="137" idx="2"/>
            <a:endCxn id="136" idx="0"/>
          </p:cNvCxnSpPr>
          <p:nvPr/>
        </p:nvCxnSpPr>
        <p:spPr>
          <a:xfrm flipH="1">
            <a:off x="4370220" y="6921051"/>
            <a:ext cx="1" cy="524377"/>
          </a:xfrm>
          <a:prstGeom prst="line">
            <a:avLst/>
          </a:prstGeom>
        </p:spPr>
        <p:style>
          <a:lnRef idx="1">
            <a:schemeClr val="dk1"/>
          </a:lnRef>
          <a:fillRef idx="0">
            <a:schemeClr val="dk1"/>
          </a:fillRef>
          <a:effectRef idx="0">
            <a:schemeClr val="dk1"/>
          </a:effectRef>
          <a:fontRef idx="minor">
            <a:schemeClr val="tx1"/>
          </a:fontRef>
        </p:style>
      </p:cxnSp>
      <p:cxnSp>
        <p:nvCxnSpPr>
          <p:cNvPr id="142" name="直線コネクタ 141">
            <a:extLst>
              <a:ext uri="{FF2B5EF4-FFF2-40B4-BE49-F238E27FC236}">
                <a16:creationId xmlns:a16="http://schemas.microsoft.com/office/drawing/2014/main" id="{B875622C-F7AA-1CF2-60A7-4F5420ADDF7A}"/>
              </a:ext>
            </a:extLst>
          </p:cNvPr>
          <p:cNvCxnSpPr>
            <a:cxnSpLocks/>
            <a:stCxn id="132" idx="2"/>
          </p:cNvCxnSpPr>
          <p:nvPr/>
        </p:nvCxnSpPr>
        <p:spPr>
          <a:xfrm flipH="1">
            <a:off x="4366620" y="5365788"/>
            <a:ext cx="3601" cy="354508"/>
          </a:xfrm>
          <a:prstGeom prst="line">
            <a:avLst/>
          </a:prstGeom>
        </p:spPr>
        <p:style>
          <a:lnRef idx="1">
            <a:schemeClr val="dk1"/>
          </a:lnRef>
          <a:fillRef idx="0">
            <a:schemeClr val="dk1"/>
          </a:fillRef>
          <a:effectRef idx="0">
            <a:schemeClr val="dk1"/>
          </a:effectRef>
          <a:fontRef idx="minor">
            <a:schemeClr val="tx1"/>
          </a:fontRef>
        </p:style>
      </p:cxnSp>
      <p:pic>
        <p:nvPicPr>
          <p:cNvPr id="143" name="図 142">
            <a:extLst>
              <a:ext uri="{FF2B5EF4-FFF2-40B4-BE49-F238E27FC236}">
                <a16:creationId xmlns:a16="http://schemas.microsoft.com/office/drawing/2014/main" id="{82E7E054-CD42-3FA5-4927-D8F725F1D2A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158994" y="7907288"/>
            <a:ext cx="422452" cy="422712"/>
          </a:xfrm>
          <a:prstGeom prst="rect">
            <a:avLst/>
          </a:prstGeom>
        </p:spPr>
      </p:pic>
      <p:cxnSp>
        <p:nvCxnSpPr>
          <p:cNvPr id="144" name="直線コネクタ 143">
            <a:extLst>
              <a:ext uri="{FF2B5EF4-FFF2-40B4-BE49-F238E27FC236}">
                <a16:creationId xmlns:a16="http://schemas.microsoft.com/office/drawing/2014/main" id="{5D27708F-FC36-946F-047F-2101000D4621}"/>
              </a:ext>
            </a:extLst>
          </p:cNvPr>
          <p:cNvCxnSpPr>
            <a:cxnSpLocks/>
            <a:stCxn id="136" idx="2"/>
            <a:endCxn id="143" idx="0"/>
          </p:cNvCxnSpPr>
          <p:nvPr/>
        </p:nvCxnSpPr>
        <p:spPr>
          <a:xfrm>
            <a:off x="4370220" y="7660872"/>
            <a:ext cx="0" cy="246416"/>
          </a:xfrm>
          <a:prstGeom prst="line">
            <a:avLst/>
          </a:prstGeom>
        </p:spPr>
        <p:style>
          <a:lnRef idx="1">
            <a:schemeClr val="dk1"/>
          </a:lnRef>
          <a:fillRef idx="0">
            <a:schemeClr val="dk1"/>
          </a:fillRef>
          <a:effectRef idx="0">
            <a:schemeClr val="dk1"/>
          </a:effectRef>
          <a:fontRef idx="minor">
            <a:schemeClr val="tx1"/>
          </a:fontRef>
        </p:style>
      </p:cxnSp>
      <p:sp>
        <p:nvSpPr>
          <p:cNvPr id="145" name="テキスト ボックス 144">
            <a:extLst>
              <a:ext uri="{FF2B5EF4-FFF2-40B4-BE49-F238E27FC236}">
                <a16:creationId xmlns:a16="http://schemas.microsoft.com/office/drawing/2014/main" id="{B0C10E60-43EF-4654-78FD-547EA66E5213}"/>
              </a:ext>
            </a:extLst>
          </p:cNvPr>
          <p:cNvSpPr txBox="1"/>
          <p:nvPr/>
        </p:nvSpPr>
        <p:spPr>
          <a:xfrm>
            <a:off x="3763918" y="8324707"/>
            <a:ext cx="1212605"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サーバ</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150" name="直線矢印コネクタ 149">
            <a:extLst>
              <a:ext uri="{FF2B5EF4-FFF2-40B4-BE49-F238E27FC236}">
                <a16:creationId xmlns:a16="http://schemas.microsoft.com/office/drawing/2014/main" id="{5DC7D96D-51CE-2142-69DE-F6BB3C21D130}"/>
              </a:ext>
            </a:extLst>
          </p:cNvPr>
          <p:cNvCxnSpPr/>
          <p:nvPr/>
        </p:nvCxnSpPr>
        <p:spPr>
          <a:xfrm>
            <a:off x="1482932" y="5786639"/>
            <a:ext cx="684000" cy="0"/>
          </a:xfrm>
          <a:prstGeom prst="straightConnector1">
            <a:avLst/>
          </a:prstGeom>
          <a:ln>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51" name="直線矢印コネクタ 150">
            <a:extLst>
              <a:ext uri="{FF2B5EF4-FFF2-40B4-BE49-F238E27FC236}">
                <a16:creationId xmlns:a16="http://schemas.microsoft.com/office/drawing/2014/main" id="{49D098AB-CFB7-6D47-DB40-12393E5BE625}"/>
              </a:ext>
            </a:extLst>
          </p:cNvPr>
          <p:cNvCxnSpPr/>
          <p:nvPr/>
        </p:nvCxnSpPr>
        <p:spPr>
          <a:xfrm>
            <a:off x="1483200" y="6582360"/>
            <a:ext cx="684000" cy="0"/>
          </a:xfrm>
          <a:prstGeom prst="straightConnector1">
            <a:avLst/>
          </a:prstGeom>
          <a:ln>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52" name="直線矢印コネクタ 151">
            <a:extLst>
              <a:ext uri="{FF2B5EF4-FFF2-40B4-BE49-F238E27FC236}">
                <a16:creationId xmlns:a16="http://schemas.microsoft.com/office/drawing/2014/main" id="{4E94B2FF-389F-FC9B-3E51-D510D214651B}"/>
              </a:ext>
            </a:extLst>
          </p:cNvPr>
          <p:cNvCxnSpPr/>
          <p:nvPr/>
        </p:nvCxnSpPr>
        <p:spPr>
          <a:xfrm>
            <a:off x="1482932" y="7378082"/>
            <a:ext cx="684000" cy="0"/>
          </a:xfrm>
          <a:prstGeom prst="straightConnector1">
            <a:avLst/>
          </a:prstGeom>
          <a:ln>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53" name="テキスト ボックス 152">
            <a:extLst>
              <a:ext uri="{FF2B5EF4-FFF2-40B4-BE49-F238E27FC236}">
                <a16:creationId xmlns:a16="http://schemas.microsoft.com/office/drawing/2014/main" id="{D37072FE-2803-41E0-C67F-5C9F209C5DA1}"/>
              </a:ext>
            </a:extLst>
          </p:cNvPr>
          <p:cNvSpPr txBox="1"/>
          <p:nvPr/>
        </p:nvSpPr>
        <p:spPr>
          <a:xfrm>
            <a:off x="731578" y="5035863"/>
            <a:ext cx="945017"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それぞれ個別に設定が必要</a:t>
            </a:r>
          </a:p>
        </p:txBody>
      </p:sp>
      <p:pic>
        <p:nvPicPr>
          <p:cNvPr id="154" name="図 153">
            <a:extLst>
              <a:ext uri="{FF2B5EF4-FFF2-40B4-BE49-F238E27FC236}">
                <a16:creationId xmlns:a16="http://schemas.microsoft.com/office/drawing/2014/main" id="{095B5FAB-8F73-744A-C9C6-1B5B6A3F8A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63199" y="7751813"/>
            <a:ext cx="561957" cy="561957"/>
          </a:xfrm>
          <a:prstGeom prst="rect">
            <a:avLst/>
          </a:prstGeom>
        </p:spPr>
      </p:pic>
      <p:sp>
        <p:nvSpPr>
          <p:cNvPr id="155" name="四角形: 角を丸くする 154">
            <a:extLst>
              <a:ext uri="{FF2B5EF4-FFF2-40B4-BE49-F238E27FC236}">
                <a16:creationId xmlns:a16="http://schemas.microsoft.com/office/drawing/2014/main" id="{C64C790C-34A6-5B1D-0CAC-21183140CE6C}"/>
              </a:ext>
            </a:extLst>
          </p:cNvPr>
          <p:cNvSpPr/>
          <p:nvPr/>
        </p:nvSpPr>
        <p:spPr>
          <a:xfrm>
            <a:off x="3906894" y="5505661"/>
            <a:ext cx="948873" cy="2127588"/>
          </a:xfrm>
          <a:prstGeom prst="roundRect">
            <a:avLst/>
          </a:prstGeom>
          <a:noFill/>
          <a:ln>
            <a:solidFill>
              <a:schemeClr val="tx1">
                <a:lumMod val="50000"/>
                <a:lumOff val="50000"/>
              </a:schemeClr>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157" name="コネクタ: カギ線 156">
            <a:extLst>
              <a:ext uri="{FF2B5EF4-FFF2-40B4-BE49-F238E27FC236}">
                <a16:creationId xmlns:a16="http://schemas.microsoft.com/office/drawing/2014/main" id="{F1120002-AB09-860C-180B-BD72A4C59555}"/>
              </a:ext>
            </a:extLst>
          </p:cNvPr>
          <p:cNvCxnSpPr>
            <a:cxnSpLocks/>
            <a:stCxn id="155" idx="3"/>
            <a:endCxn id="164" idx="0"/>
          </p:cNvCxnSpPr>
          <p:nvPr/>
        </p:nvCxnSpPr>
        <p:spPr>
          <a:xfrm>
            <a:off x="4855767" y="6569455"/>
            <a:ext cx="703104" cy="808627"/>
          </a:xfrm>
          <a:prstGeom prst="bentConnector2">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pic>
        <p:nvPicPr>
          <p:cNvPr id="164" name="図 163">
            <a:extLst>
              <a:ext uri="{FF2B5EF4-FFF2-40B4-BE49-F238E27FC236}">
                <a16:creationId xmlns:a16="http://schemas.microsoft.com/office/drawing/2014/main" id="{128C8E26-8513-D942-3BE5-ABE73C28E8F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5319093" y="7378082"/>
            <a:ext cx="479556" cy="479851"/>
          </a:xfrm>
          <a:prstGeom prst="rect">
            <a:avLst/>
          </a:prstGeom>
        </p:spPr>
      </p:pic>
      <p:sp>
        <p:nvSpPr>
          <p:cNvPr id="167" name="テキスト ボックス 166">
            <a:extLst>
              <a:ext uri="{FF2B5EF4-FFF2-40B4-BE49-F238E27FC236}">
                <a16:creationId xmlns:a16="http://schemas.microsoft.com/office/drawing/2014/main" id="{E8714D73-EEA3-3D46-C6B3-28C47789930D}"/>
              </a:ext>
            </a:extLst>
          </p:cNvPr>
          <p:cNvSpPr txBox="1"/>
          <p:nvPr/>
        </p:nvSpPr>
        <p:spPr>
          <a:xfrm>
            <a:off x="5025868" y="6352143"/>
            <a:ext cx="1018549"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一括設定が可能</a:t>
            </a:r>
          </a:p>
        </p:txBody>
      </p:sp>
      <p:sp>
        <p:nvSpPr>
          <p:cNvPr id="170" name="テキスト ボックス 169">
            <a:extLst>
              <a:ext uri="{FF2B5EF4-FFF2-40B4-BE49-F238E27FC236}">
                <a16:creationId xmlns:a16="http://schemas.microsoft.com/office/drawing/2014/main" id="{F2708877-5838-F223-F7DC-05CE947B6AB8}"/>
              </a:ext>
            </a:extLst>
          </p:cNvPr>
          <p:cNvSpPr txBox="1"/>
          <p:nvPr/>
        </p:nvSpPr>
        <p:spPr>
          <a:xfrm>
            <a:off x="1676595" y="4694201"/>
            <a:ext cx="1607969"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従来のネットワーク</a:t>
            </a:r>
            <a:endParaRPr kumimoji="1" lang="en-US" altLang="ja-JP" sz="8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71" name="テキスト ボックス 170">
            <a:extLst>
              <a:ext uri="{FF2B5EF4-FFF2-40B4-BE49-F238E27FC236}">
                <a16:creationId xmlns:a16="http://schemas.microsoft.com/office/drawing/2014/main" id="{157F555B-2C49-BB87-6751-277778811B22}"/>
              </a:ext>
            </a:extLst>
          </p:cNvPr>
          <p:cNvSpPr txBox="1"/>
          <p:nvPr/>
        </p:nvSpPr>
        <p:spPr>
          <a:xfrm>
            <a:off x="3566236" y="4694200"/>
            <a:ext cx="1607969"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SDN</a:t>
            </a: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によるネットワーク</a:t>
            </a:r>
          </a:p>
        </p:txBody>
      </p:sp>
      <p:sp>
        <p:nvSpPr>
          <p:cNvPr id="174" name="テキスト ボックス 173">
            <a:extLst>
              <a:ext uri="{FF2B5EF4-FFF2-40B4-BE49-F238E27FC236}">
                <a16:creationId xmlns:a16="http://schemas.microsoft.com/office/drawing/2014/main" id="{5B18A991-5A59-66BC-BC37-92C16CFA924C}"/>
              </a:ext>
            </a:extLst>
          </p:cNvPr>
          <p:cNvSpPr txBox="1"/>
          <p:nvPr/>
        </p:nvSpPr>
        <p:spPr>
          <a:xfrm>
            <a:off x="619200" y="8636296"/>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64.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従来のネットワークと</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SDN</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によるネットワークの比較</a:t>
            </a:r>
          </a:p>
        </p:txBody>
      </p:sp>
      <p:sp>
        <p:nvSpPr>
          <p:cNvPr id="3" name="テキスト プレースホルダー 3">
            <a:extLst>
              <a:ext uri="{FF2B5EF4-FFF2-40B4-BE49-F238E27FC236}">
                <a16:creationId xmlns:a16="http://schemas.microsoft.com/office/drawing/2014/main" id="{F3720385-BDB0-847B-5AB2-5D3D49EBC2B4}"/>
              </a:ext>
            </a:extLst>
          </p:cNvPr>
          <p:cNvSpPr>
            <a:spLocks noGrp="1"/>
          </p:cNvSpPr>
          <p:nvPr>
            <p:ph type="body" sz="quarter" idx="16"/>
          </p:nvPr>
        </p:nvSpPr>
        <p:spPr>
          <a:xfrm>
            <a:off x="622800" y="2001600"/>
            <a:ext cx="5612400" cy="381000"/>
          </a:xfrm>
        </p:spPr>
        <p:txBody>
          <a:bodyPr/>
          <a:lstStyle/>
          <a:p>
            <a:r>
              <a:rPr kumimoji="1" lang="en-US" altLang="ja-JP"/>
              <a:t>SDN</a:t>
            </a:r>
            <a:r>
              <a:rPr kumimoji="1" lang="ja-JP" altLang="en-US"/>
              <a:t>・</a:t>
            </a:r>
            <a:r>
              <a:rPr kumimoji="1" lang="en-US" altLang="ja-JP"/>
              <a:t>SD-WAN</a:t>
            </a:r>
            <a:endParaRPr kumimoji="1" lang="ja-JP" altLang="en-US"/>
          </a:p>
        </p:txBody>
      </p:sp>
      <p:sp>
        <p:nvSpPr>
          <p:cNvPr id="4" name="スライド番号プレースホルダー 4">
            <a:extLst>
              <a:ext uri="{FF2B5EF4-FFF2-40B4-BE49-F238E27FC236}">
                <a16:creationId xmlns:a16="http://schemas.microsoft.com/office/drawing/2014/main" id="{C01D0F0B-8FBF-1DE6-8B9E-9822996E2EED}"/>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32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1">
            <a:extLst>
              <a:ext uri="{FF2B5EF4-FFF2-40B4-BE49-F238E27FC236}">
                <a16:creationId xmlns:a16="http://schemas.microsoft.com/office/drawing/2014/main" id="{FDA1DEDC-BD95-C036-A81F-4662D2E58A7D}"/>
              </a:ext>
            </a:extLst>
          </p:cNvPr>
          <p:cNvSpPr txBox="1">
            <a:spLocks/>
          </p:cNvSpPr>
          <p:nvPr/>
        </p:nvSpPr>
        <p:spPr>
          <a:xfrm>
            <a:off x="619200" y="835200"/>
            <a:ext cx="6238800" cy="4176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1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第</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17</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章</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 </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技術的管理策</a:t>
            </a:r>
            <a:b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17-2.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各種テーマごとの対策</a:t>
            </a:r>
            <a:endPar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Tree>
    <p:extLst>
      <p:ext uri="{BB962C8B-B14F-4D97-AF65-F5344CB8AC3E}">
        <p14:creationId xmlns:p14="http://schemas.microsoft.com/office/powerpoint/2010/main" val="1489614840"/>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正方形/長方形 76">
            <a:extLst>
              <a:ext uri="{FF2B5EF4-FFF2-40B4-BE49-F238E27FC236}">
                <a16:creationId xmlns:a16="http://schemas.microsoft.com/office/drawing/2014/main" id="{6442D503-3E9D-2B53-D445-B52A66803E36}"/>
              </a:ext>
            </a:extLst>
          </p:cNvPr>
          <p:cNvSpPr/>
          <p:nvPr/>
        </p:nvSpPr>
        <p:spPr>
          <a:xfrm>
            <a:off x="622800" y="7957858"/>
            <a:ext cx="5612400" cy="1337303"/>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プレースホルダー 2">
            <a:extLst>
              <a:ext uri="{FF2B5EF4-FFF2-40B4-BE49-F238E27FC236}">
                <a16:creationId xmlns:a16="http://schemas.microsoft.com/office/drawing/2014/main" id="{14322757-7CEF-6EAF-BD77-F73082AECD79}"/>
              </a:ext>
            </a:extLst>
          </p:cNvPr>
          <p:cNvSpPr>
            <a:spLocks noGrp="1"/>
          </p:cNvSpPr>
          <p:nvPr>
            <p:ph type="body" sz="quarter" idx="14"/>
          </p:nvPr>
        </p:nvSpPr>
        <p:spPr>
          <a:xfrm>
            <a:off x="1123950" y="1457325"/>
            <a:ext cx="5111250" cy="381000"/>
          </a:xfrm>
        </p:spPr>
        <p:txBody>
          <a:bodyPr/>
          <a:lstStyle/>
          <a:p>
            <a:r>
              <a:rPr kumimoji="1" lang="en-US" altLang="ja-JP" sz="1600" u="sng" baseline="0">
                <a:solidFill>
                  <a:schemeClr val="tx1"/>
                </a:solidFill>
                <a:uFill>
                  <a:solidFill>
                    <a:schemeClr val="bg1"/>
                  </a:solidFill>
                </a:uFill>
                <a:latin typeface="+mn-ea"/>
                <a:ea typeface="+mn-ea"/>
              </a:rPr>
              <a:t>17-2-3. </a:t>
            </a:r>
            <a:r>
              <a:rPr kumimoji="1" lang="ja-JP" altLang="en-US" sz="1600" u="sng" baseline="0">
                <a:solidFill>
                  <a:schemeClr val="tx1"/>
                </a:solidFill>
                <a:uFill>
                  <a:solidFill>
                    <a:schemeClr val="bg1"/>
                  </a:solidFill>
                </a:uFill>
                <a:latin typeface="+mn-ea"/>
                <a:ea typeface="+mn-ea"/>
              </a:rPr>
              <a:t>ネットワーク制御</a:t>
            </a:r>
            <a:endParaRPr kumimoji="1" lang="ja-JP" altLang="en-US"/>
          </a:p>
        </p:txBody>
      </p:sp>
      <p:sp>
        <p:nvSpPr>
          <p:cNvPr id="67" name="正方形/長方形 66">
            <a:extLst>
              <a:ext uri="{FF2B5EF4-FFF2-40B4-BE49-F238E27FC236}">
                <a16:creationId xmlns:a16="http://schemas.microsoft.com/office/drawing/2014/main" id="{AA729215-13FE-A16B-AE81-5C24633E6504}"/>
              </a:ext>
            </a:extLst>
          </p:cNvPr>
          <p:cNvSpPr/>
          <p:nvPr/>
        </p:nvSpPr>
        <p:spPr>
          <a:xfrm>
            <a:off x="622800" y="3538527"/>
            <a:ext cx="5612400" cy="2719088"/>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2" name="図 11">
            <a:extLst>
              <a:ext uri="{FF2B5EF4-FFF2-40B4-BE49-F238E27FC236}">
                <a16:creationId xmlns:a16="http://schemas.microsoft.com/office/drawing/2014/main" id="{E210C5A5-50FE-69D4-5395-C6E7D954DA6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23674" y="4982105"/>
            <a:ext cx="439200" cy="439200"/>
          </a:xfrm>
          <a:prstGeom prst="rect">
            <a:avLst/>
          </a:prstGeom>
        </p:spPr>
      </p:pic>
      <p:pic>
        <p:nvPicPr>
          <p:cNvPr id="13" name="図 12">
            <a:extLst>
              <a:ext uri="{FF2B5EF4-FFF2-40B4-BE49-F238E27FC236}">
                <a16:creationId xmlns:a16="http://schemas.microsoft.com/office/drawing/2014/main" id="{FA0A473D-93F8-C1F0-525B-24A8556E1A8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503810" y="4962083"/>
            <a:ext cx="452940" cy="452940"/>
          </a:xfrm>
          <a:prstGeom prst="rect">
            <a:avLst/>
          </a:prstGeom>
        </p:spPr>
      </p:pic>
      <p:pic>
        <p:nvPicPr>
          <p:cNvPr id="16" name="図 15">
            <a:extLst>
              <a:ext uri="{FF2B5EF4-FFF2-40B4-BE49-F238E27FC236}">
                <a16:creationId xmlns:a16="http://schemas.microsoft.com/office/drawing/2014/main" id="{2555A647-7A8D-4AAE-8358-0B2C75A22C2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84711" y="3813290"/>
            <a:ext cx="464056" cy="464342"/>
          </a:xfrm>
          <a:prstGeom prst="rect">
            <a:avLst/>
          </a:prstGeom>
        </p:spPr>
      </p:pic>
      <p:grpSp>
        <p:nvGrpSpPr>
          <p:cNvPr id="81" name="グループ化 80">
            <a:extLst>
              <a:ext uri="{FF2B5EF4-FFF2-40B4-BE49-F238E27FC236}">
                <a16:creationId xmlns:a16="http://schemas.microsoft.com/office/drawing/2014/main" id="{1026D101-D670-712E-AD8D-9B5122447B8D}"/>
              </a:ext>
            </a:extLst>
          </p:cNvPr>
          <p:cNvGrpSpPr/>
          <p:nvPr/>
        </p:nvGrpSpPr>
        <p:grpSpPr>
          <a:xfrm>
            <a:off x="1121462" y="5353591"/>
            <a:ext cx="1158828" cy="388573"/>
            <a:chOff x="1038532" y="5478309"/>
            <a:chExt cx="1158828" cy="388573"/>
          </a:xfrm>
        </p:grpSpPr>
        <p:pic>
          <p:nvPicPr>
            <p:cNvPr id="14" name="図 13">
              <a:extLst>
                <a:ext uri="{FF2B5EF4-FFF2-40B4-BE49-F238E27FC236}">
                  <a16:creationId xmlns:a16="http://schemas.microsoft.com/office/drawing/2014/main" id="{0B5B7EDD-9428-121B-BA93-B2DC3065A3F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424224" y="5478309"/>
              <a:ext cx="387444" cy="387682"/>
            </a:xfrm>
            <a:prstGeom prst="rect">
              <a:avLst/>
            </a:prstGeom>
          </p:spPr>
        </p:pic>
        <p:pic>
          <p:nvPicPr>
            <p:cNvPr id="19" name="図 18">
              <a:extLst>
                <a:ext uri="{FF2B5EF4-FFF2-40B4-BE49-F238E27FC236}">
                  <a16:creationId xmlns:a16="http://schemas.microsoft.com/office/drawing/2014/main" id="{283BD51B-6872-D802-E08F-7B6F6E4AA08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38532" y="5479200"/>
              <a:ext cx="387444" cy="387682"/>
            </a:xfrm>
            <a:prstGeom prst="rect">
              <a:avLst/>
            </a:prstGeom>
          </p:spPr>
        </p:pic>
        <p:pic>
          <p:nvPicPr>
            <p:cNvPr id="20" name="図 19">
              <a:extLst>
                <a:ext uri="{FF2B5EF4-FFF2-40B4-BE49-F238E27FC236}">
                  <a16:creationId xmlns:a16="http://schemas.microsoft.com/office/drawing/2014/main" id="{674E04BB-5E5A-5E4D-79D2-59338794369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809916" y="5479200"/>
              <a:ext cx="387444" cy="387682"/>
            </a:xfrm>
            <a:prstGeom prst="rect">
              <a:avLst/>
            </a:prstGeom>
          </p:spPr>
        </p:pic>
      </p:grpSp>
      <p:grpSp>
        <p:nvGrpSpPr>
          <p:cNvPr id="80" name="グループ化 79">
            <a:extLst>
              <a:ext uri="{FF2B5EF4-FFF2-40B4-BE49-F238E27FC236}">
                <a16:creationId xmlns:a16="http://schemas.microsoft.com/office/drawing/2014/main" id="{B307AF14-EEAD-D556-20D0-2999BC2F8F37}"/>
              </a:ext>
            </a:extLst>
          </p:cNvPr>
          <p:cNvGrpSpPr/>
          <p:nvPr/>
        </p:nvGrpSpPr>
        <p:grpSpPr>
          <a:xfrm>
            <a:off x="4743594" y="5441738"/>
            <a:ext cx="1035074" cy="326723"/>
            <a:chOff x="4742689" y="5556758"/>
            <a:chExt cx="1035074" cy="424354"/>
          </a:xfrm>
        </p:grpSpPr>
        <p:pic>
          <p:nvPicPr>
            <p:cNvPr id="15" name="図 14">
              <a:extLst>
                <a:ext uri="{FF2B5EF4-FFF2-40B4-BE49-F238E27FC236}">
                  <a16:creationId xmlns:a16="http://schemas.microsoft.com/office/drawing/2014/main" id="{FEEE0156-2842-3B3B-A134-B2B2AEEDA3A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049000" y="5558400"/>
              <a:ext cx="422452" cy="422712"/>
            </a:xfrm>
            <a:prstGeom prst="rect">
              <a:avLst/>
            </a:prstGeom>
          </p:spPr>
        </p:pic>
        <p:pic>
          <p:nvPicPr>
            <p:cNvPr id="22" name="図 21">
              <a:extLst>
                <a:ext uri="{FF2B5EF4-FFF2-40B4-BE49-F238E27FC236}">
                  <a16:creationId xmlns:a16="http://schemas.microsoft.com/office/drawing/2014/main" id="{5EB95FF5-029A-C912-9C3C-29BAD0B73F15}"/>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742689" y="5558400"/>
              <a:ext cx="422452" cy="422712"/>
            </a:xfrm>
            <a:prstGeom prst="rect">
              <a:avLst/>
            </a:prstGeom>
          </p:spPr>
        </p:pic>
        <p:pic>
          <p:nvPicPr>
            <p:cNvPr id="23" name="図 22">
              <a:extLst>
                <a:ext uri="{FF2B5EF4-FFF2-40B4-BE49-F238E27FC236}">
                  <a16:creationId xmlns:a16="http://schemas.microsoft.com/office/drawing/2014/main" id="{7D719B71-D83F-0DE9-1194-23DB8E30A9E2}"/>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355311" y="5556758"/>
              <a:ext cx="422452" cy="422712"/>
            </a:xfrm>
            <a:prstGeom prst="rect">
              <a:avLst/>
            </a:prstGeom>
          </p:spPr>
        </p:pic>
      </p:grpSp>
      <p:pic>
        <p:nvPicPr>
          <p:cNvPr id="29" name="図 28">
            <a:extLst>
              <a:ext uri="{FF2B5EF4-FFF2-40B4-BE49-F238E27FC236}">
                <a16:creationId xmlns:a16="http://schemas.microsoft.com/office/drawing/2014/main" id="{6FBF38FD-75F3-FF09-A20F-E09C0DD1E353}"/>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059484" y="3546520"/>
            <a:ext cx="739032" cy="739486"/>
          </a:xfrm>
          <a:prstGeom prst="rect">
            <a:avLst/>
          </a:prstGeom>
        </p:spPr>
      </p:pic>
      <p:grpSp>
        <p:nvGrpSpPr>
          <p:cNvPr id="70" name="グループ化 69">
            <a:extLst>
              <a:ext uri="{FF2B5EF4-FFF2-40B4-BE49-F238E27FC236}">
                <a16:creationId xmlns:a16="http://schemas.microsoft.com/office/drawing/2014/main" id="{79F25581-BF4B-C57D-0F4F-92264F022024}"/>
              </a:ext>
            </a:extLst>
          </p:cNvPr>
          <p:cNvGrpSpPr/>
          <p:nvPr/>
        </p:nvGrpSpPr>
        <p:grpSpPr>
          <a:xfrm>
            <a:off x="941264" y="4898794"/>
            <a:ext cx="5017827" cy="1092753"/>
            <a:chOff x="1021702" y="6069600"/>
            <a:chExt cx="5017827" cy="1561274"/>
          </a:xfrm>
        </p:grpSpPr>
        <p:sp>
          <p:nvSpPr>
            <p:cNvPr id="18" name="楕円 17">
              <a:extLst>
                <a:ext uri="{FF2B5EF4-FFF2-40B4-BE49-F238E27FC236}">
                  <a16:creationId xmlns:a16="http://schemas.microsoft.com/office/drawing/2014/main" id="{B021BC01-BDEC-3B14-4837-8043BF0ADBC7}"/>
                </a:ext>
              </a:extLst>
            </p:cNvPr>
            <p:cNvSpPr/>
            <p:nvPr/>
          </p:nvSpPr>
          <p:spPr>
            <a:xfrm>
              <a:off x="1021702" y="6070949"/>
              <a:ext cx="1496104" cy="1559925"/>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3" name="楕円 32">
              <a:extLst>
                <a:ext uri="{FF2B5EF4-FFF2-40B4-BE49-F238E27FC236}">
                  <a16:creationId xmlns:a16="http://schemas.microsoft.com/office/drawing/2014/main" id="{8D600C22-EC31-34CB-E048-9A999307B72E}"/>
                </a:ext>
              </a:extLst>
            </p:cNvPr>
            <p:cNvSpPr/>
            <p:nvPr/>
          </p:nvSpPr>
          <p:spPr>
            <a:xfrm>
              <a:off x="4543425" y="6069600"/>
              <a:ext cx="1496104" cy="1559925"/>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pSp>
      <p:grpSp>
        <p:nvGrpSpPr>
          <p:cNvPr id="28" name="グループ化 27">
            <a:extLst>
              <a:ext uri="{FF2B5EF4-FFF2-40B4-BE49-F238E27FC236}">
                <a16:creationId xmlns:a16="http://schemas.microsoft.com/office/drawing/2014/main" id="{329A065B-1A4F-1347-A49D-C151D821F9D8}"/>
              </a:ext>
            </a:extLst>
          </p:cNvPr>
          <p:cNvGrpSpPr/>
          <p:nvPr/>
        </p:nvGrpSpPr>
        <p:grpSpPr>
          <a:xfrm>
            <a:off x="2249317" y="5417194"/>
            <a:ext cx="426460" cy="459634"/>
            <a:chOff x="2807193" y="6469065"/>
            <a:chExt cx="621807" cy="459634"/>
          </a:xfrm>
        </p:grpSpPr>
        <p:pic>
          <p:nvPicPr>
            <p:cNvPr id="26" name="図 25">
              <a:extLst>
                <a:ext uri="{FF2B5EF4-FFF2-40B4-BE49-F238E27FC236}">
                  <a16:creationId xmlns:a16="http://schemas.microsoft.com/office/drawing/2014/main" id="{505DF294-AE0C-45EE-6564-A456071391B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807193" y="6535327"/>
              <a:ext cx="478506" cy="393372"/>
            </a:xfrm>
            <a:prstGeom prst="rect">
              <a:avLst/>
            </a:prstGeom>
          </p:spPr>
        </p:pic>
        <p:pic>
          <p:nvPicPr>
            <p:cNvPr id="27" name="図 26">
              <a:extLst>
                <a:ext uri="{FF2B5EF4-FFF2-40B4-BE49-F238E27FC236}">
                  <a16:creationId xmlns:a16="http://schemas.microsoft.com/office/drawing/2014/main" id="{AF95F3D8-727D-B7C7-B4BC-CDB77D53C7EC}"/>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128878" y="6469065"/>
              <a:ext cx="300122" cy="300307"/>
            </a:xfrm>
            <a:prstGeom prst="rect">
              <a:avLst/>
            </a:prstGeom>
          </p:spPr>
        </p:pic>
      </p:grpSp>
      <p:grpSp>
        <p:nvGrpSpPr>
          <p:cNvPr id="37" name="グループ化 36">
            <a:extLst>
              <a:ext uri="{FF2B5EF4-FFF2-40B4-BE49-F238E27FC236}">
                <a16:creationId xmlns:a16="http://schemas.microsoft.com/office/drawing/2014/main" id="{C0556A39-2A5C-F292-5B9C-BB5A023F6146}"/>
              </a:ext>
            </a:extLst>
          </p:cNvPr>
          <p:cNvGrpSpPr/>
          <p:nvPr/>
        </p:nvGrpSpPr>
        <p:grpSpPr>
          <a:xfrm>
            <a:off x="4182223" y="5417456"/>
            <a:ext cx="426460" cy="459634"/>
            <a:chOff x="2807193" y="6469065"/>
            <a:chExt cx="621807" cy="459634"/>
          </a:xfrm>
        </p:grpSpPr>
        <p:pic>
          <p:nvPicPr>
            <p:cNvPr id="38" name="図 37">
              <a:extLst>
                <a:ext uri="{FF2B5EF4-FFF2-40B4-BE49-F238E27FC236}">
                  <a16:creationId xmlns:a16="http://schemas.microsoft.com/office/drawing/2014/main" id="{52176A98-FF40-8BFE-7FBB-07141F3DCAA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807193" y="6535327"/>
              <a:ext cx="478506" cy="393372"/>
            </a:xfrm>
            <a:prstGeom prst="rect">
              <a:avLst/>
            </a:prstGeom>
          </p:spPr>
        </p:pic>
        <p:pic>
          <p:nvPicPr>
            <p:cNvPr id="39" name="図 38">
              <a:extLst>
                <a:ext uri="{FF2B5EF4-FFF2-40B4-BE49-F238E27FC236}">
                  <a16:creationId xmlns:a16="http://schemas.microsoft.com/office/drawing/2014/main" id="{5581A3DD-A863-D836-CE1C-2E16174534F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128878" y="6469065"/>
              <a:ext cx="300122" cy="300307"/>
            </a:xfrm>
            <a:prstGeom prst="rect">
              <a:avLst/>
            </a:prstGeom>
          </p:spPr>
        </p:pic>
      </p:grpSp>
      <p:cxnSp>
        <p:nvCxnSpPr>
          <p:cNvPr id="44" name="直線コネクタ 43">
            <a:extLst>
              <a:ext uri="{FF2B5EF4-FFF2-40B4-BE49-F238E27FC236}">
                <a16:creationId xmlns:a16="http://schemas.microsoft.com/office/drawing/2014/main" id="{2CA65228-6531-E042-2854-1C9601484F9C}"/>
              </a:ext>
            </a:extLst>
          </p:cNvPr>
          <p:cNvCxnSpPr>
            <a:cxnSpLocks/>
          </p:cNvCxnSpPr>
          <p:nvPr/>
        </p:nvCxnSpPr>
        <p:spPr>
          <a:xfrm>
            <a:off x="2673000" y="5678756"/>
            <a:ext cx="1512000" cy="0"/>
          </a:xfrm>
          <a:prstGeom prst="line">
            <a:avLst/>
          </a:prstGeom>
          <a:ln w="12700"/>
        </p:spPr>
        <p:style>
          <a:lnRef idx="1">
            <a:schemeClr val="dk1"/>
          </a:lnRef>
          <a:fillRef idx="0">
            <a:schemeClr val="dk1"/>
          </a:fillRef>
          <a:effectRef idx="0">
            <a:schemeClr val="dk1"/>
          </a:effectRef>
          <a:fontRef idx="minor">
            <a:schemeClr val="tx1"/>
          </a:fontRef>
        </p:style>
      </p:cxnSp>
      <p:cxnSp>
        <p:nvCxnSpPr>
          <p:cNvPr id="51" name="直線矢印コネクタ 50">
            <a:extLst>
              <a:ext uri="{FF2B5EF4-FFF2-40B4-BE49-F238E27FC236}">
                <a16:creationId xmlns:a16="http://schemas.microsoft.com/office/drawing/2014/main" id="{4F179CD2-6649-01FA-6DAC-696D1163F6A0}"/>
              </a:ext>
            </a:extLst>
          </p:cNvPr>
          <p:cNvCxnSpPr>
            <a:cxnSpLocks/>
            <a:stCxn id="18" idx="0"/>
            <a:endCxn id="29" idx="1"/>
          </p:cNvCxnSpPr>
          <p:nvPr/>
        </p:nvCxnSpPr>
        <p:spPr>
          <a:xfrm flipV="1">
            <a:off x="1689316" y="3916263"/>
            <a:ext cx="1370168" cy="983475"/>
          </a:xfrm>
          <a:prstGeom prst="straightConnector1">
            <a:avLst/>
          </a:prstGeom>
          <a:ln w="57150">
            <a:tailEnd type="triangle"/>
          </a:ln>
        </p:spPr>
        <p:style>
          <a:lnRef idx="3">
            <a:schemeClr val="accent1"/>
          </a:lnRef>
          <a:fillRef idx="0">
            <a:schemeClr val="accent1"/>
          </a:fillRef>
          <a:effectRef idx="2">
            <a:schemeClr val="accent1"/>
          </a:effectRef>
          <a:fontRef idx="minor">
            <a:schemeClr val="tx1"/>
          </a:fontRef>
        </p:style>
      </p:cxnSp>
      <p:cxnSp>
        <p:nvCxnSpPr>
          <p:cNvPr id="55" name="直線矢印コネクタ 54">
            <a:extLst>
              <a:ext uri="{FF2B5EF4-FFF2-40B4-BE49-F238E27FC236}">
                <a16:creationId xmlns:a16="http://schemas.microsoft.com/office/drawing/2014/main" id="{461C0312-9142-590C-C11F-4F6EF50DE762}"/>
              </a:ext>
            </a:extLst>
          </p:cNvPr>
          <p:cNvCxnSpPr>
            <a:cxnSpLocks/>
            <a:stCxn id="33" idx="0"/>
            <a:endCxn id="29" idx="3"/>
          </p:cNvCxnSpPr>
          <p:nvPr/>
        </p:nvCxnSpPr>
        <p:spPr>
          <a:xfrm flipH="1" flipV="1">
            <a:off x="3798516" y="3916263"/>
            <a:ext cx="1412523" cy="982531"/>
          </a:xfrm>
          <a:prstGeom prst="straightConnector1">
            <a:avLst/>
          </a:prstGeom>
          <a:ln w="12700">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0" name="テキスト ボックス 59">
            <a:extLst>
              <a:ext uri="{FF2B5EF4-FFF2-40B4-BE49-F238E27FC236}">
                <a16:creationId xmlns:a16="http://schemas.microsoft.com/office/drawing/2014/main" id="{14B1601A-D9E0-6686-024B-1430029C5B85}"/>
              </a:ext>
            </a:extLst>
          </p:cNvPr>
          <p:cNvSpPr txBox="1"/>
          <p:nvPr/>
        </p:nvSpPr>
        <p:spPr>
          <a:xfrm>
            <a:off x="902547" y="6017599"/>
            <a:ext cx="1509037" cy="25391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オフィス</a:t>
            </a:r>
          </a:p>
        </p:txBody>
      </p:sp>
      <p:sp>
        <p:nvSpPr>
          <p:cNvPr id="61" name="テキスト ボックス 60">
            <a:extLst>
              <a:ext uri="{FF2B5EF4-FFF2-40B4-BE49-F238E27FC236}">
                <a16:creationId xmlns:a16="http://schemas.microsoft.com/office/drawing/2014/main" id="{FAE1E7D2-F72C-B70C-845F-C9AA68393057}"/>
              </a:ext>
            </a:extLst>
          </p:cNvPr>
          <p:cNvSpPr txBox="1"/>
          <p:nvPr/>
        </p:nvSpPr>
        <p:spPr>
          <a:xfrm>
            <a:off x="4488770" y="6017357"/>
            <a:ext cx="1509037" cy="25391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データセンター</a:t>
            </a:r>
          </a:p>
        </p:txBody>
      </p:sp>
      <p:sp>
        <p:nvSpPr>
          <p:cNvPr id="64" name="テキスト ボックス 63">
            <a:extLst>
              <a:ext uri="{FF2B5EF4-FFF2-40B4-BE49-F238E27FC236}">
                <a16:creationId xmlns:a16="http://schemas.microsoft.com/office/drawing/2014/main" id="{3DE67CEE-653F-3E8D-06C1-97E092305287}"/>
              </a:ext>
            </a:extLst>
          </p:cNvPr>
          <p:cNvSpPr txBox="1"/>
          <p:nvPr/>
        </p:nvSpPr>
        <p:spPr>
          <a:xfrm>
            <a:off x="2953871" y="5465522"/>
            <a:ext cx="992613"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閉域網</a:t>
            </a:r>
          </a:p>
        </p:txBody>
      </p:sp>
      <p:sp>
        <p:nvSpPr>
          <p:cNvPr id="65" name="テキスト ボックス 64">
            <a:extLst>
              <a:ext uri="{FF2B5EF4-FFF2-40B4-BE49-F238E27FC236}">
                <a16:creationId xmlns:a16="http://schemas.microsoft.com/office/drawing/2014/main" id="{9C5241C3-A347-3B7C-B008-26FB3432D550}"/>
              </a:ext>
            </a:extLst>
          </p:cNvPr>
          <p:cNvSpPr txBox="1"/>
          <p:nvPr/>
        </p:nvSpPr>
        <p:spPr>
          <a:xfrm>
            <a:off x="1169735" y="4286006"/>
            <a:ext cx="1272248"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インターネット</a:t>
            </a:r>
          </a:p>
        </p:txBody>
      </p:sp>
      <p:sp>
        <p:nvSpPr>
          <p:cNvPr id="66" name="テキスト ボックス 65">
            <a:extLst>
              <a:ext uri="{FF2B5EF4-FFF2-40B4-BE49-F238E27FC236}">
                <a16:creationId xmlns:a16="http://schemas.microsoft.com/office/drawing/2014/main" id="{A257BD4A-30C0-3749-5A67-4903FA1C5B98}"/>
              </a:ext>
            </a:extLst>
          </p:cNvPr>
          <p:cNvSpPr txBox="1"/>
          <p:nvPr/>
        </p:nvSpPr>
        <p:spPr>
          <a:xfrm>
            <a:off x="2814053" y="4220865"/>
            <a:ext cx="1272248" cy="25391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クラウドサービス</a:t>
            </a:r>
          </a:p>
        </p:txBody>
      </p:sp>
      <p:sp>
        <p:nvSpPr>
          <p:cNvPr id="68" name="テキスト ボックス 67">
            <a:extLst>
              <a:ext uri="{FF2B5EF4-FFF2-40B4-BE49-F238E27FC236}">
                <a16:creationId xmlns:a16="http://schemas.microsoft.com/office/drawing/2014/main" id="{C1D9B10D-E63B-9E9F-EA33-5F2B08322B32}"/>
              </a:ext>
            </a:extLst>
          </p:cNvPr>
          <p:cNvSpPr txBox="1"/>
          <p:nvPr/>
        </p:nvSpPr>
        <p:spPr>
          <a:xfrm>
            <a:off x="1976096" y="4661222"/>
            <a:ext cx="308829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信頼できるクラウドサービスへは、データセンターを経由せず、直接接続するようにすることで、混雑を緩和します。</a:t>
            </a:r>
          </a:p>
        </p:txBody>
      </p:sp>
      <p:sp>
        <p:nvSpPr>
          <p:cNvPr id="69" name="吹き出し: 角を丸めた四角形 68">
            <a:extLst>
              <a:ext uri="{FF2B5EF4-FFF2-40B4-BE49-F238E27FC236}">
                <a16:creationId xmlns:a16="http://schemas.microsoft.com/office/drawing/2014/main" id="{A182E522-FC26-6ACC-5DBB-2A9D9220AEA0}"/>
              </a:ext>
            </a:extLst>
          </p:cNvPr>
          <p:cNvSpPr/>
          <p:nvPr/>
        </p:nvSpPr>
        <p:spPr>
          <a:xfrm>
            <a:off x="3429000" y="5812095"/>
            <a:ext cx="692121" cy="342987"/>
          </a:xfrm>
          <a:prstGeom prst="wedgeRoundRectCallout">
            <a:avLst>
              <a:gd name="adj1" fmla="val 51849"/>
              <a:gd name="adj2" fmla="val -84974"/>
              <a:gd name="adj3" fmla="val 16667"/>
            </a:avLst>
          </a:prstGeom>
          <a:ln/>
        </p:spPr>
        <p:style>
          <a:lnRef idx="3">
            <a:schemeClr val="lt1"/>
          </a:lnRef>
          <a:fillRef idx="1">
            <a:schemeClr val="accent2"/>
          </a:fillRef>
          <a:effectRef idx="1">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white"/>
                </a:solidFill>
                <a:effectLst/>
                <a:uLnTx/>
                <a:uFillTx/>
                <a:latin typeface="メイリオ"/>
                <a:ea typeface="メイリオ"/>
                <a:cs typeface="+mn-cs"/>
              </a:rPr>
              <a:t>混雑緩和</a:t>
            </a:r>
          </a:p>
        </p:txBody>
      </p:sp>
      <p:sp>
        <p:nvSpPr>
          <p:cNvPr id="75" name="テキスト ボックス 74">
            <a:extLst>
              <a:ext uri="{FF2B5EF4-FFF2-40B4-BE49-F238E27FC236}">
                <a16:creationId xmlns:a16="http://schemas.microsoft.com/office/drawing/2014/main" id="{DA6567E8-DC7D-35BB-AE49-37F4D1CE4700}"/>
              </a:ext>
            </a:extLst>
          </p:cNvPr>
          <p:cNvSpPr txBox="1"/>
          <p:nvPr/>
        </p:nvSpPr>
        <p:spPr>
          <a:xfrm>
            <a:off x="622800" y="6250861"/>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65. SD-WAN</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で実現できることの例</a:t>
            </a:r>
          </a:p>
        </p:txBody>
      </p:sp>
      <p:sp>
        <p:nvSpPr>
          <p:cNvPr id="3" name="テキスト プレースホルダー 3">
            <a:extLst>
              <a:ext uri="{FF2B5EF4-FFF2-40B4-BE49-F238E27FC236}">
                <a16:creationId xmlns:a16="http://schemas.microsoft.com/office/drawing/2014/main" id="{6C848586-5E27-767E-840B-C212371CAADC}"/>
              </a:ext>
            </a:extLst>
          </p:cNvPr>
          <p:cNvSpPr>
            <a:spLocks noGrp="1"/>
          </p:cNvSpPr>
          <p:nvPr>
            <p:ph type="body" sz="quarter" idx="16"/>
          </p:nvPr>
        </p:nvSpPr>
        <p:spPr>
          <a:xfrm>
            <a:off x="622800" y="6367429"/>
            <a:ext cx="5612400" cy="299257"/>
          </a:xfrm>
        </p:spPr>
        <p:txBody>
          <a:bodyPr/>
          <a:lstStyle/>
          <a:p>
            <a:r>
              <a:rPr kumimoji="1" lang="en-US" altLang="ja-JP"/>
              <a:t>VPN</a:t>
            </a:r>
            <a:endParaRPr kumimoji="1" lang="ja-JP" altLang="en-US"/>
          </a:p>
        </p:txBody>
      </p:sp>
      <p:sp>
        <p:nvSpPr>
          <p:cNvPr id="10" name="テキスト ボックス 9">
            <a:extLst>
              <a:ext uri="{FF2B5EF4-FFF2-40B4-BE49-F238E27FC236}">
                <a16:creationId xmlns:a16="http://schemas.microsoft.com/office/drawing/2014/main" id="{E3BBD623-F2A5-24DD-4F2D-07702F174BAD}"/>
              </a:ext>
            </a:extLst>
          </p:cNvPr>
          <p:cNvSpPr txBox="1"/>
          <p:nvPr/>
        </p:nvSpPr>
        <p:spPr>
          <a:xfrm>
            <a:off x="622800" y="6619460"/>
            <a:ext cx="5612400" cy="138499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個人情報などの重要なデータをインターネット経由で扱う機会が増えたことや、サイバー攻撃の手口が年々巧妙化しているなどの状況を背景に、</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VPN</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が注目されています。</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a:ln>
                <a:noFill/>
              </a:ln>
              <a:solidFill>
                <a:srgbClr val="222222"/>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srgbClr val="222222"/>
                </a:solidFill>
                <a:effectLst/>
                <a:uLnTx/>
                <a:uFillTx/>
                <a:latin typeface="メイリオ"/>
                <a:ea typeface="メイリオ"/>
                <a:cs typeface="+mn-cs"/>
              </a:rPr>
              <a:t>VPN</a:t>
            </a:r>
            <a:r>
              <a:rPr kumimoji="1" lang="ja-JP" altLang="en-US" sz="1050" b="1" i="0" u="none" strike="noStrike" kern="1200" cap="none" spc="0" normalizeH="0" baseline="0" noProof="0">
                <a:ln>
                  <a:noFill/>
                </a:ln>
                <a:solidFill>
                  <a:srgbClr val="222222"/>
                </a:solidFill>
                <a:effectLst/>
                <a:uLnTx/>
                <a:uFillTx/>
                <a:latin typeface="メイリオ"/>
                <a:ea typeface="メイリオ"/>
                <a:cs typeface="+mn-cs"/>
              </a:rPr>
              <a:t>（</a:t>
            </a:r>
            <a:r>
              <a:rPr kumimoji="1" lang="en-US" altLang="ja-JP" sz="1050" b="1" i="0" u="none" strike="noStrike" kern="1200" cap="none" spc="0" normalizeH="0" baseline="0" noProof="0">
                <a:ln>
                  <a:noFill/>
                </a:ln>
                <a:solidFill>
                  <a:srgbClr val="222222"/>
                </a:solidFill>
                <a:effectLst/>
                <a:uLnTx/>
                <a:uFillTx/>
                <a:latin typeface="メイリオ"/>
                <a:ea typeface="メイリオ"/>
                <a:cs typeface="+mn-cs"/>
              </a:rPr>
              <a:t>Virtual Private Network</a:t>
            </a:r>
            <a:r>
              <a:rPr kumimoji="1" lang="ja-JP" altLang="en-US" sz="1050" b="1" i="0" u="none" strike="noStrike" kern="1200" cap="none" spc="0" normalizeH="0" baseline="0" noProof="0">
                <a:ln>
                  <a:noFill/>
                </a:ln>
                <a:solidFill>
                  <a:srgbClr val="222222"/>
                </a:solidFill>
                <a:effectLst/>
                <a:uLnTx/>
                <a:uFillTx/>
                <a:latin typeface="メイリオ"/>
                <a:ea typeface="メイリオ"/>
                <a:cs typeface="+mn-cs"/>
              </a:rPr>
              <a:t>）</a:t>
            </a:r>
            <a:endParaRPr kumimoji="1" lang="en-US" altLang="ja-JP" sz="1050" b="1" i="0" u="none" strike="noStrike" kern="1200" cap="none" spc="0" normalizeH="0" baseline="0" noProof="0">
              <a:ln>
                <a:noFill/>
              </a:ln>
              <a:solidFill>
                <a:srgbClr val="222222"/>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srgbClr val="222222"/>
                </a:solidFill>
                <a:effectLst/>
                <a:uLnTx/>
                <a:uFillTx/>
                <a:latin typeface="メイリオ"/>
                <a:ea typeface="メイリオ"/>
                <a:cs typeface="+mn-cs"/>
              </a:rPr>
              <a:t>　インターネット上で安全性の高い通信を実現するための手法です。通信データを暗号化し、送信元から送信先までの通信を保護することで、盗聴やデータの改ざんを防ぎます。</a:t>
            </a:r>
            <a:r>
              <a:rPr kumimoji="1" lang="en-US" altLang="ja-JP" sz="1050" b="0" i="0" u="none" strike="noStrike" kern="1200" cap="none" spc="0" normalizeH="0" baseline="0" noProof="0">
                <a:ln>
                  <a:noFill/>
                </a:ln>
                <a:solidFill>
                  <a:srgbClr val="222222"/>
                </a:solidFill>
                <a:effectLst/>
                <a:uLnTx/>
                <a:uFillTx/>
                <a:latin typeface="メイリオ"/>
                <a:ea typeface="メイリオ"/>
                <a:cs typeface="+mn-cs"/>
              </a:rPr>
              <a:t>VPN</a:t>
            </a:r>
            <a:r>
              <a:rPr kumimoji="1" lang="ja-JP" altLang="en-US" sz="1050" b="0" i="0" u="none" strike="noStrike" kern="1200" cap="none" spc="0" normalizeH="0" baseline="0" noProof="0">
                <a:ln>
                  <a:noFill/>
                </a:ln>
                <a:solidFill>
                  <a:srgbClr val="222222"/>
                </a:solidFill>
                <a:effectLst/>
                <a:uLnTx/>
                <a:uFillTx/>
                <a:latin typeface="メイリオ"/>
                <a:ea typeface="メイリオ"/>
                <a:cs typeface="+mn-cs"/>
              </a:rPr>
              <a:t>を使用することで、ユーザは物理的な専用線で通信しているかのような安全な通信を行えます。</a:t>
            </a:r>
            <a:endParaRPr kumimoji="1" lang="en-US" altLang="ja-JP" sz="1050" b="0" i="0" u="none" strike="noStrike" kern="1200" cap="none" spc="0" normalizeH="0" baseline="0" noProof="0">
              <a:ln>
                <a:noFill/>
              </a:ln>
              <a:solidFill>
                <a:srgbClr val="222222"/>
              </a:solidFill>
              <a:effectLst/>
              <a:uLnTx/>
              <a:uFillTx/>
              <a:latin typeface="メイリオ"/>
              <a:ea typeface="メイリオ"/>
              <a:cs typeface="+mn-cs"/>
            </a:endParaRPr>
          </a:p>
        </p:txBody>
      </p:sp>
      <p:pic>
        <p:nvPicPr>
          <p:cNvPr id="17" name="図 16">
            <a:extLst>
              <a:ext uri="{FF2B5EF4-FFF2-40B4-BE49-F238E27FC236}">
                <a16:creationId xmlns:a16="http://schemas.microsoft.com/office/drawing/2014/main" id="{D74C9B36-3703-7A33-049C-FF7955AE331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66403" y="8027809"/>
            <a:ext cx="318691" cy="318691"/>
          </a:xfrm>
          <a:prstGeom prst="rect">
            <a:avLst/>
          </a:prstGeom>
        </p:spPr>
      </p:pic>
      <p:pic>
        <p:nvPicPr>
          <p:cNvPr id="24" name="図 23">
            <a:extLst>
              <a:ext uri="{FF2B5EF4-FFF2-40B4-BE49-F238E27FC236}">
                <a16:creationId xmlns:a16="http://schemas.microsoft.com/office/drawing/2014/main" id="{0EE116C7-1695-8C98-42E4-F1A938790A92}"/>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596413" y="8032006"/>
            <a:ext cx="318691" cy="318691"/>
          </a:xfrm>
          <a:prstGeom prst="rect">
            <a:avLst/>
          </a:prstGeom>
        </p:spPr>
      </p:pic>
      <p:pic>
        <p:nvPicPr>
          <p:cNvPr id="25" name="図 24">
            <a:extLst>
              <a:ext uri="{FF2B5EF4-FFF2-40B4-BE49-F238E27FC236}">
                <a16:creationId xmlns:a16="http://schemas.microsoft.com/office/drawing/2014/main" id="{DAEF923C-41A6-8306-CF31-909C6FA18EB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91598" y="8361639"/>
            <a:ext cx="479556" cy="479851"/>
          </a:xfrm>
          <a:prstGeom prst="rect">
            <a:avLst/>
          </a:prstGeom>
        </p:spPr>
      </p:pic>
      <p:pic>
        <p:nvPicPr>
          <p:cNvPr id="30" name="図 29">
            <a:extLst>
              <a:ext uri="{FF2B5EF4-FFF2-40B4-BE49-F238E27FC236}">
                <a16:creationId xmlns:a16="http://schemas.microsoft.com/office/drawing/2014/main" id="{04810016-46C6-35CE-D71F-DD567E62BC4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286847" y="8360473"/>
            <a:ext cx="479556" cy="479851"/>
          </a:xfrm>
          <a:prstGeom prst="rect">
            <a:avLst/>
          </a:prstGeom>
        </p:spPr>
      </p:pic>
      <p:pic>
        <p:nvPicPr>
          <p:cNvPr id="31" name="図 30">
            <a:extLst>
              <a:ext uri="{FF2B5EF4-FFF2-40B4-BE49-F238E27FC236}">
                <a16:creationId xmlns:a16="http://schemas.microsoft.com/office/drawing/2014/main" id="{4BD754D5-8F1C-41BE-8A15-D2D24E20006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9752" y="7986037"/>
            <a:ext cx="318496" cy="318692"/>
          </a:xfrm>
          <a:prstGeom prst="rect">
            <a:avLst/>
          </a:prstGeom>
        </p:spPr>
      </p:pic>
      <p:cxnSp>
        <p:nvCxnSpPr>
          <p:cNvPr id="35" name="直線コネクタ 34">
            <a:extLst>
              <a:ext uri="{FF2B5EF4-FFF2-40B4-BE49-F238E27FC236}">
                <a16:creationId xmlns:a16="http://schemas.microsoft.com/office/drawing/2014/main" id="{630691F2-B6D6-ADE3-3BB6-F4BD720098B2}"/>
              </a:ext>
            </a:extLst>
          </p:cNvPr>
          <p:cNvCxnSpPr>
            <a:cxnSpLocks/>
          </p:cNvCxnSpPr>
          <p:nvPr/>
        </p:nvCxnSpPr>
        <p:spPr>
          <a:xfrm>
            <a:off x="1809000" y="8590257"/>
            <a:ext cx="3240000" cy="0"/>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45" name="楕円 44">
            <a:extLst>
              <a:ext uri="{FF2B5EF4-FFF2-40B4-BE49-F238E27FC236}">
                <a16:creationId xmlns:a16="http://schemas.microsoft.com/office/drawing/2014/main" id="{837777AF-1774-042D-4037-C2B29EA82214}"/>
              </a:ext>
            </a:extLst>
          </p:cNvPr>
          <p:cNvSpPr/>
          <p:nvPr/>
        </p:nvSpPr>
        <p:spPr>
          <a:xfrm>
            <a:off x="916746" y="8254091"/>
            <a:ext cx="865316" cy="697505"/>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6" name="楕円 45">
            <a:extLst>
              <a:ext uri="{FF2B5EF4-FFF2-40B4-BE49-F238E27FC236}">
                <a16:creationId xmlns:a16="http://schemas.microsoft.com/office/drawing/2014/main" id="{A080033E-6017-BE04-21DA-7310662201D8}"/>
              </a:ext>
            </a:extLst>
          </p:cNvPr>
          <p:cNvSpPr/>
          <p:nvPr/>
        </p:nvSpPr>
        <p:spPr>
          <a:xfrm>
            <a:off x="5075938" y="8254908"/>
            <a:ext cx="865316" cy="697505"/>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50" name="図 49">
            <a:extLst>
              <a:ext uri="{FF2B5EF4-FFF2-40B4-BE49-F238E27FC236}">
                <a16:creationId xmlns:a16="http://schemas.microsoft.com/office/drawing/2014/main" id="{C3D159E9-2277-79FF-E7AF-B49347D1E341}"/>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4128163" y="8821417"/>
            <a:ext cx="368607" cy="368607"/>
          </a:xfrm>
          <a:prstGeom prst="rect">
            <a:avLst/>
          </a:prstGeom>
        </p:spPr>
      </p:pic>
      <p:cxnSp>
        <p:nvCxnSpPr>
          <p:cNvPr id="53" name="直線矢印コネクタ 52">
            <a:extLst>
              <a:ext uri="{FF2B5EF4-FFF2-40B4-BE49-F238E27FC236}">
                <a16:creationId xmlns:a16="http://schemas.microsoft.com/office/drawing/2014/main" id="{205ABE1C-4C44-79D6-0FE7-CB6174820F7B}"/>
              </a:ext>
            </a:extLst>
          </p:cNvPr>
          <p:cNvCxnSpPr>
            <a:cxnSpLocks/>
          </p:cNvCxnSpPr>
          <p:nvPr/>
        </p:nvCxnSpPr>
        <p:spPr>
          <a:xfrm flipH="1" flipV="1">
            <a:off x="3679575" y="8751100"/>
            <a:ext cx="407641" cy="227077"/>
          </a:xfrm>
          <a:prstGeom prst="straightConnector1">
            <a:avLst/>
          </a:prstGeom>
          <a:ln>
            <a:solidFill>
              <a:srgbClr val="FF0000"/>
            </a:solidFill>
            <a:tailEnd type="triangle"/>
          </a:ln>
        </p:spPr>
        <p:style>
          <a:lnRef idx="1">
            <a:schemeClr val="accent2"/>
          </a:lnRef>
          <a:fillRef idx="0">
            <a:schemeClr val="accent2"/>
          </a:fillRef>
          <a:effectRef idx="0">
            <a:schemeClr val="accent2"/>
          </a:effectRef>
          <a:fontRef idx="minor">
            <a:schemeClr val="tx1"/>
          </a:fontRef>
        </p:style>
      </p:cxnSp>
      <p:pic>
        <p:nvPicPr>
          <p:cNvPr id="56" name="図 55">
            <a:extLst>
              <a:ext uri="{FF2B5EF4-FFF2-40B4-BE49-F238E27FC236}">
                <a16:creationId xmlns:a16="http://schemas.microsoft.com/office/drawing/2014/main" id="{AEC37EFA-0B70-A90F-F221-124DE140FC5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3294388" y="8473252"/>
            <a:ext cx="520924" cy="520924"/>
          </a:xfrm>
          <a:prstGeom prst="rect">
            <a:avLst/>
          </a:prstGeom>
        </p:spPr>
      </p:pic>
      <p:sp>
        <p:nvSpPr>
          <p:cNvPr id="57" name="テキスト ボックス 56">
            <a:extLst>
              <a:ext uri="{FF2B5EF4-FFF2-40B4-BE49-F238E27FC236}">
                <a16:creationId xmlns:a16="http://schemas.microsoft.com/office/drawing/2014/main" id="{935BC96F-4EF1-1013-172A-2625E9BA8FFA}"/>
              </a:ext>
            </a:extLst>
          </p:cNvPr>
          <p:cNvSpPr txBox="1"/>
          <p:nvPr/>
        </p:nvSpPr>
        <p:spPr>
          <a:xfrm>
            <a:off x="5052142" y="8977239"/>
            <a:ext cx="941298"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オフィス</a:t>
            </a:r>
          </a:p>
        </p:txBody>
      </p:sp>
      <p:sp>
        <p:nvSpPr>
          <p:cNvPr id="58" name="テキスト ボックス 57">
            <a:extLst>
              <a:ext uri="{FF2B5EF4-FFF2-40B4-BE49-F238E27FC236}">
                <a16:creationId xmlns:a16="http://schemas.microsoft.com/office/drawing/2014/main" id="{958631B8-3C5A-96FE-912A-69AA6534F602}"/>
              </a:ext>
            </a:extLst>
          </p:cNvPr>
          <p:cNvSpPr txBox="1"/>
          <p:nvPr/>
        </p:nvSpPr>
        <p:spPr>
          <a:xfrm>
            <a:off x="864561" y="8978177"/>
            <a:ext cx="941298"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社外</a:t>
            </a:r>
          </a:p>
        </p:txBody>
      </p:sp>
      <p:sp>
        <p:nvSpPr>
          <p:cNvPr id="59" name="テキスト ボックス 58">
            <a:extLst>
              <a:ext uri="{FF2B5EF4-FFF2-40B4-BE49-F238E27FC236}">
                <a16:creationId xmlns:a16="http://schemas.microsoft.com/office/drawing/2014/main" id="{18E62E9C-E246-B8AD-354D-5F432BE977FC}"/>
              </a:ext>
            </a:extLst>
          </p:cNvPr>
          <p:cNvSpPr txBox="1"/>
          <p:nvPr/>
        </p:nvSpPr>
        <p:spPr>
          <a:xfrm>
            <a:off x="2958351" y="8301135"/>
            <a:ext cx="941298"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インターネット</a:t>
            </a:r>
          </a:p>
        </p:txBody>
      </p:sp>
      <p:sp>
        <p:nvSpPr>
          <p:cNvPr id="62" name="テキスト ボックス 61">
            <a:extLst>
              <a:ext uri="{FF2B5EF4-FFF2-40B4-BE49-F238E27FC236}">
                <a16:creationId xmlns:a16="http://schemas.microsoft.com/office/drawing/2014/main" id="{3A6CF89F-FE07-3336-24F8-90380822F205}"/>
              </a:ext>
            </a:extLst>
          </p:cNvPr>
          <p:cNvSpPr txBox="1"/>
          <p:nvPr/>
        </p:nvSpPr>
        <p:spPr>
          <a:xfrm>
            <a:off x="2705592" y="8898222"/>
            <a:ext cx="1360749"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盗聴や改ざんを防ぐ</a:t>
            </a:r>
          </a:p>
        </p:txBody>
      </p:sp>
      <p:sp>
        <p:nvSpPr>
          <p:cNvPr id="63" name="テキスト ボックス 62">
            <a:extLst>
              <a:ext uri="{FF2B5EF4-FFF2-40B4-BE49-F238E27FC236}">
                <a16:creationId xmlns:a16="http://schemas.microsoft.com/office/drawing/2014/main" id="{9AD9ECC5-79BC-3C1C-2E23-5D99597291C5}"/>
              </a:ext>
            </a:extLst>
          </p:cNvPr>
          <p:cNvSpPr txBox="1"/>
          <p:nvPr/>
        </p:nvSpPr>
        <p:spPr>
          <a:xfrm>
            <a:off x="1743588" y="8353252"/>
            <a:ext cx="1360749"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仮想の専用線</a:t>
            </a:r>
          </a:p>
        </p:txBody>
      </p:sp>
      <p:sp>
        <p:nvSpPr>
          <p:cNvPr id="78" name="テキスト ボックス 77">
            <a:extLst>
              <a:ext uri="{FF2B5EF4-FFF2-40B4-BE49-F238E27FC236}">
                <a16:creationId xmlns:a16="http://schemas.microsoft.com/office/drawing/2014/main" id="{11CB20CD-4616-A688-E407-9900BCADB5B5}"/>
              </a:ext>
            </a:extLst>
          </p:cNvPr>
          <p:cNvSpPr txBox="1"/>
          <p:nvPr/>
        </p:nvSpPr>
        <p:spPr>
          <a:xfrm>
            <a:off x="622800" y="2052000"/>
            <a:ext cx="5612400" cy="15465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SD-WAN</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Software Defined-Wide Area Network</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SD-WAN</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とは、ネットワークをソフトウェアで制御する</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SDN</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を、物理的なネットワーク機器で構築した</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hlinkClick r:id="rId14" action="ppaction://hlinksldjump"/>
              </a:rPr>
              <a:t>WAN</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に適用する技術のことです。企業の拠点間接続や、クラウド接続などにおいて柔軟なネットワーク構成を実現したり、ネットワーク上で発生する通信を適切に制御したりすることができます。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たとえば、拠点間の通信には閉域網（不特定多数のユーザが利用するインターネットとは異なり、関係者のみが接続できる通信回線）を使用し、信頼できるクラウドサービスには直接外部インターネットへ接続するように切り替えることで、トラフィックの最適化が行え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2" name="テキスト ボックス 81">
            <a:extLst>
              <a:ext uri="{FF2B5EF4-FFF2-40B4-BE49-F238E27FC236}">
                <a16:creationId xmlns:a16="http://schemas.microsoft.com/office/drawing/2014/main" id="{65535E29-0034-F96E-A548-3D920F7E3555}"/>
              </a:ext>
            </a:extLst>
          </p:cNvPr>
          <p:cNvSpPr txBox="1"/>
          <p:nvPr/>
        </p:nvSpPr>
        <p:spPr>
          <a:xfrm>
            <a:off x="622800" y="9278170"/>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66. VPN</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の概要図</a:t>
            </a:r>
          </a:p>
        </p:txBody>
      </p:sp>
      <p:sp>
        <p:nvSpPr>
          <p:cNvPr id="4" name="スライド番号プレースホルダー 4">
            <a:extLst>
              <a:ext uri="{FF2B5EF4-FFF2-40B4-BE49-F238E27FC236}">
                <a16:creationId xmlns:a16="http://schemas.microsoft.com/office/drawing/2014/main" id="{A48BEAF6-2E3D-5C7B-065A-B4544DBB7C34}"/>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33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1">
            <a:extLst>
              <a:ext uri="{FF2B5EF4-FFF2-40B4-BE49-F238E27FC236}">
                <a16:creationId xmlns:a16="http://schemas.microsoft.com/office/drawing/2014/main" id="{26CBCD26-4DB7-B41A-7E39-12457C9EFFE8}"/>
              </a:ext>
            </a:extLst>
          </p:cNvPr>
          <p:cNvSpPr txBox="1">
            <a:spLocks/>
          </p:cNvSpPr>
          <p:nvPr/>
        </p:nvSpPr>
        <p:spPr>
          <a:xfrm>
            <a:off x="619200" y="835200"/>
            <a:ext cx="6238800" cy="4176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1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5" action="ppaction://hlinksldjump"/>
              </a:rPr>
              <a:t>第</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5" action="ppaction://hlinksldjump"/>
              </a:rPr>
              <a:t>17</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5" action="ppaction://hlinksldjump"/>
              </a:rPr>
              <a:t>章</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5" action="ppaction://hlinksldjump"/>
              </a:rPr>
              <a:t>. </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5" action="ppaction://hlinksldjump"/>
              </a:rPr>
              <a:t>技術的管理策</a:t>
            </a:r>
            <a:b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5" action="ppaction://hlinksldjump"/>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5" action="ppaction://hlinksldjump"/>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5" action="ppaction://hlinksldjump"/>
              </a:rPr>
              <a:t>17-2.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5" action="ppaction://hlinksldjump"/>
              </a:rPr>
              <a:t>各種テーマごとの対策</a:t>
            </a:r>
            <a:endPar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Tree>
    <p:extLst>
      <p:ext uri="{BB962C8B-B14F-4D97-AF65-F5344CB8AC3E}">
        <p14:creationId xmlns:p14="http://schemas.microsoft.com/office/powerpoint/2010/main" val="2098953112"/>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正方形/長方形 50">
            <a:extLst>
              <a:ext uri="{FF2B5EF4-FFF2-40B4-BE49-F238E27FC236}">
                <a16:creationId xmlns:a16="http://schemas.microsoft.com/office/drawing/2014/main" id="{B08FA574-B959-102E-1B0F-CCC25300E22C}"/>
              </a:ext>
            </a:extLst>
          </p:cNvPr>
          <p:cNvSpPr/>
          <p:nvPr/>
        </p:nvSpPr>
        <p:spPr>
          <a:xfrm>
            <a:off x="622800" y="3081657"/>
            <a:ext cx="5612400" cy="6132243"/>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テキスト プレースホルダー 2">
            <a:extLst>
              <a:ext uri="{FF2B5EF4-FFF2-40B4-BE49-F238E27FC236}">
                <a16:creationId xmlns:a16="http://schemas.microsoft.com/office/drawing/2014/main" id="{7FC77189-D353-33BF-9E41-AABE4C014DA2}"/>
              </a:ext>
            </a:extLst>
          </p:cNvPr>
          <p:cNvSpPr>
            <a:spLocks noGrp="1"/>
          </p:cNvSpPr>
          <p:nvPr>
            <p:ph type="body" sz="quarter" idx="14"/>
          </p:nvPr>
        </p:nvSpPr>
        <p:spPr/>
        <p:txBody>
          <a:bodyPr/>
          <a:lstStyle/>
          <a:p>
            <a:r>
              <a:rPr kumimoji="1" lang="en-US" altLang="ja-JP" sz="1600" u="sng" baseline="0">
                <a:solidFill>
                  <a:schemeClr val="tx1"/>
                </a:solidFill>
                <a:uFill>
                  <a:solidFill>
                    <a:schemeClr val="bg1"/>
                  </a:solidFill>
                </a:uFill>
                <a:latin typeface="+mn-ea"/>
                <a:ea typeface="+mn-ea"/>
              </a:rPr>
              <a:t>17-2-4. </a:t>
            </a:r>
            <a:r>
              <a:rPr kumimoji="1" lang="ja-JP" altLang="en-US" sz="1600" u="sng" baseline="0">
                <a:solidFill>
                  <a:schemeClr val="tx1"/>
                </a:solidFill>
                <a:uFill>
                  <a:solidFill>
                    <a:schemeClr val="bg1"/>
                  </a:solidFill>
                </a:uFill>
                <a:latin typeface="+mn-ea"/>
                <a:ea typeface="+mn-ea"/>
              </a:rPr>
              <a:t>セキュリティ統制</a:t>
            </a:r>
            <a:endParaRPr kumimoji="1" lang="ja-JP" altLang="en-US"/>
          </a:p>
        </p:txBody>
      </p:sp>
      <p:sp>
        <p:nvSpPr>
          <p:cNvPr id="6" name="正方形/長方形 5">
            <a:extLst>
              <a:ext uri="{FF2B5EF4-FFF2-40B4-BE49-F238E27FC236}">
                <a16:creationId xmlns:a16="http://schemas.microsoft.com/office/drawing/2014/main" id="{1DCE1D91-0A32-E15A-54E0-DA40AC076D53}"/>
              </a:ext>
            </a:extLst>
          </p:cNvPr>
          <p:cNvSpPr/>
          <p:nvPr/>
        </p:nvSpPr>
        <p:spPr>
          <a:xfrm>
            <a:off x="729000" y="7148105"/>
            <a:ext cx="5400000" cy="1866620"/>
          </a:xfrm>
          <a:prstGeom prst="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正方形/長方形 6">
            <a:extLst>
              <a:ext uri="{FF2B5EF4-FFF2-40B4-BE49-F238E27FC236}">
                <a16:creationId xmlns:a16="http://schemas.microsoft.com/office/drawing/2014/main" id="{7D01A981-952C-4B17-CC39-BEB33085C9BE}"/>
              </a:ext>
            </a:extLst>
          </p:cNvPr>
          <p:cNvSpPr/>
          <p:nvPr/>
        </p:nvSpPr>
        <p:spPr>
          <a:xfrm>
            <a:off x="729000" y="3247312"/>
            <a:ext cx="5400000" cy="3065260"/>
          </a:xfrm>
          <a:prstGeom prst="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ボックス 7">
            <a:extLst>
              <a:ext uri="{FF2B5EF4-FFF2-40B4-BE49-F238E27FC236}">
                <a16:creationId xmlns:a16="http://schemas.microsoft.com/office/drawing/2014/main" id="{3C4C4538-9895-F086-D8A8-119086F77EBC}"/>
              </a:ext>
            </a:extLst>
          </p:cNvPr>
          <p:cNvSpPr txBox="1"/>
          <p:nvPr/>
        </p:nvSpPr>
        <p:spPr>
          <a:xfrm>
            <a:off x="619200" y="2484028"/>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セキュリティ統制とは、</a:t>
            </a:r>
            <a:r>
              <a:rPr kumimoji="0" lang="ja-JP" altLang="en-US" sz="1050" b="0" i="0" u="none" strike="noStrike" kern="1200" cap="none" spc="0" normalizeH="0" baseline="0" noProof="0">
                <a:ln>
                  <a:noFill/>
                </a:ln>
                <a:solidFill>
                  <a:srgbClr val="0F0F0F"/>
                </a:solidFill>
                <a:effectLst/>
                <a:uLnTx/>
                <a:uFillTx/>
                <a:latin typeface="Söhne"/>
                <a:ea typeface="メイリオ"/>
                <a:cs typeface="+mn-cs"/>
              </a:rPr>
              <a:t>組織が情報資産を守るために採用するセキュリティ対策や仕組みになります。機密性、完全性、可用性などの情報セキュリティの目標を達成するために監視、記録を行い統制します。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矢印: 下 9">
            <a:extLst>
              <a:ext uri="{FF2B5EF4-FFF2-40B4-BE49-F238E27FC236}">
                <a16:creationId xmlns:a16="http://schemas.microsoft.com/office/drawing/2014/main" id="{309DFA9B-BF2A-A7A8-8FB1-91C875158BE5}"/>
              </a:ext>
            </a:extLst>
          </p:cNvPr>
          <p:cNvSpPr/>
          <p:nvPr/>
        </p:nvSpPr>
        <p:spPr>
          <a:xfrm>
            <a:off x="2469516" y="6424994"/>
            <a:ext cx="1918969" cy="610689"/>
          </a:xfrm>
          <a:prstGeom prst="downArrow">
            <a:avLst/>
          </a:prstGeom>
          <a:solidFill>
            <a:schemeClr val="accent5">
              <a:lumMod val="40000"/>
              <a:lumOff val="60000"/>
            </a:schemeClr>
          </a:solid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ログ収集</a:t>
            </a:r>
          </a:p>
        </p:txBody>
      </p:sp>
      <p:sp>
        <p:nvSpPr>
          <p:cNvPr id="11" name="テキスト ボックス 10">
            <a:extLst>
              <a:ext uri="{FF2B5EF4-FFF2-40B4-BE49-F238E27FC236}">
                <a16:creationId xmlns:a16="http://schemas.microsoft.com/office/drawing/2014/main" id="{D0ECC381-AD9D-EF7B-5B13-8EE559C7B728}"/>
              </a:ext>
            </a:extLst>
          </p:cNvPr>
          <p:cNvSpPr txBox="1"/>
          <p:nvPr/>
        </p:nvSpPr>
        <p:spPr>
          <a:xfrm>
            <a:off x="739504" y="3308177"/>
            <a:ext cx="2295708"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prstClr val="black"/>
                </a:solidFill>
                <a:effectLst/>
                <a:uLnTx/>
                <a:uFillTx/>
                <a:latin typeface="メイリオ"/>
                <a:ea typeface="メイリオ"/>
                <a:cs typeface="+mn-cs"/>
              </a:rPr>
              <a:t>資産</a:t>
            </a:r>
          </a:p>
        </p:txBody>
      </p:sp>
      <p:sp>
        <p:nvSpPr>
          <p:cNvPr id="12" name="テキスト ボックス 11">
            <a:extLst>
              <a:ext uri="{FF2B5EF4-FFF2-40B4-BE49-F238E27FC236}">
                <a16:creationId xmlns:a16="http://schemas.microsoft.com/office/drawing/2014/main" id="{06203444-695F-7BCC-CFC8-E909A6F98E03}"/>
              </a:ext>
            </a:extLst>
          </p:cNvPr>
          <p:cNvSpPr txBox="1"/>
          <p:nvPr/>
        </p:nvSpPr>
        <p:spPr>
          <a:xfrm>
            <a:off x="740992" y="7204530"/>
            <a:ext cx="2295708"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prstClr val="black"/>
                </a:solidFill>
                <a:effectLst/>
                <a:uLnTx/>
                <a:uFillTx/>
                <a:latin typeface="メイリオ"/>
                <a:ea typeface="メイリオ"/>
                <a:cs typeface="+mn-cs"/>
              </a:rPr>
              <a:t>マネジメント</a:t>
            </a:r>
          </a:p>
        </p:txBody>
      </p:sp>
      <p:grpSp>
        <p:nvGrpSpPr>
          <p:cNvPr id="23" name="グループ化 22">
            <a:extLst>
              <a:ext uri="{FF2B5EF4-FFF2-40B4-BE49-F238E27FC236}">
                <a16:creationId xmlns:a16="http://schemas.microsoft.com/office/drawing/2014/main" id="{B6288C41-CDDA-902D-B7A2-59ABE7E0510F}"/>
              </a:ext>
            </a:extLst>
          </p:cNvPr>
          <p:cNvGrpSpPr/>
          <p:nvPr/>
        </p:nvGrpSpPr>
        <p:grpSpPr>
          <a:xfrm>
            <a:off x="2792374" y="3757941"/>
            <a:ext cx="1273253" cy="1036487"/>
            <a:chOff x="4425367" y="4142728"/>
            <a:chExt cx="1273253" cy="1036487"/>
          </a:xfrm>
        </p:grpSpPr>
        <p:grpSp>
          <p:nvGrpSpPr>
            <p:cNvPr id="24" name="グループ化 23">
              <a:extLst>
                <a:ext uri="{FF2B5EF4-FFF2-40B4-BE49-F238E27FC236}">
                  <a16:creationId xmlns:a16="http://schemas.microsoft.com/office/drawing/2014/main" id="{5F06501B-1E9D-E8CF-28A3-881E11F7B8D0}"/>
                </a:ext>
              </a:extLst>
            </p:cNvPr>
            <p:cNvGrpSpPr/>
            <p:nvPr/>
          </p:nvGrpSpPr>
          <p:grpSpPr>
            <a:xfrm>
              <a:off x="4425367" y="4142728"/>
              <a:ext cx="1273253" cy="1036487"/>
              <a:chOff x="7032546" y="963277"/>
              <a:chExt cx="1273253" cy="1036487"/>
            </a:xfrm>
          </p:grpSpPr>
          <p:sp>
            <p:nvSpPr>
              <p:cNvPr id="26" name="四角形: 角を丸くする 25">
                <a:extLst>
                  <a:ext uri="{FF2B5EF4-FFF2-40B4-BE49-F238E27FC236}">
                    <a16:creationId xmlns:a16="http://schemas.microsoft.com/office/drawing/2014/main" id="{62DCFA53-9914-555E-36EF-3552D92E893C}"/>
                  </a:ext>
                </a:extLst>
              </p:cNvPr>
              <p:cNvSpPr/>
              <p:nvPr/>
            </p:nvSpPr>
            <p:spPr>
              <a:xfrm>
                <a:off x="7032546" y="963277"/>
                <a:ext cx="1273253" cy="1036487"/>
              </a:xfrm>
              <a:prstGeom prst="roundRect">
                <a:avLst>
                  <a:gd name="adj" fmla="val 2472"/>
                </a:avLst>
              </a:prstGeom>
              <a:solidFill>
                <a:schemeClr val="bg1">
                  <a:lumMod val="25000"/>
                  <a:lumOff val="75000"/>
                </a:schemeClr>
              </a:solidFill>
              <a:ln>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7" name="テキスト ボックス 26">
                <a:extLst>
                  <a:ext uri="{FF2B5EF4-FFF2-40B4-BE49-F238E27FC236}">
                    <a16:creationId xmlns:a16="http://schemas.microsoft.com/office/drawing/2014/main" id="{7F0F2464-937D-0132-C20F-FF4B6607B4BE}"/>
                  </a:ext>
                </a:extLst>
              </p:cNvPr>
              <p:cNvSpPr txBox="1"/>
              <p:nvPr/>
            </p:nvSpPr>
            <p:spPr>
              <a:xfrm>
                <a:off x="7138334" y="1686388"/>
                <a:ext cx="1035855"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prstClr val="black"/>
                    </a:solidFill>
                    <a:effectLst/>
                    <a:uLnTx/>
                    <a:uFillTx/>
                    <a:latin typeface="メイリオ"/>
                    <a:ea typeface="メイリオ"/>
                    <a:cs typeface="+mn-cs"/>
                  </a:rPr>
                  <a:t>データ</a:t>
                </a:r>
              </a:p>
            </p:txBody>
          </p:sp>
        </p:grpSp>
        <p:pic>
          <p:nvPicPr>
            <p:cNvPr id="25" name="図 24" descr="図形&#10;&#10;低い精度で自動的に生成された説明">
              <a:extLst>
                <a:ext uri="{FF2B5EF4-FFF2-40B4-BE49-F238E27FC236}">
                  <a16:creationId xmlns:a16="http://schemas.microsoft.com/office/drawing/2014/main" id="{51833C4A-FBDE-4AE8-2C3F-C3360676C16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61880" y="4150032"/>
              <a:ext cx="762000" cy="762000"/>
            </a:xfrm>
            <a:prstGeom prst="rect">
              <a:avLst/>
            </a:prstGeom>
          </p:spPr>
        </p:pic>
      </p:grpSp>
      <p:grpSp>
        <p:nvGrpSpPr>
          <p:cNvPr id="17" name="グループ化 16">
            <a:extLst>
              <a:ext uri="{FF2B5EF4-FFF2-40B4-BE49-F238E27FC236}">
                <a16:creationId xmlns:a16="http://schemas.microsoft.com/office/drawing/2014/main" id="{E83DFE75-A3CB-EBD5-4199-AF69E6B0EEDF}"/>
              </a:ext>
            </a:extLst>
          </p:cNvPr>
          <p:cNvGrpSpPr/>
          <p:nvPr/>
        </p:nvGrpSpPr>
        <p:grpSpPr>
          <a:xfrm>
            <a:off x="3685946" y="5062550"/>
            <a:ext cx="1273253" cy="1036487"/>
            <a:chOff x="2842178" y="3717604"/>
            <a:chExt cx="1273253" cy="1036487"/>
          </a:xfrm>
        </p:grpSpPr>
        <p:grpSp>
          <p:nvGrpSpPr>
            <p:cNvPr id="18" name="グループ化 17">
              <a:extLst>
                <a:ext uri="{FF2B5EF4-FFF2-40B4-BE49-F238E27FC236}">
                  <a16:creationId xmlns:a16="http://schemas.microsoft.com/office/drawing/2014/main" id="{416A7583-1E4B-DD60-52D8-74DE6B592A5B}"/>
                </a:ext>
              </a:extLst>
            </p:cNvPr>
            <p:cNvGrpSpPr/>
            <p:nvPr/>
          </p:nvGrpSpPr>
          <p:grpSpPr>
            <a:xfrm>
              <a:off x="2842178" y="3717604"/>
              <a:ext cx="1273253" cy="1036487"/>
              <a:chOff x="7032546" y="963277"/>
              <a:chExt cx="1273253" cy="1036487"/>
            </a:xfrm>
          </p:grpSpPr>
          <p:sp>
            <p:nvSpPr>
              <p:cNvPr id="21" name="四角形: 角を丸くする 20">
                <a:extLst>
                  <a:ext uri="{FF2B5EF4-FFF2-40B4-BE49-F238E27FC236}">
                    <a16:creationId xmlns:a16="http://schemas.microsoft.com/office/drawing/2014/main" id="{CA9F51C2-55E1-75D1-0822-5EED4CB7DDDB}"/>
                  </a:ext>
                </a:extLst>
              </p:cNvPr>
              <p:cNvSpPr/>
              <p:nvPr/>
            </p:nvSpPr>
            <p:spPr>
              <a:xfrm>
                <a:off x="7032546" y="963277"/>
                <a:ext cx="1273253" cy="1036487"/>
              </a:xfrm>
              <a:prstGeom prst="roundRect">
                <a:avLst>
                  <a:gd name="adj" fmla="val 2472"/>
                </a:avLst>
              </a:prstGeom>
              <a:solidFill>
                <a:schemeClr val="bg1">
                  <a:lumMod val="25000"/>
                  <a:lumOff val="75000"/>
                </a:schemeClr>
              </a:solidFill>
              <a:ln>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2" name="テキスト ボックス 21">
                <a:extLst>
                  <a:ext uri="{FF2B5EF4-FFF2-40B4-BE49-F238E27FC236}">
                    <a16:creationId xmlns:a16="http://schemas.microsoft.com/office/drawing/2014/main" id="{F322D0C6-E91E-5A45-F4DE-F86D0BA3D441}"/>
                  </a:ext>
                </a:extLst>
              </p:cNvPr>
              <p:cNvSpPr txBox="1"/>
              <p:nvPr/>
            </p:nvSpPr>
            <p:spPr>
              <a:xfrm>
                <a:off x="7138334" y="1686388"/>
                <a:ext cx="1035855"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prstClr val="black"/>
                    </a:solidFill>
                    <a:effectLst/>
                    <a:uLnTx/>
                    <a:uFillTx/>
                    <a:latin typeface="メイリオ"/>
                    <a:ea typeface="メイリオ"/>
                    <a:cs typeface="+mn-cs"/>
                  </a:rPr>
                  <a:t>デバイス</a:t>
                </a:r>
              </a:p>
            </p:txBody>
          </p:sp>
        </p:grpSp>
        <p:pic>
          <p:nvPicPr>
            <p:cNvPr id="19" name="グラフィックス 18" descr="ノート PC 単色塗りつぶし">
              <a:extLst>
                <a:ext uri="{FF2B5EF4-FFF2-40B4-BE49-F238E27FC236}">
                  <a16:creationId xmlns:a16="http://schemas.microsoft.com/office/drawing/2014/main" id="{634BE9C6-64DA-CD89-18BC-A73F6999F523}"/>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250838" y="3767632"/>
              <a:ext cx="731520" cy="731520"/>
            </a:xfrm>
            <a:prstGeom prst="rect">
              <a:avLst/>
            </a:prstGeom>
          </p:spPr>
        </p:pic>
        <p:pic>
          <p:nvPicPr>
            <p:cNvPr id="20" name="図 19" descr="図形&#10;&#10;低い精度で自動的に生成された説明">
              <a:extLst>
                <a:ext uri="{FF2B5EF4-FFF2-40B4-BE49-F238E27FC236}">
                  <a16:creationId xmlns:a16="http://schemas.microsoft.com/office/drawing/2014/main" id="{40639CCB-25B8-6E10-56F6-8EA9F86ADEB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873429" y="3800729"/>
              <a:ext cx="476250" cy="476250"/>
            </a:xfrm>
            <a:prstGeom prst="rect">
              <a:avLst/>
            </a:prstGeom>
          </p:spPr>
        </p:pic>
      </p:grpSp>
      <p:grpSp>
        <p:nvGrpSpPr>
          <p:cNvPr id="28" name="グループ化 27">
            <a:extLst>
              <a:ext uri="{FF2B5EF4-FFF2-40B4-BE49-F238E27FC236}">
                <a16:creationId xmlns:a16="http://schemas.microsoft.com/office/drawing/2014/main" id="{78FE4B82-54B1-93F7-18CD-C7B4A5F5B7C5}"/>
              </a:ext>
            </a:extLst>
          </p:cNvPr>
          <p:cNvGrpSpPr/>
          <p:nvPr/>
        </p:nvGrpSpPr>
        <p:grpSpPr>
          <a:xfrm>
            <a:off x="1898801" y="5061360"/>
            <a:ext cx="1273253" cy="1036487"/>
            <a:chOff x="2901680" y="4970087"/>
            <a:chExt cx="1273253" cy="1036487"/>
          </a:xfrm>
        </p:grpSpPr>
        <p:grpSp>
          <p:nvGrpSpPr>
            <p:cNvPr id="29" name="グループ化 28">
              <a:extLst>
                <a:ext uri="{FF2B5EF4-FFF2-40B4-BE49-F238E27FC236}">
                  <a16:creationId xmlns:a16="http://schemas.microsoft.com/office/drawing/2014/main" id="{87AB9497-BC42-B69B-7FF6-B87B3B07FF99}"/>
                </a:ext>
              </a:extLst>
            </p:cNvPr>
            <p:cNvGrpSpPr/>
            <p:nvPr/>
          </p:nvGrpSpPr>
          <p:grpSpPr>
            <a:xfrm>
              <a:off x="2901680" y="4970087"/>
              <a:ext cx="1273253" cy="1036487"/>
              <a:chOff x="7032546" y="963277"/>
              <a:chExt cx="1273253" cy="1036487"/>
            </a:xfrm>
          </p:grpSpPr>
          <p:sp>
            <p:nvSpPr>
              <p:cNvPr id="31" name="四角形: 角を丸くする 30">
                <a:extLst>
                  <a:ext uri="{FF2B5EF4-FFF2-40B4-BE49-F238E27FC236}">
                    <a16:creationId xmlns:a16="http://schemas.microsoft.com/office/drawing/2014/main" id="{CFDC97DD-228C-1189-5C65-A5AFAB1FA9FF}"/>
                  </a:ext>
                </a:extLst>
              </p:cNvPr>
              <p:cNvSpPr/>
              <p:nvPr/>
            </p:nvSpPr>
            <p:spPr>
              <a:xfrm>
                <a:off x="7032546" y="963277"/>
                <a:ext cx="1273253" cy="1036487"/>
              </a:xfrm>
              <a:prstGeom prst="roundRect">
                <a:avLst>
                  <a:gd name="adj" fmla="val 2472"/>
                </a:avLst>
              </a:prstGeom>
              <a:solidFill>
                <a:schemeClr val="bg1">
                  <a:lumMod val="25000"/>
                  <a:lumOff val="75000"/>
                </a:schemeClr>
              </a:solidFill>
              <a:ln>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32" name="テキスト ボックス 31">
                <a:extLst>
                  <a:ext uri="{FF2B5EF4-FFF2-40B4-BE49-F238E27FC236}">
                    <a16:creationId xmlns:a16="http://schemas.microsoft.com/office/drawing/2014/main" id="{C737F4B3-5C7A-4437-61D0-20FF654EFA63}"/>
                  </a:ext>
                </a:extLst>
              </p:cNvPr>
              <p:cNvSpPr txBox="1"/>
              <p:nvPr/>
            </p:nvSpPr>
            <p:spPr>
              <a:xfrm>
                <a:off x="7138334" y="1686388"/>
                <a:ext cx="1035855"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prstClr val="black"/>
                    </a:solidFill>
                    <a:effectLst/>
                    <a:uLnTx/>
                    <a:uFillTx/>
                    <a:latin typeface="メイリオ"/>
                    <a:ea typeface="メイリオ"/>
                    <a:cs typeface="+mn-cs"/>
                  </a:rPr>
                  <a:t>ネットワーク</a:t>
                </a:r>
              </a:p>
            </p:txBody>
          </p:sp>
        </p:grpSp>
        <p:pic>
          <p:nvPicPr>
            <p:cNvPr id="30" name="図 29">
              <a:extLst>
                <a:ext uri="{FF2B5EF4-FFF2-40B4-BE49-F238E27FC236}">
                  <a16:creationId xmlns:a16="http://schemas.microsoft.com/office/drawing/2014/main" id="{409F6B4F-58B3-066C-E8E1-D3440F4097DF}"/>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3136267" y="4994642"/>
              <a:ext cx="792387" cy="734948"/>
            </a:xfrm>
            <a:prstGeom prst="rect">
              <a:avLst/>
            </a:prstGeom>
          </p:spPr>
        </p:pic>
      </p:grpSp>
      <p:grpSp>
        <p:nvGrpSpPr>
          <p:cNvPr id="13" name="グループ化 12">
            <a:extLst>
              <a:ext uri="{FF2B5EF4-FFF2-40B4-BE49-F238E27FC236}">
                <a16:creationId xmlns:a16="http://schemas.microsoft.com/office/drawing/2014/main" id="{71139955-5B9D-BACF-22C8-07DDF798D0A5}"/>
              </a:ext>
            </a:extLst>
          </p:cNvPr>
          <p:cNvGrpSpPr/>
          <p:nvPr/>
        </p:nvGrpSpPr>
        <p:grpSpPr>
          <a:xfrm>
            <a:off x="1052518" y="3759582"/>
            <a:ext cx="1273253" cy="1036487"/>
            <a:chOff x="7032546" y="963277"/>
            <a:chExt cx="1273253" cy="1036487"/>
          </a:xfrm>
        </p:grpSpPr>
        <p:sp>
          <p:nvSpPr>
            <p:cNvPr id="14" name="四角形: 角を丸くする 13">
              <a:extLst>
                <a:ext uri="{FF2B5EF4-FFF2-40B4-BE49-F238E27FC236}">
                  <a16:creationId xmlns:a16="http://schemas.microsoft.com/office/drawing/2014/main" id="{CCB685E0-B519-03FE-7844-F2CCF7D8B8A4}"/>
                </a:ext>
              </a:extLst>
            </p:cNvPr>
            <p:cNvSpPr/>
            <p:nvPr/>
          </p:nvSpPr>
          <p:spPr>
            <a:xfrm>
              <a:off x="7032546" y="963277"/>
              <a:ext cx="1273253" cy="1036487"/>
            </a:xfrm>
            <a:prstGeom prst="roundRect">
              <a:avLst>
                <a:gd name="adj" fmla="val 2472"/>
              </a:avLst>
            </a:prstGeom>
            <a:solidFill>
              <a:schemeClr val="bg1">
                <a:lumMod val="25000"/>
                <a:lumOff val="75000"/>
              </a:schemeClr>
            </a:solidFill>
            <a:ln>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5" name="テキスト ボックス 14">
              <a:extLst>
                <a:ext uri="{FF2B5EF4-FFF2-40B4-BE49-F238E27FC236}">
                  <a16:creationId xmlns:a16="http://schemas.microsoft.com/office/drawing/2014/main" id="{B73F88AF-1B33-C9E0-F858-F0BC92DC8484}"/>
                </a:ext>
              </a:extLst>
            </p:cNvPr>
            <p:cNvSpPr txBox="1"/>
            <p:nvPr/>
          </p:nvSpPr>
          <p:spPr>
            <a:xfrm>
              <a:off x="7138334" y="1686388"/>
              <a:ext cx="1035855"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prstClr val="black"/>
                  </a:solidFill>
                  <a:effectLst/>
                  <a:uLnTx/>
                  <a:uFillTx/>
                  <a:latin typeface="メイリオ"/>
                  <a:ea typeface="メイリオ"/>
                  <a:cs typeface="+mn-cs"/>
                </a:rPr>
                <a:t>ワークロード</a:t>
              </a:r>
            </a:p>
          </p:txBody>
        </p:sp>
        <p:pic>
          <p:nvPicPr>
            <p:cNvPr id="16" name="図 15" descr="図形&#10;&#10;低い精度で自動的に生成された説明">
              <a:extLst>
                <a:ext uri="{FF2B5EF4-FFF2-40B4-BE49-F238E27FC236}">
                  <a16:creationId xmlns:a16="http://schemas.microsoft.com/office/drawing/2014/main" id="{BE4FCF7F-4BAB-4214-F54A-0112B2EFB1C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288172" y="963277"/>
              <a:ext cx="762000" cy="762000"/>
            </a:xfrm>
            <a:prstGeom prst="rect">
              <a:avLst/>
            </a:prstGeom>
          </p:spPr>
        </p:pic>
      </p:grpSp>
      <p:grpSp>
        <p:nvGrpSpPr>
          <p:cNvPr id="33" name="グループ化 32">
            <a:extLst>
              <a:ext uri="{FF2B5EF4-FFF2-40B4-BE49-F238E27FC236}">
                <a16:creationId xmlns:a16="http://schemas.microsoft.com/office/drawing/2014/main" id="{1B46020F-54BF-CFE5-F661-C257EA010B62}"/>
              </a:ext>
            </a:extLst>
          </p:cNvPr>
          <p:cNvGrpSpPr/>
          <p:nvPr/>
        </p:nvGrpSpPr>
        <p:grpSpPr>
          <a:xfrm>
            <a:off x="4506459" y="3758400"/>
            <a:ext cx="1299024" cy="1036487"/>
            <a:chOff x="4692502" y="2780320"/>
            <a:chExt cx="1299024" cy="1036487"/>
          </a:xfrm>
        </p:grpSpPr>
        <p:grpSp>
          <p:nvGrpSpPr>
            <p:cNvPr id="34" name="グループ化 33">
              <a:extLst>
                <a:ext uri="{FF2B5EF4-FFF2-40B4-BE49-F238E27FC236}">
                  <a16:creationId xmlns:a16="http://schemas.microsoft.com/office/drawing/2014/main" id="{9D3235CE-825C-CDFD-BC07-976A3CEDAE22}"/>
                </a:ext>
              </a:extLst>
            </p:cNvPr>
            <p:cNvGrpSpPr/>
            <p:nvPr/>
          </p:nvGrpSpPr>
          <p:grpSpPr>
            <a:xfrm>
              <a:off x="4692502" y="2780320"/>
              <a:ext cx="1299024" cy="1036487"/>
              <a:chOff x="7032546" y="963277"/>
              <a:chExt cx="1299024" cy="1036487"/>
            </a:xfrm>
          </p:grpSpPr>
          <p:sp>
            <p:nvSpPr>
              <p:cNvPr id="36" name="四角形: 角を丸くする 35">
                <a:extLst>
                  <a:ext uri="{FF2B5EF4-FFF2-40B4-BE49-F238E27FC236}">
                    <a16:creationId xmlns:a16="http://schemas.microsoft.com/office/drawing/2014/main" id="{F48D7656-47D8-6EA4-D6AA-126A0A26E01C}"/>
                  </a:ext>
                </a:extLst>
              </p:cNvPr>
              <p:cNvSpPr/>
              <p:nvPr/>
            </p:nvSpPr>
            <p:spPr>
              <a:xfrm>
                <a:off x="7032546" y="963277"/>
                <a:ext cx="1273253" cy="1036487"/>
              </a:xfrm>
              <a:prstGeom prst="roundRect">
                <a:avLst>
                  <a:gd name="adj" fmla="val 2472"/>
                </a:avLst>
              </a:prstGeom>
              <a:solidFill>
                <a:schemeClr val="bg1">
                  <a:lumMod val="25000"/>
                  <a:lumOff val="75000"/>
                </a:schemeClr>
              </a:solidFill>
              <a:ln>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37" name="テキスト ボックス 36">
                <a:extLst>
                  <a:ext uri="{FF2B5EF4-FFF2-40B4-BE49-F238E27FC236}">
                    <a16:creationId xmlns:a16="http://schemas.microsoft.com/office/drawing/2014/main" id="{E7D9DF30-F49F-38F1-1364-9B6AE925CE13}"/>
                  </a:ext>
                </a:extLst>
              </p:cNvPr>
              <p:cNvSpPr txBox="1"/>
              <p:nvPr/>
            </p:nvSpPr>
            <p:spPr>
              <a:xfrm>
                <a:off x="7058317" y="1687636"/>
                <a:ext cx="1273253"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prstClr val="black"/>
                    </a:solidFill>
                    <a:effectLst/>
                    <a:uLnTx/>
                    <a:uFillTx/>
                    <a:latin typeface="メイリオ"/>
                    <a:ea typeface="メイリオ"/>
                    <a:cs typeface="+mn-cs"/>
                  </a:rPr>
                  <a:t>アイデンティティ</a:t>
                </a:r>
              </a:p>
            </p:txBody>
          </p:sp>
        </p:grpSp>
        <p:pic>
          <p:nvPicPr>
            <p:cNvPr id="35" name="図 34" descr="図形&#10;&#10;低い精度で自動的に生成された説明">
              <a:extLst>
                <a:ext uri="{FF2B5EF4-FFF2-40B4-BE49-F238E27FC236}">
                  <a16:creationId xmlns:a16="http://schemas.microsoft.com/office/drawing/2014/main" id="{1AE8D696-59FF-E43A-3D47-8846927FB8C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022354" y="2840086"/>
              <a:ext cx="587726" cy="587726"/>
            </a:xfrm>
            <a:prstGeom prst="rect">
              <a:avLst/>
            </a:prstGeom>
          </p:spPr>
        </p:pic>
      </p:grpSp>
      <p:grpSp>
        <p:nvGrpSpPr>
          <p:cNvPr id="38" name="グループ化 37">
            <a:extLst>
              <a:ext uri="{FF2B5EF4-FFF2-40B4-BE49-F238E27FC236}">
                <a16:creationId xmlns:a16="http://schemas.microsoft.com/office/drawing/2014/main" id="{B8AD9ACC-EEBC-4B17-0C32-F2E2815B180D}"/>
              </a:ext>
            </a:extLst>
          </p:cNvPr>
          <p:cNvGrpSpPr/>
          <p:nvPr/>
        </p:nvGrpSpPr>
        <p:grpSpPr>
          <a:xfrm>
            <a:off x="1679767" y="7642484"/>
            <a:ext cx="1273253" cy="1036487"/>
            <a:chOff x="1585355" y="7076434"/>
            <a:chExt cx="1273253" cy="1036487"/>
          </a:xfrm>
        </p:grpSpPr>
        <p:grpSp>
          <p:nvGrpSpPr>
            <p:cNvPr id="39" name="グループ化 38">
              <a:extLst>
                <a:ext uri="{FF2B5EF4-FFF2-40B4-BE49-F238E27FC236}">
                  <a16:creationId xmlns:a16="http://schemas.microsoft.com/office/drawing/2014/main" id="{0AFB2992-6EB1-8F9C-B0F5-F186F9E405A2}"/>
                </a:ext>
              </a:extLst>
            </p:cNvPr>
            <p:cNvGrpSpPr/>
            <p:nvPr/>
          </p:nvGrpSpPr>
          <p:grpSpPr>
            <a:xfrm>
              <a:off x="1585355" y="7076434"/>
              <a:ext cx="1273253" cy="1036487"/>
              <a:chOff x="7032546" y="963277"/>
              <a:chExt cx="1273253" cy="1036487"/>
            </a:xfrm>
          </p:grpSpPr>
          <p:sp>
            <p:nvSpPr>
              <p:cNvPr id="41" name="四角形: 角を丸くする 40">
                <a:extLst>
                  <a:ext uri="{FF2B5EF4-FFF2-40B4-BE49-F238E27FC236}">
                    <a16:creationId xmlns:a16="http://schemas.microsoft.com/office/drawing/2014/main" id="{C1557B79-D068-FD4A-04AB-A6353357B30C}"/>
                  </a:ext>
                </a:extLst>
              </p:cNvPr>
              <p:cNvSpPr/>
              <p:nvPr/>
            </p:nvSpPr>
            <p:spPr>
              <a:xfrm>
                <a:off x="7032546" y="963277"/>
                <a:ext cx="1273253" cy="1036487"/>
              </a:xfrm>
              <a:prstGeom prst="roundRect">
                <a:avLst>
                  <a:gd name="adj" fmla="val 2472"/>
                </a:avLst>
              </a:prstGeom>
              <a:solidFill>
                <a:schemeClr val="bg1">
                  <a:lumMod val="25000"/>
                  <a:lumOff val="75000"/>
                </a:schemeClr>
              </a:solidFill>
              <a:ln>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42" name="テキスト ボックス 41">
                <a:extLst>
                  <a:ext uri="{FF2B5EF4-FFF2-40B4-BE49-F238E27FC236}">
                    <a16:creationId xmlns:a16="http://schemas.microsoft.com/office/drawing/2014/main" id="{5CB2BE18-8C6C-B1B1-3D00-2205438B058A}"/>
                  </a:ext>
                </a:extLst>
              </p:cNvPr>
              <p:cNvSpPr txBox="1"/>
              <p:nvPr/>
            </p:nvSpPr>
            <p:spPr>
              <a:xfrm>
                <a:off x="7138334" y="1686388"/>
                <a:ext cx="1035855"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prstClr val="black"/>
                    </a:solidFill>
                    <a:effectLst/>
                    <a:uLnTx/>
                    <a:uFillTx/>
                    <a:latin typeface="メイリオ"/>
                    <a:ea typeface="メイリオ"/>
                    <a:cs typeface="+mn-cs"/>
                  </a:rPr>
                  <a:t>可視化と分析</a:t>
                </a:r>
              </a:p>
            </p:txBody>
          </p:sp>
        </p:grpSp>
        <p:pic>
          <p:nvPicPr>
            <p:cNvPr id="40" name="図 39">
              <a:extLst>
                <a:ext uri="{FF2B5EF4-FFF2-40B4-BE49-F238E27FC236}">
                  <a16:creationId xmlns:a16="http://schemas.microsoft.com/office/drawing/2014/main" id="{9C927CF5-5999-079C-C293-2FADC536A9F1}"/>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867429" y="7146798"/>
              <a:ext cx="756000" cy="756000"/>
            </a:xfrm>
            <a:prstGeom prst="rect">
              <a:avLst/>
            </a:prstGeom>
          </p:spPr>
        </p:pic>
      </p:grpSp>
      <p:grpSp>
        <p:nvGrpSpPr>
          <p:cNvPr id="43" name="グループ化 42">
            <a:extLst>
              <a:ext uri="{FF2B5EF4-FFF2-40B4-BE49-F238E27FC236}">
                <a16:creationId xmlns:a16="http://schemas.microsoft.com/office/drawing/2014/main" id="{CDCC9017-10BB-F81D-9DEB-E5D243E7542A}"/>
              </a:ext>
            </a:extLst>
          </p:cNvPr>
          <p:cNvGrpSpPr/>
          <p:nvPr/>
        </p:nvGrpSpPr>
        <p:grpSpPr>
          <a:xfrm>
            <a:off x="3904981" y="7642800"/>
            <a:ext cx="1273253" cy="1036487"/>
            <a:chOff x="3569803" y="7076434"/>
            <a:chExt cx="1273253" cy="1036487"/>
          </a:xfrm>
        </p:grpSpPr>
        <p:grpSp>
          <p:nvGrpSpPr>
            <p:cNvPr id="44" name="グループ化 43">
              <a:extLst>
                <a:ext uri="{FF2B5EF4-FFF2-40B4-BE49-F238E27FC236}">
                  <a16:creationId xmlns:a16="http://schemas.microsoft.com/office/drawing/2014/main" id="{4902ADB2-F305-A776-F362-044CFE7CC7D6}"/>
                </a:ext>
              </a:extLst>
            </p:cNvPr>
            <p:cNvGrpSpPr/>
            <p:nvPr/>
          </p:nvGrpSpPr>
          <p:grpSpPr>
            <a:xfrm>
              <a:off x="3569803" y="7076434"/>
              <a:ext cx="1273253" cy="1036487"/>
              <a:chOff x="7032546" y="963277"/>
              <a:chExt cx="1273253" cy="1036487"/>
            </a:xfrm>
          </p:grpSpPr>
          <p:sp>
            <p:nvSpPr>
              <p:cNvPr id="46" name="四角形: 角を丸くする 45">
                <a:extLst>
                  <a:ext uri="{FF2B5EF4-FFF2-40B4-BE49-F238E27FC236}">
                    <a16:creationId xmlns:a16="http://schemas.microsoft.com/office/drawing/2014/main" id="{FBF77FEF-90E7-29CE-5C9D-627FA50227B8}"/>
                  </a:ext>
                </a:extLst>
              </p:cNvPr>
              <p:cNvSpPr/>
              <p:nvPr/>
            </p:nvSpPr>
            <p:spPr>
              <a:xfrm>
                <a:off x="7032546" y="963277"/>
                <a:ext cx="1273253" cy="1036487"/>
              </a:xfrm>
              <a:prstGeom prst="roundRect">
                <a:avLst>
                  <a:gd name="adj" fmla="val 2472"/>
                </a:avLst>
              </a:prstGeom>
              <a:solidFill>
                <a:schemeClr val="bg1">
                  <a:lumMod val="25000"/>
                  <a:lumOff val="75000"/>
                </a:schemeClr>
              </a:solidFill>
              <a:ln>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47" name="テキスト ボックス 46">
                <a:extLst>
                  <a:ext uri="{FF2B5EF4-FFF2-40B4-BE49-F238E27FC236}">
                    <a16:creationId xmlns:a16="http://schemas.microsoft.com/office/drawing/2014/main" id="{935A28AF-A375-BA95-5B3A-CEA9433AC70B}"/>
                  </a:ext>
                </a:extLst>
              </p:cNvPr>
              <p:cNvSpPr txBox="1"/>
              <p:nvPr/>
            </p:nvSpPr>
            <p:spPr>
              <a:xfrm>
                <a:off x="7138334" y="1686388"/>
                <a:ext cx="1035855"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prstClr val="black"/>
                    </a:solidFill>
                    <a:effectLst/>
                    <a:uLnTx/>
                    <a:uFillTx/>
                    <a:latin typeface="メイリオ"/>
                    <a:ea typeface="メイリオ"/>
                    <a:cs typeface="+mn-cs"/>
                  </a:rPr>
                  <a:t>自動化</a:t>
                </a:r>
              </a:p>
            </p:txBody>
          </p:sp>
        </p:grpSp>
        <p:pic>
          <p:nvPicPr>
            <p:cNvPr id="45" name="図 44">
              <a:extLst>
                <a:ext uri="{FF2B5EF4-FFF2-40B4-BE49-F238E27FC236}">
                  <a16:creationId xmlns:a16="http://schemas.microsoft.com/office/drawing/2014/main" id="{3CBF63B6-5E35-8448-4F7E-D1F111FD3E58}"/>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900580" y="7146798"/>
              <a:ext cx="612000" cy="612000"/>
            </a:xfrm>
            <a:prstGeom prst="rect">
              <a:avLst/>
            </a:prstGeom>
          </p:spPr>
        </p:pic>
      </p:grpSp>
      <p:sp>
        <p:nvSpPr>
          <p:cNvPr id="48" name="テキスト ボックス 47">
            <a:extLst>
              <a:ext uri="{FF2B5EF4-FFF2-40B4-BE49-F238E27FC236}">
                <a16:creationId xmlns:a16="http://schemas.microsoft.com/office/drawing/2014/main" id="{3A9EFA8E-ECEF-68AD-6DF6-4FC9B6C2CCA0}"/>
              </a:ext>
            </a:extLst>
          </p:cNvPr>
          <p:cNvSpPr txBox="1"/>
          <p:nvPr/>
        </p:nvSpPr>
        <p:spPr>
          <a:xfrm>
            <a:off x="619200" y="9213900"/>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67.</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a:t>
            </a:r>
            <a:r>
              <a:rPr kumimoji="0" lang="ja-JP" altLang="en-US" sz="600" b="0" i="0" u="none" strike="noStrike" kern="1200" cap="none" spc="0" normalizeH="0" baseline="0" noProof="0">
                <a:ln>
                  <a:noFill/>
                </a:ln>
                <a:solidFill>
                  <a:prstClr val="black"/>
                </a:solidFill>
                <a:effectLst/>
                <a:uLnTx/>
                <a:uFillTx/>
                <a:latin typeface="メイリオ"/>
                <a:ea typeface="メイリオ"/>
                <a:cs typeface="+mn-cs"/>
              </a:rPr>
              <a:t>セキュリティ統制の概要図</a:t>
            </a:r>
            <a:endParaRPr kumimoji="0" lang="en-US" altLang="ja-JP" sz="6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4" name="表 3">
            <a:extLst>
              <a:ext uri="{FF2B5EF4-FFF2-40B4-BE49-F238E27FC236}">
                <a16:creationId xmlns:a16="http://schemas.microsoft.com/office/drawing/2014/main" id="{2B45DAD2-CCC3-8DA1-4227-4FC23F2AA887}"/>
              </a:ext>
            </a:extLst>
          </p:cNvPr>
          <p:cNvGraphicFramePr>
            <a:graphicFrameLocks noGrp="1"/>
          </p:cNvGraphicFramePr>
          <p:nvPr/>
        </p:nvGraphicFramePr>
        <p:xfrm>
          <a:off x="622800" y="2052000"/>
          <a:ext cx="5612400" cy="4114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644717740"/>
                    </a:ext>
                  </a:extLst>
                </a:gridCol>
              </a:tblGrid>
              <a:tr h="0">
                <a:tc>
                  <a:txBody>
                    <a:bodyPr/>
                    <a:lstStyle/>
                    <a:p>
                      <a:pPr marL="0" indent="0">
                        <a:buFont typeface="+mj-lt"/>
                        <a:buNone/>
                      </a:pPr>
                      <a:r>
                        <a:rPr kumimoji="1" lang="ja-JP" altLang="en-US" sz="1050" b="1" kern="1200">
                          <a:solidFill>
                            <a:schemeClr val="dk1"/>
                          </a:solidFill>
                          <a:effectLst/>
                          <a:latin typeface="+mn-ea"/>
                          <a:ea typeface="+mn-ea"/>
                          <a:cs typeface="+mn-cs"/>
                        </a:rPr>
                        <a:t>関連する主な管理策</a:t>
                      </a:r>
                      <a:endParaRPr kumimoji="1" lang="en-US" altLang="ja-JP" sz="1050" b="1" kern="1200">
                        <a:solidFill>
                          <a:schemeClr val="dk1"/>
                        </a:solidFill>
                        <a:effectLst/>
                        <a:latin typeface="+mn-ea"/>
                        <a:ea typeface="+mn-ea"/>
                        <a:cs typeface="+mn-cs"/>
                      </a:endParaRPr>
                    </a:p>
                    <a:p>
                      <a:pPr marL="0" indent="0">
                        <a:buFont typeface="+mj-lt"/>
                        <a:buNone/>
                      </a:pPr>
                      <a:r>
                        <a:rPr kumimoji="1" lang="en-US" altLang="ja-JP" sz="1050" b="0" kern="1200">
                          <a:solidFill>
                            <a:schemeClr val="dk1"/>
                          </a:solidFill>
                          <a:effectLst/>
                          <a:latin typeface="+mn-ea"/>
                          <a:ea typeface="+mn-ea"/>
                          <a:cs typeface="+mn-cs"/>
                        </a:rPr>
                        <a:t>5.1</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5.9</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5.15</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5.18</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5.23</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5.28</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8.1</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8.5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23568547"/>
                  </a:ext>
                </a:extLst>
              </a:tr>
            </a:tbl>
          </a:graphicData>
        </a:graphic>
      </p:graphicFrame>
      <p:sp>
        <p:nvSpPr>
          <p:cNvPr id="9" name="スライド番号プレースホルダー 4">
            <a:extLst>
              <a:ext uri="{FF2B5EF4-FFF2-40B4-BE49-F238E27FC236}">
                <a16:creationId xmlns:a16="http://schemas.microsoft.com/office/drawing/2014/main" id="{802AED79-4BAA-F589-36A4-E526C8D4F1CE}"/>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34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1">
            <a:extLst>
              <a:ext uri="{FF2B5EF4-FFF2-40B4-BE49-F238E27FC236}">
                <a16:creationId xmlns:a16="http://schemas.microsoft.com/office/drawing/2014/main" id="{80325E87-7842-56EE-52EB-1432E9FBAA66}"/>
              </a:ext>
            </a:extLst>
          </p:cNvPr>
          <p:cNvSpPr txBox="1">
            <a:spLocks/>
          </p:cNvSpPr>
          <p:nvPr/>
        </p:nvSpPr>
        <p:spPr>
          <a:xfrm>
            <a:off x="619200" y="835200"/>
            <a:ext cx="6238800" cy="4176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1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第</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17</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章</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 </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技術的管理策</a:t>
            </a:r>
            <a:b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17-2.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各種テーマごとの対策</a:t>
            </a:r>
            <a:endPar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Tree>
    <p:extLst>
      <p:ext uri="{BB962C8B-B14F-4D97-AF65-F5344CB8AC3E}">
        <p14:creationId xmlns:p14="http://schemas.microsoft.com/office/powerpoint/2010/main" val="176848264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3">
            <a:extLst>
              <a:ext uri="{FF2B5EF4-FFF2-40B4-BE49-F238E27FC236}">
                <a16:creationId xmlns:a16="http://schemas.microsoft.com/office/drawing/2014/main" id="{FF1616A5-8E98-DA23-585A-994072C201FE}"/>
              </a:ext>
            </a:extLst>
          </p:cNvPr>
          <p:cNvGraphicFramePr>
            <a:graphicFrameLocks noGrp="1"/>
          </p:cNvGraphicFramePr>
          <p:nvPr>
            <p:extLst>
              <p:ext uri="{D42A27DB-BD31-4B8C-83A1-F6EECF244321}">
                <p14:modId xmlns:p14="http://schemas.microsoft.com/office/powerpoint/2010/main" val="2385744384"/>
              </p:ext>
            </p:extLst>
          </p:nvPr>
        </p:nvGraphicFramePr>
        <p:xfrm>
          <a:off x="369000" y="1080000"/>
          <a:ext cx="6120000" cy="7071360"/>
        </p:xfrm>
        <a:graphic>
          <a:graphicData uri="http://schemas.openxmlformats.org/drawingml/2006/table">
            <a:tbl>
              <a:tblPr firstRow="1" bandRow="1">
                <a:tableStyleId>{5C22544A-7EE6-4342-B048-85BDC9FD1C3A}</a:tableStyleId>
              </a:tblPr>
              <a:tblGrid>
                <a:gridCol w="5265207">
                  <a:extLst>
                    <a:ext uri="{9D8B030D-6E8A-4147-A177-3AD203B41FA5}">
                      <a16:colId xmlns:a16="http://schemas.microsoft.com/office/drawing/2014/main" val="289840792"/>
                    </a:ext>
                  </a:extLst>
                </a:gridCol>
                <a:gridCol w="854793">
                  <a:extLst>
                    <a:ext uri="{9D8B030D-6E8A-4147-A177-3AD203B41FA5}">
                      <a16:colId xmlns:a16="http://schemas.microsoft.com/office/drawing/2014/main" val="1593191417"/>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u="sng" baseline="0">
                          <a:solidFill>
                            <a:srgbClr val="002060"/>
                          </a:solidFill>
                          <a:uFill>
                            <a:solidFill>
                              <a:schemeClr val="bg1"/>
                            </a:solidFill>
                          </a:uFill>
                          <a:latin typeface="+mn-ea"/>
                          <a:ea typeface="+mn-ea"/>
                          <a:hlinkClick r:id="rId2" action="ppaction://hlinksldjump">
                            <a:extLst>
                              <a:ext uri="{A12FA001-AC4F-418D-AE19-62706E023703}">
                                <ahyp:hlinkClr xmlns:ahyp="http://schemas.microsoft.com/office/drawing/2018/hyperlinkcolor" val="tx"/>
                              </a:ext>
                            </a:extLst>
                          </a:hlinkClick>
                        </a:rPr>
                        <a:t>第</a:t>
                      </a:r>
                      <a:r>
                        <a:rPr kumimoji="1" lang="en-US" altLang="ja-JP" sz="1000" b="1" u="sng" baseline="0">
                          <a:solidFill>
                            <a:srgbClr val="002060"/>
                          </a:solidFill>
                          <a:uFill>
                            <a:solidFill>
                              <a:schemeClr val="bg1"/>
                            </a:solidFill>
                          </a:uFill>
                          <a:latin typeface="+mn-ea"/>
                          <a:ea typeface="+mn-ea"/>
                          <a:hlinkClick r:id="rId2" action="ppaction://hlinksldjump">
                            <a:extLst>
                              <a:ext uri="{A12FA001-AC4F-418D-AE19-62706E023703}">
                                <ahyp:hlinkClr xmlns:ahyp="http://schemas.microsoft.com/office/drawing/2018/hyperlinkcolor" val="tx"/>
                              </a:ext>
                            </a:extLst>
                          </a:hlinkClick>
                        </a:rPr>
                        <a:t>4</a:t>
                      </a:r>
                      <a:r>
                        <a:rPr kumimoji="1" lang="ja-JP" altLang="en-US" sz="1000" b="1" u="sng" baseline="0">
                          <a:solidFill>
                            <a:srgbClr val="002060"/>
                          </a:solidFill>
                          <a:uFill>
                            <a:solidFill>
                              <a:schemeClr val="bg1"/>
                            </a:solidFill>
                          </a:uFill>
                          <a:latin typeface="+mn-ea"/>
                          <a:ea typeface="+mn-ea"/>
                          <a:hlinkClick r:id="rId2" action="ppaction://hlinksldjump">
                            <a:extLst>
                              <a:ext uri="{A12FA001-AC4F-418D-AE19-62706E023703}">
                                <ahyp:hlinkClr xmlns:ahyp="http://schemas.microsoft.com/office/drawing/2018/hyperlinkcolor" val="tx"/>
                              </a:ext>
                            </a:extLst>
                          </a:hlinkClick>
                        </a:rPr>
                        <a:t>章</a:t>
                      </a:r>
                      <a:r>
                        <a:rPr kumimoji="1" lang="en-US" altLang="ja-JP" sz="1000" b="1" u="sng" baseline="0">
                          <a:solidFill>
                            <a:srgbClr val="002060"/>
                          </a:solidFill>
                          <a:uFill>
                            <a:solidFill>
                              <a:schemeClr val="bg1"/>
                            </a:solidFill>
                          </a:uFill>
                          <a:latin typeface="+mn-ea"/>
                          <a:ea typeface="+mn-ea"/>
                          <a:hlinkClick r:id="rId2" action="ppaction://hlinksldjump">
                            <a:extLst>
                              <a:ext uri="{A12FA001-AC4F-418D-AE19-62706E023703}">
                                <ahyp:hlinkClr xmlns:ahyp="http://schemas.microsoft.com/office/drawing/2018/hyperlinkcolor" val="tx"/>
                              </a:ext>
                            </a:extLst>
                          </a:hlinkClick>
                        </a:rPr>
                        <a:t>.</a:t>
                      </a:r>
                      <a:r>
                        <a:rPr kumimoji="1" lang="ja-JP" altLang="en-US" sz="1000" b="1" u="sng" baseline="0">
                          <a:solidFill>
                            <a:srgbClr val="002060"/>
                          </a:solidFill>
                          <a:uFill>
                            <a:solidFill>
                              <a:schemeClr val="bg1"/>
                            </a:solidFill>
                          </a:uFill>
                          <a:latin typeface="+mn-ea"/>
                          <a:ea typeface="+mn-ea"/>
                          <a:hlinkClick r:id="rId2" action="ppaction://hlinksldjump">
                            <a:extLst>
                              <a:ext uri="{A12FA001-AC4F-418D-AE19-62706E023703}">
                                <ahyp:hlinkClr xmlns:ahyp="http://schemas.microsoft.com/office/drawing/2018/hyperlinkcolor" val="tx"/>
                              </a:ext>
                            </a:extLst>
                          </a:hlinkClick>
                        </a:rPr>
                        <a:t> 企業経営で重要となる</a:t>
                      </a:r>
                      <a:r>
                        <a:rPr kumimoji="1" lang="en-US" altLang="ja-JP" sz="1000" b="1" u="sng" baseline="0">
                          <a:solidFill>
                            <a:srgbClr val="002060"/>
                          </a:solidFill>
                          <a:uFill>
                            <a:solidFill>
                              <a:schemeClr val="bg1"/>
                            </a:solidFill>
                          </a:uFill>
                          <a:latin typeface="+mn-ea"/>
                          <a:ea typeface="+mn-ea"/>
                          <a:hlinkClick r:id="rId2" action="ppaction://hlinksldjump">
                            <a:extLst>
                              <a:ext uri="{A12FA001-AC4F-418D-AE19-62706E023703}">
                                <ahyp:hlinkClr xmlns:ahyp="http://schemas.microsoft.com/office/drawing/2018/hyperlinkcolor" val="tx"/>
                              </a:ext>
                            </a:extLst>
                          </a:hlinkClick>
                        </a:rPr>
                        <a:t>IT</a:t>
                      </a:r>
                      <a:r>
                        <a:rPr kumimoji="1" lang="ja-JP" altLang="en-US" sz="1000" b="1" u="sng" baseline="0">
                          <a:solidFill>
                            <a:srgbClr val="002060"/>
                          </a:solidFill>
                          <a:uFill>
                            <a:solidFill>
                              <a:schemeClr val="bg1"/>
                            </a:solidFill>
                          </a:uFill>
                          <a:latin typeface="+mn-ea"/>
                          <a:ea typeface="+mn-ea"/>
                          <a:hlinkClick r:id="rId2" action="ppaction://hlinksldjump">
                            <a:extLst>
                              <a:ext uri="{A12FA001-AC4F-418D-AE19-62706E023703}">
                                <ahyp:hlinkClr xmlns:ahyp="http://schemas.microsoft.com/office/drawing/2018/hyperlinkcolor" val="tx"/>
                              </a:ext>
                            </a:extLst>
                          </a:hlinkClick>
                        </a:rPr>
                        <a:t>投資と投資としてのサイバーセキュリティ対策</a:t>
                      </a:r>
                      <a:endParaRPr kumimoji="1" lang="ja-JP" altLang="en-US" sz="1000" b="1" u="sng" baseline="0">
                        <a:solidFill>
                          <a:srgbClr val="002060"/>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en-US" altLang="ja-JP"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46087992"/>
                  </a:ext>
                </a:extLst>
              </a:tr>
              <a:tr h="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4-1. </a:t>
                      </a:r>
                      <a:r>
                        <a:rPr kumimoji="1" lang="ja-JP" altLang="en-US" sz="1000" u="sng" baseline="0">
                          <a:solidFill>
                            <a:schemeClr val="tx1"/>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これからの企業経営で必要な観点：社会の動向</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92872054"/>
                  </a:ext>
                </a:extLst>
              </a:tr>
              <a:tr h="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4-1-1. </a:t>
                      </a:r>
                      <a:r>
                        <a:rPr kumimoji="1" lang="ja-JP" altLang="en-US" sz="1000" u="sng" baseline="0">
                          <a:solidFill>
                            <a:schemeClr val="tx1"/>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現実社会とサイバー空間の繋がり</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50137848"/>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4-1-2. IT</a:t>
                      </a:r>
                      <a:r>
                        <a:rPr kumimoji="1" lang="ja-JP" altLang="en-US" sz="1000" u="sng" baseline="0">
                          <a:solidFill>
                            <a:schemeClr val="tx1"/>
                          </a:solidFill>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活用における課題</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34407058"/>
                  </a:ext>
                </a:extLst>
              </a:tr>
              <a:tr h="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4-2. </a:t>
                      </a:r>
                      <a:r>
                        <a:rPr kumimoji="1" lang="ja-JP" altLang="en-US" sz="1000" u="sng" baseline="0">
                          <a:solidFill>
                            <a:schemeClr val="tx1"/>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守りの</a:t>
                      </a:r>
                      <a:r>
                        <a:rPr kumimoji="1" lang="en-US" altLang="ja-JP" sz="1000" u="sng" baseline="0">
                          <a:solidFill>
                            <a:schemeClr val="tx1"/>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IT</a:t>
                      </a:r>
                      <a:r>
                        <a:rPr kumimoji="1" lang="ja-JP" altLang="en-US" sz="1000" u="sng" baseline="0">
                          <a:solidFill>
                            <a:schemeClr val="tx1"/>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投資と攻めの</a:t>
                      </a:r>
                      <a:r>
                        <a:rPr kumimoji="1" lang="en-US" altLang="ja-JP" sz="1000" u="sng" baseline="0">
                          <a:solidFill>
                            <a:schemeClr val="tx1"/>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IT</a:t>
                      </a:r>
                      <a:r>
                        <a:rPr kumimoji="1" lang="ja-JP" altLang="en-US" sz="1000" u="sng" baseline="0">
                          <a:solidFill>
                            <a:schemeClr val="tx1"/>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投資</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63315581"/>
                  </a:ext>
                </a:extLst>
              </a:tr>
              <a:tr h="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4-2-1. </a:t>
                      </a:r>
                      <a:r>
                        <a:rPr kumimoji="1" lang="ja-JP" altLang="en-US" sz="1000" u="sng" baseline="0">
                          <a:solidFill>
                            <a:schemeClr val="tx1"/>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守りの</a:t>
                      </a:r>
                      <a:r>
                        <a:rPr kumimoji="1" lang="en-US" altLang="ja-JP" sz="1000" u="sng" baseline="0">
                          <a:solidFill>
                            <a:schemeClr val="tx1"/>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IT</a:t>
                      </a:r>
                      <a:r>
                        <a:rPr kumimoji="1" lang="ja-JP" altLang="en-US" sz="1000" u="sng" baseline="0">
                          <a:solidFill>
                            <a:schemeClr val="tx1"/>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投資、攻めの</a:t>
                      </a:r>
                      <a:r>
                        <a:rPr kumimoji="1" lang="en-US" altLang="ja-JP" sz="1000" u="sng" baseline="0">
                          <a:solidFill>
                            <a:schemeClr val="tx1"/>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IT</a:t>
                      </a:r>
                      <a:r>
                        <a:rPr kumimoji="1" lang="ja-JP" altLang="en-US" sz="1000" u="sng" baseline="0">
                          <a:solidFill>
                            <a:schemeClr val="tx1"/>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投資の概要</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594274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4-2-2.</a:t>
                      </a:r>
                      <a:r>
                        <a:rPr kumimoji="1" lang="ja-JP" altLang="en-US" sz="1000" u="sng" baseline="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 </a:t>
                      </a:r>
                      <a:r>
                        <a:rPr kumimoji="1" lang="ja-JP" altLang="en-US" sz="100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経済産業省の</a:t>
                      </a:r>
                      <a:r>
                        <a:rPr kumimoji="1" lang="en-US" altLang="ja-JP" sz="100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DX</a:t>
                      </a:r>
                      <a:r>
                        <a:rPr kumimoji="1" lang="ja-JP" altLang="en-US" sz="100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レポートから見る、「攻めの</a:t>
                      </a:r>
                      <a:r>
                        <a:rPr kumimoji="1" lang="en-US" altLang="ja-JP" sz="100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IT</a:t>
                      </a:r>
                      <a:r>
                        <a:rPr kumimoji="1" lang="ja-JP" altLang="en-US" sz="100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」に取組む方針について</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28163108"/>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7" action="ppaction://hlinksldjump">
                            <a:extLst>
                              <a:ext uri="{A12FA001-AC4F-418D-AE19-62706E023703}">
                                <ahyp:hlinkClr xmlns:ahyp="http://schemas.microsoft.com/office/drawing/2018/hyperlinkcolor" val="tx"/>
                              </a:ext>
                            </a:extLst>
                          </a:hlinkClick>
                        </a:rPr>
                        <a:t>4-2-3. IT</a:t>
                      </a:r>
                      <a:r>
                        <a:rPr kumimoji="1" lang="ja-JP" altLang="en-US" sz="1000" u="sng" baseline="0">
                          <a:solidFill>
                            <a:schemeClr val="tx1"/>
                          </a:solidFill>
                          <a:uFill>
                            <a:solidFill>
                              <a:schemeClr val="bg1"/>
                            </a:solidFill>
                          </a:uFill>
                          <a:latin typeface="+mn-ea"/>
                          <a:ea typeface="+mn-ea"/>
                          <a:hlinkClick r:id="rId7" action="ppaction://hlinksldjump">
                            <a:extLst>
                              <a:ext uri="{A12FA001-AC4F-418D-AE19-62706E023703}">
                                <ahyp:hlinkClr xmlns:ahyp="http://schemas.microsoft.com/office/drawing/2018/hyperlinkcolor" val="tx"/>
                              </a:ext>
                            </a:extLst>
                          </a:hlinkClick>
                        </a:rPr>
                        <a:t>を活用した生産性の向上（デジタルオプティマイゼーション）</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0528254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8" action="ppaction://hlinksldjump">
                            <a:extLst>
                              <a:ext uri="{A12FA001-AC4F-418D-AE19-62706E023703}">
                                <ahyp:hlinkClr xmlns:ahyp="http://schemas.microsoft.com/office/drawing/2018/hyperlinkcolor" val="tx"/>
                              </a:ext>
                            </a:extLst>
                          </a:hlinkClick>
                        </a:rPr>
                        <a:t>4-2-4. IT</a:t>
                      </a:r>
                      <a:r>
                        <a:rPr kumimoji="1" lang="ja-JP" altLang="en-US" sz="1000" u="sng" baseline="0">
                          <a:solidFill>
                            <a:schemeClr val="tx1"/>
                          </a:solidFill>
                          <a:uFill>
                            <a:solidFill>
                              <a:schemeClr val="bg1"/>
                            </a:solidFill>
                          </a:uFill>
                          <a:latin typeface="+mn-ea"/>
                          <a:ea typeface="+mn-ea"/>
                          <a:hlinkClick r:id="rId8" action="ppaction://hlinksldjump">
                            <a:extLst>
                              <a:ext uri="{A12FA001-AC4F-418D-AE19-62706E023703}">
                                <ahyp:hlinkClr xmlns:ahyp="http://schemas.microsoft.com/office/drawing/2018/hyperlinkcolor" val="tx"/>
                              </a:ext>
                            </a:extLst>
                          </a:hlinkClick>
                        </a:rPr>
                        <a:t>を活用した新たなビジネスの展開（デジタルトランスフォーメーション）</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en-US" altLang="ja-JP"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7472267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9" action="ppaction://hlinksldjump">
                            <a:extLst>
                              <a:ext uri="{A12FA001-AC4F-418D-AE19-62706E023703}">
                                <ahyp:hlinkClr xmlns:ahyp="http://schemas.microsoft.com/office/drawing/2018/hyperlinkcolor" val="tx"/>
                              </a:ext>
                            </a:extLst>
                          </a:hlinkClick>
                        </a:rPr>
                        <a:t>4-2-5. </a:t>
                      </a:r>
                      <a:r>
                        <a:rPr kumimoji="1" lang="ja-JP" altLang="en-US" sz="1000" u="sng" baseline="0">
                          <a:solidFill>
                            <a:schemeClr val="tx1"/>
                          </a:solidFill>
                          <a:uFill>
                            <a:solidFill>
                              <a:schemeClr val="bg1"/>
                            </a:solidFill>
                          </a:uFill>
                          <a:latin typeface="+mn-ea"/>
                          <a:ea typeface="+mn-ea"/>
                          <a:hlinkClick r:id="rId9" action="ppaction://hlinksldjump">
                            <a:extLst>
                              <a:ext uri="{A12FA001-AC4F-418D-AE19-62706E023703}">
                                <ahyp:hlinkClr xmlns:ahyp="http://schemas.microsoft.com/office/drawing/2018/hyperlinkcolor" val="tx"/>
                              </a:ext>
                            </a:extLst>
                          </a:hlinkClick>
                        </a:rPr>
                        <a:t>次世代技術を活用したビジネス展開</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59897953"/>
                  </a:ext>
                </a:extLst>
              </a:tr>
              <a:tr h="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10" action="ppaction://hlinksldjump">
                            <a:extLst>
                              <a:ext uri="{A12FA001-AC4F-418D-AE19-62706E023703}">
                                <ahyp:hlinkClr xmlns:ahyp="http://schemas.microsoft.com/office/drawing/2018/hyperlinkcolor" val="tx"/>
                              </a:ext>
                            </a:extLst>
                          </a:hlinkClick>
                        </a:rPr>
                        <a:t>4-3. </a:t>
                      </a:r>
                      <a:r>
                        <a:rPr kumimoji="1" lang="ja-JP" altLang="en-US" sz="1000" u="sng" baseline="0">
                          <a:solidFill>
                            <a:schemeClr val="tx1"/>
                          </a:solidFill>
                          <a:uFill>
                            <a:solidFill>
                              <a:schemeClr val="bg1"/>
                            </a:solidFill>
                          </a:uFill>
                          <a:latin typeface="+mn-ea"/>
                          <a:ea typeface="+mn-ea"/>
                          <a:hlinkClick r:id="rId10" action="ppaction://hlinksldjump">
                            <a:extLst>
                              <a:ext uri="{A12FA001-AC4F-418D-AE19-62706E023703}">
                                <ahyp:hlinkClr xmlns:ahyp="http://schemas.microsoft.com/office/drawing/2018/hyperlinkcolor" val="tx"/>
                              </a:ext>
                            </a:extLst>
                          </a:hlinkClick>
                        </a:rPr>
                        <a:t>経営投資としてのサイバーセキュリティ対策</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30294414"/>
                  </a:ext>
                </a:extLst>
              </a:tr>
              <a:tr h="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10" action="ppaction://hlinksldjump">
                            <a:extLst>
                              <a:ext uri="{A12FA001-AC4F-418D-AE19-62706E023703}">
                                <ahyp:hlinkClr xmlns:ahyp="http://schemas.microsoft.com/office/drawing/2018/hyperlinkcolor" val="tx"/>
                              </a:ext>
                            </a:extLst>
                          </a:hlinkClick>
                        </a:rPr>
                        <a:t>4-3-1. </a:t>
                      </a:r>
                      <a:r>
                        <a:rPr kumimoji="1" lang="ja-JP" altLang="en-US" sz="1000" u="sng" baseline="0">
                          <a:solidFill>
                            <a:schemeClr val="tx1"/>
                          </a:solidFill>
                          <a:uFill>
                            <a:solidFill>
                              <a:schemeClr val="bg1"/>
                            </a:solidFill>
                          </a:uFill>
                          <a:latin typeface="+mn-ea"/>
                          <a:ea typeface="+mn-ea"/>
                          <a:hlinkClick r:id="rId10" action="ppaction://hlinksldjump">
                            <a:extLst>
                              <a:ext uri="{A12FA001-AC4F-418D-AE19-62706E023703}">
                                <ahyp:hlinkClr xmlns:ahyp="http://schemas.microsoft.com/office/drawing/2018/hyperlinkcolor" val="tx"/>
                              </a:ext>
                            </a:extLst>
                          </a:hlinkClick>
                        </a:rPr>
                        <a:t>サイバーセキュリティ対策の重要性</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165959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4-3-2.</a:t>
                      </a:r>
                      <a:r>
                        <a:rPr kumimoji="1" lang="ja-JP" altLang="en-US" sz="1000" u="sng" baseline="0">
                          <a:solidFill>
                            <a:schemeClr val="tx1"/>
                          </a:solidFill>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 </a:t>
                      </a:r>
                      <a:r>
                        <a:rPr kumimoji="1" lang="ja-JP" altLang="en-US" sz="1000">
                          <a:solidFill>
                            <a:schemeClr val="tx1"/>
                          </a:solidFill>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経営者が重要視すべき３つのポイント</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3537792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u="sng" baseline="0">
                          <a:solidFill>
                            <a:schemeClr val="accent1">
                              <a:lumMod val="50000"/>
                            </a:schemeClr>
                          </a:solidFill>
                          <a:uFill>
                            <a:solidFill>
                              <a:schemeClr val="bg1"/>
                            </a:solidFill>
                          </a:uFill>
                          <a:latin typeface="+mn-ea"/>
                          <a:ea typeface="+mn-ea"/>
                          <a:hlinkClick r:id="rId12" action="ppaction://hlinksldjump">
                            <a:extLst>
                              <a:ext uri="{A12FA001-AC4F-418D-AE19-62706E023703}">
                                <ahyp:hlinkClr xmlns:ahyp="http://schemas.microsoft.com/office/drawing/2018/hyperlinkcolor" val="tx"/>
                              </a:ext>
                            </a:extLst>
                          </a:hlinkClick>
                        </a:rPr>
                        <a:t>第</a:t>
                      </a:r>
                      <a:r>
                        <a:rPr kumimoji="1" lang="en-US" altLang="ja-JP" sz="1000" b="1" u="sng" baseline="0">
                          <a:solidFill>
                            <a:schemeClr val="accent1">
                              <a:lumMod val="50000"/>
                            </a:schemeClr>
                          </a:solidFill>
                          <a:uFill>
                            <a:solidFill>
                              <a:schemeClr val="bg1"/>
                            </a:solidFill>
                          </a:uFill>
                          <a:latin typeface="+mn-ea"/>
                          <a:ea typeface="+mn-ea"/>
                          <a:hlinkClick r:id="rId12" action="ppaction://hlinksldjump">
                            <a:extLst>
                              <a:ext uri="{A12FA001-AC4F-418D-AE19-62706E023703}">
                                <ahyp:hlinkClr xmlns:ahyp="http://schemas.microsoft.com/office/drawing/2018/hyperlinkcolor" val="tx"/>
                              </a:ext>
                            </a:extLst>
                          </a:hlinkClick>
                        </a:rPr>
                        <a:t>5</a:t>
                      </a:r>
                      <a:r>
                        <a:rPr kumimoji="1" lang="ja-JP" altLang="en-US" sz="1000" b="1" u="sng" baseline="0">
                          <a:solidFill>
                            <a:schemeClr val="accent1">
                              <a:lumMod val="50000"/>
                            </a:schemeClr>
                          </a:solidFill>
                          <a:uFill>
                            <a:solidFill>
                              <a:schemeClr val="bg1"/>
                            </a:solidFill>
                          </a:uFill>
                          <a:latin typeface="+mn-ea"/>
                          <a:ea typeface="+mn-ea"/>
                          <a:hlinkClick r:id="rId12" action="ppaction://hlinksldjump">
                            <a:extLst>
                              <a:ext uri="{A12FA001-AC4F-418D-AE19-62706E023703}">
                                <ahyp:hlinkClr xmlns:ahyp="http://schemas.microsoft.com/office/drawing/2018/hyperlinkcolor" val="tx"/>
                              </a:ext>
                            </a:extLst>
                          </a:hlinkClick>
                        </a:rPr>
                        <a:t>章</a:t>
                      </a:r>
                      <a:r>
                        <a:rPr kumimoji="1" lang="en-US" altLang="ja-JP" sz="1000" b="1" u="sng" baseline="0">
                          <a:solidFill>
                            <a:schemeClr val="accent1">
                              <a:lumMod val="50000"/>
                            </a:schemeClr>
                          </a:solidFill>
                          <a:uFill>
                            <a:solidFill>
                              <a:schemeClr val="bg1"/>
                            </a:solidFill>
                          </a:uFill>
                          <a:latin typeface="+mn-ea"/>
                          <a:ea typeface="+mn-ea"/>
                          <a:hlinkClick r:id="rId12" action="ppaction://hlinksldjump">
                            <a:extLst>
                              <a:ext uri="{A12FA001-AC4F-418D-AE19-62706E023703}">
                                <ahyp:hlinkClr xmlns:ahyp="http://schemas.microsoft.com/office/drawing/2018/hyperlinkcolor" val="tx"/>
                              </a:ext>
                            </a:extLst>
                          </a:hlinkClick>
                        </a:rPr>
                        <a:t>. </a:t>
                      </a:r>
                      <a:r>
                        <a:rPr kumimoji="1" lang="ja-JP" altLang="en-US" sz="1000" b="1" u="sng" baseline="0">
                          <a:solidFill>
                            <a:schemeClr val="accent1">
                              <a:lumMod val="50000"/>
                            </a:schemeClr>
                          </a:solidFill>
                          <a:uFill>
                            <a:solidFill>
                              <a:schemeClr val="bg1"/>
                            </a:solidFill>
                          </a:uFill>
                          <a:latin typeface="+mn-ea"/>
                          <a:ea typeface="+mn-ea"/>
                          <a:hlinkClick r:id="rId12" action="ppaction://hlinksldjump">
                            <a:extLst>
                              <a:ext uri="{A12FA001-AC4F-418D-AE19-62706E023703}">
                                <ahyp:hlinkClr xmlns:ahyp="http://schemas.microsoft.com/office/drawing/2018/hyperlinkcolor" val="tx"/>
                              </a:ext>
                            </a:extLst>
                          </a:hlinkClick>
                        </a:rPr>
                        <a:t>デジタル社会の方向性と実現に向けた国の方針</a:t>
                      </a:r>
                      <a:endParaRPr kumimoji="1" lang="ja-JP" altLang="en-US" sz="1000" b="1" u="sng" baseline="0">
                        <a:solidFill>
                          <a:schemeClr val="accent1">
                            <a:lumMod val="50000"/>
                          </a:schemeClr>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38111627"/>
                  </a:ext>
                </a:extLst>
              </a:tr>
              <a:tr h="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13" action="ppaction://hlinksldjump">
                            <a:extLst>
                              <a:ext uri="{A12FA001-AC4F-418D-AE19-62706E023703}">
                                <ahyp:hlinkClr xmlns:ahyp="http://schemas.microsoft.com/office/drawing/2018/hyperlinkcolor" val="tx"/>
                              </a:ext>
                            </a:extLst>
                          </a:hlinkClick>
                        </a:rPr>
                        <a:t>5-1. </a:t>
                      </a:r>
                      <a:r>
                        <a:rPr kumimoji="1" lang="ja-JP" altLang="en-US" sz="1000" u="sng" baseline="0">
                          <a:solidFill>
                            <a:schemeClr val="tx1"/>
                          </a:solidFill>
                          <a:uFill>
                            <a:solidFill>
                              <a:schemeClr val="bg1"/>
                            </a:solidFill>
                          </a:uFill>
                          <a:latin typeface="+mn-ea"/>
                          <a:ea typeface="+mn-ea"/>
                          <a:hlinkClick r:id="rId13" action="ppaction://hlinksldjump">
                            <a:extLst>
                              <a:ext uri="{A12FA001-AC4F-418D-AE19-62706E023703}">
                                <ahyp:hlinkClr xmlns:ahyp="http://schemas.microsoft.com/office/drawing/2018/hyperlinkcolor" val="tx"/>
                              </a:ext>
                            </a:extLst>
                          </a:hlinkClick>
                        </a:rPr>
                        <a:t>国の基本方針および実施計画の要約</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33217113"/>
                  </a:ext>
                </a:extLst>
              </a:tr>
              <a:tr h="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13" action="ppaction://hlinksldjump">
                            <a:extLst>
                              <a:ext uri="{A12FA001-AC4F-418D-AE19-62706E023703}">
                                <ahyp:hlinkClr xmlns:ahyp="http://schemas.microsoft.com/office/drawing/2018/hyperlinkcolor" val="tx"/>
                              </a:ext>
                            </a:extLst>
                          </a:hlinkClick>
                        </a:rPr>
                        <a:t>5-1-1. </a:t>
                      </a:r>
                      <a:r>
                        <a:rPr kumimoji="1" lang="ja-JP" altLang="en-US" sz="1000" u="sng" baseline="0">
                          <a:solidFill>
                            <a:schemeClr val="tx1"/>
                          </a:solidFill>
                          <a:uFill>
                            <a:solidFill>
                              <a:schemeClr val="bg1"/>
                            </a:solidFill>
                          </a:uFill>
                          <a:latin typeface="+mn-ea"/>
                          <a:ea typeface="+mn-ea"/>
                          <a:hlinkClick r:id="rId13" action="ppaction://hlinksldjump">
                            <a:extLst>
                              <a:ext uri="{A12FA001-AC4F-418D-AE19-62706E023703}">
                                <ahyp:hlinkClr xmlns:ahyp="http://schemas.microsoft.com/office/drawing/2018/hyperlinkcolor" val="tx"/>
                              </a:ext>
                            </a:extLst>
                          </a:hlinkClick>
                        </a:rPr>
                        <a:t>経済財政運営と改革の基本方針</a:t>
                      </a:r>
                      <a:r>
                        <a:rPr kumimoji="1" lang="en-US" altLang="ja-JP" sz="1000" u="sng" baseline="0">
                          <a:solidFill>
                            <a:schemeClr val="tx1"/>
                          </a:solidFill>
                          <a:uFill>
                            <a:solidFill>
                              <a:schemeClr val="bg1"/>
                            </a:solidFill>
                          </a:uFill>
                          <a:latin typeface="+mn-ea"/>
                          <a:ea typeface="+mn-ea"/>
                          <a:hlinkClick r:id="rId13" action="ppaction://hlinksldjump">
                            <a:extLst>
                              <a:ext uri="{A12FA001-AC4F-418D-AE19-62706E023703}">
                                <ahyp:hlinkClr xmlns:ahyp="http://schemas.microsoft.com/office/drawing/2018/hyperlinkcolor" val="tx"/>
                              </a:ext>
                            </a:extLst>
                          </a:hlinkClick>
                        </a:rPr>
                        <a:t>2023</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8136544"/>
                  </a:ext>
                </a:extLst>
              </a:tr>
              <a:tr h="0">
                <a:tc>
                  <a:txBody>
                    <a:bodyPr/>
                    <a:lstStyle/>
                    <a:p>
                      <a:r>
                        <a:rPr kumimoji="1" lang="ja-JP" altLang="en-US" sz="1000" u="sng" baseline="0">
                          <a:solidFill>
                            <a:schemeClr val="tx1"/>
                          </a:solidFill>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　</a:t>
                      </a:r>
                      <a:r>
                        <a:rPr kumimoji="1" lang="en-US" altLang="ja-JP" sz="1000" u="sng" baseline="0">
                          <a:solidFill>
                            <a:schemeClr val="tx1"/>
                          </a:solidFill>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5-2. </a:t>
                      </a:r>
                      <a:r>
                        <a:rPr kumimoji="1" lang="ja-JP" altLang="en-US" sz="1000" u="sng" baseline="0">
                          <a:solidFill>
                            <a:schemeClr val="tx1"/>
                          </a:solidFill>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政府機関が目指す社会の方向性とサイバーセキュリティ課題</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54552014"/>
                  </a:ext>
                </a:extLst>
              </a:tr>
              <a:tr h="0">
                <a:tc>
                  <a:txBody>
                    <a:bodyPr/>
                    <a:lstStyle/>
                    <a:p>
                      <a:r>
                        <a:rPr kumimoji="1" lang="ja-JP" altLang="en-US" sz="1000" u="sng" baseline="0">
                          <a:solidFill>
                            <a:schemeClr val="tx1"/>
                          </a:solidFill>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　　</a:t>
                      </a:r>
                      <a:r>
                        <a:rPr kumimoji="1" lang="en-US" altLang="ja-JP" sz="1000" u="sng" baseline="0">
                          <a:solidFill>
                            <a:schemeClr val="tx1"/>
                          </a:solidFill>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5-2-1. </a:t>
                      </a:r>
                      <a:r>
                        <a:rPr kumimoji="1" lang="ja-JP" altLang="en-US" sz="1000" u="sng" baseline="0">
                          <a:solidFill>
                            <a:schemeClr val="tx1"/>
                          </a:solidFill>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デジタル社会の実現に向けた重点計画</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6063861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baseline="0">
                          <a:solidFill>
                            <a:schemeClr val="tx1"/>
                          </a:solidFill>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　　</a:t>
                      </a:r>
                      <a:r>
                        <a:rPr kumimoji="1" lang="en-US" altLang="ja-JP" sz="1000" u="sng" baseline="0">
                          <a:solidFill>
                            <a:schemeClr val="tx1"/>
                          </a:solidFill>
                          <a:uFill>
                            <a:solidFill>
                              <a:schemeClr val="bg1"/>
                            </a:solidFill>
                          </a:uFill>
                          <a:latin typeface="+mn-ea"/>
                          <a:ea typeface="+mn-ea"/>
                          <a:hlinkClick r:id="rId17" action="ppaction://hlinksldjump">
                            <a:extLst>
                              <a:ext uri="{A12FA001-AC4F-418D-AE19-62706E023703}">
                                <ahyp:hlinkClr xmlns:ahyp="http://schemas.microsoft.com/office/drawing/2018/hyperlinkcolor" val="tx"/>
                              </a:ext>
                            </a:extLst>
                          </a:hlinkClick>
                        </a:rPr>
                        <a:t>5-2-2. Society5.0</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73191451"/>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baseline="0">
                          <a:solidFill>
                            <a:schemeClr val="tx1"/>
                          </a:solidFill>
                          <a:uFill>
                            <a:solidFill>
                              <a:schemeClr val="bg1"/>
                            </a:solidFill>
                          </a:uFill>
                          <a:latin typeface="+mn-ea"/>
                          <a:ea typeface="+mn-ea"/>
                          <a:hlinkClick r:id="rId18" action="ppaction://hlinksldjump">
                            <a:extLst>
                              <a:ext uri="{A12FA001-AC4F-418D-AE19-62706E023703}">
                                <ahyp:hlinkClr xmlns:ahyp="http://schemas.microsoft.com/office/drawing/2018/hyperlinkcolor" val="tx"/>
                              </a:ext>
                            </a:extLst>
                          </a:hlinkClick>
                        </a:rPr>
                        <a:t>　</a:t>
                      </a:r>
                      <a:r>
                        <a:rPr kumimoji="1" lang="ja-JP" altLang="en-US" sz="1000" u="sng" baseline="0">
                          <a:solidFill>
                            <a:schemeClr val="tx1"/>
                          </a:solidFill>
                          <a:uFill>
                            <a:solidFill>
                              <a:schemeClr val="bg1"/>
                            </a:solidFill>
                          </a:uFill>
                          <a:latin typeface="+mn-ea"/>
                          <a:ea typeface="+mn-ea"/>
                          <a:hlinkClick r:id="rId19" action="ppaction://hlinksldjump">
                            <a:extLst>
                              <a:ext uri="{A12FA001-AC4F-418D-AE19-62706E023703}">
                                <ahyp:hlinkClr xmlns:ahyp="http://schemas.microsoft.com/office/drawing/2018/hyperlinkcolor" val="tx"/>
                              </a:ext>
                            </a:extLst>
                          </a:hlinkClick>
                        </a:rPr>
                        <a:t>　</a:t>
                      </a:r>
                      <a:r>
                        <a:rPr kumimoji="1" lang="en-US" altLang="ja-JP" sz="1000" u="sng" baseline="0">
                          <a:solidFill>
                            <a:schemeClr val="tx1"/>
                          </a:solidFill>
                          <a:uFill>
                            <a:solidFill>
                              <a:schemeClr val="bg1"/>
                            </a:solidFill>
                          </a:uFill>
                          <a:latin typeface="+mn-ea"/>
                          <a:ea typeface="+mn-ea"/>
                          <a:hlinkClick r:id="rId19" action="ppaction://hlinksldjump">
                            <a:extLst>
                              <a:ext uri="{A12FA001-AC4F-418D-AE19-62706E023703}">
                                <ahyp:hlinkClr xmlns:ahyp="http://schemas.microsoft.com/office/drawing/2018/hyperlinkcolor" val="tx"/>
                              </a:ext>
                            </a:extLst>
                          </a:hlinkClick>
                        </a:rPr>
                        <a:t>5-2-3. DX</a:t>
                      </a:r>
                      <a:r>
                        <a:rPr kumimoji="1" lang="ja-JP" altLang="en-US" sz="1000" u="sng" baseline="0">
                          <a:solidFill>
                            <a:schemeClr val="tx1"/>
                          </a:solidFill>
                          <a:uFill>
                            <a:solidFill>
                              <a:schemeClr val="bg1"/>
                            </a:solidFill>
                          </a:uFill>
                          <a:latin typeface="+mn-ea"/>
                          <a:ea typeface="+mn-ea"/>
                          <a:hlinkClick r:id="rId19" action="ppaction://hlinksldjump">
                            <a:extLst>
                              <a:ext uri="{A12FA001-AC4F-418D-AE19-62706E023703}">
                                <ahyp:hlinkClr xmlns:ahyp="http://schemas.microsoft.com/office/drawing/2018/hyperlinkcolor" val="tx"/>
                              </a:ext>
                            </a:extLst>
                          </a:hlinkClick>
                        </a:rPr>
                        <a:t>の推進</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83527582"/>
                  </a:ext>
                </a:extLst>
              </a:tr>
              <a:tr h="0">
                <a:tc>
                  <a:txBody>
                    <a:bodyPr/>
                    <a:lstStyle/>
                    <a:p>
                      <a:r>
                        <a:rPr lang="ja-JP" altLang="en-US" sz="1000" b="1" u="sng" baseline="0">
                          <a:solidFill>
                            <a:schemeClr val="accent1">
                              <a:lumMod val="50000"/>
                            </a:schemeClr>
                          </a:solidFill>
                          <a:uFill>
                            <a:solidFill>
                              <a:schemeClr val="bg1"/>
                            </a:solidFill>
                          </a:uFill>
                          <a:latin typeface="+mn-ea"/>
                          <a:ea typeface="+mn-ea"/>
                          <a:hlinkClick r:id="rId20" action="ppaction://hlinksldjump">
                            <a:extLst>
                              <a:ext uri="{A12FA001-AC4F-418D-AE19-62706E023703}">
                                <ahyp:hlinkClr xmlns:ahyp="http://schemas.microsoft.com/office/drawing/2018/hyperlinkcolor" val="tx"/>
                              </a:ext>
                            </a:extLst>
                          </a:hlinkClick>
                        </a:rPr>
                        <a:t>第</a:t>
                      </a:r>
                      <a:r>
                        <a:rPr lang="en-US" altLang="ja-JP" sz="1000" b="1" u="sng" baseline="0">
                          <a:solidFill>
                            <a:schemeClr val="accent1">
                              <a:lumMod val="50000"/>
                            </a:schemeClr>
                          </a:solidFill>
                          <a:uFill>
                            <a:solidFill>
                              <a:schemeClr val="bg1"/>
                            </a:solidFill>
                          </a:uFill>
                          <a:latin typeface="+mn-ea"/>
                          <a:ea typeface="+mn-ea"/>
                          <a:hlinkClick r:id="rId20" action="ppaction://hlinksldjump">
                            <a:extLst>
                              <a:ext uri="{A12FA001-AC4F-418D-AE19-62706E023703}">
                                <ahyp:hlinkClr xmlns:ahyp="http://schemas.microsoft.com/office/drawing/2018/hyperlinkcolor" val="tx"/>
                              </a:ext>
                            </a:extLst>
                          </a:hlinkClick>
                        </a:rPr>
                        <a:t>6</a:t>
                      </a:r>
                      <a:r>
                        <a:rPr lang="ja-JP" altLang="en-US" sz="1000" b="1" u="sng" baseline="0">
                          <a:solidFill>
                            <a:schemeClr val="accent1">
                              <a:lumMod val="50000"/>
                            </a:schemeClr>
                          </a:solidFill>
                          <a:uFill>
                            <a:solidFill>
                              <a:schemeClr val="bg1"/>
                            </a:solidFill>
                          </a:uFill>
                          <a:latin typeface="+mn-ea"/>
                          <a:ea typeface="+mn-ea"/>
                          <a:hlinkClick r:id="rId20" action="ppaction://hlinksldjump">
                            <a:extLst>
                              <a:ext uri="{A12FA001-AC4F-418D-AE19-62706E023703}">
                                <ahyp:hlinkClr xmlns:ahyp="http://schemas.microsoft.com/office/drawing/2018/hyperlinkcolor" val="tx"/>
                              </a:ext>
                            </a:extLst>
                          </a:hlinkClick>
                        </a:rPr>
                        <a:t>章</a:t>
                      </a:r>
                      <a:r>
                        <a:rPr lang="en-US" altLang="ja-JP" sz="1000" b="1" u="sng" baseline="0">
                          <a:solidFill>
                            <a:schemeClr val="accent1">
                              <a:lumMod val="50000"/>
                            </a:schemeClr>
                          </a:solidFill>
                          <a:uFill>
                            <a:solidFill>
                              <a:schemeClr val="bg1"/>
                            </a:solidFill>
                          </a:uFill>
                          <a:latin typeface="+mn-ea"/>
                          <a:ea typeface="+mn-ea"/>
                          <a:hlinkClick r:id="rId20" action="ppaction://hlinksldjump">
                            <a:extLst>
                              <a:ext uri="{A12FA001-AC4F-418D-AE19-62706E023703}">
                                <ahyp:hlinkClr xmlns:ahyp="http://schemas.microsoft.com/office/drawing/2018/hyperlinkcolor" val="tx"/>
                              </a:ext>
                            </a:extLst>
                          </a:hlinkClick>
                        </a:rPr>
                        <a:t>. </a:t>
                      </a:r>
                      <a:r>
                        <a:rPr lang="ja-JP" altLang="en-US" sz="1000" b="1" u="sng" baseline="0">
                          <a:solidFill>
                            <a:schemeClr val="accent1">
                              <a:lumMod val="50000"/>
                            </a:schemeClr>
                          </a:solidFill>
                          <a:uFill>
                            <a:solidFill>
                              <a:schemeClr val="bg1"/>
                            </a:solidFill>
                          </a:uFill>
                          <a:latin typeface="+mn-ea"/>
                          <a:ea typeface="+mn-ea"/>
                          <a:hlinkClick r:id="rId20" action="ppaction://hlinksldjump">
                            <a:extLst>
                              <a:ext uri="{A12FA001-AC4F-418D-AE19-62706E023703}">
                                <ahyp:hlinkClr xmlns:ahyp="http://schemas.microsoft.com/office/drawing/2018/hyperlinkcolor" val="tx"/>
                              </a:ext>
                            </a:extLst>
                          </a:hlinkClick>
                        </a:rPr>
                        <a:t>サイバーセキュリティ戦略および関連法令</a:t>
                      </a:r>
                      <a:endParaRPr kumimoji="1" lang="ja-JP" altLang="en-US" sz="1000" u="sng" baseline="0">
                        <a:solidFill>
                          <a:schemeClr val="accent1">
                            <a:lumMod val="50000"/>
                          </a:schemeClr>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1909512"/>
                  </a:ext>
                </a:extLst>
              </a:tr>
              <a:tr h="0">
                <a:tc>
                  <a:txBody>
                    <a:bodyPr/>
                    <a:lstStyle/>
                    <a:p>
                      <a:r>
                        <a:rPr kumimoji="1" lang="ja-JP" altLang="en-US" sz="1000" u="sng" baseline="0">
                          <a:solidFill>
                            <a:schemeClr val="tx1"/>
                          </a:solidFill>
                          <a:uFill>
                            <a:solidFill>
                              <a:schemeClr val="bg1"/>
                            </a:solidFill>
                          </a:uFill>
                          <a:latin typeface="+mn-ea"/>
                          <a:ea typeface="+mn-ea"/>
                          <a:hlinkClick r:id="rId21" action="ppaction://hlinksldjump">
                            <a:extLst>
                              <a:ext uri="{A12FA001-AC4F-418D-AE19-62706E023703}">
                                <ahyp:hlinkClr xmlns:ahyp="http://schemas.microsoft.com/office/drawing/2018/hyperlinkcolor" val="tx"/>
                              </a:ext>
                            </a:extLst>
                          </a:hlinkClick>
                        </a:rPr>
                        <a:t>　</a:t>
                      </a:r>
                      <a:r>
                        <a:rPr kumimoji="1" lang="en-US" altLang="ja-JP" sz="1000" u="sng" baseline="0">
                          <a:solidFill>
                            <a:schemeClr val="tx1"/>
                          </a:solidFill>
                          <a:uFill>
                            <a:solidFill>
                              <a:schemeClr val="bg1"/>
                            </a:solidFill>
                          </a:uFill>
                          <a:latin typeface="+mn-ea"/>
                          <a:ea typeface="+mn-ea"/>
                          <a:hlinkClick r:id="rId22" action="ppaction://hlinksldjump">
                            <a:extLst>
                              <a:ext uri="{A12FA001-AC4F-418D-AE19-62706E023703}">
                                <ahyp:hlinkClr xmlns:ahyp="http://schemas.microsoft.com/office/drawing/2018/hyperlinkcolor" val="tx"/>
                              </a:ext>
                            </a:extLst>
                          </a:hlinkClick>
                        </a:rPr>
                        <a:t>6-1. NISC</a:t>
                      </a:r>
                      <a:r>
                        <a:rPr kumimoji="1" lang="ja-JP" altLang="en-US" sz="1000" u="sng" baseline="0">
                          <a:solidFill>
                            <a:schemeClr val="tx1"/>
                          </a:solidFill>
                          <a:uFill>
                            <a:solidFill>
                              <a:schemeClr val="bg1"/>
                            </a:solidFill>
                          </a:uFill>
                          <a:latin typeface="+mn-ea"/>
                          <a:ea typeface="+mn-ea"/>
                          <a:hlinkClick r:id="rId22" action="ppaction://hlinksldjump">
                            <a:extLst>
                              <a:ext uri="{A12FA001-AC4F-418D-AE19-62706E023703}">
                                <ahyp:hlinkClr xmlns:ahyp="http://schemas.microsoft.com/office/drawing/2018/hyperlinkcolor" val="tx"/>
                              </a:ext>
                            </a:extLst>
                          </a:hlinkClick>
                        </a:rPr>
                        <a:t>：サイバーセキュリティ戦略</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180632"/>
                  </a:ext>
                </a:extLst>
              </a:tr>
              <a:tr h="0">
                <a:tc>
                  <a:txBody>
                    <a:bodyPr/>
                    <a:lstStyle/>
                    <a:p>
                      <a:r>
                        <a:rPr kumimoji="1" lang="ja-JP" altLang="en-US" sz="1000" u="sng" baseline="0">
                          <a:solidFill>
                            <a:schemeClr val="tx1"/>
                          </a:solidFill>
                          <a:uFill>
                            <a:solidFill>
                              <a:schemeClr val="bg1"/>
                            </a:solidFill>
                          </a:uFill>
                          <a:latin typeface="+mn-ea"/>
                          <a:ea typeface="+mn-ea"/>
                          <a:hlinkClick r:id="rId21" action="ppaction://hlinksldjump">
                            <a:extLst>
                              <a:ext uri="{A12FA001-AC4F-418D-AE19-62706E023703}">
                                <ahyp:hlinkClr xmlns:ahyp="http://schemas.microsoft.com/office/drawing/2018/hyperlinkcolor" val="tx"/>
                              </a:ext>
                            </a:extLst>
                          </a:hlinkClick>
                        </a:rPr>
                        <a:t>　　</a:t>
                      </a:r>
                      <a:r>
                        <a:rPr kumimoji="1" lang="en-US" altLang="ja-JP" sz="1000" u="none" baseline="0">
                          <a:solidFill>
                            <a:schemeClr val="tx1"/>
                          </a:solidFill>
                          <a:uFill>
                            <a:solidFill>
                              <a:schemeClr val="bg1"/>
                            </a:solidFill>
                          </a:uFill>
                          <a:latin typeface="+mn-ea"/>
                          <a:ea typeface="+mn-ea"/>
                          <a:hlinkClick r:id="rId22" action="ppaction://hlinksldjump">
                            <a:extLst>
                              <a:ext uri="{A12FA001-AC4F-418D-AE19-62706E023703}">
                                <ahyp:hlinkClr xmlns:ahyp="http://schemas.microsoft.com/office/drawing/2018/hyperlinkcolor" val="tx"/>
                              </a:ext>
                            </a:extLst>
                          </a:hlinkClick>
                        </a:rPr>
                        <a:t>6-1-1. </a:t>
                      </a:r>
                      <a:r>
                        <a:rPr kumimoji="1" lang="ja-JP" altLang="en-US" sz="1000" u="none" baseline="0">
                          <a:solidFill>
                            <a:schemeClr val="tx1"/>
                          </a:solidFill>
                          <a:uFill>
                            <a:solidFill>
                              <a:schemeClr val="bg1"/>
                            </a:solidFill>
                          </a:uFill>
                          <a:latin typeface="+mn-ea"/>
                          <a:ea typeface="+mn-ea"/>
                          <a:hlinkClick r:id="rId22" action="ppaction://hlinksldjump">
                            <a:extLst>
                              <a:ext uri="{A12FA001-AC4F-418D-AE19-62706E023703}">
                                <ahyp:hlinkClr xmlns:ahyp="http://schemas.microsoft.com/office/drawing/2018/hyperlinkcolor" val="tx"/>
                              </a:ext>
                            </a:extLst>
                          </a:hlinkClick>
                        </a:rPr>
                        <a:t>サイバーセキュリティ戦略</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692238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a:ln>
                            <a:noFill/>
                          </a:ln>
                          <a:solidFill>
                            <a:schemeClr val="tx1"/>
                          </a:solidFill>
                          <a:effectLst/>
                          <a:uLnTx/>
                          <a:uFill>
                            <a:solidFill>
                              <a:prstClr val="white"/>
                            </a:solidFill>
                          </a:uFill>
                          <a:latin typeface="メイリオ"/>
                          <a:ea typeface="メイリオ"/>
                          <a:cs typeface="+mn-cs"/>
                        </a:rPr>
                        <a:t>　　</a:t>
                      </a:r>
                      <a:r>
                        <a:rPr kumimoji="1" lang="en-US" altLang="ja-JP" sz="1000" b="0" i="0" u="none" strike="noStrike" kern="1200" cap="none" spc="0" normalizeH="0" baseline="0" noProof="0">
                          <a:ln>
                            <a:noFill/>
                          </a:ln>
                          <a:solidFill>
                            <a:schemeClr val="tx1"/>
                          </a:solidFill>
                          <a:effectLst/>
                          <a:uLnTx/>
                          <a:uFill>
                            <a:solidFill>
                              <a:prstClr val="white"/>
                            </a:solidFill>
                          </a:uFill>
                          <a:latin typeface="+mn-lt"/>
                          <a:ea typeface="+mn-ea"/>
                          <a:cs typeface="+mn-cs"/>
                          <a:hlinkClick r:id="rId23" action="ppaction://hlinksldjump">
                            <a:extLst>
                              <a:ext uri="{A12FA001-AC4F-418D-AE19-62706E023703}">
                                <ahyp:hlinkClr xmlns:ahyp="http://schemas.microsoft.com/office/drawing/2018/hyperlinkcolor" val="tx"/>
                              </a:ext>
                            </a:extLst>
                          </a:hlinkClick>
                        </a:rPr>
                        <a:t>6-1-2. </a:t>
                      </a:r>
                      <a:r>
                        <a:rPr kumimoji="1" lang="ja-JP" altLang="en-US" sz="1000" b="0" i="0" u="none" strike="noStrike" kern="1200" cap="none" spc="0" normalizeH="0" baseline="0" noProof="0">
                          <a:ln>
                            <a:noFill/>
                          </a:ln>
                          <a:solidFill>
                            <a:schemeClr val="tx1"/>
                          </a:solidFill>
                          <a:effectLst/>
                          <a:uLnTx/>
                          <a:uFill>
                            <a:solidFill>
                              <a:prstClr val="white"/>
                            </a:solidFill>
                          </a:uFill>
                          <a:latin typeface="+mn-lt"/>
                          <a:ea typeface="+mn-ea"/>
                          <a:cs typeface="+mn-cs"/>
                          <a:hlinkClick r:id="rId23" action="ppaction://hlinksldjump">
                            <a:extLst>
                              <a:ext uri="{A12FA001-AC4F-418D-AE19-62706E023703}">
                                <ahyp:hlinkClr xmlns:ahyp="http://schemas.microsoft.com/office/drawing/2018/hyperlinkcolor" val="tx"/>
                              </a:ext>
                            </a:extLst>
                          </a:hlinkClick>
                        </a:rPr>
                        <a:t>企業経営のためのサイバーセキュリティの考え方</a:t>
                      </a:r>
                      <a:endParaRPr kumimoji="1" lang="ja-JP" altLang="en-US" sz="1000" b="0" i="0" u="sng" strike="noStrike" kern="1200" cap="none" spc="0" normalizeH="0" baseline="0" noProof="0">
                        <a:ln>
                          <a:noFill/>
                        </a:ln>
                        <a:solidFill>
                          <a:schemeClr val="tx1"/>
                        </a:solidFill>
                        <a:effectLst/>
                        <a:uLnTx/>
                        <a:uFill>
                          <a:solidFill>
                            <a:prstClr val="white"/>
                          </a:solidFill>
                        </a:uFill>
                        <a:latin typeface="メイリオ"/>
                        <a:ea typeface="メイリオ"/>
                        <a:cs typeface="+mn-cs"/>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42367378"/>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a:ln>
                            <a:noFill/>
                          </a:ln>
                          <a:solidFill>
                            <a:schemeClr val="tx1"/>
                          </a:solidFill>
                          <a:effectLst/>
                          <a:uLnTx/>
                          <a:uFill>
                            <a:solidFill>
                              <a:prstClr val="white"/>
                            </a:solidFill>
                          </a:uFill>
                          <a:latin typeface="メイリオ"/>
                          <a:ea typeface="メイリオ"/>
                          <a:cs typeface="+mn-cs"/>
                        </a:rPr>
                        <a:t>　　</a:t>
                      </a:r>
                      <a:r>
                        <a:rPr kumimoji="1" lang="en-US" altLang="ja-JP" sz="1000" b="0" i="0" u="none" strike="noStrike" kern="1200" cap="none" spc="0" normalizeH="0" baseline="0" noProof="0">
                          <a:ln>
                            <a:noFill/>
                          </a:ln>
                          <a:solidFill>
                            <a:schemeClr val="tx1"/>
                          </a:solidFill>
                          <a:effectLst/>
                          <a:uLnTx/>
                          <a:uFill>
                            <a:solidFill>
                              <a:prstClr val="white"/>
                            </a:solidFill>
                          </a:uFill>
                          <a:latin typeface="+mn-lt"/>
                          <a:ea typeface="+mn-ea"/>
                          <a:cs typeface="+mn-cs"/>
                          <a:hlinkClick r:id="rId24" action="ppaction://hlinksldjump">
                            <a:extLst>
                              <a:ext uri="{A12FA001-AC4F-418D-AE19-62706E023703}">
                                <ahyp:hlinkClr xmlns:ahyp="http://schemas.microsoft.com/office/drawing/2018/hyperlinkcolor" val="tx"/>
                              </a:ext>
                            </a:extLst>
                          </a:hlinkClick>
                        </a:rPr>
                        <a:t>6-1-3. DX with Cybersecurity</a:t>
                      </a:r>
                      <a:endParaRPr kumimoji="1" lang="ja-JP" altLang="en-US" sz="1000" b="0" i="0" u="sng" strike="noStrike" kern="1200" cap="none" spc="0" normalizeH="0" baseline="0" noProof="0">
                        <a:ln>
                          <a:noFill/>
                        </a:ln>
                        <a:solidFill>
                          <a:schemeClr val="tx1"/>
                        </a:solidFill>
                        <a:effectLst/>
                        <a:uLnTx/>
                        <a:uFill>
                          <a:solidFill>
                            <a:prstClr val="white"/>
                          </a:solidFill>
                        </a:uFill>
                        <a:latin typeface="メイリオ"/>
                        <a:ea typeface="メイリオ"/>
                        <a:cs typeface="+mn-cs"/>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54625522"/>
                  </a:ext>
                </a:extLst>
              </a:tr>
              <a:tr h="0">
                <a:tc>
                  <a:txBody>
                    <a:bodyPr/>
                    <a:lstStyle/>
                    <a:p>
                      <a:r>
                        <a:rPr kumimoji="1" lang="ja-JP" altLang="en-US" sz="1000" u="sng" baseline="0">
                          <a:solidFill>
                            <a:schemeClr val="tx1"/>
                          </a:solidFill>
                          <a:uFill>
                            <a:solidFill>
                              <a:schemeClr val="bg1"/>
                            </a:solidFill>
                          </a:uFill>
                          <a:latin typeface="+mn-ea"/>
                          <a:ea typeface="+mn-ea"/>
                          <a:hlinkClick r:id="rId18" action="ppaction://hlinksldjump">
                            <a:extLst>
                              <a:ext uri="{A12FA001-AC4F-418D-AE19-62706E023703}">
                                <ahyp:hlinkClr xmlns:ahyp="http://schemas.microsoft.com/office/drawing/2018/hyperlinkcolor" val="tx"/>
                              </a:ext>
                            </a:extLst>
                          </a:hlinkClick>
                        </a:rPr>
                        <a:t>　</a:t>
                      </a:r>
                      <a:r>
                        <a:rPr kumimoji="1" lang="en-US" altLang="ja-JP" sz="1000" u="sng" baseline="0">
                          <a:solidFill>
                            <a:schemeClr val="tx1"/>
                          </a:solidFill>
                          <a:uFill>
                            <a:solidFill>
                              <a:schemeClr val="bg1"/>
                            </a:solidFill>
                          </a:uFill>
                          <a:latin typeface="+mn-ea"/>
                          <a:ea typeface="+mn-ea"/>
                          <a:hlinkClick r:id="rId18" action="ppaction://hlinksldjump">
                            <a:extLst>
                              <a:ext uri="{A12FA001-AC4F-418D-AE19-62706E023703}">
                                <ahyp:hlinkClr xmlns:ahyp="http://schemas.microsoft.com/office/drawing/2018/hyperlinkcolor" val="tx"/>
                              </a:ext>
                            </a:extLst>
                          </a:hlinkClick>
                        </a:rPr>
                        <a:t>6-2. </a:t>
                      </a:r>
                      <a:r>
                        <a:rPr kumimoji="1" lang="ja-JP" altLang="en-US" sz="1000" u="sng" baseline="0">
                          <a:solidFill>
                            <a:schemeClr val="tx1"/>
                          </a:solidFill>
                          <a:uFill>
                            <a:solidFill>
                              <a:schemeClr val="bg1"/>
                            </a:solidFill>
                          </a:uFill>
                          <a:latin typeface="+mn-ea"/>
                          <a:ea typeface="+mn-ea"/>
                          <a:hlinkClick r:id="rId18" action="ppaction://hlinksldjump">
                            <a:extLst>
                              <a:ext uri="{A12FA001-AC4F-418D-AE19-62706E023703}">
                                <ahyp:hlinkClr xmlns:ahyp="http://schemas.microsoft.com/office/drawing/2018/hyperlinkcolor" val="tx"/>
                              </a:ext>
                            </a:extLst>
                          </a:hlinkClick>
                        </a:rPr>
                        <a:t>関連法令</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96584302"/>
                  </a:ext>
                </a:extLst>
              </a:tr>
              <a:tr h="0">
                <a:tc>
                  <a:txBody>
                    <a:bodyPr/>
                    <a:lstStyle/>
                    <a:p>
                      <a:r>
                        <a:rPr kumimoji="1" lang="ja-JP" altLang="en-US" sz="1000" b="0" u="sng" baseline="0">
                          <a:solidFill>
                            <a:schemeClr val="tx1"/>
                          </a:solidFill>
                          <a:uFill>
                            <a:solidFill>
                              <a:schemeClr val="bg1"/>
                            </a:solidFill>
                          </a:uFill>
                          <a:latin typeface="+mn-ea"/>
                          <a:ea typeface="+mn-ea"/>
                        </a:rPr>
                        <a:t>　　</a:t>
                      </a:r>
                      <a:r>
                        <a:rPr kumimoji="1" lang="en-US" altLang="zh-TW" sz="1000" b="0" u="sng" baseline="0">
                          <a:solidFill>
                            <a:schemeClr val="tx1"/>
                          </a:solidFill>
                          <a:uFill>
                            <a:solidFill>
                              <a:schemeClr val="bg1"/>
                            </a:solidFill>
                          </a:uFill>
                          <a:latin typeface="+mn-ea"/>
                          <a:ea typeface="+mn-ea"/>
                          <a:hlinkClick r:id="rId18" action="ppaction://hlinksldjump">
                            <a:extLst>
                              <a:ext uri="{A12FA001-AC4F-418D-AE19-62706E023703}">
                                <ahyp:hlinkClr xmlns:ahyp="http://schemas.microsoft.com/office/drawing/2018/hyperlinkcolor" val="tx"/>
                              </a:ext>
                            </a:extLst>
                          </a:hlinkClick>
                        </a:rPr>
                        <a:t>6-2-1. </a:t>
                      </a:r>
                      <a:r>
                        <a:rPr kumimoji="1" lang="zh-TW" altLang="en-US" sz="1000" b="0" u="sng" baseline="0">
                          <a:solidFill>
                            <a:schemeClr val="tx1"/>
                          </a:solidFill>
                          <a:uFill>
                            <a:solidFill>
                              <a:schemeClr val="bg1"/>
                            </a:solidFill>
                          </a:uFill>
                          <a:latin typeface="+mn-ea"/>
                          <a:ea typeface="+mn-ea"/>
                          <a:hlinkClick r:id="rId18" action="ppaction://hlinksldjump">
                            <a:extLst>
                              <a:ext uri="{A12FA001-AC4F-418D-AE19-62706E023703}">
                                <ahyp:hlinkClr xmlns:ahyp="http://schemas.microsoft.com/office/drawing/2018/hyperlinkcolor" val="tx"/>
                              </a:ext>
                            </a:extLst>
                          </a:hlinkClick>
                        </a:rPr>
                        <a:t>個人情報保護法</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49903932"/>
                  </a:ext>
                </a:extLst>
              </a:tr>
              <a:tr h="0">
                <a:tc>
                  <a:txBody>
                    <a:bodyPr/>
                    <a:lstStyle/>
                    <a:p>
                      <a:r>
                        <a:rPr kumimoji="1" lang="ja-JP" altLang="en-US" sz="1000" b="0" u="sng" baseline="0">
                          <a:solidFill>
                            <a:schemeClr val="tx1"/>
                          </a:solidFill>
                          <a:uFill>
                            <a:solidFill>
                              <a:schemeClr val="bg1"/>
                            </a:solidFill>
                          </a:uFill>
                          <a:latin typeface="+mn-ea"/>
                          <a:ea typeface="+mn-ea"/>
                        </a:rPr>
                        <a:t>　</a:t>
                      </a:r>
                      <a:r>
                        <a:rPr kumimoji="1" lang="ja-JP" altLang="en-US" sz="1000" b="0" u="sng" baseline="0">
                          <a:solidFill>
                            <a:srgbClr val="0563C1"/>
                          </a:solidFill>
                          <a:uFill>
                            <a:solidFill>
                              <a:schemeClr val="bg1"/>
                            </a:solidFill>
                          </a:uFill>
                          <a:latin typeface="+mn-ea"/>
                          <a:ea typeface="+mn-ea"/>
                          <a:hlinkClick r:id="rId25" action="ppaction://hlinksldjump">
                            <a:extLst>
                              <a:ext uri="{A12FA001-AC4F-418D-AE19-62706E023703}">
                                <ahyp:hlinkClr xmlns:ahyp="http://schemas.microsoft.com/office/drawing/2018/hyperlinkcolor" val="tx"/>
                              </a:ext>
                            </a:extLst>
                          </a:hlinkClick>
                        </a:rPr>
                        <a:t>　</a:t>
                      </a:r>
                      <a:r>
                        <a:rPr kumimoji="1" lang="en-US" altLang="ja-JP" sz="1000" b="0" u="sng" baseline="0">
                          <a:solidFill>
                            <a:schemeClr val="tx1"/>
                          </a:solidFill>
                          <a:uFill>
                            <a:solidFill>
                              <a:schemeClr val="bg1"/>
                            </a:solidFill>
                          </a:uFill>
                          <a:latin typeface="+mn-ea"/>
                          <a:ea typeface="+mn-ea"/>
                          <a:hlinkClick r:id="rId25" action="ppaction://hlinksldjump">
                            <a:extLst>
                              <a:ext uri="{A12FA001-AC4F-418D-AE19-62706E023703}">
                                <ahyp:hlinkClr xmlns:ahyp="http://schemas.microsoft.com/office/drawing/2018/hyperlinkcolor" val="tx"/>
                              </a:ext>
                            </a:extLst>
                          </a:hlinkClick>
                        </a:rPr>
                        <a:t>6-2-2. GDPR</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9712178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u="sng" baseline="0">
                          <a:solidFill>
                            <a:schemeClr val="accent1">
                              <a:lumMod val="50000"/>
                            </a:schemeClr>
                          </a:solidFill>
                          <a:uFill>
                            <a:solidFill>
                              <a:schemeClr val="bg1"/>
                            </a:solidFill>
                          </a:uFill>
                          <a:latin typeface="+mn-ea"/>
                          <a:ea typeface="+mn-ea"/>
                          <a:hlinkClick r:id="rId26" action="ppaction://hlinksldjump">
                            <a:extLst>
                              <a:ext uri="{A12FA001-AC4F-418D-AE19-62706E023703}">
                                <ahyp:hlinkClr xmlns:ahyp="http://schemas.microsoft.com/office/drawing/2018/hyperlinkcolor" val="tx"/>
                              </a:ext>
                            </a:extLst>
                          </a:hlinkClick>
                        </a:rPr>
                        <a:t>コラム　“デジタルトランスフォーメーション”と“デジタル化”の関係について</a:t>
                      </a:r>
                      <a:endParaRPr kumimoji="1" lang="ja-JP" altLang="en-US" sz="1000" b="1" u="sng" baseline="0">
                        <a:solidFill>
                          <a:schemeClr val="accent1">
                            <a:lumMod val="50000"/>
                          </a:schemeClr>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13497016"/>
                  </a:ext>
                </a:extLst>
              </a:tr>
            </a:tbl>
          </a:graphicData>
        </a:graphic>
      </p:graphicFrame>
    </p:spTree>
    <p:extLst>
      <p:ext uri="{BB962C8B-B14F-4D97-AF65-F5344CB8AC3E}">
        <p14:creationId xmlns:p14="http://schemas.microsoft.com/office/powerpoint/2010/main" val="395337710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43A9D80B-2AC3-B284-FFF6-A7F8C5507FAA}"/>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02</a:t>
            </a:r>
          </a:p>
        </p:txBody>
      </p:sp>
      <p:sp>
        <p:nvSpPr>
          <p:cNvPr id="14" name="テキスト プレースホルダー 4">
            <a:extLst>
              <a:ext uri="{FF2B5EF4-FFF2-40B4-BE49-F238E27FC236}">
                <a16:creationId xmlns:a16="http://schemas.microsoft.com/office/drawing/2014/main" id="{42A2A015-0657-DCAE-118A-F348D28469FB}"/>
              </a:ext>
            </a:extLst>
          </p:cNvPr>
          <p:cNvSpPr txBox="1">
            <a:spLocks/>
          </p:cNvSpPr>
          <p:nvPr/>
        </p:nvSpPr>
        <p:spPr>
          <a:xfrm>
            <a:off x="1123950" y="1447800"/>
            <a:ext cx="39433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3-1-1.</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400" b="1" i="0" u="none" strike="noStrike" kern="1200" cap="none" spc="0" normalizeH="0" baseline="0" noProof="0">
                <a:ln>
                  <a:noFill/>
                </a:ln>
                <a:solidFill>
                  <a:prstClr val="black"/>
                </a:solidFill>
                <a:effectLst/>
                <a:uLnTx/>
                <a:uFillTx/>
                <a:latin typeface="メイリオ"/>
                <a:ea typeface="メイリオ"/>
                <a:cs typeface="+mn-cs"/>
              </a:rPr>
              <a:t>UTM</a:t>
            </a:r>
            <a:r>
              <a:rPr kumimoji="1" lang="ja-JP" altLang="en-US" sz="14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400" b="1" i="0" u="none" strike="noStrike" kern="1200" cap="none" spc="0" normalizeH="0" baseline="0" noProof="0">
                <a:ln>
                  <a:noFill/>
                </a:ln>
                <a:solidFill>
                  <a:prstClr val="black"/>
                </a:solidFill>
                <a:effectLst/>
                <a:uLnTx/>
                <a:uFillTx/>
                <a:latin typeface="メイリオ"/>
                <a:ea typeface="メイリオ"/>
                <a:cs typeface="+mn-cs"/>
              </a:rPr>
              <a:t>EDR</a:t>
            </a:r>
            <a:r>
              <a:rPr kumimoji="1" lang="ja-JP" altLang="en-US" sz="1400" b="1" i="0" u="none" strike="noStrike" kern="1200" cap="none" spc="0" normalizeH="0" baseline="0" noProof="0">
                <a:ln>
                  <a:noFill/>
                </a:ln>
                <a:solidFill>
                  <a:prstClr val="black"/>
                </a:solidFill>
                <a:effectLst/>
                <a:uLnTx/>
                <a:uFillTx/>
                <a:latin typeface="メイリオ"/>
                <a:ea typeface="メイリオ"/>
                <a:cs typeface="+mn-cs"/>
              </a:rPr>
              <a:t>の概要</a:t>
            </a:r>
            <a:endParaRPr kumimoji="1" lang="ja-JP" altLang="en-US" sz="1600" b="1"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17" name="グループ化 16">
            <a:extLst>
              <a:ext uri="{FF2B5EF4-FFF2-40B4-BE49-F238E27FC236}">
                <a16:creationId xmlns:a16="http://schemas.microsoft.com/office/drawing/2014/main" id="{1662C0FD-0AAA-53CF-3C46-A69800FB661F}"/>
              </a:ext>
            </a:extLst>
          </p:cNvPr>
          <p:cNvGrpSpPr/>
          <p:nvPr/>
        </p:nvGrpSpPr>
        <p:grpSpPr>
          <a:xfrm>
            <a:off x="501049" y="5854953"/>
            <a:ext cx="5684504" cy="3297888"/>
            <a:chOff x="556914" y="5362252"/>
            <a:chExt cx="5684504" cy="3297888"/>
          </a:xfrm>
        </p:grpSpPr>
        <p:sp>
          <p:nvSpPr>
            <p:cNvPr id="18" name="四角形: 角を丸くする 17">
              <a:extLst>
                <a:ext uri="{FF2B5EF4-FFF2-40B4-BE49-F238E27FC236}">
                  <a16:creationId xmlns:a16="http://schemas.microsoft.com/office/drawing/2014/main" id="{7DEAB8AC-A800-470E-66D1-0DCD14FEAF85}"/>
                </a:ext>
              </a:extLst>
            </p:cNvPr>
            <p:cNvSpPr/>
            <p:nvPr/>
          </p:nvSpPr>
          <p:spPr>
            <a:xfrm>
              <a:off x="3560184" y="5617910"/>
              <a:ext cx="2681234" cy="2845129"/>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9" name="四角形: 角を丸くする 18">
              <a:extLst>
                <a:ext uri="{FF2B5EF4-FFF2-40B4-BE49-F238E27FC236}">
                  <a16:creationId xmlns:a16="http://schemas.microsoft.com/office/drawing/2014/main" id="{915C9BB3-FC99-9BF6-1E69-4F1A0C75A9D2}"/>
                </a:ext>
              </a:extLst>
            </p:cNvPr>
            <p:cNvSpPr/>
            <p:nvPr/>
          </p:nvSpPr>
          <p:spPr>
            <a:xfrm>
              <a:off x="628765" y="5613397"/>
              <a:ext cx="2681234" cy="2854991"/>
            </a:xfrm>
            <a:prstGeom prst="roundRect">
              <a:avLst/>
            </a:prstGeom>
            <a:solidFill>
              <a:schemeClr val="accent2">
                <a:alpha val="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20" name="図 19">
              <a:extLst>
                <a:ext uri="{FF2B5EF4-FFF2-40B4-BE49-F238E27FC236}">
                  <a16:creationId xmlns:a16="http://schemas.microsoft.com/office/drawing/2014/main" id="{10C031D2-6C13-1073-0F76-35D249DB6DC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10239" y="5979169"/>
              <a:ext cx="360000" cy="360000"/>
            </a:xfrm>
            <a:prstGeom prst="rect">
              <a:avLst/>
            </a:prstGeom>
          </p:spPr>
        </p:pic>
        <p:pic>
          <p:nvPicPr>
            <p:cNvPr id="21" name="図 20">
              <a:extLst>
                <a:ext uri="{FF2B5EF4-FFF2-40B4-BE49-F238E27FC236}">
                  <a16:creationId xmlns:a16="http://schemas.microsoft.com/office/drawing/2014/main" id="{C26D10F6-0D74-6807-49BC-471A02BCA82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19759" y="5979169"/>
              <a:ext cx="360000" cy="360000"/>
            </a:xfrm>
            <a:prstGeom prst="rect">
              <a:avLst/>
            </a:prstGeom>
          </p:spPr>
        </p:pic>
        <p:pic>
          <p:nvPicPr>
            <p:cNvPr id="22" name="図 21">
              <a:extLst>
                <a:ext uri="{FF2B5EF4-FFF2-40B4-BE49-F238E27FC236}">
                  <a16:creationId xmlns:a16="http://schemas.microsoft.com/office/drawing/2014/main" id="{3A571E66-136A-8FD3-3345-55236320949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55271" y="5788341"/>
              <a:ext cx="360000" cy="360000"/>
            </a:xfrm>
            <a:prstGeom prst="rect">
              <a:avLst/>
            </a:prstGeom>
          </p:spPr>
        </p:pic>
        <p:cxnSp>
          <p:nvCxnSpPr>
            <p:cNvPr id="23" name="直線コネクタ 22">
              <a:extLst>
                <a:ext uri="{FF2B5EF4-FFF2-40B4-BE49-F238E27FC236}">
                  <a16:creationId xmlns:a16="http://schemas.microsoft.com/office/drawing/2014/main" id="{7C7E740A-ABD7-11DF-B691-CB71EF3C2806}"/>
                </a:ext>
              </a:extLst>
            </p:cNvPr>
            <p:cNvCxnSpPr>
              <a:cxnSpLocks/>
              <a:stCxn id="27" idx="2"/>
              <a:endCxn id="57" idx="0"/>
            </p:cNvCxnSpPr>
            <p:nvPr/>
          </p:nvCxnSpPr>
          <p:spPr>
            <a:xfrm flipH="1">
              <a:off x="1921960" y="7241143"/>
              <a:ext cx="2" cy="263040"/>
            </a:xfrm>
            <a:prstGeom prst="line">
              <a:avLst/>
            </a:prstGeom>
            <a:ln w="6350">
              <a:solidFill>
                <a:srgbClr val="0070C0"/>
              </a:solidFill>
            </a:ln>
          </p:spPr>
          <p:style>
            <a:lnRef idx="1">
              <a:schemeClr val="accent1"/>
            </a:lnRef>
            <a:fillRef idx="0">
              <a:schemeClr val="accent1"/>
            </a:fillRef>
            <a:effectRef idx="0">
              <a:schemeClr val="accent1"/>
            </a:effectRef>
            <a:fontRef idx="minor">
              <a:schemeClr val="tx1"/>
            </a:fontRef>
          </p:style>
        </p:cxnSp>
        <p:pic>
          <p:nvPicPr>
            <p:cNvPr id="24" name="図 23">
              <a:extLst>
                <a:ext uri="{FF2B5EF4-FFF2-40B4-BE49-F238E27FC236}">
                  <a16:creationId xmlns:a16="http://schemas.microsoft.com/office/drawing/2014/main" id="{C2ED4E8F-8A1A-D0EB-09A3-7BBD855108D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54773" y="6812416"/>
              <a:ext cx="311101" cy="311101"/>
            </a:xfrm>
            <a:prstGeom prst="rect">
              <a:avLst/>
            </a:prstGeom>
            <a:noFill/>
          </p:spPr>
        </p:pic>
        <p:sp>
          <p:nvSpPr>
            <p:cNvPr id="25" name="テキスト ボックス 24">
              <a:extLst>
                <a:ext uri="{FF2B5EF4-FFF2-40B4-BE49-F238E27FC236}">
                  <a16:creationId xmlns:a16="http://schemas.microsoft.com/office/drawing/2014/main" id="{88CCF1A1-7456-89AE-9498-CF3F59E36B9D}"/>
                </a:ext>
              </a:extLst>
            </p:cNvPr>
            <p:cNvSpPr txBox="1"/>
            <p:nvPr/>
          </p:nvSpPr>
          <p:spPr>
            <a:xfrm>
              <a:off x="2219411" y="6304028"/>
              <a:ext cx="933399"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不正アクセス</a:t>
              </a:r>
            </a:p>
          </p:txBody>
        </p:sp>
        <p:sp>
          <p:nvSpPr>
            <p:cNvPr id="26" name="テキスト ボックス 25">
              <a:extLst>
                <a:ext uri="{FF2B5EF4-FFF2-40B4-BE49-F238E27FC236}">
                  <a16:creationId xmlns:a16="http://schemas.microsoft.com/office/drawing/2014/main" id="{C29B791C-C918-C004-F2C8-6A6D0E9656D6}"/>
                </a:ext>
              </a:extLst>
            </p:cNvPr>
            <p:cNvSpPr txBox="1"/>
            <p:nvPr/>
          </p:nvSpPr>
          <p:spPr>
            <a:xfrm>
              <a:off x="556914" y="6292718"/>
              <a:ext cx="1011883"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アンチウイルス</a:t>
              </a:r>
            </a:p>
          </p:txBody>
        </p:sp>
        <p:sp>
          <p:nvSpPr>
            <p:cNvPr id="27" name="テキスト ボックス 26">
              <a:extLst>
                <a:ext uri="{FF2B5EF4-FFF2-40B4-BE49-F238E27FC236}">
                  <a16:creationId xmlns:a16="http://schemas.microsoft.com/office/drawing/2014/main" id="{46AC6400-1A9E-ADF2-654D-E218B80A27D6}"/>
                </a:ext>
              </a:extLst>
            </p:cNvPr>
            <p:cNvSpPr txBox="1"/>
            <p:nvPr/>
          </p:nvSpPr>
          <p:spPr>
            <a:xfrm>
              <a:off x="1455262" y="7025699"/>
              <a:ext cx="933399"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UTM</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28" name="図 27">
              <a:extLst>
                <a:ext uri="{FF2B5EF4-FFF2-40B4-BE49-F238E27FC236}">
                  <a16:creationId xmlns:a16="http://schemas.microsoft.com/office/drawing/2014/main" id="{208A2440-9069-3C15-C0A9-ADE2F619F84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585443" y="6799176"/>
              <a:ext cx="246889" cy="246889"/>
            </a:xfrm>
            <a:prstGeom prst="rect">
              <a:avLst/>
            </a:prstGeom>
          </p:spPr>
        </p:pic>
        <p:sp>
          <p:nvSpPr>
            <p:cNvPr id="29" name="テキスト ボックス 28">
              <a:extLst>
                <a:ext uri="{FF2B5EF4-FFF2-40B4-BE49-F238E27FC236}">
                  <a16:creationId xmlns:a16="http://schemas.microsoft.com/office/drawing/2014/main" id="{4EBAF1EF-2479-FB83-3D85-E807F3395B91}"/>
                </a:ext>
              </a:extLst>
            </p:cNvPr>
            <p:cNvSpPr txBox="1"/>
            <p:nvPr/>
          </p:nvSpPr>
          <p:spPr>
            <a:xfrm>
              <a:off x="1443624" y="6148341"/>
              <a:ext cx="933399"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スパムメール</a:t>
              </a:r>
            </a:p>
          </p:txBody>
        </p:sp>
        <p:cxnSp>
          <p:nvCxnSpPr>
            <p:cNvPr id="30" name="直線矢印コネクタ 29">
              <a:extLst>
                <a:ext uri="{FF2B5EF4-FFF2-40B4-BE49-F238E27FC236}">
                  <a16:creationId xmlns:a16="http://schemas.microsoft.com/office/drawing/2014/main" id="{3222219B-C64E-F6CA-6C80-7B255F27D446}"/>
                </a:ext>
              </a:extLst>
            </p:cNvPr>
            <p:cNvCxnSpPr>
              <a:cxnSpLocks/>
              <a:stCxn id="25" idx="2"/>
            </p:cNvCxnSpPr>
            <p:nvPr/>
          </p:nvCxnSpPr>
          <p:spPr>
            <a:xfrm flipH="1">
              <a:off x="2074250" y="6534860"/>
              <a:ext cx="611861" cy="237552"/>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31" name="直線矢印コネクタ 30">
              <a:extLst>
                <a:ext uri="{FF2B5EF4-FFF2-40B4-BE49-F238E27FC236}">
                  <a16:creationId xmlns:a16="http://schemas.microsoft.com/office/drawing/2014/main" id="{6DC8F275-F171-5E09-C824-81D4F35C7AF2}"/>
                </a:ext>
              </a:extLst>
            </p:cNvPr>
            <p:cNvCxnSpPr>
              <a:cxnSpLocks/>
              <a:stCxn id="26" idx="2"/>
            </p:cNvCxnSpPr>
            <p:nvPr/>
          </p:nvCxnSpPr>
          <p:spPr>
            <a:xfrm>
              <a:off x="1062856" y="6523550"/>
              <a:ext cx="702308" cy="25465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32" name="直線矢印コネクタ 31">
              <a:extLst>
                <a:ext uri="{FF2B5EF4-FFF2-40B4-BE49-F238E27FC236}">
                  <a16:creationId xmlns:a16="http://schemas.microsoft.com/office/drawing/2014/main" id="{3EF25CDF-2C5E-6BDC-6AAE-52DFB6396D0E}"/>
                </a:ext>
              </a:extLst>
            </p:cNvPr>
            <p:cNvCxnSpPr>
              <a:cxnSpLocks/>
              <a:stCxn id="29" idx="2"/>
              <a:endCxn id="24" idx="0"/>
            </p:cNvCxnSpPr>
            <p:nvPr/>
          </p:nvCxnSpPr>
          <p:spPr>
            <a:xfrm>
              <a:off x="1910324" y="6379173"/>
              <a:ext cx="0" cy="433243"/>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33" name="直線矢印コネクタ 32">
              <a:extLst>
                <a:ext uri="{FF2B5EF4-FFF2-40B4-BE49-F238E27FC236}">
                  <a16:creationId xmlns:a16="http://schemas.microsoft.com/office/drawing/2014/main" id="{CBB23C12-DDB9-76C5-C450-C3761B0B6209}"/>
                </a:ext>
              </a:extLst>
            </p:cNvPr>
            <p:cNvCxnSpPr>
              <a:cxnSpLocks/>
              <a:stCxn id="56" idx="0"/>
            </p:cNvCxnSpPr>
            <p:nvPr/>
          </p:nvCxnSpPr>
          <p:spPr>
            <a:xfrm flipV="1">
              <a:off x="4373169" y="6534860"/>
              <a:ext cx="565378" cy="102881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4" name="直線矢印コネクタ 33">
              <a:extLst>
                <a:ext uri="{FF2B5EF4-FFF2-40B4-BE49-F238E27FC236}">
                  <a16:creationId xmlns:a16="http://schemas.microsoft.com/office/drawing/2014/main" id="{110F290B-1B91-CDF5-76CA-9CAD06E8359D}"/>
                </a:ext>
              </a:extLst>
            </p:cNvPr>
            <p:cNvCxnSpPr>
              <a:cxnSpLocks/>
              <a:stCxn id="55" idx="0"/>
            </p:cNvCxnSpPr>
            <p:nvPr/>
          </p:nvCxnSpPr>
          <p:spPr>
            <a:xfrm flipH="1" flipV="1">
              <a:off x="5025161" y="6534860"/>
              <a:ext cx="3584" cy="102881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5" name="直線矢印コネクタ 34">
              <a:extLst>
                <a:ext uri="{FF2B5EF4-FFF2-40B4-BE49-F238E27FC236}">
                  <a16:creationId xmlns:a16="http://schemas.microsoft.com/office/drawing/2014/main" id="{135EACB7-1439-6D77-7C59-52497F831205}"/>
                </a:ext>
              </a:extLst>
            </p:cNvPr>
            <p:cNvCxnSpPr>
              <a:cxnSpLocks/>
              <a:stCxn id="54" idx="0"/>
              <a:endCxn id="43" idx="2"/>
            </p:cNvCxnSpPr>
            <p:nvPr/>
          </p:nvCxnSpPr>
          <p:spPr>
            <a:xfrm flipH="1" flipV="1">
              <a:off x="5085337" y="6537762"/>
              <a:ext cx="598984" cy="1025911"/>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pic>
          <p:nvPicPr>
            <p:cNvPr id="36" name="図 35">
              <a:extLst>
                <a:ext uri="{FF2B5EF4-FFF2-40B4-BE49-F238E27FC236}">
                  <a16:creationId xmlns:a16="http://schemas.microsoft.com/office/drawing/2014/main" id="{82424628-D49C-0F65-BACA-E68E50097120}"/>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675396" y="5954459"/>
              <a:ext cx="454667" cy="454667"/>
            </a:xfrm>
            <a:prstGeom prst="rect">
              <a:avLst/>
            </a:prstGeom>
          </p:spPr>
        </p:pic>
        <p:grpSp>
          <p:nvGrpSpPr>
            <p:cNvPr id="37" name="グループ化 36">
              <a:extLst>
                <a:ext uri="{FF2B5EF4-FFF2-40B4-BE49-F238E27FC236}">
                  <a16:creationId xmlns:a16="http://schemas.microsoft.com/office/drawing/2014/main" id="{19BDB0E2-620B-0435-5CB6-2CD675B7AC8F}"/>
                </a:ext>
              </a:extLst>
            </p:cNvPr>
            <p:cNvGrpSpPr/>
            <p:nvPr/>
          </p:nvGrpSpPr>
          <p:grpSpPr>
            <a:xfrm>
              <a:off x="945647" y="7504183"/>
              <a:ext cx="1952625" cy="587375"/>
              <a:chOff x="945647" y="7275583"/>
              <a:chExt cx="1952625" cy="587375"/>
            </a:xfrm>
          </p:grpSpPr>
          <p:sp>
            <p:nvSpPr>
              <p:cNvPr id="57" name="正方形/長方形 56">
                <a:extLst>
                  <a:ext uri="{FF2B5EF4-FFF2-40B4-BE49-F238E27FC236}">
                    <a16:creationId xmlns:a16="http://schemas.microsoft.com/office/drawing/2014/main" id="{0186D18F-2DFD-77DC-3A64-9F05FFD0F36A}"/>
                  </a:ext>
                </a:extLst>
              </p:cNvPr>
              <p:cNvSpPr/>
              <p:nvPr/>
            </p:nvSpPr>
            <p:spPr>
              <a:xfrm>
                <a:off x="945647" y="7275583"/>
                <a:ext cx="1952625" cy="587375"/>
              </a:xfrm>
              <a:prstGeom prst="rect">
                <a:avLst/>
              </a:prstGeom>
              <a:noFill/>
              <a:ln w="6350">
                <a:solidFill>
                  <a:srgbClr val="0070C0"/>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58" name="グループ化 57">
                <a:extLst>
                  <a:ext uri="{FF2B5EF4-FFF2-40B4-BE49-F238E27FC236}">
                    <a16:creationId xmlns:a16="http://schemas.microsoft.com/office/drawing/2014/main" id="{25F6F8BC-7663-A8BE-D07B-260E1B28AE99}"/>
                  </a:ext>
                </a:extLst>
              </p:cNvPr>
              <p:cNvGrpSpPr/>
              <p:nvPr/>
            </p:nvGrpSpPr>
            <p:grpSpPr>
              <a:xfrm>
                <a:off x="1010845" y="7335073"/>
                <a:ext cx="1810745" cy="499595"/>
                <a:chOff x="4007435" y="7038854"/>
                <a:chExt cx="1810745" cy="499595"/>
              </a:xfrm>
            </p:grpSpPr>
            <p:pic>
              <p:nvPicPr>
                <p:cNvPr id="59" name="図 58">
                  <a:extLst>
                    <a:ext uri="{FF2B5EF4-FFF2-40B4-BE49-F238E27FC236}">
                      <a16:creationId xmlns:a16="http://schemas.microsoft.com/office/drawing/2014/main" id="{E4B8ED3B-D377-91D9-786D-63D330445592}"/>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318587" y="7038854"/>
                  <a:ext cx="499593" cy="499593"/>
                </a:xfrm>
                <a:prstGeom prst="rect">
                  <a:avLst/>
                </a:prstGeom>
              </p:spPr>
            </p:pic>
            <p:pic>
              <p:nvPicPr>
                <p:cNvPr id="60" name="図 59">
                  <a:extLst>
                    <a:ext uri="{FF2B5EF4-FFF2-40B4-BE49-F238E27FC236}">
                      <a16:creationId xmlns:a16="http://schemas.microsoft.com/office/drawing/2014/main" id="{2E064CFC-2CCE-7127-9B3D-CD66EB1C0A1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663011" y="7038856"/>
                  <a:ext cx="499593" cy="499593"/>
                </a:xfrm>
                <a:prstGeom prst="rect">
                  <a:avLst/>
                </a:prstGeom>
              </p:spPr>
            </p:pic>
            <p:pic>
              <p:nvPicPr>
                <p:cNvPr id="61" name="図 60">
                  <a:extLst>
                    <a:ext uri="{FF2B5EF4-FFF2-40B4-BE49-F238E27FC236}">
                      <a16:creationId xmlns:a16="http://schemas.microsoft.com/office/drawing/2014/main" id="{0B150D91-1F15-A7E1-43C1-11530AA8C572}"/>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007435" y="7038855"/>
                  <a:ext cx="499593" cy="499593"/>
                </a:xfrm>
                <a:prstGeom prst="rect">
                  <a:avLst/>
                </a:prstGeom>
              </p:spPr>
            </p:pic>
          </p:grpSp>
        </p:grpSp>
        <p:sp>
          <p:nvSpPr>
            <p:cNvPr id="38" name="テキスト ボックス 37">
              <a:extLst>
                <a:ext uri="{FF2B5EF4-FFF2-40B4-BE49-F238E27FC236}">
                  <a16:creationId xmlns:a16="http://schemas.microsoft.com/office/drawing/2014/main" id="{B2FA4A4E-A4EF-62C3-039C-0A255F4DE13E}"/>
                </a:ext>
              </a:extLst>
            </p:cNvPr>
            <p:cNvSpPr txBox="1"/>
            <p:nvPr/>
          </p:nvSpPr>
          <p:spPr>
            <a:xfrm>
              <a:off x="5085337" y="6478141"/>
              <a:ext cx="1102027"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①動作ログを収集</a:t>
              </a:r>
            </a:p>
          </p:txBody>
        </p:sp>
        <p:cxnSp>
          <p:nvCxnSpPr>
            <p:cNvPr id="39" name="直線矢印コネクタ 38">
              <a:extLst>
                <a:ext uri="{FF2B5EF4-FFF2-40B4-BE49-F238E27FC236}">
                  <a16:creationId xmlns:a16="http://schemas.microsoft.com/office/drawing/2014/main" id="{AB04E918-F6B5-443D-5277-3DE1EAC27297}"/>
                </a:ext>
              </a:extLst>
            </p:cNvPr>
            <p:cNvCxnSpPr>
              <a:cxnSpLocks/>
            </p:cNvCxnSpPr>
            <p:nvPr/>
          </p:nvCxnSpPr>
          <p:spPr>
            <a:xfrm flipH="1">
              <a:off x="4173007" y="6181792"/>
              <a:ext cx="523610" cy="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0" name="テキスト ボックス 39">
              <a:extLst>
                <a:ext uri="{FF2B5EF4-FFF2-40B4-BE49-F238E27FC236}">
                  <a16:creationId xmlns:a16="http://schemas.microsoft.com/office/drawing/2014/main" id="{EC3A8F2B-DD29-1110-44B6-9112BEB9D4DB}"/>
                </a:ext>
              </a:extLst>
            </p:cNvPr>
            <p:cNvSpPr txBox="1"/>
            <p:nvPr/>
          </p:nvSpPr>
          <p:spPr>
            <a:xfrm>
              <a:off x="3965705" y="5938235"/>
              <a:ext cx="990365"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③アラート通知</a:t>
              </a:r>
            </a:p>
          </p:txBody>
        </p:sp>
        <p:sp>
          <p:nvSpPr>
            <p:cNvPr id="41" name="テキスト ボックス 40">
              <a:extLst>
                <a:ext uri="{FF2B5EF4-FFF2-40B4-BE49-F238E27FC236}">
                  <a16:creationId xmlns:a16="http://schemas.microsoft.com/office/drawing/2014/main" id="{A56259F6-ED76-C31E-89CE-E076F5B46257}"/>
                </a:ext>
              </a:extLst>
            </p:cNvPr>
            <p:cNvSpPr txBox="1"/>
            <p:nvPr/>
          </p:nvSpPr>
          <p:spPr>
            <a:xfrm>
              <a:off x="2125112" y="8475474"/>
              <a:ext cx="2389367"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15. UTM</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EDR</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の概要図</a:t>
              </a:r>
            </a:p>
          </p:txBody>
        </p:sp>
        <p:pic>
          <p:nvPicPr>
            <p:cNvPr id="42" name="図 41">
              <a:extLst>
                <a:ext uri="{FF2B5EF4-FFF2-40B4-BE49-F238E27FC236}">
                  <a16:creationId xmlns:a16="http://schemas.microsoft.com/office/drawing/2014/main" id="{392CC9C5-9CC8-AE92-E40E-02FB7699ACD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891082" y="5960067"/>
              <a:ext cx="388510" cy="388510"/>
            </a:xfrm>
            <a:prstGeom prst="rect">
              <a:avLst/>
            </a:prstGeom>
          </p:spPr>
        </p:pic>
        <p:sp>
          <p:nvSpPr>
            <p:cNvPr id="43" name="テキスト ボックス 42">
              <a:extLst>
                <a:ext uri="{FF2B5EF4-FFF2-40B4-BE49-F238E27FC236}">
                  <a16:creationId xmlns:a16="http://schemas.microsoft.com/office/drawing/2014/main" id="{08DE0F6F-9C40-1E10-CD9C-0BBF541AD06C}"/>
                </a:ext>
              </a:extLst>
            </p:cNvPr>
            <p:cNvSpPr txBox="1"/>
            <p:nvPr/>
          </p:nvSpPr>
          <p:spPr>
            <a:xfrm>
              <a:off x="4618637" y="6322318"/>
              <a:ext cx="933399"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EDR</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4" name="テキスト ボックス 43">
              <a:extLst>
                <a:ext uri="{FF2B5EF4-FFF2-40B4-BE49-F238E27FC236}">
                  <a16:creationId xmlns:a16="http://schemas.microsoft.com/office/drawing/2014/main" id="{37EDD397-3393-1A3D-493B-20DD5760B4D1}"/>
                </a:ext>
              </a:extLst>
            </p:cNvPr>
            <p:cNvSpPr txBox="1"/>
            <p:nvPr/>
          </p:nvSpPr>
          <p:spPr>
            <a:xfrm>
              <a:off x="3546629" y="6450281"/>
              <a:ext cx="933399"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管理者</a:t>
              </a:r>
            </a:p>
          </p:txBody>
        </p:sp>
        <p:grpSp>
          <p:nvGrpSpPr>
            <p:cNvPr id="45" name="グループ化 44">
              <a:extLst>
                <a:ext uri="{FF2B5EF4-FFF2-40B4-BE49-F238E27FC236}">
                  <a16:creationId xmlns:a16="http://schemas.microsoft.com/office/drawing/2014/main" id="{E01013F7-8EB2-5034-ECFF-1B8F7E9A4FF6}"/>
                </a:ext>
              </a:extLst>
            </p:cNvPr>
            <p:cNvGrpSpPr/>
            <p:nvPr/>
          </p:nvGrpSpPr>
          <p:grpSpPr>
            <a:xfrm>
              <a:off x="4058174" y="7504183"/>
              <a:ext cx="1952625" cy="587375"/>
              <a:chOff x="945647" y="7275583"/>
              <a:chExt cx="1952625" cy="587375"/>
            </a:xfrm>
          </p:grpSpPr>
          <p:sp>
            <p:nvSpPr>
              <p:cNvPr id="52" name="正方形/長方形 51">
                <a:extLst>
                  <a:ext uri="{FF2B5EF4-FFF2-40B4-BE49-F238E27FC236}">
                    <a16:creationId xmlns:a16="http://schemas.microsoft.com/office/drawing/2014/main" id="{43DC4D33-3B6F-E0FD-6544-A081377EC71A}"/>
                  </a:ext>
                </a:extLst>
              </p:cNvPr>
              <p:cNvSpPr/>
              <p:nvPr/>
            </p:nvSpPr>
            <p:spPr>
              <a:xfrm>
                <a:off x="945647" y="7275583"/>
                <a:ext cx="1952625" cy="587375"/>
              </a:xfrm>
              <a:prstGeom prst="rect">
                <a:avLst/>
              </a:prstGeom>
              <a:noFill/>
              <a:ln w="6350">
                <a:solidFill>
                  <a:srgbClr val="0070C0"/>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53" name="グループ化 52">
                <a:extLst>
                  <a:ext uri="{FF2B5EF4-FFF2-40B4-BE49-F238E27FC236}">
                    <a16:creationId xmlns:a16="http://schemas.microsoft.com/office/drawing/2014/main" id="{23A77627-1ED4-B04F-6D36-B4F4854E18A6}"/>
                  </a:ext>
                </a:extLst>
              </p:cNvPr>
              <p:cNvGrpSpPr/>
              <p:nvPr/>
            </p:nvGrpSpPr>
            <p:grpSpPr>
              <a:xfrm>
                <a:off x="1010845" y="7335073"/>
                <a:ext cx="1810745" cy="499595"/>
                <a:chOff x="4007435" y="7038854"/>
                <a:chExt cx="1810745" cy="499595"/>
              </a:xfrm>
            </p:grpSpPr>
            <p:pic>
              <p:nvPicPr>
                <p:cNvPr id="54" name="図 53">
                  <a:extLst>
                    <a:ext uri="{FF2B5EF4-FFF2-40B4-BE49-F238E27FC236}">
                      <a16:creationId xmlns:a16="http://schemas.microsoft.com/office/drawing/2014/main" id="{6E16BF5C-130E-5A37-0078-1928D0F44B3B}"/>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318587" y="7038854"/>
                  <a:ext cx="499593" cy="499593"/>
                </a:xfrm>
                <a:prstGeom prst="rect">
                  <a:avLst/>
                </a:prstGeom>
              </p:spPr>
            </p:pic>
            <p:pic>
              <p:nvPicPr>
                <p:cNvPr id="55" name="図 54">
                  <a:extLst>
                    <a:ext uri="{FF2B5EF4-FFF2-40B4-BE49-F238E27FC236}">
                      <a16:creationId xmlns:a16="http://schemas.microsoft.com/office/drawing/2014/main" id="{E60A1C76-C3E2-8391-0354-700C51BBAEE5}"/>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663011" y="7038856"/>
                  <a:ext cx="499593" cy="499593"/>
                </a:xfrm>
                <a:prstGeom prst="rect">
                  <a:avLst/>
                </a:prstGeom>
              </p:spPr>
            </p:pic>
            <p:pic>
              <p:nvPicPr>
                <p:cNvPr id="56" name="図 55">
                  <a:extLst>
                    <a:ext uri="{FF2B5EF4-FFF2-40B4-BE49-F238E27FC236}">
                      <a16:creationId xmlns:a16="http://schemas.microsoft.com/office/drawing/2014/main" id="{664A455B-0F47-03F6-5A01-4C55F288D1F5}"/>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007435" y="7038855"/>
                  <a:ext cx="499593" cy="499593"/>
                </a:xfrm>
                <a:prstGeom prst="rect">
                  <a:avLst/>
                </a:prstGeom>
              </p:spPr>
            </p:pic>
          </p:grpSp>
        </p:grpSp>
        <p:pic>
          <p:nvPicPr>
            <p:cNvPr id="46" name="図 45">
              <a:extLst>
                <a:ext uri="{FF2B5EF4-FFF2-40B4-BE49-F238E27FC236}">
                  <a16:creationId xmlns:a16="http://schemas.microsoft.com/office/drawing/2014/main" id="{E45195F3-469B-9512-1201-B90C9ACAAB3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5531267" y="7669260"/>
              <a:ext cx="176437" cy="176437"/>
            </a:xfrm>
            <a:prstGeom prst="rect">
              <a:avLst/>
            </a:prstGeom>
          </p:spPr>
        </p:pic>
        <p:sp>
          <p:nvSpPr>
            <p:cNvPr id="47" name="テキスト ボックス 46">
              <a:extLst>
                <a:ext uri="{FF2B5EF4-FFF2-40B4-BE49-F238E27FC236}">
                  <a16:creationId xmlns:a16="http://schemas.microsoft.com/office/drawing/2014/main" id="{31E1188B-6236-849D-789D-38C19591F303}"/>
                </a:ext>
              </a:extLst>
            </p:cNvPr>
            <p:cNvSpPr txBox="1"/>
            <p:nvPr/>
          </p:nvSpPr>
          <p:spPr>
            <a:xfrm>
              <a:off x="5159582" y="6035651"/>
              <a:ext cx="962112"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②異常を検知</a:t>
              </a:r>
            </a:p>
          </p:txBody>
        </p:sp>
        <p:sp>
          <p:nvSpPr>
            <p:cNvPr id="48" name="テキスト ボックス 47">
              <a:extLst>
                <a:ext uri="{FF2B5EF4-FFF2-40B4-BE49-F238E27FC236}">
                  <a16:creationId xmlns:a16="http://schemas.microsoft.com/office/drawing/2014/main" id="{28F305B6-C03E-8A8F-B538-977CB75618EB}"/>
                </a:ext>
              </a:extLst>
            </p:cNvPr>
            <p:cNvSpPr txBox="1"/>
            <p:nvPr/>
          </p:nvSpPr>
          <p:spPr>
            <a:xfrm>
              <a:off x="1836350" y="6911799"/>
              <a:ext cx="137906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②攻撃を検知・防御</a:t>
              </a:r>
            </a:p>
          </p:txBody>
        </p:sp>
        <p:sp>
          <p:nvSpPr>
            <p:cNvPr id="49" name="テキスト ボックス 48">
              <a:extLst>
                <a:ext uri="{FF2B5EF4-FFF2-40B4-BE49-F238E27FC236}">
                  <a16:creationId xmlns:a16="http://schemas.microsoft.com/office/drawing/2014/main" id="{F6B39928-9449-67A3-1A67-30E10BB8660B}"/>
                </a:ext>
              </a:extLst>
            </p:cNvPr>
            <p:cNvSpPr txBox="1"/>
            <p:nvPr/>
          </p:nvSpPr>
          <p:spPr>
            <a:xfrm>
              <a:off x="1232429" y="5630684"/>
              <a:ext cx="137906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①外部からの攻撃</a:t>
              </a:r>
            </a:p>
          </p:txBody>
        </p:sp>
        <p:sp>
          <p:nvSpPr>
            <p:cNvPr id="50" name="テキスト ボックス 49">
              <a:extLst>
                <a:ext uri="{FF2B5EF4-FFF2-40B4-BE49-F238E27FC236}">
                  <a16:creationId xmlns:a16="http://schemas.microsoft.com/office/drawing/2014/main" id="{96D8FB8B-FD2C-C423-9B41-4890CAD090FC}"/>
                </a:ext>
              </a:extLst>
            </p:cNvPr>
            <p:cNvSpPr txBox="1"/>
            <p:nvPr/>
          </p:nvSpPr>
          <p:spPr>
            <a:xfrm>
              <a:off x="1202156" y="5362252"/>
              <a:ext cx="1416333" cy="25391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【UTM</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の動作</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05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1" name="テキスト ボックス 50">
              <a:extLst>
                <a:ext uri="{FF2B5EF4-FFF2-40B4-BE49-F238E27FC236}">
                  <a16:creationId xmlns:a16="http://schemas.microsoft.com/office/drawing/2014/main" id="{5EB9DB9E-AB8A-8C66-F06E-671AEC72B208}"/>
                </a:ext>
              </a:extLst>
            </p:cNvPr>
            <p:cNvSpPr txBox="1"/>
            <p:nvPr/>
          </p:nvSpPr>
          <p:spPr>
            <a:xfrm>
              <a:off x="4257855" y="5370323"/>
              <a:ext cx="1416333" cy="25391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【EDR</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の動作</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050" b="1" i="0" u="none" strike="noStrike" kern="1200" cap="none" spc="0" normalizeH="0" baseline="0" noProof="0">
                <a:ln>
                  <a:noFill/>
                </a:ln>
                <a:solidFill>
                  <a:prstClr val="black"/>
                </a:solidFill>
                <a:effectLst/>
                <a:uLnTx/>
                <a:uFillTx/>
                <a:latin typeface="メイリオ"/>
                <a:ea typeface="メイリオ"/>
                <a:cs typeface="+mn-cs"/>
              </a:endParaRPr>
            </a:p>
          </p:txBody>
        </p:sp>
      </p:grpSp>
      <p:sp>
        <p:nvSpPr>
          <p:cNvPr id="62" name="テキスト ボックス 61">
            <a:extLst>
              <a:ext uri="{FF2B5EF4-FFF2-40B4-BE49-F238E27FC236}">
                <a16:creationId xmlns:a16="http://schemas.microsoft.com/office/drawing/2014/main" id="{EA2D0B6D-EC47-FA5E-8244-20B9CCF75CC0}"/>
              </a:ext>
            </a:extLst>
          </p:cNvPr>
          <p:cNvSpPr txBox="1"/>
          <p:nvPr/>
        </p:nvSpPr>
        <p:spPr>
          <a:xfrm>
            <a:off x="1335403" y="8583366"/>
            <a:ext cx="1156227"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内部ネットワーク</a:t>
            </a:r>
          </a:p>
        </p:txBody>
      </p:sp>
      <p:sp>
        <p:nvSpPr>
          <p:cNvPr id="63" name="テキスト ボックス 62">
            <a:extLst>
              <a:ext uri="{FF2B5EF4-FFF2-40B4-BE49-F238E27FC236}">
                <a16:creationId xmlns:a16="http://schemas.microsoft.com/office/drawing/2014/main" id="{426B582C-FCBA-31FA-6B1E-0B0633AEC2C8}"/>
              </a:ext>
            </a:extLst>
          </p:cNvPr>
          <p:cNvSpPr txBox="1"/>
          <p:nvPr/>
        </p:nvSpPr>
        <p:spPr>
          <a:xfrm>
            <a:off x="4401964" y="8614349"/>
            <a:ext cx="1156227"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内部ネットワーク</a:t>
            </a:r>
          </a:p>
        </p:txBody>
      </p:sp>
      <p:sp>
        <p:nvSpPr>
          <p:cNvPr id="64" name="テキスト プレースホルダー 2">
            <a:extLst>
              <a:ext uri="{FF2B5EF4-FFF2-40B4-BE49-F238E27FC236}">
                <a16:creationId xmlns:a16="http://schemas.microsoft.com/office/drawing/2014/main" id="{0241BB60-2ECE-4FBE-88CA-BEEDCA1EAC1E}"/>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3</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サイバーセキュリティの基礎知識</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3-1.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ction="ppaction://hlinksldjump"/>
              </a:rPr>
              <a:t>導入済と想定するセキュリティ対策機能</a:t>
            </a:r>
            <a:endParaRPr kumimoji="1" lang="ja-JP" altLang="en-US" sz="1100" b="1"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65" name="表 5">
            <a:extLst>
              <a:ext uri="{FF2B5EF4-FFF2-40B4-BE49-F238E27FC236}">
                <a16:creationId xmlns:a16="http://schemas.microsoft.com/office/drawing/2014/main" id="{2C2EDF51-B406-54E1-CC40-9670E483FB88}"/>
              </a:ext>
            </a:extLst>
          </p:cNvPr>
          <p:cNvGraphicFramePr>
            <a:graphicFrameLocks noGrp="1"/>
          </p:cNvGraphicFramePr>
          <p:nvPr>
            <p:extLst>
              <p:ext uri="{D42A27DB-BD31-4B8C-83A1-F6EECF244321}">
                <p14:modId xmlns:p14="http://schemas.microsoft.com/office/powerpoint/2010/main" val="143694647"/>
              </p:ext>
            </p:extLst>
          </p:nvPr>
        </p:nvGraphicFramePr>
        <p:xfrm>
          <a:off x="622800" y="2019753"/>
          <a:ext cx="5612400" cy="37719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836254256"/>
                    </a:ext>
                  </a:extLst>
                </a:gridCol>
              </a:tblGrid>
              <a:tr h="3617754">
                <a:tc>
                  <a:txBody>
                    <a:bodyPr/>
                    <a:lstStyle/>
                    <a:p>
                      <a:r>
                        <a:rPr kumimoji="1" lang="ja-JP" altLang="en-US" sz="1050" b="0" dirty="0">
                          <a:solidFill>
                            <a:schemeClr val="tx1"/>
                          </a:solidFill>
                          <a:latin typeface="+mn-ea"/>
                          <a:ea typeface="+mn-ea"/>
                        </a:rPr>
                        <a:t>　サイバーセキュリティ対策は、大企業のみならず中小企業においても重要視されています。特に、ランサムウェアなどのサイバー攻撃のリスクが高まっており、中小企業も十分な対策を講じる必要があります。本テキストの対象読者は、</a:t>
                      </a:r>
                      <a:r>
                        <a:rPr kumimoji="1" lang="en-US" altLang="ja-JP" sz="1050" b="0" dirty="0">
                          <a:solidFill>
                            <a:srgbClr val="000000"/>
                          </a:solidFill>
                          <a:latin typeface="+mn-ea"/>
                          <a:ea typeface="+mn-ea"/>
                        </a:rPr>
                        <a:t>UTM</a:t>
                      </a:r>
                      <a:r>
                        <a:rPr kumimoji="1" lang="ja-JP" altLang="en-US" sz="1050" b="0" dirty="0">
                          <a:solidFill>
                            <a:schemeClr val="tx1"/>
                          </a:solidFill>
                          <a:latin typeface="+mn-ea"/>
                          <a:ea typeface="+mn-ea"/>
                        </a:rPr>
                        <a:t>と</a:t>
                      </a:r>
                      <a:r>
                        <a:rPr kumimoji="1" lang="en-US" altLang="ja-JP" sz="1050" b="0" dirty="0">
                          <a:solidFill>
                            <a:schemeClr val="tx1"/>
                          </a:solidFill>
                          <a:latin typeface="+mn-ea"/>
                          <a:ea typeface="+mn-ea"/>
                        </a:rPr>
                        <a:t>EDR</a:t>
                      </a:r>
                      <a:r>
                        <a:rPr kumimoji="1" lang="ja-JP" altLang="en-US" sz="1050" b="0" dirty="0">
                          <a:solidFill>
                            <a:schemeClr val="tx1"/>
                          </a:solidFill>
                          <a:latin typeface="+mn-ea"/>
                          <a:ea typeface="+mn-ea"/>
                        </a:rPr>
                        <a:t>相当機能の対策は導入済みであることを想定しています。しかしながら、セキュリティの脅威は常に進化しており、新たな攻撃手法や脆弱性が発見されることがあります。ここでは、</a:t>
                      </a:r>
                      <a:r>
                        <a:rPr kumimoji="1" lang="en-US" altLang="ja-JP" sz="1050" b="0" dirty="0">
                          <a:solidFill>
                            <a:schemeClr val="tx1"/>
                          </a:solidFill>
                          <a:latin typeface="+mn-ea"/>
                          <a:ea typeface="+mn-ea"/>
                        </a:rPr>
                        <a:t>UTM</a:t>
                      </a:r>
                      <a:r>
                        <a:rPr kumimoji="1" lang="ja-JP" altLang="en-US" sz="1050" b="0" dirty="0">
                          <a:solidFill>
                            <a:schemeClr val="tx1"/>
                          </a:solidFill>
                          <a:latin typeface="+mn-ea"/>
                          <a:ea typeface="+mn-ea"/>
                        </a:rPr>
                        <a:t>、</a:t>
                      </a:r>
                      <a:r>
                        <a:rPr kumimoji="1" lang="en-US" altLang="ja-JP" sz="1050" b="0" dirty="0">
                          <a:solidFill>
                            <a:schemeClr val="tx1"/>
                          </a:solidFill>
                          <a:latin typeface="+mn-ea"/>
                          <a:ea typeface="+mn-ea"/>
                        </a:rPr>
                        <a:t>EDR</a:t>
                      </a:r>
                      <a:r>
                        <a:rPr kumimoji="1" lang="ja-JP" altLang="en-US" sz="1050" b="0" dirty="0">
                          <a:solidFill>
                            <a:schemeClr val="tx1"/>
                          </a:solidFill>
                          <a:latin typeface="+mn-ea"/>
                          <a:ea typeface="+mn-ea"/>
                        </a:rPr>
                        <a:t>の機能について振り返りますが、さらなるセキュリティ対策についての詳細は本テキストの後半で説明します。</a:t>
                      </a:r>
                      <a:endParaRPr kumimoji="1" lang="en-US" altLang="ja-JP" sz="1050" b="0" dirty="0">
                        <a:solidFill>
                          <a:schemeClr val="tx1"/>
                        </a:solidFill>
                        <a:latin typeface="+mn-ea"/>
                        <a:ea typeface="+mn-ea"/>
                      </a:endParaRPr>
                    </a:p>
                    <a:p>
                      <a:endParaRPr kumimoji="1" lang="ja-JP" altLang="en-US" sz="1050" b="0" dirty="0">
                        <a:solidFill>
                          <a:schemeClr val="tx1"/>
                        </a:solidFill>
                        <a:latin typeface="+mn-ea"/>
                        <a:ea typeface="+mn-ea"/>
                      </a:endParaRPr>
                    </a:p>
                    <a:p>
                      <a:r>
                        <a:rPr kumimoji="1" lang="en-US" altLang="ja-JP" sz="1050" b="1" dirty="0">
                          <a:solidFill>
                            <a:schemeClr val="tx1"/>
                          </a:solidFill>
                          <a:latin typeface="+mn-ea"/>
                          <a:ea typeface="+mn-ea"/>
                        </a:rPr>
                        <a:t>UTM</a:t>
                      </a:r>
                      <a:r>
                        <a:rPr kumimoji="1" lang="ja-JP" altLang="en-US" sz="1050" b="1" dirty="0">
                          <a:solidFill>
                            <a:schemeClr val="tx1"/>
                          </a:solidFill>
                          <a:latin typeface="+mn-ea"/>
                          <a:ea typeface="+mn-ea"/>
                        </a:rPr>
                        <a:t>（</a:t>
                      </a:r>
                      <a:r>
                        <a:rPr kumimoji="1" lang="en-US" altLang="ja-JP" sz="1050" b="1" dirty="0">
                          <a:solidFill>
                            <a:schemeClr val="tx1"/>
                          </a:solidFill>
                          <a:latin typeface="+mn-ea"/>
                          <a:ea typeface="+mn-ea"/>
                        </a:rPr>
                        <a:t>Unified Threat Management</a:t>
                      </a:r>
                      <a:r>
                        <a:rPr kumimoji="1" lang="ja-JP" altLang="en-US" sz="1050" b="1" dirty="0">
                          <a:solidFill>
                            <a:schemeClr val="tx1"/>
                          </a:solidFill>
                          <a:latin typeface="+mn-ea"/>
                          <a:ea typeface="+mn-ea"/>
                        </a:rPr>
                        <a:t>）</a:t>
                      </a:r>
                      <a:br>
                        <a:rPr kumimoji="1" lang="en-US" altLang="ja-JP" sz="1050" b="0" dirty="0">
                          <a:solidFill>
                            <a:schemeClr val="tx1"/>
                          </a:solidFill>
                          <a:latin typeface="+mn-ea"/>
                          <a:ea typeface="+mn-ea"/>
                        </a:rPr>
                      </a:br>
                      <a:r>
                        <a:rPr kumimoji="1" lang="ja-JP" altLang="en-US" sz="1050" b="0" dirty="0">
                          <a:solidFill>
                            <a:schemeClr val="tx1"/>
                          </a:solidFill>
                          <a:latin typeface="+mn-ea"/>
                          <a:ea typeface="+mn-ea"/>
                        </a:rPr>
                        <a:t>　</a:t>
                      </a:r>
                      <a:r>
                        <a:rPr kumimoji="1" lang="en-US" altLang="ja-JP" sz="1050" b="0" dirty="0">
                          <a:solidFill>
                            <a:schemeClr val="tx1"/>
                          </a:solidFill>
                          <a:latin typeface="+mn-ea"/>
                          <a:ea typeface="+mn-ea"/>
                        </a:rPr>
                        <a:t>UTM</a:t>
                      </a:r>
                      <a:r>
                        <a:rPr kumimoji="1" lang="ja-JP" altLang="en-US" sz="1050" b="0" dirty="0">
                          <a:solidFill>
                            <a:schemeClr val="tx1"/>
                          </a:solidFill>
                          <a:latin typeface="+mn-ea"/>
                          <a:ea typeface="+mn-ea"/>
                        </a:rPr>
                        <a:t>は、日本語で「統合脅威管理」と訳されます。</a:t>
                      </a:r>
                      <a:r>
                        <a:rPr kumimoji="1" lang="en-US" altLang="ja-JP" sz="1050" b="0" dirty="0">
                          <a:solidFill>
                            <a:schemeClr val="tx1"/>
                          </a:solidFill>
                          <a:latin typeface="+mn-ea"/>
                          <a:ea typeface="+mn-ea"/>
                        </a:rPr>
                        <a:t>UTM</a:t>
                      </a:r>
                      <a:r>
                        <a:rPr kumimoji="1" lang="ja-JP" altLang="en-US" sz="1050" b="0" dirty="0">
                          <a:solidFill>
                            <a:schemeClr val="tx1"/>
                          </a:solidFill>
                          <a:latin typeface="+mn-ea"/>
                          <a:ea typeface="+mn-ea"/>
                        </a:rPr>
                        <a:t>は複数のセキュリティ機能を一つの機器に集約したもので、ネットワーク全体の</a:t>
                      </a:r>
                      <a:r>
                        <a:rPr kumimoji="1" lang="ja-JP" altLang="en-US" sz="1050" b="0" dirty="0">
                          <a:solidFill>
                            <a:srgbClr val="000000"/>
                          </a:solidFill>
                          <a:latin typeface="+mn-ea"/>
                          <a:ea typeface="+mn-ea"/>
                          <a:hlinkClick r:id="rId13" action="ppaction://hlinksldjump"/>
                        </a:rPr>
                        <a:t>トラフィック</a:t>
                      </a:r>
                      <a:r>
                        <a:rPr kumimoji="1" lang="ja-JP" altLang="en-US" sz="1050" b="0" dirty="0">
                          <a:solidFill>
                            <a:schemeClr val="tx1"/>
                          </a:solidFill>
                          <a:latin typeface="+mn-ea"/>
                          <a:ea typeface="+mn-ea"/>
                        </a:rPr>
                        <a:t>を監視・管理します。</a:t>
                      </a:r>
                      <a:r>
                        <a:rPr kumimoji="1" lang="en-US" altLang="ja-JP" sz="1050" b="0" dirty="0">
                          <a:solidFill>
                            <a:schemeClr val="tx1"/>
                          </a:solidFill>
                          <a:latin typeface="+mn-ea"/>
                          <a:ea typeface="+mn-ea"/>
                        </a:rPr>
                        <a:t>UTM</a:t>
                      </a:r>
                      <a:r>
                        <a:rPr kumimoji="1" lang="ja-JP" altLang="en-US" sz="1050" b="0" dirty="0">
                          <a:solidFill>
                            <a:schemeClr val="tx1"/>
                          </a:solidFill>
                          <a:latin typeface="+mn-ea"/>
                          <a:ea typeface="+mn-ea"/>
                        </a:rPr>
                        <a:t>には、ファイアウォール、侵入検知システム、ウイルス対策などが統合されており、内部ネットワークに対する外部からの侵入や攻撃を防御します。そのため、企業・組織内のネットワークセキュリティ対策として</a:t>
                      </a:r>
                      <a:r>
                        <a:rPr kumimoji="1" lang="en-US" altLang="ja-JP" sz="1050" b="0" dirty="0">
                          <a:solidFill>
                            <a:schemeClr val="tx1"/>
                          </a:solidFill>
                          <a:latin typeface="+mn-ea"/>
                          <a:ea typeface="+mn-ea"/>
                        </a:rPr>
                        <a:t>UTM</a:t>
                      </a:r>
                      <a:r>
                        <a:rPr kumimoji="1" lang="ja-JP" altLang="en-US" sz="1050" b="0" dirty="0">
                          <a:solidFill>
                            <a:schemeClr val="tx1"/>
                          </a:solidFill>
                          <a:latin typeface="+mn-ea"/>
                          <a:ea typeface="+mn-ea"/>
                        </a:rPr>
                        <a:t>の導入は有効な手段です。</a:t>
                      </a:r>
                    </a:p>
                    <a:p>
                      <a:endParaRPr kumimoji="1" lang="ja-JP" altLang="en-US" sz="1050" b="0" dirty="0">
                        <a:solidFill>
                          <a:schemeClr val="tx1"/>
                        </a:solidFill>
                        <a:latin typeface="+mn-ea"/>
                        <a:ea typeface="+mn-ea"/>
                      </a:endParaRPr>
                    </a:p>
                    <a:p>
                      <a:r>
                        <a:rPr kumimoji="1" lang="en-US" altLang="ja-JP" sz="1050" b="1" dirty="0">
                          <a:solidFill>
                            <a:schemeClr val="tx1"/>
                          </a:solidFill>
                          <a:latin typeface="+mn-ea"/>
                          <a:ea typeface="+mn-ea"/>
                        </a:rPr>
                        <a:t>EDR</a:t>
                      </a:r>
                      <a:r>
                        <a:rPr kumimoji="1" lang="ja-JP" altLang="en-US" sz="1050" b="1" dirty="0">
                          <a:solidFill>
                            <a:schemeClr val="tx1"/>
                          </a:solidFill>
                          <a:latin typeface="+mn-ea"/>
                          <a:ea typeface="+mn-ea"/>
                        </a:rPr>
                        <a:t>（</a:t>
                      </a:r>
                      <a:r>
                        <a:rPr kumimoji="1" lang="en-US" altLang="ja-JP" sz="1050" b="1" dirty="0">
                          <a:solidFill>
                            <a:schemeClr val="tx1"/>
                          </a:solidFill>
                          <a:latin typeface="+mn-ea"/>
                          <a:ea typeface="+mn-ea"/>
                        </a:rPr>
                        <a:t>Endpoint Detection and Response</a:t>
                      </a:r>
                      <a:r>
                        <a:rPr kumimoji="1" lang="ja-JP" altLang="en-US" sz="1050" b="1" dirty="0">
                          <a:solidFill>
                            <a:schemeClr val="tx1"/>
                          </a:solidFill>
                          <a:latin typeface="+mn-ea"/>
                          <a:ea typeface="+mn-ea"/>
                        </a:rPr>
                        <a:t>）</a:t>
                      </a:r>
                      <a:br>
                        <a:rPr kumimoji="1" lang="en-US" altLang="ja-JP" sz="1050" b="0" dirty="0">
                          <a:solidFill>
                            <a:schemeClr val="tx1"/>
                          </a:solidFill>
                          <a:latin typeface="+mn-ea"/>
                          <a:ea typeface="+mn-ea"/>
                        </a:rPr>
                      </a:br>
                      <a:r>
                        <a:rPr kumimoji="1" lang="ja-JP" altLang="en-US" sz="1050" b="0" dirty="0">
                          <a:solidFill>
                            <a:schemeClr val="tx1"/>
                          </a:solidFill>
                          <a:latin typeface="+mn-ea"/>
                          <a:ea typeface="+mn-ea"/>
                        </a:rPr>
                        <a:t>　</a:t>
                      </a:r>
                      <a:r>
                        <a:rPr kumimoji="1" lang="en-US" altLang="ja-JP" sz="1050" b="0" dirty="0">
                          <a:solidFill>
                            <a:schemeClr val="tx1"/>
                          </a:solidFill>
                          <a:latin typeface="+mn-ea"/>
                          <a:ea typeface="+mn-ea"/>
                        </a:rPr>
                        <a:t>EDR</a:t>
                      </a:r>
                      <a:r>
                        <a:rPr kumimoji="1" lang="ja-JP" altLang="en-US" sz="1050" b="0" dirty="0">
                          <a:solidFill>
                            <a:schemeClr val="tx1"/>
                          </a:solidFill>
                          <a:latin typeface="+mn-ea"/>
                          <a:ea typeface="+mn-ea"/>
                        </a:rPr>
                        <a:t>は、エンドポイント（</a:t>
                      </a:r>
                      <a:r>
                        <a:rPr kumimoji="1" lang="en-US" altLang="ja-JP" sz="1050" b="0" dirty="0">
                          <a:solidFill>
                            <a:schemeClr val="tx1"/>
                          </a:solidFill>
                          <a:latin typeface="+mn-ea"/>
                          <a:ea typeface="+mn-ea"/>
                        </a:rPr>
                        <a:t>PC</a:t>
                      </a:r>
                      <a:r>
                        <a:rPr kumimoji="1" lang="ja-JP" altLang="en-US" sz="1050" b="0" dirty="0">
                          <a:solidFill>
                            <a:schemeClr val="tx1"/>
                          </a:solidFill>
                          <a:latin typeface="+mn-ea"/>
                          <a:ea typeface="+mn-ea"/>
                        </a:rPr>
                        <a:t>、スマートフォン、サーバなど）における脅威の検知および対応を可能にします。従来のアンチウイルスソフトウェアでは、</a:t>
                      </a:r>
                      <a:r>
                        <a:rPr kumimoji="1" lang="ja-JP" altLang="en-US" sz="1050" b="0" dirty="0">
                          <a:solidFill>
                            <a:schemeClr val="tx1"/>
                          </a:solidFill>
                          <a:latin typeface="+mn-ea"/>
                          <a:ea typeface="+mn-ea"/>
                          <a:hlinkClick r:id="rId14" action="ppaction://hlinksldjump"/>
                        </a:rPr>
                        <a:t>ウイルス定義ファイル</a:t>
                      </a:r>
                      <a:r>
                        <a:rPr kumimoji="1" lang="ja-JP" altLang="en-US" sz="1050" b="0" dirty="0">
                          <a:solidFill>
                            <a:schemeClr val="tx1"/>
                          </a:solidFill>
                          <a:latin typeface="+mn-ea"/>
                          <a:ea typeface="+mn-ea"/>
                        </a:rPr>
                        <a:t>にないマルウェアは検知できませんでしたが、</a:t>
                      </a:r>
                      <a:r>
                        <a:rPr kumimoji="1" lang="en-US" altLang="ja-JP" sz="1050" b="0" dirty="0">
                          <a:solidFill>
                            <a:schemeClr val="tx1"/>
                          </a:solidFill>
                          <a:latin typeface="+mn-ea"/>
                          <a:ea typeface="+mn-ea"/>
                        </a:rPr>
                        <a:t>EDR</a:t>
                      </a:r>
                      <a:r>
                        <a:rPr kumimoji="1" lang="ja-JP" altLang="en-US" sz="1050" b="0" dirty="0">
                          <a:solidFill>
                            <a:schemeClr val="tx1"/>
                          </a:solidFill>
                          <a:latin typeface="+mn-ea"/>
                          <a:ea typeface="+mn-ea"/>
                        </a:rPr>
                        <a:t>では、エンドポイント上の不審な動作を検知することができます。また、検知した脅威に対して、悪意のあるプロセスの終了、感染したエンドポイントの隔離などの適切な対応を行います。そのため、</a:t>
                      </a:r>
                      <a:r>
                        <a:rPr kumimoji="1" lang="en-US" altLang="ja-JP" sz="1050" b="0" dirty="0">
                          <a:solidFill>
                            <a:schemeClr val="tx1"/>
                          </a:solidFill>
                          <a:latin typeface="+mn-ea"/>
                          <a:ea typeface="+mn-ea"/>
                        </a:rPr>
                        <a:t>EDR</a:t>
                      </a:r>
                      <a:r>
                        <a:rPr kumimoji="1" lang="ja-JP" altLang="en-US" sz="1050" b="0" dirty="0">
                          <a:solidFill>
                            <a:schemeClr val="tx1"/>
                          </a:solidFill>
                          <a:latin typeface="+mn-ea"/>
                          <a:ea typeface="+mn-ea"/>
                        </a:rPr>
                        <a:t>を活用することで、セキュリティインシデントの早期発見と迅速な対応が可能になり、エンドポイントの保護が強化されます。</a:t>
                      </a:r>
                    </a:p>
                  </a:txBody>
                  <a:tcPr>
                    <a:solidFill>
                      <a:schemeClr val="bg1"/>
                    </a:solidFill>
                  </a:tcPr>
                </a:tc>
                <a:extLst>
                  <a:ext uri="{0D108BD9-81ED-4DB2-BD59-A6C34878D82A}">
                    <a16:rowId xmlns:a16="http://schemas.microsoft.com/office/drawing/2014/main" val="1040856919"/>
                  </a:ext>
                </a:extLst>
              </a:tr>
            </a:tbl>
          </a:graphicData>
        </a:graphic>
      </p:graphicFrame>
    </p:spTree>
    <p:extLst>
      <p:ext uri="{BB962C8B-B14F-4D97-AF65-F5344CB8AC3E}">
        <p14:creationId xmlns:p14="http://schemas.microsoft.com/office/powerpoint/2010/main" val="171636205"/>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a:extLst>
              <a:ext uri="{FF2B5EF4-FFF2-40B4-BE49-F238E27FC236}">
                <a16:creationId xmlns:a16="http://schemas.microsoft.com/office/drawing/2014/main" id="{B73F789C-8236-5CE9-E11B-76BB69502D64}"/>
              </a:ext>
            </a:extLst>
          </p:cNvPr>
          <p:cNvGraphicFramePr>
            <a:graphicFrameLocks noGrp="1"/>
          </p:cNvGraphicFramePr>
          <p:nvPr/>
        </p:nvGraphicFramePr>
        <p:xfrm>
          <a:off x="619049" y="2305916"/>
          <a:ext cx="5623504" cy="4617720"/>
        </p:xfrm>
        <a:graphic>
          <a:graphicData uri="http://schemas.openxmlformats.org/drawingml/2006/table">
            <a:tbl>
              <a:tblPr firstRow="1" bandRow="1">
                <a:tableStyleId>{5C22544A-7EE6-4342-B048-85BDC9FD1C3A}</a:tableStyleId>
              </a:tblPr>
              <a:tblGrid>
                <a:gridCol w="3991051">
                  <a:extLst>
                    <a:ext uri="{9D8B030D-6E8A-4147-A177-3AD203B41FA5}">
                      <a16:colId xmlns:a16="http://schemas.microsoft.com/office/drawing/2014/main" val="557263498"/>
                    </a:ext>
                  </a:extLst>
                </a:gridCol>
                <a:gridCol w="1632453">
                  <a:extLst>
                    <a:ext uri="{9D8B030D-6E8A-4147-A177-3AD203B41FA5}">
                      <a16:colId xmlns:a16="http://schemas.microsoft.com/office/drawing/2014/main" val="3706786350"/>
                    </a:ext>
                  </a:extLst>
                </a:gridCol>
              </a:tblGrid>
              <a:tr h="0">
                <a:tc>
                  <a:txBody>
                    <a:bodyPr/>
                    <a:lstStyle/>
                    <a:p>
                      <a:r>
                        <a:rPr kumimoji="1" lang="ja-JP" altLang="en-US" sz="900" b="1">
                          <a:solidFill>
                            <a:schemeClr val="bg1"/>
                          </a:solidFill>
                          <a:latin typeface="+mn-ea"/>
                          <a:ea typeface="+mn-ea"/>
                        </a:rPr>
                        <a:t>実施内容（例）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900" b="1">
                          <a:solidFill>
                            <a:schemeClr val="bg1"/>
                          </a:solidFill>
                          <a:latin typeface="+mn-ea"/>
                          <a:ea typeface="+mn-ea"/>
                        </a:rPr>
                        <a:t>選択すべき管理策（例）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767822798"/>
                  </a:ext>
                </a:extLst>
              </a:tr>
              <a:tr h="401253">
                <a:tc>
                  <a:txBody>
                    <a:bodyPr/>
                    <a:lstStyle/>
                    <a:p>
                      <a:pPr marL="0" indent="0">
                        <a:buFont typeface="+mj-lt"/>
                        <a:buNone/>
                      </a:pPr>
                      <a:r>
                        <a:rPr kumimoji="1" lang="ja-JP" altLang="en-US" sz="900" b="1" i="0" u="none" strike="noStrike" kern="1200" cap="none" spc="0" normalizeH="0" baseline="0" noProof="0">
                          <a:ln>
                            <a:noFill/>
                          </a:ln>
                          <a:solidFill>
                            <a:prstClr val="black"/>
                          </a:solidFill>
                          <a:effectLst/>
                          <a:uLnTx/>
                          <a:uFillTx/>
                          <a:latin typeface="+mn-ea"/>
                          <a:ea typeface="+mn-ea"/>
                          <a:cs typeface="+mn-cs"/>
                        </a:rPr>
                        <a:t>リスク評価と分析</a:t>
                      </a:r>
                    </a:p>
                    <a:p>
                      <a:pPr marL="171450" indent="-171450">
                        <a:buFont typeface="Arial" panose="020B0604020202020204" pitchFamily="34" charset="0"/>
                        <a:buChar char="•"/>
                      </a:pPr>
                      <a:r>
                        <a:rPr kumimoji="1" lang="ja-JP" altLang="en-US" sz="900" b="0">
                          <a:solidFill>
                            <a:schemeClr val="tx1"/>
                          </a:solidFill>
                          <a:latin typeface="+mn-ea"/>
                          <a:ea typeface="+mn-ea"/>
                        </a:rPr>
                        <a:t>組織内の情報資産やプロセスを評価し、セキュリティリスクを特定</a:t>
                      </a:r>
                    </a:p>
                    <a:p>
                      <a:pPr marL="171450" indent="-171450">
                        <a:buFont typeface="Arial" panose="020B0604020202020204" pitchFamily="34" charset="0"/>
                        <a:buChar char="•"/>
                      </a:pPr>
                      <a:r>
                        <a:rPr kumimoji="1" lang="ja-JP" altLang="en-US" sz="900" b="0">
                          <a:solidFill>
                            <a:schemeClr val="tx1"/>
                          </a:solidFill>
                          <a:latin typeface="+mn-ea"/>
                          <a:ea typeface="+mn-ea"/>
                        </a:rPr>
                        <a:t>リスクの重要度や影響を評価し、優先順位づけ</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kumimoji="1" lang="en-US" altLang="ja-JP" sz="900" b="0">
                          <a:solidFill>
                            <a:schemeClr val="tx1"/>
                          </a:solidFill>
                          <a:latin typeface="+mn-ea"/>
                          <a:ea typeface="+mn-ea"/>
                        </a:rPr>
                        <a:t>5.9 </a:t>
                      </a:r>
                      <a:r>
                        <a:rPr kumimoji="1" lang="ja-JP" altLang="en-US" sz="900" b="0">
                          <a:solidFill>
                            <a:schemeClr val="tx1"/>
                          </a:solidFill>
                          <a:latin typeface="+mn-ea"/>
                          <a:ea typeface="+mn-ea"/>
                        </a:rPr>
                        <a:t>情報及びその他の関連資産の目録</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538342940"/>
                  </a:ext>
                </a:extLst>
              </a:tr>
              <a:tr h="236637">
                <a:tc>
                  <a:txBody>
                    <a:bodyPr/>
                    <a:lstStyle/>
                    <a:p>
                      <a:pPr marL="0" indent="0">
                        <a:buFont typeface="+mj-lt"/>
                        <a:buNone/>
                      </a:pPr>
                      <a:r>
                        <a:rPr kumimoji="1" lang="ja-JP" altLang="en-US" sz="900" b="1">
                          <a:solidFill>
                            <a:schemeClr val="tx1"/>
                          </a:solidFill>
                          <a:latin typeface="+mn-ea"/>
                          <a:ea typeface="+mn-ea"/>
                        </a:rPr>
                        <a:t>ポリシーの策定</a:t>
                      </a:r>
                      <a:endParaRPr kumimoji="1" lang="en-US" altLang="ja-JP" sz="900" b="1">
                        <a:solidFill>
                          <a:schemeClr val="tx1"/>
                        </a:solidFill>
                        <a:latin typeface="+mn-ea"/>
                        <a:ea typeface="+mn-ea"/>
                      </a:endParaRPr>
                    </a:p>
                    <a:p>
                      <a:pPr marL="228600" indent="-228600">
                        <a:buFont typeface="Arial" panose="020B0604020202020204" pitchFamily="34" charset="0"/>
                        <a:buChar char="•"/>
                      </a:pPr>
                      <a:r>
                        <a:rPr kumimoji="1" lang="ja-JP" altLang="en-US" sz="900" kern="1200">
                          <a:solidFill>
                            <a:schemeClr val="dk1"/>
                          </a:solidFill>
                          <a:effectLst/>
                          <a:latin typeface="+mn-ea"/>
                          <a:ea typeface="+mn-ea"/>
                          <a:cs typeface="+mn-cs"/>
                        </a:rPr>
                        <a:t>セキュリティポリシーを作成し、組織内での適用範囲や要件を定義</a:t>
                      </a:r>
                      <a:endParaRPr kumimoji="1" lang="en-US" altLang="ja-JP" sz="900" kern="1200">
                        <a:solidFill>
                          <a:schemeClr val="dk1"/>
                        </a:solidFill>
                        <a:effectLst/>
                        <a:latin typeface="+mn-ea"/>
                        <a:ea typeface="+mn-ea"/>
                        <a:cs typeface="+mn-cs"/>
                      </a:endParaRPr>
                    </a:p>
                    <a:p>
                      <a:pPr marL="228600" indent="-228600">
                        <a:buFont typeface="Arial" panose="020B0604020202020204" pitchFamily="34" charset="0"/>
                        <a:buChar char="•"/>
                      </a:pPr>
                      <a:r>
                        <a:rPr kumimoji="1" lang="ja-JP" altLang="en-US" sz="900" kern="1200">
                          <a:solidFill>
                            <a:schemeClr val="dk1"/>
                          </a:solidFill>
                          <a:effectLst/>
                          <a:latin typeface="+mn-ea"/>
                          <a:ea typeface="+mn-ea"/>
                          <a:cs typeface="+mn-cs"/>
                        </a:rPr>
                        <a:t>ポリシーは法規制や業界のガイドラインに準拠</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900" b="0">
                          <a:solidFill>
                            <a:schemeClr val="tx1"/>
                          </a:solidFill>
                          <a:latin typeface="+mn-ea"/>
                          <a:ea typeface="+mn-ea"/>
                        </a:rPr>
                        <a:t>5.1 </a:t>
                      </a:r>
                      <a:r>
                        <a:rPr kumimoji="1" lang="ja-JP" altLang="en-US" sz="900" b="0">
                          <a:solidFill>
                            <a:schemeClr val="tx1"/>
                          </a:solidFill>
                          <a:latin typeface="+mn-ea"/>
                          <a:ea typeface="+mn-ea"/>
                        </a:rPr>
                        <a:t>情報セキュリティのための方針群</a:t>
                      </a:r>
                      <a:endParaRPr kumimoji="1" lang="en-US" altLang="ja-JP" sz="900" b="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058608422"/>
                  </a:ext>
                </a:extLst>
              </a:tr>
              <a:tr h="360099">
                <a:tc>
                  <a:txBody>
                    <a:bodyPr/>
                    <a:lstStyle/>
                    <a:p>
                      <a:pPr marL="0" indent="0">
                        <a:buFont typeface="+mj-lt"/>
                        <a:buNone/>
                      </a:pPr>
                      <a:r>
                        <a:rPr kumimoji="1" lang="ja-JP" altLang="en-US" sz="900" b="1">
                          <a:solidFill>
                            <a:schemeClr val="tx1"/>
                          </a:solidFill>
                          <a:latin typeface="+mn-ea"/>
                          <a:ea typeface="+mn-ea"/>
                        </a:rPr>
                        <a:t>技術的対策の実施</a:t>
                      </a:r>
                      <a:endParaRPr kumimoji="1" lang="en-US" altLang="ja-JP" sz="900" b="1">
                        <a:solidFill>
                          <a:schemeClr val="tx1"/>
                        </a:solidFill>
                        <a:latin typeface="+mn-ea"/>
                        <a:ea typeface="+mn-ea"/>
                      </a:endParaRPr>
                    </a:p>
                    <a:p>
                      <a:pPr marL="171450" indent="-171450">
                        <a:buFont typeface="Arial" panose="020B0604020202020204" pitchFamily="34" charset="0"/>
                        <a:buChar char="•"/>
                      </a:pPr>
                      <a:r>
                        <a:rPr kumimoji="1" lang="ja-JP" altLang="en-US" sz="900" b="0">
                          <a:solidFill>
                            <a:schemeClr val="tx1"/>
                          </a:solidFill>
                          <a:latin typeface="+mn-ea"/>
                          <a:ea typeface="+mn-ea"/>
                        </a:rPr>
                        <a:t>資産に対してセキュリティ対策の実施</a:t>
                      </a:r>
                    </a:p>
                    <a:p>
                      <a:pPr marL="628650" lvl="1" indent="-171450">
                        <a:buFont typeface="Wingdings" panose="05000000000000000000" pitchFamily="2" charset="2"/>
                        <a:buChar char="Ø"/>
                      </a:pPr>
                      <a:r>
                        <a:rPr kumimoji="1" lang="ja-JP" altLang="en-US" sz="900" b="0">
                          <a:solidFill>
                            <a:schemeClr val="tx1"/>
                          </a:solidFill>
                          <a:latin typeface="+mn-ea"/>
                          <a:ea typeface="+mn-ea"/>
                        </a:rPr>
                        <a:t>ワークロード</a:t>
                      </a:r>
                      <a:endParaRPr kumimoji="1" lang="en-US" altLang="ja-JP" sz="900" b="0">
                        <a:solidFill>
                          <a:schemeClr val="tx1"/>
                        </a:solidFill>
                        <a:latin typeface="+mn-ea"/>
                        <a:ea typeface="+mn-ea"/>
                      </a:endParaRPr>
                    </a:p>
                    <a:p>
                      <a:pPr marL="628650" lvl="1" indent="-171450">
                        <a:buFont typeface="Wingdings" panose="05000000000000000000" pitchFamily="2" charset="2"/>
                        <a:buChar char="Ø"/>
                      </a:pPr>
                      <a:r>
                        <a:rPr kumimoji="1" lang="ja-JP" altLang="en-US" sz="900" b="0">
                          <a:solidFill>
                            <a:schemeClr val="tx1"/>
                          </a:solidFill>
                          <a:latin typeface="+mn-ea"/>
                          <a:ea typeface="+mn-ea"/>
                        </a:rPr>
                        <a:t>データ</a:t>
                      </a:r>
                      <a:endParaRPr kumimoji="1" lang="en-US" altLang="ja-JP" sz="900" b="0">
                        <a:solidFill>
                          <a:schemeClr val="tx1"/>
                        </a:solidFill>
                        <a:latin typeface="+mn-ea"/>
                        <a:ea typeface="+mn-ea"/>
                      </a:endParaRPr>
                    </a:p>
                    <a:p>
                      <a:pPr marL="628650" lvl="1" indent="-171450">
                        <a:buFont typeface="Wingdings" panose="05000000000000000000" pitchFamily="2" charset="2"/>
                        <a:buChar char="Ø"/>
                      </a:pPr>
                      <a:r>
                        <a:rPr kumimoji="1" lang="ja-JP" altLang="en-US" sz="900" b="0">
                          <a:solidFill>
                            <a:schemeClr val="tx1"/>
                          </a:solidFill>
                          <a:latin typeface="+mn-ea"/>
                          <a:ea typeface="+mn-ea"/>
                        </a:rPr>
                        <a:t>アイデンティティ</a:t>
                      </a:r>
                      <a:endParaRPr kumimoji="1" lang="en-US" altLang="ja-JP" sz="900" b="0">
                        <a:solidFill>
                          <a:schemeClr val="tx1"/>
                        </a:solidFill>
                        <a:latin typeface="+mn-ea"/>
                        <a:ea typeface="+mn-ea"/>
                      </a:endParaRPr>
                    </a:p>
                    <a:p>
                      <a:pPr marL="628650" lvl="1" indent="-171450">
                        <a:buFont typeface="Wingdings" panose="05000000000000000000" pitchFamily="2" charset="2"/>
                        <a:buChar char="Ø"/>
                      </a:pPr>
                      <a:r>
                        <a:rPr kumimoji="1" lang="ja-JP" altLang="en-US" sz="900" b="0">
                          <a:solidFill>
                            <a:schemeClr val="tx1"/>
                          </a:solidFill>
                          <a:latin typeface="+mn-ea"/>
                          <a:ea typeface="+mn-ea"/>
                        </a:rPr>
                        <a:t>ネットワーク</a:t>
                      </a:r>
                      <a:endParaRPr kumimoji="1" lang="en-US" altLang="ja-JP" sz="900" b="0">
                        <a:solidFill>
                          <a:schemeClr val="tx1"/>
                        </a:solidFill>
                        <a:latin typeface="+mn-ea"/>
                        <a:ea typeface="+mn-ea"/>
                      </a:endParaRPr>
                    </a:p>
                    <a:p>
                      <a:pPr marL="628650" lvl="1" indent="-171450">
                        <a:buFont typeface="Wingdings" panose="05000000000000000000" pitchFamily="2" charset="2"/>
                        <a:buChar char="Ø"/>
                      </a:pPr>
                      <a:r>
                        <a:rPr kumimoji="1" lang="ja-JP" altLang="en-US" sz="900" b="0">
                          <a:solidFill>
                            <a:schemeClr val="tx1"/>
                          </a:solidFill>
                          <a:latin typeface="+mn-ea"/>
                          <a:ea typeface="+mn-ea"/>
                        </a:rPr>
                        <a:t>デバイス　など</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228600" indent="-228600">
                        <a:buFont typeface="Arial" panose="020B0604020202020204" pitchFamily="34" charset="0"/>
                        <a:buChar char="•"/>
                      </a:pPr>
                      <a:r>
                        <a:rPr kumimoji="1" lang="en-US" altLang="ja-JP" sz="900" b="0">
                          <a:solidFill>
                            <a:schemeClr val="tx1"/>
                          </a:solidFill>
                          <a:latin typeface="+mn-ea"/>
                          <a:ea typeface="+mn-ea"/>
                        </a:rPr>
                        <a:t>5.15 </a:t>
                      </a:r>
                      <a:r>
                        <a:rPr kumimoji="1" lang="ja-JP" altLang="en-US" sz="900" b="0">
                          <a:solidFill>
                            <a:schemeClr val="tx1"/>
                          </a:solidFill>
                          <a:latin typeface="+mn-ea"/>
                          <a:ea typeface="+mn-ea"/>
                        </a:rPr>
                        <a:t>アクセス制御</a:t>
                      </a:r>
                      <a:endParaRPr kumimoji="1" lang="en-US" altLang="ja-JP" sz="900" b="0">
                        <a:solidFill>
                          <a:schemeClr val="tx1"/>
                        </a:solidFill>
                        <a:latin typeface="+mn-ea"/>
                        <a:ea typeface="+mn-ea"/>
                      </a:endParaRPr>
                    </a:p>
                    <a:p>
                      <a:pPr marL="228600" indent="-228600">
                        <a:buFont typeface="Arial" panose="020B0604020202020204" pitchFamily="34" charset="0"/>
                        <a:buChar char="•"/>
                      </a:pPr>
                      <a:r>
                        <a:rPr kumimoji="1" lang="en-US" altLang="ja-JP" sz="900" b="0">
                          <a:solidFill>
                            <a:schemeClr val="tx1"/>
                          </a:solidFill>
                          <a:latin typeface="+mn-ea"/>
                          <a:ea typeface="+mn-ea"/>
                        </a:rPr>
                        <a:t>5.16 </a:t>
                      </a:r>
                      <a:r>
                        <a:rPr kumimoji="1" lang="ja-JP" altLang="en-US" sz="900" b="0">
                          <a:solidFill>
                            <a:schemeClr val="tx1"/>
                          </a:solidFill>
                          <a:latin typeface="+mn-ea"/>
                          <a:ea typeface="+mn-ea"/>
                        </a:rPr>
                        <a:t>識別情報の管理</a:t>
                      </a:r>
                      <a:endParaRPr kumimoji="1" lang="en-US" altLang="ja-JP" sz="900" b="0">
                        <a:solidFill>
                          <a:schemeClr val="tx1"/>
                        </a:solidFill>
                        <a:latin typeface="+mn-ea"/>
                        <a:ea typeface="+mn-ea"/>
                      </a:endParaRPr>
                    </a:p>
                    <a:p>
                      <a:pPr marL="228600" indent="-228600">
                        <a:buFont typeface="Arial" panose="020B0604020202020204" pitchFamily="34" charset="0"/>
                        <a:buChar char="•"/>
                      </a:pPr>
                      <a:r>
                        <a:rPr kumimoji="1" lang="en-US" altLang="ja-JP" sz="900" b="0">
                          <a:solidFill>
                            <a:schemeClr val="tx1"/>
                          </a:solidFill>
                          <a:latin typeface="+mn-ea"/>
                          <a:ea typeface="+mn-ea"/>
                        </a:rPr>
                        <a:t>5.17 </a:t>
                      </a:r>
                      <a:r>
                        <a:rPr kumimoji="1" lang="ja-JP" altLang="en-US" sz="900" b="0">
                          <a:solidFill>
                            <a:schemeClr val="tx1"/>
                          </a:solidFill>
                          <a:latin typeface="+mn-ea"/>
                          <a:ea typeface="+mn-ea"/>
                        </a:rPr>
                        <a:t>認証情報</a:t>
                      </a:r>
                      <a:endParaRPr kumimoji="1" lang="en-US" altLang="ja-JP" sz="900" b="0">
                        <a:solidFill>
                          <a:schemeClr val="tx1"/>
                        </a:solidFill>
                        <a:latin typeface="+mn-ea"/>
                        <a:ea typeface="+mn-ea"/>
                      </a:endParaRPr>
                    </a:p>
                    <a:p>
                      <a:pPr marL="228600" indent="-228600">
                        <a:buFont typeface="Arial" panose="020B0604020202020204" pitchFamily="34" charset="0"/>
                        <a:buChar char="•"/>
                      </a:pPr>
                      <a:r>
                        <a:rPr kumimoji="1" lang="en-US" altLang="ja-JP" sz="900" b="0">
                          <a:solidFill>
                            <a:schemeClr val="tx1"/>
                          </a:solidFill>
                          <a:latin typeface="+mn-ea"/>
                          <a:ea typeface="+mn-ea"/>
                        </a:rPr>
                        <a:t>5.18 </a:t>
                      </a:r>
                      <a:r>
                        <a:rPr kumimoji="1" lang="ja-JP" altLang="en-US" sz="900" b="0">
                          <a:solidFill>
                            <a:schemeClr val="tx1"/>
                          </a:solidFill>
                          <a:latin typeface="+mn-ea"/>
                          <a:ea typeface="+mn-ea"/>
                        </a:rPr>
                        <a:t>アクセス権</a:t>
                      </a:r>
                      <a:endParaRPr kumimoji="1" lang="en-US" altLang="ja-JP" sz="900" b="0">
                        <a:solidFill>
                          <a:schemeClr val="tx1"/>
                        </a:solidFill>
                        <a:latin typeface="+mn-ea"/>
                        <a:ea typeface="+mn-ea"/>
                      </a:endParaRPr>
                    </a:p>
                    <a:p>
                      <a:pPr marL="228600" indent="-228600">
                        <a:buFont typeface="Arial" panose="020B0604020202020204" pitchFamily="34" charset="0"/>
                        <a:buChar char="•"/>
                      </a:pPr>
                      <a:r>
                        <a:rPr kumimoji="1" lang="en-US" altLang="ja-JP" sz="900" b="0">
                          <a:solidFill>
                            <a:schemeClr val="tx1"/>
                          </a:solidFill>
                          <a:latin typeface="+mn-ea"/>
                          <a:ea typeface="+mn-ea"/>
                        </a:rPr>
                        <a:t>5.23 </a:t>
                      </a:r>
                      <a:r>
                        <a:rPr kumimoji="1" lang="ja-JP" altLang="en-US" sz="900" b="0">
                          <a:solidFill>
                            <a:schemeClr val="tx1"/>
                          </a:solidFill>
                          <a:latin typeface="+mn-ea"/>
                          <a:ea typeface="+mn-ea"/>
                        </a:rPr>
                        <a:t>クラウドサービスの利用における情報セキュリティ</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722786182"/>
                  </a:ext>
                </a:extLst>
              </a:tr>
              <a:tr h="378337">
                <a:tc>
                  <a:txBody>
                    <a:bodyPr/>
                    <a:lstStyle/>
                    <a:p>
                      <a:pPr marL="0" indent="0">
                        <a:buFont typeface="+mj-lt"/>
                        <a:buNone/>
                      </a:pPr>
                      <a:r>
                        <a:rPr kumimoji="1" lang="ja-JP" altLang="en-US" sz="900" b="1" i="0" u="none" strike="noStrike" kern="1200" cap="none" spc="0" normalizeH="0" baseline="0" noProof="0">
                          <a:ln>
                            <a:noFill/>
                          </a:ln>
                          <a:solidFill>
                            <a:prstClr val="black"/>
                          </a:solidFill>
                          <a:effectLst/>
                          <a:uLnTx/>
                          <a:uFillTx/>
                          <a:latin typeface="+mn-ea"/>
                          <a:ea typeface="+mn-ea"/>
                          <a:cs typeface="+mn-cs"/>
                        </a:rPr>
                        <a:t>監視と評価</a:t>
                      </a:r>
                      <a:endParaRPr kumimoji="1" lang="en-US" altLang="ja-JP" sz="900" b="1" i="0" u="none" strike="noStrike" kern="1200" cap="none" spc="0" normalizeH="0" baseline="0" noProof="0">
                        <a:ln>
                          <a:noFill/>
                        </a:ln>
                        <a:solidFill>
                          <a:prstClr val="black"/>
                        </a:solidFill>
                        <a:effectLst/>
                        <a:uLnTx/>
                        <a:uFillTx/>
                        <a:latin typeface="+mn-ea"/>
                        <a:ea typeface="+mn-ea"/>
                        <a:cs typeface="+mn-cs"/>
                      </a:endParaRPr>
                    </a:p>
                    <a:p>
                      <a:pPr marL="171450" indent="-171450">
                        <a:buFont typeface="Arial" panose="020B0604020202020204" pitchFamily="34" charset="0"/>
                        <a:buChar char="•"/>
                      </a:pPr>
                      <a:r>
                        <a:rPr lang="ja-JP" altLang="en-US" sz="900">
                          <a:latin typeface="+mn-ea"/>
                          <a:ea typeface="+mn-ea"/>
                        </a:rPr>
                        <a:t>セキュリティ対策の効果を監視し、定期的な評価の実施 </a:t>
                      </a:r>
                      <a:endParaRPr lang="en-US" altLang="ja-JP" sz="900">
                        <a:latin typeface="+mn-ea"/>
                        <a:ea typeface="+mn-ea"/>
                      </a:endParaRPr>
                    </a:p>
                    <a:p>
                      <a:pPr marL="171450" indent="-171450">
                        <a:buFont typeface="Arial" panose="020B0604020202020204" pitchFamily="34" charset="0"/>
                        <a:buChar char="•"/>
                      </a:pPr>
                      <a:r>
                        <a:rPr lang="ja-JP" altLang="en-US" sz="900">
                          <a:latin typeface="+mn-ea"/>
                          <a:ea typeface="+mn-ea"/>
                        </a:rPr>
                        <a:t>セキュリティインシデントが発生した場合は、原因を分析し、対策の改善</a:t>
                      </a:r>
                      <a:endParaRPr lang="en-US" altLang="ja-JP" sz="9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kumimoji="1" lang="en-US" altLang="ja-JP" sz="900" b="0">
                          <a:solidFill>
                            <a:schemeClr val="tx1"/>
                          </a:solidFill>
                          <a:latin typeface="+mn-ea"/>
                          <a:ea typeface="+mn-ea"/>
                        </a:rPr>
                        <a:t>5.25 </a:t>
                      </a:r>
                      <a:r>
                        <a:rPr kumimoji="1" lang="ja-JP" altLang="en-US" sz="900" b="0">
                          <a:solidFill>
                            <a:schemeClr val="tx1"/>
                          </a:solidFill>
                          <a:latin typeface="+mn-ea"/>
                          <a:ea typeface="+mn-ea"/>
                        </a:rPr>
                        <a:t>情報セキュリティ事象の評価及び決定</a:t>
                      </a:r>
                      <a:endParaRPr kumimoji="1" lang="en-US" altLang="ja-JP" sz="900" b="0">
                        <a:solidFill>
                          <a:schemeClr val="tx1"/>
                        </a:solidFill>
                        <a:latin typeface="+mn-ea"/>
                        <a:ea typeface="+mn-ea"/>
                      </a:endParaRPr>
                    </a:p>
                    <a:p>
                      <a:pPr marL="171450" indent="-171450">
                        <a:buFont typeface="Arial" panose="020B0604020202020204" pitchFamily="34" charset="0"/>
                        <a:buChar char="•"/>
                      </a:pPr>
                      <a:r>
                        <a:rPr kumimoji="1" lang="en-US" altLang="ja-JP" sz="900" b="0">
                          <a:solidFill>
                            <a:schemeClr val="tx1"/>
                          </a:solidFill>
                          <a:latin typeface="+mn-ea"/>
                          <a:ea typeface="+mn-ea"/>
                        </a:rPr>
                        <a:t>5.27 </a:t>
                      </a:r>
                      <a:r>
                        <a:rPr kumimoji="1" lang="ja-JP" altLang="en-US" sz="900" b="0">
                          <a:solidFill>
                            <a:schemeClr val="tx1"/>
                          </a:solidFill>
                          <a:latin typeface="+mn-ea"/>
                          <a:ea typeface="+mn-ea"/>
                        </a:rPr>
                        <a:t>情報セキュリティインシデントからの学習</a:t>
                      </a:r>
                      <a:endParaRPr kumimoji="1" lang="en-US" altLang="ja-JP" sz="900" b="0">
                        <a:solidFill>
                          <a:schemeClr val="tx1"/>
                        </a:solidFill>
                        <a:latin typeface="+mn-ea"/>
                        <a:ea typeface="+mn-ea"/>
                      </a:endParaRPr>
                    </a:p>
                    <a:p>
                      <a:pPr marL="171450" indent="-171450">
                        <a:buFont typeface="Arial" panose="020B0604020202020204" pitchFamily="34" charset="0"/>
                        <a:buChar char="•"/>
                      </a:pPr>
                      <a:r>
                        <a:rPr kumimoji="1" lang="en-US" altLang="ja-JP" sz="900" b="0">
                          <a:solidFill>
                            <a:schemeClr val="tx1"/>
                          </a:solidFill>
                          <a:latin typeface="+mn-ea"/>
                          <a:ea typeface="+mn-ea"/>
                        </a:rPr>
                        <a:t>5.28 </a:t>
                      </a:r>
                      <a:r>
                        <a:rPr kumimoji="1" lang="ja-JP" altLang="en-US" sz="900" b="0">
                          <a:solidFill>
                            <a:schemeClr val="tx1"/>
                          </a:solidFill>
                          <a:latin typeface="+mn-ea"/>
                          <a:ea typeface="+mn-ea"/>
                        </a:rPr>
                        <a:t>証拠の収集</a:t>
                      </a:r>
                      <a:endParaRPr kumimoji="1" lang="en-US" altLang="ja-JP" sz="900" b="0">
                        <a:solidFill>
                          <a:schemeClr val="tx1"/>
                        </a:solidFill>
                        <a:latin typeface="+mn-ea"/>
                        <a:ea typeface="+mn-ea"/>
                      </a:endParaRPr>
                    </a:p>
                    <a:p>
                      <a:pPr marL="171450" indent="-171450">
                        <a:buFont typeface="Arial" panose="020B0604020202020204" pitchFamily="34" charset="0"/>
                        <a:buChar char="•"/>
                      </a:pPr>
                      <a:r>
                        <a:rPr kumimoji="1" lang="en-US" altLang="ja-JP" sz="900" b="0">
                          <a:solidFill>
                            <a:schemeClr val="tx1"/>
                          </a:solidFill>
                          <a:latin typeface="+mn-ea"/>
                          <a:ea typeface="+mn-ea"/>
                        </a:rPr>
                        <a:t>8.15 </a:t>
                      </a:r>
                      <a:r>
                        <a:rPr kumimoji="1" lang="ja-JP" altLang="en-US" sz="900" b="0">
                          <a:solidFill>
                            <a:schemeClr val="tx1"/>
                          </a:solidFill>
                          <a:latin typeface="+mn-ea"/>
                          <a:ea typeface="+mn-ea"/>
                        </a:rPr>
                        <a:t>ログ取得</a:t>
                      </a:r>
                    </a:p>
                    <a:p>
                      <a:pPr marL="171450" indent="-171450">
                        <a:buFont typeface="Arial" panose="020B0604020202020204" pitchFamily="34" charset="0"/>
                        <a:buChar char="•"/>
                      </a:pPr>
                      <a:r>
                        <a:rPr kumimoji="1" lang="en-US" altLang="ja-JP" sz="900" b="0">
                          <a:solidFill>
                            <a:schemeClr val="tx1"/>
                          </a:solidFill>
                          <a:latin typeface="+mn-ea"/>
                          <a:ea typeface="+mn-ea"/>
                        </a:rPr>
                        <a:t>8.16 </a:t>
                      </a:r>
                      <a:r>
                        <a:rPr kumimoji="1" lang="ja-JP" altLang="en-US" sz="900" b="0">
                          <a:solidFill>
                            <a:schemeClr val="tx1"/>
                          </a:solidFill>
                          <a:latin typeface="+mn-ea"/>
                          <a:ea typeface="+mn-ea"/>
                        </a:rPr>
                        <a:t>監視活動</a:t>
                      </a: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544112156"/>
                  </a:ext>
                </a:extLst>
              </a:tr>
              <a:tr h="360099">
                <a:tc>
                  <a:txBody>
                    <a:bodyPr/>
                    <a:lstStyle/>
                    <a:p>
                      <a:pPr marL="0" indent="0">
                        <a:buFont typeface="+mj-lt"/>
                        <a:buNone/>
                      </a:pPr>
                      <a:r>
                        <a:rPr kumimoji="1" lang="ja-JP" altLang="en-US" sz="900" b="1" i="0" u="none" strike="noStrike" kern="1200" cap="none" spc="0" normalizeH="0" baseline="0" noProof="0">
                          <a:ln>
                            <a:noFill/>
                          </a:ln>
                          <a:solidFill>
                            <a:prstClr val="black"/>
                          </a:solidFill>
                          <a:effectLst/>
                          <a:uLnTx/>
                          <a:uFillTx/>
                          <a:latin typeface="+mn-ea"/>
                          <a:ea typeface="+mn-ea"/>
                          <a:cs typeface="+mn-cs"/>
                        </a:rPr>
                        <a:t>変更管理</a:t>
                      </a:r>
                      <a:endParaRPr kumimoji="1" lang="en-US" altLang="ja-JP" sz="900" b="1" i="0" u="none" strike="noStrike" kern="1200" cap="none" spc="0" normalizeH="0" baseline="0" noProof="0">
                        <a:ln>
                          <a:noFill/>
                        </a:ln>
                        <a:solidFill>
                          <a:prstClr val="black"/>
                        </a:solidFill>
                        <a:effectLst/>
                        <a:uLnTx/>
                        <a:uFillTx/>
                        <a:latin typeface="+mn-ea"/>
                        <a:ea typeface="+mn-ea"/>
                        <a:cs typeface="+mn-cs"/>
                      </a:endParaRPr>
                    </a:p>
                    <a:p>
                      <a:pPr marL="171450" indent="-171450">
                        <a:buFont typeface="Arial" panose="020B0604020202020204" pitchFamily="34" charset="0"/>
                        <a:buChar char="•"/>
                      </a:pPr>
                      <a:r>
                        <a:rPr lang="ja-JP" altLang="en-US" sz="900">
                          <a:latin typeface="+mn-ea"/>
                          <a:ea typeface="+mn-ea"/>
                        </a:rPr>
                        <a:t>システムやポリシーに変更があった場合、セキュリティに影響を与えないように変更管理プロセスを確立</a:t>
                      </a:r>
                      <a:endParaRPr lang="en-US" altLang="ja-JP" sz="9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kumimoji="1" lang="en-US" altLang="ja-JP" sz="900" b="0">
                          <a:solidFill>
                            <a:schemeClr val="tx1"/>
                          </a:solidFill>
                          <a:latin typeface="+mn-ea"/>
                          <a:ea typeface="+mn-ea"/>
                        </a:rPr>
                        <a:t>8.32 </a:t>
                      </a:r>
                      <a:r>
                        <a:rPr kumimoji="1" lang="ja-JP" altLang="en-US" sz="900" b="0">
                          <a:solidFill>
                            <a:schemeClr val="tx1"/>
                          </a:solidFill>
                          <a:latin typeface="+mn-ea"/>
                          <a:ea typeface="+mn-ea"/>
                        </a:rPr>
                        <a:t>変更管理</a:t>
                      </a:r>
                    </a:p>
                    <a:p>
                      <a:pPr marL="171450" indent="-171450">
                        <a:buFont typeface="Arial" panose="020B0604020202020204" pitchFamily="34" charset="0"/>
                        <a:buChar char="•"/>
                      </a:pPr>
                      <a:endParaRPr kumimoji="1" lang="en-US" altLang="ja-JP" sz="9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703908537"/>
                  </a:ext>
                </a:extLst>
              </a:tr>
              <a:tr h="360099">
                <a:tc>
                  <a:txBody>
                    <a:bodyPr/>
                    <a:lstStyle/>
                    <a:p>
                      <a:pPr marL="0" indent="0">
                        <a:buFont typeface="+mj-lt"/>
                        <a:buNone/>
                      </a:pPr>
                      <a:r>
                        <a:rPr kumimoji="1" lang="ja-JP" altLang="en-US" sz="900" b="1" i="0" u="none" strike="noStrike" kern="1200" cap="none" spc="0" normalizeH="0" baseline="0" noProof="0">
                          <a:ln>
                            <a:noFill/>
                          </a:ln>
                          <a:solidFill>
                            <a:prstClr val="black"/>
                          </a:solidFill>
                          <a:effectLst/>
                          <a:uLnTx/>
                          <a:uFillTx/>
                          <a:latin typeface="+mn-ea"/>
                          <a:ea typeface="+mn-ea"/>
                          <a:cs typeface="+mn-cs"/>
                        </a:rPr>
                        <a:t>対応計画の策定</a:t>
                      </a:r>
                      <a:endParaRPr kumimoji="1" lang="en-US" altLang="ja-JP" sz="900" b="1" i="0" u="none" strike="noStrike" kern="1200" cap="none" spc="0" normalizeH="0" baseline="0" noProof="0">
                        <a:ln>
                          <a:noFill/>
                        </a:ln>
                        <a:solidFill>
                          <a:prstClr val="black"/>
                        </a:solidFill>
                        <a:effectLst/>
                        <a:uLnTx/>
                        <a:uFillTx/>
                        <a:latin typeface="+mn-ea"/>
                        <a:ea typeface="+mn-ea"/>
                        <a:cs typeface="+mn-cs"/>
                      </a:endParaRPr>
                    </a:p>
                    <a:p>
                      <a:pPr marL="171450" indent="-171450">
                        <a:buFont typeface="Arial" panose="020B0604020202020204" pitchFamily="34" charset="0"/>
                        <a:buChar char="•"/>
                      </a:pPr>
                      <a:r>
                        <a:rPr lang="ja-JP" altLang="en-US" sz="900">
                          <a:latin typeface="+mn-ea"/>
                          <a:ea typeface="+mn-ea"/>
                        </a:rPr>
                        <a:t>セキュリティインシデントが発生した場合の対応計画を策定し、迅速かつ効果的に対処</a:t>
                      </a:r>
                      <a:endParaRPr lang="en-US" altLang="ja-JP" sz="9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kumimoji="1" lang="en-US" altLang="ja-JP" sz="900" b="0">
                          <a:solidFill>
                            <a:schemeClr val="tx1"/>
                          </a:solidFill>
                          <a:latin typeface="+mn-ea"/>
                          <a:ea typeface="+mn-ea"/>
                        </a:rPr>
                        <a:t>5.24 </a:t>
                      </a:r>
                      <a:r>
                        <a:rPr kumimoji="1" lang="ja-JP" altLang="en-US" sz="900" b="0">
                          <a:solidFill>
                            <a:schemeClr val="tx1"/>
                          </a:solidFill>
                          <a:latin typeface="+mn-ea"/>
                          <a:ea typeface="+mn-ea"/>
                        </a:rPr>
                        <a:t>情報セキュリティインシデント管理の計画及び準備</a:t>
                      </a:r>
                      <a:endParaRPr kumimoji="1" lang="en-US" altLang="ja-JP" sz="900" b="0">
                        <a:solidFill>
                          <a:schemeClr val="tx1"/>
                        </a:solidFill>
                        <a:latin typeface="+mn-ea"/>
                        <a:ea typeface="+mn-ea"/>
                      </a:endParaRPr>
                    </a:p>
                    <a:p>
                      <a:pPr marL="171450" indent="-171450">
                        <a:buFont typeface="Arial" panose="020B0604020202020204" pitchFamily="34" charset="0"/>
                        <a:buChar char="•"/>
                      </a:pPr>
                      <a:r>
                        <a:rPr kumimoji="1" lang="en-US" altLang="ja-JP" sz="900" b="0">
                          <a:solidFill>
                            <a:schemeClr val="tx1"/>
                          </a:solidFill>
                          <a:latin typeface="+mn-ea"/>
                          <a:ea typeface="+mn-ea"/>
                        </a:rPr>
                        <a:t>5.26 </a:t>
                      </a:r>
                      <a:r>
                        <a:rPr kumimoji="1" lang="ja-JP" altLang="en-US" sz="900" b="0">
                          <a:solidFill>
                            <a:schemeClr val="tx1"/>
                          </a:solidFill>
                          <a:latin typeface="+mn-ea"/>
                          <a:ea typeface="+mn-ea"/>
                        </a:rPr>
                        <a:t>情報セキュリティインシデントへの対応</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142675737"/>
                  </a:ext>
                </a:extLst>
              </a:tr>
            </a:tbl>
          </a:graphicData>
        </a:graphic>
      </p:graphicFrame>
      <p:sp>
        <p:nvSpPr>
          <p:cNvPr id="3" name="テキスト プレースホルダー 2">
            <a:extLst>
              <a:ext uri="{FF2B5EF4-FFF2-40B4-BE49-F238E27FC236}">
                <a16:creationId xmlns:a16="http://schemas.microsoft.com/office/drawing/2014/main" id="{7FC77189-D353-33BF-9E41-AABE4C014DA2}"/>
              </a:ext>
            </a:extLst>
          </p:cNvPr>
          <p:cNvSpPr>
            <a:spLocks noGrp="1"/>
          </p:cNvSpPr>
          <p:nvPr>
            <p:ph type="body" sz="quarter" idx="14"/>
          </p:nvPr>
        </p:nvSpPr>
        <p:spPr/>
        <p:txBody>
          <a:bodyPr/>
          <a:lstStyle/>
          <a:p>
            <a:r>
              <a:rPr kumimoji="1" lang="en-US" altLang="ja-JP" sz="1600" u="sng" baseline="0">
                <a:solidFill>
                  <a:schemeClr val="tx1"/>
                </a:solidFill>
                <a:uFill>
                  <a:solidFill>
                    <a:schemeClr val="bg1"/>
                  </a:solidFill>
                </a:uFill>
                <a:latin typeface="+mn-ea"/>
                <a:ea typeface="+mn-ea"/>
              </a:rPr>
              <a:t>17-2-4. </a:t>
            </a:r>
            <a:r>
              <a:rPr kumimoji="1" lang="ja-JP" altLang="en-US" sz="1600" u="sng" baseline="0">
                <a:solidFill>
                  <a:schemeClr val="tx1"/>
                </a:solidFill>
                <a:uFill>
                  <a:solidFill>
                    <a:schemeClr val="bg1"/>
                  </a:solidFill>
                </a:uFill>
                <a:latin typeface="+mn-ea"/>
                <a:ea typeface="+mn-ea"/>
              </a:rPr>
              <a:t>セキュリティ統制</a:t>
            </a:r>
            <a:endParaRPr kumimoji="1" lang="ja-JP" altLang="en-US"/>
          </a:p>
        </p:txBody>
      </p:sp>
      <p:sp>
        <p:nvSpPr>
          <p:cNvPr id="6" name="テキスト プレースホルダー 3">
            <a:extLst>
              <a:ext uri="{FF2B5EF4-FFF2-40B4-BE49-F238E27FC236}">
                <a16:creationId xmlns:a16="http://schemas.microsoft.com/office/drawing/2014/main" id="{FBAE4DDD-63A6-4924-68AF-453785367B65}"/>
              </a:ext>
            </a:extLst>
          </p:cNvPr>
          <p:cNvSpPr>
            <a:spLocks noGrp="1"/>
          </p:cNvSpPr>
          <p:nvPr>
            <p:ph type="body" sz="quarter" idx="16"/>
          </p:nvPr>
        </p:nvSpPr>
        <p:spPr>
          <a:xfrm>
            <a:off x="622800" y="6931408"/>
            <a:ext cx="5612400" cy="381000"/>
          </a:xfrm>
        </p:spPr>
        <p:txBody>
          <a:bodyPr/>
          <a:lstStyle/>
          <a:p>
            <a:r>
              <a:rPr kumimoji="1" lang="en-US" altLang="ja-JP" err="1"/>
              <a:t>SECaaS</a:t>
            </a:r>
            <a:r>
              <a:rPr kumimoji="1" lang="ja-JP" altLang="en-US"/>
              <a:t>（</a:t>
            </a:r>
            <a:r>
              <a:rPr kumimoji="1" lang="en-US" altLang="ja-JP"/>
              <a:t>Security as a Service</a:t>
            </a:r>
            <a:r>
              <a:rPr kumimoji="1" lang="ja-JP" altLang="en-US"/>
              <a:t>）</a:t>
            </a:r>
          </a:p>
        </p:txBody>
      </p:sp>
      <p:sp>
        <p:nvSpPr>
          <p:cNvPr id="7" name="テキスト ボックス 6">
            <a:extLst>
              <a:ext uri="{FF2B5EF4-FFF2-40B4-BE49-F238E27FC236}">
                <a16:creationId xmlns:a16="http://schemas.microsoft.com/office/drawing/2014/main" id="{4669A0DE-C6F3-2DDB-B83F-2B42145BCA1C}"/>
              </a:ext>
            </a:extLst>
          </p:cNvPr>
          <p:cNvSpPr txBox="1"/>
          <p:nvPr/>
        </p:nvSpPr>
        <p:spPr>
          <a:xfrm>
            <a:off x="619049" y="7195331"/>
            <a:ext cx="5612400" cy="73866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err="1">
                <a:ln>
                  <a:noFill/>
                </a:ln>
                <a:solidFill>
                  <a:prstClr val="black"/>
                </a:solidFill>
                <a:effectLst/>
                <a:uLnTx/>
                <a:uFillTx/>
                <a:latin typeface="メイリオ"/>
                <a:ea typeface="メイリオ"/>
                <a:cs typeface="+mn-cs"/>
              </a:rPr>
              <a:t>SECaaS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はセキュリティをサービスとして提供します。組織がセキュリティに関する機能をクラウドベースのサービスプロバイダから提供される形態で利用します。従来では、オンプレミスで利用していたセキュリティ機能をクラウドに移行し、サブスクリプションで利用することが可能になります。</a:t>
            </a:r>
          </a:p>
        </p:txBody>
      </p:sp>
      <p:sp>
        <p:nvSpPr>
          <p:cNvPr id="9" name="テキスト ボックス 8">
            <a:extLst>
              <a:ext uri="{FF2B5EF4-FFF2-40B4-BE49-F238E27FC236}">
                <a16:creationId xmlns:a16="http://schemas.microsoft.com/office/drawing/2014/main" id="{B9C32DD4-9C2A-F1AA-B183-060D1241C2DC}"/>
              </a:ext>
            </a:extLst>
          </p:cNvPr>
          <p:cNvSpPr txBox="1"/>
          <p:nvPr/>
        </p:nvSpPr>
        <p:spPr>
          <a:xfrm>
            <a:off x="622800" y="2052000"/>
            <a:ext cx="5612400"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以下は、セキュリティ統制を確立するための実施例となります。</a:t>
            </a:r>
          </a:p>
        </p:txBody>
      </p:sp>
      <p:sp>
        <p:nvSpPr>
          <p:cNvPr id="11" name="四角形: 角を丸くする 10">
            <a:extLst>
              <a:ext uri="{FF2B5EF4-FFF2-40B4-BE49-F238E27FC236}">
                <a16:creationId xmlns:a16="http://schemas.microsoft.com/office/drawing/2014/main" id="{D4AD4B9D-22D2-E215-CAD4-446F76347AB9}"/>
              </a:ext>
            </a:extLst>
          </p:cNvPr>
          <p:cNvSpPr/>
          <p:nvPr/>
        </p:nvSpPr>
        <p:spPr>
          <a:xfrm>
            <a:off x="1847850" y="8046341"/>
            <a:ext cx="3162300" cy="1243735"/>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err="1">
                <a:ln>
                  <a:noFill/>
                </a:ln>
                <a:solidFill>
                  <a:prstClr val="black"/>
                </a:solidFill>
                <a:effectLst/>
                <a:uLnTx/>
                <a:uFillTx/>
                <a:latin typeface="メイリオ"/>
                <a:ea typeface="メイリオ"/>
                <a:cs typeface="+mn-cs"/>
              </a:rPr>
              <a:t>SECaaS</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のメリット</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コスト最適化</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スケーラビリティ</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変化への柔軟な対応</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冗長性</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高い可用性</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障害耐性</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スライド番号プレースホルダー 4">
            <a:extLst>
              <a:ext uri="{FF2B5EF4-FFF2-40B4-BE49-F238E27FC236}">
                <a16:creationId xmlns:a16="http://schemas.microsoft.com/office/drawing/2014/main" id="{0B7AF49F-EF14-E56B-D716-955C929CC2A1}"/>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35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1">
            <a:extLst>
              <a:ext uri="{FF2B5EF4-FFF2-40B4-BE49-F238E27FC236}">
                <a16:creationId xmlns:a16="http://schemas.microsoft.com/office/drawing/2014/main" id="{423F58BF-83EA-1326-8C07-317BF5932D36}"/>
              </a:ext>
            </a:extLst>
          </p:cNvPr>
          <p:cNvSpPr txBox="1">
            <a:spLocks/>
          </p:cNvSpPr>
          <p:nvPr/>
        </p:nvSpPr>
        <p:spPr>
          <a:xfrm>
            <a:off x="619200" y="835200"/>
            <a:ext cx="6238800" cy="4176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1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17</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技術的管理策</a:t>
            </a:r>
            <a:b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17-2.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各種テーマごとの対策</a:t>
            </a:r>
            <a:endPar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Tree>
    <p:extLst>
      <p:ext uri="{BB962C8B-B14F-4D97-AF65-F5344CB8AC3E}">
        <p14:creationId xmlns:p14="http://schemas.microsoft.com/office/powerpoint/2010/main" val="917746828"/>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7FC77189-D353-33BF-9E41-AABE4C014DA2}"/>
              </a:ext>
            </a:extLst>
          </p:cNvPr>
          <p:cNvSpPr>
            <a:spLocks noGrp="1"/>
          </p:cNvSpPr>
          <p:nvPr>
            <p:ph type="body" sz="quarter" idx="14"/>
          </p:nvPr>
        </p:nvSpPr>
        <p:spPr/>
        <p:txBody>
          <a:bodyPr/>
          <a:lstStyle/>
          <a:p>
            <a:r>
              <a:rPr kumimoji="1" lang="en-US" altLang="ja-JP" sz="1600" u="sng" baseline="0">
                <a:solidFill>
                  <a:schemeClr val="tx1"/>
                </a:solidFill>
                <a:uFill>
                  <a:solidFill>
                    <a:schemeClr val="bg1"/>
                  </a:solidFill>
                </a:uFill>
                <a:latin typeface="+mn-ea"/>
                <a:ea typeface="+mn-ea"/>
              </a:rPr>
              <a:t>17-2-4. </a:t>
            </a:r>
            <a:r>
              <a:rPr kumimoji="1" lang="ja-JP" altLang="en-US" sz="1600" u="sng" baseline="0">
                <a:solidFill>
                  <a:schemeClr val="tx1"/>
                </a:solidFill>
                <a:uFill>
                  <a:solidFill>
                    <a:schemeClr val="bg1"/>
                  </a:solidFill>
                </a:uFill>
                <a:latin typeface="+mn-ea"/>
                <a:ea typeface="+mn-ea"/>
              </a:rPr>
              <a:t>セキュリティ統制</a:t>
            </a:r>
            <a:endParaRPr lang="ja-JP" altLang="en-US"/>
          </a:p>
        </p:txBody>
      </p:sp>
      <p:sp>
        <p:nvSpPr>
          <p:cNvPr id="6" name="テキスト ボックス 5">
            <a:extLst>
              <a:ext uri="{FF2B5EF4-FFF2-40B4-BE49-F238E27FC236}">
                <a16:creationId xmlns:a16="http://schemas.microsoft.com/office/drawing/2014/main" id="{77EDFC9F-33E4-01B6-6D0A-D9B16E007A90}"/>
              </a:ext>
            </a:extLst>
          </p:cNvPr>
          <p:cNvSpPr txBox="1"/>
          <p:nvPr/>
        </p:nvSpPr>
        <p:spPr>
          <a:xfrm>
            <a:off x="622800" y="2000244"/>
            <a:ext cx="5612400"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セキュリティ統制を確立するために実施することができる技術を紹介します。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スライド番号プレースホルダー 4">
            <a:extLst>
              <a:ext uri="{FF2B5EF4-FFF2-40B4-BE49-F238E27FC236}">
                <a16:creationId xmlns:a16="http://schemas.microsoft.com/office/drawing/2014/main" id="{1DB33CF2-CF5F-B346-E7D8-CE2D89EFF126}"/>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36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1">
            <a:extLst>
              <a:ext uri="{FF2B5EF4-FFF2-40B4-BE49-F238E27FC236}">
                <a16:creationId xmlns:a16="http://schemas.microsoft.com/office/drawing/2014/main" id="{F0B648DF-556D-91B9-1FE6-DFB9E3CE2C06}"/>
              </a:ext>
            </a:extLst>
          </p:cNvPr>
          <p:cNvSpPr txBox="1">
            <a:spLocks/>
          </p:cNvSpPr>
          <p:nvPr/>
        </p:nvSpPr>
        <p:spPr>
          <a:xfrm>
            <a:off x="619200" y="835200"/>
            <a:ext cx="6238800" cy="4176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1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17</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技術的管理策</a:t>
            </a:r>
            <a:b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17-2.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各種テーマごとの対策</a:t>
            </a:r>
            <a:endPar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graphicFrame>
        <p:nvGraphicFramePr>
          <p:cNvPr id="2" name="表 1">
            <a:extLst>
              <a:ext uri="{FF2B5EF4-FFF2-40B4-BE49-F238E27FC236}">
                <a16:creationId xmlns:a16="http://schemas.microsoft.com/office/drawing/2014/main" id="{C0642B52-8639-1F80-89D4-D2ECF439703E}"/>
              </a:ext>
            </a:extLst>
          </p:cNvPr>
          <p:cNvGraphicFramePr>
            <a:graphicFrameLocks noGrp="1"/>
          </p:cNvGraphicFramePr>
          <p:nvPr>
            <p:extLst>
              <p:ext uri="{D42A27DB-BD31-4B8C-83A1-F6EECF244321}">
                <p14:modId xmlns:p14="http://schemas.microsoft.com/office/powerpoint/2010/main" val="2477568141"/>
              </p:ext>
            </p:extLst>
          </p:nvPr>
        </p:nvGraphicFramePr>
        <p:xfrm>
          <a:off x="622801" y="2254160"/>
          <a:ext cx="5612398" cy="7101840"/>
        </p:xfrm>
        <a:graphic>
          <a:graphicData uri="http://schemas.openxmlformats.org/drawingml/2006/table">
            <a:tbl>
              <a:tblPr firstRow="1" bandRow="1">
                <a:tableStyleId>{7DF18680-E054-41AD-8BC1-D1AEF772440D}</a:tableStyleId>
              </a:tblPr>
              <a:tblGrid>
                <a:gridCol w="1589162">
                  <a:extLst>
                    <a:ext uri="{9D8B030D-6E8A-4147-A177-3AD203B41FA5}">
                      <a16:colId xmlns:a16="http://schemas.microsoft.com/office/drawing/2014/main" val="1734867723"/>
                    </a:ext>
                  </a:extLst>
                </a:gridCol>
                <a:gridCol w="4023236">
                  <a:extLst>
                    <a:ext uri="{9D8B030D-6E8A-4147-A177-3AD203B41FA5}">
                      <a16:colId xmlns:a16="http://schemas.microsoft.com/office/drawing/2014/main" val="1342161635"/>
                    </a:ext>
                  </a:extLst>
                </a:gridCol>
              </a:tblGrid>
              <a:tr h="0">
                <a:tc gridSpan="2">
                  <a:txBody>
                    <a:bodyPr/>
                    <a:lstStyle/>
                    <a:p>
                      <a:pPr algn="l"/>
                      <a:r>
                        <a:rPr kumimoji="1" lang="ja-JP" altLang="en-US" sz="800" b="1">
                          <a:solidFill>
                            <a:schemeClr val="bg1"/>
                          </a:solidFill>
                        </a:rPr>
                        <a:t>ネットワーク・セキュリティ</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hMerge="1">
                  <a:txBody>
                    <a:bodyPr/>
                    <a:lstStyle/>
                    <a:p>
                      <a:pPr algn="l"/>
                      <a:endParaRPr kumimoji="1" lang="ja-JP" altLang="en-US" sz="90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4282441319"/>
                  </a:ext>
                </a:extLst>
              </a:tr>
              <a:tr h="457200">
                <a:tc>
                  <a:txBody>
                    <a:bodyPr/>
                    <a:lstStyle/>
                    <a:p>
                      <a:pPr algn="ctr"/>
                      <a:r>
                        <a:rPr kumimoji="1" lang="en-US" altLang="ja-JP" sz="800" b="1">
                          <a:solidFill>
                            <a:schemeClr val="tx1"/>
                          </a:solidFill>
                        </a:rPr>
                        <a:t>SWG</a:t>
                      </a:r>
                    </a:p>
                    <a:p>
                      <a:pPr algn="ctr"/>
                      <a:r>
                        <a:rPr kumimoji="1" lang="ja-JP" altLang="en-US" sz="800" b="1">
                          <a:solidFill>
                            <a:schemeClr val="tx1"/>
                          </a:solidFill>
                        </a:rPr>
                        <a:t>（</a:t>
                      </a:r>
                      <a:r>
                        <a:rPr kumimoji="1" lang="en-US" altLang="ja-JP" sz="800" b="1">
                          <a:solidFill>
                            <a:schemeClr val="tx1"/>
                          </a:solidFill>
                        </a:rPr>
                        <a:t>Secure Web Gateway</a:t>
                      </a:r>
                      <a:r>
                        <a:rPr kumimoji="1" lang="ja-JP" altLang="en-US" sz="800" b="1">
                          <a:solidFill>
                            <a:schemeClr val="tx1"/>
                          </a:solidFill>
                        </a:rPr>
                        <a:t>）</a:t>
                      </a:r>
                      <a:endParaRPr kumimoji="1" lang="en-US" altLang="ja-JP" sz="800" b="1">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a:r>
                        <a:rPr kumimoji="1" lang="en-US" altLang="ja-JP" sz="800" b="0">
                          <a:solidFill>
                            <a:schemeClr val="tx1"/>
                          </a:solidFill>
                          <a:latin typeface="+mn-ea"/>
                          <a:ea typeface="+mn-ea"/>
                        </a:rPr>
                        <a:t>Web</a:t>
                      </a:r>
                      <a:r>
                        <a:rPr kumimoji="1" lang="ja-JP" altLang="en-US" sz="800" b="0">
                          <a:solidFill>
                            <a:schemeClr val="tx1"/>
                          </a:solidFill>
                          <a:latin typeface="+mn-ea"/>
                          <a:ea typeface="+mn-ea"/>
                        </a:rPr>
                        <a:t>アクセスを中継する</a:t>
                      </a:r>
                      <a:r>
                        <a:rPr kumimoji="1" lang="ja-JP" altLang="en-US" sz="800" b="0">
                          <a:solidFill>
                            <a:schemeClr val="tx1"/>
                          </a:solidFill>
                          <a:latin typeface="+mn-ea"/>
                          <a:ea typeface="+mn-ea"/>
                          <a:hlinkClick r:id="rId4" action="ppaction://hlinksldjump"/>
                        </a:rPr>
                        <a:t>プロキシ</a:t>
                      </a:r>
                      <a:r>
                        <a:rPr kumimoji="1" lang="ja-JP" altLang="en-US" sz="800" b="0">
                          <a:solidFill>
                            <a:schemeClr val="tx1"/>
                          </a:solidFill>
                          <a:latin typeface="+mn-ea"/>
                          <a:ea typeface="+mn-ea"/>
                        </a:rPr>
                        <a:t>の一種で、危険なサイトやコンテンツへのアクセスを遮断するセキュリティ機能をクラウドサービスとして実施。（第</a:t>
                      </a:r>
                      <a:r>
                        <a:rPr kumimoji="1" lang="en-US" altLang="ja-JP" sz="800" b="0">
                          <a:solidFill>
                            <a:schemeClr val="tx1"/>
                          </a:solidFill>
                          <a:latin typeface="+mn-ea"/>
                          <a:ea typeface="+mn-ea"/>
                        </a:rPr>
                        <a:t>17</a:t>
                      </a:r>
                      <a:r>
                        <a:rPr kumimoji="1" lang="ja-JP" altLang="en-US" sz="800" b="0">
                          <a:solidFill>
                            <a:schemeClr val="tx1"/>
                          </a:solidFill>
                          <a:latin typeface="+mn-ea"/>
                          <a:ea typeface="+mn-ea"/>
                        </a:rPr>
                        <a:t>章 </a:t>
                      </a:r>
                      <a:r>
                        <a:rPr kumimoji="1" lang="en-US" altLang="ja-JP" sz="800" b="0">
                          <a:solidFill>
                            <a:schemeClr val="tx1"/>
                          </a:solidFill>
                          <a:latin typeface="+mn-ea"/>
                          <a:ea typeface="+mn-ea"/>
                        </a:rPr>
                        <a:t>27</a:t>
                      </a:r>
                      <a:r>
                        <a:rPr kumimoji="1" lang="ja-JP" altLang="en-US" sz="800" b="0">
                          <a:solidFill>
                            <a:schemeClr val="tx1"/>
                          </a:solidFill>
                          <a:latin typeface="+mn-ea"/>
                          <a:ea typeface="+mn-ea"/>
                        </a:rPr>
                        <a:t>ページを参照）</a:t>
                      </a:r>
                      <a:endParaRPr kumimoji="1" lang="en-US" altLang="ja-JP" sz="800" b="1">
                        <a:solidFill>
                          <a:schemeClr val="accent1">
                            <a:lumMod val="75000"/>
                          </a:schemeClr>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92819432"/>
                  </a:ext>
                </a:extLst>
              </a:tr>
              <a:tr h="457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a:solidFill>
                            <a:schemeClr val="tx1"/>
                          </a:solidFill>
                        </a:rPr>
                        <a:t>SDP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a:solidFill>
                            <a:schemeClr val="tx1"/>
                          </a:solidFill>
                        </a:rPr>
                        <a:t>（</a:t>
                      </a:r>
                      <a:r>
                        <a:rPr kumimoji="1" lang="en-US" altLang="ja-JP" sz="800" b="1">
                          <a:solidFill>
                            <a:schemeClr val="tx1"/>
                          </a:solidFill>
                        </a:rPr>
                        <a:t>Software Defined Perimeter</a:t>
                      </a:r>
                      <a:r>
                        <a:rPr kumimoji="1" lang="ja-JP" altLang="en-US" sz="800" b="1">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rPr>
                        <a:t>アクセス制御をソフトウェアで制御し、認証とアクセス制御を接続ごとに行うことで、動的なマイクロセグメンテーションおよびセキュアなリモートアクセスを実現。</a:t>
                      </a:r>
                      <a:r>
                        <a:rPr kumimoji="1" lang="ja-JP" altLang="en-US" sz="800" b="0">
                          <a:solidFill>
                            <a:schemeClr val="tx1"/>
                          </a:solidFill>
                          <a:latin typeface="+mn-ea"/>
                          <a:ea typeface="+mn-ea"/>
                        </a:rPr>
                        <a:t>（第</a:t>
                      </a:r>
                      <a:r>
                        <a:rPr kumimoji="1" lang="en-US" altLang="ja-JP" sz="800" b="0">
                          <a:solidFill>
                            <a:schemeClr val="tx1"/>
                          </a:solidFill>
                          <a:latin typeface="+mn-ea"/>
                          <a:ea typeface="+mn-ea"/>
                        </a:rPr>
                        <a:t>17</a:t>
                      </a:r>
                      <a:r>
                        <a:rPr kumimoji="1" lang="ja-JP" altLang="en-US" sz="800" b="0">
                          <a:solidFill>
                            <a:schemeClr val="tx1"/>
                          </a:solidFill>
                          <a:latin typeface="+mn-ea"/>
                          <a:ea typeface="+mn-ea"/>
                        </a:rPr>
                        <a:t>章 </a:t>
                      </a:r>
                      <a:r>
                        <a:rPr kumimoji="1" lang="en-US" altLang="ja-JP" sz="800" b="0">
                          <a:solidFill>
                            <a:schemeClr val="tx1"/>
                          </a:solidFill>
                          <a:latin typeface="+mn-ea"/>
                          <a:ea typeface="+mn-ea"/>
                        </a:rPr>
                        <a:t>27</a:t>
                      </a:r>
                      <a:r>
                        <a:rPr kumimoji="1" lang="ja-JP" altLang="en-US" sz="800" b="0">
                          <a:solidFill>
                            <a:schemeClr val="tx1"/>
                          </a:solidFill>
                          <a:latin typeface="+mn-ea"/>
                          <a:ea typeface="+mn-ea"/>
                        </a:rPr>
                        <a:t>ページを参照）</a:t>
                      </a:r>
                      <a:endParaRPr kumimoji="1" lang="ja-JP" altLang="en-US" sz="800" b="1">
                        <a:solidFill>
                          <a:schemeClr val="accent1">
                            <a:lumMod val="75000"/>
                          </a:schemeClr>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85597687"/>
                  </a:ext>
                </a:extLst>
              </a:tr>
              <a:tr h="0">
                <a:tc gridSpan="2">
                  <a:txBody>
                    <a:bodyPr/>
                    <a:lstStyle/>
                    <a:p>
                      <a:pPr algn="l"/>
                      <a:r>
                        <a:rPr kumimoji="1" lang="ja-JP" altLang="en-US" sz="800" b="1">
                          <a:solidFill>
                            <a:schemeClr val="bg1"/>
                          </a:solidFill>
                        </a:rPr>
                        <a:t>デバイスセキュリティ</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hMerge="1">
                  <a:txBody>
                    <a:bodyPr/>
                    <a:lstStyle/>
                    <a:p>
                      <a:pPr algn="l"/>
                      <a:endParaRPr kumimoji="1" lang="ja-JP" altLang="en-US" sz="90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857026042"/>
                  </a:ext>
                </a:extLst>
              </a:tr>
              <a:tr h="15456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a:solidFill>
                            <a:schemeClr val="tx1"/>
                          </a:solidFill>
                        </a:rPr>
                        <a:t>EDR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a:solidFill>
                            <a:schemeClr val="tx1"/>
                          </a:solidFill>
                        </a:rPr>
                        <a:t>（</a:t>
                      </a:r>
                      <a:r>
                        <a:rPr kumimoji="1" lang="en-US" altLang="ja-JP" sz="800" b="1">
                          <a:solidFill>
                            <a:schemeClr val="tx1"/>
                          </a:solidFill>
                        </a:rPr>
                        <a:t>Endpoint Detection and Response</a:t>
                      </a:r>
                      <a:r>
                        <a:rPr kumimoji="1" lang="ja-JP" altLang="en-US" sz="800" b="1">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rPr>
                        <a:t>パソコンやサーバ、スマートフォンなどのエンドポイントデバイスに侵入したマルウェアやランサムウェアなどを検出し、通知するシステム。マルウェア感染後の被害拡大防止に有効。</a:t>
                      </a:r>
                      <a:r>
                        <a:rPr kumimoji="1" lang="ja-JP" altLang="en-US" sz="800" b="0">
                          <a:solidFill>
                            <a:schemeClr val="tx1"/>
                          </a:solidFill>
                          <a:latin typeface="+mn-ea"/>
                          <a:ea typeface="+mn-ea"/>
                        </a:rPr>
                        <a:t>（第</a:t>
                      </a:r>
                      <a:r>
                        <a:rPr kumimoji="1" lang="en-US" altLang="ja-JP" sz="800" b="0">
                          <a:solidFill>
                            <a:schemeClr val="tx1"/>
                          </a:solidFill>
                          <a:latin typeface="+mn-ea"/>
                          <a:ea typeface="+mn-ea"/>
                        </a:rPr>
                        <a:t>3</a:t>
                      </a:r>
                      <a:r>
                        <a:rPr kumimoji="1" lang="ja-JP" altLang="en-US" sz="800" b="0">
                          <a:solidFill>
                            <a:schemeClr val="tx1"/>
                          </a:solidFill>
                          <a:latin typeface="+mn-ea"/>
                          <a:ea typeface="+mn-ea"/>
                        </a:rPr>
                        <a:t>章 </a:t>
                      </a:r>
                      <a:r>
                        <a:rPr kumimoji="1" lang="en-US" altLang="ja-JP" sz="800" b="0">
                          <a:solidFill>
                            <a:schemeClr val="tx1"/>
                          </a:solidFill>
                          <a:latin typeface="+mn-ea"/>
                          <a:ea typeface="+mn-ea"/>
                        </a:rPr>
                        <a:t>2</a:t>
                      </a:r>
                      <a:r>
                        <a:rPr kumimoji="1" lang="ja-JP" altLang="en-US" sz="800" b="0">
                          <a:solidFill>
                            <a:schemeClr val="tx1"/>
                          </a:solidFill>
                          <a:latin typeface="+mn-ea"/>
                          <a:ea typeface="+mn-ea"/>
                        </a:rPr>
                        <a:t>ページを参照）</a:t>
                      </a:r>
                      <a:endParaRPr kumimoji="1" lang="ja-JP" altLang="en-US" sz="800" b="1">
                        <a:solidFill>
                          <a:schemeClr val="accent1">
                            <a:lumMod val="75000"/>
                          </a:schemeClr>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48774077"/>
                  </a:ext>
                </a:extLst>
              </a:tr>
              <a:tr h="15456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a:solidFill>
                            <a:schemeClr val="tx1"/>
                          </a:solidFill>
                        </a:rPr>
                        <a:t>EPP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a:solidFill>
                            <a:schemeClr val="tx1"/>
                          </a:solidFill>
                        </a:rPr>
                        <a:t>（</a:t>
                      </a:r>
                      <a:r>
                        <a:rPr kumimoji="1" lang="en-US" altLang="ja-JP" sz="800" b="1">
                          <a:solidFill>
                            <a:schemeClr val="tx1"/>
                          </a:solidFill>
                        </a:rPr>
                        <a:t>Endpoint Protection Platform</a:t>
                      </a:r>
                      <a:r>
                        <a:rPr kumimoji="1" lang="ja-JP" altLang="en-US" sz="800" b="1">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rPr>
                        <a:t>パソコンやサーバ、スマートフォンなどのエンドポイントデバイスへのマルウェアの侵入を防御するソリューション。未知のマルウェアの検知・駆除にも対応。</a:t>
                      </a:r>
                      <a:endParaRPr kumimoji="1" lang="ja-JP" altLang="en-US" sz="800" b="1">
                        <a:solidFill>
                          <a:schemeClr val="accent1">
                            <a:lumMod val="75000"/>
                          </a:schemeClr>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54416840"/>
                  </a:ext>
                </a:extLst>
              </a:tr>
              <a:tr h="0">
                <a:tc gridSpan="2">
                  <a:txBody>
                    <a:bodyPr/>
                    <a:lstStyle/>
                    <a:p>
                      <a:pPr algn="l"/>
                      <a:r>
                        <a:rPr kumimoji="1" lang="ja-JP" altLang="en-US" sz="800" b="1">
                          <a:solidFill>
                            <a:schemeClr val="bg1"/>
                          </a:solidFill>
                        </a:rPr>
                        <a:t>アイデンティティセキュリティ</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hMerge="1">
                  <a:txBody>
                    <a:bodyPr/>
                    <a:lstStyle/>
                    <a:p>
                      <a:pPr algn="l"/>
                      <a:endParaRPr kumimoji="1" lang="ja-JP" altLang="en-US" sz="90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325251215"/>
                  </a:ext>
                </a:extLst>
              </a:tr>
              <a:tr h="457200">
                <a:tc>
                  <a:txBody>
                    <a:bodyPr/>
                    <a:lstStyle/>
                    <a:p>
                      <a:pPr algn="ctr"/>
                      <a:r>
                        <a:rPr kumimoji="1" lang="en-US" altLang="ja-JP" sz="800" b="1">
                          <a:solidFill>
                            <a:schemeClr val="tx1"/>
                          </a:solidFill>
                        </a:rPr>
                        <a:t>IAM</a:t>
                      </a:r>
                    </a:p>
                    <a:p>
                      <a:pPr algn="ctr"/>
                      <a:r>
                        <a:rPr kumimoji="1" lang="ja-JP" altLang="en-US" sz="800" b="1">
                          <a:solidFill>
                            <a:schemeClr val="tx1"/>
                          </a:solidFill>
                        </a:rPr>
                        <a:t>（</a:t>
                      </a:r>
                      <a:r>
                        <a:rPr kumimoji="1" lang="en-US" altLang="ja-JP" sz="800" b="1">
                          <a:solidFill>
                            <a:schemeClr val="tx1"/>
                          </a:solidFill>
                        </a:rPr>
                        <a:t>Identity and Access Management</a:t>
                      </a:r>
                      <a:r>
                        <a:rPr kumimoji="1" lang="ja-JP" altLang="en-US" sz="800" b="1">
                          <a:solidFill>
                            <a:schemeClr val="tx1"/>
                          </a:solidFill>
                        </a:rPr>
                        <a:t>）</a:t>
                      </a:r>
                      <a:endParaRPr kumimoji="1" lang="en-US" altLang="ja-JP" sz="800" b="1">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a:r>
                        <a:rPr kumimoji="1" lang="ja-JP" altLang="en-US" sz="800" b="0">
                          <a:solidFill>
                            <a:schemeClr val="tx1"/>
                          </a:solidFill>
                          <a:latin typeface="+mn-ea"/>
                          <a:ea typeface="+mn-ea"/>
                        </a:rPr>
                        <a:t>情報システムのユーザ</a:t>
                      </a:r>
                      <a:r>
                        <a:rPr kumimoji="1" lang="en-US" altLang="ja-JP" sz="800" b="0">
                          <a:solidFill>
                            <a:schemeClr val="tx1"/>
                          </a:solidFill>
                          <a:latin typeface="+mn-ea"/>
                          <a:ea typeface="+mn-ea"/>
                        </a:rPr>
                        <a:t>ID</a:t>
                      </a:r>
                      <a:r>
                        <a:rPr kumimoji="1" lang="ja-JP" altLang="en-US" sz="800" b="0">
                          <a:solidFill>
                            <a:schemeClr val="tx1"/>
                          </a:solidFill>
                          <a:latin typeface="+mn-ea"/>
                          <a:ea typeface="+mn-ea"/>
                        </a:rPr>
                        <a:t>の管理・認証・認可。</a:t>
                      </a:r>
                      <a:endParaRPr kumimoji="1" lang="en-US" altLang="ja-JP" sz="800" b="1">
                        <a:solidFill>
                          <a:schemeClr val="accent1">
                            <a:lumMod val="75000"/>
                          </a:schemeClr>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4291718"/>
                  </a:ext>
                </a:extLst>
              </a:tr>
              <a:tr h="457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a:solidFill>
                            <a:schemeClr val="tx1"/>
                          </a:solidFill>
                        </a:rPr>
                        <a:t>FIDO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a:solidFill>
                            <a:schemeClr val="tx1"/>
                          </a:solidFill>
                        </a:rPr>
                        <a:t>（</a:t>
                      </a:r>
                      <a:r>
                        <a:rPr kumimoji="1" lang="en-US" altLang="ja-JP" sz="800" b="1">
                          <a:solidFill>
                            <a:schemeClr val="tx1"/>
                          </a:solidFill>
                        </a:rPr>
                        <a:t>Fast Identity Online</a:t>
                      </a:r>
                      <a:r>
                        <a:rPr kumimoji="1" lang="ja-JP" altLang="en-US" sz="800" b="1">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a:solidFill>
                            <a:schemeClr val="tx1"/>
                          </a:solidFill>
                        </a:rPr>
                        <a:t>ID/</a:t>
                      </a:r>
                      <a:r>
                        <a:rPr kumimoji="1" lang="ja-JP" altLang="en-US" sz="800" b="0">
                          <a:solidFill>
                            <a:schemeClr val="tx1"/>
                          </a:solidFill>
                        </a:rPr>
                        <a:t>パスワード方式に代わる認証技術。指紋や虹彩といった生体情報、公開鍵暗号、端末</a:t>
                      </a:r>
                      <a:r>
                        <a:rPr kumimoji="1" lang="en-US" altLang="ja-JP" sz="800" b="0">
                          <a:solidFill>
                            <a:schemeClr val="tx1"/>
                          </a:solidFill>
                        </a:rPr>
                        <a:t>ID</a:t>
                      </a:r>
                      <a:r>
                        <a:rPr kumimoji="1" lang="ja-JP" altLang="en-US" sz="800" b="0">
                          <a:solidFill>
                            <a:schemeClr val="tx1"/>
                          </a:solidFill>
                        </a:rPr>
                        <a:t>、ワンタイムパスワードなどを利用した認証方法がある。</a:t>
                      </a:r>
                      <a:endParaRPr kumimoji="1" lang="ja-JP" altLang="en-US" sz="800" b="1">
                        <a:solidFill>
                          <a:schemeClr val="accent1">
                            <a:lumMod val="75000"/>
                          </a:schemeClr>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6352326"/>
                  </a:ext>
                </a:extLst>
              </a:tr>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a:solidFill>
                            <a:schemeClr val="bg1"/>
                          </a:solidFill>
                        </a:rPr>
                        <a:t>ワークロードセキュリティ</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4294034267"/>
                  </a:ext>
                </a:extLst>
              </a:tr>
              <a:tr h="15456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a:solidFill>
                            <a:schemeClr val="tx1"/>
                          </a:solidFill>
                        </a:rPr>
                        <a:t>CWPP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a:solidFill>
                            <a:schemeClr val="tx1"/>
                          </a:solidFill>
                        </a:rPr>
                        <a:t>(Cloud Workload Protection Platform)</a:t>
                      </a:r>
                      <a:endParaRPr kumimoji="1" lang="ja-JP" altLang="en-US" sz="800" b="1">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rPr>
                        <a:t>クラウド上コンテナ（実行環境）や仮想マシンなどに導入し、クラウドワークロード（クラウド上で実行されるプログラムやアプリケーション）の監視と保護を行うソリューション。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35924051"/>
                  </a:ext>
                </a:extLst>
              </a:tr>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a:solidFill>
                            <a:schemeClr val="bg1"/>
                          </a:solidFill>
                        </a:rPr>
                        <a:t>データ・セキュリティ</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130283804"/>
                  </a:ext>
                </a:extLst>
              </a:tr>
              <a:tr h="4572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a:solidFill>
                            <a:schemeClr val="tx1"/>
                          </a:solidFill>
                        </a:rPr>
                        <a:t>DLP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a:solidFill>
                            <a:schemeClr val="tx1"/>
                          </a:solidFill>
                        </a:rPr>
                        <a:t>（</a:t>
                      </a:r>
                      <a:r>
                        <a:rPr kumimoji="1" lang="en-US" altLang="ja-JP" sz="800" b="1">
                          <a:solidFill>
                            <a:schemeClr val="tx1"/>
                          </a:solidFill>
                        </a:rPr>
                        <a:t>Data Loss Prevention</a:t>
                      </a:r>
                      <a:r>
                        <a:rPr kumimoji="1" lang="ja-JP" altLang="en-US" sz="800" b="1">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rPr>
                        <a:t>情報漏えい防止を目的とするセキュリティツール。従来のシステムと異なり、データそのものを監視して情報漏えいを防ぐため、高い効果が期待できる。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1682936"/>
                  </a:ext>
                </a:extLst>
              </a:tr>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a:solidFill>
                            <a:schemeClr val="bg1"/>
                          </a:solidFill>
                        </a:rPr>
                        <a:t>可視化と分析</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792580297"/>
                  </a:ext>
                </a:extLst>
              </a:tr>
              <a:tr h="15456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a:solidFill>
                            <a:schemeClr val="tx1"/>
                          </a:solidFill>
                        </a:rPr>
                        <a:t>CASB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a:solidFill>
                            <a:schemeClr val="tx1"/>
                          </a:solidFill>
                        </a:rPr>
                        <a:t>（</a:t>
                      </a:r>
                      <a:r>
                        <a:rPr kumimoji="1" lang="en-US" altLang="ja-JP" sz="800" b="1">
                          <a:solidFill>
                            <a:schemeClr val="tx1"/>
                          </a:solidFill>
                        </a:rPr>
                        <a:t>Cloud Access Security Broker</a:t>
                      </a:r>
                      <a:r>
                        <a:rPr kumimoji="1" lang="ja-JP" altLang="en-US" sz="800" b="1">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rPr>
                        <a:t>クラウドサービスの脆弱性対策ソリューション。クラウドサービスの利用状況を可視化すると同時にクラウドへの不正アクセスの検知と防御も可能。</a:t>
                      </a:r>
                      <a:r>
                        <a:rPr kumimoji="1" lang="ja-JP" altLang="en-US" sz="800" b="0">
                          <a:solidFill>
                            <a:schemeClr val="tx1"/>
                          </a:solidFill>
                          <a:latin typeface="+mn-ea"/>
                          <a:ea typeface="+mn-ea"/>
                        </a:rPr>
                        <a:t>（第</a:t>
                      </a:r>
                      <a:r>
                        <a:rPr kumimoji="1" lang="en-US" altLang="ja-JP" sz="800" b="0">
                          <a:solidFill>
                            <a:schemeClr val="tx1"/>
                          </a:solidFill>
                          <a:latin typeface="+mn-ea"/>
                          <a:ea typeface="+mn-ea"/>
                        </a:rPr>
                        <a:t>17</a:t>
                      </a:r>
                      <a:r>
                        <a:rPr kumimoji="1" lang="ja-JP" altLang="en-US" sz="800" b="0">
                          <a:solidFill>
                            <a:schemeClr val="tx1"/>
                          </a:solidFill>
                          <a:latin typeface="+mn-ea"/>
                          <a:ea typeface="+mn-ea"/>
                        </a:rPr>
                        <a:t>章 </a:t>
                      </a:r>
                      <a:r>
                        <a:rPr kumimoji="1" lang="en-US" altLang="ja-JP" sz="800" b="0">
                          <a:solidFill>
                            <a:schemeClr val="tx1"/>
                          </a:solidFill>
                          <a:latin typeface="+mn-ea"/>
                          <a:ea typeface="+mn-ea"/>
                        </a:rPr>
                        <a:t>27</a:t>
                      </a:r>
                      <a:r>
                        <a:rPr kumimoji="1" lang="ja-JP" altLang="en-US" sz="800" b="0">
                          <a:solidFill>
                            <a:schemeClr val="tx1"/>
                          </a:solidFill>
                          <a:latin typeface="+mn-ea"/>
                          <a:ea typeface="+mn-ea"/>
                        </a:rPr>
                        <a:t>ページを参照）</a:t>
                      </a:r>
                      <a:endParaRPr kumimoji="1" lang="ja-JP" altLang="en-US" sz="800" b="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28353440"/>
                  </a:ext>
                </a:extLst>
              </a:tr>
              <a:tr h="15456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a:solidFill>
                            <a:schemeClr val="tx1"/>
                          </a:solidFill>
                        </a:rPr>
                        <a:t>SIEM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a:solidFill>
                            <a:schemeClr val="tx1"/>
                          </a:solidFill>
                        </a:rPr>
                        <a:t>（</a:t>
                      </a:r>
                      <a:r>
                        <a:rPr kumimoji="1" lang="en-US" altLang="ja-JP" sz="800" b="1">
                          <a:solidFill>
                            <a:schemeClr val="tx1"/>
                          </a:solidFill>
                        </a:rPr>
                        <a:t>Security Information and Event Management</a:t>
                      </a:r>
                      <a:r>
                        <a:rPr kumimoji="1" lang="ja-JP" altLang="en-US" sz="800" b="1">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rPr>
                        <a:t>ファイアウォールや</a:t>
                      </a:r>
                      <a:r>
                        <a:rPr kumimoji="1" lang="en-US" altLang="ja-JP" sz="800" b="0">
                          <a:solidFill>
                            <a:schemeClr val="tx1"/>
                          </a:solidFill>
                        </a:rPr>
                        <a:t>IDS/IPS</a:t>
                      </a:r>
                      <a:r>
                        <a:rPr kumimoji="1" lang="ja-JP" altLang="en-US" sz="800" b="0">
                          <a:solidFill>
                            <a:schemeClr val="tx1"/>
                          </a:solidFill>
                        </a:rPr>
                        <a:t>などから出力されるログやデータを一元的に集約し、集約したデータを組み合わせて相関分析を行うことにより、サイバー攻撃やマルウェア感染などのセキュリティインシデントをリアルタイムで検知。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40783013"/>
                  </a:ext>
                </a:extLst>
              </a:tr>
              <a:tr h="15456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a:solidFill>
                            <a:schemeClr val="tx1"/>
                          </a:solidFill>
                        </a:rPr>
                        <a:t>CSPM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a:solidFill>
                            <a:schemeClr val="tx1"/>
                          </a:solidFill>
                        </a:rPr>
                        <a:t>（</a:t>
                      </a:r>
                      <a:r>
                        <a:rPr kumimoji="1" lang="en-US" altLang="ja-JP" sz="800" b="1">
                          <a:solidFill>
                            <a:schemeClr val="tx1"/>
                          </a:solidFill>
                        </a:rPr>
                        <a:t>Cloud Security Posture Management</a:t>
                      </a:r>
                      <a:r>
                        <a:rPr kumimoji="1" lang="ja-JP" altLang="en-US" sz="800" b="1">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rPr>
                        <a:t>クラウド環境の設定状況を可視化し、あらかじめ設定したルールに基づいて、不適切な設定や脆弱性の有無を検知。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69454912"/>
                  </a:ext>
                </a:extLst>
              </a:tr>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a:solidFill>
                            <a:schemeClr val="bg1"/>
                          </a:solidFill>
                        </a:rPr>
                        <a:t>自動化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631132001"/>
                  </a:ext>
                </a:extLst>
              </a:tr>
              <a:tr h="19578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a:solidFill>
                            <a:schemeClr val="tx1"/>
                          </a:solidFill>
                        </a:rPr>
                        <a:t>SOAR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a:solidFill>
                            <a:schemeClr val="tx1"/>
                          </a:solidFill>
                        </a:rPr>
                        <a:t>（</a:t>
                      </a:r>
                      <a:r>
                        <a:rPr kumimoji="1" lang="en-US" altLang="ja-JP" sz="800" b="1">
                          <a:solidFill>
                            <a:schemeClr val="tx1"/>
                          </a:solidFill>
                        </a:rPr>
                        <a:t>Security Orchestration Automation and Response</a:t>
                      </a:r>
                      <a:r>
                        <a:rPr kumimoji="1" lang="ja-JP" altLang="en-US" sz="800" b="1">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rPr>
                        <a:t>セキュリティインシデントの監視、データの収集・分析、対応などのセキュリティ運用業務を自動化・効率化する技術。</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92165802"/>
                  </a:ext>
                </a:extLst>
              </a:tr>
            </a:tbl>
          </a:graphicData>
        </a:graphic>
      </p:graphicFrame>
    </p:spTree>
    <p:extLst>
      <p:ext uri="{BB962C8B-B14F-4D97-AF65-F5344CB8AC3E}">
        <p14:creationId xmlns:p14="http://schemas.microsoft.com/office/powerpoint/2010/main" val="3150405814"/>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プレースホルダー 2">
            <a:extLst>
              <a:ext uri="{FF2B5EF4-FFF2-40B4-BE49-F238E27FC236}">
                <a16:creationId xmlns:a16="http://schemas.microsoft.com/office/drawing/2014/main" id="{4E3E6ECD-AF3F-D5EF-72C7-6F82008FCADB}"/>
              </a:ext>
            </a:extLst>
          </p:cNvPr>
          <p:cNvSpPr>
            <a:spLocks noGrp="1"/>
          </p:cNvSpPr>
          <p:nvPr>
            <p:ph type="body" sz="quarter" idx="14"/>
          </p:nvPr>
        </p:nvSpPr>
        <p:spPr>
          <a:xfrm>
            <a:off x="1123950" y="1457325"/>
            <a:ext cx="5111250" cy="381000"/>
          </a:xfrm>
        </p:spPr>
        <p:txBody>
          <a:bodyPr/>
          <a:lstStyle/>
          <a:p>
            <a:r>
              <a:rPr kumimoji="1" lang="en-US" altLang="ja-JP" sz="1600" u="sng" baseline="0">
                <a:solidFill>
                  <a:schemeClr val="tx1"/>
                </a:solidFill>
                <a:uFill>
                  <a:solidFill>
                    <a:schemeClr val="bg1"/>
                  </a:solidFill>
                </a:uFill>
                <a:latin typeface="+mn-ea"/>
                <a:ea typeface="+mn-ea"/>
              </a:rPr>
              <a:t>17-2-4. </a:t>
            </a:r>
            <a:r>
              <a:rPr kumimoji="1" lang="ja-JP" altLang="en-US" sz="1600" u="sng" baseline="0">
                <a:solidFill>
                  <a:schemeClr val="tx1"/>
                </a:solidFill>
                <a:uFill>
                  <a:solidFill>
                    <a:schemeClr val="bg1"/>
                  </a:solidFill>
                </a:uFill>
                <a:latin typeface="+mn-ea"/>
                <a:ea typeface="+mn-ea"/>
              </a:rPr>
              <a:t>セキュリティ統制</a:t>
            </a:r>
            <a:endParaRPr lang="ja-JP" altLang="en-US"/>
          </a:p>
        </p:txBody>
      </p:sp>
      <p:sp>
        <p:nvSpPr>
          <p:cNvPr id="8" name="テキスト プレースホルダー 1">
            <a:extLst>
              <a:ext uri="{FF2B5EF4-FFF2-40B4-BE49-F238E27FC236}">
                <a16:creationId xmlns:a16="http://schemas.microsoft.com/office/drawing/2014/main" id="{A29779DB-1A2B-059C-5912-5428EEEBF840}"/>
              </a:ext>
            </a:extLst>
          </p:cNvPr>
          <p:cNvSpPr txBox="1">
            <a:spLocks/>
          </p:cNvSpPr>
          <p:nvPr/>
        </p:nvSpPr>
        <p:spPr>
          <a:xfrm>
            <a:off x="619200" y="835200"/>
            <a:ext cx="6238800" cy="4176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1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17</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技術的管理策</a:t>
            </a:r>
            <a:b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17-2.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各種テーマごとの対策</a:t>
            </a:r>
            <a:endPar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
        <p:nvSpPr>
          <p:cNvPr id="11" name="テキスト プレースホルダー 3">
            <a:extLst>
              <a:ext uri="{FF2B5EF4-FFF2-40B4-BE49-F238E27FC236}">
                <a16:creationId xmlns:a16="http://schemas.microsoft.com/office/drawing/2014/main" id="{B57BDD56-66BB-457C-D080-D6FC5442DD75}"/>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FIDO</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Fast Identity Online</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
        <p:nvSpPr>
          <p:cNvPr id="14" name="テキスト ボックス 13">
            <a:extLst>
              <a:ext uri="{FF2B5EF4-FFF2-40B4-BE49-F238E27FC236}">
                <a16:creationId xmlns:a16="http://schemas.microsoft.com/office/drawing/2014/main" id="{9E61F049-5A32-A96D-D140-DB41D3B7E003}"/>
              </a:ext>
            </a:extLst>
          </p:cNvPr>
          <p:cNvSpPr txBox="1"/>
          <p:nvPr/>
        </p:nvSpPr>
        <p:spPr>
          <a:xfrm>
            <a:off x="622800" y="2251358"/>
            <a:ext cx="5612400" cy="5770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FIDO</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は、従来のパスワードによる認証方式に代わる、パスワードを使わない「パスワードレス認証」を実現する技術です。認証には、公開鍵暗号方式を利用したデジタル署名の仕組みが用いられます。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5" name="四角形: 角を丸くする 14">
            <a:extLst>
              <a:ext uri="{FF2B5EF4-FFF2-40B4-BE49-F238E27FC236}">
                <a16:creationId xmlns:a16="http://schemas.microsoft.com/office/drawing/2014/main" id="{A58E95CA-DF24-CC7C-1AB0-2A36D809A50C}"/>
              </a:ext>
            </a:extLst>
          </p:cNvPr>
          <p:cNvSpPr/>
          <p:nvPr/>
        </p:nvSpPr>
        <p:spPr>
          <a:xfrm>
            <a:off x="1247065" y="6090026"/>
            <a:ext cx="4363870" cy="631478"/>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メリット</a:t>
            </a:r>
            <a:endParaRPr kumimoji="1"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認証に必要な秘密情報（秘密鍵）は、認証を行う端末側のみに保存され、利用する際は生体認証を行うため、パスワードを覚える必要がありません。</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パスワードや認証に必要な機密情報がインターネットに流れず、サーバ側で保存されないため、漏えいのリスクが低減されます。</a:t>
            </a:r>
          </a:p>
        </p:txBody>
      </p:sp>
      <p:sp>
        <p:nvSpPr>
          <p:cNvPr id="64" name="テキスト ボックス 63">
            <a:extLst>
              <a:ext uri="{FF2B5EF4-FFF2-40B4-BE49-F238E27FC236}">
                <a16:creationId xmlns:a16="http://schemas.microsoft.com/office/drawing/2014/main" id="{148FB276-21CB-1BF3-D0DA-78E32644ED00}"/>
              </a:ext>
            </a:extLst>
          </p:cNvPr>
          <p:cNvSpPr txBox="1"/>
          <p:nvPr/>
        </p:nvSpPr>
        <p:spPr>
          <a:xfrm>
            <a:off x="622800" y="4764782"/>
            <a:ext cx="5612400" cy="13849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FIDO2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a:ln>
                  <a:noFill/>
                </a:ln>
                <a:solidFill>
                  <a:srgbClr val="000000"/>
                </a:solidFill>
                <a:effectLst/>
                <a:uLnTx/>
                <a:uFillTx/>
                <a:latin typeface="Helvetica Neue"/>
                <a:ea typeface="メイリオ"/>
                <a:cs typeface="+mn-cs"/>
              </a:rPr>
              <a:t>FIDO2</a:t>
            </a:r>
            <a:r>
              <a:rPr kumimoji="0" lang="ja-JP" altLang="en-US" sz="1050" b="0" i="0" u="none" strike="noStrike" kern="1200" cap="none" spc="0" normalizeH="0" baseline="0" noProof="0">
                <a:ln>
                  <a:noFill/>
                </a:ln>
                <a:solidFill>
                  <a:srgbClr val="000000"/>
                </a:solidFill>
                <a:effectLst/>
                <a:uLnTx/>
                <a:uFillTx/>
                <a:latin typeface="Helvetica Neue"/>
                <a:ea typeface="メイリオ"/>
                <a:cs typeface="+mn-cs"/>
              </a:rPr>
              <a:t>とは、パスワードレス認証の技術仕様のことです。</a:t>
            </a:r>
            <a:r>
              <a:rPr kumimoji="0" lang="en-US" altLang="ja-JP" sz="1050" b="0" i="0" u="none" strike="noStrike" kern="1200" cap="none" spc="0" normalizeH="0" baseline="0" noProof="0">
                <a:ln>
                  <a:noFill/>
                </a:ln>
                <a:solidFill>
                  <a:srgbClr val="000000"/>
                </a:solidFill>
                <a:effectLst/>
                <a:uLnTx/>
                <a:uFillTx/>
                <a:latin typeface="Helvetica Neue"/>
                <a:ea typeface="メイリオ"/>
                <a:cs typeface="+mn-cs"/>
              </a:rPr>
              <a:t>FIDO2</a:t>
            </a:r>
            <a:r>
              <a:rPr kumimoji="0" lang="ja-JP" altLang="en-US" sz="1050" b="0" i="0" u="none" strike="noStrike" kern="1200" cap="none" spc="0" normalizeH="0" baseline="0" noProof="0">
                <a:ln>
                  <a:noFill/>
                </a:ln>
                <a:solidFill>
                  <a:srgbClr val="000000"/>
                </a:solidFill>
                <a:effectLst/>
                <a:uLnTx/>
                <a:uFillTx/>
                <a:latin typeface="Helvetica Neue"/>
                <a:ea typeface="メイリオ"/>
                <a:cs typeface="+mn-cs"/>
              </a:rPr>
              <a:t>では、端末で</a:t>
            </a:r>
            <a:r>
              <a:rPr kumimoji="0" lang="ja-JP" altLang="en-US" sz="1050" b="0" i="0" u="none" strike="noStrike" kern="1200" cap="none" spc="0" normalizeH="0" baseline="0" noProof="0">
                <a:ln>
                  <a:noFill/>
                </a:ln>
                <a:solidFill>
                  <a:srgbClr val="1A1A1A"/>
                </a:solidFill>
                <a:effectLst/>
                <a:uLnTx/>
                <a:uFillTx/>
                <a:latin typeface="Roboto" panose="02000000000000000000" pitchFamily="2" charset="0"/>
                <a:ea typeface="メイリオ"/>
                <a:cs typeface="+mn-cs"/>
              </a:rPr>
              <a:t>生体認証行い、利用者を認証します。</a:t>
            </a:r>
            <a:r>
              <a:rPr kumimoji="0" lang="ja-JP" altLang="en-US" sz="1050" b="0" i="0" u="none" strike="noStrike" kern="1200" cap="none" spc="0" normalizeH="0" baseline="0" noProof="0">
                <a:ln>
                  <a:noFill/>
                </a:ln>
                <a:solidFill>
                  <a:srgbClr val="000000"/>
                </a:solidFill>
                <a:effectLst/>
                <a:uLnTx/>
                <a:uFillTx/>
                <a:latin typeface="Helvetica Neue"/>
                <a:ea typeface="メイリオ"/>
                <a:cs typeface="+mn-cs"/>
              </a:rPr>
              <a:t>サーバとは、デジタル署名による本人確認の仕組みを用いて認証します。サーバ側には公開鍵、端末側には秘密鍵が保管され、鍵同士がペアとなります。正式サイトを偽装したフィッシングサイトがログインを求めても、ペアとなる鍵がないためログインを防げます。</a:t>
            </a:r>
            <a:r>
              <a:rPr kumimoji="0" lang="en-US" altLang="ja-JP" sz="1050" b="0" i="0" u="none" strike="noStrike" kern="1200" cap="none" spc="0" normalizeH="0" baseline="0" noProof="0">
                <a:ln>
                  <a:noFill/>
                </a:ln>
                <a:solidFill>
                  <a:srgbClr val="000000"/>
                </a:solidFill>
                <a:effectLst/>
                <a:uLnTx/>
                <a:uFillTx/>
                <a:latin typeface="Helvetica Neue"/>
                <a:ea typeface="メイリオ"/>
                <a:cs typeface="+mn-cs"/>
              </a:rPr>
              <a:t>FIDO2</a:t>
            </a:r>
            <a:r>
              <a:rPr kumimoji="0" lang="ja-JP" altLang="en-US" sz="1050" b="0" i="0" u="none" strike="noStrike" kern="1200" cap="none" spc="0" normalizeH="0" baseline="0" noProof="0">
                <a:ln>
                  <a:noFill/>
                </a:ln>
                <a:solidFill>
                  <a:srgbClr val="000000"/>
                </a:solidFill>
                <a:effectLst/>
                <a:uLnTx/>
                <a:uFillTx/>
                <a:latin typeface="Helvetica Neue"/>
                <a:ea typeface="メイリオ"/>
                <a:cs typeface="+mn-cs"/>
              </a:rPr>
              <a:t>を利用したパスキーという仕組みでは、認証資格情報を複数の端末で同期できるため、機種変更や端末紛失などの場合に、一からの作成する必要はありません。</a:t>
            </a:r>
          </a:p>
        </p:txBody>
      </p:sp>
      <p:sp>
        <p:nvSpPr>
          <p:cNvPr id="65" name="テキスト ボックス 64">
            <a:extLst>
              <a:ext uri="{FF2B5EF4-FFF2-40B4-BE49-F238E27FC236}">
                <a16:creationId xmlns:a16="http://schemas.microsoft.com/office/drawing/2014/main" id="{DE89CC6B-78FF-1C65-D59E-9F9A8D2DE04E}"/>
              </a:ext>
            </a:extLst>
          </p:cNvPr>
          <p:cNvSpPr txBox="1"/>
          <p:nvPr/>
        </p:nvSpPr>
        <p:spPr>
          <a:xfrm>
            <a:off x="622800" y="8255599"/>
            <a:ext cx="5612400"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①本人検証依頼</a:t>
            </a:r>
            <a:b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サーバは、ユーザの端末に向けて</a:t>
            </a:r>
            <a:r>
              <a:rPr kumimoji="0" lang="ja-JP" altLang="en-US" sz="800" b="0" i="0" u="none" strike="noStrike" kern="1200" cap="none" spc="0" normalizeH="0" baseline="0" noProof="0">
                <a:ln>
                  <a:noFill/>
                </a:ln>
                <a:solidFill>
                  <a:srgbClr val="111111"/>
                </a:solidFill>
                <a:effectLst/>
                <a:uLnTx/>
                <a:uFillTx/>
                <a:latin typeface="メイリオ"/>
                <a:ea typeface="メイリオ"/>
                <a:cs typeface="+mn-cs"/>
              </a:rPr>
              <a:t>チャレンジコード（ランダムな文字列）を送信します。</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②生体情報を入力</a:t>
            </a:r>
            <a:b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800" b="0" i="0" u="none" strike="noStrike" kern="1200" cap="none" spc="0" normalizeH="0" baseline="0" noProof="0">
                <a:ln>
                  <a:noFill/>
                </a:ln>
                <a:solidFill>
                  <a:srgbClr val="111111"/>
                </a:solidFill>
                <a:effectLst/>
                <a:uLnTx/>
                <a:uFillTx/>
                <a:latin typeface="メイリオ"/>
                <a:ea typeface="メイリオ"/>
                <a:cs typeface="+mn-cs"/>
              </a:rPr>
              <a:t>ユーザは生体情報を入力し、端末はユーザを認証します。</a:t>
            </a:r>
            <a:endParaRPr kumimoji="0" lang="en-US" altLang="ja-JP" sz="800" b="0" i="0" u="none" strike="noStrike" kern="1200" cap="none" spc="0" normalizeH="0" baseline="0" noProof="0">
              <a:ln>
                <a:noFill/>
              </a:ln>
              <a:solidFill>
                <a:srgbClr val="111111"/>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③検証結果を送信</a:t>
            </a:r>
            <a:br>
              <a:rPr kumimoji="0" lang="en-US" altLang="ja-JP" sz="800" b="0" i="0" u="none" strike="noStrike" kern="1200" cap="none" spc="0" normalizeH="0" baseline="0" noProof="0">
                <a:ln>
                  <a:noFill/>
                </a:ln>
                <a:solidFill>
                  <a:srgbClr val="111111"/>
                </a:solidFill>
                <a:effectLst/>
                <a:uLnTx/>
                <a:uFillTx/>
                <a:latin typeface="メイリオ"/>
                <a:ea typeface="メイリオ"/>
                <a:cs typeface="+mn-cs"/>
              </a:rPr>
            </a:br>
            <a:r>
              <a:rPr kumimoji="0" lang="ja-JP" altLang="en-US" sz="800" b="0" i="0" u="none" strike="noStrike" kern="1200" cap="none" spc="0" normalizeH="0" baseline="0" noProof="0">
                <a:ln>
                  <a:noFill/>
                </a:ln>
                <a:solidFill>
                  <a:srgbClr val="111111"/>
                </a:solidFill>
                <a:effectLst/>
                <a:uLnTx/>
                <a:uFillTx/>
                <a:latin typeface="メイリオ"/>
                <a:ea typeface="メイリオ"/>
                <a:cs typeface="+mn-cs"/>
              </a:rPr>
              <a:t>ユーザの認証に成功したら、端末はチャレンジコードをユーザの</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秘密鍵で</a:t>
            </a:r>
            <a:r>
              <a:rPr kumimoji="0" lang="ja-JP" altLang="en-US" sz="800" b="0" i="0" u="none" strike="noStrike" kern="1200" cap="none" spc="0" normalizeH="0" baseline="0" noProof="0">
                <a:ln>
                  <a:noFill/>
                </a:ln>
                <a:solidFill>
                  <a:srgbClr val="111111"/>
                </a:solidFill>
                <a:effectLst/>
                <a:uLnTx/>
                <a:uFillTx/>
                <a:latin typeface="メイリオ"/>
                <a:ea typeface="メイリオ"/>
                <a:cs typeface="+mn-cs"/>
              </a:rPr>
              <a:t>署名し、サーバへ送信します。</a:t>
            </a:r>
            <a:endParaRPr kumimoji="0" lang="en-US" altLang="ja-JP" sz="800" b="0" i="0" u="none" strike="noStrike" kern="1200" cap="none" spc="0" normalizeH="0" baseline="0" noProof="0">
              <a:ln>
                <a:noFill/>
              </a:ln>
              <a:solidFill>
                <a:srgbClr val="111111"/>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srgbClr val="111111"/>
                </a:solidFill>
                <a:effectLst/>
                <a:uLnTx/>
                <a:uFillTx/>
                <a:latin typeface="メイリオ"/>
                <a:ea typeface="メイリオ"/>
                <a:cs typeface="+mn-cs"/>
              </a:rPr>
              <a:t>④</a:t>
            </a: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検証結果の確認</a:t>
            </a:r>
            <a:br>
              <a:rPr kumimoji="0" lang="en-US" altLang="ja-JP" sz="800" b="0" i="0" u="none" strike="noStrike" kern="1200" cap="none" spc="0" normalizeH="0" baseline="0" noProof="0">
                <a:ln>
                  <a:noFill/>
                </a:ln>
                <a:solidFill>
                  <a:srgbClr val="111111"/>
                </a:solidFill>
                <a:effectLst/>
                <a:uLnTx/>
                <a:uFillTx/>
                <a:latin typeface="メイリオ"/>
                <a:ea typeface="メイリオ"/>
                <a:cs typeface="+mn-cs"/>
              </a:rPr>
            </a:br>
            <a:r>
              <a:rPr kumimoji="0" lang="ja-JP" altLang="en-US" sz="800" b="0" i="0" u="none" strike="noStrike" kern="1200" cap="none" spc="0" normalizeH="0" baseline="0" noProof="0">
                <a:ln>
                  <a:noFill/>
                </a:ln>
                <a:solidFill>
                  <a:srgbClr val="111111"/>
                </a:solidFill>
                <a:effectLst/>
                <a:uLnTx/>
                <a:uFillTx/>
                <a:latin typeface="メイリオ"/>
                <a:ea typeface="メイリオ"/>
                <a:cs typeface="+mn-cs"/>
              </a:rPr>
              <a:t>サーバは、署名されたチャレンジコードを受け取ったら、ユーザの公開鍵で検証します。検証に成功するとユーザのログインを受け入れ、認証完了となります。</a:t>
            </a:r>
            <a:endParaRPr kumimoji="0" lang="en-US" altLang="ja-JP" sz="800" b="0" i="0" u="none" strike="noStrike" kern="1200" cap="none" spc="0" normalizeH="0" baseline="0" noProof="0">
              <a:ln>
                <a:noFill/>
              </a:ln>
              <a:solidFill>
                <a:srgbClr val="111111"/>
              </a:solidFill>
              <a:effectLst/>
              <a:uLnTx/>
              <a:uFillTx/>
              <a:latin typeface="メイリオ"/>
              <a:ea typeface="メイリオ"/>
              <a:cs typeface="+mn-cs"/>
            </a:endParaRPr>
          </a:p>
        </p:txBody>
      </p:sp>
      <p:sp>
        <p:nvSpPr>
          <p:cNvPr id="73" name="スライド番号プレースホルダー 4">
            <a:extLst>
              <a:ext uri="{FF2B5EF4-FFF2-40B4-BE49-F238E27FC236}">
                <a16:creationId xmlns:a16="http://schemas.microsoft.com/office/drawing/2014/main" id="{054F7B57-A82F-FEF8-AF27-C1A3423C97C0}"/>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37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3" name="グループ化 2">
            <a:extLst>
              <a:ext uri="{FF2B5EF4-FFF2-40B4-BE49-F238E27FC236}">
                <a16:creationId xmlns:a16="http://schemas.microsoft.com/office/drawing/2014/main" id="{77943C35-99B2-24A7-6128-2906E3986C13}"/>
              </a:ext>
            </a:extLst>
          </p:cNvPr>
          <p:cNvGrpSpPr/>
          <p:nvPr/>
        </p:nvGrpSpPr>
        <p:grpSpPr>
          <a:xfrm>
            <a:off x="622800" y="2808170"/>
            <a:ext cx="5612400" cy="1957454"/>
            <a:chOff x="615557" y="2808170"/>
            <a:chExt cx="5638360" cy="1957454"/>
          </a:xfrm>
        </p:grpSpPr>
        <p:sp>
          <p:nvSpPr>
            <p:cNvPr id="95" name="正方形/長方形 94">
              <a:extLst>
                <a:ext uri="{FF2B5EF4-FFF2-40B4-BE49-F238E27FC236}">
                  <a16:creationId xmlns:a16="http://schemas.microsoft.com/office/drawing/2014/main" id="{74DA9251-F584-C6D0-C7A9-A3316241ECBE}"/>
                </a:ext>
              </a:extLst>
            </p:cNvPr>
            <p:cNvSpPr/>
            <p:nvPr/>
          </p:nvSpPr>
          <p:spPr>
            <a:xfrm>
              <a:off x="757530" y="3651171"/>
              <a:ext cx="5436000" cy="968842"/>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3" name="テキスト ボックス 12">
              <a:extLst>
                <a:ext uri="{FF2B5EF4-FFF2-40B4-BE49-F238E27FC236}">
                  <a16:creationId xmlns:a16="http://schemas.microsoft.com/office/drawing/2014/main" id="{F819CE99-D099-F9CF-1FD8-C4C854B24F6D}"/>
                </a:ext>
              </a:extLst>
            </p:cNvPr>
            <p:cNvSpPr txBox="1"/>
            <p:nvPr/>
          </p:nvSpPr>
          <p:spPr>
            <a:xfrm>
              <a:off x="641517" y="2808170"/>
              <a:ext cx="5612400" cy="90024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srgbClr val="000000"/>
                  </a:solidFill>
                  <a:effectLst/>
                  <a:uLnTx/>
                  <a:uFillTx/>
                  <a:latin typeface="メイリオ"/>
                  <a:ea typeface="メイリオ"/>
                  <a:cs typeface="+mn-cs"/>
                </a:rPr>
                <a:t>デジタル署名による送信者確認の仕組み</a:t>
              </a:r>
              <a:endParaRPr kumimoji="0" lang="en-US" altLang="ja-JP" sz="1050" b="1" i="0" u="none" strike="noStrike" kern="1200" cap="none" spc="0" normalizeH="0" baseline="0" noProof="0">
                <a:ln>
                  <a:noFill/>
                </a:ln>
                <a:solidFill>
                  <a:srgbClr val="000000"/>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デジタル署名では公開鍵と秘密鍵、</a:t>
              </a:r>
              <a:r>
                <a:rPr kumimoji="0" lang="en-US" altLang="ja-JP" sz="1050" b="0" i="0" u="none" strike="noStrike" kern="1200" cap="none" spc="0" normalizeH="0" baseline="0" noProof="0">
                  <a:ln>
                    <a:noFill/>
                  </a:ln>
                  <a:solidFill>
                    <a:srgbClr val="333333"/>
                  </a:solidFill>
                  <a:effectLst/>
                  <a:uLnTx/>
                  <a:uFillTx/>
                  <a:latin typeface="メイリオ"/>
                  <a:ea typeface="メイリオ"/>
                  <a:cs typeface="+mn-cs"/>
                </a:rPr>
                <a:t>2</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つの鍵を使用します。 公開鍵は公開される誰でも取得できる鍵で、秘密鍵は本人だけが保持している鍵です。</a:t>
              </a:r>
              <a:r>
                <a:rPr kumimoji="0" lang="ja-JP" altLang="en-US" sz="1050" b="0" i="0" u="none" strike="noStrike" kern="1200" cap="none" spc="0" normalizeH="0" baseline="0" noProof="0">
                  <a:ln>
                    <a:noFill/>
                  </a:ln>
                  <a:solidFill>
                    <a:srgbClr val="000000"/>
                  </a:solidFill>
                  <a:effectLst/>
                  <a:uLnTx/>
                  <a:uFillTx/>
                  <a:latin typeface="メイリオ"/>
                  <a:ea typeface="メイリオ"/>
                  <a:cs typeface="+mn-cs"/>
                </a:rPr>
                <a:t>秘密鍵で署名したデータは、対となる公開鍵で検証できます。この仕組みを利用し、受信者は送られてきたデータが間違いなく送信者本人から送られてきたか確認できます。</a:t>
              </a:r>
              <a:endParaRPr kumimoji="0"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33" name="図 32">
              <a:extLst>
                <a:ext uri="{FF2B5EF4-FFF2-40B4-BE49-F238E27FC236}">
                  <a16:creationId xmlns:a16="http://schemas.microsoft.com/office/drawing/2014/main" id="{CC021AB9-BEDE-D109-D572-C2F837AE138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41170" y="3936001"/>
              <a:ext cx="348982" cy="348982"/>
            </a:xfrm>
            <a:prstGeom prst="rect">
              <a:avLst/>
            </a:prstGeom>
          </p:spPr>
        </p:pic>
        <p:pic>
          <p:nvPicPr>
            <p:cNvPr id="34" name="図 33">
              <a:extLst>
                <a:ext uri="{FF2B5EF4-FFF2-40B4-BE49-F238E27FC236}">
                  <a16:creationId xmlns:a16="http://schemas.microsoft.com/office/drawing/2014/main" id="{6F7A7DA5-72D8-EC12-BDAB-8DD41C42586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60909" y="3936001"/>
              <a:ext cx="348982" cy="348982"/>
            </a:xfrm>
            <a:prstGeom prst="rect">
              <a:avLst/>
            </a:prstGeom>
          </p:spPr>
        </p:pic>
        <p:pic>
          <p:nvPicPr>
            <p:cNvPr id="28" name="図 27">
              <a:extLst>
                <a:ext uri="{FF2B5EF4-FFF2-40B4-BE49-F238E27FC236}">
                  <a16:creationId xmlns:a16="http://schemas.microsoft.com/office/drawing/2014/main" id="{116CBC38-0F32-6216-70BC-DAF039505D7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459637" y="3936001"/>
              <a:ext cx="348982" cy="348982"/>
            </a:xfrm>
            <a:prstGeom prst="rect">
              <a:avLst/>
            </a:prstGeom>
          </p:spPr>
        </p:pic>
        <p:pic>
          <p:nvPicPr>
            <p:cNvPr id="40" name="図 39">
              <a:extLst>
                <a:ext uri="{FF2B5EF4-FFF2-40B4-BE49-F238E27FC236}">
                  <a16:creationId xmlns:a16="http://schemas.microsoft.com/office/drawing/2014/main" id="{B75C47C3-E7A1-8E35-F259-22D3B33570D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142441" y="3935555"/>
              <a:ext cx="348982" cy="348982"/>
            </a:xfrm>
            <a:prstGeom prst="rect">
              <a:avLst/>
            </a:prstGeom>
          </p:spPr>
        </p:pic>
        <p:sp>
          <p:nvSpPr>
            <p:cNvPr id="44" name="テキスト ボックス 43">
              <a:extLst>
                <a:ext uri="{FF2B5EF4-FFF2-40B4-BE49-F238E27FC236}">
                  <a16:creationId xmlns:a16="http://schemas.microsoft.com/office/drawing/2014/main" id="{04AB25A5-55B8-72C4-8D7F-46A870CCBA6D}"/>
                </a:ext>
              </a:extLst>
            </p:cNvPr>
            <p:cNvSpPr txBox="1"/>
            <p:nvPr/>
          </p:nvSpPr>
          <p:spPr>
            <a:xfrm>
              <a:off x="797020" y="4326609"/>
              <a:ext cx="2024401"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1.</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 送信者</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は「自身の秘密鍵」を用いてデジタル署名を作成し、送信する。</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43" name="図 42">
              <a:extLst>
                <a:ext uri="{FF2B5EF4-FFF2-40B4-BE49-F238E27FC236}">
                  <a16:creationId xmlns:a16="http://schemas.microsoft.com/office/drawing/2014/main" id="{BCA83948-B378-0A24-0DFE-F4E9055A675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065108" y="3954541"/>
              <a:ext cx="142636" cy="144000"/>
            </a:xfrm>
            <a:prstGeom prst="rect">
              <a:avLst/>
            </a:prstGeom>
          </p:spPr>
        </p:pic>
        <p:pic>
          <p:nvPicPr>
            <p:cNvPr id="45" name="図 44">
              <a:extLst>
                <a:ext uri="{FF2B5EF4-FFF2-40B4-BE49-F238E27FC236}">
                  <a16:creationId xmlns:a16="http://schemas.microsoft.com/office/drawing/2014/main" id="{CB20CC63-3DD4-D58B-401D-B20CEF17973D}"/>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742138" y="3953810"/>
              <a:ext cx="143814" cy="144000"/>
            </a:xfrm>
            <a:prstGeom prst="rect">
              <a:avLst/>
            </a:prstGeom>
          </p:spPr>
        </p:pic>
        <p:cxnSp>
          <p:nvCxnSpPr>
            <p:cNvPr id="49" name="直線矢印コネクタ 48">
              <a:extLst>
                <a:ext uri="{FF2B5EF4-FFF2-40B4-BE49-F238E27FC236}">
                  <a16:creationId xmlns:a16="http://schemas.microsoft.com/office/drawing/2014/main" id="{3FC35B7D-6EBE-B965-12DC-5B469B48646F}"/>
                </a:ext>
              </a:extLst>
            </p:cNvPr>
            <p:cNvCxnSpPr>
              <a:stCxn id="28" idx="3"/>
              <a:endCxn id="33" idx="1"/>
            </p:cNvCxnSpPr>
            <p:nvPr/>
          </p:nvCxnSpPr>
          <p:spPr>
            <a:xfrm>
              <a:off x="1808619" y="4110492"/>
              <a:ext cx="632551"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50" name="直線矢印コネクタ 49">
              <a:extLst>
                <a:ext uri="{FF2B5EF4-FFF2-40B4-BE49-F238E27FC236}">
                  <a16:creationId xmlns:a16="http://schemas.microsoft.com/office/drawing/2014/main" id="{E3273C76-7DE3-6A54-6522-2D52EF1E3C9C}"/>
                </a:ext>
              </a:extLst>
            </p:cNvPr>
            <p:cNvCxnSpPr>
              <a:cxnSpLocks/>
              <a:stCxn id="33" idx="3"/>
              <a:endCxn id="34" idx="1"/>
            </p:cNvCxnSpPr>
            <p:nvPr/>
          </p:nvCxnSpPr>
          <p:spPr>
            <a:xfrm>
              <a:off x="2790152" y="4110492"/>
              <a:ext cx="137075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54" name="直線矢印コネクタ 53">
              <a:extLst>
                <a:ext uri="{FF2B5EF4-FFF2-40B4-BE49-F238E27FC236}">
                  <a16:creationId xmlns:a16="http://schemas.microsoft.com/office/drawing/2014/main" id="{CD3879C0-8CB9-76AD-029A-722549C2842D}"/>
                </a:ext>
              </a:extLst>
            </p:cNvPr>
            <p:cNvCxnSpPr>
              <a:cxnSpLocks/>
              <a:stCxn id="34" idx="3"/>
              <a:endCxn id="40" idx="1"/>
            </p:cNvCxnSpPr>
            <p:nvPr/>
          </p:nvCxnSpPr>
          <p:spPr>
            <a:xfrm flipV="1">
              <a:off x="4509891" y="4110046"/>
              <a:ext cx="632550" cy="44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pic>
          <p:nvPicPr>
            <p:cNvPr id="77" name="図 76">
              <a:extLst>
                <a:ext uri="{FF2B5EF4-FFF2-40B4-BE49-F238E27FC236}">
                  <a16:creationId xmlns:a16="http://schemas.microsoft.com/office/drawing/2014/main" id="{08F6A794-5A4E-9492-692D-F960EEDA458C}"/>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07855" y="3860401"/>
              <a:ext cx="413644" cy="417600"/>
            </a:xfrm>
            <a:prstGeom prst="rect">
              <a:avLst/>
            </a:prstGeom>
          </p:spPr>
        </p:pic>
        <p:pic>
          <p:nvPicPr>
            <p:cNvPr id="79" name="図 78">
              <a:extLst>
                <a:ext uri="{FF2B5EF4-FFF2-40B4-BE49-F238E27FC236}">
                  <a16:creationId xmlns:a16="http://schemas.microsoft.com/office/drawing/2014/main" id="{5898A848-84FC-F184-5686-D277845A9525}"/>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529561" y="3860048"/>
              <a:ext cx="413644" cy="417600"/>
            </a:xfrm>
            <a:prstGeom prst="rect">
              <a:avLst/>
            </a:prstGeom>
          </p:spPr>
        </p:pic>
        <p:sp>
          <p:nvSpPr>
            <p:cNvPr id="46" name="テキスト ボックス 45">
              <a:extLst>
                <a:ext uri="{FF2B5EF4-FFF2-40B4-BE49-F238E27FC236}">
                  <a16:creationId xmlns:a16="http://schemas.microsoft.com/office/drawing/2014/main" id="{1DB3EB33-9E1F-B04C-0F27-8657DCC8007D}"/>
                </a:ext>
              </a:extLst>
            </p:cNvPr>
            <p:cNvSpPr txBox="1"/>
            <p:nvPr/>
          </p:nvSpPr>
          <p:spPr>
            <a:xfrm>
              <a:off x="5475657" y="4172660"/>
              <a:ext cx="579628"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受信者</a:t>
              </a: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B</a:t>
              </a:r>
            </a:p>
          </p:txBody>
        </p:sp>
        <p:sp>
          <p:nvSpPr>
            <p:cNvPr id="81" name="テキスト ボックス 80">
              <a:extLst>
                <a:ext uri="{FF2B5EF4-FFF2-40B4-BE49-F238E27FC236}">
                  <a16:creationId xmlns:a16="http://schemas.microsoft.com/office/drawing/2014/main" id="{DBDB890B-D56B-4E88-7501-622898DC338A}"/>
                </a:ext>
              </a:extLst>
            </p:cNvPr>
            <p:cNvSpPr txBox="1"/>
            <p:nvPr/>
          </p:nvSpPr>
          <p:spPr>
            <a:xfrm>
              <a:off x="924353" y="4171929"/>
              <a:ext cx="576957"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送信者</a:t>
              </a: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A</a:t>
              </a:r>
            </a:p>
          </p:txBody>
        </p:sp>
        <p:sp>
          <p:nvSpPr>
            <p:cNvPr id="83" name="テキスト ボックス 82">
              <a:extLst>
                <a:ext uri="{FF2B5EF4-FFF2-40B4-BE49-F238E27FC236}">
                  <a16:creationId xmlns:a16="http://schemas.microsoft.com/office/drawing/2014/main" id="{B0FF817D-0147-6CBE-9380-5AE30BD879AB}"/>
                </a:ext>
              </a:extLst>
            </p:cNvPr>
            <p:cNvSpPr txBox="1"/>
            <p:nvPr/>
          </p:nvSpPr>
          <p:spPr>
            <a:xfrm>
              <a:off x="4113504" y="4328134"/>
              <a:ext cx="202440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2. </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受信者</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B</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は、「送信者</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の公開鍵」で、送られてきたデジタル署名を検証する。</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90" name="図 89">
              <a:extLst>
                <a:ext uri="{FF2B5EF4-FFF2-40B4-BE49-F238E27FC236}">
                  <a16:creationId xmlns:a16="http://schemas.microsoft.com/office/drawing/2014/main" id="{325E8F44-D23B-8250-CFCC-DE8B85DFB540}"/>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390464" y="3799794"/>
              <a:ext cx="170133" cy="171866"/>
            </a:xfrm>
            <a:prstGeom prst="rect">
              <a:avLst/>
            </a:prstGeom>
          </p:spPr>
        </p:pic>
        <p:sp>
          <p:nvSpPr>
            <p:cNvPr id="91" name="テキスト ボックス 90">
              <a:extLst>
                <a:ext uri="{FF2B5EF4-FFF2-40B4-BE49-F238E27FC236}">
                  <a16:creationId xmlns:a16="http://schemas.microsoft.com/office/drawing/2014/main" id="{2BFDD709-45AB-A9E8-E5BE-955903E4115F}"/>
                </a:ext>
              </a:extLst>
            </p:cNvPr>
            <p:cNvSpPr txBox="1"/>
            <p:nvPr/>
          </p:nvSpPr>
          <p:spPr>
            <a:xfrm>
              <a:off x="2845432" y="3940861"/>
              <a:ext cx="1260196"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インターネット</a:t>
              </a:r>
            </a:p>
          </p:txBody>
        </p:sp>
        <p:sp>
          <p:nvSpPr>
            <p:cNvPr id="96" name="テキスト ボックス 95">
              <a:extLst>
                <a:ext uri="{FF2B5EF4-FFF2-40B4-BE49-F238E27FC236}">
                  <a16:creationId xmlns:a16="http://schemas.microsoft.com/office/drawing/2014/main" id="{AB6047CE-B893-836D-57A0-E7548D5A4FD1}"/>
                </a:ext>
              </a:extLst>
            </p:cNvPr>
            <p:cNvSpPr txBox="1"/>
            <p:nvPr/>
          </p:nvSpPr>
          <p:spPr>
            <a:xfrm>
              <a:off x="4114130" y="3636460"/>
              <a:ext cx="207940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3. </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検証できた場合、間違いなく送信者Ａから送られてきたことが分かる。</a:t>
              </a:r>
            </a:p>
          </p:txBody>
        </p:sp>
        <p:sp>
          <p:nvSpPr>
            <p:cNvPr id="100" name="テキスト ボックス 99">
              <a:extLst>
                <a:ext uri="{FF2B5EF4-FFF2-40B4-BE49-F238E27FC236}">
                  <a16:creationId xmlns:a16="http://schemas.microsoft.com/office/drawing/2014/main" id="{B46B6608-26A8-351D-BE92-2CAC7946846D}"/>
                </a:ext>
              </a:extLst>
            </p:cNvPr>
            <p:cNvSpPr txBox="1"/>
            <p:nvPr/>
          </p:nvSpPr>
          <p:spPr>
            <a:xfrm>
              <a:off x="615557" y="4580958"/>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68.</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デジタル署名による送信者確認の仕組み</a:t>
              </a:r>
              <a:endParaRPr kumimoji="0" lang="en-US" altLang="ja-JP"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 name="正方形/長方形 1">
              <a:extLst>
                <a:ext uri="{FF2B5EF4-FFF2-40B4-BE49-F238E27FC236}">
                  <a16:creationId xmlns:a16="http://schemas.microsoft.com/office/drawing/2014/main" id="{F76AA1C8-5C06-6F4C-BE99-76FAA9253378}"/>
                </a:ext>
              </a:extLst>
            </p:cNvPr>
            <p:cNvSpPr/>
            <p:nvPr/>
          </p:nvSpPr>
          <p:spPr>
            <a:xfrm>
              <a:off x="641517" y="2822552"/>
              <a:ext cx="5612400" cy="1935403"/>
            </a:xfrm>
            <a:prstGeom prst="rect">
              <a:avLst/>
            </a:prstGeom>
            <a:noFill/>
            <a:ln>
              <a:solidFill>
                <a:schemeClr val="tx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pSp>
      <p:grpSp>
        <p:nvGrpSpPr>
          <p:cNvPr id="97" name="グループ化 96">
            <a:extLst>
              <a:ext uri="{FF2B5EF4-FFF2-40B4-BE49-F238E27FC236}">
                <a16:creationId xmlns:a16="http://schemas.microsoft.com/office/drawing/2014/main" id="{EB9843AD-7800-B86D-3BF1-0EA4B0D969FA}"/>
              </a:ext>
            </a:extLst>
          </p:cNvPr>
          <p:cNvGrpSpPr/>
          <p:nvPr/>
        </p:nvGrpSpPr>
        <p:grpSpPr>
          <a:xfrm>
            <a:off x="622799" y="6789945"/>
            <a:ext cx="5612402" cy="1546271"/>
            <a:chOff x="598497" y="7048500"/>
            <a:chExt cx="5636703" cy="1546271"/>
          </a:xfrm>
        </p:grpSpPr>
        <p:sp>
          <p:nvSpPr>
            <p:cNvPr id="88" name="正方形/長方形 87">
              <a:extLst>
                <a:ext uri="{FF2B5EF4-FFF2-40B4-BE49-F238E27FC236}">
                  <a16:creationId xmlns:a16="http://schemas.microsoft.com/office/drawing/2014/main" id="{7A423475-78BC-5D57-3B35-8D7C107FD1E0}"/>
                </a:ext>
              </a:extLst>
            </p:cNvPr>
            <p:cNvSpPr/>
            <p:nvPr/>
          </p:nvSpPr>
          <p:spPr>
            <a:xfrm>
              <a:off x="622800" y="7048500"/>
              <a:ext cx="5612400" cy="1372544"/>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2" name="正方形/長方形 91">
              <a:extLst>
                <a:ext uri="{FF2B5EF4-FFF2-40B4-BE49-F238E27FC236}">
                  <a16:creationId xmlns:a16="http://schemas.microsoft.com/office/drawing/2014/main" id="{53896BB4-480E-4E88-2E38-2CA3050018B7}"/>
                </a:ext>
              </a:extLst>
            </p:cNvPr>
            <p:cNvSpPr/>
            <p:nvPr/>
          </p:nvSpPr>
          <p:spPr>
            <a:xfrm>
              <a:off x="2132442" y="7132319"/>
              <a:ext cx="3881292" cy="1090405"/>
            </a:xfrm>
            <a:prstGeom prst="rect">
              <a:avLst/>
            </a:prstGeom>
            <a:solidFill>
              <a:schemeClr val="accent5">
                <a:lumMod val="20000"/>
                <a:lumOff val="8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8" name="テキスト ボックス 37">
              <a:extLst>
                <a:ext uri="{FF2B5EF4-FFF2-40B4-BE49-F238E27FC236}">
                  <a16:creationId xmlns:a16="http://schemas.microsoft.com/office/drawing/2014/main" id="{B79F6A31-CEA9-0E49-A985-7A77E3D55506}"/>
                </a:ext>
              </a:extLst>
            </p:cNvPr>
            <p:cNvSpPr txBox="1"/>
            <p:nvPr/>
          </p:nvSpPr>
          <p:spPr>
            <a:xfrm>
              <a:off x="2293794" y="7884170"/>
              <a:ext cx="2636755"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③検証結果を送信</a:t>
              </a:r>
              <a:endParaRPr kumimoji="1"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チャレンジコードをユーザの秘密鍵で署名し、送信</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2" name="テキスト ボックス 21">
              <a:extLst>
                <a:ext uri="{FF2B5EF4-FFF2-40B4-BE49-F238E27FC236}">
                  <a16:creationId xmlns:a16="http://schemas.microsoft.com/office/drawing/2014/main" id="{39870F91-23B7-6881-AD4D-1BF898F209AF}"/>
                </a:ext>
              </a:extLst>
            </p:cNvPr>
            <p:cNvSpPr txBox="1"/>
            <p:nvPr/>
          </p:nvSpPr>
          <p:spPr>
            <a:xfrm>
              <a:off x="598497" y="7988604"/>
              <a:ext cx="932382"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ユーザ</a:t>
              </a:r>
            </a:p>
          </p:txBody>
        </p:sp>
        <p:grpSp>
          <p:nvGrpSpPr>
            <p:cNvPr id="59" name="グループ化 58">
              <a:extLst>
                <a:ext uri="{FF2B5EF4-FFF2-40B4-BE49-F238E27FC236}">
                  <a16:creationId xmlns:a16="http://schemas.microsoft.com/office/drawing/2014/main" id="{3980FAFD-292E-6254-3388-19604299C9F3}"/>
                </a:ext>
              </a:extLst>
            </p:cNvPr>
            <p:cNvGrpSpPr/>
            <p:nvPr/>
          </p:nvGrpSpPr>
          <p:grpSpPr>
            <a:xfrm>
              <a:off x="1638107" y="7748478"/>
              <a:ext cx="494335" cy="254100"/>
              <a:chOff x="2556928" y="8185110"/>
              <a:chExt cx="520644" cy="254100"/>
            </a:xfrm>
          </p:grpSpPr>
          <p:pic>
            <p:nvPicPr>
              <p:cNvPr id="17" name="図 16">
                <a:extLst>
                  <a:ext uri="{FF2B5EF4-FFF2-40B4-BE49-F238E27FC236}">
                    <a16:creationId xmlns:a16="http://schemas.microsoft.com/office/drawing/2014/main" id="{D2DCAAE8-24F5-AB2C-9B15-76B076490EE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864300" y="8194987"/>
                <a:ext cx="213272" cy="215444"/>
              </a:xfrm>
              <a:prstGeom prst="rect">
                <a:avLst/>
              </a:prstGeom>
            </p:spPr>
          </p:pic>
          <p:pic>
            <p:nvPicPr>
              <p:cNvPr id="19" name="グラフィックス 18" descr="ノート PC 単色塗りつぶし">
                <a:extLst>
                  <a:ext uri="{FF2B5EF4-FFF2-40B4-BE49-F238E27FC236}">
                    <a16:creationId xmlns:a16="http://schemas.microsoft.com/office/drawing/2014/main" id="{FC301E98-9ECF-B435-227B-D2C89311CA0C}"/>
                  </a:ext>
                </a:extLst>
              </p:cNvPr>
              <p:cNvPicPr>
                <a:picLocks noChangeAspect="1"/>
              </p:cNvPicPr>
              <p:nvPr/>
            </p:nvPicPr>
            <p:blipFill>
              <a:blip r:embed="rId10" cstate="hq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2556928" y="8185110"/>
                <a:ext cx="251693" cy="254100"/>
              </a:xfrm>
              <a:prstGeom prst="rect">
                <a:avLst/>
              </a:prstGeom>
            </p:spPr>
          </p:pic>
        </p:grpSp>
        <p:pic>
          <p:nvPicPr>
            <p:cNvPr id="20" name="図 19">
              <a:extLst>
                <a:ext uri="{FF2B5EF4-FFF2-40B4-BE49-F238E27FC236}">
                  <a16:creationId xmlns:a16="http://schemas.microsoft.com/office/drawing/2014/main" id="{9896B98E-19AD-773E-2744-CB7FAD8B8FCB}"/>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44266" y="7704077"/>
              <a:ext cx="304715" cy="324000"/>
            </a:xfrm>
            <a:prstGeom prst="rect">
              <a:avLst/>
            </a:prstGeom>
          </p:spPr>
        </p:pic>
        <p:pic>
          <p:nvPicPr>
            <p:cNvPr id="21" name="図 20">
              <a:extLst>
                <a:ext uri="{FF2B5EF4-FFF2-40B4-BE49-F238E27FC236}">
                  <a16:creationId xmlns:a16="http://schemas.microsoft.com/office/drawing/2014/main" id="{A0F6C91C-8F2B-B4E7-3387-D83FF5918F8B}"/>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63310" y="7763923"/>
              <a:ext cx="241820" cy="257284"/>
            </a:xfrm>
            <a:prstGeom prst="rect">
              <a:avLst/>
            </a:prstGeom>
          </p:spPr>
        </p:pic>
        <p:sp>
          <p:nvSpPr>
            <p:cNvPr id="24" name="テキスト ボックス 23">
              <a:extLst>
                <a:ext uri="{FF2B5EF4-FFF2-40B4-BE49-F238E27FC236}">
                  <a16:creationId xmlns:a16="http://schemas.microsoft.com/office/drawing/2014/main" id="{AB97F160-2AD2-190C-0E68-BE715EF5AFB9}"/>
                </a:ext>
              </a:extLst>
            </p:cNvPr>
            <p:cNvSpPr txBox="1"/>
            <p:nvPr/>
          </p:nvSpPr>
          <p:spPr>
            <a:xfrm>
              <a:off x="1613150" y="7987432"/>
              <a:ext cx="558003"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端末</a:t>
              </a:r>
            </a:p>
          </p:txBody>
        </p:sp>
        <p:sp>
          <p:nvSpPr>
            <p:cNvPr id="26" name="テキスト ボックス 25">
              <a:extLst>
                <a:ext uri="{FF2B5EF4-FFF2-40B4-BE49-F238E27FC236}">
                  <a16:creationId xmlns:a16="http://schemas.microsoft.com/office/drawing/2014/main" id="{811CE6D3-8C5E-4267-6736-08ED55AB2DA4}"/>
                </a:ext>
              </a:extLst>
            </p:cNvPr>
            <p:cNvSpPr txBox="1"/>
            <p:nvPr/>
          </p:nvSpPr>
          <p:spPr>
            <a:xfrm>
              <a:off x="5097573" y="7986060"/>
              <a:ext cx="594138"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サーバ</a:t>
              </a:r>
            </a:p>
          </p:txBody>
        </p:sp>
        <p:pic>
          <p:nvPicPr>
            <p:cNvPr id="30" name="図 29">
              <a:extLst>
                <a:ext uri="{FF2B5EF4-FFF2-40B4-BE49-F238E27FC236}">
                  <a16:creationId xmlns:a16="http://schemas.microsoft.com/office/drawing/2014/main" id="{A93A9051-70D9-BBA4-7058-30644859C39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23058" y="7891797"/>
              <a:ext cx="135428" cy="144000"/>
            </a:xfrm>
            <a:prstGeom prst="rect">
              <a:avLst/>
            </a:prstGeom>
          </p:spPr>
        </p:pic>
        <p:grpSp>
          <p:nvGrpSpPr>
            <p:cNvPr id="36" name="グループ化 35">
              <a:extLst>
                <a:ext uri="{FF2B5EF4-FFF2-40B4-BE49-F238E27FC236}">
                  <a16:creationId xmlns:a16="http://schemas.microsoft.com/office/drawing/2014/main" id="{87860226-D533-1000-DFF0-ADC107811BF6}"/>
                </a:ext>
              </a:extLst>
            </p:cNvPr>
            <p:cNvGrpSpPr/>
            <p:nvPr/>
          </p:nvGrpSpPr>
          <p:grpSpPr>
            <a:xfrm>
              <a:off x="2197283" y="7813842"/>
              <a:ext cx="3066027" cy="86190"/>
              <a:chOff x="3898800" y="5690543"/>
              <a:chExt cx="1440849" cy="268804"/>
            </a:xfrm>
          </p:grpSpPr>
          <p:cxnSp>
            <p:nvCxnSpPr>
              <p:cNvPr id="32" name="直線矢印コネクタ 31">
                <a:extLst>
                  <a:ext uri="{FF2B5EF4-FFF2-40B4-BE49-F238E27FC236}">
                    <a16:creationId xmlns:a16="http://schemas.microsoft.com/office/drawing/2014/main" id="{119BD72D-592F-CE31-A94A-00DF47BCC16C}"/>
                  </a:ext>
                </a:extLst>
              </p:cNvPr>
              <p:cNvCxnSpPr>
                <a:cxnSpLocks/>
              </p:cNvCxnSpPr>
              <p:nvPr/>
            </p:nvCxnSpPr>
            <p:spPr>
              <a:xfrm flipH="1">
                <a:off x="3899649" y="5690543"/>
                <a:ext cx="1440000" cy="0"/>
              </a:xfrm>
              <a:prstGeom prst="straightConnector1">
                <a:avLst/>
              </a:prstGeom>
              <a:ln w="12700">
                <a:tailEnd type="triangle"/>
              </a:ln>
            </p:spPr>
            <p:style>
              <a:lnRef idx="1">
                <a:schemeClr val="accent1"/>
              </a:lnRef>
              <a:fillRef idx="0">
                <a:schemeClr val="accent1"/>
              </a:fillRef>
              <a:effectRef idx="0">
                <a:schemeClr val="accent1"/>
              </a:effectRef>
              <a:fontRef idx="minor">
                <a:schemeClr val="tx1"/>
              </a:fontRef>
            </p:style>
          </p:cxnSp>
          <p:cxnSp>
            <p:nvCxnSpPr>
              <p:cNvPr id="35" name="直線矢印コネクタ 34">
                <a:extLst>
                  <a:ext uri="{FF2B5EF4-FFF2-40B4-BE49-F238E27FC236}">
                    <a16:creationId xmlns:a16="http://schemas.microsoft.com/office/drawing/2014/main" id="{9F99A75B-7BED-C1A8-A8BB-30A0D3E7BFED}"/>
                  </a:ext>
                </a:extLst>
              </p:cNvPr>
              <p:cNvCxnSpPr>
                <a:cxnSpLocks/>
              </p:cNvCxnSpPr>
              <p:nvPr/>
            </p:nvCxnSpPr>
            <p:spPr>
              <a:xfrm>
                <a:off x="3898800" y="5959347"/>
                <a:ext cx="1440000" cy="0"/>
              </a:xfrm>
              <a:prstGeom prst="straightConnector1">
                <a:avLst/>
              </a:prstGeom>
              <a:ln w="12700">
                <a:tailEnd type="triangle"/>
              </a:ln>
            </p:spPr>
            <p:style>
              <a:lnRef idx="1">
                <a:schemeClr val="accent1"/>
              </a:lnRef>
              <a:fillRef idx="0">
                <a:schemeClr val="accent1"/>
              </a:fillRef>
              <a:effectRef idx="0">
                <a:schemeClr val="accent1"/>
              </a:effectRef>
              <a:fontRef idx="minor">
                <a:schemeClr val="tx1"/>
              </a:fontRef>
            </p:style>
          </p:cxnSp>
        </p:grpSp>
        <p:sp>
          <p:nvSpPr>
            <p:cNvPr id="37" name="テキスト ボックス 36">
              <a:extLst>
                <a:ext uri="{FF2B5EF4-FFF2-40B4-BE49-F238E27FC236}">
                  <a16:creationId xmlns:a16="http://schemas.microsoft.com/office/drawing/2014/main" id="{EAB06326-843E-1FA4-5EE6-20DAFCA01318}"/>
                </a:ext>
              </a:extLst>
            </p:cNvPr>
            <p:cNvSpPr txBox="1"/>
            <p:nvPr/>
          </p:nvSpPr>
          <p:spPr>
            <a:xfrm>
              <a:off x="2295436" y="7459069"/>
              <a:ext cx="2458769"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①本人検証依頼</a:t>
              </a:r>
              <a:endParaRPr kumimoji="1"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チャレンジコード（ランダムな文字例）を送信</a:t>
              </a:r>
            </a:p>
          </p:txBody>
        </p:sp>
        <p:grpSp>
          <p:nvGrpSpPr>
            <p:cNvPr id="53" name="グループ化 52">
              <a:extLst>
                <a:ext uri="{FF2B5EF4-FFF2-40B4-BE49-F238E27FC236}">
                  <a16:creationId xmlns:a16="http://schemas.microsoft.com/office/drawing/2014/main" id="{3C4003A2-483B-702B-830C-173B9D987543}"/>
                </a:ext>
              </a:extLst>
            </p:cNvPr>
            <p:cNvGrpSpPr/>
            <p:nvPr/>
          </p:nvGrpSpPr>
          <p:grpSpPr>
            <a:xfrm>
              <a:off x="3502197" y="7194311"/>
              <a:ext cx="1196517" cy="414698"/>
              <a:chOff x="2771495" y="7192413"/>
              <a:chExt cx="1272246" cy="414698"/>
            </a:xfrm>
          </p:grpSpPr>
          <p:pic>
            <p:nvPicPr>
              <p:cNvPr id="41" name="図 40">
                <a:extLst>
                  <a:ext uri="{FF2B5EF4-FFF2-40B4-BE49-F238E27FC236}">
                    <a16:creationId xmlns:a16="http://schemas.microsoft.com/office/drawing/2014/main" id="{408035B4-212F-87C6-772D-36FB55461ECB}"/>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350677" y="7192413"/>
                <a:ext cx="206405" cy="206532"/>
              </a:xfrm>
              <a:prstGeom prst="rect">
                <a:avLst/>
              </a:prstGeom>
            </p:spPr>
          </p:pic>
          <p:sp>
            <p:nvSpPr>
              <p:cNvPr id="42" name="テキスト ボックス 41">
                <a:extLst>
                  <a:ext uri="{FF2B5EF4-FFF2-40B4-BE49-F238E27FC236}">
                    <a16:creationId xmlns:a16="http://schemas.microsoft.com/office/drawing/2014/main" id="{A485E730-E5B6-0AEC-903B-C48C6FB042F4}"/>
                  </a:ext>
                </a:extLst>
              </p:cNvPr>
              <p:cNvSpPr txBox="1"/>
              <p:nvPr/>
            </p:nvSpPr>
            <p:spPr>
              <a:xfrm>
                <a:off x="2771499" y="7391667"/>
                <a:ext cx="1272248"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インターネット</a:t>
                </a:r>
              </a:p>
            </p:txBody>
          </p:sp>
        </p:grpSp>
        <p:sp>
          <p:nvSpPr>
            <p:cNvPr id="48" name="テキスト ボックス 47">
              <a:extLst>
                <a:ext uri="{FF2B5EF4-FFF2-40B4-BE49-F238E27FC236}">
                  <a16:creationId xmlns:a16="http://schemas.microsoft.com/office/drawing/2014/main" id="{9FBD9B3E-6871-A53E-EB51-27F834086C10}"/>
                </a:ext>
              </a:extLst>
            </p:cNvPr>
            <p:cNvSpPr txBox="1"/>
            <p:nvPr/>
          </p:nvSpPr>
          <p:spPr>
            <a:xfrm>
              <a:off x="834228" y="7458555"/>
              <a:ext cx="1050905"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②生体情報を入力</a:t>
              </a:r>
            </a:p>
          </p:txBody>
        </p:sp>
        <p:cxnSp>
          <p:nvCxnSpPr>
            <p:cNvPr id="57" name="直線矢印コネクタ 56">
              <a:extLst>
                <a:ext uri="{FF2B5EF4-FFF2-40B4-BE49-F238E27FC236}">
                  <a16:creationId xmlns:a16="http://schemas.microsoft.com/office/drawing/2014/main" id="{2FDCE7B0-18EF-FFDC-4265-5B7E40EBD88A}"/>
                </a:ext>
              </a:extLst>
            </p:cNvPr>
            <p:cNvCxnSpPr>
              <a:cxnSpLocks/>
            </p:cNvCxnSpPr>
            <p:nvPr/>
          </p:nvCxnSpPr>
          <p:spPr>
            <a:xfrm>
              <a:off x="1178988" y="7857180"/>
              <a:ext cx="444351"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61" name="テキスト ボックス 60">
              <a:extLst>
                <a:ext uri="{FF2B5EF4-FFF2-40B4-BE49-F238E27FC236}">
                  <a16:creationId xmlns:a16="http://schemas.microsoft.com/office/drawing/2014/main" id="{72583D56-70F4-5991-371B-6C66CC37AA0D}"/>
                </a:ext>
              </a:extLst>
            </p:cNvPr>
            <p:cNvSpPr txBox="1"/>
            <p:nvPr/>
          </p:nvSpPr>
          <p:spPr>
            <a:xfrm>
              <a:off x="4835189" y="7459519"/>
              <a:ext cx="1237671" cy="33855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④検証結果の確認</a:t>
              </a:r>
              <a:b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ユーザの公開鍵で検証</a:t>
              </a:r>
            </a:p>
          </p:txBody>
        </p:sp>
        <p:pic>
          <p:nvPicPr>
            <p:cNvPr id="67" name="図 66">
              <a:extLst>
                <a:ext uri="{FF2B5EF4-FFF2-40B4-BE49-F238E27FC236}">
                  <a16:creationId xmlns:a16="http://schemas.microsoft.com/office/drawing/2014/main" id="{85154FB1-ED36-FC2D-6809-50CB56B16F2B}"/>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771755" y="7459811"/>
              <a:ext cx="136547" cy="144000"/>
            </a:xfrm>
            <a:prstGeom prst="rect">
              <a:avLst/>
            </a:prstGeom>
          </p:spPr>
        </p:pic>
        <p:sp>
          <p:nvSpPr>
            <p:cNvPr id="70" name="テキスト ボックス 69">
              <a:extLst>
                <a:ext uri="{FF2B5EF4-FFF2-40B4-BE49-F238E27FC236}">
                  <a16:creationId xmlns:a16="http://schemas.microsoft.com/office/drawing/2014/main" id="{0E622805-2A5C-D69A-9095-FF98B7E93BAF}"/>
                </a:ext>
              </a:extLst>
            </p:cNvPr>
            <p:cNvSpPr txBox="1"/>
            <p:nvPr/>
          </p:nvSpPr>
          <p:spPr>
            <a:xfrm>
              <a:off x="2224516" y="8192500"/>
              <a:ext cx="3806977"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認証に必要な秘密情報（パスワードなど）は、インターネットに流れない</a:t>
              </a:r>
              <a:endParaRPr kumimoji="0"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84" name="図 83">
              <a:extLst>
                <a:ext uri="{FF2B5EF4-FFF2-40B4-BE49-F238E27FC236}">
                  <a16:creationId xmlns:a16="http://schemas.microsoft.com/office/drawing/2014/main" id="{C4C7D442-B063-C3B7-F285-0869C568283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16787" y="7566142"/>
              <a:ext cx="205085" cy="216000"/>
            </a:xfrm>
            <a:prstGeom prst="rect">
              <a:avLst/>
            </a:prstGeom>
          </p:spPr>
        </p:pic>
        <p:pic>
          <p:nvPicPr>
            <p:cNvPr id="85" name="図 84">
              <a:extLst>
                <a:ext uri="{FF2B5EF4-FFF2-40B4-BE49-F238E27FC236}">
                  <a16:creationId xmlns:a16="http://schemas.microsoft.com/office/drawing/2014/main" id="{AB505149-8C17-3755-4FB0-57959A47B24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37930" y="7987786"/>
              <a:ext cx="205085" cy="216000"/>
            </a:xfrm>
            <a:prstGeom prst="rect">
              <a:avLst/>
            </a:prstGeom>
          </p:spPr>
        </p:pic>
        <p:sp>
          <p:nvSpPr>
            <p:cNvPr id="94" name="テキスト ボックス 93">
              <a:extLst>
                <a:ext uri="{FF2B5EF4-FFF2-40B4-BE49-F238E27FC236}">
                  <a16:creationId xmlns:a16="http://schemas.microsoft.com/office/drawing/2014/main" id="{65781E36-8DFE-3394-15A2-9407FFAD6408}"/>
                </a:ext>
              </a:extLst>
            </p:cNvPr>
            <p:cNvSpPr txBox="1"/>
            <p:nvPr/>
          </p:nvSpPr>
          <p:spPr>
            <a:xfrm>
              <a:off x="622800" y="8410105"/>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69.</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FIDO2</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の仕組み</a:t>
              </a:r>
              <a:endParaRPr kumimoji="0" lang="en-US" altLang="ja-JP" sz="600" b="0" i="0" u="none" strike="noStrike" kern="1200" cap="none" spc="0" normalizeH="0" baseline="0" noProof="0">
                <a:ln>
                  <a:noFill/>
                </a:ln>
                <a:solidFill>
                  <a:prstClr val="black"/>
                </a:solidFill>
                <a:effectLst/>
                <a:uLnTx/>
                <a:uFillTx/>
                <a:latin typeface="メイリオ"/>
                <a:ea typeface="メイリオ"/>
                <a:cs typeface="+mn-cs"/>
              </a:endParaRPr>
            </a:p>
          </p:txBody>
        </p:sp>
      </p:grpSp>
      <p:pic>
        <p:nvPicPr>
          <p:cNvPr id="9" name="図 8">
            <a:extLst>
              <a:ext uri="{FF2B5EF4-FFF2-40B4-BE49-F238E27FC236}">
                <a16:creationId xmlns:a16="http://schemas.microsoft.com/office/drawing/2014/main" id="{1DD28D32-0229-1E04-28F5-61C8A4A5C6A7}"/>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2399265" y="3891600"/>
            <a:ext cx="238973" cy="238973"/>
          </a:xfrm>
          <a:prstGeom prst="rect">
            <a:avLst/>
          </a:prstGeom>
        </p:spPr>
      </p:pic>
      <p:pic>
        <p:nvPicPr>
          <p:cNvPr id="10" name="図 9">
            <a:extLst>
              <a:ext uri="{FF2B5EF4-FFF2-40B4-BE49-F238E27FC236}">
                <a16:creationId xmlns:a16="http://schemas.microsoft.com/office/drawing/2014/main" id="{6070FBF6-4622-3E93-70B1-17F2A4DF262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4117560" y="3891901"/>
            <a:ext cx="238973" cy="238973"/>
          </a:xfrm>
          <a:prstGeom prst="rect">
            <a:avLst/>
          </a:prstGeom>
        </p:spPr>
      </p:pic>
      <p:pic>
        <p:nvPicPr>
          <p:cNvPr id="12" name="図 11">
            <a:extLst>
              <a:ext uri="{FF2B5EF4-FFF2-40B4-BE49-F238E27FC236}">
                <a16:creationId xmlns:a16="http://schemas.microsoft.com/office/drawing/2014/main" id="{43280C3B-4FC7-2A17-2688-26A2B8DD62F8}"/>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4688002" y="7659337"/>
            <a:ext cx="198231" cy="198231"/>
          </a:xfrm>
          <a:prstGeom prst="rect">
            <a:avLst/>
          </a:prstGeom>
        </p:spPr>
      </p:pic>
    </p:spTree>
    <p:extLst>
      <p:ext uri="{BB962C8B-B14F-4D97-AF65-F5344CB8AC3E}">
        <p14:creationId xmlns:p14="http://schemas.microsoft.com/office/powerpoint/2010/main" val="2357819457"/>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67913CCC-A538-1E1F-4F18-D4E9E0B8EF77}"/>
              </a:ext>
            </a:extLst>
          </p:cNvPr>
          <p:cNvSpPr>
            <a:spLocks noGrp="1"/>
          </p:cNvSpPr>
          <p:nvPr>
            <p:ph type="body" sz="quarter" idx="14"/>
          </p:nvPr>
        </p:nvSpPr>
        <p:spPr/>
        <p:txBody>
          <a:bodyPr/>
          <a:lstStyle/>
          <a:p>
            <a:r>
              <a:rPr kumimoji="1" lang="en-US" altLang="ja-JP" sz="1600" u="sng" baseline="0">
                <a:solidFill>
                  <a:schemeClr val="tx1"/>
                </a:solidFill>
                <a:uFill>
                  <a:solidFill>
                    <a:schemeClr val="bg1"/>
                  </a:solidFill>
                </a:uFill>
                <a:latin typeface="+mn-ea"/>
                <a:ea typeface="+mn-ea"/>
              </a:rPr>
              <a:t>17-2-5. </a:t>
            </a:r>
            <a:r>
              <a:rPr kumimoji="1" lang="ja-JP" altLang="en-US" sz="1600" u="sng" baseline="0">
                <a:solidFill>
                  <a:schemeClr val="tx1"/>
                </a:solidFill>
                <a:uFill>
                  <a:solidFill>
                    <a:schemeClr val="bg1"/>
                  </a:solidFill>
                </a:uFill>
                <a:latin typeface="+mn-ea"/>
                <a:ea typeface="+mn-ea"/>
              </a:rPr>
              <a:t>インシデント対応</a:t>
            </a:r>
            <a:endParaRPr kumimoji="1" lang="ja-JP" altLang="en-US"/>
          </a:p>
        </p:txBody>
      </p:sp>
      <p:graphicFrame>
        <p:nvGraphicFramePr>
          <p:cNvPr id="7" name="表 10">
            <a:extLst>
              <a:ext uri="{FF2B5EF4-FFF2-40B4-BE49-F238E27FC236}">
                <a16:creationId xmlns:a16="http://schemas.microsoft.com/office/drawing/2014/main" id="{629D0F7D-2982-D4C5-A9F2-E6646F894CEC}"/>
              </a:ext>
            </a:extLst>
          </p:cNvPr>
          <p:cNvGraphicFramePr>
            <a:graphicFrameLocks noGrp="1"/>
          </p:cNvGraphicFramePr>
          <p:nvPr/>
        </p:nvGraphicFramePr>
        <p:xfrm>
          <a:off x="619200" y="9070800"/>
          <a:ext cx="5615815" cy="300616"/>
        </p:xfrm>
        <a:graphic>
          <a:graphicData uri="http://schemas.openxmlformats.org/drawingml/2006/table">
            <a:tbl>
              <a:tblPr firstRow="1" bandRow="1">
                <a:tableStyleId>{5C22544A-7EE6-4342-B048-85BDC9FD1C3A}</a:tableStyleId>
              </a:tblPr>
              <a:tblGrid>
                <a:gridCol w="2127566">
                  <a:extLst>
                    <a:ext uri="{9D8B030D-6E8A-4147-A177-3AD203B41FA5}">
                      <a16:colId xmlns:a16="http://schemas.microsoft.com/office/drawing/2014/main" val="727053212"/>
                    </a:ext>
                  </a:extLst>
                </a:gridCol>
                <a:gridCol w="3488249">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31597141"/>
                  </a:ext>
                </a:extLst>
              </a:tr>
              <a:tr h="0">
                <a:tc>
                  <a:txBody>
                    <a:bodyPr/>
                    <a:lstStyle/>
                    <a:p>
                      <a:r>
                        <a:rPr kumimoji="1" lang="ja-JP" altLang="en-US" sz="500" b="0">
                          <a:solidFill>
                            <a:sysClr val="windowText" lastClr="000000"/>
                          </a:solidFill>
                          <a:latin typeface="メイリオ" panose="020B0604030504040204" pitchFamily="50" charset="-128"/>
                          <a:ea typeface="メイリオ" panose="020B0604030504040204" pitchFamily="50" charset="-128"/>
                        </a:rPr>
                        <a:t>中小企業のためのセキュリティインシデント対応の手引き</a:t>
                      </a:r>
                    </a:p>
                  </a:txBody>
                  <a:tcPr marT="28388" marB="283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3"/>
                        </a:rPr>
                        <a:t>https://www.ipa.go.jp/security/guide/sme/ug65p90000019cbk-att/security-incident.pdf</a:t>
                      </a:r>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marT="28388" marB="2838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bl>
          </a:graphicData>
        </a:graphic>
      </p:graphicFrame>
      <p:sp>
        <p:nvSpPr>
          <p:cNvPr id="8" name="テキスト ボックス 7">
            <a:extLst>
              <a:ext uri="{FF2B5EF4-FFF2-40B4-BE49-F238E27FC236}">
                <a16:creationId xmlns:a16="http://schemas.microsoft.com/office/drawing/2014/main" id="{E8804E93-C4B4-025E-6DEE-3E6B1EE62CCD}"/>
              </a:ext>
            </a:extLst>
          </p:cNvPr>
          <p:cNvSpPr txBox="1"/>
          <p:nvPr/>
        </p:nvSpPr>
        <p:spPr>
          <a:xfrm>
            <a:off x="622800" y="2741801"/>
            <a:ext cx="5612400" cy="73866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セキュリティインシデントが発生した際の基本的な対応の流れは、「第</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章</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事例を知る：重大なインシデント発生から課題解決まで」で説明した「</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1.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検知・初動対応」、「</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2.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報告・公表」、「</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3.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復旧・再発防止」です。インシデント対応の実施手順について、ウイルス感染が起きた際の例を用いて説明します。</a:t>
            </a:r>
          </a:p>
        </p:txBody>
      </p:sp>
      <p:graphicFrame>
        <p:nvGraphicFramePr>
          <p:cNvPr id="11" name="表 10">
            <a:extLst>
              <a:ext uri="{FF2B5EF4-FFF2-40B4-BE49-F238E27FC236}">
                <a16:creationId xmlns:a16="http://schemas.microsoft.com/office/drawing/2014/main" id="{6615EB39-1C22-BD66-61AE-2D9F7D278B89}"/>
              </a:ext>
            </a:extLst>
          </p:cNvPr>
          <p:cNvGraphicFramePr>
            <a:graphicFrameLocks noGrp="1"/>
          </p:cNvGraphicFramePr>
          <p:nvPr>
            <p:extLst>
              <p:ext uri="{D42A27DB-BD31-4B8C-83A1-F6EECF244321}">
                <p14:modId xmlns:p14="http://schemas.microsoft.com/office/powerpoint/2010/main" val="4212506321"/>
              </p:ext>
            </p:extLst>
          </p:nvPr>
        </p:nvGraphicFramePr>
        <p:xfrm>
          <a:off x="622800" y="3523564"/>
          <a:ext cx="5612400" cy="4722876"/>
        </p:xfrm>
        <a:graphic>
          <a:graphicData uri="http://schemas.openxmlformats.org/drawingml/2006/table">
            <a:tbl>
              <a:tblPr firstRow="1" bandRow="1">
                <a:tableStyleId>{5C22544A-7EE6-4342-B048-85BDC9FD1C3A}</a:tableStyleId>
              </a:tblPr>
              <a:tblGrid>
                <a:gridCol w="297980">
                  <a:extLst>
                    <a:ext uri="{9D8B030D-6E8A-4147-A177-3AD203B41FA5}">
                      <a16:colId xmlns:a16="http://schemas.microsoft.com/office/drawing/2014/main" val="3822147334"/>
                    </a:ext>
                  </a:extLst>
                </a:gridCol>
                <a:gridCol w="5314420">
                  <a:extLst>
                    <a:ext uri="{9D8B030D-6E8A-4147-A177-3AD203B41FA5}">
                      <a16:colId xmlns:a16="http://schemas.microsoft.com/office/drawing/2014/main" val="3269451890"/>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latin typeface="+mn-ea"/>
                          <a:ea typeface="+mn-ea"/>
                        </a:rPr>
                        <a:t>実施手順（例）</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hMerge="1">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1050" b="0">
                        <a:solidFill>
                          <a:schemeClr val="tx1"/>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32627846"/>
                  </a:ext>
                </a:extLst>
              </a:tr>
              <a:tr h="48288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ysClr val="windowText" lastClr="000000"/>
                          </a:solidFill>
                          <a:latin typeface="+mn-ea"/>
                          <a:ea typeface="+mn-ea"/>
                        </a:rPr>
                        <a:t>① 検知・初動対応</a:t>
                      </a:r>
                    </a:p>
                  </a:txBody>
                  <a:tcPr marL="64078" marR="64078" marT="50292" marB="50292"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検知と連絡受付：</a:t>
                      </a:r>
                      <a:endParaRPr kumimoji="1" lang="en-US" altLang="ja-JP" sz="1050" b="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a:solidFill>
                            <a:schemeClr val="tx1"/>
                          </a:solidFill>
                          <a:latin typeface="+mn-ea"/>
                          <a:ea typeface="+mn-ea"/>
                        </a:rPr>
                        <a:t>パソコンの動作異常やウイルス対策ソフトの警告が表示された場合、ウイルス感染の可能性があるため、情報セキュリティ責任者に報告する。</a:t>
                      </a:r>
                      <a:endParaRPr kumimoji="1" lang="en-US" altLang="ja-JP" sz="1050" b="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a:solidFill>
                            <a:schemeClr val="tx1"/>
                          </a:solidFill>
                          <a:latin typeface="+mn-ea"/>
                          <a:ea typeface="+mn-ea"/>
                        </a:rPr>
                        <a:t>ウイルスが添付されたメールを受け取った外部から通知を受けて発覚した場合も、情報セキュリティ責任者に報告する。</a:t>
                      </a:r>
                      <a:endParaRPr kumimoji="1" lang="en-US" altLang="ja-JP" sz="1050" b="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a:solidFill>
                            <a:schemeClr val="tx1"/>
                          </a:solidFill>
                          <a:latin typeface="+mn-ea"/>
                          <a:ea typeface="+mn-ea"/>
                        </a:rPr>
                        <a:t>内部から外部への不正な通信、外部からの意図しない通信や、一時的な大量の通信、ウイルスに関係する特定サイトへのアクセスなどは、ウイルス感染を疑う。</a:t>
                      </a:r>
                      <a:endParaRPr kumimoji="1" lang="en-US" altLang="ja-JP" sz="1050" b="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050" b="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初動対応：</a:t>
                      </a:r>
                      <a:r>
                        <a:rPr kumimoji="1" lang="en-US" altLang="ja-JP" sz="1050" b="0">
                          <a:solidFill>
                            <a:schemeClr val="tx1"/>
                          </a:solidFill>
                          <a:latin typeface="+mn-ea"/>
                          <a:ea typeface="+mn-ea"/>
                        </a:rPr>
                        <a:t>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a:solidFill>
                            <a:schemeClr val="tx1"/>
                          </a:solidFill>
                          <a:latin typeface="+mn-ea"/>
                          <a:ea typeface="+mn-ea"/>
                        </a:rPr>
                        <a:t>感染したパソコンやサーバの利用を停止し、ネットワークから切り離す。</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r h="99048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ysClr val="windowText" lastClr="000000"/>
                          </a:solidFill>
                          <a:latin typeface="+mn-ea"/>
                          <a:ea typeface="+mn-ea"/>
                        </a:rPr>
                        <a:t>② 報告・公表</a:t>
                      </a:r>
                    </a:p>
                  </a:txBody>
                  <a:tcPr marL="64078" marR="64078" marT="50292" marB="50292"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第二報以降・最終報：</a:t>
                      </a:r>
                      <a:endParaRPr kumimoji="1" lang="en-US" altLang="ja-JP" sz="1050" b="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a:solidFill>
                            <a:schemeClr val="tx1"/>
                          </a:solidFill>
                          <a:latin typeface="+mn-ea"/>
                          <a:ea typeface="+mn-ea"/>
                        </a:rPr>
                        <a:t>影響を及ぼした取引先や顧客に対して、セキュリティインシデントに関する報告を行う。</a:t>
                      </a:r>
                      <a:endParaRPr kumimoji="1" lang="en-US" altLang="ja-JP" sz="1050" b="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a:solidFill>
                            <a:schemeClr val="tx1"/>
                          </a:solidFill>
                          <a:latin typeface="+mn-ea"/>
                          <a:ea typeface="+mn-ea"/>
                        </a:rPr>
                        <a:t>ウイルス感染による影響によって、業法などで報告が求められる場合は所管の省庁へ報告する。</a:t>
                      </a:r>
                      <a:endParaRPr kumimoji="1" lang="en-US" altLang="ja-JP" sz="1050" b="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a:solidFill>
                            <a:schemeClr val="tx1"/>
                          </a:solidFill>
                          <a:latin typeface="+mn-ea"/>
                          <a:ea typeface="+mn-ea"/>
                        </a:rPr>
                        <a:t>ウイルス感染やランサムウェア感染の場合は、</a:t>
                      </a:r>
                      <a:r>
                        <a:rPr kumimoji="1" lang="en-US" altLang="ja-JP" sz="1050" b="0">
                          <a:solidFill>
                            <a:schemeClr val="tx1"/>
                          </a:solidFill>
                          <a:latin typeface="+mn-ea"/>
                          <a:ea typeface="+mn-ea"/>
                        </a:rPr>
                        <a:t>IPA</a:t>
                      </a:r>
                      <a:r>
                        <a:rPr kumimoji="1" lang="ja-JP" altLang="en-US" sz="1050" b="0">
                          <a:solidFill>
                            <a:schemeClr val="tx1"/>
                          </a:solidFill>
                          <a:latin typeface="+mn-ea"/>
                          <a:ea typeface="+mn-ea"/>
                        </a:rPr>
                        <a:t>の届出窓口へ届け出る。</a:t>
                      </a:r>
                      <a:endParaRPr kumimoji="1" lang="en-US" altLang="ja-JP" sz="1050" b="0">
                        <a:solidFill>
                          <a:schemeClr val="tx1"/>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14107425"/>
                  </a:ext>
                </a:extLst>
              </a:tr>
              <a:tr h="48288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ysClr val="windowText" lastClr="000000"/>
                          </a:solidFill>
                          <a:latin typeface="+mn-ea"/>
                          <a:ea typeface="+mn-ea"/>
                        </a:rPr>
                        <a:t>③ 復旧・再発防止</a:t>
                      </a:r>
                    </a:p>
                  </a:txBody>
                  <a:tcPr marL="64078" marR="64078" marT="50292" marB="50292"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調査・対応：</a:t>
                      </a:r>
                      <a:endParaRPr kumimoji="1" lang="en-US" altLang="ja-JP" sz="1050" b="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a:solidFill>
                            <a:schemeClr val="tx1"/>
                          </a:solidFill>
                          <a:latin typeface="+mn-ea"/>
                          <a:ea typeface="+mn-ea"/>
                        </a:rPr>
                        <a:t>他のパソコンやサーバがウイルスに感染していないか、ウイルス対策ソフトの定義ファイルを最新にしてからチェックする。</a:t>
                      </a:r>
                      <a:endParaRPr kumimoji="1" lang="en-US" altLang="ja-JP" sz="1050" b="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a:solidFill>
                            <a:schemeClr val="tx1"/>
                          </a:solidFill>
                          <a:latin typeface="+mn-ea"/>
                          <a:ea typeface="+mn-ea"/>
                        </a:rPr>
                        <a:t>ウイルス対策ソフトに従ってウイルスを駆除する。</a:t>
                      </a:r>
                      <a:endParaRPr kumimoji="1" lang="en-US" altLang="ja-JP" sz="1050" b="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a:solidFill>
                            <a:schemeClr val="tx1"/>
                          </a:solidFill>
                          <a:latin typeface="+mn-ea"/>
                          <a:ea typeface="+mn-ea"/>
                        </a:rPr>
                        <a:t>ウイルス駆除ができない場合、</a:t>
                      </a:r>
                      <a:r>
                        <a:rPr kumimoji="1" lang="en-US" altLang="ja-JP" sz="1050" b="0">
                          <a:solidFill>
                            <a:schemeClr val="tx1"/>
                          </a:solidFill>
                          <a:latin typeface="+mn-ea"/>
                          <a:ea typeface="+mn-ea"/>
                        </a:rPr>
                        <a:t>OS</a:t>
                      </a:r>
                      <a:r>
                        <a:rPr kumimoji="1" lang="ja-JP" altLang="en-US" sz="1050" b="0">
                          <a:solidFill>
                            <a:schemeClr val="tx1"/>
                          </a:solidFill>
                          <a:latin typeface="+mn-ea"/>
                          <a:ea typeface="+mn-ea"/>
                        </a:rPr>
                        <a:t>の</a:t>
                      </a:r>
                      <a:r>
                        <a:rPr kumimoji="1" lang="ja-JP" altLang="en-US" sz="1050" b="0">
                          <a:solidFill>
                            <a:schemeClr val="tx1"/>
                          </a:solidFill>
                          <a:latin typeface="+mn-ea"/>
                          <a:ea typeface="+mn-ea"/>
                          <a:hlinkClick r:id="rId4" action="ppaction://hlinksldjump"/>
                        </a:rPr>
                        <a:t>クリーンインストール</a:t>
                      </a:r>
                      <a:r>
                        <a:rPr kumimoji="1" lang="ja-JP" altLang="en-US" sz="1050" b="0">
                          <a:solidFill>
                            <a:schemeClr val="tx1"/>
                          </a:solidFill>
                          <a:latin typeface="+mn-ea"/>
                          <a:ea typeface="+mn-ea"/>
                        </a:rPr>
                        <a:t>を実施し、すべてのプログラムを入れ直す。</a:t>
                      </a:r>
                      <a:endParaRPr kumimoji="1" lang="en-US" altLang="ja-JP" sz="1050" b="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050" b="1">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復旧：</a:t>
                      </a:r>
                      <a:r>
                        <a:rPr kumimoji="1" lang="en-US" altLang="ja-JP" sz="1050" b="0">
                          <a:solidFill>
                            <a:schemeClr val="tx1"/>
                          </a:solidFill>
                          <a:latin typeface="+mn-ea"/>
                          <a:ea typeface="+mn-ea"/>
                        </a:rPr>
                        <a:t>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a:solidFill>
                            <a:schemeClr val="tx1"/>
                          </a:solidFill>
                          <a:latin typeface="+mn-ea"/>
                          <a:ea typeface="+mn-ea"/>
                        </a:rPr>
                        <a:t>ウイルスの駆除が確認できたら、対象のパソコンやサーバをネットワークに接続し、復旧する。</a:t>
                      </a:r>
                      <a:endParaRPr kumimoji="1" lang="en-US" altLang="ja-JP" sz="1050" b="0">
                        <a:solidFill>
                          <a:schemeClr val="tx1"/>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94422874"/>
                  </a:ext>
                </a:extLst>
              </a:tr>
            </a:tbl>
          </a:graphicData>
        </a:graphic>
      </p:graphicFrame>
      <p:sp>
        <p:nvSpPr>
          <p:cNvPr id="4" name="テキスト プレースホルダー 3">
            <a:extLst>
              <a:ext uri="{FF2B5EF4-FFF2-40B4-BE49-F238E27FC236}">
                <a16:creationId xmlns:a16="http://schemas.microsoft.com/office/drawing/2014/main" id="{47A2A1AC-226E-40CF-07F6-D5FA48BCA198}"/>
              </a:ext>
            </a:extLst>
          </p:cNvPr>
          <p:cNvSpPr>
            <a:spLocks noGrp="1"/>
          </p:cNvSpPr>
          <p:nvPr>
            <p:ph type="body" sz="quarter" idx="16"/>
          </p:nvPr>
        </p:nvSpPr>
        <p:spPr>
          <a:xfrm>
            <a:off x="622615" y="2477515"/>
            <a:ext cx="5612400" cy="381000"/>
          </a:xfrm>
        </p:spPr>
        <p:txBody>
          <a:bodyPr/>
          <a:lstStyle/>
          <a:p>
            <a:r>
              <a:rPr kumimoji="1" lang="ja-JP" altLang="en-US"/>
              <a:t>インシデント発生時の対応</a:t>
            </a:r>
          </a:p>
        </p:txBody>
      </p:sp>
      <p:graphicFrame>
        <p:nvGraphicFramePr>
          <p:cNvPr id="9" name="表 8">
            <a:extLst>
              <a:ext uri="{FF2B5EF4-FFF2-40B4-BE49-F238E27FC236}">
                <a16:creationId xmlns:a16="http://schemas.microsoft.com/office/drawing/2014/main" id="{FF957CE0-48DD-C22F-AA29-93E074E8EAEA}"/>
              </a:ext>
            </a:extLst>
          </p:cNvPr>
          <p:cNvGraphicFramePr>
            <a:graphicFrameLocks noGrp="1"/>
          </p:cNvGraphicFramePr>
          <p:nvPr/>
        </p:nvGraphicFramePr>
        <p:xfrm>
          <a:off x="622800" y="2052000"/>
          <a:ext cx="5612400" cy="4114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644717740"/>
                    </a:ext>
                  </a:extLst>
                </a:gridCol>
              </a:tblGrid>
              <a:tr h="0">
                <a:tc>
                  <a:txBody>
                    <a:bodyPr/>
                    <a:lstStyle/>
                    <a:p>
                      <a:pPr marL="0" indent="0">
                        <a:buFont typeface="+mj-lt"/>
                        <a:buNone/>
                      </a:pPr>
                      <a:r>
                        <a:rPr kumimoji="1" lang="ja-JP" altLang="en-US" sz="1050" b="1" kern="1200">
                          <a:solidFill>
                            <a:schemeClr val="dk1"/>
                          </a:solidFill>
                          <a:effectLst/>
                          <a:latin typeface="+mn-ea"/>
                          <a:ea typeface="+mn-ea"/>
                          <a:cs typeface="+mn-cs"/>
                        </a:rPr>
                        <a:t>関連する主な管理策</a:t>
                      </a:r>
                      <a:endParaRPr kumimoji="1" lang="en-US" altLang="ja-JP" sz="1050" b="1" kern="1200">
                        <a:solidFill>
                          <a:schemeClr val="dk1"/>
                        </a:solidFill>
                        <a:effectLst/>
                        <a:latin typeface="+mn-ea"/>
                        <a:ea typeface="+mn-ea"/>
                        <a:cs typeface="+mn-cs"/>
                      </a:endParaRPr>
                    </a:p>
                    <a:p>
                      <a:pPr marL="0" indent="0">
                        <a:buFont typeface="+mj-lt"/>
                        <a:buNone/>
                      </a:pPr>
                      <a:r>
                        <a:rPr kumimoji="1" lang="en-US" altLang="ja-JP" sz="1050" b="0" kern="1200">
                          <a:solidFill>
                            <a:schemeClr val="dk1"/>
                          </a:solidFill>
                          <a:effectLst/>
                          <a:latin typeface="+mn-ea"/>
                          <a:ea typeface="+mn-ea"/>
                          <a:cs typeface="+mn-cs"/>
                        </a:rPr>
                        <a:t>5.5</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5.6</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5.24~5.28</a:t>
                      </a:r>
                      <a:r>
                        <a:rPr kumimoji="1" lang="ja-JP" altLang="en-US" sz="1050" b="0" kern="1200">
                          <a:solidFill>
                            <a:schemeClr val="dk1"/>
                          </a:solidFill>
                          <a:effectLst/>
                          <a:latin typeface="+mn-ea"/>
                          <a:ea typeface="+mn-ea"/>
                          <a:cs typeface="+mn-cs"/>
                        </a:rPr>
                        <a:t>、</a:t>
                      </a:r>
                      <a:r>
                        <a:rPr kumimoji="1" lang="en-US" altLang="ja-JP" sz="1050" b="0" kern="1200">
                          <a:solidFill>
                            <a:schemeClr val="dk1"/>
                          </a:solidFill>
                          <a:effectLst/>
                          <a:latin typeface="+mn-ea"/>
                          <a:ea typeface="+mn-ea"/>
                          <a:cs typeface="+mn-cs"/>
                        </a:rPr>
                        <a:t>6.8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23568547"/>
                  </a:ext>
                </a:extLst>
              </a:tr>
            </a:tbl>
          </a:graphicData>
        </a:graphic>
      </p:graphicFrame>
      <p:sp>
        <p:nvSpPr>
          <p:cNvPr id="6" name="スライド番号プレースホルダー 4">
            <a:extLst>
              <a:ext uri="{FF2B5EF4-FFF2-40B4-BE49-F238E27FC236}">
                <a16:creationId xmlns:a16="http://schemas.microsoft.com/office/drawing/2014/main" id="{59E1AEB0-7ADC-E8A9-7DAB-2730548FBBB4}"/>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38</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3" name="テキスト プレースホルダー 1">
            <a:extLst>
              <a:ext uri="{FF2B5EF4-FFF2-40B4-BE49-F238E27FC236}">
                <a16:creationId xmlns:a16="http://schemas.microsoft.com/office/drawing/2014/main" id="{E066C803-9F89-E5F5-699B-84B9ED748DE3}"/>
              </a:ext>
            </a:extLst>
          </p:cNvPr>
          <p:cNvSpPr txBox="1">
            <a:spLocks/>
          </p:cNvSpPr>
          <p:nvPr/>
        </p:nvSpPr>
        <p:spPr>
          <a:xfrm>
            <a:off x="619200" y="835200"/>
            <a:ext cx="6238800" cy="4176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1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第</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17</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章</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 </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技術的管理策</a:t>
            </a:r>
            <a:b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17-2.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各種テーマごとの対策</a:t>
            </a:r>
            <a:endPar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
        <p:nvSpPr>
          <p:cNvPr id="10" name="楕円 9">
            <a:extLst>
              <a:ext uri="{FF2B5EF4-FFF2-40B4-BE49-F238E27FC236}">
                <a16:creationId xmlns:a16="http://schemas.microsoft.com/office/drawing/2014/main" id="{B4802A1A-5AB1-8F3F-BD26-68918680E346}"/>
              </a:ext>
            </a:extLst>
          </p:cNvPr>
          <p:cNvSpPr/>
          <p:nvPr/>
        </p:nvSpPr>
        <p:spPr>
          <a:xfrm>
            <a:off x="6004800" y="3269320"/>
            <a:ext cx="504000" cy="504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5" name="図 4">
            <a:extLst>
              <a:ext uri="{FF2B5EF4-FFF2-40B4-BE49-F238E27FC236}">
                <a16:creationId xmlns:a16="http://schemas.microsoft.com/office/drawing/2014/main" id="{AE178EBB-DECE-DA92-39E1-94D8C8679AB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076834" y="3346597"/>
            <a:ext cx="359932" cy="359932"/>
          </a:xfrm>
          <a:prstGeom prst="rect">
            <a:avLst/>
          </a:prstGeom>
        </p:spPr>
      </p:pic>
    </p:spTree>
    <p:extLst>
      <p:ext uri="{BB962C8B-B14F-4D97-AF65-F5344CB8AC3E}">
        <p14:creationId xmlns:p14="http://schemas.microsoft.com/office/powerpoint/2010/main" val="1981973425"/>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正方形/長方形 22">
            <a:extLst>
              <a:ext uri="{FF2B5EF4-FFF2-40B4-BE49-F238E27FC236}">
                <a16:creationId xmlns:a16="http://schemas.microsoft.com/office/drawing/2014/main" id="{8C27BF9F-D175-9938-424B-B2A646CC05BD}"/>
              </a:ext>
            </a:extLst>
          </p:cNvPr>
          <p:cNvSpPr/>
          <p:nvPr/>
        </p:nvSpPr>
        <p:spPr>
          <a:xfrm>
            <a:off x="622800" y="6646862"/>
            <a:ext cx="5612400" cy="1200134"/>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1" name="図表 20">
            <a:extLst>
              <a:ext uri="{FF2B5EF4-FFF2-40B4-BE49-F238E27FC236}">
                <a16:creationId xmlns:a16="http://schemas.microsoft.com/office/drawing/2014/main" id="{2BD42F44-1575-AB0F-F509-E234E9C94E2C}"/>
              </a:ext>
            </a:extLst>
          </p:cNvPr>
          <p:cNvGraphicFramePr/>
          <p:nvPr/>
        </p:nvGraphicFramePr>
        <p:xfrm>
          <a:off x="729000" y="5674272"/>
          <a:ext cx="5400000" cy="3048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22" name="表 21">
            <a:extLst>
              <a:ext uri="{FF2B5EF4-FFF2-40B4-BE49-F238E27FC236}">
                <a16:creationId xmlns:a16="http://schemas.microsoft.com/office/drawing/2014/main" id="{C0CEC6C3-F8C6-F294-CB14-CAE780B3F636}"/>
              </a:ext>
            </a:extLst>
          </p:cNvPr>
          <p:cNvGraphicFramePr>
            <a:graphicFrameLocks noGrp="1"/>
          </p:cNvGraphicFramePr>
          <p:nvPr/>
        </p:nvGraphicFramePr>
        <p:xfrm>
          <a:off x="622800" y="2694080"/>
          <a:ext cx="5612400" cy="8229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816104959"/>
                    </a:ext>
                  </a:extLst>
                </a:gridCol>
              </a:tblGrid>
              <a:tr h="0">
                <a:tc>
                  <a:txBody>
                    <a:bodyPr/>
                    <a:lstStyle/>
                    <a:p>
                      <a:pPr marL="0" indent="0">
                        <a:buFont typeface="+mj-lt"/>
                        <a:buNone/>
                      </a:pPr>
                      <a:r>
                        <a:rPr kumimoji="1" lang="ja-JP" altLang="en-US" sz="1050" b="1" kern="1200">
                          <a:solidFill>
                            <a:schemeClr val="bg1"/>
                          </a:solidFill>
                          <a:effectLst/>
                          <a:latin typeface="+mn-lt"/>
                          <a:ea typeface="+mn-ea"/>
                          <a:cs typeface="+mn-cs"/>
                        </a:rPr>
                        <a:t>フォレンジックとは</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125971521"/>
                  </a:ext>
                </a:extLst>
              </a:tr>
              <a:tr h="0">
                <a:tc>
                  <a:txBody>
                    <a:bodyPr/>
                    <a:lstStyle/>
                    <a:p>
                      <a:pPr marL="0" indent="0">
                        <a:buFont typeface="+mj-lt"/>
                        <a:buNone/>
                      </a:pPr>
                      <a:r>
                        <a:rPr kumimoji="1" lang="ja-JP" altLang="en-US" sz="1050"/>
                        <a:t>　フォレンジックとは、セキュリティインシデントが起きた際に、コンピュータやネットワーク内の情報を収集し、被害状況の解明や犯罪捜査に必要な法的証拠を調査・解析する技術・手法・手続きを指します。</a:t>
                      </a:r>
                      <a:endParaRPr kumimoji="1" lang="en-US" altLang="ja-JP" sz="1050" b="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45549545"/>
                  </a:ext>
                </a:extLst>
              </a:tr>
            </a:tbl>
          </a:graphicData>
        </a:graphic>
      </p:graphicFrame>
      <p:sp>
        <p:nvSpPr>
          <p:cNvPr id="20" name="楕円 19">
            <a:extLst>
              <a:ext uri="{FF2B5EF4-FFF2-40B4-BE49-F238E27FC236}">
                <a16:creationId xmlns:a16="http://schemas.microsoft.com/office/drawing/2014/main" id="{DB62BE68-6DD4-EF40-4E56-823DF19BE5A5}"/>
              </a:ext>
            </a:extLst>
          </p:cNvPr>
          <p:cNvSpPr/>
          <p:nvPr/>
        </p:nvSpPr>
        <p:spPr>
          <a:xfrm>
            <a:off x="6004800" y="2429549"/>
            <a:ext cx="504000" cy="504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テキスト プレースホルダー 2">
            <a:extLst>
              <a:ext uri="{FF2B5EF4-FFF2-40B4-BE49-F238E27FC236}">
                <a16:creationId xmlns:a16="http://schemas.microsoft.com/office/drawing/2014/main" id="{A8818EEC-40A6-707C-41C9-2F94D128F2F3}"/>
              </a:ext>
            </a:extLst>
          </p:cNvPr>
          <p:cNvSpPr>
            <a:spLocks noGrp="1"/>
          </p:cNvSpPr>
          <p:nvPr>
            <p:ph type="body" sz="quarter" idx="14"/>
          </p:nvPr>
        </p:nvSpPr>
        <p:spPr/>
        <p:txBody>
          <a:bodyPr/>
          <a:lstStyle/>
          <a:p>
            <a:r>
              <a:rPr kumimoji="1" lang="en-US" altLang="ja-JP" sz="1600" u="sng" baseline="0">
                <a:solidFill>
                  <a:schemeClr val="tx1"/>
                </a:solidFill>
                <a:uFill>
                  <a:solidFill>
                    <a:schemeClr val="bg1"/>
                  </a:solidFill>
                </a:uFill>
                <a:latin typeface="+mn-ea"/>
                <a:ea typeface="+mn-ea"/>
              </a:rPr>
              <a:t>17-2-5. </a:t>
            </a:r>
            <a:r>
              <a:rPr kumimoji="1" lang="ja-JP" altLang="en-US" sz="1600" u="sng" baseline="0">
                <a:solidFill>
                  <a:schemeClr val="tx1"/>
                </a:solidFill>
                <a:uFill>
                  <a:solidFill>
                    <a:schemeClr val="bg1"/>
                  </a:solidFill>
                </a:uFill>
                <a:latin typeface="+mn-ea"/>
                <a:ea typeface="+mn-ea"/>
              </a:rPr>
              <a:t>インシデント対応</a:t>
            </a:r>
            <a:endParaRPr kumimoji="1" lang="ja-JP" altLang="en-US"/>
          </a:p>
        </p:txBody>
      </p:sp>
      <p:sp>
        <p:nvSpPr>
          <p:cNvPr id="4" name="テキスト プレースホルダー 3">
            <a:extLst>
              <a:ext uri="{FF2B5EF4-FFF2-40B4-BE49-F238E27FC236}">
                <a16:creationId xmlns:a16="http://schemas.microsoft.com/office/drawing/2014/main" id="{80E70F79-1D64-C214-47B9-30D05CD24196}"/>
              </a:ext>
            </a:extLst>
          </p:cNvPr>
          <p:cNvSpPr>
            <a:spLocks noGrp="1"/>
          </p:cNvSpPr>
          <p:nvPr>
            <p:ph type="body" sz="quarter" idx="16"/>
          </p:nvPr>
        </p:nvSpPr>
        <p:spPr>
          <a:xfrm>
            <a:off x="622800" y="2001600"/>
            <a:ext cx="5612400" cy="381000"/>
          </a:xfrm>
        </p:spPr>
        <p:txBody>
          <a:bodyPr/>
          <a:lstStyle/>
          <a:p>
            <a:r>
              <a:rPr kumimoji="1" lang="ja-JP" altLang="en-US"/>
              <a:t>フォレンジック</a:t>
            </a:r>
          </a:p>
        </p:txBody>
      </p:sp>
      <p:sp>
        <p:nvSpPr>
          <p:cNvPr id="6" name="テキスト ボックス 5">
            <a:extLst>
              <a:ext uri="{FF2B5EF4-FFF2-40B4-BE49-F238E27FC236}">
                <a16:creationId xmlns:a16="http://schemas.microsoft.com/office/drawing/2014/main" id="{0219D332-B736-B478-A49A-FAB478F1473A}"/>
              </a:ext>
            </a:extLst>
          </p:cNvPr>
          <p:cNvSpPr txBox="1"/>
          <p:nvPr/>
        </p:nvSpPr>
        <p:spPr>
          <a:xfrm>
            <a:off x="622800" y="2246033"/>
            <a:ext cx="5612400" cy="4154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インシデント対応の「復旧・再発防止」のステップでは、訴訟対応などを見越して事実関係を裏づける情報や証拠を保全し、必要に応じてフォレンジックを行います。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四角形: 角を丸くする 10">
            <a:extLst>
              <a:ext uri="{FF2B5EF4-FFF2-40B4-BE49-F238E27FC236}">
                <a16:creationId xmlns:a16="http://schemas.microsoft.com/office/drawing/2014/main" id="{3FD71D05-0ADB-C9DF-C8DC-52E1FB1E986E}"/>
              </a:ext>
            </a:extLst>
          </p:cNvPr>
          <p:cNvSpPr/>
          <p:nvPr/>
        </p:nvSpPr>
        <p:spPr>
          <a:xfrm>
            <a:off x="622800" y="3828132"/>
            <a:ext cx="5612400" cy="1203857"/>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フォレンジックを行う際の注意点</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フォレンジックを行う必要がある際は、専門の調査会社に依頼する選択肢も考慮することが大切です。なぜなら、フォレンジックには専門知識が必要であり、自社で対応しようとすると、証拠となるデータの収集・保全が困難になる可能性があるためです。たとえば、データのコピーが客観的証拠として認められない可能性や、誤操作によるデータの破損などがあります。事前に相談する専門の調査会社を決めておくことが大切で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4" name="テキスト ボックス 13">
            <a:extLst>
              <a:ext uri="{FF2B5EF4-FFF2-40B4-BE49-F238E27FC236}">
                <a16:creationId xmlns:a16="http://schemas.microsoft.com/office/drawing/2014/main" id="{3A599F7B-70E1-E797-78E2-316274EF751E}"/>
              </a:ext>
            </a:extLst>
          </p:cNvPr>
          <p:cNvSpPr txBox="1"/>
          <p:nvPr/>
        </p:nvSpPr>
        <p:spPr>
          <a:xfrm>
            <a:off x="622800" y="5112105"/>
            <a:ext cx="5612400" cy="154657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セキュリティインシデント発生直後の対応についての実施手順策定</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フォレンジックに関して、「証拠保全ガイドライン」が参考になります。想定読者として、「フォレンジックに関する専門知識を習得しているとは限らないが、専門事業者または捜査機関に引き継ぐために証拠保全手続きを行う可能性のある担当者」が含まれてい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セキュリティインシデント発生直後の初動対応についての実施手順を、例を用いて説明します。セキュリティインシデントが検知された、または発生していたことが明らかになった直後は、証拠保全を適切かつ円滑に実施するため、次の事項を実施することが大切で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楕円 8">
            <a:extLst>
              <a:ext uri="{FF2B5EF4-FFF2-40B4-BE49-F238E27FC236}">
                <a16:creationId xmlns:a16="http://schemas.microsoft.com/office/drawing/2014/main" id="{C7C5D9A3-C5AE-B173-66AB-FA521B4E1E1A}"/>
              </a:ext>
            </a:extLst>
          </p:cNvPr>
          <p:cNvSpPr/>
          <p:nvPr/>
        </p:nvSpPr>
        <p:spPr>
          <a:xfrm>
            <a:off x="6003215" y="3584123"/>
            <a:ext cx="504000" cy="504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3" name="正方形/長方形 12">
            <a:extLst>
              <a:ext uri="{FF2B5EF4-FFF2-40B4-BE49-F238E27FC236}">
                <a16:creationId xmlns:a16="http://schemas.microsoft.com/office/drawing/2014/main" id="{783EC03A-35F0-0FCC-A8C7-ED2B8F1D1967}"/>
              </a:ext>
            </a:extLst>
          </p:cNvPr>
          <p:cNvSpPr/>
          <p:nvPr/>
        </p:nvSpPr>
        <p:spPr>
          <a:xfrm>
            <a:off x="6193254" y="3741510"/>
            <a:ext cx="112299" cy="216000"/>
          </a:xfrm>
          <a:prstGeom prst="rect">
            <a:avLst/>
          </a:prstGeom>
          <a:solidFill>
            <a:schemeClr val="tx1"/>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5" name="図 14">
            <a:extLst>
              <a:ext uri="{FF2B5EF4-FFF2-40B4-BE49-F238E27FC236}">
                <a16:creationId xmlns:a16="http://schemas.microsoft.com/office/drawing/2014/main" id="{F3E7EDA2-73CF-A31D-D9B8-07911377D39C}"/>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066164" y="3620840"/>
            <a:ext cx="366478" cy="366478"/>
          </a:xfrm>
          <a:prstGeom prst="rect">
            <a:avLst/>
          </a:prstGeom>
        </p:spPr>
      </p:pic>
      <p:graphicFrame>
        <p:nvGraphicFramePr>
          <p:cNvPr id="7" name="表 6">
            <a:extLst>
              <a:ext uri="{FF2B5EF4-FFF2-40B4-BE49-F238E27FC236}">
                <a16:creationId xmlns:a16="http://schemas.microsoft.com/office/drawing/2014/main" id="{5A412B67-E3CE-A9FA-E6A6-AFE3A35481C9}"/>
              </a:ext>
            </a:extLst>
          </p:cNvPr>
          <p:cNvGraphicFramePr>
            <a:graphicFrameLocks noGrp="1"/>
          </p:cNvGraphicFramePr>
          <p:nvPr/>
        </p:nvGraphicFramePr>
        <p:xfrm>
          <a:off x="622800" y="9070800"/>
          <a:ext cx="5612400" cy="335280"/>
        </p:xfrm>
        <a:graphic>
          <a:graphicData uri="http://schemas.openxmlformats.org/drawingml/2006/table">
            <a:tbl>
              <a:tblPr firstRow="1" bandRow="1">
                <a:tableStyleId>{5C22544A-7EE6-4342-B048-85BDC9FD1C3A}</a:tableStyleId>
              </a:tblPr>
              <a:tblGrid>
                <a:gridCol w="1577900">
                  <a:extLst>
                    <a:ext uri="{9D8B030D-6E8A-4147-A177-3AD203B41FA5}">
                      <a16:colId xmlns:a16="http://schemas.microsoft.com/office/drawing/2014/main" val="727053212"/>
                    </a:ext>
                  </a:extLst>
                </a:gridCol>
                <a:gridCol w="4034500">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mn-ea"/>
                          <a:ea typeface="+mn-ea"/>
                        </a:rPr>
                        <a:t>詳細理解のため参考となる文献（参考文献）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500" b="0">
                          <a:solidFill>
                            <a:sysClr val="windowText" lastClr="000000"/>
                          </a:solidFill>
                          <a:latin typeface="+mn-ea"/>
                          <a:ea typeface="+mn-ea"/>
                        </a:rPr>
                        <a:t>証拠保全ガイドライン 第</a:t>
                      </a:r>
                      <a:r>
                        <a:rPr kumimoji="1" lang="en-US" altLang="ja-JP" sz="500" b="0">
                          <a:solidFill>
                            <a:sysClr val="windowText" lastClr="000000"/>
                          </a:solidFill>
                          <a:latin typeface="+mn-ea"/>
                          <a:ea typeface="+mn-ea"/>
                        </a:rPr>
                        <a:t>9</a:t>
                      </a:r>
                      <a:r>
                        <a:rPr kumimoji="1" lang="ja-JP" altLang="en-US" sz="500" b="0">
                          <a:solidFill>
                            <a:sysClr val="windowText" lastClr="000000"/>
                          </a:solidFill>
                          <a:latin typeface="+mn-ea"/>
                          <a:ea typeface="+mn-ea"/>
                        </a:rPr>
                        <a:t>版</a:t>
                      </a:r>
                      <a:endParaRPr kumimoji="1" lang="en-US" altLang="ja-JP" sz="500" b="0">
                        <a:solidFill>
                          <a:sysClr val="windowText" lastClr="00000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9"/>
                        </a:rPr>
                        <a:t>https://digitalforensic.jp/wp-content/uploads/2023/02/shokohoznGL9.pdf</a:t>
                      </a:r>
                      <a:endParaRPr kumimoji="1" lang="en-US" altLang="ja-JP" sz="500" b="0" u="sng" baseline="0">
                        <a:solidFill>
                          <a:sysClr val="windowText" lastClr="000000"/>
                        </a:solidFill>
                        <a:uFill>
                          <a:solidFill>
                            <a:schemeClr val="bg1"/>
                          </a:solidFill>
                        </a:u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bl>
          </a:graphicData>
        </a:graphic>
      </p:graphicFrame>
      <p:pic>
        <p:nvPicPr>
          <p:cNvPr id="19" name="図 18">
            <a:extLst>
              <a:ext uri="{FF2B5EF4-FFF2-40B4-BE49-F238E27FC236}">
                <a16:creationId xmlns:a16="http://schemas.microsoft.com/office/drawing/2014/main" id="{30AE2503-E5FE-9022-4E87-40106BA2FC77}"/>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068344" y="2493093"/>
            <a:ext cx="376911" cy="376911"/>
          </a:xfrm>
          <a:prstGeom prst="rect">
            <a:avLst/>
          </a:prstGeom>
        </p:spPr>
      </p:pic>
      <p:sp>
        <p:nvSpPr>
          <p:cNvPr id="24" name="テキスト ボックス 23">
            <a:extLst>
              <a:ext uri="{FF2B5EF4-FFF2-40B4-BE49-F238E27FC236}">
                <a16:creationId xmlns:a16="http://schemas.microsoft.com/office/drawing/2014/main" id="{B8FA3B15-C4E4-5B2E-DB66-88206496271C}"/>
              </a:ext>
            </a:extLst>
          </p:cNvPr>
          <p:cNvSpPr txBox="1"/>
          <p:nvPr/>
        </p:nvSpPr>
        <p:spPr>
          <a:xfrm>
            <a:off x="622800" y="7861441"/>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70.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インシデント発生直後の対応の流れ</a:t>
            </a:r>
          </a:p>
        </p:txBody>
      </p:sp>
      <p:sp>
        <p:nvSpPr>
          <p:cNvPr id="8" name="スライド番号プレースホルダー 4">
            <a:extLst>
              <a:ext uri="{FF2B5EF4-FFF2-40B4-BE49-F238E27FC236}">
                <a16:creationId xmlns:a16="http://schemas.microsoft.com/office/drawing/2014/main" id="{068D4DA2-9AD0-C62D-6001-62B20464F199}"/>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39</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7" name="テキスト プレースホルダー 1">
            <a:extLst>
              <a:ext uri="{FF2B5EF4-FFF2-40B4-BE49-F238E27FC236}">
                <a16:creationId xmlns:a16="http://schemas.microsoft.com/office/drawing/2014/main" id="{F0B5F850-D680-4498-50CF-51D5E9DC5B60}"/>
              </a:ext>
            </a:extLst>
          </p:cNvPr>
          <p:cNvSpPr txBox="1">
            <a:spLocks/>
          </p:cNvSpPr>
          <p:nvPr/>
        </p:nvSpPr>
        <p:spPr>
          <a:xfrm>
            <a:off x="619200" y="835200"/>
            <a:ext cx="6238800" cy="4176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1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第</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17</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章</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 </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技術的管理策</a:t>
            </a:r>
            <a:b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17-2.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1" action="ppaction://hlinksldjump"/>
              </a:rPr>
              <a:t>各種テーマごとの対策</a:t>
            </a:r>
            <a:endPar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Tree>
    <p:extLst>
      <p:ext uri="{BB962C8B-B14F-4D97-AF65-F5344CB8AC3E}">
        <p14:creationId xmlns:p14="http://schemas.microsoft.com/office/powerpoint/2010/main" val="3217626198"/>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A8818EEC-40A6-707C-41C9-2F94D128F2F3}"/>
              </a:ext>
            </a:extLst>
          </p:cNvPr>
          <p:cNvSpPr>
            <a:spLocks noGrp="1"/>
          </p:cNvSpPr>
          <p:nvPr>
            <p:ph type="body" sz="quarter" idx="14"/>
          </p:nvPr>
        </p:nvSpPr>
        <p:spPr/>
        <p:txBody>
          <a:bodyPr/>
          <a:lstStyle/>
          <a:p>
            <a:r>
              <a:rPr lang="en-US" altLang="ja-JP"/>
              <a:t>17-2-5. </a:t>
            </a:r>
            <a:r>
              <a:rPr lang="ja-JP" altLang="en-US"/>
              <a:t>インシデント対応</a:t>
            </a:r>
          </a:p>
        </p:txBody>
      </p:sp>
      <p:graphicFrame>
        <p:nvGraphicFramePr>
          <p:cNvPr id="6" name="表 5">
            <a:extLst>
              <a:ext uri="{FF2B5EF4-FFF2-40B4-BE49-F238E27FC236}">
                <a16:creationId xmlns:a16="http://schemas.microsoft.com/office/drawing/2014/main" id="{A96389E3-0426-8780-4BAC-59D387894B14}"/>
              </a:ext>
            </a:extLst>
          </p:cNvPr>
          <p:cNvGraphicFramePr>
            <a:graphicFrameLocks noGrp="1"/>
          </p:cNvGraphicFramePr>
          <p:nvPr>
            <p:extLst>
              <p:ext uri="{D42A27DB-BD31-4B8C-83A1-F6EECF244321}">
                <p14:modId xmlns:p14="http://schemas.microsoft.com/office/powerpoint/2010/main" val="2535761854"/>
              </p:ext>
            </p:extLst>
          </p:nvPr>
        </p:nvGraphicFramePr>
        <p:xfrm>
          <a:off x="622800" y="2052000"/>
          <a:ext cx="5612400" cy="72237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031463430"/>
                    </a:ext>
                  </a:extLst>
                </a:gridCol>
              </a:tblGrid>
              <a:tr h="0">
                <a:tc>
                  <a:txBody>
                    <a:bodyPr/>
                    <a:lstStyle/>
                    <a:p>
                      <a:r>
                        <a:rPr kumimoji="1" lang="ja-JP" altLang="en-US" sz="800" b="1">
                          <a:solidFill>
                            <a:schemeClr val="bg1"/>
                          </a:solidFill>
                          <a:latin typeface="+mn-ea"/>
                          <a:ea typeface="+mn-ea"/>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052278709"/>
                  </a:ext>
                </a:extLst>
              </a:tr>
              <a:tr h="0">
                <a:tc>
                  <a:txBody>
                    <a:bodyPr/>
                    <a:lstStyle/>
                    <a:p>
                      <a:r>
                        <a:rPr kumimoji="1" lang="en-US" altLang="ja-JP" sz="800" b="1">
                          <a:solidFill>
                            <a:schemeClr val="tx1"/>
                          </a:solidFill>
                          <a:latin typeface="+mn-ea"/>
                          <a:ea typeface="+mn-ea"/>
                        </a:rPr>
                        <a:t>1. </a:t>
                      </a:r>
                      <a:r>
                        <a:rPr kumimoji="1" lang="ja-JP" altLang="en-US" sz="800" b="1">
                          <a:solidFill>
                            <a:schemeClr val="tx1"/>
                          </a:solidFill>
                          <a:latin typeface="+mn-ea"/>
                          <a:ea typeface="+mn-ea"/>
                        </a:rPr>
                        <a:t>発生したインシデントの内容把握</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465566206"/>
                  </a:ext>
                </a:extLst>
              </a:tr>
              <a:tr h="1068873">
                <a:tc>
                  <a:txBody>
                    <a:bodyPr/>
                    <a:lstStyle/>
                    <a:p>
                      <a:pPr marL="0" indent="0">
                        <a:buFont typeface="+mj-lt"/>
                        <a:buNone/>
                      </a:pPr>
                      <a:r>
                        <a:rPr kumimoji="1" lang="ja-JP" altLang="en-US" sz="800" kern="1200">
                          <a:solidFill>
                            <a:schemeClr val="tx1"/>
                          </a:solidFill>
                          <a:effectLst/>
                          <a:latin typeface="+mn-lt"/>
                          <a:ea typeface="+mn-ea"/>
                          <a:cs typeface="+mn-cs"/>
                        </a:rPr>
                        <a:t>発生したインシデントを把握します。</a:t>
                      </a:r>
                      <a:endParaRPr kumimoji="1" lang="en-US" altLang="ja-JP" sz="800" kern="1200">
                        <a:solidFill>
                          <a:schemeClr val="tx1"/>
                        </a:solidFill>
                        <a:effectLst/>
                        <a:latin typeface="+mn-lt"/>
                        <a:ea typeface="+mn-ea"/>
                        <a:cs typeface="+mn-cs"/>
                      </a:endParaRPr>
                    </a:p>
                    <a:p>
                      <a:pPr marL="0" indent="0">
                        <a:buFont typeface="+mj-lt"/>
                        <a:buNone/>
                      </a:pPr>
                      <a:r>
                        <a:rPr kumimoji="1" lang="ja-JP" altLang="en-US" sz="800" b="1" kern="1200">
                          <a:solidFill>
                            <a:schemeClr val="tx1"/>
                          </a:solidFill>
                          <a:effectLst/>
                          <a:latin typeface="+mn-lt"/>
                          <a:ea typeface="+mn-ea"/>
                          <a:cs typeface="+mn-cs"/>
                        </a:rPr>
                        <a:t>インシデントの種類</a:t>
                      </a:r>
                      <a:endParaRPr kumimoji="1" lang="en-US" altLang="ja-JP" sz="800" b="1" kern="1200">
                        <a:solidFill>
                          <a:schemeClr val="tx1"/>
                        </a:solidFill>
                        <a:effectLst/>
                        <a:latin typeface="+mn-lt"/>
                        <a:ea typeface="+mn-ea"/>
                        <a:cs typeface="+mn-cs"/>
                      </a:endParaRPr>
                    </a:p>
                    <a:p>
                      <a:pPr marL="171450" indent="-171450">
                        <a:buFont typeface="Wingdings" panose="05000000000000000000" pitchFamily="2" charset="2"/>
                        <a:buChar char="ü"/>
                      </a:pPr>
                      <a:r>
                        <a:rPr kumimoji="1" lang="ja-JP" altLang="en-US" sz="800" b="0" kern="1200">
                          <a:solidFill>
                            <a:schemeClr val="tx1"/>
                          </a:solidFill>
                          <a:effectLst/>
                          <a:latin typeface="+mn-lt"/>
                          <a:ea typeface="+mn-ea"/>
                          <a:cs typeface="+mn-cs"/>
                        </a:rPr>
                        <a:t>情報流出・データ破壊</a:t>
                      </a:r>
                      <a:endParaRPr kumimoji="1" lang="en-US" altLang="ja-JP" sz="800" b="0" kern="1200">
                        <a:solidFill>
                          <a:schemeClr val="tx1"/>
                        </a:solidFill>
                        <a:effectLst/>
                        <a:latin typeface="+mn-lt"/>
                        <a:ea typeface="+mn-ea"/>
                        <a:cs typeface="+mn-cs"/>
                      </a:endParaRPr>
                    </a:p>
                    <a:p>
                      <a:pPr marL="171450" indent="-171450">
                        <a:buFont typeface="Wingdings" panose="05000000000000000000" pitchFamily="2" charset="2"/>
                        <a:buChar char="ü"/>
                      </a:pPr>
                      <a:r>
                        <a:rPr kumimoji="1" lang="ja-JP" altLang="en-US" sz="800" b="0" kern="1200">
                          <a:solidFill>
                            <a:schemeClr val="tx1"/>
                          </a:solidFill>
                          <a:effectLst/>
                          <a:latin typeface="+mn-lt"/>
                          <a:ea typeface="+mn-ea"/>
                          <a:cs typeface="+mn-cs"/>
                        </a:rPr>
                        <a:t>不正アクセス、不正プログラムの実行</a:t>
                      </a:r>
                      <a:endParaRPr kumimoji="1" lang="en-US" altLang="ja-JP" sz="800" b="0" kern="1200">
                        <a:solidFill>
                          <a:schemeClr val="tx1"/>
                        </a:solidFill>
                        <a:effectLst/>
                        <a:latin typeface="+mn-lt"/>
                        <a:ea typeface="+mn-ea"/>
                        <a:cs typeface="+mn-cs"/>
                      </a:endParaRPr>
                    </a:p>
                    <a:p>
                      <a:pPr marL="171450" indent="-171450">
                        <a:buFont typeface="Wingdings" panose="05000000000000000000" pitchFamily="2" charset="2"/>
                        <a:buChar char="ü"/>
                      </a:pPr>
                      <a:r>
                        <a:rPr kumimoji="1" lang="ja-JP" altLang="en-US" sz="800" b="0" kern="1200">
                          <a:solidFill>
                            <a:schemeClr val="tx1"/>
                          </a:solidFill>
                          <a:effectLst/>
                          <a:latin typeface="+mn-lt"/>
                          <a:ea typeface="+mn-ea"/>
                          <a:cs typeface="+mn-cs"/>
                        </a:rPr>
                        <a:t>操作・設定ミスなど</a:t>
                      </a:r>
                      <a:endParaRPr kumimoji="1" lang="en-US" altLang="ja-JP" sz="800" b="0" kern="1200">
                        <a:solidFill>
                          <a:schemeClr val="tx1"/>
                        </a:solidFill>
                        <a:effectLst/>
                        <a:latin typeface="+mn-lt"/>
                        <a:ea typeface="+mn-ea"/>
                        <a:cs typeface="+mn-cs"/>
                      </a:endParaRPr>
                    </a:p>
                    <a:p>
                      <a:pPr marL="171450" indent="-171450">
                        <a:buFont typeface="Arial" panose="020B0604020202020204" pitchFamily="34" charset="0"/>
                        <a:buChar char="•"/>
                      </a:pPr>
                      <a:endParaRPr kumimoji="1" lang="en-US" altLang="ja-JP" sz="800" b="1" kern="1200">
                        <a:solidFill>
                          <a:schemeClr val="tx1"/>
                        </a:solidFill>
                        <a:effectLst/>
                        <a:latin typeface="+mn-lt"/>
                        <a:ea typeface="+mn-ea"/>
                        <a:cs typeface="+mn-cs"/>
                      </a:endParaRPr>
                    </a:p>
                    <a:p>
                      <a:pPr marL="0" indent="0">
                        <a:buFont typeface="Arial" panose="020B0604020202020204" pitchFamily="34" charset="0"/>
                        <a:buNone/>
                      </a:pPr>
                      <a:r>
                        <a:rPr kumimoji="1" lang="ja-JP" altLang="en-US" sz="800" b="1" kern="1200">
                          <a:solidFill>
                            <a:schemeClr val="tx1"/>
                          </a:solidFill>
                          <a:effectLst/>
                          <a:latin typeface="+mn-lt"/>
                          <a:ea typeface="+mn-ea"/>
                          <a:cs typeface="+mn-cs"/>
                        </a:rPr>
                        <a:t>検知・発覚のきっかけ</a:t>
                      </a:r>
                      <a:endParaRPr kumimoji="1" lang="en-US" altLang="ja-JP" sz="800" b="1" kern="1200">
                        <a:solidFill>
                          <a:schemeClr val="tx1"/>
                        </a:solidFill>
                        <a:effectLst/>
                        <a:latin typeface="+mn-lt"/>
                        <a:ea typeface="+mn-ea"/>
                        <a:cs typeface="+mn-cs"/>
                      </a:endParaRPr>
                    </a:p>
                    <a:p>
                      <a:pPr marL="171450" indent="-171450">
                        <a:buFont typeface="Wingdings" panose="05000000000000000000" pitchFamily="2" charset="2"/>
                        <a:buChar char="ü"/>
                      </a:pPr>
                      <a:r>
                        <a:rPr kumimoji="1" lang="ja-JP" altLang="en-US" sz="800" b="0" kern="1200">
                          <a:solidFill>
                            <a:schemeClr val="tx1"/>
                          </a:solidFill>
                          <a:effectLst/>
                          <a:latin typeface="+mn-lt"/>
                          <a:ea typeface="+mn-ea"/>
                          <a:cs typeface="+mn-cs"/>
                        </a:rPr>
                        <a:t>ログのレビュー・監視</a:t>
                      </a:r>
                      <a:endParaRPr kumimoji="1" lang="en-US" altLang="ja-JP" sz="800" b="0" kern="1200">
                        <a:solidFill>
                          <a:schemeClr val="tx1"/>
                        </a:solidFill>
                        <a:effectLst/>
                        <a:latin typeface="+mn-lt"/>
                        <a:ea typeface="+mn-ea"/>
                        <a:cs typeface="+mn-cs"/>
                      </a:endParaRPr>
                    </a:p>
                    <a:p>
                      <a:pPr marL="171450" indent="-171450">
                        <a:buFont typeface="Wingdings" panose="05000000000000000000" pitchFamily="2" charset="2"/>
                        <a:buChar char="ü"/>
                      </a:pPr>
                      <a:r>
                        <a:rPr kumimoji="1" lang="ja-JP" altLang="en-US" sz="800" b="0" kern="1200">
                          <a:solidFill>
                            <a:schemeClr val="tx1"/>
                          </a:solidFill>
                          <a:effectLst/>
                          <a:latin typeface="+mn-lt"/>
                          <a:ea typeface="+mn-ea"/>
                          <a:cs typeface="+mn-cs"/>
                        </a:rPr>
                        <a:t>内部通報</a:t>
                      </a:r>
                      <a:endParaRPr kumimoji="1" lang="en-US" altLang="ja-JP" sz="800" b="0" kern="1200">
                        <a:solidFill>
                          <a:schemeClr val="tx1"/>
                        </a:solidFill>
                        <a:effectLst/>
                        <a:latin typeface="+mn-lt"/>
                        <a:ea typeface="+mn-ea"/>
                        <a:cs typeface="+mn-cs"/>
                      </a:endParaRPr>
                    </a:p>
                    <a:p>
                      <a:pPr marL="171450" indent="-171450">
                        <a:buFont typeface="Wingdings" panose="05000000000000000000" pitchFamily="2" charset="2"/>
                        <a:buChar char="ü"/>
                      </a:pPr>
                      <a:r>
                        <a:rPr kumimoji="1" lang="ja-JP" altLang="en-US" sz="800" b="0" kern="1200">
                          <a:solidFill>
                            <a:schemeClr val="tx1"/>
                          </a:solidFill>
                          <a:effectLst/>
                          <a:latin typeface="+mn-lt"/>
                          <a:ea typeface="+mn-ea"/>
                          <a:cs typeface="+mn-cs"/>
                        </a:rPr>
                        <a:t>不正検知システムなど</a:t>
                      </a:r>
                      <a:endParaRPr kumimoji="1" lang="en-US" altLang="ja-JP" sz="800" b="0" kern="1200">
                        <a:solidFill>
                          <a:schemeClr val="tx1"/>
                        </a:solidFill>
                        <a:effectLst/>
                        <a:latin typeface="+mn-lt"/>
                        <a:ea typeface="+mn-ea"/>
                        <a:cs typeface="+mn-cs"/>
                      </a:endParaRPr>
                    </a:p>
                    <a:p>
                      <a:pPr marL="171450" indent="-171450">
                        <a:buFont typeface="Arial" panose="020B0604020202020204" pitchFamily="34" charset="0"/>
                        <a:buChar char="•"/>
                      </a:pPr>
                      <a:endParaRPr kumimoji="1" lang="en-US" altLang="ja-JP" sz="800" b="1" kern="1200">
                        <a:solidFill>
                          <a:schemeClr val="tx1"/>
                        </a:solidFill>
                        <a:effectLst/>
                        <a:latin typeface="+mn-lt"/>
                        <a:ea typeface="+mn-ea"/>
                        <a:cs typeface="+mn-cs"/>
                      </a:endParaRPr>
                    </a:p>
                    <a:p>
                      <a:pPr marL="0" indent="0">
                        <a:buFont typeface="Arial" panose="020B0604020202020204" pitchFamily="34" charset="0"/>
                        <a:buNone/>
                      </a:pPr>
                      <a:r>
                        <a:rPr kumimoji="1" lang="ja-JP" altLang="en-US" sz="800" b="1" kern="1200">
                          <a:solidFill>
                            <a:schemeClr val="tx1"/>
                          </a:solidFill>
                          <a:effectLst/>
                          <a:latin typeface="+mn-lt"/>
                          <a:ea typeface="+mn-ea"/>
                          <a:cs typeface="+mn-cs"/>
                        </a:rPr>
                        <a:t>発生時刻</a:t>
                      </a:r>
                      <a:endParaRPr kumimoji="1" lang="en-US" altLang="ja-JP" sz="800" b="1" kern="1200">
                        <a:solidFill>
                          <a:schemeClr val="tx1"/>
                        </a:solidFill>
                        <a:effectLst/>
                        <a:latin typeface="+mn-lt"/>
                        <a:ea typeface="+mn-ea"/>
                        <a:cs typeface="+mn-cs"/>
                      </a:endParaRPr>
                    </a:p>
                    <a:p>
                      <a:pPr marL="171450" indent="-171450">
                        <a:buFont typeface="Wingdings" panose="05000000000000000000" pitchFamily="2" charset="2"/>
                        <a:buChar char="ü"/>
                      </a:pPr>
                      <a:r>
                        <a:rPr kumimoji="1" lang="ja-JP" altLang="en-US" sz="800" b="0" kern="1200">
                          <a:solidFill>
                            <a:schemeClr val="tx1"/>
                          </a:solidFill>
                          <a:effectLst/>
                          <a:latin typeface="+mn-lt"/>
                          <a:ea typeface="+mn-ea"/>
                          <a:cs typeface="+mn-cs"/>
                        </a:rPr>
                        <a:t>システム時計の正確性の確認</a:t>
                      </a:r>
                      <a:endParaRPr kumimoji="1" lang="en-US" altLang="ja-JP" sz="800" b="0" kern="1200">
                        <a:solidFill>
                          <a:schemeClr val="tx1"/>
                        </a:solidFill>
                        <a:effectLst/>
                        <a:latin typeface="+mn-lt"/>
                        <a:ea typeface="+mn-ea"/>
                        <a:cs typeface="+mn-cs"/>
                      </a:endParaRPr>
                    </a:p>
                    <a:p>
                      <a:pPr marL="171450" indent="-171450">
                        <a:buFont typeface="Arial" panose="020B0604020202020204" pitchFamily="34" charset="0"/>
                        <a:buChar char="•"/>
                      </a:pPr>
                      <a:endParaRPr kumimoji="1" lang="en-US" altLang="ja-JP" sz="800" b="1" kern="1200">
                        <a:solidFill>
                          <a:schemeClr val="tx1"/>
                        </a:solidFill>
                        <a:effectLst/>
                        <a:latin typeface="+mn-lt"/>
                        <a:ea typeface="+mn-ea"/>
                        <a:cs typeface="+mn-cs"/>
                      </a:endParaRPr>
                    </a:p>
                    <a:p>
                      <a:pPr marL="0" indent="0">
                        <a:buFont typeface="Arial" panose="020B0604020202020204" pitchFamily="34" charset="0"/>
                        <a:buNone/>
                      </a:pPr>
                      <a:r>
                        <a:rPr kumimoji="1" lang="ja-JP" altLang="en-US" sz="800" b="1" kern="1200">
                          <a:solidFill>
                            <a:schemeClr val="tx1"/>
                          </a:solidFill>
                          <a:effectLst/>
                          <a:latin typeface="+mn-lt"/>
                          <a:ea typeface="+mn-ea"/>
                          <a:cs typeface="+mn-cs"/>
                        </a:rPr>
                        <a:t>初動対処の開始までの記録</a:t>
                      </a:r>
                      <a:endParaRPr kumimoji="1" lang="en-US" altLang="ja-JP" sz="800" b="1" kern="1200">
                        <a:solidFill>
                          <a:schemeClr val="tx1"/>
                        </a:solidFill>
                        <a:effectLst/>
                        <a:latin typeface="+mn-lt"/>
                        <a:ea typeface="+mn-ea"/>
                        <a:cs typeface="+mn-cs"/>
                      </a:endParaRPr>
                    </a:p>
                    <a:p>
                      <a:pPr marL="0" indent="0">
                        <a:buFont typeface="Arial" panose="020B0604020202020204" pitchFamily="34" charset="0"/>
                        <a:buNone/>
                      </a:pPr>
                      <a:r>
                        <a:rPr kumimoji="1" lang="ja-JP" altLang="en-US" sz="800" b="0" kern="1200">
                          <a:solidFill>
                            <a:schemeClr val="tx1"/>
                          </a:solidFill>
                          <a:effectLst/>
                          <a:latin typeface="+mn-lt"/>
                          <a:ea typeface="+mn-ea"/>
                          <a:cs typeface="+mn-cs"/>
                        </a:rPr>
                        <a:t>発生したインシデントの検知・発覚から、報告または対処依頼の連絡までの時間およびその間のインシデントに対する対処の有無について記録をとります。</a:t>
                      </a:r>
                      <a:endParaRPr kumimoji="1" lang="en-US" altLang="ja-JP" sz="800" b="0" kern="1200">
                        <a:solidFill>
                          <a:schemeClr val="tx1"/>
                        </a:solidFill>
                        <a:effectLst/>
                        <a:latin typeface="+mn-lt"/>
                        <a:ea typeface="+mn-ea"/>
                        <a:cs typeface="+mn-cs"/>
                      </a:endParaRPr>
                    </a:p>
                    <a:p>
                      <a:pPr marL="171450" indent="-171450">
                        <a:buFont typeface="Wingdings" panose="05000000000000000000" pitchFamily="2" charset="2"/>
                        <a:buChar char="ü"/>
                      </a:pPr>
                      <a:r>
                        <a:rPr kumimoji="1" lang="ja-JP" altLang="en-US" sz="800" b="0" kern="1200">
                          <a:solidFill>
                            <a:schemeClr val="tx1"/>
                          </a:solidFill>
                          <a:effectLst/>
                          <a:latin typeface="+mn-lt"/>
                          <a:ea typeface="+mn-ea"/>
                          <a:cs typeface="+mn-cs"/>
                        </a:rPr>
                        <a:t>発生したインシデントを知る人物および人数</a:t>
                      </a:r>
                      <a:endParaRPr kumimoji="1" lang="en-US" altLang="ja-JP" sz="800" b="0" kern="1200">
                        <a:solidFill>
                          <a:schemeClr val="tx1"/>
                        </a:solidFill>
                        <a:effectLst/>
                        <a:latin typeface="+mn-lt"/>
                        <a:ea typeface="+mn-ea"/>
                        <a:cs typeface="+mn-cs"/>
                      </a:endParaRPr>
                    </a:p>
                    <a:p>
                      <a:pPr marL="171450" indent="-171450">
                        <a:buFont typeface="Wingdings" panose="05000000000000000000" pitchFamily="2" charset="2"/>
                        <a:buChar char="ü"/>
                      </a:pPr>
                      <a:r>
                        <a:rPr kumimoji="1" lang="ja-JP" altLang="en-US" sz="800" b="0" kern="1200">
                          <a:solidFill>
                            <a:schemeClr val="tx1"/>
                          </a:solidFill>
                          <a:effectLst/>
                          <a:latin typeface="+mn-lt"/>
                          <a:ea typeface="+mn-ea"/>
                          <a:cs typeface="+mn-cs"/>
                        </a:rPr>
                        <a:t>インシデントの対象物の確保の有無</a:t>
                      </a:r>
                      <a:br>
                        <a:rPr kumimoji="1" lang="en-US" altLang="ja-JP" sz="800" b="0" kern="1200">
                          <a:solidFill>
                            <a:schemeClr val="tx1"/>
                          </a:solidFill>
                          <a:effectLst/>
                          <a:latin typeface="+mn-lt"/>
                          <a:ea typeface="+mn-ea"/>
                          <a:cs typeface="+mn-cs"/>
                        </a:rPr>
                      </a:br>
                      <a:br>
                        <a:rPr kumimoji="1" lang="en-US" altLang="ja-JP" sz="800" b="0" kern="1200">
                          <a:solidFill>
                            <a:schemeClr val="tx1"/>
                          </a:solidFill>
                          <a:effectLst/>
                          <a:latin typeface="+mn-lt"/>
                          <a:ea typeface="+mn-ea"/>
                          <a:cs typeface="+mn-cs"/>
                        </a:rPr>
                      </a:br>
                      <a:r>
                        <a:rPr kumimoji="1" lang="ja-JP" altLang="en-US" sz="800" b="0" kern="1200">
                          <a:solidFill>
                            <a:schemeClr val="tx1"/>
                          </a:solidFill>
                          <a:effectLst/>
                          <a:latin typeface="+mn-lt"/>
                          <a:ea typeface="+mn-ea"/>
                          <a:cs typeface="+mn-cs"/>
                        </a:rPr>
                        <a:t>インシデントの対象物を確保していた場合</a:t>
                      </a:r>
                      <a:br>
                        <a:rPr kumimoji="1" lang="en-US" altLang="ja-JP" sz="800" b="0" kern="1200">
                          <a:solidFill>
                            <a:schemeClr val="tx1"/>
                          </a:solidFill>
                          <a:effectLst/>
                          <a:latin typeface="+mn-lt"/>
                          <a:ea typeface="+mn-ea"/>
                          <a:cs typeface="+mn-cs"/>
                        </a:rPr>
                      </a:br>
                      <a:r>
                        <a:rPr kumimoji="1" lang="ja-JP" altLang="en-US" sz="800" b="0" kern="1200">
                          <a:solidFill>
                            <a:schemeClr val="tx1"/>
                          </a:solidFill>
                          <a:effectLst/>
                          <a:latin typeface="+mn-lt"/>
                          <a:ea typeface="+mn-ea"/>
                          <a:cs typeface="+mn-cs"/>
                        </a:rPr>
                        <a:t>対象物を確保した日時、人物（役職）、場所、確保時の対象物（および周辺）に対する行為、確保後の対象物に対する対処（の有無）とその内容を記録します。</a:t>
                      </a:r>
                      <a:br>
                        <a:rPr kumimoji="1" lang="en-US" altLang="ja-JP" sz="800" b="0" kern="1200">
                          <a:solidFill>
                            <a:schemeClr val="tx1"/>
                          </a:solidFill>
                          <a:effectLst/>
                          <a:latin typeface="+mn-lt"/>
                          <a:ea typeface="+mn-ea"/>
                          <a:cs typeface="+mn-cs"/>
                        </a:rPr>
                      </a:br>
                      <a:br>
                        <a:rPr kumimoji="1" lang="en-US" altLang="ja-JP" sz="800" b="0" kern="1200">
                          <a:solidFill>
                            <a:schemeClr val="tx1"/>
                          </a:solidFill>
                          <a:effectLst/>
                          <a:latin typeface="+mn-lt"/>
                          <a:ea typeface="+mn-ea"/>
                          <a:cs typeface="+mn-cs"/>
                        </a:rPr>
                      </a:br>
                      <a:r>
                        <a:rPr kumimoji="1" lang="ja-JP" altLang="en-US" sz="800" b="0" kern="1200">
                          <a:solidFill>
                            <a:schemeClr val="tx1"/>
                          </a:solidFill>
                          <a:effectLst/>
                          <a:latin typeface="+mn-lt"/>
                          <a:ea typeface="+mn-ea"/>
                          <a:cs typeface="+mn-cs"/>
                        </a:rPr>
                        <a:t>インシデントの対象物を確保していない場合</a:t>
                      </a:r>
                      <a:br>
                        <a:rPr kumimoji="1" lang="en-US" altLang="ja-JP" sz="800" b="0" kern="1200">
                          <a:solidFill>
                            <a:schemeClr val="tx1"/>
                          </a:solidFill>
                          <a:effectLst/>
                          <a:latin typeface="+mn-lt"/>
                          <a:ea typeface="+mn-ea"/>
                          <a:cs typeface="+mn-cs"/>
                        </a:rPr>
                      </a:br>
                      <a:r>
                        <a:rPr kumimoji="1" lang="ja-JP" altLang="en-US" sz="800" b="0" kern="1200">
                          <a:solidFill>
                            <a:schemeClr val="tx1"/>
                          </a:solidFill>
                          <a:effectLst/>
                          <a:latin typeface="+mn-lt"/>
                          <a:ea typeface="+mn-ea"/>
                          <a:cs typeface="+mn-cs"/>
                        </a:rPr>
                        <a:t>対象物を確保する（予定の）日時と場所、確保時の対象物（およびその周辺）の状態を詳細に記録します。</a:t>
                      </a:r>
                      <a:endParaRPr kumimoji="1" lang="en-US" altLang="ja-JP" sz="800" b="0" kern="1200">
                        <a:solidFill>
                          <a:schemeClr val="tx1"/>
                        </a:solidFill>
                        <a:effectLst/>
                        <a:latin typeface="+mn-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90540864"/>
                  </a:ext>
                </a:extLst>
              </a:tr>
              <a:tr h="0">
                <a:tc>
                  <a:txBody>
                    <a:bodyPr/>
                    <a:lstStyle/>
                    <a:p>
                      <a:r>
                        <a:rPr kumimoji="1" lang="en-US" altLang="ja-JP" sz="800" b="1">
                          <a:solidFill>
                            <a:schemeClr val="tx1"/>
                          </a:solidFill>
                          <a:latin typeface="+mn-ea"/>
                          <a:ea typeface="+mn-ea"/>
                        </a:rPr>
                        <a:t>2. </a:t>
                      </a:r>
                      <a:r>
                        <a:rPr kumimoji="1" lang="ja-JP" altLang="en-US" sz="800" b="1">
                          <a:solidFill>
                            <a:schemeClr val="tx1"/>
                          </a:solidFill>
                          <a:latin typeface="+mn-ea"/>
                          <a:ea typeface="+mn-ea"/>
                        </a:rPr>
                        <a:t>発生したインシデントに関する対象物の決定</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787693564"/>
                  </a:ext>
                </a:extLst>
              </a:tr>
              <a:tr h="568140">
                <a:tc>
                  <a:txBody>
                    <a:bodyPr/>
                    <a:lstStyle/>
                    <a:p>
                      <a:pPr marL="0" indent="0">
                        <a:buFont typeface="+mj-lt"/>
                        <a:buNone/>
                      </a:pPr>
                      <a:r>
                        <a:rPr kumimoji="1" lang="ja-JP" altLang="en-US" sz="800" b="1" kern="1200" dirty="0">
                          <a:solidFill>
                            <a:schemeClr val="tx1"/>
                          </a:solidFill>
                          <a:effectLst/>
                          <a:latin typeface="+mn-ea"/>
                          <a:ea typeface="+mn-ea"/>
                          <a:cs typeface="+mn-cs"/>
                        </a:rPr>
                        <a:t>対象物に対する情報収集および対象物の絞り込み</a:t>
                      </a:r>
                      <a:endParaRPr kumimoji="1" lang="en-US" altLang="ja-JP" sz="800" b="1" kern="1200" dirty="0">
                        <a:solidFill>
                          <a:schemeClr val="tx1"/>
                        </a:solidFill>
                        <a:effectLst/>
                        <a:latin typeface="+mn-ea"/>
                        <a:ea typeface="+mn-ea"/>
                        <a:cs typeface="+mn-cs"/>
                      </a:endParaRPr>
                    </a:p>
                    <a:p>
                      <a:pPr marL="171450" indent="-171450">
                        <a:buFont typeface="Wingdings" panose="05000000000000000000" pitchFamily="2" charset="2"/>
                        <a:buChar char="ü"/>
                      </a:pPr>
                      <a:r>
                        <a:rPr kumimoji="1" lang="ja-JP" altLang="en-US" sz="800" b="0" kern="1200" dirty="0">
                          <a:solidFill>
                            <a:schemeClr val="tx1"/>
                          </a:solidFill>
                          <a:effectLst/>
                          <a:latin typeface="+mn-ea"/>
                          <a:ea typeface="+mn-ea"/>
                          <a:cs typeface="+mn-cs"/>
                        </a:rPr>
                        <a:t>発生したインシデントに関する対象物の種類および個数を確認します。</a:t>
                      </a:r>
                      <a:br>
                        <a:rPr kumimoji="1" lang="en-US" altLang="ja-JP" sz="800" b="0" kern="1200" dirty="0">
                          <a:solidFill>
                            <a:schemeClr val="tx1"/>
                          </a:solidFill>
                          <a:effectLst/>
                          <a:latin typeface="+mn-ea"/>
                          <a:ea typeface="+mn-ea"/>
                          <a:cs typeface="+mn-cs"/>
                        </a:rPr>
                      </a:br>
                      <a:r>
                        <a:rPr kumimoji="1" lang="ja-JP" altLang="en-US" sz="800" b="0" kern="1200" dirty="0">
                          <a:solidFill>
                            <a:schemeClr val="tx1"/>
                          </a:solidFill>
                          <a:effectLst/>
                          <a:latin typeface="+mn-ea"/>
                          <a:ea typeface="+mn-ea"/>
                          <a:cs typeface="+mn-cs"/>
                        </a:rPr>
                        <a:t>・コンピュータ（タブレット型、ノート型、デスクトップ型、サーバ型）</a:t>
                      </a:r>
                      <a:br>
                        <a:rPr kumimoji="1" lang="en-US" altLang="ja-JP" sz="800" b="0" kern="1200" dirty="0">
                          <a:solidFill>
                            <a:schemeClr val="tx1"/>
                          </a:solidFill>
                          <a:effectLst/>
                          <a:latin typeface="+mn-ea"/>
                          <a:ea typeface="+mn-ea"/>
                          <a:cs typeface="+mn-cs"/>
                        </a:rPr>
                      </a:br>
                      <a:r>
                        <a:rPr kumimoji="1" lang="ja-JP" altLang="en-US" sz="800" b="0" kern="1200" dirty="0">
                          <a:solidFill>
                            <a:schemeClr val="tx1"/>
                          </a:solidFill>
                          <a:effectLst/>
                          <a:latin typeface="+mn-ea"/>
                          <a:ea typeface="+mn-ea"/>
                          <a:cs typeface="+mn-cs"/>
                        </a:rPr>
                        <a:t>・ネットワーク機器（ルータ、ファイアウォール、</a:t>
                      </a:r>
                      <a:r>
                        <a:rPr kumimoji="1" lang="en-US" altLang="ja-JP" sz="800" b="0" kern="1200" dirty="0">
                          <a:solidFill>
                            <a:schemeClr val="tx1"/>
                          </a:solidFill>
                          <a:effectLst/>
                          <a:latin typeface="+mn-ea"/>
                          <a:ea typeface="+mn-ea"/>
                          <a:cs typeface="+mn-cs"/>
                        </a:rPr>
                        <a:t>IDS</a:t>
                      </a:r>
                      <a:r>
                        <a:rPr kumimoji="1" lang="ja-JP" altLang="en-US" sz="800" b="0" kern="1200" dirty="0">
                          <a:solidFill>
                            <a:schemeClr val="tx1"/>
                          </a:solidFill>
                          <a:effectLst/>
                          <a:latin typeface="+mn-ea"/>
                          <a:ea typeface="+mn-ea"/>
                          <a:cs typeface="+mn-cs"/>
                        </a:rPr>
                        <a:t>、</a:t>
                      </a:r>
                      <a:r>
                        <a:rPr kumimoji="1" lang="en-US" altLang="ja-JP" sz="800" b="0" kern="1200" dirty="0">
                          <a:solidFill>
                            <a:schemeClr val="tx1"/>
                          </a:solidFill>
                          <a:effectLst/>
                          <a:latin typeface="+mn-ea"/>
                          <a:ea typeface="+mn-ea"/>
                          <a:cs typeface="+mn-cs"/>
                        </a:rPr>
                        <a:t>IPS</a:t>
                      </a:r>
                      <a:r>
                        <a:rPr kumimoji="1" lang="ja-JP" altLang="en-US" sz="800" b="0" kern="1200" dirty="0">
                          <a:solidFill>
                            <a:schemeClr val="tx1"/>
                          </a:solidFill>
                          <a:effectLst/>
                          <a:latin typeface="+mn-ea"/>
                          <a:ea typeface="+mn-ea"/>
                          <a:cs typeface="+mn-cs"/>
                        </a:rPr>
                        <a:t>）</a:t>
                      </a:r>
                      <a:br>
                        <a:rPr kumimoji="1" lang="en-US" altLang="ja-JP" sz="800" b="0" kern="1200" dirty="0">
                          <a:solidFill>
                            <a:schemeClr val="tx1"/>
                          </a:solidFill>
                          <a:effectLst/>
                          <a:latin typeface="+mn-ea"/>
                          <a:ea typeface="+mn-ea"/>
                          <a:cs typeface="+mn-cs"/>
                        </a:rPr>
                      </a:br>
                      <a:r>
                        <a:rPr kumimoji="1" lang="ja-JP" altLang="en-US" sz="800" b="0" kern="1200" dirty="0">
                          <a:solidFill>
                            <a:schemeClr val="tx1"/>
                          </a:solidFill>
                          <a:effectLst/>
                          <a:latin typeface="+mn-ea"/>
                          <a:ea typeface="+mn-ea"/>
                          <a:cs typeface="+mn-cs"/>
                        </a:rPr>
                        <a:t>・</a:t>
                      </a:r>
                      <a:r>
                        <a:rPr kumimoji="1" lang="en-US" altLang="ja-JP" sz="800" b="0" kern="1200" dirty="0">
                          <a:solidFill>
                            <a:schemeClr val="tx1"/>
                          </a:solidFill>
                          <a:effectLst/>
                          <a:latin typeface="+mn-ea"/>
                          <a:ea typeface="+mn-ea"/>
                          <a:cs typeface="+mn-cs"/>
                        </a:rPr>
                        <a:t>HDD</a:t>
                      </a:r>
                      <a:r>
                        <a:rPr kumimoji="1" lang="ja-JP" altLang="en-US" sz="800" b="0" kern="1200" dirty="0">
                          <a:solidFill>
                            <a:schemeClr val="tx1"/>
                          </a:solidFill>
                          <a:effectLst/>
                          <a:latin typeface="+mn-ea"/>
                          <a:ea typeface="+mn-ea"/>
                          <a:cs typeface="+mn-cs"/>
                        </a:rPr>
                        <a:t>、</a:t>
                      </a:r>
                      <a:r>
                        <a:rPr kumimoji="1" lang="en-US" altLang="ja-JP" sz="800" b="0" kern="1200" dirty="0">
                          <a:solidFill>
                            <a:schemeClr val="tx1"/>
                          </a:solidFill>
                          <a:effectLst/>
                          <a:latin typeface="+mn-ea"/>
                          <a:ea typeface="+mn-ea"/>
                          <a:cs typeface="+mn-cs"/>
                        </a:rPr>
                        <a:t>SSD</a:t>
                      </a:r>
                      <a:r>
                        <a:rPr kumimoji="1" lang="ja-JP" altLang="en-US" sz="800" b="0" kern="1200" dirty="0">
                          <a:solidFill>
                            <a:schemeClr val="tx1"/>
                          </a:solidFill>
                          <a:effectLst/>
                          <a:latin typeface="+mn-ea"/>
                          <a:ea typeface="+mn-ea"/>
                          <a:cs typeface="+mn-cs"/>
                        </a:rPr>
                        <a:t>など</a:t>
                      </a:r>
                      <a:endParaRPr kumimoji="1" lang="en-US" altLang="ja-JP" sz="800" b="0" kern="1200" dirty="0">
                        <a:solidFill>
                          <a:schemeClr val="tx1"/>
                        </a:solidFill>
                        <a:effectLst/>
                        <a:latin typeface="+mn-ea"/>
                        <a:ea typeface="+mn-ea"/>
                        <a:cs typeface="+mn-cs"/>
                      </a:endParaRPr>
                    </a:p>
                    <a:p>
                      <a:pPr marL="171450" indent="-171450">
                        <a:buFont typeface="Wingdings" panose="05000000000000000000" pitchFamily="2" charset="2"/>
                        <a:buChar char="ü"/>
                      </a:pPr>
                      <a:r>
                        <a:rPr kumimoji="1" lang="ja-JP" altLang="en-US" sz="800" b="0" kern="1200" dirty="0">
                          <a:solidFill>
                            <a:schemeClr val="tx1"/>
                          </a:solidFill>
                          <a:effectLst/>
                          <a:latin typeface="+mn-ea"/>
                          <a:ea typeface="+mn-ea"/>
                          <a:cs typeface="+mn-cs"/>
                        </a:rPr>
                        <a:t>発生したインシデントに関する対象物の状態（いつどこに存在していたかなど）を確認します。</a:t>
                      </a:r>
                      <a:endParaRPr kumimoji="1" lang="en-US" altLang="ja-JP" sz="800" b="0" kern="1200" dirty="0">
                        <a:solidFill>
                          <a:schemeClr val="tx1"/>
                        </a:solidFill>
                        <a:effectLst/>
                        <a:latin typeface="+mn-ea"/>
                        <a:ea typeface="+mn-ea"/>
                        <a:cs typeface="+mn-cs"/>
                      </a:endParaRPr>
                    </a:p>
                    <a:p>
                      <a:pPr marL="171450" indent="-171450">
                        <a:buFont typeface="Wingdings" panose="05000000000000000000" pitchFamily="2" charset="2"/>
                        <a:buChar char="ü"/>
                      </a:pPr>
                      <a:r>
                        <a:rPr kumimoji="1" lang="ja-JP" altLang="en-US" sz="800" b="0" kern="1200" dirty="0">
                          <a:solidFill>
                            <a:schemeClr val="tx1"/>
                          </a:solidFill>
                          <a:effectLst/>
                          <a:latin typeface="+mn-ea"/>
                          <a:ea typeface="+mn-ea"/>
                          <a:cs typeface="+mn-cs"/>
                        </a:rPr>
                        <a:t>発生したインシデントに関する対象物の使い始めと終わり、および使用頻度を確認します。</a:t>
                      </a:r>
                      <a:endParaRPr kumimoji="1" lang="en-US" altLang="ja-JP" sz="800" b="0" kern="1200" dirty="0">
                        <a:solidFill>
                          <a:schemeClr val="tx1"/>
                        </a:solidFill>
                        <a:effectLst/>
                        <a:latin typeface="+mn-ea"/>
                        <a:ea typeface="+mn-ea"/>
                        <a:cs typeface="+mn-cs"/>
                      </a:endParaRPr>
                    </a:p>
                    <a:p>
                      <a:pPr marL="171450" indent="-171450">
                        <a:buFont typeface="Wingdings" panose="05000000000000000000" pitchFamily="2" charset="2"/>
                        <a:buChar char="ü"/>
                      </a:pPr>
                      <a:r>
                        <a:rPr kumimoji="1" lang="ja-JP" altLang="en-US" sz="800" b="0" kern="1200" dirty="0">
                          <a:solidFill>
                            <a:schemeClr val="tx1"/>
                          </a:solidFill>
                          <a:effectLst/>
                          <a:latin typeface="+mn-ea"/>
                          <a:ea typeface="+mn-ea"/>
                          <a:cs typeface="+mn-cs"/>
                        </a:rPr>
                        <a:t>発生したインシデントに関する対象物の使用者、および管理者を確認します。</a:t>
                      </a:r>
                      <a:endParaRPr kumimoji="1" lang="en-US" altLang="ja-JP" sz="800" b="0" kern="1200" dirty="0">
                        <a:solidFill>
                          <a:schemeClr val="tx1"/>
                        </a:solidFill>
                        <a:effectLst/>
                        <a:latin typeface="+mn-ea"/>
                        <a:ea typeface="+mn-ea"/>
                        <a:cs typeface="+mn-cs"/>
                      </a:endParaRPr>
                    </a:p>
                    <a:p>
                      <a:pPr marL="171450" indent="-171450">
                        <a:buFont typeface="Wingdings" panose="05000000000000000000" pitchFamily="2" charset="2"/>
                        <a:buChar char="ü"/>
                      </a:pPr>
                      <a:r>
                        <a:rPr kumimoji="1" lang="ja-JP" altLang="en-US" sz="800" b="0" kern="1200" dirty="0">
                          <a:solidFill>
                            <a:schemeClr val="tx1"/>
                          </a:solidFill>
                          <a:effectLst/>
                          <a:latin typeface="+mn-ea"/>
                          <a:ea typeface="+mn-ea"/>
                          <a:cs typeface="+mn-cs"/>
                        </a:rPr>
                        <a:t>発生したインシデントに関する対象物を円滑に証拠保全するための周辺機器、およびドキュメントの有無を確認します。</a:t>
                      </a:r>
                      <a:endParaRPr kumimoji="1" lang="en-US" altLang="ja-JP" sz="800" b="0" kern="1200" dirty="0">
                        <a:solidFill>
                          <a:schemeClr val="tx1"/>
                        </a:solidFill>
                        <a:effectLst/>
                        <a:latin typeface="+mn-ea"/>
                        <a:ea typeface="+mn-ea"/>
                        <a:cs typeface="+mn-cs"/>
                      </a:endParaRPr>
                    </a:p>
                    <a:p>
                      <a:pPr marL="171450" indent="-171450">
                        <a:buFont typeface="Wingdings" panose="05000000000000000000" pitchFamily="2" charset="2"/>
                        <a:buChar char="ü"/>
                      </a:pPr>
                      <a:endParaRPr kumimoji="1" lang="en-US" altLang="ja-JP" sz="800" b="1" kern="1200" dirty="0">
                        <a:solidFill>
                          <a:schemeClr val="tx1"/>
                        </a:solidFill>
                        <a:effectLst/>
                        <a:latin typeface="+mn-ea"/>
                        <a:ea typeface="+mn-ea"/>
                        <a:cs typeface="+mn-cs"/>
                      </a:endParaRPr>
                    </a:p>
                    <a:p>
                      <a:pPr marL="0" indent="0">
                        <a:buFont typeface="Wingdings" panose="05000000000000000000" pitchFamily="2" charset="2"/>
                        <a:buNone/>
                      </a:pPr>
                      <a:r>
                        <a:rPr kumimoji="1" lang="ja-JP" altLang="en-US" sz="800" b="1" kern="1200" dirty="0">
                          <a:solidFill>
                            <a:schemeClr val="tx1"/>
                          </a:solidFill>
                          <a:effectLst/>
                          <a:latin typeface="+mn-ea"/>
                          <a:ea typeface="+mn-ea"/>
                          <a:cs typeface="+mn-cs"/>
                        </a:rPr>
                        <a:t>対象物の選定と優先順位づけ</a:t>
                      </a:r>
                      <a:endParaRPr kumimoji="1" lang="en-US" altLang="ja-JP" sz="800" b="1" kern="1200" dirty="0">
                        <a:solidFill>
                          <a:schemeClr val="tx1"/>
                        </a:solidFill>
                        <a:effectLst/>
                        <a:latin typeface="+mn-ea"/>
                        <a:ea typeface="+mn-ea"/>
                        <a:cs typeface="+mn-cs"/>
                      </a:endParaRPr>
                    </a:p>
                    <a:p>
                      <a:pPr marL="171450" indent="-171450">
                        <a:buFont typeface="Wingdings" panose="05000000000000000000" pitchFamily="2" charset="2"/>
                        <a:buChar char="ü"/>
                      </a:pPr>
                      <a:r>
                        <a:rPr kumimoji="1" lang="ja-JP" altLang="en-US" sz="800" b="0" kern="1200" dirty="0">
                          <a:solidFill>
                            <a:schemeClr val="tx1"/>
                          </a:solidFill>
                          <a:effectLst/>
                          <a:latin typeface="+mn-ea"/>
                          <a:ea typeface="+mn-ea"/>
                          <a:cs typeface="+mn-cs"/>
                        </a:rPr>
                        <a:t>保全を行う前の対象物（デバイス）を選定し、その理由を明確にします。</a:t>
                      </a:r>
                      <a:endParaRPr kumimoji="1" lang="en-US" altLang="ja-JP" sz="800" b="0" kern="1200" dirty="0">
                        <a:solidFill>
                          <a:schemeClr val="tx1"/>
                        </a:solidFill>
                        <a:effectLst/>
                        <a:latin typeface="+mn-ea"/>
                        <a:ea typeface="+mn-ea"/>
                        <a:cs typeface="+mn-cs"/>
                      </a:endParaRPr>
                    </a:p>
                    <a:p>
                      <a:pPr marL="171450" indent="-171450">
                        <a:buFont typeface="Wingdings" panose="05000000000000000000" pitchFamily="2" charset="2"/>
                        <a:buChar char="ü"/>
                      </a:pPr>
                      <a:r>
                        <a:rPr kumimoji="1" lang="ja-JP" altLang="en-US" sz="800" b="0" kern="1200" dirty="0">
                          <a:solidFill>
                            <a:schemeClr val="tx1"/>
                          </a:solidFill>
                          <a:effectLst/>
                          <a:latin typeface="+mn-ea"/>
                          <a:ea typeface="+mn-ea"/>
                          <a:cs typeface="+mn-cs"/>
                        </a:rPr>
                        <a:t>（対象物が複数ある場合）取扱う対象物の優先順位をつけ、その理由を明確にします。</a:t>
                      </a:r>
                      <a:endParaRPr kumimoji="1" lang="en-US" altLang="ja-JP" sz="800" b="0" kern="1200" dirty="0">
                        <a:solidFill>
                          <a:schemeClr val="tx1"/>
                        </a:solidFill>
                        <a:effectLst/>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15293430"/>
                  </a:ext>
                </a:extLst>
              </a:tr>
              <a:tr h="0">
                <a:tc>
                  <a:txBody>
                    <a:bodyPr/>
                    <a:lstStyle/>
                    <a:p>
                      <a:pPr marL="0" indent="0">
                        <a:buFont typeface="+mj-lt"/>
                        <a:buNone/>
                      </a:pPr>
                      <a:r>
                        <a:rPr kumimoji="1" lang="en-US" altLang="ja-JP" sz="800" b="1" kern="1200">
                          <a:solidFill>
                            <a:schemeClr val="tx1"/>
                          </a:solidFill>
                          <a:effectLst/>
                          <a:latin typeface="+mn-ea"/>
                          <a:ea typeface="+mn-ea"/>
                          <a:cs typeface="+mn-cs"/>
                        </a:rPr>
                        <a:t>3. </a:t>
                      </a:r>
                      <a:r>
                        <a:rPr kumimoji="1" lang="ja-JP" altLang="en-US" sz="800" b="1" kern="1200">
                          <a:solidFill>
                            <a:schemeClr val="tx1"/>
                          </a:solidFill>
                          <a:effectLst/>
                          <a:latin typeface="+mn-ea"/>
                          <a:ea typeface="+mn-ea"/>
                          <a:cs typeface="+mn-cs"/>
                        </a:rPr>
                        <a:t>証拠保全を行う上で必要な情報の収集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808323442"/>
                  </a:ext>
                </a:extLst>
              </a:tr>
              <a:tr h="0">
                <a:tc>
                  <a:txBody>
                    <a:bodyPr/>
                    <a:lstStyle/>
                    <a:p>
                      <a:pPr marL="0" indent="0">
                        <a:buFont typeface="+mj-lt"/>
                        <a:buNone/>
                      </a:pPr>
                      <a:r>
                        <a:rPr kumimoji="1" lang="ja-JP" altLang="en-US" sz="800" b="1" kern="1200" dirty="0">
                          <a:solidFill>
                            <a:schemeClr val="tx1"/>
                          </a:solidFill>
                          <a:effectLst/>
                          <a:latin typeface="+mn-ea"/>
                          <a:ea typeface="+mn-ea"/>
                          <a:cs typeface="+mn-cs"/>
                        </a:rPr>
                        <a:t>対象物の情報</a:t>
                      </a:r>
                      <a:endParaRPr kumimoji="1" lang="en-US" altLang="ja-JP" sz="800" b="1" kern="1200" dirty="0">
                        <a:solidFill>
                          <a:schemeClr val="tx1"/>
                        </a:solidFill>
                        <a:effectLst/>
                        <a:latin typeface="+mn-ea"/>
                        <a:ea typeface="+mn-ea"/>
                        <a:cs typeface="+mn-cs"/>
                      </a:endParaRPr>
                    </a:p>
                    <a:p>
                      <a:pPr marL="171450" indent="-171450">
                        <a:buFont typeface="Wingdings" panose="05000000000000000000" pitchFamily="2" charset="2"/>
                        <a:buChar char="ü"/>
                      </a:pPr>
                      <a:r>
                        <a:rPr kumimoji="1" lang="ja-JP" altLang="en-US" sz="800" b="0" kern="1200" dirty="0">
                          <a:solidFill>
                            <a:schemeClr val="tx1"/>
                          </a:solidFill>
                          <a:effectLst/>
                          <a:latin typeface="+mn-ea"/>
                          <a:ea typeface="+mn-ea"/>
                          <a:cs typeface="+mn-cs"/>
                        </a:rPr>
                        <a:t>対象物の形状、個数、物理的な状態を確認します。</a:t>
                      </a:r>
                      <a:br>
                        <a:rPr kumimoji="1" lang="en-US" altLang="ja-JP" sz="800" b="0" kern="1200" dirty="0">
                          <a:solidFill>
                            <a:schemeClr val="tx1"/>
                          </a:solidFill>
                          <a:effectLst/>
                          <a:latin typeface="+mn-ea"/>
                          <a:ea typeface="+mn-ea"/>
                          <a:cs typeface="+mn-cs"/>
                        </a:rPr>
                      </a:br>
                      <a:r>
                        <a:rPr kumimoji="1" lang="ja-JP" altLang="en-US" sz="800" b="0" kern="1200" dirty="0">
                          <a:solidFill>
                            <a:schemeClr val="tx1"/>
                          </a:solidFill>
                          <a:effectLst/>
                          <a:latin typeface="+mn-ea"/>
                          <a:ea typeface="+mn-ea"/>
                          <a:cs typeface="+mn-cs"/>
                        </a:rPr>
                        <a:t>・対象物のラベル情報（メーカー、型番、モデル名、記憶容量など）</a:t>
                      </a:r>
                      <a:br>
                        <a:rPr kumimoji="1" lang="en-US" altLang="ja-JP" sz="800" b="0" kern="1200" dirty="0">
                          <a:solidFill>
                            <a:schemeClr val="tx1"/>
                          </a:solidFill>
                          <a:effectLst/>
                          <a:latin typeface="+mn-ea"/>
                          <a:ea typeface="+mn-ea"/>
                          <a:cs typeface="+mn-cs"/>
                        </a:rPr>
                      </a:br>
                      <a:r>
                        <a:rPr kumimoji="1" lang="ja-JP" altLang="en-US" sz="800" b="0" kern="1200" dirty="0">
                          <a:solidFill>
                            <a:schemeClr val="tx1"/>
                          </a:solidFill>
                          <a:effectLst/>
                          <a:latin typeface="+mn-ea"/>
                          <a:ea typeface="+mn-ea"/>
                          <a:cs typeface="+mn-cs"/>
                        </a:rPr>
                        <a:t>・ケーブルの接続状況</a:t>
                      </a:r>
                      <a:br>
                        <a:rPr kumimoji="1" lang="en-US" altLang="ja-JP" sz="800" b="0" kern="1200" dirty="0">
                          <a:solidFill>
                            <a:schemeClr val="tx1"/>
                          </a:solidFill>
                          <a:effectLst/>
                          <a:latin typeface="+mn-ea"/>
                          <a:ea typeface="+mn-ea"/>
                          <a:cs typeface="+mn-cs"/>
                        </a:rPr>
                      </a:br>
                      <a:r>
                        <a:rPr kumimoji="1" lang="ja-JP" altLang="en-US" sz="800" b="0" kern="1200" dirty="0">
                          <a:solidFill>
                            <a:schemeClr val="tx1"/>
                          </a:solidFill>
                          <a:effectLst/>
                          <a:latin typeface="+mn-ea"/>
                          <a:ea typeface="+mn-ea"/>
                          <a:cs typeface="+mn-cs"/>
                        </a:rPr>
                        <a:t>・通常環境下で視認可能な物理的破損、損傷の有無など</a:t>
                      </a:r>
                      <a:endParaRPr kumimoji="1" lang="en-US" altLang="ja-JP" sz="800" b="0" kern="1200" dirty="0">
                        <a:solidFill>
                          <a:schemeClr val="tx1"/>
                        </a:solidFill>
                        <a:effectLst/>
                        <a:latin typeface="+mn-ea"/>
                        <a:ea typeface="+mn-ea"/>
                        <a:cs typeface="+mn-cs"/>
                      </a:endParaRPr>
                    </a:p>
                    <a:p>
                      <a:pPr marL="171450" indent="-171450">
                        <a:buFont typeface="Wingdings" panose="05000000000000000000" pitchFamily="2" charset="2"/>
                        <a:buChar char="ü"/>
                      </a:pPr>
                      <a:r>
                        <a:rPr kumimoji="1" lang="en-US" altLang="ja-JP" sz="800" b="0" kern="1200" dirty="0">
                          <a:solidFill>
                            <a:schemeClr val="tx1"/>
                          </a:solidFill>
                          <a:effectLst/>
                          <a:latin typeface="+mn-ea"/>
                          <a:ea typeface="+mn-ea"/>
                          <a:cs typeface="+mn-cs"/>
                        </a:rPr>
                        <a:t>HDD</a:t>
                      </a:r>
                      <a:r>
                        <a:rPr kumimoji="1" lang="ja-JP" altLang="en-US" sz="800" b="0" kern="1200" dirty="0">
                          <a:solidFill>
                            <a:schemeClr val="tx1"/>
                          </a:solidFill>
                          <a:effectLst/>
                          <a:latin typeface="+mn-ea"/>
                          <a:ea typeface="+mn-ea"/>
                          <a:cs typeface="+mn-cs"/>
                        </a:rPr>
                        <a:t>、</a:t>
                      </a:r>
                      <a:r>
                        <a:rPr kumimoji="1" lang="en-US" altLang="ja-JP" sz="800" b="0" kern="1200" dirty="0">
                          <a:solidFill>
                            <a:schemeClr val="tx1"/>
                          </a:solidFill>
                          <a:effectLst/>
                          <a:latin typeface="+mn-ea"/>
                          <a:ea typeface="+mn-ea"/>
                          <a:cs typeface="+mn-cs"/>
                        </a:rPr>
                        <a:t>SSD</a:t>
                      </a:r>
                      <a:r>
                        <a:rPr kumimoji="1" lang="ja-JP" altLang="en-US" sz="800" b="0" kern="1200" dirty="0">
                          <a:solidFill>
                            <a:schemeClr val="tx1"/>
                          </a:solidFill>
                          <a:effectLst/>
                          <a:latin typeface="+mn-ea"/>
                          <a:ea typeface="+mn-ea"/>
                          <a:cs typeface="+mn-cs"/>
                        </a:rPr>
                        <a:t>、ストレージメディアの記憶容量、インタフェースの状況を確認します。</a:t>
                      </a:r>
                      <a:endParaRPr kumimoji="1" lang="en-US" altLang="ja-JP" sz="800" b="0" kern="1200" dirty="0">
                        <a:solidFill>
                          <a:schemeClr val="tx1"/>
                        </a:solidFill>
                        <a:effectLst/>
                        <a:latin typeface="+mn-ea"/>
                        <a:ea typeface="+mn-ea"/>
                        <a:cs typeface="+mn-cs"/>
                      </a:endParaRPr>
                    </a:p>
                    <a:p>
                      <a:pPr marL="171450" indent="-171450">
                        <a:buFont typeface="Wingdings" panose="05000000000000000000" pitchFamily="2" charset="2"/>
                        <a:buChar char="ü"/>
                      </a:pPr>
                      <a:r>
                        <a:rPr kumimoji="1" lang="ja-JP" altLang="en-US" sz="800" b="0" kern="1200" dirty="0">
                          <a:solidFill>
                            <a:schemeClr val="tx1"/>
                          </a:solidFill>
                          <a:effectLst/>
                          <a:latin typeface="+mn-ea"/>
                          <a:ea typeface="+mn-ea"/>
                          <a:cs typeface="+mn-cs"/>
                        </a:rPr>
                        <a:t>セキュリティ設定の有無を確認します。</a:t>
                      </a:r>
                      <a:br>
                        <a:rPr kumimoji="1" lang="en-US" altLang="ja-JP" sz="800" b="0" kern="1200" dirty="0">
                          <a:solidFill>
                            <a:schemeClr val="tx1"/>
                          </a:solidFill>
                          <a:effectLst/>
                          <a:latin typeface="+mn-ea"/>
                          <a:ea typeface="+mn-ea"/>
                          <a:cs typeface="+mn-cs"/>
                        </a:rPr>
                      </a:br>
                      <a:r>
                        <a:rPr kumimoji="1" lang="ja-JP" altLang="en-US" sz="800" b="0" kern="1200" dirty="0">
                          <a:solidFill>
                            <a:schemeClr val="tx1"/>
                          </a:solidFill>
                          <a:effectLst/>
                          <a:latin typeface="+mn-ea"/>
                          <a:ea typeface="+mn-ea"/>
                          <a:cs typeface="+mn-cs"/>
                        </a:rPr>
                        <a:t>・</a:t>
                      </a:r>
                      <a:r>
                        <a:rPr kumimoji="1" lang="en-US" altLang="ja-JP" sz="800" b="0" kern="1200" dirty="0">
                          <a:solidFill>
                            <a:schemeClr val="tx1"/>
                          </a:solidFill>
                          <a:effectLst/>
                          <a:latin typeface="+mn-ea"/>
                          <a:ea typeface="+mn-ea"/>
                          <a:cs typeface="+mn-cs"/>
                        </a:rPr>
                        <a:t>HDD</a:t>
                      </a:r>
                      <a:r>
                        <a:rPr kumimoji="1" lang="ja-JP" altLang="en-US" sz="800" b="0" kern="1200" dirty="0">
                          <a:solidFill>
                            <a:schemeClr val="tx1"/>
                          </a:solidFill>
                          <a:effectLst/>
                          <a:latin typeface="+mn-ea"/>
                          <a:ea typeface="+mn-ea"/>
                          <a:cs typeface="+mn-cs"/>
                        </a:rPr>
                        <a:t>、</a:t>
                      </a:r>
                      <a:r>
                        <a:rPr kumimoji="1" lang="en-US" altLang="ja-JP" sz="800" b="0" kern="1200" dirty="0">
                          <a:solidFill>
                            <a:schemeClr val="tx1"/>
                          </a:solidFill>
                          <a:effectLst/>
                          <a:latin typeface="+mn-ea"/>
                          <a:ea typeface="+mn-ea"/>
                          <a:cs typeface="+mn-cs"/>
                        </a:rPr>
                        <a:t>SSD</a:t>
                      </a:r>
                      <a:r>
                        <a:rPr kumimoji="1" lang="ja-JP" altLang="en-US" sz="800" b="0" kern="1200" dirty="0">
                          <a:solidFill>
                            <a:schemeClr val="tx1"/>
                          </a:solidFill>
                          <a:effectLst/>
                          <a:latin typeface="+mn-ea"/>
                          <a:ea typeface="+mn-ea"/>
                          <a:cs typeface="+mn-cs"/>
                        </a:rPr>
                        <a:t>のパスワードロック</a:t>
                      </a:r>
                      <a:br>
                        <a:rPr kumimoji="1" lang="en-US" altLang="ja-JP" sz="800" b="0" kern="1200" dirty="0">
                          <a:solidFill>
                            <a:schemeClr val="tx1"/>
                          </a:solidFill>
                          <a:effectLst/>
                          <a:latin typeface="+mn-ea"/>
                          <a:ea typeface="+mn-ea"/>
                          <a:cs typeface="+mn-cs"/>
                        </a:rPr>
                      </a:br>
                      <a:r>
                        <a:rPr kumimoji="1" lang="ja-JP" altLang="en-US" sz="800" b="0" kern="1200" dirty="0">
                          <a:solidFill>
                            <a:schemeClr val="tx1"/>
                          </a:solidFill>
                          <a:effectLst/>
                          <a:latin typeface="+mn-ea"/>
                          <a:ea typeface="+mn-ea"/>
                          <a:cs typeface="+mn-cs"/>
                        </a:rPr>
                        <a:t>・</a:t>
                      </a:r>
                      <a:r>
                        <a:rPr kumimoji="1" lang="en-US" altLang="ja-JP" sz="800" b="0" kern="1200" dirty="0">
                          <a:solidFill>
                            <a:schemeClr val="tx1"/>
                          </a:solidFill>
                          <a:effectLst/>
                          <a:latin typeface="+mn-ea"/>
                          <a:ea typeface="+mn-ea"/>
                          <a:cs typeface="+mn-cs"/>
                        </a:rPr>
                        <a:t>HDD</a:t>
                      </a:r>
                      <a:r>
                        <a:rPr kumimoji="1" lang="ja-JP" altLang="en-US" sz="800" b="0" kern="1200" dirty="0">
                          <a:solidFill>
                            <a:schemeClr val="tx1"/>
                          </a:solidFill>
                          <a:effectLst/>
                          <a:latin typeface="+mn-ea"/>
                          <a:ea typeface="+mn-ea"/>
                          <a:cs typeface="+mn-cs"/>
                        </a:rPr>
                        <a:t>、</a:t>
                      </a:r>
                      <a:r>
                        <a:rPr kumimoji="1" lang="en-US" altLang="ja-JP" sz="800" b="0" kern="1200" dirty="0">
                          <a:solidFill>
                            <a:schemeClr val="tx1"/>
                          </a:solidFill>
                          <a:effectLst/>
                          <a:latin typeface="+mn-ea"/>
                          <a:ea typeface="+mn-ea"/>
                          <a:cs typeface="+mn-cs"/>
                        </a:rPr>
                        <a:t>SSD</a:t>
                      </a:r>
                      <a:r>
                        <a:rPr kumimoji="1" lang="ja-JP" altLang="en-US" sz="800" b="0" kern="1200" dirty="0">
                          <a:solidFill>
                            <a:schemeClr val="tx1"/>
                          </a:solidFill>
                          <a:effectLst/>
                          <a:latin typeface="+mn-ea"/>
                          <a:ea typeface="+mn-ea"/>
                          <a:cs typeface="+mn-cs"/>
                        </a:rPr>
                        <a:t>全体暗号化または一部のファイル・フォルダの暗号化</a:t>
                      </a:r>
                      <a:br>
                        <a:rPr kumimoji="1" lang="en-US" altLang="ja-JP" sz="800" b="0" kern="1200" dirty="0">
                          <a:solidFill>
                            <a:schemeClr val="tx1"/>
                          </a:solidFill>
                          <a:effectLst/>
                          <a:latin typeface="+mn-ea"/>
                          <a:ea typeface="+mn-ea"/>
                          <a:cs typeface="+mn-cs"/>
                        </a:rPr>
                      </a:br>
                      <a:r>
                        <a:rPr kumimoji="1" lang="ja-JP" altLang="en-US" sz="800" b="0" kern="1200" dirty="0">
                          <a:solidFill>
                            <a:schemeClr val="tx1"/>
                          </a:solidFill>
                          <a:effectLst/>
                          <a:latin typeface="+mn-ea"/>
                          <a:ea typeface="+mn-ea"/>
                          <a:cs typeface="+mn-cs"/>
                        </a:rPr>
                        <a:t>・</a:t>
                      </a:r>
                      <a:r>
                        <a:rPr kumimoji="1" lang="en-US" altLang="ja-JP" sz="800" b="0" kern="1200" dirty="0">
                          <a:solidFill>
                            <a:schemeClr val="tx1"/>
                          </a:solidFill>
                          <a:effectLst/>
                          <a:latin typeface="+mn-ea"/>
                          <a:ea typeface="+mn-ea"/>
                          <a:cs typeface="+mn-cs"/>
                        </a:rPr>
                        <a:t>PC</a:t>
                      </a:r>
                      <a:r>
                        <a:rPr kumimoji="1" lang="ja-JP" altLang="en-US" sz="800" b="0" kern="1200" dirty="0">
                          <a:solidFill>
                            <a:schemeClr val="tx1"/>
                          </a:solidFill>
                          <a:effectLst/>
                          <a:latin typeface="+mn-ea"/>
                          <a:ea typeface="+mn-ea"/>
                          <a:cs typeface="+mn-cs"/>
                        </a:rPr>
                        <a:t>周辺のワイヤストッパー、ロッカーなど</a:t>
                      </a:r>
                      <a:endParaRPr kumimoji="1" lang="en-US" altLang="ja-JP" sz="800" b="0" kern="1200" dirty="0">
                        <a:solidFill>
                          <a:schemeClr val="tx1"/>
                        </a:solidFill>
                        <a:effectLst/>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18940272"/>
                  </a:ext>
                </a:extLst>
              </a:tr>
            </a:tbl>
          </a:graphicData>
        </a:graphic>
      </p:graphicFrame>
      <p:sp>
        <p:nvSpPr>
          <p:cNvPr id="4" name="スライド番号プレースホルダー 4">
            <a:extLst>
              <a:ext uri="{FF2B5EF4-FFF2-40B4-BE49-F238E27FC236}">
                <a16:creationId xmlns:a16="http://schemas.microsoft.com/office/drawing/2014/main" id="{BA1B6312-FD60-A57A-F6A8-A21877E43DD0}"/>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40</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1">
            <a:extLst>
              <a:ext uri="{FF2B5EF4-FFF2-40B4-BE49-F238E27FC236}">
                <a16:creationId xmlns:a16="http://schemas.microsoft.com/office/drawing/2014/main" id="{0AEDB06D-25A2-5814-8EEE-708F9AE835CF}"/>
              </a:ext>
            </a:extLst>
          </p:cNvPr>
          <p:cNvSpPr txBox="1">
            <a:spLocks/>
          </p:cNvSpPr>
          <p:nvPr/>
        </p:nvSpPr>
        <p:spPr>
          <a:xfrm>
            <a:off x="619200" y="835200"/>
            <a:ext cx="6238800" cy="4176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1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17</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zh-TW"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技術的管理策</a:t>
            </a:r>
            <a:br>
              <a:rPr kumimoji="1" lang="en-US" altLang="zh-TW"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b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17-2.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各種テーマごとの対策</a:t>
            </a:r>
            <a:endPar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Tree>
    <p:extLst>
      <p:ext uri="{BB962C8B-B14F-4D97-AF65-F5344CB8AC3E}">
        <p14:creationId xmlns:p14="http://schemas.microsoft.com/office/powerpoint/2010/main" val="3229359160"/>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67135745-663B-E6B4-6533-C6F4A2B16B00}"/>
              </a:ext>
            </a:extLst>
          </p:cNvPr>
          <p:cNvSpPr>
            <a:spLocks noGrp="1"/>
          </p:cNvSpPr>
          <p:nvPr>
            <p:ph type="body" sz="quarter" idx="32"/>
          </p:nvPr>
        </p:nvSpPr>
        <p:spPr/>
        <p:txBody>
          <a:bodyPr/>
          <a:lstStyle/>
          <a:p>
            <a:r>
              <a:rPr kumimoji="1" lang="zh-TW" altLang="en-US"/>
              <a:t>第</a:t>
            </a:r>
            <a:r>
              <a:rPr kumimoji="1" lang="en-US" altLang="zh-TW"/>
              <a:t>18</a:t>
            </a:r>
            <a:r>
              <a:rPr kumimoji="1" lang="zh-TW" altLang="en-US"/>
              <a:t>章</a:t>
            </a:r>
            <a:r>
              <a:rPr kumimoji="1" lang="en-US" altLang="zh-TW"/>
              <a:t>. </a:t>
            </a:r>
            <a:r>
              <a:rPr kumimoji="1" lang="ja-JP" altLang="en-US"/>
              <a:t>セキュリティ対策状況の有効性評価</a:t>
            </a:r>
            <a:endParaRPr kumimoji="1" lang="zh-TW" altLang="en-US"/>
          </a:p>
        </p:txBody>
      </p:sp>
      <p:sp>
        <p:nvSpPr>
          <p:cNvPr id="3" name="コンテンツ プレースホルダー 2">
            <a:extLst>
              <a:ext uri="{FF2B5EF4-FFF2-40B4-BE49-F238E27FC236}">
                <a16:creationId xmlns:a16="http://schemas.microsoft.com/office/drawing/2014/main" id="{0437003A-137F-C00F-4DE3-100BFE741FA7}"/>
              </a:ext>
            </a:extLst>
          </p:cNvPr>
          <p:cNvSpPr>
            <a:spLocks noGrp="1"/>
          </p:cNvSpPr>
          <p:nvPr>
            <p:ph sz="quarter" idx="24"/>
          </p:nvPr>
        </p:nvSpPr>
        <p:spPr/>
        <p:txBody>
          <a:bodyPr/>
          <a:lstStyle/>
          <a:p>
            <a:r>
              <a:rPr kumimoji="1" lang="en-US" altLang="ja-JP" sz="1400" u="sng" baseline="0">
                <a:solidFill>
                  <a:schemeClr val="tx1"/>
                </a:solidFill>
                <a:uFill>
                  <a:solidFill>
                    <a:schemeClr val="bg1"/>
                  </a:solidFill>
                </a:uFill>
                <a:latin typeface="+mn-ea"/>
                <a:ea typeface="+mn-ea"/>
                <a:hlinkClick r:id="rId3" action="ppaction://hlinksldjump"/>
              </a:rPr>
              <a:t>18-1.</a:t>
            </a:r>
            <a:r>
              <a:rPr kumimoji="1" lang="ja-JP" altLang="en-US" sz="1400" u="sng" baseline="0">
                <a:solidFill>
                  <a:schemeClr val="tx1"/>
                </a:solidFill>
                <a:uFill>
                  <a:solidFill>
                    <a:schemeClr val="bg1"/>
                  </a:solidFill>
                </a:uFill>
                <a:latin typeface="+mn-ea"/>
                <a:ea typeface="+mn-ea"/>
                <a:hlinkClick r:id="rId3" action="ppaction://hlinksldjump"/>
              </a:rPr>
              <a:t> 内部監査</a:t>
            </a:r>
            <a:r>
              <a:rPr lang="ja-JP" altLang="en-US" u="sng">
                <a:uFill>
                  <a:solidFill>
                    <a:schemeClr val="bg1"/>
                  </a:solidFill>
                </a:uFill>
                <a:latin typeface="+mn-ea"/>
                <a:ea typeface="+mn-ea"/>
              </a:rPr>
              <a:t>・</a:t>
            </a:r>
            <a:r>
              <a:rPr kumimoji="1" lang="ja-JP" altLang="en-US" u="sng">
                <a:uFill>
                  <a:solidFill>
                    <a:schemeClr val="bg1"/>
                  </a:solidFill>
                </a:uFill>
                <a:hlinkClick r:id="rId4" action="ppaction://hlinksldjump"/>
              </a:rPr>
              <a:t>外部監査</a:t>
            </a:r>
            <a:endParaRPr kumimoji="1" lang="ja-JP" altLang="en-US" u="sng">
              <a:uFill>
                <a:solidFill>
                  <a:schemeClr val="bg1"/>
                </a:solidFill>
              </a:uFill>
            </a:endParaRPr>
          </a:p>
        </p:txBody>
      </p:sp>
      <p:sp>
        <p:nvSpPr>
          <p:cNvPr id="4" name="スライド番号プレースホルダー 3">
            <a:extLst>
              <a:ext uri="{FF2B5EF4-FFF2-40B4-BE49-F238E27FC236}">
                <a16:creationId xmlns:a16="http://schemas.microsoft.com/office/drawing/2014/main" id="{D553EE1A-0FC7-CFF6-79F5-44D02BF6DE2D}"/>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18</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5" name="表 4">
            <a:extLst>
              <a:ext uri="{FF2B5EF4-FFF2-40B4-BE49-F238E27FC236}">
                <a16:creationId xmlns:a16="http://schemas.microsoft.com/office/drawing/2014/main" id="{BDB8BCD7-5DFA-D72F-DB27-66B124266C31}"/>
              </a:ext>
            </a:extLst>
          </p:cNvPr>
          <p:cNvGraphicFramePr>
            <a:graphicFrameLocks noGrp="1"/>
          </p:cNvGraphicFramePr>
          <p:nvPr>
            <p:extLst>
              <p:ext uri="{D42A27DB-BD31-4B8C-83A1-F6EECF244321}">
                <p14:modId xmlns:p14="http://schemas.microsoft.com/office/powerpoint/2010/main" val="1864932668"/>
              </p:ext>
            </p:extLst>
          </p:nvPr>
        </p:nvGraphicFramePr>
        <p:xfrm>
          <a:off x="617054" y="3423356"/>
          <a:ext cx="5612400" cy="229359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4936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575768">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0" i="0" kern="1200" dirty="0">
                          <a:solidFill>
                            <a:schemeClr val="dk1"/>
                          </a:solidFill>
                          <a:effectLst/>
                          <a:latin typeface="+mn-lt"/>
                          <a:ea typeface="+mn-ea"/>
                          <a:cs typeface="+mn-cs"/>
                        </a:rPr>
                        <a:t>　第</a:t>
                      </a:r>
                      <a:r>
                        <a:rPr kumimoji="1" lang="en-US" altLang="ja-JP" sz="1200" b="0" i="0" kern="1200" dirty="0">
                          <a:solidFill>
                            <a:schemeClr val="dk1"/>
                          </a:solidFill>
                          <a:effectLst/>
                          <a:latin typeface="+mn-lt"/>
                          <a:ea typeface="+mn-ea"/>
                          <a:cs typeface="+mn-cs"/>
                        </a:rPr>
                        <a:t>18</a:t>
                      </a:r>
                      <a:r>
                        <a:rPr kumimoji="1" lang="ja-JP" altLang="en-US" sz="1200" b="0" i="0" kern="1200" dirty="0">
                          <a:solidFill>
                            <a:schemeClr val="dk1"/>
                          </a:solidFill>
                          <a:effectLst/>
                          <a:latin typeface="+mn-lt"/>
                          <a:ea typeface="+mn-ea"/>
                          <a:cs typeface="+mn-cs"/>
                        </a:rPr>
                        <a:t>章では、セキュリティ対策をした結果、効果があったのか、目標に近づいているかを判断するための取組として、監査について理解することを目的とします。</a:t>
                      </a:r>
                      <a:endParaRPr kumimoji="1" lang="en-US" altLang="ja-JP" sz="1200" b="0" i="0" kern="1200" dirty="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24936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1039338">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dirty="0">
                          <a:solidFill>
                            <a:schemeClr val="tx1"/>
                          </a:solidFill>
                          <a:latin typeface="+mn-ea"/>
                          <a:ea typeface="+mn-ea"/>
                        </a:rPr>
                        <a:t>内部監査および外部監査の重要性について理解すること。</a:t>
                      </a:r>
                      <a:endParaRPr kumimoji="1" lang="en-US" altLang="ja-JP" sz="1200" dirty="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Tree>
    <p:extLst>
      <p:ext uri="{BB962C8B-B14F-4D97-AF65-F5344CB8AC3E}">
        <p14:creationId xmlns:p14="http://schemas.microsoft.com/office/powerpoint/2010/main" val="1911013968"/>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正方形/長方形 21">
            <a:extLst>
              <a:ext uri="{FF2B5EF4-FFF2-40B4-BE49-F238E27FC236}">
                <a16:creationId xmlns:a16="http://schemas.microsoft.com/office/drawing/2014/main" id="{5BA8782C-75AB-D35B-06EB-37AEB0119353}"/>
              </a:ext>
            </a:extLst>
          </p:cNvPr>
          <p:cNvSpPr/>
          <p:nvPr/>
        </p:nvSpPr>
        <p:spPr>
          <a:xfrm>
            <a:off x="622800" y="3566430"/>
            <a:ext cx="5612400" cy="1790426"/>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 name="テキスト プレースホルダー 1">
            <a:extLst>
              <a:ext uri="{FF2B5EF4-FFF2-40B4-BE49-F238E27FC236}">
                <a16:creationId xmlns:a16="http://schemas.microsoft.com/office/drawing/2014/main" id="{2369823F-508A-53F7-92C4-2607783F25FC}"/>
              </a:ext>
            </a:extLst>
          </p:cNvPr>
          <p:cNvSpPr>
            <a:spLocks noGrp="1"/>
          </p:cNvSpPr>
          <p:nvPr>
            <p:ph type="body" sz="quarter" idx="25"/>
          </p:nvPr>
        </p:nvSpPr>
        <p:spPr/>
        <p:txBody>
          <a:bodyPr/>
          <a:lstStyle/>
          <a:p>
            <a:r>
              <a:rPr lang="zh-TW" altLang="en-US" u="sng">
                <a:uFill>
                  <a:solidFill>
                    <a:schemeClr val="bg1"/>
                  </a:solidFill>
                </a:uFill>
                <a:hlinkClick r:id="rId3" action="ppaction://hlinksldjump"/>
              </a:rPr>
              <a:t>第</a:t>
            </a:r>
            <a:r>
              <a:rPr lang="en-US" altLang="zh-TW" u="sng">
                <a:uFill>
                  <a:solidFill>
                    <a:schemeClr val="bg1"/>
                  </a:solidFill>
                </a:uFill>
                <a:hlinkClick r:id="rId3" action="ppaction://hlinksldjump"/>
              </a:rPr>
              <a:t>18</a:t>
            </a:r>
            <a:r>
              <a:rPr lang="zh-TW" altLang="en-US" u="sng">
                <a:uFill>
                  <a:solidFill>
                    <a:schemeClr val="bg1"/>
                  </a:solidFill>
                </a:uFill>
                <a:hlinkClick r:id="rId3" action="ppaction://hlinksldjump"/>
              </a:rPr>
              <a:t>章</a:t>
            </a:r>
            <a:r>
              <a:rPr lang="en-US" altLang="zh-TW" u="sng">
                <a:uFill>
                  <a:solidFill>
                    <a:schemeClr val="bg1"/>
                  </a:solidFill>
                </a:uFill>
                <a:hlinkClick r:id="rId3" action="ppaction://hlinksldjump"/>
              </a:rPr>
              <a:t>. </a:t>
            </a:r>
            <a:r>
              <a:rPr lang="ja-JP" altLang="en-US" u="sng">
                <a:uFill>
                  <a:solidFill>
                    <a:schemeClr val="bg1"/>
                  </a:solidFill>
                </a:uFill>
                <a:hlinkClick r:id="rId3" action="ppaction://hlinksldjump"/>
              </a:rPr>
              <a:t>セキュリティ対策状況の有効性評価</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lang="en-US" altLang="ja-JP" u="sng">
                <a:uFill>
                  <a:solidFill>
                    <a:schemeClr val="bg1"/>
                  </a:solidFill>
                </a:uFill>
                <a:latin typeface="+mn-ea"/>
                <a:ea typeface="+mn-ea"/>
                <a:hlinkClick r:id="rId3" action="ppaction://hlinksldjump"/>
              </a:rPr>
              <a:t>18-1. </a:t>
            </a:r>
            <a:r>
              <a:rPr lang="ja-JP" altLang="en-US" u="sng">
                <a:uFill>
                  <a:solidFill>
                    <a:schemeClr val="bg1"/>
                  </a:solidFill>
                </a:uFill>
                <a:latin typeface="+mn-ea"/>
                <a:ea typeface="+mn-ea"/>
                <a:hlinkClick r:id="rId3" action="ppaction://hlinksldjump"/>
              </a:rPr>
              <a:t>内部監査・外部監査</a:t>
            </a:r>
            <a:endParaRPr kumimoji="1" lang="en-US" altLang="zh-TW" u="sng">
              <a:uFill>
                <a:solidFill>
                  <a:schemeClr val="bg1"/>
                </a:solidFill>
              </a:uFill>
            </a:endParaRPr>
          </a:p>
        </p:txBody>
      </p:sp>
      <p:sp>
        <p:nvSpPr>
          <p:cNvPr id="3" name="テキスト プレースホルダー 2">
            <a:extLst>
              <a:ext uri="{FF2B5EF4-FFF2-40B4-BE49-F238E27FC236}">
                <a16:creationId xmlns:a16="http://schemas.microsoft.com/office/drawing/2014/main" id="{84035A57-8A44-707C-5B36-550EFC80E5B2}"/>
              </a:ext>
            </a:extLst>
          </p:cNvPr>
          <p:cNvSpPr>
            <a:spLocks noGrp="1"/>
          </p:cNvSpPr>
          <p:nvPr>
            <p:ph type="body" sz="quarter" idx="14"/>
          </p:nvPr>
        </p:nvSpPr>
        <p:spPr/>
        <p:txBody>
          <a:bodyPr/>
          <a:lstStyle/>
          <a:p>
            <a:r>
              <a:rPr kumimoji="1" lang="en-US" altLang="ja-JP"/>
              <a:t>18-1-1. </a:t>
            </a:r>
            <a:r>
              <a:rPr lang="ja-JP" altLang="en-US"/>
              <a:t>内部監査</a:t>
            </a:r>
            <a:endParaRPr kumimoji="1" lang="ja-JP" altLang="en-US"/>
          </a:p>
        </p:txBody>
      </p:sp>
      <p:sp>
        <p:nvSpPr>
          <p:cNvPr id="6" name="テキスト ボックス 5">
            <a:extLst>
              <a:ext uri="{FF2B5EF4-FFF2-40B4-BE49-F238E27FC236}">
                <a16:creationId xmlns:a16="http://schemas.microsoft.com/office/drawing/2014/main" id="{E866AECF-B928-D33C-051A-32BB4600AC9B}"/>
              </a:ext>
            </a:extLst>
          </p:cNvPr>
          <p:cNvSpPr txBox="1"/>
          <p:nvPr/>
        </p:nvSpPr>
        <p:spPr>
          <a:xfrm>
            <a:off x="622800" y="2026121"/>
            <a:ext cx="5612400" cy="186974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内部監査とは、セキュリティのルールや扱っている文書などが、自社で規定した要求事項を満たしており、決められたルールに沿って業務が実施されているかをチェックすることです。　セキュリティのルールを整備して日が浅いうちは、関係者がルールを理解し、遵守しながら仕事ができているかを重視して判断します。運用に慣れてきたら、設けられた社内のルールや使っている文書の内容が適切か、その有効性を判断していきます。内部監査の視点を適合性から有効性へと移していくことで、</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ルールが形骸化し、目的が見失われている状態になることを防げる</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でしょう。</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内部監査の進め方については、第</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回のテキストで説明している内容をご参照ください。</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スライド番号プレースホルダー 3">
            <a:extLst>
              <a:ext uri="{FF2B5EF4-FFF2-40B4-BE49-F238E27FC236}">
                <a16:creationId xmlns:a16="http://schemas.microsoft.com/office/drawing/2014/main" id="{16EB3C01-3255-D01A-7DAD-C752E27C0A4A}"/>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18</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21" name="グループ化 20">
            <a:extLst>
              <a:ext uri="{FF2B5EF4-FFF2-40B4-BE49-F238E27FC236}">
                <a16:creationId xmlns:a16="http://schemas.microsoft.com/office/drawing/2014/main" id="{B85F97D2-4967-93C3-2EC7-03E4734F5A66}"/>
              </a:ext>
            </a:extLst>
          </p:cNvPr>
          <p:cNvGrpSpPr/>
          <p:nvPr/>
        </p:nvGrpSpPr>
        <p:grpSpPr>
          <a:xfrm>
            <a:off x="729000" y="3266530"/>
            <a:ext cx="5400000" cy="3048000"/>
            <a:chOff x="729000" y="3732350"/>
            <a:chExt cx="5400000" cy="3048000"/>
          </a:xfrm>
        </p:grpSpPr>
        <p:graphicFrame>
          <p:nvGraphicFramePr>
            <p:cNvPr id="7" name="図表 6">
              <a:extLst>
                <a:ext uri="{FF2B5EF4-FFF2-40B4-BE49-F238E27FC236}">
                  <a16:creationId xmlns:a16="http://schemas.microsoft.com/office/drawing/2014/main" id="{A2CD0414-D7C7-611C-A219-A7096603585F}"/>
                </a:ext>
              </a:extLst>
            </p:cNvPr>
            <p:cNvGraphicFramePr/>
            <p:nvPr/>
          </p:nvGraphicFramePr>
          <p:xfrm>
            <a:off x="729000" y="3732350"/>
            <a:ext cx="5400000" cy="3048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8" name="楕円 7">
              <a:extLst>
                <a:ext uri="{FF2B5EF4-FFF2-40B4-BE49-F238E27FC236}">
                  <a16:creationId xmlns:a16="http://schemas.microsoft.com/office/drawing/2014/main" id="{5668AD16-0A15-3435-4494-1EFD64AE3A4A}"/>
                </a:ext>
              </a:extLst>
            </p:cNvPr>
            <p:cNvSpPr/>
            <p:nvPr/>
          </p:nvSpPr>
          <p:spPr>
            <a:xfrm>
              <a:off x="1930755" y="4179678"/>
              <a:ext cx="739028" cy="72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楕円 8">
              <a:extLst>
                <a:ext uri="{FF2B5EF4-FFF2-40B4-BE49-F238E27FC236}">
                  <a16:creationId xmlns:a16="http://schemas.microsoft.com/office/drawing/2014/main" id="{88655DF8-2AD8-7759-A0E6-D1AE29AAA6CB}"/>
                </a:ext>
              </a:extLst>
            </p:cNvPr>
            <p:cNvSpPr/>
            <p:nvPr/>
          </p:nvSpPr>
          <p:spPr>
            <a:xfrm>
              <a:off x="3059486" y="4179678"/>
              <a:ext cx="739028" cy="72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楕円 9">
              <a:extLst>
                <a:ext uri="{FF2B5EF4-FFF2-40B4-BE49-F238E27FC236}">
                  <a16:creationId xmlns:a16="http://schemas.microsoft.com/office/drawing/2014/main" id="{EBE6F376-9A3A-C7FB-2164-0A0E8DD390F0}"/>
                </a:ext>
              </a:extLst>
            </p:cNvPr>
            <p:cNvSpPr/>
            <p:nvPr/>
          </p:nvSpPr>
          <p:spPr>
            <a:xfrm>
              <a:off x="5316947" y="4179678"/>
              <a:ext cx="739028" cy="72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楕円 10">
              <a:extLst>
                <a:ext uri="{FF2B5EF4-FFF2-40B4-BE49-F238E27FC236}">
                  <a16:creationId xmlns:a16="http://schemas.microsoft.com/office/drawing/2014/main" id="{99B25E8B-7F83-1C4B-85A3-724C289683C7}"/>
                </a:ext>
              </a:extLst>
            </p:cNvPr>
            <p:cNvSpPr/>
            <p:nvPr/>
          </p:nvSpPr>
          <p:spPr>
            <a:xfrm>
              <a:off x="4188216" y="4179678"/>
              <a:ext cx="739028" cy="72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楕円 11">
              <a:extLst>
                <a:ext uri="{FF2B5EF4-FFF2-40B4-BE49-F238E27FC236}">
                  <a16:creationId xmlns:a16="http://schemas.microsoft.com/office/drawing/2014/main" id="{809B8A8C-333E-DCA5-041F-EF7B151BA994}"/>
                </a:ext>
              </a:extLst>
            </p:cNvPr>
            <p:cNvSpPr/>
            <p:nvPr/>
          </p:nvSpPr>
          <p:spPr>
            <a:xfrm>
              <a:off x="802025" y="4179678"/>
              <a:ext cx="739028" cy="72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3" name="図 12">
              <a:extLst>
                <a:ext uri="{FF2B5EF4-FFF2-40B4-BE49-F238E27FC236}">
                  <a16:creationId xmlns:a16="http://schemas.microsoft.com/office/drawing/2014/main" id="{DB3EDA32-748F-6133-0C78-EDD2F457DCEB}"/>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241707" y="4229179"/>
              <a:ext cx="619955" cy="612000"/>
            </a:xfrm>
            <a:prstGeom prst="rect">
              <a:avLst/>
            </a:prstGeom>
          </p:spPr>
        </p:pic>
        <p:pic>
          <p:nvPicPr>
            <p:cNvPr id="14" name="図 13">
              <a:extLst>
                <a:ext uri="{FF2B5EF4-FFF2-40B4-BE49-F238E27FC236}">
                  <a16:creationId xmlns:a16="http://schemas.microsoft.com/office/drawing/2014/main" id="{974A2215-D7CA-8550-2D06-DDEC10357201}"/>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5379658" y="4229179"/>
              <a:ext cx="619955" cy="612000"/>
            </a:xfrm>
            <a:prstGeom prst="rect">
              <a:avLst/>
            </a:prstGeom>
          </p:spPr>
        </p:pic>
        <p:pic>
          <p:nvPicPr>
            <p:cNvPr id="15" name="図 14">
              <a:extLst>
                <a:ext uri="{FF2B5EF4-FFF2-40B4-BE49-F238E27FC236}">
                  <a16:creationId xmlns:a16="http://schemas.microsoft.com/office/drawing/2014/main" id="{C9F297FF-1809-AC77-DDC0-399AB22BCA0C}"/>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165973" y="4323430"/>
              <a:ext cx="526053" cy="519303"/>
            </a:xfrm>
            <a:prstGeom prst="rect">
              <a:avLst/>
            </a:prstGeom>
          </p:spPr>
        </p:pic>
        <p:pic>
          <p:nvPicPr>
            <p:cNvPr id="16" name="図 15">
              <a:extLst>
                <a:ext uri="{FF2B5EF4-FFF2-40B4-BE49-F238E27FC236}">
                  <a16:creationId xmlns:a16="http://schemas.microsoft.com/office/drawing/2014/main" id="{4AFA32AC-B90F-8F72-D148-B840EB743E9C}"/>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2032271" y="4276199"/>
              <a:ext cx="527840" cy="521067"/>
            </a:xfrm>
            <a:prstGeom prst="rect">
              <a:avLst/>
            </a:prstGeom>
          </p:spPr>
        </p:pic>
        <p:pic>
          <p:nvPicPr>
            <p:cNvPr id="17" name="図 16">
              <a:extLst>
                <a:ext uri="{FF2B5EF4-FFF2-40B4-BE49-F238E27FC236}">
                  <a16:creationId xmlns:a16="http://schemas.microsoft.com/office/drawing/2014/main" id="{35DFFE70-B7F6-9DB0-A98D-9032A7F6CBC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848194" y="4229179"/>
              <a:ext cx="619955" cy="612000"/>
            </a:xfrm>
            <a:prstGeom prst="rect">
              <a:avLst/>
            </a:prstGeom>
          </p:spPr>
        </p:pic>
      </p:grpSp>
      <p:sp>
        <p:nvSpPr>
          <p:cNvPr id="20" name="スクロール: 横 19">
            <a:extLst>
              <a:ext uri="{FF2B5EF4-FFF2-40B4-BE49-F238E27FC236}">
                <a16:creationId xmlns:a16="http://schemas.microsoft.com/office/drawing/2014/main" id="{D13247B8-904B-817E-7B34-F52D03E07ACF}"/>
              </a:ext>
            </a:extLst>
          </p:cNvPr>
          <p:cNvSpPr/>
          <p:nvPr/>
        </p:nvSpPr>
        <p:spPr>
          <a:xfrm>
            <a:off x="622800" y="5656756"/>
            <a:ext cx="5612400" cy="3612504"/>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p:txBody>
      </p:sp>
      <p:sp>
        <p:nvSpPr>
          <p:cNvPr id="23" name="テキスト ボックス 22">
            <a:extLst>
              <a:ext uri="{FF2B5EF4-FFF2-40B4-BE49-F238E27FC236}">
                <a16:creationId xmlns:a16="http://schemas.microsoft.com/office/drawing/2014/main" id="{A0379FBD-A97A-BCB1-C976-946FA07C4C48}"/>
              </a:ext>
            </a:extLst>
          </p:cNvPr>
          <p:cNvSpPr txBox="1"/>
          <p:nvPr/>
        </p:nvSpPr>
        <p:spPr>
          <a:xfrm>
            <a:off x="622800" y="5376316"/>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71.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内部監査の進め方</a:t>
            </a:r>
          </a:p>
        </p:txBody>
      </p:sp>
    </p:spTree>
    <p:extLst>
      <p:ext uri="{BB962C8B-B14F-4D97-AF65-F5344CB8AC3E}">
        <p14:creationId xmlns:p14="http://schemas.microsoft.com/office/powerpoint/2010/main" val="365097566"/>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84035A57-8A44-707C-5B36-550EFC80E5B2}"/>
              </a:ext>
            </a:extLst>
          </p:cNvPr>
          <p:cNvSpPr>
            <a:spLocks noGrp="1"/>
          </p:cNvSpPr>
          <p:nvPr>
            <p:ph type="body" sz="quarter" idx="14"/>
          </p:nvPr>
        </p:nvSpPr>
        <p:spPr/>
        <p:txBody>
          <a:bodyPr/>
          <a:lstStyle/>
          <a:p>
            <a:r>
              <a:rPr kumimoji="1" lang="en-US" altLang="ja-JP"/>
              <a:t>18-1-</a:t>
            </a:r>
            <a:r>
              <a:rPr lang="en-US" altLang="ja-JP"/>
              <a:t>2</a:t>
            </a:r>
            <a:r>
              <a:rPr kumimoji="1" lang="en-US" altLang="ja-JP"/>
              <a:t>. </a:t>
            </a:r>
            <a:r>
              <a:rPr kumimoji="1" lang="ja-JP" altLang="en-US"/>
              <a:t>外部</a:t>
            </a:r>
            <a:r>
              <a:rPr lang="ja-JP" altLang="en-US"/>
              <a:t>監査</a:t>
            </a:r>
            <a:endParaRPr kumimoji="1" lang="ja-JP" altLang="en-US"/>
          </a:p>
        </p:txBody>
      </p:sp>
      <p:sp>
        <p:nvSpPr>
          <p:cNvPr id="6" name="テキスト ボックス 5">
            <a:extLst>
              <a:ext uri="{FF2B5EF4-FFF2-40B4-BE49-F238E27FC236}">
                <a16:creationId xmlns:a16="http://schemas.microsoft.com/office/drawing/2014/main" id="{E866AECF-B928-D33C-051A-32BB4600AC9B}"/>
              </a:ext>
            </a:extLst>
          </p:cNvPr>
          <p:cNvSpPr txBox="1"/>
          <p:nvPr/>
        </p:nvSpPr>
        <p:spPr>
          <a:xfrm>
            <a:off x="622800" y="2004677"/>
            <a:ext cx="5612400" cy="203132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外部監査とは、組織に所属しない外部の監査人が行う監査を指します。セキュリティの外部監査では、企業が保有する情報資産を守るための体制や環境が整っているかを第三者がチェックすることになります。情報漏えいやサイバー攻撃などのリスクに対して、外部監査を受けることはセキュリティ対策として有効な手段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つです。近年では取引先企業を乗っ取り、そこを踏み台にしてメインターゲットとなる企業にサイバー攻撃を仕掛ける「サプライチェーン攻撃」が頻繫に起こっており、中小企業が大企業への攻撃の踏み台として狙われる可能性が高まってい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情報セキュリティ監査を受ければ、</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自社のセキュリティ対策が正しく行われているかどうか確認でき、不十分な点を洗い出して迅速に対処することが可能になります</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顧客や取引先に、セキュリティ対策を適切に行っていることがアピールできるので、会社や事業の規模も考慮しつつ、監査を受けることは重要です。経済産業省は、情報セキュリティの管理・監査について、</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つの基準を発表しています。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スライド番号プレースホルダー 3">
            <a:extLst>
              <a:ext uri="{FF2B5EF4-FFF2-40B4-BE49-F238E27FC236}">
                <a16:creationId xmlns:a16="http://schemas.microsoft.com/office/drawing/2014/main" id="{16EB3C01-3255-D01A-7DAD-C752E27C0A4A}"/>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18</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 name="テキスト プレースホルダー 3">
            <a:extLst>
              <a:ext uri="{FF2B5EF4-FFF2-40B4-BE49-F238E27FC236}">
                <a16:creationId xmlns:a16="http://schemas.microsoft.com/office/drawing/2014/main" id="{E57C57DB-2A81-2574-8522-AAC3A68ECD1C}"/>
              </a:ext>
            </a:extLst>
          </p:cNvPr>
          <p:cNvSpPr>
            <a:spLocks noGrp="1"/>
          </p:cNvSpPr>
          <p:nvPr>
            <p:ph type="body" sz="quarter" idx="16"/>
          </p:nvPr>
        </p:nvSpPr>
        <p:spPr>
          <a:xfrm>
            <a:off x="622800" y="3976907"/>
            <a:ext cx="5612400" cy="381000"/>
          </a:xfrm>
        </p:spPr>
        <p:txBody>
          <a:bodyPr/>
          <a:lstStyle/>
          <a:p>
            <a:r>
              <a:rPr kumimoji="1" lang="ja-JP" altLang="en-US"/>
              <a:t>管理基準・監査基準</a:t>
            </a:r>
          </a:p>
        </p:txBody>
      </p:sp>
      <p:graphicFrame>
        <p:nvGraphicFramePr>
          <p:cNvPr id="5" name="表 4">
            <a:extLst>
              <a:ext uri="{FF2B5EF4-FFF2-40B4-BE49-F238E27FC236}">
                <a16:creationId xmlns:a16="http://schemas.microsoft.com/office/drawing/2014/main" id="{205C51BA-BE7B-F8D0-8675-6BAF6EB7277D}"/>
              </a:ext>
            </a:extLst>
          </p:cNvPr>
          <p:cNvGraphicFramePr>
            <a:graphicFrameLocks noGrp="1"/>
          </p:cNvGraphicFramePr>
          <p:nvPr/>
        </p:nvGraphicFramePr>
        <p:xfrm>
          <a:off x="622800" y="4282626"/>
          <a:ext cx="5612400" cy="30861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47785499"/>
                    </a:ext>
                  </a:extLst>
                </a:gridCol>
              </a:tblGrid>
              <a:tr h="211106">
                <a:tc>
                  <a:txBody>
                    <a:bodyPr/>
                    <a:lstStyle/>
                    <a:p>
                      <a:r>
                        <a:rPr kumimoji="1" lang="ja-JP" altLang="en-US" sz="1050" b="1">
                          <a:solidFill>
                            <a:schemeClr val="bg1"/>
                          </a:solidFill>
                        </a:rPr>
                        <a:t>情報セキュリティ管理基準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61620194"/>
                  </a:ext>
                </a:extLst>
              </a:tr>
              <a:tr h="882807">
                <a:tc>
                  <a:txBody>
                    <a:bodyPr/>
                    <a:lstStyle/>
                    <a:p>
                      <a:r>
                        <a:rPr kumimoji="1" lang="ja-JP" altLang="en-US" sz="1050" kern="1200">
                          <a:solidFill>
                            <a:schemeClr val="dk1"/>
                          </a:solidFill>
                          <a:effectLst/>
                          <a:latin typeface="+mn-lt"/>
                          <a:ea typeface="+mn-ea"/>
                          <a:cs typeface="+mn-cs"/>
                        </a:rPr>
                        <a:t>　組織における情報セキュリティマネジメントの円滑で効果的な確立を目指し、マネジメントサイクルの構築から具体的な管理策まで、包括的な適用範囲を定めたものです。この管理基準は「マネジメント基準」と「管理策基準」の</a:t>
                      </a:r>
                      <a:r>
                        <a:rPr kumimoji="1" lang="en-US" altLang="ja-JP" sz="1050" kern="1200">
                          <a:solidFill>
                            <a:schemeClr val="dk1"/>
                          </a:solidFill>
                          <a:effectLst/>
                          <a:latin typeface="+mn-lt"/>
                          <a:ea typeface="+mn-ea"/>
                          <a:cs typeface="+mn-cs"/>
                        </a:rPr>
                        <a:t>2</a:t>
                      </a:r>
                      <a:r>
                        <a:rPr kumimoji="1" lang="ja-JP" altLang="en-US" sz="1050" kern="1200">
                          <a:solidFill>
                            <a:schemeClr val="dk1"/>
                          </a:solidFill>
                          <a:effectLst/>
                          <a:latin typeface="+mn-lt"/>
                          <a:ea typeface="+mn-ea"/>
                          <a:cs typeface="+mn-cs"/>
                        </a:rPr>
                        <a:t>項目から構成されています。</a:t>
                      </a:r>
                      <a:endParaRPr kumimoji="1" lang="en-US" altLang="ja-JP" sz="1050" kern="1200">
                        <a:solidFill>
                          <a:schemeClr val="dk1"/>
                        </a:solidFill>
                        <a:effectLst/>
                        <a:latin typeface="+mn-lt"/>
                        <a:ea typeface="+mn-ea"/>
                        <a:cs typeface="+mn-cs"/>
                      </a:endParaRPr>
                    </a:p>
                    <a:p>
                      <a:endParaRPr kumimoji="1" lang="en-US" altLang="ja-JP" sz="1050" kern="1200">
                        <a:solidFill>
                          <a:schemeClr val="dk1"/>
                        </a:solidFill>
                        <a:effectLst/>
                        <a:latin typeface="+mn-lt"/>
                        <a:ea typeface="+mn-ea"/>
                        <a:cs typeface="+mn-cs"/>
                      </a:endParaRPr>
                    </a:p>
                    <a:p>
                      <a:r>
                        <a:rPr kumimoji="1" lang="ja-JP" altLang="en-US" sz="1050" kern="1200">
                          <a:solidFill>
                            <a:schemeClr val="dk1"/>
                          </a:solidFill>
                          <a:effectLst/>
                          <a:latin typeface="+mn-lt"/>
                          <a:ea typeface="+mn-ea"/>
                          <a:cs typeface="+mn-cs"/>
                        </a:rPr>
                        <a:t>マネジメント基準</a:t>
                      </a:r>
                      <a:r>
                        <a:rPr kumimoji="1" lang="en-US" altLang="ja-JP" sz="1050" kern="1200">
                          <a:solidFill>
                            <a:schemeClr val="dk1"/>
                          </a:solidFill>
                          <a:effectLst/>
                          <a:latin typeface="+mn-lt"/>
                          <a:ea typeface="+mn-ea"/>
                          <a:cs typeface="+mn-cs"/>
                        </a:rPr>
                        <a:t>……</a:t>
                      </a:r>
                      <a:r>
                        <a:rPr kumimoji="1" lang="ja-JP" altLang="en-US" sz="1050" kern="1200">
                          <a:solidFill>
                            <a:schemeClr val="dk1"/>
                          </a:solidFill>
                          <a:effectLst/>
                          <a:latin typeface="+mn-lt"/>
                          <a:ea typeface="+mn-ea"/>
                          <a:cs typeface="+mn-cs"/>
                        </a:rPr>
                        <a:t>情報セキュリティマネジメントの計画・実行・点検・処置に必要な</a:t>
                      </a:r>
                      <a:endParaRPr kumimoji="1" lang="en-US" altLang="ja-JP" sz="1050" kern="1200">
                        <a:solidFill>
                          <a:schemeClr val="dk1"/>
                        </a:solidFill>
                        <a:effectLst/>
                        <a:latin typeface="+mn-lt"/>
                        <a:ea typeface="+mn-ea"/>
                        <a:cs typeface="+mn-cs"/>
                      </a:endParaRPr>
                    </a:p>
                    <a:p>
                      <a:r>
                        <a:rPr kumimoji="1" lang="ja-JP" altLang="en-US" sz="1050" kern="1200">
                          <a:solidFill>
                            <a:schemeClr val="dk1"/>
                          </a:solidFill>
                          <a:effectLst/>
                          <a:latin typeface="+mn-lt"/>
                          <a:ea typeface="+mn-ea"/>
                          <a:cs typeface="+mn-cs"/>
                        </a:rPr>
                        <a:t>　　　　　　　　　　実施すべき事項が提示されています。</a:t>
                      </a:r>
                      <a:endParaRPr kumimoji="1" lang="en-US" altLang="ja-JP" sz="1050" kern="1200">
                        <a:solidFill>
                          <a:schemeClr val="dk1"/>
                        </a:solidFill>
                        <a:effectLst/>
                        <a:latin typeface="+mn-lt"/>
                        <a:ea typeface="+mn-ea"/>
                        <a:cs typeface="+mn-cs"/>
                      </a:endParaRPr>
                    </a:p>
                    <a:p>
                      <a:r>
                        <a:rPr kumimoji="1" lang="ja-JP" altLang="en-US" sz="1050" kern="1200">
                          <a:solidFill>
                            <a:schemeClr val="dk1"/>
                          </a:solidFill>
                          <a:effectLst/>
                          <a:latin typeface="+mn-lt"/>
                          <a:ea typeface="+mn-ea"/>
                          <a:cs typeface="+mn-cs"/>
                        </a:rPr>
                        <a:t>管理策基準</a:t>
                      </a:r>
                      <a:r>
                        <a:rPr kumimoji="1" lang="en-US" altLang="ja-JP" sz="1050" kern="1200">
                          <a:solidFill>
                            <a:schemeClr val="dk1"/>
                          </a:solidFill>
                          <a:effectLst/>
                          <a:latin typeface="+mn-lt"/>
                          <a:ea typeface="+mn-ea"/>
                          <a:cs typeface="+mn-cs"/>
                        </a:rPr>
                        <a:t>……</a:t>
                      </a:r>
                      <a:r>
                        <a:rPr kumimoji="1" lang="ja-JP" altLang="en-US" sz="1050" kern="1200">
                          <a:solidFill>
                            <a:schemeClr val="dk1"/>
                          </a:solidFill>
                          <a:effectLst/>
                          <a:latin typeface="+mn-lt"/>
                          <a:ea typeface="+mn-ea"/>
                          <a:cs typeface="+mn-cs"/>
                        </a:rPr>
                        <a:t>リスク対応方針に従って管理策を選択する際の選択肢が提示されています。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43140195"/>
                  </a:ext>
                </a:extLst>
              </a:tr>
              <a:tr h="211106">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b="1">
                          <a:solidFill>
                            <a:schemeClr val="bg1"/>
                          </a:solidFill>
                        </a:rPr>
                        <a:t>情報セキュリティ監査基準</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828642585"/>
                  </a:ext>
                </a:extLst>
              </a:tr>
              <a:tr h="882807">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tx1"/>
                          </a:solidFill>
                          <a:effectLst/>
                          <a:latin typeface="+mn-lt"/>
                          <a:ea typeface="+mn-ea"/>
                          <a:cs typeface="+mn-cs"/>
                        </a:rPr>
                        <a:t>　情報セキュリティ監査業務の品質を確保し、有効かつ効率的に監査を実施することを目的とした監査人の行為規範です。監査の品質を一定の水準に保ち、有効かつ効率的に実施できるように「一般基準」「実施基準」「報告基準」の</a:t>
                      </a:r>
                      <a:r>
                        <a:rPr kumimoji="1" lang="en-US" altLang="ja-JP" sz="1050" kern="1200">
                          <a:solidFill>
                            <a:schemeClr val="tx1"/>
                          </a:solidFill>
                          <a:effectLst/>
                          <a:latin typeface="+mn-lt"/>
                          <a:ea typeface="+mn-ea"/>
                          <a:cs typeface="+mn-cs"/>
                        </a:rPr>
                        <a:t>3</a:t>
                      </a:r>
                      <a:r>
                        <a:rPr kumimoji="1" lang="ja-JP" altLang="en-US" sz="1050" kern="1200">
                          <a:solidFill>
                            <a:schemeClr val="tx1"/>
                          </a:solidFill>
                          <a:effectLst/>
                          <a:latin typeface="+mn-lt"/>
                          <a:ea typeface="+mn-ea"/>
                          <a:cs typeface="+mn-cs"/>
                        </a:rPr>
                        <a:t>項目を提示しています。</a:t>
                      </a:r>
                      <a:endParaRPr kumimoji="1" lang="en-US" altLang="ja-JP" sz="1050" kern="120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endParaRPr kumimoji="1" lang="en-US" altLang="ja-JP" sz="1050" kern="120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tx1"/>
                          </a:solidFill>
                          <a:effectLst/>
                          <a:latin typeface="+mn-lt"/>
                          <a:ea typeface="+mn-ea"/>
                          <a:cs typeface="+mn-cs"/>
                        </a:rPr>
                        <a:t>一般基準</a:t>
                      </a:r>
                      <a:r>
                        <a:rPr kumimoji="1" lang="en-US" altLang="ja-JP" sz="1050" kern="1200">
                          <a:solidFill>
                            <a:schemeClr val="tx1"/>
                          </a:solidFill>
                          <a:effectLst/>
                          <a:latin typeface="+mn-lt"/>
                          <a:ea typeface="+mn-ea"/>
                          <a:cs typeface="+mn-cs"/>
                        </a:rPr>
                        <a:t>……</a:t>
                      </a:r>
                      <a:r>
                        <a:rPr kumimoji="1" lang="ja-JP" altLang="en-US" sz="1050" kern="1200">
                          <a:solidFill>
                            <a:schemeClr val="tx1"/>
                          </a:solidFill>
                          <a:effectLst/>
                          <a:latin typeface="+mn-lt"/>
                          <a:ea typeface="+mn-ea"/>
                          <a:cs typeface="+mn-cs"/>
                        </a:rPr>
                        <a:t>監査人としての適格性および監査業務上の遵守事項を定めています。</a:t>
                      </a:r>
                      <a:endParaRPr kumimoji="1" lang="en-US" altLang="ja-JP" sz="1050" kern="120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tx1"/>
                          </a:solidFill>
                          <a:effectLst/>
                          <a:latin typeface="+mn-lt"/>
                          <a:ea typeface="+mn-ea"/>
                          <a:cs typeface="+mn-cs"/>
                        </a:rPr>
                        <a:t>実施基準</a:t>
                      </a:r>
                      <a:r>
                        <a:rPr kumimoji="1" lang="en-US" altLang="ja-JP" sz="1050" kern="1200">
                          <a:solidFill>
                            <a:schemeClr val="tx1"/>
                          </a:solidFill>
                          <a:effectLst/>
                          <a:latin typeface="+mn-lt"/>
                          <a:ea typeface="+mn-ea"/>
                          <a:cs typeface="+mn-cs"/>
                        </a:rPr>
                        <a:t>……</a:t>
                      </a:r>
                      <a:r>
                        <a:rPr kumimoji="1" lang="ja-JP" altLang="en-US" sz="1050" kern="1200">
                          <a:solidFill>
                            <a:schemeClr val="tx1"/>
                          </a:solidFill>
                          <a:effectLst/>
                          <a:latin typeface="+mn-lt"/>
                          <a:ea typeface="+mn-ea"/>
                          <a:cs typeface="+mn-cs"/>
                        </a:rPr>
                        <a:t>監査計画の立案および監査手続きの適用方法を中心に、監査実施上の枠組み</a:t>
                      </a:r>
                      <a:endParaRPr kumimoji="1" lang="en-US" altLang="ja-JP" sz="1050" kern="120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tx1"/>
                          </a:solidFill>
                          <a:effectLst/>
                          <a:latin typeface="+mn-lt"/>
                          <a:ea typeface="+mn-ea"/>
                          <a:cs typeface="+mn-cs"/>
                        </a:rPr>
                        <a:t>　　　　　　を定めています。</a:t>
                      </a:r>
                      <a:endParaRPr kumimoji="1" lang="en-US" altLang="ja-JP" sz="1050" kern="120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kumimoji="1" lang="ja-JP" altLang="en-US" sz="1050" kern="1200">
                          <a:solidFill>
                            <a:schemeClr val="tx1"/>
                          </a:solidFill>
                          <a:effectLst/>
                          <a:latin typeface="+mn-lt"/>
                          <a:ea typeface="+mn-ea"/>
                          <a:cs typeface="+mn-cs"/>
                        </a:rPr>
                        <a:t>報告基準</a:t>
                      </a:r>
                      <a:r>
                        <a:rPr kumimoji="1" lang="en-US" altLang="ja-JP" sz="1050" kern="1200">
                          <a:solidFill>
                            <a:schemeClr val="tx1"/>
                          </a:solidFill>
                          <a:effectLst/>
                          <a:latin typeface="+mn-lt"/>
                          <a:ea typeface="+mn-ea"/>
                          <a:cs typeface="+mn-cs"/>
                        </a:rPr>
                        <a:t>……</a:t>
                      </a:r>
                      <a:r>
                        <a:rPr kumimoji="1" lang="ja-JP" altLang="en-US" sz="1050" kern="1200">
                          <a:solidFill>
                            <a:schemeClr val="tx1"/>
                          </a:solidFill>
                          <a:effectLst/>
                          <a:latin typeface="+mn-lt"/>
                          <a:ea typeface="+mn-ea"/>
                          <a:cs typeface="+mn-cs"/>
                        </a:rPr>
                        <a:t>監査報告にかかる留意事項と、監査報告書の記載方式を定めています。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16253707"/>
                  </a:ext>
                </a:extLst>
              </a:tr>
            </a:tbl>
          </a:graphicData>
        </a:graphic>
      </p:graphicFrame>
      <p:sp>
        <p:nvSpPr>
          <p:cNvPr id="8" name="テキスト ボックス 7">
            <a:extLst>
              <a:ext uri="{FF2B5EF4-FFF2-40B4-BE49-F238E27FC236}">
                <a16:creationId xmlns:a16="http://schemas.microsoft.com/office/drawing/2014/main" id="{822A470D-BB87-FFFB-9701-94DEECFEEB59}"/>
              </a:ext>
            </a:extLst>
          </p:cNvPr>
          <p:cNvSpPr txBox="1"/>
          <p:nvPr/>
        </p:nvSpPr>
        <p:spPr>
          <a:xfrm>
            <a:off x="622800" y="7368726"/>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情報セキュリティ管理基準は、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JIS Q 27001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をもとに策定されています。そのため、本セミナーで解説した網羅的アプローチを実施することで、外部監査に対応することも可能となります。</a:t>
            </a:r>
          </a:p>
        </p:txBody>
      </p:sp>
      <p:sp>
        <p:nvSpPr>
          <p:cNvPr id="11" name="テキスト プレースホルダー 1">
            <a:extLst>
              <a:ext uri="{FF2B5EF4-FFF2-40B4-BE49-F238E27FC236}">
                <a16:creationId xmlns:a16="http://schemas.microsoft.com/office/drawing/2014/main" id="{183B1970-D06C-C21C-DC5C-E025DFA850D7}"/>
              </a:ext>
            </a:extLst>
          </p:cNvPr>
          <p:cNvSpPr>
            <a:spLocks noGrp="1"/>
          </p:cNvSpPr>
          <p:nvPr>
            <p:ph type="body" sz="quarter" idx="25"/>
          </p:nvPr>
        </p:nvSpPr>
        <p:spPr>
          <a:xfrm>
            <a:off x="619200" y="835200"/>
            <a:ext cx="6238800" cy="417600"/>
          </a:xfrm>
        </p:spPr>
        <p:txBody>
          <a:bodyPr/>
          <a:lstStyle/>
          <a:p>
            <a:r>
              <a:rPr lang="zh-TW" altLang="en-US" u="sng">
                <a:uFill>
                  <a:solidFill>
                    <a:schemeClr val="bg1"/>
                  </a:solidFill>
                </a:uFill>
                <a:hlinkClick r:id="rId3" action="ppaction://hlinksldjump"/>
              </a:rPr>
              <a:t>第</a:t>
            </a:r>
            <a:r>
              <a:rPr lang="en-US" altLang="zh-TW" u="sng">
                <a:uFill>
                  <a:solidFill>
                    <a:schemeClr val="bg1"/>
                  </a:solidFill>
                </a:uFill>
                <a:hlinkClick r:id="rId3" action="ppaction://hlinksldjump"/>
              </a:rPr>
              <a:t>18</a:t>
            </a:r>
            <a:r>
              <a:rPr lang="zh-TW" altLang="en-US" u="sng">
                <a:uFill>
                  <a:solidFill>
                    <a:schemeClr val="bg1"/>
                  </a:solidFill>
                </a:uFill>
                <a:hlinkClick r:id="rId3" action="ppaction://hlinksldjump"/>
              </a:rPr>
              <a:t>章</a:t>
            </a:r>
            <a:r>
              <a:rPr lang="en-US" altLang="zh-TW" u="sng">
                <a:uFill>
                  <a:solidFill>
                    <a:schemeClr val="bg1"/>
                  </a:solidFill>
                </a:uFill>
                <a:hlinkClick r:id="rId3" action="ppaction://hlinksldjump"/>
              </a:rPr>
              <a:t>. </a:t>
            </a:r>
            <a:r>
              <a:rPr lang="ja-JP" altLang="en-US" u="sng">
                <a:uFill>
                  <a:solidFill>
                    <a:schemeClr val="bg1"/>
                  </a:solidFill>
                </a:uFill>
                <a:hlinkClick r:id="rId3" action="ppaction://hlinksldjump"/>
              </a:rPr>
              <a:t>セキュリティ対策状況の有効性評価</a:t>
            </a:r>
            <a:br>
              <a:rPr lang="en-US" altLang="zh-TW" u="sng">
                <a:uFill>
                  <a:solidFill>
                    <a:schemeClr val="bg1"/>
                  </a:solidFill>
                </a:uFill>
                <a:hlinkClick r:id="rId3" action="ppaction://hlinksldjump"/>
              </a:rPr>
            </a:br>
            <a:r>
              <a:rPr lang="ja-JP" altLang="en-US" u="sng">
                <a:uFill>
                  <a:solidFill>
                    <a:schemeClr val="bg1"/>
                  </a:solidFill>
                </a:uFill>
                <a:hlinkClick r:id="rId3" action="ppaction://hlinksldjump"/>
              </a:rPr>
              <a:t>　</a:t>
            </a:r>
            <a:r>
              <a:rPr lang="en-US" altLang="ja-JP" u="sng">
                <a:uFill>
                  <a:solidFill>
                    <a:schemeClr val="bg1"/>
                  </a:solidFill>
                </a:uFill>
                <a:latin typeface="+mn-ea"/>
                <a:ea typeface="+mn-ea"/>
                <a:hlinkClick r:id="rId3" action="ppaction://hlinksldjump"/>
              </a:rPr>
              <a:t>18-1. </a:t>
            </a:r>
            <a:r>
              <a:rPr lang="ja-JP" altLang="en-US" u="sng">
                <a:uFill>
                  <a:solidFill>
                    <a:schemeClr val="bg1"/>
                  </a:solidFill>
                </a:uFill>
                <a:latin typeface="+mn-ea"/>
                <a:ea typeface="+mn-ea"/>
                <a:hlinkClick r:id="rId3" action="ppaction://hlinksldjump"/>
              </a:rPr>
              <a:t>内部監査・外部監査</a:t>
            </a:r>
            <a:endParaRPr kumimoji="1" lang="en-US" altLang="zh-TW" u="sng">
              <a:uFill>
                <a:solidFill>
                  <a:schemeClr val="bg1"/>
                </a:solidFill>
              </a:uFill>
            </a:endParaRPr>
          </a:p>
        </p:txBody>
      </p:sp>
    </p:spTree>
    <p:extLst>
      <p:ext uri="{BB962C8B-B14F-4D97-AF65-F5344CB8AC3E}">
        <p14:creationId xmlns:p14="http://schemas.microsoft.com/office/powerpoint/2010/main" val="1741748706"/>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B5690332-ADE1-8A85-9B07-0B8A2042429E}"/>
              </a:ext>
            </a:extLst>
          </p:cNvPr>
          <p:cNvSpPr>
            <a:spLocks noGrp="1"/>
          </p:cNvSpPr>
          <p:nvPr>
            <p:ph type="body" sz="quarter" idx="32"/>
          </p:nvPr>
        </p:nvSpPr>
        <p:spPr/>
        <p:txBody>
          <a:bodyPr/>
          <a:lstStyle/>
          <a:p>
            <a:r>
              <a:rPr lang="ja-JP" altLang="en-US"/>
              <a:t>コラム</a:t>
            </a:r>
            <a:endParaRPr kumimoji="1" lang="ja-JP" altLang="en-US"/>
          </a:p>
        </p:txBody>
      </p:sp>
      <p:sp>
        <p:nvSpPr>
          <p:cNvPr id="3" name="スクロール: 横 2">
            <a:extLst>
              <a:ext uri="{FF2B5EF4-FFF2-40B4-BE49-F238E27FC236}">
                <a16:creationId xmlns:a16="http://schemas.microsoft.com/office/drawing/2014/main" id="{5D6D5BD9-D98B-E78E-9E8A-6810ED0C5BA1}"/>
              </a:ext>
            </a:extLst>
          </p:cNvPr>
          <p:cNvSpPr/>
          <p:nvPr/>
        </p:nvSpPr>
        <p:spPr>
          <a:xfrm>
            <a:off x="622800" y="1401900"/>
            <a:ext cx="5612400" cy="5094150"/>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a:ln>
                  <a:noFill/>
                </a:ln>
                <a:solidFill>
                  <a:prstClr val="black"/>
                </a:solidFill>
                <a:effectLst/>
                <a:uLnTx/>
                <a:uFillTx/>
                <a:latin typeface="メイリオ"/>
                <a:ea typeface="メイリオ"/>
                <a:cs typeface="+mn-cs"/>
              </a:rPr>
              <a:t>実施手順の文書化に関するポイント</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実施手順を文書化する際のポイントをいくつか紹介します。</a:t>
            </a:r>
            <a:endParaRPr kumimoji="0" lang="en-US" altLang="ja-JP" sz="12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明確な手順と責任の割り当て</a:t>
            </a:r>
            <a:br>
              <a:rPr kumimoji="0" lang="en-US" altLang="ja-JP" sz="12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実施手順を文書化する際、手順が誰が、いつ、どのように実施するのかを明確にすることが重要です。実施手順が適切に実施されるようにするためには、文書の各手順に関連する責任者を明記することが有効です。</a:t>
            </a:r>
            <a:endParaRPr kumimoji="0" lang="en-US" altLang="ja-JP" sz="12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0" lang="en-US" altLang="ja-JP" sz="12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フローチャートや図の活用</a:t>
            </a:r>
            <a:br>
              <a:rPr kumimoji="0" lang="en-US" altLang="ja-JP" sz="12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文字だけでなく、フローチャートや図などを用いて手順を視覚的に示すことで、手順の流れや関係性を理解しやすくできます。また、複雑なプロセスを分かりやすく表現できるため、実施者が迷わずに手順を進められるようになります。</a:t>
            </a:r>
            <a:endParaRPr kumimoji="0" lang="en-US" altLang="ja-JP" sz="12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0" lang="en-US" altLang="ja-JP" sz="1200" b="0" i="0" u="none" strike="noStrike" kern="1200" cap="none" spc="0" normalizeH="0" baseline="0" noProof="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定期的なレビューと更新</a:t>
            </a:r>
            <a:br>
              <a:rPr kumimoji="0" lang="en-US" altLang="ja-JP" sz="12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実施手順は、絶えず変化する環境に適応させる必要があります。新たな脅威や法規制などへ対応させていくために、定期的なレビューや更新を行い、実施手順が常に効果的なものである状態を維持していくことが大切です。</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メイリオ"/>
                <a:ea typeface="メイリオ"/>
                <a:cs typeface="+mn-cs"/>
              </a:rPr>
              <a:t>実施手順の文書化は、組織がセキュリティ対策を行っていく上で必要です。実施手順を組織全体に浸透させ、形骸化させず有効な状態を維持するためには、責任者を明記したり、視覚的な表現を組み合わせて分かりやすい手順を記載したり、定期的にレビューしたりすることが大切です。</a:t>
            </a:r>
          </a:p>
        </p:txBody>
      </p:sp>
      <p:sp>
        <p:nvSpPr>
          <p:cNvPr id="4" name="スクロール: 横 3">
            <a:extLst>
              <a:ext uri="{FF2B5EF4-FFF2-40B4-BE49-F238E27FC236}">
                <a16:creationId xmlns:a16="http://schemas.microsoft.com/office/drawing/2014/main" id="{EB2682F2-DF14-465F-97C0-F5E3F007BA0D}"/>
              </a:ext>
            </a:extLst>
          </p:cNvPr>
          <p:cNvSpPr/>
          <p:nvPr/>
        </p:nvSpPr>
        <p:spPr>
          <a:xfrm>
            <a:off x="622800" y="6742302"/>
            <a:ext cx="5612400" cy="2493537"/>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34327911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5482D257-4948-FF4A-B527-CE54AD898C5C}"/>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03</a:t>
            </a:r>
          </a:p>
        </p:txBody>
      </p:sp>
      <p:sp>
        <p:nvSpPr>
          <p:cNvPr id="8" name="テキスト プレースホルダー 3">
            <a:extLst>
              <a:ext uri="{FF2B5EF4-FFF2-40B4-BE49-F238E27FC236}">
                <a16:creationId xmlns:a16="http://schemas.microsoft.com/office/drawing/2014/main" id="{3502EB7B-A8EC-9056-E80B-647E08384D69}"/>
              </a:ext>
            </a:extLst>
          </p:cNvPr>
          <p:cNvSpPr txBox="1">
            <a:spLocks/>
          </p:cNvSpPr>
          <p:nvPr/>
        </p:nvSpPr>
        <p:spPr>
          <a:xfrm>
            <a:off x="1123949" y="1457325"/>
            <a:ext cx="561657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3-2-1.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情報処理技術者向け国家試験体系</a:t>
            </a:r>
          </a:p>
        </p:txBody>
      </p:sp>
      <p:sp>
        <p:nvSpPr>
          <p:cNvPr id="12" name="テキスト ボックス 11">
            <a:extLst>
              <a:ext uri="{FF2B5EF4-FFF2-40B4-BE49-F238E27FC236}">
                <a16:creationId xmlns:a16="http://schemas.microsoft.com/office/drawing/2014/main" id="{6A33E8B5-3CB4-6BF9-96A3-69F98C9CC00E}"/>
              </a:ext>
            </a:extLst>
          </p:cNvPr>
          <p:cNvSpPr txBox="1"/>
          <p:nvPr/>
        </p:nvSpPr>
        <p:spPr>
          <a:xfrm>
            <a:off x="622800" y="7575688"/>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16.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情報処理技術者試験の一覧</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「試験区分一覧</a:t>
            </a:r>
            <a:r>
              <a:rPr kumimoji="1" lang="ja-JP" altLang="en-US" sz="600" b="0" i="0" u="none" strike="noStrike" kern="1200" cap="none" spc="0" normalizeH="0" baseline="0" noProof="0">
                <a:ln>
                  <a:noFill/>
                </a:ln>
                <a:solidFill>
                  <a:sysClr val="windowText" lastClr="000000"/>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endParaRPr kumimoji="1" lang="ja-JP" altLang="en-US" sz="6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graphicFrame>
        <p:nvGraphicFramePr>
          <p:cNvPr id="70" name="表 69">
            <a:extLst>
              <a:ext uri="{FF2B5EF4-FFF2-40B4-BE49-F238E27FC236}">
                <a16:creationId xmlns:a16="http://schemas.microsoft.com/office/drawing/2014/main" id="{39C051F0-CC5E-25FA-2558-3BCE4039F04B}"/>
              </a:ext>
            </a:extLst>
          </p:cNvPr>
          <p:cNvGraphicFramePr>
            <a:graphicFrameLocks noGrp="1"/>
          </p:cNvGraphicFramePr>
          <p:nvPr>
            <p:extLst>
              <p:ext uri="{D42A27DB-BD31-4B8C-83A1-F6EECF244321}">
                <p14:modId xmlns:p14="http://schemas.microsoft.com/office/powerpoint/2010/main" val="500311284"/>
              </p:ext>
            </p:extLst>
          </p:nvPr>
        </p:nvGraphicFramePr>
        <p:xfrm>
          <a:off x="622800" y="2052000"/>
          <a:ext cx="5612400" cy="218084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30849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 　情報処理技術者試験の全体像を紹介し、その後、最初に受験すべき３つの試験について、対象者や取得目的、そして活用方法などを紹介します。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　現代社会において、安全で効果的な</a:t>
                      </a:r>
                      <a:r>
                        <a:rPr kumimoji="1" lang="en-US" altLang="ja-JP" sz="1050" b="0" dirty="0">
                          <a:solidFill>
                            <a:schemeClr val="tx1"/>
                          </a:solidFill>
                          <a:latin typeface="+mn-ea"/>
                          <a:ea typeface="+mn-ea"/>
                        </a:rPr>
                        <a:t>IT</a:t>
                      </a:r>
                      <a:r>
                        <a:rPr kumimoji="1" lang="ja-JP" altLang="en-US" sz="1050" b="0" dirty="0">
                          <a:solidFill>
                            <a:schemeClr val="tx1"/>
                          </a:solidFill>
                          <a:latin typeface="+mn-ea"/>
                          <a:ea typeface="+mn-ea"/>
                        </a:rPr>
                        <a:t>の活用を進めるためには、</a:t>
                      </a:r>
                      <a:r>
                        <a:rPr kumimoji="1" lang="en-US" altLang="ja-JP" sz="1050" b="0" dirty="0">
                          <a:solidFill>
                            <a:schemeClr val="tx1"/>
                          </a:solidFill>
                          <a:latin typeface="+mn-ea"/>
                          <a:ea typeface="+mn-ea"/>
                        </a:rPr>
                        <a:t>IT</a:t>
                      </a:r>
                      <a:r>
                        <a:rPr kumimoji="1" lang="ja-JP" altLang="en-US" sz="1050" b="0" dirty="0">
                          <a:solidFill>
                            <a:schemeClr val="tx1"/>
                          </a:solidFill>
                          <a:latin typeface="+mn-ea"/>
                          <a:ea typeface="+mn-ea"/>
                        </a:rPr>
                        <a:t>業界や</a:t>
                      </a:r>
                      <a:r>
                        <a:rPr kumimoji="1" lang="en-US" altLang="ja-JP" sz="1050" b="0" dirty="0">
                          <a:solidFill>
                            <a:schemeClr val="tx1"/>
                          </a:solidFill>
                          <a:latin typeface="+mn-ea"/>
                          <a:ea typeface="+mn-ea"/>
                        </a:rPr>
                        <a:t>IT</a:t>
                      </a:r>
                      <a:r>
                        <a:rPr kumimoji="1" lang="ja-JP" altLang="en-US" sz="1050" b="0" dirty="0">
                          <a:solidFill>
                            <a:schemeClr val="tx1"/>
                          </a:solidFill>
                          <a:latin typeface="+mn-ea"/>
                          <a:ea typeface="+mn-ea"/>
                        </a:rPr>
                        <a:t>職種に限らず、広範な範囲の人々が</a:t>
                      </a:r>
                      <a:r>
                        <a:rPr kumimoji="1" lang="en-US" altLang="ja-JP" sz="1050" b="0" dirty="0">
                          <a:solidFill>
                            <a:schemeClr val="tx1"/>
                          </a:solidFill>
                          <a:latin typeface="+mn-ea"/>
                          <a:ea typeface="+mn-ea"/>
                        </a:rPr>
                        <a:t>IT</a:t>
                      </a:r>
                      <a:r>
                        <a:rPr kumimoji="1" lang="ja-JP" altLang="en-US" sz="1050" b="0" dirty="0">
                          <a:solidFill>
                            <a:schemeClr val="tx1"/>
                          </a:solidFill>
                          <a:latin typeface="+mn-ea"/>
                          <a:ea typeface="+mn-ea"/>
                        </a:rPr>
                        <a:t>や情報セキュリティに関する知識を持つことが欠かせません。また、</a:t>
                      </a:r>
                      <a:r>
                        <a:rPr kumimoji="1" lang="ja-JP" altLang="en-US" sz="1050" b="0" dirty="0">
                          <a:solidFill>
                            <a:srgbClr val="000000"/>
                          </a:solidFill>
                          <a:latin typeface="+mn-ea"/>
                          <a:ea typeface="+mn-ea"/>
                        </a:rPr>
                        <a:t>デジタルトランスフォーメーション（</a:t>
                      </a:r>
                      <a:r>
                        <a:rPr kumimoji="1" lang="en-US" altLang="ja-JP" sz="1050" b="0" dirty="0">
                          <a:solidFill>
                            <a:srgbClr val="000000"/>
                          </a:solidFill>
                          <a:latin typeface="+mn-ea"/>
                          <a:ea typeface="+mn-ea"/>
                        </a:rPr>
                        <a:t>DX</a:t>
                      </a:r>
                      <a:r>
                        <a:rPr kumimoji="1" lang="ja-JP" altLang="en-US" sz="1050" b="0" dirty="0">
                          <a:solidFill>
                            <a:srgbClr val="000000"/>
                          </a:solidFill>
                          <a:latin typeface="+mn-ea"/>
                          <a:ea typeface="+mn-ea"/>
                        </a:rPr>
                        <a:t>）</a:t>
                      </a:r>
                      <a:r>
                        <a:rPr kumimoji="1" lang="ja-JP" altLang="en-US" sz="1050" b="0" dirty="0">
                          <a:solidFill>
                            <a:schemeClr val="tx1"/>
                          </a:solidFill>
                          <a:latin typeface="+mn-ea"/>
                          <a:ea typeface="+mn-ea"/>
                        </a:rPr>
                        <a:t>の進展に伴い、</a:t>
                      </a:r>
                      <a:r>
                        <a:rPr kumimoji="1" lang="en-US" altLang="ja-JP" sz="1050" b="0" dirty="0">
                          <a:solidFill>
                            <a:schemeClr val="tx1"/>
                          </a:solidFill>
                          <a:latin typeface="+mn-ea"/>
                          <a:ea typeface="+mn-ea"/>
                        </a:rPr>
                        <a:t>IT</a:t>
                      </a:r>
                      <a:r>
                        <a:rPr kumimoji="1" lang="ja-JP" altLang="en-US" sz="1050" b="0" dirty="0">
                          <a:solidFill>
                            <a:schemeClr val="tx1"/>
                          </a:solidFill>
                          <a:latin typeface="+mn-ea"/>
                          <a:ea typeface="+mn-ea"/>
                        </a:rPr>
                        <a:t>やセキュリティに関する専門知識や業務経験を持っていない人々にとっても、企業内外でセキュリティ専門の人材と協力する必要性が増しています。このような協力関係を築くためには、必要な知識を補完する必要があります。そこで、従業員一人ひとりに</a:t>
                      </a:r>
                      <a:r>
                        <a:rPr kumimoji="1" lang="en-US" altLang="ja-JP" sz="1050" b="0" dirty="0">
                          <a:solidFill>
                            <a:schemeClr val="tx1"/>
                          </a:solidFill>
                          <a:latin typeface="+mn-ea"/>
                          <a:ea typeface="+mn-ea"/>
                        </a:rPr>
                        <a:t>IT</a:t>
                      </a:r>
                      <a:r>
                        <a:rPr kumimoji="1" lang="ja-JP" altLang="en-US" sz="1050" b="0" dirty="0">
                          <a:solidFill>
                            <a:schemeClr val="tx1"/>
                          </a:solidFill>
                          <a:latin typeface="+mn-ea"/>
                          <a:ea typeface="+mn-ea"/>
                        </a:rPr>
                        <a:t>や情報セキュリティの知識を身につけてもらうための有効な手段として、情報技術者試験を受験することが挙げられます。情報技術者試験を受験することで、</a:t>
                      </a:r>
                      <a:r>
                        <a:rPr kumimoji="1" lang="en-US" altLang="ja-JP" sz="1050" b="0" dirty="0">
                          <a:solidFill>
                            <a:srgbClr val="000000"/>
                          </a:solidFill>
                          <a:latin typeface="+mn-ea"/>
                          <a:ea typeface="+mn-ea"/>
                          <a:hlinkClick r:id="rId2" action="ppaction://hlinksldjump">
                            <a:extLst>
                              <a:ext uri="{A12FA001-AC4F-418D-AE19-62706E023703}">
                                <ahyp:hlinkClr xmlns:ahyp="http://schemas.microsoft.com/office/drawing/2018/hyperlinkcolor" val="tx"/>
                              </a:ext>
                            </a:extLst>
                          </a:hlinkClick>
                        </a:rPr>
                        <a:t>IT</a:t>
                      </a:r>
                      <a:r>
                        <a:rPr kumimoji="1" lang="ja-JP" altLang="en-US" sz="1050" b="0" dirty="0">
                          <a:solidFill>
                            <a:srgbClr val="000000"/>
                          </a:solidFill>
                          <a:latin typeface="+mn-ea"/>
                          <a:ea typeface="+mn-ea"/>
                          <a:hlinkClick r:id="rId2" action="ppaction://hlinksldjump">
                            <a:extLst>
                              <a:ext uri="{A12FA001-AC4F-418D-AE19-62706E023703}">
                                <ahyp:hlinkClr xmlns:ahyp="http://schemas.microsoft.com/office/drawing/2018/hyperlinkcolor" val="tx"/>
                              </a:ext>
                            </a:extLst>
                          </a:hlinkClick>
                        </a:rPr>
                        <a:t>リテラシー</a:t>
                      </a:r>
                      <a:r>
                        <a:rPr kumimoji="1" lang="ja-JP" altLang="en-US" sz="1050" b="0" dirty="0">
                          <a:solidFill>
                            <a:schemeClr val="tx1"/>
                          </a:solidFill>
                          <a:latin typeface="+mn-ea"/>
                          <a:ea typeface="+mn-ea"/>
                        </a:rPr>
                        <a:t>および情報セキュリティに関する基礎知識を習得することができます。組織全体で従業員一人ひとりのセキュリティ意識を高めることは、組織の安全な運営に不可欠です。また、この試験の合格により、組織内のセキュリティ専門人材不足の問題を解消する可能性もあります。まずは情報技術者試験の全体像を紹介します。</a:t>
                      </a: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sp>
        <p:nvSpPr>
          <p:cNvPr id="4" name="テキスト プレースホルダー 2">
            <a:extLst>
              <a:ext uri="{FF2B5EF4-FFF2-40B4-BE49-F238E27FC236}">
                <a16:creationId xmlns:a16="http://schemas.microsoft.com/office/drawing/2014/main" id="{B85468AB-2269-66A2-40F8-0D8A90526BC6}"/>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3</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サイバーセキュリティの基礎知識</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3-2.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各種資格試験から得るサイバーセキュリティの基礎知識</a:t>
            </a:r>
          </a:p>
        </p:txBody>
      </p:sp>
      <p:pic>
        <p:nvPicPr>
          <p:cNvPr id="3" name="図 2">
            <a:extLst>
              <a:ext uri="{FF2B5EF4-FFF2-40B4-BE49-F238E27FC236}">
                <a16:creationId xmlns:a16="http://schemas.microsoft.com/office/drawing/2014/main" id="{890E7905-3603-6C55-87C8-F611747BC35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22800" y="4505216"/>
            <a:ext cx="5612400" cy="3070472"/>
          </a:xfrm>
          <a:prstGeom prst="rect">
            <a:avLst/>
          </a:prstGeom>
        </p:spPr>
      </p:pic>
      <p:graphicFrame>
        <p:nvGraphicFramePr>
          <p:cNvPr id="5" name="表 10">
            <a:extLst>
              <a:ext uri="{FF2B5EF4-FFF2-40B4-BE49-F238E27FC236}">
                <a16:creationId xmlns:a16="http://schemas.microsoft.com/office/drawing/2014/main" id="{D6B7E5FC-BA1F-0200-A7DC-95AA655AFBAE}"/>
              </a:ext>
            </a:extLst>
          </p:cNvPr>
          <p:cNvGraphicFramePr>
            <a:graphicFrameLocks noGrp="1"/>
          </p:cNvGraphicFramePr>
          <p:nvPr/>
        </p:nvGraphicFramePr>
        <p:xfrm>
          <a:off x="621092" y="8025846"/>
          <a:ext cx="5615815" cy="365760"/>
        </p:xfrm>
        <a:graphic>
          <a:graphicData uri="http://schemas.openxmlformats.org/drawingml/2006/table">
            <a:tbl>
              <a:tblPr firstRow="1" bandRow="1">
                <a:tableStyleId>{5C22544A-7EE6-4342-B048-85BDC9FD1C3A}</a:tableStyleId>
              </a:tblPr>
              <a:tblGrid>
                <a:gridCol w="1771588">
                  <a:extLst>
                    <a:ext uri="{9D8B030D-6E8A-4147-A177-3AD203B41FA5}">
                      <a16:colId xmlns:a16="http://schemas.microsoft.com/office/drawing/2014/main" val="727053212"/>
                    </a:ext>
                  </a:extLst>
                </a:gridCol>
                <a:gridCol w="3844227">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a:solidFill>
                            <a:sysClr val="windowText" lastClr="000000"/>
                          </a:solidFill>
                          <a:latin typeface="メイリオ" panose="020B0604030504040204" pitchFamily="50" charset="-128"/>
                          <a:ea typeface="メイリオ" panose="020B0604030504040204" pitchFamily="50" charset="-128"/>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31597141"/>
                  </a:ext>
                </a:extLst>
              </a:tr>
              <a:tr h="0">
                <a:tc>
                  <a:txBody>
                    <a:bodyPr/>
                    <a:lstStyle/>
                    <a:p>
                      <a:r>
                        <a:rPr kumimoji="1" lang="ja-JP" altLang="en-US" sz="600" b="0">
                          <a:solidFill>
                            <a:sysClr val="windowText" lastClr="000000"/>
                          </a:solidFill>
                          <a:latin typeface="メイリオ" panose="020B0604030504040204" pitchFamily="50" charset="-128"/>
                          <a:ea typeface="メイリオ" panose="020B0604030504040204" pitchFamily="50" charset="-128"/>
                        </a:rPr>
                        <a:t>試験区分一覧</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600" b="0" u="sng" baseline="0">
                          <a:solidFill>
                            <a:schemeClr val="tx1"/>
                          </a:solidFill>
                          <a:uFill>
                            <a:solidFill>
                              <a:schemeClr val="bg1"/>
                            </a:solidFill>
                          </a:uFill>
                          <a:latin typeface="+mn-ea"/>
                          <a:ea typeface="+mn-ea"/>
                          <a:hlinkClick r:id="rId5"/>
                        </a:rPr>
                        <a:t>https://www.ipa.go.jp/shiken/kubun/list.html</a:t>
                      </a:r>
                      <a:endParaRPr kumimoji="1" lang="en-US" altLang="ja-JP" sz="600" b="0" u="sng" baseline="0">
                        <a:solidFill>
                          <a:schemeClr val="tx1"/>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bl>
          </a:graphicData>
        </a:graphic>
      </p:graphicFrame>
    </p:spTree>
    <p:extLst>
      <p:ext uri="{BB962C8B-B14F-4D97-AF65-F5344CB8AC3E}">
        <p14:creationId xmlns:p14="http://schemas.microsoft.com/office/powerpoint/2010/main" val="3827242935"/>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5660A930-CE3F-25AC-995F-D5822F442364}"/>
              </a:ext>
            </a:extLst>
          </p:cNvPr>
          <p:cNvSpPr>
            <a:spLocks noGrp="1"/>
          </p:cNvSpPr>
          <p:nvPr>
            <p:ph type="body" sz="quarter" idx="32"/>
          </p:nvPr>
        </p:nvSpPr>
        <p:spPr/>
        <p:txBody>
          <a:bodyPr/>
          <a:lstStyle/>
          <a:p>
            <a:r>
              <a:rPr kumimoji="1" lang="ja-JP" altLang="en-US"/>
              <a:t>第</a:t>
            </a:r>
            <a:r>
              <a:rPr kumimoji="1" lang="en-US" altLang="ja-JP"/>
              <a:t>19</a:t>
            </a:r>
            <a:r>
              <a:rPr kumimoji="1" lang="ja-JP" altLang="en-US"/>
              <a:t>章</a:t>
            </a:r>
            <a:r>
              <a:rPr kumimoji="1" lang="en-US" altLang="ja-JP"/>
              <a:t>. </a:t>
            </a:r>
            <a:r>
              <a:rPr kumimoji="1" lang="ja-JP" altLang="en-US"/>
              <a:t>総括編</a:t>
            </a:r>
          </a:p>
        </p:txBody>
      </p:sp>
      <p:sp>
        <p:nvSpPr>
          <p:cNvPr id="3" name="コンテンツ プレースホルダー 2">
            <a:extLst>
              <a:ext uri="{FF2B5EF4-FFF2-40B4-BE49-F238E27FC236}">
                <a16:creationId xmlns:a16="http://schemas.microsoft.com/office/drawing/2014/main" id="{072AEF87-E22C-74CD-B90B-ACAA26857557}"/>
              </a:ext>
            </a:extLst>
          </p:cNvPr>
          <p:cNvSpPr>
            <a:spLocks noGrp="1"/>
          </p:cNvSpPr>
          <p:nvPr>
            <p:ph sz="quarter" idx="24"/>
          </p:nvPr>
        </p:nvSpPr>
        <p:spPr/>
        <p:txBody>
          <a:bodyPr/>
          <a:lstStyle/>
          <a:p>
            <a:r>
              <a:rPr kumimoji="1" lang="en-US" altLang="ja-JP" u="sng">
                <a:uFill>
                  <a:solidFill>
                    <a:schemeClr val="bg1"/>
                  </a:solidFill>
                </a:uFill>
                <a:hlinkClick r:id="rId3" action="ppaction://hlinksldjump"/>
              </a:rPr>
              <a:t>19-1. </a:t>
            </a:r>
            <a:r>
              <a:rPr kumimoji="1" lang="ja-JP" altLang="en-US" u="sng">
                <a:uFill>
                  <a:solidFill>
                    <a:schemeClr val="bg1"/>
                  </a:solidFill>
                </a:uFill>
                <a:hlinkClick r:id="rId3" action="ppaction://hlinksldjump"/>
              </a:rPr>
              <a:t>全体要旨</a:t>
            </a:r>
            <a:endParaRPr kumimoji="1" lang="en-US" altLang="ja-JP" u="sng">
              <a:uFill>
                <a:solidFill>
                  <a:schemeClr val="bg1"/>
                </a:solidFill>
              </a:uFill>
            </a:endParaRPr>
          </a:p>
          <a:p>
            <a:endParaRPr kumimoji="1" lang="en-US" altLang="ja-JP" u="sng">
              <a:uFill>
                <a:solidFill>
                  <a:schemeClr val="bg1"/>
                </a:solidFill>
              </a:uFill>
            </a:endParaRPr>
          </a:p>
          <a:p>
            <a:r>
              <a:rPr kumimoji="1" lang="en-US" altLang="ja-JP" u="sng">
                <a:uFill>
                  <a:solidFill>
                    <a:schemeClr val="bg1"/>
                  </a:solidFill>
                </a:uFill>
                <a:hlinkClick r:id="rId4" action="ppaction://hlinksldjump"/>
              </a:rPr>
              <a:t>19-2. </a:t>
            </a:r>
            <a:r>
              <a:rPr kumimoji="1" lang="ja-JP" altLang="en-US" u="sng">
                <a:uFill>
                  <a:solidFill>
                    <a:schemeClr val="bg1"/>
                  </a:solidFill>
                </a:uFill>
                <a:hlinkClick r:id="rId4" action="ppaction://hlinksldjump"/>
              </a:rPr>
              <a:t>各章のポイント</a:t>
            </a:r>
            <a:endParaRPr kumimoji="1" lang="en-US" altLang="ja-JP" u="sng">
              <a:uFill>
                <a:solidFill>
                  <a:schemeClr val="bg1"/>
                </a:solidFill>
              </a:uFill>
            </a:endParaRPr>
          </a:p>
          <a:p>
            <a:endParaRPr kumimoji="1" lang="en-US" altLang="ja-JP" u="sng">
              <a:uFill>
                <a:solidFill>
                  <a:schemeClr val="bg1"/>
                </a:solidFill>
              </a:uFill>
            </a:endParaRPr>
          </a:p>
          <a:p>
            <a:r>
              <a:rPr kumimoji="1" lang="en-US" altLang="ja-JP" u="sng">
                <a:uFill>
                  <a:solidFill>
                    <a:schemeClr val="bg1"/>
                  </a:solidFill>
                </a:uFill>
                <a:hlinkClick r:id="rId5" action="ppaction://hlinksldjump"/>
              </a:rPr>
              <a:t>19-3. </a:t>
            </a:r>
            <a:r>
              <a:rPr kumimoji="1" lang="ja-JP" altLang="en-US" u="sng">
                <a:uFill>
                  <a:solidFill>
                    <a:schemeClr val="bg1"/>
                  </a:solidFill>
                </a:uFill>
                <a:hlinkClick r:id="rId5" action="ppaction://hlinksldjump"/>
              </a:rPr>
              <a:t>読者に今後行ってほしいこと</a:t>
            </a:r>
            <a:endParaRPr kumimoji="1" lang="ja-JP" altLang="en-US" u="sng">
              <a:uFill>
                <a:solidFill>
                  <a:schemeClr val="bg1"/>
                </a:solidFill>
              </a:uFill>
            </a:endParaRPr>
          </a:p>
          <a:p>
            <a:endParaRPr kumimoji="1" lang="ja-JP" altLang="en-US" u="sng">
              <a:uFill>
                <a:solidFill>
                  <a:schemeClr val="bg1"/>
                </a:solidFill>
              </a:uFill>
            </a:endParaRPr>
          </a:p>
          <a:p>
            <a:endParaRPr kumimoji="1" lang="ja-JP" altLang="en-US" u="sng">
              <a:uFill>
                <a:solidFill>
                  <a:schemeClr val="bg1"/>
                </a:solidFill>
              </a:uFill>
            </a:endParaRPr>
          </a:p>
        </p:txBody>
      </p:sp>
      <p:sp>
        <p:nvSpPr>
          <p:cNvPr id="4" name="スライド番号プレースホルダー 3">
            <a:extLst>
              <a:ext uri="{FF2B5EF4-FFF2-40B4-BE49-F238E27FC236}">
                <a16:creationId xmlns:a16="http://schemas.microsoft.com/office/drawing/2014/main" id="{A0AED8D6-2B2E-F6A4-5FA7-357D72C0B2BE}"/>
              </a:ext>
            </a:extLst>
          </p:cNvPr>
          <p:cNvSpPr>
            <a:spLocks noGrp="1"/>
          </p:cNvSpPr>
          <p:nvPr>
            <p:ph type="sldNum" sz="quarter" idx="4"/>
          </p:nvPr>
        </p:nvSpPr>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01</a:t>
            </a:r>
            <a:endParaRPr kumimoji="1" lang="ja-JP" altLang="en-US"/>
          </a:p>
        </p:txBody>
      </p:sp>
      <p:graphicFrame>
        <p:nvGraphicFramePr>
          <p:cNvPr id="5" name="表 4">
            <a:extLst>
              <a:ext uri="{FF2B5EF4-FFF2-40B4-BE49-F238E27FC236}">
                <a16:creationId xmlns:a16="http://schemas.microsoft.com/office/drawing/2014/main" id="{2D9C1370-2CBC-88D7-808E-ECC6846D0B6C}"/>
              </a:ext>
            </a:extLst>
          </p:cNvPr>
          <p:cNvGraphicFramePr>
            <a:graphicFrameLocks noGrp="1"/>
          </p:cNvGraphicFramePr>
          <p:nvPr>
            <p:extLst>
              <p:ext uri="{D42A27DB-BD31-4B8C-83A1-F6EECF244321}">
                <p14:modId xmlns:p14="http://schemas.microsoft.com/office/powerpoint/2010/main" val="3018130131"/>
              </p:ext>
            </p:extLst>
          </p:nvPr>
        </p:nvGraphicFramePr>
        <p:xfrm>
          <a:off x="617054" y="3423356"/>
          <a:ext cx="5612400" cy="2797569"/>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90831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0" i="0" kern="1200">
                          <a:solidFill>
                            <a:schemeClr val="dk1"/>
                          </a:solidFill>
                          <a:effectLst/>
                          <a:latin typeface="+mn-lt"/>
                          <a:ea typeface="+mn-ea"/>
                          <a:cs typeface="+mn-cs"/>
                        </a:rPr>
                        <a:t>　第</a:t>
                      </a:r>
                      <a:r>
                        <a:rPr kumimoji="1" lang="en-US" altLang="ja-JP" sz="1200" b="0" i="0" kern="1200">
                          <a:solidFill>
                            <a:schemeClr val="dk1"/>
                          </a:solidFill>
                          <a:effectLst/>
                          <a:latin typeface="+mn-lt"/>
                          <a:ea typeface="+mn-ea"/>
                          <a:cs typeface="+mn-cs"/>
                        </a:rPr>
                        <a:t>19</a:t>
                      </a:r>
                      <a:r>
                        <a:rPr kumimoji="1" lang="ja-JP" altLang="en-US" sz="1200" b="0" i="0" kern="1200">
                          <a:solidFill>
                            <a:schemeClr val="dk1"/>
                          </a:solidFill>
                          <a:effectLst/>
                          <a:latin typeface="+mn-lt"/>
                          <a:ea typeface="+mn-ea"/>
                          <a:cs typeface="+mn-cs"/>
                        </a:rPr>
                        <a:t>章では、</a:t>
                      </a:r>
                      <a:r>
                        <a:rPr lang="ja-JP" altLang="en-US" sz="1200" spc="31">
                          <a:latin typeface="+mn-ea"/>
                          <a:cs typeface="Cascadia Mono" panose="020B0609020000020004" pitchFamily="49" charset="0"/>
                        </a:rPr>
                        <a:t>各章のポイントを振り返り、テキスト読後に実施してほしいことや、テキストの活用ポイント</a:t>
                      </a:r>
                      <a:r>
                        <a:rPr kumimoji="1" lang="ja-JP" altLang="en-US" sz="1200" b="0" i="0" kern="1200">
                          <a:solidFill>
                            <a:schemeClr val="dk1"/>
                          </a:solidFill>
                          <a:effectLst/>
                          <a:latin typeface="+mn-lt"/>
                          <a:ea typeface="+mn-ea"/>
                          <a:cs typeface="+mn-cs"/>
                        </a:rPr>
                        <a:t>について学ぶことを目的とします。</a:t>
                      </a:r>
                      <a:endParaRPr kumimoji="1" lang="en-US" altLang="ja-JP" sz="1200" b="0" i="0" kern="1200">
                        <a:solidFill>
                          <a:schemeClr val="dk1"/>
                        </a:solidFill>
                        <a:effectLst/>
                        <a:highlight>
                          <a:srgbClr val="FFFF00"/>
                        </a:highligh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121320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各章ごとに振り返り、重要なポイントを再確認し、その概要を理解すること。</a:t>
                      </a:r>
                      <a:endParaRPr kumimoji="1" lang="en-US" altLang="ja-JP" sz="120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本テキストに記載の実施手順を活用し、今後、読者が自組織においてセキュリティ対策を実践するために必要な考え方、参考になる文献を把握すること。</a:t>
                      </a:r>
                      <a:endParaRPr kumimoji="1" lang="en-US" altLang="ja-JP" sz="120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情報セキュリティ担当者、情報システム管理者、経営者など、それぞれの立場で担うべき本テキストの活用方法を理解すること。</a:t>
                      </a:r>
                      <a:endParaRPr kumimoji="1" lang="en-US" altLang="ja-JP" sz="12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Tree>
    <p:extLst>
      <p:ext uri="{BB962C8B-B14F-4D97-AF65-F5344CB8AC3E}">
        <p14:creationId xmlns:p14="http://schemas.microsoft.com/office/powerpoint/2010/main" val="1282176158"/>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20997A93-F906-0A35-7E58-A637BE1AC8A3}"/>
              </a:ext>
            </a:extLst>
          </p:cNvPr>
          <p:cNvSpPr>
            <a:spLocks noGrp="1"/>
          </p:cNvSpPr>
          <p:nvPr>
            <p:ph type="body" sz="quarter" idx="14"/>
          </p:nvPr>
        </p:nvSpPr>
        <p:spPr/>
        <p:txBody>
          <a:bodyPr/>
          <a:lstStyle/>
          <a:p>
            <a:r>
              <a:rPr kumimoji="1" lang="en-US" altLang="ja-JP"/>
              <a:t>19-</a:t>
            </a:r>
            <a:r>
              <a:rPr lang="en-US" altLang="ja-JP"/>
              <a:t>1</a:t>
            </a:r>
            <a:r>
              <a:rPr kumimoji="1" lang="en-US" altLang="ja-JP"/>
              <a:t>-1. </a:t>
            </a:r>
            <a:r>
              <a:rPr kumimoji="1" lang="ja-JP" altLang="en-US"/>
              <a:t>テキストの活用</a:t>
            </a:r>
          </a:p>
        </p:txBody>
      </p:sp>
      <p:sp>
        <p:nvSpPr>
          <p:cNvPr id="4" name="テキスト プレースホルダー 3">
            <a:extLst>
              <a:ext uri="{FF2B5EF4-FFF2-40B4-BE49-F238E27FC236}">
                <a16:creationId xmlns:a16="http://schemas.microsoft.com/office/drawing/2014/main" id="{30F2D93B-3F5F-F7E4-DD77-BCFBD718C30C}"/>
              </a:ext>
            </a:extLst>
          </p:cNvPr>
          <p:cNvSpPr>
            <a:spLocks noGrp="1"/>
          </p:cNvSpPr>
          <p:nvPr>
            <p:ph type="body" sz="quarter" idx="16"/>
          </p:nvPr>
        </p:nvSpPr>
        <p:spPr>
          <a:xfrm>
            <a:off x="622800" y="2001600"/>
            <a:ext cx="5612400" cy="381000"/>
          </a:xfrm>
        </p:spPr>
        <p:txBody>
          <a:bodyPr/>
          <a:lstStyle/>
          <a:p>
            <a:r>
              <a:rPr kumimoji="1" lang="ja-JP" altLang="en-US"/>
              <a:t>活用のポイント</a:t>
            </a:r>
          </a:p>
        </p:txBody>
      </p:sp>
      <p:sp>
        <p:nvSpPr>
          <p:cNvPr id="6" name="テキスト プレースホルダー 1">
            <a:extLst>
              <a:ext uri="{FF2B5EF4-FFF2-40B4-BE49-F238E27FC236}">
                <a16:creationId xmlns:a16="http://schemas.microsoft.com/office/drawing/2014/main" id="{FBD258D3-3BB0-3A6E-16DD-8EB73C44469E}"/>
              </a:ext>
            </a:extLst>
          </p:cNvPr>
          <p:cNvSpPr>
            <a:spLocks noGrp="1"/>
          </p:cNvSpPr>
          <p:nvPr>
            <p:ph type="body" sz="quarter" idx="25"/>
          </p:nvPr>
        </p:nvSpPr>
        <p:spPr>
          <a:xfrm>
            <a:off x="619200" y="835200"/>
            <a:ext cx="6238800" cy="417600"/>
          </a:xfrm>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19-1. </a:t>
            </a:r>
            <a:r>
              <a:rPr kumimoji="1" lang="ja-JP" altLang="en-US" u="sng">
                <a:uFill>
                  <a:solidFill>
                    <a:schemeClr val="bg1"/>
                  </a:solidFill>
                </a:uFill>
                <a:hlinkClick r:id="rId3" action="ppaction://hlinksldjump"/>
              </a:rPr>
              <a:t>全体要旨</a:t>
            </a:r>
            <a:endParaRPr kumimoji="1" lang="ja-JP" altLang="en-US" u="sng">
              <a:uFill>
                <a:solidFill>
                  <a:schemeClr val="bg1"/>
                </a:solidFill>
              </a:uFill>
            </a:endParaRPr>
          </a:p>
        </p:txBody>
      </p:sp>
      <p:sp>
        <p:nvSpPr>
          <p:cNvPr id="7" name="テキスト ボックス 6">
            <a:extLst>
              <a:ext uri="{FF2B5EF4-FFF2-40B4-BE49-F238E27FC236}">
                <a16:creationId xmlns:a16="http://schemas.microsoft.com/office/drawing/2014/main" id="{09780C4D-6120-BA41-576F-AFAD7685C209}"/>
              </a:ext>
            </a:extLst>
          </p:cNvPr>
          <p:cNvSpPr txBox="1"/>
          <p:nvPr/>
        </p:nvSpPr>
        <p:spPr>
          <a:xfrm>
            <a:off x="622800" y="2306118"/>
            <a:ext cx="5612400" cy="577081"/>
          </a:xfrm>
          <a:prstGeom prst="rect">
            <a:avLst/>
          </a:prstGeom>
          <a:noFill/>
        </p:spPr>
        <p:txBody>
          <a:bodyPr wrap="square" rtlCol="0">
            <a:spAutoFit/>
          </a:bodyPr>
          <a:lstStyle/>
          <a:p>
            <a:r>
              <a:rPr kumimoji="1" lang="ja-JP" altLang="en-US" sz="1050"/>
              <a:t>　本テキストを通してセキュリティ対策を実践するために、自組織のレベルに応じて、認識すべき事項を把握した上で、参考となる章を選択した活用法が効果的です。以下のアクションに沿って本テキストを活用してください。</a:t>
            </a:r>
            <a:endParaRPr kumimoji="1" lang="en-US" altLang="ja-JP" sz="1050"/>
          </a:p>
        </p:txBody>
      </p:sp>
      <p:sp>
        <p:nvSpPr>
          <p:cNvPr id="8" name="テキスト ボックス 7">
            <a:extLst>
              <a:ext uri="{FF2B5EF4-FFF2-40B4-BE49-F238E27FC236}">
                <a16:creationId xmlns:a16="http://schemas.microsoft.com/office/drawing/2014/main" id="{4634EA60-661E-6511-C406-4EC5E732C5E7}"/>
              </a:ext>
            </a:extLst>
          </p:cNvPr>
          <p:cNvSpPr txBox="1"/>
          <p:nvPr/>
        </p:nvSpPr>
        <p:spPr>
          <a:xfrm>
            <a:off x="622800" y="3474669"/>
            <a:ext cx="5612400" cy="307777"/>
          </a:xfrm>
          <a:prstGeom prst="rect">
            <a:avLst/>
          </a:prstGeom>
          <a:noFill/>
          <a:ln>
            <a:solidFill>
              <a:schemeClr val="accent1"/>
            </a:solidFill>
            <a:prstDash val="dash"/>
          </a:ln>
        </p:spPr>
        <p:txBody>
          <a:bodyPr wrap="square">
            <a:spAutoFit/>
          </a:bodyPr>
          <a:lstStyle/>
          <a:p>
            <a:r>
              <a:rPr kumimoji="1" lang="en-US" altLang="ja-JP" sz="1400" b="1"/>
              <a:t>1</a:t>
            </a:r>
            <a:r>
              <a:rPr kumimoji="1" lang="ja-JP" altLang="en-US" sz="1400" b="1"/>
              <a:t>．「</a:t>
            </a:r>
            <a:r>
              <a:rPr kumimoji="1" lang="en-US" altLang="ja-JP" sz="1400" b="1"/>
              <a:t>DX</a:t>
            </a:r>
            <a:r>
              <a:rPr kumimoji="1" lang="ja-JP" altLang="en-US" sz="1400" b="1"/>
              <a:t>の理解から対策の実践まで」のポイントを</a:t>
            </a:r>
            <a:r>
              <a:rPr kumimoji="1" lang="ja-JP" altLang="en-US" sz="1400" b="1">
                <a:solidFill>
                  <a:schemeClr val="accent2"/>
                </a:solidFill>
              </a:rPr>
              <a:t>再認識する</a:t>
            </a:r>
            <a:endParaRPr kumimoji="1" lang="en-US" altLang="ja-JP" sz="1400" b="1">
              <a:solidFill>
                <a:schemeClr val="accent2"/>
              </a:solidFill>
            </a:endParaRPr>
          </a:p>
        </p:txBody>
      </p:sp>
      <p:sp>
        <p:nvSpPr>
          <p:cNvPr id="9" name="テキスト ボックス 8">
            <a:extLst>
              <a:ext uri="{FF2B5EF4-FFF2-40B4-BE49-F238E27FC236}">
                <a16:creationId xmlns:a16="http://schemas.microsoft.com/office/drawing/2014/main" id="{73A18B54-CC31-2854-2DBF-D6595F3E6DD4}"/>
              </a:ext>
            </a:extLst>
          </p:cNvPr>
          <p:cNvSpPr txBox="1"/>
          <p:nvPr/>
        </p:nvSpPr>
        <p:spPr>
          <a:xfrm>
            <a:off x="622800" y="4357631"/>
            <a:ext cx="5612400" cy="307777"/>
          </a:xfrm>
          <a:prstGeom prst="rect">
            <a:avLst/>
          </a:prstGeom>
          <a:noFill/>
          <a:ln>
            <a:solidFill>
              <a:schemeClr val="accent1"/>
            </a:solidFill>
            <a:prstDash val="dash"/>
          </a:ln>
        </p:spPr>
        <p:txBody>
          <a:bodyPr wrap="square">
            <a:spAutoFit/>
          </a:bodyPr>
          <a:lstStyle/>
          <a:p>
            <a:r>
              <a:rPr kumimoji="1" lang="en-US" altLang="ja-JP" sz="1400" b="1"/>
              <a:t>2</a:t>
            </a:r>
            <a:r>
              <a:rPr kumimoji="1" lang="ja-JP" altLang="en-US" sz="1400" b="1"/>
              <a:t>．経営者を含めた関係者と</a:t>
            </a:r>
            <a:r>
              <a:rPr kumimoji="1" lang="ja-JP" altLang="en-US" sz="1400" b="1">
                <a:solidFill>
                  <a:schemeClr val="accent2"/>
                </a:solidFill>
              </a:rPr>
              <a:t>共有する</a:t>
            </a:r>
            <a:endParaRPr kumimoji="1" lang="en-US" altLang="ja-JP" sz="1400" b="1">
              <a:solidFill>
                <a:schemeClr val="accent2"/>
              </a:solidFill>
            </a:endParaRPr>
          </a:p>
        </p:txBody>
      </p:sp>
      <p:sp>
        <p:nvSpPr>
          <p:cNvPr id="10" name="テキスト ボックス 9">
            <a:extLst>
              <a:ext uri="{FF2B5EF4-FFF2-40B4-BE49-F238E27FC236}">
                <a16:creationId xmlns:a16="http://schemas.microsoft.com/office/drawing/2014/main" id="{4BFC8DF8-B835-AC37-C083-A8C28143396F}"/>
              </a:ext>
            </a:extLst>
          </p:cNvPr>
          <p:cNvSpPr txBox="1"/>
          <p:nvPr/>
        </p:nvSpPr>
        <p:spPr>
          <a:xfrm>
            <a:off x="622800" y="5240593"/>
            <a:ext cx="5612400" cy="307777"/>
          </a:xfrm>
          <a:prstGeom prst="rect">
            <a:avLst/>
          </a:prstGeom>
          <a:noFill/>
          <a:ln>
            <a:solidFill>
              <a:schemeClr val="accent1"/>
            </a:solidFill>
            <a:prstDash val="dash"/>
          </a:ln>
        </p:spPr>
        <p:txBody>
          <a:bodyPr wrap="square">
            <a:spAutoFit/>
          </a:bodyPr>
          <a:lstStyle/>
          <a:p>
            <a:r>
              <a:rPr kumimoji="1" lang="en-US" altLang="ja-JP" sz="1400" b="1"/>
              <a:t>3</a:t>
            </a:r>
            <a:r>
              <a:rPr kumimoji="1" lang="ja-JP" altLang="en-US" sz="1400" b="1"/>
              <a:t>．経営者のリーダーシップによって</a:t>
            </a:r>
            <a:r>
              <a:rPr kumimoji="1" lang="ja-JP" altLang="en-US" sz="1400" b="1">
                <a:solidFill>
                  <a:schemeClr val="accent2"/>
                </a:solidFill>
              </a:rPr>
              <a:t>社内体制を確立する</a:t>
            </a:r>
            <a:endParaRPr kumimoji="1" lang="en-US" altLang="ja-JP" sz="1400" b="1">
              <a:solidFill>
                <a:schemeClr val="accent2"/>
              </a:solidFill>
            </a:endParaRPr>
          </a:p>
        </p:txBody>
      </p:sp>
      <p:sp>
        <p:nvSpPr>
          <p:cNvPr id="11" name="テキスト ボックス 10">
            <a:extLst>
              <a:ext uri="{FF2B5EF4-FFF2-40B4-BE49-F238E27FC236}">
                <a16:creationId xmlns:a16="http://schemas.microsoft.com/office/drawing/2014/main" id="{9B75CF10-B938-9929-DCD7-5B65D75F34DC}"/>
              </a:ext>
            </a:extLst>
          </p:cNvPr>
          <p:cNvSpPr txBox="1"/>
          <p:nvPr/>
        </p:nvSpPr>
        <p:spPr>
          <a:xfrm>
            <a:off x="622800" y="6123554"/>
            <a:ext cx="5612400" cy="307777"/>
          </a:xfrm>
          <a:prstGeom prst="rect">
            <a:avLst/>
          </a:prstGeom>
          <a:noFill/>
          <a:ln>
            <a:solidFill>
              <a:schemeClr val="accent1"/>
            </a:solidFill>
            <a:prstDash val="dash"/>
          </a:ln>
        </p:spPr>
        <p:txBody>
          <a:bodyPr wrap="square">
            <a:spAutoFit/>
          </a:bodyPr>
          <a:lstStyle/>
          <a:p>
            <a:r>
              <a:rPr kumimoji="1" lang="en-US" altLang="ja-JP" sz="1400" b="1"/>
              <a:t>4</a:t>
            </a:r>
            <a:r>
              <a:rPr kumimoji="1" lang="ja-JP" altLang="en-US" sz="1400" b="1"/>
              <a:t>．具体的なアクションを起こして一歩ずつ</a:t>
            </a:r>
            <a:r>
              <a:rPr kumimoji="1" lang="ja-JP" altLang="en-US" sz="1400" b="1">
                <a:solidFill>
                  <a:schemeClr val="accent2"/>
                </a:solidFill>
              </a:rPr>
              <a:t>実践する</a:t>
            </a:r>
            <a:endParaRPr kumimoji="1" lang="en-US" altLang="ja-JP" sz="1400" b="1">
              <a:solidFill>
                <a:schemeClr val="accent2"/>
              </a:solidFill>
            </a:endParaRPr>
          </a:p>
        </p:txBody>
      </p:sp>
      <p:sp>
        <p:nvSpPr>
          <p:cNvPr id="12" name="矢印: 下 11">
            <a:extLst>
              <a:ext uri="{FF2B5EF4-FFF2-40B4-BE49-F238E27FC236}">
                <a16:creationId xmlns:a16="http://schemas.microsoft.com/office/drawing/2014/main" id="{1BD603E4-CCBC-6D37-3A84-0337E37F8AEB}"/>
              </a:ext>
            </a:extLst>
          </p:cNvPr>
          <p:cNvSpPr/>
          <p:nvPr/>
        </p:nvSpPr>
        <p:spPr>
          <a:xfrm>
            <a:off x="2800350" y="3921692"/>
            <a:ext cx="1257300" cy="307777"/>
          </a:xfrm>
          <a:prstGeom prst="downArrow">
            <a:avLst/>
          </a:prstGeom>
          <a:solidFill>
            <a:schemeClr val="accent5"/>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1200"/>
          </a:p>
        </p:txBody>
      </p:sp>
      <p:sp>
        <p:nvSpPr>
          <p:cNvPr id="20" name="矢印: 下 19">
            <a:extLst>
              <a:ext uri="{FF2B5EF4-FFF2-40B4-BE49-F238E27FC236}">
                <a16:creationId xmlns:a16="http://schemas.microsoft.com/office/drawing/2014/main" id="{24CA19FA-277A-ABEC-E3C0-7120FA5D4652}"/>
              </a:ext>
            </a:extLst>
          </p:cNvPr>
          <p:cNvSpPr/>
          <p:nvPr/>
        </p:nvSpPr>
        <p:spPr>
          <a:xfrm>
            <a:off x="2800350" y="4813399"/>
            <a:ext cx="1257300" cy="307777"/>
          </a:xfrm>
          <a:prstGeom prst="downArrow">
            <a:avLst/>
          </a:prstGeom>
          <a:solidFill>
            <a:schemeClr val="accent5"/>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1200"/>
          </a:p>
        </p:txBody>
      </p:sp>
      <p:sp>
        <p:nvSpPr>
          <p:cNvPr id="21" name="矢印: 下 20">
            <a:extLst>
              <a:ext uri="{FF2B5EF4-FFF2-40B4-BE49-F238E27FC236}">
                <a16:creationId xmlns:a16="http://schemas.microsoft.com/office/drawing/2014/main" id="{61EDC8D1-EE01-072D-7E7F-8FC9B7C11A6D}"/>
              </a:ext>
            </a:extLst>
          </p:cNvPr>
          <p:cNvSpPr/>
          <p:nvPr/>
        </p:nvSpPr>
        <p:spPr>
          <a:xfrm>
            <a:off x="2800350" y="5705106"/>
            <a:ext cx="1257300" cy="307777"/>
          </a:xfrm>
          <a:prstGeom prst="downArrow">
            <a:avLst/>
          </a:prstGeom>
          <a:solidFill>
            <a:schemeClr val="accent5"/>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1200"/>
          </a:p>
        </p:txBody>
      </p:sp>
      <p:sp>
        <p:nvSpPr>
          <p:cNvPr id="23" name="スライド番号プレースホルダー 3">
            <a:extLst>
              <a:ext uri="{FF2B5EF4-FFF2-40B4-BE49-F238E27FC236}">
                <a16:creationId xmlns:a16="http://schemas.microsoft.com/office/drawing/2014/main" id="{E3E3ECF8-4FC9-311C-CF3A-F64791BC2521}"/>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02</a:t>
            </a:r>
            <a:endParaRPr kumimoji="1" lang="ja-JP" altLang="en-US"/>
          </a:p>
        </p:txBody>
      </p:sp>
    </p:spTree>
    <p:extLst>
      <p:ext uri="{BB962C8B-B14F-4D97-AF65-F5344CB8AC3E}">
        <p14:creationId xmlns:p14="http://schemas.microsoft.com/office/powerpoint/2010/main" val="1976814627"/>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スライド番号プレースホルダー 3">
            <a:extLst>
              <a:ext uri="{FF2B5EF4-FFF2-40B4-BE49-F238E27FC236}">
                <a16:creationId xmlns:a16="http://schemas.microsoft.com/office/drawing/2014/main" id="{FF40EEE7-C55F-1A46-102F-10792C834C7E}"/>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03</a:t>
            </a:r>
            <a:endParaRPr kumimoji="1" lang="ja-JP" altLang="en-US"/>
          </a:p>
        </p:txBody>
      </p:sp>
      <p:sp>
        <p:nvSpPr>
          <p:cNvPr id="12" name="テキスト プレースホルダー 2">
            <a:extLst>
              <a:ext uri="{FF2B5EF4-FFF2-40B4-BE49-F238E27FC236}">
                <a16:creationId xmlns:a16="http://schemas.microsoft.com/office/drawing/2014/main" id="{2A715B5A-401A-5D92-140A-0C3790C7898D}"/>
              </a:ext>
            </a:extLst>
          </p:cNvPr>
          <p:cNvSpPr>
            <a:spLocks noGrp="1"/>
          </p:cNvSpPr>
          <p:nvPr>
            <p:ph type="body" sz="quarter" idx="14"/>
          </p:nvPr>
        </p:nvSpPr>
        <p:spPr>
          <a:xfrm>
            <a:off x="1123950" y="1457325"/>
            <a:ext cx="5111250" cy="381000"/>
          </a:xfrm>
        </p:spPr>
        <p:txBody>
          <a:bodyPr/>
          <a:lstStyle/>
          <a:p>
            <a:r>
              <a:rPr kumimoji="1" lang="en-US" altLang="ja-JP"/>
              <a:t>19-</a:t>
            </a:r>
            <a:r>
              <a:rPr lang="en-US" altLang="ja-JP"/>
              <a:t>1</a:t>
            </a:r>
            <a:r>
              <a:rPr kumimoji="1" lang="en-US" altLang="ja-JP"/>
              <a:t>-1. </a:t>
            </a:r>
            <a:r>
              <a:rPr kumimoji="1" lang="ja-JP" altLang="en-US"/>
              <a:t>テキストの活用</a:t>
            </a:r>
          </a:p>
        </p:txBody>
      </p:sp>
      <p:sp>
        <p:nvSpPr>
          <p:cNvPr id="6" name="テキスト プレースホルダー 1">
            <a:extLst>
              <a:ext uri="{FF2B5EF4-FFF2-40B4-BE49-F238E27FC236}">
                <a16:creationId xmlns:a16="http://schemas.microsoft.com/office/drawing/2014/main" id="{B4677C76-6978-83A9-5992-0150C38E728B}"/>
              </a:ext>
            </a:extLst>
          </p:cNvPr>
          <p:cNvSpPr>
            <a:spLocks noGrp="1"/>
          </p:cNvSpPr>
          <p:nvPr>
            <p:ph type="body" sz="quarter" idx="25"/>
          </p:nvPr>
        </p:nvSpPr>
        <p:spPr>
          <a:xfrm>
            <a:off x="619200" y="835200"/>
            <a:ext cx="6238800" cy="417600"/>
          </a:xfrm>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19-1. </a:t>
            </a:r>
            <a:r>
              <a:rPr kumimoji="1" lang="ja-JP" altLang="en-US" u="sng">
                <a:uFill>
                  <a:solidFill>
                    <a:schemeClr val="bg1"/>
                  </a:solidFill>
                </a:uFill>
                <a:hlinkClick r:id="rId3" action="ppaction://hlinksldjump"/>
              </a:rPr>
              <a:t>全体要旨</a:t>
            </a:r>
            <a:endParaRPr kumimoji="1" lang="ja-JP" altLang="en-US" u="sng">
              <a:uFill>
                <a:solidFill>
                  <a:schemeClr val="bg1"/>
                </a:solidFill>
              </a:uFill>
            </a:endParaRPr>
          </a:p>
        </p:txBody>
      </p:sp>
      <p:sp>
        <p:nvSpPr>
          <p:cNvPr id="2" name="テキスト ボックス 1">
            <a:extLst>
              <a:ext uri="{FF2B5EF4-FFF2-40B4-BE49-F238E27FC236}">
                <a16:creationId xmlns:a16="http://schemas.microsoft.com/office/drawing/2014/main" id="{18D1D522-3A15-940B-375C-38B52B3A6565}"/>
              </a:ext>
            </a:extLst>
          </p:cNvPr>
          <p:cNvSpPr txBox="1"/>
          <p:nvPr/>
        </p:nvSpPr>
        <p:spPr>
          <a:xfrm>
            <a:off x="622800" y="2001600"/>
            <a:ext cx="5612400" cy="477054"/>
          </a:xfrm>
          <a:prstGeom prst="rect">
            <a:avLst/>
          </a:prstGeom>
          <a:noFill/>
        </p:spPr>
        <p:txBody>
          <a:bodyPr wrap="square" rtlCol="0">
            <a:spAutoFit/>
          </a:bodyPr>
          <a:lstStyle/>
          <a:p>
            <a:r>
              <a:rPr kumimoji="1" lang="en-US" altLang="ja-JP" sz="1400" b="1"/>
              <a:t>1</a:t>
            </a:r>
            <a:r>
              <a:rPr kumimoji="1" lang="ja-JP" altLang="en-US" sz="1400" b="1"/>
              <a:t>．「</a:t>
            </a:r>
            <a:r>
              <a:rPr kumimoji="1" lang="en-US" altLang="ja-JP" sz="1400" b="1"/>
              <a:t>DX</a:t>
            </a:r>
            <a:r>
              <a:rPr kumimoji="1" lang="ja-JP" altLang="en-US" sz="1400" b="1"/>
              <a:t>の理解から対策の実践まで」のポイントを</a:t>
            </a:r>
            <a:r>
              <a:rPr kumimoji="1" lang="ja-JP" altLang="en-US" sz="1400" b="1">
                <a:solidFill>
                  <a:schemeClr val="accent2"/>
                </a:solidFill>
              </a:rPr>
              <a:t>再認識する</a:t>
            </a:r>
            <a:endParaRPr kumimoji="1" lang="en-US" altLang="ja-JP" sz="1400" b="1">
              <a:solidFill>
                <a:schemeClr val="accent2"/>
              </a:solidFill>
            </a:endParaRPr>
          </a:p>
          <a:p>
            <a:r>
              <a:rPr kumimoji="1" lang="ja-JP" altLang="en-US" sz="1050"/>
              <a:t>　☛ 「</a:t>
            </a:r>
            <a:r>
              <a:rPr kumimoji="1" lang="en-US" altLang="ja-JP" sz="1050"/>
              <a:t>DX</a:t>
            </a:r>
            <a:r>
              <a:rPr kumimoji="1" lang="ja-JP" altLang="en-US" sz="1050"/>
              <a:t>の理解から対策の実践まで」の各章の内容は以下の通りです。</a:t>
            </a:r>
            <a:endParaRPr kumimoji="1" lang="en-US" altLang="ja-JP" sz="1050"/>
          </a:p>
        </p:txBody>
      </p:sp>
      <p:graphicFrame>
        <p:nvGraphicFramePr>
          <p:cNvPr id="4" name="表 3">
            <a:extLst>
              <a:ext uri="{FF2B5EF4-FFF2-40B4-BE49-F238E27FC236}">
                <a16:creationId xmlns:a16="http://schemas.microsoft.com/office/drawing/2014/main" id="{9CDCB17F-8C00-CFB4-B8B7-5768A8BD09D4}"/>
              </a:ext>
            </a:extLst>
          </p:cNvPr>
          <p:cNvGraphicFramePr>
            <a:graphicFrameLocks noGrp="1"/>
          </p:cNvGraphicFramePr>
          <p:nvPr>
            <p:extLst>
              <p:ext uri="{D42A27DB-BD31-4B8C-83A1-F6EECF244321}">
                <p14:modId xmlns:p14="http://schemas.microsoft.com/office/powerpoint/2010/main" val="708568909"/>
              </p:ext>
            </p:extLst>
          </p:nvPr>
        </p:nvGraphicFramePr>
        <p:xfrm>
          <a:off x="622800" y="2647073"/>
          <a:ext cx="5612400" cy="805644"/>
        </p:xfrm>
        <a:graphic>
          <a:graphicData uri="http://schemas.openxmlformats.org/drawingml/2006/table">
            <a:tbl>
              <a:tblPr firstRow="1" bandRow="1">
                <a:tableStyleId>{5C22544A-7EE6-4342-B048-85BDC9FD1C3A}</a:tableStyleId>
              </a:tblPr>
              <a:tblGrid>
                <a:gridCol w="673917">
                  <a:extLst>
                    <a:ext uri="{9D8B030D-6E8A-4147-A177-3AD203B41FA5}">
                      <a16:colId xmlns:a16="http://schemas.microsoft.com/office/drawing/2014/main" val="1123041864"/>
                    </a:ext>
                  </a:extLst>
                </a:gridCol>
                <a:gridCol w="4938483">
                  <a:extLst>
                    <a:ext uri="{9D8B030D-6E8A-4147-A177-3AD203B41FA5}">
                      <a16:colId xmlns:a16="http://schemas.microsoft.com/office/drawing/2014/main" val="924127374"/>
                    </a:ext>
                  </a:extLst>
                </a:gridCol>
              </a:tblGrid>
              <a:tr h="178882">
                <a:tc gridSpan="2">
                  <a:txBody>
                    <a:bodyPr/>
                    <a:lstStyle/>
                    <a:p>
                      <a:pPr algn="ctr"/>
                      <a:r>
                        <a:rPr lang="en-US" altLang="ja-JP" sz="700"/>
                        <a:t>DX</a:t>
                      </a:r>
                      <a:r>
                        <a:rPr lang="ja-JP" altLang="en-US" sz="700"/>
                        <a:t>の推進の考え方の把握</a:t>
                      </a:r>
                      <a:endParaRPr kumimoji="1" lang="ja-JP" altLang="en-US" sz="700" b="1">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sz="800" b="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66751491"/>
                  </a:ext>
                </a:extLst>
              </a:tr>
              <a:tr h="302724">
                <a:tc>
                  <a:txBody>
                    <a:bodyPr/>
                    <a:lstStyle/>
                    <a:p>
                      <a:pPr algn="ctr"/>
                      <a:r>
                        <a:rPr kumimoji="1" lang="ja-JP" altLang="en-US" sz="700" b="1">
                          <a:solidFill>
                            <a:schemeClr val="tx1"/>
                          </a:solidFill>
                        </a:rPr>
                        <a:t>第</a:t>
                      </a:r>
                      <a:r>
                        <a:rPr kumimoji="1" lang="en-US" altLang="ja-JP" sz="700" b="1">
                          <a:solidFill>
                            <a:schemeClr val="tx1"/>
                          </a:solidFill>
                        </a:rPr>
                        <a:t>1</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700" b="0">
                          <a:solidFill>
                            <a:schemeClr val="tx1"/>
                          </a:solidFill>
                        </a:rPr>
                        <a:t>現代社会の</a:t>
                      </a:r>
                      <a:r>
                        <a:rPr kumimoji="1" lang="en-US" altLang="ja-JP" sz="700" b="0">
                          <a:solidFill>
                            <a:schemeClr val="tx1"/>
                          </a:solidFill>
                        </a:rPr>
                        <a:t>IT</a:t>
                      </a:r>
                      <a:r>
                        <a:rPr kumimoji="1" lang="ja-JP" altLang="en-US" sz="700" b="0">
                          <a:solidFill>
                            <a:schemeClr val="tx1"/>
                          </a:solidFill>
                        </a:rPr>
                        <a:t>に関する情勢、</a:t>
                      </a:r>
                      <a:r>
                        <a:rPr kumimoji="1" lang="en-US" altLang="ja-JP" sz="700" b="0">
                          <a:solidFill>
                            <a:schemeClr val="tx1"/>
                          </a:solidFill>
                        </a:rPr>
                        <a:t>Society5.0</a:t>
                      </a:r>
                      <a:r>
                        <a:rPr kumimoji="1" lang="ja-JP" altLang="en-US" sz="700" b="0">
                          <a:solidFill>
                            <a:schemeClr val="tx1"/>
                          </a:solidFill>
                        </a:rPr>
                        <a:t>や</a:t>
                      </a:r>
                      <a:r>
                        <a:rPr kumimoji="1" lang="en-US" altLang="ja-JP" sz="700" b="0">
                          <a:solidFill>
                            <a:schemeClr val="tx1"/>
                          </a:solidFill>
                        </a:rPr>
                        <a:t>DX</a:t>
                      </a:r>
                      <a:r>
                        <a:rPr kumimoji="1" lang="ja-JP" altLang="en-US" sz="700" b="0">
                          <a:solidFill>
                            <a:schemeClr val="tx1"/>
                          </a:solidFill>
                        </a:rPr>
                        <a:t>について紹介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15744818"/>
                  </a:ext>
                </a:extLst>
              </a:tr>
              <a:tr h="302724">
                <a:tc>
                  <a:txBody>
                    <a:bodyPr/>
                    <a:lstStyle/>
                    <a:p>
                      <a:pPr algn="ctr"/>
                      <a:r>
                        <a:rPr kumimoji="1" lang="ja-JP" altLang="en-US" sz="700" b="1">
                          <a:solidFill>
                            <a:schemeClr val="tx1"/>
                          </a:solidFill>
                        </a:rPr>
                        <a:t>第</a:t>
                      </a:r>
                      <a:r>
                        <a:rPr kumimoji="1" lang="en-US" altLang="ja-JP" sz="700" b="1">
                          <a:solidFill>
                            <a:schemeClr val="tx1"/>
                          </a:solidFill>
                        </a:rPr>
                        <a:t>5</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700" b="0">
                          <a:solidFill>
                            <a:schemeClr val="tx1"/>
                          </a:solidFill>
                        </a:rPr>
                        <a:t>政府が発表している国の基本方針や、国が目指している社会を実現するための計画を通じて、</a:t>
                      </a:r>
                      <a:r>
                        <a:rPr kumimoji="1" lang="en-US" altLang="ja-JP" sz="700" b="0">
                          <a:solidFill>
                            <a:schemeClr val="tx1"/>
                          </a:solidFill>
                        </a:rPr>
                        <a:t>IT</a:t>
                      </a:r>
                      <a:r>
                        <a:rPr kumimoji="1" lang="ja-JP" altLang="en-US" sz="700" b="0">
                          <a:solidFill>
                            <a:schemeClr val="tx1"/>
                          </a:solidFill>
                        </a:rPr>
                        <a:t>、デジタル、サイバーセキュリティの方向性・課題について紹介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22180213"/>
                  </a:ext>
                </a:extLst>
              </a:tr>
            </a:tbl>
          </a:graphicData>
        </a:graphic>
      </p:graphicFrame>
      <p:graphicFrame>
        <p:nvGraphicFramePr>
          <p:cNvPr id="5" name="表 4">
            <a:extLst>
              <a:ext uri="{FF2B5EF4-FFF2-40B4-BE49-F238E27FC236}">
                <a16:creationId xmlns:a16="http://schemas.microsoft.com/office/drawing/2014/main" id="{B735B65D-AEE9-2EC5-629C-99E8D0E43392}"/>
              </a:ext>
            </a:extLst>
          </p:cNvPr>
          <p:cNvGraphicFramePr>
            <a:graphicFrameLocks noGrp="1"/>
          </p:cNvGraphicFramePr>
          <p:nvPr>
            <p:extLst>
              <p:ext uri="{D42A27DB-BD31-4B8C-83A1-F6EECF244321}">
                <p14:modId xmlns:p14="http://schemas.microsoft.com/office/powerpoint/2010/main" val="1167284050"/>
              </p:ext>
            </p:extLst>
          </p:nvPr>
        </p:nvGraphicFramePr>
        <p:xfrm>
          <a:off x="622800" y="3516110"/>
          <a:ext cx="5612400" cy="2753008"/>
        </p:xfrm>
        <a:graphic>
          <a:graphicData uri="http://schemas.openxmlformats.org/drawingml/2006/table">
            <a:tbl>
              <a:tblPr firstRow="1" bandRow="1">
                <a:tableStyleId>{5C22544A-7EE6-4342-B048-85BDC9FD1C3A}</a:tableStyleId>
              </a:tblPr>
              <a:tblGrid>
                <a:gridCol w="668309">
                  <a:extLst>
                    <a:ext uri="{9D8B030D-6E8A-4147-A177-3AD203B41FA5}">
                      <a16:colId xmlns:a16="http://schemas.microsoft.com/office/drawing/2014/main" val="1123041864"/>
                    </a:ext>
                  </a:extLst>
                </a:gridCol>
                <a:gridCol w="4944091">
                  <a:extLst>
                    <a:ext uri="{9D8B030D-6E8A-4147-A177-3AD203B41FA5}">
                      <a16:colId xmlns:a16="http://schemas.microsoft.com/office/drawing/2014/main" val="924127374"/>
                    </a:ext>
                  </a:extLst>
                </a:gridCol>
              </a:tblGrid>
              <a:tr h="188713">
                <a:tc gridSpan="2">
                  <a:txBody>
                    <a:bodyPr/>
                    <a:lstStyle/>
                    <a:p>
                      <a:pPr algn="ctr"/>
                      <a:r>
                        <a:rPr kumimoji="1" lang="ja-JP" altLang="en-US" sz="700" b="1">
                          <a:solidFill>
                            <a:schemeClr val="bg1"/>
                          </a:solidFill>
                        </a:rPr>
                        <a:t>セキュリティ対策の全容の認識</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sz="800" b="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66751491"/>
                  </a:ext>
                </a:extLst>
              </a:tr>
              <a:tr h="319361">
                <a:tc>
                  <a:txBody>
                    <a:bodyPr/>
                    <a:lstStyle/>
                    <a:p>
                      <a:pPr algn="ctr"/>
                      <a:r>
                        <a:rPr kumimoji="1" lang="ja-JP" altLang="en-US" sz="700" b="1">
                          <a:solidFill>
                            <a:schemeClr val="tx1"/>
                          </a:solidFill>
                        </a:rPr>
                        <a:t>第</a:t>
                      </a:r>
                      <a:r>
                        <a:rPr kumimoji="1" lang="en-US" altLang="ja-JP" sz="700" b="1">
                          <a:solidFill>
                            <a:schemeClr val="tx1"/>
                          </a:solidFill>
                        </a:rPr>
                        <a:t>2</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700" b="0">
                          <a:solidFill>
                            <a:schemeClr val="tx1"/>
                          </a:solidFill>
                        </a:rPr>
                        <a:t>近年のサイバー攻撃の傾向や手法を、実際のインシデント事例など通して把握し、それらの脅威に対する対策や、実際に被害にあってしまった際の対応方法を紹介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31673329"/>
                  </a:ext>
                </a:extLst>
              </a:tr>
              <a:tr h="319361">
                <a:tc>
                  <a:txBody>
                    <a:bodyPr/>
                    <a:lstStyle/>
                    <a:p>
                      <a:pPr algn="ctr"/>
                      <a:r>
                        <a:rPr kumimoji="1" lang="ja-JP" altLang="en-US" sz="700" b="1">
                          <a:solidFill>
                            <a:schemeClr val="tx1"/>
                          </a:solidFill>
                        </a:rPr>
                        <a:t>第</a:t>
                      </a:r>
                      <a:r>
                        <a:rPr kumimoji="1" lang="en-US" altLang="ja-JP" sz="700" b="1">
                          <a:solidFill>
                            <a:schemeClr val="tx1"/>
                          </a:solidFill>
                        </a:rPr>
                        <a:t>3</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700" b="0">
                          <a:solidFill>
                            <a:schemeClr val="tx1"/>
                          </a:solidFill>
                        </a:rPr>
                        <a:t>サイバーセキュリティの基本的な知識や対策や、自社のリスク状況や活用可能なリソースを考慮した、脅威に対する最適な対処方法を紹介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371344"/>
                  </a:ext>
                </a:extLst>
              </a:tr>
              <a:tr h="319361">
                <a:tc>
                  <a:txBody>
                    <a:bodyPr/>
                    <a:lstStyle/>
                    <a:p>
                      <a:pPr algn="ctr"/>
                      <a:r>
                        <a:rPr kumimoji="1" lang="ja-JP" altLang="en-US" sz="700" b="1">
                          <a:solidFill>
                            <a:schemeClr val="tx1"/>
                          </a:solidFill>
                        </a:rPr>
                        <a:t>第</a:t>
                      </a:r>
                      <a:r>
                        <a:rPr kumimoji="1" lang="en-US" altLang="ja-JP" sz="700" b="1">
                          <a:solidFill>
                            <a:schemeClr val="tx1"/>
                          </a:solidFill>
                        </a:rPr>
                        <a:t>4</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700" b="0">
                          <a:solidFill>
                            <a:schemeClr val="tx1"/>
                          </a:solidFill>
                        </a:rPr>
                        <a:t>これからの企業経営で必要な観点となる社会の動向、「守りの</a:t>
                      </a:r>
                      <a:r>
                        <a:rPr kumimoji="1" lang="en-US" altLang="ja-JP" sz="700" b="0">
                          <a:solidFill>
                            <a:schemeClr val="tx1"/>
                          </a:solidFill>
                        </a:rPr>
                        <a:t>IT</a:t>
                      </a:r>
                      <a:r>
                        <a:rPr kumimoji="1" lang="ja-JP" altLang="en-US" sz="700" b="0">
                          <a:solidFill>
                            <a:schemeClr val="tx1"/>
                          </a:solidFill>
                        </a:rPr>
                        <a:t>投資」や「攻めの</a:t>
                      </a:r>
                      <a:r>
                        <a:rPr kumimoji="1" lang="en-US" altLang="ja-JP" sz="700" b="0">
                          <a:solidFill>
                            <a:schemeClr val="tx1"/>
                          </a:solidFill>
                        </a:rPr>
                        <a:t>IT</a:t>
                      </a:r>
                      <a:r>
                        <a:rPr kumimoji="1" lang="ja-JP" altLang="en-US" sz="700" b="0">
                          <a:solidFill>
                            <a:schemeClr val="tx1"/>
                          </a:solidFill>
                        </a:rPr>
                        <a:t>投資」などの</a:t>
                      </a:r>
                      <a:r>
                        <a:rPr kumimoji="1" lang="en-US" altLang="ja-JP" sz="700" b="0">
                          <a:solidFill>
                            <a:schemeClr val="tx1"/>
                          </a:solidFill>
                        </a:rPr>
                        <a:t>IT</a:t>
                      </a:r>
                      <a:r>
                        <a:rPr kumimoji="1" lang="ja-JP" altLang="en-US" sz="700" b="0">
                          <a:solidFill>
                            <a:schemeClr val="tx1"/>
                          </a:solidFill>
                        </a:rPr>
                        <a:t>投資、経営投資としてのサイバーセキュリティ対策の重要性を紹介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9351318"/>
                  </a:ext>
                </a:extLst>
              </a:tr>
              <a:tr h="319361">
                <a:tc>
                  <a:txBody>
                    <a:bodyPr/>
                    <a:lstStyle/>
                    <a:p>
                      <a:pPr algn="ctr"/>
                      <a:r>
                        <a:rPr kumimoji="1" lang="ja-JP" altLang="en-US" sz="700" b="1">
                          <a:solidFill>
                            <a:schemeClr val="tx1"/>
                          </a:solidFill>
                        </a:rPr>
                        <a:t>第</a:t>
                      </a:r>
                      <a:r>
                        <a:rPr kumimoji="1" lang="en-US" altLang="ja-JP" sz="700" b="1">
                          <a:solidFill>
                            <a:schemeClr val="tx1"/>
                          </a:solidFill>
                        </a:rPr>
                        <a:t>6</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en-US" altLang="ja-JP" sz="700" b="0">
                          <a:solidFill>
                            <a:schemeClr val="tx1"/>
                          </a:solidFill>
                        </a:rPr>
                        <a:t>NISC</a:t>
                      </a:r>
                      <a:r>
                        <a:rPr kumimoji="1" lang="ja-JP" altLang="en-US" sz="700" b="0">
                          <a:solidFill>
                            <a:schemeClr val="tx1"/>
                          </a:solidFill>
                        </a:rPr>
                        <a:t>によるサイバーセキュリティ戦略を通じて、</a:t>
                      </a:r>
                      <a:r>
                        <a:rPr kumimoji="1" lang="en-US" altLang="ja-JP" sz="700" b="0">
                          <a:solidFill>
                            <a:schemeClr val="tx1"/>
                          </a:solidFill>
                        </a:rPr>
                        <a:t>DX</a:t>
                      </a:r>
                      <a:r>
                        <a:rPr kumimoji="1" lang="ja-JP" altLang="en-US" sz="700" b="0">
                          <a:solidFill>
                            <a:schemeClr val="tx1"/>
                          </a:solidFill>
                        </a:rPr>
                        <a:t>とサイバーセキュリティの確保を同時に推進する重要性、サイバーセキュリティに関連する法令（個人情報保護法と</a:t>
                      </a:r>
                      <a:r>
                        <a:rPr kumimoji="1" lang="en-US" altLang="ja-JP" sz="700" b="0">
                          <a:solidFill>
                            <a:schemeClr val="tx1"/>
                          </a:solidFill>
                        </a:rPr>
                        <a:t>GDPR</a:t>
                      </a:r>
                      <a:r>
                        <a:rPr kumimoji="1" lang="ja-JP" altLang="en-US" sz="700" b="0">
                          <a:solidFill>
                            <a:schemeClr val="tx1"/>
                          </a:solidFill>
                        </a:rPr>
                        <a:t>）について紹介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1581950"/>
                  </a:ext>
                </a:extLst>
              </a:tr>
              <a:tr h="319361">
                <a:tc>
                  <a:txBody>
                    <a:bodyPr/>
                    <a:lstStyle/>
                    <a:p>
                      <a:pPr algn="ctr"/>
                      <a:r>
                        <a:rPr kumimoji="1" lang="ja-JP" altLang="en-US" sz="700" b="1">
                          <a:solidFill>
                            <a:schemeClr val="tx1"/>
                          </a:solidFill>
                        </a:rPr>
                        <a:t>第</a:t>
                      </a:r>
                      <a:r>
                        <a:rPr kumimoji="1" lang="en-US" altLang="ja-JP" sz="700" b="1">
                          <a:solidFill>
                            <a:schemeClr val="tx1"/>
                          </a:solidFill>
                        </a:rPr>
                        <a:t>7</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en-US" altLang="ja-JP" sz="700" b="0">
                          <a:solidFill>
                            <a:schemeClr val="tx1"/>
                          </a:solidFill>
                        </a:rPr>
                        <a:t>ISMS</a:t>
                      </a:r>
                      <a:r>
                        <a:rPr kumimoji="1" lang="ja-JP" altLang="en-US" sz="700" b="0">
                          <a:solidFill>
                            <a:schemeClr val="tx1"/>
                          </a:solidFill>
                        </a:rPr>
                        <a:t>をはじめとしたサイバーセキュリティ対策における代表的なフレームワークの特徴を紹介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24646224"/>
                  </a:ext>
                </a:extLst>
              </a:tr>
              <a:tr h="319361">
                <a:tc>
                  <a:txBody>
                    <a:bodyPr/>
                    <a:lstStyle/>
                    <a:p>
                      <a:pPr algn="ctr"/>
                      <a:r>
                        <a:rPr kumimoji="1" lang="ja-JP" altLang="en-US" sz="700" b="1">
                          <a:solidFill>
                            <a:schemeClr val="tx1"/>
                          </a:solidFill>
                        </a:rPr>
                        <a:t>第</a:t>
                      </a:r>
                      <a:r>
                        <a:rPr kumimoji="1" lang="en-US" altLang="ja-JP" sz="700" b="1">
                          <a:solidFill>
                            <a:schemeClr val="tx1"/>
                          </a:solidFill>
                        </a:rPr>
                        <a:t>8</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en-US" altLang="ja-JP" sz="700" b="0">
                          <a:solidFill>
                            <a:schemeClr val="tx1"/>
                          </a:solidFill>
                        </a:rPr>
                        <a:t>ISMS</a:t>
                      </a:r>
                      <a:r>
                        <a:rPr kumimoji="1" lang="ja-JP" altLang="en-US" sz="700" b="0">
                          <a:solidFill>
                            <a:schemeClr val="tx1"/>
                          </a:solidFill>
                        </a:rPr>
                        <a:t>を前提としたサイバーセキュリティ対策における基準を</a:t>
                      </a:r>
                      <a:r>
                        <a:rPr kumimoji="1" lang="en-US" altLang="ja-JP" sz="700" b="0">
                          <a:solidFill>
                            <a:schemeClr val="tx1"/>
                          </a:solidFill>
                        </a:rPr>
                        <a:t>3</a:t>
                      </a:r>
                      <a:r>
                        <a:rPr kumimoji="1" lang="ja-JP" altLang="en-US" sz="700" b="0">
                          <a:solidFill>
                            <a:schemeClr val="tx1"/>
                          </a:solidFill>
                        </a:rPr>
                        <a:t>段階にレベル分けし、各基準の手法を紹介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2272519"/>
                  </a:ext>
                </a:extLst>
              </a:tr>
              <a:tr h="319361">
                <a:tc>
                  <a:txBody>
                    <a:bodyPr/>
                    <a:lstStyle/>
                    <a:p>
                      <a:pPr algn="ctr"/>
                      <a:r>
                        <a:rPr kumimoji="1" lang="ja-JP" altLang="en-US" sz="700" b="1">
                          <a:solidFill>
                            <a:schemeClr val="tx1"/>
                          </a:solidFill>
                        </a:rPr>
                        <a:t>第</a:t>
                      </a:r>
                      <a:r>
                        <a:rPr kumimoji="1" lang="en-US" altLang="ja-JP" sz="700" b="1">
                          <a:solidFill>
                            <a:schemeClr val="tx1"/>
                          </a:solidFill>
                        </a:rPr>
                        <a:t>9</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en-US" altLang="ja-JP" sz="700" b="0">
                          <a:solidFill>
                            <a:schemeClr val="tx1"/>
                          </a:solidFill>
                        </a:rPr>
                        <a:t>ISO/IEC 27002</a:t>
                      </a:r>
                      <a:r>
                        <a:rPr kumimoji="1" lang="ja-JP" altLang="en-US" sz="700" b="0">
                          <a:solidFill>
                            <a:schemeClr val="tx1"/>
                          </a:solidFill>
                        </a:rPr>
                        <a:t>における管理策の分類と構成について紹介</a:t>
                      </a:r>
                      <a:endParaRPr kumimoji="1" lang="en-US" altLang="ja-JP" sz="700" b="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92012619"/>
                  </a:ext>
                </a:extLst>
              </a:tr>
              <a:tr h="319361">
                <a:tc>
                  <a:txBody>
                    <a:bodyPr/>
                    <a:lstStyle/>
                    <a:p>
                      <a:pPr algn="ctr"/>
                      <a:r>
                        <a:rPr kumimoji="1" lang="ja-JP" altLang="en-US" sz="700" b="1">
                          <a:solidFill>
                            <a:schemeClr val="tx1"/>
                          </a:solidFill>
                        </a:rPr>
                        <a:t>第</a:t>
                      </a:r>
                      <a:r>
                        <a:rPr kumimoji="1" lang="en-US" altLang="ja-JP" sz="700" b="1">
                          <a:solidFill>
                            <a:schemeClr val="tx1"/>
                          </a:solidFill>
                        </a:rPr>
                        <a:t>10</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en-US" altLang="ja-JP" sz="700" b="0">
                          <a:solidFill>
                            <a:schemeClr val="tx1"/>
                          </a:solidFill>
                        </a:rPr>
                        <a:t>ISO/IEC 27000</a:t>
                      </a:r>
                      <a:r>
                        <a:rPr kumimoji="1" lang="ja-JP" altLang="en-US" sz="700" b="0">
                          <a:solidFill>
                            <a:schemeClr val="tx1"/>
                          </a:solidFill>
                        </a:rPr>
                        <a:t>に記述されている「リスク」、「脅威」、「脆弱性」、「管理策」といった用語の定義、それらの用語の関係性、脅威や脆弱性の識別方法を紹介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3876037"/>
                  </a:ext>
                </a:extLst>
              </a:tr>
            </a:tbl>
          </a:graphicData>
        </a:graphic>
      </p:graphicFrame>
      <p:graphicFrame>
        <p:nvGraphicFramePr>
          <p:cNvPr id="7" name="表 6">
            <a:extLst>
              <a:ext uri="{FF2B5EF4-FFF2-40B4-BE49-F238E27FC236}">
                <a16:creationId xmlns:a16="http://schemas.microsoft.com/office/drawing/2014/main" id="{CEF7A053-71D2-7784-163B-54A5542F3483}"/>
              </a:ext>
            </a:extLst>
          </p:cNvPr>
          <p:cNvGraphicFramePr>
            <a:graphicFrameLocks noGrp="1"/>
          </p:cNvGraphicFramePr>
          <p:nvPr>
            <p:extLst>
              <p:ext uri="{D42A27DB-BD31-4B8C-83A1-F6EECF244321}">
                <p14:modId xmlns:p14="http://schemas.microsoft.com/office/powerpoint/2010/main" val="1899482220"/>
              </p:ext>
            </p:extLst>
          </p:nvPr>
        </p:nvGraphicFramePr>
        <p:xfrm>
          <a:off x="622800" y="6332511"/>
          <a:ext cx="5612400" cy="1112520"/>
        </p:xfrm>
        <a:graphic>
          <a:graphicData uri="http://schemas.openxmlformats.org/drawingml/2006/table">
            <a:tbl>
              <a:tblPr firstRow="1" bandRow="1">
                <a:tableStyleId>{5C22544A-7EE6-4342-B048-85BDC9FD1C3A}</a:tableStyleId>
              </a:tblPr>
              <a:tblGrid>
                <a:gridCol w="668309">
                  <a:extLst>
                    <a:ext uri="{9D8B030D-6E8A-4147-A177-3AD203B41FA5}">
                      <a16:colId xmlns:a16="http://schemas.microsoft.com/office/drawing/2014/main" val="1469587857"/>
                    </a:ext>
                  </a:extLst>
                </a:gridCol>
                <a:gridCol w="4944091">
                  <a:extLst>
                    <a:ext uri="{9D8B030D-6E8A-4147-A177-3AD203B41FA5}">
                      <a16:colId xmlns:a16="http://schemas.microsoft.com/office/drawing/2014/main" val="4114136426"/>
                    </a:ext>
                  </a:extLst>
                </a:gridCol>
              </a:tblGrid>
              <a:tr h="0">
                <a:tc gridSpan="2">
                  <a:txBody>
                    <a:bodyPr/>
                    <a:lstStyle/>
                    <a:p>
                      <a:pPr algn="ctr"/>
                      <a:r>
                        <a:rPr lang="ja-JP" altLang="en-US" sz="700"/>
                        <a:t>自組織でのセキュリティ対策の実施項目の認識</a:t>
                      </a:r>
                      <a:endParaRPr kumimoji="1" lang="ja-JP" altLang="en-US" sz="700" b="1">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sz="800" b="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56727068"/>
                  </a:ext>
                </a:extLst>
              </a:tr>
              <a:tr h="30043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1">
                          <a:solidFill>
                            <a:schemeClr val="tx1"/>
                          </a:solidFill>
                        </a:rPr>
                        <a:t>第</a:t>
                      </a:r>
                      <a:r>
                        <a:rPr kumimoji="1" lang="en-US" altLang="ja-JP" sz="700" b="1">
                          <a:solidFill>
                            <a:schemeClr val="tx1"/>
                          </a:solidFill>
                        </a:rPr>
                        <a:t>11</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a:solidFill>
                            <a:schemeClr val="tx1"/>
                          </a:solidFill>
                        </a:rPr>
                        <a:t>リスクマネジメントの概要と、リスクマネジメントプロセスにおけるリスクアセスメントの手法やリスク対応の考え方を紹介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00125953"/>
                  </a:ext>
                </a:extLst>
              </a:tr>
              <a:tr h="30043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1">
                          <a:solidFill>
                            <a:schemeClr val="tx1"/>
                          </a:solidFill>
                        </a:rPr>
                        <a:t>第</a:t>
                      </a:r>
                      <a:r>
                        <a:rPr kumimoji="1" lang="en-US" altLang="ja-JP" sz="700" b="1">
                          <a:solidFill>
                            <a:schemeClr val="tx1"/>
                          </a:solidFill>
                        </a:rPr>
                        <a:t>12</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a:solidFill>
                            <a:schemeClr val="tx1"/>
                          </a:solidFill>
                        </a:rPr>
                        <a:t>セキュリティインシデント事例を参考にするクイックアプローチと、ガイドラインやひな形などの資料を参考にするベースラインアプローチにおける対策基準・実施手順の策定方法を紹介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00911593"/>
                  </a:ext>
                </a:extLst>
              </a:tr>
              <a:tr h="300437">
                <a:tc>
                  <a:txBody>
                    <a:bodyPr/>
                    <a:lstStyle/>
                    <a:p>
                      <a:pPr algn="ctr"/>
                      <a:r>
                        <a:rPr kumimoji="1" lang="ja-JP" altLang="en-US" sz="700" b="1">
                          <a:solidFill>
                            <a:schemeClr val="tx1"/>
                          </a:solidFill>
                        </a:rPr>
                        <a:t>第</a:t>
                      </a:r>
                      <a:r>
                        <a:rPr kumimoji="1" lang="en-US" altLang="ja-JP" sz="700" b="1">
                          <a:solidFill>
                            <a:schemeClr val="tx1"/>
                          </a:solidFill>
                        </a:rPr>
                        <a:t>13</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700" b="0">
                          <a:solidFill>
                            <a:schemeClr val="tx1"/>
                          </a:solidFill>
                        </a:rPr>
                        <a:t>情報セキュリティマネジメントシステム（</a:t>
                      </a:r>
                      <a:r>
                        <a:rPr kumimoji="1" lang="en-US" altLang="ja-JP" sz="700" b="0">
                          <a:solidFill>
                            <a:schemeClr val="tx1"/>
                          </a:solidFill>
                        </a:rPr>
                        <a:t>ISMS</a:t>
                      </a:r>
                      <a:r>
                        <a:rPr kumimoji="1" lang="ja-JP" altLang="en-US" sz="700" b="0">
                          <a:solidFill>
                            <a:schemeClr val="tx1"/>
                          </a:solidFill>
                        </a:rPr>
                        <a:t>）のフレームワークを用いて、体系的・網羅的にセキュリティ対策基準、実施手順を作成する網羅的アプローチについて紹介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74686282"/>
                  </a:ext>
                </a:extLst>
              </a:tr>
            </a:tbl>
          </a:graphicData>
        </a:graphic>
      </p:graphicFrame>
      <p:graphicFrame>
        <p:nvGraphicFramePr>
          <p:cNvPr id="8" name="表 7">
            <a:extLst>
              <a:ext uri="{FF2B5EF4-FFF2-40B4-BE49-F238E27FC236}">
                <a16:creationId xmlns:a16="http://schemas.microsoft.com/office/drawing/2014/main" id="{E4EE78AC-76D0-6535-BDE4-FE4399F99B52}"/>
              </a:ext>
            </a:extLst>
          </p:cNvPr>
          <p:cNvGraphicFramePr>
            <a:graphicFrameLocks noGrp="1"/>
          </p:cNvGraphicFramePr>
          <p:nvPr>
            <p:extLst>
              <p:ext uri="{D42A27DB-BD31-4B8C-83A1-F6EECF244321}">
                <p14:modId xmlns:p14="http://schemas.microsoft.com/office/powerpoint/2010/main" val="1129298236"/>
              </p:ext>
            </p:extLst>
          </p:nvPr>
        </p:nvGraphicFramePr>
        <p:xfrm>
          <a:off x="622800" y="7508423"/>
          <a:ext cx="5612400" cy="1780085"/>
        </p:xfrm>
        <a:graphic>
          <a:graphicData uri="http://schemas.openxmlformats.org/drawingml/2006/table">
            <a:tbl>
              <a:tblPr firstRow="1" bandRow="1">
                <a:tableStyleId>{5C22544A-7EE6-4342-B048-85BDC9FD1C3A}</a:tableStyleId>
              </a:tblPr>
              <a:tblGrid>
                <a:gridCol w="668309">
                  <a:extLst>
                    <a:ext uri="{9D8B030D-6E8A-4147-A177-3AD203B41FA5}">
                      <a16:colId xmlns:a16="http://schemas.microsoft.com/office/drawing/2014/main" val="1123041864"/>
                    </a:ext>
                  </a:extLst>
                </a:gridCol>
                <a:gridCol w="4944091">
                  <a:extLst>
                    <a:ext uri="{9D8B030D-6E8A-4147-A177-3AD203B41FA5}">
                      <a16:colId xmlns:a16="http://schemas.microsoft.com/office/drawing/2014/main" val="924127374"/>
                    </a:ext>
                  </a:extLst>
                </a:gridCol>
              </a:tblGrid>
              <a:tr h="186960">
                <a:tc gridSpan="2">
                  <a:txBody>
                    <a:bodyPr/>
                    <a:lstStyle/>
                    <a:p>
                      <a:pPr algn="ctr"/>
                      <a:r>
                        <a:rPr kumimoji="1" lang="ja-JP" altLang="en-US" sz="700" b="1">
                          <a:solidFill>
                            <a:schemeClr val="bg1"/>
                          </a:solidFill>
                        </a:rPr>
                        <a:t>自組織として実践準備</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sz="800" b="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66751491"/>
                  </a:ext>
                </a:extLst>
              </a:tr>
              <a:tr h="316393">
                <a:tc>
                  <a:txBody>
                    <a:bodyPr/>
                    <a:lstStyle/>
                    <a:p>
                      <a:pPr algn="ctr"/>
                      <a:r>
                        <a:rPr kumimoji="1" lang="ja-JP" altLang="en-US" sz="700" b="1">
                          <a:solidFill>
                            <a:schemeClr val="tx1"/>
                          </a:solidFill>
                        </a:rPr>
                        <a:t>第</a:t>
                      </a:r>
                      <a:r>
                        <a:rPr kumimoji="1" lang="en-US" altLang="ja-JP" sz="700" b="1">
                          <a:solidFill>
                            <a:schemeClr val="tx1"/>
                          </a:solidFill>
                        </a:rPr>
                        <a:t>14</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700" b="0" dirty="0">
                          <a:solidFill>
                            <a:schemeClr val="tx1"/>
                          </a:solidFill>
                        </a:rPr>
                        <a:t>情報セキュリティ方針に従ってセキュリティ対策を実施するための具体的な規則として、組織的管理策を用いた「対策基準」と、セキュリティ対策の実施手順や方法である「実施手順」について紹介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31673329"/>
                  </a:ext>
                </a:extLst>
              </a:tr>
              <a:tr h="316393">
                <a:tc>
                  <a:txBody>
                    <a:bodyPr/>
                    <a:lstStyle/>
                    <a:p>
                      <a:pPr algn="ctr"/>
                      <a:r>
                        <a:rPr kumimoji="1" lang="ja-JP" altLang="en-US" sz="700" b="1">
                          <a:solidFill>
                            <a:schemeClr val="tx1"/>
                          </a:solidFill>
                        </a:rPr>
                        <a:t>第</a:t>
                      </a:r>
                      <a:r>
                        <a:rPr kumimoji="1" lang="en-US" altLang="ja-JP" sz="700" b="1">
                          <a:solidFill>
                            <a:schemeClr val="tx1"/>
                          </a:solidFill>
                        </a:rPr>
                        <a:t>15</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a:solidFill>
                            <a:schemeClr val="tx1"/>
                          </a:solidFill>
                        </a:rPr>
                        <a:t>情報セキュリティ方針に従ってセキュリティ対策を実施するための具体的な規則として、人的管理策を用いた「対策基準」と、セキュリティ対策の実施手順や方法である「実施手順」について紹介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371344"/>
                  </a:ext>
                </a:extLst>
              </a:tr>
              <a:tr h="31639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1">
                          <a:solidFill>
                            <a:schemeClr val="tx1"/>
                          </a:solidFill>
                        </a:rPr>
                        <a:t>第</a:t>
                      </a:r>
                      <a:r>
                        <a:rPr kumimoji="1" lang="en-US" altLang="ja-JP" sz="700" b="1">
                          <a:solidFill>
                            <a:schemeClr val="tx1"/>
                          </a:solidFill>
                        </a:rPr>
                        <a:t>16</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a:solidFill>
                            <a:schemeClr val="tx1"/>
                          </a:solidFill>
                        </a:rPr>
                        <a:t>情報セキュリティ方針に従ってセキュリティ対策を実施するための具体的な規則として、物理的管理策を用いた「対策基準」と、セキュリティ対策の実施手順や方法である「実施手順」について紹介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9351318"/>
                  </a:ext>
                </a:extLst>
              </a:tr>
              <a:tr h="31639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1">
                          <a:solidFill>
                            <a:schemeClr val="tx1"/>
                          </a:solidFill>
                        </a:rPr>
                        <a:t>第</a:t>
                      </a:r>
                      <a:r>
                        <a:rPr kumimoji="1" lang="en-US" altLang="ja-JP" sz="700" b="1">
                          <a:solidFill>
                            <a:schemeClr val="tx1"/>
                          </a:solidFill>
                        </a:rPr>
                        <a:t>17</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a:solidFill>
                            <a:schemeClr val="tx1"/>
                          </a:solidFill>
                        </a:rPr>
                        <a:t>情報セキュリティ方針に従ってセキュリティ対策を実施するための具体的な規則として、技術的管理策を用いた「対策基準」と、セキュリティ対策の実施手順や方法である「実施手順」について紹介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1581950"/>
                  </a:ext>
                </a:extLst>
              </a:tr>
              <a:tr h="31639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1">
                          <a:solidFill>
                            <a:schemeClr val="tx1"/>
                          </a:solidFill>
                        </a:rPr>
                        <a:t>第</a:t>
                      </a:r>
                      <a:r>
                        <a:rPr kumimoji="1" lang="en-US" altLang="ja-JP" sz="700" b="1">
                          <a:solidFill>
                            <a:schemeClr val="tx1"/>
                          </a:solidFill>
                        </a:rPr>
                        <a:t>18</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700" b="0" dirty="0">
                          <a:solidFill>
                            <a:schemeClr val="tx1"/>
                          </a:solidFill>
                        </a:rPr>
                        <a:t>セキュリティ対策をした結果、効果があったのか、目標に近づいているかを判断するための取組である監査について紹介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24646224"/>
                  </a:ext>
                </a:extLst>
              </a:tr>
            </a:tbl>
          </a:graphicData>
        </a:graphic>
      </p:graphicFrame>
    </p:spTree>
    <p:extLst>
      <p:ext uri="{BB962C8B-B14F-4D97-AF65-F5344CB8AC3E}">
        <p14:creationId xmlns:p14="http://schemas.microsoft.com/office/powerpoint/2010/main" val="1483420856"/>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3D09246C-817C-2362-96F6-E17DB0F3D9BC}"/>
              </a:ext>
            </a:extLst>
          </p:cNvPr>
          <p:cNvSpPr>
            <a:spLocks noGrp="1"/>
          </p:cNvSpPr>
          <p:nvPr>
            <p:ph type="body" sz="quarter" idx="14"/>
          </p:nvPr>
        </p:nvSpPr>
        <p:spPr/>
        <p:txBody>
          <a:bodyPr/>
          <a:lstStyle/>
          <a:p>
            <a:r>
              <a:rPr kumimoji="1" lang="en-US" altLang="ja-JP"/>
              <a:t>19-</a:t>
            </a:r>
            <a:r>
              <a:rPr lang="en-US" altLang="ja-JP"/>
              <a:t>1</a:t>
            </a:r>
            <a:r>
              <a:rPr kumimoji="1" lang="en-US" altLang="ja-JP"/>
              <a:t>-1. </a:t>
            </a:r>
            <a:r>
              <a:rPr kumimoji="1" lang="ja-JP" altLang="en-US"/>
              <a:t>テキストの活用</a:t>
            </a:r>
          </a:p>
        </p:txBody>
      </p:sp>
      <p:sp>
        <p:nvSpPr>
          <p:cNvPr id="10" name="スライド番号プレースホルダー 3">
            <a:extLst>
              <a:ext uri="{FF2B5EF4-FFF2-40B4-BE49-F238E27FC236}">
                <a16:creationId xmlns:a16="http://schemas.microsoft.com/office/drawing/2014/main" id="{FF40EEE7-C55F-1A46-102F-10792C834C7E}"/>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04</a:t>
            </a:r>
            <a:endParaRPr kumimoji="1" lang="ja-JP" altLang="en-US"/>
          </a:p>
        </p:txBody>
      </p:sp>
      <p:sp>
        <p:nvSpPr>
          <p:cNvPr id="11" name="テキスト プレースホルダー 1">
            <a:extLst>
              <a:ext uri="{FF2B5EF4-FFF2-40B4-BE49-F238E27FC236}">
                <a16:creationId xmlns:a16="http://schemas.microsoft.com/office/drawing/2014/main" id="{AC532FE5-DEAB-0B19-EB7D-22321CC110BC}"/>
              </a:ext>
            </a:extLst>
          </p:cNvPr>
          <p:cNvSpPr>
            <a:spLocks noGrp="1"/>
          </p:cNvSpPr>
          <p:nvPr>
            <p:ph type="body" sz="quarter" idx="25"/>
          </p:nvPr>
        </p:nvSpPr>
        <p:spPr>
          <a:xfrm>
            <a:off x="619200" y="835200"/>
            <a:ext cx="6238800" cy="417600"/>
          </a:xfrm>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19-1. </a:t>
            </a:r>
            <a:r>
              <a:rPr kumimoji="1" lang="ja-JP" altLang="en-US" u="sng">
                <a:uFill>
                  <a:solidFill>
                    <a:schemeClr val="bg1"/>
                  </a:solidFill>
                </a:uFill>
                <a:hlinkClick r:id="rId3" action="ppaction://hlinksldjump"/>
              </a:rPr>
              <a:t>全体要旨</a:t>
            </a:r>
            <a:endParaRPr kumimoji="1" lang="ja-JP" altLang="en-US" u="sng">
              <a:uFill>
                <a:solidFill>
                  <a:schemeClr val="bg1"/>
                </a:solidFill>
              </a:uFill>
            </a:endParaRPr>
          </a:p>
        </p:txBody>
      </p:sp>
      <p:sp>
        <p:nvSpPr>
          <p:cNvPr id="2" name="テキスト ボックス 1">
            <a:extLst>
              <a:ext uri="{FF2B5EF4-FFF2-40B4-BE49-F238E27FC236}">
                <a16:creationId xmlns:a16="http://schemas.microsoft.com/office/drawing/2014/main" id="{2D3C8399-AEDA-2DD4-37B9-8B13C90C995A}"/>
              </a:ext>
            </a:extLst>
          </p:cNvPr>
          <p:cNvSpPr txBox="1"/>
          <p:nvPr/>
        </p:nvSpPr>
        <p:spPr>
          <a:xfrm>
            <a:off x="622800" y="2001600"/>
            <a:ext cx="5612400" cy="630942"/>
          </a:xfrm>
          <a:prstGeom prst="rect">
            <a:avLst/>
          </a:prstGeom>
          <a:noFill/>
        </p:spPr>
        <p:txBody>
          <a:bodyPr wrap="square" rtlCol="0">
            <a:spAutoFit/>
          </a:bodyPr>
          <a:lstStyle/>
          <a:p>
            <a:r>
              <a:rPr kumimoji="1" lang="en-US" altLang="ja-JP" sz="1400" b="1"/>
              <a:t>2</a:t>
            </a:r>
            <a:r>
              <a:rPr kumimoji="1" lang="ja-JP" altLang="en-US" sz="1400" b="1"/>
              <a:t>．経営者を含めた関係者と</a:t>
            </a:r>
            <a:r>
              <a:rPr kumimoji="1" lang="ja-JP" altLang="en-US" sz="1400" b="1">
                <a:solidFill>
                  <a:schemeClr val="accent2"/>
                </a:solidFill>
              </a:rPr>
              <a:t>共有する</a:t>
            </a:r>
            <a:endParaRPr kumimoji="1" lang="en-US" altLang="ja-JP" sz="1400" b="1">
              <a:solidFill>
                <a:schemeClr val="accent2"/>
              </a:solidFill>
            </a:endParaRPr>
          </a:p>
          <a:p>
            <a:r>
              <a:rPr kumimoji="1" lang="ja-JP" altLang="en-US" sz="1050"/>
              <a:t>　☛ 本テキストの「第</a:t>
            </a:r>
            <a:r>
              <a:rPr kumimoji="1" lang="en-US" altLang="ja-JP" sz="1050"/>
              <a:t>19</a:t>
            </a:r>
            <a:r>
              <a:rPr kumimoji="1" lang="ja-JP" altLang="en-US" sz="1050"/>
              <a:t>章</a:t>
            </a:r>
            <a:r>
              <a:rPr kumimoji="1" lang="en-US" altLang="ja-JP" sz="1050"/>
              <a:t>.</a:t>
            </a:r>
            <a:r>
              <a:rPr kumimoji="1" lang="ja-JP" altLang="en-US" sz="1050"/>
              <a:t> 総括編」をエグゼクティブサマリとして活用してください。記載内容を理解し、経営者および他関係者と共有します。</a:t>
            </a:r>
            <a:endParaRPr kumimoji="1" lang="en-US" altLang="ja-JP" sz="1050"/>
          </a:p>
        </p:txBody>
      </p:sp>
      <p:sp>
        <p:nvSpPr>
          <p:cNvPr id="4" name="テキスト ボックス 3">
            <a:extLst>
              <a:ext uri="{FF2B5EF4-FFF2-40B4-BE49-F238E27FC236}">
                <a16:creationId xmlns:a16="http://schemas.microsoft.com/office/drawing/2014/main" id="{EC78E185-BC65-7663-3939-FA9AB89C4C3A}"/>
              </a:ext>
            </a:extLst>
          </p:cNvPr>
          <p:cNvSpPr txBox="1"/>
          <p:nvPr/>
        </p:nvSpPr>
        <p:spPr>
          <a:xfrm>
            <a:off x="619200" y="2926629"/>
            <a:ext cx="5612400" cy="1277273"/>
          </a:xfrm>
          <a:prstGeom prst="rect">
            <a:avLst/>
          </a:prstGeom>
          <a:noFill/>
        </p:spPr>
        <p:txBody>
          <a:bodyPr wrap="square" rtlCol="0">
            <a:spAutoFit/>
          </a:bodyPr>
          <a:lstStyle/>
          <a:p>
            <a:r>
              <a:rPr kumimoji="1" lang="en-US" altLang="ja-JP" sz="1400" b="1"/>
              <a:t>3</a:t>
            </a:r>
            <a:r>
              <a:rPr kumimoji="1" lang="ja-JP" altLang="en-US" sz="1400" b="1"/>
              <a:t>．経営者のリーダーシップによって</a:t>
            </a:r>
            <a:r>
              <a:rPr kumimoji="1" lang="ja-JP" altLang="en-US" sz="1400" b="1">
                <a:solidFill>
                  <a:schemeClr val="accent2"/>
                </a:solidFill>
              </a:rPr>
              <a:t>社内体制を整備する</a:t>
            </a:r>
            <a:endParaRPr kumimoji="1" lang="en-US" altLang="ja-JP" sz="1400" b="1">
              <a:solidFill>
                <a:schemeClr val="accent2"/>
              </a:solidFill>
            </a:endParaRPr>
          </a:p>
          <a:p>
            <a:r>
              <a:rPr kumimoji="1" lang="ja-JP" altLang="en-US" sz="1050"/>
              <a:t>　☛ </a:t>
            </a:r>
            <a:r>
              <a:rPr lang="en-US" altLang="ja-JP" sz="1050"/>
              <a:t>Security by Design</a:t>
            </a:r>
            <a:r>
              <a:rPr lang="ja-JP" altLang="en-US" sz="1050"/>
              <a:t>の観点で、</a:t>
            </a:r>
            <a:r>
              <a:rPr lang="en-US" altLang="ja-JP" sz="1050"/>
              <a:t>IT</a:t>
            </a:r>
            <a:r>
              <a:rPr lang="ja-JP" altLang="en-US" sz="1050"/>
              <a:t>の導入（企画・計画・仕様策定・調達・運用・保守など）を実践するための</a:t>
            </a:r>
            <a:r>
              <a:rPr lang="en-US" altLang="ja-JP" sz="1050"/>
              <a:t>IT</a:t>
            </a:r>
            <a:r>
              <a:rPr lang="ja-JP" altLang="en-US" sz="1050"/>
              <a:t>人材を育成します。</a:t>
            </a:r>
            <a:endParaRPr lang="en-US" altLang="ja-JP" sz="1050"/>
          </a:p>
          <a:p>
            <a:r>
              <a:rPr kumimoji="1" lang="en-US" altLang="ja-JP" sz="1050"/>
              <a:t> </a:t>
            </a:r>
            <a:r>
              <a:rPr kumimoji="1" lang="ja-JP" altLang="en-US" sz="1050"/>
              <a:t>　人材育成の指針を検討する際は、デジタルスキル標準に示された指針を参考にすることが有効です。デジタルスキル標準は、「</a:t>
            </a:r>
            <a:r>
              <a:rPr kumimoji="1" lang="en-US" altLang="ja-JP" sz="1050"/>
              <a:t>DX</a:t>
            </a:r>
            <a:r>
              <a:rPr kumimoji="1" lang="ja-JP" altLang="en-US" sz="1050"/>
              <a:t>リテラシー標準」と「</a:t>
            </a:r>
            <a:r>
              <a:rPr kumimoji="1" lang="en-US" altLang="ja-JP" sz="1050"/>
              <a:t>DX</a:t>
            </a:r>
            <a:r>
              <a:rPr kumimoji="1" lang="ja-JP" altLang="en-US" sz="1050"/>
              <a:t>推進スキル標準」の</a:t>
            </a:r>
            <a:r>
              <a:rPr kumimoji="1" lang="en-US" altLang="ja-JP" sz="1050"/>
              <a:t>2</a:t>
            </a:r>
            <a:r>
              <a:rPr kumimoji="1" lang="ja-JP" altLang="en-US" sz="1050"/>
              <a:t>種類で構成されています。</a:t>
            </a:r>
          </a:p>
          <a:p>
            <a:endParaRPr kumimoji="1" lang="en-US" altLang="ja-JP" sz="1050"/>
          </a:p>
        </p:txBody>
      </p:sp>
      <p:graphicFrame>
        <p:nvGraphicFramePr>
          <p:cNvPr id="7" name="表 6">
            <a:extLst>
              <a:ext uri="{FF2B5EF4-FFF2-40B4-BE49-F238E27FC236}">
                <a16:creationId xmlns:a16="http://schemas.microsoft.com/office/drawing/2014/main" id="{4459DD87-082A-E9FF-196D-725A3F48EA83}"/>
              </a:ext>
            </a:extLst>
          </p:cNvPr>
          <p:cNvGraphicFramePr>
            <a:graphicFrameLocks noGrp="1"/>
          </p:cNvGraphicFramePr>
          <p:nvPr>
            <p:extLst>
              <p:ext uri="{D42A27DB-BD31-4B8C-83A1-F6EECF244321}">
                <p14:modId xmlns:p14="http://schemas.microsoft.com/office/powerpoint/2010/main" val="570372822"/>
              </p:ext>
            </p:extLst>
          </p:nvPr>
        </p:nvGraphicFramePr>
        <p:xfrm>
          <a:off x="622800" y="4020137"/>
          <a:ext cx="5612400" cy="914400"/>
        </p:xfrm>
        <a:graphic>
          <a:graphicData uri="http://schemas.openxmlformats.org/drawingml/2006/table">
            <a:tbl>
              <a:tblPr firstRow="1" bandRow="1">
                <a:tableStyleId>{5C22544A-7EE6-4342-B048-85BDC9FD1C3A}</a:tableStyleId>
              </a:tblPr>
              <a:tblGrid>
                <a:gridCol w="1414005">
                  <a:extLst>
                    <a:ext uri="{9D8B030D-6E8A-4147-A177-3AD203B41FA5}">
                      <a16:colId xmlns:a16="http://schemas.microsoft.com/office/drawing/2014/main" val="489320180"/>
                    </a:ext>
                  </a:extLst>
                </a:gridCol>
                <a:gridCol w="1183005">
                  <a:extLst>
                    <a:ext uri="{9D8B030D-6E8A-4147-A177-3AD203B41FA5}">
                      <a16:colId xmlns:a16="http://schemas.microsoft.com/office/drawing/2014/main" val="1469587857"/>
                    </a:ext>
                  </a:extLst>
                </a:gridCol>
                <a:gridCol w="3015390">
                  <a:extLst>
                    <a:ext uri="{9D8B030D-6E8A-4147-A177-3AD203B41FA5}">
                      <a16:colId xmlns:a16="http://schemas.microsoft.com/office/drawing/2014/main" val="4114136426"/>
                    </a:ext>
                  </a:extLst>
                </a:gridCol>
              </a:tblGrid>
              <a:tr h="335280">
                <a:tc rowSpan="2">
                  <a:txBody>
                    <a:bodyPr/>
                    <a:lstStyle/>
                    <a:p>
                      <a:pPr algn="ctr"/>
                      <a:r>
                        <a:rPr kumimoji="1" lang="ja-JP" altLang="en-US" sz="800">
                          <a:solidFill>
                            <a:schemeClr val="bg1"/>
                          </a:solidFill>
                        </a:rPr>
                        <a:t>デジタルスキル標準</a:t>
                      </a:r>
                      <a:endParaRPr kumimoji="1" lang="ja-JP" altLang="en-US" sz="80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en-US" altLang="ja-JP" sz="800" b="1">
                          <a:solidFill>
                            <a:schemeClr val="tx1"/>
                          </a:solidFill>
                        </a:rPr>
                        <a:t>DX</a:t>
                      </a:r>
                      <a:r>
                        <a:rPr kumimoji="1" lang="ja-JP" altLang="en-US" sz="800" b="1">
                          <a:solidFill>
                            <a:schemeClr val="tx1"/>
                          </a:solidFill>
                        </a:rPr>
                        <a:t>リテラシー標準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r>
                        <a:rPr kumimoji="1" lang="ja-JP" altLang="en-US" sz="800" b="0">
                          <a:solidFill>
                            <a:schemeClr val="tx1"/>
                          </a:solidFill>
                        </a:rPr>
                        <a:t>ビジネスパーソン全体が</a:t>
                      </a:r>
                      <a:r>
                        <a:rPr kumimoji="1" lang="en-US" altLang="ja-JP" sz="800" b="0">
                          <a:solidFill>
                            <a:schemeClr val="tx1"/>
                          </a:solidFill>
                        </a:rPr>
                        <a:t>DX</a:t>
                      </a:r>
                      <a:r>
                        <a:rPr kumimoji="1" lang="ja-JP" altLang="en-US" sz="800" b="0">
                          <a:solidFill>
                            <a:schemeClr val="tx1"/>
                          </a:solidFill>
                        </a:rPr>
                        <a:t>に関する基礎的な知識やスキル・マインドを身につけるための指針</a:t>
                      </a:r>
                      <a:endParaRPr kumimoji="1" lang="en-US" altLang="ja-JP" sz="800" b="0">
                        <a:solidFill>
                          <a:schemeClr val="tx1"/>
                        </a:solidFill>
                      </a:endParaRPr>
                    </a:p>
                    <a:p>
                      <a:r>
                        <a:rPr kumimoji="1" lang="en-US" altLang="ja-JP" sz="800" b="0">
                          <a:solidFill>
                            <a:schemeClr val="tx1"/>
                          </a:solidFill>
                        </a:rPr>
                        <a:t>※DX</a:t>
                      </a:r>
                      <a:r>
                        <a:rPr kumimoji="1" lang="ja-JP" altLang="en-US" sz="800" b="0">
                          <a:solidFill>
                            <a:schemeClr val="tx1"/>
                          </a:solidFill>
                        </a:rPr>
                        <a:t>を利用する立場の方向け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74686282"/>
                  </a:ext>
                </a:extLst>
              </a:tr>
              <a:tr h="335280">
                <a:tc vMerge="1">
                  <a:txBody>
                    <a:bodyPr/>
                    <a:lstStyle/>
                    <a:p>
                      <a:pPr algn="ctr"/>
                      <a:endParaRPr kumimoji="1" lang="ja-JP" altLang="en-US" sz="800" b="1">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en-US" altLang="ja-JP" sz="800" b="1">
                          <a:solidFill>
                            <a:schemeClr val="tx1"/>
                          </a:solidFill>
                        </a:rPr>
                        <a:t>DX</a:t>
                      </a:r>
                      <a:r>
                        <a:rPr kumimoji="1" lang="ja-JP" altLang="en-US" sz="800" b="1">
                          <a:solidFill>
                            <a:schemeClr val="tx1"/>
                          </a:solidFill>
                        </a:rPr>
                        <a:t>推進スキル標準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r>
                        <a:rPr kumimoji="1" lang="ja-JP" altLang="en-US" sz="800">
                          <a:solidFill>
                            <a:schemeClr val="tx1"/>
                          </a:solidFill>
                        </a:rPr>
                        <a:t>企業が</a:t>
                      </a:r>
                      <a:r>
                        <a:rPr kumimoji="1" lang="en-US" altLang="ja-JP" sz="800">
                          <a:solidFill>
                            <a:schemeClr val="tx1"/>
                          </a:solidFill>
                        </a:rPr>
                        <a:t>DX</a:t>
                      </a:r>
                      <a:r>
                        <a:rPr kumimoji="1" lang="ja-JP" altLang="en-US" sz="800">
                          <a:solidFill>
                            <a:schemeClr val="tx1"/>
                          </a:solidFill>
                        </a:rPr>
                        <a:t>を推進する専門性を持った人材を確保・育成するための指針</a:t>
                      </a:r>
                      <a:endParaRPr kumimoji="1" lang="en-US" altLang="ja-JP" sz="800">
                        <a:solidFill>
                          <a:schemeClr val="tx1"/>
                        </a:solidFill>
                      </a:endParaRPr>
                    </a:p>
                    <a:p>
                      <a:r>
                        <a:rPr kumimoji="1" lang="en-US" altLang="ja-JP" sz="800" b="0">
                          <a:solidFill>
                            <a:schemeClr val="tx1"/>
                          </a:solidFill>
                        </a:rPr>
                        <a:t>※DX</a:t>
                      </a:r>
                      <a:r>
                        <a:rPr kumimoji="1" lang="ja-JP" altLang="en-US" sz="800" b="0">
                          <a:solidFill>
                            <a:schemeClr val="tx1"/>
                          </a:solidFill>
                        </a:rPr>
                        <a:t>を推進する立場の方向け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99231782"/>
                  </a:ext>
                </a:extLst>
              </a:tr>
            </a:tbl>
          </a:graphicData>
        </a:graphic>
      </p:graphicFrame>
      <p:sp>
        <p:nvSpPr>
          <p:cNvPr id="14" name="テキスト ボックス 13">
            <a:extLst>
              <a:ext uri="{FF2B5EF4-FFF2-40B4-BE49-F238E27FC236}">
                <a16:creationId xmlns:a16="http://schemas.microsoft.com/office/drawing/2014/main" id="{F12271A2-4F66-09AA-A0B5-C74855FCAAF0}"/>
              </a:ext>
            </a:extLst>
          </p:cNvPr>
          <p:cNvSpPr txBox="1"/>
          <p:nvPr/>
        </p:nvSpPr>
        <p:spPr>
          <a:xfrm>
            <a:off x="619200" y="4963112"/>
            <a:ext cx="5612400" cy="1384995"/>
          </a:xfrm>
          <a:prstGeom prst="rect">
            <a:avLst/>
          </a:prstGeom>
          <a:noFill/>
        </p:spPr>
        <p:txBody>
          <a:bodyPr wrap="square">
            <a:spAutoFit/>
          </a:bodyPr>
          <a:lstStyle/>
          <a:p>
            <a:r>
              <a:rPr kumimoji="1" lang="ja-JP" altLang="en-US" sz="1050">
                <a:latin typeface="+mn-ea"/>
              </a:rPr>
              <a:t>　</a:t>
            </a:r>
            <a:r>
              <a:rPr kumimoji="1" lang="ja-JP" altLang="en-US" sz="1050" b="0">
                <a:solidFill>
                  <a:schemeClr val="tx1"/>
                </a:solidFill>
                <a:effectLst/>
                <a:latin typeface="+mn-ea"/>
              </a:rPr>
              <a:t>経営層をはじめ、法務や広報といった、必ずしも</a:t>
            </a:r>
            <a:r>
              <a:rPr kumimoji="1" lang="en-US" altLang="ja-JP" sz="1050" b="0">
                <a:solidFill>
                  <a:schemeClr val="tx1"/>
                </a:solidFill>
                <a:effectLst/>
                <a:latin typeface="+mn-ea"/>
              </a:rPr>
              <a:t>IT</a:t>
            </a:r>
            <a:r>
              <a:rPr kumimoji="1" lang="ja-JP" altLang="en-US" sz="1050" b="0">
                <a:solidFill>
                  <a:schemeClr val="tx1"/>
                </a:solidFill>
                <a:effectLst/>
                <a:latin typeface="+mn-ea"/>
              </a:rPr>
              <a:t>やセキュリティに関する専門知識や業務経験を有していない人材には、プラス・セキュリティ</a:t>
            </a:r>
            <a:r>
              <a:rPr kumimoji="1" lang="ja-JP" altLang="en-US" sz="1050">
                <a:latin typeface="+mn-ea"/>
              </a:rPr>
              <a:t>（</a:t>
            </a:r>
            <a:r>
              <a:rPr lang="ja-JP" altLang="en-US" sz="1050">
                <a:solidFill>
                  <a:schemeClr val="tx1"/>
                </a:solidFill>
                <a:latin typeface="メイリオ" panose="020B0604030504040204" pitchFamily="50" charset="-128"/>
                <a:ea typeface="メイリオ" panose="020B0604030504040204" pitchFamily="50" charset="-128"/>
              </a:rPr>
              <a:t>自らの業務遂行にあたってセキュリティを意識し、必要かつ十分なセキュリティ対策を実現できる能力）</a:t>
            </a:r>
            <a:r>
              <a:rPr kumimoji="1" lang="ja-JP" altLang="en-US" sz="1050" b="0">
                <a:solidFill>
                  <a:schemeClr val="tx1"/>
                </a:solidFill>
                <a:effectLst/>
                <a:latin typeface="+mn-ea"/>
              </a:rPr>
              <a:t>を習得させることが重要です。</a:t>
            </a:r>
            <a:r>
              <a:rPr kumimoji="1" lang="ja-JP" altLang="en-US" sz="1050">
                <a:latin typeface="+mn-ea"/>
              </a:rPr>
              <a:t>実践にあたっては、</a:t>
            </a:r>
            <a:r>
              <a:rPr lang="ja-JP" altLang="en-US" sz="1050"/>
              <a:t>関係機関が提供している資料や市販の参考書を参考にしてください。</a:t>
            </a:r>
            <a:endParaRPr lang="en-US" altLang="ja-JP" sz="1050"/>
          </a:p>
          <a:p>
            <a:r>
              <a:rPr lang="ja-JP" altLang="en-US" sz="1000">
                <a:latin typeface="+mn-ea"/>
              </a:rPr>
              <a:t>参考文献）・デジタルスキル標準</a:t>
            </a:r>
            <a:r>
              <a:rPr lang="en-US" altLang="ja-JP" sz="1000">
                <a:latin typeface="+mn-ea"/>
              </a:rPr>
              <a:t>Ver.1.1 2023</a:t>
            </a:r>
            <a:r>
              <a:rPr lang="ja-JP" altLang="en-US" sz="1000">
                <a:latin typeface="+mn-ea"/>
              </a:rPr>
              <a:t>年</a:t>
            </a:r>
            <a:r>
              <a:rPr lang="en-US" altLang="ja-JP" sz="1000">
                <a:latin typeface="+mn-ea"/>
              </a:rPr>
              <a:t>8</a:t>
            </a:r>
            <a:r>
              <a:rPr lang="ja-JP" altLang="en-US" sz="1000">
                <a:latin typeface="+mn-ea"/>
              </a:rPr>
              <a:t>月（出典：</a:t>
            </a:r>
            <a:r>
              <a:rPr lang="en-US" altLang="ja-JP" sz="1000">
                <a:latin typeface="+mn-ea"/>
              </a:rPr>
              <a:t>IPA</a:t>
            </a:r>
            <a:r>
              <a:rPr lang="ja-JP" altLang="en-US" sz="1000">
                <a:latin typeface="+mn-ea"/>
              </a:rPr>
              <a:t>）</a:t>
            </a:r>
            <a:endParaRPr lang="en-US" altLang="ja-JP" sz="1000">
              <a:latin typeface="+mn-ea"/>
            </a:endParaRPr>
          </a:p>
          <a:p>
            <a:r>
              <a:rPr lang="ja-JP" altLang="en-US" sz="1000">
                <a:latin typeface="+mn-ea"/>
              </a:rPr>
              <a:t>　　　　　・「プラス・セキュリティ知識」とは？（出典：経済産業省）</a:t>
            </a:r>
          </a:p>
          <a:p>
            <a:endParaRPr lang="ja-JP" altLang="en-US" sz="1050">
              <a:latin typeface="+mn-ea"/>
            </a:endParaRPr>
          </a:p>
        </p:txBody>
      </p:sp>
      <p:graphicFrame>
        <p:nvGraphicFramePr>
          <p:cNvPr id="15" name="表 14">
            <a:extLst>
              <a:ext uri="{FF2B5EF4-FFF2-40B4-BE49-F238E27FC236}">
                <a16:creationId xmlns:a16="http://schemas.microsoft.com/office/drawing/2014/main" id="{BBFB8F35-1B47-62B0-C7BD-8074C00CE465}"/>
              </a:ext>
            </a:extLst>
          </p:cNvPr>
          <p:cNvGraphicFramePr>
            <a:graphicFrameLocks noGrp="1"/>
          </p:cNvGraphicFramePr>
          <p:nvPr>
            <p:extLst>
              <p:ext uri="{D42A27DB-BD31-4B8C-83A1-F6EECF244321}">
                <p14:modId xmlns:p14="http://schemas.microsoft.com/office/powerpoint/2010/main" val="407765761"/>
              </p:ext>
            </p:extLst>
          </p:nvPr>
        </p:nvGraphicFramePr>
        <p:xfrm>
          <a:off x="619200" y="8731437"/>
          <a:ext cx="5612400" cy="670560"/>
        </p:xfrm>
        <a:graphic>
          <a:graphicData uri="http://schemas.openxmlformats.org/drawingml/2006/table">
            <a:tbl>
              <a:tblPr firstRow="1" bandRow="1">
                <a:tableStyleId>{5C22544A-7EE6-4342-B048-85BDC9FD1C3A}</a:tableStyleId>
              </a:tblPr>
              <a:tblGrid>
                <a:gridCol w="1590600">
                  <a:extLst>
                    <a:ext uri="{9D8B030D-6E8A-4147-A177-3AD203B41FA5}">
                      <a16:colId xmlns:a16="http://schemas.microsoft.com/office/drawing/2014/main" val="727053212"/>
                    </a:ext>
                  </a:extLst>
                </a:gridCol>
                <a:gridCol w="4021800">
                  <a:extLst>
                    <a:ext uri="{9D8B030D-6E8A-4147-A177-3AD203B41FA5}">
                      <a16:colId xmlns:a16="http://schemas.microsoft.com/office/drawing/2014/main" val="3234435599"/>
                    </a:ext>
                  </a:extLst>
                </a:gridCol>
              </a:tblGrid>
              <a:tr h="0">
                <a:tc gridSpan="2">
                  <a:txBody>
                    <a:bodyPr/>
                    <a:lstStyle/>
                    <a:p>
                      <a:r>
                        <a:rPr kumimoji="1" lang="ja-JP" altLang="en-US" sz="500" b="0">
                          <a:solidFill>
                            <a:sysClr val="windowText" lastClr="000000"/>
                          </a:solidFill>
                          <a:latin typeface="+mn-ea"/>
                          <a:ea typeface="+mn-ea"/>
                        </a:rPr>
                        <a:t>実践のために参考となる文献（参考文献）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7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83033037"/>
                  </a:ext>
                </a:extLst>
              </a:tr>
              <a:tr h="0">
                <a:tc>
                  <a:txBody>
                    <a:bodyPr/>
                    <a:lstStyle/>
                    <a:p>
                      <a:r>
                        <a:rPr kumimoji="1" lang="ja-JP" altLang="en-US" sz="500" b="0">
                          <a:solidFill>
                            <a:sysClr val="windowText" lastClr="000000"/>
                          </a:solidFill>
                          <a:latin typeface="+mn-ea"/>
                          <a:ea typeface="+mn-ea"/>
                        </a:rPr>
                        <a:t>デジタルスキル標準</a:t>
                      </a:r>
                      <a:r>
                        <a:rPr kumimoji="1" lang="en-US" altLang="ja-JP" sz="500" b="0">
                          <a:solidFill>
                            <a:sysClr val="windowText" lastClr="000000"/>
                          </a:solidFill>
                          <a:latin typeface="+mn-ea"/>
                          <a:ea typeface="+mn-ea"/>
                        </a:rPr>
                        <a:t>Ver.1.1 2023</a:t>
                      </a:r>
                      <a:r>
                        <a:rPr kumimoji="1" lang="ja-JP" altLang="en-US" sz="500" b="0">
                          <a:solidFill>
                            <a:sysClr val="windowText" lastClr="000000"/>
                          </a:solidFill>
                          <a:latin typeface="+mn-ea"/>
                          <a:ea typeface="+mn-ea"/>
                        </a:rPr>
                        <a:t>年</a:t>
                      </a:r>
                      <a:r>
                        <a:rPr kumimoji="1" lang="en-US" altLang="ja-JP" sz="500" b="0">
                          <a:solidFill>
                            <a:sysClr val="windowText" lastClr="000000"/>
                          </a:solidFill>
                          <a:latin typeface="+mn-ea"/>
                          <a:ea typeface="+mn-ea"/>
                        </a:rPr>
                        <a:t>8</a:t>
                      </a:r>
                      <a:r>
                        <a:rPr kumimoji="1" lang="ja-JP" altLang="en-US" sz="500" b="0">
                          <a:solidFill>
                            <a:sysClr val="windowText" lastClr="000000"/>
                          </a:solidFill>
                          <a:latin typeface="+mn-ea"/>
                          <a:ea typeface="+mn-ea"/>
                        </a:rPr>
                        <a:t>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chemeClr val="tx1"/>
                          </a:solidFill>
                          <a:uFill>
                            <a:solidFill>
                              <a:schemeClr val="bg1"/>
                            </a:solidFill>
                          </a:uFill>
                          <a:latin typeface="+mn-ea"/>
                          <a:ea typeface="+mn-ea"/>
                          <a:hlinkClick r:id="rId4"/>
                        </a:rPr>
                        <a:t>https://www.ipa.go.jp/jinzai/skill-standard/dss/ps6vr700000080fg-att/000106869.pdf</a:t>
                      </a:r>
                      <a:endParaRPr kumimoji="1" lang="en-US" altLang="ja-JP" sz="500" b="0" u="sng" baseline="0">
                        <a:solidFill>
                          <a:schemeClr val="tx1"/>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r h="0">
                <a:tc>
                  <a:txBody>
                    <a:bodyPr/>
                    <a:lstStyle/>
                    <a:p>
                      <a:r>
                        <a:rPr kumimoji="1" lang="ja-JP" altLang="en-US" sz="500" b="0">
                          <a:solidFill>
                            <a:sysClr val="windowText" lastClr="000000"/>
                          </a:solidFill>
                          <a:latin typeface="+mn-ea"/>
                          <a:ea typeface="+mn-ea"/>
                        </a:rPr>
                        <a:t>「プラス・セキュリティ知識」とは？</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5"/>
                        </a:rPr>
                        <a:t>https://security-portal.nisc.go.jp/dx/pdf/about_plussecurity.pdf</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9321828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mn-ea"/>
                          <a:ea typeface="+mn-ea"/>
                        </a:rPr>
                        <a:t>セキュリティ・バイ・デザイン導入指南書</a:t>
                      </a:r>
                      <a:endParaRPr kumimoji="1" lang="en-US" altLang="ja-JP" sz="500" b="0">
                        <a:solidFill>
                          <a:sysClr val="windowText" lastClr="000000"/>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6"/>
                        </a:rPr>
                        <a:t>https://www.ipa.go.jp/jinzai/ics/core_human_resource/final_project/2022/ngi93u0000002kef-att/000100451.pdf</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78389190"/>
                  </a:ext>
                </a:extLst>
              </a:tr>
            </a:tbl>
          </a:graphicData>
        </a:graphic>
      </p:graphicFrame>
      <p:sp>
        <p:nvSpPr>
          <p:cNvPr id="18" name="テキスト ボックス 17">
            <a:extLst>
              <a:ext uri="{FF2B5EF4-FFF2-40B4-BE49-F238E27FC236}">
                <a16:creationId xmlns:a16="http://schemas.microsoft.com/office/drawing/2014/main" id="{45EECF46-80CF-6D0E-6C74-3959D63F3844}"/>
              </a:ext>
            </a:extLst>
          </p:cNvPr>
          <p:cNvSpPr txBox="1"/>
          <p:nvPr/>
        </p:nvSpPr>
        <p:spPr>
          <a:xfrm>
            <a:off x="622800" y="6252752"/>
            <a:ext cx="5612400" cy="630942"/>
          </a:xfrm>
          <a:prstGeom prst="rect">
            <a:avLst/>
          </a:prstGeom>
          <a:noFill/>
        </p:spPr>
        <p:txBody>
          <a:bodyPr wrap="square" rtlCol="0">
            <a:spAutoFit/>
          </a:bodyPr>
          <a:lstStyle/>
          <a:p>
            <a:r>
              <a:rPr kumimoji="1" lang="en-US" altLang="ja-JP" sz="1400" b="1"/>
              <a:t>4</a:t>
            </a:r>
            <a:r>
              <a:rPr kumimoji="1" lang="ja-JP" altLang="en-US" sz="1400" b="1"/>
              <a:t>．具体的なアクションを起こして一歩ずつ</a:t>
            </a:r>
            <a:r>
              <a:rPr kumimoji="1" lang="ja-JP" altLang="en-US" sz="1400" b="1">
                <a:solidFill>
                  <a:schemeClr val="accent2"/>
                </a:solidFill>
              </a:rPr>
              <a:t>実践する</a:t>
            </a:r>
            <a:endParaRPr kumimoji="1" lang="en-US" altLang="ja-JP" sz="1400" b="1">
              <a:solidFill>
                <a:schemeClr val="accent2"/>
              </a:solidFill>
            </a:endParaRPr>
          </a:p>
          <a:p>
            <a:r>
              <a:rPr kumimoji="1" lang="ja-JP" altLang="en-US" sz="1050"/>
              <a:t>　☛ </a:t>
            </a:r>
            <a:r>
              <a:rPr lang="en-US" altLang="ja-JP" sz="1050"/>
              <a:t>Security by Design</a:t>
            </a:r>
            <a:r>
              <a:rPr lang="ja-JP" altLang="en-US" sz="1050"/>
              <a:t>を実践します。</a:t>
            </a:r>
            <a:r>
              <a:rPr lang="en-US" altLang="ja-JP" sz="1050"/>
              <a:t>DX</a:t>
            </a:r>
            <a:r>
              <a:rPr lang="ja-JP" altLang="en-US" sz="1050"/>
              <a:t>化、具体的な</a:t>
            </a:r>
            <a:r>
              <a:rPr lang="en-US" altLang="ja-JP" sz="1050"/>
              <a:t>IT</a:t>
            </a:r>
            <a:r>
              <a:rPr lang="ja-JP" altLang="en-US" sz="1050"/>
              <a:t>導入にあたって、セキュリティ対策を含めた実践を行います。</a:t>
            </a:r>
            <a:endParaRPr kumimoji="1" lang="en-US" altLang="ja-JP" sz="1050"/>
          </a:p>
        </p:txBody>
      </p:sp>
      <p:sp>
        <p:nvSpPr>
          <p:cNvPr id="25" name="正方形/長方形 24">
            <a:extLst>
              <a:ext uri="{FF2B5EF4-FFF2-40B4-BE49-F238E27FC236}">
                <a16:creationId xmlns:a16="http://schemas.microsoft.com/office/drawing/2014/main" id="{FFF8A443-577D-F0B9-EC84-9DBB5C7BB4C7}"/>
              </a:ext>
            </a:extLst>
          </p:cNvPr>
          <p:cNvSpPr/>
          <p:nvPr/>
        </p:nvSpPr>
        <p:spPr>
          <a:xfrm>
            <a:off x="622800" y="6829438"/>
            <a:ext cx="5612400" cy="1137441"/>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1200"/>
          </a:p>
        </p:txBody>
      </p:sp>
      <p:sp>
        <p:nvSpPr>
          <p:cNvPr id="28" name="テキスト ボックス 27">
            <a:extLst>
              <a:ext uri="{FF2B5EF4-FFF2-40B4-BE49-F238E27FC236}">
                <a16:creationId xmlns:a16="http://schemas.microsoft.com/office/drawing/2014/main" id="{85C53B16-7197-1657-0B38-793A369349B9}"/>
              </a:ext>
            </a:extLst>
          </p:cNvPr>
          <p:cNvSpPr txBox="1"/>
          <p:nvPr/>
        </p:nvSpPr>
        <p:spPr>
          <a:xfrm>
            <a:off x="622800" y="7991327"/>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72.</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導入プロセスにおける</a:t>
            </a:r>
            <a:r>
              <a:rPr kumimoji="0" lang="ja-JP" altLang="en-US" sz="600" b="0" i="0" u="none" strike="noStrike" kern="1200" cap="none" spc="0" normalizeH="0" baseline="0" noProof="0">
                <a:ln>
                  <a:noFill/>
                </a:ln>
                <a:solidFill>
                  <a:prstClr val="black"/>
                </a:solidFill>
                <a:effectLst/>
                <a:uLnTx/>
                <a:uFillTx/>
                <a:latin typeface="メイリオ"/>
                <a:ea typeface="メイリオ"/>
                <a:cs typeface="+mn-cs"/>
              </a:rPr>
              <a:t>セキュリティ対策の実施タイミング</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7" name="図表 26">
            <a:extLst>
              <a:ext uri="{FF2B5EF4-FFF2-40B4-BE49-F238E27FC236}">
                <a16:creationId xmlns:a16="http://schemas.microsoft.com/office/drawing/2014/main" id="{D11A8A26-0CEB-2637-11CF-E85193437CDA}"/>
              </a:ext>
            </a:extLst>
          </p:cNvPr>
          <p:cNvGraphicFramePr/>
          <p:nvPr>
            <p:extLst>
              <p:ext uri="{D42A27DB-BD31-4B8C-83A1-F6EECF244321}">
                <p14:modId xmlns:p14="http://schemas.microsoft.com/office/powerpoint/2010/main" val="1247819815"/>
              </p:ext>
            </p:extLst>
          </p:nvPr>
        </p:nvGraphicFramePr>
        <p:xfrm>
          <a:off x="622800" y="7168520"/>
          <a:ext cx="5612400" cy="91440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26" name="図表 25">
            <a:extLst>
              <a:ext uri="{FF2B5EF4-FFF2-40B4-BE49-F238E27FC236}">
                <a16:creationId xmlns:a16="http://schemas.microsoft.com/office/drawing/2014/main" id="{2C56F1F1-3DF1-ABA0-1489-BABA3AA08E47}"/>
              </a:ext>
            </a:extLst>
          </p:cNvPr>
          <p:cNvGraphicFramePr/>
          <p:nvPr>
            <p:extLst>
              <p:ext uri="{D42A27DB-BD31-4B8C-83A1-F6EECF244321}">
                <p14:modId xmlns:p14="http://schemas.microsoft.com/office/powerpoint/2010/main" val="2113826482"/>
              </p:ext>
            </p:extLst>
          </p:nvPr>
        </p:nvGraphicFramePr>
        <p:xfrm>
          <a:off x="622800" y="6623767"/>
          <a:ext cx="5612400" cy="963792"/>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21" name="テキスト ボックス 20">
            <a:extLst>
              <a:ext uri="{FF2B5EF4-FFF2-40B4-BE49-F238E27FC236}">
                <a16:creationId xmlns:a16="http://schemas.microsoft.com/office/drawing/2014/main" id="{52D39003-72DA-9369-3469-C1E195DD8764}"/>
              </a:ext>
            </a:extLst>
          </p:cNvPr>
          <p:cNvSpPr txBox="1"/>
          <p:nvPr/>
        </p:nvSpPr>
        <p:spPr>
          <a:xfrm>
            <a:off x="622800" y="8153233"/>
            <a:ext cx="5612400" cy="415498"/>
          </a:xfrm>
          <a:prstGeom prst="rect">
            <a:avLst/>
          </a:prstGeom>
          <a:noFill/>
        </p:spPr>
        <p:txBody>
          <a:bodyPr wrap="square">
            <a:spAutoFit/>
          </a:bodyPr>
          <a:lstStyle/>
          <a:p>
            <a:r>
              <a:rPr lang="ja-JP" altLang="en-US" sz="1050"/>
              <a:t>実践にあたっては、関係機関が提供している資料、市販の参考書を参考にしてください。</a:t>
            </a:r>
            <a:br>
              <a:rPr lang="en-US" altLang="ja-JP" sz="1050"/>
            </a:br>
            <a:r>
              <a:rPr lang="ja-JP" altLang="en-US" sz="1000"/>
              <a:t>参考文献）・セキュリティ・バイ・デザイン導入指南書（出典：</a:t>
            </a:r>
            <a:r>
              <a:rPr lang="en-US" altLang="ja-JP" sz="1000">
                <a:latin typeface="+mn-ea"/>
              </a:rPr>
              <a:t>IPA</a:t>
            </a:r>
            <a:r>
              <a:rPr lang="ja-JP" altLang="en-US" sz="1000"/>
              <a:t>）</a:t>
            </a:r>
            <a:endParaRPr lang="ja-JP" altLang="en-US" sz="1050"/>
          </a:p>
        </p:txBody>
      </p:sp>
    </p:spTree>
    <p:extLst>
      <p:ext uri="{BB962C8B-B14F-4D97-AF65-F5344CB8AC3E}">
        <p14:creationId xmlns:p14="http://schemas.microsoft.com/office/powerpoint/2010/main" val="3166296506"/>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23F95DE6-9AC4-3F47-17A2-4A6758FCF351}"/>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19-1. </a:t>
            </a:r>
            <a:r>
              <a:rPr kumimoji="1" lang="ja-JP" altLang="en-US" u="sng">
                <a:uFill>
                  <a:solidFill>
                    <a:schemeClr val="bg1"/>
                  </a:solidFill>
                </a:uFill>
                <a:hlinkClick r:id="rId3" action="ppaction://hlinksldjump"/>
              </a:rPr>
              <a:t>全体要旨</a:t>
            </a:r>
            <a:endParaRPr kumimoji="1" lang="ja-JP" altLang="en-US" u="sng">
              <a:uFill>
                <a:solidFill>
                  <a:schemeClr val="bg1"/>
                </a:solidFill>
              </a:uFill>
            </a:endParaRPr>
          </a:p>
        </p:txBody>
      </p:sp>
      <p:sp>
        <p:nvSpPr>
          <p:cNvPr id="3" name="テキスト プレースホルダー 2">
            <a:extLst>
              <a:ext uri="{FF2B5EF4-FFF2-40B4-BE49-F238E27FC236}">
                <a16:creationId xmlns:a16="http://schemas.microsoft.com/office/drawing/2014/main" id="{4FDF1425-0D59-8722-3542-E7643EFFCA3E}"/>
              </a:ext>
            </a:extLst>
          </p:cNvPr>
          <p:cNvSpPr>
            <a:spLocks noGrp="1"/>
          </p:cNvSpPr>
          <p:nvPr>
            <p:ph type="body" sz="quarter" idx="14"/>
          </p:nvPr>
        </p:nvSpPr>
        <p:spPr/>
        <p:txBody>
          <a:bodyPr/>
          <a:lstStyle/>
          <a:p>
            <a:r>
              <a:rPr kumimoji="1" lang="en-US" altLang="ja-JP"/>
              <a:t>19-1-2. </a:t>
            </a:r>
            <a:r>
              <a:rPr kumimoji="1" lang="ja-JP" altLang="en-US"/>
              <a:t>中小企業の情報セキュリティ対策</a:t>
            </a:r>
          </a:p>
        </p:txBody>
      </p:sp>
      <p:sp>
        <p:nvSpPr>
          <p:cNvPr id="6" name="テキスト プレースホルダー 15">
            <a:extLst>
              <a:ext uri="{FF2B5EF4-FFF2-40B4-BE49-F238E27FC236}">
                <a16:creationId xmlns:a16="http://schemas.microsoft.com/office/drawing/2014/main" id="{DD2B3CE1-4188-8DED-58C2-869486F4EB3F}"/>
              </a:ext>
            </a:extLst>
          </p:cNvPr>
          <p:cNvSpPr>
            <a:spLocks noGrp="1"/>
          </p:cNvSpPr>
          <p:nvPr>
            <p:ph type="body" sz="quarter" idx="16"/>
          </p:nvPr>
        </p:nvSpPr>
        <p:spPr>
          <a:xfrm>
            <a:off x="622800" y="2001600"/>
            <a:ext cx="5612400" cy="381000"/>
          </a:xfrm>
        </p:spPr>
        <p:txBody>
          <a:bodyPr/>
          <a:lstStyle/>
          <a:p>
            <a:r>
              <a:rPr lang="ja-JP" altLang="en-US"/>
              <a:t>これまでの振り返り</a:t>
            </a:r>
          </a:p>
        </p:txBody>
      </p:sp>
      <p:sp>
        <p:nvSpPr>
          <p:cNvPr id="7" name="テキスト ボックス 6">
            <a:extLst>
              <a:ext uri="{FF2B5EF4-FFF2-40B4-BE49-F238E27FC236}">
                <a16:creationId xmlns:a16="http://schemas.microsoft.com/office/drawing/2014/main" id="{A44A4E1E-A56F-8ACF-2C1B-79DE47695D6A}"/>
              </a:ext>
            </a:extLst>
          </p:cNvPr>
          <p:cNvSpPr txBox="1"/>
          <p:nvPr/>
        </p:nvSpPr>
        <p:spPr>
          <a:xfrm>
            <a:off x="622800" y="2253114"/>
            <a:ext cx="5612400" cy="1443600"/>
          </a:xfrm>
          <a:prstGeom prst="rect">
            <a:avLst/>
          </a:prstGeom>
          <a:noFill/>
          <a:ln>
            <a:noFill/>
          </a:ln>
        </p:spPr>
        <p:txBody>
          <a:bodyPr wrap="square" rtlCol="0">
            <a:spAutoFit/>
          </a:bodyPr>
          <a:lstStyle/>
          <a:p>
            <a:pPr marL="11206" marR="4483" algn="just">
              <a:lnSpc>
                <a:spcPct val="119400"/>
              </a:lnSpc>
              <a:spcBef>
                <a:spcPts val="84"/>
              </a:spcBef>
            </a:pPr>
            <a:r>
              <a:rPr lang="ja-JP" altLang="en-US" sz="1050" spc="31">
                <a:latin typeface="+mn-ea"/>
                <a:cs typeface="Cascadia Mono" panose="020B0609020000020004" pitchFamily="49" charset="0"/>
              </a:rPr>
              <a:t>　本テキストでは、中小企業のセキュリティを担う方々への育成のため、サイバーセキュリティ関連の情報や、実践的なセキュリティ対策について解説してきました。</a:t>
            </a:r>
            <a:endParaRPr lang="en-US" altLang="ja-JP" sz="1050" spc="31">
              <a:latin typeface="+mn-ea"/>
              <a:cs typeface="Cascadia Mono" panose="020B0609020000020004" pitchFamily="49" charset="0"/>
            </a:endParaRPr>
          </a:p>
          <a:p>
            <a:pPr marL="11206" marR="4483" algn="just">
              <a:lnSpc>
                <a:spcPct val="119400"/>
              </a:lnSpc>
              <a:spcBef>
                <a:spcPts val="84"/>
              </a:spcBef>
            </a:pPr>
            <a:r>
              <a:rPr lang="ja-JP" altLang="en-US" sz="1050" spc="31">
                <a:latin typeface="+mn-ea"/>
                <a:cs typeface="Cascadia Mono" panose="020B0609020000020004" pitchFamily="49" charset="0"/>
              </a:rPr>
              <a:t>　第</a:t>
            </a:r>
            <a:r>
              <a:rPr lang="en-US" altLang="ja-JP" sz="1050" spc="31">
                <a:latin typeface="+mn-ea"/>
                <a:cs typeface="Cascadia Mono" panose="020B0609020000020004" pitchFamily="49" charset="0"/>
              </a:rPr>
              <a:t>19</a:t>
            </a:r>
            <a:r>
              <a:rPr lang="ja-JP" altLang="en-US" sz="1050" spc="31">
                <a:latin typeface="+mn-ea"/>
                <a:cs typeface="Cascadia Mono" panose="020B0609020000020004" pitchFamily="49" charset="0"/>
              </a:rPr>
              <a:t>章では、これまでの各章のポイントをまとめて振り返りつつ、テキストを読んだ後に実施してほしいことや、テキストの活用ポイントについて説明します。</a:t>
            </a:r>
            <a:endParaRPr lang="en-US" altLang="ja-JP" sz="1050" spc="31">
              <a:latin typeface="+mn-ea"/>
              <a:cs typeface="Cascadia Mono" panose="020B0609020000020004" pitchFamily="49" charset="0"/>
            </a:endParaRPr>
          </a:p>
          <a:p>
            <a:pPr marL="11206" marR="4483" algn="just">
              <a:lnSpc>
                <a:spcPct val="119400"/>
              </a:lnSpc>
              <a:spcBef>
                <a:spcPts val="84"/>
              </a:spcBef>
            </a:pPr>
            <a:r>
              <a:rPr lang="ja-JP" altLang="en-US" sz="1050" spc="31">
                <a:latin typeface="+mn-ea"/>
                <a:cs typeface="Cascadia Mono" panose="020B0609020000020004" pitchFamily="49" charset="0"/>
              </a:rPr>
              <a:t>　本章を通して、それぞれの対策における実施概要を再認識していただきたいと思います。また、具体的な対策を講じるにあたっては、本テキストで参考文献としている資料などを入手し、詳細な内容を把握した上で実施していただきたいと思います。</a:t>
            </a:r>
            <a:endParaRPr lang="en-US" altLang="ja-JP" sz="1050" spc="31">
              <a:latin typeface="+mn-ea"/>
              <a:cs typeface="Cascadia Mono" panose="020B0609020000020004" pitchFamily="49" charset="0"/>
            </a:endParaRPr>
          </a:p>
        </p:txBody>
      </p:sp>
      <p:sp>
        <p:nvSpPr>
          <p:cNvPr id="4" name="スライド番号プレースホルダー 3">
            <a:extLst>
              <a:ext uri="{FF2B5EF4-FFF2-40B4-BE49-F238E27FC236}">
                <a16:creationId xmlns:a16="http://schemas.microsoft.com/office/drawing/2014/main" id="{0B889BFA-EC84-AEB6-1805-219F7D683CDC}"/>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05</a:t>
            </a:r>
            <a:endParaRPr kumimoji="1" lang="ja-JP" altLang="en-US"/>
          </a:p>
        </p:txBody>
      </p:sp>
      <p:graphicFrame>
        <p:nvGraphicFramePr>
          <p:cNvPr id="5" name="表 4">
            <a:extLst>
              <a:ext uri="{FF2B5EF4-FFF2-40B4-BE49-F238E27FC236}">
                <a16:creationId xmlns:a16="http://schemas.microsoft.com/office/drawing/2014/main" id="{E5A1E9A0-B909-63C0-0202-CC9BBFEDB5B3}"/>
              </a:ext>
            </a:extLst>
          </p:cNvPr>
          <p:cNvGraphicFramePr>
            <a:graphicFrameLocks noGrp="1"/>
          </p:cNvGraphicFramePr>
          <p:nvPr>
            <p:extLst>
              <p:ext uri="{D42A27DB-BD31-4B8C-83A1-F6EECF244321}">
                <p14:modId xmlns:p14="http://schemas.microsoft.com/office/powerpoint/2010/main" val="2532904433"/>
              </p:ext>
            </p:extLst>
          </p:nvPr>
        </p:nvGraphicFramePr>
        <p:xfrm>
          <a:off x="622800" y="3721563"/>
          <a:ext cx="5612400" cy="5676216"/>
        </p:xfrm>
        <a:graphic>
          <a:graphicData uri="http://schemas.openxmlformats.org/drawingml/2006/table">
            <a:tbl>
              <a:tblPr firstRow="1" bandRow="1">
                <a:tableStyleId>{5C22544A-7EE6-4342-B048-85BDC9FD1C3A}</a:tableStyleId>
              </a:tblPr>
              <a:tblGrid>
                <a:gridCol w="673917">
                  <a:extLst>
                    <a:ext uri="{9D8B030D-6E8A-4147-A177-3AD203B41FA5}">
                      <a16:colId xmlns:a16="http://schemas.microsoft.com/office/drawing/2014/main" val="1123041864"/>
                    </a:ext>
                  </a:extLst>
                </a:gridCol>
                <a:gridCol w="4938483">
                  <a:extLst>
                    <a:ext uri="{9D8B030D-6E8A-4147-A177-3AD203B41FA5}">
                      <a16:colId xmlns:a16="http://schemas.microsoft.com/office/drawing/2014/main" val="924127374"/>
                    </a:ext>
                  </a:extLst>
                </a:gridCol>
              </a:tblGrid>
              <a:tr h="178882">
                <a:tc gridSpan="2">
                  <a:txBody>
                    <a:bodyPr/>
                    <a:lstStyle/>
                    <a:p>
                      <a:pPr algn="ctr"/>
                      <a:r>
                        <a:rPr kumimoji="1" lang="ja-JP" altLang="en-US" sz="700" b="1">
                          <a:solidFill>
                            <a:schemeClr val="bg1"/>
                          </a:solidFill>
                          <a:latin typeface="+mn-ea"/>
                          <a:ea typeface="+mn-ea"/>
                        </a:rPr>
                        <a:t>テキスト各章の概要</a:t>
                      </a:r>
                      <a:endParaRPr kumimoji="1" lang="en-US" altLang="ja-JP" sz="700" b="1">
                        <a:solidFill>
                          <a:schemeClr val="bg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sz="800" b="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66751491"/>
                  </a:ext>
                </a:extLst>
              </a:tr>
              <a:tr h="302724">
                <a:tc>
                  <a:txBody>
                    <a:bodyPr/>
                    <a:lstStyle/>
                    <a:p>
                      <a:pPr algn="ctr"/>
                      <a:r>
                        <a:rPr kumimoji="1" lang="ja-JP" altLang="en-US" sz="700" b="1">
                          <a:solidFill>
                            <a:schemeClr val="tx1"/>
                          </a:solidFill>
                        </a:rPr>
                        <a:t>第</a:t>
                      </a:r>
                      <a:r>
                        <a:rPr kumimoji="1" lang="en-US" altLang="ja-JP" sz="700" b="1">
                          <a:solidFill>
                            <a:schemeClr val="tx1"/>
                          </a:solidFill>
                        </a:rPr>
                        <a:t>1</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700" b="0">
                          <a:solidFill>
                            <a:schemeClr val="tx1"/>
                          </a:solidFill>
                        </a:rPr>
                        <a:t>現代社会の</a:t>
                      </a:r>
                      <a:r>
                        <a:rPr kumimoji="1" lang="en-US" altLang="ja-JP" sz="700" b="0">
                          <a:solidFill>
                            <a:schemeClr val="tx1"/>
                          </a:solidFill>
                        </a:rPr>
                        <a:t>IT</a:t>
                      </a:r>
                      <a:r>
                        <a:rPr kumimoji="1" lang="ja-JP" altLang="en-US" sz="700" b="0">
                          <a:solidFill>
                            <a:schemeClr val="tx1"/>
                          </a:solidFill>
                        </a:rPr>
                        <a:t>に関する情勢、</a:t>
                      </a:r>
                      <a:r>
                        <a:rPr kumimoji="1" lang="en-US" altLang="ja-JP" sz="700" b="0">
                          <a:solidFill>
                            <a:schemeClr val="tx1"/>
                          </a:solidFill>
                        </a:rPr>
                        <a:t>Society5.0</a:t>
                      </a:r>
                      <a:r>
                        <a:rPr kumimoji="1" lang="ja-JP" altLang="en-US" sz="700" b="0">
                          <a:solidFill>
                            <a:schemeClr val="tx1"/>
                          </a:solidFill>
                        </a:rPr>
                        <a:t>の概要や</a:t>
                      </a:r>
                      <a:r>
                        <a:rPr kumimoji="1" lang="en-US" altLang="ja-JP" sz="700" b="0">
                          <a:solidFill>
                            <a:schemeClr val="tx1"/>
                          </a:solidFill>
                        </a:rPr>
                        <a:t>DX</a:t>
                      </a:r>
                      <a:r>
                        <a:rPr kumimoji="1" lang="ja-JP" altLang="en-US" sz="700" b="0">
                          <a:solidFill>
                            <a:schemeClr val="tx1"/>
                          </a:solidFill>
                        </a:rPr>
                        <a:t>推進の重要性について紹介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15744818"/>
                  </a:ext>
                </a:extLst>
              </a:tr>
              <a:tr h="302724">
                <a:tc>
                  <a:txBody>
                    <a:bodyPr/>
                    <a:lstStyle/>
                    <a:p>
                      <a:pPr algn="ctr"/>
                      <a:r>
                        <a:rPr kumimoji="1" lang="ja-JP" altLang="en-US" sz="700" b="1">
                          <a:solidFill>
                            <a:schemeClr val="tx1"/>
                          </a:solidFill>
                        </a:rPr>
                        <a:t>第</a:t>
                      </a:r>
                      <a:r>
                        <a:rPr kumimoji="1" lang="en-US" altLang="ja-JP" sz="700" b="1">
                          <a:solidFill>
                            <a:schemeClr val="tx1"/>
                          </a:solidFill>
                        </a:rPr>
                        <a:t>2</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700" b="0">
                          <a:solidFill>
                            <a:schemeClr val="tx1"/>
                          </a:solidFill>
                        </a:rPr>
                        <a:t>近年のサイバー攻撃の傾向や手法を、実際のインシデント事例など通して把握し、それらの脅威に対する対策や、実際に被害にあってしまった際の対応方法を紹介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58974217"/>
                  </a:ext>
                </a:extLst>
              </a:tr>
              <a:tr h="302724">
                <a:tc>
                  <a:txBody>
                    <a:bodyPr/>
                    <a:lstStyle/>
                    <a:p>
                      <a:pPr algn="ctr"/>
                      <a:r>
                        <a:rPr kumimoji="1" lang="ja-JP" altLang="en-US" sz="700" b="1">
                          <a:solidFill>
                            <a:schemeClr val="tx1"/>
                          </a:solidFill>
                        </a:rPr>
                        <a:t>第</a:t>
                      </a:r>
                      <a:r>
                        <a:rPr kumimoji="1" lang="en-US" altLang="ja-JP" sz="700" b="1">
                          <a:solidFill>
                            <a:schemeClr val="tx1"/>
                          </a:solidFill>
                        </a:rPr>
                        <a:t>3</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700" b="0">
                          <a:solidFill>
                            <a:schemeClr val="tx1"/>
                          </a:solidFill>
                        </a:rPr>
                        <a:t>サイバーセキュリティの基本的な知識や対策や、自社のリスク状況や活用可能なリソースを考慮した、脅威に対する最適な対処方法を紹介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42919554"/>
                  </a:ext>
                </a:extLst>
              </a:tr>
              <a:tr h="302724">
                <a:tc>
                  <a:txBody>
                    <a:bodyPr/>
                    <a:lstStyle/>
                    <a:p>
                      <a:pPr algn="ctr"/>
                      <a:r>
                        <a:rPr kumimoji="1" lang="ja-JP" altLang="en-US" sz="700" b="1">
                          <a:solidFill>
                            <a:schemeClr val="tx1"/>
                          </a:solidFill>
                        </a:rPr>
                        <a:t>第</a:t>
                      </a:r>
                      <a:r>
                        <a:rPr kumimoji="1" lang="en-US" altLang="ja-JP" sz="700" b="1">
                          <a:solidFill>
                            <a:schemeClr val="tx1"/>
                          </a:solidFill>
                        </a:rPr>
                        <a:t>4</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700" b="0">
                          <a:solidFill>
                            <a:schemeClr val="tx1"/>
                          </a:solidFill>
                        </a:rPr>
                        <a:t>これからの企業経営で必要な観点となる社会の動向、「守りの</a:t>
                      </a:r>
                      <a:r>
                        <a:rPr kumimoji="1" lang="en-US" altLang="ja-JP" sz="700" b="0">
                          <a:solidFill>
                            <a:schemeClr val="tx1"/>
                          </a:solidFill>
                        </a:rPr>
                        <a:t>IT</a:t>
                      </a:r>
                      <a:r>
                        <a:rPr kumimoji="1" lang="ja-JP" altLang="en-US" sz="700" b="0">
                          <a:solidFill>
                            <a:schemeClr val="tx1"/>
                          </a:solidFill>
                        </a:rPr>
                        <a:t>投資」や「攻めの</a:t>
                      </a:r>
                      <a:r>
                        <a:rPr kumimoji="1" lang="en-US" altLang="ja-JP" sz="700" b="0">
                          <a:solidFill>
                            <a:schemeClr val="tx1"/>
                          </a:solidFill>
                        </a:rPr>
                        <a:t>IT</a:t>
                      </a:r>
                      <a:r>
                        <a:rPr kumimoji="1" lang="ja-JP" altLang="en-US" sz="700" b="0">
                          <a:solidFill>
                            <a:schemeClr val="tx1"/>
                          </a:solidFill>
                        </a:rPr>
                        <a:t>投資」などの</a:t>
                      </a:r>
                      <a:r>
                        <a:rPr kumimoji="1" lang="en-US" altLang="ja-JP" sz="700" b="0">
                          <a:solidFill>
                            <a:schemeClr val="tx1"/>
                          </a:solidFill>
                        </a:rPr>
                        <a:t>IT</a:t>
                      </a:r>
                      <a:r>
                        <a:rPr kumimoji="1" lang="ja-JP" altLang="en-US" sz="700" b="0">
                          <a:solidFill>
                            <a:schemeClr val="tx1"/>
                          </a:solidFill>
                        </a:rPr>
                        <a:t>投資、経営投資としてのサイバーセキュリティ対策の重要性を紹介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25129095"/>
                  </a:ext>
                </a:extLst>
              </a:tr>
              <a:tr h="302724">
                <a:tc>
                  <a:txBody>
                    <a:bodyPr/>
                    <a:lstStyle/>
                    <a:p>
                      <a:pPr algn="ctr"/>
                      <a:r>
                        <a:rPr kumimoji="1" lang="ja-JP" altLang="en-US" sz="700" b="1">
                          <a:solidFill>
                            <a:schemeClr val="tx1"/>
                          </a:solidFill>
                        </a:rPr>
                        <a:t>第</a:t>
                      </a:r>
                      <a:r>
                        <a:rPr kumimoji="1" lang="en-US" altLang="ja-JP" sz="700" b="1">
                          <a:solidFill>
                            <a:schemeClr val="tx1"/>
                          </a:solidFill>
                        </a:rPr>
                        <a:t>5</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700" b="0">
                          <a:solidFill>
                            <a:schemeClr val="tx1"/>
                          </a:solidFill>
                        </a:rPr>
                        <a:t>政府が発表している国の基本方針や、国が目指している社会を実現するための計画を通じて、</a:t>
                      </a:r>
                      <a:r>
                        <a:rPr kumimoji="1" lang="en-US" altLang="ja-JP" sz="700" b="0">
                          <a:solidFill>
                            <a:schemeClr val="tx1"/>
                          </a:solidFill>
                        </a:rPr>
                        <a:t>IT</a:t>
                      </a:r>
                      <a:r>
                        <a:rPr kumimoji="1" lang="ja-JP" altLang="en-US" sz="700" b="0">
                          <a:solidFill>
                            <a:schemeClr val="tx1"/>
                          </a:solidFill>
                        </a:rPr>
                        <a:t>、デジタル、サイバーセキュリティの方向性・課題について紹介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22180213"/>
                  </a:ext>
                </a:extLst>
              </a:tr>
              <a:tr h="302724">
                <a:tc>
                  <a:txBody>
                    <a:bodyPr/>
                    <a:lstStyle/>
                    <a:p>
                      <a:pPr algn="ctr"/>
                      <a:r>
                        <a:rPr kumimoji="1" lang="ja-JP" altLang="en-US" sz="700" b="1">
                          <a:solidFill>
                            <a:schemeClr val="tx1"/>
                          </a:solidFill>
                        </a:rPr>
                        <a:t>第</a:t>
                      </a:r>
                      <a:r>
                        <a:rPr kumimoji="1" lang="en-US" altLang="ja-JP" sz="700" b="1">
                          <a:solidFill>
                            <a:schemeClr val="tx1"/>
                          </a:solidFill>
                        </a:rPr>
                        <a:t>6</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en-US" altLang="ja-JP" sz="700" b="0">
                          <a:solidFill>
                            <a:schemeClr val="tx1"/>
                          </a:solidFill>
                        </a:rPr>
                        <a:t>NISC</a:t>
                      </a:r>
                      <a:r>
                        <a:rPr kumimoji="1" lang="ja-JP" altLang="en-US" sz="700" b="0">
                          <a:solidFill>
                            <a:schemeClr val="tx1"/>
                          </a:solidFill>
                        </a:rPr>
                        <a:t>によるサイバーセキュリティ戦略を通じて、</a:t>
                      </a:r>
                      <a:r>
                        <a:rPr kumimoji="1" lang="en-US" altLang="ja-JP" sz="700" b="0">
                          <a:solidFill>
                            <a:schemeClr val="tx1"/>
                          </a:solidFill>
                        </a:rPr>
                        <a:t>DX</a:t>
                      </a:r>
                      <a:r>
                        <a:rPr kumimoji="1" lang="ja-JP" altLang="en-US" sz="700" b="0">
                          <a:solidFill>
                            <a:schemeClr val="tx1"/>
                          </a:solidFill>
                        </a:rPr>
                        <a:t>とサイバーセキュリティの確保を同時に推進する重要性、サイバーセキュリティに関連する法令（個人情報保護法と</a:t>
                      </a:r>
                      <a:r>
                        <a:rPr kumimoji="1" lang="en-US" altLang="ja-JP" sz="700" b="0">
                          <a:solidFill>
                            <a:schemeClr val="tx1"/>
                          </a:solidFill>
                        </a:rPr>
                        <a:t>GDPR</a:t>
                      </a:r>
                      <a:r>
                        <a:rPr kumimoji="1" lang="ja-JP" altLang="en-US" sz="700" b="0">
                          <a:solidFill>
                            <a:schemeClr val="tx1"/>
                          </a:solidFill>
                        </a:rPr>
                        <a:t>）について紹介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63400175"/>
                  </a:ext>
                </a:extLst>
              </a:tr>
              <a:tr h="302724">
                <a:tc>
                  <a:txBody>
                    <a:bodyPr/>
                    <a:lstStyle/>
                    <a:p>
                      <a:pPr algn="ctr"/>
                      <a:r>
                        <a:rPr kumimoji="1" lang="ja-JP" altLang="en-US" sz="700" b="1">
                          <a:solidFill>
                            <a:schemeClr val="tx1"/>
                          </a:solidFill>
                        </a:rPr>
                        <a:t>第</a:t>
                      </a:r>
                      <a:r>
                        <a:rPr kumimoji="1" lang="en-US" altLang="ja-JP" sz="700" b="1">
                          <a:solidFill>
                            <a:schemeClr val="tx1"/>
                          </a:solidFill>
                        </a:rPr>
                        <a:t>7</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en-US" altLang="ja-JP" sz="700" b="0">
                          <a:solidFill>
                            <a:schemeClr val="tx1"/>
                          </a:solidFill>
                        </a:rPr>
                        <a:t>ISMS</a:t>
                      </a:r>
                      <a:r>
                        <a:rPr kumimoji="1" lang="ja-JP" altLang="en-US" sz="700" b="0">
                          <a:solidFill>
                            <a:schemeClr val="tx1"/>
                          </a:solidFill>
                        </a:rPr>
                        <a:t>をはじめとしたサイバーセキュリティ対策における代表的なフレームワークの特徴を紹介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8576366"/>
                  </a:ext>
                </a:extLst>
              </a:tr>
              <a:tr h="302724">
                <a:tc>
                  <a:txBody>
                    <a:bodyPr/>
                    <a:lstStyle/>
                    <a:p>
                      <a:pPr algn="ctr"/>
                      <a:r>
                        <a:rPr kumimoji="1" lang="ja-JP" altLang="en-US" sz="700" b="1">
                          <a:solidFill>
                            <a:schemeClr val="tx1"/>
                          </a:solidFill>
                        </a:rPr>
                        <a:t>第</a:t>
                      </a:r>
                      <a:r>
                        <a:rPr kumimoji="1" lang="en-US" altLang="ja-JP" sz="700" b="1">
                          <a:solidFill>
                            <a:schemeClr val="tx1"/>
                          </a:solidFill>
                        </a:rPr>
                        <a:t>8</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en-US" altLang="ja-JP" sz="700" b="0">
                          <a:solidFill>
                            <a:schemeClr val="tx1"/>
                          </a:solidFill>
                        </a:rPr>
                        <a:t>ISMS</a:t>
                      </a:r>
                      <a:r>
                        <a:rPr kumimoji="1" lang="ja-JP" altLang="en-US" sz="700" b="0">
                          <a:solidFill>
                            <a:schemeClr val="tx1"/>
                          </a:solidFill>
                        </a:rPr>
                        <a:t>を前提としたサイバーセキュリティ対策における基準を</a:t>
                      </a:r>
                      <a:r>
                        <a:rPr kumimoji="1" lang="en-US" altLang="ja-JP" sz="700" b="0">
                          <a:solidFill>
                            <a:schemeClr val="tx1"/>
                          </a:solidFill>
                        </a:rPr>
                        <a:t>3</a:t>
                      </a:r>
                      <a:r>
                        <a:rPr kumimoji="1" lang="ja-JP" altLang="en-US" sz="700" b="0">
                          <a:solidFill>
                            <a:schemeClr val="tx1"/>
                          </a:solidFill>
                        </a:rPr>
                        <a:t>段階にレベル分けし、各基準の手法を紹介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67366688"/>
                  </a:ext>
                </a:extLst>
              </a:tr>
              <a:tr h="302724">
                <a:tc>
                  <a:txBody>
                    <a:bodyPr/>
                    <a:lstStyle/>
                    <a:p>
                      <a:pPr algn="ctr"/>
                      <a:r>
                        <a:rPr kumimoji="1" lang="ja-JP" altLang="en-US" sz="700" b="1">
                          <a:solidFill>
                            <a:schemeClr val="tx1"/>
                          </a:solidFill>
                        </a:rPr>
                        <a:t>第</a:t>
                      </a:r>
                      <a:r>
                        <a:rPr kumimoji="1" lang="en-US" altLang="ja-JP" sz="700" b="1">
                          <a:solidFill>
                            <a:schemeClr val="tx1"/>
                          </a:solidFill>
                        </a:rPr>
                        <a:t>9</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en-US" altLang="ja-JP" sz="700" b="0">
                          <a:solidFill>
                            <a:schemeClr val="tx1"/>
                          </a:solidFill>
                        </a:rPr>
                        <a:t>ISO/IEC 27002</a:t>
                      </a:r>
                      <a:r>
                        <a:rPr kumimoji="1" lang="ja-JP" altLang="en-US" sz="700" b="0">
                          <a:solidFill>
                            <a:schemeClr val="tx1"/>
                          </a:solidFill>
                        </a:rPr>
                        <a:t>における管理策の分類と構成について紹介</a:t>
                      </a:r>
                      <a:endParaRPr kumimoji="1" lang="en-US" altLang="ja-JP" sz="700" b="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21070688"/>
                  </a:ext>
                </a:extLst>
              </a:tr>
              <a:tr h="302724">
                <a:tc>
                  <a:txBody>
                    <a:bodyPr/>
                    <a:lstStyle/>
                    <a:p>
                      <a:pPr algn="ctr"/>
                      <a:r>
                        <a:rPr kumimoji="1" lang="ja-JP" altLang="en-US" sz="700" b="1">
                          <a:solidFill>
                            <a:schemeClr val="tx1"/>
                          </a:solidFill>
                        </a:rPr>
                        <a:t>第</a:t>
                      </a:r>
                      <a:r>
                        <a:rPr kumimoji="1" lang="en-US" altLang="ja-JP" sz="700" b="1">
                          <a:solidFill>
                            <a:schemeClr val="tx1"/>
                          </a:solidFill>
                        </a:rPr>
                        <a:t>10</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en-US" altLang="ja-JP" sz="700" b="0">
                          <a:solidFill>
                            <a:schemeClr val="tx1"/>
                          </a:solidFill>
                        </a:rPr>
                        <a:t>ISO/IEC 27000</a:t>
                      </a:r>
                      <a:r>
                        <a:rPr kumimoji="1" lang="ja-JP" altLang="en-US" sz="700" b="0">
                          <a:solidFill>
                            <a:schemeClr val="tx1"/>
                          </a:solidFill>
                        </a:rPr>
                        <a:t>に記述されている「リスク」、「脅威」、「脆弱性」、「管理策」といった用語の定義、それらの用語の関係性、脅威や脆弱性の識別方法を紹介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32629126"/>
                  </a:ext>
                </a:extLst>
              </a:tr>
              <a:tr h="30272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1">
                          <a:solidFill>
                            <a:schemeClr val="tx1"/>
                          </a:solidFill>
                        </a:rPr>
                        <a:t>第</a:t>
                      </a:r>
                      <a:r>
                        <a:rPr kumimoji="1" lang="en-US" altLang="ja-JP" sz="700" b="1">
                          <a:solidFill>
                            <a:schemeClr val="tx1"/>
                          </a:solidFill>
                        </a:rPr>
                        <a:t>11</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a:solidFill>
                            <a:schemeClr val="tx1"/>
                          </a:solidFill>
                        </a:rPr>
                        <a:t>リスクマネジメントの概要と、リスクマネジメントプロセスにおけるリスクアセスメントの手法やリスク対応の考え方を紹介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74032564"/>
                  </a:ext>
                </a:extLst>
              </a:tr>
              <a:tr h="30272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1">
                          <a:solidFill>
                            <a:schemeClr val="tx1"/>
                          </a:solidFill>
                        </a:rPr>
                        <a:t>第</a:t>
                      </a:r>
                      <a:r>
                        <a:rPr kumimoji="1" lang="en-US" altLang="ja-JP" sz="700" b="1">
                          <a:solidFill>
                            <a:schemeClr val="tx1"/>
                          </a:solidFill>
                        </a:rPr>
                        <a:t>12</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a:solidFill>
                            <a:schemeClr val="tx1"/>
                          </a:solidFill>
                        </a:rPr>
                        <a:t>セキュリティインシデント事例を参考にするクイックアプローチと、ガイドラインやひな形などの資料を参考にするベースラインアプローチにおける対策基準・実施手順の策定方法を紹介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06377151"/>
                  </a:ext>
                </a:extLst>
              </a:tr>
              <a:tr h="302724">
                <a:tc>
                  <a:txBody>
                    <a:bodyPr/>
                    <a:lstStyle/>
                    <a:p>
                      <a:pPr algn="ctr"/>
                      <a:r>
                        <a:rPr kumimoji="1" lang="ja-JP" altLang="en-US" sz="700" b="1">
                          <a:solidFill>
                            <a:schemeClr val="tx1"/>
                          </a:solidFill>
                        </a:rPr>
                        <a:t>第</a:t>
                      </a:r>
                      <a:r>
                        <a:rPr kumimoji="1" lang="en-US" altLang="ja-JP" sz="700" b="1">
                          <a:solidFill>
                            <a:schemeClr val="tx1"/>
                          </a:solidFill>
                        </a:rPr>
                        <a:t>13</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700" b="0">
                          <a:solidFill>
                            <a:schemeClr val="tx1"/>
                          </a:solidFill>
                        </a:rPr>
                        <a:t>情報セキュリティマネジメントシステム（</a:t>
                      </a:r>
                      <a:r>
                        <a:rPr kumimoji="1" lang="en-US" altLang="ja-JP" sz="700" b="0">
                          <a:solidFill>
                            <a:schemeClr val="tx1"/>
                          </a:solidFill>
                        </a:rPr>
                        <a:t>ISMS</a:t>
                      </a:r>
                      <a:r>
                        <a:rPr kumimoji="1" lang="ja-JP" altLang="en-US" sz="700" b="0">
                          <a:solidFill>
                            <a:schemeClr val="tx1"/>
                          </a:solidFill>
                        </a:rPr>
                        <a:t>）のフレームワークを用いて、体系的・網羅的にセキュリティ対策基準、実施手順を作成する網羅的アプローチについて紹介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25781912"/>
                  </a:ext>
                </a:extLst>
              </a:tr>
              <a:tr h="302724">
                <a:tc>
                  <a:txBody>
                    <a:bodyPr/>
                    <a:lstStyle/>
                    <a:p>
                      <a:pPr algn="ctr"/>
                      <a:r>
                        <a:rPr kumimoji="1" lang="ja-JP" altLang="en-US" sz="700" b="1">
                          <a:solidFill>
                            <a:schemeClr val="tx1"/>
                          </a:solidFill>
                        </a:rPr>
                        <a:t>第</a:t>
                      </a:r>
                      <a:r>
                        <a:rPr kumimoji="1" lang="en-US" altLang="ja-JP" sz="700" b="1">
                          <a:solidFill>
                            <a:schemeClr val="tx1"/>
                          </a:solidFill>
                        </a:rPr>
                        <a:t>14</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700" b="0">
                          <a:solidFill>
                            <a:schemeClr val="tx1"/>
                          </a:solidFill>
                        </a:rPr>
                        <a:t>情報セキュリティ方針に従ってセキュリティ対策を実施するための具体的な規則として、組織的管理策を用いた「対策基準」と、セキュリティ対策の実施手順や方法である「実施手順」について紹介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01013386"/>
                  </a:ext>
                </a:extLst>
              </a:tr>
              <a:tr h="302724">
                <a:tc>
                  <a:txBody>
                    <a:bodyPr/>
                    <a:lstStyle/>
                    <a:p>
                      <a:pPr algn="ctr"/>
                      <a:r>
                        <a:rPr kumimoji="1" lang="ja-JP" altLang="en-US" sz="700" b="1">
                          <a:solidFill>
                            <a:schemeClr val="tx1"/>
                          </a:solidFill>
                        </a:rPr>
                        <a:t>第</a:t>
                      </a:r>
                      <a:r>
                        <a:rPr kumimoji="1" lang="en-US" altLang="ja-JP" sz="700" b="1">
                          <a:solidFill>
                            <a:schemeClr val="tx1"/>
                          </a:solidFill>
                        </a:rPr>
                        <a:t>15</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a:solidFill>
                            <a:schemeClr val="tx1"/>
                          </a:solidFill>
                        </a:rPr>
                        <a:t>情報セキュリティ方針に従ってセキュリティ対策を実施するための具体的な規則として、人的管理策を用いた「対策基準」と、セキュリティ対策の実施手順や方法である「実施手順」について紹介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68393877"/>
                  </a:ext>
                </a:extLst>
              </a:tr>
              <a:tr h="30272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1">
                          <a:solidFill>
                            <a:schemeClr val="tx1"/>
                          </a:solidFill>
                        </a:rPr>
                        <a:t>第</a:t>
                      </a:r>
                      <a:r>
                        <a:rPr kumimoji="1" lang="en-US" altLang="ja-JP" sz="700" b="1">
                          <a:solidFill>
                            <a:schemeClr val="tx1"/>
                          </a:solidFill>
                        </a:rPr>
                        <a:t>16</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a:solidFill>
                            <a:schemeClr val="tx1"/>
                          </a:solidFill>
                        </a:rPr>
                        <a:t>情報セキュリティ方針に従ってセキュリティ対策を実施するための具体的な規則として、物理的管理策を用いた「対策基準」と、セキュリティ対策の実施手順や方法である「実施手順」について紹介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52284494"/>
                  </a:ext>
                </a:extLst>
              </a:tr>
              <a:tr h="30272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1">
                          <a:solidFill>
                            <a:schemeClr val="tx1"/>
                          </a:solidFill>
                        </a:rPr>
                        <a:t>第</a:t>
                      </a:r>
                      <a:r>
                        <a:rPr kumimoji="1" lang="en-US" altLang="ja-JP" sz="700" b="1">
                          <a:solidFill>
                            <a:schemeClr val="tx1"/>
                          </a:solidFill>
                        </a:rPr>
                        <a:t>17</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a:solidFill>
                            <a:schemeClr val="tx1"/>
                          </a:solidFill>
                        </a:rPr>
                        <a:t>情報セキュリティ方針に従ってセキュリティ対策を実施するための具体的な規則として、技術的管理策を用いた「対策基準」と、セキュリティ対策の実施手順や方法である「実施手順」について紹介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80612732"/>
                  </a:ext>
                </a:extLst>
              </a:tr>
              <a:tr h="30272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1">
                          <a:solidFill>
                            <a:schemeClr val="tx1"/>
                          </a:solidFill>
                        </a:rPr>
                        <a:t>第</a:t>
                      </a:r>
                      <a:r>
                        <a:rPr kumimoji="1" lang="en-US" altLang="ja-JP" sz="700" b="1">
                          <a:solidFill>
                            <a:schemeClr val="tx1"/>
                          </a:solidFill>
                        </a:rPr>
                        <a:t>18</a:t>
                      </a:r>
                      <a:r>
                        <a:rPr kumimoji="1" lang="ja-JP" altLang="en-US" sz="700" b="1">
                          <a:solidFill>
                            <a:schemeClr val="tx1"/>
                          </a:solidFill>
                        </a:rPr>
                        <a:t>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700" b="0" dirty="0">
                          <a:solidFill>
                            <a:schemeClr val="tx1"/>
                          </a:solidFill>
                        </a:rPr>
                        <a:t>セキュリティ対策をした結果、効果があったのか、目標に近づいているかを判断するための取組である監査について紹介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61901969"/>
                  </a:ext>
                </a:extLst>
              </a:tr>
            </a:tbl>
          </a:graphicData>
        </a:graphic>
      </p:graphicFrame>
      <p:sp>
        <p:nvSpPr>
          <p:cNvPr id="8" name="吹き出し: 四角形 7">
            <a:extLst>
              <a:ext uri="{FF2B5EF4-FFF2-40B4-BE49-F238E27FC236}">
                <a16:creationId xmlns:a16="http://schemas.microsoft.com/office/drawing/2014/main" id="{04108CD9-0572-5C3F-83F7-B0A66F86261E}"/>
              </a:ext>
            </a:extLst>
          </p:cNvPr>
          <p:cNvSpPr/>
          <p:nvPr/>
        </p:nvSpPr>
        <p:spPr>
          <a:xfrm>
            <a:off x="8811491" y="3135502"/>
            <a:ext cx="3810000" cy="5227782"/>
          </a:xfrm>
          <a:prstGeom prst="wedgeRectCallout">
            <a:avLst>
              <a:gd name="adj1" fmla="val -59378"/>
              <a:gd name="adj2" fmla="val -34760"/>
            </a:avLst>
          </a:prstGeom>
          <a:solidFill>
            <a:schemeClr val="accent1"/>
          </a:solid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1200" dirty="0">
                <a:solidFill>
                  <a:schemeClr val="bg1"/>
                </a:solidFill>
              </a:rPr>
              <a:t>テキスト各章の概要　表</a:t>
            </a:r>
            <a:endParaRPr kumimoji="1" lang="en-US" altLang="ja-JP" sz="1200" dirty="0">
              <a:solidFill>
                <a:schemeClr val="bg1"/>
              </a:solidFill>
            </a:endParaRPr>
          </a:p>
          <a:p>
            <a:pPr algn="ctr"/>
            <a:r>
              <a:rPr kumimoji="1" lang="ja-JP" altLang="en-US" sz="1200" dirty="0">
                <a:solidFill>
                  <a:schemeClr val="bg1"/>
                </a:solidFill>
              </a:rPr>
              <a:t>左記に変更</a:t>
            </a:r>
            <a:endParaRPr kumimoji="1" lang="en-US" altLang="ja-JP" sz="1200" dirty="0">
              <a:solidFill>
                <a:schemeClr val="bg1"/>
              </a:solidFill>
            </a:endParaRPr>
          </a:p>
          <a:p>
            <a:pPr algn="ctr"/>
            <a:r>
              <a:rPr kumimoji="1" lang="ja-JP" altLang="en-US" sz="1200" dirty="0">
                <a:solidFill>
                  <a:schemeClr val="bg1"/>
                </a:solidFill>
              </a:rPr>
              <a:t>概要説明文変更</a:t>
            </a:r>
            <a:endParaRPr kumimoji="1" lang="en-US" altLang="ja-JP" sz="1200" dirty="0">
              <a:solidFill>
                <a:schemeClr val="bg1"/>
              </a:solidFill>
            </a:endParaRPr>
          </a:p>
          <a:p>
            <a:pPr algn="ctr"/>
            <a:endParaRPr kumimoji="1" lang="en-US" altLang="ja-JP" sz="1200" dirty="0">
              <a:solidFill>
                <a:schemeClr val="bg1"/>
              </a:solidFill>
            </a:endParaRPr>
          </a:p>
          <a:p>
            <a:pPr algn="ctr"/>
            <a:endParaRPr kumimoji="1" lang="en-US" altLang="ja-JP" sz="1200" dirty="0">
              <a:solidFill>
                <a:schemeClr val="bg1"/>
              </a:solidFill>
            </a:endParaRPr>
          </a:p>
          <a:p>
            <a:pPr algn="ctr"/>
            <a:r>
              <a:rPr kumimoji="1" lang="ja-JP" altLang="en-US" sz="1200" dirty="0">
                <a:solidFill>
                  <a:schemeClr val="bg1"/>
                </a:solidFill>
              </a:rPr>
              <a:t>★リンク削除</a:t>
            </a:r>
          </a:p>
          <a:p>
            <a:pPr algn="ctr"/>
            <a:r>
              <a:rPr kumimoji="1" lang="en-US" altLang="ja-JP" sz="1200" dirty="0">
                <a:solidFill>
                  <a:schemeClr val="bg1"/>
                </a:solidFill>
              </a:rPr>
              <a:t>SECURITY ACTION</a:t>
            </a:r>
          </a:p>
          <a:p>
            <a:pPr algn="ctr"/>
            <a:r>
              <a:rPr kumimoji="1" lang="ja-JP" altLang="en-US" sz="1200" dirty="0">
                <a:solidFill>
                  <a:schemeClr val="bg1"/>
                </a:solidFill>
              </a:rPr>
              <a:t>サプライチェーン</a:t>
            </a:r>
            <a:endParaRPr kumimoji="1" lang="en-US" altLang="ja-JP" sz="1200" dirty="0">
              <a:solidFill>
                <a:schemeClr val="bg1"/>
              </a:solidFill>
            </a:endParaRPr>
          </a:p>
          <a:p>
            <a:pPr algn="ctr"/>
            <a:r>
              <a:rPr kumimoji="1" lang="en-US" altLang="ja-JP" sz="1200" dirty="0">
                <a:solidFill>
                  <a:schemeClr val="bg1"/>
                </a:solidFill>
              </a:rPr>
              <a:t>CPSF</a:t>
            </a:r>
          </a:p>
          <a:p>
            <a:pPr algn="ctr"/>
            <a:endParaRPr kumimoji="1" lang="en-US" altLang="ja-JP" sz="1200" dirty="0">
              <a:solidFill>
                <a:schemeClr val="bg1"/>
              </a:solidFill>
            </a:endParaRPr>
          </a:p>
          <a:p>
            <a:pPr algn="ctr"/>
            <a:r>
              <a:rPr kumimoji="1" lang="en-US" altLang="ja-JP" sz="1200" dirty="0">
                <a:solidFill>
                  <a:schemeClr val="bg1"/>
                </a:solidFill>
              </a:rPr>
              <a:t>★</a:t>
            </a:r>
            <a:r>
              <a:rPr kumimoji="1" lang="ja-JP" altLang="en-US" sz="1200" dirty="0">
                <a:solidFill>
                  <a:schemeClr val="bg1"/>
                </a:solidFill>
              </a:rPr>
              <a:t>リンク残し</a:t>
            </a:r>
          </a:p>
          <a:p>
            <a:pPr algn="ctr"/>
            <a:r>
              <a:rPr kumimoji="1" lang="en-US" altLang="ja-JP" sz="1200" dirty="0">
                <a:solidFill>
                  <a:schemeClr val="bg1"/>
                </a:solidFill>
              </a:rPr>
              <a:t>ISMS</a:t>
            </a:r>
          </a:p>
          <a:p>
            <a:pPr algn="ctr"/>
            <a:r>
              <a:rPr kumimoji="1" lang="ja-JP" altLang="en-US" sz="1200" dirty="0">
                <a:solidFill>
                  <a:schemeClr val="bg1"/>
                </a:solidFill>
              </a:rPr>
              <a:t>サイバー攻撃</a:t>
            </a:r>
          </a:p>
          <a:p>
            <a:pPr algn="ctr"/>
            <a:r>
              <a:rPr kumimoji="1" lang="ja-JP" altLang="en-US" sz="1200" dirty="0">
                <a:solidFill>
                  <a:schemeClr val="bg1"/>
                </a:solidFill>
              </a:rPr>
              <a:t>脆弱性</a:t>
            </a:r>
          </a:p>
          <a:p>
            <a:pPr algn="ctr"/>
            <a:r>
              <a:rPr kumimoji="1" lang="ja-JP" altLang="en-US" sz="1200" dirty="0">
                <a:solidFill>
                  <a:schemeClr val="bg1"/>
                </a:solidFill>
              </a:rPr>
              <a:t>フレームワーク</a:t>
            </a:r>
          </a:p>
          <a:p>
            <a:pPr algn="ctr"/>
            <a:r>
              <a:rPr kumimoji="1" lang="ja-JP" altLang="en-US" sz="1200" dirty="0">
                <a:solidFill>
                  <a:schemeClr val="bg1"/>
                </a:solidFill>
              </a:rPr>
              <a:t>リスクアセスメント</a:t>
            </a:r>
          </a:p>
          <a:p>
            <a:pPr algn="ctr"/>
            <a:endParaRPr kumimoji="1" lang="ja-JP" altLang="en-US" sz="1200" dirty="0">
              <a:solidFill>
                <a:schemeClr val="bg1"/>
              </a:solidFill>
            </a:endParaRPr>
          </a:p>
          <a:p>
            <a:pPr algn="ctr"/>
            <a:r>
              <a:rPr kumimoji="1" lang="ja-JP" altLang="en-US" sz="1200" dirty="0">
                <a:solidFill>
                  <a:schemeClr val="bg1"/>
                </a:solidFill>
              </a:rPr>
              <a:t>★リンク新規</a:t>
            </a:r>
            <a:r>
              <a:rPr kumimoji="1" lang="en-US" altLang="ja-JP" sz="1200" dirty="0">
                <a:solidFill>
                  <a:schemeClr val="bg1"/>
                </a:solidFill>
              </a:rPr>
              <a:t>(</a:t>
            </a:r>
            <a:r>
              <a:rPr kumimoji="1" lang="ja-JP" altLang="en-US" sz="1200" dirty="0">
                <a:solidFill>
                  <a:schemeClr val="bg1"/>
                </a:solidFill>
              </a:rPr>
              <a:t>黄色マーカー）</a:t>
            </a:r>
          </a:p>
          <a:p>
            <a:pPr algn="ctr"/>
            <a:r>
              <a:rPr lang="en-US" altLang="ja-JP" sz="1200" b="1" i="0" dirty="0">
                <a:solidFill>
                  <a:schemeClr val="bg1"/>
                </a:solidFill>
                <a:effectLst/>
                <a:latin typeface="メイリオ" panose="020B0604030504040204" pitchFamily="50" charset="-128"/>
                <a:ea typeface="メイリオ" panose="020B0604030504040204" pitchFamily="50" charset="-128"/>
              </a:rPr>
              <a:t>Society 5.0</a:t>
            </a:r>
          </a:p>
          <a:p>
            <a:pPr algn="ctr"/>
            <a:r>
              <a:rPr kumimoji="1" lang="ja-JP" altLang="en-US" sz="1200" dirty="0">
                <a:solidFill>
                  <a:schemeClr val="bg1"/>
                </a:solidFill>
              </a:rPr>
              <a:t>サイバーセキュリティ戦略</a:t>
            </a:r>
          </a:p>
          <a:p>
            <a:pPr algn="ctr"/>
            <a:r>
              <a:rPr kumimoji="1" lang="ja-JP" altLang="en-US" sz="1200" dirty="0">
                <a:solidFill>
                  <a:schemeClr val="bg1"/>
                </a:solidFill>
              </a:rPr>
              <a:t>セキュリティインシデント</a:t>
            </a:r>
            <a:endParaRPr kumimoji="1" lang="en-US" altLang="ja-JP" sz="1200" dirty="0">
              <a:solidFill>
                <a:schemeClr val="bg1"/>
              </a:solidFill>
            </a:endParaRPr>
          </a:p>
          <a:p>
            <a:pPr algn="ctr"/>
            <a:endParaRPr kumimoji="1" lang="ja-JP" altLang="en-US" sz="1200" dirty="0">
              <a:solidFill>
                <a:schemeClr val="bg1"/>
              </a:solidFill>
            </a:endParaRPr>
          </a:p>
        </p:txBody>
      </p:sp>
    </p:spTree>
    <p:extLst>
      <p:ext uri="{BB962C8B-B14F-4D97-AF65-F5344CB8AC3E}">
        <p14:creationId xmlns:p14="http://schemas.microsoft.com/office/powerpoint/2010/main" val="1061345499"/>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sp>
        <p:nvSpPr>
          <p:cNvPr id="3" name="テキスト プレースホルダー 2">
            <a:extLst>
              <a:ext uri="{FF2B5EF4-FFF2-40B4-BE49-F238E27FC236}">
                <a16:creationId xmlns:a16="http://schemas.microsoft.com/office/drawing/2014/main" id="{F64182BC-4606-B9EF-8946-590AFEA32E35}"/>
              </a:ext>
            </a:extLst>
          </p:cNvPr>
          <p:cNvSpPr>
            <a:spLocks noGrp="1"/>
          </p:cNvSpPr>
          <p:nvPr>
            <p:ph type="body" sz="quarter" idx="14"/>
          </p:nvPr>
        </p:nvSpPr>
        <p:spPr/>
        <p:txBody>
          <a:bodyPr/>
          <a:lstStyle/>
          <a:p>
            <a:r>
              <a:rPr kumimoji="1" lang="en-US" altLang="ja-JP"/>
              <a:t>19-2-1. </a:t>
            </a:r>
            <a:r>
              <a:rPr kumimoji="1" lang="ja-JP" altLang="en-US" sz="1000"/>
              <a:t>第</a:t>
            </a:r>
            <a:r>
              <a:rPr kumimoji="1" lang="en-US" altLang="ja-JP" sz="1000"/>
              <a:t>1</a:t>
            </a:r>
            <a:r>
              <a:rPr kumimoji="1" lang="ja-JP" altLang="en-US" sz="1000"/>
              <a:t>章</a:t>
            </a:r>
            <a:r>
              <a:rPr kumimoji="1" lang="en-US" altLang="ja-JP" sz="1000"/>
              <a:t>. </a:t>
            </a:r>
            <a:r>
              <a:rPr kumimoji="1" lang="ja-JP" altLang="en-US" sz="1000"/>
              <a:t>デジタル時代の社会と</a:t>
            </a:r>
            <a:r>
              <a:rPr kumimoji="1" lang="en-US" altLang="ja-JP" sz="1000"/>
              <a:t>IT</a:t>
            </a:r>
            <a:r>
              <a:rPr kumimoji="1" lang="ja-JP" altLang="en-US" sz="1000"/>
              <a:t>情勢</a:t>
            </a:r>
            <a:endParaRPr kumimoji="1" lang="ja-JP" altLang="en-US" sz="1050"/>
          </a:p>
        </p:txBody>
      </p:sp>
      <p:sp>
        <p:nvSpPr>
          <p:cNvPr id="4" name="テキスト プレースホルダー 3">
            <a:extLst>
              <a:ext uri="{FF2B5EF4-FFF2-40B4-BE49-F238E27FC236}">
                <a16:creationId xmlns:a16="http://schemas.microsoft.com/office/drawing/2014/main" id="{1C26D60D-A9DB-4C0B-D3EE-343F5AC58484}"/>
              </a:ext>
            </a:extLst>
          </p:cNvPr>
          <p:cNvSpPr>
            <a:spLocks noGrp="1"/>
          </p:cNvSpPr>
          <p:nvPr>
            <p:ph type="body" sz="quarter" idx="16"/>
          </p:nvPr>
        </p:nvSpPr>
        <p:spPr>
          <a:xfrm>
            <a:off x="622800" y="4110650"/>
            <a:ext cx="5612400" cy="381000"/>
          </a:xfrm>
        </p:spPr>
        <p:txBody>
          <a:bodyPr/>
          <a:lstStyle/>
          <a:p>
            <a:r>
              <a:rPr kumimoji="1" lang="ja-JP" altLang="en-US"/>
              <a:t>要旨</a:t>
            </a:r>
          </a:p>
        </p:txBody>
      </p:sp>
      <p:graphicFrame>
        <p:nvGraphicFramePr>
          <p:cNvPr id="10" name="表 9">
            <a:extLst>
              <a:ext uri="{FF2B5EF4-FFF2-40B4-BE49-F238E27FC236}">
                <a16:creationId xmlns:a16="http://schemas.microsoft.com/office/drawing/2014/main" id="{3B1B5A28-7F18-70D6-7949-625959CD9993}"/>
              </a:ext>
            </a:extLst>
          </p:cNvPr>
          <p:cNvGraphicFramePr>
            <a:graphicFrameLocks noGrp="1"/>
          </p:cNvGraphicFramePr>
          <p:nvPr>
            <p:extLst>
              <p:ext uri="{D42A27DB-BD31-4B8C-83A1-F6EECF244321}">
                <p14:modId xmlns:p14="http://schemas.microsoft.com/office/powerpoint/2010/main" val="1516239661"/>
              </p:ext>
            </p:extLst>
          </p:nvPr>
        </p:nvGraphicFramePr>
        <p:xfrm>
          <a:off x="622800" y="2280360"/>
          <a:ext cx="5612400" cy="13258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842910251"/>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rPr>
                        <a:t>章の目的</a:t>
                      </a:r>
                      <a:endParaRPr kumimoji="1" lang="en-US" altLang="ja-JP" sz="1050" b="0">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36026938"/>
                  </a:ext>
                </a:extLst>
              </a:tr>
              <a:tr h="0">
                <a:tc>
                  <a:txBody>
                    <a:bodyPr/>
                    <a:lstStyle/>
                    <a:p>
                      <a:r>
                        <a:rPr kumimoji="1" lang="ja-JP" altLang="en-US" sz="1050" b="0">
                          <a:solidFill>
                            <a:schemeClr val="tx1"/>
                          </a:solidFill>
                        </a:rPr>
                        <a:t>　第</a:t>
                      </a:r>
                      <a:r>
                        <a:rPr kumimoji="1" lang="en-US" altLang="ja-JP" sz="1050" b="0">
                          <a:solidFill>
                            <a:schemeClr val="tx1"/>
                          </a:solidFill>
                        </a:rPr>
                        <a:t>1</a:t>
                      </a:r>
                      <a:r>
                        <a:rPr kumimoji="1" lang="ja-JP" altLang="en-US" sz="1050" b="0">
                          <a:solidFill>
                            <a:schemeClr val="tx1"/>
                          </a:solidFill>
                        </a:rPr>
                        <a:t>章では、現代社会の</a:t>
                      </a:r>
                      <a:r>
                        <a:rPr kumimoji="1" lang="en-US" altLang="ja-JP" sz="1050" b="0">
                          <a:solidFill>
                            <a:schemeClr val="tx1"/>
                          </a:solidFill>
                        </a:rPr>
                        <a:t>IT</a:t>
                      </a:r>
                      <a:r>
                        <a:rPr kumimoji="1" lang="ja-JP" altLang="en-US" sz="1050" b="0">
                          <a:solidFill>
                            <a:schemeClr val="tx1"/>
                          </a:solidFill>
                        </a:rPr>
                        <a:t>に関する情勢を学ぶことを目的とします。また、日本の政府が</a:t>
                      </a:r>
                      <a:r>
                        <a:rPr kumimoji="1" lang="en-US" altLang="ja-JP" sz="1050" b="0">
                          <a:solidFill>
                            <a:schemeClr val="tx1"/>
                          </a:solidFill>
                        </a:rPr>
                        <a:t>Society5.0</a:t>
                      </a:r>
                      <a:r>
                        <a:rPr kumimoji="1" lang="ja-JP" altLang="en-US" sz="1050" b="0">
                          <a:solidFill>
                            <a:schemeClr val="tx1"/>
                          </a:solidFill>
                        </a:rPr>
                        <a:t>の方向性を示す中で、企業がビジネスを発展させるために</a:t>
                      </a:r>
                      <a:r>
                        <a:rPr kumimoji="1" lang="en-US" altLang="ja-JP" sz="1050" b="0">
                          <a:solidFill>
                            <a:schemeClr val="tx1"/>
                          </a:solidFill>
                        </a:rPr>
                        <a:t>DX</a:t>
                      </a:r>
                      <a:r>
                        <a:rPr kumimoji="1" lang="ja-JP" altLang="en-US" sz="1050" b="0">
                          <a:solidFill>
                            <a:schemeClr val="tx1"/>
                          </a:solidFill>
                        </a:rPr>
                        <a:t>（デジタルトランスフォーメーション）を推進していく重要性を明確にすることを目的とします。</a:t>
                      </a:r>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737759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rPr>
                        <a:t>主な達成目標</a:t>
                      </a:r>
                      <a:endParaRPr kumimoji="1" lang="en-US" altLang="ja-JP" sz="1050">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743923937"/>
                  </a:ext>
                </a:extLst>
              </a:tr>
              <a:tr h="0">
                <a:tc>
                  <a:txBody>
                    <a:bodyPr/>
                    <a:lstStyle/>
                    <a:p>
                      <a:pPr marL="171450" indent="-171450">
                        <a:buFont typeface="Wingdings" panose="05000000000000000000" pitchFamily="2" charset="2"/>
                        <a:buChar char="p"/>
                      </a:pPr>
                      <a:r>
                        <a:rPr kumimoji="1" lang="en-US" altLang="ja-JP" sz="1050"/>
                        <a:t>IT</a:t>
                      </a:r>
                      <a:r>
                        <a:rPr kumimoji="1" lang="ja-JP" altLang="en-US" sz="1050"/>
                        <a:t>に関する社会の動向を把握し、</a:t>
                      </a:r>
                      <a:r>
                        <a:rPr kumimoji="1" lang="en-US" altLang="ja-JP" sz="1050"/>
                        <a:t>Society5.0</a:t>
                      </a:r>
                      <a:r>
                        <a:rPr kumimoji="1" lang="ja-JP" altLang="en-US" sz="1050"/>
                        <a:t>と</a:t>
                      </a:r>
                      <a:r>
                        <a:rPr kumimoji="1" lang="en-US" altLang="ja-JP" sz="1050"/>
                        <a:t>DX</a:t>
                      </a:r>
                      <a:r>
                        <a:rPr kumimoji="1" lang="ja-JP" altLang="en-US" sz="1050"/>
                        <a:t>の関係性を理解すること。</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59751708"/>
                  </a:ext>
                </a:extLst>
              </a:tr>
            </a:tbl>
          </a:graphicData>
        </a:graphic>
      </p:graphicFrame>
      <p:sp>
        <p:nvSpPr>
          <p:cNvPr id="27" name="四角形: 角を丸くする 26">
            <a:extLst>
              <a:ext uri="{FF2B5EF4-FFF2-40B4-BE49-F238E27FC236}">
                <a16:creationId xmlns:a16="http://schemas.microsoft.com/office/drawing/2014/main" id="{4B328180-A1F0-3AD5-F70F-AC6ECADEB5FA}"/>
              </a:ext>
            </a:extLst>
          </p:cNvPr>
          <p:cNvSpPr/>
          <p:nvPr/>
        </p:nvSpPr>
        <p:spPr>
          <a:xfrm>
            <a:off x="622800" y="7900313"/>
            <a:ext cx="5612400" cy="1029295"/>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r>
              <a:rPr kumimoji="1" lang="ja-JP" altLang="en-US" sz="800" b="1">
                <a:latin typeface="+mn-ea"/>
              </a:rPr>
              <a:t>認識していただきたい実施概要</a:t>
            </a:r>
            <a:endParaRPr kumimoji="1" lang="en-US" altLang="ja-JP" sz="800">
              <a:latin typeface="+mn-ea"/>
            </a:endParaRPr>
          </a:p>
          <a:p>
            <a:pPr marL="171450" indent="-171450">
              <a:buFont typeface="Wingdings" panose="05000000000000000000" pitchFamily="2" charset="2"/>
              <a:buChar char="ü"/>
            </a:pPr>
            <a:r>
              <a:rPr kumimoji="1" lang="ja-JP" altLang="en-US" sz="800" b="0">
                <a:solidFill>
                  <a:schemeClr val="tx1"/>
                </a:solidFill>
                <a:latin typeface="+mn-ea"/>
              </a:rPr>
              <a:t>中小企業は、大企業と比べて人手や予算などの企業リソースが限定されて</a:t>
            </a:r>
            <a:r>
              <a:rPr kumimoji="1" lang="ja-JP" altLang="en-US" sz="800">
                <a:solidFill>
                  <a:schemeClr val="tx1"/>
                </a:solidFill>
                <a:latin typeface="+mn-ea"/>
              </a:rPr>
              <a:t>おり</a:t>
            </a:r>
            <a:r>
              <a:rPr kumimoji="1" lang="ja-JP" altLang="en-US" sz="800" b="0">
                <a:solidFill>
                  <a:schemeClr val="tx1"/>
                </a:solidFill>
                <a:latin typeface="+mn-ea"/>
              </a:rPr>
              <a:t>、ビジネス環境の激しい変化に対応するためには、</a:t>
            </a:r>
            <a:r>
              <a:rPr kumimoji="1" lang="en-US" altLang="ja-JP" sz="800" b="0">
                <a:solidFill>
                  <a:schemeClr val="tx1"/>
                </a:solidFill>
                <a:latin typeface="+mn-ea"/>
              </a:rPr>
              <a:t>DX</a:t>
            </a:r>
            <a:r>
              <a:rPr kumimoji="1" lang="ja-JP" altLang="en-US" sz="800" b="0">
                <a:solidFill>
                  <a:schemeClr val="tx1"/>
                </a:solidFill>
                <a:latin typeface="+mn-ea"/>
              </a:rPr>
              <a:t>を推進し新たなサービスを創造し、ビジネスを発展させることが重要で</a:t>
            </a:r>
            <a:r>
              <a:rPr kumimoji="1" lang="ja-JP" altLang="en-US" sz="800">
                <a:solidFill>
                  <a:schemeClr val="tx1"/>
                </a:solidFill>
                <a:latin typeface="+mn-ea"/>
              </a:rPr>
              <a:t>す。</a:t>
            </a:r>
            <a:endParaRPr kumimoji="1" lang="en-US" altLang="ja-JP" sz="800" b="0">
              <a:solidFill>
                <a:schemeClr val="tx1"/>
              </a:solidFill>
              <a:latin typeface="+mn-ea"/>
            </a:endParaRPr>
          </a:p>
          <a:p>
            <a:pPr marL="171450" indent="-171450">
              <a:buFont typeface="Wingdings" panose="05000000000000000000" pitchFamily="2" charset="2"/>
              <a:buChar char="ü"/>
            </a:pPr>
            <a:endParaRPr kumimoji="1" lang="en-US" altLang="ja-JP" sz="800">
              <a:solidFill>
                <a:schemeClr val="tx1"/>
              </a:solidFill>
              <a:latin typeface="+mn-ea"/>
            </a:endParaRPr>
          </a:p>
          <a:p>
            <a:pPr marL="171450" indent="-171450">
              <a:buFont typeface="Wingdings" panose="05000000000000000000" pitchFamily="2" charset="2"/>
              <a:buChar char="ü"/>
            </a:pPr>
            <a:r>
              <a:rPr lang="ja-JP" altLang="en-US" sz="800">
                <a:solidFill>
                  <a:schemeClr val="tx1"/>
                </a:solidFill>
                <a:latin typeface="+mn-ea"/>
                <a:ea typeface="+mn-ea"/>
              </a:rPr>
              <a:t>データやデジタル技術を活用するためには、</a:t>
            </a:r>
            <a:r>
              <a:rPr kumimoji="1"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最新技術の知識、最新技術に精通した人材が必要です。安全にデータやデジタル技術を活用するために、セキュリティ対策を</a:t>
            </a:r>
            <a:r>
              <a:rPr kumimoji="1" lang="ja-JP" altLang="en-US" sz="800">
                <a:solidFill>
                  <a:prstClr val="black"/>
                </a:solidFill>
                <a:latin typeface="メイリオ" panose="020B0604030504040204" pitchFamily="50" charset="-128"/>
                <a:ea typeface="メイリオ" panose="020B0604030504040204" pitchFamily="50" charset="-128"/>
              </a:rPr>
              <a:t>適切に</a:t>
            </a:r>
            <a:r>
              <a:rPr kumimoji="1"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行うことが重要です。</a:t>
            </a:r>
            <a:endParaRPr kumimoji="1" lang="en-US" altLang="ja-JP"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 name="テキスト ボックス 7">
            <a:extLst>
              <a:ext uri="{FF2B5EF4-FFF2-40B4-BE49-F238E27FC236}">
                <a16:creationId xmlns:a16="http://schemas.microsoft.com/office/drawing/2014/main" id="{3B3EEC46-E25C-9E4D-6562-F9369D7E4F79}"/>
              </a:ext>
            </a:extLst>
          </p:cNvPr>
          <p:cNvSpPr txBox="1"/>
          <p:nvPr/>
        </p:nvSpPr>
        <p:spPr>
          <a:xfrm>
            <a:off x="622799" y="2001600"/>
            <a:ext cx="5612400" cy="253916"/>
          </a:xfrm>
          <a:prstGeom prst="rect">
            <a:avLst/>
          </a:prstGeom>
          <a:noFill/>
        </p:spPr>
        <p:txBody>
          <a:bodyPr wrap="none" rtlCol="0">
            <a:spAutoFit/>
          </a:bodyPr>
          <a:lstStyle/>
          <a:p>
            <a:r>
              <a:rPr kumimoji="1" lang="ja-JP" altLang="en-US" sz="1050" b="1">
                <a:latin typeface="+mn-ea"/>
              </a:rPr>
              <a:t>　</a:t>
            </a:r>
            <a:r>
              <a:rPr kumimoji="1" lang="en-US" altLang="ja-JP" sz="1050" b="1">
                <a:latin typeface="+mn-ea"/>
              </a:rPr>
              <a:t>1-1. </a:t>
            </a:r>
            <a:r>
              <a:rPr kumimoji="1" lang="ja-JP" altLang="en-US" sz="1050" b="1">
                <a:latin typeface="+mn-ea"/>
              </a:rPr>
              <a:t>デジタル時代の社会変革と</a:t>
            </a:r>
            <a:r>
              <a:rPr kumimoji="1" lang="en-US" altLang="ja-JP" sz="1050" b="1">
                <a:latin typeface="+mn-ea"/>
              </a:rPr>
              <a:t>IT</a:t>
            </a:r>
            <a:r>
              <a:rPr kumimoji="1" lang="ja-JP" altLang="en-US" sz="1050" b="1">
                <a:latin typeface="+mn-ea"/>
              </a:rPr>
              <a:t>情勢の関係性</a:t>
            </a:r>
          </a:p>
        </p:txBody>
      </p:sp>
      <p:sp>
        <p:nvSpPr>
          <p:cNvPr id="14" name="テキスト プレースホルダー 3">
            <a:extLst>
              <a:ext uri="{FF2B5EF4-FFF2-40B4-BE49-F238E27FC236}">
                <a16:creationId xmlns:a16="http://schemas.microsoft.com/office/drawing/2014/main" id="{8C324C3A-3875-8B6E-6B52-608725AFAB51}"/>
              </a:ext>
            </a:extLst>
          </p:cNvPr>
          <p:cNvSpPr txBox="1">
            <a:spLocks/>
          </p:cNvSpPr>
          <p:nvPr/>
        </p:nvSpPr>
        <p:spPr>
          <a:xfrm>
            <a:off x="622800" y="6539182"/>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t>訴求ポイント</a:t>
            </a:r>
          </a:p>
        </p:txBody>
      </p:sp>
      <p:grpSp>
        <p:nvGrpSpPr>
          <p:cNvPr id="5" name="グループ化 4">
            <a:extLst>
              <a:ext uri="{FF2B5EF4-FFF2-40B4-BE49-F238E27FC236}">
                <a16:creationId xmlns:a16="http://schemas.microsoft.com/office/drawing/2014/main" id="{7C0C6163-47BD-77CA-F57B-7DA5E5DFA701}"/>
              </a:ext>
            </a:extLst>
          </p:cNvPr>
          <p:cNvGrpSpPr/>
          <p:nvPr/>
        </p:nvGrpSpPr>
        <p:grpSpPr>
          <a:xfrm>
            <a:off x="6109199" y="7824098"/>
            <a:ext cx="252000" cy="252000"/>
            <a:chOff x="8278860" y="7686413"/>
            <a:chExt cx="252000" cy="252000"/>
          </a:xfrm>
        </p:grpSpPr>
        <p:sp>
          <p:nvSpPr>
            <p:cNvPr id="19" name="楕円 18">
              <a:extLst>
                <a:ext uri="{FF2B5EF4-FFF2-40B4-BE49-F238E27FC236}">
                  <a16:creationId xmlns:a16="http://schemas.microsoft.com/office/drawing/2014/main" id="{9C43FC17-8C7E-B0F9-EE0F-2C36EF510E17}"/>
                </a:ext>
              </a:extLst>
            </p:cNvPr>
            <p:cNvSpPr/>
            <p:nvPr/>
          </p:nvSpPr>
          <p:spPr>
            <a:xfrm>
              <a:off x="8278860" y="7686413"/>
              <a:ext cx="252000" cy="252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pic>
          <p:nvPicPr>
            <p:cNvPr id="18" name="図 17">
              <a:extLst>
                <a:ext uri="{FF2B5EF4-FFF2-40B4-BE49-F238E27FC236}">
                  <a16:creationId xmlns:a16="http://schemas.microsoft.com/office/drawing/2014/main" id="{F643AE71-7001-21EE-9F34-AAD01302C8A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14860" y="7720313"/>
              <a:ext cx="180000" cy="180000"/>
            </a:xfrm>
            <a:prstGeom prst="rect">
              <a:avLst/>
            </a:prstGeom>
          </p:spPr>
        </p:pic>
      </p:grpSp>
      <p:sp>
        <p:nvSpPr>
          <p:cNvPr id="28" name="四角形: 角を丸くする 27">
            <a:extLst>
              <a:ext uri="{FF2B5EF4-FFF2-40B4-BE49-F238E27FC236}">
                <a16:creationId xmlns:a16="http://schemas.microsoft.com/office/drawing/2014/main" id="{F43435D8-35AE-3C96-D6C4-CA4D9CEDC473}"/>
              </a:ext>
            </a:extLst>
          </p:cNvPr>
          <p:cNvSpPr/>
          <p:nvPr/>
        </p:nvSpPr>
        <p:spPr>
          <a:xfrm>
            <a:off x="622800" y="3668015"/>
            <a:ext cx="5612400" cy="392804"/>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r>
              <a:rPr kumimoji="1" lang="ja-JP" altLang="en-US" sz="1050" b="1"/>
              <a:t>主なキーワード</a:t>
            </a:r>
            <a:endParaRPr kumimoji="1" lang="en-US" altLang="ja-JP" sz="1050" b="1"/>
          </a:p>
          <a:p>
            <a:r>
              <a:rPr kumimoji="1" lang="en-US" altLang="ja-JP" sz="1050"/>
              <a:t>Society5.0</a:t>
            </a:r>
            <a:r>
              <a:rPr kumimoji="1" lang="ja-JP" altLang="en-US" sz="1050"/>
              <a:t>、</a:t>
            </a:r>
            <a:r>
              <a:rPr kumimoji="1" lang="en-US" altLang="ja-JP" sz="1050"/>
              <a:t>DX</a:t>
            </a:r>
            <a:endParaRPr kumimoji="1" lang="ja-JP" altLang="en-US" sz="1050"/>
          </a:p>
        </p:txBody>
      </p:sp>
      <p:graphicFrame>
        <p:nvGraphicFramePr>
          <p:cNvPr id="9" name="表 8">
            <a:extLst>
              <a:ext uri="{FF2B5EF4-FFF2-40B4-BE49-F238E27FC236}">
                <a16:creationId xmlns:a16="http://schemas.microsoft.com/office/drawing/2014/main" id="{13863B6A-CB80-9945-410A-DE865089AC74}"/>
              </a:ext>
            </a:extLst>
          </p:cNvPr>
          <p:cNvGraphicFramePr>
            <a:graphicFrameLocks noGrp="1"/>
          </p:cNvGraphicFramePr>
          <p:nvPr>
            <p:extLst>
              <p:ext uri="{D42A27DB-BD31-4B8C-83A1-F6EECF244321}">
                <p14:modId xmlns:p14="http://schemas.microsoft.com/office/powerpoint/2010/main" val="3937334912"/>
              </p:ext>
            </p:extLst>
          </p:nvPr>
        </p:nvGraphicFramePr>
        <p:xfrm>
          <a:off x="622800" y="5632893"/>
          <a:ext cx="5612400" cy="8915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716711521"/>
                    </a:ext>
                  </a:extLst>
                </a:gridCol>
              </a:tblGrid>
              <a:tr h="0">
                <a:tc>
                  <a:txBody>
                    <a:bodyPr/>
                    <a:lstStyle/>
                    <a:p>
                      <a:pPr marL="171450" indent="-171450">
                        <a:buFont typeface="Wingdings" panose="05000000000000000000" pitchFamily="2" charset="2"/>
                        <a:buChar char="Ø"/>
                      </a:pPr>
                      <a:r>
                        <a:rPr kumimoji="1" lang="en-US" altLang="ja-JP" sz="1050" b="1">
                          <a:solidFill>
                            <a:schemeClr val="tx1"/>
                          </a:solidFill>
                        </a:rPr>
                        <a:t>1-1. </a:t>
                      </a:r>
                      <a:r>
                        <a:rPr kumimoji="1" lang="ja-JP" altLang="en-US" sz="1050" b="1">
                          <a:solidFill>
                            <a:schemeClr val="tx1"/>
                          </a:solidFill>
                        </a:rPr>
                        <a:t>デジタル時代の社会変革と</a:t>
                      </a:r>
                      <a:r>
                        <a:rPr kumimoji="1" lang="en-US" altLang="ja-JP" sz="1050" b="1">
                          <a:solidFill>
                            <a:schemeClr val="tx1"/>
                          </a:solidFill>
                        </a:rPr>
                        <a:t>IT</a:t>
                      </a:r>
                      <a:r>
                        <a:rPr kumimoji="1" lang="ja-JP" altLang="en-US" sz="1050" b="1">
                          <a:solidFill>
                            <a:schemeClr val="tx1"/>
                          </a:solidFill>
                        </a:rPr>
                        <a:t>情勢の関係性</a:t>
                      </a:r>
                      <a:endParaRPr kumimoji="1" lang="en-US" altLang="ja-JP" sz="1050" b="0">
                        <a:solidFill>
                          <a:schemeClr val="tx1"/>
                        </a:solidFill>
                      </a:endParaRPr>
                    </a:p>
                    <a:p>
                      <a:pPr marL="171450" indent="-171450">
                        <a:buFont typeface="Arial" panose="020B0604020202020204" pitchFamily="34" charset="0"/>
                        <a:buChar char="•"/>
                      </a:pPr>
                      <a:r>
                        <a:rPr kumimoji="1" lang="ja-JP" altLang="en-US" sz="1050" b="0" i="0" u="none" strike="noStrike" kern="1200" cap="none" spc="0" normalizeH="0" baseline="0" noProof="0">
                          <a:ln>
                            <a:noFill/>
                          </a:ln>
                          <a:solidFill>
                            <a:prstClr val="black"/>
                          </a:solidFill>
                          <a:effectLst/>
                          <a:uLnTx/>
                          <a:uFillTx/>
                          <a:latin typeface="+mn-lt"/>
                          <a:ea typeface="+mn-ea"/>
                          <a:cs typeface="+mn-cs"/>
                        </a:rPr>
                        <a:t>社会の現状と今後の動向</a:t>
                      </a:r>
                      <a:br>
                        <a:rPr kumimoji="1" lang="en-US" altLang="ja-JP" sz="1050" b="0">
                          <a:solidFill>
                            <a:schemeClr val="tx1"/>
                          </a:solidFill>
                        </a:rPr>
                      </a:br>
                      <a:r>
                        <a:rPr kumimoji="1" lang="ja-JP" altLang="en-US" sz="1050" b="0">
                          <a:solidFill>
                            <a:schemeClr val="tx1"/>
                          </a:solidFill>
                        </a:rPr>
                        <a:t>　</a:t>
                      </a:r>
                      <a:r>
                        <a:rPr kumimoji="1" lang="en-US" altLang="ja-JP" sz="1050" b="0">
                          <a:solidFill>
                            <a:schemeClr val="tx1"/>
                          </a:solidFill>
                        </a:rPr>
                        <a:t>Society5.0</a:t>
                      </a:r>
                      <a:r>
                        <a:rPr kumimoji="1" lang="ja-JP" altLang="en-US" sz="1050" b="0">
                          <a:solidFill>
                            <a:schemeClr val="tx1"/>
                          </a:solidFill>
                        </a:rPr>
                        <a:t>という新たな社会モデルが提唱されており、実現するためには企業や組織が</a:t>
                      </a:r>
                      <a:r>
                        <a:rPr kumimoji="1" lang="en-US" altLang="ja-JP" sz="1050" b="0">
                          <a:solidFill>
                            <a:schemeClr val="tx1"/>
                          </a:solidFill>
                        </a:rPr>
                        <a:t>DX</a:t>
                      </a:r>
                      <a:r>
                        <a:rPr kumimoji="1" lang="ja-JP" altLang="en-US" sz="1050" b="0">
                          <a:solidFill>
                            <a:schemeClr val="tx1"/>
                          </a:solidFill>
                        </a:rPr>
                        <a:t>を進め、デジタル化を推進することが不可欠です。</a:t>
                      </a:r>
                      <a:r>
                        <a:rPr kumimoji="1" lang="en-US" altLang="ja-JP" sz="1050" b="0">
                          <a:solidFill>
                            <a:schemeClr val="tx1"/>
                          </a:solidFill>
                        </a:rPr>
                        <a:t>DX</a:t>
                      </a:r>
                      <a:r>
                        <a:rPr kumimoji="1" lang="ja-JP" altLang="en-US" sz="1050" b="0">
                          <a:solidFill>
                            <a:schemeClr val="tx1"/>
                          </a:solidFill>
                        </a:rPr>
                        <a:t>を進めるには、最新技術の知識、人材確保、セキュリティが重要になります。</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93150062"/>
                  </a:ext>
                </a:extLst>
              </a:tr>
            </a:tbl>
          </a:graphicData>
        </a:graphic>
      </p:graphicFrame>
      <p:sp>
        <p:nvSpPr>
          <p:cNvPr id="12" name="テキスト ボックス 11">
            <a:extLst>
              <a:ext uri="{FF2B5EF4-FFF2-40B4-BE49-F238E27FC236}">
                <a16:creationId xmlns:a16="http://schemas.microsoft.com/office/drawing/2014/main" id="{5E7331D0-3C68-6D97-2A4C-5118D161A5AC}"/>
              </a:ext>
            </a:extLst>
          </p:cNvPr>
          <p:cNvSpPr txBox="1"/>
          <p:nvPr/>
        </p:nvSpPr>
        <p:spPr>
          <a:xfrm>
            <a:off x="622800" y="4401294"/>
            <a:ext cx="5612400" cy="1223412"/>
          </a:xfrm>
          <a:prstGeom prst="rect">
            <a:avLst/>
          </a:prstGeom>
          <a:noFill/>
          <a:ln>
            <a:solidFill>
              <a:schemeClr val="tx1"/>
            </a:solidFill>
          </a:ln>
        </p:spPr>
        <p:txBody>
          <a:bodyPr wrap="square">
            <a:spAutoFit/>
          </a:bodyPr>
          <a:lstStyle/>
          <a:p>
            <a:r>
              <a:rPr kumimoji="1" lang="en-US" altLang="ja-JP" sz="1050" b="1">
                <a:solidFill>
                  <a:schemeClr val="tx1"/>
                </a:solidFill>
              </a:rPr>
              <a:t>1</a:t>
            </a:r>
            <a:r>
              <a:rPr kumimoji="1" lang="ja-JP" altLang="en-US" sz="1050" b="1">
                <a:solidFill>
                  <a:schemeClr val="tx1"/>
                </a:solidFill>
              </a:rPr>
              <a:t>章の全体概要</a:t>
            </a:r>
            <a:endParaRPr kumimoji="1" lang="en-US" altLang="ja-JP" sz="1050" b="1">
              <a:solidFill>
                <a:schemeClr val="tx1"/>
              </a:solidFill>
            </a:endParaRPr>
          </a:p>
          <a:p>
            <a:r>
              <a:rPr kumimoji="1" lang="ja-JP" altLang="en-US" sz="1050" b="0">
                <a:solidFill>
                  <a:schemeClr val="tx1"/>
                </a:solidFill>
              </a:rPr>
              <a:t>　現代社会は、急速な技術革新と経済のグローバル化によって大きな変化を迎えており、日本政府は</a:t>
            </a:r>
            <a:r>
              <a:rPr kumimoji="1" lang="en-US" altLang="ja-JP" sz="1050" b="0">
                <a:solidFill>
                  <a:schemeClr val="tx1"/>
                </a:solidFill>
              </a:rPr>
              <a:t>Society5.0</a:t>
            </a:r>
            <a:r>
              <a:rPr kumimoji="1" lang="ja-JP" altLang="en-US" sz="1050" b="0">
                <a:solidFill>
                  <a:schemeClr val="tx1"/>
                </a:solidFill>
              </a:rPr>
              <a:t>という新たな社会モデルの実現を</a:t>
            </a:r>
            <a:r>
              <a:rPr kumimoji="1" lang="ja-JP" altLang="en-US" sz="1050"/>
              <a:t>提唱し</a:t>
            </a:r>
            <a:r>
              <a:rPr kumimoji="1" lang="ja-JP" altLang="en-US" sz="1050" b="0">
                <a:solidFill>
                  <a:schemeClr val="tx1"/>
                </a:solidFill>
              </a:rPr>
              <a:t>ています。</a:t>
            </a:r>
            <a:r>
              <a:rPr kumimoji="1" lang="en-US" altLang="ja-JP" sz="1050" b="0">
                <a:solidFill>
                  <a:schemeClr val="tx1"/>
                </a:solidFill>
              </a:rPr>
              <a:t>Society5.0</a:t>
            </a:r>
            <a:r>
              <a:rPr kumimoji="1" lang="ja-JP" altLang="en-US" sz="1050" b="0">
                <a:solidFill>
                  <a:schemeClr val="tx1"/>
                </a:solidFill>
              </a:rPr>
              <a:t>では、デジタル技術を活用して社会の課題を解決し、人々の暮らしを向上させることが求められます。</a:t>
            </a:r>
            <a:r>
              <a:rPr kumimoji="1" lang="en-US" altLang="ja-JP" sz="1050" b="0">
                <a:solidFill>
                  <a:schemeClr val="tx1"/>
                </a:solidFill>
              </a:rPr>
              <a:t>AI</a:t>
            </a:r>
            <a:r>
              <a:rPr kumimoji="1" lang="ja-JP" altLang="en-US" sz="1050" b="0">
                <a:solidFill>
                  <a:schemeClr val="tx1"/>
                </a:solidFill>
              </a:rPr>
              <a:t>、ビッグデータなど最新技術が駆使され、効率的な社会システムや持続可能な産業構造の構築が進められます。</a:t>
            </a:r>
            <a:r>
              <a:rPr kumimoji="1" lang="en-US" altLang="ja-JP" sz="1050" b="0">
                <a:solidFill>
                  <a:schemeClr val="tx1"/>
                </a:solidFill>
              </a:rPr>
              <a:t>Society5.0</a:t>
            </a:r>
            <a:r>
              <a:rPr kumimoji="1" lang="ja-JP" altLang="en-US" sz="1050" b="0">
                <a:solidFill>
                  <a:schemeClr val="tx1"/>
                </a:solidFill>
              </a:rPr>
              <a:t>を実現するために、企業には</a:t>
            </a:r>
            <a:r>
              <a:rPr kumimoji="1" lang="en-US" altLang="ja-JP" sz="1050" b="0">
                <a:solidFill>
                  <a:schemeClr val="tx1"/>
                </a:solidFill>
              </a:rPr>
              <a:t>DX</a:t>
            </a:r>
            <a:r>
              <a:rPr kumimoji="1" lang="ja-JP" altLang="en-US" sz="1050" b="0">
                <a:solidFill>
                  <a:schemeClr val="tx1"/>
                </a:solidFill>
              </a:rPr>
              <a:t>（データやデジタル技術を活用して、顧客視点で新たな価値を創出すること）の推進が求められています。</a:t>
            </a:r>
            <a:endParaRPr kumimoji="1" lang="en-US" altLang="ja-JP" sz="1050" b="0">
              <a:solidFill>
                <a:schemeClr val="tx1"/>
              </a:solidFill>
            </a:endParaRPr>
          </a:p>
        </p:txBody>
      </p:sp>
      <p:sp>
        <p:nvSpPr>
          <p:cNvPr id="7" name="テキスト ボックス 6">
            <a:extLst>
              <a:ext uri="{FF2B5EF4-FFF2-40B4-BE49-F238E27FC236}">
                <a16:creationId xmlns:a16="http://schemas.microsoft.com/office/drawing/2014/main" id="{9AE4306D-F8B8-0503-9524-E9DFBB31701D}"/>
              </a:ext>
            </a:extLst>
          </p:cNvPr>
          <p:cNvSpPr txBox="1"/>
          <p:nvPr/>
        </p:nvSpPr>
        <p:spPr>
          <a:xfrm>
            <a:off x="622800" y="6904336"/>
            <a:ext cx="5612400" cy="738664"/>
          </a:xfrm>
          <a:prstGeom prst="rect">
            <a:avLst/>
          </a:prstGeom>
          <a:noFill/>
          <a:ln>
            <a:solidFill>
              <a:schemeClr val="tx1"/>
            </a:solidFill>
          </a:ln>
        </p:spPr>
        <p:txBody>
          <a:bodyPr wrap="square">
            <a:spAutoFit/>
          </a:bodyPr>
          <a:lstStyle/>
          <a:p>
            <a:r>
              <a:rPr kumimoji="1" lang="ja-JP" altLang="en-US" sz="1050" b="1">
                <a:latin typeface="+mn-ea"/>
              </a:rPr>
              <a:t>章</a:t>
            </a:r>
            <a:r>
              <a:rPr kumimoji="1" lang="ja-JP" altLang="en-US" sz="1050" b="1">
                <a:solidFill>
                  <a:schemeClr val="tx1"/>
                </a:solidFill>
                <a:latin typeface="+mn-ea"/>
              </a:rPr>
              <a:t>を通した気づき・学び</a:t>
            </a:r>
            <a:endParaRPr kumimoji="1" lang="en-US" altLang="ja-JP" sz="1050" b="1">
              <a:solidFill>
                <a:schemeClr val="tx1"/>
              </a:solidFill>
              <a:latin typeface="+mn-ea"/>
            </a:endParaRPr>
          </a:p>
          <a:p>
            <a:r>
              <a:rPr kumimoji="1" lang="ja-JP" altLang="en-US" sz="1050" b="0">
                <a:solidFill>
                  <a:schemeClr val="tx1"/>
                </a:solidFill>
                <a:latin typeface="+mn-ea"/>
              </a:rPr>
              <a:t>　企業や組織は、社会の動向</a:t>
            </a:r>
            <a:r>
              <a:rPr kumimoji="1" lang="ja-JP" altLang="en-US" sz="1050">
                <a:solidFill>
                  <a:schemeClr val="tx1"/>
                </a:solidFill>
                <a:latin typeface="+mn-ea"/>
              </a:rPr>
              <a:t>に関する情報を常に収集することが大切です。</a:t>
            </a:r>
            <a:r>
              <a:rPr kumimoji="1" lang="ja-JP" altLang="en-US" sz="1050">
                <a:latin typeface="+mn-ea"/>
              </a:rPr>
              <a:t>また、</a:t>
            </a:r>
            <a:r>
              <a:rPr lang="ja-JP" altLang="en-US" sz="1050">
                <a:solidFill>
                  <a:schemeClr val="tx1"/>
                </a:solidFill>
                <a:latin typeface="+mn-ea"/>
                <a:ea typeface="+mn-ea"/>
              </a:rPr>
              <a:t>ビジネス環境の激しい変化に対応するために</a:t>
            </a:r>
            <a:r>
              <a:rPr kumimoji="1" lang="en-US" altLang="ja-JP" sz="1050" b="0">
                <a:solidFill>
                  <a:schemeClr val="tx1"/>
                </a:solidFill>
                <a:latin typeface="+mn-ea"/>
              </a:rPr>
              <a:t>DX</a:t>
            </a:r>
            <a:r>
              <a:rPr kumimoji="1" lang="ja-JP" altLang="en-US" sz="1050">
                <a:solidFill>
                  <a:schemeClr val="tx1"/>
                </a:solidFill>
                <a:latin typeface="+mn-ea"/>
              </a:rPr>
              <a:t>を推進し、デジタル社会に適したビジネスモデル、組織、企業文化に変革していくことが必要です。</a:t>
            </a:r>
            <a:endParaRPr kumimoji="1" lang="en-US" altLang="ja-JP" sz="1050" b="0">
              <a:solidFill>
                <a:schemeClr val="tx1"/>
              </a:solidFill>
              <a:highlight>
                <a:srgbClr val="FFFF00"/>
              </a:highlight>
              <a:latin typeface="+mn-ea"/>
            </a:endParaRPr>
          </a:p>
        </p:txBody>
      </p:sp>
      <p:pic>
        <p:nvPicPr>
          <p:cNvPr id="16" name="図 15">
            <a:extLst>
              <a:ext uri="{FF2B5EF4-FFF2-40B4-BE49-F238E27FC236}">
                <a16:creationId xmlns:a16="http://schemas.microsoft.com/office/drawing/2014/main" id="{DC91182D-38AA-2DD2-0F60-055592F0F2D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00335" y="3687311"/>
            <a:ext cx="180000" cy="180000"/>
          </a:xfrm>
          <a:prstGeom prst="rect">
            <a:avLst/>
          </a:prstGeom>
        </p:spPr>
      </p:pic>
      <p:graphicFrame>
        <p:nvGraphicFramePr>
          <p:cNvPr id="11" name="表 10">
            <a:extLst>
              <a:ext uri="{FF2B5EF4-FFF2-40B4-BE49-F238E27FC236}">
                <a16:creationId xmlns:a16="http://schemas.microsoft.com/office/drawing/2014/main" id="{90A1215F-AF12-D143-C722-20881E9AE0DC}"/>
              </a:ext>
            </a:extLst>
          </p:cNvPr>
          <p:cNvGraphicFramePr>
            <a:graphicFrameLocks noGrp="1"/>
          </p:cNvGraphicFramePr>
          <p:nvPr>
            <p:extLst>
              <p:ext uri="{D42A27DB-BD31-4B8C-83A1-F6EECF244321}">
                <p14:modId xmlns:p14="http://schemas.microsoft.com/office/powerpoint/2010/main" val="3625982648"/>
              </p:ext>
            </p:extLst>
          </p:nvPr>
        </p:nvGraphicFramePr>
        <p:xfrm>
          <a:off x="622800" y="9089720"/>
          <a:ext cx="5612400" cy="335280"/>
        </p:xfrm>
        <a:graphic>
          <a:graphicData uri="http://schemas.openxmlformats.org/drawingml/2006/table">
            <a:tbl>
              <a:tblPr firstRow="1" bandRow="1">
                <a:tableStyleId>{5C22544A-7EE6-4342-B048-85BDC9FD1C3A}</a:tableStyleId>
              </a:tblPr>
              <a:tblGrid>
                <a:gridCol w="2440500">
                  <a:extLst>
                    <a:ext uri="{9D8B030D-6E8A-4147-A177-3AD203B41FA5}">
                      <a16:colId xmlns:a16="http://schemas.microsoft.com/office/drawing/2014/main" val="727053212"/>
                    </a:ext>
                  </a:extLst>
                </a:gridCol>
                <a:gridCol w="3171900">
                  <a:extLst>
                    <a:ext uri="{9D8B030D-6E8A-4147-A177-3AD203B41FA5}">
                      <a16:colId xmlns:a16="http://schemas.microsoft.com/office/drawing/2014/main" val="3234435599"/>
                    </a:ext>
                  </a:extLst>
                </a:gridCol>
              </a:tblGrid>
              <a:tr h="0">
                <a:tc gridSpan="2">
                  <a:txBody>
                    <a:bodyPr/>
                    <a:lstStyle/>
                    <a:p>
                      <a:r>
                        <a:rPr kumimoji="1" lang="ja-JP" altLang="en-US" sz="500" b="0">
                          <a:solidFill>
                            <a:sysClr val="windowText" lastClr="000000"/>
                          </a:solidFill>
                          <a:latin typeface="+mn-ea"/>
                          <a:ea typeface="+mn-ea"/>
                        </a:rPr>
                        <a:t>実践のために参考となる文献（参考文献）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7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83033037"/>
                  </a:ext>
                </a:extLst>
              </a:tr>
              <a:tr h="0">
                <a:tc>
                  <a:txBody>
                    <a:bodyPr/>
                    <a:lstStyle/>
                    <a:p>
                      <a:r>
                        <a:rPr kumimoji="1" lang="ja-JP" altLang="en-US" sz="500" b="0">
                          <a:solidFill>
                            <a:sysClr val="windowText" lastClr="000000"/>
                          </a:solidFill>
                          <a:latin typeface="+mn-ea"/>
                          <a:ea typeface="+mn-ea"/>
                        </a:rPr>
                        <a:t>デジタルガバナンス・コード</a:t>
                      </a:r>
                      <a:r>
                        <a:rPr kumimoji="1" lang="en-US" altLang="ja-JP" sz="500" b="0">
                          <a:solidFill>
                            <a:sysClr val="windowText" lastClr="000000"/>
                          </a:solidFill>
                          <a:latin typeface="+mn-ea"/>
                          <a:ea typeface="+mn-ea"/>
                        </a:rPr>
                        <a:t>2.0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ysClr val="windowText" lastClr="000000"/>
                          </a:solidFill>
                          <a:uFill>
                            <a:solidFill>
                              <a:schemeClr val="bg1"/>
                            </a:solidFill>
                          </a:uFill>
                          <a:latin typeface="+mn-ea"/>
                          <a:ea typeface="+mn-ea"/>
                          <a:hlinkClick r:id="rId6"/>
                        </a:rPr>
                        <a:t>https://www.meti.go.jp/policy/it_policy/investment/dgc/dgc.html</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bl>
          </a:graphicData>
        </a:graphic>
      </p:graphicFrame>
      <p:sp>
        <p:nvSpPr>
          <p:cNvPr id="6" name="スライド番号プレースホルダー 3">
            <a:extLst>
              <a:ext uri="{FF2B5EF4-FFF2-40B4-BE49-F238E27FC236}">
                <a16:creationId xmlns:a16="http://schemas.microsoft.com/office/drawing/2014/main" id="{08E9B27A-68B4-AF9F-6686-E2038E10518E}"/>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06</a:t>
            </a:r>
            <a:endParaRPr kumimoji="1" lang="ja-JP" altLang="en-US"/>
          </a:p>
        </p:txBody>
      </p:sp>
    </p:spTree>
    <p:extLst>
      <p:ext uri="{BB962C8B-B14F-4D97-AF65-F5344CB8AC3E}">
        <p14:creationId xmlns:p14="http://schemas.microsoft.com/office/powerpoint/2010/main" val="3102009706"/>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正方形/長方形 39">
            <a:extLst>
              <a:ext uri="{FF2B5EF4-FFF2-40B4-BE49-F238E27FC236}">
                <a16:creationId xmlns:a16="http://schemas.microsoft.com/office/drawing/2014/main" id="{42C5AA0F-19F3-E898-D6F8-B706038AC8CA}"/>
              </a:ext>
            </a:extLst>
          </p:cNvPr>
          <p:cNvSpPr/>
          <p:nvPr/>
        </p:nvSpPr>
        <p:spPr>
          <a:xfrm>
            <a:off x="622800" y="7758109"/>
            <a:ext cx="5612400" cy="1531798"/>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1200"/>
          </a:p>
        </p:txBody>
      </p:sp>
      <p:sp>
        <p:nvSpPr>
          <p:cNvPr id="3" name="テキスト プレースホルダー 2">
            <a:extLst>
              <a:ext uri="{FF2B5EF4-FFF2-40B4-BE49-F238E27FC236}">
                <a16:creationId xmlns:a16="http://schemas.microsoft.com/office/drawing/2014/main" id="{F64182BC-4606-B9EF-8946-590AFEA32E35}"/>
              </a:ext>
            </a:extLst>
          </p:cNvPr>
          <p:cNvSpPr>
            <a:spLocks noGrp="1"/>
          </p:cNvSpPr>
          <p:nvPr>
            <p:ph type="body" sz="quarter" idx="14"/>
          </p:nvPr>
        </p:nvSpPr>
        <p:spPr>
          <a:xfrm>
            <a:off x="1123949" y="1457325"/>
            <a:ext cx="5734051" cy="381000"/>
          </a:xfrm>
        </p:spPr>
        <p:txBody>
          <a:bodyPr/>
          <a:lstStyle/>
          <a:p>
            <a:r>
              <a:rPr kumimoji="1" lang="en-US" altLang="ja-JP"/>
              <a:t>19-2-2. </a:t>
            </a:r>
            <a:r>
              <a:rPr kumimoji="1" lang="ja-JP" altLang="en-US" sz="1000"/>
              <a:t>第</a:t>
            </a:r>
            <a:r>
              <a:rPr kumimoji="1" lang="en-US" altLang="ja-JP" sz="1000"/>
              <a:t>2</a:t>
            </a:r>
            <a:r>
              <a:rPr kumimoji="1" lang="ja-JP" altLang="en-US" sz="1000"/>
              <a:t>章</a:t>
            </a:r>
            <a:r>
              <a:rPr kumimoji="1" lang="en-US" altLang="ja-JP" sz="1000"/>
              <a:t>. </a:t>
            </a:r>
            <a:r>
              <a:rPr kumimoji="1" lang="ja-JP" altLang="en-US" sz="1000"/>
              <a:t>事例を知る：重大なインシデント発生から課題解決まで</a:t>
            </a:r>
            <a:endParaRPr kumimoji="1" lang="ja-JP" altLang="en-US"/>
          </a:p>
        </p:txBody>
      </p:sp>
      <p:sp>
        <p:nvSpPr>
          <p:cNvPr id="4" name="テキスト プレースホルダー 3">
            <a:extLst>
              <a:ext uri="{FF2B5EF4-FFF2-40B4-BE49-F238E27FC236}">
                <a16:creationId xmlns:a16="http://schemas.microsoft.com/office/drawing/2014/main" id="{1C26D60D-A9DB-4C0B-D3EE-343F5AC58484}"/>
              </a:ext>
            </a:extLst>
          </p:cNvPr>
          <p:cNvSpPr>
            <a:spLocks noGrp="1"/>
          </p:cNvSpPr>
          <p:nvPr>
            <p:ph type="body" sz="quarter" idx="16"/>
          </p:nvPr>
        </p:nvSpPr>
        <p:spPr>
          <a:xfrm>
            <a:off x="622800" y="5491144"/>
            <a:ext cx="5612400" cy="381000"/>
          </a:xfrm>
        </p:spPr>
        <p:txBody>
          <a:bodyPr/>
          <a:lstStyle/>
          <a:p>
            <a:r>
              <a:rPr kumimoji="1" lang="ja-JP" altLang="en-US"/>
              <a:t>要旨</a:t>
            </a:r>
          </a:p>
        </p:txBody>
      </p:sp>
      <p:sp>
        <p:nvSpPr>
          <p:cNvPr id="8" name="テキスト ボックス 7">
            <a:extLst>
              <a:ext uri="{FF2B5EF4-FFF2-40B4-BE49-F238E27FC236}">
                <a16:creationId xmlns:a16="http://schemas.microsoft.com/office/drawing/2014/main" id="{3B3EEC46-E25C-9E4D-6562-F9369D7E4F79}"/>
              </a:ext>
            </a:extLst>
          </p:cNvPr>
          <p:cNvSpPr txBox="1"/>
          <p:nvPr/>
        </p:nvSpPr>
        <p:spPr>
          <a:xfrm>
            <a:off x="622799" y="2001600"/>
            <a:ext cx="5612400" cy="577081"/>
          </a:xfrm>
          <a:prstGeom prst="rect">
            <a:avLst/>
          </a:prstGeom>
          <a:noFill/>
        </p:spPr>
        <p:txBody>
          <a:bodyPr wrap="none" rtlCol="0">
            <a:spAutoFit/>
          </a:bodyPr>
          <a:lstStyle/>
          <a:p>
            <a:r>
              <a:rPr kumimoji="1" lang="ja-JP" altLang="en-US" sz="1050" b="1">
                <a:latin typeface="+mn-ea"/>
              </a:rPr>
              <a:t>　</a:t>
            </a:r>
            <a:r>
              <a:rPr kumimoji="1" lang="en-US" altLang="ja-JP" sz="1050" b="1">
                <a:latin typeface="+mn-ea"/>
              </a:rPr>
              <a:t>2-1. </a:t>
            </a:r>
            <a:r>
              <a:rPr kumimoji="1" lang="ja-JP" altLang="en-US" sz="1050" b="1">
                <a:latin typeface="+mn-ea"/>
              </a:rPr>
              <a:t>情報セキュリティの概況</a:t>
            </a:r>
            <a:endParaRPr kumimoji="1" lang="en-US" altLang="ja-JP" sz="1050" b="1">
              <a:latin typeface="+mn-ea"/>
            </a:endParaRPr>
          </a:p>
          <a:p>
            <a:r>
              <a:rPr kumimoji="1" lang="ja-JP" altLang="en-US" sz="1050" b="1">
                <a:latin typeface="+mn-ea"/>
              </a:rPr>
              <a:t>　</a:t>
            </a:r>
            <a:r>
              <a:rPr kumimoji="1" lang="en-US" altLang="ja-JP" sz="1050" b="1">
                <a:latin typeface="+mn-ea"/>
              </a:rPr>
              <a:t>2-2. </a:t>
            </a:r>
            <a:r>
              <a:rPr kumimoji="1" lang="ja-JP" altLang="en-US" sz="1050" b="1">
                <a:latin typeface="+mn-ea"/>
              </a:rPr>
              <a:t>重大インシデント事例から学ぶ課題解決</a:t>
            </a:r>
          </a:p>
          <a:p>
            <a:r>
              <a:rPr kumimoji="1" lang="ja-JP" altLang="en-US" sz="1050" b="1">
                <a:latin typeface="+mn-ea"/>
              </a:rPr>
              <a:t>　</a:t>
            </a:r>
            <a:r>
              <a:rPr kumimoji="1" lang="en-US" altLang="ja-JP" sz="1050" b="1">
                <a:latin typeface="+mn-ea"/>
              </a:rPr>
              <a:t>2-3. </a:t>
            </a:r>
            <a:r>
              <a:rPr kumimoji="1" lang="ja-JP" altLang="en-US" sz="1050" b="1">
                <a:latin typeface="+mn-ea"/>
              </a:rPr>
              <a:t>実際の被害事例からみるケーススタディ</a:t>
            </a:r>
          </a:p>
        </p:txBody>
      </p:sp>
      <p:sp>
        <p:nvSpPr>
          <p:cNvPr id="28" name="四角形: 角を丸くする 27">
            <a:extLst>
              <a:ext uri="{FF2B5EF4-FFF2-40B4-BE49-F238E27FC236}">
                <a16:creationId xmlns:a16="http://schemas.microsoft.com/office/drawing/2014/main" id="{F43435D8-35AE-3C96-D6C4-CA4D9CEDC473}"/>
              </a:ext>
            </a:extLst>
          </p:cNvPr>
          <p:cNvSpPr/>
          <p:nvPr/>
        </p:nvSpPr>
        <p:spPr>
          <a:xfrm>
            <a:off x="622800" y="4795774"/>
            <a:ext cx="5612400" cy="687322"/>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r>
              <a:rPr kumimoji="1" lang="ja-JP" altLang="en-US" sz="1050" b="1"/>
              <a:t>主なキーワード</a:t>
            </a:r>
            <a:endParaRPr kumimoji="1" lang="en-US" altLang="ja-JP" sz="1050" b="1"/>
          </a:p>
          <a:p>
            <a:r>
              <a:rPr kumimoji="1" lang="ja-JP" altLang="en-US" sz="1050" b="0">
                <a:solidFill>
                  <a:schemeClr val="tx1"/>
                </a:solidFill>
                <a:latin typeface="メイリオ" panose="020B0604030504040204" pitchFamily="50" charset="-128"/>
                <a:ea typeface="メイリオ" panose="020B0604030504040204" pitchFamily="50" charset="-128"/>
              </a:rPr>
              <a:t>情報セキュリティ白書、情報セキュリティ</a:t>
            </a:r>
            <a:r>
              <a:rPr kumimoji="1" lang="en-US" altLang="ja-JP" sz="1050" b="0">
                <a:solidFill>
                  <a:schemeClr val="tx1"/>
                </a:solidFill>
                <a:latin typeface="メイリオ" panose="020B0604030504040204" pitchFamily="50" charset="-128"/>
                <a:ea typeface="メイリオ" panose="020B0604030504040204" pitchFamily="50" charset="-128"/>
              </a:rPr>
              <a:t>10</a:t>
            </a:r>
            <a:r>
              <a:rPr kumimoji="1" lang="ja-JP" altLang="en-US" sz="1050" b="0">
                <a:solidFill>
                  <a:schemeClr val="tx1"/>
                </a:solidFill>
                <a:latin typeface="メイリオ" panose="020B0604030504040204" pitchFamily="50" charset="-128"/>
                <a:ea typeface="メイリオ" panose="020B0604030504040204" pitchFamily="50" charset="-128"/>
              </a:rPr>
              <a:t>大脅威、</a:t>
            </a:r>
            <a:r>
              <a:rPr kumimoji="1" lang="ja-JP" altLang="en-US" sz="1050">
                <a:solidFill>
                  <a:schemeClr val="tx1"/>
                </a:solidFill>
                <a:latin typeface="メイリオ" panose="020B0604030504040204" pitchFamily="50" charset="-128"/>
                <a:ea typeface="メイリオ" panose="020B0604030504040204" pitchFamily="50" charset="-128"/>
              </a:rPr>
              <a:t>ランサムウェア、サプライチェーン攻撃、テレワーク、脅威、インシデント、サイバー被害</a:t>
            </a:r>
            <a:endParaRPr kumimoji="1" lang="en-US" altLang="ja-JP" sz="1050"/>
          </a:p>
        </p:txBody>
      </p:sp>
      <p:graphicFrame>
        <p:nvGraphicFramePr>
          <p:cNvPr id="26" name="表 25">
            <a:extLst>
              <a:ext uri="{FF2B5EF4-FFF2-40B4-BE49-F238E27FC236}">
                <a16:creationId xmlns:a16="http://schemas.microsoft.com/office/drawing/2014/main" id="{471AE47E-D50A-4CC1-E204-CB00ABAB57A4}"/>
              </a:ext>
            </a:extLst>
          </p:cNvPr>
          <p:cNvGraphicFramePr>
            <a:graphicFrameLocks noGrp="1"/>
          </p:cNvGraphicFramePr>
          <p:nvPr>
            <p:extLst>
              <p:ext uri="{D42A27DB-BD31-4B8C-83A1-F6EECF244321}">
                <p14:modId xmlns:p14="http://schemas.microsoft.com/office/powerpoint/2010/main" val="2358626900"/>
              </p:ext>
            </p:extLst>
          </p:nvPr>
        </p:nvGraphicFramePr>
        <p:xfrm>
          <a:off x="622800" y="2566260"/>
          <a:ext cx="5612400" cy="215278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ea"/>
                          <a:ea typeface="+mn-ea"/>
                          <a:cs typeface="+mn-cs"/>
                        </a:rPr>
                        <a:t>　第</a:t>
                      </a:r>
                      <a:r>
                        <a:rPr kumimoji="1" lang="en-US" altLang="ja-JP" sz="1050" b="0" i="0" kern="1200">
                          <a:solidFill>
                            <a:schemeClr val="dk1"/>
                          </a:solidFill>
                          <a:effectLst/>
                          <a:latin typeface="+mn-ea"/>
                          <a:ea typeface="+mn-ea"/>
                          <a:cs typeface="+mn-cs"/>
                        </a:rPr>
                        <a:t>2</a:t>
                      </a:r>
                      <a:r>
                        <a:rPr kumimoji="1" lang="ja-JP" altLang="en-US" sz="1050" b="0" i="0" kern="1200">
                          <a:solidFill>
                            <a:schemeClr val="dk1"/>
                          </a:solidFill>
                          <a:effectLst/>
                          <a:latin typeface="+mn-ea"/>
                          <a:ea typeface="+mn-ea"/>
                          <a:cs typeface="+mn-cs"/>
                        </a:rPr>
                        <a:t>章では、近年のサイバー攻撃の傾向や手法を、実際のインシデント事例など通して把握し、それらの脅威に対する対策や、実際にインシデントが発生した場合の対応方法について理解することを目的とします。</a:t>
                      </a:r>
                      <a:endParaRPr lang="en-US" altLang="ja-JP" sz="105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近年のサイバー攻撃の傾向や手法を理解すること。</a:t>
                      </a:r>
                      <a:endParaRPr kumimoji="1" lang="en-US" altLang="ja-JP" sz="105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実際の被害事例を通して脅威に対する対策や予防方法を理解すること。</a:t>
                      </a:r>
                      <a:endParaRPr kumimoji="1" lang="en-US" altLang="ja-JP" sz="105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脅威の検知から、復旧・再発防止処置までの流れを理解すること。</a:t>
                      </a:r>
                      <a:endParaRPr kumimoji="1" lang="en-US" altLang="ja-JP" sz="105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graphicFrame>
        <p:nvGraphicFramePr>
          <p:cNvPr id="6" name="表 5">
            <a:extLst>
              <a:ext uri="{FF2B5EF4-FFF2-40B4-BE49-F238E27FC236}">
                <a16:creationId xmlns:a16="http://schemas.microsoft.com/office/drawing/2014/main" id="{4A3E8E10-A5EB-9374-8F00-1F6708362579}"/>
              </a:ext>
            </a:extLst>
          </p:cNvPr>
          <p:cNvGraphicFramePr>
            <a:graphicFrameLocks noGrp="1"/>
          </p:cNvGraphicFramePr>
          <p:nvPr>
            <p:extLst>
              <p:ext uri="{D42A27DB-BD31-4B8C-83A1-F6EECF244321}">
                <p14:modId xmlns:p14="http://schemas.microsoft.com/office/powerpoint/2010/main" val="1248251162"/>
              </p:ext>
            </p:extLst>
          </p:nvPr>
        </p:nvGraphicFramePr>
        <p:xfrm>
          <a:off x="622800" y="7049413"/>
          <a:ext cx="5612400" cy="7315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716711521"/>
                    </a:ext>
                  </a:extLst>
                </a:gridCol>
              </a:tblGrid>
              <a:tr h="0">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en-US" altLang="ja-JP" sz="1050" b="1" spc="31">
                          <a:solidFill>
                            <a:schemeClr val="tx1"/>
                          </a:solidFill>
                          <a:latin typeface="+mn-ea"/>
                          <a:cs typeface="Cascadia Mono" panose="020B0609020000020004" pitchFamily="49" charset="0"/>
                        </a:rPr>
                        <a:t>2-1. </a:t>
                      </a:r>
                      <a:r>
                        <a:rPr lang="ja-JP" altLang="en-US" sz="1050" b="1" spc="31">
                          <a:solidFill>
                            <a:schemeClr val="tx1"/>
                          </a:solidFill>
                          <a:latin typeface="+mn-ea"/>
                          <a:cs typeface="Cascadia Mono" panose="020B0609020000020004" pitchFamily="49" charset="0"/>
                        </a:rPr>
                        <a:t>情報セキュリティの概況</a:t>
                      </a:r>
                      <a:br>
                        <a:rPr lang="en-US" altLang="ja-JP" sz="1050" b="0" spc="31">
                          <a:solidFill>
                            <a:schemeClr val="tx1"/>
                          </a:solidFill>
                          <a:latin typeface="+mn-ea"/>
                          <a:cs typeface="Cascadia Mono" panose="020B0609020000020004" pitchFamily="49" charset="0"/>
                        </a:rPr>
                      </a:br>
                      <a:r>
                        <a:rPr lang="ja-JP" altLang="en-US" sz="1050" b="0" spc="31">
                          <a:solidFill>
                            <a:schemeClr val="tx1"/>
                          </a:solidFill>
                          <a:latin typeface="+mn-ea"/>
                          <a:cs typeface="Cascadia Mono" panose="020B0609020000020004" pitchFamily="49" charset="0"/>
                        </a:rPr>
                        <a:t>　「情報セキュリティ白書」や「情報セキュリティ</a:t>
                      </a:r>
                      <a:r>
                        <a:rPr lang="en-US" altLang="ja-JP" sz="1050" b="0" spc="31">
                          <a:solidFill>
                            <a:schemeClr val="tx1"/>
                          </a:solidFill>
                          <a:latin typeface="+mn-ea"/>
                          <a:cs typeface="Cascadia Mono" panose="020B0609020000020004" pitchFamily="49" charset="0"/>
                        </a:rPr>
                        <a:t>10</a:t>
                      </a:r>
                      <a:r>
                        <a:rPr lang="ja-JP" altLang="en-US" sz="1050" b="0" spc="31">
                          <a:solidFill>
                            <a:schemeClr val="tx1"/>
                          </a:solidFill>
                          <a:latin typeface="+mn-ea"/>
                          <a:cs typeface="Cascadia Mono" panose="020B0609020000020004" pitchFamily="49" charset="0"/>
                        </a:rPr>
                        <a:t>大脅威」を用いて、最新の脅威・脆弱性情報、攻撃の傾向や手法、セキュリティリスクなどを把握し、適切な予防策や対策を講じることが大切です。</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93150062"/>
                  </a:ext>
                </a:extLst>
              </a:tr>
            </a:tbl>
          </a:graphicData>
        </a:graphic>
      </p:graphicFrame>
      <p:sp>
        <p:nvSpPr>
          <p:cNvPr id="20" name="二等辺三角形 19">
            <a:extLst>
              <a:ext uri="{FF2B5EF4-FFF2-40B4-BE49-F238E27FC236}">
                <a16:creationId xmlns:a16="http://schemas.microsoft.com/office/drawing/2014/main" id="{0F5ADBC0-A668-E877-6F88-0C1231E05123}"/>
              </a:ext>
            </a:extLst>
          </p:cNvPr>
          <p:cNvSpPr/>
          <p:nvPr/>
        </p:nvSpPr>
        <p:spPr>
          <a:xfrm rot="5400000">
            <a:off x="3317652" y="8499425"/>
            <a:ext cx="222696" cy="202462"/>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テキスト ボックス 36">
            <a:extLst>
              <a:ext uri="{FF2B5EF4-FFF2-40B4-BE49-F238E27FC236}">
                <a16:creationId xmlns:a16="http://schemas.microsoft.com/office/drawing/2014/main" id="{F21C6756-4169-F1BB-DEB6-E91ACF072EB9}"/>
              </a:ext>
            </a:extLst>
          </p:cNvPr>
          <p:cNvSpPr txBox="1"/>
          <p:nvPr/>
        </p:nvSpPr>
        <p:spPr>
          <a:xfrm>
            <a:off x="622800" y="5787444"/>
            <a:ext cx="5612400" cy="1223412"/>
          </a:xfrm>
          <a:prstGeom prst="rect">
            <a:avLst/>
          </a:prstGeom>
          <a:noFill/>
          <a:ln>
            <a:solidFill>
              <a:schemeClr val="tx1"/>
            </a:solidFill>
          </a:ln>
        </p:spPr>
        <p:txBody>
          <a:bodyPr wrap="square">
            <a:spAutoFit/>
          </a:bodyPr>
          <a:lstStyle/>
          <a:p>
            <a:r>
              <a:rPr lang="en-US" altLang="ja-JP" sz="1050" b="1" spc="31">
                <a:latin typeface="+mn-ea"/>
                <a:cs typeface="Cascadia Mono" panose="020B0609020000020004" pitchFamily="49" charset="0"/>
              </a:rPr>
              <a:t>2</a:t>
            </a:r>
            <a:r>
              <a:rPr lang="ja-JP" altLang="en-US" sz="1050" b="1" spc="31">
                <a:latin typeface="+mn-ea"/>
                <a:cs typeface="Cascadia Mono" panose="020B0609020000020004" pitchFamily="49" charset="0"/>
              </a:rPr>
              <a:t>章の全体概要</a:t>
            </a:r>
            <a:endParaRPr lang="en-US" altLang="ja-JP" sz="1050" b="1" spc="31">
              <a:latin typeface="+mn-ea"/>
              <a:cs typeface="Cascadia Mono" panose="020B0609020000020004" pitchFamily="49" charset="0"/>
            </a:endParaRPr>
          </a:p>
          <a:p>
            <a:r>
              <a:rPr lang="ja-JP" altLang="en-US" sz="1050" b="0" spc="31">
                <a:latin typeface="+mn-ea"/>
                <a:cs typeface="Cascadia Mono" panose="020B0609020000020004" pitchFamily="49" charset="0"/>
              </a:rPr>
              <a:t>　情報セキュリティ白書、情報セキュリティ</a:t>
            </a:r>
            <a:r>
              <a:rPr lang="en-US" altLang="ja-JP" sz="1050" b="0" spc="31">
                <a:latin typeface="+mn-ea"/>
                <a:cs typeface="Cascadia Mono" panose="020B0609020000020004" pitchFamily="49" charset="0"/>
              </a:rPr>
              <a:t>10</a:t>
            </a:r>
            <a:r>
              <a:rPr lang="ja-JP" altLang="en-US" sz="1050" b="0" spc="31">
                <a:latin typeface="+mn-ea"/>
                <a:cs typeface="Cascadia Mono" panose="020B0609020000020004" pitchFamily="49" charset="0"/>
              </a:rPr>
              <a:t>大脅威、最近のインシデント事例</a:t>
            </a:r>
            <a:r>
              <a:rPr lang="ja-JP" altLang="en-US" sz="1050" spc="31">
                <a:latin typeface="+mn-ea"/>
                <a:cs typeface="Cascadia Mono" panose="020B0609020000020004" pitchFamily="49" charset="0"/>
              </a:rPr>
              <a:t>をもとに脅威事例を</a:t>
            </a:r>
            <a:r>
              <a:rPr lang="ja-JP" altLang="en-US" sz="1050" b="0" spc="31">
                <a:latin typeface="+mn-ea"/>
                <a:cs typeface="Cascadia Mono" panose="020B0609020000020004" pitchFamily="49" charset="0"/>
              </a:rPr>
              <a:t>紹介し、対策や対応方法を説明し</a:t>
            </a:r>
            <a:r>
              <a:rPr lang="ja-JP" altLang="en-US" sz="1050" spc="31">
                <a:latin typeface="+mn-ea"/>
                <a:cs typeface="Cascadia Mono" panose="020B0609020000020004" pitchFamily="49" charset="0"/>
              </a:rPr>
              <a:t>ています</a:t>
            </a:r>
            <a:r>
              <a:rPr lang="ja-JP" altLang="en-US" sz="1050" b="0" spc="31">
                <a:latin typeface="+mn-ea"/>
                <a:cs typeface="Cascadia Mono" panose="020B0609020000020004" pitchFamily="49" charset="0"/>
              </a:rPr>
              <a:t>。中でも、ランサムウェアやサプライチェーン攻撃は特に深刻な問題となっています。</a:t>
            </a:r>
            <a:r>
              <a:rPr lang="ja-JP" altLang="en-US" sz="1050" b="0" i="0">
                <a:effectLst/>
                <a:latin typeface="Söhne"/>
              </a:rPr>
              <a:t>これらの攻撃は、自社の業務だけでなく取引先からの信用にも悪影響を及ぼす可能性があることに注意する必要があります。</a:t>
            </a:r>
            <a:r>
              <a:rPr lang="ja-JP" altLang="en-US" sz="1050" b="0" spc="31">
                <a:latin typeface="+mn-ea"/>
                <a:cs typeface="Cascadia Mono" panose="020B0609020000020004" pitchFamily="49" charset="0"/>
              </a:rPr>
              <a:t>近年の攻撃は企業の規模に関係なく行われるため、中小企業にとっても、セキュリティ対策は不可欠なものになっています。</a:t>
            </a:r>
            <a:endParaRPr lang="ja-JP" altLang="en-US" sz="1050">
              <a:highlight>
                <a:srgbClr val="FFFF00"/>
              </a:highlight>
            </a:endParaRPr>
          </a:p>
        </p:txBody>
      </p:sp>
      <p:grpSp>
        <p:nvGrpSpPr>
          <p:cNvPr id="39" name="グループ化 38">
            <a:extLst>
              <a:ext uri="{FF2B5EF4-FFF2-40B4-BE49-F238E27FC236}">
                <a16:creationId xmlns:a16="http://schemas.microsoft.com/office/drawing/2014/main" id="{940D8DAC-D4DF-F36D-1135-D61035E24180}"/>
              </a:ext>
            </a:extLst>
          </p:cNvPr>
          <p:cNvGrpSpPr/>
          <p:nvPr/>
        </p:nvGrpSpPr>
        <p:grpSpPr>
          <a:xfrm>
            <a:off x="729000" y="7844725"/>
            <a:ext cx="5400000" cy="1445182"/>
            <a:chOff x="619200" y="7987609"/>
            <a:chExt cx="5590456" cy="1445182"/>
          </a:xfrm>
        </p:grpSpPr>
        <p:sp>
          <p:nvSpPr>
            <p:cNvPr id="25" name="四角形: 角を丸くする 24">
              <a:extLst>
                <a:ext uri="{FF2B5EF4-FFF2-40B4-BE49-F238E27FC236}">
                  <a16:creationId xmlns:a16="http://schemas.microsoft.com/office/drawing/2014/main" id="{E5E33DCD-E5BA-4237-3249-AED37F7AA5F3}"/>
                </a:ext>
              </a:extLst>
            </p:cNvPr>
            <p:cNvSpPr/>
            <p:nvPr/>
          </p:nvSpPr>
          <p:spPr>
            <a:xfrm>
              <a:off x="3908047" y="7987609"/>
              <a:ext cx="2301609" cy="1389923"/>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r>
                <a:rPr kumimoji="1" lang="ja-JP" altLang="en-US" sz="800" b="1">
                  <a:solidFill>
                    <a:schemeClr val="tx1"/>
                  </a:solidFill>
                  <a:latin typeface="メイリオ" panose="020B0604030504040204" pitchFamily="50" charset="-128"/>
                  <a:ea typeface="メイリオ" panose="020B0604030504040204" pitchFamily="50" charset="-128"/>
                </a:rPr>
                <a:t>学べる内容</a:t>
              </a:r>
              <a:endParaRPr kumimoji="1" lang="en-US" altLang="ja-JP" sz="800" b="1">
                <a:solidFill>
                  <a:schemeClr val="tx1"/>
                </a:solidFill>
                <a:latin typeface="メイリオ" panose="020B0604030504040204" pitchFamily="50" charset="-128"/>
                <a:ea typeface="メイリオ" panose="020B0604030504040204" pitchFamily="50" charset="-128"/>
              </a:endParaRPr>
            </a:p>
            <a:p>
              <a:r>
                <a:rPr kumimoji="1" lang="ja-JP" altLang="en-US" sz="800" b="0">
                  <a:solidFill>
                    <a:schemeClr val="tx1"/>
                  </a:solidFill>
                  <a:latin typeface="メイリオ" panose="020B0604030504040204" pitchFamily="50" charset="-128"/>
                  <a:ea typeface="メイリオ" panose="020B0604030504040204" pitchFamily="50" charset="-128"/>
                </a:rPr>
                <a:t>・攻撃手法や攻撃者の手口</a:t>
              </a:r>
              <a:endParaRPr kumimoji="1" lang="en-US" altLang="ja-JP" sz="800">
                <a:solidFill>
                  <a:schemeClr val="tx1"/>
                </a:solidFill>
                <a:latin typeface="メイリオ" panose="020B0604030504040204" pitchFamily="50" charset="-128"/>
                <a:ea typeface="メイリオ" panose="020B0604030504040204" pitchFamily="50" charset="-128"/>
              </a:endParaRPr>
            </a:p>
            <a:p>
              <a:r>
                <a:rPr kumimoji="1" lang="ja-JP" altLang="en-US" sz="800" b="0">
                  <a:solidFill>
                    <a:schemeClr val="tx1"/>
                  </a:solidFill>
                  <a:latin typeface="メイリオ" panose="020B0604030504040204" pitchFamily="50" charset="-128"/>
                  <a:ea typeface="メイリオ" panose="020B0604030504040204" pitchFamily="50" charset="-128"/>
                </a:rPr>
                <a:t>・最近の攻撃傾向</a:t>
              </a:r>
              <a:endParaRPr kumimoji="1" lang="en-US" altLang="ja-JP" sz="800">
                <a:solidFill>
                  <a:schemeClr val="tx1"/>
                </a:solidFill>
                <a:latin typeface="メイリオ" panose="020B0604030504040204" pitchFamily="50" charset="-128"/>
                <a:ea typeface="メイリオ" panose="020B0604030504040204" pitchFamily="50" charset="-128"/>
              </a:endParaRPr>
            </a:p>
            <a:p>
              <a:r>
                <a:rPr kumimoji="1" lang="ja-JP" altLang="en-US" sz="800" b="0">
                  <a:solidFill>
                    <a:schemeClr val="tx1"/>
                  </a:solidFill>
                  <a:latin typeface="メイリオ" panose="020B0604030504040204" pitchFamily="50" charset="-128"/>
                  <a:ea typeface="メイリオ" panose="020B0604030504040204" pitchFamily="50" charset="-128"/>
                </a:rPr>
                <a:t>・脅威に対するセキュリティ対策方法</a:t>
              </a:r>
              <a:endParaRPr kumimoji="1" lang="en-US" altLang="ja-JP" sz="800">
                <a:solidFill>
                  <a:schemeClr val="tx1"/>
                </a:solidFill>
                <a:latin typeface="メイリオ" panose="020B0604030504040204" pitchFamily="50" charset="-128"/>
                <a:ea typeface="メイリオ" panose="020B0604030504040204" pitchFamily="50" charset="-128"/>
              </a:endParaRPr>
            </a:p>
            <a:p>
              <a:r>
                <a:rPr kumimoji="1" lang="ja-JP" altLang="en-US" sz="800" b="1">
                  <a:solidFill>
                    <a:schemeClr val="tx1"/>
                  </a:solidFill>
                  <a:latin typeface="メイリオ" panose="020B0604030504040204" pitchFamily="50" charset="-128"/>
                  <a:ea typeface="メイリオ" panose="020B0604030504040204" pitchFamily="50" charset="-128"/>
                </a:rPr>
                <a:t>活用例</a:t>
              </a:r>
              <a:endParaRPr kumimoji="1" lang="en-US" altLang="ja-JP" sz="800" b="1">
                <a:solidFill>
                  <a:schemeClr val="tx1"/>
                </a:solidFill>
                <a:latin typeface="メイリオ" panose="020B0604030504040204" pitchFamily="50" charset="-128"/>
                <a:ea typeface="メイリオ" panose="020B0604030504040204" pitchFamily="50" charset="-128"/>
              </a:endParaRPr>
            </a:p>
            <a:p>
              <a:r>
                <a:rPr kumimoji="1" lang="ja-JP" altLang="en-US" sz="800">
                  <a:solidFill>
                    <a:schemeClr val="tx1"/>
                  </a:solidFill>
                  <a:latin typeface="メイリオ" panose="020B0604030504040204" pitchFamily="50" charset="-128"/>
                  <a:ea typeface="メイリオ" panose="020B0604030504040204" pitchFamily="50" charset="-128"/>
                </a:rPr>
                <a:t>・攻撃の予防</a:t>
              </a:r>
            </a:p>
            <a:p>
              <a:r>
                <a:rPr kumimoji="1" lang="ja-JP" altLang="en-US" sz="800">
                  <a:solidFill>
                    <a:schemeClr val="tx1"/>
                  </a:solidFill>
                  <a:latin typeface="メイリオ" panose="020B0604030504040204" pitchFamily="50" charset="-128"/>
                  <a:ea typeface="メイリオ" panose="020B0604030504040204" pitchFamily="50" charset="-128"/>
                </a:rPr>
                <a:t>・セキュリティリスク管理、対策の強化</a:t>
              </a:r>
            </a:p>
            <a:p>
              <a:r>
                <a:rPr kumimoji="1" lang="ja-JP" altLang="en-US" sz="800">
                  <a:solidFill>
                    <a:schemeClr val="tx1"/>
                  </a:solidFill>
                  <a:latin typeface="メイリオ" panose="020B0604030504040204" pitchFamily="50" charset="-128"/>
                  <a:ea typeface="メイリオ" panose="020B0604030504040204" pitchFamily="50" charset="-128"/>
                </a:rPr>
                <a:t>・セキュリティポリシーの改善</a:t>
              </a:r>
            </a:p>
            <a:p>
              <a:r>
                <a:rPr kumimoji="1" lang="ja-JP" altLang="en-US" sz="800">
                  <a:solidFill>
                    <a:schemeClr val="tx1"/>
                  </a:solidFill>
                  <a:latin typeface="メイリオ" panose="020B0604030504040204" pitchFamily="50" charset="-128"/>
                  <a:ea typeface="メイリオ" panose="020B0604030504040204" pitchFamily="50" charset="-128"/>
                </a:rPr>
                <a:t>・セキュリティインシデントへの対応</a:t>
              </a:r>
            </a:p>
            <a:p>
              <a:r>
                <a:rPr kumimoji="1" lang="ja-JP" altLang="en-US" sz="800">
                  <a:solidFill>
                    <a:schemeClr val="tx1"/>
                  </a:solidFill>
                  <a:latin typeface="メイリオ" panose="020B0604030504040204" pitchFamily="50" charset="-128"/>
                  <a:ea typeface="メイリオ" panose="020B0604030504040204" pitchFamily="50" charset="-128"/>
                </a:rPr>
                <a:t>・脅威トレンドの把握、共有</a:t>
              </a:r>
            </a:p>
            <a:p>
              <a:r>
                <a:rPr kumimoji="1" lang="ja-JP" altLang="en-US" sz="800">
                  <a:solidFill>
                    <a:schemeClr val="tx1"/>
                  </a:solidFill>
                  <a:latin typeface="メイリオ" panose="020B0604030504040204" pitchFamily="50" charset="-128"/>
                  <a:ea typeface="メイリオ" panose="020B0604030504040204" pitchFamily="50" charset="-128"/>
                </a:rPr>
                <a:t>・セキュリティ意識の向上</a:t>
              </a:r>
            </a:p>
          </p:txBody>
        </p:sp>
        <p:grpSp>
          <p:nvGrpSpPr>
            <p:cNvPr id="38" name="グループ化 37">
              <a:extLst>
                <a:ext uri="{FF2B5EF4-FFF2-40B4-BE49-F238E27FC236}">
                  <a16:creationId xmlns:a16="http://schemas.microsoft.com/office/drawing/2014/main" id="{493123BC-55CA-F35A-965C-7AA3ED3F4726}"/>
                </a:ext>
              </a:extLst>
            </p:cNvPr>
            <p:cNvGrpSpPr/>
            <p:nvPr/>
          </p:nvGrpSpPr>
          <p:grpSpPr>
            <a:xfrm>
              <a:off x="619200" y="7988400"/>
              <a:ext cx="2301609" cy="1444391"/>
              <a:chOff x="2278196" y="7987609"/>
              <a:chExt cx="2301609" cy="1444391"/>
            </a:xfrm>
          </p:grpSpPr>
          <p:sp>
            <p:nvSpPr>
              <p:cNvPr id="16" name="テキスト ボックス 15">
                <a:extLst>
                  <a:ext uri="{FF2B5EF4-FFF2-40B4-BE49-F238E27FC236}">
                    <a16:creationId xmlns:a16="http://schemas.microsoft.com/office/drawing/2014/main" id="{9A70DA32-7349-C2D7-EB04-61CC37298C65}"/>
                  </a:ext>
                </a:extLst>
              </p:cNvPr>
              <p:cNvSpPr txBox="1"/>
              <p:nvPr/>
            </p:nvSpPr>
            <p:spPr>
              <a:xfrm>
                <a:off x="2916748" y="9212473"/>
                <a:ext cx="1024505" cy="219527"/>
              </a:xfrm>
              <a:prstGeom prst="rect">
                <a:avLst/>
              </a:prstGeom>
              <a:noFill/>
            </p:spPr>
            <p:txBody>
              <a:bodyPr wrap="square" rtlCol="0">
                <a:spAutoFit/>
              </a:bodyPr>
              <a:lstStyle/>
              <a:p>
                <a:pPr algn="ctr"/>
                <a:r>
                  <a:rPr kumimoji="1" lang="ja-JP" altLang="en-US" sz="800"/>
                  <a:t>脅威情報</a:t>
                </a:r>
              </a:p>
            </p:txBody>
          </p:sp>
          <p:pic>
            <p:nvPicPr>
              <p:cNvPr id="22" name="図 21">
                <a:extLst>
                  <a:ext uri="{FF2B5EF4-FFF2-40B4-BE49-F238E27FC236}">
                    <a16:creationId xmlns:a16="http://schemas.microsoft.com/office/drawing/2014/main" id="{A7EC4591-0A28-01CD-0A5F-694A54E8569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590014" y="8048358"/>
                <a:ext cx="297171" cy="301914"/>
              </a:xfrm>
              <a:prstGeom prst="rect">
                <a:avLst/>
              </a:prstGeom>
            </p:spPr>
          </p:pic>
          <p:pic>
            <p:nvPicPr>
              <p:cNvPr id="24" name="図 23">
                <a:extLst>
                  <a:ext uri="{FF2B5EF4-FFF2-40B4-BE49-F238E27FC236}">
                    <a16:creationId xmlns:a16="http://schemas.microsoft.com/office/drawing/2014/main" id="{D457A30D-1ED8-A5AE-F406-16418E59B97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56321" y="8085668"/>
                <a:ext cx="310496" cy="315451"/>
              </a:xfrm>
              <a:prstGeom prst="rect">
                <a:avLst/>
              </a:prstGeom>
            </p:spPr>
          </p:pic>
          <p:sp>
            <p:nvSpPr>
              <p:cNvPr id="27" name="テキスト ボックス 26">
                <a:extLst>
                  <a:ext uri="{FF2B5EF4-FFF2-40B4-BE49-F238E27FC236}">
                    <a16:creationId xmlns:a16="http://schemas.microsoft.com/office/drawing/2014/main" id="{FBDCED32-1CBF-7B7E-9F81-D90002CAFA07}"/>
                  </a:ext>
                </a:extLst>
              </p:cNvPr>
              <p:cNvSpPr txBox="1"/>
              <p:nvPr/>
            </p:nvSpPr>
            <p:spPr>
              <a:xfrm>
                <a:off x="2597332" y="8404740"/>
                <a:ext cx="1663337" cy="235206"/>
              </a:xfrm>
              <a:prstGeom prst="rect">
                <a:avLst/>
              </a:prstGeom>
              <a:noFill/>
            </p:spPr>
            <p:txBody>
              <a:bodyPr wrap="square" rtlCol="0" anchor="ctr" anchorCtr="0">
                <a:spAutoFit/>
              </a:bodyPr>
              <a:lstStyle/>
              <a:p>
                <a:pPr algn="ctr"/>
                <a:r>
                  <a:rPr kumimoji="1" lang="ja-JP" altLang="en-US" sz="900" b="1"/>
                  <a:t>「情報セキュリティ白書」</a:t>
                </a:r>
              </a:p>
            </p:txBody>
          </p:sp>
          <p:pic>
            <p:nvPicPr>
              <p:cNvPr id="29" name="図 28">
                <a:extLst>
                  <a:ext uri="{FF2B5EF4-FFF2-40B4-BE49-F238E27FC236}">
                    <a16:creationId xmlns:a16="http://schemas.microsoft.com/office/drawing/2014/main" id="{5ED33EB4-64AF-7C5A-BF80-FE1017D9BFB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768459" y="8614982"/>
                <a:ext cx="432402" cy="439303"/>
              </a:xfrm>
              <a:prstGeom prst="rect">
                <a:avLst/>
              </a:prstGeom>
            </p:spPr>
          </p:pic>
          <p:pic>
            <p:nvPicPr>
              <p:cNvPr id="30" name="図 29">
                <a:extLst>
                  <a:ext uri="{FF2B5EF4-FFF2-40B4-BE49-F238E27FC236}">
                    <a16:creationId xmlns:a16="http://schemas.microsoft.com/office/drawing/2014/main" id="{0980A97C-9410-2119-8BEC-30D8DBA148FD}"/>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283789" y="8687104"/>
                <a:ext cx="290423" cy="295058"/>
              </a:xfrm>
              <a:prstGeom prst="rect">
                <a:avLst/>
              </a:prstGeom>
            </p:spPr>
          </p:pic>
          <p:pic>
            <p:nvPicPr>
              <p:cNvPr id="31" name="図 30">
                <a:extLst>
                  <a:ext uri="{FF2B5EF4-FFF2-40B4-BE49-F238E27FC236}">
                    <a16:creationId xmlns:a16="http://schemas.microsoft.com/office/drawing/2014/main" id="{54217770-C738-00B1-5BC4-FDB101548390}"/>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798311" y="8731620"/>
                <a:ext cx="290423" cy="295058"/>
              </a:xfrm>
              <a:prstGeom prst="rect">
                <a:avLst/>
              </a:prstGeom>
            </p:spPr>
          </p:pic>
          <p:sp>
            <p:nvSpPr>
              <p:cNvPr id="33" name="テキスト ボックス 32">
                <a:extLst>
                  <a:ext uri="{FF2B5EF4-FFF2-40B4-BE49-F238E27FC236}">
                    <a16:creationId xmlns:a16="http://schemas.microsoft.com/office/drawing/2014/main" id="{594ACF3F-3959-0F42-AC3A-8B45EE8E97FF}"/>
                  </a:ext>
                </a:extLst>
              </p:cNvPr>
              <p:cNvSpPr txBox="1"/>
              <p:nvPr/>
            </p:nvSpPr>
            <p:spPr>
              <a:xfrm>
                <a:off x="2462084" y="8995266"/>
                <a:ext cx="1933832" cy="235206"/>
              </a:xfrm>
              <a:prstGeom prst="rect">
                <a:avLst/>
              </a:prstGeom>
              <a:noFill/>
            </p:spPr>
            <p:txBody>
              <a:bodyPr wrap="square" rtlCol="0" anchor="ctr" anchorCtr="0">
                <a:spAutoFit/>
              </a:bodyPr>
              <a:lstStyle/>
              <a:p>
                <a:pPr algn="ctr"/>
                <a:r>
                  <a:rPr kumimoji="1" lang="ja-JP" altLang="en-US" sz="900" b="1"/>
                  <a:t>「情報セキュリティ</a:t>
                </a:r>
                <a:r>
                  <a:rPr kumimoji="1" lang="en-US" altLang="ja-JP" sz="900" b="1"/>
                  <a:t>10</a:t>
                </a:r>
                <a:r>
                  <a:rPr kumimoji="1" lang="ja-JP" altLang="en-US" sz="900" b="1"/>
                  <a:t>大脅威」</a:t>
                </a:r>
              </a:p>
            </p:txBody>
          </p:sp>
          <p:sp>
            <p:nvSpPr>
              <p:cNvPr id="32" name="四角形: 角を丸くする 31">
                <a:extLst>
                  <a:ext uri="{FF2B5EF4-FFF2-40B4-BE49-F238E27FC236}">
                    <a16:creationId xmlns:a16="http://schemas.microsoft.com/office/drawing/2014/main" id="{BB603679-A484-75B1-57C0-C34F0A3DC698}"/>
                  </a:ext>
                </a:extLst>
              </p:cNvPr>
              <p:cNvSpPr/>
              <p:nvPr/>
            </p:nvSpPr>
            <p:spPr>
              <a:xfrm>
                <a:off x="2278196" y="7987609"/>
                <a:ext cx="2301609" cy="1389923"/>
              </a:xfrm>
              <a:prstGeom prst="roundRect">
                <a:avLst/>
              </a:prstGeom>
              <a:no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endParaRPr kumimoji="1" lang="ja-JP" altLang="en-US" sz="800">
                  <a:solidFill>
                    <a:schemeClr val="tx1"/>
                  </a:solidFill>
                  <a:latin typeface="メイリオ" panose="020B0604030504040204" pitchFamily="50" charset="-128"/>
                  <a:ea typeface="メイリオ" panose="020B0604030504040204" pitchFamily="50" charset="-128"/>
                </a:endParaRPr>
              </a:p>
            </p:txBody>
          </p:sp>
        </p:grpSp>
      </p:grpSp>
      <p:pic>
        <p:nvPicPr>
          <p:cNvPr id="9" name="図 8">
            <a:extLst>
              <a:ext uri="{FF2B5EF4-FFF2-40B4-BE49-F238E27FC236}">
                <a16:creationId xmlns:a16="http://schemas.microsoft.com/office/drawing/2014/main" id="{7DC3A6A2-273E-1D93-8BEA-6E231C2B5E0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700335" y="4830311"/>
            <a:ext cx="180000" cy="180000"/>
          </a:xfrm>
          <a:prstGeom prst="rect">
            <a:avLst/>
          </a:prstGeom>
        </p:spPr>
      </p:pic>
      <p:sp>
        <p:nvSpPr>
          <p:cNvPr id="2" name="テキスト ボックス 1">
            <a:extLst>
              <a:ext uri="{FF2B5EF4-FFF2-40B4-BE49-F238E27FC236}">
                <a16:creationId xmlns:a16="http://schemas.microsoft.com/office/drawing/2014/main" id="{30E44ACE-1655-9C7F-F506-7FD6864CE36D}"/>
              </a:ext>
            </a:extLst>
          </p:cNvPr>
          <p:cNvSpPr txBox="1"/>
          <p:nvPr/>
        </p:nvSpPr>
        <p:spPr>
          <a:xfrm>
            <a:off x="622800" y="9273627"/>
            <a:ext cx="5612400" cy="184666"/>
          </a:xfrm>
          <a:prstGeom prst="rect">
            <a:avLst/>
          </a:prstGeom>
          <a:noFill/>
        </p:spPr>
        <p:txBody>
          <a:bodyPr wrap="square" rtlCol="0">
            <a:spAutoFit/>
          </a:bodyPr>
          <a:lstStyle/>
          <a:p>
            <a:pPr algn="ctr"/>
            <a:r>
              <a:rPr kumimoji="1" lang="ja-JP" altLang="en-US" sz="600"/>
              <a:t>図</a:t>
            </a:r>
            <a:r>
              <a:rPr kumimoji="1" lang="en-US" altLang="ja-JP" sz="600"/>
              <a:t>73. </a:t>
            </a:r>
            <a:r>
              <a:rPr kumimoji="1" lang="ja-JP" altLang="en-US" sz="600"/>
              <a:t>情報セキュリティ白書・情報セキュリティ</a:t>
            </a:r>
            <a:r>
              <a:rPr kumimoji="1" lang="en-US" altLang="ja-JP" sz="600"/>
              <a:t>10</a:t>
            </a:r>
            <a:r>
              <a:rPr kumimoji="1" lang="ja-JP" altLang="en-US" sz="600"/>
              <a:t>大脅威の活用方法</a:t>
            </a:r>
          </a:p>
        </p:txBody>
      </p:sp>
      <p:sp>
        <p:nvSpPr>
          <p:cNvPr id="7" name="スライド番号プレースホルダー 3">
            <a:extLst>
              <a:ext uri="{FF2B5EF4-FFF2-40B4-BE49-F238E27FC236}">
                <a16:creationId xmlns:a16="http://schemas.microsoft.com/office/drawing/2014/main" id="{B9C24522-2B41-268D-6E18-276E6152D0DD}"/>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07</a:t>
            </a:r>
            <a:endParaRPr kumimoji="1" lang="ja-JP" altLang="en-US"/>
          </a:p>
        </p:txBody>
      </p:sp>
      <p:sp>
        <p:nvSpPr>
          <p:cNvPr id="12" name="テキスト プレースホルダー 1">
            <a:extLst>
              <a:ext uri="{FF2B5EF4-FFF2-40B4-BE49-F238E27FC236}">
                <a16:creationId xmlns:a16="http://schemas.microsoft.com/office/drawing/2014/main" id="{2D4230CE-621E-5BBA-FE5B-9AD29FC067A2}"/>
              </a:ext>
            </a:extLst>
          </p:cNvPr>
          <p:cNvSpPr>
            <a:spLocks noGrp="1"/>
          </p:cNvSpPr>
          <p:nvPr>
            <p:ph type="body" sz="quarter" idx="25"/>
          </p:nvPr>
        </p:nvSpPr>
        <p:spPr>
          <a:xfrm>
            <a:off x="619200" y="835200"/>
            <a:ext cx="6238800" cy="417600"/>
          </a:xfrm>
        </p:spPr>
        <p:txBody>
          <a:bodyPr/>
          <a:lstStyle/>
          <a:p>
            <a:r>
              <a:rPr kumimoji="1" lang="en-US" altLang="ja-JP" u="sng">
                <a:uFill>
                  <a:solidFill>
                    <a:schemeClr val="bg1"/>
                  </a:solidFill>
                </a:uFill>
                <a:hlinkClick r:id="rId9" action="ppaction://hlinksldjump"/>
              </a:rPr>
              <a:t>19</a:t>
            </a:r>
            <a:r>
              <a:rPr kumimoji="1" lang="ja-JP" altLang="en-US" u="sng">
                <a:uFill>
                  <a:solidFill>
                    <a:schemeClr val="bg1"/>
                  </a:solidFill>
                </a:uFill>
                <a:hlinkClick r:id="rId9" action="ppaction://hlinksldjump"/>
              </a:rPr>
              <a:t>章</a:t>
            </a:r>
            <a:r>
              <a:rPr kumimoji="1" lang="en-US" altLang="ja-JP" u="sng">
                <a:uFill>
                  <a:solidFill>
                    <a:schemeClr val="bg1"/>
                  </a:solidFill>
                </a:uFill>
                <a:hlinkClick r:id="rId9" action="ppaction://hlinksldjump"/>
              </a:rPr>
              <a:t>. </a:t>
            </a:r>
            <a:r>
              <a:rPr kumimoji="1" lang="ja-JP" altLang="en-US" u="sng">
                <a:uFill>
                  <a:solidFill>
                    <a:schemeClr val="bg1"/>
                  </a:solidFill>
                </a:uFill>
                <a:hlinkClick r:id="rId9" action="ppaction://hlinksldjump"/>
              </a:rPr>
              <a:t>総括編</a:t>
            </a:r>
            <a:br>
              <a:rPr kumimoji="1" lang="en-US" altLang="ja-JP" u="sng">
                <a:uFill>
                  <a:solidFill>
                    <a:schemeClr val="bg1"/>
                  </a:solidFill>
                </a:uFill>
                <a:hlinkClick r:id="rId9" action="ppaction://hlinksldjump"/>
              </a:rPr>
            </a:br>
            <a:r>
              <a:rPr kumimoji="1" lang="ja-JP" altLang="en-US" u="sng">
                <a:uFill>
                  <a:solidFill>
                    <a:schemeClr val="bg1"/>
                  </a:solidFill>
                </a:uFill>
                <a:hlinkClick r:id="rId9" action="ppaction://hlinksldjump"/>
              </a:rPr>
              <a:t>　</a:t>
            </a:r>
            <a:r>
              <a:rPr kumimoji="1" lang="en-US" altLang="ja-JP" u="sng">
                <a:uFill>
                  <a:solidFill>
                    <a:schemeClr val="bg1"/>
                  </a:solidFill>
                </a:uFill>
                <a:hlinkClick r:id="rId9" action="ppaction://hlinksldjump"/>
              </a:rPr>
              <a:t>19-2. </a:t>
            </a:r>
            <a:r>
              <a:rPr kumimoji="1" lang="ja-JP" altLang="en-US" u="sng">
                <a:uFill>
                  <a:solidFill>
                    <a:schemeClr val="bg1"/>
                  </a:solidFill>
                </a:uFill>
                <a:hlinkClick r:id="rId9" action="ppaction://hlinksldjump"/>
              </a:rPr>
              <a:t>各章の</a:t>
            </a:r>
            <a:r>
              <a:rPr lang="ja-JP" altLang="en-US" u="sng">
                <a:uFill>
                  <a:solidFill>
                    <a:schemeClr val="bg1"/>
                  </a:solidFill>
                </a:uFill>
                <a:hlinkClick r:id="rId9" action="ppaction://hlinksldjump"/>
              </a:rPr>
              <a:t>ポイント</a:t>
            </a:r>
            <a:endParaRPr kumimoji="1" lang="ja-JP" altLang="en-US" u="sng">
              <a:uFill>
                <a:solidFill>
                  <a:schemeClr val="bg1"/>
                </a:solidFill>
              </a:uFill>
            </a:endParaRPr>
          </a:p>
        </p:txBody>
      </p:sp>
    </p:spTree>
    <p:extLst>
      <p:ext uri="{BB962C8B-B14F-4D97-AF65-F5344CB8AC3E}">
        <p14:creationId xmlns:p14="http://schemas.microsoft.com/office/powerpoint/2010/main" val="4280181030"/>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正方形/長方形 78">
            <a:extLst>
              <a:ext uri="{FF2B5EF4-FFF2-40B4-BE49-F238E27FC236}">
                <a16:creationId xmlns:a16="http://schemas.microsoft.com/office/drawing/2014/main" id="{30F83E24-65FA-D38D-F0E5-75588FA256BB}"/>
              </a:ext>
            </a:extLst>
          </p:cNvPr>
          <p:cNvSpPr/>
          <p:nvPr/>
        </p:nvSpPr>
        <p:spPr>
          <a:xfrm>
            <a:off x="622800" y="4069080"/>
            <a:ext cx="5612400" cy="1531798"/>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1200"/>
          </a:p>
        </p:txBody>
      </p:sp>
      <p:sp>
        <p:nvSpPr>
          <p:cNvPr id="27" name="四角形: 角を丸くする 26">
            <a:extLst>
              <a:ext uri="{FF2B5EF4-FFF2-40B4-BE49-F238E27FC236}">
                <a16:creationId xmlns:a16="http://schemas.microsoft.com/office/drawing/2014/main" id="{4B328180-A1F0-3AD5-F70F-AC6ECADEB5FA}"/>
              </a:ext>
            </a:extLst>
          </p:cNvPr>
          <p:cNvSpPr/>
          <p:nvPr/>
        </p:nvSpPr>
        <p:spPr>
          <a:xfrm>
            <a:off x="622800" y="7241026"/>
            <a:ext cx="5612400" cy="1460403"/>
          </a:xfrm>
          <a:prstGeom prst="roundRect">
            <a:avLst/>
          </a:prstGeom>
          <a:solidFill>
            <a:schemeClr val="bg1"/>
          </a:solid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r>
              <a:rPr kumimoji="1" lang="ja-JP" altLang="en-US" sz="800" b="1">
                <a:latin typeface="+mn-ea"/>
              </a:rPr>
              <a:t>認識していただきたい実施概要</a:t>
            </a:r>
            <a:endParaRPr kumimoji="1" lang="en-US" altLang="ja-JP" sz="800">
              <a:latin typeface="+mn-ea"/>
            </a:endParaRPr>
          </a:p>
          <a:p>
            <a:pPr marL="171450" indent="-171450">
              <a:buFont typeface="Wingdings" panose="05000000000000000000" pitchFamily="2" charset="2"/>
              <a:buChar char="ü"/>
            </a:pPr>
            <a:r>
              <a:rPr kumimoji="1" lang="ja-JP" altLang="en-US" sz="800">
                <a:latin typeface="+mn-ea"/>
              </a:rPr>
              <a:t>最新の脆弱性や脅威情報、攻撃の傾向や手法からセキュリティリスクを把握し、適切な予防策や対策を講じるためには、情報セキュリティ白書や情報セキュリティ</a:t>
            </a:r>
            <a:r>
              <a:rPr kumimoji="1" lang="en-US" altLang="ja-JP" sz="800">
                <a:latin typeface="+mn-ea"/>
              </a:rPr>
              <a:t>10</a:t>
            </a:r>
            <a:r>
              <a:rPr kumimoji="1" lang="ja-JP" altLang="en-US" sz="800">
                <a:latin typeface="+mn-ea"/>
              </a:rPr>
              <a:t>大脅威を活用することが有効です。</a:t>
            </a:r>
            <a:endParaRPr kumimoji="1" lang="en-US" altLang="ja-JP" sz="800">
              <a:latin typeface="+mn-ea"/>
            </a:endParaRPr>
          </a:p>
          <a:p>
            <a:pPr marL="171450" indent="-171450">
              <a:buFont typeface="Wingdings" panose="05000000000000000000" pitchFamily="2" charset="2"/>
              <a:buChar char="ü"/>
            </a:pPr>
            <a:endParaRPr kumimoji="1" lang="en-US" altLang="ja-JP" sz="800">
              <a:latin typeface="+mn-ea"/>
            </a:endParaRPr>
          </a:p>
          <a:p>
            <a:pPr marL="171450" indent="-171450">
              <a:buFont typeface="Wingdings" panose="05000000000000000000" pitchFamily="2" charset="2"/>
              <a:buChar char="ü"/>
            </a:pPr>
            <a:r>
              <a:rPr kumimoji="1" lang="ja-JP" altLang="en-US" sz="800" b="0">
                <a:solidFill>
                  <a:schemeClr val="tx1"/>
                </a:solidFill>
              </a:rPr>
              <a:t>脅威に対する対応策の策定や、現在使用しているリスク戦略の改善、セキュリティ意識の向上、今後起こり得るインシデントに対して適切な対応をするためには、過去のインシデント事例から対策方法を学ぶことが有効です。</a:t>
            </a:r>
            <a:endParaRPr kumimoji="1" lang="en-US" altLang="ja-JP" sz="800">
              <a:latin typeface="+mn-ea"/>
            </a:endParaRPr>
          </a:p>
          <a:p>
            <a:pPr marL="171450" indent="-171450">
              <a:buFont typeface="Wingdings" panose="05000000000000000000" pitchFamily="2" charset="2"/>
              <a:buChar char="ü"/>
            </a:pPr>
            <a:endParaRPr kumimoji="1" lang="en-US" altLang="ja-JP" sz="800">
              <a:latin typeface="+mn-ea"/>
            </a:endParaRPr>
          </a:p>
          <a:p>
            <a:pPr marL="171450" indent="-171450">
              <a:buFont typeface="Wingdings" panose="05000000000000000000" pitchFamily="2" charset="2"/>
              <a:buChar char="ü"/>
            </a:pPr>
            <a:r>
              <a:rPr kumimoji="1" lang="ja-JP" altLang="en-US" sz="800">
                <a:latin typeface="+mn-ea"/>
              </a:rPr>
              <a:t>セキュリティ対策の必要性を理解するためには、インシデントが発生した原因や、対策・ベストプラクティスを学ぶことが有効です。</a:t>
            </a:r>
          </a:p>
        </p:txBody>
      </p:sp>
      <p:sp>
        <p:nvSpPr>
          <p:cNvPr id="14" name="テキスト プレースホルダー 3">
            <a:extLst>
              <a:ext uri="{FF2B5EF4-FFF2-40B4-BE49-F238E27FC236}">
                <a16:creationId xmlns:a16="http://schemas.microsoft.com/office/drawing/2014/main" id="{8C324C3A-3875-8B6E-6B52-608725AFAB51}"/>
              </a:ext>
            </a:extLst>
          </p:cNvPr>
          <p:cNvSpPr txBox="1">
            <a:spLocks/>
          </p:cNvSpPr>
          <p:nvPr/>
        </p:nvSpPr>
        <p:spPr>
          <a:xfrm>
            <a:off x="622800" y="5762286"/>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t>訴求ポイント</a:t>
            </a:r>
          </a:p>
        </p:txBody>
      </p:sp>
      <p:graphicFrame>
        <p:nvGraphicFramePr>
          <p:cNvPr id="4" name="表 3">
            <a:extLst>
              <a:ext uri="{FF2B5EF4-FFF2-40B4-BE49-F238E27FC236}">
                <a16:creationId xmlns:a16="http://schemas.microsoft.com/office/drawing/2014/main" id="{9DC8DB4F-6BA5-AF92-166B-E82A780CC8E9}"/>
              </a:ext>
            </a:extLst>
          </p:cNvPr>
          <p:cNvGraphicFramePr>
            <a:graphicFrameLocks noGrp="1"/>
          </p:cNvGraphicFramePr>
          <p:nvPr>
            <p:extLst>
              <p:ext uri="{D42A27DB-BD31-4B8C-83A1-F6EECF244321}">
                <p14:modId xmlns:p14="http://schemas.microsoft.com/office/powerpoint/2010/main" val="2566906471"/>
              </p:ext>
            </p:extLst>
          </p:nvPr>
        </p:nvGraphicFramePr>
        <p:xfrm>
          <a:off x="622800" y="2052000"/>
          <a:ext cx="5612400" cy="20116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716711521"/>
                    </a:ext>
                  </a:extLst>
                </a:gridCol>
              </a:tblGrid>
              <a:tr h="0">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en-US" altLang="ja-JP" sz="1050" b="1" spc="31">
                          <a:solidFill>
                            <a:schemeClr val="tx1"/>
                          </a:solidFill>
                          <a:latin typeface="+mn-ea"/>
                          <a:cs typeface="Cascadia Mono" panose="020B0609020000020004" pitchFamily="49" charset="0"/>
                        </a:rPr>
                        <a:t>2-2. </a:t>
                      </a:r>
                      <a:r>
                        <a:rPr lang="ja-JP" altLang="en-US" sz="1050" b="1" spc="31">
                          <a:solidFill>
                            <a:schemeClr val="tx1"/>
                          </a:solidFill>
                          <a:latin typeface="+mn-ea"/>
                          <a:cs typeface="Cascadia Mono" panose="020B0609020000020004" pitchFamily="49" charset="0"/>
                        </a:rPr>
                        <a:t>重大インシデント事例から学ぶ課題解決</a:t>
                      </a:r>
                      <a:br>
                        <a:rPr lang="en-US" altLang="ja-JP" sz="1050" b="0" spc="31">
                          <a:solidFill>
                            <a:schemeClr val="tx1"/>
                          </a:solidFill>
                          <a:latin typeface="+mn-ea"/>
                          <a:cs typeface="Cascadia Mono" panose="020B0609020000020004" pitchFamily="49" charset="0"/>
                        </a:rPr>
                      </a:br>
                      <a:r>
                        <a:rPr lang="ja-JP" altLang="en-US" sz="1050" b="0" spc="31">
                          <a:solidFill>
                            <a:schemeClr val="tx1"/>
                          </a:solidFill>
                          <a:latin typeface="+mn-ea"/>
                          <a:cs typeface="Cascadia Mono" panose="020B0609020000020004" pitchFamily="49" charset="0"/>
                        </a:rPr>
                        <a:t>　脅威に対する対応策の策定や、現在使用しているリスク戦略の改善、セキュリティ意識を向上させるため、</a:t>
                      </a:r>
                      <a:r>
                        <a:rPr lang="en-US" altLang="ja-JP" sz="1050" b="0" spc="31">
                          <a:solidFill>
                            <a:schemeClr val="tx1"/>
                          </a:solidFill>
                          <a:latin typeface="+mn-ea"/>
                          <a:cs typeface="Cascadia Mono" panose="020B0609020000020004" pitchFamily="49" charset="0"/>
                        </a:rPr>
                        <a:t>IoT</a:t>
                      </a:r>
                      <a:r>
                        <a:rPr lang="ja-JP" altLang="en-US" sz="1050" b="0" spc="31">
                          <a:solidFill>
                            <a:schemeClr val="tx1"/>
                          </a:solidFill>
                          <a:latin typeface="+mn-ea"/>
                          <a:cs typeface="Cascadia Mono" panose="020B0609020000020004" pitchFamily="49" charset="0"/>
                        </a:rPr>
                        <a:t>デバイスへの攻撃、サプライチェーンを介した標的型メール攻撃、テレワーク環境での情報漏えい、ランサムウェアへの感染など、過去に発生したさまざまなインシデント事例から、何がうまく行かなかったのか、どのような手段が用いられたのか、どのような脆弱性が攻撃の対象となったのかなどを理解することが大切です。</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lang="en-US" altLang="ja-JP" sz="1050" b="0" spc="31">
                        <a:solidFill>
                          <a:schemeClr val="tx1"/>
                        </a:solidFill>
                        <a:latin typeface="+mn-ea"/>
                        <a:cs typeface="Cascadia Mono" panose="020B0609020000020004" pitchFamily="49" charset="0"/>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en-US" altLang="ja-JP" sz="1050" b="1" spc="31">
                          <a:solidFill>
                            <a:schemeClr val="tx1"/>
                          </a:solidFill>
                          <a:latin typeface="+mn-ea"/>
                          <a:cs typeface="Cascadia Mono" panose="020B0609020000020004" pitchFamily="49" charset="0"/>
                        </a:rPr>
                        <a:t>2-3. </a:t>
                      </a:r>
                      <a:r>
                        <a:rPr lang="ja-JP" altLang="en-US" sz="1050" b="1" spc="31">
                          <a:solidFill>
                            <a:schemeClr val="tx1"/>
                          </a:solidFill>
                          <a:latin typeface="+mn-ea"/>
                          <a:cs typeface="Cascadia Mono" panose="020B0609020000020004" pitchFamily="49" charset="0"/>
                        </a:rPr>
                        <a:t>実際の被害事例からみるケーススタディ</a:t>
                      </a:r>
                      <a:br>
                        <a:rPr lang="en-US" altLang="ja-JP" sz="1050" b="0" spc="31">
                          <a:solidFill>
                            <a:schemeClr val="tx1"/>
                          </a:solidFill>
                          <a:latin typeface="+mn-ea"/>
                          <a:cs typeface="Cascadia Mono" panose="020B0609020000020004" pitchFamily="49" charset="0"/>
                        </a:rPr>
                      </a:br>
                      <a:r>
                        <a:rPr kumimoji="1" lang="ja-JP" altLang="en-US" sz="1050" b="0">
                          <a:solidFill>
                            <a:schemeClr val="tx1"/>
                          </a:solidFill>
                          <a:latin typeface="+mn-ea"/>
                          <a:ea typeface="+mn-ea"/>
                        </a:rPr>
                        <a:t>　実践的な問題解決に役立つスキルを養うため、不正アクセスやランサムウェアのインシデント事例を通じて、被害が起きた原因の分析内容、効果的なセキュリティ対策やベストプラクティスを紹介しています。</a:t>
                      </a:r>
                      <a:endParaRPr kumimoji="1" lang="en-US" altLang="ja-JP" sz="1050" b="0">
                        <a:solidFill>
                          <a:schemeClr val="tx1"/>
                        </a:solidFill>
                        <a:latin typeface="+mn-ea"/>
                        <a:ea typeface="+mn-ea"/>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93150062"/>
                  </a:ext>
                </a:extLst>
              </a:tr>
            </a:tbl>
          </a:graphicData>
        </a:graphic>
      </p:graphicFrame>
      <p:sp>
        <p:nvSpPr>
          <p:cNvPr id="50" name="二等辺三角形 49">
            <a:extLst>
              <a:ext uri="{FF2B5EF4-FFF2-40B4-BE49-F238E27FC236}">
                <a16:creationId xmlns:a16="http://schemas.microsoft.com/office/drawing/2014/main" id="{D5080009-E9B1-5E22-2224-7FF9E59AD930}"/>
              </a:ext>
            </a:extLst>
          </p:cNvPr>
          <p:cNvSpPr/>
          <p:nvPr/>
        </p:nvSpPr>
        <p:spPr>
          <a:xfrm rot="5400000">
            <a:off x="3395231" y="4724011"/>
            <a:ext cx="222696" cy="201868"/>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2" name="グループ化 71">
            <a:extLst>
              <a:ext uri="{FF2B5EF4-FFF2-40B4-BE49-F238E27FC236}">
                <a16:creationId xmlns:a16="http://schemas.microsoft.com/office/drawing/2014/main" id="{E9A3C133-A767-11F8-B176-3C714F25F7A7}"/>
              </a:ext>
            </a:extLst>
          </p:cNvPr>
          <p:cNvGrpSpPr/>
          <p:nvPr/>
        </p:nvGrpSpPr>
        <p:grpSpPr>
          <a:xfrm>
            <a:off x="817660" y="4563685"/>
            <a:ext cx="2020911" cy="432000"/>
            <a:chOff x="817659" y="4543200"/>
            <a:chExt cx="2020911" cy="432000"/>
          </a:xfrm>
        </p:grpSpPr>
        <p:pic>
          <p:nvPicPr>
            <p:cNvPr id="52" name="図 51">
              <a:extLst>
                <a:ext uri="{FF2B5EF4-FFF2-40B4-BE49-F238E27FC236}">
                  <a16:creationId xmlns:a16="http://schemas.microsoft.com/office/drawing/2014/main" id="{4EA7CB64-D682-E390-567A-A7433020A6B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47296" y="4543200"/>
              <a:ext cx="432000" cy="432000"/>
            </a:xfrm>
            <a:prstGeom prst="rect">
              <a:avLst/>
            </a:prstGeom>
          </p:spPr>
        </p:pic>
        <p:pic>
          <p:nvPicPr>
            <p:cNvPr id="53" name="図 52">
              <a:extLst>
                <a:ext uri="{FF2B5EF4-FFF2-40B4-BE49-F238E27FC236}">
                  <a16:creationId xmlns:a16="http://schemas.microsoft.com/office/drawing/2014/main" id="{CF7E6A95-81FE-0FA9-7703-B47087B04CF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876933" y="4543200"/>
              <a:ext cx="432000" cy="432000"/>
            </a:xfrm>
            <a:prstGeom prst="rect">
              <a:avLst/>
            </a:prstGeom>
          </p:spPr>
        </p:pic>
        <p:pic>
          <p:nvPicPr>
            <p:cNvPr id="56" name="図 55">
              <a:extLst>
                <a:ext uri="{FF2B5EF4-FFF2-40B4-BE49-F238E27FC236}">
                  <a16:creationId xmlns:a16="http://schemas.microsoft.com/office/drawing/2014/main" id="{F455F549-0551-2333-2B7A-3BFF8D2C5F5F}"/>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817659" y="4543200"/>
              <a:ext cx="432000" cy="432000"/>
            </a:xfrm>
            <a:prstGeom prst="rect">
              <a:avLst/>
            </a:prstGeom>
          </p:spPr>
        </p:pic>
        <p:pic>
          <p:nvPicPr>
            <p:cNvPr id="57" name="図 56">
              <a:extLst>
                <a:ext uri="{FF2B5EF4-FFF2-40B4-BE49-F238E27FC236}">
                  <a16:creationId xmlns:a16="http://schemas.microsoft.com/office/drawing/2014/main" id="{4B24F867-B077-6260-F872-87EE7151B61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06570" y="4543200"/>
              <a:ext cx="432000" cy="432000"/>
            </a:xfrm>
            <a:prstGeom prst="rect">
              <a:avLst/>
            </a:prstGeom>
          </p:spPr>
        </p:pic>
      </p:grpSp>
      <p:grpSp>
        <p:nvGrpSpPr>
          <p:cNvPr id="60" name="グループ化 59">
            <a:extLst>
              <a:ext uri="{FF2B5EF4-FFF2-40B4-BE49-F238E27FC236}">
                <a16:creationId xmlns:a16="http://schemas.microsoft.com/office/drawing/2014/main" id="{9F9110B9-2F65-38E1-201F-8701D1269E8E}"/>
              </a:ext>
            </a:extLst>
          </p:cNvPr>
          <p:cNvGrpSpPr/>
          <p:nvPr/>
        </p:nvGrpSpPr>
        <p:grpSpPr>
          <a:xfrm>
            <a:off x="729000" y="4129984"/>
            <a:ext cx="5400000" cy="1390714"/>
            <a:chOff x="619200" y="7987609"/>
            <a:chExt cx="5590456" cy="1390714"/>
          </a:xfrm>
        </p:grpSpPr>
        <p:sp>
          <p:nvSpPr>
            <p:cNvPr id="61" name="四角形: 角を丸くする 60">
              <a:extLst>
                <a:ext uri="{FF2B5EF4-FFF2-40B4-BE49-F238E27FC236}">
                  <a16:creationId xmlns:a16="http://schemas.microsoft.com/office/drawing/2014/main" id="{EFC7D585-C067-9A64-F9B3-90987139852F}"/>
                </a:ext>
              </a:extLst>
            </p:cNvPr>
            <p:cNvSpPr/>
            <p:nvPr/>
          </p:nvSpPr>
          <p:spPr>
            <a:xfrm>
              <a:off x="3908047" y="7987609"/>
              <a:ext cx="2301609" cy="1389923"/>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r>
                <a:rPr kumimoji="1" lang="ja-JP" altLang="en-US" sz="800" b="1">
                  <a:solidFill>
                    <a:schemeClr val="tx1"/>
                  </a:solidFill>
                  <a:latin typeface="メイリオ" panose="020B0604030504040204" pitchFamily="50" charset="-128"/>
                  <a:ea typeface="メイリオ" panose="020B0604030504040204" pitchFamily="50" charset="-128"/>
                </a:rPr>
                <a:t>学べる内容</a:t>
              </a:r>
            </a:p>
            <a:p>
              <a:r>
                <a:rPr kumimoji="1" lang="ja-JP" altLang="en-US" sz="800">
                  <a:solidFill>
                    <a:schemeClr val="tx1"/>
                  </a:solidFill>
                  <a:latin typeface="メイリオ" panose="020B0604030504040204" pitchFamily="50" charset="-128"/>
                  <a:ea typeface="メイリオ" panose="020B0604030504040204" pitchFamily="50" charset="-128"/>
                </a:rPr>
                <a:t>・攻撃手法や攻撃者の手口</a:t>
              </a:r>
            </a:p>
            <a:p>
              <a:r>
                <a:rPr kumimoji="1" lang="ja-JP" altLang="en-US" sz="800">
                  <a:solidFill>
                    <a:schemeClr val="tx1"/>
                  </a:solidFill>
                  <a:latin typeface="メイリオ" panose="020B0604030504040204" pitchFamily="50" charset="-128"/>
                  <a:ea typeface="メイリオ" panose="020B0604030504040204" pitchFamily="50" charset="-128"/>
                </a:rPr>
                <a:t>・インシデントの影響と被害範囲</a:t>
              </a:r>
            </a:p>
            <a:p>
              <a:r>
                <a:rPr kumimoji="1" lang="ja-JP" altLang="en-US" sz="800">
                  <a:solidFill>
                    <a:schemeClr val="tx1"/>
                  </a:solidFill>
                  <a:latin typeface="メイリオ" panose="020B0604030504040204" pitchFamily="50" charset="-128"/>
                  <a:ea typeface="メイリオ" panose="020B0604030504040204" pitchFamily="50" charset="-128"/>
                </a:rPr>
                <a:t>・具体的なインシデント対応と復旧策</a:t>
              </a:r>
            </a:p>
            <a:p>
              <a:r>
                <a:rPr kumimoji="1" lang="ja-JP" altLang="en-US" sz="800" b="1">
                  <a:solidFill>
                    <a:schemeClr val="tx1"/>
                  </a:solidFill>
                  <a:latin typeface="メイリオ" panose="020B0604030504040204" pitchFamily="50" charset="-128"/>
                  <a:ea typeface="メイリオ" panose="020B0604030504040204" pitchFamily="50" charset="-128"/>
                </a:rPr>
                <a:t>活用例</a:t>
              </a:r>
            </a:p>
            <a:p>
              <a:r>
                <a:rPr kumimoji="1" lang="ja-JP" altLang="en-US" sz="800">
                  <a:solidFill>
                    <a:schemeClr val="tx1"/>
                  </a:solidFill>
                  <a:latin typeface="メイリオ" panose="020B0604030504040204" pitchFamily="50" charset="-128"/>
                  <a:ea typeface="メイリオ" panose="020B0604030504040204" pitchFamily="50" charset="-128"/>
                </a:rPr>
                <a:t>・セキュリティリスク管理、対策の強化</a:t>
              </a:r>
            </a:p>
            <a:p>
              <a:r>
                <a:rPr kumimoji="1" lang="ja-JP" altLang="en-US" sz="800">
                  <a:solidFill>
                    <a:schemeClr val="tx1"/>
                  </a:solidFill>
                  <a:latin typeface="メイリオ" panose="020B0604030504040204" pitchFamily="50" charset="-128"/>
                  <a:ea typeface="メイリオ" panose="020B0604030504040204" pitchFamily="50" charset="-128"/>
                </a:rPr>
                <a:t>・セキュリティポリシーの改善</a:t>
              </a:r>
            </a:p>
            <a:p>
              <a:r>
                <a:rPr kumimoji="1" lang="ja-JP" altLang="en-US" sz="800">
                  <a:solidFill>
                    <a:schemeClr val="tx1"/>
                  </a:solidFill>
                  <a:latin typeface="メイリオ" panose="020B0604030504040204" pitchFamily="50" charset="-128"/>
                  <a:ea typeface="メイリオ" panose="020B0604030504040204" pitchFamily="50" charset="-128"/>
                </a:rPr>
                <a:t>・セキュリティインシデント対応の改善</a:t>
              </a:r>
            </a:p>
            <a:p>
              <a:r>
                <a:rPr kumimoji="1" lang="ja-JP" altLang="en-US" sz="800">
                  <a:solidFill>
                    <a:schemeClr val="tx1"/>
                  </a:solidFill>
                  <a:latin typeface="メイリオ" panose="020B0604030504040204" pitchFamily="50" charset="-128"/>
                  <a:ea typeface="メイリオ" panose="020B0604030504040204" pitchFamily="50" charset="-128"/>
                </a:rPr>
                <a:t>・脅威トレンドの把握、共有</a:t>
              </a:r>
            </a:p>
            <a:p>
              <a:r>
                <a:rPr kumimoji="1" lang="ja-JP" altLang="en-US" sz="800">
                  <a:solidFill>
                    <a:schemeClr val="tx1"/>
                  </a:solidFill>
                  <a:latin typeface="メイリオ" panose="020B0604030504040204" pitchFamily="50" charset="-128"/>
                  <a:ea typeface="メイリオ" panose="020B0604030504040204" pitchFamily="50" charset="-128"/>
                </a:rPr>
                <a:t>・セキュリティ意識の向上</a:t>
              </a:r>
            </a:p>
          </p:txBody>
        </p:sp>
        <p:grpSp>
          <p:nvGrpSpPr>
            <p:cNvPr id="62" name="グループ化 61">
              <a:extLst>
                <a:ext uri="{FF2B5EF4-FFF2-40B4-BE49-F238E27FC236}">
                  <a16:creationId xmlns:a16="http://schemas.microsoft.com/office/drawing/2014/main" id="{407DB143-EB17-E694-65CB-347968A3D0D6}"/>
                </a:ext>
              </a:extLst>
            </p:cNvPr>
            <p:cNvGrpSpPr/>
            <p:nvPr/>
          </p:nvGrpSpPr>
          <p:grpSpPr>
            <a:xfrm>
              <a:off x="619200" y="7988400"/>
              <a:ext cx="2301609" cy="1389923"/>
              <a:chOff x="2278196" y="7987609"/>
              <a:chExt cx="2301609" cy="1389923"/>
            </a:xfrm>
          </p:grpSpPr>
          <p:sp>
            <p:nvSpPr>
              <p:cNvPr id="70" name="テキスト ボックス 69">
                <a:extLst>
                  <a:ext uri="{FF2B5EF4-FFF2-40B4-BE49-F238E27FC236}">
                    <a16:creationId xmlns:a16="http://schemas.microsoft.com/office/drawing/2014/main" id="{A03B9D67-A255-05DB-5248-EB14B83599F7}"/>
                  </a:ext>
                </a:extLst>
              </p:cNvPr>
              <p:cNvSpPr txBox="1"/>
              <p:nvPr/>
            </p:nvSpPr>
            <p:spPr>
              <a:xfrm>
                <a:off x="2462084" y="8995266"/>
                <a:ext cx="1933832" cy="235206"/>
              </a:xfrm>
              <a:prstGeom prst="rect">
                <a:avLst/>
              </a:prstGeom>
              <a:noFill/>
            </p:spPr>
            <p:txBody>
              <a:bodyPr wrap="square" rtlCol="0" anchor="ctr" anchorCtr="0">
                <a:spAutoFit/>
              </a:bodyPr>
              <a:lstStyle/>
              <a:p>
                <a:pPr algn="ctr"/>
                <a:r>
                  <a:rPr kumimoji="1" lang="ja-JP" altLang="en-US" sz="900" b="1"/>
                  <a:t>インシデント事例</a:t>
                </a:r>
              </a:p>
            </p:txBody>
          </p:sp>
          <p:sp>
            <p:nvSpPr>
              <p:cNvPr id="71" name="四角形: 角を丸くする 70">
                <a:extLst>
                  <a:ext uri="{FF2B5EF4-FFF2-40B4-BE49-F238E27FC236}">
                    <a16:creationId xmlns:a16="http://schemas.microsoft.com/office/drawing/2014/main" id="{CD47F9E4-D159-AE98-58E1-2DC9DA474ABC}"/>
                  </a:ext>
                </a:extLst>
              </p:cNvPr>
              <p:cNvSpPr/>
              <p:nvPr/>
            </p:nvSpPr>
            <p:spPr>
              <a:xfrm>
                <a:off x="2278196" y="7987609"/>
                <a:ext cx="2301609" cy="1389923"/>
              </a:xfrm>
              <a:prstGeom prst="roundRect">
                <a:avLst/>
              </a:prstGeom>
              <a:no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endParaRPr kumimoji="1" lang="ja-JP" altLang="en-US" sz="800">
                  <a:solidFill>
                    <a:schemeClr val="tx1"/>
                  </a:solidFill>
                  <a:latin typeface="メイリオ" panose="020B0604030504040204" pitchFamily="50" charset="-128"/>
                  <a:ea typeface="メイリオ" panose="020B0604030504040204" pitchFamily="50" charset="-128"/>
                </a:endParaRPr>
              </a:p>
            </p:txBody>
          </p:sp>
        </p:grpSp>
      </p:grpSp>
      <p:sp>
        <p:nvSpPr>
          <p:cNvPr id="7" name="テキスト ボックス 6">
            <a:extLst>
              <a:ext uri="{FF2B5EF4-FFF2-40B4-BE49-F238E27FC236}">
                <a16:creationId xmlns:a16="http://schemas.microsoft.com/office/drawing/2014/main" id="{4613B077-ED38-FB2C-726F-4D4B3665820D}"/>
              </a:ext>
            </a:extLst>
          </p:cNvPr>
          <p:cNvSpPr txBox="1"/>
          <p:nvPr/>
        </p:nvSpPr>
        <p:spPr>
          <a:xfrm>
            <a:off x="622800" y="6116005"/>
            <a:ext cx="5612400" cy="738664"/>
          </a:xfrm>
          <a:prstGeom prst="rect">
            <a:avLst/>
          </a:prstGeom>
          <a:noFill/>
          <a:ln>
            <a:solidFill>
              <a:schemeClr val="tx1"/>
            </a:solidFill>
          </a:ln>
        </p:spPr>
        <p:txBody>
          <a:bodyPr wrap="square">
            <a:spAutoFit/>
          </a:bodyPr>
          <a:lstStyle/>
          <a:p>
            <a:r>
              <a:rPr kumimoji="1" lang="ja-JP" altLang="en-US" sz="1050" b="1">
                <a:latin typeface="+mn-ea"/>
              </a:rPr>
              <a:t>章</a:t>
            </a:r>
            <a:r>
              <a:rPr kumimoji="1" lang="ja-JP" altLang="en-US" sz="1050" b="1">
                <a:solidFill>
                  <a:schemeClr val="tx1"/>
                </a:solidFill>
                <a:latin typeface="+mn-ea"/>
              </a:rPr>
              <a:t>を通した気づき・学び</a:t>
            </a:r>
            <a:endParaRPr lang="en-US" altLang="ja-JP" sz="1050" b="0" spc="31">
              <a:solidFill>
                <a:schemeClr val="tx1"/>
              </a:solidFill>
              <a:latin typeface="+mn-ea"/>
              <a:cs typeface="Cascadia Mono" panose="020B0609020000020004" pitchFamily="49" charset="0"/>
            </a:endParaRPr>
          </a:p>
          <a:p>
            <a:r>
              <a:rPr lang="ja-JP" altLang="en-US" sz="1050" b="0" spc="31">
                <a:solidFill>
                  <a:schemeClr val="tx1"/>
                </a:solidFill>
                <a:latin typeface="+mn-ea"/>
                <a:cs typeface="Cascadia Mono" panose="020B0609020000020004" pitchFamily="49" charset="0"/>
              </a:rPr>
              <a:t>　最新の脅威・脆弱性情報、攻撃の傾向や手法、セキュリティリスクなどを把握し、適切な予防策や対策を講じることが大切です。</a:t>
            </a:r>
            <a:r>
              <a:rPr lang="ja-JP" altLang="en-US" sz="1050" spc="31">
                <a:solidFill>
                  <a:schemeClr val="tx1"/>
                </a:solidFill>
                <a:latin typeface="+mn-ea"/>
                <a:cs typeface="Cascadia Mono" panose="020B0609020000020004" pitchFamily="49" charset="0"/>
              </a:rPr>
              <a:t>また、</a:t>
            </a:r>
            <a:r>
              <a:rPr kumimoji="1" lang="ja-JP" altLang="en-US" sz="1050">
                <a:solidFill>
                  <a:schemeClr val="tx1"/>
                </a:solidFill>
                <a:latin typeface="+mn-ea"/>
              </a:rPr>
              <a:t>インシデント事例を通して、自社でも起こり得るインシデントに対して適切な対応策を検討し、実施することが大切です。</a:t>
            </a:r>
            <a:endParaRPr kumimoji="1" lang="ja-JP" altLang="en-US" sz="1050">
              <a:solidFill>
                <a:schemeClr val="tx1"/>
              </a:solidFill>
              <a:highlight>
                <a:srgbClr val="FFFF00"/>
              </a:highlight>
              <a:latin typeface="+mn-ea"/>
            </a:endParaRPr>
          </a:p>
        </p:txBody>
      </p:sp>
      <p:sp>
        <p:nvSpPr>
          <p:cNvPr id="16" name="テキスト プレースホルダー 2">
            <a:extLst>
              <a:ext uri="{FF2B5EF4-FFF2-40B4-BE49-F238E27FC236}">
                <a16:creationId xmlns:a16="http://schemas.microsoft.com/office/drawing/2014/main" id="{CE119181-4958-29BA-F834-EE331484E4BA}"/>
              </a:ext>
            </a:extLst>
          </p:cNvPr>
          <p:cNvSpPr>
            <a:spLocks noGrp="1"/>
          </p:cNvSpPr>
          <p:nvPr>
            <p:ph type="body" sz="quarter" idx="14"/>
          </p:nvPr>
        </p:nvSpPr>
        <p:spPr>
          <a:xfrm>
            <a:off x="1123949" y="1457325"/>
            <a:ext cx="5734051" cy="381000"/>
          </a:xfrm>
        </p:spPr>
        <p:txBody>
          <a:bodyPr/>
          <a:lstStyle/>
          <a:p>
            <a:r>
              <a:rPr kumimoji="1" lang="en-US" altLang="ja-JP"/>
              <a:t>19-2-2. </a:t>
            </a:r>
            <a:r>
              <a:rPr kumimoji="1" lang="ja-JP" altLang="en-US" sz="1000"/>
              <a:t>第</a:t>
            </a:r>
            <a:r>
              <a:rPr kumimoji="1" lang="en-US" altLang="ja-JP" sz="1000"/>
              <a:t>2</a:t>
            </a:r>
            <a:r>
              <a:rPr kumimoji="1" lang="ja-JP" altLang="en-US" sz="1000"/>
              <a:t>章</a:t>
            </a:r>
            <a:r>
              <a:rPr kumimoji="1" lang="en-US" altLang="ja-JP" sz="1000"/>
              <a:t>. </a:t>
            </a:r>
            <a:r>
              <a:rPr kumimoji="1" lang="ja-JP" altLang="en-US" sz="1000"/>
              <a:t>事例を知る：重大なインシデント発生から課題解決まで</a:t>
            </a:r>
            <a:endParaRPr kumimoji="1" lang="ja-JP" altLang="en-US"/>
          </a:p>
        </p:txBody>
      </p:sp>
      <p:graphicFrame>
        <p:nvGraphicFramePr>
          <p:cNvPr id="3" name="表 2">
            <a:extLst>
              <a:ext uri="{FF2B5EF4-FFF2-40B4-BE49-F238E27FC236}">
                <a16:creationId xmlns:a16="http://schemas.microsoft.com/office/drawing/2014/main" id="{9DF28B2C-A96C-3FA8-416C-D81E23669992}"/>
              </a:ext>
            </a:extLst>
          </p:cNvPr>
          <p:cNvGraphicFramePr>
            <a:graphicFrameLocks noGrp="1"/>
          </p:cNvGraphicFramePr>
          <p:nvPr>
            <p:extLst>
              <p:ext uri="{D42A27DB-BD31-4B8C-83A1-F6EECF244321}">
                <p14:modId xmlns:p14="http://schemas.microsoft.com/office/powerpoint/2010/main" val="1840512727"/>
              </p:ext>
            </p:extLst>
          </p:nvPr>
        </p:nvGraphicFramePr>
        <p:xfrm>
          <a:off x="622800" y="8920929"/>
          <a:ext cx="5612400" cy="502920"/>
        </p:xfrm>
        <a:graphic>
          <a:graphicData uri="http://schemas.openxmlformats.org/drawingml/2006/table">
            <a:tbl>
              <a:tblPr firstRow="1" bandRow="1">
                <a:tableStyleId>{5C22544A-7EE6-4342-B048-85BDC9FD1C3A}</a:tableStyleId>
              </a:tblPr>
              <a:tblGrid>
                <a:gridCol w="1373825">
                  <a:extLst>
                    <a:ext uri="{9D8B030D-6E8A-4147-A177-3AD203B41FA5}">
                      <a16:colId xmlns:a16="http://schemas.microsoft.com/office/drawing/2014/main" val="727053212"/>
                    </a:ext>
                  </a:extLst>
                </a:gridCol>
                <a:gridCol w="4238575">
                  <a:extLst>
                    <a:ext uri="{9D8B030D-6E8A-4147-A177-3AD203B41FA5}">
                      <a16:colId xmlns:a16="http://schemas.microsoft.com/office/drawing/2014/main" val="3234435599"/>
                    </a:ext>
                  </a:extLst>
                </a:gridCol>
              </a:tblGrid>
              <a:tr h="0">
                <a:tc gridSpan="2">
                  <a:txBody>
                    <a:bodyPr/>
                    <a:lstStyle/>
                    <a:p>
                      <a:r>
                        <a:rPr kumimoji="1" lang="ja-JP" altLang="en-US" sz="500" b="0">
                          <a:solidFill>
                            <a:sysClr val="windowText" lastClr="000000"/>
                          </a:solidFill>
                          <a:latin typeface="+mn-ea"/>
                          <a:ea typeface="+mn-ea"/>
                        </a:rPr>
                        <a:t>実践のために参考となる文献（参考文献）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7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83033037"/>
                  </a:ext>
                </a:extLst>
              </a:tr>
              <a:tr h="0">
                <a:tc>
                  <a:txBody>
                    <a:bodyPr/>
                    <a:lstStyle/>
                    <a:p>
                      <a:r>
                        <a:rPr kumimoji="1" lang="ja-JP" altLang="en-US" sz="500" b="0">
                          <a:solidFill>
                            <a:sysClr val="windowText" lastClr="000000"/>
                          </a:solidFill>
                          <a:latin typeface="+mn-ea"/>
                          <a:ea typeface="+mn-ea"/>
                        </a:rPr>
                        <a:t>情報セキュリティ白書</a:t>
                      </a:r>
                      <a:r>
                        <a:rPr kumimoji="1" lang="en-US" altLang="ja-JP" sz="500" b="0">
                          <a:solidFill>
                            <a:sysClr val="windowText" lastClr="000000"/>
                          </a:solidFill>
                          <a:latin typeface="+mn-ea"/>
                          <a:ea typeface="+mn-ea"/>
                        </a:rPr>
                        <a:t>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chemeClr val="tx1"/>
                          </a:solidFill>
                          <a:uFill>
                            <a:solidFill>
                              <a:schemeClr val="bg1"/>
                            </a:solidFill>
                          </a:uFill>
                          <a:latin typeface="メイリオ" panose="020B0604030504040204" pitchFamily="50" charset="-128"/>
                          <a:ea typeface="メイリオ" panose="020B0604030504040204" pitchFamily="50" charset="-128"/>
                          <a:hlinkClick r:id="rId7"/>
                        </a:rPr>
                        <a:t>https://www.ipa.go.jp/publish/wp-security/qv6pgp0000000vgi-att/000100472.pdf</a:t>
                      </a:r>
                      <a:endParaRPr kumimoji="1" lang="en-US" altLang="ja-JP" sz="500" b="0" u="sng" baseline="0">
                        <a:solidFill>
                          <a:schemeClr val="tx1"/>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r h="0">
                <a:tc>
                  <a:txBody>
                    <a:bodyPr/>
                    <a:lstStyle/>
                    <a:p>
                      <a:r>
                        <a:rPr kumimoji="1" lang="ja-JP" altLang="en-US" sz="500" b="0">
                          <a:solidFill>
                            <a:sysClr val="windowText" lastClr="000000"/>
                          </a:solidFill>
                          <a:latin typeface="+mn-ea"/>
                          <a:ea typeface="+mn-ea"/>
                        </a:rPr>
                        <a:t>情報セキュリティ</a:t>
                      </a:r>
                      <a:r>
                        <a:rPr kumimoji="1" lang="en-US" altLang="ja-JP" sz="500" b="0">
                          <a:solidFill>
                            <a:sysClr val="windowText" lastClr="000000"/>
                          </a:solidFill>
                          <a:latin typeface="+mn-ea"/>
                          <a:ea typeface="+mn-ea"/>
                        </a:rPr>
                        <a:t>10</a:t>
                      </a:r>
                      <a:r>
                        <a:rPr kumimoji="1" lang="ja-JP" altLang="en-US" sz="500" b="0">
                          <a:solidFill>
                            <a:sysClr val="windowText" lastClr="000000"/>
                          </a:solidFill>
                          <a:latin typeface="+mn-ea"/>
                          <a:ea typeface="+mn-ea"/>
                        </a:rPr>
                        <a:t>大脅威 </a:t>
                      </a:r>
                      <a:r>
                        <a:rPr kumimoji="1" lang="en-US" altLang="ja-JP" sz="500" b="0">
                          <a:solidFill>
                            <a:sysClr val="windowText" lastClr="000000"/>
                          </a:solidFill>
                          <a:latin typeface="+mn-ea"/>
                          <a:ea typeface="+mn-ea"/>
                        </a:rPr>
                        <a:t>2023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8"/>
                        </a:rPr>
                        <a:t>https://www.ipa.go.jp/security/10threats/ps6vr70000009r2f-att/kaisetsu_2023.pdf</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18878664"/>
                  </a:ext>
                </a:extLst>
              </a:tr>
            </a:tbl>
          </a:graphicData>
        </a:graphic>
      </p:graphicFrame>
      <p:grpSp>
        <p:nvGrpSpPr>
          <p:cNvPr id="2" name="グループ化 1">
            <a:extLst>
              <a:ext uri="{FF2B5EF4-FFF2-40B4-BE49-F238E27FC236}">
                <a16:creationId xmlns:a16="http://schemas.microsoft.com/office/drawing/2014/main" id="{A061C051-9491-435C-8302-8DCBD6E69D9D}"/>
              </a:ext>
            </a:extLst>
          </p:cNvPr>
          <p:cNvGrpSpPr/>
          <p:nvPr/>
        </p:nvGrpSpPr>
        <p:grpSpPr>
          <a:xfrm>
            <a:off x="6109199" y="7150998"/>
            <a:ext cx="252000" cy="252000"/>
            <a:chOff x="8278860" y="7686413"/>
            <a:chExt cx="252000" cy="252000"/>
          </a:xfrm>
        </p:grpSpPr>
        <p:sp>
          <p:nvSpPr>
            <p:cNvPr id="8" name="楕円 7">
              <a:extLst>
                <a:ext uri="{FF2B5EF4-FFF2-40B4-BE49-F238E27FC236}">
                  <a16:creationId xmlns:a16="http://schemas.microsoft.com/office/drawing/2014/main" id="{E8E6240D-2A4E-B561-B57F-A3358903C727}"/>
                </a:ext>
              </a:extLst>
            </p:cNvPr>
            <p:cNvSpPr/>
            <p:nvPr/>
          </p:nvSpPr>
          <p:spPr>
            <a:xfrm>
              <a:off x="8278860" y="7686413"/>
              <a:ext cx="252000" cy="252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pic>
          <p:nvPicPr>
            <p:cNvPr id="10" name="図 9">
              <a:extLst>
                <a:ext uri="{FF2B5EF4-FFF2-40B4-BE49-F238E27FC236}">
                  <a16:creationId xmlns:a16="http://schemas.microsoft.com/office/drawing/2014/main" id="{A3ABA81D-5653-353F-E936-31297E2BC0D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14860" y="7720313"/>
              <a:ext cx="180000" cy="180000"/>
            </a:xfrm>
            <a:prstGeom prst="rect">
              <a:avLst/>
            </a:prstGeom>
          </p:spPr>
        </p:pic>
      </p:grpSp>
      <p:sp>
        <p:nvSpPr>
          <p:cNvPr id="15" name="テキスト ボックス 14">
            <a:extLst>
              <a:ext uri="{FF2B5EF4-FFF2-40B4-BE49-F238E27FC236}">
                <a16:creationId xmlns:a16="http://schemas.microsoft.com/office/drawing/2014/main" id="{DAF545D1-51F9-F3EE-8E7F-6EB6186F9071}"/>
              </a:ext>
            </a:extLst>
          </p:cNvPr>
          <p:cNvSpPr txBox="1"/>
          <p:nvPr/>
        </p:nvSpPr>
        <p:spPr>
          <a:xfrm>
            <a:off x="622800" y="5654127"/>
            <a:ext cx="5612400" cy="184666"/>
          </a:xfrm>
          <a:prstGeom prst="rect">
            <a:avLst/>
          </a:prstGeom>
          <a:noFill/>
        </p:spPr>
        <p:txBody>
          <a:bodyPr wrap="square" rtlCol="0">
            <a:spAutoFit/>
          </a:bodyPr>
          <a:lstStyle/>
          <a:p>
            <a:pPr algn="ctr"/>
            <a:r>
              <a:rPr kumimoji="1" lang="ja-JP" altLang="en-US" sz="600"/>
              <a:t>図</a:t>
            </a:r>
            <a:r>
              <a:rPr kumimoji="1" lang="en-US" altLang="ja-JP" sz="600"/>
              <a:t>74. </a:t>
            </a:r>
            <a:r>
              <a:rPr kumimoji="1" lang="ja-JP" altLang="en-US" sz="600"/>
              <a:t>インシデント事例を通じて学べる内容</a:t>
            </a:r>
          </a:p>
        </p:txBody>
      </p:sp>
      <p:sp>
        <p:nvSpPr>
          <p:cNvPr id="17" name="スライド番号プレースホルダー 3">
            <a:extLst>
              <a:ext uri="{FF2B5EF4-FFF2-40B4-BE49-F238E27FC236}">
                <a16:creationId xmlns:a16="http://schemas.microsoft.com/office/drawing/2014/main" id="{76CCBA7A-6F0F-35E9-4D11-72AD02670D86}"/>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08</a:t>
            </a:r>
            <a:endParaRPr kumimoji="1" lang="ja-JP" altLang="en-US"/>
          </a:p>
        </p:txBody>
      </p:sp>
      <p:sp>
        <p:nvSpPr>
          <p:cNvPr id="9" name="テキスト プレースホルダー 1">
            <a:extLst>
              <a:ext uri="{FF2B5EF4-FFF2-40B4-BE49-F238E27FC236}">
                <a16:creationId xmlns:a16="http://schemas.microsoft.com/office/drawing/2014/main" id="{3B4B3020-1025-0263-24C1-574C66E9F59E}"/>
              </a:ext>
            </a:extLst>
          </p:cNvPr>
          <p:cNvSpPr>
            <a:spLocks noGrp="1"/>
          </p:cNvSpPr>
          <p:nvPr>
            <p:ph type="body" sz="quarter" idx="25"/>
          </p:nvPr>
        </p:nvSpPr>
        <p:spPr>
          <a:xfrm>
            <a:off x="619200" y="835200"/>
            <a:ext cx="6238800" cy="417600"/>
          </a:xfrm>
        </p:spPr>
        <p:txBody>
          <a:bodyPr/>
          <a:lstStyle/>
          <a:p>
            <a:r>
              <a:rPr kumimoji="1" lang="en-US" altLang="ja-JP" u="sng">
                <a:uFill>
                  <a:solidFill>
                    <a:schemeClr val="bg1"/>
                  </a:solidFill>
                </a:uFill>
                <a:hlinkClick r:id="rId10" action="ppaction://hlinksldjump"/>
              </a:rPr>
              <a:t>19</a:t>
            </a:r>
            <a:r>
              <a:rPr kumimoji="1" lang="ja-JP" altLang="en-US" u="sng">
                <a:uFill>
                  <a:solidFill>
                    <a:schemeClr val="bg1"/>
                  </a:solidFill>
                </a:uFill>
                <a:hlinkClick r:id="rId10" action="ppaction://hlinksldjump"/>
              </a:rPr>
              <a:t>章</a:t>
            </a:r>
            <a:r>
              <a:rPr kumimoji="1" lang="en-US" altLang="ja-JP" u="sng">
                <a:uFill>
                  <a:solidFill>
                    <a:schemeClr val="bg1"/>
                  </a:solidFill>
                </a:uFill>
                <a:hlinkClick r:id="rId10" action="ppaction://hlinksldjump"/>
              </a:rPr>
              <a:t>. </a:t>
            </a:r>
            <a:r>
              <a:rPr kumimoji="1" lang="ja-JP" altLang="en-US" u="sng">
                <a:uFill>
                  <a:solidFill>
                    <a:schemeClr val="bg1"/>
                  </a:solidFill>
                </a:uFill>
                <a:hlinkClick r:id="rId10" action="ppaction://hlinksldjump"/>
              </a:rPr>
              <a:t>総括編</a:t>
            </a:r>
            <a:br>
              <a:rPr kumimoji="1" lang="en-US" altLang="ja-JP" u="sng">
                <a:uFill>
                  <a:solidFill>
                    <a:schemeClr val="bg1"/>
                  </a:solidFill>
                </a:uFill>
                <a:hlinkClick r:id="rId10" action="ppaction://hlinksldjump"/>
              </a:rPr>
            </a:br>
            <a:r>
              <a:rPr kumimoji="1" lang="ja-JP" altLang="en-US" u="sng">
                <a:uFill>
                  <a:solidFill>
                    <a:schemeClr val="bg1"/>
                  </a:solidFill>
                </a:uFill>
                <a:hlinkClick r:id="rId10" action="ppaction://hlinksldjump"/>
              </a:rPr>
              <a:t>　</a:t>
            </a:r>
            <a:r>
              <a:rPr kumimoji="1" lang="en-US" altLang="ja-JP" u="sng">
                <a:uFill>
                  <a:solidFill>
                    <a:schemeClr val="bg1"/>
                  </a:solidFill>
                </a:uFill>
                <a:hlinkClick r:id="rId10" action="ppaction://hlinksldjump"/>
              </a:rPr>
              <a:t>19-2. </a:t>
            </a:r>
            <a:r>
              <a:rPr kumimoji="1" lang="ja-JP" altLang="en-US" u="sng">
                <a:uFill>
                  <a:solidFill>
                    <a:schemeClr val="bg1"/>
                  </a:solidFill>
                </a:uFill>
                <a:hlinkClick r:id="rId10" action="ppaction://hlinksldjump"/>
              </a:rPr>
              <a:t>各章の</a:t>
            </a:r>
            <a:r>
              <a:rPr lang="ja-JP" altLang="en-US" u="sng">
                <a:uFill>
                  <a:solidFill>
                    <a:schemeClr val="bg1"/>
                  </a:solidFill>
                </a:uFill>
                <a:hlinkClick r:id="rId10" action="ppaction://hlinksldjump"/>
              </a:rPr>
              <a:t>ポイント</a:t>
            </a:r>
            <a:endParaRPr kumimoji="1" lang="ja-JP" altLang="en-US" u="sng">
              <a:uFill>
                <a:solidFill>
                  <a:schemeClr val="bg1"/>
                </a:solidFill>
              </a:uFill>
            </a:endParaRPr>
          </a:p>
        </p:txBody>
      </p:sp>
    </p:spTree>
    <p:extLst>
      <p:ext uri="{BB962C8B-B14F-4D97-AF65-F5344CB8AC3E}">
        <p14:creationId xmlns:p14="http://schemas.microsoft.com/office/powerpoint/2010/main" val="3395224425"/>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a:extLst>
              <a:ext uri="{FF2B5EF4-FFF2-40B4-BE49-F238E27FC236}">
                <a16:creationId xmlns:a16="http://schemas.microsoft.com/office/drawing/2014/main" id="{48674C9E-8872-7A15-FC4E-A898A244FC0F}"/>
              </a:ext>
            </a:extLst>
          </p:cNvPr>
          <p:cNvSpPr/>
          <p:nvPr/>
        </p:nvSpPr>
        <p:spPr>
          <a:xfrm>
            <a:off x="622800" y="7651015"/>
            <a:ext cx="5612400" cy="1673256"/>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1200"/>
          </a:p>
        </p:txBody>
      </p:sp>
      <p:sp>
        <p:nvSpPr>
          <p:cNvPr id="3" name="テキスト プレースホルダー 2">
            <a:extLst>
              <a:ext uri="{FF2B5EF4-FFF2-40B4-BE49-F238E27FC236}">
                <a16:creationId xmlns:a16="http://schemas.microsoft.com/office/drawing/2014/main" id="{F64182BC-4606-B9EF-8946-590AFEA32E35}"/>
              </a:ext>
            </a:extLst>
          </p:cNvPr>
          <p:cNvSpPr>
            <a:spLocks noGrp="1"/>
          </p:cNvSpPr>
          <p:nvPr>
            <p:ph type="body" sz="quarter" idx="14"/>
          </p:nvPr>
        </p:nvSpPr>
        <p:spPr>
          <a:xfrm>
            <a:off x="1123950" y="1457325"/>
            <a:ext cx="5734050" cy="381000"/>
          </a:xfrm>
        </p:spPr>
        <p:txBody>
          <a:bodyPr/>
          <a:lstStyle/>
          <a:p>
            <a:r>
              <a:rPr kumimoji="1" lang="en-US" altLang="ja-JP"/>
              <a:t>19-2-3. </a:t>
            </a:r>
            <a:r>
              <a:rPr kumimoji="1" lang="ja-JP" altLang="en-US" sz="1000"/>
              <a:t>第</a:t>
            </a:r>
            <a:r>
              <a:rPr kumimoji="1" lang="en-US" altLang="ja-JP" sz="1000"/>
              <a:t>3</a:t>
            </a:r>
            <a:r>
              <a:rPr kumimoji="1" lang="ja-JP" altLang="en-US" sz="1000"/>
              <a:t>章</a:t>
            </a:r>
            <a:r>
              <a:rPr kumimoji="1" lang="en-US" altLang="ja-JP" sz="1000"/>
              <a:t>. </a:t>
            </a:r>
            <a:r>
              <a:rPr kumimoji="1" lang="ja-JP" altLang="en-US" sz="1000"/>
              <a:t>サイバーセキュリティの基礎知識</a:t>
            </a:r>
          </a:p>
        </p:txBody>
      </p:sp>
      <p:sp>
        <p:nvSpPr>
          <p:cNvPr id="4" name="テキスト プレースホルダー 3">
            <a:extLst>
              <a:ext uri="{FF2B5EF4-FFF2-40B4-BE49-F238E27FC236}">
                <a16:creationId xmlns:a16="http://schemas.microsoft.com/office/drawing/2014/main" id="{1C26D60D-A9DB-4C0B-D3EE-343F5AC58484}"/>
              </a:ext>
            </a:extLst>
          </p:cNvPr>
          <p:cNvSpPr>
            <a:spLocks noGrp="1"/>
          </p:cNvSpPr>
          <p:nvPr>
            <p:ph type="body" sz="quarter" idx="16"/>
          </p:nvPr>
        </p:nvSpPr>
        <p:spPr>
          <a:xfrm>
            <a:off x="622800" y="5767539"/>
            <a:ext cx="5612400" cy="381000"/>
          </a:xfrm>
        </p:spPr>
        <p:txBody>
          <a:bodyPr/>
          <a:lstStyle/>
          <a:p>
            <a:r>
              <a:rPr kumimoji="1" lang="ja-JP" altLang="en-US"/>
              <a:t>要旨</a:t>
            </a:r>
          </a:p>
        </p:txBody>
      </p:sp>
      <p:sp>
        <p:nvSpPr>
          <p:cNvPr id="8" name="テキスト ボックス 7">
            <a:extLst>
              <a:ext uri="{FF2B5EF4-FFF2-40B4-BE49-F238E27FC236}">
                <a16:creationId xmlns:a16="http://schemas.microsoft.com/office/drawing/2014/main" id="{3B3EEC46-E25C-9E4D-6562-F9369D7E4F79}"/>
              </a:ext>
            </a:extLst>
          </p:cNvPr>
          <p:cNvSpPr txBox="1"/>
          <p:nvPr/>
        </p:nvSpPr>
        <p:spPr>
          <a:xfrm>
            <a:off x="622800" y="2001600"/>
            <a:ext cx="5612400" cy="738664"/>
          </a:xfrm>
          <a:prstGeom prst="rect">
            <a:avLst/>
          </a:prstGeom>
          <a:noFill/>
        </p:spPr>
        <p:txBody>
          <a:bodyPr wrap="none" rtlCol="0">
            <a:spAutoFit/>
          </a:bodyPr>
          <a:lstStyle/>
          <a:p>
            <a:r>
              <a:rPr kumimoji="1" lang="ja-JP" altLang="en-US" sz="1050" b="1">
                <a:latin typeface="+mn-ea"/>
              </a:rPr>
              <a:t>　</a:t>
            </a:r>
            <a:r>
              <a:rPr kumimoji="1" lang="en-US" altLang="ja-JP" sz="1050" b="1">
                <a:latin typeface="+mn-ea"/>
              </a:rPr>
              <a:t>3-1. </a:t>
            </a:r>
            <a:r>
              <a:rPr kumimoji="1" lang="ja-JP" altLang="en-US" sz="1050" b="1">
                <a:latin typeface="+mn-ea"/>
              </a:rPr>
              <a:t>導入済と想定するセキュリティ対策機能</a:t>
            </a:r>
          </a:p>
          <a:p>
            <a:r>
              <a:rPr kumimoji="1" lang="ja-JP" altLang="en-US" sz="1050" b="1">
                <a:latin typeface="+mn-ea"/>
              </a:rPr>
              <a:t>　</a:t>
            </a:r>
            <a:r>
              <a:rPr kumimoji="1" lang="en-US" altLang="ja-JP" sz="1050" b="1">
                <a:latin typeface="+mn-ea"/>
              </a:rPr>
              <a:t>3-2. </a:t>
            </a:r>
            <a:r>
              <a:rPr kumimoji="1" lang="ja-JP" altLang="en-US" sz="1050" b="1">
                <a:latin typeface="+mn-ea"/>
              </a:rPr>
              <a:t>各種資格試験から得るサイバーセキュリティの基礎知識</a:t>
            </a:r>
          </a:p>
          <a:p>
            <a:r>
              <a:rPr kumimoji="1" lang="ja-JP" altLang="en-US" sz="1050" b="1">
                <a:latin typeface="+mn-ea"/>
              </a:rPr>
              <a:t>　</a:t>
            </a:r>
            <a:r>
              <a:rPr kumimoji="1" lang="en-US" altLang="ja-JP" sz="1050" b="1">
                <a:latin typeface="+mn-ea"/>
              </a:rPr>
              <a:t>3-3. Security Action</a:t>
            </a:r>
            <a:r>
              <a:rPr kumimoji="1" lang="ja-JP" altLang="en-US" sz="1050" b="1">
                <a:latin typeface="+mn-ea"/>
              </a:rPr>
              <a:t>（セキュリティ対策自己宣言）</a:t>
            </a:r>
          </a:p>
          <a:p>
            <a:r>
              <a:rPr kumimoji="1" lang="ja-JP" altLang="en-US" sz="1050" b="1">
                <a:latin typeface="+mn-ea"/>
              </a:rPr>
              <a:t>　</a:t>
            </a:r>
            <a:r>
              <a:rPr kumimoji="1" lang="en-US" altLang="ja-JP" sz="1050" b="1">
                <a:latin typeface="+mn-ea"/>
              </a:rPr>
              <a:t>3-4. </a:t>
            </a:r>
            <a:r>
              <a:rPr kumimoji="1" lang="ja-JP" altLang="en-US" sz="1050" b="1">
                <a:latin typeface="+mn-ea"/>
              </a:rPr>
              <a:t>サイバーセキュリティアプローチ方法</a:t>
            </a:r>
          </a:p>
        </p:txBody>
      </p:sp>
      <p:graphicFrame>
        <p:nvGraphicFramePr>
          <p:cNvPr id="6" name="表 5">
            <a:extLst>
              <a:ext uri="{FF2B5EF4-FFF2-40B4-BE49-F238E27FC236}">
                <a16:creationId xmlns:a16="http://schemas.microsoft.com/office/drawing/2014/main" id="{52D1091D-F580-C695-21AB-7DAFAC49B20C}"/>
              </a:ext>
            </a:extLst>
          </p:cNvPr>
          <p:cNvGraphicFramePr>
            <a:graphicFrameLocks noGrp="1"/>
          </p:cNvGraphicFramePr>
          <p:nvPr>
            <p:extLst>
              <p:ext uri="{D42A27DB-BD31-4B8C-83A1-F6EECF244321}">
                <p14:modId xmlns:p14="http://schemas.microsoft.com/office/powerpoint/2010/main" val="514768175"/>
              </p:ext>
            </p:extLst>
          </p:nvPr>
        </p:nvGraphicFramePr>
        <p:xfrm>
          <a:off x="619200" y="2732925"/>
          <a:ext cx="5612400" cy="246735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ea"/>
                          <a:ea typeface="+mn-ea"/>
                          <a:cs typeface="+mn-cs"/>
                        </a:rPr>
                        <a:t>　第</a:t>
                      </a:r>
                      <a:r>
                        <a:rPr kumimoji="1" lang="en-US" altLang="ja-JP" sz="1050" b="0" i="0" kern="1200">
                          <a:solidFill>
                            <a:schemeClr val="dk1"/>
                          </a:solidFill>
                          <a:effectLst/>
                          <a:latin typeface="+mn-ea"/>
                          <a:ea typeface="+mn-ea"/>
                          <a:cs typeface="+mn-cs"/>
                        </a:rPr>
                        <a:t>3</a:t>
                      </a:r>
                      <a:r>
                        <a:rPr kumimoji="1" lang="ja-JP" altLang="en-US" sz="1050" b="0" i="0" kern="1200">
                          <a:solidFill>
                            <a:schemeClr val="dk1"/>
                          </a:solidFill>
                          <a:effectLst/>
                          <a:latin typeface="+mn-ea"/>
                          <a:ea typeface="+mn-ea"/>
                          <a:cs typeface="+mn-cs"/>
                        </a:rPr>
                        <a:t>章では、サイバーセキュリティの基本的な知識や対策などについて振り返りつつ、</a:t>
                      </a:r>
                      <a:r>
                        <a:rPr kumimoji="1" lang="ja-JP" altLang="en-US" sz="1050" b="0">
                          <a:solidFill>
                            <a:schemeClr val="tx1"/>
                          </a:solidFill>
                        </a:rPr>
                        <a:t>自社のリスク状況や活用可能なリソースを考慮した、脅威に対する最適な対処方法を明確にすることを目的とします。</a:t>
                      </a:r>
                      <a:endParaRPr lang="en-US" altLang="ja-JP" sz="105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en-US" altLang="ja-JP" sz="1050">
                          <a:solidFill>
                            <a:schemeClr val="tx1"/>
                          </a:solidFill>
                          <a:latin typeface="+mn-ea"/>
                          <a:ea typeface="+mn-ea"/>
                        </a:rPr>
                        <a:t>UTM</a:t>
                      </a:r>
                      <a:r>
                        <a:rPr kumimoji="1" lang="ja-JP" altLang="en-US" sz="1050">
                          <a:solidFill>
                            <a:schemeClr val="tx1"/>
                          </a:solidFill>
                          <a:latin typeface="+mn-ea"/>
                          <a:ea typeface="+mn-ea"/>
                        </a:rPr>
                        <a:t>、</a:t>
                      </a:r>
                      <a:r>
                        <a:rPr kumimoji="1" lang="en-US" altLang="ja-JP" sz="1050">
                          <a:solidFill>
                            <a:schemeClr val="tx1"/>
                          </a:solidFill>
                          <a:latin typeface="+mn-ea"/>
                          <a:ea typeface="+mn-ea"/>
                        </a:rPr>
                        <a:t>EDR</a:t>
                      </a:r>
                      <a:r>
                        <a:rPr kumimoji="1" lang="ja-JP" altLang="en-US" sz="1050">
                          <a:solidFill>
                            <a:schemeClr val="tx1"/>
                          </a:solidFill>
                          <a:latin typeface="+mn-ea"/>
                          <a:ea typeface="+mn-ea"/>
                        </a:rPr>
                        <a:t>の機能を再確認すること。</a:t>
                      </a:r>
                      <a:endParaRPr kumimoji="1" lang="en-US" altLang="ja-JP" sz="105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サイバーセキュリティに関する基礎知識を身につける方法を確認すること。</a:t>
                      </a:r>
                      <a:endParaRPr kumimoji="1" lang="en-US" altLang="ja-JP" sz="105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b="0" i="0" kern="1200">
                          <a:solidFill>
                            <a:schemeClr val="dk1"/>
                          </a:solidFill>
                          <a:effectLst/>
                          <a:latin typeface="+mn-ea"/>
                          <a:ea typeface="+mn-ea"/>
                          <a:cs typeface="+mn-cs"/>
                        </a:rPr>
                        <a:t>企業が自ら実施できる基本的なセキュリティ対策を再確認すること。</a:t>
                      </a:r>
                      <a:endParaRPr kumimoji="1" lang="en-US" altLang="ja-JP" sz="105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b="0" i="0" kern="1200">
                          <a:solidFill>
                            <a:schemeClr val="dk1"/>
                          </a:solidFill>
                          <a:effectLst/>
                          <a:latin typeface="+mn-lt"/>
                          <a:ea typeface="+mn-ea"/>
                          <a:cs typeface="+mn-cs"/>
                        </a:rPr>
                        <a:t>リスクと活用可能なリソースを考慮した脅威への対処方法を理解すること。</a:t>
                      </a:r>
                      <a:endParaRPr kumimoji="1" lang="en-US" altLang="ja-JP" sz="105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
        <p:nvSpPr>
          <p:cNvPr id="20" name="四角形: 角を丸くする 19">
            <a:extLst>
              <a:ext uri="{FF2B5EF4-FFF2-40B4-BE49-F238E27FC236}">
                <a16:creationId xmlns:a16="http://schemas.microsoft.com/office/drawing/2014/main" id="{EDE97D84-329A-804A-B934-BB340A5D4AF8}"/>
              </a:ext>
            </a:extLst>
          </p:cNvPr>
          <p:cNvSpPr/>
          <p:nvPr/>
        </p:nvSpPr>
        <p:spPr>
          <a:xfrm>
            <a:off x="622800" y="5284060"/>
            <a:ext cx="5612400" cy="472677"/>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r>
              <a:rPr kumimoji="1" lang="ja-JP" altLang="en-US" sz="1050" b="1"/>
              <a:t>主なキーワード</a:t>
            </a:r>
            <a:endParaRPr kumimoji="1" lang="en-US" altLang="ja-JP" sz="1050" b="1"/>
          </a:p>
          <a:p>
            <a:r>
              <a:rPr kumimoji="1" lang="en-US" altLang="ja-JP" sz="1050">
                <a:solidFill>
                  <a:schemeClr val="tx1"/>
                </a:solidFill>
                <a:latin typeface="メイリオ" panose="020B0604030504040204" pitchFamily="50" charset="-128"/>
                <a:ea typeface="メイリオ" panose="020B0604030504040204" pitchFamily="50" charset="-128"/>
              </a:rPr>
              <a:t>UTM</a:t>
            </a:r>
            <a:r>
              <a:rPr kumimoji="1" lang="ja-JP" altLang="en-US" sz="1050">
                <a:solidFill>
                  <a:schemeClr val="tx1"/>
                </a:solidFill>
                <a:latin typeface="メイリオ" panose="020B0604030504040204" pitchFamily="50" charset="-128"/>
                <a:ea typeface="メイリオ" panose="020B0604030504040204" pitchFamily="50" charset="-128"/>
              </a:rPr>
              <a:t>、</a:t>
            </a:r>
            <a:r>
              <a:rPr kumimoji="1" lang="en-US" altLang="ja-JP" sz="1050">
                <a:solidFill>
                  <a:schemeClr val="tx1"/>
                </a:solidFill>
                <a:latin typeface="メイリオ" panose="020B0604030504040204" pitchFamily="50" charset="-128"/>
                <a:ea typeface="メイリオ" panose="020B0604030504040204" pitchFamily="50" charset="-128"/>
              </a:rPr>
              <a:t>EDR</a:t>
            </a:r>
            <a:r>
              <a:rPr kumimoji="1" lang="ja-JP" altLang="en-US" sz="1050">
                <a:solidFill>
                  <a:schemeClr val="tx1"/>
                </a:solidFill>
                <a:latin typeface="メイリオ" panose="020B0604030504040204" pitchFamily="50" charset="-128"/>
                <a:ea typeface="メイリオ" panose="020B0604030504040204" pitchFamily="50" charset="-128"/>
              </a:rPr>
              <a:t>、</a:t>
            </a:r>
            <a:r>
              <a:rPr kumimoji="1" lang="zh-TW" altLang="en-US" sz="1050">
                <a:solidFill>
                  <a:schemeClr val="tx1"/>
                </a:solidFill>
                <a:latin typeface="メイリオ" panose="020B0604030504040204" pitchFamily="50" charset="-128"/>
                <a:ea typeface="メイリオ" panose="020B0604030504040204" pitchFamily="50" charset="-128"/>
              </a:rPr>
              <a:t>情報処理技術者試験</a:t>
            </a:r>
            <a:r>
              <a:rPr kumimoji="1" lang="ja-JP" altLang="en-US" sz="1050">
                <a:solidFill>
                  <a:schemeClr val="tx1"/>
                </a:solidFill>
                <a:latin typeface="メイリオ" panose="020B0604030504040204" pitchFamily="50" charset="-128"/>
                <a:ea typeface="メイリオ" panose="020B0604030504040204" pitchFamily="50" charset="-128"/>
              </a:rPr>
              <a:t>、</a:t>
            </a:r>
            <a:r>
              <a:rPr kumimoji="1" lang="en-US" altLang="ja-JP" sz="1050">
                <a:solidFill>
                  <a:schemeClr val="tx1"/>
                </a:solidFill>
                <a:latin typeface="メイリオ" panose="020B0604030504040204" pitchFamily="50" charset="-128"/>
                <a:ea typeface="メイリオ" panose="020B0604030504040204" pitchFamily="50" charset="-128"/>
              </a:rPr>
              <a:t>SECURITY ACTION</a:t>
            </a:r>
          </a:p>
        </p:txBody>
      </p:sp>
      <p:graphicFrame>
        <p:nvGraphicFramePr>
          <p:cNvPr id="10" name="表 9">
            <a:extLst>
              <a:ext uri="{FF2B5EF4-FFF2-40B4-BE49-F238E27FC236}">
                <a16:creationId xmlns:a16="http://schemas.microsoft.com/office/drawing/2014/main" id="{9F3FB76A-9E28-3631-F22D-9AF250FE2151}"/>
              </a:ext>
            </a:extLst>
          </p:cNvPr>
          <p:cNvGraphicFramePr>
            <a:graphicFrameLocks noGrp="1"/>
          </p:cNvGraphicFramePr>
          <p:nvPr>
            <p:extLst>
              <p:ext uri="{D42A27DB-BD31-4B8C-83A1-F6EECF244321}">
                <p14:modId xmlns:p14="http://schemas.microsoft.com/office/powerpoint/2010/main" val="2228776646"/>
              </p:ext>
            </p:extLst>
          </p:nvPr>
        </p:nvGraphicFramePr>
        <p:xfrm>
          <a:off x="622800" y="7170317"/>
          <a:ext cx="5612400" cy="4114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716711521"/>
                    </a:ext>
                  </a:extLst>
                </a:gridCol>
              </a:tblGrid>
              <a:tr h="0">
                <a:tc>
                  <a:txBody>
                    <a:bodyPr/>
                    <a:lstStyle/>
                    <a:p>
                      <a:pPr marL="171450" indent="-171450">
                        <a:buFont typeface="Wingdings" panose="05000000000000000000" pitchFamily="2" charset="2"/>
                        <a:buChar char="Ø"/>
                      </a:pPr>
                      <a:r>
                        <a:rPr kumimoji="1" lang="en-US" altLang="ja-JP" sz="1050" b="1">
                          <a:solidFill>
                            <a:schemeClr val="tx1"/>
                          </a:solidFill>
                        </a:rPr>
                        <a:t>3-1.</a:t>
                      </a:r>
                      <a:r>
                        <a:rPr kumimoji="1" lang="ja-JP" altLang="en-US" sz="1050" b="1">
                          <a:solidFill>
                            <a:schemeClr val="tx1"/>
                          </a:solidFill>
                        </a:rPr>
                        <a:t>導入済と想定するセキュリティ対策機能</a:t>
                      </a:r>
                      <a:br>
                        <a:rPr kumimoji="1" lang="en-US" altLang="ja-JP" sz="1050" b="0">
                          <a:solidFill>
                            <a:schemeClr val="tx1"/>
                          </a:solidFill>
                        </a:rPr>
                      </a:br>
                      <a:r>
                        <a:rPr kumimoji="1" lang="ja-JP" altLang="en-US" sz="1050" b="0">
                          <a:solidFill>
                            <a:schemeClr val="tx1"/>
                          </a:solidFill>
                        </a:rPr>
                        <a:t>　</a:t>
                      </a:r>
                      <a:r>
                        <a:rPr kumimoji="1" lang="en-US" altLang="ja-JP" sz="1050" b="0">
                          <a:solidFill>
                            <a:schemeClr val="tx1"/>
                          </a:solidFill>
                        </a:rPr>
                        <a:t>UTM</a:t>
                      </a:r>
                      <a:r>
                        <a:rPr kumimoji="1" lang="ja-JP" altLang="en-US" sz="1050" b="0">
                          <a:solidFill>
                            <a:schemeClr val="tx1"/>
                          </a:solidFill>
                        </a:rPr>
                        <a:t>、</a:t>
                      </a:r>
                      <a:r>
                        <a:rPr kumimoji="1" lang="en-US" altLang="ja-JP" sz="1050" b="0">
                          <a:solidFill>
                            <a:schemeClr val="tx1"/>
                          </a:solidFill>
                        </a:rPr>
                        <a:t>EDR</a:t>
                      </a:r>
                      <a:r>
                        <a:rPr kumimoji="1" lang="ja-JP" altLang="en-US" sz="1050" b="0">
                          <a:solidFill>
                            <a:schemeClr val="tx1"/>
                          </a:solidFill>
                        </a:rPr>
                        <a:t>の機能について振り返ります。</a:t>
                      </a:r>
                      <a:endParaRPr kumimoji="1" lang="en-US" altLang="ja-JP" sz="1050" b="1">
                        <a:solidFill>
                          <a:schemeClr val="tx1"/>
                        </a:solidFill>
                        <a:latin typeface="+mn-ea"/>
                        <a:ea typeface="+mn-ea"/>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93150062"/>
                  </a:ext>
                </a:extLst>
              </a:tr>
            </a:tbl>
          </a:graphicData>
        </a:graphic>
      </p:graphicFrame>
      <p:sp>
        <p:nvSpPr>
          <p:cNvPr id="12" name="テキスト ボックス 11">
            <a:extLst>
              <a:ext uri="{FF2B5EF4-FFF2-40B4-BE49-F238E27FC236}">
                <a16:creationId xmlns:a16="http://schemas.microsoft.com/office/drawing/2014/main" id="{208DA0FF-62A6-34D6-4960-C1D414809F8B}"/>
              </a:ext>
            </a:extLst>
          </p:cNvPr>
          <p:cNvSpPr txBox="1"/>
          <p:nvPr/>
        </p:nvSpPr>
        <p:spPr>
          <a:xfrm>
            <a:off x="622800" y="6069777"/>
            <a:ext cx="5612400" cy="1061829"/>
          </a:xfrm>
          <a:prstGeom prst="rect">
            <a:avLst/>
          </a:prstGeom>
          <a:noFill/>
          <a:ln>
            <a:solidFill>
              <a:schemeClr val="tx1"/>
            </a:solidFill>
          </a:ln>
        </p:spPr>
        <p:txBody>
          <a:bodyPr wrap="square">
            <a:spAutoFit/>
          </a:bodyPr>
          <a:lstStyle/>
          <a:p>
            <a:pPr defTabSz="914400">
              <a:defRPr/>
            </a:pPr>
            <a:r>
              <a:rPr lang="en-US" altLang="ja-JP" sz="1050" b="1" spc="31">
                <a:latin typeface="+mn-ea"/>
                <a:cs typeface="Cascadia Mono" panose="020B0609020000020004" pitchFamily="49" charset="0"/>
              </a:rPr>
              <a:t>3</a:t>
            </a:r>
            <a:r>
              <a:rPr lang="ja-JP" altLang="en-US" sz="1050" b="1" spc="31">
                <a:latin typeface="+mn-ea"/>
                <a:cs typeface="Cascadia Mono" panose="020B0609020000020004" pitchFamily="49" charset="0"/>
              </a:rPr>
              <a:t>章の全体概要</a:t>
            </a:r>
            <a:endParaRPr kumimoji="1" lang="en-US" altLang="ja-JP" sz="1050" b="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050" b="0">
                <a:solidFill>
                  <a:schemeClr val="tx1"/>
                </a:solidFill>
                <a:latin typeface="+mn-ea"/>
                <a:ea typeface="+mn-ea"/>
              </a:rPr>
              <a:t>　</a:t>
            </a:r>
            <a:r>
              <a:rPr kumimoji="1" lang="en-US" altLang="ja-JP" sz="1050" b="0">
                <a:solidFill>
                  <a:schemeClr val="tx1"/>
                </a:solidFill>
                <a:latin typeface="+mn-ea"/>
                <a:ea typeface="+mn-ea"/>
              </a:rPr>
              <a:t>UTM</a:t>
            </a:r>
            <a:r>
              <a:rPr kumimoji="1" lang="ja-JP" altLang="en-US" sz="1050" b="0">
                <a:solidFill>
                  <a:schemeClr val="tx1"/>
                </a:solidFill>
                <a:latin typeface="+mn-ea"/>
                <a:ea typeface="+mn-ea"/>
              </a:rPr>
              <a:t>、</a:t>
            </a:r>
            <a:r>
              <a:rPr kumimoji="1" lang="en-US" altLang="ja-JP" sz="1050" b="0">
                <a:solidFill>
                  <a:schemeClr val="tx1"/>
                </a:solidFill>
                <a:latin typeface="+mn-ea"/>
                <a:ea typeface="+mn-ea"/>
              </a:rPr>
              <a:t>EDR</a:t>
            </a:r>
            <a:r>
              <a:rPr kumimoji="1" lang="ja-JP" altLang="en-US" sz="1050" b="0">
                <a:solidFill>
                  <a:schemeClr val="tx1"/>
                </a:solidFill>
                <a:latin typeface="+mn-ea"/>
                <a:ea typeface="+mn-ea"/>
              </a:rPr>
              <a:t>の機能や、</a:t>
            </a:r>
            <a:r>
              <a:rPr kumimoji="1" lang="en-US" altLang="ja-JP" sz="1050" b="0">
                <a:solidFill>
                  <a:schemeClr val="tx1"/>
                </a:solidFill>
                <a:latin typeface="+mn-ea"/>
                <a:ea typeface="+mn-ea"/>
              </a:rPr>
              <a:t>IT</a:t>
            </a:r>
            <a:r>
              <a:rPr kumimoji="1" lang="ja-JP" altLang="en-US" sz="1050" b="0">
                <a:solidFill>
                  <a:schemeClr val="tx1"/>
                </a:solidFill>
                <a:latin typeface="+mn-ea"/>
                <a:ea typeface="+mn-ea"/>
              </a:rPr>
              <a:t>やセキュリティに関する網羅的な知識の取得状況を確認するために有効な情報処理技術者試験を紹介しています。</a:t>
            </a:r>
            <a:r>
              <a:rPr lang="ja-JP" altLang="en-US" sz="1050" b="0" spc="31">
                <a:solidFill>
                  <a:schemeClr val="tx1"/>
                </a:solidFill>
                <a:latin typeface="+mn-ea"/>
                <a:cs typeface="Cascadia Mono" panose="020B0609020000020004" pitchFamily="49" charset="0"/>
              </a:rPr>
              <a:t>中小企業がセキュリティ対策を進めるにあたり、</a:t>
            </a:r>
            <a:r>
              <a:rPr lang="en-US" altLang="ja-JP" sz="1050" spc="31">
                <a:latin typeface="+mn-ea"/>
                <a:cs typeface="Cascadia Mono" panose="020B0609020000020004" pitchFamily="49" charset="0"/>
              </a:rPr>
              <a:t>SECURITY ACTION</a:t>
            </a:r>
            <a:r>
              <a:rPr lang="ja-JP" altLang="en-US" sz="1050" b="0" spc="31">
                <a:solidFill>
                  <a:schemeClr val="tx1"/>
                </a:solidFill>
                <a:latin typeface="+mn-ea"/>
                <a:cs typeface="Cascadia Mono" panose="020B0609020000020004" pitchFamily="49" charset="0"/>
              </a:rPr>
              <a:t>（セキュリティ対策自己宣言）に取組</a:t>
            </a:r>
            <a:r>
              <a:rPr lang="ja-JP" altLang="en-US" sz="1050" spc="31">
                <a:latin typeface="+mn-ea"/>
                <a:cs typeface="Cascadia Mono" panose="020B0609020000020004" pitchFamily="49" charset="0"/>
              </a:rPr>
              <a:t>む</a:t>
            </a:r>
            <a:r>
              <a:rPr lang="ja-JP" altLang="en-US" sz="1050" b="0" spc="31">
                <a:solidFill>
                  <a:schemeClr val="tx1"/>
                </a:solidFill>
                <a:latin typeface="+mn-ea"/>
                <a:cs typeface="Cascadia Mono" panose="020B0609020000020004" pitchFamily="49" charset="0"/>
              </a:rPr>
              <a:t>ことを推奨します。その後、サイバーセキュリティの脅威に対処するための</a:t>
            </a:r>
            <a:r>
              <a:rPr lang="en-US" altLang="ja-JP" sz="1050" b="0" spc="31">
                <a:solidFill>
                  <a:schemeClr val="tx1"/>
                </a:solidFill>
                <a:latin typeface="+mn-ea"/>
                <a:cs typeface="Cascadia Mono" panose="020B0609020000020004" pitchFamily="49" charset="0"/>
              </a:rPr>
              <a:t>3</a:t>
            </a:r>
            <a:r>
              <a:rPr lang="ja-JP" altLang="en-US" sz="1050" b="0" spc="31">
                <a:solidFill>
                  <a:schemeClr val="tx1"/>
                </a:solidFill>
                <a:latin typeface="+mn-ea"/>
                <a:cs typeface="Cascadia Mono" panose="020B0609020000020004" pitchFamily="49" charset="0"/>
              </a:rPr>
              <a:t>つの段階的なアプローチ手法を用いて対策を進めましょう。</a:t>
            </a:r>
          </a:p>
        </p:txBody>
      </p:sp>
      <p:sp>
        <p:nvSpPr>
          <p:cNvPr id="127" name="テキスト ボックス 126">
            <a:extLst>
              <a:ext uri="{FF2B5EF4-FFF2-40B4-BE49-F238E27FC236}">
                <a16:creationId xmlns:a16="http://schemas.microsoft.com/office/drawing/2014/main" id="{C4320102-E03B-317B-4231-846AB527684E}"/>
              </a:ext>
            </a:extLst>
          </p:cNvPr>
          <p:cNvSpPr txBox="1"/>
          <p:nvPr/>
        </p:nvSpPr>
        <p:spPr>
          <a:xfrm>
            <a:off x="4294212" y="7666300"/>
            <a:ext cx="1436484" cy="215444"/>
          </a:xfrm>
          <a:prstGeom prst="rect">
            <a:avLst/>
          </a:prstGeom>
          <a:noFill/>
        </p:spPr>
        <p:txBody>
          <a:bodyPr wrap="square" rtlCol="0">
            <a:spAutoFit/>
          </a:bodyPr>
          <a:lstStyle/>
          <a:p>
            <a:pPr algn="ctr"/>
            <a:r>
              <a:rPr kumimoji="1" lang="en-US" altLang="ja-JP" sz="800" b="1"/>
              <a:t>【EDR</a:t>
            </a:r>
            <a:r>
              <a:rPr kumimoji="1" lang="ja-JP" altLang="en-US" sz="800" b="1"/>
              <a:t>の動作</a:t>
            </a:r>
            <a:r>
              <a:rPr kumimoji="1" lang="en-US" altLang="ja-JP" sz="800" b="1"/>
              <a:t>】</a:t>
            </a:r>
            <a:endParaRPr kumimoji="1" lang="ja-JP" altLang="en-US" sz="800" b="1"/>
          </a:p>
        </p:txBody>
      </p:sp>
      <p:grpSp>
        <p:nvGrpSpPr>
          <p:cNvPr id="133" name="グループ化 132">
            <a:extLst>
              <a:ext uri="{FF2B5EF4-FFF2-40B4-BE49-F238E27FC236}">
                <a16:creationId xmlns:a16="http://schemas.microsoft.com/office/drawing/2014/main" id="{2AD1C179-5C5E-DE33-8C83-13017C35EF10}"/>
              </a:ext>
            </a:extLst>
          </p:cNvPr>
          <p:cNvGrpSpPr/>
          <p:nvPr/>
        </p:nvGrpSpPr>
        <p:grpSpPr>
          <a:xfrm>
            <a:off x="4544100" y="8938592"/>
            <a:ext cx="1116983" cy="295970"/>
            <a:chOff x="945647" y="7275583"/>
            <a:chExt cx="1952625" cy="587375"/>
          </a:xfrm>
        </p:grpSpPr>
        <p:sp>
          <p:nvSpPr>
            <p:cNvPr id="134" name="正方形/長方形 133">
              <a:extLst>
                <a:ext uri="{FF2B5EF4-FFF2-40B4-BE49-F238E27FC236}">
                  <a16:creationId xmlns:a16="http://schemas.microsoft.com/office/drawing/2014/main" id="{F931FC81-C438-562E-8BAC-09A3B6B1687E}"/>
                </a:ext>
              </a:extLst>
            </p:cNvPr>
            <p:cNvSpPr/>
            <p:nvPr/>
          </p:nvSpPr>
          <p:spPr>
            <a:xfrm>
              <a:off x="945647" y="7275583"/>
              <a:ext cx="1952625" cy="587375"/>
            </a:xfrm>
            <a:prstGeom prst="rect">
              <a:avLst/>
            </a:prstGeom>
            <a:noFill/>
            <a:ln w="6350">
              <a:solidFill>
                <a:srgbClr val="0070C0"/>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kumimoji="1" lang="ja-JP" altLang="en-US"/>
            </a:p>
          </p:txBody>
        </p:sp>
        <p:grpSp>
          <p:nvGrpSpPr>
            <p:cNvPr id="135" name="グループ化 134">
              <a:extLst>
                <a:ext uri="{FF2B5EF4-FFF2-40B4-BE49-F238E27FC236}">
                  <a16:creationId xmlns:a16="http://schemas.microsoft.com/office/drawing/2014/main" id="{D40D9B32-E001-4818-882B-E7FB57BF1ABA}"/>
                </a:ext>
              </a:extLst>
            </p:cNvPr>
            <p:cNvGrpSpPr/>
            <p:nvPr/>
          </p:nvGrpSpPr>
          <p:grpSpPr>
            <a:xfrm>
              <a:off x="1010845" y="7335073"/>
              <a:ext cx="1810745" cy="499595"/>
              <a:chOff x="4007435" y="7038854"/>
              <a:chExt cx="1810745" cy="499595"/>
            </a:xfrm>
          </p:grpSpPr>
          <p:pic>
            <p:nvPicPr>
              <p:cNvPr id="136" name="図 135">
                <a:extLst>
                  <a:ext uri="{FF2B5EF4-FFF2-40B4-BE49-F238E27FC236}">
                    <a16:creationId xmlns:a16="http://schemas.microsoft.com/office/drawing/2014/main" id="{3E875A38-C973-A4FF-50B7-5CC9EB914B0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18587" y="7038854"/>
                <a:ext cx="499593" cy="499593"/>
              </a:xfrm>
              <a:prstGeom prst="rect">
                <a:avLst/>
              </a:prstGeom>
            </p:spPr>
          </p:pic>
          <p:pic>
            <p:nvPicPr>
              <p:cNvPr id="137" name="図 136">
                <a:extLst>
                  <a:ext uri="{FF2B5EF4-FFF2-40B4-BE49-F238E27FC236}">
                    <a16:creationId xmlns:a16="http://schemas.microsoft.com/office/drawing/2014/main" id="{5FB276B1-5558-BF9B-57C2-5288B6C50FE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63011" y="7038856"/>
                <a:ext cx="499593" cy="499593"/>
              </a:xfrm>
              <a:prstGeom prst="rect">
                <a:avLst/>
              </a:prstGeom>
            </p:spPr>
          </p:pic>
          <p:pic>
            <p:nvPicPr>
              <p:cNvPr id="138" name="図 137">
                <a:extLst>
                  <a:ext uri="{FF2B5EF4-FFF2-40B4-BE49-F238E27FC236}">
                    <a16:creationId xmlns:a16="http://schemas.microsoft.com/office/drawing/2014/main" id="{1C99CCAB-F22A-3F59-053A-CAEB4DF0897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07435" y="7038855"/>
                <a:ext cx="499593" cy="499593"/>
              </a:xfrm>
              <a:prstGeom prst="rect">
                <a:avLst/>
              </a:prstGeom>
            </p:spPr>
          </p:pic>
        </p:grpSp>
      </p:grpSp>
      <p:pic>
        <p:nvPicPr>
          <p:cNvPr id="139" name="図 138">
            <a:extLst>
              <a:ext uri="{FF2B5EF4-FFF2-40B4-BE49-F238E27FC236}">
                <a16:creationId xmlns:a16="http://schemas.microsoft.com/office/drawing/2014/main" id="{A1A1C08E-BCA8-ADEE-2BBF-6F52F504B2F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45589" y="7901814"/>
            <a:ext cx="314005" cy="309600"/>
          </a:xfrm>
          <a:prstGeom prst="rect">
            <a:avLst/>
          </a:prstGeom>
        </p:spPr>
      </p:pic>
      <p:cxnSp>
        <p:nvCxnSpPr>
          <p:cNvPr id="140" name="直線矢印コネクタ 139">
            <a:extLst>
              <a:ext uri="{FF2B5EF4-FFF2-40B4-BE49-F238E27FC236}">
                <a16:creationId xmlns:a16="http://schemas.microsoft.com/office/drawing/2014/main" id="{B3EDD4BB-DE52-16C3-0AB0-E58F916B0E02}"/>
              </a:ext>
            </a:extLst>
          </p:cNvPr>
          <p:cNvCxnSpPr>
            <a:cxnSpLocks/>
            <a:stCxn id="136" idx="0"/>
          </p:cNvCxnSpPr>
          <p:nvPr/>
        </p:nvCxnSpPr>
        <p:spPr>
          <a:xfrm flipH="1" flipV="1">
            <a:off x="5224993" y="8344660"/>
            <a:ext cx="249332" cy="623908"/>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51" name="直線矢印コネクタ 150">
            <a:extLst>
              <a:ext uri="{FF2B5EF4-FFF2-40B4-BE49-F238E27FC236}">
                <a16:creationId xmlns:a16="http://schemas.microsoft.com/office/drawing/2014/main" id="{7AA2CC55-0047-1B87-8548-401E6DF55E01}"/>
              </a:ext>
            </a:extLst>
          </p:cNvPr>
          <p:cNvCxnSpPr>
            <a:cxnSpLocks/>
            <a:stCxn id="137" idx="0"/>
            <a:endCxn id="161" idx="2"/>
          </p:cNvCxnSpPr>
          <p:nvPr/>
        </p:nvCxnSpPr>
        <p:spPr>
          <a:xfrm flipV="1">
            <a:off x="5099307" y="8409223"/>
            <a:ext cx="3285" cy="55934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57" name="直線矢印コネクタ 156">
            <a:extLst>
              <a:ext uri="{FF2B5EF4-FFF2-40B4-BE49-F238E27FC236}">
                <a16:creationId xmlns:a16="http://schemas.microsoft.com/office/drawing/2014/main" id="{378FEB58-ACC4-844C-BD33-CC1A42B1BCE3}"/>
              </a:ext>
            </a:extLst>
          </p:cNvPr>
          <p:cNvCxnSpPr>
            <a:cxnSpLocks/>
            <a:stCxn id="138" idx="0"/>
          </p:cNvCxnSpPr>
          <p:nvPr/>
        </p:nvCxnSpPr>
        <p:spPr>
          <a:xfrm flipV="1">
            <a:off x="4724291" y="8352834"/>
            <a:ext cx="249331" cy="61573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1" name="テキスト ボックス 160">
            <a:extLst>
              <a:ext uri="{FF2B5EF4-FFF2-40B4-BE49-F238E27FC236}">
                <a16:creationId xmlns:a16="http://schemas.microsoft.com/office/drawing/2014/main" id="{BF3B7C9A-42ED-0421-872F-2D2D116BE417}"/>
              </a:ext>
            </a:extLst>
          </p:cNvPr>
          <p:cNvSpPr txBox="1"/>
          <p:nvPr/>
        </p:nvSpPr>
        <p:spPr>
          <a:xfrm>
            <a:off x="4629252" y="8193779"/>
            <a:ext cx="946679" cy="215444"/>
          </a:xfrm>
          <a:prstGeom prst="rect">
            <a:avLst/>
          </a:prstGeom>
          <a:noFill/>
        </p:spPr>
        <p:txBody>
          <a:bodyPr wrap="square" rtlCol="0">
            <a:spAutoFit/>
          </a:bodyPr>
          <a:lstStyle/>
          <a:p>
            <a:pPr algn="ctr"/>
            <a:r>
              <a:rPr kumimoji="1" lang="en-US" altLang="ja-JP" sz="800"/>
              <a:t>EDR</a:t>
            </a:r>
            <a:endParaRPr kumimoji="1" lang="ja-JP" altLang="en-US" sz="800"/>
          </a:p>
        </p:txBody>
      </p:sp>
      <p:pic>
        <p:nvPicPr>
          <p:cNvPr id="162" name="図 161">
            <a:extLst>
              <a:ext uri="{FF2B5EF4-FFF2-40B4-BE49-F238E27FC236}">
                <a16:creationId xmlns:a16="http://schemas.microsoft.com/office/drawing/2014/main" id="{160FCB6D-8B47-9153-744A-055024C742F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871780" y="7902394"/>
            <a:ext cx="314005" cy="309600"/>
          </a:xfrm>
          <a:prstGeom prst="rect">
            <a:avLst/>
          </a:prstGeom>
        </p:spPr>
      </p:pic>
      <p:cxnSp>
        <p:nvCxnSpPr>
          <p:cNvPr id="163" name="直線矢印コネクタ 162">
            <a:extLst>
              <a:ext uri="{FF2B5EF4-FFF2-40B4-BE49-F238E27FC236}">
                <a16:creationId xmlns:a16="http://schemas.microsoft.com/office/drawing/2014/main" id="{A6DA151F-9995-66EE-5A92-605ACA42E3D9}"/>
              </a:ext>
            </a:extLst>
          </p:cNvPr>
          <p:cNvCxnSpPr>
            <a:cxnSpLocks/>
            <a:stCxn id="139" idx="1"/>
            <a:endCxn id="162" idx="3"/>
          </p:cNvCxnSpPr>
          <p:nvPr/>
        </p:nvCxnSpPr>
        <p:spPr>
          <a:xfrm flipH="1">
            <a:off x="4185785" y="8056614"/>
            <a:ext cx="759804" cy="58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67" name="テキスト ボックス 166">
            <a:extLst>
              <a:ext uri="{FF2B5EF4-FFF2-40B4-BE49-F238E27FC236}">
                <a16:creationId xmlns:a16="http://schemas.microsoft.com/office/drawing/2014/main" id="{A9905707-B8D2-F5CB-68FE-95B280BBBCCD}"/>
              </a:ext>
            </a:extLst>
          </p:cNvPr>
          <p:cNvSpPr txBox="1"/>
          <p:nvPr/>
        </p:nvSpPr>
        <p:spPr>
          <a:xfrm>
            <a:off x="4035682" y="7873480"/>
            <a:ext cx="1004456" cy="215444"/>
          </a:xfrm>
          <a:prstGeom prst="rect">
            <a:avLst/>
          </a:prstGeom>
          <a:noFill/>
        </p:spPr>
        <p:txBody>
          <a:bodyPr wrap="square" rtlCol="0">
            <a:spAutoFit/>
          </a:bodyPr>
          <a:lstStyle/>
          <a:p>
            <a:pPr algn="ctr"/>
            <a:r>
              <a:rPr kumimoji="1" lang="ja-JP" altLang="en-US" sz="800"/>
              <a:t>③アラート通知</a:t>
            </a:r>
          </a:p>
        </p:txBody>
      </p:sp>
      <p:sp>
        <p:nvSpPr>
          <p:cNvPr id="168" name="テキスト ボックス 167">
            <a:extLst>
              <a:ext uri="{FF2B5EF4-FFF2-40B4-BE49-F238E27FC236}">
                <a16:creationId xmlns:a16="http://schemas.microsoft.com/office/drawing/2014/main" id="{C676C5A1-5932-7CA2-594F-81031529051E}"/>
              </a:ext>
            </a:extLst>
          </p:cNvPr>
          <p:cNvSpPr txBox="1"/>
          <p:nvPr/>
        </p:nvSpPr>
        <p:spPr>
          <a:xfrm>
            <a:off x="5212858" y="8319429"/>
            <a:ext cx="1022342" cy="215444"/>
          </a:xfrm>
          <a:prstGeom prst="rect">
            <a:avLst/>
          </a:prstGeom>
          <a:noFill/>
        </p:spPr>
        <p:txBody>
          <a:bodyPr wrap="square" rtlCol="0">
            <a:spAutoFit/>
          </a:bodyPr>
          <a:lstStyle/>
          <a:p>
            <a:r>
              <a:rPr kumimoji="1" lang="ja-JP" altLang="en-US" sz="800"/>
              <a:t>①動作ログを収集</a:t>
            </a:r>
          </a:p>
        </p:txBody>
      </p:sp>
      <p:sp>
        <p:nvSpPr>
          <p:cNvPr id="169" name="テキスト ボックス 168">
            <a:extLst>
              <a:ext uri="{FF2B5EF4-FFF2-40B4-BE49-F238E27FC236}">
                <a16:creationId xmlns:a16="http://schemas.microsoft.com/office/drawing/2014/main" id="{6444303A-BF8F-72E2-10F7-A047993C3F54}"/>
              </a:ext>
            </a:extLst>
          </p:cNvPr>
          <p:cNvSpPr txBox="1"/>
          <p:nvPr/>
        </p:nvSpPr>
        <p:spPr>
          <a:xfrm>
            <a:off x="5211418" y="7873594"/>
            <a:ext cx="975801" cy="215444"/>
          </a:xfrm>
          <a:prstGeom prst="rect">
            <a:avLst/>
          </a:prstGeom>
          <a:noFill/>
        </p:spPr>
        <p:txBody>
          <a:bodyPr wrap="square" rtlCol="0">
            <a:spAutoFit/>
          </a:bodyPr>
          <a:lstStyle/>
          <a:p>
            <a:r>
              <a:rPr kumimoji="1" lang="ja-JP" altLang="en-US" sz="800"/>
              <a:t>②異常を検知</a:t>
            </a:r>
          </a:p>
        </p:txBody>
      </p:sp>
      <p:pic>
        <p:nvPicPr>
          <p:cNvPr id="170" name="図 169">
            <a:extLst>
              <a:ext uri="{FF2B5EF4-FFF2-40B4-BE49-F238E27FC236}">
                <a16:creationId xmlns:a16="http://schemas.microsoft.com/office/drawing/2014/main" id="{97A24B79-4D9E-2054-7FF2-6561F3D9077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348638" y="8994932"/>
            <a:ext cx="178947" cy="176437"/>
          </a:xfrm>
          <a:prstGeom prst="rect">
            <a:avLst/>
          </a:prstGeom>
        </p:spPr>
      </p:pic>
      <p:sp>
        <p:nvSpPr>
          <p:cNvPr id="172" name="テキスト ボックス 171">
            <a:extLst>
              <a:ext uri="{FF2B5EF4-FFF2-40B4-BE49-F238E27FC236}">
                <a16:creationId xmlns:a16="http://schemas.microsoft.com/office/drawing/2014/main" id="{251F2155-C00A-1B56-5997-A9A3F8261615}"/>
              </a:ext>
            </a:extLst>
          </p:cNvPr>
          <p:cNvSpPr txBox="1"/>
          <p:nvPr/>
        </p:nvSpPr>
        <p:spPr>
          <a:xfrm>
            <a:off x="3790926" y="8218121"/>
            <a:ext cx="496610" cy="215444"/>
          </a:xfrm>
          <a:prstGeom prst="rect">
            <a:avLst/>
          </a:prstGeom>
          <a:noFill/>
        </p:spPr>
        <p:txBody>
          <a:bodyPr wrap="square" rtlCol="0">
            <a:spAutoFit/>
          </a:bodyPr>
          <a:lstStyle/>
          <a:p>
            <a:r>
              <a:rPr kumimoji="1" lang="ja-JP" altLang="en-US" sz="800"/>
              <a:t>管理者</a:t>
            </a:r>
          </a:p>
        </p:txBody>
      </p:sp>
      <p:cxnSp>
        <p:nvCxnSpPr>
          <p:cNvPr id="117" name="直線矢印コネクタ 116">
            <a:extLst>
              <a:ext uri="{FF2B5EF4-FFF2-40B4-BE49-F238E27FC236}">
                <a16:creationId xmlns:a16="http://schemas.microsoft.com/office/drawing/2014/main" id="{B07420A1-70F5-D19E-F6F9-1017687403C1}"/>
              </a:ext>
            </a:extLst>
          </p:cNvPr>
          <p:cNvCxnSpPr>
            <a:cxnSpLocks/>
            <a:stCxn id="22" idx="2"/>
            <a:endCxn id="18" idx="0"/>
          </p:cNvCxnSpPr>
          <p:nvPr/>
        </p:nvCxnSpPr>
        <p:spPr>
          <a:xfrm>
            <a:off x="1839079" y="8262929"/>
            <a:ext cx="0" cy="183136"/>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pic>
        <p:nvPicPr>
          <p:cNvPr id="14" name="図 13">
            <a:extLst>
              <a:ext uri="{FF2B5EF4-FFF2-40B4-BE49-F238E27FC236}">
                <a16:creationId xmlns:a16="http://schemas.microsoft.com/office/drawing/2014/main" id="{00DD3833-1EA9-B92E-8378-667D9E71BEF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454523" y="7844001"/>
            <a:ext cx="219073" cy="216000"/>
          </a:xfrm>
          <a:prstGeom prst="rect">
            <a:avLst/>
          </a:prstGeom>
        </p:spPr>
      </p:pic>
      <p:pic>
        <p:nvPicPr>
          <p:cNvPr id="15" name="図 14">
            <a:extLst>
              <a:ext uri="{FF2B5EF4-FFF2-40B4-BE49-F238E27FC236}">
                <a16:creationId xmlns:a16="http://schemas.microsoft.com/office/drawing/2014/main" id="{012DD2B9-D521-3313-FFDB-8B9A2743BEFB}"/>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004559" y="7844001"/>
            <a:ext cx="219073" cy="216000"/>
          </a:xfrm>
          <a:prstGeom prst="rect">
            <a:avLst/>
          </a:prstGeom>
        </p:spPr>
      </p:pic>
      <p:pic>
        <p:nvPicPr>
          <p:cNvPr id="16" name="図 15">
            <a:extLst>
              <a:ext uri="{FF2B5EF4-FFF2-40B4-BE49-F238E27FC236}">
                <a16:creationId xmlns:a16="http://schemas.microsoft.com/office/drawing/2014/main" id="{4D1003CC-1E8F-DFE1-FD40-D70B731A139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729541" y="7844151"/>
            <a:ext cx="219073" cy="216000"/>
          </a:xfrm>
          <a:prstGeom prst="rect">
            <a:avLst/>
          </a:prstGeom>
        </p:spPr>
      </p:pic>
      <p:cxnSp>
        <p:nvCxnSpPr>
          <p:cNvPr id="17" name="直線コネクタ 16">
            <a:extLst>
              <a:ext uri="{FF2B5EF4-FFF2-40B4-BE49-F238E27FC236}">
                <a16:creationId xmlns:a16="http://schemas.microsoft.com/office/drawing/2014/main" id="{CD9799AA-ECE2-C06B-A071-315D32DE7108}"/>
              </a:ext>
            </a:extLst>
          </p:cNvPr>
          <p:cNvCxnSpPr>
            <a:cxnSpLocks/>
            <a:stCxn id="23" idx="2"/>
            <a:endCxn id="54" idx="0"/>
          </p:cNvCxnSpPr>
          <p:nvPr/>
        </p:nvCxnSpPr>
        <p:spPr>
          <a:xfrm flipH="1">
            <a:off x="1839078" y="8857301"/>
            <a:ext cx="1" cy="82018"/>
          </a:xfrm>
          <a:prstGeom prst="line">
            <a:avLst/>
          </a:prstGeom>
          <a:ln w="6350">
            <a:solidFill>
              <a:srgbClr val="0070C0"/>
            </a:solidFill>
          </a:ln>
        </p:spPr>
        <p:style>
          <a:lnRef idx="1">
            <a:schemeClr val="accent1"/>
          </a:lnRef>
          <a:fillRef idx="0">
            <a:schemeClr val="accent1"/>
          </a:fillRef>
          <a:effectRef idx="0">
            <a:schemeClr val="accent1"/>
          </a:effectRef>
          <a:fontRef idx="minor">
            <a:schemeClr val="tx1"/>
          </a:fontRef>
        </p:style>
      </p:cxnSp>
      <p:pic>
        <p:nvPicPr>
          <p:cNvPr id="18" name="図 17">
            <a:extLst>
              <a:ext uri="{FF2B5EF4-FFF2-40B4-BE49-F238E27FC236}">
                <a16:creationId xmlns:a16="http://schemas.microsoft.com/office/drawing/2014/main" id="{5FDE259D-CBE3-6D18-3CB8-13215F54384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681315" y="8446065"/>
            <a:ext cx="315527" cy="311101"/>
          </a:xfrm>
          <a:prstGeom prst="rect">
            <a:avLst/>
          </a:prstGeom>
          <a:noFill/>
        </p:spPr>
      </p:pic>
      <p:sp>
        <p:nvSpPr>
          <p:cNvPr id="23" name="テキスト ボックス 22">
            <a:extLst>
              <a:ext uri="{FF2B5EF4-FFF2-40B4-BE49-F238E27FC236}">
                <a16:creationId xmlns:a16="http://schemas.microsoft.com/office/drawing/2014/main" id="{BE798825-F759-3C23-6D93-E5A5B8842658}"/>
              </a:ext>
            </a:extLst>
          </p:cNvPr>
          <p:cNvSpPr txBox="1"/>
          <p:nvPr/>
        </p:nvSpPr>
        <p:spPr>
          <a:xfrm>
            <a:off x="1365739" y="8641857"/>
            <a:ext cx="946679" cy="215444"/>
          </a:xfrm>
          <a:prstGeom prst="rect">
            <a:avLst/>
          </a:prstGeom>
          <a:noFill/>
        </p:spPr>
        <p:txBody>
          <a:bodyPr wrap="square" rtlCol="0">
            <a:spAutoFit/>
          </a:bodyPr>
          <a:lstStyle/>
          <a:p>
            <a:pPr algn="ctr"/>
            <a:r>
              <a:rPr kumimoji="1" lang="en-US" altLang="ja-JP" sz="800"/>
              <a:t>UTM</a:t>
            </a:r>
            <a:endParaRPr kumimoji="1" lang="ja-JP" altLang="en-US" sz="800"/>
          </a:p>
        </p:txBody>
      </p:sp>
      <p:pic>
        <p:nvPicPr>
          <p:cNvPr id="25" name="図 24">
            <a:extLst>
              <a:ext uri="{FF2B5EF4-FFF2-40B4-BE49-F238E27FC236}">
                <a16:creationId xmlns:a16="http://schemas.microsoft.com/office/drawing/2014/main" id="{CEC7348F-77C8-DEBB-7EC5-A6DF615D2C92}"/>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426805" y="8477281"/>
            <a:ext cx="250402" cy="246889"/>
          </a:xfrm>
          <a:prstGeom prst="rect">
            <a:avLst/>
          </a:prstGeom>
        </p:spPr>
      </p:pic>
      <p:sp>
        <p:nvSpPr>
          <p:cNvPr id="22" name="テキスト ボックス 21">
            <a:extLst>
              <a:ext uri="{FF2B5EF4-FFF2-40B4-BE49-F238E27FC236}">
                <a16:creationId xmlns:a16="http://schemas.microsoft.com/office/drawing/2014/main" id="{8DB75603-2556-9865-EAD9-A9EAE4091015}"/>
              </a:ext>
            </a:extLst>
          </p:cNvPr>
          <p:cNvSpPr txBox="1"/>
          <p:nvPr/>
        </p:nvSpPr>
        <p:spPr>
          <a:xfrm>
            <a:off x="1092876" y="8047485"/>
            <a:ext cx="1492405" cy="215444"/>
          </a:xfrm>
          <a:prstGeom prst="rect">
            <a:avLst/>
          </a:prstGeom>
          <a:noFill/>
        </p:spPr>
        <p:txBody>
          <a:bodyPr wrap="square" rtlCol="0" anchor="ctr">
            <a:spAutoFit/>
          </a:bodyPr>
          <a:lstStyle/>
          <a:p>
            <a:pPr algn="ctr"/>
            <a:r>
              <a:rPr kumimoji="1" lang="ja-JP" altLang="en-US" sz="800"/>
              <a:t>①外部からの攻撃</a:t>
            </a:r>
          </a:p>
        </p:txBody>
      </p:sp>
      <p:grpSp>
        <p:nvGrpSpPr>
          <p:cNvPr id="34" name="グループ化 33">
            <a:extLst>
              <a:ext uri="{FF2B5EF4-FFF2-40B4-BE49-F238E27FC236}">
                <a16:creationId xmlns:a16="http://schemas.microsoft.com/office/drawing/2014/main" id="{D743CC68-BCE5-0861-8550-2D5850A21F02}"/>
              </a:ext>
            </a:extLst>
          </p:cNvPr>
          <p:cNvGrpSpPr/>
          <p:nvPr/>
        </p:nvGrpSpPr>
        <p:grpSpPr>
          <a:xfrm>
            <a:off x="1280586" y="8939319"/>
            <a:ext cx="1116983" cy="295970"/>
            <a:chOff x="945647" y="7275583"/>
            <a:chExt cx="1952625" cy="587375"/>
          </a:xfrm>
        </p:grpSpPr>
        <p:sp>
          <p:nvSpPr>
            <p:cNvPr id="54" name="正方形/長方形 53">
              <a:extLst>
                <a:ext uri="{FF2B5EF4-FFF2-40B4-BE49-F238E27FC236}">
                  <a16:creationId xmlns:a16="http://schemas.microsoft.com/office/drawing/2014/main" id="{0EF40761-DD04-6971-8647-52CCF20AF5FB}"/>
                </a:ext>
              </a:extLst>
            </p:cNvPr>
            <p:cNvSpPr/>
            <p:nvPr/>
          </p:nvSpPr>
          <p:spPr>
            <a:xfrm>
              <a:off x="945647" y="7275583"/>
              <a:ext cx="1952625" cy="587375"/>
            </a:xfrm>
            <a:prstGeom prst="rect">
              <a:avLst/>
            </a:prstGeom>
            <a:noFill/>
            <a:ln w="6350">
              <a:solidFill>
                <a:srgbClr val="0070C0"/>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kumimoji="1" lang="ja-JP" altLang="en-US"/>
            </a:p>
          </p:txBody>
        </p:sp>
        <p:grpSp>
          <p:nvGrpSpPr>
            <p:cNvPr id="55" name="グループ化 54">
              <a:extLst>
                <a:ext uri="{FF2B5EF4-FFF2-40B4-BE49-F238E27FC236}">
                  <a16:creationId xmlns:a16="http://schemas.microsoft.com/office/drawing/2014/main" id="{BF827AE9-4EB0-DFD0-EC8F-35D558616E5F}"/>
                </a:ext>
              </a:extLst>
            </p:cNvPr>
            <p:cNvGrpSpPr/>
            <p:nvPr/>
          </p:nvGrpSpPr>
          <p:grpSpPr>
            <a:xfrm>
              <a:off x="1010845" y="7335073"/>
              <a:ext cx="1810745" cy="499595"/>
              <a:chOff x="4007435" y="7038854"/>
              <a:chExt cx="1810745" cy="499595"/>
            </a:xfrm>
          </p:grpSpPr>
          <p:pic>
            <p:nvPicPr>
              <p:cNvPr id="56" name="図 55">
                <a:extLst>
                  <a:ext uri="{FF2B5EF4-FFF2-40B4-BE49-F238E27FC236}">
                    <a16:creationId xmlns:a16="http://schemas.microsoft.com/office/drawing/2014/main" id="{543EE991-25AF-9553-9077-ED8E50779BD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18587" y="7038854"/>
                <a:ext cx="499593" cy="499593"/>
              </a:xfrm>
              <a:prstGeom prst="rect">
                <a:avLst/>
              </a:prstGeom>
            </p:spPr>
          </p:pic>
          <p:pic>
            <p:nvPicPr>
              <p:cNvPr id="57" name="図 56">
                <a:extLst>
                  <a:ext uri="{FF2B5EF4-FFF2-40B4-BE49-F238E27FC236}">
                    <a16:creationId xmlns:a16="http://schemas.microsoft.com/office/drawing/2014/main" id="{79264F33-7A4E-DF63-97AD-5B705EA9DF6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63011" y="7038856"/>
                <a:ext cx="499593" cy="499593"/>
              </a:xfrm>
              <a:prstGeom prst="rect">
                <a:avLst/>
              </a:prstGeom>
            </p:spPr>
          </p:pic>
          <p:pic>
            <p:nvPicPr>
              <p:cNvPr id="58" name="図 57">
                <a:extLst>
                  <a:ext uri="{FF2B5EF4-FFF2-40B4-BE49-F238E27FC236}">
                    <a16:creationId xmlns:a16="http://schemas.microsoft.com/office/drawing/2014/main" id="{36D4BBD8-B96B-2D7C-F8C0-5394C37D476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07435" y="7038855"/>
                <a:ext cx="499593" cy="499593"/>
              </a:xfrm>
              <a:prstGeom prst="rect">
                <a:avLst/>
              </a:prstGeom>
            </p:spPr>
          </p:pic>
        </p:grpSp>
      </p:grpSp>
      <p:sp>
        <p:nvSpPr>
          <p:cNvPr id="122" name="テキスト ボックス 121">
            <a:extLst>
              <a:ext uri="{FF2B5EF4-FFF2-40B4-BE49-F238E27FC236}">
                <a16:creationId xmlns:a16="http://schemas.microsoft.com/office/drawing/2014/main" id="{7673851D-A54F-9CF0-E4E9-FB1D9C231957}"/>
              </a:ext>
            </a:extLst>
          </p:cNvPr>
          <p:cNvSpPr txBox="1"/>
          <p:nvPr/>
        </p:nvSpPr>
        <p:spPr>
          <a:xfrm>
            <a:off x="1914630" y="8543369"/>
            <a:ext cx="1116983" cy="215444"/>
          </a:xfrm>
          <a:prstGeom prst="rect">
            <a:avLst/>
          </a:prstGeom>
          <a:noFill/>
        </p:spPr>
        <p:txBody>
          <a:bodyPr wrap="square" rtlCol="0">
            <a:spAutoFit/>
          </a:bodyPr>
          <a:lstStyle/>
          <a:p>
            <a:pPr algn="ctr"/>
            <a:r>
              <a:rPr kumimoji="1" lang="ja-JP" altLang="en-US" sz="800"/>
              <a:t>②攻撃を検知・防御</a:t>
            </a:r>
          </a:p>
        </p:txBody>
      </p:sp>
      <p:sp>
        <p:nvSpPr>
          <p:cNvPr id="176" name="テキスト ボックス 175">
            <a:extLst>
              <a:ext uri="{FF2B5EF4-FFF2-40B4-BE49-F238E27FC236}">
                <a16:creationId xmlns:a16="http://schemas.microsoft.com/office/drawing/2014/main" id="{FEA129C8-1614-3BDE-0619-9E5E01CB4663}"/>
              </a:ext>
            </a:extLst>
          </p:cNvPr>
          <p:cNvSpPr txBox="1"/>
          <p:nvPr/>
        </p:nvSpPr>
        <p:spPr>
          <a:xfrm>
            <a:off x="1120836" y="7665915"/>
            <a:ext cx="1436484" cy="215444"/>
          </a:xfrm>
          <a:prstGeom prst="rect">
            <a:avLst/>
          </a:prstGeom>
          <a:noFill/>
        </p:spPr>
        <p:txBody>
          <a:bodyPr wrap="square" rtlCol="0">
            <a:spAutoFit/>
          </a:bodyPr>
          <a:lstStyle/>
          <a:p>
            <a:pPr algn="ctr"/>
            <a:r>
              <a:rPr kumimoji="1" lang="en-US" altLang="ja-JP" sz="800" b="1"/>
              <a:t>【UTM</a:t>
            </a:r>
            <a:r>
              <a:rPr kumimoji="1" lang="ja-JP" altLang="en-US" sz="800" b="1"/>
              <a:t>の動作</a:t>
            </a:r>
            <a:r>
              <a:rPr kumimoji="1" lang="en-US" altLang="ja-JP" sz="800" b="1"/>
              <a:t>】</a:t>
            </a:r>
            <a:endParaRPr kumimoji="1" lang="ja-JP" altLang="en-US" sz="800" b="1"/>
          </a:p>
        </p:txBody>
      </p:sp>
      <p:sp>
        <p:nvSpPr>
          <p:cNvPr id="181" name="テキスト ボックス 180">
            <a:extLst>
              <a:ext uri="{FF2B5EF4-FFF2-40B4-BE49-F238E27FC236}">
                <a16:creationId xmlns:a16="http://schemas.microsoft.com/office/drawing/2014/main" id="{B501B897-7C19-D760-AAAB-14338F83CE6F}"/>
              </a:ext>
            </a:extLst>
          </p:cNvPr>
          <p:cNvSpPr txBox="1"/>
          <p:nvPr/>
        </p:nvSpPr>
        <p:spPr>
          <a:xfrm>
            <a:off x="622800" y="9280837"/>
            <a:ext cx="5612400" cy="184666"/>
          </a:xfrm>
          <a:prstGeom prst="rect">
            <a:avLst/>
          </a:prstGeom>
          <a:noFill/>
        </p:spPr>
        <p:txBody>
          <a:bodyPr wrap="square" rtlCol="0">
            <a:spAutoFit/>
          </a:bodyPr>
          <a:lstStyle/>
          <a:p>
            <a:pPr algn="ctr"/>
            <a:r>
              <a:rPr kumimoji="1" lang="ja-JP" altLang="en-US" sz="600"/>
              <a:t>図</a:t>
            </a:r>
            <a:r>
              <a:rPr kumimoji="1" lang="en-US" altLang="ja-JP" sz="600"/>
              <a:t>75. UTM</a:t>
            </a:r>
            <a:r>
              <a:rPr kumimoji="1" lang="ja-JP" altLang="en-US" sz="600"/>
              <a:t>・</a:t>
            </a:r>
            <a:r>
              <a:rPr kumimoji="1" lang="en-US" altLang="ja-JP" sz="600"/>
              <a:t>EDR</a:t>
            </a:r>
            <a:r>
              <a:rPr kumimoji="1" lang="ja-JP" altLang="en-US" sz="600"/>
              <a:t>の概要図</a:t>
            </a:r>
          </a:p>
        </p:txBody>
      </p:sp>
      <p:cxnSp>
        <p:nvCxnSpPr>
          <p:cNvPr id="11" name="直線コネクタ 10">
            <a:extLst>
              <a:ext uri="{FF2B5EF4-FFF2-40B4-BE49-F238E27FC236}">
                <a16:creationId xmlns:a16="http://schemas.microsoft.com/office/drawing/2014/main" id="{5C241529-9FBE-FF10-8478-BBEAA35E613E}"/>
              </a:ext>
            </a:extLst>
          </p:cNvPr>
          <p:cNvCxnSpPr>
            <a:cxnSpLocks/>
          </p:cNvCxnSpPr>
          <p:nvPr/>
        </p:nvCxnSpPr>
        <p:spPr>
          <a:xfrm>
            <a:off x="3429000" y="7784023"/>
            <a:ext cx="0" cy="1404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pic>
        <p:nvPicPr>
          <p:cNvPr id="9" name="図 8">
            <a:extLst>
              <a:ext uri="{FF2B5EF4-FFF2-40B4-BE49-F238E27FC236}">
                <a16:creationId xmlns:a16="http://schemas.microsoft.com/office/drawing/2014/main" id="{0B973E50-C0F0-13B9-AA9A-D71EB441EE47}"/>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700335" y="5325611"/>
            <a:ext cx="180000" cy="180000"/>
          </a:xfrm>
          <a:prstGeom prst="rect">
            <a:avLst/>
          </a:prstGeom>
        </p:spPr>
      </p:pic>
      <p:sp>
        <p:nvSpPr>
          <p:cNvPr id="2" name="スライド番号プレースホルダー 3">
            <a:extLst>
              <a:ext uri="{FF2B5EF4-FFF2-40B4-BE49-F238E27FC236}">
                <a16:creationId xmlns:a16="http://schemas.microsoft.com/office/drawing/2014/main" id="{620DC24F-748A-7EA6-7150-752D9BC9C87B}"/>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09</a:t>
            </a:r>
            <a:endParaRPr kumimoji="1" lang="ja-JP" altLang="en-US"/>
          </a:p>
        </p:txBody>
      </p:sp>
      <p:sp>
        <p:nvSpPr>
          <p:cNvPr id="19" name="テキスト プレースホルダー 1">
            <a:extLst>
              <a:ext uri="{FF2B5EF4-FFF2-40B4-BE49-F238E27FC236}">
                <a16:creationId xmlns:a16="http://schemas.microsoft.com/office/drawing/2014/main" id="{C9A62B4A-1A40-6D00-8B71-1EFFDBF0D7B9}"/>
              </a:ext>
            </a:extLst>
          </p:cNvPr>
          <p:cNvSpPr>
            <a:spLocks noGrp="1"/>
          </p:cNvSpPr>
          <p:nvPr>
            <p:ph type="body" sz="quarter" idx="25"/>
          </p:nvPr>
        </p:nvSpPr>
        <p:spPr>
          <a:xfrm>
            <a:off x="619200" y="835200"/>
            <a:ext cx="6238800" cy="417600"/>
          </a:xfrm>
        </p:spPr>
        <p:txBody>
          <a:bodyPr/>
          <a:lstStyle/>
          <a:p>
            <a:r>
              <a:rPr kumimoji="1" lang="en-US" altLang="ja-JP" u="sng">
                <a:uFill>
                  <a:solidFill>
                    <a:schemeClr val="bg1"/>
                  </a:solidFill>
                </a:uFill>
                <a:hlinkClick r:id="rId13" action="ppaction://hlinksldjump"/>
              </a:rPr>
              <a:t>19</a:t>
            </a:r>
            <a:r>
              <a:rPr kumimoji="1" lang="ja-JP" altLang="en-US" u="sng">
                <a:uFill>
                  <a:solidFill>
                    <a:schemeClr val="bg1"/>
                  </a:solidFill>
                </a:uFill>
                <a:hlinkClick r:id="rId13" action="ppaction://hlinksldjump"/>
              </a:rPr>
              <a:t>章</a:t>
            </a:r>
            <a:r>
              <a:rPr kumimoji="1" lang="en-US" altLang="ja-JP" u="sng">
                <a:uFill>
                  <a:solidFill>
                    <a:schemeClr val="bg1"/>
                  </a:solidFill>
                </a:uFill>
                <a:hlinkClick r:id="rId13" action="ppaction://hlinksldjump"/>
              </a:rPr>
              <a:t>. </a:t>
            </a:r>
            <a:r>
              <a:rPr kumimoji="1" lang="ja-JP" altLang="en-US" u="sng">
                <a:uFill>
                  <a:solidFill>
                    <a:schemeClr val="bg1"/>
                  </a:solidFill>
                </a:uFill>
                <a:hlinkClick r:id="rId13" action="ppaction://hlinksldjump"/>
              </a:rPr>
              <a:t>総括編</a:t>
            </a:r>
            <a:br>
              <a:rPr kumimoji="1" lang="en-US" altLang="ja-JP" u="sng">
                <a:uFill>
                  <a:solidFill>
                    <a:schemeClr val="bg1"/>
                  </a:solidFill>
                </a:uFill>
                <a:hlinkClick r:id="rId13" action="ppaction://hlinksldjump"/>
              </a:rPr>
            </a:br>
            <a:r>
              <a:rPr kumimoji="1" lang="ja-JP" altLang="en-US" u="sng">
                <a:uFill>
                  <a:solidFill>
                    <a:schemeClr val="bg1"/>
                  </a:solidFill>
                </a:uFill>
                <a:hlinkClick r:id="rId13" action="ppaction://hlinksldjump"/>
              </a:rPr>
              <a:t>　</a:t>
            </a:r>
            <a:r>
              <a:rPr kumimoji="1" lang="en-US" altLang="ja-JP" u="sng">
                <a:uFill>
                  <a:solidFill>
                    <a:schemeClr val="bg1"/>
                  </a:solidFill>
                </a:uFill>
                <a:hlinkClick r:id="rId13" action="ppaction://hlinksldjump"/>
              </a:rPr>
              <a:t>19-2. </a:t>
            </a:r>
            <a:r>
              <a:rPr kumimoji="1" lang="ja-JP" altLang="en-US" u="sng">
                <a:uFill>
                  <a:solidFill>
                    <a:schemeClr val="bg1"/>
                  </a:solidFill>
                </a:uFill>
                <a:hlinkClick r:id="rId13" action="ppaction://hlinksldjump"/>
              </a:rPr>
              <a:t>各章の</a:t>
            </a:r>
            <a:r>
              <a:rPr lang="ja-JP" altLang="en-US" u="sng">
                <a:uFill>
                  <a:solidFill>
                    <a:schemeClr val="bg1"/>
                  </a:solidFill>
                </a:uFill>
                <a:hlinkClick r:id="rId13" action="ppaction://hlinksldjump"/>
              </a:rPr>
              <a:t>ポイント</a:t>
            </a:r>
            <a:endParaRPr kumimoji="1" lang="ja-JP" altLang="en-US" u="sng">
              <a:uFill>
                <a:solidFill>
                  <a:schemeClr val="bg1"/>
                </a:solidFill>
              </a:uFill>
            </a:endParaRPr>
          </a:p>
        </p:txBody>
      </p:sp>
    </p:spTree>
    <p:extLst>
      <p:ext uri="{BB962C8B-B14F-4D97-AF65-F5344CB8AC3E}">
        <p14:creationId xmlns:p14="http://schemas.microsoft.com/office/powerpoint/2010/main" val="2229842605"/>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a:extLst>
              <a:ext uri="{FF2B5EF4-FFF2-40B4-BE49-F238E27FC236}">
                <a16:creationId xmlns:a16="http://schemas.microsoft.com/office/drawing/2014/main" id="{500BC7C9-501C-F1FC-E8BC-C2F275537BE3}"/>
              </a:ext>
            </a:extLst>
          </p:cNvPr>
          <p:cNvGraphicFramePr>
            <a:graphicFrameLocks noGrp="1"/>
          </p:cNvGraphicFramePr>
          <p:nvPr>
            <p:extLst>
              <p:ext uri="{D42A27DB-BD31-4B8C-83A1-F6EECF244321}">
                <p14:modId xmlns:p14="http://schemas.microsoft.com/office/powerpoint/2010/main" val="2577141574"/>
              </p:ext>
            </p:extLst>
          </p:nvPr>
        </p:nvGraphicFramePr>
        <p:xfrm>
          <a:off x="622800" y="2052000"/>
          <a:ext cx="5612400" cy="39319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716711521"/>
                    </a:ext>
                  </a:extLst>
                </a:gridCol>
              </a:tblGrid>
              <a:tr h="0">
                <a:tc>
                  <a:txBody>
                    <a:bodyPr/>
                    <a:lstStyle/>
                    <a:p>
                      <a:pPr marL="171450" indent="-171450">
                        <a:buFont typeface="Wingdings" panose="05000000000000000000" pitchFamily="2" charset="2"/>
                        <a:buChar char="Ø"/>
                      </a:pPr>
                      <a:r>
                        <a:rPr kumimoji="1" lang="en-US" altLang="ja-JP" sz="1050" b="1">
                          <a:solidFill>
                            <a:schemeClr val="tx1"/>
                          </a:solidFill>
                        </a:rPr>
                        <a:t>3-2. </a:t>
                      </a:r>
                      <a:r>
                        <a:rPr kumimoji="1" lang="ja-JP" altLang="en-US" sz="1050" b="1">
                          <a:solidFill>
                            <a:schemeClr val="tx1"/>
                          </a:solidFill>
                        </a:rPr>
                        <a:t>各種資格試験から得るサイバーセキュリティの基礎知識</a:t>
                      </a:r>
                      <a:br>
                        <a:rPr kumimoji="1" lang="en-US" altLang="ja-JP" sz="1050" b="1">
                          <a:solidFill>
                            <a:schemeClr val="tx1"/>
                          </a:solidFill>
                        </a:rPr>
                      </a:br>
                      <a:r>
                        <a:rPr kumimoji="1" lang="ja-JP" altLang="en-US" sz="1050" b="1">
                          <a:solidFill>
                            <a:schemeClr val="tx1"/>
                          </a:solidFill>
                        </a:rPr>
                        <a:t>　</a:t>
                      </a:r>
                      <a:r>
                        <a:rPr kumimoji="1" lang="en-US" altLang="ja-JP" sz="1050" b="0">
                          <a:solidFill>
                            <a:schemeClr val="tx1"/>
                          </a:solidFill>
                        </a:rPr>
                        <a:t>IT</a:t>
                      </a:r>
                      <a:r>
                        <a:rPr kumimoji="1" lang="ja-JP" altLang="en-US" sz="1050" b="0">
                          <a:solidFill>
                            <a:schemeClr val="tx1"/>
                          </a:solidFill>
                        </a:rPr>
                        <a:t>やセキュリティの知識を身につけることは重要です。従業員一人ひとりが</a:t>
                      </a:r>
                      <a:r>
                        <a:rPr kumimoji="1" lang="en-US" altLang="ja-JP" sz="1050" b="0">
                          <a:solidFill>
                            <a:schemeClr val="tx1"/>
                          </a:solidFill>
                        </a:rPr>
                        <a:t>IT</a:t>
                      </a:r>
                      <a:r>
                        <a:rPr kumimoji="1" lang="ja-JP" altLang="en-US" sz="1050" b="0">
                          <a:solidFill>
                            <a:schemeClr val="tx1"/>
                          </a:solidFill>
                        </a:rPr>
                        <a:t>やセキュリティの知識を身につけることで、組織の安全な運営や、組織のセキュリティレベルの向上に繋がります。</a:t>
                      </a:r>
                      <a:r>
                        <a:rPr kumimoji="1" lang="en-US" altLang="ja-JP" sz="1050" b="0">
                          <a:solidFill>
                            <a:schemeClr val="tx1"/>
                          </a:solidFill>
                        </a:rPr>
                        <a:t>IT</a:t>
                      </a:r>
                      <a:r>
                        <a:rPr kumimoji="1" lang="ja-JP" altLang="en-US" sz="1050" b="0">
                          <a:solidFill>
                            <a:schemeClr val="tx1"/>
                          </a:solidFill>
                        </a:rPr>
                        <a:t>やセキュリティに関する網羅的な知識の取得状況を確認するために、情報処理技術者試験などを受験するとよいでしょう。</a:t>
                      </a:r>
                      <a:endParaRPr kumimoji="1" lang="en-US" altLang="ja-JP" sz="1050" b="0">
                        <a:solidFill>
                          <a:schemeClr val="tx1"/>
                        </a:solidFill>
                      </a:endParaRPr>
                    </a:p>
                    <a:p>
                      <a:pPr marL="171450" lvl="0" indent="-171450">
                        <a:buFont typeface="Arial" panose="020B0604020202020204" pitchFamily="34" charset="0"/>
                        <a:buChar char="•"/>
                      </a:pPr>
                      <a:r>
                        <a:rPr kumimoji="1" lang="en-US" altLang="ja-JP" sz="1050" b="0">
                          <a:solidFill>
                            <a:schemeClr val="tx1"/>
                          </a:solidFill>
                        </a:rPr>
                        <a:t>IT</a:t>
                      </a:r>
                      <a:r>
                        <a:rPr kumimoji="1" lang="ja-JP" altLang="en-US" sz="1050" b="0">
                          <a:solidFill>
                            <a:schemeClr val="tx1"/>
                          </a:solidFill>
                        </a:rPr>
                        <a:t>パスポート試験（</a:t>
                      </a:r>
                      <a:r>
                        <a:rPr kumimoji="1" lang="en-US" altLang="ja-JP" sz="1050" b="0">
                          <a:solidFill>
                            <a:schemeClr val="tx1"/>
                          </a:solidFill>
                        </a:rPr>
                        <a:t>IP</a:t>
                      </a:r>
                      <a:r>
                        <a:rPr kumimoji="1" lang="ja-JP" altLang="en-US" sz="1050" b="0">
                          <a:solidFill>
                            <a:schemeClr val="tx1"/>
                          </a:solidFill>
                        </a:rPr>
                        <a:t>）</a:t>
                      </a:r>
                      <a:endParaRPr kumimoji="1" lang="en-US" altLang="ja-JP" sz="1050" b="0">
                        <a:solidFill>
                          <a:schemeClr val="tx1"/>
                        </a:solidFill>
                      </a:endParaRPr>
                    </a:p>
                    <a:p>
                      <a:pPr marL="171450" lvl="0" indent="-171450">
                        <a:buFont typeface="Arial" panose="020B0604020202020204" pitchFamily="34" charset="0"/>
                        <a:buChar char="•"/>
                      </a:pPr>
                      <a:r>
                        <a:rPr kumimoji="1" lang="ja-JP" altLang="en-US" sz="1050" b="0">
                          <a:solidFill>
                            <a:schemeClr val="tx1"/>
                          </a:solidFill>
                        </a:rPr>
                        <a:t>情報セキュリティマネジメント試験（</a:t>
                      </a:r>
                      <a:r>
                        <a:rPr kumimoji="1" lang="en-US" altLang="ja-JP" sz="1050" b="0">
                          <a:solidFill>
                            <a:schemeClr val="tx1"/>
                          </a:solidFill>
                        </a:rPr>
                        <a:t>SG</a:t>
                      </a:r>
                      <a:r>
                        <a:rPr kumimoji="1" lang="ja-JP" altLang="en-US" sz="1050" b="0">
                          <a:solidFill>
                            <a:schemeClr val="tx1"/>
                          </a:solidFill>
                        </a:rPr>
                        <a:t>）</a:t>
                      </a:r>
                      <a:endParaRPr kumimoji="1" lang="en-US" altLang="ja-JP" sz="1050" b="0">
                        <a:solidFill>
                          <a:schemeClr val="tx1"/>
                        </a:solidFill>
                      </a:endParaRPr>
                    </a:p>
                    <a:p>
                      <a:pPr marL="171450" lvl="0" indent="-171450">
                        <a:buFont typeface="Arial" panose="020B0604020202020204" pitchFamily="34" charset="0"/>
                        <a:buChar char="•"/>
                      </a:pPr>
                      <a:r>
                        <a:rPr kumimoji="1" lang="ja-JP" altLang="en-US" sz="1050" b="0">
                          <a:solidFill>
                            <a:schemeClr val="tx1"/>
                          </a:solidFill>
                        </a:rPr>
                        <a:t>基本情報技術者試験（</a:t>
                      </a:r>
                      <a:r>
                        <a:rPr kumimoji="1" lang="en-US" altLang="ja-JP" sz="1050" b="0">
                          <a:solidFill>
                            <a:schemeClr val="tx1"/>
                          </a:solidFill>
                        </a:rPr>
                        <a:t>FE</a:t>
                      </a:r>
                      <a:r>
                        <a:rPr kumimoji="1" lang="ja-JP" altLang="en-US" sz="1050" b="0">
                          <a:solidFill>
                            <a:schemeClr val="tx1"/>
                          </a:solidFill>
                        </a:rPr>
                        <a:t>）</a:t>
                      </a:r>
                    </a:p>
                    <a:p>
                      <a:pPr marL="171450" indent="-171450">
                        <a:buFont typeface="Wingdings" panose="05000000000000000000" pitchFamily="2" charset="2"/>
                        <a:buChar char="Ø"/>
                      </a:pPr>
                      <a:endParaRPr kumimoji="1" lang="en-US" altLang="ja-JP" sz="1050" b="0" u="none">
                        <a:solidFill>
                          <a:schemeClr val="tx1"/>
                        </a:solidFill>
                        <a:uFillTx/>
                        <a:latin typeface="+mn-lt"/>
                        <a:ea typeface="+mn-ea"/>
                      </a:endParaRPr>
                    </a:p>
                    <a:p>
                      <a:pPr marL="171450" indent="-171450">
                        <a:buFont typeface="Wingdings" panose="05000000000000000000" pitchFamily="2" charset="2"/>
                        <a:buChar char="Ø"/>
                      </a:pPr>
                      <a:r>
                        <a:rPr lang="en-US" altLang="ja-JP" sz="1050" b="1" u="sng">
                          <a:solidFill>
                            <a:schemeClr val="tx1"/>
                          </a:solidFill>
                          <a:uFill>
                            <a:solidFill>
                              <a:schemeClr val="bg1"/>
                            </a:solidFill>
                          </a:uFill>
                          <a:latin typeface="+mn-ea"/>
                          <a:ea typeface="+mn-ea"/>
                          <a:hlinkClick r:id="" action="ppaction://noaction">
                            <a:extLst>
                              <a:ext uri="{A12FA001-AC4F-418D-AE19-62706E023703}">
                                <ahyp:hlinkClr xmlns:ahyp="http://schemas.microsoft.com/office/drawing/2018/hyperlinkcolor" val="tx"/>
                              </a:ext>
                            </a:extLst>
                          </a:hlinkClick>
                        </a:rPr>
                        <a:t>3</a:t>
                      </a:r>
                      <a:r>
                        <a:rPr kumimoji="1" lang="en-US" altLang="ja-JP" sz="1050" b="1" u="sng">
                          <a:solidFill>
                            <a:schemeClr val="tx1"/>
                          </a:solidFill>
                          <a:uFill>
                            <a:solidFill>
                              <a:schemeClr val="bg1"/>
                            </a:solidFill>
                          </a:uFill>
                          <a:latin typeface="+mn-ea"/>
                          <a:ea typeface="+mn-ea"/>
                          <a:hlinkClick r:id="" action="ppaction://noaction">
                            <a:extLst>
                              <a:ext uri="{A12FA001-AC4F-418D-AE19-62706E023703}">
                                <ahyp:hlinkClr xmlns:ahyp="http://schemas.microsoft.com/office/drawing/2018/hyperlinkcolor" val="tx"/>
                              </a:ext>
                            </a:extLst>
                          </a:hlinkClick>
                        </a:rPr>
                        <a:t>-3. Security Action</a:t>
                      </a:r>
                      <a:r>
                        <a:rPr kumimoji="1" lang="ja-JP" altLang="en-US" sz="1050" b="1" u="sng">
                          <a:solidFill>
                            <a:schemeClr val="tx1"/>
                          </a:solidFill>
                          <a:uFill>
                            <a:solidFill>
                              <a:schemeClr val="bg1"/>
                            </a:solidFill>
                          </a:uFill>
                          <a:latin typeface="+mn-ea"/>
                          <a:ea typeface="+mn-ea"/>
                          <a:hlinkClick r:id="" action="ppaction://noaction">
                            <a:extLst>
                              <a:ext uri="{A12FA001-AC4F-418D-AE19-62706E023703}">
                                <ahyp:hlinkClr xmlns:ahyp="http://schemas.microsoft.com/office/drawing/2018/hyperlinkcolor" val="tx"/>
                              </a:ext>
                            </a:extLst>
                          </a:hlinkClick>
                        </a:rPr>
                        <a:t>（セキュリティ対策自己宣言</a:t>
                      </a:r>
                      <a:r>
                        <a:rPr lang="ja-JP" altLang="en-US" sz="1050" b="1" u="sng">
                          <a:solidFill>
                            <a:schemeClr val="tx1"/>
                          </a:solidFill>
                          <a:uFill>
                            <a:solidFill>
                              <a:schemeClr val="bg1"/>
                            </a:solidFill>
                          </a:uFill>
                          <a:latin typeface="+mn-ea"/>
                          <a:ea typeface="+mn-ea"/>
                          <a:hlinkClick r:id="" action="ppaction://noaction">
                            <a:extLst>
                              <a:ext uri="{A12FA001-AC4F-418D-AE19-62706E023703}">
                                <ahyp:hlinkClr xmlns:ahyp="http://schemas.microsoft.com/office/drawing/2018/hyperlinkcolor" val="tx"/>
                              </a:ext>
                            </a:extLst>
                          </a:hlinkClick>
                        </a:rPr>
                        <a:t>）</a:t>
                      </a:r>
                      <a:br>
                        <a:rPr lang="en-US" altLang="ja-JP" sz="1050" b="0" u="sng">
                          <a:solidFill>
                            <a:schemeClr val="tx1"/>
                          </a:solidFill>
                          <a:uFill>
                            <a:solidFill>
                              <a:schemeClr val="bg1"/>
                            </a:solidFill>
                          </a:uFill>
                          <a:latin typeface="+mn-ea"/>
                          <a:ea typeface="+mn-ea"/>
                        </a:rPr>
                      </a:br>
                      <a:r>
                        <a:rPr lang="ja-JP" altLang="en-US" sz="1050" b="0" u="sng">
                          <a:solidFill>
                            <a:schemeClr val="tx1"/>
                          </a:solidFill>
                          <a:uFill>
                            <a:solidFill>
                              <a:schemeClr val="bg1"/>
                            </a:solidFill>
                          </a:uFill>
                          <a:latin typeface="+mn-ea"/>
                          <a:ea typeface="+mn-ea"/>
                        </a:rPr>
                        <a:t>　「</a:t>
                      </a:r>
                      <a:r>
                        <a:rPr lang="en-US" altLang="ja-JP" sz="1050" b="0" u="sng">
                          <a:solidFill>
                            <a:schemeClr val="tx1"/>
                          </a:solidFill>
                          <a:uFill>
                            <a:solidFill>
                              <a:schemeClr val="bg1"/>
                            </a:solidFill>
                          </a:uFill>
                          <a:latin typeface="+mn-ea"/>
                          <a:ea typeface="+mn-ea"/>
                        </a:rPr>
                        <a:t>SECURITY ACTION</a:t>
                      </a:r>
                      <a:r>
                        <a:rPr lang="ja-JP" altLang="en-US" sz="1050" b="0" u="sng">
                          <a:solidFill>
                            <a:schemeClr val="tx1"/>
                          </a:solidFill>
                          <a:uFill>
                            <a:solidFill>
                              <a:schemeClr val="bg1"/>
                            </a:solidFill>
                          </a:uFill>
                          <a:latin typeface="+mn-ea"/>
                          <a:ea typeface="+mn-ea"/>
                        </a:rPr>
                        <a:t>」に取組むことで、一つ星・二つ星を宣言でき、従業員のセキュリティに対する意識や対外的な信頼の向上に繋がります。一つ星・二つ星を宣言するには、次の事項に取組む必要があります。</a:t>
                      </a:r>
                      <a:endParaRPr lang="en-US" altLang="ja-JP" sz="1050" b="0" u="sng">
                        <a:solidFill>
                          <a:schemeClr val="tx1"/>
                        </a:solidFill>
                        <a:uFill>
                          <a:solidFill>
                            <a:schemeClr val="bg1"/>
                          </a:solidFill>
                        </a:uFill>
                        <a:latin typeface="+mn-ea"/>
                        <a:ea typeface="+mn-ea"/>
                      </a:endParaRPr>
                    </a:p>
                    <a:p>
                      <a:pPr marL="171450" lvl="0" indent="-171450">
                        <a:buFont typeface="Arial" panose="020B0604020202020204" pitchFamily="34" charset="0"/>
                        <a:buChar char="•"/>
                      </a:pPr>
                      <a:r>
                        <a:rPr lang="ja-JP" altLang="en-US" sz="1050" b="0" u="sng">
                          <a:solidFill>
                            <a:schemeClr val="tx1"/>
                          </a:solidFill>
                          <a:uFill>
                            <a:solidFill>
                              <a:schemeClr val="bg1"/>
                            </a:solidFill>
                          </a:uFill>
                          <a:latin typeface="+mn-ea"/>
                          <a:ea typeface="+mn-ea"/>
                        </a:rPr>
                        <a:t>情報セキュリティ</a:t>
                      </a:r>
                      <a:r>
                        <a:rPr lang="en-US" altLang="ja-JP" sz="1050" b="0" u="sng">
                          <a:solidFill>
                            <a:schemeClr val="tx1"/>
                          </a:solidFill>
                          <a:uFill>
                            <a:solidFill>
                              <a:schemeClr val="bg1"/>
                            </a:solidFill>
                          </a:uFill>
                          <a:latin typeface="+mn-ea"/>
                          <a:ea typeface="+mn-ea"/>
                        </a:rPr>
                        <a:t>5</a:t>
                      </a:r>
                      <a:r>
                        <a:rPr lang="ja-JP" altLang="en-US" sz="1050" b="0" u="sng">
                          <a:solidFill>
                            <a:schemeClr val="tx1"/>
                          </a:solidFill>
                          <a:uFill>
                            <a:solidFill>
                              <a:schemeClr val="bg1"/>
                            </a:solidFill>
                          </a:uFill>
                          <a:latin typeface="+mn-ea"/>
                          <a:ea typeface="+mn-ea"/>
                        </a:rPr>
                        <a:t>か条</a:t>
                      </a:r>
                      <a:endParaRPr lang="en-US" altLang="ja-JP" sz="1050" b="0" u="sng">
                        <a:solidFill>
                          <a:schemeClr val="tx1"/>
                        </a:solidFill>
                        <a:uFill>
                          <a:solidFill>
                            <a:schemeClr val="bg1"/>
                          </a:solidFill>
                        </a:uFill>
                        <a:latin typeface="+mn-ea"/>
                        <a:ea typeface="+mn-ea"/>
                      </a:endParaRPr>
                    </a:p>
                    <a:p>
                      <a:pPr marL="171450" lvl="0" indent="-171450">
                        <a:buFont typeface="Arial" panose="020B0604020202020204" pitchFamily="34" charset="0"/>
                        <a:buChar char="•"/>
                      </a:pPr>
                      <a:r>
                        <a:rPr lang="en-US" altLang="ja-JP" sz="1050" b="0" u="sng">
                          <a:solidFill>
                            <a:schemeClr val="tx1"/>
                          </a:solidFill>
                          <a:uFill>
                            <a:solidFill>
                              <a:schemeClr val="bg1"/>
                            </a:solidFill>
                          </a:uFill>
                          <a:latin typeface="+mn-ea"/>
                          <a:ea typeface="+mn-ea"/>
                        </a:rPr>
                        <a:t>5</a:t>
                      </a:r>
                      <a:r>
                        <a:rPr lang="ja-JP" altLang="en-US" sz="1050" b="0" u="sng">
                          <a:solidFill>
                            <a:schemeClr val="tx1"/>
                          </a:solidFill>
                          <a:uFill>
                            <a:solidFill>
                              <a:schemeClr val="bg1"/>
                            </a:solidFill>
                          </a:uFill>
                          <a:latin typeface="+mn-ea"/>
                          <a:ea typeface="+mn-ea"/>
                        </a:rPr>
                        <a:t>分でできる！情報セキュリティ自社診断</a:t>
                      </a:r>
                      <a:endParaRPr lang="en-US" altLang="ja-JP" sz="1050" b="0" u="sng">
                        <a:solidFill>
                          <a:schemeClr val="tx1"/>
                        </a:solidFill>
                        <a:uFill>
                          <a:solidFill>
                            <a:schemeClr val="bg1"/>
                          </a:solidFill>
                        </a:uFill>
                        <a:latin typeface="+mn-ea"/>
                        <a:ea typeface="+mn-ea"/>
                      </a:endParaRPr>
                    </a:p>
                    <a:p>
                      <a:pPr marL="171450" lvl="0" indent="-171450">
                        <a:buFont typeface="Arial" panose="020B0604020202020204" pitchFamily="34" charset="0"/>
                        <a:buChar char="•"/>
                      </a:pPr>
                      <a:r>
                        <a:rPr lang="ja-JP" altLang="en-US" sz="1050" b="0" u="sng">
                          <a:solidFill>
                            <a:schemeClr val="tx1"/>
                          </a:solidFill>
                          <a:uFill>
                            <a:solidFill>
                              <a:schemeClr val="bg1"/>
                            </a:solidFill>
                          </a:uFill>
                          <a:latin typeface="+mn-ea"/>
                          <a:ea typeface="+mn-ea"/>
                        </a:rPr>
                        <a:t>情報セキュリティ基本方針</a:t>
                      </a:r>
                    </a:p>
                    <a:p>
                      <a:pPr marL="0" indent="0">
                        <a:buFont typeface="Wingdings" panose="05000000000000000000" pitchFamily="2" charset="2"/>
                        <a:buNone/>
                      </a:pPr>
                      <a:endParaRPr lang="en-US" altLang="ja-JP" sz="1050" b="0" u="sng">
                        <a:solidFill>
                          <a:schemeClr val="tx1"/>
                        </a:solidFill>
                        <a:uFill>
                          <a:solidFill>
                            <a:schemeClr val="bg1"/>
                          </a:solidFill>
                        </a:uFill>
                        <a:latin typeface="+mn-ea"/>
                        <a:ea typeface="+mn-ea"/>
                      </a:endParaRPr>
                    </a:p>
                    <a:p>
                      <a:pPr marL="171450" indent="-171450">
                        <a:buFont typeface="Wingdings" panose="05000000000000000000" pitchFamily="2" charset="2"/>
                        <a:buChar char="Ø"/>
                      </a:pPr>
                      <a:r>
                        <a:rPr lang="en-US" altLang="ja-JP" sz="1050" b="1" u="sng">
                          <a:solidFill>
                            <a:schemeClr val="tx1"/>
                          </a:solidFill>
                          <a:uFill>
                            <a:solidFill>
                              <a:schemeClr val="bg1"/>
                            </a:solidFill>
                          </a:uFill>
                          <a:latin typeface="+mn-ea"/>
                          <a:ea typeface="+mn-ea"/>
                          <a:hlinkClick r:id="" action="ppaction://noaction">
                            <a:extLst>
                              <a:ext uri="{A12FA001-AC4F-418D-AE19-62706E023703}">
                                <ahyp:hlinkClr xmlns:ahyp="http://schemas.microsoft.com/office/drawing/2018/hyperlinkcolor" val="tx"/>
                              </a:ext>
                            </a:extLst>
                          </a:hlinkClick>
                        </a:rPr>
                        <a:t>3</a:t>
                      </a:r>
                      <a:r>
                        <a:rPr kumimoji="1" lang="en-US" altLang="ja-JP" sz="1050" b="1" u="sng">
                          <a:solidFill>
                            <a:schemeClr val="tx1"/>
                          </a:solidFill>
                          <a:uFill>
                            <a:solidFill>
                              <a:schemeClr val="bg1"/>
                            </a:solidFill>
                          </a:uFill>
                          <a:latin typeface="+mn-ea"/>
                          <a:ea typeface="+mn-ea"/>
                          <a:hlinkClick r:id="" action="ppaction://noaction">
                            <a:extLst>
                              <a:ext uri="{A12FA001-AC4F-418D-AE19-62706E023703}">
                                <ahyp:hlinkClr xmlns:ahyp="http://schemas.microsoft.com/office/drawing/2018/hyperlinkcolor" val="tx"/>
                              </a:ext>
                            </a:extLst>
                          </a:hlinkClick>
                        </a:rPr>
                        <a:t>-4. </a:t>
                      </a:r>
                      <a:r>
                        <a:rPr lang="ja-JP" altLang="en-US" sz="1050" b="1" u="sng">
                          <a:solidFill>
                            <a:schemeClr val="tx1"/>
                          </a:solidFill>
                          <a:uFill>
                            <a:solidFill>
                              <a:schemeClr val="bg1"/>
                            </a:solidFill>
                          </a:uFill>
                          <a:latin typeface="+mn-ea"/>
                          <a:ea typeface="+mn-ea"/>
                          <a:hlinkClick r:id="" action="ppaction://noaction">
                            <a:extLst>
                              <a:ext uri="{A12FA001-AC4F-418D-AE19-62706E023703}">
                                <ahyp:hlinkClr xmlns:ahyp="http://schemas.microsoft.com/office/drawing/2018/hyperlinkcolor" val="tx"/>
                              </a:ext>
                            </a:extLst>
                          </a:hlinkClick>
                        </a:rPr>
                        <a:t>サイバーセキュリティ</a:t>
                      </a:r>
                      <a:r>
                        <a:rPr kumimoji="1" lang="ja-JP" altLang="en-US" sz="1050" b="1" u="sng">
                          <a:solidFill>
                            <a:schemeClr val="tx1"/>
                          </a:solidFill>
                          <a:uFill>
                            <a:solidFill>
                              <a:schemeClr val="bg1"/>
                            </a:solidFill>
                          </a:uFill>
                          <a:latin typeface="+mn-ea"/>
                          <a:ea typeface="+mn-ea"/>
                          <a:hlinkClick r:id="" action="ppaction://noaction">
                            <a:extLst>
                              <a:ext uri="{A12FA001-AC4F-418D-AE19-62706E023703}">
                                <ahyp:hlinkClr xmlns:ahyp="http://schemas.microsoft.com/office/drawing/2018/hyperlinkcolor" val="tx"/>
                              </a:ext>
                            </a:extLst>
                          </a:hlinkClick>
                        </a:rPr>
                        <a:t>アプローチ方法</a:t>
                      </a:r>
                      <a:br>
                        <a:rPr kumimoji="1" lang="en-US" altLang="ja-JP" sz="1050" b="0" u="sng">
                          <a:solidFill>
                            <a:schemeClr val="tx1"/>
                          </a:solidFill>
                          <a:uFill>
                            <a:solidFill>
                              <a:schemeClr val="bg1"/>
                            </a:solidFill>
                          </a:uFill>
                          <a:latin typeface="+mn-ea"/>
                          <a:ea typeface="+mn-ea"/>
                        </a:rPr>
                      </a:br>
                      <a:r>
                        <a:rPr kumimoji="1" lang="ja-JP" altLang="en-US" sz="1050" b="0" u="sng">
                          <a:solidFill>
                            <a:schemeClr val="tx1"/>
                          </a:solidFill>
                          <a:uFill>
                            <a:solidFill>
                              <a:schemeClr val="bg1"/>
                            </a:solidFill>
                          </a:uFill>
                          <a:latin typeface="+mn-ea"/>
                          <a:ea typeface="+mn-ea"/>
                        </a:rPr>
                        <a:t>　サイバーセキュリティの脅威に対処するために、段階的なアプローチ手法をとることが重要です。自社が直面しているリスク状況および活用できるリソースを考慮し、最適なアプローチ手法を選択することが大切です。</a:t>
                      </a:r>
                      <a:endParaRPr kumimoji="1" lang="en-US" altLang="ja-JP" sz="1050" b="0" u="sng">
                        <a:solidFill>
                          <a:schemeClr val="tx1"/>
                        </a:solidFill>
                        <a:uFill>
                          <a:solidFill>
                            <a:schemeClr val="bg1"/>
                          </a:solidFill>
                        </a:uFill>
                        <a:latin typeface="+mn-ea"/>
                        <a:ea typeface="+mn-ea"/>
                      </a:endParaRPr>
                    </a:p>
                    <a:p>
                      <a:pPr marL="171450" lvl="0" indent="-171450">
                        <a:buFont typeface="Arial" panose="020B0604020202020204" pitchFamily="34" charset="0"/>
                        <a:buChar char="•"/>
                      </a:pPr>
                      <a:r>
                        <a:rPr kumimoji="1" lang="en-US" altLang="ja-JP" sz="1050" b="0" u="sng">
                          <a:solidFill>
                            <a:schemeClr val="tx1"/>
                          </a:solidFill>
                          <a:uFill>
                            <a:solidFill>
                              <a:schemeClr val="bg1"/>
                            </a:solidFill>
                          </a:uFill>
                          <a:latin typeface="+mn-ea"/>
                          <a:ea typeface="+mn-ea"/>
                        </a:rPr>
                        <a:t>LV1. </a:t>
                      </a:r>
                      <a:r>
                        <a:rPr kumimoji="1" lang="ja-JP" altLang="en-US" sz="1050" b="0" u="sng">
                          <a:solidFill>
                            <a:schemeClr val="tx1"/>
                          </a:solidFill>
                          <a:uFill>
                            <a:solidFill>
                              <a:schemeClr val="bg1"/>
                            </a:solidFill>
                          </a:uFill>
                          <a:latin typeface="+mn-ea"/>
                          <a:ea typeface="+mn-ea"/>
                        </a:rPr>
                        <a:t>クイックアプローチ</a:t>
                      </a:r>
                      <a:endParaRPr kumimoji="1" lang="en-US" altLang="ja-JP" sz="1050" b="0" u="sng">
                        <a:solidFill>
                          <a:schemeClr val="tx1"/>
                        </a:solidFill>
                        <a:uFill>
                          <a:solidFill>
                            <a:schemeClr val="bg1"/>
                          </a:solidFill>
                        </a:uFill>
                        <a:latin typeface="+mn-ea"/>
                        <a:ea typeface="+mn-ea"/>
                      </a:endParaRPr>
                    </a:p>
                    <a:p>
                      <a:pPr marL="171450" lvl="0" indent="-171450">
                        <a:buFont typeface="Arial" panose="020B0604020202020204" pitchFamily="34" charset="0"/>
                        <a:buChar char="•"/>
                      </a:pPr>
                      <a:r>
                        <a:rPr kumimoji="1" lang="en-US" altLang="ja-JP" sz="1050" b="0" u="sng">
                          <a:solidFill>
                            <a:schemeClr val="tx1"/>
                          </a:solidFill>
                          <a:uFill>
                            <a:solidFill>
                              <a:schemeClr val="bg1"/>
                            </a:solidFill>
                          </a:uFill>
                          <a:latin typeface="+mn-ea"/>
                          <a:ea typeface="+mn-ea"/>
                        </a:rPr>
                        <a:t>LV2. </a:t>
                      </a:r>
                      <a:r>
                        <a:rPr kumimoji="1" lang="ja-JP" altLang="en-US" sz="1050" b="0" u="sng">
                          <a:solidFill>
                            <a:schemeClr val="tx1"/>
                          </a:solidFill>
                          <a:uFill>
                            <a:solidFill>
                              <a:schemeClr val="bg1"/>
                            </a:solidFill>
                          </a:uFill>
                          <a:latin typeface="+mn-ea"/>
                          <a:ea typeface="+mn-ea"/>
                        </a:rPr>
                        <a:t>ベースラインアプローチ </a:t>
                      </a:r>
                      <a:endParaRPr kumimoji="1" lang="en-US" altLang="ja-JP" sz="1050" b="0" u="sng">
                        <a:solidFill>
                          <a:schemeClr val="tx1"/>
                        </a:solidFill>
                        <a:uFill>
                          <a:solidFill>
                            <a:schemeClr val="bg1"/>
                          </a:solidFill>
                        </a:uFill>
                        <a:latin typeface="+mn-ea"/>
                        <a:ea typeface="+mn-ea"/>
                      </a:endParaRPr>
                    </a:p>
                    <a:p>
                      <a:pPr marL="171450" lvl="0" indent="-171450">
                        <a:buFont typeface="Arial" panose="020B0604020202020204" pitchFamily="34" charset="0"/>
                        <a:buChar char="•"/>
                      </a:pPr>
                      <a:r>
                        <a:rPr kumimoji="1" lang="en-US" altLang="ja-JP" sz="1050" b="0" u="sng">
                          <a:solidFill>
                            <a:schemeClr val="tx1"/>
                          </a:solidFill>
                          <a:uFill>
                            <a:solidFill>
                              <a:schemeClr val="bg1"/>
                            </a:solidFill>
                          </a:uFill>
                          <a:latin typeface="+mn-ea"/>
                          <a:ea typeface="+mn-ea"/>
                        </a:rPr>
                        <a:t>LV3. </a:t>
                      </a:r>
                      <a:r>
                        <a:rPr kumimoji="1" lang="ja-JP" altLang="en-US" sz="1050" b="0" u="sng">
                          <a:solidFill>
                            <a:schemeClr val="tx1"/>
                          </a:solidFill>
                          <a:uFill>
                            <a:solidFill>
                              <a:schemeClr val="bg1"/>
                            </a:solidFill>
                          </a:uFill>
                          <a:latin typeface="+mn-ea"/>
                          <a:ea typeface="+mn-ea"/>
                        </a:rPr>
                        <a:t>網羅的アプローチ</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93150062"/>
                  </a:ext>
                </a:extLst>
              </a:tr>
            </a:tbl>
          </a:graphicData>
        </a:graphic>
      </p:graphicFrame>
      <p:sp>
        <p:nvSpPr>
          <p:cNvPr id="7" name="四角形: 角を丸くする 6">
            <a:extLst>
              <a:ext uri="{FF2B5EF4-FFF2-40B4-BE49-F238E27FC236}">
                <a16:creationId xmlns:a16="http://schemas.microsoft.com/office/drawing/2014/main" id="{F223984E-6E78-7A8B-EFAC-B8B18294C513}"/>
              </a:ext>
            </a:extLst>
          </p:cNvPr>
          <p:cNvSpPr/>
          <p:nvPr/>
        </p:nvSpPr>
        <p:spPr>
          <a:xfrm>
            <a:off x="622800" y="7171659"/>
            <a:ext cx="5612400" cy="1123574"/>
          </a:xfrm>
          <a:prstGeom prst="roundRect">
            <a:avLst/>
          </a:prstGeom>
          <a:solidFill>
            <a:schemeClr val="bg1"/>
          </a:solid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r>
              <a:rPr kumimoji="1" lang="ja-JP" altLang="en-US" sz="800" b="1">
                <a:latin typeface="+mn-ea"/>
              </a:rPr>
              <a:t>認識していただきたい実施概要</a:t>
            </a:r>
            <a:endParaRPr kumimoji="1" lang="en-US" altLang="ja-JP" sz="800">
              <a:latin typeface="+mn-ea"/>
            </a:endParaRPr>
          </a:p>
          <a:p>
            <a:pPr marL="171450" indent="-171450">
              <a:buFont typeface="Wingdings" panose="05000000000000000000" pitchFamily="2" charset="2"/>
              <a:buChar char="ü"/>
            </a:pPr>
            <a:r>
              <a:rPr kumimoji="1" lang="en-US" altLang="ja-JP" sz="800" b="0">
                <a:solidFill>
                  <a:schemeClr val="tx1"/>
                </a:solidFill>
              </a:rPr>
              <a:t>IT</a:t>
            </a:r>
            <a:r>
              <a:rPr kumimoji="1" lang="ja-JP" altLang="en-US" sz="800" b="0">
                <a:solidFill>
                  <a:schemeClr val="tx1"/>
                </a:solidFill>
              </a:rPr>
              <a:t>やセキュリティに関する網羅的な知識の取得状況を確認するために、情報処理技術者試験などを受験することが有効であること。</a:t>
            </a:r>
            <a:br>
              <a:rPr lang="en-US" altLang="ja-JP" sz="800" u="none" strike="noStrike">
                <a:effectLst/>
              </a:rPr>
            </a:br>
            <a:endParaRPr lang="en-US" altLang="ja-JP" sz="800" u="none" strike="noStrike">
              <a:effectLst/>
            </a:endParaRPr>
          </a:p>
          <a:p>
            <a:pPr marL="171450" indent="-171450">
              <a:buFont typeface="Wingdings" panose="05000000000000000000" pitchFamily="2" charset="2"/>
              <a:buChar char="ü"/>
            </a:pPr>
            <a:r>
              <a:rPr lang="ja-JP" altLang="en-US" sz="800" u="none" strike="noStrike">
                <a:effectLst/>
              </a:rPr>
              <a:t>中小企業が情報セキュリティ対策に取組むことの宣言として「</a:t>
            </a:r>
            <a:r>
              <a:rPr lang="en-US" altLang="ja-JP" sz="800"/>
              <a:t>SECURITY</a:t>
            </a:r>
            <a:r>
              <a:rPr lang="ja-JP" altLang="en-US" sz="800"/>
              <a:t> </a:t>
            </a:r>
            <a:r>
              <a:rPr lang="en-US" altLang="ja-JP" sz="800"/>
              <a:t>ACTION</a:t>
            </a:r>
            <a:r>
              <a:rPr lang="ja-JP" altLang="en-US" sz="800" u="none" strike="noStrike">
                <a:effectLst/>
              </a:rPr>
              <a:t>」という制度があり、従業員の意識を高め、対外的な信頼を向上させるために有効であること。</a:t>
            </a:r>
            <a:br>
              <a:rPr lang="en-US" altLang="ja-JP" sz="800" u="none" strike="noStrike">
                <a:effectLst/>
              </a:rPr>
            </a:br>
            <a:endParaRPr lang="en-US" altLang="ja-JP" sz="800"/>
          </a:p>
          <a:p>
            <a:pPr marL="171450" indent="-171450">
              <a:buFont typeface="Wingdings" panose="05000000000000000000" pitchFamily="2" charset="2"/>
              <a:buChar char="ü"/>
            </a:pPr>
            <a:r>
              <a:rPr lang="ja-JP" altLang="en-US" sz="800" u="none" strike="noStrike">
                <a:effectLst/>
              </a:rPr>
              <a:t>サイバーセキュリティの脅威に対処するため</a:t>
            </a:r>
            <a:r>
              <a:rPr lang="ja-JP" altLang="en-US" sz="800"/>
              <a:t>には</a:t>
            </a:r>
            <a:r>
              <a:rPr lang="ja-JP" altLang="en-US" sz="800" u="none" strike="noStrike">
                <a:effectLst/>
              </a:rPr>
              <a:t>、効果的な</a:t>
            </a:r>
            <a:r>
              <a:rPr lang="en-US" altLang="ja-JP" sz="800" u="none" strike="noStrike">
                <a:effectLst/>
              </a:rPr>
              <a:t>3</a:t>
            </a:r>
            <a:r>
              <a:rPr lang="ja-JP" altLang="en-US" sz="800" u="none" strike="noStrike">
                <a:effectLst/>
              </a:rPr>
              <a:t>段階のアプローチがあること。</a:t>
            </a:r>
            <a:endParaRPr kumimoji="1" lang="en-US" altLang="ja-JP" sz="800">
              <a:latin typeface="+mn-ea"/>
            </a:endParaRPr>
          </a:p>
        </p:txBody>
      </p:sp>
      <p:sp>
        <p:nvSpPr>
          <p:cNvPr id="8" name="テキスト ボックス 7">
            <a:extLst>
              <a:ext uri="{FF2B5EF4-FFF2-40B4-BE49-F238E27FC236}">
                <a16:creationId xmlns:a16="http://schemas.microsoft.com/office/drawing/2014/main" id="{B5B03FF5-AA66-53C3-4E3D-F67F62FA0C63}"/>
              </a:ext>
            </a:extLst>
          </p:cNvPr>
          <p:cNvSpPr txBox="1"/>
          <p:nvPr/>
        </p:nvSpPr>
        <p:spPr>
          <a:xfrm>
            <a:off x="622800" y="6239830"/>
            <a:ext cx="5612400" cy="738664"/>
          </a:xfrm>
          <a:prstGeom prst="rect">
            <a:avLst/>
          </a:prstGeom>
          <a:noFill/>
          <a:ln>
            <a:solidFill>
              <a:schemeClr val="tx1"/>
            </a:solidFill>
          </a:ln>
        </p:spPr>
        <p:txBody>
          <a:bodyPr wrap="square">
            <a:spAutoFit/>
          </a:bodyPr>
          <a:lstStyle/>
          <a:p>
            <a:r>
              <a:rPr kumimoji="1" lang="ja-JP" altLang="en-US" sz="1050" b="1">
                <a:latin typeface="+mn-ea"/>
              </a:rPr>
              <a:t>章</a:t>
            </a:r>
            <a:r>
              <a:rPr kumimoji="1" lang="ja-JP" altLang="en-US" sz="1050" b="1">
                <a:solidFill>
                  <a:schemeClr val="tx1"/>
                </a:solidFill>
                <a:latin typeface="+mn-ea"/>
              </a:rPr>
              <a:t>を通した気づき・学び</a:t>
            </a:r>
            <a:endParaRPr kumimoji="1" lang="en-US" altLang="ja-JP" sz="1050" b="0">
              <a:solidFill>
                <a:schemeClr val="tx1"/>
              </a:solidFill>
              <a:latin typeface="+mn-ea"/>
            </a:endParaRPr>
          </a:p>
          <a:p>
            <a:r>
              <a:rPr kumimoji="1" lang="ja-JP" altLang="en-US" sz="1050" b="0">
                <a:solidFill>
                  <a:schemeClr val="tx1"/>
                </a:solidFill>
                <a:latin typeface="+mn-ea"/>
              </a:rPr>
              <a:t>　</a:t>
            </a:r>
            <a:r>
              <a:rPr kumimoji="1" lang="en-US" altLang="ja-JP" sz="1050" b="0">
                <a:solidFill>
                  <a:schemeClr val="tx1"/>
                </a:solidFill>
                <a:latin typeface="+mn-ea"/>
              </a:rPr>
              <a:t>IT</a:t>
            </a:r>
            <a:r>
              <a:rPr kumimoji="1" lang="ja-JP" altLang="en-US" sz="1050" b="0">
                <a:solidFill>
                  <a:schemeClr val="tx1"/>
                </a:solidFill>
                <a:latin typeface="+mn-ea"/>
              </a:rPr>
              <a:t>や情報セキュリティの知識を身につけ、</a:t>
            </a:r>
            <a:r>
              <a:rPr kumimoji="1" lang="ja-JP" altLang="en-US" sz="1050" b="0">
                <a:solidFill>
                  <a:schemeClr val="tx1"/>
                </a:solidFill>
                <a:latin typeface="+mn-ea"/>
                <a:ea typeface="+mn-ea"/>
              </a:rPr>
              <a:t>企業内外でセキュリティ専門の人材と協力できるようになることが大切です。セキュリティ対策をはじめるにあたり、</a:t>
            </a:r>
            <a:r>
              <a:rPr kumimoji="1" lang="en-US" altLang="ja-JP" sz="1050" b="0">
                <a:solidFill>
                  <a:schemeClr val="tx1"/>
                </a:solidFill>
                <a:latin typeface="+mn-ea"/>
              </a:rPr>
              <a:t>SECURITY</a:t>
            </a:r>
            <a:r>
              <a:rPr kumimoji="1" lang="ja-JP" altLang="en-US" sz="1050">
                <a:solidFill>
                  <a:schemeClr val="tx1"/>
                </a:solidFill>
                <a:latin typeface="+mn-ea"/>
              </a:rPr>
              <a:t> </a:t>
            </a:r>
            <a:r>
              <a:rPr kumimoji="1" lang="en-US" altLang="ja-JP" sz="1050">
                <a:solidFill>
                  <a:schemeClr val="tx1"/>
                </a:solidFill>
                <a:latin typeface="+mn-ea"/>
              </a:rPr>
              <a:t>ACTION</a:t>
            </a:r>
            <a:r>
              <a:rPr kumimoji="1" lang="ja-JP" altLang="en-US" sz="1050">
                <a:solidFill>
                  <a:schemeClr val="tx1"/>
                </a:solidFill>
                <a:latin typeface="+mn-ea"/>
              </a:rPr>
              <a:t>に取組み、従業員の意識を高め、対外的な信頼を向上させることが大切です。</a:t>
            </a:r>
            <a:endParaRPr kumimoji="1" lang="en-US" altLang="ja-JP" sz="1050">
              <a:solidFill>
                <a:schemeClr val="tx1"/>
              </a:solidFill>
              <a:latin typeface="+mn-ea"/>
            </a:endParaRPr>
          </a:p>
        </p:txBody>
      </p:sp>
      <p:sp>
        <p:nvSpPr>
          <p:cNvPr id="9" name="テキスト プレースホルダー 3">
            <a:extLst>
              <a:ext uri="{FF2B5EF4-FFF2-40B4-BE49-F238E27FC236}">
                <a16:creationId xmlns:a16="http://schemas.microsoft.com/office/drawing/2014/main" id="{2C8E591C-C34B-26AD-F2C9-296DC8C9D69F}"/>
              </a:ext>
            </a:extLst>
          </p:cNvPr>
          <p:cNvSpPr txBox="1">
            <a:spLocks/>
          </p:cNvSpPr>
          <p:nvPr/>
        </p:nvSpPr>
        <p:spPr>
          <a:xfrm>
            <a:off x="622800" y="5921375"/>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t>訴求ポイント</a:t>
            </a:r>
          </a:p>
        </p:txBody>
      </p:sp>
      <p:sp>
        <p:nvSpPr>
          <p:cNvPr id="16" name="テキスト プレースホルダー 2">
            <a:extLst>
              <a:ext uri="{FF2B5EF4-FFF2-40B4-BE49-F238E27FC236}">
                <a16:creationId xmlns:a16="http://schemas.microsoft.com/office/drawing/2014/main" id="{04056F65-22BE-3637-63FA-9EA85FE6ACD0}"/>
              </a:ext>
            </a:extLst>
          </p:cNvPr>
          <p:cNvSpPr>
            <a:spLocks noGrp="1"/>
          </p:cNvSpPr>
          <p:nvPr>
            <p:ph type="body" sz="quarter" idx="14"/>
          </p:nvPr>
        </p:nvSpPr>
        <p:spPr>
          <a:xfrm>
            <a:off x="1123950" y="1457325"/>
            <a:ext cx="5734050" cy="381000"/>
          </a:xfrm>
        </p:spPr>
        <p:txBody>
          <a:bodyPr/>
          <a:lstStyle/>
          <a:p>
            <a:r>
              <a:rPr kumimoji="1" lang="en-US" altLang="ja-JP"/>
              <a:t>19-2-3. </a:t>
            </a:r>
            <a:r>
              <a:rPr kumimoji="1" lang="ja-JP" altLang="en-US" sz="1000"/>
              <a:t>第</a:t>
            </a:r>
            <a:r>
              <a:rPr kumimoji="1" lang="en-US" altLang="ja-JP" sz="1000"/>
              <a:t>3</a:t>
            </a:r>
            <a:r>
              <a:rPr kumimoji="1" lang="ja-JP" altLang="en-US" sz="1000"/>
              <a:t>章</a:t>
            </a:r>
            <a:r>
              <a:rPr kumimoji="1" lang="en-US" altLang="ja-JP" sz="1000"/>
              <a:t>. </a:t>
            </a:r>
            <a:r>
              <a:rPr kumimoji="1" lang="ja-JP" altLang="en-US" sz="1000"/>
              <a:t>サイバーセキュリティの基礎知識</a:t>
            </a:r>
          </a:p>
        </p:txBody>
      </p:sp>
      <p:graphicFrame>
        <p:nvGraphicFramePr>
          <p:cNvPr id="17" name="表 16">
            <a:extLst>
              <a:ext uri="{FF2B5EF4-FFF2-40B4-BE49-F238E27FC236}">
                <a16:creationId xmlns:a16="http://schemas.microsoft.com/office/drawing/2014/main" id="{8690982B-50BE-9B03-C7F0-117FFC4519DF}"/>
              </a:ext>
            </a:extLst>
          </p:cNvPr>
          <p:cNvGraphicFramePr>
            <a:graphicFrameLocks noGrp="1"/>
          </p:cNvGraphicFramePr>
          <p:nvPr>
            <p:extLst>
              <p:ext uri="{D42A27DB-BD31-4B8C-83A1-F6EECF244321}">
                <p14:modId xmlns:p14="http://schemas.microsoft.com/office/powerpoint/2010/main" val="659424929"/>
              </p:ext>
            </p:extLst>
          </p:nvPr>
        </p:nvGraphicFramePr>
        <p:xfrm>
          <a:off x="622800" y="8488398"/>
          <a:ext cx="5612400" cy="838200"/>
        </p:xfrm>
        <a:graphic>
          <a:graphicData uri="http://schemas.openxmlformats.org/drawingml/2006/table">
            <a:tbl>
              <a:tblPr firstRow="1" bandRow="1">
                <a:tableStyleId>{5C22544A-7EE6-4342-B048-85BDC9FD1C3A}</a:tableStyleId>
              </a:tblPr>
              <a:tblGrid>
                <a:gridCol w="1929900">
                  <a:extLst>
                    <a:ext uri="{9D8B030D-6E8A-4147-A177-3AD203B41FA5}">
                      <a16:colId xmlns:a16="http://schemas.microsoft.com/office/drawing/2014/main" val="727053212"/>
                    </a:ext>
                  </a:extLst>
                </a:gridCol>
                <a:gridCol w="3682500">
                  <a:extLst>
                    <a:ext uri="{9D8B030D-6E8A-4147-A177-3AD203B41FA5}">
                      <a16:colId xmlns:a16="http://schemas.microsoft.com/office/drawing/2014/main" val="3234435599"/>
                    </a:ext>
                  </a:extLst>
                </a:gridCol>
              </a:tblGrid>
              <a:tr h="0">
                <a:tc gridSpan="2">
                  <a:txBody>
                    <a:bodyPr/>
                    <a:lstStyle/>
                    <a:p>
                      <a:r>
                        <a:rPr kumimoji="1" lang="ja-JP" altLang="en-US" sz="500" b="0">
                          <a:solidFill>
                            <a:sysClr val="windowText" lastClr="000000"/>
                          </a:solidFill>
                          <a:latin typeface="+mn-ea"/>
                          <a:ea typeface="+mn-ea"/>
                        </a:rPr>
                        <a:t>実践のために参考となる文献（参考文献）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7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83033037"/>
                  </a:ext>
                </a:extLst>
              </a:tr>
              <a:tr h="0">
                <a:tc>
                  <a:txBody>
                    <a:bodyPr/>
                    <a:lstStyle/>
                    <a:p>
                      <a:r>
                        <a:rPr kumimoji="1" lang="ja-JP" altLang="en-US" sz="500" b="0">
                          <a:solidFill>
                            <a:sysClr val="windowText" lastClr="000000"/>
                          </a:solidFill>
                          <a:latin typeface="メイリオ" panose="020B0604030504040204" pitchFamily="50" charset="-128"/>
                          <a:ea typeface="メイリオ" panose="020B0604030504040204" pitchFamily="50" charset="-128"/>
                        </a:rPr>
                        <a:t>試験区分一覧</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500" b="0" u="sng" baseline="0">
                          <a:solidFill>
                            <a:schemeClr val="tx1"/>
                          </a:solidFill>
                          <a:uFill>
                            <a:solidFill>
                              <a:schemeClr val="bg1"/>
                            </a:solidFill>
                          </a:uFill>
                          <a:latin typeface="+mn-ea"/>
                          <a:ea typeface="+mn-ea"/>
                          <a:hlinkClick r:id="rId3"/>
                        </a:rPr>
                        <a:t>https://www.ipa.go.jp/shiken/kubun/list.html</a:t>
                      </a:r>
                      <a:endParaRPr kumimoji="1" lang="en-US" altLang="ja-JP" sz="500" b="0" u="sng" baseline="0">
                        <a:solidFill>
                          <a:schemeClr val="tx1"/>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r h="0">
                <a:tc>
                  <a:txBody>
                    <a:bodyPr/>
                    <a:lstStyle/>
                    <a:p>
                      <a:r>
                        <a:rPr kumimoji="1" lang="en-US" altLang="ja-JP" sz="500" b="0">
                          <a:solidFill>
                            <a:sysClr val="windowText" lastClr="000000"/>
                          </a:solidFill>
                          <a:latin typeface="メイリオ" panose="020B0604030504040204" pitchFamily="50" charset="-128"/>
                          <a:ea typeface="メイリオ" panose="020B0604030504040204" pitchFamily="50" charset="-128"/>
                        </a:rPr>
                        <a:t>SECURITY ACTION </a:t>
                      </a:r>
                      <a:r>
                        <a:rPr kumimoji="1" lang="ja-JP" altLang="en-US" sz="500" b="0">
                          <a:solidFill>
                            <a:sysClr val="windowText" lastClr="000000"/>
                          </a:solidFill>
                          <a:latin typeface="メイリオ" panose="020B0604030504040204" pitchFamily="50" charset="-128"/>
                          <a:ea typeface="メイリオ" panose="020B0604030504040204" pitchFamily="50" charset="-128"/>
                        </a:rPr>
                        <a:t>セキュリティ対策自己宣言</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4"/>
                        </a:rPr>
                        <a:t>https://www.ipa.go.jp/security/security-action/</a:t>
                      </a:r>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1887866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情報セキュリティ</a:t>
                      </a:r>
                      <a:r>
                        <a:rPr kumimoji="1" lang="en-US" altLang="ja-JP" sz="500" b="0">
                          <a:solidFill>
                            <a:sysClr val="windowText" lastClr="000000"/>
                          </a:solidFill>
                          <a:latin typeface="メイリオ" panose="020B0604030504040204" pitchFamily="50" charset="-128"/>
                          <a:ea typeface="メイリオ" panose="020B0604030504040204" pitchFamily="50" charset="-128"/>
                        </a:rPr>
                        <a:t>5</a:t>
                      </a:r>
                      <a:r>
                        <a:rPr kumimoji="1" lang="ja-JP" altLang="en-US" sz="500" b="0">
                          <a:solidFill>
                            <a:sysClr val="windowText" lastClr="000000"/>
                          </a:solidFill>
                          <a:latin typeface="メイリオ" panose="020B0604030504040204" pitchFamily="50" charset="-128"/>
                          <a:ea typeface="メイリオ" panose="020B0604030504040204" pitchFamily="50" charset="-128"/>
                        </a:rPr>
                        <a:t>か条</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chemeClr val="tx1"/>
                          </a:solidFill>
                          <a:uFill>
                            <a:solidFill>
                              <a:schemeClr val="bg1"/>
                            </a:solidFill>
                          </a:uFill>
                          <a:latin typeface="+mn-ea"/>
                          <a:ea typeface="+mn-ea"/>
                          <a:hlinkClick r:id="rId5"/>
                        </a:rPr>
                        <a:t>https://www.ipa.go.jp/security/security-action/download/5point_poster.pdf</a:t>
                      </a:r>
                      <a:endParaRPr kumimoji="1" lang="en-US" altLang="ja-JP" sz="500" b="0" u="sng" baseline="0">
                        <a:solidFill>
                          <a:schemeClr val="tx1"/>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3944667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a:solidFill>
                            <a:sysClr val="windowText" lastClr="000000"/>
                          </a:solidFill>
                          <a:latin typeface="メイリオ" panose="020B0604030504040204" pitchFamily="50" charset="-128"/>
                          <a:ea typeface="メイリオ" panose="020B0604030504040204" pitchFamily="50" charset="-128"/>
                        </a:rPr>
                        <a:t>5</a:t>
                      </a:r>
                      <a:r>
                        <a:rPr kumimoji="1" lang="ja-JP" altLang="en-US" sz="500" b="0">
                          <a:solidFill>
                            <a:sysClr val="windowText" lastClr="000000"/>
                          </a:solidFill>
                          <a:latin typeface="メイリオ" panose="020B0604030504040204" pitchFamily="50" charset="-128"/>
                          <a:ea typeface="メイリオ" panose="020B0604030504040204" pitchFamily="50" charset="-128"/>
                        </a:rPr>
                        <a:t>分でできる！情報セキュリティ自社診断</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chemeClr val="tx1"/>
                          </a:solidFill>
                          <a:uFill>
                            <a:solidFill>
                              <a:schemeClr val="bg1"/>
                            </a:solidFill>
                          </a:uFill>
                          <a:latin typeface="+mn-ea"/>
                          <a:ea typeface="+mn-ea"/>
                          <a:hlinkClick r:id="rId6"/>
                        </a:rPr>
                        <a:t>https://www.ipa.go.jp/security/guide/sme/5minutes.html</a:t>
                      </a:r>
                      <a:endParaRPr kumimoji="1" lang="en-US" altLang="ja-JP" sz="500" b="0" u="sng" baseline="0">
                        <a:solidFill>
                          <a:schemeClr val="tx1"/>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34083952"/>
                  </a:ext>
                </a:extLst>
              </a:tr>
            </a:tbl>
          </a:graphicData>
        </a:graphic>
      </p:graphicFrame>
      <p:grpSp>
        <p:nvGrpSpPr>
          <p:cNvPr id="2" name="グループ化 1">
            <a:extLst>
              <a:ext uri="{FF2B5EF4-FFF2-40B4-BE49-F238E27FC236}">
                <a16:creationId xmlns:a16="http://schemas.microsoft.com/office/drawing/2014/main" id="{65505F75-1D9F-2D29-4A01-ADE6BFDE24A2}"/>
              </a:ext>
            </a:extLst>
          </p:cNvPr>
          <p:cNvGrpSpPr/>
          <p:nvPr/>
        </p:nvGrpSpPr>
        <p:grpSpPr>
          <a:xfrm>
            <a:off x="6109199" y="7062098"/>
            <a:ext cx="252000" cy="252000"/>
            <a:chOff x="8278860" y="7686413"/>
            <a:chExt cx="252000" cy="252000"/>
          </a:xfrm>
        </p:grpSpPr>
        <p:sp>
          <p:nvSpPr>
            <p:cNvPr id="3" name="楕円 2">
              <a:extLst>
                <a:ext uri="{FF2B5EF4-FFF2-40B4-BE49-F238E27FC236}">
                  <a16:creationId xmlns:a16="http://schemas.microsoft.com/office/drawing/2014/main" id="{2212ABC3-3B2E-F93C-7E7C-B112FDE14C02}"/>
                </a:ext>
              </a:extLst>
            </p:cNvPr>
            <p:cNvSpPr/>
            <p:nvPr/>
          </p:nvSpPr>
          <p:spPr>
            <a:xfrm>
              <a:off x="8278860" y="7686413"/>
              <a:ext cx="252000" cy="252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pic>
          <p:nvPicPr>
            <p:cNvPr id="13" name="図 12">
              <a:extLst>
                <a:ext uri="{FF2B5EF4-FFF2-40B4-BE49-F238E27FC236}">
                  <a16:creationId xmlns:a16="http://schemas.microsoft.com/office/drawing/2014/main" id="{7AE27A39-E925-2F0A-55D8-A19B70C77C7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14860" y="7720313"/>
              <a:ext cx="180000" cy="180000"/>
            </a:xfrm>
            <a:prstGeom prst="rect">
              <a:avLst/>
            </a:prstGeom>
          </p:spPr>
        </p:pic>
      </p:grpSp>
      <p:sp>
        <p:nvSpPr>
          <p:cNvPr id="14" name="スライド番号プレースホルダー 3">
            <a:extLst>
              <a:ext uri="{FF2B5EF4-FFF2-40B4-BE49-F238E27FC236}">
                <a16:creationId xmlns:a16="http://schemas.microsoft.com/office/drawing/2014/main" id="{651D8A21-B7DB-A9F3-BE50-9576DFE4E106}"/>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10</a:t>
            </a:r>
            <a:endParaRPr kumimoji="1" lang="ja-JP" altLang="en-US"/>
          </a:p>
        </p:txBody>
      </p:sp>
      <p:sp>
        <p:nvSpPr>
          <p:cNvPr id="11" name="テキスト プレースホルダー 1">
            <a:extLst>
              <a:ext uri="{FF2B5EF4-FFF2-40B4-BE49-F238E27FC236}">
                <a16:creationId xmlns:a16="http://schemas.microsoft.com/office/drawing/2014/main" id="{E44CDDEE-54AE-DA44-A16D-3181A03CFE08}"/>
              </a:ext>
            </a:extLst>
          </p:cNvPr>
          <p:cNvSpPr>
            <a:spLocks noGrp="1"/>
          </p:cNvSpPr>
          <p:nvPr>
            <p:ph type="body" sz="quarter" idx="25"/>
          </p:nvPr>
        </p:nvSpPr>
        <p:spPr>
          <a:xfrm>
            <a:off x="619200" y="835200"/>
            <a:ext cx="6238800" cy="417600"/>
          </a:xfrm>
        </p:spPr>
        <p:txBody>
          <a:bodyPr/>
          <a:lstStyle/>
          <a:p>
            <a:r>
              <a:rPr kumimoji="1" lang="en-US" altLang="ja-JP" u="sng">
                <a:uFill>
                  <a:solidFill>
                    <a:schemeClr val="bg1"/>
                  </a:solidFill>
                </a:uFill>
                <a:hlinkClick r:id="rId8" action="ppaction://hlinksldjump"/>
              </a:rPr>
              <a:t>19</a:t>
            </a:r>
            <a:r>
              <a:rPr kumimoji="1" lang="ja-JP" altLang="en-US" u="sng">
                <a:uFill>
                  <a:solidFill>
                    <a:schemeClr val="bg1"/>
                  </a:solidFill>
                </a:uFill>
                <a:hlinkClick r:id="rId8" action="ppaction://hlinksldjump"/>
              </a:rPr>
              <a:t>章</a:t>
            </a:r>
            <a:r>
              <a:rPr kumimoji="1" lang="en-US" altLang="ja-JP" u="sng">
                <a:uFill>
                  <a:solidFill>
                    <a:schemeClr val="bg1"/>
                  </a:solidFill>
                </a:uFill>
                <a:hlinkClick r:id="rId8" action="ppaction://hlinksldjump"/>
              </a:rPr>
              <a:t>. </a:t>
            </a:r>
            <a:r>
              <a:rPr kumimoji="1" lang="ja-JP" altLang="en-US" u="sng">
                <a:uFill>
                  <a:solidFill>
                    <a:schemeClr val="bg1"/>
                  </a:solidFill>
                </a:uFill>
                <a:hlinkClick r:id="rId8" action="ppaction://hlinksldjump"/>
              </a:rPr>
              <a:t>総括編</a:t>
            </a:r>
            <a:br>
              <a:rPr kumimoji="1" lang="en-US" altLang="ja-JP" u="sng">
                <a:uFill>
                  <a:solidFill>
                    <a:schemeClr val="bg1"/>
                  </a:solidFill>
                </a:uFill>
                <a:hlinkClick r:id="rId8" action="ppaction://hlinksldjump"/>
              </a:rPr>
            </a:br>
            <a:r>
              <a:rPr kumimoji="1" lang="ja-JP" altLang="en-US" u="sng">
                <a:uFill>
                  <a:solidFill>
                    <a:schemeClr val="bg1"/>
                  </a:solidFill>
                </a:uFill>
                <a:hlinkClick r:id="rId8" action="ppaction://hlinksldjump"/>
              </a:rPr>
              <a:t>　</a:t>
            </a:r>
            <a:r>
              <a:rPr kumimoji="1" lang="en-US" altLang="ja-JP" u="sng">
                <a:uFill>
                  <a:solidFill>
                    <a:schemeClr val="bg1"/>
                  </a:solidFill>
                </a:uFill>
                <a:hlinkClick r:id="rId8" action="ppaction://hlinksldjump"/>
              </a:rPr>
              <a:t>19-2. </a:t>
            </a:r>
            <a:r>
              <a:rPr kumimoji="1" lang="ja-JP" altLang="en-US" u="sng">
                <a:uFill>
                  <a:solidFill>
                    <a:schemeClr val="bg1"/>
                  </a:solidFill>
                </a:uFill>
                <a:hlinkClick r:id="rId8" action="ppaction://hlinksldjump"/>
              </a:rPr>
              <a:t>各章の</a:t>
            </a:r>
            <a:r>
              <a:rPr lang="ja-JP" altLang="en-US" u="sng">
                <a:uFill>
                  <a:solidFill>
                    <a:schemeClr val="bg1"/>
                  </a:solidFill>
                </a:uFill>
                <a:hlinkClick r:id="rId8" action="ppaction://hlinksldjump"/>
              </a:rPr>
              <a:t>ポイント</a:t>
            </a:r>
            <a:endParaRPr kumimoji="1" lang="ja-JP" altLang="en-US" u="sng">
              <a:uFill>
                <a:solidFill>
                  <a:schemeClr val="bg1"/>
                </a:solidFill>
              </a:uFill>
            </a:endParaRPr>
          </a:p>
        </p:txBody>
      </p:sp>
    </p:spTree>
    <p:extLst>
      <p:ext uri="{BB962C8B-B14F-4D97-AF65-F5344CB8AC3E}">
        <p14:creationId xmlns:p14="http://schemas.microsoft.com/office/powerpoint/2010/main" val="334594519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6674CF3C-6B4B-732A-6297-FF9CB34FD8B6}"/>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04</a:t>
            </a:r>
          </a:p>
        </p:txBody>
      </p:sp>
      <p:sp>
        <p:nvSpPr>
          <p:cNvPr id="11" name="テキスト プレースホルダー 3">
            <a:extLst>
              <a:ext uri="{FF2B5EF4-FFF2-40B4-BE49-F238E27FC236}">
                <a16:creationId xmlns:a16="http://schemas.microsoft.com/office/drawing/2014/main" id="{F94C30D1-008B-0764-80CD-4A66493E904B}"/>
              </a:ext>
            </a:extLst>
          </p:cNvPr>
          <p:cNvSpPr txBox="1">
            <a:spLocks/>
          </p:cNvSpPr>
          <p:nvPr/>
        </p:nvSpPr>
        <p:spPr>
          <a:xfrm>
            <a:off x="1123949" y="1457325"/>
            <a:ext cx="561657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3-2-1.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情報処理技術者向け国家試験体系 </a:t>
            </a:r>
          </a:p>
        </p:txBody>
      </p:sp>
      <p:sp>
        <p:nvSpPr>
          <p:cNvPr id="3" name="テキスト プレースホルダー 5">
            <a:extLst>
              <a:ext uri="{FF2B5EF4-FFF2-40B4-BE49-F238E27FC236}">
                <a16:creationId xmlns:a16="http://schemas.microsoft.com/office/drawing/2014/main" id="{16465A07-36D9-6C25-BE36-CD89FAD80CBA}"/>
              </a:ext>
            </a:extLst>
          </p:cNvPr>
          <p:cNvSpPr txBox="1">
            <a:spLocks/>
          </p:cNvSpPr>
          <p:nvPr/>
        </p:nvSpPr>
        <p:spPr>
          <a:xfrm>
            <a:off x="657149" y="2603946"/>
            <a:ext cx="5612400" cy="286251"/>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200" b="1" i="0" u="none" strike="noStrike" kern="1200" cap="none" spc="0" normalizeH="0" baseline="0" noProof="0">
                <a:ln>
                  <a:noFill/>
                </a:ln>
                <a:solidFill>
                  <a:srgbClr val="4472C4">
                    <a:lumMod val="75000"/>
                  </a:srgbClr>
                </a:solidFill>
                <a:effectLst/>
                <a:uLnTx/>
                <a:uFillTx/>
                <a:latin typeface="メイリオ"/>
                <a:ea typeface="メイリオ"/>
                <a:cs typeface="+mn-cs"/>
              </a:rPr>
              <a:t>IT</a:t>
            </a:r>
            <a:r>
              <a:rPr kumimoji="1" lang="ja-JP" altLang="en-US" sz="1200" b="1" i="0" u="none" strike="noStrike" kern="1200" cap="none" spc="0" normalizeH="0" baseline="0" noProof="0">
                <a:ln>
                  <a:noFill/>
                </a:ln>
                <a:solidFill>
                  <a:srgbClr val="4472C4">
                    <a:lumMod val="75000"/>
                  </a:srgbClr>
                </a:solidFill>
                <a:effectLst/>
                <a:uLnTx/>
                <a:uFillTx/>
                <a:latin typeface="メイリオ"/>
                <a:ea typeface="メイリオ"/>
                <a:cs typeface="+mn-cs"/>
              </a:rPr>
              <a:t>パスポート試験（</a:t>
            </a:r>
            <a:r>
              <a:rPr kumimoji="1" lang="en-US" altLang="ja-JP" sz="1200" b="1" i="0" u="none" strike="noStrike" kern="1200" cap="none" spc="0" normalizeH="0" baseline="0" noProof="0">
                <a:ln>
                  <a:noFill/>
                </a:ln>
                <a:solidFill>
                  <a:srgbClr val="4472C4">
                    <a:lumMod val="75000"/>
                  </a:srgbClr>
                </a:solidFill>
                <a:effectLst/>
                <a:uLnTx/>
                <a:uFillTx/>
                <a:latin typeface="メイリオ"/>
                <a:ea typeface="メイリオ"/>
                <a:cs typeface="+mn-cs"/>
              </a:rPr>
              <a:t>IP</a:t>
            </a:r>
            <a:r>
              <a:rPr kumimoji="1" lang="ja-JP" altLang="en-US" sz="12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sp>
        <p:nvSpPr>
          <p:cNvPr id="4" name="テキスト プレースホルダー 5">
            <a:extLst>
              <a:ext uri="{FF2B5EF4-FFF2-40B4-BE49-F238E27FC236}">
                <a16:creationId xmlns:a16="http://schemas.microsoft.com/office/drawing/2014/main" id="{084A077A-106F-DF64-7B4F-BFB75BFD53CC}"/>
              </a:ext>
            </a:extLst>
          </p:cNvPr>
          <p:cNvSpPr txBox="1">
            <a:spLocks/>
          </p:cNvSpPr>
          <p:nvPr/>
        </p:nvSpPr>
        <p:spPr>
          <a:xfrm>
            <a:off x="619049" y="3751004"/>
            <a:ext cx="5612400" cy="286251"/>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rgbClr val="4472C4">
                    <a:lumMod val="75000"/>
                  </a:srgbClr>
                </a:solidFill>
                <a:effectLst/>
                <a:uLnTx/>
                <a:uFillTx/>
                <a:latin typeface="メイリオ"/>
                <a:ea typeface="メイリオ"/>
                <a:cs typeface="+mn-cs"/>
              </a:rPr>
              <a:t>情報セキュリティマネジメント試験</a:t>
            </a:r>
          </a:p>
        </p:txBody>
      </p:sp>
      <p:graphicFrame>
        <p:nvGraphicFramePr>
          <p:cNvPr id="8" name="表 8">
            <a:extLst>
              <a:ext uri="{FF2B5EF4-FFF2-40B4-BE49-F238E27FC236}">
                <a16:creationId xmlns:a16="http://schemas.microsoft.com/office/drawing/2014/main" id="{87EF6712-76A6-A189-BAEE-B1D46737652E}"/>
              </a:ext>
            </a:extLst>
          </p:cNvPr>
          <p:cNvGraphicFramePr>
            <a:graphicFrameLocks noGrp="1"/>
          </p:cNvGraphicFramePr>
          <p:nvPr>
            <p:extLst>
              <p:ext uri="{D42A27DB-BD31-4B8C-83A1-F6EECF244321}">
                <p14:modId xmlns:p14="http://schemas.microsoft.com/office/powerpoint/2010/main" val="4182479330"/>
              </p:ext>
            </p:extLst>
          </p:nvPr>
        </p:nvGraphicFramePr>
        <p:xfrm>
          <a:off x="669682" y="2847002"/>
          <a:ext cx="5612400" cy="2651760"/>
        </p:xfrm>
        <a:graphic>
          <a:graphicData uri="http://schemas.openxmlformats.org/drawingml/2006/table">
            <a:tbl>
              <a:tblPr firstRow="1" bandRow="1">
                <a:tableStyleId>{7DF18680-E054-41AD-8BC1-D1AEF772440D}</a:tableStyleId>
              </a:tblPr>
              <a:tblGrid>
                <a:gridCol w="939300">
                  <a:extLst>
                    <a:ext uri="{9D8B030D-6E8A-4147-A177-3AD203B41FA5}">
                      <a16:colId xmlns:a16="http://schemas.microsoft.com/office/drawing/2014/main" val="1382305429"/>
                    </a:ext>
                  </a:extLst>
                </a:gridCol>
                <a:gridCol w="4673100">
                  <a:extLst>
                    <a:ext uri="{9D8B030D-6E8A-4147-A177-3AD203B41FA5}">
                      <a16:colId xmlns:a16="http://schemas.microsoft.com/office/drawing/2014/main" val="2218190910"/>
                    </a:ext>
                  </a:extLst>
                </a:gridCol>
              </a:tblGrid>
              <a:tr h="118927">
                <a:tc>
                  <a:txBody>
                    <a:bodyPr/>
                    <a:lstStyle/>
                    <a:p>
                      <a:pPr algn="ctr"/>
                      <a:r>
                        <a:rPr kumimoji="1" lang="ja-JP" altLang="en-US" sz="1000" b="0">
                          <a:solidFill>
                            <a:schemeClr val="bg1"/>
                          </a:solidFill>
                        </a:rPr>
                        <a:t>対象者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en-US" altLang="ja-JP" sz="1000" b="0">
                          <a:solidFill>
                            <a:schemeClr val="tx1"/>
                          </a:solidFill>
                        </a:rPr>
                        <a:t>IT</a:t>
                      </a:r>
                      <a:r>
                        <a:rPr kumimoji="1" lang="ja-JP" altLang="en-US" sz="1000" b="0">
                          <a:solidFill>
                            <a:schemeClr val="tx1"/>
                          </a:solidFill>
                        </a:rPr>
                        <a:t>を利活用するすべての方（</a:t>
                      </a:r>
                      <a:r>
                        <a:rPr kumimoji="1" lang="en-US" altLang="ja-JP" sz="1000" b="0">
                          <a:solidFill>
                            <a:schemeClr val="tx1"/>
                          </a:solidFill>
                        </a:rPr>
                        <a:t>IT</a:t>
                      </a:r>
                      <a:r>
                        <a:rPr kumimoji="1" lang="ja-JP" altLang="en-US" sz="1000" b="0">
                          <a:solidFill>
                            <a:schemeClr val="tx1"/>
                          </a:solidFill>
                        </a:rPr>
                        <a:t>を使う社会人や学生など）</a:t>
                      </a:r>
                      <a:endParaRPr kumimoji="1" lang="en-US" altLang="ja-JP" sz="1000" b="0">
                        <a:solidFill>
                          <a:schemeClr val="tx1"/>
                        </a:solidFill>
                      </a:endParaRPr>
                    </a:p>
                    <a:p>
                      <a:endParaRPr kumimoji="1" lang="ja-JP" altLang="en-US" sz="100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571717994"/>
                  </a:ext>
                </a:extLst>
              </a:tr>
              <a:tr h="346870">
                <a:tc>
                  <a:txBody>
                    <a:bodyPr/>
                    <a:lstStyle/>
                    <a:p>
                      <a:pPr algn="ctr"/>
                      <a:r>
                        <a:rPr kumimoji="1" lang="ja-JP" altLang="en-US" sz="1000" b="0">
                          <a:solidFill>
                            <a:schemeClr val="bg1"/>
                          </a:solidFill>
                        </a:rPr>
                        <a:t>取得目的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1000" b="0" i="0" kern="1200" dirty="0">
                          <a:solidFill>
                            <a:schemeClr val="dk1"/>
                          </a:solidFill>
                          <a:effectLst/>
                          <a:latin typeface="+mn-ea"/>
                          <a:ea typeface="+mn-ea"/>
                          <a:cs typeface="+mn-cs"/>
                        </a:rPr>
                        <a:t>現代の社会人に必要とされる、</a:t>
                      </a:r>
                      <a:r>
                        <a:rPr kumimoji="1" lang="en-US" altLang="ja-JP" sz="1000" b="0" i="0" kern="1200" dirty="0">
                          <a:solidFill>
                            <a:schemeClr val="dk1"/>
                          </a:solidFill>
                          <a:effectLst/>
                          <a:latin typeface="+mn-ea"/>
                          <a:ea typeface="+mn-ea"/>
                          <a:cs typeface="+mn-cs"/>
                        </a:rPr>
                        <a:t>IT</a:t>
                      </a:r>
                      <a:r>
                        <a:rPr kumimoji="1" lang="ja-JP" altLang="en-US" sz="1000" b="0" i="0" kern="1200" dirty="0">
                          <a:solidFill>
                            <a:schemeClr val="dk1"/>
                          </a:solidFill>
                          <a:effectLst/>
                          <a:latin typeface="+mn-ea"/>
                          <a:ea typeface="+mn-ea"/>
                          <a:cs typeface="+mn-cs"/>
                        </a:rPr>
                        <a:t>に関する知識、企業活動、経営戦略、マーケティング・財務・法務などの幅広い知識をバランス良く習得し、業務の課題把握力や</a:t>
                      </a:r>
                      <a:r>
                        <a:rPr kumimoji="1" lang="en-US" altLang="ja-JP" sz="1000" b="0" i="0" kern="1200" dirty="0">
                          <a:solidFill>
                            <a:schemeClr val="dk1"/>
                          </a:solidFill>
                          <a:effectLst/>
                          <a:latin typeface="+mn-ea"/>
                          <a:ea typeface="+mn-ea"/>
                          <a:cs typeface="+mn-cs"/>
                        </a:rPr>
                        <a:t>IT</a:t>
                      </a:r>
                      <a:r>
                        <a:rPr kumimoji="1" lang="ja-JP" altLang="en-US" sz="1000" b="0" i="0" kern="1200" dirty="0">
                          <a:solidFill>
                            <a:schemeClr val="dk1"/>
                          </a:solidFill>
                          <a:effectLst/>
                          <a:latin typeface="+mn-ea"/>
                          <a:ea typeface="+mn-ea"/>
                          <a:cs typeface="+mn-cs"/>
                        </a:rPr>
                        <a:t>を活用した課題解決力を身につけたり、ビジネスパーソンとしてのスキルの向上や仕事を効率化させます。</a:t>
                      </a:r>
                      <a:endParaRPr kumimoji="1" lang="ja-JP" altLang="en-US" sz="1000" b="0"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50886308"/>
                  </a:ext>
                </a:extLst>
              </a:tr>
              <a:tr h="573011">
                <a:tc>
                  <a:txBody>
                    <a:bodyPr/>
                    <a:lstStyle/>
                    <a:p>
                      <a:pPr algn="ctr"/>
                      <a:r>
                        <a:rPr kumimoji="1" lang="ja-JP" altLang="en-US" sz="1000" b="0">
                          <a:solidFill>
                            <a:schemeClr val="bg1"/>
                          </a:solidFill>
                        </a:rPr>
                        <a:t>活用シーン</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1000" b="0">
                          <a:solidFill>
                            <a:schemeClr val="tx1"/>
                          </a:solidFill>
                        </a:rPr>
                        <a:t>・情報セキュリティや情報モラルに関する知識が身につくことで、インターネット、電子メール、社内システムを利用する際に、機密情報の漏えいやウイルス感染など様々なリスクがあることを理解できるようになります。</a:t>
                      </a:r>
                    </a:p>
                    <a:p>
                      <a:r>
                        <a:rPr kumimoji="1" lang="ja-JP" altLang="en-US" sz="1000" b="0">
                          <a:solidFill>
                            <a:schemeClr val="tx1"/>
                          </a:solidFill>
                        </a:rPr>
                        <a:t>・知的財産権などに関する法律の知識や、企業コンプライアンスに関する知識が身につくことで、著作権侵害・商標権侵害などの法令違反や個人情報漏えいなどのリスクが理解できるようになります。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05859213"/>
                  </a:ext>
                </a:extLst>
              </a:tr>
              <a:tr h="270288">
                <a:tc>
                  <a:txBody>
                    <a:bodyPr/>
                    <a:lstStyle/>
                    <a:p>
                      <a:pPr algn="ctr"/>
                      <a:r>
                        <a:rPr kumimoji="1" lang="ja-JP" altLang="en-US" sz="1000" b="0">
                          <a:solidFill>
                            <a:schemeClr val="bg1"/>
                          </a:solidFill>
                          <a:latin typeface="+mn-ea"/>
                          <a:ea typeface="+mn-ea"/>
                        </a:rPr>
                        <a:t>補足</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試験時間：</a:t>
                      </a:r>
                      <a:r>
                        <a:rPr kumimoji="1" lang="en-US" altLang="ja-JP" sz="1000" b="0" dirty="0">
                          <a:solidFill>
                            <a:schemeClr val="tx1"/>
                          </a:solidFill>
                          <a:latin typeface="+mn-ea"/>
                          <a:ea typeface="+mn-ea"/>
                        </a:rPr>
                        <a:t>60</a:t>
                      </a:r>
                      <a:r>
                        <a:rPr kumimoji="1" lang="ja-JP" altLang="en-US" sz="1000" b="0" dirty="0">
                          <a:solidFill>
                            <a:schemeClr val="tx1"/>
                          </a:solidFill>
                          <a:latin typeface="+mn-ea"/>
                          <a:ea typeface="+mn-ea"/>
                        </a:rPr>
                        <a:t>分</a:t>
                      </a:r>
                      <a:endParaRPr kumimoji="1" lang="en-US" altLang="ja-JP" sz="1000" b="0" dirty="0">
                        <a:solidFill>
                          <a:schemeClr val="tx1"/>
                        </a:solidFill>
                        <a:latin typeface="+mn-ea"/>
                        <a:ea typeface="+mn-ea"/>
                      </a:endParaRPr>
                    </a:p>
                    <a:p>
                      <a:r>
                        <a:rPr kumimoji="1" lang="ja-JP" altLang="en-US" sz="1000" b="0" dirty="0">
                          <a:solidFill>
                            <a:schemeClr val="tx1"/>
                          </a:solidFill>
                          <a:latin typeface="+mn-ea"/>
                          <a:ea typeface="+mn-ea"/>
                        </a:rPr>
                        <a:t>出題数：</a:t>
                      </a:r>
                      <a:r>
                        <a:rPr kumimoji="1" lang="en-US" altLang="ja-JP" sz="1000" b="0" dirty="0">
                          <a:solidFill>
                            <a:schemeClr val="tx1"/>
                          </a:solidFill>
                          <a:latin typeface="+mn-ea"/>
                          <a:ea typeface="+mn-ea"/>
                        </a:rPr>
                        <a:t>100</a:t>
                      </a:r>
                      <a:r>
                        <a:rPr kumimoji="1" lang="ja-JP" altLang="en-US" sz="1000" b="0" dirty="0">
                          <a:solidFill>
                            <a:schemeClr val="tx1"/>
                          </a:solidFill>
                          <a:latin typeface="+mn-ea"/>
                          <a:ea typeface="+mn-ea"/>
                        </a:rPr>
                        <a:t>問</a:t>
                      </a:r>
                      <a:endParaRPr kumimoji="1" lang="en-US" altLang="ja-JP" sz="1000" b="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出題形式：多肢選択式</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14916044"/>
                  </a:ext>
                </a:extLst>
              </a:tr>
            </a:tbl>
          </a:graphicData>
        </a:graphic>
      </p:graphicFrame>
      <p:graphicFrame>
        <p:nvGraphicFramePr>
          <p:cNvPr id="10" name="表 9">
            <a:extLst>
              <a:ext uri="{FF2B5EF4-FFF2-40B4-BE49-F238E27FC236}">
                <a16:creationId xmlns:a16="http://schemas.microsoft.com/office/drawing/2014/main" id="{D95A7711-9B77-ED0B-0784-4F2CED97EB09}"/>
              </a:ext>
            </a:extLst>
          </p:cNvPr>
          <p:cNvGraphicFramePr>
            <a:graphicFrameLocks noGrp="1"/>
          </p:cNvGraphicFramePr>
          <p:nvPr>
            <p:extLst>
              <p:ext uri="{D42A27DB-BD31-4B8C-83A1-F6EECF244321}">
                <p14:modId xmlns:p14="http://schemas.microsoft.com/office/powerpoint/2010/main" val="3966528958"/>
              </p:ext>
            </p:extLst>
          </p:nvPr>
        </p:nvGraphicFramePr>
        <p:xfrm>
          <a:off x="622800" y="2052000"/>
          <a:ext cx="5612400" cy="58064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6450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　</a:t>
                      </a:r>
                      <a:r>
                        <a:rPr kumimoji="1" lang="en-US" altLang="ja-JP" sz="1050" b="0" dirty="0">
                          <a:solidFill>
                            <a:schemeClr val="tx1"/>
                          </a:solidFill>
                          <a:latin typeface="+mn-ea"/>
                          <a:ea typeface="+mn-ea"/>
                        </a:rPr>
                        <a:t>IT</a:t>
                      </a:r>
                      <a:r>
                        <a:rPr kumimoji="1" lang="ja-JP" altLang="en-US" sz="1050" b="0" dirty="0">
                          <a:solidFill>
                            <a:schemeClr val="tx1"/>
                          </a:solidFill>
                          <a:latin typeface="+mn-ea"/>
                          <a:ea typeface="+mn-ea"/>
                        </a:rPr>
                        <a:t>の国家試験の中で、すべて社会人にとって必要な</a:t>
                      </a:r>
                      <a:r>
                        <a:rPr kumimoji="1" lang="en-US" altLang="ja-JP" sz="1050" b="0" dirty="0">
                          <a:solidFill>
                            <a:schemeClr val="tx1"/>
                          </a:solidFill>
                          <a:latin typeface="+mn-ea"/>
                          <a:ea typeface="+mn-ea"/>
                        </a:rPr>
                        <a:t>IT</a:t>
                      </a:r>
                      <a:r>
                        <a:rPr kumimoji="1" lang="ja-JP" altLang="en-US" sz="1050" b="0" dirty="0">
                          <a:solidFill>
                            <a:schemeClr val="tx1"/>
                          </a:solidFill>
                          <a:latin typeface="+mn-ea"/>
                          <a:ea typeface="+mn-ea"/>
                        </a:rPr>
                        <a:t>パスポート試験（</a:t>
                      </a:r>
                      <a:r>
                        <a:rPr kumimoji="1" lang="en-US" altLang="ja-JP" sz="1050" b="0" dirty="0">
                          <a:solidFill>
                            <a:schemeClr val="tx1"/>
                          </a:solidFill>
                          <a:latin typeface="+mn-ea"/>
                          <a:ea typeface="+mn-ea"/>
                        </a:rPr>
                        <a:t>IP</a:t>
                      </a:r>
                      <a:r>
                        <a:rPr kumimoji="1" lang="ja-JP" altLang="en-US" sz="1050" b="0" dirty="0">
                          <a:solidFill>
                            <a:schemeClr val="tx1"/>
                          </a:solidFill>
                          <a:latin typeface="+mn-ea"/>
                          <a:ea typeface="+mn-ea"/>
                        </a:rPr>
                        <a:t>）、</a:t>
                      </a:r>
                      <a:r>
                        <a:rPr kumimoji="1" lang="en-US" altLang="ja-JP" sz="1050" b="0" dirty="0">
                          <a:solidFill>
                            <a:schemeClr val="tx1"/>
                          </a:solidFill>
                          <a:latin typeface="+mn-ea"/>
                          <a:ea typeface="+mn-ea"/>
                        </a:rPr>
                        <a:t>IT</a:t>
                      </a:r>
                      <a:r>
                        <a:rPr kumimoji="1" lang="ja-JP" altLang="en-US" sz="1050" b="0" dirty="0">
                          <a:solidFill>
                            <a:schemeClr val="tx1"/>
                          </a:solidFill>
                          <a:latin typeface="+mn-ea"/>
                          <a:ea typeface="+mn-ea"/>
                        </a:rPr>
                        <a:t>の安全な利活用を目的とした情報セキュリティマネジメント試験（</a:t>
                      </a:r>
                      <a:r>
                        <a:rPr kumimoji="1" lang="en-US" altLang="ja-JP" sz="1050" b="0" dirty="0">
                          <a:solidFill>
                            <a:schemeClr val="tx1"/>
                          </a:solidFill>
                          <a:latin typeface="+mn-ea"/>
                          <a:ea typeface="+mn-ea"/>
                        </a:rPr>
                        <a:t>SG</a:t>
                      </a:r>
                      <a:r>
                        <a:rPr kumimoji="1" lang="ja-JP" altLang="en-US" sz="1050" b="0" dirty="0">
                          <a:solidFill>
                            <a:schemeClr val="tx1"/>
                          </a:solidFill>
                          <a:latin typeface="+mn-ea"/>
                          <a:ea typeface="+mn-ea"/>
                        </a:rPr>
                        <a:t>）、</a:t>
                      </a:r>
                      <a:r>
                        <a:rPr kumimoji="1" lang="en-US" altLang="ja-JP" sz="1050" b="0" dirty="0">
                          <a:solidFill>
                            <a:schemeClr val="tx1"/>
                          </a:solidFill>
                          <a:latin typeface="+mn-ea"/>
                          <a:ea typeface="+mn-ea"/>
                        </a:rPr>
                        <a:t>IT</a:t>
                      </a:r>
                      <a:r>
                        <a:rPr kumimoji="1" lang="ja-JP" altLang="en-US" sz="1050" b="0" dirty="0">
                          <a:solidFill>
                            <a:schemeClr val="tx1"/>
                          </a:solidFill>
                          <a:latin typeface="+mn-ea"/>
                          <a:ea typeface="+mn-ea"/>
                        </a:rPr>
                        <a:t>の基本的知識・技能を有する水準となる基本情報技術者試験（</a:t>
                      </a:r>
                      <a:r>
                        <a:rPr kumimoji="1" lang="en-US" altLang="ja-JP" sz="1050" b="0" dirty="0">
                          <a:solidFill>
                            <a:schemeClr val="tx1"/>
                          </a:solidFill>
                          <a:latin typeface="+mn-ea"/>
                          <a:ea typeface="+mn-ea"/>
                        </a:rPr>
                        <a:t>FE</a:t>
                      </a:r>
                      <a:r>
                        <a:rPr kumimoji="1" lang="ja-JP" altLang="en-US" sz="1050" b="0" dirty="0">
                          <a:solidFill>
                            <a:schemeClr val="tx1"/>
                          </a:solidFill>
                          <a:latin typeface="+mn-ea"/>
                          <a:ea typeface="+mn-ea"/>
                        </a:rPr>
                        <a:t>）について紹介します。</a:t>
                      </a:r>
                      <a:r>
                        <a:rPr lang="en-US" altLang="ja-JP" sz="800" b="0" baseline="30000" dirty="0">
                          <a:solidFill>
                            <a:schemeClr val="tx1"/>
                          </a:solidFill>
                          <a:latin typeface="+mn-ea"/>
                          <a:ea typeface="+mn-ea"/>
                        </a:rPr>
                        <a:t>[7]</a:t>
                      </a:r>
                      <a:endParaRPr kumimoji="1" lang="ja-JP" altLang="en-US" sz="600" b="0" dirty="0">
                        <a:solidFill>
                          <a:schemeClr val="tx1"/>
                        </a:solidFill>
                        <a:latin typeface="+mn-ea"/>
                        <a:ea typeface="+mn-ea"/>
                      </a:endParaRP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graphicFrame>
        <p:nvGraphicFramePr>
          <p:cNvPr id="12" name="表 8">
            <a:extLst>
              <a:ext uri="{FF2B5EF4-FFF2-40B4-BE49-F238E27FC236}">
                <a16:creationId xmlns:a16="http://schemas.microsoft.com/office/drawing/2014/main" id="{F2914FB9-999F-4055-866D-249211C47AC3}"/>
              </a:ext>
            </a:extLst>
          </p:cNvPr>
          <p:cNvGraphicFramePr>
            <a:graphicFrameLocks noGrp="1"/>
          </p:cNvGraphicFramePr>
          <p:nvPr>
            <p:extLst>
              <p:ext uri="{D42A27DB-BD31-4B8C-83A1-F6EECF244321}">
                <p14:modId xmlns:p14="http://schemas.microsoft.com/office/powerpoint/2010/main" val="268474285"/>
              </p:ext>
            </p:extLst>
          </p:nvPr>
        </p:nvGraphicFramePr>
        <p:xfrm>
          <a:off x="673433" y="5868857"/>
          <a:ext cx="5612400" cy="3125994"/>
        </p:xfrm>
        <a:graphic>
          <a:graphicData uri="http://schemas.openxmlformats.org/drawingml/2006/table">
            <a:tbl>
              <a:tblPr firstRow="1" bandRow="1">
                <a:tableStyleId>{7DF18680-E054-41AD-8BC1-D1AEF772440D}</a:tableStyleId>
              </a:tblPr>
              <a:tblGrid>
                <a:gridCol w="939300">
                  <a:extLst>
                    <a:ext uri="{9D8B030D-6E8A-4147-A177-3AD203B41FA5}">
                      <a16:colId xmlns:a16="http://schemas.microsoft.com/office/drawing/2014/main" val="1382305429"/>
                    </a:ext>
                  </a:extLst>
                </a:gridCol>
                <a:gridCol w="4673100">
                  <a:extLst>
                    <a:ext uri="{9D8B030D-6E8A-4147-A177-3AD203B41FA5}">
                      <a16:colId xmlns:a16="http://schemas.microsoft.com/office/drawing/2014/main" val="2218190910"/>
                    </a:ext>
                  </a:extLst>
                </a:gridCol>
              </a:tblGrid>
              <a:tr h="696549">
                <a:tc>
                  <a:txBody>
                    <a:bodyPr/>
                    <a:lstStyle/>
                    <a:p>
                      <a:pPr algn="ctr"/>
                      <a:r>
                        <a:rPr kumimoji="1" lang="ja-JP" altLang="en-US" sz="1000" b="0">
                          <a:solidFill>
                            <a:schemeClr val="bg1"/>
                          </a:solidFill>
                        </a:rPr>
                        <a:t>対象者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a:solidFill>
                            <a:schemeClr val="tx1"/>
                          </a:solidFill>
                          <a:latin typeface="+mn-ea"/>
                          <a:ea typeface="+mn-ea"/>
                        </a:rPr>
                        <a:t>・業務で個人情報を取扱うすべての方</a:t>
                      </a:r>
                      <a:br>
                        <a:rPr kumimoji="1" lang="ja-JP" altLang="en-US" sz="1000" b="0">
                          <a:solidFill>
                            <a:schemeClr val="tx1"/>
                          </a:solidFill>
                          <a:latin typeface="+mn-ea"/>
                          <a:ea typeface="+mn-ea"/>
                        </a:rPr>
                      </a:br>
                      <a:r>
                        <a:rPr kumimoji="1" lang="ja-JP" altLang="en-US" sz="1000" b="0">
                          <a:solidFill>
                            <a:schemeClr val="tx1"/>
                          </a:solidFill>
                          <a:latin typeface="+mn-ea"/>
                          <a:ea typeface="+mn-ea"/>
                        </a:rPr>
                        <a:t>・業務部門・管理部門で情報管理の担当者</a:t>
                      </a:r>
                      <a:endParaRPr kumimoji="1" lang="en-US" altLang="ja-JP" sz="1000" b="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a:solidFill>
                            <a:schemeClr val="tx1"/>
                          </a:solidFill>
                          <a:latin typeface="+mn-ea"/>
                          <a:ea typeface="+mn-ea"/>
                        </a:rPr>
                        <a:t>・外部委託先に対する情報セキュリティ評価・確認を行うすべての方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a:solidFill>
                            <a:schemeClr val="tx1"/>
                          </a:solidFill>
                          <a:latin typeface="+mn-ea"/>
                          <a:ea typeface="+mn-ea"/>
                        </a:rPr>
                        <a:t>・情報セキュリティ管理の知識・スキルを身につけたいすべての方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a:solidFill>
                            <a:schemeClr val="tx1"/>
                          </a:solidFill>
                          <a:latin typeface="+mn-ea"/>
                          <a:ea typeface="+mn-ea"/>
                        </a:rPr>
                        <a:t>・</a:t>
                      </a:r>
                      <a:r>
                        <a:rPr kumimoji="1" lang="en-US" altLang="ja-JP" sz="1000" b="0">
                          <a:solidFill>
                            <a:schemeClr val="tx1"/>
                          </a:solidFill>
                          <a:latin typeface="+mn-ea"/>
                          <a:ea typeface="+mn-ea"/>
                        </a:rPr>
                        <a:t>IT</a:t>
                      </a:r>
                      <a:r>
                        <a:rPr kumimoji="1" lang="ja-JP" altLang="en-US" sz="1000" b="0">
                          <a:solidFill>
                            <a:schemeClr val="tx1"/>
                          </a:solidFill>
                          <a:latin typeface="+mn-ea"/>
                          <a:ea typeface="+mn-ea"/>
                        </a:rPr>
                        <a:t>パスポート試験合格から、さらにステップアップしたいすべての方</a:t>
                      </a:r>
                      <a:endParaRPr kumimoji="1" lang="en-US" altLang="ja-JP" sz="10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71717994"/>
                  </a:ext>
                </a:extLst>
              </a:tr>
              <a:tr h="571527">
                <a:tc>
                  <a:txBody>
                    <a:bodyPr/>
                    <a:lstStyle/>
                    <a:p>
                      <a:pPr algn="ctr"/>
                      <a:r>
                        <a:rPr kumimoji="1" lang="ja-JP" altLang="en-US" sz="1000" b="0">
                          <a:solidFill>
                            <a:schemeClr val="bg1"/>
                          </a:solidFill>
                        </a:rPr>
                        <a:t>取得目的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情報セキュリティマネジメントの計画・運用・評価・改善を通して組織の情報セキュリティ確保に貢献し、脅威から継続的に組織を守るための基本的なスキルを身につけます。また、より実践的なセキュリティの対策方法への理解を深め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50886308"/>
                  </a:ext>
                </a:extLst>
              </a:tr>
              <a:tr h="821570">
                <a:tc>
                  <a:txBody>
                    <a:bodyPr/>
                    <a:lstStyle/>
                    <a:p>
                      <a:pPr algn="ctr"/>
                      <a:r>
                        <a:rPr kumimoji="1" lang="ja-JP" altLang="en-US" sz="1000" b="0">
                          <a:solidFill>
                            <a:schemeClr val="bg1"/>
                          </a:solidFill>
                        </a:rPr>
                        <a:t>活用シーン</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1000" b="0">
                          <a:solidFill>
                            <a:schemeClr val="tx1"/>
                          </a:solidFill>
                        </a:rPr>
                        <a:t>・部門全体の情報セキュリティ意識を高め、情報漏えいのリスクを低減することができるようになります。</a:t>
                      </a:r>
                      <a:endParaRPr kumimoji="1" lang="en-US" altLang="ja-JP" sz="1000" b="0">
                        <a:solidFill>
                          <a:schemeClr val="tx1"/>
                        </a:solidFill>
                      </a:endParaRPr>
                    </a:p>
                    <a:p>
                      <a:r>
                        <a:rPr kumimoji="1" lang="ja-JP" altLang="en-US" sz="1000" b="0">
                          <a:solidFill>
                            <a:schemeClr val="tx1"/>
                          </a:solidFill>
                        </a:rPr>
                        <a:t>・トラブルが発生しても、適切な事後対応により、被害を最小限にとどめることができるようになります。</a:t>
                      </a:r>
                      <a:endParaRPr kumimoji="1" lang="en-US" altLang="ja-JP" sz="1000" b="0">
                        <a:solidFill>
                          <a:schemeClr val="tx1"/>
                        </a:solidFill>
                      </a:endParaRPr>
                    </a:p>
                    <a:p>
                      <a:r>
                        <a:rPr kumimoji="1" lang="ja-JP" altLang="en-US" sz="1000" b="0">
                          <a:solidFill>
                            <a:schemeClr val="tx1"/>
                          </a:solidFill>
                        </a:rPr>
                        <a:t>・情報セキュリティが確保され、より安全で積極的な</a:t>
                      </a:r>
                      <a:r>
                        <a:rPr kumimoji="1" lang="en-US" altLang="ja-JP" sz="1000" b="0">
                          <a:solidFill>
                            <a:schemeClr val="tx1"/>
                          </a:solidFill>
                        </a:rPr>
                        <a:t>IT</a:t>
                      </a:r>
                      <a:r>
                        <a:rPr kumimoji="1" lang="ja-JP" altLang="en-US" sz="1000" b="0">
                          <a:solidFill>
                            <a:schemeClr val="tx1"/>
                          </a:solidFill>
                        </a:rPr>
                        <a:t>の利活用を推進することができるようになります。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05859213"/>
                  </a:ext>
                </a:extLst>
              </a:tr>
              <a:tr h="565674">
                <a:tc>
                  <a:txBody>
                    <a:bodyPr/>
                    <a:lstStyle/>
                    <a:p>
                      <a:pPr algn="ctr"/>
                      <a:r>
                        <a:rPr kumimoji="1" lang="ja-JP" altLang="en-US" sz="1000" b="0">
                          <a:solidFill>
                            <a:schemeClr val="bg1"/>
                          </a:solidFill>
                        </a:rPr>
                        <a:t>補足</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試験時間：午前 </a:t>
                      </a:r>
                      <a:r>
                        <a:rPr kumimoji="1" lang="en-US" altLang="ja-JP" sz="1000" b="0" dirty="0">
                          <a:solidFill>
                            <a:schemeClr val="tx1"/>
                          </a:solidFill>
                          <a:latin typeface="+mn-ea"/>
                          <a:ea typeface="+mn-ea"/>
                        </a:rPr>
                        <a:t>120</a:t>
                      </a:r>
                      <a:r>
                        <a:rPr kumimoji="1" lang="ja-JP" altLang="en-US" sz="1000" b="0" dirty="0">
                          <a:solidFill>
                            <a:schemeClr val="tx1"/>
                          </a:solidFill>
                          <a:latin typeface="+mn-ea"/>
                          <a:ea typeface="+mn-ea"/>
                        </a:rPr>
                        <a:t>分　午後 </a:t>
                      </a:r>
                      <a:r>
                        <a:rPr kumimoji="1" lang="en-US" altLang="ja-JP" sz="1000" b="0" dirty="0">
                          <a:solidFill>
                            <a:schemeClr val="tx1"/>
                          </a:solidFill>
                          <a:latin typeface="+mn-ea"/>
                          <a:ea typeface="+mn-ea"/>
                        </a:rPr>
                        <a:t>120</a:t>
                      </a:r>
                      <a:r>
                        <a:rPr kumimoji="1" lang="ja-JP" altLang="en-US" sz="1000" b="0" dirty="0">
                          <a:solidFill>
                            <a:schemeClr val="tx1"/>
                          </a:solidFill>
                          <a:latin typeface="+mn-ea"/>
                          <a:ea typeface="+mn-ea"/>
                        </a:rPr>
                        <a:t>分</a:t>
                      </a:r>
                      <a:endParaRPr kumimoji="1" lang="en-US" altLang="ja-JP" sz="1000" b="0" dirty="0">
                        <a:solidFill>
                          <a:schemeClr val="tx1"/>
                        </a:solidFill>
                        <a:latin typeface="+mn-ea"/>
                        <a:ea typeface="+mn-ea"/>
                      </a:endParaRPr>
                    </a:p>
                    <a:p>
                      <a:r>
                        <a:rPr kumimoji="1" lang="ja-JP" altLang="en-US" sz="1000" b="0" dirty="0">
                          <a:solidFill>
                            <a:schemeClr val="tx1"/>
                          </a:solidFill>
                          <a:latin typeface="+mn-ea"/>
                          <a:ea typeface="+mn-ea"/>
                        </a:rPr>
                        <a:t>出題数：午前 </a:t>
                      </a:r>
                      <a:r>
                        <a:rPr kumimoji="1" lang="en-US" altLang="ja-JP" sz="1000" b="0" dirty="0">
                          <a:solidFill>
                            <a:schemeClr val="tx1"/>
                          </a:solidFill>
                          <a:latin typeface="+mn-ea"/>
                          <a:ea typeface="+mn-ea"/>
                        </a:rPr>
                        <a:t>60</a:t>
                      </a:r>
                      <a:r>
                        <a:rPr kumimoji="1" lang="ja-JP" altLang="en-US" sz="1000" b="0" dirty="0">
                          <a:solidFill>
                            <a:schemeClr val="tx1"/>
                          </a:solidFill>
                          <a:latin typeface="+mn-ea"/>
                          <a:ea typeface="+mn-ea"/>
                        </a:rPr>
                        <a:t>問　午後 </a:t>
                      </a:r>
                      <a:r>
                        <a:rPr kumimoji="1" lang="en-US" altLang="ja-JP" sz="1000" b="0" dirty="0">
                          <a:solidFill>
                            <a:schemeClr val="tx1"/>
                          </a:solidFill>
                          <a:latin typeface="+mn-ea"/>
                          <a:ea typeface="+mn-ea"/>
                        </a:rPr>
                        <a:t>60</a:t>
                      </a:r>
                      <a:r>
                        <a:rPr kumimoji="1" lang="ja-JP" altLang="en-US" sz="1000" b="0" dirty="0">
                          <a:solidFill>
                            <a:schemeClr val="tx1"/>
                          </a:solidFill>
                          <a:latin typeface="+mn-ea"/>
                          <a:ea typeface="+mn-ea"/>
                        </a:rPr>
                        <a:t>問</a:t>
                      </a:r>
                      <a:endParaRPr kumimoji="1" lang="en-US" altLang="ja-JP" sz="1000" b="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mn-ea"/>
                          <a:ea typeface="+mn-ea"/>
                        </a:rPr>
                        <a:t>出題形式：午前 多肢選択式（四肢択一）午後 多肢選択式</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14916044"/>
                  </a:ext>
                </a:extLst>
              </a:tr>
            </a:tbl>
          </a:graphicData>
        </a:graphic>
      </p:graphicFrame>
      <p:sp>
        <p:nvSpPr>
          <p:cNvPr id="13" name="楕円 12">
            <a:extLst>
              <a:ext uri="{FF2B5EF4-FFF2-40B4-BE49-F238E27FC236}">
                <a16:creationId xmlns:a16="http://schemas.microsoft.com/office/drawing/2014/main" id="{380CEF17-5B9F-B9D8-4058-959D0A826476}"/>
              </a:ext>
            </a:extLst>
          </p:cNvPr>
          <p:cNvSpPr/>
          <p:nvPr/>
        </p:nvSpPr>
        <p:spPr>
          <a:xfrm>
            <a:off x="5920628" y="5532963"/>
            <a:ext cx="722908" cy="663566"/>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4" name="テキスト プレースホルダー 5">
            <a:extLst>
              <a:ext uri="{FF2B5EF4-FFF2-40B4-BE49-F238E27FC236}">
                <a16:creationId xmlns:a16="http://schemas.microsoft.com/office/drawing/2014/main" id="{EC5EF712-8D71-6B5D-A170-C3E3AEB77F4D}"/>
              </a:ext>
            </a:extLst>
          </p:cNvPr>
          <p:cNvSpPr txBox="1">
            <a:spLocks/>
          </p:cNvSpPr>
          <p:nvPr/>
        </p:nvSpPr>
        <p:spPr>
          <a:xfrm>
            <a:off x="673433" y="5607335"/>
            <a:ext cx="5612400" cy="286251"/>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rgbClr val="4472C4">
                    <a:lumMod val="75000"/>
                  </a:srgbClr>
                </a:solidFill>
                <a:effectLst/>
                <a:uLnTx/>
                <a:uFillTx/>
                <a:latin typeface="メイリオ"/>
                <a:ea typeface="メイリオ"/>
                <a:cs typeface="+mn-cs"/>
              </a:rPr>
              <a:t>情報セキュリティマネジメント試験（</a:t>
            </a:r>
            <a:r>
              <a:rPr kumimoji="1" lang="en-US" altLang="ja-JP" sz="1200" b="1" i="0" u="none" strike="noStrike" kern="1200" cap="none" spc="0" normalizeH="0" baseline="0" noProof="0">
                <a:ln>
                  <a:noFill/>
                </a:ln>
                <a:solidFill>
                  <a:srgbClr val="4472C4">
                    <a:lumMod val="75000"/>
                  </a:srgbClr>
                </a:solidFill>
                <a:effectLst/>
                <a:uLnTx/>
                <a:uFillTx/>
                <a:latin typeface="メイリオ"/>
                <a:ea typeface="メイリオ"/>
                <a:cs typeface="+mn-cs"/>
              </a:rPr>
              <a:t>SG</a:t>
            </a:r>
            <a:r>
              <a:rPr kumimoji="1" lang="ja-JP" altLang="en-US" sz="1200" b="1" i="0" u="none" strike="noStrike" kern="1200" cap="none" spc="0" normalizeH="0" baseline="0" noProof="0">
                <a:ln>
                  <a:noFill/>
                </a:ln>
                <a:solidFill>
                  <a:srgbClr val="4472C4">
                    <a:lumMod val="75000"/>
                  </a:srgbClr>
                </a:solidFill>
                <a:effectLst/>
                <a:uLnTx/>
                <a:uFillTx/>
                <a:latin typeface="メイリオ"/>
                <a:ea typeface="メイリオ"/>
                <a:cs typeface="+mn-cs"/>
              </a:rPr>
              <a:t>）</a:t>
            </a:r>
          </a:p>
        </p:txBody>
      </p:sp>
      <p:pic>
        <p:nvPicPr>
          <p:cNvPr id="17" name="図 16">
            <a:extLst>
              <a:ext uri="{FF2B5EF4-FFF2-40B4-BE49-F238E27FC236}">
                <a16:creationId xmlns:a16="http://schemas.microsoft.com/office/drawing/2014/main" id="{74330787-B2C1-CF49-AF6B-246AE8AC3B7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37871" y="5575147"/>
            <a:ext cx="488421" cy="488421"/>
          </a:xfrm>
          <a:prstGeom prst="rect">
            <a:avLst/>
          </a:prstGeom>
        </p:spPr>
      </p:pic>
      <p:sp>
        <p:nvSpPr>
          <p:cNvPr id="6" name="楕円 5">
            <a:extLst>
              <a:ext uri="{FF2B5EF4-FFF2-40B4-BE49-F238E27FC236}">
                <a16:creationId xmlns:a16="http://schemas.microsoft.com/office/drawing/2014/main" id="{ED02FBDD-2D17-F4D1-5987-8F3AAB9309ED}"/>
              </a:ext>
            </a:extLst>
          </p:cNvPr>
          <p:cNvSpPr/>
          <p:nvPr/>
        </p:nvSpPr>
        <p:spPr>
          <a:xfrm>
            <a:off x="5920628" y="2598696"/>
            <a:ext cx="722908" cy="663566"/>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5" name="図 14">
            <a:extLst>
              <a:ext uri="{FF2B5EF4-FFF2-40B4-BE49-F238E27FC236}">
                <a16:creationId xmlns:a16="http://schemas.microsoft.com/office/drawing/2014/main" id="{363215F7-FD7E-FB32-411A-55E4E180430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71261" y="2595610"/>
            <a:ext cx="621642" cy="621642"/>
          </a:xfrm>
          <a:prstGeom prst="rect">
            <a:avLst/>
          </a:prstGeom>
        </p:spPr>
      </p:pic>
      <p:sp>
        <p:nvSpPr>
          <p:cNvPr id="5" name="テキスト プレースホルダー 2">
            <a:extLst>
              <a:ext uri="{FF2B5EF4-FFF2-40B4-BE49-F238E27FC236}">
                <a16:creationId xmlns:a16="http://schemas.microsoft.com/office/drawing/2014/main" id="{807D94EC-AB7C-A3BE-C387-EC2938B81EE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3</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サイバーセキュリティの基礎知識</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3-2.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各種資格試験から得るサイバーセキュリティの基礎知識</a:t>
            </a:r>
          </a:p>
        </p:txBody>
      </p:sp>
      <p:sp>
        <p:nvSpPr>
          <p:cNvPr id="7" name="テキスト ボックス 6">
            <a:extLst>
              <a:ext uri="{FF2B5EF4-FFF2-40B4-BE49-F238E27FC236}">
                <a16:creationId xmlns:a16="http://schemas.microsoft.com/office/drawing/2014/main" id="{ED9A03F6-4419-7875-8474-958ED0F7EA9A}"/>
              </a:ext>
            </a:extLst>
          </p:cNvPr>
          <p:cNvSpPr txBox="1"/>
          <p:nvPr/>
        </p:nvSpPr>
        <p:spPr>
          <a:xfrm>
            <a:off x="552037" y="9097043"/>
            <a:ext cx="5691438" cy="18466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none" strike="noStrike" kern="1200" cap="none" spc="0" normalizeH="0" baseline="0" noProof="0">
                <a:ln>
                  <a:noFill/>
                </a:ln>
                <a:solidFill>
                  <a:prstClr val="black"/>
                </a:solidFill>
                <a:effectLst/>
                <a:uLnTx/>
                <a:uFillTx/>
                <a:latin typeface="メイリオ"/>
                <a:ea typeface="メイリオ"/>
                <a:cs typeface="+mn-cs"/>
              </a:rPr>
              <a:t>[7]:</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IPA</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試験要綱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Ver.5.1</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panose="020B0604030504040204" pitchFamily="50" charset="-128"/>
                <a:ea typeface="メイリオ" panose="020B0604030504040204" pitchFamily="50" charset="-128"/>
                <a:cs typeface="+mn-cs"/>
                <a:hlinkClick r:id="rId6">
                  <a:extLst>
                    <a:ext uri="{A12FA001-AC4F-418D-AE19-62706E023703}">
                      <ahyp:hlinkClr xmlns:ahyp="http://schemas.microsoft.com/office/drawing/2018/hyperlinkcolor" val="tx"/>
                    </a:ext>
                  </a:extLst>
                </a:hlinkClick>
              </a:rPr>
              <a:t> </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panose="020B0604030504040204" pitchFamily="50" charset="-128"/>
                <a:ea typeface="メイリオ" panose="020B0604030504040204" pitchFamily="50" charset="-128"/>
                <a:cs typeface="+mn-cs"/>
                <a:hlinkClick r:id="rId7">
                  <a:extLst>
                    <a:ext uri="{A12FA001-AC4F-418D-AE19-62706E023703}">
                      <ahyp:hlinkClr xmlns:ahyp="http://schemas.microsoft.com/office/drawing/2018/hyperlinkcolor" val="tx"/>
                    </a:ext>
                  </a:extLst>
                </a:hlinkClick>
              </a:rPr>
              <a:t>https://www.ipa.go.jp/shiken/syllabus/ps6vr7000000htyh-att/youkou_ver5_1.pdf</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(2023-07-06).</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594034011"/>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1C26D60D-A9DB-4C0B-D3EE-343F5AC58484}"/>
              </a:ext>
            </a:extLst>
          </p:cNvPr>
          <p:cNvSpPr>
            <a:spLocks noGrp="1"/>
          </p:cNvSpPr>
          <p:nvPr>
            <p:ph type="body" sz="quarter" idx="16"/>
          </p:nvPr>
        </p:nvSpPr>
        <p:spPr>
          <a:xfrm>
            <a:off x="622800" y="5297650"/>
            <a:ext cx="5612400" cy="381000"/>
          </a:xfrm>
        </p:spPr>
        <p:txBody>
          <a:bodyPr/>
          <a:lstStyle/>
          <a:p>
            <a:r>
              <a:rPr kumimoji="1" lang="ja-JP" altLang="en-US"/>
              <a:t>要旨</a:t>
            </a:r>
          </a:p>
        </p:txBody>
      </p:sp>
      <p:sp>
        <p:nvSpPr>
          <p:cNvPr id="8" name="テキスト ボックス 7">
            <a:extLst>
              <a:ext uri="{FF2B5EF4-FFF2-40B4-BE49-F238E27FC236}">
                <a16:creationId xmlns:a16="http://schemas.microsoft.com/office/drawing/2014/main" id="{3B3EEC46-E25C-9E4D-6562-F9369D7E4F79}"/>
              </a:ext>
            </a:extLst>
          </p:cNvPr>
          <p:cNvSpPr txBox="1"/>
          <p:nvPr/>
        </p:nvSpPr>
        <p:spPr>
          <a:xfrm>
            <a:off x="622800" y="2001600"/>
            <a:ext cx="5612400" cy="577081"/>
          </a:xfrm>
          <a:prstGeom prst="rect">
            <a:avLst/>
          </a:prstGeom>
          <a:noFill/>
        </p:spPr>
        <p:txBody>
          <a:bodyPr wrap="square" rtlCol="0">
            <a:spAutoFit/>
          </a:bodyPr>
          <a:lstStyle/>
          <a:p>
            <a:r>
              <a:rPr kumimoji="1" lang="ja-JP" altLang="en-US" sz="1050" b="1">
                <a:latin typeface="+mn-ea"/>
              </a:rPr>
              <a:t>　</a:t>
            </a:r>
            <a:r>
              <a:rPr kumimoji="1" lang="en-US" altLang="ja-JP" sz="1050" b="1">
                <a:latin typeface="+mn-ea"/>
              </a:rPr>
              <a:t>4-1. </a:t>
            </a:r>
            <a:r>
              <a:rPr kumimoji="1" lang="ja-JP" altLang="en-US" sz="1050" b="1">
                <a:latin typeface="+mn-ea"/>
              </a:rPr>
              <a:t>これからの企業経営で必要な観点：社会の動向</a:t>
            </a:r>
            <a:endParaRPr kumimoji="1" lang="en-US" altLang="ja-JP" sz="1050" b="1">
              <a:latin typeface="+mn-ea"/>
            </a:endParaRPr>
          </a:p>
          <a:p>
            <a:r>
              <a:rPr kumimoji="1" lang="ja-JP" altLang="en-US" sz="1050" b="1">
                <a:latin typeface="+mn-ea"/>
              </a:rPr>
              <a:t>　</a:t>
            </a:r>
            <a:r>
              <a:rPr kumimoji="1" lang="en-US" altLang="ja-JP" sz="1050" b="1">
                <a:latin typeface="+mn-ea"/>
              </a:rPr>
              <a:t>4-2. </a:t>
            </a:r>
            <a:r>
              <a:rPr kumimoji="1" lang="ja-JP" altLang="en-US" sz="1050" b="1">
                <a:latin typeface="+mn-ea"/>
              </a:rPr>
              <a:t>守りの</a:t>
            </a:r>
            <a:r>
              <a:rPr kumimoji="1" lang="en-US" altLang="ja-JP" sz="1050" b="1">
                <a:latin typeface="+mn-ea"/>
              </a:rPr>
              <a:t>IT</a:t>
            </a:r>
            <a:r>
              <a:rPr kumimoji="1" lang="ja-JP" altLang="en-US" sz="1050" b="1">
                <a:latin typeface="+mn-ea"/>
              </a:rPr>
              <a:t>投資と攻めの</a:t>
            </a:r>
            <a:r>
              <a:rPr kumimoji="1" lang="en-US" altLang="ja-JP" sz="1050" b="1">
                <a:latin typeface="+mn-ea"/>
              </a:rPr>
              <a:t>IT</a:t>
            </a:r>
            <a:r>
              <a:rPr kumimoji="1" lang="ja-JP" altLang="en-US" sz="1050" b="1">
                <a:latin typeface="+mn-ea"/>
              </a:rPr>
              <a:t>投資</a:t>
            </a:r>
          </a:p>
          <a:p>
            <a:r>
              <a:rPr kumimoji="1" lang="ja-JP" altLang="en-US" sz="1050" b="1">
                <a:latin typeface="+mn-ea"/>
              </a:rPr>
              <a:t>　</a:t>
            </a:r>
            <a:r>
              <a:rPr kumimoji="1" lang="en-US" altLang="ja-JP" sz="1050" b="1">
                <a:latin typeface="+mn-ea"/>
              </a:rPr>
              <a:t>4-3. </a:t>
            </a:r>
            <a:r>
              <a:rPr kumimoji="1" lang="ja-JP" altLang="en-US" sz="1050" b="1">
                <a:latin typeface="+mn-ea"/>
              </a:rPr>
              <a:t>経営投資としてのサイバーセキュリティ対策</a:t>
            </a:r>
          </a:p>
        </p:txBody>
      </p:sp>
      <p:sp>
        <p:nvSpPr>
          <p:cNvPr id="20" name="四角形: 角を丸くする 19">
            <a:extLst>
              <a:ext uri="{FF2B5EF4-FFF2-40B4-BE49-F238E27FC236}">
                <a16:creationId xmlns:a16="http://schemas.microsoft.com/office/drawing/2014/main" id="{EDE97D84-329A-804A-B934-BB340A5D4AF8}"/>
              </a:ext>
            </a:extLst>
          </p:cNvPr>
          <p:cNvSpPr/>
          <p:nvPr/>
        </p:nvSpPr>
        <p:spPr>
          <a:xfrm>
            <a:off x="622800" y="4791905"/>
            <a:ext cx="5612400" cy="472677"/>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r>
              <a:rPr kumimoji="1" lang="ja-JP" altLang="en-US" sz="1050" b="1"/>
              <a:t>主なキーワード</a:t>
            </a:r>
            <a:endParaRPr kumimoji="1" lang="en-US" altLang="ja-JP" sz="1050" b="1"/>
          </a:p>
          <a:p>
            <a:r>
              <a:rPr lang="ja-JP" altLang="en-US" sz="1050" u="none" strike="noStrike">
                <a:effectLst/>
              </a:rPr>
              <a:t>守りの</a:t>
            </a:r>
            <a:r>
              <a:rPr lang="en-US" altLang="ja-JP" sz="1050" u="none" strike="noStrike">
                <a:effectLst/>
              </a:rPr>
              <a:t>IT</a:t>
            </a:r>
            <a:r>
              <a:rPr lang="ja-JP" altLang="en-US" sz="1050" u="none" strike="noStrike">
                <a:effectLst/>
              </a:rPr>
              <a:t>投資、攻めの</a:t>
            </a:r>
            <a:r>
              <a:rPr lang="en-US" altLang="ja-JP" sz="1050" u="none" strike="noStrike">
                <a:effectLst/>
              </a:rPr>
              <a:t>IT</a:t>
            </a:r>
            <a:r>
              <a:rPr lang="ja-JP" altLang="en-US" sz="1050" u="none" strike="noStrike">
                <a:effectLst/>
              </a:rPr>
              <a:t>投資</a:t>
            </a:r>
            <a:endParaRPr kumimoji="1" lang="en-US" altLang="ja-JP" sz="1050">
              <a:solidFill>
                <a:schemeClr val="tx1"/>
              </a:solidFill>
              <a:latin typeface="メイリオ" panose="020B0604030504040204" pitchFamily="50" charset="-128"/>
              <a:ea typeface="メイリオ" panose="020B0604030504040204" pitchFamily="50" charset="-128"/>
            </a:endParaRPr>
          </a:p>
        </p:txBody>
      </p:sp>
      <p:graphicFrame>
        <p:nvGraphicFramePr>
          <p:cNvPr id="14" name="表 13">
            <a:extLst>
              <a:ext uri="{FF2B5EF4-FFF2-40B4-BE49-F238E27FC236}">
                <a16:creationId xmlns:a16="http://schemas.microsoft.com/office/drawing/2014/main" id="{BC8F8430-91ED-EACC-A4A8-D550C9E830D8}"/>
              </a:ext>
            </a:extLst>
          </p:cNvPr>
          <p:cNvGraphicFramePr>
            <a:graphicFrameLocks noGrp="1"/>
          </p:cNvGraphicFramePr>
          <p:nvPr>
            <p:extLst>
              <p:ext uri="{D42A27DB-BD31-4B8C-83A1-F6EECF244321}">
                <p14:modId xmlns:p14="http://schemas.microsoft.com/office/powerpoint/2010/main" val="752052087"/>
              </p:ext>
            </p:extLst>
          </p:nvPr>
        </p:nvGraphicFramePr>
        <p:xfrm>
          <a:off x="622800" y="2579492"/>
          <a:ext cx="5612400" cy="214985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ea"/>
                          <a:ea typeface="+mn-ea"/>
                          <a:cs typeface="+mn-cs"/>
                        </a:rPr>
                        <a:t>　第</a:t>
                      </a:r>
                      <a:r>
                        <a:rPr kumimoji="1" lang="en-US" altLang="ja-JP" sz="1050" b="0" i="0" kern="1200">
                          <a:solidFill>
                            <a:schemeClr val="dk1"/>
                          </a:solidFill>
                          <a:effectLst/>
                          <a:latin typeface="+mn-ea"/>
                          <a:ea typeface="+mn-ea"/>
                          <a:cs typeface="+mn-cs"/>
                        </a:rPr>
                        <a:t>4</a:t>
                      </a:r>
                      <a:r>
                        <a:rPr kumimoji="1" lang="ja-JP" altLang="en-US" sz="1050" b="0" i="0" kern="1200">
                          <a:solidFill>
                            <a:schemeClr val="dk1"/>
                          </a:solidFill>
                          <a:effectLst/>
                          <a:latin typeface="+mn-ea"/>
                          <a:ea typeface="+mn-ea"/>
                          <a:cs typeface="+mn-cs"/>
                        </a:rPr>
                        <a:t>章では、これからの企業経営で必要な観点となる社会の動向、「守りの</a:t>
                      </a:r>
                      <a:r>
                        <a:rPr kumimoji="1" lang="en-US" altLang="ja-JP" sz="1050" b="0" i="0" kern="1200">
                          <a:solidFill>
                            <a:schemeClr val="dk1"/>
                          </a:solidFill>
                          <a:effectLst/>
                          <a:latin typeface="+mn-ea"/>
                          <a:ea typeface="+mn-ea"/>
                          <a:cs typeface="+mn-cs"/>
                        </a:rPr>
                        <a:t>IT</a:t>
                      </a:r>
                      <a:r>
                        <a:rPr kumimoji="1" lang="ja-JP" altLang="en-US" sz="1050" b="0" i="0" kern="1200">
                          <a:solidFill>
                            <a:schemeClr val="dk1"/>
                          </a:solidFill>
                          <a:effectLst/>
                          <a:latin typeface="+mn-ea"/>
                          <a:ea typeface="+mn-ea"/>
                          <a:cs typeface="+mn-cs"/>
                        </a:rPr>
                        <a:t>投資」や「攻めの</a:t>
                      </a:r>
                      <a:r>
                        <a:rPr kumimoji="1" lang="en-US" altLang="ja-JP" sz="1050" b="0" i="0" kern="1200">
                          <a:solidFill>
                            <a:schemeClr val="dk1"/>
                          </a:solidFill>
                          <a:effectLst/>
                          <a:latin typeface="+mn-ea"/>
                          <a:ea typeface="+mn-ea"/>
                          <a:cs typeface="+mn-cs"/>
                        </a:rPr>
                        <a:t>IT</a:t>
                      </a:r>
                      <a:r>
                        <a:rPr kumimoji="1" lang="ja-JP" altLang="en-US" sz="1050" b="0" i="0" kern="1200">
                          <a:solidFill>
                            <a:schemeClr val="dk1"/>
                          </a:solidFill>
                          <a:effectLst/>
                          <a:latin typeface="+mn-ea"/>
                          <a:ea typeface="+mn-ea"/>
                          <a:cs typeface="+mn-cs"/>
                        </a:rPr>
                        <a:t>投資」などの</a:t>
                      </a:r>
                      <a:r>
                        <a:rPr kumimoji="1" lang="en-US" altLang="ja-JP" sz="1050" b="0" i="0" kern="1200">
                          <a:solidFill>
                            <a:schemeClr val="dk1"/>
                          </a:solidFill>
                          <a:effectLst/>
                          <a:latin typeface="+mn-ea"/>
                          <a:ea typeface="+mn-ea"/>
                          <a:cs typeface="+mn-cs"/>
                        </a:rPr>
                        <a:t>IT</a:t>
                      </a:r>
                      <a:r>
                        <a:rPr kumimoji="1" lang="ja-JP" altLang="en-US" sz="1050" b="0" i="0" kern="1200">
                          <a:solidFill>
                            <a:schemeClr val="dk1"/>
                          </a:solidFill>
                          <a:effectLst/>
                          <a:latin typeface="+mn-ea"/>
                          <a:ea typeface="+mn-ea"/>
                          <a:cs typeface="+mn-cs"/>
                        </a:rPr>
                        <a:t>投資について理解することを目的とします。また、経営投資としてのサイバーセキュリティ対策の重要性を明確にすることを目的とします。</a:t>
                      </a:r>
                      <a:endParaRPr kumimoji="1" lang="en-US" altLang="ja-JP" sz="1050" b="0" i="0" kern="1200">
                        <a:solidFill>
                          <a:schemeClr val="dk1"/>
                        </a:solidFill>
                        <a:effectLst/>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社会の動向を把握し、現実社会とサイバー空間の繋がりを理解すること</a:t>
                      </a:r>
                      <a:endParaRPr kumimoji="1" lang="en-US" altLang="ja-JP" sz="105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en-US" altLang="ja-JP" sz="1050">
                          <a:solidFill>
                            <a:schemeClr val="tx1"/>
                          </a:solidFill>
                          <a:latin typeface="+mn-ea"/>
                          <a:ea typeface="+mn-ea"/>
                        </a:rPr>
                        <a:t>IT</a:t>
                      </a:r>
                      <a:r>
                        <a:rPr kumimoji="1" lang="ja-JP" altLang="en-US" sz="1050">
                          <a:solidFill>
                            <a:schemeClr val="tx1"/>
                          </a:solidFill>
                          <a:latin typeface="+mn-ea"/>
                          <a:ea typeface="+mn-ea"/>
                        </a:rPr>
                        <a:t>投資としての「守りの</a:t>
                      </a:r>
                      <a:r>
                        <a:rPr kumimoji="1" lang="en-US" altLang="ja-JP" sz="1050">
                          <a:solidFill>
                            <a:schemeClr val="tx1"/>
                          </a:solidFill>
                          <a:latin typeface="+mn-ea"/>
                          <a:ea typeface="+mn-ea"/>
                        </a:rPr>
                        <a:t>IT</a:t>
                      </a:r>
                      <a:r>
                        <a:rPr kumimoji="1" lang="ja-JP" altLang="en-US" sz="1050">
                          <a:solidFill>
                            <a:schemeClr val="tx1"/>
                          </a:solidFill>
                          <a:latin typeface="+mn-ea"/>
                          <a:ea typeface="+mn-ea"/>
                        </a:rPr>
                        <a:t>投資」と「攻めの</a:t>
                      </a:r>
                      <a:r>
                        <a:rPr kumimoji="1" lang="en-US" altLang="ja-JP" sz="1050">
                          <a:solidFill>
                            <a:schemeClr val="tx1"/>
                          </a:solidFill>
                          <a:latin typeface="+mn-ea"/>
                          <a:ea typeface="+mn-ea"/>
                        </a:rPr>
                        <a:t>IT</a:t>
                      </a:r>
                      <a:r>
                        <a:rPr kumimoji="1" lang="ja-JP" altLang="en-US" sz="1050">
                          <a:solidFill>
                            <a:schemeClr val="tx1"/>
                          </a:solidFill>
                          <a:latin typeface="+mn-ea"/>
                          <a:ea typeface="+mn-ea"/>
                        </a:rPr>
                        <a:t>投資」を理解すること</a:t>
                      </a:r>
                      <a:endParaRPr kumimoji="1" lang="en-US" altLang="ja-JP" sz="105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経営投資としてのサイバーセキュリティ対策の重要性を理解すること</a:t>
                      </a:r>
                      <a:endParaRPr kumimoji="1" lang="en-US" altLang="ja-JP" sz="105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graphicFrame>
        <p:nvGraphicFramePr>
          <p:cNvPr id="6" name="表 5">
            <a:extLst>
              <a:ext uri="{FF2B5EF4-FFF2-40B4-BE49-F238E27FC236}">
                <a16:creationId xmlns:a16="http://schemas.microsoft.com/office/drawing/2014/main" id="{2AD210B3-F6AA-849A-3746-4AA2A2ACD604}"/>
              </a:ext>
            </a:extLst>
          </p:cNvPr>
          <p:cNvGraphicFramePr>
            <a:graphicFrameLocks noGrp="1"/>
          </p:cNvGraphicFramePr>
          <p:nvPr>
            <p:extLst>
              <p:ext uri="{D42A27DB-BD31-4B8C-83A1-F6EECF244321}">
                <p14:modId xmlns:p14="http://schemas.microsoft.com/office/powerpoint/2010/main" val="2764098358"/>
              </p:ext>
            </p:extLst>
          </p:nvPr>
        </p:nvGraphicFramePr>
        <p:xfrm>
          <a:off x="622800" y="6585357"/>
          <a:ext cx="5612400" cy="16916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716711521"/>
                    </a:ext>
                  </a:extLst>
                </a:gridCol>
              </a:tblGrid>
              <a:tr h="0">
                <a:tc>
                  <a:txBody>
                    <a:bodyPr/>
                    <a:lstStyle/>
                    <a:p>
                      <a:pPr marL="171450" indent="-171450">
                        <a:buFont typeface="Wingdings" panose="05000000000000000000" pitchFamily="2" charset="2"/>
                        <a:buChar char="Ø"/>
                      </a:pPr>
                      <a:r>
                        <a:rPr kumimoji="1" lang="en-US" altLang="ja-JP" sz="1050" b="1" dirty="0">
                          <a:solidFill>
                            <a:schemeClr val="tx1"/>
                          </a:solidFill>
                        </a:rPr>
                        <a:t>4-1.</a:t>
                      </a:r>
                      <a:r>
                        <a:rPr kumimoji="1" lang="ja-JP" altLang="en-US" sz="1050" b="1" dirty="0">
                          <a:solidFill>
                            <a:schemeClr val="tx1"/>
                          </a:solidFill>
                        </a:rPr>
                        <a:t>これからの企業経営で必要な観点：社会の動向</a:t>
                      </a:r>
                      <a:br>
                        <a:rPr kumimoji="1" lang="en-US" altLang="ja-JP" sz="1050" b="0" dirty="0">
                          <a:solidFill>
                            <a:schemeClr val="tx1"/>
                          </a:solidFill>
                        </a:rPr>
                      </a:br>
                      <a:r>
                        <a:rPr kumimoji="1" lang="ja-JP" altLang="en-US" sz="1050" b="0" dirty="0">
                          <a:solidFill>
                            <a:schemeClr val="tx1"/>
                          </a:solidFill>
                        </a:rPr>
                        <a:t>　社会の動向や、現実社会とサイバー空間の繋がり、</a:t>
                      </a:r>
                      <a:r>
                        <a:rPr kumimoji="1" lang="en-US" altLang="ja-JP" sz="1050" b="0" dirty="0">
                          <a:solidFill>
                            <a:schemeClr val="tx1"/>
                          </a:solidFill>
                        </a:rPr>
                        <a:t>IT</a:t>
                      </a:r>
                      <a:r>
                        <a:rPr kumimoji="1" lang="ja-JP" altLang="en-US" sz="1050" b="0" dirty="0">
                          <a:solidFill>
                            <a:schemeClr val="tx1"/>
                          </a:solidFill>
                        </a:rPr>
                        <a:t>活用における課題を説明しています。</a:t>
                      </a:r>
                      <a:endParaRPr kumimoji="1" lang="en-US" altLang="ja-JP" sz="1050" b="0" dirty="0">
                        <a:solidFill>
                          <a:schemeClr val="tx1"/>
                        </a:solidFill>
                      </a:endParaRPr>
                    </a:p>
                    <a:p>
                      <a:pPr marL="171450" lvl="0" indent="-171450">
                        <a:buFont typeface="Arial" panose="020B0604020202020204" pitchFamily="34" charset="0"/>
                        <a:buChar char="•"/>
                      </a:pPr>
                      <a:r>
                        <a:rPr kumimoji="1" lang="ja-JP" altLang="en-US" sz="1050" b="0" dirty="0">
                          <a:solidFill>
                            <a:schemeClr val="tx1"/>
                          </a:solidFill>
                        </a:rPr>
                        <a:t>現実社会とサイバー空間の繋がり</a:t>
                      </a:r>
                      <a:br>
                        <a:rPr kumimoji="1" lang="en-US" altLang="ja-JP" sz="1050" b="0" dirty="0">
                          <a:solidFill>
                            <a:schemeClr val="tx1"/>
                          </a:solidFill>
                        </a:rPr>
                      </a:br>
                      <a:r>
                        <a:rPr kumimoji="1" lang="ja-JP" altLang="en-US" sz="1050" b="0" dirty="0">
                          <a:solidFill>
                            <a:schemeClr val="tx1"/>
                          </a:solidFill>
                        </a:rPr>
                        <a:t>　現代社会では、技術の進化が速く、競争が激化しています。企業の経営戦略やビジネスモデルも変化しており、革新的なアイディアと素早い行動が求められています。さらなる経済発展と社会的課題の解決をするため、</a:t>
                      </a:r>
                      <a:r>
                        <a:rPr kumimoji="1" lang="en-US" altLang="ja-JP" sz="1050" b="0" dirty="0">
                          <a:solidFill>
                            <a:schemeClr val="tx1"/>
                          </a:solidFill>
                        </a:rPr>
                        <a:t>Society5.0</a:t>
                      </a:r>
                      <a:r>
                        <a:rPr kumimoji="1" lang="ja-JP" altLang="en-US" sz="1050" b="0" dirty="0">
                          <a:solidFill>
                            <a:schemeClr val="tx1"/>
                          </a:solidFill>
                        </a:rPr>
                        <a:t>が提唱されています。</a:t>
                      </a:r>
                      <a:endParaRPr kumimoji="1" lang="en-US" altLang="ja-JP" sz="1050" b="0" dirty="0">
                        <a:solidFill>
                          <a:schemeClr val="tx1"/>
                        </a:solidFill>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dirty="0">
                          <a:solidFill>
                            <a:schemeClr val="tx1"/>
                          </a:solidFill>
                        </a:rPr>
                        <a:t> </a:t>
                      </a:r>
                      <a:r>
                        <a:rPr kumimoji="1" lang="en-US" altLang="ja-JP" sz="1050" b="0" dirty="0">
                          <a:solidFill>
                            <a:schemeClr val="tx1"/>
                          </a:solidFill>
                        </a:rPr>
                        <a:t>IT</a:t>
                      </a:r>
                      <a:r>
                        <a:rPr kumimoji="1" lang="ja-JP" altLang="en-US" sz="1050" b="0" dirty="0">
                          <a:solidFill>
                            <a:schemeClr val="tx1"/>
                          </a:solidFill>
                        </a:rPr>
                        <a:t>活用における課題</a:t>
                      </a:r>
                      <a:br>
                        <a:rPr kumimoji="1" lang="en-US" altLang="ja-JP" sz="1050" b="0" dirty="0">
                          <a:solidFill>
                            <a:schemeClr val="tx1"/>
                          </a:solidFill>
                        </a:rPr>
                      </a:br>
                      <a:r>
                        <a:rPr kumimoji="1" lang="ja-JP" altLang="en-US" sz="1050" b="0" dirty="0">
                          <a:solidFill>
                            <a:schemeClr val="tx1"/>
                          </a:solidFill>
                        </a:rPr>
                        <a:t>　</a:t>
                      </a:r>
                      <a:r>
                        <a:rPr kumimoji="1" lang="ja-JP" altLang="en-US" sz="1050" b="0" i="0" u="none" strike="noStrike" kern="1200" dirty="0">
                          <a:solidFill>
                            <a:schemeClr val="tx1"/>
                          </a:solidFill>
                          <a:effectLst/>
                          <a:latin typeface="+mn-ea"/>
                          <a:ea typeface="+mn-ea"/>
                        </a:rPr>
                        <a:t>日本社会がデジタル化で後れをとった理由と、現在日本において</a:t>
                      </a:r>
                      <a:r>
                        <a:rPr kumimoji="1" lang="en-US" altLang="ja-JP" sz="1050" b="0" i="0" u="none" strike="noStrike" kern="1200" dirty="0">
                          <a:solidFill>
                            <a:schemeClr val="tx1"/>
                          </a:solidFill>
                          <a:effectLst/>
                          <a:latin typeface="+mn-ea"/>
                          <a:ea typeface="+mn-ea"/>
                        </a:rPr>
                        <a:t>DX</a:t>
                      </a:r>
                      <a:r>
                        <a:rPr kumimoji="1" lang="ja-JP" altLang="en-US" sz="1050" b="0" i="0" u="none" strike="noStrike" kern="1200" dirty="0">
                          <a:solidFill>
                            <a:schemeClr val="tx1"/>
                          </a:solidFill>
                          <a:effectLst/>
                          <a:latin typeface="+mn-ea"/>
                          <a:ea typeface="+mn-ea"/>
                        </a:rPr>
                        <a:t>の取組状況がどのような状態かを確認するため、</a:t>
                      </a:r>
                      <a:r>
                        <a:rPr kumimoji="1" lang="en-US" altLang="ja-JP" sz="1050" b="0" i="0" u="none" strike="noStrike" kern="1200" dirty="0">
                          <a:solidFill>
                            <a:schemeClr val="tx1"/>
                          </a:solidFill>
                          <a:effectLst/>
                          <a:latin typeface="+mn-ea"/>
                          <a:ea typeface="+mn-ea"/>
                        </a:rPr>
                        <a:t>DX</a:t>
                      </a:r>
                      <a:r>
                        <a:rPr kumimoji="1" lang="ja-JP" altLang="en-US" sz="1050" b="0" i="0" u="none" strike="noStrike" kern="1200" dirty="0">
                          <a:solidFill>
                            <a:schemeClr val="tx1"/>
                          </a:solidFill>
                          <a:effectLst/>
                          <a:latin typeface="+mn-ea"/>
                          <a:ea typeface="+mn-ea"/>
                        </a:rPr>
                        <a:t>が進んでいる米国と比較します。</a:t>
                      </a:r>
                      <a:endParaRPr kumimoji="1" lang="en-US" altLang="ja-JP" sz="1050" b="0" i="0" u="none" strike="noStrike" kern="1200" dirty="0">
                        <a:solidFill>
                          <a:schemeClr val="tx1"/>
                        </a:solidFill>
                        <a:effectLst/>
                        <a:latin typeface="+mn-ea"/>
                        <a:ea typeface="+mn-ea"/>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93150062"/>
                  </a:ext>
                </a:extLst>
              </a:tr>
            </a:tbl>
          </a:graphicData>
        </a:graphic>
      </p:graphicFrame>
      <p:sp>
        <p:nvSpPr>
          <p:cNvPr id="12" name="テキスト ボックス 11">
            <a:extLst>
              <a:ext uri="{FF2B5EF4-FFF2-40B4-BE49-F238E27FC236}">
                <a16:creationId xmlns:a16="http://schemas.microsoft.com/office/drawing/2014/main" id="{9D935B85-CAB4-5BAB-A81F-6440A233EDF3}"/>
              </a:ext>
            </a:extLst>
          </p:cNvPr>
          <p:cNvSpPr txBox="1"/>
          <p:nvPr/>
        </p:nvSpPr>
        <p:spPr>
          <a:xfrm>
            <a:off x="622800" y="5646491"/>
            <a:ext cx="5612400" cy="900246"/>
          </a:xfrm>
          <a:prstGeom prst="rect">
            <a:avLst/>
          </a:prstGeom>
          <a:noFill/>
          <a:ln>
            <a:solidFill>
              <a:schemeClr val="tx1"/>
            </a:solidFill>
          </a:ln>
        </p:spPr>
        <p:txBody>
          <a:bodyPr wrap="square">
            <a:spAutoFit/>
          </a:bodyPr>
          <a:lstStyle/>
          <a:p>
            <a:pPr marL="0" indent="0">
              <a:buFont typeface="Wingdings" panose="05000000000000000000" pitchFamily="2" charset="2"/>
              <a:buNone/>
            </a:pPr>
            <a:r>
              <a:rPr lang="en-US" altLang="ja-JP" sz="1050" b="1" spc="31">
                <a:latin typeface="+mn-ea"/>
                <a:cs typeface="Cascadia Mono" panose="020B0609020000020004" pitchFamily="49" charset="0"/>
              </a:rPr>
              <a:t>4</a:t>
            </a:r>
            <a:r>
              <a:rPr lang="ja-JP" altLang="en-US" sz="1050" b="1" spc="31">
                <a:latin typeface="+mn-ea"/>
                <a:cs typeface="Cascadia Mono" panose="020B0609020000020004" pitchFamily="49" charset="0"/>
              </a:rPr>
              <a:t>章の全体概要</a:t>
            </a:r>
            <a:br>
              <a:rPr lang="ja-JP" altLang="en-US" sz="1050">
                <a:latin typeface="+mn-ea"/>
              </a:rPr>
            </a:br>
            <a:r>
              <a:rPr lang="ja-JP" altLang="en-US" sz="1050">
                <a:latin typeface="+mn-ea"/>
              </a:rPr>
              <a:t>　</a:t>
            </a:r>
            <a:r>
              <a:rPr lang="ja-JP" altLang="en-US" sz="1050" b="0" i="0">
                <a:effectLst/>
                <a:latin typeface="+mn-ea"/>
              </a:rPr>
              <a:t>社会の動向を踏まえ、企業がセキュリティ対策と同時に進めるべき</a:t>
            </a:r>
            <a:r>
              <a:rPr lang="en-US" altLang="ja-JP" sz="1050">
                <a:latin typeface="+mn-ea"/>
              </a:rPr>
              <a:t>IT</a:t>
            </a:r>
            <a:r>
              <a:rPr lang="ja-JP" altLang="en-US" sz="1050" b="0" i="0">
                <a:effectLst/>
                <a:latin typeface="+mn-ea"/>
              </a:rPr>
              <a:t>活用について説明し</a:t>
            </a:r>
            <a:r>
              <a:rPr lang="ja-JP" altLang="en-US" sz="1050">
                <a:latin typeface="+mn-ea"/>
              </a:rPr>
              <a:t>ています</a:t>
            </a:r>
            <a:r>
              <a:rPr lang="ja-JP" altLang="en-US" sz="1050" b="0" i="0">
                <a:effectLst/>
                <a:latin typeface="+mn-ea"/>
              </a:rPr>
              <a:t>。</a:t>
            </a:r>
            <a:r>
              <a:rPr lang="ja-JP" altLang="en-US" sz="1050" b="0" i="0">
                <a:solidFill>
                  <a:srgbClr val="0F0F0F"/>
                </a:solidFill>
                <a:effectLst/>
                <a:latin typeface="Söhne"/>
              </a:rPr>
              <a:t>従来の業務効率化やコスト削減といった</a:t>
            </a:r>
            <a:r>
              <a:rPr lang="ja-JP" altLang="en-US" sz="1050" b="0" i="0">
                <a:effectLst/>
                <a:latin typeface="+mn-ea"/>
              </a:rPr>
              <a:t>守りの</a:t>
            </a:r>
            <a:r>
              <a:rPr lang="en-US" altLang="ja-JP" sz="1050" b="0" i="0">
                <a:effectLst/>
                <a:latin typeface="+mn-ea"/>
              </a:rPr>
              <a:t>IT</a:t>
            </a:r>
            <a:r>
              <a:rPr lang="ja-JP" altLang="en-US" sz="1050" b="0" i="0">
                <a:effectLst/>
                <a:latin typeface="+mn-ea"/>
              </a:rPr>
              <a:t>投資と、</a:t>
            </a:r>
            <a:r>
              <a:rPr lang="en-US" altLang="ja-JP" sz="1050" b="0" i="0">
                <a:effectLst/>
                <a:latin typeface="+mn-ea"/>
              </a:rPr>
              <a:t>DX</a:t>
            </a:r>
            <a:r>
              <a:rPr lang="ja-JP" altLang="en-US" sz="1050" b="0" i="0">
                <a:effectLst/>
                <a:latin typeface="+mn-ea"/>
              </a:rPr>
              <a:t>に向けた攻めの</a:t>
            </a:r>
            <a:r>
              <a:rPr lang="en-US" altLang="ja-JP" sz="1050" b="0" i="0">
                <a:effectLst/>
                <a:latin typeface="+mn-ea"/>
              </a:rPr>
              <a:t>IT</a:t>
            </a:r>
            <a:r>
              <a:rPr lang="ja-JP" altLang="en-US" sz="1050" b="0" i="0">
                <a:effectLst/>
                <a:latin typeface="+mn-ea"/>
              </a:rPr>
              <a:t>投資の特徴や違い、主要なデジタル技術の活用方法について簡潔に紹介しています。経営者主体のサイバーセキュリティ対策の必要性と要点を説明しています。</a:t>
            </a:r>
            <a:endParaRPr kumimoji="1" lang="en-US" altLang="ja-JP" sz="1050" b="0">
              <a:latin typeface="+mn-ea"/>
            </a:endParaRPr>
          </a:p>
        </p:txBody>
      </p:sp>
      <p:sp>
        <p:nvSpPr>
          <p:cNvPr id="16" name="四角形: 角を丸くする 15">
            <a:extLst>
              <a:ext uri="{FF2B5EF4-FFF2-40B4-BE49-F238E27FC236}">
                <a16:creationId xmlns:a16="http://schemas.microsoft.com/office/drawing/2014/main" id="{B656EABE-7017-515A-46EC-6DCD5B8D210F}"/>
              </a:ext>
            </a:extLst>
          </p:cNvPr>
          <p:cNvSpPr/>
          <p:nvPr/>
        </p:nvSpPr>
        <p:spPr>
          <a:xfrm>
            <a:off x="622800" y="8359481"/>
            <a:ext cx="5612400" cy="943656"/>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r>
              <a:rPr lang="ja-JP" altLang="en-US" sz="800" b="1">
                <a:solidFill>
                  <a:schemeClr val="tx1"/>
                </a:solidFill>
              </a:rPr>
              <a:t>我が国がデジタル化で後れをとった６つの理由</a:t>
            </a:r>
            <a:endParaRPr kumimoji="1" lang="en-US" altLang="ja-JP" sz="800" b="1" i="0" u="none" strike="noStrike" kern="1200">
              <a:solidFill>
                <a:schemeClr val="tx1"/>
              </a:solidFill>
              <a:effectLst/>
              <a:latin typeface="+mn-ea"/>
              <a:ea typeface="+mn-ea"/>
            </a:endParaRPr>
          </a:p>
          <a:p>
            <a:r>
              <a:rPr kumimoji="1" lang="en-US" altLang="ja-JP" sz="800" b="0" i="0" u="none" strike="noStrike" kern="1200">
                <a:solidFill>
                  <a:schemeClr val="tx1"/>
                </a:solidFill>
                <a:effectLst/>
                <a:latin typeface="+mn-ea"/>
                <a:ea typeface="+mn-ea"/>
              </a:rPr>
              <a:t>1. ICT</a:t>
            </a:r>
            <a:r>
              <a:rPr kumimoji="1" lang="ja-JP" altLang="en-US" sz="800" b="0" i="0" u="none" strike="noStrike" kern="1200">
                <a:solidFill>
                  <a:schemeClr val="tx1"/>
                </a:solidFill>
                <a:effectLst/>
                <a:latin typeface="+mn-ea"/>
                <a:ea typeface="+mn-ea"/>
              </a:rPr>
              <a:t>投資の低迷</a:t>
            </a:r>
            <a:br>
              <a:rPr kumimoji="1" lang="en-US" altLang="ja-JP" sz="800" b="0" i="0" u="none" strike="noStrike" kern="1200">
                <a:solidFill>
                  <a:schemeClr val="tx1"/>
                </a:solidFill>
                <a:effectLst/>
                <a:latin typeface="+mn-ea"/>
                <a:ea typeface="+mn-ea"/>
              </a:rPr>
            </a:br>
            <a:r>
              <a:rPr kumimoji="1" lang="en-US" altLang="ja-JP" sz="800" b="0" i="0" u="none" strike="noStrike" kern="1200">
                <a:solidFill>
                  <a:schemeClr val="tx1"/>
                </a:solidFill>
                <a:effectLst/>
                <a:latin typeface="+mn-ea"/>
                <a:ea typeface="+mn-ea"/>
              </a:rPr>
              <a:t>2. </a:t>
            </a:r>
            <a:r>
              <a:rPr kumimoji="1" lang="ja-JP" altLang="en-US" sz="800" b="0" i="0" u="none" strike="noStrike" kern="1200">
                <a:solidFill>
                  <a:schemeClr val="tx1"/>
                </a:solidFill>
                <a:effectLst/>
                <a:latin typeface="+mn-ea"/>
                <a:ea typeface="+mn-ea"/>
              </a:rPr>
              <a:t>業務改革などを伴わない</a:t>
            </a:r>
            <a:r>
              <a:rPr kumimoji="1" lang="en-US" altLang="ja-JP" sz="800" b="0" i="0" u="none" strike="noStrike" kern="1200">
                <a:solidFill>
                  <a:schemeClr val="tx1"/>
                </a:solidFill>
                <a:effectLst/>
                <a:latin typeface="+mn-ea"/>
                <a:ea typeface="+mn-ea"/>
              </a:rPr>
              <a:t>ICT</a:t>
            </a:r>
            <a:r>
              <a:rPr kumimoji="1" lang="ja-JP" altLang="en-US" sz="800" b="0" i="0" u="none" strike="noStrike" kern="1200">
                <a:solidFill>
                  <a:schemeClr val="tx1"/>
                </a:solidFill>
                <a:effectLst/>
                <a:latin typeface="+mn-ea"/>
                <a:ea typeface="+mn-ea"/>
              </a:rPr>
              <a:t>投資</a:t>
            </a:r>
            <a:br>
              <a:rPr kumimoji="1" lang="en-US" altLang="ja-JP" sz="800" b="0" i="0" u="none" strike="noStrike" kern="1200">
                <a:solidFill>
                  <a:schemeClr val="tx1"/>
                </a:solidFill>
                <a:effectLst/>
                <a:latin typeface="+mn-ea"/>
                <a:ea typeface="+mn-ea"/>
              </a:rPr>
            </a:br>
            <a:r>
              <a:rPr kumimoji="1" lang="en-US" altLang="ja-JP" sz="800" b="0" i="0" u="none" strike="noStrike" kern="1200">
                <a:solidFill>
                  <a:schemeClr val="tx1"/>
                </a:solidFill>
                <a:effectLst/>
                <a:latin typeface="+mn-ea"/>
                <a:ea typeface="+mn-ea"/>
              </a:rPr>
              <a:t>3. ICT</a:t>
            </a:r>
            <a:r>
              <a:rPr kumimoji="1" lang="ja-JP" altLang="en-US" sz="800" b="0" i="0" u="none" strike="noStrike" kern="1200">
                <a:solidFill>
                  <a:schemeClr val="tx1"/>
                </a:solidFill>
                <a:effectLst/>
                <a:latin typeface="+mn-ea"/>
                <a:ea typeface="+mn-ea"/>
              </a:rPr>
              <a:t>人材の不足・偏在</a:t>
            </a:r>
            <a:br>
              <a:rPr kumimoji="1" lang="en-US" altLang="ja-JP" sz="800" b="0" i="0" u="none" strike="noStrike" kern="1200">
                <a:solidFill>
                  <a:schemeClr val="tx1"/>
                </a:solidFill>
                <a:effectLst/>
                <a:latin typeface="+mn-ea"/>
                <a:ea typeface="+mn-ea"/>
              </a:rPr>
            </a:br>
            <a:r>
              <a:rPr kumimoji="1" lang="en-US" altLang="ja-JP" sz="800" b="0" i="0" u="none" strike="noStrike" kern="1200">
                <a:solidFill>
                  <a:schemeClr val="tx1"/>
                </a:solidFill>
                <a:effectLst/>
                <a:latin typeface="+mn-ea"/>
                <a:ea typeface="+mn-ea"/>
              </a:rPr>
              <a:t>4. </a:t>
            </a:r>
            <a:r>
              <a:rPr kumimoji="1" lang="ja-JP" altLang="en-US" sz="800" b="0" i="0" u="none" strike="noStrike" kern="1200">
                <a:solidFill>
                  <a:schemeClr val="tx1"/>
                </a:solidFill>
                <a:effectLst/>
                <a:latin typeface="+mn-ea"/>
                <a:ea typeface="+mn-ea"/>
              </a:rPr>
              <a:t>過去の成功体験</a:t>
            </a:r>
            <a:br>
              <a:rPr kumimoji="1" lang="en-US" altLang="ja-JP" sz="800" b="0" i="0" u="none" strike="noStrike" kern="1200">
                <a:solidFill>
                  <a:schemeClr val="tx1"/>
                </a:solidFill>
                <a:effectLst/>
                <a:latin typeface="+mn-ea"/>
                <a:ea typeface="+mn-ea"/>
              </a:rPr>
            </a:br>
            <a:r>
              <a:rPr kumimoji="1" lang="en-US" altLang="ja-JP" sz="800" b="0" i="0" u="none" strike="noStrike" kern="1200">
                <a:solidFill>
                  <a:schemeClr val="tx1"/>
                </a:solidFill>
                <a:effectLst/>
                <a:latin typeface="+mn-ea"/>
                <a:ea typeface="+mn-ea"/>
              </a:rPr>
              <a:t>5. </a:t>
            </a:r>
            <a:r>
              <a:rPr kumimoji="1" lang="ja-JP" altLang="en-US" sz="800" b="0" i="0" u="none" strike="noStrike" kern="1200">
                <a:solidFill>
                  <a:schemeClr val="tx1"/>
                </a:solidFill>
                <a:effectLst/>
                <a:latin typeface="+mn-ea"/>
                <a:ea typeface="+mn-ea"/>
              </a:rPr>
              <a:t>デジタル化への不安感・抵抗感</a:t>
            </a:r>
            <a:br>
              <a:rPr kumimoji="1" lang="en-US" altLang="ja-JP" sz="800" b="0" i="0" u="none" strike="noStrike" kern="1200">
                <a:solidFill>
                  <a:schemeClr val="tx1"/>
                </a:solidFill>
                <a:effectLst/>
                <a:latin typeface="+mn-ea"/>
                <a:ea typeface="+mn-ea"/>
              </a:rPr>
            </a:br>
            <a:r>
              <a:rPr kumimoji="1" lang="en-US" altLang="ja-JP" sz="800" b="0" i="0" u="none" strike="noStrike" kern="1200">
                <a:solidFill>
                  <a:schemeClr val="tx1"/>
                </a:solidFill>
                <a:effectLst/>
                <a:latin typeface="+mn-ea"/>
                <a:ea typeface="+mn-ea"/>
              </a:rPr>
              <a:t>6. </a:t>
            </a:r>
            <a:r>
              <a:rPr kumimoji="1" lang="ja-JP" altLang="en-US" sz="800" b="0" i="0" u="none" strike="noStrike" kern="1200">
                <a:solidFill>
                  <a:schemeClr val="tx1"/>
                </a:solidFill>
                <a:effectLst/>
                <a:latin typeface="+mn-ea"/>
                <a:ea typeface="+mn-ea"/>
              </a:rPr>
              <a:t>デジタルリテラシーが十分ではない</a:t>
            </a:r>
            <a:endParaRPr lang="ja-JP" altLang="en-US" sz="800"/>
          </a:p>
        </p:txBody>
      </p:sp>
      <p:sp>
        <p:nvSpPr>
          <p:cNvPr id="17" name="テキスト プレースホルダー 2">
            <a:extLst>
              <a:ext uri="{FF2B5EF4-FFF2-40B4-BE49-F238E27FC236}">
                <a16:creationId xmlns:a16="http://schemas.microsoft.com/office/drawing/2014/main" id="{B5FA72EB-D978-B226-77AD-5C91C3247406}"/>
              </a:ext>
            </a:extLst>
          </p:cNvPr>
          <p:cNvSpPr>
            <a:spLocks noGrp="1"/>
          </p:cNvSpPr>
          <p:nvPr>
            <p:ph type="body" sz="quarter" idx="14"/>
          </p:nvPr>
        </p:nvSpPr>
        <p:spPr>
          <a:xfrm>
            <a:off x="1123950" y="1457325"/>
            <a:ext cx="6143124" cy="381000"/>
          </a:xfrm>
        </p:spPr>
        <p:txBody>
          <a:bodyPr/>
          <a:lstStyle/>
          <a:p>
            <a:r>
              <a:rPr kumimoji="1" lang="en-US" altLang="ja-JP"/>
              <a:t>19-2-4. </a:t>
            </a:r>
            <a:r>
              <a:rPr kumimoji="1" lang="ja-JP" altLang="en-US" sz="1000"/>
              <a:t>第</a:t>
            </a:r>
            <a:r>
              <a:rPr kumimoji="1" lang="en-US" altLang="ja-JP" sz="1000"/>
              <a:t>4</a:t>
            </a:r>
            <a:r>
              <a:rPr kumimoji="1" lang="ja-JP" altLang="en-US" sz="1000"/>
              <a:t>章</a:t>
            </a:r>
            <a:r>
              <a:rPr kumimoji="1" lang="en-US" altLang="ja-JP" sz="1000"/>
              <a:t>. </a:t>
            </a:r>
            <a:r>
              <a:rPr kumimoji="1" lang="ja-JP" altLang="en-US" sz="1000"/>
              <a:t>企業経営で重要となる</a:t>
            </a:r>
            <a:r>
              <a:rPr kumimoji="1" lang="en-US" altLang="ja-JP" sz="1000"/>
              <a:t>IT</a:t>
            </a:r>
            <a:r>
              <a:rPr kumimoji="1" lang="ja-JP" altLang="en-US" sz="1000"/>
              <a:t>投資と投資としてのサイバーセキュリティ対策</a:t>
            </a:r>
          </a:p>
        </p:txBody>
      </p:sp>
      <p:pic>
        <p:nvPicPr>
          <p:cNvPr id="3" name="図 2">
            <a:extLst>
              <a:ext uri="{FF2B5EF4-FFF2-40B4-BE49-F238E27FC236}">
                <a16:creationId xmlns:a16="http://schemas.microsoft.com/office/drawing/2014/main" id="{B9F22FAE-175C-B8FA-C96F-E0FE2CAABEC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00335" y="4830311"/>
            <a:ext cx="180000" cy="180000"/>
          </a:xfrm>
          <a:prstGeom prst="rect">
            <a:avLst/>
          </a:prstGeom>
        </p:spPr>
      </p:pic>
      <p:sp>
        <p:nvSpPr>
          <p:cNvPr id="2" name="スライド番号プレースホルダー 3">
            <a:extLst>
              <a:ext uri="{FF2B5EF4-FFF2-40B4-BE49-F238E27FC236}">
                <a16:creationId xmlns:a16="http://schemas.microsoft.com/office/drawing/2014/main" id="{90605832-766C-B98A-5067-B18DB32BAF5D}"/>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11</a:t>
            </a:r>
            <a:endParaRPr kumimoji="1" lang="ja-JP" altLang="en-US"/>
          </a:p>
        </p:txBody>
      </p:sp>
      <p:sp>
        <p:nvSpPr>
          <p:cNvPr id="10" name="テキスト プレースホルダー 1">
            <a:extLst>
              <a:ext uri="{FF2B5EF4-FFF2-40B4-BE49-F238E27FC236}">
                <a16:creationId xmlns:a16="http://schemas.microsoft.com/office/drawing/2014/main" id="{E6F09FEF-EDCB-E5EB-B5F8-25A333AD8F7D}"/>
              </a:ext>
            </a:extLst>
          </p:cNvPr>
          <p:cNvSpPr>
            <a:spLocks noGrp="1"/>
          </p:cNvSpPr>
          <p:nvPr>
            <p:ph type="body" sz="quarter" idx="25"/>
          </p:nvPr>
        </p:nvSpPr>
        <p:spPr>
          <a:xfrm>
            <a:off x="619200" y="835200"/>
            <a:ext cx="6238800" cy="417600"/>
          </a:xfrm>
        </p:spPr>
        <p:txBody>
          <a:bodyPr/>
          <a:lstStyle/>
          <a:p>
            <a:r>
              <a:rPr kumimoji="1" lang="en-US" altLang="ja-JP" u="sng">
                <a:uFill>
                  <a:solidFill>
                    <a:schemeClr val="bg1"/>
                  </a:solidFill>
                </a:uFill>
                <a:hlinkClick r:id="rId4" action="ppaction://hlinksldjump"/>
              </a:rPr>
              <a:t>19</a:t>
            </a:r>
            <a:r>
              <a:rPr kumimoji="1" lang="ja-JP" altLang="en-US" u="sng">
                <a:uFill>
                  <a:solidFill>
                    <a:schemeClr val="bg1"/>
                  </a:solidFill>
                </a:uFill>
                <a:hlinkClick r:id="rId4" action="ppaction://hlinksldjump"/>
              </a:rPr>
              <a:t>章</a:t>
            </a:r>
            <a:r>
              <a:rPr kumimoji="1" lang="en-US" altLang="ja-JP" u="sng">
                <a:uFill>
                  <a:solidFill>
                    <a:schemeClr val="bg1"/>
                  </a:solidFill>
                </a:uFill>
                <a:hlinkClick r:id="rId4" action="ppaction://hlinksldjump"/>
              </a:rPr>
              <a:t>. </a:t>
            </a:r>
            <a:r>
              <a:rPr kumimoji="1" lang="ja-JP" altLang="en-US" u="sng">
                <a:uFill>
                  <a:solidFill>
                    <a:schemeClr val="bg1"/>
                  </a:solidFill>
                </a:uFill>
                <a:hlinkClick r:id="rId4" action="ppaction://hlinksldjump"/>
              </a:rPr>
              <a:t>総括編</a:t>
            </a:r>
            <a:br>
              <a:rPr kumimoji="1" lang="en-US" altLang="ja-JP" u="sng">
                <a:uFill>
                  <a:solidFill>
                    <a:schemeClr val="bg1"/>
                  </a:solidFill>
                </a:uFill>
                <a:hlinkClick r:id="rId4" action="ppaction://hlinksldjump"/>
              </a:rPr>
            </a:br>
            <a:r>
              <a:rPr kumimoji="1" lang="ja-JP" altLang="en-US" u="sng">
                <a:uFill>
                  <a:solidFill>
                    <a:schemeClr val="bg1"/>
                  </a:solidFill>
                </a:uFill>
                <a:hlinkClick r:id="rId4" action="ppaction://hlinksldjump"/>
              </a:rPr>
              <a:t>　</a:t>
            </a:r>
            <a:r>
              <a:rPr kumimoji="1" lang="en-US" altLang="ja-JP" u="sng">
                <a:uFill>
                  <a:solidFill>
                    <a:schemeClr val="bg1"/>
                  </a:solidFill>
                </a:uFill>
                <a:hlinkClick r:id="rId4" action="ppaction://hlinksldjump"/>
              </a:rPr>
              <a:t>19-2. </a:t>
            </a:r>
            <a:r>
              <a:rPr kumimoji="1" lang="ja-JP" altLang="en-US" u="sng">
                <a:uFill>
                  <a:solidFill>
                    <a:schemeClr val="bg1"/>
                  </a:solidFill>
                </a:uFill>
                <a:hlinkClick r:id="rId4" action="ppaction://hlinksldjump"/>
              </a:rPr>
              <a:t>各章の</a:t>
            </a:r>
            <a:r>
              <a:rPr lang="ja-JP" altLang="en-US" u="sng">
                <a:uFill>
                  <a:solidFill>
                    <a:schemeClr val="bg1"/>
                  </a:solidFill>
                </a:uFill>
                <a:hlinkClick r:id="rId4" action="ppaction://hlinksldjump"/>
              </a:rPr>
              <a:t>ポイント</a:t>
            </a:r>
            <a:endParaRPr kumimoji="1" lang="ja-JP" altLang="en-US" u="sng">
              <a:uFill>
                <a:solidFill>
                  <a:schemeClr val="bg1"/>
                </a:solidFill>
              </a:uFill>
            </a:endParaRPr>
          </a:p>
        </p:txBody>
      </p:sp>
    </p:spTree>
    <p:extLst>
      <p:ext uri="{BB962C8B-B14F-4D97-AF65-F5344CB8AC3E}">
        <p14:creationId xmlns:p14="http://schemas.microsoft.com/office/powerpoint/2010/main" val="4030662435"/>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a:extLst>
              <a:ext uri="{FF2B5EF4-FFF2-40B4-BE49-F238E27FC236}">
                <a16:creationId xmlns:a16="http://schemas.microsoft.com/office/drawing/2014/main" id="{E743DFBB-4157-84C3-850D-9E70FEE7E99F}"/>
              </a:ext>
            </a:extLst>
          </p:cNvPr>
          <p:cNvGraphicFramePr>
            <a:graphicFrameLocks noGrp="1"/>
          </p:cNvGraphicFramePr>
          <p:nvPr/>
        </p:nvGraphicFramePr>
        <p:xfrm>
          <a:off x="622800" y="2052000"/>
          <a:ext cx="5612400" cy="3708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70840">
                <a:tc>
                  <a:txBody>
                    <a:bodyPr/>
                    <a:lstStyle/>
                    <a:p>
                      <a:pPr marL="171450" indent="-171450">
                        <a:buFont typeface="Wingdings" panose="05000000000000000000" pitchFamily="2" charset="2"/>
                        <a:buChar char="Ø"/>
                      </a:pPr>
                      <a:endParaRPr kumimoji="1" lang="ja-JP" altLang="en-US" sz="1050" b="0">
                        <a:solidFill>
                          <a:schemeClr val="tx1"/>
                        </a:solidFill>
                      </a:endParaRPr>
                    </a:p>
                  </a:txBody>
                  <a:tcPr>
                    <a:noFill/>
                  </a:tcPr>
                </a:tc>
                <a:extLst>
                  <a:ext uri="{0D108BD9-81ED-4DB2-BD59-A6C34878D82A}">
                    <a16:rowId xmlns:a16="http://schemas.microsoft.com/office/drawing/2014/main" val="2132529652"/>
                  </a:ext>
                </a:extLst>
              </a:tr>
            </a:tbl>
          </a:graphicData>
        </a:graphic>
      </p:graphicFrame>
      <p:graphicFrame>
        <p:nvGraphicFramePr>
          <p:cNvPr id="7" name="表 6">
            <a:extLst>
              <a:ext uri="{FF2B5EF4-FFF2-40B4-BE49-F238E27FC236}">
                <a16:creationId xmlns:a16="http://schemas.microsoft.com/office/drawing/2014/main" id="{F3A44546-40E5-92CA-8CAD-B35F30990818}"/>
              </a:ext>
            </a:extLst>
          </p:cNvPr>
          <p:cNvGraphicFramePr>
            <a:graphicFrameLocks noGrp="1"/>
          </p:cNvGraphicFramePr>
          <p:nvPr>
            <p:extLst>
              <p:ext uri="{D42A27DB-BD31-4B8C-83A1-F6EECF244321}">
                <p14:modId xmlns:p14="http://schemas.microsoft.com/office/powerpoint/2010/main" val="331292421"/>
              </p:ext>
            </p:extLst>
          </p:nvPr>
        </p:nvGraphicFramePr>
        <p:xfrm>
          <a:off x="622800" y="2052000"/>
          <a:ext cx="5612400" cy="10515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716711521"/>
                    </a:ext>
                  </a:extLst>
                </a:gridCol>
              </a:tblGrid>
              <a:tr h="0">
                <a:tc>
                  <a:txBody>
                    <a:bodyPr/>
                    <a:lstStyle/>
                    <a:p>
                      <a:pPr marL="171450" indent="-171450">
                        <a:buFont typeface="Wingdings" panose="05000000000000000000" pitchFamily="2" charset="2"/>
                        <a:buChar char="Ø"/>
                      </a:pPr>
                      <a:r>
                        <a:rPr kumimoji="1" lang="en-US" altLang="ja-JP" sz="1050" b="1">
                          <a:solidFill>
                            <a:schemeClr val="tx1"/>
                          </a:solidFill>
                        </a:rPr>
                        <a:t>4-2. </a:t>
                      </a:r>
                      <a:r>
                        <a:rPr kumimoji="1" lang="ja-JP" altLang="en-US" sz="1050" b="1">
                          <a:solidFill>
                            <a:schemeClr val="tx1"/>
                          </a:solidFill>
                        </a:rPr>
                        <a:t>守りの</a:t>
                      </a:r>
                      <a:r>
                        <a:rPr kumimoji="1" lang="en-US" altLang="ja-JP" sz="1050" b="1">
                          <a:solidFill>
                            <a:schemeClr val="tx1"/>
                          </a:solidFill>
                        </a:rPr>
                        <a:t>IT</a:t>
                      </a:r>
                      <a:r>
                        <a:rPr kumimoji="1" lang="ja-JP" altLang="en-US" sz="1050" b="1">
                          <a:solidFill>
                            <a:schemeClr val="tx1"/>
                          </a:solidFill>
                        </a:rPr>
                        <a:t>投資と攻めの</a:t>
                      </a:r>
                      <a:r>
                        <a:rPr kumimoji="1" lang="en-US" altLang="ja-JP" sz="1050" b="1">
                          <a:solidFill>
                            <a:schemeClr val="tx1"/>
                          </a:solidFill>
                        </a:rPr>
                        <a:t>IT</a:t>
                      </a:r>
                      <a:r>
                        <a:rPr kumimoji="1" lang="ja-JP" altLang="en-US" sz="1050" b="1">
                          <a:solidFill>
                            <a:schemeClr val="tx1"/>
                          </a:solidFill>
                        </a:rPr>
                        <a:t>投資</a:t>
                      </a:r>
                      <a:endParaRPr kumimoji="1" lang="en-US" altLang="ja-JP" sz="1050" b="0">
                        <a:solidFill>
                          <a:schemeClr val="tx1"/>
                        </a:solidFill>
                      </a:endParaRPr>
                    </a:p>
                    <a:p>
                      <a:pPr marL="171450" indent="-171450">
                        <a:buFont typeface="Arial" panose="020B0604020202020204" pitchFamily="34" charset="0"/>
                        <a:buChar char="•"/>
                      </a:pPr>
                      <a:r>
                        <a:rPr kumimoji="1" lang="ja-JP" altLang="en-US" sz="1050" b="0">
                          <a:solidFill>
                            <a:schemeClr val="tx1"/>
                          </a:solidFill>
                        </a:rPr>
                        <a:t>守りの</a:t>
                      </a:r>
                      <a:r>
                        <a:rPr kumimoji="1" lang="en-US" altLang="ja-JP" sz="1050" b="0">
                          <a:solidFill>
                            <a:schemeClr val="tx1"/>
                          </a:solidFill>
                        </a:rPr>
                        <a:t>IT</a:t>
                      </a:r>
                      <a:r>
                        <a:rPr kumimoji="1" lang="ja-JP" altLang="en-US" sz="1050" b="0">
                          <a:solidFill>
                            <a:schemeClr val="tx1"/>
                          </a:solidFill>
                        </a:rPr>
                        <a:t>投資と攻めの</a:t>
                      </a:r>
                      <a:r>
                        <a:rPr kumimoji="1" lang="en-US" altLang="ja-JP" sz="1050" b="0">
                          <a:solidFill>
                            <a:schemeClr val="tx1"/>
                          </a:solidFill>
                        </a:rPr>
                        <a:t>IT</a:t>
                      </a:r>
                      <a:r>
                        <a:rPr kumimoji="1" lang="ja-JP" altLang="en-US" sz="1050" b="0">
                          <a:solidFill>
                            <a:schemeClr val="tx1"/>
                          </a:solidFill>
                        </a:rPr>
                        <a:t>投資</a:t>
                      </a:r>
                      <a:br>
                        <a:rPr kumimoji="1" lang="en-US" altLang="ja-JP" sz="1050" b="0">
                          <a:solidFill>
                            <a:schemeClr val="tx1"/>
                          </a:solidFill>
                        </a:rPr>
                      </a:br>
                      <a:r>
                        <a:rPr kumimoji="1" lang="ja-JP" altLang="en-US" sz="1050" b="0">
                          <a:solidFill>
                            <a:schemeClr val="tx1"/>
                          </a:solidFill>
                        </a:rPr>
                        <a:t>　</a:t>
                      </a:r>
                      <a:r>
                        <a:rPr kumimoji="0" lang="ja-JP" altLang="en-US" sz="1050" b="0" i="0" u="none" strike="noStrike" kern="1200" cap="none" spc="0" normalizeH="0" baseline="0" noProof="0">
                          <a:ln>
                            <a:noFill/>
                          </a:ln>
                          <a:solidFill>
                            <a:schemeClr val="tx1"/>
                          </a:solidFill>
                          <a:effectLst/>
                          <a:uLnTx/>
                          <a:uFillTx/>
                          <a:latin typeface="+mn-lt"/>
                          <a:ea typeface="+mn-ea"/>
                          <a:cs typeface="+mn-cs"/>
                        </a:rPr>
                        <a:t>「攻めの</a:t>
                      </a:r>
                      <a:r>
                        <a:rPr kumimoji="0" lang="en-US" altLang="ja-JP" sz="1050" b="0" i="0" u="none" strike="noStrike" kern="1200" cap="none" spc="0" normalizeH="0" baseline="0" noProof="0">
                          <a:ln>
                            <a:noFill/>
                          </a:ln>
                          <a:solidFill>
                            <a:schemeClr val="tx1"/>
                          </a:solidFill>
                          <a:effectLst/>
                          <a:uLnTx/>
                          <a:uFillTx/>
                          <a:latin typeface="+mn-lt"/>
                          <a:ea typeface="+mn-ea"/>
                          <a:cs typeface="+mn-cs"/>
                        </a:rPr>
                        <a:t>IT</a:t>
                      </a:r>
                      <a:r>
                        <a:rPr kumimoji="0" lang="ja-JP" altLang="en-US" sz="1050" b="0" i="0" u="none" strike="noStrike" kern="1200" cap="none" spc="0" normalizeH="0" baseline="0" noProof="0">
                          <a:ln>
                            <a:noFill/>
                          </a:ln>
                          <a:solidFill>
                            <a:schemeClr val="tx1"/>
                          </a:solidFill>
                          <a:effectLst/>
                          <a:uLnTx/>
                          <a:uFillTx/>
                          <a:latin typeface="+mn-lt"/>
                          <a:ea typeface="+mn-ea"/>
                          <a:cs typeface="+mn-cs"/>
                        </a:rPr>
                        <a:t>投資」では、</a:t>
                      </a:r>
                      <a:r>
                        <a:rPr kumimoji="0" lang="en-US" altLang="ja-JP" sz="1050" b="0" i="0" u="none" strike="noStrike" kern="1200" cap="none" spc="0" normalizeH="0" baseline="0" noProof="0">
                          <a:ln>
                            <a:noFill/>
                          </a:ln>
                          <a:solidFill>
                            <a:schemeClr val="tx1"/>
                          </a:solidFill>
                          <a:effectLst/>
                          <a:uLnTx/>
                          <a:uFillTx/>
                          <a:latin typeface="+mn-lt"/>
                          <a:ea typeface="+mn-ea"/>
                          <a:cs typeface="+mn-cs"/>
                        </a:rPr>
                        <a:t>IT</a:t>
                      </a:r>
                      <a:r>
                        <a:rPr kumimoji="0" lang="ja-JP" altLang="en-US" sz="1050" b="0" i="0" u="none" strike="noStrike" kern="1200" cap="none" spc="0" normalizeH="0" baseline="0" noProof="0">
                          <a:ln>
                            <a:noFill/>
                          </a:ln>
                          <a:solidFill>
                            <a:schemeClr val="tx1"/>
                          </a:solidFill>
                          <a:effectLst/>
                          <a:uLnTx/>
                          <a:uFillTx/>
                          <a:latin typeface="+mn-lt"/>
                          <a:ea typeface="+mn-ea"/>
                          <a:cs typeface="+mn-cs"/>
                        </a:rPr>
                        <a:t>を活用して既存のビジネスの変革、新たな事業展開や新しいビジネスモデルの創出を行うことによって、新規市場の創出、収益拡大、販売力のアップを目指します。一方、「守りの</a:t>
                      </a:r>
                      <a:r>
                        <a:rPr kumimoji="0" lang="en-US" altLang="ja-JP" sz="1050" b="0" i="0" u="none" strike="noStrike" kern="1200" cap="none" spc="0" normalizeH="0" baseline="0" noProof="0">
                          <a:ln>
                            <a:noFill/>
                          </a:ln>
                          <a:solidFill>
                            <a:schemeClr val="tx1"/>
                          </a:solidFill>
                          <a:effectLst/>
                          <a:uLnTx/>
                          <a:uFillTx/>
                          <a:latin typeface="+mn-lt"/>
                          <a:ea typeface="+mn-ea"/>
                          <a:cs typeface="+mn-cs"/>
                        </a:rPr>
                        <a:t>IT </a:t>
                      </a:r>
                      <a:r>
                        <a:rPr kumimoji="0" lang="ja-JP" altLang="en-US" sz="1050" b="0" i="0" u="none" strike="noStrike" kern="1200" cap="none" spc="0" normalizeH="0" baseline="0" noProof="0">
                          <a:ln>
                            <a:noFill/>
                          </a:ln>
                          <a:solidFill>
                            <a:schemeClr val="tx1"/>
                          </a:solidFill>
                          <a:effectLst/>
                          <a:uLnTx/>
                          <a:uFillTx/>
                          <a:latin typeface="+mn-lt"/>
                          <a:ea typeface="+mn-ea"/>
                          <a:cs typeface="+mn-cs"/>
                        </a:rPr>
                        <a:t>投資」では、</a:t>
                      </a:r>
                      <a:r>
                        <a:rPr kumimoji="0" lang="en-US" altLang="ja-JP" sz="1050" b="0" i="0" u="none" strike="noStrike" kern="1200" cap="none" spc="0" normalizeH="0" baseline="0" noProof="0">
                          <a:ln>
                            <a:noFill/>
                          </a:ln>
                          <a:solidFill>
                            <a:schemeClr val="tx1"/>
                          </a:solidFill>
                          <a:effectLst/>
                          <a:uLnTx/>
                          <a:uFillTx/>
                          <a:latin typeface="+mn-lt"/>
                          <a:ea typeface="+mn-ea"/>
                          <a:cs typeface="+mn-cs"/>
                        </a:rPr>
                        <a:t>IT</a:t>
                      </a:r>
                      <a:r>
                        <a:rPr kumimoji="0" lang="ja-JP" altLang="en-US" sz="1050" b="0" i="0" u="none" strike="noStrike" kern="1200" cap="none" spc="0" normalizeH="0" baseline="0" noProof="0">
                          <a:ln>
                            <a:noFill/>
                          </a:ln>
                          <a:solidFill>
                            <a:schemeClr val="tx1"/>
                          </a:solidFill>
                          <a:effectLst/>
                          <a:uLnTx/>
                          <a:uFillTx/>
                          <a:latin typeface="+mn-lt"/>
                          <a:ea typeface="+mn-ea"/>
                          <a:cs typeface="+mn-cs"/>
                        </a:rPr>
                        <a:t>による業務の効率化やコスト削減を目指します。攻めと守りを意識し、両者のバランスをとることが大切です。</a:t>
                      </a:r>
                      <a:endParaRPr kumimoji="1" lang="ja-JP" altLang="en-US" sz="1050" b="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93150062"/>
                  </a:ext>
                </a:extLst>
              </a:tr>
            </a:tbl>
          </a:graphicData>
        </a:graphic>
      </p:graphicFrame>
      <p:sp>
        <p:nvSpPr>
          <p:cNvPr id="13" name="四角形: 角を丸くする 12">
            <a:extLst>
              <a:ext uri="{FF2B5EF4-FFF2-40B4-BE49-F238E27FC236}">
                <a16:creationId xmlns:a16="http://schemas.microsoft.com/office/drawing/2014/main" id="{941D33F8-A9A8-654A-4E6C-C825927D415F}"/>
              </a:ext>
            </a:extLst>
          </p:cNvPr>
          <p:cNvSpPr/>
          <p:nvPr/>
        </p:nvSpPr>
        <p:spPr>
          <a:xfrm>
            <a:off x="622800" y="5980309"/>
            <a:ext cx="5612400" cy="485402"/>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r>
              <a:rPr kumimoji="1" lang="ja-JP" altLang="en-US" sz="800" b="0">
                <a:solidFill>
                  <a:schemeClr val="tx1"/>
                </a:solidFill>
                <a:latin typeface="+mn-ea"/>
              </a:rPr>
              <a:t>ポイント①：ビジネスの継続・発展には</a:t>
            </a:r>
            <a:r>
              <a:rPr kumimoji="1" lang="en-US" altLang="ja-JP" sz="800" b="0">
                <a:solidFill>
                  <a:schemeClr val="tx1"/>
                </a:solidFill>
                <a:latin typeface="+mn-ea"/>
              </a:rPr>
              <a:t>IT</a:t>
            </a:r>
            <a:r>
              <a:rPr kumimoji="1" lang="ja-JP" altLang="en-US" sz="800" b="0">
                <a:solidFill>
                  <a:schemeClr val="tx1"/>
                </a:solidFill>
                <a:latin typeface="+mn-ea"/>
              </a:rPr>
              <a:t>の活用が不可欠</a:t>
            </a:r>
            <a:br>
              <a:rPr kumimoji="1" lang="en-US" altLang="ja-JP" sz="800" b="0">
                <a:solidFill>
                  <a:schemeClr val="tx1"/>
                </a:solidFill>
                <a:latin typeface="+mn-ea"/>
              </a:rPr>
            </a:br>
            <a:r>
              <a:rPr kumimoji="1" lang="ja-JP" altLang="en-US" sz="800" b="0">
                <a:solidFill>
                  <a:schemeClr val="tx1"/>
                </a:solidFill>
                <a:latin typeface="+mn-ea"/>
              </a:rPr>
              <a:t>ポイント②：</a:t>
            </a:r>
            <a:r>
              <a:rPr kumimoji="1" lang="en-US" altLang="ja-JP" sz="800" b="0">
                <a:solidFill>
                  <a:schemeClr val="tx1"/>
                </a:solidFill>
                <a:latin typeface="+mn-ea"/>
              </a:rPr>
              <a:t>IT</a:t>
            </a:r>
            <a:r>
              <a:rPr kumimoji="1" lang="ja-JP" altLang="en-US" sz="800" b="0">
                <a:solidFill>
                  <a:schemeClr val="tx1"/>
                </a:solidFill>
                <a:latin typeface="+mn-ea"/>
              </a:rPr>
              <a:t>の活用にはサイバー攻撃への対策が必要</a:t>
            </a:r>
            <a:br>
              <a:rPr kumimoji="1" lang="en-US" altLang="ja-JP" sz="800" b="0">
                <a:solidFill>
                  <a:schemeClr val="tx1"/>
                </a:solidFill>
                <a:latin typeface="+mn-ea"/>
              </a:rPr>
            </a:br>
            <a:r>
              <a:rPr kumimoji="1" lang="ja-JP" altLang="en-US" sz="800" b="0">
                <a:solidFill>
                  <a:schemeClr val="tx1"/>
                </a:solidFill>
                <a:latin typeface="+mn-ea"/>
              </a:rPr>
              <a:t>ポイント③：サイバーセキュリティ対策は経営者が自ら実行</a:t>
            </a:r>
            <a:endParaRPr kumimoji="1" lang="ja-JP" altLang="en-US" sz="800">
              <a:latin typeface="+mn-ea"/>
            </a:endParaRPr>
          </a:p>
        </p:txBody>
      </p:sp>
      <p:graphicFrame>
        <p:nvGraphicFramePr>
          <p:cNvPr id="15" name="表 14">
            <a:extLst>
              <a:ext uri="{FF2B5EF4-FFF2-40B4-BE49-F238E27FC236}">
                <a16:creationId xmlns:a16="http://schemas.microsoft.com/office/drawing/2014/main" id="{F29C8138-1C1C-4B25-9A1C-7E155F78D870}"/>
              </a:ext>
            </a:extLst>
          </p:cNvPr>
          <p:cNvGraphicFramePr>
            <a:graphicFrameLocks noGrp="1"/>
          </p:cNvGraphicFramePr>
          <p:nvPr>
            <p:extLst>
              <p:ext uri="{D42A27DB-BD31-4B8C-83A1-F6EECF244321}">
                <p14:modId xmlns:p14="http://schemas.microsoft.com/office/powerpoint/2010/main" val="2381791079"/>
              </p:ext>
            </p:extLst>
          </p:nvPr>
        </p:nvGraphicFramePr>
        <p:xfrm>
          <a:off x="622800" y="4015902"/>
          <a:ext cx="5612400" cy="20116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716711521"/>
                    </a:ext>
                  </a:extLst>
                </a:gridCol>
              </a:tblGrid>
              <a:tr h="0">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a:solidFill>
                            <a:schemeClr val="tx1"/>
                          </a:solidFill>
                          <a:latin typeface="+mn-ea"/>
                        </a:rPr>
                        <a:t>次世代技術を活用したビジネス展開</a:t>
                      </a:r>
                      <a:br>
                        <a:rPr kumimoji="1" lang="en-US" altLang="ja-JP" sz="1050" b="0">
                          <a:solidFill>
                            <a:schemeClr val="tx1"/>
                          </a:solidFill>
                          <a:latin typeface="+mn-ea"/>
                        </a:rPr>
                      </a:br>
                      <a:r>
                        <a:rPr kumimoji="1" lang="ja-JP" altLang="en-US" sz="1050" b="0">
                          <a:solidFill>
                            <a:schemeClr val="tx1"/>
                          </a:solidFill>
                          <a:latin typeface="+mn-ea"/>
                        </a:rPr>
                        <a:t>　自社の実現したいこと（将来のビジョン）から実現に必要な課題を明確にし、解決するためにデジタル技術の活用が求められます。最近では、</a:t>
                      </a:r>
                      <a:r>
                        <a:rPr kumimoji="1" lang="en-US" altLang="ja-JP" sz="1050" b="0">
                          <a:solidFill>
                            <a:schemeClr val="tx1"/>
                          </a:solidFill>
                          <a:latin typeface="+mn-ea"/>
                        </a:rPr>
                        <a:t>AI</a:t>
                      </a:r>
                      <a:r>
                        <a:rPr kumimoji="1" lang="ja-JP" altLang="en-US" sz="1050" b="0">
                          <a:solidFill>
                            <a:schemeClr val="tx1"/>
                          </a:solidFill>
                          <a:latin typeface="+mn-ea"/>
                        </a:rPr>
                        <a:t>、クラウド、チャットボットなどの新しい技術がビジネスで活用されるようになってきており、こうした新しい技術を含め、自社に適した技術やツールをうまく活用していくことが求められています。</a:t>
                      </a:r>
                      <a:endParaRPr kumimoji="1" lang="ja-JP" altLang="en-US" sz="1050" b="0">
                        <a:solidFill>
                          <a:schemeClr val="tx1"/>
                        </a:solidFill>
                        <a:highlight>
                          <a:srgbClr val="FFFF00"/>
                        </a:highlight>
                        <a:latin typeface="+mn-ea"/>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1" lang="en-US" altLang="ja-JP" sz="1050" b="1">
                        <a:solidFill>
                          <a:schemeClr val="tx1"/>
                        </a:solidFill>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en-US" altLang="ja-JP" sz="1050" b="1">
                          <a:solidFill>
                            <a:schemeClr val="tx1"/>
                          </a:solidFill>
                        </a:rPr>
                        <a:t>4-3. </a:t>
                      </a:r>
                      <a:r>
                        <a:rPr kumimoji="1" lang="ja-JP" altLang="en-US" sz="1050" b="1">
                          <a:solidFill>
                            <a:schemeClr val="tx1"/>
                          </a:solidFill>
                        </a:rPr>
                        <a:t>経営投資としてのサイバーセキュリティ対策</a:t>
                      </a:r>
                      <a:br>
                        <a:rPr kumimoji="1" lang="en-US" altLang="ja-JP" sz="1050" b="1">
                          <a:solidFill>
                            <a:schemeClr val="tx1"/>
                          </a:solidFill>
                        </a:rPr>
                      </a:br>
                      <a:r>
                        <a:rPr kumimoji="1" lang="ja-JP" altLang="en-US" sz="1050" b="1">
                          <a:solidFill>
                            <a:schemeClr val="tx1"/>
                          </a:solidFill>
                        </a:rPr>
                        <a:t>　</a:t>
                      </a:r>
                      <a:r>
                        <a:rPr kumimoji="1" lang="en-US" altLang="ja-JP" sz="1050" b="0">
                          <a:solidFill>
                            <a:schemeClr val="tx1"/>
                          </a:solidFill>
                        </a:rPr>
                        <a:t>DX</a:t>
                      </a:r>
                      <a:r>
                        <a:rPr kumimoji="1" lang="ja-JP" altLang="en-US" sz="1050" b="0">
                          <a:solidFill>
                            <a:schemeClr val="tx1"/>
                          </a:solidFill>
                        </a:rPr>
                        <a:t>推進と並行してサイバーセキュリティの確保に取組むことが重要です。サイバーセキュリティ対策をおろそかにすれば、サイバー攻撃の標的となり、経営を揺るがすような被害にあう可能性があります。</a:t>
                      </a:r>
                      <a:r>
                        <a:rPr kumimoji="1" lang="ja-JP" altLang="en-US" sz="1050" b="0" i="0" u="none" strike="noStrike" kern="1200">
                          <a:solidFill>
                            <a:srgbClr val="000000"/>
                          </a:solidFill>
                          <a:effectLst/>
                          <a:latin typeface="メイリオ" panose="020B0604030504040204" pitchFamily="50" charset="-128"/>
                          <a:ea typeface="メイリオ" panose="020B0604030504040204" pitchFamily="50" charset="-128"/>
                        </a:rPr>
                        <a:t>サイバーセキュリティ対策には経営判断が必要になるため、経営者が主体となって指揮をすることが大切です。経営者が重視すべきポイントは、次の</a:t>
                      </a:r>
                      <a:r>
                        <a:rPr kumimoji="1" lang="en-US" altLang="ja-JP" sz="1050" b="0" i="0" u="none" strike="noStrike" kern="1200">
                          <a:solidFill>
                            <a:srgbClr val="000000"/>
                          </a:solidFill>
                          <a:effectLst/>
                          <a:latin typeface="メイリオ" panose="020B0604030504040204" pitchFamily="50" charset="-128"/>
                          <a:ea typeface="メイリオ" panose="020B0604030504040204" pitchFamily="50" charset="-128"/>
                        </a:rPr>
                        <a:t>3</a:t>
                      </a:r>
                      <a:r>
                        <a:rPr kumimoji="1" lang="ja-JP" altLang="en-US" sz="1050" b="0" i="0" u="none" strike="noStrike" kern="1200">
                          <a:solidFill>
                            <a:srgbClr val="000000"/>
                          </a:solidFill>
                          <a:effectLst/>
                          <a:latin typeface="メイリオ" panose="020B0604030504040204" pitchFamily="50" charset="-128"/>
                          <a:ea typeface="メイリオ" panose="020B0604030504040204" pitchFamily="50" charset="-128"/>
                        </a:rPr>
                        <a:t>つです。</a:t>
                      </a:r>
                      <a:endParaRPr kumimoji="1" lang="ja-JP" altLang="en-US" sz="1050" b="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93150062"/>
                  </a:ext>
                </a:extLst>
              </a:tr>
            </a:tbl>
          </a:graphicData>
        </a:graphic>
      </p:graphicFrame>
      <p:sp>
        <p:nvSpPr>
          <p:cNvPr id="28" name="正方形/長方形 27">
            <a:extLst>
              <a:ext uri="{FF2B5EF4-FFF2-40B4-BE49-F238E27FC236}">
                <a16:creationId xmlns:a16="http://schemas.microsoft.com/office/drawing/2014/main" id="{5ACF4954-C9C6-F969-CD50-CAC07B2270E4}"/>
              </a:ext>
            </a:extLst>
          </p:cNvPr>
          <p:cNvSpPr/>
          <p:nvPr/>
        </p:nvSpPr>
        <p:spPr>
          <a:xfrm>
            <a:off x="622800" y="3053070"/>
            <a:ext cx="5612400" cy="892485"/>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1200"/>
          </a:p>
        </p:txBody>
      </p:sp>
      <p:grpSp>
        <p:nvGrpSpPr>
          <p:cNvPr id="26" name="グループ化 25">
            <a:extLst>
              <a:ext uri="{FF2B5EF4-FFF2-40B4-BE49-F238E27FC236}">
                <a16:creationId xmlns:a16="http://schemas.microsoft.com/office/drawing/2014/main" id="{A9D3A626-2EB7-5DAE-DB75-8142E522C9B1}"/>
              </a:ext>
            </a:extLst>
          </p:cNvPr>
          <p:cNvGrpSpPr/>
          <p:nvPr/>
        </p:nvGrpSpPr>
        <p:grpSpPr>
          <a:xfrm>
            <a:off x="1185707" y="3102568"/>
            <a:ext cx="4486586" cy="800192"/>
            <a:chOff x="1185707" y="4039200"/>
            <a:chExt cx="4486586" cy="800192"/>
          </a:xfrm>
        </p:grpSpPr>
        <p:sp>
          <p:nvSpPr>
            <p:cNvPr id="17" name="正方形/長方形 16">
              <a:extLst>
                <a:ext uri="{FF2B5EF4-FFF2-40B4-BE49-F238E27FC236}">
                  <a16:creationId xmlns:a16="http://schemas.microsoft.com/office/drawing/2014/main" id="{BEEF0C5D-366B-CFB1-2B8B-61F3A8DCA689}"/>
                </a:ext>
              </a:extLst>
            </p:cNvPr>
            <p:cNvSpPr/>
            <p:nvPr/>
          </p:nvSpPr>
          <p:spPr>
            <a:xfrm>
              <a:off x="3551928" y="4039200"/>
              <a:ext cx="2120365" cy="800192"/>
            </a:xfrm>
            <a:prstGeom prst="rect">
              <a:avLst/>
            </a:prstGeom>
            <a:solidFill>
              <a:schemeClr val="bg1"/>
            </a:solidFill>
            <a:ln>
              <a:solidFill>
                <a:schemeClr val="accent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kumimoji="1" lang="ja-JP" altLang="en-US" sz="800" b="1">
                  <a:solidFill>
                    <a:schemeClr val="tx1"/>
                  </a:solidFill>
                  <a:latin typeface="+mn-ea"/>
                </a:rPr>
                <a:t>「攻めの</a:t>
              </a:r>
              <a:r>
                <a:rPr kumimoji="1" lang="en-US" altLang="ja-JP" sz="800" b="1">
                  <a:solidFill>
                    <a:schemeClr val="tx1"/>
                  </a:solidFill>
                  <a:latin typeface="+mn-ea"/>
                </a:rPr>
                <a:t>IT</a:t>
              </a:r>
              <a:r>
                <a:rPr kumimoji="1" lang="ja-JP" altLang="en-US" sz="800" b="1">
                  <a:solidFill>
                    <a:schemeClr val="tx1"/>
                  </a:solidFill>
                  <a:latin typeface="+mn-ea"/>
                </a:rPr>
                <a:t>投資」</a:t>
              </a:r>
              <a:endParaRPr kumimoji="1" lang="en-US" altLang="ja-JP" sz="800" b="1">
                <a:solidFill>
                  <a:schemeClr val="tx1"/>
                </a:solidFill>
                <a:latin typeface="+mn-ea"/>
              </a:endParaRPr>
            </a:p>
            <a:p>
              <a:pPr algn="ctr"/>
              <a:r>
                <a:rPr kumimoji="1" lang="ja-JP" altLang="en-US" sz="800" b="1">
                  <a:solidFill>
                    <a:schemeClr val="tx1"/>
                  </a:solidFill>
                  <a:latin typeface="+mn-ea"/>
                </a:rPr>
                <a:t>（デジタルトランスフォーメーション）</a:t>
              </a:r>
              <a:endParaRPr kumimoji="1" lang="en-US" altLang="ja-JP" sz="800" b="1">
                <a:solidFill>
                  <a:schemeClr val="tx1"/>
                </a:solidFill>
                <a:latin typeface="+mn-ea"/>
              </a:endParaRPr>
            </a:p>
            <a:p>
              <a:pPr algn="ctr"/>
              <a:r>
                <a:rPr kumimoji="1" lang="ja-JP" altLang="en-US" sz="800">
                  <a:solidFill>
                    <a:schemeClr val="tx1"/>
                  </a:solidFill>
                  <a:latin typeface="+mn-ea"/>
                </a:rPr>
                <a:t>目的：ビジネス継続・競争力強化</a:t>
              </a:r>
              <a:endParaRPr kumimoji="1" lang="en-US" altLang="ja-JP" sz="800">
                <a:solidFill>
                  <a:schemeClr val="tx1"/>
                </a:solidFill>
                <a:latin typeface="+mn-ea"/>
              </a:endParaRPr>
            </a:p>
            <a:p>
              <a:pPr algn="ctr"/>
              <a:endParaRPr kumimoji="1" lang="en-US" altLang="ja-JP" sz="800">
                <a:solidFill>
                  <a:schemeClr val="tx1"/>
                </a:solidFill>
                <a:latin typeface="+mn-ea"/>
              </a:endParaRPr>
            </a:p>
            <a:p>
              <a:pPr algn="ctr"/>
              <a:r>
                <a:rPr kumimoji="1" lang="ja-JP" altLang="en-US" sz="800">
                  <a:solidFill>
                    <a:schemeClr val="tx1"/>
                  </a:solidFill>
                  <a:latin typeface="+mn-ea"/>
                </a:rPr>
                <a:t>・新たなビジネスの展開　　</a:t>
              </a:r>
              <a:endParaRPr kumimoji="1" lang="en-US" altLang="ja-JP" sz="800">
                <a:solidFill>
                  <a:schemeClr val="tx1"/>
                </a:solidFill>
                <a:latin typeface="+mn-ea"/>
              </a:endParaRPr>
            </a:p>
            <a:p>
              <a:pPr algn="ctr"/>
              <a:r>
                <a:rPr kumimoji="1" lang="ja-JP" altLang="en-US" sz="800">
                  <a:solidFill>
                    <a:schemeClr val="tx1"/>
                  </a:solidFill>
                  <a:latin typeface="+mn-ea"/>
                </a:rPr>
                <a:t>・顧客視点で新たな価値の創造</a:t>
              </a:r>
              <a:endParaRPr kumimoji="1" lang="en-US" altLang="ja-JP" sz="800">
                <a:solidFill>
                  <a:schemeClr val="tx1"/>
                </a:solidFill>
                <a:latin typeface="+mn-ea"/>
              </a:endParaRPr>
            </a:p>
          </p:txBody>
        </p:sp>
        <p:sp>
          <p:nvSpPr>
            <p:cNvPr id="21" name="正方形/長方形 20">
              <a:extLst>
                <a:ext uri="{FF2B5EF4-FFF2-40B4-BE49-F238E27FC236}">
                  <a16:creationId xmlns:a16="http://schemas.microsoft.com/office/drawing/2014/main" id="{49CE6916-BC0B-C010-1EC0-97E1A049034A}"/>
                </a:ext>
              </a:extLst>
            </p:cNvPr>
            <p:cNvSpPr/>
            <p:nvPr/>
          </p:nvSpPr>
          <p:spPr>
            <a:xfrm>
              <a:off x="1185707" y="4040020"/>
              <a:ext cx="2120400" cy="799028"/>
            </a:xfrm>
            <a:prstGeom prst="rect">
              <a:avLst/>
            </a:prstGeom>
            <a:solidFill>
              <a:schemeClr val="bg1"/>
            </a:solidFill>
            <a:ln>
              <a:solidFill>
                <a:schemeClr val="accent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kumimoji="1" lang="ja-JP" altLang="en-US" sz="800" b="1">
                  <a:solidFill>
                    <a:schemeClr val="tx1"/>
                  </a:solidFill>
                </a:rPr>
                <a:t>「守りの</a:t>
              </a:r>
              <a:r>
                <a:rPr kumimoji="1" lang="en-US" altLang="ja-JP" sz="800" b="1">
                  <a:solidFill>
                    <a:schemeClr val="tx1"/>
                  </a:solidFill>
                </a:rPr>
                <a:t>IT</a:t>
              </a:r>
              <a:r>
                <a:rPr kumimoji="1" lang="ja-JP" altLang="en-US" sz="800" b="1">
                  <a:solidFill>
                    <a:schemeClr val="tx1"/>
                  </a:solidFill>
                </a:rPr>
                <a:t>投資」</a:t>
              </a:r>
              <a:endParaRPr kumimoji="1" lang="en-US" altLang="ja-JP" sz="800" b="1">
                <a:solidFill>
                  <a:schemeClr val="tx1"/>
                </a:solidFill>
              </a:endParaRPr>
            </a:p>
            <a:p>
              <a:pPr algn="ctr"/>
              <a:r>
                <a:rPr kumimoji="1" lang="ja-JP" altLang="en-US" sz="800" b="1">
                  <a:solidFill>
                    <a:schemeClr val="tx1"/>
                  </a:solidFill>
                </a:rPr>
                <a:t>（デジタルオプティマイゼーション）</a:t>
              </a:r>
              <a:endParaRPr kumimoji="1" lang="en-US" altLang="ja-JP" sz="800" b="1">
                <a:solidFill>
                  <a:schemeClr val="tx1"/>
                </a:solidFill>
              </a:endParaRPr>
            </a:p>
            <a:p>
              <a:pPr algn="ctr"/>
              <a:r>
                <a:rPr kumimoji="1" lang="ja-JP" altLang="en-US" sz="800">
                  <a:solidFill>
                    <a:schemeClr val="tx1"/>
                  </a:solidFill>
                </a:rPr>
                <a:t>目的：生産性向上</a:t>
              </a:r>
              <a:br>
                <a:rPr kumimoji="1" lang="en-US" altLang="ja-JP" sz="800" b="1">
                  <a:solidFill>
                    <a:schemeClr val="tx1"/>
                  </a:solidFill>
                </a:rPr>
              </a:br>
              <a:endParaRPr kumimoji="1" lang="en-US" altLang="ja-JP" sz="800">
                <a:solidFill>
                  <a:schemeClr val="tx1"/>
                </a:solidFill>
              </a:endParaRPr>
            </a:p>
            <a:p>
              <a:pPr algn="ctr"/>
              <a:r>
                <a:rPr kumimoji="1" lang="ja-JP" altLang="en-US" sz="800">
                  <a:solidFill>
                    <a:schemeClr val="tx1"/>
                  </a:solidFill>
                </a:rPr>
                <a:t>・業務の効率化</a:t>
              </a:r>
              <a:br>
                <a:rPr kumimoji="1" lang="en-US" altLang="ja-JP" sz="800">
                  <a:solidFill>
                    <a:schemeClr val="tx1"/>
                  </a:solidFill>
                </a:rPr>
              </a:br>
              <a:r>
                <a:rPr kumimoji="1" lang="ja-JP" altLang="en-US" sz="800">
                  <a:solidFill>
                    <a:schemeClr val="tx1"/>
                  </a:solidFill>
                </a:rPr>
                <a:t>・コストの削減</a:t>
              </a:r>
              <a:endParaRPr kumimoji="1" lang="en-US" altLang="ja-JP" sz="800">
                <a:solidFill>
                  <a:schemeClr val="tx1"/>
                </a:solidFill>
              </a:endParaRPr>
            </a:p>
          </p:txBody>
        </p:sp>
      </p:grpSp>
      <p:pic>
        <p:nvPicPr>
          <p:cNvPr id="22" name="図 21">
            <a:extLst>
              <a:ext uri="{FF2B5EF4-FFF2-40B4-BE49-F238E27FC236}">
                <a16:creationId xmlns:a16="http://schemas.microsoft.com/office/drawing/2014/main" id="{F719B508-A847-2D7E-892C-6F4EBC762EE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56293" y="3106168"/>
            <a:ext cx="216000" cy="216000"/>
          </a:xfrm>
          <a:prstGeom prst="rect">
            <a:avLst/>
          </a:prstGeom>
        </p:spPr>
      </p:pic>
      <p:pic>
        <p:nvPicPr>
          <p:cNvPr id="23" name="図 22">
            <a:extLst>
              <a:ext uri="{FF2B5EF4-FFF2-40B4-BE49-F238E27FC236}">
                <a16:creationId xmlns:a16="http://schemas.microsoft.com/office/drawing/2014/main" id="{165DB943-9A89-53A5-715F-8283A9462E4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71909" y="3106926"/>
            <a:ext cx="216000" cy="216000"/>
          </a:xfrm>
          <a:prstGeom prst="rect">
            <a:avLst/>
          </a:prstGeom>
        </p:spPr>
      </p:pic>
      <p:sp>
        <p:nvSpPr>
          <p:cNvPr id="11" name="テキスト ボックス 10">
            <a:extLst>
              <a:ext uri="{FF2B5EF4-FFF2-40B4-BE49-F238E27FC236}">
                <a16:creationId xmlns:a16="http://schemas.microsoft.com/office/drawing/2014/main" id="{435EEEBB-F263-2BE1-CC8B-14325EE6523E}"/>
              </a:ext>
            </a:extLst>
          </p:cNvPr>
          <p:cNvSpPr txBox="1"/>
          <p:nvPr/>
        </p:nvSpPr>
        <p:spPr>
          <a:xfrm>
            <a:off x="622800" y="3920092"/>
            <a:ext cx="5612400" cy="184666"/>
          </a:xfrm>
          <a:prstGeom prst="rect">
            <a:avLst/>
          </a:prstGeom>
          <a:noFill/>
        </p:spPr>
        <p:txBody>
          <a:bodyPr wrap="square" rtlCol="0">
            <a:spAutoFit/>
          </a:bodyPr>
          <a:lstStyle/>
          <a:p>
            <a:pPr algn="ctr"/>
            <a:r>
              <a:rPr kumimoji="1" lang="ja-JP" altLang="en-US" sz="600"/>
              <a:t>図</a:t>
            </a:r>
            <a:r>
              <a:rPr kumimoji="1" lang="en-US" altLang="ja-JP" sz="600"/>
              <a:t>76. </a:t>
            </a:r>
            <a:r>
              <a:rPr kumimoji="1" lang="ja-JP" altLang="en-US" sz="600"/>
              <a:t>守りの</a:t>
            </a:r>
            <a:r>
              <a:rPr kumimoji="1" lang="en-US" altLang="ja-JP" sz="600"/>
              <a:t>IT</a:t>
            </a:r>
            <a:r>
              <a:rPr kumimoji="1" lang="ja-JP" altLang="en-US" sz="600"/>
              <a:t>投資・攻めの</a:t>
            </a:r>
            <a:r>
              <a:rPr kumimoji="1" lang="en-US" altLang="ja-JP" sz="600"/>
              <a:t>IT</a:t>
            </a:r>
            <a:r>
              <a:rPr kumimoji="1" lang="ja-JP" altLang="en-US" sz="600"/>
              <a:t>投資</a:t>
            </a:r>
          </a:p>
        </p:txBody>
      </p:sp>
      <p:sp>
        <p:nvSpPr>
          <p:cNvPr id="12" name="四角形: 角を丸くする 11">
            <a:extLst>
              <a:ext uri="{FF2B5EF4-FFF2-40B4-BE49-F238E27FC236}">
                <a16:creationId xmlns:a16="http://schemas.microsoft.com/office/drawing/2014/main" id="{AB5956DA-FCFA-2348-C3DF-89F6E748AD74}"/>
              </a:ext>
            </a:extLst>
          </p:cNvPr>
          <p:cNvSpPr/>
          <p:nvPr/>
        </p:nvSpPr>
        <p:spPr>
          <a:xfrm>
            <a:off x="622800" y="7626510"/>
            <a:ext cx="5612400" cy="1328001"/>
          </a:xfrm>
          <a:prstGeom prst="roundRect">
            <a:avLst/>
          </a:prstGeom>
          <a:solidFill>
            <a:schemeClr val="bg1"/>
          </a:solid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r>
              <a:rPr kumimoji="1" lang="ja-JP" altLang="en-US" sz="800" b="1">
                <a:latin typeface="+mn-ea"/>
              </a:rPr>
              <a:t>認識していただきたい実施概要</a:t>
            </a:r>
            <a:endParaRPr kumimoji="1" lang="en-US" altLang="ja-JP" sz="800">
              <a:latin typeface="+mn-ea"/>
            </a:endParaRPr>
          </a:p>
          <a:p>
            <a:pPr marL="171450" indent="-171450">
              <a:buFont typeface="Wingdings" panose="05000000000000000000" pitchFamily="2" charset="2"/>
              <a:buChar char="ü"/>
            </a:pPr>
            <a:r>
              <a:rPr kumimoji="1" lang="ja-JP" altLang="en-US" sz="800">
                <a:solidFill>
                  <a:schemeClr val="tx1"/>
                </a:solidFill>
                <a:latin typeface="+mn-ea"/>
                <a:ea typeface="+mn-ea"/>
              </a:rPr>
              <a:t>現実社会とサイバー空間の繋がりや、</a:t>
            </a:r>
            <a:r>
              <a:rPr lang="en-US" altLang="ja-JP" sz="800"/>
              <a:t>Society5.0</a:t>
            </a:r>
            <a:r>
              <a:rPr lang="ja-JP" altLang="en-US" sz="800"/>
              <a:t>などといった</a:t>
            </a:r>
            <a:r>
              <a:rPr kumimoji="1" lang="ja-JP" altLang="en-US" sz="800">
                <a:solidFill>
                  <a:schemeClr val="tx1"/>
                </a:solidFill>
                <a:latin typeface="+mn-ea"/>
                <a:ea typeface="+mn-ea"/>
              </a:rPr>
              <a:t>社会の動向を把握することが、</a:t>
            </a:r>
            <a:r>
              <a:rPr kumimoji="1" lang="ja-JP" altLang="en-US" sz="800" b="0" i="0" kern="1200">
                <a:solidFill>
                  <a:schemeClr val="dk1"/>
                </a:solidFill>
                <a:effectLst/>
                <a:latin typeface="+mn-lt"/>
                <a:ea typeface="+mn-ea"/>
                <a:cs typeface="+mn-cs"/>
              </a:rPr>
              <a:t>これからの企業経営で必要な観点となること。</a:t>
            </a:r>
            <a:br>
              <a:rPr lang="en-US" altLang="ja-JP" sz="800" u="none" strike="noStrike">
                <a:effectLst/>
              </a:rPr>
            </a:br>
            <a:endParaRPr lang="en-US" altLang="ja-JP" sz="800"/>
          </a:p>
          <a:p>
            <a:pPr marL="171450" indent="-171450">
              <a:buFont typeface="Wingdings" panose="05000000000000000000" pitchFamily="2" charset="2"/>
              <a:buChar char="ü"/>
            </a:pPr>
            <a:r>
              <a:rPr lang="en-US" altLang="ja-JP" sz="800" u="none" strike="noStrike">
                <a:effectLst/>
              </a:rPr>
              <a:t>IT</a:t>
            </a:r>
            <a:r>
              <a:rPr lang="ja-JP" altLang="en-US" sz="800" u="none" strike="noStrike">
                <a:effectLst/>
              </a:rPr>
              <a:t>投資には「攻め」と「守り」があ</a:t>
            </a:r>
            <a:r>
              <a:rPr lang="ja-JP" altLang="en-US" sz="800"/>
              <a:t>り、</a:t>
            </a: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近年特に重要性が増している攻めの</a:t>
            </a:r>
            <a:r>
              <a:rPr kumimoji="0" lang="en-US" altLang="ja-JP" sz="800" b="0" i="0" u="none" strike="noStrike" kern="1200" cap="none" spc="0" normalizeH="0" baseline="0" noProof="0">
                <a:ln>
                  <a:noFill/>
                </a:ln>
                <a:solidFill>
                  <a:prstClr val="black"/>
                </a:solidFill>
                <a:effectLst/>
                <a:uLnTx/>
                <a:uFillTx/>
                <a:latin typeface="メイリオ"/>
                <a:ea typeface="メイリオ"/>
                <a:cs typeface="+mn-cs"/>
              </a:rPr>
              <a:t>IT</a:t>
            </a:r>
            <a:r>
              <a:rPr kumimoji="0" lang="ja-JP" altLang="en-US" sz="800" b="0" i="0" u="none" strike="noStrike" kern="1200" cap="none" spc="0" normalizeH="0" baseline="0" noProof="0">
                <a:ln>
                  <a:noFill/>
                </a:ln>
                <a:solidFill>
                  <a:prstClr val="black"/>
                </a:solidFill>
                <a:effectLst/>
                <a:uLnTx/>
                <a:uFillTx/>
                <a:latin typeface="メイリオ"/>
                <a:ea typeface="メイリオ"/>
                <a:cs typeface="+mn-cs"/>
              </a:rPr>
              <a:t>投資について理解し、取組むことが重要であること。</a:t>
            </a:r>
            <a:br>
              <a:rPr lang="en-US" altLang="ja-JP" sz="800" u="none" strike="noStrike">
                <a:effectLst/>
              </a:rPr>
            </a:br>
            <a:endParaRPr lang="en-US" altLang="ja-JP" sz="800" u="none" strike="noStrike">
              <a:effectLst/>
            </a:endParaRPr>
          </a:p>
          <a:p>
            <a:pPr marL="171450" indent="-171450">
              <a:buFont typeface="Wingdings" panose="05000000000000000000" pitchFamily="2" charset="2"/>
              <a:buChar char="ü"/>
            </a:pPr>
            <a:r>
              <a:rPr lang="en-US" altLang="ja-JP" sz="800"/>
              <a:t>DX</a:t>
            </a:r>
            <a:r>
              <a:rPr lang="ja-JP" altLang="en-US" sz="800"/>
              <a:t>の推進に伴い、データやデジタル技術の活用が進む中、サイバー攻撃の被害を防ぐためには、同時にサイバーセキュリティ対策に取組むことが重要であること。</a:t>
            </a:r>
            <a:endParaRPr lang="en-US" altLang="ja-JP" sz="800"/>
          </a:p>
        </p:txBody>
      </p:sp>
      <p:sp>
        <p:nvSpPr>
          <p:cNvPr id="16" name="テキスト ボックス 15">
            <a:extLst>
              <a:ext uri="{FF2B5EF4-FFF2-40B4-BE49-F238E27FC236}">
                <a16:creationId xmlns:a16="http://schemas.microsoft.com/office/drawing/2014/main" id="{EF0B31C7-A686-FE35-B387-895563D5DE2D}"/>
              </a:ext>
            </a:extLst>
          </p:cNvPr>
          <p:cNvSpPr txBox="1"/>
          <p:nvPr/>
        </p:nvSpPr>
        <p:spPr>
          <a:xfrm>
            <a:off x="622800" y="6784025"/>
            <a:ext cx="5612400" cy="738664"/>
          </a:xfrm>
          <a:prstGeom prst="rect">
            <a:avLst/>
          </a:prstGeom>
          <a:noFill/>
          <a:ln>
            <a:solidFill>
              <a:schemeClr val="tx1"/>
            </a:solidFill>
          </a:ln>
        </p:spPr>
        <p:txBody>
          <a:bodyPr wrap="square">
            <a:spAutoFit/>
          </a:bodyPr>
          <a:lstStyle/>
          <a:p>
            <a:r>
              <a:rPr kumimoji="1" lang="ja-JP" altLang="en-US" sz="1050" b="1">
                <a:latin typeface="+mn-ea"/>
              </a:rPr>
              <a:t>章</a:t>
            </a:r>
            <a:r>
              <a:rPr kumimoji="1" lang="ja-JP" altLang="en-US" sz="1050" b="1">
                <a:solidFill>
                  <a:schemeClr val="tx1"/>
                </a:solidFill>
                <a:latin typeface="+mn-ea"/>
              </a:rPr>
              <a:t>を通した気づき・学び</a:t>
            </a:r>
            <a:endParaRPr lang="en-US" altLang="ja-JP" sz="1050" b="0" i="0">
              <a:solidFill>
                <a:schemeClr val="tx1"/>
              </a:solidFill>
              <a:effectLst/>
              <a:latin typeface="+mn-ea"/>
            </a:endParaRPr>
          </a:p>
          <a:p>
            <a:r>
              <a:rPr lang="ja-JP" altLang="en-US" sz="1050" b="0" i="0">
                <a:solidFill>
                  <a:schemeClr val="tx1"/>
                </a:solidFill>
                <a:effectLst/>
                <a:latin typeface="+mn-ea"/>
              </a:rPr>
              <a:t>　</a:t>
            </a:r>
            <a:r>
              <a:rPr lang="en-US" altLang="ja-JP" sz="1050" b="0" i="0">
                <a:solidFill>
                  <a:schemeClr val="tx1"/>
                </a:solidFill>
                <a:effectLst/>
                <a:latin typeface="+mn-ea"/>
              </a:rPr>
              <a:t>Society5.0</a:t>
            </a:r>
            <a:r>
              <a:rPr lang="ja-JP" altLang="en-US" sz="1050" b="0" i="0">
                <a:solidFill>
                  <a:schemeClr val="tx1"/>
                </a:solidFill>
                <a:effectLst/>
                <a:latin typeface="+mn-ea"/>
              </a:rPr>
              <a:t>が提唱される中、企業はデジタル技術を用いてビジネスモデルを変革し、顧客視点で新たな価値を創出する</a:t>
            </a:r>
            <a:r>
              <a:rPr lang="en-US" altLang="ja-JP" sz="1050" b="0" i="0">
                <a:solidFill>
                  <a:schemeClr val="tx1"/>
                </a:solidFill>
                <a:effectLst/>
                <a:latin typeface="+mn-ea"/>
              </a:rPr>
              <a:t>DX</a:t>
            </a:r>
            <a:r>
              <a:rPr lang="ja-JP" altLang="en-US" sz="1050" b="0" i="0">
                <a:solidFill>
                  <a:schemeClr val="tx1"/>
                </a:solidFill>
                <a:effectLst/>
                <a:latin typeface="+mn-ea"/>
              </a:rPr>
              <a:t>を推進するため、</a:t>
            </a:r>
            <a:r>
              <a:rPr lang="ja-JP" altLang="en-US" sz="1050">
                <a:solidFill>
                  <a:schemeClr val="tx1"/>
                </a:solidFill>
                <a:latin typeface="+mn-ea"/>
              </a:rPr>
              <a:t>「</a:t>
            </a:r>
            <a:r>
              <a:rPr lang="ja-JP" altLang="en-US" sz="1050" b="0" i="0">
                <a:solidFill>
                  <a:schemeClr val="tx1"/>
                </a:solidFill>
                <a:effectLst/>
                <a:latin typeface="+mn-ea"/>
              </a:rPr>
              <a:t>攻めの</a:t>
            </a:r>
            <a:r>
              <a:rPr lang="en-US" altLang="ja-JP" sz="1050" b="0" i="0">
                <a:solidFill>
                  <a:schemeClr val="tx1"/>
                </a:solidFill>
                <a:effectLst/>
                <a:latin typeface="+mn-ea"/>
              </a:rPr>
              <a:t>IT</a:t>
            </a:r>
            <a:r>
              <a:rPr lang="ja-JP" altLang="en-US" sz="1050" b="0" i="0">
                <a:solidFill>
                  <a:schemeClr val="tx1"/>
                </a:solidFill>
                <a:effectLst/>
                <a:latin typeface="+mn-ea"/>
              </a:rPr>
              <a:t>投資」を行うことが大切です。</a:t>
            </a:r>
            <a:r>
              <a:rPr kumimoji="1" lang="ja-JP" altLang="en-US" sz="1050" b="0" i="0" u="none" strike="noStrike" kern="1200">
                <a:solidFill>
                  <a:srgbClr val="000000"/>
                </a:solidFill>
                <a:effectLst/>
                <a:latin typeface="メイリオ" panose="020B0604030504040204" pitchFamily="50" charset="-128"/>
                <a:ea typeface="メイリオ" panose="020B0604030504040204" pitchFamily="50" charset="-128"/>
              </a:rPr>
              <a:t>サイバーセキュリティ対策は、経営者が主体となって指揮をすることが大切です。</a:t>
            </a:r>
            <a:endParaRPr kumimoji="1" lang="en-US" altLang="ja-JP" sz="1050" b="0" i="0" u="none" strike="noStrike" kern="1200">
              <a:solidFill>
                <a:srgbClr val="000000"/>
              </a:solidFill>
              <a:effectLst/>
              <a:latin typeface="メイリオ" panose="020B0604030504040204" pitchFamily="50" charset="-128"/>
              <a:ea typeface="メイリオ" panose="020B0604030504040204" pitchFamily="50" charset="-128"/>
            </a:endParaRPr>
          </a:p>
        </p:txBody>
      </p:sp>
      <p:sp>
        <p:nvSpPr>
          <p:cNvPr id="18" name="テキスト プレースホルダー 3">
            <a:extLst>
              <a:ext uri="{FF2B5EF4-FFF2-40B4-BE49-F238E27FC236}">
                <a16:creationId xmlns:a16="http://schemas.microsoft.com/office/drawing/2014/main" id="{A4DF325F-1F20-3D98-6263-75FC5510E99B}"/>
              </a:ext>
            </a:extLst>
          </p:cNvPr>
          <p:cNvSpPr txBox="1">
            <a:spLocks/>
          </p:cNvSpPr>
          <p:nvPr/>
        </p:nvSpPr>
        <p:spPr>
          <a:xfrm>
            <a:off x="622800" y="6428994"/>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t>訴求ポイント</a:t>
            </a:r>
          </a:p>
        </p:txBody>
      </p:sp>
      <p:sp>
        <p:nvSpPr>
          <p:cNvPr id="30" name="テキスト プレースホルダー 2">
            <a:extLst>
              <a:ext uri="{FF2B5EF4-FFF2-40B4-BE49-F238E27FC236}">
                <a16:creationId xmlns:a16="http://schemas.microsoft.com/office/drawing/2014/main" id="{0B077FDA-96E8-F80D-5A93-54D6D0C54F3A}"/>
              </a:ext>
            </a:extLst>
          </p:cNvPr>
          <p:cNvSpPr>
            <a:spLocks noGrp="1"/>
          </p:cNvSpPr>
          <p:nvPr>
            <p:ph type="body" sz="quarter" idx="14"/>
          </p:nvPr>
        </p:nvSpPr>
        <p:spPr>
          <a:xfrm>
            <a:off x="1123950" y="1457325"/>
            <a:ext cx="6143124" cy="381000"/>
          </a:xfrm>
        </p:spPr>
        <p:txBody>
          <a:bodyPr/>
          <a:lstStyle/>
          <a:p>
            <a:r>
              <a:rPr kumimoji="1" lang="en-US" altLang="ja-JP"/>
              <a:t>19-2-4. </a:t>
            </a:r>
            <a:r>
              <a:rPr kumimoji="1" lang="ja-JP" altLang="en-US" sz="1000"/>
              <a:t>第</a:t>
            </a:r>
            <a:r>
              <a:rPr kumimoji="1" lang="en-US" altLang="ja-JP" sz="1000"/>
              <a:t>4</a:t>
            </a:r>
            <a:r>
              <a:rPr kumimoji="1" lang="ja-JP" altLang="en-US" sz="1000"/>
              <a:t>章</a:t>
            </a:r>
            <a:r>
              <a:rPr kumimoji="1" lang="en-US" altLang="ja-JP" sz="1000"/>
              <a:t>. </a:t>
            </a:r>
            <a:r>
              <a:rPr kumimoji="1" lang="ja-JP" altLang="en-US" sz="1000"/>
              <a:t>企業経営で重要となる</a:t>
            </a:r>
            <a:r>
              <a:rPr kumimoji="1" lang="en-US" altLang="ja-JP" sz="1000"/>
              <a:t>IT</a:t>
            </a:r>
            <a:r>
              <a:rPr kumimoji="1" lang="ja-JP" altLang="en-US" sz="1000"/>
              <a:t>投資と投資としてのサイバーセキュリティ対策</a:t>
            </a:r>
          </a:p>
        </p:txBody>
      </p:sp>
      <p:graphicFrame>
        <p:nvGraphicFramePr>
          <p:cNvPr id="3" name="表 2">
            <a:extLst>
              <a:ext uri="{FF2B5EF4-FFF2-40B4-BE49-F238E27FC236}">
                <a16:creationId xmlns:a16="http://schemas.microsoft.com/office/drawing/2014/main" id="{55094344-63E0-4F7C-6B64-CCF0687C3ED4}"/>
              </a:ext>
            </a:extLst>
          </p:cNvPr>
          <p:cNvGraphicFramePr>
            <a:graphicFrameLocks noGrp="1"/>
          </p:cNvGraphicFramePr>
          <p:nvPr>
            <p:extLst>
              <p:ext uri="{D42A27DB-BD31-4B8C-83A1-F6EECF244321}">
                <p14:modId xmlns:p14="http://schemas.microsoft.com/office/powerpoint/2010/main" val="2058291140"/>
              </p:ext>
            </p:extLst>
          </p:nvPr>
        </p:nvGraphicFramePr>
        <p:xfrm>
          <a:off x="622800" y="9019921"/>
          <a:ext cx="5612400" cy="335280"/>
        </p:xfrm>
        <a:graphic>
          <a:graphicData uri="http://schemas.openxmlformats.org/drawingml/2006/table">
            <a:tbl>
              <a:tblPr firstRow="1" bandRow="1">
                <a:tableStyleId>{5C22544A-7EE6-4342-B048-85BDC9FD1C3A}</a:tableStyleId>
              </a:tblPr>
              <a:tblGrid>
                <a:gridCol w="1731213">
                  <a:extLst>
                    <a:ext uri="{9D8B030D-6E8A-4147-A177-3AD203B41FA5}">
                      <a16:colId xmlns:a16="http://schemas.microsoft.com/office/drawing/2014/main" val="727053212"/>
                    </a:ext>
                  </a:extLst>
                </a:gridCol>
                <a:gridCol w="3881187">
                  <a:extLst>
                    <a:ext uri="{9D8B030D-6E8A-4147-A177-3AD203B41FA5}">
                      <a16:colId xmlns:a16="http://schemas.microsoft.com/office/drawing/2014/main" val="3234435599"/>
                    </a:ext>
                  </a:extLst>
                </a:gridCol>
              </a:tblGrid>
              <a:tr h="0">
                <a:tc gridSpan="2">
                  <a:txBody>
                    <a:bodyPr/>
                    <a:lstStyle/>
                    <a:p>
                      <a:r>
                        <a:rPr kumimoji="1" lang="ja-JP" altLang="en-US" sz="500" b="0">
                          <a:solidFill>
                            <a:sysClr val="windowText" lastClr="000000"/>
                          </a:solidFill>
                          <a:latin typeface="+mn-ea"/>
                          <a:ea typeface="+mn-ea"/>
                        </a:rPr>
                        <a:t>実践のために参考となる文献（参考文献）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600" b="0">
                        <a:solidFill>
                          <a:sysClr val="windowText" lastClr="000000"/>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8303303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500" b="0" i="0" u="none" strike="noStrike" kern="1200">
                          <a:solidFill>
                            <a:srgbClr val="000000"/>
                          </a:solidFill>
                          <a:effectLst/>
                          <a:uFill>
                            <a:solidFill>
                              <a:schemeClr val="bg1"/>
                            </a:solidFill>
                          </a:uFill>
                          <a:latin typeface="+mn-ea"/>
                          <a:ea typeface="+mn-ea"/>
                        </a:rPr>
                        <a:t>攻めの</a:t>
                      </a:r>
                      <a:r>
                        <a:rPr kumimoji="1" lang="en-US" altLang="ja-JP" sz="500" b="0" i="0" u="none" strike="noStrike" kern="1200">
                          <a:solidFill>
                            <a:srgbClr val="000000"/>
                          </a:solidFill>
                          <a:effectLst/>
                          <a:uFill>
                            <a:solidFill>
                              <a:schemeClr val="bg1"/>
                            </a:solidFill>
                          </a:uFill>
                          <a:latin typeface="+mn-ea"/>
                          <a:ea typeface="+mn-ea"/>
                        </a:rPr>
                        <a:t>IT</a:t>
                      </a:r>
                      <a:r>
                        <a:rPr kumimoji="1" lang="ja-JP" altLang="ja-JP" sz="500" b="0" i="0" u="none" strike="noStrike" kern="1200">
                          <a:solidFill>
                            <a:srgbClr val="000000"/>
                          </a:solidFill>
                          <a:effectLst/>
                          <a:uFill>
                            <a:solidFill>
                              <a:schemeClr val="bg1"/>
                            </a:solidFill>
                          </a:uFill>
                          <a:latin typeface="+mn-ea"/>
                          <a:ea typeface="+mn-ea"/>
                        </a:rPr>
                        <a:t>活用</a:t>
                      </a:r>
                      <a:r>
                        <a:rPr kumimoji="1" lang="ja-JP" altLang="en-US" sz="500" b="0" i="0" u="none" strike="noStrike" kern="1200">
                          <a:solidFill>
                            <a:srgbClr val="000000"/>
                          </a:solidFill>
                          <a:effectLst/>
                          <a:uFill>
                            <a:solidFill>
                              <a:schemeClr val="bg1"/>
                            </a:solidFill>
                          </a:uFill>
                          <a:latin typeface="+mn-ea"/>
                          <a:ea typeface="+mn-ea"/>
                        </a:rPr>
                        <a:t>指針</a:t>
                      </a:r>
                      <a:endParaRPr lang="ja-JP" altLang="ja-JP" sz="500" b="0" i="0" u="none" strike="noStrike">
                        <a:effectLst/>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sng" strike="noStrike" kern="1200" baseline="0">
                          <a:solidFill>
                            <a:srgbClr val="000000"/>
                          </a:solidFill>
                          <a:effectLst/>
                          <a:uFill>
                            <a:solidFill>
                              <a:schemeClr val="bg1"/>
                            </a:solidFill>
                          </a:uFill>
                          <a:latin typeface="+mn-ea"/>
                          <a:ea typeface="+mn-ea"/>
                          <a:hlinkClick r:id="rId5"/>
                        </a:rPr>
                        <a:t>https://www.smrj.go.jp/doc/tool/guide4youshiki_1.pdf</a:t>
                      </a:r>
                      <a:endParaRPr lang="ja-JP" altLang="ja-JP" sz="500" b="0" i="0" u="none" strike="noStrike">
                        <a:effectLst/>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39446674"/>
                  </a:ext>
                </a:extLst>
              </a:tr>
            </a:tbl>
          </a:graphicData>
        </a:graphic>
      </p:graphicFrame>
      <p:grpSp>
        <p:nvGrpSpPr>
          <p:cNvPr id="2" name="グループ化 1">
            <a:extLst>
              <a:ext uri="{FF2B5EF4-FFF2-40B4-BE49-F238E27FC236}">
                <a16:creationId xmlns:a16="http://schemas.microsoft.com/office/drawing/2014/main" id="{DF859237-1ECD-87C4-5207-1CEAC4E1A02E}"/>
              </a:ext>
            </a:extLst>
          </p:cNvPr>
          <p:cNvGrpSpPr/>
          <p:nvPr/>
        </p:nvGrpSpPr>
        <p:grpSpPr>
          <a:xfrm>
            <a:off x="6109199" y="7579242"/>
            <a:ext cx="252000" cy="252000"/>
            <a:chOff x="8278860" y="7686413"/>
            <a:chExt cx="252000" cy="252000"/>
          </a:xfrm>
        </p:grpSpPr>
        <p:sp>
          <p:nvSpPr>
            <p:cNvPr id="4" name="楕円 3">
              <a:extLst>
                <a:ext uri="{FF2B5EF4-FFF2-40B4-BE49-F238E27FC236}">
                  <a16:creationId xmlns:a16="http://schemas.microsoft.com/office/drawing/2014/main" id="{A98485B1-FF55-DF48-F640-656A584AFB78}"/>
                </a:ext>
              </a:extLst>
            </p:cNvPr>
            <p:cNvSpPr/>
            <p:nvPr/>
          </p:nvSpPr>
          <p:spPr>
            <a:xfrm>
              <a:off x="8278860" y="7686413"/>
              <a:ext cx="252000" cy="252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pic>
          <p:nvPicPr>
            <p:cNvPr id="9" name="図 8">
              <a:extLst>
                <a:ext uri="{FF2B5EF4-FFF2-40B4-BE49-F238E27FC236}">
                  <a16:creationId xmlns:a16="http://schemas.microsoft.com/office/drawing/2014/main" id="{2F882AA3-BCF4-C062-30E6-648C72421F2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314860" y="7720313"/>
              <a:ext cx="180000" cy="180000"/>
            </a:xfrm>
            <a:prstGeom prst="rect">
              <a:avLst/>
            </a:prstGeom>
          </p:spPr>
        </p:pic>
      </p:grpSp>
      <p:sp>
        <p:nvSpPr>
          <p:cNvPr id="10" name="スライド番号プレースホルダー 3">
            <a:extLst>
              <a:ext uri="{FF2B5EF4-FFF2-40B4-BE49-F238E27FC236}">
                <a16:creationId xmlns:a16="http://schemas.microsoft.com/office/drawing/2014/main" id="{66E013B9-5FE9-6199-CABA-E7EFD0ACA6E1}"/>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12</a:t>
            </a:r>
            <a:endParaRPr kumimoji="1" lang="ja-JP" altLang="en-US"/>
          </a:p>
        </p:txBody>
      </p:sp>
      <p:sp>
        <p:nvSpPr>
          <p:cNvPr id="19" name="テキスト プレースホルダー 1">
            <a:extLst>
              <a:ext uri="{FF2B5EF4-FFF2-40B4-BE49-F238E27FC236}">
                <a16:creationId xmlns:a16="http://schemas.microsoft.com/office/drawing/2014/main" id="{ACED2341-9B78-FB02-F685-653C52E9186D}"/>
              </a:ext>
            </a:extLst>
          </p:cNvPr>
          <p:cNvSpPr>
            <a:spLocks noGrp="1"/>
          </p:cNvSpPr>
          <p:nvPr>
            <p:ph type="body" sz="quarter" idx="25"/>
          </p:nvPr>
        </p:nvSpPr>
        <p:spPr>
          <a:xfrm>
            <a:off x="619200" y="835200"/>
            <a:ext cx="6238800" cy="417600"/>
          </a:xfrm>
        </p:spPr>
        <p:txBody>
          <a:bodyPr/>
          <a:lstStyle/>
          <a:p>
            <a:r>
              <a:rPr kumimoji="1" lang="en-US" altLang="ja-JP" u="sng">
                <a:uFill>
                  <a:solidFill>
                    <a:schemeClr val="bg1"/>
                  </a:solidFill>
                </a:uFill>
                <a:hlinkClick r:id="rId7" action="ppaction://hlinksldjump"/>
              </a:rPr>
              <a:t>19</a:t>
            </a:r>
            <a:r>
              <a:rPr kumimoji="1" lang="ja-JP" altLang="en-US" u="sng">
                <a:uFill>
                  <a:solidFill>
                    <a:schemeClr val="bg1"/>
                  </a:solidFill>
                </a:uFill>
                <a:hlinkClick r:id="rId7" action="ppaction://hlinksldjump"/>
              </a:rPr>
              <a:t>章</a:t>
            </a:r>
            <a:r>
              <a:rPr kumimoji="1" lang="en-US" altLang="ja-JP" u="sng">
                <a:uFill>
                  <a:solidFill>
                    <a:schemeClr val="bg1"/>
                  </a:solidFill>
                </a:uFill>
                <a:hlinkClick r:id="rId7" action="ppaction://hlinksldjump"/>
              </a:rPr>
              <a:t>. </a:t>
            </a:r>
            <a:r>
              <a:rPr kumimoji="1" lang="ja-JP" altLang="en-US" u="sng">
                <a:uFill>
                  <a:solidFill>
                    <a:schemeClr val="bg1"/>
                  </a:solidFill>
                </a:uFill>
                <a:hlinkClick r:id="rId7" action="ppaction://hlinksldjump"/>
              </a:rPr>
              <a:t>総括編</a:t>
            </a:r>
            <a:br>
              <a:rPr kumimoji="1" lang="en-US" altLang="ja-JP" u="sng">
                <a:uFill>
                  <a:solidFill>
                    <a:schemeClr val="bg1"/>
                  </a:solidFill>
                </a:uFill>
                <a:hlinkClick r:id="rId7" action="ppaction://hlinksldjump"/>
              </a:rPr>
            </a:br>
            <a:r>
              <a:rPr kumimoji="1" lang="ja-JP" altLang="en-US" u="sng">
                <a:uFill>
                  <a:solidFill>
                    <a:schemeClr val="bg1"/>
                  </a:solidFill>
                </a:uFill>
                <a:hlinkClick r:id="rId7" action="ppaction://hlinksldjump"/>
              </a:rPr>
              <a:t>　</a:t>
            </a:r>
            <a:r>
              <a:rPr kumimoji="1" lang="en-US" altLang="ja-JP" u="sng">
                <a:uFill>
                  <a:solidFill>
                    <a:schemeClr val="bg1"/>
                  </a:solidFill>
                </a:uFill>
                <a:hlinkClick r:id="rId7" action="ppaction://hlinksldjump"/>
              </a:rPr>
              <a:t>19-2. </a:t>
            </a:r>
            <a:r>
              <a:rPr kumimoji="1" lang="ja-JP" altLang="en-US" u="sng">
                <a:uFill>
                  <a:solidFill>
                    <a:schemeClr val="bg1"/>
                  </a:solidFill>
                </a:uFill>
                <a:hlinkClick r:id="rId7" action="ppaction://hlinksldjump"/>
              </a:rPr>
              <a:t>各章の</a:t>
            </a:r>
            <a:r>
              <a:rPr lang="ja-JP" altLang="en-US" u="sng">
                <a:uFill>
                  <a:solidFill>
                    <a:schemeClr val="bg1"/>
                  </a:solidFill>
                </a:uFill>
                <a:hlinkClick r:id="rId7" action="ppaction://hlinksldjump"/>
              </a:rPr>
              <a:t>ポイント</a:t>
            </a:r>
            <a:endParaRPr kumimoji="1" lang="ja-JP" altLang="en-US" u="sng">
              <a:uFill>
                <a:solidFill>
                  <a:schemeClr val="bg1"/>
                </a:solidFill>
              </a:uFill>
            </a:endParaRPr>
          </a:p>
        </p:txBody>
      </p:sp>
    </p:spTree>
    <p:extLst>
      <p:ext uri="{BB962C8B-B14F-4D97-AF65-F5344CB8AC3E}">
        <p14:creationId xmlns:p14="http://schemas.microsoft.com/office/powerpoint/2010/main" val="82575958"/>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1C26D60D-A9DB-4C0B-D3EE-343F5AC58484}"/>
              </a:ext>
            </a:extLst>
          </p:cNvPr>
          <p:cNvSpPr>
            <a:spLocks noGrp="1"/>
          </p:cNvSpPr>
          <p:nvPr>
            <p:ph type="body" sz="quarter" idx="16"/>
          </p:nvPr>
        </p:nvSpPr>
        <p:spPr>
          <a:xfrm>
            <a:off x="622800" y="4987484"/>
            <a:ext cx="5612400" cy="381000"/>
          </a:xfrm>
        </p:spPr>
        <p:txBody>
          <a:bodyPr/>
          <a:lstStyle/>
          <a:p>
            <a:r>
              <a:rPr kumimoji="1" lang="ja-JP" altLang="en-US"/>
              <a:t>要旨</a:t>
            </a:r>
          </a:p>
        </p:txBody>
      </p:sp>
      <p:sp>
        <p:nvSpPr>
          <p:cNvPr id="8" name="テキスト ボックス 7">
            <a:extLst>
              <a:ext uri="{FF2B5EF4-FFF2-40B4-BE49-F238E27FC236}">
                <a16:creationId xmlns:a16="http://schemas.microsoft.com/office/drawing/2014/main" id="{3B3EEC46-E25C-9E4D-6562-F9369D7E4F79}"/>
              </a:ext>
            </a:extLst>
          </p:cNvPr>
          <p:cNvSpPr txBox="1"/>
          <p:nvPr/>
        </p:nvSpPr>
        <p:spPr>
          <a:xfrm>
            <a:off x="622800" y="2001600"/>
            <a:ext cx="5612400" cy="415498"/>
          </a:xfrm>
          <a:prstGeom prst="rect">
            <a:avLst/>
          </a:prstGeom>
          <a:noFill/>
        </p:spPr>
        <p:txBody>
          <a:bodyPr wrap="square" rtlCol="0">
            <a:spAutoFit/>
          </a:bodyPr>
          <a:lstStyle/>
          <a:p>
            <a:r>
              <a:rPr kumimoji="1" lang="ja-JP" altLang="en-US" sz="1050" b="1">
                <a:latin typeface="+mn-ea"/>
              </a:rPr>
              <a:t>　</a:t>
            </a:r>
            <a:r>
              <a:rPr kumimoji="1" lang="en-US" altLang="ja-JP" sz="1050" b="1">
                <a:latin typeface="+mn-ea"/>
              </a:rPr>
              <a:t>5-1. </a:t>
            </a:r>
            <a:r>
              <a:rPr kumimoji="1" lang="ja-JP" altLang="en-US" sz="1050" b="1">
                <a:latin typeface="+mn-ea"/>
              </a:rPr>
              <a:t>国の基本方針および実施計画の要約</a:t>
            </a:r>
            <a:endParaRPr kumimoji="1" lang="en-US" altLang="ja-JP" sz="1050" b="1">
              <a:latin typeface="+mn-ea"/>
            </a:endParaRPr>
          </a:p>
          <a:p>
            <a:r>
              <a:rPr kumimoji="1" lang="ja-JP" altLang="en-US" sz="1050" b="1">
                <a:latin typeface="+mn-ea"/>
              </a:rPr>
              <a:t>　</a:t>
            </a:r>
            <a:r>
              <a:rPr kumimoji="1" lang="en-US" altLang="ja-JP" sz="1050" b="1">
                <a:latin typeface="+mn-ea"/>
              </a:rPr>
              <a:t>5-2. </a:t>
            </a:r>
            <a:r>
              <a:rPr kumimoji="1" lang="ja-JP" altLang="en-US" sz="1050" b="1">
                <a:latin typeface="+mn-ea"/>
              </a:rPr>
              <a:t>政府機関が目指す社会の方向性とサイバーセキュリティ課題</a:t>
            </a:r>
          </a:p>
        </p:txBody>
      </p:sp>
      <p:sp>
        <p:nvSpPr>
          <p:cNvPr id="20" name="四角形: 角を丸くする 19">
            <a:extLst>
              <a:ext uri="{FF2B5EF4-FFF2-40B4-BE49-F238E27FC236}">
                <a16:creationId xmlns:a16="http://schemas.microsoft.com/office/drawing/2014/main" id="{EDE97D84-329A-804A-B934-BB340A5D4AF8}"/>
              </a:ext>
            </a:extLst>
          </p:cNvPr>
          <p:cNvSpPr/>
          <p:nvPr/>
        </p:nvSpPr>
        <p:spPr>
          <a:xfrm>
            <a:off x="622800" y="4503883"/>
            <a:ext cx="5612400" cy="472677"/>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r>
              <a:rPr kumimoji="1" lang="ja-JP" altLang="en-US" sz="1050" b="1"/>
              <a:t>主なキーワード</a:t>
            </a:r>
            <a:endParaRPr kumimoji="1" lang="en-US" altLang="ja-JP" sz="1050" b="1"/>
          </a:p>
          <a:p>
            <a:r>
              <a:rPr lang="ja-JP" altLang="en-US" sz="1050" u="none" strike="noStrike">
                <a:effectLst/>
              </a:rPr>
              <a:t>デジタル社会、</a:t>
            </a:r>
            <a:r>
              <a:rPr lang="en-US" altLang="ja-JP" sz="1050" u="none" strike="noStrike">
                <a:effectLst/>
              </a:rPr>
              <a:t>DX</a:t>
            </a:r>
            <a:r>
              <a:rPr lang="ja-JP" altLang="en-US" sz="1050" u="none" strike="noStrike">
                <a:effectLst/>
              </a:rPr>
              <a:t>の推進</a:t>
            </a:r>
            <a:r>
              <a:rPr lang="ja-JP" altLang="en-US" sz="1050"/>
              <a:t>、サプライチェーン、</a:t>
            </a:r>
            <a:r>
              <a:rPr lang="en-US" altLang="ja-JP" sz="1050"/>
              <a:t>DX</a:t>
            </a:r>
            <a:endParaRPr kumimoji="1" lang="en-US" altLang="ja-JP" sz="1050">
              <a:solidFill>
                <a:schemeClr val="tx1"/>
              </a:solidFill>
              <a:latin typeface="メイリオ" panose="020B0604030504040204" pitchFamily="50" charset="-128"/>
              <a:ea typeface="メイリオ" panose="020B0604030504040204" pitchFamily="50" charset="-128"/>
            </a:endParaRPr>
          </a:p>
        </p:txBody>
      </p:sp>
      <p:graphicFrame>
        <p:nvGraphicFramePr>
          <p:cNvPr id="17" name="表 16">
            <a:extLst>
              <a:ext uri="{FF2B5EF4-FFF2-40B4-BE49-F238E27FC236}">
                <a16:creationId xmlns:a16="http://schemas.microsoft.com/office/drawing/2014/main" id="{74A0D5EF-8988-20CC-15DA-E39203CFBE11}"/>
              </a:ext>
            </a:extLst>
          </p:cNvPr>
          <p:cNvGraphicFramePr>
            <a:graphicFrameLocks noGrp="1"/>
          </p:cNvGraphicFramePr>
          <p:nvPr>
            <p:extLst>
              <p:ext uri="{D42A27DB-BD31-4B8C-83A1-F6EECF244321}">
                <p14:modId xmlns:p14="http://schemas.microsoft.com/office/powerpoint/2010/main" val="3284670413"/>
              </p:ext>
            </p:extLst>
          </p:nvPr>
        </p:nvGraphicFramePr>
        <p:xfrm>
          <a:off x="622800" y="6395162"/>
          <a:ext cx="5612400" cy="16916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70840">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en-US" altLang="ja-JP" sz="1050" b="1">
                          <a:solidFill>
                            <a:schemeClr val="tx1"/>
                          </a:solidFill>
                        </a:rPr>
                        <a:t>5-1. </a:t>
                      </a:r>
                      <a:r>
                        <a:rPr kumimoji="1" lang="ja-JP" altLang="en-US" sz="1050" b="1">
                          <a:solidFill>
                            <a:schemeClr val="tx1"/>
                          </a:solidFill>
                        </a:rPr>
                        <a:t>国の基本方針および実施計画の要約</a:t>
                      </a:r>
                      <a:br>
                        <a:rPr kumimoji="1" lang="en-US" altLang="ja-JP" sz="1050" b="0">
                          <a:solidFill>
                            <a:schemeClr val="tx1"/>
                          </a:solidFill>
                        </a:rPr>
                      </a:br>
                      <a:r>
                        <a:rPr kumimoji="1" lang="ja-JP" altLang="en-US" sz="1050" b="0">
                          <a:solidFill>
                            <a:schemeClr val="tx1"/>
                          </a:solidFill>
                        </a:rPr>
                        <a:t>　</a:t>
                      </a:r>
                      <a:r>
                        <a:rPr kumimoji="1" lang="en-US" altLang="ja-JP" sz="1050" b="0">
                          <a:solidFill>
                            <a:schemeClr val="tx1"/>
                          </a:solidFill>
                        </a:rPr>
                        <a:t>IT</a:t>
                      </a:r>
                      <a:r>
                        <a:rPr kumimoji="1" lang="ja-JP" altLang="en-US" sz="1050" b="0">
                          <a:solidFill>
                            <a:schemeClr val="tx1"/>
                          </a:solidFill>
                        </a:rPr>
                        <a:t>・セキュリティ関連の施策は、国の方針の</a:t>
                      </a:r>
                      <a:r>
                        <a:rPr kumimoji="1" lang="en-US" altLang="ja-JP" sz="1050" b="0">
                          <a:solidFill>
                            <a:schemeClr val="tx1"/>
                          </a:solidFill>
                        </a:rPr>
                        <a:t>1</a:t>
                      </a:r>
                      <a:r>
                        <a:rPr kumimoji="1" lang="ja-JP" altLang="en-US" sz="1050" b="0">
                          <a:solidFill>
                            <a:schemeClr val="tx1"/>
                          </a:solidFill>
                        </a:rPr>
                        <a:t>つである「経済財政運営と改革の基本方針」に沿った形で実施計画が策定されています。たとえば、</a:t>
                      </a:r>
                      <a:r>
                        <a:rPr kumimoji="1" lang="en-US" altLang="ja-JP" sz="1050" b="0">
                          <a:solidFill>
                            <a:schemeClr val="tx1"/>
                          </a:solidFill>
                        </a:rPr>
                        <a:t>2023</a:t>
                      </a:r>
                      <a:r>
                        <a:rPr kumimoji="1" lang="ja-JP" altLang="en-US" sz="1050" b="0">
                          <a:solidFill>
                            <a:schemeClr val="tx1"/>
                          </a:solidFill>
                        </a:rPr>
                        <a:t>年度の方針では「サプライチェーンの強靭化」、「</a:t>
                      </a:r>
                      <a:r>
                        <a:rPr kumimoji="1" lang="en-US" altLang="ja-JP" sz="1050" b="0">
                          <a:solidFill>
                            <a:schemeClr val="tx1"/>
                          </a:solidFill>
                        </a:rPr>
                        <a:t>DX</a:t>
                      </a:r>
                      <a:r>
                        <a:rPr kumimoji="1" lang="ja-JP" altLang="en-US" sz="1050" b="0">
                          <a:solidFill>
                            <a:schemeClr val="tx1"/>
                          </a:solidFill>
                        </a:rPr>
                        <a:t>の加速」が盛り込まれています。</a:t>
                      </a:r>
                      <a:endParaRPr kumimoji="1" lang="en-US" altLang="ja-JP" sz="1050" b="0">
                        <a:solidFill>
                          <a:schemeClr val="tx1"/>
                        </a:solidFill>
                      </a:endParaRPr>
                    </a:p>
                    <a:p>
                      <a:pPr marL="171450" indent="-171450">
                        <a:buFont typeface="Wingdings" panose="05000000000000000000" pitchFamily="2" charset="2"/>
                        <a:buChar char="Ø"/>
                      </a:pPr>
                      <a:r>
                        <a:rPr kumimoji="1" lang="en-US" altLang="ja-JP" sz="1050" b="1">
                          <a:solidFill>
                            <a:schemeClr val="tx1"/>
                          </a:solidFill>
                        </a:rPr>
                        <a:t>5-2. </a:t>
                      </a:r>
                      <a:r>
                        <a:rPr kumimoji="1" lang="ja-JP" altLang="en-US" sz="1050" b="1">
                          <a:solidFill>
                            <a:schemeClr val="tx1"/>
                          </a:solidFill>
                        </a:rPr>
                        <a:t>政府機関が目指す社会の方向性とサイバーセキュリティ課題</a:t>
                      </a:r>
                    </a:p>
                    <a:p>
                      <a:pPr marL="171450" lvl="0" indent="-171450">
                        <a:buFont typeface="Arial" panose="020B0604020202020204" pitchFamily="34" charset="0"/>
                        <a:buChar char="•"/>
                      </a:pPr>
                      <a:r>
                        <a:rPr kumimoji="1" lang="ja-JP" altLang="en-US" sz="1050" b="0">
                          <a:solidFill>
                            <a:schemeClr val="tx1"/>
                          </a:solidFill>
                        </a:rPr>
                        <a:t>デジタル社会の実現に向けた重点計画</a:t>
                      </a:r>
                      <a:br>
                        <a:rPr kumimoji="1" lang="en-US" altLang="ja-JP" sz="1050" b="0">
                          <a:solidFill>
                            <a:schemeClr val="tx1"/>
                          </a:solidFill>
                        </a:rPr>
                      </a:br>
                      <a:r>
                        <a:rPr kumimoji="1" lang="ja-JP" altLang="en-US" sz="1050" b="0">
                          <a:solidFill>
                            <a:schemeClr val="tx1"/>
                          </a:solidFill>
                        </a:rPr>
                        <a:t>　政府は「経済財政運営と改革の基本方針」に基づき「デジタル社会の実現に向けた重点計画」を閣議決定しています。この重点計画の中の各分野における基本的な施策の</a:t>
                      </a:r>
                      <a:r>
                        <a:rPr kumimoji="1" lang="en-US" altLang="ja-JP" sz="1050" b="0">
                          <a:solidFill>
                            <a:schemeClr val="tx1"/>
                          </a:solidFill>
                        </a:rPr>
                        <a:t>4</a:t>
                      </a:r>
                      <a:r>
                        <a:rPr kumimoji="1" lang="ja-JP" altLang="en-US" sz="1050" b="0">
                          <a:solidFill>
                            <a:schemeClr val="tx1"/>
                          </a:solidFill>
                        </a:rPr>
                        <a:t>番目の「産業のデジタル化」では「中小企業の</a:t>
                      </a:r>
                      <a:r>
                        <a:rPr kumimoji="1" lang="en-US" altLang="ja-JP" sz="1050" b="0">
                          <a:solidFill>
                            <a:schemeClr val="tx1"/>
                          </a:solidFill>
                        </a:rPr>
                        <a:t>DX </a:t>
                      </a:r>
                      <a:r>
                        <a:rPr kumimoji="1" lang="ja-JP" altLang="en-US" sz="1050" b="0">
                          <a:solidFill>
                            <a:schemeClr val="tx1"/>
                          </a:solidFill>
                        </a:rPr>
                        <a:t>推進」や「中小企業のデジタル化の支援」が盛り込まれています。</a:t>
                      </a:r>
                    </a:p>
                  </a:txBody>
                  <a:tcPr>
                    <a:noFill/>
                  </a:tcPr>
                </a:tc>
                <a:extLst>
                  <a:ext uri="{0D108BD9-81ED-4DB2-BD59-A6C34878D82A}">
                    <a16:rowId xmlns:a16="http://schemas.microsoft.com/office/drawing/2014/main" val="2132529652"/>
                  </a:ext>
                </a:extLst>
              </a:tr>
            </a:tbl>
          </a:graphicData>
        </a:graphic>
      </p:graphicFrame>
      <p:graphicFrame>
        <p:nvGraphicFramePr>
          <p:cNvPr id="10" name="表 9">
            <a:extLst>
              <a:ext uri="{FF2B5EF4-FFF2-40B4-BE49-F238E27FC236}">
                <a16:creationId xmlns:a16="http://schemas.microsoft.com/office/drawing/2014/main" id="{E07E06C9-2DDC-49B0-A957-DA9078249014}"/>
              </a:ext>
            </a:extLst>
          </p:cNvPr>
          <p:cNvGraphicFramePr>
            <a:graphicFrameLocks noGrp="1"/>
          </p:cNvGraphicFramePr>
          <p:nvPr>
            <p:extLst>
              <p:ext uri="{D42A27DB-BD31-4B8C-83A1-F6EECF244321}">
                <p14:modId xmlns:p14="http://schemas.microsoft.com/office/powerpoint/2010/main" val="665645766"/>
              </p:ext>
            </p:extLst>
          </p:nvPr>
        </p:nvGraphicFramePr>
        <p:xfrm>
          <a:off x="622800" y="2408925"/>
          <a:ext cx="5612400" cy="2024321"/>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71665">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lt"/>
                          <a:ea typeface="+mn-ea"/>
                          <a:cs typeface="+mn-cs"/>
                        </a:rPr>
                        <a:t>　第</a:t>
                      </a:r>
                      <a:r>
                        <a:rPr kumimoji="1" lang="en-US" altLang="ja-JP" sz="1050" b="0" i="0" kern="1200">
                          <a:solidFill>
                            <a:schemeClr val="dk1"/>
                          </a:solidFill>
                          <a:effectLst/>
                          <a:latin typeface="+mn-lt"/>
                          <a:ea typeface="+mn-ea"/>
                          <a:cs typeface="+mn-cs"/>
                        </a:rPr>
                        <a:t>5</a:t>
                      </a:r>
                      <a:r>
                        <a:rPr kumimoji="1" lang="ja-JP" altLang="en-US" sz="1050" b="0" i="0" kern="1200">
                          <a:solidFill>
                            <a:schemeClr val="dk1"/>
                          </a:solidFill>
                          <a:effectLst/>
                          <a:latin typeface="+mn-lt"/>
                          <a:ea typeface="+mn-ea"/>
                          <a:cs typeface="+mn-cs"/>
                        </a:rPr>
                        <a:t>章では、政府が発表している国の基本方針や、国が目指している社会を実現するための計画を通じて、</a:t>
                      </a:r>
                      <a:r>
                        <a:rPr kumimoji="1" lang="en-US" altLang="ja-JP" sz="1050" b="0" i="0" kern="1200">
                          <a:solidFill>
                            <a:schemeClr val="dk1"/>
                          </a:solidFill>
                          <a:effectLst/>
                          <a:latin typeface="+mn-lt"/>
                          <a:ea typeface="+mn-ea"/>
                          <a:cs typeface="+mn-cs"/>
                        </a:rPr>
                        <a:t>IT</a:t>
                      </a:r>
                      <a:r>
                        <a:rPr kumimoji="1" lang="ja-JP" altLang="en-US" sz="1050" b="0" i="0" kern="1200">
                          <a:solidFill>
                            <a:schemeClr val="dk1"/>
                          </a:solidFill>
                          <a:effectLst/>
                          <a:latin typeface="+mn-lt"/>
                          <a:ea typeface="+mn-ea"/>
                          <a:cs typeface="+mn-cs"/>
                        </a:rPr>
                        <a:t>、デジタル技術の活用やサイバーセキュリティ対策の方向性・課題について理解することを目的とします。</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国の基本方針にデジタルがどのように影響を与えており、それによりどのような社会を目指しているかを理解すること</a:t>
                      </a:r>
                      <a:endParaRPr kumimoji="1" lang="en-US" altLang="ja-JP" sz="105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デジタル社会におけるサイバーセキュリティ対策の重要性を理解すること</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
        <p:nvSpPr>
          <p:cNvPr id="25" name="テキスト ボックス 24">
            <a:extLst>
              <a:ext uri="{FF2B5EF4-FFF2-40B4-BE49-F238E27FC236}">
                <a16:creationId xmlns:a16="http://schemas.microsoft.com/office/drawing/2014/main" id="{F9F5A88E-0297-A9CE-FEB6-31A6ADFDDED9}"/>
              </a:ext>
            </a:extLst>
          </p:cNvPr>
          <p:cNvSpPr txBox="1"/>
          <p:nvPr/>
        </p:nvSpPr>
        <p:spPr>
          <a:xfrm>
            <a:off x="622800" y="5301522"/>
            <a:ext cx="5612400" cy="900246"/>
          </a:xfrm>
          <a:prstGeom prst="rect">
            <a:avLst/>
          </a:prstGeom>
          <a:noFill/>
          <a:ln>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n-US" altLang="ja-JP" sz="1050" b="1" spc="31" dirty="0">
                <a:solidFill>
                  <a:schemeClr val="tx1"/>
                </a:solidFill>
                <a:latin typeface="+mn-ea"/>
                <a:cs typeface="Cascadia Mono" panose="020B0609020000020004" pitchFamily="49" charset="0"/>
              </a:rPr>
              <a:t>5</a:t>
            </a:r>
            <a:r>
              <a:rPr lang="ja-JP" altLang="en-US" sz="1050" b="1" spc="31" dirty="0">
                <a:solidFill>
                  <a:schemeClr val="tx1"/>
                </a:solidFill>
                <a:latin typeface="+mn-ea"/>
                <a:cs typeface="Cascadia Mono" panose="020B0609020000020004" pitchFamily="49" charset="0"/>
              </a:rPr>
              <a:t>章の全体概要</a:t>
            </a:r>
            <a:endParaRPr lang="en-US" altLang="ja-JP" sz="1050" b="1" spc="31" dirty="0">
              <a:solidFill>
                <a:schemeClr val="tx1"/>
              </a:solidFill>
              <a:latin typeface="+mn-ea"/>
              <a:cs typeface="Cascadia Mono" panose="020B0609020000020004" pitchFamily="49" charset="0"/>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050" spc="31" dirty="0">
                <a:latin typeface="+mn-ea"/>
                <a:cs typeface="Cascadia Mono" panose="020B0609020000020004" pitchFamily="49" charset="0"/>
              </a:rPr>
              <a:t>　国によるデジタル社会に関する方針や政策、デジタル分野の取組におけるサイバーセキュリティの位置</a:t>
            </a:r>
            <a:r>
              <a:rPr lang="ja-JP" altLang="en-US" sz="1050" spc="31" dirty="0">
                <a:cs typeface="Cascadia Mono" panose="020B0609020000020004" pitchFamily="49" charset="0"/>
              </a:rPr>
              <a:t>付け</a:t>
            </a:r>
            <a:r>
              <a:rPr lang="ja-JP" altLang="en-US" sz="1050" spc="31" dirty="0">
                <a:latin typeface="+mn-ea"/>
                <a:cs typeface="Cascadia Mono" panose="020B0609020000020004" pitchFamily="49" charset="0"/>
              </a:rPr>
              <a:t>について解説しています。政府が目指しているデジタル社会として</a:t>
            </a:r>
            <a:r>
              <a:rPr lang="en-US" altLang="ja-JP" sz="1050" spc="31" dirty="0">
                <a:latin typeface="+mn-ea"/>
                <a:cs typeface="Cascadia Mono" panose="020B0609020000020004" pitchFamily="49" charset="0"/>
              </a:rPr>
              <a:t>Society5.0</a:t>
            </a:r>
            <a:r>
              <a:rPr lang="ja-JP" altLang="en-US" sz="1050" spc="31" dirty="0">
                <a:latin typeface="+mn-ea"/>
                <a:cs typeface="Cascadia Mono" panose="020B0609020000020004" pitchFamily="49" charset="0"/>
              </a:rPr>
              <a:t>を取り上げ、</a:t>
            </a:r>
            <a:r>
              <a:rPr lang="en-US" altLang="ja-JP" sz="1050" spc="31" dirty="0">
                <a:latin typeface="+mn-ea"/>
                <a:cs typeface="Cascadia Mono" panose="020B0609020000020004" pitchFamily="49" charset="0"/>
              </a:rPr>
              <a:t>DX</a:t>
            </a:r>
            <a:r>
              <a:rPr lang="ja-JP" altLang="en-US" sz="1050" spc="31" dirty="0">
                <a:latin typeface="+mn-ea"/>
                <a:cs typeface="Cascadia Mono" panose="020B0609020000020004" pitchFamily="49" charset="0"/>
              </a:rPr>
              <a:t>については事例を交えて中小企業の優位性を説明しています。</a:t>
            </a:r>
            <a:endParaRPr lang="ja-JP" altLang="en-US" sz="1050" b="0" spc="31" dirty="0">
              <a:solidFill>
                <a:schemeClr val="tx1"/>
              </a:solidFill>
              <a:latin typeface="+mn-ea"/>
              <a:cs typeface="Cascadia Mono" panose="020B0609020000020004" pitchFamily="49" charset="0"/>
            </a:endParaRPr>
          </a:p>
        </p:txBody>
      </p:sp>
      <p:sp>
        <p:nvSpPr>
          <p:cNvPr id="13" name="四角形: 角を丸くする 12">
            <a:extLst>
              <a:ext uri="{FF2B5EF4-FFF2-40B4-BE49-F238E27FC236}">
                <a16:creationId xmlns:a16="http://schemas.microsoft.com/office/drawing/2014/main" id="{C5E591BF-30DC-3D26-3F3F-9FBCAB37DCF7}"/>
              </a:ext>
            </a:extLst>
          </p:cNvPr>
          <p:cNvSpPr/>
          <p:nvPr/>
        </p:nvSpPr>
        <p:spPr>
          <a:xfrm>
            <a:off x="622800" y="8281367"/>
            <a:ext cx="5612400" cy="1032694"/>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800" b="1" i="0" u="none" strike="noStrike" kern="1200" cap="none" spc="0" normalizeH="0" baseline="0" noProof="0">
                <a:ln>
                  <a:noFill/>
                </a:ln>
                <a:solidFill>
                  <a:schemeClr val="tx1"/>
                </a:solidFill>
                <a:effectLst/>
                <a:uLnTx/>
                <a:uFillTx/>
                <a:latin typeface="+mn-ea"/>
                <a:ea typeface="+mn-ea"/>
                <a:cs typeface="+mn-cs"/>
              </a:rPr>
              <a:t>各分野における基本的な施策</a:t>
            </a:r>
          </a:p>
          <a:p>
            <a:pPr marL="228600" indent="-228600">
              <a:buFont typeface="+mj-lt"/>
              <a:buAutoNum type="arabicPeriod"/>
            </a:pPr>
            <a:r>
              <a:rPr lang="ja-JP" altLang="en-US" sz="800" b="0">
                <a:solidFill>
                  <a:srgbClr val="333333"/>
                </a:solidFill>
                <a:latin typeface="+mn-ea"/>
                <a:ea typeface="+mn-ea"/>
              </a:rPr>
              <a:t>国民に対する行政サービスのデジタル化</a:t>
            </a:r>
            <a:endParaRPr lang="en-US" altLang="ja-JP" sz="800" b="0">
              <a:solidFill>
                <a:srgbClr val="333333"/>
              </a:solidFill>
              <a:latin typeface="+mn-ea"/>
              <a:ea typeface="+mn-ea"/>
            </a:endParaRPr>
          </a:p>
          <a:p>
            <a:pPr marL="228600" indent="-228600">
              <a:buFont typeface="+mj-lt"/>
              <a:buAutoNum type="arabicPeriod"/>
            </a:pPr>
            <a:r>
              <a:rPr lang="ja-JP" altLang="en-US" sz="800" b="0">
                <a:solidFill>
                  <a:srgbClr val="333333"/>
                </a:solidFill>
                <a:latin typeface="+mn-ea"/>
                <a:ea typeface="+mn-ea"/>
              </a:rPr>
              <a:t>安全・安心で便利な暮らしのデジタル化</a:t>
            </a:r>
            <a:endParaRPr lang="en-US" altLang="ja-JP" sz="800">
              <a:solidFill>
                <a:srgbClr val="333333"/>
              </a:solidFill>
              <a:latin typeface="+mn-ea"/>
            </a:endParaRPr>
          </a:p>
          <a:p>
            <a:pPr marL="228600" indent="-228600">
              <a:buFont typeface="+mj-lt"/>
              <a:buAutoNum type="arabicPeriod"/>
            </a:pPr>
            <a:r>
              <a:rPr lang="ja-JP" altLang="en-US" sz="800" b="0">
                <a:solidFill>
                  <a:srgbClr val="333333"/>
                </a:solidFill>
                <a:latin typeface="+mn-ea"/>
                <a:ea typeface="+mn-ea"/>
              </a:rPr>
              <a:t>アクセシビリティの確保</a:t>
            </a:r>
            <a:endParaRPr lang="en-US" altLang="ja-JP" sz="800">
              <a:solidFill>
                <a:srgbClr val="333333"/>
              </a:solidFill>
              <a:latin typeface="+mn-ea"/>
            </a:endParaRPr>
          </a:p>
          <a:p>
            <a:pPr marL="228600" indent="-228600">
              <a:buFont typeface="+mj-lt"/>
              <a:buAutoNum type="arabicPeriod"/>
            </a:pPr>
            <a:r>
              <a:rPr lang="ja-JP" altLang="en-US" sz="800">
                <a:solidFill>
                  <a:srgbClr val="333333"/>
                </a:solidFill>
                <a:latin typeface="+mn-ea"/>
                <a:ea typeface="+mn-ea"/>
              </a:rPr>
              <a:t>産業のデジタル化</a:t>
            </a:r>
            <a:endParaRPr lang="en-US" altLang="ja-JP" sz="800">
              <a:solidFill>
                <a:srgbClr val="333333"/>
              </a:solidFill>
              <a:latin typeface="+mn-ea"/>
            </a:endParaRPr>
          </a:p>
          <a:p>
            <a:pPr marL="228600" indent="-228600">
              <a:buFont typeface="+mj-lt"/>
              <a:buAutoNum type="arabicPeriod"/>
            </a:pPr>
            <a:r>
              <a:rPr lang="ja-JP" altLang="en-US" sz="800" b="0">
                <a:solidFill>
                  <a:srgbClr val="333333"/>
                </a:solidFill>
                <a:latin typeface="+mn-ea"/>
                <a:ea typeface="+mn-ea"/>
              </a:rPr>
              <a:t>デジタル社会を支えるシステム・技術</a:t>
            </a:r>
            <a:r>
              <a:rPr lang="ja-JP" altLang="en-US" sz="800">
                <a:latin typeface="+mn-ea"/>
                <a:ea typeface="+mn-ea"/>
              </a:rPr>
              <a:t> </a:t>
            </a:r>
            <a:endParaRPr lang="en-US" altLang="ja-JP" sz="800">
              <a:latin typeface="+mn-ea"/>
            </a:endParaRPr>
          </a:p>
          <a:p>
            <a:pPr marL="228600" indent="-228600">
              <a:buFont typeface="+mj-lt"/>
              <a:buAutoNum type="arabicPeriod"/>
            </a:pPr>
            <a:r>
              <a:rPr lang="ja-JP" altLang="en-US" sz="800" b="0">
                <a:solidFill>
                  <a:srgbClr val="333333"/>
                </a:solidFill>
                <a:latin typeface="+mn-ea"/>
                <a:ea typeface="+mn-ea"/>
              </a:rPr>
              <a:t>デジタル社会のライフスタイル・人材</a:t>
            </a:r>
            <a:br>
              <a:rPr kumimoji="1" lang="en-US" altLang="ja-JP" sz="800" b="0" i="0" u="none" strike="noStrike" kern="1200">
                <a:solidFill>
                  <a:schemeClr val="tx1"/>
                </a:solidFill>
                <a:effectLst/>
                <a:latin typeface="+mn-ea"/>
                <a:ea typeface="+mn-ea"/>
              </a:rPr>
            </a:br>
            <a:endParaRPr lang="ja-JP" altLang="en-US" sz="800">
              <a:solidFill>
                <a:schemeClr val="tx1"/>
              </a:solidFill>
            </a:endParaRPr>
          </a:p>
        </p:txBody>
      </p:sp>
      <p:sp>
        <p:nvSpPr>
          <p:cNvPr id="15" name="テキスト プレースホルダー 2">
            <a:extLst>
              <a:ext uri="{FF2B5EF4-FFF2-40B4-BE49-F238E27FC236}">
                <a16:creationId xmlns:a16="http://schemas.microsoft.com/office/drawing/2014/main" id="{029D55D6-3AB0-D5FE-48C8-ECC806A37D47}"/>
              </a:ext>
            </a:extLst>
          </p:cNvPr>
          <p:cNvSpPr>
            <a:spLocks noGrp="1"/>
          </p:cNvSpPr>
          <p:nvPr>
            <p:ph type="body" sz="quarter" idx="14"/>
          </p:nvPr>
        </p:nvSpPr>
        <p:spPr>
          <a:xfrm>
            <a:off x="1123950" y="1457325"/>
            <a:ext cx="6143124" cy="381000"/>
          </a:xfrm>
        </p:spPr>
        <p:txBody>
          <a:bodyPr/>
          <a:lstStyle/>
          <a:p>
            <a:r>
              <a:rPr kumimoji="1" lang="en-US" altLang="ja-JP"/>
              <a:t>19-2-</a:t>
            </a:r>
            <a:r>
              <a:rPr lang="en-US" altLang="ja-JP"/>
              <a:t>5</a:t>
            </a:r>
            <a:r>
              <a:rPr kumimoji="1" lang="en-US" altLang="ja-JP"/>
              <a:t>. </a:t>
            </a:r>
            <a:r>
              <a:rPr kumimoji="1" lang="ja-JP" altLang="en-US" sz="1000"/>
              <a:t>第</a:t>
            </a:r>
            <a:r>
              <a:rPr kumimoji="1" lang="en-US" altLang="ja-JP" sz="1000"/>
              <a:t>5</a:t>
            </a:r>
            <a:r>
              <a:rPr kumimoji="1" lang="ja-JP" altLang="en-US" sz="1000"/>
              <a:t>章</a:t>
            </a:r>
            <a:r>
              <a:rPr kumimoji="1" lang="en-US" altLang="ja-JP" sz="1000"/>
              <a:t>. </a:t>
            </a:r>
            <a:r>
              <a:rPr kumimoji="1" lang="ja-JP" altLang="en-US" sz="1000"/>
              <a:t>デジタル社会の方向性と実現に向けた国の方針</a:t>
            </a:r>
          </a:p>
        </p:txBody>
      </p:sp>
      <p:pic>
        <p:nvPicPr>
          <p:cNvPr id="3" name="図 2">
            <a:extLst>
              <a:ext uri="{FF2B5EF4-FFF2-40B4-BE49-F238E27FC236}">
                <a16:creationId xmlns:a16="http://schemas.microsoft.com/office/drawing/2014/main" id="{B051BFB8-36D4-BCB8-CD05-E49000760DE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00335" y="4544561"/>
            <a:ext cx="180000" cy="180000"/>
          </a:xfrm>
          <a:prstGeom prst="rect">
            <a:avLst/>
          </a:prstGeom>
        </p:spPr>
      </p:pic>
      <p:sp>
        <p:nvSpPr>
          <p:cNvPr id="6" name="スライド番号プレースホルダー 3">
            <a:extLst>
              <a:ext uri="{FF2B5EF4-FFF2-40B4-BE49-F238E27FC236}">
                <a16:creationId xmlns:a16="http://schemas.microsoft.com/office/drawing/2014/main" id="{804287E4-8BFD-C4A9-FAA6-B15D91AE9DF6}"/>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13</a:t>
            </a:r>
            <a:endParaRPr kumimoji="1" lang="ja-JP" altLang="en-US"/>
          </a:p>
        </p:txBody>
      </p:sp>
      <p:sp>
        <p:nvSpPr>
          <p:cNvPr id="9" name="テキスト プレースホルダー 1">
            <a:extLst>
              <a:ext uri="{FF2B5EF4-FFF2-40B4-BE49-F238E27FC236}">
                <a16:creationId xmlns:a16="http://schemas.microsoft.com/office/drawing/2014/main" id="{E15D506D-D3D0-2B2D-5C1C-04DB62E073AE}"/>
              </a:ext>
            </a:extLst>
          </p:cNvPr>
          <p:cNvSpPr>
            <a:spLocks noGrp="1"/>
          </p:cNvSpPr>
          <p:nvPr>
            <p:ph type="body" sz="quarter" idx="25"/>
          </p:nvPr>
        </p:nvSpPr>
        <p:spPr>
          <a:xfrm>
            <a:off x="619200" y="835200"/>
            <a:ext cx="6238800" cy="417600"/>
          </a:xfrm>
        </p:spPr>
        <p:txBody>
          <a:bodyPr/>
          <a:lstStyle/>
          <a:p>
            <a:r>
              <a:rPr kumimoji="1" lang="en-US" altLang="ja-JP" u="sng">
                <a:uFill>
                  <a:solidFill>
                    <a:schemeClr val="bg1"/>
                  </a:solidFill>
                </a:uFill>
                <a:hlinkClick r:id="rId4" action="ppaction://hlinksldjump"/>
              </a:rPr>
              <a:t>19</a:t>
            </a:r>
            <a:r>
              <a:rPr kumimoji="1" lang="ja-JP" altLang="en-US" u="sng">
                <a:uFill>
                  <a:solidFill>
                    <a:schemeClr val="bg1"/>
                  </a:solidFill>
                </a:uFill>
                <a:hlinkClick r:id="rId4" action="ppaction://hlinksldjump"/>
              </a:rPr>
              <a:t>章</a:t>
            </a:r>
            <a:r>
              <a:rPr kumimoji="1" lang="en-US" altLang="ja-JP" u="sng">
                <a:uFill>
                  <a:solidFill>
                    <a:schemeClr val="bg1"/>
                  </a:solidFill>
                </a:uFill>
                <a:hlinkClick r:id="rId4" action="ppaction://hlinksldjump"/>
              </a:rPr>
              <a:t>. </a:t>
            </a:r>
            <a:r>
              <a:rPr kumimoji="1" lang="ja-JP" altLang="en-US" u="sng">
                <a:uFill>
                  <a:solidFill>
                    <a:schemeClr val="bg1"/>
                  </a:solidFill>
                </a:uFill>
                <a:hlinkClick r:id="rId4" action="ppaction://hlinksldjump"/>
              </a:rPr>
              <a:t>総括編</a:t>
            </a:r>
            <a:br>
              <a:rPr kumimoji="1" lang="en-US" altLang="ja-JP" u="sng">
                <a:uFill>
                  <a:solidFill>
                    <a:schemeClr val="bg1"/>
                  </a:solidFill>
                </a:uFill>
                <a:hlinkClick r:id="rId4" action="ppaction://hlinksldjump"/>
              </a:rPr>
            </a:br>
            <a:r>
              <a:rPr kumimoji="1" lang="ja-JP" altLang="en-US" u="sng">
                <a:uFill>
                  <a:solidFill>
                    <a:schemeClr val="bg1"/>
                  </a:solidFill>
                </a:uFill>
                <a:hlinkClick r:id="rId4" action="ppaction://hlinksldjump"/>
              </a:rPr>
              <a:t>　</a:t>
            </a:r>
            <a:r>
              <a:rPr kumimoji="1" lang="en-US" altLang="ja-JP" u="sng">
                <a:uFill>
                  <a:solidFill>
                    <a:schemeClr val="bg1"/>
                  </a:solidFill>
                </a:uFill>
                <a:hlinkClick r:id="rId4" action="ppaction://hlinksldjump"/>
              </a:rPr>
              <a:t>19-2. </a:t>
            </a:r>
            <a:r>
              <a:rPr kumimoji="1" lang="ja-JP" altLang="en-US" u="sng">
                <a:uFill>
                  <a:solidFill>
                    <a:schemeClr val="bg1"/>
                  </a:solidFill>
                </a:uFill>
                <a:hlinkClick r:id="rId4" action="ppaction://hlinksldjump"/>
              </a:rPr>
              <a:t>各章の</a:t>
            </a:r>
            <a:r>
              <a:rPr lang="ja-JP" altLang="en-US" u="sng">
                <a:uFill>
                  <a:solidFill>
                    <a:schemeClr val="bg1"/>
                  </a:solidFill>
                </a:uFill>
                <a:hlinkClick r:id="rId4" action="ppaction://hlinksldjump"/>
              </a:rPr>
              <a:t>ポイント</a:t>
            </a:r>
            <a:endParaRPr kumimoji="1" lang="ja-JP" altLang="en-US" u="sng">
              <a:uFill>
                <a:solidFill>
                  <a:schemeClr val="bg1"/>
                </a:solidFill>
              </a:uFill>
            </a:endParaRPr>
          </a:p>
        </p:txBody>
      </p:sp>
    </p:spTree>
    <p:extLst>
      <p:ext uri="{BB962C8B-B14F-4D97-AF65-F5344CB8AC3E}">
        <p14:creationId xmlns:p14="http://schemas.microsoft.com/office/powerpoint/2010/main" val="3457312082"/>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sp>
        <p:nvSpPr>
          <p:cNvPr id="14" name="テキスト プレースホルダー 3">
            <a:extLst>
              <a:ext uri="{FF2B5EF4-FFF2-40B4-BE49-F238E27FC236}">
                <a16:creationId xmlns:a16="http://schemas.microsoft.com/office/drawing/2014/main" id="{8C324C3A-3875-8B6E-6B52-608725AFAB51}"/>
              </a:ext>
            </a:extLst>
          </p:cNvPr>
          <p:cNvSpPr txBox="1">
            <a:spLocks/>
          </p:cNvSpPr>
          <p:nvPr/>
        </p:nvSpPr>
        <p:spPr>
          <a:xfrm>
            <a:off x="622800" y="694766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t>訴求ポイント</a:t>
            </a:r>
          </a:p>
        </p:txBody>
      </p:sp>
      <p:graphicFrame>
        <p:nvGraphicFramePr>
          <p:cNvPr id="8" name="表 7">
            <a:extLst>
              <a:ext uri="{FF2B5EF4-FFF2-40B4-BE49-F238E27FC236}">
                <a16:creationId xmlns:a16="http://schemas.microsoft.com/office/drawing/2014/main" id="{E743DFBB-4157-84C3-850D-9E70FEE7E99F}"/>
              </a:ext>
            </a:extLst>
          </p:cNvPr>
          <p:cNvGraphicFramePr>
            <a:graphicFrameLocks noGrp="1"/>
          </p:cNvGraphicFramePr>
          <p:nvPr>
            <p:extLst>
              <p:ext uri="{D42A27DB-BD31-4B8C-83A1-F6EECF244321}">
                <p14:modId xmlns:p14="http://schemas.microsoft.com/office/powerpoint/2010/main" val="464921376"/>
              </p:ext>
            </p:extLst>
          </p:nvPr>
        </p:nvGraphicFramePr>
        <p:xfrm>
          <a:off x="622800" y="2052000"/>
          <a:ext cx="5612400" cy="5715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70840">
                <a:tc>
                  <a:txBody>
                    <a:bodyPr/>
                    <a:lstStyle/>
                    <a:p>
                      <a:pPr marL="0" lvl="0" indent="0">
                        <a:buFont typeface="Arial" panose="020B0604020202020204" pitchFamily="34" charset="0"/>
                        <a:buNone/>
                      </a:pPr>
                      <a:r>
                        <a:rPr kumimoji="1" lang="ja-JP" altLang="en-US" sz="1050" b="0" i="0" u="none" strike="noStrike" kern="1200" cap="none" spc="0" normalizeH="0" baseline="0" noProof="0" dirty="0">
                          <a:ln>
                            <a:noFill/>
                          </a:ln>
                          <a:solidFill>
                            <a:prstClr val="black"/>
                          </a:solidFill>
                          <a:effectLst/>
                          <a:uLnTx/>
                          <a:uFillTx/>
                          <a:cs typeface="+mn-cs"/>
                        </a:rPr>
                        <a:t>　「デジタル社会の実現に向けた重点計画」には、日本がデジタル社会を実現していくための政府の取組として、</a:t>
                      </a:r>
                      <a:r>
                        <a:rPr kumimoji="1" lang="en-US" altLang="ja-JP" sz="1050" b="0" i="0" u="none" strike="noStrike" kern="1200" cap="none" spc="0" normalizeH="0" baseline="0" noProof="0" dirty="0">
                          <a:ln>
                            <a:noFill/>
                          </a:ln>
                          <a:solidFill>
                            <a:prstClr val="black"/>
                          </a:solidFill>
                          <a:effectLst/>
                          <a:uLnTx/>
                          <a:uFillTx/>
                          <a:cs typeface="+mn-cs"/>
                        </a:rPr>
                        <a:t>7</a:t>
                      </a:r>
                      <a:r>
                        <a:rPr kumimoji="1" lang="ja-JP" altLang="en-US" sz="1050" b="0" i="0" u="none" strike="noStrike" kern="1200" cap="none" spc="0" normalizeH="0" baseline="0" noProof="0" dirty="0">
                          <a:ln>
                            <a:noFill/>
                          </a:ln>
                          <a:solidFill>
                            <a:prstClr val="black"/>
                          </a:solidFill>
                          <a:effectLst/>
                          <a:uLnTx/>
                          <a:uFillTx/>
                          <a:cs typeface="+mn-cs"/>
                        </a:rPr>
                        <a:t>つの戦略的な政策が掲げられています。この</a:t>
                      </a:r>
                      <a:r>
                        <a:rPr kumimoji="1" lang="en-US" altLang="ja-JP" sz="1050" b="0" i="0" u="none" strike="noStrike" kern="1200" cap="none" spc="0" normalizeH="0" baseline="0" noProof="0" dirty="0">
                          <a:ln>
                            <a:noFill/>
                          </a:ln>
                          <a:solidFill>
                            <a:prstClr val="black"/>
                          </a:solidFill>
                          <a:effectLst/>
                          <a:uLnTx/>
                          <a:uFillTx/>
                          <a:cs typeface="+mn-cs"/>
                        </a:rPr>
                        <a:t>4</a:t>
                      </a:r>
                      <a:r>
                        <a:rPr kumimoji="1" lang="ja-JP" altLang="en-US" sz="1050" b="0" i="0" u="none" strike="noStrike" kern="1200" cap="none" spc="0" normalizeH="0" baseline="0" noProof="0" dirty="0">
                          <a:ln>
                            <a:noFill/>
                          </a:ln>
                          <a:solidFill>
                            <a:prstClr val="black"/>
                          </a:solidFill>
                          <a:effectLst/>
                          <a:uLnTx/>
                          <a:uFillTx/>
                          <a:cs typeface="+mn-cs"/>
                        </a:rPr>
                        <a:t>番目が「サイバーセキュリティなどの安全・安心の確保」となっています。</a:t>
                      </a:r>
                    </a:p>
                  </a:txBody>
                  <a:tcPr>
                    <a:noFill/>
                  </a:tcPr>
                </a:tc>
                <a:extLst>
                  <a:ext uri="{0D108BD9-81ED-4DB2-BD59-A6C34878D82A}">
                    <a16:rowId xmlns:a16="http://schemas.microsoft.com/office/drawing/2014/main" val="2132529652"/>
                  </a:ext>
                </a:extLst>
              </a:tr>
            </a:tbl>
          </a:graphicData>
        </a:graphic>
      </p:graphicFrame>
      <p:graphicFrame>
        <p:nvGraphicFramePr>
          <p:cNvPr id="11" name="表 10">
            <a:extLst>
              <a:ext uri="{FF2B5EF4-FFF2-40B4-BE49-F238E27FC236}">
                <a16:creationId xmlns:a16="http://schemas.microsoft.com/office/drawing/2014/main" id="{FAF77CC0-BA69-4D33-8C5F-F6CD2B716E88}"/>
              </a:ext>
            </a:extLst>
          </p:cNvPr>
          <p:cNvGraphicFramePr>
            <a:graphicFrameLocks noGrp="1"/>
          </p:cNvGraphicFramePr>
          <p:nvPr>
            <p:extLst>
              <p:ext uri="{D42A27DB-BD31-4B8C-83A1-F6EECF244321}">
                <p14:modId xmlns:p14="http://schemas.microsoft.com/office/powerpoint/2010/main" val="3610366116"/>
              </p:ext>
            </p:extLst>
          </p:nvPr>
        </p:nvGraphicFramePr>
        <p:xfrm>
          <a:off x="622800" y="5508922"/>
          <a:ext cx="5612400" cy="14630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8919973"/>
                    </a:ext>
                  </a:extLst>
                </a:gridCol>
              </a:tblGrid>
              <a:tr h="0">
                <a:tc>
                  <a:txBody>
                    <a:bodyPr/>
                    <a:lstStyle/>
                    <a:p>
                      <a:r>
                        <a:rPr kumimoji="1" lang="ja-JP" altLang="en-US" sz="800">
                          <a:solidFill>
                            <a:schemeClr val="bg1"/>
                          </a:solidFill>
                        </a:rPr>
                        <a:t>中小企業がデジタルトランスフォーメーション推進における優位な点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214226894"/>
                  </a:ext>
                </a:extLst>
              </a:tr>
              <a:tr h="0">
                <a:tc>
                  <a:txBody>
                    <a:bodyPr/>
                    <a:lstStyle/>
                    <a:p>
                      <a:r>
                        <a:rPr kumimoji="1" lang="ja-JP" altLang="en-US" sz="800" b="1">
                          <a:solidFill>
                            <a:schemeClr val="tx1"/>
                          </a:solidFill>
                        </a:rPr>
                        <a:t>参考情報が豊富</a:t>
                      </a:r>
                      <a:br>
                        <a:rPr kumimoji="1" lang="ja-JP" altLang="en-US" sz="800">
                          <a:solidFill>
                            <a:schemeClr val="tx1"/>
                          </a:solidFill>
                        </a:rPr>
                      </a:br>
                      <a:r>
                        <a:rPr kumimoji="1" lang="ja-JP" altLang="en-US" sz="800">
                          <a:solidFill>
                            <a:schemeClr val="tx1"/>
                          </a:solidFill>
                        </a:rPr>
                        <a:t>　</a:t>
                      </a:r>
                      <a:r>
                        <a:rPr kumimoji="1" lang="en-US" altLang="ja-JP" sz="800">
                          <a:solidFill>
                            <a:schemeClr val="tx1"/>
                          </a:solidFill>
                        </a:rPr>
                        <a:t>DX</a:t>
                      </a:r>
                      <a:r>
                        <a:rPr kumimoji="1" lang="ja-JP" altLang="en-US" sz="800">
                          <a:solidFill>
                            <a:schemeClr val="tx1"/>
                          </a:solidFill>
                        </a:rPr>
                        <a:t>を既に手掛けている中小企業や、デジタルトランスフォーメーションを順調に進めている企業のやり方を参考にすることができる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68507736"/>
                  </a:ext>
                </a:extLst>
              </a:tr>
              <a:tr h="0">
                <a:tc>
                  <a:txBody>
                    <a:bodyPr/>
                    <a:lstStyle/>
                    <a:p>
                      <a:r>
                        <a:rPr kumimoji="1" lang="ja-JP" altLang="en-US" sz="800" b="1">
                          <a:solidFill>
                            <a:schemeClr val="tx1"/>
                          </a:solidFill>
                        </a:rPr>
                        <a:t>環境が整備されている</a:t>
                      </a:r>
                      <a:br>
                        <a:rPr kumimoji="1" lang="ja-JP" altLang="en-US" sz="800">
                          <a:solidFill>
                            <a:schemeClr val="tx1"/>
                          </a:solidFill>
                        </a:rPr>
                      </a:br>
                      <a:r>
                        <a:rPr kumimoji="1" lang="ja-JP" altLang="en-US" sz="800">
                          <a:solidFill>
                            <a:schemeClr val="tx1"/>
                          </a:solidFill>
                        </a:rPr>
                        <a:t>　先行者や大企業などにより既に整備されたプラットフォームを利用し、新たなビジネスに取組むことができる</a:t>
                      </a:r>
                      <a:endParaRPr kumimoji="1" lang="en-US" altLang="ja-JP" sz="8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20948441"/>
                  </a:ext>
                </a:extLst>
              </a:tr>
              <a:tr h="0">
                <a:tc>
                  <a:txBody>
                    <a:bodyPr/>
                    <a:lstStyle/>
                    <a:p>
                      <a:r>
                        <a:rPr kumimoji="1" lang="ja-JP" altLang="en-US" sz="800" b="1" dirty="0">
                          <a:solidFill>
                            <a:schemeClr val="tx1"/>
                          </a:solidFill>
                        </a:rPr>
                        <a:t>環境の変化に素早く対応しやすい</a:t>
                      </a:r>
                      <a:br>
                        <a:rPr kumimoji="1" lang="ja-JP" altLang="en-US" sz="800" dirty="0">
                          <a:solidFill>
                            <a:schemeClr val="tx1"/>
                          </a:solidFill>
                        </a:rPr>
                      </a:br>
                      <a:r>
                        <a:rPr kumimoji="1" lang="ja-JP" altLang="en-US" sz="800" dirty="0">
                          <a:solidFill>
                            <a:schemeClr val="tx1"/>
                          </a:solidFill>
                        </a:rPr>
                        <a:t>　経営者が即断即決し、新しい取組に臨みやすい利点がある。そのため、変革のスピードにおいて優位性を持つことができる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4391068"/>
                  </a:ext>
                </a:extLst>
              </a:tr>
            </a:tbl>
          </a:graphicData>
        </a:graphic>
      </p:graphicFrame>
      <p:sp>
        <p:nvSpPr>
          <p:cNvPr id="16" name="四角形: 角を丸くする 15">
            <a:extLst>
              <a:ext uri="{FF2B5EF4-FFF2-40B4-BE49-F238E27FC236}">
                <a16:creationId xmlns:a16="http://schemas.microsoft.com/office/drawing/2014/main" id="{DC751C84-A91D-7A3D-1531-400AF513A329}"/>
              </a:ext>
            </a:extLst>
          </p:cNvPr>
          <p:cNvSpPr/>
          <p:nvPr/>
        </p:nvSpPr>
        <p:spPr>
          <a:xfrm>
            <a:off x="622800" y="8060921"/>
            <a:ext cx="5612400" cy="579071"/>
          </a:xfrm>
          <a:prstGeom prst="roundRect">
            <a:avLst/>
          </a:prstGeom>
          <a:solidFill>
            <a:schemeClr val="bg1"/>
          </a:solid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r>
              <a:rPr kumimoji="1" lang="ja-JP" altLang="en-US" sz="800" b="1">
                <a:latin typeface="+mn-ea"/>
              </a:rPr>
              <a:t>認識していただきたい実施概要</a:t>
            </a:r>
            <a:endParaRPr kumimoji="1" lang="en-US" altLang="ja-JP" sz="800">
              <a:latin typeface="+mn-ea"/>
            </a:endParaRPr>
          </a:p>
          <a:p>
            <a:pPr marL="171450" indent="-171450">
              <a:buFont typeface="Wingdings" panose="05000000000000000000" pitchFamily="2" charset="2"/>
              <a:buChar char="ü"/>
            </a:pPr>
            <a:r>
              <a:rPr kumimoji="1" lang="ja-JP" altLang="en-US" sz="800" b="0" i="0" kern="1200">
                <a:solidFill>
                  <a:schemeClr val="dk1"/>
                </a:solidFill>
                <a:effectLst/>
                <a:latin typeface="+mn-lt"/>
                <a:ea typeface="+mn-ea"/>
                <a:cs typeface="+mn-cs"/>
              </a:rPr>
              <a:t>政府が発表している国の基本方針や、国が目指している社会を実現するための計画を通じて、</a:t>
            </a:r>
            <a:r>
              <a:rPr kumimoji="1" lang="en-US" altLang="ja-JP" sz="800" b="0" i="0" kern="1200">
                <a:solidFill>
                  <a:schemeClr val="dk1"/>
                </a:solidFill>
                <a:effectLst/>
                <a:latin typeface="+mn-lt"/>
                <a:ea typeface="+mn-ea"/>
                <a:cs typeface="+mn-cs"/>
              </a:rPr>
              <a:t>IT</a:t>
            </a:r>
            <a:r>
              <a:rPr kumimoji="1" lang="ja-JP" altLang="en-US" sz="800" b="0" i="0" kern="1200">
                <a:solidFill>
                  <a:schemeClr val="dk1"/>
                </a:solidFill>
                <a:effectLst/>
                <a:latin typeface="+mn-lt"/>
                <a:ea typeface="+mn-ea"/>
                <a:cs typeface="+mn-cs"/>
              </a:rPr>
              <a:t>、デジタル、サイバーセキュリティの方向性・課題について学ぶこと。</a:t>
            </a:r>
            <a:endParaRPr kumimoji="1" lang="en-US" altLang="ja-JP" sz="800" b="0" i="0" kern="1200">
              <a:solidFill>
                <a:schemeClr val="dk1"/>
              </a:solidFill>
              <a:effectLst/>
              <a:latin typeface="+mn-lt"/>
              <a:ea typeface="+mn-ea"/>
              <a:cs typeface="+mn-cs"/>
            </a:endParaRPr>
          </a:p>
          <a:p>
            <a:pPr marL="171450" indent="-171450">
              <a:buFont typeface="Wingdings" panose="05000000000000000000" pitchFamily="2" charset="2"/>
              <a:buChar char="ü"/>
            </a:pPr>
            <a:r>
              <a:rPr kumimoji="1" lang="ja-JP" altLang="en-US" sz="800" b="0" i="0" u="none" strike="noStrike" kern="1200" cap="none" spc="0" normalizeH="0" baseline="0" noProof="0">
                <a:ln>
                  <a:noFill/>
                </a:ln>
                <a:solidFill>
                  <a:prstClr val="black"/>
                </a:solidFill>
                <a:effectLst/>
                <a:uLnTx/>
                <a:uFillTx/>
                <a:latin typeface="+mn-ea"/>
                <a:ea typeface="+mn-ea"/>
                <a:cs typeface="+mn-cs"/>
              </a:rPr>
              <a:t>中小企業ならではの優位性を理解し、積極的に</a:t>
            </a:r>
            <a:r>
              <a:rPr kumimoji="1" lang="en-US" altLang="ja-JP" sz="800" b="0" i="0" u="none" strike="noStrike" kern="1200" cap="none" spc="0" normalizeH="0" baseline="0" noProof="0">
                <a:ln>
                  <a:noFill/>
                </a:ln>
                <a:solidFill>
                  <a:prstClr val="black"/>
                </a:solidFill>
                <a:effectLst/>
                <a:uLnTx/>
                <a:uFillTx/>
                <a:latin typeface="+mn-ea"/>
                <a:ea typeface="+mn-ea"/>
                <a:cs typeface="+mn-cs"/>
              </a:rPr>
              <a:t>DX</a:t>
            </a:r>
            <a:r>
              <a:rPr kumimoji="1" lang="ja-JP" altLang="en-US" sz="800" b="0" i="0" u="none" strike="noStrike" kern="1200" cap="none" spc="0" normalizeH="0" baseline="0" noProof="0">
                <a:ln>
                  <a:noFill/>
                </a:ln>
                <a:solidFill>
                  <a:prstClr val="black"/>
                </a:solidFill>
                <a:effectLst/>
                <a:uLnTx/>
                <a:uFillTx/>
                <a:latin typeface="+mn-ea"/>
                <a:ea typeface="+mn-ea"/>
                <a:cs typeface="+mn-cs"/>
              </a:rPr>
              <a:t>に取組むことが組織を成長させるために重要であること。</a:t>
            </a:r>
            <a:endParaRPr kumimoji="1" lang="en-US" altLang="ja-JP" sz="800" b="0" i="0" u="none" strike="noStrike" kern="1200" cap="none" spc="0" normalizeH="0" baseline="0" noProof="0">
              <a:ln>
                <a:noFill/>
              </a:ln>
              <a:solidFill>
                <a:prstClr val="black"/>
              </a:solidFill>
              <a:effectLst/>
              <a:uLnTx/>
              <a:uFillTx/>
              <a:latin typeface="+mn-ea"/>
              <a:ea typeface="+mn-ea"/>
              <a:cs typeface="+mn-cs"/>
            </a:endParaRPr>
          </a:p>
        </p:txBody>
      </p:sp>
      <p:sp>
        <p:nvSpPr>
          <p:cNvPr id="23" name="テキスト ボックス 22">
            <a:extLst>
              <a:ext uri="{FF2B5EF4-FFF2-40B4-BE49-F238E27FC236}">
                <a16:creationId xmlns:a16="http://schemas.microsoft.com/office/drawing/2014/main" id="{B1ACFE55-1B6C-60A7-FDCC-5537C5FC8795}"/>
              </a:ext>
            </a:extLst>
          </p:cNvPr>
          <p:cNvSpPr txBox="1"/>
          <p:nvPr/>
        </p:nvSpPr>
        <p:spPr>
          <a:xfrm>
            <a:off x="622800" y="7234574"/>
            <a:ext cx="5612400" cy="738664"/>
          </a:xfrm>
          <a:prstGeom prst="rect">
            <a:avLst/>
          </a:prstGeom>
          <a:noFill/>
          <a:ln>
            <a:solidFill>
              <a:schemeClr val="tx1"/>
            </a:solidFill>
          </a:ln>
        </p:spPr>
        <p:txBody>
          <a:bodyPr wrap="square">
            <a:spAutoFit/>
          </a:bodyPr>
          <a:lstStyle/>
          <a:p>
            <a:r>
              <a:rPr kumimoji="1" lang="ja-JP" altLang="en-US" sz="1050" b="1">
                <a:latin typeface="+mn-ea"/>
              </a:rPr>
              <a:t>章</a:t>
            </a:r>
            <a:r>
              <a:rPr kumimoji="1" lang="ja-JP" altLang="en-US" sz="1050" b="1">
                <a:solidFill>
                  <a:schemeClr val="tx1"/>
                </a:solidFill>
                <a:latin typeface="+mn-ea"/>
              </a:rPr>
              <a:t>を通した気づき・学び</a:t>
            </a:r>
            <a:endParaRPr lang="en-US" altLang="ja-JP" sz="1050" u="none" strike="noStrike">
              <a:effectLst/>
            </a:endParaRPr>
          </a:p>
          <a:p>
            <a:r>
              <a:rPr lang="ja-JP" altLang="en-US" sz="1050" spc="31">
                <a:latin typeface="+mn-ea"/>
                <a:cs typeface="Cascadia Mono" panose="020B0609020000020004" pitchFamily="49" charset="0"/>
              </a:rPr>
              <a:t>　デジタルの活用が進むとともに、サイバー攻撃などのサイバーセキュリティのリスクも高まっています。企業は自社の</a:t>
            </a:r>
            <a:r>
              <a:rPr lang="en-US" altLang="ja-JP" sz="1050" spc="31">
                <a:latin typeface="+mn-ea"/>
                <a:cs typeface="Cascadia Mono" panose="020B0609020000020004" pitchFamily="49" charset="0"/>
              </a:rPr>
              <a:t>IT</a:t>
            </a:r>
            <a:r>
              <a:rPr lang="ja-JP" altLang="en-US" sz="1050" spc="31">
                <a:latin typeface="+mn-ea"/>
                <a:cs typeface="Cascadia Mono" panose="020B0609020000020004" pitchFamily="49" charset="0"/>
              </a:rPr>
              <a:t>活用状況を認識しつつ、必要な知識・スキルを身につけた人材を育成・確保することが必要です。</a:t>
            </a:r>
            <a:endParaRPr kumimoji="1" lang="en-US" altLang="ja-JP" sz="1050" b="0">
              <a:solidFill>
                <a:schemeClr val="tx1"/>
              </a:solidFill>
              <a:latin typeface="+mn-ea"/>
            </a:endParaRPr>
          </a:p>
        </p:txBody>
      </p:sp>
      <p:sp>
        <p:nvSpPr>
          <p:cNvPr id="12" name="テキスト プレースホルダー 2">
            <a:extLst>
              <a:ext uri="{FF2B5EF4-FFF2-40B4-BE49-F238E27FC236}">
                <a16:creationId xmlns:a16="http://schemas.microsoft.com/office/drawing/2014/main" id="{66F8D3EE-9EFB-93AD-AC16-10A4EAEFCA24}"/>
              </a:ext>
            </a:extLst>
          </p:cNvPr>
          <p:cNvSpPr>
            <a:spLocks noGrp="1"/>
          </p:cNvSpPr>
          <p:nvPr>
            <p:ph type="body" sz="quarter" idx="14"/>
          </p:nvPr>
        </p:nvSpPr>
        <p:spPr>
          <a:xfrm>
            <a:off x="1123950" y="1457325"/>
            <a:ext cx="6143124" cy="381000"/>
          </a:xfrm>
        </p:spPr>
        <p:txBody>
          <a:bodyPr/>
          <a:lstStyle/>
          <a:p>
            <a:r>
              <a:rPr kumimoji="1" lang="en-US" altLang="ja-JP"/>
              <a:t>19-2-</a:t>
            </a:r>
            <a:r>
              <a:rPr lang="en-US" altLang="ja-JP"/>
              <a:t>5</a:t>
            </a:r>
            <a:r>
              <a:rPr kumimoji="1" lang="en-US" altLang="ja-JP"/>
              <a:t>. </a:t>
            </a:r>
            <a:r>
              <a:rPr kumimoji="1" lang="ja-JP" altLang="en-US" sz="1000"/>
              <a:t>第</a:t>
            </a:r>
            <a:r>
              <a:rPr kumimoji="1" lang="en-US" altLang="ja-JP" sz="1000"/>
              <a:t>5</a:t>
            </a:r>
            <a:r>
              <a:rPr kumimoji="1" lang="ja-JP" altLang="en-US" sz="1000"/>
              <a:t>章</a:t>
            </a:r>
            <a:r>
              <a:rPr kumimoji="1" lang="en-US" altLang="ja-JP" sz="1000"/>
              <a:t>. </a:t>
            </a:r>
            <a:r>
              <a:rPr kumimoji="1" lang="ja-JP" altLang="en-US" sz="1000"/>
              <a:t>デジタル社会の方向性と実現に向けた国の方針</a:t>
            </a:r>
          </a:p>
        </p:txBody>
      </p:sp>
      <p:graphicFrame>
        <p:nvGraphicFramePr>
          <p:cNvPr id="13" name="表 12">
            <a:extLst>
              <a:ext uri="{FF2B5EF4-FFF2-40B4-BE49-F238E27FC236}">
                <a16:creationId xmlns:a16="http://schemas.microsoft.com/office/drawing/2014/main" id="{3F29FCB6-A9E6-9660-F0FA-F7879CEE0914}"/>
              </a:ext>
            </a:extLst>
          </p:cNvPr>
          <p:cNvGraphicFramePr>
            <a:graphicFrameLocks noGrp="1"/>
          </p:cNvGraphicFramePr>
          <p:nvPr>
            <p:extLst>
              <p:ext uri="{D42A27DB-BD31-4B8C-83A1-F6EECF244321}">
                <p14:modId xmlns:p14="http://schemas.microsoft.com/office/powerpoint/2010/main" val="1747934125"/>
              </p:ext>
            </p:extLst>
          </p:nvPr>
        </p:nvGraphicFramePr>
        <p:xfrm>
          <a:off x="622800" y="8679529"/>
          <a:ext cx="5612400" cy="746760"/>
        </p:xfrm>
        <a:graphic>
          <a:graphicData uri="http://schemas.openxmlformats.org/drawingml/2006/table">
            <a:tbl>
              <a:tblPr firstRow="1" bandRow="1">
                <a:tableStyleId>{5C22544A-7EE6-4342-B048-85BDC9FD1C3A}</a:tableStyleId>
              </a:tblPr>
              <a:tblGrid>
                <a:gridCol w="2209300">
                  <a:extLst>
                    <a:ext uri="{9D8B030D-6E8A-4147-A177-3AD203B41FA5}">
                      <a16:colId xmlns:a16="http://schemas.microsoft.com/office/drawing/2014/main" val="727053212"/>
                    </a:ext>
                  </a:extLst>
                </a:gridCol>
                <a:gridCol w="3403100">
                  <a:extLst>
                    <a:ext uri="{9D8B030D-6E8A-4147-A177-3AD203B41FA5}">
                      <a16:colId xmlns:a16="http://schemas.microsoft.com/office/drawing/2014/main" val="3234435599"/>
                    </a:ext>
                  </a:extLst>
                </a:gridCol>
              </a:tblGrid>
              <a:tr h="0">
                <a:tc gridSpan="2">
                  <a:txBody>
                    <a:bodyPr/>
                    <a:lstStyle/>
                    <a:p>
                      <a:r>
                        <a:rPr kumimoji="1" lang="ja-JP" altLang="en-US" sz="500" b="0">
                          <a:solidFill>
                            <a:sysClr val="windowText" lastClr="000000"/>
                          </a:solidFill>
                          <a:latin typeface="+mn-ea"/>
                          <a:ea typeface="+mn-ea"/>
                        </a:rPr>
                        <a:t>実践のために参考となる文献（参考文献）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600" b="0">
                        <a:solidFill>
                          <a:sysClr val="windowText" lastClr="000000"/>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83033037"/>
                  </a:ext>
                </a:extLst>
              </a:tr>
              <a:tr h="0">
                <a:tc>
                  <a:txBody>
                    <a:bodyPr/>
                    <a:lstStyle/>
                    <a:p>
                      <a:r>
                        <a:rPr kumimoji="1" lang="ja-JP" altLang="en-US" sz="500" b="0">
                          <a:solidFill>
                            <a:sysClr val="windowText" lastClr="000000"/>
                          </a:solidFill>
                          <a:latin typeface="メイリオ" panose="020B0604030504040204" pitchFamily="50" charset="-128"/>
                          <a:ea typeface="メイリオ" panose="020B0604030504040204" pitchFamily="50" charset="-128"/>
                        </a:rPr>
                        <a:t>経済財政運営と改革の基本方針</a:t>
                      </a:r>
                      <a:r>
                        <a:rPr kumimoji="1" lang="en-US" altLang="ja-JP" sz="500" b="0">
                          <a:solidFill>
                            <a:sysClr val="windowText" lastClr="000000"/>
                          </a:solidFill>
                          <a:latin typeface="メイリオ" panose="020B0604030504040204" pitchFamily="50" charset="-128"/>
                          <a:ea typeface="メイリオ" panose="020B0604030504040204" pitchFamily="50" charset="-128"/>
                        </a:rPr>
                        <a:t>2023</a:t>
                      </a:r>
                      <a:endParaRPr kumimoji="1" lang="ja-JP" altLang="en-US" sz="5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4"/>
                        </a:rPr>
                        <a:t>https://www5.cao.go.jp/keizai-shimon/kaigi/cabinet/honebuto/2023/2023_basicpolicies_ja.pdf</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r h="0">
                <a:tc>
                  <a:txBody>
                    <a:bodyPr/>
                    <a:lstStyle/>
                    <a:p>
                      <a:r>
                        <a:rPr kumimoji="1" lang="ja-JP" altLang="en-US" sz="500" b="0">
                          <a:solidFill>
                            <a:sysClr val="windowText" lastClr="000000"/>
                          </a:solidFill>
                          <a:latin typeface="メイリオ" panose="020B0604030504040204" pitchFamily="50" charset="-128"/>
                          <a:ea typeface="メイリオ" panose="020B0604030504040204" pitchFamily="50" charset="-128"/>
                        </a:rPr>
                        <a:t>デジタル社会の実現に向けた重点計画</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5"/>
                        </a:rPr>
                        <a:t>https://www.digital.go.jp/assets/contents/node/basic_page/field_ref_resources/5ecac8cc-50f1-4168-b989-2bcaabffe870/b24ac613/20230609_policies_priority_outline_05.pdf</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1887866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中堅・中小企業等向けデジタルガバナンス・コード実践の手引き</a:t>
                      </a:r>
                      <a:r>
                        <a:rPr kumimoji="1" lang="en-US" altLang="ja-JP" sz="500" b="0">
                          <a:solidFill>
                            <a:sysClr val="windowText" lastClr="000000"/>
                          </a:solidFill>
                          <a:latin typeface="メイリオ" panose="020B0604030504040204" pitchFamily="50" charset="-128"/>
                          <a:ea typeface="メイリオ" panose="020B0604030504040204" pitchFamily="50" charset="-128"/>
                        </a:rPr>
                        <a:t>2.0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6"/>
                        </a:rPr>
                        <a:t>https://www.meti.go.jp/policy/it_policy/investment/dx-chushoguidebook/tebiki2-0.pdf</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39446674"/>
                  </a:ext>
                </a:extLst>
              </a:tr>
            </a:tbl>
          </a:graphicData>
        </a:graphic>
      </p:graphicFrame>
      <p:sp>
        <p:nvSpPr>
          <p:cNvPr id="4" name="四角形: 角を丸くする 3">
            <a:extLst>
              <a:ext uri="{FF2B5EF4-FFF2-40B4-BE49-F238E27FC236}">
                <a16:creationId xmlns:a16="http://schemas.microsoft.com/office/drawing/2014/main" id="{DCB5CB46-C800-4F05-7116-5A56C490B84A}"/>
              </a:ext>
            </a:extLst>
          </p:cNvPr>
          <p:cNvSpPr/>
          <p:nvPr/>
        </p:nvSpPr>
        <p:spPr>
          <a:xfrm>
            <a:off x="622800" y="2577067"/>
            <a:ext cx="5612400" cy="1044554"/>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800" b="1" i="0" u="none" strike="noStrike" kern="1200" cap="none" spc="0" normalizeH="0" baseline="0" noProof="0">
                <a:ln>
                  <a:noFill/>
                </a:ln>
                <a:solidFill>
                  <a:schemeClr val="tx1"/>
                </a:solidFill>
                <a:effectLst/>
                <a:uLnTx/>
                <a:uFillTx/>
                <a:latin typeface="+mn-ea"/>
                <a:ea typeface="+mn-ea"/>
                <a:cs typeface="+mn-cs"/>
              </a:rPr>
              <a:t>デジタル社会を実現していくための</a:t>
            </a:r>
            <a:r>
              <a:rPr kumimoji="1" lang="en-US" altLang="ja-JP" sz="800" b="1" i="0" u="none" strike="noStrike" kern="1200" cap="none" spc="0" normalizeH="0" baseline="0" noProof="0">
                <a:ln>
                  <a:noFill/>
                </a:ln>
                <a:solidFill>
                  <a:schemeClr val="tx1"/>
                </a:solidFill>
                <a:effectLst/>
                <a:uLnTx/>
                <a:uFillTx/>
                <a:latin typeface="+mn-ea"/>
                <a:ea typeface="+mn-ea"/>
                <a:cs typeface="+mn-cs"/>
              </a:rPr>
              <a:t>7</a:t>
            </a:r>
            <a:r>
              <a:rPr kumimoji="1" lang="ja-JP" altLang="en-US" sz="800" b="1" i="0" u="none" strike="noStrike" kern="1200" cap="none" spc="0" normalizeH="0" baseline="0" noProof="0">
                <a:ln>
                  <a:noFill/>
                </a:ln>
                <a:solidFill>
                  <a:schemeClr val="tx1"/>
                </a:solidFill>
                <a:effectLst/>
                <a:uLnTx/>
                <a:uFillTx/>
                <a:latin typeface="+mn-ea"/>
                <a:ea typeface="+mn-ea"/>
                <a:cs typeface="+mn-cs"/>
              </a:rPr>
              <a:t>つの戦略的な政策</a:t>
            </a:r>
          </a:p>
          <a:p>
            <a:pPr marL="228600" indent="-228600">
              <a:buFont typeface="+mj-lt"/>
              <a:buAutoNum type="arabicPeriod"/>
            </a:pPr>
            <a:r>
              <a:rPr kumimoji="1" lang="ja-JP" altLang="en-US" sz="800" b="0" i="0" u="none" strike="noStrike" kern="1200" cap="none" spc="0" normalizeH="0" baseline="0" noProof="0">
                <a:ln>
                  <a:noFill/>
                </a:ln>
                <a:solidFill>
                  <a:prstClr val="black"/>
                </a:solidFill>
                <a:effectLst/>
                <a:uLnTx/>
                <a:uFillTx/>
                <a:cs typeface="+mn-cs"/>
              </a:rPr>
              <a:t>デジタル社会の実現に向けた構造改革</a:t>
            </a:r>
            <a:endParaRPr kumimoji="1" lang="en-US" altLang="ja-JP" sz="800">
              <a:solidFill>
                <a:prstClr val="black"/>
              </a:solidFill>
            </a:endParaRPr>
          </a:p>
          <a:p>
            <a:pPr marL="228600" indent="-228600">
              <a:buFont typeface="+mj-lt"/>
              <a:buAutoNum type="arabicPeriod"/>
            </a:pPr>
            <a:r>
              <a:rPr kumimoji="1" lang="ja-JP" altLang="en-US" sz="800" b="0" i="0" u="none" strike="noStrike" kern="1200" cap="none" spc="0" normalizeH="0" baseline="0" noProof="0">
                <a:ln>
                  <a:noFill/>
                </a:ln>
                <a:solidFill>
                  <a:prstClr val="black"/>
                </a:solidFill>
                <a:effectLst/>
                <a:uLnTx/>
                <a:uFillTx/>
                <a:cs typeface="+mn-cs"/>
              </a:rPr>
              <a:t>デジタル田園都市国家構想の実現 </a:t>
            </a:r>
            <a:endParaRPr kumimoji="1" lang="en-US" altLang="ja-JP" sz="800">
              <a:solidFill>
                <a:prstClr val="black"/>
              </a:solidFill>
            </a:endParaRPr>
          </a:p>
          <a:p>
            <a:pPr marL="228600" indent="-228600">
              <a:buFont typeface="+mj-lt"/>
              <a:buAutoNum type="arabicPeriod"/>
            </a:pPr>
            <a:r>
              <a:rPr kumimoji="1" lang="ja-JP" altLang="en-US" sz="800" b="0" i="0" u="none" strike="noStrike" kern="1200" cap="none" spc="0" normalizeH="0" baseline="0" noProof="0">
                <a:ln>
                  <a:noFill/>
                </a:ln>
                <a:solidFill>
                  <a:prstClr val="black"/>
                </a:solidFill>
                <a:effectLst/>
                <a:uLnTx/>
                <a:uFillTx/>
                <a:cs typeface="+mn-cs"/>
              </a:rPr>
              <a:t>国際戦略の推進</a:t>
            </a:r>
            <a:endParaRPr kumimoji="1" lang="en-US" altLang="ja-JP" sz="800">
              <a:solidFill>
                <a:prstClr val="black"/>
              </a:solidFill>
            </a:endParaRPr>
          </a:p>
          <a:p>
            <a:pPr marL="228600" indent="-228600">
              <a:buFont typeface="+mj-lt"/>
              <a:buAutoNum type="arabicPeriod"/>
            </a:pPr>
            <a:r>
              <a:rPr kumimoji="1" lang="ja-JP" altLang="en-US" sz="800" b="0" i="0" u="none" strike="noStrike" kern="1200" cap="none" spc="0" normalizeH="0" baseline="0" noProof="0">
                <a:ln>
                  <a:noFill/>
                </a:ln>
                <a:solidFill>
                  <a:prstClr val="black"/>
                </a:solidFill>
                <a:effectLst/>
                <a:uLnTx/>
                <a:uFillTx/>
                <a:cs typeface="+mn-cs"/>
              </a:rPr>
              <a:t>サイバーセキュリティなどの安全・安心の確保</a:t>
            </a:r>
            <a:endParaRPr kumimoji="1" lang="en-US" altLang="ja-JP" sz="800">
              <a:solidFill>
                <a:prstClr val="black"/>
              </a:solidFill>
            </a:endParaRPr>
          </a:p>
          <a:p>
            <a:pPr marL="228600" indent="-228600">
              <a:buFont typeface="+mj-lt"/>
              <a:buAutoNum type="arabicPeriod"/>
            </a:pPr>
            <a:r>
              <a:rPr kumimoji="1" lang="ja-JP" altLang="en-US" sz="800" b="0" i="0" u="none" strike="noStrike" kern="1200" cap="none" spc="0" normalizeH="0" baseline="0" noProof="0">
                <a:ln>
                  <a:noFill/>
                </a:ln>
                <a:solidFill>
                  <a:prstClr val="black"/>
                </a:solidFill>
                <a:effectLst/>
                <a:uLnTx/>
                <a:uFillTx/>
                <a:cs typeface="+mn-cs"/>
              </a:rPr>
              <a:t>急速な</a:t>
            </a:r>
            <a:r>
              <a:rPr kumimoji="1" lang="en-US" altLang="ja-JP" sz="800" b="0" i="0" u="none" strike="noStrike" kern="1200" cap="none" spc="0" normalizeH="0" baseline="0" noProof="0">
                <a:ln>
                  <a:noFill/>
                </a:ln>
                <a:solidFill>
                  <a:prstClr val="black"/>
                </a:solidFill>
                <a:effectLst/>
                <a:uLnTx/>
                <a:uFillTx/>
                <a:cs typeface="+mn-cs"/>
              </a:rPr>
              <a:t>AI</a:t>
            </a:r>
            <a:r>
              <a:rPr kumimoji="1" lang="ja-JP" altLang="en-US" sz="800" b="0" i="0" u="none" strike="noStrike" kern="1200" cap="none" spc="0" normalizeH="0" baseline="0" noProof="0">
                <a:ln>
                  <a:noFill/>
                </a:ln>
                <a:solidFill>
                  <a:prstClr val="black"/>
                </a:solidFill>
                <a:effectLst/>
                <a:uLnTx/>
                <a:uFillTx/>
                <a:cs typeface="+mn-cs"/>
              </a:rPr>
              <a:t>の進歩・普及を踏まえた対応 </a:t>
            </a:r>
            <a:endParaRPr kumimoji="1" lang="en-US" altLang="ja-JP" sz="800">
              <a:solidFill>
                <a:prstClr val="black"/>
              </a:solidFill>
            </a:endParaRPr>
          </a:p>
          <a:p>
            <a:pPr marL="228600" indent="-228600">
              <a:buFont typeface="+mj-lt"/>
              <a:buAutoNum type="arabicPeriod"/>
            </a:pPr>
            <a:r>
              <a:rPr kumimoji="1" lang="ja-JP" altLang="en-US" sz="800" b="0" i="0" u="none" strike="noStrike" kern="1200" cap="none" spc="0" normalizeH="0" baseline="0" noProof="0">
                <a:ln>
                  <a:noFill/>
                </a:ln>
                <a:solidFill>
                  <a:prstClr val="black"/>
                </a:solidFill>
                <a:effectLst/>
                <a:uLnTx/>
                <a:uFillTx/>
                <a:cs typeface="+mn-cs"/>
              </a:rPr>
              <a:t>包括的データ戦略の推進と今後の取組</a:t>
            </a:r>
            <a:endParaRPr kumimoji="1" lang="en-US" altLang="ja-JP" sz="800">
              <a:solidFill>
                <a:prstClr val="black"/>
              </a:solidFill>
            </a:endParaRPr>
          </a:p>
          <a:p>
            <a:pPr marL="228600" indent="-228600">
              <a:buFont typeface="+mj-lt"/>
              <a:buAutoNum type="arabicPeriod"/>
            </a:pPr>
            <a:r>
              <a:rPr kumimoji="1" lang="en-US" altLang="ja-JP" sz="800" b="0" i="0" u="none" strike="noStrike" kern="1200" cap="none" spc="0" normalizeH="0" baseline="0" noProof="0">
                <a:ln>
                  <a:noFill/>
                </a:ln>
                <a:solidFill>
                  <a:prstClr val="black"/>
                </a:solidFill>
                <a:effectLst/>
                <a:uLnTx/>
                <a:uFillTx/>
                <a:cs typeface="+mn-cs"/>
              </a:rPr>
              <a:t>Web3.0</a:t>
            </a:r>
            <a:r>
              <a:rPr kumimoji="1" lang="ja-JP" altLang="en-US" sz="800" b="0" i="0" u="none" strike="noStrike" kern="1200" cap="none" spc="0" normalizeH="0" baseline="0" noProof="0">
                <a:ln>
                  <a:noFill/>
                </a:ln>
                <a:solidFill>
                  <a:prstClr val="black"/>
                </a:solidFill>
                <a:effectLst/>
                <a:uLnTx/>
                <a:uFillTx/>
                <a:cs typeface="+mn-cs"/>
              </a:rPr>
              <a:t>の推進</a:t>
            </a:r>
            <a:endParaRPr lang="ja-JP" altLang="en-US" sz="800">
              <a:solidFill>
                <a:schemeClr val="tx1"/>
              </a:solidFill>
            </a:endParaRPr>
          </a:p>
        </p:txBody>
      </p:sp>
      <p:sp>
        <p:nvSpPr>
          <p:cNvPr id="15" name="テキスト ボックス 14">
            <a:extLst>
              <a:ext uri="{FF2B5EF4-FFF2-40B4-BE49-F238E27FC236}">
                <a16:creationId xmlns:a16="http://schemas.microsoft.com/office/drawing/2014/main" id="{162339B6-9EBE-9CAD-9CB6-BCA561D83067}"/>
              </a:ext>
            </a:extLst>
          </p:cNvPr>
          <p:cNvSpPr txBox="1"/>
          <p:nvPr/>
        </p:nvSpPr>
        <p:spPr>
          <a:xfrm>
            <a:off x="622800" y="3617824"/>
            <a:ext cx="5612400" cy="1869743"/>
          </a:xfrm>
          <a:prstGeom prst="rect">
            <a:avLst/>
          </a:prstGeom>
          <a:noFill/>
        </p:spPr>
        <p:txBody>
          <a:bodyPr wrap="square">
            <a:spAutoFit/>
          </a:bodyPr>
          <a:lstStyle/>
          <a:p>
            <a:pPr lvl="0"/>
            <a:r>
              <a:rPr kumimoji="1" lang="ja-JP" altLang="en-US" sz="1050" b="0">
                <a:solidFill>
                  <a:schemeClr val="tx1"/>
                </a:solidFill>
              </a:rPr>
              <a:t>　また第</a:t>
            </a:r>
            <a:r>
              <a:rPr kumimoji="1" lang="en-US" altLang="ja-JP" sz="1050" b="0">
                <a:solidFill>
                  <a:schemeClr val="tx1"/>
                </a:solidFill>
              </a:rPr>
              <a:t>5</a:t>
            </a:r>
            <a:r>
              <a:rPr kumimoji="1" lang="ja-JP" altLang="en-US" sz="1050" b="0">
                <a:solidFill>
                  <a:schemeClr val="tx1"/>
                </a:solidFill>
              </a:rPr>
              <a:t>章では、政府が提唱している</a:t>
            </a:r>
            <a:r>
              <a:rPr kumimoji="1" lang="en-US" altLang="ja-JP" sz="1050" b="0">
                <a:solidFill>
                  <a:schemeClr val="tx1"/>
                </a:solidFill>
              </a:rPr>
              <a:t>Society5.0</a:t>
            </a:r>
            <a:r>
              <a:rPr kumimoji="1" lang="ja-JP" altLang="en-US" sz="1050" b="0">
                <a:solidFill>
                  <a:schemeClr val="tx1"/>
                </a:solidFill>
              </a:rPr>
              <a:t>と</a:t>
            </a:r>
            <a:r>
              <a:rPr kumimoji="1" lang="en-US" altLang="ja-JP" sz="1050" b="0">
                <a:solidFill>
                  <a:schemeClr val="tx1"/>
                </a:solidFill>
              </a:rPr>
              <a:t>DX</a:t>
            </a:r>
            <a:r>
              <a:rPr kumimoji="1" lang="ja-JP" altLang="en-US" sz="1050" b="0">
                <a:solidFill>
                  <a:schemeClr val="tx1"/>
                </a:solidFill>
              </a:rPr>
              <a:t>の推進についても解説しました。</a:t>
            </a:r>
            <a:endParaRPr kumimoji="1" lang="en-US" altLang="ja-JP" sz="1050" b="0">
              <a:solidFill>
                <a:schemeClr val="tx1"/>
              </a:solidFill>
            </a:endParaRPr>
          </a:p>
          <a:p>
            <a:pPr marL="171450" lvl="0" indent="-171450">
              <a:buFont typeface="Arial" panose="020B0604020202020204" pitchFamily="34" charset="0"/>
              <a:buChar char="•"/>
            </a:pPr>
            <a:r>
              <a:rPr kumimoji="1" lang="en-US" altLang="ja-JP" sz="1050" b="0">
                <a:solidFill>
                  <a:schemeClr val="tx1"/>
                </a:solidFill>
              </a:rPr>
              <a:t>Society5.0</a:t>
            </a:r>
            <a:br>
              <a:rPr kumimoji="1" lang="en-US" altLang="ja-JP" sz="1050" b="0">
                <a:solidFill>
                  <a:schemeClr val="tx1"/>
                </a:solidFill>
              </a:rPr>
            </a:br>
            <a:r>
              <a:rPr kumimoji="1" lang="ja-JP" altLang="en-US" sz="1050" b="0">
                <a:solidFill>
                  <a:schemeClr val="tx1"/>
                </a:solidFill>
              </a:rPr>
              <a:t>　</a:t>
            </a:r>
            <a:r>
              <a:rPr kumimoji="1" lang="en-US" altLang="ja-JP" sz="1050" b="0" i="0" u="none" strike="noStrike" kern="1200" cap="none" spc="0" normalizeH="0" baseline="0" noProof="0">
                <a:ln>
                  <a:noFill/>
                </a:ln>
                <a:solidFill>
                  <a:schemeClr val="tx1"/>
                </a:solidFill>
                <a:effectLst/>
                <a:uLnTx/>
                <a:uFillTx/>
                <a:latin typeface="+mn-ea"/>
                <a:ea typeface="+mn-ea"/>
                <a:cs typeface="+mn-cs"/>
              </a:rPr>
              <a:t>Society5.0</a:t>
            </a:r>
            <a:r>
              <a:rPr kumimoji="1" lang="ja-JP" altLang="en-US" sz="1050" b="0" i="0" u="none" strike="noStrike" kern="1200" cap="none" spc="0" normalizeH="0" baseline="0" noProof="0">
                <a:ln>
                  <a:noFill/>
                </a:ln>
                <a:solidFill>
                  <a:schemeClr val="tx1"/>
                </a:solidFill>
                <a:effectLst/>
                <a:uLnTx/>
                <a:uFillTx/>
                <a:latin typeface="+mn-ea"/>
                <a:ea typeface="+mn-ea"/>
                <a:cs typeface="+mn-cs"/>
              </a:rPr>
              <a:t>では、</a:t>
            </a:r>
            <a:r>
              <a:rPr kumimoji="1" lang="en-US" altLang="ja-JP" sz="1050" b="0" i="0" u="none" strike="noStrike" kern="1200" cap="none" spc="0" normalizeH="0" baseline="0" noProof="0">
                <a:ln>
                  <a:noFill/>
                </a:ln>
                <a:solidFill>
                  <a:schemeClr val="tx1"/>
                </a:solidFill>
                <a:effectLst/>
                <a:uLnTx/>
                <a:uFillTx/>
                <a:latin typeface="+mn-ea"/>
                <a:ea typeface="+mn-ea"/>
                <a:cs typeface="+mn-cs"/>
              </a:rPr>
              <a:t>IoT</a:t>
            </a:r>
            <a:r>
              <a:rPr kumimoji="1" lang="ja-JP" altLang="en-US" sz="1050" b="0" i="0" u="none" strike="noStrike" kern="1200" cap="none" spc="0" normalizeH="0" baseline="0" noProof="0">
                <a:ln>
                  <a:noFill/>
                </a:ln>
                <a:solidFill>
                  <a:schemeClr val="tx1"/>
                </a:solidFill>
                <a:effectLst/>
                <a:uLnTx/>
                <a:uFillTx/>
                <a:latin typeface="+mn-ea"/>
                <a:ea typeface="+mn-ea"/>
                <a:cs typeface="+mn-cs"/>
              </a:rPr>
              <a:t>ですべての人とモノが繋がり、知識や情報を共有することによって、これまでにない新たな価値を生み出すとともに、</a:t>
            </a:r>
            <a:r>
              <a:rPr kumimoji="1" lang="ja-JP" altLang="en-US" sz="1050"/>
              <a:t>社会が抱えるさまざまな課題を解決の方向に導きます。</a:t>
            </a:r>
            <a:r>
              <a:rPr kumimoji="1" lang="ja-JP" altLang="en-US" sz="1050" b="0" i="0" u="none" strike="noStrike" kern="1200" cap="none" spc="0" normalizeH="0" baseline="0" noProof="0">
                <a:ln>
                  <a:noFill/>
                </a:ln>
                <a:solidFill>
                  <a:schemeClr val="tx1"/>
                </a:solidFill>
                <a:effectLst/>
                <a:uLnTx/>
                <a:uFillTx/>
                <a:latin typeface="+mn-ea"/>
                <a:ea typeface="+mn-ea"/>
                <a:cs typeface="+mn-cs"/>
              </a:rPr>
              <a:t>一方で、</a:t>
            </a:r>
            <a:r>
              <a:rPr kumimoji="1" lang="en-US" altLang="ja-JP" sz="1050" b="0">
                <a:solidFill>
                  <a:schemeClr val="tx1"/>
                </a:solidFill>
                <a:latin typeface="+mn-ea"/>
                <a:ea typeface="+mn-ea"/>
              </a:rPr>
              <a:t>Society5.0</a:t>
            </a:r>
            <a:r>
              <a:rPr kumimoji="1" lang="ja-JP" altLang="en-US" sz="1050" b="0">
                <a:solidFill>
                  <a:schemeClr val="tx1"/>
                </a:solidFill>
                <a:latin typeface="+mn-ea"/>
                <a:ea typeface="+mn-ea"/>
              </a:rPr>
              <a:t>におけるサイバー空間の急激な拡大は、サイバー攻撃の対象が増えることを示しています。サイバー空間とフィジカル空間の相互作用により、サイバー攻撃がフィジカル空間にも影響を及ぼす可能性が高まります。</a:t>
            </a:r>
            <a:endParaRPr kumimoji="1" lang="en-US" altLang="ja-JP" sz="1050" b="0">
              <a:solidFill>
                <a:schemeClr val="tx1"/>
              </a:solidFill>
            </a:endParaRPr>
          </a:p>
          <a:p>
            <a:pPr marL="171450" lvl="0" indent="-171450">
              <a:buFont typeface="Arial" panose="020B0604020202020204" pitchFamily="34" charset="0"/>
              <a:buChar char="•"/>
            </a:pPr>
            <a:r>
              <a:rPr kumimoji="1" lang="en-US" altLang="ja-JP" sz="1050" b="0">
                <a:solidFill>
                  <a:schemeClr val="tx1"/>
                </a:solidFill>
              </a:rPr>
              <a:t>DX</a:t>
            </a:r>
            <a:r>
              <a:rPr kumimoji="1" lang="ja-JP" altLang="en-US" sz="1050" b="0">
                <a:solidFill>
                  <a:schemeClr val="tx1"/>
                </a:solidFill>
              </a:rPr>
              <a:t>の推進</a:t>
            </a:r>
            <a:br>
              <a:rPr kumimoji="1" lang="en-US" altLang="ja-JP" sz="1050" b="0">
                <a:solidFill>
                  <a:schemeClr val="tx1"/>
                </a:solidFill>
              </a:rPr>
            </a:br>
            <a:r>
              <a:rPr kumimoji="1" lang="ja-JP" altLang="en-US" sz="1050" b="0">
                <a:solidFill>
                  <a:schemeClr val="tx1"/>
                </a:solidFill>
              </a:rPr>
              <a:t>　</a:t>
            </a:r>
            <a:r>
              <a:rPr kumimoji="1" lang="en-US" altLang="ja-JP" sz="1050" b="0">
                <a:solidFill>
                  <a:schemeClr val="tx1"/>
                </a:solidFill>
              </a:rPr>
              <a:t>DX</a:t>
            </a:r>
            <a:r>
              <a:rPr kumimoji="1" lang="ja-JP" altLang="en-US" sz="1050" b="0">
                <a:solidFill>
                  <a:schemeClr val="tx1"/>
                </a:solidFill>
              </a:rPr>
              <a:t>の推進における中小企業の優位性について説明しています。</a:t>
            </a:r>
            <a:r>
              <a:rPr kumimoji="1" lang="ja-JP" altLang="en-US" sz="1050" b="0" i="0" u="none" strike="noStrike" kern="1200" cap="none" spc="0" normalizeH="0" baseline="0" noProof="0">
                <a:ln>
                  <a:noFill/>
                </a:ln>
                <a:solidFill>
                  <a:prstClr val="black"/>
                </a:solidFill>
                <a:effectLst/>
                <a:uLnTx/>
                <a:uFillTx/>
                <a:latin typeface="+mn-ea"/>
                <a:ea typeface="+mn-ea"/>
                <a:cs typeface="+mn-cs"/>
              </a:rPr>
              <a:t>中小企業の中には、</a:t>
            </a:r>
            <a:r>
              <a:rPr kumimoji="1" lang="en-US" altLang="ja-JP" sz="1050" b="0" i="0" u="none" strike="noStrike" kern="1200" cap="none" spc="0" normalizeH="0" baseline="0" noProof="0">
                <a:ln>
                  <a:noFill/>
                </a:ln>
                <a:solidFill>
                  <a:prstClr val="black"/>
                </a:solidFill>
                <a:effectLst/>
                <a:uLnTx/>
                <a:uFillTx/>
                <a:latin typeface="+mn-ea"/>
                <a:ea typeface="+mn-ea"/>
                <a:cs typeface="+mn-cs"/>
              </a:rPr>
              <a:t>DX</a:t>
            </a:r>
            <a:r>
              <a:rPr kumimoji="1" lang="ja-JP" altLang="en-US" sz="1050" b="0" i="0" u="none" strike="noStrike" kern="1200" cap="none" spc="0" normalizeH="0" baseline="0" noProof="0">
                <a:ln>
                  <a:noFill/>
                </a:ln>
                <a:solidFill>
                  <a:prstClr val="black"/>
                </a:solidFill>
                <a:effectLst/>
                <a:uLnTx/>
                <a:uFillTx/>
                <a:latin typeface="+mn-ea"/>
                <a:ea typeface="+mn-ea"/>
                <a:cs typeface="+mn-cs"/>
              </a:rPr>
              <a:t>を推進し、売上高を</a:t>
            </a:r>
            <a:r>
              <a:rPr kumimoji="1" lang="en-US" altLang="ja-JP" sz="1050" b="0" i="0" u="none" strike="noStrike" kern="1200" cap="none" spc="0" normalizeH="0" baseline="0" noProof="0">
                <a:ln>
                  <a:noFill/>
                </a:ln>
                <a:solidFill>
                  <a:prstClr val="black"/>
                </a:solidFill>
                <a:effectLst/>
                <a:uLnTx/>
                <a:uFillTx/>
                <a:latin typeface="+mn-ea"/>
                <a:ea typeface="+mn-ea"/>
                <a:cs typeface="+mn-cs"/>
              </a:rPr>
              <a:t>5</a:t>
            </a:r>
            <a:r>
              <a:rPr kumimoji="1" lang="ja-JP" altLang="en-US" sz="1050" b="0" i="0" u="none" strike="noStrike" kern="1200" cap="none" spc="0" normalizeH="0" baseline="0" noProof="0">
                <a:ln>
                  <a:noFill/>
                </a:ln>
                <a:solidFill>
                  <a:prstClr val="black"/>
                </a:solidFill>
                <a:effectLst/>
                <a:uLnTx/>
                <a:uFillTx/>
                <a:latin typeface="+mn-ea"/>
                <a:ea typeface="+mn-ea"/>
                <a:cs typeface="+mn-cs"/>
              </a:rPr>
              <a:t>倍、利益を</a:t>
            </a:r>
            <a:r>
              <a:rPr kumimoji="1" lang="en-US" altLang="ja-JP" sz="1050" b="0" i="0" u="none" strike="noStrike" kern="1200" cap="none" spc="0" normalizeH="0" baseline="0" noProof="0">
                <a:ln>
                  <a:noFill/>
                </a:ln>
                <a:solidFill>
                  <a:prstClr val="black"/>
                </a:solidFill>
                <a:effectLst/>
                <a:uLnTx/>
                <a:uFillTx/>
                <a:latin typeface="+mn-ea"/>
                <a:ea typeface="+mn-ea"/>
                <a:cs typeface="+mn-cs"/>
              </a:rPr>
              <a:t>50</a:t>
            </a:r>
            <a:r>
              <a:rPr kumimoji="1" lang="ja-JP" altLang="en-US" sz="1050" b="0" i="0" u="none" strike="noStrike" kern="1200" cap="none" spc="0" normalizeH="0" baseline="0" noProof="0">
                <a:ln>
                  <a:noFill/>
                </a:ln>
                <a:solidFill>
                  <a:prstClr val="black"/>
                </a:solidFill>
                <a:effectLst/>
                <a:uLnTx/>
                <a:uFillTx/>
                <a:latin typeface="+mn-ea"/>
                <a:ea typeface="+mn-ea"/>
                <a:cs typeface="+mn-cs"/>
              </a:rPr>
              <a:t>倍に増加させた企業が存在します。中小企業ならではの優位性を理解し積極的に</a:t>
            </a:r>
            <a:r>
              <a:rPr kumimoji="1" lang="en-US" altLang="ja-JP" sz="1050" b="0" i="0" u="none" strike="noStrike" kern="1200" cap="none" spc="0" normalizeH="0" baseline="0" noProof="0">
                <a:ln>
                  <a:noFill/>
                </a:ln>
                <a:solidFill>
                  <a:prstClr val="black"/>
                </a:solidFill>
                <a:effectLst/>
                <a:uLnTx/>
                <a:uFillTx/>
                <a:latin typeface="+mn-ea"/>
                <a:ea typeface="+mn-ea"/>
                <a:cs typeface="+mn-cs"/>
              </a:rPr>
              <a:t>DX</a:t>
            </a:r>
            <a:r>
              <a:rPr kumimoji="1" lang="ja-JP" altLang="en-US" sz="1050" b="0" i="0" u="none" strike="noStrike" kern="1200" cap="none" spc="0" normalizeH="0" baseline="0" noProof="0">
                <a:ln>
                  <a:noFill/>
                </a:ln>
                <a:solidFill>
                  <a:prstClr val="black"/>
                </a:solidFill>
                <a:effectLst/>
                <a:uLnTx/>
                <a:uFillTx/>
                <a:latin typeface="+mn-ea"/>
                <a:ea typeface="+mn-ea"/>
                <a:cs typeface="+mn-cs"/>
              </a:rPr>
              <a:t>に取組むことで、大きく成長できる可能性があります。</a:t>
            </a:r>
            <a:endParaRPr kumimoji="1" lang="ja-JP" altLang="en-US" sz="1050" b="0">
              <a:solidFill>
                <a:schemeClr val="tx1"/>
              </a:solidFill>
            </a:endParaRPr>
          </a:p>
        </p:txBody>
      </p:sp>
      <p:grpSp>
        <p:nvGrpSpPr>
          <p:cNvPr id="3" name="グループ化 2">
            <a:extLst>
              <a:ext uri="{FF2B5EF4-FFF2-40B4-BE49-F238E27FC236}">
                <a16:creationId xmlns:a16="http://schemas.microsoft.com/office/drawing/2014/main" id="{EC49448D-6B51-C5CE-5BBA-8F5A9EE3E9BB}"/>
              </a:ext>
            </a:extLst>
          </p:cNvPr>
          <p:cNvGrpSpPr/>
          <p:nvPr/>
        </p:nvGrpSpPr>
        <p:grpSpPr>
          <a:xfrm>
            <a:off x="6109199" y="8011423"/>
            <a:ext cx="252000" cy="252000"/>
            <a:chOff x="8278860" y="7686413"/>
            <a:chExt cx="252000" cy="252000"/>
          </a:xfrm>
        </p:grpSpPr>
        <p:sp>
          <p:nvSpPr>
            <p:cNvPr id="6" name="楕円 5">
              <a:extLst>
                <a:ext uri="{FF2B5EF4-FFF2-40B4-BE49-F238E27FC236}">
                  <a16:creationId xmlns:a16="http://schemas.microsoft.com/office/drawing/2014/main" id="{B0459910-AA5A-E52E-DA76-630ECEFC19E8}"/>
                </a:ext>
              </a:extLst>
            </p:cNvPr>
            <p:cNvSpPr/>
            <p:nvPr/>
          </p:nvSpPr>
          <p:spPr>
            <a:xfrm>
              <a:off x="8278860" y="7686413"/>
              <a:ext cx="252000" cy="252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pic>
          <p:nvPicPr>
            <p:cNvPr id="7" name="図 6">
              <a:extLst>
                <a:ext uri="{FF2B5EF4-FFF2-40B4-BE49-F238E27FC236}">
                  <a16:creationId xmlns:a16="http://schemas.microsoft.com/office/drawing/2014/main" id="{05250A69-FE1C-EFF7-78E5-531366BE9F3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14860" y="7720313"/>
              <a:ext cx="180000" cy="180000"/>
            </a:xfrm>
            <a:prstGeom prst="rect">
              <a:avLst/>
            </a:prstGeom>
          </p:spPr>
        </p:pic>
      </p:grpSp>
      <p:sp>
        <p:nvSpPr>
          <p:cNvPr id="9" name="スライド番号プレースホルダー 3">
            <a:extLst>
              <a:ext uri="{FF2B5EF4-FFF2-40B4-BE49-F238E27FC236}">
                <a16:creationId xmlns:a16="http://schemas.microsoft.com/office/drawing/2014/main" id="{B4B48FAE-6F3E-1B08-EBA4-E54B2B674CAF}"/>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14</a:t>
            </a:r>
            <a:endParaRPr kumimoji="1" lang="ja-JP" altLang="en-US"/>
          </a:p>
        </p:txBody>
      </p:sp>
    </p:spTree>
    <p:extLst>
      <p:ext uri="{BB962C8B-B14F-4D97-AF65-F5344CB8AC3E}">
        <p14:creationId xmlns:p14="http://schemas.microsoft.com/office/powerpoint/2010/main" val="3274495084"/>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sp>
        <p:nvSpPr>
          <p:cNvPr id="4" name="テキスト プレースホルダー 3">
            <a:extLst>
              <a:ext uri="{FF2B5EF4-FFF2-40B4-BE49-F238E27FC236}">
                <a16:creationId xmlns:a16="http://schemas.microsoft.com/office/drawing/2014/main" id="{1C26D60D-A9DB-4C0B-D3EE-343F5AC58484}"/>
              </a:ext>
            </a:extLst>
          </p:cNvPr>
          <p:cNvSpPr>
            <a:spLocks noGrp="1"/>
          </p:cNvSpPr>
          <p:nvPr>
            <p:ph type="body" sz="quarter" idx="16"/>
          </p:nvPr>
        </p:nvSpPr>
        <p:spPr>
          <a:xfrm>
            <a:off x="622800" y="5397885"/>
            <a:ext cx="5612400" cy="381000"/>
          </a:xfrm>
        </p:spPr>
        <p:txBody>
          <a:bodyPr/>
          <a:lstStyle/>
          <a:p>
            <a:r>
              <a:rPr kumimoji="1" lang="ja-JP" altLang="en-US"/>
              <a:t>要旨</a:t>
            </a:r>
          </a:p>
        </p:txBody>
      </p:sp>
      <p:sp>
        <p:nvSpPr>
          <p:cNvPr id="8" name="テキスト ボックス 7">
            <a:extLst>
              <a:ext uri="{FF2B5EF4-FFF2-40B4-BE49-F238E27FC236}">
                <a16:creationId xmlns:a16="http://schemas.microsoft.com/office/drawing/2014/main" id="{3B3EEC46-E25C-9E4D-6562-F9369D7E4F79}"/>
              </a:ext>
            </a:extLst>
          </p:cNvPr>
          <p:cNvSpPr txBox="1"/>
          <p:nvPr/>
        </p:nvSpPr>
        <p:spPr>
          <a:xfrm>
            <a:off x="622800" y="2001600"/>
            <a:ext cx="5612400" cy="415498"/>
          </a:xfrm>
          <a:prstGeom prst="rect">
            <a:avLst/>
          </a:prstGeom>
          <a:noFill/>
        </p:spPr>
        <p:txBody>
          <a:bodyPr wrap="square" rtlCol="0">
            <a:spAutoFit/>
          </a:bodyPr>
          <a:lstStyle/>
          <a:p>
            <a:r>
              <a:rPr kumimoji="1" lang="ja-JP" altLang="en-US" sz="1050" b="1">
                <a:latin typeface="+mn-ea"/>
              </a:rPr>
              <a:t>　</a:t>
            </a:r>
            <a:r>
              <a:rPr kumimoji="1" lang="en-US" altLang="ja-JP" sz="1050" b="1">
                <a:latin typeface="+mn-ea"/>
              </a:rPr>
              <a:t>6-1. NISC</a:t>
            </a:r>
            <a:r>
              <a:rPr kumimoji="1" lang="ja-JP" altLang="en-US" sz="1050" b="1">
                <a:latin typeface="+mn-ea"/>
              </a:rPr>
              <a:t>：サイバーセキュリティ戦略</a:t>
            </a:r>
            <a:br>
              <a:rPr kumimoji="1" lang="en-US" altLang="ja-JP" sz="1050" b="1">
                <a:latin typeface="+mn-ea"/>
              </a:rPr>
            </a:br>
            <a:r>
              <a:rPr kumimoji="1" lang="ja-JP" altLang="en-US" sz="1050" b="1">
                <a:latin typeface="+mn-ea"/>
              </a:rPr>
              <a:t>　</a:t>
            </a:r>
            <a:r>
              <a:rPr kumimoji="1" lang="en-US" altLang="ja-JP" sz="1050" b="1">
                <a:latin typeface="+mn-ea"/>
              </a:rPr>
              <a:t>6-2. </a:t>
            </a:r>
            <a:r>
              <a:rPr kumimoji="1" lang="ja-JP" altLang="en-US" sz="1050" b="1">
                <a:latin typeface="+mn-ea"/>
              </a:rPr>
              <a:t>関連法令</a:t>
            </a:r>
          </a:p>
        </p:txBody>
      </p:sp>
      <p:sp>
        <p:nvSpPr>
          <p:cNvPr id="20" name="四角形: 角を丸くする 19">
            <a:extLst>
              <a:ext uri="{FF2B5EF4-FFF2-40B4-BE49-F238E27FC236}">
                <a16:creationId xmlns:a16="http://schemas.microsoft.com/office/drawing/2014/main" id="{EDE97D84-329A-804A-B934-BB340A5D4AF8}"/>
              </a:ext>
            </a:extLst>
          </p:cNvPr>
          <p:cNvSpPr/>
          <p:nvPr/>
        </p:nvSpPr>
        <p:spPr>
          <a:xfrm>
            <a:off x="622800" y="4929907"/>
            <a:ext cx="5612400" cy="472677"/>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r>
              <a:rPr kumimoji="1" lang="ja-JP" altLang="en-US" sz="1050" b="1"/>
              <a:t>主なキーワード</a:t>
            </a:r>
            <a:endParaRPr kumimoji="1" lang="en-US" altLang="ja-JP" sz="1050" b="1"/>
          </a:p>
          <a:p>
            <a:r>
              <a:rPr lang="ja-JP" altLang="en-US" sz="1050" u="none" strike="noStrike">
                <a:effectLst/>
              </a:rPr>
              <a:t>サイバーセキュリティ戦略、</a:t>
            </a:r>
            <a:r>
              <a:rPr lang="en-US" altLang="ja-JP" sz="1050" u="none" strike="noStrike">
                <a:effectLst/>
              </a:rPr>
              <a:t>DX with Cybersecurity</a:t>
            </a:r>
            <a:r>
              <a:rPr lang="ja-JP" altLang="en-US" sz="1050" u="none" strike="noStrike">
                <a:effectLst/>
              </a:rPr>
              <a:t>、個人情報保護</a:t>
            </a:r>
            <a:endParaRPr kumimoji="1" lang="en-US" altLang="ja-JP" sz="1050">
              <a:solidFill>
                <a:schemeClr val="tx1"/>
              </a:solidFill>
              <a:latin typeface="メイリオ" panose="020B0604030504040204" pitchFamily="50" charset="-128"/>
              <a:ea typeface="メイリオ" panose="020B0604030504040204" pitchFamily="50" charset="-128"/>
            </a:endParaRPr>
          </a:p>
        </p:txBody>
      </p:sp>
      <p:graphicFrame>
        <p:nvGraphicFramePr>
          <p:cNvPr id="17" name="表 16">
            <a:extLst>
              <a:ext uri="{FF2B5EF4-FFF2-40B4-BE49-F238E27FC236}">
                <a16:creationId xmlns:a16="http://schemas.microsoft.com/office/drawing/2014/main" id="{74A0D5EF-8988-20CC-15DA-E39203CFBE11}"/>
              </a:ext>
            </a:extLst>
          </p:cNvPr>
          <p:cNvGraphicFramePr>
            <a:graphicFrameLocks noGrp="1"/>
          </p:cNvGraphicFramePr>
          <p:nvPr>
            <p:extLst>
              <p:ext uri="{D42A27DB-BD31-4B8C-83A1-F6EECF244321}">
                <p14:modId xmlns:p14="http://schemas.microsoft.com/office/powerpoint/2010/main" val="301928888"/>
              </p:ext>
            </p:extLst>
          </p:nvPr>
        </p:nvGraphicFramePr>
        <p:xfrm>
          <a:off x="622800" y="6774121"/>
          <a:ext cx="5612400" cy="24917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70840">
                <a:tc>
                  <a:txBody>
                    <a:bodyPr/>
                    <a:lstStyle/>
                    <a:p>
                      <a:pPr marL="171450" indent="-171450">
                        <a:buFont typeface="Wingdings" panose="05000000000000000000" pitchFamily="2" charset="2"/>
                        <a:buChar char="Ø"/>
                      </a:pPr>
                      <a:r>
                        <a:rPr kumimoji="1" lang="en-US" altLang="ja-JP" sz="1050" b="1" u="sng" baseline="0" dirty="0">
                          <a:solidFill>
                            <a:schemeClr val="tx1"/>
                          </a:solidFill>
                          <a:uFill>
                            <a:solidFill>
                              <a:schemeClr val="bg1"/>
                            </a:solidFill>
                          </a:uFill>
                          <a:latin typeface="+mn-ea"/>
                          <a:ea typeface="+mn-ea"/>
                        </a:rPr>
                        <a:t>6-1. NISC</a:t>
                      </a:r>
                      <a:r>
                        <a:rPr kumimoji="1" lang="ja-JP" altLang="en-US" sz="1050" b="1" u="sng" baseline="0" dirty="0">
                          <a:solidFill>
                            <a:schemeClr val="tx1"/>
                          </a:solidFill>
                          <a:uFill>
                            <a:solidFill>
                              <a:schemeClr val="bg1"/>
                            </a:solidFill>
                          </a:uFill>
                          <a:latin typeface="+mn-ea"/>
                          <a:ea typeface="+mn-ea"/>
                        </a:rPr>
                        <a:t>：サイバーセキュリティ戦略</a:t>
                      </a:r>
                      <a:endParaRPr kumimoji="1" lang="en-US" altLang="ja-JP" sz="1050" b="1" u="sng" baseline="0" dirty="0">
                        <a:solidFill>
                          <a:schemeClr val="tx1"/>
                        </a:solidFill>
                        <a:uFill>
                          <a:solidFill>
                            <a:schemeClr val="bg1"/>
                          </a:solidFill>
                        </a:uFill>
                        <a:latin typeface="+mn-ea"/>
                        <a:ea typeface="+mn-ea"/>
                      </a:endParaRPr>
                    </a:p>
                    <a:p>
                      <a:pPr marL="171450" lvl="0" indent="-171450">
                        <a:buFont typeface="Arial" panose="020B0604020202020204" pitchFamily="34" charset="0"/>
                        <a:buChar char="•"/>
                      </a:pPr>
                      <a:r>
                        <a:rPr kumimoji="1" lang="ja-JP" altLang="en-US" sz="1050" b="0" u="none" baseline="0" dirty="0">
                          <a:solidFill>
                            <a:schemeClr val="tx1"/>
                          </a:solidFill>
                          <a:uFill>
                            <a:solidFill>
                              <a:schemeClr val="bg1"/>
                            </a:solidFill>
                          </a:uFill>
                          <a:latin typeface="+mn-ea"/>
                          <a:ea typeface="+mn-ea"/>
                        </a:rPr>
                        <a:t>サイバーセキュリティ戦略</a:t>
                      </a:r>
                      <a:br>
                        <a:rPr kumimoji="1" lang="en-US" altLang="ja-JP" sz="1050" b="0" u="none" baseline="0" dirty="0">
                          <a:solidFill>
                            <a:schemeClr val="tx1"/>
                          </a:solidFill>
                          <a:uFill>
                            <a:solidFill>
                              <a:schemeClr val="bg1"/>
                            </a:solidFill>
                          </a:uFill>
                          <a:latin typeface="+mn-ea"/>
                          <a:ea typeface="+mn-ea"/>
                        </a:rPr>
                      </a:br>
                      <a:r>
                        <a:rPr kumimoji="1" lang="ja-JP" altLang="en-US" sz="1050" b="0" u="none" baseline="0" dirty="0">
                          <a:solidFill>
                            <a:schemeClr val="tx1"/>
                          </a:solidFill>
                          <a:uFill>
                            <a:solidFill>
                              <a:schemeClr val="bg1"/>
                            </a:solidFill>
                          </a:uFill>
                          <a:latin typeface="+mn-ea"/>
                          <a:ea typeface="+mn-ea"/>
                        </a:rPr>
                        <a:t>　</a:t>
                      </a:r>
                      <a:r>
                        <a:rPr kumimoji="1" lang="ja-JP" altLang="en-US" sz="1050" b="0" dirty="0">
                          <a:solidFill>
                            <a:schemeClr val="tx1"/>
                          </a:solidFill>
                        </a:rPr>
                        <a:t>国家レベルでサイバーセキュリティの確保に取組むための基本的な方針や目標を定めた「サイバーセキュリティ戦略」について全体概要と、中小企業に関連する内容について説明しています。</a:t>
                      </a:r>
                      <a:endParaRPr kumimoji="1" lang="en-US" altLang="ja-JP" sz="1050" b="0" u="none" baseline="0" dirty="0">
                        <a:solidFill>
                          <a:schemeClr val="tx1"/>
                        </a:solidFill>
                        <a:uFill>
                          <a:solidFill>
                            <a:schemeClr val="bg1"/>
                          </a:solidFill>
                        </a:u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dirty="0">
                          <a:ln>
                            <a:noFill/>
                          </a:ln>
                          <a:solidFill>
                            <a:schemeClr val="tx1"/>
                          </a:solidFill>
                          <a:effectLst/>
                          <a:uLnTx/>
                          <a:uFill>
                            <a:solidFill>
                              <a:prstClr val="white"/>
                            </a:solidFill>
                          </a:uFill>
                          <a:latin typeface="+mn-lt"/>
                          <a:ea typeface="+mn-ea"/>
                          <a:cs typeface="+mn-cs"/>
                        </a:rPr>
                        <a:t>企業経営のためのサイバーセキュリティの考え方</a:t>
                      </a:r>
                      <a:br>
                        <a:rPr kumimoji="1" lang="en-US" altLang="ja-JP" sz="1050" b="0" i="0" u="none" strike="noStrike" kern="1200" cap="none" spc="0" normalizeH="0" baseline="0" noProof="0" dirty="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dirty="0">
                          <a:ln>
                            <a:noFill/>
                          </a:ln>
                          <a:solidFill>
                            <a:schemeClr val="tx1"/>
                          </a:solidFill>
                          <a:effectLst/>
                          <a:uLnTx/>
                          <a:uFill>
                            <a:solidFill>
                              <a:prstClr val="white"/>
                            </a:solidFill>
                          </a:uFill>
                          <a:latin typeface="+mn-lt"/>
                          <a:ea typeface="+mn-ea"/>
                          <a:cs typeface="+mn-cs"/>
                        </a:rPr>
                        <a:t>　</a:t>
                      </a:r>
                      <a:r>
                        <a:rPr lang="ja-JP" altLang="en-US" sz="1050" b="0" dirty="0">
                          <a:solidFill>
                            <a:schemeClr val="tx1"/>
                          </a:solidFill>
                          <a:latin typeface="+mn-ea"/>
                          <a:ea typeface="+mn-ea"/>
                        </a:rPr>
                        <a:t>サイバーセキュリティ対策を行うにあたって、基本的認識や留意事項を理解し、自社の現状の</a:t>
                      </a:r>
                      <a:r>
                        <a:rPr lang="en-US" altLang="ja-JP" sz="1050" b="0" dirty="0">
                          <a:solidFill>
                            <a:schemeClr val="tx1"/>
                          </a:solidFill>
                          <a:latin typeface="+mn-ea"/>
                          <a:ea typeface="+mn-ea"/>
                        </a:rPr>
                        <a:t>IT</a:t>
                      </a:r>
                      <a:r>
                        <a:rPr lang="ja-JP" altLang="en-US" sz="1050" b="0" dirty="0">
                          <a:solidFill>
                            <a:schemeClr val="tx1"/>
                          </a:solidFill>
                          <a:latin typeface="+mn-ea"/>
                          <a:ea typeface="+mn-ea"/>
                        </a:rPr>
                        <a:t>活用状況や、セキュリティ対策の取組レベルに応じた対策を行うことが大切です。</a:t>
                      </a:r>
                      <a:endParaRPr kumimoji="1" lang="en-US" altLang="ja-JP" sz="1050" b="0" i="0" u="none" strike="noStrike" kern="1200" cap="none" spc="0" normalizeH="0" baseline="0" noProof="0" dirty="0">
                        <a:ln>
                          <a:noFill/>
                        </a:ln>
                        <a:solidFill>
                          <a:schemeClr val="tx1"/>
                        </a:solidFill>
                        <a:effectLst/>
                        <a:uLnTx/>
                        <a:uFill>
                          <a:solidFill>
                            <a:prstClr val="white"/>
                          </a:solidFill>
                        </a:uFill>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50" b="0" i="0" u="none" strike="noStrike" kern="1200" cap="none" spc="0" normalizeH="0" baseline="0" noProof="0" dirty="0">
                          <a:ln>
                            <a:noFill/>
                          </a:ln>
                          <a:solidFill>
                            <a:schemeClr val="tx1"/>
                          </a:solidFill>
                          <a:effectLst/>
                          <a:uLnTx/>
                          <a:uFill>
                            <a:solidFill>
                              <a:prstClr val="white"/>
                            </a:solidFill>
                          </a:uFill>
                          <a:latin typeface="+mn-lt"/>
                          <a:ea typeface="+mn-ea"/>
                          <a:cs typeface="+mn-cs"/>
                        </a:rPr>
                        <a:t>DX with Cybersecurity</a:t>
                      </a:r>
                      <a:br>
                        <a:rPr kumimoji="1" lang="en-US" altLang="ja-JP" sz="1050" b="0" i="0" u="none" strike="noStrike" kern="1200" cap="none" spc="0" normalizeH="0" baseline="0" noProof="0" dirty="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dirty="0">
                          <a:ln>
                            <a:noFill/>
                          </a:ln>
                          <a:solidFill>
                            <a:schemeClr val="tx1"/>
                          </a:solidFill>
                          <a:effectLst/>
                          <a:uLnTx/>
                          <a:uFill>
                            <a:solidFill>
                              <a:prstClr val="white"/>
                            </a:solidFill>
                          </a:uFill>
                          <a:latin typeface="+mn-lt"/>
                          <a:ea typeface="+mn-ea"/>
                          <a:cs typeface="+mn-cs"/>
                        </a:rPr>
                        <a:t>　</a:t>
                      </a:r>
                      <a:r>
                        <a:rPr kumimoji="1" lang="en-US" altLang="ja-JP" sz="1050" b="0" dirty="0">
                          <a:solidFill>
                            <a:schemeClr val="tx1"/>
                          </a:solidFill>
                          <a:latin typeface="+mn-ea"/>
                          <a:ea typeface="+mn-ea"/>
                        </a:rPr>
                        <a:t>DX</a:t>
                      </a:r>
                      <a:r>
                        <a:rPr kumimoji="1" lang="ja-JP" altLang="en-US" sz="1050" b="0" dirty="0">
                          <a:solidFill>
                            <a:schemeClr val="tx1"/>
                          </a:solidFill>
                          <a:latin typeface="+mn-ea"/>
                          <a:ea typeface="+mn-ea"/>
                        </a:rPr>
                        <a:t>とサイバーセキュリティ確保に向けた取組を同時に推進すること（</a:t>
                      </a:r>
                      <a:r>
                        <a:rPr kumimoji="1" lang="en-US" altLang="ja-JP" sz="1050" b="0" dirty="0">
                          <a:solidFill>
                            <a:schemeClr val="tx1"/>
                          </a:solidFill>
                          <a:latin typeface="+mn-ea"/>
                          <a:ea typeface="+mn-ea"/>
                        </a:rPr>
                        <a:t>DX with Cybersecurity</a:t>
                      </a:r>
                      <a:r>
                        <a:rPr kumimoji="1" lang="ja-JP" altLang="en-US" sz="1050" b="0" dirty="0">
                          <a:solidFill>
                            <a:schemeClr val="tx1"/>
                          </a:solidFill>
                          <a:latin typeface="+mn-ea"/>
                          <a:ea typeface="+mn-ea"/>
                        </a:rPr>
                        <a:t>）が不可欠になっています。中小企業が</a:t>
                      </a:r>
                      <a:r>
                        <a:rPr kumimoji="1" lang="en-US" altLang="ja-JP" sz="1050" b="0" dirty="0">
                          <a:solidFill>
                            <a:schemeClr val="tx1"/>
                          </a:solidFill>
                          <a:latin typeface="+mn-ea"/>
                          <a:ea typeface="+mn-ea"/>
                        </a:rPr>
                        <a:t>DX with Cybersecurity</a:t>
                      </a:r>
                      <a:r>
                        <a:rPr kumimoji="1" lang="ja-JP" altLang="en-US" sz="1050" b="0" dirty="0">
                          <a:solidFill>
                            <a:schemeClr val="tx1"/>
                          </a:solidFill>
                          <a:latin typeface="+mn-ea"/>
                          <a:ea typeface="+mn-ea"/>
                        </a:rPr>
                        <a:t>を推進するにあたり、人材やスキル不足などさまざまな課題が存在しています。これらの課題に対する対策として、「デジタルスキル標準（</a:t>
                      </a:r>
                      <a:r>
                        <a:rPr kumimoji="1" lang="en-US" altLang="ja-JP" sz="1050" b="0" dirty="0">
                          <a:solidFill>
                            <a:schemeClr val="tx1"/>
                          </a:solidFill>
                          <a:latin typeface="+mn-ea"/>
                          <a:ea typeface="+mn-ea"/>
                        </a:rPr>
                        <a:t>DSS</a:t>
                      </a:r>
                      <a:r>
                        <a:rPr kumimoji="1" lang="ja-JP" altLang="en-US" sz="1050" b="0" dirty="0">
                          <a:solidFill>
                            <a:schemeClr val="tx1"/>
                          </a:solidFill>
                          <a:latin typeface="+mn-ea"/>
                          <a:ea typeface="+mn-ea"/>
                        </a:rPr>
                        <a:t>）」</a:t>
                      </a:r>
                      <a:r>
                        <a:rPr kumimoji="1" lang="ja-JP" altLang="en-US" sz="1050" b="0" u="sng" baseline="0" dirty="0">
                          <a:solidFill>
                            <a:schemeClr val="tx1"/>
                          </a:solidFill>
                          <a:uFill>
                            <a:solidFill>
                              <a:schemeClr val="bg1"/>
                            </a:solidFill>
                          </a:uFill>
                          <a:latin typeface="+mn-ea"/>
                          <a:ea typeface="+mn-ea"/>
                        </a:rPr>
                        <a:t>、「プラス・セキュリティ」について説明しています。</a:t>
                      </a:r>
                      <a:endParaRPr kumimoji="1" lang="ja-JP" altLang="en-US" sz="1050" b="0" dirty="0">
                        <a:solidFill>
                          <a:schemeClr val="tx1"/>
                        </a:solidFill>
                        <a:latin typeface="+mn-ea"/>
                        <a:ea typeface="+mn-ea"/>
                      </a:endParaRPr>
                    </a:p>
                  </a:txBody>
                  <a:tcPr>
                    <a:noFill/>
                  </a:tcPr>
                </a:tc>
                <a:extLst>
                  <a:ext uri="{0D108BD9-81ED-4DB2-BD59-A6C34878D82A}">
                    <a16:rowId xmlns:a16="http://schemas.microsoft.com/office/drawing/2014/main" val="2132529652"/>
                  </a:ext>
                </a:extLst>
              </a:tr>
            </a:tbl>
          </a:graphicData>
        </a:graphic>
      </p:graphicFrame>
      <p:sp>
        <p:nvSpPr>
          <p:cNvPr id="25" name="テキスト ボックス 24">
            <a:extLst>
              <a:ext uri="{FF2B5EF4-FFF2-40B4-BE49-F238E27FC236}">
                <a16:creationId xmlns:a16="http://schemas.microsoft.com/office/drawing/2014/main" id="{F9F5A88E-0297-A9CE-FEB6-31A6ADFDDED9}"/>
              </a:ext>
            </a:extLst>
          </p:cNvPr>
          <p:cNvSpPr txBox="1"/>
          <p:nvPr/>
        </p:nvSpPr>
        <p:spPr>
          <a:xfrm>
            <a:off x="622800" y="5701368"/>
            <a:ext cx="5612400" cy="1061829"/>
          </a:xfrm>
          <a:prstGeom prst="rect">
            <a:avLst/>
          </a:prstGeom>
          <a:noFill/>
          <a:ln>
            <a:solidFill>
              <a:schemeClr val="tx1"/>
            </a:solidFill>
          </a:ln>
        </p:spPr>
        <p:txBody>
          <a:bodyPr wrap="square">
            <a:spAutoFit/>
          </a:bodyPr>
          <a:lstStyle/>
          <a:p>
            <a:pPr defTabSz="914400">
              <a:defRPr/>
            </a:pPr>
            <a:r>
              <a:rPr kumimoji="1" lang="en-US" altLang="ja-JP" sz="1050" b="1"/>
              <a:t>6</a:t>
            </a:r>
            <a:r>
              <a:rPr kumimoji="1" lang="ja-JP" altLang="en-US" sz="1050" b="1">
                <a:solidFill>
                  <a:schemeClr val="tx1"/>
                </a:solidFill>
              </a:rPr>
              <a:t>章の全体概要</a:t>
            </a:r>
            <a:r>
              <a:rPr lang="ja-JP" altLang="en-US" sz="1050" spc="31">
                <a:latin typeface="+mn-ea"/>
                <a:cs typeface="Cascadia Mono" panose="020B0609020000020004" pitchFamily="49" charset="0"/>
              </a:rPr>
              <a:t>　</a:t>
            </a:r>
            <a:endParaRPr lang="en-US" altLang="ja-JP" sz="1050" spc="31">
              <a:latin typeface="+mn-ea"/>
              <a:cs typeface="Cascadia Mono" panose="020B0609020000020004" pitchFamily="49" charset="0"/>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050" spc="31">
                <a:latin typeface="+mn-ea"/>
                <a:cs typeface="Cascadia Mono" panose="020B0609020000020004" pitchFamily="49" charset="0"/>
              </a:rPr>
              <a:t>　サイバーセキュリティについては、</a:t>
            </a:r>
            <a:r>
              <a:rPr lang="en-US" altLang="ja-JP" sz="1050" spc="31">
                <a:latin typeface="+mn-ea"/>
                <a:cs typeface="Cascadia Mono" panose="020B0609020000020004" pitchFamily="49" charset="0"/>
              </a:rPr>
              <a:t>NISC</a:t>
            </a:r>
            <a:r>
              <a:rPr lang="ja-JP" altLang="en-US" sz="1050" spc="31">
                <a:latin typeface="+mn-ea"/>
                <a:cs typeface="Cascadia Mono" panose="020B0609020000020004" pitchFamily="49" charset="0"/>
              </a:rPr>
              <a:t>の「サイバーセキュリティ戦略」を紹介するとともに、</a:t>
            </a:r>
            <a:r>
              <a:rPr lang="en-US" altLang="ja-JP" sz="1050" spc="31">
                <a:latin typeface="+mn-ea"/>
                <a:cs typeface="Cascadia Mono" panose="020B0609020000020004" pitchFamily="49" charset="0"/>
              </a:rPr>
              <a:t>DX with Cybersecurity</a:t>
            </a:r>
            <a:r>
              <a:rPr lang="ja-JP" altLang="en-US" sz="1050" spc="31">
                <a:latin typeface="+mn-ea"/>
                <a:cs typeface="Cascadia Mono" panose="020B0609020000020004" pitchFamily="49" charset="0"/>
              </a:rPr>
              <a:t>の考え方について解説しています。デジタルの活用が進むとともに、サイバーセキュリティのリスクも高まっています。企業は自社の</a:t>
            </a:r>
            <a:r>
              <a:rPr lang="en-US" altLang="ja-JP" sz="1050" spc="31">
                <a:latin typeface="+mn-ea"/>
                <a:cs typeface="Cascadia Mono" panose="020B0609020000020004" pitchFamily="49" charset="0"/>
              </a:rPr>
              <a:t>IT</a:t>
            </a:r>
            <a:r>
              <a:rPr lang="ja-JP" altLang="en-US" sz="1050" spc="31">
                <a:latin typeface="+mn-ea"/>
                <a:cs typeface="Cascadia Mono" panose="020B0609020000020004" pitchFamily="49" charset="0"/>
              </a:rPr>
              <a:t>活用状況を認識しつつ、必要な知識・スキルを身につけた人材を育成・確保するとともに、適切なサイバーセキュリティ対策を実施することが重要です。</a:t>
            </a:r>
            <a:endParaRPr lang="ja-JP" altLang="en-US" sz="1050" b="0" spc="31">
              <a:solidFill>
                <a:schemeClr val="tx1"/>
              </a:solidFill>
              <a:latin typeface="+mn-ea"/>
              <a:cs typeface="Cascadia Mono" panose="020B0609020000020004" pitchFamily="49" charset="0"/>
            </a:endParaRPr>
          </a:p>
        </p:txBody>
      </p:sp>
      <p:graphicFrame>
        <p:nvGraphicFramePr>
          <p:cNvPr id="9" name="表 8">
            <a:extLst>
              <a:ext uri="{FF2B5EF4-FFF2-40B4-BE49-F238E27FC236}">
                <a16:creationId xmlns:a16="http://schemas.microsoft.com/office/drawing/2014/main" id="{12334E5F-4B1B-3B7A-82DE-17E4E78E1465}"/>
              </a:ext>
            </a:extLst>
          </p:cNvPr>
          <p:cNvGraphicFramePr>
            <a:graphicFrameLocks noGrp="1"/>
          </p:cNvGraphicFramePr>
          <p:nvPr>
            <p:extLst>
              <p:ext uri="{D42A27DB-BD31-4B8C-83A1-F6EECF244321}">
                <p14:modId xmlns:p14="http://schemas.microsoft.com/office/powerpoint/2010/main" val="2289217032"/>
              </p:ext>
            </p:extLst>
          </p:nvPr>
        </p:nvGraphicFramePr>
        <p:xfrm>
          <a:off x="619200" y="2488300"/>
          <a:ext cx="5612400" cy="234035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13420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ea"/>
                          <a:ea typeface="+mn-ea"/>
                          <a:cs typeface="+mn-cs"/>
                        </a:rPr>
                        <a:t>　第</a:t>
                      </a:r>
                      <a:r>
                        <a:rPr kumimoji="1" lang="en-US" altLang="ja-JP" sz="1050" b="0" i="0" kern="1200">
                          <a:solidFill>
                            <a:schemeClr val="dk1"/>
                          </a:solidFill>
                          <a:effectLst/>
                          <a:latin typeface="+mn-ea"/>
                          <a:ea typeface="+mn-ea"/>
                          <a:cs typeface="+mn-cs"/>
                        </a:rPr>
                        <a:t>6</a:t>
                      </a:r>
                      <a:r>
                        <a:rPr kumimoji="1" lang="ja-JP" altLang="en-US" sz="1050" b="0" i="0" kern="1200">
                          <a:solidFill>
                            <a:schemeClr val="dk1"/>
                          </a:solidFill>
                          <a:effectLst/>
                          <a:latin typeface="+mn-ea"/>
                          <a:ea typeface="+mn-ea"/>
                          <a:cs typeface="+mn-cs"/>
                        </a:rPr>
                        <a:t>章は、</a:t>
                      </a:r>
                      <a:r>
                        <a:rPr kumimoji="1" lang="en-US" altLang="ja-JP" sz="1050" b="0" i="0" kern="1200">
                          <a:solidFill>
                            <a:schemeClr val="dk1"/>
                          </a:solidFill>
                          <a:effectLst/>
                          <a:latin typeface="+mn-ea"/>
                          <a:ea typeface="+mn-ea"/>
                          <a:cs typeface="+mn-cs"/>
                        </a:rPr>
                        <a:t>NISC</a:t>
                      </a:r>
                      <a:r>
                        <a:rPr kumimoji="1" lang="ja-JP" altLang="en-US" sz="1050" b="0" i="0" kern="1200">
                          <a:solidFill>
                            <a:schemeClr val="dk1"/>
                          </a:solidFill>
                          <a:effectLst/>
                          <a:latin typeface="+mn-ea"/>
                          <a:ea typeface="+mn-ea"/>
                          <a:cs typeface="+mn-cs"/>
                        </a:rPr>
                        <a:t>の「サイバーセキュリティ戦略」を通じて、</a:t>
                      </a:r>
                      <a:r>
                        <a:rPr kumimoji="1" lang="en-US" altLang="ja-JP" sz="1050" b="0" i="0" kern="1200">
                          <a:solidFill>
                            <a:schemeClr val="dk1"/>
                          </a:solidFill>
                          <a:effectLst/>
                          <a:latin typeface="+mn-ea"/>
                          <a:ea typeface="+mn-ea"/>
                          <a:cs typeface="+mn-cs"/>
                        </a:rPr>
                        <a:t>DX</a:t>
                      </a:r>
                      <a:r>
                        <a:rPr kumimoji="1" lang="ja-JP" altLang="en-US" sz="1050" b="0" i="0" kern="1200">
                          <a:solidFill>
                            <a:schemeClr val="dk1"/>
                          </a:solidFill>
                          <a:effectLst/>
                          <a:latin typeface="+mn-ea"/>
                          <a:ea typeface="+mn-ea"/>
                          <a:cs typeface="+mn-cs"/>
                        </a:rPr>
                        <a:t>とサイバーセキュリティの確保を同時に推進する重要性について理解することを目的とします。また、サイバーセキュリティに関連する法令として、個人情報保護法と</a:t>
                      </a:r>
                      <a:r>
                        <a:rPr kumimoji="1" lang="en-US" altLang="ja-JP" sz="1050" b="0" i="0" kern="1200">
                          <a:solidFill>
                            <a:schemeClr val="dk1"/>
                          </a:solidFill>
                          <a:effectLst/>
                          <a:latin typeface="+mn-ea"/>
                          <a:ea typeface="+mn-ea"/>
                          <a:cs typeface="+mn-cs"/>
                        </a:rPr>
                        <a:t>GDPR</a:t>
                      </a:r>
                      <a:r>
                        <a:rPr kumimoji="1" lang="ja-JP" altLang="en-US" sz="1050" b="0" i="0" kern="1200">
                          <a:solidFill>
                            <a:schemeClr val="dk1"/>
                          </a:solidFill>
                          <a:effectLst/>
                          <a:latin typeface="+mn-ea"/>
                          <a:ea typeface="+mn-ea"/>
                          <a:cs typeface="+mn-cs"/>
                        </a:rPr>
                        <a:t>について説明しています。</a:t>
                      </a:r>
                      <a:endParaRPr kumimoji="1" lang="en-US" altLang="ja-JP" sz="1050" b="0" i="0" kern="1200">
                        <a:solidFill>
                          <a:schemeClr val="dk1"/>
                        </a:solidFill>
                        <a:effectLst/>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223975">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日本におけるサイバーセキュリティに関する方針や施策について理解すること</a:t>
                      </a:r>
                      <a:endParaRPr kumimoji="1" lang="en-US" altLang="ja-JP" sz="105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サイバーセキュリティに関する知識やスキルを身につける必要性について理解すること</a:t>
                      </a: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個人情報関連の法令を理解すること</a:t>
                      </a:r>
                      <a:endParaRPr kumimoji="1" lang="en-US" altLang="ja-JP" sz="105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
        <p:nvSpPr>
          <p:cNvPr id="11" name="テキスト プレースホルダー 2">
            <a:extLst>
              <a:ext uri="{FF2B5EF4-FFF2-40B4-BE49-F238E27FC236}">
                <a16:creationId xmlns:a16="http://schemas.microsoft.com/office/drawing/2014/main" id="{DFE9C15C-3E26-5EC8-727D-F41845A4920A}"/>
              </a:ext>
            </a:extLst>
          </p:cNvPr>
          <p:cNvSpPr>
            <a:spLocks noGrp="1"/>
          </p:cNvSpPr>
          <p:nvPr>
            <p:ph type="body" sz="quarter" idx="14"/>
          </p:nvPr>
        </p:nvSpPr>
        <p:spPr>
          <a:xfrm>
            <a:off x="1123950" y="1457325"/>
            <a:ext cx="6143124" cy="381000"/>
          </a:xfrm>
        </p:spPr>
        <p:txBody>
          <a:bodyPr/>
          <a:lstStyle/>
          <a:p>
            <a:r>
              <a:rPr kumimoji="1" lang="en-US" altLang="ja-JP"/>
              <a:t>19-2-6. </a:t>
            </a:r>
            <a:r>
              <a:rPr kumimoji="1" lang="ja-JP" altLang="en-US" sz="1000"/>
              <a:t>第</a:t>
            </a:r>
            <a:r>
              <a:rPr kumimoji="1" lang="en-US" altLang="ja-JP" sz="1000"/>
              <a:t>6</a:t>
            </a:r>
            <a:r>
              <a:rPr kumimoji="1" lang="ja-JP" altLang="en-US" sz="1000"/>
              <a:t>章</a:t>
            </a:r>
            <a:r>
              <a:rPr kumimoji="1" lang="en-US" altLang="ja-JP" sz="1000"/>
              <a:t>. </a:t>
            </a:r>
            <a:r>
              <a:rPr kumimoji="1" lang="ja-JP" altLang="en-US" sz="1000"/>
              <a:t>サイバーセキュリティ戦略および関連法令</a:t>
            </a:r>
          </a:p>
        </p:txBody>
      </p:sp>
      <p:pic>
        <p:nvPicPr>
          <p:cNvPr id="3" name="図 2">
            <a:extLst>
              <a:ext uri="{FF2B5EF4-FFF2-40B4-BE49-F238E27FC236}">
                <a16:creationId xmlns:a16="http://schemas.microsoft.com/office/drawing/2014/main" id="{3CC1669C-FBF5-3CD9-0612-27720048263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00335" y="4957311"/>
            <a:ext cx="180000" cy="180000"/>
          </a:xfrm>
          <a:prstGeom prst="rect">
            <a:avLst/>
          </a:prstGeom>
        </p:spPr>
      </p:pic>
      <p:sp>
        <p:nvSpPr>
          <p:cNvPr id="6" name="スライド番号プレースホルダー 3">
            <a:extLst>
              <a:ext uri="{FF2B5EF4-FFF2-40B4-BE49-F238E27FC236}">
                <a16:creationId xmlns:a16="http://schemas.microsoft.com/office/drawing/2014/main" id="{573EAA17-938D-8DC5-0146-4159403DEB40}"/>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15</a:t>
            </a:r>
            <a:endParaRPr kumimoji="1" lang="ja-JP" altLang="en-US"/>
          </a:p>
        </p:txBody>
      </p:sp>
    </p:spTree>
    <p:extLst>
      <p:ext uri="{BB962C8B-B14F-4D97-AF65-F5344CB8AC3E}">
        <p14:creationId xmlns:p14="http://schemas.microsoft.com/office/powerpoint/2010/main" val="2278826840"/>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sp>
        <p:nvSpPr>
          <p:cNvPr id="14" name="テキスト プレースホルダー 3">
            <a:extLst>
              <a:ext uri="{FF2B5EF4-FFF2-40B4-BE49-F238E27FC236}">
                <a16:creationId xmlns:a16="http://schemas.microsoft.com/office/drawing/2014/main" id="{8C324C3A-3875-8B6E-6B52-608725AFAB51}"/>
              </a:ext>
            </a:extLst>
          </p:cNvPr>
          <p:cNvSpPr txBox="1">
            <a:spLocks/>
          </p:cNvSpPr>
          <p:nvPr/>
        </p:nvSpPr>
        <p:spPr>
          <a:xfrm>
            <a:off x="622800" y="6037145"/>
            <a:ext cx="5612400" cy="381000"/>
          </a:xfrm>
          <a:prstGeom prst="rect">
            <a:avLst/>
          </a:prstGeom>
          <a:ln>
            <a:noFill/>
          </a:ln>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t>訴求ポイント</a:t>
            </a:r>
          </a:p>
        </p:txBody>
      </p:sp>
      <p:graphicFrame>
        <p:nvGraphicFramePr>
          <p:cNvPr id="4" name="表 3">
            <a:extLst>
              <a:ext uri="{FF2B5EF4-FFF2-40B4-BE49-F238E27FC236}">
                <a16:creationId xmlns:a16="http://schemas.microsoft.com/office/drawing/2014/main" id="{30C1516B-06EF-A836-389A-5ADCFA92C07C}"/>
              </a:ext>
            </a:extLst>
          </p:cNvPr>
          <p:cNvGraphicFramePr>
            <a:graphicFrameLocks noGrp="1"/>
          </p:cNvGraphicFramePr>
          <p:nvPr>
            <p:extLst>
              <p:ext uri="{D42A27DB-BD31-4B8C-83A1-F6EECF244321}">
                <p14:modId xmlns:p14="http://schemas.microsoft.com/office/powerpoint/2010/main" val="561601351"/>
              </p:ext>
            </p:extLst>
          </p:nvPr>
        </p:nvGraphicFramePr>
        <p:xfrm>
          <a:off x="622800" y="2052000"/>
          <a:ext cx="5612400" cy="40919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70840">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dirty="0">
                          <a:solidFill>
                            <a:schemeClr val="tx1"/>
                          </a:solidFill>
                          <a:latin typeface="+mn-ea"/>
                          <a:ea typeface="+mn-ea"/>
                        </a:rPr>
                        <a:t>デジタルスキル標準（</a:t>
                      </a:r>
                      <a:r>
                        <a:rPr kumimoji="1" lang="en-US" altLang="ja-JP" sz="1050" b="0" dirty="0">
                          <a:solidFill>
                            <a:schemeClr val="tx1"/>
                          </a:solidFill>
                          <a:latin typeface="+mn-ea"/>
                          <a:ea typeface="+mn-ea"/>
                        </a:rPr>
                        <a:t>DSS</a:t>
                      </a:r>
                      <a:r>
                        <a:rPr kumimoji="1" lang="ja-JP" altLang="en-US" sz="1050" b="0" dirty="0">
                          <a:solidFill>
                            <a:schemeClr val="tx1"/>
                          </a:solidFill>
                          <a:latin typeface="+mn-ea"/>
                          <a:ea typeface="+mn-ea"/>
                        </a:rPr>
                        <a:t>）</a:t>
                      </a:r>
                      <a:br>
                        <a:rPr kumimoji="1" lang="en-US" altLang="ja-JP" sz="1050" b="0" dirty="0">
                          <a:solidFill>
                            <a:schemeClr val="tx1"/>
                          </a:solidFill>
                          <a:latin typeface="+mn-ea"/>
                          <a:ea typeface="+mn-ea"/>
                        </a:rPr>
                      </a:br>
                      <a:r>
                        <a:rPr kumimoji="1" lang="ja-JP" altLang="en-US" sz="1050" b="0" dirty="0">
                          <a:solidFill>
                            <a:schemeClr val="tx1"/>
                          </a:solidFill>
                          <a:latin typeface="+mn-ea"/>
                          <a:ea typeface="+mn-ea"/>
                        </a:rPr>
                        <a:t>　デジタルスキル標準（</a:t>
                      </a:r>
                      <a:r>
                        <a:rPr kumimoji="1" lang="en-US" altLang="ja-JP" sz="1050" b="0" dirty="0">
                          <a:solidFill>
                            <a:schemeClr val="tx1"/>
                          </a:solidFill>
                          <a:latin typeface="+mn-ea"/>
                          <a:ea typeface="+mn-ea"/>
                        </a:rPr>
                        <a:t>DSS</a:t>
                      </a:r>
                      <a:r>
                        <a:rPr kumimoji="1" lang="ja-JP" altLang="en-US" sz="1050" b="0" dirty="0">
                          <a:solidFill>
                            <a:schemeClr val="tx1"/>
                          </a:solidFill>
                          <a:latin typeface="+mn-ea"/>
                          <a:ea typeface="+mn-ea"/>
                        </a:rPr>
                        <a:t>）では、すべてのビジネスパーソンが</a:t>
                      </a:r>
                      <a:r>
                        <a:rPr kumimoji="1" lang="en-US" altLang="ja-JP" sz="1050" b="0" dirty="0">
                          <a:solidFill>
                            <a:schemeClr val="tx1"/>
                          </a:solidFill>
                          <a:latin typeface="+mn-ea"/>
                          <a:ea typeface="+mn-ea"/>
                        </a:rPr>
                        <a:t>DX</a:t>
                      </a:r>
                      <a:r>
                        <a:rPr kumimoji="1" lang="ja-JP" altLang="en-US" sz="1050" b="0" dirty="0">
                          <a:solidFill>
                            <a:schemeClr val="tx1"/>
                          </a:solidFill>
                          <a:latin typeface="+mn-ea"/>
                          <a:ea typeface="+mn-ea"/>
                        </a:rPr>
                        <a:t>に関する基礎的な知識、スキル、マインドセットを身につけるための学習指針を「</a:t>
                      </a:r>
                      <a:r>
                        <a:rPr kumimoji="1" lang="en-US" altLang="ja-JP" sz="1050" b="0" dirty="0">
                          <a:solidFill>
                            <a:schemeClr val="tx1"/>
                          </a:solidFill>
                          <a:latin typeface="+mn-ea"/>
                          <a:ea typeface="+mn-ea"/>
                        </a:rPr>
                        <a:t>DX</a:t>
                      </a:r>
                      <a:r>
                        <a:rPr kumimoji="1" lang="ja-JP" altLang="en-US" sz="1050" b="0" dirty="0">
                          <a:solidFill>
                            <a:schemeClr val="tx1"/>
                          </a:solidFill>
                          <a:latin typeface="+mn-ea"/>
                          <a:ea typeface="+mn-ea"/>
                        </a:rPr>
                        <a:t>リテラシー標準」として策定しています。社員に対して、</a:t>
                      </a:r>
                      <a:r>
                        <a:rPr kumimoji="1" lang="en-US" altLang="ja-JP" sz="1050" b="0" dirty="0">
                          <a:solidFill>
                            <a:schemeClr val="tx1"/>
                          </a:solidFill>
                          <a:latin typeface="+mn-ea"/>
                          <a:ea typeface="+mn-ea"/>
                        </a:rPr>
                        <a:t>DX</a:t>
                      </a:r>
                      <a:r>
                        <a:rPr kumimoji="1" lang="ja-JP" altLang="en-US" sz="1050" b="0" dirty="0">
                          <a:solidFill>
                            <a:schemeClr val="tx1"/>
                          </a:solidFill>
                          <a:latin typeface="+mn-ea"/>
                          <a:ea typeface="+mn-ea"/>
                        </a:rPr>
                        <a:t>に関するリテラシーを身につけさせるための育成方法を検討する際に、指針として活用することができます。</a:t>
                      </a:r>
                      <a:endParaRPr kumimoji="1" lang="en-US" altLang="ja-JP" sz="1050" b="0" u="none" baseline="0" dirty="0">
                        <a:solidFill>
                          <a:schemeClr val="tx1"/>
                        </a:solidFill>
                        <a:uFill>
                          <a:solidFill>
                            <a:schemeClr val="bg1"/>
                          </a:solidFill>
                        </a:uFill>
                        <a:latin typeface="+mn-ea"/>
                        <a:ea typeface="+mn-ea"/>
                      </a:endParaRPr>
                    </a:p>
                    <a:p>
                      <a:pPr marL="171450" indent="-171450">
                        <a:buFont typeface="Arial" panose="020B0604020202020204" pitchFamily="34" charset="0"/>
                        <a:buChar char="•"/>
                      </a:pPr>
                      <a:r>
                        <a:rPr kumimoji="1" lang="ja-JP" altLang="en-US" sz="1050" b="0" u="none" baseline="0" dirty="0">
                          <a:solidFill>
                            <a:schemeClr val="tx1"/>
                          </a:solidFill>
                          <a:uFill>
                            <a:solidFill>
                              <a:schemeClr val="bg1"/>
                            </a:solidFill>
                          </a:uFill>
                          <a:latin typeface="+mn-ea"/>
                          <a:ea typeface="+mn-ea"/>
                        </a:rPr>
                        <a:t>プラス・セキュリティ</a:t>
                      </a:r>
                      <a:br>
                        <a:rPr kumimoji="1" lang="en-US" altLang="ja-JP" sz="1050" b="0" u="none" baseline="0" dirty="0">
                          <a:solidFill>
                            <a:schemeClr val="tx1"/>
                          </a:solidFill>
                          <a:uFill>
                            <a:solidFill>
                              <a:schemeClr val="bg1"/>
                            </a:solidFill>
                          </a:uFill>
                          <a:latin typeface="+mn-ea"/>
                          <a:ea typeface="+mn-ea"/>
                        </a:rPr>
                      </a:br>
                      <a:r>
                        <a:rPr kumimoji="1" lang="ja-JP" altLang="en-US" sz="1050" b="0" u="none" baseline="0" dirty="0">
                          <a:solidFill>
                            <a:schemeClr val="tx1"/>
                          </a:solidFill>
                          <a:uFill>
                            <a:solidFill>
                              <a:schemeClr val="bg1"/>
                            </a:solidFill>
                          </a:uFill>
                          <a:latin typeface="+mn-ea"/>
                          <a:ea typeface="+mn-ea"/>
                        </a:rPr>
                        <a:t>　プラス・セキュリティとは、「自らの業務遂行にあたってセキュリティを意識し、必要かつ十分なセキュリティ対策を実現できる能力を身につけること、あるいは身につけている状態のこと」です。</a:t>
                      </a:r>
                      <a:br>
                        <a:rPr kumimoji="1" lang="en-US" altLang="ja-JP" sz="1050" b="0" u="none" baseline="0" dirty="0">
                          <a:solidFill>
                            <a:schemeClr val="tx1"/>
                          </a:solidFill>
                          <a:uFill>
                            <a:solidFill>
                              <a:schemeClr val="bg1"/>
                            </a:solidFill>
                          </a:uFill>
                          <a:latin typeface="+mn-ea"/>
                          <a:ea typeface="+mn-ea"/>
                        </a:rPr>
                      </a:br>
                      <a:r>
                        <a:rPr kumimoji="1" lang="ja-JP" altLang="en-US" sz="1050" b="0" u="none" baseline="0" dirty="0">
                          <a:solidFill>
                            <a:schemeClr val="tx1"/>
                          </a:solidFill>
                          <a:uFill>
                            <a:solidFill>
                              <a:schemeClr val="bg1"/>
                            </a:solidFill>
                          </a:uFill>
                          <a:latin typeface="+mn-ea"/>
                          <a:ea typeface="+mn-ea"/>
                        </a:rPr>
                        <a:t>　サイバーセキュリティ体制を適切に機能させるため、経営者は、デジタル部門、事業部門、管理部門などの従業員にサイバーセキュリティに対する意識を高め、業務遂行に必要なセキュリティ対策を実施できる能力を身につけさせるよう育成することが大切です。具体的には、自社で実施しなければならないサイバーセキュリティ関連タスクの一部を担っていること、およびその責任・権限を組織として明確化し、担当者に自覚させることが重要です。</a:t>
                      </a:r>
                      <a:br>
                        <a:rPr kumimoji="1" lang="ja-JP" altLang="en-US" sz="1050" b="0" u="none" baseline="0" dirty="0">
                          <a:solidFill>
                            <a:schemeClr val="tx1"/>
                          </a:solidFill>
                          <a:uFill>
                            <a:solidFill>
                              <a:schemeClr val="bg1"/>
                            </a:solidFill>
                          </a:uFill>
                          <a:latin typeface="+mn-ea"/>
                          <a:ea typeface="+mn-ea"/>
                        </a:rPr>
                      </a:br>
                      <a:endParaRPr lang="en-US" altLang="ja-JP" sz="1050" b="0" dirty="0">
                        <a:solidFill>
                          <a:schemeClr val="tx1"/>
                        </a:solidFill>
                      </a:endParaRPr>
                    </a:p>
                    <a:p>
                      <a:pPr marL="171450" indent="-171450">
                        <a:buFont typeface="Wingdings" panose="05000000000000000000" pitchFamily="2" charset="2"/>
                        <a:buChar char="Ø"/>
                      </a:pPr>
                      <a:r>
                        <a:rPr kumimoji="1" lang="en-US" altLang="ja-JP" sz="1050" b="1" u="sng" baseline="0" dirty="0">
                          <a:solidFill>
                            <a:schemeClr val="tx1"/>
                          </a:solidFill>
                          <a:uFill>
                            <a:solidFill>
                              <a:schemeClr val="bg1"/>
                            </a:solidFill>
                          </a:uFill>
                          <a:latin typeface="+mn-ea"/>
                          <a:ea typeface="+mn-ea"/>
                        </a:rPr>
                        <a:t>6-2. </a:t>
                      </a:r>
                      <a:r>
                        <a:rPr kumimoji="1" lang="ja-JP" altLang="en-US" sz="1050" b="1" u="sng" baseline="0" dirty="0">
                          <a:solidFill>
                            <a:schemeClr val="tx1"/>
                          </a:solidFill>
                          <a:uFill>
                            <a:solidFill>
                              <a:schemeClr val="bg1"/>
                            </a:solidFill>
                          </a:uFill>
                          <a:latin typeface="+mn-ea"/>
                          <a:ea typeface="+mn-ea"/>
                        </a:rPr>
                        <a:t>関連法令</a:t>
                      </a:r>
                      <a:endParaRPr kumimoji="1" lang="en-US" altLang="ja-JP" sz="1050" b="1" u="sng" baseline="0" dirty="0">
                        <a:solidFill>
                          <a:schemeClr val="tx1"/>
                        </a:solidFill>
                        <a:uFill>
                          <a:solidFill>
                            <a:schemeClr val="bg1"/>
                          </a:solidFill>
                        </a:uFill>
                        <a:latin typeface="+mn-ea"/>
                        <a:ea typeface="+mn-ea"/>
                      </a:endParaRPr>
                    </a:p>
                    <a:p>
                      <a:pPr marL="171450" lvl="0" indent="-171450">
                        <a:buFont typeface="Arial" panose="020B0604020202020204" pitchFamily="34" charset="0"/>
                        <a:buChar char="•"/>
                      </a:pPr>
                      <a:r>
                        <a:rPr kumimoji="1" lang="zh-TW" altLang="en-US" sz="1050" b="0" u="sng" baseline="0" dirty="0">
                          <a:solidFill>
                            <a:schemeClr val="tx1"/>
                          </a:solidFill>
                          <a:uFill>
                            <a:solidFill>
                              <a:schemeClr val="bg1"/>
                            </a:solidFill>
                          </a:uFill>
                          <a:latin typeface="+mn-ea"/>
                          <a:ea typeface="+mn-ea"/>
                        </a:rPr>
                        <a:t>個人情報保護法</a:t>
                      </a:r>
                      <a:br>
                        <a:rPr kumimoji="1" lang="en-US" altLang="zh-TW" sz="1050" b="0" u="sng" baseline="0" dirty="0">
                          <a:solidFill>
                            <a:schemeClr val="tx1"/>
                          </a:solidFill>
                          <a:uFill>
                            <a:solidFill>
                              <a:schemeClr val="bg1"/>
                            </a:solidFill>
                          </a:uFill>
                          <a:latin typeface="+mn-ea"/>
                          <a:ea typeface="+mn-ea"/>
                        </a:rPr>
                      </a:br>
                      <a:r>
                        <a:rPr kumimoji="1" lang="ja-JP" altLang="en-US" sz="1050" b="0" u="sng" baseline="0" dirty="0">
                          <a:solidFill>
                            <a:schemeClr val="tx1"/>
                          </a:solidFill>
                          <a:uFill>
                            <a:solidFill>
                              <a:schemeClr val="bg1"/>
                            </a:solidFill>
                          </a:uFill>
                          <a:latin typeface="+mn-ea"/>
                          <a:ea typeface="+mn-ea"/>
                        </a:rPr>
                        <a:t>　消費者や取引先から預かっている個人情報を適切に取扱うことは、企業の権利や利益を守ることに繋がる非常に重要な取組となります。</a:t>
                      </a:r>
                      <a:endParaRPr kumimoji="1" lang="en-US" altLang="zh-TW" sz="1050" b="0" u="sng" baseline="0" dirty="0">
                        <a:solidFill>
                          <a:schemeClr val="tx1"/>
                        </a:solidFill>
                        <a:uFill>
                          <a:solidFill>
                            <a:schemeClr val="bg1"/>
                          </a:solidFill>
                        </a:uFill>
                        <a:latin typeface="+mn-ea"/>
                        <a:ea typeface="+mn-ea"/>
                      </a:endParaRPr>
                    </a:p>
                    <a:p>
                      <a:pPr marL="171450" lvl="0" indent="-171450">
                        <a:buFont typeface="Arial" panose="020B0604020202020204" pitchFamily="34" charset="0"/>
                        <a:buChar char="•"/>
                      </a:pPr>
                      <a:r>
                        <a:rPr kumimoji="1" lang="en-US" altLang="ja-JP" sz="1050" b="0" u="none" baseline="0" dirty="0">
                          <a:solidFill>
                            <a:schemeClr val="tx1"/>
                          </a:solidFill>
                          <a:uFill>
                            <a:solidFill>
                              <a:schemeClr val="bg1"/>
                            </a:solidFill>
                          </a:uFill>
                          <a:latin typeface="+mn-ea"/>
                          <a:ea typeface="+mn-ea"/>
                        </a:rPr>
                        <a:t>GDPR</a:t>
                      </a:r>
                      <a:r>
                        <a:rPr kumimoji="1" lang="ja-JP" altLang="en-US" sz="1050" b="0" u="sng" baseline="0" dirty="0">
                          <a:solidFill>
                            <a:schemeClr val="tx1"/>
                          </a:solidFill>
                          <a:uFill>
                            <a:solidFill>
                              <a:schemeClr val="bg1"/>
                            </a:solidFill>
                          </a:uFill>
                          <a:latin typeface="+mn-ea"/>
                          <a:ea typeface="+mn-ea"/>
                        </a:rPr>
                        <a:t>（</a:t>
                      </a:r>
                      <a:r>
                        <a:rPr kumimoji="1" lang="en-US" altLang="ja-JP" sz="1050" b="0" u="sng" baseline="0" dirty="0">
                          <a:solidFill>
                            <a:schemeClr val="tx1"/>
                          </a:solidFill>
                          <a:uFill>
                            <a:solidFill>
                              <a:schemeClr val="bg1"/>
                            </a:solidFill>
                          </a:uFill>
                          <a:latin typeface="+mn-ea"/>
                          <a:ea typeface="+mn-ea"/>
                        </a:rPr>
                        <a:t>EU</a:t>
                      </a:r>
                      <a:r>
                        <a:rPr kumimoji="1" lang="ja-JP" altLang="en-US" sz="1050" b="0" u="sng" baseline="0" dirty="0">
                          <a:solidFill>
                            <a:schemeClr val="tx1"/>
                          </a:solidFill>
                          <a:uFill>
                            <a:solidFill>
                              <a:schemeClr val="bg1"/>
                            </a:solidFill>
                          </a:uFill>
                          <a:latin typeface="+mn-ea"/>
                          <a:ea typeface="+mn-ea"/>
                        </a:rPr>
                        <a:t>一般データ保護規則）</a:t>
                      </a:r>
                      <a:br>
                        <a:rPr kumimoji="1" lang="en-US" altLang="ja-JP" sz="1050" b="0" u="sng" baseline="0" dirty="0">
                          <a:solidFill>
                            <a:schemeClr val="tx1"/>
                          </a:solidFill>
                          <a:uFill>
                            <a:solidFill>
                              <a:schemeClr val="bg1"/>
                            </a:solidFill>
                          </a:uFill>
                          <a:latin typeface="+mn-ea"/>
                          <a:ea typeface="+mn-ea"/>
                        </a:rPr>
                      </a:br>
                      <a:r>
                        <a:rPr kumimoji="1" lang="ja-JP" altLang="en-US" sz="1050" b="0" u="sng" baseline="0" dirty="0">
                          <a:solidFill>
                            <a:schemeClr val="tx1"/>
                          </a:solidFill>
                          <a:uFill>
                            <a:solidFill>
                              <a:schemeClr val="bg1"/>
                            </a:solidFill>
                          </a:uFill>
                          <a:latin typeface="+mn-ea"/>
                          <a:ea typeface="+mn-ea"/>
                        </a:rPr>
                        <a:t>　</a:t>
                      </a:r>
                      <a:r>
                        <a:rPr kumimoji="1" lang="en-US" altLang="ja-JP" sz="1050" b="0" u="sng" baseline="0" dirty="0">
                          <a:solidFill>
                            <a:schemeClr val="tx1"/>
                          </a:solidFill>
                          <a:uFill>
                            <a:solidFill>
                              <a:schemeClr val="bg1"/>
                            </a:solidFill>
                          </a:uFill>
                          <a:latin typeface="+mn-ea"/>
                          <a:ea typeface="+mn-ea"/>
                        </a:rPr>
                        <a:t>GDPR</a:t>
                      </a:r>
                      <a:r>
                        <a:rPr kumimoji="1" lang="ja-JP" altLang="en-US" sz="1050" b="0" u="sng" baseline="0" dirty="0">
                          <a:solidFill>
                            <a:schemeClr val="tx1"/>
                          </a:solidFill>
                          <a:uFill>
                            <a:solidFill>
                              <a:schemeClr val="bg1"/>
                            </a:solidFill>
                          </a:uFill>
                          <a:latin typeface="+mn-ea"/>
                          <a:ea typeface="+mn-ea"/>
                        </a:rPr>
                        <a:t>とは、個人データの保護とプライバシーの権利を強化するために、欧州連合（</a:t>
                      </a:r>
                      <a:r>
                        <a:rPr kumimoji="1" lang="en-US" altLang="ja-JP" sz="1050" b="0" u="sng" baseline="0" dirty="0">
                          <a:solidFill>
                            <a:schemeClr val="tx1"/>
                          </a:solidFill>
                          <a:uFill>
                            <a:solidFill>
                              <a:schemeClr val="bg1"/>
                            </a:solidFill>
                          </a:uFill>
                          <a:latin typeface="+mn-ea"/>
                          <a:ea typeface="+mn-ea"/>
                        </a:rPr>
                        <a:t>EU</a:t>
                      </a:r>
                      <a:r>
                        <a:rPr kumimoji="1" lang="ja-JP" altLang="en-US" sz="1050" b="0" u="sng" baseline="0" dirty="0">
                          <a:solidFill>
                            <a:schemeClr val="tx1"/>
                          </a:solidFill>
                          <a:uFill>
                            <a:solidFill>
                              <a:schemeClr val="bg1"/>
                            </a:solidFill>
                          </a:uFill>
                          <a:latin typeface="+mn-ea"/>
                          <a:ea typeface="+mn-ea"/>
                        </a:rPr>
                        <a:t>）加盟国に適用される重要な法令です</a:t>
                      </a:r>
                      <a:r>
                        <a:rPr lang="ja-JP" altLang="en-US" sz="1050" b="0" i="0" dirty="0">
                          <a:solidFill>
                            <a:schemeClr val="tx1"/>
                          </a:solidFill>
                          <a:effectLst/>
                          <a:latin typeface="+mn-ea"/>
                        </a:rPr>
                        <a:t>。</a:t>
                      </a:r>
                      <a:r>
                        <a:rPr lang="en-US" altLang="ja-JP" sz="1050" b="0" i="0" dirty="0">
                          <a:solidFill>
                            <a:schemeClr val="tx1"/>
                          </a:solidFill>
                          <a:effectLst/>
                          <a:latin typeface="+mn-ea"/>
                        </a:rPr>
                        <a:t>EU</a:t>
                      </a:r>
                      <a:r>
                        <a:rPr lang="ja-JP" altLang="en-US" sz="1050" b="0" i="0" dirty="0">
                          <a:solidFill>
                            <a:schemeClr val="tx1"/>
                          </a:solidFill>
                          <a:effectLst/>
                          <a:latin typeface="+mn-ea"/>
                        </a:rPr>
                        <a:t>で活動する企業だけではなく、</a:t>
                      </a:r>
                      <a:r>
                        <a:rPr lang="en-US" altLang="ja-JP" sz="1050" b="0" i="0" dirty="0">
                          <a:solidFill>
                            <a:schemeClr val="tx1"/>
                          </a:solidFill>
                          <a:effectLst/>
                          <a:latin typeface="+mn-ea"/>
                        </a:rPr>
                        <a:t>EU</a:t>
                      </a:r>
                      <a:r>
                        <a:rPr lang="ja-JP" altLang="en-US" sz="1050" b="0" i="0" dirty="0">
                          <a:solidFill>
                            <a:schemeClr val="tx1"/>
                          </a:solidFill>
                          <a:effectLst/>
                          <a:latin typeface="+mn-ea"/>
                        </a:rPr>
                        <a:t>加盟国の居住者の個人データを取扱う企業は、企業規模に関係なく、</a:t>
                      </a:r>
                      <a:r>
                        <a:rPr lang="en-US" altLang="ja-JP" sz="1050" b="0" i="0" dirty="0">
                          <a:solidFill>
                            <a:schemeClr val="tx1"/>
                          </a:solidFill>
                          <a:effectLst/>
                          <a:latin typeface="+mn-ea"/>
                        </a:rPr>
                        <a:t>GDPR</a:t>
                      </a:r>
                      <a:r>
                        <a:rPr lang="ja-JP" altLang="en-US" sz="1050" b="0" i="0" dirty="0">
                          <a:solidFill>
                            <a:schemeClr val="tx1"/>
                          </a:solidFill>
                          <a:effectLst/>
                          <a:latin typeface="+mn-ea"/>
                        </a:rPr>
                        <a:t>が適用されるため、</a:t>
                      </a:r>
                      <a:r>
                        <a:rPr lang="en-US" altLang="ja-JP" sz="1050" b="0" i="0" dirty="0">
                          <a:solidFill>
                            <a:schemeClr val="tx1"/>
                          </a:solidFill>
                          <a:effectLst/>
                          <a:latin typeface="+mn-ea"/>
                        </a:rPr>
                        <a:t>GDPR</a:t>
                      </a:r>
                      <a:r>
                        <a:rPr lang="ja-JP" altLang="en-US" sz="1050" b="0" i="0" dirty="0">
                          <a:solidFill>
                            <a:schemeClr val="tx1"/>
                          </a:solidFill>
                          <a:effectLst/>
                          <a:latin typeface="+mn-ea"/>
                        </a:rPr>
                        <a:t>を理解し遵守することが必要になります。</a:t>
                      </a:r>
                      <a:endParaRPr kumimoji="1" lang="ja-JP" altLang="en-US" sz="1050" b="0" u="sng" baseline="0" dirty="0">
                        <a:solidFill>
                          <a:schemeClr val="tx1"/>
                        </a:solidFill>
                        <a:uFill>
                          <a:solidFill>
                            <a:schemeClr val="bg1"/>
                          </a:solidFill>
                        </a:uFill>
                        <a:latin typeface="+mn-ea"/>
                        <a:ea typeface="+mn-ea"/>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32529652"/>
                  </a:ext>
                </a:extLst>
              </a:tr>
            </a:tbl>
          </a:graphicData>
        </a:graphic>
      </p:graphicFrame>
      <p:sp>
        <p:nvSpPr>
          <p:cNvPr id="13" name="テキスト プレースホルダー 2">
            <a:extLst>
              <a:ext uri="{FF2B5EF4-FFF2-40B4-BE49-F238E27FC236}">
                <a16:creationId xmlns:a16="http://schemas.microsoft.com/office/drawing/2014/main" id="{DA101174-AF6A-C6D8-2D13-2BAC9FE5A0F4}"/>
              </a:ext>
            </a:extLst>
          </p:cNvPr>
          <p:cNvSpPr>
            <a:spLocks noGrp="1"/>
          </p:cNvSpPr>
          <p:nvPr>
            <p:ph type="body" sz="quarter" idx="14"/>
          </p:nvPr>
        </p:nvSpPr>
        <p:spPr>
          <a:xfrm>
            <a:off x="1123950" y="1457325"/>
            <a:ext cx="6143124" cy="381000"/>
          </a:xfrm>
        </p:spPr>
        <p:txBody>
          <a:bodyPr/>
          <a:lstStyle/>
          <a:p>
            <a:r>
              <a:rPr kumimoji="1" lang="en-US" altLang="ja-JP"/>
              <a:t>19-2-6. </a:t>
            </a:r>
            <a:r>
              <a:rPr kumimoji="1" lang="ja-JP" altLang="en-US" sz="1000"/>
              <a:t>第</a:t>
            </a:r>
            <a:r>
              <a:rPr kumimoji="1" lang="en-US" altLang="ja-JP" sz="1000"/>
              <a:t>6</a:t>
            </a:r>
            <a:r>
              <a:rPr kumimoji="1" lang="ja-JP" altLang="en-US" sz="1000"/>
              <a:t>章</a:t>
            </a:r>
            <a:r>
              <a:rPr kumimoji="1" lang="en-US" altLang="ja-JP" sz="1000"/>
              <a:t>. </a:t>
            </a:r>
            <a:r>
              <a:rPr kumimoji="1" lang="ja-JP" altLang="en-US" sz="1000"/>
              <a:t>サイバーセキュリティ戦略および関連法令</a:t>
            </a:r>
          </a:p>
        </p:txBody>
      </p:sp>
      <p:graphicFrame>
        <p:nvGraphicFramePr>
          <p:cNvPr id="15" name="表 14">
            <a:extLst>
              <a:ext uri="{FF2B5EF4-FFF2-40B4-BE49-F238E27FC236}">
                <a16:creationId xmlns:a16="http://schemas.microsoft.com/office/drawing/2014/main" id="{612F8B9E-E2DE-817A-9C82-44402318EAE1}"/>
              </a:ext>
            </a:extLst>
          </p:cNvPr>
          <p:cNvGraphicFramePr>
            <a:graphicFrameLocks noGrp="1"/>
          </p:cNvGraphicFramePr>
          <p:nvPr>
            <p:extLst>
              <p:ext uri="{D42A27DB-BD31-4B8C-83A1-F6EECF244321}">
                <p14:modId xmlns:p14="http://schemas.microsoft.com/office/powerpoint/2010/main" val="3647216183"/>
              </p:ext>
            </p:extLst>
          </p:nvPr>
        </p:nvGraphicFramePr>
        <p:xfrm>
          <a:off x="622800" y="8753101"/>
          <a:ext cx="5612400" cy="670560"/>
        </p:xfrm>
        <a:graphic>
          <a:graphicData uri="http://schemas.openxmlformats.org/drawingml/2006/table">
            <a:tbl>
              <a:tblPr firstRow="1" bandRow="1">
                <a:tableStyleId>{5C22544A-7EE6-4342-B048-85BDC9FD1C3A}</a:tableStyleId>
              </a:tblPr>
              <a:tblGrid>
                <a:gridCol w="2672850">
                  <a:extLst>
                    <a:ext uri="{9D8B030D-6E8A-4147-A177-3AD203B41FA5}">
                      <a16:colId xmlns:a16="http://schemas.microsoft.com/office/drawing/2014/main" val="727053212"/>
                    </a:ext>
                  </a:extLst>
                </a:gridCol>
                <a:gridCol w="2939550">
                  <a:extLst>
                    <a:ext uri="{9D8B030D-6E8A-4147-A177-3AD203B41FA5}">
                      <a16:colId xmlns:a16="http://schemas.microsoft.com/office/drawing/2014/main" val="3234435599"/>
                    </a:ext>
                  </a:extLst>
                </a:gridCol>
              </a:tblGrid>
              <a:tr h="0">
                <a:tc gridSpan="2">
                  <a:txBody>
                    <a:bodyPr/>
                    <a:lstStyle/>
                    <a:p>
                      <a:r>
                        <a:rPr kumimoji="1" lang="ja-JP" altLang="en-US" sz="500" b="0">
                          <a:solidFill>
                            <a:sysClr val="windowText" lastClr="000000"/>
                          </a:solidFill>
                          <a:latin typeface="+mn-ea"/>
                          <a:ea typeface="+mn-ea"/>
                        </a:rPr>
                        <a:t>実践のために参考となる文献（参考文献）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600" b="0">
                        <a:solidFill>
                          <a:sysClr val="windowText" lastClr="000000"/>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8303303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サイバーセキュリティ体制構築・人材確保の手引き（第</a:t>
                      </a:r>
                      <a:r>
                        <a:rPr kumimoji="1" lang="en-US" altLang="ja-JP" sz="500" b="0">
                          <a:solidFill>
                            <a:sysClr val="windowText" lastClr="000000"/>
                          </a:solidFill>
                          <a:latin typeface="メイリオ" panose="020B0604030504040204" pitchFamily="50" charset="-128"/>
                          <a:ea typeface="メイリオ" panose="020B0604030504040204" pitchFamily="50" charset="-128"/>
                        </a:rPr>
                        <a:t>2.0</a:t>
                      </a:r>
                      <a:r>
                        <a:rPr kumimoji="1" lang="ja-JP" altLang="en-US" sz="500" b="0">
                          <a:solidFill>
                            <a:sysClr val="windowText" lastClr="000000"/>
                          </a:solidFill>
                          <a:latin typeface="メイリオ" panose="020B0604030504040204" pitchFamily="50" charset="-128"/>
                          <a:ea typeface="メイリオ" panose="020B0604030504040204" pitchFamily="50" charset="-128"/>
                        </a:rPr>
                        <a:t>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4"/>
                        </a:rPr>
                        <a:t>http://www.meti.go.jp/policy/netsecurity/tebikihontai2.pdf</a:t>
                      </a:r>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r h="0">
                <a:tc>
                  <a:txBody>
                    <a:bodyPr/>
                    <a:lstStyle/>
                    <a:p>
                      <a:r>
                        <a:rPr kumimoji="1" lang="ja-JP" altLang="en-US" sz="500" b="0">
                          <a:solidFill>
                            <a:sysClr val="windowText" lastClr="000000"/>
                          </a:solidFill>
                          <a:latin typeface="メイリオ" panose="020B0604030504040204" pitchFamily="50" charset="-128"/>
                          <a:ea typeface="メイリオ" panose="020B0604030504040204" pitchFamily="50" charset="-128"/>
                        </a:rPr>
                        <a:t>デジタルスキル標準</a:t>
                      </a:r>
                      <a:r>
                        <a:rPr kumimoji="1" lang="en-US" altLang="ja-JP" sz="500" b="0">
                          <a:solidFill>
                            <a:sysClr val="windowText" lastClr="000000"/>
                          </a:solidFill>
                          <a:latin typeface="メイリオ" panose="020B0604030504040204" pitchFamily="50" charset="-128"/>
                          <a:ea typeface="メイリオ" panose="020B0604030504040204" pitchFamily="50" charset="-128"/>
                        </a:rPr>
                        <a:t>Ver.1.1 2023</a:t>
                      </a:r>
                      <a:r>
                        <a:rPr kumimoji="1" lang="ja-JP" altLang="en-US" sz="500" b="0">
                          <a:solidFill>
                            <a:sysClr val="windowText" lastClr="000000"/>
                          </a:solidFill>
                          <a:latin typeface="メイリオ" panose="020B0604030504040204" pitchFamily="50" charset="-128"/>
                          <a:ea typeface="メイリオ" panose="020B0604030504040204" pitchFamily="50" charset="-128"/>
                        </a:rPr>
                        <a:t>年</a:t>
                      </a:r>
                      <a:r>
                        <a:rPr kumimoji="1" lang="en-US" altLang="ja-JP" sz="500" b="0">
                          <a:solidFill>
                            <a:sysClr val="windowText" lastClr="000000"/>
                          </a:solidFill>
                          <a:latin typeface="メイリオ" panose="020B0604030504040204" pitchFamily="50" charset="-128"/>
                          <a:ea typeface="メイリオ" panose="020B0604030504040204" pitchFamily="50" charset="-128"/>
                        </a:rPr>
                        <a:t>8</a:t>
                      </a:r>
                      <a:r>
                        <a:rPr kumimoji="1" lang="ja-JP" altLang="en-US" sz="500" b="0">
                          <a:solidFill>
                            <a:sysClr val="windowText" lastClr="000000"/>
                          </a:solidFill>
                          <a:latin typeface="メイリオ" panose="020B0604030504040204" pitchFamily="50" charset="-128"/>
                          <a:ea typeface="メイリオ" panose="020B0604030504040204" pitchFamily="50" charset="-128"/>
                        </a:rPr>
                        <a:t>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chemeClr val="tx1"/>
                          </a:solidFill>
                          <a:uFill>
                            <a:solidFill>
                              <a:schemeClr val="bg1"/>
                            </a:solidFill>
                          </a:uFill>
                          <a:latin typeface="+mn-ea"/>
                          <a:ea typeface="+mn-ea"/>
                          <a:hlinkClick r:id="rId5"/>
                        </a:rPr>
                        <a:t>https://www.ipa.go.jp/jinzai/skill-standard/dss/ps6vr700000080fg-att/000106869.pdf</a:t>
                      </a:r>
                      <a:endParaRPr kumimoji="1" lang="en-US" altLang="ja-JP" sz="500" b="0" u="sng" baseline="0">
                        <a:solidFill>
                          <a:schemeClr val="tx1"/>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1887866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「個人情報保護法」をわかりやすく解説 個人情報の取扱いルールとは？</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6"/>
                        </a:rPr>
                        <a:t>https://www.gov-online.go.jp/useful/article/201703/1.html</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39446674"/>
                  </a:ext>
                </a:extLst>
              </a:tr>
            </a:tbl>
          </a:graphicData>
        </a:graphic>
      </p:graphicFrame>
      <p:sp>
        <p:nvSpPr>
          <p:cNvPr id="17" name="四角形: 角を丸くする 16">
            <a:extLst>
              <a:ext uri="{FF2B5EF4-FFF2-40B4-BE49-F238E27FC236}">
                <a16:creationId xmlns:a16="http://schemas.microsoft.com/office/drawing/2014/main" id="{B86750F4-D446-C4DA-F3FB-A8DD11891405}"/>
              </a:ext>
            </a:extLst>
          </p:cNvPr>
          <p:cNvSpPr/>
          <p:nvPr/>
        </p:nvSpPr>
        <p:spPr>
          <a:xfrm>
            <a:off x="622800" y="7030343"/>
            <a:ext cx="5612400" cy="1631057"/>
          </a:xfrm>
          <a:prstGeom prst="roundRect">
            <a:avLst/>
          </a:prstGeom>
          <a:solidFill>
            <a:schemeClr val="bg1"/>
          </a:solid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r>
              <a:rPr kumimoji="1" lang="ja-JP" altLang="en-US" sz="800" b="1">
                <a:latin typeface="+mn-ea"/>
              </a:rPr>
              <a:t>認識していただきたい実施概要</a:t>
            </a:r>
            <a:endParaRPr kumimoji="1" lang="en-US" altLang="ja-JP" sz="800" b="1">
              <a:latin typeface="+mn-ea"/>
            </a:endParaRPr>
          </a:p>
          <a:p>
            <a:pPr marL="171450" indent="-171450">
              <a:buFont typeface="Wingdings" panose="05000000000000000000" pitchFamily="2" charset="2"/>
              <a:buChar char="ü"/>
            </a:pPr>
            <a:r>
              <a:rPr lang="ja-JP" altLang="en-US" sz="800" u="none" strike="noStrike">
                <a:effectLst/>
              </a:rPr>
              <a:t>サイバーセキュリティ戦略によって、国家レベルでのサイバーセキュリティの確保に取組む方針や目標が定められていることを理解すること。</a:t>
            </a:r>
            <a:endParaRPr lang="en-US" altLang="ja-JP" sz="800"/>
          </a:p>
          <a:p>
            <a:pPr marL="171450" indent="-171450">
              <a:buFont typeface="Wingdings" panose="05000000000000000000" pitchFamily="2" charset="2"/>
              <a:buChar char="ü"/>
            </a:pPr>
            <a:endParaRPr lang="en-US" altLang="ja-JP" sz="800"/>
          </a:p>
          <a:p>
            <a:pPr marL="171450" indent="-171450">
              <a:buFont typeface="Wingdings" panose="05000000000000000000" pitchFamily="2" charset="2"/>
              <a:buChar char="ü"/>
            </a:pPr>
            <a:r>
              <a:rPr lang="ja-JP" altLang="en-US" sz="800" b="0" i="0">
                <a:effectLst/>
                <a:latin typeface="+mn-ea"/>
                <a:ea typeface="+mn-ea"/>
              </a:rPr>
              <a:t>サイバーセキュリティ対策にかかる支出をやむを得ない費用とするのではなく、経営のために必要な投資と位置</a:t>
            </a:r>
            <a:r>
              <a:rPr lang="ja-JP" altLang="en-US" sz="800" b="0">
                <a:latin typeface="+mn-ea"/>
                <a:ea typeface="+mn-ea"/>
              </a:rPr>
              <a:t>付け</a:t>
            </a:r>
            <a:r>
              <a:rPr lang="ja-JP" altLang="en-US" sz="800" b="0" i="0">
                <a:effectLst/>
                <a:latin typeface="+mn-ea"/>
                <a:ea typeface="+mn-ea"/>
              </a:rPr>
              <a:t>、自発的にサイバーセキュリティ対策に取組むことが重要であること。</a:t>
            </a:r>
            <a:endParaRPr lang="en-US" altLang="ja-JP" sz="800" b="0" i="0">
              <a:effectLst/>
              <a:latin typeface="+mn-ea"/>
              <a:ea typeface="+mn-ea"/>
            </a:endParaRPr>
          </a:p>
          <a:p>
            <a:pPr marL="171450" indent="-171450">
              <a:buFont typeface="Wingdings" panose="05000000000000000000" pitchFamily="2" charset="2"/>
              <a:buChar char="ü"/>
            </a:pPr>
            <a:endParaRPr kumimoji="1" lang="en-US" altLang="ja-JP" sz="800">
              <a:latin typeface="+mn-ea"/>
            </a:endParaRPr>
          </a:p>
          <a:p>
            <a:pPr marL="171450" indent="-171450">
              <a:buFont typeface="Wingdings" panose="05000000000000000000" pitchFamily="2" charset="2"/>
              <a:buChar char="ü"/>
            </a:pPr>
            <a:r>
              <a:rPr kumimoji="1" lang="en-US" altLang="ja-JP" sz="800">
                <a:solidFill>
                  <a:schemeClr val="tx1"/>
                </a:solidFill>
                <a:latin typeface="+mn-ea"/>
              </a:rPr>
              <a:t>DX</a:t>
            </a:r>
            <a:r>
              <a:rPr kumimoji="1" lang="ja-JP" altLang="en-US" sz="800">
                <a:solidFill>
                  <a:schemeClr val="tx1"/>
                </a:solidFill>
                <a:latin typeface="+mn-ea"/>
              </a:rPr>
              <a:t>の推進と並行してサイバーセキュリティへの対策が求められている状況の中、</a:t>
            </a:r>
            <a:r>
              <a:rPr kumimoji="1" lang="ja-JP" altLang="en-US" sz="800" b="0">
                <a:solidFill>
                  <a:schemeClr val="tx1"/>
                </a:solidFill>
                <a:effectLst/>
              </a:rPr>
              <a:t>必ずしも</a:t>
            </a:r>
            <a:r>
              <a:rPr kumimoji="1" lang="en-US" altLang="ja-JP" sz="800" b="0">
                <a:solidFill>
                  <a:schemeClr val="tx1"/>
                </a:solidFill>
                <a:effectLst/>
              </a:rPr>
              <a:t>IT</a:t>
            </a:r>
            <a:r>
              <a:rPr kumimoji="1" lang="ja-JP" altLang="en-US" sz="800" b="0">
                <a:solidFill>
                  <a:schemeClr val="tx1"/>
                </a:solidFill>
                <a:effectLst/>
              </a:rPr>
              <a:t>やセキュリティに関する専門知識や業務経験を有していない者も、</a:t>
            </a:r>
            <a:r>
              <a:rPr lang="ja-JP" altLang="en-US" sz="800">
                <a:solidFill>
                  <a:schemeClr val="tx1"/>
                </a:solidFill>
                <a:latin typeface="メイリオ" panose="020B0604030504040204" pitchFamily="50" charset="-128"/>
                <a:ea typeface="メイリオ" panose="020B0604030504040204" pitchFamily="50" charset="-128"/>
              </a:rPr>
              <a:t>自らの業務遂行にあたってセキュリティを意識し、必要かつ十分なセキュリティ対策を実現できる能力（プラス・セキュリティ）を身につけることが重要であること。</a:t>
            </a:r>
            <a:endParaRPr lang="en-US" altLang="ja-JP" sz="800">
              <a:solidFill>
                <a:schemeClr val="tx1"/>
              </a:solidFill>
              <a:latin typeface="メイリオ" panose="020B0604030504040204" pitchFamily="50" charset="-128"/>
              <a:ea typeface="メイリオ" panose="020B0604030504040204" pitchFamily="50" charset="-128"/>
            </a:endParaRPr>
          </a:p>
          <a:p>
            <a:pPr marL="171450" indent="-171450">
              <a:buFont typeface="Wingdings" panose="05000000000000000000" pitchFamily="2" charset="2"/>
              <a:buChar char="ü"/>
            </a:pPr>
            <a:endParaRPr lang="en-US" altLang="ja-JP" sz="800"/>
          </a:p>
          <a:p>
            <a:pPr marL="171450" indent="-171450">
              <a:buFont typeface="Wingdings" panose="05000000000000000000" pitchFamily="2" charset="2"/>
              <a:buChar char="ü"/>
            </a:pPr>
            <a:r>
              <a:rPr lang="ja-JP" altLang="en-US" sz="800" u="none" strike="noStrike">
                <a:effectLst/>
              </a:rPr>
              <a:t>サイバーセキュリティに関連する法令として個人情報保護法や</a:t>
            </a:r>
            <a:r>
              <a:rPr lang="en-US" altLang="ja-JP" sz="800" u="none" strike="noStrike">
                <a:effectLst/>
              </a:rPr>
              <a:t>GDPR</a:t>
            </a:r>
            <a:r>
              <a:rPr lang="ja-JP" altLang="en-US" sz="800" u="none" strike="noStrike">
                <a:effectLst/>
              </a:rPr>
              <a:t>があり、個人情報はレベルの高い情報として取扱うべきであること</a:t>
            </a:r>
            <a:r>
              <a:rPr kumimoji="1" lang="ja-JP" altLang="en-US" sz="800" u="none" strike="noStrike">
                <a:effectLst/>
                <a:latin typeface="+mn-ea"/>
              </a:rPr>
              <a:t>。</a:t>
            </a:r>
            <a:endParaRPr lang="en-US" altLang="ja-JP" sz="800" u="none" strike="noStrike">
              <a:effectLst/>
            </a:endParaRPr>
          </a:p>
        </p:txBody>
      </p:sp>
      <p:sp>
        <p:nvSpPr>
          <p:cNvPr id="21" name="テキスト ボックス 20">
            <a:extLst>
              <a:ext uri="{FF2B5EF4-FFF2-40B4-BE49-F238E27FC236}">
                <a16:creationId xmlns:a16="http://schemas.microsoft.com/office/drawing/2014/main" id="{7F19071E-6469-37C7-7171-3176BCA55E9A}"/>
              </a:ext>
            </a:extLst>
          </p:cNvPr>
          <p:cNvSpPr txBox="1"/>
          <p:nvPr/>
        </p:nvSpPr>
        <p:spPr>
          <a:xfrm>
            <a:off x="622800" y="6325864"/>
            <a:ext cx="5612400" cy="577081"/>
          </a:xfrm>
          <a:prstGeom prst="rect">
            <a:avLst/>
          </a:prstGeom>
          <a:noFill/>
          <a:ln>
            <a:solidFill>
              <a:schemeClr val="tx1"/>
            </a:solidFill>
          </a:ln>
        </p:spPr>
        <p:txBody>
          <a:bodyPr wrap="square">
            <a:spAutoFit/>
          </a:bodyPr>
          <a:lstStyle/>
          <a:p>
            <a:r>
              <a:rPr kumimoji="1" lang="ja-JP" altLang="en-US" sz="1050" b="1">
                <a:latin typeface="+mn-ea"/>
              </a:rPr>
              <a:t>章</a:t>
            </a:r>
            <a:r>
              <a:rPr kumimoji="1" lang="ja-JP" altLang="en-US" sz="1050" b="1">
                <a:solidFill>
                  <a:schemeClr val="tx1"/>
                </a:solidFill>
                <a:latin typeface="+mn-ea"/>
              </a:rPr>
              <a:t>を通した気づき・学び</a:t>
            </a:r>
            <a:endParaRPr lang="en-US" altLang="ja-JP" sz="1050" u="none" strike="noStrike">
              <a:effectLst/>
            </a:endParaRPr>
          </a:p>
          <a:p>
            <a:r>
              <a:rPr lang="ja-JP" altLang="en-US" sz="1050" u="none" strike="noStrike">
                <a:effectLst/>
              </a:rPr>
              <a:t>　</a:t>
            </a:r>
            <a:r>
              <a:rPr kumimoji="1" lang="ja-JP" altLang="en-US" sz="1050"/>
              <a:t>日本政府が打ち出しているサイバーセキュリティ戦略を理解し、関連する知識やスキルを身につけることが大切です。</a:t>
            </a:r>
          </a:p>
        </p:txBody>
      </p:sp>
      <p:grpSp>
        <p:nvGrpSpPr>
          <p:cNvPr id="3" name="グループ化 2">
            <a:extLst>
              <a:ext uri="{FF2B5EF4-FFF2-40B4-BE49-F238E27FC236}">
                <a16:creationId xmlns:a16="http://schemas.microsoft.com/office/drawing/2014/main" id="{E169E809-D402-D32B-CDE5-637F90C59425}"/>
              </a:ext>
            </a:extLst>
          </p:cNvPr>
          <p:cNvGrpSpPr/>
          <p:nvPr/>
        </p:nvGrpSpPr>
        <p:grpSpPr>
          <a:xfrm>
            <a:off x="6109199" y="6973198"/>
            <a:ext cx="252000" cy="252000"/>
            <a:chOff x="8278860" y="7686413"/>
            <a:chExt cx="252000" cy="252000"/>
          </a:xfrm>
        </p:grpSpPr>
        <p:sp>
          <p:nvSpPr>
            <p:cNvPr id="6" name="楕円 5">
              <a:extLst>
                <a:ext uri="{FF2B5EF4-FFF2-40B4-BE49-F238E27FC236}">
                  <a16:creationId xmlns:a16="http://schemas.microsoft.com/office/drawing/2014/main" id="{D25AE531-A480-591C-BE26-175C6BF51EB2}"/>
                </a:ext>
              </a:extLst>
            </p:cNvPr>
            <p:cNvSpPr/>
            <p:nvPr/>
          </p:nvSpPr>
          <p:spPr>
            <a:xfrm>
              <a:off x="8278860" y="7686413"/>
              <a:ext cx="252000" cy="252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pic>
          <p:nvPicPr>
            <p:cNvPr id="7" name="図 6">
              <a:extLst>
                <a:ext uri="{FF2B5EF4-FFF2-40B4-BE49-F238E27FC236}">
                  <a16:creationId xmlns:a16="http://schemas.microsoft.com/office/drawing/2014/main" id="{CEB6804A-E3B5-BFF2-D494-1CD1FDBB7A1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14860" y="7720313"/>
              <a:ext cx="180000" cy="180000"/>
            </a:xfrm>
            <a:prstGeom prst="rect">
              <a:avLst/>
            </a:prstGeom>
          </p:spPr>
        </p:pic>
      </p:grpSp>
      <p:sp>
        <p:nvSpPr>
          <p:cNvPr id="11" name="スライド番号プレースホルダー 3">
            <a:extLst>
              <a:ext uri="{FF2B5EF4-FFF2-40B4-BE49-F238E27FC236}">
                <a16:creationId xmlns:a16="http://schemas.microsoft.com/office/drawing/2014/main" id="{0C3E65A7-6151-241C-7A8D-F31120C5041F}"/>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16</a:t>
            </a:r>
            <a:endParaRPr kumimoji="1" lang="ja-JP" altLang="en-US"/>
          </a:p>
        </p:txBody>
      </p:sp>
    </p:spTree>
    <p:extLst>
      <p:ext uri="{BB962C8B-B14F-4D97-AF65-F5344CB8AC3E}">
        <p14:creationId xmlns:p14="http://schemas.microsoft.com/office/powerpoint/2010/main" val="4195586062"/>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sp>
        <p:nvSpPr>
          <p:cNvPr id="4" name="テキスト プレースホルダー 3">
            <a:extLst>
              <a:ext uri="{FF2B5EF4-FFF2-40B4-BE49-F238E27FC236}">
                <a16:creationId xmlns:a16="http://schemas.microsoft.com/office/drawing/2014/main" id="{1C26D60D-A9DB-4C0B-D3EE-343F5AC58484}"/>
              </a:ext>
            </a:extLst>
          </p:cNvPr>
          <p:cNvSpPr>
            <a:spLocks noGrp="1"/>
          </p:cNvSpPr>
          <p:nvPr>
            <p:ph type="body" sz="quarter" idx="16"/>
          </p:nvPr>
        </p:nvSpPr>
        <p:spPr>
          <a:xfrm>
            <a:off x="622800" y="5273525"/>
            <a:ext cx="5612400" cy="381000"/>
          </a:xfrm>
        </p:spPr>
        <p:txBody>
          <a:bodyPr/>
          <a:lstStyle/>
          <a:p>
            <a:r>
              <a:rPr kumimoji="1" lang="ja-JP" altLang="en-US"/>
              <a:t>要旨</a:t>
            </a:r>
          </a:p>
        </p:txBody>
      </p:sp>
      <p:sp>
        <p:nvSpPr>
          <p:cNvPr id="8" name="テキスト ボックス 7">
            <a:extLst>
              <a:ext uri="{FF2B5EF4-FFF2-40B4-BE49-F238E27FC236}">
                <a16:creationId xmlns:a16="http://schemas.microsoft.com/office/drawing/2014/main" id="{3B3EEC46-E25C-9E4D-6562-F9369D7E4F79}"/>
              </a:ext>
            </a:extLst>
          </p:cNvPr>
          <p:cNvSpPr txBox="1"/>
          <p:nvPr/>
        </p:nvSpPr>
        <p:spPr>
          <a:xfrm>
            <a:off x="622800" y="2001600"/>
            <a:ext cx="5612400" cy="900246"/>
          </a:xfrm>
          <a:prstGeom prst="rect">
            <a:avLst/>
          </a:prstGeom>
          <a:noFill/>
        </p:spPr>
        <p:txBody>
          <a:bodyPr wrap="square" rtlCol="0">
            <a:spAutoFit/>
          </a:bodyPr>
          <a:lstStyle/>
          <a:p>
            <a:r>
              <a:rPr kumimoji="1" lang="ja-JP" altLang="en-US" sz="1050" b="1">
                <a:latin typeface="+mn-ea"/>
              </a:rPr>
              <a:t>　</a:t>
            </a:r>
            <a:r>
              <a:rPr kumimoji="1" lang="en-US" altLang="ja-JP" sz="1050" b="1">
                <a:latin typeface="+mn-ea"/>
              </a:rPr>
              <a:t>7-1. </a:t>
            </a:r>
            <a:r>
              <a:rPr kumimoji="1" lang="ja-JP" altLang="en-US" sz="1050" b="1">
                <a:latin typeface="+mn-ea"/>
              </a:rPr>
              <a:t>セキュリティフレームワークの概要</a:t>
            </a:r>
          </a:p>
          <a:p>
            <a:r>
              <a:rPr kumimoji="1" lang="ja-JP" altLang="en-US" sz="1050" b="1">
                <a:latin typeface="+mn-ea"/>
              </a:rPr>
              <a:t>　</a:t>
            </a:r>
            <a:r>
              <a:rPr kumimoji="1" lang="en-US" altLang="ja-JP" sz="1050" b="1">
                <a:latin typeface="+mn-ea"/>
              </a:rPr>
              <a:t>7-2. </a:t>
            </a:r>
            <a:r>
              <a:rPr kumimoji="1" lang="ja-JP" altLang="en-US" sz="900" b="1">
                <a:latin typeface="+mn-ea"/>
              </a:rPr>
              <a:t>情報セキュリティマネジメントシステム（</a:t>
            </a:r>
            <a:r>
              <a:rPr kumimoji="1" lang="en-US" altLang="ja-JP" sz="900" b="1">
                <a:latin typeface="+mn-ea"/>
              </a:rPr>
              <a:t>ISMS</a:t>
            </a:r>
            <a:r>
              <a:rPr kumimoji="1" lang="ja-JP" altLang="en-US" sz="900" b="1">
                <a:latin typeface="+mn-ea"/>
              </a:rPr>
              <a:t>）</a:t>
            </a:r>
            <a:r>
              <a:rPr kumimoji="1" lang="en-US" altLang="ja-JP" sz="900" b="1">
                <a:latin typeface="+mn-ea"/>
              </a:rPr>
              <a:t>[ISO/IEC27001:2022, 27002:2022]</a:t>
            </a:r>
            <a:br>
              <a:rPr kumimoji="1" lang="en-US" altLang="ja-JP" sz="900" b="1">
                <a:latin typeface="+mn-ea"/>
              </a:rPr>
            </a:br>
            <a:r>
              <a:rPr kumimoji="1" lang="ja-JP" altLang="en-US" sz="1050" b="1">
                <a:latin typeface="+mn-ea"/>
              </a:rPr>
              <a:t>　</a:t>
            </a:r>
            <a:r>
              <a:rPr kumimoji="1" lang="en-US" altLang="ja-JP" sz="1050" b="1">
                <a:latin typeface="+mn-ea"/>
              </a:rPr>
              <a:t>7-3. NIST </a:t>
            </a:r>
            <a:r>
              <a:rPr kumimoji="1" lang="ja-JP" altLang="en-US" sz="1050" b="1">
                <a:latin typeface="+mn-ea"/>
              </a:rPr>
              <a:t>サイバーセキュリティフレームワーク（</a:t>
            </a:r>
            <a:r>
              <a:rPr kumimoji="1" lang="en-US" altLang="ja-JP" sz="1050" b="1">
                <a:latin typeface="+mn-ea"/>
              </a:rPr>
              <a:t>CSF</a:t>
            </a:r>
            <a:r>
              <a:rPr kumimoji="1" lang="ja-JP" altLang="en-US" sz="1050" b="1">
                <a:latin typeface="+mn-ea"/>
              </a:rPr>
              <a:t>）</a:t>
            </a:r>
            <a:br>
              <a:rPr kumimoji="1" lang="ja-JP" altLang="en-US" sz="1050" b="1">
                <a:latin typeface="+mn-ea"/>
              </a:rPr>
            </a:br>
            <a:r>
              <a:rPr kumimoji="1" lang="ja-JP" altLang="en-US" sz="1050" b="1">
                <a:latin typeface="+mn-ea"/>
              </a:rPr>
              <a:t>　</a:t>
            </a:r>
            <a:r>
              <a:rPr kumimoji="1" lang="en-US" altLang="ja-JP" sz="1050" b="1">
                <a:latin typeface="+mn-ea"/>
              </a:rPr>
              <a:t>7-4. </a:t>
            </a:r>
            <a:r>
              <a:rPr kumimoji="1" lang="ja-JP" altLang="en-US" sz="1050" b="1">
                <a:latin typeface="+mn-ea"/>
              </a:rPr>
              <a:t>サイバー・フィジカル・セキュリティ対策フレームワーク（</a:t>
            </a:r>
            <a:r>
              <a:rPr kumimoji="1" lang="en-US" altLang="ja-JP" sz="1050" b="1">
                <a:latin typeface="+mn-ea"/>
              </a:rPr>
              <a:t>CPSF</a:t>
            </a:r>
            <a:r>
              <a:rPr kumimoji="1" lang="ja-JP" altLang="en-US" sz="1050" b="1">
                <a:latin typeface="+mn-ea"/>
              </a:rPr>
              <a:t>）</a:t>
            </a:r>
            <a:br>
              <a:rPr kumimoji="1" lang="ja-JP" altLang="en-US" sz="1050" b="1">
                <a:latin typeface="+mn-ea"/>
              </a:rPr>
            </a:br>
            <a:r>
              <a:rPr kumimoji="1" lang="ja-JP" altLang="en-US" sz="1050" b="1">
                <a:latin typeface="+mn-ea"/>
              </a:rPr>
              <a:t>　</a:t>
            </a:r>
            <a:r>
              <a:rPr kumimoji="1" lang="en-US" altLang="ja-JP" sz="1050" b="1">
                <a:latin typeface="+mn-ea"/>
              </a:rPr>
              <a:t>7-5. </a:t>
            </a:r>
            <a:r>
              <a:rPr kumimoji="1" lang="ja-JP" altLang="en-US" sz="1050" b="1">
                <a:latin typeface="+mn-ea"/>
              </a:rPr>
              <a:t>サイバーセキュリティ経営ガイドライン</a:t>
            </a:r>
          </a:p>
        </p:txBody>
      </p:sp>
      <p:sp>
        <p:nvSpPr>
          <p:cNvPr id="20" name="四角形: 角を丸くする 19">
            <a:extLst>
              <a:ext uri="{FF2B5EF4-FFF2-40B4-BE49-F238E27FC236}">
                <a16:creationId xmlns:a16="http://schemas.microsoft.com/office/drawing/2014/main" id="{EDE97D84-329A-804A-B934-BB340A5D4AF8}"/>
              </a:ext>
            </a:extLst>
          </p:cNvPr>
          <p:cNvSpPr/>
          <p:nvPr/>
        </p:nvSpPr>
        <p:spPr>
          <a:xfrm>
            <a:off x="622800" y="4824774"/>
            <a:ext cx="5612400" cy="472677"/>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r>
              <a:rPr kumimoji="1" lang="ja-JP" altLang="en-US" sz="1050" b="1"/>
              <a:t>主なキーワード</a:t>
            </a:r>
            <a:endParaRPr kumimoji="1" lang="en-US" altLang="ja-JP" sz="1050" b="1"/>
          </a:p>
          <a:p>
            <a:r>
              <a:rPr lang="ja-JP" altLang="en-US" sz="1050" u="none" strike="noStrike">
                <a:effectLst/>
              </a:rPr>
              <a:t>セキュリティフレームワーク、</a:t>
            </a:r>
            <a:r>
              <a:rPr lang="en-US" altLang="ja-JP" sz="1050" u="none" strike="noStrike">
                <a:effectLst/>
              </a:rPr>
              <a:t>ISMS</a:t>
            </a:r>
            <a:endParaRPr kumimoji="1" lang="en-US" altLang="ja-JP" sz="1050">
              <a:solidFill>
                <a:schemeClr val="tx1"/>
              </a:solidFill>
              <a:latin typeface="メイリオ" panose="020B0604030504040204" pitchFamily="50" charset="-128"/>
              <a:ea typeface="メイリオ" panose="020B0604030504040204" pitchFamily="50" charset="-128"/>
            </a:endParaRPr>
          </a:p>
        </p:txBody>
      </p:sp>
      <p:graphicFrame>
        <p:nvGraphicFramePr>
          <p:cNvPr id="17" name="表 16">
            <a:extLst>
              <a:ext uri="{FF2B5EF4-FFF2-40B4-BE49-F238E27FC236}">
                <a16:creationId xmlns:a16="http://schemas.microsoft.com/office/drawing/2014/main" id="{74A0D5EF-8988-20CC-15DA-E39203CFBE11}"/>
              </a:ext>
            </a:extLst>
          </p:cNvPr>
          <p:cNvGraphicFramePr>
            <a:graphicFrameLocks noGrp="1"/>
          </p:cNvGraphicFramePr>
          <p:nvPr>
            <p:extLst>
              <p:ext uri="{D42A27DB-BD31-4B8C-83A1-F6EECF244321}">
                <p14:modId xmlns:p14="http://schemas.microsoft.com/office/powerpoint/2010/main" val="2998569972"/>
              </p:ext>
            </p:extLst>
          </p:nvPr>
        </p:nvGraphicFramePr>
        <p:xfrm>
          <a:off x="622800" y="6639099"/>
          <a:ext cx="5612400" cy="4114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70840">
                <a:tc>
                  <a:txBody>
                    <a:bodyPr/>
                    <a:lstStyle/>
                    <a:p>
                      <a:pPr marL="171450" indent="-171450">
                        <a:buFont typeface="Wingdings" panose="05000000000000000000" pitchFamily="2" charset="2"/>
                        <a:buChar char="Ø"/>
                      </a:pPr>
                      <a:r>
                        <a:rPr kumimoji="1" lang="en-US" altLang="ja-JP" sz="1050" b="1">
                          <a:solidFill>
                            <a:schemeClr val="tx1"/>
                          </a:solidFill>
                          <a:latin typeface="+mn-ea"/>
                        </a:rPr>
                        <a:t>7-1. </a:t>
                      </a:r>
                      <a:r>
                        <a:rPr kumimoji="1" lang="ja-JP" altLang="en-US" sz="1050" b="1">
                          <a:solidFill>
                            <a:schemeClr val="tx1"/>
                          </a:solidFill>
                          <a:latin typeface="+mn-ea"/>
                        </a:rPr>
                        <a:t>セキュリティフレームワークの概要</a:t>
                      </a:r>
                      <a:br>
                        <a:rPr kumimoji="1" lang="en-US" altLang="ja-JP" sz="1050" b="0">
                          <a:solidFill>
                            <a:schemeClr val="tx1"/>
                          </a:solidFill>
                          <a:latin typeface="+mn-ea"/>
                        </a:rPr>
                      </a:br>
                      <a:r>
                        <a:rPr kumimoji="1" lang="ja-JP" altLang="en-US" sz="1050" b="0">
                          <a:solidFill>
                            <a:schemeClr val="tx1"/>
                          </a:solidFill>
                          <a:latin typeface="+mn-ea"/>
                        </a:rPr>
                        <a:t>　次のセキュリティフレームワークの概要、利用メリットについて説明しています。</a:t>
                      </a:r>
                      <a:endParaRPr kumimoji="1" lang="en-US" altLang="ja-JP" sz="1050" b="0">
                        <a:solidFill>
                          <a:schemeClr val="tx1"/>
                        </a:solidFill>
                        <a:latin typeface="+mn-ea"/>
                      </a:endParaRPr>
                    </a:p>
                  </a:txBody>
                  <a:tcPr>
                    <a:noFill/>
                  </a:tcPr>
                </a:tc>
                <a:extLst>
                  <a:ext uri="{0D108BD9-81ED-4DB2-BD59-A6C34878D82A}">
                    <a16:rowId xmlns:a16="http://schemas.microsoft.com/office/drawing/2014/main" val="2132529652"/>
                  </a:ext>
                </a:extLst>
              </a:tr>
            </a:tbl>
          </a:graphicData>
        </a:graphic>
      </p:graphicFrame>
      <p:sp>
        <p:nvSpPr>
          <p:cNvPr id="25" name="テキスト ボックス 24">
            <a:extLst>
              <a:ext uri="{FF2B5EF4-FFF2-40B4-BE49-F238E27FC236}">
                <a16:creationId xmlns:a16="http://schemas.microsoft.com/office/drawing/2014/main" id="{F9F5A88E-0297-A9CE-FEB6-31A6ADFDDED9}"/>
              </a:ext>
            </a:extLst>
          </p:cNvPr>
          <p:cNvSpPr txBox="1"/>
          <p:nvPr/>
        </p:nvSpPr>
        <p:spPr>
          <a:xfrm>
            <a:off x="622800" y="5577007"/>
            <a:ext cx="5612400" cy="1061829"/>
          </a:xfrm>
          <a:prstGeom prst="rect">
            <a:avLst/>
          </a:prstGeom>
          <a:noFill/>
          <a:ln>
            <a:solidFill>
              <a:schemeClr val="tx1"/>
            </a:solidFill>
          </a:ln>
        </p:spPr>
        <p:txBody>
          <a:bodyPr wrap="square">
            <a:spAutoFit/>
          </a:bodyPr>
          <a:lstStyle/>
          <a:p>
            <a:pPr defTabSz="914400">
              <a:defRPr/>
            </a:pPr>
            <a:r>
              <a:rPr kumimoji="1" lang="en-US" altLang="ja-JP" sz="1050" b="1"/>
              <a:t>7</a:t>
            </a:r>
            <a:r>
              <a:rPr kumimoji="1" lang="ja-JP" altLang="en-US" sz="1050" b="1">
                <a:solidFill>
                  <a:schemeClr val="tx1"/>
                </a:solidFill>
              </a:rPr>
              <a:t>章の全体概要</a:t>
            </a:r>
            <a:r>
              <a:rPr lang="ja-JP" altLang="en-US" sz="1050" spc="31">
                <a:latin typeface="+mn-ea"/>
                <a:cs typeface="Cascadia Mono" panose="020B0609020000020004" pitchFamily="49" charset="0"/>
              </a:rPr>
              <a:t>　</a:t>
            </a:r>
            <a:endParaRPr lang="en-US" altLang="ja-JP" sz="1050" spc="31">
              <a:latin typeface="+mn-ea"/>
              <a:cs typeface="Cascadia Mono" panose="020B0609020000020004" pitchFamily="49" charset="0"/>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050" spc="31">
                <a:latin typeface="+mn-ea"/>
                <a:cs typeface="Cascadia Mono" panose="020B0609020000020004" pitchFamily="49" charset="0"/>
              </a:rPr>
              <a:t>　セキュリティ対策に関連するフレームワークの特徴や概要、そして各フレームワークの要素や要件について解説しています。セキュリティ対策は、やみくもに進めてしまうとかえって複雑になってしまい、余計に手間がかかり、内容に抜け漏れが発生する可能性があります。漏れなく効果的に対策を実施するために、企業はセキュリティフレームワークを使用し、自社の課題・目的に即した対応方針を選択することが重要です。</a:t>
            </a:r>
            <a:endParaRPr lang="ja-JP" altLang="en-US" sz="1050" b="0" spc="31">
              <a:solidFill>
                <a:schemeClr val="tx1"/>
              </a:solidFill>
              <a:latin typeface="+mn-ea"/>
              <a:cs typeface="Cascadia Mono" panose="020B0609020000020004" pitchFamily="49" charset="0"/>
            </a:endParaRPr>
          </a:p>
        </p:txBody>
      </p:sp>
      <p:graphicFrame>
        <p:nvGraphicFramePr>
          <p:cNvPr id="6" name="表 5">
            <a:extLst>
              <a:ext uri="{FF2B5EF4-FFF2-40B4-BE49-F238E27FC236}">
                <a16:creationId xmlns:a16="http://schemas.microsoft.com/office/drawing/2014/main" id="{A4757FF7-F205-FCDA-4019-0AF8F5632635}"/>
              </a:ext>
            </a:extLst>
          </p:cNvPr>
          <p:cNvGraphicFramePr>
            <a:graphicFrameLocks noGrp="1"/>
          </p:cNvGraphicFramePr>
          <p:nvPr>
            <p:extLst>
              <p:ext uri="{D42A27DB-BD31-4B8C-83A1-F6EECF244321}">
                <p14:modId xmlns:p14="http://schemas.microsoft.com/office/powerpoint/2010/main" val="1836524391"/>
              </p:ext>
            </p:extLst>
          </p:nvPr>
        </p:nvGraphicFramePr>
        <p:xfrm>
          <a:off x="622800" y="2939588"/>
          <a:ext cx="5612400" cy="183235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ea"/>
                          <a:ea typeface="+mn-ea"/>
                          <a:cs typeface="+mn-cs"/>
                        </a:rPr>
                        <a:t>　第</a:t>
                      </a:r>
                      <a:r>
                        <a:rPr kumimoji="1" lang="en-US" altLang="ja-JP" sz="1050" b="0" i="0" kern="1200">
                          <a:solidFill>
                            <a:schemeClr val="dk1"/>
                          </a:solidFill>
                          <a:effectLst/>
                          <a:latin typeface="+mn-ea"/>
                          <a:ea typeface="+mn-ea"/>
                          <a:cs typeface="+mn-cs"/>
                        </a:rPr>
                        <a:t>7</a:t>
                      </a:r>
                      <a:r>
                        <a:rPr kumimoji="1" lang="ja-JP" altLang="en-US" sz="1050" b="0" i="0" kern="1200">
                          <a:solidFill>
                            <a:schemeClr val="dk1"/>
                          </a:solidFill>
                          <a:effectLst/>
                          <a:latin typeface="+mn-ea"/>
                          <a:ea typeface="+mn-ea"/>
                          <a:cs typeface="+mn-cs"/>
                        </a:rPr>
                        <a:t>章では、</a:t>
                      </a:r>
                      <a:r>
                        <a:rPr kumimoji="1" lang="en-US" altLang="ja-JP" sz="1050" b="0" i="0" kern="1200">
                          <a:solidFill>
                            <a:schemeClr val="dk1"/>
                          </a:solidFill>
                          <a:effectLst/>
                          <a:latin typeface="+mn-ea"/>
                          <a:ea typeface="+mn-ea"/>
                          <a:cs typeface="+mn-cs"/>
                        </a:rPr>
                        <a:t>ISMS</a:t>
                      </a:r>
                      <a:r>
                        <a:rPr kumimoji="1" lang="ja-JP" altLang="en-US" sz="1050" b="0" i="0" kern="1200">
                          <a:solidFill>
                            <a:schemeClr val="dk1"/>
                          </a:solidFill>
                          <a:effectLst/>
                          <a:latin typeface="+mn-ea"/>
                          <a:ea typeface="+mn-ea"/>
                          <a:cs typeface="+mn-cs"/>
                        </a:rPr>
                        <a:t>をはじめとしたサイバーセキュリティ対策における代表的なフレームワークを理解し、それぞれの内容について知識を身につけることを目的とします。</a:t>
                      </a:r>
                      <a:endParaRPr kumimoji="1" lang="en-US" altLang="ja-JP" sz="1050" b="0" i="0" kern="1200">
                        <a:solidFill>
                          <a:schemeClr val="dk1"/>
                        </a:solidFill>
                        <a:effectLst/>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サイバーセキュリティ対策においてフレームワークを活用することの重要性について理解すること</a:t>
                      </a:r>
                      <a:endParaRPr kumimoji="1" lang="en-US" altLang="ja-JP" sz="105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各フレームワークの目的や必要性などの特徴について理解すること</a:t>
                      </a:r>
                      <a:endParaRPr kumimoji="1" lang="en-US" altLang="ja-JP" sz="105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
        <p:nvSpPr>
          <p:cNvPr id="22" name="四角形: 角を丸くする 21">
            <a:extLst>
              <a:ext uri="{FF2B5EF4-FFF2-40B4-BE49-F238E27FC236}">
                <a16:creationId xmlns:a16="http://schemas.microsoft.com/office/drawing/2014/main" id="{1130D02B-5065-F1B6-AE67-2FE289492A1F}"/>
              </a:ext>
            </a:extLst>
          </p:cNvPr>
          <p:cNvSpPr/>
          <p:nvPr/>
        </p:nvSpPr>
        <p:spPr>
          <a:xfrm>
            <a:off x="622800" y="7080148"/>
            <a:ext cx="5612400" cy="1190382"/>
          </a:xfrm>
          <a:prstGeom prst="roundRect">
            <a:avLst/>
          </a:prstGeom>
          <a:no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nchorCtr="0"/>
          <a:lstStyle/>
          <a:p>
            <a:pPr marL="171450" indent="-171450">
              <a:buFont typeface="Arial" panose="020B0604020202020204" pitchFamily="34" charset="0"/>
              <a:buChar char="•"/>
              <a:defRPr/>
            </a:pPr>
            <a:r>
              <a:rPr kumimoji="1" lang="en-US" altLang="ja-JP" sz="800">
                <a:solidFill>
                  <a:schemeClr val="tx1"/>
                </a:solidFill>
              </a:rPr>
              <a:t>ISMS</a:t>
            </a:r>
            <a:r>
              <a:rPr kumimoji="1" lang="ja-JP" altLang="en-US" sz="800">
                <a:solidFill>
                  <a:schemeClr val="tx1"/>
                </a:solidFill>
              </a:rPr>
              <a:t>（情報セキュリティマネジメントシステム）</a:t>
            </a:r>
            <a:r>
              <a:rPr kumimoji="1" lang="en-US" altLang="ja-JP" sz="800">
                <a:solidFill>
                  <a:schemeClr val="tx1"/>
                </a:solidFill>
              </a:rPr>
              <a:t>[ISO/IEC27001, 27002]</a:t>
            </a:r>
          </a:p>
          <a:p>
            <a:pPr marL="171450" indent="-171450">
              <a:buFont typeface="Arial" panose="020B0604020202020204" pitchFamily="34" charset="0"/>
              <a:buChar char="•"/>
              <a:defRPr/>
            </a:pPr>
            <a:r>
              <a:rPr kumimoji="1" lang="en-US" altLang="ja-JP" sz="800">
                <a:solidFill>
                  <a:schemeClr val="tx1"/>
                </a:solidFill>
              </a:rPr>
              <a:t>ISO/IEC27017</a:t>
            </a:r>
          </a:p>
          <a:p>
            <a:pPr marL="171450" indent="-171450">
              <a:buFont typeface="Arial" panose="020B0604020202020204" pitchFamily="34" charset="0"/>
              <a:buChar char="•"/>
              <a:defRPr/>
            </a:pPr>
            <a:r>
              <a:rPr kumimoji="1" lang="en-US" altLang="ja-JP" sz="800">
                <a:solidFill>
                  <a:schemeClr val="tx1"/>
                </a:solidFill>
              </a:rPr>
              <a:t>CSF</a:t>
            </a:r>
            <a:r>
              <a:rPr kumimoji="1" lang="ja-JP" altLang="en-US" sz="800">
                <a:solidFill>
                  <a:schemeClr val="tx1"/>
                </a:solidFill>
              </a:rPr>
              <a:t>（サイバーセキュリティフレームワーク）</a:t>
            </a:r>
          </a:p>
          <a:p>
            <a:pPr marL="171450" indent="-171450">
              <a:buFont typeface="Arial" panose="020B0604020202020204" pitchFamily="34" charset="0"/>
              <a:buChar char="•"/>
              <a:defRPr/>
            </a:pPr>
            <a:r>
              <a:rPr kumimoji="1" lang="en-US" altLang="ja-JP" sz="800">
                <a:solidFill>
                  <a:schemeClr val="tx1"/>
                </a:solidFill>
              </a:rPr>
              <a:t>CPSF</a:t>
            </a:r>
            <a:r>
              <a:rPr kumimoji="1" lang="ja-JP" altLang="en-US" sz="800">
                <a:solidFill>
                  <a:schemeClr val="tx1"/>
                </a:solidFill>
              </a:rPr>
              <a:t>（サイバー・フィジカル・セキュリティ対策フレームワーク）</a:t>
            </a:r>
          </a:p>
          <a:p>
            <a:pPr marL="171450" indent="-171450">
              <a:buFont typeface="Arial" panose="020B0604020202020204" pitchFamily="34" charset="0"/>
              <a:buChar char="•"/>
              <a:defRPr/>
            </a:pPr>
            <a:r>
              <a:rPr kumimoji="1" lang="ja-JP" altLang="en-US" sz="800">
                <a:solidFill>
                  <a:schemeClr val="tx1"/>
                </a:solidFill>
              </a:rPr>
              <a:t>サイバーセキュリティ経営ガイドライン</a:t>
            </a:r>
            <a:endParaRPr kumimoji="1" lang="en-US" altLang="ja-JP" sz="800">
              <a:solidFill>
                <a:schemeClr val="tx1"/>
              </a:solidFill>
            </a:endParaRPr>
          </a:p>
          <a:p>
            <a:pPr marL="171450" indent="-171450">
              <a:buFont typeface="Arial" panose="020B0604020202020204" pitchFamily="34" charset="0"/>
              <a:buChar char="•"/>
              <a:defRPr/>
            </a:pPr>
            <a:r>
              <a:rPr kumimoji="1" lang="en-US" altLang="ja-JP" sz="800">
                <a:solidFill>
                  <a:schemeClr val="tx1"/>
                </a:solidFill>
              </a:rPr>
              <a:t>PCI DSS</a:t>
            </a:r>
          </a:p>
          <a:p>
            <a:pPr marL="171450" indent="-171450">
              <a:buFont typeface="Arial" panose="020B0604020202020204" pitchFamily="34" charset="0"/>
              <a:buChar char="•"/>
              <a:defRPr/>
            </a:pPr>
            <a:r>
              <a:rPr kumimoji="1" lang="en-US" altLang="ja-JP" sz="800">
                <a:solidFill>
                  <a:schemeClr val="tx1"/>
                </a:solidFill>
              </a:rPr>
              <a:t>PMS</a:t>
            </a:r>
            <a:r>
              <a:rPr kumimoji="1" lang="ja-JP" altLang="en-US" sz="800">
                <a:solidFill>
                  <a:schemeClr val="tx1"/>
                </a:solidFill>
              </a:rPr>
              <a:t>（個人情報保護マネジメントシステム）</a:t>
            </a:r>
            <a:endParaRPr kumimoji="1" lang="en-US" altLang="ja-JP" sz="800">
              <a:solidFill>
                <a:schemeClr val="tx1"/>
              </a:solidFill>
            </a:endParaRPr>
          </a:p>
          <a:p>
            <a:pPr marL="171450" indent="-171450">
              <a:buFont typeface="Arial" panose="020B0604020202020204" pitchFamily="34" charset="0"/>
              <a:buChar char="•"/>
              <a:defRPr/>
            </a:pPr>
            <a:r>
              <a:rPr kumimoji="1" lang="en-US" altLang="ja-JP" sz="800">
                <a:solidFill>
                  <a:schemeClr val="tx1"/>
                </a:solidFill>
              </a:rPr>
              <a:t>CIS Controls</a:t>
            </a:r>
          </a:p>
          <a:p>
            <a:pPr marL="171450" indent="-171450">
              <a:buFont typeface="Arial" panose="020B0604020202020204" pitchFamily="34" charset="0"/>
              <a:buChar char="•"/>
              <a:defRPr/>
            </a:pPr>
            <a:r>
              <a:rPr kumimoji="1" lang="en-US" altLang="ja-JP" sz="800">
                <a:solidFill>
                  <a:schemeClr val="tx1"/>
                </a:solidFill>
              </a:rPr>
              <a:t>ISA/IEC62443</a:t>
            </a:r>
          </a:p>
        </p:txBody>
      </p:sp>
      <p:graphicFrame>
        <p:nvGraphicFramePr>
          <p:cNvPr id="23" name="表 22">
            <a:extLst>
              <a:ext uri="{FF2B5EF4-FFF2-40B4-BE49-F238E27FC236}">
                <a16:creationId xmlns:a16="http://schemas.microsoft.com/office/drawing/2014/main" id="{240CC374-26FB-C543-0EEB-7A39D4EAE5C9}"/>
              </a:ext>
            </a:extLst>
          </p:cNvPr>
          <p:cNvGraphicFramePr>
            <a:graphicFrameLocks noGrp="1"/>
          </p:cNvGraphicFramePr>
          <p:nvPr>
            <p:extLst>
              <p:ext uri="{D42A27DB-BD31-4B8C-83A1-F6EECF244321}">
                <p14:modId xmlns:p14="http://schemas.microsoft.com/office/powerpoint/2010/main" val="2967658323"/>
              </p:ext>
            </p:extLst>
          </p:nvPr>
        </p:nvGraphicFramePr>
        <p:xfrm>
          <a:off x="622800" y="8267702"/>
          <a:ext cx="5612400" cy="10515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70840">
                <a:tc>
                  <a:txBody>
                    <a:bodyPr/>
                    <a:lstStyle/>
                    <a:p>
                      <a:pPr marL="171450" indent="-171450">
                        <a:buFont typeface="Wingdings" panose="05000000000000000000" pitchFamily="2" charset="2"/>
                        <a:buChar char="Ø"/>
                      </a:pPr>
                      <a:r>
                        <a:rPr kumimoji="1" lang="en-US" altLang="ja-JP" sz="1050" b="1">
                          <a:solidFill>
                            <a:schemeClr val="tx1"/>
                          </a:solidFill>
                          <a:latin typeface="+mn-ea"/>
                        </a:rPr>
                        <a:t>7-2.</a:t>
                      </a:r>
                      <a:r>
                        <a:rPr kumimoji="1" lang="ja-JP" altLang="en-US" sz="1050" b="1">
                          <a:solidFill>
                            <a:schemeClr val="tx1"/>
                          </a:solidFill>
                          <a:latin typeface="+mn-ea"/>
                        </a:rPr>
                        <a:t>情報セキュリティマネジメントシステム（</a:t>
                      </a:r>
                      <a:r>
                        <a:rPr kumimoji="1" lang="en-US" altLang="ja-JP" sz="1050" b="1">
                          <a:solidFill>
                            <a:schemeClr val="tx1"/>
                          </a:solidFill>
                          <a:latin typeface="+mn-ea"/>
                        </a:rPr>
                        <a:t>ISMS</a:t>
                      </a:r>
                      <a:r>
                        <a:rPr kumimoji="1" lang="ja-JP" altLang="en-US" sz="1050" b="1">
                          <a:solidFill>
                            <a:schemeClr val="tx1"/>
                          </a:solidFill>
                          <a:latin typeface="+mn-ea"/>
                        </a:rPr>
                        <a:t>）</a:t>
                      </a:r>
                      <a:r>
                        <a:rPr kumimoji="1" lang="ja-JP" altLang="en-US" sz="1050" b="0">
                          <a:solidFill>
                            <a:schemeClr val="tx1"/>
                          </a:solidFill>
                          <a:latin typeface="+mn-ea"/>
                        </a:rPr>
                        <a:t>　</a:t>
                      </a:r>
                      <a:br>
                        <a:rPr kumimoji="1" lang="en-US" altLang="ja-JP" sz="1050" b="0">
                          <a:solidFill>
                            <a:schemeClr val="tx1"/>
                          </a:solidFill>
                          <a:latin typeface="+mn-ea"/>
                        </a:rPr>
                      </a:br>
                      <a:r>
                        <a:rPr kumimoji="1" lang="ja-JP" altLang="en-US" sz="1050" b="0">
                          <a:solidFill>
                            <a:schemeClr val="tx1"/>
                          </a:solidFill>
                          <a:latin typeface="+mn-ea"/>
                        </a:rPr>
                        <a:t>　</a:t>
                      </a:r>
                      <a:r>
                        <a:rPr kumimoji="1" lang="en-US" altLang="ja-JP" sz="1050" b="0">
                          <a:solidFill>
                            <a:schemeClr val="tx1"/>
                          </a:solidFill>
                          <a:latin typeface="+mn-ea"/>
                        </a:rPr>
                        <a:t>ISMS</a:t>
                      </a:r>
                      <a:r>
                        <a:rPr kumimoji="1" lang="ja-JP" altLang="en-US" sz="1050" b="0">
                          <a:solidFill>
                            <a:schemeClr val="tx1"/>
                          </a:solidFill>
                          <a:latin typeface="+mn-ea"/>
                        </a:rPr>
                        <a:t>とは、</a:t>
                      </a:r>
                      <a:r>
                        <a:rPr kumimoji="1" lang="ja-JP" altLang="en-US" sz="1050" b="0">
                          <a:solidFill>
                            <a:schemeClr val="tx1"/>
                          </a:solidFill>
                        </a:rPr>
                        <a:t>組織の情報セキュリティリスクを適切に管理するための仕組みのことです。 </a:t>
                      </a:r>
                      <a:r>
                        <a:rPr kumimoji="1" lang="en-US" altLang="ja-JP" sz="1050" b="0" i="0" u="none" strike="noStrike" kern="1200" cap="none" spc="0" normalizeH="0" baseline="0" noProof="0">
                          <a:ln>
                            <a:noFill/>
                          </a:ln>
                          <a:solidFill>
                            <a:prstClr val="black"/>
                          </a:solidFill>
                          <a:effectLst/>
                          <a:uLnTx/>
                          <a:uFillTx/>
                          <a:latin typeface="+mn-ea"/>
                          <a:ea typeface="+mn-ea"/>
                          <a:cs typeface="+mn-cs"/>
                        </a:rPr>
                        <a:t>ISMS</a:t>
                      </a:r>
                      <a:r>
                        <a:rPr kumimoji="1" lang="ja-JP" altLang="en-US" sz="1050" b="0" i="0" u="none" strike="noStrike" kern="1200" cap="none" spc="0" normalizeH="0" baseline="0" noProof="0">
                          <a:ln>
                            <a:noFill/>
                          </a:ln>
                          <a:solidFill>
                            <a:prstClr val="black"/>
                          </a:solidFill>
                          <a:effectLst/>
                          <a:uLnTx/>
                          <a:uFillTx/>
                          <a:latin typeface="+mn-ea"/>
                          <a:ea typeface="+mn-ea"/>
                          <a:cs typeface="+mn-cs"/>
                        </a:rPr>
                        <a:t>は、</a:t>
                      </a:r>
                      <a:r>
                        <a:rPr lang="ja-JP" altLang="en-US" sz="1050" b="0">
                          <a:solidFill>
                            <a:prstClr val="black"/>
                          </a:solidFill>
                          <a:latin typeface="+mn-ea"/>
                          <a:ea typeface="+mn-ea"/>
                        </a:rPr>
                        <a:t>セキュリティフレームワークの中でも代表的なものです。</a:t>
                      </a:r>
                      <a:r>
                        <a:rPr kumimoji="1" lang="en-US" altLang="ja-JP" sz="1050" b="0" i="0" u="none" strike="noStrike" kern="1200" cap="none" spc="0" normalizeH="0" baseline="0" noProof="0">
                          <a:ln>
                            <a:noFill/>
                          </a:ln>
                          <a:solidFill>
                            <a:prstClr val="black"/>
                          </a:solidFill>
                          <a:effectLst/>
                          <a:uLnTx/>
                          <a:uFillTx/>
                          <a:latin typeface="+mn-ea"/>
                          <a:ea typeface="+mn-ea"/>
                          <a:cs typeface="+mn-cs"/>
                        </a:rPr>
                        <a:t>ISMS</a:t>
                      </a:r>
                      <a:r>
                        <a:rPr kumimoji="1" lang="ja-JP" altLang="en-US" sz="1050" b="0" i="0" u="none" strike="noStrike" kern="1200" cap="none" spc="0" normalizeH="0" baseline="0" noProof="0">
                          <a:ln>
                            <a:noFill/>
                          </a:ln>
                          <a:solidFill>
                            <a:prstClr val="black"/>
                          </a:solidFill>
                          <a:effectLst/>
                          <a:uLnTx/>
                          <a:uFillTx/>
                          <a:latin typeface="+mn-ea"/>
                          <a:ea typeface="+mn-ea"/>
                          <a:cs typeface="+mn-cs"/>
                        </a:rPr>
                        <a:t>が達成すべきことは、リスクマネジメントプロセスを適用することによって情報の機密性、完全性および可用性をバランスよく維持・改善し、リスクの適切な管理を実現し、信頼を利害関係者に与えることです。</a:t>
                      </a:r>
                      <a:endParaRPr kumimoji="1" lang="en-US" altLang="ja-JP" sz="1050" b="0">
                        <a:solidFill>
                          <a:schemeClr val="tx1"/>
                        </a:solidFill>
                        <a:latin typeface="+mn-ea"/>
                      </a:endParaRPr>
                    </a:p>
                  </a:txBody>
                  <a:tcPr>
                    <a:noFill/>
                  </a:tcPr>
                </a:tc>
                <a:extLst>
                  <a:ext uri="{0D108BD9-81ED-4DB2-BD59-A6C34878D82A}">
                    <a16:rowId xmlns:a16="http://schemas.microsoft.com/office/drawing/2014/main" val="2132529652"/>
                  </a:ext>
                </a:extLst>
              </a:tr>
            </a:tbl>
          </a:graphicData>
        </a:graphic>
      </p:graphicFrame>
      <p:sp>
        <p:nvSpPr>
          <p:cNvPr id="10" name="テキスト プレースホルダー 2">
            <a:extLst>
              <a:ext uri="{FF2B5EF4-FFF2-40B4-BE49-F238E27FC236}">
                <a16:creationId xmlns:a16="http://schemas.microsoft.com/office/drawing/2014/main" id="{C85AD59E-A9B8-1370-84C4-6488752B0A34}"/>
              </a:ext>
            </a:extLst>
          </p:cNvPr>
          <p:cNvSpPr>
            <a:spLocks noGrp="1"/>
          </p:cNvSpPr>
          <p:nvPr>
            <p:ph type="body" sz="quarter" idx="14"/>
          </p:nvPr>
        </p:nvSpPr>
        <p:spPr>
          <a:xfrm>
            <a:off x="1123950" y="1457325"/>
            <a:ext cx="6143124" cy="381000"/>
          </a:xfrm>
        </p:spPr>
        <p:txBody>
          <a:bodyPr/>
          <a:lstStyle/>
          <a:p>
            <a:r>
              <a:rPr kumimoji="1" lang="en-US" altLang="ja-JP"/>
              <a:t>19-2-</a:t>
            </a:r>
            <a:r>
              <a:rPr lang="en-US" altLang="ja-JP"/>
              <a:t>7</a:t>
            </a:r>
            <a:r>
              <a:rPr kumimoji="1" lang="en-US" altLang="ja-JP"/>
              <a:t>. </a:t>
            </a:r>
            <a:r>
              <a:rPr kumimoji="1" lang="ja-JP" altLang="en-US" sz="1000"/>
              <a:t>第</a:t>
            </a:r>
            <a:r>
              <a:rPr kumimoji="1" lang="en-US" altLang="ja-JP" sz="1000"/>
              <a:t>7</a:t>
            </a:r>
            <a:r>
              <a:rPr kumimoji="1" lang="ja-JP" altLang="en-US" sz="1000"/>
              <a:t>章</a:t>
            </a:r>
            <a:r>
              <a:rPr kumimoji="1" lang="en-US" altLang="ja-JP" sz="1000"/>
              <a:t>. </a:t>
            </a:r>
            <a:r>
              <a:rPr kumimoji="1" lang="ja-JP" altLang="en-US" sz="1000"/>
              <a:t>セキュリティフレームワーク</a:t>
            </a:r>
          </a:p>
        </p:txBody>
      </p:sp>
      <p:pic>
        <p:nvPicPr>
          <p:cNvPr id="3" name="図 2">
            <a:extLst>
              <a:ext uri="{FF2B5EF4-FFF2-40B4-BE49-F238E27FC236}">
                <a16:creationId xmlns:a16="http://schemas.microsoft.com/office/drawing/2014/main" id="{694599F3-41F0-F0EB-BADE-FAC52AB2ADB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00335" y="4854874"/>
            <a:ext cx="180000" cy="180000"/>
          </a:xfrm>
          <a:prstGeom prst="rect">
            <a:avLst/>
          </a:prstGeom>
        </p:spPr>
      </p:pic>
      <p:sp>
        <p:nvSpPr>
          <p:cNvPr id="7" name="スライド番号プレースホルダー 3">
            <a:extLst>
              <a:ext uri="{FF2B5EF4-FFF2-40B4-BE49-F238E27FC236}">
                <a16:creationId xmlns:a16="http://schemas.microsoft.com/office/drawing/2014/main" id="{DBF64B24-ADE5-ED28-96E6-56FE40A90CD2}"/>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17</a:t>
            </a:r>
            <a:endParaRPr kumimoji="1" lang="ja-JP" altLang="en-US"/>
          </a:p>
        </p:txBody>
      </p:sp>
    </p:spTree>
    <p:extLst>
      <p:ext uri="{BB962C8B-B14F-4D97-AF65-F5344CB8AC3E}">
        <p14:creationId xmlns:p14="http://schemas.microsoft.com/office/powerpoint/2010/main" val="2360980069"/>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graphicFrame>
        <p:nvGraphicFramePr>
          <p:cNvPr id="4" name="表 3">
            <a:extLst>
              <a:ext uri="{FF2B5EF4-FFF2-40B4-BE49-F238E27FC236}">
                <a16:creationId xmlns:a16="http://schemas.microsoft.com/office/drawing/2014/main" id="{30C1516B-06EF-A836-389A-5ADCFA92C07C}"/>
              </a:ext>
            </a:extLst>
          </p:cNvPr>
          <p:cNvGraphicFramePr>
            <a:graphicFrameLocks noGrp="1"/>
          </p:cNvGraphicFramePr>
          <p:nvPr>
            <p:extLst>
              <p:ext uri="{D42A27DB-BD31-4B8C-83A1-F6EECF244321}">
                <p14:modId xmlns:p14="http://schemas.microsoft.com/office/powerpoint/2010/main" val="874380722"/>
              </p:ext>
            </p:extLst>
          </p:nvPr>
        </p:nvGraphicFramePr>
        <p:xfrm>
          <a:off x="622800" y="2052000"/>
          <a:ext cx="5612400" cy="31318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15280">
                <a:tc>
                  <a:txBody>
                    <a:bodyPr/>
                    <a:lstStyle/>
                    <a:p>
                      <a:pPr marL="171450" indent="-171450">
                        <a:buFont typeface="Wingdings" panose="05000000000000000000" pitchFamily="2" charset="2"/>
                        <a:buChar char="Ø"/>
                      </a:pPr>
                      <a:r>
                        <a:rPr kumimoji="1" lang="en-US" altLang="ja-JP" sz="1050" b="1">
                          <a:solidFill>
                            <a:schemeClr val="tx1"/>
                          </a:solidFill>
                          <a:latin typeface="+mn-ea"/>
                        </a:rPr>
                        <a:t>7-3. NIST </a:t>
                      </a:r>
                      <a:r>
                        <a:rPr kumimoji="1" lang="ja-JP" altLang="en-US" sz="1050" b="1">
                          <a:solidFill>
                            <a:schemeClr val="tx1"/>
                          </a:solidFill>
                          <a:latin typeface="+mn-ea"/>
                        </a:rPr>
                        <a:t>サイバーセキュリティフレームワーク（</a:t>
                      </a:r>
                      <a:r>
                        <a:rPr kumimoji="1" lang="en-US" altLang="ja-JP" sz="1050" b="1">
                          <a:solidFill>
                            <a:schemeClr val="tx1"/>
                          </a:solidFill>
                          <a:latin typeface="+mn-ea"/>
                        </a:rPr>
                        <a:t>CSF</a:t>
                      </a:r>
                      <a:r>
                        <a:rPr kumimoji="1" lang="ja-JP" altLang="en-US" sz="1050" b="1">
                          <a:solidFill>
                            <a:schemeClr val="tx1"/>
                          </a:solidFill>
                          <a:latin typeface="+mn-ea"/>
                        </a:rPr>
                        <a:t>）</a:t>
                      </a:r>
                      <a:br>
                        <a:rPr kumimoji="1" lang="en-US" altLang="ja-JP" sz="1050" b="0">
                          <a:solidFill>
                            <a:schemeClr val="tx1"/>
                          </a:solidFill>
                          <a:latin typeface="+mn-ea"/>
                        </a:rPr>
                      </a:br>
                      <a:r>
                        <a:rPr kumimoji="1" lang="ja-JP" altLang="en-US" sz="1050" b="0">
                          <a:solidFill>
                            <a:schemeClr val="tx1"/>
                          </a:solidFill>
                          <a:latin typeface="+mn-ea"/>
                        </a:rPr>
                        <a:t>　サイバーセキュリティフレームワーク（</a:t>
                      </a:r>
                      <a:r>
                        <a:rPr kumimoji="1" lang="en-US" altLang="ja-JP" sz="1050" b="0">
                          <a:solidFill>
                            <a:schemeClr val="tx1"/>
                          </a:solidFill>
                          <a:latin typeface="+mn-ea"/>
                        </a:rPr>
                        <a:t>CSF</a:t>
                      </a:r>
                      <a:r>
                        <a:rPr kumimoji="1" lang="ja-JP" altLang="en-US" sz="1050" b="0">
                          <a:solidFill>
                            <a:schemeClr val="tx1"/>
                          </a:solidFill>
                          <a:latin typeface="+mn-ea"/>
                        </a:rPr>
                        <a:t>）は、</a:t>
                      </a:r>
                      <a:r>
                        <a:rPr kumimoji="1" lang="en-US" altLang="ja-JP" sz="1050" b="0">
                          <a:solidFill>
                            <a:schemeClr val="tx1"/>
                          </a:solidFill>
                          <a:latin typeface="+mn-ea"/>
                        </a:rPr>
                        <a:t>NIST</a:t>
                      </a:r>
                      <a:r>
                        <a:rPr kumimoji="1" lang="ja-JP" altLang="en-US" sz="1050" b="0">
                          <a:solidFill>
                            <a:schemeClr val="tx1"/>
                          </a:solidFill>
                          <a:latin typeface="+mn-ea"/>
                        </a:rPr>
                        <a:t>が作成したサイバー攻撃対策に重点をおいたフレームワークであり、防御にとどまらず、検知・対応・復旧といったインシデント対応が含まれています。多様な企業に適用できるように要求事項が汎用的になっています。</a:t>
                      </a:r>
                      <a:r>
                        <a:rPr kumimoji="1" lang="en-US" altLang="ja-JP" sz="1050" b="0">
                          <a:solidFill>
                            <a:schemeClr val="tx1"/>
                          </a:solidFill>
                          <a:latin typeface="+mn-ea"/>
                        </a:rPr>
                        <a:t>CSF</a:t>
                      </a:r>
                      <a:r>
                        <a:rPr kumimoji="1" lang="ja-JP" altLang="en-US" sz="1050" b="0">
                          <a:solidFill>
                            <a:schemeClr val="tx1"/>
                          </a:solidFill>
                          <a:latin typeface="+mn-ea"/>
                        </a:rPr>
                        <a:t>は、組織がセキュリティ対策を継続的に改善するため、 ①コア（サイバーセキュリティ対策の一覧）、②ティア（対策状況を数値化するための成熟度評価基準）、③プロファイル（サイバーセキュリティ対策の現状とあるべき姿を記述するためのフレームワーク）の</a:t>
                      </a:r>
                      <a:r>
                        <a:rPr kumimoji="1" lang="en-US" altLang="ja-JP" sz="1050" b="0">
                          <a:solidFill>
                            <a:schemeClr val="tx1"/>
                          </a:solidFill>
                          <a:latin typeface="+mn-ea"/>
                        </a:rPr>
                        <a:t>3</a:t>
                      </a:r>
                      <a:r>
                        <a:rPr kumimoji="1" lang="ja-JP" altLang="en-US" sz="1050" b="0">
                          <a:solidFill>
                            <a:schemeClr val="tx1"/>
                          </a:solidFill>
                          <a:latin typeface="+mn-ea"/>
                        </a:rPr>
                        <a:t>つの要素で構成されています。</a:t>
                      </a:r>
                      <a:br>
                        <a:rPr kumimoji="1" lang="en-US" altLang="ja-JP" sz="1050" b="0">
                          <a:solidFill>
                            <a:schemeClr val="tx1"/>
                          </a:solidFill>
                          <a:latin typeface="+mn-ea"/>
                        </a:rPr>
                      </a:br>
                      <a:endParaRPr kumimoji="1" lang="en-US" altLang="ja-JP" sz="1050" b="0">
                        <a:solidFill>
                          <a:schemeClr val="tx1"/>
                        </a:solidFill>
                        <a:latin typeface="+mn-ea"/>
                      </a:endParaRPr>
                    </a:p>
                    <a:p>
                      <a:pPr marL="171450" indent="-171450">
                        <a:buFont typeface="Wingdings" panose="05000000000000000000" pitchFamily="2" charset="2"/>
                        <a:buChar char="Ø"/>
                      </a:pPr>
                      <a:r>
                        <a:rPr kumimoji="1" lang="en-US" altLang="ja-JP" sz="1050" b="1">
                          <a:solidFill>
                            <a:schemeClr val="tx1"/>
                          </a:solidFill>
                          <a:latin typeface="+mn-ea"/>
                        </a:rPr>
                        <a:t>7-4. </a:t>
                      </a:r>
                      <a:r>
                        <a:rPr kumimoji="1" lang="ja-JP" altLang="en-US" sz="1050" b="1">
                          <a:solidFill>
                            <a:schemeClr val="tx1"/>
                          </a:solidFill>
                          <a:latin typeface="+mn-ea"/>
                        </a:rPr>
                        <a:t>サイバー・フィジカル・セキュリティ対策フレームワーク（</a:t>
                      </a:r>
                      <a:r>
                        <a:rPr kumimoji="1" lang="en-US" altLang="ja-JP" sz="1050" b="1">
                          <a:solidFill>
                            <a:schemeClr val="tx1"/>
                          </a:solidFill>
                          <a:latin typeface="+mn-ea"/>
                        </a:rPr>
                        <a:t>CPSF</a:t>
                      </a:r>
                      <a:r>
                        <a:rPr kumimoji="1" lang="ja-JP" altLang="en-US" sz="1050" b="1">
                          <a:solidFill>
                            <a:schemeClr val="tx1"/>
                          </a:solidFill>
                          <a:latin typeface="+mn-ea"/>
                        </a:rPr>
                        <a:t>）</a:t>
                      </a:r>
                      <a:br>
                        <a:rPr kumimoji="1" lang="en-US" altLang="ja-JP" sz="1050" b="0">
                          <a:solidFill>
                            <a:schemeClr val="tx1"/>
                          </a:solidFill>
                          <a:latin typeface="+mn-ea"/>
                        </a:rPr>
                      </a:br>
                      <a:r>
                        <a:rPr kumimoji="1" lang="ja-JP" altLang="en-US" sz="1050" b="0">
                          <a:solidFill>
                            <a:schemeClr val="tx1"/>
                          </a:solidFill>
                          <a:latin typeface="+mn-ea"/>
                        </a:rPr>
                        <a:t>　サイバー・フィジカル・セキュリティ対策フレームワーク（</a:t>
                      </a:r>
                      <a:r>
                        <a:rPr kumimoji="1" lang="en-US" altLang="ja-JP" sz="1050" b="0">
                          <a:solidFill>
                            <a:schemeClr val="tx1"/>
                          </a:solidFill>
                          <a:latin typeface="+mn-ea"/>
                        </a:rPr>
                        <a:t>CPSF</a:t>
                      </a:r>
                      <a:r>
                        <a:rPr kumimoji="1" lang="ja-JP" altLang="en-US" sz="1050" b="0">
                          <a:solidFill>
                            <a:schemeClr val="tx1"/>
                          </a:solidFill>
                          <a:latin typeface="+mn-ea"/>
                        </a:rPr>
                        <a:t>）は、</a:t>
                      </a:r>
                      <a:r>
                        <a:rPr kumimoji="1" lang="en-US" altLang="ja-JP" sz="1050" b="0">
                          <a:solidFill>
                            <a:schemeClr val="tx1"/>
                          </a:solidFill>
                          <a:latin typeface="+mn-ea"/>
                        </a:rPr>
                        <a:t>ISMS</a:t>
                      </a:r>
                      <a:r>
                        <a:rPr kumimoji="1" lang="ja-JP" altLang="en-US" sz="1050" b="0">
                          <a:solidFill>
                            <a:schemeClr val="tx1"/>
                          </a:solidFill>
                          <a:latin typeface="+mn-ea"/>
                        </a:rPr>
                        <a:t>や</a:t>
                      </a:r>
                      <a:r>
                        <a:rPr kumimoji="1" lang="en-US" altLang="ja-JP" sz="1050" b="0">
                          <a:solidFill>
                            <a:schemeClr val="tx1"/>
                          </a:solidFill>
                          <a:latin typeface="+mn-ea"/>
                        </a:rPr>
                        <a:t>CSF</a:t>
                      </a:r>
                      <a:r>
                        <a:rPr kumimoji="1" lang="ja-JP" altLang="en-US" sz="1050" b="0">
                          <a:solidFill>
                            <a:schemeClr val="tx1"/>
                          </a:solidFill>
                          <a:latin typeface="+mn-ea"/>
                        </a:rPr>
                        <a:t>のフレームワークの内容を包含しつつ、サイバー空間とフィジカル空間双方のセキュリティ対策に対応したフレームワークです。</a:t>
                      </a:r>
                      <a:br>
                        <a:rPr kumimoji="1" lang="en-US" altLang="ja-JP" sz="1050" b="0">
                          <a:solidFill>
                            <a:schemeClr val="tx1"/>
                          </a:solidFill>
                          <a:latin typeface="+mn-ea"/>
                        </a:rPr>
                      </a:br>
                      <a:endParaRPr kumimoji="1" lang="en-US" altLang="ja-JP" sz="1050" b="0">
                        <a:solidFill>
                          <a:schemeClr val="tx1"/>
                        </a:solidFill>
                        <a:latin typeface="+mn-ea"/>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en-US" altLang="ja-JP" sz="1050" b="1">
                          <a:solidFill>
                            <a:schemeClr val="tx1"/>
                          </a:solidFill>
                          <a:latin typeface="+mn-ea"/>
                        </a:rPr>
                        <a:t>7-5. </a:t>
                      </a:r>
                      <a:r>
                        <a:rPr kumimoji="1" lang="ja-JP" altLang="en-US" sz="1050" b="1">
                          <a:solidFill>
                            <a:schemeClr val="tx1"/>
                          </a:solidFill>
                          <a:latin typeface="+mn-ea"/>
                        </a:rPr>
                        <a:t>サイバーセキュリティ経営ガイドライン</a:t>
                      </a:r>
                      <a:br>
                        <a:rPr kumimoji="1" lang="en-US" altLang="ja-JP" sz="1050" b="1">
                          <a:solidFill>
                            <a:schemeClr val="tx1"/>
                          </a:solidFill>
                          <a:latin typeface="+mn-ea"/>
                        </a:rPr>
                      </a:br>
                      <a:r>
                        <a:rPr kumimoji="1" lang="ja-JP" altLang="en-US" sz="1050" b="1">
                          <a:solidFill>
                            <a:schemeClr val="tx1"/>
                          </a:solidFill>
                          <a:latin typeface="+mn-ea"/>
                        </a:rPr>
                        <a:t>　</a:t>
                      </a:r>
                      <a:r>
                        <a:rPr kumimoji="1" lang="ja-JP" altLang="en-US" sz="1050" b="0">
                          <a:solidFill>
                            <a:schemeClr val="tx1"/>
                          </a:solidFill>
                          <a:latin typeface="+mn-ea"/>
                        </a:rPr>
                        <a:t>サイバーセキュリティ経営ガイドラインは、</a:t>
                      </a:r>
                      <a:r>
                        <a:rPr lang="ja-JP" altLang="en-US" sz="1050" b="0">
                          <a:solidFill>
                            <a:schemeClr val="tx1"/>
                          </a:solidFill>
                          <a:effectLst/>
                          <a:latin typeface="+mn-ea"/>
                          <a:ea typeface="+mn-ea"/>
                        </a:rPr>
                        <a:t>経営者がサイバーセキュリティ対策を実行する際に認識するべき事項と、サイバーセキュリティ対策の責任者（</a:t>
                      </a:r>
                      <a:r>
                        <a:rPr lang="en-US" altLang="ja-JP" sz="1050" b="0">
                          <a:solidFill>
                            <a:schemeClr val="tx1"/>
                          </a:solidFill>
                          <a:effectLst/>
                          <a:latin typeface="+mn-ea"/>
                          <a:ea typeface="+mn-ea"/>
                        </a:rPr>
                        <a:t>CISO</a:t>
                      </a:r>
                      <a:r>
                        <a:rPr lang="ja-JP" altLang="en-US" sz="1050" b="0">
                          <a:solidFill>
                            <a:schemeClr val="tx1"/>
                          </a:solidFill>
                          <a:effectLst/>
                          <a:latin typeface="+mn-ea"/>
                          <a:ea typeface="+mn-ea"/>
                        </a:rPr>
                        <a:t>など）に指示するべき事項を包括的にまとめています。</a:t>
                      </a:r>
                      <a:r>
                        <a:rPr kumimoji="1" lang="ja-JP" altLang="en-US" sz="1050" b="0">
                          <a:solidFill>
                            <a:schemeClr val="tx1"/>
                          </a:solidFill>
                          <a:latin typeface="+mn-ea"/>
                          <a:ea typeface="+mn-ea"/>
                        </a:rPr>
                        <a:t>経営者が主体となって</a:t>
                      </a:r>
                      <a:r>
                        <a:rPr lang="ja-JP" altLang="en-US" sz="1050" b="0">
                          <a:solidFill>
                            <a:schemeClr val="tx1"/>
                          </a:solidFill>
                          <a:effectLst/>
                          <a:latin typeface="+mn-ea"/>
                          <a:ea typeface="+mn-ea"/>
                        </a:rPr>
                        <a:t>サイバーセキュリティ対策を実施する際に参考にできます。</a:t>
                      </a:r>
                      <a:endParaRPr kumimoji="1" lang="ja-JP" altLang="en-US" sz="1050" b="0">
                        <a:solidFill>
                          <a:schemeClr val="tx1"/>
                        </a:solidFill>
                        <a:latin typeface="+mn-ea"/>
                      </a:endParaRPr>
                    </a:p>
                  </a:txBody>
                  <a:tcPr>
                    <a:noFill/>
                  </a:tcPr>
                </a:tc>
                <a:extLst>
                  <a:ext uri="{0D108BD9-81ED-4DB2-BD59-A6C34878D82A}">
                    <a16:rowId xmlns:a16="http://schemas.microsoft.com/office/drawing/2014/main" val="2132529652"/>
                  </a:ext>
                </a:extLst>
              </a:tr>
            </a:tbl>
          </a:graphicData>
        </a:graphic>
      </p:graphicFrame>
      <p:sp>
        <p:nvSpPr>
          <p:cNvPr id="7" name="テキスト プレースホルダー 3">
            <a:extLst>
              <a:ext uri="{FF2B5EF4-FFF2-40B4-BE49-F238E27FC236}">
                <a16:creationId xmlns:a16="http://schemas.microsoft.com/office/drawing/2014/main" id="{B8A86E3E-B3AA-7189-284C-DA1ADE5F6139}"/>
              </a:ext>
            </a:extLst>
          </p:cNvPr>
          <p:cNvSpPr txBox="1">
            <a:spLocks/>
          </p:cNvSpPr>
          <p:nvPr/>
        </p:nvSpPr>
        <p:spPr>
          <a:xfrm>
            <a:off x="622800" y="5532614"/>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t>訴求ポイント</a:t>
            </a:r>
          </a:p>
        </p:txBody>
      </p:sp>
      <p:sp>
        <p:nvSpPr>
          <p:cNvPr id="8" name="四角形: 角を丸くする 7">
            <a:extLst>
              <a:ext uri="{FF2B5EF4-FFF2-40B4-BE49-F238E27FC236}">
                <a16:creationId xmlns:a16="http://schemas.microsoft.com/office/drawing/2014/main" id="{6AB42792-CBC9-B397-CD6A-644D8E5CE154}"/>
              </a:ext>
            </a:extLst>
          </p:cNvPr>
          <p:cNvSpPr/>
          <p:nvPr/>
        </p:nvSpPr>
        <p:spPr>
          <a:xfrm>
            <a:off x="622800" y="7023835"/>
            <a:ext cx="5612400" cy="1115596"/>
          </a:xfrm>
          <a:prstGeom prst="roundRect">
            <a:avLst/>
          </a:prstGeom>
          <a:solidFill>
            <a:schemeClr val="bg1"/>
          </a:solid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r>
              <a:rPr kumimoji="1" lang="ja-JP" altLang="en-US" sz="800" b="1">
                <a:latin typeface="+mn-ea"/>
              </a:rPr>
              <a:t>認識していただきたい実施概要</a:t>
            </a:r>
            <a:endParaRPr kumimoji="1" lang="en-US" altLang="ja-JP" sz="800">
              <a:latin typeface="+mn-ea"/>
            </a:endParaRPr>
          </a:p>
          <a:p>
            <a:pPr marL="171450" indent="-171450">
              <a:buFont typeface="Wingdings" panose="05000000000000000000" pitchFamily="2" charset="2"/>
              <a:buChar char="ü"/>
            </a:pPr>
            <a:r>
              <a:rPr lang="ja-JP" altLang="en-US" sz="800" u="none" strike="noStrike">
                <a:effectLst/>
              </a:rPr>
              <a:t>効果的なセキュリティ対策の実施や、取引先や顧客からの信頼を向上させるためには、フレームワークに沿って対策を進めることが有効であること。</a:t>
            </a:r>
            <a:endParaRPr lang="en-US" altLang="ja-JP" sz="800" u="none" strike="noStrike">
              <a:effectLst/>
            </a:endParaRPr>
          </a:p>
          <a:p>
            <a:pPr marL="171450" indent="-171450">
              <a:buFont typeface="Wingdings" panose="05000000000000000000" pitchFamily="2" charset="2"/>
              <a:buChar char="ü"/>
            </a:pPr>
            <a:endParaRPr lang="en-US" altLang="ja-JP" sz="800" u="none" strike="noStrike">
              <a:effectLst/>
            </a:endParaRPr>
          </a:p>
          <a:p>
            <a:pPr marL="171450" indent="-171450">
              <a:buFont typeface="Wingdings" panose="05000000000000000000" pitchFamily="2" charset="2"/>
              <a:buChar char="ü"/>
            </a:pPr>
            <a:r>
              <a:rPr lang="ja-JP" altLang="en-US" sz="800" u="none" strike="noStrike">
                <a:effectLst/>
              </a:rPr>
              <a:t>セキュリティ対策を行うためのフレームワーク</a:t>
            </a:r>
            <a:r>
              <a:rPr lang="ja-JP" altLang="en-US" sz="800"/>
              <a:t>は複数</a:t>
            </a:r>
            <a:r>
              <a:rPr lang="ja-JP" altLang="en-US" sz="800" u="none" strike="noStrike">
                <a:effectLst/>
              </a:rPr>
              <a:t>存在するが、まずは</a:t>
            </a:r>
            <a:r>
              <a:rPr kumimoji="1" lang="ja-JP" altLang="en-US" sz="800" b="0" kern="1200">
                <a:solidFill>
                  <a:schemeClr val="dk1"/>
                </a:solidFill>
                <a:effectLst/>
              </a:rPr>
              <a:t>業種業態を問わずセキュリティ対策の全体の枠組みと、網羅的な対策項目を提示している</a:t>
            </a:r>
            <a:r>
              <a:rPr kumimoji="1" lang="en-US" altLang="ja-JP" sz="800" b="0" kern="1200">
                <a:solidFill>
                  <a:schemeClr val="dk1"/>
                </a:solidFill>
                <a:effectLst/>
              </a:rPr>
              <a:t>ISMS</a:t>
            </a:r>
            <a:r>
              <a:rPr kumimoji="1" lang="ja-JP" altLang="en-US" sz="800" b="0" kern="1200">
                <a:solidFill>
                  <a:schemeClr val="dk1"/>
                </a:solidFill>
                <a:effectLst/>
              </a:rPr>
              <a:t>をベースとし、必要に応じて業種業態や重点領域ごとに特に注力すべき内容が詳細化されている各種フレームワークで補完する</a:t>
            </a:r>
            <a:r>
              <a:rPr kumimoji="1" lang="ja-JP" altLang="en-US" sz="800" b="0" i="0" kern="1200">
                <a:solidFill>
                  <a:schemeClr val="tx1"/>
                </a:solidFill>
                <a:effectLst/>
                <a:latin typeface="+mn-ea"/>
                <a:ea typeface="+mn-ea"/>
                <a:cs typeface="+mn-cs"/>
              </a:rPr>
              <a:t>ことが有効であること。</a:t>
            </a:r>
            <a:endParaRPr lang="en-US" altLang="ja-JP" sz="800"/>
          </a:p>
        </p:txBody>
      </p:sp>
      <p:sp>
        <p:nvSpPr>
          <p:cNvPr id="12" name="テキスト ボックス 11">
            <a:extLst>
              <a:ext uri="{FF2B5EF4-FFF2-40B4-BE49-F238E27FC236}">
                <a16:creationId xmlns:a16="http://schemas.microsoft.com/office/drawing/2014/main" id="{253CBF22-A8C2-BCFB-CFCB-D936417B4350}"/>
              </a:ext>
            </a:extLst>
          </p:cNvPr>
          <p:cNvSpPr txBox="1"/>
          <p:nvPr/>
        </p:nvSpPr>
        <p:spPr>
          <a:xfrm>
            <a:off x="622800" y="5896862"/>
            <a:ext cx="5612400" cy="738664"/>
          </a:xfrm>
          <a:prstGeom prst="rect">
            <a:avLst/>
          </a:prstGeom>
          <a:noFill/>
          <a:ln>
            <a:solidFill>
              <a:schemeClr val="tx1"/>
            </a:solidFill>
          </a:ln>
        </p:spPr>
        <p:txBody>
          <a:bodyPr wrap="square">
            <a:spAutoFit/>
          </a:bodyPr>
          <a:lstStyle/>
          <a:p>
            <a:r>
              <a:rPr kumimoji="1" lang="ja-JP" altLang="en-US" sz="1050" b="1">
                <a:latin typeface="+mn-ea"/>
              </a:rPr>
              <a:t>章</a:t>
            </a:r>
            <a:r>
              <a:rPr kumimoji="1" lang="ja-JP" altLang="en-US" sz="1050" b="1">
                <a:solidFill>
                  <a:schemeClr val="tx1"/>
                </a:solidFill>
                <a:latin typeface="+mn-ea"/>
              </a:rPr>
              <a:t>を通した気づき・学び</a:t>
            </a:r>
            <a:endParaRPr lang="en-US" altLang="ja-JP" sz="1050" u="none" strike="noStrike">
              <a:effectLst/>
            </a:endParaRPr>
          </a:p>
          <a:p>
            <a:r>
              <a:rPr lang="ja-JP" altLang="en-US" sz="1050" spc="31">
                <a:latin typeface="+mn-ea"/>
                <a:cs typeface="Cascadia Mono" panose="020B0609020000020004" pitchFamily="49" charset="0"/>
              </a:rPr>
              <a:t>　セキュリティ対策を漏れなく効果的に実施するためには、セキュリティフレームワークを使用することが有効です。さまざまなセキュリティフレームワークがある中、自社の課題や目的に即したものを選択することが大切です。</a:t>
            </a:r>
            <a:endParaRPr kumimoji="1" lang="en-US" altLang="ja-JP" sz="1050" b="0">
              <a:solidFill>
                <a:schemeClr val="tx1"/>
              </a:solidFill>
              <a:latin typeface="+mn-ea"/>
            </a:endParaRPr>
          </a:p>
        </p:txBody>
      </p:sp>
      <p:sp>
        <p:nvSpPr>
          <p:cNvPr id="16" name="テキスト プレースホルダー 2">
            <a:extLst>
              <a:ext uri="{FF2B5EF4-FFF2-40B4-BE49-F238E27FC236}">
                <a16:creationId xmlns:a16="http://schemas.microsoft.com/office/drawing/2014/main" id="{D9B938DB-4678-B4EF-F0A4-15A58F76E605}"/>
              </a:ext>
            </a:extLst>
          </p:cNvPr>
          <p:cNvSpPr>
            <a:spLocks noGrp="1"/>
          </p:cNvSpPr>
          <p:nvPr>
            <p:ph type="body" sz="quarter" idx="14"/>
          </p:nvPr>
        </p:nvSpPr>
        <p:spPr>
          <a:xfrm>
            <a:off x="1123950" y="1457325"/>
            <a:ext cx="6143124" cy="381000"/>
          </a:xfrm>
        </p:spPr>
        <p:txBody>
          <a:bodyPr/>
          <a:lstStyle/>
          <a:p>
            <a:r>
              <a:rPr kumimoji="1" lang="en-US" altLang="ja-JP"/>
              <a:t>19-2-</a:t>
            </a:r>
            <a:r>
              <a:rPr lang="en-US" altLang="ja-JP"/>
              <a:t>7</a:t>
            </a:r>
            <a:r>
              <a:rPr kumimoji="1" lang="en-US" altLang="ja-JP"/>
              <a:t>. </a:t>
            </a:r>
            <a:r>
              <a:rPr kumimoji="1" lang="ja-JP" altLang="en-US" sz="1000"/>
              <a:t>第</a:t>
            </a:r>
            <a:r>
              <a:rPr kumimoji="1" lang="en-US" altLang="ja-JP" sz="1000"/>
              <a:t>7</a:t>
            </a:r>
            <a:r>
              <a:rPr kumimoji="1" lang="ja-JP" altLang="en-US" sz="1000"/>
              <a:t>章</a:t>
            </a:r>
            <a:r>
              <a:rPr kumimoji="1" lang="en-US" altLang="ja-JP" sz="1000"/>
              <a:t>. </a:t>
            </a:r>
            <a:r>
              <a:rPr kumimoji="1" lang="ja-JP" altLang="en-US" sz="1000"/>
              <a:t>セキュリティフレームワーク</a:t>
            </a:r>
          </a:p>
        </p:txBody>
      </p:sp>
      <p:graphicFrame>
        <p:nvGraphicFramePr>
          <p:cNvPr id="17" name="表 16">
            <a:extLst>
              <a:ext uri="{FF2B5EF4-FFF2-40B4-BE49-F238E27FC236}">
                <a16:creationId xmlns:a16="http://schemas.microsoft.com/office/drawing/2014/main" id="{7C520357-7D0B-3F52-0779-65798190A430}"/>
              </a:ext>
            </a:extLst>
          </p:cNvPr>
          <p:cNvGraphicFramePr>
            <a:graphicFrameLocks noGrp="1"/>
          </p:cNvGraphicFramePr>
          <p:nvPr>
            <p:extLst>
              <p:ext uri="{D42A27DB-BD31-4B8C-83A1-F6EECF244321}">
                <p14:modId xmlns:p14="http://schemas.microsoft.com/office/powerpoint/2010/main" val="3811712979"/>
              </p:ext>
            </p:extLst>
          </p:nvPr>
        </p:nvGraphicFramePr>
        <p:xfrm>
          <a:off x="619200" y="8685240"/>
          <a:ext cx="5612400" cy="746760"/>
        </p:xfrm>
        <a:graphic>
          <a:graphicData uri="http://schemas.openxmlformats.org/drawingml/2006/table">
            <a:tbl>
              <a:tblPr firstRow="1" bandRow="1">
                <a:tableStyleId>{5C22544A-7EE6-4342-B048-85BDC9FD1C3A}</a:tableStyleId>
              </a:tblPr>
              <a:tblGrid>
                <a:gridCol w="1951423">
                  <a:extLst>
                    <a:ext uri="{9D8B030D-6E8A-4147-A177-3AD203B41FA5}">
                      <a16:colId xmlns:a16="http://schemas.microsoft.com/office/drawing/2014/main" val="727053212"/>
                    </a:ext>
                  </a:extLst>
                </a:gridCol>
                <a:gridCol w="3660977">
                  <a:extLst>
                    <a:ext uri="{9D8B030D-6E8A-4147-A177-3AD203B41FA5}">
                      <a16:colId xmlns:a16="http://schemas.microsoft.com/office/drawing/2014/main" val="3234435599"/>
                    </a:ext>
                  </a:extLst>
                </a:gridCol>
              </a:tblGrid>
              <a:tr h="0">
                <a:tc gridSpan="2">
                  <a:txBody>
                    <a:bodyPr/>
                    <a:lstStyle/>
                    <a:p>
                      <a:r>
                        <a:rPr kumimoji="1" lang="ja-JP" altLang="en-US" sz="500" b="0">
                          <a:solidFill>
                            <a:sysClr val="windowText" lastClr="000000"/>
                          </a:solidFill>
                          <a:latin typeface="+mn-ea"/>
                          <a:ea typeface="+mn-ea"/>
                        </a:rPr>
                        <a:t>実践のために参考となる文献（参考文献）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600" b="0">
                        <a:solidFill>
                          <a:sysClr val="windowText" lastClr="000000"/>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8303303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500" b="0">
                          <a:solidFill>
                            <a:sysClr val="windowText" lastClr="000000"/>
                          </a:solidFill>
                          <a:latin typeface="メイリオ" panose="020B0604030504040204" pitchFamily="50" charset="-128"/>
                          <a:ea typeface="メイリオ" panose="020B0604030504040204" pitchFamily="50" charset="-128"/>
                        </a:rPr>
                        <a:t>ISMS</a:t>
                      </a:r>
                      <a:r>
                        <a:rPr kumimoji="1" lang="zh-TW" altLang="en-US" sz="500" b="0">
                          <a:solidFill>
                            <a:sysClr val="windowText" lastClr="000000"/>
                          </a:solidFill>
                          <a:latin typeface="メイリオ" panose="020B0604030504040204" pitchFamily="50" charset="-128"/>
                          <a:ea typeface="メイリオ" panose="020B0604030504040204" pitchFamily="50" charset="-128"/>
                        </a:rPr>
                        <a:t>適合性評価制度</a:t>
                      </a:r>
                      <a:endParaRPr kumimoji="1" lang="en-US" altLang="ja-JP" sz="5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4"/>
                        </a:rPr>
                        <a:t>https://isms.jp/doc/JIP-ISMS120-62.pdf</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サイバーセキュリティ経営ガイドライン </a:t>
                      </a:r>
                      <a:r>
                        <a:rPr kumimoji="1" lang="en-US" altLang="ja-JP" sz="500" b="0">
                          <a:solidFill>
                            <a:sysClr val="windowText" lastClr="000000"/>
                          </a:solidFill>
                          <a:latin typeface="メイリオ" panose="020B0604030504040204" pitchFamily="50" charset="-128"/>
                          <a:ea typeface="メイリオ" panose="020B0604030504040204" pitchFamily="50" charset="-128"/>
                        </a:rPr>
                        <a:t>Ver3.0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5"/>
                        </a:rPr>
                        <a:t>https://www.meti.go.jp/press/2022/03/20230324002/20230324002-1.pdf</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1887866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政府情報システムにおける サイバーセキュリティフレームワーク導入に関する 技術レポート </a:t>
                      </a:r>
                      <a:endParaRPr kumimoji="1" lang="en-US" altLang="ja-JP" sz="5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6"/>
                        </a:rPr>
                        <a:t>https://www.digital.go.jp/assets/contents/node/basic_page/field_ref_resources/e2a06143-ed29-4f1d-9c31-0f06fca67afc/a84dbb17/20230411_resources_standard_guidelines_guideline_05.pdf</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39446674"/>
                  </a:ext>
                </a:extLst>
              </a:tr>
            </a:tbl>
          </a:graphicData>
        </a:graphic>
      </p:graphicFrame>
      <p:grpSp>
        <p:nvGrpSpPr>
          <p:cNvPr id="3" name="グループ化 2">
            <a:extLst>
              <a:ext uri="{FF2B5EF4-FFF2-40B4-BE49-F238E27FC236}">
                <a16:creationId xmlns:a16="http://schemas.microsoft.com/office/drawing/2014/main" id="{F100F002-B2FC-35B7-485F-059989EC4A7B}"/>
              </a:ext>
            </a:extLst>
          </p:cNvPr>
          <p:cNvGrpSpPr/>
          <p:nvPr/>
        </p:nvGrpSpPr>
        <p:grpSpPr>
          <a:xfrm>
            <a:off x="6109199" y="6947798"/>
            <a:ext cx="252000" cy="252000"/>
            <a:chOff x="8278860" y="7686413"/>
            <a:chExt cx="252000" cy="252000"/>
          </a:xfrm>
        </p:grpSpPr>
        <p:sp>
          <p:nvSpPr>
            <p:cNvPr id="6" name="楕円 5">
              <a:extLst>
                <a:ext uri="{FF2B5EF4-FFF2-40B4-BE49-F238E27FC236}">
                  <a16:creationId xmlns:a16="http://schemas.microsoft.com/office/drawing/2014/main" id="{C8D2CF4F-13BF-1A76-036B-C5D4AC11AB16}"/>
                </a:ext>
              </a:extLst>
            </p:cNvPr>
            <p:cNvSpPr/>
            <p:nvPr/>
          </p:nvSpPr>
          <p:spPr>
            <a:xfrm>
              <a:off x="8278860" y="7686413"/>
              <a:ext cx="252000" cy="252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pic>
          <p:nvPicPr>
            <p:cNvPr id="13" name="図 12">
              <a:extLst>
                <a:ext uri="{FF2B5EF4-FFF2-40B4-BE49-F238E27FC236}">
                  <a16:creationId xmlns:a16="http://schemas.microsoft.com/office/drawing/2014/main" id="{39EA98E1-1F42-2423-1206-79DCD3687FF6}"/>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14860" y="7720313"/>
              <a:ext cx="180000" cy="180000"/>
            </a:xfrm>
            <a:prstGeom prst="rect">
              <a:avLst/>
            </a:prstGeom>
          </p:spPr>
        </p:pic>
      </p:grpSp>
      <p:sp>
        <p:nvSpPr>
          <p:cNvPr id="14" name="スライド番号プレースホルダー 3">
            <a:extLst>
              <a:ext uri="{FF2B5EF4-FFF2-40B4-BE49-F238E27FC236}">
                <a16:creationId xmlns:a16="http://schemas.microsoft.com/office/drawing/2014/main" id="{E20FA35F-9CBC-89ED-7893-1CDF5B401817}"/>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18</a:t>
            </a:r>
            <a:endParaRPr kumimoji="1" lang="ja-JP" altLang="en-US"/>
          </a:p>
        </p:txBody>
      </p:sp>
    </p:spTree>
    <p:extLst>
      <p:ext uri="{BB962C8B-B14F-4D97-AF65-F5344CB8AC3E}">
        <p14:creationId xmlns:p14="http://schemas.microsoft.com/office/powerpoint/2010/main" val="1164785547"/>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表 16">
            <a:extLst>
              <a:ext uri="{FF2B5EF4-FFF2-40B4-BE49-F238E27FC236}">
                <a16:creationId xmlns:a16="http://schemas.microsoft.com/office/drawing/2014/main" id="{74A0D5EF-8988-20CC-15DA-E39203CFBE11}"/>
              </a:ext>
            </a:extLst>
          </p:cNvPr>
          <p:cNvGraphicFramePr>
            <a:graphicFrameLocks noGrp="1"/>
          </p:cNvGraphicFramePr>
          <p:nvPr>
            <p:extLst>
              <p:ext uri="{D42A27DB-BD31-4B8C-83A1-F6EECF244321}">
                <p14:modId xmlns:p14="http://schemas.microsoft.com/office/powerpoint/2010/main" val="1594044031"/>
              </p:ext>
            </p:extLst>
          </p:nvPr>
        </p:nvGraphicFramePr>
        <p:xfrm>
          <a:off x="622800" y="6289730"/>
          <a:ext cx="5612400" cy="10515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70840">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en-US" altLang="ja-JP" sz="1050" b="1" u="sng" baseline="0">
                          <a:solidFill>
                            <a:schemeClr val="tx1"/>
                          </a:solidFill>
                          <a:uFill>
                            <a:solidFill>
                              <a:schemeClr val="bg1"/>
                            </a:solidFill>
                          </a:uFill>
                          <a:latin typeface="+mn-ea"/>
                          <a:ea typeface="+mn-ea"/>
                        </a:rPr>
                        <a:t>8-1. </a:t>
                      </a:r>
                      <a:r>
                        <a:rPr kumimoji="1" lang="ja-JP" altLang="en-US" sz="1050" b="1" u="sng" baseline="0">
                          <a:solidFill>
                            <a:schemeClr val="tx1"/>
                          </a:solidFill>
                          <a:uFill>
                            <a:solidFill>
                              <a:schemeClr val="bg1"/>
                            </a:solidFill>
                          </a:uFill>
                          <a:latin typeface="+mn-ea"/>
                          <a:ea typeface="+mn-ea"/>
                        </a:rPr>
                        <a:t>対策基準の策定</a:t>
                      </a:r>
                      <a:endParaRPr kumimoji="1" lang="en-US" altLang="ja-JP" sz="1050" b="1" u="sng" baseline="0">
                        <a:solidFill>
                          <a:schemeClr val="tx1"/>
                        </a:solidFill>
                        <a:uFill>
                          <a:solidFill>
                            <a:schemeClr val="bg1"/>
                          </a:solidFill>
                        </a:u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u="sng" baseline="0">
                          <a:solidFill>
                            <a:schemeClr val="tx1"/>
                          </a:solidFill>
                          <a:uFill>
                            <a:solidFill>
                              <a:schemeClr val="bg1"/>
                            </a:solidFill>
                          </a:uFill>
                          <a:latin typeface="+mn-ea"/>
                          <a:ea typeface="+mn-ea"/>
                        </a:rPr>
                        <a:t>セキュリティ対策基準の概要</a:t>
                      </a:r>
                      <a:br>
                        <a:rPr kumimoji="1" lang="en-US" altLang="ja-JP" sz="1050" b="0" u="sng" baseline="0">
                          <a:solidFill>
                            <a:schemeClr val="tx1"/>
                          </a:solidFill>
                          <a:uFill>
                            <a:solidFill>
                              <a:schemeClr val="bg1"/>
                            </a:solidFill>
                          </a:uFill>
                          <a:latin typeface="+mn-ea"/>
                          <a:ea typeface="+mn-ea"/>
                        </a:rPr>
                      </a:br>
                      <a:r>
                        <a:rPr kumimoji="1" lang="ja-JP" altLang="en-US" sz="1050" b="0" u="sng" baseline="0">
                          <a:solidFill>
                            <a:schemeClr val="tx1"/>
                          </a:solidFill>
                          <a:uFill>
                            <a:solidFill>
                              <a:schemeClr val="bg1"/>
                            </a:solidFill>
                          </a:uFill>
                          <a:latin typeface="+mn-ea"/>
                          <a:ea typeface="+mn-ea"/>
                        </a:rPr>
                        <a:t>　情報セキュリティポリシーは、</a:t>
                      </a:r>
                      <a:r>
                        <a:rPr kumimoji="1" lang="ja-JP" altLang="en-US" sz="1050" b="0">
                          <a:solidFill>
                            <a:schemeClr val="tx1"/>
                          </a:solidFill>
                          <a:latin typeface="+mn-ea"/>
                        </a:rPr>
                        <a:t>「基本方針」「対策基準」「実施手順・運用規則など」で構成されます。「</a:t>
                      </a:r>
                      <a:r>
                        <a:rPr kumimoji="1" lang="ja-JP" altLang="en-US" sz="1050" b="0" u="sng" baseline="0">
                          <a:solidFill>
                            <a:schemeClr val="tx1"/>
                          </a:solidFill>
                          <a:uFill>
                            <a:solidFill>
                              <a:schemeClr val="bg1"/>
                            </a:solidFill>
                          </a:uFill>
                          <a:latin typeface="+mn-ea"/>
                          <a:ea typeface="+mn-ea"/>
                        </a:rPr>
                        <a:t>対策基準」を外部に公開することで、セキュリティ対策の実施を内外に示し、説明責任を果たせます。</a:t>
                      </a:r>
                      <a:r>
                        <a:rPr kumimoji="1" lang="ja-JP" altLang="en-US" sz="1050" b="0">
                          <a:solidFill>
                            <a:schemeClr val="tx1"/>
                          </a:solidFill>
                        </a:rPr>
                        <a:t>対策基準の内容を定める際は、網羅的なフレームワークを参考にすることが推奨されます。</a:t>
                      </a:r>
                      <a:endParaRPr kumimoji="1" lang="en-US" altLang="ja-JP" sz="1050" b="0" u="sng" baseline="0">
                        <a:solidFill>
                          <a:schemeClr val="tx1"/>
                        </a:solidFill>
                        <a:uFill>
                          <a:solidFill>
                            <a:schemeClr val="bg1"/>
                          </a:solidFill>
                        </a:uFill>
                        <a:latin typeface="+mn-ea"/>
                        <a:ea typeface="+mn-ea"/>
                      </a:endParaRPr>
                    </a:p>
                  </a:txBody>
                  <a:tcPr>
                    <a:noFill/>
                  </a:tcPr>
                </a:tc>
                <a:extLst>
                  <a:ext uri="{0D108BD9-81ED-4DB2-BD59-A6C34878D82A}">
                    <a16:rowId xmlns:a16="http://schemas.microsoft.com/office/drawing/2014/main" val="2132529652"/>
                  </a:ext>
                </a:extLst>
              </a:tr>
            </a:tbl>
          </a:graphicData>
        </a:graphic>
      </p:graphicFrame>
      <p:sp>
        <p:nvSpPr>
          <p:cNvPr id="23" name="正方形/長方形 22">
            <a:extLst>
              <a:ext uri="{FF2B5EF4-FFF2-40B4-BE49-F238E27FC236}">
                <a16:creationId xmlns:a16="http://schemas.microsoft.com/office/drawing/2014/main" id="{AA459044-033F-2D24-79E4-AD5E5F8AC098}"/>
              </a:ext>
            </a:extLst>
          </p:cNvPr>
          <p:cNvSpPr/>
          <p:nvPr/>
        </p:nvSpPr>
        <p:spPr>
          <a:xfrm>
            <a:off x="622800" y="7346376"/>
            <a:ext cx="5612400" cy="1990373"/>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1200"/>
          </a:p>
        </p:txBody>
      </p:sp>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sp>
        <p:nvSpPr>
          <p:cNvPr id="4" name="テキスト プレースホルダー 3">
            <a:extLst>
              <a:ext uri="{FF2B5EF4-FFF2-40B4-BE49-F238E27FC236}">
                <a16:creationId xmlns:a16="http://schemas.microsoft.com/office/drawing/2014/main" id="{1C26D60D-A9DB-4C0B-D3EE-343F5AC58484}"/>
              </a:ext>
            </a:extLst>
          </p:cNvPr>
          <p:cNvSpPr>
            <a:spLocks noGrp="1"/>
          </p:cNvSpPr>
          <p:nvPr>
            <p:ph type="body" sz="quarter" idx="16"/>
          </p:nvPr>
        </p:nvSpPr>
        <p:spPr>
          <a:xfrm>
            <a:off x="622800" y="5096065"/>
            <a:ext cx="5612400" cy="381000"/>
          </a:xfrm>
        </p:spPr>
        <p:txBody>
          <a:bodyPr/>
          <a:lstStyle/>
          <a:p>
            <a:r>
              <a:rPr kumimoji="1" lang="ja-JP" altLang="en-US"/>
              <a:t>要旨</a:t>
            </a:r>
          </a:p>
        </p:txBody>
      </p:sp>
      <p:sp>
        <p:nvSpPr>
          <p:cNvPr id="8" name="テキスト ボックス 7">
            <a:extLst>
              <a:ext uri="{FF2B5EF4-FFF2-40B4-BE49-F238E27FC236}">
                <a16:creationId xmlns:a16="http://schemas.microsoft.com/office/drawing/2014/main" id="{3B3EEC46-E25C-9E4D-6562-F9369D7E4F79}"/>
              </a:ext>
            </a:extLst>
          </p:cNvPr>
          <p:cNvSpPr txBox="1"/>
          <p:nvPr/>
        </p:nvSpPr>
        <p:spPr>
          <a:xfrm>
            <a:off x="622800" y="2001600"/>
            <a:ext cx="5612400" cy="253916"/>
          </a:xfrm>
          <a:prstGeom prst="rect">
            <a:avLst/>
          </a:prstGeom>
          <a:noFill/>
        </p:spPr>
        <p:txBody>
          <a:bodyPr wrap="square" rtlCol="0">
            <a:spAutoFit/>
          </a:bodyPr>
          <a:lstStyle/>
          <a:p>
            <a:r>
              <a:rPr kumimoji="1" lang="ja-JP" altLang="en-US" sz="1050" b="1">
                <a:latin typeface="+mn-ea"/>
              </a:rPr>
              <a:t>　</a:t>
            </a:r>
            <a:r>
              <a:rPr kumimoji="1" lang="en-US" altLang="ja-JP" sz="1050" b="1">
                <a:latin typeface="+mn-ea"/>
              </a:rPr>
              <a:t>8-1. </a:t>
            </a:r>
            <a:r>
              <a:rPr kumimoji="1" lang="ja-JP" altLang="en-US" sz="1050" b="1">
                <a:latin typeface="+mn-ea"/>
              </a:rPr>
              <a:t>対策基準の策定</a:t>
            </a:r>
          </a:p>
        </p:txBody>
      </p:sp>
      <p:sp>
        <p:nvSpPr>
          <p:cNvPr id="20" name="四角形: 角を丸くする 19">
            <a:extLst>
              <a:ext uri="{FF2B5EF4-FFF2-40B4-BE49-F238E27FC236}">
                <a16:creationId xmlns:a16="http://schemas.microsoft.com/office/drawing/2014/main" id="{EDE97D84-329A-804A-B934-BB340A5D4AF8}"/>
              </a:ext>
            </a:extLst>
          </p:cNvPr>
          <p:cNvSpPr/>
          <p:nvPr/>
        </p:nvSpPr>
        <p:spPr>
          <a:xfrm>
            <a:off x="622800" y="4359842"/>
            <a:ext cx="5612400" cy="720243"/>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r>
              <a:rPr kumimoji="1" lang="ja-JP" altLang="en-US" sz="1050" b="1"/>
              <a:t>主なキーワード</a:t>
            </a:r>
            <a:endParaRPr kumimoji="1" lang="en-US" altLang="ja-JP" sz="1050" b="1"/>
          </a:p>
          <a:p>
            <a:r>
              <a:rPr lang="ja-JP" altLang="en-US" sz="1050" u="none" strike="noStrike">
                <a:effectLst/>
              </a:rPr>
              <a:t>セキュリティ対策基準、クイックアプローチ、ベースラインアプローチ、網羅的アプローチ</a:t>
            </a:r>
            <a:endParaRPr kumimoji="1" lang="en-US" altLang="ja-JP" sz="1050">
              <a:solidFill>
                <a:schemeClr val="tx1"/>
              </a:solidFill>
              <a:latin typeface="メイリオ" panose="020B0604030504040204" pitchFamily="50" charset="-128"/>
              <a:ea typeface="メイリオ" panose="020B0604030504040204" pitchFamily="50" charset="-128"/>
            </a:endParaRPr>
          </a:p>
        </p:txBody>
      </p:sp>
      <p:sp>
        <p:nvSpPr>
          <p:cNvPr id="25" name="テキスト ボックス 24">
            <a:extLst>
              <a:ext uri="{FF2B5EF4-FFF2-40B4-BE49-F238E27FC236}">
                <a16:creationId xmlns:a16="http://schemas.microsoft.com/office/drawing/2014/main" id="{F9F5A88E-0297-A9CE-FEB6-31A6ADFDDED9}"/>
              </a:ext>
            </a:extLst>
          </p:cNvPr>
          <p:cNvSpPr txBox="1"/>
          <p:nvPr/>
        </p:nvSpPr>
        <p:spPr>
          <a:xfrm>
            <a:off x="622800" y="5410698"/>
            <a:ext cx="5612400" cy="900246"/>
          </a:xfrm>
          <a:prstGeom prst="rect">
            <a:avLst/>
          </a:prstGeom>
          <a:noFill/>
          <a:ln>
            <a:solidFill>
              <a:schemeClr val="tx1"/>
            </a:solidFill>
          </a:ln>
        </p:spPr>
        <p:txBody>
          <a:bodyPr wrap="square">
            <a:spAutoFit/>
          </a:bodyPr>
          <a:lstStyle/>
          <a:p>
            <a:pPr defTabSz="914400">
              <a:defRPr/>
            </a:pPr>
            <a:r>
              <a:rPr kumimoji="1" lang="en-US" altLang="ja-JP" sz="1050" b="1">
                <a:solidFill>
                  <a:schemeClr val="tx1"/>
                </a:solidFill>
              </a:rPr>
              <a:t>8</a:t>
            </a:r>
            <a:r>
              <a:rPr kumimoji="1" lang="ja-JP" altLang="en-US" sz="1050" b="1">
                <a:solidFill>
                  <a:schemeClr val="tx1"/>
                </a:solidFill>
              </a:rPr>
              <a:t>章の全体概要</a:t>
            </a:r>
            <a:endParaRPr lang="en-US" altLang="ja-JP" sz="1050">
              <a:latin typeface="+mn-ea"/>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050">
                <a:latin typeface="+mn-ea"/>
              </a:rPr>
              <a:t>　最初にセキュリティポリシーの構成（</a:t>
            </a:r>
            <a:r>
              <a:rPr kumimoji="1" lang="ja-JP" altLang="en-US" sz="1050">
                <a:latin typeface="+mn-ea"/>
              </a:rPr>
              <a:t>「基本方針」「対策基準」「実施手順・運用規則など」）について説明</a:t>
            </a:r>
            <a:r>
              <a:rPr lang="ja-JP" altLang="en-US" sz="1050">
                <a:latin typeface="+mn-ea"/>
              </a:rPr>
              <a:t>しています。</a:t>
            </a:r>
            <a:r>
              <a:rPr lang="ja-JP" altLang="en-US" sz="1050" b="0" i="0">
                <a:effectLst/>
                <a:latin typeface="+mn-ea"/>
              </a:rPr>
              <a:t>企業が現在の状況や目標に合わせた「対策基準」を策定する際に活用できる、レベル感の異なる</a:t>
            </a:r>
            <a:r>
              <a:rPr lang="en-US" altLang="ja-JP" sz="1050" b="0" i="0">
                <a:effectLst/>
                <a:latin typeface="+mn-ea"/>
              </a:rPr>
              <a:t>3</a:t>
            </a:r>
            <a:r>
              <a:rPr lang="ja-JP" altLang="en-US" sz="1050" b="0" i="0">
                <a:effectLst/>
                <a:latin typeface="+mn-ea"/>
              </a:rPr>
              <a:t>つのアプローチ手法（ </a:t>
            </a:r>
            <a:r>
              <a:rPr lang="en-US" altLang="ja-JP" sz="1050" b="0" i="0">
                <a:effectLst/>
                <a:latin typeface="+mn-ea"/>
              </a:rPr>
              <a:t>LV.1 </a:t>
            </a:r>
            <a:r>
              <a:rPr lang="ja-JP" altLang="en-US" sz="1050" b="0" i="0">
                <a:effectLst/>
                <a:latin typeface="+mn-ea"/>
              </a:rPr>
              <a:t>クイックアプローチ、</a:t>
            </a:r>
            <a:r>
              <a:rPr lang="en-US" altLang="ja-JP" sz="1050" b="0" i="0">
                <a:effectLst/>
                <a:latin typeface="+mn-ea"/>
              </a:rPr>
              <a:t>LV.2 </a:t>
            </a:r>
            <a:r>
              <a:rPr lang="ja-JP" altLang="en-US" sz="1050" b="0" i="0">
                <a:effectLst/>
                <a:latin typeface="+mn-ea"/>
              </a:rPr>
              <a:t>ベースラインアプローチ、</a:t>
            </a:r>
            <a:r>
              <a:rPr lang="en-US" altLang="ja-JP" sz="1050" b="0" i="0">
                <a:effectLst/>
                <a:latin typeface="+mn-ea"/>
              </a:rPr>
              <a:t>LV.3 </a:t>
            </a:r>
            <a:r>
              <a:rPr lang="ja-JP" altLang="en-US" sz="1050" b="0" i="0">
                <a:effectLst/>
                <a:latin typeface="+mn-ea"/>
              </a:rPr>
              <a:t>網羅的アプローチ）を紹介しています。</a:t>
            </a:r>
            <a:endParaRPr lang="ja-JP" altLang="en-US" sz="1050" b="0" spc="31">
              <a:solidFill>
                <a:schemeClr val="tx1"/>
              </a:solidFill>
              <a:latin typeface="+mn-ea"/>
              <a:cs typeface="Cascadia Mono" panose="020B0609020000020004" pitchFamily="49" charset="0"/>
            </a:endParaRPr>
          </a:p>
        </p:txBody>
      </p:sp>
      <p:graphicFrame>
        <p:nvGraphicFramePr>
          <p:cNvPr id="9" name="表 8">
            <a:extLst>
              <a:ext uri="{FF2B5EF4-FFF2-40B4-BE49-F238E27FC236}">
                <a16:creationId xmlns:a16="http://schemas.microsoft.com/office/drawing/2014/main" id="{D8C5871D-D0CD-20A6-791B-E2967894EBAA}"/>
              </a:ext>
            </a:extLst>
          </p:cNvPr>
          <p:cNvGraphicFramePr>
            <a:graphicFrameLocks noGrp="1"/>
          </p:cNvGraphicFramePr>
          <p:nvPr>
            <p:extLst>
              <p:ext uri="{D42A27DB-BD31-4B8C-83A1-F6EECF244321}">
                <p14:modId xmlns:p14="http://schemas.microsoft.com/office/powerpoint/2010/main" val="2665788162"/>
              </p:ext>
            </p:extLst>
          </p:nvPr>
        </p:nvGraphicFramePr>
        <p:xfrm>
          <a:off x="622800" y="2243462"/>
          <a:ext cx="5612400" cy="202285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ea"/>
                          <a:ea typeface="+mn-ea"/>
                          <a:cs typeface="+mn-cs"/>
                        </a:rPr>
                        <a:t>　第</a:t>
                      </a:r>
                      <a:r>
                        <a:rPr kumimoji="1" lang="en-US" altLang="ja-JP" sz="1050" b="0" i="0" kern="1200">
                          <a:solidFill>
                            <a:schemeClr val="dk1"/>
                          </a:solidFill>
                          <a:effectLst/>
                          <a:latin typeface="+mn-ea"/>
                          <a:ea typeface="+mn-ea"/>
                          <a:cs typeface="+mn-cs"/>
                        </a:rPr>
                        <a:t>8</a:t>
                      </a:r>
                      <a:r>
                        <a:rPr kumimoji="1" lang="ja-JP" altLang="en-US" sz="1050" b="0" i="0" kern="1200">
                          <a:solidFill>
                            <a:schemeClr val="dk1"/>
                          </a:solidFill>
                          <a:effectLst/>
                          <a:latin typeface="+mn-ea"/>
                          <a:ea typeface="+mn-ea"/>
                          <a:cs typeface="+mn-cs"/>
                        </a:rPr>
                        <a:t>章では、</a:t>
                      </a:r>
                      <a:r>
                        <a:rPr kumimoji="1" lang="en-US" altLang="ja-JP" sz="1050" b="0" i="0" kern="1200">
                          <a:solidFill>
                            <a:schemeClr val="dk1"/>
                          </a:solidFill>
                          <a:effectLst/>
                          <a:latin typeface="+mn-ea"/>
                          <a:ea typeface="+mn-ea"/>
                          <a:cs typeface="+mn-cs"/>
                        </a:rPr>
                        <a:t>ISMS</a:t>
                      </a:r>
                      <a:r>
                        <a:rPr kumimoji="1" lang="ja-JP" altLang="en-US" sz="1050" b="0" i="0" kern="1200">
                          <a:solidFill>
                            <a:schemeClr val="dk1"/>
                          </a:solidFill>
                          <a:effectLst/>
                          <a:latin typeface="+mn-ea"/>
                          <a:ea typeface="+mn-ea"/>
                          <a:cs typeface="+mn-cs"/>
                        </a:rPr>
                        <a:t>を前提としたサイバーセキュリティ対策における基準を</a:t>
                      </a:r>
                      <a:r>
                        <a:rPr kumimoji="1" lang="en-US" altLang="ja-JP" sz="1050" b="0" i="0" kern="1200">
                          <a:solidFill>
                            <a:schemeClr val="dk1"/>
                          </a:solidFill>
                          <a:effectLst/>
                          <a:latin typeface="+mn-ea"/>
                          <a:ea typeface="+mn-ea"/>
                          <a:cs typeface="+mn-cs"/>
                        </a:rPr>
                        <a:t>3</a:t>
                      </a:r>
                      <a:r>
                        <a:rPr kumimoji="1" lang="ja-JP" altLang="en-US" sz="1050" b="0" i="0" kern="1200">
                          <a:solidFill>
                            <a:schemeClr val="dk1"/>
                          </a:solidFill>
                          <a:effectLst/>
                          <a:latin typeface="+mn-ea"/>
                          <a:ea typeface="+mn-ea"/>
                          <a:cs typeface="+mn-cs"/>
                        </a:rPr>
                        <a:t>段階にレベル分けし、各基準の手法について理解することを目的とします。</a:t>
                      </a:r>
                      <a:endParaRPr kumimoji="1" lang="en-US" altLang="ja-JP" sz="1050" b="0" i="0" kern="1200">
                        <a:solidFill>
                          <a:schemeClr val="dk1"/>
                        </a:solidFill>
                        <a:effectLst/>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サイバーセキュリティ対策における複数のアプローチ方法と、それぞれのアプローチ手法の特徴について理解すること</a:t>
                      </a:r>
                      <a:endParaRPr kumimoji="1" lang="en-US" altLang="ja-JP" sz="105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各アプローチ手法について理解し、どのアプローチ手法を実施するべきか選択できるようになること</a:t>
                      </a:r>
                      <a:endParaRPr kumimoji="1" lang="en-US" altLang="ja-JP" sz="105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
        <p:nvSpPr>
          <p:cNvPr id="19" name="テキスト ボックス 18">
            <a:extLst>
              <a:ext uri="{FF2B5EF4-FFF2-40B4-BE49-F238E27FC236}">
                <a16:creationId xmlns:a16="http://schemas.microsoft.com/office/drawing/2014/main" id="{89ECCC8E-570C-4D2B-0E65-69E222E23F4A}"/>
              </a:ext>
            </a:extLst>
          </p:cNvPr>
          <p:cNvSpPr txBox="1"/>
          <p:nvPr/>
        </p:nvSpPr>
        <p:spPr>
          <a:xfrm>
            <a:off x="4243454" y="8714582"/>
            <a:ext cx="1636253" cy="461665"/>
          </a:xfrm>
          <a:prstGeom prst="rect">
            <a:avLst/>
          </a:prstGeom>
          <a:noFill/>
        </p:spPr>
        <p:txBody>
          <a:bodyPr wrap="square" rtlCol="0">
            <a:spAutoFit/>
          </a:bodyPr>
          <a:lstStyle/>
          <a:p>
            <a:r>
              <a:rPr kumimoji="1" lang="ja-JP" altLang="en-US" sz="800" b="1">
                <a:solidFill>
                  <a:schemeClr val="tx1"/>
                </a:solidFill>
              </a:rPr>
              <a:t>実施手順・運用規則など</a:t>
            </a:r>
          </a:p>
          <a:p>
            <a:r>
              <a:rPr kumimoji="1" lang="ja-JP" altLang="en-US" sz="800" b="0">
                <a:solidFill>
                  <a:schemeClr val="tx1"/>
                </a:solidFill>
              </a:rPr>
              <a:t>対象者や用途によって必要な手続を記述する。</a:t>
            </a:r>
          </a:p>
        </p:txBody>
      </p:sp>
      <p:graphicFrame>
        <p:nvGraphicFramePr>
          <p:cNvPr id="7" name="図表 6">
            <a:extLst>
              <a:ext uri="{FF2B5EF4-FFF2-40B4-BE49-F238E27FC236}">
                <a16:creationId xmlns:a16="http://schemas.microsoft.com/office/drawing/2014/main" id="{CEAFF7AC-9F0C-8A96-6206-C538499F715C}"/>
              </a:ext>
            </a:extLst>
          </p:cNvPr>
          <p:cNvGraphicFramePr/>
          <p:nvPr>
            <p:extLst>
              <p:ext uri="{D42A27DB-BD31-4B8C-83A1-F6EECF244321}">
                <p14:modId xmlns:p14="http://schemas.microsoft.com/office/powerpoint/2010/main" val="1731392481"/>
              </p:ext>
            </p:extLst>
          </p:nvPr>
        </p:nvGraphicFramePr>
        <p:xfrm>
          <a:off x="789525" y="7366980"/>
          <a:ext cx="2949075" cy="191262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4" name="テキスト ボックス 23">
            <a:extLst>
              <a:ext uri="{FF2B5EF4-FFF2-40B4-BE49-F238E27FC236}">
                <a16:creationId xmlns:a16="http://schemas.microsoft.com/office/drawing/2014/main" id="{C529C3F0-2CC2-DC2D-5C80-175C86F7D64C}"/>
              </a:ext>
            </a:extLst>
          </p:cNvPr>
          <p:cNvSpPr txBox="1"/>
          <p:nvPr/>
        </p:nvSpPr>
        <p:spPr>
          <a:xfrm>
            <a:off x="4243453" y="8066038"/>
            <a:ext cx="1636253" cy="461665"/>
          </a:xfrm>
          <a:prstGeom prst="rect">
            <a:avLst/>
          </a:prstGeom>
          <a:noFill/>
        </p:spPr>
        <p:txBody>
          <a:bodyPr wrap="square" rtlCol="0">
            <a:spAutoFit/>
          </a:bodyPr>
          <a:lstStyle/>
          <a:p>
            <a:r>
              <a:rPr kumimoji="1" lang="ja-JP" altLang="en-US" sz="800" b="1">
                <a:solidFill>
                  <a:schemeClr val="tx1"/>
                </a:solidFill>
              </a:rPr>
              <a:t>対策基準</a:t>
            </a:r>
          </a:p>
          <a:p>
            <a:r>
              <a:rPr kumimoji="1" lang="ja-JP" altLang="en-US" sz="800" b="0">
                <a:solidFill>
                  <a:schemeClr val="tx1"/>
                </a:solidFill>
              </a:rPr>
              <a:t>基本方針を実践するための具体的な規則を記述する。</a:t>
            </a:r>
            <a:endParaRPr kumimoji="1" lang="en-US" altLang="ja-JP" sz="800" b="0">
              <a:solidFill>
                <a:schemeClr val="tx1"/>
              </a:solidFill>
            </a:endParaRPr>
          </a:p>
        </p:txBody>
      </p:sp>
      <p:sp>
        <p:nvSpPr>
          <p:cNvPr id="26" name="テキスト ボックス 25">
            <a:extLst>
              <a:ext uri="{FF2B5EF4-FFF2-40B4-BE49-F238E27FC236}">
                <a16:creationId xmlns:a16="http://schemas.microsoft.com/office/drawing/2014/main" id="{A081E660-A35A-7FB7-B877-3151941F443B}"/>
              </a:ext>
            </a:extLst>
          </p:cNvPr>
          <p:cNvSpPr txBox="1"/>
          <p:nvPr/>
        </p:nvSpPr>
        <p:spPr>
          <a:xfrm>
            <a:off x="4243452" y="7417493"/>
            <a:ext cx="1636253" cy="461665"/>
          </a:xfrm>
          <a:prstGeom prst="rect">
            <a:avLst/>
          </a:prstGeom>
          <a:noFill/>
        </p:spPr>
        <p:txBody>
          <a:bodyPr wrap="square" rtlCol="0">
            <a:spAutoFit/>
          </a:bodyPr>
          <a:lstStyle/>
          <a:p>
            <a:r>
              <a:rPr kumimoji="1" lang="ja-JP" altLang="en-US" sz="800" b="1">
                <a:solidFill>
                  <a:schemeClr val="tx1"/>
                </a:solidFill>
              </a:rPr>
              <a:t>基本方針</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rPr>
              <a:t>情報セキュリティに対する組織の基本方針・宣言を記述する</a:t>
            </a:r>
            <a:r>
              <a:rPr kumimoji="1" lang="ja-JP" altLang="en-US" sz="800"/>
              <a:t>。</a:t>
            </a:r>
            <a:endParaRPr kumimoji="1" lang="en-US" altLang="ja-JP" sz="800" b="0">
              <a:solidFill>
                <a:schemeClr val="tx1"/>
              </a:solidFill>
            </a:endParaRPr>
          </a:p>
        </p:txBody>
      </p:sp>
      <p:sp>
        <p:nvSpPr>
          <p:cNvPr id="11" name="テキスト プレースホルダー 2">
            <a:extLst>
              <a:ext uri="{FF2B5EF4-FFF2-40B4-BE49-F238E27FC236}">
                <a16:creationId xmlns:a16="http://schemas.microsoft.com/office/drawing/2014/main" id="{2F42FFC5-4613-4B35-F99B-A4B64628245E}"/>
              </a:ext>
            </a:extLst>
          </p:cNvPr>
          <p:cNvSpPr>
            <a:spLocks noGrp="1"/>
          </p:cNvSpPr>
          <p:nvPr>
            <p:ph type="body" sz="quarter" idx="14"/>
          </p:nvPr>
        </p:nvSpPr>
        <p:spPr>
          <a:xfrm>
            <a:off x="1123950" y="1457325"/>
            <a:ext cx="6143124" cy="381000"/>
          </a:xfrm>
        </p:spPr>
        <p:txBody>
          <a:bodyPr/>
          <a:lstStyle/>
          <a:p>
            <a:r>
              <a:rPr kumimoji="1" lang="en-US" altLang="ja-JP"/>
              <a:t>19-2-8. </a:t>
            </a:r>
            <a:r>
              <a:rPr kumimoji="1" lang="ja-JP" altLang="en-US" sz="1000"/>
              <a:t>第</a:t>
            </a:r>
            <a:r>
              <a:rPr kumimoji="1" lang="en-US" altLang="ja-JP" sz="1000"/>
              <a:t>8</a:t>
            </a:r>
            <a:r>
              <a:rPr kumimoji="1" lang="ja-JP" altLang="en-US" sz="1000"/>
              <a:t>章</a:t>
            </a:r>
            <a:r>
              <a:rPr kumimoji="1" lang="en-US" altLang="ja-JP" sz="1000"/>
              <a:t>. </a:t>
            </a:r>
            <a:r>
              <a:rPr kumimoji="1" lang="ja-JP" altLang="en-US" sz="1000"/>
              <a:t>セキュリティ対策基準の策定</a:t>
            </a:r>
          </a:p>
        </p:txBody>
      </p:sp>
      <p:pic>
        <p:nvPicPr>
          <p:cNvPr id="3" name="図 2">
            <a:extLst>
              <a:ext uri="{FF2B5EF4-FFF2-40B4-BE49-F238E27FC236}">
                <a16:creationId xmlns:a16="http://schemas.microsoft.com/office/drawing/2014/main" id="{5FBE801D-8406-0E25-28A4-01A51AAB684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700335" y="4406698"/>
            <a:ext cx="180000" cy="180000"/>
          </a:xfrm>
          <a:prstGeom prst="rect">
            <a:avLst/>
          </a:prstGeom>
        </p:spPr>
      </p:pic>
      <p:sp>
        <p:nvSpPr>
          <p:cNvPr id="6" name="テキスト ボックス 5">
            <a:extLst>
              <a:ext uri="{FF2B5EF4-FFF2-40B4-BE49-F238E27FC236}">
                <a16:creationId xmlns:a16="http://schemas.microsoft.com/office/drawing/2014/main" id="{5E395C06-3315-8019-2EEB-49CCA9B8D80F}"/>
              </a:ext>
            </a:extLst>
          </p:cNvPr>
          <p:cNvSpPr txBox="1"/>
          <p:nvPr/>
        </p:nvSpPr>
        <p:spPr>
          <a:xfrm>
            <a:off x="622800" y="9292192"/>
            <a:ext cx="5612400" cy="184666"/>
          </a:xfrm>
          <a:prstGeom prst="rect">
            <a:avLst/>
          </a:prstGeom>
          <a:noFill/>
        </p:spPr>
        <p:txBody>
          <a:bodyPr wrap="square" rtlCol="0">
            <a:spAutoFit/>
          </a:bodyPr>
          <a:lstStyle/>
          <a:p>
            <a:pPr algn="ctr"/>
            <a:r>
              <a:rPr kumimoji="1" lang="ja-JP" altLang="en-US" sz="600"/>
              <a:t>図</a:t>
            </a:r>
            <a:r>
              <a:rPr kumimoji="1" lang="en-US" altLang="ja-JP" sz="600"/>
              <a:t>77. </a:t>
            </a:r>
            <a:r>
              <a:rPr kumimoji="1" lang="ja-JP" altLang="en-US" sz="600"/>
              <a:t>情報セキュリティポリシーの全体像</a:t>
            </a:r>
          </a:p>
        </p:txBody>
      </p:sp>
      <p:sp>
        <p:nvSpPr>
          <p:cNvPr id="10" name="スライド番号プレースホルダー 3">
            <a:extLst>
              <a:ext uri="{FF2B5EF4-FFF2-40B4-BE49-F238E27FC236}">
                <a16:creationId xmlns:a16="http://schemas.microsoft.com/office/drawing/2014/main" id="{A25F336E-7DE1-C51A-0EEB-CE9A48FB7918}"/>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19</a:t>
            </a:r>
            <a:endParaRPr kumimoji="1" lang="ja-JP" altLang="en-US"/>
          </a:p>
        </p:txBody>
      </p:sp>
    </p:spTree>
    <p:extLst>
      <p:ext uri="{BB962C8B-B14F-4D97-AF65-F5344CB8AC3E}">
        <p14:creationId xmlns:p14="http://schemas.microsoft.com/office/powerpoint/2010/main" val="3448698281"/>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graphicFrame>
        <p:nvGraphicFramePr>
          <p:cNvPr id="4" name="表 3">
            <a:extLst>
              <a:ext uri="{FF2B5EF4-FFF2-40B4-BE49-F238E27FC236}">
                <a16:creationId xmlns:a16="http://schemas.microsoft.com/office/drawing/2014/main" id="{30C1516B-06EF-A836-389A-5ADCFA92C07C}"/>
              </a:ext>
            </a:extLst>
          </p:cNvPr>
          <p:cNvGraphicFramePr>
            <a:graphicFrameLocks noGrp="1"/>
          </p:cNvGraphicFramePr>
          <p:nvPr>
            <p:extLst>
              <p:ext uri="{D42A27DB-BD31-4B8C-83A1-F6EECF244321}">
                <p14:modId xmlns:p14="http://schemas.microsoft.com/office/powerpoint/2010/main" val="1727076709"/>
              </p:ext>
            </p:extLst>
          </p:nvPr>
        </p:nvGraphicFramePr>
        <p:xfrm>
          <a:off x="622800" y="2052000"/>
          <a:ext cx="5612400" cy="7315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15280">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u="sng" baseline="0">
                          <a:solidFill>
                            <a:schemeClr val="tx1"/>
                          </a:solidFill>
                          <a:uFill>
                            <a:solidFill>
                              <a:schemeClr val="bg1"/>
                            </a:solidFill>
                          </a:uFill>
                          <a:latin typeface="+mn-ea"/>
                          <a:ea typeface="+mn-ea"/>
                        </a:rPr>
                        <a:t>対策基準策定のアプローチ方法</a:t>
                      </a:r>
                      <a:br>
                        <a:rPr kumimoji="1" lang="en-US" altLang="ja-JP" sz="1050" b="0" u="sng" baseline="0">
                          <a:solidFill>
                            <a:schemeClr val="tx1"/>
                          </a:solidFill>
                          <a:uFill>
                            <a:solidFill>
                              <a:schemeClr val="bg1"/>
                            </a:solidFill>
                          </a:uFill>
                          <a:latin typeface="+mn-ea"/>
                          <a:ea typeface="+mn-ea"/>
                        </a:rPr>
                      </a:br>
                      <a:r>
                        <a:rPr kumimoji="1" lang="ja-JP" altLang="en-US" sz="1050" b="0" u="sng" baseline="0">
                          <a:solidFill>
                            <a:schemeClr val="tx1"/>
                          </a:solidFill>
                          <a:uFill>
                            <a:solidFill>
                              <a:schemeClr val="bg1"/>
                            </a:solidFill>
                          </a:uFill>
                          <a:latin typeface="+mn-ea"/>
                          <a:ea typeface="+mn-ea"/>
                        </a:rPr>
                        <a:t>　対策基準を作成するアプローチ方法には、レベル感の異なる</a:t>
                      </a:r>
                      <a:r>
                        <a:rPr kumimoji="1" lang="en-US" altLang="ja-JP" sz="1050" b="0" u="sng" baseline="0">
                          <a:solidFill>
                            <a:schemeClr val="tx1"/>
                          </a:solidFill>
                          <a:uFill>
                            <a:solidFill>
                              <a:schemeClr val="bg1"/>
                            </a:solidFill>
                          </a:uFill>
                          <a:latin typeface="+mn-ea"/>
                          <a:ea typeface="+mn-ea"/>
                        </a:rPr>
                        <a:t>3</a:t>
                      </a:r>
                      <a:r>
                        <a:rPr kumimoji="1" lang="ja-JP" altLang="en-US" sz="1050" b="0" u="sng" baseline="0">
                          <a:solidFill>
                            <a:schemeClr val="tx1"/>
                          </a:solidFill>
                          <a:uFill>
                            <a:solidFill>
                              <a:schemeClr val="bg1"/>
                            </a:solidFill>
                          </a:uFill>
                          <a:latin typeface="+mn-ea"/>
                          <a:ea typeface="+mn-ea"/>
                        </a:rPr>
                        <a:t>つの手法（ </a:t>
                      </a:r>
                      <a:r>
                        <a:rPr kumimoji="1" lang="en-US" altLang="ja-JP" sz="1050" b="0" u="sng" baseline="0">
                          <a:solidFill>
                            <a:schemeClr val="tx1"/>
                          </a:solidFill>
                          <a:uFill>
                            <a:solidFill>
                              <a:schemeClr val="bg1"/>
                            </a:solidFill>
                          </a:uFill>
                          <a:latin typeface="+mn-ea"/>
                          <a:ea typeface="+mn-ea"/>
                        </a:rPr>
                        <a:t>LV.1 </a:t>
                      </a:r>
                      <a:r>
                        <a:rPr kumimoji="1" lang="ja-JP" altLang="en-US" sz="1050" b="0" u="sng" baseline="0">
                          <a:solidFill>
                            <a:schemeClr val="tx1"/>
                          </a:solidFill>
                          <a:uFill>
                            <a:solidFill>
                              <a:schemeClr val="bg1"/>
                            </a:solidFill>
                          </a:uFill>
                          <a:latin typeface="+mn-ea"/>
                          <a:ea typeface="+mn-ea"/>
                        </a:rPr>
                        <a:t>クイックアプローチ、</a:t>
                      </a:r>
                      <a:r>
                        <a:rPr kumimoji="1" lang="en-US" altLang="ja-JP" sz="1050" b="0" u="sng" baseline="0">
                          <a:solidFill>
                            <a:schemeClr val="tx1"/>
                          </a:solidFill>
                          <a:uFill>
                            <a:solidFill>
                              <a:schemeClr val="bg1"/>
                            </a:solidFill>
                          </a:uFill>
                          <a:latin typeface="+mn-ea"/>
                          <a:ea typeface="+mn-ea"/>
                        </a:rPr>
                        <a:t>LV.2 </a:t>
                      </a:r>
                      <a:r>
                        <a:rPr kumimoji="1" lang="ja-JP" altLang="en-US" sz="1050" b="0" u="sng" baseline="0">
                          <a:solidFill>
                            <a:schemeClr val="tx1"/>
                          </a:solidFill>
                          <a:uFill>
                            <a:solidFill>
                              <a:schemeClr val="bg1"/>
                            </a:solidFill>
                          </a:uFill>
                          <a:latin typeface="+mn-ea"/>
                          <a:ea typeface="+mn-ea"/>
                        </a:rPr>
                        <a:t>ベースラインアプローチ、</a:t>
                      </a:r>
                      <a:r>
                        <a:rPr kumimoji="1" lang="en-US" altLang="ja-JP" sz="1050" b="0" u="sng" baseline="0">
                          <a:solidFill>
                            <a:schemeClr val="tx1"/>
                          </a:solidFill>
                          <a:uFill>
                            <a:solidFill>
                              <a:schemeClr val="bg1"/>
                            </a:solidFill>
                          </a:uFill>
                          <a:latin typeface="+mn-ea"/>
                          <a:ea typeface="+mn-ea"/>
                        </a:rPr>
                        <a:t>LV.3 </a:t>
                      </a:r>
                      <a:r>
                        <a:rPr kumimoji="1" lang="ja-JP" altLang="en-US" sz="1050" b="0" u="sng" baseline="0">
                          <a:solidFill>
                            <a:schemeClr val="tx1"/>
                          </a:solidFill>
                          <a:uFill>
                            <a:solidFill>
                              <a:schemeClr val="bg1"/>
                            </a:solidFill>
                          </a:uFill>
                          <a:latin typeface="+mn-ea"/>
                          <a:ea typeface="+mn-ea"/>
                        </a:rPr>
                        <a:t>網羅的アプローチ）があります。</a:t>
                      </a:r>
                      <a:endParaRPr kumimoji="1" lang="ja-JP" altLang="en-US" sz="1050" b="0" u="sng" baseline="0">
                        <a:solidFill>
                          <a:schemeClr val="tx1"/>
                        </a:solidFill>
                        <a:highlight>
                          <a:srgbClr val="FFFF00"/>
                        </a:highlight>
                        <a:uFill>
                          <a:solidFill>
                            <a:schemeClr val="bg1"/>
                          </a:solidFill>
                        </a:uFill>
                        <a:latin typeface="+mn-ea"/>
                        <a:ea typeface="+mn-ea"/>
                      </a:endParaRPr>
                    </a:p>
                  </a:txBody>
                  <a:tcPr>
                    <a:noFill/>
                  </a:tcPr>
                </a:tc>
                <a:extLst>
                  <a:ext uri="{0D108BD9-81ED-4DB2-BD59-A6C34878D82A}">
                    <a16:rowId xmlns:a16="http://schemas.microsoft.com/office/drawing/2014/main" val="2132529652"/>
                  </a:ext>
                </a:extLst>
              </a:tr>
            </a:tbl>
          </a:graphicData>
        </a:graphic>
      </p:graphicFrame>
      <p:graphicFrame>
        <p:nvGraphicFramePr>
          <p:cNvPr id="8" name="表 8">
            <a:extLst>
              <a:ext uri="{FF2B5EF4-FFF2-40B4-BE49-F238E27FC236}">
                <a16:creationId xmlns:a16="http://schemas.microsoft.com/office/drawing/2014/main" id="{E293B5B0-872F-5BE5-E611-5F1BE6DC5EC8}"/>
              </a:ext>
            </a:extLst>
          </p:cNvPr>
          <p:cNvGraphicFramePr>
            <a:graphicFrameLocks noGrp="1"/>
          </p:cNvGraphicFramePr>
          <p:nvPr>
            <p:extLst>
              <p:ext uri="{D42A27DB-BD31-4B8C-83A1-F6EECF244321}">
                <p14:modId xmlns:p14="http://schemas.microsoft.com/office/powerpoint/2010/main" val="2377535130"/>
              </p:ext>
            </p:extLst>
          </p:nvPr>
        </p:nvGraphicFramePr>
        <p:xfrm>
          <a:off x="622800" y="2769189"/>
          <a:ext cx="5612401" cy="3268980"/>
        </p:xfrm>
        <a:graphic>
          <a:graphicData uri="http://schemas.openxmlformats.org/drawingml/2006/table">
            <a:tbl>
              <a:tblPr firstRow="1" bandRow="1">
                <a:tableStyleId>{5940675A-B579-460E-94D1-54222C63F5DA}</a:tableStyleId>
              </a:tblPr>
              <a:tblGrid>
                <a:gridCol w="2017159">
                  <a:extLst>
                    <a:ext uri="{9D8B030D-6E8A-4147-A177-3AD203B41FA5}">
                      <a16:colId xmlns:a16="http://schemas.microsoft.com/office/drawing/2014/main" val="970464897"/>
                    </a:ext>
                  </a:extLst>
                </a:gridCol>
                <a:gridCol w="1797621">
                  <a:extLst>
                    <a:ext uri="{9D8B030D-6E8A-4147-A177-3AD203B41FA5}">
                      <a16:colId xmlns:a16="http://schemas.microsoft.com/office/drawing/2014/main" val="3791851803"/>
                    </a:ext>
                  </a:extLst>
                </a:gridCol>
                <a:gridCol w="1797621">
                  <a:extLst>
                    <a:ext uri="{9D8B030D-6E8A-4147-A177-3AD203B41FA5}">
                      <a16:colId xmlns:a16="http://schemas.microsoft.com/office/drawing/2014/main" val="2083986573"/>
                    </a:ext>
                  </a:extLst>
                </a:gridCol>
              </a:tblGrid>
              <a:tr h="0">
                <a:tc>
                  <a:txBody>
                    <a:bodyPr/>
                    <a:lstStyle/>
                    <a:p>
                      <a:pPr algn="ctr"/>
                      <a:r>
                        <a:rPr kumimoji="1" lang="ja-JP" altLang="en-US" sz="1050" b="1">
                          <a:solidFill>
                            <a:schemeClr val="bg1"/>
                          </a:solidFill>
                          <a:latin typeface="+mn-ea"/>
                          <a:ea typeface="+mn-ea"/>
                        </a:rPr>
                        <a:t>アプローチ手法</a:t>
                      </a:r>
                    </a:p>
                  </a:txBody>
                  <a:tcPr>
                    <a:solidFill>
                      <a:schemeClr val="accent1">
                        <a:lumMod val="75000"/>
                      </a:schemeClr>
                    </a:solidFill>
                  </a:tcPr>
                </a:tc>
                <a:tc>
                  <a:txBody>
                    <a:bodyPr/>
                    <a:lstStyle/>
                    <a:p>
                      <a:pPr algn="ctr"/>
                      <a:r>
                        <a:rPr kumimoji="1" lang="ja-JP" altLang="en-US" sz="1050" b="1">
                          <a:solidFill>
                            <a:schemeClr val="bg1"/>
                          </a:solidFill>
                          <a:latin typeface="+mn-ea"/>
                          <a:ea typeface="+mn-ea"/>
                        </a:rPr>
                        <a:t>特徴</a:t>
                      </a:r>
                    </a:p>
                  </a:txBody>
                  <a:tcPr>
                    <a:solidFill>
                      <a:schemeClr val="accent1">
                        <a:lumMod val="75000"/>
                      </a:schemeClr>
                    </a:solidFill>
                  </a:tcPr>
                </a:tc>
                <a:tc>
                  <a:txBody>
                    <a:bodyPr/>
                    <a:lstStyle/>
                    <a:p>
                      <a:pPr algn="ctr"/>
                      <a:r>
                        <a:rPr kumimoji="1" lang="ja-JP" altLang="en-US" sz="1050" b="1">
                          <a:solidFill>
                            <a:schemeClr val="bg1"/>
                          </a:solidFill>
                          <a:latin typeface="+mn-ea"/>
                          <a:ea typeface="+mn-ea"/>
                        </a:rPr>
                        <a:t>想定される適用ケース</a:t>
                      </a:r>
                    </a:p>
                  </a:txBody>
                  <a:tcPr>
                    <a:solidFill>
                      <a:schemeClr val="accent1">
                        <a:lumMod val="75000"/>
                      </a:schemeClr>
                    </a:solidFill>
                  </a:tcPr>
                </a:tc>
                <a:extLst>
                  <a:ext uri="{0D108BD9-81ED-4DB2-BD59-A6C34878D82A}">
                    <a16:rowId xmlns:a16="http://schemas.microsoft.com/office/drawing/2014/main" val="165017081"/>
                  </a:ext>
                </a:extLst>
              </a:tr>
              <a:tr h="914400">
                <a:tc>
                  <a:txBody>
                    <a:bodyPr/>
                    <a:lstStyle/>
                    <a:p>
                      <a:pPr algn="l"/>
                      <a:r>
                        <a:rPr kumimoji="1" lang="en-US" altLang="ja-JP" sz="1050" b="1">
                          <a:latin typeface="+mn-ea"/>
                          <a:ea typeface="+mn-ea"/>
                        </a:rPr>
                        <a:t>LV.1 </a:t>
                      </a:r>
                      <a:r>
                        <a:rPr kumimoji="1" lang="ja-JP" altLang="en-US" sz="1050" b="1">
                          <a:latin typeface="+mn-ea"/>
                          <a:ea typeface="+mn-ea"/>
                        </a:rPr>
                        <a:t>クイックアプローチ</a:t>
                      </a:r>
                    </a:p>
                  </a:txBody>
                  <a:tcPr anchor="ctr">
                    <a:solidFill>
                      <a:schemeClr val="bg1">
                        <a:lumMod val="95000"/>
                      </a:schemeClr>
                    </a:solidFill>
                  </a:tcPr>
                </a:tc>
                <a:tc>
                  <a:txBody>
                    <a:bodyPr/>
                    <a:lstStyle/>
                    <a:p>
                      <a:pPr marL="0" indent="0">
                        <a:buFont typeface="Arial" panose="020B0604020202020204" pitchFamily="34" charset="0"/>
                        <a:buNone/>
                      </a:pPr>
                      <a:r>
                        <a:rPr kumimoji="1" lang="ja-JP" altLang="en-US" sz="1050">
                          <a:latin typeface="+mn-ea"/>
                          <a:ea typeface="+mn-ea"/>
                        </a:rPr>
                        <a:t>インシデント事例内容を参考にして、対策基準を策定する方法。即時の対応や緊急事態への対処に適したアプローチ手法。</a:t>
                      </a:r>
                      <a:endParaRPr kumimoji="1" lang="ja-JP" altLang="en-US" sz="1050">
                        <a:highlight>
                          <a:srgbClr val="FFFF00"/>
                        </a:highlight>
                        <a:latin typeface="+mn-ea"/>
                        <a:ea typeface="+mn-ea"/>
                      </a:endParaRPr>
                    </a:p>
                  </a:txBody>
                  <a:tcPr/>
                </a:tc>
                <a:tc>
                  <a:txBody>
                    <a:bodyPr/>
                    <a:lstStyle/>
                    <a:p>
                      <a:pPr marL="0" indent="0">
                        <a:buFont typeface="Arial" panose="020B0604020202020204" pitchFamily="34" charset="0"/>
                        <a:buNone/>
                      </a:pPr>
                      <a:r>
                        <a:rPr kumimoji="1" lang="ja-JP" altLang="en-US" sz="1050"/>
                        <a:t>自社で発生する可能性が高い、または、発生したときの被害が大きいと考えられるインシデントに対処する場合。</a:t>
                      </a:r>
                      <a:endParaRPr kumimoji="1" lang="ja-JP" altLang="en-US" sz="1050">
                        <a:latin typeface="+mn-ea"/>
                        <a:ea typeface="+mn-ea"/>
                      </a:endParaRPr>
                    </a:p>
                  </a:txBody>
                  <a:tcPr/>
                </a:tc>
                <a:extLst>
                  <a:ext uri="{0D108BD9-81ED-4DB2-BD59-A6C34878D82A}">
                    <a16:rowId xmlns:a16="http://schemas.microsoft.com/office/drawing/2014/main" val="260343885"/>
                  </a:ext>
                </a:extLst>
              </a:tr>
              <a:tr h="914400">
                <a:tc>
                  <a:txBody>
                    <a:bodyPr/>
                    <a:lstStyle/>
                    <a:p>
                      <a:pPr algn="l"/>
                      <a:r>
                        <a:rPr kumimoji="1" lang="en-US" altLang="ja-JP" sz="1050" b="1">
                          <a:latin typeface="+mn-ea"/>
                          <a:ea typeface="+mn-ea"/>
                        </a:rPr>
                        <a:t>LV.2 </a:t>
                      </a:r>
                      <a:r>
                        <a:rPr kumimoji="1" lang="ja-JP" altLang="en-US" sz="1050" b="1">
                          <a:latin typeface="+mn-ea"/>
                          <a:ea typeface="+mn-ea"/>
                        </a:rPr>
                        <a:t>ベースラインアプローチ</a:t>
                      </a:r>
                    </a:p>
                  </a:txBody>
                  <a:tcPr anchor="ctr">
                    <a:solidFill>
                      <a:schemeClr val="bg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i="0" kern="1200">
                          <a:solidFill>
                            <a:schemeClr val="tx1"/>
                          </a:solidFill>
                          <a:effectLst/>
                          <a:latin typeface="+mn-ea"/>
                          <a:ea typeface="+mn-ea"/>
                          <a:cs typeface="+mn-cs"/>
                        </a:rPr>
                        <a:t>ガイドラインやひな形を参考にして、対策基準を策定する方法。組織全体での一貫性を確保し、セキュリティの最低基準を満たすことを目指すアプローチ方法。</a:t>
                      </a:r>
                      <a:endParaRPr kumimoji="1" lang="ja-JP" altLang="en-US" sz="1050" b="0" i="0" kern="1200">
                        <a:solidFill>
                          <a:schemeClr val="tx1"/>
                        </a:solidFill>
                        <a:effectLst/>
                        <a:highlight>
                          <a:srgbClr val="FFFF00"/>
                        </a:highlight>
                        <a:latin typeface="+mn-ea"/>
                        <a:ea typeface="+mn-ea"/>
                        <a:cs typeface="+mn-cs"/>
                      </a:endParaRPr>
                    </a:p>
                  </a:txBody>
                  <a:tcPr/>
                </a:tc>
                <a:tc>
                  <a:txBody>
                    <a:bodyPr/>
                    <a:lstStyle/>
                    <a:p>
                      <a:r>
                        <a:rPr kumimoji="1" lang="ja-JP" altLang="en-US" sz="1050">
                          <a:latin typeface="+mn-ea"/>
                          <a:ea typeface="+mn-ea"/>
                        </a:rPr>
                        <a:t>組織的に一定以上の対策基準を策定する場合。</a:t>
                      </a:r>
                      <a:endParaRPr kumimoji="1" lang="en-US" altLang="ja-JP" sz="1050">
                        <a:latin typeface="+mn-ea"/>
                        <a:ea typeface="+mn-ea"/>
                      </a:endParaRPr>
                    </a:p>
                  </a:txBody>
                  <a:tcPr/>
                </a:tc>
                <a:extLst>
                  <a:ext uri="{0D108BD9-81ED-4DB2-BD59-A6C34878D82A}">
                    <a16:rowId xmlns:a16="http://schemas.microsoft.com/office/drawing/2014/main" val="2367781059"/>
                  </a:ext>
                </a:extLst>
              </a:tr>
              <a:tr h="914400">
                <a:tc>
                  <a:txBody>
                    <a:bodyPr/>
                    <a:lstStyle/>
                    <a:p>
                      <a:pPr algn="l"/>
                      <a:r>
                        <a:rPr kumimoji="1" lang="en-US" altLang="ja-JP" sz="1050" b="1">
                          <a:latin typeface="+mn-ea"/>
                          <a:ea typeface="+mn-ea"/>
                        </a:rPr>
                        <a:t>LV.3 </a:t>
                      </a:r>
                      <a:r>
                        <a:rPr kumimoji="1" lang="ja-JP" altLang="en-US" sz="1050" b="1">
                          <a:latin typeface="+mn-ea"/>
                          <a:ea typeface="+mn-ea"/>
                        </a:rPr>
                        <a:t>網羅的アプローチ</a:t>
                      </a:r>
                    </a:p>
                  </a:txBody>
                  <a:tcPr anchor="ctr">
                    <a:solidFill>
                      <a:schemeClr val="bg1">
                        <a:lumMod val="95000"/>
                      </a:schemeClr>
                    </a:solidFill>
                  </a:tcPr>
                </a:tc>
                <a:tc>
                  <a:txBody>
                    <a:bodyPr/>
                    <a:lstStyle/>
                    <a:p>
                      <a:pPr marL="0" indent="0">
                        <a:buFont typeface="Arial" panose="020B0604020202020204" pitchFamily="34" charset="0"/>
                        <a:buNone/>
                      </a:pPr>
                      <a:r>
                        <a:rPr kumimoji="1" lang="en-US" altLang="ja-JP" sz="1050">
                          <a:latin typeface="+mn-ea"/>
                          <a:ea typeface="+mn-ea"/>
                        </a:rPr>
                        <a:t>ISMS</a:t>
                      </a:r>
                      <a:r>
                        <a:rPr kumimoji="1" lang="ja-JP" altLang="en-US" sz="1050">
                          <a:latin typeface="+mn-ea"/>
                          <a:ea typeface="+mn-ea"/>
                        </a:rPr>
                        <a:t>などの既存のフレームワークを用いて、さまざまな脅威や攻撃手法に対して、網羅的な対策を講じることを目指すアプローチ手法。</a:t>
                      </a:r>
                      <a:endParaRPr kumimoji="1" lang="ja-JP" altLang="en-US" sz="1050">
                        <a:highlight>
                          <a:srgbClr val="FFFF00"/>
                        </a:highlight>
                        <a:latin typeface="+mn-ea"/>
                        <a:ea typeface="+mn-ea"/>
                      </a:endParaRPr>
                    </a:p>
                  </a:txBody>
                  <a:tcPr/>
                </a:tc>
                <a:tc>
                  <a:txBody>
                    <a:bodyPr/>
                    <a:lstStyle/>
                    <a:p>
                      <a:r>
                        <a:rPr kumimoji="1" lang="en-US" altLang="ja-JP" sz="1050">
                          <a:latin typeface="+mn-ea"/>
                          <a:ea typeface="+mn-ea"/>
                        </a:rPr>
                        <a:t>ISMS</a:t>
                      </a:r>
                      <a:r>
                        <a:rPr kumimoji="1" lang="ja-JP" altLang="en-US" sz="1050">
                          <a:latin typeface="+mn-ea"/>
                          <a:ea typeface="+mn-ea"/>
                        </a:rPr>
                        <a:t>の認証取得を目指す場合、あるいは、</a:t>
                      </a:r>
                      <a:r>
                        <a:rPr kumimoji="1" lang="en-US" altLang="ja-JP" sz="1050">
                          <a:latin typeface="+mn-ea"/>
                          <a:ea typeface="+mn-ea"/>
                        </a:rPr>
                        <a:t>ISMS</a:t>
                      </a:r>
                      <a:r>
                        <a:rPr kumimoji="1" lang="ja-JP" altLang="en-US" sz="1050">
                          <a:latin typeface="+mn-ea"/>
                          <a:ea typeface="+mn-ea"/>
                        </a:rPr>
                        <a:t>の認証取得が可能なレベルを目指す場合。</a:t>
                      </a:r>
                      <a:endParaRPr kumimoji="1" lang="ja-JP" altLang="en-US" sz="1050">
                        <a:highlight>
                          <a:srgbClr val="FFFF00"/>
                        </a:highlight>
                        <a:latin typeface="+mn-ea"/>
                        <a:ea typeface="+mn-ea"/>
                      </a:endParaRPr>
                    </a:p>
                  </a:txBody>
                  <a:tcPr/>
                </a:tc>
                <a:extLst>
                  <a:ext uri="{0D108BD9-81ED-4DB2-BD59-A6C34878D82A}">
                    <a16:rowId xmlns:a16="http://schemas.microsoft.com/office/drawing/2014/main" val="3917834351"/>
                  </a:ext>
                </a:extLst>
              </a:tr>
            </a:tbl>
          </a:graphicData>
        </a:graphic>
      </p:graphicFrame>
      <p:sp>
        <p:nvSpPr>
          <p:cNvPr id="10" name="テキスト プレースホルダー 2">
            <a:extLst>
              <a:ext uri="{FF2B5EF4-FFF2-40B4-BE49-F238E27FC236}">
                <a16:creationId xmlns:a16="http://schemas.microsoft.com/office/drawing/2014/main" id="{10747C36-B7D1-6942-8DF9-B60AF945E345}"/>
              </a:ext>
            </a:extLst>
          </p:cNvPr>
          <p:cNvSpPr>
            <a:spLocks noGrp="1"/>
          </p:cNvSpPr>
          <p:nvPr>
            <p:ph type="body" sz="quarter" idx="14"/>
          </p:nvPr>
        </p:nvSpPr>
        <p:spPr>
          <a:xfrm>
            <a:off x="1123950" y="1457325"/>
            <a:ext cx="6143124" cy="381000"/>
          </a:xfrm>
        </p:spPr>
        <p:txBody>
          <a:bodyPr/>
          <a:lstStyle/>
          <a:p>
            <a:r>
              <a:rPr kumimoji="1" lang="en-US" altLang="ja-JP"/>
              <a:t>19-2-8. </a:t>
            </a:r>
            <a:r>
              <a:rPr kumimoji="1" lang="ja-JP" altLang="en-US" sz="1000"/>
              <a:t>第</a:t>
            </a:r>
            <a:r>
              <a:rPr kumimoji="1" lang="en-US" altLang="ja-JP" sz="1000"/>
              <a:t>8</a:t>
            </a:r>
            <a:r>
              <a:rPr kumimoji="1" lang="ja-JP" altLang="en-US" sz="1000"/>
              <a:t>章</a:t>
            </a:r>
            <a:r>
              <a:rPr kumimoji="1" lang="en-US" altLang="ja-JP" sz="1000"/>
              <a:t>. </a:t>
            </a:r>
            <a:r>
              <a:rPr kumimoji="1" lang="ja-JP" altLang="en-US" sz="1000"/>
              <a:t>セキュリティ対策基準の策定</a:t>
            </a:r>
          </a:p>
        </p:txBody>
      </p:sp>
      <p:sp>
        <p:nvSpPr>
          <p:cNvPr id="11" name="テキスト プレースホルダー 3">
            <a:extLst>
              <a:ext uri="{FF2B5EF4-FFF2-40B4-BE49-F238E27FC236}">
                <a16:creationId xmlns:a16="http://schemas.microsoft.com/office/drawing/2014/main" id="{678CC4C0-7CD4-40D2-8244-7A89BBDABF49}"/>
              </a:ext>
            </a:extLst>
          </p:cNvPr>
          <p:cNvSpPr txBox="1">
            <a:spLocks/>
          </p:cNvSpPr>
          <p:nvPr/>
        </p:nvSpPr>
        <p:spPr>
          <a:xfrm>
            <a:off x="622800" y="6204209"/>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t>訴求ポイント</a:t>
            </a:r>
          </a:p>
        </p:txBody>
      </p:sp>
      <p:sp>
        <p:nvSpPr>
          <p:cNvPr id="12" name="四角形: 角を丸くする 11">
            <a:extLst>
              <a:ext uri="{FF2B5EF4-FFF2-40B4-BE49-F238E27FC236}">
                <a16:creationId xmlns:a16="http://schemas.microsoft.com/office/drawing/2014/main" id="{E00C4390-9406-2BD4-80E4-2BEB3503DD4C}"/>
              </a:ext>
            </a:extLst>
          </p:cNvPr>
          <p:cNvSpPr/>
          <p:nvPr/>
        </p:nvSpPr>
        <p:spPr>
          <a:xfrm>
            <a:off x="622800" y="7283133"/>
            <a:ext cx="5612400" cy="1178643"/>
          </a:xfrm>
          <a:prstGeom prst="roundRect">
            <a:avLst/>
          </a:prstGeom>
          <a:solidFill>
            <a:schemeClr val="bg1"/>
          </a:solid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r>
              <a:rPr kumimoji="1" lang="ja-JP" altLang="en-US" sz="800" b="1">
                <a:latin typeface="+mn-ea"/>
              </a:rPr>
              <a:t>認識していただきたい実施概要</a:t>
            </a:r>
            <a:endParaRPr kumimoji="1" lang="en-US" altLang="ja-JP" sz="800">
              <a:latin typeface="+mn-ea"/>
            </a:endParaRPr>
          </a:p>
          <a:p>
            <a:pPr marL="171450" indent="-171450">
              <a:buFont typeface="Wingdings" panose="05000000000000000000" pitchFamily="2" charset="2"/>
              <a:buChar char="ü"/>
            </a:pPr>
            <a:r>
              <a:rPr kumimoji="1" lang="ja-JP" altLang="en-US" sz="800"/>
              <a:t>対策基準を外部に公開することで、セキュリティ対策の実施を内外に示し、説明責任を果たせること。</a:t>
            </a:r>
            <a:endParaRPr kumimoji="1" lang="en-US" altLang="ja-JP" sz="800"/>
          </a:p>
          <a:p>
            <a:pPr marL="171450" indent="-171450">
              <a:buFont typeface="Wingdings" panose="05000000000000000000" pitchFamily="2" charset="2"/>
              <a:buChar char="ü"/>
            </a:pPr>
            <a:endParaRPr kumimoji="1" lang="en-US" altLang="ja-JP" sz="800"/>
          </a:p>
          <a:p>
            <a:pPr marL="171450" indent="-171450">
              <a:buFont typeface="Wingdings" panose="05000000000000000000" pitchFamily="2" charset="2"/>
              <a:buChar char="ü"/>
            </a:pPr>
            <a:r>
              <a:rPr kumimoji="1" lang="ja-JP" altLang="en-US" sz="800"/>
              <a:t>対策基準で記載する内容を具体的に実践するために、策定した対策基準に従って実施手順を作成することが重要であること。</a:t>
            </a:r>
            <a:endParaRPr kumimoji="1" lang="en-US" altLang="ja-JP" sz="800"/>
          </a:p>
          <a:p>
            <a:pPr marL="171450" indent="-171450">
              <a:buFont typeface="Wingdings" panose="05000000000000000000" pitchFamily="2" charset="2"/>
              <a:buChar char="ü"/>
            </a:pPr>
            <a:endParaRPr kumimoji="1" lang="en-US" altLang="ja-JP" sz="800"/>
          </a:p>
          <a:p>
            <a:pPr marL="171450" indent="-171450">
              <a:buFont typeface="Wingdings" panose="05000000000000000000" pitchFamily="2" charset="2"/>
              <a:buChar char="ü"/>
            </a:pPr>
            <a:r>
              <a:rPr kumimoji="1" lang="ja-JP" altLang="en-US" sz="800"/>
              <a:t>対策基準の内容を定める際は、企業の現状や目標に応じてフレームワークを使用せずに</a:t>
            </a:r>
            <a:r>
              <a:rPr lang="ja-JP" altLang="en-US" sz="800" u="none" strike="noStrike">
                <a:effectLst/>
                <a:latin typeface="+mn-ea"/>
              </a:rPr>
              <a:t> 「クイックアプローチ」「ベースラインアプローチ」を用いて</a:t>
            </a:r>
            <a:r>
              <a:rPr kumimoji="1" lang="ja-JP" altLang="en-US" sz="800"/>
              <a:t>策定できるが、</a:t>
            </a:r>
            <a:r>
              <a:rPr lang="ja-JP" altLang="en-US" sz="800" u="none" strike="noStrike">
                <a:effectLst/>
                <a:latin typeface="+mn-ea"/>
              </a:rPr>
              <a:t> </a:t>
            </a:r>
            <a:r>
              <a:rPr kumimoji="1" lang="ja-JP" altLang="en-US" sz="800"/>
              <a:t>網羅的なフレームワークである</a:t>
            </a:r>
            <a:r>
              <a:rPr kumimoji="1" lang="en-US" altLang="ja-JP" sz="800"/>
              <a:t>ISMS</a:t>
            </a:r>
            <a:r>
              <a:rPr kumimoji="1" lang="ja-JP" altLang="en-US" sz="800"/>
              <a:t>を参考に策定する</a:t>
            </a:r>
            <a:r>
              <a:rPr lang="ja-JP" altLang="en-US" sz="800" u="none" strike="noStrike">
                <a:effectLst/>
                <a:latin typeface="+mn-ea"/>
              </a:rPr>
              <a:t>「網羅的アプローチ」</a:t>
            </a:r>
            <a:r>
              <a:rPr kumimoji="1" lang="ja-JP" altLang="en-US" sz="800"/>
              <a:t>が推奨されること。</a:t>
            </a:r>
            <a:endParaRPr kumimoji="1" lang="en-US" altLang="ja-JP" sz="800"/>
          </a:p>
        </p:txBody>
      </p:sp>
      <p:sp>
        <p:nvSpPr>
          <p:cNvPr id="17" name="テキスト ボックス 16">
            <a:extLst>
              <a:ext uri="{FF2B5EF4-FFF2-40B4-BE49-F238E27FC236}">
                <a16:creationId xmlns:a16="http://schemas.microsoft.com/office/drawing/2014/main" id="{1C9E3A6E-3B05-600B-7CAE-D81AC8943A79}"/>
              </a:ext>
            </a:extLst>
          </p:cNvPr>
          <p:cNvSpPr txBox="1"/>
          <p:nvPr/>
        </p:nvSpPr>
        <p:spPr>
          <a:xfrm>
            <a:off x="622800" y="6485907"/>
            <a:ext cx="5612400" cy="577081"/>
          </a:xfrm>
          <a:prstGeom prst="rect">
            <a:avLst/>
          </a:prstGeom>
          <a:noFill/>
          <a:ln>
            <a:solidFill>
              <a:schemeClr val="tx1"/>
            </a:solidFill>
          </a:ln>
        </p:spPr>
        <p:txBody>
          <a:bodyPr wrap="square">
            <a:spAutoFit/>
          </a:bodyPr>
          <a:lstStyle/>
          <a:p>
            <a:r>
              <a:rPr kumimoji="1" lang="ja-JP" altLang="en-US" sz="1050" b="1">
                <a:latin typeface="+mn-ea"/>
              </a:rPr>
              <a:t>章</a:t>
            </a:r>
            <a:r>
              <a:rPr kumimoji="1" lang="ja-JP" altLang="en-US" sz="1050" b="1">
                <a:solidFill>
                  <a:schemeClr val="tx1"/>
                </a:solidFill>
                <a:latin typeface="+mn-ea"/>
              </a:rPr>
              <a:t>を通した気づき・学び</a:t>
            </a:r>
            <a:endParaRPr lang="en-US" altLang="ja-JP" sz="1050" u="none" strike="noStrike">
              <a:effectLst/>
            </a:endParaRPr>
          </a:p>
          <a:p>
            <a:r>
              <a:rPr lang="ja-JP" altLang="en-US" sz="1050" u="none" strike="noStrike">
                <a:effectLst/>
              </a:rPr>
              <a:t>　状況に応じて適切なサイバーセキュリティ対策のアプローチ手法を選択し、セキュリティ対策の実施を内外に示すため、対策基準を策定することが大切です。</a:t>
            </a:r>
            <a:endParaRPr kumimoji="1" lang="en-US" altLang="ja-JP" sz="1050" b="0">
              <a:solidFill>
                <a:schemeClr val="tx1"/>
              </a:solidFill>
              <a:latin typeface="+mn-ea"/>
            </a:endParaRPr>
          </a:p>
        </p:txBody>
      </p:sp>
      <p:graphicFrame>
        <p:nvGraphicFramePr>
          <p:cNvPr id="21" name="表 20">
            <a:extLst>
              <a:ext uri="{FF2B5EF4-FFF2-40B4-BE49-F238E27FC236}">
                <a16:creationId xmlns:a16="http://schemas.microsoft.com/office/drawing/2014/main" id="{F14FE4C1-108C-E4C2-44A5-DC11B029AC53}"/>
              </a:ext>
            </a:extLst>
          </p:cNvPr>
          <p:cNvGraphicFramePr>
            <a:graphicFrameLocks noGrp="1"/>
          </p:cNvGraphicFramePr>
          <p:nvPr>
            <p:extLst>
              <p:ext uri="{D42A27DB-BD31-4B8C-83A1-F6EECF244321}">
                <p14:modId xmlns:p14="http://schemas.microsoft.com/office/powerpoint/2010/main" val="3824282917"/>
              </p:ext>
            </p:extLst>
          </p:nvPr>
        </p:nvGraphicFramePr>
        <p:xfrm>
          <a:off x="622800" y="8556625"/>
          <a:ext cx="5612400" cy="838200"/>
        </p:xfrm>
        <a:graphic>
          <a:graphicData uri="http://schemas.openxmlformats.org/drawingml/2006/table">
            <a:tbl>
              <a:tblPr firstRow="1" bandRow="1">
                <a:tableStyleId>{5C22544A-7EE6-4342-B048-85BDC9FD1C3A}</a:tableStyleId>
              </a:tblPr>
              <a:tblGrid>
                <a:gridCol w="1936425">
                  <a:extLst>
                    <a:ext uri="{9D8B030D-6E8A-4147-A177-3AD203B41FA5}">
                      <a16:colId xmlns:a16="http://schemas.microsoft.com/office/drawing/2014/main" val="727053212"/>
                    </a:ext>
                  </a:extLst>
                </a:gridCol>
                <a:gridCol w="3675975">
                  <a:extLst>
                    <a:ext uri="{9D8B030D-6E8A-4147-A177-3AD203B41FA5}">
                      <a16:colId xmlns:a16="http://schemas.microsoft.com/office/drawing/2014/main" val="3234435599"/>
                    </a:ext>
                  </a:extLst>
                </a:gridCol>
              </a:tblGrid>
              <a:tr h="0">
                <a:tc gridSpan="2">
                  <a:txBody>
                    <a:bodyPr/>
                    <a:lstStyle/>
                    <a:p>
                      <a:r>
                        <a:rPr kumimoji="1" lang="ja-JP" altLang="en-US" sz="500" b="0">
                          <a:solidFill>
                            <a:sysClr val="windowText" lastClr="000000"/>
                          </a:solidFill>
                          <a:latin typeface="+mn-ea"/>
                          <a:ea typeface="+mn-ea"/>
                        </a:rPr>
                        <a:t>実践のために参考となる文献（参考文献）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600" b="0">
                        <a:solidFill>
                          <a:sysClr val="windowText" lastClr="000000"/>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83033037"/>
                  </a:ext>
                </a:extLst>
              </a:tr>
              <a:tr h="0">
                <a:tc>
                  <a:txBody>
                    <a:bodyPr/>
                    <a:lstStyle/>
                    <a:p>
                      <a:pPr marL="0" indent="0">
                        <a:buFont typeface="Arial" panose="020B0604020202020204" pitchFamily="34" charset="0"/>
                        <a:buNone/>
                      </a:pPr>
                      <a:r>
                        <a:rPr kumimoji="1" lang="ja-JP" altLang="en-US" sz="500" b="0">
                          <a:solidFill>
                            <a:sysClr val="windowText" lastClr="000000"/>
                          </a:solidFill>
                          <a:latin typeface="メイリオ" panose="020B0604030504040204" pitchFamily="50" charset="-128"/>
                          <a:ea typeface="メイリオ" panose="020B0604030504040204" pitchFamily="50" charset="-128"/>
                        </a:rPr>
                        <a:t>サイバー攻撃対応事例</a:t>
                      </a:r>
                      <a:endParaRPr kumimoji="1" lang="en-US" altLang="ja-JP" sz="5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indent="0">
                        <a:buFont typeface="Arial" panose="020B0604020202020204" pitchFamily="34" charset="0"/>
                        <a:buNone/>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4"/>
                        </a:rPr>
                        <a:t>https://security-portal.nisc.go.jp/dx/provinatack.html</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情報セキュリティ関連規程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5"/>
                        </a:rPr>
                        <a:t>https://www.ipa.go.jp/security/guide/sme/ug65p90000019cbk-att/000055794.docx</a:t>
                      </a:r>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1887866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自己点検チェックリスト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6"/>
                        </a:rPr>
                        <a:t>https://www.ppc.go.jp/files/pdf/Self_assessment_checklist.pdf</a:t>
                      </a:r>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3944667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情報セキュリティポリシーサンプル改版（</a:t>
                      </a:r>
                      <a:r>
                        <a:rPr kumimoji="1" lang="en-US" altLang="ja-JP" sz="500" b="0">
                          <a:solidFill>
                            <a:sysClr val="windowText" lastClr="000000"/>
                          </a:solidFill>
                          <a:latin typeface="メイリオ" panose="020B0604030504040204" pitchFamily="50" charset="-128"/>
                          <a:ea typeface="メイリオ" panose="020B0604030504040204" pitchFamily="50" charset="-128"/>
                        </a:rPr>
                        <a:t>1.0</a:t>
                      </a:r>
                      <a:r>
                        <a:rPr kumimoji="1" lang="ja-JP" altLang="en-US" sz="500" b="0">
                          <a:solidFill>
                            <a:sysClr val="windowText" lastClr="000000"/>
                          </a:solidFill>
                          <a:latin typeface="メイリオ" panose="020B0604030504040204" pitchFamily="50" charset="-128"/>
                          <a:ea typeface="メイリオ" panose="020B0604030504040204" pitchFamily="50" charset="-128"/>
                        </a:rPr>
                        <a:t>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7"/>
                        </a:rPr>
                        <a:t>https://www.jnsa.org/result/2016/policy/</a:t>
                      </a:r>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61049949"/>
                  </a:ext>
                </a:extLst>
              </a:tr>
            </a:tbl>
          </a:graphicData>
        </a:graphic>
      </p:graphicFrame>
      <p:grpSp>
        <p:nvGrpSpPr>
          <p:cNvPr id="3" name="グループ化 2">
            <a:extLst>
              <a:ext uri="{FF2B5EF4-FFF2-40B4-BE49-F238E27FC236}">
                <a16:creationId xmlns:a16="http://schemas.microsoft.com/office/drawing/2014/main" id="{6A6FFB8F-C2F6-EE21-98C8-A5224CECC67C}"/>
              </a:ext>
            </a:extLst>
          </p:cNvPr>
          <p:cNvGrpSpPr/>
          <p:nvPr/>
        </p:nvGrpSpPr>
        <p:grpSpPr>
          <a:xfrm>
            <a:off x="6109199" y="7182748"/>
            <a:ext cx="252000" cy="252000"/>
            <a:chOff x="8278860" y="7686413"/>
            <a:chExt cx="252000" cy="252000"/>
          </a:xfrm>
        </p:grpSpPr>
        <p:sp>
          <p:nvSpPr>
            <p:cNvPr id="6" name="楕円 5">
              <a:extLst>
                <a:ext uri="{FF2B5EF4-FFF2-40B4-BE49-F238E27FC236}">
                  <a16:creationId xmlns:a16="http://schemas.microsoft.com/office/drawing/2014/main" id="{639F3F46-44D2-14D7-8C6E-2D9544008ADB}"/>
                </a:ext>
              </a:extLst>
            </p:cNvPr>
            <p:cNvSpPr/>
            <p:nvPr/>
          </p:nvSpPr>
          <p:spPr>
            <a:xfrm>
              <a:off x="8278860" y="7686413"/>
              <a:ext cx="252000" cy="252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pic>
          <p:nvPicPr>
            <p:cNvPr id="7" name="図 6">
              <a:extLst>
                <a:ext uri="{FF2B5EF4-FFF2-40B4-BE49-F238E27FC236}">
                  <a16:creationId xmlns:a16="http://schemas.microsoft.com/office/drawing/2014/main" id="{D1F1B8BF-669A-1309-0F73-52CE5E0D3FFF}"/>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314860" y="7720313"/>
              <a:ext cx="180000" cy="180000"/>
            </a:xfrm>
            <a:prstGeom prst="rect">
              <a:avLst/>
            </a:prstGeom>
          </p:spPr>
        </p:pic>
      </p:grpSp>
      <p:sp>
        <p:nvSpPr>
          <p:cNvPr id="9" name="スライド番号プレースホルダー 3">
            <a:extLst>
              <a:ext uri="{FF2B5EF4-FFF2-40B4-BE49-F238E27FC236}">
                <a16:creationId xmlns:a16="http://schemas.microsoft.com/office/drawing/2014/main" id="{829AFD9A-8936-ED2C-017B-17F67F131046}"/>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20</a:t>
            </a:r>
            <a:endParaRPr kumimoji="1" lang="ja-JP" altLang="en-US"/>
          </a:p>
        </p:txBody>
      </p:sp>
    </p:spTree>
    <p:extLst>
      <p:ext uri="{BB962C8B-B14F-4D97-AF65-F5344CB8AC3E}">
        <p14:creationId xmlns:p14="http://schemas.microsoft.com/office/powerpoint/2010/main" val="399175875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6674CF3C-6B4B-732A-6297-FF9CB34FD8B6}"/>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05</a:t>
            </a:r>
          </a:p>
        </p:txBody>
      </p:sp>
      <p:sp>
        <p:nvSpPr>
          <p:cNvPr id="11" name="テキスト プレースホルダー 3">
            <a:extLst>
              <a:ext uri="{FF2B5EF4-FFF2-40B4-BE49-F238E27FC236}">
                <a16:creationId xmlns:a16="http://schemas.microsoft.com/office/drawing/2014/main" id="{F94C30D1-008B-0764-80CD-4A66493E904B}"/>
              </a:ext>
            </a:extLst>
          </p:cNvPr>
          <p:cNvSpPr txBox="1">
            <a:spLocks/>
          </p:cNvSpPr>
          <p:nvPr/>
        </p:nvSpPr>
        <p:spPr>
          <a:xfrm>
            <a:off x="1123949" y="1457325"/>
            <a:ext cx="561657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3-2-1.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情報処理技術者向け国家試験体系</a:t>
            </a:r>
          </a:p>
        </p:txBody>
      </p:sp>
      <p:graphicFrame>
        <p:nvGraphicFramePr>
          <p:cNvPr id="13" name="表 8">
            <a:extLst>
              <a:ext uri="{FF2B5EF4-FFF2-40B4-BE49-F238E27FC236}">
                <a16:creationId xmlns:a16="http://schemas.microsoft.com/office/drawing/2014/main" id="{8D53CF49-9D5E-E0D5-B77D-0449823EE134}"/>
              </a:ext>
            </a:extLst>
          </p:cNvPr>
          <p:cNvGraphicFramePr>
            <a:graphicFrameLocks noGrp="1"/>
          </p:cNvGraphicFramePr>
          <p:nvPr/>
        </p:nvGraphicFramePr>
        <p:xfrm>
          <a:off x="626551" y="2361067"/>
          <a:ext cx="5612400" cy="2446020"/>
        </p:xfrm>
        <a:graphic>
          <a:graphicData uri="http://schemas.openxmlformats.org/drawingml/2006/table">
            <a:tbl>
              <a:tblPr firstRow="1" bandRow="1">
                <a:tableStyleId>{7DF18680-E054-41AD-8BC1-D1AEF772440D}</a:tableStyleId>
              </a:tblPr>
              <a:tblGrid>
                <a:gridCol w="939300">
                  <a:extLst>
                    <a:ext uri="{9D8B030D-6E8A-4147-A177-3AD203B41FA5}">
                      <a16:colId xmlns:a16="http://schemas.microsoft.com/office/drawing/2014/main" val="1382305429"/>
                    </a:ext>
                  </a:extLst>
                </a:gridCol>
                <a:gridCol w="4673100">
                  <a:extLst>
                    <a:ext uri="{9D8B030D-6E8A-4147-A177-3AD203B41FA5}">
                      <a16:colId xmlns:a16="http://schemas.microsoft.com/office/drawing/2014/main" val="2218190910"/>
                    </a:ext>
                  </a:extLst>
                </a:gridCol>
              </a:tblGrid>
              <a:tr h="435805">
                <a:tc>
                  <a:txBody>
                    <a:bodyPr/>
                    <a:lstStyle/>
                    <a:p>
                      <a:pPr algn="ctr"/>
                      <a:r>
                        <a:rPr kumimoji="1" lang="ja-JP" altLang="en-US" sz="1050" b="0">
                          <a:solidFill>
                            <a:schemeClr val="bg1"/>
                          </a:solidFill>
                        </a:rPr>
                        <a:t>対象者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1050" b="0">
                          <a:solidFill>
                            <a:schemeClr val="tx1"/>
                          </a:solidFill>
                        </a:rPr>
                        <a:t>・デジタル人材 （</a:t>
                      </a:r>
                      <a:r>
                        <a:rPr kumimoji="1" lang="en-US" altLang="ja-JP" sz="1050" b="0">
                          <a:solidFill>
                            <a:schemeClr val="tx1"/>
                          </a:solidFill>
                        </a:rPr>
                        <a:t>DX </a:t>
                      </a:r>
                      <a:r>
                        <a:rPr kumimoji="1" lang="ja-JP" altLang="en-US" sz="1050" b="0">
                          <a:solidFill>
                            <a:schemeClr val="tx1"/>
                          </a:solidFill>
                        </a:rPr>
                        <a:t>を主導・実行する人材）</a:t>
                      </a:r>
                      <a:endParaRPr kumimoji="1" lang="en-US" altLang="ja-JP" sz="1050" b="0">
                        <a:solidFill>
                          <a:schemeClr val="tx1"/>
                        </a:solidFill>
                      </a:endParaRPr>
                    </a:p>
                    <a:p>
                      <a:r>
                        <a:rPr kumimoji="1" lang="ja-JP" altLang="en-US" sz="1050" b="0">
                          <a:solidFill>
                            <a:schemeClr val="tx1"/>
                          </a:solidFill>
                        </a:rPr>
                        <a:t>・ビジネス職の方</a:t>
                      </a:r>
                      <a:endParaRPr kumimoji="1" lang="en-US" altLang="ja-JP" sz="1050" b="0">
                        <a:solidFill>
                          <a:schemeClr val="tx1"/>
                        </a:solidFill>
                      </a:endParaRPr>
                    </a:p>
                    <a:p>
                      <a:r>
                        <a:rPr kumimoji="1" lang="ja-JP" altLang="en-US" sz="1050" b="0">
                          <a:solidFill>
                            <a:schemeClr val="tx1"/>
                          </a:solidFill>
                        </a:rPr>
                        <a:t>・エンジニア職の方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71717994"/>
                  </a:ext>
                </a:extLst>
              </a:tr>
              <a:tr h="435805">
                <a:tc>
                  <a:txBody>
                    <a:bodyPr/>
                    <a:lstStyle/>
                    <a:p>
                      <a:pPr algn="ctr"/>
                      <a:r>
                        <a:rPr kumimoji="1" lang="ja-JP" altLang="en-US" sz="1050" b="0">
                          <a:solidFill>
                            <a:schemeClr val="bg1"/>
                          </a:solidFill>
                        </a:rPr>
                        <a:t>取得目的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a:solidFill>
                            <a:schemeClr val="tx1"/>
                          </a:solidFill>
                          <a:latin typeface="+mn-ea"/>
                          <a:ea typeface="+mn-ea"/>
                        </a:rPr>
                        <a:t>IT</a:t>
                      </a:r>
                      <a:r>
                        <a:rPr kumimoji="1" lang="ja-JP" altLang="en-US" sz="1050" b="0">
                          <a:solidFill>
                            <a:schemeClr val="tx1"/>
                          </a:solidFill>
                          <a:latin typeface="+mn-ea"/>
                          <a:ea typeface="+mn-ea"/>
                        </a:rPr>
                        <a:t>パスポートよりさらに詳しく、</a:t>
                      </a:r>
                      <a:r>
                        <a:rPr kumimoji="1" lang="en-US" altLang="ja-JP" sz="1050" b="0">
                          <a:solidFill>
                            <a:schemeClr val="tx1"/>
                          </a:solidFill>
                          <a:latin typeface="+mn-ea"/>
                          <a:ea typeface="+mn-ea"/>
                        </a:rPr>
                        <a:t>IT</a:t>
                      </a:r>
                      <a:r>
                        <a:rPr kumimoji="1" lang="ja-JP" altLang="en-US" sz="1050" b="0">
                          <a:solidFill>
                            <a:schemeClr val="tx1"/>
                          </a:solidFill>
                          <a:latin typeface="+mn-ea"/>
                          <a:ea typeface="+mn-ea"/>
                        </a:rPr>
                        <a:t>や情報セキュリティの基礎知識を身につけます。また、基礎知識を身につけることで専門家とのコミュニケーションがスムーズになります。</a:t>
                      </a: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50886308"/>
                  </a:ext>
                </a:extLst>
              </a:tr>
              <a:tr h="435805">
                <a:tc>
                  <a:txBody>
                    <a:bodyPr/>
                    <a:lstStyle/>
                    <a:p>
                      <a:pPr algn="ctr"/>
                      <a:r>
                        <a:rPr kumimoji="1" lang="ja-JP" altLang="en-US" sz="1050" b="0">
                          <a:solidFill>
                            <a:schemeClr val="bg1"/>
                          </a:solidFill>
                        </a:rPr>
                        <a:t>活用シーン</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1050" b="0">
                          <a:solidFill>
                            <a:schemeClr val="tx1"/>
                          </a:solidFill>
                        </a:rPr>
                        <a:t>・セキュリティに関する基礎的な知識とスキルを習得することにより、情報システムやネットワークのセキュリティに関する業務やプロジェクトに参加し、セキュリティリスクを最小限に抑えるための役割を果たすことができ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05859213"/>
                  </a:ext>
                </a:extLst>
              </a:tr>
              <a:tr h="435805">
                <a:tc>
                  <a:txBody>
                    <a:bodyPr/>
                    <a:lstStyle/>
                    <a:p>
                      <a:pPr algn="ctr"/>
                      <a:r>
                        <a:rPr kumimoji="1" lang="ja-JP" altLang="en-US" sz="1050" b="0">
                          <a:solidFill>
                            <a:schemeClr val="bg1"/>
                          </a:solidFill>
                        </a:rPr>
                        <a:t>補足</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試験時間：午前 </a:t>
                      </a:r>
                      <a:r>
                        <a:rPr kumimoji="1" lang="en-US" altLang="ja-JP" sz="1050" b="0">
                          <a:solidFill>
                            <a:schemeClr val="tx1"/>
                          </a:solidFill>
                          <a:latin typeface="+mn-ea"/>
                          <a:ea typeface="+mn-ea"/>
                        </a:rPr>
                        <a:t>120</a:t>
                      </a:r>
                      <a:r>
                        <a:rPr kumimoji="1" lang="ja-JP" altLang="en-US" sz="1050" b="0">
                          <a:solidFill>
                            <a:schemeClr val="tx1"/>
                          </a:solidFill>
                          <a:latin typeface="+mn-ea"/>
                          <a:ea typeface="+mn-ea"/>
                        </a:rPr>
                        <a:t>分　午後 </a:t>
                      </a:r>
                      <a:r>
                        <a:rPr kumimoji="1" lang="en-US" altLang="ja-JP" sz="1050" b="0">
                          <a:solidFill>
                            <a:schemeClr val="tx1"/>
                          </a:solidFill>
                          <a:latin typeface="+mn-ea"/>
                          <a:ea typeface="+mn-ea"/>
                        </a:rPr>
                        <a:t>120</a:t>
                      </a:r>
                      <a:r>
                        <a:rPr kumimoji="1" lang="ja-JP" altLang="en-US" sz="1050" b="0">
                          <a:solidFill>
                            <a:schemeClr val="tx1"/>
                          </a:solidFill>
                          <a:latin typeface="+mn-ea"/>
                          <a:ea typeface="+mn-ea"/>
                        </a:rPr>
                        <a:t>分</a:t>
                      </a:r>
                      <a:endParaRPr kumimoji="1" lang="en-US" altLang="ja-JP" sz="1050" b="0">
                        <a:solidFill>
                          <a:schemeClr val="tx1"/>
                        </a:solidFill>
                        <a:latin typeface="+mn-ea"/>
                        <a:ea typeface="+mn-ea"/>
                      </a:endParaRPr>
                    </a:p>
                    <a:p>
                      <a:r>
                        <a:rPr kumimoji="1" lang="ja-JP" altLang="en-US" sz="1050" b="0">
                          <a:solidFill>
                            <a:schemeClr val="tx1"/>
                          </a:solidFill>
                          <a:latin typeface="+mn-ea"/>
                          <a:ea typeface="+mn-ea"/>
                        </a:rPr>
                        <a:t>出題数：午前 </a:t>
                      </a:r>
                      <a:r>
                        <a:rPr kumimoji="1" lang="en-US" altLang="ja-JP" sz="1050" b="0">
                          <a:solidFill>
                            <a:schemeClr val="tx1"/>
                          </a:solidFill>
                          <a:latin typeface="+mn-ea"/>
                          <a:ea typeface="+mn-ea"/>
                        </a:rPr>
                        <a:t>60</a:t>
                      </a:r>
                      <a:r>
                        <a:rPr kumimoji="1" lang="ja-JP" altLang="en-US" sz="1050" b="0">
                          <a:solidFill>
                            <a:schemeClr val="tx1"/>
                          </a:solidFill>
                          <a:latin typeface="+mn-ea"/>
                          <a:ea typeface="+mn-ea"/>
                        </a:rPr>
                        <a:t>問　午後 </a:t>
                      </a:r>
                      <a:r>
                        <a:rPr kumimoji="1" lang="en-US" altLang="ja-JP" sz="1050" b="0">
                          <a:solidFill>
                            <a:schemeClr val="tx1"/>
                          </a:solidFill>
                          <a:latin typeface="+mn-ea"/>
                          <a:ea typeface="+mn-ea"/>
                        </a:rPr>
                        <a:t>60</a:t>
                      </a:r>
                      <a:r>
                        <a:rPr kumimoji="1" lang="ja-JP" altLang="en-US" sz="1050" b="0">
                          <a:solidFill>
                            <a:schemeClr val="tx1"/>
                          </a:solidFill>
                          <a:latin typeface="+mn-ea"/>
                          <a:ea typeface="+mn-ea"/>
                        </a:rPr>
                        <a:t>問</a:t>
                      </a:r>
                      <a:endParaRPr kumimoji="1" lang="en-US" altLang="ja-JP" sz="1050" b="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出題形式：午前 多肢選択式（四肢択一）午後 多肢選択式</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14916044"/>
                  </a:ext>
                </a:extLst>
              </a:tr>
            </a:tbl>
          </a:graphicData>
        </a:graphic>
      </p:graphicFrame>
      <p:sp>
        <p:nvSpPr>
          <p:cNvPr id="18" name="テキスト プレースホルダー 5">
            <a:extLst>
              <a:ext uri="{FF2B5EF4-FFF2-40B4-BE49-F238E27FC236}">
                <a16:creationId xmlns:a16="http://schemas.microsoft.com/office/drawing/2014/main" id="{D27D29B8-4A9A-4AC4-C337-A4928A069EC1}"/>
              </a:ext>
            </a:extLst>
          </p:cNvPr>
          <p:cNvSpPr txBox="1">
            <a:spLocks/>
          </p:cNvSpPr>
          <p:nvPr/>
        </p:nvSpPr>
        <p:spPr>
          <a:xfrm>
            <a:off x="622800" y="2074816"/>
            <a:ext cx="5612400" cy="286251"/>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zh-TW" altLang="en-US" sz="1200" b="1" i="0" u="none" strike="noStrike" kern="1200" cap="none" spc="0" normalizeH="0" baseline="0" noProof="0">
                <a:ln>
                  <a:noFill/>
                </a:ln>
                <a:solidFill>
                  <a:srgbClr val="4472C4">
                    <a:lumMod val="75000"/>
                  </a:srgbClr>
                </a:solidFill>
                <a:effectLst/>
                <a:uLnTx/>
                <a:uFillTx/>
                <a:latin typeface="メイリオ"/>
                <a:ea typeface="メイリオ"/>
                <a:cs typeface="+mn-cs"/>
              </a:rPr>
              <a:t>基本情報技術者試験（</a:t>
            </a:r>
            <a:r>
              <a:rPr kumimoji="1" lang="en-US" altLang="zh-TW" sz="1200" b="1" i="0" u="none" strike="noStrike" kern="1200" cap="none" spc="0" normalizeH="0" baseline="0" noProof="0">
                <a:ln>
                  <a:noFill/>
                </a:ln>
                <a:solidFill>
                  <a:srgbClr val="4472C4">
                    <a:lumMod val="75000"/>
                  </a:srgbClr>
                </a:solidFill>
                <a:effectLst/>
                <a:uLnTx/>
                <a:uFillTx/>
                <a:latin typeface="メイリオ"/>
                <a:ea typeface="メイリオ"/>
                <a:cs typeface="+mn-cs"/>
              </a:rPr>
              <a:t>FE</a:t>
            </a:r>
            <a:r>
              <a:rPr kumimoji="1" lang="zh-TW" altLang="en-US" sz="1200" b="1" i="0" u="none" strike="noStrike" kern="1200" cap="none" spc="0" normalizeH="0" baseline="0" noProof="0">
                <a:ln>
                  <a:noFill/>
                </a:ln>
                <a:solidFill>
                  <a:srgbClr val="4472C4">
                    <a:lumMod val="75000"/>
                  </a:srgbClr>
                </a:solidFill>
                <a:effectLst/>
                <a:uLnTx/>
                <a:uFillTx/>
                <a:latin typeface="メイリオ"/>
                <a:ea typeface="メイリオ"/>
                <a:cs typeface="+mn-cs"/>
              </a:rPr>
              <a:t>）</a:t>
            </a:r>
            <a:endParaRPr kumimoji="1" lang="ja-JP" altLang="en-US" sz="1200" b="1" i="0" u="none" strike="noStrike" kern="1200" cap="none" spc="0" normalizeH="0" baseline="0" noProof="0">
              <a:ln>
                <a:noFill/>
              </a:ln>
              <a:solidFill>
                <a:srgbClr val="4472C4">
                  <a:lumMod val="75000"/>
                </a:srgbClr>
              </a:solidFill>
              <a:effectLst/>
              <a:uLnTx/>
              <a:uFillTx/>
              <a:latin typeface="メイリオ"/>
              <a:ea typeface="メイリオ"/>
              <a:cs typeface="+mn-cs"/>
            </a:endParaRPr>
          </a:p>
        </p:txBody>
      </p:sp>
      <p:sp>
        <p:nvSpPr>
          <p:cNvPr id="3" name="楕円 2">
            <a:extLst>
              <a:ext uri="{FF2B5EF4-FFF2-40B4-BE49-F238E27FC236}">
                <a16:creationId xmlns:a16="http://schemas.microsoft.com/office/drawing/2014/main" id="{E7971761-4CC0-AB5F-7A75-C2DCA742603C}"/>
              </a:ext>
            </a:extLst>
          </p:cNvPr>
          <p:cNvSpPr/>
          <p:nvPr/>
        </p:nvSpPr>
        <p:spPr>
          <a:xfrm>
            <a:off x="5873745" y="2041144"/>
            <a:ext cx="722908" cy="663566"/>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21" name="図 20">
            <a:extLst>
              <a:ext uri="{FF2B5EF4-FFF2-40B4-BE49-F238E27FC236}">
                <a16:creationId xmlns:a16="http://schemas.microsoft.com/office/drawing/2014/main" id="{F8F61F24-2B25-353E-FA93-BE08C80F33A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7707" y="2116072"/>
            <a:ext cx="489990" cy="489990"/>
          </a:xfrm>
          <a:prstGeom prst="rect">
            <a:avLst/>
          </a:prstGeom>
        </p:spPr>
      </p:pic>
      <p:sp>
        <p:nvSpPr>
          <p:cNvPr id="6" name="スクロール: 横 5">
            <a:extLst>
              <a:ext uri="{FF2B5EF4-FFF2-40B4-BE49-F238E27FC236}">
                <a16:creationId xmlns:a16="http://schemas.microsoft.com/office/drawing/2014/main" id="{7A9535E4-DFEF-FA76-6944-0A19FC4831ED}"/>
              </a:ext>
            </a:extLst>
          </p:cNvPr>
          <p:cNvSpPr/>
          <p:nvPr/>
        </p:nvSpPr>
        <p:spPr>
          <a:xfrm>
            <a:off x="618625" y="5784291"/>
            <a:ext cx="5616576" cy="3341442"/>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8" name="表 10">
            <a:extLst>
              <a:ext uri="{FF2B5EF4-FFF2-40B4-BE49-F238E27FC236}">
                <a16:creationId xmlns:a16="http://schemas.microsoft.com/office/drawing/2014/main" id="{152238C4-B579-A185-2F69-D38F0B641103}"/>
              </a:ext>
            </a:extLst>
          </p:cNvPr>
          <p:cNvGraphicFramePr>
            <a:graphicFrameLocks noGrp="1"/>
          </p:cNvGraphicFramePr>
          <p:nvPr/>
        </p:nvGraphicFramePr>
        <p:xfrm>
          <a:off x="626887" y="4958614"/>
          <a:ext cx="5615815" cy="731520"/>
        </p:xfrm>
        <a:graphic>
          <a:graphicData uri="http://schemas.openxmlformats.org/drawingml/2006/table">
            <a:tbl>
              <a:tblPr firstRow="1" bandRow="1">
                <a:tableStyleId>{5C22544A-7EE6-4342-B048-85BDC9FD1C3A}</a:tableStyleId>
              </a:tblPr>
              <a:tblGrid>
                <a:gridCol w="1893508">
                  <a:extLst>
                    <a:ext uri="{9D8B030D-6E8A-4147-A177-3AD203B41FA5}">
                      <a16:colId xmlns:a16="http://schemas.microsoft.com/office/drawing/2014/main" val="727053212"/>
                    </a:ext>
                  </a:extLst>
                </a:gridCol>
                <a:gridCol w="3722307">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a:solidFill>
                            <a:sysClr val="windowText" lastClr="000000"/>
                          </a:solidFill>
                          <a:latin typeface="メイリオ" panose="020B0604030504040204" pitchFamily="50" charset="-128"/>
                          <a:ea typeface="メイリオ" panose="020B0604030504040204" pitchFamily="50" charset="-128"/>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en-US" altLang="ja-JP" sz="600" b="0" u="sng" baseline="0">
                        <a:solidFill>
                          <a:schemeClr val="tx1"/>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99769049"/>
                  </a:ext>
                </a:extLst>
              </a:tr>
              <a:tr h="0">
                <a:tc>
                  <a:txBody>
                    <a:bodyPr/>
                    <a:lstStyle/>
                    <a:p>
                      <a:r>
                        <a:rPr kumimoji="1" lang="en-US" altLang="ja-JP" sz="600" b="0">
                          <a:solidFill>
                            <a:sysClr val="windowText" lastClr="000000"/>
                          </a:solidFill>
                          <a:latin typeface="メイリオ" panose="020B0604030504040204" pitchFamily="50" charset="-128"/>
                          <a:ea typeface="メイリオ" panose="020B0604030504040204" pitchFamily="50" charset="-128"/>
                        </a:rPr>
                        <a:t>IT</a:t>
                      </a:r>
                      <a:r>
                        <a:rPr kumimoji="1" lang="ja-JP" altLang="en-US" sz="600" b="0">
                          <a:solidFill>
                            <a:sysClr val="windowText" lastClr="000000"/>
                          </a:solidFill>
                          <a:latin typeface="メイリオ" panose="020B0604030504040204" pitchFamily="50" charset="-128"/>
                          <a:ea typeface="メイリオ" panose="020B0604030504040204" pitchFamily="50" charset="-128"/>
                        </a:rPr>
                        <a:t>パスポート試験</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600" b="0" u="sng" baseline="0">
                          <a:solidFill>
                            <a:schemeClr val="tx1"/>
                          </a:solidFill>
                          <a:uFill>
                            <a:solidFill>
                              <a:schemeClr val="bg1"/>
                            </a:solidFill>
                          </a:uFill>
                          <a:latin typeface="+mn-ea"/>
                          <a:ea typeface="+mn-ea"/>
                          <a:hlinkClick r:id="rId4"/>
                        </a:rPr>
                        <a:t>https://www.ipa.go.jp/shiken/kubun/ip.html</a:t>
                      </a:r>
                      <a:endParaRPr kumimoji="1" lang="en-US" altLang="ja-JP" sz="600" b="0" u="sng" baseline="0">
                        <a:solidFill>
                          <a:schemeClr val="tx1"/>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r h="0">
                <a:tc>
                  <a:txBody>
                    <a:bodyPr/>
                    <a:lstStyle/>
                    <a:p>
                      <a:r>
                        <a:rPr kumimoji="1" lang="ja-JP" altLang="en-US" sz="600" b="0">
                          <a:solidFill>
                            <a:sysClr val="windowText" lastClr="000000"/>
                          </a:solidFill>
                          <a:latin typeface="メイリオ" panose="020B0604030504040204" pitchFamily="50" charset="-128"/>
                          <a:ea typeface="メイリオ" panose="020B0604030504040204" pitchFamily="50" charset="-128"/>
                        </a:rPr>
                        <a:t>情報セキュリティマネジメント試験</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600" b="0" u="sng" baseline="0">
                          <a:solidFill>
                            <a:schemeClr val="tx1"/>
                          </a:solidFill>
                          <a:uFill>
                            <a:solidFill>
                              <a:schemeClr val="bg1"/>
                            </a:solidFill>
                          </a:uFill>
                          <a:latin typeface="+mn-ea"/>
                          <a:ea typeface="+mn-ea"/>
                          <a:hlinkClick r:id="rId5"/>
                        </a:rPr>
                        <a:t>https://www.ipa.go.jp/shiken/kubun/sg.html</a:t>
                      </a:r>
                      <a:endParaRPr kumimoji="1" lang="en-US" altLang="ja-JP" sz="600" b="0" u="sng" baseline="0">
                        <a:solidFill>
                          <a:schemeClr val="tx1"/>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2094922"/>
                  </a:ext>
                </a:extLst>
              </a:tr>
              <a:tr h="0">
                <a:tc>
                  <a:txBody>
                    <a:bodyPr/>
                    <a:lstStyle/>
                    <a:p>
                      <a:r>
                        <a:rPr kumimoji="1" lang="zh-TW" altLang="en-US" sz="600" b="0">
                          <a:solidFill>
                            <a:sysClr val="windowText" lastClr="000000"/>
                          </a:solidFill>
                          <a:latin typeface="メイリオ" panose="020B0604030504040204" pitchFamily="50" charset="-128"/>
                          <a:ea typeface="メイリオ" panose="020B0604030504040204" pitchFamily="50" charset="-128"/>
                        </a:rPr>
                        <a:t>基本情報技術者試験</a:t>
                      </a:r>
                      <a:endParaRPr kumimoji="1" lang="ja-JP" altLang="en-US" sz="6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600" b="0" u="sng" baseline="0">
                          <a:solidFill>
                            <a:schemeClr val="tx1"/>
                          </a:solidFill>
                          <a:uFill>
                            <a:solidFill>
                              <a:schemeClr val="bg1"/>
                            </a:solidFill>
                          </a:uFill>
                          <a:latin typeface="+mn-ea"/>
                          <a:ea typeface="+mn-ea"/>
                          <a:hlinkClick r:id="rId6"/>
                        </a:rPr>
                        <a:t>https://www.ipa.go.jp/shiken/kubun/fe.html</a:t>
                      </a:r>
                      <a:endParaRPr kumimoji="1" lang="en-US" altLang="ja-JP" sz="600" b="0" u="sng" baseline="0">
                        <a:solidFill>
                          <a:schemeClr val="tx1"/>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37434210"/>
                  </a:ext>
                </a:extLst>
              </a:tr>
            </a:tbl>
          </a:graphicData>
        </a:graphic>
      </p:graphicFrame>
      <p:sp>
        <p:nvSpPr>
          <p:cNvPr id="4" name="テキスト プレースホルダー 2">
            <a:extLst>
              <a:ext uri="{FF2B5EF4-FFF2-40B4-BE49-F238E27FC236}">
                <a16:creationId xmlns:a16="http://schemas.microsoft.com/office/drawing/2014/main" id="{2A02B676-228C-D66D-4787-B1C2FB345931}"/>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3</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サイバーセキュリティの基礎知識</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3-2.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各種資格試験から得るサイバーセキュリティの基礎知識</a:t>
            </a:r>
          </a:p>
        </p:txBody>
      </p:sp>
    </p:spTree>
    <p:extLst>
      <p:ext uri="{BB962C8B-B14F-4D97-AF65-F5344CB8AC3E}">
        <p14:creationId xmlns:p14="http://schemas.microsoft.com/office/powerpoint/2010/main" val="1633648083"/>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sp>
        <p:nvSpPr>
          <p:cNvPr id="4" name="テキスト プレースホルダー 3">
            <a:extLst>
              <a:ext uri="{FF2B5EF4-FFF2-40B4-BE49-F238E27FC236}">
                <a16:creationId xmlns:a16="http://schemas.microsoft.com/office/drawing/2014/main" id="{1C26D60D-A9DB-4C0B-D3EE-343F5AC58484}"/>
              </a:ext>
            </a:extLst>
          </p:cNvPr>
          <p:cNvSpPr>
            <a:spLocks noGrp="1"/>
          </p:cNvSpPr>
          <p:nvPr>
            <p:ph type="body" sz="quarter" idx="16"/>
          </p:nvPr>
        </p:nvSpPr>
        <p:spPr>
          <a:xfrm>
            <a:off x="622800" y="4243328"/>
            <a:ext cx="5612400" cy="381000"/>
          </a:xfrm>
        </p:spPr>
        <p:txBody>
          <a:bodyPr/>
          <a:lstStyle/>
          <a:p>
            <a:r>
              <a:rPr kumimoji="1" lang="ja-JP" altLang="en-US"/>
              <a:t>要旨</a:t>
            </a:r>
          </a:p>
        </p:txBody>
      </p:sp>
      <p:sp>
        <p:nvSpPr>
          <p:cNvPr id="8" name="テキスト ボックス 7">
            <a:extLst>
              <a:ext uri="{FF2B5EF4-FFF2-40B4-BE49-F238E27FC236}">
                <a16:creationId xmlns:a16="http://schemas.microsoft.com/office/drawing/2014/main" id="{3B3EEC46-E25C-9E4D-6562-F9369D7E4F79}"/>
              </a:ext>
            </a:extLst>
          </p:cNvPr>
          <p:cNvSpPr txBox="1"/>
          <p:nvPr/>
        </p:nvSpPr>
        <p:spPr>
          <a:xfrm>
            <a:off x="622800" y="2001600"/>
            <a:ext cx="5612400" cy="253916"/>
          </a:xfrm>
          <a:prstGeom prst="rect">
            <a:avLst/>
          </a:prstGeom>
          <a:noFill/>
        </p:spPr>
        <p:txBody>
          <a:bodyPr wrap="square" rtlCol="0">
            <a:spAutoFit/>
          </a:bodyPr>
          <a:lstStyle/>
          <a:p>
            <a:r>
              <a:rPr kumimoji="1" lang="ja-JP" altLang="en-US" sz="1050" b="1">
                <a:latin typeface="+mn-ea"/>
              </a:rPr>
              <a:t>　</a:t>
            </a:r>
            <a:r>
              <a:rPr kumimoji="1" lang="en-US" altLang="ja-JP" sz="1050" b="1">
                <a:latin typeface="+mn-ea"/>
              </a:rPr>
              <a:t>9-1. </a:t>
            </a:r>
            <a:r>
              <a:rPr kumimoji="1" lang="ja-JP" altLang="en-US" sz="1050" b="1">
                <a:latin typeface="+mn-ea"/>
              </a:rPr>
              <a:t>管理策の分類と構成</a:t>
            </a:r>
          </a:p>
        </p:txBody>
      </p:sp>
      <p:sp>
        <p:nvSpPr>
          <p:cNvPr id="20" name="四角形: 角を丸くする 19">
            <a:extLst>
              <a:ext uri="{FF2B5EF4-FFF2-40B4-BE49-F238E27FC236}">
                <a16:creationId xmlns:a16="http://schemas.microsoft.com/office/drawing/2014/main" id="{EDE97D84-329A-804A-B934-BB340A5D4AF8}"/>
              </a:ext>
            </a:extLst>
          </p:cNvPr>
          <p:cNvSpPr/>
          <p:nvPr/>
        </p:nvSpPr>
        <p:spPr>
          <a:xfrm>
            <a:off x="622800" y="3792856"/>
            <a:ext cx="5612400" cy="448296"/>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r>
              <a:rPr kumimoji="1" lang="ja-JP" altLang="en-US" sz="1050" b="1"/>
              <a:t>主なキーワード</a:t>
            </a:r>
            <a:endParaRPr kumimoji="1" lang="en-US" altLang="ja-JP" sz="1050" b="1"/>
          </a:p>
          <a:p>
            <a:r>
              <a:rPr lang="ja-JP" altLang="en-US" sz="1050" u="none" strike="noStrike">
                <a:effectLst/>
              </a:rPr>
              <a:t>管理策、</a:t>
            </a:r>
            <a:r>
              <a:rPr lang="en-US" altLang="ja-JP" sz="1050" u="none" strike="noStrike">
                <a:effectLst/>
              </a:rPr>
              <a:t>ISO/IEC 27002</a:t>
            </a:r>
            <a:endParaRPr kumimoji="1" lang="en-US" altLang="ja-JP" sz="1050">
              <a:solidFill>
                <a:schemeClr val="tx1"/>
              </a:solidFill>
              <a:latin typeface="メイリオ" panose="020B0604030504040204" pitchFamily="50" charset="-128"/>
              <a:ea typeface="メイリオ" panose="020B0604030504040204" pitchFamily="50" charset="-128"/>
            </a:endParaRPr>
          </a:p>
        </p:txBody>
      </p:sp>
      <p:graphicFrame>
        <p:nvGraphicFramePr>
          <p:cNvPr id="17" name="表 16">
            <a:extLst>
              <a:ext uri="{FF2B5EF4-FFF2-40B4-BE49-F238E27FC236}">
                <a16:creationId xmlns:a16="http://schemas.microsoft.com/office/drawing/2014/main" id="{74A0D5EF-8988-20CC-15DA-E39203CFBE11}"/>
              </a:ext>
            </a:extLst>
          </p:cNvPr>
          <p:cNvGraphicFramePr>
            <a:graphicFrameLocks noGrp="1"/>
          </p:cNvGraphicFramePr>
          <p:nvPr>
            <p:extLst>
              <p:ext uri="{D42A27DB-BD31-4B8C-83A1-F6EECF244321}">
                <p14:modId xmlns:p14="http://schemas.microsoft.com/office/powerpoint/2010/main" val="721983568"/>
              </p:ext>
            </p:extLst>
          </p:nvPr>
        </p:nvGraphicFramePr>
        <p:xfrm>
          <a:off x="622800" y="5119393"/>
          <a:ext cx="5612400" cy="15316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70840">
                <a:tc>
                  <a:txBody>
                    <a:bodyPr/>
                    <a:lstStyle/>
                    <a:p>
                      <a:pPr marL="171450" indent="-171450">
                        <a:buFont typeface="Wingdings" panose="05000000000000000000" pitchFamily="2" charset="2"/>
                        <a:buChar char="Ø"/>
                      </a:pPr>
                      <a:r>
                        <a:rPr kumimoji="1" lang="en-US" altLang="ja-JP" sz="1050" b="1" i="0" u="none" strike="noStrike" kern="1200" cap="none" spc="0" normalizeH="0" baseline="0" noProof="0">
                          <a:ln>
                            <a:noFill/>
                          </a:ln>
                          <a:solidFill>
                            <a:schemeClr val="tx1"/>
                          </a:solidFill>
                          <a:effectLst/>
                          <a:uLnTx/>
                          <a:uFill>
                            <a:solidFill>
                              <a:prstClr val="white"/>
                            </a:solidFill>
                          </a:uFill>
                          <a:latin typeface="+mn-ea"/>
                          <a:ea typeface="+mn-ea"/>
                          <a:cs typeface="+mn-cs"/>
                        </a:rPr>
                        <a:t>9-1. </a:t>
                      </a:r>
                      <a:r>
                        <a:rPr kumimoji="1" lang="ja-JP" altLang="en-US" sz="1050" b="1" i="0" u="none" strike="noStrike" kern="1200" cap="none" spc="0" normalizeH="0" baseline="0" noProof="0">
                          <a:ln>
                            <a:noFill/>
                          </a:ln>
                          <a:solidFill>
                            <a:schemeClr val="tx1"/>
                          </a:solidFill>
                          <a:effectLst/>
                          <a:uLnTx/>
                          <a:uFill>
                            <a:solidFill>
                              <a:prstClr val="white"/>
                            </a:solidFill>
                          </a:uFill>
                          <a:latin typeface="+mn-ea"/>
                          <a:ea typeface="+mn-ea"/>
                          <a:cs typeface="+mn-cs"/>
                        </a:rPr>
                        <a:t>管理策の分類と構成</a:t>
                      </a:r>
                    </a:p>
                    <a:p>
                      <a:pPr marL="171450" lvl="0" indent="-171450">
                        <a:buFont typeface="Arial" panose="020B0604020202020204" pitchFamily="34" charset="0"/>
                        <a:buChar char="•"/>
                      </a:pP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管理策：</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ISO/IEC 27002</a:t>
                      </a:r>
                      <a:b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　管理策の数は、</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2013</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年版では</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14</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分野</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114</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項目でしたが、</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2022</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年版ではいくつかが統合されて</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82</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項目になり、新しく</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11</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項目が追加され、合計で</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93</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項目となりました。</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2022</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年版では、この</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93</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の管理策が「組織的管理策」「人的管理策」「物理的管理策」「技術的管理策」の </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4</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つのカテゴリに分類されています。また、「属性（</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attribute</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 」という新しい概念が導入されました。この属性という概念が導入されたことで、管理策のフィルタリング、並び替え、提示がしやすくなりました。</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ISMS</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を構築する際には、これらの管理策から、自社にあったものを選択し、対策基準として採用します。</a:t>
                      </a:r>
                      <a:endParaRPr kumimoji="1" lang="en-US" altLang="ja-JP" sz="1050" b="0" i="0" u="none" strike="noStrike" kern="1200" cap="none" spc="0" normalizeH="0" baseline="0" noProof="0">
                        <a:ln>
                          <a:noFill/>
                        </a:ln>
                        <a:solidFill>
                          <a:schemeClr val="tx1"/>
                        </a:solidFill>
                        <a:effectLst/>
                        <a:highlight>
                          <a:srgbClr val="FFFF00"/>
                        </a:highlight>
                        <a:uLnTx/>
                        <a:uFill>
                          <a:solidFill>
                            <a:prstClr val="white"/>
                          </a:solidFill>
                        </a:uFill>
                        <a:latin typeface="+mn-ea"/>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32529652"/>
                  </a:ext>
                </a:extLst>
              </a:tr>
            </a:tbl>
          </a:graphicData>
        </a:graphic>
      </p:graphicFrame>
      <p:sp>
        <p:nvSpPr>
          <p:cNvPr id="25" name="テキスト ボックス 24">
            <a:extLst>
              <a:ext uri="{FF2B5EF4-FFF2-40B4-BE49-F238E27FC236}">
                <a16:creationId xmlns:a16="http://schemas.microsoft.com/office/drawing/2014/main" id="{F9F5A88E-0297-A9CE-FEB6-31A6ADFDDED9}"/>
              </a:ext>
            </a:extLst>
          </p:cNvPr>
          <p:cNvSpPr txBox="1"/>
          <p:nvPr/>
        </p:nvSpPr>
        <p:spPr>
          <a:xfrm>
            <a:off x="622800" y="4532272"/>
            <a:ext cx="5612400" cy="415498"/>
          </a:xfrm>
          <a:prstGeom prst="rect">
            <a:avLst/>
          </a:prstGeom>
          <a:noFill/>
          <a:ln>
            <a:solidFill>
              <a:schemeClr val="tx1"/>
            </a:solidFill>
          </a:ln>
        </p:spPr>
        <p:txBody>
          <a:bodyPr wrap="square">
            <a:spAutoFit/>
          </a:bodyPr>
          <a:lstStyle/>
          <a:p>
            <a:pPr defTabSz="914400">
              <a:defRPr/>
            </a:pPr>
            <a:r>
              <a:rPr kumimoji="1" lang="en-US" altLang="ja-JP" sz="1050" b="1"/>
              <a:t>9</a:t>
            </a:r>
            <a:r>
              <a:rPr kumimoji="1" lang="ja-JP" altLang="en-US" sz="1050" b="1">
                <a:solidFill>
                  <a:schemeClr val="tx1"/>
                </a:solidFill>
              </a:rPr>
              <a:t>章の全体概要</a:t>
            </a:r>
            <a:r>
              <a:rPr kumimoji="1" lang="ja-JP" altLang="en-US" sz="1050" b="0" i="0" u="none" strike="noStrike" kern="1200" cap="none" spc="0" normalizeH="0" baseline="0" noProof="0">
                <a:ln>
                  <a:noFill/>
                </a:ln>
                <a:effectLst/>
                <a:uLnTx/>
                <a:uFillTx/>
                <a:latin typeface="+mn-ea"/>
                <a:cs typeface="+mn-cs"/>
              </a:rPr>
              <a:t>　</a:t>
            </a:r>
            <a:endParaRPr kumimoji="1" lang="en-US" altLang="ja-JP" sz="1050" b="0" i="0" u="none" strike="noStrike" kern="1200" cap="none" spc="0" normalizeH="0" baseline="0" noProof="0">
              <a:ln>
                <a:noFill/>
              </a:ln>
              <a:effectLst/>
              <a:uLnTx/>
              <a:uFillTx/>
              <a:latin typeface="+mn-ea"/>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050">
                <a:latin typeface="+mn-ea"/>
              </a:rPr>
              <a:t>　</a:t>
            </a:r>
            <a:r>
              <a:rPr kumimoji="1" lang="en-US" altLang="ja-JP" sz="1050" b="0" i="0" u="none" strike="noStrike" kern="1200" cap="none" spc="0" normalizeH="0" baseline="0" noProof="0">
                <a:ln>
                  <a:noFill/>
                </a:ln>
                <a:effectLst/>
                <a:uLnTx/>
                <a:uFillTx/>
                <a:latin typeface="+mn-ea"/>
                <a:cs typeface="+mn-cs"/>
              </a:rPr>
              <a:t>ISMS</a:t>
            </a:r>
            <a:r>
              <a:rPr kumimoji="1" lang="ja-JP" altLang="en-US" sz="1050" b="0" i="0" u="none" strike="noStrike" kern="1200" cap="none" spc="0" normalizeH="0" baseline="0" noProof="0">
                <a:ln>
                  <a:noFill/>
                </a:ln>
                <a:effectLst/>
                <a:uLnTx/>
                <a:uFillTx/>
                <a:latin typeface="+mn-ea"/>
                <a:cs typeface="+mn-cs"/>
              </a:rPr>
              <a:t>の管理策を示した規格である</a:t>
            </a:r>
            <a:r>
              <a:rPr kumimoji="1" lang="en-US" altLang="ja-JP" sz="1050" b="0" i="0" u="none" strike="noStrike" kern="1200" cap="none" spc="0" normalizeH="0" baseline="0" noProof="0">
                <a:ln>
                  <a:noFill/>
                </a:ln>
                <a:effectLst/>
                <a:uLnTx/>
                <a:uFillTx/>
                <a:latin typeface="+mn-ea"/>
                <a:cs typeface="+mn-cs"/>
              </a:rPr>
              <a:t>ISO/IEC 27002</a:t>
            </a:r>
            <a:r>
              <a:rPr kumimoji="1" lang="ja-JP" altLang="en-US" sz="1050" b="0" i="0" u="none" strike="noStrike" kern="1200" cap="none" spc="0" normalizeH="0" baseline="0" noProof="0">
                <a:ln>
                  <a:noFill/>
                </a:ln>
                <a:effectLst/>
                <a:uLnTx/>
                <a:uFillTx/>
                <a:latin typeface="+mn-ea"/>
                <a:cs typeface="+mn-cs"/>
              </a:rPr>
              <a:t>について説明していま</a:t>
            </a:r>
            <a:r>
              <a:rPr kumimoji="1" lang="ja-JP" altLang="en-US" sz="1050">
                <a:latin typeface="+mn-ea"/>
              </a:rPr>
              <a:t>す</a:t>
            </a:r>
            <a:r>
              <a:rPr kumimoji="1" lang="ja-JP" altLang="en-US" sz="1050" b="0" i="0" u="none" strike="noStrike" kern="1200" cap="none" spc="0" normalizeH="0" baseline="0" noProof="0">
                <a:ln>
                  <a:noFill/>
                </a:ln>
                <a:effectLst/>
                <a:uLnTx/>
                <a:uFillTx/>
                <a:latin typeface="+mn-ea"/>
                <a:cs typeface="+mn-cs"/>
              </a:rPr>
              <a:t>。</a:t>
            </a:r>
            <a:endParaRPr lang="ja-JP" altLang="en-US" sz="1050" b="0" spc="31">
              <a:solidFill>
                <a:schemeClr val="tx1"/>
              </a:solidFill>
              <a:latin typeface="+mn-ea"/>
              <a:cs typeface="Cascadia Mono" panose="020B0609020000020004" pitchFamily="49" charset="0"/>
            </a:endParaRPr>
          </a:p>
        </p:txBody>
      </p:sp>
      <p:graphicFrame>
        <p:nvGraphicFramePr>
          <p:cNvPr id="10" name="表 9">
            <a:extLst>
              <a:ext uri="{FF2B5EF4-FFF2-40B4-BE49-F238E27FC236}">
                <a16:creationId xmlns:a16="http://schemas.microsoft.com/office/drawing/2014/main" id="{F7133048-3667-DF06-535A-06D4708F49F9}"/>
              </a:ext>
            </a:extLst>
          </p:cNvPr>
          <p:cNvGraphicFramePr>
            <a:graphicFrameLocks noGrp="1"/>
          </p:cNvGraphicFramePr>
          <p:nvPr>
            <p:extLst>
              <p:ext uri="{D42A27DB-BD31-4B8C-83A1-F6EECF244321}">
                <p14:modId xmlns:p14="http://schemas.microsoft.com/office/powerpoint/2010/main" val="2787356872"/>
              </p:ext>
            </p:extLst>
          </p:nvPr>
        </p:nvGraphicFramePr>
        <p:xfrm>
          <a:off x="622800" y="2231430"/>
          <a:ext cx="5612400" cy="151485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lt"/>
                          <a:ea typeface="+mn-ea"/>
                          <a:cs typeface="+mn-cs"/>
                        </a:rPr>
                        <a:t>　第</a:t>
                      </a:r>
                      <a:r>
                        <a:rPr kumimoji="1" lang="en-US" altLang="ja-JP" sz="1050" b="0" i="0" kern="1200">
                          <a:solidFill>
                            <a:schemeClr val="dk1"/>
                          </a:solidFill>
                          <a:effectLst/>
                          <a:latin typeface="+mn-lt"/>
                          <a:ea typeface="+mn-ea"/>
                          <a:cs typeface="+mn-cs"/>
                        </a:rPr>
                        <a:t>9</a:t>
                      </a:r>
                      <a:r>
                        <a:rPr kumimoji="1" lang="ja-JP" altLang="en-US" sz="1050" b="0" i="0" kern="1200">
                          <a:solidFill>
                            <a:schemeClr val="dk1"/>
                          </a:solidFill>
                          <a:effectLst/>
                          <a:latin typeface="+mn-lt"/>
                          <a:ea typeface="+mn-ea"/>
                          <a:cs typeface="+mn-cs"/>
                        </a:rPr>
                        <a:t>章では、</a:t>
                      </a:r>
                      <a:r>
                        <a:rPr kumimoji="1" lang="en-US" altLang="ja-JP" sz="1050" b="0" i="0" kern="1200">
                          <a:solidFill>
                            <a:schemeClr val="dk1"/>
                          </a:solidFill>
                          <a:effectLst/>
                          <a:latin typeface="+mn-lt"/>
                          <a:ea typeface="+mn-ea"/>
                          <a:cs typeface="+mn-cs"/>
                        </a:rPr>
                        <a:t>ISO/IEC 27002</a:t>
                      </a:r>
                      <a:r>
                        <a:rPr kumimoji="1" lang="ja-JP" altLang="en-US" sz="1050" b="0" i="0" kern="1200">
                          <a:solidFill>
                            <a:schemeClr val="dk1"/>
                          </a:solidFill>
                          <a:effectLst/>
                          <a:latin typeface="+mn-lt"/>
                          <a:ea typeface="+mn-ea"/>
                          <a:cs typeface="+mn-cs"/>
                        </a:rPr>
                        <a:t>における管理策（リスク対応のための対策）の分類と構成について理解することを目的とします。</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en-US" altLang="ja-JP" sz="1050">
                          <a:solidFill>
                            <a:schemeClr val="tx1"/>
                          </a:solidFill>
                          <a:latin typeface="+mn-ea"/>
                          <a:ea typeface="+mn-ea"/>
                        </a:rPr>
                        <a:t>ISMS</a:t>
                      </a:r>
                      <a:r>
                        <a:rPr kumimoji="1" lang="ja-JP" altLang="en-US" sz="1050">
                          <a:solidFill>
                            <a:schemeClr val="tx1"/>
                          </a:solidFill>
                          <a:latin typeface="+mn-ea"/>
                          <a:ea typeface="+mn-ea"/>
                        </a:rPr>
                        <a:t>の管理策について、テーマと属性という観点を学んだ上で管理策の構成を理解すること</a:t>
                      </a:r>
                      <a:endParaRPr kumimoji="1" lang="en-US" altLang="ja-JP" sz="105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
        <p:nvSpPr>
          <p:cNvPr id="9" name="テキスト プレースホルダー 2">
            <a:extLst>
              <a:ext uri="{FF2B5EF4-FFF2-40B4-BE49-F238E27FC236}">
                <a16:creationId xmlns:a16="http://schemas.microsoft.com/office/drawing/2014/main" id="{CAA2DC19-C564-2721-BEE8-723537A203BF}"/>
              </a:ext>
            </a:extLst>
          </p:cNvPr>
          <p:cNvSpPr>
            <a:spLocks noGrp="1"/>
          </p:cNvSpPr>
          <p:nvPr>
            <p:ph type="body" sz="quarter" idx="14"/>
          </p:nvPr>
        </p:nvSpPr>
        <p:spPr>
          <a:xfrm>
            <a:off x="1123950" y="1457325"/>
            <a:ext cx="6143124" cy="381000"/>
          </a:xfrm>
        </p:spPr>
        <p:txBody>
          <a:bodyPr/>
          <a:lstStyle/>
          <a:p>
            <a:r>
              <a:rPr kumimoji="1" lang="en-US" altLang="ja-JP"/>
              <a:t>19-2-</a:t>
            </a:r>
            <a:r>
              <a:rPr lang="en-US" altLang="ja-JP"/>
              <a:t>9</a:t>
            </a:r>
            <a:r>
              <a:rPr kumimoji="1" lang="en-US" altLang="ja-JP"/>
              <a:t>. </a:t>
            </a:r>
            <a:r>
              <a:rPr kumimoji="1" lang="ja-JP" altLang="en-US" sz="1000"/>
              <a:t>第</a:t>
            </a:r>
            <a:r>
              <a:rPr kumimoji="1" lang="en-US" altLang="ja-JP" sz="1000"/>
              <a:t>9</a:t>
            </a:r>
            <a:r>
              <a:rPr kumimoji="1" lang="ja-JP" altLang="en-US" sz="1000"/>
              <a:t>章</a:t>
            </a:r>
            <a:r>
              <a:rPr kumimoji="1" lang="en-US" altLang="ja-JP" sz="1000"/>
              <a:t>. </a:t>
            </a:r>
            <a:r>
              <a:rPr kumimoji="1" lang="ja-JP" altLang="en-US" sz="1000"/>
              <a:t>管理策のテーマと属性</a:t>
            </a:r>
          </a:p>
        </p:txBody>
      </p:sp>
      <p:sp>
        <p:nvSpPr>
          <p:cNvPr id="12" name="正方形/長方形 11">
            <a:extLst>
              <a:ext uri="{FF2B5EF4-FFF2-40B4-BE49-F238E27FC236}">
                <a16:creationId xmlns:a16="http://schemas.microsoft.com/office/drawing/2014/main" id="{C1BD9837-80C5-93CC-4ED1-8794C84A3695}"/>
              </a:ext>
            </a:extLst>
          </p:cNvPr>
          <p:cNvSpPr/>
          <p:nvPr/>
        </p:nvSpPr>
        <p:spPr>
          <a:xfrm>
            <a:off x="622800" y="6671715"/>
            <a:ext cx="5612400" cy="2486478"/>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800"/>
          </a:p>
        </p:txBody>
      </p:sp>
      <p:sp>
        <p:nvSpPr>
          <p:cNvPr id="42" name="テキスト ボックス 41">
            <a:extLst>
              <a:ext uri="{FF2B5EF4-FFF2-40B4-BE49-F238E27FC236}">
                <a16:creationId xmlns:a16="http://schemas.microsoft.com/office/drawing/2014/main" id="{07CD6945-EF62-F243-FED7-26C72E09CED3}"/>
              </a:ext>
            </a:extLst>
          </p:cNvPr>
          <p:cNvSpPr txBox="1"/>
          <p:nvPr/>
        </p:nvSpPr>
        <p:spPr>
          <a:xfrm>
            <a:off x="4585138" y="6705774"/>
            <a:ext cx="1459015" cy="215444"/>
          </a:xfrm>
          <a:prstGeom prst="rect">
            <a:avLst/>
          </a:prstGeom>
          <a:noFill/>
        </p:spPr>
        <p:txBody>
          <a:bodyPr wrap="square" rtlCol="0">
            <a:spAutoFit/>
          </a:bodyPr>
          <a:lstStyle/>
          <a:p>
            <a:pPr algn="ctr"/>
            <a:r>
              <a:rPr kumimoji="1" lang="en-US" altLang="ja-JP" sz="800" b="1"/>
              <a:t>ISO/IEC 27002:2022</a:t>
            </a:r>
            <a:endParaRPr kumimoji="1" lang="ja-JP" altLang="en-US" sz="800" b="1"/>
          </a:p>
        </p:txBody>
      </p:sp>
      <p:grpSp>
        <p:nvGrpSpPr>
          <p:cNvPr id="11" name="グループ化 10">
            <a:extLst>
              <a:ext uri="{FF2B5EF4-FFF2-40B4-BE49-F238E27FC236}">
                <a16:creationId xmlns:a16="http://schemas.microsoft.com/office/drawing/2014/main" id="{03167A66-8E8C-AA1E-32B2-69FC464DE11D}"/>
              </a:ext>
            </a:extLst>
          </p:cNvPr>
          <p:cNvGrpSpPr/>
          <p:nvPr/>
        </p:nvGrpSpPr>
        <p:grpSpPr>
          <a:xfrm>
            <a:off x="729000" y="6941920"/>
            <a:ext cx="5400000" cy="2169825"/>
            <a:chOff x="729000" y="7153791"/>
            <a:chExt cx="5400000" cy="2169825"/>
          </a:xfrm>
        </p:grpSpPr>
        <p:sp>
          <p:nvSpPr>
            <p:cNvPr id="43" name="テキスト ボックス 42">
              <a:extLst>
                <a:ext uri="{FF2B5EF4-FFF2-40B4-BE49-F238E27FC236}">
                  <a16:creationId xmlns:a16="http://schemas.microsoft.com/office/drawing/2014/main" id="{0E0C9A4F-5791-BFC5-8616-46158ECEAFEA}"/>
                </a:ext>
              </a:extLst>
            </p:cNvPr>
            <p:cNvSpPr txBox="1"/>
            <p:nvPr/>
          </p:nvSpPr>
          <p:spPr>
            <a:xfrm>
              <a:off x="729000" y="7153791"/>
              <a:ext cx="2939818" cy="2169825"/>
            </a:xfrm>
            <a:prstGeom prst="rect">
              <a:avLst/>
            </a:prstGeom>
            <a:noFill/>
            <a:ln>
              <a:solidFill>
                <a:schemeClr val="accent1"/>
              </a:solidFill>
            </a:ln>
          </p:spPr>
          <p:txBody>
            <a:bodyPr wrap="square" rtlCol="0">
              <a:spAutoFit/>
            </a:bodyPr>
            <a:lstStyle/>
            <a:p>
              <a:pPr marL="171450" indent="-171450">
                <a:buFont typeface="Wingdings" panose="05000000000000000000" pitchFamily="2" charset="2"/>
                <a:buChar char="p"/>
              </a:pPr>
              <a:r>
                <a:rPr kumimoji="1" lang="ja-JP" altLang="en-US" sz="900"/>
                <a:t>情報セキュリティのための方針群</a:t>
              </a:r>
              <a:endParaRPr kumimoji="1" lang="en-US" altLang="ja-JP" sz="900"/>
            </a:p>
            <a:p>
              <a:pPr marL="171450" indent="-171450">
                <a:buFont typeface="Wingdings" panose="05000000000000000000" pitchFamily="2" charset="2"/>
                <a:buChar char="p"/>
              </a:pPr>
              <a:r>
                <a:rPr kumimoji="1" lang="ja-JP" altLang="en-US" sz="900"/>
                <a:t>情報セキュリティのための組織</a:t>
              </a:r>
              <a:endParaRPr kumimoji="1" lang="en-US" altLang="ja-JP" sz="900"/>
            </a:p>
            <a:p>
              <a:pPr marL="171450" indent="-171450">
                <a:buFont typeface="Wingdings" panose="05000000000000000000" pitchFamily="2" charset="2"/>
                <a:buChar char="p"/>
              </a:pPr>
              <a:r>
                <a:rPr kumimoji="1" lang="ja-JP" altLang="en-US" sz="900"/>
                <a:t>人的資源のセキュリティ</a:t>
              </a:r>
            </a:p>
            <a:p>
              <a:pPr marL="171450" indent="-171450">
                <a:buFont typeface="Wingdings" panose="05000000000000000000" pitchFamily="2" charset="2"/>
                <a:buChar char="p"/>
              </a:pPr>
              <a:r>
                <a:rPr kumimoji="1" lang="ja-JP" altLang="en-US" sz="900"/>
                <a:t>資産の管理</a:t>
              </a:r>
            </a:p>
            <a:p>
              <a:pPr marL="171450" indent="-171450">
                <a:buFont typeface="Wingdings" panose="05000000000000000000" pitchFamily="2" charset="2"/>
                <a:buChar char="p"/>
              </a:pPr>
              <a:r>
                <a:rPr kumimoji="1" lang="ja-JP" altLang="en-US" sz="900"/>
                <a:t>アクセス制御</a:t>
              </a:r>
            </a:p>
            <a:p>
              <a:pPr marL="171450" indent="-171450">
                <a:buFont typeface="Wingdings" panose="05000000000000000000" pitchFamily="2" charset="2"/>
                <a:buChar char="p"/>
              </a:pPr>
              <a:r>
                <a:rPr kumimoji="1" lang="ja-JP" altLang="en-US" sz="900"/>
                <a:t>暗号</a:t>
              </a:r>
            </a:p>
            <a:p>
              <a:pPr marL="171450" indent="-171450">
                <a:buFont typeface="Wingdings" panose="05000000000000000000" pitchFamily="2" charset="2"/>
                <a:buChar char="p"/>
              </a:pPr>
              <a:r>
                <a:rPr kumimoji="1" lang="ja-JP" altLang="en-US" sz="900"/>
                <a:t>物理的及び環境的セキュリティ</a:t>
              </a:r>
            </a:p>
            <a:p>
              <a:pPr marL="171450" indent="-171450">
                <a:buFont typeface="Wingdings" panose="05000000000000000000" pitchFamily="2" charset="2"/>
                <a:buChar char="p"/>
              </a:pPr>
              <a:r>
                <a:rPr kumimoji="1" lang="ja-JP" altLang="en-US" sz="900"/>
                <a:t>運用のセキュリティ</a:t>
              </a:r>
            </a:p>
            <a:p>
              <a:pPr marL="171450" indent="-171450">
                <a:buFont typeface="Wingdings" panose="05000000000000000000" pitchFamily="2" charset="2"/>
                <a:buChar char="p"/>
              </a:pPr>
              <a:r>
                <a:rPr kumimoji="1" lang="ja-JP" altLang="en-US" sz="900"/>
                <a:t>通信のセキュリティ</a:t>
              </a:r>
            </a:p>
            <a:p>
              <a:pPr marL="171450" indent="-171450">
                <a:buFont typeface="Wingdings" panose="05000000000000000000" pitchFamily="2" charset="2"/>
                <a:buChar char="p"/>
              </a:pPr>
              <a:r>
                <a:rPr kumimoji="1" lang="ja-JP" altLang="en-US" sz="900"/>
                <a:t>システムの取得、開発及び保守</a:t>
              </a:r>
            </a:p>
            <a:p>
              <a:pPr marL="171450" indent="-171450">
                <a:buFont typeface="Wingdings" panose="05000000000000000000" pitchFamily="2" charset="2"/>
                <a:buChar char="p"/>
              </a:pPr>
              <a:r>
                <a:rPr kumimoji="1" lang="ja-JP" altLang="en-US" sz="900"/>
                <a:t>供給者関係</a:t>
              </a:r>
            </a:p>
            <a:p>
              <a:pPr marL="171450" indent="-171450">
                <a:buFont typeface="Wingdings" panose="05000000000000000000" pitchFamily="2" charset="2"/>
                <a:buChar char="p"/>
              </a:pPr>
              <a:r>
                <a:rPr kumimoji="1" lang="ja-JP" altLang="en-US" sz="900"/>
                <a:t>情報セキュリティインシデント管理</a:t>
              </a:r>
            </a:p>
            <a:p>
              <a:pPr marL="171450" indent="-171450">
                <a:buFont typeface="Wingdings" panose="05000000000000000000" pitchFamily="2" charset="2"/>
                <a:buChar char="p"/>
              </a:pPr>
              <a:r>
                <a:rPr kumimoji="1" lang="ja-JP" altLang="en-US" sz="900"/>
                <a:t>事業継続マネジメントにおける情報セキュリティの側面</a:t>
              </a:r>
            </a:p>
            <a:p>
              <a:pPr marL="171450" indent="-171450">
                <a:buFont typeface="Wingdings" panose="05000000000000000000" pitchFamily="2" charset="2"/>
                <a:buChar char="p"/>
              </a:pPr>
              <a:r>
                <a:rPr kumimoji="1" lang="ja-JP" altLang="en-US" sz="900"/>
                <a:t>遵守</a:t>
              </a:r>
            </a:p>
          </p:txBody>
        </p:sp>
        <p:sp>
          <p:nvSpPr>
            <p:cNvPr id="44" name="テキスト ボックス 43">
              <a:extLst>
                <a:ext uri="{FF2B5EF4-FFF2-40B4-BE49-F238E27FC236}">
                  <a16:creationId xmlns:a16="http://schemas.microsoft.com/office/drawing/2014/main" id="{A125319D-FD71-579D-5A24-E111339CCB67}"/>
                </a:ext>
              </a:extLst>
            </p:cNvPr>
            <p:cNvSpPr txBox="1"/>
            <p:nvPr/>
          </p:nvSpPr>
          <p:spPr>
            <a:xfrm>
              <a:off x="4495424" y="7153791"/>
              <a:ext cx="1633576" cy="1892826"/>
            </a:xfrm>
            <a:prstGeom prst="rect">
              <a:avLst/>
            </a:prstGeom>
            <a:noFill/>
            <a:ln>
              <a:solidFill>
                <a:schemeClr val="accent1"/>
              </a:solidFill>
            </a:ln>
          </p:spPr>
          <p:txBody>
            <a:bodyPr wrap="square" rtlCol="0">
              <a:spAutoFit/>
            </a:bodyPr>
            <a:lstStyle/>
            <a:p>
              <a:r>
                <a:rPr kumimoji="1" lang="ja-JP" altLang="en-US" sz="900" b="1"/>
                <a:t>テーマ</a:t>
              </a:r>
              <a:endParaRPr kumimoji="1" lang="en-US" altLang="ja-JP" sz="900" b="1"/>
            </a:p>
            <a:p>
              <a:pPr marL="171450" indent="-171450">
                <a:buFont typeface="Wingdings" panose="05000000000000000000" pitchFamily="2" charset="2"/>
                <a:buChar char="p"/>
              </a:pPr>
              <a:r>
                <a:rPr kumimoji="1" lang="ja-JP" altLang="en-US" sz="900"/>
                <a:t>組織的管理策</a:t>
              </a:r>
              <a:endParaRPr kumimoji="1" lang="en-US" altLang="ja-JP" sz="900"/>
            </a:p>
            <a:p>
              <a:pPr marL="171450" indent="-171450">
                <a:buFont typeface="Wingdings" panose="05000000000000000000" pitchFamily="2" charset="2"/>
                <a:buChar char="p"/>
              </a:pPr>
              <a:r>
                <a:rPr kumimoji="1" lang="ja-JP" altLang="en-US" sz="900"/>
                <a:t>人的管理策</a:t>
              </a:r>
            </a:p>
            <a:p>
              <a:pPr marL="171450" indent="-171450">
                <a:buFont typeface="Wingdings" panose="05000000000000000000" pitchFamily="2" charset="2"/>
                <a:buChar char="p"/>
              </a:pPr>
              <a:r>
                <a:rPr kumimoji="1" lang="ja-JP" altLang="en-US" sz="900"/>
                <a:t>物理的管理策</a:t>
              </a:r>
            </a:p>
            <a:p>
              <a:pPr marL="171450" indent="-171450">
                <a:buFont typeface="Wingdings" panose="05000000000000000000" pitchFamily="2" charset="2"/>
                <a:buChar char="p"/>
              </a:pPr>
              <a:r>
                <a:rPr kumimoji="1" lang="ja-JP" altLang="en-US" sz="900"/>
                <a:t>技術的管理策</a:t>
              </a:r>
              <a:endParaRPr kumimoji="1" lang="en-US" altLang="ja-JP" sz="900"/>
            </a:p>
            <a:p>
              <a:pPr marL="171450" indent="-171450">
                <a:buFont typeface="Wingdings" panose="05000000000000000000" pitchFamily="2" charset="2"/>
                <a:buChar char="p"/>
              </a:pPr>
              <a:endParaRPr kumimoji="1" lang="en-US" altLang="ja-JP" sz="900"/>
            </a:p>
            <a:p>
              <a:r>
                <a:rPr kumimoji="1" lang="ja-JP" altLang="en-US" sz="900" b="1"/>
                <a:t>属性</a:t>
              </a:r>
              <a:endParaRPr kumimoji="1" lang="en-US" altLang="ja-JP" sz="900" b="1"/>
            </a:p>
            <a:p>
              <a:pPr marL="171450" indent="-171450">
                <a:buFont typeface="Wingdings" panose="05000000000000000000" pitchFamily="2" charset="2"/>
                <a:buChar char="p"/>
              </a:pPr>
              <a:r>
                <a:rPr kumimoji="1" lang="ja-JP" altLang="en-US" sz="900"/>
                <a:t>管理策タイプ</a:t>
              </a:r>
              <a:endParaRPr kumimoji="1" lang="en-US" altLang="ja-JP" sz="900"/>
            </a:p>
            <a:p>
              <a:pPr marL="171450" indent="-171450">
                <a:buFont typeface="Wingdings" panose="05000000000000000000" pitchFamily="2" charset="2"/>
                <a:buChar char="p"/>
              </a:pPr>
              <a:r>
                <a:rPr kumimoji="1" lang="ja-JP" altLang="en-US" sz="900"/>
                <a:t>情報セキュリティ特性</a:t>
              </a:r>
              <a:endParaRPr kumimoji="1" lang="en-US" altLang="ja-JP" sz="900"/>
            </a:p>
            <a:p>
              <a:pPr marL="171450" indent="-171450">
                <a:buFont typeface="Wingdings" panose="05000000000000000000" pitchFamily="2" charset="2"/>
                <a:buChar char="p"/>
              </a:pPr>
              <a:r>
                <a:rPr kumimoji="1" lang="ja-JP" altLang="en-US" sz="900"/>
                <a:t>サイバーセキュリティ概念</a:t>
              </a:r>
            </a:p>
            <a:p>
              <a:pPr marL="171450" indent="-171450">
                <a:buFont typeface="Wingdings" panose="05000000000000000000" pitchFamily="2" charset="2"/>
                <a:buChar char="p"/>
              </a:pPr>
              <a:r>
                <a:rPr kumimoji="1" lang="ja-JP" altLang="en-US" sz="900"/>
                <a:t>運用機能</a:t>
              </a:r>
            </a:p>
            <a:p>
              <a:pPr marL="171450" indent="-171450">
                <a:buFont typeface="Wingdings" panose="05000000000000000000" pitchFamily="2" charset="2"/>
                <a:buChar char="p"/>
              </a:pPr>
              <a:r>
                <a:rPr kumimoji="1" lang="ja-JP" altLang="en-US" sz="900"/>
                <a:t>セキュリティドメイン</a:t>
              </a:r>
            </a:p>
          </p:txBody>
        </p:sp>
      </p:grpSp>
      <p:sp>
        <p:nvSpPr>
          <p:cNvPr id="47" name="矢印: 右 46">
            <a:extLst>
              <a:ext uri="{FF2B5EF4-FFF2-40B4-BE49-F238E27FC236}">
                <a16:creationId xmlns:a16="http://schemas.microsoft.com/office/drawing/2014/main" id="{8376D11F-8E5E-B2B2-D57B-AF9F9F0560D3}"/>
              </a:ext>
            </a:extLst>
          </p:cNvPr>
          <p:cNvSpPr/>
          <p:nvPr/>
        </p:nvSpPr>
        <p:spPr>
          <a:xfrm>
            <a:off x="3844139" y="7224514"/>
            <a:ext cx="559081" cy="1117789"/>
          </a:xfrm>
          <a:prstGeom prst="rightArrow">
            <a:avLst/>
          </a:prstGeom>
          <a:solidFill>
            <a:srgbClr val="4472C4"/>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800" b="1">
                <a:solidFill>
                  <a:schemeClr val="bg1"/>
                </a:solidFill>
              </a:rPr>
              <a:t>改訂</a:t>
            </a:r>
          </a:p>
        </p:txBody>
      </p:sp>
      <p:sp>
        <p:nvSpPr>
          <p:cNvPr id="48" name="テキスト ボックス 47">
            <a:extLst>
              <a:ext uri="{FF2B5EF4-FFF2-40B4-BE49-F238E27FC236}">
                <a16:creationId xmlns:a16="http://schemas.microsoft.com/office/drawing/2014/main" id="{7744EDFF-109F-E753-D46A-73AEC3BEED09}"/>
              </a:ext>
            </a:extLst>
          </p:cNvPr>
          <p:cNvSpPr txBox="1"/>
          <p:nvPr/>
        </p:nvSpPr>
        <p:spPr>
          <a:xfrm>
            <a:off x="879430" y="6705745"/>
            <a:ext cx="2600115" cy="215444"/>
          </a:xfrm>
          <a:prstGeom prst="rect">
            <a:avLst/>
          </a:prstGeom>
          <a:noFill/>
        </p:spPr>
        <p:txBody>
          <a:bodyPr wrap="square" rtlCol="0">
            <a:spAutoFit/>
          </a:bodyPr>
          <a:lstStyle/>
          <a:p>
            <a:pPr algn="ctr"/>
            <a:r>
              <a:rPr kumimoji="1" lang="en-US" altLang="ja-JP" sz="800" b="1"/>
              <a:t>ISO/IEC 27002:2013</a:t>
            </a:r>
            <a:endParaRPr kumimoji="1" lang="ja-JP" altLang="en-US" sz="800" b="1"/>
          </a:p>
        </p:txBody>
      </p:sp>
      <p:pic>
        <p:nvPicPr>
          <p:cNvPr id="3" name="図 2">
            <a:extLst>
              <a:ext uri="{FF2B5EF4-FFF2-40B4-BE49-F238E27FC236}">
                <a16:creationId xmlns:a16="http://schemas.microsoft.com/office/drawing/2014/main" id="{1953ABF2-AFD0-74AE-0A39-5E7291E6F2C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00335" y="3811136"/>
            <a:ext cx="180000" cy="180000"/>
          </a:xfrm>
          <a:prstGeom prst="rect">
            <a:avLst/>
          </a:prstGeom>
        </p:spPr>
      </p:pic>
      <p:sp>
        <p:nvSpPr>
          <p:cNvPr id="6" name="テキスト ボックス 5">
            <a:extLst>
              <a:ext uri="{FF2B5EF4-FFF2-40B4-BE49-F238E27FC236}">
                <a16:creationId xmlns:a16="http://schemas.microsoft.com/office/drawing/2014/main" id="{3FB09F40-76B2-9441-417B-8D7B3A9D3311}"/>
              </a:ext>
            </a:extLst>
          </p:cNvPr>
          <p:cNvSpPr txBox="1"/>
          <p:nvPr/>
        </p:nvSpPr>
        <p:spPr>
          <a:xfrm>
            <a:off x="622800" y="9205818"/>
            <a:ext cx="5612400" cy="184666"/>
          </a:xfrm>
          <a:prstGeom prst="rect">
            <a:avLst/>
          </a:prstGeom>
          <a:noFill/>
        </p:spPr>
        <p:txBody>
          <a:bodyPr wrap="square" rtlCol="0">
            <a:spAutoFit/>
          </a:bodyPr>
          <a:lstStyle/>
          <a:p>
            <a:pPr algn="ctr"/>
            <a:r>
              <a:rPr kumimoji="1" lang="ja-JP" altLang="en-US" sz="600"/>
              <a:t>図</a:t>
            </a:r>
            <a:r>
              <a:rPr kumimoji="1" lang="en-US" altLang="ja-JP" sz="600"/>
              <a:t>78. ISO/IEC 27002</a:t>
            </a:r>
            <a:r>
              <a:rPr kumimoji="1" lang="ja-JP" altLang="en-US" sz="600"/>
              <a:t>の改定内容</a:t>
            </a:r>
          </a:p>
        </p:txBody>
      </p:sp>
      <p:sp>
        <p:nvSpPr>
          <p:cNvPr id="7" name="スライド番号プレースホルダー 3">
            <a:extLst>
              <a:ext uri="{FF2B5EF4-FFF2-40B4-BE49-F238E27FC236}">
                <a16:creationId xmlns:a16="http://schemas.microsoft.com/office/drawing/2014/main" id="{108E1E92-5BF1-6817-2A75-C6DF2D14E86D}"/>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21</a:t>
            </a:r>
            <a:endParaRPr kumimoji="1" lang="ja-JP" altLang="en-US"/>
          </a:p>
        </p:txBody>
      </p:sp>
    </p:spTree>
    <p:extLst>
      <p:ext uri="{BB962C8B-B14F-4D97-AF65-F5344CB8AC3E}">
        <p14:creationId xmlns:p14="http://schemas.microsoft.com/office/powerpoint/2010/main" val="1959864358"/>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正方形/長方形 41">
            <a:extLst>
              <a:ext uri="{FF2B5EF4-FFF2-40B4-BE49-F238E27FC236}">
                <a16:creationId xmlns:a16="http://schemas.microsoft.com/office/drawing/2014/main" id="{91FA854E-AE00-8626-3860-7A1A39C09FC7}"/>
              </a:ext>
            </a:extLst>
          </p:cNvPr>
          <p:cNvSpPr/>
          <p:nvPr/>
        </p:nvSpPr>
        <p:spPr>
          <a:xfrm>
            <a:off x="622800" y="3264206"/>
            <a:ext cx="5612400" cy="2551726"/>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800"/>
          </a:p>
        </p:txBody>
      </p:sp>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graphicFrame>
        <p:nvGraphicFramePr>
          <p:cNvPr id="4" name="表 3">
            <a:extLst>
              <a:ext uri="{FF2B5EF4-FFF2-40B4-BE49-F238E27FC236}">
                <a16:creationId xmlns:a16="http://schemas.microsoft.com/office/drawing/2014/main" id="{30C1516B-06EF-A836-389A-5ADCFA92C07C}"/>
              </a:ext>
            </a:extLst>
          </p:cNvPr>
          <p:cNvGraphicFramePr>
            <a:graphicFrameLocks noGrp="1"/>
          </p:cNvGraphicFramePr>
          <p:nvPr>
            <p:extLst>
              <p:ext uri="{D42A27DB-BD31-4B8C-83A1-F6EECF244321}">
                <p14:modId xmlns:p14="http://schemas.microsoft.com/office/powerpoint/2010/main" val="1590996522"/>
              </p:ext>
            </p:extLst>
          </p:nvPr>
        </p:nvGraphicFramePr>
        <p:xfrm>
          <a:off x="622800" y="2052000"/>
          <a:ext cx="5612400" cy="12115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15280">
                <a:tc>
                  <a:txBody>
                    <a:bodyPr/>
                    <a:lstStyle/>
                    <a:p>
                      <a:pPr marL="171450" lvl="0" indent="-171450">
                        <a:buFont typeface="Arial" panose="020B0604020202020204" pitchFamily="34" charset="0"/>
                        <a:buChar char="•"/>
                      </a:pP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管理策のテーマと属性</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管理策のテーマと属性について説明しています。</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テーマとは、</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ISO/IEC 27002</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の箇条</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5</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8</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に示される</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4</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種の管理策での分類（組織的・人的・物理的・技術的）のことです。</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属性とは、テーマとは別の視点で、より細かに管理策をみるためのものです。各管理策に属性が付与されたことにより、検索性が向上し、管理策のフィルタリング、並び替え、提示がしやすくなりました。</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32529652"/>
                  </a:ext>
                </a:extLst>
              </a:tr>
            </a:tbl>
          </a:graphicData>
        </a:graphic>
      </p:graphicFrame>
      <p:grpSp>
        <p:nvGrpSpPr>
          <p:cNvPr id="15" name="グループ化 14">
            <a:extLst>
              <a:ext uri="{FF2B5EF4-FFF2-40B4-BE49-F238E27FC236}">
                <a16:creationId xmlns:a16="http://schemas.microsoft.com/office/drawing/2014/main" id="{AD4B41C8-3B59-1443-3049-8859219A2072}"/>
              </a:ext>
            </a:extLst>
          </p:cNvPr>
          <p:cNvGrpSpPr/>
          <p:nvPr/>
        </p:nvGrpSpPr>
        <p:grpSpPr>
          <a:xfrm>
            <a:off x="729000" y="3343144"/>
            <a:ext cx="5400000" cy="2355040"/>
            <a:chOff x="606044" y="3495544"/>
            <a:chExt cx="5639444" cy="2355040"/>
          </a:xfrm>
        </p:grpSpPr>
        <p:sp>
          <p:nvSpPr>
            <p:cNvPr id="8" name="四角形: 角を丸くする 7">
              <a:extLst>
                <a:ext uri="{FF2B5EF4-FFF2-40B4-BE49-F238E27FC236}">
                  <a16:creationId xmlns:a16="http://schemas.microsoft.com/office/drawing/2014/main" id="{5F72B269-F889-522F-2A22-7A948E333E69}"/>
                </a:ext>
              </a:extLst>
            </p:cNvPr>
            <p:cNvSpPr/>
            <p:nvPr/>
          </p:nvSpPr>
          <p:spPr>
            <a:xfrm>
              <a:off x="1131283" y="4516488"/>
              <a:ext cx="4816063" cy="1333308"/>
            </a:xfrm>
            <a:prstGeom prst="roundRect">
              <a:avLst/>
            </a:prstGeom>
            <a:ln w="28575">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1200"/>
            </a:p>
          </p:txBody>
        </p:sp>
        <p:sp>
          <p:nvSpPr>
            <p:cNvPr id="31" name="テキスト ボックス 30">
              <a:extLst>
                <a:ext uri="{FF2B5EF4-FFF2-40B4-BE49-F238E27FC236}">
                  <a16:creationId xmlns:a16="http://schemas.microsoft.com/office/drawing/2014/main" id="{F85FD256-FBA7-5629-BD2B-432103F6DD3E}"/>
                </a:ext>
              </a:extLst>
            </p:cNvPr>
            <p:cNvSpPr txBox="1"/>
            <p:nvPr/>
          </p:nvSpPr>
          <p:spPr>
            <a:xfrm>
              <a:off x="1104548" y="5481252"/>
              <a:ext cx="1266768" cy="230832"/>
            </a:xfrm>
            <a:prstGeom prst="rect">
              <a:avLst/>
            </a:prstGeom>
            <a:noFill/>
          </p:spPr>
          <p:txBody>
            <a:bodyPr wrap="square" rtlCol="0">
              <a:spAutoFit/>
            </a:bodyPr>
            <a:lstStyle/>
            <a:p>
              <a:pPr algn="ctr"/>
              <a:r>
                <a:rPr kumimoji="1" lang="ja-JP" altLang="en-US" sz="900"/>
                <a:t>管理策タイプ</a:t>
              </a:r>
            </a:p>
          </p:txBody>
        </p:sp>
        <p:sp>
          <p:nvSpPr>
            <p:cNvPr id="36" name="テキスト ボックス 35">
              <a:extLst>
                <a:ext uri="{FF2B5EF4-FFF2-40B4-BE49-F238E27FC236}">
                  <a16:creationId xmlns:a16="http://schemas.microsoft.com/office/drawing/2014/main" id="{43066EEB-1FCB-8835-E591-1CE321D94B9F}"/>
                </a:ext>
              </a:extLst>
            </p:cNvPr>
            <p:cNvSpPr txBox="1"/>
            <p:nvPr/>
          </p:nvSpPr>
          <p:spPr>
            <a:xfrm>
              <a:off x="1935389" y="5481252"/>
              <a:ext cx="1266768" cy="369332"/>
            </a:xfrm>
            <a:prstGeom prst="rect">
              <a:avLst/>
            </a:prstGeom>
            <a:noFill/>
          </p:spPr>
          <p:txBody>
            <a:bodyPr wrap="square" rtlCol="0">
              <a:spAutoFit/>
            </a:bodyPr>
            <a:lstStyle/>
            <a:p>
              <a:pPr algn="ctr"/>
              <a:r>
                <a:rPr kumimoji="1" lang="ja-JP" altLang="en-US" sz="900"/>
                <a:t>情報セキュリティ</a:t>
              </a:r>
              <a:endParaRPr kumimoji="1" lang="en-US" altLang="ja-JP" sz="900"/>
            </a:p>
            <a:p>
              <a:pPr algn="ctr"/>
              <a:r>
                <a:rPr kumimoji="1" lang="ja-JP" altLang="en-US" sz="900"/>
                <a:t>特性</a:t>
              </a:r>
            </a:p>
          </p:txBody>
        </p:sp>
        <p:sp>
          <p:nvSpPr>
            <p:cNvPr id="37" name="テキスト ボックス 36">
              <a:extLst>
                <a:ext uri="{FF2B5EF4-FFF2-40B4-BE49-F238E27FC236}">
                  <a16:creationId xmlns:a16="http://schemas.microsoft.com/office/drawing/2014/main" id="{E1D5D591-13A5-23F2-0078-0095103A9418}"/>
                </a:ext>
              </a:extLst>
            </p:cNvPr>
            <p:cNvSpPr txBox="1"/>
            <p:nvPr/>
          </p:nvSpPr>
          <p:spPr>
            <a:xfrm>
              <a:off x="2848780" y="5480928"/>
              <a:ext cx="1266768" cy="369332"/>
            </a:xfrm>
            <a:prstGeom prst="rect">
              <a:avLst/>
            </a:prstGeom>
            <a:noFill/>
          </p:spPr>
          <p:txBody>
            <a:bodyPr wrap="square" rtlCol="0">
              <a:spAutoFit/>
            </a:bodyPr>
            <a:lstStyle/>
            <a:p>
              <a:pPr algn="ctr"/>
              <a:r>
                <a:rPr kumimoji="1" lang="ja-JP" altLang="en-US" sz="900"/>
                <a:t>サイバー</a:t>
              </a:r>
              <a:endParaRPr kumimoji="1" lang="en-US" altLang="ja-JP" sz="900"/>
            </a:p>
            <a:p>
              <a:pPr algn="ctr"/>
              <a:r>
                <a:rPr kumimoji="1" lang="ja-JP" altLang="en-US" sz="900"/>
                <a:t>セキュリティ概念</a:t>
              </a:r>
            </a:p>
          </p:txBody>
        </p:sp>
        <p:sp>
          <p:nvSpPr>
            <p:cNvPr id="38" name="テキスト ボックス 37">
              <a:extLst>
                <a:ext uri="{FF2B5EF4-FFF2-40B4-BE49-F238E27FC236}">
                  <a16:creationId xmlns:a16="http://schemas.microsoft.com/office/drawing/2014/main" id="{8D0D91AB-F6D8-0B78-679E-8AC695B648ED}"/>
                </a:ext>
              </a:extLst>
            </p:cNvPr>
            <p:cNvSpPr txBox="1"/>
            <p:nvPr/>
          </p:nvSpPr>
          <p:spPr>
            <a:xfrm>
              <a:off x="3673271" y="5481252"/>
              <a:ext cx="1266768" cy="230832"/>
            </a:xfrm>
            <a:prstGeom prst="rect">
              <a:avLst/>
            </a:prstGeom>
            <a:noFill/>
          </p:spPr>
          <p:txBody>
            <a:bodyPr wrap="square" rtlCol="0">
              <a:spAutoFit/>
            </a:bodyPr>
            <a:lstStyle/>
            <a:p>
              <a:pPr algn="ctr"/>
              <a:r>
                <a:rPr kumimoji="1" lang="ja-JP" altLang="en-US" sz="900"/>
                <a:t>運用機能</a:t>
              </a:r>
            </a:p>
          </p:txBody>
        </p:sp>
        <p:sp>
          <p:nvSpPr>
            <p:cNvPr id="39" name="テキスト ボックス 38">
              <a:extLst>
                <a:ext uri="{FF2B5EF4-FFF2-40B4-BE49-F238E27FC236}">
                  <a16:creationId xmlns:a16="http://schemas.microsoft.com/office/drawing/2014/main" id="{08BD6DB8-EAD5-FF1A-3327-E38B17EBBACF}"/>
                </a:ext>
              </a:extLst>
            </p:cNvPr>
            <p:cNvSpPr txBox="1"/>
            <p:nvPr/>
          </p:nvSpPr>
          <p:spPr>
            <a:xfrm>
              <a:off x="4586662" y="5481252"/>
              <a:ext cx="1266768" cy="369332"/>
            </a:xfrm>
            <a:prstGeom prst="rect">
              <a:avLst/>
            </a:prstGeom>
            <a:noFill/>
          </p:spPr>
          <p:txBody>
            <a:bodyPr wrap="square" rtlCol="0">
              <a:spAutoFit/>
            </a:bodyPr>
            <a:lstStyle/>
            <a:p>
              <a:pPr algn="ctr"/>
              <a:r>
                <a:rPr kumimoji="1" lang="ja-JP" altLang="en-US" sz="900"/>
                <a:t>セキュリティ</a:t>
              </a:r>
              <a:endParaRPr kumimoji="1" lang="en-US" altLang="ja-JP" sz="900"/>
            </a:p>
            <a:p>
              <a:pPr algn="ctr"/>
              <a:r>
                <a:rPr kumimoji="1" lang="ja-JP" altLang="en-US" sz="900"/>
                <a:t>ドメイン</a:t>
              </a:r>
            </a:p>
          </p:txBody>
        </p:sp>
        <p:sp>
          <p:nvSpPr>
            <p:cNvPr id="43" name="四角形: 角を丸くする 42">
              <a:extLst>
                <a:ext uri="{FF2B5EF4-FFF2-40B4-BE49-F238E27FC236}">
                  <a16:creationId xmlns:a16="http://schemas.microsoft.com/office/drawing/2014/main" id="{66BE59F8-DBC1-2D71-E2D6-7A96E9C1F5A4}"/>
                </a:ext>
              </a:extLst>
            </p:cNvPr>
            <p:cNvSpPr/>
            <p:nvPr/>
          </p:nvSpPr>
          <p:spPr>
            <a:xfrm>
              <a:off x="5616901" y="4345242"/>
              <a:ext cx="628587" cy="415886"/>
            </a:xfrm>
            <a:prstGeom prst="roundRect">
              <a:avLst/>
            </a:prstGeom>
            <a:solidFill>
              <a:srgbClr val="4472C4"/>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1200" b="1">
                  <a:solidFill>
                    <a:schemeClr val="bg1"/>
                  </a:solidFill>
                </a:rPr>
                <a:t>属性</a:t>
              </a:r>
            </a:p>
          </p:txBody>
        </p:sp>
        <p:sp>
          <p:nvSpPr>
            <p:cNvPr id="33" name="楕円 32">
              <a:extLst>
                <a:ext uri="{FF2B5EF4-FFF2-40B4-BE49-F238E27FC236}">
                  <a16:creationId xmlns:a16="http://schemas.microsoft.com/office/drawing/2014/main" id="{059E2368-46E9-E566-0ABC-DCC7AE992178}"/>
                </a:ext>
              </a:extLst>
            </p:cNvPr>
            <p:cNvSpPr/>
            <p:nvPr/>
          </p:nvSpPr>
          <p:spPr>
            <a:xfrm>
              <a:off x="3179314" y="4972599"/>
              <a:ext cx="504000" cy="504000"/>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sp>
          <p:nvSpPr>
            <p:cNvPr id="82" name="楕円 81">
              <a:extLst>
                <a:ext uri="{FF2B5EF4-FFF2-40B4-BE49-F238E27FC236}">
                  <a16:creationId xmlns:a16="http://schemas.microsoft.com/office/drawing/2014/main" id="{B14E6376-6EE8-483A-8452-ACC0C7982CD6}"/>
                </a:ext>
              </a:extLst>
            </p:cNvPr>
            <p:cNvSpPr/>
            <p:nvPr/>
          </p:nvSpPr>
          <p:spPr>
            <a:xfrm>
              <a:off x="4063015" y="4972599"/>
              <a:ext cx="504000" cy="504000"/>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sp>
          <p:nvSpPr>
            <p:cNvPr id="83" name="楕円 82">
              <a:extLst>
                <a:ext uri="{FF2B5EF4-FFF2-40B4-BE49-F238E27FC236}">
                  <a16:creationId xmlns:a16="http://schemas.microsoft.com/office/drawing/2014/main" id="{2E4D08DD-17CC-6D1F-0183-7071DB791A4B}"/>
                </a:ext>
              </a:extLst>
            </p:cNvPr>
            <p:cNvSpPr/>
            <p:nvPr/>
          </p:nvSpPr>
          <p:spPr>
            <a:xfrm>
              <a:off x="4946716" y="4973102"/>
              <a:ext cx="504000" cy="504000"/>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sp>
          <p:nvSpPr>
            <p:cNvPr id="84" name="楕円 83">
              <a:extLst>
                <a:ext uri="{FF2B5EF4-FFF2-40B4-BE49-F238E27FC236}">
                  <a16:creationId xmlns:a16="http://schemas.microsoft.com/office/drawing/2014/main" id="{3ACC9E43-786F-6742-AF7F-BCE77C77EB39}"/>
                </a:ext>
              </a:extLst>
            </p:cNvPr>
            <p:cNvSpPr/>
            <p:nvPr/>
          </p:nvSpPr>
          <p:spPr>
            <a:xfrm>
              <a:off x="1411912" y="4973102"/>
              <a:ext cx="504000" cy="504000"/>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sp>
          <p:nvSpPr>
            <p:cNvPr id="85" name="楕円 84">
              <a:extLst>
                <a:ext uri="{FF2B5EF4-FFF2-40B4-BE49-F238E27FC236}">
                  <a16:creationId xmlns:a16="http://schemas.microsoft.com/office/drawing/2014/main" id="{A0A5EC99-8B10-229B-B7B6-B21725858393}"/>
                </a:ext>
              </a:extLst>
            </p:cNvPr>
            <p:cNvSpPr/>
            <p:nvPr/>
          </p:nvSpPr>
          <p:spPr>
            <a:xfrm>
              <a:off x="2295613" y="4973102"/>
              <a:ext cx="504000" cy="504000"/>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pic>
          <p:nvPicPr>
            <p:cNvPr id="89" name="図 88" descr="アイコン&#10;&#10;自動的に生成された説明">
              <a:extLst>
                <a:ext uri="{FF2B5EF4-FFF2-40B4-BE49-F238E27FC236}">
                  <a16:creationId xmlns:a16="http://schemas.microsoft.com/office/drawing/2014/main" id="{1E7E865D-21FF-FD6E-A045-CE84A70359C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029601" y="5047226"/>
              <a:ext cx="352323" cy="373973"/>
            </a:xfrm>
            <a:prstGeom prst="rect">
              <a:avLst/>
            </a:prstGeom>
          </p:spPr>
        </p:pic>
        <p:pic>
          <p:nvPicPr>
            <p:cNvPr id="90" name="図 89" descr="アイコン&#10;&#10;自動的に生成された説明">
              <a:extLst>
                <a:ext uri="{FF2B5EF4-FFF2-40B4-BE49-F238E27FC236}">
                  <a16:creationId xmlns:a16="http://schemas.microsoft.com/office/drawing/2014/main" id="{A6DCF96D-CC49-6364-27CD-FEC3779AE20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186144" y="5054152"/>
              <a:ext cx="291876" cy="309812"/>
            </a:xfrm>
            <a:prstGeom prst="rect">
              <a:avLst/>
            </a:prstGeom>
          </p:spPr>
        </p:pic>
        <p:pic>
          <p:nvPicPr>
            <p:cNvPr id="91" name="図 90" descr="シャツ, 記号 が含まれている画像&#10;&#10;自動的に生成された説明">
              <a:extLst>
                <a:ext uri="{FF2B5EF4-FFF2-40B4-BE49-F238E27FC236}">
                  <a16:creationId xmlns:a16="http://schemas.microsoft.com/office/drawing/2014/main" id="{82D83733-9451-520A-172F-14ACA091523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263330" y="5038441"/>
              <a:ext cx="335721" cy="356351"/>
            </a:xfrm>
            <a:prstGeom prst="rect">
              <a:avLst/>
            </a:prstGeom>
          </p:spPr>
        </p:pic>
        <p:pic>
          <p:nvPicPr>
            <p:cNvPr id="92" name="図 91" descr="アイコン&#10;&#10;自動的に生成された説明">
              <a:extLst>
                <a:ext uri="{FF2B5EF4-FFF2-40B4-BE49-F238E27FC236}">
                  <a16:creationId xmlns:a16="http://schemas.microsoft.com/office/drawing/2014/main" id="{5A20CECB-DD16-1C02-3338-C52FC5E185ED}"/>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384567" y="5060185"/>
              <a:ext cx="322598" cy="342422"/>
            </a:xfrm>
            <a:prstGeom prst="rect">
              <a:avLst/>
            </a:prstGeom>
          </p:spPr>
        </p:pic>
        <p:pic>
          <p:nvPicPr>
            <p:cNvPr id="93" name="図 92" descr="アイコン&#10;&#10;自動的に生成された説明">
              <a:extLst>
                <a:ext uri="{FF2B5EF4-FFF2-40B4-BE49-F238E27FC236}">
                  <a16:creationId xmlns:a16="http://schemas.microsoft.com/office/drawing/2014/main" id="{9C427582-0D9F-F436-BCC1-438980502290}"/>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510865" y="5050405"/>
              <a:ext cx="318978" cy="338579"/>
            </a:xfrm>
            <a:prstGeom prst="rect">
              <a:avLst/>
            </a:prstGeom>
          </p:spPr>
        </p:pic>
        <p:sp>
          <p:nvSpPr>
            <p:cNvPr id="9" name="四角形: 角を丸くする 8">
              <a:extLst>
                <a:ext uri="{FF2B5EF4-FFF2-40B4-BE49-F238E27FC236}">
                  <a16:creationId xmlns:a16="http://schemas.microsoft.com/office/drawing/2014/main" id="{6692F86F-975A-0DFB-8DF7-973F491D4A11}"/>
                </a:ext>
              </a:extLst>
            </p:cNvPr>
            <p:cNvSpPr/>
            <p:nvPr/>
          </p:nvSpPr>
          <p:spPr>
            <a:xfrm>
              <a:off x="1106052" y="3725682"/>
              <a:ext cx="4275872" cy="963455"/>
            </a:xfrm>
            <a:prstGeom prst="roundRect">
              <a:avLst/>
            </a:prstGeom>
            <a:ln w="28575">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1200"/>
            </a:p>
          </p:txBody>
        </p:sp>
        <p:sp>
          <p:nvSpPr>
            <p:cNvPr id="17" name="楕円 16">
              <a:extLst>
                <a:ext uri="{FF2B5EF4-FFF2-40B4-BE49-F238E27FC236}">
                  <a16:creationId xmlns:a16="http://schemas.microsoft.com/office/drawing/2014/main" id="{2DE11D41-A887-4520-8B75-91098E4FDEB1}"/>
                </a:ext>
              </a:extLst>
            </p:cNvPr>
            <p:cNvSpPr/>
            <p:nvPr/>
          </p:nvSpPr>
          <p:spPr>
            <a:xfrm>
              <a:off x="3387103" y="3860692"/>
              <a:ext cx="504000" cy="504000"/>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sp>
          <p:nvSpPr>
            <p:cNvPr id="95" name="楕円 94">
              <a:extLst>
                <a:ext uri="{FF2B5EF4-FFF2-40B4-BE49-F238E27FC236}">
                  <a16:creationId xmlns:a16="http://schemas.microsoft.com/office/drawing/2014/main" id="{D5E2856A-220D-531E-7968-81974DDCC83F}"/>
                </a:ext>
              </a:extLst>
            </p:cNvPr>
            <p:cNvSpPr/>
            <p:nvPr/>
          </p:nvSpPr>
          <p:spPr>
            <a:xfrm>
              <a:off x="4393332" y="3860692"/>
              <a:ext cx="504000" cy="504000"/>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sp>
          <p:nvSpPr>
            <p:cNvPr id="96" name="楕円 95">
              <a:extLst>
                <a:ext uri="{FF2B5EF4-FFF2-40B4-BE49-F238E27FC236}">
                  <a16:creationId xmlns:a16="http://schemas.microsoft.com/office/drawing/2014/main" id="{0CA82CB5-BC9E-3E5F-08EA-4D659361CDC7}"/>
                </a:ext>
              </a:extLst>
            </p:cNvPr>
            <p:cNvSpPr/>
            <p:nvPr/>
          </p:nvSpPr>
          <p:spPr>
            <a:xfrm>
              <a:off x="2380874" y="3862211"/>
              <a:ext cx="504000" cy="504000"/>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sp>
          <p:nvSpPr>
            <p:cNvPr id="97" name="楕円 96">
              <a:extLst>
                <a:ext uri="{FF2B5EF4-FFF2-40B4-BE49-F238E27FC236}">
                  <a16:creationId xmlns:a16="http://schemas.microsoft.com/office/drawing/2014/main" id="{30601EF7-E1D6-0151-1920-F464A4476C69}"/>
                </a:ext>
              </a:extLst>
            </p:cNvPr>
            <p:cNvSpPr/>
            <p:nvPr/>
          </p:nvSpPr>
          <p:spPr>
            <a:xfrm>
              <a:off x="1374645" y="3860692"/>
              <a:ext cx="504000" cy="504000"/>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pic>
          <p:nvPicPr>
            <p:cNvPr id="22" name="図 21" descr="アイコン&#10;&#10;自動的に生成された説明">
              <a:extLst>
                <a:ext uri="{FF2B5EF4-FFF2-40B4-BE49-F238E27FC236}">
                  <a16:creationId xmlns:a16="http://schemas.microsoft.com/office/drawing/2014/main" id="{7D791079-C940-1F9E-BEA3-4BC2669949D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3501759" y="3911430"/>
              <a:ext cx="308686" cy="327654"/>
            </a:xfrm>
            <a:prstGeom prst="rect">
              <a:avLst/>
            </a:prstGeom>
          </p:spPr>
        </p:pic>
        <p:pic>
          <p:nvPicPr>
            <p:cNvPr id="23" name="図 22" descr="アイコン&#10;&#10;自動的に生成された説明">
              <a:extLst>
                <a:ext uri="{FF2B5EF4-FFF2-40B4-BE49-F238E27FC236}">
                  <a16:creationId xmlns:a16="http://schemas.microsoft.com/office/drawing/2014/main" id="{AA85D4E9-E6EB-5756-A6E8-4CFC5B5BF49F}"/>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415504" y="3898177"/>
              <a:ext cx="396142" cy="420484"/>
            </a:xfrm>
            <a:prstGeom prst="rect">
              <a:avLst/>
            </a:prstGeom>
          </p:spPr>
        </p:pic>
        <p:pic>
          <p:nvPicPr>
            <p:cNvPr id="24" name="図 23" descr="アイコン&#10;&#10;自動的に生成された説明">
              <a:extLst>
                <a:ext uri="{FF2B5EF4-FFF2-40B4-BE49-F238E27FC236}">
                  <a16:creationId xmlns:a16="http://schemas.microsoft.com/office/drawing/2014/main" id="{3693F481-0024-812A-9868-41E6A13F689D}"/>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432319" y="3899818"/>
              <a:ext cx="390237" cy="414217"/>
            </a:xfrm>
            <a:prstGeom prst="rect">
              <a:avLst/>
            </a:prstGeom>
          </p:spPr>
        </p:pic>
        <p:pic>
          <p:nvPicPr>
            <p:cNvPr id="25" name="図 24" descr="アイコン&#10;&#10;自動的に生成された説明">
              <a:extLst>
                <a:ext uri="{FF2B5EF4-FFF2-40B4-BE49-F238E27FC236}">
                  <a16:creationId xmlns:a16="http://schemas.microsoft.com/office/drawing/2014/main" id="{06930BA9-0C79-F37D-EADB-2442293B355B}"/>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457576" y="3922701"/>
              <a:ext cx="336590" cy="357273"/>
            </a:xfrm>
            <a:prstGeom prst="rect">
              <a:avLst/>
            </a:prstGeom>
          </p:spPr>
        </p:pic>
        <p:sp>
          <p:nvSpPr>
            <p:cNvPr id="26" name="テキスト ボックス 25">
              <a:extLst>
                <a:ext uri="{FF2B5EF4-FFF2-40B4-BE49-F238E27FC236}">
                  <a16:creationId xmlns:a16="http://schemas.microsoft.com/office/drawing/2014/main" id="{0F6188D1-3B4A-71CB-21D0-A2EAC634770D}"/>
                </a:ext>
              </a:extLst>
            </p:cNvPr>
            <p:cNvSpPr txBox="1"/>
            <p:nvPr/>
          </p:nvSpPr>
          <p:spPr>
            <a:xfrm>
              <a:off x="1129680" y="4355140"/>
              <a:ext cx="989210" cy="230832"/>
            </a:xfrm>
            <a:prstGeom prst="rect">
              <a:avLst/>
            </a:prstGeom>
            <a:noFill/>
          </p:spPr>
          <p:txBody>
            <a:bodyPr wrap="square" rtlCol="0">
              <a:spAutoFit/>
            </a:bodyPr>
            <a:lstStyle/>
            <a:p>
              <a:pPr algn="ctr"/>
              <a:r>
                <a:rPr kumimoji="1" lang="ja-JP" altLang="en-US" sz="900"/>
                <a:t>組織的管理策</a:t>
              </a:r>
            </a:p>
          </p:txBody>
        </p:sp>
        <p:sp>
          <p:nvSpPr>
            <p:cNvPr id="28" name="テキスト ボックス 27">
              <a:extLst>
                <a:ext uri="{FF2B5EF4-FFF2-40B4-BE49-F238E27FC236}">
                  <a16:creationId xmlns:a16="http://schemas.microsoft.com/office/drawing/2014/main" id="{F7B0D2B4-0A74-6929-BDCA-A8ED680F453C}"/>
                </a:ext>
              </a:extLst>
            </p:cNvPr>
            <p:cNvSpPr txBox="1"/>
            <p:nvPr/>
          </p:nvSpPr>
          <p:spPr>
            <a:xfrm>
              <a:off x="2162916" y="4355140"/>
              <a:ext cx="989210" cy="230832"/>
            </a:xfrm>
            <a:prstGeom prst="rect">
              <a:avLst/>
            </a:prstGeom>
            <a:noFill/>
          </p:spPr>
          <p:txBody>
            <a:bodyPr wrap="square" rtlCol="0">
              <a:spAutoFit/>
            </a:bodyPr>
            <a:lstStyle/>
            <a:p>
              <a:pPr algn="ctr"/>
              <a:r>
                <a:rPr kumimoji="1" lang="ja-JP" altLang="en-US" sz="900"/>
                <a:t>人的管理策</a:t>
              </a:r>
            </a:p>
          </p:txBody>
        </p:sp>
        <p:sp>
          <p:nvSpPr>
            <p:cNvPr id="29" name="テキスト ボックス 28">
              <a:extLst>
                <a:ext uri="{FF2B5EF4-FFF2-40B4-BE49-F238E27FC236}">
                  <a16:creationId xmlns:a16="http://schemas.microsoft.com/office/drawing/2014/main" id="{699AD57B-331E-7251-3DF3-51DBCA103301}"/>
                </a:ext>
              </a:extLst>
            </p:cNvPr>
            <p:cNvSpPr txBox="1"/>
            <p:nvPr/>
          </p:nvSpPr>
          <p:spPr>
            <a:xfrm>
              <a:off x="3183452" y="4355140"/>
              <a:ext cx="989210" cy="230832"/>
            </a:xfrm>
            <a:prstGeom prst="rect">
              <a:avLst/>
            </a:prstGeom>
            <a:noFill/>
          </p:spPr>
          <p:txBody>
            <a:bodyPr wrap="square" rtlCol="0">
              <a:spAutoFit/>
            </a:bodyPr>
            <a:lstStyle/>
            <a:p>
              <a:pPr algn="ctr"/>
              <a:r>
                <a:rPr kumimoji="1" lang="ja-JP" altLang="en-US" sz="900"/>
                <a:t>物理的管理策</a:t>
              </a:r>
            </a:p>
          </p:txBody>
        </p:sp>
        <p:sp>
          <p:nvSpPr>
            <p:cNvPr id="30" name="テキスト ボックス 29">
              <a:extLst>
                <a:ext uri="{FF2B5EF4-FFF2-40B4-BE49-F238E27FC236}">
                  <a16:creationId xmlns:a16="http://schemas.microsoft.com/office/drawing/2014/main" id="{24D33663-05B1-F5E0-73AF-1F6684E3F697}"/>
                </a:ext>
              </a:extLst>
            </p:cNvPr>
            <p:cNvSpPr txBox="1"/>
            <p:nvPr/>
          </p:nvSpPr>
          <p:spPr>
            <a:xfrm>
              <a:off x="4203987" y="4355140"/>
              <a:ext cx="989210" cy="230832"/>
            </a:xfrm>
            <a:prstGeom prst="rect">
              <a:avLst/>
            </a:prstGeom>
            <a:noFill/>
          </p:spPr>
          <p:txBody>
            <a:bodyPr wrap="square" rtlCol="0">
              <a:spAutoFit/>
            </a:bodyPr>
            <a:lstStyle/>
            <a:p>
              <a:pPr algn="ctr"/>
              <a:r>
                <a:rPr kumimoji="1" lang="ja-JP" altLang="en-US" sz="900"/>
                <a:t>技術的管理策</a:t>
              </a:r>
            </a:p>
          </p:txBody>
        </p:sp>
        <p:sp>
          <p:nvSpPr>
            <p:cNvPr id="46" name="四角形: 角を丸くする 45">
              <a:extLst>
                <a:ext uri="{FF2B5EF4-FFF2-40B4-BE49-F238E27FC236}">
                  <a16:creationId xmlns:a16="http://schemas.microsoft.com/office/drawing/2014/main" id="{AE0263BA-A15E-C1B2-94E9-93A1663042B7}"/>
                </a:ext>
              </a:extLst>
            </p:cNvPr>
            <p:cNvSpPr/>
            <p:nvPr/>
          </p:nvSpPr>
          <p:spPr>
            <a:xfrm>
              <a:off x="4979357" y="3495544"/>
              <a:ext cx="757325" cy="415886"/>
            </a:xfrm>
            <a:prstGeom prst="roundRect">
              <a:avLst/>
            </a:prstGeom>
            <a:solidFill>
              <a:srgbClr val="4472C4"/>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1200" b="1">
                  <a:solidFill>
                    <a:schemeClr val="bg1"/>
                  </a:solidFill>
                </a:rPr>
                <a:t>テーマ</a:t>
              </a:r>
            </a:p>
          </p:txBody>
        </p:sp>
        <p:sp>
          <p:nvSpPr>
            <p:cNvPr id="10" name="正方形/長方形 9">
              <a:extLst>
                <a:ext uri="{FF2B5EF4-FFF2-40B4-BE49-F238E27FC236}">
                  <a16:creationId xmlns:a16="http://schemas.microsoft.com/office/drawing/2014/main" id="{FCB305D6-CA3A-CECB-8FB5-30C7226EA64B}"/>
                </a:ext>
              </a:extLst>
            </p:cNvPr>
            <p:cNvSpPr/>
            <p:nvPr/>
          </p:nvSpPr>
          <p:spPr>
            <a:xfrm>
              <a:off x="606044" y="4550687"/>
              <a:ext cx="706598" cy="995512"/>
            </a:xfrm>
            <a:prstGeom prst="rect">
              <a:avLst/>
            </a:prstGeom>
            <a:solidFill>
              <a:schemeClr val="bg1"/>
            </a:solidFill>
            <a:ln>
              <a:noFill/>
              <a:prstDash val="dash"/>
            </a:ln>
          </p:spPr>
          <p:style>
            <a:lnRef idx="2">
              <a:schemeClr val="accent5"/>
            </a:lnRef>
            <a:fillRef idx="1">
              <a:schemeClr val="lt1"/>
            </a:fillRef>
            <a:effectRef idx="0">
              <a:schemeClr val="accent5"/>
            </a:effectRef>
            <a:fontRef idx="minor">
              <a:schemeClr val="dk1"/>
            </a:fontRef>
          </p:style>
          <p:txBody>
            <a:bodyPr rtlCol="0" anchor="b"/>
            <a:lstStyle/>
            <a:p>
              <a:pPr algn="ctr"/>
              <a:r>
                <a:rPr kumimoji="1" lang="en-US" altLang="ja-JP" sz="800"/>
                <a:t>ISO/IEC 27002</a:t>
              </a:r>
              <a:endParaRPr kumimoji="1" lang="ja-JP" altLang="en-US" sz="800"/>
            </a:p>
          </p:txBody>
        </p:sp>
        <p:pic>
          <p:nvPicPr>
            <p:cNvPr id="11" name="図 10" descr="アイコン&#10;&#10;自動的に生成された説明">
              <a:extLst>
                <a:ext uri="{FF2B5EF4-FFF2-40B4-BE49-F238E27FC236}">
                  <a16:creationId xmlns:a16="http://schemas.microsoft.com/office/drawing/2014/main" id="{846860BD-3506-8E1E-746F-CC7F0A904FA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709027" y="4644789"/>
              <a:ext cx="552295" cy="586234"/>
            </a:xfrm>
            <a:prstGeom prst="rect">
              <a:avLst/>
            </a:prstGeom>
          </p:spPr>
        </p:pic>
      </p:grpSp>
      <p:sp>
        <p:nvSpPr>
          <p:cNvPr id="16" name="テキスト プレースホルダー 3">
            <a:extLst>
              <a:ext uri="{FF2B5EF4-FFF2-40B4-BE49-F238E27FC236}">
                <a16:creationId xmlns:a16="http://schemas.microsoft.com/office/drawing/2014/main" id="{EAFB8536-F2FA-CF88-73D4-849154094EAB}"/>
              </a:ext>
            </a:extLst>
          </p:cNvPr>
          <p:cNvSpPr txBox="1">
            <a:spLocks/>
          </p:cNvSpPr>
          <p:nvPr/>
        </p:nvSpPr>
        <p:spPr>
          <a:xfrm>
            <a:off x="622800" y="6772699"/>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t>訴求ポイント</a:t>
            </a:r>
          </a:p>
        </p:txBody>
      </p:sp>
      <p:sp>
        <p:nvSpPr>
          <p:cNvPr id="21" name="四角形: 角を丸くする 20">
            <a:extLst>
              <a:ext uri="{FF2B5EF4-FFF2-40B4-BE49-F238E27FC236}">
                <a16:creationId xmlns:a16="http://schemas.microsoft.com/office/drawing/2014/main" id="{0A55D86F-EAC4-9E97-E6FA-E587884821C2}"/>
              </a:ext>
            </a:extLst>
          </p:cNvPr>
          <p:cNvSpPr/>
          <p:nvPr/>
        </p:nvSpPr>
        <p:spPr>
          <a:xfrm>
            <a:off x="622800" y="7838470"/>
            <a:ext cx="5612400" cy="1115596"/>
          </a:xfrm>
          <a:prstGeom prst="roundRect">
            <a:avLst/>
          </a:prstGeom>
          <a:solidFill>
            <a:schemeClr val="bg1"/>
          </a:solid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r>
              <a:rPr kumimoji="1" lang="ja-JP" altLang="en-US" sz="800" b="1">
                <a:latin typeface="+mn-ea"/>
              </a:rPr>
              <a:t>認識していただきたい実施概要</a:t>
            </a:r>
            <a:endParaRPr kumimoji="1" lang="en-US" altLang="ja-JP" sz="800">
              <a:latin typeface="+mn-ea"/>
            </a:endParaRPr>
          </a:p>
          <a:p>
            <a:pPr marL="171450" indent="-171450">
              <a:buFont typeface="Wingdings" panose="05000000000000000000" pitchFamily="2" charset="2"/>
              <a:buChar char="ü"/>
            </a:pPr>
            <a:r>
              <a:rPr lang="en-US" altLang="ja-JP" sz="800" u="none" strike="noStrike">
                <a:effectLst/>
              </a:rPr>
              <a:t>ISMS</a:t>
            </a:r>
            <a:r>
              <a:rPr lang="ja-JP" altLang="en-US" sz="800" u="none" strike="noStrike">
                <a:effectLst/>
              </a:rPr>
              <a:t>におけるリスク対応のための対策を指すものとして管理策があり、</a:t>
            </a:r>
            <a:r>
              <a:rPr lang="en-US" altLang="ja-JP" sz="800" u="none" strike="noStrike">
                <a:effectLst/>
              </a:rPr>
              <a:t>ISO/IEC 27002:2022</a:t>
            </a:r>
            <a:r>
              <a:rPr lang="ja-JP" altLang="en-US" sz="800"/>
              <a:t>に</a:t>
            </a:r>
            <a:r>
              <a:rPr lang="ja-JP" altLang="en-US" sz="800" b="0">
                <a:solidFill>
                  <a:prstClr val="black"/>
                </a:solidFill>
                <a:latin typeface="+mn-ea"/>
                <a:ea typeface="+mn-ea"/>
              </a:rPr>
              <a:t>合計</a:t>
            </a:r>
            <a:r>
              <a:rPr lang="en-US" altLang="ja-JP" sz="800" b="0">
                <a:solidFill>
                  <a:prstClr val="black"/>
                </a:solidFill>
                <a:latin typeface="+mn-ea"/>
                <a:ea typeface="+mn-ea"/>
              </a:rPr>
              <a:t>93</a:t>
            </a:r>
            <a:r>
              <a:rPr lang="ja-JP" altLang="en-US" sz="800" b="0">
                <a:solidFill>
                  <a:prstClr val="black"/>
                </a:solidFill>
                <a:latin typeface="+mn-ea"/>
                <a:ea typeface="+mn-ea"/>
              </a:rPr>
              <a:t>項目</a:t>
            </a:r>
            <a:r>
              <a:rPr lang="ja-JP" altLang="en-US" sz="800" u="none" strike="noStrike">
                <a:effectLst/>
              </a:rPr>
              <a:t>示されていること。</a:t>
            </a:r>
            <a:br>
              <a:rPr lang="en-US" altLang="ja-JP" sz="800" u="none" strike="noStrike">
                <a:effectLst/>
              </a:rPr>
            </a:br>
            <a:endParaRPr lang="en-US" altLang="ja-JP" sz="800"/>
          </a:p>
          <a:p>
            <a:pPr marL="171450" indent="-171450">
              <a:buFont typeface="Wingdings" panose="05000000000000000000" pitchFamily="2" charset="2"/>
              <a:buChar char="ü"/>
            </a:pPr>
            <a:r>
              <a:rPr lang="en-US" altLang="ja-JP" sz="800" u="none" strike="noStrike">
                <a:effectLst/>
              </a:rPr>
              <a:t>ISO/IEC 27002:2022</a:t>
            </a:r>
            <a:r>
              <a:rPr lang="ja-JP" altLang="en-US" sz="800" u="none" strike="noStrike">
                <a:effectLst/>
              </a:rPr>
              <a:t>で示される管理策には</a:t>
            </a:r>
            <a:r>
              <a:rPr lang="en-US" altLang="ja-JP" sz="800" u="none" strike="noStrike">
                <a:effectLst/>
              </a:rPr>
              <a:t>4</a:t>
            </a:r>
            <a:r>
              <a:rPr lang="ja-JP" altLang="en-US" sz="800" u="none" strike="noStrike">
                <a:effectLst/>
              </a:rPr>
              <a:t>つのテーマと</a:t>
            </a:r>
            <a:r>
              <a:rPr lang="en-US" altLang="ja-JP" sz="800" u="none" strike="noStrike">
                <a:effectLst/>
              </a:rPr>
              <a:t>5</a:t>
            </a:r>
            <a:r>
              <a:rPr lang="ja-JP" altLang="en-US" sz="800" u="none" strike="noStrike">
                <a:effectLst/>
              </a:rPr>
              <a:t>つの属性があり、それらを参考にしながら組織に必要なセキュリティ対策を選択することが重要であること。</a:t>
            </a:r>
            <a:endParaRPr kumimoji="1" lang="en-US" altLang="ja-JP" sz="800">
              <a:latin typeface="+mn-ea"/>
            </a:endParaRPr>
          </a:p>
        </p:txBody>
      </p:sp>
      <p:sp>
        <p:nvSpPr>
          <p:cNvPr id="40" name="テキスト ボックス 39">
            <a:extLst>
              <a:ext uri="{FF2B5EF4-FFF2-40B4-BE49-F238E27FC236}">
                <a16:creationId xmlns:a16="http://schemas.microsoft.com/office/drawing/2014/main" id="{C9548A6E-EC4D-D9BC-1697-40D6F0425A31}"/>
              </a:ext>
            </a:extLst>
          </p:cNvPr>
          <p:cNvSpPr txBox="1"/>
          <p:nvPr/>
        </p:nvSpPr>
        <p:spPr>
          <a:xfrm>
            <a:off x="622800" y="7086147"/>
            <a:ext cx="5612400" cy="577081"/>
          </a:xfrm>
          <a:prstGeom prst="rect">
            <a:avLst/>
          </a:prstGeom>
          <a:noFill/>
          <a:ln>
            <a:solidFill>
              <a:schemeClr val="tx1"/>
            </a:solidFill>
          </a:ln>
        </p:spPr>
        <p:txBody>
          <a:bodyPr wrap="square">
            <a:spAutoFit/>
          </a:bodyPr>
          <a:lstStyle/>
          <a:p>
            <a:r>
              <a:rPr kumimoji="1" lang="ja-JP" altLang="en-US" sz="1050" b="1">
                <a:latin typeface="+mn-ea"/>
              </a:rPr>
              <a:t>章</a:t>
            </a:r>
            <a:r>
              <a:rPr kumimoji="1" lang="ja-JP" altLang="en-US" sz="1050" b="1">
                <a:solidFill>
                  <a:schemeClr val="tx1"/>
                </a:solidFill>
                <a:latin typeface="+mn-ea"/>
              </a:rPr>
              <a:t>を通した気づき・学び</a:t>
            </a:r>
            <a:endParaRPr lang="en-US" altLang="ja-JP" sz="1050" u="none" strike="noStrike">
              <a:effectLst/>
            </a:endParaRPr>
          </a:p>
          <a:p>
            <a:r>
              <a:rPr lang="ja-JP" altLang="en-US" sz="1050" u="none" strike="noStrike">
                <a:effectLst/>
              </a:rPr>
              <a:t>　企業や組織は</a:t>
            </a:r>
            <a:r>
              <a:rPr lang="en-US" altLang="ja-JP" sz="1050" u="none" strike="noStrike">
                <a:effectLst/>
              </a:rPr>
              <a:t>ISO/IEC 27002</a:t>
            </a:r>
            <a:r>
              <a:rPr lang="ja-JP" altLang="en-US" sz="1050" u="none" strike="noStrike">
                <a:effectLst/>
              </a:rPr>
              <a:t>に示された管理策から組織に必要なものを選択</a:t>
            </a:r>
            <a:r>
              <a:rPr lang="ja-JP" altLang="en-US" sz="1050"/>
              <a:t>することが重要です。</a:t>
            </a:r>
            <a:endParaRPr kumimoji="1" lang="en-US" altLang="ja-JP" sz="1050" b="0">
              <a:solidFill>
                <a:schemeClr val="tx1"/>
              </a:solidFill>
              <a:latin typeface="+mn-ea"/>
            </a:endParaRPr>
          </a:p>
        </p:txBody>
      </p:sp>
      <p:graphicFrame>
        <p:nvGraphicFramePr>
          <p:cNvPr id="3" name="表 10">
            <a:extLst>
              <a:ext uri="{FF2B5EF4-FFF2-40B4-BE49-F238E27FC236}">
                <a16:creationId xmlns:a16="http://schemas.microsoft.com/office/drawing/2014/main" id="{2200F418-A960-3887-1720-AB6136D261CD}"/>
              </a:ext>
            </a:extLst>
          </p:cNvPr>
          <p:cNvGraphicFramePr>
            <a:graphicFrameLocks noGrp="1"/>
          </p:cNvGraphicFramePr>
          <p:nvPr>
            <p:extLst>
              <p:ext uri="{D42A27DB-BD31-4B8C-83A1-F6EECF244321}">
                <p14:modId xmlns:p14="http://schemas.microsoft.com/office/powerpoint/2010/main" val="3949770760"/>
              </p:ext>
            </p:extLst>
          </p:nvPr>
        </p:nvGraphicFramePr>
        <p:xfrm>
          <a:off x="619200" y="9084610"/>
          <a:ext cx="5612400" cy="335280"/>
        </p:xfrm>
        <a:graphic>
          <a:graphicData uri="http://schemas.openxmlformats.org/drawingml/2006/table">
            <a:tbl>
              <a:tblPr firstRow="1" bandRow="1">
                <a:tableStyleId>{5C22544A-7EE6-4342-B048-85BDC9FD1C3A}</a:tableStyleId>
              </a:tblPr>
              <a:tblGrid>
                <a:gridCol w="2361700">
                  <a:extLst>
                    <a:ext uri="{9D8B030D-6E8A-4147-A177-3AD203B41FA5}">
                      <a16:colId xmlns:a16="http://schemas.microsoft.com/office/drawing/2014/main" val="727053212"/>
                    </a:ext>
                  </a:extLst>
                </a:gridCol>
                <a:gridCol w="3250700">
                  <a:extLst>
                    <a:ext uri="{9D8B030D-6E8A-4147-A177-3AD203B41FA5}">
                      <a16:colId xmlns:a16="http://schemas.microsoft.com/office/drawing/2014/main" val="3234435599"/>
                    </a:ext>
                  </a:extLst>
                </a:gridCol>
              </a:tblGrid>
              <a:tr h="0">
                <a:tc gridSpan="2">
                  <a:txBody>
                    <a:bodyPr/>
                    <a:lstStyle/>
                    <a:p>
                      <a:r>
                        <a:rPr kumimoji="1" lang="ja-JP" altLang="en-US" sz="500" b="0">
                          <a:solidFill>
                            <a:sysClr val="windowText" lastClr="000000"/>
                          </a:solidFill>
                          <a:latin typeface="+mn-ea"/>
                          <a:ea typeface="+mn-ea"/>
                        </a:rPr>
                        <a:t>実践のために参考となる文献（参考文献）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a:solidFill>
                            <a:sysClr val="windowText" lastClr="000000"/>
                          </a:solidFill>
                          <a:latin typeface="+mn-ea"/>
                          <a:ea typeface="+mn-ea"/>
                        </a:rPr>
                        <a:t>ISO/IEC 27002:2022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14"/>
                        </a:rPr>
                        <a:t>https://www.iso.org/standard/75652.html</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30058069"/>
                  </a:ext>
                </a:extLst>
              </a:tr>
            </a:tbl>
          </a:graphicData>
        </a:graphic>
      </p:graphicFrame>
      <p:sp>
        <p:nvSpPr>
          <p:cNvPr id="12" name="テキスト プレースホルダー 2">
            <a:extLst>
              <a:ext uri="{FF2B5EF4-FFF2-40B4-BE49-F238E27FC236}">
                <a16:creationId xmlns:a16="http://schemas.microsoft.com/office/drawing/2014/main" id="{A60AA3F0-183C-1870-D04F-317CC1962ADF}"/>
              </a:ext>
            </a:extLst>
          </p:cNvPr>
          <p:cNvSpPr>
            <a:spLocks noGrp="1"/>
          </p:cNvSpPr>
          <p:nvPr>
            <p:ph type="body" sz="quarter" idx="14"/>
          </p:nvPr>
        </p:nvSpPr>
        <p:spPr>
          <a:xfrm>
            <a:off x="1123950" y="1457325"/>
            <a:ext cx="6143124" cy="381000"/>
          </a:xfrm>
        </p:spPr>
        <p:txBody>
          <a:bodyPr/>
          <a:lstStyle/>
          <a:p>
            <a:r>
              <a:rPr kumimoji="1" lang="en-US" altLang="ja-JP"/>
              <a:t>19-2-</a:t>
            </a:r>
            <a:r>
              <a:rPr lang="en-US" altLang="ja-JP"/>
              <a:t>9</a:t>
            </a:r>
            <a:r>
              <a:rPr kumimoji="1" lang="en-US" altLang="ja-JP"/>
              <a:t>. </a:t>
            </a:r>
            <a:r>
              <a:rPr kumimoji="1" lang="ja-JP" altLang="en-US" sz="1000"/>
              <a:t>第</a:t>
            </a:r>
            <a:r>
              <a:rPr kumimoji="1" lang="en-US" altLang="ja-JP" sz="1000"/>
              <a:t>9</a:t>
            </a:r>
            <a:r>
              <a:rPr kumimoji="1" lang="ja-JP" altLang="en-US" sz="1000"/>
              <a:t>章</a:t>
            </a:r>
            <a:r>
              <a:rPr kumimoji="1" lang="en-US" altLang="ja-JP" sz="1000"/>
              <a:t>. </a:t>
            </a:r>
            <a:r>
              <a:rPr kumimoji="1" lang="ja-JP" altLang="en-US" sz="1000"/>
              <a:t>管理策のテーマと属性</a:t>
            </a:r>
          </a:p>
        </p:txBody>
      </p:sp>
      <p:grpSp>
        <p:nvGrpSpPr>
          <p:cNvPr id="6" name="グループ化 5">
            <a:extLst>
              <a:ext uri="{FF2B5EF4-FFF2-40B4-BE49-F238E27FC236}">
                <a16:creationId xmlns:a16="http://schemas.microsoft.com/office/drawing/2014/main" id="{2C47E73F-AAB7-CE20-552A-F9F8B5FF7F0F}"/>
              </a:ext>
            </a:extLst>
          </p:cNvPr>
          <p:cNvGrpSpPr/>
          <p:nvPr/>
        </p:nvGrpSpPr>
        <p:grpSpPr>
          <a:xfrm>
            <a:off x="6109199" y="7735198"/>
            <a:ext cx="252000" cy="252000"/>
            <a:chOff x="8278860" y="7686413"/>
            <a:chExt cx="252000" cy="252000"/>
          </a:xfrm>
        </p:grpSpPr>
        <p:sp>
          <p:nvSpPr>
            <p:cNvPr id="7" name="楕円 6">
              <a:extLst>
                <a:ext uri="{FF2B5EF4-FFF2-40B4-BE49-F238E27FC236}">
                  <a16:creationId xmlns:a16="http://schemas.microsoft.com/office/drawing/2014/main" id="{C7DB2AA6-B08D-01FA-60CF-DE2A556F31DB}"/>
                </a:ext>
              </a:extLst>
            </p:cNvPr>
            <p:cNvSpPr/>
            <p:nvPr/>
          </p:nvSpPr>
          <p:spPr>
            <a:xfrm>
              <a:off x="8278860" y="7686413"/>
              <a:ext cx="252000" cy="252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pic>
          <p:nvPicPr>
            <p:cNvPr id="13" name="図 12">
              <a:extLst>
                <a:ext uri="{FF2B5EF4-FFF2-40B4-BE49-F238E27FC236}">
                  <a16:creationId xmlns:a16="http://schemas.microsoft.com/office/drawing/2014/main" id="{37795C5D-F427-7FAD-7C66-2CC2810DDD6F}"/>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8314860" y="7720313"/>
              <a:ext cx="180000" cy="180000"/>
            </a:xfrm>
            <a:prstGeom prst="rect">
              <a:avLst/>
            </a:prstGeom>
          </p:spPr>
        </p:pic>
      </p:grpSp>
      <p:sp>
        <p:nvSpPr>
          <p:cNvPr id="14" name="テキスト ボックス 13">
            <a:extLst>
              <a:ext uri="{FF2B5EF4-FFF2-40B4-BE49-F238E27FC236}">
                <a16:creationId xmlns:a16="http://schemas.microsoft.com/office/drawing/2014/main" id="{1E2D5545-E69E-2E57-4E85-7B81A28D33E0}"/>
              </a:ext>
            </a:extLst>
          </p:cNvPr>
          <p:cNvSpPr txBox="1"/>
          <p:nvPr/>
        </p:nvSpPr>
        <p:spPr>
          <a:xfrm>
            <a:off x="622800" y="5809852"/>
            <a:ext cx="5612400" cy="184666"/>
          </a:xfrm>
          <a:prstGeom prst="rect">
            <a:avLst/>
          </a:prstGeom>
          <a:noFill/>
        </p:spPr>
        <p:txBody>
          <a:bodyPr wrap="square" rtlCol="0">
            <a:spAutoFit/>
          </a:bodyPr>
          <a:lstStyle/>
          <a:p>
            <a:pPr algn="ctr"/>
            <a:r>
              <a:rPr kumimoji="1" lang="ja-JP" altLang="en-US" sz="600"/>
              <a:t>図</a:t>
            </a:r>
            <a:r>
              <a:rPr kumimoji="1" lang="en-US" altLang="ja-JP" sz="600"/>
              <a:t>79. ISO/IEC 27002:2022</a:t>
            </a:r>
            <a:r>
              <a:rPr kumimoji="1" lang="ja-JP" altLang="en-US" sz="600"/>
              <a:t>の概要</a:t>
            </a:r>
          </a:p>
        </p:txBody>
      </p:sp>
      <p:sp>
        <p:nvSpPr>
          <p:cNvPr id="18" name="スライド番号プレースホルダー 3">
            <a:extLst>
              <a:ext uri="{FF2B5EF4-FFF2-40B4-BE49-F238E27FC236}">
                <a16:creationId xmlns:a16="http://schemas.microsoft.com/office/drawing/2014/main" id="{3EF052DE-EE4E-A0DF-D206-A9E1757D6024}"/>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22</a:t>
            </a:r>
            <a:endParaRPr kumimoji="1" lang="ja-JP" altLang="en-US"/>
          </a:p>
        </p:txBody>
      </p:sp>
    </p:spTree>
    <p:extLst>
      <p:ext uri="{BB962C8B-B14F-4D97-AF65-F5344CB8AC3E}">
        <p14:creationId xmlns:p14="http://schemas.microsoft.com/office/powerpoint/2010/main" val="310890422"/>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sp>
        <p:nvSpPr>
          <p:cNvPr id="4" name="テキスト プレースホルダー 3">
            <a:extLst>
              <a:ext uri="{FF2B5EF4-FFF2-40B4-BE49-F238E27FC236}">
                <a16:creationId xmlns:a16="http://schemas.microsoft.com/office/drawing/2014/main" id="{1C26D60D-A9DB-4C0B-D3EE-343F5AC58484}"/>
              </a:ext>
            </a:extLst>
          </p:cNvPr>
          <p:cNvSpPr>
            <a:spLocks noGrp="1"/>
          </p:cNvSpPr>
          <p:nvPr>
            <p:ph type="body" sz="quarter" idx="16"/>
          </p:nvPr>
        </p:nvSpPr>
        <p:spPr>
          <a:xfrm>
            <a:off x="622800" y="4996822"/>
            <a:ext cx="5612400" cy="381000"/>
          </a:xfrm>
        </p:spPr>
        <p:txBody>
          <a:bodyPr/>
          <a:lstStyle/>
          <a:p>
            <a:r>
              <a:rPr kumimoji="1" lang="ja-JP" altLang="en-US"/>
              <a:t>要旨</a:t>
            </a:r>
          </a:p>
        </p:txBody>
      </p:sp>
      <p:sp>
        <p:nvSpPr>
          <p:cNvPr id="8" name="テキスト ボックス 7">
            <a:extLst>
              <a:ext uri="{FF2B5EF4-FFF2-40B4-BE49-F238E27FC236}">
                <a16:creationId xmlns:a16="http://schemas.microsoft.com/office/drawing/2014/main" id="{3B3EEC46-E25C-9E4D-6562-F9369D7E4F79}"/>
              </a:ext>
            </a:extLst>
          </p:cNvPr>
          <p:cNvSpPr txBox="1"/>
          <p:nvPr/>
        </p:nvSpPr>
        <p:spPr>
          <a:xfrm>
            <a:off x="622800" y="2001600"/>
            <a:ext cx="5612400" cy="253916"/>
          </a:xfrm>
          <a:prstGeom prst="rect">
            <a:avLst/>
          </a:prstGeom>
          <a:noFill/>
        </p:spPr>
        <p:txBody>
          <a:bodyPr wrap="square" rtlCol="0">
            <a:spAutoFit/>
          </a:bodyPr>
          <a:lstStyle/>
          <a:p>
            <a:r>
              <a:rPr kumimoji="1" lang="ja-JP" altLang="en-US" sz="1050" b="1">
                <a:latin typeface="+mn-ea"/>
              </a:rPr>
              <a:t>　</a:t>
            </a:r>
            <a:r>
              <a:rPr kumimoji="1" lang="en-US" altLang="ja-JP" sz="1050" b="1">
                <a:latin typeface="+mn-ea"/>
              </a:rPr>
              <a:t>10-1. </a:t>
            </a:r>
            <a:r>
              <a:rPr kumimoji="1" lang="ja-JP" altLang="en-US" sz="1050" b="1">
                <a:latin typeface="+mn-ea"/>
              </a:rPr>
              <a:t>用語の定義および関係性と識別方法</a:t>
            </a:r>
          </a:p>
        </p:txBody>
      </p:sp>
      <p:sp>
        <p:nvSpPr>
          <p:cNvPr id="20" name="四角形: 角を丸くする 19">
            <a:extLst>
              <a:ext uri="{FF2B5EF4-FFF2-40B4-BE49-F238E27FC236}">
                <a16:creationId xmlns:a16="http://schemas.microsoft.com/office/drawing/2014/main" id="{EDE97D84-329A-804A-B934-BB340A5D4AF8}"/>
              </a:ext>
            </a:extLst>
          </p:cNvPr>
          <p:cNvSpPr/>
          <p:nvPr/>
        </p:nvSpPr>
        <p:spPr>
          <a:xfrm>
            <a:off x="622800" y="4637161"/>
            <a:ext cx="5612400" cy="381001"/>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r>
              <a:rPr kumimoji="1" lang="ja-JP" altLang="en-US" sz="1050" b="1"/>
              <a:t>主なキーワード</a:t>
            </a:r>
            <a:endParaRPr kumimoji="1" lang="en-US" altLang="ja-JP" sz="1050" b="1"/>
          </a:p>
          <a:p>
            <a:r>
              <a:rPr lang="ja-JP" altLang="en-US" sz="1050" u="none" strike="noStrike">
                <a:effectLst/>
              </a:rPr>
              <a:t>脅威、脆弱性、リスク</a:t>
            </a:r>
            <a:endParaRPr kumimoji="1" lang="en-US" altLang="ja-JP" sz="1050">
              <a:solidFill>
                <a:schemeClr val="tx1"/>
              </a:solidFill>
              <a:latin typeface="メイリオ" panose="020B0604030504040204" pitchFamily="50" charset="-128"/>
              <a:ea typeface="メイリオ" panose="020B0604030504040204" pitchFamily="50" charset="-128"/>
            </a:endParaRPr>
          </a:p>
        </p:txBody>
      </p:sp>
      <p:graphicFrame>
        <p:nvGraphicFramePr>
          <p:cNvPr id="17" name="表 16">
            <a:extLst>
              <a:ext uri="{FF2B5EF4-FFF2-40B4-BE49-F238E27FC236}">
                <a16:creationId xmlns:a16="http://schemas.microsoft.com/office/drawing/2014/main" id="{74A0D5EF-8988-20CC-15DA-E39203CFBE11}"/>
              </a:ext>
            </a:extLst>
          </p:cNvPr>
          <p:cNvGraphicFramePr>
            <a:graphicFrameLocks noGrp="1"/>
          </p:cNvGraphicFramePr>
          <p:nvPr>
            <p:extLst>
              <p:ext uri="{D42A27DB-BD31-4B8C-83A1-F6EECF244321}">
                <p14:modId xmlns:p14="http://schemas.microsoft.com/office/powerpoint/2010/main" val="2586214001"/>
              </p:ext>
            </p:extLst>
          </p:nvPr>
        </p:nvGraphicFramePr>
        <p:xfrm>
          <a:off x="622800" y="6012313"/>
          <a:ext cx="5612400" cy="12115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70840">
                <a:tc>
                  <a:txBody>
                    <a:bodyPr/>
                    <a:lstStyle/>
                    <a:p>
                      <a:pPr marL="171450" indent="-171450">
                        <a:buFont typeface="Wingdings" panose="05000000000000000000" pitchFamily="2" charset="2"/>
                        <a:buChar char="Ø"/>
                      </a:pPr>
                      <a:r>
                        <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rPr>
                        <a:t>10-1. </a:t>
                      </a:r>
                      <a:r>
                        <a:rPr kumimoji="1" lang="ja-JP" altLang="en-US" sz="1050" b="1" i="0" u="none" strike="noStrike" kern="1200" cap="none" spc="0" normalizeH="0" baseline="0" noProof="0">
                          <a:ln>
                            <a:noFill/>
                          </a:ln>
                          <a:solidFill>
                            <a:schemeClr val="tx1"/>
                          </a:solidFill>
                          <a:effectLst/>
                          <a:uLnTx/>
                          <a:uFill>
                            <a:solidFill>
                              <a:prstClr val="white"/>
                            </a:solidFill>
                          </a:uFill>
                          <a:latin typeface="+mn-lt"/>
                          <a:ea typeface="+mn-ea"/>
                          <a:cs typeface="+mn-cs"/>
                        </a:rPr>
                        <a:t>用語の定義および関係性と識別方法</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用語の定義と関係性</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企業や組織にはセキュリティ上のリスクが存在しています。これらのリスクを効率的に管理するには、リスクマネジメントを行う必要があります。リスクマネジメントを理解するために必要となる「脅威」、「脆弱性」、「リスク」といった用語の定義や関係性を説明しています。</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（例）</a:t>
                      </a:r>
                      <a:r>
                        <a:rPr lang="ja-JP" altLang="en-US" sz="1050" b="0">
                          <a:solidFill>
                            <a:srgbClr val="333333"/>
                          </a:solidFill>
                          <a:latin typeface="+mn-ea"/>
                        </a:rPr>
                        <a:t>業務用ノートパソコンに関する脅威や脆弱性、管理策の関係</a:t>
                      </a:r>
                      <a:endParaRPr lang="en-US" altLang="ja-JP" sz="1050" b="0">
                        <a:solidFill>
                          <a:srgbClr val="333333"/>
                        </a:solidFill>
                        <a:latin typeface="+mn-ea"/>
                      </a:endParaRPr>
                    </a:p>
                  </a:txBody>
                  <a:tcPr>
                    <a:noFill/>
                  </a:tcPr>
                </a:tc>
                <a:extLst>
                  <a:ext uri="{0D108BD9-81ED-4DB2-BD59-A6C34878D82A}">
                    <a16:rowId xmlns:a16="http://schemas.microsoft.com/office/drawing/2014/main" val="2132529652"/>
                  </a:ext>
                </a:extLst>
              </a:tr>
            </a:tbl>
          </a:graphicData>
        </a:graphic>
      </p:graphicFrame>
      <p:sp>
        <p:nvSpPr>
          <p:cNvPr id="25" name="テキスト ボックス 24">
            <a:extLst>
              <a:ext uri="{FF2B5EF4-FFF2-40B4-BE49-F238E27FC236}">
                <a16:creationId xmlns:a16="http://schemas.microsoft.com/office/drawing/2014/main" id="{F9F5A88E-0297-A9CE-FEB6-31A6ADFDDED9}"/>
              </a:ext>
            </a:extLst>
          </p:cNvPr>
          <p:cNvSpPr txBox="1"/>
          <p:nvPr/>
        </p:nvSpPr>
        <p:spPr>
          <a:xfrm>
            <a:off x="622800" y="5276241"/>
            <a:ext cx="5612400" cy="738664"/>
          </a:xfrm>
          <a:prstGeom prst="rect">
            <a:avLst/>
          </a:prstGeom>
          <a:noFill/>
          <a:ln>
            <a:solidFill>
              <a:schemeClr val="tx1"/>
            </a:solidFill>
          </a:ln>
        </p:spPr>
        <p:txBody>
          <a:bodyPr wrap="square">
            <a:spAutoFit/>
          </a:bodyPr>
          <a:lstStyle/>
          <a:p>
            <a:r>
              <a:rPr kumimoji="1" lang="en-US" altLang="ja-JP" sz="1050" b="1">
                <a:solidFill>
                  <a:schemeClr val="tx1"/>
                </a:solidFill>
              </a:rPr>
              <a:t>10</a:t>
            </a:r>
            <a:r>
              <a:rPr kumimoji="1" lang="ja-JP" altLang="en-US" sz="1050" b="1">
                <a:solidFill>
                  <a:schemeClr val="tx1"/>
                </a:solidFill>
              </a:rPr>
              <a:t>章の全体概要</a:t>
            </a:r>
            <a:r>
              <a:rPr lang="ja-JP" altLang="en-US" sz="1050"/>
              <a:t>　</a:t>
            </a:r>
            <a:endParaRPr lang="en-US" altLang="ja-JP" sz="1050"/>
          </a:p>
          <a:p>
            <a:r>
              <a:rPr lang="ja-JP" altLang="en-US" sz="1050"/>
              <a:t>リスクマネジメントを理解するために必要となる「リスク」、「脆弱性」、「脅威」といった用語の定義と関係性、さらに「脅威」、「脆弱性」の識別方法について説明しています。</a:t>
            </a:r>
            <a:endParaRPr lang="en-US" altLang="ja-JP" sz="1050"/>
          </a:p>
        </p:txBody>
      </p:sp>
      <p:graphicFrame>
        <p:nvGraphicFramePr>
          <p:cNvPr id="7" name="表 6">
            <a:extLst>
              <a:ext uri="{FF2B5EF4-FFF2-40B4-BE49-F238E27FC236}">
                <a16:creationId xmlns:a16="http://schemas.microsoft.com/office/drawing/2014/main" id="{798194AA-2C60-6C6E-9871-CB9B42F51B47}"/>
              </a:ext>
            </a:extLst>
          </p:cNvPr>
          <p:cNvGraphicFramePr>
            <a:graphicFrameLocks noGrp="1"/>
          </p:cNvGraphicFramePr>
          <p:nvPr>
            <p:extLst>
              <p:ext uri="{D42A27DB-BD31-4B8C-83A1-F6EECF244321}">
                <p14:modId xmlns:p14="http://schemas.microsoft.com/office/powerpoint/2010/main" val="811445964"/>
              </p:ext>
            </p:extLst>
          </p:nvPr>
        </p:nvGraphicFramePr>
        <p:xfrm>
          <a:off x="622800" y="2231429"/>
          <a:ext cx="5612400" cy="234035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tx1"/>
                          </a:solidFill>
                          <a:effectLst/>
                          <a:latin typeface="+mn-ea"/>
                          <a:ea typeface="+mn-ea"/>
                          <a:cs typeface="+mn-cs"/>
                        </a:rPr>
                        <a:t>　第</a:t>
                      </a:r>
                      <a:r>
                        <a:rPr kumimoji="1" lang="en-US" altLang="ja-JP" sz="1050" b="0" i="0" kern="1200">
                          <a:solidFill>
                            <a:schemeClr val="tx1"/>
                          </a:solidFill>
                          <a:effectLst/>
                          <a:latin typeface="+mn-ea"/>
                          <a:ea typeface="+mn-ea"/>
                          <a:cs typeface="+mn-cs"/>
                        </a:rPr>
                        <a:t>10</a:t>
                      </a:r>
                      <a:r>
                        <a:rPr kumimoji="1" lang="ja-JP" altLang="en-US" sz="1050" b="0" i="0" kern="1200">
                          <a:solidFill>
                            <a:schemeClr val="tx1"/>
                          </a:solidFill>
                          <a:effectLst/>
                          <a:latin typeface="+mn-ea"/>
                          <a:ea typeface="+mn-ea"/>
                          <a:cs typeface="+mn-cs"/>
                        </a:rPr>
                        <a:t>章では、</a:t>
                      </a:r>
                      <a:r>
                        <a:rPr kumimoji="1" lang="en-US" altLang="ja-JP" sz="1050" b="0" i="0" kern="1200">
                          <a:solidFill>
                            <a:schemeClr val="tx1"/>
                          </a:solidFill>
                          <a:effectLst/>
                          <a:latin typeface="+mn-ea"/>
                          <a:ea typeface="+mn-ea"/>
                          <a:cs typeface="+mn-cs"/>
                        </a:rPr>
                        <a:t>ISO/IEC 27000</a:t>
                      </a:r>
                      <a:r>
                        <a:rPr kumimoji="1" lang="ja-JP" altLang="en-US" sz="1050" b="0" i="0" kern="1200">
                          <a:solidFill>
                            <a:schemeClr val="tx1"/>
                          </a:solidFill>
                          <a:effectLst/>
                          <a:latin typeface="+mn-ea"/>
                          <a:ea typeface="+mn-ea"/>
                          <a:cs typeface="+mn-cs"/>
                        </a:rPr>
                        <a:t>に記述されている「リスク」、「脅威」、「脆弱性」、「管理策」といった用語の定義、それらの用語の関係性、脅威や脆弱性の識別方法を理解することを目的とします。</a:t>
                      </a:r>
                      <a:endParaRPr kumimoji="1" lang="en-US" altLang="ja-JP" sz="1050" b="0" i="0" kern="1200">
                        <a:solidFill>
                          <a:schemeClr val="tx1"/>
                        </a:solidFill>
                        <a:effectLst/>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en-US" altLang="ja-JP" sz="1050" b="0" i="0" kern="1200">
                          <a:solidFill>
                            <a:schemeClr val="tx1"/>
                          </a:solidFill>
                          <a:effectLst/>
                          <a:latin typeface="+mn-ea"/>
                          <a:ea typeface="+mn-ea"/>
                          <a:cs typeface="+mn-cs"/>
                        </a:rPr>
                        <a:t>ISO/IEC 27000</a:t>
                      </a:r>
                      <a:r>
                        <a:rPr kumimoji="1" lang="ja-JP" altLang="en-US" sz="1050" b="0" i="0" kern="1200">
                          <a:solidFill>
                            <a:schemeClr val="tx1"/>
                          </a:solidFill>
                          <a:effectLst/>
                          <a:latin typeface="+mn-ea"/>
                          <a:ea typeface="+mn-ea"/>
                          <a:cs typeface="+mn-cs"/>
                        </a:rPr>
                        <a:t>に定義されている「リスク」、「脅威」、「脆弱性」、「管理策」の定義を理解すること</a:t>
                      </a:r>
                      <a:endParaRPr kumimoji="1" lang="en-US" altLang="ja-JP" sz="1050" b="0" i="0" kern="1200">
                        <a:solidFill>
                          <a:schemeClr val="tx1"/>
                        </a:solidFill>
                        <a:effectLst/>
                        <a:latin typeface="+mn-ea"/>
                        <a:ea typeface="+mn-ea"/>
                        <a:cs typeface="+mn-cs"/>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lang="ja-JP" altLang="en-US" sz="1050" b="0" i="0">
                          <a:solidFill>
                            <a:schemeClr val="tx1"/>
                          </a:solidFill>
                          <a:effectLst/>
                          <a:latin typeface="+mn-ea"/>
                          <a:ea typeface="+mn-ea"/>
                        </a:rPr>
                        <a:t>「リスク」、「脅威」、「脆弱性」などの関係性を理解すること</a:t>
                      </a:r>
                      <a:endParaRPr lang="en-US" altLang="ja-JP" sz="1050" b="0" i="0">
                        <a:solidFill>
                          <a:schemeClr val="tx1"/>
                        </a:solidFill>
                        <a:effectLst/>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lang="ja-JP" altLang="en-US" sz="1050" b="0" i="0">
                          <a:solidFill>
                            <a:schemeClr val="tx1"/>
                          </a:solidFill>
                          <a:effectLst/>
                          <a:latin typeface="+mn-ea"/>
                          <a:ea typeface="+mn-ea"/>
                        </a:rPr>
                        <a:t>脆弱性、脅威の識別方法を理解すること</a:t>
                      </a:r>
                      <a:endParaRPr kumimoji="1" lang="en-US" altLang="ja-JP" sz="1050" b="0" i="0" kern="1200">
                        <a:solidFill>
                          <a:schemeClr val="tx1"/>
                        </a:solidFill>
                        <a:effectLst/>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
        <p:nvSpPr>
          <p:cNvPr id="10" name="テキスト プレースホルダー 2">
            <a:extLst>
              <a:ext uri="{FF2B5EF4-FFF2-40B4-BE49-F238E27FC236}">
                <a16:creationId xmlns:a16="http://schemas.microsoft.com/office/drawing/2014/main" id="{334E2B2C-8C38-3C05-9D9D-BFA972F395BD}"/>
              </a:ext>
            </a:extLst>
          </p:cNvPr>
          <p:cNvSpPr>
            <a:spLocks noGrp="1"/>
          </p:cNvSpPr>
          <p:nvPr>
            <p:ph type="body" sz="quarter" idx="14"/>
          </p:nvPr>
        </p:nvSpPr>
        <p:spPr>
          <a:xfrm>
            <a:off x="1123950" y="1457325"/>
            <a:ext cx="6143124" cy="381000"/>
          </a:xfrm>
        </p:spPr>
        <p:txBody>
          <a:bodyPr/>
          <a:lstStyle/>
          <a:p>
            <a:r>
              <a:rPr kumimoji="1" lang="en-US" altLang="ja-JP"/>
              <a:t>19-2-10. </a:t>
            </a:r>
            <a:r>
              <a:rPr kumimoji="1" lang="ja-JP" altLang="en-US" sz="1000"/>
              <a:t>第</a:t>
            </a:r>
            <a:r>
              <a:rPr kumimoji="1" lang="en-US" altLang="ja-JP" sz="1000"/>
              <a:t>10</a:t>
            </a:r>
            <a:r>
              <a:rPr kumimoji="1" lang="ja-JP" altLang="en-US" sz="1000"/>
              <a:t>章</a:t>
            </a:r>
            <a:r>
              <a:rPr kumimoji="1" lang="en-US" altLang="ja-JP" sz="1000"/>
              <a:t>. </a:t>
            </a:r>
            <a:r>
              <a:rPr kumimoji="1" lang="ja-JP" altLang="en-US" sz="1000"/>
              <a:t>脅威、脆弱性、リスクの定義と関係性</a:t>
            </a:r>
          </a:p>
        </p:txBody>
      </p:sp>
      <p:sp>
        <p:nvSpPr>
          <p:cNvPr id="3" name="正方形/長方形 2">
            <a:extLst>
              <a:ext uri="{FF2B5EF4-FFF2-40B4-BE49-F238E27FC236}">
                <a16:creationId xmlns:a16="http://schemas.microsoft.com/office/drawing/2014/main" id="{28E7A2E7-F834-BA73-B6D0-D72A9D7F57DE}"/>
              </a:ext>
            </a:extLst>
          </p:cNvPr>
          <p:cNvSpPr/>
          <p:nvPr/>
        </p:nvSpPr>
        <p:spPr>
          <a:xfrm>
            <a:off x="622800" y="7198492"/>
            <a:ext cx="5612400" cy="2054727"/>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1200"/>
          </a:p>
        </p:txBody>
      </p:sp>
      <p:sp>
        <p:nvSpPr>
          <p:cNvPr id="76" name="正方形/長方形 75">
            <a:extLst>
              <a:ext uri="{FF2B5EF4-FFF2-40B4-BE49-F238E27FC236}">
                <a16:creationId xmlns:a16="http://schemas.microsoft.com/office/drawing/2014/main" id="{73FADAB6-EBDB-57CB-47DE-4DE11EF0E0F3}"/>
              </a:ext>
            </a:extLst>
          </p:cNvPr>
          <p:cNvSpPr/>
          <p:nvPr/>
        </p:nvSpPr>
        <p:spPr>
          <a:xfrm>
            <a:off x="3016011" y="7533940"/>
            <a:ext cx="825978" cy="867790"/>
          </a:xfrm>
          <a:prstGeom prst="rect">
            <a:avLst/>
          </a:prstGeom>
          <a:solidFill>
            <a:schemeClr val="accent5">
              <a:lumMod val="20000"/>
              <a:lumOff val="8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800"/>
          </a:p>
        </p:txBody>
      </p:sp>
      <p:sp>
        <p:nvSpPr>
          <p:cNvPr id="77" name="円: 塗りつぶしなし 76">
            <a:extLst>
              <a:ext uri="{FF2B5EF4-FFF2-40B4-BE49-F238E27FC236}">
                <a16:creationId xmlns:a16="http://schemas.microsoft.com/office/drawing/2014/main" id="{1E2F1F5E-A911-385F-A9F4-CBBE9668C188}"/>
              </a:ext>
            </a:extLst>
          </p:cNvPr>
          <p:cNvSpPr/>
          <p:nvPr/>
        </p:nvSpPr>
        <p:spPr>
          <a:xfrm>
            <a:off x="2709000" y="7287500"/>
            <a:ext cx="1440000" cy="1440000"/>
          </a:xfrm>
          <a:prstGeom prst="donut">
            <a:avLst/>
          </a:prstGeom>
          <a:solidFill>
            <a:schemeClr val="accent6">
              <a:lumMod val="20000"/>
              <a:lumOff val="80000"/>
            </a:schemeClr>
          </a:solidFill>
          <a:ln w="9525">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800">
              <a:solidFill>
                <a:schemeClr val="tx1"/>
              </a:solidFill>
            </a:endParaRPr>
          </a:p>
        </p:txBody>
      </p:sp>
      <p:sp>
        <p:nvSpPr>
          <p:cNvPr id="78" name="テキスト ボックス 77">
            <a:extLst>
              <a:ext uri="{FF2B5EF4-FFF2-40B4-BE49-F238E27FC236}">
                <a16:creationId xmlns:a16="http://schemas.microsoft.com/office/drawing/2014/main" id="{E4DA7CA5-9F7E-AD60-DA54-42E69F055A05}"/>
              </a:ext>
            </a:extLst>
          </p:cNvPr>
          <p:cNvSpPr txBox="1"/>
          <p:nvPr/>
        </p:nvSpPr>
        <p:spPr>
          <a:xfrm>
            <a:off x="3111460" y="8050424"/>
            <a:ext cx="635080" cy="215444"/>
          </a:xfrm>
          <a:prstGeom prst="rect">
            <a:avLst/>
          </a:prstGeom>
          <a:noFill/>
        </p:spPr>
        <p:txBody>
          <a:bodyPr wrap="square" rtlCol="0">
            <a:spAutoFit/>
          </a:bodyPr>
          <a:lstStyle/>
          <a:p>
            <a:pPr algn="ctr"/>
            <a:r>
              <a:rPr kumimoji="1" lang="ja-JP" altLang="en-US" sz="800" b="1"/>
              <a:t>情報資産</a:t>
            </a:r>
          </a:p>
        </p:txBody>
      </p:sp>
      <p:sp>
        <p:nvSpPr>
          <p:cNvPr id="79" name="矢印: 右 78">
            <a:extLst>
              <a:ext uri="{FF2B5EF4-FFF2-40B4-BE49-F238E27FC236}">
                <a16:creationId xmlns:a16="http://schemas.microsoft.com/office/drawing/2014/main" id="{1EEADFD9-C3CA-4364-0D3E-80D2465C1343}"/>
              </a:ext>
            </a:extLst>
          </p:cNvPr>
          <p:cNvSpPr/>
          <p:nvPr/>
        </p:nvSpPr>
        <p:spPr>
          <a:xfrm>
            <a:off x="1668838" y="7296879"/>
            <a:ext cx="892800" cy="577484"/>
          </a:xfrm>
          <a:prstGeom prst="rightArrow">
            <a:avLst/>
          </a:prstGeom>
          <a:solidFill>
            <a:srgbClr val="A197FF"/>
          </a:solid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800" b="1"/>
              <a:t>環境的脅威</a:t>
            </a:r>
          </a:p>
        </p:txBody>
      </p:sp>
      <p:sp>
        <p:nvSpPr>
          <p:cNvPr id="80" name="矢印: 右 79">
            <a:extLst>
              <a:ext uri="{FF2B5EF4-FFF2-40B4-BE49-F238E27FC236}">
                <a16:creationId xmlns:a16="http://schemas.microsoft.com/office/drawing/2014/main" id="{685F2C8A-1EC9-D63A-D1EE-2C103FB1B84C}"/>
              </a:ext>
            </a:extLst>
          </p:cNvPr>
          <p:cNvSpPr/>
          <p:nvPr/>
        </p:nvSpPr>
        <p:spPr>
          <a:xfrm flipH="1">
            <a:off x="4306925" y="7296879"/>
            <a:ext cx="892800" cy="577484"/>
          </a:xfrm>
          <a:prstGeom prst="rightArrow">
            <a:avLst/>
          </a:prstGeom>
          <a:solidFill>
            <a:srgbClr val="A197FF"/>
          </a:solid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r>
              <a:rPr lang="ja-JP" altLang="en-US" sz="800" b="1">
                <a:solidFill>
                  <a:schemeClr val="tx1"/>
                </a:solidFill>
                <a:latin typeface="+mn-ea"/>
                <a:ea typeface="+mn-ea"/>
              </a:rPr>
              <a:t>偶発的脅威</a:t>
            </a:r>
            <a:endParaRPr kumimoji="1" lang="ja-JP" altLang="en-US" sz="800" b="1"/>
          </a:p>
        </p:txBody>
      </p:sp>
      <p:sp>
        <p:nvSpPr>
          <p:cNvPr id="81" name="矢印: 右 80">
            <a:extLst>
              <a:ext uri="{FF2B5EF4-FFF2-40B4-BE49-F238E27FC236}">
                <a16:creationId xmlns:a16="http://schemas.microsoft.com/office/drawing/2014/main" id="{E10CE95A-69F4-2344-84FE-6938C3ECF857}"/>
              </a:ext>
            </a:extLst>
          </p:cNvPr>
          <p:cNvSpPr/>
          <p:nvPr/>
        </p:nvSpPr>
        <p:spPr>
          <a:xfrm flipH="1">
            <a:off x="4305600" y="8167633"/>
            <a:ext cx="894318" cy="577484"/>
          </a:xfrm>
          <a:prstGeom prst="rightArrow">
            <a:avLst/>
          </a:prstGeom>
          <a:solidFill>
            <a:srgbClr val="A197FF"/>
          </a:solidFill>
          <a:ln>
            <a:no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r>
              <a:rPr lang="ja-JP" altLang="en-US" sz="800" b="1">
                <a:solidFill>
                  <a:schemeClr val="tx1"/>
                </a:solidFill>
                <a:latin typeface="+mn-ea"/>
                <a:ea typeface="+mn-ea"/>
              </a:rPr>
              <a:t>意図的脅威</a:t>
            </a:r>
            <a:endParaRPr kumimoji="1" lang="ja-JP" altLang="en-US" sz="800" b="1"/>
          </a:p>
        </p:txBody>
      </p:sp>
      <p:sp>
        <p:nvSpPr>
          <p:cNvPr id="82" name="テキスト ボックス 81">
            <a:extLst>
              <a:ext uri="{FF2B5EF4-FFF2-40B4-BE49-F238E27FC236}">
                <a16:creationId xmlns:a16="http://schemas.microsoft.com/office/drawing/2014/main" id="{E75A2858-A933-5D47-8377-79C65DA309F6}"/>
              </a:ext>
            </a:extLst>
          </p:cNvPr>
          <p:cNvSpPr txBox="1"/>
          <p:nvPr/>
        </p:nvSpPr>
        <p:spPr>
          <a:xfrm>
            <a:off x="1177381" y="7840047"/>
            <a:ext cx="1307234" cy="338554"/>
          </a:xfrm>
          <a:prstGeom prst="rect">
            <a:avLst/>
          </a:prstGeom>
          <a:noFill/>
        </p:spPr>
        <p:txBody>
          <a:bodyPr wrap="square" rtlCol="0">
            <a:spAutoFit/>
          </a:bodyPr>
          <a:lstStyle/>
          <a:p>
            <a:r>
              <a:rPr lang="ja-JP" altLang="en-US" sz="800" b="0">
                <a:solidFill>
                  <a:schemeClr val="tx1"/>
                </a:solidFill>
                <a:latin typeface="+mn-ea"/>
                <a:ea typeface="+mn-ea"/>
              </a:rPr>
              <a:t>（例）地震、火山活動、気象現象、洪水など</a:t>
            </a:r>
            <a:endParaRPr kumimoji="1" lang="ja-JP" altLang="en-US" sz="800"/>
          </a:p>
        </p:txBody>
      </p:sp>
      <p:sp>
        <p:nvSpPr>
          <p:cNvPr id="83" name="テキスト ボックス 82">
            <a:extLst>
              <a:ext uri="{FF2B5EF4-FFF2-40B4-BE49-F238E27FC236}">
                <a16:creationId xmlns:a16="http://schemas.microsoft.com/office/drawing/2014/main" id="{B7B95E00-A668-EC11-2F88-18B4F7FCEFD2}"/>
              </a:ext>
            </a:extLst>
          </p:cNvPr>
          <p:cNvSpPr txBox="1"/>
          <p:nvPr/>
        </p:nvSpPr>
        <p:spPr>
          <a:xfrm>
            <a:off x="4345200" y="8711703"/>
            <a:ext cx="1555680" cy="584775"/>
          </a:xfrm>
          <a:prstGeom prst="rect">
            <a:avLst/>
          </a:prstGeom>
          <a:noFill/>
        </p:spPr>
        <p:txBody>
          <a:bodyPr wrap="square">
            <a:spAutoFit/>
          </a:bodyPr>
          <a:lstStyle/>
          <a:p>
            <a:r>
              <a:rPr lang="ja-JP" altLang="en-US" sz="800" b="0">
                <a:solidFill>
                  <a:schemeClr val="tx1"/>
                </a:solidFill>
                <a:latin typeface="+mn-ea"/>
                <a:ea typeface="+mn-ea"/>
              </a:rPr>
              <a:t>（例）許可されていない機器の使用、盗聴、機器の盗難、データの破壊、サイバー攻撃など</a:t>
            </a:r>
            <a:endParaRPr lang="ja-JP" altLang="en-US" sz="800"/>
          </a:p>
        </p:txBody>
      </p:sp>
      <p:sp>
        <p:nvSpPr>
          <p:cNvPr id="84" name="テキスト ボックス 83">
            <a:extLst>
              <a:ext uri="{FF2B5EF4-FFF2-40B4-BE49-F238E27FC236}">
                <a16:creationId xmlns:a16="http://schemas.microsoft.com/office/drawing/2014/main" id="{2DF04AEB-18C6-DCF6-8414-DDE034BD28AB}"/>
              </a:ext>
            </a:extLst>
          </p:cNvPr>
          <p:cNvSpPr txBox="1"/>
          <p:nvPr/>
        </p:nvSpPr>
        <p:spPr>
          <a:xfrm>
            <a:off x="1486632" y="8303299"/>
            <a:ext cx="577729" cy="215444"/>
          </a:xfrm>
          <a:prstGeom prst="rect">
            <a:avLst/>
          </a:prstGeom>
          <a:noFill/>
        </p:spPr>
        <p:txBody>
          <a:bodyPr wrap="square" rtlCol="0">
            <a:spAutoFit/>
          </a:bodyPr>
          <a:lstStyle/>
          <a:p>
            <a:r>
              <a:rPr kumimoji="1" lang="ja-JP" altLang="en-US" sz="800" b="1"/>
              <a:t>脆弱性</a:t>
            </a:r>
          </a:p>
        </p:txBody>
      </p:sp>
      <p:pic>
        <p:nvPicPr>
          <p:cNvPr id="85" name="図 84">
            <a:extLst>
              <a:ext uri="{FF2B5EF4-FFF2-40B4-BE49-F238E27FC236}">
                <a16:creationId xmlns:a16="http://schemas.microsoft.com/office/drawing/2014/main" id="{8503C8A6-F1D7-6755-ABCB-20BDFDB144F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269385" y="7747061"/>
            <a:ext cx="319231" cy="319231"/>
          </a:xfrm>
          <a:prstGeom prst="rect">
            <a:avLst/>
          </a:prstGeom>
        </p:spPr>
      </p:pic>
      <p:pic>
        <p:nvPicPr>
          <p:cNvPr id="86" name="図 85">
            <a:extLst>
              <a:ext uri="{FF2B5EF4-FFF2-40B4-BE49-F238E27FC236}">
                <a16:creationId xmlns:a16="http://schemas.microsoft.com/office/drawing/2014/main" id="{C114F103-7455-FFC7-5D82-BD717AA4A95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274255" y="8242233"/>
            <a:ext cx="428284" cy="428284"/>
          </a:xfrm>
          <a:prstGeom prst="rect">
            <a:avLst/>
          </a:prstGeom>
        </p:spPr>
      </p:pic>
      <p:pic>
        <p:nvPicPr>
          <p:cNvPr id="87" name="図 86">
            <a:extLst>
              <a:ext uri="{FF2B5EF4-FFF2-40B4-BE49-F238E27FC236}">
                <a16:creationId xmlns:a16="http://schemas.microsoft.com/office/drawing/2014/main" id="{47E032F0-E2EB-BF21-E16F-57CE673EAA1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282957" y="7377298"/>
            <a:ext cx="410880" cy="410880"/>
          </a:xfrm>
          <a:prstGeom prst="rect">
            <a:avLst/>
          </a:prstGeom>
        </p:spPr>
      </p:pic>
      <p:pic>
        <p:nvPicPr>
          <p:cNvPr id="88" name="図 87">
            <a:extLst>
              <a:ext uri="{FF2B5EF4-FFF2-40B4-BE49-F238E27FC236}">
                <a16:creationId xmlns:a16="http://schemas.microsoft.com/office/drawing/2014/main" id="{59E92C2A-BB11-0DED-10CC-F441FCA71A1B}"/>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32452" y="7391307"/>
            <a:ext cx="338554" cy="338554"/>
          </a:xfrm>
          <a:prstGeom prst="rect">
            <a:avLst/>
          </a:prstGeom>
        </p:spPr>
      </p:pic>
      <p:sp>
        <p:nvSpPr>
          <p:cNvPr id="89" name="フローチャート: 結合子 88">
            <a:extLst>
              <a:ext uri="{FF2B5EF4-FFF2-40B4-BE49-F238E27FC236}">
                <a16:creationId xmlns:a16="http://schemas.microsoft.com/office/drawing/2014/main" id="{A649A0AE-CBD7-7FEF-F0E6-4DBA7CD9058F}"/>
              </a:ext>
            </a:extLst>
          </p:cNvPr>
          <p:cNvSpPr/>
          <p:nvPr/>
        </p:nvSpPr>
        <p:spPr>
          <a:xfrm>
            <a:off x="3087000" y="7661449"/>
            <a:ext cx="684000" cy="684000"/>
          </a:xfrm>
          <a:prstGeom prst="flowChartConnector">
            <a:avLst/>
          </a:prstGeom>
          <a:noFill/>
          <a:ln w="76200">
            <a:solidFill>
              <a:srgbClr val="F6D2F7"/>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800"/>
          </a:p>
        </p:txBody>
      </p:sp>
      <p:sp>
        <p:nvSpPr>
          <p:cNvPr id="90" name="テキスト ボックス 89">
            <a:extLst>
              <a:ext uri="{FF2B5EF4-FFF2-40B4-BE49-F238E27FC236}">
                <a16:creationId xmlns:a16="http://schemas.microsoft.com/office/drawing/2014/main" id="{E5367C58-3E91-656E-8CD2-568A3EA4FF48}"/>
              </a:ext>
            </a:extLst>
          </p:cNvPr>
          <p:cNvSpPr txBox="1"/>
          <p:nvPr/>
        </p:nvSpPr>
        <p:spPr>
          <a:xfrm>
            <a:off x="1486800" y="8865776"/>
            <a:ext cx="1419224" cy="215444"/>
          </a:xfrm>
          <a:prstGeom prst="rect">
            <a:avLst/>
          </a:prstGeom>
          <a:noFill/>
        </p:spPr>
        <p:txBody>
          <a:bodyPr wrap="square" rtlCol="0">
            <a:spAutoFit/>
          </a:bodyPr>
          <a:lstStyle/>
          <a:p>
            <a:r>
              <a:rPr kumimoji="1" lang="ja-JP" altLang="en-US" sz="800" b="1"/>
              <a:t>セーフガード（管理策）</a:t>
            </a:r>
          </a:p>
        </p:txBody>
      </p:sp>
      <p:sp>
        <p:nvSpPr>
          <p:cNvPr id="91" name="テキスト ボックス 90">
            <a:extLst>
              <a:ext uri="{FF2B5EF4-FFF2-40B4-BE49-F238E27FC236}">
                <a16:creationId xmlns:a16="http://schemas.microsoft.com/office/drawing/2014/main" id="{EF47AC09-EDF9-D45F-F571-3CC3CAB1A31E}"/>
              </a:ext>
            </a:extLst>
          </p:cNvPr>
          <p:cNvSpPr txBox="1"/>
          <p:nvPr/>
        </p:nvSpPr>
        <p:spPr>
          <a:xfrm>
            <a:off x="551944" y="9076831"/>
            <a:ext cx="4224080" cy="215444"/>
          </a:xfrm>
          <a:prstGeom prst="rect">
            <a:avLst/>
          </a:prstGeom>
          <a:noFill/>
        </p:spPr>
        <p:txBody>
          <a:bodyPr wrap="square">
            <a:spAutoFit/>
          </a:bodyPr>
          <a:lstStyle/>
          <a:p>
            <a:r>
              <a:rPr lang="ja-JP" altLang="en-US" sz="800" b="0" i="0">
                <a:solidFill>
                  <a:srgbClr val="333333"/>
                </a:solidFill>
                <a:effectLst/>
                <a:latin typeface="+mn-ea"/>
              </a:rPr>
              <a:t>リスクは</a:t>
            </a:r>
            <a:r>
              <a:rPr lang="ja-JP" altLang="en-US" sz="800">
                <a:solidFill>
                  <a:srgbClr val="333333"/>
                </a:solidFill>
                <a:latin typeface="+mn-ea"/>
              </a:rPr>
              <a:t>、</a:t>
            </a:r>
            <a:r>
              <a:rPr lang="ja-JP" altLang="en-US" sz="800" b="0" i="0">
                <a:solidFill>
                  <a:srgbClr val="333333"/>
                </a:solidFill>
                <a:effectLst/>
                <a:latin typeface="+mn-ea"/>
              </a:rPr>
              <a:t>脅威</a:t>
            </a:r>
            <a:r>
              <a:rPr lang="ja-JP" altLang="en-US" sz="800">
                <a:solidFill>
                  <a:srgbClr val="333333"/>
                </a:solidFill>
                <a:latin typeface="+mn-ea"/>
              </a:rPr>
              <a:t>、</a:t>
            </a:r>
            <a:r>
              <a:rPr lang="ja-JP" altLang="en-US" sz="800" b="0" i="0">
                <a:solidFill>
                  <a:srgbClr val="333333"/>
                </a:solidFill>
                <a:effectLst/>
                <a:latin typeface="+mn-ea"/>
              </a:rPr>
              <a:t>脆弱性、資産の価値のいずれかが増加することで増大する。</a:t>
            </a:r>
            <a:endParaRPr lang="ja-JP" altLang="en-US" sz="800"/>
          </a:p>
        </p:txBody>
      </p:sp>
      <p:sp>
        <p:nvSpPr>
          <p:cNvPr id="92" name="テキスト ボックス 91">
            <a:extLst>
              <a:ext uri="{FF2B5EF4-FFF2-40B4-BE49-F238E27FC236}">
                <a16:creationId xmlns:a16="http://schemas.microsoft.com/office/drawing/2014/main" id="{066AF820-9584-E6FA-A9AB-483F6131729C}"/>
              </a:ext>
            </a:extLst>
          </p:cNvPr>
          <p:cNvSpPr txBox="1"/>
          <p:nvPr/>
        </p:nvSpPr>
        <p:spPr>
          <a:xfrm>
            <a:off x="4343962" y="7899815"/>
            <a:ext cx="1823608" cy="461665"/>
          </a:xfrm>
          <a:prstGeom prst="rect">
            <a:avLst/>
          </a:prstGeom>
          <a:noFill/>
        </p:spPr>
        <p:txBody>
          <a:bodyPr wrap="square">
            <a:spAutoFit/>
          </a:bodyPr>
          <a:lstStyle/>
          <a:p>
            <a:r>
              <a:rPr lang="ja-JP" altLang="en-US" sz="800" b="0">
                <a:solidFill>
                  <a:schemeClr val="tx1"/>
                </a:solidFill>
                <a:latin typeface="+mn-ea"/>
                <a:ea typeface="+mn-ea"/>
              </a:rPr>
              <a:t>（例）機器の故障、機器の誤動作、使用時のミスなど</a:t>
            </a:r>
          </a:p>
          <a:p>
            <a:endParaRPr lang="ja-JP" altLang="en-US" sz="800"/>
          </a:p>
        </p:txBody>
      </p:sp>
      <p:sp>
        <p:nvSpPr>
          <p:cNvPr id="93" name="フローチャート: 結合子 92">
            <a:extLst>
              <a:ext uri="{FF2B5EF4-FFF2-40B4-BE49-F238E27FC236}">
                <a16:creationId xmlns:a16="http://schemas.microsoft.com/office/drawing/2014/main" id="{929FBD37-5196-65CF-6EEA-F5FF13BDC497}"/>
              </a:ext>
            </a:extLst>
          </p:cNvPr>
          <p:cNvSpPr/>
          <p:nvPr/>
        </p:nvSpPr>
        <p:spPr>
          <a:xfrm>
            <a:off x="2709000" y="7287180"/>
            <a:ext cx="1440000" cy="1440000"/>
          </a:xfrm>
          <a:prstGeom prst="flowChartConnector">
            <a:avLst/>
          </a:prstGeom>
          <a:noFill/>
          <a:ln w="76200">
            <a:solidFill>
              <a:srgbClr val="FFC1C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800"/>
          </a:p>
        </p:txBody>
      </p:sp>
      <p:cxnSp>
        <p:nvCxnSpPr>
          <p:cNvPr id="97" name="直線コネクタ 96">
            <a:extLst>
              <a:ext uri="{FF2B5EF4-FFF2-40B4-BE49-F238E27FC236}">
                <a16:creationId xmlns:a16="http://schemas.microsoft.com/office/drawing/2014/main" id="{05EF4E60-9E2B-6EC5-C3B3-C9D98A8DEAA2}"/>
              </a:ext>
            </a:extLst>
          </p:cNvPr>
          <p:cNvCxnSpPr>
            <a:cxnSpLocks/>
            <a:endCxn id="90" idx="0"/>
          </p:cNvCxnSpPr>
          <p:nvPr/>
        </p:nvCxnSpPr>
        <p:spPr>
          <a:xfrm flipH="1">
            <a:off x="2196412" y="8518743"/>
            <a:ext cx="1072973" cy="347033"/>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直線コネクタ 97">
            <a:extLst>
              <a:ext uri="{FF2B5EF4-FFF2-40B4-BE49-F238E27FC236}">
                <a16:creationId xmlns:a16="http://schemas.microsoft.com/office/drawing/2014/main" id="{63A245DD-86BD-1536-8667-15D4191C1AA1}"/>
              </a:ext>
            </a:extLst>
          </p:cNvPr>
          <p:cNvCxnSpPr>
            <a:cxnSpLocks/>
            <a:stCxn id="89" idx="2"/>
            <a:endCxn id="84" idx="0"/>
          </p:cNvCxnSpPr>
          <p:nvPr/>
        </p:nvCxnSpPr>
        <p:spPr>
          <a:xfrm flipH="1">
            <a:off x="1775497" y="8003449"/>
            <a:ext cx="1311503" cy="29985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9" name="テキスト ボックス 98">
            <a:extLst>
              <a:ext uri="{FF2B5EF4-FFF2-40B4-BE49-F238E27FC236}">
                <a16:creationId xmlns:a16="http://schemas.microsoft.com/office/drawing/2014/main" id="{35901BA0-E502-7CBB-07AB-CC6E64B29520}"/>
              </a:ext>
            </a:extLst>
          </p:cNvPr>
          <p:cNvSpPr txBox="1"/>
          <p:nvPr/>
        </p:nvSpPr>
        <p:spPr>
          <a:xfrm>
            <a:off x="1486800" y="8584537"/>
            <a:ext cx="577729" cy="215444"/>
          </a:xfrm>
          <a:prstGeom prst="rect">
            <a:avLst/>
          </a:prstGeom>
          <a:noFill/>
        </p:spPr>
        <p:txBody>
          <a:bodyPr wrap="square" rtlCol="0">
            <a:spAutoFit/>
          </a:bodyPr>
          <a:lstStyle/>
          <a:p>
            <a:r>
              <a:rPr kumimoji="1" lang="ja-JP" altLang="en-US" sz="800" b="1"/>
              <a:t>リスク</a:t>
            </a:r>
          </a:p>
        </p:txBody>
      </p:sp>
      <p:cxnSp>
        <p:nvCxnSpPr>
          <p:cNvPr id="100" name="直線コネクタ 99">
            <a:extLst>
              <a:ext uri="{FF2B5EF4-FFF2-40B4-BE49-F238E27FC236}">
                <a16:creationId xmlns:a16="http://schemas.microsoft.com/office/drawing/2014/main" id="{7859ED70-B431-7340-941B-72139E3AF39C}"/>
              </a:ext>
            </a:extLst>
          </p:cNvPr>
          <p:cNvCxnSpPr>
            <a:cxnSpLocks/>
            <a:endCxn id="99" idx="0"/>
          </p:cNvCxnSpPr>
          <p:nvPr/>
        </p:nvCxnSpPr>
        <p:spPr>
          <a:xfrm flipH="1">
            <a:off x="1775665" y="8307687"/>
            <a:ext cx="998308" cy="27685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94" name="図 93">
            <a:extLst>
              <a:ext uri="{FF2B5EF4-FFF2-40B4-BE49-F238E27FC236}">
                <a16:creationId xmlns:a16="http://schemas.microsoft.com/office/drawing/2014/main" id="{B2F4BEA3-6A0C-A99F-81EE-6F17AD05B5DC}"/>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969280" y="7507100"/>
            <a:ext cx="215445" cy="215445"/>
          </a:xfrm>
          <a:prstGeom prst="rect">
            <a:avLst/>
          </a:prstGeom>
        </p:spPr>
      </p:pic>
      <p:pic>
        <p:nvPicPr>
          <p:cNvPr id="108" name="図 107">
            <a:extLst>
              <a:ext uri="{FF2B5EF4-FFF2-40B4-BE49-F238E27FC236}">
                <a16:creationId xmlns:a16="http://schemas.microsoft.com/office/drawing/2014/main" id="{A4B95BF5-2742-25EC-A139-CA21F54F3502}"/>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673275" y="7508396"/>
            <a:ext cx="215445" cy="215445"/>
          </a:xfrm>
          <a:prstGeom prst="rect">
            <a:avLst/>
          </a:prstGeom>
        </p:spPr>
      </p:pic>
      <p:pic>
        <p:nvPicPr>
          <p:cNvPr id="109" name="図 108">
            <a:extLst>
              <a:ext uri="{FF2B5EF4-FFF2-40B4-BE49-F238E27FC236}">
                <a16:creationId xmlns:a16="http://schemas.microsoft.com/office/drawing/2014/main" id="{9694AFFE-1BDF-F74F-D7EC-AA595B430BE0}"/>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672000" y="8251842"/>
            <a:ext cx="215445" cy="215445"/>
          </a:xfrm>
          <a:prstGeom prst="rect">
            <a:avLst/>
          </a:prstGeom>
        </p:spPr>
      </p:pic>
      <p:pic>
        <p:nvPicPr>
          <p:cNvPr id="6" name="図 5">
            <a:extLst>
              <a:ext uri="{FF2B5EF4-FFF2-40B4-BE49-F238E27FC236}">
                <a16:creationId xmlns:a16="http://schemas.microsoft.com/office/drawing/2014/main" id="{8E803C1C-FE66-F82B-28A0-012A34A4CDA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700335" y="4677911"/>
            <a:ext cx="180000" cy="180000"/>
          </a:xfrm>
          <a:prstGeom prst="rect">
            <a:avLst/>
          </a:prstGeom>
        </p:spPr>
      </p:pic>
      <p:sp>
        <p:nvSpPr>
          <p:cNvPr id="9" name="テキスト ボックス 8">
            <a:extLst>
              <a:ext uri="{FF2B5EF4-FFF2-40B4-BE49-F238E27FC236}">
                <a16:creationId xmlns:a16="http://schemas.microsoft.com/office/drawing/2014/main" id="{3451899B-5DFB-EC70-F4C8-374CDF363DCB}"/>
              </a:ext>
            </a:extLst>
          </p:cNvPr>
          <p:cNvSpPr txBox="1"/>
          <p:nvPr/>
        </p:nvSpPr>
        <p:spPr>
          <a:xfrm>
            <a:off x="622800" y="9274354"/>
            <a:ext cx="5612400" cy="184666"/>
          </a:xfrm>
          <a:prstGeom prst="rect">
            <a:avLst/>
          </a:prstGeom>
          <a:noFill/>
        </p:spPr>
        <p:txBody>
          <a:bodyPr wrap="square" rtlCol="0">
            <a:spAutoFit/>
          </a:bodyPr>
          <a:lstStyle/>
          <a:p>
            <a:pPr algn="ctr"/>
            <a:r>
              <a:rPr kumimoji="1" lang="ja-JP" altLang="en-US" sz="600"/>
              <a:t>図</a:t>
            </a:r>
            <a:r>
              <a:rPr kumimoji="1" lang="en-US" altLang="ja-JP" sz="600"/>
              <a:t>80. </a:t>
            </a:r>
            <a:r>
              <a:rPr kumimoji="1" lang="ja-JP" altLang="en-US" sz="600"/>
              <a:t>「脅威」「脆弱性」「リスク」「管理策」の関係性</a:t>
            </a:r>
          </a:p>
        </p:txBody>
      </p:sp>
      <p:sp>
        <p:nvSpPr>
          <p:cNvPr id="11" name="スライド番号プレースホルダー 3">
            <a:extLst>
              <a:ext uri="{FF2B5EF4-FFF2-40B4-BE49-F238E27FC236}">
                <a16:creationId xmlns:a16="http://schemas.microsoft.com/office/drawing/2014/main" id="{CB177301-1BD1-4975-8DEC-415230D150B3}"/>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23</a:t>
            </a:r>
            <a:endParaRPr kumimoji="1" lang="ja-JP" altLang="en-US"/>
          </a:p>
        </p:txBody>
      </p:sp>
    </p:spTree>
    <p:extLst>
      <p:ext uri="{BB962C8B-B14F-4D97-AF65-F5344CB8AC3E}">
        <p14:creationId xmlns:p14="http://schemas.microsoft.com/office/powerpoint/2010/main" val="779179059"/>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graphicFrame>
        <p:nvGraphicFramePr>
          <p:cNvPr id="4" name="表 3">
            <a:extLst>
              <a:ext uri="{FF2B5EF4-FFF2-40B4-BE49-F238E27FC236}">
                <a16:creationId xmlns:a16="http://schemas.microsoft.com/office/drawing/2014/main" id="{30C1516B-06EF-A836-389A-5ADCFA92C07C}"/>
              </a:ext>
            </a:extLst>
          </p:cNvPr>
          <p:cNvGraphicFramePr>
            <a:graphicFrameLocks noGrp="1"/>
          </p:cNvGraphicFramePr>
          <p:nvPr/>
        </p:nvGraphicFramePr>
        <p:xfrm>
          <a:off x="622800" y="2052000"/>
          <a:ext cx="5612400" cy="7315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15280">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脅威の識別</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a:solidFill>
                            <a:schemeClr val="tx1"/>
                          </a:solidFill>
                        </a:rPr>
                        <a:t>　</a:t>
                      </a:r>
                      <a:r>
                        <a:rPr lang="ja-JP" altLang="en-US" sz="1050" b="0" u="none" strike="noStrike">
                          <a:solidFill>
                            <a:schemeClr val="tx1"/>
                          </a:solidFill>
                          <a:effectLst/>
                        </a:rPr>
                        <a:t>脅威は「脆弱性」につけい</a:t>
                      </a:r>
                      <a:r>
                        <a:rPr lang="ja-JP" altLang="en-US" sz="1050" b="0">
                          <a:solidFill>
                            <a:schemeClr val="tx1"/>
                          </a:solidFill>
                        </a:rPr>
                        <a:t>り</a:t>
                      </a:r>
                      <a:r>
                        <a:rPr lang="ja-JP" altLang="en-US" sz="1050" b="0" u="none" strike="noStrike">
                          <a:solidFill>
                            <a:schemeClr val="tx1"/>
                          </a:solidFill>
                          <a:effectLst/>
                        </a:rPr>
                        <a:t>顕在化すること</a:t>
                      </a:r>
                      <a:r>
                        <a:rPr lang="ja-JP" altLang="en-US" sz="1050" b="0">
                          <a:solidFill>
                            <a:schemeClr val="tx1"/>
                          </a:solidFill>
                        </a:rPr>
                        <a:t>で、組織に損失や損害を与える事故を生じさせます</a:t>
                      </a:r>
                      <a:r>
                        <a:rPr lang="ja-JP" altLang="en-US" sz="1050" b="0" u="none" strike="noStrike">
                          <a:solidFill>
                            <a:schemeClr val="tx1"/>
                          </a:solidFill>
                          <a:effectLst/>
                        </a:rPr>
                        <a:t>。脅威を、</a:t>
                      </a:r>
                      <a:r>
                        <a:rPr kumimoji="1" lang="ja-JP" altLang="en-US" sz="1050" b="0">
                          <a:solidFill>
                            <a:schemeClr val="tx1"/>
                          </a:solidFill>
                        </a:rPr>
                        <a:t>人為的脅威（意図的脅威、偶発的脅威）と環境的脅威に区別して把握することで、必要なセキュリティ対策を整理しやすくなります。</a:t>
                      </a:r>
                      <a:endParaRPr kumimoji="1" lang="en-US" altLang="ja-JP" sz="1050" b="0">
                        <a:solidFill>
                          <a:schemeClr val="tx1"/>
                        </a:solidFill>
                      </a:endParaRPr>
                    </a:p>
                  </a:txBody>
                  <a:tcPr>
                    <a:noFill/>
                  </a:tcPr>
                </a:tc>
                <a:extLst>
                  <a:ext uri="{0D108BD9-81ED-4DB2-BD59-A6C34878D82A}">
                    <a16:rowId xmlns:a16="http://schemas.microsoft.com/office/drawing/2014/main" val="2132529652"/>
                  </a:ext>
                </a:extLst>
              </a:tr>
            </a:tbl>
          </a:graphicData>
        </a:graphic>
      </p:graphicFrame>
      <p:graphicFrame>
        <p:nvGraphicFramePr>
          <p:cNvPr id="7" name="表 6">
            <a:extLst>
              <a:ext uri="{FF2B5EF4-FFF2-40B4-BE49-F238E27FC236}">
                <a16:creationId xmlns:a16="http://schemas.microsoft.com/office/drawing/2014/main" id="{C8D4DAEE-C148-D1E4-BAC2-ECDE76F6E1EF}"/>
              </a:ext>
            </a:extLst>
          </p:cNvPr>
          <p:cNvGraphicFramePr>
            <a:graphicFrameLocks noGrp="1"/>
          </p:cNvGraphicFramePr>
          <p:nvPr>
            <p:extLst>
              <p:ext uri="{D42A27DB-BD31-4B8C-83A1-F6EECF244321}">
                <p14:modId xmlns:p14="http://schemas.microsoft.com/office/powerpoint/2010/main" val="1101620316"/>
              </p:ext>
            </p:extLst>
          </p:nvPr>
        </p:nvGraphicFramePr>
        <p:xfrm>
          <a:off x="622800" y="2849666"/>
          <a:ext cx="5612400" cy="2773680"/>
        </p:xfrm>
        <a:graphic>
          <a:graphicData uri="http://schemas.openxmlformats.org/drawingml/2006/table">
            <a:tbl>
              <a:tblPr firstRow="1" bandRow="1">
                <a:tableStyleId>{5C22544A-7EE6-4342-B048-85BDC9FD1C3A}</a:tableStyleId>
              </a:tblPr>
              <a:tblGrid>
                <a:gridCol w="390734">
                  <a:extLst>
                    <a:ext uri="{9D8B030D-6E8A-4147-A177-3AD203B41FA5}">
                      <a16:colId xmlns:a16="http://schemas.microsoft.com/office/drawing/2014/main" val="2147084006"/>
                    </a:ext>
                  </a:extLst>
                </a:gridCol>
                <a:gridCol w="1130821">
                  <a:extLst>
                    <a:ext uri="{9D8B030D-6E8A-4147-A177-3AD203B41FA5}">
                      <a16:colId xmlns:a16="http://schemas.microsoft.com/office/drawing/2014/main" val="2116461723"/>
                    </a:ext>
                  </a:extLst>
                </a:gridCol>
                <a:gridCol w="4090845">
                  <a:extLst>
                    <a:ext uri="{9D8B030D-6E8A-4147-A177-3AD203B41FA5}">
                      <a16:colId xmlns:a16="http://schemas.microsoft.com/office/drawing/2014/main" val="1442623366"/>
                    </a:ext>
                  </a:extLst>
                </a:gridCol>
              </a:tblGrid>
              <a:tr h="0">
                <a:tc gridSpan="2">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lang="ja-JP" altLang="en-US" sz="800" b="1">
                          <a:solidFill>
                            <a:schemeClr val="bg1"/>
                          </a:solidFill>
                          <a:latin typeface="+mn-ea"/>
                          <a:ea typeface="+mn-ea"/>
                        </a:rPr>
                        <a:t>脅威の種類</a:t>
                      </a:r>
                      <a:endParaRPr lang="en-US" altLang="ja-JP" sz="80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lang="ja-JP" altLang="en-US" sz="1050" b="1">
                          <a:solidFill>
                            <a:schemeClr val="bg1"/>
                          </a:solidFill>
                          <a:latin typeface="+mn-ea"/>
                          <a:ea typeface="+mn-ea"/>
                        </a:rPr>
                        <a:t>脅威の種類</a:t>
                      </a:r>
                      <a:endParaRPr lang="en-US" altLang="ja-JP" sz="105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lang="ja-JP" altLang="en-US" sz="800" b="1">
                          <a:solidFill>
                            <a:schemeClr val="bg1"/>
                          </a:solidFill>
                          <a:latin typeface="+mn-ea"/>
                          <a:ea typeface="+mn-ea"/>
                        </a:rPr>
                        <a:t>想定される被害とセキュリティ対策</a:t>
                      </a:r>
                      <a:endParaRPr lang="en-US" altLang="ja-JP" sz="80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388873769"/>
                  </a:ext>
                </a:extLst>
              </a:tr>
              <a:tr h="0">
                <a:tc gridSpan="2">
                  <a:txBody>
                    <a:bodyPr/>
                    <a:lstStyle/>
                    <a:p>
                      <a:pPr marL="0" marR="0" lvl="0" indent="0" algn="ctr"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lang="ja-JP" altLang="en-US" sz="800" b="1">
                          <a:solidFill>
                            <a:schemeClr val="tx1"/>
                          </a:solidFill>
                          <a:latin typeface="+mn-ea"/>
                          <a:ea typeface="+mn-ea"/>
                        </a:rPr>
                        <a:t>環境的脅威</a:t>
                      </a:r>
                      <a:br>
                        <a:rPr lang="en-US" altLang="ja-JP" sz="800" b="1">
                          <a:solidFill>
                            <a:schemeClr val="tx1"/>
                          </a:solidFill>
                          <a:latin typeface="+mn-ea"/>
                          <a:ea typeface="+mn-ea"/>
                        </a:rPr>
                      </a:br>
                      <a:r>
                        <a:rPr lang="en-US" altLang="ja-JP" sz="800" b="1">
                          <a:solidFill>
                            <a:schemeClr val="tx1"/>
                          </a:solidFill>
                          <a:latin typeface="+mn-ea"/>
                          <a:ea typeface="+mn-ea"/>
                        </a:rPr>
                        <a:t>(Environmental </a:t>
                      </a:r>
                      <a:r>
                        <a:rPr lang="ja-JP" altLang="en-US" sz="800" b="1">
                          <a:solidFill>
                            <a:schemeClr val="tx1"/>
                          </a:solidFill>
                          <a:latin typeface="+mn-ea"/>
                          <a:ea typeface="+mn-ea"/>
                        </a:rPr>
                        <a:t>→ </a:t>
                      </a:r>
                      <a:r>
                        <a:rPr lang="en-US" altLang="ja-JP" sz="800" b="1">
                          <a:solidFill>
                            <a:schemeClr val="tx1"/>
                          </a:solidFill>
                          <a:latin typeface="+mn-ea"/>
                          <a:ea typeface="+mn-ea"/>
                        </a:rPr>
                        <a:t>E)</a:t>
                      </a:r>
                      <a:endParaRPr lang="ja-JP" altLang="en-US" sz="800" b="1">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lang="ja-JP" altLang="en-US" sz="1050" b="1">
                          <a:solidFill>
                            <a:schemeClr val="tx1"/>
                          </a:solidFill>
                          <a:latin typeface="+mn-ea"/>
                          <a:ea typeface="+mn-ea"/>
                        </a:rPr>
                        <a:t>環境的脅威</a:t>
                      </a:r>
                      <a:endParaRPr lang="en-US" altLang="ja-JP" sz="1050" b="1">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Wingdings" panose="05000000000000000000" pitchFamily="2" charset="2"/>
                        <a:buNone/>
                        <a:tabLst/>
                        <a:defRPr/>
                      </a:pPr>
                      <a:r>
                        <a:rPr lang="ja-JP" altLang="en-US" sz="800" b="0">
                          <a:solidFill>
                            <a:schemeClr val="tx1"/>
                          </a:solidFill>
                          <a:latin typeface="+mn-ea"/>
                          <a:ea typeface="+mn-ea"/>
                        </a:rPr>
                        <a:t>環境的脅威として地震や高潮がありますが、地震や高潮の発生そのものをコントロールすることはできません。従って、地震の発生可能性が低い場所を選択する、地震が発生した場合に素早く検知し、災害から回復する対策を検討して実施する、などのセキュリティ対策が選択されることになります。</a:t>
                      </a:r>
                      <a:endParaRPr lang="en-US" altLang="ja-JP" sz="8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87309725"/>
                  </a:ext>
                </a:extLst>
              </a:tr>
              <a:tr h="0">
                <a:tc rowSpan="2">
                  <a:txBody>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1">
                          <a:solidFill>
                            <a:schemeClr val="tx1"/>
                          </a:solidFill>
                          <a:latin typeface="+mn-ea"/>
                          <a:ea typeface="+mn-ea"/>
                        </a:rPr>
                        <a:t>人為的脅威</a:t>
                      </a:r>
                      <a:endParaRPr lang="en-US" altLang="ja-JP" sz="800" b="1">
                        <a:solidFill>
                          <a:schemeClr val="tx1"/>
                        </a:solidFill>
                        <a:latin typeface="+mn-ea"/>
                        <a:ea typeface="+mn-ea"/>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1">
                          <a:solidFill>
                            <a:schemeClr val="tx1"/>
                          </a:solidFill>
                          <a:latin typeface="+mn-ea"/>
                          <a:ea typeface="+mn-ea"/>
                        </a:rPr>
                        <a:t>意図的脅威</a:t>
                      </a:r>
                      <a:br>
                        <a:rPr lang="en-US" altLang="ja-JP" sz="800" b="1">
                          <a:solidFill>
                            <a:schemeClr val="tx1"/>
                          </a:solidFill>
                          <a:latin typeface="+mn-ea"/>
                          <a:ea typeface="+mn-ea"/>
                        </a:rPr>
                      </a:br>
                      <a:r>
                        <a:rPr lang="en-US" altLang="ja-JP" sz="800" b="1">
                          <a:solidFill>
                            <a:schemeClr val="tx1"/>
                          </a:solidFill>
                          <a:latin typeface="+mn-ea"/>
                          <a:ea typeface="+mn-ea"/>
                        </a:rPr>
                        <a:t>(Deliberate </a:t>
                      </a:r>
                      <a:r>
                        <a:rPr lang="ja-JP" altLang="en-US" sz="800" b="1">
                          <a:solidFill>
                            <a:schemeClr val="tx1"/>
                          </a:solidFill>
                          <a:latin typeface="+mn-ea"/>
                          <a:ea typeface="+mn-ea"/>
                        </a:rPr>
                        <a:t>→ </a:t>
                      </a:r>
                      <a:r>
                        <a:rPr lang="en-US" altLang="ja-JP" sz="800" b="1">
                          <a:solidFill>
                            <a:schemeClr val="tx1"/>
                          </a:solidFill>
                          <a:latin typeface="+mn-ea"/>
                          <a:ea typeface="+mn-ea"/>
                        </a:rPr>
                        <a:t>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0">
                          <a:solidFill>
                            <a:schemeClr val="tx1"/>
                          </a:solidFill>
                          <a:latin typeface="+mn-ea"/>
                          <a:ea typeface="+mn-ea"/>
                        </a:rPr>
                        <a:t>悪意のある者によるサイバー攻撃（不正アクセスや標的型攻撃、</a:t>
                      </a:r>
                      <a:r>
                        <a:rPr lang="en-US" altLang="ja-JP" sz="800" b="0">
                          <a:solidFill>
                            <a:schemeClr val="tx1"/>
                          </a:solidFill>
                          <a:latin typeface="+mn-ea"/>
                          <a:ea typeface="+mn-ea"/>
                        </a:rPr>
                        <a:t>DDoS</a:t>
                      </a:r>
                      <a:r>
                        <a:rPr lang="ja-JP" altLang="en-US" sz="800" b="0">
                          <a:solidFill>
                            <a:schemeClr val="tx1"/>
                          </a:solidFill>
                          <a:latin typeface="+mn-ea"/>
                          <a:ea typeface="+mn-ea"/>
                        </a:rPr>
                        <a:t>攻撃など）があります。対策としては、</a:t>
                      </a:r>
                      <a:r>
                        <a:rPr lang="en-US" altLang="ja-JP" sz="800" b="0">
                          <a:solidFill>
                            <a:schemeClr val="tx1"/>
                          </a:solidFill>
                          <a:latin typeface="+mn-ea"/>
                          <a:ea typeface="+mn-ea"/>
                        </a:rPr>
                        <a:t>OS</a:t>
                      </a:r>
                      <a:r>
                        <a:rPr lang="ja-JP" altLang="en-US" sz="800" b="0">
                          <a:solidFill>
                            <a:schemeClr val="tx1"/>
                          </a:solidFill>
                          <a:latin typeface="+mn-ea"/>
                          <a:ea typeface="+mn-ea"/>
                        </a:rPr>
                        <a:t>やソフトウェアのアップデートを適宜実施する、</a:t>
                      </a:r>
                      <a:r>
                        <a:rPr lang="en-US" altLang="ja-JP" sz="800" b="0">
                          <a:solidFill>
                            <a:schemeClr val="tx1"/>
                          </a:solidFill>
                          <a:latin typeface="+mn-ea"/>
                          <a:ea typeface="+mn-ea"/>
                        </a:rPr>
                        <a:t>EDR</a:t>
                      </a:r>
                      <a:r>
                        <a:rPr lang="ja-JP" altLang="en-US" sz="800" b="0">
                          <a:solidFill>
                            <a:schemeClr val="tx1"/>
                          </a:solidFill>
                          <a:latin typeface="+mn-ea"/>
                          <a:ea typeface="+mn-ea"/>
                        </a:rPr>
                        <a:t>や</a:t>
                      </a:r>
                      <a:r>
                        <a:rPr lang="en-US" altLang="ja-JP" sz="800" b="0">
                          <a:solidFill>
                            <a:schemeClr val="tx1"/>
                          </a:solidFill>
                          <a:latin typeface="+mn-ea"/>
                          <a:ea typeface="+mn-ea"/>
                        </a:rPr>
                        <a:t>UTM</a:t>
                      </a:r>
                      <a:r>
                        <a:rPr lang="ja-JP" altLang="en-US" sz="800" b="0">
                          <a:solidFill>
                            <a:schemeClr val="tx1"/>
                          </a:solidFill>
                          <a:latin typeface="+mn-ea"/>
                          <a:ea typeface="+mn-ea"/>
                        </a:rPr>
                        <a:t>などのセキュリティ製品を導入する、従業員へ教育の実施などがあげられます。サイバー攻撃により、個人情報や機密情報の漏えい、サービスの停止などの被害にあう可能性があるため、適切なセキュリティ対策を実施することが重要です。</a:t>
                      </a:r>
                      <a:endParaRPr lang="en-US" altLang="ja-JP" sz="800" b="0">
                        <a:solidFill>
                          <a:schemeClr val="tx1"/>
                        </a:solidFill>
                        <a:highlight>
                          <a:srgbClr val="FFFF00"/>
                        </a:highlight>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752367552"/>
                  </a:ext>
                </a:extLst>
              </a:tr>
              <a:tr h="0">
                <a:tc vMerge="1">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endParaRPr lang="en-US" altLang="ja-JP" sz="1050" b="1">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1">
                          <a:solidFill>
                            <a:schemeClr val="tx1"/>
                          </a:solidFill>
                          <a:latin typeface="+mn-ea"/>
                          <a:ea typeface="+mn-ea"/>
                        </a:rPr>
                        <a:t>偶発的脅威</a:t>
                      </a:r>
                      <a:br>
                        <a:rPr lang="en-US" altLang="ja-JP" sz="800" b="1">
                          <a:solidFill>
                            <a:schemeClr val="tx1"/>
                          </a:solidFill>
                          <a:latin typeface="+mn-ea"/>
                          <a:ea typeface="+mn-ea"/>
                        </a:rPr>
                      </a:br>
                      <a:r>
                        <a:rPr lang="en-US" altLang="ja-JP" sz="800" b="1">
                          <a:solidFill>
                            <a:schemeClr val="tx1"/>
                          </a:solidFill>
                          <a:latin typeface="+mn-ea"/>
                          <a:ea typeface="+mn-ea"/>
                        </a:rPr>
                        <a:t>(Accidental </a:t>
                      </a:r>
                      <a:r>
                        <a:rPr lang="ja-JP" altLang="en-US" sz="800" b="1">
                          <a:solidFill>
                            <a:schemeClr val="tx1"/>
                          </a:solidFill>
                          <a:latin typeface="+mn-ea"/>
                          <a:ea typeface="+mn-ea"/>
                        </a:rPr>
                        <a:t>→ </a:t>
                      </a:r>
                      <a:r>
                        <a:rPr lang="en-US" altLang="ja-JP" sz="800" b="1">
                          <a:solidFill>
                            <a:schemeClr val="tx1"/>
                          </a:solidFill>
                          <a:latin typeface="+mn-ea"/>
                          <a:ea typeface="+mn-ea"/>
                        </a:rPr>
                        <a:t>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0">
                          <a:solidFill>
                            <a:schemeClr val="tx1"/>
                          </a:solidFill>
                          <a:latin typeface="+mn-ea"/>
                          <a:ea typeface="+mn-ea"/>
                        </a:rPr>
                        <a:t>「入力ミス」がありますが、入力ミスが生じないように、</a:t>
                      </a:r>
                      <a:r>
                        <a:rPr lang="en-US" altLang="ja-JP" sz="800" b="0">
                          <a:solidFill>
                            <a:schemeClr val="tx1"/>
                          </a:solidFill>
                          <a:latin typeface="+mn-ea"/>
                          <a:ea typeface="+mn-ea"/>
                        </a:rPr>
                        <a:t>2</a:t>
                      </a:r>
                      <a:r>
                        <a:rPr lang="ja-JP" altLang="en-US" sz="800" b="0">
                          <a:solidFill>
                            <a:schemeClr val="tx1"/>
                          </a:solidFill>
                          <a:latin typeface="+mn-ea"/>
                          <a:ea typeface="+mn-ea"/>
                        </a:rPr>
                        <a:t>回ずつ入力する、一定の範囲の値しか入力できないようにする、チェックデジットやチェックサムを設けるといった技術対策が有効となります。</a:t>
                      </a:r>
                      <a:endParaRPr lang="en-US" altLang="ja-JP" sz="80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884083310"/>
                  </a:ext>
                </a:extLst>
              </a:tr>
            </a:tbl>
          </a:graphicData>
        </a:graphic>
      </p:graphicFrame>
      <p:graphicFrame>
        <p:nvGraphicFramePr>
          <p:cNvPr id="9" name="表 8">
            <a:extLst>
              <a:ext uri="{FF2B5EF4-FFF2-40B4-BE49-F238E27FC236}">
                <a16:creationId xmlns:a16="http://schemas.microsoft.com/office/drawing/2014/main" id="{54D662F0-88C3-486F-B704-54459F955C80}"/>
              </a:ext>
            </a:extLst>
          </p:cNvPr>
          <p:cNvGraphicFramePr>
            <a:graphicFrameLocks noGrp="1"/>
          </p:cNvGraphicFramePr>
          <p:nvPr>
            <p:extLst>
              <p:ext uri="{D42A27DB-BD31-4B8C-83A1-F6EECF244321}">
                <p14:modId xmlns:p14="http://schemas.microsoft.com/office/powerpoint/2010/main" val="2554917270"/>
              </p:ext>
            </p:extLst>
          </p:nvPr>
        </p:nvGraphicFramePr>
        <p:xfrm>
          <a:off x="622800" y="5659043"/>
          <a:ext cx="5612400" cy="8915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15280">
                <a:tc>
                  <a:txBody>
                    <a:bodyPr/>
                    <a:lstStyle/>
                    <a:p>
                      <a:pPr marL="171450" lvl="0" indent="-171450">
                        <a:buFont typeface="Arial" panose="020B0604020202020204" pitchFamily="34" charset="0"/>
                        <a:buChar char="•"/>
                      </a:pP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脆弱性の識別</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脆弱性があるだけでインシデントが発生するわけではありません。しかし、脆弱性は脅威を顕在化させ、インシデントの発生確率を高める可能性があります。脆弱性を減らすためには、適切な管理策を実施する必要があります。脆弱性は管理策の欠如を同時に意味しているため、脆弱性を識別することは必要な管理策を識別するのに役立ちます。</a:t>
                      </a:r>
                    </a:p>
                  </a:txBody>
                  <a:tcPr>
                    <a:noFill/>
                  </a:tcPr>
                </a:tc>
                <a:extLst>
                  <a:ext uri="{0D108BD9-81ED-4DB2-BD59-A6C34878D82A}">
                    <a16:rowId xmlns:a16="http://schemas.microsoft.com/office/drawing/2014/main" val="2132529652"/>
                  </a:ext>
                </a:extLst>
              </a:tr>
            </a:tbl>
          </a:graphicData>
        </a:graphic>
      </p:graphicFrame>
      <p:sp>
        <p:nvSpPr>
          <p:cNvPr id="3" name="テキスト プレースホルダー 3">
            <a:extLst>
              <a:ext uri="{FF2B5EF4-FFF2-40B4-BE49-F238E27FC236}">
                <a16:creationId xmlns:a16="http://schemas.microsoft.com/office/drawing/2014/main" id="{EB35BF57-C302-7032-F24D-FC61C5E8C3F4}"/>
              </a:ext>
            </a:extLst>
          </p:cNvPr>
          <p:cNvSpPr txBox="1">
            <a:spLocks/>
          </p:cNvSpPr>
          <p:nvPr/>
        </p:nvSpPr>
        <p:spPr>
          <a:xfrm>
            <a:off x="622800" y="6502491"/>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t>訴求ポイント</a:t>
            </a:r>
          </a:p>
        </p:txBody>
      </p:sp>
      <p:sp>
        <p:nvSpPr>
          <p:cNvPr id="10" name="四角形: 角を丸くする 9">
            <a:extLst>
              <a:ext uri="{FF2B5EF4-FFF2-40B4-BE49-F238E27FC236}">
                <a16:creationId xmlns:a16="http://schemas.microsoft.com/office/drawing/2014/main" id="{E0884B39-B40C-54FB-9318-2134ACECF053}"/>
              </a:ext>
            </a:extLst>
          </p:cNvPr>
          <p:cNvSpPr/>
          <p:nvPr/>
        </p:nvSpPr>
        <p:spPr>
          <a:xfrm>
            <a:off x="622800" y="7707327"/>
            <a:ext cx="5612400" cy="840152"/>
          </a:xfrm>
          <a:prstGeom prst="roundRect">
            <a:avLst/>
          </a:prstGeom>
          <a:solidFill>
            <a:schemeClr val="bg1"/>
          </a:solid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r>
              <a:rPr kumimoji="1" lang="ja-JP" altLang="en-US" sz="800" b="1">
                <a:latin typeface="+mn-ea"/>
              </a:rPr>
              <a:t>認識していただきたい実施概要</a:t>
            </a:r>
            <a:endParaRPr kumimoji="1" lang="en-US" altLang="ja-JP" sz="800">
              <a:latin typeface="+mn-ea"/>
            </a:endParaRPr>
          </a:p>
          <a:p>
            <a:pPr marL="171450" indent="-171450">
              <a:buFont typeface="Wingdings" panose="05000000000000000000" pitchFamily="2" charset="2"/>
              <a:buChar char="ü"/>
            </a:pPr>
            <a:r>
              <a:rPr lang="ja-JP" altLang="en-US" sz="800" b="0" i="0">
                <a:solidFill>
                  <a:srgbClr val="333333"/>
                </a:solidFill>
                <a:effectLst/>
                <a:latin typeface="+mn-ea"/>
              </a:rPr>
              <a:t>「脅威」「脆弱性」「資産の価値」のいずれかが増加することで、リスクが増大すること。</a:t>
            </a:r>
            <a:endParaRPr lang="en-US" altLang="ja-JP" sz="800" b="0" i="0">
              <a:solidFill>
                <a:srgbClr val="333333"/>
              </a:solidFill>
              <a:effectLst/>
              <a:latin typeface="+mn-ea"/>
            </a:endParaRPr>
          </a:p>
          <a:p>
            <a:pPr marL="171450" indent="-171450">
              <a:buFont typeface="Wingdings" panose="05000000000000000000" pitchFamily="2" charset="2"/>
              <a:buChar char="ü"/>
            </a:pPr>
            <a:endParaRPr lang="en-US" altLang="ja-JP" sz="800" b="0" i="0">
              <a:solidFill>
                <a:srgbClr val="333333"/>
              </a:solidFill>
              <a:effectLst/>
              <a:latin typeface="+mn-ea"/>
            </a:endParaRPr>
          </a:p>
          <a:p>
            <a:pPr marL="171450" indent="-171450">
              <a:buFont typeface="Wingdings" panose="05000000000000000000" pitchFamily="2" charset="2"/>
              <a:buChar char="ü"/>
            </a:pPr>
            <a:r>
              <a:rPr lang="ja-JP" altLang="en-US" sz="800" b="0" i="0">
                <a:solidFill>
                  <a:srgbClr val="333333"/>
                </a:solidFill>
                <a:effectLst/>
                <a:latin typeface="+mn-ea"/>
              </a:rPr>
              <a:t>リスクを減少させるためには「脅威」、「脆弱性」、「資産の価値」を識別し、リスクに対する保護要求事項を明らかにし、保護要求事項に合致するセーフガード（管理策）を適切に実施することが必要であること。</a:t>
            </a:r>
            <a:endParaRPr lang="en-US" altLang="ja-JP" sz="800" b="0" i="0">
              <a:solidFill>
                <a:srgbClr val="333333"/>
              </a:solidFill>
              <a:effectLst/>
              <a:latin typeface="+mn-ea"/>
            </a:endParaRPr>
          </a:p>
        </p:txBody>
      </p:sp>
      <p:sp>
        <p:nvSpPr>
          <p:cNvPr id="16" name="テキスト ボックス 15">
            <a:extLst>
              <a:ext uri="{FF2B5EF4-FFF2-40B4-BE49-F238E27FC236}">
                <a16:creationId xmlns:a16="http://schemas.microsoft.com/office/drawing/2014/main" id="{AFAF745C-0E2B-C7C5-2857-48E3EBF8FE3C}"/>
              </a:ext>
            </a:extLst>
          </p:cNvPr>
          <p:cNvSpPr txBox="1"/>
          <p:nvPr/>
        </p:nvSpPr>
        <p:spPr>
          <a:xfrm>
            <a:off x="622800" y="6796889"/>
            <a:ext cx="5612400" cy="738664"/>
          </a:xfrm>
          <a:prstGeom prst="rect">
            <a:avLst/>
          </a:prstGeom>
          <a:noFill/>
          <a:ln>
            <a:solidFill>
              <a:schemeClr val="tx1"/>
            </a:solidFill>
          </a:ln>
        </p:spPr>
        <p:txBody>
          <a:bodyPr wrap="square">
            <a:spAutoFit/>
          </a:bodyPr>
          <a:lstStyle/>
          <a:p>
            <a:r>
              <a:rPr kumimoji="1" lang="ja-JP" altLang="en-US" sz="1050" b="1">
                <a:latin typeface="+mn-ea"/>
              </a:rPr>
              <a:t>章</a:t>
            </a:r>
            <a:r>
              <a:rPr kumimoji="1" lang="ja-JP" altLang="en-US" sz="1050" b="1">
                <a:solidFill>
                  <a:schemeClr val="tx1"/>
                </a:solidFill>
                <a:latin typeface="+mn-ea"/>
              </a:rPr>
              <a:t>を通した気づき・学び</a:t>
            </a:r>
            <a:endParaRPr lang="en-US" altLang="ja-JP" sz="1050" u="none" strike="noStrike">
              <a:effectLst/>
            </a:endParaRPr>
          </a:p>
          <a:p>
            <a:r>
              <a:rPr lang="ja-JP" altLang="en-US" sz="1050" u="none" strike="noStrike">
                <a:effectLst/>
              </a:rPr>
              <a:t>　リスクマネジメントで使用される「脅威」、「脆弱性」、「リスク」といった用語の定義や関係性を理解することが大切です。また「脅威」、「脆弱性」の識別方法について理解することが大切です。</a:t>
            </a:r>
            <a:endParaRPr kumimoji="1" lang="en-US" altLang="ja-JP" sz="1050" b="0">
              <a:solidFill>
                <a:schemeClr val="tx1"/>
              </a:solidFill>
              <a:latin typeface="+mn-ea"/>
            </a:endParaRPr>
          </a:p>
        </p:txBody>
      </p:sp>
      <p:graphicFrame>
        <p:nvGraphicFramePr>
          <p:cNvPr id="17" name="表 16">
            <a:extLst>
              <a:ext uri="{FF2B5EF4-FFF2-40B4-BE49-F238E27FC236}">
                <a16:creationId xmlns:a16="http://schemas.microsoft.com/office/drawing/2014/main" id="{80C338E2-CCC2-E4F2-E26B-8ADEC151EC56}"/>
              </a:ext>
            </a:extLst>
          </p:cNvPr>
          <p:cNvGraphicFramePr>
            <a:graphicFrameLocks noGrp="1"/>
          </p:cNvGraphicFramePr>
          <p:nvPr>
            <p:extLst>
              <p:ext uri="{D42A27DB-BD31-4B8C-83A1-F6EECF244321}">
                <p14:modId xmlns:p14="http://schemas.microsoft.com/office/powerpoint/2010/main" val="3446718232"/>
              </p:ext>
            </p:extLst>
          </p:nvPr>
        </p:nvGraphicFramePr>
        <p:xfrm>
          <a:off x="622800" y="9007328"/>
          <a:ext cx="5612400" cy="411480"/>
        </p:xfrm>
        <a:graphic>
          <a:graphicData uri="http://schemas.openxmlformats.org/drawingml/2006/table">
            <a:tbl>
              <a:tblPr firstRow="1" bandRow="1">
                <a:tableStyleId>{5C22544A-7EE6-4342-B048-85BDC9FD1C3A}</a:tableStyleId>
              </a:tblPr>
              <a:tblGrid>
                <a:gridCol w="1987575">
                  <a:extLst>
                    <a:ext uri="{9D8B030D-6E8A-4147-A177-3AD203B41FA5}">
                      <a16:colId xmlns:a16="http://schemas.microsoft.com/office/drawing/2014/main" val="727053212"/>
                    </a:ext>
                  </a:extLst>
                </a:gridCol>
                <a:gridCol w="3624825">
                  <a:extLst>
                    <a:ext uri="{9D8B030D-6E8A-4147-A177-3AD203B41FA5}">
                      <a16:colId xmlns:a16="http://schemas.microsoft.com/office/drawing/2014/main" val="3234435599"/>
                    </a:ext>
                  </a:extLst>
                </a:gridCol>
              </a:tblGrid>
              <a:tr h="0">
                <a:tc gridSpan="2">
                  <a:txBody>
                    <a:bodyPr/>
                    <a:lstStyle/>
                    <a:p>
                      <a:r>
                        <a:rPr kumimoji="1" lang="ja-JP" altLang="en-US" sz="500" b="0">
                          <a:solidFill>
                            <a:sysClr val="windowText" lastClr="000000"/>
                          </a:solidFill>
                          <a:latin typeface="+mn-ea"/>
                          <a:ea typeface="+mn-ea"/>
                        </a:rPr>
                        <a:t>実践のために参考となる文献（参考文献）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600" b="0">
                        <a:solidFill>
                          <a:sysClr val="windowText" lastClr="000000"/>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8303303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a:solidFill>
                            <a:sysClr val="windowText" lastClr="000000"/>
                          </a:solidFill>
                          <a:latin typeface="メイリオ" panose="020B0604030504040204" pitchFamily="50" charset="-128"/>
                          <a:ea typeface="メイリオ" panose="020B0604030504040204" pitchFamily="50" charset="-128"/>
                        </a:rPr>
                        <a:t>JISC</a:t>
                      </a:r>
                      <a:r>
                        <a:rPr kumimoji="1" lang="ja-JP" altLang="en-US" sz="500" b="0">
                          <a:solidFill>
                            <a:sysClr val="windowText" lastClr="000000"/>
                          </a:solidFill>
                          <a:latin typeface="メイリオ" panose="020B0604030504040204" pitchFamily="50" charset="-128"/>
                          <a:ea typeface="メイリオ" panose="020B0604030504040204" pitchFamily="50" charset="-128"/>
                        </a:rPr>
                        <a:t>「</a:t>
                      </a:r>
                      <a:r>
                        <a:rPr kumimoji="1" lang="en-US" altLang="ja-JP" sz="500" b="0">
                          <a:solidFill>
                            <a:sysClr val="windowText" lastClr="000000"/>
                          </a:solidFill>
                          <a:latin typeface="メイリオ" panose="020B0604030504040204" pitchFamily="50" charset="-128"/>
                          <a:ea typeface="メイリオ" panose="020B0604030504040204" pitchFamily="50" charset="-128"/>
                        </a:rPr>
                        <a:t>JIS Q 27000 </a:t>
                      </a:r>
                      <a:r>
                        <a:rPr kumimoji="1" lang="ja-JP" altLang="en-US" sz="500" b="0">
                          <a:solidFill>
                            <a:sysClr val="windowText" lastClr="000000"/>
                          </a:solidFill>
                          <a:latin typeface="メイリオ" panose="020B0604030504040204" pitchFamily="50" charset="-128"/>
                          <a:ea typeface="メイリオ" panose="020B0604030504040204" pitchFamily="50" charset="-128"/>
                        </a:rPr>
                        <a:t>情報技術－セキュリティ技術－情報セキュリティマネジメントシステム－用語」</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chemeClr val="tx1"/>
                          </a:solidFill>
                          <a:uFill>
                            <a:solidFill>
                              <a:schemeClr val="bg1"/>
                            </a:solidFill>
                          </a:uFill>
                          <a:latin typeface="メイリオ" panose="020B0604030504040204" pitchFamily="50" charset="-128"/>
                          <a:ea typeface="メイリオ" panose="020B0604030504040204" pitchFamily="50" charset="-128"/>
                          <a:hlinkClick r:id="rId4">
                            <a:extLst>
                              <a:ext uri="{A12FA001-AC4F-418D-AE19-62706E023703}">
                                <ahyp:hlinkClr xmlns:ahyp="http://schemas.microsoft.com/office/drawing/2018/hyperlinkcolor" val="tx"/>
                              </a:ext>
                            </a:extLst>
                          </a:hlinkClick>
                        </a:rPr>
                        <a:t>https://www.jisc.go.jp/app/jis/general/GnrJISNumberNameSearchList?show&amp;jisStdNo=Q27000</a:t>
                      </a:r>
                      <a:endParaRPr kumimoji="1" lang="en-US" altLang="ja-JP" sz="500" b="0" u="sng" baseline="0">
                        <a:solidFill>
                          <a:schemeClr val="tx1"/>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bl>
          </a:graphicData>
        </a:graphic>
      </p:graphicFrame>
      <p:sp>
        <p:nvSpPr>
          <p:cNvPr id="22" name="テキスト プレースホルダー 2">
            <a:extLst>
              <a:ext uri="{FF2B5EF4-FFF2-40B4-BE49-F238E27FC236}">
                <a16:creationId xmlns:a16="http://schemas.microsoft.com/office/drawing/2014/main" id="{F6C117B7-F7F7-F78F-951B-33A71F685063}"/>
              </a:ext>
            </a:extLst>
          </p:cNvPr>
          <p:cNvSpPr>
            <a:spLocks noGrp="1"/>
          </p:cNvSpPr>
          <p:nvPr>
            <p:ph type="body" sz="quarter" idx="14"/>
          </p:nvPr>
        </p:nvSpPr>
        <p:spPr>
          <a:xfrm>
            <a:off x="1123950" y="1457325"/>
            <a:ext cx="6143124" cy="381000"/>
          </a:xfrm>
        </p:spPr>
        <p:txBody>
          <a:bodyPr/>
          <a:lstStyle/>
          <a:p>
            <a:r>
              <a:rPr kumimoji="1" lang="en-US" altLang="ja-JP"/>
              <a:t>19-2-10. </a:t>
            </a:r>
            <a:r>
              <a:rPr kumimoji="1" lang="ja-JP" altLang="en-US" sz="1000"/>
              <a:t>第</a:t>
            </a:r>
            <a:r>
              <a:rPr kumimoji="1" lang="en-US" altLang="ja-JP" sz="1000"/>
              <a:t>10</a:t>
            </a:r>
            <a:r>
              <a:rPr kumimoji="1" lang="ja-JP" altLang="en-US" sz="1000"/>
              <a:t>章</a:t>
            </a:r>
            <a:r>
              <a:rPr kumimoji="1" lang="en-US" altLang="ja-JP" sz="1000"/>
              <a:t>. </a:t>
            </a:r>
            <a:r>
              <a:rPr kumimoji="1" lang="ja-JP" altLang="en-US" sz="1000"/>
              <a:t>脅威、脆弱性、リスクの定義と関係性</a:t>
            </a:r>
          </a:p>
        </p:txBody>
      </p:sp>
      <p:grpSp>
        <p:nvGrpSpPr>
          <p:cNvPr id="6" name="グループ化 5">
            <a:extLst>
              <a:ext uri="{FF2B5EF4-FFF2-40B4-BE49-F238E27FC236}">
                <a16:creationId xmlns:a16="http://schemas.microsoft.com/office/drawing/2014/main" id="{B507EC82-4AA3-DE44-1D8A-E849C2159A73}"/>
              </a:ext>
            </a:extLst>
          </p:cNvPr>
          <p:cNvGrpSpPr/>
          <p:nvPr/>
        </p:nvGrpSpPr>
        <p:grpSpPr>
          <a:xfrm>
            <a:off x="6109199" y="7608198"/>
            <a:ext cx="252000" cy="252000"/>
            <a:chOff x="8278860" y="7686413"/>
            <a:chExt cx="252000" cy="252000"/>
          </a:xfrm>
        </p:grpSpPr>
        <p:sp>
          <p:nvSpPr>
            <p:cNvPr id="8" name="楕円 7">
              <a:extLst>
                <a:ext uri="{FF2B5EF4-FFF2-40B4-BE49-F238E27FC236}">
                  <a16:creationId xmlns:a16="http://schemas.microsoft.com/office/drawing/2014/main" id="{BADD43B0-9A10-DA3C-D406-65ED00F87FA9}"/>
                </a:ext>
              </a:extLst>
            </p:cNvPr>
            <p:cNvSpPr/>
            <p:nvPr/>
          </p:nvSpPr>
          <p:spPr>
            <a:xfrm>
              <a:off x="8278860" y="7686413"/>
              <a:ext cx="252000" cy="252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pic>
          <p:nvPicPr>
            <p:cNvPr id="12" name="図 11">
              <a:extLst>
                <a:ext uri="{FF2B5EF4-FFF2-40B4-BE49-F238E27FC236}">
                  <a16:creationId xmlns:a16="http://schemas.microsoft.com/office/drawing/2014/main" id="{953B0B73-9794-CBEE-15CF-86726C9BBA8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14860" y="7720313"/>
              <a:ext cx="180000" cy="180000"/>
            </a:xfrm>
            <a:prstGeom prst="rect">
              <a:avLst/>
            </a:prstGeom>
          </p:spPr>
        </p:pic>
      </p:grpSp>
      <p:sp>
        <p:nvSpPr>
          <p:cNvPr id="14" name="スライド番号プレースホルダー 3">
            <a:extLst>
              <a:ext uri="{FF2B5EF4-FFF2-40B4-BE49-F238E27FC236}">
                <a16:creationId xmlns:a16="http://schemas.microsoft.com/office/drawing/2014/main" id="{FC058710-33C7-FDCA-4A4A-E5859395B721}"/>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24</a:t>
            </a:r>
            <a:endParaRPr kumimoji="1" lang="ja-JP" altLang="en-US"/>
          </a:p>
        </p:txBody>
      </p:sp>
    </p:spTree>
    <p:extLst>
      <p:ext uri="{BB962C8B-B14F-4D97-AF65-F5344CB8AC3E}">
        <p14:creationId xmlns:p14="http://schemas.microsoft.com/office/powerpoint/2010/main" val="4256405177"/>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sp>
        <p:nvSpPr>
          <p:cNvPr id="4" name="テキスト プレースホルダー 3">
            <a:extLst>
              <a:ext uri="{FF2B5EF4-FFF2-40B4-BE49-F238E27FC236}">
                <a16:creationId xmlns:a16="http://schemas.microsoft.com/office/drawing/2014/main" id="{1C26D60D-A9DB-4C0B-D3EE-343F5AC58484}"/>
              </a:ext>
            </a:extLst>
          </p:cNvPr>
          <p:cNvSpPr>
            <a:spLocks noGrp="1"/>
          </p:cNvSpPr>
          <p:nvPr>
            <p:ph type="body" sz="quarter" idx="16"/>
          </p:nvPr>
        </p:nvSpPr>
        <p:spPr>
          <a:xfrm>
            <a:off x="622800" y="5078988"/>
            <a:ext cx="5612400" cy="381000"/>
          </a:xfrm>
        </p:spPr>
        <p:txBody>
          <a:bodyPr/>
          <a:lstStyle/>
          <a:p>
            <a:r>
              <a:rPr kumimoji="1" lang="ja-JP" altLang="en-US"/>
              <a:t>要旨</a:t>
            </a:r>
          </a:p>
        </p:txBody>
      </p:sp>
      <p:sp>
        <p:nvSpPr>
          <p:cNvPr id="8" name="テキスト ボックス 7">
            <a:extLst>
              <a:ext uri="{FF2B5EF4-FFF2-40B4-BE49-F238E27FC236}">
                <a16:creationId xmlns:a16="http://schemas.microsoft.com/office/drawing/2014/main" id="{3B3EEC46-E25C-9E4D-6562-F9369D7E4F79}"/>
              </a:ext>
            </a:extLst>
          </p:cNvPr>
          <p:cNvSpPr txBox="1"/>
          <p:nvPr/>
        </p:nvSpPr>
        <p:spPr>
          <a:xfrm>
            <a:off x="622800" y="2001600"/>
            <a:ext cx="5612400" cy="577081"/>
          </a:xfrm>
          <a:prstGeom prst="rect">
            <a:avLst/>
          </a:prstGeom>
          <a:noFill/>
        </p:spPr>
        <p:txBody>
          <a:bodyPr wrap="square" rtlCol="0">
            <a:spAutoFit/>
          </a:bodyPr>
          <a:lstStyle/>
          <a:p>
            <a:r>
              <a:rPr kumimoji="1" lang="ja-JP" altLang="en-US" sz="1050" b="1">
                <a:latin typeface="+mn-ea"/>
              </a:rPr>
              <a:t>　</a:t>
            </a:r>
            <a:r>
              <a:rPr kumimoji="1" lang="en-US" altLang="ja-JP" sz="1050" b="1">
                <a:latin typeface="+mn-ea"/>
              </a:rPr>
              <a:t>11-1. </a:t>
            </a:r>
            <a:r>
              <a:rPr kumimoji="1" lang="ja-JP" altLang="en-US" sz="1050" b="1">
                <a:latin typeface="+mn-ea"/>
              </a:rPr>
              <a:t>リスクマネジメント：概要</a:t>
            </a:r>
            <a:br>
              <a:rPr kumimoji="1" lang="en-US" altLang="ja-JP" sz="1050" b="1">
                <a:latin typeface="+mn-ea"/>
              </a:rPr>
            </a:br>
            <a:r>
              <a:rPr kumimoji="1" lang="ja-JP" altLang="en-US" sz="1050" b="1">
                <a:latin typeface="+mn-ea"/>
              </a:rPr>
              <a:t>　</a:t>
            </a:r>
            <a:r>
              <a:rPr kumimoji="1" lang="en-US" altLang="ja-JP" sz="1050" b="1">
                <a:latin typeface="+mn-ea"/>
              </a:rPr>
              <a:t>11-2. </a:t>
            </a:r>
            <a:r>
              <a:rPr kumimoji="1" lang="ja-JP" altLang="en-US" sz="1050" b="1">
                <a:latin typeface="+mn-ea"/>
              </a:rPr>
              <a:t>リスクマネジメント：リスクアセスメント</a:t>
            </a:r>
            <a:endParaRPr kumimoji="1" lang="en-US" altLang="ja-JP" sz="1050" b="1">
              <a:latin typeface="+mn-ea"/>
            </a:endParaRPr>
          </a:p>
          <a:p>
            <a:r>
              <a:rPr kumimoji="1" lang="ja-JP" altLang="en-US" sz="1050" b="1">
                <a:latin typeface="+mn-ea"/>
              </a:rPr>
              <a:t>　</a:t>
            </a:r>
            <a:r>
              <a:rPr kumimoji="1" lang="en-US" altLang="ja-JP" sz="1050" b="1">
                <a:latin typeface="+mn-ea"/>
              </a:rPr>
              <a:t>11-3. </a:t>
            </a:r>
            <a:r>
              <a:rPr kumimoji="1" lang="ja-JP" altLang="en-US" sz="1050" b="1">
                <a:latin typeface="+mn-ea"/>
              </a:rPr>
              <a:t>リスクマネジメント：リスク対応</a:t>
            </a:r>
          </a:p>
        </p:txBody>
      </p:sp>
      <p:sp>
        <p:nvSpPr>
          <p:cNvPr id="20" name="四角形: 角を丸くする 19">
            <a:extLst>
              <a:ext uri="{FF2B5EF4-FFF2-40B4-BE49-F238E27FC236}">
                <a16:creationId xmlns:a16="http://schemas.microsoft.com/office/drawing/2014/main" id="{EDE97D84-329A-804A-B934-BB340A5D4AF8}"/>
              </a:ext>
            </a:extLst>
          </p:cNvPr>
          <p:cNvSpPr/>
          <p:nvPr/>
        </p:nvSpPr>
        <p:spPr>
          <a:xfrm>
            <a:off x="622800" y="4600925"/>
            <a:ext cx="5612400" cy="449320"/>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r>
              <a:rPr kumimoji="1" lang="ja-JP" altLang="en-US" sz="1050" b="1"/>
              <a:t>主なキーワード</a:t>
            </a:r>
            <a:endParaRPr kumimoji="1" lang="en-US" altLang="ja-JP" sz="1050" b="1"/>
          </a:p>
          <a:p>
            <a:r>
              <a:rPr lang="ja-JP" altLang="en-US" sz="1050" u="none" strike="noStrike">
                <a:effectLst/>
              </a:rPr>
              <a:t>リスクマネジメント、リスクアセスメント</a:t>
            </a:r>
            <a:endParaRPr kumimoji="1" lang="en-US" altLang="ja-JP" sz="1050" b="1">
              <a:solidFill>
                <a:schemeClr val="tx1"/>
              </a:solidFill>
              <a:latin typeface="メイリオ" panose="020B0604030504040204" pitchFamily="50" charset="-128"/>
              <a:ea typeface="メイリオ" panose="020B0604030504040204" pitchFamily="50" charset="-128"/>
            </a:endParaRPr>
          </a:p>
        </p:txBody>
      </p:sp>
      <p:graphicFrame>
        <p:nvGraphicFramePr>
          <p:cNvPr id="17" name="表 16">
            <a:extLst>
              <a:ext uri="{FF2B5EF4-FFF2-40B4-BE49-F238E27FC236}">
                <a16:creationId xmlns:a16="http://schemas.microsoft.com/office/drawing/2014/main" id="{74A0D5EF-8988-20CC-15DA-E39203CFBE11}"/>
              </a:ext>
            </a:extLst>
          </p:cNvPr>
          <p:cNvGraphicFramePr>
            <a:graphicFrameLocks noGrp="1"/>
          </p:cNvGraphicFramePr>
          <p:nvPr>
            <p:extLst>
              <p:ext uri="{D42A27DB-BD31-4B8C-83A1-F6EECF244321}">
                <p14:modId xmlns:p14="http://schemas.microsoft.com/office/powerpoint/2010/main" val="2147211583"/>
              </p:ext>
            </p:extLst>
          </p:nvPr>
        </p:nvGraphicFramePr>
        <p:xfrm>
          <a:off x="622800" y="6531195"/>
          <a:ext cx="5612400" cy="26517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70840">
                <a:tc>
                  <a:txBody>
                    <a:bodyPr/>
                    <a:lstStyle/>
                    <a:p>
                      <a:pPr marL="171450" indent="-171450">
                        <a:buFont typeface="Wingdings" panose="05000000000000000000" pitchFamily="2" charset="2"/>
                        <a:buChar char="Ø"/>
                      </a:pPr>
                      <a:r>
                        <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rPr>
                        <a:t>11-1. </a:t>
                      </a:r>
                      <a:r>
                        <a:rPr kumimoji="1" lang="ja-JP" altLang="en-US" sz="1050" b="1" i="0" u="none" strike="noStrike" kern="1200" cap="none" spc="0" normalizeH="0" baseline="0" noProof="0">
                          <a:ln>
                            <a:noFill/>
                          </a:ln>
                          <a:solidFill>
                            <a:schemeClr val="tx1"/>
                          </a:solidFill>
                          <a:effectLst/>
                          <a:uLnTx/>
                          <a:uFill>
                            <a:solidFill>
                              <a:prstClr val="white"/>
                            </a:solidFill>
                          </a:uFill>
                          <a:latin typeface="+mn-lt"/>
                          <a:ea typeface="+mn-ea"/>
                          <a:cs typeface="+mn-cs"/>
                        </a:rPr>
                        <a:t>リスクマネジメント：概要</a:t>
                      </a:r>
                    </a:p>
                    <a:p>
                      <a:pPr marL="171450" lvl="0" indent="-171450">
                        <a:buFont typeface="Arial" panose="020B0604020202020204" pitchFamily="34" charset="0"/>
                        <a:buChar char="•"/>
                      </a:pP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リスクマネジメントプロセス（</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ISO</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31000</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リスクを効率的に管理し、発生する可能性がある損失を回避、低減するプロセス全体のことを「リスクマネジメント」と言います。リスクマネジメントの国際規格として</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ISO 31000</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があります。リスク対応にあたり、リスクマネジメントプロセスにおける「リスクアセスメント」が必須です。リスクアセスメントとは、組織や企業が抱える資産に対するリスクの洗い出しや分析、評価を行い、リスク対応の優先順位付けをしていくプロセスです。</a:t>
                      </a:r>
                    </a:p>
                    <a:p>
                      <a:pPr marL="171450" lvl="0" indent="-171450">
                        <a:buFont typeface="Arial" panose="020B0604020202020204" pitchFamily="34" charset="0"/>
                        <a:buChar char="•"/>
                      </a:pP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情報セキュリティリスクマネジメント（</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ISO/IEC 27005</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ISO/IEC 27005</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は、情報セキュリティにおけるリスクマネジメントに関する国際規格です。</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ISO 31000</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と整合性があり、情報セキュリティに特化した内容になっています。</a:t>
                      </a:r>
                    </a:p>
                    <a:p>
                      <a:pPr marL="171450" lvl="0" indent="-171450">
                        <a:buFont typeface="Arial" panose="020B0604020202020204" pitchFamily="34" charset="0"/>
                        <a:buChar char="•"/>
                      </a:pP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ISO/IEC 27001</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におけるリスクマネジメント手順</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ISO/IEC 27001</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は</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ISMS</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の枠組みを提供し、その中で必要となるリスクマネジメントの具体的な手法やプロセスの詳細を提供しているのが、</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ISO/IEC 27005</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です。</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ISO/IEC 27001</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の活動は、</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ISO/IEC 27005</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におけるリスクマネジメントプロセスと関連付けて整理できます。</a:t>
                      </a:r>
                    </a:p>
                  </a:txBody>
                  <a:tcPr>
                    <a:noFill/>
                  </a:tcPr>
                </a:tc>
                <a:extLst>
                  <a:ext uri="{0D108BD9-81ED-4DB2-BD59-A6C34878D82A}">
                    <a16:rowId xmlns:a16="http://schemas.microsoft.com/office/drawing/2014/main" val="2132529652"/>
                  </a:ext>
                </a:extLst>
              </a:tr>
            </a:tbl>
          </a:graphicData>
        </a:graphic>
      </p:graphicFrame>
      <p:sp>
        <p:nvSpPr>
          <p:cNvPr id="25" name="テキスト ボックス 24">
            <a:extLst>
              <a:ext uri="{FF2B5EF4-FFF2-40B4-BE49-F238E27FC236}">
                <a16:creationId xmlns:a16="http://schemas.microsoft.com/office/drawing/2014/main" id="{F9F5A88E-0297-A9CE-FEB6-31A6ADFDDED9}"/>
              </a:ext>
            </a:extLst>
          </p:cNvPr>
          <p:cNvSpPr txBox="1"/>
          <p:nvPr/>
        </p:nvSpPr>
        <p:spPr>
          <a:xfrm>
            <a:off x="622800" y="5408572"/>
            <a:ext cx="5612400" cy="1061829"/>
          </a:xfrm>
          <a:prstGeom prst="rect">
            <a:avLst/>
          </a:prstGeom>
          <a:noFill/>
          <a:ln>
            <a:solidFill>
              <a:schemeClr val="tx1"/>
            </a:solidFill>
          </a:ln>
        </p:spPr>
        <p:txBody>
          <a:bodyPr wrap="square">
            <a:spAutoFit/>
          </a:bodyPr>
          <a:lstStyle/>
          <a:p>
            <a:pPr defTabSz="914400">
              <a:defRPr/>
            </a:pPr>
            <a:r>
              <a:rPr kumimoji="1" lang="en-US" altLang="ja-JP" sz="1050" b="1">
                <a:solidFill>
                  <a:schemeClr val="tx1"/>
                </a:solidFill>
              </a:rPr>
              <a:t>11</a:t>
            </a:r>
            <a:r>
              <a:rPr kumimoji="1" lang="ja-JP" altLang="en-US" sz="1050" b="1">
                <a:solidFill>
                  <a:schemeClr val="tx1"/>
                </a:solidFill>
              </a:rPr>
              <a:t>章の全体概要</a:t>
            </a:r>
            <a:r>
              <a:rPr lang="ja-JP" altLang="en-US" sz="1050" b="0" spc="31">
                <a:solidFill>
                  <a:schemeClr val="tx1"/>
                </a:solidFill>
                <a:latin typeface="+mn-ea"/>
                <a:cs typeface="Cascadia Mono" panose="020B0609020000020004" pitchFamily="49" charset="0"/>
              </a:rPr>
              <a:t>　</a:t>
            </a:r>
            <a:endParaRPr lang="en-US" altLang="ja-JP" sz="1050" b="0" spc="31">
              <a:solidFill>
                <a:schemeClr val="tx1"/>
              </a:solidFill>
              <a:latin typeface="+mn-ea"/>
              <a:cs typeface="Cascadia Mono" panose="020B0609020000020004" pitchFamily="49" charset="0"/>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050" b="0" spc="31">
                <a:solidFill>
                  <a:schemeClr val="tx1"/>
                </a:solidFill>
                <a:latin typeface="+mn-ea"/>
                <a:cs typeface="Cascadia Mono" panose="020B0609020000020004" pitchFamily="49" charset="0"/>
              </a:rPr>
              <a:t>　リスクマネジメントプロセスに沿って、リスク基準の確立、リスクアセスメント、リスク対応について手法なども交えながら解説しています。リスクマネジメントはセキュリティ対策にとって必要ですが、顕在化していないリスクについて考えることが難しい場合もあるでしょう。リスクマネジメントプロセスにおける各段階での考え方や手法を用いることで、円滑なリスク特定、分析と対応策の検討を実施できます。</a:t>
            </a:r>
          </a:p>
        </p:txBody>
      </p:sp>
      <p:graphicFrame>
        <p:nvGraphicFramePr>
          <p:cNvPr id="6" name="表 5">
            <a:extLst>
              <a:ext uri="{FF2B5EF4-FFF2-40B4-BE49-F238E27FC236}">
                <a16:creationId xmlns:a16="http://schemas.microsoft.com/office/drawing/2014/main" id="{40BBF703-F890-34BA-2ACD-83D067890CC6}"/>
              </a:ext>
            </a:extLst>
          </p:cNvPr>
          <p:cNvGraphicFramePr>
            <a:graphicFrameLocks noGrp="1"/>
          </p:cNvGraphicFramePr>
          <p:nvPr>
            <p:extLst>
              <p:ext uri="{D42A27DB-BD31-4B8C-83A1-F6EECF244321}">
                <p14:modId xmlns:p14="http://schemas.microsoft.com/office/powerpoint/2010/main" val="3972445698"/>
              </p:ext>
            </p:extLst>
          </p:nvPr>
        </p:nvGraphicFramePr>
        <p:xfrm>
          <a:off x="622800" y="2581500"/>
          <a:ext cx="5612400" cy="195935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ea"/>
                          <a:ea typeface="+mn-ea"/>
                          <a:cs typeface="+mn-cs"/>
                        </a:rPr>
                        <a:t>　第</a:t>
                      </a:r>
                      <a:r>
                        <a:rPr kumimoji="1" lang="en-US" altLang="ja-JP" sz="1050" b="0" i="0" kern="1200">
                          <a:solidFill>
                            <a:schemeClr val="dk1"/>
                          </a:solidFill>
                          <a:effectLst/>
                          <a:latin typeface="+mn-ea"/>
                          <a:ea typeface="+mn-ea"/>
                          <a:cs typeface="+mn-cs"/>
                        </a:rPr>
                        <a:t>11</a:t>
                      </a:r>
                      <a:r>
                        <a:rPr kumimoji="1" lang="ja-JP" altLang="en-US" sz="1050" b="0" i="0" kern="1200">
                          <a:solidFill>
                            <a:schemeClr val="dk1"/>
                          </a:solidFill>
                          <a:effectLst/>
                          <a:latin typeface="+mn-ea"/>
                          <a:ea typeface="+mn-ea"/>
                          <a:cs typeface="+mn-cs"/>
                        </a:rPr>
                        <a:t>章では、リスクマネジメントの概要と、リスクマネジメントプロセスにおけるリスクアセスメントの手法やリスク対応の考え方を理解することを目的とします。</a:t>
                      </a:r>
                      <a:endParaRPr kumimoji="1" lang="en-US" altLang="ja-JP" sz="1050" b="0" i="0" kern="1200">
                        <a:solidFill>
                          <a:schemeClr val="dk1"/>
                        </a:solidFill>
                        <a:effectLst/>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リスクマネジメントの意義について理解すること</a:t>
                      </a:r>
                      <a:endParaRPr kumimoji="1" lang="en-US" altLang="ja-JP" sz="105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リスクマネジメントプロセスの全体像を理解すること</a:t>
                      </a:r>
                      <a:endParaRPr kumimoji="1" lang="en-US" altLang="ja-JP" sz="105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リスクアセスメント、リスク対応のプロセスを理解すること</a:t>
                      </a:r>
                      <a:endParaRPr kumimoji="1" lang="en-US" altLang="ja-JP" sz="105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
        <p:nvSpPr>
          <p:cNvPr id="10" name="テキスト プレースホルダー 2">
            <a:extLst>
              <a:ext uri="{FF2B5EF4-FFF2-40B4-BE49-F238E27FC236}">
                <a16:creationId xmlns:a16="http://schemas.microsoft.com/office/drawing/2014/main" id="{C4A06249-F3C9-6594-2164-4978409955F7}"/>
              </a:ext>
            </a:extLst>
          </p:cNvPr>
          <p:cNvSpPr>
            <a:spLocks noGrp="1"/>
          </p:cNvSpPr>
          <p:nvPr>
            <p:ph type="body" sz="quarter" idx="14"/>
          </p:nvPr>
        </p:nvSpPr>
        <p:spPr>
          <a:xfrm>
            <a:off x="1123950" y="1457325"/>
            <a:ext cx="6143124" cy="381000"/>
          </a:xfrm>
        </p:spPr>
        <p:txBody>
          <a:bodyPr/>
          <a:lstStyle/>
          <a:p>
            <a:r>
              <a:rPr kumimoji="1" lang="en-US" altLang="ja-JP"/>
              <a:t>19-2-11. </a:t>
            </a:r>
            <a:r>
              <a:rPr kumimoji="1" lang="ja-JP" altLang="en-US" sz="1000"/>
              <a:t>第</a:t>
            </a:r>
            <a:r>
              <a:rPr kumimoji="1" lang="en-US" altLang="ja-JP" sz="1000"/>
              <a:t>11</a:t>
            </a:r>
            <a:r>
              <a:rPr kumimoji="1" lang="ja-JP" altLang="en-US" sz="1000"/>
              <a:t>章</a:t>
            </a:r>
            <a:r>
              <a:rPr kumimoji="1" lang="en-US" altLang="ja-JP" sz="1000"/>
              <a:t>. </a:t>
            </a:r>
            <a:r>
              <a:rPr kumimoji="1" lang="ja-JP" altLang="en-US" sz="1000"/>
              <a:t>リスクマネジメント</a:t>
            </a:r>
          </a:p>
        </p:txBody>
      </p:sp>
      <p:pic>
        <p:nvPicPr>
          <p:cNvPr id="3" name="図 2">
            <a:extLst>
              <a:ext uri="{FF2B5EF4-FFF2-40B4-BE49-F238E27FC236}">
                <a16:creationId xmlns:a16="http://schemas.microsoft.com/office/drawing/2014/main" id="{992A0B36-E4F4-C9BD-08D6-F3810D42781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00335" y="4620761"/>
            <a:ext cx="180000" cy="180000"/>
          </a:xfrm>
          <a:prstGeom prst="rect">
            <a:avLst/>
          </a:prstGeom>
        </p:spPr>
      </p:pic>
      <p:sp>
        <p:nvSpPr>
          <p:cNvPr id="7" name="スライド番号プレースホルダー 3">
            <a:extLst>
              <a:ext uri="{FF2B5EF4-FFF2-40B4-BE49-F238E27FC236}">
                <a16:creationId xmlns:a16="http://schemas.microsoft.com/office/drawing/2014/main" id="{F3E69450-6201-A604-385B-773C1209F445}"/>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25</a:t>
            </a:r>
            <a:endParaRPr kumimoji="1" lang="ja-JP" altLang="en-US"/>
          </a:p>
        </p:txBody>
      </p:sp>
    </p:spTree>
    <p:extLst>
      <p:ext uri="{BB962C8B-B14F-4D97-AF65-F5344CB8AC3E}">
        <p14:creationId xmlns:p14="http://schemas.microsoft.com/office/powerpoint/2010/main" val="691745808"/>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graphicFrame>
        <p:nvGraphicFramePr>
          <p:cNvPr id="4" name="表 3">
            <a:extLst>
              <a:ext uri="{FF2B5EF4-FFF2-40B4-BE49-F238E27FC236}">
                <a16:creationId xmlns:a16="http://schemas.microsoft.com/office/drawing/2014/main" id="{30C1516B-06EF-A836-389A-5ADCFA92C07C}"/>
              </a:ext>
            </a:extLst>
          </p:cNvPr>
          <p:cNvGraphicFramePr>
            <a:graphicFrameLocks noGrp="1"/>
          </p:cNvGraphicFramePr>
          <p:nvPr>
            <p:extLst>
              <p:ext uri="{D42A27DB-BD31-4B8C-83A1-F6EECF244321}">
                <p14:modId xmlns:p14="http://schemas.microsoft.com/office/powerpoint/2010/main" val="3851524797"/>
              </p:ext>
            </p:extLst>
          </p:nvPr>
        </p:nvGraphicFramePr>
        <p:xfrm>
          <a:off x="622800" y="2052000"/>
          <a:ext cx="5612400" cy="10515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15280">
                <a:tc>
                  <a:txBody>
                    <a:bodyPr/>
                    <a:lstStyle/>
                    <a:p>
                      <a:pPr marL="171450" indent="-171450">
                        <a:buFont typeface="Wingdings" panose="05000000000000000000" pitchFamily="2" charset="2"/>
                        <a:buChar char="Ø"/>
                      </a:pPr>
                      <a:r>
                        <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rPr>
                        <a:t>11-2. </a:t>
                      </a:r>
                      <a:r>
                        <a:rPr kumimoji="1" lang="ja-JP" altLang="en-US" sz="1050" b="1" i="0" u="none" strike="noStrike" kern="1200" cap="none" spc="0" normalizeH="0" baseline="0" noProof="0">
                          <a:ln>
                            <a:noFill/>
                          </a:ln>
                          <a:solidFill>
                            <a:schemeClr val="tx1"/>
                          </a:solidFill>
                          <a:effectLst/>
                          <a:uLnTx/>
                          <a:uFill>
                            <a:solidFill>
                              <a:prstClr val="white"/>
                            </a:solidFill>
                          </a:uFill>
                          <a:latin typeface="+mn-lt"/>
                          <a:ea typeface="+mn-ea"/>
                          <a:cs typeface="+mn-cs"/>
                        </a:rPr>
                        <a:t>リスクマネジメント：リスクアセスメント</a:t>
                      </a:r>
                      <a:endPar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rPr>
                        <a:t>11-3. </a:t>
                      </a:r>
                      <a:r>
                        <a:rPr kumimoji="1" lang="ja-JP" altLang="en-US" sz="1050" b="1" i="0" u="none" strike="noStrike" kern="1200" cap="none" spc="0" normalizeH="0" baseline="0" noProof="0">
                          <a:ln>
                            <a:noFill/>
                          </a:ln>
                          <a:solidFill>
                            <a:schemeClr val="tx1"/>
                          </a:solidFill>
                          <a:effectLst/>
                          <a:uLnTx/>
                          <a:uFill>
                            <a:solidFill>
                              <a:prstClr val="white"/>
                            </a:solidFill>
                          </a:uFill>
                          <a:latin typeface="+mn-lt"/>
                          <a:ea typeface="+mn-ea"/>
                          <a:cs typeface="+mn-cs"/>
                        </a:rPr>
                        <a:t>リスクマネジメント：リスク対応</a:t>
                      </a:r>
                      <a:endParaRPr lang="en-US" altLang="ja-JP" sz="1050" b="0">
                        <a:solidFill>
                          <a:prstClr val="black"/>
                        </a:solidFill>
                        <a:latin typeface="+mn-ea"/>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050" b="0">
                          <a:solidFill>
                            <a:prstClr val="black"/>
                          </a:solidFill>
                          <a:latin typeface="+mn-ea"/>
                        </a:rPr>
                        <a:t>　リスクマネジメント全体の流れは下記の図の通りです。</a:t>
                      </a:r>
                      <a:r>
                        <a:rPr lang="ja-JP" altLang="en-US" sz="1050" b="0">
                          <a:solidFill>
                            <a:prstClr val="black"/>
                          </a:solidFill>
                          <a:latin typeface="+mn-ea"/>
                          <a:ea typeface="+mn-ea"/>
                        </a:rPr>
                        <a:t>リスクアセスメントで</a:t>
                      </a:r>
                      <a:r>
                        <a:rPr lang="ja-JP" altLang="en-US" sz="1050" b="0">
                          <a:solidFill>
                            <a:prstClr val="black"/>
                          </a:solidFill>
                          <a:latin typeface="+mn-ea"/>
                        </a:rPr>
                        <a:t>は</a:t>
                      </a:r>
                      <a:r>
                        <a:rPr lang="ja-JP" altLang="en-US" sz="1050" b="0">
                          <a:solidFill>
                            <a:prstClr val="black"/>
                          </a:solidFill>
                          <a:latin typeface="+mn-ea"/>
                          <a:ea typeface="+mn-ea"/>
                        </a:rPr>
                        <a:t>、組織や企業が抱える資産に対するリスクの洗い出しや分析、評価を行い、リスク基準と比較してリスク対応が必要かどうか判断します</a:t>
                      </a:r>
                      <a:r>
                        <a:rPr lang="ja-JP" altLang="en-US" sz="1050" b="0">
                          <a:solidFill>
                            <a:prstClr val="black"/>
                          </a:solidFill>
                          <a:latin typeface="+mn-ea"/>
                        </a:rPr>
                        <a:t>。リスク評価の結果をもとに、「低減」、「移転」、「回避」、受容（保有）」からリスク対応を選択します。</a:t>
                      </a:r>
                      <a:endParaRPr lang="en-US" altLang="ja-JP" sz="1050" b="0">
                        <a:solidFill>
                          <a:prstClr val="black"/>
                        </a:solidFill>
                        <a:latin typeface="+mn-ea"/>
                      </a:endParaRPr>
                    </a:p>
                  </a:txBody>
                  <a:tcPr>
                    <a:noFill/>
                  </a:tcPr>
                </a:tc>
                <a:extLst>
                  <a:ext uri="{0D108BD9-81ED-4DB2-BD59-A6C34878D82A}">
                    <a16:rowId xmlns:a16="http://schemas.microsoft.com/office/drawing/2014/main" val="2132529652"/>
                  </a:ext>
                </a:extLst>
              </a:tr>
            </a:tbl>
          </a:graphicData>
        </a:graphic>
      </p:graphicFrame>
      <p:sp>
        <p:nvSpPr>
          <p:cNvPr id="9" name="テキスト プレースホルダー 2">
            <a:extLst>
              <a:ext uri="{FF2B5EF4-FFF2-40B4-BE49-F238E27FC236}">
                <a16:creationId xmlns:a16="http://schemas.microsoft.com/office/drawing/2014/main" id="{21C17F79-2490-F18B-0DEA-747B82961D10}"/>
              </a:ext>
            </a:extLst>
          </p:cNvPr>
          <p:cNvSpPr>
            <a:spLocks noGrp="1"/>
          </p:cNvSpPr>
          <p:nvPr>
            <p:ph type="body" sz="quarter" idx="14"/>
          </p:nvPr>
        </p:nvSpPr>
        <p:spPr>
          <a:xfrm>
            <a:off x="1123950" y="1457325"/>
            <a:ext cx="6143124" cy="381000"/>
          </a:xfrm>
        </p:spPr>
        <p:txBody>
          <a:bodyPr/>
          <a:lstStyle/>
          <a:p>
            <a:r>
              <a:rPr kumimoji="1" lang="en-US" altLang="ja-JP"/>
              <a:t>19-2-11. </a:t>
            </a:r>
            <a:r>
              <a:rPr kumimoji="1" lang="ja-JP" altLang="en-US" sz="1000"/>
              <a:t>第</a:t>
            </a:r>
            <a:r>
              <a:rPr kumimoji="1" lang="en-US" altLang="ja-JP" sz="1000"/>
              <a:t>11</a:t>
            </a:r>
            <a:r>
              <a:rPr kumimoji="1" lang="ja-JP" altLang="en-US" sz="1000"/>
              <a:t>章</a:t>
            </a:r>
            <a:r>
              <a:rPr kumimoji="1" lang="en-US" altLang="ja-JP" sz="1000"/>
              <a:t>. </a:t>
            </a:r>
            <a:r>
              <a:rPr kumimoji="1" lang="ja-JP" altLang="en-US" sz="1000"/>
              <a:t>リスクマネジメント</a:t>
            </a:r>
          </a:p>
        </p:txBody>
      </p:sp>
      <p:sp>
        <p:nvSpPr>
          <p:cNvPr id="3" name="テキスト プレースホルダー 3">
            <a:extLst>
              <a:ext uri="{FF2B5EF4-FFF2-40B4-BE49-F238E27FC236}">
                <a16:creationId xmlns:a16="http://schemas.microsoft.com/office/drawing/2014/main" id="{B5E80491-92C3-264C-D302-C0254CC43CFE}"/>
              </a:ext>
            </a:extLst>
          </p:cNvPr>
          <p:cNvSpPr txBox="1">
            <a:spLocks/>
          </p:cNvSpPr>
          <p:nvPr/>
        </p:nvSpPr>
        <p:spPr>
          <a:xfrm>
            <a:off x="622800" y="670352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t>訴求ポイント</a:t>
            </a:r>
          </a:p>
        </p:txBody>
      </p:sp>
      <p:sp>
        <p:nvSpPr>
          <p:cNvPr id="7" name="四角形: 角を丸くする 6">
            <a:extLst>
              <a:ext uri="{FF2B5EF4-FFF2-40B4-BE49-F238E27FC236}">
                <a16:creationId xmlns:a16="http://schemas.microsoft.com/office/drawing/2014/main" id="{EFF9FFA9-6C9B-91F8-86D6-5E0A8CC83318}"/>
              </a:ext>
            </a:extLst>
          </p:cNvPr>
          <p:cNvSpPr/>
          <p:nvPr/>
        </p:nvSpPr>
        <p:spPr>
          <a:xfrm>
            <a:off x="622800" y="8028266"/>
            <a:ext cx="5612400" cy="748284"/>
          </a:xfrm>
          <a:prstGeom prst="roundRect">
            <a:avLst/>
          </a:prstGeom>
          <a:solidFill>
            <a:schemeClr val="bg1"/>
          </a:solid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r>
              <a:rPr kumimoji="1" lang="ja-JP" altLang="en-US" sz="800" b="1">
                <a:latin typeface="+mn-ea"/>
              </a:rPr>
              <a:t>認識していただきたい実施概要</a:t>
            </a:r>
            <a:endParaRPr kumimoji="1" lang="en-US" altLang="ja-JP" sz="800" b="1">
              <a:latin typeface="+mn-ea"/>
            </a:endParaRPr>
          </a:p>
          <a:p>
            <a:pPr marL="171450" indent="-171450">
              <a:buFont typeface="Wingdings" panose="05000000000000000000" pitchFamily="2" charset="2"/>
              <a:buChar char="ü"/>
            </a:pPr>
            <a:r>
              <a:rPr kumimoji="1" lang="ja-JP" altLang="en-US" sz="800">
                <a:latin typeface="+mn-ea"/>
              </a:rPr>
              <a:t>リスク対応にはリスクマネジメントプロセスにおけるリスクアセスメントが必須であること。</a:t>
            </a:r>
          </a:p>
          <a:p>
            <a:pPr marL="171450" indent="-171450">
              <a:buFont typeface="Wingdings" panose="05000000000000000000" pitchFamily="2" charset="2"/>
              <a:buChar char="ü"/>
            </a:pPr>
            <a:r>
              <a:rPr kumimoji="1" lang="ja-JP" altLang="en-US" sz="800">
                <a:latin typeface="+mn-ea"/>
              </a:rPr>
              <a:t>リスクアセスメントは「リスク特定」、「リスク分析」、「リスク評価」を実施すること。</a:t>
            </a:r>
          </a:p>
          <a:p>
            <a:pPr marL="171450" indent="-171450">
              <a:buFont typeface="Wingdings" panose="05000000000000000000" pitchFamily="2" charset="2"/>
              <a:buChar char="ü"/>
            </a:pPr>
            <a:r>
              <a:rPr kumimoji="1" lang="ja-JP" altLang="en-US" sz="800">
                <a:latin typeface="+mn-ea"/>
              </a:rPr>
              <a:t>リスク対応はリスクアセスメントの結果をもとに「リスク回避」、「リスク低減」、「リスク移転」、「リスク受容」から選択すること。</a:t>
            </a:r>
          </a:p>
        </p:txBody>
      </p:sp>
      <p:sp>
        <p:nvSpPr>
          <p:cNvPr id="12" name="テキスト ボックス 11">
            <a:extLst>
              <a:ext uri="{FF2B5EF4-FFF2-40B4-BE49-F238E27FC236}">
                <a16:creationId xmlns:a16="http://schemas.microsoft.com/office/drawing/2014/main" id="{AF5FBF57-4104-84ED-571A-7144DEAD606F}"/>
              </a:ext>
            </a:extLst>
          </p:cNvPr>
          <p:cNvSpPr txBox="1"/>
          <p:nvPr/>
        </p:nvSpPr>
        <p:spPr>
          <a:xfrm>
            <a:off x="622800" y="7009090"/>
            <a:ext cx="5612400" cy="900246"/>
          </a:xfrm>
          <a:prstGeom prst="rect">
            <a:avLst/>
          </a:prstGeom>
          <a:noFill/>
          <a:ln>
            <a:solidFill>
              <a:schemeClr val="tx1"/>
            </a:solidFill>
          </a:ln>
        </p:spPr>
        <p:txBody>
          <a:bodyPr wrap="square">
            <a:spAutoFit/>
          </a:bodyPr>
          <a:lstStyle/>
          <a:p>
            <a:r>
              <a:rPr kumimoji="1" lang="ja-JP" altLang="en-US" sz="1050" b="1">
                <a:latin typeface="+mn-ea"/>
              </a:rPr>
              <a:t>章</a:t>
            </a:r>
            <a:r>
              <a:rPr kumimoji="1" lang="ja-JP" altLang="en-US" sz="1050" b="1">
                <a:solidFill>
                  <a:schemeClr val="tx1"/>
                </a:solidFill>
                <a:latin typeface="+mn-ea"/>
              </a:rPr>
              <a:t>を通した気づき・学び</a:t>
            </a:r>
            <a:endParaRPr kumimoji="1" lang="en-US" altLang="ja-JP" sz="1050" b="1">
              <a:solidFill>
                <a:schemeClr val="tx1"/>
              </a:solidFill>
              <a:latin typeface="+mn-ea"/>
            </a:endParaRPr>
          </a:p>
          <a:p>
            <a:r>
              <a:rPr lang="ja-JP" altLang="en-US" sz="1050" u="none" strike="noStrike">
                <a:effectLst/>
              </a:rPr>
              <a:t>　リスクマネジメントはセキュリティ対策にとって欠かせないものですが、顕在化していないリスクについて考えることが難しい場合もあります。リスクマネジメントプロセスにおける各段階の考え方や手法を用いることで、円滑なリスク特定、分析と対応策の検討を実施できます。</a:t>
            </a:r>
            <a:endParaRPr lang="en-US" altLang="ja-JP" sz="1050" u="none" strike="noStrike">
              <a:effectLst/>
            </a:endParaRPr>
          </a:p>
        </p:txBody>
      </p:sp>
      <p:graphicFrame>
        <p:nvGraphicFramePr>
          <p:cNvPr id="13" name="表 12">
            <a:extLst>
              <a:ext uri="{FF2B5EF4-FFF2-40B4-BE49-F238E27FC236}">
                <a16:creationId xmlns:a16="http://schemas.microsoft.com/office/drawing/2014/main" id="{EC080D30-27C6-2E0C-75DA-9FD0F2EB06AD}"/>
              </a:ext>
            </a:extLst>
          </p:cNvPr>
          <p:cNvGraphicFramePr>
            <a:graphicFrameLocks noGrp="1"/>
          </p:cNvGraphicFramePr>
          <p:nvPr>
            <p:extLst>
              <p:ext uri="{D42A27DB-BD31-4B8C-83A1-F6EECF244321}">
                <p14:modId xmlns:p14="http://schemas.microsoft.com/office/powerpoint/2010/main" val="4058413325"/>
              </p:ext>
            </p:extLst>
          </p:nvPr>
        </p:nvGraphicFramePr>
        <p:xfrm>
          <a:off x="622800" y="8820292"/>
          <a:ext cx="5612400" cy="579120"/>
        </p:xfrm>
        <a:graphic>
          <a:graphicData uri="http://schemas.openxmlformats.org/drawingml/2006/table">
            <a:tbl>
              <a:tblPr firstRow="1" bandRow="1">
                <a:tableStyleId>{5C22544A-7EE6-4342-B048-85BDC9FD1C3A}</a:tableStyleId>
              </a:tblPr>
              <a:tblGrid>
                <a:gridCol w="1987575">
                  <a:extLst>
                    <a:ext uri="{9D8B030D-6E8A-4147-A177-3AD203B41FA5}">
                      <a16:colId xmlns:a16="http://schemas.microsoft.com/office/drawing/2014/main" val="727053212"/>
                    </a:ext>
                  </a:extLst>
                </a:gridCol>
                <a:gridCol w="3624825">
                  <a:extLst>
                    <a:ext uri="{9D8B030D-6E8A-4147-A177-3AD203B41FA5}">
                      <a16:colId xmlns:a16="http://schemas.microsoft.com/office/drawing/2014/main" val="3234435599"/>
                    </a:ext>
                  </a:extLst>
                </a:gridCol>
              </a:tblGrid>
              <a:tr h="0">
                <a:tc gridSpan="2">
                  <a:txBody>
                    <a:bodyPr/>
                    <a:lstStyle/>
                    <a:p>
                      <a:r>
                        <a:rPr kumimoji="1" lang="ja-JP" altLang="en-US" sz="500" b="0">
                          <a:solidFill>
                            <a:sysClr val="windowText" lastClr="000000"/>
                          </a:solidFill>
                          <a:latin typeface="+mn-ea"/>
                          <a:ea typeface="+mn-ea"/>
                        </a:rPr>
                        <a:t>実践のために参考となる文献（参考文献）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600" b="0">
                        <a:solidFill>
                          <a:sysClr val="windowText" lastClr="000000"/>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8303303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a:solidFill>
                            <a:sysClr val="windowText" lastClr="000000"/>
                          </a:solidFill>
                          <a:latin typeface="メイリオ" panose="020B0604030504040204" pitchFamily="50" charset="-128"/>
                          <a:ea typeface="メイリオ" panose="020B0604030504040204" pitchFamily="50" charset="-128"/>
                        </a:rPr>
                        <a:t>JISC</a:t>
                      </a:r>
                      <a:r>
                        <a:rPr kumimoji="1" lang="ja-JP" altLang="en-US" sz="500" b="0">
                          <a:solidFill>
                            <a:sysClr val="windowText" lastClr="000000"/>
                          </a:solidFill>
                          <a:latin typeface="メイリオ" panose="020B0604030504040204" pitchFamily="50" charset="-128"/>
                          <a:ea typeface="メイリオ" panose="020B0604030504040204" pitchFamily="50" charset="-128"/>
                        </a:rPr>
                        <a:t>「</a:t>
                      </a:r>
                      <a:r>
                        <a:rPr kumimoji="1" lang="en-US" altLang="ja-JP" sz="500" b="0">
                          <a:solidFill>
                            <a:sysClr val="windowText" lastClr="000000"/>
                          </a:solidFill>
                          <a:latin typeface="メイリオ" panose="020B0604030504040204" pitchFamily="50" charset="-128"/>
                          <a:ea typeface="メイリオ" panose="020B0604030504040204" pitchFamily="50" charset="-128"/>
                        </a:rPr>
                        <a:t>JIS Q 27000 </a:t>
                      </a:r>
                      <a:r>
                        <a:rPr kumimoji="1" lang="ja-JP" altLang="en-US" sz="500" b="0">
                          <a:solidFill>
                            <a:sysClr val="windowText" lastClr="000000"/>
                          </a:solidFill>
                          <a:latin typeface="メイリオ" panose="020B0604030504040204" pitchFamily="50" charset="-128"/>
                          <a:ea typeface="メイリオ" panose="020B0604030504040204" pitchFamily="50" charset="-128"/>
                        </a:rPr>
                        <a:t>情報技術－セキュリティ技術－情報セキュリティマネジメントシステム－用語」</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chemeClr val="tx1"/>
                          </a:solidFill>
                          <a:uFill>
                            <a:solidFill>
                              <a:schemeClr val="bg1"/>
                            </a:solidFill>
                          </a:uFill>
                          <a:latin typeface="メイリオ" panose="020B0604030504040204" pitchFamily="50" charset="-128"/>
                          <a:ea typeface="メイリオ" panose="020B0604030504040204" pitchFamily="50" charset="-128"/>
                          <a:hlinkClick r:id="rId4">
                            <a:extLst>
                              <a:ext uri="{A12FA001-AC4F-418D-AE19-62706E023703}">
                                <ahyp:hlinkClr xmlns:ahyp="http://schemas.microsoft.com/office/drawing/2018/hyperlinkcolor" val="tx"/>
                              </a:ext>
                            </a:extLst>
                          </a:hlinkClick>
                        </a:rPr>
                        <a:t>https://www.jisc.go.jp/app/jis/general/GnrJISNumberNameSearchList?show&amp;jisStdNo=Q27000</a:t>
                      </a:r>
                      <a:endParaRPr kumimoji="1" lang="en-US" altLang="ja-JP" sz="500" b="0" u="sng" baseline="0">
                        <a:solidFill>
                          <a:schemeClr val="tx1"/>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r h="0">
                <a:tc>
                  <a:txBody>
                    <a:bodyPr/>
                    <a:lstStyle/>
                    <a:p>
                      <a:r>
                        <a:rPr kumimoji="1" lang="en-US" altLang="ja-JP" sz="500" b="0">
                          <a:solidFill>
                            <a:sysClr val="windowText" lastClr="000000"/>
                          </a:solidFill>
                          <a:latin typeface="メイリオ" panose="020B0604030504040204" pitchFamily="50" charset="-128"/>
                          <a:ea typeface="メイリオ" panose="020B0604030504040204" pitchFamily="50" charset="-128"/>
                        </a:rPr>
                        <a:t>ISO/IEC 27005:2022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u="sng">
                          <a:solidFill>
                            <a:schemeClr val="tx1"/>
                          </a:solidFill>
                          <a:uFill>
                            <a:solidFill>
                              <a:schemeClr val="bg1"/>
                            </a:solidFill>
                          </a:uFill>
                          <a:latin typeface="+mn-ea"/>
                          <a:hlinkClick r:id="rId5">
                            <a:extLst>
                              <a:ext uri="{A12FA001-AC4F-418D-AE19-62706E023703}">
                                <ahyp:hlinkClr xmlns:ahyp="http://schemas.microsoft.com/office/drawing/2018/hyperlinkcolor" val="tx"/>
                              </a:ext>
                            </a:extLst>
                          </a:hlinkClick>
                        </a:rPr>
                        <a:t>https://www.iso.org/standard/80585.html</a:t>
                      </a:r>
                      <a:endParaRPr kumimoji="1" lang="ja-JP" altLang="en-US" sz="500" u="sng">
                        <a:solidFill>
                          <a:schemeClr val="tx1"/>
                        </a:solidFill>
                        <a:uFill>
                          <a:solidFill>
                            <a:schemeClr val="bg1"/>
                          </a:solidFill>
                        </a:uFill>
                        <a:latin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18878664"/>
                  </a:ext>
                </a:extLst>
              </a:tr>
            </a:tbl>
          </a:graphicData>
        </a:graphic>
      </p:graphicFrame>
      <p:grpSp>
        <p:nvGrpSpPr>
          <p:cNvPr id="6" name="グループ化 5">
            <a:extLst>
              <a:ext uri="{FF2B5EF4-FFF2-40B4-BE49-F238E27FC236}">
                <a16:creationId xmlns:a16="http://schemas.microsoft.com/office/drawing/2014/main" id="{095EC4DF-1990-81DD-0F0A-09D727992586}"/>
              </a:ext>
            </a:extLst>
          </p:cNvPr>
          <p:cNvGrpSpPr/>
          <p:nvPr/>
        </p:nvGrpSpPr>
        <p:grpSpPr>
          <a:xfrm>
            <a:off x="6109199" y="7942208"/>
            <a:ext cx="252000" cy="252000"/>
            <a:chOff x="8278860" y="7686413"/>
            <a:chExt cx="252000" cy="252000"/>
          </a:xfrm>
        </p:grpSpPr>
        <p:sp>
          <p:nvSpPr>
            <p:cNvPr id="14" name="楕円 13">
              <a:extLst>
                <a:ext uri="{FF2B5EF4-FFF2-40B4-BE49-F238E27FC236}">
                  <a16:creationId xmlns:a16="http://schemas.microsoft.com/office/drawing/2014/main" id="{171F0017-4A92-B221-5773-E558704BEC5F}"/>
                </a:ext>
              </a:extLst>
            </p:cNvPr>
            <p:cNvSpPr/>
            <p:nvPr/>
          </p:nvSpPr>
          <p:spPr>
            <a:xfrm>
              <a:off x="8278860" y="7686413"/>
              <a:ext cx="252000" cy="252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pic>
          <p:nvPicPr>
            <p:cNvPr id="15" name="図 14">
              <a:extLst>
                <a:ext uri="{FF2B5EF4-FFF2-40B4-BE49-F238E27FC236}">
                  <a16:creationId xmlns:a16="http://schemas.microsoft.com/office/drawing/2014/main" id="{7F85B219-AAE3-7BA4-09CF-9EE92849B68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314860" y="7720313"/>
              <a:ext cx="180000" cy="180000"/>
            </a:xfrm>
            <a:prstGeom prst="rect">
              <a:avLst/>
            </a:prstGeom>
          </p:spPr>
        </p:pic>
      </p:grpSp>
      <p:sp>
        <p:nvSpPr>
          <p:cNvPr id="16" name="スライド番号プレースホルダー 3">
            <a:extLst>
              <a:ext uri="{FF2B5EF4-FFF2-40B4-BE49-F238E27FC236}">
                <a16:creationId xmlns:a16="http://schemas.microsoft.com/office/drawing/2014/main" id="{3BCB0832-3537-1004-E0AE-C8240180DCD6}"/>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26</a:t>
            </a:r>
            <a:endParaRPr kumimoji="1" lang="ja-JP" altLang="en-US"/>
          </a:p>
        </p:txBody>
      </p:sp>
      <p:grpSp>
        <p:nvGrpSpPr>
          <p:cNvPr id="10" name="グループ化 9">
            <a:extLst>
              <a:ext uri="{FF2B5EF4-FFF2-40B4-BE49-F238E27FC236}">
                <a16:creationId xmlns:a16="http://schemas.microsoft.com/office/drawing/2014/main" id="{515010CB-4FC9-3EA1-CD95-FCE435DB17E3}"/>
              </a:ext>
            </a:extLst>
          </p:cNvPr>
          <p:cNvGrpSpPr/>
          <p:nvPr/>
        </p:nvGrpSpPr>
        <p:grpSpPr>
          <a:xfrm>
            <a:off x="595485" y="3322967"/>
            <a:ext cx="5667030" cy="2896952"/>
            <a:chOff x="619049" y="2569189"/>
            <a:chExt cx="5667030" cy="2896952"/>
          </a:xfrm>
        </p:grpSpPr>
        <p:sp>
          <p:nvSpPr>
            <p:cNvPr id="11" name="フローチャート: 処理 10">
              <a:extLst>
                <a:ext uri="{FF2B5EF4-FFF2-40B4-BE49-F238E27FC236}">
                  <a16:creationId xmlns:a16="http://schemas.microsoft.com/office/drawing/2014/main" id="{A83176B0-E403-4C62-E482-8C6F6230410B}"/>
                </a:ext>
              </a:extLst>
            </p:cNvPr>
            <p:cNvSpPr/>
            <p:nvPr/>
          </p:nvSpPr>
          <p:spPr>
            <a:xfrm>
              <a:off x="619049" y="2585184"/>
              <a:ext cx="5612400" cy="2880957"/>
            </a:xfrm>
            <a:prstGeom prst="flowChartProcess">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1200"/>
            </a:p>
          </p:txBody>
        </p:sp>
        <p:sp>
          <p:nvSpPr>
            <p:cNvPr id="17" name="フローチャート: 処理 16">
              <a:extLst>
                <a:ext uri="{FF2B5EF4-FFF2-40B4-BE49-F238E27FC236}">
                  <a16:creationId xmlns:a16="http://schemas.microsoft.com/office/drawing/2014/main" id="{2641D941-DCAA-3277-7BC5-09C809722F8E}"/>
                </a:ext>
              </a:extLst>
            </p:cNvPr>
            <p:cNvSpPr/>
            <p:nvPr/>
          </p:nvSpPr>
          <p:spPr>
            <a:xfrm>
              <a:off x="4357317" y="4017825"/>
              <a:ext cx="878562" cy="251677"/>
            </a:xfrm>
            <a:prstGeom prst="flowChartProcess">
              <a:avLst/>
            </a:prstGeom>
            <a:solidFill>
              <a:schemeClr val="accent1">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900"/>
                <a:t>受容（保有）</a:t>
              </a:r>
            </a:p>
          </p:txBody>
        </p:sp>
        <p:sp>
          <p:nvSpPr>
            <p:cNvPr id="18" name="フローチャート: 処理 17">
              <a:extLst>
                <a:ext uri="{FF2B5EF4-FFF2-40B4-BE49-F238E27FC236}">
                  <a16:creationId xmlns:a16="http://schemas.microsoft.com/office/drawing/2014/main" id="{A252F287-8FAC-3651-03A9-C0C371CD4AF1}"/>
                </a:ext>
              </a:extLst>
            </p:cNvPr>
            <p:cNvSpPr/>
            <p:nvPr/>
          </p:nvSpPr>
          <p:spPr>
            <a:xfrm>
              <a:off x="3351174" y="4688659"/>
              <a:ext cx="633044" cy="221642"/>
            </a:xfrm>
            <a:prstGeom prst="flowChartProcess">
              <a:avLst/>
            </a:prstGeom>
            <a:solidFill>
              <a:schemeClr val="accent1">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900"/>
                <a:t>移転</a:t>
              </a:r>
            </a:p>
          </p:txBody>
        </p:sp>
        <p:sp>
          <p:nvSpPr>
            <p:cNvPr id="19" name="フローチャート: 処理 18">
              <a:extLst>
                <a:ext uri="{FF2B5EF4-FFF2-40B4-BE49-F238E27FC236}">
                  <a16:creationId xmlns:a16="http://schemas.microsoft.com/office/drawing/2014/main" id="{344D1613-08A0-3F7B-80DD-B4C941355302}"/>
                </a:ext>
              </a:extLst>
            </p:cNvPr>
            <p:cNvSpPr/>
            <p:nvPr/>
          </p:nvSpPr>
          <p:spPr>
            <a:xfrm>
              <a:off x="5017032" y="4689428"/>
              <a:ext cx="633044" cy="221642"/>
            </a:xfrm>
            <a:prstGeom prst="flowChartProcess">
              <a:avLst/>
            </a:prstGeom>
            <a:solidFill>
              <a:schemeClr val="accent1">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900"/>
                <a:t>回避</a:t>
              </a:r>
            </a:p>
          </p:txBody>
        </p:sp>
        <p:sp>
          <p:nvSpPr>
            <p:cNvPr id="20" name="フローチャート: 判断 19">
              <a:extLst>
                <a:ext uri="{FF2B5EF4-FFF2-40B4-BE49-F238E27FC236}">
                  <a16:creationId xmlns:a16="http://schemas.microsoft.com/office/drawing/2014/main" id="{2B09A56E-28CD-9A13-C15E-598E27AA1131}"/>
                </a:ext>
              </a:extLst>
            </p:cNvPr>
            <p:cNvSpPr/>
            <p:nvPr/>
          </p:nvSpPr>
          <p:spPr>
            <a:xfrm>
              <a:off x="861496" y="3850113"/>
              <a:ext cx="1806004" cy="558627"/>
            </a:xfrm>
            <a:prstGeom prst="flowChartDecision">
              <a:avLst/>
            </a:prstGeom>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900"/>
                <a:t>リスクは</a:t>
              </a:r>
              <a:endParaRPr kumimoji="1" lang="en-US" altLang="ja-JP" sz="900"/>
            </a:p>
            <a:p>
              <a:pPr algn="ctr"/>
              <a:r>
                <a:rPr kumimoji="1" lang="ja-JP" altLang="en-US" sz="900"/>
                <a:t>許容可能か？</a:t>
              </a:r>
              <a:endParaRPr kumimoji="1" lang="en-US" altLang="ja-JP" sz="900"/>
            </a:p>
            <a:p>
              <a:pPr algn="ctr"/>
              <a:r>
                <a:rPr kumimoji="1" lang="ja-JP" altLang="en-US" sz="700"/>
                <a:t>（リスク対応）</a:t>
              </a:r>
            </a:p>
          </p:txBody>
        </p:sp>
        <p:sp>
          <p:nvSpPr>
            <p:cNvPr id="21" name="フローチャート: 処理 20">
              <a:extLst>
                <a:ext uri="{FF2B5EF4-FFF2-40B4-BE49-F238E27FC236}">
                  <a16:creationId xmlns:a16="http://schemas.microsoft.com/office/drawing/2014/main" id="{A6B5F431-5BD8-D51E-34FB-91CA1FB2F392}"/>
                </a:ext>
              </a:extLst>
            </p:cNvPr>
            <p:cNvSpPr/>
            <p:nvPr/>
          </p:nvSpPr>
          <p:spPr>
            <a:xfrm>
              <a:off x="1447976" y="4688659"/>
              <a:ext cx="633044" cy="221642"/>
            </a:xfrm>
            <a:prstGeom prst="flowChartProcess">
              <a:avLst/>
            </a:prstGeom>
            <a:solidFill>
              <a:schemeClr val="accent1">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900"/>
                <a:t>低減</a:t>
              </a:r>
            </a:p>
          </p:txBody>
        </p:sp>
        <p:cxnSp>
          <p:nvCxnSpPr>
            <p:cNvPr id="22" name="直線矢印コネクタ 21">
              <a:extLst>
                <a:ext uri="{FF2B5EF4-FFF2-40B4-BE49-F238E27FC236}">
                  <a16:creationId xmlns:a16="http://schemas.microsoft.com/office/drawing/2014/main" id="{8C44ACB9-CE8A-9D70-7021-D018888A6A93}"/>
                </a:ext>
              </a:extLst>
            </p:cNvPr>
            <p:cNvCxnSpPr>
              <a:cxnSpLocks/>
              <a:stCxn id="20" idx="2"/>
              <a:endCxn id="21" idx="0"/>
            </p:cNvCxnSpPr>
            <p:nvPr/>
          </p:nvCxnSpPr>
          <p:spPr>
            <a:xfrm>
              <a:off x="1764498" y="4408740"/>
              <a:ext cx="0" cy="27991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 name="直線矢印コネクタ 22">
              <a:extLst>
                <a:ext uri="{FF2B5EF4-FFF2-40B4-BE49-F238E27FC236}">
                  <a16:creationId xmlns:a16="http://schemas.microsoft.com/office/drawing/2014/main" id="{83CDFCB8-781C-237C-8014-8056D89E22A6}"/>
                </a:ext>
              </a:extLst>
            </p:cNvPr>
            <p:cNvCxnSpPr>
              <a:cxnSpLocks/>
              <a:stCxn id="20" idx="3"/>
              <a:endCxn id="17" idx="1"/>
            </p:cNvCxnSpPr>
            <p:nvPr/>
          </p:nvCxnSpPr>
          <p:spPr>
            <a:xfrm>
              <a:off x="2667500" y="4129427"/>
              <a:ext cx="1689817" cy="1423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4" name="コネクタ: カギ線 23">
              <a:extLst>
                <a:ext uri="{FF2B5EF4-FFF2-40B4-BE49-F238E27FC236}">
                  <a16:creationId xmlns:a16="http://schemas.microsoft.com/office/drawing/2014/main" id="{25F73365-E4C4-03E1-8A86-E28527C9E835}"/>
                </a:ext>
              </a:extLst>
            </p:cNvPr>
            <p:cNvCxnSpPr>
              <a:cxnSpLocks/>
              <a:stCxn id="20" idx="2"/>
              <a:endCxn id="18" idx="0"/>
            </p:cNvCxnSpPr>
            <p:nvPr/>
          </p:nvCxnSpPr>
          <p:spPr>
            <a:xfrm rot="16200000" flipH="1">
              <a:off x="2576138" y="3597100"/>
              <a:ext cx="279919" cy="1903198"/>
            </a:xfrm>
            <a:prstGeom prst="bentConnector3">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 name="コネクタ: カギ線 24">
              <a:extLst>
                <a:ext uri="{FF2B5EF4-FFF2-40B4-BE49-F238E27FC236}">
                  <a16:creationId xmlns:a16="http://schemas.microsoft.com/office/drawing/2014/main" id="{41D33F97-8F73-DE10-6B5E-C36CDB4ED509}"/>
                </a:ext>
              </a:extLst>
            </p:cNvPr>
            <p:cNvCxnSpPr>
              <a:cxnSpLocks/>
              <a:stCxn id="20" idx="2"/>
              <a:endCxn id="19" idx="0"/>
            </p:cNvCxnSpPr>
            <p:nvPr/>
          </p:nvCxnSpPr>
          <p:spPr>
            <a:xfrm rot="16200000" flipH="1">
              <a:off x="3408682" y="2764556"/>
              <a:ext cx="280688" cy="3569056"/>
            </a:xfrm>
            <a:prstGeom prst="bentConnector3">
              <a:avLst>
                <a:gd name="adj1" fmla="val 50000"/>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6" name="テキスト ボックス 25">
              <a:extLst>
                <a:ext uri="{FF2B5EF4-FFF2-40B4-BE49-F238E27FC236}">
                  <a16:creationId xmlns:a16="http://schemas.microsoft.com/office/drawing/2014/main" id="{00FC9F88-2951-2894-4D68-DB1864B2DB82}"/>
                </a:ext>
              </a:extLst>
            </p:cNvPr>
            <p:cNvSpPr txBox="1"/>
            <p:nvPr/>
          </p:nvSpPr>
          <p:spPr>
            <a:xfrm>
              <a:off x="2493049" y="3921078"/>
              <a:ext cx="558145" cy="215444"/>
            </a:xfrm>
            <a:prstGeom prst="rect">
              <a:avLst/>
            </a:prstGeom>
            <a:noFill/>
          </p:spPr>
          <p:txBody>
            <a:bodyPr wrap="square" rtlCol="0">
              <a:spAutoFit/>
            </a:bodyPr>
            <a:lstStyle/>
            <a:p>
              <a:pPr algn="ctr"/>
              <a:r>
                <a:rPr kumimoji="1" lang="en-US" altLang="ja-JP" sz="800">
                  <a:solidFill>
                    <a:schemeClr val="accent1"/>
                  </a:solidFill>
                </a:rPr>
                <a:t>Yes</a:t>
              </a:r>
              <a:endParaRPr kumimoji="1" lang="ja-JP" altLang="en-US" sz="800">
                <a:solidFill>
                  <a:schemeClr val="accent1"/>
                </a:solidFill>
              </a:endParaRPr>
            </a:p>
          </p:txBody>
        </p:sp>
        <p:sp>
          <p:nvSpPr>
            <p:cNvPr id="27" name="テキスト ボックス 26">
              <a:extLst>
                <a:ext uri="{FF2B5EF4-FFF2-40B4-BE49-F238E27FC236}">
                  <a16:creationId xmlns:a16="http://schemas.microsoft.com/office/drawing/2014/main" id="{DC8CAD31-0E94-8388-C637-85B49039871E}"/>
                </a:ext>
              </a:extLst>
            </p:cNvPr>
            <p:cNvSpPr txBox="1"/>
            <p:nvPr/>
          </p:nvSpPr>
          <p:spPr>
            <a:xfrm>
              <a:off x="1736620" y="4360202"/>
              <a:ext cx="558145" cy="215444"/>
            </a:xfrm>
            <a:prstGeom prst="rect">
              <a:avLst/>
            </a:prstGeom>
            <a:noFill/>
          </p:spPr>
          <p:txBody>
            <a:bodyPr wrap="square" rtlCol="0">
              <a:spAutoFit/>
            </a:bodyPr>
            <a:lstStyle/>
            <a:p>
              <a:pPr algn="ctr"/>
              <a:r>
                <a:rPr kumimoji="1" lang="en-US" altLang="ja-JP" sz="800">
                  <a:solidFill>
                    <a:srgbClr val="FF0000"/>
                  </a:solidFill>
                </a:rPr>
                <a:t>No</a:t>
              </a:r>
              <a:endParaRPr kumimoji="1" lang="ja-JP" altLang="en-US" sz="800">
                <a:solidFill>
                  <a:srgbClr val="FF0000"/>
                </a:solidFill>
              </a:endParaRPr>
            </a:p>
          </p:txBody>
        </p:sp>
        <p:sp>
          <p:nvSpPr>
            <p:cNvPr id="28" name="フローチャート: 処理 27">
              <a:extLst>
                <a:ext uri="{FF2B5EF4-FFF2-40B4-BE49-F238E27FC236}">
                  <a16:creationId xmlns:a16="http://schemas.microsoft.com/office/drawing/2014/main" id="{15B31FC2-53AF-F33B-0E2A-B9903EB57794}"/>
                </a:ext>
              </a:extLst>
            </p:cNvPr>
            <p:cNvSpPr/>
            <p:nvPr/>
          </p:nvSpPr>
          <p:spPr>
            <a:xfrm>
              <a:off x="1189145" y="3143568"/>
              <a:ext cx="1150705" cy="197669"/>
            </a:xfrm>
            <a:prstGeom prst="flowChartProcess">
              <a:avLst/>
            </a:prstGeom>
            <a:solidFill>
              <a:schemeClr val="accent6">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900"/>
                <a:t>リスク分析</a:t>
              </a:r>
            </a:p>
          </p:txBody>
        </p:sp>
        <p:sp>
          <p:nvSpPr>
            <p:cNvPr id="29" name="フローチャート: 処理 28">
              <a:extLst>
                <a:ext uri="{FF2B5EF4-FFF2-40B4-BE49-F238E27FC236}">
                  <a16:creationId xmlns:a16="http://schemas.microsoft.com/office/drawing/2014/main" id="{2D14EF93-1F9D-9EA4-AE13-8BBD11FD9519}"/>
                </a:ext>
              </a:extLst>
            </p:cNvPr>
            <p:cNvSpPr/>
            <p:nvPr/>
          </p:nvSpPr>
          <p:spPr>
            <a:xfrm>
              <a:off x="1189145" y="2796759"/>
              <a:ext cx="1150705" cy="197669"/>
            </a:xfrm>
            <a:prstGeom prst="flowChartProcess">
              <a:avLst/>
            </a:prstGeom>
            <a:solidFill>
              <a:schemeClr val="accent6">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900"/>
                <a:t>リスク特定</a:t>
              </a:r>
            </a:p>
          </p:txBody>
        </p:sp>
        <p:sp>
          <p:nvSpPr>
            <p:cNvPr id="30" name="フローチャート: 処理 29">
              <a:extLst>
                <a:ext uri="{FF2B5EF4-FFF2-40B4-BE49-F238E27FC236}">
                  <a16:creationId xmlns:a16="http://schemas.microsoft.com/office/drawing/2014/main" id="{5F34F90A-7FA6-5D91-9CC4-FABB10003C8C}"/>
                </a:ext>
              </a:extLst>
            </p:cNvPr>
            <p:cNvSpPr/>
            <p:nvPr/>
          </p:nvSpPr>
          <p:spPr>
            <a:xfrm>
              <a:off x="1189145" y="3477471"/>
              <a:ext cx="1150705" cy="197669"/>
            </a:xfrm>
            <a:prstGeom prst="flowChartProcess">
              <a:avLst/>
            </a:prstGeom>
            <a:solidFill>
              <a:schemeClr val="accent6">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900"/>
                <a:t>リスク評価</a:t>
              </a:r>
            </a:p>
          </p:txBody>
        </p:sp>
        <p:cxnSp>
          <p:nvCxnSpPr>
            <p:cNvPr id="31" name="直線矢印コネクタ 30">
              <a:extLst>
                <a:ext uri="{FF2B5EF4-FFF2-40B4-BE49-F238E27FC236}">
                  <a16:creationId xmlns:a16="http://schemas.microsoft.com/office/drawing/2014/main" id="{0A3734D1-6927-7913-CF34-63D7432B3CE5}"/>
                </a:ext>
              </a:extLst>
            </p:cNvPr>
            <p:cNvCxnSpPr>
              <a:cxnSpLocks/>
              <a:stCxn id="28" idx="2"/>
              <a:endCxn id="30" idx="0"/>
            </p:cNvCxnSpPr>
            <p:nvPr/>
          </p:nvCxnSpPr>
          <p:spPr>
            <a:xfrm>
              <a:off x="1764498" y="3341237"/>
              <a:ext cx="0" cy="13623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2" name="直線矢印コネクタ 31">
              <a:extLst>
                <a:ext uri="{FF2B5EF4-FFF2-40B4-BE49-F238E27FC236}">
                  <a16:creationId xmlns:a16="http://schemas.microsoft.com/office/drawing/2014/main" id="{3F99D871-8CEA-9725-D568-5A762DBE53BC}"/>
                </a:ext>
              </a:extLst>
            </p:cNvPr>
            <p:cNvCxnSpPr>
              <a:cxnSpLocks/>
              <a:stCxn id="29" idx="2"/>
              <a:endCxn id="28" idx="0"/>
            </p:cNvCxnSpPr>
            <p:nvPr/>
          </p:nvCxnSpPr>
          <p:spPr>
            <a:xfrm>
              <a:off x="1764498" y="2994428"/>
              <a:ext cx="0" cy="14914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3" name="直線矢印コネクタ 32">
              <a:extLst>
                <a:ext uri="{FF2B5EF4-FFF2-40B4-BE49-F238E27FC236}">
                  <a16:creationId xmlns:a16="http://schemas.microsoft.com/office/drawing/2014/main" id="{D76AC36E-DF6B-50E7-AB26-3FFEE32351E5}"/>
                </a:ext>
              </a:extLst>
            </p:cNvPr>
            <p:cNvCxnSpPr>
              <a:cxnSpLocks/>
              <a:stCxn id="30" idx="2"/>
              <a:endCxn id="20" idx="0"/>
            </p:cNvCxnSpPr>
            <p:nvPr/>
          </p:nvCxnSpPr>
          <p:spPr>
            <a:xfrm>
              <a:off x="1764498" y="3675140"/>
              <a:ext cx="0" cy="17497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4" name="フローチャート: 処理 33">
              <a:extLst>
                <a:ext uri="{FF2B5EF4-FFF2-40B4-BE49-F238E27FC236}">
                  <a16:creationId xmlns:a16="http://schemas.microsoft.com/office/drawing/2014/main" id="{30E4FB27-293E-87C7-91C7-7BB742163873}"/>
                </a:ext>
              </a:extLst>
            </p:cNvPr>
            <p:cNvSpPr/>
            <p:nvPr/>
          </p:nvSpPr>
          <p:spPr>
            <a:xfrm>
              <a:off x="1189144" y="5103144"/>
              <a:ext cx="1150705" cy="217436"/>
            </a:xfrm>
            <a:prstGeom prst="flowChartProcess">
              <a:avLst/>
            </a:prstGeom>
            <a:solidFill>
              <a:schemeClr val="accent4">
                <a:lumMod val="20000"/>
                <a:lumOff val="8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900"/>
                <a:t>管理策の選択</a:t>
              </a:r>
            </a:p>
          </p:txBody>
        </p:sp>
        <p:cxnSp>
          <p:nvCxnSpPr>
            <p:cNvPr id="35" name="直線矢印コネクタ 34">
              <a:extLst>
                <a:ext uri="{FF2B5EF4-FFF2-40B4-BE49-F238E27FC236}">
                  <a16:creationId xmlns:a16="http://schemas.microsoft.com/office/drawing/2014/main" id="{81FC90F0-8751-3C80-46BA-4ACBEF161DE3}"/>
                </a:ext>
              </a:extLst>
            </p:cNvPr>
            <p:cNvCxnSpPr>
              <a:cxnSpLocks/>
              <a:stCxn id="21" idx="2"/>
              <a:endCxn id="34" idx="0"/>
            </p:cNvCxnSpPr>
            <p:nvPr/>
          </p:nvCxnSpPr>
          <p:spPr>
            <a:xfrm flipH="1">
              <a:off x="1764497" y="4910301"/>
              <a:ext cx="1" cy="1928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 name="コネクタ: カギ線 35">
              <a:extLst>
                <a:ext uri="{FF2B5EF4-FFF2-40B4-BE49-F238E27FC236}">
                  <a16:creationId xmlns:a16="http://schemas.microsoft.com/office/drawing/2014/main" id="{2A89EFF7-7366-9177-0335-058BC31A499F}"/>
                </a:ext>
              </a:extLst>
            </p:cNvPr>
            <p:cNvCxnSpPr>
              <a:stCxn id="34" idx="2"/>
              <a:endCxn id="30" idx="1"/>
            </p:cNvCxnSpPr>
            <p:nvPr/>
          </p:nvCxnSpPr>
          <p:spPr>
            <a:xfrm rot="5400000" flipH="1">
              <a:off x="604684" y="4160767"/>
              <a:ext cx="1744274" cy="575352"/>
            </a:xfrm>
            <a:prstGeom prst="bentConnector4">
              <a:avLst>
                <a:gd name="adj1" fmla="val -5193"/>
                <a:gd name="adj2" fmla="val 178715"/>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7" name="テキスト ボックス 36">
              <a:extLst>
                <a:ext uri="{FF2B5EF4-FFF2-40B4-BE49-F238E27FC236}">
                  <a16:creationId xmlns:a16="http://schemas.microsoft.com/office/drawing/2014/main" id="{D9CC6921-75B0-C348-EDC7-5846A58F6C55}"/>
                </a:ext>
              </a:extLst>
            </p:cNvPr>
            <p:cNvSpPr txBox="1"/>
            <p:nvPr/>
          </p:nvSpPr>
          <p:spPr>
            <a:xfrm>
              <a:off x="3894613" y="4246788"/>
              <a:ext cx="1821180" cy="215444"/>
            </a:xfrm>
            <a:prstGeom prst="rect">
              <a:avLst/>
            </a:prstGeom>
            <a:noFill/>
          </p:spPr>
          <p:txBody>
            <a:bodyPr wrap="square" rtlCol="0">
              <a:spAutoFit/>
            </a:bodyPr>
            <a:lstStyle/>
            <a:p>
              <a:pPr algn="ctr"/>
              <a:r>
                <a:rPr kumimoji="1" lang="ja-JP" altLang="en-US" sz="800"/>
                <a:t>残留リスクとして受容する</a:t>
              </a:r>
            </a:p>
          </p:txBody>
        </p:sp>
        <p:sp>
          <p:nvSpPr>
            <p:cNvPr id="38" name="テキスト ボックス 37">
              <a:extLst>
                <a:ext uri="{FF2B5EF4-FFF2-40B4-BE49-F238E27FC236}">
                  <a16:creationId xmlns:a16="http://schemas.microsoft.com/office/drawing/2014/main" id="{35401CFD-03DD-AEE1-4BFA-3A50980D94DB}"/>
                </a:ext>
              </a:extLst>
            </p:cNvPr>
            <p:cNvSpPr txBox="1"/>
            <p:nvPr/>
          </p:nvSpPr>
          <p:spPr>
            <a:xfrm>
              <a:off x="2527472" y="4927846"/>
              <a:ext cx="2139778" cy="338554"/>
            </a:xfrm>
            <a:prstGeom prst="rect">
              <a:avLst/>
            </a:prstGeom>
            <a:noFill/>
          </p:spPr>
          <p:txBody>
            <a:bodyPr wrap="square" rtlCol="0">
              <a:spAutoFit/>
            </a:bodyPr>
            <a:lstStyle/>
            <a:p>
              <a:pPr algn="ctr"/>
              <a:r>
                <a:rPr kumimoji="1" lang="ja-JP" altLang="en-US" sz="800"/>
                <a:t>（例）保険をかける、クラウドサービスの利用など</a:t>
              </a:r>
            </a:p>
          </p:txBody>
        </p:sp>
        <p:sp>
          <p:nvSpPr>
            <p:cNvPr id="39" name="テキスト ボックス 38">
              <a:extLst>
                <a:ext uri="{FF2B5EF4-FFF2-40B4-BE49-F238E27FC236}">
                  <a16:creationId xmlns:a16="http://schemas.microsoft.com/office/drawing/2014/main" id="{5D95B754-6BDB-93D2-AF60-3320376877F1}"/>
                </a:ext>
              </a:extLst>
            </p:cNvPr>
            <p:cNvSpPr txBox="1"/>
            <p:nvPr/>
          </p:nvSpPr>
          <p:spPr>
            <a:xfrm>
              <a:off x="4464899" y="4933122"/>
              <a:ext cx="1821180" cy="338554"/>
            </a:xfrm>
            <a:prstGeom prst="rect">
              <a:avLst/>
            </a:prstGeom>
            <a:noFill/>
          </p:spPr>
          <p:txBody>
            <a:bodyPr wrap="square" rtlCol="0">
              <a:spAutoFit/>
            </a:bodyPr>
            <a:lstStyle/>
            <a:p>
              <a:pPr algn="ctr"/>
              <a:r>
                <a:rPr kumimoji="1" lang="ja-JP" altLang="en-US" sz="800"/>
                <a:t>（例）</a:t>
              </a:r>
              <a:r>
                <a:rPr kumimoji="1" lang="en-US" altLang="ja-JP" sz="800"/>
                <a:t>USB</a:t>
              </a:r>
              <a:r>
                <a:rPr kumimoji="1" lang="ja-JP" altLang="en-US" sz="800"/>
                <a:t>メモリの禁止、</a:t>
              </a:r>
              <a:br>
                <a:rPr kumimoji="1" lang="en-US" altLang="ja-JP" sz="800"/>
              </a:br>
              <a:r>
                <a:rPr kumimoji="1" lang="ja-JP" altLang="en-US" sz="800"/>
                <a:t>フリー</a:t>
              </a:r>
              <a:r>
                <a:rPr kumimoji="1" lang="en-US" altLang="ja-JP" sz="800"/>
                <a:t>Wi-Fi</a:t>
              </a:r>
              <a:r>
                <a:rPr kumimoji="1" lang="ja-JP" altLang="en-US" sz="800"/>
                <a:t>を利用しないなど</a:t>
              </a:r>
            </a:p>
          </p:txBody>
        </p:sp>
        <p:sp>
          <p:nvSpPr>
            <p:cNvPr id="40" name="正方形/長方形 39">
              <a:extLst>
                <a:ext uri="{FF2B5EF4-FFF2-40B4-BE49-F238E27FC236}">
                  <a16:creationId xmlns:a16="http://schemas.microsoft.com/office/drawing/2014/main" id="{5C937AC7-E1BB-5979-8577-1AC4B57A0805}"/>
                </a:ext>
              </a:extLst>
            </p:cNvPr>
            <p:cNvSpPr/>
            <p:nvPr/>
          </p:nvSpPr>
          <p:spPr>
            <a:xfrm>
              <a:off x="1026543" y="2742094"/>
              <a:ext cx="1466506" cy="986141"/>
            </a:xfrm>
            <a:prstGeom prst="rect">
              <a:avLst/>
            </a:prstGeom>
            <a:noFill/>
            <a:ln w="19050">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1200"/>
            </a:p>
          </p:txBody>
        </p:sp>
        <p:sp>
          <p:nvSpPr>
            <p:cNvPr id="41" name="テキスト ボックス 40">
              <a:extLst>
                <a:ext uri="{FF2B5EF4-FFF2-40B4-BE49-F238E27FC236}">
                  <a16:creationId xmlns:a16="http://schemas.microsoft.com/office/drawing/2014/main" id="{85591682-ADA7-8262-3F37-33E543BAC114}"/>
                </a:ext>
              </a:extLst>
            </p:cNvPr>
            <p:cNvSpPr txBox="1"/>
            <p:nvPr/>
          </p:nvSpPr>
          <p:spPr>
            <a:xfrm>
              <a:off x="1115697" y="2569189"/>
              <a:ext cx="1276349" cy="178053"/>
            </a:xfrm>
            <a:prstGeom prst="rect">
              <a:avLst/>
            </a:prstGeom>
            <a:noFill/>
            <a:ln>
              <a:noFill/>
            </a:ln>
          </p:spPr>
          <p:txBody>
            <a:bodyPr wrap="square">
              <a:spAutoFit/>
            </a:bodyPr>
            <a:lstStyle/>
            <a:p>
              <a:pPr algn="ctr"/>
              <a:r>
                <a:rPr kumimoji="1" lang="ja-JP" altLang="en-US" sz="800" b="1">
                  <a:solidFill>
                    <a:schemeClr val="accent1">
                      <a:lumMod val="75000"/>
                    </a:schemeClr>
                  </a:solidFill>
                </a:rPr>
                <a:t>リスクアセスメント</a:t>
              </a:r>
            </a:p>
          </p:txBody>
        </p:sp>
      </p:grpSp>
      <p:sp>
        <p:nvSpPr>
          <p:cNvPr id="44" name="テキスト ボックス 43">
            <a:extLst>
              <a:ext uri="{FF2B5EF4-FFF2-40B4-BE49-F238E27FC236}">
                <a16:creationId xmlns:a16="http://schemas.microsoft.com/office/drawing/2014/main" id="{0639E8EB-B9A6-C916-58DC-FBAE30C9F460}"/>
              </a:ext>
            </a:extLst>
          </p:cNvPr>
          <p:cNvSpPr txBox="1"/>
          <p:nvPr/>
        </p:nvSpPr>
        <p:spPr>
          <a:xfrm>
            <a:off x="622800" y="6228141"/>
            <a:ext cx="5612400" cy="184666"/>
          </a:xfrm>
          <a:prstGeom prst="rect">
            <a:avLst/>
          </a:prstGeom>
          <a:noFill/>
        </p:spPr>
        <p:txBody>
          <a:bodyPr wrap="square" rtlCol="0">
            <a:spAutoFit/>
          </a:bodyPr>
          <a:lstStyle/>
          <a:p>
            <a:pPr algn="ctr"/>
            <a:r>
              <a:rPr kumimoji="1" lang="ja-JP" altLang="en-US" sz="600">
                <a:latin typeface="+mn-ea"/>
              </a:rPr>
              <a:t>図</a:t>
            </a:r>
            <a:r>
              <a:rPr kumimoji="1" lang="en-US" altLang="ja-JP" sz="600">
                <a:latin typeface="+mn-ea"/>
              </a:rPr>
              <a:t>81. </a:t>
            </a:r>
            <a:r>
              <a:rPr kumimoji="1" lang="ja-JP" altLang="en-US" sz="600">
                <a:latin typeface="+mn-ea"/>
              </a:rPr>
              <a:t>リスクマネジメント全体の流れと、リスク対応の選択プロセス</a:t>
            </a:r>
            <a:endParaRPr kumimoji="1" lang="en-US" altLang="ja-JP" sz="600">
              <a:latin typeface="+mn-ea"/>
            </a:endParaRPr>
          </a:p>
        </p:txBody>
      </p:sp>
    </p:spTree>
    <p:extLst>
      <p:ext uri="{BB962C8B-B14F-4D97-AF65-F5344CB8AC3E}">
        <p14:creationId xmlns:p14="http://schemas.microsoft.com/office/powerpoint/2010/main" val="108581423"/>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sp>
        <p:nvSpPr>
          <p:cNvPr id="4" name="テキスト プレースホルダー 3">
            <a:extLst>
              <a:ext uri="{FF2B5EF4-FFF2-40B4-BE49-F238E27FC236}">
                <a16:creationId xmlns:a16="http://schemas.microsoft.com/office/drawing/2014/main" id="{1C26D60D-A9DB-4C0B-D3EE-343F5AC58484}"/>
              </a:ext>
            </a:extLst>
          </p:cNvPr>
          <p:cNvSpPr>
            <a:spLocks noGrp="1"/>
          </p:cNvSpPr>
          <p:nvPr>
            <p:ph type="body" sz="quarter" idx="16"/>
          </p:nvPr>
        </p:nvSpPr>
        <p:spPr>
          <a:xfrm>
            <a:off x="622800" y="5469363"/>
            <a:ext cx="5612400" cy="381000"/>
          </a:xfrm>
        </p:spPr>
        <p:txBody>
          <a:bodyPr/>
          <a:lstStyle/>
          <a:p>
            <a:r>
              <a:rPr kumimoji="1" lang="ja-JP" altLang="en-US"/>
              <a:t>要旨</a:t>
            </a:r>
          </a:p>
        </p:txBody>
      </p:sp>
      <p:sp>
        <p:nvSpPr>
          <p:cNvPr id="8" name="テキスト ボックス 7">
            <a:extLst>
              <a:ext uri="{FF2B5EF4-FFF2-40B4-BE49-F238E27FC236}">
                <a16:creationId xmlns:a16="http://schemas.microsoft.com/office/drawing/2014/main" id="{3B3EEC46-E25C-9E4D-6562-F9369D7E4F79}"/>
              </a:ext>
            </a:extLst>
          </p:cNvPr>
          <p:cNvSpPr txBox="1"/>
          <p:nvPr/>
        </p:nvSpPr>
        <p:spPr>
          <a:xfrm>
            <a:off x="622800" y="2001600"/>
            <a:ext cx="5612400" cy="577081"/>
          </a:xfrm>
          <a:prstGeom prst="rect">
            <a:avLst/>
          </a:prstGeom>
          <a:noFill/>
        </p:spPr>
        <p:txBody>
          <a:bodyPr wrap="square" rtlCol="0">
            <a:spAutoFit/>
          </a:bodyPr>
          <a:lstStyle/>
          <a:p>
            <a:r>
              <a:rPr kumimoji="1" lang="ja-JP" altLang="en-US" sz="1050" b="1">
                <a:latin typeface="+mn-ea"/>
              </a:rPr>
              <a:t>　</a:t>
            </a:r>
            <a:r>
              <a:rPr kumimoji="1" lang="en-US" altLang="ja-JP" sz="1050" b="1">
                <a:latin typeface="+mn-ea"/>
              </a:rPr>
              <a:t>12-1. </a:t>
            </a:r>
            <a:r>
              <a:rPr kumimoji="1" lang="en-US" altLang="ja-JP" sz="1000" b="1">
                <a:latin typeface="+mn-ea"/>
              </a:rPr>
              <a:t>【LV.1 </a:t>
            </a:r>
            <a:r>
              <a:rPr kumimoji="1" lang="ja-JP" altLang="en-US" sz="1000" b="1">
                <a:latin typeface="+mn-ea"/>
              </a:rPr>
              <a:t>クイックアプローチ</a:t>
            </a:r>
            <a:r>
              <a:rPr kumimoji="1" lang="en-US" altLang="ja-JP" sz="1000" b="1">
                <a:latin typeface="+mn-ea"/>
              </a:rPr>
              <a:t>】【LV.2 </a:t>
            </a:r>
            <a:r>
              <a:rPr kumimoji="1" lang="ja-JP" altLang="en-US" sz="1000" b="1">
                <a:latin typeface="+mn-ea"/>
              </a:rPr>
              <a:t>ベースラインアプローチ</a:t>
            </a:r>
            <a:r>
              <a:rPr kumimoji="1" lang="en-US" altLang="ja-JP" sz="1000" b="1">
                <a:latin typeface="+mn-ea"/>
              </a:rPr>
              <a:t>】</a:t>
            </a:r>
            <a:r>
              <a:rPr kumimoji="1" lang="ja-JP" altLang="en-US" sz="1000" b="1">
                <a:latin typeface="+mn-ea"/>
              </a:rPr>
              <a:t>の概要</a:t>
            </a:r>
            <a:endParaRPr kumimoji="1" lang="en-US" altLang="ja-JP" sz="1000" b="1">
              <a:latin typeface="+mn-ea"/>
            </a:endParaRPr>
          </a:p>
          <a:p>
            <a:r>
              <a:rPr kumimoji="1" lang="ja-JP" altLang="en-US" sz="1050" b="1">
                <a:latin typeface="+mn-ea"/>
              </a:rPr>
              <a:t>　</a:t>
            </a:r>
            <a:r>
              <a:rPr kumimoji="1" lang="en-US" altLang="ja-JP" sz="1050" b="1">
                <a:latin typeface="+mn-ea"/>
              </a:rPr>
              <a:t>12-2. </a:t>
            </a:r>
            <a:r>
              <a:rPr kumimoji="1" lang="en-US" altLang="ja-JP" sz="1000" b="1">
                <a:latin typeface="+mn-ea"/>
              </a:rPr>
              <a:t>【LV.1 </a:t>
            </a:r>
            <a:r>
              <a:rPr kumimoji="1" lang="ja-JP" altLang="en-US" sz="1000" b="1">
                <a:latin typeface="+mn-ea"/>
              </a:rPr>
              <a:t>クイックアプローチ</a:t>
            </a:r>
            <a:r>
              <a:rPr kumimoji="1" lang="en-US" altLang="ja-JP" sz="1000" b="1">
                <a:latin typeface="+mn-ea"/>
              </a:rPr>
              <a:t>】</a:t>
            </a:r>
            <a:r>
              <a:rPr kumimoji="1" lang="ja-JP" altLang="en-US" sz="1000" b="1">
                <a:latin typeface="+mn-ea"/>
              </a:rPr>
              <a:t>セキュリティインシデント事例を参考とした実施手順</a:t>
            </a:r>
            <a:endParaRPr kumimoji="1" lang="en-US" altLang="ja-JP" sz="600" b="1">
              <a:latin typeface="+mn-ea"/>
            </a:endParaRPr>
          </a:p>
          <a:p>
            <a:r>
              <a:rPr kumimoji="1" lang="ja-JP" altLang="en-US" sz="1050" b="1">
                <a:latin typeface="+mn-ea"/>
              </a:rPr>
              <a:t>　</a:t>
            </a:r>
            <a:r>
              <a:rPr kumimoji="1" lang="en-US" altLang="ja-JP" sz="1050" b="1">
                <a:latin typeface="+mn-ea"/>
              </a:rPr>
              <a:t>12-3. </a:t>
            </a:r>
            <a:r>
              <a:rPr kumimoji="1" lang="en-US" altLang="ja-JP" sz="1000" b="1">
                <a:latin typeface="+mn-ea"/>
              </a:rPr>
              <a:t>【LV.2 </a:t>
            </a:r>
            <a:r>
              <a:rPr kumimoji="1" lang="ja-JP" altLang="en-US" sz="1000" b="1">
                <a:latin typeface="+mn-ea"/>
              </a:rPr>
              <a:t>ベースラインアプローチ</a:t>
            </a:r>
            <a:r>
              <a:rPr kumimoji="1" lang="en-US" altLang="ja-JP" sz="1000" b="1">
                <a:latin typeface="+mn-ea"/>
              </a:rPr>
              <a:t>】</a:t>
            </a:r>
            <a:r>
              <a:rPr kumimoji="1" lang="ja-JP" altLang="en-US" sz="1000" b="1">
                <a:latin typeface="+mn-ea"/>
              </a:rPr>
              <a:t>ガイドラインを参考とした実施手順</a:t>
            </a:r>
            <a:endParaRPr kumimoji="1" lang="ja-JP" altLang="en-US" sz="1050" b="1">
              <a:latin typeface="+mn-ea"/>
            </a:endParaRPr>
          </a:p>
        </p:txBody>
      </p:sp>
      <p:sp>
        <p:nvSpPr>
          <p:cNvPr id="20" name="四角形: 角を丸くする 19">
            <a:extLst>
              <a:ext uri="{FF2B5EF4-FFF2-40B4-BE49-F238E27FC236}">
                <a16:creationId xmlns:a16="http://schemas.microsoft.com/office/drawing/2014/main" id="{EDE97D84-329A-804A-B934-BB340A5D4AF8}"/>
              </a:ext>
            </a:extLst>
          </p:cNvPr>
          <p:cNvSpPr/>
          <p:nvPr/>
        </p:nvSpPr>
        <p:spPr>
          <a:xfrm>
            <a:off x="622800" y="4865711"/>
            <a:ext cx="5612400" cy="490809"/>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r>
              <a:rPr kumimoji="1" lang="ja-JP" altLang="en-US" sz="1050" b="1"/>
              <a:t>主なキーワード</a:t>
            </a:r>
            <a:endParaRPr kumimoji="1" lang="en-US" altLang="ja-JP" sz="1050" b="1"/>
          </a:p>
          <a:p>
            <a:r>
              <a:rPr lang="ja-JP" altLang="en-US" sz="1050" u="none" strike="noStrike">
                <a:effectLst/>
              </a:rPr>
              <a:t>クイックアプローチ、ベースラインアプローチ</a:t>
            </a:r>
            <a:endParaRPr kumimoji="1" lang="en-US" altLang="ja-JP" sz="1050">
              <a:solidFill>
                <a:schemeClr val="tx1"/>
              </a:solidFill>
              <a:latin typeface="メイリオ" panose="020B0604030504040204" pitchFamily="50" charset="-128"/>
              <a:ea typeface="メイリオ" panose="020B0604030504040204" pitchFamily="50" charset="-128"/>
            </a:endParaRPr>
          </a:p>
        </p:txBody>
      </p:sp>
      <p:graphicFrame>
        <p:nvGraphicFramePr>
          <p:cNvPr id="17" name="表 16">
            <a:extLst>
              <a:ext uri="{FF2B5EF4-FFF2-40B4-BE49-F238E27FC236}">
                <a16:creationId xmlns:a16="http://schemas.microsoft.com/office/drawing/2014/main" id="{74A0D5EF-8988-20CC-15DA-E39203CFBE11}"/>
              </a:ext>
            </a:extLst>
          </p:cNvPr>
          <p:cNvGraphicFramePr>
            <a:graphicFrameLocks noGrp="1"/>
          </p:cNvGraphicFramePr>
          <p:nvPr>
            <p:extLst>
              <p:ext uri="{D42A27DB-BD31-4B8C-83A1-F6EECF244321}">
                <p14:modId xmlns:p14="http://schemas.microsoft.com/office/powerpoint/2010/main" val="830757642"/>
              </p:ext>
            </p:extLst>
          </p:nvPr>
        </p:nvGraphicFramePr>
        <p:xfrm>
          <a:off x="619200" y="7114520"/>
          <a:ext cx="5612400" cy="13716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70840">
                <a:tc>
                  <a:txBody>
                    <a:bodyPr/>
                    <a:lstStyle/>
                    <a:p>
                      <a:pPr marL="171450" indent="-171450">
                        <a:buFont typeface="Wingdings" panose="05000000000000000000" pitchFamily="2" charset="2"/>
                        <a:buChar char="Ø"/>
                      </a:pPr>
                      <a:r>
                        <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rPr>
                        <a:t>12-1. 【LV.1 </a:t>
                      </a:r>
                      <a:r>
                        <a:rPr kumimoji="1" lang="ja-JP" altLang="en-US" sz="1050" b="1" i="0" u="none" strike="noStrike" kern="1200" cap="none" spc="0" normalizeH="0" baseline="0" noProof="0">
                          <a:ln>
                            <a:noFill/>
                          </a:ln>
                          <a:solidFill>
                            <a:schemeClr val="tx1"/>
                          </a:solidFill>
                          <a:effectLst/>
                          <a:uLnTx/>
                          <a:uFill>
                            <a:solidFill>
                              <a:prstClr val="white"/>
                            </a:solidFill>
                          </a:uFill>
                          <a:latin typeface="+mn-lt"/>
                          <a:ea typeface="+mn-ea"/>
                          <a:cs typeface="+mn-cs"/>
                        </a:rPr>
                        <a:t>クイックアプローチ</a:t>
                      </a:r>
                      <a:r>
                        <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rPr>
                        <a:t>】【LV.2 </a:t>
                      </a:r>
                      <a:r>
                        <a:rPr kumimoji="1" lang="ja-JP" altLang="en-US" sz="1050" b="1" i="0" u="none" strike="noStrike" kern="1200" cap="none" spc="0" normalizeH="0" baseline="0" noProof="0">
                          <a:ln>
                            <a:noFill/>
                          </a:ln>
                          <a:solidFill>
                            <a:schemeClr val="tx1"/>
                          </a:solidFill>
                          <a:effectLst/>
                          <a:uLnTx/>
                          <a:uFill>
                            <a:solidFill>
                              <a:prstClr val="white"/>
                            </a:solidFill>
                          </a:uFill>
                          <a:latin typeface="+mn-lt"/>
                          <a:ea typeface="+mn-ea"/>
                          <a:cs typeface="+mn-cs"/>
                        </a:rPr>
                        <a:t>ベースラインアプローチ</a:t>
                      </a:r>
                      <a:r>
                        <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rPr>
                        <a:t>】</a:t>
                      </a:r>
                      <a:r>
                        <a:rPr kumimoji="1" lang="ja-JP" altLang="en-US" sz="1050" b="1" i="0" u="none" strike="noStrike" kern="1200" cap="none" spc="0" normalizeH="0" baseline="0" noProof="0">
                          <a:ln>
                            <a:noFill/>
                          </a:ln>
                          <a:solidFill>
                            <a:schemeClr val="tx1"/>
                          </a:solidFill>
                          <a:effectLst/>
                          <a:uLnTx/>
                          <a:uFill>
                            <a:solidFill>
                              <a:prstClr val="white"/>
                            </a:solidFill>
                          </a:uFill>
                          <a:latin typeface="+mn-lt"/>
                          <a:ea typeface="+mn-ea"/>
                          <a:cs typeface="+mn-cs"/>
                        </a:rPr>
                        <a:t>の概要</a:t>
                      </a:r>
                    </a:p>
                    <a:p>
                      <a:pPr marL="171450" lvl="0" indent="-171450">
                        <a:buFont typeface="Arial" panose="020B0604020202020204" pitchFamily="34" charset="0"/>
                        <a:buChar char="•"/>
                      </a:pP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LV.1 </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クイックアプローチ・</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LV.2 </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ベースラインアプローチ</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セキュリティ対策基準を策定し、具体的な実施手順を明確にすることで、情報漏えいなどのリスク対策を行います。</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LV.1 </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クイックアプローチとは、即時の対応や緊急事態への対処が必要な事例に対して、対策基準や実施手順を策定していくアプローチ手法です。</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LV.2 </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ベースラインアプローチとは、ガイドラインなどを参考に対策基準や実施手順を策定するアプローチ手法です。</a:t>
                      </a:r>
                    </a:p>
                  </a:txBody>
                  <a:tcPr>
                    <a:noFill/>
                  </a:tcPr>
                </a:tc>
                <a:extLst>
                  <a:ext uri="{0D108BD9-81ED-4DB2-BD59-A6C34878D82A}">
                    <a16:rowId xmlns:a16="http://schemas.microsoft.com/office/drawing/2014/main" val="2132529652"/>
                  </a:ext>
                </a:extLst>
              </a:tr>
            </a:tbl>
          </a:graphicData>
        </a:graphic>
      </p:graphicFrame>
      <p:sp>
        <p:nvSpPr>
          <p:cNvPr id="25" name="テキスト ボックス 24">
            <a:extLst>
              <a:ext uri="{FF2B5EF4-FFF2-40B4-BE49-F238E27FC236}">
                <a16:creationId xmlns:a16="http://schemas.microsoft.com/office/drawing/2014/main" id="{F9F5A88E-0297-A9CE-FEB6-31A6ADFDDED9}"/>
              </a:ext>
            </a:extLst>
          </p:cNvPr>
          <p:cNvSpPr txBox="1"/>
          <p:nvPr/>
        </p:nvSpPr>
        <p:spPr>
          <a:xfrm>
            <a:off x="622800" y="5762684"/>
            <a:ext cx="5612400" cy="1223412"/>
          </a:xfrm>
          <a:prstGeom prst="rect">
            <a:avLst/>
          </a:prstGeom>
          <a:noFill/>
          <a:ln>
            <a:solidFill>
              <a:schemeClr val="tx1"/>
            </a:solidFill>
          </a:ln>
        </p:spPr>
        <p:txBody>
          <a:bodyPr wrap="square">
            <a:spAutoFit/>
          </a:bodyPr>
          <a:lstStyle/>
          <a:p>
            <a:pPr defTabSz="914400">
              <a:defRPr/>
            </a:pPr>
            <a:r>
              <a:rPr kumimoji="1" lang="en-US" altLang="ja-JP" sz="1050" b="1">
                <a:solidFill>
                  <a:schemeClr val="tx1"/>
                </a:solidFill>
              </a:rPr>
              <a:t>12</a:t>
            </a:r>
            <a:r>
              <a:rPr kumimoji="1" lang="ja-JP" altLang="en-US" sz="1050" b="1">
                <a:solidFill>
                  <a:schemeClr val="tx1"/>
                </a:solidFill>
              </a:rPr>
              <a:t>章の全体概要</a:t>
            </a:r>
            <a:r>
              <a:rPr lang="ja-JP" altLang="en-US" sz="1050" b="0" spc="31">
                <a:solidFill>
                  <a:schemeClr val="tx1"/>
                </a:solidFill>
                <a:latin typeface="+mn-ea"/>
                <a:cs typeface="Cascadia Mono" panose="020B0609020000020004" pitchFamily="49" charset="0"/>
              </a:rPr>
              <a:t>　</a:t>
            </a:r>
            <a:endParaRPr lang="en-US" altLang="ja-JP" sz="1050" b="0" spc="31">
              <a:solidFill>
                <a:schemeClr val="tx1"/>
              </a:solidFill>
              <a:latin typeface="+mn-ea"/>
              <a:cs typeface="Cascadia Mono" panose="020B0609020000020004" pitchFamily="49" charset="0"/>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050" spc="31">
                <a:latin typeface="+mn-ea"/>
                <a:cs typeface="Cascadia Mono" panose="020B0609020000020004" pitchFamily="49" charset="0"/>
              </a:rPr>
              <a:t>　</a:t>
            </a:r>
            <a:r>
              <a:rPr lang="ja-JP" altLang="en-US" sz="1050" b="0" spc="31">
                <a:solidFill>
                  <a:schemeClr val="tx1"/>
                </a:solidFill>
                <a:latin typeface="+mn-ea"/>
                <a:cs typeface="Cascadia Mono" panose="020B0609020000020004" pitchFamily="49" charset="0"/>
              </a:rPr>
              <a:t>クイックアプローチ、ベースラインアプローチについて説明しています。クイックアプローチは、実際のセキュリティインシデントの事例について、自社での発生可能性や被害規模を検討した上で対策基準や実施手順を策定していくため、社会的に影響の大きい事案への対策がとりやすいでしょう。ベースラインアプローチは、ガイドラインやひな形などによる既存の手法を参考にして対策基準や実施手順を策定していくため、自社に適した参考元があれば、それをもとに簡易な手順で策定ができ</a:t>
            </a:r>
            <a:r>
              <a:rPr lang="ja-JP" altLang="en-US" sz="1050" spc="31">
                <a:latin typeface="+mn-ea"/>
                <a:cs typeface="Cascadia Mono" panose="020B0609020000020004" pitchFamily="49" charset="0"/>
              </a:rPr>
              <a:t>るでしょう</a:t>
            </a:r>
            <a:r>
              <a:rPr lang="ja-JP" altLang="en-US" sz="1050" b="0" spc="31">
                <a:solidFill>
                  <a:schemeClr val="tx1"/>
                </a:solidFill>
                <a:latin typeface="+mn-ea"/>
                <a:cs typeface="Cascadia Mono" panose="020B0609020000020004" pitchFamily="49" charset="0"/>
              </a:rPr>
              <a:t>。</a:t>
            </a:r>
          </a:p>
        </p:txBody>
      </p:sp>
      <p:graphicFrame>
        <p:nvGraphicFramePr>
          <p:cNvPr id="9" name="表 8">
            <a:extLst>
              <a:ext uri="{FF2B5EF4-FFF2-40B4-BE49-F238E27FC236}">
                <a16:creationId xmlns:a16="http://schemas.microsoft.com/office/drawing/2014/main" id="{E29BB7C9-753E-C46F-A56C-59CA70C7AEE8}"/>
              </a:ext>
            </a:extLst>
          </p:cNvPr>
          <p:cNvGraphicFramePr>
            <a:graphicFrameLocks noGrp="1"/>
          </p:cNvGraphicFramePr>
          <p:nvPr>
            <p:extLst>
              <p:ext uri="{D42A27DB-BD31-4B8C-83A1-F6EECF244321}">
                <p14:modId xmlns:p14="http://schemas.microsoft.com/office/powerpoint/2010/main" val="2532062688"/>
              </p:ext>
            </p:extLst>
          </p:nvPr>
        </p:nvGraphicFramePr>
        <p:xfrm>
          <a:off x="622800" y="2591525"/>
          <a:ext cx="5612400" cy="221335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ea"/>
                          <a:ea typeface="+mn-ea"/>
                          <a:cs typeface="+mn-cs"/>
                        </a:rPr>
                        <a:t>　第</a:t>
                      </a:r>
                      <a:r>
                        <a:rPr kumimoji="1" lang="en-US" altLang="ja-JP" sz="1050" b="0" i="0" kern="1200">
                          <a:solidFill>
                            <a:schemeClr val="dk1"/>
                          </a:solidFill>
                          <a:effectLst/>
                          <a:latin typeface="+mn-ea"/>
                          <a:ea typeface="+mn-ea"/>
                          <a:cs typeface="+mn-cs"/>
                        </a:rPr>
                        <a:t>12</a:t>
                      </a:r>
                      <a:r>
                        <a:rPr kumimoji="1" lang="ja-JP" altLang="en-US" sz="1050" b="0" i="0" kern="1200">
                          <a:solidFill>
                            <a:schemeClr val="dk1"/>
                          </a:solidFill>
                          <a:effectLst/>
                          <a:latin typeface="+mn-ea"/>
                          <a:ea typeface="+mn-ea"/>
                          <a:cs typeface="+mn-cs"/>
                        </a:rPr>
                        <a:t>章では、</a:t>
                      </a:r>
                      <a:r>
                        <a:rPr lang="ja-JP" altLang="en-US" sz="1050" u="sng" strike="noStrike" baseline="0">
                          <a:solidFill>
                            <a:schemeClr val="tx1"/>
                          </a:solidFill>
                          <a:effectLst/>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セキュリティ</a:t>
                      </a:r>
                      <a:r>
                        <a:rPr kumimoji="1" lang="ja-JP" altLang="en-US" sz="1050">
                          <a:latin typeface="+mn-ea"/>
                        </a:rPr>
                        <a:t>インシデント事例を参考にする</a:t>
                      </a:r>
                      <a:r>
                        <a:rPr kumimoji="1" lang="ja-JP" altLang="en-US" sz="1050" b="0" i="0" kern="1200">
                          <a:solidFill>
                            <a:schemeClr val="dk1"/>
                          </a:solidFill>
                          <a:effectLst/>
                          <a:latin typeface="+mn-ea"/>
                          <a:ea typeface="+mn-ea"/>
                          <a:cs typeface="+mn-cs"/>
                        </a:rPr>
                        <a:t>クイックアプローチと、</a:t>
                      </a:r>
                      <a:r>
                        <a:rPr kumimoji="1" lang="ja-JP" altLang="en-US" sz="1050">
                          <a:latin typeface="+mn-ea"/>
                        </a:rPr>
                        <a:t>ガイドラインやひな形などの資料を参考にする</a:t>
                      </a:r>
                      <a:r>
                        <a:rPr kumimoji="1" lang="ja-JP" altLang="en-US" sz="1050" b="0" i="0" kern="1200">
                          <a:solidFill>
                            <a:schemeClr val="dk1"/>
                          </a:solidFill>
                          <a:effectLst/>
                          <a:latin typeface="+mn-ea"/>
                          <a:ea typeface="+mn-ea"/>
                          <a:cs typeface="+mn-cs"/>
                        </a:rPr>
                        <a:t>ベースラインアプローチにおける対策基準・実施手順の策定方法の理解を目的とします。</a:t>
                      </a:r>
                      <a:endParaRPr kumimoji="1" lang="en-US" altLang="ja-JP" sz="1050" b="0" i="0" kern="1200">
                        <a:solidFill>
                          <a:schemeClr val="dk1"/>
                        </a:solidFill>
                        <a:effectLst/>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クイックアプローチ手法を用いて、対策基準・実施手順を策定する方法を理解すること</a:t>
                      </a:r>
                      <a:endParaRPr kumimoji="1" lang="en-US" altLang="ja-JP" sz="105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ベースラインアプローチ手法を用いて、対策基準・実施手順を策定する方法を理解すること</a:t>
                      </a:r>
                      <a:endParaRPr kumimoji="1" lang="en-US" altLang="ja-JP" sz="105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
        <p:nvSpPr>
          <p:cNvPr id="10" name="テキスト プレースホルダー 2">
            <a:extLst>
              <a:ext uri="{FF2B5EF4-FFF2-40B4-BE49-F238E27FC236}">
                <a16:creationId xmlns:a16="http://schemas.microsoft.com/office/drawing/2014/main" id="{E5BB2B72-860D-989A-9F54-B927E1ED55FC}"/>
              </a:ext>
            </a:extLst>
          </p:cNvPr>
          <p:cNvSpPr>
            <a:spLocks noGrp="1"/>
          </p:cNvSpPr>
          <p:nvPr>
            <p:ph type="body" sz="quarter" idx="14"/>
          </p:nvPr>
        </p:nvSpPr>
        <p:spPr>
          <a:xfrm>
            <a:off x="1123950" y="1457325"/>
            <a:ext cx="6143124" cy="381000"/>
          </a:xfrm>
        </p:spPr>
        <p:txBody>
          <a:bodyPr/>
          <a:lstStyle/>
          <a:p>
            <a:r>
              <a:rPr kumimoji="1" lang="en-US" altLang="ja-JP"/>
              <a:t>19-2-12. </a:t>
            </a:r>
            <a:r>
              <a:rPr kumimoji="1" lang="ja-JP" altLang="en-US" sz="900"/>
              <a:t>第</a:t>
            </a:r>
            <a:r>
              <a:rPr kumimoji="1" lang="en-US" altLang="ja-JP" sz="900"/>
              <a:t>12</a:t>
            </a:r>
            <a:r>
              <a:rPr kumimoji="1" lang="ja-JP" altLang="en-US" sz="900"/>
              <a:t>章</a:t>
            </a:r>
            <a:r>
              <a:rPr kumimoji="1" lang="en-US" altLang="ja-JP" sz="900"/>
              <a:t>. </a:t>
            </a:r>
            <a:r>
              <a:rPr kumimoji="1" lang="ja-JP" altLang="en-US" sz="900"/>
              <a:t>具体的手順の作成（</a:t>
            </a:r>
            <a:r>
              <a:rPr kumimoji="1" lang="en-US" altLang="ja-JP" sz="900"/>
              <a:t>LV.1 </a:t>
            </a:r>
            <a:r>
              <a:rPr kumimoji="1" lang="ja-JP" altLang="en-US" sz="900"/>
              <a:t>クイックアプローチ</a:t>
            </a:r>
            <a:r>
              <a:rPr kumimoji="1" lang="en-US" altLang="ja-JP" sz="900"/>
              <a:t>/LV2. </a:t>
            </a:r>
            <a:r>
              <a:rPr kumimoji="1" lang="ja-JP" altLang="en-US" sz="900"/>
              <a:t>ベースラインアプローチ）</a:t>
            </a:r>
            <a:endParaRPr kumimoji="1" lang="ja-JP" altLang="en-US" sz="1000"/>
          </a:p>
        </p:txBody>
      </p:sp>
      <p:pic>
        <p:nvPicPr>
          <p:cNvPr id="3" name="図 2">
            <a:extLst>
              <a:ext uri="{FF2B5EF4-FFF2-40B4-BE49-F238E27FC236}">
                <a16:creationId xmlns:a16="http://schemas.microsoft.com/office/drawing/2014/main" id="{B9545319-1550-80A3-1F14-3C5D7F6595E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00335" y="4896986"/>
            <a:ext cx="180000" cy="180000"/>
          </a:xfrm>
          <a:prstGeom prst="rect">
            <a:avLst/>
          </a:prstGeom>
        </p:spPr>
      </p:pic>
      <p:sp>
        <p:nvSpPr>
          <p:cNvPr id="6" name="スライド番号プレースホルダー 3">
            <a:extLst>
              <a:ext uri="{FF2B5EF4-FFF2-40B4-BE49-F238E27FC236}">
                <a16:creationId xmlns:a16="http://schemas.microsoft.com/office/drawing/2014/main" id="{25ADD308-49A4-1558-CB6E-EA2DF0BFE347}"/>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27</a:t>
            </a:r>
            <a:endParaRPr kumimoji="1" lang="ja-JP" altLang="en-US"/>
          </a:p>
        </p:txBody>
      </p:sp>
    </p:spTree>
    <p:extLst>
      <p:ext uri="{BB962C8B-B14F-4D97-AF65-F5344CB8AC3E}">
        <p14:creationId xmlns:p14="http://schemas.microsoft.com/office/powerpoint/2010/main" val="1913538950"/>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graphicFrame>
        <p:nvGraphicFramePr>
          <p:cNvPr id="4" name="表 3">
            <a:extLst>
              <a:ext uri="{FF2B5EF4-FFF2-40B4-BE49-F238E27FC236}">
                <a16:creationId xmlns:a16="http://schemas.microsoft.com/office/drawing/2014/main" id="{30C1516B-06EF-A836-389A-5ADCFA92C07C}"/>
              </a:ext>
            </a:extLst>
          </p:cNvPr>
          <p:cNvGraphicFramePr>
            <a:graphicFrameLocks noGrp="1"/>
          </p:cNvGraphicFramePr>
          <p:nvPr>
            <p:extLst>
              <p:ext uri="{D42A27DB-BD31-4B8C-83A1-F6EECF244321}">
                <p14:modId xmlns:p14="http://schemas.microsoft.com/office/powerpoint/2010/main" val="1495694916"/>
              </p:ext>
            </p:extLst>
          </p:nvPr>
        </p:nvGraphicFramePr>
        <p:xfrm>
          <a:off x="622800" y="2052000"/>
          <a:ext cx="5612400" cy="10515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15280">
                <a:tc>
                  <a:txBody>
                    <a:bodyPr/>
                    <a:lstStyle/>
                    <a:p>
                      <a:pPr marL="171450" indent="-171450">
                        <a:buFont typeface="Wingdings" panose="05000000000000000000" pitchFamily="2" charset="2"/>
                        <a:buChar char="Ø"/>
                      </a:pPr>
                      <a:r>
                        <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rPr>
                        <a:t>12-2.</a:t>
                      </a:r>
                      <a:r>
                        <a:rPr kumimoji="1" lang="en-US" altLang="ja-JP" sz="1000" b="1" i="0" u="none" strike="noStrike" kern="1200" cap="none" spc="0" normalizeH="0" baseline="0" noProof="0">
                          <a:ln>
                            <a:noFill/>
                          </a:ln>
                          <a:solidFill>
                            <a:schemeClr val="tx1"/>
                          </a:solidFill>
                          <a:effectLst/>
                          <a:uLnTx/>
                          <a:uFill>
                            <a:solidFill>
                              <a:prstClr val="white"/>
                            </a:solidFill>
                          </a:uFill>
                          <a:latin typeface="+mn-lt"/>
                          <a:ea typeface="+mn-ea"/>
                          <a:cs typeface="+mn-cs"/>
                        </a:rPr>
                        <a:t>【LV.1 </a:t>
                      </a:r>
                      <a:r>
                        <a:rPr kumimoji="1" lang="ja-JP" altLang="en-US" sz="1000" b="1" i="0" u="none" strike="noStrike" kern="1200" cap="none" spc="0" normalizeH="0" baseline="0" noProof="0">
                          <a:ln>
                            <a:noFill/>
                          </a:ln>
                          <a:solidFill>
                            <a:schemeClr val="tx1"/>
                          </a:solidFill>
                          <a:effectLst/>
                          <a:uLnTx/>
                          <a:uFill>
                            <a:solidFill>
                              <a:prstClr val="white"/>
                            </a:solidFill>
                          </a:uFill>
                          <a:latin typeface="+mn-lt"/>
                          <a:ea typeface="+mn-ea"/>
                          <a:cs typeface="+mn-cs"/>
                        </a:rPr>
                        <a:t>クイックアプローチ</a:t>
                      </a:r>
                      <a:r>
                        <a:rPr kumimoji="1" lang="en-US" altLang="ja-JP" sz="1000" b="1" i="0" u="none" strike="noStrike" kern="1200" cap="none" spc="0" normalizeH="0" baseline="0" noProof="0">
                          <a:ln>
                            <a:noFill/>
                          </a:ln>
                          <a:solidFill>
                            <a:schemeClr val="tx1"/>
                          </a:solidFill>
                          <a:effectLst/>
                          <a:uLnTx/>
                          <a:uFill>
                            <a:solidFill>
                              <a:prstClr val="white"/>
                            </a:solidFill>
                          </a:uFill>
                          <a:latin typeface="+mn-lt"/>
                          <a:ea typeface="+mn-ea"/>
                          <a:cs typeface="+mn-cs"/>
                        </a:rPr>
                        <a:t>】</a:t>
                      </a:r>
                      <a:r>
                        <a:rPr kumimoji="1" lang="ja-JP" altLang="en-US" sz="1000" b="1" i="0" u="none" strike="noStrike" kern="1200" cap="none" spc="0" normalizeH="0" baseline="0" noProof="0">
                          <a:ln>
                            <a:noFill/>
                          </a:ln>
                          <a:solidFill>
                            <a:schemeClr val="tx1"/>
                          </a:solidFill>
                          <a:effectLst/>
                          <a:uLnTx/>
                          <a:uFill>
                            <a:solidFill>
                              <a:prstClr val="white"/>
                            </a:solidFill>
                          </a:uFill>
                          <a:latin typeface="+mn-lt"/>
                          <a:ea typeface="+mn-ea"/>
                          <a:cs typeface="+mn-cs"/>
                        </a:rPr>
                        <a:t>セキュリティインシデント事例を参考とした実施手順</a:t>
                      </a:r>
                    </a:p>
                    <a:p>
                      <a:pPr marL="171450" lvl="0" indent="-171450">
                        <a:buFont typeface="Arial" panose="020B0604020202020204" pitchFamily="34" charset="0"/>
                        <a:buChar char="•"/>
                      </a:pP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セキュリティインシデント事例を参考とした実施手順</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クイックアプローチでは、自社で発生する可能性が高い、または実際に発生したときの被害が大きいと考えられるセキュリティインシデント事例を参考に、対策基準を策定します。決定した対策基準をもとに、具体的に実施する内容（実施手順）を作成します。対策基準・実施手順作成の手順を説明しています。</a:t>
                      </a:r>
                    </a:p>
                  </a:txBody>
                  <a:tcPr>
                    <a:noFill/>
                  </a:tcPr>
                </a:tc>
                <a:extLst>
                  <a:ext uri="{0D108BD9-81ED-4DB2-BD59-A6C34878D82A}">
                    <a16:rowId xmlns:a16="http://schemas.microsoft.com/office/drawing/2014/main" val="2132529652"/>
                  </a:ext>
                </a:extLst>
              </a:tr>
            </a:tbl>
          </a:graphicData>
        </a:graphic>
      </p:graphicFrame>
      <p:sp>
        <p:nvSpPr>
          <p:cNvPr id="3" name="テキスト プレースホルダー 3">
            <a:extLst>
              <a:ext uri="{FF2B5EF4-FFF2-40B4-BE49-F238E27FC236}">
                <a16:creationId xmlns:a16="http://schemas.microsoft.com/office/drawing/2014/main" id="{D3ECF93F-C3F2-DDF3-CE8C-A4EE7D0B685D}"/>
              </a:ext>
            </a:extLst>
          </p:cNvPr>
          <p:cNvSpPr txBox="1">
            <a:spLocks/>
          </p:cNvSpPr>
          <p:nvPr/>
        </p:nvSpPr>
        <p:spPr>
          <a:xfrm>
            <a:off x="622800" y="5934958"/>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t>訴求ポイント</a:t>
            </a:r>
          </a:p>
        </p:txBody>
      </p:sp>
      <p:sp>
        <p:nvSpPr>
          <p:cNvPr id="7" name="四角形: 角を丸くする 6">
            <a:extLst>
              <a:ext uri="{FF2B5EF4-FFF2-40B4-BE49-F238E27FC236}">
                <a16:creationId xmlns:a16="http://schemas.microsoft.com/office/drawing/2014/main" id="{15C6329A-F815-5BC6-1794-C0A92CF95EAC}"/>
              </a:ext>
            </a:extLst>
          </p:cNvPr>
          <p:cNvSpPr/>
          <p:nvPr/>
        </p:nvSpPr>
        <p:spPr>
          <a:xfrm>
            <a:off x="622800" y="7017133"/>
            <a:ext cx="5612400" cy="956463"/>
          </a:xfrm>
          <a:prstGeom prst="roundRect">
            <a:avLst/>
          </a:prstGeom>
          <a:solidFill>
            <a:schemeClr val="bg1"/>
          </a:solid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r>
              <a:rPr kumimoji="1" lang="ja-JP" altLang="en-US" sz="800" b="1">
                <a:latin typeface="+mn-ea"/>
              </a:rPr>
              <a:t>認識していただきたい実施概要</a:t>
            </a:r>
            <a:endParaRPr kumimoji="1" lang="en-US" altLang="ja-JP" sz="800" b="1">
              <a:latin typeface="+mn-ea"/>
            </a:endParaRPr>
          </a:p>
          <a:p>
            <a:pPr marL="171450" indent="-171450">
              <a:buFont typeface="Wingdings" panose="05000000000000000000" pitchFamily="2" charset="2"/>
              <a:buChar char="ü"/>
            </a:pPr>
            <a:r>
              <a:rPr kumimoji="1" lang="ja-JP" altLang="en-US" sz="800">
                <a:latin typeface="+mn-ea"/>
              </a:rPr>
              <a:t>クイックアプローチは、実際のセキュリティインシデントの事例について、自社での発生可能性や被害規模を検討した上で対策基準や実施手順を策定していくため、社会的に影響の大きいまたは緊急性の高い事象への対策がとりやすいこと。</a:t>
            </a:r>
            <a:endParaRPr kumimoji="1" lang="en-US" altLang="ja-JP" sz="800">
              <a:latin typeface="+mn-ea"/>
            </a:endParaRPr>
          </a:p>
          <a:p>
            <a:pPr marL="171450" indent="-171450">
              <a:buFont typeface="Wingdings" panose="05000000000000000000" pitchFamily="2" charset="2"/>
              <a:buChar char="ü"/>
            </a:pPr>
            <a:r>
              <a:rPr kumimoji="1" lang="ja-JP" altLang="en-US" sz="800">
                <a:latin typeface="+mn-ea"/>
              </a:rPr>
              <a:t>ベースラインアプローチは、ガイドラインやひな形などによる既存の手法を参考にして対策基準や実施手順を策定していくため、自社に適した参考元があれば、それをもとに簡易な手順で策定がしやすいこと。</a:t>
            </a:r>
          </a:p>
        </p:txBody>
      </p:sp>
      <p:sp>
        <p:nvSpPr>
          <p:cNvPr id="12" name="テキスト ボックス 11">
            <a:extLst>
              <a:ext uri="{FF2B5EF4-FFF2-40B4-BE49-F238E27FC236}">
                <a16:creationId xmlns:a16="http://schemas.microsoft.com/office/drawing/2014/main" id="{0894BAAE-DF51-59F0-A9B7-6B431276B5E2}"/>
              </a:ext>
            </a:extLst>
          </p:cNvPr>
          <p:cNvSpPr txBox="1"/>
          <p:nvPr/>
        </p:nvSpPr>
        <p:spPr>
          <a:xfrm>
            <a:off x="622800" y="6273806"/>
            <a:ext cx="5612400" cy="577081"/>
          </a:xfrm>
          <a:prstGeom prst="rect">
            <a:avLst/>
          </a:prstGeom>
          <a:noFill/>
          <a:ln>
            <a:solidFill>
              <a:schemeClr val="tx1"/>
            </a:solidFill>
          </a:ln>
        </p:spPr>
        <p:txBody>
          <a:bodyPr wrap="square">
            <a:spAutoFit/>
          </a:bodyPr>
          <a:lstStyle/>
          <a:p>
            <a:r>
              <a:rPr kumimoji="1" lang="ja-JP" altLang="en-US" sz="1050" b="1">
                <a:latin typeface="+mn-ea"/>
              </a:rPr>
              <a:t>章</a:t>
            </a:r>
            <a:r>
              <a:rPr kumimoji="1" lang="ja-JP" altLang="en-US" sz="1050" b="1">
                <a:solidFill>
                  <a:schemeClr val="tx1"/>
                </a:solidFill>
                <a:latin typeface="+mn-ea"/>
              </a:rPr>
              <a:t>を通した気づき・学び</a:t>
            </a:r>
            <a:endParaRPr kumimoji="1" lang="en-US" altLang="ja-JP" sz="1050" b="1">
              <a:solidFill>
                <a:schemeClr val="tx1"/>
              </a:solidFill>
              <a:latin typeface="+mn-ea"/>
            </a:endParaRPr>
          </a:p>
          <a:p>
            <a:r>
              <a:rPr lang="ja-JP" altLang="en-US" sz="1050" u="none" strike="noStrike">
                <a:effectLst/>
              </a:rPr>
              <a:t>　緊急性や即効性についてはクイックアプローチ、ベースラインアプローチが勝りますが、じっくりと対策を検討する余裕がある場合、網羅的アプローチに取組むことが大切です。</a:t>
            </a:r>
            <a:endParaRPr lang="en-US" altLang="ja-JP" sz="1050" u="none" strike="noStrike">
              <a:effectLst/>
            </a:endParaRPr>
          </a:p>
        </p:txBody>
      </p:sp>
      <p:graphicFrame>
        <p:nvGraphicFramePr>
          <p:cNvPr id="13" name="表 12">
            <a:extLst>
              <a:ext uri="{FF2B5EF4-FFF2-40B4-BE49-F238E27FC236}">
                <a16:creationId xmlns:a16="http://schemas.microsoft.com/office/drawing/2014/main" id="{A2D4ADB0-201C-BBEF-883B-D3ACDAEC2002}"/>
              </a:ext>
            </a:extLst>
          </p:cNvPr>
          <p:cNvGraphicFramePr>
            <a:graphicFrameLocks noGrp="1"/>
          </p:cNvGraphicFramePr>
          <p:nvPr>
            <p:extLst>
              <p:ext uri="{D42A27DB-BD31-4B8C-83A1-F6EECF244321}">
                <p14:modId xmlns:p14="http://schemas.microsoft.com/office/powerpoint/2010/main" val="507010972"/>
              </p:ext>
            </p:extLst>
          </p:nvPr>
        </p:nvGraphicFramePr>
        <p:xfrm>
          <a:off x="622800" y="8230329"/>
          <a:ext cx="5612400" cy="1173480"/>
        </p:xfrm>
        <a:graphic>
          <a:graphicData uri="http://schemas.openxmlformats.org/drawingml/2006/table">
            <a:tbl>
              <a:tblPr firstRow="1" bandRow="1">
                <a:tableStyleId>{5C22544A-7EE6-4342-B048-85BDC9FD1C3A}</a:tableStyleId>
              </a:tblPr>
              <a:tblGrid>
                <a:gridCol w="2164850">
                  <a:extLst>
                    <a:ext uri="{9D8B030D-6E8A-4147-A177-3AD203B41FA5}">
                      <a16:colId xmlns:a16="http://schemas.microsoft.com/office/drawing/2014/main" val="727053212"/>
                    </a:ext>
                  </a:extLst>
                </a:gridCol>
                <a:gridCol w="3447550">
                  <a:extLst>
                    <a:ext uri="{9D8B030D-6E8A-4147-A177-3AD203B41FA5}">
                      <a16:colId xmlns:a16="http://schemas.microsoft.com/office/drawing/2014/main" val="3234435599"/>
                    </a:ext>
                  </a:extLst>
                </a:gridCol>
              </a:tblGrid>
              <a:tr h="0">
                <a:tc gridSpan="2">
                  <a:txBody>
                    <a:bodyPr/>
                    <a:lstStyle/>
                    <a:p>
                      <a:r>
                        <a:rPr kumimoji="1" lang="ja-JP" altLang="en-US" sz="500" b="0">
                          <a:solidFill>
                            <a:sysClr val="windowText" lastClr="000000"/>
                          </a:solidFill>
                          <a:latin typeface="+mn-ea"/>
                          <a:ea typeface="+mn-ea"/>
                        </a:rPr>
                        <a:t>実践のために参考となる文献（参考文献）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600" b="0">
                        <a:solidFill>
                          <a:sysClr val="windowText" lastClr="000000"/>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8303303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リスク分析シート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ysClr val="windowText" lastClr="000000"/>
                          </a:solidFill>
                          <a:uFill>
                            <a:solidFill>
                              <a:schemeClr val="bg1"/>
                            </a:solidFill>
                          </a:uFill>
                          <a:latin typeface="+mn-ea"/>
                          <a:ea typeface="+mn-ea"/>
                          <a:hlinkClick r:id="rId4"/>
                        </a:rPr>
                        <a:t>https://www.ipa.go.jp/security/guide/sme/ug65p90000019cbk-att/000055518.xlsx</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中小企業の情報セキュリティ対策ガイドライン第</a:t>
                      </a:r>
                      <a:r>
                        <a:rPr kumimoji="1" lang="en-US" altLang="ja-JP" sz="500" b="0">
                          <a:solidFill>
                            <a:sysClr val="windowText" lastClr="000000"/>
                          </a:solidFill>
                          <a:latin typeface="メイリオ" panose="020B0604030504040204" pitchFamily="50" charset="-128"/>
                          <a:ea typeface="メイリオ" panose="020B0604030504040204" pitchFamily="50" charset="-128"/>
                        </a:rPr>
                        <a:t>3.1</a:t>
                      </a:r>
                      <a:r>
                        <a:rPr kumimoji="1" lang="ja-JP" altLang="en-US" sz="500" b="0">
                          <a:solidFill>
                            <a:sysClr val="windowText" lastClr="000000"/>
                          </a:solidFill>
                          <a:latin typeface="メイリオ" panose="020B0604030504040204" pitchFamily="50" charset="-128"/>
                          <a:ea typeface="メイリオ" panose="020B0604030504040204" pitchFamily="50" charset="-128"/>
                        </a:rPr>
                        <a:t>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5"/>
                        </a:rPr>
                        <a:t>https://www.ipa.go.jp/security/guide/sme/about.html</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4553941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インターネットの安全・安心ハンドブック</a:t>
                      </a:r>
                      <a:r>
                        <a:rPr kumimoji="1" lang="en-US" altLang="ja-JP" sz="500" b="0">
                          <a:solidFill>
                            <a:sysClr val="windowText" lastClr="000000"/>
                          </a:solidFill>
                          <a:latin typeface="メイリオ" panose="020B0604030504040204" pitchFamily="50" charset="-128"/>
                          <a:ea typeface="メイリオ" panose="020B0604030504040204" pitchFamily="50" charset="-128"/>
                        </a:rPr>
                        <a:t>Ver.5.0</a:t>
                      </a:r>
                      <a:endParaRPr kumimoji="1" lang="ja-JP" altLang="en-US" sz="5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6"/>
                        </a:rPr>
                        <a:t>https://security-portal.nisc.go.jp/guidance/handbook.html</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0863661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テレワークセキュリティガイドライン第</a:t>
                      </a:r>
                      <a:r>
                        <a:rPr kumimoji="1" lang="en-US" altLang="ja-JP" sz="500" b="0">
                          <a:solidFill>
                            <a:sysClr val="windowText" lastClr="000000"/>
                          </a:solidFill>
                          <a:latin typeface="メイリオ" panose="020B0604030504040204" pitchFamily="50" charset="-128"/>
                          <a:ea typeface="メイリオ" panose="020B0604030504040204" pitchFamily="50" charset="-128"/>
                        </a:rPr>
                        <a:t>5</a:t>
                      </a:r>
                      <a:r>
                        <a:rPr kumimoji="1" lang="ja-JP" altLang="en-US" sz="500" b="0">
                          <a:solidFill>
                            <a:sysClr val="windowText" lastClr="000000"/>
                          </a:solidFill>
                          <a:latin typeface="メイリオ" panose="020B0604030504040204" pitchFamily="50" charset="-128"/>
                          <a:ea typeface="メイリオ" panose="020B0604030504040204" pitchFamily="50" charset="-128"/>
                        </a:rPr>
                        <a:t>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7"/>
                        </a:rPr>
                        <a:t>https://www.soumu.go.jp/main_content/000752925.pdf</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2853619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中小企業のためのクラウドサービス安全利用の手引き</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ysClr val="windowText" lastClr="000000"/>
                          </a:solidFill>
                          <a:uFill>
                            <a:solidFill>
                              <a:schemeClr val="bg1"/>
                            </a:solidFill>
                          </a:uFill>
                          <a:latin typeface="+mn-ea"/>
                          <a:ea typeface="+mn-ea"/>
                          <a:hlinkClick r:id="rId8"/>
                        </a:rPr>
                        <a:t>https://www.ipa.go.jp/security/guide/sme/ug65p90000019cbk-att/000072150.pdf</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34359936"/>
                  </a:ext>
                </a:extLst>
              </a:tr>
              <a:tr h="0">
                <a:tc>
                  <a:txBody>
                    <a:bodyPr/>
                    <a:lstStyle/>
                    <a:p>
                      <a:r>
                        <a:rPr kumimoji="1" lang="ja-JP" altLang="en-US" sz="500" b="0">
                          <a:solidFill>
                            <a:sysClr val="windowText" lastClr="000000"/>
                          </a:solidFill>
                          <a:latin typeface="メイリオ" panose="020B0604030504040204" pitchFamily="50" charset="-128"/>
                          <a:ea typeface="メイリオ" panose="020B0604030504040204" pitchFamily="50" charset="-128"/>
                        </a:rPr>
                        <a:t>情報セキュリティ関連規程（サンプル）</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ysClr val="windowText" lastClr="000000"/>
                          </a:solidFill>
                          <a:uFill>
                            <a:solidFill>
                              <a:schemeClr val="bg1"/>
                            </a:solidFill>
                          </a:uFill>
                          <a:latin typeface="+mn-ea"/>
                          <a:ea typeface="+mn-ea"/>
                          <a:hlinkClick r:id="rId9"/>
                        </a:rPr>
                        <a:t>https://www.ipa.go.jp/security/guide/sme/ug65p90000019cbk-att/000055794.docx</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18878664"/>
                  </a:ext>
                </a:extLst>
              </a:tr>
            </a:tbl>
          </a:graphicData>
        </a:graphic>
      </p:graphicFrame>
      <p:sp>
        <p:nvSpPr>
          <p:cNvPr id="21" name="テキスト ボックス 20">
            <a:extLst>
              <a:ext uri="{FF2B5EF4-FFF2-40B4-BE49-F238E27FC236}">
                <a16:creationId xmlns:a16="http://schemas.microsoft.com/office/drawing/2014/main" id="{FCE515F5-0463-B83E-6E0E-6DC7FEC6EB00}"/>
              </a:ext>
            </a:extLst>
          </p:cNvPr>
          <p:cNvSpPr txBox="1"/>
          <p:nvPr/>
        </p:nvSpPr>
        <p:spPr>
          <a:xfrm>
            <a:off x="622800" y="4743573"/>
            <a:ext cx="5612400" cy="954107"/>
          </a:xfrm>
          <a:prstGeom prst="rect">
            <a:avLst/>
          </a:prstGeom>
          <a:noFill/>
          <a:ln>
            <a:solidFill>
              <a:schemeClr val="accent1"/>
            </a:solidFill>
            <a:prstDash val="dash"/>
          </a:ln>
        </p:spPr>
        <p:txBody>
          <a:bodyPr wrap="square" rtlCol="0">
            <a:spAutoFit/>
          </a:bodyPr>
          <a:lstStyle/>
          <a:p>
            <a:r>
              <a:rPr kumimoji="1" lang="ja-JP" altLang="en-US" sz="800" b="1"/>
              <a:t>メリット</a:t>
            </a:r>
            <a:endParaRPr kumimoji="1" lang="en-US" altLang="ja-JP" sz="800" b="1"/>
          </a:p>
          <a:p>
            <a:pPr marL="171450" indent="-171450">
              <a:buFont typeface="Arial" panose="020B0604020202020204" pitchFamily="34" charset="0"/>
              <a:buChar char="•"/>
            </a:pPr>
            <a:r>
              <a:rPr kumimoji="1" lang="ja-JP" altLang="en-US" sz="800">
                <a:latin typeface="+mn-ea"/>
                <a:ea typeface="+mn-ea"/>
              </a:rPr>
              <a:t>組織全体で一貫性を確保できる。</a:t>
            </a:r>
            <a:endParaRPr kumimoji="1" lang="en-US" altLang="ja-JP" sz="800">
              <a:latin typeface="+mn-ea"/>
              <a:ea typeface="+mn-ea"/>
            </a:endParaRPr>
          </a:p>
          <a:p>
            <a:pPr marL="171450" indent="-171450">
              <a:buFont typeface="Arial" panose="020B0604020202020204" pitchFamily="34" charset="0"/>
              <a:buChar char="•"/>
            </a:pPr>
            <a:r>
              <a:rPr kumimoji="1" lang="ja-JP" altLang="en-US" sz="800">
                <a:latin typeface="+mn-ea"/>
              </a:rPr>
              <a:t>最低限実施すべき</a:t>
            </a:r>
            <a:r>
              <a:rPr kumimoji="1" lang="ja-JP" altLang="en-US" sz="800">
                <a:latin typeface="+mn-ea"/>
                <a:ea typeface="+mn-ea"/>
              </a:rPr>
              <a:t>セキュリティ対策を講じることができる。</a:t>
            </a:r>
          </a:p>
          <a:p>
            <a:r>
              <a:rPr kumimoji="1" lang="ja-JP" altLang="en-US" sz="800" b="1"/>
              <a:t>デメリット</a:t>
            </a:r>
            <a:endParaRPr kumimoji="1" lang="en-US" altLang="ja-JP" sz="800" b="1"/>
          </a:p>
          <a:p>
            <a:pPr marL="171450" indent="-171450">
              <a:buFont typeface="Arial" panose="020B0604020202020204" pitchFamily="34" charset="0"/>
              <a:buChar char="•"/>
            </a:pPr>
            <a:r>
              <a:rPr kumimoji="1" lang="ja-JP" altLang="en-US" sz="800">
                <a:latin typeface="+mn-ea"/>
                <a:ea typeface="+mn-ea"/>
              </a:rPr>
              <a:t>追加のセキュリティ対策やリスクに対する適切な対応策を検討することが必要になる。</a:t>
            </a:r>
            <a:endParaRPr kumimoji="1" lang="en-US" altLang="ja-JP" sz="800">
              <a:latin typeface="+mn-ea"/>
              <a:ea typeface="+mn-ea"/>
            </a:endParaRPr>
          </a:p>
          <a:p>
            <a:pPr marL="171450" indent="-171450">
              <a:buFont typeface="Arial" panose="020B0604020202020204" pitchFamily="34" charset="0"/>
              <a:buChar char="•"/>
            </a:pPr>
            <a:r>
              <a:rPr kumimoji="1" lang="ja-JP" altLang="en-US" sz="800">
                <a:solidFill>
                  <a:schemeClr val="tx1"/>
                </a:solidFill>
              </a:rPr>
              <a:t>ガイドラインやひな形は、一般的な組織を想定したものであるため、自社の組織やシステム、環境に見合ったものであるかどうかを十分に検討する必要がある。</a:t>
            </a:r>
            <a:endParaRPr kumimoji="1" lang="ja-JP" altLang="en-US" sz="800">
              <a:latin typeface="+mn-ea"/>
              <a:ea typeface="+mn-ea"/>
            </a:endParaRPr>
          </a:p>
        </p:txBody>
      </p:sp>
      <p:sp>
        <p:nvSpPr>
          <p:cNvPr id="23" name="テキスト ボックス 22">
            <a:extLst>
              <a:ext uri="{FF2B5EF4-FFF2-40B4-BE49-F238E27FC236}">
                <a16:creationId xmlns:a16="http://schemas.microsoft.com/office/drawing/2014/main" id="{D45EE358-758C-6AD8-E7D4-C32EEE936CD6}"/>
              </a:ext>
            </a:extLst>
          </p:cNvPr>
          <p:cNvSpPr txBox="1"/>
          <p:nvPr/>
        </p:nvSpPr>
        <p:spPr>
          <a:xfrm>
            <a:off x="622800" y="4044019"/>
            <a:ext cx="5612400" cy="738664"/>
          </a:xfrm>
          <a:prstGeom prst="rect">
            <a:avLst/>
          </a:prstGeom>
          <a:noFill/>
        </p:spPr>
        <p:txBody>
          <a:bodyPr wrap="square">
            <a:spAutoFit/>
          </a:bodyPr>
          <a:lstStyle/>
          <a:p>
            <a:pPr marL="171450" indent="-171450">
              <a:buFont typeface="Wingdings" panose="05000000000000000000" pitchFamily="2" charset="2"/>
              <a:buChar char="Ø"/>
            </a:pPr>
            <a:r>
              <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rPr>
              <a:t>12-3. 【LV.2 </a:t>
            </a:r>
            <a:r>
              <a:rPr kumimoji="1" lang="ja-JP" altLang="en-US" sz="1050" b="1" i="0" u="none" strike="noStrike" kern="1200" cap="none" spc="0" normalizeH="0" baseline="0" noProof="0">
                <a:ln>
                  <a:noFill/>
                </a:ln>
                <a:solidFill>
                  <a:schemeClr val="tx1"/>
                </a:solidFill>
                <a:effectLst/>
                <a:uLnTx/>
                <a:uFill>
                  <a:solidFill>
                    <a:prstClr val="white"/>
                  </a:solidFill>
                </a:uFill>
                <a:latin typeface="+mn-lt"/>
                <a:ea typeface="+mn-ea"/>
                <a:cs typeface="+mn-cs"/>
              </a:rPr>
              <a:t>ベースラインアプローチ</a:t>
            </a:r>
            <a:r>
              <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rPr>
              <a:t>】</a:t>
            </a:r>
            <a:r>
              <a:rPr kumimoji="1" lang="ja-JP" altLang="en-US" sz="1050" b="1" i="0" u="none" strike="noStrike" kern="1200" cap="none" spc="0" normalizeH="0" baseline="0" noProof="0">
                <a:ln>
                  <a:noFill/>
                </a:ln>
                <a:solidFill>
                  <a:schemeClr val="tx1"/>
                </a:solidFill>
                <a:effectLst/>
                <a:uLnTx/>
                <a:uFill>
                  <a:solidFill>
                    <a:prstClr val="white"/>
                  </a:solidFill>
                </a:uFill>
                <a:latin typeface="+mn-lt"/>
                <a:ea typeface="+mn-ea"/>
                <a:cs typeface="+mn-cs"/>
              </a:rPr>
              <a:t>ガイドラインを参考とした実施手順</a:t>
            </a:r>
          </a:p>
          <a:p>
            <a:pPr marL="171450" lvl="0" indent="-171450">
              <a:buFont typeface="Arial" panose="020B0604020202020204" pitchFamily="34" charset="0"/>
              <a:buChar char="•"/>
            </a:pP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情報セキュリティ対策ガイドラインの活用</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ベースラインアプローチは、ガイドラインやひな形などの資料を参考に対策基準、実施手順を作成するという方法です。</a:t>
            </a:r>
            <a:endParaRPr kumimoji="1" lang="ja-JP" altLang="en-US" sz="1050" b="0" i="0" u="none" strike="noStrike" kern="1200" cap="none" spc="0" normalizeH="0" baseline="0" noProof="0">
              <a:ln>
                <a:noFill/>
              </a:ln>
              <a:solidFill>
                <a:schemeClr val="tx1"/>
              </a:solidFill>
              <a:effectLst/>
              <a:highlight>
                <a:srgbClr val="FFFF00"/>
              </a:highlight>
              <a:uLnTx/>
              <a:uFill>
                <a:solidFill>
                  <a:prstClr val="white"/>
                </a:solidFill>
              </a:uFill>
              <a:latin typeface="+mn-lt"/>
              <a:ea typeface="+mn-ea"/>
              <a:cs typeface="+mn-cs"/>
            </a:endParaRPr>
          </a:p>
        </p:txBody>
      </p:sp>
      <p:sp>
        <p:nvSpPr>
          <p:cNvPr id="24" name="テキスト ボックス 23">
            <a:extLst>
              <a:ext uri="{FF2B5EF4-FFF2-40B4-BE49-F238E27FC236}">
                <a16:creationId xmlns:a16="http://schemas.microsoft.com/office/drawing/2014/main" id="{E06A0696-D215-0001-2937-373E72375C3B}"/>
              </a:ext>
            </a:extLst>
          </p:cNvPr>
          <p:cNvSpPr txBox="1"/>
          <p:nvPr/>
        </p:nvSpPr>
        <p:spPr>
          <a:xfrm>
            <a:off x="622800" y="3141257"/>
            <a:ext cx="5612400" cy="830997"/>
          </a:xfrm>
          <a:prstGeom prst="rect">
            <a:avLst/>
          </a:prstGeom>
          <a:noFill/>
          <a:ln>
            <a:solidFill>
              <a:schemeClr val="accent1"/>
            </a:solidFill>
            <a:prstDash val="dash"/>
          </a:ln>
        </p:spPr>
        <p:txBody>
          <a:bodyPr wrap="square" rtlCol="0">
            <a:spAutoFit/>
          </a:bodyPr>
          <a:lstStyle/>
          <a:p>
            <a:r>
              <a:rPr kumimoji="1" lang="ja-JP" altLang="en-US" sz="800" b="1"/>
              <a:t>メリット</a:t>
            </a:r>
            <a:endParaRPr kumimoji="1" lang="en-US" altLang="ja-JP" sz="800" b="1"/>
          </a:p>
          <a:p>
            <a:pPr marL="171450" indent="-171450">
              <a:buFont typeface="Arial" panose="020B0604020202020204" pitchFamily="34" charset="0"/>
              <a:buChar char="•"/>
            </a:pPr>
            <a:r>
              <a:rPr kumimoji="1" lang="ja-JP" altLang="en-US" sz="800">
                <a:latin typeface="+mn-ea"/>
                <a:ea typeface="+mn-ea"/>
              </a:rPr>
              <a:t>小規模な対策や修正を迅速に実施可能。</a:t>
            </a:r>
            <a:endParaRPr kumimoji="1" lang="en-US" altLang="ja-JP" sz="800">
              <a:latin typeface="+mn-ea"/>
              <a:ea typeface="+mn-ea"/>
            </a:endParaRPr>
          </a:p>
          <a:p>
            <a:pPr marL="171450" indent="-171450">
              <a:buFont typeface="Arial" panose="020B0604020202020204" pitchFamily="34" charset="0"/>
              <a:buChar char="•"/>
            </a:pPr>
            <a:r>
              <a:rPr kumimoji="1" lang="ja-JP" altLang="en-US" sz="800">
                <a:latin typeface="+mn-ea"/>
                <a:ea typeface="+mn-ea"/>
              </a:rPr>
              <a:t>低コストでリスクを軽減。</a:t>
            </a:r>
            <a:endParaRPr kumimoji="1" lang="en-US" altLang="ja-JP" sz="800">
              <a:latin typeface="+mn-ea"/>
              <a:ea typeface="+mn-ea"/>
            </a:endParaRPr>
          </a:p>
          <a:p>
            <a:r>
              <a:rPr kumimoji="1" lang="ja-JP" altLang="en-US" sz="800" b="1"/>
              <a:t>デメリット</a:t>
            </a:r>
            <a:endParaRPr kumimoji="1" lang="en-US" altLang="ja-JP" sz="800" b="1"/>
          </a:p>
          <a:p>
            <a:pPr marL="171450" indent="-171450">
              <a:buFont typeface="Arial" panose="020B0604020202020204" pitchFamily="34" charset="0"/>
              <a:buChar char="•"/>
            </a:pPr>
            <a:r>
              <a:rPr kumimoji="1" lang="ja-JP" altLang="en-US" sz="800">
                <a:latin typeface="+mn-ea"/>
                <a:ea typeface="+mn-ea"/>
              </a:rPr>
              <a:t>短期的な解決策に偏りがちになる。</a:t>
            </a:r>
            <a:endParaRPr kumimoji="1" lang="en-US" altLang="ja-JP" sz="800">
              <a:latin typeface="+mn-ea"/>
              <a:ea typeface="+mn-ea"/>
            </a:endParaRPr>
          </a:p>
          <a:p>
            <a:pPr marL="171450" indent="-171450">
              <a:buFont typeface="Arial" panose="020B0604020202020204" pitchFamily="34" charset="0"/>
              <a:buChar char="•"/>
            </a:pPr>
            <a:r>
              <a:rPr lang="ja-JP" altLang="en-US" sz="800" u="sng" strike="noStrike" baseline="0">
                <a:solidFill>
                  <a:schemeClr val="tx1"/>
                </a:solidFill>
                <a:effectLst/>
                <a:uFill>
                  <a:solidFill>
                    <a:schemeClr val="bg1"/>
                  </a:solidFill>
                </a:uFill>
                <a:latin typeface="+mn-ea"/>
                <a:ea typeface="+mn-ea"/>
                <a:hlinkClick r:id="rId10" action="ppaction://hlinksldjump">
                  <a:extLst>
                    <a:ext uri="{A12FA001-AC4F-418D-AE19-62706E023703}">
                      <ahyp:hlinkClr xmlns:ahyp="http://schemas.microsoft.com/office/drawing/2018/hyperlinkcolor" val="tx"/>
                    </a:ext>
                  </a:extLst>
                </a:hlinkClick>
              </a:rPr>
              <a:t>セキュリティ</a:t>
            </a:r>
            <a:r>
              <a:rPr kumimoji="1" lang="ja-JP" altLang="en-US" sz="800"/>
              <a:t>インシデント事例ごとに策定するため、網羅性は低い。</a:t>
            </a:r>
            <a:endParaRPr kumimoji="1" lang="en-US" altLang="ja-JP" sz="800"/>
          </a:p>
        </p:txBody>
      </p:sp>
      <p:sp>
        <p:nvSpPr>
          <p:cNvPr id="15" name="テキスト プレースホルダー 2">
            <a:extLst>
              <a:ext uri="{FF2B5EF4-FFF2-40B4-BE49-F238E27FC236}">
                <a16:creationId xmlns:a16="http://schemas.microsoft.com/office/drawing/2014/main" id="{07247FF3-CB3A-32C7-58EF-90B159A47B55}"/>
              </a:ext>
            </a:extLst>
          </p:cNvPr>
          <p:cNvSpPr>
            <a:spLocks noGrp="1"/>
          </p:cNvSpPr>
          <p:nvPr>
            <p:ph type="body" sz="quarter" idx="14"/>
          </p:nvPr>
        </p:nvSpPr>
        <p:spPr>
          <a:xfrm>
            <a:off x="1123950" y="1457325"/>
            <a:ext cx="6143124" cy="381000"/>
          </a:xfrm>
        </p:spPr>
        <p:txBody>
          <a:bodyPr/>
          <a:lstStyle/>
          <a:p>
            <a:r>
              <a:rPr kumimoji="1" lang="en-US" altLang="ja-JP"/>
              <a:t>19-2-12. </a:t>
            </a:r>
            <a:r>
              <a:rPr kumimoji="1" lang="ja-JP" altLang="en-US" sz="900"/>
              <a:t>第</a:t>
            </a:r>
            <a:r>
              <a:rPr kumimoji="1" lang="en-US" altLang="ja-JP" sz="900"/>
              <a:t>12</a:t>
            </a:r>
            <a:r>
              <a:rPr kumimoji="1" lang="ja-JP" altLang="en-US" sz="900"/>
              <a:t>章</a:t>
            </a:r>
            <a:r>
              <a:rPr kumimoji="1" lang="en-US" altLang="ja-JP" sz="900"/>
              <a:t>. </a:t>
            </a:r>
            <a:r>
              <a:rPr kumimoji="1" lang="ja-JP" altLang="en-US" sz="900"/>
              <a:t>具体的手順の作成（</a:t>
            </a:r>
            <a:r>
              <a:rPr kumimoji="1" lang="en-US" altLang="ja-JP" sz="900"/>
              <a:t>LV.1 </a:t>
            </a:r>
            <a:r>
              <a:rPr kumimoji="1" lang="ja-JP" altLang="en-US" sz="900"/>
              <a:t>クイックアプローチ</a:t>
            </a:r>
            <a:r>
              <a:rPr kumimoji="1" lang="en-US" altLang="ja-JP" sz="900"/>
              <a:t>/LV2. </a:t>
            </a:r>
            <a:r>
              <a:rPr kumimoji="1" lang="ja-JP" altLang="en-US" sz="900"/>
              <a:t>ベースラインアプローチ）</a:t>
            </a:r>
            <a:endParaRPr kumimoji="1" lang="ja-JP" altLang="en-US" sz="1000"/>
          </a:p>
        </p:txBody>
      </p:sp>
      <p:grpSp>
        <p:nvGrpSpPr>
          <p:cNvPr id="6" name="グループ化 5">
            <a:extLst>
              <a:ext uri="{FF2B5EF4-FFF2-40B4-BE49-F238E27FC236}">
                <a16:creationId xmlns:a16="http://schemas.microsoft.com/office/drawing/2014/main" id="{78440E53-12AC-C677-3C85-E2B697EED584}"/>
              </a:ext>
            </a:extLst>
          </p:cNvPr>
          <p:cNvGrpSpPr/>
          <p:nvPr/>
        </p:nvGrpSpPr>
        <p:grpSpPr>
          <a:xfrm>
            <a:off x="6109199" y="6950126"/>
            <a:ext cx="252000" cy="252000"/>
            <a:chOff x="8278860" y="7686413"/>
            <a:chExt cx="252000" cy="252000"/>
          </a:xfrm>
        </p:grpSpPr>
        <p:sp>
          <p:nvSpPr>
            <p:cNvPr id="14" name="楕円 13">
              <a:extLst>
                <a:ext uri="{FF2B5EF4-FFF2-40B4-BE49-F238E27FC236}">
                  <a16:creationId xmlns:a16="http://schemas.microsoft.com/office/drawing/2014/main" id="{84156720-5AA6-8AEA-D5CE-E896899CB60D}"/>
                </a:ext>
              </a:extLst>
            </p:cNvPr>
            <p:cNvSpPr/>
            <p:nvPr/>
          </p:nvSpPr>
          <p:spPr>
            <a:xfrm>
              <a:off x="8278860" y="7686413"/>
              <a:ext cx="252000" cy="252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pic>
          <p:nvPicPr>
            <p:cNvPr id="16" name="図 15">
              <a:extLst>
                <a:ext uri="{FF2B5EF4-FFF2-40B4-BE49-F238E27FC236}">
                  <a16:creationId xmlns:a16="http://schemas.microsoft.com/office/drawing/2014/main" id="{413D0F31-4B7F-3F87-CD7D-B98F7E573BFD}"/>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314860" y="7720313"/>
              <a:ext cx="180000" cy="180000"/>
            </a:xfrm>
            <a:prstGeom prst="rect">
              <a:avLst/>
            </a:prstGeom>
          </p:spPr>
        </p:pic>
      </p:grpSp>
      <p:sp>
        <p:nvSpPr>
          <p:cNvPr id="18" name="スライド番号プレースホルダー 3">
            <a:extLst>
              <a:ext uri="{FF2B5EF4-FFF2-40B4-BE49-F238E27FC236}">
                <a16:creationId xmlns:a16="http://schemas.microsoft.com/office/drawing/2014/main" id="{B05B158C-841A-CF2E-6A7D-D5C98FBDEC42}"/>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28</a:t>
            </a:r>
            <a:endParaRPr kumimoji="1" lang="ja-JP" altLang="en-US"/>
          </a:p>
        </p:txBody>
      </p:sp>
    </p:spTree>
    <p:extLst>
      <p:ext uri="{BB962C8B-B14F-4D97-AF65-F5344CB8AC3E}">
        <p14:creationId xmlns:p14="http://schemas.microsoft.com/office/powerpoint/2010/main" val="431301046"/>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sp>
        <p:nvSpPr>
          <p:cNvPr id="4" name="テキスト プレースホルダー 3">
            <a:extLst>
              <a:ext uri="{FF2B5EF4-FFF2-40B4-BE49-F238E27FC236}">
                <a16:creationId xmlns:a16="http://schemas.microsoft.com/office/drawing/2014/main" id="{1C26D60D-A9DB-4C0B-D3EE-343F5AC58484}"/>
              </a:ext>
            </a:extLst>
          </p:cNvPr>
          <p:cNvSpPr>
            <a:spLocks noGrp="1"/>
          </p:cNvSpPr>
          <p:nvPr>
            <p:ph type="body" sz="quarter" idx="16"/>
          </p:nvPr>
        </p:nvSpPr>
        <p:spPr>
          <a:xfrm>
            <a:off x="622800" y="4458393"/>
            <a:ext cx="5612400" cy="381000"/>
          </a:xfrm>
        </p:spPr>
        <p:txBody>
          <a:bodyPr/>
          <a:lstStyle/>
          <a:p>
            <a:r>
              <a:rPr kumimoji="1" lang="ja-JP" altLang="en-US"/>
              <a:t>要旨</a:t>
            </a:r>
          </a:p>
        </p:txBody>
      </p:sp>
      <p:sp>
        <p:nvSpPr>
          <p:cNvPr id="8" name="テキスト ボックス 7">
            <a:extLst>
              <a:ext uri="{FF2B5EF4-FFF2-40B4-BE49-F238E27FC236}">
                <a16:creationId xmlns:a16="http://schemas.microsoft.com/office/drawing/2014/main" id="{3B3EEC46-E25C-9E4D-6562-F9369D7E4F79}"/>
              </a:ext>
            </a:extLst>
          </p:cNvPr>
          <p:cNvSpPr txBox="1"/>
          <p:nvPr/>
        </p:nvSpPr>
        <p:spPr>
          <a:xfrm>
            <a:off x="622800" y="2001600"/>
            <a:ext cx="5612400" cy="415498"/>
          </a:xfrm>
          <a:prstGeom prst="rect">
            <a:avLst/>
          </a:prstGeom>
          <a:noFill/>
        </p:spPr>
        <p:txBody>
          <a:bodyPr wrap="square" rtlCol="0">
            <a:spAutoFit/>
          </a:bodyPr>
          <a:lstStyle/>
          <a:p>
            <a:r>
              <a:rPr kumimoji="1" lang="ja-JP" altLang="en-US" sz="1050" b="1">
                <a:latin typeface="+mn-ea"/>
              </a:rPr>
              <a:t>　</a:t>
            </a:r>
            <a:r>
              <a:rPr kumimoji="1" lang="en-US" altLang="ja-JP" sz="1050" b="1">
                <a:latin typeface="+mn-ea"/>
              </a:rPr>
              <a:t>13-1. 【LV.3 </a:t>
            </a:r>
            <a:r>
              <a:rPr kumimoji="1" lang="ja-JP" altLang="en-US" sz="1050" b="1">
                <a:latin typeface="+mn-ea"/>
              </a:rPr>
              <a:t>網羅的アプローチ</a:t>
            </a:r>
            <a:r>
              <a:rPr kumimoji="1" lang="en-US" altLang="ja-JP" sz="1050" b="1">
                <a:latin typeface="+mn-ea"/>
              </a:rPr>
              <a:t>】</a:t>
            </a:r>
            <a:r>
              <a:rPr kumimoji="1" lang="ja-JP" altLang="en-US" sz="1050" b="1">
                <a:latin typeface="+mn-ea"/>
              </a:rPr>
              <a:t>の概要</a:t>
            </a:r>
            <a:endParaRPr kumimoji="1" lang="en-US" altLang="ja-JP" sz="1050" b="1">
              <a:latin typeface="+mn-ea"/>
            </a:endParaRPr>
          </a:p>
          <a:p>
            <a:r>
              <a:rPr kumimoji="1" lang="ja-JP" altLang="en-US" sz="1050" b="1">
                <a:latin typeface="+mn-ea"/>
              </a:rPr>
              <a:t>　</a:t>
            </a:r>
            <a:r>
              <a:rPr kumimoji="1" lang="en-US" altLang="ja-JP" sz="1050" b="1">
                <a:latin typeface="+mn-ea"/>
              </a:rPr>
              <a:t>13-2. 【LV.3 </a:t>
            </a:r>
            <a:r>
              <a:rPr kumimoji="1" lang="ja-JP" altLang="en-US" sz="1050" b="1">
                <a:latin typeface="+mn-ea"/>
              </a:rPr>
              <a:t>網羅的アプローチ</a:t>
            </a:r>
            <a:r>
              <a:rPr kumimoji="1" lang="en-US" altLang="ja-JP" sz="1050" b="1">
                <a:latin typeface="+mn-ea"/>
              </a:rPr>
              <a:t>】</a:t>
            </a:r>
            <a:r>
              <a:rPr kumimoji="1" lang="ja-JP" altLang="en-US" sz="1050" b="1">
                <a:latin typeface="+mn-ea"/>
              </a:rPr>
              <a:t>フレームワークを参考とした実施手順</a:t>
            </a:r>
          </a:p>
        </p:txBody>
      </p:sp>
      <p:sp>
        <p:nvSpPr>
          <p:cNvPr id="20" name="四角形: 角を丸くする 19">
            <a:extLst>
              <a:ext uri="{FF2B5EF4-FFF2-40B4-BE49-F238E27FC236}">
                <a16:creationId xmlns:a16="http://schemas.microsoft.com/office/drawing/2014/main" id="{EDE97D84-329A-804A-B934-BB340A5D4AF8}"/>
              </a:ext>
            </a:extLst>
          </p:cNvPr>
          <p:cNvSpPr/>
          <p:nvPr/>
        </p:nvSpPr>
        <p:spPr>
          <a:xfrm>
            <a:off x="622800" y="3998895"/>
            <a:ext cx="5612400" cy="388620"/>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r>
              <a:rPr kumimoji="1" lang="ja-JP" altLang="en-US" sz="1050" b="1"/>
              <a:t>主なキーワード</a:t>
            </a:r>
            <a:endParaRPr kumimoji="1" lang="en-US" altLang="ja-JP" sz="1050" b="1"/>
          </a:p>
          <a:p>
            <a:r>
              <a:rPr lang="ja-JP" altLang="en-US" sz="1050" u="none" strike="noStrike">
                <a:effectLst/>
              </a:rPr>
              <a:t>網羅的アプローチ、</a:t>
            </a:r>
            <a:r>
              <a:rPr lang="en-US" altLang="ja-JP" sz="1050" u="none" strike="noStrike">
                <a:effectLst/>
              </a:rPr>
              <a:t>PDCA</a:t>
            </a:r>
            <a:r>
              <a:rPr lang="ja-JP" altLang="en-US" sz="1050" u="none" strike="noStrike">
                <a:effectLst/>
              </a:rPr>
              <a:t>サイクル</a:t>
            </a:r>
            <a:endParaRPr kumimoji="1" lang="en-US" altLang="ja-JP" sz="1050">
              <a:solidFill>
                <a:schemeClr val="tx1"/>
              </a:solidFill>
              <a:latin typeface="メイリオ" panose="020B0604030504040204" pitchFamily="50" charset="-128"/>
              <a:ea typeface="メイリオ" panose="020B0604030504040204" pitchFamily="50" charset="-128"/>
            </a:endParaRPr>
          </a:p>
        </p:txBody>
      </p:sp>
      <p:graphicFrame>
        <p:nvGraphicFramePr>
          <p:cNvPr id="17" name="表 16">
            <a:extLst>
              <a:ext uri="{FF2B5EF4-FFF2-40B4-BE49-F238E27FC236}">
                <a16:creationId xmlns:a16="http://schemas.microsoft.com/office/drawing/2014/main" id="{74A0D5EF-8988-20CC-15DA-E39203CFBE11}"/>
              </a:ext>
            </a:extLst>
          </p:cNvPr>
          <p:cNvGraphicFramePr>
            <a:graphicFrameLocks noGrp="1"/>
          </p:cNvGraphicFramePr>
          <p:nvPr>
            <p:extLst>
              <p:ext uri="{D42A27DB-BD31-4B8C-83A1-F6EECF244321}">
                <p14:modId xmlns:p14="http://schemas.microsoft.com/office/powerpoint/2010/main" val="3658043241"/>
              </p:ext>
            </p:extLst>
          </p:nvPr>
        </p:nvGraphicFramePr>
        <p:xfrm>
          <a:off x="619200" y="5838247"/>
          <a:ext cx="5612400" cy="15316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70840">
                <a:tc>
                  <a:txBody>
                    <a:bodyPr/>
                    <a:lstStyle/>
                    <a:p>
                      <a:pPr marL="171450" indent="-171450">
                        <a:buFont typeface="Wingdings" panose="05000000000000000000" pitchFamily="2" charset="2"/>
                        <a:buChar char="Ø"/>
                      </a:pPr>
                      <a:r>
                        <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rPr>
                        <a:t>13-1. 【LV.3 </a:t>
                      </a:r>
                      <a:r>
                        <a:rPr kumimoji="1" lang="ja-JP" altLang="en-US" sz="1050" b="1" i="0" u="none" strike="noStrike" kern="1200" cap="none" spc="0" normalizeH="0" baseline="0" noProof="0">
                          <a:ln>
                            <a:noFill/>
                          </a:ln>
                          <a:solidFill>
                            <a:schemeClr val="tx1"/>
                          </a:solidFill>
                          <a:effectLst/>
                          <a:uLnTx/>
                          <a:uFill>
                            <a:solidFill>
                              <a:prstClr val="white"/>
                            </a:solidFill>
                          </a:uFill>
                          <a:latin typeface="+mn-lt"/>
                          <a:ea typeface="+mn-ea"/>
                          <a:cs typeface="+mn-cs"/>
                        </a:rPr>
                        <a:t>網羅的アプローチ</a:t>
                      </a:r>
                      <a:r>
                        <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rPr>
                        <a:t>】</a:t>
                      </a:r>
                      <a:r>
                        <a:rPr kumimoji="1" lang="ja-JP" altLang="en-US" sz="1050" b="1" i="0" u="none" strike="noStrike" kern="1200" cap="none" spc="0" normalizeH="0" baseline="0" noProof="0">
                          <a:ln>
                            <a:noFill/>
                          </a:ln>
                          <a:solidFill>
                            <a:schemeClr val="tx1"/>
                          </a:solidFill>
                          <a:effectLst/>
                          <a:uLnTx/>
                          <a:uFill>
                            <a:solidFill>
                              <a:prstClr val="white"/>
                            </a:solidFill>
                          </a:uFill>
                          <a:latin typeface="+mn-lt"/>
                          <a:ea typeface="+mn-ea"/>
                          <a:cs typeface="+mn-cs"/>
                        </a:rPr>
                        <a:t>の概要</a:t>
                      </a:r>
                    </a:p>
                    <a:p>
                      <a:pPr marL="171450" lvl="0" indent="-171450">
                        <a:buFont typeface="Arial" panose="020B0604020202020204" pitchFamily="34" charset="0"/>
                        <a:buChar char="•"/>
                      </a:pP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LV.3 </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網羅的アプローチ</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網羅的アプローチでは、フレームワークとして</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ISMS</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を用いて、体系的・網羅的にセキュリティ対策基準、実施手順を作成します。</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ISMS</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のフレームワークに沿うため、技術的対策といった一部の内容に限らず、運用や監査についても含めて対策基準、実施手順を策定します。</a:t>
                      </a:r>
                      <a:r>
                        <a:rPr kumimoji="1" lang="en-US" altLang="ja-JP" sz="1050" b="0" i="0" u="none" strike="noStrike" kern="1200" cap="none" spc="0" normalizeH="0" baseline="0" noProof="0">
                          <a:ln>
                            <a:noFill/>
                          </a:ln>
                          <a:solidFill>
                            <a:prstClr val="black"/>
                          </a:solidFill>
                          <a:effectLst/>
                          <a:uLnTx/>
                          <a:uFillTx/>
                          <a:latin typeface="+mn-lt"/>
                          <a:ea typeface="+mn-ea"/>
                          <a:cs typeface="+mn-cs"/>
                        </a:rPr>
                        <a:t>ISMS</a:t>
                      </a:r>
                      <a:r>
                        <a:rPr kumimoji="1" lang="ja-JP" altLang="en-US" sz="1050" b="0" i="0" u="none" strike="noStrike" kern="1200" cap="none" spc="0" normalizeH="0" baseline="0" noProof="0">
                          <a:ln>
                            <a:noFill/>
                          </a:ln>
                          <a:solidFill>
                            <a:prstClr val="black"/>
                          </a:solidFill>
                          <a:effectLst/>
                          <a:uLnTx/>
                          <a:uFillTx/>
                          <a:latin typeface="+mn-lt"/>
                          <a:ea typeface="+mn-ea"/>
                          <a:cs typeface="+mn-cs"/>
                        </a:rPr>
                        <a:t>における</a:t>
                      </a:r>
                      <a:r>
                        <a:rPr kumimoji="1" lang="en-US" altLang="ja-JP" sz="1050" b="0" i="0" u="none" strike="noStrike" kern="1200" cap="none" spc="0" normalizeH="0" baseline="0" noProof="0">
                          <a:ln>
                            <a:noFill/>
                          </a:ln>
                          <a:solidFill>
                            <a:prstClr val="black"/>
                          </a:solidFill>
                          <a:effectLst/>
                          <a:uLnTx/>
                          <a:uFillTx/>
                          <a:latin typeface="+mn-lt"/>
                          <a:ea typeface="+mn-ea"/>
                          <a:cs typeface="+mn-cs"/>
                        </a:rPr>
                        <a:t>PDCA</a:t>
                      </a:r>
                      <a:r>
                        <a:rPr kumimoji="1" lang="ja-JP" altLang="en-US" sz="1050" b="0" i="0" u="none" strike="noStrike" kern="1200" cap="none" spc="0" normalizeH="0" baseline="0" noProof="0">
                          <a:ln>
                            <a:noFill/>
                          </a:ln>
                          <a:solidFill>
                            <a:prstClr val="black"/>
                          </a:solidFill>
                          <a:effectLst/>
                          <a:uLnTx/>
                          <a:uFillTx/>
                          <a:latin typeface="+mn-lt"/>
                          <a:ea typeface="+mn-ea"/>
                          <a:cs typeface="+mn-cs"/>
                        </a:rPr>
                        <a:t>サイクルを回すために重要となるドキュメントの作成方法や、実施すべき事項について焦点を当てて説明していきます。</a:t>
                      </a:r>
                      <a:br>
                        <a:rPr kumimoji="1" lang="en-US" altLang="ja-JP" sz="1050" b="0" i="0" u="none" strike="noStrike" kern="1200" cap="none" spc="0" normalizeH="0" baseline="0" noProof="0">
                          <a:ln>
                            <a:noFill/>
                          </a:ln>
                          <a:solidFill>
                            <a:prstClr val="black"/>
                          </a:solidFill>
                          <a:effectLst/>
                          <a:uLnTx/>
                          <a:uFillTx/>
                          <a:latin typeface="+mn-lt"/>
                          <a:ea typeface="+mn-ea"/>
                          <a:cs typeface="+mn-cs"/>
                        </a:rPr>
                      </a:br>
                      <a:r>
                        <a:rPr kumimoji="1" lang="ja-JP" altLang="en-US" sz="1050" b="0" i="0" u="none" strike="noStrike" kern="1200" cap="none" spc="0" normalizeH="0" baseline="0" noProof="0">
                          <a:ln>
                            <a:noFill/>
                          </a:ln>
                          <a:solidFill>
                            <a:prstClr val="black"/>
                          </a:solidFill>
                          <a:effectLst/>
                          <a:uLnTx/>
                          <a:uFillTx/>
                          <a:latin typeface="+mn-lt"/>
                          <a:ea typeface="+mn-ea"/>
                          <a:cs typeface="+mn-cs"/>
                        </a:rPr>
                        <a:t>　</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網羅的アプローチのメリットは、</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ISMS</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要求事項の導入が可能なことです。デメリットは、時間とコストがかかることです。</a:t>
                      </a:r>
                      <a:endParaRPr lang="ja-JP" altLang="en-US" sz="1050"/>
                    </a:p>
                  </a:txBody>
                  <a:tcPr>
                    <a:noFill/>
                  </a:tcPr>
                </a:tc>
                <a:extLst>
                  <a:ext uri="{0D108BD9-81ED-4DB2-BD59-A6C34878D82A}">
                    <a16:rowId xmlns:a16="http://schemas.microsoft.com/office/drawing/2014/main" val="2132529652"/>
                  </a:ext>
                </a:extLst>
              </a:tr>
            </a:tbl>
          </a:graphicData>
        </a:graphic>
      </p:graphicFrame>
      <p:sp>
        <p:nvSpPr>
          <p:cNvPr id="25" name="テキスト ボックス 24">
            <a:extLst>
              <a:ext uri="{FF2B5EF4-FFF2-40B4-BE49-F238E27FC236}">
                <a16:creationId xmlns:a16="http://schemas.microsoft.com/office/drawing/2014/main" id="{F9F5A88E-0297-A9CE-FEB6-31A6ADFDDED9}"/>
              </a:ext>
            </a:extLst>
          </p:cNvPr>
          <p:cNvSpPr txBox="1"/>
          <p:nvPr/>
        </p:nvSpPr>
        <p:spPr>
          <a:xfrm>
            <a:off x="622800" y="4737812"/>
            <a:ext cx="5612400" cy="1061829"/>
          </a:xfrm>
          <a:prstGeom prst="rect">
            <a:avLst/>
          </a:prstGeom>
          <a:noFill/>
          <a:ln>
            <a:solidFill>
              <a:schemeClr val="tx1"/>
            </a:solidFill>
          </a:ln>
        </p:spPr>
        <p:txBody>
          <a:bodyPr wrap="square">
            <a:spAutoFit/>
          </a:bodyPr>
          <a:lstStyle/>
          <a:p>
            <a:pPr defTabSz="914400">
              <a:defRPr/>
            </a:pPr>
            <a:r>
              <a:rPr kumimoji="1" lang="en-US" altLang="ja-JP" sz="1050" b="1">
                <a:solidFill>
                  <a:schemeClr val="tx1"/>
                </a:solidFill>
              </a:rPr>
              <a:t>13</a:t>
            </a:r>
            <a:r>
              <a:rPr kumimoji="1" lang="ja-JP" altLang="en-US" sz="1050" b="1">
                <a:solidFill>
                  <a:schemeClr val="tx1"/>
                </a:solidFill>
              </a:rPr>
              <a:t>章の全体概要</a:t>
            </a:r>
            <a:r>
              <a:rPr lang="ja-JP" altLang="en-US" sz="1050">
                <a:latin typeface="+mn-ea"/>
              </a:rPr>
              <a:t>　</a:t>
            </a:r>
            <a:endParaRPr lang="en-US" altLang="ja-JP" sz="1050">
              <a:latin typeface="+mn-ea"/>
            </a:endParaRPr>
          </a:p>
          <a:p>
            <a:pPr defTabSz="914400">
              <a:defRPr/>
            </a:pPr>
            <a:r>
              <a:rPr lang="ja-JP" altLang="en-US" sz="1050">
                <a:latin typeface="+mn-ea"/>
              </a:rPr>
              <a:t>　網羅的アプローチは、</a:t>
            </a:r>
            <a:r>
              <a:rPr lang="en-US" altLang="ja-JP" sz="1050">
                <a:latin typeface="+mn-ea"/>
              </a:rPr>
              <a:t>ISMS</a:t>
            </a:r>
            <a:r>
              <a:rPr lang="ja-JP" altLang="en-US" sz="1050">
                <a:latin typeface="+mn-ea"/>
              </a:rPr>
              <a:t>などのフレームワークを利用して、対策基準や実施手順を策定する方法です。時間はかかりますが、会社としてセキュリティを確保するにあたって高いレベルでのセキュリティ対策ができるでしょう。緊急性や即効性についてはクイックアプローチ、ベースラインアプローチが勝りますが、じっくりと対策を検討する余裕がある場合、網羅的アプローチを推奨します。</a:t>
            </a:r>
          </a:p>
        </p:txBody>
      </p:sp>
      <p:graphicFrame>
        <p:nvGraphicFramePr>
          <p:cNvPr id="9" name="表 8">
            <a:extLst>
              <a:ext uri="{FF2B5EF4-FFF2-40B4-BE49-F238E27FC236}">
                <a16:creationId xmlns:a16="http://schemas.microsoft.com/office/drawing/2014/main" id="{0D07AC4C-5EB5-E64A-5B74-9765F08FBAAC}"/>
              </a:ext>
            </a:extLst>
          </p:cNvPr>
          <p:cNvGraphicFramePr>
            <a:graphicFrameLocks noGrp="1"/>
          </p:cNvGraphicFramePr>
          <p:nvPr>
            <p:extLst>
              <p:ext uri="{D42A27DB-BD31-4B8C-83A1-F6EECF244321}">
                <p14:modId xmlns:p14="http://schemas.microsoft.com/office/powerpoint/2010/main" val="1731574624"/>
              </p:ext>
            </p:extLst>
          </p:nvPr>
        </p:nvGraphicFramePr>
        <p:xfrm>
          <a:off x="622800" y="2411430"/>
          <a:ext cx="5612400" cy="151485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ea"/>
                          <a:ea typeface="+mn-ea"/>
                          <a:cs typeface="+mn-cs"/>
                        </a:rPr>
                        <a:t>　第</a:t>
                      </a:r>
                      <a:r>
                        <a:rPr kumimoji="1" lang="en-US" altLang="ja-JP" sz="1050" b="0" i="0" kern="1200">
                          <a:solidFill>
                            <a:schemeClr val="dk1"/>
                          </a:solidFill>
                          <a:effectLst/>
                          <a:latin typeface="+mn-ea"/>
                          <a:ea typeface="+mn-ea"/>
                          <a:cs typeface="+mn-cs"/>
                        </a:rPr>
                        <a:t>13</a:t>
                      </a:r>
                      <a:r>
                        <a:rPr kumimoji="1" lang="ja-JP" altLang="en-US" sz="1050" b="0" i="0" kern="1200">
                          <a:solidFill>
                            <a:schemeClr val="dk1"/>
                          </a:solidFill>
                          <a:effectLst/>
                          <a:latin typeface="+mn-ea"/>
                          <a:ea typeface="+mn-ea"/>
                          <a:cs typeface="+mn-cs"/>
                        </a:rPr>
                        <a:t>章では、情報セキュリティマネジメントシステム（</a:t>
                      </a:r>
                      <a:r>
                        <a:rPr kumimoji="1" lang="en-US" altLang="ja-JP" sz="1050" b="0" i="0" kern="1200">
                          <a:solidFill>
                            <a:schemeClr val="dk1"/>
                          </a:solidFill>
                          <a:effectLst/>
                          <a:latin typeface="+mn-ea"/>
                          <a:ea typeface="+mn-ea"/>
                          <a:cs typeface="+mn-cs"/>
                        </a:rPr>
                        <a:t>ISMS</a:t>
                      </a:r>
                      <a:r>
                        <a:rPr kumimoji="1" lang="ja-JP" altLang="en-US" sz="1050" b="0" i="0" kern="1200">
                          <a:solidFill>
                            <a:schemeClr val="dk1"/>
                          </a:solidFill>
                          <a:effectLst/>
                          <a:latin typeface="+mn-ea"/>
                          <a:ea typeface="+mn-ea"/>
                          <a:cs typeface="+mn-cs"/>
                        </a:rPr>
                        <a:t>）のフレームワークを用いて、体系的・網羅的にセキュリティ対策基準、実施手順を作成する網羅的アプローチについて理解することを目的とします。</a:t>
                      </a:r>
                      <a:endParaRPr kumimoji="1" lang="en-US" altLang="ja-JP" sz="1050" b="0" i="0" kern="1200">
                        <a:solidFill>
                          <a:schemeClr val="dk1"/>
                        </a:solidFill>
                        <a:effectLst/>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網羅的アプローチ手法を用いて、対策基準・実施手順を策定する方法を理解すること</a:t>
                      </a:r>
                      <a:endParaRPr kumimoji="1" lang="en-US" altLang="ja-JP" sz="105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
        <p:nvSpPr>
          <p:cNvPr id="10" name="テキスト プレースホルダー 2">
            <a:extLst>
              <a:ext uri="{FF2B5EF4-FFF2-40B4-BE49-F238E27FC236}">
                <a16:creationId xmlns:a16="http://schemas.microsoft.com/office/drawing/2014/main" id="{AB4C7356-99AC-8783-60E6-C81518BA4F4B}"/>
              </a:ext>
            </a:extLst>
          </p:cNvPr>
          <p:cNvSpPr>
            <a:spLocks noGrp="1"/>
          </p:cNvSpPr>
          <p:nvPr>
            <p:ph type="body" sz="quarter" idx="14"/>
          </p:nvPr>
        </p:nvSpPr>
        <p:spPr>
          <a:xfrm>
            <a:off x="1123950" y="1457325"/>
            <a:ext cx="6143124" cy="381000"/>
          </a:xfrm>
        </p:spPr>
        <p:txBody>
          <a:bodyPr/>
          <a:lstStyle/>
          <a:p>
            <a:r>
              <a:rPr kumimoji="1" lang="en-US" altLang="ja-JP"/>
              <a:t>19-2-13. </a:t>
            </a:r>
            <a:r>
              <a:rPr kumimoji="1" lang="ja-JP" altLang="en-US" sz="1000"/>
              <a:t>第</a:t>
            </a:r>
            <a:r>
              <a:rPr kumimoji="1" lang="en-US" altLang="ja-JP" sz="1000"/>
              <a:t>13</a:t>
            </a:r>
            <a:r>
              <a:rPr kumimoji="1" lang="ja-JP" altLang="en-US" sz="1000"/>
              <a:t>章</a:t>
            </a:r>
            <a:r>
              <a:rPr kumimoji="1" lang="en-US" altLang="ja-JP" sz="1000"/>
              <a:t>. ISMS</a:t>
            </a:r>
            <a:r>
              <a:rPr kumimoji="1" lang="ja-JP" altLang="en-US" sz="1000"/>
              <a:t>の要求事項と構築（</a:t>
            </a:r>
            <a:r>
              <a:rPr kumimoji="1" lang="en-US" altLang="ja-JP" sz="1000"/>
              <a:t>LV3. </a:t>
            </a:r>
            <a:r>
              <a:rPr kumimoji="1" lang="ja-JP" altLang="en-US" sz="1000"/>
              <a:t>網羅的アプローチ）</a:t>
            </a:r>
          </a:p>
        </p:txBody>
      </p:sp>
      <p:sp>
        <p:nvSpPr>
          <p:cNvPr id="3" name="四角形: 角を丸くする 2">
            <a:extLst>
              <a:ext uri="{FF2B5EF4-FFF2-40B4-BE49-F238E27FC236}">
                <a16:creationId xmlns:a16="http://schemas.microsoft.com/office/drawing/2014/main" id="{DED14A01-FB0F-F09C-9B1C-761A2601B27F}"/>
              </a:ext>
            </a:extLst>
          </p:cNvPr>
          <p:cNvSpPr/>
          <p:nvPr/>
        </p:nvSpPr>
        <p:spPr>
          <a:xfrm>
            <a:off x="626400" y="7423724"/>
            <a:ext cx="5612400" cy="1290545"/>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r>
              <a:rPr lang="ja-JP" altLang="en-US" sz="1050" b="0">
                <a:solidFill>
                  <a:prstClr val="black"/>
                </a:solidFill>
                <a:latin typeface="+mn-ea"/>
              </a:rPr>
              <a:t>　</a:t>
            </a:r>
            <a:r>
              <a:rPr lang="en-US" altLang="ja-JP" sz="1050" b="0">
                <a:solidFill>
                  <a:prstClr val="black"/>
                </a:solidFill>
                <a:latin typeface="+mn-ea"/>
              </a:rPr>
              <a:t>ISMS</a:t>
            </a:r>
            <a:r>
              <a:rPr lang="ja-JP" altLang="en-US" sz="1050" b="0">
                <a:solidFill>
                  <a:prstClr val="black"/>
                </a:solidFill>
                <a:latin typeface="+mn-ea"/>
              </a:rPr>
              <a:t>の要求事項に関連するドキュメント作成は</a:t>
            </a:r>
            <a:r>
              <a:rPr lang="ja-JP" altLang="en-US" sz="1050">
                <a:solidFill>
                  <a:prstClr val="black"/>
                </a:solidFill>
                <a:latin typeface="+mn-ea"/>
              </a:rPr>
              <a:t>重要ですが、</a:t>
            </a:r>
            <a:r>
              <a:rPr lang="ja-JP" altLang="en-US" sz="1050" b="0">
                <a:solidFill>
                  <a:prstClr val="black"/>
                </a:solidFill>
                <a:latin typeface="+mn-ea"/>
              </a:rPr>
              <a:t>あくまで手段であり目的ではありません。ドキュメントの作成と維持が目的化してしまうと、ドキュメントが形骸化し、情報セキュリティ対策としての意味がほとんどなくなってしまう場合があります</a:t>
            </a:r>
            <a:r>
              <a:rPr lang="ja-JP" altLang="en-US" sz="1050">
                <a:solidFill>
                  <a:prstClr val="black"/>
                </a:solidFill>
                <a:latin typeface="+mn-ea"/>
              </a:rPr>
              <a:t>。</a:t>
            </a:r>
            <a:r>
              <a:rPr kumimoji="1" lang="ja-JP" altLang="en-US" sz="1050" b="1">
                <a:solidFill>
                  <a:schemeClr val="tx1"/>
                </a:solidFill>
                <a:latin typeface="+mn-ea"/>
              </a:rPr>
              <a:t>ドキュメントを精細に作り込むことより、</a:t>
            </a:r>
            <a:r>
              <a:rPr kumimoji="1" lang="en-US" altLang="ja-JP" sz="1050" b="1">
                <a:solidFill>
                  <a:schemeClr val="tx1"/>
                </a:solidFill>
                <a:latin typeface="+mn-ea"/>
              </a:rPr>
              <a:t>ISMS</a:t>
            </a:r>
            <a:r>
              <a:rPr kumimoji="1" lang="ja-JP" altLang="en-US" sz="1050" b="1">
                <a:solidFill>
                  <a:schemeClr val="tx1"/>
                </a:solidFill>
                <a:latin typeface="+mn-ea"/>
              </a:rPr>
              <a:t>マネジメントプロセスを取り入れ、</a:t>
            </a:r>
            <a:r>
              <a:rPr kumimoji="1" lang="en-US" altLang="ja-JP" sz="1050" b="1">
                <a:solidFill>
                  <a:schemeClr val="tx1"/>
                </a:solidFill>
                <a:latin typeface="+mn-ea"/>
              </a:rPr>
              <a:t>PDCA</a:t>
            </a:r>
            <a:r>
              <a:rPr kumimoji="1" lang="ja-JP" altLang="en-US" sz="1050" b="1">
                <a:solidFill>
                  <a:schemeClr val="tx1"/>
                </a:solidFill>
                <a:latin typeface="+mn-ea"/>
              </a:rPr>
              <a:t>サイクルを回していくことが大切です。</a:t>
            </a:r>
            <a:r>
              <a:rPr kumimoji="1" lang="en-US" altLang="ja-JP" sz="1050" b="0">
                <a:solidFill>
                  <a:schemeClr val="tx1"/>
                </a:solidFill>
                <a:latin typeface="+mn-ea"/>
              </a:rPr>
              <a:t>ISMS</a:t>
            </a:r>
            <a:r>
              <a:rPr kumimoji="1" lang="ja-JP" altLang="en-US" sz="1050" b="0">
                <a:solidFill>
                  <a:schemeClr val="tx1"/>
                </a:solidFill>
                <a:latin typeface="+mn-ea"/>
              </a:rPr>
              <a:t>に取組み</a:t>
            </a:r>
            <a:r>
              <a:rPr kumimoji="1" lang="ja-JP" altLang="en-US" sz="1050">
                <a:solidFill>
                  <a:schemeClr val="tx1"/>
                </a:solidFill>
                <a:latin typeface="+mn-ea"/>
              </a:rPr>
              <a:t>はじ</a:t>
            </a:r>
            <a:r>
              <a:rPr kumimoji="1" lang="ja-JP" altLang="en-US" sz="1050" b="0">
                <a:solidFill>
                  <a:schemeClr val="tx1"/>
                </a:solidFill>
                <a:latin typeface="+mn-ea"/>
              </a:rPr>
              <a:t>めたときには理解できていても、ドキュメントづくりをはじめるとドキュメント作成が目的になってしまうケースが多いため、注意が必要です。</a:t>
            </a:r>
            <a:endParaRPr kumimoji="1" lang="ja-JP" altLang="en-US" sz="1050">
              <a:latin typeface="+mn-ea"/>
            </a:endParaRPr>
          </a:p>
        </p:txBody>
      </p:sp>
      <p:sp>
        <p:nvSpPr>
          <p:cNvPr id="13" name="楕円 12">
            <a:extLst>
              <a:ext uri="{FF2B5EF4-FFF2-40B4-BE49-F238E27FC236}">
                <a16:creationId xmlns:a16="http://schemas.microsoft.com/office/drawing/2014/main" id="{8DF78BC9-CF33-9E97-FC7F-1A8ADAF18F65}"/>
              </a:ext>
            </a:extLst>
          </p:cNvPr>
          <p:cNvSpPr/>
          <p:nvPr/>
        </p:nvSpPr>
        <p:spPr>
          <a:xfrm>
            <a:off x="6080502" y="7298667"/>
            <a:ext cx="360000" cy="36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sp>
        <p:nvSpPr>
          <p:cNvPr id="7" name="正方形/長方形 6">
            <a:extLst>
              <a:ext uri="{FF2B5EF4-FFF2-40B4-BE49-F238E27FC236}">
                <a16:creationId xmlns:a16="http://schemas.microsoft.com/office/drawing/2014/main" id="{72C2A220-F93E-DFDF-D70F-DC1696DC355A}"/>
              </a:ext>
            </a:extLst>
          </p:cNvPr>
          <p:cNvSpPr/>
          <p:nvPr/>
        </p:nvSpPr>
        <p:spPr>
          <a:xfrm flipH="1">
            <a:off x="6220279" y="7417035"/>
            <a:ext cx="70369" cy="133916"/>
          </a:xfrm>
          <a:prstGeom prst="rect">
            <a:avLst/>
          </a:prstGeom>
          <a:solidFill>
            <a:schemeClr val="tx1"/>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1200"/>
          </a:p>
        </p:txBody>
      </p:sp>
      <p:pic>
        <p:nvPicPr>
          <p:cNvPr id="11" name="図 10">
            <a:extLst>
              <a:ext uri="{FF2B5EF4-FFF2-40B4-BE49-F238E27FC236}">
                <a16:creationId xmlns:a16="http://schemas.microsoft.com/office/drawing/2014/main" id="{C8896DA4-ACCD-71EB-83DB-341EF49689E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47465" y="7353620"/>
            <a:ext cx="216000" cy="216000"/>
          </a:xfrm>
          <a:prstGeom prst="rect">
            <a:avLst/>
          </a:prstGeom>
        </p:spPr>
      </p:pic>
      <p:pic>
        <p:nvPicPr>
          <p:cNvPr id="15" name="図 14">
            <a:extLst>
              <a:ext uri="{FF2B5EF4-FFF2-40B4-BE49-F238E27FC236}">
                <a16:creationId xmlns:a16="http://schemas.microsoft.com/office/drawing/2014/main" id="{B8A240C2-C8ED-BF48-AE04-E1B754E3660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00335" y="4030211"/>
            <a:ext cx="180000" cy="180000"/>
          </a:xfrm>
          <a:prstGeom prst="rect">
            <a:avLst/>
          </a:prstGeom>
        </p:spPr>
      </p:pic>
      <p:sp>
        <p:nvSpPr>
          <p:cNvPr id="6" name="スライド番号プレースホルダー 3">
            <a:extLst>
              <a:ext uri="{FF2B5EF4-FFF2-40B4-BE49-F238E27FC236}">
                <a16:creationId xmlns:a16="http://schemas.microsoft.com/office/drawing/2014/main" id="{C9BE9F21-CD35-3964-7A4C-BE4D39909A2A}"/>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29</a:t>
            </a:r>
            <a:endParaRPr kumimoji="1" lang="ja-JP" altLang="en-US"/>
          </a:p>
        </p:txBody>
      </p:sp>
    </p:spTree>
    <p:extLst>
      <p:ext uri="{BB962C8B-B14F-4D97-AF65-F5344CB8AC3E}">
        <p14:creationId xmlns:p14="http://schemas.microsoft.com/office/powerpoint/2010/main" val="2952803086"/>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graphicFrame>
        <p:nvGraphicFramePr>
          <p:cNvPr id="4" name="表 3">
            <a:extLst>
              <a:ext uri="{FF2B5EF4-FFF2-40B4-BE49-F238E27FC236}">
                <a16:creationId xmlns:a16="http://schemas.microsoft.com/office/drawing/2014/main" id="{30C1516B-06EF-A836-389A-5ADCFA92C07C}"/>
              </a:ext>
            </a:extLst>
          </p:cNvPr>
          <p:cNvGraphicFramePr>
            <a:graphicFrameLocks noGrp="1"/>
          </p:cNvGraphicFramePr>
          <p:nvPr>
            <p:extLst>
              <p:ext uri="{D42A27DB-BD31-4B8C-83A1-F6EECF244321}">
                <p14:modId xmlns:p14="http://schemas.microsoft.com/office/powerpoint/2010/main" val="2574391046"/>
              </p:ext>
            </p:extLst>
          </p:nvPr>
        </p:nvGraphicFramePr>
        <p:xfrm>
          <a:off x="622800" y="2052000"/>
          <a:ext cx="5612400" cy="12115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15280">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rPr>
                        <a:t>13-2. 【LV.3 </a:t>
                      </a:r>
                      <a:r>
                        <a:rPr kumimoji="1" lang="ja-JP" altLang="en-US" sz="1050" b="1" i="0" u="none" strike="noStrike" kern="1200" cap="none" spc="0" normalizeH="0" baseline="0" noProof="0">
                          <a:ln>
                            <a:noFill/>
                          </a:ln>
                          <a:solidFill>
                            <a:schemeClr val="tx1"/>
                          </a:solidFill>
                          <a:effectLst/>
                          <a:uLnTx/>
                          <a:uFill>
                            <a:solidFill>
                              <a:prstClr val="white"/>
                            </a:solidFill>
                          </a:uFill>
                          <a:latin typeface="+mn-lt"/>
                          <a:ea typeface="+mn-ea"/>
                          <a:cs typeface="+mn-cs"/>
                        </a:rPr>
                        <a:t>網羅的アプローチ</a:t>
                      </a:r>
                      <a:r>
                        <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rPr>
                        <a:t>】</a:t>
                      </a:r>
                      <a:r>
                        <a:rPr kumimoji="1" lang="ja-JP" altLang="en-US" sz="1050" b="1" i="0" u="none" strike="noStrike" kern="1200" cap="none" spc="0" normalizeH="0" baseline="0" noProof="0">
                          <a:ln>
                            <a:noFill/>
                          </a:ln>
                          <a:solidFill>
                            <a:schemeClr val="tx1"/>
                          </a:solidFill>
                          <a:effectLst/>
                          <a:uLnTx/>
                          <a:uFill>
                            <a:solidFill>
                              <a:prstClr val="white"/>
                            </a:solidFill>
                          </a:uFill>
                          <a:latin typeface="+mn-lt"/>
                          <a:ea typeface="+mn-ea"/>
                          <a:cs typeface="+mn-cs"/>
                        </a:rPr>
                        <a:t>フレームワークを参考とした実施手順</a:t>
                      </a:r>
                      <a:br>
                        <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1" i="0" u="none" strike="noStrike" kern="1200" cap="none" spc="0" normalizeH="0" baseline="0" noProof="0">
                          <a:ln>
                            <a:noFill/>
                          </a:ln>
                          <a:solidFill>
                            <a:schemeClr val="tx1"/>
                          </a:solidFill>
                          <a:effectLst/>
                          <a:uLnTx/>
                          <a:uFill>
                            <a:solidFill>
                              <a:prstClr val="white"/>
                            </a:solidFill>
                          </a:uFill>
                          <a:latin typeface="+mn-lt"/>
                          <a:ea typeface="+mn-ea"/>
                          <a:cs typeface="+mn-cs"/>
                        </a:rPr>
                        <a:t>　</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ISMS</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は、</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PDCA</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サイクルに則って運用することとなります。</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ISMS</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における</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PDCA</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サイクルを回すために重要となるドキュメントの作成方法や、実施すべき事項について焦点を当てて説明しています。</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a:t>
                      </a:r>
                      <a:r>
                        <a:rPr kumimoji="1" lang="en-US" altLang="ja-JP" sz="1050" b="0" i="0" u="none" strike="noStrike" kern="1200" cap="none" spc="0" normalizeH="0" baseline="0" noProof="0">
                          <a:ln>
                            <a:noFill/>
                          </a:ln>
                          <a:solidFill>
                            <a:prstClr val="black"/>
                          </a:solidFill>
                          <a:effectLst/>
                          <a:uLnTx/>
                          <a:uFillTx/>
                          <a:latin typeface="+mn-lt"/>
                          <a:ea typeface="+mn-ea"/>
                          <a:cs typeface="+mn-cs"/>
                        </a:rPr>
                        <a:t>ISMS</a:t>
                      </a:r>
                      <a:r>
                        <a:rPr kumimoji="1" lang="ja-JP" altLang="en-US" sz="1050" b="0" i="0" u="none" strike="noStrike" kern="1200" cap="none" spc="0" normalizeH="0" baseline="0" noProof="0">
                          <a:ln>
                            <a:noFill/>
                          </a:ln>
                          <a:solidFill>
                            <a:prstClr val="black"/>
                          </a:solidFill>
                          <a:effectLst/>
                          <a:uLnTx/>
                          <a:uFillTx/>
                          <a:latin typeface="+mn-lt"/>
                          <a:ea typeface="+mn-ea"/>
                          <a:cs typeface="+mn-cs"/>
                        </a:rPr>
                        <a:t>の要求事項を定めている</a:t>
                      </a:r>
                      <a:r>
                        <a:rPr kumimoji="1" lang="en-US" altLang="ja-JP" sz="1050" b="0" i="0" u="none" strike="noStrike" kern="1200" cap="none" spc="0" normalizeH="0" baseline="0" noProof="0">
                          <a:ln>
                            <a:noFill/>
                          </a:ln>
                          <a:solidFill>
                            <a:prstClr val="black"/>
                          </a:solidFill>
                          <a:effectLst/>
                          <a:uLnTx/>
                          <a:uFillTx/>
                          <a:latin typeface="+mn-lt"/>
                          <a:ea typeface="+mn-ea"/>
                          <a:cs typeface="+mn-cs"/>
                        </a:rPr>
                        <a:t>ISO/IEC 27001</a:t>
                      </a:r>
                      <a:r>
                        <a:rPr kumimoji="1" lang="ja-JP" altLang="en-US" sz="1050" b="0" i="0" u="none" strike="noStrike" kern="1200" cap="none" spc="0" normalizeH="0" baseline="0" noProof="0">
                          <a:ln>
                            <a:noFill/>
                          </a:ln>
                          <a:solidFill>
                            <a:prstClr val="black"/>
                          </a:solidFill>
                          <a:effectLst/>
                          <a:uLnTx/>
                          <a:uFillTx/>
                          <a:latin typeface="+mn-lt"/>
                          <a:ea typeface="+mn-ea"/>
                          <a:cs typeface="+mn-cs"/>
                        </a:rPr>
                        <a:t>の</a:t>
                      </a:r>
                      <a:r>
                        <a:rPr kumimoji="1" lang="en-US" altLang="ja-JP" sz="1050" b="0" i="0" u="none" strike="noStrike" kern="1200" cap="none" spc="0" normalizeH="0" baseline="0" noProof="0">
                          <a:ln>
                            <a:noFill/>
                          </a:ln>
                          <a:solidFill>
                            <a:prstClr val="black"/>
                          </a:solidFill>
                          <a:effectLst/>
                          <a:uLnTx/>
                          <a:uFillTx/>
                          <a:latin typeface="+mn-lt"/>
                          <a:ea typeface="+mn-ea"/>
                          <a:cs typeface="+mn-cs"/>
                        </a:rPr>
                        <a:t>1</a:t>
                      </a:r>
                      <a:r>
                        <a:rPr kumimoji="1" lang="ja-JP" altLang="en-US" sz="1050" b="0" i="0" u="none" strike="noStrike" kern="1200" cap="none" spc="0" normalizeH="0" baseline="0" noProof="0">
                          <a:ln>
                            <a:noFill/>
                          </a:ln>
                          <a:solidFill>
                            <a:prstClr val="black"/>
                          </a:solidFill>
                          <a:effectLst/>
                          <a:uLnTx/>
                          <a:uFillTx/>
                          <a:latin typeface="+mn-lt"/>
                          <a:ea typeface="+mn-ea"/>
                          <a:cs typeface="+mn-cs"/>
                        </a:rPr>
                        <a:t>から</a:t>
                      </a:r>
                      <a:r>
                        <a:rPr kumimoji="1" lang="en-US" altLang="ja-JP" sz="1050" b="0" i="0" u="none" strike="noStrike" kern="1200" cap="none" spc="0" normalizeH="0" baseline="0" noProof="0">
                          <a:ln>
                            <a:noFill/>
                          </a:ln>
                          <a:solidFill>
                            <a:prstClr val="black"/>
                          </a:solidFill>
                          <a:effectLst/>
                          <a:uLnTx/>
                          <a:uFillTx/>
                          <a:latin typeface="+mn-lt"/>
                          <a:ea typeface="+mn-ea"/>
                          <a:cs typeface="+mn-cs"/>
                        </a:rPr>
                        <a:t>3</a:t>
                      </a:r>
                      <a:r>
                        <a:rPr kumimoji="1" lang="ja-JP" altLang="en-US" sz="1050" b="0" i="0" u="none" strike="noStrike" kern="1200" cap="none" spc="0" normalizeH="0" baseline="0" noProof="0">
                          <a:ln>
                            <a:noFill/>
                          </a:ln>
                          <a:solidFill>
                            <a:prstClr val="black"/>
                          </a:solidFill>
                          <a:effectLst/>
                          <a:uLnTx/>
                          <a:uFillTx/>
                          <a:latin typeface="+mn-lt"/>
                          <a:ea typeface="+mn-ea"/>
                          <a:cs typeface="+mn-cs"/>
                        </a:rPr>
                        <a:t>はそれぞれ「</a:t>
                      </a:r>
                      <a:r>
                        <a:rPr kumimoji="1" lang="en-US" altLang="ja-JP" sz="1050" b="0" i="0" u="none" strike="noStrike" kern="1200" cap="none" spc="0" normalizeH="0" baseline="0" noProof="0">
                          <a:ln>
                            <a:noFill/>
                          </a:ln>
                          <a:solidFill>
                            <a:prstClr val="black"/>
                          </a:solidFill>
                          <a:effectLst/>
                          <a:uLnTx/>
                          <a:uFillTx/>
                          <a:latin typeface="+mn-lt"/>
                          <a:ea typeface="+mn-ea"/>
                          <a:cs typeface="+mn-cs"/>
                        </a:rPr>
                        <a:t>1.</a:t>
                      </a:r>
                      <a:r>
                        <a:rPr kumimoji="1" lang="ja-JP" altLang="en-US" sz="1050" b="0" i="0" u="none" strike="noStrike" kern="1200" cap="none" spc="0" normalizeH="0" baseline="0" noProof="0">
                          <a:ln>
                            <a:noFill/>
                          </a:ln>
                          <a:solidFill>
                            <a:prstClr val="black"/>
                          </a:solidFill>
                          <a:effectLst/>
                          <a:uLnTx/>
                          <a:uFillTx/>
                          <a:latin typeface="+mn-lt"/>
                          <a:ea typeface="+mn-ea"/>
                          <a:cs typeface="+mn-cs"/>
                        </a:rPr>
                        <a:t>適用範囲」「</a:t>
                      </a:r>
                      <a:r>
                        <a:rPr kumimoji="1" lang="en-US" altLang="ja-JP" sz="1050" b="0" i="0" u="none" strike="noStrike" kern="1200" cap="none" spc="0" normalizeH="0" baseline="0" noProof="0">
                          <a:ln>
                            <a:noFill/>
                          </a:ln>
                          <a:solidFill>
                            <a:prstClr val="black"/>
                          </a:solidFill>
                          <a:effectLst/>
                          <a:uLnTx/>
                          <a:uFillTx/>
                          <a:latin typeface="+mn-lt"/>
                          <a:ea typeface="+mn-ea"/>
                          <a:cs typeface="+mn-cs"/>
                        </a:rPr>
                        <a:t>2.</a:t>
                      </a:r>
                      <a:r>
                        <a:rPr kumimoji="1" lang="ja-JP" altLang="en-US" sz="1050" b="0" i="0" u="none" strike="noStrike" kern="1200" cap="none" spc="0" normalizeH="0" baseline="0" noProof="0">
                          <a:ln>
                            <a:noFill/>
                          </a:ln>
                          <a:solidFill>
                            <a:prstClr val="black"/>
                          </a:solidFill>
                          <a:effectLst/>
                          <a:uLnTx/>
                          <a:uFillTx/>
                          <a:latin typeface="+mn-lt"/>
                          <a:ea typeface="+mn-ea"/>
                          <a:cs typeface="+mn-cs"/>
                        </a:rPr>
                        <a:t>引用規格」「</a:t>
                      </a:r>
                      <a:r>
                        <a:rPr kumimoji="1" lang="en-US" altLang="ja-JP" sz="1050" b="0" i="0" u="none" strike="noStrike" kern="1200" cap="none" spc="0" normalizeH="0" baseline="0" noProof="0">
                          <a:ln>
                            <a:noFill/>
                          </a:ln>
                          <a:solidFill>
                            <a:prstClr val="black"/>
                          </a:solidFill>
                          <a:effectLst/>
                          <a:uLnTx/>
                          <a:uFillTx/>
                          <a:latin typeface="+mn-lt"/>
                          <a:ea typeface="+mn-ea"/>
                          <a:cs typeface="+mn-cs"/>
                        </a:rPr>
                        <a:t>3.</a:t>
                      </a:r>
                      <a:r>
                        <a:rPr kumimoji="1" lang="ja-JP" altLang="en-US" sz="1050" b="0" i="0" u="none" strike="noStrike" kern="1200" cap="none" spc="0" normalizeH="0" baseline="0" noProof="0">
                          <a:ln>
                            <a:noFill/>
                          </a:ln>
                          <a:solidFill>
                            <a:prstClr val="black"/>
                          </a:solidFill>
                          <a:effectLst/>
                          <a:uLnTx/>
                          <a:uFillTx/>
                          <a:latin typeface="+mn-lt"/>
                          <a:ea typeface="+mn-ea"/>
                          <a:cs typeface="+mn-cs"/>
                        </a:rPr>
                        <a:t>用語及び定義」なので、実質的な要求事項は「</a:t>
                      </a:r>
                      <a:r>
                        <a:rPr kumimoji="1" lang="en-US" altLang="ja-JP" sz="1050" b="0" i="0" u="none" strike="noStrike" kern="1200" cap="none" spc="0" normalizeH="0" baseline="0" noProof="0">
                          <a:ln>
                            <a:noFill/>
                          </a:ln>
                          <a:solidFill>
                            <a:prstClr val="black"/>
                          </a:solidFill>
                          <a:effectLst/>
                          <a:uLnTx/>
                          <a:uFillTx/>
                          <a:latin typeface="+mn-lt"/>
                          <a:ea typeface="+mn-ea"/>
                          <a:cs typeface="+mn-cs"/>
                        </a:rPr>
                        <a:t>4. </a:t>
                      </a:r>
                      <a:r>
                        <a:rPr kumimoji="1" lang="ja-JP" altLang="en-US" sz="1050" b="0" i="0" u="none" strike="noStrike" kern="1200" cap="none" spc="0" normalizeH="0" baseline="0" noProof="0">
                          <a:ln>
                            <a:noFill/>
                          </a:ln>
                          <a:solidFill>
                            <a:prstClr val="black"/>
                          </a:solidFill>
                          <a:effectLst/>
                          <a:uLnTx/>
                          <a:uFillTx/>
                          <a:latin typeface="+mn-lt"/>
                          <a:ea typeface="+mn-ea"/>
                          <a:cs typeface="+mn-cs"/>
                        </a:rPr>
                        <a:t>組織の状況」から「</a:t>
                      </a:r>
                      <a:r>
                        <a:rPr kumimoji="1" lang="en-US" altLang="ja-JP" sz="1050" b="0" i="0" u="none" strike="noStrike" kern="1200" cap="none" spc="0" normalizeH="0" baseline="0" noProof="0">
                          <a:ln>
                            <a:noFill/>
                          </a:ln>
                          <a:solidFill>
                            <a:prstClr val="black"/>
                          </a:solidFill>
                          <a:effectLst/>
                          <a:uLnTx/>
                          <a:uFillTx/>
                          <a:latin typeface="+mn-lt"/>
                          <a:ea typeface="+mn-ea"/>
                          <a:cs typeface="+mn-cs"/>
                        </a:rPr>
                        <a:t>10. </a:t>
                      </a:r>
                      <a:r>
                        <a:rPr kumimoji="1" lang="ja-JP" altLang="en-US" sz="1050" b="0" i="0" u="none" strike="noStrike" kern="1200" cap="none" spc="0" normalizeH="0" baseline="0" noProof="0">
                          <a:ln>
                            <a:noFill/>
                          </a:ln>
                          <a:solidFill>
                            <a:prstClr val="black"/>
                          </a:solidFill>
                          <a:effectLst/>
                          <a:uLnTx/>
                          <a:uFillTx/>
                          <a:latin typeface="+mn-lt"/>
                          <a:ea typeface="+mn-ea"/>
                          <a:cs typeface="+mn-cs"/>
                        </a:rPr>
                        <a:t>改善」までの</a:t>
                      </a:r>
                      <a:r>
                        <a:rPr kumimoji="1" lang="en-US" altLang="ja-JP" sz="1050" b="0" i="0" u="none" strike="noStrike" kern="1200" cap="none" spc="0" normalizeH="0" baseline="0" noProof="0">
                          <a:ln>
                            <a:noFill/>
                          </a:ln>
                          <a:solidFill>
                            <a:prstClr val="black"/>
                          </a:solidFill>
                          <a:effectLst/>
                          <a:uLnTx/>
                          <a:uFillTx/>
                          <a:latin typeface="+mn-lt"/>
                          <a:ea typeface="+mn-ea"/>
                          <a:cs typeface="+mn-cs"/>
                        </a:rPr>
                        <a:t>7</a:t>
                      </a:r>
                      <a:r>
                        <a:rPr kumimoji="1" lang="ja-JP" altLang="en-US" sz="1050" b="0" i="0" u="none" strike="noStrike" kern="1200" cap="none" spc="0" normalizeH="0" baseline="0" noProof="0">
                          <a:ln>
                            <a:noFill/>
                          </a:ln>
                          <a:solidFill>
                            <a:prstClr val="black"/>
                          </a:solidFill>
                          <a:effectLst/>
                          <a:uLnTx/>
                          <a:uFillTx/>
                          <a:latin typeface="+mn-lt"/>
                          <a:ea typeface="+mn-ea"/>
                          <a:cs typeface="+mn-cs"/>
                        </a:rPr>
                        <a:t>項目となっています。</a:t>
                      </a:r>
                      <a:endPar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endParaRPr>
                    </a:p>
                  </a:txBody>
                  <a:tcPr>
                    <a:noFill/>
                  </a:tcPr>
                </a:tc>
                <a:extLst>
                  <a:ext uri="{0D108BD9-81ED-4DB2-BD59-A6C34878D82A}">
                    <a16:rowId xmlns:a16="http://schemas.microsoft.com/office/drawing/2014/main" val="2132529652"/>
                  </a:ext>
                </a:extLst>
              </a:tr>
            </a:tbl>
          </a:graphicData>
        </a:graphic>
      </p:graphicFrame>
      <p:graphicFrame>
        <p:nvGraphicFramePr>
          <p:cNvPr id="3" name="図表 2">
            <a:extLst>
              <a:ext uri="{FF2B5EF4-FFF2-40B4-BE49-F238E27FC236}">
                <a16:creationId xmlns:a16="http://schemas.microsoft.com/office/drawing/2014/main" id="{67895122-DBA8-C319-5EDE-30D5AFE52D90}"/>
              </a:ext>
            </a:extLst>
          </p:cNvPr>
          <p:cNvGraphicFramePr/>
          <p:nvPr>
            <p:extLst>
              <p:ext uri="{D42A27DB-BD31-4B8C-83A1-F6EECF244321}">
                <p14:modId xmlns:p14="http://schemas.microsoft.com/office/powerpoint/2010/main" val="525517565"/>
              </p:ext>
            </p:extLst>
          </p:nvPr>
        </p:nvGraphicFramePr>
        <p:xfrm>
          <a:off x="622800" y="3086677"/>
          <a:ext cx="5612400" cy="2357073"/>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7" name="テキスト プレースホルダー 3">
            <a:extLst>
              <a:ext uri="{FF2B5EF4-FFF2-40B4-BE49-F238E27FC236}">
                <a16:creationId xmlns:a16="http://schemas.microsoft.com/office/drawing/2014/main" id="{BE369D84-BF71-7FB4-A0D8-2976BC7363CC}"/>
              </a:ext>
            </a:extLst>
          </p:cNvPr>
          <p:cNvSpPr txBox="1">
            <a:spLocks/>
          </p:cNvSpPr>
          <p:nvPr/>
        </p:nvSpPr>
        <p:spPr>
          <a:xfrm>
            <a:off x="622800" y="7366042"/>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t>訴求ポイント</a:t>
            </a:r>
          </a:p>
        </p:txBody>
      </p:sp>
      <p:sp>
        <p:nvSpPr>
          <p:cNvPr id="8" name="四角形: 角を丸くする 7">
            <a:extLst>
              <a:ext uri="{FF2B5EF4-FFF2-40B4-BE49-F238E27FC236}">
                <a16:creationId xmlns:a16="http://schemas.microsoft.com/office/drawing/2014/main" id="{485F7A02-4FC9-8BD3-8ABE-DFD5EB2A7A5C}"/>
              </a:ext>
            </a:extLst>
          </p:cNvPr>
          <p:cNvSpPr/>
          <p:nvPr/>
        </p:nvSpPr>
        <p:spPr>
          <a:xfrm>
            <a:off x="622800" y="8574201"/>
            <a:ext cx="5612400" cy="410728"/>
          </a:xfrm>
          <a:prstGeom prst="roundRect">
            <a:avLst/>
          </a:prstGeom>
          <a:solidFill>
            <a:schemeClr val="bg1"/>
          </a:solid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r>
              <a:rPr kumimoji="1" lang="ja-JP" altLang="en-US" sz="800" b="1">
                <a:latin typeface="+mn-ea"/>
              </a:rPr>
              <a:t>認識していただきたい実施概要</a:t>
            </a:r>
            <a:endParaRPr kumimoji="1" lang="en-US" altLang="ja-JP" sz="800" b="1">
              <a:latin typeface="+mn-ea"/>
            </a:endParaRPr>
          </a:p>
          <a:p>
            <a:pPr marL="171450" indent="-171450">
              <a:buFont typeface="Wingdings" panose="05000000000000000000" pitchFamily="2" charset="2"/>
              <a:buChar char="ü"/>
            </a:pPr>
            <a:r>
              <a:rPr lang="ja-JP" altLang="en-US" sz="800" u="none" strike="noStrike">
                <a:effectLst/>
              </a:rPr>
              <a:t>「</a:t>
            </a:r>
            <a:r>
              <a:rPr lang="en-US" altLang="ja-JP" sz="800" u="none" strike="noStrike">
                <a:effectLst/>
              </a:rPr>
              <a:t>4. </a:t>
            </a:r>
            <a:r>
              <a:rPr lang="ja-JP" altLang="en-US" sz="800" u="none" strike="noStrike">
                <a:effectLst/>
              </a:rPr>
              <a:t>組織の状況」から「</a:t>
            </a:r>
            <a:r>
              <a:rPr lang="en-US" altLang="ja-JP" sz="800" u="none" strike="noStrike">
                <a:effectLst/>
              </a:rPr>
              <a:t>10. </a:t>
            </a:r>
            <a:r>
              <a:rPr lang="ja-JP" altLang="en-US" sz="800" u="none" strike="noStrike">
                <a:effectLst/>
              </a:rPr>
              <a:t>改善」までの</a:t>
            </a:r>
            <a:r>
              <a:rPr lang="en-US" altLang="ja-JP" sz="800" u="none" strike="noStrike">
                <a:effectLst/>
              </a:rPr>
              <a:t>7</a:t>
            </a:r>
            <a:r>
              <a:rPr lang="ja-JP" altLang="en-US" sz="800" u="none" strike="noStrike">
                <a:effectLst/>
              </a:rPr>
              <a:t>項目で必要なドキュメントの作成手順を理解すること。</a:t>
            </a:r>
            <a:endParaRPr lang="en-US" altLang="ja-JP" sz="800" u="none" strike="noStrike">
              <a:effectLst/>
            </a:endParaRPr>
          </a:p>
          <a:p>
            <a:pPr marL="171450" indent="-171450">
              <a:buFont typeface="Wingdings" panose="05000000000000000000" pitchFamily="2" charset="2"/>
              <a:buChar char="ü"/>
            </a:pPr>
            <a:r>
              <a:rPr lang="en-US" altLang="ja-JP" sz="800" u="none" strike="noStrike">
                <a:effectLst/>
              </a:rPr>
              <a:t>ISMS</a:t>
            </a:r>
            <a:r>
              <a:rPr lang="ja-JP" altLang="en-US" sz="800" u="none" strike="noStrike">
                <a:effectLst/>
              </a:rPr>
              <a:t>マネジメントプロセスを取り込み、</a:t>
            </a:r>
            <a:r>
              <a:rPr lang="en-US" altLang="ja-JP" sz="800" u="none" strike="noStrike">
                <a:effectLst/>
              </a:rPr>
              <a:t>PDCA</a:t>
            </a:r>
            <a:r>
              <a:rPr lang="ja-JP" altLang="en-US" sz="800" u="none" strike="noStrike">
                <a:effectLst/>
              </a:rPr>
              <a:t>サイクルを回すこと</a:t>
            </a:r>
            <a:r>
              <a:rPr kumimoji="1" lang="ja-JP" altLang="en-US" sz="800" u="none" strike="noStrike">
                <a:effectLst/>
                <a:latin typeface="+mn-ea"/>
              </a:rPr>
              <a:t>。</a:t>
            </a:r>
            <a:endParaRPr lang="en-US" altLang="ja-JP" sz="800" u="none" strike="noStrike">
              <a:effectLst/>
            </a:endParaRPr>
          </a:p>
        </p:txBody>
      </p:sp>
      <p:sp>
        <p:nvSpPr>
          <p:cNvPr id="13" name="テキスト ボックス 12">
            <a:extLst>
              <a:ext uri="{FF2B5EF4-FFF2-40B4-BE49-F238E27FC236}">
                <a16:creationId xmlns:a16="http://schemas.microsoft.com/office/drawing/2014/main" id="{80C5EB01-CA67-0D8A-FF0F-503A2A686DF9}"/>
              </a:ext>
            </a:extLst>
          </p:cNvPr>
          <p:cNvSpPr txBox="1"/>
          <p:nvPr/>
        </p:nvSpPr>
        <p:spPr>
          <a:xfrm>
            <a:off x="622800" y="7653423"/>
            <a:ext cx="5612400" cy="738664"/>
          </a:xfrm>
          <a:prstGeom prst="rect">
            <a:avLst/>
          </a:prstGeom>
          <a:noFill/>
          <a:ln>
            <a:solidFill>
              <a:schemeClr val="tx1"/>
            </a:solidFill>
          </a:ln>
        </p:spPr>
        <p:txBody>
          <a:bodyPr wrap="square">
            <a:spAutoFit/>
          </a:bodyPr>
          <a:lstStyle/>
          <a:p>
            <a:r>
              <a:rPr kumimoji="1" lang="ja-JP" altLang="en-US" sz="1050" b="1">
                <a:latin typeface="+mn-ea"/>
              </a:rPr>
              <a:t>章</a:t>
            </a:r>
            <a:r>
              <a:rPr kumimoji="1" lang="ja-JP" altLang="en-US" sz="1050" b="1">
                <a:solidFill>
                  <a:schemeClr val="tx1"/>
                </a:solidFill>
                <a:latin typeface="+mn-ea"/>
              </a:rPr>
              <a:t>を通した気づき・学び</a:t>
            </a:r>
            <a:endParaRPr kumimoji="1" lang="en-US" altLang="ja-JP" sz="1050" b="1">
              <a:solidFill>
                <a:schemeClr val="tx1"/>
              </a:solidFill>
              <a:latin typeface="+mn-ea"/>
            </a:endParaRPr>
          </a:p>
          <a:p>
            <a:r>
              <a:rPr lang="ja-JP" altLang="en-US" sz="1050" u="none" strike="noStrike">
                <a:effectLst/>
              </a:rPr>
              <a:t>　</a:t>
            </a:r>
            <a:r>
              <a:rPr lang="en-US" altLang="ja-JP" sz="1050" u="none" strike="noStrike">
                <a:effectLst/>
              </a:rPr>
              <a:t>ISMS</a:t>
            </a:r>
            <a:r>
              <a:rPr lang="ja-JP" altLang="en-US" sz="1050" u="none" strike="noStrike">
                <a:effectLst/>
              </a:rPr>
              <a:t>を用いる網羅的アプローチを実施することで、単にセキュリティ対策を検討するだけではなく、</a:t>
            </a:r>
            <a:r>
              <a:rPr lang="en-US" altLang="ja-JP" sz="1050" u="none" strike="noStrike">
                <a:effectLst/>
              </a:rPr>
              <a:t>PDCA</a:t>
            </a:r>
            <a:r>
              <a:rPr lang="ja-JP" altLang="en-US" sz="1050" u="none" strike="noStrike">
                <a:effectLst/>
              </a:rPr>
              <a:t>サイクルによって</a:t>
            </a:r>
            <a:r>
              <a:rPr lang="en-US" altLang="ja-JP" sz="1050" u="none" strike="noStrike">
                <a:effectLst/>
              </a:rPr>
              <a:t>ISMS</a:t>
            </a:r>
            <a:r>
              <a:rPr lang="ja-JP" altLang="en-US" sz="1050" u="none" strike="noStrike">
                <a:effectLst/>
              </a:rPr>
              <a:t>自体を継続的に改善し、より自社に適した対策を検討できるようになります。</a:t>
            </a:r>
            <a:endParaRPr lang="en-US" altLang="ja-JP" sz="1050" u="none" strike="noStrike">
              <a:effectLst/>
            </a:endParaRPr>
          </a:p>
        </p:txBody>
      </p:sp>
      <p:graphicFrame>
        <p:nvGraphicFramePr>
          <p:cNvPr id="15" name="表 14">
            <a:extLst>
              <a:ext uri="{FF2B5EF4-FFF2-40B4-BE49-F238E27FC236}">
                <a16:creationId xmlns:a16="http://schemas.microsoft.com/office/drawing/2014/main" id="{A94BC239-6B8B-9E43-6783-5EADEBD7749E}"/>
              </a:ext>
            </a:extLst>
          </p:cNvPr>
          <p:cNvGraphicFramePr>
            <a:graphicFrameLocks noGrp="1"/>
          </p:cNvGraphicFramePr>
          <p:nvPr>
            <p:extLst>
              <p:ext uri="{D42A27DB-BD31-4B8C-83A1-F6EECF244321}">
                <p14:modId xmlns:p14="http://schemas.microsoft.com/office/powerpoint/2010/main" val="2377152938"/>
              </p:ext>
            </p:extLst>
          </p:nvPr>
        </p:nvGraphicFramePr>
        <p:xfrm>
          <a:off x="622800" y="9029707"/>
          <a:ext cx="5612400" cy="335280"/>
        </p:xfrm>
        <a:graphic>
          <a:graphicData uri="http://schemas.openxmlformats.org/drawingml/2006/table">
            <a:tbl>
              <a:tblPr firstRow="1" bandRow="1">
                <a:tableStyleId>{5C22544A-7EE6-4342-B048-85BDC9FD1C3A}</a:tableStyleId>
              </a:tblPr>
              <a:tblGrid>
                <a:gridCol w="1987575">
                  <a:extLst>
                    <a:ext uri="{9D8B030D-6E8A-4147-A177-3AD203B41FA5}">
                      <a16:colId xmlns:a16="http://schemas.microsoft.com/office/drawing/2014/main" val="727053212"/>
                    </a:ext>
                  </a:extLst>
                </a:gridCol>
                <a:gridCol w="3624825">
                  <a:extLst>
                    <a:ext uri="{9D8B030D-6E8A-4147-A177-3AD203B41FA5}">
                      <a16:colId xmlns:a16="http://schemas.microsoft.com/office/drawing/2014/main" val="3234435599"/>
                    </a:ext>
                  </a:extLst>
                </a:gridCol>
              </a:tblGrid>
              <a:tr h="0">
                <a:tc gridSpan="2">
                  <a:txBody>
                    <a:bodyPr/>
                    <a:lstStyle/>
                    <a:p>
                      <a:r>
                        <a:rPr kumimoji="1" lang="ja-JP" altLang="en-US" sz="500" b="0">
                          <a:solidFill>
                            <a:sysClr val="windowText" lastClr="000000"/>
                          </a:solidFill>
                          <a:latin typeface="+mn-ea"/>
                          <a:ea typeface="+mn-ea"/>
                        </a:rPr>
                        <a:t>実践のために参考となる文献（参考文献）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600" b="0">
                        <a:solidFill>
                          <a:sysClr val="windowText" lastClr="000000"/>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8303303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a:solidFill>
                            <a:sysClr val="windowText" lastClr="000000"/>
                          </a:solidFill>
                          <a:latin typeface="メイリオ" panose="020B0604030504040204" pitchFamily="50" charset="-128"/>
                          <a:ea typeface="メイリオ" panose="020B0604030504040204" pitchFamily="50" charset="-128"/>
                        </a:rPr>
                        <a:t>ISO/IEC 27001:2022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u="sng" baseline="0">
                          <a:solidFill>
                            <a:sysClr val="windowText" lastClr="000000"/>
                          </a:solidFill>
                          <a:uFill>
                            <a:solidFill>
                              <a:schemeClr val="bg1"/>
                            </a:solidFill>
                          </a:uFill>
                          <a:latin typeface="+mn-ea"/>
                          <a:ea typeface="+mn-ea"/>
                          <a:hlinkClick r:id="rId9"/>
                        </a:rPr>
                        <a:t>https://www.iso.org/standard/27001</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bl>
          </a:graphicData>
        </a:graphic>
      </p:graphicFrame>
      <p:sp>
        <p:nvSpPr>
          <p:cNvPr id="21" name="テキスト プレースホルダー 2">
            <a:extLst>
              <a:ext uri="{FF2B5EF4-FFF2-40B4-BE49-F238E27FC236}">
                <a16:creationId xmlns:a16="http://schemas.microsoft.com/office/drawing/2014/main" id="{D7D0FF56-2402-CA9A-C5EC-3C0BA102DEBA}"/>
              </a:ext>
            </a:extLst>
          </p:cNvPr>
          <p:cNvSpPr>
            <a:spLocks noGrp="1"/>
          </p:cNvSpPr>
          <p:nvPr>
            <p:ph type="body" sz="quarter" idx="14"/>
          </p:nvPr>
        </p:nvSpPr>
        <p:spPr>
          <a:xfrm>
            <a:off x="1123950" y="1457325"/>
            <a:ext cx="6143124" cy="381000"/>
          </a:xfrm>
        </p:spPr>
        <p:txBody>
          <a:bodyPr/>
          <a:lstStyle/>
          <a:p>
            <a:r>
              <a:rPr kumimoji="1" lang="en-US" altLang="ja-JP"/>
              <a:t>19-2-13. </a:t>
            </a:r>
            <a:r>
              <a:rPr kumimoji="1" lang="ja-JP" altLang="en-US" sz="1000"/>
              <a:t>第</a:t>
            </a:r>
            <a:r>
              <a:rPr kumimoji="1" lang="en-US" altLang="ja-JP" sz="1000"/>
              <a:t>13</a:t>
            </a:r>
            <a:r>
              <a:rPr kumimoji="1" lang="ja-JP" altLang="en-US" sz="1000"/>
              <a:t>章</a:t>
            </a:r>
            <a:r>
              <a:rPr kumimoji="1" lang="en-US" altLang="ja-JP" sz="1000"/>
              <a:t>. ISMS</a:t>
            </a:r>
            <a:r>
              <a:rPr kumimoji="1" lang="ja-JP" altLang="en-US" sz="1000"/>
              <a:t>の要求事項と構築（</a:t>
            </a:r>
            <a:r>
              <a:rPr kumimoji="1" lang="en-US" altLang="ja-JP" sz="1000"/>
              <a:t>LV3. </a:t>
            </a:r>
            <a:r>
              <a:rPr kumimoji="1" lang="ja-JP" altLang="en-US" sz="1000"/>
              <a:t>網羅的アプローチ）</a:t>
            </a:r>
          </a:p>
        </p:txBody>
      </p:sp>
      <p:graphicFrame>
        <p:nvGraphicFramePr>
          <p:cNvPr id="46" name="表 45">
            <a:extLst>
              <a:ext uri="{FF2B5EF4-FFF2-40B4-BE49-F238E27FC236}">
                <a16:creationId xmlns:a16="http://schemas.microsoft.com/office/drawing/2014/main" id="{B73F41DA-86DD-4976-EDAA-4E19ECBF1B51}"/>
              </a:ext>
            </a:extLst>
          </p:cNvPr>
          <p:cNvGraphicFramePr>
            <a:graphicFrameLocks noGrp="1"/>
          </p:cNvGraphicFramePr>
          <p:nvPr>
            <p:extLst>
              <p:ext uri="{D42A27DB-BD31-4B8C-83A1-F6EECF244321}">
                <p14:modId xmlns:p14="http://schemas.microsoft.com/office/powerpoint/2010/main" val="3924278792"/>
              </p:ext>
            </p:extLst>
          </p:nvPr>
        </p:nvGraphicFramePr>
        <p:xfrm>
          <a:off x="622800" y="5469049"/>
          <a:ext cx="5612400" cy="19202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762996276"/>
                    </a:ext>
                  </a:extLst>
                </a:gridCol>
              </a:tblGrid>
              <a:tr h="1384129">
                <a:tc>
                  <a:txBody>
                    <a:bodyPr/>
                    <a:lstStyle/>
                    <a:p>
                      <a:pPr>
                        <a:defRPr/>
                      </a:pPr>
                      <a:r>
                        <a:rPr kumimoji="1" lang="en-US" altLang="ja-JP" sz="800" b="1">
                          <a:solidFill>
                            <a:schemeClr val="tx1"/>
                          </a:solidFill>
                          <a:latin typeface="+mn-ea"/>
                          <a:ea typeface="+mn-ea"/>
                        </a:rPr>
                        <a:t>4. </a:t>
                      </a:r>
                      <a:r>
                        <a:rPr kumimoji="1" lang="ja-JP" altLang="en-US" sz="800" b="1">
                          <a:solidFill>
                            <a:schemeClr val="tx1"/>
                          </a:solidFill>
                          <a:latin typeface="+mn-ea"/>
                          <a:ea typeface="+mn-ea"/>
                        </a:rPr>
                        <a:t>組織の状況</a:t>
                      </a:r>
                    </a:p>
                    <a:p>
                      <a:pPr>
                        <a:defRPr/>
                      </a:pPr>
                      <a:r>
                        <a:rPr kumimoji="1" lang="ja-JP" altLang="en-US" sz="800" b="0">
                          <a:solidFill>
                            <a:schemeClr val="tx1"/>
                          </a:solidFill>
                          <a:latin typeface="+mn-ea"/>
                          <a:ea typeface="+mn-ea"/>
                        </a:rPr>
                        <a:t>　組織の内情や取り巻く状況、利害関係者のニーズを把握した上で</a:t>
                      </a:r>
                      <a:r>
                        <a:rPr kumimoji="1" lang="en-US" altLang="ja-JP" sz="800" b="0">
                          <a:solidFill>
                            <a:schemeClr val="tx1"/>
                          </a:solidFill>
                          <a:latin typeface="+mn-ea"/>
                          <a:ea typeface="+mn-ea"/>
                        </a:rPr>
                        <a:t>ISMS</a:t>
                      </a:r>
                      <a:r>
                        <a:rPr kumimoji="1" lang="ja-JP" altLang="en-US" sz="800" b="0">
                          <a:solidFill>
                            <a:schemeClr val="tx1"/>
                          </a:solidFill>
                          <a:latin typeface="+mn-ea"/>
                          <a:ea typeface="+mn-ea"/>
                        </a:rPr>
                        <a:t>の適用範囲を決定することを要求している。</a:t>
                      </a:r>
                    </a:p>
                    <a:p>
                      <a:pPr>
                        <a:defRPr/>
                      </a:pPr>
                      <a:r>
                        <a:rPr kumimoji="1" lang="en-US" altLang="ja-JP" sz="800" b="1">
                          <a:solidFill>
                            <a:schemeClr val="tx1"/>
                          </a:solidFill>
                          <a:latin typeface="+mn-ea"/>
                          <a:ea typeface="+mn-ea"/>
                        </a:rPr>
                        <a:t>5. </a:t>
                      </a:r>
                      <a:r>
                        <a:rPr kumimoji="1" lang="ja-JP" altLang="en-US" sz="800" b="1">
                          <a:solidFill>
                            <a:schemeClr val="tx1"/>
                          </a:solidFill>
                          <a:latin typeface="+mn-ea"/>
                          <a:ea typeface="+mn-ea"/>
                        </a:rPr>
                        <a:t>リーダーシップ</a:t>
                      </a:r>
                    </a:p>
                    <a:p>
                      <a:pPr>
                        <a:defRPr/>
                      </a:pPr>
                      <a:r>
                        <a:rPr kumimoji="1" lang="ja-JP" altLang="en-US" sz="800" b="0">
                          <a:solidFill>
                            <a:schemeClr val="tx1"/>
                          </a:solidFill>
                          <a:latin typeface="+mn-ea"/>
                          <a:ea typeface="+mn-ea"/>
                        </a:rPr>
                        <a:t>　トップマネジメントが主導して</a:t>
                      </a:r>
                      <a:r>
                        <a:rPr kumimoji="1" lang="en-US" altLang="ja-JP" sz="800" b="0">
                          <a:solidFill>
                            <a:schemeClr val="tx1"/>
                          </a:solidFill>
                          <a:latin typeface="+mn-ea"/>
                          <a:ea typeface="+mn-ea"/>
                        </a:rPr>
                        <a:t>ISMS</a:t>
                      </a:r>
                      <a:r>
                        <a:rPr kumimoji="1" lang="ja-JP" altLang="en-US" sz="800" b="0">
                          <a:solidFill>
                            <a:schemeClr val="tx1"/>
                          </a:solidFill>
                          <a:latin typeface="+mn-ea"/>
                          <a:ea typeface="+mn-ea"/>
                        </a:rPr>
                        <a:t>を構築することを要求している。（トップマネジメントが実施するべきことのまとめ）</a:t>
                      </a:r>
                    </a:p>
                    <a:p>
                      <a:pPr>
                        <a:defRPr/>
                      </a:pPr>
                      <a:r>
                        <a:rPr kumimoji="1" lang="en-US" altLang="ja-JP" sz="800" b="1">
                          <a:solidFill>
                            <a:schemeClr val="tx1"/>
                          </a:solidFill>
                          <a:latin typeface="+mn-ea"/>
                          <a:ea typeface="+mn-ea"/>
                        </a:rPr>
                        <a:t>6. </a:t>
                      </a:r>
                      <a:r>
                        <a:rPr kumimoji="1" lang="ja-JP" altLang="en-US" sz="800" b="1">
                          <a:solidFill>
                            <a:schemeClr val="tx1"/>
                          </a:solidFill>
                          <a:latin typeface="+mn-ea"/>
                          <a:ea typeface="+mn-ea"/>
                        </a:rPr>
                        <a:t>計画</a:t>
                      </a:r>
                    </a:p>
                    <a:p>
                      <a:pPr>
                        <a:defRPr/>
                      </a:pPr>
                      <a:r>
                        <a:rPr kumimoji="1" lang="ja-JP" altLang="en-US" sz="800" b="0">
                          <a:solidFill>
                            <a:schemeClr val="tx1"/>
                          </a:solidFill>
                          <a:latin typeface="+mn-ea"/>
                          <a:ea typeface="+mn-ea"/>
                        </a:rPr>
                        <a:t>　</a:t>
                      </a:r>
                      <a:r>
                        <a:rPr kumimoji="1" lang="en-US" altLang="ja-JP" sz="800" b="0">
                          <a:solidFill>
                            <a:schemeClr val="tx1"/>
                          </a:solidFill>
                          <a:latin typeface="+mn-ea"/>
                          <a:ea typeface="+mn-ea"/>
                        </a:rPr>
                        <a:t>ISMS</a:t>
                      </a:r>
                      <a:r>
                        <a:rPr kumimoji="1" lang="ja-JP" altLang="en-US" sz="800" b="0">
                          <a:solidFill>
                            <a:schemeClr val="tx1"/>
                          </a:solidFill>
                          <a:latin typeface="+mn-ea"/>
                          <a:ea typeface="+mn-ea"/>
                        </a:rPr>
                        <a:t>の計画を立てる際の要求事項。</a:t>
                      </a:r>
                    </a:p>
                    <a:p>
                      <a:pPr>
                        <a:defRPr/>
                      </a:pPr>
                      <a:r>
                        <a:rPr kumimoji="1" lang="en-US" altLang="ja-JP" sz="800" b="1">
                          <a:solidFill>
                            <a:schemeClr val="tx1"/>
                          </a:solidFill>
                          <a:latin typeface="+mn-ea"/>
                          <a:ea typeface="+mn-ea"/>
                        </a:rPr>
                        <a:t>7. </a:t>
                      </a:r>
                      <a:r>
                        <a:rPr kumimoji="1" lang="ja-JP" altLang="en-US" sz="800" b="1">
                          <a:solidFill>
                            <a:schemeClr val="tx1"/>
                          </a:solidFill>
                          <a:latin typeface="+mn-ea"/>
                          <a:ea typeface="+mn-ea"/>
                        </a:rPr>
                        <a:t>支援</a:t>
                      </a:r>
                    </a:p>
                    <a:p>
                      <a:pPr>
                        <a:defRPr/>
                      </a:pPr>
                      <a:r>
                        <a:rPr kumimoji="1" lang="ja-JP" altLang="en-US" sz="800" b="0">
                          <a:solidFill>
                            <a:schemeClr val="tx1"/>
                          </a:solidFill>
                          <a:latin typeface="+mn-ea"/>
                          <a:ea typeface="+mn-ea"/>
                        </a:rPr>
                        <a:t>　構成員の教育など、</a:t>
                      </a:r>
                      <a:r>
                        <a:rPr kumimoji="1" lang="en-US" altLang="ja-JP" sz="800" b="0">
                          <a:solidFill>
                            <a:schemeClr val="tx1"/>
                          </a:solidFill>
                          <a:latin typeface="+mn-ea"/>
                          <a:ea typeface="+mn-ea"/>
                        </a:rPr>
                        <a:t>ISMS </a:t>
                      </a:r>
                      <a:r>
                        <a:rPr kumimoji="1" lang="ja-JP" altLang="en-US" sz="800" b="0">
                          <a:solidFill>
                            <a:schemeClr val="tx1"/>
                          </a:solidFill>
                          <a:latin typeface="+mn-ea"/>
                          <a:ea typeface="+mn-ea"/>
                        </a:rPr>
                        <a:t>構築にあたり組織が構成員に行うべきサポートを要求している。</a:t>
                      </a:r>
                    </a:p>
                    <a:p>
                      <a:pPr>
                        <a:defRPr/>
                      </a:pPr>
                      <a:r>
                        <a:rPr kumimoji="1" lang="en-US" altLang="ja-JP" sz="800" b="1">
                          <a:solidFill>
                            <a:schemeClr val="tx1"/>
                          </a:solidFill>
                          <a:latin typeface="+mn-ea"/>
                          <a:ea typeface="+mn-ea"/>
                        </a:rPr>
                        <a:t>8. </a:t>
                      </a:r>
                      <a:r>
                        <a:rPr kumimoji="1" lang="ja-JP" altLang="en-US" sz="800" b="1">
                          <a:solidFill>
                            <a:schemeClr val="tx1"/>
                          </a:solidFill>
                          <a:latin typeface="+mn-ea"/>
                          <a:ea typeface="+mn-ea"/>
                        </a:rPr>
                        <a:t>運用</a:t>
                      </a:r>
                    </a:p>
                    <a:p>
                      <a:pPr>
                        <a:defRPr/>
                      </a:pPr>
                      <a:r>
                        <a:rPr kumimoji="1" lang="ja-JP" altLang="en-US" sz="800" b="0">
                          <a:solidFill>
                            <a:schemeClr val="tx1"/>
                          </a:solidFill>
                          <a:latin typeface="+mn-ea"/>
                          <a:ea typeface="+mn-ea"/>
                        </a:rPr>
                        <a:t>　</a:t>
                      </a:r>
                      <a:r>
                        <a:rPr kumimoji="1" lang="en-US" altLang="ja-JP" sz="800" b="0">
                          <a:solidFill>
                            <a:schemeClr val="tx1"/>
                          </a:solidFill>
                          <a:latin typeface="+mn-ea"/>
                          <a:ea typeface="+mn-ea"/>
                        </a:rPr>
                        <a:t>ISMS</a:t>
                      </a:r>
                      <a:r>
                        <a:rPr kumimoji="1" lang="ja-JP" altLang="en-US" sz="800" b="0">
                          <a:solidFill>
                            <a:schemeClr val="tx1"/>
                          </a:solidFill>
                          <a:latin typeface="+mn-ea"/>
                          <a:ea typeface="+mn-ea"/>
                        </a:rPr>
                        <a:t>を実行する際の要求事項。</a:t>
                      </a:r>
                    </a:p>
                    <a:p>
                      <a:pPr>
                        <a:defRPr/>
                      </a:pPr>
                      <a:r>
                        <a:rPr kumimoji="1" lang="en-US" altLang="ja-JP" sz="800" b="1">
                          <a:solidFill>
                            <a:schemeClr val="tx1"/>
                          </a:solidFill>
                          <a:latin typeface="+mn-ea"/>
                          <a:ea typeface="+mn-ea"/>
                        </a:rPr>
                        <a:t>9. </a:t>
                      </a:r>
                      <a:r>
                        <a:rPr kumimoji="1" lang="ja-JP" altLang="en-US" sz="800" b="1">
                          <a:solidFill>
                            <a:schemeClr val="tx1"/>
                          </a:solidFill>
                          <a:latin typeface="+mn-ea"/>
                          <a:ea typeface="+mn-ea"/>
                        </a:rPr>
                        <a:t>パフォーマンス評価</a:t>
                      </a:r>
                    </a:p>
                    <a:p>
                      <a:pPr>
                        <a:defRPr/>
                      </a:pPr>
                      <a:r>
                        <a:rPr kumimoji="1" lang="ja-JP" altLang="en-US" sz="800" b="0">
                          <a:solidFill>
                            <a:schemeClr val="tx1"/>
                          </a:solidFill>
                          <a:latin typeface="+mn-ea"/>
                          <a:ea typeface="+mn-ea"/>
                        </a:rPr>
                        <a:t>　適切な</a:t>
                      </a:r>
                      <a:r>
                        <a:rPr kumimoji="1" lang="en-US" altLang="ja-JP" sz="800" b="0">
                          <a:solidFill>
                            <a:schemeClr val="tx1"/>
                          </a:solidFill>
                          <a:latin typeface="+mn-ea"/>
                          <a:ea typeface="+mn-ea"/>
                        </a:rPr>
                        <a:t>ISMS</a:t>
                      </a:r>
                      <a:r>
                        <a:rPr kumimoji="1" lang="ja-JP" altLang="en-US" sz="800" b="0">
                          <a:solidFill>
                            <a:schemeClr val="tx1"/>
                          </a:solidFill>
                          <a:latin typeface="+mn-ea"/>
                          <a:ea typeface="+mn-ea"/>
                        </a:rPr>
                        <a:t>が構築・運用できているか評価する際の要求事項。</a:t>
                      </a:r>
                    </a:p>
                    <a:p>
                      <a:pPr>
                        <a:defRPr/>
                      </a:pPr>
                      <a:r>
                        <a:rPr kumimoji="1" lang="en-US" altLang="ja-JP" sz="800" b="1">
                          <a:solidFill>
                            <a:schemeClr val="tx1"/>
                          </a:solidFill>
                          <a:latin typeface="+mn-ea"/>
                          <a:ea typeface="+mn-ea"/>
                        </a:rPr>
                        <a:t>10. </a:t>
                      </a:r>
                      <a:r>
                        <a:rPr kumimoji="1" lang="ja-JP" altLang="en-US" sz="800" b="1">
                          <a:solidFill>
                            <a:schemeClr val="tx1"/>
                          </a:solidFill>
                          <a:latin typeface="+mn-ea"/>
                          <a:ea typeface="+mn-ea"/>
                        </a:rPr>
                        <a:t>改善</a:t>
                      </a:r>
                    </a:p>
                    <a:p>
                      <a:pPr>
                        <a:defRPr/>
                      </a:pPr>
                      <a:r>
                        <a:rPr kumimoji="1" lang="en-US" altLang="ja-JP" sz="800" b="0">
                          <a:solidFill>
                            <a:schemeClr val="tx1"/>
                          </a:solidFill>
                          <a:latin typeface="+mn-ea"/>
                          <a:ea typeface="+mn-ea"/>
                        </a:rPr>
                        <a:t>ISMS</a:t>
                      </a:r>
                      <a:r>
                        <a:rPr kumimoji="1" lang="ja-JP" altLang="en-US" sz="800" b="0">
                          <a:solidFill>
                            <a:schemeClr val="tx1"/>
                          </a:solidFill>
                          <a:latin typeface="+mn-ea"/>
                          <a:ea typeface="+mn-ea"/>
                        </a:rPr>
                        <a:t>の是正処置やリスク、改善の機会、</a:t>
                      </a:r>
                      <a:r>
                        <a:rPr kumimoji="1" lang="en-US" altLang="ja-JP" sz="800" b="0">
                          <a:solidFill>
                            <a:schemeClr val="tx1"/>
                          </a:solidFill>
                          <a:latin typeface="+mn-ea"/>
                          <a:ea typeface="+mn-ea"/>
                        </a:rPr>
                        <a:t>ISMS</a:t>
                      </a:r>
                      <a:r>
                        <a:rPr kumimoji="1" lang="ja-JP" altLang="en-US" sz="800" b="0">
                          <a:solidFill>
                            <a:schemeClr val="tx1"/>
                          </a:solidFill>
                          <a:latin typeface="+mn-ea"/>
                          <a:ea typeface="+mn-ea"/>
                        </a:rPr>
                        <a:t>認証の不適格があった場合の対処法。</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01111307"/>
                  </a:ext>
                </a:extLst>
              </a:tr>
            </a:tbl>
          </a:graphicData>
        </a:graphic>
      </p:graphicFrame>
      <p:grpSp>
        <p:nvGrpSpPr>
          <p:cNvPr id="6" name="グループ化 5">
            <a:extLst>
              <a:ext uri="{FF2B5EF4-FFF2-40B4-BE49-F238E27FC236}">
                <a16:creationId xmlns:a16="http://schemas.microsoft.com/office/drawing/2014/main" id="{80EA0D59-B2A5-88A5-4D5F-95AA8C525492}"/>
              </a:ext>
            </a:extLst>
          </p:cNvPr>
          <p:cNvGrpSpPr/>
          <p:nvPr/>
        </p:nvGrpSpPr>
        <p:grpSpPr>
          <a:xfrm>
            <a:off x="6109199" y="8459098"/>
            <a:ext cx="252000" cy="252000"/>
            <a:chOff x="8278860" y="7686413"/>
            <a:chExt cx="252000" cy="252000"/>
          </a:xfrm>
        </p:grpSpPr>
        <p:sp>
          <p:nvSpPr>
            <p:cNvPr id="11" name="楕円 10">
              <a:extLst>
                <a:ext uri="{FF2B5EF4-FFF2-40B4-BE49-F238E27FC236}">
                  <a16:creationId xmlns:a16="http://schemas.microsoft.com/office/drawing/2014/main" id="{BAB3C448-E2BC-F805-6F10-39E71C0305CB}"/>
                </a:ext>
              </a:extLst>
            </p:cNvPr>
            <p:cNvSpPr/>
            <p:nvPr/>
          </p:nvSpPr>
          <p:spPr>
            <a:xfrm>
              <a:off x="8278860" y="7686413"/>
              <a:ext cx="252000" cy="252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pic>
          <p:nvPicPr>
            <p:cNvPr id="14" name="図 13">
              <a:extLst>
                <a:ext uri="{FF2B5EF4-FFF2-40B4-BE49-F238E27FC236}">
                  <a16:creationId xmlns:a16="http://schemas.microsoft.com/office/drawing/2014/main" id="{2FC79A10-9FCA-D7BE-4C61-A5ACC8B33559}"/>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8314860" y="7720313"/>
              <a:ext cx="180000" cy="180000"/>
            </a:xfrm>
            <a:prstGeom prst="rect">
              <a:avLst/>
            </a:prstGeom>
          </p:spPr>
        </p:pic>
      </p:grpSp>
      <p:sp>
        <p:nvSpPr>
          <p:cNvPr id="16" name="テキスト ボックス 15">
            <a:extLst>
              <a:ext uri="{FF2B5EF4-FFF2-40B4-BE49-F238E27FC236}">
                <a16:creationId xmlns:a16="http://schemas.microsoft.com/office/drawing/2014/main" id="{B2D212DC-E44A-4905-C53E-47B14862B5ED}"/>
              </a:ext>
            </a:extLst>
          </p:cNvPr>
          <p:cNvSpPr txBox="1"/>
          <p:nvPr/>
        </p:nvSpPr>
        <p:spPr>
          <a:xfrm>
            <a:off x="622800" y="5299254"/>
            <a:ext cx="5612400" cy="184666"/>
          </a:xfrm>
          <a:prstGeom prst="rect">
            <a:avLst/>
          </a:prstGeom>
          <a:noFill/>
        </p:spPr>
        <p:txBody>
          <a:bodyPr wrap="square" rtlCol="0">
            <a:spAutoFit/>
          </a:bodyPr>
          <a:lstStyle/>
          <a:p>
            <a:pPr algn="ctr"/>
            <a:r>
              <a:rPr kumimoji="1" lang="ja-JP" altLang="en-US" sz="600"/>
              <a:t>図</a:t>
            </a:r>
            <a:r>
              <a:rPr kumimoji="1" lang="en-US" altLang="ja-JP" sz="600"/>
              <a:t>82. ISMS</a:t>
            </a:r>
            <a:r>
              <a:rPr kumimoji="1" lang="ja-JP" altLang="en-US" sz="600"/>
              <a:t>の</a:t>
            </a:r>
            <a:r>
              <a:rPr kumimoji="1" lang="en-US" altLang="ja-JP" sz="600"/>
              <a:t>PDCA</a:t>
            </a:r>
            <a:r>
              <a:rPr kumimoji="1" lang="ja-JP" altLang="en-US" sz="600"/>
              <a:t>サイクル</a:t>
            </a:r>
          </a:p>
        </p:txBody>
      </p:sp>
      <p:sp>
        <p:nvSpPr>
          <p:cNvPr id="17" name="スライド番号プレースホルダー 3">
            <a:extLst>
              <a:ext uri="{FF2B5EF4-FFF2-40B4-BE49-F238E27FC236}">
                <a16:creationId xmlns:a16="http://schemas.microsoft.com/office/drawing/2014/main" id="{CD8C7A15-A62C-BC4F-298B-73A27945A183}"/>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30</a:t>
            </a:r>
            <a:endParaRPr kumimoji="1" lang="ja-JP" altLang="en-US"/>
          </a:p>
        </p:txBody>
      </p:sp>
    </p:spTree>
    <p:extLst>
      <p:ext uri="{BB962C8B-B14F-4D97-AF65-F5344CB8AC3E}">
        <p14:creationId xmlns:p14="http://schemas.microsoft.com/office/powerpoint/2010/main" val="227321410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3B8BFD2B-B468-97D2-DCF1-B2D9190E55EE}"/>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06</a:t>
            </a:r>
          </a:p>
        </p:txBody>
      </p:sp>
      <p:sp>
        <p:nvSpPr>
          <p:cNvPr id="13" name="テキスト プレースホルダー 3">
            <a:extLst>
              <a:ext uri="{FF2B5EF4-FFF2-40B4-BE49-F238E27FC236}">
                <a16:creationId xmlns:a16="http://schemas.microsoft.com/office/drawing/2014/main" id="{A4D2BFF1-D7F4-C44F-DEDB-2D3688DB0E5E}"/>
              </a:ext>
            </a:extLst>
          </p:cNvPr>
          <p:cNvSpPr txBox="1">
            <a:spLocks/>
          </p:cNvSpPr>
          <p:nvPr/>
        </p:nvSpPr>
        <p:spPr>
          <a:xfrm>
            <a:off x="1123949" y="1457325"/>
            <a:ext cx="561657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3-3-1. Security Action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二つ星レベル</a:t>
            </a:r>
          </a:p>
        </p:txBody>
      </p:sp>
      <p:graphicFrame>
        <p:nvGraphicFramePr>
          <p:cNvPr id="3" name="表 3">
            <a:extLst>
              <a:ext uri="{FF2B5EF4-FFF2-40B4-BE49-F238E27FC236}">
                <a16:creationId xmlns:a16="http://schemas.microsoft.com/office/drawing/2014/main" id="{C2D3B780-4888-422E-C44E-B61E45461EA4}"/>
              </a:ext>
            </a:extLst>
          </p:cNvPr>
          <p:cNvGraphicFramePr>
            <a:graphicFrameLocks noGrp="1"/>
          </p:cNvGraphicFramePr>
          <p:nvPr/>
        </p:nvGraphicFramePr>
        <p:xfrm>
          <a:off x="619048" y="2806465"/>
          <a:ext cx="5618756" cy="1440000"/>
        </p:xfrm>
        <a:graphic>
          <a:graphicData uri="http://schemas.openxmlformats.org/drawingml/2006/table">
            <a:tbl>
              <a:tblPr firstRow="1" bandRow="1">
                <a:tableStyleId>{5C22544A-7EE6-4342-B048-85BDC9FD1C3A}</a:tableStyleId>
              </a:tblPr>
              <a:tblGrid>
                <a:gridCol w="959527">
                  <a:extLst>
                    <a:ext uri="{9D8B030D-6E8A-4147-A177-3AD203B41FA5}">
                      <a16:colId xmlns:a16="http://schemas.microsoft.com/office/drawing/2014/main" val="1667752562"/>
                    </a:ext>
                  </a:extLst>
                </a:gridCol>
                <a:gridCol w="4659229">
                  <a:extLst>
                    <a:ext uri="{9D8B030D-6E8A-4147-A177-3AD203B41FA5}">
                      <a16:colId xmlns:a16="http://schemas.microsoft.com/office/drawing/2014/main" val="2476705191"/>
                    </a:ext>
                  </a:extLst>
                </a:gridCol>
              </a:tblGrid>
              <a:tr h="720000">
                <a:tc>
                  <a:txBody>
                    <a:bodyPr/>
                    <a:lstStyle/>
                    <a:p>
                      <a:r>
                        <a:rPr kumimoji="1" lang="ja-JP" altLang="en-US" sz="1050">
                          <a:solidFill>
                            <a:schemeClr val="accent1"/>
                          </a:solidFill>
                        </a:rPr>
                        <a:t>★</a:t>
                      </a:r>
                      <a:r>
                        <a:rPr kumimoji="1" lang="ja-JP" altLang="en-US" sz="1050">
                          <a:solidFill>
                            <a:schemeClr val="tx1"/>
                          </a:solidFill>
                        </a:rPr>
                        <a:t>一つ星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050" b="0">
                          <a:solidFill>
                            <a:schemeClr val="tx1"/>
                          </a:solidFill>
                        </a:rPr>
                        <a:t>「情報セキュリティ</a:t>
                      </a:r>
                      <a:r>
                        <a:rPr kumimoji="1" lang="en-US" altLang="ja-JP" sz="1050" b="0">
                          <a:solidFill>
                            <a:schemeClr val="tx1"/>
                          </a:solidFill>
                        </a:rPr>
                        <a:t>5</a:t>
                      </a:r>
                      <a:r>
                        <a:rPr kumimoji="1" lang="ja-JP" altLang="en-US" sz="1050" b="0">
                          <a:solidFill>
                            <a:schemeClr val="tx1"/>
                          </a:solidFill>
                        </a:rPr>
                        <a:t>か条」に取組むことを宣言</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63849241"/>
                  </a:ext>
                </a:extLst>
              </a:tr>
              <a:tr h="720000">
                <a:tc>
                  <a:txBody>
                    <a:bodyPr/>
                    <a:lstStyle/>
                    <a:p>
                      <a:r>
                        <a:rPr kumimoji="1" lang="ja-JP" altLang="en-US" sz="1050" b="1">
                          <a:solidFill>
                            <a:schemeClr val="accent1"/>
                          </a:solidFill>
                        </a:rPr>
                        <a:t>★★</a:t>
                      </a:r>
                      <a:r>
                        <a:rPr kumimoji="1" lang="ja-JP" altLang="en-US" sz="1050" b="1"/>
                        <a:t>二つ星</a:t>
                      </a:r>
                      <a:endParaRPr kumimoji="1" lang="ja-JP" altLang="en-US" sz="1050" b="1">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050"/>
                        <a:t>①「</a:t>
                      </a:r>
                      <a:r>
                        <a:rPr kumimoji="1" lang="en-US" altLang="ja-JP" sz="1050"/>
                        <a:t>5</a:t>
                      </a:r>
                      <a:r>
                        <a:rPr kumimoji="1" lang="ja-JP" altLang="en-US" sz="1050"/>
                        <a:t>分でできる！情報セキュリティ自社診断」で自社の情報を把握</a:t>
                      </a:r>
                      <a:br>
                        <a:rPr lang="en-US" altLang="ja-JP" sz="1050"/>
                      </a:br>
                      <a:r>
                        <a:rPr lang="ja-JP" altLang="en-US" sz="1050"/>
                        <a:t>②</a:t>
                      </a:r>
                      <a:r>
                        <a:rPr kumimoji="1" lang="ja-JP" altLang="en-US" sz="1050"/>
                        <a:t>情報セキュリティ方針を策定</a:t>
                      </a:r>
                      <a:br>
                        <a:rPr lang="en-US" altLang="ja-JP" sz="1050"/>
                      </a:br>
                      <a:r>
                        <a:rPr lang="ja-JP" altLang="en-US" sz="1050"/>
                        <a:t>③</a:t>
                      </a:r>
                      <a:r>
                        <a:rPr kumimoji="1" lang="ja-JP" altLang="en-US" sz="1050"/>
                        <a:t>外部に公開したことを宣言</a:t>
                      </a:r>
                      <a:endParaRPr kumimoji="1" lang="ja-JP" altLang="en-US" sz="105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10552586"/>
                  </a:ext>
                </a:extLst>
              </a:tr>
            </a:tbl>
          </a:graphicData>
        </a:graphic>
      </p:graphicFrame>
      <p:sp>
        <p:nvSpPr>
          <p:cNvPr id="18" name="テキスト ボックス 17">
            <a:extLst>
              <a:ext uri="{FF2B5EF4-FFF2-40B4-BE49-F238E27FC236}">
                <a16:creationId xmlns:a16="http://schemas.microsoft.com/office/drawing/2014/main" id="{E9AA75F6-69CD-F651-6A62-D1E86CF2EB86}"/>
              </a:ext>
            </a:extLst>
          </p:cNvPr>
          <p:cNvSpPr txBox="1"/>
          <p:nvPr/>
        </p:nvSpPr>
        <p:spPr>
          <a:xfrm>
            <a:off x="2687600" y="4550943"/>
            <a:ext cx="3525066"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ヒラギノ角ゴ Pro W3"/>
                <a:ea typeface="メイリオ"/>
                <a:cs typeface="+mn-cs"/>
              </a:rPr>
              <a:t>「ロゴマーク使用規約確認」にて規約を確認します。</a:t>
            </a:r>
            <a:endParaRPr kumimoji="1"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22" name="グループ化 21">
            <a:extLst>
              <a:ext uri="{FF2B5EF4-FFF2-40B4-BE49-F238E27FC236}">
                <a16:creationId xmlns:a16="http://schemas.microsoft.com/office/drawing/2014/main" id="{0F382973-FA21-B7A5-72E3-27792885E274}"/>
              </a:ext>
            </a:extLst>
          </p:cNvPr>
          <p:cNvGrpSpPr/>
          <p:nvPr/>
        </p:nvGrpSpPr>
        <p:grpSpPr>
          <a:xfrm>
            <a:off x="689181" y="4482680"/>
            <a:ext cx="1978475" cy="401373"/>
            <a:chOff x="876484" y="5123460"/>
            <a:chExt cx="1758393" cy="517071"/>
          </a:xfrm>
        </p:grpSpPr>
        <p:sp>
          <p:nvSpPr>
            <p:cNvPr id="20" name="楕円 19">
              <a:extLst>
                <a:ext uri="{FF2B5EF4-FFF2-40B4-BE49-F238E27FC236}">
                  <a16:creationId xmlns:a16="http://schemas.microsoft.com/office/drawing/2014/main" id="{732FBC5B-59B0-629E-2FBE-EED67DC76295}"/>
                </a:ext>
              </a:extLst>
            </p:cNvPr>
            <p:cNvSpPr/>
            <p:nvPr/>
          </p:nvSpPr>
          <p:spPr>
            <a:xfrm>
              <a:off x="876484" y="5213196"/>
              <a:ext cx="1758393" cy="427335"/>
            </a:xfrm>
            <a:prstGeom prst="roundRect">
              <a:avLst/>
            </a:prstGeom>
            <a:ln w="28575">
              <a:solidFill>
                <a:schemeClr val="accent1">
                  <a:lumMod val="75000"/>
                </a:schemeClr>
              </a:solidFill>
              <a:prstDash val="sysDash"/>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a:ln>
                    <a:noFill/>
                  </a:ln>
                  <a:solidFill>
                    <a:prstClr val="black"/>
                  </a:solidFill>
                  <a:effectLst/>
                  <a:uLnTx/>
                  <a:uFillTx/>
                  <a:latin typeface="ヒラギノ角ゴ Pro W3"/>
                  <a:ea typeface="メイリオ"/>
                  <a:cs typeface="+mn-cs"/>
                </a:rPr>
                <a:t>使用規約を確認</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1" name="四角形: 角を丸くする 20">
              <a:extLst>
                <a:ext uri="{FF2B5EF4-FFF2-40B4-BE49-F238E27FC236}">
                  <a16:creationId xmlns:a16="http://schemas.microsoft.com/office/drawing/2014/main" id="{39425774-5922-E665-9D9D-79B399503813}"/>
                </a:ext>
              </a:extLst>
            </p:cNvPr>
            <p:cNvSpPr/>
            <p:nvPr/>
          </p:nvSpPr>
          <p:spPr>
            <a:xfrm>
              <a:off x="942259" y="5123460"/>
              <a:ext cx="281386" cy="302151"/>
            </a:xfrm>
            <a:prstGeom prst="roundRect">
              <a:avLst/>
            </a:prstGeom>
            <a:solidFill>
              <a:schemeClr val="bg1"/>
            </a:solidFill>
            <a:ln w="19050">
              <a:no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a:ln>
                    <a:noFill/>
                  </a:ln>
                  <a:solidFill>
                    <a:srgbClr val="FF0000"/>
                  </a:solidFill>
                  <a:effectLst/>
                  <a:uLnTx/>
                  <a:uFillTx/>
                  <a:latin typeface="メイリオ"/>
                  <a:ea typeface="メイリオ"/>
                  <a:cs typeface="+mn-cs"/>
                </a:rPr>
                <a:t>①</a:t>
              </a:r>
            </a:p>
          </p:txBody>
        </p:sp>
      </p:grpSp>
      <p:grpSp>
        <p:nvGrpSpPr>
          <p:cNvPr id="39" name="グループ化 38">
            <a:extLst>
              <a:ext uri="{FF2B5EF4-FFF2-40B4-BE49-F238E27FC236}">
                <a16:creationId xmlns:a16="http://schemas.microsoft.com/office/drawing/2014/main" id="{9AD20122-7CE9-F908-06A5-A2BF8B2B56FA}"/>
              </a:ext>
            </a:extLst>
          </p:cNvPr>
          <p:cNvGrpSpPr/>
          <p:nvPr/>
        </p:nvGrpSpPr>
        <p:grpSpPr>
          <a:xfrm>
            <a:off x="689181" y="4963686"/>
            <a:ext cx="1978477" cy="401377"/>
            <a:chOff x="876484" y="5058016"/>
            <a:chExt cx="1758394" cy="517076"/>
          </a:xfrm>
        </p:grpSpPr>
        <p:sp>
          <p:nvSpPr>
            <p:cNvPr id="40" name="楕円 39">
              <a:extLst>
                <a:ext uri="{FF2B5EF4-FFF2-40B4-BE49-F238E27FC236}">
                  <a16:creationId xmlns:a16="http://schemas.microsoft.com/office/drawing/2014/main" id="{B1967DC6-E512-8C55-0CFB-521CFEBEFE6B}"/>
                </a:ext>
              </a:extLst>
            </p:cNvPr>
            <p:cNvSpPr/>
            <p:nvPr/>
          </p:nvSpPr>
          <p:spPr>
            <a:xfrm>
              <a:off x="876484" y="5147757"/>
              <a:ext cx="1758394" cy="427335"/>
            </a:xfrm>
            <a:prstGeom prst="roundRect">
              <a:avLst/>
            </a:prstGeom>
            <a:ln w="28575">
              <a:solidFill>
                <a:schemeClr val="accent1">
                  <a:lumMod val="75000"/>
                </a:schemeClr>
              </a:solidFill>
              <a:prstDash val="sysDash"/>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a:ln>
                    <a:noFill/>
                  </a:ln>
                  <a:solidFill>
                    <a:srgbClr val="333333"/>
                  </a:solidFill>
                  <a:effectLst/>
                  <a:uLnTx/>
                  <a:uFillTx/>
                  <a:latin typeface="ヒラギノ角ゴ Pro W3"/>
                  <a:ea typeface="メイリオ"/>
                  <a:cs typeface="+mn-cs"/>
                </a:rPr>
                <a:t>必要事項を入力</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1" name="四角形: 角を丸くする 40">
              <a:extLst>
                <a:ext uri="{FF2B5EF4-FFF2-40B4-BE49-F238E27FC236}">
                  <a16:creationId xmlns:a16="http://schemas.microsoft.com/office/drawing/2014/main" id="{340C58F9-A6AF-5B6D-D663-D1F5F971B8A3}"/>
                </a:ext>
              </a:extLst>
            </p:cNvPr>
            <p:cNvSpPr/>
            <p:nvPr/>
          </p:nvSpPr>
          <p:spPr>
            <a:xfrm>
              <a:off x="942259" y="5058016"/>
              <a:ext cx="281386" cy="302151"/>
            </a:xfrm>
            <a:prstGeom prst="roundRect">
              <a:avLst/>
            </a:prstGeom>
            <a:solidFill>
              <a:schemeClr val="bg1"/>
            </a:solidFill>
            <a:ln w="19050">
              <a:no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a:ln>
                    <a:noFill/>
                  </a:ln>
                  <a:solidFill>
                    <a:srgbClr val="FF0000"/>
                  </a:solidFill>
                  <a:effectLst/>
                  <a:uLnTx/>
                  <a:uFillTx/>
                  <a:latin typeface="メイリオ"/>
                  <a:ea typeface="メイリオ"/>
                  <a:cs typeface="+mn-cs"/>
                </a:rPr>
                <a:t>②</a:t>
              </a:r>
            </a:p>
          </p:txBody>
        </p:sp>
      </p:grpSp>
      <p:grpSp>
        <p:nvGrpSpPr>
          <p:cNvPr id="43" name="グループ化 42">
            <a:extLst>
              <a:ext uri="{FF2B5EF4-FFF2-40B4-BE49-F238E27FC236}">
                <a16:creationId xmlns:a16="http://schemas.microsoft.com/office/drawing/2014/main" id="{4B0A7B9F-00F9-EE2A-AB75-53A383015D00}"/>
              </a:ext>
            </a:extLst>
          </p:cNvPr>
          <p:cNvGrpSpPr/>
          <p:nvPr/>
        </p:nvGrpSpPr>
        <p:grpSpPr>
          <a:xfrm>
            <a:off x="689181" y="5436160"/>
            <a:ext cx="1978477" cy="420058"/>
            <a:chOff x="840468" y="5087270"/>
            <a:chExt cx="1758394" cy="541142"/>
          </a:xfrm>
        </p:grpSpPr>
        <p:sp>
          <p:nvSpPr>
            <p:cNvPr id="44" name="楕円 43">
              <a:extLst>
                <a:ext uri="{FF2B5EF4-FFF2-40B4-BE49-F238E27FC236}">
                  <a16:creationId xmlns:a16="http://schemas.microsoft.com/office/drawing/2014/main" id="{D597E76D-3EB2-46BE-6010-63D54F48EBCB}"/>
                </a:ext>
              </a:extLst>
            </p:cNvPr>
            <p:cNvSpPr/>
            <p:nvPr/>
          </p:nvSpPr>
          <p:spPr>
            <a:xfrm>
              <a:off x="840468" y="5201077"/>
              <a:ext cx="1758394" cy="427335"/>
            </a:xfrm>
            <a:prstGeom prst="roundRect">
              <a:avLst/>
            </a:prstGeom>
            <a:ln w="28575">
              <a:solidFill>
                <a:schemeClr val="accent1">
                  <a:lumMod val="75000"/>
                </a:schemeClr>
              </a:solidFill>
              <a:prstDash val="sysDash"/>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a:ln>
                    <a:noFill/>
                  </a:ln>
                  <a:solidFill>
                    <a:srgbClr val="333333"/>
                  </a:solidFill>
                  <a:effectLst/>
                  <a:uLnTx/>
                  <a:uFillTx/>
                  <a:latin typeface="ヒラギノ角ゴ Pro W3"/>
                  <a:ea typeface="メイリオ"/>
                  <a:cs typeface="+mn-cs"/>
                </a:rPr>
                <a:t>確認メールを受信</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5" name="四角形: 角を丸くする 44">
              <a:extLst>
                <a:ext uri="{FF2B5EF4-FFF2-40B4-BE49-F238E27FC236}">
                  <a16:creationId xmlns:a16="http://schemas.microsoft.com/office/drawing/2014/main" id="{A03564D7-32E4-79B7-8C87-E0F0B2A087A3}"/>
                </a:ext>
              </a:extLst>
            </p:cNvPr>
            <p:cNvSpPr/>
            <p:nvPr/>
          </p:nvSpPr>
          <p:spPr>
            <a:xfrm>
              <a:off x="906242" y="5087270"/>
              <a:ext cx="281386" cy="302151"/>
            </a:xfrm>
            <a:prstGeom prst="roundRect">
              <a:avLst/>
            </a:prstGeom>
            <a:solidFill>
              <a:schemeClr val="bg1"/>
            </a:solidFill>
            <a:ln w="19050">
              <a:no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a:ln>
                    <a:noFill/>
                  </a:ln>
                  <a:solidFill>
                    <a:srgbClr val="FF0000"/>
                  </a:solidFill>
                  <a:effectLst/>
                  <a:uLnTx/>
                  <a:uFillTx/>
                  <a:latin typeface="メイリオ"/>
                  <a:ea typeface="メイリオ"/>
                  <a:cs typeface="+mn-cs"/>
                </a:rPr>
                <a:t>③</a:t>
              </a:r>
            </a:p>
          </p:txBody>
        </p:sp>
      </p:grpSp>
      <p:grpSp>
        <p:nvGrpSpPr>
          <p:cNvPr id="47" name="グループ化 46">
            <a:extLst>
              <a:ext uri="{FF2B5EF4-FFF2-40B4-BE49-F238E27FC236}">
                <a16:creationId xmlns:a16="http://schemas.microsoft.com/office/drawing/2014/main" id="{4044BFAE-AF62-9625-EB9A-9F91C8FF5E83}"/>
              </a:ext>
            </a:extLst>
          </p:cNvPr>
          <p:cNvGrpSpPr/>
          <p:nvPr/>
        </p:nvGrpSpPr>
        <p:grpSpPr>
          <a:xfrm>
            <a:off x="689179" y="5932942"/>
            <a:ext cx="1978478" cy="401373"/>
            <a:chOff x="876483" y="5123460"/>
            <a:chExt cx="1758394" cy="517071"/>
          </a:xfrm>
        </p:grpSpPr>
        <p:sp>
          <p:nvSpPr>
            <p:cNvPr id="48" name="楕円 47">
              <a:extLst>
                <a:ext uri="{FF2B5EF4-FFF2-40B4-BE49-F238E27FC236}">
                  <a16:creationId xmlns:a16="http://schemas.microsoft.com/office/drawing/2014/main" id="{17433B06-11B2-F8B8-AAC0-7C16D452F5BB}"/>
                </a:ext>
              </a:extLst>
            </p:cNvPr>
            <p:cNvSpPr/>
            <p:nvPr/>
          </p:nvSpPr>
          <p:spPr>
            <a:xfrm>
              <a:off x="876483" y="5213196"/>
              <a:ext cx="1758394" cy="427335"/>
            </a:xfrm>
            <a:prstGeom prst="roundRect">
              <a:avLst/>
            </a:prstGeom>
            <a:ln w="28575">
              <a:solidFill>
                <a:schemeClr val="accent1">
                  <a:lumMod val="75000"/>
                </a:schemeClr>
              </a:solidFill>
              <a:prstDash val="sysDash"/>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a:ln>
                    <a:noFill/>
                  </a:ln>
                  <a:solidFill>
                    <a:srgbClr val="333333"/>
                  </a:solidFill>
                  <a:effectLst/>
                  <a:uLnTx/>
                  <a:uFillTx/>
                  <a:latin typeface="ヒラギノ角ゴ Pro W3"/>
                  <a:ea typeface="メイリオ"/>
                  <a:cs typeface="+mn-cs"/>
                </a:rPr>
                <a:t>自己宣言</a:t>
              </a:r>
              <a:r>
                <a:rPr kumimoji="0" lang="en-US" altLang="ja-JP" sz="800" b="1" i="0" u="none" strike="noStrike" kern="1200" cap="none" spc="0" normalizeH="0" baseline="0" noProof="0">
                  <a:ln>
                    <a:noFill/>
                  </a:ln>
                  <a:solidFill>
                    <a:srgbClr val="333333"/>
                  </a:solidFill>
                  <a:effectLst/>
                  <a:uLnTx/>
                  <a:uFillTx/>
                  <a:latin typeface="ヒラギノ角ゴ Pro W3"/>
                  <a:ea typeface="メイリオ"/>
                  <a:cs typeface="+mn-cs"/>
                </a:rPr>
                <a:t>ID</a:t>
              </a:r>
              <a:r>
                <a:rPr kumimoji="0" lang="ja-JP" altLang="en-US" sz="800" b="1" i="0" u="none" strike="noStrike" kern="1200" cap="none" spc="0" normalizeH="0" baseline="0" noProof="0">
                  <a:ln>
                    <a:noFill/>
                  </a:ln>
                  <a:solidFill>
                    <a:srgbClr val="333333"/>
                  </a:solidFill>
                  <a:effectLst/>
                  <a:uLnTx/>
                  <a:uFillTx/>
                  <a:latin typeface="ヒラギノ角ゴ Pro W3"/>
                  <a:ea typeface="メイリオ"/>
                  <a:cs typeface="+mn-cs"/>
                </a:rPr>
                <a:t>のお知らせ</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9" name="四角形: 角を丸くする 48">
              <a:extLst>
                <a:ext uri="{FF2B5EF4-FFF2-40B4-BE49-F238E27FC236}">
                  <a16:creationId xmlns:a16="http://schemas.microsoft.com/office/drawing/2014/main" id="{DB61BBE8-6B27-72CE-0F3E-142A0A2E8F8A}"/>
                </a:ext>
              </a:extLst>
            </p:cNvPr>
            <p:cNvSpPr/>
            <p:nvPr/>
          </p:nvSpPr>
          <p:spPr>
            <a:xfrm>
              <a:off x="942259" y="5123460"/>
              <a:ext cx="281386" cy="302151"/>
            </a:xfrm>
            <a:prstGeom prst="roundRect">
              <a:avLst/>
            </a:prstGeom>
            <a:solidFill>
              <a:schemeClr val="bg1"/>
            </a:solidFill>
            <a:ln w="19050">
              <a:no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a:ln>
                    <a:noFill/>
                  </a:ln>
                  <a:solidFill>
                    <a:srgbClr val="FF0000"/>
                  </a:solidFill>
                  <a:effectLst/>
                  <a:uLnTx/>
                  <a:uFillTx/>
                  <a:latin typeface="メイリオ"/>
                  <a:ea typeface="メイリオ"/>
                  <a:cs typeface="+mn-cs"/>
                </a:rPr>
                <a:t>④</a:t>
              </a:r>
            </a:p>
          </p:txBody>
        </p:sp>
      </p:grpSp>
      <p:grpSp>
        <p:nvGrpSpPr>
          <p:cNvPr id="50" name="グループ化 49">
            <a:extLst>
              <a:ext uri="{FF2B5EF4-FFF2-40B4-BE49-F238E27FC236}">
                <a16:creationId xmlns:a16="http://schemas.microsoft.com/office/drawing/2014/main" id="{4D100A9F-C5B2-4AFD-991C-AD8F52E3141D}"/>
              </a:ext>
            </a:extLst>
          </p:cNvPr>
          <p:cNvGrpSpPr/>
          <p:nvPr/>
        </p:nvGrpSpPr>
        <p:grpSpPr>
          <a:xfrm>
            <a:off x="689180" y="6408387"/>
            <a:ext cx="1978478" cy="401373"/>
            <a:chOff x="876483" y="5123460"/>
            <a:chExt cx="1826643" cy="517071"/>
          </a:xfrm>
        </p:grpSpPr>
        <p:sp>
          <p:nvSpPr>
            <p:cNvPr id="51" name="楕円 50">
              <a:extLst>
                <a:ext uri="{FF2B5EF4-FFF2-40B4-BE49-F238E27FC236}">
                  <a16:creationId xmlns:a16="http://schemas.microsoft.com/office/drawing/2014/main" id="{56C77EA3-2D77-8205-5C1D-4BE1C2F65E7D}"/>
                </a:ext>
              </a:extLst>
            </p:cNvPr>
            <p:cNvSpPr/>
            <p:nvPr/>
          </p:nvSpPr>
          <p:spPr>
            <a:xfrm>
              <a:off x="876483" y="5213196"/>
              <a:ext cx="1826643" cy="427335"/>
            </a:xfrm>
            <a:prstGeom prst="roundRect">
              <a:avLst/>
            </a:prstGeom>
            <a:ln w="28575">
              <a:solidFill>
                <a:schemeClr val="accent1">
                  <a:lumMod val="75000"/>
                </a:schemeClr>
              </a:solidFill>
              <a:prstDash val="sysDash"/>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a:ln>
                    <a:noFill/>
                  </a:ln>
                  <a:solidFill>
                    <a:srgbClr val="333333"/>
                  </a:solidFill>
                  <a:effectLst/>
                  <a:uLnTx/>
                  <a:uFillTx/>
                  <a:latin typeface="ヒラギノ角ゴ Pro W3"/>
                  <a:ea typeface="メイリオ"/>
                  <a:cs typeface="+mn-cs"/>
                </a:rPr>
                <a:t>ロゴマークダウンロード</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2" name="四角形: 角を丸くする 51">
              <a:extLst>
                <a:ext uri="{FF2B5EF4-FFF2-40B4-BE49-F238E27FC236}">
                  <a16:creationId xmlns:a16="http://schemas.microsoft.com/office/drawing/2014/main" id="{F21293F9-1614-BB2B-C5B1-77C18F207A09}"/>
                </a:ext>
              </a:extLst>
            </p:cNvPr>
            <p:cNvSpPr/>
            <p:nvPr/>
          </p:nvSpPr>
          <p:spPr>
            <a:xfrm>
              <a:off x="942259" y="5123460"/>
              <a:ext cx="281386" cy="302151"/>
            </a:xfrm>
            <a:prstGeom prst="roundRect">
              <a:avLst/>
            </a:prstGeom>
            <a:solidFill>
              <a:schemeClr val="bg1"/>
            </a:solidFill>
            <a:ln w="19050">
              <a:no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a:ln>
                    <a:noFill/>
                  </a:ln>
                  <a:solidFill>
                    <a:srgbClr val="FF0000"/>
                  </a:solidFill>
                  <a:effectLst/>
                  <a:uLnTx/>
                  <a:uFillTx/>
                  <a:latin typeface="メイリオ"/>
                  <a:ea typeface="メイリオ"/>
                  <a:cs typeface="+mn-cs"/>
                </a:rPr>
                <a:t>⑤</a:t>
              </a:r>
            </a:p>
          </p:txBody>
        </p:sp>
      </p:grpSp>
      <p:sp>
        <p:nvSpPr>
          <p:cNvPr id="53" name="テキスト ボックス 52">
            <a:extLst>
              <a:ext uri="{FF2B5EF4-FFF2-40B4-BE49-F238E27FC236}">
                <a16:creationId xmlns:a16="http://schemas.microsoft.com/office/drawing/2014/main" id="{F6C418BD-C28C-D466-14FE-84ABB52E09FB}"/>
              </a:ext>
            </a:extLst>
          </p:cNvPr>
          <p:cNvSpPr txBox="1"/>
          <p:nvPr/>
        </p:nvSpPr>
        <p:spPr>
          <a:xfrm>
            <a:off x="2681886" y="5007744"/>
            <a:ext cx="3486933" cy="4154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ヒラギノ角ゴ Pro W3"/>
                <a:ea typeface="メイリオ"/>
                <a:cs typeface="+mn-cs"/>
              </a:rPr>
              <a:t>「事業者情報入力」、「自己宣言入力」それぞれの画面で必要事項を入力します。</a:t>
            </a:r>
            <a:endParaRPr kumimoji="1"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4" name="テキスト ボックス 53">
            <a:extLst>
              <a:ext uri="{FF2B5EF4-FFF2-40B4-BE49-F238E27FC236}">
                <a16:creationId xmlns:a16="http://schemas.microsoft.com/office/drawing/2014/main" id="{61206A13-5E3E-9DCA-A853-F0AFCF3E36B7}"/>
              </a:ext>
            </a:extLst>
          </p:cNvPr>
          <p:cNvSpPr txBox="1"/>
          <p:nvPr/>
        </p:nvSpPr>
        <p:spPr>
          <a:xfrm>
            <a:off x="2667657" y="5493787"/>
            <a:ext cx="3525066" cy="4154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「自己宣言受付確認のお知らせ」メールを受信します。</a:t>
            </a:r>
            <a:br>
              <a:rPr kumimoji="0" lang="en-US" altLang="ja-JP" sz="1050" b="0" i="0" u="none" strike="noStrike" kern="1200" cap="none" spc="0" normalizeH="0" baseline="0" noProof="0">
                <a:ln>
                  <a:noFill/>
                </a:ln>
                <a:solidFill>
                  <a:srgbClr val="333333"/>
                </a:solidFill>
                <a:effectLst/>
                <a:uLnTx/>
                <a:uFillTx/>
                <a:latin typeface="メイリオ"/>
                <a:ea typeface="メイリオ"/>
                <a:cs typeface="+mn-cs"/>
              </a:rPr>
            </a:b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メール本文中の</a:t>
            </a:r>
            <a:r>
              <a:rPr kumimoji="0" lang="en-US" altLang="ja-JP" sz="1050" b="0" i="0" u="none" strike="noStrike" kern="1200" cap="none" spc="0" normalizeH="0" baseline="0" noProof="0">
                <a:ln>
                  <a:noFill/>
                </a:ln>
                <a:solidFill>
                  <a:srgbClr val="000000"/>
                </a:solidFill>
                <a:effectLst/>
                <a:uLnTx/>
                <a:uFillTx/>
                <a:latin typeface="メイリオ"/>
                <a:ea typeface="メイリオ"/>
                <a:cs typeface="+mn-cs"/>
              </a:rPr>
              <a:t>URL</a:t>
            </a:r>
            <a:r>
              <a:rPr kumimoji="0" lang="ja-JP" altLang="en-US" sz="1050" b="0" i="0" u="none" strike="noStrike" kern="1200" cap="none" spc="0" normalizeH="0" baseline="0" noProof="0">
                <a:ln>
                  <a:noFill/>
                </a:ln>
                <a:solidFill>
                  <a:srgbClr val="333333"/>
                </a:solidFill>
                <a:effectLst/>
                <a:uLnTx/>
                <a:uFillTx/>
                <a:latin typeface="メイリオ"/>
                <a:ea typeface="メイリオ"/>
                <a:cs typeface="+mn-cs"/>
              </a:rPr>
              <a:t>を押します。</a:t>
            </a:r>
            <a:endParaRPr kumimoji="1"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5" name="テキスト ボックス 54">
            <a:extLst>
              <a:ext uri="{FF2B5EF4-FFF2-40B4-BE49-F238E27FC236}">
                <a16:creationId xmlns:a16="http://schemas.microsoft.com/office/drawing/2014/main" id="{C4FC9EAC-7260-ABFF-C26A-8494E3D01302}"/>
              </a:ext>
            </a:extLst>
          </p:cNvPr>
          <p:cNvSpPr txBox="1"/>
          <p:nvPr/>
        </p:nvSpPr>
        <p:spPr>
          <a:xfrm>
            <a:off x="2667656" y="5969248"/>
            <a:ext cx="3525066" cy="4154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ヒラギノ角ゴ Pro W3"/>
                <a:ea typeface="メイリオ"/>
                <a:cs typeface="+mn-cs"/>
              </a:rPr>
              <a:t>「自己宣言完了のお知らせ」メールにて、ログインに利用する自己宣言</a:t>
            </a:r>
            <a:r>
              <a:rPr kumimoji="0" lang="en-US" altLang="ja-JP" sz="1050" b="0" i="0" u="none" strike="noStrike" kern="1200" cap="none" spc="0" normalizeH="0" baseline="0" noProof="0">
                <a:ln>
                  <a:noFill/>
                </a:ln>
                <a:solidFill>
                  <a:srgbClr val="333333"/>
                </a:solidFill>
                <a:effectLst/>
                <a:uLnTx/>
                <a:uFillTx/>
                <a:latin typeface="ヒラギノ角ゴ Pro W3"/>
                <a:ea typeface="メイリオ"/>
                <a:cs typeface="+mn-cs"/>
              </a:rPr>
              <a:t>ID</a:t>
            </a:r>
            <a:r>
              <a:rPr kumimoji="0" lang="ja-JP" altLang="en-US" sz="1050" b="0" i="0" u="none" strike="noStrike" kern="1200" cap="none" spc="0" normalizeH="0" baseline="0" noProof="0">
                <a:ln>
                  <a:noFill/>
                </a:ln>
                <a:solidFill>
                  <a:srgbClr val="333333"/>
                </a:solidFill>
                <a:effectLst/>
                <a:uLnTx/>
                <a:uFillTx/>
                <a:latin typeface="ヒラギノ角ゴ Pro W3"/>
                <a:ea typeface="メイリオ"/>
                <a:cs typeface="+mn-cs"/>
              </a:rPr>
              <a:t>をお知らせします。</a:t>
            </a:r>
            <a:endParaRPr kumimoji="1"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6" name="テキスト ボックス 55">
            <a:extLst>
              <a:ext uri="{FF2B5EF4-FFF2-40B4-BE49-F238E27FC236}">
                <a16:creationId xmlns:a16="http://schemas.microsoft.com/office/drawing/2014/main" id="{5A96EFF1-2B6A-B0FA-2EF0-05ECD6A8A3B5}"/>
              </a:ext>
            </a:extLst>
          </p:cNvPr>
          <p:cNvSpPr txBox="1"/>
          <p:nvPr/>
        </p:nvSpPr>
        <p:spPr>
          <a:xfrm>
            <a:off x="2657475" y="6463073"/>
            <a:ext cx="3511344" cy="4154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srgbClr val="333333"/>
                </a:solidFill>
                <a:effectLst/>
                <a:uLnTx/>
                <a:uFillTx/>
                <a:latin typeface="ヒラギノ角ゴ Pro W3"/>
                <a:ea typeface="メイリオ"/>
                <a:cs typeface="+mn-cs"/>
              </a:rPr>
              <a:t>自己宣言完了後、</a:t>
            </a:r>
            <a:r>
              <a:rPr kumimoji="0" lang="en-US" altLang="ja-JP" sz="1050" b="0" i="0" u="none" strike="noStrike" kern="1200" cap="none" spc="0" normalizeH="0" baseline="0" noProof="0">
                <a:ln>
                  <a:noFill/>
                </a:ln>
                <a:solidFill>
                  <a:srgbClr val="333333"/>
                </a:solidFill>
                <a:effectLst/>
                <a:uLnTx/>
                <a:uFillTx/>
                <a:latin typeface="ヒラギノ角ゴ Pro W3"/>
                <a:ea typeface="メイリオ"/>
                <a:cs typeface="+mn-cs"/>
              </a:rPr>
              <a:t>1</a:t>
            </a:r>
            <a:r>
              <a:rPr kumimoji="0" lang="ja-JP" altLang="en-US" sz="1050" b="0" i="0" u="none" strike="noStrike" kern="1200" cap="none" spc="0" normalizeH="0" baseline="0" noProof="0">
                <a:ln>
                  <a:noFill/>
                </a:ln>
                <a:solidFill>
                  <a:srgbClr val="333333"/>
                </a:solidFill>
                <a:effectLst/>
                <a:uLnTx/>
                <a:uFillTx/>
                <a:latin typeface="ヒラギノ角ゴ Pro W3"/>
                <a:ea typeface="メイリオ"/>
                <a:cs typeface="+mn-cs"/>
              </a:rPr>
              <a:t>～</a:t>
            </a:r>
            <a:r>
              <a:rPr kumimoji="0" lang="en-US" altLang="ja-JP" sz="1050" b="0" i="0" u="none" strike="noStrike" kern="1200" cap="none" spc="0" normalizeH="0" baseline="0" noProof="0">
                <a:ln>
                  <a:noFill/>
                </a:ln>
                <a:solidFill>
                  <a:srgbClr val="333333"/>
                </a:solidFill>
                <a:effectLst/>
                <a:uLnTx/>
                <a:uFillTx/>
                <a:latin typeface="ヒラギノ角ゴ Pro W3"/>
                <a:ea typeface="メイリオ"/>
                <a:cs typeface="+mn-cs"/>
              </a:rPr>
              <a:t>2 </a:t>
            </a:r>
            <a:r>
              <a:rPr kumimoji="0" lang="ja-JP" altLang="en-US" sz="1050" b="0" i="0" u="none" strike="noStrike" kern="1200" cap="none" spc="0" normalizeH="0" baseline="0" noProof="0">
                <a:ln>
                  <a:noFill/>
                </a:ln>
                <a:solidFill>
                  <a:srgbClr val="333333"/>
                </a:solidFill>
                <a:effectLst/>
                <a:uLnTx/>
                <a:uFillTx/>
                <a:latin typeface="ヒラギノ角ゴ Pro W3"/>
                <a:ea typeface="メイリオ"/>
                <a:cs typeface="+mn-cs"/>
              </a:rPr>
              <a:t>週間程度でロゴマークのダウンロードに必要な手順をメールでお知らせします。</a:t>
            </a:r>
            <a:endParaRPr kumimoji="1"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4" name="表 10">
            <a:extLst>
              <a:ext uri="{FF2B5EF4-FFF2-40B4-BE49-F238E27FC236}">
                <a16:creationId xmlns:a16="http://schemas.microsoft.com/office/drawing/2014/main" id="{34E7AFB2-F6AC-E377-3454-EC503EB1A6DA}"/>
              </a:ext>
            </a:extLst>
          </p:cNvPr>
          <p:cNvGraphicFramePr>
            <a:graphicFrameLocks noGrp="1"/>
          </p:cNvGraphicFramePr>
          <p:nvPr/>
        </p:nvGraphicFramePr>
        <p:xfrm>
          <a:off x="627331" y="8555852"/>
          <a:ext cx="5607869" cy="365760"/>
        </p:xfrm>
        <a:graphic>
          <a:graphicData uri="http://schemas.openxmlformats.org/drawingml/2006/table">
            <a:tbl>
              <a:tblPr firstRow="1" bandRow="1">
                <a:tableStyleId>{5C22544A-7EE6-4342-B048-85BDC9FD1C3A}</a:tableStyleId>
              </a:tblPr>
              <a:tblGrid>
                <a:gridCol w="2437006">
                  <a:extLst>
                    <a:ext uri="{9D8B030D-6E8A-4147-A177-3AD203B41FA5}">
                      <a16:colId xmlns:a16="http://schemas.microsoft.com/office/drawing/2014/main" val="727053212"/>
                    </a:ext>
                  </a:extLst>
                </a:gridCol>
                <a:gridCol w="3170863">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a:solidFill>
                            <a:sysClr val="windowText" lastClr="000000"/>
                          </a:solidFill>
                          <a:latin typeface="メイリオ" panose="020B0604030504040204" pitchFamily="50" charset="-128"/>
                          <a:ea typeface="メイリオ" panose="020B0604030504040204" pitchFamily="50" charset="-128"/>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sz="7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06357304"/>
                  </a:ext>
                </a:extLst>
              </a:tr>
              <a:tr h="0">
                <a:tc>
                  <a:txBody>
                    <a:bodyPr/>
                    <a:lstStyle/>
                    <a:p>
                      <a:r>
                        <a:rPr kumimoji="1" lang="en-US" altLang="ja-JP" sz="600" b="0">
                          <a:solidFill>
                            <a:sysClr val="windowText" lastClr="000000"/>
                          </a:solidFill>
                          <a:latin typeface="メイリオ" panose="020B0604030504040204" pitchFamily="50" charset="-128"/>
                          <a:ea typeface="メイリオ" panose="020B0604030504040204" pitchFamily="50" charset="-128"/>
                        </a:rPr>
                        <a:t>SECURITY ACTION </a:t>
                      </a:r>
                      <a:r>
                        <a:rPr kumimoji="1" lang="ja-JP" altLang="en-US" sz="600" b="0">
                          <a:solidFill>
                            <a:sysClr val="windowText" lastClr="000000"/>
                          </a:solidFill>
                          <a:latin typeface="メイリオ" panose="020B0604030504040204" pitchFamily="50" charset="-128"/>
                          <a:ea typeface="メイリオ" panose="020B0604030504040204" pitchFamily="50" charset="-128"/>
                        </a:rPr>
                        <a:t>セキュリティ対策自己宣言</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2"/>
                        </a:rPr>
                        <a:t>https://www.ipa.go.jp/security/security-action/</a:t>
                      </a:r>
                      <a:endParaRPr kumimoji="1" lang="ja-JP" altLang="en-US"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00592438"/>
                  </a:ext>
                </a:extLst>
              </a:tr>
            </a:tbl>
          </a:graphicData>
        </a:graphic>
      </p:graphicFrame>
      <p:graphicFrame>
        <p:nvGraphicFramePr>
          <p:cNvPr id="5" name="表 4">
            <a:extLst>
              <a:ext uri="{FF2B5EF4-FFF2-40B4-BE49-F238E27FC236}">
                <a16:creationId xmlns:a16="http://schemas.microsoft.com/office/drawing/2014/main" id="{63E043C5-8D56-4B29-3E5C-2EA27108E0D7}"/>
              </a:ext>
            </a:extLst>
          </p:cNvPr>
          <p:cNvGraphicFramePr>
            <a:graphicFrameLocks noGrp="1"/>
          </p:cNvGraphicFramePr>
          <p:nvPr>
            <p:extLst>
              <p:ext uri="{D42A27DB-BD31-4B8C-83A1-F6EECF244321}">
                <p14:modId xmlns:p14="http://schemas.microsoft.com/office/powerpoint/2010/main" val="678261546"/>
              </p:ext>
            </p:extLst>
          </p:nvPr>
        </p:nvGraphicFramePr>
        <p:xfrm>
          <a:off x="627330" y="7128900"/>
          <a:ext cx="5610474" cy="1014984"/>
        </p:xfrm>
        <a:graphic>
          <a:graphicData uri="http://schemas.openxmlformats.org/drawingml/2006/table">
            <a:tbl>
              <a:tblPr firstRow="1" bandRow="1">
                <a:tableStyleId>{5C22544A-7EE6-4342-B048-85BDC9FD1C3A}</a:tableStyleId>
              </a:tblPr>
              <a:tblGrid>
                <a:gridCol w="5610474">
                  <a:extLst>
                    <a:ext uri="{9D8B030D-6E8A-4147-A177-3AD203B41FA5}">
                      <a16:colId xmlns:a16="http://schemas.microsoft.com/office/drawing/2014/main" val="3269451890"/>
                    </a:ext>
                  </a:extLst>
                </a:gridCol>
              </a:tblGrid>
              <a:tr h="66884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dirty="0">
                          <a:solidFill>
                            <a:schemeClr val="tx1"/>
                          </a:solidFill>
                          <a:latin typeface="+mn-ea"/>
                          <a:ea typeface="+mn-ea"/>
                        </a:rPr>
                        <a:t>取得時における注意点</a:t>
                      </a:r>
                      <a:br>
                        <a:rPr kumimoji="1" lang="en-US" altLang="ja-JP" sz="1000" dirty="0">
                          <a:solidFill>
                            <a:schemeClr val="tx1"/>
                          </a:solidFill>
                          <a:latin typeface="+mn-ea"/>
                          <a:ea typeface="+mn-ea"/>
                        </a:rPr>
                      </a:br>
                      <a:r>
                        <a:rPr kumimoji="1" lang="ja-JP" altLang="en-US" sz="1000" dirty="0">
                          <a:solidFill>
                            <a:schemeClr val="tx1"/>
                          </a:solidFill>
                          <a:latin typeface="+mn-ea"/>
                          <a:ea typeface="+mn-ea"/>
                        </a:rPr>
                        <a:t>　</a:t>
                      </a:r>
                      <a:r>
                        <a:rPr lang="ja-JP" altLang="en-US" sz="1000" b="0" i="0" dirty="0">
                          <a:solidFill>
                            <a:srgbClr val="000000"/>
                          </a:solidFill>
                          <a:effectLst/>
                          <a:latin typeface="‘Helvetica Neue’"/>
                        </a:rPr>
                        <a:t>「</a:t>
                      </a:r>
                      <a:r>
                        <a:rPr lang="en-US" altLang="ja-JP" sz="1000" b="0" i="0" dirty="0">
                          <a:solidFill>
                            <a:srgbClr val="000000"/>
                          </a:solidFill>
                          <a:effectLst/>
                          <a:latin typeface="‘Helvetica Neue’"/>
                        </a:rPr>
                        <a:t>SECURITY ACTION</a:t>
                      </a:r>
                      <a:r>
                        <a:rPr lang="ja-JP" altLang="en-US" sz="1000" b="0" i="0" dirty="0">
                          <a:solidFill>
                            <a:srgbClr val="000000"/>
                          </a:solidFill>
                          <a:effectLst/>
                          <a:latin typeface="‘Helvetica Neue’"/>
                        </a:rPr>
                        <a:t>」は情報セキュリティ対策状況などを、</a:t>
                      </a:r>
                      <a:r>
                        <a:rPr lang="en-US" altLang="ja-JP" sz="1000" b="0" i="0" dirty="0">
                          <a:solidFill>
                            <a:srgbClr val="000000"/>
                          </a:solidFill>
                          <a:effectLst/>
                          <a:latin typeface="‘Helvetica Neue’"/>
                        </a:rPr>
                        <a:t>IPA</a:t>
                      </a:r>
                      <a:r>
                        <a:rPr lang="ja-JP" altLang="en-US" sz="1000" b="0" i="0" dirty="0">
                          <a:solidFill>
                            <a:srgbClr val="000000"/>
                          </a:solidFill>
                          <a:effectLst/>
                          <a:latin typeface="‘Helvetica Neue’"/>
                        </a:rPr>
                        <a:t>が</a:t>
                      </a:r>
                      <a:r>
                        <a:rPr lang="ja-JP" altLang="en-US" sz="1000" b="1" i="0" dirty="0">
                          <a:solidFill>
                            <a:srgbClr val="000000"/>
                          </a:solidFill>
                          <a:effectLst/>
                          <a:latin typeface="‘Helvetica Neue’"/>
                        </a:rPr>
                        <a:t>認定するものではありません。</a:t>
                      </a:r>
                      <a:br>
                        <a:rPr lang="ja-JP" altLang="en-US" sz="1000" dirty="0"/>
                      </a:br>
                      <a:r>
                        <a:rPr lang="ja-JP" altLang="en-US" sz="1000" b="0" i="0" dirty="0">
                          <a:solidFill>
                            <a:srgbClr val="000000"/>
                          </a:solidFill>
                          <a:effectLst/>
                          <a:latin typeface="‘Helvetica Neue’"/>
                        </a:rPr>
                        <a:t>「</a:t>
                      </a:r>
                      <a:r>
                        <a:rPr lang="en-US" altLang="ja-JP" sz="1000" b="0" i="0" dirty="0">
                          <a:solidFill>
                            <a:srgbClr val="000000"/>
                          </a:solidFill>
                          <a:effectLst/>
                          <a:latin typeface="‘Helvetica Neue’"/>
                        </a:rPr>
                        <a:t>SECURITY ACTION</a:t>
                      </a:r>
                      <a:r>
                        <a:rPr lang="ja-JP" altLang="en-US" sz="1000" b="0" i="0" dirty="0">
                          <a:solidFill>
                            <a:srgbClr val="000000"/>
                          </a:solidFill>
                          <a:effectLst/>
                          <a:latin typeface="‘Helvetica Neue’"/>
                        </a:rPr>
                        <a:t>」の取組に関して</a:t>
                      </a:r>
                      <a:r>
                        <a:rPr lang="en-US" altLang="ja-JP" sz="1000" b="0" i="0" dirty="0">
                          <a:solidFill>
                            <a:srgbClr val="000000"/>
                          </a:solidFill>
                          <a:effectLst/>
                          <a:latin typeface="‘Helvetica Neue’"/>
                        </a:rPr>
                        <a:t>Web</a:t>
                      </a:r>
                      <a:r>
                        <a:rPr lang="ja-JP" altLang="en-US" sz="1000" b="0" i="0" dirty="0">
                          <a:solidFill>
                            <a:srgbClr val="000000"/>
                          </a:solidFill>
                          <a:effectLst/>
                          <a:latin typeface="‘Helvetica Neue’"/>
                        </a:rPr>
                        <a:t>サイトなどにおいて次のような不適切な表現を使用されますと、第三者の誤解を生ずる可能性が懸念されますので、ご注意願います。</a:t>
                      </a:r>
                      <a:br>
                        <a:rPr lang="ja-JP" altLang="en-US" sz="1000" dirty="0"/>
                      </a:br>
                      <a:r>
                        <a:rPr lang="en-US" altLang="ja-JP" sz="1000" b="1" dirty="0">
                          <a:solidFill>
                            <a:schemeClr val="accent1"/>
                          </a:solidFill>
                        </a:rPr>
                        <a:t>×</a:t>
                      </a:r>
                      <a:r>
                        <a:rPr lang="ja-JP" altLang="en-US" sz="1000" b="0" i="0" dirty="0">
                          <a:solidFill>
                            <a:srgbClr val="000000"/>
                          </a:solidFill>
                          <a:effectLst/>
                          <a:latin typeface="‘Helvetica Neue’"/>
                        </a:rPr>
                        <a:t>「一つ星（二つ星）の</a:t>
                      </a:r>
                      <a:r>
                        <a:rPr lang="ja-JP" altLang="en-US" sz="1000" b="1" i="0" dirty="0">
                          <a:solidFill>
                            <a:srgbClr val="000000"/>
                          </a:solidFill>
                          <a:effectLst/>
                          <a:latin typeface="‘Helvetica Neue’"/>
                        </a:rPr>
                        <a:t>認定を受けました</a:t>
                      </a:r>
                      <a:r>
                        <a:rPr lang="ja-JP" altLang="en-US" sz="1000" b="0" i="0" dirty="0">
                          <a:solidFill>
                            <a:srgbClr val="000000"/>
                          </a:solidFill>
                          <a:effectLst/>
                          <a:latin typeface="‘Helvetica Neue’"/>
                        </a:rPr>
                        <a:t>」「一つ星（二つ星）を</a:t>
                      </a:r>
                      <a:r>
                        <a:rPr lang="ja-JP" altLang="en-US" sz="1000" b="1" i="0" dirty="0">
                          <a:solidFill>
                            <a:srgbClr val="000000"/>
                          </a:solidFill>
                          <a:effectLst/>
                          <a:latin typeface="‘Helvetica Neue’"/>
                        </a:rPr>
                        <a:t>取得しました</a:t>
                      </a:r>
                      <a:r>
                        <a:rPr lang="ja-JP" altLang="en-US" sz="1000" b="0" i="0" dirty="0">
                          <a:solidFill>
                            <a:srgbClr val="000000"/>
                          </a:solidFill>
                          <a:effectLst/>
                          <a:latin typeface="‘Helvetica Neue’"/>
                        </a:rPr>
                        <a:t>」</a:t>
                      </a:r>
                      <a:br>
                        <a:rPr lang="en-US" altLang="ja-JP" sz="1000" dirty="0">
                          <a:solidFill>
                            <a:srgbClr val="000000"/>
                          </a:solidFill>
                          <a:latin typeface="‘Helvetica Neue’"/>
                        </a:rPr>
                      </a:br>
                      <a:r>
                        <a:rPr lang="ja-JP" altLang="en-US" sz="1000" b="1" dirty="0">
                          <a:solidFill>
                            <a:srgbClr val="FF0000"/>
                          </a:solidFill>
                          <a:latin typeface="‘Helvetica Neue’"/>
                        </a:rPr>
                        <a:t>〇</a:t>
                      </a:r>
                      <a:r>
                        <a:rPr lang="ja-JP" altLang="en-US" sz="1000" b="0" i="0" dirty="0">
                          <a:solidFill>
                            <a:srgbClr val="000000"/>
                          </a:solidFill>
                          <a:effectLst/>
                          <a:latin typeface="‘Helvetica Neue’"/>
                        </a:rPr>
                        <a:t>「一つ星（二つ星）を</a:t>
                      </a:r>
                      <a:r>
                        <a:rPr lang="ja-JP" altLang="en-US" sz="1000" b="1" i="0" dirty="0">
                          <a:solidFill>
                            <a:srgbClr val="000000"/>
                          </a:solidFill>
                          <a:effectLst/>
                          <a:latin typeface="‘Helvetica Neue’"/>
                        </a:rPr>
                        <a:t>宣言しました</a:t>
                      </a:r>
                      <a:r>
                        <a:rPr lang="ja-JP" altLang="en-US" sz="1000" b="0" i="0" dirty="0">
                          <a:solidFill>
                            <a:srgbClr val="000000"/>
                          </a:solidFill>
                          <a:effectLst/>
                          <a:latin typeface="‘Helvetica Neue’"/>
                        </a:rPr>
                        <a:t>」</a:t>
                      </a:r>
                      <a:endParaRPr kumimoji="1" lang="ja-JP" altLang="en-US" sz="1000" dirty="0"/>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grpSp>
        <p:nvGrpSpPr>
          <p:cNvPr id="8" name="グループ化 7">
            <a:extLst>
              <a:ext uri="{FF2B5EF4-FFF2-40B4-BE49-F238E27FC236}">
                <a16:creationId xmlns:a16="http://schemas.microsoft.com/office/drawing/2014/main" id="{0D82718C-2C57-3A96-DFDC-9F8A289FE1A8}"/>
              </a:ext>
            </a:extLst>
          </p:cNvPr>
          <p:cNvGrpSpPr/>
          <p:nvPr/>
        </p:nvGrpSpPr>
        <p:grpSpPr>
          <a:xfrm>
            <a:off x="256298" y="6877888"/>
            <a:ext cx="757258" cy="300134"/>
            <a:chOff x="-586383" y="7984939"/>
            <a:chExt cx="1007910" cy="707703"/>
          </a:xfrm>
        </p:grpSpPr>
        <p:sp>
          <p:nvSpPr>
            <p:cNvPr id="9" name="テキスト ボックス 8">
              <a:extLst>
                <a:ext uri="{FF2B5EF4-FFF2-40B4-BE49-F238E27FC236}">
                  <a16:creationId xmlns:a16="http://schemas.microsoft.com/office/drawing/2014/main" id="{E53A4C81-E183-D87C-3DBE-477A858D70FB}"/>
                </a:ext>
              </a:extLst>
            </p:cNvPr>
            <p:cNvSpPr txBox="1"/>
            <p:nvPr/>
          </p:nvSpPr>
          <p:spPr>
            <a:xfrm rot="20511245">
              <a:off x="-586383" y="8338230"/>
              <a:ext cx="922625" cy="354412"/>
            </a:xfrm>
            <a:custGeom>
              <a:avLst/>
              <a:gdLst>
                <a:gd name="connsiteX0" fmla="*/ 0 w 922625"/>
                <a:gd name="connsiteY0" fmla="*/ 0 h 354412"/>
                <a:gd name="connsiteX1" fmla="*/ 922625 w 922625"/>
                <a:gd name="connsiteY1" fmla="*/ 0 h 354412"/>
                <a:gd name="connsiteX2" fmla="*/ 922625 w 922625"/>
                <a:gd name="connsiteY2" fmla="*/ 354412 h 354412"/>
                <a:gd name="connsiteX3" fmla="*/ 0 w 922625"/>
                <a:gd name="connsiteY3" fmla="*/ 354412 h 354412"/>
                <a:gd name="connsiteX4" fmla="*/ 0 w 922625"/>
                <a:gd name="connsiteY4" fmla="*/ 0 h 35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625" h="354412" fill="none" extrusionOk="0">
                  <a:moveTo>
                    <a:pt x="0" y="0"/>
                  </a:moveTo>
                  <a:cubicBezTo>
                    <a:pt x="361687" y="52568"/>
                    <a:pt x="480513" y="-54228"/>
                    <a:pt x="922625" y="0"/>
                  </a:cubicBezTo>
                  <a:cubicBezTo>
                    <a:pt x="910715" y="96955"/>
                    <a:pt x="946107" y="279983"/>
                    <a:pt x="922625" y="354412"/>
                  </a:cubicBezTo>
                  <a:cubicBezTo>
                    <a:pt x="503054" y="314207"/>
                    <a:pt x="197963" y="403363"/>
                    <a:pt x="0" y="354412"/>
                  </a:cubicBezTo>
                  <a:cubicBezTo>
                    <a:pt x="21079" y="230379"/>
                    <a:pt x="15949" y="82626"/>
                    <a:pt x="0" y="0"/>
                  </a:cubicBezTo>
                  <a:close/>
                </a:path>
                <a:path w="922625" h="354412" stroke="0" extrusionOk="0">
                  <a:moveTo>
                    <a:pt x="0" y="0"/>
                  </a:moveTo>
                  <a:cubicBezTo>
                    <a:pt x="147004" y="-40783"/>
                    <a:pt x="752825" y="-70567"/>
                    <a:pt x="922625" y="0"/>
                  </a:cubicBezTo>
                  <a:cubicBezTo>
                    <a:pt x="930839" y="73891"/>
                    <a:pt x="908673" y="295727"/>
                    <a:pt x="922625" y="354412"/>
                  </a:cubicBezTo>
                  <a:cubicBezTo>
                    <a:pt x="698256" y="309258"/>
                    <a:pt x="352668" y="432602"/>
                    <a:pt x="0" y="354412"/>
                  </a:cubicBezTo>
                  <a:cubicBezTo>
                    <a:pt x="-4666" y="239936"/>
                    <a:pt x="-6228" y="161744"/>
                    <a:pt x="0" y="0"/>
                  </a:cubicBezTo>
                  <a:close/>
                </a:path>
              </a:pathLst>
            </a:custGeom>
            <a:solidFill>
              <a:schemeClr val="bg1"/>
            </a:solidFill>
            <a:ln>
              <a:solidFill>
                <a:schemeClr val="accent1"/>
              </a:solidFill>
              <a:extLst>
                <a:ext uri="{C807C97D-BFC1-408E-A445-0C87EB9F89A2}">
                  <ask:lineSketchStyleProps xmlns:ask="http://schemas.microsoft.com/office/drawing/2018/sketchyshapes" sd="2650216993">
                    <a:prstGeom prst="rect">
                      <a:avLst/>
                    </a:prstGeom>
                    <ask:type>
                      <ask:lineSketchCurved/>
                    </ask:type>
                  </ask:lineSketchStyleProps>
                </a:ext>
              </a:extLst>
            </a:ln>
            <a:effectLst>
              <a:outerShdw blurRad="50800" dist="38100" dir="2700000" algn="tl" rotWithShape="0">
                <a:prstClr val="black">
                  <a:alpha val="40000"/>
                </a:prstClr>
              </a:outerShd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rPr>
                <a:t>One Point</a:t>
              </a:r>
              <a:endParaRPr kumimoji="1" lang="ja-JP" altLang="en-US"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endParaRPr>
            </a:p>
          </p:txBody>
        </p:sp>
        <p:pic>
          <p:nvPicPr>
            <p:cNvPr id="11" name="図 10">
              <a:extLst>
                <a:ext uri="{FF2B5EF4-FFF2-40B4-BE49-F238E27FC236}">
                  <a16:creationId xmlns:a16="http://schemas.microsoft.com/office/drawing/2014/main" id="{47C541C5-6A76-FC66-E20C-257147190BCB}"/>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166120" y="7984939"/>
              <a:ext cx="255407" cy="378304"/>
            </a:xfrm>
            <a:prstGeom prst="rect">
              <a:avLst/>
            </a:prstGeom>
          </p:spPr>
        </p:pic>
      </p:grpSp>
      <p:graphicFrame>
        <p:nvGraphicFramePr>
          <p:cNvPr id="23" name="表 22">
            <a:extLst>
              <a:ext uri="{FF2B5EF4-FFF2-40B4-BE49-F238E27FC236}">
                <a16:creationId xmlns:a16="http://schemas.microsoft.com/office/drawing/2014/main" id="{DA988284-510D-1212-D8C0-F78A5455DC78}"/>
              </a:ext>
            </a:extLst>
          </p:cNvPr>
          <p:cNvGraphicFramePr>
            <a:graphicFrameLocks noGrp="1"/>
          </p:cNvGraphicFramePr>
          <p:nvPr/>
        </p:nvGraphicFramePr>
        <p:xfrm>
          <a:off x="622800" y="2052000"/>
          <a:ext cx="5612400" cy="58064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30849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　「</a:t>
                      </a:r>
                      <a:r>
                        <a:rPr kumimoji="1" lang="en-US" altLang="ja-JP" sz="1050" b="0">
                          <a:solidFill>
                            <a:schemeClr val="tx1"/>
                          </a:solidFill>
                          <a:latin typeface="+mn-ea"/>
                          <a:ea typeface="+mn-ea"/>
                        </a:rPr>
                        <a:t>SECURITY ACTION</a:t>
                      </a:r>
                      <a:r>
                        <a:rPr kumimoji="1" lang="ja-JP" altLang="en-US" sz="1050" b="0">
                          <a:solidFill>
                            <a:schemeClr val="tx1"/>
                          </a:solidFill>
                          <a:latin typeface="+mn-ea"/>
                          <a:ea typeface="+mn-ea"/>
                        </a:rPr>
                        <a:t>」は中小企業自らが、情報セキュリティ対策に取組むことを自己宣言する制度です。安全・安心な</a:t>
                      </a:r>
                      <a:r>
                        <a:rPr kumimoji="1" lang="en-US" altLang="ja-JP" sz="1050" b="0">
                          <a:solidFill>
                            <a:schemeClr val="tx1"/>
                          </a:solidFill>
                          <a:latin typeface="+mn-ea"/>
                          <a:ea typeface="+mn-ea"/>
                        </a:rPr>
                        <a:t>IT</a:t>
                      </a:r>
                      <a:r>
                        <a:rPr kumimoji="1" lang="ja-JP" altLang="en-US" sz="1050" b="0">
                          <a:solidFill>
                            <a:schemeClr val="tx1"/>
                          </a:solidFill>
                          <a:latin typeface="+mn-ea"/>
                          <a:ea typeface="+mn-ea"/>
                        </a:rPr>
                        <a:t>社会を実現するために、</a:t>
                      </a:r>
                      <a:r>
                        <a:rPr kumimoji="1" lang="en-US" altLang="ja-JP" sz="1050" b="0">
                          <a:solidFill>
                            <a:schemeClr val="tx1"/>
                          </a:solidFill>
                          <a:latin typeface="+mn-ea"/>
                          <a:ea typeface="+mn-ea"/>
                        </a:rPr>
                        <a:t>IPA</a:t>
                      </a:r>
                      <a:r>
                        <a:rPr kumimoji="1" lang="ja-JP" altLang="en-US" sz="1050" b="0">
                          <a:solidFill>
                            <a:schemeClr val="tx1"/>
                          </a:solidFill>
                          <a:latin typeface="+mn-ea"/>
                          <a:ea typeface="+mn-ea"/>
                        </a:rPr>
                        <a:t>によって創設されました。</a:t>
                      </a:r>
                      <a:br>
                        <a:rPr kumimoji="1" lang="ja-JP" altLang="en-US" sz="1050" b="0">
                          <a:solidFill>
                            <a:schemeClr val="tx1"/>
                          </a:solidFill>
                          <a:latin typeface="+mn-ea"/>
                          <a:ea typeface="+mn-ea"/>
                        </a:rPr>
                      </a:br>
                      <a:r>
                        <a:rPr kumimoji="1" lang="ja-JP" altLang="en-US" sz="1050" b="0">
                          <a:solidFill>
                            <a:schemeClr val="tx1"/>
                          </a:solidFill>
                          <a:latin typeface="+mn-ea"/>
                          <a:ea typeface="+mn-ea"/>
                        </a:rPr>
                        <a:t>宣言企業数（</a:t>
                      </a:r>
                      <a:r>
                        <a:rPr kumimoji="1" lang="en-US" altLang="ja-JP" sz="1050" b="0">
                          <a:solidFill>
                            <a:schemeClr val="tx1"/>
                          </a:solidFill>
                          <a:latin typeface="+mn-ea"/>
                          <a:ea typeface="+mn-ea"/>
                        </a:rPr>
                        <a:t>2023</a:t>
                      </a:r>
                      <a:r>
                        <a:rPr kumimoji="1" lang="ja-JP" altLang="en-US" sz="1050" b="0">
                          <a:solidFill>
                            <a:schemeClr val="tx1"/>
                          </a:solidFill>
                          <a:latin typeface="+mn-ea"/>
                          <a:ea typeface="+mn-ea"/>
                        </a:rPr>
                        <a:t>年</a:t>
                      </a:r>
                      <a:r>
                        <a:rPr kumimoji="1" lang="en-US" altLang="ja-JP" sz="1050" b="0">
                          <a:solidFill>
                            <a:schemeClr val="tx1"/>
                          </a:solidFill>
                          <a:latin typeface="+mn-ea"/>
                          <a:ea typeface="+mn-ea"/>
                        </a:rPr>
                        <a:t>6</a:t>
                      </a:r>
                      <a:r>
                        <a:rPr kumimoji="1" lang="ja-JP" altLang="en-US" sz="1050" b="0">
                          <a:solidFill>
                            <a:schemeClr val="tx1"/>
                          </a:solidFill>
                          <a:latin typeface="+mn-ea"/>
                          <a:ea typeface="+mn-ea"/>
                        </a:rPr>
                        <a:t>月</a:t>
                      </a:r>
                      <a:r>
                        <a:rPr kumimoji="1" lang="en-US" altLang="ja-JP" sz="1050" b="0">
                          <a:solidFill>
                            <a:schemeClr val="tx1"/>
                          </a:solidFill>
                          <a:latin typeface="+mn-ea"/>
                          <a:ea typeface="+mn-ea"/>
                        </a:rPr>
                        <a:t>7</a:t>
                      </a:r>
                      <a:r>
                        <a:rPr kumimoji="1" lang="ja-JP" altLang="en-US" sz="1050" b="0">
                          <a:solidFill>
                            <a:schemeClr val="tx1"/>
                          </a:solidFill>
                          <a:latin typeface="+mn-ea"/>
                          <a:ea typeface="+mn-ea"/>
                        </a:rPr>
                        <a:t>日時点）：一つ星：</a:t>
                      </a:r>
                      <a:r>
                        <a:rPr kumimoji="1" lang="en-US" altLang="ja-JP" sz="1050" b="0">
                          <a:solidFill>
                            <a:schemeClr val="tx1"/>
                          </a:solidFill>
                          <a:latin typeface="+mn-ea"/>
                          <a:ea typeface="+mn-ea"/>
                        </a:rPr>
                        <a:t>225252</a:t>
                      </a:r>
                      <a:r>
                        <a:rPr kumimoji="1" lang="ja-JP" altLang="en-US" sz="1050" b="0">
                          <a:solidFill>
                            <a:schemeClr val="tx1"/>
                          </a:solidFill>
                          <a:latin typeface="+mn-ea"/>
                          <a:ea typeface="+mn-ea"/>
                        </a:rPr>
                        <a:t>社　二つ星：</a:t>
                      </a:r>
                      <a:r>
                        <a:rPr kumimoji="1" lang="en-US" altLang="ja-JP" sz="1050" b="0">
                          <a:solidFill>
                            <a:schemeClr val="tx1"/>
                          </a:solidFill>
                          <a:latin typeface="+mn-ea"/>
                          <a:ea typeface="+mn-ea"/>
                        </a:rPr>
                        <a:t>25143</a:t>
                      </a:r>
                      <a:r>
                        <a:rPr kumimoji="1" lang="ja-JP" altLang="en-US" sz="1050" b="0">
                          <a:solidFill>
                            <a:schemeClr val="tx1"/>
                          </a:solidFill>
                          <a:latin typeface="+mn-ea"/>
                          <a:ea typeface="+mn-ea"/>
                        </a:rPr>
                        <a:t>社</a:t>
                      </a:r>
                      <a:r>
                        <a:rPr lang="en-US" altLang="ja-JP" sz="800" b="0" baseline="30000">
                          <a:solidFill>
                            <a:schemeClr val="tx1"/>
                          </a:solidFill>
                          <a:latin typeface="+mn-ea"/>
                          <a:ea typeface="+mn-ea"/>
                        </a:rPr>
                        <a:t>[8]</a:t>
                      </a:r>
                      <a:endParaRPr kumimoji="1" lang="en-US" altLang="ja-JP" sz="700" b="0">
                        <a:solidFill>
                          <a:schemeClr val="tx1"/>
                        </a:solidFill>
                        <a:latin typeface="+mn-ea"/>
                        <a:ea typeface="+mn-ea"/>
                      </a:endParaRP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sp>
        <p:nvSpPr>
          <p:cNvPr id="6" name="テキスト プレースホルダー 2">
            <a:extLst>
              <a:ext uri="{FF2B5EF4-FFF2-40B4-BE49-F238E27FC236}">
                <a16:creationId xmlns:a16="http://schemas.microsoft.com/office/drawing/2014/main" id="{FEF0A431-3D05-D3AC-68FA-F5BF861EED89}"/>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3</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サイバーセキュリティの基礎知識</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3-3. Security Action</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（セキュリティ対策自己宣言）</a:t>
            </a:r>
          </a:p>
        </p:txBody>
      </p:sp>
      <p:sp>
        <p:nvSpPr>
          <p:cNvPr id="16" name="テキスト ボックス 15">
            <a:extLst>
              <a:ext uri="{FF2B5EF4-FFF2-40B4-BE49-F238E27FC236}">
                <a16:creationId xmlns:a16="http://schemas.microsoft.com/office/drawing/2014/main" id="{317C7F4A-D5DD-1F9A-5CF0-B2FDE683F2C6}"/>
              </a:ext>
            </a:extLst>
          </p:cNvPr>
          <p:cNvSpPr txBox="1"/>
          <p:nvPr/>
        </p:nvSpPr>
        <p:spPr>
          <a:xfrm>
            <a:off x="622800" y="8162428"/>
            <a:ext cx="5652138"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IPA.”SECURITY ACTION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セキュリティ対策自己宣言”</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rPr>
              <a:t>https://www.ipa.go.jp/security/security-action</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参照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2023-06-30)</a:t>
            </a:r>
            <a:endParaRPr kumimoji="1" lang="ja-JP" altLang="en-US" sz="6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sp>
        <p:nvSpPr>
          <p:cNvPr id="7" name="テキスト ボックス 6">
            <a:extLst>
              <a:ext uri="{FF2B5EF4-FFF2-40B4-BE49-F238E27FC236}">
                <a16:creationId xmlns:a16="http://schemas.microsoft.com/office/drawing/2014/main" id="{D05B68AA-67F7-DEF5-A2ED-6C888E272FFB}"/>
              </a:ext>
            </a:extLst>
          </p:cNvPr>
          <p:cNvSpPr txBox="1"/>
          <p:nvPr/>
        </p:nvSpPr>
        <p:spPr>
          <a:xfrm>
            <a:off x="552037" y="9114973"/>
            <a:ext cx="5691438" cy="18466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none" strike="noStrike" kern="1200" cap="none" spc="0" normalizeH="0" baseline="0" noProof="0">
                <a:ln>
                  <a:noFill/>
                </a:ln>
                <a:solidFill>
                  <a:prstClr val="black"/>
                </a:solidFill>
                <a:effectLst/>
                <a:uLnTx/>
                <a:uFillTx/>
                <a:latin typeface="メイリオ"/>
                <a:ea typeface="メイリオ"/>
                <a:cs typeface="+mn-cs"/>
              </a:rPr>
              <a:t>[8]:</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IPA</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SECURITY ACTION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セキュリティ対策自己宣言</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panose="020B0604030504040204" pitchFamily="50" charset="-128"/>
                <a:ea typeface="メイリオ" panose="020B0604030504040204" pitchFamily="50" charset="-128"/>
                <a:cs typeface="+mn-cs"/>
                <a:hlinkClick r:id="rId6">
                  <a:extLst>
                    <a:ext uri="{A12FA001-AC4F-418D-AE19-62706E023703}">
                      <ahyp:hlinkClr xmlns:ahyp="http://schemas.microsoft.com/office/drawing/2018/hyperlinkcolor" val="tx"/>
                    </a:ext>
                  </a:extLst>
                </a:hlinkClick>
              </a:rPr>
              <a:t>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extLst>
                    <a:ext uri="{A12FA001-AC4F-418D-AE19-62706E023703}">
                      <ahyp:hlinkClr xmlns:ahyp="http://schemas.microsoft.com/office/drawing/2018/hyperlinkcolor" val="tx"/>
                    </a:ext>
                  </a:extLst>
                </a:hlinkClick>
              </a:rPr>
              <a:t>https://www.ipa.go.jp/security/security-action</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(2023-06-30).</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191275322"/>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sp>
        <p:nvSpPr>
          <p:cNvPr id="4" name="テキスト プレースホルダー 3">
            <a:extLst>
              <a:ext uri="{FF2B5EF4-FFF2-40B4-BE49-F238E27FC236}">
                <a16:creationId xmlns:a16="http://schemas.microsoft.com/office/drawing/2014/main" id="{1C26D60D-A9DB-4C0B-D3EE-343F5AC58484}"/>
              </a:ext>
            </a:extLst>
          </p:cNvPr>
          <p:cNvSpPr>
            <a:spLocks noGrp="1"/>
          </p:cNvSpPr>
          <p:nvPr>
            <p:ph type="body" sz="quarter" idx="16"/>
          </p:nvPr>
        </p:nvSpPr>
        <p:spPr>
          <a:xfrm>
            <a:off x="622800" y="4803779"/>
            <a:ext cx="5612400" cy="381000"/>
          </a:xfrm>
        </p:spPr>
        <p:txBody>
          <a:bodyPr/>
          <a:lstStyle/>
          <a:p>
            <a:r>
              <a:rPr kumimoji="1" lang="ja-JP" altLang="en-US"/>
              <a:t>要旨</a:t>
            </a:r>
          </a:p>
        </p:txBody>
      </p:sp>
      <p:sp>
        <p:nvSpPr>
          <p:cNvPr id="8" name="テキスト ボックス 7">
            <a:extLst>
              <a:ext uri="{FF2B5EF4-FFF2-40B4-BE49-F238E27FC236}">
                <a16:creationId xmlns:a16="http://schemas.microsoft.com/office/drawing/2014/main" id="{3B3EEC46-E25C-9E4D-6562-F9369D7E4F79}"/>
              </a:ext>
            </a:extLst>
          </p:cNvPr>
          <p:cNvSpPr txBox="1"/>
          <p:nvPr/>
        </p:nvSpPr>
        <p:spPr>
          <a:xfrm>
            <a:off x="622800" y="2001600"/>
            <a:ext cx="5612400" cy="253916"/>
          </a:xfrm>
          <a:prstGeom prst="rect">
            <a:avLst/>
          </a:prstGeom>
          <a:noFill/>
        </p:spPr>
        <p:txBody>
          <a:bodyPr wrap="square" rtlCol="0">
            <a:spAutoFit/>
          </a:bodyPr>
          <a:lstStyle/>
          <a:p>
            <a:r>
              <a:rPr kumimoji="1" lang="ja-JP" altLang="en-US" sz="1050" b="1">
                <a:latin typeface="+mn-ea"/>
              </a:rPr>
              <a:t>　</a:t>
            </a:r>
            <a:r>
              <a:rPr kumimoji="1" lang="en-US" altLang="ja-JP" sz="1050" b="1">
                <a:latin typeface="+mn-ea"/>
              </a:rPr>
              <a:t>14-1. </a:t>
            </a:r>
            <a:r>
              <a:rPr kumimoji="1" lang="ja-JP" altLang="en-US" sz="1050" b="1">
                <a:latin typeface="+mn-ea"/>
              </a:rPr>
              <a:t>組織的管理策を参考とした対策基準・実施手順の策定</a:t>
            </a:r>
          </a:p>
        </p:txBody>
      </p:sp>
      <p:sp>
        <p:nvSpPr>
          <p:cNvPr id="20" name="四角形: 角を丸くする 19">
            <a:extLst>
              <a:ext uri="{FF2B5EF4-FFF2-40B4-BE49-F238E27FC236}">
                <a16:creationId xmlns:a16="http://schemas.microsoft.com/office/drawing/2014/main" id="{EDE97D84-329A-804A-B934-BB340A5D4AF8}"/>
              </a:ext>
            </a:extLst>
          </p:cNvPr>
          <p:cNvSpPr/>
          <p:nvPr/>
        </p:nvSpPr>
        <p:spPr>
          <a:xfrm>
            <a:off x="622800" y="4321810"/>
            <a:ext cx="5612400" cy="410027"/>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r>
              <a:rPr kumimoji="1" lang="ja-JP" altLang="en-US" sz="1050" b="1"/>
              <a:t>主なキーワード</a:t>
            </a:r>
            <a:endParaRPr kumimoji="1" lang="en-US" altLang="ja-JP" sz="1050" b="1"/>
          </a:p>
          <a:p>
            <a:r>
              <a:rPr lang="ja-JP" altLang="en-US" sz="1050" u="none" strike="noStrike">
                <a:effectLst/>
              </a:rPr>
              <a:t>組織的管理策</a:t>
            </a:r>
            <a:endParaRPr kumimoji="1" lang="en-US" altLang="ja-JP" sz="1050">
              <a:solidFill>
                <a:schemeClr val="tx1"/>
              </a:solidFill>
              <a:latin typeface="メイリオ" panose="020B0604030504040204" pitchFamily="50" charset="-128"/>
              <a:ea typeface="メイリオ" panose="020B0604030504040204" pitchFamily="50" charset="-128"/>
            </a:endParaRPr>
          </a:p>
        </p:txBody>
      </p:sp>
      <p:graphicFrame>
        <p:nvGraphicFramePr>
          <p:cNvPr id="17" name="表 16">
            <a:extLst>
              <a:ext uri="{FF2B5EF4-FFF2-40B4-BE49-F238E27FC236}">
                <a16:creationId xmlns:a16="http://schemas.microsoft.com/office/drawing/2014/main" id="{74A0D5EF-8988-20CC-15DA-E39203CFBE11}"/>
              </a:ext>
            </a:extLst>
          </p:cNvPr>
          <p:cNvGraphicFramePr>
            <a:graphicFrameLocks noGrp="1"/>
          </p:cNvGraphicFramePr>
          <p:nvPr>
            <p:extLst>
              <p:ext uri="{D42A27DB-BD31-4B8C-83A1-F6EECF244321}">
                <p14:modId xmlns:p14="http://schemas.microsoft.com/office/powerpoint/2010/main" val="2838559794"/>
              </p:ext>
            </p:extLst>
          </p:nvPr>
        </p:nvGraphicFramePr>
        <p:xfrm>
          <a:off x="619200" y="6417167"/>
          <a:ext cx="5612400" cy="28117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35992">
                <a:tc>
                  <a:txBody>
                    <a:bodyPr/>
                    <a:lstStyle/>
                    <a:p>
                      <a:pPr marL="171450" indent="-171450">
                        <a:buFont typeface="Wingdings" panose="05000000000000000000" pitchFamily="2" charset="2"/>
                        <a:buChar char="Ø"/>
                      </a:pPr>
                      <a:r>
                        <a:rPr kumimoji="1" lang="en-US" altLang="ja-JP" sz="1050" b="1" i="0" u="none" strike="noStrike" kern="1200" cap="none" spc="0" normalizeH="0" baseline="0" noProof="0">
                          <a:ln>
                            <a:noFill/>
                          </a:ln>
                          <a:solidFill>
                            <a:schemeClr val="tx1"/>
                          </a:solidFill>
                          <a:effectLst/>
                          <a:uLnTx/>
                          <a:uFill>
                            <a:solidFill>
                              <a:prstClr val="white"/>
                            </a:solidFill>
                          </a:uFill>
                          <a:latin typeface="+mn-ea"/>
                          <a:ea typeface="+mn-ea"/>
                          <a:cs typeface="+mn-cs"/>
                        </a:rPr>
                        <a:t>14-1. </a:t>
                      </a:r>
                      <a:r>
                        <a:rPr kumimoji="1" lang="ja-JP" altLang="en-US" sz="1050" b="1" i="0" u="none" strike="noStrike" kern="1200" cap="none" spc="0" normalizeH="0" baseline="0" noProof="0">
                          <a:ln>
                            <a:noFill/>
                          </a:ln>
                          <a:solidFill>
                            <a:schemeClr val="tx1"/>
                          </a:solidFill>
                          <a:effectLst/>
                          <a:uLnTx/>
                          <a:uFill>
                            <a:solidFill>
                              <a:prstClr val="white"/>
                            </a:solidFill>
                          </a:uFill>
                          <a:latin typeface="+mn-ea"/>
                          <a:ea typeface="+mn-ea"/>
                          <a:cs typeface="+mn-cs"/>
                        </a:rPr>
                        <a:t>組織的管理策を参考とした対策基準・実施手順の策定</a:t>
                      </a:r>
                    </a:p>
                    <a:p>
                      <a:pPr marL="171450" lvl="0" indent="-171450">
                        <a:buFont typeface="Arial" panose="020B0604020202020204" pitchFamily="34" charset="0"/>
                        <a:buChar char="•"/>
                      </a:pP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対策基準の策定</a:t>
                      </a:r>
                      <a:b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　</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ISO/IEC 27001:2022</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附属書</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A</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の組織的管理策（</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37</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項目）を参考に、対策基準を策定します。リスクアセスメントの内容をもとに必要な管理策を選択し、決定した管理策を対策基準とします。</a:t>
                      </a:r>
                      <a:b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　対策基準の内容は、基本方針とともに公開可能なものとして作成します。</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ISMS</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に基づく管理策を用いて対策基準を策定する際は、</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ISO/IEC 27001:2022</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の文献を参照しながら作成してください。</a:t>
                      </a:r>
                      <a:endPar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実施手順の策定</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管理策（対策基準）をもとに策定されたセキュリティ対策の実施手順の例を、それぞれ紹介しています。実施手順は、組織の内部文書として作成します。実施手順が抽象的で理解しづらい場合、従業員は具体的に何を遵守して行動すればよいかわからず、セキュリティ対策が不十分になってしまいます。従業員に対して具体的でわかりやすい実施手順を策定するよう心掛けることが大切です。</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実施手順を策定する際は、</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ISO/IEC 27002</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に記載されている各管理策の手引きが参考になります。手引きの内容をもとに、実施手順の例を紹介しています。この例と、</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ISO/IEC 27002</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の内容を参考に、自社に適した実施手順を策定しましょう。</a:t>
                      </a:r>
                    </a:p>
                  </a:txBody>
                  <a:tcPr>
                    <a:noFill/>
                  </a:tcPr>
                </a:tc>
                <a:extLst>
                  <a:ext uri="{0D108BD9-81ED-4DB2-BD59-A6C34878D82A}">
                    <a16:rowId xmlns:a16="http://schemas.microsoft.com/office/drawing/2014/main" val="2132529652"/>
                  </a:ext>
                </a:extLst>
              </a:tr>
            </a:tbl>
          </a:graphicData>
        </a:graphic>
      </p:graphicFrame>
      <p:sp>
        <p:nvSpPr>
          <p:cNvPr id="25" name="テキスト ボックス 24">
            <a:extLst>
              <a:ext uri="{FF2B5EF4-FFF2-40B4-BE49-F238E27FC236}">
                <a16:creationId xmlns:a16="http://schemas.microsoft.com/office/drawing/2014/main" id="{F9F5A88E-0297-A9CE-FEB6-31A6ADFDDED9}"/>
              </a:ext>
            </a:extLst>
          </p:cNvPr>
          <p:cNvSpPr txBox="1"/>
          <p:nvPr/>
        </p:nvSpPr>
        <p:spPr>
          <a:xfrm>
            <a:off x="622800" y="5122822"/>
            <a:ext cx="5612400" cy="1223412"/>
          </a:xfrm>
          <a:prstGeom prst="rect">
            <a:avLst/>
          </a:prstGeom>
          <a:noFill/>
          <a:ln>
            <a:solidFill>
              <a:schemeClr val="tx1"/>
            </a:solidFill>
          </a:ln>
        </p:spPr>
        <p:txBody>
          <a:bodyPr wrap="square">
            <a:spAutoFit/>
          </a:bodyPr>
          <a:lstStyle/>
          <a:p>
            <a:pPr defTabSz="914400">
              <a:defRPr/>
            </a:pPr>
            <a:r>
              <a:rPr kumimoji="1" lang="en-US" altLang="ja-JP" sz="1050" b="1">
                <a:solidFill>
                  <a:schemeClr val="tx1"/>
                </a:solidFill>
              </a:rPr>
              <a:t>14</a:t>
            </a:r>
            <a:r>
              <a:rPr kumimoji="1" lang="ja-JP" altLang="en-US" sz="1050" b="1">
                <a:solidFill>
                  <a:schemeClr val="tx1"/>
                </a:solidFill>
              </a:rPr>
              <a:t>章の全体概要</a:t>
            </a:r>
            <a:r>
              <a:rPr lang="ja-JP" altLang="en-US" sz="1050"/>
              <a:t>　</a:t>
            </a:r>
            <a:endParaRPr lang="en-US" altLang="ja-JP" sz="1050"/>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050"/>
              <a:t>　対策基準を策定する際は、</a:t>
            </a:r>
            <a:r>
              <a:rPr lang="en-US" altLang="ja-JP" sz="1050"/>
              <a:t>ISO/IEC 27001:2022</a:t>
            </a:r>
            <a:r>
              <a:rPr lang="ja-JP" altLang="en-US" sz="1050"/>
              <a:t>附属書</a:t>
            </a:r>
            <a:r>
              <a:rPr lang="en-US" altLang="ja-JP" sz="1050"/>
              <a:t>A</a:t>
            </a:r>
            <a:r>
              <a:rPr lang="ja-JP" altLang="en-US" sz="1050"/>
              <a:t>の合計</a:t>
            </a:r>
            <a:r>
              <a:rPr lang="en-US" altLang="ja-JP" sz="1050"/>
              <a:t>93</a:t>
            </a:r>
            <a:r>
              <a:rPr lang="ja-JP" altLang="en-US" sz="1050"/>
              <a:t>項目の管理策を参考にできます。管理策を参考に、対策基準・実施手順を策定する手順について解説しています。管理策は、「</a:t>
            </a:r>
            <a:r>
              <a:rPr lang="zh-TW" altLang="en-US" sz="1050"/>
              <a:t>組織的管理策</a:t>
            </a:r>
            <a:r>
              <a:rPr lang="ja-JP" altLang="en-US" sz="1050"/>
              <a:t>」、「</a:t>
            </a:r>
            <a:r>
              <a:rPr lang="zh-TW" altLang="en-US" sz="1050"/>
              <a:t>人的管理策</a:t>
            </a:r>
            <a:r>
              <a:rPr lang="ja-JP" altLang="en-US" sz="1050"/>
              <a:t>」、「</a:t>
            </a:r>
            <a:r>
              <a:rPr lang="zh-TW" altLang="en-US" sz="1050"/>
              <a:t>物理的管理策</a:t>
            </a:r>
            <a:r>
              <a:rPr lang="ja-JP" altLang="en-US" sz="1050"/>
              <a:t>」、「</a:t>
            </a:r>
            <a:r>
              <a:rPr lang="zh-TW" altLang="en-US" sz="1050"/>
              <a:t>技術的管理策</a:t>
            </a:r>
            <a:r>
              <a:rPr lang="ja-JP" altLang="en-US" sz="1050"/>
              <a:t>」の</a:t>
            </a:r>
            <a:r>
              <a:rPr lang="en-US" altLang="ja-JP" sz="1050"/>
              <a:t>4</a:t>
            </a:r>
            <a:r>
              <a:rPr lang="ja-JP" altLang="en-US" sz="1050"/>
              <a:t>つのカテゴリに分類できます。</a:t>
            </a:r>
            <a:r>
              <a:rPr lang="en-US" altLang="ja-JP" sz="1050"/>
              <a:t>14</a:t>
            </a:r>
            <a:r>
              <a:rPr lang="ja-JP" altLang="en-US" sz="1050"/>
              <a:t>章では</a:t>
            </a:r>
            <a:r>
              <a:rPr kumimoji="1" lang="ja-JP" altLang="en-US" sz="1050"/>
              <a:t>「組織的管理策」を参考に、対策基準を策定する手順について説明し、対策基準</a:t>
            </a:r>
            <a:r>
              <a:rPr kumimoji="1" lang="ja-JP" altLang="en-US" sz="1050">
                <a:solidFill>
                  <a:schemeClr val="tx1"/>
                </a:solidFill>
              </a:rPr>
              <a:t>それぞれに対応する実施手順の例を説明しています。</a:t>
            </a:r>
            <a:endParaRPr lang="ja-JP" altLang="en-US" sz="1050" b="0" spc="31">
              <a:solidFill>
                <a:schemeClr val="tx1"/>
              </a:solidFill>
              <a:latin typeface="+mn-ea"/>
              <a:cs typeface="Cascadia Mono" panose="020B0609020000020004" pitchFamily="49" charset="0"/>
            </a:endParaRPr>
          </a:p>
        </p:txBody>
      </p:sp>
      <p:graphicFrame>
        <p:nvGraphicFramePr>
          <p:cNvPr id="9" name="表 8">
            <a:extLst>
              <a:ext uri="{FF2B5EF4-FFF2-40B4-BE49-F238E27FC236}">
                <a16:creationId xmlns:a16="http://schemas.microsoft.com/office/drawing/2014/main" id="{E1BD945A-AEDA-84CA-D71C-D6292BC07010}"/>
              </a:ext>
            </a:extLst>
          </p:cNvPr>
          <p:cNvGraphicFramePr>
            <a:graphicFrameLocks noGrp="1"/>
          </p:cNvGraphicFramePr>
          <p:nvPr>
            <p:extLst>
              <p:ext uri="{D42A27DB-BD31-4B8C-83A1-F6EECF244321}">
                <p14:modId xmlns:p14="http://schemas.microsoft.com/office/powerpoint/2010/main" val="3884138521"/>
              </p:ext>
            </p:extLst>
          </p:nvPr>
        </p:nvGraphicFramePr>
        <p:xfrm>
          <a:off x="622800" y="2432125"/>
          <a:ext cx="5612400" cy="183235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ea"/>
                          <a:ea typeface="+mn-ea"/>
                          <a:cs typeface="+mn-cs"/>
                        </a:rPr>
                        <a:t>　第</a:t>
                      </a:r>
                      <a:r>
                        <a:rPr kumimoji="1" lang="en-US" altLang="ja-JP" sz="1050" b="0" i="0" kern="1200">
                          <a:solidFill>
                            <a:schemeClr val="dk1"/>
                          </a:solidFill>
                          <a:effectLst/>
                          <a:latin typeface="+mn-ea"/>
                          <a:ea typeface="+mn-ea"/>
                          <a:cs typeface="+mn-cs"/>
                        </a:rPr>
                        <a:t>14</a:t>
                      </a:r>
                      <a:r>
                        <a:rPr kumimoji="1" lang="ja-JP" altLang="en-US" sz="1050" b="0" i="0" kern="1200">
                          <a:solidFill>
                            <a:schemeClr val="dk1"/>
                          </a:solidFill>
                          <a:effectLst/>
                          <a:latin typeface="+mn-ea"/>
                          <a:ea typeface="+mn-ea"/>
                          <a:cs typeface="+mn-cs"/>
                        </a:rPr>
                        <a:t>章では、情報セキュリティ方針に従ってセキュリティ対策を実施するための具体的な規則としての「対策基準」と、セキュリティ対策の実施手順や方法である「実施手順」について理解することを目的とします。</a:t>
                      </a:r>
                      <a:endParaRPr kumimoji="1" lang="en-US" altLang="ja-JP" sz="1050" b="0" i="0" kern="1200">
                        <a:solidFill>
                          <a:schemeClr val="dk1"/>
                        </a:solidFill>
                        <a:effectLst/>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組織的管理策をもとに、対策基準を策定する手順を理解すること。</a:t>
                      </a:r>
                      <a:endParaRPr kumimoji="1" lang="en-US" altLang="ja-JP" sz="105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策定した対策基準をもとに、具体的な実施手順を策定する方法を理解すること。</a:t>
                      </a:r>
                      <a:endParaRPr kumimoji="1" lang="en-US" altLang="ja-JP" sz="105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
        <p:nvSpPr>
          <p:cNvPr id="10" name="テキスト プレースホルダー 2">
            <a:extLst>
              <a:ext uri="{FF2B5EF4-FFF2-40B4-BE49-F238E27FC236}">
                <a16:creationId xmlns:a16="http://schemas.microsoft.com/office/drawing/2014/main" id="{5E2A1BD2-D366-BC36-F105-C9181B1BB4D5}"/>
              </a:ext>
            </a:extLst>
          </p:cNvPr>
          <p:cNvSpPr>
            <a:spLocks noGrp="1"/>
          </p:cNvSpPr>
          <p:nvPr>
            <p:ph type="body" sz="quarter" idx="14"/>
          </p:nvPr>
        </p:nvSpPr>
        <p:spPr>
          <a:xfrm>
            <a:off x="1123950" y="1457325"/>
            <a:ext cx="6143124" cy="381000"/>
          </a:xfrm>
        </p:spPr>
        <p:txBody>
          <a:bodyPr/>
          <a:lstStyle/>
          <a:p>
            <a:r>
              <a:rPr kumimoji="1" lang="en-US" altLang="ja-JP"/>
              <a:t>19-2-14. </a:t>
            </a:r>
            <a:r>
              <a:rPr kumimoji="1" lang="zh-TW" altLang="en-US" sz="1000"/>
              <a:t>第</a:t>
            </a:r>
            <a:r>
              <a:rPr kumimoji="1" lang="en-US" altLang="zh-TW" sz="1000"/>
              <a:t>14</a:t>
            </a:r>
            <a:r>
              <a:rPr kumimoji="1" lang="zh-TW" altLang="en-US" sz="1000"/>
              <a:t>章</a:t>
            </a:r>
            <a:r>
              <a:rPr kumimoji="1" lang="en-US" altLang="zh-TW" sz="1000"/>
              <a:t>. </a:t>
            </a:r>
            <a:r>
              <a:rPr kumimoji="1" lang="zh-TW" altLang="en-US" sz="1000"/>
              <a:t>組織的管理策</a:t>
            </a:r>
            <a:endParaRPr kumimoji="1" lang="ja-JP" altLang="en-US" sz="1000"/>
          </a:p>
        </p:txBody>
      </p:sp>
      <p:pic>
        <p:nvPicPr>
          <p:cNvPr id="3" name="図 2">
            <a:extLst>
              <a:ext uri="{FF2B5EF4-FFF2-40B4-BE49-F238E27FC236}">
                <a16:creationId xmlns:a16="http://schemas.microsoft.com/office/drawing/2014/main" id="{F23A9E80-031F-8410-8F4A-60C572779C9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00335" y="4357236"/>
            <a:ext cx="180000" cy="180000"/>
          </a:xfrm>
          <a:prstGeom prst="rect">
            <a:avLst/>
          </a:prstGeom>
        </p:spPr>
      </p:pic>
      <p:sp>
        <p:nvSpPr>
          <p:cNvPr id="6" name="スライド番号プレースホルダー 3">
            <a:extLst>
              <a:ext uri="{FF2B5EF4-FFF2-40B4-BE49-F238E27FC236}">
                <a16:creationId xmlns:a16="http://schemas.microsoft.com/office/drawing/2014/main" id="{63F8099B-080D-EB02-3530-F428F0C451C6}"/>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31</a:t>
            </a:r>
            <a:endParaRPr kumimoji="1" lang="ja-JP" altLang="en-US"/>
          </a:p>
        </p:txBody>
      </p:sp>
    </p:spTree>
    <p:extLst>
      <p:ext uri="{BB962C8B-B14F-4D97-AF65-F5344CB8AC3E}">
        <p14:creationId xmlns:p14="http://schemas.microsoft.com/office/powerpoint/2010/main" val="296190593"/>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graphicFrame>
        <p:nvGraphicFramePr>
          <p:cNvPr id="4" name="表 3">
            <a:extLst>
              <a:ext uri="{FF2B5EF4-FFF2-40B4-BE49-F238E27FC236}">
                <a16:creationId xmlns:a16="http://schemas.microsoft.com/office/drawing/2014/main" id="{30C1516B-06EF-A836-389A-5ADCFA92C07C}"/>
              </a:ext>
            </a:extLst>
          </p:cNvPr>
          <p:cNvGraphicFramePr>
            <a:graphicFrameLocks noGrp="1"/>
          </p:cNvGraphicFramePr>
          <p:nvPr>
            <p:extLst>
              <p:ext uri="{D42A27DB-BD31-4B8C-83A1-F6EECF244321}">
                <p14:modId xmlns:p14="http://schemas.microsoft.com/office/powerpoint/2010/main" val="3008210181"/>
              </p:ext>
            </p:extLst>
          </p:nvPr>
        </p:nvGraphicFramePr>
        <p:xfrm>
          <a:off x="622800" y="5372319"/>
          <a:ext cx="5612400" cy="3152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15280">
                <a:tc>
                  <a:txBody>
                    <a:bodyPr/>
                    <a:lstStyle/>
                    <a:p>
                      <a:pPr marL="171450" lvl="0" indent="-171450">
                        <a:buFont typeface="Arial" panose="020B0604020202020204" pitchFamily="34" charset="0"/>
                        <a:buChar char="•"/>
                      </a:pPr>
                      <a:endPar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endParaRPr>
                    </a:p>
                  </a:txBody>
                  <a:tcPr>
                    <a:noFill/>
                  </a:tcPr>
                </a:tc>
                <a:extLst>
                  <a:ext uri="{0D108BD9-81ED-4DB2-BD59-A6C34878D82A}">
                    <a16:rowId xmlns:a16="http://schemas.microsoft.com/office/drawing/2014/main" val="2132529652"/>
                  </a:ext>
                </a:extLst>
              </a:tr>
            </a:tbl>
          </a:graphicData>
        </a:graphic>
      </p:graphicFrame>
      <p:graphicFrame>
        <p:nvGraphicFramePr>
          <p:cNvPr id="8" name="表 25">
            <a:extLst>
              <a:ext uri="{FF2B5EF4-FFF2-40B4-BE49-F238E27FC236}">
                <a16:creationId xmlns:a16="http://schemas.microsoft.com/office/drawing/2014/main" id="{F42A4DDD-E010-C87B-7674-4FC48ACC27FB}"/>
              </a:ext>
            </a:extLst>
          </p:cNvPr>
          <p:cNvGraphicFramePr>
            <a:graphicFrameLocks noGrp="1"/>
          </p:cNvGraphicFramePr>
          <p:nvPr>
            <p:extLst>
              <p:ext uri="{D42A27DB-BD31-4B8C-83A1-F6EECF244321}">
                <p14:modId xmlns:p14="http://schemas.microsoft.com/office/powerpoint/2010/main" val="2491865242"/>
              </p:ext>
            </p:extLst>
          </p:nvPr>
        </p:nvGraphicFramePr>
        <p:xfrm>
          <a:off x="622800" y="2052000"/>
          <a:ext cx="5612400" cy="3337560"/>
        </p:xfrm>
        <a:graphic>
          <a:graphicData uri="http://schemas.openxmlformats.org/drawingml/2006/table">
            <a:tbl>
              <a:tblPr firstRow="1" bandRow="1">
                <a:tableStyleId>{5940675A-B579-460E-94D1-54222C63F5DA}</a:tableStyleId>
              </a:tblPr>
              <a:tblGrid>
                <a:gridCol w="2806200">
                  <a:extLst>
                    <a:ext uri="{9D8B030D-6E8A-4147-A177-3AD203B41FA5}">
                      <a16:colId xmlns:a16="http://schemas.microsoft.com/office/drawing/2014/main" val="2189690052"/>
                    </a:ext>
                  </a:extLst>
                </a:gridCol>
                <a:gridCol w="2806200">
                  <a:extLst>
                    <a:ext uri="{9D8B030D-6E8A-4147-A177-3AD203B41FA5}">
                      <a16:colId xmlns:a16="http://schemas.microsoft.com/office/drawing/2014/main" val="4053103492"/>
                    </a:ext>
                  </a:extLst>
                </a:gridCol>
              </a:tblGrid>
              <a:tr h="0">
                <a:tc gridSpan="2">
                  <a:txBody>
                    <a:bodyPr/>
                    <a:lstStyle/>
                    <a:p>
                      <a:pPr algn="l"/>
                      <a:r>
                        <a:rPr kumimoji="1" lang="ja-JP" altLang="en-US" sz="900" b="1">
                          <a:solidFill>
                            <a:schemeClr val="bg1"/>
                          </a:solidFill>
                          <a:latin typeface="+mn-ea"/>
                          <a:ea typeface="+mn-ea"/>
                        </a:rPr>
                        <a:t>組織的管理策の項目</a:t>
                      </a:r>
                    </a:p>
                  </a:txBody>
                  <a:tcPr anchor="ctr">
                    <a:solidFill>
                      <a:schemeClr val="accent4">
                        <a:lumMod val="75000"/>
                      </a:schemeClr>
                    </a:solidFill>
                  </a:tcPr>
                </a:tc>
                <a:tc hMerge="1">
                  <a:txBody>
                    <a:bodyPr/>
                    <a:lstStyle/>
                    <a:p>
                      <a:pPr algn="l"/>
                      <a:r>
                        <a:rPr kumimoji="1" lang="ja-JP" altLang="en-US" sz="900" b="1">
                          <a:solidFill>
                            <a:schemeClr val="bg1"/>
                          </a:solidFill>
                          <a:latin typeface="+mn-ea"/>
                          <a:ea typeface="+mn-ea"/>
                        </a:rPr>
                        <a:t>項目</a:t>
                      </a:r>
                    </a:p>
                  </a:txBody>
                  <a:tcPr anchor="ctr">
                    <a:solidFill>
                      <a:schemeClr val="accent4">
                        <a:lumMod val="75000"/>
                      </a:schemeClr>
                    </a:solidFill>
                  </a:tcPr>
                </a:tc>
                <a:extLst>
                  <a:ext uri="{0D108BD9-81ED-4DB2-BD59-A6C34878D82A}">
                    <a16:rowId xmlns:a16="http://schemas.microsoft.com/office/drawing/2014/main" val="469890612"/>
                  </a:ext>
                </a:extLst>
              </a:tr>
              <a:tr h="797920">
                <a:tc>
                  <a:txBody>
                    <a:bodyPr/>
                    <a:lstStyle/>
                    <a:p>
                      <a:pPr algn="l"/>
                      <a:r>
                        <a:rPr kumimoji="1" lang="en-US" altLang="ja-JP" sz="900" b="0">
                          <a:solidFill>
                            <a:sysClr val="windowText" lastClr="000000"/>
                          </a:solidFill>
                          <a:latin typeface="+mn-ea"/>
                          <a:ea typeface="+mn-ea"/>
                        </a:rPr>
                        <a:t>5.1 </a:t>
                      </a:r>
                      <a:r>
                        <a:rPr kumimoji="1" lang="ja-JP" altLang="en-US" sz="900" b="0">
                          <a:solidFill>
                            <a:sysClr val="windowText" lastClr="000000"/>
                          </a:solidFill>
                          <a:latin typeface="+mn-ea"/>
                          <a:ea typeface="+mn-ea"/>
                        </a:rPr>
                        <a:t>情報セキュリティのための方針群</a:t>
                      </a:r>
                    </a:p>
                    <a:p>
                      <a:pPr algn="l"/>
                      <a:r>
                        <a:rPr kumimoji="1" lang="en-US" altLang="ja-JP" sz="900" b="0">
                          <a:solidFill>
                            <a:sysClr val="windowText" lastClr="000000"/>
                          </a:solidFill>
                          <a:latin typeface="+mn-ea"/>
                          <a:ea typeface="+mn-ea"/>
                        </a:rPr>
                        <a:t>5.2 </a:t>
                      </a:r>
                      <a:r>
                        <a:rPr kumimoji="1" lang="ja-JP" altLang="en-US" sz="900" b="0">
                          <a:solidFill>
                            <a:sysClr val="windowText" lastClr="000000"/>
                          </a:solidFill>
                          <a:latin typeface="+mn-ea"/>
                          <a:ea typeface="+mn-ea"/>
                        </a:rPr>
                        <a:t>情報セキュリティの役割及び責任</a:t>
                      </a:r>
                    </a:p>
                    <a:p>
                      <a:pPr algn="l"/>
                      <a:r>
                        <a:rPr kumimoji="1" lang="en-US" altLang="ja-JP" sz="900" b="0">
                          <a:solidFill>
                            <a:sysClr val="windowText" lastClr="000000"/>
                          </a:solidFill>
                          <a:latin typeface="+mn-ea"/>
                          <a:ea typeface="+mn-ea"/>
                        </a:rPr>
                        <a:t>5.3 </a:t>
                      </a:r>
                      <a:r>
                        <a:rPr kumimoji="1" lang="ja-JP" altLang="en-US" sz="900" b="0">
                          <a:solidFill>
                            <a:sysClr val="windowText" lastClr="000000"/>
                          </a:solidFill>
                          <a:latin typeface="+mn-ea"/>
                          <a:ea typeface="+mn-ea"/>
                        </a:rPr>
                        <a:t>職務の分離</a:t>
                      </a:r>
                    </a:p>
                    <a:p>
                      <a:pPr algn="l"/>
                      <a:r>
                        <a:rPr kumimoji="1" lang="en-US" altLang="ja-JP" sz="900" b="0">
                          <a:solidFill>
                            <a:sysClr val="windowText" lastClr="000000"/>
                          </a:solidFill>
                          <a:latin typeface="+mn-ea"/>
                          <a:ea typeface="+mn-ea"/>
                        </a:rPr>
                        <a:t>5.4 </a:t>
                      </a:r>
                      <a:r>
                        <a:rPr kumimoji="1" lang="ja-JP" altLang="en-US" sz="900" b="0">
                          <a:solidFill>
                            <a:sysClr val="windowText" lastClr="000000"/>
                          </a:solidFill>
                          <a:latin typeface="+mn-ea"/>
                          <a:ea typeface="+mn-ea"/>
                        </a:rPr>
                        <a:t>経営陣の責任</a:t>
                      </a:r>
                    </a:p>
                    <a:p>
                      <a:pPr algn="l"/>
                      <a:r>
                        <a:rPr kumimoji="1" lang="en-US" altLang="ja-JP" sz="900" b="0">
                          <a:solidFill>
                            <a:sysClr val="windowText" lastClr="000000"/>
                          </a:solidFill>
                          <a:latin typeface="+mn-ea"/>
                          <a:ea typeface="+mn-ea"/>
                        </a:rPr>
                        <a:t>5.5 </a:t>
                      </a:r>
                      <a:r>
                        <a:rPr kumimoji="1" lang="ja-JP" altLang="en-US" sz="900" b="0">
                          <a:solidFill>
                            <a:sysClr val="windowText" lastClr="000000"/>
                          </a:solidFill>
                          <a:latin typeface="+mn-ea"/>
                          <a:ea typeface="+mn-ea"/>
                        </a:rPr>
                        <a:t>関係当局との連絡</a:t>
                      </a:r>
                    </a:p>
                    <a:p>
                      <a:pPr algn="l"/>
                      <a:r>
                        <a:rPr kumimoji="1" lang="en-US" altLang="ja-JP" sz="900" b="0">
                          <a:solidFill>
                            <a:sysClr val="windowText" lastClr="000000"/>
                          </a:solidFill>
                          <a:latin typeface="+mn-ea"/>
                          <a:ea typeface="+mn-ea"/>
                        </a:rPr>
                        <a:t>5.6 </a:t>
                      </a:r>
                      <a:r>
                        <a:rPr kumimoji="1" lang="ja-JP" altLang="en-US" sz="900" b="0">
                          <a:solidFill>
                            <a:sysClr val="windowText" lastClr="000000"/>
                          </a:solidFill>
                          <a:latin typeface="+mn-ea"/>
                          <a:ea typeface="+mn-ea"/>
                        </a:rPr>
                        <a:t>専門組織との連絡</a:t>
                      </a:r>
                    </a:p>
                    <a:p>
                      <a:pPr algn="l"/>
                      <a:r>
                        <a:rPr kumimoji="1" lang="en-US" altLang="ja-JP" sz="900" b="0">
                          <a:solidFill>
                            <a:sysClr val="windowText" lastClr="000000"/>
                          </a:solidFill>
                          <a:latin typeface="+mn-ea"/>
                          <a:ea typeface="+mn-ea"/>
                        </a:rPr>
                        <a:t>5.7 </a:t>
                      </a:r>
                      <a:r>
                        <a:rPr kumimoji="1" lang="ja-JP" altLang="en-US" sz="900" b="0">
                          <a:solidFill>
                            <a:sysClr val="windowText" lastClr="000000"/>
                          </a:solidFill>
                          <a:latin typeface="+mn-ea"/>
                          <a:ea typeface="+mn-ea"/>
                        </a:rPr>
                        <a:t>脅威インテリジェンス</a:t>
                      </a:r>
                      <a:endParaRPr kumimoji="1" lang="ja-JP" altLang="en-US" sz="900" b="0">
                        <a:solidFill>
                          <a:sysClr val="windowText" lastClr="000000"/>
                        </a:solidFill>
                        <a:latin typeface="+mn-ea"/>
                        <a:ea typeface="+mn-ea"/>
                        <a:hlinkClick r:id="" action="ppaction://noaction"/>
                      </a:endParaRPr>
                    </a:p>
                    <a:p>
                      <a:pPr algn="l"/>
                      <a:r>
                        <a:rPr kumimoji="1" lang="en-US" altLang="ja-JP" sz="900" b="0">
                          <a:solidFill>
                            <a:sysClr val="windowText" lastClr="000000"/>
                          </a:solidFill>
                          <a:latin typeface="+mn-ea"/>
                          <a:ea typeface="+mn-ea"/>
                        </a:rPr>
                        <a:t>5.8 </a:t>
                      </a:r>
                      <a:r>
                        <a:rPr kumimoji="1" lang="ja-JP" altLang="en-US" sz="900" b="0">
                          <a:solidFill>
                            <a:sysClr val="windowText" lastClr="000000"/>
                          </a:solidFill>
                          <a:latin typeface="+mn-ea"/>
                          <a:ea typeface="+mn-ea"/>
                        </a:rPr>
                        <a:t>プロジェクトマネジメントにおける情報セキュリティ</a:t>
                      </a:r>
                    </a:p>
                    <a:p>
                      <a:pPr algn="l"/>
                      <a:r>
                        <a:rPr kumimoji="1" lang="en-US" altLang="ja-JP" sz="900" b="0">
                          <a:solidFill>
                            <a:sysClr val="windowText" lastClr="000000"/>
                          </a:solidFill>
                          <a:latin typeface="+mn-ea"/>
                          <a:ea typeface="+mn-ea"/>
                        </a:rPr>
                        <a:t>5.9 </a:t>
                      </a:r>
                      <a:r>
                        <a:rPr kumimoji="1" lang="ja-JP" altLang="en-US" sz="900" b="0">
                          <a:solidFill>
                            <a:sysClr val="windowText" lastClr="000000"/>
                          </a:solidFill>
                          <a:latin typeface="+mn-ea"/>
                          <a:ea typeface="+mn-ea"/>
                        </a:rPr>
                        <a:t>情報及びその他の関連資産の目録</a:t>
                      </a:r>
                    </a:p>
                    <a:p>
                      <a:pPr algn="l"/>
                      <a:r>
                        <a:rPr kumimoji="1" lang="en-US" altLang="ja-JP" sz="900" b="0">
                          <a:solidFill>
                            <a:sysClr val="windowText" lastClr="000000"/>
                          </a:solidFill>
                          <a:latin typeface="+mn-ea"/>
                          <a:ea typeface="+mn-ea"/>
                        </a:rPr>
                        <a:t>5.10 </a:t>
                      </a:r>
                      <a:r>
                        <a:rPr kumimoji="1" lang="ja-JP" altLang="en-US" sz="900" b="0">
                          <a:solidFill>
                            <a:sysClr val="windowText" lastClr="000000"/>
                          </a:solidFill>
                          <a:latin typeface="+mn-ea"/>
                          <a:ea typeface="+mn-ea"/>
                        </a:rPr>
                        <a:t>情報及びその他の関連資産の利用の許容範囲</a:t>
                      </a:r>
                    </a:p>
                    <a:p>
                      <a:pPr algn="l"/>
                      <a:r>
                        <a:rPr kumimoji="1" lang="en-US" altLang="ja-JP" sz="900" b="0">
                          <a:solidFill>
                            <a:sysClr val="windowText" lastClr="000000"/>
                          </a:solidFill>
                          <a:latin typeface="+mn-ea"/>
                          <a:ea typeface="+mn-ea"/>
                        </a:rPr>
                        <a:t>5.11 </a:t>
                      </a:r>
                      <a:r>
                        <a:rPr kumimoji="1" lang="ja-JP" altLang="en-US" sz="900" b="0">
                          <a:solidFill>
                            <a:sysClr val="windowText" lastClr="000000"/>
                          </a:solidFill>
                          <a:latin typeface="+mn-ea"/>
                          <a:ea typeface="+mn-ea"/>
                        </a:rPr>
                        <a:t>資産の返却</a:t>
                      </a:r>
                    </a:p>
                    <a:p>
                      <a:pPr algn="l"/>
                      <a:r>
                        <a:rPr kumimoji="1" lang="en-US" altLang="ja-JP" sz="900" b="0">
                          <a:solidFill>
                            <a:sysClr val="windowText" lastClr="000000"/>
                          </a:solidFill>
                          <a:latin typeface="+mn-ea"/>
                          <a:ea typeface="+mn-ea"/>
                        </a:rPr>
                        <a:t>5.12 </a:t>
                      </a:r>
                      <a:r>
                        <a:rPr kumimoji="1" lang="ja-JP" altLang="en-US" sz="900" b="0">
                          <a:solidFill>
                            <a:sysClr val="windowText" lastClr="000000"/>
                          </a:solidFill>
                          <a:latin typeface="+mn-ea"/>
                          <a:ea typeface="+mn-ea"/>
                        </a:rPr>
                        <a:t>情報の分類</a:t>
                      </a:r>
                    </a:p>
                    <a:p>
                      <a:pPr algn="l"/>
                      <a:r>
                        <a:rPr kumimoji="1" lang="en-US" altLang="ja-JP" sz="900" b="0">
                          <a:solidFill>
                            <a:sysClr val="windowText" lastClr="000000"/>
                          </a:solidFill>
                          <a:latin typeface="+mn-ea"/>
                          <a:ea typeface="+mn-ea"/>
                        </a:rPr>
                        <a:t>5.13 </a:t>
                      </a:r>
                      <a:r>
                        <a:rPr kumimoji="1" lang="ja-JP" altLang="en-US" sz="900" b="0">
                          <a:solidFill>
                            <a:sysClr val="windowText" lastClr="000000"/>
                          </a:solidFill>
                          <a:latin typeface="+mn-ea"/>
                          <a:ea typeface="+mn-ea"/>
                        </a:rPr>
                        <a:t>情報のラベル付け</a:t>
                      </a:r>
                    </a:p>
                    <a:p>
                      <a:pPr algn="l"/>
                      <a:r>
                        <a:rPr kumimoji="1" lang="en-US" altLang="ja-JP" sz="900" b="0">
                          <a:solidFill>
                            <a:sysClr val="windowText" lastClr="000000"/>
                          </a:solidFill>
                          <a:latin typeface="+mn-ea"/>
                          <a:ea typeface="+mn-ea"/>
                        </a:rPr>
                        <a:t>5.14 </a:t>
                      </a:r>
                      <a:r>
                        <a:rPr kumimoji="1" lang="ja-JP" altLang="en-US" sz="900" b="0">
                          <a:solidFill>
                            <a:sysClr val="windowText" lastClr="000000"/>
                          </a:solidFill>
                          <a:latin typeface="+mn-ea"/>
                          <a:ea typeface="+mn-ea"/>
                        </a:rPr>
                        <a:t>情報転送</a:t>
                      </a:r>
                    </a:p>
                    <a:p>
                      <a:pPr algn="l"/>
                      <a:r>
                        <a:rPr kumimoji="1" lang="en-US" altLang="ja-JP" sz="900" b="0">
                          <a:solidFill>
                            <a:sysClr val="windowText" lastClr="000000"/>
                          </a:solidFill>
                          <a:latin typeface="+mn-ea"/>
                          <a:ea typeface="+mn-ea"/>
                        </a:rPr>
                        <a:t>5.15 </a:t>
                      </a:r>
                      <a:r>
                        <a:rPr kumimoji="1" lang="ja-JP" altLang="en-US" sz="900" b="0">
                          <a:solidFill>
                            <a:sysClr val="windowText" lastClr="000000"/>
                          </a:solidFill>
                          <a:latin typeface="+mn-ea"/>
                          <a:ea typeface="+mn-ea"/>
                        </a:rPr>
                        <a:t>アクセス制御</a:t>
                      </a:r>
                    </a:p>
                    <a:p>
                      <a:pPr algn="l"/>
                      <a:r>
                        <a:rPr kumimoji="1" lang="en-US" altLang="ja-JP" sz="900" b="0">
                          <a:solidFill>
                            <a:sysClr val="windowText" lastClr="000000"/>
                          </a:solidFill>
                          <a:latin typeface="+mn-ea"/>
                          <a:ea typeface="+mn-ea"/>
                        </a:rPr>
                        <a:t>5.16</a:t>
                      </a:r>
                      <a:r>
                        <a:rPr kumimoji="1" lang="ja-JP" altLang="en-US" sz="900" b="0">
                          <a:solidFill>
                            <a:sysClr val="windowText" lastClr="000000"/>
                          </a:solidFill>
                          <a:latin typeface="+mn-ea"/>
                          <a:ea typeface="+mn-ea"/>
                        </a:rPr>
                        <a:t> 識別情報の管理</a:t>
                      </a:r>
                    </a:p>
                    <a:p>
                      <a:pPr algn="l"/>
                      <a:r>
                        <a:rPr kumimoji="1" lang="en-US" altLang="ja-JP" sz="900" b="0">
                          <a:solidFill>
                            <a:sysClr val="windowText" lastClr="000000"/>
                          </a:solidFill>
                          <a:latin typeface="+mn-ea"/>
                          <a:ea typeface="+mn-ea"/>
                        </a:rPr>
                        <a:t>5.17 </a:t>
                      </a:r>
                      <a:r>
                        <a:rPr kumimoji="1" lang="ja-JP" altLang="en-US" sz="900" b="0">
                          <a:solidFill>
                            <a:sysClr val="windowText" lastClr="000000"/>
                          </a:solidFill>
                          <a:latin typeface="+mn-ea"/>
                          <a:ea typeface="+mn-ea"/>
                        </a:rPr>
                        <a:t>認証情報</a:t>
                      </a:r>
                    </a:p>
                    <a:p>
                      <a:pPr algn="l"/>
                      <a:r>
                        <a:rPr kumimoji="1" lang="en-US" altLang="ja-JP" sz="900" b="0">
                          <a:solidFill>
                            <a:sysClr val="windowText" lastClr="000000"/>
                          </a:solidFill>
                          <a:latin typeface="+mn-ea"/>
                          <a:ea typeface="+mn-ea"/>
                        </a:rPr>
                        <a:t>5.18 </a:t>
                      </a:r>
                      <a:r>
                        <a:rPr kumimoji="1" lang="ja-JP" altLang="en-US" sz="900" b="0">
                          <a:solidFill>
                            <a:sysClr val="windowText" lastClr="000000"/>
                          </a:solidFill>
                          <a:latin typeface="+mn-ea"/>
                          <a:ea typeface="+mn-ea"/>
                        </a:rPr>
                        <a:t>アクセス権</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latin typeface="+mn-ea"/>
                          <a:ea typeface="+mn-ea"/>
                        </a:rPr>
                        <a:t>5.19 </a:t>
                      </a:r>
                      <a:r>
                        <a:rPr kumimoji="1" lang="ja-JP" altLang="en-US" sz="900" b="0">
                          <a:solidFill>
                            <a:sysClr val="windowText" lastClr="000000"/>
                          </a:solidFill>
                          <a:latin typeface="+mn-ea"/>
                          <a:ea typeface="+mn-ea"/>
                        </a:rPr>
                        <a:t>供給者関係における情報セキュリティ</a:t>
                      </a:r>
                      <a:endParaRPr kumimoji="1" lang="en-US" altLang="ja-JP" sz="900" b="0">
                        <a:solidFill>
                          <a:sysClr val="windowText" lastClr="00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latin typeface="+mn-ea"/>
                          <a:ea typeface="+mn-ea"/>
                        </a:rPr>
                        <a:t>5.20 </a:t>
                      </a:r>
                      <a:r>
                        <a:rPr kumimoji="1" lang="ja-JP" altLang="en-US" sz="900" b="0">
                          <a:solidFill>
                            <a:sysClr val="windowText" lastClr="000000"/>
                          </a:solidFill>
                          <a:latin typeface="+mn-ea"/>
                          <a:ea typeface="+mn-ea"/>
                          <a:hlinkClick r:id="" action="ppaction://noaction"/>
                        </a:rPr>
                        <a:t>供給者</a:t>
                      </a:r>
                      <a:r>
                        <a:rPr kumimoji="1" lang="ja-JP" altLang="en-US" sz="900" b="0">
                          <a:solidFill>
                            <a:sysClr val="windowText" lastClr="000000"/>
                          </a:solidFill>
                          <a:latin typeface="+mn-ea"/>
                          <a:ea typeface="+mn-ea"/>
                        </a:rPr>
                        <a:t>との合意におけるセキュリティの取扱い</a:t>
                      </a:r>
                    </a:p>
                  </a:txBody>
                  <a:tcPr>
                    <a:solidFill>
                      <a:schemeClr val="accent4">
                        <a:lumMod val="40000"/>
                        <a:lumOff val="60000"/>
                      </a:schemeClr>
                    </a:solidFill>
                  </a:tcPr>
                </a:tc>
                <a:tc>
                  <a:txBody>
                    <a:bodyPr/>
                    <a:lstStyle/>
                    <a:p>
                      <a:pPr algn="l"/>
                      <a:r>
                        <a:rPr kumimoji="1" lang="en-US" altLang="ja-JP" sz="900" b="0">
                          <a:solidFill>
                            <a:sysClr val="windowText" lastClr="000000"/>
                          </a:solidFill>
                          <a:latin typeface="+mn-ea"/>
                          <a:ea typeface="+mn-ea"/>
                        </a:rPr>
                        <a:t>5.21</a:t>
                      </a:r>
                      <a:r>
                        <a:rPr kumimoji="1" lang="ja-JP" altLang="en-US" sz="900" b="0">
                          <a:solidFill>
                            <a:sysClr val="windowText" lastClr="000000"/>
                          </a:solidFill>
                          <a:latin typeface="+mn-ea"/>
                          <a:ea typeface="+mn-ea"/>
                        </a:rPr>
                        <a:t> </a:t>
                      </a:r>
                      <a:r>
                        <a:rPr kumimoji="1" lang="en-US" altLang="ja-JP" sz="900" b="0">
                          <a:solidFill>
                            <a:sysClr val="windowText" lastClr="000000"/>
                          </a:solidFill>
                          <a:latin typeface="+mn-ea"/>
                          <a:ea typeface="+mn-ea"/>
                        </a:rPr>
                        <a:t>ICT</a:t>
                      </a:r>
                      <a:r>
                        <a:rPr kumimoji="1" lang="ja-JP" altLang="en-US" sz="900" b="0">
                          <a:solidFill>
                            <a:sysClr val="windowText" lastClr="000000"/>
                          </a:solidFill>
                          <a:latin typeface="+mn-ea"/>
                          <a:ea typeface="+mn-ea"/>
                        </a:rPr>
                        <a:t>サプライチェーンにおける情報セキュリティの管理</a:t>
                      </a:r>
                    </a:p>
                    <a:p>
                      <a:pPr algn="l"/>
                      <a:r>
                        <a:rPr kumimoji="1" lang="en-US" altLang="ja-JP" sz="900" b="0">
                          <a:solidFill>
                            <a:sysClr val="windowText" lastClr="000000"/>
                          </a:solidFill>
                          <a:latin typeface="+mn-ea"/>
                          <a:ea typeface="+mn-ea"/>
                        </a:rPr>
                        <a:t>5.22 </a:t>
                      </a:r>
                      <a:r>
                        <a:rPr kumimoji="1" lang="ja-JP" altLang="en-US" sz="900" b="0">
                          <a:solidFill>
                            <a:sysClr val="windowText" lastClr="000000"/>
                          </a:solidFill>
                          <a:latin typeface="+mn-ea"/>
                          <a:ea typeface="+mn-ea"/>
                        </a:rPr>
                        <a:t>供給者のサービス提供の監視、レビュー及び変更管理</a:t>
                      </a:r>
                    </a:p>
                    <a:p>
                      <a:pPr algn="l"/>
                      <a:r>
                        <a:rPr kumimoji="1" lang="en-US" altLang="ja-JP" sz="900" b="0">
                          <a:solidFill>
                            <a:sysClr val="windowText" lastClr="000000"/>
                          </a:solidFill>
                          <a:latin typeface="+mn-ea"/>
                          <a:ea typeface="+mn-ea"/>
                        </a:rPr>
                        <a:t>5.23 </a:t>
                      </a:r>
                      <a:r>
                        <a:rPr kumimoji="1" lang="ja-JP" altLang="en-US" sz="900" b="0">
                          <a:solidFill>
                            <a:sysClr val="windowText" lastClr="000000"/>
                          </a:solidFill>
                          <a:latin typeface="+mn-ea"/>
                          <a:ea typeface="+mn-ea"/>
                        </a:rPr>
                        <a:t>クラウドサービス利用における情報セキュリティ</a:t>
                      </a:r>
                    </a:p>
                    <a:p>
                      <a:pPr algn="l"/>
                      <a:r>
                        <a:rPr kumimoji="1" lang="en-US" altLang="ja-JP" sz="900" b="0">
                          <a:solidFill>
                            <a:schemeClr val="tx1"/>
                          </a:solidFill>
                          <a:latin typeface="+mn-ea"/>
                          <a:ea typeface="+mn-ea"/>
                        </a:rPr>
                        <a:t>5.24 </a:t>
                      </a:r>
                      <a:r>
                        <a:rPr kumimoji="1" lang="ja-JP" altLang="en-US" sz="900" b="0">
                          <a:solidFill>
                            <a:schemeClr val="tx1"/>
                          </a:solidFill>
                          <a:latin typeface="+mn-ea"/>
                          <a:ea typeface="+mn-ea"/>
                        </a:rPr>
                        <a:t>情報セキュリティインシデント管理の計画策定及び準備</a:t>
                      </a:r>
                    </a:p>
                    <a:p>
                      <a:pPr algn="l"/>
                      <a:r>
                        <a:rPr kumimoji="1" lang="en-US" altLang="ja-JP" sz="900" b="0">
                          <a:latin typeface="+mn-ea"/>
                          <a:ea typeface="+mn-ea"/>
                        </a:rPr>
                        <a:t>5.25 </a:t>
                      </a:r>
                      <a:r>
                        <a:rPr kumimoji="1" lang="ja-JP" altLang="en-US" sz="900" b="0">
                          <a:latin typeface="+mn-ea"/>
                          <a:ea typeface="+mn-ea"/>
                        </a:rPr>
                        <a:t>情報セキュリティ事象の評価及び決定</a:t>
                      </a:r>
                    </a:p>
                    <a:p>
                      <a:pPr algn="l"/>
                      <a:r>
                        <a:rPr kumimoji="1" lang="en-US" altLang="ja-JP" sz="900" b="0">
                          <a:latin typeface="+mn-ea"/>
                          <a:ea typeface="+mn-ea"/>
                        </a:rPr>
                        <a:t>5.26</a:t>
                      </a:r>
                      <a:r>
                        <a:rPr kumimoji="1" lang="ja-JP" altLang="en-US" sz="900" b="0">
                          <a:latin typeface="+mn-ea"/>
                          <a:ea typeface="+mn-ea"/>
                        </a:rPr>
                        <a:t> 情報セキュリティインシデントへの対応</a:t>
                      </a:r>
                    </a:p>
                    <a:p>
                      <a:pPr algn="l"/>
                      <a:r>
                        <a:rPr kumimoji="1" lang="en-US" altLang="ja-JP" sz="900" b="0" i="0" kern="1200">
                          <a:solidFill>
                            <a:schemeClr val="tx1"/>
                          </a:solidFill>
                          <a:effectLst/>
                          <a:latin typeface="+mn-ea"/>
                          <a:ea typeface="+mn-ea"/>
                          <a:cs typeface="+mn-cs"/>
                        </a:rPr>
                        <a:t>5.27 </a:t>
                      </a:r>
                      <a:r>
                        <a:rPr kumimoji="1" lang="ja-JP" altLang="en-US" sz="900" b="0" i="0" kern="1200">
                          <a:solidFill>
                            <a:schemeClr val="tx1"/>
                          </a:solidFill>
                          <a:effectLst/>
                          <a:latin typeface="+mn-ea"/>
                          <a:ea typeface="+mn-ea"/>
                          <a:cs typeface="+mn-cs"/>
                        </a:rPr>
                        <a:t>情報セキュリティインシデントからの学習</a:t>
                      </a:r>
                    </a:p>
                    <a:p>
                      <a:pPr algn="l"/>
                      <a:r>
                        <a:rPr kumimoji="1" lang="en-US" altLang="ja-JP" sz="900" b="0" i="0" kern="1200">
                          <a:solidFill>
                            <a:schemeClr val="tx1"/>
                          </a:solidFill>
                          <a:effectLst/>
                          <a:latin typeface="+mn-ea"/>
                          <a:ea typeface="+mn-ea"/>
                          <a:cs typeface="+mn-cs"/>
                        </a:rPr>
                        <a:t>5.28 </a:t>
                      </a:r>
                      <a:r>
                        <a:rPr kumimoji="1" lang="ja-JP" altLang="en-US" sz="900" b="0" i="0" kern="1200">
                          <a:solidFill>
                            <a:schemeClr val="tx1"/>
                          </a:solidFill>
                          <a:effectLst/>
                          <a:latin typeface="+mn-ea"/>
                          <a:ea typeface="+mn-ea"/>
                          <a:cs typeface="+mn-cs"/>
                        </a:rPr>
                        <a:t>証拠の収集</a:t>
                      </a:r>
                    </a:p>
                    <a:p>
                      <a:pPr algn="l"/>
                      <a:r>
                        <a:rPr kumimoji="1" lang="en-US" altLang="ja-JP" sz="900" b="0" i="0" kern="1200">
                          <a:solidFill>
                            <a:schemeClr val="tx1"/>
                          </a:solidFill>
                          <a:effectLst/>
                          <a:latin typeface="+mn-ea"/>
                          <a:ea typeface="+mn-ea"/>
                          <a:cs typeface="+mn-cs"/>
                        </a:rPr>
                        <a:t>5.29 </a:t>
                      </a:r>
                      <a:r>
                        <a:rPr kumimoji="1" lang="ja-JP" altLang="en-US" sz="900" b="0" i="0" kern="1200">
                          <a:solidFill>
                            <a:schemeClr val="tx1"/>
                          </a:solidFill>
                          <a:effectLst/>
                          <a:latin typeface="+mn-ea"/>
                          <a:ea typeface="+mn-ea"/>
                          <a:cs typeface="+mn-cs"/>
                        </a:rPr>
                        <a:t>事業の中断・阻害時の情報セキュリティ</a:t>
                      </a:r>
                    </a:p>
                    <a:p>
                      <a:pPr algn="l"/>
                      <a:r>
                        <a:rPr kumimoji="1" lang="en-US" altLang="ja-JP" sz="900" b="0" i="0" kern="1200">
                          <a:solidFill>
                            <a:schemeClr val="tx1"/>
                          </a:solidFill>
                          <a:effectLst/>
                          <a:latin typeface="+mn-ea"/>
                          <a:ea typeface="+mn-ea"/>
                          <a:cs typeface="+mn-cs"/>
                        </a:rPr>
                        <a:t>5.30 </a:t>
                      </a:r>
                      <a:r>
                        <a:rPr kumimoji="1" lang="ja-JP" altLang="en-US" sz="900" b="0" i="0" kern="1200">
                          <a:solidFill>
                            <a:schemeClr val="tx1"/>
                          </a:solidFill>
                          <a:effectLst/>
                          <a:latin typeface="+mn-ea"/>
                          <a:ea typeface="+mn-ea"/>
                          <a:cs typeface="+mn-cs"/>
                        </a:rPr>
                        <a:t>事業継続のための</a:t>
                      </a:r>
                      <a:r>
                        <a:rPr kumimoji="1" lang="en-US" altLang="ja-JP" sz="900" b="0" i="0" kern="1200">
                          <a:solidFill>
                            <a:schemeClr val="tx1"/>
                          </a:solidFill>
                          <a:effectLst/>
                          <a:latin typeface="+mn-ea"/>
                          <a:ea typeface="+mn-ea"/>
                          <a:cs typeface="+mn-cs"/>
                        </a:rPr>
                        <a:t>ICT</a:t>
                      </a:r>
                      <a:r>
                        <a:rPr kumimoji="1" lang="ja-JP" altLang="en-US" sz="900" b="0" i="0" kern="1200">
                          <a:solidFill>
                            <a:schemeClr val="tx1"/>
                          </a:solidFill>
                          <a:effectLst/>
                          <a:latin typeface="+mn-ea"/>
                          <a:ea typeface="+mn-ea"/>
                          <a:cs typeface="+mn-cs"/>
                        </a:rPr>
                        <a:t>の備え</a:t>
                      </a:r>
                    </a:p>
                    <a:p>
                      <a:pPr algn="l"/>
                      <a:r>
                        <a:rPr kumimoji="1" lang="en-US" altLang="ja-JP" sz="900" b="0" i="0" kern="1200">
                          <a:solidFill>
                            <a:schemeClr val="tx1"/>
                          </a:solidFill>
                          <a:effectLst/>
                          <a:latin typeface="+mn-ea"/>
                          <a:ea typeface="+mn-ea"/>
                          <a:cs typeface="+mn-cs"/>
                        </a:rPr>
                        <a:t>5.31 </a:t>
                      </a:r>
                      <a:r>
                        <a:rPr kumimoji="1" lang="ja-JP" altLang="en-US" sz="900" b="0" i="0" kern="1200">
                          <a:solidFill>
                            <a:schemeClr val="tx1"/>
                          </a:solidFill>
                          <a:effectLst/>
                          <a:latin typeface="+mn-ea"/>
                          <a:ea typeface="+mn-ea"/>
                          <a:cs typeface="+mn-cs"/>
                        </a:rPr>
                        <a:t>法令、規制及び契約上の要求事項</a:t>
                      </a:r>
                    </a:p>
                    <a:p>
                      <a:pPr algn="l"/>
                      <a:r>
                        <a:rPr kumimoji="1" lang="en-US" altLang="ja-JP" sz="900" b="0" i="0" kern="1200">
                          <a:solidFill>
                            <a:schemeClr val="tx1"/>
                          </a:solidFill>
                          <a:effectLst/>
                          <a:latin typeface="+mn-ea"/>
                          <a:ea typeface="+mn-ea"/>
                          <a:cs typeface="+mn-cs"/>
                        </a:rPr>
                        <a:t>5.32 </a:t>
                      </a:r>
                      <a:r>
                        <a:rPr kumimoji="1" lang="ja-JP" altLang="en-US" sz="900" b="0" i="0" kern="1200">
                          <a:solidFill>
                            <a:schemeClr val="tx1"/>
                          </a:solidFill>
                          <a:effectLst/>
                          <a:latin typeface="+mn-ea"/>
                          <a:ea typeface="+mn-ea"/>
                          <a:cs typeface="+mn-cs"/>
                        </a:rPr>
                        <a:t>知的財産権</a:t>
                      </a:r>
                    </a:p>
                    <a:p>
                      <a:pPr algn="l"/>
                      <a:r>
                        <a:rPr kumimoji="1" lang="en-US" altLang="ja-JP" sz="900" b="0" i="0" kern="1200">
                          <a:solidFill>
                            <a:schemeClr val="tx1"/>
                          </a:solidFill>
                          <a:effectLst/>
                          <a:latin typeface="+mn-ea"/>
                          <a:ea typeface="+mn-ea"/>
                          <a:cs typeface="+mn-cs"/>
                        </a:rPr>
                        <a:t>5.33</a:t>
                      </a:r>
                      <a:r>
                        <a:rPr kumimoji="1" lang="ja-JP" altLang="en-US" sz="900" b="0" i="0" kern="1200">
                          <a:solidFill>
                            <a:schemeClr val="tx1"/>
                          </a:solidFill>
                          <a:effectLst/>
                          <a:latin typeface="+mn-ea"/>
                          <a:ea typeface="+mn-ea"/>
                          <a:cs typeface="+mn-cs"/>
                        </a:rPr>
                        <a:t> 記録の保護</a:t>
                      </a:r>
                    </a:p>
                    <a:p>
                      <a:pPr algn="l"/>
                      <a:r>
                        <a:rPr kumimoji="1" lang="en-US" altLang="ja-JP" sz="900" b="0" i="0" kern="1200">
                          <a:solidFill>
                            <a:schemeClr val="tx1"/>
                          </a:solidFill>
                          <a:effectLst/>
                          <a:latin typeface="+mn-ea"/>
                          <a:ea typeface="+mn-ea"/>
                          <a:cs typeface="+mn-cs"/>
                        </a:rPr>
                        <a:t>5.34 </a:t>
                      </a:r>
                      <a:r>
                        <a:rPr kumimoji="1" lang="ja-JP" altLang="en-US" sz="900" b="0" i="0" kern="1200">
                          <a:solidFill>
                            <a:schemeClr val="tx1"/>
                          </a:solidFill>
                          <a:effectLst/>
                          <a:latin typeface="+mn-ea"/>
                          <a:ea typeface="+mn-ea"/>
                          <a:cs typeface="+mn-cs"/>
                        </a:rPr>
                        <a:t>プライバシー及び</a:t>
                      </a:r>
                      <a:r>
                        <a:rPr kumimoji="1" lang="en-US" altLang="ja-JP" sz="900" b="0" i="0" kern="1200">
                          <a:solidFill>
                            <a:schemeClr val="tx1"/>
                          </a:solidFill>
                          <a:effectLst/>
                          <a:latin typeface="+mn-ea"/>
                          <a:ea typeface="+mn-ea"/>
                          <a:cs typeface="+mn-cs"/>
                          <a:hlinkClick r:id="" action="ppaction://noaction"/>
                        </a:rPr>
                        <a:t>PII</a:t>
                      </a:r>
                      <a:r>
                        <a:rPr kumimoji="1" lang="ja-JP" altLang="en-US" sz="900" b="0" i="0" kern="1200">
                          <a:solidFill>
                            <a:schemeClr val="tx1"/>
                          </a:solidFill>
                          <a:effectLst/>
                          <a:latin typeface="+mn-ea"/>
                          <a:ea typeface="+mn-ea"/>
                          <a:cs typeface="+mn-cs"/>
                        </a:rPr>
                        <a:t>の保護</a:t>
                      </a:r>
                    </a:p>
                    <a:p>
                      <a:pPr algn="l"/>
                      <a:r>
                        <a:rPr kumimoji="1" lang="en-US" altLang="ja-JP" sz="900" b="0" i="0" kern="1200">
                          <a:solidFill>
                            <a:schemeClr val="tx1"/>
                          </a:solidFill>
                          <a:effectLst/>
                          <a:latin typeface="+mn-ea"/>
                          <a:ea typeface="+mn-ea"/>
                          <a:cs typeface="+mn-cs"/>
                        </a:rPr>
                        <a:t>5.35 </a:t>
                      </a:r>
                      <a:r>
                        <a:rPr kumimoji="1" lang="ja-JP" altLang="en-US" sz="900" b="0" i="0" kern="1200">
                          <a:solidFill>
                            <a:schemeClr val="tx1"/>
                          </a:solidFill>
                          <a:effectLst/>
                          <a:latin typeface="+mn-ea"/>
                          <a:ea typeface="+mn-ea"/>
                          <a:cs typeface="+mn-cs"/>
                        </a:rPr>
                        <a:t>情報セキュリティの独立したレビュー</a:t>
                      </a:r>
                    </a:p>
                    <a:p>
                      <a:pPr algn="l"/>
                      <a:r>
                        <a:rPr kumimoji="1" lang="en-US" altLang="ja-JP" sz="900" b="0" i="0" kern="1200">
                          <a:solidFill>
                            <a:schemeClr val="tx1"/>
                          </a:solidFill>
                          <a:effectLst/>
                          <a:latin typeface="+mn-ea"/>
                          <a:ea typeface="+mn-ea"/>
                          <a:cs typeface="+mn-cs"/>
                        </a:rPr>
                        <a:t>5.36 </a:t>
                      </a:r>
                      <a:r>
                        <a:rPr kumimoji="1" lang="ja-JP" altLang="en-US" sz="900" b="0" i="0" kern="1200">
                          <a:solidFill>
                            <a:schemeClr val="tx1"/>
                          </a:solidFill>
                          <a:effectLst/>
                          <a:latin typeface="+mn-ea"/>
                          <a:ea typeface="+mn-ea"/>
                          <a:cs typeface="+mn-cs"/>
                        </a:rPr>
                        <a:t>情報セキュリティのための方針群、規則及び標準の順守</a:t>
                      </a:r>
                    </a:p>
                    <a:p>
                      <a:pPr algn="l"/>
                      <a:r>
                        <a:rPr kumimoji="1" lang="en-US" altLang="ja-JP" sz="900" b="0" i="0" kern="1200">
                          <a:solidFill>
                            <a:schemeClr val="tx1"/>
                          </a:solidFill>
                          <a:effectLst/>
                          <a:latin typeface="+mn-ea"/>
                          <a:ea typeface="+mn-ea"/>
                          <a:cs typeface="+mn-cs"/>
                        </a:rPr>
                        <a:t>5.37 </a:t>
                      </a:r>
                      <a:r>
                        <a:rPr kumimoji="1" lang="ja-JP" altLang="en-US" sz="900" b="0" i="0" kern="1200">
                          <a:solidFill>
                            <a:schemeClr val="tx1"/>
                          </a:solidFill>
                          <a:effectLst/>
                          <a:latin typeface="+mn-ea"/>
                          <a:ea typeface="+mn-ea"/>
                          <a:cs typeface="+mn-cs"/>
                        </a:rPr>
                        <a:t>操作手順書</a:t>
                      </a:r>
                      <a:endParaRPr kumimoji="1" lang="en-US" altLang="ja-JP" sz="900" b="0" i="0" kern="1200">
                        <a:solidFill>
                          <a:schemeClr val="tx1"/>
                        </a:solidFill>
                        <a:effectLst/>
                        <a:latin typeface="+mn-ea"/>
                        <a:ea typeface="+mn-ea"/>
                        <a:cs typeface="+mn-cs"/>
                      </a:endParaRPr>
                    </a:p>
                  </a:txBody>
                  <a:tcPr>
                    <a:solidFill>
                      <a:schemeClr val="accent4">
                        <a:lumMod val="40000"/>
                        <a:lumOff val="60000"/>
                      </a:schemeClr>
                    </a:solidFill>
                  </a:tcPr>
                </a:tc>
                <a:extLst>
                  <a:ext uri="{0D108BD9-81ED-4DB2-BD59-A6C34878D82A}">
                    <a16:rowId xmlns:a16="http://schemas.microsoft.com/office/drawing/2014/main" val="2879300407"/>
                  </a:ext>
                </a:extLst>
              </a:tr>
            </a:tbl>
          </a:graphicData>
        </a:graphic>
      </p:graphicFrame>
      <p:sp>
        <p:nvSpPr>
          <p:cNvPr id="10" name="テキスト プレースホルダー 2">
            <a:extLst>
              <a:ext uri="{FF2B5EF4-FFF2-40B4-BE49-F238E27FC236}">
                <a16:creationId xmlns:a16="http://schemas.microsoft.com/office/drawing/2014/main" id="{CFB35B75-1949-D346-DD1B-9D594A4737E2}"/>
              </a:ext>
            </a:extLst>
          </p:cNvPr>
          <p:cNvSpPr>
            <a:spLocks noGrp="1"/>
          </p:cNvSpPr>
          <p:nvPr>
            <p:ph type="body" sz="quarter" idx="14"/>
          </p:nvPr>
        </p:nvSpPr>
        <p:spPr>
          <a:xfrm>
            <a:off x="1123950" y="1457325"/>
            <a:ext cx="6143124" cy="381000"/>
          </a:xfrm>
        </p:spPr>
        <p:txBody>
          <a:bodyPr/>
          <a:lstStyle/>
          <a:p>
            <a:r>
              <a:rPr kumimoji="1" lang="en-US" altLang="ja-JP"/>
              <a:t>19-2-14. </a:t>
            </a:r>
            <a:r>
              <a:rPr kumimoji="1" lang="zh-TW" altLang="en-US" sz="1000"/>
              <a:t>第</a:t>
            </a:r>
            <a:r>
              <a:rPr kumimoji="1" lang="en-US" altLang="zh-TW" sz="1000"/>
              <a:t>14</a:t>
            </a:r>
            <a:r>
              <a:rPr kumimoji="1" lang="zh-TW" altLang="en-US" sz="1000"/>
              <a:t>章</a:t>
            </a:r>
            <a:r>
              <a:rPr kumimoji="1" lang="en-US" altLang="zh-TW" sz="1000"/>
              <a:t>. </a:t>
            </a:r>
            <a:r>
              <a:rPr kumimoji="1" lang="zh-TW" altLang="en-US" sz="1000"/>
              <a:t>組織的管理策</a:t>
            </a:r>
            <a:endParaRPr kumimoji="1" lang="ja-JP" altLang="en-US" sz="1000"/>
          </a:p>
        </p:txBody>
      </p:sp>
      <p:sp>
        <p:nvSpPr>
          <p:cNvPr id="3" name="テキスト プレースホルダー 3">
            <a:extLst>
              <a:ext uri="{FF2B5EF4-FFF2-40B4-BE49-F238E27FC236}">
                <a16:creationId xmlns:a16="http://schemas.microsoft.com/office/drawing/2014/main" id="{C6E52623-5865-0785-7BA5-AAD560EA570F}"/>
              </a:ext>
            </a:extLst>
          </p:cNvPr>
          <p:cNvSpPr txBox="1">
            <a:spLocks/>
          </p:cNvSpPr>
          <p:nvPr/>
        </p:nvSpPr>
        <p:spPr>
          <a:xfrm>
            <a:off x="622800" y="5468445"/>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t>訴求ポイント</a:t>
            </a:r>
          </a:p>
        </p:txBody>
      </p:sp>
      <p:sp>
        <p:nvSpPr>
          <p:cNvPr id="7" name="四角形: 角を丸くする 6">
            <a:extLst>
              <a:ext uri="{FF2B5EF4-FFF2-40B4-BE49-F238E27FC236}">
                <a16:creationId xmlns:a16="http://schemas.microsoft.com/office/drawing/2014/main" id="{CF2343F0-E183-9130-44F2-67BD0863F7A5}"/>
              </a:ext>
            </a:extLst>
          </p:cNvPr>
          <p:cNvSpPr/>
          <p:nvPr/>
        </p:nvSpPr>
        <p:spPr>
          <a:xfrm>
            <a:off x="622800" y="6769163"/>
            <a:ext cx="5612400" cy="956463"/>
          </a:xfrm>
          <a:prstGeom prst="roundRect">
            <a:avLst/>
          </a:prstGeom>
          <a:solidFill>
            <a:schemeClr val="bg1"/>
          </a:solid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r>
              <a:rPr kumimoji="1" lang="ja-JP" altLang="en-US" sz="800" b="1">
                <a:latin typeface="+mn-ea"/>
              </a:rPr>
              <a:t>認識していただきたい実施概要</a:t>
            </a:r>
            <a:endParaRPr kumimoji="1" lang="en-US" altLang="ja-JP" sz="800" b="1">
              <a:latin typeface="+mn-ea"/>
            </a:endParaRPr>
          </a:p>
          <a:p>
            <a:pPr marL="171450" indent="-171450">
              <a:buFont typeface="Wingdings" panose="05000000000000000000" pitchFamily="2" charset="2"/>
              <a:buChar char="ü"/>
            </a:pPr>
            <a:r>
              <a:rPr lang="ja-JP" altLang="en-US" sz="800" u="none" strike="noStrike">
                <a:effectLst/>
              </a:rPr>
              <a:t>リスクアセスメントの結果をもとに必要な組織的管理策を選択し、対策基準を策定すること。</a:t>
            </a:r>
            <a:endParaRPr lang="en-US" altLang="ja-JP" sz="800" u="none" strike="noStrike">
              <a:effectLst/>
            </a:endParaRPr>
          </a:p>
          <a:p>
            <a:pPr marL="171450" indent="-171450">
              <a:buFont typeface="Wingdings" panose="05000000000000000000" pitchFamily="2" charset="2"/>
              <a:buChar char="ü"/>
            </a:pPr>
            <a:r>
              <a:rPr kumimoji="1" lang="ja-JP" altLang="en-US" sz="800" b="0" i="0" u="none" strike="noStrike" kern="1200" cap="none" spc="0" normalizeH="0" baseline="0" noProof="0">
                <a:ln>
                  <a:noFill/>
                </a:ln>
                <a:solidFill>
                  <a:schemeClr val="tx1"/>
                </a:solidFill>
                <a:effectLst/>
                <a:uLnTx/>
                <a:uFill>
                  <a:solidFill>
                    <a:prstClr val="white"/>
                  </a:solidFill>
                </a:uFill>
                <a:latin typeface="+mn-ea"/>
                <a:ea typeface="+mn-ea"/>
                <a:cs typeface="+mn-cs"/>
              </a:rPr>
              <a:t>対策基準は、基本方針とともに公開可能なものとして策定すること。</a:t>
            </a:r>
            <a:endParaRPr lang="en-US" altLang="ja-JP" sz="800" u="none" strike="noStrike">
              <a:effectLst/>
            </a:endParaRPr>
          </a:p>
          <a:p>
            <a:pPr marL="171450" indent="-171450">
              <a:buFont typeface="Wingdings" panose="05000000000000000000" pitchFamily="2" charset="2"/>
              <a:buChar char="ü"/>
            </a:pPr>
            <a:r>
              <a:rPr lang="ja-JP" altLang="en-US" sz="800"/>
              <a:t>決定した対策基準をもとに、具体的に実践するための実施手順を策定すること。</a:t>
            </a:r>
            <a:endParaRPr lang="en-US" altLang="ja-JP" sz="800"/>
          </a:p>
          <a:p>
            <a:pPr marL="171450" indent="-171450">
              <a:buFont typeface="Wingdings" panose="05000000000000000000" pitchFamily="2" charset="2"/>
              <a:buChar char="ü"/>
            </a:pPr>
            <a:r>
              <a:rPr kumimoji="1" lang="ja-JP" altLang="en-US" sz="800" b="0" i="0" u="none" strike="noStrike" kern="1200" cap="none" spc="0" normalizeH="0" baseline="0" noProof="0">
                <a:ln>
                  <a:noFill/>
                </a:ln>
                <a:solidFill>
                  <a:schemeClr val="tx1"/>
                </a:solidFill>
                <a:effectLst/>
                <a:uLnTx/>
                <a:uFill>
                  <a:solidFill>
                    <a:prstClr val="white"/>
                  </a:solidFill>
                </a:uFill>
                <a:latin typeface="+mn-lt"/>
                <a:ea typeface="+mn-ea"/>
                <a:cs typeface="+mn-cs"/>
              </a:rPr>
              <a:t>実施手順は、組織の内部文書として従業員に対してわかりやすい実施手順を策定するよう心掛けること。</a:t>
            </a:r>
            <a:endParaRPr lang="en-US" altLang="ja-JP" sz="800"/>
          </a:p>
        </p:txBody>
      </p:sp>
      <p:sp>
        <p:nvSpPr>
          <p:cNvPr id="13" name="テキスト ボックス 12">
            <a:extLst>
              <a:ext uri="{FF2B5EF4-FFF2-40B4-BE49-F238E27FC236}">
                <a16:creationId xmlns:a16="http://schemas.microsoft.com/office/drawing/2014/main" id="{CD502241-D5CF-F8A3-DE7D-DDA613977237}"/>
              </a:ext>
            </a:extLst>
          </p:cNvPr>
          <p:cNvSpPr txBox="1"/>
          <p:nvPr/>
        </p:nvSpPr>
        <p:spPr>
          <a:xfrm>
            <a:off x="622800" y="5864443"/>
            <a:ext cx="5612400" cy="738664"/>
          </a:xfrm>
          <a:prstGeom prst="rect">
            <a:avLst/>
          </a:prstGeom>
          <a:noFill/>
          <a:ln>
            <a:solidFill>
              <a:schemeClr val="tx1"/>
            </a:solidFill>
          </a:ln>
        </p:spPr>
        <p:txBody>
          <a:bodyPr wrap="square">
            <a:spAutoFit/>
          </a:bodyPr>
          <a:lstStyle/>
          <a:p>
            <a:r>
              <a:rPr kumimoji="1" lang="ja-JP" altLang="en-US" sz="1050" b="1">
                <a:latin typeface="+mn-ea"/>
              </a:rPr>
              <a:t>章</a:t>
            </a:r>
            <a:r>
              <a:rPr kumimoji="1" lang="ja-JP" altLang="en-US" sz="1050" b="1">
                <a:solidFill>
                  <a:schemeClr val="tx1"/>
                </a:solidFill>
                <a:latin typeface="+mn-ea"/>
              </a:rPr>
              <a:t>を通した気づき・学び</a:t>
            </a:r>
            <a:endParaRPr kumimoji="1" lang="en-US" altLang="ja-JP" sz="1050">
              <a:latin typeface="+mn-ea"/>
            </a:endParaRPr>
          </a:p>
          <a:p>
            <a:r>
              <a:rPr kumimoji="1" lang="ja-JP" altLang="en-US" sz="1050">
                <a:latin typeface="+mn-ea"/>
              </a:rPr>
              <a:t>　</a:t>
            </a:r>
            <a:r>
              <a:rPr kumimoji="1" lang="en-US" altLang="ja-JP" sz="1050">
                <a:latin typeface="+mn-ea"/>
              </a:rPr>
              <a:t>ISO/IEC 27002</a:t>
            </a:r>
            <a:r>
              <a:rPr kumimoji="1" lang="ja-JP" altLang="en-US" sz="1050">
                <a:latin typeface="+mn-ea"/>
              </a:rPr>
              <a:t>の内容を参考に組織</a:t>
            </a:r>
            <a:r>
              <a:rPr kumimoji="1" lang="ja-JP" altLang="en-US" sz="1050" b="0">
                <a:solidFill>
                  <a:schemeClr val="tx1"/>
                </a:solidFill>
                <a:latin typeface="+mn-ea"/>
              </a:rPr>
              <a:t>的管理策の対策基準を決定し、実施手順を作成することが大切です。</a:t>
            </a:r>
            <a:r>
              <a:rPr kumimoji="1" lang="ja-JP" altLang="en-US" sz="1050">
                <a:solidFill>
                  <a:schemeClr val="tx1"/>
                </a:solidFill>
              </a:rPr>
              <a:t>ドキュメントの作成・更新は重要ですが、本来の目標は、効果的な情報セキュリティ対策の計画と実行にあることを忘れないことが重要です。</a:t>
            </a:r>
            <a:endParaRPr lang="en-US" altLang="ja-JP" sz="800"/>
          </a:p>
        </p:txBody>
      </p:sp>
      <p:graphicFrame>
        <p:nvGraphicFramePr>
          <p:cNvPr id="16" name="表 10">
            <a:extLst>
              <a:ext uri="{FF2B5EF4-FFF2-40B4-BE49-F238E27FC236}">
                <a16:creationId xmlns:a16="http://schemas.microsoft.com/office/drawing/2014/main" id="{56918D65-59C5-ED71-0134-D53F891DA9F9}"/>
              </a:ext>
            </a:extLst>
          </p:cNvPr>
          <p:cNvGraphicFramePr>
            <a:graphicFrameLocks noGrp="1"/>
          </p:cNvGraphicFramePr>
          <p:nvPr>
            <p:extLst>
              <p:ext uri="{D42A27DB-BD31-4B8C-83A1-F6EECF244321}">
                <p14:modId xmlns:p14="http://schemas.microsoft.com/office/powerpoint/2010/main" val="1020546656"/>
              </p:ext>
            </p:extLst>
          </p:nvPr>
        </p:nvGraphicFramePr>
        <p:xfrm>
          <a:off x="619200" y="8858170"/>
          <a:ext cx="5612400" cy="502920"/>
        </p:xfrm>
        <a:graphic>
          <a:graphicData uri="http://schemas.openxmlformats.org/drawingml/2006/table">
            <a:tbl>
              <a:tblPr firstRow="1" bandRow="1">
                <a:tableStyleId>{5C22544A-7EE6-4342-B048-85BDC9FD1C3A}</a:tableStyleId>
              </a:tblPr>
              <a:tblGrid>
                <a:gridCol w="2361700">
                  <a:extLst>
                    <a:ext uri="{9D8B030D-6E8A-4147-A177-3AD203B41FA5}">
                      <a16:colId xmlns:a16="http://schemas.microsoft.com/office/drawing/2014/main" val="727053212"/>
                    </a:ext>
                  </a:extLst>
                </a:gridCol>
                <a:gridCol w="3250700">
                  <a:extLst>
                    <a:ext uri="{9D8B030D-6E8A-4147-A177-3AD203B41FA5}">
                      <a16:colId xmlns:a16="http://schemas.microsoft.com/office/drawing/2014/main" val="3234435599"/>
                    </a:ext>
                  </a:extLst>
                </a:gridCol>
              </a:tblGrid>
              <a:tr h="0">
                <a:tc gridSpan="2">
                  <a:txBody>
                    <a:bodyPr/>
                    <a:lstStyle/>
                    <a:p>
                      <a:r>
                        <a:rPr kumimoji="1" lang="ja-JP" altLang="en-US" sz="500" b="0">
                          <a:solidFill>
                            <a:sysClr val="windowText" lastClr="000000"/>
                          </a:solidFill>
                          <a:latin typeface="+mn-ea"/>
                          <a:ea typeface="+mn-ea"/>
                        </a:rPr>
                        <a:t>実践のために参考となる文献（参考文献）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a:solidFill>
                            <a:sysClr val="windowText" lastClr="000000"/>
                          </a:solidFill>
                          <a:latin typeface="+mn-ea"/>
                          <a:ea typeface="+mn-ea"/>
                        </a:rPr>
                        <a:t>ISO/IEC 27001:2022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4"/>
                        </a:rPr>
                        <a:t>https://www.iso.org/standard/27001</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a:solidFill>
                            <a:sysClr val="windowText" lastClr="000000"/>
                          </a:solidFill>
                          <a:latin typeface="+mn-ea"/>
                          <a:ea typeface="+mn-ea"/>
                        </a:rPr>
                        <a:t>ISO/IEC 27002:2022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5"/>
                        </a:rPr>
                        <a:t>https://www.iso.org/standard/75652.html</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30058069"/>
                  </a:ext>
                </a:extLst>
              </a:tr>
            </a:tbl>
          </a:graphicData>
        </a:graphic>
      </p:graphicFrame>
      <p:grpSp>
        <p:nvGrpSpPr>
          <p:cNvPr id="6" name="グループ化 5">
            <a:extLst>
              <a:ext uri="{FF2B5EF4-FFF2-40B4-BE49-F238E27FC236}">
                <a16:creationId xmlns:a16="http://schemas.microsoft.com/office/drawing/2014/main" id="{F9AA80E5-0892-A89E-7E78-B85357E833A7}"/>
              </a:ext>
            </a:extLst>
          </p:cNvPr>
          <p:cNvGrpSpPr/>
          <p:nvPr/>
        </p:nvGrpSpPr>
        <p:grpSpPr>
          <a:xfrm>
            <a:off x="6109199" y="6719198"/>
            <a:ext cx="252000" cy="252000"/>
            <a:chOff x="8278860" y="7686413"/>
            <a:chExt cx="252000" cy="252000"/>
          </a:xfrm>
        </p:grpSpPr>
        <p:sp>
          <p:nvSpPr>
            <p:cNvPr id="14" name="楕円 13">
              <a:extLst>
                <a:ext uri="{FF2B5EF4-FFF2-40B4-BE49-F238E27FC236}">
                  <a16:creationId xmlns:a16="http://schemas.microsoft.com/office/drawing/2014/main" id="{93B3560E-E97D-75F8-1317-6152216EC102}"/>
                </a:ext>
              </a:extLst>
            </p:cNvPr>
            <p:cNvSpPr/>
            <p:nvPr/>
          </p:nvSpPr>
          <p:spPr>
            <a:xfrm>
              <a:off x="8278860" y="7686413"/>
              <a:ext cx="252000" cy="252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pic>
          <p:nvPicPr>
            <p:cNvPr id="15" name="図 14">
              <a:extLst>
                <a:ext uri="{FF2B5EF4-FFF2-40B4-BE49-F238E27FC236}">
                  <a16:creationId xmlns:a16="http://schemas.microsoft.com/office/drawing/2014/main" id="{F49A43E4-2B73-4281-B92F-B5538DD03AC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314860" y="7720313"/>
              <a:ext cx="180000" cy="180000"/>
            </a:xfrm>
            <a:prstGeom prst="rect">
              <a:avLst/>
            </a:prstGeom>
          </p:spPr>
        </p:pic>
      </p:grpSp>
      <p:sp>
        <p:nvSpPr>
          <p:cNvPr id="17" name="スライド番号プレースホルダー 3">
            <a:extLst>
              <a:ext uri="{FF2B5EF4-FFF2-40B4-BE49-F238E27FC236}">
                <a16:creationId xmlns:a16="http://schemas.microsoft.com/office/drawing/2014/main" id="{A68277E9-0F19-E31A-2935-4D32CF47C429}"/>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32</a:t>
            </a:r>
            <a:endParaRPr kumimoji="1" lang="ja-JP" altLang="en-US"/>
          </a:p>
        </p:txBody>
      </p:sp>
    </p:spTree>
    <p:extLst>
      <p:ext uri="{BB962C8B-B14F-4D97-AF65-F5344CB8AC3E}">
        <p14:creationId xmlns:p14="http://schemas.microsoft.com/office/powerpoint/2010/main" val="2805507363"/>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sp>
        <p:nvSpPr>
          <p:cNvPr id="8" name="テキスト ボックス 7">
            <a:extLst>
              <a:ext uri="{FF2B5EF4-FFF2-40B4-BE49-F238E27FC236}">
                <a16:creationId xmlns:a16="http://schemas.microsoft.com/office/drawing/2014/main" id="{3B3EEC46-E25C-9E4D-6562-F9369D7E4F79}"/>
              </a:ext>
            </a:extLst>
          </p:cNvPr>
          <p:cNvSpPr txBox="1"/>
          <p:nvPr/>
        </p:nvSpPr>
        <p:spPr>
          <a:xfrm>
            <a:off x="622800" y="2001600"/>
            <a:ext cx="5612400" cy="253916"/>
          </a:xfrm>
          <a:prstGeom prst="rect">
            <a:avLst/>
          </a:prstGeom>
          <a:noFill/>
        </p:spPr>
        <p:txBody>
          <a:bodyPr wrap="square" rtlCol="0">
            <a:spAutoFit/>
          </a:bodyPr>
          <a:lstStyle/>
          <a:p>
            <a:r>
              <a:rPr kumimoji="1" lang="ja-JP" altLang="en-US" sz="1050" b="1">
                <a:latin typeface="+mn-ea"/>
              </a:rPr>
              <a:t>　</a:t>
            </a:r>
            <a:r>
              <a:rPr kumimoji="1" lang="en-US" altLang="ja-JP" sz="1050" b="1">
                <a:latin typeface="+mn-ea"/>
              </a:rPr>
              <a:t>15-1. </a:t>
            </a:r>
            <a:r>
              <a:rPr kumimoji="1" lang="ja-JP" altLang="en-US" sz="1050" b="1">
                <a:latin typeface="+mn-ea"/>
              </a:rPr>
              <a:t>人的管理策を参考とした対策基準・実施手順の策定</a:t>
            </a:r>
          </a:p>
        </p:txBody>
      </p:sp>
      <p:graphicFrame>
        <p:nvGraphicFramePr>
          <p:cNvPr id="17" name="表 16">
            <a:extLst>
              <a:ext uri="{FF2B5EF4-FFF2-40B4-BE49-F238E27FC236}">
                <a16:creationId xmlns:a16="http://schemas.microsoft.com/office/drawing/2014/main" id="{74A0D5EF-8988-20CC-15DA-E39203CFBE11}"/>
              </a:ext>
            </a:extLst>
          </p:cNvPr>
          <p:cNvGraphicFramePr>
            <a:graphicFrameLocks noGrp="1"/>
          </p:cNvGraphicFramePr>
          <p:nvPr>
            <p:extLst>
              <p:ext uri="{D42A27DB-BD31-4B8C-83A1-F6EECF244321}">
                <p14:modId xmlns:p14="http://schemas.microsoft.com/office/powerpoint/2010/main" val="3128503931"/>
              </p:ext>
            </p:extLst>
          </p:nvPr>
        </p:nvGraphicFramePr>
        <p:xfrm>
          <a:off x="619200" y="6149089"/>
          <a:ext cx="5612400" cy="20116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70840">
                <a:tc>
                  <a:txBody>
                    <a:bodyPr/>
                    <a:lstStyle/>
                    <a:p>
                      <a:pPr marL="171450" indent="-171450">
                        <a:buFont typeface="Wingdings" panose="05000000000000000000" pitchFamily="2" charset="2"/>
                        <a:buChar char="Ø"/>
                      </a:pPr>
                      <a:r>
                        <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rPr>
                        <a:t>15-1. </a:t>
                      </a:r>
                      <a:r>
                        <a:rPr kumimoji="1" lang="ja-JP" altLang="en-US" sz="1050" b="1" i="0" u="none" strike="noStrike" kern="1200" cap="none" spc="0" normalizeH="0" baseline="0" noProof="0">
                          <a:ln>
                            <a:noFill/>
                          </a:ln>
                          <a:solidFill>
                            <a:schemeClr val="tx1"/>
                          </a:solidFill>
                          <a:effectLst/>
                          <a:uLnTx/>
                          <a:uFill>
                            <a:solidFill>
                              <a:prstClr val="white"/>
                            </a:solidFill>
                          </a:uFill>
                          <a:latin typeface="+mn-lt"/>
                          <a:ea typeface="+mn-ea"/>
                          <a:cs typeface="+mn-cs"/>
                        </a:rPr>
                        <a:t>人的管理策を参考とした対策基準・実施手順の策定</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対策基準の策定</a:t>
                      </a:r>
                      <a:b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　</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ISO/IEC 27001:2022</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附属書</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A</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の人的管理策（</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8</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項目）を参考に、対策基準を策定します。リスクアセスメントの内容をもとに必要な管理策を選択し、決定した管理策を対策基準とします。</a:t>
                      </a:r>
                      <a:b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　対策基準の内容は、基本方針とともに公開可能なものとして作成します。</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ISMS</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に基づく管理策を用いて対策基準を策定する際は、</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ISO/IEC 27001:2022</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の文献を参照しながら作成してください。</a:t>
                      </a:r>
                      <a:endPar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実施手順の策定</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管理策（対策基準）をもとに策定されたセキュリティ対策の実施手順の例を、それぞれ紹介しています。紹介する例と、</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ISO/IEC 27002</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に記載されている各管理策の手引きの内容を参考に、自社に適した実施手順を策定しましょう。</a:t>
                      </a:r>
                    </a:p>
                  </a:txBody>
                  <a:tcPr>
                    <a:noFill/>
                  </a:tcPr>
                </a:tc>
                <a:extLst>
                  <a:ext uri="{0D108BD9-81ED-4DB2-BD59-A6C34878D82A}">
                    <a16:rowId xmlns:a16="http://schemas.microsoft.com/office/drawing/2014/main" val="2132529652"/>
                  </a:ext>
                </a:extLst>
              </a:tr>
            </a:tbl>
          </a:graphicData>
        </a:graphic>
      </p:graphicFrame>
      <p:graphicFrame>
        <p:nvGraphicFramePr>
          <p:cNvPr id="9" name="表 8">
            <a:extLst>
              <a:ext uri="{FF2B5EF4-FFF2-40B4-BE49-F238E27FC236}">
                <a16:creationId xmlns:a16="http://schemas.microsoft.com/office/drawing/2014/main" id="{DC52A0A3-3EDA-E101-6C9F-FD4E62CF8F03}"/>
              </a:ext>
            </a:extLst>
          </p:cNvPr>
          <p:cNvGraphicFramePr>
            <a:graphicFrameLocks noGrp="1"/>
          </p:cNvGraphicFramePr>
          <p:nvPr>
            <p:extLst>
              <p:ext uri="{D42A27DB-BD31-4B8C-83A1-F6EECF244321}">
                <p14:modId xmlns:p14="http://schemas.microsoft.com/office/powerpoint/2010/main" val="685017494"/>
              </p:ext>
            </p:extLst>
          </p:nvPr>
        </p:nvGraphicFramePr>
        <p:xfrm>
          <a:off x="622800" y="2448000"/>
          <a:ext cx="5612400" cy="183235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ea"/>
                          <a:ea typeface="+mn-ea"/>
                          <a:cs typeface="+mn-cs"/>
                        </a:rPr>
                        <a:t>　第</a:t>
                      </a:r>
                      <a:r>
                        <a:rPr kumimoji="1" lang="en-US" altLang="ja-JP" sz="1050" b="0" i="0" kern="1200">
                          <a:solidFill>
                            <a:schemeClr val="dk1"/>
                          </a:solidFill>
                          <a:effectLst/>
                          <a:latin typeface="+mn-ea"/>
                          <a:ea typeface="+mn-ea"/>
                          <a:cs typeface="+mn-cs"/>
                        </a:rPr>
                        <a:t>15</a:t>
                      </a:r>
                      <a:r>
                        <a:rPr kumimoji="1" lang="ja-JP" altLang="en-US" sz="1050" b="0" i="0" kern="1200">
                          <a:solidFill>
                            <a:schemeClr val="dk1"/>
                          </a:solidFill>
                          <a:effectLst/>
                          <a:latin typeface="+mn-ea"/>
                          <a:ea typeface="+mn-ea"/>
                          <a:cs typeface="+mn-cs"/>
                        </a:rPr>
                        <a:t>章では、情報セキュリティ方針に従ってセキュリティ対策を実施するための具体的な規則としての「対策基準」と、セキュリティ対策の実施手順や方法である「実施手順」について理解することを目的とします。</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154738">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人的管理策をもとに、対策基準を策定する手順を理解すること。</a:t>
                      </a:r>
                      <a:endParaRPr kumimoji="1" lang="en-US" altLang="ja-JP" sz="105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策定した対策基準をもとに、具体的な実施手順を策定する方法を理解すること。</a:t>
                      </a:r>
                      <a:endParaRPr kumimoji="1" lang="en-US" altLang="ja-JP" sz="105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
        <p:nvSpPr>
          <p:cNvPr id="6" name="四角形: 角を丸くする 5">
            <a:extLst>
              <a:ext uri="{FF2B5EF4-FFF2-40B4-BE49-F238E27FC236}">
                <a16:creationId xmlns:a16="http://schemas.microsoft.com/office/drawing/2014/main" id="{798CD4E9-EE91-C95B-1B11-509A82A1F2E0}"/>
              </a:ext>
            </a:extLst>
          </p:cNvPr>
          <p:cNvSpPr/>
          <p:nvPr/>
        </p:nvSpPr>
        <p:spPr>
          <a:xfrm>
            <a:off x="622800" y="4366260"/>
            <a:ext cx="5612400" cy="410027"/>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r>
              <a:rPr kumimoji="1" lang="ja-JP" altLang="en-US" sz="1050" b="1"/>
              <a:t>主なキーワード</a:t>
            </a:r>
            <a:endParaRPr kumimoji="1" lang="en-US" altLang="ja-JP" sz="1050" b="1"/>
          </a:p>
          <a:p>
            <a:r>
              <a:rPr lang="ja-JP" altLang="en-US" sz="1050" u="none" strike="noStrike">
                <a:effectLst/>
              </a:rPr>
              <a:t>人的管理策</a:t>
            </a:r>
            <a:endParaRPr kumimoji="1" lang="en-US" altLang="ja-JP" sz="1050">
              <a:solidFill>
                <a:schemeClr val="tx1"/>
              </a:solidFill>
              <a:latin typeface="メイリオ" panose="020B0604030504040204" pitchFamily="50" charset="-128"/>
              <a:ea typeface="メイリオ" panose="020B0604030504040204" pitchFamily="50" charset="-128"/>
            </a:endParaRPr>
          </a:p>
        </p:txBody>
      </p:sp>
      <p:sp>
        <p:nvSpPr>
          <p:cNvPr id="10" name="テキスト プレースホルダー 3">
            <a:extLst>
              <a:ext uri="{FF2B5EF4-FFF2-40B4-BE49-F238E27FC236}">
                <a16:creationId xmlns:a16="http://schemas.microsoft.com/office/drawing/2014/main" id="{AD962802-E634-2583-93D8-867783341390}"/>
              </a:ext>
            </a:extLst>
          </p:cNvPr>
          <p:cNvSpPr txBox="1">
            <a:spLocks/>
          </p:cNvSpPr>
          <p:nvPr/>
        </p:nvSpPr>
        <p:spPr>
          <a:xfrm>
            <a:off x="622800" y="4828163"/>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t>要旨</a:t>
            </a:r>
          </a:p>
        </p:txBody>
      </p:sp>
      <p:sp>
        <p:nvSpPr>
          <p:cNvPr id="11" name="テキスト ボックス 10">
            <a:extLst>
              <a:ext uri="{FF2B5EF4-FFF2-40B4-BE49-F238E27FC236}">
                <a16:creationId xmlns:a16="http://schemas.microsoft.com/office/drawing/2014/main" id="{6C48D368-DCD3-293A-1378-018FE28597F4}"/>
              </a:ext>
            </a:extLst>
          </p:cNvPr>
          <p:cNvSpPr txBox="1"/>
          <p:nvPr/>
        </p:nvSpPr>
        <p:spPr>
          <a:xfrm>
            <a:off x="622800" y="5122822"/>
            <a:ext cx="5612400" cy="900246"/>
          </a:xfrm>
          <a:prstGeom prst="rect">
            <a:avLst/>
          </a:prstGeom>
          <a:noFill/>
          <a:ln>
            <a:solidFill>
              <a:schemeClr val="tx1"/>
            </a:solidFill>
          </a:ln>
        </p:spPr>
        <p:txBody>
          <a:bodyPr wrap="square">
            <a:spAutoFit/>
          </a:bodyPr>
          <a:lstStyle/>
          <a:p>
            <a:pPr defTabSz="914400">
              <a:defRPr/>
            </a:pPr>
            <a:r>
              <a:rPr kumimoji="1" lang="en-US" altLang="ja-JP" sz="1050" b="1">
                <a:solidFill>
                  <a:schemeClr val="tx1"/>
                </a:solidFill>
              </a:rPr>
              <a:t>15</a:t>
            </a:r>
            <a:r>
              <a:rPr kumimoji="1" lang="ja-JP" altLang="en-US" sz="1050" b="1">
                <a:solidFill>
                  <a:schemeClr val="tx1"/>
                </a:solidFill>
              </a:rPr>
              <a:t>章の全体概要</a:t>
            </a:r>
            <a:r>
              <a:rPr lang="ja-JP" altLang="en-US" sz="1050"/>
              <a:t>　</a:t>
            </a:r>
            <a:endParaRPr lang="en-US" altLang="ja-JP" sz="1050"/>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050"/>
              <a:t>　対策基準を策定する際は、</a:t>
            </a:r>
            <a:r>
              <a:rPr lang="en-US" altLang="ja-JP" sz="1050"/>
              <a:t>ISO/IEC 27001:2022</a:t>
            </a:r>
            <a:r>
              <a:rPr lang="ja-JP" altLang="en-US" sz="1050"/>
              <a:t>附属書</a:t>
            </a:r>
            <a:r>
              <a:rPr lang="en-US" altLang="ja-JP" sz="1050"/>
              <a:t>A</a:t>
            </a:r>
            <a:r>
              <a:rPr lang="ja-JP" altLang="en-US" sz="1050"/>
              <a:t>の合計</a:t>
            </a:r>
            <a:r>
              <a:rPr lang="en-US" altLang="ja-JP" sz="1050"/>
              <a:t>93</a:t>
            </a:r>
            <a:r>
              <a:rPr lang="ja-JP" altLang="en-US" sz="1050"/>
              <a:t>項目の管理策を参考にできます。管理策を参考に、対策基準・実施手順を策定する手順について解説しています。</a:t>
            </a:r>
            <a:r>
              <a:rPr lang="en-US" altLang="ja-JP" sz="1050"/>
              <a:t>15</a:t>
            </a:r>
            <a:r>
              <a:rPr lang="ja-JP" altLang="en-US" sz="1050"/>
              <a:t>章では</a:t>
            </a:r>
            <a:r>
              <a:rPr kumimoji="1" lang="ja-JP" altLang="en-US" sz="1050"/>
              <a:t>「人的管理策」を参考に、対策基準を策定する手順について説明し、対策基準</a:t>
            </a:r>
            <a:r>
              <a:rPr kumimoji="1" lang="ja-JP" altLang="en-US" sz="1050">
                <a:solidFill>
                  <a:schemeClr val="tx1"/>
                </a:solidFill>
              </a:rPr>
              <a:t>それぞれに対応する実施手順の例を説明しています。</a:t>
            </a:r>
            <a:endParaRPr lang="ja-JP" altLang="en-US" sz="1050" b="0" spc="31">
              <a:solidFill>
                <a:schemeClr val="tx1"/>
              </a:solidFill>
              <a:latin typeface="+mn-ea"/>
              <a:cs typeface="Cascadia Mono" panose="020B0609020000020004" pitchFamily="49" charset="0"/>
            </a:endParaRPr>
          </a:p>
        </p:txBody>
      </p:sp>
      <p:sp>
        <p:nvSpPr>
          <p:cNvPr id="13" name="テキスト プレースホルダー 2">
            <a:extLst>
              <a:ext uri="{FF2B5EF4-FFF2-40B4-BE49-F238E27FC236}">
                <a16:creationId xmlns:a16="http://schemas.microsoft.com/office/drawing/2014/main" id="{6581E09D-301D-6808-EE70-CCA5958A00C4}"/>
              </a:ext>
            </a:extLst>
          </p:cNvPr>
          <p:cNvSpPr>
            <a:spLocks noGrp="1"/>
          </p:cNvSpPr>
          <p:nvPr>
            <p:ph type="body" sz="quarter" idx="14"/>
          </p:nvPr>
        </p:nvSpPr>
        <p:spPr>
          <a:xfrm>
            <a:off x="1123950" y="1457325"/>
            <a:ext cx="6143124" cy="381000"/>
          </a:xfrm>
        </p:spPr>
        <p:txBody>
          <a:bodyPr/>
          <a:lstStyle/>
          <a:p>
            <a:r>
              <a:rPr kumimoji="1" lang="en-US" altLang="ja-JP"/>
              <a:t>19-2-15. </a:t>
            </a:r>
            <a:r>
              <a:rPr kumimoji="1" lang="ja-JP" altLang="en-US" sz="1000"/>
              <a:t>第</a:t>
            </a:r>
            <a:r>
              <a:rPr kumimoji="1" lang="en-US" altLang="ja-JP" sz="1000"/>
              <a:t>15</a:t>
            </a:r>
            <a:r>
              <a:rPr kumimoji="1" lang="ja-JP" altLang="en-US" sz="1000"/>
              <a:t>章</a:t>
            </a:r>
            <a:r>
              <a:rPr kumimoji="1" lang="en-US" altLang="ja-JP" sz="1000"/>
              <a:t>. </a:t>
            </a:r>
            <a:r>
              <a:rPr kumimoji="1" lang="ja-JP" altLang="en-US" sz="1000"/>
              <a:t>人的管理策</a:t>
            </a:r>
          </a:p>
        </p:txBody>
      </p:sp>
      <p:graphicFrame>
        <p:nvGraphicFramePr>
          <p:cNvPr id="3" name="表 2">
            <a:extLst>
              <a:ext uri="{FF2B5EF4-FFF2-40B4-BE49-F238E27FC236}">
                <a16:creationId xmlns:a16="http://schemas.microsoft.com/office/drawing/2014/main" id="{087DAE21-27D2-F229-F974-2A19840CF8FE}"/>
              </a:ext>
            </a:extLst>
          </p:cNvPr>
          <p:cNvGraphicFramePr>
            <a:graphicFrameLocks noGrp="1"/>
          </p:cNvGraphicFramePr>
          <p:nvPr>
            <p:extLst>
              <p:ext uri="{D42A27DB-BD31-4B8C-83A1-F6EECF244321}">
                <p14:modId xmlns:p14="http://schemas.microsoft.com/office/powerpoint/2010/main" val="2173996723"/>
              </p:ext>
            </p:extLst>
          </p:nvPr>
        </p:nvGraphicFramePr>
        <p:xfrm>
          <a:off x="622800" y="8491012"/>
          <a:ext cx="5612400" cy="3152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15280">
                <a:tc>
                  <a:txBody>
                    <a:bodyPr/>
                    <a:lstStyle/>
                    <a:p>
                      <a:pPr marL="171450" lvl="0" indent="-171450">
                        <a:buFont typeface="Arial" panose="020B0604020202020204" pitchFamily="34" charset="0"/>
                        <a:buChar char="•"/>
                      </a:pPr>
                      <a:endPar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endParaRPr>
                    </a:p>
                  </a:txBody>
                  <a:tcPr>
                    <a:noFill/>
                  </a:tcPr>
                </a:tc>
                <a:extLst>
                  <a:ext uri="{0D108BD9-81ED-4DB2-BD59-A6C34878D82A}">
                    <a16:rowId xmlns:a16="http://schemas.microsoft.com/office/drawing/2014/main" val="2132529652"/>
                  </a:ext>
                </a:extLst>
              </a:tr>
            </a:tbl>
          </a:graphicData>
        </a:graphic>
      </p:graphicFrame>
      <p:graphicFrame>
        <p:nvGraphicFramePr>
          <p:cNvPr id="4" name="表 25">
            <a:extLst>
              <a:ext uri="{FF2B5EF4-FFF2-40B4-BE49-F238E27FC236}">
                <a16:creationId xmlns:a16="http://schemas.microsoft.com/office/drawing/2014/main" id="{81272E3D-B4E1-BF98-5D75-3C0F02AB9D99}"/>
              </a:ext>
            </a:extLst>
          </p:cNvPr>
          <p:cNvGraphicFramePr>
            <a:graphicFrameLocks noGrp="1"/>
          </p:cNvGraphicFramePr>
          <p:nvPr>
            <p:extLst>
              <p:ext uri="{D42A27DB-BD31-4B8C-83A1-F6EECF244321}">
                <p14:modId xmlns:p14="http://schemas.microsoft.com/office/powerpoint/2010/main" val="1693532653"/>
              </p:ext>
            </p:extLst>
          </p:nvPr>
        </p:nvGraphicFramePr>
        <p:xfrm>
          <a:off x="622800" y="8352137"/>
          <a:ext cx="5612400" cy="868680"/>
        </p:xfrm>
        <a:graphic>
          <a:graphicData uri="http://schemas.openxmlformats.org/drawingml/2006/table">
            <a:tbl>
              <a:tblPr firstRow="1" bandRow="1">
                <a:tableStyleId>{5940675A-B579-460E-94D1-54222C63F5DA}</a:tableStyleId>
              </a:tblPr>
              <a:tblGrid>
                <a:gridCol w="2806200">
                  <a:extLst>
                    <a:ext uri="{9D8B030D-6E8A-4147-A177-3AD203B41FA5}">
                      <a16:colId xmlns:a16="http://schemas.microsoft.com/office/drawing/2014/main" val="1728676998"/>
                    </a:ext>
                  </a:extLst>
                </a:gridCol>
                <a:gridCol w="2806200">
                  <a:extLst>
                    <a:ext uri="{9D8B030D-6E8A-4147-A177-3AD203B41FA5}">
                      <a16:colId xmlns:a16="http://schemas.microsoft.com/office/drawing/2014/main" val="4261882825"/>
                    </a:ext>
                  </a:extLst>
                </a:gridCol>
              </a:tblGrid>
              <a:tr h="0">
                <a:tc gridSpan="2">
                  <a:txBody>
                    <a:bodyPr/>
                    <a:lstStyle/>
                    <a:p>
                      <a:pPr algn="l"/>
                      <a:r>
                        <a:rPr kumimoji="1" lang="ja-JP" altLang="en-US" sz="900" b="1" i="0" kern="1200">
                          <a:solidFill>
                            <a:schemeClr val="bg1"/>
                          </a:solidFill>
                          <a:effectLst/>
                          <a:latin typeface="+mn-ea"/>
                          <a:ea typeface="+mn-ea"/>
                          <a:cs typeface="+mn-cs"/>
                        </a:rPr>
                        <a:t>人的管理策の項目</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tc hMerge="1">
                  <a:txBody>
                    <a:bodyPr/>
                    <a:lstStyle/>
                    <a:p>
                      <a:pPr algn="l"/>
                      <a:r>
                        <a:rPr kumimoji="1" lang="ja-JP" altLang="en-US" sz="900" b="1" i="0" kern="1200">
                          <a:solidFill>
                            <a:schemeClr val="bg1"/>
                          </a:solidFill>
                          <a:effectLst/>
                          <a:latin typeface="+mn-ea"/>
                          <a:ea typeface="+mn-ea"/>
                          <a:cs typeface="+mn-cs"/>
                        </a:rPr>
                        <a:t>項目</a:t>
                      </a:r>
                      <a:endParaRPr kumimoji="1" lang="en-US" altLang="ja-JP" sz="900" b="1" i="0" kern="1200">
                        <a:solidFill>
                          <a:schemeClr val="bg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extLst>
                  <a:ext uri="{0D108BD9-81ED-4DB2-BD59-A6C34878D82A}">
                    <a16:rowId xmlns:a16="http://schemas.microsoft.com/office/drawing/2014/main" val="221764017"/>
                  </a:ext>
                </a:extLst>
              </a:tr>
              <a:tr h="0">
                <a:tc>
                  <a:txBody>
                    <a:bodyPr/>
                    <a:lstStyle/>
                    <a:p>
                      <a:pPr algn="l"/>
                      <a:r>
                        <a:rPr kumimoji="1" lang="en-US" altLang="ja-JP" sz="900" b="0" i="0" kern="1200">
                          <a:solidFill>
                            <a:schemeClr val="tx1"/>
                          </a:solidFill>
                          <a:effectLst/>
                          <a:latin typeface="+mn-ea"/>
                          <a:ea typeface="+mn-ea"/>
                          <a:cs typeface="+mn-cs"/>
                        </a:rPr>
                        <a:t>6.1 </a:t>
                      </a:r>
                      <a:r>
                        <a:rPr kumimoji="1" lang="ja-JP" altLang="en-US" sz="900" b="0" i="0" kern="1200">
                          <a:solidFill>
                            <a:schemeClr val="tx1"/>
                          </a:solidFill>
                          <a:effectLst/>
                          <a:latin typeface="+mn-ea"/>
                          <a:ea typeface="+mn-ea"/>
                          <a:cs typeface="+mn-cs"/>
                        </a:rPr>
                        <a:t>選考</a:t>
                      </a:r>
                    </a:p>
                    <a:p>
                      <a:pPr algn="l"/>
                      <a:r>
                        <a:rPr kumimoji="1" lang="en-US" altLang="ja-JP" sz="900" b="0" i="0" kern="1200">
                          <a:solidFill>
                            <a:schemeClr val="tx1"/>
                          </a:solidFill>
                          <a:effectLst/>
                          <a:latin typeface="+mn-ea"/>
                          <a:ea typeface="+mn-ea"/>
                          <a:cs typeface="+mn-cs"/>
                        </a:rPr>
                        <a:t>6.2 </a:t>
                      </a:r>
                      <a:r>
                        <a:rPr kumimoji="1" lang="ja-JP" altLang="en-US" sz="900" b="0" i="0" kern="1200">
                          <a:solidFill>
                            <a:schemeClr val="tx1"/>
                          </a:solidFill>
                          <a:effectLst/>
                          <a:latin typeface="+mn-ea"/>
                          <a:ea typeface="+mn-ea"/>
                          <a:cs typeface="+mn-cs"/>
                        </a:rPr>
                        <a:t>雇用条件</a:t>
                      </a:r>
                    </a:p>
                    <a:p>
                      <a:pPr algn="l"/>
                      <a:r>
                        <a:rPr kumimoji="1" lang="en-US" altLang="ja-JP" sz="900" b="0" i="0" kern="1200">
                          <a:solidFill>
                            <a:schemeClr val="tx1"/>
                          </a:solidFill>
                          <a:effectLst/>
                          <a:latin typeface="+mn-ea"/>
                          <a:ea typeface="+mn-ea"/>
                          <a:cs typeface="+mn-cs"/>
                        </a:rPr>
                        <a:t>6.3 </a:t>
                      </a:r>
                      <a:r>
                        <a:rPr kumimoji="1" lang="ja-JP" altLang="en-US" sz="900" b="0" i="0" kern="1200">
                          <a:solidFill>
                            <a:schemeClr val="tx1"/>
                          </a:solidFill>
                          <a:effectLst/>
                          <a:latin typeface="+mn-ea"/>
                          <a:ea typeface="+mn-ea"/>
                          <a:cs typeface="+mn-cs"/>
                        </a:rPr>
                        <a:t>情報セキュリティの意識向上、教育及び訓練</a:t>
                      </a:r>
                    </a:p>
                    <a:p>
                      <a:pPr algn="l"/>
                      <a:r>
                        <a:rPr kumimoji="1" lang="en-US" altLang="ja-JP" sz="900" b="0" i="0" kern="1200">
                          <a:solidFill>
                            <a:schemeClr val="tx1"/>
                          </a:solidFill>
                          <a:effectLst/>
                          <a:latin typeface="+mn-ea"/>
                          <a:ea typeface="+mn-ea"/>
                          <a:cs typeface="+mn-cs"/>
                        </a:rPr>
                        <a:t>6.4 </a:t>
                      </a:r>
                      <a:r>
                        <a:rPr kumimoji="1" lang="ja-JP" altLang="en-US" sz="900" b="0" i="0" kern="1200">
                          <a:solidFill>
                            <a:schemeClr val="tx1"/>
                          </a:solidFill>
                          <a:effectLst/>
                          <a:latin typeface="+mn-ea"/>
                          <a:ea typeface="+mn-ea"/>
                          <a:cs typeface="+mn-cs"/>
                        </a:rPr>
                        <a:t>懲戒手続</a:t>
                      </a:r>
                      <a:endParaRPr kumimoji="1" lang="en-US" altLang="ja-JP" sz="900" b="0" i="0" kern="1200">
                        <a:solidFill>
                          <a:schemeClr val="tx1"/>
                        </a:solidFill>
                        <a:effectLst/>
                        <a:latin typeface="+mn-ea"/>
                        <a:ea typeface="+mn-ea"/>
                        <a:cs typeface="+mn-cs"/>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l"/>
                      <a:r>
                        <a:rPr kumimoji="1" lang="en-US" altLang="ja-JP" sz="900" b="0" i="0" kern="1200" dirty="0">
                          <a:solidFill>
                            <a:schemeClr val="tx1"/>
                          </a:solidFill>
                          <a:effectLst/>
                          <a:latin typeface="+mn-ea"/>
                          <a:ea typeface="+mn-ea"/>
                          <a:cs typeface="+mn-cs"/>
                        </a:rPr>
                        <a:t>6.5 </a:t>
                      </a:r>
                      <a:r>
                        <a:rPr kumimoji="1" lang="ja-JP" altLang="en-US" sz="900" b="0" i="0" kern="1200" dirty="0">
                          <a:solidFill>
                            <a:schemeClr val="tx1"/>
                          </a:solidFill>
                          <a:effectLst/>
                          <a:latin typeface="+mn-ea"/>
                          <a:ea typeface="+mn-ea"/>
                          <a:cs typeface="+mn-cs"/>
                        </a:rPr>
                        <a:t>雇用の終了または変更後の責任</a:t>
                      </a:r>
                    </a:p>
                    <a:p>
                      <a:pPr algn="l"/>
                      <a:r>
                        <a:rPr kumimoji="1" lang="en-US" altLang="ja-JP" sz="900" b="0" i="0" kern="1200" dirty="0">
                          <a:solidFill>
                            <a:schemeClr val="tx1"/>
                          </a:solidFill>
                          <a:effectLst/>
                          <a:latin typeface="+mn-ea"/>
                          <a:ea typeface="+mn-ea"/>
                          <a:cs typeface="+mn-cs"/>
                        </a:rPr>
                        <a:t>6.6 </a:t>
                      </a:r>
                      <a:r>
                        <a:rPr kumimoji="1" lang="ja-JP" altLang="en-US" sz="900" b="0" i="0" kern="1200" dirty="0">
                          <a:solidFill>
                            <a:schemeClr val="tx1"/>
                          </a:solidFill>
                          <a:effectLst/>
                          <a:latin typeface="+mn-ea"/>
                          <a:ea typeface="+mn-ea"/>
                          <a:cs typeface="+mn-cs"/>
                        </a:rPr>
                        <a:t>秘密保持契約または守秘義務契約</a:t>
                      </a:r>
                    </a:p>
                    <a:p>
                      <a:pPr algn="l"/>
                      <a:r>
                        <a:rPr kumimoji="1" lang="en-US" altLang="ja-JP" sz="900" b="0" i="0" kern="1200" dirty="0">
                          <a:solidFill>
                            <a:schemeClr val="tx1"/>
                          </a:solidFill>
                          <a:effectLst/>
                          <a:latin typeface="+mn-ea"/>
                          <a:ea typeface="+mn-ea"/>
                          <a:cs typeface="+mn-cs"/>
                        </a:rPr>
                        <a:t>6.7 </a:t>
                      </a:r>
                      <a:r>
                        <a:rPr kumimoji="1" lang="ja-JP" altLang="en-US" sz="900" b="0" i="0" kern="1200" dirty="0">
                          <a:solidFill>
                            <a:schemeClr val="tx1"/>
                          </a:solidFill>
                          <a:effectLst/>
                          <a:latin typeface="+mn-ea"/>
                          <a:ea typeface="+mn-ea"/>
                          <a:cs typeface="+mn-cs"/>
                        </a:rPr>
                        <a:t>リモートワーク</a:t>
                      </a:r>
                    </a:p>
                    <a:p>
                      <a:pPr algn="l"/>
                      <a:r>
                        <a:rPr kumimoji="1" lang="en-US" altLang="ja-JP" sz="900" b="0" i="0" kern="1200" dirty="0">
                          <a:solidFill>
                            <a:schemeClr val="tx1"/>
                          </a:solidFill>
                          <a:effectLst/>
                          <a:latin typeface="+mn-ea"/>
                          <a:ea typeface="+mn-ea"/>
                          <a:cs typeface="+mn-cs"/>
                        </a:rPr>
                        <a:t>6.8 </a:t>
                      </a:r>
                      <a:r>
                        <a:rPr kumimoji="1" lang="ja-JP" altLang="en-US" sz="900" b="0" i="0" kern="1200" dirty="0">
                          <a:solidFill>
                            <a:schemeClr val="tx1"/>
                          </a:solidFill>
                          <a:effectLst/>
                          <a:latin typeface="+mn-ea"/>
                          <a:ea typeface="+mn-ea"/>
                          <a:cs typeface="+mn-cs"/>
                        </a:rPr>
                        <a:t>情報セキュリティ事象の報告</a:t>
                      </a:r>
                      <a:endParaRPr kumimoji="1" lang="en-US" altLang="ja-JP" sz="900" b="0" i="0" kern="1200" dirty="0">
                        <a:solidFill>
                          <a:schemeClr val="tx1"/>
                        </a:solidFill>
                        <a:effectLst/>
                        <a:latin typeface="+mn-ea"/>
                        <a:ea typeface="+mn-ea"/>
                        <a:cs typeface="+mn-cs"/>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1656109477"/>
                  </a:ext>
                </a:extLst>
              </a:tr>
            </a:tbl>
          </a:graphicData>
        </a:graphic>
      </p:graphicFrame>
      <p:pic>
        <p:nvPicPr>
          <p:cNvPr id="12" name="図 11">
            <a:extLst>
              <a:ext uri="{FF2B5EF4-FFF2-40B4-BE49-F238E27FC236}">
                <a16:creationId xmlns:a16="http://schemas.microsoft.com/office/drawing/2014/main" id="{861E8D28-B19A-F529-812B-76594E05ADF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00335" y="4401686"/>
            <a:ext cx="180000" cy="180000"/>
          </a:xfrm>
          <a:prstGeom prst="rect">
            <a:avLst/>
          </a:prstGeom>
        </p:spPr>
      </p:pic>
      <p:sp>
        <p:nvSpPr>
          <p:cNvPr id="7" name="スライド番号プレースホルダー 3">
            <a:extLst>
              <a:ext uri="{FF2B5EF4-FFF2-40B4-BE49-F238E27FC236}">
                <a16:creationId xmlns:a16="http://schemas.microsoft.com/office/drawing/2014/main" id="{47F95C91-E978-A2CE-9EF8-85C96EA7CD5A}"/>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33</a:t>
            </a:r>
            <a:endParaRPr kumimoji="1" lang="ja-JP" altLang="en-US"/>
          </a:p>
        </p:txBody>
      </p:sp>
    </p:spTree>
    <p:extLst>
      <p:ext uri="{BB962C8B-B14F-4D97-AF65-F5344CB8AC3E}">
        <p14:creationId xmlns:p14="http://schemas.microsoft.com/office/powerpoint/2010/main" val="1825144767"/>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sp>
        <p:nvSpPr>
          <p:cNvPr id="10" name="テキスト プレースホルダー 2">
            <a:extLst>
              <a:ext uri="{FF2B5EF4-FFF2-40B4-BE49-F238E27FC236}">
                <a16:creationId xmlns:a16="http://schemas.microsoft.com/office/drawing/2014/main" id="{D3E06C0E-73FC-59C9-D503-681727B65987}"/>
              </a:ext>
            </a:extLst>
          </p:cNvPr>
          <p:cNvSpPr>
            <a:spLocks noGrp="1"/>
          </p:cNvSpPr>
          <p:nvPr>
            <p:ph type="body" sz="quarter" idx="14"/>
          </p:nvPr>
        </p:nvSpPr>
        <p:spPr>
          <a:xfrm>
            <a:off x="1123950" y="1457325"/>
            <a:ext cx="6143124" cy="381000"/>
          </a:xfrm>
        </p:spPr>
        <p:txBody>
          <a:bodyPr/>
          <a:lstStyle/>
          <a:p>
            <a:r>
              <a:rPr kumimoji="1" lang="en-US" altLang="ja-JP"/>
              <a:t>19-2-15. </a:t>
            </a:r>
            <a:r>
              <a:rPr kumimoji="1" lang="ja-JP" altLang="en-US" sz="1000"/>
              <a:t>第</a:t>
            </a:r>
            <a:r>
              <a:rPr kumimoji="1" lang="en-US" altLang="ja-JP" sz="1000"/>
              <a:t>15</a:t>
            </a:r>
            <a:r>
              <a:rPr kumimoji="1" lang="ja-JP" altLang="en-US" sz="1000"/>
              <a:t>章</a:t>
            </a:r>
            <a:r>
              <a:rPr kumimoji="1" lang="en-US" altLang="ja-JP" sz="1000"/>
              <a:t>. </a:t>
            </a:r>
            <a:r>
              <a:rPr kumimoji="1" lang="ja-JP" altLang="en-US" sz="1000"/>
              <a:t>人的管理策</a:t>
            </a:r>
          </a:p>
        </p:txBody>
      </p:sp>
      <p:graphicFrame>
        <p:nvGraphicFramePr>
          <p:cNvPr id="3" name="表 10">
            <a:extLst>
              <a:ext uri="{FF2B5EF4-FFF2-40B4-BE49-F238E27FC236}">
                <a16:creationId xmlns:a16="http://schemas.microsoft.com/office/drawing/2014/main" id="{118AB78C-E8A7-1EAD-AADF-E3F66740FF75}"/>
              </a:ext>
            </a:extLst>
          </p:cNvPr>
          <p:cNvGraphicFramePr>
            <a:graphicFrameLocks noGrp="1"/>
          </p:cNvGraphicFramePr>
          <p:nvPr>
            <p:extLst>
              <p:ext uri="{D42A27DB-BD31-4B8C-83A1-F6EECF244321}">
                <p14:modId xmlns:p14="http://schemas.microsoft.com/office/powerpoint/2010/main" val="590573095"/>
              </p:ext>
            </p:extLst>
          </p:nvPr>
        </p:nvGraphicFramePr>
        <p:xfrm>
          <a:off x="619200" y="4520112"/>
          <a:ext cx="5612400" cy="502920"/>
        </p:xfrm>
        <a:graphic>
          <a:graphicData uri="http://schemas.openxmlformats.org/drawingml/2006/table">
            <a:tbl>
              <a:tblPr firstRow="1" bandRow="1">
                <a:tableStyleId>{5C22544A-7EE6-4342-B048-85BDC9FD1C3A}</a:tableStyleId>
              </a:tblPr>
              <a:tblGrid>
                <a:gridCol w="2361700">
                  <a:extLst>
                    <a:ext uri="{9D8B030D-6E8A-4147-A177-3AD203B41FA5}">
                      <a16:colId xmlns:a16="http://schemas.microsoft.com/office/drawing/2014/main" val="727053212"/>
                    </a:ext>
                  </a:extLst>
                </a:gridCol>
                <a:gridCol w="3250700">
                  <a:extLst>
                    <a:ext uri="{9D8B030D-6E8A-4147-A177-3AD203B41FA5}">
                      <a16:colId xmlns:a16="http://schemas.microsoft.com/office/drawing/2014/main" val="3234435599"/>
                    </a:ext>
                  </a:extLst>
                </a:gridCol>
              </a:tblGrid>
              <a:tr h="0">
                <a:tc gridSpan="2">
                  <a:txBody>
                    <a:bodyPr/>
                    <a:lstStyle/>
                    <a:p>
                      <a:r>
                        <a:rPr kumimoji="1" lang="ja-JP" altLang="en-US" sz="500" b="0">
                          <a:solidFill>
                            <a:sysClr val="windowText" lastClr="000000"/>
                          </a:solidFill>
                          <a:latin typeface="+mn-ea"/>
                          <a:ea typeface="+mn-ea"/>
                        </a:rPr>
                        <a:t>実践のために参考となる文献（参考文献）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a:solidFill>
                            <a:sysClr val="windowText" lastClr="000000"/>
                          </a:solidFill>
                          <a:latin typeface="+mn-ea"/>
                          <a:ea typeface="+mn-ea"/>
                        </a:rPr>
                        <a:t>ISO/IEC 27001:2022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4"/>
                        </a:rPr>
                        <a:t>https://www.iso.org/standard/27001</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a:solidFill>
                            <a:sysClr val="windowText" lastClr="000000"/>
                          </a:solidFill>
                          <a:latin typeface="+mn-ea"/>
                          <a:ea typeface="+mn-ea"/>
                        </a:rPr>
                        <a:t>ISO/IEC 27002:2022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5"/>
                        </a:rPr>
                        <a:t>https://www.iso.org/standard/75652.html</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30058069"/>
                  </a:ext>
                </a:extLst>
              </a:tr>
            </a:tbl>
          </a:graphicData>
        </a:graphic>
      </p:graphicFrame>
      <p:sp>
        <p:nvSpPr>
          <p:cNvPr id="7" name="四角形: 角を丸くする 6">
            <a:extLst>
              <a:ext uri="{FF2B5EF4-FFF2-40B4-BE49-F238E27FC236}">
                <a16:creationId xmlns:a16="http://schemas.microsoft.com/office/drawing/2014/main" id="{F167697F-2444-48AE-BA98-0F3AA5B5EFE4}"/>
              </a:ext>
            </a:extLst>
          </p:cNvPr>
          <p:cNvSpPr/>
          <p:nvPr/>
        </p:nvSpPr>
        <p:spPr>
          <a:xfrm>
            <a:off x="622800" y="3447105"/>
            <a:ext cx="5612400" cy="956463"/>
          </a:xfrm>
          <a:prstGeom prst="roundRect">
            <a:avLst/>
          </a:prstGeom>
          <a:solidFill>
            <a:schemeClr val="bg1"/>
          </a:solid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r>
              <a:rPr kumimoji="1" lang="ja-JP" altLang="en-US" sz="800" b="1">
                <a:latin typeface="+mn-ea"/>
              </a:rPr>
              <a:t>認識していただきたい実施概要</a:t>
            </a:r>
            <a:endParaRPr kumimoji="1" lang="en-US" altLang="ja-JP" sz="800" b="1">
              <a:latin typeface="+mn-ea"/>
            </a:endParaRPr>
          </a:p>
          <a:p>
            <a:pPr marL="171450" indent="-171450">
              <a:buFont typeface="Wingdings" panose="05000000000000000000" pitchFamily="2" charset="2"/>
              <a:buChar char="ü"/>
            </a:pPr>
            <a:r>
              <a:rPr lang="ja-JP" altLang="en-US" sz="800" u="none" strike="noStrike">
                <a:effectLst/>
              </a:rPr>
              <a:t>リスクアセスメントの結果をもとに必要な人的管理策を選択し、対策基準を策定すること。</a:t>
            </a:r>
            <a:endParaRPr lang="en-US" altLang="ja-JP" sz="800" u="none" strike="noStrike">
              <a:effectLst/>
            </a:endParaRPr>
          </a:p>
          <a:p>
            <a:pPr marL="171450" indent="-171450">
              <a:buFont typeface="Wingdings" panose="05000000000000000000" pitchFamily="2" charset="2"/>
              <a:buChar char="ü"/>
            </a:pPr>
            <a:r>
              <a:rPr kumimoji="1" lang="ja-JP" altLang="en-US" sz="800" b="0" i="0" u="none" strike="noStrike" kern="1200" cap="none" spc="0" normalizeH="0" baseline="0" noProof="0">
                <a:ln>
                  <a:noFill/>
                </a:ln>
                <a:solidFill>
                  <a:schemeClr val="tx1"/>
                </a:solidFill>
                <a:effectLst/>
                <a:uLnTx/>
                <a:uFill>
                  <a:solidFill>
                    <a:prstClr val="white"/>
                  </a:solidFill>
                </a:uFill>
                <a:latin typeface="+mn-ea"/>
                <a:ea typeface="+mn-ea"/>
                <a:cs typeface="+mn-cs"/>
              </a:rPr>
              <a:t>対策基準は、基本方針とともに公開可能なものとして策定すること。</a:t>
            </a:r>
            <a:endParaRPr lang="en-US" altLang="ja-JP" sz="800" u="none" strike="noStrike">
              <a:effectLst/>
            </a:endParaRPr>
          </a:p>
          <a:p>
            <a:pPr marL="171450" indent="-171450">
              <a:buFont typeface="Wingdings" panose="05000000000000000000" pitchFamily="2" charset="2"/>
              <a:buChar char="ü"/>
            </a:pPr>
            <a:r>
              <a:rPr lang="ja-JP" altLang="en-US" sz="800"/>
              <a:t>決定した対策基準をもとに、具体的に実践するための実施手順を策定すること。</a:t>
            </a:r>
            <a:endParaRPr lang="en-US" altLang="ja-JP" sz="800"/>
          </a:p>
          <a:p>
            <a:pPr marL="171450" indent="-171450">
              <a:buFont typeface="Wingdings" panose="05000000000000000000" pitchFamily="2" charset="2"/>
              <a:buChar char="ü"/>
            </a:pPr>
            <a:r>
              <a:rPr kumimoji="1" lang="ja-JP" altLang="en-US" sz="800" b="0" i="0" u="none" strike="noStrike" kern="1200" cap="none" spc="0" normalizeH="0" baseline="0" noProof="0">
                <a:ln>
                  <a:noFill/>
                </a:ln>
                <a:solidFill>
                  <a:schemeClr val="tx1"/>
                </a:solidFill>
                <a:effectLst/>
                <a:uLnTx/>
                <a:uFill>
                  <a:solidFill>
                    <a:prstClr val="white"/>
                  </a:solidFill>
                </a:uFill>
                <a:latin typeface="+mn-lt"/>
                <a:ea typeface="+mn-ea"/>
                <a:cs typeface="+mn-cs"/>
              </a:rPr>
              <a:t>実施手順は、組織の内部文書として従業員に対してわかりやすい実施手順を策定するよう心掛けること。</a:t>
            </a:r>
            <a:endParaRPr lang="en-US" altLang="ja-JP" sz="800"/>
          </a:p>
        </p:txBody>
      </p:sp>
      <p:sp>
        <p:nvSpPr>
          <p:cNvPr id="13" name="テキスト プレースホルダー 3">
            <a:extLst>
              <a:ext uri="{FF2B5EF4-FFF2-40B4-BE49-F238E27FC236}">
                <a16:creationId xmlns:a16="http://schemas.microsoft.com/office/drawing/2014/main" id="{EFCF5002-441D-F6BB-E170-4C714A85A31E}"/>
              </a:ext>
            </a:extLst>
          </p:cNvPr>
          <p:cNvSpPr txBox="1">
            <a:spLocks/>
          </p:cNvSpPr>
          <p:nvPr/>
        </p:nvSpPr>
        <p:spPr>
          <a:xfrm>
            <a:off x="622800" y="20016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t>訴求ポイント</a:t>
            </a:r>
          </a:p>
        </p:txBody>
      </p:sp>
      <p:sp>
        <p:nvSpPr>
          <p:cNvPr id="16" name="スクロール: 横 15">
            <a:extLst>
              <a:ext uri="{FF2B5EF4-FFF2-40B4-BE49-F238E27FC236}">
                <a16:creationId xmlns:a16="http://schemas.microsoft.com/office/drawing/2014/main" id="{BD9DD084-B087-88C1-DC46-0079A1DB33A2}"/>
              </a:ext>
            </a:extLst>
          </p:cNvPr>
          <p:cNvSpPr/>
          <p:nvPr/>
        </p:nvSpPr>
        <p:spPr>
          <a:xfrm>
            <a:off x="622800" y="5473700"/>
            <a:ext cx="5612400" cy="3766532"/>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algn="ctr">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p:txBody>
      </p:sp>
      <p:sp>
        <p:nvSpPr>
          <p:cNvPr id="4" name="テキスト ボックス 3">
            <a:extLst>
              <a:ext uri="{FF2B5EF4-FFF2-40B4-BE49-F238E27FC236}">
                <a16:creationId xmlns:a16="http://schemas.microsoft.com/office/drawing/2014/main" id="{F276D15B-0B23-6CCA-D2A6-7BE33347CC81}"/>
              </a:ext>
            </a:extLst>
          </p:cNvPr>
          <p:cNvSpPr txBox="1"/>
          <p:nvPr/>
        </p:nvSpPr>
        <p:spPr>
          <a:xfrm>
            <a:off x="622800" y="2321143"/>
            <a:ext cx="5612400" cy="738664"/>
          </a:xfrm>
          <a:prstGeom prst="rect">
            <a:avLst/>
          </a:prstGeom>
          <a:noFill/>
          <a:ln>
            <a:solidFill>
              <a:schemeClr val="tx1"/>
            </a:solidFill>
          </a:ln>
        </p:spPr>
        <p:txBody>
          <a:bodyPr wrap="square">
            <a:spAutoFit/>
          </a:bodyPr>
          <a:lstStyle/>
          <a:p>
            <a:r>
              <a:rPr kumimoji="1" lang="ja-JP" altLang="en-US" sz="1050" b="1">
                <a:latin typeface="+mn-ea"/>
              </a:rPr>
              <a:t>章</a:t>
            </a:r>
            <a:r>
              <a:rPr kumimoji="1" lang="ja-JP" altLang="en-US" sz="1050" b="1">
                <a:solidFill>
                  <a:schemeClr val="tx1"/>
                </a:solidFill>
                <a:latin typeface="+mn-ea"/>
              </a:rPr>
              <a:t>を通した気づき・学び</a:t>
            </a:r>
            <a:endParaRPr kumimoji="1" lang="en-US" altLang="ja-JP" sz="1050">
              <a:latin typeface="+mn-ea"/>
            </a:endParaRPr>
          </a:p>
          <a:p>
            <a:r>
              <a:rPr kumimoji="1" lang="ja-JP" altLang="en-US" sz="1050">
                <a:latin typeface="+mn-ea"/>
              </a:rPr>
              <a:t>　</a:t>
            </a:r>
            <a:r>
              <a:rPr kumimoji="1" lang="en-US" altLang="ja-JP" sz="1050">
                <a:latin typeface="+mn-ea"/>
              </a:rPr>
              <a:t>ISO/IEC 27002</a:t>
            </a:r>
            <a:r>
              <a:rPr kumimoji="1" lang="ja-JP" altLang="en-US" sz="1050">
                <a:latin typeface="+mn-ea"/>
              </a:rPr>
              <a:t>の内容を参考に</a:t>
            </a:r>
            <a:r>
              <a:rPr kumimoji="1" lang="ja-JP" altLang="en-US" sz="1050" b="0">
                <a:solidFill>
                  <a:schemeClr val="tx1"/>
                </a:solidFill>
                <a:latin typeface="+mn-ea"/>
              </a:rPr>
              <a:t>人的管理策の対策基準を決定し、実施手順を作成することが大切です。</a:t>
            </a:r>
            <a:r>
              <a:rPr kumimoji="1" lang="ja-JP" altLang="en-US" sz="1050">
                <a:solidFill>
                  <a:schemeClr val="tx1"/>
                </a:solidFill>
              </a:rPr>
              <a:t>ドキュメントの作成・更新は</a:t>
            </a:r>
            <a:r>
              <a:rPr kumimoji="1" lang="ja-JP" altLang="en-US" sz="1050"/>
              <a:t>大切</a:t>
            </a:r>
            <a:r>
              <a:rPr kumimoji="1" lang="ja-JP" altLang="en-US" sz="1050">
                <a:solidFill>
                  <a:schemeClr val="tx1"/>
                </a:solidFill>
              </a:rPr>
              <a:t>ですが、本来の目標は、効果的な情報セキュリティ対策の計画と実行にあることを忘れないことが重要です。</a:t>
            </a:r>
            <a:endParaRPr lang="en-US" altLang="ja-JP" sz="800"/>
          </a:p>
        </p:txBody>
      </p:sp>
      <p:grpSp>
        <p:nvGrpSpPr>
          <p:cNvPr id="6" name="グループ化 5">
            <a:extLst>
              <a:ext uri="{FF2B5EF4-FFF2-40B4-BE49-F238E27FC236}">
                <a16:creationId xmlns:a16="http://schemas.microsoft.com/office/drawing/2014/main" id="{D095D6A3-0FA4-737B-3BD3-7F21A4809577}"/>
              </a:ext>
            </a:extLst>
          </p:cNvPr>
          <p:cNvGrpSpPr/>
          <p:nvPr/>
        </p:nvGrpSpPr>
        <p:grpSpPr>
          <a:xfrm>
            <a:off x="6109199" y="3353698"/>
            <a:ext cx="252000" cy="252000"/>
            <a:chOff x="8278860" y="7686413"/>
            <a:chExt cx="252000" cy="252000"/>
          </a:xfrm>
        </p:grpSpPr>
        <p:sp>
          <p:nvSpPr>
            <p:cNvPr id="9" name="楕円 8">
              <a:extLst>
                <a:ext uri="{FF2B5EF4-FFF2-40B4-BE49-F238E27FC236}">
                  <a16:creationId xmlns:a16="http://schemas.microsoft.com/office/drawing/2014/main" id="{48804B3D-B1E4-3394-D4DE-1A8274A2AA75}"/>
                </a:ext>
              </a:extLst>
            </p:cNvPr>
            <p:cNvSpPr/>
            <p:nvPr/>
          </p:nvSpPr>
          <p:spPr>
            <a:xfrm>
              <a:off x="8278860" y="7686413"/>
              <a:ext cx="252000" cy="252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pic>
          <p:nvPicPr>
            <p:cNvPr id="14" name="図 13">
              <a:extLst>
                <a:ext uri="{FF2B5EF4-FFF2-40B4-BE49-F238E27FC236}">
                  <a16:creationId xmlns:a16="http://schemas.microsoft.com/office/drawing/2014/main" id="{3FD21567-9427-8C33-9E50-C8BE3566D1F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314860" y="7720313"/>
              <a:ext cx="180000" cy="180000"/>
            </a:xfrm>
            <a:prstGeom prst="rect">
              <a:avLst/>
            </a:prstGeom>
          </p:spPr>
        </p:pic>
      </p:grpSp>
      <p:sp>
        <p:nvSpPr>
          <p:cNvPr id="15" name="スライド番号プレースホルダー 3">
            <a:extLst>
              <a:ext uri="{FF2B5EF4-FFF2-40B4-BE49-F238E27FC236}">
                <a16:creationId xmlns:a16="http://schemas.microsoft.com/office/drawing/2014/main" id="{7AFD8783-3602-4731-7F90-D5F65806F16E}"/>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34</a:t>
            </a:r>
            <a:endParaRPr kumimoji="1" lang="ja-JP" altLang="en-US"/>
          </a:p>
        </p:txBody>
      </p:sp>
    </p:spTree>
    <p:extLst>
      <p:ext uri="{BB962C8B-B14F-4D97-AF65-F5344CB8AC3E}">
        <p14:creationId xmlns:p14="http://schemas.microsoft.com/office/powerpoint/2010/main" val="2555731076"/>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sp>
        <p:nvSpPr>
          <p:cNvPr id="8" name="テキスト ボックス 7">
            <a:extLst>
              <a:ext uri="{FF2B5EF4-FFF2-40B4-BE49-F238E27FC236}">
                <a16:creationId xmlns:a16="http://schemas.microsoft.com/office/drawing/2014/main" id="{3B3EEC46-E25C-9E4D-6562-F9369D7E4F79}"/>
              </a:ext>
            </a:extLst>
          </p:cNvPr>
          <p:cNvSpPr txBox="1"/>
          <p:nvPr/>
        </p:nvSpPr>
        <p:spPr>
          <a:xfrm>
            <a:off x="622800" y="2001600"/>
            <a:ext cx="5612400" cy="415498"/>
          </a:xfrm>
          <a:prstGeom prst="rect">
            <a:avLst/>
          </a:prstGeom>
          <a:noFill/>
        </p:spPr>
        <p:txBody>
          <a:bodyPr wrap="square" rtlCol="0">
            <a:spAutoFit/>
          </a:bodyPr>
          <a:lstStyle/>
          <a:p>
            <a:r>
              <a:rPr kumimoji="1" lang="ja-JP" altLang="en-US" sz="1050" b="1">
                <a:latin typeface="+mn-ea"/>
              </a:rPr>
              <a:t>　</a:t>
            </a:r>
            <a:r>
              <a:rPr kumimoji="1" lang="en-US" altLang="ja-JP" sz="1050" b="1">
                <a:latin typeface="+mn-ea"/>
              </a:rPr>
              <a:t>16-1. </a:t>
            </a:r>
            <a:r>
              <a:rPr kumimoji="1" lang="ja-JP" altLang="en-US" sz="1050" b="1">
                <a:latin typeface="+mn-ea"/>
              </a:rPr>
              <a:t>物理的管理策を参考とした対策基準・実施手順の策定</a:t>
            </a:r>
          </a:p>
          <a:p>
            <a:r>
              <a:rPr kumimoji="1" lang="ja-JP" altLang="en-US" sz="1050" b="1">
                <a:latin typeface="+mn-ea"/>
              </a:rPr>
              <a:t>　</a:t>
            </a:r>
            <a:r>
              <a:rPr kumimoji="1" lang="en-US" altLang="ja-JP" sz="1050" b="1">
                <a:latin typeface="+mn-ea"/>
              </a:rPr>
              <a:t>16-2. </a:t>
            </a:r>
            <a:r>
              <a:rPr kumimoji="1" lang="ja-JP" altLang="en-US" sz="1050" b="1">
                <a:latin typeface="+mn-ea"/>
              </a:rPr>
              <a:t>各種テーマごとの対策</a:t>
            </a:r>
          </a:p>
        </p:txBody>
      </p:sp>
      <p:graphicFrame>
        <p:nvGraphicFramePr>
          <p:cNvPr id="17" name="表 16">
            <a:extLst>
              <a:ext uri="{FF2B5EF4-FFF2-40B4-BE49-F238E27FC236}">
                <a16:creationId xmlns:a16="http://schemas.microsoft.com/office/drawing/2014/main" id="{74A0D5EF-8988-20CC-15DA-E39203CFBE11}"/>
              </a:ext>
            </a:extLst>
          </p:cNvPr>
          <p:cNvGraphicFramePr>
            <a:graphicFrameLocks noGrp="1"/>
          </p:cNvGraphicFramePr>
          <p:nvPr>
            <p:extLst>
              <p:ext uri="{D42A27DB-BD31-4B8C-83A1-F6EECF244321}">
                <p14:modId xmlns:p14="http://schemas.microsoft.com/office/powerpoint/2010/main" val="3175716064"/>
              </p:ext>
            </p:extLst>
          </p:nvPr>
        </p:nvGraphicFramePr>
        <p:xfrm>
          <a:off x="619200" y="6048124"/>
          <a:ext cx="5612400" cy="20116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70840">
                <a:tc>
                  <a:txBody>
                    <a:bodyPr/>
                    <a:lstStyle/>
                    <a:p>
                      <a:pPr marL="171450" indent="-171450">
                        <a:buFont typeface="Wingdings" panose="05000000000000000000" pitchFamily="2" charset="2"/>
                        <a:buChar char="Ø"/>
                      </a:pPr>
                      <a:r>
                        <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rPr>
                        <a:t>16-1. </a:t>
                      </a:r>
                      <a:r>
                        <a:rPr kumimoji="1" lang="ja-JP" altLang="en-US" sz="1050" b="1" i="0" u="none" strike="noStrike" kern="1200" cap="none" spc="0" normalizeH="0" baseline="0" noProof="0">
                          <a:ln>
                            <a:noFill/>
                          </a:ln>
                          <a:solidFill>
                            <a:schemeClr val="tx1"/>
                          </a:solidFill>
                          <a:effectLst/>
                          <a:uLnTx/>
                          <a:uFill>
                            <a:solidFill>
                              <a:prstClr val="white"/>
                            </a:solidFill>
                          </a:uFill>
                          <a:latin typeface="+mn-lt"/>
                          <a:ea typeface="+mn-ea"/>
                          <a:cs typeface="+mn-cs"/>
                        </a:rPr>
                        <a:t>物理的管理策を参考とした対策基準・実施手順の策定</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対策基準の策定</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ISO/IEC 27001:2022</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附属書</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A</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の物理的管理策（</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14</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項目）を参考に、対策基準を策定します。リスクアセスメントの内容をもとに必要な管理策を選択し、決定した管理策を対策基準とします。</a:t>
                      </a:r>
                      <a:b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　対策基準の内容は、基本方針とともに公開可能なものとして作成します。</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ISMS</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に基づく管理策を用いて対策基準を策定する際は、</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ISO/IEC 27001:2022</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の文献を参照しながら作成してください。</a:t>
                      </a:r>
                      <a:endPar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実施手順の策定</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管理策（対策基準）をもとに策定されたセキュリティ対策の実施手順の例を、それぞれ紹介しています。紹介する例と、</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ISO/IEC 27002</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に記載されている各管理策の手引きの内容を参考に、自社に適した実施手順を策定しましょう。</a:t>
                      </a:r>
                      <a:endPar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endParaRPr>
                    </a:p>
                  </a:txBody>
                  <a:tcPr>
                    <a:noFill/>
                  </a:tcPr>
                </a:tc>
                <a:extLst>
                  <a:ext uri="{0D108BD9-81ED-4DB2-BD59-A6C34878D82A}">
                    <a16:rowId xmlns:a16="http://schemas.microsoft.com/office/drawing/2014/main" val="2132529652"/>
                  </a:ext>
                </a:extLst>
              </a:tr>
            </a:tbl>
          </a:graphicData>
        </a:graphic>
      </p:graphicFrame>
      <p:graphicFrame>
        <p:nvGraphicFramePr>
          <p:cNvPr id="9" name="表 8">
            <a:extLst>
              <a:ext uri="{FF2B5EF4-FFF2-40B4-BE49-F238E27FC236}">
                <a16:creationId xmlns:a16="http://schemas.microsoft.com/office/drawing/2014/main" id="{42DFEC0A-182B-03FD-AF02-3B9E312F263F}"/>
              </a:ext>
            </a:extLst>
          </p:cNvPr>
          <p:cNvGraphicFramePr>
            <a:graphicFrameLocks noGrp="1"/>
          </p:cNvGraphicFramePr>
          <p:nvPr>
            <p:extLst>
              <p:ext uri="{D42A27DB-BD31-4B8C-83A1-F6EECF244321}">
                <p14:modId xmlns:p14="http://schemas.microsoft.com/office/powerpoint/2010/main" val="2103885038"/>
              </p:ext>
            </p:extLst>
          </p:nvPr>
        </p:nvGraphicFramePr>
        <p:xfrm>
          <a:off x="617054" y="2399400"/>
          <a:ext cx="5612400" cy="183235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14093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ea"/>
                          <a:ea typeface="+mn-ea"/>
                          <a:cs typeface="+mn-cs"/>
                        </a:rPr>
                        <a:t>　第</a:t>
                      </a:r>
                      <a:r>
                        <a:rPr kumimoji="1" lang="en-US" altLang="ja-JP" sz="1050" b="0" i="0" kern="1200">
                          <a:solidFill>
                            <a:schemeClr val="dk1"/>
                          </a:solidFill>
                          <a:effectLst/>
                          <a:latin typeface="+mn-ea"/>
                          <a:ea typeface="+mn-ea"/>
                          <a:cs typeface="+mn-cs"/>
                        </a:rPr>
                        <a:t>16</a:t>
                      </a:r>
                      <a:r>
                        <a:rPr kumimoji="1" lang="ja-JP" altLang="en-US" sz="1050" b="0" i="0" kern="1200">
                          <a:solidFill>
                            <a:schemeClr val="dk1"/>
                          </a:solidFill>
                          <a:effectLst/>
                          <a:latin typeface="+mn-ea"/>
                          <a:ea typeface="+mn-ea"/>
                          <a:cs typeface="+mn-cs"/>
                        </a:rPr>
                        <a:t>章では、情報セキュリティ方針に従ってセキュリティ対策を実施するための具体的な規則としての「対策基準」と、セキュリティ対策の実施手順や方法である「実施手順」について理解することを目的とします。</a:t>
                      </a:r>
                      <a:endParaRPr kumimoji="1" lang="en-US" altLang="ja-JP" sz="1050" b="0" i="0" kern="1200">
                        <a:solidFill>
                          <a:schemeClr val="dk1"/>
                        </a:solidFill>
                        <a:effectLst/>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188243">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物理的管理策をもとに、対策基準を策定する手順を理解すること。</a:t>
                      </a:r>
                      <a:endParaRPr kumimoji="1" lang="en-US" altLang="ja-JP" sz="105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策定した対策基準をもとに、具体的な実施手順を策定する方法を理解すること。</a:t>
                      </a:r>
                      <a:endParaRPr kumimoji="1" lang="en-US" altLang="ja-JP" sz="105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
        <p:nvSpPr>
          <p:cNvPr id="7" name="四角形: 角を丸くする 6">
            <a:extLst>
              <a:ext uri="{FF2B5EF4-FFF2-40B4-BE49-F238E27FC236}">
                <a16:creationId xmlns:a16="http://schemas.microsoft.com/office/drawing/2014/main" id="{911A81C0-9103-B9E8-181B-9128A75A2983}"/>
              </a:ext>
            </a:extLst>
          </p:cNvPr>
          <p:cNvSpPr/>
          <p:nvPr/>
        </p:nvSpPr>
        <p:spPr>
          <a:xfrm>
            <a:off x="622800" y="4294072"/>
            <a:ext cx="5612400" cy="410027"/>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r>
              <a:rPr kumimoji="1" lang="ja-JP" altLang="en-US" sz="1050" b="1"/>
              <a:t>主なキーワード</a:t>
            </a:r>
            <a:endParaRPr kumimoji="1" lang="en-US" altLang="ja-JP" sz="1050" b="1"/>
          </a:p>
          <a:p>
            <a:r>
              <a:rPr lang="ja-JP" altLang="en-US" sz="1050" u="none" strike="noStrike">
                <a:effectLst/>
              </a:rPr>
              <a:t>物理的管理策、</a:t>
            </a:r>
            <a:r>
              <a:rPr lang="en-US" altLang="ja-JP" sz="1050" u="none" strike="noStrike">
                <a:effectLst/>
              </a:rPr>
              <a:t>BYOD</a:t>
            </a:r>
            <a:r>
              <a:rPr lang="ja-JP" altLang="en-US" sz="1050" u="none" strike="noStrike">
                <a:effectLst/>
              </a:rPr>
              <a:t>、</a:t>
            </a:r>
            <a:r>
              <a:rPr lang="en-US" altLang="ja-JP" sz="1050" u="none" strike="noStrike">
                <a:effectLst/>
              </a:rPr>
              <a:t>MDM</a:t>
            </a:r>
            <a:endParaRPr kumimoji="1" lang="en-US" altLang="ja-JP" sz="1050">
              <a:solidFill>
                <a:schemeClr val="tx1"/>
              </a:solidFill>
              <a:latin typeface="メイリオ" panose="020B0604030504040204" pitchFamily="50" charset="-128"/>
              <a:ea typeface="メイリオ" panose="020B0604030504040204" pitchFamily="50" charset="-128"/>
            </a:endParaRPr>
          </a:p>
        </p:txBody>
      </p:sp>
      <p:sp>
        <p:nvSpPr>
          <p:cNvPr id="13" name="テキスト プレースホルダー 3">
            <a:extLst>
              <a:ext uri="{FF2B5EF4-FFF2-40B4-BE49-F238E27FC236}">
                <a16:creationId xmlns:a16="http://schemas.microsoft.com/office/drawing/2014/main" id="{5BA8CF45-31D7-E50B-EE92-7DCF6F6E3E39}"/>
              </a:ext>
            </a:extLst>
          </p:cNvPr>
          <p:cNvSpPr txBox="1">
            <a:spLocks/>
          </p:cNvSpPr>
          <p:nvPr/>
        </p:nvSpPr>
        <p:spPr>
          <a:xfrm>
            <a:off x="622800" y="4693145"/>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t>要旨</a:t>
            </a:r>
          </a:p>
        </p:txBody>
      </p:sp>
      <p:sp>
        <p:nvSpPr>
          <p:cNvPr id="14" name="テキスト ボックス 13">
            <a:extLst>
              <a:ext uri="{FF2B5EF4-FFF2-40B4-BE49-F238E27FC236}">
                <a16:creationId xmlns:a16="http://schemas.microsoft.com/office/drawing/2014/main" id="{3C7B8C64-AF25-A09B-1EAB-2FD7C5C3545C}"/>
              </a:ext>
            </a:extLst>
          </p:cNvPr>
          <p:cNvSpPr txBox="1"/>
          <p:nvPr/>
        </p:nvSpPr>
        <p:spPr>
          <a:xfrm>
            <a:off x="622800" y="4987804"/>
            <a:ext cx="5612400" cy="1061829"/>
          </a:xfrm>
          <a:prstGeom prst="rect">
            <a:avLst/>
          </a:prstGeom>
          <a:noFill/>
          <a:ln>
            <a:solidFill>
              <a:schemeClr val="tx1"/>
            </a:solidFill>
          </a:ln>
        </p:spPr>
        <p:txBody>
          <a:bodyPr wrap="square">
            <a:spAutoFit/>
          </a:bodyPr>
          <a:lstStyle/>
          <a:p>
            <a:pPr defTabSz="914400">
              <a:defRPr/>
            </a:pPr>
            <a:r>
              <a:rPr kumimoji="1" lang="en-US" altLang="ja-JP" sz="1050" b="1">
                <a:solidFill>
                  <a:schemeClr val="tx1"/>
                </a:solidFill>
              </a:rPr>
              <a:t>16</a:t>
            </a:r>
            <a:r>
              <a:rPr kumimoji="1" lang="ja-JP" altLang="en-US" sz="1050" b="1">
                <a:solidFill>
                  <a:schemeClr val="tx1"/>
                </a:solidFill>
              </a:rPr>
              <a:t>章の全体概要</a:t>
            </a:r>
            <a:r>
              <a:rPr lang="ja-JP" altLang="en-US" sz="1050"/>
              <a:t>　</a:t>
            </a:r>
            <a:endParaRPr lang="en-US" altLang="ja-JP" sz="1050"/>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050"/>
              <a:t>　対策基準を策定する際は、</a:t>
            </a:r>
            <a:r>
              <a:rPr lang="en-US" altLang="ja-JP" sz="1050"/>
              <a:t>ISO/IEC 27001:2022</a:t>
            </a:r>
            <a:r>
              <a:rPr lang="ja-JP" altLang="en-US" sz="1050"/>
              <a:t>附属書</a:t>
            </a:r>
            <a:r>
              <a:rPr lang="en-US" altLang="ja-JP" sz="1050"/>
              <a:t>A</a:t>
            </a:r>
            <a:r>
              <a:rPr lang="ja-JP" altLang="en-US" sz="1050"/>
              <a:t>の合計</a:t>
            </a:r>
            <a:r>
              <a:rPr lang="en-US" altLang="ja-JP" sz="1050"/>
              <a:t>93</a:t>
            </a:r>
            <a:r>
              <a:rPr lang="ja-JP" altLang="en-US" sz="1050"/>
              <a:t>項目の管理策を参考にできます。管理策を参考に、対策基準・実施手順を策定する手順について解説しています。</a:t>
            </a:r>
            <a:r>
              <a:rPr lang="en-US" altLang="ja-JP" sz="1050"/>
              <a:t>16</a:t>
            </a:r>
            <a:r>
              <a:rPr lang="ja-JP" altLang="en-US" sz="1050"/>
              <a:t>章では</a:t>
            </a:r>
            <a:r>
              <a:rPr kumimoji="1" lang="ja-JP" altLang="en-US" sz="1050"/>
              <a:t>「物理的管理策」を参考に、対策基準を策定する手順について説明し、対策基準</a:t>
            </a:r>
            <a:r>
              <a:rPr kumimoji="1" lang="ja-JP" altLang="en-US" sz="1050">
                <a:solidFill>
                  <a:schemeClr val="tx1"/>
                </a:solidFill>
              </a:rPr>
              <a:t>それぞれに対応する実施手順の例を説明しています。</a:t>
            </a:r>
            <a:r>
              <a:rPr kumimoji="1" lang="ja-JP" altLang="en-US" sz="1050"/>
              <a:t>またテーマごとの対策として、「</a:t>
            </a:r>
            <a:r>
              <a:rPr kumimoji="1" lang="en-US" altLang="ja-JP" sz="1050"/>
              <a:t>BYOD</a:t>
            </a:r>
            <a:r>
              <a:rPr kumimoji="1" lang="ja-JP" altLang="en-US" sz="1050"/>
              <a:t>」、「</a:t>
            </a:r>
            <a:r>
              <a:rPr kumimoji="1" lang="en-US" altLang="ja-JP" sz="1050"/>
              <a:t>MDM</a:t>
            </a:r>
            <a:r>
              <a:rPr kumimoji="1" lang="ja-JP" altLang="en-US" sz="1050"/>
              <a:t>」を紹介しています。</a:t>
            </a:r>
            <a:endParaRPr lang="ja-JP" altLang="en-US" sz="1050" b="0" spc="31">
              <a:solidFill>
                <a:schemeClr val="tx1"/>
              </a:solidFill>
              <a:latin typeface="+mn-ea"/>
              <a:cs typeface="Cascadia Mono" panose="020B0609020000020004" pitchFamily="49" charset="0"/>
            </a:endParaRPr>
          </a:p>
        </p:txBody>
      </p:sp>
      <p:sp>
        <p:nvSpPr>
          <p:cNvPr id="11" name="テキスト プレースホルダー 2">
            <a:extLst>
              <a:ext uri="{FF2B5EF4-FFF2-40B4-BE49-F238E27FC236}">
                <a16:creationId xmlns:a16="http://schemas.microsoft.com/office/drawing/2014/main" id="{914BFA31-5A01-C4E3-F198-0945F219E6BC}"/>
              </a:ext>
            </a:extLst>
          </p:cNvPr>
          <p:cNvSpPr>
            <a:spLocks noGrp="1"/>
          </p:cNvSpPr>
          <p:nvPr>
            <p:ph type="body" sz="quarter" idx="14"/>
          </p:nvPr>
        </p:nvSpPr>
        <p:spPr>
          <a:xfrm>
            <a:off x="1123950" y="1457325"/>
            <a:ext cx="6143124" cy="381000"/>
          </a:xfrm>
        </p:spPr>
        <p:txBody>
          <a:bodyPr/>
          <a:lstStyle/>
          <a:p>
            <a:r>
              <a:rPr kumimoji="1" lang="en-US" altLang="ja-JP"/>
              <a:t>19-2-16. </a:t>
            </a:r>
            <a:r>
              <a:rPr kumimoji="1" lang="ja-JP" altLang="en-US" sz="1000"/>
              <a:t>第</a:t>
            </a:r>
            <a:r>
              <a:rPr kumimoji="1" lang="en-US" altLang="ja-JP" sz="1000"/>
              <a:t>16</a:t>
            </a:r>
            <a:r>
              <a:rPr kumimoji="1" lang="ja-JP" altLang="en-US" sz="1000"/>
              <a:t>章</a:t>
            </a:r>
            <a:r>
              <a:rPr kumimoji="1" lang="en-US" altLang="ja-JP" sz="1000"/>
              <a:t>. </a:t>
            </a:r>
            <a:r>
              <a:rPr kumimoji="1" lang="ja-JP" altLang="en-US" sz="1000"/>
              <a:t>物理的管理策</a:t>
            </a:r>
          </a:p>
        </p:txBody>
      </p:sp>
      <p:graphicFrame>
        <p:nvGraphicFramePr>
          <p:cNvPr id="3" name="表 25">
            <a:extLst>
              <a:ext uri="{FF2B5EF4-FFF2-40B4-BE49-F238E27FC236}">
                <a16:creationId xmlns:a16="http://schemas.microsoft.com/office/drawing/2014/main" id="{7244434B-3CF9-A9CC-1E13-3782FCCCA3A8}"/>
              </a:ext>
            </a:extLst>
          </p:cNvPr>
          <p:cNvGraphicFramePr>
            <a:graphicFrameLocks noGrp="1"/>
          </p:cNvGraphicFramePr>
          <p:nvPr>
            <p:extLst>
              <p:ext uri="{D42A27DB-BD31-4B8C-83A1-F6EECF244321}">
                <p14:modId xmlns:p14="http://schemas.microsoft.com/office/powerpoint/2010/main" val="1030108641"/>
              </p:ext>
            </p:extLst>
          </p:nvPr>
        </p:nvGraphicFramePr>
        <p:xfrm>
          <a:off x="622800" y="8069831"/>
          <a:ext cx="5612400" cy="1280160"/>
        </p:xfrm>
        <a:graphic>
          <a:graphicData uri="http://schemas.openxmlformats.org/drawingml/2006/table">
            <a:tbl>
              <a:tblPr firstRow="1" bandRow="1">
                <a:tableStyleId>{5940675A-B579-460E-94D1-54222C63F5DA}</a:tableStyleId>
              </a:tblPr>
              <a:tblGrid>
                <a:gridCol w="2617705">
                  <a:extLst>
                    <a:ext uri="{9D8B030D-6E8A-4147-A177-3AD203B41FA5}">
                      <a16:colId xmlns:a16="http://schemas.microsoft.com/office/drawing/2014/main" val="2189690052"/>
                    </a:ext>
                  </a:extLst>
                </a:gridCol>
                <a:gridCol w="2994695">
                  <a:extLst>
                    <a:ext uri="{9D8B030D-6E8A-4147-A177-3AD203B41FA5}">
                      <a16:colId xmlns:a16="http://schemas.microsoft.com/office/drawing/2014/main" val="2871044785"/>
                    </a:ext>
                  </a:extLst>
                </a:gridCol>
              </a:tblGrid>
              <a:tr h="0">
                <a:tc gridSpan="2">
                  <a:txBody>
                    <a:bodyPr/>
                    <a:lstStyle/>
                    <a:p>
                      <a:pPr algn="l"/>
                      <a:r>
                        <a:rPr kumimoji="1" lang="ja-JP" altLang="en-US" sz="900" b="1">
                          <a:solidFill>
                            <a:schemeClr val="bg1"/>
                          </a:solidFill>
                          <a:latin typeface="+mn-ea"/>
                          <a:ea typeface="+mn-ea"/>
                        </a:rPr>
                        <a:t>物理的管理策の項目</a:t>
                      </a:r>
                    </a:p>
                  </a:txBody>
                  <a:tcPr anchor="ctr">
                    <a:solidFill>
                      <a:schemeClr val="accent3">
                        <a:lumMod val="75000"/>
                      </a:schemeClr>
                    </a:solidFill>
                  </a:tcPr>
                </a:tc>
                <a:tc hMerge="1">
                  <a:txBody>
                    <a:bodyPr/>
                    <a:lstStyle/>
                    <a:p>
                      <a:pPr algn="l"/>
                      <a:r>
                        <a:rPr kumimoji="1" lang="ja-JP" altLang="en-US" sz="900" b="1" i="0" kern="1200">
                          <a:solidFill>
                            <a:schemeClr val="bg1"/>
                          </a:solidFill>
                          <a:effectLst/>
                          <a:latin typeface="+mn-ea"/>
                          <a:ea typeface="+mn-ea"/>
                          <a:cs typeface="+mn-cs"/>
                        </a:rPr>
                        <a:t>項目</a:t>
                      </a:r>
                      <a:endParaRPr kumimoji="1" lang="en-US" altLang="ja-JP" sz="900" b="1" i="0" kern="1200">
                        <a:solidFill>
                          <a:schemeClr val="bg1"/>
                        </a:solidFill>
                        <a:effectLst/>
                        <a:latin typeface="+mn-ea"/>
                        <a:ea typeface="+mn-ea"/>
                        <a:cs typeface="+mn-cs"/>
                      </a:endParaRPr>
                    </a:p>
                  </a:txBody>
                  <a:tcPr anchor="ctr">
                    <a:solidFill>
                      <a:schemeClr val="accent3">
                        <a:lumMod val="75000"/>
                      </a:schemeClr>
                    </a:solidFill>
                  </a:tcPr>
                </a:tc>
                <a:extLst>
                  <a:ext uri="{0D108BD9-81ED-4DB2-BD59-A6C34878D82A}">
                    <a16:rowId xmlns:a16="http://schemas.microsoft.com/office/drawing/2014/main" val="2341413819"/>
                  </a:ext>
                </a:extLst>
              </a:tr>
              <a:tr h="0">
                <a:tc>
                  <a:txBody>
                    <a:bodyPr/>
                    <a:lstStyle/>
                    <a:p>
                      <a:pPr algn="l"/>
                      <a:r>
                        <a:rPr kumimoji="1" lang="en-US" altLang="ja-JP" sz="900" b="0">
                          <a:solidFill>
                            <a:sysClr val="windowText" lastClr="000000"/>
                          </a:solidFill>
                          <a:latin typeface="+mn-ea"/>
                          <a:ea typeface="+mn-ea"/>
                        </a:rPr>
                        <a:t>7.1 </a:t>
                      </a:r>
                      <a:r>
                        <a:rPr kumimoji="1" lang="ja-JP" altLang="en-US" sz="900" b="0">
                          <a:solidFill>
                            <a:sysClr val="windowText" lastClr="000000"/>
                          </a:solidFill>
                          <a:latin typeface="+mn-ea"/>
                          <a:ea typeface="+mn-ea"/>
                        </a:rPr>
                        <a:t>物理的セキュリティ境界</a:t>
                      </a:r>
                    </a:p>
                    <a:p>
                      <a:pPr algn="l"/>
                      <a:r>
                        <a:rPr kumimoji="1" lang="en-US" altLang="ja-JP" sz="900" b="0">
                          <a:solidFill>
                            <a:sysClr val="windowText" lastClr="000000"/>
                          </a:solidFill>
                          <a:latin typeface="+mn-ea"/>
                          <a:ea typeface="+mn-ea"/>
                        </a:rPr>
                        <a:t>7.2 </a:t>
                      </a:r>
                      <a:r>
                        <a:rPr kumimoji="1" lang="ja-JP" altLang="en-US" sz="900" b="0">
                          <a:solidFill>
                            <a:sysClr val="windowText" lastClr="000000"/>
                          </a:solidFill>
                          <a:latin typeface="+mn-ea"/>
                          <a:ea typeface="+mn-ea"/>
                        </a:rPr>
                        <a:t>物理的入退</a:t>
                      </a:r>
                    </a:p>
                    <a:p>
                      <a:pPr algn="l"/>
                      <a:r>
                        <a:rPr kumimoji="1" lang="en-US" altLang="ja-JP" sz="900" b="0">
                          <a:solidFill>
                            <a:sysClr val="windowText" lastClr="000000"/>
                          </a:solidFill>
                          <a:latin typeface="+mn-ea"/>
                          <a:ea typeface="+mn-ea"/>
                        </a:rPr>
                        <a:t>7.3 </a:t>
                      </a:r>
                      <a:r>
                        <a:rPr kumimoji="1" lang="ja-JP" altLang="en-US" sz="900" b="0">
                          <a:solidFill>
                            <a:sysClr val="windowText" lastClr="000000"/>
                          </a:solidFill>
                          <a:latin typeface="+mn-ea"/>
                          <a:ea typeface="+mn-ea"/>
                        </a:rPr>
                        <a:t>オフィス、部屋及び施設のセキュリティ</a:t>
                      </a:r>
                    </a:p>
                    <a:p>
                      <a:pPr algn="l"/>
                      <a:r>
                        <a:rPr kumimoji="1" lang="en-US" altLang="ja-JP" sz="900" b="0">
                          <a:solidFill>
                            <a:sysClr val="windowText" lastClr="000000"/>
                          </a:solidFill>
                          <a:latin typeface="+mn-ea"/>
                          <a:ea typeface="+mn-ea"/>
                        </a:rPr>
                        <a:t>7.4 </a:t>
                      </a:r>
                      <a:r>
                        <a:rPr kumimoji="1" lang="ja-JP" altLang="en-US" sz="900" b="0">
                          <a:solidFill>
                            <a:sysClr val="windowText" lastClr="000000"/>
                          </a:solidFill>
                          <a:latin typeface="+mn-ea"/>
                          <a:ea typeface="+mn-ea"/>
                        </a:rPr>
                        <a:t>物理的セキュリティの監視</a:t>
                      </a:r>
                    </a:p>
                    <a:p>
                      <a:pPr algn="l"/>
                      <a:r>
                        <a:rPr kumimoji="1" lang="en-US" altLang="ja-JP" sz="900" b="0">
                          <a:solidFill>
                            <a:sysClr val="windowText" lastClr="000000"/>
                          </a:solidFill>
                          <a:latin typeface="+mn-ea"/>
                          <a:ea typeface="+mn-ea"/>
                        </a:rPr>
                        <a:t>7.5 </a:t>
                      </a:r>
                      <a:r>
                        <a:rPr kumimoji="1" lang="ja-JP" altLang="en-US" sz="900" b="0">
                          <a:solidFill>
                            <a:sysClr val="windowText" lastClr="000000"/>
                          </a:solidFill>
                          <a:latin typeface="+mn-ea"/>
                          <a:ea typeface="+mn-ea"/>
                        </a:rPr>
                        <a:t>物理的及び環境的脅威からの保護</a:t>
                      </a:r>
                    </a:p>
                    <a:p>
                      <a:pPr algn="l"/>
                      <a:r>
                        <a:rPr kumimoji="1" lang="en-US" altLang="ja-JP" sz="900" b="0">
                          <a:solidFill>
                            <a:sysClr val="windowText" lastClr="000000"/>
                          </a:solidFill>
                          <a:latin typeface="+mn-ea"/>
                          <a:ea typeface="+mn-ea"/>
                        </a:rPr>
                        <a:t>7.6 </a:t>
                      </a:r>
                      <a:r>
                        <a:rPr kumimoji="1" lang="ja-JP" altLang="en-US" sz="900" b="0">
                          <a:solidFill>
                            <a:sysClr val="windowText" lastClr="000000"/>
                          </a:solidFill>
                          <a:latin typeface="+mn-ea"/>
                          <a:ea typeface="+mn-ea"/>
                        </a:rPr>
                        <a:t>セキュリティを保つべき領域での作業</a:t>
                      </a:r>
                    </a:p>
                    <a:p>
                      <a:pPr algn="l"/>
                      <a:r>
                        <a:rPr kumimoji="1" lang="en-US" altLang="ja-JP" sz="900" b="0">
                          <a:solidFill>
                            <a:sysClr val="windowText" lastClr="000000"/>
                          </a:solidFill>
                          <a:latin typeface="+mn-ea"/>
                          <a:ea typeface="+mn-ea"/>
                        </a:rPr>
                        <a:t>7.7 </a:t>
                      </a:r>
                      <a:r>
                        <a:rPr kumimoji="1" lang="ja-JP" altLang="en-US" sz="900" b="0">
                          <a:solidFill>
                            <a:sysClr val="windowText" lastClr="000000"/>
                          </a:solidFill>
                          <a:latin typeface="+mn-ea"/>
                          <a:ea typeface="+mn-ea"/>
                        </a:rPr>
                        <a:t>クリアデスク・クリアスクリーン</a:t>
                      </a:r>
                    </a:p>
                  </a:txBody>
                  <a:tcPr>
                    <a:solidFill>
                      <a:schemeClr val="accent3">
                        <a:lumMod val="40000"/>
                        <a:lumOff val="60000"/>
                      </a:schemeClr>
                    </a:solidFill>
                  </a:tcPr>
                </a:tc>
                <a:tc>
                  <a:txBody>
                    <a:bodyPr/>
                    <a:lstStyle/>
                    <a:p>
                      <a:pPr algn="l"/>
                      <a:r>
                        <a:rPr kumimoji="1" lang="en-US" altLang="ja-JP" sz="900" b="0" dirty="0">
                          <a:solidFill>
                            <a:sysClr val="windowText" lastClr="000000"/>
                          </a:solidFill>
                          <a:latin typeface="+mn-ea"/>
                          <a:ea typeface="+mn-ea"/>
                        </a:rPr>
                        <a:t>7.8 </a:t>
                      </a:r>
                      <a:r>
                        <a:rPr kumimoji="1" lang="ja-JP" altLang="en-US" sz="900" b="0" dirty="0">
                          <a:solidFill>
                            <a:sysClr val="windowText" lastClr="000000"/>
                          </a:solidFill>
                          <a:latin typeface="+mn-ea"/>
                          <a:ea typeface="+mn-ea"/>
                        </a:rPr>
                        <a:t>装置の設置及び保護</a:t>
                      </a:r>
                    </a:p>
                    <a:p>
                      <a:pPr algn="l"/>
                      <a:r>
                        <a:rPr kumimoji="1" lang="en-US" altLang="ja-JP" sz="900" b="0" dirty="0">
                          <a:solidFill>
                            <a:sysClr val="windowText" lastClr="000000"/>
                          </a:solidFill>
                          <a:latin typeface="+mn-ea"/>
                          <a:ea typeface="+mn-ea"/>
                        </a:rPr>
                        <a:t>7.9 </a:t>
                      </a:r>
                      <a:r>
                        <a:rPr kumimoji="1" lang="ja-JP" altLang="en-US" sz="900" b="0" dirty="0">
                          <a:solidFill>
                            <a:sysClr val="windowText" lastClr="000000"/>
                          </a:solidFill>
                          <a:latin typeface="+mn-ea"/>
                          <a:ea typeface="+mn-ea"/>
                        </a:rPr>
                        <a:t>構外にある資産のセキュリティ</a:t>
                      </a:r>
                    </a:p>
                    <a:p>
                      <a:pPr algn="l"/>
                      <a:r>
                        <a:rPr kumimoji="1" lang="en-US" altLang="ja-JP" sz="900" b="0" dirty="0">
                          <a:solidFill>
                            <a:sysClr val="windowText" lastClr="000000"/>
                          </a:solidFill>
                          <a:latin typeface="+mn-ea"/>
                          <a:ea typeface="+mn-ea"/>
                        </a:rPr>
                        <a:t>7.10 </a:t>
                      </a:r>
                      <a:r>
                        <a:rPr kumimoji="1" lang="ja-JP" altLang="en-US" sz="900" b="0" dirty="0">
                          <a:solidFill>
                            <a:sysClr val="windowText" lastClr="000000"/>
                          </a:solidFill>
                          <a:latin typeface="+mn-ea"/>
                          <a:ea typeface="+mn-ea"/>
                        </a:rPr>
                        <a:t>記憶媒体</a:t>
                      </a:r>
                    </a:p>
                    <a:p>
                      <a:pPr algn="l"/>
                      <a:r>
                        <a:rPr kumimoji="1" lang="en-US" altLang="ja-JP" sz="900" b="0" dirty="0">
                          <a:solidFill>
                            <a:sysClr val="windowText" lastClr="000000"/>
                          </a:solidFill>
                          <a:latin typeface="+mn-ea"/>
                          <a:ea typeface="+mn-ea"/>
                        </a:rPr>
                        <a:t>7.11 </a:t>
                      </a:r>
                      <a:r>
                        <a:rPr kumimoji="1" lang="ja-JP" altLang="en-US" sz="900" b="0" dirty="0">
                          <a:solidFill>
                            <a:sysClr val="windowText" lastClr="000000"/>
                          </a:solidFill>
                          <a:latin typeface="+mn-ea"/>
                          <a:ea typeface="+mn-ea"/>
                        </a:rPr>
                        <a:t>サポートユーティリティ</a:t>
                      </a:r>
                      <a:endParaRPr kumimoji="1" lang="ja-JP" altLang="en-US" sz="900" b="0" dirty="0">
                        <a:solidFill>
                          <a:sysClr val="windowText" lastClr="000000"/>
                        </a:solidFill>
                        <a:latin typeface="+mn-ea"/>
                        <a:ea typeface="+mn-ea"/>
                        <a:hlinkClick r:id="" action="ppaction://noaction"/>
                      </a:endParaRPr>
                    </a:p>
                    <a:p>
                      <a:pPr algn="l"/>
                      <a:r>
                        <a:rPr kumimoji="1" lang="en-US" altLang="ja-JP" sz="900" b="0" dirty="0">
                          <a:solidFill>
                            <a:sysClr val="windowText" lastClr="000000"/>
                          </a:solidFill>
                          <a:latin typeface="+mn-ea"/>
                          <a:ea typeface="+mn-ea"/>
                        </a:rPr>
                        <a:t>7.12 </a:t>
                      </a:r>
                      <a:r>
                        <a:rPr kumimoji="1" lang="ja-JP" altLang="en-US" sz="900" b="0" dirty="0">
                          <a:solidFill>
                            <a:sysClr val="windowText" lastClr="000000"/>
                          </a:solidFill>
                          <a:latin typeface="+mn-ea"/>
                          <a:ea typeface="+mn-ea"/>
                        </a:rPr>
                        <a:t>ケーブル配線のセキュリティ</a:t>
                      </a:r>
                    </a:p>
                    <a:p>
                      <a:pPr algn="l"/>
                      <a:r>
                        <a:rPr kumimoji="1" lang="en-US" altLang="ja-JP" sz="900" b="0" dirty="0">
                          <a:solidFill>
                            <a:sysClr val="windowText" lastClr="000000"/>
                          </a:solidFill>
                          <a:latin typeface="+mn-ea"/>
                          <a:ea typeface="+mn-ea"/>
                        </a:rPr>
                        <a:t>7.13 </a:t>
                      </a:r>
                      <a:r>
                        <a:rPr kumimoji="1" lang="ja-JP" altLang="en-US" sz="900" b="0" dirty="0">
                          <a:solidFill>
                            <a:sysClr val="windowText" lastClr="000000"/>
                          </a:solidFill>
                          <a:latin typeface="+mn-ea"/>
                          <a:ea typeface="+mn-ea"/>
                        </a:rPr>
                        <a:t>装置の保守</a:t>
                      </a:r>
                    </a:p>
                    <a:p>
                      <a:pPr algn="l"/>
                      <a:r>
                        <a:rPr kumimoji="1" lang="en-US" altLang="ja-JP" sz="900" b="0" dirty="0">
                          <a:solidFill>
                            <a:sysClr val="windowText" lastClr="000000"/>
                          </a:solidFill>
                          <a:latin typeface="+mn-ea"/>
                          <a:ea typeface="+mn-ea"/>
                        </a:rPr>
                        <a:t>7.14 </a:t>
                      </a:r>
                      <a:r>
                        <a:rPr kumimoji="1" lang="ja-JP" altLang="en-US" sz="900" b="0" dirty="0">
                          <a:solidFill>
                            <a:sysClr val="windowText" lastClr="000000"/>
                          </a:solidFill>
                          <a:latin typeface="+mn-ea"/>
                          <a:ea typeface="+mn-ea"/>
                        </a:rPr>
                        <a:t>装置のセキュリティを保った処分または再利用</a:t>
                      </a:r>
                    </a:p>
                  </a:txBody>
                  <a:tcPr>
                    <a:lnB w="12700"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469890612"/>
                  </a:ext>
                </a:extLst>
              </a:tr>
            </a:tbl>
          </a:graphicData>
        </a:graphic>
      </p:graphicFrame>
      <p:pic>
        <p:nvPicPr>
          <p:cNvPr id="4" name="図 3">
            <a:extLst>
              <a:ext uri="{FF2B5EF4-FFF2-40B4-BE49-F238E27FC236}">
                <a16:creationId xmlns:a16="http://schemas.microsoft.com/office/drawing/2014/main" id="{5E4328CF-82E5-00FE-4662-6F2759756AF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00335" y="4335011"/>
            <a:ext cx="180000" cy="180000"/>
          </a:xfrm>
          <a:prstGeom prst="rect">
            <a:avLst/>
          </a:prstGeom>
        </p:spPr>
      </p:pic>
      <p:sp>
        <p:nvSpPr>
          <p:cNvPr id="6" name="スライド番号プレースホルダー 3">
            <a:extLst>
              <a:ext uri="{FF2B5EF4-FFF2-40B4-BE49-F238E27FC236}">
                <a16:creationId xmlns:a16="http://schemas.microsoft.com/office/drawing/2014/main" id="{1626523D-C689-5FCC-A120-0D30D44E2092}"/>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35</a:t>
            </a:r>
            <a:endParaRPr kumimoji="1" lang="ja-JP" altLang="en-US"/>
          </a:p>
        </p:txBody>
      </p:sp>
    </p:spTree>
    <p:extLst>
      <p:ext uri="{BB962C8B-B14F-4D97-AF65-F5344CB8AC3E}">
        <p14:creationId xmlns:p14="http://schemas.microsoft.com/office/powerpoint/2010/main" val="1483290445"/>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graphicFrame>
        <p:nvGraphicFramePr>
          <p:cNvPr id="4" name="表 3">
            <a:extLst>
              <a:ext uri="{FF2B5EF4-FFF2-40B4-BE49-F238E27FC236}">
                <a16:creationId xmlns:a16="http://schemas.microsoft.com/office/drawing/2014/main" id="{30C1516B-06EF-A836-389A-5ADCFA92C07C}"/>
              </a:ext>
            </a:extLst>
          </p:cNvPr>
          <p:cNvGraphicFramePr>
            <a:graphicFrameLocks noGrp="1"/>
          </p:cNvGraphicFramePr>
          <p:nvPr>
            <p:extLst>
              <p:ext uri="{D42A27DB-BD31-4B8C-83A1-F6EECF244321}">
                <p14:modId xmlns:p14="http://schemas.microsoft.com/office/powerpoint/2010/main" val="2155208072"/>
              </p:ext>
            </p:extLst>
          </p:nvPr>
        </p:nvGraphicFramePr>
        <p:xfrm>
          <a:off x="622800" y="2802353"/>
          <a:ext cx="5612400" cy="3152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1528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endParaRPr>
                    </a:p>
                  </a:txBody>
                  <a:tcPr>
                    <a:noFill/>
                  </a:tcPr>
                </a:tc>
                <a:extLst>
                  <a:ext uri="{0D108BD9-81ED-4DB2-BD59-A6C34878D82A}">
                    <a16:rowId xmlns:a16="http://schemas.microsoft.com/office/drawing/2014/main" val="2132529652"/>
                  </a:ext>
                </a:extLst>
              </a:tr>
            </a:tbl>
          </a:graphicData>
        </a:graphic>
      </p:graphicFrame>
      <p:sp>
        <p:nvSpPr>
          <p:cNvPr id="8" name="テキスト ボックス 7">
            <a:extLst>
              <a:ext uri="{FF2B5EF4-FFF2-40B4-BE49-F238E27FC236}">
                <a16:creationId xmlns:a16="http://schemas.microsoft.com/office/drawing/2014/main" id="{BD76EE02-347D-D220-D313-90A91E0BE4CC}"/>
              </a:ext>
            </a:extLst>
          </p:cNvPr>
          <p:cNvSpPr txBox="1"/>
          <p:nvPr/>
        </p:nvSpPr>
        <p:spPr>
          <a:xfrm>
            <a:off x="622800" y="2052000"/>
            <a:ext cx="5612400" cy="900246"/>
          </a:xfrm>
          <a:prstGeom prst="rect">
            <a:avLst/>
          </a:prstGeom>
          <a:noFill/>
        </p:spPr>
        <p:txBody>
          <a:bodyPr wrap="square">
            <a:spAutoFit/>
          </a:bodyPr>
          <a:lstStyle/>
          <a:p>
            <a:pPr marL="171450" indent="-171450">
              <a:buFont typeface="Wingdings" panose="05000000000000000000" pitchFamily="2" charset="2"/>
              <a:buChar char="Ø"/>
            </a:pPr>
            <a:r>
              <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rPr>
              <a:t>16-2. </a:t>
            </a:r>
            <a:r>
              <a:rPr kumimoji="1" lang="ja-JP" altLang="en-US" sz="1050" b="1" i="0" u="none" strike="noStrike" kern="1200" cap="none" spc="0" normalizeH="0" baseline="0" noProof="0">
                <a:ln>
                  <a:noFill/>
                </a:ln>
                <a:solidFill>
                  <a:schemeClr val="tx1"/>
                </a:solidFill>
                <a:effectLst/>
                <a:uLnTx/>
                <a:uFill>
                  <a:solidFill>
                    <a:prstClr val="white"/>
                  </a:solidFill>
                </a:uFill>
                <a:latin typeface="+mn-lt"/>
                <a:ea typeface="+mn-ea"/>
                <a:cs typeface="+mn-cs"/>
              </a:rPr>
              <a:t>各種テーマごとの対策</a:t>
            </a:r>
            <a:br>
              <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1" i="0" u="none" strike="noStrike" kern="1200" cap="none" spc="0" normalizeH="0" baseline="0" noProof="0">
                <a:ln>
                  <a:noFill/>
                </a:ln>
                <a:solidFill>
                  <a:schemeClr val="tx1"/>
                </a:solidFill>
                <a:effectLst/>
                <a:uLnTx/>
                <a:uFill>
                  <a:solidFill>
                    <a:prstClr val="white"/>
                  </a:solidFill>
                </a:uFill>
                <a:latin typeface="+mn-lt"/>
                <a:ea typeface="+mn-ea"/>
                <a:cs typeface="+mn-cs"/>
              </a:rPr>
              <a:t>　</a:t>
            </a:r>
            <a:r>
              <a:rPr kumimoji="1" lang="ja-JP" altLang="en-US" sz="1050">
                <a:uFill>
                  <a:solidFill>
                    <a:prstClr val="white"/>
                  </a:solidFill>
                </a:uFill>
              </a:rPr>
              <a:t>テーマごとに、概要や関連する管理策、運用手順などについて説明しています。</a:t>
            </a:r>
            <a:endParaRPr kumimoji="1" lang="ja-JP" altLang="en-US" sz="1050" i="0" u="none" strike="noStrike" kern="1200" cap="none" spc="0" normalizeH="0" baseline="0" noProof="0">
              <a:ln>
                <a:noFill/>
              </a:ln>
              <a:solidFill>
                <a:schemeClr val="tx1"/>
              </a:solidFill>
              <a:effectLst/>
              <a:uLnTx/>
              <a:uFill>
                <a:solidFill>
                  <a:prstClr val="white"/>
                </a:solidFill>
              </a:uFill>
              <a:latin typeface="+mn-lt"/>
              <a:ea typeface="+mn-ea"/>
              <a:cs typeface="+mn-cs"/>
            </a:endParaRPr>
          </a:p>
          <a:p>
            <a:pPr marL="171450" lvl="0" indent="-171450">
              <a:buFont typeface="Arial" panose="020B0604020202020204" pitchFamily="34" charset="0"/>
              <a:buChar char="•"/>
            </a:pP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BYOD</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Bring Your Own Device</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BYOD</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とは、個人が私物として所有している端末（</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PC</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やスマートフォンなど）を業務に使う利用形態のことです。</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BYOD</a:t>
            </a:r>
            <a:r>
              <a:rPr kumimoji="1" lang="ja-JP" altLang="en-US" sz="1050"/>
              <a:t>導入に向けたポイント、運用手順を説明しています。</a:t>
            </a:r>
            <a:endPar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endParaRPr>
          </a:p>
        </p:txBody>
      </p:sp>
      <p:sp>
        <p:nvSpPr>
          <p:cNvPr id="10" name="テキスト プレースホルダー 2">
            <a:extLst>
              <a:ext uri="{FF2B5EF4-FFF2-40B4-BE49-F238E27FC236}">
                <a16:creationId xmlns:a16="http://schemas.microsoft.com/office/drawing/2014/main" id="{4F60EB2E-DDA7-1315-3F09-29FD32EF9D04}"/>
              </a:ext>
            </a:extLst>
          </p:cNvPr>
          <p:cNvSpPr>
            <a:spLocks noGrp="1"/>
          </p:cNvSpPr>
          <p:nvPr>
            <p:ph type="body" sz="quarter" idx="14"/>
          </p:nvPr>
        </p:nvSpPr>
        <p:spPr>
          <a:xfrm>
            <a:off x="1123950" y="1457325"/>
            <a:ext cx="6143124" cy="381000"/>
          </a:xfrm>
        </p:spPr>
        <p:txBody>
          <a:bodyPr/>
          <a:lstStyle/>
          <a:p>
            <a:r>
              <a:rPr kumimoji="1" lang="en-US" altLang="ja-JP"/>
              <a:t>19-2-16. </a:t>
            </a:r>
            <a:r>
              <a:rPr kumimoji="1" lang="ja-JP" altLang="en-US" sz="1000"/>
              <a:t>第</a:t>
            </a:r>
            <a:r>
              <a:rPr kumimoji="1" lang="en-US" altLang="ja-JP" sz="1000"/>
              <a:t>16</a:t>
            </a:r>
            <a:r>
              <a:rPr kumimoji="1" lang="ja-JP" altLang="en-US" sz="1000"/>
              <a:t>章</a:t>
            </a:r>
            <a:r>
              <a:rPr kumimoji="1" lang="en-US" altLang="ja-JP" sz="1000"/>
              <a:t>. </a:t>
            </a:r>
            <a:r>
              <a:rPr kumimoji="1" lang="ja-JP" altLang="en-US" sz="1000"/>
              <a:t>物理的管理策</a:t>
            </a:r>
          </a:p>
        </p:txBody>
      </p:sp>
      <p:graphicFrame>
        <p:nvGraphicFramePr>
          <p:cNvPr id="3" name="表 10">
            <a:extLst>
              <a:ext uri="{FF2B5EF4-FFF2-40B4-BE49-F238E27FC236}">
                <a16:creationId xmlns:a16="http://schemas.microsoft.com/office/drawing/2014/main" id="{D4A7285D-57CA-20AC-D775-49407E43EAB1}"/>
              </a:ext>
            </a:extLst>
          </p:cNvPr>
          <p:cNvGraphicFramePr>
            <a:graphicFrameLocks noGrp="1"/>
          </p:cNvGraphicFramePr>
          <p:nvPr>
            <p:extLst>
              <p:ext uri="{D42A27DB-BD31-4B8C-83A1-F6EECF244321}">
                <p14:modId xmlns:p14="http://schemas.microsoft.com/office/powerpoint/2010/main" val="2420264789"/>
              </p:ext>
            </p:extLst>
          </p:nvPr>
        </p:nvGraphicFramePr>
        <p:xfrm>
          <a:off x="619200" y="8908970"/>
          <a:ext cx="5612400" cy="502920"/>
        </p:xfrm>
        <a:graphic>
          <a:graphicData uri="http://schemas.openxmlformats.org/drawingml/2006/table">
            <a:tbl>
              <a:tblPr firstRow="1" bandRow="1">
                <a:tableStyleId>{5C22544A-7EE6-4342-B048-85BDC9FD1C3A}</a:tableStyleId>
              </a:tblPr>
              <a:tblGrid>
                <a:gridCol w="2361700">
                  <a:extLst>
                    <a:ext uri="{9D8B030D-6E8A-4147-A177-3AD203B41FA5}">
                      <a16:colId xmlns:a16="http://schemas.microsoft.com/office/drawing/2014/main" val="727053212"/>
                    </a:ext>
                  </a:extLst>
                </a:gridCol>
                <a:gridCol w="3250700">
                  <a:extLst>
                    <a:ext uri="{9D8B030D-6E8A-4147-A177-3AD203B41FA5}">
                      <a16:colId xmlns:a16="http://schemas.microsoft.com/office/drawing/2014/main" val="3234435599"/>
                    </a:ext>
                  </a:extLst>
                </a:gridCol>
              </a:tblGrid>
              <a:tr h="0">
                <a:tc gridSpan="2">
                  <a:txBody>
                    <a:bodyPr/>
                    <a:lstStyle/>
                    <a:p>
                      <a:r>
                        <a:rPr kumimoji="1" lang="ja-JP" altLang="en-US" sz="500" b="0">
                          <a:solidFill>
                            <a:sysClr val="windowText" lastClr="000000"/>
                          </a:solidFill>
                          <a:latin typeface="+mn-ea"/>
                          <a:ea typeface="+mn-ea"/>
                        </a:rPr>
                        <a:t>実践のために参考となる文献（参考文献）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a:solidFill>
                            <a:sysClr val="windowText" lastClr="000000"/>
                          </a:solidFill>
                          <a:latin typeface="+mn-ea"/>
                          <a:ea typeface="+mn-ea"/>
                        </a:rPr>
                        <a:t>ISO/IEC 27001:2022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4"/>
                        </a:rPr>
                        <a:t>https://www.iso.org/standard/27001</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a:solidFill>
                            <a:sysClr val="windowText" lastClr="000000"/>
                          </a:solidFill>
                          <a:latin typeface="+mn-ea"/>
                          <a:ea typeface="+mn-ea"/>
                        </a:rPr>
                        <a:t>ISO/IEC 27002:2022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5"/>
                        </a:rPr>
                        <a:t>https://www.iso.org/standard/75652.html</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30058069"/>
                  </a:ext>
                </a:extLst>
              </a:tr>
            </a:tbl>
          </a:graphicData>
        </a:graphic>
      </p:graphicFrame>
      <p:sp>
        <p:nvSpPr>
          <p:cNvPr id="7" name="四角形: 角を丸くする 6">
            <a:extLst>
              <a:ext uri="{FF2B5EF4-FFF2-40B4-BE49-F238E27FC236}">
                <a16:creationId xmlns:a16="http://schemas.microsoft.com/office/drawing/2014/main" id="{54D53750-0D82-517C-F614-700B39B4F5C9}"/>
              </a:ext>
            </a:extLst>
          </p:cNvPr>
          <p:cNvSpPr/>
          <p:nvPr/>
        </p:nvSpPr>
        <p:spPr>
          <a:xfrm>
            <a:off x="622800" y="7697974"/>
            <a:ext cx="5612400" cy="893066"/>
          </a:xfrm>
          <a:prstGeom prst="roundRect">
            <a:avLst/>
          </a:prstGeom>
          <a:solidFill>
            <a:schemeClr val="bg1"/>
          </a:solid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r>
              <a:rPr kumimoji="1" lang="ja-JP" altLang="en-US" sz="800" b="1">
                <a:latin typeface="+mn-ea"/>
              </a:rPr>
              <a:t>認識していただきたい実施概要</a:t>
            </a:r>
            <a:endParaRPr kumimoji="1" lang="en-US" altLang="ja-JP" sz="800" b="1">
              <a:latin typeface="+mn-ea"/>
            </a:endParaRPr>
          </a:p>
          <a:p>
            <a:pPr marL="171450" indent="-171450">
              <a:buFont typeface="Wingdings" panose="05000000000000000000" pitchFamily="2" charset="2"/>
              <a:buChar char="ü"/>
            </a:pPr>
            <a:r>
              <a:rPr lang="ja-JP" altLang="en-US" sz="800" u="none" strike="noStrike">
                <a:effectLst/>
              </a:rPr>
              <a:t>リスクアセスメントの結果をもとに必要な物理的管理策を選択し、対策基準を策定すること。</a:t>
            </a:r>
            <a:endParaRPr lang="en-US" altLang="ja-JP" sz="800" u="none" strike="noStrike">
              <a:effectLst/>
            </a:endParaRPr>
          </a:p>
          <a:p>
            <a:pPr marL="171450" indent="-171450">
              <a:buFont typeface="Wingdings" panose="05000000000000000000" pitchFamily="2" charset="2"/>
              <a:buChar char="ü"/>
            </a:pPr>
            <a:r>
              <a:rPr kumimoji="1" lang="ja-JP" altLang="en-US" sz="800" b="0" i="0" u="none" strike="noStrike" kern="1200" cap="none" spc="0" normalizeH="0" baseline="0" noProof="0">
                <a:ln>
                  <a:noFill/>
                </a:ln>
                <a:solidFill>
                  <a:schemeClr val="tx1"/>
                </a:solidFill>
                <a:effectLst/>
                <a:uLnTx/>
                <a:uFill>
                  <a:solidFill>
                    <a:prstClr val="white"/>
                  </a:solidFill>
                </a:uFill>
                <a:latin typeface="+mn-ea"/>
                <a:ea typeface="+mn-ea"/>
                <a:cs typeface="+mn-cs"/>
              </a:rPr>
              <a:t>対策基準は、基本方針とともに公開可能なものとして策定すること。</a:t>
            </a:r>
            <a:endParaRPr lang="en-US" altLang="ja-JP" sz="800" u="none" strike="noStrike">
              <a:effectLst/>
            </a:endParaRPr>
          </a:p>
          <a:p>
            <a:pPr marL="171450" indent="-171450">
              <a:buFont typeface="Wingdings" panose="05000000000000000000" pitchFamily="2" charset="2"/>
              <a:buChar char="ü"/>
            </a:pPr>
            <a:r>
              <a:rPr lang="ja-JP" altLang="en-US" sz="800"/>
              <a:t>決定した対策基準をもとに、具体的に実践するための実施手順を策定すること。</a:t>
            </a:r>
            <a:endParaRPr lang="en-US" altLang="ja-JP" sz="800"/>
          </a:p>
          <a:p>
            <a:pPr marL="171450" indent="-171450">
              <a:buFont typeface="Wingdings" panose="05000000000000000000" pitchFamily="2" charset="2"/>
              <a:buChar char="ü"/>
            </a:pPr>
            <a:r>
              <a:rPr kumimoji="1" lang="ja-JP" altLang="en-US" sz="800" b="0" i="0" u="none" strike="noStrike" kern="1200" cap="none" spc="0" normalizeH="0" baseline="0" noProof="0">
                <a:ln>
                  <a:noFill/>
                </a:ln>
                <a:solidFill>
                  <a:schemeClr val="tx1"/>
                </a:solidFill>
                <a:effectLst/>
                <a:uLnTx/>
                <a:uFill>
                  <a:solidFill>
                    <a:prstClr val="white"/>
                  </a:solidFill>
                </a:uFill>
                <a:latin typeface="+mn-lt"/>
                <a:ea typeface="+mn-ea"/>
                <a:cs typeface="+mn-cs"/>
              </a:rPr>
              <a:t>実施手順は、組織の内部文書として従業員に対してわかりやすい実施手順を策定するよう心掛けること。</a:t>
            </a:r>
            <a:endParaRPr kumimoji="1" lang="en-US" altLang="ja-JP" sz="800" b="0" i="0" u="none" strike="noStrike" kern="1200" cap="none" spc="0" normalizeH="0" baseline="0" noProof="0">
              <a:ln>
                <a:noFill/>
              </a:ln>
              <a:solidFill>
                <a:schemeClr val="tx1"/>
              </a:solidFill>
              <a:effectLst/>
              <a:uLnTx/>
              <a:uFill>
                <a:solidFill>
                  <a:prstClr val="white"/>
                </a:solidFill>
              </a:uFill>
              <a:latin typeface="+mn-lt"/>
              <a:ea typeface="+mn-ea"/>
              <a:cs typeface="+mn-cs"/>
            </a:endParaRPr>
          </a:p>
          <a:p>
            <a:pPr marL="171450" indent="-171450">
              <a:buFont typeface="Wingdings" panose="05000000000000000000" pitchFamily="2" charset="2"/>
              <a:buChar char="ü"/>
            </a:pPr>
            <a:r>
              <a:rPr kumimoji="1" lang="en-US" altLang="ja-JP" sz="800">
                <a:solidFill>
                  <a:schemeClr val="tx1"/>
                </a:solidFill>
                <a:uFill>
                  <a:solidFill>
                    <a:prstClr val="white"/>
                  </a:solidFill>
                </a:uFill>
              </a:rPr>
              <a:t>BYOD</a:t>
            </a:r>
            <a:r>
              <a:rPr kumimoji="1" lang="ja-JP" altLang="en-US" sz="800">
                <a:solidFill>
                  <a:schemeClr val="tx1"/>
                </a:solidFill>
                <a:uFill>
                  <a:solidFill>
                    <a:prstClr val="white"/>
                  </a:solidFill>
                </a:uFill>
              </a:rPr>
              <a:t>、</a:t>
            </a:r>
            <a:r>
              <a:rPr kumimoji="1" lang="en-US" altLang="ja-JP" sz="800">
                <a:solidFill>
                  <a:schemeClr val="tx1"/>
                </a:solidFill>
                <a:uFill>
                  <a:solidFill>
                    <a:prstClr val="white"/>
                  </a:solidFill>
                </a:uFill>
              </a:rPr>
              <a:t>MDM</a:t>
            </a:r>
            <a:r>
              <a:rPr kumimoji="1" lang="ja-JP" altLang="en-US" sz="800">
                <a:solidFill>
                  <a:schemeClr val="tx1"/>
                </a:solidFill>
                <a:uFill>
                  <a:solidFill>
                    <a:prstClr val="white"/>
                  </a:solidFill>
                </a:uFill>
              </a:rPr>
              <a:t>の概要および運用手順を理解すること。</a:t>
            </a:r>
            <a:endParaRPr lang="en-US" altLang="ja-JP" sz="800"/>
          </a:p>
        </p:txBody>
      </p:sp>
      <p:sp>
        <p:nvSpPr>
          <p:cNvPr id="15" name="テキスト プレースホルダー 3">
            <a:extLst>
              <a:ext uri="{FF2B5EF4-FFF2-40B4-BE49-F238E27FC236}">
                <a16:creationId xmlns:a16="http://schemas.microsoft.com/office/drawing/2014/main" id="{68C611A6-802B-A0F5-27F6-1DB09FF0B359}"/>
              </a:ext>
            </a:extLst>
          </p:cNvPr>
          <p:cNvSpPr txBox="1">
            <a:spLocks/>
          </p:cNvSpPr>
          <p:nvPr/>
        </p:nvSpPr>
        <p:spPr>
          <a:xfrm>
            <a:off x="622800" y="6518009"/>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t>訴求ポイント</a:t>
            </a:r>
          </a:p>
        </p:txBody>
      </p:sp>
      <p:grpSp>
        <p:nvGrpSpPr>
          <p:cNvPr id="25" name="グループ化 24">
            <a:extLst>
              <a:ext uri="{FF2B5EF4-FFF2-40B4-BE49-F238E27FC236}">
                <a16:creationId xmlns:a16="http://schemas.microsoft.com/office/drawing/2014/main" id="{0249E11C-109F-CC51-82EF-8C557E577A92}"/>
              </a:ext>
            </a:extLst>
          </p:cNvPr>
          <p:cNvGrpSpPr/>
          <p:nvPr/>
        </p:nvGrpSpPr>
        <p:grpSpPr>
          <a:xfrm>
            <a:off x="622799" y="2959767"/>
            <a:ext cx="5612402" cy="1594205"/>
            <a:chOff x="-6606677" y="1818935"/>
            <a:chExt cx="5612402" cy="1594205"/>
          </a:xfrm>
          <a:noFill/>
        </p:grpSpPr>
        <p:sp>
          <p:nvSpPr>
            <p:cNvPr id="17" name="四角形: 角を丸くする 16">
              <a:extLst>
                <a:ext uri="{FF2B5EF4-FFF2-40B4-BE49-F238E27FC236}">
                  <a16:creationId xmlns:a16="http://schemas.microsoft.com/office/drawing/2014/main" id="{2A243172-FB76-34E2-FB19-86253A7452F3}"/>
                </a:ext>
              </a:extLst>
            </p:cNvPr>
            <p:cNvSpPr/>
            <p:nvPr/>
          </p:nvSpPr>
          <p:spPr>
            <a:xfrm>
              <a:off x="-6606677" y="1818935"/>
              <a:ext cx="2700000" cy="1594204"/>
            </a:xfrm>
            <a:prstGeom prst="roundRect">
              <a:avLst/>
            </a:prstGeom>
            <a:grp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r>
                <a:rPr kumimoji="1" lang="ja-JP" altLang="en-US" sz="800" b="1">
                  <a:latin typeface="+mn-ea"/>
                </a:rPr>
                <a:t>メリット</a:t>
              </a:r>
              <a:endParaRPr kumimoji="1" lang="en-US" altLang="ja-JP" sz="800" b="1">
                <a:latin typeface="+mn-ea"/>
              </a:endParaRPr>
            </a:p>
            <a:p>
              <a:pPr marL="171450" indent="-171450">
                <a:buFont typeface="Arial" panose="020B0604020202020204" pitchFamily="34" charset="0"/>
                <a:buChar char="•"/>
              </a:pPr>
              <a:r>
                <a:rPr kumimoji="1" lang="ja-JP" altLang="en-US" sz="800">
                  <a:latin typeface="+mn-ea"/>
                </a:rPr>
                <a:t>コスト削減</a:t>
              </a:r>
              <a:br>
                <a:rPr kumimoji="1" lang="en-US" altLang="ja-JP" sz="800">
                  <a:latin typeface="+mn-ea"/>
                </a:rPr>
              </a:br>
              <a:r>
                <a:rPr kumimoji="1" lang="ja-JP" altLang="en-US" sz="800">
                  <a:latin typeface="+mn-ea"/>
                </a:rPr>
                <a:t>　企業は、端末の調達や管理にコストがかかりません。故障した際の修理費用や老朽化した端末の入れ替えも基本的には個人負担となります。</a:t>
              </a:r>
              <a:endParaRPr kumimoji="1" lang="en-US" altLang="ja-JP" sz="800">
                <a:latin typeface="+mn-ea"/>
              </a:endParaRPr>
            </a:p>
            <a:p>
              <a:pPr marL="171450" indent="-171450">
                <a:buFont typeface="Arial" panose="020B0604020202020204" pitchFamily="34" charset="0"/>
                <a:buChar char="•"/>
              </a:pPr>
              <a:endParaRPr kumimoji="1" lang="en-US" altLang="ja-JP" sz="800">
                <a:latin typeface="+mn-ea"/>
              </a:endParaRPr>
            </a:p>
            <a:p>
              <a:pPr marL="171450" indent="-171450">
                <a:buFont typeface="Arial" panose="020B0604020202020204" pitchFamily="34" charset="0"/>
                <a:buChar char="•"/>
              </a:pPr>
              <a:r>
                <a:rPr kumimoji="1" lang="ja-JP" altLang="en-US" sz="800">
                  <a:latin typeface="+mn-ea"/>
                </a:rPr>
                <a:t>使い慣れた端末の業務利用</a:t>
              </a:r>
              <a:br>
                <a:rPr kumimoji="1" lang="en-US" altLang="ja-JP" sz="800">
                  <a:latin typeface="+mn-ea"/>
                </a:rPr>
              </a:br>
              <a:r>
                <a:rPr kumimoji="1" lang="ja-JP" altLang="en-US" sz="800">
                  <a:latin typeface="+mn-ea"/>
                </a:rPr>
                <a:t>　従業員は、自分の使い慣れた端末を使用でき、操作方法や設定などを新たに覚える必要がないため作業効率があがります。また、仕事用とプライベート用に分けて端末を複数台持つ必要がなくなります。</a:t>
              </a:r>
              <a:endParaRPr kumimoji="1" lang="en-US" altLang="ja-JP" sz="800">
                <a:latin typeface="+mn-ea"/>
              </a:endParaRPr>
            </a:p>
          </p:txBody>
        </p:sp>
        <p:sp>
          <p:nvSpPr>
            <p:cNvPr id="21" name="四角形: 角を丸くする 20">
              <a:extLst>
                <a:ext uri="{FF2B5EF4-FFF2-40B4-BE49-F238E27FC236}">
                  <a16:creationId xmlns:a16="http://schemas.microsoft.com/office/drawing/2014/main" id="{E2996DF2-C965-B70B-CBFD-0DF84757E3DC}"/>
                </a:ext>
              </a:extLst>
            </p:cNvPr>
            <p:cNvSpPr/>
            <p:nvPr/>
          </p:nvSpPr>
          <p:spPr>
            <a:xfrm>
              <a:off x="-3694275" y="1818936"/>
              <a:ext cx="2700000" cy="1594204"/>
            </a:xfrm>
            <a:prstGeom prst="roundRect">
              <a:avLst/>
            </a:prstGeom>
            <a:grp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r>
                <a:rPr kumimoji="1" lang="ja-JP" altLang="en-US" sz="800" b="1">
                  <a:latin typeface="+mn-ea"/>
                </a:rPr>
                <a:t>デメリット</a:t>
              </a:r>
              <a:endParaRPr kumimoji="1" lang="en-US" altLang="ja-JP" sz="800" b="1">
                <a:latin typeface="+mn-ea"/>
              </a:endParaRPr>
            </a:p>
            <a:p>
              <a:pPr marL="171450" indent="-171450">
                <a:buFont typeface="Arial" panose="020B0604020202020204" pitchFamily="34" charset="0"/>
                <a:buChar char="•"/>
              </a:pPr>
              <a:r>
                <a:rPr kumimoji="1" lang="ja-JP" altLang="en-US" sz="800">
                  <a:latin typeface="+mn-ea"/>
                </a:rPr>
                <a:t>シャドー</a:t>
              </a:r>
              <a:r>
                <a:rPr kumimoji="1" lang="en-US" altLang="ja-JP" sz="800">
                  <a:latin typeface="+mn-ea"/>
                </a:rPr>
                <a:t>IT</a:t>
              </a:r>
              <a:br>
                <a:rPr kumimoji="1" lang="en-US" altLang="ja-JP" sz="800">
                  <a:latin typeface="+mn-ea"/>
                </a:rPr>
              </a:br>
              <a:r>
                <a:rPr kumimoji="1" lang="ja-JP" altLang="en-US" sz="800">
                  <a:latin typeface="+mn-ea"/>
                </a:rPr>
                <a:t>　ルールの整備や技術的な対策を講じないと、シャドー</a:t>
              </a:r>
              <a:r>
                <a:rPr kumimoji="1" lang="en-US" altLang="ja-JP" sz="800">
                  <a:latin typeface="+mn-ea"/>
                </a:rPr>
                <a:t>IT</a:t>
              </a:r>
              <a:r>
                <a:rPr kumimoji="1" lang="ja-JP" altLang="en-US" sz="800">
                  <a:latin typeface="+mn-ea"/>
                </a:rPr>
                <a:t>が増加してしまう恐れがあります。</a:t>
              </a:r>
              <a:endParaRPr kumimoji="1" lang="en-US" altLang="ja-JP" sz="800">
                <a:latin typeface="+mn-ea"/>
              </a:endParaRPr>
            </a:p>
            <a:p>
              <a:pPr marL="171450" indent="-171450">
                <a:buFont typeface="Arial" panose="020B0604020202020204" pitchFamily="34" charset="0"/>
                <a:buChar char="•"/>
              </a:pPr>
              <a:endParaRPr kumimoji="1" lang="en-US" altLang="ja-JP" sz="800">
                <a:latin typeface="+mn-ea"/>
              </a:endParaRPr>
            </a:p>
            <a:p>
              <a:pPr marL="171450" indent="-171450">
                <a:buFont typeface="Arial" panose="020B0604020202020204" pitchFamily="34" charset="0"/>
                <a:buChar char="•"/>
              </a:pPr>
              <a:r>
                <a:rPr kumimoji="1" lang="ja-JP" altLang="en-US" sz="800">
                  <a:latin typeface="+mn-ea"/>
                </a:rPr>
                <a:t>セキュリティリスク</a:t>
              </a:r>
              <a:br>
                <a:rPr kumimoji="1" lang="en-US" altLang="ja-JP" sz="800">
                  <a:latin typeface="+mn-ea"/>
                </a:rPr>
              </a:br>
              <a:r>
                <a:rPr kumimoji="1" lang="ja-JP" altLang="en-US" sz="800">
                  <a:latin typeface="+mn-ea"/>
                </a:rPr>
                <a:t>　個人の端末では、業務に関係ない</a:t>
              </a:r>
              <a:r>
                <a:rPr kumimoji="1" lang="en-US" altLang="ja-JP" sz="800">
                  <a:latin typeface="+mn-ea"/>
                </a:rPr>
                <a:t>Web</a:t>
              </a:r>
              <a:r>
                <a:rPr kumimoji="1" lang="ja-JP" altLang="en-US" sz="800">
                  <a:latin typeface="+mn-ea"/>
                </a:rPr>
                <a:t>サイトやアプリケーションを利用されるため、ウイルス感染や不正アクセスといった被害にあう可能性が高くなります。</a:t>
              </a:r>
              <a:endParaRPr kumimoji="1" lang="en-US" altLang="ja-JP" sz="800">
                <a:latin typeface="+mn-ea"/>
              </a:endParaRPr>
            </a:p>
          </p:txBody>
        </p:sp>
      </p:grpSp>
      <p:sp>
        <p:nvSpPr>
          <p:cNvPr id="22" name="四角形: 角を丸くする 21">
            <a:extLst>
              <a:ext uri="{FF2B5EF4-FFF2-40B4-BE49-F238E27FC236}">
                <a16:creationId xmlns:a16="http://schemas.microsoft.com/office/drawing/2014/main" id="{0AFCE2E3-BD0D-24E8-2A7E-56E0D063D238}"/>
              </a:ext>
            </a:extLst>
          </p:cNvPr>
          <p:cNvSpPr/>
          <p:nvPr/>
        </p:nvSpPr>
        <p:spPr>
          <a:xfrm>
            <a:off x="622800" y="5440680"/>
            <a:ext cx="5612400" cy="855241"/>
          </a:xfrm>
          <a:prstGeom prst="roundRect">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r>
              <a:rPr kumimoji="1" lang="en-US" altLang="ja-JP" sz="800" b="1">
                <a:latin typeface="+mn-ea"/>
              </a:rPr>
              <a:t>MDM</a:t>
            </a:r>
            <a:r>
              <a:rPr kumimoji="1" lang="ja-JP" altLang="en-US" sz="800" b="1">
                <a:latin typeface="+mn-ea"/>
              </a:rPr>
              <a:t>を導入する際のポイント</a:t>
            </a:r>
            <a:endParaRPr kumimoji="1" lang="en-US" altLang="ja-JP" sz="800">
              <a:solidFill>
                <a:srgbClr val="333333"/>
              </a:solidFill>
              <a:latin typeface="+mn-ea"/>
            </a:endParaRPr>
          </a:p>
          <a:p>
            <a:pPr marL="171450" indent="-171450">
              <a:buFont typeface="Wingdings" panose="05000000000000000000" pitchFamily="2" charset="2"/>
              <a:buChar char="ü"/>
            </a:pPr>
            <a:r>
              <a:rPr kumimoji="1" lang="ja-JP" altLang="en-US" sz="800">
                <a:solidFill>
                  <a:schemeClr val="tx1"/>
                </a:solidFill>
              </a:rPr>
              <a:t>利用者の意見を反映した社内ルールの策定、および</a:t>
            </a:r>
            <a:r>
              <a:rPr kumimoji="1" lang="en-US" altLang="ja-JP" sz="800">
                <a:solidFill>
                  <a:schemeClr val="tx1"/>
                </a:solidFill>
              </a:rPr>
              <a:t>MDM</a:t>
            </a:r>
            <a:r>
              <a:rPr kumimoji="1" lang="ja-JP" altLang="en-US" sz="800">
                <a:solidFill>
                  <a:schemeClr val="tx1"/>
                </a:solidFill>
              </a:rPr>
              <a:t>の選定</a:t>
            </a:r>
            <a:br>
              <a:rPr kumimoji="1" lang="en-US" altLang="ja-JP" sz="800">
                <a:solidFill>
                  <a:schemeClr val="tx1"/>
                </a:solidFill>
              </a:rPr>
            </a:br>
            <a:r>
              <a:rPr kumimoji="1" lang="ja-JP" altLang="en-US" sz="800">
                <a:solidFill>
                  <a:schemeClr val="tx1"/>
                </a:solidFill>
              </a:rPr>
              <a:t>　</a:t>
            </a:r>
            <a:r>
              <a:rPr kumimoji="1" lang="en-US" altLang="ja-JP" sz="800">
                <a:solidFill>
                  <a:schemeClr val="tx1"/>
                </a:solidFill>
              </a:rPr>
              <a:t>MDM</a:t>
            </a:r>
            <a:r>
              <a:rPr kumimoji="1" lang="ja-JP" altLang="en-US" sz="800">
                <a:solidFill>
                  <a:schemeClr val="tx1"/>
                </a:solidFill>
              </a:rPr>
              <a:t>は情報セキュリティの向上や業務効率化に役立ちますが、いくつか注意点があります。たとえば、紛失・盗難されたデバイスがネットワークに接続されていない場合には、初期化などのリモート制御ができません。また、</a:t>
            </a:r>
            <a:r>
              <a:rPr kumimoji="1" lang="en-US" altLang="ja-JP" sz="800">
                <a:solidFill>
                  <a:schemeClr val="tx1"/>
                </a:solidFill>
              </a:rPr>
              <a:t>MDM</a:t>
            </a:r>
            <a:r>
              <a:rPr kumimoji="1" lang="ja-JP" altLang="en-US" sz="800">
                <a:solidFill>
                  <a:schemeClr val="tx1"/>
                </a:solidFill>
              </a:rPr>
              <a:t>による制限が厳しくなりすぎると、使い勝手が悪くなり利用者から不満がでる可能性があります。利用者の意見を聞きながら、社内ルールの策定や</a:t>
            </a:r>
            <a:r>
              <a:rPr kumimoji="1" lang="en-US" altLang="ja-JP" sz="800">
                <a:solidFill>
                  <a:schemeClr val="tx1"/>
                </a:solidFill>
              </a:rPr>
              <a:t>MDM</a:t>
            </a:r>
            <a:r>
              <a:rPr kumimoji="1" lang="ja-JP" altLang="en-US" sz="800">
                <a:solidFill>
                  <a:schemeClr val="tx1"/>
                </a:solidFill>
              </a:rPr>
              <a:t>の選定を進めることが重要です。</a:t>
            </a:r>
            <a:endParaRPr kumimoji="1" lang="ja-JP" altLang="en-US" sz="800">
              <a:latin typeface="+mn-ea"/>
            </a:endParaRPr>
          </a:p>
        </p:txBody>
      </p:sp>
      <p:sp>
        <p:nvSpPr>
          <p:cNvPr id="24" name="テキスト ボックス 23">
            <a:extLst>
              <a:ext uri="{FF2B5EF4-FFF2-40B4-BE49-F238E27FC236}">
                <a16:creationId xmlns:a16="http://schemas.microsoft.com/office/drawing/2014/main" id="{1691D1FF-3984-A43E-6B40-F9CF74C31D59}"/>
              </a:ext>
            </a:extLst>
          </p:cNvPr>
          <p:cNvSpPr txBox="1"/>
          <p:nvPr/>
        </p:nvSpPr>
        <p:spPr>
          <a:xfrm>
            <a:off x="619200" y="4686716"/>
            <a:ext cx="5612400" cy="738664"/>
          </a:xfrm>
          <a:prstGeom prst="rect">
            <a:avLst/>
          </a:prstGeom>
          <a:noFill/>
        </p:spPr>
        <p:txBody>
          <a:bodyPr wrap="square">
            <a:spAutoFit/>
          </a:bodyPr>
          <a:lstStyle/>
          <a:p>
            <a:pPr marL="171450" lvl="0" indent="-171450">
              <a:buFont typeface="Arial" panose="020B0604020202020204" pitchFamily="34" charset="0"/>
              <a:buChar char="•"/>
            </a:pP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MDM</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Mobile Device Management</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MDM</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とは、企業で保有しているモバイル端末 </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スマート フォンやタブレットなど</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 </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を一元管理できるシステムのことです。</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MDM</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の</a:t>
            </a:r>
            <a:r>
              <a:rPr kumimoji="1" lang="ja-JP" altLang="en-US" sz="1050"/>
              <a:t>導入に向けたポイント、運用手順を説明しています。</a:t>
            </a:r>
            <a:endPar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endParaRPr>
          </a:p>
        </p:txBody>
      </p:sp>
      <p:sp>
        <p:nvSpPr>
          <p:cNvPr id="6" name="テキスト ボックス 5">
            <a:extLst>
              <a:ext uri="{FF2B5EF4-FFF2-40B4-BE49-F238E27FC236}">
                <a16:creationId xmlns:a16="http://schemas.microsoft.com/office/drawing/2014/main" id="{4A85FF04-4117-029F-F73F-A9FDC1778329}"/>
              </a:ext>
            </a:extLst>
          </p:cNvPr>
          <p:cNvSpPr txBox="1"/>
          <p:nvPr/>
        </p:nvSpPr>
        <p:spPr>
          <a:xfrm>
            <a:off x="622800" y="6812347"/>
            <a:ext cx="5612400" cy="738664"/>
          </a:xfrm>
          <a:prstGeom prst="rect">
            <a:avLst/>
          </a:prstGeom>
          <a:noFill/>
          <a:ln>
            <a:solidFill>
              <a:schemeClr val="tx1"/>
            </a:solidFill>
          </a:ln>
        </p:spPr>
        <p:txBody>
          <a:bodyPr wrap="square">
            <a:spAutoFit/>
          </a:bodyPr>
          <a:lstStyle/>
          <a:p>
            <a:r>
              <a:rPr kumimoji="1" lang="ja-JP" altLang="en-US" sz="1050" b="1">
                <a:latin typeface="+mn-ea"/>
              </a:rPr>
              <a:t>章</a:t>
            </a:r>
            <a:r>
              <a:rPr kumimoji="1" lang="ja-JP" altLang="en-US" sz="1050" b="1">
                <a:solidFill>
                  <a:schemeClr val="tx1"/>
                </a:solidFill>
                <a:latin typeface="+mn-ea"/>
              </a:rPr>
              <a:t>を通した気づき・学び</a:t>
            </a:r>
            <a:endParaRPr kumimoji="1" lang="en-US" altLang="ja-JP" sz="1050">
              <a:latin typeface="+mn-ea"/>
            </a:endParaRPr>
          </a:p>
          <a:p>
            <a:r>
              <a:rPr kumimoji="1" lang="ja-JP" altLang="en-US" sz="1050">
                <a:latin typeface="+mn-ea"/>
              </a:rPr>
              <a:t>　</a:t>
            </a:r>
            <a:r>
              <a:rPr kumimoji="1" lang="en-US" altLang="ja-JP" sz="1050">
                <a:latin typeface="+mn-ea"/>
              </a:rPr>
              <a:t>ISO/IEC 27002</a:t>
            </a:r>
            <a:r>
              <a:rPr kumimoji="1" lang="ja-JP" altLang="en-US" sz="1050">
                <a:latin typeface="+mn-ea"/>
              </a:rPr>
              <a:t>の内容を参考に物理的</a:t>
            </a:r>
            <a:r>
              <a:rPr kumimoji="1" lang="ja-JP" altLang="en-US" sz="1050" b="0">
                <a:solidFill>
                  <a:schemeClr val="tx1"/>
                </a:solidFill>
                <a:latin typeface="+mn-ea"/>
              </a:rPr>
              <a:t>管理策の対策基準を決定し、実施手順を作成することが大切です。</a:t>
            </a:r>
            <a:r>
              <a:rPr kumimoji="1" lang="ja-JP" altLang="en-US" sz="1050">
                <a:solidFill>
                  <a:schemeClr val="tx1"/>
                </a:solidFill>
              </a:rPr>
              <a:t>ドキュメントの作成・更新は</a:t>
            </a:r>
            <a:r>
              <a:rPr kumimoji="1" lang="ja-JP" altLang="en-US" sz="1050"/>
              <a:t>大切</a:t>
            </a:r>
            <a:r>
              <a:rPr kumimoji="1" lang="ja-JP" altLang="en-US" sz="1050">
                <a:solidFill>
                  <a:schemeClr val="tx1"/>
                </a:solidFill>
              </a:rPr>
              <a:t>ですが、本来の目標は、効果的な情報セキュリティ対策の計画と実行にあることを忘れないことが重要です。</a:t>
            </a:r>
            <a:endParaRPr lang="en-US" altLang="ja-JP" sz="800"/>
          </a:p>
        </p:txBody>
      </p:sp>
      <p:grpSp>
        <p:nvGrpSpPr>
          <p:cNvPr id="13" name="グループ化 12">
            <a:extLst>
              <a:ext uri="{FF2B5EF4-FFF2-40B4-BE49-F238E27FC236}">
                <a16:creationId xmlns:a16="http://schemas.microsoft.com/office/drawing/2014/main" id="{B36EADF2-ACDD-92EA-BCBE-64B9B9A8EBD4}"/>
              </a:ext>
            </a:extLst>
          </p:cNvPr>
          <p:cNvGrpSpPr/>
          <p:nvPr/>
        </p:nvGrpSpPr>
        <p:grpSpPr>
          <a:xfrm>
            <a:off x="6109199" y="7635412"/>
            <a:ext cx="252000" cy="252000"/>
            <a:chOff x="8278860" y="7686413"/>
            <a:chExt cx="252000" cy="252000"/>
          </a:xfrm>
        </p:grpSpPr>
        <p:sp>
          <p:nvSpPr>
            <p:cNvPr id="14" name="楕円 13">
              <a:extLst>
                <a:ext uri="{FF2B5EF4-FFF2-40B4-BE49-F238E27FC236}">
                  <a16:creationId xmlns:a16="http://schemas.microsoft.com/office/drawing/2014/main" id="{96F9F9FC-9FCE-E387-2251-E7F97226A76A}"/>
                </a:ext>
              </a:extLst>
            </p:cNvPr>
            <p:cNvSpPr/>
            <p:nvPr/>
          </p:nvSpPr>
          <p:spPr>
            <a:xfrm>
              <a:off x="8278860" y="7686413"/>
              <a:ext cx="252000" cy="252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pic>
          <p:nvPicPr>
            <p:cNvPr id="16" name="図 15">
              <a:extLst>
                <a:ext uri="{FF2B5EF4-FFF2-40B4-BE49-F238E27FC236}">
                  <a16:creationId xmlns:a16="http://schemas.microsoft.com/office/drawing/2014/main" id="{BCEA4FB2-5800-7871-D94B-E746AD4BC9E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314860" y="7720313"/>
              <a:ext cx="180000" cy="180000"/>
            </a:xfrm>
            <a:prstGeom prst="rect">
              <a:avLst/>
            </a:prstGeom>
          </p:spPr>
        </p:pic>
      </p:grpSp>
      <p:sp>
        <p:nvSpPr>
          <p:cNvPr id="18" name="スライド番号プレースホルダー 3">
            <a:extLst>
              <a:ext uri="{FF2B5EF4-FFF2-40B4-BE49-F238E27FC236}">
                <a16:creationId xmlns:a16="http://schemas.microsoft.com/office/drawing/2014/main" id="{A007B6BB-37B5-0656-EB90-64FCE007D7DE}"/>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36</a:t>
            </a:r>
            <a:endParaRPr kumimoji="1" lang="ja-JP" altLang="en-US"/>
          </a:p>
        </p:txBody>
      </p:sp>
    </p:spTree>
    <p:extLst>
      <p:ext uri="{BB962C8B-B14F-4D97-AF65-F5344CB8AC3E}">
        <p14:creationId xmlns:p14="http://schemas.microsoft.com/office/powerpoint/2010/main" val="3694621856"/>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sp>
        <p:nvSpPr>
          <p:cNvPr id="4" name="テキスト プレースホルダー 3">
            <a:extLst>
              <a:ext uri="{FF2B5EF4-FFF2-40B4-BE49-F238E27FC236}">
                <a16:creationId xmlns:a16="http://schemas.microsoft.com/office/drawing/2014/main" id="{1C26D60D-A9DB-4C0B-D3EE-343F5AC58484}"/>
              </a:ext>
            </a:extLst>
          </p:cNvPr>
          <p:cNvSpPr>
            <a:spLocks noGrp="1"/>
          </p:cNvSpPr>
          <p:nvPr>
            <p:ph type="body" sz="quarter" idx="16"/>
          </p:nvPr>
        </p:nvSpPr>
        <p:spPr>
          <a:xfrm>
            <a:off x="622800" y="5718052"/>
            <a:ext cx="5612400" cy="381000"/>
          </a:xfrm>
        </p:spPr>
        <p:txBody>
          <a:bodyPr/>
          <a:lstStyle/>
          <a:p>
            <a:r>
              <a:rPr kumimoji="1" lang="ja-JP" altLang="en-US"/>
              <a:t>要旨</a:t>
            </a:r>
          </a:p>
        </p:txBody>
      </p:sp>
      <p:sp>
        <p:nvSpPr>
          <p:cNvPr id="8" name="テキスト ボックス 7">
            <a:extLst>
              <a:ext uri="{FF2B5EF4-FFF2-40B4-BE49-F238E27FC236}">
                <a16:creationId xmlns:a16="http://schemas.microsoft.com/office/drawing/2014/main" id="{3B3EEC46-E25C-9E4D-6562-F9369D7E4F79}"/>
              </a:ext>
            </a:extLst>
          </p:cNvPr>
          <p:cNvSpPr txBox="1"/>
          <p:nvPr/>
        </p:nvSpPr>
        <p:spPr>
          <a:xfrm>
            <a:off x="622800" y="2001600"/>
            <a:ext cx="5612400" cy="415498"/>
          </a:xfrm>
          <a:prstGeom prst="rect">
            <a:avLst/>
          </a:prstGeom>
          <a:noFill/>
        </p:spPr>
        <p:txBody>
          <a:bodyPr wrap="square" rtlCol="0">
            <a:spAutoFit/>
          </a:bodyPr>
          <a:lstStyle/>
          <a:p>
            <a:r>
              <a:rPr kumimoji="1" lang="ja-JP" altLang="en-US" sz="1050" b="1">
                <a:latin typeface="+mn-ea"/>
              </a:rPr>
              <a:t>　</a:t>
            </a:r>
            <a:r>
              <a:rPr kumimoji="1" lang="en-US" altLang="ja-JP" sz="1050" b="1">
                <a:latin typeface="+mn-ea"/>
              </a:rPr>
              <a:t>17-1. </a:t>
            </a:r>
            <a:r>
              <a:rPr kumimoji="1" lang="ja-JP" altLang="en-US" sz="1050" b="1">
                <a:latin typeface="+mn-ea"/>
              </a:rPr>
              <a:t>技術的管理策を参考とした対策基準・実施手順の策定</a:t>
            </a:r>
          </a:p>
          <a:p>
            <a:r>
              <a:rPr kumimoji="1" lang="ja-JP" altLang="en-US" sz="1050" b="1">
                <a:latin typeface="+mn-ea"/>
              </a:rPr>
              <a:t>　</a:t>
            </a:r>
            <a:r>
              <a:rPr kumimoji="1" lang="en-US" altLang="ja-JP" sz="1050" b="1">
                <a:latin typeface="+mn-ea"/>
              </a:rPr>
              <a:t>17-2. </a:t>
            </a:r>
            <a:r>
              <a:rPr kumimoji="1" lang="ja-JP" altLang="en-US" sz="1050" b="1">
                <a:latin typeface="+mn-ea"/>
              </a:rPr>
              <a:t>各種テーマごとの対策</a:t>
            </a:r>
          </a:p>
        </p:txBody>
      </p:sp>
      <p:sp>
        <p:nvSpPr>
          <p:cNvPr id="20" name="四角形: 角を丸くする 19">
            <a:extLst>
              <a:ext uri="{FF2B5EF4-FFF2-40B4-BE49-F238E27FC236}">
                <a16:creationId xmlns:a16="http://schemas.microsoft.com/office/drawing/2014/main" id="{EDE97D84-329A-804A-B934-BB340A5D4AF8}"/>
              </a:ext>
            </a:extLst>
          </p:cNvPr>
          <p:cNvSpPr/>
          <p:nvPr/>
        </p:nvSpPr>
        <p:spPr>
          <a:xfrm>
            <a:off x="619200" y="4986209"/>
            <a:ext cx="5612400" cy="591617"/>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r>
              <a:rPr kumimoji="1" lang="ja-JP" altLang="en-US" sz="1050" b="1"/>
              <a:t>主なキーワード</a:t>
            </a:r>
            <a:endParaRPr kumimoji="1" lang="en-US" altLang="ja-JP" sz="1050" b="1"/>
          </a:p>
          <a:p>
            <a:r>
              <a:rPr lang="ja-JP" altLang="en-US" sz="1050" u="none" strike="noStrike">
                <a:effectLst/>
              </a:rPr>
              <a:t>技術的管理策、</a:t>
            </a:r>
            <a:r>
              <a:rPr lang="en-US" altLang="ja-JP" sz="1050" u="none" strike="noStrike">
                <a:effectLst/>
              </a:rPr>
              <a:t>Security by Design</a:t>
            </a:r>
            <a:r>
              <a:rPr lang="ja-JP" altLang="en-US" sz="1050" u="none" strike="noStrike">
                <a:effectLst/>
              </a:rPr>
              <a:t>、ゼロトラスト、ネットワーク制御、セキュリティ統制、インシデント対応</a:t>
            </a:r>
            <a:endParaRPr kumimoji="1" lang="en-US" altLang="ja-JP" sz="1050">
              <a:solidFill>
                <a:schemeClr val="tx1"/>
              </a:solidFill>
              <a:latin typeface="メイリオ" panose="020B0604030504040204" pitchFamily="50" charset="-128"/>
              <a:ea typeface="メイリオ" panose="020B0604030504040204" pitchFamily="50" charset="-128"/>
            </a:endParaRPr>
          </a:p>
        </p:txBody>
      </p:sp>
      <p:graphicFrame>
        <p:nvGraphicFramePr>
          <p:cNvPr id="17" name="表 16">
            <a:extLst>
              <a:ext uri="{FF2B5EF4-FFF2-40B4-BE49-F238E27FC236}">
                <a16:creationId xmlns:a16="http://schemas.microsoft.com/office/drawing/2014/main" id="{74A0D5EF-8988-20CC-15DA-E39203CFBE11}"/>
              </a:ext>
            </a:extLst>
          </p:cNvPr>
          <p:cNvGraphicFramePr>
            <a:graphicFrameLocks noGrp="1"/>
          </p:cNvGraphicFramePr>
          <p:nvPr>
            <p:extLst>
              <p:ext uri="{D42A27DB-BD31-4B8C-83A1-F6EECF244321}">
                <p14:modId xmlns:p14="http://schemas.microsoft.com/office/powerpoint/2010/main" val="901762147"/>
              </p:ext>
            </p:extLst>
          </p:nvPr>
        </p:nvGraphicFramePr>
        <p:xfrm>
          <a:off x="619200" y="7107913"/>
          <a:ext cx="5612400" cy="20116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70840">
                <a:tc>
                  <a:txBody>
                    <a:bodyPr/>
                    <a:lstStyle/>
                    <a:p>
                      <a:pPr marL="171450" indent="-171450">
                        <a:buFont typeface="Wingdings" panose="05000000000000000000" pitchFamily="2" charset="2"/>
                        <a:buChar char="Ø"/>
                      </a:pPr>
                      <a:r>
                        <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rPr>
                        <a:t>17-1. </a:t>
                      </a:r>
                      <a:r>
                        <a:rPr kumimoji="1" lang="ja-JP" altLang="en-US" sz="1050" b="1" i="0" u="none" strike="noStrike" kern="1200" cap="none" spc="0" normalizeH="0" baseline="0" noProof="0">
                          <a:ln>
                            <a:noFill/>
                          </a:ln>
                          <a:solidFill>
                            <a:schemeClr val="tx1"/>
                          </a:solidFill>
                          <a:effectLst/>
                          <a:uLnTx/>
                          <a:uFill>
                            <a:solidFill>
                              <a:prstClr val="white"/>
                            </a:solidFill>
                          </a:uFill>
                          <a:latin typeface="+mn-lt"/>
                          <a:ea typeface="+mn-ea"/>
                          <a:cs typeface="+mn-cs"/>
                        </a:rPr>
                        <a:t>技術的管理策を参考とした対策基準・実施手順の策定</a:t>
                      </a:r>
                    </a:p>
                    <a:p>
                      <a:pPr marL="171450" lvl="0" indent="-171450">
                        <a:buFont typeface="Arial" panose="020B0604020202020204" pitchFamily="34" charset="0"/>
                        <a:buChar char="•"/>
                      </a:pP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対策基準の策定</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ISO/IEC 27001:2022</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附属書</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A</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の技術的管理策（</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34</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項目）を参考に、対策基準を策定します。リスクアセスメントの内容をもとに必要な管理策を選択し、決定した管理策を対策基準とします。</a:t>
                      </a:r>
                      <a:b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　対策基準の内容は、基本方針とともに公開可能なものとして作成します。</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ISMS</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に基づく管理策を用いて対策基準を策定する際は、</a:t>
                      </a:r>
                      <a:r>
                        <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rPr>
                        <a:t>ISO/IEC 27001:2022</a:t>
                      </a:r>
                      <a:r>
                        <a:rPr kumimoji="1" lang="ja-JP" altLang="en-US" sz="1050" b="0" i="0" u="none" strike="noStrike" kern="1200" cap="none" spc="0" normalizeH="0" baseline="0" noProof="0">
                          <a:ln>
                            <a:noFill/>
                          </a:ln>
                          <a:solidFill>
                            <a:schemeClr val="tx1"/>
                          </a:solidFill>
                          <a:effectLst/>
                          <a:uLnTx/>
                          <a:uFill>
                            <a:solidFill>
                              <a:prstClr val="white"/>
                            </a:solidFill>
                          </a:uFill>
                          <a:latin typeface="+mn-ea"/>
                          <a:ea typeface="+mn-ea"/>
                          <a:cs typeface="+mn-cs"/>
                        </a:rPr>
                        <a:t>の文献を参照しながら作成してください。</a:t>
                      </a:r>
                      <a:endParaRPr kumimoji="1" lang="en-US" altLang="ja-JP" sz="1050" b="0" i="0" u="none" strike="noStrike" kern="1200" cap="none" spc="0" normalizeH="0" baseline="0" noProof="0">
                        <a:ln>
                          <a:noFill/>
                        </a:ln>
                        <a:solidFill>
                          <a:schemeClr val="tx1"/>
                        </a:solidFill>
                        <a:effectLst/>
                        <a:uLnTx/>
                        <a:uFill>
                          <a:solidFill>
                            <a:prstClr val="white"/>
                          </a:solidFill>
                        </a:uFill>
                        <a:latin typeface="+mn-ea"/>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実施手順の策定</a:t>
                      </a:r>
                      <a:b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　管理策（対策基準）をもとに策定されたセキュリティ対策の実施手順の例を、それぞれ紹介しています。紹介する例と、</a:t>
                      </a:r>
                      <a:r>
                        <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rPr>
                        <a:t>ISO/IEC 27002</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に記載されている各管理策の手引きの内容を参考に、自社に適した実施手順を策定しましょう。</a:t>
                      </a:r>
                      <a:endPar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endParaRPr>
                    </a:p>
                  </a:txBody>
                  <a:tcPr>
                    <a:noFill/>
                  </a:tcPr>
                </a:tc>
                <a:extLst>
                  <a:ext uri="{0D108BD9-81ED-4DB2-BD59-A6C34878D82A}">
                    <a16:rowId xmlns:a16="http://schemas.microsoft.com/office/drawing/2014/main" val="2132529652"/>
                  </a:ext>
                </a:extLst>
              </a:tr>
            </a:tbl>
          </a:graphicData>
        </a:graphic>
      </p:graphicFrame>
      <p:sp>
        <p:nvSpPr>
          <p:cNvPr id="25" name="テキスト ボックス 24">
            <a:extLst>
              <a:ext uri="{FF2B5EF4-FFF2-40B4-BE49-F238E27FC236}">
                <a16:creationId xmlns:a16="http://schemas.microsoft.com/office/drawing/2014/main" id="{F9F5A88E-0297-A9CE-FEB6-31A6ADFDDED9}"/>
              </a:ext>
            </a:extLst>
          </p:cNvPr>
          <p:cNvSpPr txBox="1"/>
          <p:nvPr/>
        </p:nvSpPr>
        <p:spPr>
          <a:xfrm>
            <a:off x="622800" y="5997471"/>
            <a:ext cx="5612400" cy="1061829"/>
          </a:xfrm>
          <a:prstGeom prst="rect">
            <a:avLst/>
          </a:prstGeom>
          <a:noFill/>
          <a:ln>
            <a:solidFill>
              <a:schemeClr val="tx1"/>
            </a:solidFill>
          </a:ln>
        </p:spPr>
        <p:txBody>
          <a:bodyPr wrap="square">
            <a:spAutoFit/>
          </a:bodyPr>
          <a:lstStyle/>
          <a:p>
            <a:pPr defTabSz="914400">
              <a:defRPr/>
            </a:pPr>
            <a:r>
              <a:rPr kumimoji="1" lang="en-US" altLang="ja-JP" sz="1050" b="1">
                <a:solidFill>
                  <a:schemeClr val="tx1"/>
                </a:solidFill>
              </a:rPr>
              <a:t>17</a:t>
            </a:r>
            <a:r>
              <a:rPr kumimoji="1" lang="ja-JP" altLang="en-US" sz="1050" b="1">
                <a:solidFill>
                  <a:schemeClr val="tx1"/>
                </a:solidFill>
              </a:rPr>
              <a:t>章の全体概要</a:t>
            </a:r>
            <a:endParaRPr kumimoji="1" lang="en-US" altLang="ja-JP" sz="1050" b="1"/>
          </a:p>
          <a:p>
            <a:pPr defTabSz="914400">
              <a:defRPr/>
            </a:pPr>
            <a:r>
              <a:rPr kumimoji="1" lang="ja-JP" altLang="en-US" sz="1050" b="1"/>
              <a:t>　</a:t>
            </a:r>
            <a:r>
              <a:rPr lang="en-US" altLang="ja-JP" sz="1050"/>
              <a:t>ISMS</a:t>
            </a:r>
            <a:r>
              <a:rPr lang="ja-JP" altLang="en-US" sz="1050"/>
              <a:t>の管理策を参考に、対策基準・実施手順を策定する手順について解説しています。</a:t>
            </a:r>
            <a:r>
              <a:rPr kumimoji="1" lang="en-US" altLang="ja-JP" sz="1050"/>
              <a:t>17</a:t>
            </a:r>
            <a:r>
              <a:rPr kumimoji="1" lang="ja-JP" altLang="en-US" sz="1050"/>
              <a:t>章では「技術的管理策」を参考に対策基準を策定する手順について説明し、対策基準それぞれに対応する実施手順の例を説明しています。またテーマごとの対策として、「</a:t>
            </a:r>
            <a:r>
              <a:rPr kumimoji="1" lang="en-US" altLang="ja-JP" sz="1050"/>
              <a:t>Security by Design</a:t>
            </a:r>
            <a:r>
              <a:rPr kumimoji="1" lang="ja-JP" altLang="en-US" sz="1050"/>
              <a:t>」、「ゼロトラスト」、「ネットワーク制御」、「セキュリティ統制」、「インシデント対応」を紹介しています。</a:t>
            </a:r>
            <a:endParaRPr lang="ja-JP" altLang="en-US" sz="1050" b="1" spc="31">
              <a:solidFill>
                <a:schemeClr val="tx1"/>
              </a:solidFill>
              <a:latin typeface="+mn-ea"/>
              <a:cs typeface="Cascadia Mono" panose="020B0609020000020004" pitchFamily="49" charset="0"/>
            </a:endParaRPr>
          </a:p>
        </p:txBody>
      </p:sp>
      <p:graphicFrame>
        <p:nvGraphicFramePr>
          <p:cNvPr id="9" name="表 8">
            <a:extLst>
              <a:ext uri="{FF2B5EF4-FFF2-40B4-BE49-F238E27FC236}">
                <a16:creationId xmlns:a16="http://schemas.microsoft.com/office/drawing/2014/main" id="{D6AEA480-2CEE-BD7A-7FB7-DED39934CDD2}"/>
              </a:ext>
            </a:extLst>
          </p:cNvPr>
          <p:cNvGraphicFramePr>
            <a:graphicFrameLocks noGrp="1"/>
          </p:cNvGraphicFramePr>
          <p:nvPr>
            <p:extLst>
              <p:ext uri="{D42A27DB-BD31-4B8C-83A1-F6EECF244321}">
                <p14:modId xmlns:p14="http://schemas.microsoft.com/office/powerpoint/2010/main" val="1029767484"/>
              </p:ext>
            </p:extLst>
          </p:nvPr>
        </p:nvGraphicFramePr>
        <p:xfrm>
          <a:off x="622800" y="2386700"/>
          <a:ext cx="5612400" cy="253085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lt"/>
                          <a:ea typeface="+mn-ea"/>
                          <a:cs typeface="+mn-cs"/>
                        </a:rPr>
                        <a:t>　第</a:t>
                      </a:r>
                      <a:r>
                        <a:rPr kumimoji="1" lang="en-US" altLang="ja-JP" sz="1050" b="0" i="0" kern="1200">
                          <a:solidFill>
                            <a:schemeClr val="dk1"/>
                          </a:solidFill>
                          <a:effectLst/>
                          <a:latin typeface="+mn-lt"/>
                          <a:ea typeface="+mn-ea"/>
                          <a:cs typeface="+mn-cs"/>
                        </a:rPr>
                        <a:t>17</a:t>
                      </a:r>
                      <a:r>
                        <a:rPr kumimoji="1" lang="ja-JP" altLang="en-US" sz="1050" b="0" i="0" kern="1200">
                          <a:solidFill>
                            <a:schemeClr val="dk1"/>
                          </a:solidFill>
                          <a:effectLst/>
                          <a:latin typeface="+mn-lt"/>
                          <a:ea typeface="+mn-ea"/>
                          <a:cs typeface="+mn-cs"/>
                        </a:rPr>
                        <a:t>章では、情報セキュリティ方針に従ってセキュリティ対策を実施するための具体的な規則としての「対策基準」と、セキュリティ対策の実施手順や方法である「実施手順」について理解することを目的とします。また、技術的管理策に関して、テーマごとの対策について理解することも目的とします。</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140478">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技術的管理策をもとに、対策基準を策定する手順を理解すること。</a:t>
                      </a:r>
                      <a:endParaRPr kumimoji="1" lang="en-US" altLang="ja-JP" sz="105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a:solidFill>
                            <a:schemeClr val="tx1"/>
                          </a:solidFill>
                          <a:latin typeface="+mn-ea"/>
                          <a:ea typeface="+mn-ea"/>
                        </a:rPr>
                        <a:t>策定した対策基準をもとに、具体的な実施手順を策定する方法を理解すること。</a:t>
                      </a:r>
                      <a:endParaRPr kumimoji="1" lang="en-US" altLang="ja-JP" sz="105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en-US" altLang="ja-JP" sz="1050">
                          <a:solidFill>
                            <a:schemeClr val="tx1"/>
                          </a:solidFill>
                          <a:latin typeface="+mn-ea"/>
                          <a:ea typeface="+mn-ea"/>
                        </a:rPr>
                        <a:t>Security by Design</a:t>
                      </a:r>
                      <a:r>
                        <a:rPr kumimoji="1" lang="ja-JP" altLang="en-US" sz="1050">
                          <a:solidFill>
                            <a:schemeClr val="tx1"/>
                          </a:solidFill>
                          <a:latin typeface="+mn-ea"/>
                          <a:ea typeface="+mn-ea"/>
                        </a:rPr>
                        <a:t>、ゼロトラスト・境界防御モデル、ネットワーク制御、セキュリティ統制、インシデント対応について理解すること。</a:t>
                      </a:r>
                      <a:endParaRPr kumimoji="1" lang="en-US" altLang="ja-JP" sz="105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
        <p:nvSpPr>
          <p:cNvPr id="10" name="テキスト プレースホルダー 2">
            <a:extLst>
              <a:ext uri="{FF2B5EF4-FFF2-40B4-BE49-F238E27FC236}">
                <a16:creationId xmlns:a16="http://schemas.microsoft.com/office/drawing/2014/main" id="{8BAFC532-81E5-BDAE-F3AC-82C94559AFE3}"/>
              </a:ext>
            </a:extLst>
          </p:cNvPr>
          <p:cNvSpPr>
            <a:spLocks noGrp="1"/>
          </p:cNvSpPr>
          <p:nvPr>
            <p:ph type="body" sz="quarter" idx="14"/>
          </p:nvPr>
        </p:nvSpPr>
        <p:spPr>
          <a:xfrm>
            <a:off x="1123950" y="1457325"/>
            <a:ext cx="6143124" cy="381000"/>
          </a:xfrm>
        </p:spPr>
        <p:txBody>
          <a:bodyPr/>
          <a:lstStyle/>
          <a:p>
            <a:r>
              <a:rPr kumimoji="1" lang="en-US" altLang="ja-JP"/>
              <a:t>19-2-17. </a:t>
            </a:r>
            <a:r>
              <a:rPr kumimoji="1" lang="zh-TW" altLang="en-US" sz="1000"/>
              <a:t>第</a:t>
            </a:r>
            <a:r>
              <a:rPr kumimoji="1" lang="en-US" altLang="zh-TW" sz="1000"/>
              <a:t>17</a:t>
            </a:r>
            <a:r>
              <a:rPr kumimoji="1" lang="zh-TW" altLang="en-US" sz="1000"/>
              <a:t>章</a:t>
            </a:r>
            <a:r>
              <a:rPr kumimoji="1" lang="en-US" altLang="zh-TW" sz="1000"/>
              <a:t>. </a:t>
            </a:r>
            <a:r>
              <a:rPr kumimoji="1" lang="zh-TW" altLang="en-US" sz="1000"/>
              <a:t>技術的管理策</a:t>
            </a:r>
            <a:endParaRPr kumimoji="1" lang="ja-JP" altLang="en-US" sz="1000"/>
          </a:p>
        </p:txBody>
      </p:sp>
      <p:pic>
        <p:nvPicPr>
          <p:cNvPr id="3" name="図 2">
            <a:extLst>
              <a:ext uri="{FF2B5EF4-FFF2-40B4-BE49-F238E27FC236}">
                <a16:creationId xmlns:a16="http://schemas.microsoft.com/office/drawing/2014/main" id="{1729F9CB-C32F-3DA1-459D-9E3C6F773E7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00335" y="5027161"/>
            <a:ext cx="180000" cy="180000"/>
          </a:xfrm>
          <a:prstGeom prst="rect">
            <a:avLst/>
          </a:prstGeom>
        </p:spPr>
      </p:pic>
      <p:sp>
        <p:nvSpPr>
          <p:cNvPr id="6" name="スライド番号プレースホルダー 3">
            <a:extLst>
              <a:ext uri="{FF2B5EF4-FFF2-40B4-BE49-F238E27FC236}">
                <a16:creationId xmlns:a16="http://schemas.microsoft.com/office/drawing/2014/main" id="{7A7D4705-2F6A-F33C-BC7E-E565AD59BB9D}"/>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37</a:t>
            </a:r>
            <a:endParaRPr kumimoji="1" lang="ja-JP" altLang="en-US"/>
          </a:p>
        </p:txBody>
      </p:sp>
    </p:spTree>
    <p:extLst>
      <p:ext uri="{BB962C8B-B14F-4D97-AF65-F5344CB8AC3E}">
        <p14:creationId xmlns:p14="http://schemas.microsoft.com/office/powerpoint/2010/main" val="2451018232"/>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graphicFrame>
        <p:nvGraphicFramePr>
          <p:cNvPr id="4" name="表 3">
            <a:extLst>
              <a:ext uri="{FF2B5EF4-FFF2-40B4-BE49-F238E27FC236}">
                <a16:creationId xmlns:a16="http://schemas.microsoft.com/office/drawing/2014/main" id="{30C1516B-06EF-A836-389A-5ADCFA92C07C}"/>
              </a:ext>
            </a:extLst>
          </p:cNvPr>
          <p:cNvGraphicFramePr>
            <a:graphicFrameLocks noGrp="1"/>
          </p:cNvGraphicFramePr>
          <p:nvPr>
            <p:extLst>
              <p:ext uri="{D42A27DB-BD31-4B8C-83A1-F6EECF244321}">
                <p14:modId xmlns:p14="http://schemas.microsoft.com/office/powerpoint/2010/main" val="3321076282"/>
              </p:ext>
            </p:extLst>
          </p:nvPr>
        </p:nvGraphicFramePr>
        <p:xfrm>
          <a:off x="622800" y="4820470"/>
          <a:ext cx="5612400" cy="4114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15280">
                <a:tc>
                  <a:txBody>
                    <a:bodyPr/>
                    <a:lstStyle/>
                    <a:p>
                      <a:pPr marL="171450" indent="-171450">
                        <a:buFont typeface="Wingdings" panose="05000000000000000000" pitchFamily="2" charset="2"/>
                        <a:buChar char="Ø"/>
                      </a:pPr>
                      <a:r>
                        <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rPr>
                        <a:t>17-2. </a:t>
                      </a:r>
                      <a:r>
                        <a:rPr kumimoji="1" lang="ja-JP" altLang="en-US" sz="1050" b="1" i="0" u="none" strike="noStrike" kern="1200" cap="none" spc="0" normalizeH="0" baseline="0" noProof="0">
                          <a:ln>
                            <a:noFill/>
                          </a:ln>
                          <a:solidFill>
                            <a:schemeClr val="tx1"/>
                          </a:solidFill>
                          <a:effectLst/>
                          <a:uLnTx/>
                          <a:uFill>
                            <a:solidFill>
                              <a:prstClr val="white"/>
                            </a:solidFill>
                          </a:uFill>
                          <a:latin typeface="+mn-lt"/>
                          <a:ea typeface="+mn-ea"/>
                          <a:cs typeface="+mn-cs"/>
                        </a:rPr>
                        <a:t>各種テーマごとの対策</a:t>
                      </a:r>
                      <a:br>
                        <a:rPr kumimoji="1" lang="en-US" altLang="ja-JP" sz="1050" b="1" i="0" u="none" strike="noStrike" kern="1200" cap="none" spc="0" normalizeH="0" baseline="0" noProof="0">
                          <a:ln>
                            <a:noFill/>
                          </a:ln>
                          <a:solidFill>
                            <a:schemeClr val="tx1"/>
                          </a:solidFill>
                          <a:effectLst/>
                          <a:uLnTx/>
                          <a:uFill>
                            <a:solidFill>
                              <a:prstClr val="white"/>
                            </a:solidFill>
                          </a:uFill>
                          <a:latin typeface="+mn-lt"/>
                          <a:ea typeface="+mn-ea"/>
                          <a:cs typeface="+mn-cs"/>
                        </a:rPr>
                      </a:br>
                      <a:r>
                        <a:rPr kumimoji="1" lang="ja-JP" altLang="en-US" sz="1050" b="1" i="0" u="none" strike="noStrike" kern="1200" cap="none" spc="0" normalizeH="0" baseline="0" noProof="0">
                          <a:ln>
                            <a:noFill/>
                          </a:ln>
                          <a:solidFill>
                            <a:schemeClr val="tx1"/>
                          </a:solidFill>
                          <a:effectLst/>
                          <a:uLnTx/>
                          <a:uFill>
                            <a:solidFill>
                              <a:prstClr val="white"/>
                            </a:solidFill>
                          </a:uFill>
                          <a:latin typeface="+mn-lt"/>
                          <a:ea typeface="+mn-ea"/>
                          <a:cs typeface="+mn-cs"/>
                        </a:rPr>
                        <a:t>　</a:t>
                      </a:r>
                      <a:r>
                        <a:rPr kumimoji="1" lang="ja-JP" altLang="en-US" sz="1050" b="0" i="0" u="none" strike="noStrike" kern="1200" cap="none" spc="0" normalizeH="0" baseline="0" noProof="0">
                          <a:ln>
                            <a:noFill/>
                          </a:ln>
                          <a:solidFill>
                            <a:schemeClr val="tx1"/>
                          </a:solidFill>
                          <a:effectLst/>
                          <a:uLnTx/>
                          <a:uFill>
                            <a:solidFill>
                              <a:prstClr val="white"/>
                            </a:solidFill>
                          </a:uFill>
                          <a:latin typeface="+mn-lt"/>
                          <a:ea typeface="+mn-ea"/>
                          <a:cs typeface="+mn-cs"/>
                        </a:rPr>
                        <a:t>テーマごとに、概要や関連する管理策、実施手順などについて説明しています。</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32529652"/>
                  </a:ext>
                </a:extLst>
              </a:tr>
            </a:tbl>
          </a:graphicData>
        </a:graphic>
      </p:graphicFrame>
      <p:graphicFrame>
        <p:nvGraphicFramePr>
          <p:cNvPr id="9" name="表 8">
            <a:extLst>
              <a:ext uri="{FF2B5EF4-FFF2-40B4-BE49-F238E27FC236}">
                <a16:creationId xmlns:a16="http://schemas.microsoft.com/office/drawing/2014/main" id="{1ACB5135-D790-5238-703D-58126BEDC2E7}"/>
              </a:ext>
            </a:extLst>
          </p:cNvPr>
          <p:cNvGraphicFramePr>
            <a:graphicFrameLocks noGrp="1"/>
          </p:cNvGraphicFramePr>
          <p:nvPr>
            <p:extLst>
              <p:ext uri="{D42A27DB-BD31-4B8C-83A1-F6EECF244321}">
                <p14:modId xmlns:p14="http://schemas.microsoft.com/office/powerpoint/2010/main" val="4219630167"/>
              </p:ext>
            </p:extLst>
          </p:nvPr>
        </p:nvGraphicFramePr>
        <p:xfrm>
          <a:off x="622800" y="4113840"/>
          <a:ext cx="5612400" cy="3152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192723386"/>
                    </a:ext>
                  </a:extLst>
                </a:gridCol>
              </a:tblGrid>
              <a:tr h="315280">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050" b="0" i="0" u="none" strike="noStrike" kern="1200" cap="none" spc="0" normalizeH="0" baseline="0" noProof="0">
                        <a:ln>
                          <a:noFill/>
                        </a:ln>
                        <a:solidFill>
                          <a:schemeClr val="tx1"/>
                        </a:solidFill>
                        <a:effectLst/>
                        <a:uLnTx/>
                        <a:uFill>
                          <a:solidFill>
                            <a:prstClr val="white"/>
                          </a:solidFill>
                        </a:uFill>
                        <a:latin typeface="+mn-lt"/>
                        <a:ea typeface="+mn-ea"/>
                        <a:cs typeface="+mn-cs"/>
                      </a:endParaRPr>
                    </a:p>
                  </a:txBody>
                  <a:tcPr>
                    <a:noFill/>
                  </a:tcPr>
                </a:tc>
                <a:extLst>
                  <a:ext uri="{0D108BD9-81ED-4DB2-BD59-A6C34878D82A}">
                    <a16:rowId xmlns:a16="http://schemas.microsoft.com/office/drawing/2014/main" val="2132529652"/>
                  </a:ext>
                </a:extLst>
              </a:tr>
            </a:tbl>
          </a:graphicData>
        </a:graphic>
      </p:graphicFrame>
      <p:graphicFrame>
        <p:nvGraphicFramePr>
          <p:cNvPr id="11" name="表 25">
            <a:extLst>
              <a:ext uri="{FF2B5EF4-FFF2-40B4-BE49-F238E27FC236}">
                <a16:creationId xmlns:a16="http://schemas.microsoft.com/office/drawing/2014/main" id="{6B3730C7-8C28-E0C0-8F55-E77998DA322F}"/>
              </a:ext>
            </a:extLst>
          </p:cNvPr>
          <p:cNvGraphicFramePr>
            <a:graphicFrameLocks noGrp="1"/>
          </p:cNvGraphicFramePr>
          <p:nvPr>
            <p:extLst>
              <p:ext uri="{D42A27DB-BD31-4B8C-83A1-F6EECF244321}">
                <p14:modId xmlns:p14="http://schemas.microsoft.com/office/powerpoint/2010/main" val="2799586660"/>
              </p:ext>
            </p:extLst>
          </p:nvPr>
        </p:nvGraphicFramePr>
        <p:xfrm>
          <a:off x="622800" y="2052000"/>
          <a:ext cx="5612400" cy="2788920"/>
        </p:xfrm>
        <a:graphic>
          <a:graphicData uri="http://schemas.openxmlformats.org/drawingml/2006/table">
            <a:tbl>
              <a:tblPr firstRow="1" bandRow="1">
                <a:tableStyleId>{5940675A-B579-460E-94D1-54222C63F5DA}</a:tableStyleId>
              </a:tblPr>
              <a:tblGrid>
                <a:gridCol w="2806200">
                  <a:extLst>
                    <a:ext uri="{9D8B030D-6E8A-4147-A177-3AD203B41FA5}">
                      <a16:colId xmlns:a16="http://schemas.microsoft.com/office/drawing/2014/main" val="2189690052"/>
                    </a:ext>
                  </a:extLst>
                </a:gridCol>
                <a:gridCol w="2806200">
                  <a:extLst>
                    <a:ext uri="{9D8B030D-6E8A-4147-A177-3AD203B41FA5}">
                      <a16:colId xmlns:a16="http://schemas.microsoft.com/office/drawing/2014/main" val="2871044785"/>
                    </a:ext>
                  </a:extLst>
                </a:gridCol>
              </a:tblGrid>
              <a:tr h="0">
                <a:tc gridSpan="2">
                  <a:txBody>
                    <a:bodyPr/>
                    <a:lstStyle/>
                    <a:p>
                      <a:pPr algn="l"/>
                      <a:r>
                        <a:rPr kumimoji="1" lang="ja-JP" altLang="en-US" sz="900" b="1">
                          <a:solidFill>
                            <a:schemeClr val="bg1"/>
                          </a:solidFill>
                          <a:latin typeface="+mn-ea"/>
                          <a:ea typeface="+mn-ea"/>
                        </a:rPr>
                        <a:t>技術的管理策の項目</a:t>
                      </a:r>
                    </a:p>
                  </a:txBody>
                  <a:tcPr anchor="ctr">
                    <a:solidFill>
                      <a:schemeClr val="accent5">
                        <a:lumMod val="75000"/>
                      </a:schemeClr>
                    </a:solidFill>
                  </a:tcPr>
                </a:tc>
                <a:tc hMerge="1">
                  <a:txBody>
                    <a:bodyPr/>
                    <a:lstStyle/>
                    <a:p>
                      <a:pPr algn="l"/>
                      <a:r>
                        <a:rPr kumimoji="1" lang="ja-JP" altLang="en-US" sz="900" b="1" i="0" kern="1200">
                          <a:solidFill>
                            <a:schemeClr val="bg1"/>
                          </a:solidFill>
                          <a:effectLst/>
                          <a:latin typeface="+mn-ea"/>
                          <a:ea typeface="+mn-ea"/>
                          <a:cs typeface="+mn-cs"/>
                        </a:rPr>
                        <a:t>項目</a:t>
                      </a:r>
                      <a:endParaRPr kumimoji="1" lang="en-US" altLang="ja-JP" sz="900" b="1" i="0" kern="1200">
                        <a:solidFill>
                          <a:schemeClr val="bg1"/>
                        </a:solidFill>
                        <a:effectLst/>
                        <a:latin typeface="+mn-ea"/>
                        <a:ea typeface="+mn-ea"/>
                        <a:cs typeface="+mn-cs"/>
                      </a:endParaRPr>
                    </a:p>
                  </a:txBody>
                  <a:tcPr anchor="ctr">
                    <a:solidFill>
                      <a:schemeClr val="accent5">
                        <a:lumMod val="75000"/>
                      </a:schemeClr>
                    </a:solidFill>
                  </a:tcPr>
                </a:tc>
                <a:extLst>
                  <a:ext uri="{0D108BD9-81ED-4DB2-BD59-A6C34878D82A}">
                    <a16:rowId xmlns:a16="http://schemas.microsoft.com/office/drawing/2014/main" val="2341413819"/>
                  </a:ext>
                </a:extLst>
              </a:tr>
              <a:tr h="710156">
                <a:tc>
                  <a:txBody>
                    <a:bodyPr/>
                    <a:lstStyle/>
                    <a:p>
                      <a:pPr algn="l"/>
                      <a:r>
                        <a:rPr kumimoji="1" lang="en-US" altLang="ja-JP" sz="900" b="0">
                          <a:solidFill>
                            <a:sysClr val="windowText" lastClr="000000"/>
                          </a:solidFill>
                          <a:latin typeface="+mn-ea"/>
                          <a:ea typeface="+mn-ea"/>
                        </a:rPr>
                        <a:t>8.1 </a:t>
                      </a:r>
                      <a:r>
                        <a:rPr kumimoji="1" lang="ja-JP" altLang="en-US" sz="900" b="0">
                          <a:solidFill>
                            <a:sysClr val="windowText" lastClr="000000"/>
                          </a:solidFill>
                          <a:latin typeface="+mn-ea"/>
                          <a:ea typeface="+mn-ea"/>
                        </a:rPr>
                        <a:t>利用者エンドポイント機器</a:t>
                      </a:r>
                    </a:p>
                    <a:p>
                      <a:pPr algn="l"/>
                      <a:r>
                        <a:rPr kumimoji="1" lang="en-US" altLang="ja-JP" sz="900" b="0">
                          <a:solidFill>
                            <a:sysClr val="windowText" lastClr="000000"/>
                          </a:solidFill>
                          <a:latin typeface="+mn-ea"/>
                          <a:ea typeface="+mn-ea"/>
                        </a:rPr>
                        <a:t>8.2 </a:t>
                      </a:r>
                      <a:r>
                        <a:rPr kumimoji="1" lang="ja-JP" altLang="en-US" sz="900" b="0">
                          <a:solidFill>
                            <a:sysClr val="windowText" lastClr="000000"/>
                          </a:solidFill>
                          <a:latin typeface="+mn-ea"/>
                          <a:ea typeface="+mn-ea"/>
                        </a:rPr>
                        <a:t>特権的アクセス権</a:t>
                      </a:r>
                    </a:p>
                    <a:p>
                      <a:pPr algn="l"/>
                      <a:r>
                        <a:rPr kumimoji="1" lang="en-US" altLang="ja-JP" sz="900" b="0">
                          <a:solidFill>
                            <a:sysClr val="windowText" lastClr="000000"/>
                          </a:solidFill>
                          <a:latin typeface="+mn-ea"/>
                          <a:ea typeface="+mn-ea"/>
                        </a:rPr>
                        <a:t>8.3 </a:t>
                      </a:r>
                      <a:r>
                        <a:rPr kumimoji="1" lang="ja-JP" altLang="en-US" sz="900" b="0">
                          <a:solidFill>
                            <a:sysClr val="windowText" lastClr="000000"/>
                          </a:solidFill>
                          <a:latin typeface="+mn-ea"/>
                          <a:ea typeface="+mn-ea"/>
                        </a:rPr>
                        <a:t>情報へのアクセス制限</a:t>
                      </a:r>
                    </a:p>
                    <a:p>
                      <a:pPr algn="l"/>
                      <a:r>
                        <a:rPr kumimoji="1" lang="en-US" altLang="ja-JP" sz="900" b="0">
                          <a:solidFill>
                            <a:sysClr val="windowText" lastClr="000000"/>
                          </a:solidFill>
                          <a:latin typeface="+mn-ea"/>
                          <a:ea typeface="+mn-ea"/>
                        </a:rPr>
                        <a:t>8.4 </a:t>
                      </a:r>
                      <a:r>
                        <a:rPr kumimoji="1" lang="ja-JP" altLang="en-US" sz="900" b="0">
                          <a:solidFill>
                            <a:sysClr val="windowText" lastClr="000000"/>
                          </a:solidFill>
                          <a:latin typeface="+mn-ea"/>
                          <a:ea typeface="+mn-ea"/>
                        </a:rPr>
                        <a:t>ソースコードへのアクセス</a:t>
                      </a:r>
                    </a:p>
                    <a:p>
                      <a:pPr algn="l"/>
                      <a:r>
                        <a:rPr kumimoji="1" lang="en-US" altLang="ja-JP" sz="900" b="0">
                          <a:solidFill>
                            <a:sysClr val="windowText" lastClr="000000"/>
                          </a:solidFill>
                          <a:latin typeface="+mn-ea"/>
                          <a:ea typeface="+mn-ea"/>
                        </a:rPr>
                        <a:t>8.5 </a:t>
                      </a:r>
                      <a:r>
                        <a:rPr kumimoji="1" lang="ja-JP" altLang="en-US" sz="900" b="0">
                          <a:solidFill>
                            <a:sysClr val="windowText" lastClr="000000"/>
                          </a:solidFill>
                          <a:latin typeface="+mn-ea"/>
                          <a:ea typeface="+mn-ea"/>
                        </a:rPr>
                        <a:t>セキュリティを保った認証</a:t>
                      </a:r>
                    </a:p>
                    <a:p>
                      <a:pPr algn="l"/>
                      <a:r>
                        <a:rPr kumimoji="1" lang="en-US" altLang="ja-JP" sz="900" b="0">
                          <a:solidFill>
                            <a:sysClr val="windowText" lastClr="000000"/>
                          </a:solidFill>
                          <a:latin typeface="+mn-ea"/>
                          <a:ea typeface="+mn-ea"/>
                        </a:rPr>
                        <a:t>8.6 </a:t>
                      </a:r>
                      <a:r>
                        <a:rPr kumimoji="1" lang="ja-JP" altLang="en-US" sz="900" b="0">
                          <a:solidFill>
                            <a:sysClr val="windowText" lastClr="000000"/>
                          </a:solidFill>
                          <a:latin typeface="+mn-ea"/>
                          <a:ea typeface="+mn-ea"/>
                        </a:rPr>
                        <a:t>容量・能力の管理</a:t>
                      </a:r>
                    </a:p>
                    <a:p>
                      <a:pPr algn="l"/>
                      <a:r>
                        <a:rPr kumimoji="1" lang="en-US" altLang="ja-JP" sz="900" b="0">
                          <a:solidFill>
                            <a:sysClr val="windowText" lastClr="000000"/>
                          </a:solidFill>
                          <a:latin typeface="+mn-ea"/>
                          <a:ea typeface="+mn-ea"/>
                        </a:rPr>
                        <a:t>8.7 </a:t>
                      </a:r>
                      <a:r>
                        <a:rPr kumimoji="1" lang="ja-JP" altLang="en-US" sz="900" b="0">
                          <a:solidFill>
                            <a:sysClr val="windowText" lastClr="000000"/>
                          </a:solidFill>
                          <a:latin typeface="+mn-ea"/>
                          <a:ea typeface="+mn-ea"/>
                        </a:rPr>
                        <a:t>マルウェアに対する保護</a:t>
                      </a:r>
                    </a:p>
                    <a:p>
                      <a:pPr algn="l"/>
                      <a:r>
                        <a:rPr kumimoji="1" lang="en-US" altLang="ja-JP" sz="900" b="0">
                          <a:solidFill>
                            <a:sysClr val="windowText" lastClr="000000"/>
                          </a:solidFill>
                          <a:latin typeface="+mn-ea"/>
                          <a:ea typeface="+mn-ea"/>
                        </a:rPr>
                        <a:t>8.8 </a:t>
                      </a:r>
                      <a:r>
                        <a:rPr kumimoji="1" lang="ja-JP" altLang="en-US" sz="900" b="0">
                          <a:solidFill>
                            <a:sysClr val="windowText" lastClr="000000"/>
                          </a:solidFill>
                          <a:latin typeface="+mn-ea"/>
                          <a:ea typeface="+mn-ea"/>
                        </a:rPr>
                        <a:t>技術的脆弱性の管理</a:t>
                      </a:r>
                    </a:p>
                    <a:p>
                      <a:pPr algn="l"/>
                      <a:r>
                        <a:rPr kumimoji="1" lang="en-US" altLang="ja-JP" sz="900" b="0">
                          <a:solidFill>
                            <a:sysClr val="windowText" lastClr="000000"/>
                          </a:solidFill>
                          <a:latin typeface="+mn-ea"/>
                          <a:ea typeface="+mn-ea"/>
                        </a:rPr>
                        <a:t>8.9 </a:t>
                      </a:r>
                      <a:r>
                        <a:rPr kumimoji="1" lang="ja-JP" altLang="en-US" sz="900" b="0">
                          <a:solidFill>
                            <a:sysClr val="windowText" lastClr="000000"/>
                          </a:solidFill>
                          <a:latin typeface="+mn-ea"/>
                          <a:ea typeface="+mn-ea"/>
                        </a:rPr>
                        <a:t>構成管理</a:t>
                      </a:r>
                    </a:p>
                    <a:p>
                      <a:pPr algn="l"/>
                      <a:r>
                        <a:rPr kumimoji="1" lang="en-US" altLang="ja-JP" sz="900" b="0">
                          <a:solidFill>
                            <a:schemeClr val="tx1"/>
                          </a:solidFill>
                          <a:latin typeface="+mn-ea"/>
                          <a:ea typeface="+mn-ea"/>
                        </a:rPr>
                        <a:t>8.10 </a:t>
                      </a:r>
                      <a:r>
                        <a:rPr kumimoji="1" lang="ja-JP" altLang="en-US" sz="900" b="0">
                          <a:solidFill>
                            <a:schemeClr val="tx1"/>
                          </a:solidFill>
                          <a:latin typeface="+mn-ea"/>
                          <a:ea typeface="+mn-ea"/>
                        </a:rPr>
                        <a:t>情報の削除</a:t>
                      </a:r>
                    </a:p>
                    <a:p>
                      <a:pPr algn="l"/>
                      <a:r>
                        <a:rPr kumimoji="1" lang="en-US" altLang="ja-JP" sz="900" b="0">
                          <a:latin typeface="+mn-ea"/>
                          <a:ea typeface="+mn-ea"/>
                        </a:rPr>
                        <a:t>8.11 </a:t>
                      </a:r>
                      <a:r>
                        <a:rPr kumimoji="1" lang="ja-JP" altLang="en-US" sz="900" b="0">
                          <a:latin typeface="+mn-ea"/>
                          <a:ea typeface="+mn-ea"/>
                        </a:rPr>
                        <a:t>データマスキング</a:t>
                      </a:r>
                      <a:endParaRPr kumimoji="1" lang="ja-JP" altLang="en-US" sz="900" b="0">
                        <a:latin typeface="+mn-ea"/>
                        <a:ea typeface="+mn-ea"/>
                        <a:hlinkClick r:id="" action="ppaction://noaction"/>
                      </a:endParaRPr>
                    </a:p>
                    <a:p>
                      <a:pPr algn="l"/>
                      <a:r>
                        <a:rPr kumimoji="1" lang="en-US" altLang="ja-JP" sz="900" b="0">
                          <a:latin typeface="+mn-ea"/>
                          <a:ea typeface="+mn-ea"/>
                        </a:rPr>
                        <a:t>8.12 </a:t>
                      </a:r>
                      <a:r>
                        <a:rPr kumimoji="1" lang="ja-JP" altLang="en-US" sz="900" b="0">
                          <a:latin typeface="+mn-ea"/>
                          <a:ea typeface="+mn-ea"/>
                        </a:rPr>
                        <a:t>データ漏えいの防止</a:t>
                      </a:r>
                    </a:p>
                    <a:p>
                      <a:pPr algn="l"/>
                      <a:r>
                        <a:rPr kumimoji="1" lang="en-US" altLang="ja-JP" sz="900" b="0" i="0" kern="1200">
                          <a:solidFill>
                            <a:schemeClr val="tx1"/>
                          </a:solidFill>
                          <a:effectLst/>
                          <a:latin typeface="+mn-ea"/>
                          <a:ea typeface="+mn-ea"/>
                          <a:cs typeface="+mn-cs"/>
                        </a:rPr>
                        <a:t>8.13 </a:t>
                      </a:r>
                      <a:r>
                        <a:rPr kumimoji="1" lang="ja-JP" altLang="en-US" sz="900" b="0" i="0" kern="1200">
                          <a:solidFill>
                            <a:schemeClr val="tx1"/>
                          </a:solidFill>
                          <a:effectLst/>
                          <a:latin typeface="+mn-ea"/>
                          <a:ea typeface="+mn-ea"/>
                          <a:cs typeface="+mn-cs"/>
                        </a:rPr>
                        <a:t>情報のバックアップ</a:t>
                      </a:r>
                    </a:p>
                    <a:p>
                      <a:pPr algn="l"/>
                      <a:r>
                        <a:rPr kumimoji="1" lang="en-US" altLang="ja-JP" sz="900" b="0" i="0" kern="1200">
                          <a:solidFill>
                            <a:schemeClr val="tx1"/>
                          </a:solidFill>
                          <a:effectLst/>
                          <a:latin typeface="+mn-ea"/>
                          <a:ea typeface="+mn-ea"/>
                          <a:cs typeface="+mn-cs"/>
                        </a:rPr>
                        <a:t>8.14 </a:t>
                      </a:r>
                      <a:r>
                        <a:rPr kumimoji="1" lang="ja-JP" altLang="en-US" sz="900" b="0" i="0" kern="1200">
                          <a:solidFill>
                            <a:schemeClr val="tx1"/>
                          </a:solidFill>
                          <a:effectLst/>
                          <a:latin typeface="+mn-ea"/>
                          <a:ea typeface="+mn-ea"/>
                          <a:cs typeface="+mn-cs"/>
                        </a:rPr>
                        <a:t>情報処理施設の冗長性</a:t>
                      </a:r>
                    </a:p>
                    <a:p>
                      <a:pPr algn="l"/>
                      <a:r>
                        <a:rPr kumimoji="1" lang="en-US" altLang="ja-JP" sz="900" b="0" i="0" kern="1200">
                          <a:solidFill>
                            <a:schemeClr val="tx1"/>
                          </a:solidFill>
                          <a:effectLst/>
                          <a:latin typeface="+mn-ea"/>
                          <a:ea typeface="+mn-ea"/>
                          <a:cs typeface="+mn-cs"/>
                        </a:rPr>
                        <a:t>8.15 </a:t>
                      </a:r>
                      <a:r>
                        <a:rPr kumimoji="1" lang="ja-JP" altLang="en-US" sz="900" b="0" i="0" kern="1200">
                          <a:solidFill>
                            <a:schemeClr val="tx1"/>
                          </a:solidFill>
                          <a:effectLst/>
                          <a:latin typeface="+mn-ea"/>
                          <a:ea typeface="+mn-ea"/>
                          <a:cs typeface="+mn-cs"/>
                        </a:rPr>
                        <a:t>ログ取得</a:t>
                      </a:r>
                    </a:p>
                    <a:p>
                      <a:pPr algn="l"/>
                      <a:r>
                        <a:rPr kumimoji="1" lang="en-US" altLang="ja-JP" sz="900" b="0" i="0" kern="1200">
                          <a:solidFill>
                            <a:schemeClr val="tx1"/>
                          </a:solidFill>
                          <a:effectLst/>
                          <a:latin typeface="+mn-ea"/>
                          <a:ea typeface="+mn-ea"/>
                          <a:cs typeface="+mn-cs"/>
                        </a:rPr>
                        <a:t>8.16 </a:t>
                      </a:r>
                      <a:r>
                        <a:rPr kumimoji="1" lang="ja-JP" altLang="en-US" sz="900" b="0" i="0" kern="1200">
                          <a:solidFill>
                            <a:schemeClr val="tx1"/>
                          </a:solidFill>
                          <a:effectLst/>
                          <a:latin typeface="+mn-ea"/>
                          <a:ea typeface="+mn-ea"/>
                          <a:cs typeface="+mn-cs"/>
                        </a:rPr>
                        <a:t>監視活動</a:t>
                      </a:r>
                    </a:p>
                    <a:p>
                      <a:pPr algn="l"/>
                      <a:r>
                        <a:rPr kumimoji="1" lang="en-US" altLang="ja-JP" sz="900" b="0" i="0" kern="1200">
                          <a:solidFill>
                            <a:schemeClr val="tx1"/>
                          </a:solidFill>
                          <a:effectLst/>
                          <a:latin typeface="+mn-ea"/>
                          <a:ea typeface="+mn-ea"/>
                          <a:cs typeface="+mn-cs"/>
                        </a:rPr>
                        <a:t>8.17 </a:t>
                      </a:r>
                      <a:r>
                        <a:rPr kumimoji="1" lang="ja-JP" altLang="en-US" sz="900" b="0" i="0" kern="1200">
                          <a:solidFill>
                            <a:schemeClr val="tx1"/>
                          </a:solidFill>
                          <a:effectLst/>
                          <a:latin typeface="+mn-ea"/>
                          <a:ea typeface="+mn-ea"/>
                          <a:cs typeface="+mn-cs"/>
                        </a:rPr>
                        <a:t>クロックの同期</a:t>
                      </a:r>
                      <a:endParaRPr kumimoji="1" lang="en-US" altLang="ja-JP" sz="900" b="0" i="0" kern="1200">
                        <a:solidFill>
                          <a:schemeClr val="tx1"/>
                        </a:solidFill>
                        <a:effectLst/>
                        <a:latin typeface="+mn-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kern="1200">
                          <a:solidFill>
                            <a:schemeClr val="tx1"/>
                          </a:solidFill>
                          <a:effectLst/>
                          <a:latin typeface="+mn-ea"/>
                          <a:ea typeface="+mn-ea"/>
                          <a:cs typeface="+mn-cs"/>
                        </a:rPr>
                        <a:t>8.18 </a:t>
                      </a:r>
                      <a:r>
                        <a:rPr kumimoji="1" lang="ja-JP" altLang="en-US" sz="900" b="0" i="0" kern="1200">
                          <a:solidFill>
                            <a:schemeClr val="tx1"/>
                          </a:solidFill>
                          <a:effectLst/>
                          <a:latin typeface="+mn-ea"/>
                          <a:ea typeface="+mn-ea"/>
                          <a:cs typeface="+mn-cs"/>
                        </a:rPr>
                        <a:t>特権的なユーティリティプログラムの使用</a:t>
                      </a:r>
                    </a:p>
                  </a:txBody>
                  <a:tcPr>
                    <a:solidFill>
                      <a:schemeClr val="accent5">
                        <a:lumMod val="40000"/>
                        <a:lumOff val="60000"/>
                      </a:schemeClr>
                    </a:solidFill>
                  </a:tcPr>
                </a:tc>
                <a:tc>
                  <a:txBody>
                    <a:bodyPr/>
                    <a:lstStyle/>
                    <a:p>
                      <a:pPr algn="l"/>
                      <a:r>
                        <a:rPr kumimoji="1" lang="en-US" altLang="ja-JP" sz="900" b="0" i="0" kern="1200">
                          <a:solidFill>
                            <a:schemeClr val="tx1"/>
                          </a:solidFill>
                          <a:effectLst/>
                          <a:latin typeface="+mn-ea"/>
                          <a:ea typeface="+mn-ea"/>
                          <a:cs typeface="+mn-cs"/>
                        </a:rPr>
                        <a:t>8.19 </a:t>
                      </a:r>
                      <a:r>
                        <a:rPr kumimoji="1" lang="ja-JP" altLang="en-US" sz="900" b="0" i="0" kern="1200">
                          <a:solidFill>
                            <a:schemeClr val="tx1"/>
                          </a:solidFill>
                          <a:effectLst/>
                          <a:latin typeface="+mn-ea"/>
                          <a:ea typeface="+mn-ea"/>
                          <a:cs typeface="+mn-cs"/>
                        </a:rPr>
                        <a:t>運用システムに関わるソフトウェアの導入</a:t>
                      </a:r>
                    </a:p>
                    <a:p>
                      <a:pPr algn="l"/>
                      <a:r>
                        <a:rPr kumimoji="1" lang="en-US" altLang="ja-JP" sz="900" b="0" i="0" kern="1200">
                          <a:solidFill>
                            <a:schemeClr val="tx1"/>
                          </a:solidFill>
                          <a:effectLst/>
                          <a:latin typeface="+mn-ea"/>
                          <a:ea typeface="+mn-ea"/>
                          <a:cs typeface="+mn-cs"/>
                        </a:rPr>
                        <a:t>8.20 </a:t>
                      </a:r>
                      <a:r>
                        <a:rPr kumimoji="1" lang="ja-JP" altLang="en-US" sz="900" b="0" i="0" kern="1200">
                          <a:solidFill>
                            <a:schemeClr val="tx1"/>
                          </a:solidFill>
                          <a:effectLst/>
                          <a:latin typeface="+mn-ea"/>
                          <a:ea typeface="+mn-ea"/>
                          <a:cs typeface="+mn-cs"/>
                        </a:rPr>
                        <a:t>ネットワークのセキュリティ</a:t>
                      </a:r>
                    </a:p>
                    <a:p>
                      <a:pPr algn="l"/>
                      <a:r>
                        <a:rPr kumimoji="1" lang="en-US" altLang="ja-JP" sz="900" b="0" i="0" kern="1200">
                          <a:solidFill>
                            <a:schemeClr val="tx1"/>
                          </a:solidFill>
                          <a:effectLst/>
                          <a:latin typeface="+mn-ea"/>
                          <a:ea typeface="+mn-ea"/>
                          <a:cs typeface="+mn-cs"/>
                        </a:rPr>
                        <a:t>8.21 </a:t>
                      </a:r>
                      <a:r>
                        <a:rPr kumimoji="1" lang="ja-JP" altLang="en-US" sz="900" b="0" i="0" kern="1200">
                          <a:solidFill>
                            <a:schemeClr val="tx1"/>
                          </a:solidFill>
                          <a:effectLst/>
                          <a:latin typeface="+mn-ea"/>
                          <a:ea typeface="+mn-ea"/>
                          <a:cs typeface="+mn-cs"/>
                        </a:rPr>
                        <a:t>ネットワークサービスのセキュリティ</a:t>
                      </a:r>
                    </a:p>
                    <a:p>
                      <a:pPr algn="l"/>
                      <a:r>
                        <a:rPr kumimoji="1" lang="en-US" altLang="ja-JP" sz="900" b="0" i="0" kern="1200">
                          <a:solidFill>
                            <a:schemeClr val="tx1"/>
                          </a:solidFill>
                          <a:effectLst/>
                          <a:latin typeface="+mn-ea"/>
                          <a:ea typeface="+mn-ea"/>
                          <a:cs typeface="+mn-cs"/>
                        </a:rPr>
                        <a:t>8.22 </a:t>
                      </a:r>
                      <a:r>
                        <a:rPr kumimoji="1" lang="ja-JP" altLang="en-US" sz="900" b="0" i="0" kern="1200">
                          <a:solidFill>
                            <a:schemeClr val="tx1"/>
                          </a:solidFill>
                          <a:effectLst/>
                          <a:latin typeface="+mn-ea"/>
                          <a:ea typeface="+mn-ea"/>
                          <a:cs typeface="+mn-cs"/>
                        </a:rPr>
                        <a:t>ネットワークの分離</a:t>
                      </a:r>
                    </a:p>
                    <a:p>
                      <a:pPr algn="l"/>
                      <a:r>
                        <a:rPr kumimoji="1" lang="en-US" altLang="ja-JP" sz="900" b="0" i="0" kern="1200">
                          <a:solidFill>
                            <a:schemeClr val="tx1"/>
                          </a:solidFill>
                          <a:effectLst/>
                          <a:latin typeface="+mn-ea"/>
                          <a:ea typeface="+mn-ea"/>
                          <a:cs typeface="+mn-cs"/>
                        </a:rPr>
                        <a:t>8.23 </a:t>
                      </a:r>
                      <a:r>
                        <a:rPr kumimoji="1" lang="ja-JP" altLang="en-US" sz="900" b="0" i="0" kern="1200">
                          <a:solidFill>
                            <a:schemeClr val="tx1"/>
                          </a:solidFill>
                          <a:effectLst/>
                          <a:latin typeface="+mn-ea"/>
                          <a:ea typeface="+mn-ea"/>
                          <a:cs typeface="+mn-cs"/>
                        </a:rPr>
                        <a:t>ウェブ・フィルタリング</a:t>
                      </a:r>
                    </a:p>
                    <a:p>
                      <a:pPr algn="l"/>
                      <a:r>
                        <a:rPr kumimoji="1" lang="en-US" altLang="ja-JP" sz="900" b="0" i="0" kern="1200">
                          <a:solidFill>
                            <a:schemeClr val="tx1"/>
                          </a:solidFill>
                          <a:effectLst/>
                          <a:latin typeface="+mn-ea"/>
                          <a:ea typeface="+mn-ea"/>
                          <a:cs typeface="+mn-cs"/>
                        </a:rPr>
                        <a:t>8.24 </a:t>
                      </a:r>
                      <a:r>
                        <a:rPr kumimoji="1" lang="ja-JP" altLang="en-US" sz="900" b="0" i="0" kern="1200">
                          <a:solidFill>
                            <a:schemeClr val="tx1"/>
                          </a:solidFill>
                          <a:effectLst/>
                          <a:latin typeface="+mn-ea"/>
                          <a:ea typeface="+mn-ea"/>
                          <a:cs typeface="+mn-cs"/>
                        </a:rPr>
                        <a:t>暗号の使用</a:t>
                      </a:r>
                    </a:p>
                    <a:p>
                      <a:pPr algn="l"/>
                      <a:r>
                        <a:rPr kumimoji="1" lang="en-US" altLang="ja-JP" sz="900" b="0" i="0" kern="1200">
                          <a:solidFill>
                            <a:schemeClr val="tx1"/>
                          </a:solidFill>
                          <a:effectLst/>
                          <a:latin typeface="+mn-ea"/>
                          <a:ea typeface="+mn-ea"/>
                          <a:cs typeface="+mn-cs"/>
                        </a:rPr>
                        <a:t>8.25 </a:t>
                      </a:r>
                      <a:r>
                        <a:rPr kumimoji="1" lang="ja-JP" altLang="en-US" sz="900" b="0" i="0" kern="1200">
                          <a:solidFill>
                            <a:schemeClr val="tx1"/>
                          </a:solidFill>
                          <a:effectLst/>
                          <a:latin typeface="+mn-ea"/>
                          <a:ea typeface="+mn-ea"/>
                          <a:cs typeface="+mn-cs"/>
                        </a:rPr>
                        <a:t>セキュリティに配慮した開発のライフサイクル</a:t>
                      </a:r>
                    </a:p>
                    <a:p>
                      <a:pPr algn="l"/>
                      <a:r>
                        <a:rPr kumimoji="1" lang="en-US" altLang="ja-JP" sz="900" b="0" i="0" kern="1200">
                          <a:solidFill>
                            <a:schemeClr val="tx1"/>
                          </a:solidFill>
                          <a:effectLst/>
                          <a:latin typeface="+mn-ea"/>
                          <a:ea typeface="+mn-ea"/>
                          <a:cs typeface="+mn-cs"/>
                        </a:rPr>
                        <a:t>8.26 </a:t>
                      </a:r>
                      <a:r>
                        <a:rPr kumimoji="1" lang="ja-JP" altLang="en-US" sz="900" b="0" i="0" kern="1200">
                          <a:solidFill>
                            <a:schemeClr val="tx1"/>
                          </a:solidFill>
                          <a:effectLst/>
                          <a:latin typeface="+mn-ea"/>
                          <a:ea typeface="+mn-ea"/>
                          <a:cs typeface="+mn-cs"/>
                        </a:rPr>
                        <a:t>アプリケーションのセキュリティの要求事項</a:t>
                      </a:r>
                    </a:p>
                    <a:p>
                      <a:pPr algn="l"/>
                      <a:r>
                        <a:rPr kumimoji="1" lang="en-US" altLang="ja-JP" sz="900" b="0" i="0" kern="1200">
                          <a:solidFill>
                            <a:schemeClr val="tx1"/>
                          </a:solidFill>
                          <a:effectLst/>
                          <a:latin typeface="+mn-ea"/>
                          <a:ea typeface="+mn-ea"/>
                          <a:cs typeface="+mn-cs"/>
                        </a:rPr>
                        <a:t>8.27 </a:t>
                      </a:r>
                      <a:r>
                        <a:rPr kumimoji="1" lang="ja-JP" altLang="en-US" sz="900" b="0" i="0" kern="1200">
                          <a:solidFill>
                            <a:schemeClr val="tx1"/>
                          </a:solidFill>
                          <a:effectLst/>
                          <a:latin typeface="+mn-ea"/>
                          <a:ea typeface="+mn-ea"/>
                          <a:cs typeface="+mn-cs"/>
                        </a:rPr>
                        <a:t>セキュリティに配慮したシステムアーキテクチャ及びシステム構築の原則</a:t>
                      </a:r>
                    </a:p>
                    <a:p>
                      <a:pPr algn="l"/>
                      <a:r>
                        <a:rPr kumimoji="1" lang="en-US" altLang="ja-JP" sz="900" b="0" i="0" kern="1200">
                          <a:solidFill>
                            <a:schemeClr val="tx1"/>
                          </a:solidFill>
                          <a:effectLst/>
                          <a:latin typeface="+mn-ea"/>
                          <a:ea typeface="+mn-ea"/>
                          <a:cs typeface="+mn-cs"/>
                        </a:rPr>
                        <a:t>8.28 </a:t>
                      </a:r>
                      <a:r>
                        <a:rPr kumimoji="1" lang="ja-JP" altLang="en-US" sz="900" b="0" i="0" kern="1200">
                          <a:solidFill>
                            <a:schemeClr val="tx1"/>
                          </a:solidFill>
                          <a:effectLst/>
                          <a:latin typeface="+mn-ea"/>
                          <a:ea typeface="+mn-ea"/>
                          <a:cs typeface="+mn-cs"/>
                        </a:rPr>
                        <a:t>セキュリティに配慮したコーディング</a:t>
                      </a:r>
                      <a:endParaRPr kumimoji="1" lang="ja-JP" altLang="en-US" sz="900" b="0" i="0" kern="1200">
                        <a:solidFill>
                          <a:schemeClr val="tx1"/>
                        </a:solidFill>
                        <a:effectLst/>
                        <a:latin typeface="+mn-ea"/>
                        <a:ea typeface="+mn-ea"/>
                        <a:cs typeface="+mn-cs"/>
                        <a:hlinkClick r:id="" action="ppaction://noaction"/>
                      </a:endParaRPr>
                    </a:p>
                    <a:p>
                      <a:pPr algn="l"/>
                      <a:r>
                        <a:rPr kumimoji="1" lang="en-US" altLang="ja-JP" sz="900" b="0" i="0" kern="1200">
                          <a:solidFill>
                            <a:schemeClr val="tx1"/>
                          </a:solidFill>
                          <a:effectLst/>
                          <a:latin typeface="+mn-ea"/>
                          <a:ea typeface="+mn-ea"/>
                          <a:cs typeface="+mn-cs"/>
                        </a:rPr>
                        <a:t>8.29 </a:t>
                      </a:r>
                      <a:r>
                        <a:rPr kumimoji="1" lang="ja-JP" altLang="en-US" sz="900" b="0" i="0" kern="1200">
                          <a:solidFill>
                            <a:schemeClr val="tx1"/>
                          </a:solidFill>
                          <a:effectLst/>
                          <a:latin typeface="+mn-ea"/>
                          <a:ea typeface="+mn-ea"/>
                          <a:cs typeface="+mn-cs"/>
                        </a:rPr>
                        <a:t>開発及び受入れにおけるセキュリティ試験</a:t>
                      </a:r>
                    </a:p>
                    <a:p>
                      <a:pPr algn="l"/>
                      <a:r>
                        <a:rPr kumimoji="1" lang="en-US" altLang="ja-JP" sz="900" b="0" i="0" kern="1200">
                          <a:solidFill>
                            <a:schemeClr val="tx1"/>
                          </a:solidFill>
                          <a:effectLst/>
                          <a:latin typeface="+mn-ea"/>
                          <a:ea typeface="+mn-ea"/>
                          <a:cs typeface="+mn-cs"/>
                        </a:rPr>
                        <a:t>8.30 </a:t>
                      </a:r>
                      <a:r>
                        <a:rPr kumimoji="1" lang="ja-JP" altLang="en-US" sz="900" b="0" i="0" kern="1200">
                          <a:solidFill>
                            <a:schemeClr val="tx1"/>
                          </a:solidFill>
                          <a:effectLst/>
                          <a:latin typeface="+mn-ea"/>
                          <a:ea typeface="+mn-ea"/>
                          <a:cs typeface="+mn-cs"/>
                        </a:rPr>
                        <a:t>外部委託による開発</a:t>
                      </a:r>
                    </a:p>
                    <a:p>
                      <a:pPr algn="l"/>
                      <a:r>
                        <a:rPr kumimoji="1" lang="en-US" altLang="ja-JP" sz="900" b="0" i="0" kern="1200">
                          <a:solidFill>
                            <a:schemeClr val="tx1"/>
                          </a:solidFill>
                          <a:effectLst/>
                          <a:latin typeface="+mn-ea"/>
                          <a:ea typeface="+mn-ea"/>
                          <a:cs typeface="+mn-cs"/>
                        </a:rPr>
                        <a:t>8.31 </a:t>
                      </a:r>
                      <a:r>
                        <a:rPr kumimoji="1" lang="ja-JP" altLang="en-US" sz="900" b="0" i="0" kern="1200">
                          <a:solidFill>
                            <a:schemeClr val="tx1"/>
                          </a:solidFill>
                          <a:effectLst/>
                          <a:latin typeface="+mn-ea"/>
                          <a:ea typeface="+mn-ea"/>
                          <a:cs typeface="+mn-cs"/>
                        </a:rPr>
                        <a:t>開発環境、試験環境及び運用環境の分離</a:t>
                      </a:r>
                    </a:p>
                    <a:p>
                      <a:pPr algn="l"/>
                      <a:r>
                        <a:rPr kumimoji="1" lang="en-US" altLang="ja-JP" sz="900" b="0" i="0" kern="1200">
                          <a:solidFill>
                            <a:schemeClr val="tx1"/>
                          </a:solidFill>
                          <a:effectLst/>
                          <a:latin typeface="+mn-ea"/>
                          <a:ea typeface="+mn-ea"/>
                          <a:cs typeface="+mn-cs"/>
                        </a:rPr>
                        <a:t>8.32 </a:t>
                      </a:r>
                      <a:r>
                        <a:rPr kumimoji="1" lang="ja-JP" altLang="en-US" sz="900" b="0" i="0" kern="1200">
                          <a:solidFill>
                            <a:schemeClr val="tx1"/>
                          </a:solidFill>
                          <a:effectLst/>
                          <a:latin typeface="+mn-ea"/>
                          <a:ea typeface="+mn-ea"/>
                          <a:cs typeface="+mn-cs"/>
                        </a:rPr>
                        <a:t>変更管理</a:t>
                      </a:r>
                    </a:p>
                    <a:p>
                      <a:pPr algn="l"/>
                      <a:r>
                        <a:rPr kumimoji="1" lang="en-US" altLang="ja-JP" sz="900" b="0" i="0" kern="1200">
                          <a:solidFill>
                            <a:schemeClr val="tx1"/>
                          </a:solidFill>
                          <a:effectLst/>
                          <a:latin typeface="+mn-ea"/>
                          <a:ea typeface="+mn-ea"/>
                          <a:cs typeface="+mn-cs"/>
                        </a:rPr>
                        <a:t>8.33 </a:t>
                      </a:r>
                      <a:r>
                        <a:rPr kumimoji="1" lang="ja-JP" altLang="en-US" sz="900" b="0" i="0" kern="1200">
                          <a:solidFill>
                            <a:schemeClr val="tx1"/>
                          </a:solidFill>
                          <a:effectLst/>
                          <a:latin typeface="+mn-ea"/>
                          <a:ea typeface="+mn-ea"/>
                          <a:cs typeface="+mn-cs"/>
                        </a:rPr>
                        <a:t>試験情報</a:t>
                      </a:r>
                    </a:p>
                    <a:p>
                      <a:pPr algn="l"/>
                      <a:r>
                        <a:rPr kumimoji="1" lang="en-US" altLang="ja-JP" sz="900" b="0" i="0" kern="1200">
                          <a:solidFill>
                            <a:schemeClr val="tx1"/>
                          </a:solidFill>
                          <a:effectLst/>
                          <a:latin typeface="+mn-ea"/>
                          <a:ea typeface="+mn-ea"/>
                          <a:cs typeface="+mn-cs"/>
                        </a:rPr>
                        <a:t>8.34 </a:t>
                      </a:r>
                      <a:r>
                        <a:rPr kumimoji="1" lang="ja-JP" altLang="en-US" sz="900" b="0" i="0" kern="1200">
                          <a:solidFill>
                            <a:schemeClr val="tx1"/>
                          </a:solidFill>
                          <a:effectLst/>
                          <a:latin typeface="+mn-ea"/>
                          <a:ea typeface="+mn-ea"/>
                          <a:cs typeface="+mn-cs"/>
                        </a:rPr>
                        <a:t>監査試験中の情報システムの保護</a:t>
                      </a:r>
                      <a:endParaRPr kumimoji="1" lang="en-US" altLang="ja-JP" sz="900" b="0" i="0" kern="1200">
                        <a:solidFill>
                          <a:schemeClr val="tx1"/>
                        </a:solidFill>
                        <a:effectLst/>
                        <a:latin typeface="+mn-ea"/>
                        <a:ea typeface="+mn-ea"/>
                        <a:cs typeface="+mn-cs"/>
                      </a:endParaRPr>
                    </a:p>
                  </a:txBody>
                  <a:tcPr>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469890612"/>
                  </a:ext>
                </a:extLst>
              </a:tr>
            </a:tbl>
          </a:graphicData>
        </a:graphic>
      </p:graphicFrame>
      <p:sp>
        <p:nvSpPr>
          <p:cNvPr id="10" name="テキスト プレースホルダー 2">
            <a:extLst>
              <a:ext uri="{FF2B5EF4-FFF2-40B4-BE49-F238E27FC236}">
                <a16:creationId xmlns:a16="http://schemas.microsoft.com/office/drawing/2014/main" id="{B4769AD3-B8A4-1167-E0F1-EE44E0C8A7A6}"/>
              </a:ext>
            </a:extLst>
          </p:cNvPr>
          <p:cNvSpPr>
            <a:spLocks noGrp="1"/>
          </p:cNvSpPr>
          <p:nvPr>
            <p:ph type="body" sz="quarter" idx="14"/>
          </p:nvPr>
        </p:nvSpPr>
        <p:spPr>
          <a:xfrm>
            <a:off x="1123950" y="1457325"/>
            <a:ext cx="6143124" cy="381000"/>
          </a:xfrm>
        </p:spPr>
        <p:txBody>
          <a:bodyPr/>
          <a:lstStyle/>
          <a:p>
            <a:r>
              <a:rPr kumimoji="1" lang="en-US" altLang="ja-JP"/>
              <a:t>19-2-17. </a:t>
            </a:r>
            <a:r>
              <a:rPr kumimoji="1" lang="zh-TW" altLang="en-US" sz="1000"/>
              <a:t>第</a:t>
            </a:r>
            <a:r>
              <a:rPr kumimoji="1" lang="en-US" altLang="zh-TW" sz="1000"/>
              <a:t>17</a:t>
            </a:r>
            <a:r>
              <a:rPr kumimoji="1" lang="zh-TW" altLang="en-US" sz="1000"/>
              <a:t>章</a:t>
            </a:r>
            <a:r>
              <a:rPr kumimoji="1" lang="en-US" altLang="zh-TW" sz="1000"/>
              <a:t>. </a:t>
            </a:r>
            <a:r>
              <a:rPr kumimoji="1" lang="zh-TW" altLang="en-US" sz="1000"/>
              <a:t>技術的管理策</a:t>
            </a:r>
            <a:endParaRPr kumimoji="1" lang="ja-JP" altLang="en-US" sz="1000"/>
          </a:p>
        </p:txBody>
      </p:sp>
      <p:graphicFrame>
        <p:nvGraphicFramePr>
          <p:cNvPr id="3" name="表 10">
            <a:extLst>
              <a:ext uri="{FF2B5EF4-FFF2-40B4-BE49-F238E27FC236}">
                <a16:creationId xmlns:a16="http://schemas.microsoft.com/office/drawing/2014/main" id="{E51A5DE3-1E8C-7407-02EB-DB093B03B028}"/>
              </a:ext>
            </a:extLst>
          </p:cNvPr>
          <p:cNvGraphicFramePr>
            <a:graphicFrameLocks noGrp="1"/>
          </p:cNvGraphicFramePr>
          <p:nvPr>
            <p:extLst>
              <p:ext uri="{D42A27DB-BD31-4B8C-83A1-F6EECF244321}">
                <p14:modId xmlns:p14="http://schemas.microsoft.com/office/powerpoint/2010/main" val="1148116910"/>
              </p:ext>
            </p:extLst>
          </p:nvPr>
        </p:nvGraphicFramePr>
        <p:xfrm>
          <a:off x="619200" y="8908970"/>
          <a:ext cx="5612400" cy="502920"/>
        </p:xfrm>
        <a:graphic>
          <a:graphicData uri="http://schemas.openxmlformats.org/drawingml/2006/table">
            <a:tbl>
              <a:tblPr firstRow="1" bandRow="1">
                <a:tableStyleId>{5C22544A-7EE6-4342-B048-85BDC9FD1C3A}</a:tableStyleId>
              </a:tblPr>
              <a:tblGrid>
                <a:gridCol w="2361700">
                  <a:extLst>
                    <a:ext uri="{9D8B030D-6E8A-4147-A177-3AD203B41FA5}">
                      <a16:colId xmlns:a16="http://schemas.microsoft.com/office/drawing/2014/main" val="727053212"/>
                    </a:ext>
                  </a:extLst>
                </a:gridCol>
                <a:gridCol w="3250700">
                  <a:extLst>
                    <a:ext uri="{9D8B030D-6E8A-4147-A177-3AD203B41FA5}">
                      <a16:colId xmlns:a16="http://schemas.microsoft.com/office/drawing/2014/main" val="3234435599"/>
                    </a:ext>
                  </a:extLst>
                </a:gridCol>
              </a:tblGrid>
              <a:tr h="0">
                <a:tc gridSpan="2">
                  <a:txBody>
                    <a:bodyPr/>
                    <a:lstStyle/>
                    <a:p>
                      <a:r>
                        <a:rPr kumimoji="1" lang="ja-JP" altLang="en-US" sz="500" b="0">
                          <a:solidFill>
                            <a:sysClr val="windowText" lastClr="000000"/>
                          </a:solidFill>
                          <a:latin typeface="+mn-ea"/>
                          <a:ea typeface="+mn-ea"/>
                        </a:rPr>
                        <a:t>実践のために参考となる文献（参考文献）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a:solidFill>
                            <a:sysClr val="windowText" lastClr="000000"/>
                          </a:solidFill>
                          <a:latin typeface="+mn-ea"/>
                          <a:ea typeface="+mn-ea"/>
                        </a:rPr>
                        <a:t>ISO/IEC 27001:2022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4"/>
                        </a:rPr>
                        <a:t>https://www.iso.org/standard/27001</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a:solidFill>
                            <a:sysClr val="windowText" lastClr="000000"/>
                          </a:solidFill>
                          <a:latin typeface="+mn-ea"/>
                          <a:ea typeface="+mn-ea"/>
                        </a:rPr>
                        <a:t>ISO/IEC 27002:2022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5"/>
                        </a:rPr>
                        <a:t>https://www.iso.org/standard/75652.html</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30058069"/>
                  </a:ext>
                </a:extLst>
              </a:tr>
            </a:tbl>
          </a:graphicData>
        </a:graphic>
      </p:graphicFrame>
      <p:sp>
        <p:nvSpPr>
          <p:cNvPr id="7" name="四角形: 角を丸くする 6">
            <a:extLst>
              <a:ext uri="{FF2B5EF4-FFF2-40B4-BE49-F238E27FC236}">
                <a16:creationId xmlns:a16="http://schemas.microsoft.com/office/drawing/2014/main" id="{5179A28A-967A-1306-69B5-551D48CF3BA9}"/>
              </a:ext>
            </a:extLst>
          </p:cNvPr>
          <p:cNvSpPr/>
          <p:nvPr/>
        </p:nvSpPr>
        <p:spPr>
          <a:xfrm>
            <a:off x="622800" y="8068297"/>
            <a:ext cx="5612400" cy="809003"/>
          </a:xfrm>
          <a:prstGeom prst="roundRect">
            <a:avLst/>
          </a:prstGeom>
          <a:solidFill>
            <a:schemeClr val="bg1"/>
          </a:solid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r>
              <a:rPr kumimoji="1" lang="ja-JP" altLang="en-US" sz="800" b="1">
                <a:latin typeface="+mn-ea"/>
              </a:rPr>
              <a:t>認識していただきたい実施概要</a:t>
            </a:r>
            <a:endParaRPr kumimoji="1" lang="en-US" altLang="ja-JP" sz="800" b="1">
              <a:latin typeface="+mn-ea"/>
            </a:endParaRPr>
          </a:p>
          <a:p>
            <a:pPr marL="171450" indent="-171450">
              <a:buFont typeface="Wingdings" panose="05000000000000000000" pitchFamily="2" charset="2"/>
              <a:buChar char="ü"/>
            </a:pPr>
            <a:r>
              <a:rPr lang="ja-JP" altLang="en-US" sz="800" u="none" strike="noStrike">
                <a:effectLst/>
              </a:rPr>
              <a:t>リスクアセスメントの結果をもとに必要な技術的管理策を選択し、対策基準を策定すること。</a:t>
            </a:r>
            <a:endParaRPr lang="en-US" altLang="ja-JP" sz="800" u="none" strike="noStrike">
              <a:effectLst/>
            </a:endParaRPr>
          </a:p>
          <a:p>
            <a:pPr marL="171450" indent="-171450">
              <a:buFont typeface="Wingdings" panose="05000000000000000000" pitchFamily="2" charset="2"/>
              <a:buChar char="ü"/>
            </a:pPr>
            <a:r>
              <a:rPr kumimoji="1" lang="ja-JP" altLang="en-US" sz="800" b="0" i="0" u="none" strike="noStrike" kern="1200" cap="none" spc="0" normalizeH="0" baseline="0" noProof="0">
                <a:ln>
                  <a:noFill/>
                </a:ln>
                <a:solidFill>
                  <a:schemeClr val="tx1"/>
                </a:solidFill>
                <a:effectLst/>
                <a:uLnTx/>
                <a:uFill>
                  <a:solidFill>
                    <a:prstClr val="white"/>
                  </a:solidFill>
                </a:uFill>
                <a:latin typeface="+mn-ea"/>
                <a:ea typeface="+mn-ea"/>
                <a:cs typeface="+mn-cs"/>
              </a:rPr>
              <a:t>対策基準は、基本方針とともに公開可能なものとして策定すること。</a:t>
            </a:r>
            <a:endParaRPr lang="en-US" altLang="ja-JP" sz="800" u="none" strike="noStrike">
              <a:effectLst/>
            </a:endParaRPr>
          </a:p>
          <a:p>
            <a:pPr marL="171450" indent="-171450">
              <a:buFont typeface="Wingdings" panose="05000000000000000000" pitchFamily="2" charset="2"/>
              <a:buChar char="ü"/>
            </a:pPr>
            <a:r>
              <a:rPr lang="ja-JP" altLang="en-US" sz="800"/>
              <a:t>決定した対策基準をもとに、具体的に実践するための実施手順を策定すること。</a:t>
            </a:r>
            <a:endParaRPr lang="en-US" altLang="ja-JP" sz="800"/>
          </a:p>
          <a:p>
            <a:pPr marL="171450" indent="-171450">
              <a:buFont typeface="Wingdings" panose="05000000000000000000" pitchFamily="2" charset="2"/>
              <a:buChar char="ü"/>
            </a:pPr>
            <a:r>
              <a:rPr kumimoji="1" lang="ja-JP" altLang="en-US" sz="800" b="0" i="0" u="none" strike="noStrike" kern="1200" cap="none" spc="0" normalizeH="0" baseline="0" noProof="0">
                <a:ln>
                  <a:noFill/>
                </a:ln>
                <a:solidFill>
                  <a:schemeClr val="tx1"/>
                </a:solidFill>
                <a:effectLst/>
                <a:uLnTx/>
                <a:uFill>
                  <a:solidFill>
                    <a:prstClr val="white"/>
                  </a:solidFill>
                </a:uFill>
                <a:latin typeface="+mn-lt"/>
                <a:ea typeface="+mn-ea"/>
                <a:cs typeface="+mn-cs"/>
              </a:rPr>
              <a:t>実施手順は、組織の内部文書として従業員に対してわかりやすい実施手順を策定するよう心掛けること。</a:t>
            </a:r>
            <a:endParaRPr kumimoji="1" lang="en-US" altLang="ja-JP" sz="800" b="0" i="0" u="none" strike="noStrike" kern="1200" cap="none" spc="0" normalizeH="0" baseline="0" noProof="0">
              <a:ln>
                <a:noFill/>
              </a:ln>
              <a:solidFill>
                <a:schemeClr val="tx1"/>
              </a:solidFill>
              <a:effectLst/>
              <a:uLnTx/>
              <a:uFill>
                <a:solidFill>
                  <a:prstClr val="white"/>
                </a:solidFill>
              </a:uFill>
              <a:latin typeface="+mn-lt"/>
              <a:ea typeface="+mn-ea"/>
              <a:cs typeface="+mn-cs"/>
            </a:endParaRPr>
          </a:p>
          <a:p>
            <a:pPr marL="171450" indent="-171450">
              <a:buFont typeface="Wingdings" panose="05000000000000000000" pitchFamily="2" charset="2"/>
              <a:buChar char="ü"/>
            </a:pPr>
            <a:r>
              <a:rPr lang="ja-JP" altLang="en-US" sz="800"/>
              <a:t>各種テーマごとに概要を理解し、自社に適した実施手順を策定すること。</a:t>
            </a:r>
            <a:endParaRPr lang="en-US" altLang="ja-JP" sz="800"/>
          </a:p>
        </p:txBody>
      </p:sp>
      <p:sp>
        <p:nvSpPr>
          <p:cNvPr id="15" name="テキスト プレースホルダー 3">
            <a:extLst>
              <a:ext uri="{FF2B5EF4-FFF2-40B4-BE49-F238E27FC236}">
                <a16:creationId xmlns:a16="http://schemas.microsoft.com/office/drawing/2014/main" id="{16B33335-8ECD-20A6-C525-F41EA1115B95}"/>
              </a:ext>
            </a:extLst>
          </p:cNvPr>
          <p:cNvSpPr txBox="1">
            <a:spLocks/>
          </p:cNvSpPr>
          <p:nvPr/>
        </p:nvSpPr>
        <p:spPr>
          <a:xfrm>
            <a:off x="622800" y="6960695"/>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t>訴求ポイント</a:t>
            </a:r>
          </a:p>
        </p:txBody>
      </p:sp>
      <p:sp>
        <p:nvSpPr>
          <p:cNvPr id="6" name="テキスト ボックス 5">
            <a:extLst>
              <a:ext uri="{FF2B5EF4-FFF2-40B4-BE49-F238E27FC236}">
                <a16:creationId xmlns:a16="http://schemas.microsoft.com/office/drawing/2014/main" id="{17940B7B-2F99-AFF3-7B00-CB9E89EEC9E8}"/>
              </a:ext>
            </a:extLst>
          </p:cNvPr>
          <p:cNvSpPr txBox="1"/>
          <p:nvPr/>
        </p:nvSpPr>
        <p:spPr>
          <a:xfrm>
            <a:off x="622800" y="7240746"/>
            <a:ext cx="5612400" cy="738664"/>
          </a:xfrm>
          <a:prstGeom prst="rect">
            <a:avLst/>
          </a:prstGeom>
          <a:noFill/>
          <a:ln>
            <a:solidFill>
              <a:schemeClr val="tx1"/>
            </a:solidFill>
          </a:ln>
        </p:spPr>
        <p:txBody>
          <a:bodyPr wrap="square">
            <a:spAutoFit/>
          </a:bodyPr>
          <a:lstStyle/>
          <a:p>
            <a:r>
              <a:rPr kumimoji="1" lang="ja-JP" altLang="en-US" sz="1050" b="1">
                <a:latin typeface="+mn-ea"/>
              </a:rPr>
              <a:t>章</a:t>
            </a:r>
            <a:r>
              <a:rPr kumimoji="1" lang="ja-JP" altLang="en-US" sz="1050" b="1">
                <a:solidFill>
                  <a:schemeClr val="tx1"/>
                </a:solidFill>
                <a:latin typeface="+mn-ea"/>
              </a:rPr>
              <a:t>を通した気づき・学び</a:t>
            </a:r>
            <a:endParaRPr kumimoji="1" lang="en-US" altLang="ja-JP" sz="1050">
              <a:latin typeface="+mn-ea"/>
            </a:endParaRPr>
          </a:p>
          <a:p>
            <a:r>
              <a:rPr kumimoji="1" lang="ja-JP" altLang="en-US" sz="1050">
                <a:latin typeface="+mn-ea"/>
              </a:rPr>
              <a:t>　</a:t>
            </a:r>
            <a:r>
              <a:rPr kumimoji="1" lang="en-US" altLang="ja-JP" sz="1050">
                <a:latin typeface="+mn-ea"/>
              </a:rPr>
              <a:t>ISO/IEC 27002</a:t>
            </a:r>
            <a:r>
              <a:rPr kumimoji="1" lang="ja-JP" altLang="en-US" sz="1050">
                <a:latin typeface="+mn-ea"/>
              </a:rPr>
              <a:t>の内容を参考に技術的</a:t>
            </a:r>
            <a:r>
              <a:rPr kumimoji="1" lang="ja-JP" altLang="en-US" sz="1050" b="0">
                <a:solidFill>
                  <a:schemeClr val="tx1"/>
                </a:solidFill>
                <a:latin typeface="+mn-ea"/>
              </a:rPr>
              <a:t>管理策の対策基準を決定し、実施手順を作成することが大切です。</a:t>
            </a:r>
            <a:r>
              <a:rPr kumimoji="1" lang="ja-JP" altLang="en-US" sz="1050">
                <a:solidFill>
                  <a:schemeClr val="tx1"/>
                </a:solidFill>
              </a:rPr>
              <a:t>ドキュメントの作成・更新は</a:t>
            </a:r>
            <a:r>
              <a:rPr kumimoji="1" lang="ja-JP" altLang="en-US" sz="1050"/>
              <a:t>大切</a:t>
            </a:r>
            <a:r>
              <a:rPr kumimoji="1" lang="ja-JP" altLang="en-US" sz="1050">
                <a:solidFill>
                  <a:schemeClr val="tx1"/>
                </a:solidFill>
              </a:rPr>
              <a:t>ですが、本来の目標は、効果的な情報セキュリティ対策の計画と実行にあることを忘れないことが重要です。</a:t>
            </a:r>
            <a:endParaRPr lang="en-US" altLang="ja-JP" sz="800"/>
          </a:p>
        </p:txBody>
      </p:sp>
      <p:sp>
        <p:nvSpPr>
          <p:cNvPr id="14" name="四角形: 角を丸くする 13">
            <a:extLst>
              <a:ext uri="{FF2B5EF4-FFF2-40B4-BE49-F238E27FC236}">
                <a16:creationId xmlns:a16="http://schemas.microsoft.com/office/drawing/2014/main" id="{20F93326-3551-7754-39C4-D23837859093}"/>
              </a:ext>
            </a:extLst>
          </p:cNvPr>
          <p:cNvSpPr/>
          <p:nvPr/>
        </p:nvSpPr>
        <p:spPr>
          <a:xfrm>
            <a:off x="622800" y="5173929"/>
            <a:ext cx="5612400" cy="1836000"/>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171450" lvl="0" indent="-171450">
              <a:buFont typeface="Wingdings" panose="05000000000000000000" pitchFamily="2" charset="2"/>
              <a:buChar char="ü"/>
            </a:pPr>
            <a:r>
              <a:rPr kumimoji="1" lang="en-US" altLang="ja-JP" sz="800" b="1" i="0" u="none" strike="noStrike" kern="1200" cap="none" spc="0" normalizeH="0" baseline="0" noProof="0">
                <a:ln>
                  <a:noFill/>
                </a:ln>
                <a:solidFill>
                  <a:schemeClr val="tx1"/>
                </a:solidFill>
                <a:effectLst/>
                <a:uLnTx/>
                <a:uFill>
                  <a:solidFill>
                    <a:prstClr val="white"/>
                  </a:solidFill>
                </a:uFill>
                <a:latin typeface="+mn-ea"/>
                <a:cs typeface="+mn-cs"/>
              </a:rPr>
              <a:t>Security by Design</a:t>
            </a:r>
            <a:br>
              <a:rPr kumimoji="1" lang="en-US" altLang="ja-JP" sz="800" b="0" i="0" u="none" strike="noStrike" kern="1200" cap="none" spc="0" normalizeH="0" baseline="0" noProof="0">
                <a:ln>
                  <a:noFill/>
                </a:ln>
                <a:solidFill>
                  <a:schemeClr val="tx1"/>
                </a:solidFill>
                <a:effectLst/>
                <a:uLnTx/>
                <a:uFill>
                  <a:solidFill>
                    <a:prstClr val="white"/>
                  </a:solidFill>
                </a:uFill>
                <a:latin typeface="+mn-ea"/>
                <a:cs typeface="+mn-cs"/>
              </a:rPr>
            </a:br>
            <a:r>
              <a:rPr kumimoji="1" lang="ja-JP" altLang="en-US" sz="800" b="0" i="0" u="none" strike="noStrike" kern="1200" cap="none" spc="0" normalizeH="0" baseline="0" noProof="0">
                <a:ln>
                  <a:noFill/>
                </a:ln>
                <a:solidFill>
                  <a:schemeClr val="tx1"/>
                </a:solidFill>
                <a:effectLst/>
                <a:uLnTx/>
                <a:uFill>
                  <a:solidFill>
                    <a:prstClr val="white"/>
                  </a:solidFill>
                </a:uFill>
                <a:latin typeface="+mn-ea"/>
                <a:cs typeface="+mn-cs"/>
              </a:rPr>
              <a:t>　</a:t>
            </a:r>
            <a:r>
              <a:rPr kumimoji="1" lang="ja-JP" altLang="en-US" sz="800" b="0" i="0" u="none" strike="noStrike" kern="1200" cap="none" spc="0" normalizeH="0" baseline="0" noProof="0">
                <a:ln>
                  <a:noFill/>
                </a:ln>
                <a:solidFill>
                  <a:prstClr val="black"/>
                </a:solidFill>
                <a:effectLst/>
                <a:uLnTx/>
                <a:uFillTx/>
                <a:latin typeface="+mn-ea"/>
                <a:cs typeface="+mn-cs"/>
              </a:rPr>
              <a:t>開発プロセスの早い段階からセキュリティを考慮することで、開発システムのセキュリティを確保するという考え方です。</a:t>
            </a:r>
            <a:endParaRPr kumimoji="1" lang="en-US" altLang="ja-JP" sz="800" b="0" i="0" u="none" strike="noStrike" kern="1200" cap="none" spc="0" normalizeH="0" baseline="0" noProof="0">
              <a:ln>
                <a:noFill/>
              </a:ln>
              <a:solidFill>
                <a:prstClr val="black"/>
              </a:solidFill>
              <a:effectLst/>
              <a:uLnTx/>
              <a:uFillTx/>
              <a:latin typeface="+mn-ea"/>
              <a:cs typeface="+mn-cs"/>
            </a:endParaRPr>
          </a:p>
          <a:p>
            <a:pPr marL="171450" lvl="0" indent="-171450">
              <a:buFont typeface="Wingdings" panose="05000000000000000000" pitchFamily="2" charset="2"/>
              <a:buChar char="ü"/>
            </a:pPr>
            <a:r>
              <a:rPr kumimoji="1" lang="ja-JP" altLang="en-US" sz="800" b="1" i="0" u="none" strike="noStrike" kern="1200" cap="none" spc="0" normalizeH="0" baseline="0" noProof="0">
                <a:ln>
                  <a:noFill/>
                </a:ln>
                <a:solidFill>
                  <a:schemeClr val="tx1"/>
                </a:solidFill>
                <a:effectLst/>
                <a:uLnTx/>
                <a:uFill>
                  <a:solidFill>
                    <a:prstClr val="white"/>
                  </a:solidFill>
                </a:uFill>
                <a:latin typeface="+mn-ea"/>
                <a:cs typeface="+mn-cs"/>
              </a:rPr>
              <a:t>境界防御モデル・ゼロトラスト</a:t>
            </a:r>
            <a:br>
              <a:rPr kumimoji="1" lang="en-US" altLang="ja-JP" sz="800" b="0" i="0" u="none" strike="noStrike" kern="1200" cap="none" spc="0" normalizeH="0" baseline="0" noProof="0">
                <a:ln>
                  <a:noFill/>
                </a:ln>
                <a:solidFill>
                  <a:schemeClr val="tx1"/>
                </a:solidFill>
                <a:effectLst/>
                <a:uLnTx/>
                <a:uFill>
                  <a:solidFill>
                    <a:prstClr val="white"/>
                  </a:solidFill>
                </a:uFill>
                <a:latin typeface="+mn-ea"/>
                <a:cs typeface="+mn-cs"/>
              </a:rPr>
            </a:br>
            <a:r>
              <a:rPr kumimoji="1" lang="ja-JP" altLang="en-US" sz="800" b="0" i="0" u="none" strike="noStrike" kern="1200" cap="none" spc="0" normalizeH="0" baseline="0" noProof="0">
                <a:ln>
                  <a:noFill/>
                </a:ln>
                <a:solidFill>
                  <a:schemeClr val="tx1"/>
                </a:solidFill>
                <a:effectLst/>
                <a:uLnTx/>
                <a:uFill>
                  <a:solidFill>
                    <a:prstClr val="white"/>
                  </a:solidFill>
                </a:uFill>
                <a:latin typeface="+mn-ea"/>
                <a:cs typeface="+mn-cs"/>
              </a:rPr>
              <a:t>　境界防御モデルは、信用する領域（社内）と信用しない領域（社外）に境界を設け、境界線でセキュリティ対策を講じることで境界外部からの脅威を防ぐという考え方です。</a:t>
            </a:r>
            <a:br>
              <a:rPr kumimoji="1" lang="en-US" altLang="ja-JP" sz="800" b="0" i="0" u="none" strike="noStrike" kern="1200" cap="none" spc="0" normalizeH="0" baseline="0" noProof="0">
                <a:ln>
                  <a:noFill/>
                </a:ln>
                <a:solidFill>
                  <a:schemeClr val="tx1"/>
                </a:solidFill>
                <a:effectLst/>
                <a:uLnTx/>
                <a:uFill>
                  <a:solidFill>
                    <a:prstClr val="white"/>
                  </a:solidFill>
                </a:uFill>
                <a:latin typeface="+mn-ea"/>
                <a:cs typeface="+mn-cs"/>
              </a:rPr>
            </a:br>
            <a:r>
              <a:rPr kumimoji="1" lang="ja-JP" altLang="en-US" sz="800" b="0" i="0" u="none" strike="noStrike" kern="1200" cap="none" spc="0" normalizeH="0" baseline="0" noProof="0">
                <a:ln>
                  <a:noFill/>
                </a:ln>
                <a:solidFill>
                  <a:schemeClr val="tx1"/>
                </a:solidFill>
                <a:effectLst/>
                <a:uLnTx/>
                <a:uFill>
                  <a:solidFill>
                    <a:prstClr val="white"/>
                  </a:solidFill>
                </a:uFill>
                <a:latin typeface="+mn-ea"/>
                <a:cs typeface="+mn-cs"/>
              </a:rPr>
              <a:t>　ゼロトラストは、「境界」の概念をなくし、守るべき情報資産にアクセスするものはすべて確認し、認証・認可を行うことで脅威を防ぐという考え方です。</a:t>
            </a:r>
          </a:p>
          <a:p>
            <a:pPr marL="171450" lvl="0" indent="-171450">
              <a:buFont typeface="Wingdings" panose="05000000000000000000" pitchFamily="2" charset="2"/>
              <a:buChar char="ü"/>
            </a:pPr>
            <a:r>
              <a:rPr kumimoji="1" lang="ja-JP" altLang="en-US" sz="800" b="1" i="0" u="none" strike="noStrike" kern="1200" cap="none" spc="0" normalizeH="0" baseline="0" noProof="0">
                <a:ln>
                  <a:noFill/>
                </a:ln>
                <a:solidFill>
                  <a:schemeClr val="tx1"/>
                </a:solidFill>
                <a:effectLst/>
                <a:uLnTx/>
                <a:uFill>
                  <a:solidFill>
                    <a:prstClr val="white"/>
                  </a:solidFill>
                </a:uFill>
                <a:latin typeface="+mn-ea"/>
                <a:cs typeface="+mn-cs"/>
              </a:rPr>
              <a:t>ネットワーク制御</a:t>
            </a:r>
            <a:br>
              <a:rPr kumimoji="1" lang="en-US" altLang="ja-JP" sz="800" b="0" i="0" u="none" strike="noStrike" kern="1200" cap="none" spc="0" normalizeH="0" baseline="0" noProof="0">
                <a:ln>
                  <a:noFill/>
                </a:ln>
                <a:solidFill>
                  <a:schemeClr val="tx1"/>
                </a:solidFill>
                <a:effectLst/>
                <a:uLnTx/>
                <a:uFill>
                  <a:solidFill>
                    <a:prstClr val="white"/>
                  </a:solidFill>
                </a:uFill>
                <a:latin typeface="+mn-ea"/>
                <a:cs typeface="+mn-cs"/>
              </a:rPr>
            </a:br>
            <a:r>
              <a:rPr kumimoji="1" lang="ja-JP" altLang="en-US" sz="800" b="0" i="0" u="none" strike="noStrike" kern="1200" cap="none" spc="0" normalizeH="0" baseline="0" noProof="0">
                <a:ln>
                  <a:noFill/>
                </a:ln>
                <a:solidFill>
                  <a:schemeClr val="tx1"/>
                </a:solidFill>
                <a:effectLst/>
                <a:uLnTx/>
                <a:uFill>
                  <a:solidFill>
                    <a:prstClr val="white"/>
                  </a:solidFill>
                </a:uFill>
                <a:latin typeface="+mn-ea"/>
                <a:cs typeface="+mn-cs"/>
              </a:rPr>
              <a:t>　クラウドサービス、</a:t>
            </a:r>
            <a:r>
              <a:rPr kumimoji="1" lang="en-US" altLang="ja-JP" sz="800" b="0" i="0" u="none" strike="noStrike" kern="1200" cap="none" spc="0" normalizeH="0" baseline="0" noProof="0">
                <a:ln>
                  <a:noFill/>
                </a:ln>
                <a:solidFill>
                  <a:schemeClr val="tx1"/>
                </a:solidFill>
                <a:effectLst/>
                <a:uLnTx/>
                <a:uFill>
                  <a:solidFill>
                    <a:prstClr val="white"/>
                  </a:solidFill>
                </a:uFill>
                <a:latin typeface="+mn-ea"/>
                <a:cs typeface="+mn-cs"/>
              </a:rPr>
              <a:t>SDN</a:t>
            </a:r>
            <a:r>
              <a:rPr kumimoji="1" lang="ja-JP" altLang="en-US" sz="800" b="0" i="0" u="none" strike="noStrike" kern="1200" cap="none" spc="0" normalizeH="0" baseline="0" noProof="0">
                <a:ln>
                  <a:noFill/>
                </a:ln>
                <a:solidFill>
                  <a:schemeClr val="tx1"/>
                </a:solidFill>
                <a:effectLst/>
                <a:uLnTx/>
                <a:uFill>
                  <a:solidFill>
                    <a:prstClr val="white"/>
                  </a:solidFill>
                </a:uFill>
                <a:latin typeface="+mn-ea"/>
                <a:cs typeface="+mn-cs"/>
              </a:rPr>
              <a:t>、</a:t>
            </a:r>
            <a:r>
              <a:rPr kumimoji="1" lang="en-US" altLang="ja-JP" sz="800" b="0" i="0" u="none" strike="noStrike" kern="1200" cap="none" spc="0" normalizeH="0" baseline="0" noProof="0">
                <a:ln>
                  <a:noFill/>
                </a:ln>
                <a:solidFill>
                  <a:schemeClr val="tx1"/>
                </a:solidFill>
                <a:effectLst/>
                <a:uLnTx/>
                <a:uFill>
                  <a:solidFill>
                    <a:prstClr val="white"/>
                  </a:solidFill>
                </a:uFill>
                <a:latin typeface="+mn-ea"/>
                <a:cs typeface="+mn-cs"/>
              </a:rPr>
              <a:t>SD-WAN</a:t>
            </a:r>
            <a:r>
              <a:rPr kumimoji="1" lang="ja-JP" altLang="en-US" sz="800" b="0" i="0" u="none" strike="noStrike" kern="1200" cap="none" spc="0" normalizeH="0" baseline="0" noProof="0">
                <a:ln>
                  <a:noFill/>
                </a:ln>
                <a:solidFill>
                  <a:schemeClr val="tx1"/>
                </a:solidFill>
                <a:effectLst/>
                <a:uLnTx/>
                <a:uFill>
                  <a:solidFill>
                    <a:prstClr val="white"/>
                  </a:solidFill>
                </a:uFill>
                <a:latin typeface="+mn-ea"/>
                <a:cs typeface="+mn-cs"/>
              </a:rPr>
              <a:t>について説明し</a:t>
            </a:r>
            <a:r>
              <a:rPr kumimoji="1" lang="ja-JP" altLang="en-US" sz="800">
                <a:solidFill>
                  <a:schemeClr val="tx1"/>
                </a:solidFill>
                <a:uFill>
                  <a:solidFill>
                    <a:prstClr val="white"/>
                  </a:solidFill>
                </a:uFill>
                <a:latin typeface="+mn-ea"/>
              </a:rPr>
              <a:t>ています</a:t>
            </a:r>
            <a:r>
              <a:rPr kumimoji="1" lang="ja-JP" altLang="en-US" sz="800" b="0" i="0" u="none" strike="noStrike" kern="1200" cap="none" spc="0" normalizeH="0" baseline="0" noProof="0">
                <a:ln>
                  <a:noFill/>
                </a:ln>
                <a:solidFill>
                  <a:schemeClr val="tx1"/>
                </a:solidFill>
                <a:effectLst/>
                <a:uLnTx/>
                <a:uFill>
                  <a:solidFill>
                    <a:prstClr val="white"/>
                  </a:solidFill>
                </a:uFill>
                <a:latin typeface="+mn-ea"/>
                <a:cs typeface="+mn-cs"/>
              </a:rPr>
              <a:t>。</a:t>
            </a:r>
            <a:endParaRPr kumimoji="1" lang="en-US" altLang="ja-JP" sz="800" b="0" i="0" u="none" strike="noStrike" kern="1200" cap="none" spc="0" normalizeH="0" baseline="0" noProof="0">
              <a:ln>
                <a:noFill/>
              </a:ln>
              <a:solidFill>
                <a:schemeClr val="tx1"/>
              </a:solidFill>
              <a:effectLst/>
              <a:uLnTx/>
              <a:uFill>
                <a:solidFill>
                  <a:prstClr val="white"/>
                </a:solidFill>
              </a:uFill>
              <a:latin typeface="+mn-ea"/>
              <a:cs typeface="+mn-cs"/>
            </a:endParaRPr>
          </a:p>
          <a:p>
            <a:pPr marL="171450" lvl="0" indent="-171450">
              <a:buFont typeface="Wingdings" panose="05000000000000000000" pitchFamily="2" charset="2"/>
              <a:buChar char="ü"/>
            </a:pPr>
            <a:r>
              <a:rPr kumimoji="1" lang="ja-JP" altLang="en-US" sz="800" b="1" i="0" u="none" strike="noStrike" kern="1200" cap="none" spc="0" normalizeH="0" baseline="0" noProof="0">
                <a:ln>
                  <a:noFill/>
                </a:ln>
                <a:solidFill>
                  <a:schemeClr val="tx1"/>
                </a:solidFill>
                <a:effectLst/>
                <a:uLnTx/>
                <a:uFill>
                  <a:solidFill>
                    <a:prstClr val="white"/>
                  </a:solidFill>
                </a:uFill>
                <a:latin typeface="+mn-ea"/>
                <a:cs typeface="+mn-cs"/>
              </a:rPr>
              <a:t>セキュリティ統制</a:t>
            </a:r>
            <a:br>
              <a:rPr kumimoji="1" lang="en-US" altLang="ja-JP" sz="800" b="0" i="0" u="none" strike="noStrike" kern="1200" cap="none" spc="0" normalizeH="0" baseline="0" noProof="0">
                <a:ln>
                  <a:noFill/>
                </a:ln>
                <a:solidFill>
                  <a:schemeClr val="tx1"/>
                </a:solidFill>
                <a:effectLst/>
                <a:uLnTx/>
                <a:uFill>
                  <a:solidFill>
                    <a:prstClr val="white"/>
                  </a:solidFill>
                </a:uFill>
                <a:latin typeface="+mn-ea"/>
                <a:cs typeface="+mn-cs"/>
              </a:rPr>
            </a:br>
            <a:r>
              <a:rPr kumimoji="1" lang="ja-JP" altLang="en-US" sz="800" b="0" i="0" u="none" strike="noStrike" kern="1200" cap="none" spc="0" normalizeH="0" baseline="0" noProof="0">
                <a:ln>
                  <a:noFill/>
                </a:ln>
                <a:solidFill>
                  <a:schemeClr val="tx1"/>
                </a:solidFill>
                <a:effectLst/>
                <a:uLnTx/>
                <a:uFill>
                  <a:solidFill>
                    <a:prstClr val="white"/>
                  </a:solidFill>
                </a:uFill>
                <a:latin typeface="+mn-ea"/>
                <a:cs typeface="+mn-cs"/>
              </a:rPr>
              <a:t>　</a:t>
            </a:r>
            <a:r>
              <a:rPr lang="ja-JP" altLang="en-US" sz="800" b="0" i="0">
                <a:solidFill>
                  <a:srgbClr val="0F0F0F"/>
                </a:solidFill>
                <a:effectLst/>
                <a:latin typeface="+mn-ea"/>
              </a:rPr>
              <a:t>組織が情報資産を守るために採用するセキュリティ対策や仕組みのことです。セキュリティ統制を確立するために実施することができる技術を紹介し</a:t>
            </a:r>
            <a:r>
              <a:rPr lang="ja-JP" altLang="en-US" sz="800">
                <a:solidFill>
                  <a:srgbClr val="0F0F0F"/>
                </a:solidFill>
                <a:latin typeface="+mn-ea"/>
              </a:rPr>
              <a:t>ています</a:t>
            </a:r>
            <a:r>
              <a:rPr lang="ja-JP" altLang="en-US" sz="800" b="0" i="0">
                <a:solidFill>
                  <a:srgbClr val="0F0F0F"/>
                </a:solidFill>
                <a:effectLst/>
                <a:latin typeface="+mn-ea"/>
              </a:rPr>
              <a:t>。</a:t>
            </a:r>
            <a:endParaRPr kumimoji="1" lang="ja-JP" altLang="en-US" sz="800" b="0" i="0" u="none" strike="noStrike" kern="1200" cap="none" spc="0" normalizeH="0" baseline="0" noProof="0">
              <a:ln>
                <a:noFill/>
              </a:ln>
              <a:solidFill>
                <a:schemeClr val="tx1"/>
              </a:solidFill>
              <a:effectLst/>
              <a:uLnTx/>
              <a:uFill>
                <a:solidFill>
                  <a:prstClr val="white"/>
                </a:solidFill>
              </a:uFill>
              <a:latin typeface="+mn-ea"/>
              <a:cs typeface="+mn-cs"/>
            </a:endParaRPr>
          </a:p>
          <a:p>
            <a:pPr marL="171450" lvl="0" indent="-171450">
              <a:buFont typeface="Wingdings" panose="05000000000000000000" pitchFamily="2" charset="2"/>
              <a:buChar char="ü"/>
            </a:pPr>
            <a:r>
              <a:rPr kumimoji="1" lang="ja-JP" altLang="en-US" sz="800" b="1" i="0" u="none" strike="noStrike" kern="1200" cap="none" spc="0" normalizeH="0" baseline="0" noProof="0">
                <a:ln>
                  <a:noFill/>
                </a:ln>
                <a:solidFill>
                  <a:schemeClr val="tx1"/>
                </a:solidFill>
                <a:effectLst/>
                <a:uLnTx/>
                <a:uFill>
                  <a:solidFill>
                    <a:prstClr val="white"/>
                  </a:solidFill>
                </a:uFill>
                <a:latin typeface="+mn-ea"/>
                <a:cs typeface="+mn-cs"/>
              </a:rPr>
              <a:t>インシデント対応</a:t>
            </a:r>
            <a:br>
              <a:rPr kumimoji="1" lang="en-US" altLang="ja-JP" sz="800" b="0" i="0" u="none" strike="noStrike" kern="1200" cap="none" spc="0" normalizeH="0" baseline="0" noProof="0">
                <a:ln>
                  <a:noFill/>
                </a:ln>
                <a:solidFill>
                  <a:schemeClr val="tx1"/>
                </a:solidFill>
                <a:effectLst/>
                <a:uLnTx/>
                <a:uFill>
                  <a:solidFill>
                    <a:prstClr val="white"/>
                  </a:solidFill>
                </a:uFill>
                <a:latin typeface="+mn-ea"/>
                <a:cs typeface="+mn-cs"/>
              </a:rPr>
            </a:br>
            <a:r>
              <a:rPr kumimoji="1" lang="ja-JP" altLang="en-US" sz="800" b="0" i="0" u="none" strike="noStrike" kern="1200" cap="none" spc="0" normalizeH="0" baseline="0" noProof="0">
                <a:ln>
                  <a:noFill/>
                </a:ln>
                <a:solidFill>
                  <a:schemeClr val="tx1"/>
                </a:solidFill>
                <a:effectLst/>
                <a:uLnTx/>
                <a:uFill>
                  <a:solidFill>
                    <a:prstClr val="white"/>
                  </a:solidFill>
                </a:uFill>
                <a:latin typeface="+mn-ea"/>
                <a:cs typeface="+mn-cs"/>
              </a:rPr>
              <a:t>　インシデント対応の実施手順、フォレンジックについて説明し</a:t>
            </a:r>
            <a:r>
              <a:rPr kumimoji="1" lang="ja-JP" altLang="en-US" sz="800">
                <a:solidFill>
                  <a:schemeClr val="tx1"/>
                </a:solidFill>
                <a:uFill>
                  <a:solidFill>
                    <a:prstClr val="white"/>
                  </a:solidFill>
                </a:uFill>
                <a:latin typeface="+mn-ea"/>
              </a:rPr>
              <a:t>ています</a:t>
            </a:r>
            <a:r>
              <a:rPr kumimoji="1" lang="ja-JP" altLang="en-US" sz="800" b="0" i="0" u="none" strike="noStrike" kern="1200" cap="none" spc="0" normalizeH="0" baseline="0" noProof="0">
                <a:ln>
                  <a:noFill/>
                </a:ln>
                <a:solidFill>
                  <a:schemeClr val="tx1"/>
                </a:solidFill>
                <a:effectLst/>
                <a:uLnTx/>
                <a:uFill>
                  <a:solidFill>
                    <a:prstClr val="white"/>
                  </a:solidFill>
                </a:uFill>
                <a:latin typeface="+mn-ea"/>
                <a:cs typeface="+mn-cs"/>
              </a:rPr>
              <a:t>。</a:t>
            </a:r>
            <a:endParaRPr kumimoji="1" lang="en-US" altLang="ja-JP" sz="800" b="0" i="0" u="none" strike="noStrike" kern="1200" cap="none" spc="0" normalizeH="0" baseline="0" noProof="0">
              <a:ln>
                <a:noFill/>
              </a:ln>
              <a:solidFill>
                <a:schemeClr val="tx1"/>
              </a:solidFill>
              <a:effectLst/>
              <a:uLnTx/>
              <a:uFill>
                <a:solidFill>
                  <a:prstClr val="white"/>
                </a:solidFill>
              </a:uFill>
              <a:latin typeface="+mn-ea"/>
              <a:cs typeface="+mn-cs"/>
            </a:endParaRPr>
          </a:p>
        </p:txBody>
      </p:sp>
      <p:grpSp>
        <p:nvGrpSpPr>
          <p:cNvPr id="16" name="グループ化 15">
            <a:extLst>
              <a:ext uri="{FF2B5EF4-FFF2-40B4-BE49-F238E27FC236}">
                <a16:creationId xmlns:a16="http://schemas.microsoft.com/office/drawing/2014/main" id="{6B381E10-C14D-15FE-BE30-9CA61D00B67A}"/>
              </a:ext>
            </a:extLst>
          </p:cNvPr>
          <p:cNvGrpSpPr/>
          <p:nvPr/>
        </p:nvGrpSpPr>
        <p:grpSpPr>
          <a:xfrm>
            <a:off x="6109199" y="8017773"/>
            <a:ext cx="252000" cy="252000"/>
            <a:chOff x="8278860" y="7686413"/>
            <a:chExt cx="252000" cy="252000"/>
          </a:xfrm>
        </p:grpSpPr>
        <p:sp>
          <p:nvSpPr>
            <p:cNvPr id="17" name="楕円 16">
              <a:extLst>
                <a:ext uri="{FF2B5EF4-FFF2-40B4-BE49-F238E27FC236}">
                  <a16:creationId xmlns:a16="http://schemas.microsoft.com/office/drawing/2014/main" id="{9CF6C478-D396-6DD9-F1C0-5A89BEC03ED5}"/>
                </a:ext>
              </a:extLst>
            </p:cNvPr>
            <p:cNvSpPr/>
            <p:nvPr/>
          </p:nvSpPr>
          <p:spPr>
            <a:xfrm>
              <a:off x="8278860" y="7686413"/>
              <a:ext cx="252000" cy="252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pic>
          <p:nvPicPr>
            <p:cNvPr id="18" name="図 17">
              <a:extLst>
                <a:ext uri="{FF2B5EF4-FFF2-40B4-BE49-F238E27FC236}">
                  <a16:creationId xmlns:a16="http://schemas.microsoft.com/office/drawing/2014/main" id="{FBBB8225-AE9C-5A0B-BED8-9F0D31A2361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314860" y="7720313"/>
              <a:ext cx="180000" cy="180000"/>
            </a:xfrm>
            <a:prstGeom prst="rect">
              <a:avLst/>
            </a:prstGeom>
          </p:spPr>
        </p:pic>
      </p:grpSp>
      <p:sp>
        <p:nvSpPr>
          <p:cNvPr id="19" name="スライド番号プレースホルダー 3">
            <a:extLst>
              <a:ext uri="{FF2B5EF4-FFF2-40B4-BE49-F238E27FC236}">
                <a16:creationId xmlns:a16="http://schemas.microsoft.com/office/drawing/2014/main" id="{09D0B972-57F5-5741-DEA7-A7B9AA33C999}"/>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38</a:t>
            </a:r>
            <a:endParaRPr kumimoji="1" lang="ja-JP" altLang="en-US"/>
          </a:p>
        </p:txBody>
      </p:sp>
    </p:spTree>
    <p:extLst>
      <p:ext uri="{BB962C8B-B14F-4D97-AF65-F5344CB8AC3E}">
        <p14:creationId xmlns:p14="http://schemas.microsoft.com/office/powerpoint/2010/main" val="532852794"/>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4E9711F-AC7C-F7AF-43A4-E3BD35525E33}"/>
              </a:ext>
            </a:extLst>
          </p:cNvPr>
          <p:cNvSpPr>
            <a:spLocks noGrp="1"/>
          </p:cNvSpPr>
          <p:nvPr>
            <p:ph type="body" sz="quarter" idx="25"/>
          </p:nvPr>
        </p:nvSpPr>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19-2. </a:t>
            </a:r>
            <a:r>
              <a:rPr kumimoji="1" lang="ja-JP" altLang="en-US" u="sng">
                <a:uFill>
                  <a:solidFill>
                    <a:schemeClr val="bg1"/>
                  </a:solidFill>
                </a:uFill>
                <a:hlinkClick r:id="rId3" action="ppaction://hlinksldjump"/>
              </a:rPr>
              <a:t>各章の</a:t>
            </a:r>
            <a:r>
              <a:rPr lang="ja-JP" altLang="en-US" u="sng">
                <a:uFill>
                  <a:solidFill>
                    <a:schemeClr val="bg1"/>
                  </a:solidFill>
                </a:uFill>
                <a:hlinkClick r:id="rId3" action="ppaction://hlinksldjump"/>
              </a:rPr>
              <a:t>ポイント</a:t>
            </a:r>
            <a:endParaRPr kumimoji="1" lang="ja-JP" altLang="en-US" u="sng">
              <a:uFill>
                <a:solidFill>
                  <a:schemeClr val="bg1"/>
                </a:solidFill>
              </a:uFill>
            </a:endParaRPr>
          </a:p>
        </p:txBody>
      </p:sp>
      <p:sp>
        <p:nvSpPr>
          <p:cNvPr id="4" name="テキスト プレースホルダー 3">
            <a:extLst>
              <a:ext uri="{FF2B5EF4-FFF2-40B4-BE49-F238E27FC236}">
                <a16:creationId xmlns:a16="http://schemas.microsoft.com/office/drawing/2014/main" id="{1C26D60D-A9DB-4C0B-D3EE-343F5AC58484}"/>
              </a:ext>
            </a:extLst>
          </p:cNvPr>
          <p:cNvSpPr>
            <a:spLocks noGrp="1"/>
          </p:cNvSpPr>
          <p:nvPr>
            <p:ph type="body" sz="quarter" idx="16"/>
          </p:nvPr>
        </p:nvSpPr>
        <p:spPr>
          <a:xfrm>
            <a:off x="622800" y="4003352"/>
            <a:ext cx="5612400" cy="381000"/>
          </a:xfrm>
        </p:spPr>
        <p:txBody>
          <a:bodyPr/>
          <a:lstStyle/>
          <a:p>
            <a:r>
              <a:rPr kumimoji="1" lang="ja-JP" altLang="en-US"/>
              <a:t>要旨</a:t>
            </a:r>
          </a:p>
        </p:txBody>
      </p:sp>
      <p:sp>
        <p:nvSpPr>
          <p:cNvPr id="8" name="テキスト ボックス 7">
            <a:extLst>
              <a:ext uri="{FF2B5EF4-FFF2-40B4-BE49-F238E27FC236}">
                <a16:creationId xmlns:a16="http://schemas.microsoft.com/office/drawing/2014/main" id="{3B3EEC46-E25C-9E4D-6562-F9369D7E4F79}"/>
              </a:ext>
            </a:extLst>
          </p:cNvPr>
          <p:cNvSpPr txBox="1"/>
          <p:nvPr/>
        </p:nvSpPr>
        <p:spPr>
          <a:xfrm>
            <a:off x="622800" y="2001600"/>
            <a:ext cx="1959191" cy="253916"/>
          </a:xfrm>
          <a:prstGeom prst="rect">
            <a:avLst/>
          </a:prstGeom>
          <a:noFill/>
        </p:spPr>
        <p:txBody>
          <a:bodyPr wrap="none" rtlCol="0">
            <a:spAutoFit/>
          </a:bodyPr>
          <a:lstStyle/>
          <a:p>
            <a:r>
              <a:rPr kumimoji="1" lang="ja-JP" altLang="en-US" sz="1050" b="1">
                <a:latin typeface="+mn-ea"/>
              </a:rPr>
              <a:t>　</a:t>
            </a:r>
            <a:r>
              <a:rPr kumimoji="1" lang="en-US" altLang="ja-JP" sz="1050" b="1">
                <a:latin typeface="+mn-ea"/>
              </a:rPr>
              <a:t>18-1. </a:t>
            </a:r>
            <a:r>
              <a:rPr kumimoji="1" lang="ja-JP" altLang="en-US" sz="1050" b="1">
                <a:latin typeface="+mn-ea"/>
              </a:rPr>
              <a:t>内部監査・外部監査</a:t>
            </a:r>
          </a:p>
        </p:txBody>
      </p:sp>
      <p:sp>
        <p:nvSpPr>
          <p:cNvPr id="28" name="四角形: 角を丸くする 27">
            <a:extLst>
              <a:ext uri="{FF2B5EF4-FFF2-40B4-BE49-F238E27FC236}">
                <a16:creationId xmlns:a16="http://schemas.microsoft.com/office/drawing/2014/main" id="{F43435D8-35AE-3C96-D6C4-CA4D9CEDC473}"/>
              </a:ext>
            </a:extLst>
          </p:cNvPr>
          <p:cNvSpPr/>
          <p:nvPr/>
        </p:nvSpPr>
        <p:spPr>
          <a:xfrm>
            <a:off x="622800" y="3630513"/>
            <a:ext cx="5612400" cy="417601"/>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t"/>
          <a:lstStyle/>
          <a:p>
            <a:r>
              <a:rPr kumimoji="1" lang="ja-JP" altLang="en-US" sz="1050" b="1"/>
              <a:t>主なキーワード</a:t>
            </a:r>
            <a:endParaRPr kumimoji="1" lang="en-US" altLang="ja-JP" sz="1050" b="1"/>
          </a:p>
          <a:p>
            <a:r>
              <a:rPr lang="ja-JP" altLang="en-US" sz="1050" u="none" strike="noStrike">
                <a:effectLst/>
              </a:rPr>
              <a:t>内部監査、外部監査</a:t>
            </a:r>
            <a:endParaRPr kumimoji="1" lang="ja-JP" altLang="en-US" sz="1050"/>
          </a:p>
        </p:txBody>
      </p:sp>
      <p:graphicFrame>
        <p:nvGraphicFramePr>
          <p:cNvPr id="9" name="表 8">
            <a:extLst>
              <a:ext uri="{FF2B5EF4-FFF2-40B4-BE49-F238E27FC236}">
                <a16:creationId xmlns:a16="http://schemas.microsoft.com/office/drawing/2014/main" id="{13863B6A-CB80-9945-410A-DE865089AC74}"/>
              </a:ext>
            </a:extLst>
          </p:cNvPr>
          <p:cNvGraphicFramePr>
            <a:graphicFrameLocks noGrp="1"/>
          </p:cNvGraphicFramePr>
          <p:nvPr>
            <p:extLst>
              <p:ext uri="{D42A27DB-BD31-4B8C-83A1-F6EECF244321}">
                <p14:modId xmlns:p14="http://schemas.microsoft.com/office/powerpoint/2010/main" val="2658359560"/>
              </p:ext>
            </p:extLst>
          </p:nvPr>
        </p:nvGraphicFramePr>
        <p:xfrm>
          <a:off x="622800" y="5346695"/>
          <a:ext cx="5612400" cy="20116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716711521"/>
                    </a:ext>
                  </a:extLst>
                </a:gridCol>
              </a:tblGrid>
              <a:tr h="1832520">
                <a:tc>
                  <a:txBody>
                    <a:bodyPr/>
                    <a:lstStyle/>
                    <a:p>
                      <a:pPr marL="171450" indent="-171450">
                        <a:buFont typeface="Wingdings" panose="05000000000000000000" pitchFamily="2" charset="2"/>
                        <a:buChar char="Ø"/>
                      </a:pPr>
                      <a:r>
                        <a:rPr kumimoji="1" lang="en-US" altLang="ja-JP" sz="1050" b="1">
                          <a:solidFill>
                            <a:schemeClr val="tx1"/>
                          </a:solidFill>
                        </a:rPr>
                        <a:t>18-1. </a:t>
                      </a:r>
                      <a:r>
                        <a:rPr kumimoji="1" lang="ja-JP" altLang="en-US" sz="1050" b="1">
                          <a:solidFill>
                            <a:schemeClr val="tx1"/>
                          </a:solidFill>
                        </a:rPr>
                        <a:t>内部監査・外部監査</a:t>
                      </a:r>
                    </a:p>
                    <a:p>
                      <a:pPr marL="171450" lvl="0" indent="-171450">
                        <a:buFont typeface="Arial" panose="020B0604020202020204" pitchFamily="34" charset="0"/>
                        <a:buChar char="•"/>
                      </a:pPr>
                      <a:r>
                        <a:rPr kumimoji="1" lang="ja-JP" altLang="en-US" sz="1050" b="0">
                          <a:solidFill>
                            <a:schemeClr val="tx1"/>
                          </a:solidFill>
                        </a:rPr>
                        <a:t>内部監査</a:t>
                      </a:r>
                      <a:br>
                        <a:rPr kumimoji="1" lang="en-US" altLang="ja-JP" sz="1050" b="0">
                          <a:solidFill>
                            <a:schemeClr val="tx1"/>
                          </a:solidFill>
                        </a:rPr>
                      </a:br>
                      <a:r>
                        <a:rPr kumimoji="1" lang="ja-JP" altLang="en-US" sz="1050" b="0">
                          <a:solidFill>
                            <a:schemeClr val="tx1"/>
                          </a:solidFill>
                        </a:rPr>
                        <a:t>　セキュリティのルールを整備したばかりの段階では、関係者がルールを理解し、遵守できてるか適合性を重視してチェックします。運用に慣れてきたら、社内のルールや文書の内容が適切かどうか有効性をチェックします。内部監査の視点を適合性から有効性へと移していくことで、ルールが形骸化し、目的が見失われる状態を防げるでしょう。</a:t>
                      </a:r>
                      <a:endParaRPr kumimoji="1" lang="en-US" altLang="ja-JP" sz="1050" b="0">
                        <a:solidFill>
                          <a:schemeClr val="tx1"/>
                        </a:solidFill>
                      </a:endParaRPr>
                    </a:p>
                    <a:p>
                      <a:pPr marL="171450" lvl="0" indent="-171450">
                        <a:buFont typeface="Arial" panose="020B0604020202020204" pitchFamily="34" charset="0"/>
                        <a:buChar char="•"/>
                      </a:pPr>
                      <a:r>
                        <a:rPr kumimoji="1" lang="ja-JP" altLang="en-US" sz="1050" b="0">
                          <a:solidFill>
                            <a:schemeClr val="tx1"/>
                          </a:solidFill>
                        </a:rPr>
                        <a:t>外部監査</a:t>
                      </a:r>
                      <a:br>
                        <a:rPr kumimoji="1" lang="en-US" altLang="ja-JP" sz="1050" b="0">
                          <a:solidFill>
                            <a:schemeClr val="tx1"/>
                          </a:solidFill>
                        </a:rPr>
                      </a:br>
                      <a:r>
                        <a:rPr kumimoji="1" lang="ja-JP" altLang="en-US" sz="1050" b="0">
                          <a:solidFill>
                            <a:schemeClr val="tx1"/>
                          </a:solidFill>
                        </a:rPr>
                        <a:t>　セキュリティ対策の実施状況について外部監査を受けることは、情報漏えいやサイバー攻撃などのリスクに対する対策が適切かつ有効であるかどうかをチェックする手段の</a:t>
                      </a:r>
                      <a:r>
                        <a:rPr kumimoji="1" lang="en-US" altLang="ja-JP" sz="1050" b="0">
                          <a:solidFill>
                            <a:schemeClr val="tx1"/>
                          </a:solidFill>
                        </a:rPr>
                        <a:t>1</a:t>
                      </a:r>
                      <a:r>
                        <a:rPr kumimoji="1" lang="ja-JP" altLang="en-US" sz="1050" b="0">
                          <a:solidFill>
                            <a:schemeClr val="tx1"/>
                          </a:solidFill>
                        </a:rPr>
                        <a:t>つです。情報セキュリティ監査を受ければ、自社のセキュリティ対策が正しく行われているか確認でき、不十分な点を洗い出して迅速に対処できます。また、顧客や取引先に、セキュリティ対策を適切に行っていることをアピールできます。</a:t>
                      </a:r>
                    </a:p>
                  </a:txBody>
                  <a:tcP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3150062"/>
                  </a:ext>
                </a:extLst>
              </a:tr>
            </a:tbl>
          </a:graphicData>
        </a:graphic>
      </p:graphicFrame>
      <p:sp>
        <p:nvSpPr>
          <p:cNvPr id="11" name="テキスト ボックス 10">
            <a:extLst>
              <a:ext uri="{FF2B5EF4-FFF2-40B4-BE49-F238E27FC236}">
                <a16:creationId xmlns:a16="http://schemas.microsoft.com/office/drawing/2014/main" id="{0BCA531C-C7B1-58B9-D2D4-13D30F926854}"/>
              </a:ext>
            </a:extLst>
          </p:cNvPr>
          <p:cNvSpPr txBox="1"/>
          <p:nvPr/>
        </p:nvSpPr>
        <p:spPr>
          <a:xfrm>
            <a:off x="622800" y="4279246"/>
            <a:ext cx="5612400" cy="1061829"/>
          </a:xfrm>
          <a:prstGeom prst="rect">
            <a:avLst/>
          </a:prstGeom>
          <a:noFill/>
          <a:ln>
            <a:solidFill>
              <a:schemeClr val="tx1"/>
            </a:solidFill>
          </a:ln>
        </p:spPr>
        <p:txBody>
          <a:bodyPr wrap="square">
            <a:spAutoFit/>
          </a:bodyPr>
          <a:lstStyle/>
          <a:p>
            <a:pPr defTabSz="914400">
              <a:defRPr/>
            </a:pPr>
            <a:r>
              <a:rPr kumimoji="1" lang="en-US" altLang="ja-JP" sz="1050" b="1">
                <a:solidFill>
                  <a:schemeClr val="tx1"/>
                </a:solidFill>
              </a:rPr>
              <a:t>18</a:t>
            </a:r>
            <a:r>
              <a:rPr kumimoji="1" lang="ja-JP" altLang="en-US" sz="1050" b="1">
                <a:solidFill>
                  <a:schemeClr val="tx1"/>
                </a:solidFill>
              </a:rPr>
              <a:t>章の全体概要</a:t>
            </a:r>
            <a:r>
              <a:rPr lang="ja-JP" altLang="en-US" sz="1050"/>
              <a:t>　</a:t>
            </a:r>
            <a:endParaRPr lang="en-US" altLang="ja-JP" sz="1050"/>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ja-JP" altLang="en-US" sz="1050"/>
              <a:t>　セキュリティ対策状況の有効性評価として、内部監査と外部監査について説明しています。内部監査では、セキュリティのルールや扱っている文書などが、自社で規定した要求事項を満たしており、決められたルールに沿って業務が実際されているかをチェックします。外部監査では、企業が保有する情報資産を守るための体制や環境が整っているかを第三者がチェックします。</a:t>
            </a:r>
            <a:endParaRPr lang="ja-JP" altLang="en-US" sz="1050" b="0" spc="31">
              <a:solidFill>
                <a:schemeClr val="tx1"/>
              </a:solidFill>
              <a:latin typeface="+mn-ea"/>
              <a:cs typeface="Cascadia Mono" panose="020B0609020000020004" pitchFamily="49" charset="0"/>
            </a:endParaRPr>
          </a:p>
        </p:txBody>
      </p:sp>
      <p:graphicFrame>
        <p:nvGraphicFramePr>
          <p:cNvPr id="13" name="表 12">
            <a:extLst>
              <a:ext uri="{FF2B5EF4-FFF2-40B4-BE49-F238E27FC236}">
                <a16:creationId xmlns:a16="http://schemas.microsoft.com/office/drawing/2014/main" id="{6ECD99FA-A826-C41E-373F-2384C1BD05A2}"/>
              </a:ext>
            </a:extLst>
          </p:cNvPr>
          <p:cNvGraphicFramePr>
            <a:graphicFrameLocks noGrp="1"/>
          </p:cNvGraphicFramePr>
          <p:nvPr>
            <p:extLst>
              <p:ext uri="{D42A27DB-BD31-4B8C-83A1-F6EECF244321}">
                <p14:modId xmlns:p14="http://schemas.microsoft.com/office/powerpoint/2010/main" val="617281534"/>
              </p:ext>
            </p:extLst>
          </p:nvPr>
        </p:nvGraphicFramePr>
        <p:xfrm>
          <a:off x="622800" y="2267025"/>
          <a:ext cx="5612400" cy="132435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lt"/>
                          <a:ea typeface="+mn-ea"/>
                          <a:cs typeface="+mn-cs"/>
                        </a:rPr>
                        <a:t>　第</a:t>
                      </a:r>
                      <a:r>
                        <a:rPr kumimoji="1" lang="en-US" altLang="ja-JP" sz="1050" b="0" i="0" kern="1200">
                          <a:solidFill>
                            <a:schemeClr val="dk1"/>
                          </a:solidFill>
                          <a:effectLst/>
                          <a:latin typeface="+mn-lt"/>
                          <a:ea typeface="+mn-ea"/>
                          <a:cs typeface="+mn-cs"/>
                        </a:rPr>
                        <a:t>18</a:t>
                      </a:r>
                      <a:r>
                        <a:rPr kumimoji="1" lang="ja-JP" altLang="en-US" sz="1050" b="0" i="0" kern="1200">
                          <a:solidFill>
                            <a:schemeClr val="dk1"/>
                          </a:solidFill>
                          <a:effectLst/>
                          <a:latin typeface="+mn-lt"/>
                          <a:ea typeface="+mn-ea"/>
                          <a:cs typeface="+mn-cs"/>
                        </a:rPr>
                        <a:t>章では、セキュリティ対策をした結果、効果があったのか、目標に近づいているかを判断するための取組として、監査について理解することを目的とします。</a:t>
                      </a:r>
                      <a:endParaRPr kumimoji="1" lang="en-US" altLang="ja-JP" sz="105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050" dirty="0">
                          <a:solidFill>
                            <a:schemeClr val="tx1"/>
                          </a:solidFill>
                          <a:latin typeface="+mn-ea"/>
                          <a:ea typeface="+mn-ea"/>
                        </a:rPr>
                        <a:t>内部監査および外部監査の重要性について理解すること。</a:t>
                      </a:r>
                      <a:endParaRPr kumimoji="1" lang="en-US" altLang="ja-JP" sz="1050" dirty="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
        <p:nvSpPr>
          <p:cNvPr id="10" name="テキスト プレースホルダー 2">
            <a:extLst>
              <a:ext uri="{FF2B5EF4-FFF2-40B4-BE49-F238E27FC236}">
                <a16:creationId xmlns:a16="http://schemas.microsoft.com/office/drawing/2014/main" id="{87249EA1-B19B-6848-09CD-A0556DFF89CD}"/>
              </a:ext>
            </a:extLst>
          </p:cNvPr>
          <p:cNvSpPr>
            <a:spLocks noGrp="1"/>
          </p:cNvSpPr>
          <p:nvPr>
            <p:ph type="body" sz="quarter" idx="14"/>
          </p:nvPr>
        </p:nvSpPr>
        <p:spPr>
          <a:xfrm>
            <a:off x="1123950" y="1457325"/>
            <a:ext cx="6143124" cy="381000"/>
          </a:xfrm>
        </p:spPr>
        <p:txBody>
          <a:bodyPr/>
          <a:lstStyle/>
          <a:p>
            <a:r>
              <a:rPr kumimoji="1" lang="en-US" altLang="ja-JP"/>
              <a:t>19-2-18. </a:t>
            </a:r>
            <a:r>
              <a:rPr kumimoji="1" lang="ja-JP" altLang="en-US" sz="1000"/>
              <a:t>第</a:t>
            </a:r>
            <a:r>
              <a:rPr kumimoji="1" lang="en-US" altLang="ja-JP" sz="1000"/>
              <a:t>18</a:t>
            </a:r>
            <a:r>
              <a:rPr kumimoji="1" lang="ja-JP" altLang="en-US" sz="1000"/>
              <a:t>章</a:t>
            </a:r>
            <a:r>
              <a:rPr kumimoji="1" lang="en-US" altLang="ja-JP" sz="1000"/>
              <a:t>. </a:t>
            </a:r>
            <a:r>
              <a:rPr kumimoji="1" lang="ja-JP" altLang="en-US" sz="1000"/>
              <a:t>セキュリティ対策状況の有効性評価</a:t>
            </a:r>
          </a:p>
        </p:txBody>
      </p:sp>
      <p:graphicFrame>
        <p:nvGraphicFramePr>
          <p:cNvPr id="5" name="表 10">
            <a:extLst>
              <a:ext uri="{FF2B5EF4-FFF2-40B4-BE49-F238E27FC236}">
                <a16:creationId xmlns:a16="http://schemas.microsoft.com/office/drawing/2014/main" id="{8170F0B9-500A-36C5-605F-9812AFD67E80}"/>
              </a:ext>
            </a:extLst>
          </p:cNvPr>
          <p:cNvGraphicFramePr>
            <a:graphicFrameLocks noGrp="1"/>
          </p:cNvGraphicFramePr>
          <p:nvPr>
            <p:extLst>
              <p:ext uri="{D42A27DB-BD31-4B8C-83A1-F6EECF244321}">
                <p14:modId xmlns:p14="http://schemas.microsoft.com/office/powerpoint/2010/main" val="3469854092"/>
              </p:ext>
            </p:extLst>
          </p:nvPr>
        </p:nvGraphicFramePr>
        <p:xfrm>
          <a:off x="619200" y="9067727"/>
          <a:ext cx="5612400" cy="335280"/>
        </p:xfrm>
        <a:graphic>
          <a:graphicData uri="http://schemas.openxmlformats.org/drawingml/2006/table">
            <a:tbl>
              <a:tblPr firstRow="1" bandRow="1">
                <a:tableStyleId>{5C22544A-7EE6-4342-B048-85BDC9FD1C3A}</a:tableStyleId>
              </a:tblPr>
              <a:tblGrid>
                <a:gridCol w="2361700">
                  <a:extLst>
                    <a:ext uri="{9D8B030D-6E8A-4147-A177-3AD203B41FA5}">
                      <a16:colId xmlns:a16="http://schemas.microsoft.com/office/drawing/2014/main" val="727053212"/>
                    </a:ext>
                  </a:extLst>
                </a:gridCol>
                <a:gridCol w="3250700">
                  <a:extLst>
                    <a:ext uri="{9D8B030D-6E8A-4147-A177-3AD203B41FA5}">
                      <a16:colId xmlns:a16="http://schemas.microsoft.com/office/drawing/2014/main" val="3234435599"/>
                    </a:ext>
                  </a:extLst>
                </a:gridCol>
              </a:tblGrid>
              <a:tr h="0">
                <a:tc gridSpan="2">
                  <a:txBody>
                    <a:bodyPr/>
                    <a:lstStyle/>
                    <a:p>
                      <a:r>
                        <a:rPr kumimoji="1" lang="ja-JP" altLang="en-US" sz="500" b="0">
                          <a:solidFill>
                            <a:sysClr val="windowText" lastClr="000000"/>
                          </a:solidFill>
                          <a:latin typeface="+mn-ea"/>
                          <a:ea typeface="+mn-ea"/>
                        </a:rPr>
                        <a:t>実践のために参考となる文献（参考文献）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a:solidFill>
                            <a:sysClr val="windowText" lastClr="000000"/>
                          </a:solidFill>
                          <a:latin typeface="+mn-ea"/>
                          <a:ea typeface="+mn-ea"/>
                        </a:rPr>
                        <a:t>ISO/IEC 27001:2022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500" b="0" u="sng" baseline="0">
                          <a:solidFill>
                            <a:sysClr val="windowText" lastClr="000000"/>
                          </a:solidFill>
                          <a:uFill>
                            <a:solidFill>
                              <a:schemeClr val="bg1"/>
                            </a:solidFill>
                          </a:uFill>
                          <a:latin typeface="+mn-ea"/>
                          <a:ea typeface="+mn-ea"/>
                          <a:hlinkClick r:id="rId4"/>
                        </a:rPr>
                        <a:t>https://www.iso.org/standard/27001</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93803151"/>
                  </a:ext>
                </a:extLst>
              </a:tr>
            </a:tbl>
          </a:graphicData>
        </a:graphic>
      </p:graphicFrame>
      <p:sp>
        <p:nvSpPr>
          <p:cNvPr id="7" name="四角形: 角を丸くする 6">
            <a:extLst>
              <a:ext uri="{FF2B5EF4-FFF2-40B4-BE49-F238E27FC236}">
                <a16:creationId xmlns:a16="http://schemas.microsoft.com/office/drawing/2014/main" id="{595411D6-DBC8-26CE-9062-E5E7F1E6493F}"/>
              </a:ext>
            </a:extLst>
          </p:cNvPr>
          <p:cNvSpPr/>
          <p:nvPr/>
        </p:nvSpPr>
        <p:spPr>
          <a:xfrm>
            <a:off x="622800" y="8269853"/>
            <a:ext cx="5612400" cy="747370"/>
          </a:xfrm>
          <a:prstGeom prst="roundRect">
            <a:avLst/>
          </a:prstGeom>
          <a:solidFill>
            <a:schemeClr val="bg1"/>
          </a:solidFill>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r>
              <a:rPr kumimoji="1" lang="ja-JP" altLang="en-US" sz="800" b="1">
                <a:latin typeface="+mn-ea"/>
              </a:rPr>
              <a:t>認識していただきたい実施概要</a:t>
            </a:r>
            <a:endParaRPr kumimoji="1" lang="en-US" altLang="ja-JP" sz="800" b="1">
              <a:latin typeface="+mn-ea"/>
            </a:endParaRPr>
          </a:p>
          <a:p>
            <a:pPr marL="171450" indent="-171450">
              <a:buFont typeface="Wingdings" panose="05000000000000000000" pitchFamily="2" charset="2"/>
              <a:buChar char="ü"/>
            </a:pPr>
            <a:r>
              <a:rPr lang="ja-JP" altLang="en-US" sz="800" u="none" strike="noStrike">
                <a:effectLst/>
              </a:rPr>
              <a:t>外部監査を行うことで、第三者視点で企業が保有する情報資産を守るための体制や環境が整っているかをチェックでき、また</a:t>
            </a:r>
            <a:r>
              <a:rPr kumimoji="1" lang="ja-JP" altLang="en-US" sz="800">
                <a:latin typeface="+mn-ea"/>
              </a:rPr>
              <a:t>顧客や取引先に、セキュリティ対策を適切に行っているというアピールにも繋がること。</a:t>
            </a:r>
            <a:endParaRPr kumimoji="1" lang="en-US" altLang="ja-JP" sz="800">
              <a:latin typeface="+mn-ea"/>
            </a:endParaRPr>
          </a:p>
          <a:p>
            <a:pPr marL="171450" indent="-171450">
              <a:buFont typeface="Wingdings" panose="05000000000000000000" pitchFamily="2" charset="2"/>
              <a:buChar char="ü"/>
            </a:pPr>
            <a:r>
              <a:rPr kumimoji="1" lang="ja-JP" altLang="en-US" sz="800">
                <a:latin typeface="+mn-ea"/>
              </a:rPr>
              <a:t>内部監査を行うことで、セキュリティのルールや文書の内容が適切かどうかの有効性をチェックでき、形骸化し、目的が見失われている状態を防止することに繋がること。</a:t>
            </a:r>
            <a:endParaRPr kumimoji="1" lang="en-US" altLang="ja-JP" sz="800">
              <a:latin typeface="+mn-ea"/>
            </a:endParaRPr>
          </a:p>
        </p:txBody>
      </p:sp>
      <p:sp>
        <p:nvSpPr>
          <p:cNvPr id="17" name="テキスト プレースホルダー 3">
            <a:extLst>
              <a:ext uri="{FF2B5EF4-FFF2-40B4-BE49-F238E27FC236}">
                <a16:creationId xmlns:a16="http://schemas.microsoft.com/office/drawing/2014/main" id="{652927D3-E705-707C-D7A3-3E54E12AD354}"/>
              </a:ext>
            </a:extLst>
          </p:cNvPr>
          <p:cNvSpPr txBox="1">
            <a:spLocks/>
          </p:cNvSpPr>
          <p:nvPr/>
        </p:nvSpPr>
        <p:spPr>
          <a:xfrm>
            <a:off x="622800" y="7291537"/>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t>訴求ポイント</a:t>
            </a:r>
          </a:p>
        </p:txBody>
      </p:sp>
      <p:sp>
        <p:nvSpPr>
          <p:cNvPr id="21" name="テキスト ボックス 20">
            <a:extLst>
              <a:ext uri="{FF2B5EF4-FFF2-40B4-BE49-F238E27FC236}">
                <a16:creationId xmlns:a16="http://schemas.microsoft.com/office/drawing/2014/main" id="{528482F9-507C-5C09-5178-7DC56A3CFCC1}"/>
              </a:ext>
            </a:extLst>
          </p:cNvPr>
          <p:cNvSpPr txBox="1"/>
          <p:nvPr/>
        </p:nvSpPr>
        <p:spPr>
          <a:xfrm>
            <a:off x="622800" y="7578315"/>
            <a:ext cx="5612400" cy="577081"/>
          </a:xfrm>
          <a:prstGeom prst="rect">
            <a:avLst/>
          </a:prstGeom>
          <a:noFill/>
          <a:ln>
            <a:solidFill>
              <a:schemeClr val="tx1"/>
            </a:solidFill>
          </a:ln>
        </p:spPr>
        <p:txBody>
          <a:bodyPr wrap="square">
            <a:spAutoFit/>
          </a:bodyPr>
          <a:lstStyle/>
          <a:p>
            <a:r>
              <a:rPr kumimoji="1" lang="ja-JP" altLang="en-US" sz="1050" b="1">
                <a:latin typeface="+mn-ea"/>
              </a:rPr>
              <a:t>章</a:t>
            </a:r>
            <a:r>
              <a:rPr kumimoji="1" lang="ja-JP" altLang="en-US" sz="1050" b="1">
                <a:solidFill>
                  <a:schemeClr val="tx1"/>
                </a:solidFill>
                <a:latin typeface="+mn-ea"/>
              </a:rPr>
              <a:t>を通した気づき・学び</a:t>
            </a:r>
            <a:endParaRPr lang="en-US" altLang="ja-JP" sz="1050" u="none" strike="noStrike">
              <a:effectLst/>
            </a:endParaRPr>
          </a:p>
          <a:p>
            <a:r>
              <a:rPr lang="ja-JP" altLang="en-US" sz="1050" u="none" strike="noStrike">
                <a:effectLst/>
              </a:rPr>
              <a:t>　企業や組織は、セキュリティ対策状況の有効性評価として定期的に内部・外部監査を実施することが重要です。</a:t>
            </a:r>
            <a:endParaRPr kumimoji="1" lang="en-US" altLang="ja-JP" sz="1050" b="0">
              <a:solidFill>
                <a:schemeClr val="tx1"/>
              </a:solidFill>
              <a:latin typeface="+mn-ea"/>
            </a:endParaRPr>
          </a:p>
        </p:txBody>
      </p:sp>
      <p:pic>
        <p:nvPicPr>
          <p:cNvPr id="22" name="図 21">
            <a:extLst>
              <a:ext uri="{FF2B5EF4-FFF2-40B4-BE49-F238E27FC236}">
                <a16:creationId xmlns:a16="http://schemas.microsoft.com/office/drawing/2014/main" id="{6032CB98-A14A-B8E7-102B-44103DDF23A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00335" y="3652386"/>
            <a:ext cx="180000" cy="180000"/>
          </a:xfrm>
          <a:prstGeom prst="rect">
            <a:avLst/>
          </a:prstGeom>
        </p:spPr>
      </p:pic>
      <p:grpSp>
        <p:nvGrpSpPr>
          <p:cNvPr id="3" name="グループ化 2">
            <a:extLst>
              <a:ext uri="{FF2B5EF4-FFF2-40B4-BE49-F238E27FC236}">
                <a16:creationId xmlns:a16="http://schemas.microsoft.com/office/drawing/2014/main" id="{A91B7A3D-CF35-C596-609B-3E47B5209BD2}"/>
              </a:ext>
            </a:extLst>
          </p:cNvPr>
          <p:cNvGrpSpPr/>
          <p:nvPr/>
        </p:nvGrpSpPr>
        <p:grpSpPr>
          <a:xfrm>
            <a:off x="6109199" y="8208273"/>
            <a:ext cx="252000" cy="252000"/>
            <a:chOff x="8278860" y="7686413"/>
            <a:chExt cx="252000" cy="252000"/>
          </a:xfrm>
        </p:grpSpPr>
        <p:sp>
          <p:nvSpPr>
            <p:cNvPr id="6" name="楕円 5">
              <a:extLst>
                <a:ext uri="{FF2B5EF4-FFF2-40B4-BE49-F238E27FC236}">
                  <a16:creationId xmlns:a16="http://schemas.microsoft.com/office/drawing/2014/main" id="{ED774C67-42D0-B30F-A59F-771AC5CF33B7}"/>
                </a:ext>
              </a:extLst>
            </p:cNvPr>
            <p:cNvSpPr/>
            <p:nvPr/>
          </p:nvSpPr>
          <p:spPr>
            <a:xfrm>
              <a:off x="8278860" y="7686413"/>
              <a:ext cx="252000" cy="252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en-US" altLang="ja-JP" sz="1200"/>
            </a:p>
          </p:txBody>
        </p:sp>
        <p:pic>
          <p:nvPicPr>
            <p:cNvPr id="14" name="図 13">
              <a:extLst>
                <a:ext uri="{FF2B5EF4-FFF2-40B4-BE49-F238E27FC236}">
                  <a16:creationId xmlns:a16="http://schemas.microsoft.com/office/drawing/2014/main" id="{D245DBF5-AAE9-0904-42E2-3951783F05F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314860" y="7720313"/>
              <a:ext cx="180000" cy="180000"/>
            </a:xfrm>
            <a:prstGeom prst="rect">
              <a:avLst/>
            </a:prstGeom>
          </p:spPr>
        </p:pic>
      </p:grpSp>
      <p:sp>
        <p:nvSpPr>
          <p:cNvPr id="18" name="スライド番号プレースホルダー 3">
            <a:extLst>
              <a:ext uri="{FF2B5EF4-FFF2-40B4-BE49-F238E27FC236}">
                <a16:creationId xmlns:a16="http://schemas.microsoft.com/office/drawing/2014/main" id="{C78B985F-36EC-1F64-C812-1145FB8D215D}"/>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39</a:t>
            </a:r>
            <a:endParaRPr kumimoji="1" lang="ja-JP" altLang="en-US"/>
          </a:p>
        </p:txBody>
      </p:sp>
    </p:spTree>
    <p:extLst>
      <p:ext uri="{BB962C8B-B14F-4D97-AF65-F5344CB8AC3E}">
        <p14:creationId xmlns:p14="http://schemas.microsoft.com/office/powerpoint/2010/main" val="2024595181"/>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C21B425F-46EB-775D-C919-A295A0897678}"/>
              </a:ext>
            </a:extLst>
          </p:cNvPr>
          <p:cNvSpPr>
            <a:spLocks noGrp="1"/>
          </p:cNvSpPr>
          <p:nvPr>
            <p:ph type="body" sz="quarter" idx="14"/>
          </p:nvPr>
        </p:nvSpPr>
        <p:spPr/>
        <p:txBody>
          <a:bodyPr/>
          <a:lstStyle/>
          <a:p>
            <a:r>
              <a:rPr kumimoji="1" lang="en-US" altLang="ja-JP"/>
              <a:t>19-3-1. </a:t>
            </a:r>
            <a:r>
              <a:rPr kumimoji="1" lang="ja-JP" altLang="en-US"/>
              <a:t>今後のアクション</a:t>
            </a:r>
          </a:p>
        </p:txBody>
      </p:sp>
      <p:sp>
        <p:nvSpPr>
          <p:cNvPr id="6" name="テキスト プレースホルダー 1">
            <a:extLst>
              <a:ext uri="{FF2B5EF4-FFF2-40B4-BE49-F238E27FC236}">
                <a16:creationId xmlns:a16="http://schemas.microsoft.com/office/drawing/2014/main" id="{5C38AE94-E7E6-EB32-6677-2FF660D8CE3F}"/>
              </a:ext>
            </a:extLst>
          </p:cNvPr>
          <p:cNvSpPr>
            <a:spLocks noGrp="1"/>
          </p:cNvSpPr>
          <p:nvPr>
            <p:ph type="body" sz="quarter" idx="25"/>
          </p:nvPr>
        </p:nvSpPr>
        <p:spPr>
          <a:xfrm>
            <a:off x="619200" y="835200"/>
            <a:ext cx="6238800" cy="417600"/>
          </a:xfrm>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19-3 </a:t>
            </a:r>
            <a:r>
              <a:rPr kumimoji="1" lang="ja-JP" altLang="en-US" u="sng">
                <a:uFill>
                  <a:solidFill>
                    <a:schemeClr val="bg1"/>
                  </a:solidFill>
                </a:uFill>
                <a:hlinkClick r:id="rId3" action="ppaction://hlinksldjump"/>
              </a:rPr>
              <a:t>読者に今後行ってほしいこと</a:t>
            </a:r>
            <a:endParaRPr kumimoji="1" lang="ja-JP" altLang="en-US" u="sng">
              <a:uFill>
                <a:solidFill>
                  <a:schemeClr val="bg1"/>
                </a:solidFill>
              </a:uFill>
            </a:endParaRPr>
          </a:p>
        </p:txBody>
      </p:sp>
      <p:sp>
        <p:nvSpPr>
          <p:cNvPr id="2" name="テキスト プレースホルダー 3">
            <a:extLst>
              <a:ext uri="{FF2B5EF4-FFF2-40B4-BE49-F238E27FC236}">
                <a16:creationId xmlns:a16="http://schemas.microsoft.com/office/drawing/2014/main" id="{E398F198-F0E7-8B52-25CB-2393A3204C78}"/>
              </a:ext>
            </a:extLst>
          </p:cNvPr>
          <p:cNvSpPr>
            <a:spLocks noGrp="1"/>
          </p:cNvSpPr>
          <p:nvPr>
            <p:ph type="body" sz="quarter" idx="16"/>
          </p:nvPr>
        </p:nvSpPr>
        <p:spPr>
          <a:xfrm>
            <a:off x="622800" y="3938809"/>
            <a:ext cx="5612400" cy="381000"/>
          </a:xfrm>
        </p:spPr>
        <p:txBody>
          <a:bodyPr/>
          <a:lstStyle/>
          <a:p>
            <a:pPr lvl="0">
              <a:lnSpc>
                <a:spcPct val="115000"/>
              </a:lnSpc>
              <a:spcBef>
                <a:spcPts val="180"/>
              </a:spcBef>
              <a:spcAft>
                <a:spcPts val="180"/>
              </a:spcAft>
            </a:pPr>
            <a:r>
              <a:rPr lang="ja-JP" altLang="en-US" sz="1400">
                <a:latin typeface="+mn-ea"/>
                <a:cs typeface="Times New Roman" panose="02020603050405020304" pitchFamily="18" charset="0"/>
              </a:rPr>
              <a:t>テキストに記載された各章の理解を深め、経営者を含めた関係者と共有すること</a:t>
            </a:r>
          </a:p>
        </p:txBody>
      </p:sp>
      <p:sp>
        <p:nvSpPr>
          <p:cNvPr id="8" name="スライド番号プレースホルダー 3">
            <a:extLst>
              <a:ext uri="{FF2B5EF4-FFF2-40B4-BE49-F238E27FC236}">
                <a16:creationId xmlns:a16="http://schemas.microsoft.com/office/drawing/2014/main" id="{C6CE2ADD-3A12-B645-0D2E-38995DE30996}"/>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40</a:t>
            </a:r>
            <a:endParaRPr kumimoji="1" lang="ja-JP" altLang="en-US"/>
          </a:p>
        </p:txBody>
      </p:sp>
      <p:sp>
        <p:nvSpPr>
          <p:cNvPr id="7" name="テキスト ボックス 6">
            <a:extLst>
              <a:ext uri="{FF2B5EF4-FFF2-40B4-BE49-F238E27FC236}">
                <a16:creationId xmlns:a16="http://schemas.microsoft.com/office/drawing/2014/main" id="{8E6C8431-A116-AF2C-6D40-461DEBA8391E}"/>
              </a:ext>
            </a:extLst>
          </p:cNvPr>
          <p:cNvSpPr txBox="1"/>
          <p:nvPr/>
        </p:nvSpPr>
        <p:spPr>
          <a:xfrm>
            <a:off x="622800" y="2052000"/>
            <a:ext cx="5612400" cy="649793"/>
          </a:xfrm>
          <a:prstGeom prst="rect">
            <a:avLst/>
          </a:prstGeom>
          <a:noFill/>
        </p:spPr>
        <p:txBody>
          <a:bodyPr wrap="square">
            <a:spAutoFit/>
          </a:bodyPr>
          <a:lstStyle/>
          <a:p>
            <a:pPr lvl="0">
              <a:lnSpc>
                <a:spcPct val="115000"/>
              </a:lnSpc>
              <a:spcBef>
                <a:spcPts val="180"/>
              </a:spcBef>
              <a:spcAft>
                <a:spcPts val="180"/>
              </a:spcAft>
            </a:pPr>
            <a:r>
              <a:rPr lang="ja-JP" altLang="en-US" sz="1050">
                <a:latin typeface="+mn-ea"/>
                <a:cs typeface="Times New Roman" panose="02020603050405020304" pitchFamily="18" charset="0"/>
              </a:rPr>
              <a:t>　</a:t>
            </a:r>
            <a:r>
              <a:rPr lang="ja-JP" altLang="ja-JP" sz="1050">
                <a:effectLst/>
                <a:latin typeface="+mn-ea"/>
                <a:cs typeface="Times New Roman" panose="02020603050405020304" pitchFamily="18" charset="0"/>
              </a:rPr>
              <a:t>本テキスト</a:t>
            </a:r>
            <a:r>
              <a:rPr lang="ja-JP" altLang="en-US" sz="1050">
                <a:latin typeface="+mn-ea"/>
                <a:cs typeface="Times New Roman" panose="02020603050405020304" pitchFamily="18" charset="0"/>
              </a:rPr>
              <a:t>で</a:t>
            </a:r>
            <a:r>
              <a:rPr lang="ja-JP" altLang="ja-JP" sz="1050">
                <a:effectLst/>
                <a:latin typeface="+mn-ea"/>
                <a:cs typeface="Times New Roman" panose="02020603050405020304" pitchFamily="18" charset="0"/>
              </a:rPr>
              <a:t>は、「</a:t>
            </a:r>
            <a:r>
              <a:rPr lang="en-US" altLang="ja-JP" sz="1050">
                <a:effectLst/>
                <a:latin typeface="+mn-ea"/>
                <a:cs typeface="Times New Roman" panose="02020603050405020304" pitchFamily="18" charset="0"/>
              </a:rPr>
              <a:t>DX</a:t>
            </a:r>
            <a:r>
              <a:rPr lang="ja-JP" altLang="ja-JP" sz="1050">
                <a:effectLst/>
                <a:latin typeface="+mn-ea"/>
                <a:cs typeface="Times New Roman" panose="02020603050405020304" pitchFamily="18" charset="0"/>
              </a:rPr>
              <a:t>推進の必要性からセキュリティ対策の実施手順を策定する」ところまで</a:t>
            </a:r>
            <a:r>
              <a:rPr lang="ja-JP" altLang="en-US" sz="1050">
                <a:effectLst/>
                <a:latin typeface="+mn-ea"/>
                <a:cs typeface="Times New Roman" panose="02020603050405020304" pitchFamily="18" charset="0"/>
              </a:rPr>
              <a:t>を</a:t>
            </a:r>
            <a:r>
              <a:rPr lang="ja-JP" altLang="ja-JP" sz="1050">
                <a:effectLst/>
                <a:latin typeface="+mn-ea"/>
                <a:cs typeface="Times New Roman" panose="02020603050405020304" pitchFamily="18" charset="0"/>
              </a:rPr>
              <a:t>解説し</a:t>
            </a:r>
            <a:r>
              <a:rPr lang="ja-JP" altLang="en-US" sz="1050">
                <a:effectLst/>
                <a:latin typeface="+mn-ea"/>
                <a:cs typeface="Times New Roman" panose="02020603050405020304" pitchFamily="18" charset="0"/>
              </a:rPr>
              <a:t>ました。本テキストの内容を</a:t>
            </a:r>
            <a:r>
              <a:rPr lang="ja-JP" altLang="ja-JP" sz="1050">
                <a:effectLst/>
                <a:latin typeface="+mn-ea"/>
                <a:cs typeface="Times New Roman" panose="02020603050405020304" pitchFamily="18" charset="0"/>
              </a:rPr>
              <a:t>実践</a:t>
            </a:r>
            <a:r>
              <a:rPr lang="ja-JP" altLang="en-US" sz="1050">
                <a:effectLst/>
                <a:latin typeface="+mn-ea"/>
                <a:cs typeface="Times New Roman" panose="02020603050405020304" pitchFamily="18" charset="0"/>
              </a:rPr>
              <a:t>する</a:t>
            </a:r>
            <a:r>
              <a:rPr lang="ja-JP" altLang="ja-JP" sz="1050">
                <a:effectLst/>
                <a:latin typeface="+mn-ea"/>
                <a:cs typeface="Times New Roman" panose="02020603050405020304" pitchFamily="18" charset="0"/>
              </a:rPr>
              <a:t>にあた</a:t>
            </a:r>
            <a:r>
              <a:rPr lang="ja-JP" altLang="en-US" sz="1050">
                <a:latin typeface="+mn-ea"/>
                <a:cs typeface="Times New Roman" panose="02020603050405020304" pitchFamily="18" charset="0"/>
              </a:rPr>
              <a:t>って</a:t>
            </a:r>
            <a:r>
              <a:rPr lang="ja-JP" altLang="en-US" sz="1050">
                <a:effectLst/>
                <a:latin typeface="+mn-ea"/>
                <a:cs typeface="Times New Roman" panose="02020603050405020304" pitchFamily="18" charset="0"/>
              </a:rPr>
              <a:t>行うべき事項</a:t>
            </a:r>
            <a:r>
              <a:rPr lang="ja-JP" altLang="en-US" sz="1050">
                <a:latin typeface="+mn-ea"/>
                <a:cs typeface="Times New Roman" panose="02020603050405020304" pitchFamily="18" charset="0"/>
              </a:rPr>
              <a:t>を</a:t>
            </a:r>
            <a:r>
              <a:rPr lang="ja-JP" altLang="ja-JP" sz="1050">
                <a:effectLst/>
                <a:latin typeface="+mn-ea"/>
                <a:cs typeface="Times New Roman" panose="02020603050405020304" pitchFamily="18" charset="0"/>
              </a:rPr>
              <a:t>列挙</a:t>
            </a:r>
            <a:r>
              <a:rPr lang="ja-JP" altLang="en-US" sz="1050">
                <a:latin typeface="+mn-ea"/>
                <a:cs typeface="Times New Roman" panose="02020603050405020304" pitchFamily="18" charset="0"/>
              </a:rPr>
              <a:t>し、</a:t>
            </a:r>
            <a:r>
              <a:rPr lang="ja-JP" altLang="ja-JP" sz="1050">
                <a:effectLst/>
                <a:latin typeface="+mn-ea"/>
                <a:cs typeface="Times New Roman" panose="02020603050405020304" pitchFamily="18" charset="0"/>
              </a:rPr>
              <a:t>概要を</a:t>
            </a:r>
            <a:r>
              <a:rPr lang="ja-JP" altLang="en-US" sz="1050">
                <a:effectLst/>
                <a:latin typeface="+mn-ea"/>
                <a:cs typeface="Times New Roman" panose="02020603050405020304" pitchFamily="18" charset="0"/>
              </a:rPr>
              <a:t>説明します。</a:t>
            </a:r>
            <a:endParaRPr lang="en-US" altLang="ja-JP" sz="1050">
              <a:effectLst/>
              <a:latin typeface="+mn-ea"/>
              <a:cs typeface="Times New Roman" panose="02020603050405020304" pitchFamily="18" charset="0"/>
            </a:endParaRPr>
          </a:p>
        </p:txBody>
      </p:sp>
      <p:sp>
        <p:nvSpPr>
          <p:cNvPr id="11" name="四角形: 角を丸くする 10">
            <a:extLst>
              <a:ext uri="{FF2B5EF4-FFF2-40B4-BE49-F238E27FC236}">
                <a16:creationId xmlns:a16="http://schemas.microsoft.com/office/drawing/2014/main" id="{39AC9EDA-B6D8-96BD-797D-8D6F031F476E}"/>
              </a:ext>
            </a:extLst>
          </p:cNvPr>
          <p:cNvSpPr/>
          <p:nvPr/>
        </p:nvSpPr>
        <p:spPr>
          <a:xfrm>
            <a:off x="622800" y="2677698"/>
            <a:ext cx="5612400" cy="987522"/>
          </a:xfrm>
          <a:prstGeom prst="roundRect">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lvl="0">
              <a:lnSpc>
                <a:spcPct val="115000"/>
              </a:lnSpc>
              <a:spcBef>
                <a:spcPts val="180"/>
              </a:spcBef>
              <a:spcAft>
                <a:spcPts val="180"/>
              </a:spcAft>
            </a:pPr>
            <a:r>
              <a:rPr lang="ja-JP" altLang="en-US" sz="1050" b="1">
                <a:effectLst/>
                <a:latin typeface="+mn-ea"/>
                <a:cs typeface="Times New Roman" panose="02020603050405020304" pitchFamily="18" charset="0"/>
              </a:rPr>
              <a:t>本テキストの内容を</a:t>
            </a:r>
            <a:r>
              <a:rPr lang="ja-JP" altLang="ja-JP" sz="1050" b="1">
                <a:effectLst/>
                <a:latin typeface="+mn-ea"/>
                <a:cs typeface="Times New Roman" panose="02020603050405020304" pitchFamily="18" charset="0"/>
              </a:rPr>
              <a:t>実践</a:t>
            </a:r>
            <a:r>
              <a:rPr lang="ja-JP" altLang="en-US" sz="1050" b="1">
                <a:latin typeface="+mn-ea"/>
                <a:cs typeface="Times New Roman" panose="02020603050405020304" pitchFamily="18" charset="0"/>
              </a:rPr>
              <a:t>するために</a:t>
            </a:r>
            <a:r>
              <a:rPr lang="ja-JP" altLang="en-US" sz="1050" b="1">
                <a:effectLst/>
                <a:latin typeface="+mn-ea"/>
                <a:cs typeface="Times New Roman" panose="02020603050405020304" pitchFamily="18" charset="0"/>
              </a:rPr>
              <a:t>行うべき事項</a:t>
            </a:r>
            <a:endParaRPr lang="en-US" altLang="ja-JP" sz="1050" b="1">
              <a:latin typeface="+mn-ea"/>
              <a:cs typeface="Times New Roman" panose="02020603050405020304" pitchFamily="18" charset="0"/>
            </a:endParaRPr>
          </a:p>
          <a:p>
            <a:pPr marL="171450" lvl="0" indent="-171450">
              <a:lnSpc>
                <a:spcPct val="115000"/>
              </a:lnSpc>
              <a:spcBef>
                <a:spcPts val="180"/>
              </a:spcBef>
              <a:spcAft>
                <a:spcPts val="180"/>
              </a:spcAft>
              <a:buFont typeface="Arial" panose="020B0604020202020204" pitchFamily="34" charset="0"/>
              <a:buChar char="•"/>
            </a:pPr>
            <a:r>
              <a:rPr lang="ja-JP" altLang="en-US" sz="1050">
                <a:latin typeface="+mn-ea"/>
                <a:cs typeface="Times New Roman" panose="02020603050405020304" pitchFamily="18" charset="0"/>
              </a:rPr>
              <a:t>テキストに記載された各章の理解を深め、経営者を含めた関係者と共有すること</a:t>
            </a:r>
            <a:endParaRPr lang="en-US" altLang="ja-JP" sz="1050">
              <a:latin typeface="+mn-ea"/>
              <a:cs typeface="Times New Roman" panose="02020603050405020304" pitchFamily="18" charset="0"/>
            </a:endParaRPr>
          </a:p>
          <a:p>
            <a:pPr marL="171450" lvl="0" indent="-171450">
              <a:lnSpc>
                <a:spcPct val="115000"/>
              </a:lnSpc>
              <a:spcBef>
                <a:spcPts val="180"/>
              </a:spcBef>
              <a:spcAft>
                <a:spcPts val="180"/>
              </a:spcAft>
              <a:buFont typeface="Arial" panose="020B0604020202020204" pitchFamily="34" charset="0"/>
              <a:buChar char="•"/>
            </a:pPr>
            <a:r>
              <a:rPr lang="ja-JP" altLang="en-US" sz="1050">
                <a:latin typeface="+mn-ea"/>
                <a:cs typeface="Times New Roman" panose="02020603050405020304" pitchFamily="18" charset="0"/>
              </a:rPr>
              <a:t>経営者のリーダーシップによって社内体制を整備すること</a:t>
            </a:r>
            <a:endParaRPr lang="en-US" altLang="ja-JP" sz="1050">
              <a:latin typeface="+mn-ea"/>
              <a:cs typeface="Times New Roman" panose="02020603050405020304" pitchFamily="18" charset="0"/>
            </a:endParaRPr>
          </a:p>
          <a:p>
            <a:pPr marL="171450" lvl="0" indent="-171450">
              <a:lnSpc>
                <a:spcPct val="115000"/>
              </a:lnSpc>
              <a:spcBef>
                <a:spcPts val="180"/>
              </a:spcBef>
              <a:spcAft>
                <a:spcPts val="180"/>
              </a:spcAft>
              <a:buFont typeface="Arial" panose="020B0604020202020204" pitchFamily="34" charset="0"/>
              <a:buChar char="•"/>
            </a:pPr>
            <a:r>
              <a:rPr lang="ja-JP" altLang="en-US" sz="1050">
                <a:latin typeface="+mn-ea"/>
                <a:cs typeface="Times New Roman" panose="02020603050405020304" pitchFamily="18" charset="0"/>
              </a:rPr>
              <a:t>整備した社内体制において順次具体的なアクションを実践すること</a:t>
            </a:r>
            <a:endParaRPr lang="en-US" altLang="ja-JP" sz="1050">
              <a:latin typeface="+mn-ea"/>
              <a:cs typeface="Times New Roman" panose="02020603050405020304" pitchFamily="18" charset="0"/>
            </a:endParaRPr>
          </a:p>
        </p:txBody>
      </p:sp>
      <p:sp>
        <p:nvSpPr>
          <p:cNvPr id="12" name="テキスト ボックス 11">
            <a:extLst>
              <a:ext uri="{FF2B5EF4-FFF2-40B4-BE49-F238E27FC236}">
                <a16:creationId xmlns:a16="http://schemas.microsoft.com/office/drawing/2014/main" id="{BB7393ED-1291-3D1A-EC58-9AA47C07644F}"/>
              </a:ext>
            </a:extLst>
          </p:cNvPr>
          <p:cNvSpPr txBox="1"/>
          <p:nvPr/>
        </p:nvSpPr>
        <p:spPr>
          <a:xfrm>
            <a:off x="622800" y="4417409"/>
            <a:ext cx="5612400" cy="4003147"/>
          </a:xfrm>
          <a:prstGeom prst="rect">
            <a:avLst/>
          </a:prstGeom>
          <a:noFill/>
        </p:spPr>
        <p:txBody>
          <a:bodyPr wrap="square">
            <a:spAutoFit/>
          </a:bodyPr>
          <a:lstStyle/>
          <a:p>
            <a:pPr marL="171450" lvl="0" indent="-171450">
              <a:lnSpc>
                <a:spcPct val="115000"/>
              </a:lnSpc>
              <a:spcBef>
                <a:spcPts val="180"/>
              </a:spcBef>
              <a:spcAft>
                <a:spcPts val="180"/>
              </a:spcAft>
              <a:buFont typeface="Wingdings" panose="05000000000000000000" pitchFamily="2" charset="2"/>
              <a:buChar char="Ø"/>
            </a:pPr>
            <a:r>
              <a:rPr lang="ja-JP" altLang="en-US" sz="800" b="1">
                <a:effectLst/>
                <a:latin typeface="+mn-ea"/>
                <a:cs typeface="Times New Roman" panose="02020603050405020304" pitchFamily="18" charset="0"/>
              </a:rPr>
              <a:t>各章のポイントの理解</a:t>
            </a:r>
            <a:br>
              <a:rPr lang="en-US" altLang="ja-JP" sz="800">
                <a:effectLst/>
                <a:latin typeface="+mn-ea"/>
                <a:cs typeface="Times New Roman" panose="02020603050405020304" pitchFamily="18" charset="0"/>
              </a:rPr>
            </a:br>
            <a:r>
              <a:rPr lang="ja-JP" altLang="en-US" sz="800">
                <a:effectLst/>
                <a:latin typeface="+mn-ea"/>
                <a:cs typeface="Times New Roman" panose="02020603050405020304" pitchFamily="18" charset="0"/>
              </a:rPr>
              <a:t>　</a:t>
            </a:r>
            <a:r>
              <a:rPr lang="ja-JP" altLang="ja-JP" sz="800">
                <a:effectLst/>
                <a:latin typeface="+mn-ea"/>
                <a:cs typeface="Times New Roman" panose="02020603050405020304" pitchFamily="18" charset="0"/>
              </a:rPr>
              <a:t>テキストに記載された</a:t>
            </a:r>
            <a:r>
              <a:rPr lang="ja-JP" altLang="en-US" sz="800"/>
              <a:t>「セキュリティを考える上で必要となる社会情勢、国の施策に関する情報」、「セキュリティ対策を検討する上で必要となるセキュリティ知識」、「セキュリティ対策を実施するための具体的な手法」</a:t>
            </a:r>
            <a:r>
              <a:rPr lang="ja-JP" altLang="ja-JP" sz="800">
                <a:effectLst/>
                <a:latin typeface="+mn-ea"/>
                <a:cs typeface="Times New Roman" panose="02020603050405020304" pitchFamily="18" charset="0"/>
              </a:rPr>
              <a:t>を再認識し、理解を深めること</a:t>
            </a:r>
            <a:r>
              <a:rPr lang="ja-JP" altLang="en-US" sz="800">
                <a:effectLst/>
                <a:latin typeface="+mn-ea"/>
                <a:cs typeface="Times New Roman" panose="02020603050405020304" pitchFamily="18" charset="0"/>
              </a:rPr>
              <a:t>。</a:t>
            </a:r>
            <a:endParaRPr lang="en-US" altLang="ja-JP" sz="800">
              <a:effectLst/>
              <a:latin typeface="+mn-ea"/>
              <a:cs typeface="Times New Roman" panose="02020603050405020304" pitchFamily="18" charset="0"/>
            </a:endParaRPr>
          </a:p>
          <a:p>
            <a:pPr lvl="0">
              <a:lnSpc>
                <a:spcPct val="115000"/>
              </a:lnSpc>
              <a:spcBef>
                <a:spcPts val="180"/>
              </a:spcBef>
              <a:spcAft>
                <a:spcPts val="180"/>
              </a:spcAft>
            </a:pPr>
            <a:endParaRPr lang="en-US" altLang="ja-JP" sz="800">
              <a:latin typeface="+mn-ea"/>
              <a:cs typeface="Times New Roman" panose="02020603050405020304" pitchFamily="18" charset="0"/>
            </a:endParaRPr>
          </a:p>
          <a:p>
            <a:pPr marL="171450" lvl="0" indent="-171450">
              <a:lnSpc>
                <a:spcPct val="115000"/>
              </a:lnSpc>
              <a:spcBef>
                <a:spcPts val="180"/>
              </a:spcBef>
              <a:spcAft>
                <a:spcPts val="180"/>
              </a:spcAft>
              <a:buFont typeface="Wingdings" panose="05000000000000000000" pitchFamily="2" charset="2"/>
              <a:buChar char="Ø"/>
            </a:pPr>
            <a:r>
              <a:rPr lang="en-US" altLang="ja-JP" sz="800" b="1">
                <a:effectLst/>
                <a:latin typeface="+mn-ea"/>
                <a:cs typeface="Times New Roman" panose="02020603050405020304" pitchFamily="18" charset="0"/>
              </a:rPr>
              <a:t>DX</a:t>
            </a:r>
            <a:r>
              <a:rPr lang="ja-JP" altLang="ja-JP" sz="800" b="1">
                <a:effectLst/>
                <a:latin typeface="+mn-ea"/>
                <a:cs typeface="Times New Roman" panose="02020603050405020304" pitchFamily="18" charset="0"/>
              </a:rPr>
              <a:t>推進の考え方の把握</a:t>
            </a:r>
          </a:p>
          <a:p>
            <a:pPr marL="171450" indent="-171450">
              <a:lnSpc>
                <a:spcPct val="115000"/>
              </a:lnSpc>
              <a:spcBef>
                <a:spcPts val="180"/>
              </a:spcBef>
              <a:spcAft>
                <a:spcPts val="180"/>
              </a:spcAft>
              <a:buFont typeface="Arial" panose="020B0604020202020204" pitchFamily="34" charset="0"/>
              <a:buChar char="•"/>
            </a:pPr>
            <a:r>
              <a:rPr lang="ja-JP" altLang="ja-JP" sz="800">
                <a:effectLst/>
                <a:latin typeface="+mn-ea"/>
                <a:cs typeface="Times New Roman" panose="02020603050405020304" pitchFamily="18" charset="0"/>
              </a:rPr>
              <a:t>社会情勢、国の施策から</a:t>
            </a:r>
            <a:r>
              <a:rPr lang="en-US" altLang="ja-JP" sz="800">
                <a:effectLst/>
                <a:latin typeface="+mn-ea"/>
                <a:cs typeface="Times New Roman" panose="02020603050405020304" pitchFamily="18" charset="0"/>
              </a:rPr>
              <a:t>DX</a:t>
            </a:r>
            <a:r>
              <a:rPr lang="ja-JP" altLang="ja-JP" sz="800">
                <a:effectLst/>
                <a:latin typeface="+mn-ea"/>
                <a:cs typeface="Times New Roman" panose="02020603050405020304" pitchFamily="18" charset="0"/>
              </a:rPr>
              <a:t>推進の方向性</a:t>
            </a:r>
            <a:br>
              <a:rPr lang="en-US" altLang="ja-JP" sz="800">
                <a:latin typeface="+mn-ea"/>
                <a:cs typeface="Times New Roman" panose="02020603050405020304" pitchFamily="18" charset="0"/>
              </a:rPr>
            </a:br>
            <a:r>
              <a:rPr lang="ja-JP" altLang="en-US" sz="800">
                <a:latin typeface="+mn-ea"/>
                <a:cs typeface="Times New Roman" panose="02020603050405020304" pitchFamily="18" charset="0"/>
              </a:rPr>
              <a:t>　</a:t>
            </a:r>
            <a:r>
              <a:rPr lang="ja-JP" altLang="ja-JP" sz="800">
                <a:effectLst/>
                <a:latin typeface="+mn-ea"/>
                <a:cs typeface="Times New Roman" panose="02020603050405020304" pitchFamily="18" charset="0"/>
              </a:rPr>
              <a:t>中小企業においても</a:t>
            </a:r>
            <a:r>
              <a:rPr lang="en-US" altLang="ja-JP" sz="800">
                <a:effectLst/>
                <a:latin typeface="+mn-ea"/>
                <a:cs typeface="Times New Roman" panose="02020603050405020304" pitchFamily="18" charset="0"/>
              </a:rPr>
              <a:t>DX</a:t>
            </a:r>
            <a:r>
              <a:rPr lang="ja-JP" altLang="ja-JP" sz="800">
                <a:effectLst/>
                <a:latin typeface="+mn-ea"/>
                <a:cs typeface="Times New Roman" panose="02020603050405020304" pitchFamily="18" charset="0"/>
              </a:rPr>
              <a:t>推進が必要</a:t>
            </a:r>
            <a:r>
              <a:rPr lang="ja-JP" altLang="en-US" sz="800">
                <a:effectLst/>
                <a:latin typeface="+mn-ea"/>
                <a:cs typeface="Times New Roman" panose="02020603050405020304" pitchFamily="18" charset="0"/>
              </a:rPr>
              <a:t>であること。</a:t>
            </a:r>
            <a:endParaRPr lang="en-US" altLang="ja-JP" sz="800">
              <a:effectLst/>
              <a:latin typeface="+mn-ea"/>
              <a:cs typeface="Times New Roman" panose="02020603050405020304" pitchFamily="18" charset="0"/>
            </a:endParaRPr>
          </a:p>
          <a:p>
            <a:pPr marL="171450" indent="-171450">
              <a:lnSpc>
                <a:spcPct val="115000"/>
              </a:lnSpc>
              <a:spcBef>
                <a:spcPts val="180"/>
              </a:spcBef>
              <a:spcAft>
                <a:spcPts val="180"/>
              </a:spcAft>
              <a:buFont typeface="Arial" panose="020B0604020202020204" pitchFamily="34" charset="0"/>
              <a:buChar char="•"/>
            </a:pPr>
            <a:r>
              <a:rPr lang="ja-JP" altLang="ja-JP" sz="800">
                <a:effectLst/>
                <a:latin typeface="+mn-ea"/>
                <a:cs typeface="Times New Roman" panose="02020603050405020304" pitchFamily="18" charset="0"/>
              </a:rPr>
              <a:t>自組織における</a:t>
            </a:r>
            <a:r>
              <a:rPr lang="en-US" altLang="ja-JP" sz="800">
                <a:effectLst/>
                <a:latin typeface="+mn-ea"/>
                <a:cs typeface="Times New Roman" panose="02020603050405020304" pitchFamily="18" charset="0"/>
              </a:rPr>
              <a:t>DX</a:t>
            </a:r>
            <a:r>
              <a:rPr lang="ja-JP" altLang="ja-JP" sz="800">
                <a:effectLst/>
                <a:latin typeface="+mn-ea"/>
                <a:cs typeface="Times New Roman" panose="02020603050405020304" pitchFamily="18" charset="0"/>
              </a:rPr>
              <a:t>推進のための人材育成の必要性</a:t>
            </a:r>
            <a:br>
              <a:rPr lang="en-US" altLang="ja-JP" sz="800">
                <a:effectLst/>
                <a:latin typeface="+mn-ea"/>
                <a:cs typeface="Times New Roman" panose="02020603050405020304" pitchFamily="18" charset="0"/>
              </a:rPr>
            </a:br>
            <a:r>
              <a:rPr lang="ja-JP" altLang="en-US" sz="800">
                <a:effectLst/>
                <a:latin typeface="+mn-ea"/>
                <a:cs typeface="Times New Roman" panose="02020603050405020304" pitchFamily="18" charset="0"/>
              </a:rPr>
              <a:t>　</a:t>
            </a:r>
            <a:r>
              <a:rPr lang="en-US" altLang="ja-JP" sz="800">
                <a:effectLst/>
                <a:latin typeface="+mn-ea"/>
                <a:cs typeface="Times New Roman" panose="02020603050405020304" pitchFamily="18" charset="0"/>
              </a:rPr>
              <a:t>DX</a:t>
            </a:r>
            <a:r>
              <a:rPr lang="ja-JP" altLang="ja-JP" sz="800">
                <a:effectLst/>
                <a:latin typeface="+mn-ea"/>
                <a:cs typeface="Times New Roman" panose="02020603050405020304" pitchFamily="18" charset="0"/>
              </a:rPr>
              <a:t>を推進する人材（</a:t>
            </a:r>
            <a:r>
              <a:rPr lang="en-US" altLang="ja-JP" sz="800">
                <a:effectLst/>
                <a:latin typeface="+mn-ea"/>
                <a:cs typeface="Times New Roman" panose="02020603050405020304" pitchFamily="18" charset="0"/>
              </a:rPr>
              <a:t>DX</a:t>
            </a:r>
            <a:r>
              <a:rPr lang="ja-JP" altLang="en-US" sz="800">
                <a:effectLst/>
                <a:latin typeface="+mn-ea"/>
                <a:cs typeface="Times New Roman" panose="02020603050405020304" pitchFamily="18" charset="0"/>
              </a:rPr>
              <a:t>推進スキル</a:t>
            </a:r>
            <a:r>
              <a:rPr lang="ja-JP" altLang="ja-JP" sz="800">
                <a:effectLst/>
                <a:latin typeface="+mn-ea"/>
                <a:cs typeface="Times New Roman" panose="02020603050405020304" pitchFamily="18" charset="0"/>
              </a:rPr>
              <a:t>標準で示されたスキルを有する人材）</a:t>
            </a:r>
            <a:r>
              <a:rPr lang="ja-JP" altLang="en-US" sz="800">
                <a:effectLst/>
                <a:latin typeface="+mn-ea"/>
                <a:cs typeface="Times New Roman" panose="02020603050405020304" pitchFamily="18" charset="0"/>
              </a:rPr>
              <a:t>や、</a:t>
            </a:r>
            <a:r>
              <a:rPr lang="en-US" altLang="ja-JP" sz="800">
                <a:effectLst/>
                <a:latin typeface="+mn-ea"/>
                <a:cs typeface="Times New Roman" panose="02020603050405020304" pitchFamily="18" charset="0"/>
              </a:rPr>
              <a:t>DX</a:t>
            </a:r>
            <a:r>
              <a:rPr lang="ja-JP" altLang="ja-JP" sz="800">
                <a:effectLst/>
                <a:latin typeface="+mn-ea"/>
                <a:cs typeface="Times New Roman" panose="02020603050405020304" pitchFamily="18" charset="0"/>
              </a:rPr>
              <a:t>を有効に利用できる人材（</a:t>
            </a:r>
            <a:r>
              <a:rPr lang="en-US" altLang="ja-JP" sz="800">
                <a:effectLst/>
                <a:latin typeface="+mn-ea"/>
                <a:cs typeface="Times New Roman" panose="02020603050405020304" pitchFamily="18" charset="0"/>
              </a:rPr>
              <a:t>DX</a:t>
            </a:r>
            <a:r>
              <a:rPr lang="ja-JP" altLang="ja-JP" sz="800">
                <a:effectLst/>
                <a:latin typeface="+mn-ea"/>
                <a:cs typeface="Times New Roman" panose="02020603050405020304" pitchFamily="18" charset="0"/>
              </a:rPr>
              <a:t>リテラシ</a:t>
            </a:r>
            <a:r>
              <a:rPr lang="ja-JP" altLang="en-US" sz="800">
                <a:effectLst/>
                <a:latin typeface="+mn-ea"/>
                <a:cs typeface="Times New Roman" panose="02020603050405020304" pitchFamily="18" charset="0"/>
              </a:rPr>
              <a:t>ー</a:t>
            </a:r>
            <a:r>
              <a:rPr lang="ja-JP" altLang="ja-JP" sz="800">
                <a:effectLst/>
                <a:latin typeface="+mn-ea"/>
                <a:cs typeface="Times New Roman" panose="02020603050405020304" pitchFamily="18" charset="0"/>
              </a:rPr>
              <a:t>標準で示されたスキルを有する人材（</a:t>
            </a:r>
            <a:r>
              <a:rPr lang="en-US" altLang="ja-JP" sz="800">
                <a:effectLst/>
                <a:latin typeface="+mn-ea"/>
                <a:cs typeface="Times New Roman" panose="02020603050405020304" pitchFamily="18" charset="0"/>
              </a:rPr>
              <a:t>※</a:t>
            </a:r>
            <a:r>
              <a:rPr lang="ja-JP" altLang="ja-JP" sz="800">
                <a:effectLst/>
                <a:latin typeface="+mn-ea"/>
                <a:cs typeface="Times New Roman" panose="02020603050405020304" pitchFamily="18" charset="0"/>
              </a:rPr>
              <a:t>プラスセキュリティ</a:t>
            </a:r>
            <a:r>
              <a:rPr lang="ja-JP" altLang="en-US" sz="800">
                <a:effectLst/>
                <a:latin typeface="+mn-ea"/>
                <a:cs typeface="Times New Roman" panose="02020603050405020304" pitchFamily="18" charset="0"/>
              </a:rPr>
              <a:t>を</a:t>
            </a:r>
            <a:r>
              <a:rPr lang="ja-JP" altLang="ja-JP" sz="800">
                <a:effectLst/>
                <a:latin typeface="+mn-ea"/>
                <a:cs typeface="Times New Roman" panose="02020603050405020304" pitchFamily="18" charset="0"/>
              </a:rPr>
              <a:t>含</a:t>
            </a:r>
            <a:r>
              <a:rPr lang="ja-JP" altLang="en-US" sz="800">
                <a:effectLst/>
                <a:latin typeface="+mn-ea"/>
                <a:cs typeface="Times New Roman" panose="02020603050405020304" pitchFamily="18" charset="0"/>
              </a:rPr>
              <a:t>む</a:t>
            </a:r>
            <a:r>
              <a:rPr lang="ja-JP" altLang="ja-JP" sz="800">
                <a:effectLst/>
                <a:latin typeface="+mn-ea"/>
                <a:cs typeface="Times New Roman" panose="02020603050405020304" pitchFamily="18" charset="0"/>
              </a:rPr>
              <a:t>））</a:t>
            </a:r>
            <a:r>
              <a:rPr lang="ja-JP" altLang="en-US" sz="800">
                <a:effectLst/>
                <a:latin typeface="+mn-ea"/>
                <a:cs typeface="Times New Roman" panose="02020603050405020304" pitchFamily="18" charset="0"/>
              </a:rPr>
              <a:t>の</a:t>
            </a:r>
            <a:r>
              <a:rPr lang="ja-JP" altLang="ja-JP" sz="800">
                <a:effectLst/>
                <a:latin typeface="+mn-ea"/>
                <a:cs typeface="Times New Roman" panose="02020603050405020304" pitchFamily="18" charset="0"/>
              </a:rPr>
              <a:t>確保</a:t>
            </a:r>
            <a:r>
              <a:rPr lang="ja-JP" altLang="en-US" sz="800">
                <a:effectLst/>
                <a:latin typeface="+mn-ea"/>
                <a:cs typeface="Times New Roman" panose="02020603050405020304" pitchFamily="18" charset="0"/>
              </a:rPr>
              <a:t>が必要であること。</a:t>
            </a:r>
            <a:endParaRPr lang="en-US" altLang="ja-JP" sz="800">
              <a:effectLst/>
              <a:latin typeface="+mn-ea"/>
              <a:cs typeface="Times New Roman" panose="02020603050405020304" pitchFamily="18" charset="0"/>
            </a:endParaRPr>
          </a:p>
          <a:p>
            <a:pPr marL="171450" indent="-171450">
              <a:lnSpc>
                <a:spcPct val="115000"/>
              </a:lnSpc>
              <a:spcBef>
                <a:spcPts val="180"/>
              </a:spcBef>
              <a:spcAft>
                <a:spcPts val="180"/>
              </a:spcAft>
              <a:buFont typeface="Arial" panose="020B0604020202020204" pitchFamily="34" charset="0"/>
              <a:buChar char="•"/>
            </a:pPr>
            <a:r>
              <a:rPr lang="ja-JP" altLang="ja-JP" sz="800">
                <a:effectLst/>
                <a:latin typeface="+mn-ea"/>
                <a:cs typeface="Times New Roman" panose="02020603050405020304" pitchFamily="18" charset="0"/>
              </a:rPr>
              <a:t>自組織としての</a:t>
            </a:r>
            <a:r>
              <a:rPr lang="en-US" altLang="ja-JP" sz="800">
                <a:effectLst/>
                <a:latin typeface="+mn-ea"/>
                <a:cs typeface="Times New Roman" panose="02020603050405020304" pitchFamily="18" charset="0"/>
              </a:rPr>
              <a:t>DX</a:t>
            </a:r>
            <a:r>
              <a:rPr lang="ja-JP" altLang="ja-JP" sz="800">
                <a:effectLst/>
                <a:latin typeface="+mn-ea"/>
                <a:cs typeface="Times New Roman" panose="02020603050405020304" pitchFamily="18" charset="0"/>
              </a:rPr>
              <a:t>推進の計画立案・実施内容の認識</a:t>
            </a:r>
            <a:br>
              <a:rPr lang="en-US" altLang="ja-JP" sz="800">
                <a:effectLst/>
                <a:latin typeface="+mn-ea"/>
                <a:cs typeface="Times New Roman" panose="02020603050405020304" pitchFamily="18" charset="0"/>
              </a:rPr>
            </a:br>
            <a:r>
              <a:rPr lang="ja-JP" altLang="en-US" sz="800">
                <a:effectLst/>
                <a:latin typeface="+mn-ea"/>
                <a:cs typeface="Times New Roman" panose="02020603050405020304" pitchFamily="18" charset="0"/>
              </a:rPr>
              <a:t>　</a:t>
            </a:r>
            <a:r>
              <a:rPr lang="en-US" altLang="ja-JP" sz="800">
                <a:latin typeface="+mn-ea"/>
                <a:cs typeface="Times New Roman" panose="02020603050405020304" pitchFamily="18" charset="0"/>
              </a:rPr>
              <a:t>DX</a:t>
            </a:r>
            <a:r>
              <a:rPr lang="ja-JP" altLang="en-US" sz="800">
                <a:latin typeface="+mn-ea"/>
                <a:cs typeface="Times New Roman" panose="02020603050405020304" pitchFamily="18" charset="0"/>
              </a:rPr>
              <a:t>推進にあたっては</a:t>
            </a:r>
            <a:r>
              <a:rPr lang="en-US" altLang="ja-JP" sz="800">
                <a:effectLst/>
                <a:latin typeface="+mn-ea"/>
                <a:cs typeface="Times New Roman" panose="02020603050405020304" pitchFamily="18" charset="0"/>
              </a:rPr>
              <a:t>DX with Security</a:t>
            </a:r>
            <a:r>
              <a:rPr lang="ja-JP" altLang="ja-JP" sz="800">
                <a:effectLst/>
                <a:latin typeface="+mn-ea"/>
                <a:cs typeface="Times New Roman" panose="02020603050405020304" pitchFamily="18" charset="0"/>
              </a:rPr>
              <a:t>（</a:t>
            </a:r>
            <a:r>
              <a:rPr lang="en-US" altLang="ja-JP" sz="800">
                <a:effectLst/>
                <a:latin typeface="+mn-ea"/>
                <a:cs typeface="Times New Roman" panose="02020603050405020304" pitchFamily="18" charset="0"/>
              </a:rPr>
              <a:t>DX</a:t>
            </a:r>
            <a:r>
              <a:rPr lang="ja-JP" altLang="en-US" sz="800">
                <a:effectLst/>
                <a:latin typeface="+mn-ea"/>
                <a:cs typeface="Times New Roman" panose="02020603050405020304" pitchFamily="18" charset="0"/>
              </a:rPr>
              <a:t>の</a:t>
            </a:r>
            <a:r>
              <a:rPr lang="ja-JP" altLang="ja-JP" sz="800">
                <a:effectLst/>
                <a:latin typeface="+mn-ea"/>
                <a:cs typeface="Times New Roman" panose="02020603050405020304" pitchFamily="18" charset="0"/>
              </a:rPr>
              <a:t>推進に</a:t>
            </a:r>
            <a:r>
              <a:rPr lang="ja-JP" altLang="en-US" sz="800">
                <a:effectLst/>
                <a:latin typeface="+mn-ea"/>
                <a:cs typeface="Times New Roman" panose="02020603050405020304" pitchFamily="18" charset="0"/>
              </a:rPr>
              <a:t>あ</a:t>
            </a:r>
            <a:r>
              <a:rPr lang="ja-JP" altLang="ja-JP" sz="800">
                <a:effectLst/>
                <a:latin typeface="+mn-ea"/>
                <a:cs typeface="Times New Roman" panose="02020603050405020304" pitchFamily="18" charset="0"/>
              </a:rPr>
              <a:t>た</a:t>
            </a:r>
            <a:r>
              <a:rPr lang="ja-JP" altLang="en-US" sz="800">
                <a:effectLst/>
                <a:latin typeface="+mn-ea"/>
                <a:cs typeface="Times New Roman" panose="02020603050405020304" pitchFamily="18" charset="0"/>
              </a:rPr>
              <a:t>り、</a:t>
            </a:r>
            <a:r>
              <a:rPr lang="ja-JP" altLang="ja-JP" sz="800">
                <a:effectLst/>
                <a:latin typeface="+mn-ea"/>
                <a:cs typeface="Times New Roman" panose="02020603050405020304" pitchFamily="18" charset="0"/>
              </a:rPr>
              <a:t>セキュリティ対策を十分に考慮する）</a:t>
            </a:r>
            <a:r>
              <a:rPr lang="ja-JP" altLang="en-US" sz="800">
                <a:effectLst/>
                <a:latin typeface="+mn-ea"/>
                <a:cs typeface="Times New Roman" panose="02020603050405020304" pitchFamily="18" charset="0"/>
              </a:rPr>
              <a:t>、</a:t>
            </a:r>
            <a:r>
              <a:rPr lang="en-US" altLang="ja-JP" sz="800">
                <a:effectLst/>
                <a:latin typeface="+mn-ea"/>
                <a:cs typeface="Times New Roman" panose="02020603050405020304" pitchFamily="18" charset="0"/>
              </a:rPr>
              <a:t>IT</a:t>
            </a:r>
            <a:r>
              <a:rPr lang="ja-JP" altLang="en-US" sz="800">
                <a:effectLst/>
                <a:latin typeface="+mn-ea"/>
                <a:cs typeface="Times New Roman" panose="02020603050405020304" pitchFamily="18" charset="0"/>
              </a:rPr>
              <a:t>構築にあたっては</a:t>
            </a:r>
            <a:r>
              <a:rPr lang="en-US" altLang="ja-JP" sz="800">
                <a:effectLst/>
                <a:latin typeface="+mn-ea"/>
                <a:cs typeface="Times New Roman" panose="02020603050405020304" pitchFamily="18" charset="0"/>
              </a:rPr>
              <a:t>Security by </a:t>
            </a:r>
            <a:r>
              <a:rPr lang="en-US" altLang="ja-JP" sz="800" err="1">
                <a:effectLst/>
                <a:latin typeface="+mn-ea"/>
                <a:cs typeface="Times New Roman" panose="02020603050405020304" pitchFamily="18" charset="0"/>
              </a:rPr>
              <a:t>Design（設計段階からのセキュリティ対策を考慮する</a:t>
            </a:r>
            <a:r>
              <a:rPr lang="en-US" altLang="ja-JP" sz="800">
                <a:effectLst/>
                <a:latin typeface="+mn-ea"/>
                <a:cs typeface="Times New Roman" panose="02020603050405020304" pitchFamily="18" charset="0"/>
              </a:rPr>
              <a:t>）</a:t>
            </a:r>
            <a:r>
              <a:rPr lang="ja-JP" altLang="en-US" sz="800">
                <a:effectLst/>
                <a:latin typeface="+mn-ea"/>
                <a:cs typeface="Times New Roman" panose="02020603050405020304" pitchFamily="18" charset="0"/>
              </a:rPr>
              <a:t>を意識すること。</a:t>
            </a:r>
            <a:endParaRPr lang="en-US" altLang="ja-JP" sz="800">
              <a:effectLst/>
              <a:latin typeface="+mn-ea"/>
              <a:cs typeface="Times New Roman" panose="02020603050405020304" pitchFamily="18" charset="0"/>
            </a:endParaRPr>
          </a:p>
          <a:p>
            <a:pPr marL="628650" lvl="1" indent="-171450">
              <a:lnSpc>
                <a:spcPct val="115000"/>
              </a:lnSpc>
              <a:spcBef>
                <a:spcPts val="180"/>
              </a:spcBef>
              <a:spcAft>
                <a:spcPts val="180"/>
              </a:spcAft>
              <a:buFont typeface="Arial" panose="020B0604020202020204" pitchFamily="34" charset="0"/>
              <a:buChar char="•"/>
            </a:pPr>
            <a:endParaRPr lang="ja-JP" altLang="ja-JP" sz="800">
              <a:effectLst/>
              <a:latin typeface="+mn-ea"/>
              <a:cs typeface="Times New Roman" panose="02020603050405020304" pitchFamily="18" charset="0"/>
            </a:endParaRPr>
          </a:p>
          <a:p>
            <a:pPr marL="171450" lvl="0" indent="-171450">
              <a:lnSpc>
                <a:spcPct val="115000"/>
              </a:lnSpc>
              <a:spcBef>
                <a:spcPts val="180"/>
              </a:spcBef>
              <a:spcAft>
                <a:spcPts val="180"/>
              </a:spcAft>
              <a:buFont typeface="Wingdings" panose="05000000000000000000" pitchFamily="2" charset="2"/>
              <a:buChar char="Ø"/>
            </a:pPr>
            <a:r>
              <a:rPr lang="ja-JP" altLang="ja-JP" sz="800" b="1">
                <a:effectLst/>
                <a:latin typeface="+mn-ea"/>
                <a:cs typeface="Times New Roman" panose="02020603050405020304" pitchFamily="18" charset="0"/>
              </a:rPr>
              <a:t>セキュリティ対策の全容の認識</a:t>
            </a:r>
            <a:br>
              <a:rPr lang="en-US" altLang="ja-JP" sz="800" b="1">
                <a:effectLst/>
                <a:latin typeface="+mn-ea"/>
                <a:cs typeface="Times New Roman" panose="02020603050405020304" pitchFamily="18" charset="0"/>
              </a:rPr>
            </a:br>
            <a:r>
              <a:rPr lang="ja-JP" altLang="en-US" sz="800">
                <a:effectLst/>
                <a:latin typeface="+mn-ea"/>
                <a:cs typeface="Times New Roman" panose="02020603050405020304" pitchFamily="18" charset="0"/>
              </a:rPr>
              <a:t>　サイバーセキュリティの脅威に対処するためのアプローチ手法としては「クイックアプローチ」「ベースラインアプローチ」「網羅的アプローチ」があり、それぞれのアプローチ方法には長所・短所があること。たとえば、</a:t>
            </a:r>
            <a:r>
              <a:rPr lang="en-US" altLang="ja-JP" sz="800">
                <a:effectLst/>
                <a:latin typeface="+mn-ea"/>
                <a:cs typeface="Times New Roman" panose="02020603050405020304" pitchFamily="18" charset="0"/>
              </a:rPr>
              <a:t>ISMS</a:t>
            </a:r>
            <a:r>
              <a:rPr lang="ja-JP" altLang="en-US" sz="800">
                <a:effectLst/>
                <a:latin typeface="+mn-ea"/>
                <a:cs typeface="Times New Roman" panose="02020603050405020304" pitchFamily="18" charset="0"/>
              </a:rPr>
              <a:t>などのフレームワークを用いた網羅的アプローチは、時間とコストがかかるという短所があるものの、漏れのない対策が可能であるという長所があること。</a:t>
            </a:r>
            <a:r>
              <a:rPr kumimoji="1" lang="en-US" altLang="ja-JP" sz="800" b="0" i="0" u="none" strike="noStrike" kern="1200" cap="none" spc="0" normalizeH="0" baseline="0" noProof="0">
                <a:ln>
                  <a:noFill/>
                </a:ln>
                <a:solidFill>
                  <a:prstClr val="black"/>
                </a:solidFill>
                <a:effectLst/>
                <a:uLnTx/>
                <a:uFillTx/>
                <a:latin typeface="+mn-lt"/>
                <a:ea typeface="+mn-ea"/>
                <a:cs typeface="+mn-cs"/>
              </a:rPr>
              <a:t>ISMS</a:t>
            </a:r>
            <a:r>
              <a:rPr kumimoji="1" lang="ja-JP" altLang="en-US" sz="800">
                <a:solidFill>
                  <a:prstClr val="black"/>
                </a:solidFill>
              </a:rPr>
              <a:t>の仕組みや、</a:t>
            </a:r>
            <a:r>
              <a:rPr lang="ja-JP" altLang="ja-JP" sz="800">
                <a:effectLst/>
                <a:latin typeface="+mn-ea"/>
                <a:cs typeface="Times New Roman" panose="02020603050405020304" pitchFamily="18" charset="0"/>
              </a:rPr>
              <a:t>管理策の全容</a:t>
            </a:r>
            <a:r>
              <a:rPr lang="ja-JP" altLang="en-US" sz="800">
                <a:latin typeface="+mn-ea"/>
                <a:cs typeface="Times New Roman" panose="02020603050405020304" pitchFamily="18" charset="0"/>
              </a:rPr>
              <a:t>を理解すること。</a:t>
            </a:r>
            <a:endParaRPr lang="en-US" altLang="ja-JP" sz="800">
              <a:effectLst/>
              <a:latin typeface="+mn-ea"/>
              <a:cs typeface="Times New Roman" panose="02020603050405020304" pitchFamily="18" charset="0"/>
            </a:endParaRPr>
          </a:p>
          <a:p>
            <a:pPr lvl="0">
              <a:lnSpc>
                <a:spcPct val="115000"/>
              </a:lnSpc>
              <a:spcBef>
                <a:spcPts val="180"/>
              </a:spcBef>
              <a:spcAft>
                <a:spcPts val="180"/>
              </a:spcAft>
            </a:pPr>
            <a:endParaRPr lang="ja-JP" altLang="ja-JP" sz="800">
              <a:effectLst/>
              <a:latin typeface="+mn-ea"/>
              <a:cs typeface="Times New Roman" panose="02020603050405020304" pitchFamily="18" charset="0"/>
            </a:endParaRPr>
          </a:p>
          <a:p>
            <a:pPr marL="171450" lvl="0" indent="-171450">
              <a:lnSpc>
                <a:spcPct val="115000"/>
              </a:lnSpc>
              <a:spcBef>
                <a:spcPts val="180"/>
              </a:spcBef>
              <a:spcAft>
                <a:spcPts val="180"/>
              </a:spcAft>
              <a:buFont typeface="Wingdings" panose="05000000000000000000" pitchFamily="2" charset="2"/>
              <a:buChar char="Ø"/>
            </a:pPr>
            <a:r>
              <a:rPr lang="ja-JP" altLang="ja-JP" sz="800" b="1">
                <a:effectLst/>
                <a:latin typeface="+mn-ea"/>
                <a:cs typeface="Times New Roman" panose="02020603050405020304" pitchFamily="18" charset="0"/>
              </a:rPr>
              <a:t>自組織でのセキュリティ対策の実施項目の認識</a:t>
            </a:r>
            <a:endParaRPr lang="en-US" altLang="ja-JP" sz="800" b="1">
              <a:effectLst/>
              <a:latin typeface="+mn-ea"/>
              <a:cs typeface="Times New Roman" panose="02020603050405020304" pitchFamily="18" charset="0"/>
            </a:endParaRPr>
          </a:p>
          <a:p>
            <a:pPr marL="171450" lvl="0" indent="-171450">
              <a:lnSpc>
                <a:spcPct val="115000"/>
              </a:lnSpc>
              <a:spcBef>
                <a:spcPts val="180"/>
              </a:spcBef>
              <a:spcAft>
                <a:spcPts val="180"/>
              </a:spcAft>
              <a:buFont typeface="Arial" panose="020B0604020202020204" pitchFamily="34" charset="0"/>
              <a:buChar char="•"/>
            </a:pPr>
            <a:r>
              <a:rPr lang="ja-JP" altLang="ja-JP" sz="800">
                <a:effectLst/>
                <a:latin typeface="+mn-ea"/>
                <a:cs typeface="Times New Roman" panose="02020603050405020304" pitchFamily="18" charset="0"/>
              </a:rPr>
              <a:t>自組織としての目標設定</a:t>
            </a:r>
            <a:br>
              <a:rPr lang="en-US" altLang="ja-JP" sz="800">
                <a:effectLst/>
                <a:latin typeface="+mn-ea"/>
                <a:cs typeface="Times New Roman" panose="02020603050405020304" pitchFamily="18" charset="0"/>
              </a:rPr>
            </a:br>
            <a:r>
              <a:rPr lang="ja-JP" altLang="en-US" sz="800">
                <a:effectLst/>
                <a:latin typeface="+mn-ea"/>
                <a:cs typeface="Times New Roman" panose="02020603050405020304" pitchFamily="18" charset="0"/>
              </a:rPr>
              <a:t>　自組織のリスクを、経営上および社会的に許容できる範囲まで低減させるセキュリティ対策を実践すること。</a:t>
            </a:r>
            <a:endParaRPr lang="en-US" altLang="ja-JP" sz="800">
              <a:effectLst/>
              <a:latin typeface="+mn-ea"/>
              <a:cs typeface="Times New Roman" panose="02020603050405020304" pitchFamily="18" charset="0"/>
            </a:endParaRPr>
          </a:p>
        </p:txBody>
      </p:sp>
      <p:sp>
        <p:nvSpPr>
          <p:cNvPr id="16" name="四角形: 角を丸くする 15">
            <a:extLst>
              <a:ext uri="{FF2B5EF4-FFF2-40B4-BE49-F238E27FC236}">
                <a16:creationId xmlns:a16="http://schemas.microsoft.com/office/drawing/2014/main" id="{F95CC11D-F055-7F58-B8DE-7F3770455467}"/>
              </a:ext>
            </a:extLst>
          </p:cNvPr>
          <p:cNvSpPr/>
          <p:nvPr/>
        </p:nvSpPr>
        <p:spPr>
          <a:xfrm>
            <a:off x="1033463" y="8491785"/>
            <a:ext cx="4791075" cy="649793"/>
          </a:xfrm>
          <a:prstGeom prst="roundRect">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228600" indent="-228600">
              <a:lnSpc>
                <a:spcPct val="115000"/>
              </a:lnSpc>
              <a:spcBef>
                <a:spcPts val="180"/>
              </a:spcBef>
              <a:spcAft>
                <a:spcPts val="180"/>
              </a:spcAft>
              <a:buFont typeface="+mj-lt"/>
              <a:buAutoNum type="arabicPeriod"/>
            </a:pPr>
            <a:r>
              <a:rPr lang="ja-JP" altLang="en-US" sz="800">
                <a:latin typeface="+mn-ea"/>
                <a:cs typeface="Times New Roman" panose="02020603050405020304" pitchFamily="18" charset="0"/>
              </a:rPr>
              <a:t>リスクアセスメントによって</a:t>
            </a:r>
            <a:r>
              <a:rPr lang="ja-JP" altLang="ja-JP" sz="800">
                <a:effectLst/>
                <a:latin typeface="+mn-ea"/>
                <a:cs typeface="Times New Roman" panose="02020603050405020304" pitchFamily="18" charset="0"/>
              </a:rPr>
              <a:t>自組織の</a:t>
            </a:r>
            <a:r>
              <a:rPr lang="ja-JP" altLang="en-US" sz="800">
                <a:effectLst/>
                <a:latin typeface="+mn-ea"/>
                <a:cs typeface="Times New Roman" panose="02020603050405020304" pitchFamily="18" charset="0"/>
              </a:rPr>
              <a:t>現状のリスク</a:t>
            </a:r>
            <a:r>
              <a:rPr lang="ja-JP" altLang="ja-JP" sz="800">
                <a:effectLst/>
                <a:latin typeface="+mn-ea"/>
                <a:cs typeface="Times New Roman" panose="02020603050405020304" pitchFamily="18" charset="0"/>
              </a:rPr>
              <a:t>を把握</a:t>
            </a:r>
            <a:r>
              <a:rPr lang="ja-JP" altLang="en-US" sz="800">
                <a:effectLst/>
                <a:latin typeface="+mn-ea"/>
                <a:cs typeface="Times New Roman" panose="02020603050405020304" pitchFamily="18" charset="0"/>
              </a:rPr>
              <a:t>する。</a:t>
            </a:r>
            <a:endParaRPr lang="en-US" altLang="ja-JP" sz="800">
              <a:latin typeface="+mn-ea"/>
              <a:cs typeface="Times New Roman" panose="02020603050405020304" pitchFamily="18" charset="0"/>
            </a:endParaRPr>
          </a:p>
          <a:p>
            <a:pPr marL="228600" indent="-228600">
              <a:lnSpc>
                <a:spcPct val="115000"/>
              </a:lnSpc>
              <a:spcBef>
                <a:spcPts val="180"/>
              </a:spcBef>
              <a:spcAft>
                <a:spcPts val="180"/>
              </a:spcAft>
              <a:buFont typeface="+mj-lt"/>
              <a:buAutoNum type="arabicPeriod"/>
            </a:pPr>
            <a:r>
              <a:rPr lang="ja-JP" altLang="en-US" sz="800">
                <a:latin typeface="+mn-ea"/>
                <a:cs typeface="Times New Roman" panose="02020603050405020304" pitchFamily="18" charset="0"/>
              </a:rPr>
              <a:t>リスクアセスメントの</a:t>
            </a:r>
            <a:r>
              <a:rPr lang="ja-JP" altLang="ja-JP" sz="800">
                <a:effectLst/>
                <a:latin typeface="+mn-ea"/>
                <a:cs typeface="Times New Roman" panose="02020603050405020304" pitchFamily="18" charset="0"/>
              </a:rPr>
              <a:t>結果を踏まえ、管理策の中から自組織として実施すべき項目を選定</a:t>
            </a:r>
            <a:r>
              <a:rPr lang="ja-JP" altLang="en-US" sz="800">
                <a:effectLst/>
                <a:latin typeface="+mn-ea"/>
                <a:cs typeface="Times New Roman" panose="02020603050405020304" pitchFamily="18" charset="0"/>
              </a:rPr>
              <a:t>する。</a:t>
            </a:r>
            <a:endParaRPr lang="en-US" altLang="ja-JP" sz="800">
              <a:latin typeface="+mn-ea"/>
              <a:cs typeface="Times New Roman" panose="02020603050405020304" pitchFamily="18" charset="0"/>
            </a:endParaRPr>
          </a:p>
          <a:p>
            <a:pPr marL="228600" indent="-228600">
              <a:lnSpc>
                <a:spcPct val="115000"/>
              </a:lnSpc>
              <a:spcBef>
                <a:spcPts val="180"/>
              </a:spcBef>
              <a:spcAft>
                <a:spcPts val="180"/>
              </a:spcAft>
              <a:buFont typeface="+mj-lt"/>
              <a:buAutoNum type="arabicPeriod"/>
            </a:pPr>
            <a:r>
              <a:rPr lang="ja-JP" altLang="ja-JP" sz="800">
                <a:effectLst/>
                <a:latin typeface="+mn-ea"/>
                <a:cs typeface="Times New Roman" panose="02020603050405020304" pitchFamily="18" charset="0"/>
              </a:rPr>
              <a:t>実施する管理策に関して、自組織としての実施手順を策定する</a:t>
            </a:r>
            <a:r>
              <a:rPr lang="ja-JP" altLang="en-US" sz="800">
                <a:effectLst/>
                <a:latin typeface="+mn-ea"/>
                <a:cs typeface="Times New Roman" panose="02020603050405020304" pitchFamily="18" charset="0"/>
              </a:rPr>
              <a:t>。</a:t>
            </a:r>
            <a:endParaRPr lang="en-US" altLang="ja-JP" sz="800">
              <a:effectLst/>
              <a:latin typeface="+mn-ea"/>
              <a:cs typeface="Times New Roman" panose="02020603050405020304" pitchFamily="18" charset="0"/>
            </a:endParaRPr>
          </a:p>
        </p:txBody>
      </p:sp>
    </p:spTree>
    <p:extLst>
      <p:ext uri="{BB962C8B-B14F-4D97-AF65-F5344CB8AC3E}">
        <p14:creationId xmlns:p14="http://schemas.microsoft.com/office/powerpoint/2010/main" val="86142406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8">
            <a:extLst>
              <a:ext uri="{FF2B5EF4-FFF2-40B4-BE49-F238E27FC236}">
                <a16:creationId xmlns:a16="http://schemas.microsoft.com/office/drawing/2014/main" id="{2E80FE61-A5A8-0498-966F-76C75C75E99C}"/>
              </a:ext>
            </a:extLst>
          </p:cNvPr>
          <p:cNvGraphicFramePr>
            <a:graphicFrameLocks noGrp="1"/>
          </p:cNvGraphicFramePr>
          <p:nvPr>
            <p:extLst>
              <p:ext uri="{D42A27DB-BD31-4B8C-83A1-F6EECF244321}">
                <p14:modId xmlns:p14="http://schemas.microsoft.com/office/powerpoint/2010/main" val="3956862552"/>
              </p:ext>
            </p:extLst>
          </p:nvPr>
        </p:nvGraphicFramePr>
        <p:xfrm>
          <a:off x="676121" y="2797173"/>
          <a:ext cx="5580770" cy="5334000"/>
        </p:xfrm>
        <a:graphic>
          <a:graphicData uri="http://schemas.openxmlformats.org/drawingml/2006/table">
            <a:tbl>
              <a:tblPr firstRow="1" bandRow="1">
                <a:tableStyleId>{5C22544A-7EE6-4342-B048-85BDC9FD1C3A}</a:tableStyleId>
              </a:tblPr>
              <a:tblGrid>
                <a:gridCol w="441479">
                  <a:extLst>
                    <a:ext uri="{9D8B030D-6E8A-4147-A177-3AD203B41FA5}">
                      <a16:colId xmlns:a16="http://schemas.microsoft.com/office/drawing/2014/main" val="3559356530"/>
                    </a:ext>
                  </a:extLst>
                </a:gridCol>
                <a:gridCol w="5139291">
                  <a:extLst>
                    <a:ext uri="{9D8B030D-6E8A-4147-A177-3AD203B41FA5}">
                      <a16:colId xmlns:a16="http://schemas.microsoft.com/office/drawing/2014/main" val="1447288404"/>
                    </a:ext>
                  </a:extLst>
                </a:gridCol>
              </a:tblGrid>
              <a:tr h="241219">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a:solidFill>
                            <a:schemeClr val="tx1"/>
                          </a:solidFill>
                          <a:latin typeface="+mn-lt"/>
                        </a:rPr>
                        <a:t>１．</a:t>
                      </a:r>
                      <a:r>
                        <a:rPr kumimoji="1" lang="en-US" altLang="ja-JP" sz="1000" b="1">
                          <a:solidFill>
                            <a:schemeClr val="tx1"/>
                          </a:solidFill>
                          <a:latin typeface="+mn-lt"/>
                        </a:rPr>
                        <a:t>OS</a:t>
                      </a:r>
                      <a:r>
                        <a:rPr kumimoji="1" lang="ja-JP" altLang="en-US" sz="1000" b="1">
                          <a:solidFill>
                            <a:schemeClr val="tx1"/>
                          </a:solidFill>
                          <a:latin typeface="+mn-lt"/>
                        </a:rPr>
                        <a:t>やソフトウェアは常に最新の状態にしよう！</a:t>
                      </a:r>
                      <a:br>
                        <a:rPr kumimoji="1" lang="en-US" altLang="ja-JP" sz="1000" b="0">
                          <a:solidFill>
                            <a:schemeClr val="tx1"/>
                          </a:solidFill>
                          <a:latin typeface="+mn-lt"/>
                        </a:rPr>
                      </a:br>
                      <a:r>
                        <a:rPr lang="en-US" altLang="ja-JP" sz="1000" b="0">
                          <a:solidFill>
                            <a:schemeClr val="tx1"/>
                          </a:solidFill>
                          <a:latin typeface="+mn-lt"/>
                        </a:rPr>
                        <a:t>OS</a:t>
                      </a:r>
                      <a:r>
                        <a:rPr lang="ja-JP" altLang="en-US" sz="1000" b="0">
                          <a:solidFill>
                            <a:schemeClr val="tx1"/>
                          </a:solidFill>
                          <a:latin typeface="+mn-lt"/>
                        </a:rPr>
                        <a:t>やソフトウェアを古いまま放置していると、セキュリティ上の問題が解決されず、悪意のあるウイルスに感染してしまう危険性があるため、最新の状態にします。</a:t>
                      </a:r>
                      <a:endParaRPr lang="en-US" altLang="ja-JP" sz="1000" b="0">
                        <a:solidFill>
                          <a:schemeClr val="tx1"/>
                        </a:solidFill>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2253222989"/>
                  </a:ext>
                </a:extLst>
              </a:tr>
              <a:tr h="227923">
                <a:tc>
                  <a:txBody>
                    <a:bodyPr/>
                    <a:lstStyle/>
                    <a:p>
                      <a:pPr marL="0" indent="0">
                        <a:buFont typeface="Arial" panose="020B0604020202020204" pitchFamily="34" charset="0"/>
                        <a:buNone/>
                      </a:pPr>
                      <a:r>
                        <a:rPr lang="ja-JP" altLang="en-US" sz="1000">
                          <a:latin typeface="+mn-lt"/>
                        </a:rPr>
                        <a:t>対策</a:t>
                      </a:r>
                      <a:r>
                        <a:rPr lang="en-US" altLang="ja-JP" sz="1000">
                          <a:latin typeface="+mn-lt"/>
                        </a:rPr>
                        <a:t>:</a:t>
                      </a:r>
                      <a:endParaRPr kumimoji="1" lang="ja-JP" altLang="en-US" sz="1000">
                        <a:latin typeface="+mn-lt"/>
                      </a:endParaRPr>
                    </a:p>
                  </a:txBody>
                  <a:tcP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Font typeface="Arial" panose="020B0604020202020204" pitchFamily="34" charset="0"/>
                        <a:buNone/>
                      </a:pPr>
                      <a:r>
                        <a:rPr kumimoji="1" lang="ja-JP" altLang="en-US" sz="1000">
                          <a:latin typeface="+mn-lt"/>
                        </a:rPr>
                        <a:t>パソコンや</a:t>
                      </a:r>
                      <a:r>
                        <a:rPr kumimoji="1" lang="ja-JP" altLang="en-US" sz="1000">
                          <a:solidFill>
                            <a:srgbClr val="000000"/>
                          </a:solidFill>
                          <a:latin typeface="+mn-lt"/>
                        </a:rPr>
                        <a:t>ルータ</a:t>
                      </a:r>
                      <a:r>
                        <a:rPr kumimoji="1" lang="ja-JP" altLang="en-US" sz="1000">
                          <a:latin typeface="+mn-lt"/>
                        </a:rPr>
                        <a:t>のソフトウェアやファームウェアを最新化します。 </a:t>
                      </a:r>
                      <a:r>
                        <a:rPr kumimoji="1" lang="en-US" altLang="ja-JP" sz="1000" err="1">
                          <a:latin typeface="+mn-lt"/>
                        </a:rPr>
                        <a:t>WindowsUpdate</a:t>
                      </a:r>
                      <a:r>
                        <a:rPr kumimoji="1" lang="ja-JP" altLang="en-US" sz="1000">
                          <a:latin typeface="+mn-lt"/>
                        </a:rPr>
                        <a:t>やソフトウェアアップデートを実行します。</a:t>
                      </a:r>
                    </a:p>
                  </a:txBody>
                  <a:tcP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83359334"/>
                  </a:ext>
                </a:extLst>
              </a:tr>
              <a:tr h="292077">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a:latin typeface="+mn-lt"/>
                        </a:rPr>
                        <a:t>２．ウイルス対策ソフトを導入しよう！</a:t>
                      </a:r>
                      <a:br>
                        <a:rPr kumimoji="1" lang="en-US" altLang="ja-JP" sz="1000">
                          <a:latin typeface="+mn-lt"/>
                        </a:rPr>
                      </a:br>
                      <a:r>
                        <a:rPr lang="en-US" altLang="ja-JP" sz="1000">
                          <a:latin typeface="+mn-lt"/>
                        </a:rPr>
                        <a:t>ID</a:t>
                      </a:r>
                      <a:r>
                        <a:rPr lang="ja-JP" altLang="en-US" sz="1000">
                          <a:latin typeface="+mn-lt"/>
                        </a:rPr>
                        <a:t>・パスワードを盗まれないようにウイルス対策ソフトを導入し、</a:t>
                      </a:r>
                      <a:r>
                        <a:rPr lang="ja-JP" altLang="en-US" sz="1000">
                          <a:solidFill>
                            <a:srgbClr val="000000"/>
                          </a:solidFill>
                          <a:latin typeface="+mn-lt"/>
                        </a:rPr>
                        <a:t>ウイルス定義ファイル（パターンファイル）</a:t>
                      </a:r>
                      <a:r>
                        <a:rPr lang="ja-JP" altLang="en-US" sz="1000">
                          <a:latin typeface="+mn-lt"/>
                        </a:rPr>
                        <a:t>は常に最新の状態になるようにします。</a:t>
                      </a:r>
                      <a:endParaRPr lang="en-US" altLang="ja-JP" sz="100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2350833409"/>
                  </a:ext>
                </a:extLst>
              </a:tr>
              <a:tr h="227923">
                <a:tc>
                  <a:txBody>
                    <a:bodyPr/>
                    <a:lstStyle/>
                    <a:p>
                      <a:pPr marL="0" indent="0">
                        <a:buFont typeface="Arial" panose="020B0604020202020204" pitchFamily="34" charset="0"/>
                        <a:buNone/>
                      </a:pPr>
                      <a:r>
                        <a:rPr lang="ja-JP" altLang="en-US" sz="1000">
                          <a:latin typeface="+mn-lt"/>
                        </a:rPr>
                        <a:t>対策</a:t>
                      </a:r>
                      <a:r>
                        <a:rPr lang="en-US" altLang="ja-JP" sz="1000">
                          <a:latin typeface="+mn-lt"/>
                        </a:rPr>
                        <a:t>:</a:t>
                      </a:r>
                      <a:endParaRPr lang="ja-JP" altLang="en-US" sz="1000">
                        <a:latin typeface="+mn-lt"/>
                      </a:endParaRPr>
                    </a:p>
                  </a:txBody>
                  <a:tcP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Font typeface="Arial" panose="020B0604020202020204" pitchFamily="34" charset="0"/>
                        <a:buNone/>
                      </a:pPr>
                      <a:r>
                        <a:rPr lang="ja-JP" altLang="en-US" sz="1000">
                          <a:latin typeface="+mn-lt"/>
                        </a:rPr>
                        <a:t>ウイルス定義ファイルが自動更新されるように設定します。</a:t>
                      </a:r>
                      <a:endParaRPr lang="en-US" altLang="ja-JP" sz="1000">
                        <a:latin typeface="+mn-lt"/>
                      </a:endParaRPr>
                    </a:p>
                    <a:p>
                      <a:pPr marL="0" indent="0">
                        <a:buFont typeface="Arial" panose="020B0604020202020204" pitchFamily="34" charset="0"/>
                        <a:buNone/>
                      </a:pPr>
                      <a:r>
                        <a:rPr lang="ja-JP" altLang="en-US" sz="1000">
                          <a:latin typeface="+mn-lt"/>
                        </a:rPr>
                        <a:t>統合型のセキュリティ対策ソフトを導入します。</a:t>
                      </a:r>
                    </a:p>
                  </a:txBody>
                  <a:tcP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81818897"/>
                  </a:ext>
                </a:extLst>
              </a:tr>
              <a:tr h="30876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a:latin typeface="+mn-lt"/>
                        </a:rPr>
                        <a:t>３．パスワードを強化しよう！</a:t>
                      </a:r>
                      <a:br>
                        <a:rPr kumimoji="1" lang="en-US" altLang="ja-JP" sz="1000">
                          <a:latin typeface="+mn-lt"/>
                        </a:rPr>
                      </a:br>
                      <a:r>
                        <a:rPr lang="ja-JP" altLang="en-US" sz="1000">
                          <a:latin typeface="+mn-lt"/>
                        </a:rPr>
                        <a:t>パスワードが推測や解析されたり、流出した </a:t>
                      </a:r>
                      <a:r>
                        <a:rPr lang="en-US" altLang="ja-JP" sz="1000">
                          <a:latin typeface="+mn-lt"/>
                        </a:rPr>
                        <a:t>ID</a:t>
                      </a:r>
                      <a:r>
                        <a:rPr lang="ja-JP" altLang="en-US" sz="1000">
                          <a:latin typeface="+mn-lt"/>
                        </a:rPr>
                        <a:t>・パスワードが悪用されたりすることで、不正にログインされます。パスワードは長く、複雑に、使い回さないようにします。</a:t>
                      </a:r>
                      <a:endParaRPr kumimoji="1" lang="en-US" altLang="ja-JP" sz="100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2285222527"/>
                  </a:ext>
                </a:extLst>
              </a:tr>
              <a:tr h="308760">
                <a:tc>
                  <a:txBody>
                    <a:bodyPr/>
                    <a:lstStyle/>
                    <a:p>
                      <a:pPr marL="0" indent="0">
                        <a:buFont typeface="Arial" panose="020B0604020202020204" pitchFamily="34" charset="0"/>
                        <a:buNone/>
                      </a:pPr>
                      <a:r>
                        <a:rPr lang="ja-JP" altLang="en-US" sz="1000">
                          <a:latin typeface="+mn-lt"/>
                        </a:rPr>
                        <a:t>対策</a:t>
                      </a:r>
                      <a:r>
                        <a:rPr lang="en-US" altLang="ja-JP" sz="1000">
                          <a:latin typeface="+mn-lt"/>
                        </a:rPr>
                        <a:t>:</a:t>
                      </a:r>
                    </a:p>
                  </a:txBody>
                  <a:tcP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Font typeface="Arial" panose="020B0604020202020204" pitchFamily="34" charset="0"/>
                        <a:buNone/>
                      </a:pPr>
                      <a:r>
                        <a:rPr lang="ja-JP" altLang="en-US" sz="1000" dirty="0">
                          <a:latin typeface="+mn-lt"/>
                        </a:rPr>
                        <a:t>同じ</a:t>
                      </a:r>
                      <a:r>
                        <a:rPr lang="en-US" altLang="ja-JP" sz="1000" dirty="0">
                          <a:latin typeface="+mn-lt"/>
                        </a:rPr>
                        <a:t>ID</a:t>
                      </a:r>
                      <a:r>
                        <a:rPr lang="ja-JP" altLang="en-US" sz="1000" dirty="0">
                          <a:latin typeface="+mn-lt"/>
                        </a:rPr>
                        <a:t>、パスワードを複数サービス間で使い回さないようにします。 </a:t>
                      </a:r>
                      <a:endParaRPr lang="en-US" altLang="ja-JP" sz="1000" dirty="0">
                        <a:latin typeface="+mn-lt"/>
                      </a:endParaRPr>
                    </a:p>
                    <a:p>
                      <a:pPr marL="0" indent="0">
                        <a:buFont typeface="Arial" panose="020B0604020202020204" pitchFamily="34" charset="0"/>
                        <a:buNone/>
                      </a:pPr>
                      <a:r>
                        <a:rPr lang="ja-JP" altLang="en-US" sz="1000" dirty="0">
                          <a:latin typeface="+mn-lt"/>
                        </a:rPr>
                        <a:t>例として、</a:t>
                      </a:r>
                      <a:r>
                        <a:rPr lang="en-US" altLang="ja-JP" sz="1000" dirty="0">
                          <a:latin typeface="+mn-lt"/>
                        </a:rPr>
                        <a:t>10</a:t>
                      </a:r>
                      <a:r>
                        <a:rPr lang="ja-JP" altLang="en-US" sz="1000" dirty="0">
                          <a:latin typeface="+mn-lt"/>
                        </a:rPr>
                        <a:t>文字以上で「大文字」「小文字」「数字」「記号」を含めます。また、「名前」「電話番号」「誕生日」「簡単な英単語」などは使わず、推測できないようにします。</a:t>
                      </a:r>
                      <a:endParaRPr lang="en-US" altLang="ja-JP" sz="1000" dirty="0">
                        <a:latin typeface="+mn-lt"/>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54472737"/>
                  </a:ext>
                </a:extLst>
              </a:tr>
              <a:tr h="30876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a:latin typeface="+mn-lt"/>
                        </a:rPr>
                        <a:t>４．共有設定を見直そう！</a:t>
                      </a:r>
                      <a:br>
                        <a:rPr kumimoji="1" lang="en-US" altLang="ja-JP" sz="1000">
                          <a:latin typeface="+mn-lt"/>
                        </a:rPr>
                      </a:br>
                      <a:r>
                        <a:rPr lang="ja-JP" altLang="en-US" sz="1000">
                          <a:latin typeface="+mn-lt"/>
                        </a:rPr>
                        <a:t>データ保管などの</a:t>
                      </a:r>
                      <a:r>
                        <a:rPr lang="en-US" altLang="ja-JP" sz="1000">
                          <a:latin typeface="+mn-lt"/>
                        </a:rPr>
                        <a:t>Web</a:t>
                      </a:r>
                      <a:r>
                        <a:rPr lang="ja-JP" altLang="en-US" sz="1000">
                          <a:latin typeface="+mn-lt"/>
                        </a:rPr>
                        <a:t>サービスやネットワーク接続した複合機の設定を間違ったために、無関係な人に情報を覗き見られるトラブルが増えています。無関係な人が、</a:t>
                      </a:r>
                      <a:r>
                        <a:rPr lang="en-US" altLang="ja-JP" sz="1000">
                          <a:latin typeface="+mn-lt"/>
                        </a:rPr>
                        <a:t>Web</a:t>
                      </a:r>
                      <a:r>
                        <a:rPr lang="ja-JP" altLang="en-US" sz="1000">
                          <a:latin typeface="+mn-lt"/>
                        </a:rPr>
                        <a:t>サービスや機器を使うことができるような設定になっていないことを確認します。</a:t>
                      </a:r>
                      <a:endParaRPr kumimoji="1" lang="en-US" altLang="ja-JP" sz="100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27507947"/>
                  </a:ext>
                </a:extLst>
              </a:tr>
              <a:tr h="227923">
                <a:tc>
                  <a:txBody>
                    <a:bodyPr/>
                    <a:lstStyle/>
                    <a:p>
                      <a:pPr marL="0" indent="0">
                        <a:buFont typeface="Arial" panose="020B0604020202020204" pitchFamily="34" charset="0"/>
                        <a:buNone/>
                      </a:pPr>
                      <a:r>
                        <a:rPr lang="ja-JP" altLang="en-US" sz="1000">
                          <a:latin typeface="+mn-lt"/>
                        </a:rPr>
                        <a:t>対策</a:t>
                      </a:r>
                      <a:r>
                        <a:rPr lang="en-US" altLang="ja-JP" sz="1000">
                          <a:latin typeface="+mn-lt"/>
                        </a:rPr>
                        <a:t>:</a:t>
                      </a:r>
                      <a:endParaRPr lang="ja-JP" altLang="en-US" sz="1000">
                        <a:latin typeface="+mn-lt"/>
                      </a:endParaRPr>
                    </a:p>
                  </a:txBody>
                  <a:tcP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Font typeface="Arial" panose="020B0604020202020204" pitchFamily="34" charset="0"/>
                        <a:buNone/>
                      </a:pPr>
                      <a:r>
                        <a:rPr lang="en-US" altLang="ja-JP" sz="1000">
                          <a:latin typeface="+mn-lt"/>
                        </a:rPr>
                        <a:t>Web</a:t>
                      </a:r>
                      <a:r>
                        <a:rPr lang="ja-JP" altLang="en-US" sz="1000">
                          <a:latin typeface="+mn-lt"/>
                        </a:rPr>
                        <a:t>サービス、ネットワーク接続の複合機・カメラなどの共有範囲を限定します。</a:t>
                      </a:r>
                    </a:p>
                    <a:p>
                      <a:pPr marL="0" indent="0">
                        <a:buFont typeface="Arial" panose="020B0604020202020204" pitchFamily="34" charset="0"/>
                        <a:buNone/>
                      </a:pPr>
                      <a:r>
                        <a:rPr lang="ja-JP" altLang="en-US" sz="1000">
                          <a:latin typeface="+mn-lt"/>
                        </a:rPr>
                        <a:t>従業員の異動や退職時には速やかに設定を変更（削除）します。</a:t>
                      </a:r>
                    </a:p>
                  </a:txBody>
                  <a:tcP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4754812"/>
                  </a:ext>
                </a:extLst>
              </a:tr>
              <a:tr h="241219">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a:latin typeface="+mn-lt"/>
                        </a:rPr>
                        <a:t>５．脅威や攻撃の手口を知ろう！</a:t>
                      </a:r>
                      <a:br>
                        <a:rPr kumimoji="1" lang="en-US" altLang="ja-JP" sz="1000">
                          <a:latin typeface="+mn-lt"/>
                        </a:rPr>
                      </a:br>
                      <a:r>
                        <a:rPr lang="ja-JP" altLang="en-US" sz="1000">
                          <a:latin typeface="+mn-lt"/>
                        </a:rPr>
                        <a:t>取引先や関係者と偽ってウイルス付きのメールを送る巧妙な手口が増えています。脅威や攻撃の手口を知って対策をとります。</a:t>
                      </a:r>
                      <a:endParaRPr kumimoji="1" lang="en-US" altLang="ja-JP" sz="100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2421926395"/>
                  </a:ext>
                </a:extLst>
              </a:tr>
              <a:tr h="241219">
                <a:tc>
                  <a:txBody>
                    <a:bodyPr/>
                    <a:lstStyle/>
                    <a:p>
                      <a:pPr marL="0" indent="0">
                        <a:buFont typeface="Arial" panose="020B0604020202020204" pitchFamily="34" charset="0"/>
                        <a:buNone/>
                      </a:pPr>
                      <a:r>
                        <a:rPr lang="ja-JP" altLang="en-US" sz="1000">
                          <a:latin typeface="+mn-lt"/>
                        </a:rPr>
                        <a:t>対策</a:t>
                      </a:r>
                      <a:r>
                        <a:rPr lang="en-US" altLang="ja-JP" sz="1000">
                          <a:latin typeface="+mn-lt"/>
                        </a:rPr>
                        <a:t>:</a:t>
                      </a:r>
                      <a:endParaRPr lang="ja-JP" altLang="en-US" sz="1000">
                        <a:latin typeface="+mn-lt"/>
                      </a:endParaRPr>
                    </a:p>
                  </a:txBody>
                  <a:tcPr>
                    <a:lnL w="12700" cap="flat" cmpd="sng" algn="ctr">
                      <a:solidFill>
                        <a:schemeClr val="tx1"/>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buFont typeface="Arial" panose="020B0604020202020204" pitchFamily="34" charset="0"/>
                        <a:buNone/>
                      </a:pPr>
                      <a:r>
                        <a:rPr lang="en-US" altLang="ja-JP" sz="1000" dirty="0">
                          <a:latin typeface="+mn-lt"/>
                        </a:rPr>
                        <a:t>IPA</a:t>
                      </a:r>
                      <a:r>
                        <a:rPr lang="ja-JP" altLang="en-US" sz="1000" dirty="0">
                          <a:latin typeface="+mn-lt"/>
                        </a:rPr>
                        <a:t>などのセキュリティ専門機関の</a:t>
                      </a:r>
                      <a:r>
                        <a:rPr lang="en-US" altLang="ja-JP" sz="1000" dirty="0">
                          <a:latin typeface="+mn-lt"/>
                        </a:rPr>
                        <a:t>Web</a:t>
                      </a:r>
                      <a:r>
                        <a:rPr lang="ja-JP" altLang="en-US" sz="1000" dirty="0">
                          <a:latin typeface="+mn-lt"/>
                        </a:rPr>
                        <a:t>サイトやメールマガジンで最新の脅威や攻</a:t>
                      </a:r>
                      <a:br>
                        <a:rPr lang="en-US" altLang="ja-JP" sz="1000" dirty="0">
                          <a:latin typeface="+mn-lt"/>
                        </a:rPr>
                      </a:br>
                      <a:r>
                        <a:rPr lang="ja-JP" altLang="en-US" sz="1000" dirty="0">
                          <a:latin typeface="+mn-lt"/>
                        </a:rPr>
                        <a:t>撃の手口を知ります。</a:t>
                      </a:r>
                    </a:p>
                    <a:p>
                      <a:pPr marL="0" indent="0">
                        <a:buFont typeface="Arial" panose="020B0604020202020204" pitchFamily="34" charset="0"/>
                        <a:buNone/>
                      </a:pPr>
                      <a:r>
                        <a:rPr lang="ja-JP" altLang="en-US" sz="1000" dirty="0">
                          <a:solidFill>
                            <a:srgbClr val="000000"/>
                          </a:solidFill>
                          <a:latin typeface="+mn-lt"/>
                          <a:hlinkClick r:id="rId3" action="ppaction://hlinksldjump">
                            <a:extLst>
                              <a:ext uri="{A12FA001-AC4F-418D-AE19-62706E023703}">
                                <ahyp:hlinkClr xmlns:ahyp="http://schemas.microsoft.com/office/drawing/2018/hyperlinkcolor" val="tx"/>
                              </a:ext>
                            </a:extLst>
                          </a:hlinkClick>
                        </a:rPr>
                        <a:t>インターネットバンキング</a:t>
                      </a:r>
                      <a:r>
                        <a:rPr lang="ja-JP" altLang="en-US" sz="1000" dirty="0">
                          <a:latin typeface="+mn-lt"/>
                        </a:rPr>
                        <a:t>や</a:t>
                      </a:r>
                      <a:r>
                        <a:rPr lang="ja-JP" altLang="en-US" sz="1000" dirty="0">
                          <a:solidFill>
                            <a:srgbClr val="000000"/>
                          </a:solidFill>
                          <a:latin typeface="+mn-lt"/>
                        </a:rPr>
                        <a:t>クラウドサービスなど</a:t>
                      </a:r>
                      <a:r>
                        <a:rPr lang="ja-JP" altLang="en-US" sz="1000" dirty="0">
                          <a:latin typeface="+mn-lt"/>
                        </a:rPr>
                        <a:t>が提供する注意喚起を確認します。</a:t>
                      </a:r>
                    </a:p>
                  </a:txBody>
                  <a:tcPr>
                    <a:lnL w="12700" cap="flat" cmpd="sng" algn="ctr">
                      <a:solidFill>
                        <a:schemeClr val="bg1">
                          <a:lumMod val="7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3268146"/>
                  </a:ext>
                </a:extLst>
              </a:tr>
            </a:tbl>
          </a:graphicData>
        </a:graphic>
      </p:graphicFrame>
      <p:sp>
        <p:nvSpPr>
          <p:cNvPr id="7" name="テキスト プレースホルダー 3">
            <a:extLst>
              <a:ext uri="{FF2B5EF4-FFF2-40B4-BE49-F238E27FC236}">
                <a16:creationId xmlns:a16="http://schemas.microsoft.com/office/drawing/2014/main" id="{EF1C2B70-792E-F3C7-01A9-CC8140A44C3B}"/>
              </a:ext>
            </a:extLst>
          </p:cNvPr>
          <p:cNvSpPr txBox="1">
            <a:spLocks/>
          </p:cNvSpPr>
          <p:nvPr/>
        </p:nvSpPr>
        <p:spPr>
          <a:xfrm>
            <a:off x="1123949" y="1457325"/>
            <a:ext cx="561657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3-3-2.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情報セキュリティ</a:t>
            </a: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か条</a:t>
            </a:r>
          </a:p>
        </p:txBody>
      </p:sp>
      <p:graphicFrame>
        <p:nvGraphicFramePr>
          <p:cNvPr id="3" name="表 2">
            <a:extLst>
              <a:ext uri="{FF2B5EF4-FFF2-40B4-BE49-F238E27FC236}">
                <a16:creationId xmlns:a16="http://schemas.microsoft.com/office/drawing/2014/main" id="{C61C6800-1B34-FB97-836E-73D0AD59A8E5}"/>
              </a:ext>
            </a:extLst>
          </p:cNvPr>
          <p:cNvGraphicFramePr>
            <a:graphicFrameLocks noGrp="1"/>
          </p:cNvGraphicFramePr>
          <p:nvPr/>
        </p:nvGraphicFramePr>
        <p:xfrm>
          <a:off x="622800" y="2056509"/>
          <a:ext cx="5612400" cy="74066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30849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　「情報セキュリティ５か条」は、企業の規模に関係なく、重要な対策をまとめたものです。初めてセキュリティ対策に取組む場合でも、実施しやすい内容となっています。情報セキュリティ５か条は、共通する基本的な対策をまとめたものであり、必ず実行することが重要です。</a:t>
                      </a:r>
                      <a:endParaRPr kumimoji="1" lang="en-US" altLang="ja-JP" sz="1050" b="0">
                        <a:solidFill>
                          <a:schemeClr val="tx1"/>
                        </a:solidFill>
                        <a:latin typeface="+mn-ea"/>
                        <a:ea typeface="+mn-ea"/>
                      </a:endParaRP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graphicFrame>
        <p:nvGraphicFramePr>
          <p:cNvPr id="8" name="表 10">
            <a:extLst>
              <a:ext uri="{FF2B5EF4-FFF2-40B4-BE49-F238E27FC236}">
                <a16:creationId xmlns:a16="http://schemas.microsoft.com/office/drawing/2014/main" id="{2F65744B-6EFD-7712-E890-A38987D92852}"/>
              </a:ext>
            </a:extLst>
          </p:cNvPr>
          <p:cNvGraphicFramePr>
            <a:graphicFrameLocks noGrp="1"/>
          </p:cNvGraphicFramePr>
          <p:nvPr/>
        </p:nvGraphicFramePr>
        <p:xfrm>
          <a:off x="619048" y="8620125"/>
          <a:ext cx="5615815" cy="365760"/>
        </p:xfrm>
        <a:graphic>
          <a:graphicData uri="http://schemas.openxmlformats.org/drawingml/2006/table">
            <a:tbl>
              <a:tblPr firstRow="1" bandRow="1">
                <a:tableStyleId>{5C22544A-7EE6-4342-B048-85BDC9FD1C3A}</a:tableStyleId>
              </a:tblPr>
              <a:tblGrid>
                <a:gridCol w="1893508">
                  <a:extLst>
                    <a:ext uri="{9D8B030D-6E8A-4147-A177-3AD203B41FA5}">
                      <a16:colId xmlns:a16="http://schemas.microsoft.com/office/drawing/2014/main" val="727053212"/>
                    </a:ext>
                  </a:extLst>
                </a:gridCol>
                <a:gridCol w="3722307">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a:solidFill>
                            <a:sysClr val="windowText" lastClr="000000"/>
                          </a:solidFill>
                          <a:latin typeface="メイリオ" panose="020B0604030504040204" pitchFamily="50" charset="-128"/>
                          <a:ea typeface="メイリオ" panose="020B0604030504040204" pitchFamily="50" charset="-128"/>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en-US" altLang="ja-JP" sz="600" b="0" u="sng" baseline="0">
                        <a:solidFill>
                          <a:schemeClr val="tx1"/>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36977511"/>
                  </a:ext>
                </a:extLst>
              </a:tr>
              <a:tr h="0">
                <a:tc>
                  <a:txBody>
                    <a:bodyPr/>
                    <a:lstStyle/>
                    <a:p>
                      <a:r>
                        <a:rPr kumimoji="1" lang="ja-JP" altLang="en-US" sz="600" b="0">
                          <a:solidFill>
                            <a:sysClr val="windowText" lastClr="000000"/>
                          </a:solidFill>
                          <a:latin typeface="メイリオ" panose="020B0604030504040204" pitchFamily="50" charset="-128"/>
                          <a:ea typeface="メイリオ" panose="020B0604030504040204" pitchFamily="50" charset="-128"/>
                        </a:rPr>
                        <a:t>情報セキュリティ</a:t>
                      </a:r>
                      <a:r>
                        <a:rPr kumimoji="1" lang="en-US" altLang="ja-JP" sz="600" b="0">
                          <a:solidFill>
                            <a:sysClr val="windowText" lastClr="000000"/>
                          </a:solidFill>
                          <a:latin typeface="メイリオ" panose="020B0604030504040204" pitchFamily="50" charset="-128"/>
                          <a:ea typeface="メイリオ" panose="020B0604030504040204" pitchFamily="50" charset="-128"/>
                        </a:rPr>
                        <a:t>5</a:t>
                      </a:r>
                      <a:r>
                        <a:rPr kumimoji="1" lang="ja-JP" altLang="en-US" sz="600" b="0">
                          <a:solidFill>
                            <a:sysClr val="windowText" lastClr="000000"/>
                          </a:solidFill>
                          <a:latin typeface="メイリオ" panose="020B0604030504040204" pitchFamily="50" charset="-128"/>
                          <a:ea typeface="メイリオ" panose="020B0604030504040204" pitchFamily="50" charset="-128"/>
                        </a:rPr>
                        <a:t>か条</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600" b="0" u="sng" baseline="0">
                          <a:solidFill>
                            <a:schemeClr val="tx1"/>
                          </a:solidFill>
                          <a:uFill>
                            <a:solidFill>
                              <a:schemeClr val="bg1"/>
                            </a:solidFill>
                          </a:uFill>
                          <a:latin typeface="+mn-ea"/>
                          <a:ea typeface="+mn-ea"/>
                          <a:hlinkClick r:id="rId4"/>
                        </a:rPr>
                        <a:t>https://www.ipa.go.jp/security/security-action/download/5point_poster.pdf</a:t>
                      </a:r>
                      <a:endParaRPr kumimoji="1" lang="en-US" altLang="ja-JP" sz="600" b="0" u="sng" baseline="0">
                        <a:solidFill>
                          <a:schemeClr val="tx1"/>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bl>
          </a:graphicData>
        </a:graphic>
      </p:graphicFrame>
      <p:sp>
        <p:nvSpPr>
          <p:cNvPr id="5" name="テキスト プレースホルダー 2">
            <a:extLst>
              <a:ext uri="{FF2B5EF4-FFF2-40B4-BE49-F238E27FC236}">
                <a16:creationId xmlns:a16="http://schemas.microsoft.com/office/drawing/2014/main" id="{6E6D4632-EFC1-38A2-3EBC-31B751FCBCF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3</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サイバーセキュリティの基礎知識</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3-3. Security Action</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（セキュリティ対策自己宣言）</a:t>
            </a:r>
          </a:p>
        </p:txBody>
      </p:sp>
      <p:sp>
        <p:nvSpPr>
          <p:cNvPr id="9" name="テキスト ボックス 8">
            <a:extLst>
              <a:ext uri="{FF2B5EF4-FFF2-40B4-BE49-F238E27FC236}">
                <a16:creationId xmlns:a16="http://schemas.microsoft.com/office/drawing/2014/main" id="{05771CEB-EAA5-A0F5-C543-909BA1AAC292}"/>
              </a:ext>
            </a:extLst>
          </p:cNvPr>
          <p:cNvSpPr txBox="1"/>
          <p:nvPr/>
        </p:nvSpPr>
        <p:spPr>
          <a:xfrm>
            <a:off x="622800" y="8147140"/>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「情報セキュリティ</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か条</a:t>
            </a:r>
            <a:r>
              <a:rPr kumimoji="1" lang="ja-JP" altLang="en-US" sz="600" b="0" i="0" u="none" strike="noStrike" kern="1200" cap="none" spc="0" normalizeH="0" baseline="0" noProof="0">
                <a:ln>
                  <a:noFill/>
                </a:ln>
                <a:solidFill>
                  <a:sysClr val="windowText" lastClr="000000"/>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endParaRPr kumimoji="1" lang="ja-JP" altLang="en-US" sz="6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sp>
        <p:nvSpPr>
          <p:cNvPr id="6" name="スライド番号プレースホルダー 1">
            <a:extLst>
              <a:ext uri="{FF2B5EF4-FFF2-40B4-BE49-F238E27FC236}">
                <a16:creationId xmlns:a16="http://schemas.microsoft.com/office/drawing/2014/main" id="{8C83604A-F294-17F2-31CF-9376A38B28AF}"/>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07</a:t>
            </a:r>
          </a:p>
        </p:txBody>
      </p:sp>
    </p:spTree>
    <p:extLst>
      <p:ext uri="{BB962C8B-B14F-4D97-AF65-F5344CB8AC3E}">
        <p14:creationId xmlns:p14="http://schemas.microsoft.com/office/powerpoint/2010/main" val="1317666481"/>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64708D46-0009-3DB2-F316-22E33C353CC2}"/>
              </a:ext>
            </a:extLst>
          </p:cNvPr>
          <p:cNvSpPr>
            <a:spLocks noGrp="1"/>
          </p:cNvSpPr>
          <p:nvPr>
            <p:ph type="body" sz="quarter" idx="14"/>
          </p:nvPr>
        </p:nvSpPr>
        <p:spPr/>
        <p:txBody>
          <a:bodyPr/>
          <a:lstStyle/>
          <a:p>
            <a:r>
              <a:rPr kumimoji="1" lang="en-US" altLang="ja-JP"/>
              <a:t>19-3-1. </a:t>
            </a:r>
            <a:r>
              <a:rPr kumimoji="1" lang="ja-JP" altLang="en-US"/>
              <a:t>今後のアクション</a:t>
            </a:r>
          </a:p>
        </p:txBody>
      </p:sp>
      <p:sp>
        <p:nvSpPr>
          <p:cNvPr id="4" name="テキスト プレースホルダー 3">
            <a:extLst>
              <a:ext uri="{FF2B5EF4-FFF2-40B4-BE49-F238E27FC236}">
                <a16:creationId xmlns:a16="http://schemas.microsoft.com/office/drawing/2014/main" id="{B05DCAC1-943B-BA10-FABC-31DDEA03B80D}"/>
              </a:ext>
            </a:extLst>
          </p:cNvPr>
          <p:cNvSpPr>
            <a:spLocks noGrp="1"/>
          </p:cNvSpPr>
          <p:nvPr>
            <p:ph type="body" sz="quarter" idx="16"/>
          </p:nvPr>
        </p:nvSpPr>
        <p:spPr>
          <a:xfrm>
            <a:off x="622800" y="2001600"/>
            <a:ext cx="5612400" cy="381000"/>
          </a:xfrm>
        </p:spPr>
        <p:txBody>
          <a:bodyPr/>
          <a:lstStyle/>
          <a:p>
            <a:r>
              <a:rPr lang="ja-JP" altLang="en-US" sz="1400">
                <a:latin typeface="+mn-ea"/>
                <a:cs typeface="Times New Roman" panose="02020603050405020304" pitchFamily="18" charset="0"/>
              </a:rPr>
              <a:t>経営者のリーダーシップによって社内体制を整備すること</a:t>
            </a:r>
          </a:p>
        </p:txBody>
      </p:sp>
      <p:sp>
        <p:nvSpPr>
          <p:cNvPr id="6" name="テキスト プレースホルダー 1">
            <a:extLst>
              <a:ext uri="{FF2B5EF4-FFF2-40B4-BE49-F238E27FC236}">
                <a16:creationId xmlns:a16="http://schemas.microsoft.com/office/drawing/2014/main" id="{697F3434-7FFA-9C72-58D5-0259E17D3416}"/>
              </a:ext>
            </a:extLst>
          </p:cNvPr>
          <p:cNvSpPr>
            <a:spLocks noGrp="1"/>
          </p:cNvSpPr>
          <p:nvPr>
            <p:ph type="body" sz="quarter" idx="25"/>
          </p:nvPr>
        </p:nvSpPr>
        <p:spPr>
          <a:xfrm>
            <a:off x="619200" y="835200"/>
            <a:ext cx="6238800" cy="417600"/>
          </a:xfrm>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19-3 </a:t>
            </a:r>
            <a:r>
              <a:rPr kumimoji="1" lang="ja-JP" altLang="en-US" u="sng">
                <a:uFill>
                  <a:solidFill>
                    <a:schemeClr val="bg1"/>
                  </a:solidFill>
                </a:uFill>
                <a:hlinkClick r:id="rId3" action="ppaction://hlinksldjump"/>
              </a:rPr>
              <a:t>読者に今後行ってほしいこと</a:t>
            </a:r>
            <a:endParaRPr kumimoji="1" lang="ja-JP" altLang="en-US" u="sng">
              <a:uFill>
                <a:solidFill>
                  <a:schemeClr val="bg1"/>
                </a:solidFill>
              </a:uFill>
            </a:endParaRPr>
          </a:p>
        </p:txBody>
      </p:sp>
      <p:sp>
        <p:nvSpPr>
          <p:cNvPr id="10" name="テキスト ボックス 9">
            <a:extLst>
              <a:ext uri="{FF2B5EF4-FFF2-40B4-BE49-F238E27FC236}">
                <a16:creationId xmlns:a16="http://schemas.microsoft.com/office/drawing/2014/main" id="{2D2A145C-82DC-CE73-3D3C-E08BD5E96B98}"/>
              </a:ext>
            </a:extLst>
          </p:cNvPr>
          <p:cNvSpPr txBox="1"/>
          <p:nvPr/>
        </p:nvSpPr>
        <p:spPr>
          <a:xfrm>
            <a:off x="622800" y="2326997"/>
            <a:ext cx="5612400" cy="2600712"/>
          </a:xfrm>
          <a:prstGeom prst="rect">
            <a:avLst/>
          </a:prstGeom>
          <a:noFill/>
        </p:spPr>
        <p:txBody>
          <a:bodyPr wrap="square">
            <a:spAutoFit/>
          </a:bodyPr>
          <a:lstStyle/>
          <a:p>
            <a:r>
              <a:rPr lang="ja-JP" altLang="en-US" sz="1050" b="1" dirty="0"/>
              <a:t>実施手順の実践準備</a:t>
            </a:r>
            <a:endParaRPr lang="en-US" altLang="ja-JP" sz="1050" b="1" dirty="0"/>
          </a:p>
          <a:p>
            <a:r>
              <a:rPr lang="ja-JP" altLang="en-US" sz="1050" dirty="0"/>
              <a:t>　実施手順として策定した内容を実践するため、実行性のあるドキュメント（仕様書、運用マニュアルなど）を作成します。</a:t>
            </a:r>
            <a:endParaRPr lang="en-US" altLang="ja-JP" sz="1050" dirty="0"/>
          </a:p>
          <a:p>
            <a:endParaRPr lang="en-US" altLang="ja-JP" sz="1050" b="1" dirty="0"/>
          </a:p>
          <a:p>
            <a:r>
              <a:rPr lang="ja-JP" altLang="en-US" sz="1050" b="1" dirty="0"/>
              <a:t>実施手順の実践</a:t>
            </a:r>
            <a:endParaRPr lang="en-US" altLang="ja-JP" sz="1050" b="1" dirty="0"/>
          </a:p>
          <a:p>
            <a:r>
              <a:rPr lang="ja-JP" altLang="en-US" sz="1050" dirty="0"/>
              <a:t>　実践にあたり、セキュリティ担当者とその役割・責任を決める必要があります。セキュリティ担当者とその役割・責任が決まった後、年間計画を作成して実践を行います。</a:t>
            </a:r>
            <a:endParaRPr lang="en-US" altLang="ja-JP" sz="1050" dirty="0"/>
          </a:p>
          <a:p>
            <a:endParaRPr lang="en-US" altLang="ja-JP" sz="1050" dirty="0"/>
          </a:p>
          <a:p>
            <a:r>
              <a:rPr lang="ja-JP" altLang="en-US" sz="1050" dirty="0"/>
              <a:t>①組織体制と役割の決定</a:t>
            </a:r>
            <a:endParaRPr lang="en-US" altLang="ja-JP" sz="1050" dirty="0"/>
          </a:p>
          <a:p>
            <a:r>
              <a:rPr lang="ja-JP" altLang="en-US" sz="1050" dirty="0"/>
              <a:t>　セキュリティ対策を実施するための組織体制、役割・責任を決めます。</a:t>
            </a:r>
            <a:endParaRPr lang="en-US" altLang="ja-JP" sz="1050" dirty="0"/>
          </a:p>
          <a:p>
            <a:r>
              <a:rPr lang="en-US" altLang="ja-JP" sz="800" dirty="0"/>
              <a:t>※</a:t>
            </a:r>
            <a:r>
              <a:rPr lang="ja-JP" altLang="en-US" sz="800" dirty="0"/>
              <a:t>第</a:t>
            </a:r>
            <a:r>
              <a:rPr lang="en-US" altLang="ja-JP" sz="800" dirty="0"/>
              <a:t>13</a:t>
            </a:r>
            <a:r>
              <a:rPr lang="ja-JP" altLang="en-US" sz="800" dirty="0"/>
              <a:t>章</a:t>
            </a:r>
            <a:r>
              <a:rPr lang="en-US" altLang="ja-JP" sz="800" dirty="0"/>
              <a:t>13</a:t>
            </a:r>
            <a:r>
              <a:rPr lang="ja-JP" altLang="en-US" sz="800" dirty="0"/>
              <a:t>ページ「管理策：</a:t>
            </a:r>
            <a:r>
              <a:rPr lang="en-US" altLang="ja-JP" sz="800" dirty="0"/>
              <a:t>5.3 </a:t>
            </a:r>
            <a:r>
              <a:rPr lang="ja-JP" altLang="en-US" sz="800" dirty="0"/>
              <a:t>組織の役割、責任及び権限」を参照。</a:t>
            </a:r>
            <a:endParaRPr lang="ja-JP" altLang="en-US" sz="1050" dirty="0"/>
          </a:p>
          <a:p>
            <a:endParaRPr lang="en-US" altLang="ja-JP" sz="1050" dirty="0"/>
          </a:p>
          <a:p>
            <a:r>
              <a:rPr lang="ja-JP" altLang="en-US" sz="1050" dirty="0"/>
              <a:t>②年間を通して実践すべき事項の例示</a:t>
            </a:r>
          </a:p>
          <a:p>
            <a:r>
              <a:rPr lang="ja-JP" altLang="en-US" sz="1050" dirty="0"/>
              <a:t>　担当者がその役割・責任において次のような事項を実施します。これらの事項を実践するため、年間計画を作成します。</a:t>
            </a:r>
            <a:endParaRPr lang="en-US" altLang="ja-JP" sz="1050" dirty="0"/>
          </a:p>
          <a:p>
            <a:r>
              <a:rPr lang="en-US" altLang="ja-JP" sz="800" dirty="0"/>
              <a:t>※</a:t>
            </a:r>
            <a:r>
              <a:rPr lang="ja-JP" altLang="en-US" sz="800" dirty="0"/>
              <a:t>第</a:t>
            </a:r>
            <a:r>
              <a:rPr lang="en-US" altLang="ja-JP" sz="800" dirty="0"/>
              <a:t>13</a:t>
            </a:r>
            <a:r>
              <a:rPr lang="ja-JP" altLang="en-US" sz="800" dirty="0"/>
              <a:t>章</a:t>
            </a:r>
            <a:r>
              <a:rPr lang="en-US" altLang="ja-JP" sz="800" dirty="0"/>
              <a:t>35</a:t>
            </a:r>
            <a:r>
              <a:rPr lang="ja-JP" altLang="en-US" sz="800" dirty="0"/>
              <a:t>ページ「管理策：</a:t>
            </a:r>
            <a:r>
              <a:rPr lang="en-US" altLang="ja-JP" sz="800" dirty="0"/>
              <a:t>8.1 </a:t>
            </a:r>
            <a:r>
              <a:rPr lang="ja-JP" altLang="en-US" sz="800" dirty="0"/>
              <a:t>運用の計画及び管理」を参照。</a:t>
            </a:r>
            <a:endParaRPr lang="en-US" altLang="ja-JP" sz="800" dirty="0"/>
          </a:p>
        </p:txBody>
      </p:sp>
      <p:grpSp>
        <p:nvGrpSpPr>
          <p:cNvPr id="19" name="グループ化 18">
            <a:extLst>
              <a:ext uri="{FF2B5EF4-FFF2-40B4-BE49-F238E27FC236}">
                <a16:creationId xmlns:a16="http://schemas.microsoft.com/office/drawing/2014/main" id="{EC258B0D-D3AD-323E-7622-33A0CED58C43}"/>
              </a:ext>
            </a:extLst>
          </p:cNvPr>
          <p:cNvGrpSpPr/>
          <p:nvPr/>
        </p:nvGrpSpPr>
        <p:grpSpPr>
          <a:xfrm>
            <a:off x="622800" y="5219417"/>
            <a:ext cx="5612400" cy="1762660"/>
            <a:chOff x="622800" y="6565900"/>
            <a:chExt cx="5612400" cy="1762660"/>
          </a:xfrm>
        </p:grpSpPr>
        <p:grpSp>
          <p:nvGrpSpPr>
            <p:cNvPr id="18" name="グループ化 17">
              <a:extLst>
                <a:ext uri="{FF2B5EF4-FFF2-40B4-BE49-F238E27FC236}">
                  <a16:creationId xmlns:a16="http://schemas.microsoft.com/office/drawing/2014/main" id="{0E738846-8EDA-4A5D-9591-59E05C89EE45}"/>
                </a:ext>
              </a:extLst>
            </p:cNvPr>
            <p:cNvGrpSpPr/>
            <p:nvPr/>
          </p:nvGrpSpPr>
          <p:grpSpPr>
            <a:xfrm>
              <a:off x="729000" y="6618555"/>
              <a:ext cx="5400000" cy="1710005"/>
              <a:chOff x="1048562" y="6618555"/>
              <a:chExt cx="5186638" cy="1710005"/>
            </a:xfrm>
          </p:grpSpPr>
          <p:sp>
            <p:nvSpPr>
              <p:cNvPr id="13" name="テキスト ボックス 12">
                <a:extLst>
                  <a:ext uri="{FF2B5EF4-FFF2-40B4-BE49-F238E27FC236}">
                    <a16:creationId xmlns:a16="http://schemas.microsoft.com/office/drawing/2014/main" id="{AF7EE03B-E02E-8C27-8EC3-4112B265B91D}"/>
                  </a:ext>
                </a:extLst>
              </p:cNvPr>
              <p:cNvSpPr txBox="1"/>
              <p:nvPr/>
            </p:nvSpPr>
            <p:spPr>
              <a:xfrm>
                <a:off x="3820155" y="6620400"/>
                <a:ext cx="2415045" cy="1708160"/>
              </a:xfrm>
              <a:prstGeom prst="rect">
                <a:avLst/>
              </a:prstGeom>
              <a:noFill/>
            </p:spPr>
            <p:txBody>
              <a:bodyPr wrap="square">
                <a:spAutoFit/>
              </a:bodyPr>
              <a:lstStyle/>
              <a:p>
                <a:pPr marL="171450" indent="-171450">
                  <a:buFont typeface="Arial" panose="020B0604020202020204" pitchFamily="34" charset="0"/>
                  <a:buChar char="•"/>
                </a:pPr>
                <a:r>
                  <a:rPr lang="ja-JP" altLang="en-US" sz="1050"/>
                  <a:t>外部審査</a:t>
                </a:r>
                <a:endParaRPr lang="en-US" altLang="ja-JP" sz="1050"/>
              </a:p>
              <a:p>
                <a:pPr marL="171450" indent="-171450">
                  <a:buFont typeface="Arial" panose="020B0604020202020204" pitchFamily="34" charset="0"/>
                  <a:buChar char="•"/>
                </a:pPr>
                <a:r>
                  <a:rPr lang="ja-JP" altLang="en-US" sz="1050"/>
                  <a:t>情報セキュリティのための方針群のレビュー</a:t>
                </a:r>
                <a:endParaRPr lang="en-US" altLang="ja-JP" sz="1050"/>
              </a:p>
              <a:p>
                <a:pPr marL="171450" indent="-171450">
                  <a:buFont typeface="Arial" panose="020B0604020202020204" pitchFamily="34" charset="0"/>
                  <a:buChar char="•"/>
                </a:pPr>
                <a:r>
                  <a:rPr lang="ja-JP" altLang="en-US" sz="1050"/>
                  <a:t>秘密保持契約書の確認</a:t>
                </a:r>
                <a:endParaRPr lang="en-US" altLang="ja-JP" sz="1050"/>
              </a:p>
              <a:p>
                <a:pPr marL="171450" indent="-171450">
                  <a:buFont typeface="Arial" panose="020B0604020202020204" pitchFamily="34" charset="0"/>
                  <a:buChar char="•"/>
                </a:pPr>
                <a:r>
                  <a:rPr lang="ja-JP" altLang="en-US" sz="1050"/>
                  <a:t>「関係当局との連絡」体制の見直し</a:t>
                </a:r>
                <a:endParaRPr lang="en-US" altLang="ja-JP" sz="1050"/>
              </a:p>
              <a:p>
                <a:pPr marL="171450" indent="-171450">
                  <a:buFont typeface="Arial" panose="020B0604020202020204" pitchFamily="34" charset="0"/>
                  <a:buChar char="•"/>
                </a:pPr>
                <a:r>
                  <a:rPr lang="ja-JP" altLang="en-US" sz="1050"/>
                  <a:t>法令規制一覧表の確認</a:t>
                </a:r>
                <a:endParaRPr lang="en-US" altLang="ja-JP" sz="1050"/>
              </a:p>
              <a:p>
                <a:pPr marL="171450" indent="-171450">
                  <a:buFont typeface="Arial" panose="020B0604020202020204" pitchFamily="34" charset="0"/>
                  <a:buChar char="•"/>
                </a:pPr>
                <a:r>
                  <a:rPr lang="ja-JP" altLang="en-US" sz="1050"/>
                  <a:t>運用チェックリストによる確認</a:t>
                </a:r>
                <a:endParaRPr lang="en-US" altLang="ja-JP" sz="1050"/>
              </a:p>
              <a:p>
                <a:pPr marL="171450" indent="-171450">
                  <a:buFont typeface="Arial" panose="020B0604020202020204" pitchFamily="34" charset="0"/>
                  <a:buChar char="•"/>
                </a:pPr>
                <a:r>
                  <a:rPr lang="ja-JP" altLang="en-US" sz="1050"/>
                  <a:t>入退記録の確認</a:t>
                </a:r>
                <a:endParaRPr lang="en-US" altLang="ja-JP" sz="1050"/>
              </a:p>
              <a:p>
                <a:pPr marL="171450" indent="-171450">
                  <a:buFont typeface="Arial" panose="020B0604020202020204" pitchFamily="34" charset="0"/>
                  <a:buChar char="•"/>
                </a:pPr>
                <a:r>
                  <a:rPr lang="ja-JP" altLang="en-US" sz="1050"/>
                  <a:t>など</a:t>
                </a:r>
              </a:p>
            </p:txBody>
          </p:sp>
          <p:sp>
            <p:nvSpPr>
              <p:cNvPr id="14" name="テキスト ボックス 13">
                <a:extLst>
                  <a:ext uri="{FF2B5EF4-FFF2-40B4-BE49-F238E27FC236}">
                    <a16:creationId xmlns:a16="http://schemas.microsoft.com/office/drawing/2014/main" id="{A643C4B5-E1B7-647A-B458-2BF08B957F6D}"/>
                  </a:ext>
                </a:extLst>
              </p:cNvPr>
              <p:cNvSpPr txBox="1"/>
              <p:nvPr/>
            </p:nvSpPr>
            <p:spPr>
              <a:xfrm>
                <a:off x="1048562" y="6618555"/>
                <a:ext cx="2830618" cy="1384995"/>
              </a:xfrm>
              <a:prstGeom prst="rect">
                <a:avLst/>
              </a:prstGeom>
              <a:noFill/>
            </p:spPr>
            <p:txBody>
              <a:bodyPr wrap="square">
                <a:spAutoFit/>
              </a:bodyPr>
              <a:lstStyle/>
              <a:p>
                <a:pPr marL="171450" indent="-171450">
                  <a:buFont typeface="Arial" panose="020B0604020202020204" pitchFamily="34" charset="0"/>
                  <a:buChar char="•"/>
                </a:pPr>
                <a:r>
                  <a:rPr lang="ja-JP" altLang="en-US" sz="1050"/>
                  <a:t>リスクアセスメントの実施、リスク対応のための計画作成、管理策の検討</a:t>
                </a:r>
                <a:endParaRPr lang="en-US" altLang="ja-JP" sz="1050"/>
              </a:p>
              <a:p>
                <a:pPr marL="171450" indent="-171450">
                  <a:buFont typeface="Arial" panose="020B0604020202020204" pitchFamily="34" charset="0"/>
                  <a:buChar char="•"/>
                </a:pPr>
                <a:r>
                  <a:rPr lang="ja-JP" altLang="en-US" sz="1050"/>
                  <a:t>資産台帳の見直し</a:t>
                </a:r>
                <a:endParaRPr lang="en-US" altLang="ja-JP" sz="1050"/>
              </a:p>
              <a:p>
                <a:pPr marL="171450" indent="-171450">
                  <a:buFont typeface="Arial" panose="020B0604020202020204" pitchFamily="34" charset="0"/>
                  <a:buChar char="•"/>
                </a:pPr>
                <a:r>
                  <a:rPr lang="ja-JP" altLang="en-US" sz="1050"/>
                  <a:t>事業継続に関する試験</a:t>
                </a:r>
                <a:endParaRPr lang="en-US" altLang="ja-JP" sz="1050"/>
              </a:p>
              <a:p>
                <a:pPr marL="171450" indent="-171450">
                  <a:buFont typeface="Arial" panose="020B0604020202020204" pitchFamily="34" charset="0"/>
                  <a:buChar char="•"/>
                </a:pPr>
                <a:r>
                  <a:rPr lang="ja-JP" altLang="en-US" sz="1050"/>
                  <a:t>内部監査</a:t>
                </a:r>
                <a:endParaRPr lang="en-US" altLang="ja-JP" sz="1050"/>
              </a:p>
              <a:p>
                <a:pPr marL="171450" indent="-171450">
                  <a:buFont typeface="Arial" panose="020B0604020202020204" pitchFamily="34" charset="0"/>
                  <a:buChar char="•"/>
                </a:pPr>
                <a:r>
                  <a:rPr lang="ja-JP" altLang="en-US" sz="1050"/>
                  <a:t>マネジメントレビュー</a:t>
                </a:r>
                <a:endParaRPr lang="en-US" altLang="ja-JP" sz="1050"/>
              </a:p>
              <a:p>
                <a:pPr marL="171450" indent="-171450">
                  <a:buFont typeface="Arial" panose="020B0604020202020204" pitchFamily="34" charset="0"/>
                  <a:buChar char="•"/>
                </a:pPr>
                <a:r>
                  <a:rPr lang="ja-JP" altLang="en-US" sz="1050"/>
                  <a:t>不適合及び是正処置のレビュー</a:t>
                </a:r>
                <a:endParaRPr lang="en-US" altLang="ja-JP" sz="1050"/>
              </a:p>
              <a:p>
                <a:pPr marL="171450" indent="-171450">
                  <a:buFont typeface="Arial" panose="020B0604020202020204" pitchFamily="34" charset="0"/>
                  <a:buChar char="•"/>
                </a:pPr>
                <a:r>
                  <a:rPr lang="ja-JP" altLang="en-US" sz="1050"/>
                  <a:t>定期教育</a:t>
                </a:r>
              </a:p>
            </p:txBody>
          </p:sp>
        </p:grpSp>
        <p:sp>
          <p:nvSpPr>
            <p:cNvPr id="15" name="正方形/長方形 14">
              <a:extLst>
                <a:ext uri="{FF2B5EF4-FFF2-40B4-BE49-F238E27FC236}">
                  <a16:creationId xmlns:a16="http://schemas.microsoft.com/office/drawing/2014/main" id="{B6D99172-E121-00ED-7336-062365D1B442}"/>
                </a:ext>
              </a:extLst>
            </p:cNvPr>
            <p:cNvSpPr/>
            <p:nvPr/>
          </p:nvSpPr>
          <p:spPr>
            <a:xfrm>
              <a:off x="622800" y="6565900"/>
              <a:ext cx="5612400" cy="1581150"/>
            </a:xfrm>
            <a:prstGeom prst="rect">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1200"/>
            </a:p>
          </p:txBody>
        </p:sp>
      </p:grpSp>
      <p:sp>
        <p:nvSpPr>
          <p:cNvPr id="20" name="矢印: 下 19">
            <a:extLst>
              <a:ext uri="{FF2B5EF4-FFF2-40B4-BE49-F238E27FC236}">
                <a16:creationId xmlns:a16="http://schemas.microsoft.com/office/drawing/2014/main" id="{E44AFF6F-84FE-0AC4-F7F5-369E763BABF5}"/>
              </a:ext>
            </a:extLst>
          </p:cNvPr>
          <p:cNvSpPr/>
          <p:nvPr/>
        </p:nvSpPr>
        <p:spPr>
          <a:xfrm>
            <a:off x="2657475" y="6985000"/>
            <a:ext cx="1543050" cy="452615"/>
          </a:xfrm>
          <a:prstGeom prst="downArrow">
            <a:avLst/>
          </a:prstGeom>
          <a:solidFill>
            <a:schemeClr val="accent5"/>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endParaRPr kumimoji="1" lang="ja-JP" altLang="en-US" sz="1200"/>
          </a:p>
        </p:txBody>
      </p:sp>
      <p:sp>
        <p:nvSpPr>
          <p:cNvPr id="2" name="楕円 1">
            <a:extLst>
              <a:ext uri="{FF2B5EF4-FFF2-40B4-BE49-F238E27FC236}">
                <a16:creationId xmlns:a16="http://schemas.microsoft.com/office/drawing/2014/main" id="{3B460E01-66E0-4521-762C-B0BDC5A564B1}"/>
              </a:ext>
            </a:extLst>
          </p:cNvPr>
          <p:cNvSpPr/>
          <p:nvPr/>
        </p:nvSpPr>
        <p:spPr>
          <a:xfrm>
            <a:off x="622800" y="7633683"/>
            <a:ext cx="5612400" cy="9652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algn="ctr"/>
            <a:r>
              <a:rPr lang="ja-JP" altLang="en-US" sz="1400" b="1"/>
              <a:t>上記の内容を実施するための年間計画を作成</a:t>
            </a:r>
          </a:p>
        </p:txBody>
      </p:sp>
      <p:pic>
        <p:nvPicPr>
          <p:cNvPr id="7" name="図 6">
            <a:extLst>
              <a:ext uri="{FF2B5EF4-FFF2-40B4-BE49-F238E27FC236}">
                <a16:creationId xmlns:a16="http://schemas.microsoft.com/office/drawing/2014/main" id="{4469D074-AD54-248B-1170-6AAE12F7AC9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327783" y="7902208"/>
            <a:ext cx="394434" cy="394434"/>
          </a:xfrm>
          <a:prstGeom prst="rect">
            <a:avLst/>
          </a:prstGeom>
        </p:spPr>
      </p:pic>
      <p:sp>
        <p:nvSpPr>
          <p:cNvPr id="9" name="スライド番号プレースホルダー 3">
            <a:extLst>
              <a:ext uri="{FF2B5EF4-FFF2-40B4-BE49-F238E27FC236}">
                <a16:creationId xmlns:a16="http://schemas.microsoft.com/office/drawing/2014/main" id="{D83AF09F-7FF3-5443-7B17-B6A41D7684D1}"/>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41</a:t>
            </a:r>
            <a:endParaRPr kumimoji="1" lang="ja-JP" altLang="en-US"/>
          </a:p>
        </p:txBody>
      </p:sp>
    </p:spTree>
    <p:extLst>
      <p:ext uri="{BB962C8B-B14F-4D97-AF65-F5344CB8AC3E}">
        <p14:creationId xmlns:p14="http://schemas.microsoft.com/office/powerpoint/2010/main" val="1839365371"/>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C21B425F-46EB-775D-C919-A295A0897678}"/>
              </a:ext>
            </a:extLst>
          </p:cNvPr>
          <p:cNvSpPr>
            <a:spLocks noGrp="1"/>
          </p:cNvSpPr>
          <p:nvPr>
            <p:ph type="body" sz="quarter" idx="14"/>
          </p:nvPr>
        </p:nvSpPr>
        <p:spPr/>
        <p:txBody>
          <a:bodyPr/>
          <a:lstStyle/>
          <a:p>
            <a:r>
              <a:rPr kumimoji="1" lang="en-US" altLang="ja-JP"/>
              <a:t>19-3-1. </a:t>
            </a:r>
            <a:r>
              <a:rPr kumimoji="1" lang="ja-JP" altLang="en-US"/>
              <a:t>今後のアクション</a:t>
            </a:r>
          </a:p>
        </p:txBody>
      </p:sp>
      <p:sp>
        <p:nvSpPr>
          <p:cNvPr id="6" name="テキスト プレースホルダー 1">
            <a:extLst>
              <a:ext uri="{FF2B5EF4-FFF2-40B4-BE49-F238E27FC236}">
                <a16:creationId xmlns:a16="http://schemas.microsoft.com/office/drawing/2014/main" id="{5C38AE94-E7E6-EB32-6677-2FF660D8CE3F}"/>
              </a:ext>
            </a:extLst>
          </p:cNvPr>
          <p:cNvSpPr>
            <a:spLocks noGrp="1"/>
          </p:cNvSpPr>
          <p:nvPr>
            <p:ph type="body" sz="quarter" idx="25"/>
          </p:nvPr>
        </p:nvSpPr>
        <p:spPr>
          <a:xfrm>
            <a:off x="619200" y="835200"/>
            <a:ext cx="6238800" cy="417600"/>
          </a:xfrm>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19-3 </a:t>
            </a:r>
            <a:r>
              <a:rPr kumimoji="1" lang="ja-JP" altLang="en-US" u="sng">
                <a:uFill>
                  <a:solidFill>
                    <a:schemeClr val="bg1"/>
                  </a:solidFill>
                </a:uFill>
                <a:hlinkClick r:id="rId3" action="ppaction://hlinksldjump"/>
              </a:rPr>
              <a:t>読者に今後行ってほしいこと</a:t>
            </a:r>
            <a:endParaRPr kumimoji="1" lang="ja-JP" altLang="en-US" u="sng">
              <a:uFill>
                <a:solidFill>
                  <a:schemeClr val="bg1"/>
                </a:solidFill>
              </a:uFill>
            </a:endParaRPr>
          </a:p>
        </p:txBody>
      </p:sp>
      <p:sp>
        <p:nvSpPr>
          <p:cNvPr id="4" name="テキスト ボックス 3">
            <a:extLst>
              <a:ext uri="{FF2B5EF4-FFF2-40B4-BE49-F238E27FC236}">
                <a16:creationId xmlns:a16="http://schemas.microsoft.com/office/drawing/2014/main" id="{6303398F-335F-167A-E9DD-FF44058AF6E0}"/>
              </a:ext>
            </a:extLst>
          </p:cNvPr>
          <p:cNvSpPr txBox="1"/>
          <p:nvPr/>
        </p:nvSpPr>
        <p:spPr>
          <a:xfrm>
            <a:off x="622800" y="9087759"/>
            <a:ext cx="5612400" cy="184666"/>
          </a:xfrm>
          <a:prstGeom prst="rect">
            <a:avLst/>
          </a:prstGeom>
          <a:noFill/>
        </p:spPr>
        <p:txBody>
          <a:bodyPr wrap="square" rtlCol="0">
            <a:spAutoFit/>
          </a:bodyPr>
          <a:lstStyle/>
          <a:p>
            <a:pPr algn="ctr"/>
            <a:r>
              <a:rPr kumimoji="1" lang="ja-JP" altLang="en-US" sz="600"/>
              <a:t>図</a:t>
            </a:r>
            <a:r>
              <a:rPr kumimoji="1" lang="en-US" altLang="ja-JP" sz="600"/>
              <a:t>83.</a:t>
            </a:r>
            <a:r>
              <a:rPr kumimoji="1" lang="ja-JP" altLang="en-US" sz="600"/>
              <a:t> 年間計画（例）</a:t>
            </a:r>
          </a:p>
        </p:txBody>
      </p:sp>
      <p:sp>
        <p:nvSpPr>
          <p:cNvPr id="8" name="スライド番号プレースホルダー 3">
            <a:extLst>
              <a:ext uri="{FF2B5EF4-FFF2-40B4-BE49-F238E27FC236}">
                <a16:creationId xmlns:a16="http://schemas.microsoft.com/office/drawing/2014/main" id="{6B5EE3B7-722C-5F70-3B01-1824F8E3422D}"/>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42</a:t>
            </a:r>
            <a:endParaRPr kumimoji="1" lang="ja-JP" altLang="en-US"/>
          </a:p>
        </p:txBody>
      </p:sp>
      <p:graphicFrame>
        <p:nvGraphicFramePr>
          <p:cNvPr id="2" name="表 1">
            <a:extLst>
              <a:ext uri="{FF2B5EF4-FFF2-40B4-BE49-F238E27FC236}">
                <a16:creationId xmlns:a16="http://schemas.microsoft.com/office/drawing/2014/main" id="{64E5C89B-E44C-9DF0-64BB-B1A653783F53}"/>
              </a:ext>
            </a:extLst>
          </p:cNvPr>
          <p:cNvGraphicFramePr>
            <a:graphicFrameLocks noGrp="1"/>
          </p:cNvGraphicFramePr>
          <p:nvPr>
            <p:extLst>
              <p:ext uri="{D42A27DB-BD31-4B8C-83A1-F6EECF244321}">
                <p14:modId xmlns:p14="http://schemas.microsoft.com/office/powerpoint/2010/main" val="2206821559"/>
              </p:ext>
            </p:extLst>
          </p:nvPr>
        </p:nvGraphicFramePr>
        <p:xfrm>
          <a:off x="622800" y="2312480"/>
          <a:ext cx="5612400" cy="6522720"/>
        </p:xfrm>
        <a:graphic>
          <a:graphicData uri="http://schemas.openxmlformats.org/drawingml/2006/table">
            <a:tbl>
              <a:tblPr firstRow="1" bandRow="1">
                <a:tableStyleId>{5C22544A-7EE6-4342-B048-85BDC9FD1C3A}</a:tableStyleId>
              </a:tblPr>
              <a:tblGrid>
                <a:gridCol w="704775">
                  <a:extLst>
                    <a:ext uri="{9D8B030D-6E8A-4147-A177-3AD203B41FA5}">
                      <a16:colId xmlns:a16="http://schemas.microsoft.com/office/drawing/2014/main" val="2367824554"/>
                    </a:ext>
                  </a:extLst>
                </a:gridCol>
                <a:gridCol w="465826">
                  <a:extLst>
                    <a:ext uri="{9D8B030D-6E8A-4147-A177-3AD203B41FA5}">
                      <a16:colId xmlns:a16="http://schemas.microsoft.com/office/drawing/2014/main" val="3497359633"/>
                    </a:ext>
                  </a:extLst>
                </a:gridCol>
                <a:gridCol w="1922565">
                  <a:extLst>
                    <a:ext uri="{9D8B030D-6E8A-4147-A177-3AD203B41FA5}">
                      <a16:colId xmlns:a16="http://schemas.microsoft.com/office/drawing/2014/main" val="446670100"/>
                    </a:ext>
                  </a:extLst>
                </a:gridCol>
                <a:gridCol w="846306">
                  <a:extLst>
                    <a:ext uri="{9D8B030D-6E8A-4147-A177-3AD203B41FA5}">
                      <a16:colId xmlns:a16="http://schemas.microsoft.com/office/drawing/2014/main" val="4220906538"/>
                    </a:ext>
                  </a:extLst>
                </a:gridCol>
                <a:gridCol w="914400">
                  <a:extLst>
                    <a:ext uri="{9D8B030D-6E8A-4147-A177-3AD203B41FA5}">
                      <a16:colId xmlns:a16="http://schemas.microsoft.com/office/drawing/2014/main" val="2622664973"/>
                    </a:ext>
                  </a:extLst>
                </a:gridCol>
                <a:gridCol w="758528">
                  <a:extLst>
                    <a:ext uri="{9D8B030D-6E8A-4147-A177-3AD203B41FA5}">
                      <a16:colId xmlns:a16="http://schemas.microsoft.com/office/drawing/2014/main" val="1666883921"/>
                    </a:ext>
                  </a:extLst>
                </a:gridCol>
              </a:tblGrid>
              <a:tr h="0">
                <a:tc rowSpan="2">
                  <a:txBody>
                    <a:bodyPr/>
                    <a:lstStyle/>
                    <a:p>
                      <a:r>
                        <a:rPr kumimoji="1" lang="ja-JP" altLang="en-US" sz="800" b="1">
                          <a:solidFill>
                            <a:schemeClr val="bg1"/>
                          </a:solidFill>
                        </a:rPr>
                        <a:t>期間</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rowSpan="2">
                  <a:txBody>
                    <a:bodyPr/>
                    <a:lstStyle/>
                    <a:p>
                      <a:r>
                        <a:rPr kumimoji="1" lang="ja-JP" altLang="en-US" sz="800" b="1">
                          <a:solidFill>
                            <a:schemeClr val="bg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gridSpan="4">
                  <a:txBody>
                    <a:bodyPr/>
                    <a:lstStyle/>
                    <a:p>
                      <a:r>
                        <a:rPr kumimoji="1" lang="ja-JP" altLang="en-US" sz="800" b="1">
                          <a:solidFill>
                            <a:schemeClr val="bg1"/>
                          </a:solidFill>
                        </a:rPr>
                        <a:t>実施事項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sz="1050">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a:p>
                  </a:txBody>
                  <a:tcPr/>
                </a:tc>
                <a:tc hMerge="1">
                  <a:txBody>
                    <a:bodyPr/>
                    <a:lstStyle/>
                    <a:p>
                      <a:endParaRPr kumimoji="1" lang="ja-JP" altLang="en-US" sz="800" b="1">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380476796"/>
                  </a:ext>
                </a:extLst>
              </a:tr>
              <a:tr h="0">
                <a:tc vMerge="1">
                  <a:txBody>
                    <a:bodyPr/>
                    <a:lstStyle/>
                    <a:p>
                      <a:r>
                        <a:rPr kumimoji="1" lang="ja-JP" altLang="en-US" sz="1050">
                          <a:solidFill>
                            <a:schemeClr val="bg1"/>
                          </a:solidFill>
                        </a:rPr>
                        <a:t>期間</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vMerge="1">
                  <a:txBody>
                    <a:bodyPr/>
                    <a:lstStyle/>
                    <a:p>
                      <a:r>
                        <a:rPr kumimoji="1" lang="ja-JP" altLang="en-US" sz="1050">
                          <a:solidFill>
                            <a:schemeClr val="bg1"/>
                          </a:solidFill>
                        </a:rPr>
                        <a:t>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800" b="1">
                          <a:solidFill>
                            <a:schemeClr val="bg1"/>
                          </a:solidFill>
                        </a:rPr>
                        <a:t>年に</a:t>
                      </a:r>
                      <a:r>
                        <a:rPr kumimoji="1" lang="en-US" altLang="ja-JP" sz="800" b="1">
                          <a:solidFill>
                            <a:schemeClr val="bg1"/>
                          </a:solidFill>
                        </a:rPr>
                        <a:t>1</a:t>
                      </a:r>
                      <a:r>
                        <a:rPr kumimoji="1" lang="ja-JP" altLang="en-US" sz="800" b="1">
                          <a:solidFill>
                            <a:schemeClr val="bg1"/>
                          </a:solidFill>
                        </a:rPr>
                        <a:t>回</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800" b="1">
                          <a:solidFill>
                            <a:schemeClr val="bg1"/>
                          </a:solidFill>
                        </a:rPr>
                        <a:t>月に</a:t>
                      </a:r>
                      <a:r>
                        <a:rPr kumimoji="1" lang="en-US" altLang="ja-JP" sz="800" b="1">
                          <a:solidFill>
                            <a:schemeClr val="bg1"/>
                          </a:solidFill>
                        </a:rPr>
                        <a:t>1</a:t>
                      </a:r>
                      <a:r>
                        <a:rPr kumimoji="1" lang="ja-JP" altLang="en-US" sz="800" b="1">
                          <a:solidFill>
                            <a:schemeClr val="bg1"/>
                          </a:solidFill>
                        </a:rPr>
                        <a:t>回</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800" b="1">
                          <a:solidFill>
                            <a:schemeClr val="bg1"/>
                          </a:solidFill>
                        </a:rPr>
                        <a:t>四半期に</a:t>
                      </a:r>
                      <a:r>
                        <a:rPr kumimoji="1" lang="en-US" altLang="ja-JP" sz="800" b="1">
                          <a:solidFill>
                            <a:schemeClr val="bg1"/>
                          </a:solidFill>
                        </a:rPr>
                        <a:t>1</a:t>
                      </a:r>
                      <a:r>
                        <a:rPr kumimoji="1" lang="ja-JP" altLang="en-US" sz="800" b="1">
                          <a:solidFill>
                            <a:schemeClr val="bg1"/>
                          </a:solidFill>
                        </a:rPr>
                        <a:t>回</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800" b="1">
                          <a:solidFill>
                            <a:schemeClr val="bg1"/>
                          </a:solidFill>
                        </a:rPr>
                        <a:t>随時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107492109"/>
                  </a:ext>
                </a:extLst>
              </a:tr>
              <a:tr h="296212">
                <a:tc rowSpan="3">
                  <a:txBody>
                    <a:bodyPr/>
                    <a:lstStyle/>
                    <a:p>
                      <a:r>
                        <a:rPr kumimoji="1" lang="ja-JP" altLang="en-US" sz="800">
                          <a:solidFill>
                            <a:schemeClr val="tx1"/>
                          </a:solidFill>
                        </a:rPr>
                        <a:t>第</a:t>
                      </a:r>
                      <a:r>
                        <a:rPr kumimoji="1" lang="en-US" altLang="ja-JP" sz="800">
                          <a:solidFill>
                            <a:schemeClr val="tx1"/>
                          </a:solidFill>
                        </a:rPr>
                        <a:t>1</a:t>
                      </a:r>
                      <a:r>
                        <a:rPr kumimoji="1" lang="ja-JP" altLang="en-US" sz="800">
                          <a:solidFill>
                            <a:schemeClr val="tx1"/>
                          </a:solidFill>
                        </a:rPr>
                        <a:t>四半期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C80">
                        <a:alpha val="60000"/>
                      </a:srgbClr>
                    </a:solidFill>
                  </a:tcPr>
                </a:tc>
                <a:tc>
                  <a:txBody>
                    <a:bodyPr/>
                    <a:lstStyle/>
                    <a:p>
                      <a:r>
                        <a:rPr kumimoji="1" lang="en-US" altLang="ja-JP" sz="800">
                          <a:solidFill>
                            <a:schemeClr val="tx1"/>
                          </a:solidFill>
                        </a:rPr>
                        <a:t>4</a:t>
                      </a:r>
                      <a:r>
                        <a:rPr kumimoji="1" lang="ja-JP" altLang="en-US" sz="80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C80">
                        <a:alpha val="60000"/>
                      </a:srgbClr>
                    </a:solidFill>
                  </a:tcPr>
                </a:tc>
                <a:tc>
                  <a:txBody>
                    <a:bodyPr/>
                    <a:lstStyle/>
                    <a:p>
                      <a:pPr algn="l"/>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課題に対する活動の検討</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入退記録の確認</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運用チェックリストによる確認</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0">
                          <a:solidFill>
                            <a:schemeClr val="tx1"/>
                          </a:solidFill>
                          <a:effectLst/>
                          <a:latin typeface="+mn-ea"/>
                          <a:ea typeface="+mn-ea"/>
                          <a:cs typeface="Times New Roman" panose="02020603050405020304" pitchFamily="18" charset="0"/>
                        </a:rPr>
                        <a:t>・</a:t>
                      </a:r>
                      <a:r>
                        <a:rPr lang="ja-JP" altLang="ja-JP" sz="800" b="0" kern="0">
                          <a:solidFill>
                            <a:schemeClr val="tx1"/>
                          </a:solidFill>
                          <a:effectLst/>
                          <a:latin typeface="+mn-ea"/>
                          <a:ea typeface="+mn-ea"/>
                        </a:rPr>
                        <a:t>バックアップされている</a:t>
                      </a:r>
                      <a:r>
                        <a:rPr lang="ja-JP" altLang="en-US" sz="800" b="0" kern="0">
                          <a:solidFill>
                            <a:schemeClr val="tx1"/>
                          </a:solidFill>
                          <a:effectLst/>
                          <a:latin typeface="+mn-ea"/>
                          <a:ea typeface="+mn-ea"/>
                        </a:rPr>
                        <a:t>こと</a:t>
                      </a:r>
                      <a:r>
                        <a:rPr lang="ja-JP" altLang="ja-JP" sz="800" b="0" kern="0">
                          <a:solidFill>
                            <a:schemeClr val="tx1"/>
                          </a:solidFill>
                          <a:effectLst/>
                          <a:latin typeface="+mn-ea"/>
                          <a:ea typeface="+mn-ea"/>
                        </a:rPr>
                        <a:t>の確認</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0">
                          <a:solidFill>
                            <a:schemeClr val="tx1"/>
                          </a:solidFill>
                          <a:effectLst/>
                          <a:latin typeface="+mn-ea"/>
                          <a:ea typeface="+mn-ea"/>
                          <a:cs typeface="Times New Roman" panose="02020603050405020304" pitchFamily="18" charset="0"/>
                        </a:rPr>
                        <a:t>・イベントログの確認</a:t>
                      </a:r>
                      <a:endParaRPr lang="en-US" altLang="ja-JP" sz="800" b="0" kern="0">
                        <a:solidFill>
                          <a:schemeClr val="tx1"/>
                        </a:solidFill>
                        <a:effectLst/>
                        <a:latin typeface="+mn-ea"/>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ja-JP" sz="800" b="0" kern="0">
                          <a:solidFill>
                            <a:schemeClr val="tx1"/>
                          </a:solidFill>
                          <a:effectLst/>
                          <a:latin typeface="+mn-ea"/>
                          <a:ea typeface="+mn-ea"/>
                        </a:rPr>
                        <a:t>利用者が利用可能なソフトウェアの確認</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kern="0">
                          <a:solidFill>
                            <a:schemeClr val="tx1"/>
                          </a:solidFill>
                          <a:effectLst/>
                          <a:latin typeface="+mn-ea"/>
                          <a:ea typeface="+mn-ea"/>
                          <a:cs typeface="Times New Roman" panose="02020603050405020304" pitchFamily="18" charset="0"/>
                        </a:rPr>
                        <a:t>・</a:t>
                      </a:r>
                      <a:r>
                        <a:rPr lang="ja-JP" altLang="ja-JP" sz="800" b="0" kern="0">
                          <a:solidFill>
                            <a:schemeClr val="tx1"/>
                          </a:solidFill>
                          <a:effectLst/>
                          <a:latin typeface="+mn-ea"/>
                          <a:ea typeface="+mn-ea"/>
                        </a:rPr>
                        <a:t>バックアップされている</a:t>
                      </a:r>
                      <a:r>
                        <a:rPr lang="ja-JP" altLang="en-US" sz="800" b="0" kern="0">
                          <a:solidFill>
                            <a:schemeClr val="tx1"/>
                          </a:solidFill>
                          <a:effectLst/>
                          <a:latin typeface="+mn-ea"/>
                          <a:ea typeface="+mn-ea"/>
                        </a:rPr>
                        <a:t>こと</a:t>
                      </a:r>
                      <a:r>
                        <a:rPr lang="ja-JP" altLang="ja-JP" sz="800" b="0" kern="0">
                          <a:solidFill>
                            <a:schemeClr val="tx1"/>
                          </a:solidFill>
                          <a:effectLst/>
                          <a:latin typeface="+mn-ea"/>
                          <a:ea typeface="+mn-ea"/>
                        </a:rPr>
                        <a:t>の確認</a:t>
                      </a:r>
                      <a:endParaRPr lang="en-US" altLang="ja-JP" sz="800" b="0" kern="100">
                        <a:solidFill>
                          <a:schemeClr val="tx1"/>
                        </a:solidFill>
                        <a:effectLst/>
                        <a:latin typeface="+mn-ea"/>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100">
                          <a:solidFill>
                            <a:schemeClr val="tx1"/>
                          </a:solidFill>
                          <a:effectLst/>
                          <a:latin typeface="+mn-ea"/>
                          <a:ea typeface="+mn-ea"/>
                          <a:cs typeface="Times New Roman" panose="02020603050405020304" pitchFamily="18" charset="0"/>
                        </a:rPr>
                        <a:t>・</a:t>
                      </a:r>
                      <a:r>
                        <a:rPr lang="ja-JP" altLang="ja-JP" sz="800" b="0" kern="0">
                          <a:solidFill>
                            <a:schemeClr val="tx1"/>
                          </a:solidFill>
                          <a:effectLst/>
                          <a:latin typeface="+mn-ea"/>
                          <a:ea typeface="+mn-ea"/>
                        </a:rPr>
                        <a:t>イベントログのチェック</a:t>
                      </a:r>
                      <a:endParaRPr lang="en-US" altLang="ja-JP" sz="800" b="0" kern="0">
                        <a:solidFill>
                          <a:schemeClr val="tx1"/>
                        </a:solidFill>
                        <a:effectLst/>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1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「関係当局との連絡」体制の見直し</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cs typeface="Times New Roman" panose="02020603050405020304" pitchFamily="18" charset="0"/>
                        </a:rPr>
                        <a:t>・</a:t>
                      </a:r>
                      <a:r>
                        <a:rPr lang="ja-JP" altLang="ja-JP" sz="800" b="0" kern="0">
                          <a:solidFill>
                            <a:schemeClr val="tx1"/>
                          </a:solidFill>
                          <a:effectLst/>
                          <a:latin typeface="+mn-ea"/>
                          <a:ea typeface="+mn-ea"/>
                        </a:rPr>
                        <a:t>法令規制一覧表の確認</a:t>
                      </a:r>
                      <a:endParaRPr lang="en-US" altLang="ja-JP" sz="800" b="0" kern="0">
                        <a:solidFill>
                          <a:schemeClr val="tx1"/>
                        </a:solidFill>
                        <a:effectLst/>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93067911"/>
                  </a:ext>
                </a:extLst>
              </a:tr>
              <a:tr h="0">
                <a:tc vMerge="1">
                  <a:txBody>
                    <a:bodyPr/>
                    <a:lstStyle/>
                    <a:p>
                      <a:endParaRPr kumimoji="1" lang="ja-JP" altLang="en-US" sz="105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tc>
                  <a:txBody>
                    <a:bodyPr/>
                    <a:lstStyle/>
                    <a:p>
                      <a:r>
                        <a:rPr kumimoji="1" lang="en-US" altLang="ja-JP" sz="800">
                          <a:solidFill>
                            <a:schemeClr val="tx1"/>
                          </a:solidFill>
                        </a:rPr>
                        <a:t>5</a:t>
                      </a:r>
                      <a:r>
                        <a:rPr kumimoji="1" lang="ja-JP" altLang="en-US" sz="80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C80">
                        <a:alpha val="60000"/>
                      </a:srgb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リスクアセスメントの実施</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24256160"/>
                  </a:ext>
                </a:extLst>
              </a:tr>
              <a:tr h="257991">
                <a:tc vMerge="1">
                  <a:txBody>
                    <a:bodyPr/>
                    <a:lstStyle/>
                    <a:p>
                      <a:endParaRPr kumimoji="1" lang="ja-JP" altLang="en-US" sz="105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solidFill>
                  </a:tcPr>
                </a:tc>
                <a:tc>
                  <a:txBody>
                    <a:bodyPr/>
                    <a:lstStyle/>
                    <a:p>
                      <a:r>
                        <a:rPr kumimoji="1" lang="en-US" altLang="ja-JP" sz="800">
                          <a:solidFill>
                            <a:schemeClr val="tx1"/>
                          </a:solidFill>
                        </a:rPr>
                        <a:t>6</a:t>
                      </a:r>
                      <a:r>
                        <a:rPr kumimoji="1" lang="ja-JP" altLang="en-US" sz="80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7C80">
                        <a:alpha val="60000"/>
                      </a:srgbClr>
                    </a:solidFill>
                  </a:tcPr>
                </a:tc>
                <a:tc>
                  <a:txBody>
                    <a:bodyPr/>
                    <a:lstStyle/>
                    <a:p>
                      <a:pPr algn="l"/>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リスク対応のための計画作成（アクションプランの作成）</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管理策（ルール）の検討</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44648068"/>
                  </a:ext>
                </a:extLst>
              </a:tr>
              <a:tr h="143328">
                <a:tc rowSpan="3">
                  <a:txBody>
                    <a:bodyPr/>
                    <a:lstStyle/>
                    <a:p>
                      <a:r>
                        <a:rPr kumimoji="1" lang="ja-JP" altLang="en-US" sz="800">
                          <a:solidFill>
                            <a:schemeClr val="tx1"/>
                          </a:solidFill>
                        </a:rPr>
                        <a:t>第</a:t>
                      </a:r>
                      <a:r>
                        <a:rPr kumimoji="1" lang="en-US" altLang="ja-JP" sz="800">
                          <a:solidFill>
                            <a:schemeClr val="tx1"/>
                          </a:solidFill>
                        </a:rPr>
                        <a:t>2</a:t>
                      </a:r>
                      <a:r>
                        <a:rPr kumimoji="1" lang="ja-JP" altLang="en-US" sz="800">
                          <a:solidFill>
                            <a:schemeClr val="tx1"/>
                          </a:solidFill>
                        </a:rPr>
                        <a:t>四半期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r>
                        <a:rPr kumimoji="1" lang="en-US" altLang="ja-JP" sz="800">
                          <a:solidFill>
                            <a:schemeClr val="tx1"/>
                          </a:solidFill>
                        </a:rPr>
                        <a:t>7</a:t>
                      </a:r>
                      <a:r>
                        <a:rPr kumimoji="1" lang="ja-JP" altLang="en-US" sz="80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「情報セキュリティリスク対応」計画の実行</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77131201"/>
                  </a:ext>
                </a:extLst>
              </a:tr>
              <a:tr h="219770">
                <a:tc vMerge="1">
                  <a:txBody>
                    <a:bodyPr/>
                    <a:lstStyle/>
                    <a:p>
                      <a:endParaRPr kumimoji="1" lang="ja-JP" altLang="en-US" sz="105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solidFill>
                  </a:tcPr>
                </a:tc>
                <a:tc>
                  <a:txBody>
                    <a:bodyPr/>
                    <a:lstStyle/>
                    <a:p>
                      <a:r>
                        <a:rPr kumimoji="1" lang="en-US" altLang="ja-JP" sz="800">
                          <a:solidFill>
                            <a:schemeClr val="tx1"/>
                          </a:solidFill>
                        </a:rPr>
                        <a:t>8</a:t>
                      </a:r>
                      <a:r>
                        <a:rPr kumimoji="1" lang="ja-JP" altLang="en-US" sz="80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rPr>
                        <a:t>・</a:t>
                      </a:r>
                      <a:r>
                        <a:rPr lang="en-US" altLang="ja-JP" sz="800" b="0" kern="0">
                          <a:solidFill>
                            <a:schemeClr val="tx1"/>
                          </a:solidFill>
                          <a:effectLst/>
                          <a:latin typeface="+mn-ea"/>
                          <a:ea typeface="+mn-ea"/>
                        </a:rPr>
                        <a:t>ISMS</a:t>
                      </a:r>
                      <a:r>
                        <a:rPr lang="ja-JP" altLang="ja-JP" sz="800" b="0" kern="0">
                          <a:solidFill>
                            <a:schemeClr val="tx1"/>
                          </a:solidFill>
                          <a:effectLst/>
                          <a:latin typeface="+mn-ea"/>
                          <a:ea typeface="+mn-ea"/>
                        </a:rPr>
                        <a:t>の有効性の評価</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情報セキュリティパフォーマンス</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14672144"/>
                  </a:ext>
                </a:extLst>
              </a:tr>
              <a:tr h="219770">
                <a:tc vMerge="1">
                  <a:txBody>
                    <a:bodyPr/>
                    <a:lstStyle/>
                    <a:p>
                      <a:endParaRPr kumimoji="1" lang="ja-JP" altLang="en-US" sz="105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solidFill>
                  </a:tcPr>
                </a:tc>
                <a:tc>
                  <a:txBody>
                    <a:bodyPr/>
                    <a:lstStyle/>
                    <a:p>
                      <a:r>
                        <a:rPr kumimoji="1" lang="en-US" altLang="ja-JP" sz="800">
                          <a:solidFill>
                            <a:schemeClr val="tx1"/>
                          </a:solidFill>
                        </a:rPr>
                        <a:t>9</a:t>
                      </a:r>
                      <a:r>
                        <a:rPr kumimoji="1" lang="ja-JP" altLang="en-US" sz="80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資産目録の見直し</a:t>
                      </a:r>
                      <a:endParaRPr lang="ja-JP" altLang="ja-JP" sz="800" b="0" kern="100">
                        <a:solidFill>
                          <a:schemeClr val="tx1"/>
                        </a:solidFill>
                        <a:effectLst/>
                        <a:latin typeface="+mn-ea"/>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情報の分類</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cs typeface="Times New Roman" panose="02020603050405020304" pitchFamily="18" charset="0"/>
                        </a:rPr>
                        <a:t>・</a:t>
                      </a:r>
                      <a:r>
                        <a:rPr lang="ja-JP" altLang="ja-JP" sz="800" b="0" kern="0">
                          <a:solidFill>
                            <a:schemeClr val="tx1"/>
                          </a:solidFill>
                          <a:effectLst/>
                          <a:latin typeface="+mn-ea"/>
                          <a:ea typeface="+mn-ea"/>
                        </a:rPr>
                        <a:t>アクセス権限の見直し</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235925"/>
                  </a:ext>
                </a:extLst>
              </a:tr>
              <a:tr h="143328">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a:solidFill>
                            <a:schemeClr val="tx1"/>
                          </a:solidFill>
                        </a:rPr>
                        <a:t>第</a:t>
                      </a:r>
                      <a:r>
                        <a:rPr kumimoji="1" lang="en-US" altLang="ja-JP" sz="800">
                          <a:solidFill>
                            <a:schemeClr val="tx1"/>
                          </a:solidFill>
                        </a:rPr>
                        <a:t>3</a:t>
                      </a:r>
                      <a:r>
                        <a:rPr kumimoji="1" lang="ja-JP" altLang="en-US" sz="800">
                          <a:solidFill>
                            <a:schemeClr val="tx1"/>
                          </a:solidFill>
                        </a:rPr>
                        <a:t>四半期</a:t>
                      </a:r>
                    </a:p>
                    <a:p>
                      <a:endParaRPr kumimoji="1" lang="ja-JP" altLang="en-US" sz="8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60000"/>
                        <a:lumOff val="40000"/>
                      </a:schemeClr>
                    </a:solidFill>
                  </a:tcPr>
                </a:tc>
                <a:tc>
                  <a:txBody>
                    <a:bodyPr/>
                    <a:lstStyle/>
                    <a:p>
                      <a:r>
                        <a:rPr kumimoji="1" lang="en-US" altLang="ja-JP" sz="800">
                          <a:solidFill>
                            <a:schemeClr val="tx1"/>
                          </a:solidFill>
                        </a:rPr>
                        <a:t>10</a:t>
                      </a:r>
                      <a:r>
                        <a:rPr kumimoji="1" lang="ja-JP" altLang="en-US" sz="80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60000"/>
                        <a:lumOff val="4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a:solidFill>
                            <a:schemeClr val="tx1"/>
                          </a:solidFill>
                        </a:rPr>
                        <a:t>・</a:t>
                      </a:r>
                      <a:r>
                        <a:rPr lang="ja-JP" altLang="ja-JP" sz="800" b="0" kern="0">
                          <a:solidFill>
                            <a:schemeClr val="tx1"/>
                          </a:solidFill>
                          <a:effectLst/>
                          <a:latin typeface="+mn-ea"/>
                          <a:ea typeface="+mn-ea"/>
                        </a:rPr>
                        <a:t>システム開発の外部委託先の再審査</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65201795"/>
                  </a:ext>
                </a:extLst>
              </a:tr>
              <a:tr h="219770">
                <a:tc vMerge="1">
                  <a:txBody>
                    <a:bodyPr/>
                    <a:lstStyle/>
                    <a:p>
                      <a:endParaRPr kumimoji="1" lang="ja-JP" altLang="en-US" sz="105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solidFill>
                  </a:tcPr>
                </a:tc>
                <a:tc>
                  <a:txBody>
                    <a:bodyPr/>
                    <a:lstStyle/>
                    <a:p>
                      <a:r>
                        <a:rPr kumimoji="1" lang="en-US" altLang="ja-JP" sz="800">
                          <a:solidFill>
                            <a:schemeClr val="tx1"/>
                          </a:solidFill>
                        </a:rPr>
                        <a:t>11</a:t>
                      </a:r>
                      <a:r>
                        <a:rPr kumimoji="1" lang="ja-JP" altLang="en-US" sz="80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60000"/>
                        <a:lumOff val="4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a:solidFill>
                            <a:schemeClr val="tx1"/>
                          </a:solidFill>
                        </a:rPr>
                        <a:t>・</a:t>
                      </a:r>
                      <a:r>
                        <a:rPr lang="ja-JP" altLang="ja-JP" sz="800" b="0" kern="0">
                          <a:solidFill>
                            <a:schemeClr val="tx1"/>
                          </a:solidFill>
                          <a:effectLst/>
                          <a:latin typeface="+mn-ea"/>
                          <a:ea typeface="+mn-ea"/>
                        </a:rPr>
                        <a:t>情報セキュリティ計画</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cs typeface="Times New Roman" panose="02020603050405020304" pitchFamily="18" charset="0"/>
                        </a:rPr>
                        <a:t>・</a:t>
                      </a:r>
                      <a:r>
                        <a:rPr lang="ja-JP" altLang="ja-JP" sz="800" b="0" kern="0">
                          <a:solidFill>
                            <a:schemeClr val="tx1"/>
                          </a:solidFill>
                          <a:effectLst/>
                          <a:latin typeface="+mn-ea"/>
                          <a:ea typeface="+mn-ea"/>
                        </a:rPr>
                        <a:t>情報セキュリティ継続の検証・レビュー</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27680630"/>
                  </a:ext>
                </a:extLst>
              </a:tr>
              <a:tr h="257991">
                <a:tc vMerge="1">
                  <a:txBody>
                    <a:bodyPr/>
                    <a:lstStyle/>
                    <a:p>
                      <a:endParaRPr kumimoji="1" lang="ja-JP" altLang="en-US" sz="105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solidFill>
                  </a:tcPr>
                </a:tc>
                <a:tc>
                  <a:txBody>
                    <a:bodyPr/>
                    <a:lstStyle/>
                    <a:p>
                      <a:r>
                        <a:rPr kumimoji="1" lang="en-US" altLang="ja-JP" sz="800">
                          <a:solidFill>
                            <a:schemeClr val="tx1"/>
                          </a:solidFill>
                        </a:rPr>
                        <a:t>12</a:t>
                      </a:r>
                      <a:r>
                        <a:rPr kumimoji="1" lang="ja-JP" altLang="en-US" sz="80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60000"/>
                        <a:lumOff val="4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a:solidFill>
                            <a:schemeClr val="tx1"/>
                          </a:solidFill>
                        </a:rPr>
                        <a:t>・</a:t>
                      </a:r>
                      <a:r>
                        <a:rPr lang="ja-JP" altLang="ja-JP" sz="800" b="0" kern="0">
                          <a:solidFill>
                            <a:schemeClr val="tx1"/>
                          </a:solidFill>
                          <a:effectLst/>
                          <a:latin typeface="+mn-ea"/>
                          <a:ea typeface="+mn-ea"/>
                        </a:rPr>
                        <a:t>内部監査計画</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cs typeface="Times New Roman" panose="02020603050405020304" pitchFamily="18" charset="0"/>
                        </a:rPr>
                        <a:t>・</a:t>
                      </a:r>
                      <a:r>
                        <a:rPr lang="ja-JP" altLang="ja-JP" sz="800" b="0" kern="0">
                          <a:solidFill>
                            <a:schemeClr val="tx1"/>
                          </a:solidFill>
                          <a:effectLst/>
                          <a:latin typeface="+mn-ea"/>
                          <a:ea typeface="+mn-ea"/>
                        </a:rPr>
                        <a:t>内部監査の実施</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cs typeface="Times New Roman" panose="02020603050405020304" pitchFamily="18" charset="0"/>
                        </a:rPr>
                        <a:t>・</a:t>
                      </a:r>
                      <a:r>
                        <a:rPr lang="ja-JP" altLang="ja-JP" sz="800" b="0" kern="0">
                          <a:solidFill>
                            <a:schemeClr val="tx1"/>
                          </a:solidFill>
                          <a:effectLst/>
                          <a:latin typeface="+mn-ea"/>
                          <a:ea typeface="+mn-ea"/>
                        </a:rPr>
                        <a:t>マネジメントレビュー</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不適合及び是正処置のレビュー</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53155433"/>
                  </a:ext>
                </a:extLst>
              </a:tr>
              <a:tr h="257991">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a:solidFill>
                            <a:schemeClr val="tx1"/>
                          </a:solidFill>
                        </a:rPr>
                        <a:t>第</a:t>
                      </a:r>
                      <a:r>
                        <a:rPr kumimoji="1" lang="en-US" altLang="ja-JP" sz="800">
                          <a:solidFill>
                            <a:schemeClr val="tx1"/>
                          </a:solidFill>
                        </a:rPr>
                        <a:t>4</a:t>
                      </a:r>
                      <a:r>
                        <a:rPr kumimoji="1" lang="ja-JP" altLang="en-US" sz="800">
                          <a:solidFill>
                            <a:schemeClr val="tx1"/>
                          </a:solidFill>
                        </a:rPr>
                        <a:t>四半期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r>
                        <a:rPr kumimoji="1" lang="en-US" altLang="ja-JP" sz="800">
                          <a:solidFill>
                            <a:schemeClr val="tx1"/>
                          </a:solidFill>
                        </a:rPr>
                        <a:t>1</a:t>
                      </a:r>
                      <a:r>
                        <a:rPr kumimoji="1" lang="ja-JP" altLang="en-US" sz="80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rPr>
                        <a:t>・</a:t>
                      </a:r>
                      <a:r>
                        <a:rPr lang="ja-JP" altLang="ja-JP" sz="800" b="0" kern="0">
                          <a:solidFill>
                            <a:schemeClr val="tx1"/>
                          </a:solidFill>
                          <a:effectLst/>
                          <a:latin typeface="+mn-ea"/>
                          <a:ea typeface="+mn-ea"/>
                        </a:rPr>
                        <a:t>主要メンバーの「力量」の評価・証拠の文書化</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cs typeface="Times New Roman" panose="02020603050405020304" pitchFamily="18" charset="0"/>
                        </a:rPr>
                        <a:t>・</a:t>
                      </a:r>
                      <a:r>
                        <a:rPr lang="ja-JP" altLang="ja-JP" sz="800" b="0" kern="0">
                          <a:solidFill>
                            <a:schemeClr val="tx1"/>
                          </a:solidFill>
                          <a:effectLst/>
                          <a:latin typeface="+mn-ea"/>
                          <a:ea typeface="+mn-ea"/>
                        </a:rPr>
                        <a:t>定期教育</a:t>
                      </a:r>
                      <a:endParaRPr lang="en-US" altLang="ja-JP" sz="800" b="0" ker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a:solidFill>
                            <a:schemeClr val="tx1"/>
                          </a:solidFill>
                        </a:rPr>
                        <a:t>・</a:t>
                      </a:r>
                      <a:r>
                        <a:rPr lang="en-US" altLang="ja-JP" sz="800" b="0" kern="0">
                          <a:solidFill>
                            <a:schemeClr val="tx1"/>
                          </a:solidFill>
                          <a:effectLst/>
                          <a:latin typeface="+mn-ea"/>
                          <a:ea typeface="+mn-ea"/>
                        </a:rPr>
                        <a:t>UPS</a:t>
                      </a:r>
                      <a:r>
                        <a:rPr lang="ja-JP" altLang="ja-JP" sz="800" b="0" kern="0">
                          <a:solidFill>
                            <a:schemeClr val="tx1"/>
                          </a:solidFill>
                          <a:effectLst/>
                          <a:latin typeface="+mn-ea"/>
                          <a:ea typeface="+mn-ea"/>
                        </a:rPr>
                        <a:t>のバッテリーの確認</a:t>
                      </a:r>
                      <a:endParaRPr lang="en-US" altLang="ja-JP" sz="800" b="0" kern="0">
                        <a:solidFill>
                          <a:schemeClr val="tx1"/>
                        </a:solidFill>
                        <a:effectLst/>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24268341"/>
                  </a:ext>
                </a:extLst>
              </a:tr>
              <a:tr h="143328">
                <a:tc vMerge="1">
                  <a:txBody>
                    <a:bodyPr/>
                    <a:lstStyle/>
                    <a:p>
                      <a:endParaRPr kumimoji="1" lang="ja-JP" altLang="en-US" sz="105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r>
                        <a:rPr kumimoji="1" lang="en-US" altLang="ja-JP" sz="800">
                          <a:solidFill>
                            <a:schemeClr val="tx1"/>
                          </a:solidFill>
                        </a:rPr>
                        <a:t>2</a:t>
                      </a:r>
                      <a:r>
                        <a:rPr kumimoji="1" lang="ja-JP" altLang="en-US" sz="80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100">
                          <a:solidFill>
                            <a:schemeClr val="tx1"/>
                          </a:solidFill>
                          <a:effectLst/>
                          <a:latin typeface="+mn-ea"/>
                          <a:ea typeface="+mn-ea"/>
                          <a:cs typeface="Times New Roman" panose="02020603050405020304" pitchFamily="18" charset="0"/>
                        </a:rPr>
                        <a:t>・</a:t>
                      </a:r>
                      <a:r>
                        <a:rPr lang="ja-JP" altLang="ja-JP" sz="800" b="0" kern="0">
                          <a:solidFill>
                            <a:schemeClr val="tx1"/>
                          </a:solidFill>
                          <a:effectLst/>
                          <a:latin typeface="+mn-ea"/>
                          <a:ea typeface="+mn-ea"/>
                        </a:rPr>
                        <a:t>外部審査（審査機関による更新審査）の実施</a:t>
                      </a:r>
                      <a:endParaRPr lang="en-US" altLang="ja-JP" sz="800" b="0" kern="0">
                        <a:solidFill>
                          <a:schemeClr val="tx1"/>
                        </a:solidFill>
                        <a:effectLst/>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34496008"/>
                  </a:ext>
                </a:extLst>
              </a:tr>
              <a:tr h="219770">
                <a:tc vMerge="1">
                  <a:txBody>
                    <a:bodyPr/>
                    <a:lstStyle/>
                    <a:p>
                      <a:endParaRPr kumimoji="1" lang="ja-JP" altLang="en-US" sz="105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r>
                        <a:rPr kumimoji="1" lang="en-US" altLang="ja-JP" sz="800">
                          <a:solidFill>
                            <a:schemeClr val="tx1"/>
                          </a:solidFill>
                        </a:rPr>
                        <a:t>3</a:t>
                      </a:r>
                      <a:r>
                        <a:rPr kumimoji="1" lang="ja-JP" altLang="en-US" sz="80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0" kern="0">
                          <a:solidFill>
                            <a:schemeClr val="tx1"/>
                          </a:solidFill>
                          <a:effectLst/>
                          <a:latin typeface="+mn-ea"/>
                          <a:ea typeface="+mn-ea"/>
                          <a:cs typeface="Times New Roman" panose="02020603050405020304" pitchFamily="18" charset="0"/>
                        </a:rPr>
                        <a:t>・</a:t>
                      </a:r>
                      <a:r>
                        <a:rPr lang="ja-JP" altLang="ja-JP" sz="800" b="0" kern="0">
                          <a:solidFill>
                            <a:schemeClr val="tx1"/>
                          </a:solidFill>
                          <a:effectLst/>
                          <a:latin typeface="+mn-ea"/>
                          <a:ea typeface="+mn-ea"/>
                        </a:rPr>
                        <a:t>情報セキュリティのための方針群のレビュー</a:t>
                      </a:r>
                      <a:endParaRPr kumimoji="1" lang="en-US" altLang="ja-JP" sz="80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a:solidFill>
                            <a:schemeClr val="tx1"/>
                          </a:solidFill>
                        </a:rPr>
                        <a:t>・</a:t>
                      </a:r>
                      <a:r>
                        <a:rPr lang="ja-JP" altLang="ja-JP" sz="800" b="0" kern="0">
                          <a:solidFill>
                            <a:schemeClr val="tx1"/>
                          </a:solidFill>
                          <a:effectLst/>
                          <a:latin typeface="+mn-ea"/>
                          <a:ea typeface="+mn-ea"/>
                        </a:rPr>
                        <a:t>秘密保持契約書の確認</a:t>
                      </a:r>
                      <a:endParaRPr lang="en-US" altLang="ja-JP" sz="800" b="0" kern="0">
                        <a:solidFill>
                          <a:schemeClr val="tx1"/>
                        </a:solidFill>
                        <a:effectLst/>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kern="100">
                          <a:solidFill>
                            <a:schemeClr val="tx1"/>
                          </a:solidFill>
                          <a:effectLst/>
                          <a:latin typeface="+mn-ea"/>
                          <a:ea typeface="+mn-ea"/>
                          <a:cs typeface="Times New Roman" panose="02020603050405020304" pitchFamily="18" charset="0"/>
                        </a:rPr>
                        <a:t>同上</a:t>
                      </a:r>
                      <a:endParaRPr lang="ja-JP" altLang="ja-JP" sz="800" b="0" kern="100">
                        <a:solidFill>
                          <a:schemeClr val="tx1"/>
                        </a:solidFill>
                        <a:effectLst/>
                        <a:latin typeface="+mn-ea"/>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80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88657829"/>
                  </a:ext>
                </a:extLst>
              </a:tr>
            </a:tbl>
          </a:graphicData>
        </a:graphic>
      </p:graphicFrame>
      <p:sp>
        <p:nvSpPr>
          <p:cNvPr id="5" name="テキスト ボックス 4">
            <a:extLst>
              <a:ext uri="{FF2B5EF4-FFF2-40B4-BE49-F238E27FC236}">
                <a16:creationId xmlns:a16="http://schemas.microsoft.com/office/drawing/2014/main" id="{71DCDED6-089B-FFDE-46E1-9EEA8DB25833}"/>
              </a:ext>
            </a:extLst>
          </p:cNvPr>
          <p:cNvSpPr txBox="1"/>
          <p:nvPr/>
        </p:nvSpPr>
        <p:spPr>
          <a:xfrm>
            <a:off x="622800" y="2052000"/>
            <a:ext cx="5612400" cy="253916"/>
          </a:xfrm>
          <a:prstGeom prst="rect">
            <a:avLst/>
          </a:prstGeom>
          <a:noFill/>
        </p:spPr>
        <p:txBody>
          <a:bodyPr wrap="square">
            <a:spAutoFit/>
          </a:bodyPr>
          <a:lstStyle/>
          <a:p>
            <a:r>
              <a:rPr lang="ja-JP" altLang="en-US" sz="1050"/>
              <a:t>　年間計画（例）を紹介します。</a:t>
            </a:r>
          </a:p>
        </p:txBody>
      </p:sp>
    </p:spTree>
    <p:extLst>
      <p:ext uri="{BB962C8B-B14F-4D97-AF65-F5344CB8AC3E}">
        <p14:creationId xmlns:p14="http://schemas.microsoft.com/office/powerpoint/2010/main" val="2893668001"/>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64708D46-0009-3DB2-F316-22E33C353CC2}"/>
              </a:ext>
            </a:extLst>
          </p:cNvPr>
          <p:cNvSpPr>
            <a:spLocks noGrp="1"/>
          </p:cNvSpPr>
          <p:nvPr>
            <p:ph type="body" sz="quarter" idx="14"/>
          </p:nvPr>
        </p:nvSpPr>
        <p:spPr/>
        <p:txBody>
          <a:bodyPr/>
          <a:lstStyle/>
          <a:p>
            <a:r>
              <a:rPr kumimoji="1" lang="en-US" altLang="ja-JP"/>
              <a:t>19-3-1. </a:t>
            </a:r>
            <a:r>
              <a:rPr kumimoji="1" lang="ja-JP" altLang="en-US"/>
              <a:t>今後のアクション</a:t>
            </a:r>
          </a:p>
        </p:txBody>
      </p:sp>
      <p:sp>
        <p:nvSpPr>
          <p:cNvPr id="4" name="テキスト プレースホルダー 3">
            <a:extLst>
              <a:ext uri="{FF2B5EF4-FFF2-40B4-BE49-F238E27FC236}">
                <a16:creationId xmlns:a16="http://schemas.microsoft.com/office/drawing/2014/main" id="{B05DCAC1-943B-BA10-FABC-31DDEA03B80D}"/>
              </a:ext>
            </a:extLst>
          </p:cNvPr>
          <p:cNvSpPr>
            <a:spLocks noGrp="1"/>
          </p:cNvSpPr>
          <p:nvPr>
            <p:ph type="body" sz="quarter" idx="16"/>
          </p:nvPr>
        </p:nvSpPr>
        <p:spPr>
          <a:xfrm>
            <a:off x="622800" y="2001600"/>
            <a:ext cx="5612400" cy="381000"/>
          </a:xfrm>
        </p:spPr>
        <p:txBody>
          <a:bodyPr/>
          <a:lstStyle/>
          <a:p>
            <a:pPr lvl="0">
              <a:lnSpc>
                <a:spcPct val="115000"/>
              </a:lnSpc>
              <a:spcBef>
                <a:spcPts val="180"/>
              </a:spcBef>
              <a:spcAft>
                <a:spcPts val="180"/>
              </a:spcAft>
            </a:pPr>
            <a:r>
              <a:rPr lang="ja-JP" altLang="en-US" sz="1400">
                <a:latin typeface="+mn-ea"/>
                <a:cs typeface="Times New Roman" panose="02020603050405020304" pitchFamily="18" charset="0"/>
              </a:rPr>
              <a:t>確立した社内体制において順次具体的なアクションを実践すること</a:t>
            </a:r>
            <a:endParaRPr lang="en-US" altLang="ja-JP" sz="1400">
              <a:latin typeface="+mn-ea"/>
              <a:cs typeface="Times New Roman" panose="02020603050405020304" pitchFamily="18" charset="0"/>
            </a:endParaRPr>
          </a:p>
        </p:txBody>
      </p:sp>
      <p:sp>
        <p:nvSpPr>
          <p:cNvPr id="6" name="テキスト プレースホルダー 1">
            <a:extLst>
              <a:ext uri="{FF2B5EF4-FFF2-40B4-BE49-F238E27FC236}">
                <a16:creationId xmlns:a16="http://schemas.microsoft.com/office/drawing/2014/main" id="{697F3434-7FFA-9C72-58D5-0259E17D3416}"/>
              </a:ext>
            </a:extLst>
          </p:cNvPr>
          <p:cNvSpPr>
            <a:spLocks noGrp="1"/>
          </p:cNvSpPr>
          <p:nvPr>
            <p:ph type="body" sz="quarter" idx="25"/>
          </p:nvPr>
        </p:nvSpPr>
        <p:spPr>
          <a:xfrm>
            <a:off x="619200" y="835200"/>
            <a:ext cx="6238800" cy="417600"/>
          </a:xfrm>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19-3 </a:t>
            </a:r>
            <a:r>
              <a:rPr kumimoji="1" lang="ja-JP" altLang="en-US" u="sng">
                <a:uFill>
                  <a:solidFill>
                    <a:schemeClr val="bg1"/>
                  </a:solidFill>
                </a:uFill>
                <a:hlinkClick r:id="rId3" action="ppaction://hlinksldjump"/>
              </a:rPr>
              <a:t>読者に今後行ってほしいこと</a:t>
            </a:r>
            <a:endParaRPr kumimoji="1" lang="ja-JP" altLang="en-US" u="sng">
              <a:uFill>
                <a:solidFill>
                  <a:schemeClr val="bg1"/>
                </a:solidFill>
              </a:uFill>
            </a:endParaRPr>
          </a:p>
        </p:txBody>
      </p:sp>
      <p:sp>
        <p:nvSpPr>
          <p:cNvPr id="13" name="テキスト ボックス 12">
            <a:extLst>
              <a:ext uri="{FF2B5EF4-FFF2-40B4-BE49-F238E27FC236}">
                <a16:creationId xmlns:a16="http://schemas.microsoft.com/office/drawing/2014/main" id="{A8C54C9E-7CEC-3F49-5015-21386FBB85B8}"/>
              </a:ext>
            </a:extLst>
          </p:cNvPr>
          <p:cNvSpPr txBox="1"/>
          <p:nvPr/>
        </p:nvSpPr>
        <p:spPr>
          <a:xfrm>
            <a:off x="622800" y="2327612"/>
            <a:ext cx="5612400" cy="577081"/>
          </a:xfrm>
          <a:prstGeom prst="rect">
            <a:avLst/>
          </a:prstGeom>
          <a:noFill/>
        </p:spPr>
        <p:txBody>
          <a:bodyPr wrap="square">
            <a:spAutoFit/>
          </a:bodyPr>
          <a:lstStyle/>
          <a:p>
            <a:r>
              <a:rPr lang="ja-JP" altLang="en-US" sz="1050" b="1" dirty="0"/>
              <a:t>管理策を実践するための参考となる情報</a:t>
            </a:r>
            <a:endParaRPr lang="ja-JP" altLang="en-US" sz="1050" dirty="0"/>
          </a:p>
          <a:p>
            <a:r>
              <a:rPr lang="ja-JP" altLang="en-US" sz="1050" dirty="0"/>
              <a:t>　組織の中で具体的にどのように実施手順の内容を実践していくか、その際に参考となる各種資料や、実務的な取組例を紹介します。</a:t>
            </a:r>
            <a:endParaRPr lang="en-US" altLang="ja-JP" sz="1050" dirty="0"/>
          </a:p>
        </p:txBody>
      </p:sp>
      <p:graphicFrame>
        <p:nvGraphicFramePr>
          <p:cNvPr id="16" name="表 15">
            <a:extLst>
              <a:ext uri="{FF2B5EF4-FFF2-40B4-BE49-F238E27FC236}">
                <a16:creationId xmlns:a16="http://schemas.microsoft.com/office/drawing/2014/main" id="{5F3122B4-F68B-66DB-E113-179A820F5A37}"/>
              </a:ext>
            </a:extLst>
          </p:cNvPr>
          <p:cNvGraphicFramePr>
            <a:graphicFrameLocks noGrp="1"/>
          </p:cNvGraphicFramePr>
          <p:nvPr>
            <p:extLst>
              <p:ext uri="{D42A27DB-BD31-4B8C-83A1-F6EECF244321}">
                <p14:modId xmlns:p14="http://schemas.microsoft.com/office/powerpoint/2010/main" val="1106332671"/>
              </p:ext>
            </p:extLst>
          </p:nvPr>
        </p:nvGraphicFramePr>
        <p:xfrm>
          <a:off x="622800" y="2929268"/>
          <a:ext cx="5612400" cy="1554480"/>
        </p:xfrm>
        <a:graphic>
          <a:graphicData uri="http://schemas.openxmlformats.org/drawingml/2006/table">
            <a:tbl>
              <a:tblPr firstRow="1" bandRow="1">
                <a:tableStyleId>{5C22544A-7EE6-4342-B048-85BDC9FD1C3A}</a:tableStyleId>
              </a:tblPr>
              <a:tblGrid>
                <a:gridCol w="2634750">
                  <a:extLst>
                    <a:ext uri="{9D8B030D-6E8A-4147-A177-3AD203B41FA5}">
                      <a16:colId xmlns:a16="http://schemas.microsoft.com/office/drawing/2014/main" val="1960046577"/>
                    </a:ext>
                  </a:extLst>
                </a:gridCol>
                <a:gridCol w="2977650">
                  <a:extLst>
                    <a:ext uri="{9D8B030D-6E8A-4147-A177-3AD203B41FA5}">
                      <a16:colId xmlns:a16="http://schemas.microsoft.com/office/drawing/2014/main" val="1568436788"/>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800" b="1"/>
                        <a:t>管理策を実践するための参考となる情報</a:t>
                      </a:r>
                      <a:endParaRPr lang="ja-JP" altLang="en-US" sz="8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lang="ja-JP" altLang="en-US"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226310548"/>
                  </a:ext>
                </a:extLst>
              </a:tr>
              <a:tr h="335280">
                <a:tc>
                  <a:txBody>
                    <a:bodyPr/>
                    <a:lstStyle/>
                    <a:p>
                      <a:r>
                        <a:rPr kumimoji="1" lang="en-US" altLang="ja-JP" sz="800"/>
                        <a:t>ISO/IEC 27002:2022 </a:t>
                      </a:r>
                      <a:r>
                        <a:rPr kumimoji="1" lang="ja-JP" altLang="en-US" sz="800"/>
                        <a:t>対応　情報セキュリティ管理策実践ガイド</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u="sng" baseline="0">
                          <a:solidFill>
                            <a:schemeClr val="tx1"/>
                          </a:solidFill>
                          <a:uFill>
                            <a:solidFill>
                              <a:schemeClr val="bg1"/>
                            </a:solidFill>
                          </a:uFill>
                          <a:latin typeface="+mn-ea"/>
                          <a:ea typeface="+mn-ea"/>
                          <a:hlinkClick r:id="rId4"/>
                        </a:rPr>
                        <a:t>https://isms-society.stores.jp/items/632a57a42e7452256400d84b</a:t>
                      </a:r>
                      <a:endParaRPr kumimoji="1" lang="en-US" altLang="ja-JP" sz="800" b="0" u="sng" baseline="0">
                        <a:solidFill>
                          <a:schemeClr val="tx1"/>
                        </a:solidFill>
                        <a:uFill>
                          <a:solidFill>
                            <a:schemeClr val="bg1"/>
                          </a:solidFill>
                        </a:u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39913"/>
                  </a:ext>
                </a:extLst>
              </a:tr>
              <a:tr h="335280">
                <a:tc>
                  <a:txBody>
                    <a:bodyPr/>
                    <a:lstStyle/>
                    <a:p>
                      <a:r>
                        <a:rPr kumimoji="1" lang="en-US" altLang="ja-JP" sz="800"/>
                        <a:t>ISMS</a:t>
                      </a:r>
                      <a:r>
                        <a:rPr kumimoji="1" lang="ja-JP" altLang="en-US" sz="800"/>
                        <a:t>推進マニュアル </a:t>
                      </a:r>
                      <a:r>
                        <a:rPr kumimoji="1" lang="en-US" altLang="ja-JP" sz="800"/>
                        <a:t>- </a:t>
                      </a:r>
                      <a:r>
                        <a:rPr kumimoji="1" lang="ja-JP" altLang="en-US" sz="800"/>
                        <a:t>活用ガイドブック </a:t>
                      </a:r>
                      <a:r>
                        <a:rPr kumimoji="1" lang="en-US" altLang="ja-JP" sz="800"/>
                        <a:t>ISO/IEC 27001:2022 </a:t>
                      </a:r>
                      <a:r>
                        <a:rPr kumimoji="1" lang="ja-JP" altLang="en-US" sz="800"/>
                        <a:t>対応</a:t>
                      </a:r>
                      <a:r>
                        <a:rPr kumimoji="1" lang="en-US" altLang="ja-JP" sz="800"/>
                        <a:t>1.0</a:t>
                      </a:r>
                      <a:r>
                        <a:rPr kumimoji="1" lang="ja-JP" altLang="en-US" sz="800"/>
                        <a:t>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5"/>
                        </a:rPr>
                        <a:t>https://isms-society.stores.jp/items/6427f4b51d175c002b8ee1cd</a:t>
                      </a:r>
                      <a:endParaRPr kumimoji="1" lang="en-US" altLang="ja-JP" sz="8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26020801"/>
                  </a:ext>
                </a:extLst>
              </a:tr>
              <a:tr h="33528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a:solidFill>
                            <a:schemeClr val="tx1"/>
                          </a:solidFill>
                          <a:latin typeface="+mn-ea"/>
                        </a:rPr>
                        <a:t>JISC</a:t>
                      </a:r>
                      <a:r>
                        <a:rPr kumimoji="1" lang="ja-JP" altLang="en-US" sz="800">
                          <a:solidFill>
                            <a:schemeClr val="tx1"/>
                          </a:solidFill>
                          <a:latin typeface="+mn-ea"/>
                        </a:rPr>
                        <a:t>「</a:t>
                      </a:r>
                      <a:r>
                        <a:rPr kumimoji="1" lang="en-US" altLang="ja-JP" sz="800">
                          <a:solidFill>
                            <a:schemeClr val="tx1"/>
                          </a:solidFill>
                          <a:latin typeface="+mn-ea"/>
                        </a:rPr>
                        <a:t>JIS Q 27000 </a:t>
                      </a:r>
                      <a:r>
                        <a:rPr lang="ja-JP" altLang="en-US" sz="800" b="0" i="0">
                          <a:solidFill>
                            <a:schemeClr val="tx1"/>
                          </a:solidFill>
                          <a:effectLst/>
                          <a:latin typeface="Meiryo" panose="020B0604030504040204" pitchFamily="50" charset="-128"/>
                          <a:ea typeface="Meiryo" panose="020B0604030504040204" pitchFamily="50" charset="-128"/>
                        </a:rPr>
                        <a:t>情報技術－セキュリティ技術－情報セキュリティマネジメントシステム－用語</a:t>
                      </a:r>
                      <a:r>
                        <a:rPr kumimoji="1" lang="ja-JP" altLang="en-US" sz="800">
                          <a:solidFill>
                            <a:schemeClr val="tx1"/>
                          </a:solidFill>
                          <a:latin typeface="+mn-ea"/>
                        </a:rPr>
                        <a:t>」</a:t>
                      </a:r>
                      <a:endParaRPr kumimoji="1" lang="en-US" altLang="ja-JP" sz="800" b="0">
                        <a:solidFill>
                          <a:schemeClr val="tx1"/>
                        </a:solid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u="sng" baseline="0">
                          <a:solidFill>
                            <a:schemeClr val="tx1"/>
                          </a:solidFill>
                          <a:uFill>
                            <a:solidFill>
                              <a:schemeClr val="bg1"/>
                            </a:solidFill>
                          </a:uFill>
                          <a:latin typeface="メイリオ" panose="020B0604030504040204" pitchFamily="50" charset="-128"/>
                          <a:ea typeface="メイリオ" panose="020B0604030504040204" pitchFamily="50" charset="-128"/>
                          <a:hlinkClick r:id="rId6">
                            <a:extLst>
                              <a:ext uri="{A12FA001-AC4F-418D-AE19-62706E023703}">
                                <ahyp:hlinkClr xmlns:ahyp="http://schemas.microsoft.com/office/drawing/2018/hyperlinkcolor" val="tx"/>
                              </a:ext>
                            </a:extLst>
                          </a:hlinkClick>
                        </a:rPr>
                        <a:t>https://www.jisc.go.jp/app/jis/general/GnrJISNumberNameSearchList?show&amp;jisStdNo=Q27000</a:t>
                      </a:r>
                      <a:endParaRPr kumimoji="1" lang="en-US" altLang="ja-JP" sz="800" b="0" u="sng" baseline="0">
                        <a:solidFill>
                          <a:schemeClr val="tx1"/>
                        </a:solidFill>
                        <a:uFill>
                          <a:solidFill>
                            <a:schemeClr val="bg1"/>
                          </a:solidFill>
                        </a:u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09767666"/>
                  </a:ext>
                </a:extLst>
              </a:tr>
              <a:tr h="33528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dirty="0">
                          <a:solidFill>
                            <a:sysClr val="windowText" lastClr="000000"/>
                          </a:solidFill>
                          <a:latin typeface="メイリオ" panose="020B0604030504040204" pitchFamily="50" charset="-128"/>
                          <a:ea typeface="メイリオ" panose="020B0604030504040204" pitchFamily="50" charset="-128"/>
                        </a:rPr>
                        <a:t>ISO/IEC 27002:2022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u="sng" baseline="0" dirty="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7"/>
                        </a:rPr>
                        <a:t>https://www.iso.org/standard/75652.html</a:t>
                      </a:r>
                      <a:endParaRPr kumimoji="1" lang="en-US" altLang="ja-JP" sz="800" b="0" u="sng" baseline="0" dirty="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49713654"/>
                  </a:ext>
                </a:extLst>
              </a:tr>
            </a:tbl>
          </a:graphicData>
        </a:graphic>
      </p:graphicFrame>
      <p:sp>
        <p:nvSpPr>
          <p:cNvPr id="14" name="テキスト ボックス 13">
            <a:extLst>
              <a:ext uri="{FF2B5EF4-FFF2-40B4-BE49-F238E27FC236}">
                <a16:creationId xmlns:a16="http://schemas.microsoft.com/office/drawing/2014/main" id="{4F4BE87F-544D-F1BE-692B-652873AC4DF6}"/>
              </a:ext>
            </a:extLst>
          </p:cNvPr>
          <p:cNvSpPr txBox="1"/>
          <p:nvPr/>
        </p:nvSpPr>
        <p:spPr>
          <a:xfrm>
            <a:off x="622800" y="4819083"/>
            <a:ext cx="5612400" cy="577081"/>
          </a:xfrm>
          <a:prstGeom prst="rect">
            <a:avLst/>
          </a:prstGeom>
          <a:noFill/>
        </p:spPr>
        <p:txBody>
          <a:bodyPr wrap="square">
            <a:spAutoFit/>
          </a:bodyPr>
          <a:lstStyle/>
          <a:p>
            <a:pPr lvl="0" algn="just"/>
            <a:r>
              <a:rPr lang="ja-JP" altLang="en-US" sz="1050" kern="100" dirty="0">
                <a:effectLst/>
                <a:latin typeface="+mn-ea"/>
                <a:cs typeface="Times New Roman" panose="02020603050405020304" pitchFamily="18" charset="0"/>
              </a:rPr>
              <a:t>　</a:t>
            </a:r>
            <a:r>
              <a:rPr lang="ja-JP" altLang="ja-JP" sz="1050" kern="100" dirty="0">
                <a:effectLst/>
                <a:latin typeface="+mn-ea"/>
                <a:cs typeface="Times New Roman" panose="02020603050405020304" pitchFamily="18" charset="0"/>
              </a:rPr>
              <a:t>実施手順</a:t>
            </a:r>
            <a:r>
              <a:rPr lang="ja-JP" altLang="en-US" sz="1050" kern="100" dirty="0">
                <a:effectLst/>
                <a:latin typeface="+mn-ea"/>
                <a:cs typeface="Times New Roman" panose="02020603050405020304" pitchFamily="18" charset="0"/>
              </a:rPr>
              <a:t>を具体的に</a:t>
            </a:r>
            <a:r>
              <a:rPr lang="ja-JP" altLang="en-US" sz="1050" kern="100" dirty="0">
                <a:latin typeface="+mn-ea"/>
                <a:cs typeface="Times New Roman" panose="02020603050405020304" pitchFamily="18" charset="0"/>
              </a:rPr>
              <a:t>実践していくための</a:t>
            </a:r>
            <a:r>
              <a:rPr lang="ja-JP" altLang="ja-JP" sz="1050" kern="100" dirty="0">
                <a:effectLst/>
                <a:latin typeface="+mn-ea"/>
                <a:cs typeface="Times New Roman" panose="02020603050405020304" pitchFamily="18" charset="0"/>
              </a:rPr>
              <a:t>取組例を</a:t>
            </a:r>
            <a:r>
              <a:rPr lang="ja-JP" altLang="en-US" sz="1050" kern="100" dirty="0">
                <a:effectLst/>
                <a:latin typeface="+mn-ea"/>
                <a:cs typeface="Times New Roman" panose="02020603050405020304" pitchFamily="18" charset="0"/>
              </a:rPr>
              <a:t>紹介します。</a:t>
            </a:r>
            <a:endParaRPr lang="ja-JP" altLang="ja-JP" sz="1050" kern="100" dirty="0">
              <a:effectLst/>
              <a:latin typeface="+mn-ea"/>
              <a:cs typeface="Times New Roman" panose="02020603050405020304" pitchFamily="18" charset="0"/>
            </a:endParaRPr>
          </a:p>
          <a:p>
            <a:r>
              <a:rPr lang="ja-JP" altLang="en-US" sz="1050" dirty="0">
                <a:latin typeface="+mn-ea"/>
                <a:cs typeface="Times New Roman" panose="02020603050405020304" pitchFamily="18" charset="0"/>
              </a:rPr>
              <a:t>以下は、実施手順を</a:t>
            </a:r>
            <a:r>
              <a:rPr lang="ja-JP" altLang="ja-JP" sz="1050" dirty="0">
                <a:effectLst/>
                <a:latin typeface="+mn-ea"/>
                <a:cs typeface="Times New Roman" panose="02020603050405020304" pitchFamily="18" charset="0"/>
              </a:rPr>
              <a:t>実際の業務</a:t>
            </a:r>
            <a:r>
              <a:rPr lang="ja-JP" altLang="en-US" sz="1050" dirty="0">
                <a:effectLst/>
                <a:latin typeface="+mn-ea"/>
                <a:cs typeface="Times New Roman" panose="02020603050405020304" pitchFamily="18" charset="0"/>
              </a:rPr>
              <a:t>として実践していくにあたり、実施手順と主体となって取組む必要がある</a:t>
            </a:r>
            <a:r>
              <a:rPr lang="ja-JP" altLang="ja-JP" sz="1050" dirty="0">
                <a:effectLst/>
                <a:latin typeface="+mn-ea"/>
                <a:cs typeface="Times New Roman" panose="02020603050405020304" pitchFamily="18" charset="0"/>
              </a:rPr>
              <a:t>担当者を</a:t>
            </a:r>
            <a:r>
              <a:rPr lang="ja-JP" altLang="en-US" sz="1050" dirty="0">
                <a:latin typeface="+mn-ea"/>
                <a:cs typeface="Times New Roman" panose="02020603050405020304" pitchFamily="18" charset="0"/>
              </a:rPr>
              <a:t>対応付ける</a:t>
            </a:r>
            <a:r>
              <a:rPr lang="ja-JP" altLang="ja-JP" sz="1050" dirty="0">
                <a:effectLst/>
                <a:latin typeface="+mn-ea"/>
                <a:cs typeface="Times New Roman" panose="02020603050405020304" pitchFamily="18" charset="0"/>
              </a:rPr>
              <a:t>例</a:t>
            </a:r>
            <a:r>
              <a:rPr lang="ja-JP" altLang="en-US" sz="1050" dirty="0">
                <a:latin typeface="+mn-ea"/>
                <a:cs typeface="Times New Roman" panose="02020603050405020304" pitchFamily="18" charset="0"/>
              </a:rPr>
              <a:t>です。</a:t>
            </a:r>
            <a:endParaRPr lang="ja-JP" altLang="en-US" sz="1050" dirty="0">
              <a:latin typeface="+mn-ea"/>
            </a:endParaRPr>
          </a:p>
        </p:txBody>
      </p:sp>
      <p:graphicFrame>
        <p:nvGraphicFramePr>
          <p:cNvPr id="2" name="表 1">
            <a:extLst>
              <a:ext uri="{FF2B5EF4-FFF2-40B4-BE49-F238E27FC236}">
                <a16:creationId xmlns:a16="http://schemas.microsoft.com/office/drawing/2014/main" id="{86088CCF-5550-4ACE-9865-A1D441FBA5B0}"/>
              </a:ext>
            </a:extLst>
          </p:cNvPr>
          <p:cNvGraphicFramePr>
            <a:graphicFrameLocks noGrp="1"/>
          </p:cNvGraphicFramePr>
          <p:nvPr>
            <p:extLst>
              <p:ext uri="{D42A27DB-BD31-4B8C-83A1-F6EECF244321}">
                <p14:modId xmlns:p14="http://schemas.microsoft.com/office/powerpoint/2010/main" val="710214661"/>
              </p:ext>
            </p:extLst>
          </p:nvPr>
        </p:nvGraphicFramePr>
        <p:xfrm>
          <a:off x="622801" y="5429548"/>
          <a:ext cx="5612398" cy="2499360"/>
        </p:xfrm>
        <a:graphic>
          <a:graphicData uri="http://schemas.openxmlformats.org/drawingml/2006/table">
            <a:tbl>
              <a:tblPr firstRow="1" bandRow="1">
                <a:tableStyleId>{5C22544A-7EE6-4342-B048-85BDC9FD1C3A}</a:tableStyleId>
              </a:tblPr>
              <a:tblGrid>
                <a:gridCol w="1098198">
                  <a:extLst>
                    <a:ext uri="{9D8B030D-6E8A-4147-A177-3AD203B41FA5}">
                      <a16:colId xmlns:a16="http://schemas.microsoft.com/office/drawing/2014/main" val="994873270"/>
                    </a:ext>
                  </a:extLst>
                </a:gridCol>
                <a:gridCol w="1128550">
                  <a:extLst>
                    <a:ext uri="{9D8B030D-6E8A-4147-A177-3AD203B41FA5}">
                      <a16:colId xmlns:a16="http://schemas.microsoft.com/office/drawing/2014/main" val="760255675"/>
                    </a:ext>
                  </a:extLst>
                </a:gridCol>
                <a:gridCol w="1128550">
                  <a:extLst>
                    <a:ext uri="{9D8B030D-6E8A-4147-A177-3AD203B41FA5}">
                      <a16:colId xmlns:a16="http://schemas.microsoft.com/office/drawing/2014/main" val="2370124134"/>
                    </a:ext>
                  </a:extLst>
                </a:gridCol>
                <a:gridCol w="1128550">
                  <a:extLst>
                    <a:ext uri="{9D8B030D-6E8A-4147-A177-3AD203B41FA5}">
                      <a16:colId xmlns:a16="http://schemas.microsoft.com/office/drawing/2014/main" val="1162321968"/>
                    </a:ext>
                  </a:extLst>
                </a:gridCol>
                <a:gridCol w="1128550">
                  <a:extLst>
                    <a:ext uri="{9D8B030D-6E8A-4147-A177-3AD203B41FA5}">
                      <a16:colId xmlns:a16="http://schemas.microsoft.com/office/drawing/2014/main" val="3934420737"/>
                    </a:ext>
                  </a:extLst>
                </a:gridCol>
              </a:tblGrid>
              <a:tr h="0">
                <a:tc>
                  <a:txBody>
                    <a:bodyPr/>
                    <a:lstStyle/>
                    <a:p>
                      <a:pPr algn="ctr"/>
                      <a:r>
                        <a:rPr kumimoji="1" lang="ja-JP" altLang="en-US" sz="800" b="1">
                          <a:solidFill>
                            <a:schemeClr val="bg1"/>
                          </a:solidFill>
                          <a:latin typeface="+mn-ea"/>
                          <a:ea typeface="+mn-ea"/>
                        </a:rPr>
                        <a:t>対策基準（例）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a:solidFill>
                            <a:sysClr val="windowText" lastClr="000000"/>
                          </a:solidFill>
                          <a:latin typeface="+mn-ea"/>
                          <a:ea typeface="+mn-ea"/>
                        </a:rPr>
                        <a:t>5.2 </a:t>
                      </a:r>
                      <a:r>
                        <a:rPr kumimoji="1" lang="ja-JP" altLang="en-US" sz="800" b="0">
                          <a:solidFill>
                            <a:sysClr val="windowText" lastClr="000000"/>
                          </a:solidFill>
                          <a:latin typeface="+mn-ea"/>
                          <a:ea typeface="+mn-ea"/>
                        </a:rPr>
                        <a:t>情報セキュリティの役割及び責任</a:t>
                      </a:r>
                      <a:endParaRPr kumimoji="1" lang="en-US" altLang="ja-JP" sz="800" b="0">
                        <a:solidFill>
                          <a:sysClr val="windowText" lastClr="00000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a:solidFill>
                            <a:sysClr val="windowText" lastClr="000000"/>
                          </a:solidFill>
                          <a:latin typeface="+mn-ea"/>
                          <a:ea typeface="+mn-ea"/>
                        </a:rPr>
                        <a:t>5.5 </a:t>
                      </a:r>
                      <a:r>
                        <a:rPr kumimoji="1" lang="ja-JP" altLang="en-US" sz="800" b="0">
                          <a:solidFill>
                            <a:sysClr val="windowText" lastClr="000000"/>
                          </a:solidFill>
                          <a:latin typeface="+mn-ea"/>
                          <a:ea typeface="+mn-ea"/>
                        </a:rPr>
                        <a:t>関係当局との連絡</a:t>
                      </a:r>
                      <a:endParaRPr kumimoji="1" lang="en-US" altLang="ja-JP" sz="800" b="0">
                        <a:solidFill>
                          <a:sysClr val="windowText" lastClr="00000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800" b="0" i="0" u="none" strike="noStrike" kern="1200" cap="none" spc="0" normalizeH="0" baseline="0" noProof="0">
                          <a:ln>
                            <a:noFill/>
                          </a:ln>
                          <a:solidFill>
                            <a:prstClr val="black"/>
                          </a:solidFill>
                          <a:effectLst/>
                          <a:uLnTx/>
                          <a:uFillTx/>
                          <a:latin typeface="+mn-ea"/>
                          <a:cs typeface="+mn-cs"/>
                        </a:rPr>
                        <a:t>6.7 </a:t>
                      </a:r>
                      <a:r>
                        <a:rPr kumimoji="0" lang="ja-JP" altLang="en-US" sz="800" b="0" i="0" u="none" strike="noStrike" kern="1200" cap="none" spc="0" normalizeH="0" baseline="0" noProof="0">
                          <a:ln>
                            <a:noFill/>
                          </a:ln>
                          <a:solidFill>
                            <a:prstClr val="black"/>
                          </a:solidFill>
                          <a:effectLst/>
                          <a:uLnTx/>
                          <a:uFillTx/>
                          <a:latin typeface="+mn-ea"/>
                          <a:cs typeface="+mn-cs"/>
                        </a:rPr>
                        <a:t>リモートワーク</a:t>
                      </a:r>
                      <a:endParaRPr kumimoji="0" lang="en-US" altLang="ja-JP" sz="800" b="0" i="0" u="none" strike="noStrike" kern="1200" cap="none" spc="0" normalizeH="0" baseline="0" noProof="0">
                        <a:ln>
                          <a:noFill/>
                        </a:ln>
                        <a:solidFill>
                          <a:prstClr val="black"/>
                        </a:solidFill>
                        <a:effectLst/>
                        <a:uLnTx/>
                        <a:uFillTx/>
                        <a:latin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a:solidFill>
                            <a:sysClr val="windowText" lastClr="000000"/>
                          </a:solidFill>
                          <a:latin typeface="+mn-ea"/>
                          <a:ea typeface="+mn-ea"/>
                        </a:rPr>
                        <a:t>8.15 </a:t>
                      </a:r>
                      <a:r>
                        <a:rPr kumimoji="1" lang="ja-JP" altLang="en-US" sz="800" b="0">
                          <a:solidFill>
                            <a:sysClr val="windowText" lastClr="000000"/>
                          </a:solidFill>
                          <a:latin typeface="+mn-ea"/>
                          <a:ea typeface="+mn-ea"/>
                        </a:rPr>
                        <a:t>ログ取得</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707022080"/>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a:solidFill>
                            <a:schemeClr val="bg1"/>
                          </a:solidFill>
                          <a:latin typeface="+mn-ea"/>
                          <a:ea typeface="+mn-ea"/>
                        </a:rPr>
                        <a:t>実施手順（例）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800" b="0">
                          <a:solidFill>
                            <a:schemeClr val="tx1"/>
                          </a:solidFill>
                          <a:latin typeface="+mn-ea"/>
                          <a:ea typeface="+mn-ea"/>
                        </a:rPr>
                        <a:t>情報セキュリティ委員会を設置する。</a:t>
                      </a:r>
                      <a:endParaRPr kumimoji="1" lang="en-US" altLang="ja-JP" sz="800" b="0">
                        <a:solidFill>
                          <a:sysClr val="windowText" lastClr="00000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ja-JP" sz="800" b="0" kern="1200">
                          <a:solidFill>
                            <a:schemeClr val="dk1"/>
                          </a:solidFill>
                          <a:effectLst/>
                          <a:latin typeface="+mn-lt"/>
                          <a:ea typeface="+mn-ea"/>
                          <a:cs typeface="+mn-cs"/>
                        </a:rPr>
                        <a:t>関係当局</a:t>
                      </a:r>
                      <a:r>
                        <a:rPr kumimoji="1" lang="ja-JP" altLang="en-US" sz="800" b="0" kern="1200">
                          <a:solidFill>
                            <a:schemeClr val="dk1"/>
                          </a:solidFill>
                          <a:effectLst/>
                          <a:latin typeface="+mn-lt"/>
                          <a:ea typeface="+mn-ea"/>
                          <a:cs typeface="+mn-cs"/>
                        </a:rPr>
                        <a:t>およ</a:t>
                      </a:r>
                      <a:r>
                        <a:rPr kumimoji="1" lang="ja-JP" altLang="ja-JP" sz="800" b="0" kern="1200">
                          <a:solidFill>
                            <a:schemeClr val="dk1"/>
                          </a:solidFill>
                          <a:effectLst/>
                          <a:latin typeface="+mn-lt"/>
                          <a:ea typeface="+mn-ea"/>
                          <a:cs typeface="+mn-cs"/>
                        </a:rPr>
                        <a:t>びその連絡先を「連絡先一覧表」に特定し、必要時に容易に連絡が</a:t>
                      </a:r>
                      <a:r>
                        <a:rPr kumimoji="1" lang="ja-JP" altLang="en-US" sz="800" b="0" kern="1200">
                          <a:solidFill>
                            <a:schemeClr val="dk1"/>
                          </a:solidFill>
                          <a:effectLst/>
                          <a:latin typeface="+mn-lt"/>
                          <a:ea typeface="+mn-ea"/>
                          <a:cs typeface="+mn-cs"/>
                        </a:rPr>
                        <a:t>と</a:t>
                      </a:r>
                      <a:r>
                        <a:rPr kumimoji="1" lang="ja-JP" altLang="ja-JP" sz="800" b="0" kern="1200">
                          <a:solidFill>
                            <a:schemeClr val="dk1"/>
                          </a:solidFill>
                          <a:effectLst/>
                          <a:latin typeface="+mn-lt"/>
                          <a:ea typeface="+mn-ea"/>
                          <a:cs typeface="+mn-cs"/>
                        </a:rPr>
                        <a:t>れる体制を確立・維持</a:t>
                      </a:r>
                      <a:r>
                        <a:rPr kumimoji="1" lang="ja-JP" altLang="en-US" sz="800" b="0" kern="1200">
                          <a:solidFill>
                            <a:schemeClr val="dk1"/>
                          </a:solidFill>
                          <a:effectLst/>
                          <a:latin typeface="+mn-lt"/>
                          <a:ea typeface="+mn-ea"/>
                          <a:cs typeface="+mn-cs"/>
                        </a:rPr>
                        <a:t>する。</a:t>
                      </a:r>
                      <a:endParaRPr kumimoji="1" lang="ja-JP" altLang="en-US" sz="800" b="0">
                        <a:solidFill>
                          <a:schemeClr val="bg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800" b="0">
                          <a:latin typeface="+mn-ea"/>
                        </a:rPr>
                        <a:t>社内ネットワークへは</a:t>
                      </a:r>
                      <a:r>
                        <a:rPr lang="en-US" altLang="ja-JP" sz="800" b="0">
                          <a:latin typeface="+mn-ea"/>
                        </a:rPr>
                        <a:t>VPN</a:t>
                      </a:r>
                      <a:r>
                        <a:rPr lang="ja-JP" altLang="en-US" sz="800" b="0">
                          <a:latin typeface="+mn-ea"/>
                        </a:rPr>
                        <a:t>にて接続する。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ja-JP" sz="800" kern="1200">
                          <a:solidFill>
                            <a:schemeClr val="dk1"/>
                          </a:solidFill>
                          <a:effectLst/>
                          <a:latin typeface="+mn-lt"/>
                          <a:ea typeface="+mn-ea"/>
                          <a:cs typeface="+mn-cs"/>
                        </a:rPr>
                        <a:t>バックアップが確実に行われており、障害時に復元が可能かどうかを</a:t>
                      </a:r>
                      <a:r>
                        <a:rPr kumimoji="1" lang="ja-JP" altLang="en-US" sz="800" kern="1200">
                          <a:solidFill>
                            <a:schemeClr val="dk1"/>
                          </a:solidFill>
                          <a:effectLst/>
                          <a:latin typeface="+mn-lt"/>
                          <a:ea typeface="+mn-ea"/>
                          <a:cs typeface="+mn-cs"/>
                        </a:rPr>
                        <a:t>月に</a:t>
                      </a:r>
                      <a:r>
                        <a:rPr kumimoji="1" lang="en-US" altLang="ja-JP" sz="800" kern="1200">
                          <a:solidFill>
                            <a:schemeClr val="dk1"/>
                          </a:solidFill>
                          <a:effectLst/>
                          <a:latin typeface="+mn-lt"/>
                          <a:ea typeface="+mn-ea"/>
                          <a:cs typeface="+mn-cs"/>
                        </a:rPr>
                        <a:t>1</a:t>
                      </a:r>
                      <a:r>
                        <a:rPr kumimoji="1" lang="ja-JP" altLang="en-US" sz="800" kern="1200">
                          <a:solidFill>
                            <a:schemeClr val="dk1"/>
                          </a:solidFill>
                          <a:effectLst/>
                          <a:latin typeface="+mn-lt"/>
                          <a:ea typeface="+mn-ea"/>
                          <a:cs typeface="+mn-cs"/>
                        </a:rPr>
                        <a:t>度チェックする</a:t>
                      </a:r>
                      <a:r>
                        <a:rPr kumimoji="1" lang="ja-JP" altLang="ja-JP" sz="800" kern="1200">
                          <a:solidFill>
                            <a:schemeClr val="dk1"/>
                          </a:solidFill>
                          <a:effectLst/>
                          <a:latin typeface="+mn-lt"/>
                          <a:ea typeface="+mn-ea"/>
                          <a:cs typeface="+mn-cs"/>
                        </a:rPr>
                        <a:t>。</a:t>
                      </a:r>
                      <a:endParaRPr kumimoji="1" lang="en-US" altLang="ja-JP" sz="800" kern="1200">
                        <a:solidFill>
                          <a:schemeClr val="dk1"/>
                        </a:solidFill>
                        <a:effectLst/>
                        <a:latin typeface="+mn-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819700580"/>
                  </a:ext>
                </a:extLst>
              </a:tr>
              <a:tr h="335280">
                <a:tc>
                  <a:txBody>
                    <a:bodyPr/>
                    <a:lstStyle/>
                    <a:p>
                      <a:pPr algn="ctr"/>
                      <a:r>
                        <a:rPr lang="ja-JP" altLang="en-US" sz="800" b="1">
                          <a:solidFill>
                            <a:schemeClr val="bg1"/>
                          </a:solidFill>
                          <a:latin typeface="+mn-ea"/>
                          <a:ea typeface="+mn-ea"/>
                        </a:rPr>
                        <a:t>トップマネジメント（経営層）</a:t>
                      </a:r>
                      <a:endParaRPr kumimoji="1" lang="ja-JP" altLang="en-US" sz="800" b="1">
                        <a:solidFill>
                          <a:schemeClr val="bg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8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ja-JP" altLang="en-US" sz="800">
                          <a:latin typeface="+mn-ea"/>
                        </a:rPr>
                        <a:t>ー</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800">
                          <a:latin typeface="+mn-ea"/>
                          <a:ea typeface="+mn-ea"/>
                        </a:rPr>
                        <a:t>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ー</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92478288"/>
                  </a:ext>
                </a:extLst>
              </a:tr>
              <a:tr h="335280">
                <a:tc>
                  <a:txBody>
                    <a:bodyPr/>
                    <a:lstStyle/>
                    <a:p>
                      <a:pPr algn="ctr"/>
                      <a:r>
                        <a:rPr lang="ja-JP" altLang="en-US" sz="800" b="1">
                          <a:solidFill>
                            <a:schemeClr val="bg1"/>
                          </a:solidFill>
                          <a:latin typeface="+mn-ea"/>
                          <a:ea typeface="+mn-ea"/>
                        </a:rPr>
                        <a:t>情報セキュリティ</a:t>
                      </a:r>
                      <a:br>
                        <a:rPr lang="en-US" altLang="ja-JP" sz="800" b="1">
                          <a:solidFill>
                            <a:schemeClr val="bg1"/>
                          </a:solidFill>
                          <a:latin typeface="+mn-ea"/>
                          <a:ea typeface="+mn-ea"/>
                        </a:rPr>
                      </a:br>
                      <a:r>
                        <a:rPr lang="ja-JP" altLang="en-US" sz="800" b="1">
                          <a:solidFill>
                            <a:schemeClr val="bg1"/>
                          </a:solidFill>
                          <a:latin typeface="+mn-ea"/>
                          <a:ea typeface="+mn-ea"/>
                        </a:rPr>
                        <a:t>委員会</a:t>
                      </a:r>
                      <a:endParaRPr kumimoji="1" lang="ja-JP" altLang="en-US" sz="800" b="1">
                        <a:solidFill>
                          <a:schemeClr val="bg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lang="ja-JP" altLang="en-US" sz="800">
                          <a:latin typeface="+mn-ea"/>
                        </a:rPr>
                        <a:t>ー</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800">
                          <a:latin typeface="+mn-ea"/>
                          <a:ea typeface="+mn-ea"/>
                        </a:rPr>
                        <a:t>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800">
                          <a:latin typeface="+mn-ea"/>
                          <a:ea typeface="+mn-ea"/>
                        </a:rPr>
                        <a:t>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ー</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17571779"/>
                  </a:ext>
                </a:extLst>
              </a:tr>
              <a:tr h="335280">
                <a:tc>
                  <a:txBody>
                    <a:bodyPr/>
                    <a:lstStyle/>
                    <a:p>
                      <a:pPr algn="ctr"/>
                      <a:r>
                        <a:rPr kumimoji="1" lang="ja-JP" altLang="ja-JP" sz="800" b="1" kern="1200">
                          <a:solidFill>
                            <a:schemeClr val="bg1"/>
                          </a:solidFill>
                          <a:effectLst/>
                          <a:latin typeface="+mn-lt"/>
                          <a:ea typeface="+mn-ea"/>
                          <a:cs typeface="+mn-cs"/>
                        </a:rPr>
                        <a:t>情報システム管理者</a:t>
                      </a:r>
                      <a:endParaRPr kumimoji="1" lang="ja-JP" altLang="en-US" sz="800" b="1">
                        <a:solidFill>
                          <a:schemeClr val="bg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lang="ja-JP" altLang="en-US" sz="800">
                          <a:latin typeface="+mn-ea"/>
                        </a:rPr>
                        <a:t>ー</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ja-JP" altLang="en-US" sz="800">
                          <a:latin typeface="+mn-ea"/>
                        </a:rPr>
                        <a:t>ー</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800">
                          <a:latin typeface="+mn-ea"/>
                          <a:ea typeface="+mn-ea"/>
                        </a:rPr>
                        <a:t>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800">
                          <a:latin typeface="+mn-ea"/>
                          <a:ea typeface="+mn-ea"/>
                        </a:rPr>
                        <a:t>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01552964"/>
                  </a:ext>
                </a:extLst>
              </a:tr>
              <a:tr h="335280">
                <a:tc>
                  <a:txBody>
                    <a:bodyPr/>
                    <a:lstStyle/>
                    <a:p>
                      <a:pPr algn="ctr"/>
                      <a:r>
                        <a:rPr kumimoji="1" lang="ja-JP" altLang="en-US" sz="800" b="1">
                          <a:solidFill>
                            <a:schemeClr val="bg1"/>
                          </a:solidFill>
                          <a:latin typeface="+mn-ea"/>
                          <a:ea typeface="+mn-ea"/>
                        </a:rPr>
                        <a:t>一般社員</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lang="ja-JP" altLang="en-US" sz="800">
                          <a:latin typeface="+mn-ea"/>
                        </a:rPr>
                        <a:t>ー</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800">
                          <a:latin typeface="+mn-ea"/>
                          <a:ea typeface="+mn-ea"/>
                        </a:rPr>
                        <a:t>-</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800">
                          <a:latin typeface="+mn-ea"/>
                          <a:ea typeface="+mn-ea"/>
                        </a:rPr>
                        <a:t>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ja-JP" altLang="en-US" sz="800">
                          <a:latin typeface="+mn-ea"/>
                        </a:rPr>
                        <a:t>ー</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98492119"/>
                  </a:ext>
                </a:extLst>
              </a:tr>
            </a:tbl>
          </a:graphicData>
        </a:graphic>
      </p:graphicFrame>
      <p:sp>
        <p:nvSpPr>
          <p:cNvPr id="7" name="テキスト ボックス 6">
            <a:extLst>
              <a:ext uri="{FF2B5EF4-FFF2-40B4-BE49-F238E27FC236}">
                <a16:creationId xmlns:a16="http://schemas.microsoft.com/office/drawing/2014/main" id="{5646F6BC-6585-DE65-DB35-FF6B07487AA0}"/>
              </a:ext>
            </a:extLst>
          </p:cNvPr>
          <p:cNvSpPr txBox="1"/>
          <p:nvPr/>
        </p:nvSpPr>
        <p:spPr>
          <a:xfrm>
            <a:off x="622800" y="8067109"/>
            <a:ext cx="5612400" cy="215444"/>
          </a:xfrm>
          <a:prstGeom prst="rect">
            <a:avLst/>
          </a:prstGeom>
          <a:noFill/>
        </p:spPr>
        <p:txBody>
          <a:bodyPr wrap="square">
            <a:spAutoFit/>
          </a:bodyPr>
          <a:lstStyle/>
          <a:p>
            <a:pPr lvl="0" algn="just"/>
            <a:r>
              <a:rPr lang="ja-JP" altLang="en-US" sz="800">
                <a:latin typeface="+mn-ea"/>
              </a:rPr>
              <a:t>〇：主体となって取組む必要がある。</a:t>
            </a:r>
            <a:endParaRPr lang="en-US" altLang="ja-JP" sz="800">
              <a:latin typeface="+mn-ea"/>
            </a:endParaRPr>
          </a:p>
        </p:txBody>
      </p:sp>
      <p:sp>
        <p:nvSpPr>
          <p:cNvPr id="8" name="テキスト ボックス 7">
            <a:extLst>
              <a:ext uri="{FF2B5EF4-FFF2-40B4-BE49-F238E27FC236}">
                <a16:creationId xmlns:a16="http://schemas.microsoft.com/office/drawing/2014/main" id="{233E2C8E-6748-F11B-55A3-A60469554118}"/>
              </a:ext>
            </a:extLst>
          </p:cNvPr>
          <p:cNvSpPr txBox="1"/>
          <p:nvPr/>
        </p:nvSpPr>
        <p:spPr>
          <a:xfrm>
            <a:off x="622800" y="7936119"/>
            <a:ext cx="5612400" cy="184666"/>
          </a:xfrm>
          <a:prstGeom prst="rect">
            <a:avLst/>
          </a:prstGeom>
          <a:noFill/>
        </p:spPr>
        <p:txBody>
          <a:bodyPr wrap="square" rtlCol="0">
            <a:spAutoFit/>
          </a:bodyPr>
          <a:lstStyle/>
          <a:p>
            <a:pPr algn="ctr"/>
            <a:r>
              <a:rPr kumimoji="1" lang="ja-JP" altLang="en-US" sz="600"/>
              <a:t>図</a:t>
            </a:r>
            <a:r>
              <a:rPr kumimoji="1" lang="en-US" altLang="ja-JP" sz="600"/>
              <a:t>84.</a:t>
            </a:r>
            <a:r>
              <a:rPr kumimoji="1" lang="ja-JP" altLang="en-US" sz="600"/>
              <a:t> 実施手順とメインとなる担当者を対応付ける例</a:t>
            </a:r>
          </a:p>
        </p:txBody>
      </p:sp>
      <p:sp>
        <p:nvSpPr>
          <p:cNvPr id="9" name="スライド番号プレースホルダー 3">
            <a:extLst>
              <a:ext uri="{FF2B5EF4-FFF2-40B4-BE49-F238E27FC236}">
                <a16:creationId xmlns:a16="http://schemas.microsoft.com/office/drawing/2014/main" id="{7E80F08F-7132-D719-0577-6F77EF742F82}"/>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43</a:t>
            </a:r>
            <a:endParaRPr kumimoji="1" lang="ja-JP" altLang="en-US"/>
          </a:p>
        </p:txBody>
      </p:sp>
    </p:spTree>
    <p:extLst>
      <p:ext uri="{BB962C8B-B14F-4D97-AF65-F5344CB8AC3E}">
        <p14:creationId xmlns:p14="http://schemas.microsoft.com/office/powerpoint/2010/main" val="903360275"/>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64708D46-0009-3DB2-F316-22E33C353CC2}"/>
              </a:ext>
            </a:extLst>
          </p:cNvPr>
          <p:cNvSpPr>
            <a:spLocks noGrp="1"/>
          </p:cNvSpPr>
          <p:nvPr>
            <p:ph type="body" sz="quarter" idx="14"/>
          </p:nvPr>
        </p:nvSpPr>
        <p:spPr/>
        <p:txBody>
          <a:bodyPr/>
          <a:lstStyle/>
          <a:p>
            <a:r>
              <a:rPr kumimoji="1" lang="en-US" altLang="ja-JP"/>
              <a:t>19-3-1. </a:t>
            </a:r>
            <a:r>
              <a:rPr kumimoji="1" lang="ja-JP" altLang="en-US"/>
              <a:t>今後のアクション</a:t>
            </a:r>
          </a:p>
        </p:txBody>
      </p:sp>
      <p:sp>
        <p:nvSpPr>
          <p:cNvPr id="6" name="テキスト プレースホルダー 1">
            <a:extLst>
              <a:ext uri="{FF2B5EF4-FFF2-40B4-BE49-F238E27FC236}">
                <a16:creationId xmlns:a16="http://schemas.microsoft.com/office/drawing/2014/main" id="{697F3434-7FFA-9C72-58D5-0259E17D3416}"/>
              </a:ext>
            </a:extLst>
          </p:cNvPr>
          <p:cNvSpPr>
            <a:spLocks noGrp="1"/>
          </p:cNvSpPr>
          <p:nvPr>
            <p:ph type="body" sz="quarter" idx="25"/>
          </p:nvPr>
        </p:nvSpPr>
        <p:spPr>
          <a:xfrm>
            <a:off x="619200" y="835200"/>
            <a:ext cx="6238800" cy="417600"/>
          </a:xfrm>
        </p:spPr>
        <p:txBody>
          <a:bodyPr/>
          <a:lstStyle/>
          <a:p>
            <a:r>
              <a:rPr kumimoji="1" lang="en-US" altLang="ja-JP" u="sng">
                <a:uFill>
                  <a:solidFill>
                    <a:schemeClr val="bg1"/>
                  </a:solidFill>
                </a:uFill>
                <a:hlinkClick r:id="rId3" action="ppaction://hlinksldjump"/>
              </a:rPr>
              <a:t>19</a:t>
            </a:r>
            <a:r>
              <a:rPr kumimoji="1" lang="ja-JP" altLang="en-US" u="sng">
                <a:uFill>
                  <a:solidFill>
                    <a:schemeClr val="bg1"/>
                  </a:solidFill>
                </a:uFill>
                <a:hlinkClick r:id="rId3" action="ppaction://hlinksldjump"/>
              </a:rPr>
              <a:t>章</a:t>
            </a:r>
            <a:r>
              <a:rPr kumimoji="1" lang="en-US" altLang="ja-JP" u="sng">
                <a:uFill>
                  <a:solidFill>
                    <a:schemeClr val="bg1"/>
                  </a:solidFill>
                </a:uFill>
                <a:hlinkClick r:id="rId3" action="ppaction://hlinksldjump"/>
              </a:rPr>
              <a:t>. </a:t>
            </a:r>
            <a:r>
              <a:rPr kumimoji="1" lang="ja-JP" altLang="en-US" u="sng">
                <a:uFill>
                  <a:solidFill>
                    <a:schemeClr val="bg1"/>
                  </a:solidFill>
                </a:uFill>
                <a:hlinkClick r:id="rId3" action="ppaction://hlinksldjump"/>
              </a:rPr>
              <a:t>総括編</a:t>
            </a:r>
            <a:br>
              <a:rPr kumimoji="1" lang="en-US" altLang="ja-JP" u="sng">
                <a:uFill>
                  <a:solidFill>
                    <a:schemeClr val="bg1"/>
                  </a:solidFill>
                </a:uFill>
                <a:hlinkClick r:id="rId3" action="ppaction://hlinksldjump"/>
              </a:rPr>
            </a:br>
            <a:r>
              <a:rPr kumimoji="1" lang="ja-JP" altLang="en-US" u="sng">
                <a:uFill>
                  <a:solidFill>
                    <a:schemeClr val="bg1"/>
                  </a:solidFill>
                </a:uFill>
                <a:hlinkClick r:id="rId3" action="ppaction://hlinksldjump"/>
              </a:rPr>
              <a:t>　</a:t>
            </a:r>
            <a:r>
              <a:rPr kumimoji="1" lang="en-US" altLang="ja-JP" u="sng">
                <a:uFill>
                  <a:solidFill>
                    <a:schemeClr val="bg1"/>
                  </a:solidFill>
                </a:uFill>
                <a:hlinkClick r:id="rId3" action="ppaction://hlinksldjump"/>
              </a:rPr>
              <a:t>19-3 </a:t>
            </a:r>
            <a:r>
              <a:rPr kumimoji="1" lang="ja-JP" altLang="en-US" u="sng">
                <a:uFill>
                  <a:solidFill>
                    <a:schemeClr val="bg1"/>
                  </a:solidFill>
                </a:uFill>
                <a:hlinkClick r:id="rId3" action="ppaction://hlinksldjump"/>
              </a:rPr>
              <a:t>読者に今後行ってほしいこと</a:t>
            </a:r>
            <a:endParaRPr kumimoji="1" lang="ja-JP" altLang="en-US" u="sng">
              <a:uFill>
                <a:solidFill>
                  <a:schemeClr val="bg1"/>
                </a:solidFill>
              </a:uFill>
            </a:endParaRPr>
          </a:p>
        </p:txBody>
      </p:sp>
      <p:sp>
        <p:nvSpPr>
          <p:cNvPr id="2" name="テキスト ボックス 1">
            <a:extLst>
              <a:ext uri="{FF2B5EF4-FFF2-40B4-BE49-F238E27FC236}">
                <a16:creationId xmlns:a16="http://schemas.microsoft.com/office/drawing/2014/main" id="{EC8F164C-3BF9-8BA6-6FF3-8A0ACE39AEA4}"/>
              </a:ext>
            </a:extLst>
          </p:cNvPr>
          <p:cNvSpPr txBox="1"/>
          <p:nvPr/>
        </p:nvSpPr>
        <p:spPr>
          <a:xfrm>
            <a:off x="622800" y="7609156"/>
            <a:ext cx="5612400" cy="577081"/>
          </a:xfrm>
          <a:prstGeom prst="rect">
            <a:avLst/>
          </a:prstGeom>
          <a:noFill/>
        </p:spPr>
        <p:txBody>
          <a:bodyPr wrap="square">
            <a:spAutoFit/>
          </a:bodyPr>
          <a:lstStyle/>
          <a:p>
            <a:r>
              <a:rPr lang="en-US" altLang="ja-JP" sz="1050" b="1" err="1">
                <a:effectLst/>
                <a:latin typeface="+mn-ea"/>
                <a:cs typeface="Times New Roman" panose="02020603050405020304" pitchFamily="18" charset="0"/>
              </a:rPr>
              <a:t>人材育成</a:t>
            </a:r>
            <a:endParaRPr lang="en-US" altLang="ja-JP" sz="1050"/>
          </a:p>
          <a:p>
            <a:r>
              <a:rPr lang="ja-JP" altLang="en-US" sz="1050"/>
              <a:t>　今後のビジネス発展のためには、人材育成が不可欠となります。人材育成を実践するために参考となる文献を紹介します。</a:t>
            </a:r>
          </a:p>
        </p:txBody>
      </p:sp>
      <p:graphicFrame>
        <p:nvGraphicFramePr>
          <p:cNvPr id="7" name="表 6">
            <a:extLst>
              <a:ext uri="{FF2B5EF4-FFF2-40B4-BE49-F238E27FC236}">
                <a16:creationId xmlns:a16="http://schemas.microsoft.com/office/drawing/2014/main" id="{36E8A240-78F1-A8E6-89C4-3C63A0407666}"/>
              </a:ext>
            </a:extLst>
          </p:cNvPr>
          <p:cNvGraphicFramePr>
            <a:graphicFrameLocks noGrp="1"/>
          </p:cNvGraphicFramePr>
          <p:nvPr>
            <p:extLst>
              <p:ext uri="{D42A27DB-BD31-4B8C-83A1-F6EECF244321}">
                <p14:modId xmlns:p14="http://schemas.microsoft.com/office/powerpoint/2010/main" val="1236748761"/>
              </p:ext>
            </p:extLst>
          </p:nvPr>
        </p:nvGraphicFramePr>
        <p:xfrm>
          <a:off x="622800" y="8194681"/>
          <a:ext cx="5612400" cy="1188720"/>
        </p:xfrm>
        <a:graphic>
          <a:graphicData uri="http://schemas.openxmlformats.org/drawingml/2006/table">
            <a:tbl>
              <a:tblPr firstRow="1" bandRow="1">
                <a:tableStyleId>{5C22544A-7EE6-4342-B048-85BDC9FD1C3A}</a:tableStyleId>
              </a:tblPr>
              <a:tblGrid>
                <a:gridCol w="2024147">
                  <a:extLst>
                    <a:ext uri="{9D8B030D-6E8A-4147-A177-3AD203B41FA5}">
                      <a16:colId xmlns:a16="http://schemas.microsoft.com/office/drawing/2014/main" val="2178015969"/>
                    </a:ext>
                  </a:extLst>
                </a:gridCol>
                <a:gridCol w="3588253">
                  <a:extLst>
                    <a:ext uri="{9D8B030D-6E8A-4147-A177-3AD203B41FA5}">
                      <a16:colId xmlns:a16="http://schemas.microsoft.com/office/drawing/2014/main" val="3392450016"/>
                    </a:ext>
                  </a:extLst>
                </a:gridCol>
              </a:tblGrid>
              <a:tr h="0">
                <a:tc gridSpan="2">
                  <a:txBody>
                    <a:bodyPr/>
                    <a:lstStyle/>
                    <a:p>
                      <a:r>
                        <a:rPr lang="ja-JP" altLang="en-US" sz="600"/>
                        <a:t>①</a:t>
                      </a:r>
                      <a:r>
                        <a:rPr lang="en-US" altLang="ja-JP" sz="600"/>
                        <a:t>DSS</a:t>
                      </a:r>
                      <a:r>
                        <a:rPr lang="ja-JP" altLang="en-US" sz="600"/>
                        <a:t>に基づく人材育成</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lang="ja-JP" altLang="en-US"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240292681"/>
                  </a:ext>
                </a:extLst>
              </a:tr>
              <a:tr h="0">
                <a:tc>
                  <a:txBody>
                    <a:bodyPr/>
                    <a:lstStyle/>
                    <a:p>
                      <a:r>
                        <a:rPr kumimoji="1" lang="ja-JP" altLang="en-US" sz="600"/>
                        <a:t>デジタルスキル標準</a:t>
                      </a:r>
                      <a:r>
                        <a:rPr kumimoji="1" lang="en-US" altLang="ja-JP" sz="600"/>
                        <a:t>Ver.1.1 2023</a:t>
                      </a:r>
                      <a:r>
                        <a:rPr kumimoji="1" lang="ja-JP" altLang="en-US" sz="600"/>
                        <a:t>年</a:t>
                      </a:r>
                      <a:r>
                        <a:rPr kumimoji="1" lang="en-US" altLang="ja-JP" sz="600"/>
                        <a:t>8</a:t>
                      </a:r>
                      <a:r>
                        <a:rPr kumimoji="1" lang="ja-JP" altLang="en-US" sz="600"/>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u="sng" baseline="0">
                          <a:solidFill>
                            <a:schemeClr val="tx1"/>
                          </a:solidFill>
                          <a:uFill>
                            <a:solidFill>
                              <a:schemeClr val="bg1"/>
                            </a:solidFill>
                          </a:uFill>
                          <a:latin typeface="+mn-ea"/>
                          <a:ea typeface="+mn-ea"/>
                          <a:hlinkClick r:id="rId4"/>
                        </a:rPr>
                        <a:t>https://www.ipa.go.jp/jinzai/skill-standard/dss/ps6vr700000080fg-att/000106869.pdf</a:t>
                      </a:r>
                      <a:endParaRPr kumimoji="1" lang="en-US" altLang="ja-JP" sz="600" b="0" u="sng" baseline="0">
                        <a:solidFill>
                          <a:schemeClr val="tx1"/>
                        </a:solidFill>
                        <a:uFill>
                          <a:solidFill>
                            <a:schemeClr val="bg1"/>
                          </a:solidFill>
                        </a:u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33188666"/>
                  </a:ext>
                </a:extLst>
              </a:tr>
              <a:tr h="0">
                <a:tc gridSpan="2">
                  <a:txBody>
                    <a:bodyPr/>
                    <a:lstStyle/>
                    <a:p>
                      <a:r>
                        <a:rPr kumimoji="1" lang="ja-JP" altLang="en-US" sz="600" b="1">
                          <a:solidFill>
                            <a:schemeClr val="bg1"/>
                          </a:solidFill>
                        </a:rPr>
                        <a:t>②プラス・セキュリティ人材の育成</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sz="800" b="1">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803116315"/>
                  </a:ext>
                </a:extLst>
              </a:tr>
              <a:tr h="0">
                <a:tc>
                  <a:txBody>
                    <a:bodyPr/>
                    <a:lstStyle/>
                    <a:p>
                      <a:r>
                        <a:rPr kumimoji="1" lang="ja-JP" altLang="en-US" sz="600"/>
                        <a:t>「プラス・セキュリティ知識」とは？</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5"/>
                        </a:rPr>
                        <a:t>https://security-portal.nisc.go.jp/dx/pdf/about_plussecurity.pdf</a:t>
                      </a:r>
                      <a:endPar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38641306"/>
                  </a:ext>
                </a:extLst>
              </a:tr>
              <a:tr h="0">
                <a:tc>
                  <a:txBody>
                    <a:bodyPr/>
                    <a:lstStyle/>
                    <a:p>
                      <a:r>
                        <a:rPr kumimoji="1" lang="ja-JP" altLang="en-US" sz="600"/>
                        <a:t>サイバーセキュリティ経営ガイドライン</a:t>
                      </a:r>
                      <a:r>
                        <a:rPr kumimoji="1" lang="en-US" altLang="ja-JP" sz="600"/>
                        <a:t>Ver2.0</a:t>
                      </a:r>
                      <a:r>
                        <a:rPr kumimoji="1" lang="ja-JP" altLang="en-US" sz="600"/>
                        <a:t>付録</a:t>
                      </a:r>
                      <a:r>
                        <a:rPr kumimoji="1" lang="en-US" altLang="ja-JP" sz="600"/>
                        <a:t>F</a:t>
                      </a:r>
                      <a:r>
                        <a:rPr kumimoji="1" lang="ja-JP" altLang="en-US" sz="600"/>
                        <a:t>サイバーセキュリティ体制構築・人材確保の手引き～ ユーザー企業におけるサイバーセキュリティ対策のための組織づくりと従事する人材の育成～第</a:t>
                      </a:r>
                      <a:r>
                        <a:rPr kumimoji="1" lang="en-US" altLang="ja-JP" sz="600"/>
                        <a:t>1</a:t>
                      </a:r>
                      <a:r>
                        <a:rPr kumimoji="1" lang="ja-JP" altLang="en-US" sz="600"/>
                        <a:t>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6"/>
                        </a:rPr>
                        <a:t>https://www.meti.go.jp/policy/netsecurity/downloadfiles/tebiki.pdf</a:t>
                      </a:r>
                      <a:endPar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7105008"/>
                  </a:ext>
                </a:extLst>
              </a:tr>
            </a:tbl>
          </a:graphicData>
        </a:graphic>
      </p:graphicFrame>
      <p:graphicFrame>
        <p:nvGraphicFramePr>
          <p:cNvPr id="14" name="表 13">
            <a:extLst>
              <a:ext uri="{FF2B5EF4-FFF2-40B4-BE49-F238E27FC236}">
                <a16:creationId xmlns:a16="http://schemas.microsoft.com/office/drawing/2014/main" id="{4FDDC3B5-7347-8FFF-A274-31F3E0BD10ED}"/>
              </a:ext>
            </a:extLst>
          </p:cNvPr>
          <p:cNvGraphicFramePr>
            <a:graphicFrameLocks noGrp="1"/>
          </p:cNvGraphicFramePr>
          <p:nvPr>
            <p:extLst>
              <p:ext uri="{D42A27DB-BD31-4B8C-83A1-F6EECF244321}">
                <p14:modId xmlns:p14="http://schemas.microsoft.com/office/powerpoint/2010/main" val="3136346204"/>
              </p:ext>
            </p:extLst>
          </p:nvPr>
        </p:nvGraphicFramePr>
        <p:xfrm>
          <a:off x="622800" y="2832281"/>
          <a:ext cx="5612400" cy="4754880"/>
        </p:xfrm>
        <a:graphic>
          <a:graphicData uri="http://schemas.openxmlformats.org/drawingml/2006/table">
            <a:tbl>
              <a:tblPr firstRow="1" bandRow="1">
                <a:tableStyleId>{5C22544A-7EE6-4342-B048-85BDC9FD1C3A}</a:tableStyleId>
              </a:tblPr>
              <a:tblGrid>
                <a:gridCol w="1987050">
                  <a:extLst>
                    <a:ext uri="{9D8B030D-6E8A-4147-A177-3AD203B41FA5}">
                      <a16:colId xmlns:a16="http://schemas.microsoft.com/office/drawing/2014/main" val="2178015969"/>
                    </a:ext>
                  </a:extLst>
                </a:gridCol>
                <a:gridCol w="3625350">
                  <a:extLst>
                    <a:ext uri="{9D8B030D-6E8A-4147-A177-3AD203B41FA5}">
                      <a16:colId xmlns:a16="http://schemas.microsoft.com/office/drawing/2014/main" val="2563797032"/>
                    </a:ext>
                  </a:extLst>
                </a:gridCol>
              </a:tblGrid>
              <a:tr h="0">
                <a:tc gridSpan="2">
                  <a:txBody>
                    <a:bodyPr/>
                    <a:lstStyle/>
                    <a:p>
                      <a:r>
                        <a:rPr lang="ja-JP" altLang="en-US" sz="600"/>
                        <a:t>①国の方針、社会の現状と今後の動向</a:t>
                      </a:r>
                      <a:endParaRPr kumimoji="1" lang="ja-JP" altLang="en-US" sz="60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sz="800">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240292681"/>
                  </a:ext>
                </a:extLst>
              </a:tr>
              <a:tr h="0">
                <a:tc>
                  <a:txBody>
                    <a:bodyPr/>
                    <a:lstStyle/>
                    <a:p>
                      <a:r>
                        <a:rPr kumimoji="1" lang="ja-JP" altLang="en-US" sz="600"/>
                        <a:t>デジタルガバナンス・コード</a:t>
                      </a:r>
                      <a:r>
                        <a:rPr kumimoji="1" lang="en-US" altLang="ja-JP" sz="600"/>
                        <a:t>2.0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7"/>
                        </a:rPr>
                        <a:t>https://www.meti.go.jp/policy/it_policy/investment/dgc/dgc.html</a:t>
                      </a:r>
                      <a:endPar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82774805"/>
                  </a:ext>
                </a:extLst>
              </a:tr>
              <a:tr h="0">
                <a:tc>
                  <a:txBody>
                    <a:bodyPr/>
                    <a:lstStyle/>
                    <a:p>
                      <a:r>
                        <a:rPr kumimoji="1" lang="ja-JP" altLang="en-US" sz="600"/>
                        <a:t>経済財政運営と改革の基本方針</a:t>
                      </a:r>
                      <a:r>
                        <a:rPr kumimoji="1" lang="en-US" altLang="ja-JP" sz="600"/>
                        <a:t>2023</a:t>
                      </a:r>
                      <a:endParaRPr kumimoji="1" lang="ja-JP" altLang="en-US" sz="6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8"/>
                        </a:rPr>
                        <a:t>https://www5.cao.go.jp/keizai-shimon/kaigi/cabinet/honebuto/2023/2023_basicpolicies_ja.pdf</a:t>
                      </a:r>
                      <a:endPar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33188666"/>
                  </a:ext>
                </a:extLst>
              </a:tr>
              <a:tr h="0">
                <a:tc>
                  <a:txBody>
                    <a:bodyPr/>
                    <a:lstStyle/>
                    <a:p>
                      <a:r>
                        <a:rPr kumimoji="1" lang="ja-JP" altLang="en-US" sz="600"/>
                        <a:t>デジタル社会の実現に向けた重点計画</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9"/>
                        </a:rPr>
                        <a:t>https://www.digital.go.jp/assets/contents/node/basic_page/field_ref_resources/5ecac8cc-50f1-4168-b989-2bcaabffe870/b24ac613/20230609_policies_priority_outline_05.pdf</a:t>
                      </a:r>
                      <a:endPar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26600808"/>
                  </a:ext>
                </a:extLst>
              </a:tr>
              <a:tr h="0">
                <a:tc>
                  <a:txBody>
                    <a:bodyPr/>
                    <a:lstStyle/>
                    <a:p>
                      <a:r>
                        <a:rPr kumimoji="1" lang="en-US" altLang="ja-JP" sz="600"/>
                        <a:t>Society5.0</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0"/>
                        </a:rPr>
                        <a:t>https://www8.cao.go.jp/cstp/society5_0</a:t>
                      </a:r>
                      <a:endPar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46677526"/>
                  </a:ext>
                </a:extLst>
              </a:tr>
              <a:tr h="0">
                <a:tc>
                  <a:txBody>
                    <a:bodyPr/>
                    <a:lstStyle/>
                    <a:p>
                      <a:r>
                        <a:rPr kumimoji="1" lang="ja-JP" altLang="en-US" sz="600"/>
                        <a:t>サイバーセキュリティ</a:t>
                      </a:r>
                      <a:r>
                        <a:rPr kumimoji="1" lang="en-US" altLang="ja-JP" sz="600"/>
                        <a:t>2023</a:t>
                      </a:r>
                      <a:r>
                        <a:rPr kumimoji="1" lang="ja-JP" altLang="en-US" sz="600"/>
                        <a:t>の概要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1"/>
                        </a:rPr>
                        <a:t>https://www.nisc.go.jp/pdf/policy/kihon-s/cs2023_gaiyou.pdf</a:t>
                      </a:r>
                      <a:endPar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74554800"/>
                  </a:ext>
                </a:extLst>
              </a:tr>
              <a:tr h="0">
                <a:tc>
                  <a:txBody>
                    <a:bodyPr/>
                    <a:lstStyle/>
                    <a:p>
                      <a:r>
                        <a:rPr kumimoji="1" lang="ja-JP" altLang="en-US" sz="600"/>
                        <a:t>サイバーセキュリティ戦略 </a:t>
                      </a:r>
                      <a:r>
                        <a:rPr kumimoji="1" lang="en-US" altLang="ja-JP" sz="600"/>
                        <a:t>Cybersecurity for All </a:t>
                      </a:r>
                      <a:r>
                        <a:rPr kumimoji="1" lang="ja-JP" altLang="en-US" sz="600"/>
                        <a:t>誰も取り残さないサイバーセキュリティ</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2"/>
                        </a:rPr>
                        <a:t>https://www.nisc.go.jp/pdf/policy/kihon-s/cs-senryaku2021-c.pdf</a:t>
                      </a:r>
                      <a:endPar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23535407"/>
                  </a:ext>
                </a:extLst>
              </a:tr>
              <a:tr h="0">
                <a:tc gridSpan="2">
                  <a:txBody>
                    <a:bodyPr/>
                    <a:lstStyle/>
                    <a:p>
                      <a:r>
                        <a:rPr kumimoji="1" lang="ja-JP" altLang="en-US" sz="600" b="1">
                          <a:solidFill>
                            <a:schemeClr val="bg1"/>
                          </a:solidFill>
                        </a:rPr>
                        <a:t>②</a:t>
                      </a:r>
                      <a:r>
                        <a:rPr kumimoji="1" lang="en-US" altLang="ja-JP" sz="600" b="1">
                          <a:solidFill>
                            <a:schemeClr val="bg1"/>
                          </a:solidFill>
                        </a:rPr>
                        <a:t>IT</a:t>
                      </a:r>
                      <a:r>
                        <a:rPr kumimoji="1" lang="ja-JP" altLang="en-US" sz="600" b="1">
                          <a:solidFill>
                            <a:schemeClr val="bg1"/>
                          </a:solidFill>
                        </a:rPr>
                        <a:t>活用事例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sz="800" b="1">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803116315"/>
                  </a:ext>
                </a:extLst>
              </a:tr>
              <a:tr h="0">
                <a:tc>
                  <a:txBody>
                    <a:bodyPr/>
                    <a:lstStyle/>
                    <a:p>
                      <a:r>
                        <a:rPr kumimoji="1" lang="ja-JP" altLang="en-US" sz="600"/>
                        <a:t>中堅・中小企業等向け「デジタルガバナンス・コード」実践の手引き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3"/>
                        </a:rPr>
                        <a:t>https://www.meti.go.jp/policy/it_policy/investment/dx-chushoguidebook/contents.html</a:t>
                      </a:r>
                      <a:endPar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2781245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u="sng" baseline="0">
                          <a:solidFill>
                            <a:sysClr val="windowText" lastClr="000000"/>
                          </a:solidFill>
                          <a:uFill>
                            <a:solidFill>
                              <a:schemeClr val="bg1"/>
                            </a:solidFill>
                          </a:uFill>
                          <a:latin typeface="+mn-ea"/>
                          <a:ea typeface="+mn-ea"/>
                        </a:rPr>
                        <a:t>DX</a:t>
                      </a:r>
                      <a:r>
                        <a:rPr kumimoji="1" lang="ja-JP" altLang="en-US" sz="600" b="0" u="sng" baseline="0">
                          <a:solidFill>
                            <a:sysClr val="windowText" lastClr="000000"/>
                          </a:solidFill>
                          <a:uFill>
                            <a:solidFill>
                              <a:schemeClr val="bg1"/>
                            </a:solidFill>
                          </a:uFill>
                          <a:latin typeface="+mn-ea"/>
                          <a:ea typeface="+mn-ea"/>
                        </a:rPr>
                        <a:t>白書</a:t>
                      </a:r>
                      <a:r>
                        <a:rPr kumimoji="1" lang="en-US" altLang="ja-JP" sz="600" b="0" u="sng" baseline="0">
                          <a:solidFill>
                            <a:sysClr val="windowText" lastClr="000000"/>
                          </a:solidFill>
                          <a:uFill>
                            <a:solidFill>
                              <a:schemeClr val="bg1"/>
                            </a:solidFill>
                          </a:uFill>
                          <a:latin typeface="+mn-ea"/>
                          <a:ea typeface="+mn-ea"/>
                        </a:rPr>
                        <a:t>2023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u="sng">
                          <a:uFill>
                            <a:solidFill>
                              <a:schemeClr val="bg1"/>
                            </a:solidFill>
                          </a:uFill>
                          <a:latin typeface="+mn-ea"/>
                          <a:ea typeface="+mn-ea"/>
                          <a:hlinkClick r:id="rId14"/>
                        </a:rPr>
                        <a:t>https://www.ipa.go.jp/publish/wp-dx/gmcbt8000000botk-att/000108041.pdf</a:t>
                      </a:r>
                      <a:endParaRPr kumimoji="1" lang="en-US" altLang="ja-JP" sz="600" b="0" u="sng" baseline="0">
                        <a:solidFill>
                          <a:sysClr val="windowText" lastClr="000000"/>
                        </a:solidFill>
                        <a:uFill>
                          <a:solidFill>
                            <a:schemeClr val="bg1"/>
                          </a:solidFill>
                        </a:u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7339221"/>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600" b="0" i="0" u="none" strike="noStrike" kern="1200">
                          <a:solidFill>
                            <a:srgbClr val="000000"/>
                          </a:solidFill>
                          <a:effectLst/>
                          <a:uFill>
                            <a:solidFill>
                              <a:schemeClr val="bg1"/>
                            </a:solidFill>
                          </a:uFill>
                          <a:latin typeface="+mn-ea"/>
                          <a:ea typeface="+mn-ea"/>
                        </a:rPr>
                        <a:t>攻めの</a:t>
                      </a:r>
                      <a:r>
                        <a:rPr kumimoji="1" lang="en-US" altLang="ja-JP" sz="600" b="0" i="0" u="none" strike="noStrike" kern="1200">
                          <a:solidFill>
                            <a:srgbClr val="000000"/>
                          </a:solidFill>
                          <a:effectLst/>
                          <a:uFill>
                            <a:solidFill>
                              <a:schemeClr val="bg1"/>
                            </a:solidFill>
                          </a:uFill>
                          <a:latin typeface="+mn-ea"/>
                          <a:ea typeface="+mn-ea"/>
                        </a:rPr>
                        <a:t>IT</a:t>
                      </a:r>
                      <a:r>
                        <a:rPr kumimoji="1" lang="ja-JP" altLang="ja-JP" sz="600" b="0" i="0" u="none" strike="noStrike" kern="1200">
                          <a:solidFill>
                            <a:srgbClr val="000000"/>
                          </a:solidFill>
                          <a:effectLst/>
                          <a:uFill>
                            <a:solidFill>
                              <a:schemeClr val="bg1"/>
                            </a:solidFill>
                          </a:uFill>
                          <a:latin typeface="+mn-ea"/>
                          <a:ea typeface="+mn-ea"/>
                        </a:rPr>
                        <a:t>活用</a:t>
                      </a:r>
                      <a:r>
                        <a:rPr kumimoji="1" lang="ja-JP" altLang="en-US" sz="600" b="0" i="0" u="none" strike="noStrike" kern="1200">
                          <a:solidFill>
                            <a:srgbClr val="000000"/>
                          </a:solidFill>
                          <a:effectLst/>
                          <a:uFill>
                            <a:solidFill>
                              <a:schemeClr val="bg1"/>
                            </a:solidFill>
                          </a:uFill>
                          <a:latin typeface="+mn-ea"/>
                          <a:ea typeface="+mn-ea"/>
                        </a:rPr>
                        <a:t>指針</a:t>
                      </a:r>
                      <a:endParaRPr lang="ja-JP" altLang="ja-JP" sz="600" b="0" i="0" u="none" strike="noStrike">
                        <a:effectLst/>
                        <a:uFill>
                          <a:solidFill>
                            <a:schemeClr val="bg1"/>
                          </a:solidFill>
                        </a:u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i="0" u="sng" strike="noStrike" kern="1200" baseline="0">
                          <a:solidFill>
                            <a:srgbClr val="000000"/>
                          </a:solidFill>
                          <a:effectLst/>
                          <a:uFill>
                            <a:solidFill>
                              <a:schemeClr val="bg1"/>
                            </a:solidFill>
                          </a:uFill>
                          <a:latin typeface="+mn-ea"/>
                          <a:ea typeface="+mn-ea"/>
                          <a:hlinkClick r:id="rId15"/>
                        </a:rPr>
                        <a:t>https://www.smrj.go.jp/doc/tool/guide4youshiki_1.pdf</a:t>
                      </a:r>
                      <a:endParaRPr lang="ja-JP" altLang="ja-JP" sz="600" b="0" i="0" u="none" strike="noStrike">
                        <a:effectLst/>
                        <a:uFill>
                          <a:solidFill>
                            <a:schemeClr val="bg1"/>
                          </a:solidFill>
                        </a:u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67221437"/>
                  </a:ext>
                </a:extLst>
              </a:tr>
              <a:tr h="0">
                <a:tc>
                  <a:txBody>
                    <a:bodyPr/>
                    <a:lstStyle/>
                    <a:p>
                      <a:r>
                        <a:rPr kumimoji="1" lang="zh-TW" altLang="en-US" sz="600"/>
                        <a:t>情報通信白書 令和</a:t>
                      </a:r>
                      <a:r>
                        <a:rPr kumimoji="1" lang="en-US" altLang="zh-TW" sz="600"/>
                        <a:t>2</a:t>
                      </a:r>
                      <a:r>
                        <a:rPr kumimoji="1" lang="zh-TW" altLang="en-US" sz="600"/>
                        <a:t>年版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6"/>
                        </a:rPr>
                        <a:t>https://www.soumu.go.jp/johotsusintokei/whitepaper/ja/r02/pdf/02honpen.pdf</a:t>
                      </a:r>
                      <a:endPar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38641306"/>
                  </a:ext>
                </a:extLst>
              </a:tr>
              <a:tr h="0">
                <a:tc>
                  <a:txBody>
                    <a:bodyPr/>
                    <a:lstStyle/>
                    <a:p>
                      <a:r>
                        <a:rPr kumimoji="1" lang="ja-JP" altLang="en-US" sz="600"/>
                        <a:t>製造分野の</a:t>
                      </a:r>
                      <a:r>
                        <a:rPr kumimoji="1" lang="en-US" altLang="ja-JP" sz="600"/>
                        <a:t>DX</a:t>
                      </a:r>
                      <a:r>
                        <a:rPr kumimoji="1" lang="ja-JP" altLang="en-US" sz="600"/>
                        <a:t>事例集</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7"/>
                        </a:rPr>
                        <a:t>https://www.ipa.go.jp/digital/dx/mfg-dx/ug65p90000001kqv-att/000087633.pdf</a:t>
                      </a:r>
                      <a:endPar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7105008"/>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u="sng" baseline="0">
                          <a:solidFill>
                            <a:sysClr val="windowText" lastClr="000000"/>
                          </a:solidFill>
                          <a:uFill>
                            <a:solidFill>
                              <a:schemeClr val="bg1"/>
                            </a:solidFill>
                          </a:uFill>
                          <a:latin typeface="+mn-ea"/>
                          <a:ea typeface="+mn-ea"/>
                        </a:rPr>
                        <a:t>「</a:t>
                      </a:r>
                      <a:r>
                        <a:rPr kumimoji="1" lang="en-US" altLang="ja-JP" sz="600" b="0" u="sng" baseline="0">
                          <a:solidFill>
                            <a:sysClr val="windowText" lastClr="000000"/>
                          </a:solidFill>
                          <a:uFill>
                            <a:solidFill>
                              <a:schemeClr val="bg1"/>
                            </a:solidFill>
                          </a:uFill>
                          <a:latin typeface="+mn-ea"/>
                          <a:ea typeface="+mn-ea"/>
                        </a:rPr>
                        <a:t>DX Selection 2023</a:t>
                      </a:r>
                      <a:r>
                        <a:rPr kumimoji="1" lang="ja-JP" altLang="en-US" sz="600" b="0" u="sng" baseline="0">
                          <a:solidFill>
                            <a:sysClr val="windowText" lastClr="000000"/>
                          </a:solidFill>
                          <a:uFill>
                            <a:solidFill>
                              <a:schemeClr val="bg1"/>
                            </a:solidFill>
                          </a:uFill>
                          <a:latin typeface="+mn-ea"/>
                          <a:ea typeface="+mn-ea"/>
                        </a:rPr>
                        <a:t>」選定企業レポート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u="sng" baseline="0">
                          <a:solidFill>
                            <a:sysClr val="windowText" lastClr="000000"/>
                          </a:solidFill>
                          <a:uFill>
                            <a:solidFill>
                              <a:schemeClr val="bg1"/>
                            </a:solidFill>
                          </a:uFill>
                          <a:latin typeface="+mn-ea"/>
                          <a:ea typeface="+mn-ea"/>
                          <a:hlinkClick r:id="rId18"/>
                        </a:rPr>
                        <a:t>https://www.meti.go.jp/policy/it_policy/investment/dx-selection/dxselection2023report.pdf</a:t>
                      </a:r>
                      <a:endParaRPr kumimoji="1" lang="en-US" altLang="ja-JP" sz="600" b="0" u="sng" baseline="0">
                        <a:solidFill>
                          <a:sysClr val="windowText" lastClr="000000"/>
                        </a:solidFill>
                        <a:uFill>
                          <a:solidFill>
                            <a:schemeClr val="bg1"/>
                          </a:solidFill>
                        </a:u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30534884"/>
                  </a:ext>
                </a:extLst>
              </a:tr>
              <a:tr h="0">
                <a:tc gridSpan="2">
                  <a:txBody>
                    <a:bodyPr/>
                    <a:lstStyle/>
                    <a:p>
                      <a:r>
                        <a:rPr kumimoji="1" lang="ja-JP" altLang="en-US" sz="600" b="1">
                          <a:solidFill>
                            <a:schemeClr val="bg1"/>
                          </a:solidFill>
                        </a:rPr>
                        <a:t>③セキュリティインシデント事例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sz="800" b="1">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57921052"/>
                  </a:ext>
                </a:extLst>
              </a:tr>
              <a:tr h="0">
                <a:tc>
                  <a:txBody>
                    <a:bodyPr/>
                    <a:lstStyle/>
                    <a:p>
                      <a:r>
                        <a:rPr kumimoji="1" lang="ja-JP" altLang="en-US" sz="600"/>
                        <a:t>情報セキュリティ白書</a:t>
                      </a:r>
                      <a:r>
                        <a:rPr kumimoji="1" lang="en-US" altLang="ja-JP" sz="600"/>
                        <a:t>2022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9"/>
                        </a:rPr>
                        <a:t>https://www.ipa.go.jp/publish/wp-security/sec-2022.html</a:t>
                      </a:r>
                      <a:endParaRPr kumimoji="1" lang="ja-JP" altLang="en-US"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0827228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a:solidFill>
                            <a:sysClr val="windowText" lastClr="000000"/>
                          </a:solidFill>
                          <a:latin typeface="メイリオ" panose="020B0604030504040204" pitchFamily="50" charset="-128"/>
                          <a:ea typeface="メイリオ" panose="020B0604030504040204" pitchFamily="50" charset="-128"/>
                        </a:rPr>
                        <a:t>情報セキュリティ</a:t>
                      </a:r>
                      <a:r>
                        <a:rPr kumimoji="1" lang="en-US" altLang="ja-JP" sz="600" b="0">
                          <a:solidFill>
                            <a:sysClr val="windowText" lastClr="000000"/>
                          </a:solidFill>
                          <a:latin typeface="メイリオ" panose="020B0604030504040204" pitchFamily="50" charset="-128"/>
                          <a:ea typeface="メイリオ" panose="020B0604030504040204" pitchFamily="50" charset="-128"/>
                        </a:rPr>
                        <a:t>10</a:t>
                      </a:r>
                      <a:r>
                        <a:rPr kumimoji="1" lang="ja-JP" altLang="en-US" sz="600" b="0">
                          <a:solidFill>
                            <a:sysClr val="windowText" lastClr="000000"/>
                          </a:solidFill>
                          <a:latin typeface="メイリオ" panose="020B0604030504040204" pitchFamily="50" charset="-128"/>
                          <a:ea typeface="メイリオ" panose="020B0604030504040204" pitchFamily="50" charset="-128"/>
                        </a:rPr>
                        <a:t>大脅威 </a:t>
                      </a:r>
                      <a:r>
                        <a:rPr kumimoji="1" lang="en-US" altLang="ja-JP" sz="600" b="0">
                          <a:solidFill>
                            <a:sysClr val="windowText" lastClr="000000"/>
                          </a:solidFill>
                          <a:latin typeface="メイリオ" panose="020B0604030504040204" pitchFamily="50" charset="-128"/>
                          <a:ea typeface="メイリオ" panose="020B0604030504040204" pitchFamily="50" charset="-128"/>
                        </a:rPr>
                        <a:t>2023</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20"/>
                        </a:rPr>
                        <a:t>https://www.ipa.go.jp/security/10threats/10threats2023.html</a:t>
                      </a:r>
                      <a:endPar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1036816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a:solidFill>
                            <a:sysClr val="windowText" lastClr="000000"/>
                          </a:solidFill>
                          <a:latin typeface="メイリオ" panose="020B0604030504040204" pitchFamily="50" charset="-128"/>
                          <a:ea typeface="メイリオ" panose="020B0604030504040204" pitchFamily="50" charset="-128"/>
                        </a:rPr>
                        <a:t>サイバー攻撃対応事例</a:t>
                      </a:r>
                      <a:endParaRPr kumimoji="1" lang="en-US" altLang="ja-JP" sz="600" b="0">
                        <a:solidFill>
                          <a:sysClr val="windowText" lastClr="000000"/>
                        </a:solid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21"/>
                        </a:rPr>
                        <a:t>https://security-portal.nisc.go.jp/dx/provinatack.html</a:t>
                      </a:r>
                      <a:endPar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12685745"/>
                  </a:ext>
                </a:extLst>
              </a:tr>
              <a:tr h="0">
                <a:tc>
                  <a:txBody>
                    <a:bodyPr/>
                    <a:lstStyle/>
                    <a:p>
                      <a:r>
                        <a:rPr kumimoji="1" lang="ja-JP" altLang="en-US" sz="600"/>
                        <a:t>サイバー攻撃を受けた組織における対応事例集</a:t>
                      </a:r>
                      <a:endParaRPr kumimoji="1" lang="en-US" altLang="ja-JP" sz="600"/>
                    </a:p>
                    <a:p>
                      <a:r>
                        <a:rPr kumimoji="1" lang="ja-JP" altLang="en-US" sz="600" b="0">
                          <a:solidFill>
                            <a:sysClr val="windowText" lastClr="000000"/>
                          </a:solidFill>
                          <a:latin typeface="メイリオ" panose="020B0604030504040204" pitchFamily="50" charset="-128"/>
                          <a:ea typeface="メイリオ" panose="020B0604030504040204" pitchFamily="50" charset="-128"/>
                        </a:rPr>
                        <a:t>（実事例における学びと気づきに関する調査研究）</a:t>
                      </a:r>
                      <a:endParaRPr kumimoji="1" lang="ja-JP" altLang="en-US" sz="6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u="sng" baseline="0">
                          <a:solidFill>
                            <a:schemeClr val="tx1"/>
                          </a:solidFill>
                          <a:uFill>
                            <a:solidFill>
                              <a:schemeClr val="bg1"/>
                            </a:solidFill>
                          </a:uFill>
                          <a:latin typeface="+mn-ea"/>
                          <a:ea typeface="+mn-ea"/>
                          <a:hlinkClick r:id="rId22"/>
                        </a:rPr>
                        <a:t>https://www.nisc.go.jp/pdf/policy/inquiry/kokai_jireishu.pdf</a:t>
                      </a:r>
                      <a:endParaRPr kumimoji="1" lang="en-US" altLang="ja-JP" sz="600" b="0" u="sng" baseline="0">
                        <a:solidFill>
                          <a:schemeClr val="tx1"/>
                        </a:solidFill>
                        <a:uFill>
                          <a:solidFill>
                            <a:schemeClr val="bg1"/>
                          </a:solidFill>
                        </a:u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52506521"/>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a:solidFill>
                            <a:sysClr val="windowText" lastClr="000000"/>
                          </a:solidFill>
                          <a:latin typeface="メイリオ" panose="020B0604030504040204" pitchFamily="50" charset="-128"/>
                          <a:ea typeface="メイリオ" panose="020B0604030504040204" pitchFamily="50" charset="-128"/>
                        </a:rPr>
                        <a:t>コンピュータウイルス・不正アクセスの届出事例 ［</a:t>
                      </a:r>
                      <a:r>
                        <a:rPr kumimoji="1" lang="en-US" altLang="ja-JP" sz="600" b="0">
                          <a:solidFill>
                            <a:sysClr val="windowText" lastClr="000000"/>
                          </a:solidFill>
                          <a:latin typeface="メイリオ" panose="020B0604030504040204" pitchFamily="50" charset="-128"/>
                          <a:ea typeface="メイリオ" panose="020B0604030504040204" pitchFamily="50" charset="-128"/>
                        </a:rPr>
                        <a:t>2022</a:t>
                      </a:r>
                      <a:r>
                        <a:rPr kumimoji="1" lang="ja-JP" altLang="en-US" sz="600" b="0">
                          <a:solidFill>
                            <a:sysClr val="windowText" lastClr="000000"/>
                          </a:solidFill>
                          <a:latin typeface="メイリオ" panose="020B0604030504040204" pitchFamily="50" charset="-128"/>
                          <a:ea typeface="メイリオ" panose="020B0604030504040204" pitchFamily="50" charset="-128"/>
                        </a:rPr>
                        <a:t>年下半期（</a:t>
                      </a:r>
                      <a:r>
                        <a:rPr kumimoji="1" lang="en-US" altLang="ja-JP" sz="600" b="0">
                          <a:solidFill>
                            <a:sysClr val="windowText" lastClr="000000"/>
                          </a:solidFill>
                          <a:latin typeface="メイリオ" panose="020B0604030504040204" pitchFamily="50" charset="-128"/>
                          <a:ea typeface="メイリオ" panose="020B0604030504040204" pitchFamily="50" charset="-128"/>
                        </a:rPr>
                        <a:t>7</a:t>
                      </a:r>
                      <a:r>
                        <a:rPr kumimoji="1" lang="ja-JP" altLang="en-US" sz="600" b="0">
                          <a:solidFill>
                            <a:sysClr val="windowText" lastClr="000000"/>
                          </a:solidFill>
                          <a:latin typeface="メイリオ" panose="020B0604030504040204" pitchFamily="50" charset="-128"/>
                          <a:ea typeface="メイリオ" panose="020B0604030504040204" pitchFamily="50" charset="-128"/>
                        </a:rPr>
                        <a:t>月～</a:t>
                      </a:r>
                      <a:r>
                        <a:rPr kumimoji="1" lang="en-US" altLang="ja-JP" sz="600" b="0">
                          <a:solidFill>
                            <a:sysClr val="windowText" lastClr="000000"/>
                          </a:solidFill>
                          <a:latin typeface="メイリオ" panose="020B0604030504040204" pitchFamily="50" charset="-128"/>
                          <a:ea typeface="メイリオ" panose="020B0604030504040204" pitchFamily="50" charset="-128"/>
                        </a:rPr>
                        <a:t>12</a:t>
                      </a:r>
                      <a:r>
                        <a:rPr kumimoji="1" lang="ja-JP" altLang="en-US" sz="600" b="0">
                          <a:solidFill>
                            <a:sysClr val="windowText" lastClr="000000"/>
                          </a:solidFill>
                          <a:latin typeface="メイリオ" panose="020B0604030504040204" pitchFamily="50" charset="-128"/>
                          <a:ea typeface="メイリオ" panose="020B0604030504040204" pitchFamily="50" charset="-128"/>
                        </a:rPr>
                        <a:t>月）］</a:t>
                      </a:r>
                      <a:endParaRPr kumimoji="1" lang="en-US" altLang="ja-JP" sz="600" b="0">
                        <a:solidFill>
                          <a:sysClr val="windowText" lastClr="000000"/>
                        </a:solid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u="sng" baseline="0">
                          <a:solidFill>
                            <a:schemeClr val="tx1"/>
                          </a:solidFill>
                          <a:uFill>
                            <a:solidFill>
                              <a:schemeClr val="bg1"/>
                            </a:solidFill>
                          </a:uFill>
                          <a:latin typeface="+mn-ea"/>
                          <a:ea typeface="+mn-ea"/>
                          <a:hlinkClick r:id="rId23"/>
                        </a:rPr>
                        <a:t>https://www.ipa.go.jp/security/todokede/crack-virus/ug65p9000000nnpa-att/000108764.pdf</a:t>
                      </a:r>
                      <a:endParaRPr kumimoji="1" lang="en-US" altLang="ja-JP" sz="600" b="0" u="sng" baseline="0">
                        <a:solidFill>
                          <a:schemeClr val="tx1"/>
                        </a:solidFill>
                        <a:uFill>
                          <a:solidFill>
                            <a:schemeClr val="bg1"/>
                          </a:solidFill>
                        </a:u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9699539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a:solidFill>
                            <a:sysClr val="windowText" lastClr="000000"/>
                          </a:solidFill>
                          <a:latin typeface="メイリオ" panose="020B0604030504040204" pitchFamily="50" charset="-128"/>
                          <a:ea typeface="メイリオ" panose="020B0604030504040204" pitchFamily="50" charset="-128"/>
                        </a:rPr>
                        <a:t>令和</a:t>
                      </a:r>
                      <a:r>
                        <a:rPr kumimoji="1" lang="en-US" altLang="ja-JP" sz="600" b="0">
                          <a:solidFill>
                            <a:sysClr val="windowText" lastClr="000000"/>
                          </a:solidFill>
                          <a:latin typeface="メイリオ" panose="020B0604030504040204" pitchFamily="50" charset="-128"/>
                          <a:ea typeface="メイリオ" panose="020B0604030504040204" pitchFamily="50" charset="-128"/>
                        </a:rPr>
                        <a:t>4</a:t>
                      </a:r>
                      <a:r>
                        <a:rPr kumimoji="1" lang="ja-JP" altLang="en-US" sz="600" b="0">
                          <a:solidFill>
                            <a:sysClr val="windowText" lastClr="000000"/>
                          </a:solidFill>
                          <a:latin typeface="メイリオ" panose="020B0604030504040204" pitchFamily="50" charset="-128"/>
                          <a:ea typeface="メイリオ" panose="020B0604030504040204" pitchFamily="50" charset="-128"/>
                        </a:rPr>
                        <a:t>年におけるサイバー空間をめぐる脅威の情勢等について（警察庁）</a:t>
                      </a:r>
                      <a:endParaRPr kumimoji="1" lang="en-US" altLang="ja-JP" sz="600" b="0">
                        <a:solidFill>
                          <a:sysClr val="windowText" lastClr="000000"/>
                        </a:solid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u="sng" baseline="0">
                          <a:solidFill>
                            <a:schemeClr val="tx1"/>
                          </a:solidFill>
                          <a:uFill>
                            <a:solidFill>
                              <a:schemeClr val="bg1"/>
                            </a:solidFill>
                          </a:uFill>
                          <a:latin typeface="+mn-ea"/>
                          <a:ea typeface="+mn-ea"/>
                          <a:hlinkClick r:id="rId24"/>
                        </a:rPr>
                        <a:t>https://www.npa.go.jp/publications/statistics/cybersecurity/data/R04_cyber_jousei.pdf</a:t>
                      </a:r>
                      <a:endParaRPr kumimoji="1" lang="en-US" altLang="ja-JP" sz="600" b="0" u="sng" baseline="0">
                        <a:solidFill>
                          <a:schemeClr val="tx1"/>
                        </a:solidFill>
                        <a:uFill>
                          <a:solidFill>
                            <a:schemeClr val="bg1"/>
                          </a:solidFill>
                        </a:u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7252142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a:solidFill>
                            <a:sysClr val="windowText" lastClr="000000"/>
                          </a:solidFill>
                          <a:latin typeface="+mn-ea"/>
                          <a:ea typeface="+mn-ea"/>
                        </a:rPr>
                        <a:t>2021</a:t>
                      </a:r>
                      <a:r>
                        <a:rPr kumimoji="1" lang="ja-JP" altLang="en-US" sz="600" b="0">
                          <a:solidFill>
                            <a:sysClr val="windowText" lastClr="000000"/>
                          </a:solidFill>
                          <a:latin typeface="+mn-ea"/>
                          <a:ea typeface="+mn-ea"/>
                        </a:rPr>
                        <a:t>年度 中小企業における情報セキュリティ対策に関する実態調査</a:t>
                      </a:r>
                      <a:r>
                        <a:rPr kumimoji="1" lang="en-US" altLang="ja-JP" sz="600" b="0">
                          <a:solidFill>
                            <a:sysClr val="windowText" lastClr="000000"/>
                          </a:solidFill>
                          <a:latin typeface="+mn-ea"/>
                          <a:ea typeface="+mn-ea"/>
                        </a:rPr>
                        <a:t> -</a:t>
                      </a:r>
                      <a:r>
                        <a:rPr kumimoji="1" lang="ja-JP" altLang="en-US" sz="600" b="0">
                          <a:solidFill>
                            <a:sysClr val="windowText" lastClr="000000"/>
                          </a:solidFill>
                          <a:latin typeface="+mn-ea"/>
                          <a:ea typeface="+mn-ea"/>
                        </a:rPr>
                        <a:t>事例集</a:t>
                      </a:r>
                      <a:r>
                        <a:rPr kumimoji="1" lang="en-US" altLang="ja-JP" sz="600" b="0">
                          <a:solidFill>
                            <a:sysClr val="windowText" lastClr="000000"/>
                          </a:solidFill>
                          <a:latin typeface="+mn-ea"/>
                          <a:ea typeface="+mn-ea"/>
                        </a:rPr>
                        <a:t>-</a:t>
                      </a:r>
                      <a:r>
                        <a:rPr kumimoji="1" lang="ja-JP" altLang="en-US" sz="600" b="0">
                          <a:solidFill>
                            <a:sysClr val="windowText" lastClr="000000"/>
                          </a:solidFill>
                          <a:latin typeface="+mn-ea"/>
                          <a:ea typeface="+mn-ea"/>
                        </a:rPr>
                        <a:t>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u="sng" baseline="0">
                          <a:solidFill>
                            <a:sysClr val="windowText" lastClr="000000"/>
                          </a:solidFill>
                          <a:uFill>
                            <a:solidFill>
                              <a:schemeClr val="bg1"/>
                            </a:solidFill>
                          </a:uFill>
                          <a:latin typeface="+mn-ea"/>
                          <a:ea typeface="+mn-ea"/>
                          <a:hlinkClick r:id="rId25"/>
                        </a:rPr>
                        <a:t>https://www.ipa.go.jp/security/reports/sme/ug65p90000019djm-att/000098149.pdf</a:t>
                      </a:r>
                      <a:endParaRPr kumimoji="1" lang="en-US" altLang="ja-JP" sz="600" b="0" u="sng" baseline="0">
                        <a:solidFill>
                          <a:sysClr val="windowText" lastClr="000000"/>
                        </a:solidFill>
                        <a:uFill>
                          <a:solidFill>
                            <a:schemeClr val="bg1"/>
                          </a:solidFill>
                        </a:u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03340630"/>
                  </a:ext>
                </a:extLst>
              </a:tr>
            </a:tbl>
          </a:graphicData>
        </a:graphic>
      </p:graphicFrame>
      <p:sp>
        <p:nvSpPr>
          <p:cNvPr id="4" name="スライド番号プレースホルダー 3">
            <a:extLst>
              <a:ext uri="{FF2B5EF4-FFF2-40B4-BE49-F238E27FC236}">
                <a16:creationId xmlns:a16="http://schemas.microsoft.com/office/drawing/2014/main" id="{337C8E95-45B6-DE39-ED96-9AB601787BC5}"/>
              </a:ext>
            </a:extLst>
          </p:cNvPr>
          <p:cNvSpPr>
            <a:spLocks noGrp="1"/>
          </p:cNvSpPr>
          <p:nvPr>
            <p:ph type="sldNum" sz="quarter" idx="4"/>
          </p:nvPr>
        </p:nvSpPr>
        <p:spPr>
          <a:xfrm>
            <a:off x="2657475" y="9432000"/>
            <a:ext cx="1543050" cy="351872"/>
          </a:xfrm>
        </p:spPr>
        <p:txBody>
          <a:bodyPr/>
          <a:lstStyle/>
          <a:p>
            <a:r>
              <a:rPr kumimoji="1" lang="ja-JP" altLang="en-US">
                <a:solidFill>
                  <a:prstClr val="black"/>
                </a:solidFill>
              </a:rPr>
              <a:t>第</a:t>
            </a:r>
            <a:r>
              <a:rPr kumimoji="1" lang="en-US" altLang="ja-JP">
                <a:solidFill>
                  <a:prstClr val="black"/>
                </a:solidFill>
              </a:rPr>
              <a:t>19</a:t>
            </a:r>
            <a:r>
              <a:rPr kumimoji="1" lang="ja-JP" altLang="en-US">
                <a:solidFill>
                  <a:prstClr val="black"/>
                </a:solidFill>
              </a:rPr>
              <a:t>章 </a:t>
            </a:r>
            <a:r>
              <a:rPr kumimoji="1" lang="en-US" altLang="ja-JP">
                <a:solidFill>
                  <a:prstClr val="black"/>
                </a:solidFill>
              </a:rPr>
              <a:t>– 44</a:t>
            </a:r>
            <a:endParaRPr kumimoji="1" lang="ja-JP" altLang="en-US"/>
          </a:p>
        </p:txBody>
      </p:sp>
      <p:sp>
        <p:nvSpPr>
          <p:cNvPr id="5" name="テキスト ボックス 4">
            <a:extLst>
              <a:ext uri="{FF2B5EF4-FFF2-40B4-BE49-F238E27FC236}">
                <a16:creationId xmlns:a16="http://schemas.microsoft.com/office/drawing/2014/main" id="{8A99A287-20FF-42A1-1BF4-F1D3DDA940DF}"/>
              </a:ext>
            </a:extLst>
          </p:cNvPr>
          <p:cNvSpPr txBox="1"/>
          <p:nvPr/>
        </p:nvSpPr>
        <p:spPr>
          <a:xfrm>
            <a:off x="622800" y="2052000"/>
            <a:ext cx="5612400" cy="738664"/>
          </a:xfrm>
          <a:prstGeom prst="rect">
            <a:avLst/>
          </a:prstGeom>
          <a:noFill/>
        </p:spPr>
        <p:txBody>
          <a:bodyPr wrap="square">
            <a:spAutoFit/>
          </a:bodyPr>
          <a:lstStyle/>
          <a:p>
            <a:r>
              <a:rPr lang="en-US" altLang="ja-JP" sz="1050" b="1" err="1">
                <a:effectLst/>
                <a:latin typeface="+mn-ea"/>
                <a:cs typeface="Times New Roman" panose="02020603050405020304" pitchFamily="18" charset="0"/>
              </a:rPr>
              <a:t>継続的な情報収集</a:t>
            </a:r>
            <a:endParaRPr lang="en-US" altLang="ja-JP" sz="1050" b="1">
              <a:latin typeface="+mn-ea"/>
            </a:endParaRPr>
          </a:p>
          <a:p>
            <a:r>
              <a:rPr lang="ja-JP" altLang="en-US" sz="1050">
                <a:latin typeface="+mn-ea"/>
              </a:rPr>
              <a:t>　本テキストに記載の「①国の方針、社会の現状と今後の動向」</a:t>
            </a:r>
            <a:r>
              <a:rPr kumimoji="1" lang="ja-JP" altLang="en-US" sz="1050">
                <a:latin typeface="+mn-ea"/>
              </a:rPr>
              <a:t>、「②</a:t>
            </a:r>
            <a:r>
              <a:rPr kumimoji="1" lang="en-US" altLang="ja-JP" sz="1050">
                <a:latin typeface="+mn-ea"/>
              </a:rPr>
              <a:t>IT</a:t>
            </a:r>
            <a:r>
              <a:rPr kumimoji="1" lang="ja-JP" altLang="en-US" sz="1050">
                <a:latin typeface="+mn-ea"/>
              </a:rPr>
              <a:t>活用事例」、「③セキュリティインシデント事例」</a:t>
            </a:r>
            <a:r>
              <a:rPr lang="ja-JP" altLang="en-US" sz="1050">
                <a:latin typeface="+mn-ea"/>
              </a:rPr>
              <a:t>における内容は、日々更新されていきます。これらの情報を継続的に学ぶために参考となる文献を紹介します。</a:t>
            </a:r>
            <a:endParaRPr lang="en-US" altLang="ja-JP" sz="1050">
              <a:latin typeface="+mn-ea"/>
            </a:endParaRPr>
          </a:p>
        </p:txBody>
      </p:sp>
    </p:spTree>
    <p:extLst>
      <p:ext uri="{BB962C8B-B14F-4D97-AF65-F5344CB8AC3E}">
        <p14:creationId xmlns:p14="http://schemas.microsoft.com/office/powerpoint/2010/main" val="4099844626"/>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BF48E505-C8CE-0882-57C7-BECF871EE7DB}"/>
              </a:ext>
            </a:extLst>
          </p:cNvPr>
          <p:cNvSpPr>
            <a:spLocks noGrp="1"/>
          </p:cNvSpPr>
          <p:nvPr>
            <p:ph type="body" sz="quarter" idx="32"/>
          </p:nvPr>
        </p:nvSpPr>
        <p:spPr/>
        <p:txBody>
          <a:bodyPr/>
          <a:lstStyle/>
          <a:p>
            <a:r>
              <a:rPr kumimoji="1" lang="ja-JP" altLang="en-US"/>
              <a:t>おわりに</a:t>
            </a:r>
          </a:p>
        </p:txBody>
      </p:sp>
      <p:sp>
        <p:nvSpPr>
          <p:cNvPr id="6" name="object 23">
            <a:extLst>
              <a:ext uri="{FF2B5EF4-FFF2-40B4-BE49-F238E27FC236}">
                <a16:creationId xmlns:a16="http://schemas.microsoft.com/office/drawing/2014/main" id="{B6F160DD-5645-A917-3918-19D0B341548A}"/>
              </a:ext>
            </a:extLst>
          </p:cNvPr>
          <p:cNvSpPr txBox="1"/>
          <p:nvPr/>
        </p:nvSpPr>
        <p:spPr>
          <a:xfrm>
            <a:off x="622800" y="1446689"/>
            <a:ext cx="5612400" cy="3801724"/>
          </a:xfrm>
          <a:prstGeom prst="rect">
            <a:avLst/>
          </a:prstGeom>
        </p:spPr>
        <p:txBody>
          <a:bodyPr vert="horz" wrap="square" lIns="0" tIns="10646" rIns="0" bIns="0" rtlCol="0">
            <a:spAutoFit/>
          </a:bodyPr>
          <a:lstStyle/>
          <a:p>
            <a:pPr marL="11206" marR="4483" lvl="0" indent="0" algn="just" defTabSz="457200" rtl="0" eaLnBrk="1" fontAlgn="auto" latinLnBrk="0" hangingPunct="1">
              <a:lnSpc>
                <a:spcPct val="119400"/>
              </a:lnSpc>
              <a:spcBef>
                <a:spcPts val="84"/>
              </a:spcBef>
              <a:spcAft>
                <a:spcPts val="0"/>
              </a:spcAft>
              <a:buClrTx/>
              <a:buSzTx/>
              <a:buFontTx/>
              <a:buNone/>
              <a:tabLst/>
              <a:defRPr/>
            </a:pPr>
            <a:r>
              <a:rPr kumimoji="0" lang="ja-JP" altLang="en-US" sz="1200" b="0" i="0" u="none" strike="noStrike" kern="1200" cap="none" spc="31" normalizeH="0" baseline="0" noProof="0">
                <a:ln>
                  <a:noFill/>
                </a:ln>
                <a:solidFill>
                  <a:prstClr val="black"/>
                </a:solidFill>
                <a:effectLst/>
                <a:uLnTx/>
                <a:uFillTx/>
                <a:latin typeface="メイリオ"/>
                <a:ea typeface="メイリオ"/>
                <a:cs typeface="Cascadia Mono" panose="020B0609020000020004" pitchFamily="49" charset="0"/>
              </a:rPr>
              <a:t>本テキストでは、「継続的に社内のセキュリティ対策ができる人材を育成し、実践的な課題解決で社内セキュリティ体制を強化すること」を目的とし、中小企業向けにセキュリティに関するさまざまな知識を解説いたしました。</a:t>
            </a:r>
          </a:p>
          <a:p>
            <a:pPr marL="11206" marR="4483" lvl="0" indent="0" algn="just" defTabSz="457200" rtl="0" eaLnBrk="1" fontAlgn="auto" latinLnBrk="0" hangingPunct="1">
              <a:lnSpc>
                <a:spcPct val="119400"/>
              </a:lnSpc>
              <a:spcBef>
                <a:spcPts val="84"/>
              </a:spcBef>
              <a:spcAft>
                <a:spcPts val="0"/>
              </a:spcAft>
              <a:buClrTx/>
              <a:buSzTx/>
              <a:buFontTx/>
              <a:buNone/>
              <a:tabLst/>
              <a:defRPr/>
            </a:pPr>
            <a:r>
              <a:rPr kumimoji="0" lang="en-US" altLang="ja-JP" sz="1200" b="0" i="0" u="none" strike="noStrike" kern="1200" cap="none" spc="31" normalizeH="0" baseline="0" noProof="0">
                <a:ln>
                  <a:noFill/>
                </a:ln>
                <a:solidFill>
                  <a:prstClr val="black"/>
                </a:solidFill>
                <a:effectLst/>
                <a:uLnTx/>
                <a:uFillTx/>
                <a:latin typeface="メイリオ"/>
                <a:ea typeface="メイリオ"/>
                <a:cs typeface="Cascadia Mono" panose="020B0609020000020004" pitchFamily="49" charset="0"/>
              </a:rPr>
              <a:t>IT</a:t>
            </a:r>
            <a:r>
              <a:rPr kumimoji="0" lang="ja-JP" altLang="en-US" sz="1200" b="0" i="0" u="none" strike="noStrike" kern="1200" cap="none" spc="31" normalizeH="0" baseline="0" noProof="0">
                <a:ln>
                  <a:noFill/>
                </a:ln>
                <a:solidFill>
                  <a:prstClr val="black"/>
                </a:solidFill>
                <a:effectLst/>
                <a:uLnTx/>
                <a:uFillTx/>
                <a:latin typeface="メイリオ"/>
                <a:ea typeface="メイリオ"/>
                <a:cs typeface="Cascadia Mono" panose="020B0609020000020004" pitchFamily="49" charset="0"/>
              </a:rPr>
              <a:t>の世界は日進月歩であり、常に企業を取り巻く環境が変化しています。定期的にテキストの内容を復習していただくとともに、参考文献などから常に最新の情報を収集し、セキュリティ対策を見直すことが大切です。</a:t>
            </a:r>
          </a:p>
          <a:p>
            <a:pPr marL="11206" marR="4483" lvl="0" indent="0" algn="just" defTabSz="457200" rtl="0" eaLnBrk="1" fontAlgn="auto" latinLnBrk="0" hangingPunct="1">
              <a:lnSpc>
                <a:spcPct val="119400"/>
              </a:lnSpc>
              <a:spcBef>
                <a:spcPts val="84"/>
              </a:spcBef>
              <a:spcAft>
                <a:spcPts val="0"/>
              </a:spcAft>
              <a:buClrTx/>
              <a:buSzTx/>
              <a:buFontTx/>
              <a:buNone/>
              <a:tabLst/>
              <a:defRPr/>
            </a:pPr>
            <a:endParaRPr kumimoji="0" lang="ja-JP" altLang="en-US" sz="1200" b="0" i="0" u="none" strike="noStrike" kern="1200" cap="none" spc="31" normalizeH="0" baseline="0" noProof="0">
              <a:ln>
                <a:noFill/>
              </a:ln>
              <a:solidFill>
                <a:prstClr val="black"/>
              </a:solidFill>
              <a:effectLst/>
              <a:uLnTx/>
              <a:uFillTx/>
              <a:latin typeface="メイリオ"/>
              <a:ea typeface="メイリオ"/>
              <a:cs typeface="Cascadia Mono" panose="020B0609020000020004" pitchFamily="49" charset="0"/>
            </a:endParaRPr>
          </a:p>
          <a:p>
            <a:pPr marL="11206" marR="4483" lvl="0" indent="0" algn="just" defTabSz="457200" rtl="0" eaLnBrk="1" fontAlgn="auto" latinLnBrk="0" hangingPunct="1">
              <a:lnSpc>
                <a:spcPct val="119400"/>
              </a:lnSpc>
              <a:spcBef>
                <a:spcPts val="84"/>
              </a:spcBef>
              <a:spcAft>
                <a:spcPts val="0"/>
              </a:spcAft>
              <a:buClrTx/>
              <a:buSzTx/>
              <a:buFontTx/>
              <a:buNone/>
              <a:tabLst/>
              <a:defRPr/>
            </a:pPr>
            <a:r>
              <a:rPr kumimoji="0" lang="ja-JP" altLang="en-US" sz="1200" b="0" i="0" u="none" strike="noStrike" kern="1200" cap="none" spc="31" normalizeH="0" baseline="0" noProof="0">
                <a:ln>
                  <a:noFill/>
                </a:ln>
                <a:solidFill>
                  <a:prstClr val="black"/>
                </a:solidFill>
                <a:effectLst/>
                <a:uLnTx/>
                <a:uFillTx/>
                <a:latin typeface="メイリオ"/>
                <a:ea typeface="メイリオ"/>
                <a:cs typeface="Cascadia Mono" panose="020B0609020000020004" pitchFamily="49" charset="0"/>
              </a:rPr>
              <a:t>本テキストを通して、セキュリティ対策に関する幅広い選択肢と考え方を提供できたことを願っています。限定された対策ではなく、多様な選択肢から最適なセキュリティ対策を選び出すことの重要性を理解していただけたなら幸いです。選択する際には、自社のビジネス目標と照らし合わせ、最も適切な対策を見極めることが大切です。</a:t>
            </a:r>
          </a:p>
          <a:p>
            <a:pPr marL="11206" marR="4483" lvl="0" indent="0" algn="just" defTabSz="457200" rtl="0" eaLnBrk="1" fontAlgn="auto" latinLnBrk="0" hangingPunct="1">
              <a:lnSpc>
                <a:spcPct val="119400"/>
              </a:lnSpc>
              <a:spcBef>
                <a:spcPts val="84"/>
              </a:spcBef>
              <a:spcAft>
                <a:spcPts val="0"/>
              </a:spcAft>
              <a:buClrTx/>
              <a:buSzTx/>
              <a:buFontTx/>
              <a:buNone/>
              <a:tabLst/>
              <a:defRPr/>
            </a:pPr>
            <a:endParaRPr kumimoji="0" lang="ja-JP" altLang="en-US" sz="1200" b="0" i="0" u="none" strike="noStrike" kern="1200" cap="none" spc="31" normalizeH="0" baseline="0" noProof="0">
              <a:ln>
                <a:noFill/>
              </a:ln>
              <a:solidFill>
                <a:prstClr val="black"/>
              </a:solidFill>
              <a:effectLst/>
              <a:uLnTx/>
              <a:uFillTx/>
              <a:latin typeface="メイリオ"/>
              <a:ea typeface="メイリオ"/>
              <a:cs typeface="Cascadia Mono" panose="020B0609020000020004" pitchFamily="49" charset="0"/>
            </a:endParaRPr>
          </a:p>
          <a:p>
            <a:pPr marL="11206" marR="4483" lvl="0" indent="0" algn="just" defTabSz="457200" rtl="0" eaLnBrk="1" fontAlgn="auto" latinLnBrk="0" hangingPunct="1">
              <a:lnSpc>
                <a:spcPct val="119400"/>
              </a:lnSpc>
              <a:spcBef>
                <a:spcPts val="84"/>
              </a:spcBef>
              <a:spcAft>
                <a:spcPts val="0"/>
              </a:spcAft>
              <a:buClrTx/>
              <a:buSzTx/>
              <a:buFontTx/>
              <a:buNone/>
              <a:tabLst/>
              <a:defRPr/>
            </a:pPr>
            <a:r>
              <a:rPr kumimoji="0" lang="ja-JP" altLang="en-US" sz="1200" b="0" i="0" u="none" strike="noStrike" kern="1200" cap="none" spc="31" normalizeH="0" baseline="0" noProof="0">
                <a:ln>
                  <a:noFill/>
                </a:ln>
                <a:solidFill>
                  <a:prstClr val="black"/>
                </a:solidFill>
                <a:effectLst/>
                <a:uLnTx/>
                <a:uFillTx/>
                <a:latin typeface="メイリオ"/>
                <a:ea typeface="メイリオ"/>
                <a:cs typeface="Cascadia Mono" panose="020B0609020000020004" pitchFamily="49" charset="0"/>
              </a:rPr>
              <a:t>セキュリティ対策を成功させるには、経営者との連携が欠かせません。対策費用の捻出や体制構築などは、経営者が主体となって行う必要があります。経営者と協力し、ビジネス目標に即したセキュリティ対策を策定し、実施することが今後のセキュリティ強化に向けての重要なステップとなります。</a:t>
            </a:r>
          </a:p>
        </p:txBody>
      </p:sp>
      <p:sp>
        <p:nvSpPr>
          <p:cNvPr id="3" name="吹き出し: 四角形 2">
            <a:extLst>
              <a:ext uri="{FF2B5EF4-FFF2-40B4-BE49-F238E27FC236}">
                <a16:creationId xmlns:a16="http://schemas.microsoft.com/office/drawing/2014/main" id="{9DB4B5A4-115F-5392-0A15-75A8D8A7E55D}"/>
              </a:ext>
            </a:extLst>
          </p:cNvPr>
          <p:cNvSpPr/>
          <p:nvPr/>
        </p:nvSpPr>
        <p:spPr>
          <a:xfrm>
            <a:off x="7771984" y="774648"/>
            <a:ext cx="2938072" cy="1918741"/>
          </a:xfrm>
          <a:prstGeom prst="wedgeRectCallout">
            <a:avLst>
              <a:gd name="adj1" fmla="val -71190"/>
              <a:gd name="adj2" fmla="val -31761"/>
            </a:avLst>
          </a:prstGeom>
          <a:solidFill>
            <a:srgbClr val="226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a:t>新規作成</a:t>
            </a:r>
            <a:endParaRPr kumimoji="1" lang="en-US" altLang="ja-JP"/>
          </a:p>
          <a:p>
            <a:pPr algn="ctr"/>
            <a:r>
              <a:rPr kumimoji="1" lang="ja-JP" altLang="en-US"/>
              <a:t>第</a:t>
            </a:r>
            <a:r>
              <a:rPr kumimoji="1" lang="en-US" altLang="ja-JP"/>
              <a:t>10</a:t>
            </a:r>
            <a:r>
              <a:rPr kumimoji="1" lang="ja-JP" altLang="en-US"/>
              <a:t>回おわりに　削除し</a:t>
            </a:r>
            <a:endParaRPr kumimoji="1" lang="en-US" altLang="ja-JP"/>
          </a:p>
          <a:p>
            <a:pPr algn="ctr"/>
            <a:r>
              <a:rPr kumimoji="1" lang="ja-JP" altLang="en-US"/>
              <a:t>差し替え</a:t>
            </a:r>
            <a:endParaRPr kumimoji="1" lang="en-US" altLang="ja-JP"/>
          </a:p>
        </p:txBody>
      </p:sp>
    </p:spTree>
    <p:extLst>
      <p:ext uri="{BB962C8B-B14F-4D97-AF65-F5344CB8AC3E}">
        <p14:creationId xmlns:p14="http://schemas.microsoft.com/office/powerpoint/2010/main" val="2176644778"/>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628D8DB3-AA1A-3194-1897-43FE2A9ED465}"/>
              </a:ext>
            </a:extLst>
          </p:cNvPr>
          <p:cNvSpPr>
            <a:spLocks noGrp="1"/>
          </p:cNvSpPr>
          <p:nvPr>
            <p:ph type="body" sz="quarter" idx="32"/>
          </p:nvPr>
        </p:nvSpPr>
        <p:spPr/>
        <p:txBody>
          <a:bodyPr/>
          <a:lstStyle/>
          <a:p>
            <a:r>
              <a:rPr kumimoji="1" lang="ja-JP" altLang="en-US"/>
              <a:t>引用文献</a:t>
            </a:r>
          </a:p>
        </p:txBody>
      </p:sp>
      <p:graphicFrame>
        <p:nvGraphicFramePr>
          <p:cNvPr id="10" name="表 4">
            <a:extLst>
              <a:ext uri="{FF2B5EF4-FFF2-40B4-BE49-F238E27FC236}">
                <a16:creationId xmlns:a16="http://schemas.microsoft.com/office/drawing/2014/main" id="{405D8743-486F-D856-9D78-987034C8510C}"/>
              </a:ext>
            </a:extLst>
          </p:cNvPr>
          <p:cNvGraphicFramePr>
            <a:graphicFrameLocks noGrp="1"/>
          </p:cNvGraphicFramePr>
          <p:nvPr>
            <p:extLst>
              <p:ext uri="{D42A27DB-BD31-4B8C-83A1-F6EECF244321}">
                <p14:modId xmlns:p14="http://schemas.microsoft.com/office/powerpoint/2010/main" val="1047330782"/>
              </p:ext>
            </p:extLst>
          </p:nvPr>
        </p:nvGraphicFramePr>
        <p:xfrm>
          <a:off x="622800" y="1450984"/>
          <a:ext cx="5612400" cy="79095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9676086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latin typeface="+mn-ea"/>
                          <a:ea typeface="+mn-ea"/>
                        </a:rPr>
                        <a:t>Society 5.0</a:t>
                      </a:r>
                      <a:endParaRPr kumimoji="1" lang="ja-JP" altLang="en-US"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9986136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2"/>
                        </a:rPr>
                        <a:t>https://www8.cao.go.jp/cstp/society5_0</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465786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デジタルガバナンス・コード</a:t>
                      </a:r>
                      <a:r>
                        <a:rPr kumimoji="1" lang="en-US" altLang="ja-JP" sz="900" b="0">
                          <a:solidFill>
                            <a:sysClr val="windowText" lastClr="000000"/>
                          </a:solidFill>
                          <a:latin typeface="+mn-ea"/>
                          <a:ea typeface="+mn-ea"/>
                        </a:rPr>
                        <a:t>2.0 </a:t>
                      </a:r>
                      <a:endParaRPr kumimoji="1" lang="ja-JP" altLang="en-US"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30613721"/>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3"/>
                        </a:rPr>
                        <a:t>https://www.meti.go.jp/policy/it_policy/investment/dgc/dgc.html</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9484568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情報セキュリティ白書</a:t>
                      </a:r>
                      <a:r>
                        <a:rPr kumimoji="1" lang="en-US" altLang="ja-JP" sz="900" b="0">
                          <a:solidFill>
                            <a:sysClr val="windowText" lastClr="000000"/>
                          </a:solidFill>
                          <a:latin typeface="+mn-ea"/>
                          <a:ea typeface="+mn-ea"/>
                        </a:rPr>
                        <a:t>2022</a:t>
                      </a:r>
                      <a:endParaRPr kumimoji="1" lang="ja-JP" altLang="en-US"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2774707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chemeClr val="tx1"/>
                          </a:solidFill>
                          <a:uFill>
                            <a:solidFill>
                              <a:schemeClr val="bg1"/>
                            </a:solidFill>
                          </a:uFill>
                          <a:latin typeface="+mn-ea"/>
                          <a:ea typeface="+mn-ea"/>
                          <a:hlinkClick r:id="rId4"/>
                        </a:rPr>
                        <a:t>https://www.ipa.go.jp/publish/wp-security/qv6pgp0000000vgi-att/000100472.pdf</a:t>
                      </a:r>
                      <a:endParaRPr kumimoji="1" lang="en-US" altLang="ja-JP" sz="900" b="0" u="sng" baseline="0">
                        <a:solidFill>
                          <a:schemeClr val="tx1"/>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2083279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情報セキュリティ</a:t>
                      </a:r>
                      <a:r>
                        <a:rPr kumimoji="1" lang="en-US" altLang="ja-JP" sz="900" b="0">
                          <a:solidFill>
                            <a:sysClr val="windowText" lastClr="000000"/>
                          </a:solidFill>
                          <a:latin typeface="+mn-ea"/>
                          <a:ea typeface="+mn-ea"/>
                        </a:rPr>
                        <a:t>10</a:t>
                      </a:r>
                      <a:r>
                        <a:rPr kumimoji="1" lang="ja-JP" altLang="en-US" sz="900" b="0">
                          <a:solidFill>
                            <a:sysClr val="windowText" lastClr="000000"/>
                          </a:solidFill>
                          <a:latin typeface="+mn-ea"/>
                          <a:ea typeface="+mn-ea"/>
                        </a:rPr>
                        <a:t>大脅威 </a:t>
                      </a:r>
                      <a:r>
                        <a:rPr kumimoji="1" lang="en-US" altLang="ja-JP" sz="900" b="0">
                          <a:solidFill>
                            <a:sysClr val="windowText" lastClr="000000"/>
                          </a:solidFill>
                          <a:latin typeface="+mn-ea"/>
                          <a:ea typeface="+mn-ea"/>
                        </a:rPr>
                        <a:t>2023</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77164941"/>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5"/>
                        </a:rPr>
                        <a:t>https://www.ipa.go.jp/security/10threats/ps6vr70000009r2f-att/kaisetsu_2023.pdf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8808440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情報セキュリティ</a:t>
                      </a:r>
                      <a:r>
                        <a:rPr kumimoji="1" lang="en-US" altLang="ja-JP" sz="900" b="0">
                          <a:solidFill>
                            <a:sysClr val="windowText" lastClr="000000"/>
                          </a:solidFill>
                          <a:latin typeface="+mn-ea"/>
                          <a:ea typeface="+mn-ea"/>
                        </a:rPr>
                        <a:t>10</a:t>
                      </a:r>
                      <a:r>
                        <a:rPr kumimoji="1" lang="ja-JP" altLang="en-US" sz="900" b="0">
                          <a:solidFill>
                            <a:sysClr val="windowText" lastClr="000000"/>
                          </a:solidFill>
                          <a:latin typeface="+mn-ea"/>
                          <a:ea typeface="+mn-ea"/>
                        </a:rPr>
                        <a:t>大脅威の活用法</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2540827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6"/>
                        </a:rPr>
                        <a:t>https://www.ipa.go.jp/security/10threats/ps6vr70000009r2t-att/katsuyouhou_2023.pdf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9607601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中小企業のためのセキュリティインシデント対応の手引き</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6656519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7"/>
                        </a:rPr>
                        <a:t>https://www.ipa.go.jp/security/guide/sme/ug65p90000019cbk-att/security-incident.pdf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92703202"/>
                  </a:ext>
                </a:extLst>
              </a:tr>
              <a:tr h="1242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latin typeface="+mn-ea"/>
                          <a:ea typeface="+mn-ea"/>
                        </a:rPr>
                        <a:t>【NISC】</a:t>
                      </a:r>
                      <a:r>
                        <a:rPr kumimoji="1" lang="ja-JP" altLang="en-US" sz="900" b="0">
                          <a:solidFill>
                            <a:sysClr val="windowText" lastClr="000000"/>
                          </a:solidFill>
                          <a:latin typeface="+mn-ea"/>
                          <a:ea typeface="+mn-ea"/>
                        </a:rPr>
                        <a:t>サイバー攻撃を受けた組織における対応事例集（実事例における学びと気づきに関する調査研究）</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6020556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8"/>
                        </a:rPr>
                        <a:t>https://www.nisc.go.jp/pdf/policy/inquiry/kokai_jireishu.pdf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0196968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令和４年におけるサイバー空間をめぐる脅威の情勢等について（警察庁）</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460343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9"/>
                        </a:rPr>
                        <a:t>https://www.npa.go.jp/publications/statistics/cybersecurity/data/R04_cyber_jousei.pdf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3410103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コンピュータウイルス・不正アクセスの届出事例 ［</a:t>
                      </a:r>
                      <a:r>
                        <a:rPr kumimoji="1" lang="en-US" altLang="ja-JP" sz="900" b="0">
                          <a:solidFill>
                            <a:sysClr val="windowText" lastClr="000000"/>
                          </a:solidFill>
                          <a:latin typeface="+mn-ea"/>
                          <a:ea typeface="+mn-ea"/>
                        </a:rPr>
                        <a:t>2020</a:t>
                      </a:r>
                      <a:r>
                        <a:rPr kumimoji="1" lang="ja-JP" altLang="en-US" sz="900" b="0">
                          <a:solidFill>
                            <a:sysClr val="windowText" lastClr="000000"/>
                          </a:solidFill>
                          <a:latin typeface="+mn-ea"/>
                          <a:ea typeface="+mn-ea"/>
                        </a:rPr>
                        <a:t>年下半期（</a:t>
                      </a:r>
                      <a:r>
                        <a:rPr kumimoji="1" lang="en-US" altLang="ja-JP" sz="900" b="0">
                          <a:solidFill>
                            <a:sysClr val="windowText" lastClr="000000"/>
                          </a:solidFill>
                          <a:latin typeface="+mn-ea"/>
                          <a:ea typeface="+mn-ea"/>
                        </a:rPr>
                        <a:t>7</a:t>
                      </a:r>
                      <a:r>
                        <a:rPr kumimoji="1" lang="ja-JP" altLang="en-US" sz="900" b="0">
                          <a:solidFill>
                            <a:sysClr val="windowText" lastClr="000000"/>
                          </a:solidFill>
                          <a:latin typeface="+mn-ea"/>
                          <a:ea typeface="+mn-ea"/>
                        </a:rPr>
                        <a:t>月～</a:t>
                      </a:r>
                      <a:r>
                        <a:rPr kumimoji="1" lang="en-US" altLang="ja-JP" sz="900" b="0">
                          <a:solidFill>
                            <a:sysClr val="windowText" lastClr="000000"/>
                          </a:solidFill>
                          <a:latin typeface="+mn-ea"/>
                          <a:ea typeface="+mn-ea"/>
                        </a:rPr>
                        <a:t>12</a:t>
                      </a:r>
                      <a:r>
                        <a:rPr kumimoji="1" lang="ja-JP" altLang="en-US" sz="900" b="0">
                          <a:solidFill>
                            <a:sysClr val="windowText" lastClr="000000"/>
                          </a:solidFill>
                          <a:latin typeface="+mn-ea"/>
                          <a:ea typeface="+mn-ea"/>
                        </a:rPr>
                        <a:t>月）］</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8194668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0"/>
                        </a:rPr>
                        <a:t>https://www.ipa.go.jp/security/todokede/crack-virus/ug65p9000000nnpa-att/000088780.pdf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51374508"/>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試験区分一覧</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01133808"/>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1"/>
                        </a:rPr>
                        <a:t>https://www.ipa.go.jp/shiken/kubun/list.html</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207204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試験要綱 </a:t>
                      </a:r>
                      <a:r>
                        <a:rPr kumimoji="1" lang="en-US" altLang="ja-JP" sz="900" b="0">
                          <a:solidFill>
                            <a:sysClr val="windowText" lastClr="000000"/>
                          </a:solidFill>
                          <a:latin typeface="+mn-ea"/>
                          <a:ea typeface="+mn-ea"/>
                        </a:rPr>
                        <a:t>Ver.5.1</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5357349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2"/>
                        </a:rPr>
                        <a:t>https://www.ipa.go.jp/shiken/syllabus/ps6vr7000000htyh-att/youkou_ver5_1.pdf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8753707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latin typeface="+mn-ea"/>
                          <a:ea typeface="+mn-ea"/>
                        </a:rPr>
                        <a:t>SECURITY ACTION </a:t>
                      </a:r>
                      <a:r>
                        <a:rPr kumimoji="1" lang="ja-JP" altLang="en-US" sz="900" b="0">
                          <a:solidFill>
                            <a:sysClr val="windowText" lastClr="000000"/>
                          </a:solidFill>
                          <a:latin typeface="+mn-ea"/>
                          <a:ea typeface="+mn-ea"/>
                        </a:rPr>
                        <a:t>セキュリティ対策自己宣言</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90389868"/>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3"/>
                        </a:rPr>
                        <a:t>https://www.ipa.go.jp/security/security-action</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7580905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情報セキュリティ</a:t>
                      </a:r>
                      <a:r>
                        <a:rPr kumimoji="1" lang="en-US" altLang="ja-JP" sz="900" b="0">
                          <a:solidFill>
                            <a:sysClr val="windowText" lastClr="000000"/>
                          </a:solidFill>
                          <a:latin typeface="+mn-ea"/>
                          <a:ea typeface="+mn-ea"/>
                        </a:rPr>
                        <a:t>5</a:t>
                      </a:r>
                      <a:r>
                        <a:rPr kumimoji="1" lang="ja-JP" altLang="en-US" sz="900" b="0">
                          <a:solidFill>
                            <a:sysClr val="windowText" lastClr="000000"/>
                          </a:solidFill>
                          <a:latin typeface="+mn-ea"/>
                          <a:ea typeface="+mn-ea"/>
                        </a:rPr>
                        <a:t>か条</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50459905"/>
                  </a:ext>
                </a:extLst>
              </a:tr>
              <a:tr h="0">
                <a:tc>
                  <a:txBody>
                    <a:bodyPr/>
                    <a:lstStyle/>
                    <a:p>
                      <a:r>
                        <a:rPr kumimoji="1" lang="en-US" altLang="ja-JP" sz="900" b="0" u="sng" baseline="0">
                          <a:solidFill>
                            <a:schemeClr val="tx1"/>
                          </a:solidFill>
                          <a:uFill>
                            <a:solidFill>
                              <a:schemeClr val="bg1"/>
                            </a:solidFill>
                          </a:uFill>
                          <a:latin typeface="+mn-ea"/>
                          <a:ea typeface="+mn-ea"/>
                          <a:hlinkClick r:id="rId14"/>
                        </a:rPr>
                        <a:t>https://www.ipa.go.jp/security/security-action/download/5point_poster.pdf</a:t>
                      </a:r>
                      <a:endParaRPr kumimoji="1" lang="en-US" altLang="ja-JP" sz="900" b="0" u="sng" baseline="0">
                        <a:solidFill>
                          <a:schemeClr val="tx1"/>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3509245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latin typeface="+mn-ea"/>
                          <a:ea typeface="+mn-ea"/>
                        </a:rPr>
                        <a:t>5</a:t>
                      </a:r>
                      <a:r>
                        <a:rPr kumimoji="1" lang="ja-JP" altLang="en-US" sz="900" b="0">
                          <a:solidFill>
                            <a:sysClr val="windowText" lastClr="000000"/>
                          </a:solidFill>
                          <a:latin typeface="+mn-ea"/>
                          <a:ea typeface="+mn-ea"/>
                        </a:rPr>
                        <a:t>分でできる！情報セキュリティ自社診断</a:t>
                      </a:r>
                      <a:endParaRPr kumimoji="1" lang="en-US" altLang="ja-JP" sz="900" b="0">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94693790"/>
                  </a:ext>
                </a:extLst>
              </a:tr>
              <a:tr h="0">
                <a:tc>
                  <a:txBody>
                    <a:bodyPr/>
                    <a:lstStyle/>
                    <a:p>
                      <a:r>
                        <a:rPr kumimoji="1" lang="en-US" altLang="ja-JP" sz="900" b="0" u="sng" baseline="0">
                          <a:solidFill>
                            <a:schemeClr val="tx1"/>
                          </a:solidFill>
                          <a:uFill>
                            <a:solidFill>
                              <a:schemeClr val="bg1"/>
                            </a:solidFill>
                          </a:uFill>
                          <a:latin typeface="+mn-ea"/>
                          <a:ea typeface="+mn-ea"/>
                          <a:hlinkClick r:id="rId15"/>
                        </a:rPr>
                        <a:t>https://www.ipa.go.jp/security/guide/sme/ug65p90000019cbk-att/000055848.pdf</a:t>
                      </a:r>
                      <a:endParaRPr kumimoji="1" lang="en-US" altLang="ja-JP" sz="900" b="0" u="sng" baseline="0">
                        <a:solidFill>
                          <a:schemeClr val="tx1"/>
                        </a:solidFill>
                        <a:uFill>
                          <a:solidFill>
                            <a:schemeClr val="bg1"/>
                          </a:solidFill>
                        </a:u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91327608"/>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情報セキュリティ基本方針（サンプル）</a:t>
                      </a:r>
                      <a:endParaRPr kumimoji="1" lang="en-US" altLang="ja-JP" sz="900" b="0">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8674381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6"/>
                        </a:rPr>
                        <a:t>https://www.ipa.go.jp/security/guide/sme/ug65p90000019cbk-att/000072146.docx</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5870435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uFill>
                            <a:solidFill>
                              <a:schemeClr val="bg1"/>
                            </a:solidFill>
                          </a:uFill>
                          <a:latin typeface="+mn-ea"/>
                          <a:ea typeface="+mn-ea"/>
                        </a:rPr>
                        <a:t>サイバー・フィジカル・セキュリティ対策フレームワーク</a:t>
                      </a:r>
                      <a:r>
                        <a:rPr kumimoji="1" lang="en-US" altLang="ja-JP" sz="900" b="0">
                          <a:solidFill>
                            <a:sysClr val="windowText" lastClr="000000"/>
                          </a:solidFill>
                          <a:uFill>
                            <a:solidFill>
                              <a:schemeClr val="bg1"/>
                            </a:solidFill>
                          </a:uFill>
                          <a:latin typeface="+mn-ea"/>
                          <a:ea typeface="+mn-ea"/>
                        </a:rPr>
                        <a:t>Ver.1.0</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7259400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u="sng">
                          <a:uFill>
                            <a:solidFill>
                              <a:schemeClr val="bg1"/>
                            </a:solidFill>
                          </a:uFill>
                          <a:latin typeface="+mn-ea"/>
                          <a:ea typeface="+mn-ea"/>
                          <a:hlinkClick r:id="rId17"/>
                        </a:rPr>
                        <a:t>https://www.meti.go.jp/policy/netsecurity/wg1/CPSF_ver1.0.pdf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2952094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rPr>
                        <a:t>DX</a:t>
                      </a:r>
                      <a:r>
                        <a:rPr kumimoji="1" lang="ja-JP" altLang="en-US" sz="900" b="0" u="sng" baseline="0">
                          <a:solidFill>
                            <a:sysClr val="windowText" lastClr="000000"/>
                          </a:solidFill>
                          <a:uFill>
                            <a:solidFill>
                              <a:schemeClr val="bg1"/>
                            </a:solidFill>
                          </a:uFill>
                          <a:latin typeface="+mn-ea"/>
                          <a:ea typeface="+mn-ea"/>
                        </a:rPr>
                        <a:t>白書</a:t>
                      </a:r>
                      <a:r>
                        <a:rPr kumimoji="1" lang="en-US" altLang="ja-JP" sz="900" b="0" u="sng" baseline="0">
                          <a:solidFill>
                            <a:sysClr val="windowText" lastClr="000000"/>
                          </a:solidFill>
                          <a:uFill>
                            <a:solidFill>
                              <a:schemeClr val="bg1"/>
                            </a:solidFill>
                          </a:uFill>
                          <a:latin typeface="+mn-ea"/>
                          <a:ea typeface="+mn-ea"/>
                        </a:rPr>
                        <a:t>2023</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0878719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u="sng">
                          <a:uFill>
                            <a:solidFill>
                              <a:schemeClr val="bg1"/>
                            </a:solidFill>
                          </a:uFill>
                          <a:latin typeface="+mn-ea"/>
                          <a:ea typeface="+mn-ea"/>
                          <a:hlinkClick r:id="rId18"/>
                        </a:rPr>
                        <a:t>https://www.ipa.go.jp/publish/wp-dx/gmcbt8000000botk-att/000108041.pdf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44252242"/>
                  </a:ext>
                </a:extLst>
              </a:tr>
            </a:tbl>
          </a:graphicData>
        </a:graphic>
      </p:graphicFrame>
    </p:spTree>
    <p:extLst>
      <p:ext uri="{BB962C8B-B14F-4D97-AF65-F5344CB8AC3E}">
        <p14:creationId xmlns:p14="http://schemas.microsoft.com/office/powerpoint/2010/main" val="2111924246"/>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0BEB4F85-B63D-21F6-B096-352884CCB988}"/>
              </a:ext>
            </a:extLst>
          </p:cNvPr>
          <p:cNvSpPr>
            <a:spLocks noGrp="1"/>
          </p:cNvSpPr>
          <p:nvPr>
            <p:ph type="body" sz="quarter" idx="32"/>
          </p:nvPr>
        </p:nvSpPr>
        <p:spPr/>
        <p:txBody>
          <a:bodyPr/>
          <a:lstStyle/>
          <a:p>
            <a:r>
              <a:rPr kumimoji="1" lang="ja-JP" altLang="en-US"/>
              <a:t>引用文献</a:t>
            </a:r>
          </a:p>
        </p:txBody>
      </p:sp>
      <p:graphicFrame>
        <p:nvGraphicFramePr>
          <p:cNvPr id="10" name="表 4">
            <a:extLst>
              <a:ext uri="{FF2B5EF4-FFF2-40B4-BE49-F238E27FC236}">
                <a16:creationId xmlns:a16="http://schemas.microsoft.com/office/drawing/2014/main" id="{405D8743-486F-D856-9D78-987034C8510C}"/>
              </a:ext>
            </a:extLst>
          </p:cNvPr>
          <p:cNvGraphicFramePr>
            <a:graphicFrameLocks noGrp="1"/>
          </p:cNvGraphicFramePr>
          <p:nvPr>
            <p:extLst>
              <p:ext uri="{D42A27DB-BD31-4B8C-83A1-F6EECF244321}">
                <p14:modId xmlns:p14="http://schemas.microsoft.com/office/powerpoint/2010/main" val="550148836"/>
              </p:ext>
            </p:extLst>
          </p:nvPr>
        </p:nvGraphicFramePr>
        <p:xfrm>
          <a:off x="622800" y="1450984"/>
          <a:ext cx="5612400" cy="786384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967608603"/>
                    </a:ext>
                  </a:extLst>
                </a:gridCol>
              </a:tblGrid>
              <a:tr h="20481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uFill>
                            <a:solidFill>
                              <a:schemeClr val="bg1"/>
                            </a:solidFill>
                          </a:uFill>
                          <a:latin typeface="+mn-ea"/>
                          <a:ea typeface="+mn-ea"/>
                        </a:rPr>
                        <a:t>【</a:t>
                      </a:r>
                      <a:r>
                        <a:rPr kumimoji="1" lang="ja-JP" altLang="en-US" sz="900" b="0">
                          <a:solidFill>
                            <a:sysClr val="windowText" lastClr="000000"/>
                          </a:solidFill>
                          <a:uFill>
                            <a:solidFill>
                              <a:schemeClr val="bg1"/>
                            </a:solidFill>
                          </a:uFill>
                          <a:latin typeface="+mn-ea"/>
                          <a:ea typeface="+mn-ea"/>
                        </a:rPr>
                        <a:t>本編</a:t>
                      </a:r>
                      <a:r>
                        <a:rPr kumimoji="1" lang="en-US" altLang="ja-JP" sz="900" b="0">
                          <a:solidFill>
                            <a:sysClr val="windowText" lastClr="000000"/>
                          </a:solidFill>
                          <a:uFill>
                            <a:solidFill>
                              <a:schemeClr val="bg1"/>
                            </a:solidFill>
                          </a:uFill>
                          <a:latin typeface="+mn-ea"/>
                          <a:ea typeface="+mn-ea"/>
                        </a:rPr>
                        <a:t>07】</a:t>
                      </a:r>
                      <a:r>
                        <a:rPr kumimoji="1" lang="ja-JP" altLang="en-US" sz="900" b="0">
                          <a:solidFill>
                            <a:sysClr val="windowText" lastClr="000000"/>
                          </a:solidFill>
                          <a:uFill>
                            <a:solidFill>
                              <a:schemeClr val="bg1"/>
                            </a:solidFill>
                          </a:uFill>
                          <a:latin typeface="+mn-ea"/>
                          <a:ea typeface="+mn-ea"/>
                        </a:rPr>
                        <a:t>中小企業が組織として実施すべきサイバーセキュリティ対策</a:t>
                      </a:r>
                      <a:r>
                        <a:rPr kumimoji="1" lang="en-US" altLang="ja-JP" sz="900" b="0">
                          <a:solidFill>
                            <a:sysClr val="windowText" lastClr="000000"/>
                          </a:solidFill>
                          <a:uFill>
                            <a:solidFill>
                              <a:schemeClr val="bg1"/>
                            </a:solidFill>
                          </a:uFill>
                          <a:latin typeface="+mn-ea"/>
                          <a:ea typeface="+mn-ea"/>
                        </a:rPr>
                        <a:t>【</a:t>
                      </a:r>
                      <a:r>
                        <a:rPr kumimoji="1" lang="ja-JP" altLang="en-US" sz="900" b="0">
                          <a:solidFill>
                            <a:sysClr val="windowText" lastClr="000000"/>
                          </a:solidFill>
                          <a:uFill>
                            <a:solidFill>
                              <a:schemeClr val="bg1"/>
                            </a:solidFill>
                          </a:uFill>
                          <a:latin typeface="+mn-ea"/>
                          <a:ea typeface="+mn-ea"/>
                        </a:rPr>
                        <a:t>実施手順・実務者マニュアルレベル</a:t>
                      </a:r>
                      <a:r>
                        <a:rPr kumimoji="1" lang="en-US" altLang="ja-JP" sz="900" b="0">
                          <a:solidFill>
                            <a:sysClr val="windowText" lastClr="000000"/>
                          </a:solidFill>
                          <a:uFill>
                            <a:solidFill>
                              <a:schemeClr val="bg1"/>
                            </a:solidFill>
                          </a:uFill>
                          <a:latin typeface="+mn-ea"/>
                          <a:ea typeface="+mn-ea"/>
                        </a:rPr>
                        <a:t>】</a:t>
                      </a:r>
                      <a:r>
                        <a:rPr kumimoji="1" lang="ja-JP" altLang="en-US" sz="900" b="0">
                          <a:solidFill>
                            <a:sysClr val="windowText" lastClr="000000"/>
                          </a:solidFill>
                          <a:uFill>
                            <a:solidFill>
                              <a:schemeClr val="bg1"/>
                            </a:solidFill>
                          </a:uFill>
                          <a:latin typeface="+mn-ea"/>
                          <a:ea typeface="+mn-ea"/>
                        </a:rPr>
                        <a:t>＜セキュリティ関連知識の保管庫（ナレッジベース</a:t>
                      </a:r>
                      <a:r>
                        <a:rPr kumimoji="1" lang="en-US" altLang="ja-JP" sz="900" b="0">
                          <a:solidFill>
                            <a:sysClr val="windowText" lastClr="000000"/>
                          </a:solidFill>
                          <a:uFill>
                            <a:solidFill>
                              <a:schemeClr val="bg1"/>
                            </a:solidFill>
                          </a:uFill>
                          <a:latin typeface="+mn-ea"/>
                          <a:ea typeface="+mn-ea"/>
                        </a:rPr>
                        <a:t>2023</a:t>
                      </a:r>
                      <a:r>
                        <a:rPr kumimoji="1" lang="ja-JP" altLang="en-US" sz="900" b="0">
                          <a:solidFill>
                            <a:sysClr val="windowText" lastClr="000000"/>
                          </a:solidFill>
                          <a:uFill>
                            <a:solidFill>
                              <a:schemeClr val="bg1"/>
                            </a:solidFill>
                          </a:uFill>
                          <a:latin typeface="+mn-ea"/>
                          <a:ea typeface="+mn-ea"/>
                        </a:rPr>
                        <a:t>）＞</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99861364"/>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u="sng">
                          <a:uFill>
                            <a:solidFill>
                              <a:schemeClr val="bg1"/>
                            </a:solidFill>
                          </a:uFill>
                          <a:latin typeface="+mn-ea"/>
                          <a:ea typeface="+mn-ea"/>
                          <a:hlinkClick r:id="rId2"/>
                        </a:rPr>
                        <a:t>https://www.cybersecurity.metro.tokyo.lg.jp/security/KnowLedge/464/index.html</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4657860"/>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uFill>
                            <a:solidFill>
                              <a:schemeClr val="bg1"/>
                            </a:solidFill>
                          </a:uFill>
                          <a:latin typeface="+mn-ea"/>
                          <a:ea typeface="+mn-ea"/>
                        </a:rPr>
                        <a:t>MISSION 3-1 </a:t>
                      </a:r>
                      <a:r>
                        <a:rPr kumimoji="1" lang="ja-JP" altLang="en-US" sz="900" b="0">
                          <a:solidFill>
                            <a:sysClr val="windowText" lastClr="000000"/>
                          </a:solidFill>
                          <a:uFill>
                            <a:solidFill>
                              <a:schemeClr val="bg1"/>
                            </a:solidFill>
                          </a:uFill>
                          <a:latin typeface="+mn-ea"/>
                          <a:ea typeface="+mn-ea"/>
                        </a:rPr>
                        <a:t>サイバーセキュリティ対策が経営に与える重大な影響</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30613721"/>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u="sng">
                          <a:uFill>
                            <a:solidFill>
                              <a:schemeClr val="bg1"/>
                            </a:solidFill>
                          </a:uFill>
                          <a:latin typeface="+mn-ea"/>
                          <a:ea typeface="+mn-ea"/>
                          <a:hlinkClick r:id="rId3"/>
                        </a:rPr>
                        <a:t>https://www.cybersecurity.metro.tokyo.lg.jp/security/guidebook/201/index.html</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94845686"/>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u="sng" baseline="0">
                          <a:solidFill>
                            <a:sysClr val="windowText" lastClr="000000"/>
                          </a:solidFill>
                          <a:uFill>
                            <a:solidFill>
                              <a:schemeClr val="bg1"/>
                            </a:solidFill>
                          </a:uFill>
                          <a:latin typeface="+mn-ea"/>
                          <a:ea typeface="+mn-ea"/>
                        </a:rPr>
                        <a:t>サイバーセキュリティ経営ガイドライン </a:t>
                      </a:r>
                      <a:r>
                        <a:rPr kumimoji="1" lang="en-US" altLang="ja-JP" sz="900" b="0" u="sng" baseline="0">
                          <a:solidFill>
                            <a:sysClr val="windowText" lastClr="000000"/>
                          </a:solidFill>
                          <a:uFill>
                            <a:solidFill>
                              <a:schemeClr val="bg1"/>
                            </a:solidFill>
                          </a:uFill>
                          <a:latin typeface="+mn-ea"/>
                          <a:ea typeface="+mn-ea"/>
                        </a:rPr>
                        <a:t>Ver3.0</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27747074"/>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4"/>
                        </a:rPr>
                        <a:t>https://www.meti.go.jp/policy/netsecurity/downloadfiles/guide_v3.0.pdf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20832797"/>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a:latin typeface="+mn-ea"/>
                          <a:ea typeface="+mn-ea"/>
                        </a:rPr>
                        <a:t>DX</a:t>
                      </a:r>
                      <a:r>
                        <a:rPr kumimoji="1" lang="ja-JP" altLang="en-US" sz="900">
                          <a:latin typeface="+mn-ea"/>
                          <a:ea typeface="+mn-ea"/>
                        </a:rPr>
                        <a:t>レポート ～</a:t>
                      </a:r>
                      <a:r>
                        <a:rPr kumimoji="1" lang="en-US" altLang="ja-JP" sz="900">
                          <a:latin typeface="+mn-ea"/>
                          <a:ea typeface="+mn-ea"/>
                        </a:rPr>
                        <a:t>IT</a:t>
                      </a:r>
                      <a:r>
                        <a:rPr kumimoji="1" lang="ja-JP" altLang="en-US" sz="900">
                          <a:latin typeface="+mn-ea"/>
                          <a:ea typeface="+mn-ea"/>
                        </a:rPr>
                        <a:t>システム「</a:t>
                      </a:r>
                      <a:r>
                        <a:rPr kumimoji="1" lang="en-US" altLang="ja-JP" sz="900">
                          <a:latin typeface="+mn-ea"/>
                          <a:ea typeface="+mn-ea"/>
                        </a:rPr>
                        <a:t>2025</a:t>
                      </a:r>
                      <a:r>
                        <a:rPr kumimoji="1" lang="ja-JP" altLang="en-US" sz="900">
                          <a:latin typeface="+mn-ea"/>
                          <a:ea typeface="+mn-ea"/>
                        </a:rPr>
                        <a:t>年の崖」の克服と</a:t>
                      </a:r>
                      <a:r>
                        <a:rPr kumimoji="1" lang="en-US" altLang="ja-JP" sz="900">
                          <a:latin typeface="+mn-ea"/>
                          <a:ea typeface="+mn-ea"/>
                        </a:rPr>
                        <a:t>DX</a:t>
                      </a:r>
                      <a:r>
                        <a:rPr kumimoji="1" lang="ja-JP" altLang="en-US" sz="900">
                          <a:latin typeface="+mn-ea"/>
                          <a:ea typeface="+mn-ea"/>
                        </a:rPr>
                        <a:t>の本格的な展開～</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77164941"/>
                  </a:ext>
                </a:extLst>
              </a:tr>
              <a:tr h="20481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5"/>
                        </a:rPr>
                        <a:t>https://www.meti.go.jp/shingikai/mono_info_service/digital_transformation/pdf/20180907_03.pdf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88084402"/>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900" b="0" i="0" u="none" strike="noStrike" kern="1200">
                          <a:solidFill>
                            <a:srgbClr val="000000"/>
                          </a:solidFill>
                          <a:effectLst/>
                          <a:uFill>
                            <a:solidFill>
                              <a:schemeClr val="bg1"/>
                            </a:solidFill>
                          </a:uFill>
                          <a:latin typeface="+mn-ea"/>
                          <a:ea typeface="+mn-ea"/>
                        </a:rPr>
                        <a:t>攻めの</a:t>
                      </a:r>
                      <a:r>
                        <a:rPr kumimoji="1" lang="en-US" altLang="ja-JP" sz="900" b="0" i="0" u="none" strike="noStrike" kern="1200">
                          <a:solidFill>
                            <a:srgbClr val="000000"/>
                          </a:solidFill>
                          <a:effectLst/>
                          <a:uFill>
                            <a:solidFill>
                              <a:schemeClr val="bg1"/>
                            </a:solidFill>
                          </a:uFill>
                          <a:latin typeface="+mn-ea"/>
                          <a:ea typeface="+mn-ea"/>
                        </a:rPr>
                        <a:t>IT</a:t>
                      </a:r>
                      <a:r>
                        <a:rPr kumimoji="1" lang="ja-JP" altLang="ja-JP" sz="900" b="0" i="0" u="none" strike="noStrike" kern="1200">
                          <a:solidFill>
                            <a:srgbClr val="000000"/>
                          </a:solidFill>
                          <a:effectLst/>
                          <a:uFill>
                            <a:solidFill>
                              <a:schemeClr val="bg1"/>
                            </a:solidFill>
                          </a:uFill>
                          <a:latin typeface="+mn-ea"/>
                          <a:ea typeface="+mn-ea"/>
                        </a:rPr>
                        <a:t>活用</a:t>
                      </a:r>
                      <a:r>
                        <a:rPr kumimoji="1" lang="ja-JP" altLang="en-US" sz="900" b="0" i="0" u="none" strike="noStrike" kern="1200">
                          <a:solidFill>
                            <a:srgbClr val="000000"/>
                          </a:solidFill>
                          <a:effectLst/>
                          <a:uFill>
                            <a:solidFill>
                              <a:schemeClr val="bg1"/>
                            </a:solidFill>
                          </a:uFill>
                          <a:latin typeface="+mn-ea"/>
                          <a:ea typeface="+mn-ea"/>
                        </a:rPr>
                        <a:t>指針</a:t>
                      </a:r>
                      <a:endParaRPr lang="ja-JP" altLang="ja-JP" sz="900" b="0" i="0" u="none" strike="noStrike">
                        <a:effectLst/>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25408274"/>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sng" strike="noStrike" kern="1200" baseline="0">
                          <a:solidFill>
                            <a:srgbClr val="000000"/>
                          </a:solidFill>
                          <a:effectLst/>
                          <a:uFill>
                            <a:solidFill>
                              <a:schemeClr val="bg1"/>
                            </a:solidFill>
                          </a:uFill>
                          <a:latin typeface="+mn-ea"/>
                          <a:ea typeface="+mn-ea"/>
                          <a:hlinkClick r:id="rId6"/>
                        </a:rPr>
                        <a:t>https://www.smrj.go.jp/doc/tool/guide4youshiki_1.pdf</a:t>
                      </a:r>
                      <a:endParaRPr lang="ja-JP" altLang="ja-JP" sz="900" b="0" i="0" u="none" strike="noStrike">
                        <a:effectLst/>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96076012"/>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uFill>
                            <a:solidFill>
                              <a:schemeClr val="bg1"/>
                            </a:solidFill>
                          </a:uFill>
                          <a:latin typeface="+mn-ea"/>
                          <a:ea typeface="+mn-ea"/>
                        </a:rPr>
                        <a:t>中堅・中小企業等向け</a:t>
                      </a:r>
                      <a:r>
                        <a:rPr kumimoji="1" lang="en-US" altLang="ja-JP" sz="900" b="0">
                          <a:solidFill>
                            <a:sysClr val="windowText" lastClr="000000"/>
                          </a:solidFill>
                          <a:uFill>
                            <a:solidFill>
                              <a:schemeClr val="bg1"/>
                            </a:solidFill>
                          </a:uFill>
                          <a:latin typeface="+mn-ea"/>
                          <a:ea typeface="+mn-ea"/>
                        </a:rPr>
                        <a:t>『</a:t>
                      </a:r>
                      <a:r>
                        <a:rPr kumimoji="1" lang="ja-JP" altLang="en-US" sz="900" b="0">
                          <a:solidFill>
                            <a:sysClr val="windowText" lastClr="000000"/>
                          </a:solidFill>
                          <a:uFill>
                            <a:solidFill>
                              <a:schemeClr val="bg1"/>
                            </a:solidFill>
                          </a:uFill>
                          <a:latin typeface="+mn-ea"/>
                          <a:ea typeface="+mn-ea"/>
                        </a:rPr>
                        <a:t>デジタルガバナンス・コード</a:t>
                      </a:r>
                      <a:r>
                        <a:rPr kumimoji="1" lang="en-US" altLang="ja-JP" sz="900" b="0">
                          <a:solidFill>
                            <a:sysClr val="windowText" lastClr="000000"/>
                          </a:solidFill>
                          <a:uFill>
                            <a:solidFill>
                              <a:schemeClr val="bg1"/>
                            </a:solidFill>
                          </a:uFill>
                          <a:latin typeface="+mn-ea"/>
                          <a:ea typeface="+mn-ea"/>
                        </a:rPr>
                        <a:t>』</a:t>
                      </a:r>
                      <a:r>
                        <a:rPr kumimoji="1" lang="ja-JP" altLang="en-US" sz="900" b="0">
                          <a:solidFill>
                            <a:sysClr val="windowText" lastClr="000000"/>
                          </a:solidFill>
                          <a:uFill>
                            <a:solidFill>
                              <a:schemeClr val="bg1"/>
                            </a:solidFill>
                          </a:uFill>
                          <a:latin typeface="+mn-ea"/>
                          <a:ea typeface="+mn-ea"/>
                        </a:rPr>
                        <a:t>実践の手引き</a:t>
                      </a:r>
                      <a:endParaRPr kumimoji="1" lang="en-US" altLang="ja-JP" sz="900" b="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66565195"/>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7"/>
                        </a:rPr>
                        <a:t>https://www.meti.go.jp/policy/it_policy/investment/dx-chushoguidebook/tebiki2-0.pdf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92703202"/>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u="sng" baseline="0">
                          <a:solidFill>
                            <a:sysClr val="windowText" lastClr="000000"/>
                          </a:solidFill>
                          <a:uFill>
                            <a:solidFill>
                              <a:schemeClr val="bg1"/>
                            </a:solidFill>
                          </a:uFill>
                          <a:latin typeface="+mn-ea"/>
                          <a:ea typeface="+mn-ea"/>
                        </a:rPr>
                        <a:t>「</a:t>
                      </a:r>
                      <a:r>
                        <a:rPr kumimoji="1" lang="en-US" altLang="ja-JP" sz="900" b="0" u="sng" baseline="0">
                          <a:solidFill>
                            <a:sysClr val="windowText" lastClr="000000"/>
                          </a:solidFill>
                          <a:uFill>
                            <a:solidFill>
                              <a:schemeClr val="bg1"/>
                            </a:solidFill>
                          </a:uFill>
                          <a:latin typeface="+mn-ea"/>
                          <a:ea typeface="+mn-ea"/>
                        </a:rPr>
                        <a:t>DX Selection 2022</a:t>
                      </a:r>
                      <a:r>
                        <a:rPr kumimoji="1" lang="ja-JP" altLang="en-US" sz="900" b="0" u="sng" baseline="0">
                          <a:solidFill>
                            <a:sysClr val="windowText" lastClr="000000"/>
                          </a:solidFill>
                          <a:uFill>
                            <a:solidFill>
                              <a:schemeClr val="bg1"/>
                            </a:solidFill>
                          </a:uFill>
                          <a:latin typeface="+mn-ea"/>
                          <a:ea typeface="+mn-ea"/>
                        </a:rPr>
                        <a:t>」選定企業レポート</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60205563"/>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8"/>
                        </a:rPr>
                        <a:t>https://www.meti.go.jp/policy/it_policy/investment/dx-selection/dx-selection2022-2.pdf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01969689"/>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u="sng" baseline="0">
                          <a:solidFill>
                            <a:sysClr val="windowText" lastClr="000000"/>
                          </a:solidFill>
                          <a:uFill>
                            <a:solidFill>
                              <a:schemeClr val="bg1"/>
                            </a:solidFill>
                          </a:uFill>
                          <a:latin typeface="+mn-ea"/>
                          <a:ea typeface="+mn-ea"/>
                        </a:rPr>
                        <a:t>「</a:t>
                      </a:r>
                      <a:r>
                        <a:rPr kumimoji="1" lang="en-US" altLang="ja-JP" sz="900" b="0" u="sng" baseline="0">
                          <a:solidFill>
                            <a:sysClr val="windowText" lastClr="000000"/>
                          </a:solidFill>
                          <a:uFill>
                            <a:solidFill>
                              <a:schemeClr val="bg1"/>
                            </a:solidFill>
                          </a:uFill>
                          <a:latin typeface="+mn-ea"/>
                          <a:ea typeface="+mn-ea"/>
                        </a:rPr>
                        <a:t>DX Selection 2023</a:t>
                      </a:r>
                      <a:r>
                        <a:rPr kumimoji="1" lang="ja-JP" altLang="en-US" sz="900" b="0" u="sng" baseline="0">
                          <a:solidFill>
                            <a:sysClr val="windowText" lastClr="000000"/>
                          </a:solidFill>
                          <a:uFill>
                            <a:solidFill>
                              <a:schemeClr val="bg1"/>
                            </a:solidFill>
                          </a:uFill>
                          <a:latin typeface="+mn-ea"/>
                          <a:ea typeface="+mn-ea"/>
                        </a:rPr>
                        <a:t>」選定企業レポート</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4603439"/>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9"/>
                        </a:rPr>
                        <a:t>https://www.meti.go.jp/policy/it_policy/investment/dx-selection/dxselection2023report.pdf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34101035"/>
                  </a:ext>
                </a:extLst>
              </a:tr>
              <a:tr h="20481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経済財政運営と改革の基本方針</a:t>
                      </a:r>
                      <a:r>
                        <a:rPr kumimoji="1" lang="en-US" altLang="ja-JP" sz="900" b="0">
                          <a:solidFill>
                            <a:sysClr val="windowText" lastClr="000000"/>
                          </a:solidFill>
                          <a:latin typeface="+mn-ea"/>
                          <a:ea typeface="+mn-ea"/>
                        </a:rPr>
                        <a:t>2023</a:t>
                      </a:r>
                      <a:r>
                        <a:rPr kumimoji="1" lang="ja-JP" altLang="en-US" sz="900" b="0">
                          <a:solidFill>
                            <a:sysClr val="windowText" lastClr="000000"/>
                          </a:solidFill>
                          <a:latin typeface="+mn-ea"/>
                          <a:ea typeface="+mn-ea"/>
                        </a:rPr>
                        <a:t>　加速する新しい資本主義～未来への投資の拡大と構造的賃上げの実現～</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81946683"/>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0"/>
                        </a:rPr>
                        <a:t>https://www5.cao.go.jp/keizai-shimon/kaigi/cabinet/honebuto/2023/2023_basicpolicies_ja.pdf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51374508"/>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デジタル社会の実現に向けた重点計画</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01133808"/>
                  </a:ext>
                </a:extLst>
              </a:tr>
              <a:tr h="20481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1"/>
                        </a:rPr>
                        <a:t>https://www.digital.go.jp/assets/contents/node/basic_page/field_ref_resources/5ecac8cc-50f1-4168-b989-2bcaabffe870/b24ac613/20230609_policies_priority_outline_05.pdf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2072047"/>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latin typeface="+mn-ea"/>
                          <a:ea typeface="+mn-ea"/>
                        </a:rPr>
                        <a:t>Society5.0</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53573494"/>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2"/>
                        </a:rPr>
                        <a:t>https://www8.cao.go.jp/cstp/society5_0</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87537073"/>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900" b="0">
                          <a:solidFill>
                            <a:sysClr val="windowText" lastClr="000000"/>
                          </a:solidFill>
                          <a:latin typeface="+mn-ea"/>
                          <a:ea typeface="+mn-ea"/>
                        </a:rPr>
                        <a:t>情報通信白書 令和</a:t>
                      </a:r>
                      <a:r>
                        <a:rPr kumimoji="1" lang="en-US" altLang="zh-TW" sz="900" b="0">
                          <a:solidFill>
                            <a:sysClr val="windowText" lastClr="000000"/>
                          </a:solidFill>
                          <a:latin typeface="+mn-ea"/>
                          <a:ea typeface="+mn-ea"/>
                        </a:rPr>
                        <a:t>2</a:t>
                      </a:r>
                      <a:r>
                        <a:rPr kumimoji="1" lang="zh-TW" altLang="en-US" sz="900" b="0">
                          <a:solidFill>
                            <a:sysClr val="windowText" lastClr="000000"/>
                          </a:solidFill>
                          <a:latin typeface="+mn-ea"/>
                          <a:ea typeface="+mn-ea"/>
                        </a:rPr>
                        <a:t>年版</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90389868"/>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3"/>
                        </a:rPr>
                        <a:t>https://www.soumu.go.jp/johotsusintokei/whitepaper/ja/r02/pdf/02honpen.pdf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75809059"/>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サイバー・フィジカル・セキュリティ対策 フレームワーク</a:t>
                      </a:r>
                      <a:r>
                        <a:rPr kumimoji="1" lang="en-US" altLang="ja-JP" sz="900" b="0">
                          <a:solidFill>
                            <a:sysClr val="windowText" lastClr="000000"/>
                          </a:solidFill>
                          <a:latin typeface="+mn-ea"/>
                          <a:ea typeface="+mn-ea"/>
                        </a:rPr>
                        <a:t>Ver1.0</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50459905"/>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4"/>
                        </a:rPr>
                        <a:t>https://www.meti.go.jp/policy/netsecurity/wg1/CPSF_ver1.0.pdf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35092459"/>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中堅・中小企業等向けデジタルガバナンス・コード実践の手引き</a:t>
                      </a:r>
                      <a:r>
                        <a:rPr kumimoji="1" lang="en-US" altLang="ja-JP" sz="900" b="0">
                          <a:solidFill>
                            <a:sysClr val="windowText" lastClr="000000"/>
                          </a:solidFill>
                          <a:latin typeface="+mn-ea"/>
                          <a:ea typeface="+mn-ea"/>
                        </a:rPr>
                        <a:t>2.0</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94693790"/>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7"/>
                        </a:rPr>
                        <a:t>https://www.meti.go.jp/policy/it_policy/investment/dx-chushoguidebook/tebiki2-0.pdf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91327608"/>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latin typeface="+mn-ea"/>
                          <a:ea typeface="+mn-ea"/>
                        </a:rPr>
                        <a:t>MISSION 3-12 IoT</a:t>
                      </a:r>
                      <a:r>
                        <a:rPr kumimoji="1" lang="ja-JP" altLang="en-US" sz="900" b="0">
                          <a:solidFill>
                            <a:sysClr val="windowText" lastClr="000000"/>
                          </a:solidFill>
                          <a:latin typeface="+mn-ea"/>
                          <a:ea typeface="+mn-ea"/>
                        </a:rPr>
                        <a:t>、ビッグデータ、</a:t>
                      </a:r>
                      <a:r>
                        <a:rPr kumimoji="1" lang="en-US" altLang="ja-JP" sz="900" b="0">
                          <a:solidFill>
                            <a:sysClr val="windowText" lastClr="000000"/>
                          </a:solidFill>
                          <a:latin typeface="+mn-ea"/>
                          <a:ea typeface="+mn-ea"/>
                        </a:rPr>
                        <a:t>AI</a:t>
                      </a:r>
                      <a:r>
                        <a:rPr kumimoji="1" lang="ja-JP" altLang="en-US" sz="900" b="0">
                          <a:solidFill>
                            <a:sysClr val="windowText" lastClr="000000"/>
                          </a:solidFill>
                          <a:latin typeface="+mn-ea"/>
                          <a:ea typeface="+mn-ea"/>
                        </a:rPr>
                        <a:t>、ロボットの活用</a:t>
                      </a:r>
                      <a:endParaRPr kumimoji="1" lang="en-US" altLang="ja-JP" sz="900" b="0">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86743816"/>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5"/>
                        </a:rPr>
                        <a:t>https://www.cybersecurity.metro.tokyo.lg.jp/security/guidebook/212/index.html</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69844156"/>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製造分野の</a:t>
                      </a:r>
                      <a:r>
                        <a:rPr kumimoji="1" lang="en-US" altLang="ja-JP" sz="900" b="0">
                          <a:solidFill>
                            <a:sysClr val="windowText" lastClr="000000"/>
                          </a:solidFill>
                          <a:latin typeface="+mn-ea"/>
                          <a:ea typeface="+mn-ea"/>
                        </a:rPr>
                        <a:t>DX</a:t>
                      </a:r>
                      <a:r>
                        <a:rPr kumimoji="1" lang="ja-JP" altLang="en-US" sz="900" b="0">
                          <a:solidFill>
                            <a:sysClr val="windowText" lastClr="000000"/>
                          </a:solidFill>
                          <a:latin typeface="+mn-ea"/>
                          <a:ea typeface="+mn-ea"/>
                        </a:rPr>
                        <a:t>事例集</a:t>
                      </a:r>
                      <a:endParaRPr kumimoji="1" lang="en-US" altLang="ja-JP" sz="900" b="0">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55750336"/>
                  </a:ext>
                </a:extLst>
              </a:tr>
              <a:tr h="1280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6"/>
                        </a:rPr>
                        <a:t>https://www.ipa.go.jp/digital/dx/mfg-dx/ug65p90000001kqv-att/000087633.pdf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58704356"/>
                  </a:ext>
                </a:extLst>
              </a:tr>
            </a:tbl>
          </a:graphicData>
        </a:graphic>
      </p:graphicFrame>
    </p:spTree>
    <p:extLst>
      <p:ext uri="{BB962C8B-B14F-4D97-AF65-F5344CB8AC3E}">
        <p14:creationId xmlns:p14="http://schemas.microsoft.com/office/powerpoint/2010/main" val="1934089416"/>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4B636A5C-A1EE-3AAA-E2BA-AECB6A8C160F}"/>
              </a:ext>
            </a:extLst>
          </p:cNvPr>
          <p:cNvSpPr>
            <a:spLocks noGrp="1"/>
          </p:cNvSpPr>
          <p:nvPr>
            <p:ph type="body" sz="quarter" idx="32"/>
          </p:nvPr>
        </p:nvSpPr>
        <p:spPr/>
        <p:txBody>
          <a:bodyPr/>
          <a:lstStyle/>
          <a:p>
            <a:r>
              <a:rPr kumimoji="1" lang="ja-JP" altLang="en-US"/>
              <a:t>引用文献</a:t>
            </a:r>
          </a:p>
        </p:txBody>
      </p:sp>
      <p:graphicFrame>
        <p:nvGraphicFramePr>
          <p:cNvPr id="10" name="表 4">
            <a:extLst>
              <a:ext uri="{FF2B5EF4-FFF2-40B4-BE49-F238E27FC236}">
                <a16:creationId xmlns:a16="http://schemas.microsoft.com/office/drawing/2014/main" id="{405D8743-486F-D856-9D78-987034C8510C}"/>
              </a:ext>
            </a:extLst>
          </p:cNvPr>
          <p:cNvGraphicFramePr>
            <a:graphicFrameLocks noGrp="1"/>
          </p:cNvGraphicFramePr>
          <p:nvPr>
            <p:extLst>
              <p:ext uri="{D42A27DB-BD31-4B8C-83A1-F6EECF244321}">
                <p14:modId xmlns:p14="http://schemas.microsoft.com/office/powerpoint/2010/main" val="590496433"/>
              </p:ext>
            </p:extLst>
          </p:nvPr>
        </p:nvGraphicFramePr>
        <p:xfrm>
          <a:off x="622800" y="1450984"/>
          <a:ext cx="5612400" cy="74523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967608603"/>
                    </a:ext>
                  </a:extLst>
                </a:gridCol>
              </a:tblGrid>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サイバーセキュリティ戦略 </a:t>
                      </a:r>
                      <a:r>
                        <a:rPr kumimoji="1" lang="en-US" altLang="ja-JP" sz="900" b="0">
                          <a:solidFill>
                            <a:sysClr val="windowText" lastClr="000000"/>
                          </a:solidFill>
                          <a:latin typeface="+mn-ea"/>
                          <a:ea typeface="+mn-ea"/>
                        </a:rPr>
                        <a:t>Cybersecurity for All</a:t>
                      </a:r>
                      <a:r>
                        <a:rPr kumimoji="1" lang="ja-JP" altLang="en-US" sz="900" b="0">
                          <a:solidFill>
                            <a:sysClr val="windowText" lastClr="000000"/>
                          </a:solidFill>
                          <a:latin typeface="+mn-ea"/>
                          <a:ea typeface="+mn-ea"/>
                        </a:rPr>
                        <a:t> 誰も取り残さないサイバーセキュリティ</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99861364"/>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2"/>
                        </a:rPr>
                        <a:t>https://www.nisc.go.jp/pdf/policy/kihon-s/cs-senryaku2021-c.pdf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4657860"/>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サイバーセキュリティ</a:t>
                      </a:r>
                      <a:r>
                        <a:rPr kumimoji="1" lang="en-US" altLang="ja-JP" sz="900" b="0">
                          <a:solidFill>
                            <a:sysClr val="windowText" lastClr="000000"/>
                          </a:solidFill>
                          <a:latin typeface="+mn-ea"/>
                          <a:ea typeface="+mn-ea"/>
                        </a:rPr>
                        <a:t>2023</a:t>
                      </a:r>
                      <a:r>
                        <a:rPr kumimoji="1" lang="ja-JP" altLang="en-US" sz="900" b="0">
                          <a:solidFill>
                            <a:sysClr val="windowText" lastClr="000000"/>
                          </a:solidFill>
                          <a:latin typeface="+mn-ea"/>
                          <a:ea typeface="+mn-ea"/>
                        </a:rPr>
                        <a:t>の概要</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30613721"/>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3"/>
                        </a:rPr>
                        <a:t>https://www.nisc.go.jp/pdf/policy/kihon-s/cs2023_gaiyou.pdf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94845686"/>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企業経営のためのサイバーセキュリティの考え方の策定について</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27747074"/>
                  </a:ext>
                </a:extLst>
              </a:tr>
              <a:tr h="1486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4"/>
                        </a:rPr>
                        <a:t>https://www.nisc.go.jp/pdf/council/cs/dai09/09shiryou07.pdf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20832797"/>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latin typeface="+mn-ea"/>
                          <a:ea typeface="+mn-ea"/>
                        </a:rPr>
                        <a:t>IT</a:t>
                      </a:r>
                      <a:r>
                        <a:rPr kumimoji="1" lang="ja-JP" altLang="en-US" sz="900" b="0">
                          <a:solidFill>
                            <a:sysClr val="windowText" lastClr="000000"/>
                          </a:solidFill>
                          <a:latin typeface="+mn-ea"/>
                          <a:ea typeface="+mn-ea"/>
                        </a:rPr>
                        <a:t>およびサイバーセキュリティに関する組織の視点</a:t>
                      </a:r>
                      <a:r>
                        <a:rPr kumimoji="1" lang="en-US" altLang="ja-JP" sz="900" b="0">
                          <a:solidFill>
                            <a:sysClr val="windowText" lastClr="000000"/>
                          </a:solidFill>
                          <a:latin typeface="+mn-ea"/>
                          <a:ea typeface="+mn-ea"/>
                        </a:rPr>
                        <a:t>6</a:t>
                      </a:r>
                      <a:r>
                        <a:rPr kumimoji="1" lang="ja-JP" altLang="en-US" sz="900" b="0">
                          <a:solidFill>
                            <a:sysClr val="windowText" lastClr="000000"/>
                          </a:solidFill>
                          <a:latin typeface="+mn-ea"/>
                          <a:ea typeface="+mn-ea"/>
                        </a:rPr>
                        <a:t>分類別に実施すべき対策</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77164941"/>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5"/>
                        </a:rPr>
                        <a:t>https://www.cybersecurity.metro.tokyo.lg.jp/security/docs/Sec01-11-02.pdf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88084402"/>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latin typeface="+mn-ea"/>
                          <a:ea typeface="+mn-ea"/>
                        </a:rPr>
                        <a:t>IT</a:t>
                      </a:r>
                      <a:r>
                        <a:rPr kumimoji="1" lang="ja-JP" altLang="en-US" sz="900" b="0">
                          <a:solidFill>
                            <a:sysClr val="windowText" lastClr="000000"/>
                          </a:solidFill>
                          <a:latin typeface="+mn-ea"/>
                          <a:ea typeface="+mn-ea"/>
                        </a:rPr>
                        <a:t>およびサイバーセキュリティに関する組織の視点６分類</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25408274"/>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6"/>
                        </a:rPr>
                        <a:t>https://www.cybersecurity.metro.tokyo.lg.jp/security/guidebook/205/index.html</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96076012"/>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デジタルスキル標準</a:t>
                      </a:r>
                      <a:r>
                        <a:rPr kumimoji="1" lang="en-US" altLang="ja-JP" sz="900" b="0">
                          <a:solidFill>
                            <a:sysClr val="windowText" lastClr="000000"/>
                          </a:solidFill>
                          <a:latin typeface="+mn-ea"/>
                          <a:ea typeface="+mn-ea"/>
                        </a:rPr>
                        <a:t>ver.1.1 2023</a:t>
                      </a:r>
                      <a:r>
                        <a:rPr kumimoji="1" lang="ja-JP" altLang="en-US" sz="900" b="0">
                          <a:solidFill>
                            <a:sysClr val="windowText" lastClr="000000"/>
                          </a:solidFill>
                          <a:latin typeface="+mn-ea"/>
                          <a:ea typeface="+mn-ea"/>
                        </a:rPr>
                        <a:t>年</a:t>
                      </a:r>
                      <a:r>
                        <a:rPr kumimoji="1" lang="en-US" altLang="ja-JP" sz="900" b="0">
                          <a:solidFill>
                            <a:sysClr val="windowText" lastClr="000000"/>
                          </a:solidFill>
                          <a:latin typeface="+mn-ea"/>
                          <a:ea typeface="+mn-ea"/>
                        </a:rPr>
                        <a:t>8</a:t>
                      </a:r>
                      <a:r>
                        <a:rPr kumimoji="1" lang="ja-JP" altLang="en-US" sz="900" b="0">
                          <a:solidFill>
                            <a:sysClr val="windowText" lastClr="000000"/>
                          </a:solidFill>
                          <a:latin typeface="+mn-ea"/>
                          <a:ea typeface="+mn-ea"/>
                        </a:rPr>
                        <a:t>月</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66565195"/>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chemeClr val="tx1"/>
                          </a:solidFill>
                          <a:uFill>
                            <a:solidFill>
                              <a:schemeClr val="bg1"/>
                            </a:solidFill>
                          </a:uFill>
                          <a:latin typeface="+mn-ea"/>
                          <a:ea typeface="+mn-ea"/>
                          <a:hlinkClick r:id="rId7"/>
                        </a:rPr>
                        <a:t>https://www.ipa.go.jp/jinzai/skill-standard/dss/ps6vr700000080fg-att/000106869.pdf</a:t>
                      </a:r>
                      <a:endParaRPr kumimoji="1" lang="en-US" altLang="ja-JP" sz="900" b="0" u="sng" baseline="0">
                        <a:solidFill>
                          <a:schemeClr val="tx1"/>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92703202"/>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「プラス・セキュリティ知識」とは？</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60205563"/>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8"/>
                        </a:rPr>
                        <a:t>https://security-portal.nisc.go.jp/dx/pdf/about_plussecurity.pdf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01969689"/>
                  </a:ext>
                </a:extLst>
              </a:tr>
              <a:tr h="21294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サイバーセキュリティ経営ガイドライン</a:t>
                      </a:r>
                      <a:r>
                        <a:rPr kumimoji="1" lang="en-US" altLang="ja-JP" sz="900" b="0">
                          <a:solidFill>
                            <a:sysClr val="windowText" lastClr="000000"/>
                          </a:solidFill>
                          <a:latin typeface="+mn-ea"/>
                          <a:ea typeface="+mn-ea"/>
                        </a:rPr>
                        <a:t>Ver2.0</a:t>
                      </a:r>
                      <a:r>
                        <a:rPr kumimoji="1" lang="ja-JP" altLang="en-US" sz="900" b="0">
                          <a:solidFill>
                            <a:sysClr val="windowText" lastClr="000000"/>
                          </a:solidFill>
                          <a:latin typeface="+mn-ea"/>
                          <a:ea typeface="+mn-ea"/>
                        </a:rPr>
                        <a:t>付録</a:t>
                      </a:r>
                      <a:r>
                        <a:rPr kumimoji="1" lang="en-US" altLang="ja-JP" sz="900" b="0">
                          <a:solidFill>
                            <a:sysClr val="windowText" lastClr="000000"/>
                          </a:solidFill>
                          <a:latin typeface="+mn-ea"/>
                          <a:ea typeface="+mn-ea"/>
                        </a:rPr>
                        <a:t>F</a:t>
                      </a:r>
                      <a:r>
                        <a:rPr kumimoji="1" lang="ja-JP" altLang="en-US" sz="900" b="0">
                          <a:solidFill>
                            <a:sysClr val="windowText" lastClr="000000"/>
                          </a:solidFill>
                          <a:latin typeface="+mn-ea"/>
                          <a:ea typeface="+mn-ea"/>
                        </a:rPr>
                        <a:t>サイバーセキュリティ体制構築・人材確保の手引き～ ユーザー企業におけるサイバーセキュリティ対策のための組織づくりと従事する人材の育成～第</a:t>
                      </a:r>
                      <a:r>
                        <a:rPr kumimoji="1" lang="en-US" altLang="ja-JP" sz="900" b="0">
                          <a:solidFill>
                            <a:sysClr val="windowText" lastClr="000000"/>
                          </a:solidFill>
                          <a:latin typeface="+mn-ea"/>
                          <a:ea typeface="+mn-ea"/>
                        </a:rPr>
                        <a:t>1</a:t>
                      </a:r>
                      <a:r>
                        <a:rPr kumimoji="1" lang="ja-JP" altLang="en-US" sz="900" b="0">
                          <a:solidFill>
                            <a:sysClr val="windowText" lastClr="000000"/>
                          </a:solidFill>
                          <a:latin typeface="+mn-ea"/>
                          <a:ea typeface="+mn-ea"/>
                        </a:rPr>
                        <a:t>版</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4603439"/>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9"/>
                        </a:rPr>
                        <a:t>https://www.meti.go.jp/policy/netsecurity/downloadfiles/tebiki.pdf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34101035"/>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a:latin typeface="+mn-ea"/>
                          <a:ea typeface="+mn-ea"/>
                        </a:rPr>
                        <a:t>「個人情報保護法」をわかりやすく解説 個人情報の取扱いルールとは？</a:t>
                      </a:r>
                      <a:endParaRPr kumimoji="1" lang="ja-JP" altLang="en-US"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81946683"/>
                  </a:ext>
                </a:extLst>
              </a:tr>
              <a:tr h="1486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0"/>
                        </a:rPr>
                        <a:t>https://www.gov-online.go.jp/useful/article/201703/1.html</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51374508"/>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900" b="0">
                          <a:solidFill>
                            <a:sysClr val="windowText" lastClr="000000"/>
                          </a:solidFill>
                          <a:latin typeface="+mn-ea"/>
                          <a:ea typeface="+mn-ea"/>
                        </a:rPr>
                        <a:t>ISMS</a:t>
                      </a:r>
                      <a:r>
                        <a:rPr kumimoji="1" lang="zh-TW" altLang="en-US" sz="900" b="0">
                          <a:solidFill>
                            <a:sysClr val="windowText" lastClr="000000"/>
                          </a:solidFill>
                          <a:latin typeface="+mn-ea"/>
                          <a:ea typeface="+mn-ea"/>
                        </a:rPr>
                        <a:t>適合性評価制度</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01133808"/>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1"/>
                        </a:rPr>
                        <a:t>https://isms.jp/doc/JIP-ISMS120-62.pdf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2072047"/>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a:ln>
                            <a:noFill/>
                          </a:ln>
                          <a:solidFill>
                            <a:prstClr val="black"/>
                          </a:solidFill>
                          <a:effectLst/>
                          <a:uLnTx/>
                          <a:uFill>
                            <a:solidFill>
                              <a:schemeClr val="bg1"/>
                            </a:solidFill>
                          </a:uFill>
                          <a:latin typeface="+mn-ea"/>
                          <a:ea typeface="+mn-ea"/>
                          <a:cs typeface="+mn-cs"/>
                        </a:rPr>
                        <a:t>サイバーセキュリティ経営ガイドラインと支援ツール</a:t>
                      </a:r>
                      <a:endParaRPr kumimoji="1" lang="ja-JP" altLang="en-US"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53573494"/>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sng" strike="noStrike" kern="1200" cap="none" spc="0" normalizeH="0" baseline="0" noProof="0">
                          <a:ln>
                            <a:noFill/>
                          </a:ln>
                          <a:solidFill>
                            <a:prstClr val="black"/>
                          </a:solidFill>
                          <a:effectLst/>
                          <a:uLnTx/>
                          <a:uFill>
                            <a:solidFill>
                              <a:schemeClr val="bg1"/>
                            </a:solidFill>
                          </a:uFill>
                          <a:latin typeface="+mn-ea"/>
                          <a:ea typeface="+mn-ea"/>
                          <a:cs typeface="+mn-cs"/>
                          <a:hlinkClick r:id="rId12"/>
                        </a:rPr>
                        <a:t>https://www.meti.go.jp/policy/netsecurity/mng_guide.html</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87537073"/>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クレジットカードシステムのセキュリティ対策の更なる強化に向けた方向性</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90389868"/>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3"/>
                        </a:rPr>
                        <a:t>https://www.meti.go.jp/policy/economy/consumer/credit/2022060221001.pdf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75809059"/>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a:ln>
                            <a:noFill/>
                          </a:ln>
                          <a:solidFill>
                            <a:prstClr val="black"/>
                          </a:solidFill>
                          <a:effectLst/>
                          <a:uLnTx/>
                          <a:uFill>
                            <a:solidFill>
                              <a:schemeClr val="bg1"/>
                            </a:solidFill>
                          </a:uFill>
                          <a:latin typeface="+mn-ea"/>
                          <a:ea typeface="+mn-ea"/>
                          <a:cs typeface="+mn-cs"/>
                        </a:rPr>
                        <a:t>「個人情報」と「プライバシー」の違い</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50459905"/>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4"/>
                        </a:rPr>
                        <a:t>https://privacymark.jp/wakaru/kouza/theme1_03.html</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35092459"/>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latin typeface="+mn-ea"/>
                          <a:ea typeface="+mn-ea"/>
                        </a:rPr>
                        <a:t>ISMS</a:t>
                      </a:r>
                      <a:r>
                        <a:rPr kumimoji="1" lang="ja-JP" altLang="en-US" sz="900" b="0">
                          <a:solidFill>
                            <a:sysClr val="windowText" lastClr="000000"/>
                          </a:solidFill>
                          <a:latin typeface="+mn-ea"/>
                          <a:ea typeface="+mn-ea"/>
                        </a:rPr>
                        <a:t>とは</a:t>
                      </a:r>
                      <a:endParaRPr kumimoji="1" lang="en-US" altLang="ja-JP" sz="900" b="0">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94693790"/>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5"/>
                        </a:rPr>
                        <a:t>https://isms.jp/isms</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88802558"/>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latin typeface="+mn-ea"/>
                          <a:ea typeface="+mn-ea"/>
                        </a:rPr>
                        <a:t>ISO/IEC 27002:2022 </a:t>
                      </a:r>
                      <a:r>
                        <a:rPr kumimoji="1" lang="ja-JP" altLang="en-US" sz="900" b="0">
                          <a:solidFill>
                            <a:sysClr val="windowText" lastClr="000000"/>
                          </a:solidFill>
                          <a:latin typeface="+mn-ea"/>
                          <a:ea typeface="+mn-ea"/>
                        </a:rPr>
                        <a:t>対応　情報セキュリティ管理策実践ガイド</a:t>
                      </a:r>
                      <a:endParaRPr kumimoji="1" lang="en-US" altLang="ja-JP" sz="900" b="0">
                        <a:solidFill>
                          <a:sysClr val="windowText" lastClr="00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99617438"/>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6"/>
                        </a:rPr>
                        <a:t>https://isms-society.stores.jp/items/632a57a42e7452256400d84b</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27965443"/>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latin typeface="メイリオ" panose="020B0604030504040204" pitchFamily="50" charset="-128"/>
                          <a:ea typeface="メイリオ" panose="020B0604030504040204" pitchFamily="50" charset="-128"/>
                        </a:rPr>
                        <a:t>ISMS</a:t>
                      </a:r>
                      <a:r>
                        <a:rPr kumimoji="1" lang="ja-JP" altLang="en-US" sz="900" b="0">
                          <a:solidFill>
                            <a:sysClr val="windowText" lastClr="000000"/>
                          </a:solidFill>
                          <a:latin typeface="メイリオ" panose="020B0604030504040204" pitchFamily="50" charset="-128"/>
                          <a:ea typeface="メイリオ" panose="020B0604030504040204" pitchFamily="50" charset="-128"/>
                        </a:rPr>
                        <a:t>推進マニュアル </a:t>
                      </a:r>
                      <a:r>
                        <a:rPr kumimoji="1" lang="en-US" altLang="ja-JP" sz="900" b="0">
                          <a:solidFill>
                            <a:sysClr val="windowText" lastClr="000000"/>
                          </a:solidFill>
                          <a:latin typeface="メイリオ" panose="020B0604030504040204" pitchFamily="50" charset="-128"/>
                          <a:ea typeface="メイリオ" panose="020B0604030504040204" pitchFamily="50" charset="-128"/>
                        </a:rPr>
                        <a:t>- </a:t>
                      </a:r>
                      <a:r>
                        <a:rPr kumimoji="1" lang="ja-JP" altLang="en-US" sz="900" b="0">
                          <a:solidFill>
                            <a:sysClr val="windowText" lastClr="000000"/>
                          </a:solidFill>
                          <a:latin typeface="メイリオ" panose="020B0604030504040204" pitchFamily="50" charset="-128"/>
                          <a:ea typeface="メイリオ" panose="020B0604030504040204" pitchFamily="50" charset="-128"/>
                        </a:rPr>
                        <a:t>活用ガイドブック </a:t>
                      </a:r>
                      <a:r>
                        <a:rPr kumimoji="1" lang="en-US" altLang="ja-JP" sz="900" b="0">
                          <a:solidFill>
                            <a:sysClr val="windowText" lastClr="000000"/>
                          </a:solidFill>
                          <a:latin typeface="メイリオ" panose="020B0604030504040204" pitchFamily="50" charset="-128"/>
                          <a:ea typeface="メイリオ" panose="020B0604030504040204" pitchFamily="50" charset="-128"/>
                        </a:rPr>
                        <a:t>ISO/IEC 27001:2022 </a:t>
                      </a:r>
                      <a:r>
                        <a:rPr kumimoji="1" lang="ja-JP" altLang="en-US" sz="900" b="0">
                          <a:solidFill>
                            <a:sysClr val="windowText" lastClr="000000"/>
                          </a:solidFill>
                          <a:latin typeface="メイリオ" panose="020B0604030504040204" pitchFamily="50" charset="-128"/>
                          <a:ea typeface="メイリオ" panose="020B0604030504040204" pitchFamily="50" charset="-128"/>
                        </a:rPr>
                        <a:t>対応</a:t>
                      </a:r>
                      <a:r>
                        <a:rPr kumimoji="1" lang="en-US" altLang="ja-JP" sz="900" b="0">
                          <a:solidFill>
                            <a:sysClr val="windowText" lastClr="000000"/>
                          </a:solidFill>
                          <a:latin typeface="メイリオ" panose="020B0604030504040204" pitchFamily="50" charset="-128"/>
                          <a:ea typeface="メイリオ" panose="020B0604030504040204" pitchFamily="50" charset="-128"/>
                        </a:rPr>
                        <a:t>1.0</a:t>
                      </a:r>
                      <a:r>
                        <a:rPr kumimoji="1" lang="ja-JP" altLang="en-US" sz="900" b="0">
                          <a:solidFill>
                            <a:sysClr val="windowText" lastClr="000000"/>
                          </a:solidFill>
                          <a:latin typeface="メイリオ" panose="020B0604030504040204" pitchFamily="50" charset="-128"/>
                          <a:ea typeface="メイリオ" panose="020B0604030504040204" pitchFamily="50" charset="-128"/>
                        </a:rPr>
                        <a:t>版</a:t>
                      </a:r>
                      <a:endParaRPr kumimoji="1" lang="en-US" altLang="ja-JP" sz="9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39226494"/>
                  </a:ext>
                </a:extLst>
              </a:tr>
              <a:tr h="13309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7"/>
                        </a:rPr>
                        <a:t>https://isms-society.stores.jp/items/6427f4b51d175c002b8ee1cd</a:t>
                      </a:r>
                      <a:endPar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03585875"/>
                  </a:ext>
                </a:extLst>
              </a:tr>
            </a:tbl>
          </a:graphicData>
        </a:graphic>
      </p:graphicFrame>
    </p:spTree>
    <p:extLst>
      <p:ext uri="{BB962C8B-B14F-4D97-AF65-F5344CB8AC3E}">
        <p14:creationId xmlns:p14="http://schemas.microsoft.com/office/powerpoint/2010/main" val="916480238"/>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0BF3ACC5-0CB6-180B-5204-9097DBB9F58F}"/>
              </a:ext>
            </a:extLst>
          </p:cNvPr>
          <p:cNvSpPr>
            <a:spLocks noGrp="1"/>
          </p:cNvSpPr>
          <p:nvPr>
            <p:ph type="body" sz="quarter" idx="32"/>
          </p:nvPr>
        </p:nvSpPr>
        <p:spPr/>
        <p:txBody>
          <a:bodyPr/>
          <a:lstStyle/>
          <a:p>
            <a:r>
              <a:rPr kumimoji="1" lang="ja-JP" altLang="en-US"/>
              <a:t>引用文献</a:t>
            </a:r>
          </a:p>
        </p:txBody>
      </p:sp>
      <p:graphicFrame>
        <p:nvGraphicFramePr>
          <p:cNvPr id="10" name="表 4">
            <a:extLst>
              <a:ext uri="{FF2B5EF4-FFF2-40B4-BE49-F238E27FC236}">
                <a16:creationId xmlns:a16="http://schemas.microsoft.com/office/drawing/2014/main" id="{405D8743-486F-D856-9D78-987034C8510C}"/>
              </a:ext>
            </a:extLst>
          </p:cNvPr>
          <p:cNvGraphicFramePr>
            <a:graphicFrameLocks noGrp="1"/>
          </p:cNvGraphicFramePr>
          <p:nvPr>
            <p:extLst>
              <p:ext uri="{D42A27DB-BD31-4B8C-83A1-F6EECF244321}">
                <p14:modId xmlns:p14="http://schemas.microsoft.com/office/powerpoint/2010/main" val="659876118"/>
              </p:ext>
            </p:extLst>
          </p:nvPr>
        </p:nvGraphicFramePr>
        <p:xfrm>
          <a:off x="622800" y="1450984"/>
          <a:ext cx="5612400" cy="76809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967608603"/>
                    </a:ext>
                  </a:extLst>
                </a:gridCol>
              </a:tblGrid>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政府情報システムにおける サイバーセキュリティフレームワーク導入に関する 技術レポート </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99861364"/>
                  </a:ext>
                </a:extLst>
              </a:tr>
              <a:tr h="2985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2"/>
                        </a:rPr>
                        <a:t>https://www.digital.go.jp/assets/contents/node/basic_page/field_ref_resources/e2a06143-ed29-4f1d-9c31-0f06fca67afc/a84dbb17/20230411_resources_standard_guidelines_guideline_05.pdf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4657860"/>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サイバー・フィジカル・セキュリティ対策フレームワーク</a:t>
                      </a:r>
                      <a:r>
                        <a:rPr kumimoji="1" lang="en-US" altLang="ja-JP" sz="900" b="0">
                          <a:solidFill>
                            <a:sysClr val="windowText" lastClr="000000"/>
                          </a:solidFill>
                          <a:latin typeface="+mn-ea"/>
                          <a:ea typeface="+mn-ea"/>
                        </a:rPr>
                        <a:t>Ver.1.0</a:t>
                      </a:r>
                      <a:r>
                        <a:rPr kumimoji="1" lang="ja-JP" altLang="en-US" sz="900" b="0">
                          <a:solidFill>
                            <a:sysClr val="windowText" lastClr="000000"/>
                          </a:solidFill>
                          <a:latin typeface="+mn-ea"/>
                          <a:ea typeface="+mn-ea"/>
                        </a:rPr>
                        <a:t>の概要</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30613721"/>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3"/>
                        </a:rPr>
                        <a:t>https://www.meti.go.jp/policy/netsecurity/wg1/cpsf_ver1.o_gaiyou.pdf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94845686"/>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サイバー・フィジカル・セキュリティ対策フレームワーク</a:t>
                      </a:r>
                      <a:r>
                        <a:rPr kumimoji="1" lang="en-US" altLang="ja-JP" sz="900" b="0">
                          <a:solidFill>
                            <a:sysClr val="windowText" lastClr="000000"/>
                          </a:solidFill>
                          <a:latin typeface="+mn-ea"/>
                          <a:ea typeface="+mn-ea"/>
                        </a:rPr>
                        <a:t>Ver.1.0</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27747074"/>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4"/>
                        </a:rPr>
                        <a:t>https://www.meti.go.jp/policy/netsecurity/wg1/CPSF_ver1.0.pdf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20832797"/>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chemeClr val="tx1"/>
                          </a:solidFill>
                          <a:latin typeface="+mn-ea"/>
                          <a:ea typeface="+mn-ea"/>
                        </a:rPr>
                        <a:t>情報セキュリティポリシーの内容</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77164941"/>
                  </a:ext>
                </a:extLst>
              </a:tr>
              <a:tr h="2171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chemeClr val="tx1"/>
                          </a:solidFill>
                          <a:uFill>
                            <a:solidFill>
                              <a:schemeClr val="bg1"/>
                            </a:solidFill>
                          </a:uFill>
                          <a:latin typeface="+mn-ea"/>
                          <a:ea typeface="+mn-ea"/>
                          <a:hlinkClick r:id="rId5">
                            <a:extLst>
                              <a:ext uri="{A12FA001-AC4F-418D-AE19-62706E023703}">
                                <ahyp:hlinkClr xmlns:ahyp="http://schemas.microsoft.com/office/drawing/2018/hyperlinkcolor" val="tx"/>
                              </a:ext>
                            </a:extLst>
                          </a:hlinkClick>
                        </a:rPr>
                        <a:t>https://www.soumu.go.jp/main_sosiki/cybersecurity/kokumin/business/business_executive_04-3.html</a:t>
                      </a:r>
                      <a:endParaRPr kumimoji="1" lang="en-US" altLang="ja-JP" sz="900" b="0" u="sng" baseline="0">
                        <a:solidFill>
                          <a:schemeClr val="tx1"/>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1250596"/>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chemeClr val="tx1"/>
                          </a:solidFill>
                          <a:latin typeface="+mn-ea"/>
                          <a:ea typeface="+mn-ea"/>
                        </a:rPr>
                        <a:t>情報セキュリティ関連規程</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08092841"/>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chemeClr val="tx1"/>
                          </a:solidFill>
                          <a:uFill>
                            <a:solidFill>
                              <a:schemeClr val="bg1"/>
                            </a:solidFill>
                          </a:uFill>
                          <a:latin typeface="+mn-ea"/>
                          <a:ea typeface="+mn-ea"/>
                          <a:hlinkClick r:id="rId6">
                            <a:extLst>
                              <a:ext uri="{A12FA001-AC4F-418D-AE19-62706E023703}">
                                <ahyp:hlinkClr xmlns:ahyp="http://schemas.microsoft.com/office/drawing/2018/hyperlinkcolor" val="tx"/>
                              </a:ext>
                            </a:extLst>
                          </a:hlinkClick>
                        </a:rPr>
                        <a:t>https://www.ipa.go.jp/security/guide/sme/ug65p90000019cbk-att/000055794.docx</a:t>
                      </a:r>
                      <a:endParaRPr kumimoji="1" lang="en-US" altLang="ja-JP" sz="900" b="0" u="sng" baseline="0">
                        <a:solidFill>
                          <a:schemeClr val="tx1"/>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18387174"/>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a:solidFill>
                            <a:schemeClr val="tx1"/>
                          </a:solidFill>
                          <a:latin typeface="+mn-ea"/>
                          <a:ea typeface="+mn-ea"/>
                        </a:rPr>
                        <a:t>JISC</a:t>
                      </a:r>
                      <a:r>
                        <a:rPr kumimoji="1" lang="ja-JP" altLang="en-US" sz="900">
                          <a:solidFill>
                            <a:schemeClr val="tx1"/>
                          </a:solidFill>
                          <a:latin typeface="+mn-ea"/>
                          <a:ea typeface="+mn-ea"/>
                        </a:rPr>
                        <a:t>「</a:t>
                      </a:r>
                      <a:r>
                        <a:rPr kumimoji="1" lang="en-US" altLang="ja-JP" sz="900">
                          <a:solidFill>
                            <a:schemeClr val="tx1"/>
                          </a:solidFill>
                          <a:latin typeface="+mn-ea"/>
                          <a:ea typeface="+mn-ea"/>
                        </a:rPr>
                        <a:t>JIS Q 27000 </a:t>
                      </a:r>
                      <a:r>
                        <a:rPr lang="ja-JP" altLang="en-US" sz="900" b="0" i="0">
                          <a:solidFill>
                            <a:schemeClr val="tx1"/>
                          </a:solidFill>
                          <a:effectLst/>
                          <a:latin typeface="+mn-ea"/>
                          <a:ea typeface="+mn-ea"/>
                        </a:rPr>
                        <a:t>情報技術－セキュリティ技術－情報セキュリティマネジメントシステム－用語</a:t>
                      </a:r>
                      <a:r>
                        <a:rPr kumimoji="1" lang="ja-JP" altLang="en-US" sz="900">
                          <a:solidFill>
                            <a:schemeClr val="tx1"/>
                          </a:solidFill>
                          <a:latin typeface="+mn-ea"/>
                          <a:ea typeface="+mn-ea"/>
                        </a:rPr>
                        <a:t>」</a:t>
                      </a:r>
                      <a:endParaRPr kumimoji="1" lang="en-US" altLang="ja-JP" sz="900" b="0">
                        <a:solidFill>
                          <a:schemeClr val="tx1"/>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43898331"/>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chemeClr val="tx1"/>
                          </a:solidFill>
                          <a:uFill>
                            <a:solidFill>
                              <a:schemeClr val="bg1"/>
                            </a:solidFill>
                          </a:uFill>
                          <a:latin typeface="+mn-ea"/>
                          <a:ea typeface="+mn-ea"/>
                          <a:hlinkClick r:id="rId7">
                            <a:extLst>
                              <a:ext uri="{A12FA001-AC4F-418D-AE19-62706E023703}">
                                <ahyp:hlinkClr xmlns:ahyp="http://schemas.microsoft.com/office/drawing/2018/hyperlinkcolor" val="tx"/>
                              </a:ext>
                            </a:extLst>
                          </a:hlinkClick>
                        </a:rPr>
                        <a:t>https://www.jisc.go.jp/app/jis/general/GnrJISNumberNameSearchList?show&amp;jisStdNo=Q27000</a:t>
                      </a:r>
                      <a:endParaRPr kumimoji="1" lang="en-US" altLang="ja-JP" sz="900" b="0" u="sng" baseline="0">
                        <a:solidFill>
                          <a:schemeClr val="tx1"/>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3227316"/>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u="sng" baseline="0">
                          <a:solidFill>
                            <a:schemeClr val="tx1"/>
                          </a:solidFill>
                          <a:uFill>
                            <a:solidFill>
                              <a:schemeClr val="bg1"/>
                            </a:solidFill>
                          </a:uFill>
                          <a:latin typeface="+mn-ea"/>
                          <a:ea typeface="+mn-ea"/>
                        </a:rPr>
                        <a:t>国民のためのサイバーセキュリティサイト </a:t>
                      </a:r>
                      <a:r>
                        <a:rPr kumimoji="1" lang="en-US" altLang="ja-JP" sz="900" b="0" u="sng" baseline="0">
                          <a:solidFill>
                            <a:schemeClr val="tx1"/>
                          </a:solidFill>
                          <a:uFill>
                            <a:solidFill>
                              <a:schemeClr val="bg1"/>
                            </a:solidFill>
                          </a:uFill>
                          <a:latin typeface="+mn-ea"/>
                          <a:ea typeface="+mn-ea"/>
                        </a:rPr>
                        <a:t>| </a:t>
                      </a:r>
                      <a:r>
                        <a:rPr kumimoji="1" lang="ja-JP" altLang="en-US" sz="900" b="0" u="sng" baseline="0">
                          <a:solidFill>
                            <a:schemeClr val="tx1"/>
                          </a:solidFill>
                          <a:uFill>
                            <a:solidFill>
                              <a:schemeClr val="bg1"/>
                            </a:solidFill>
                          </a:uFill>
                          <a:latin typeface="+mn-ea"/>
                          <a:ea typeface="+mn-ea"/>
                        </a:rPr>
                        <a:t>用語辞典</a:t>
                      </a:r>
                      <a:endParaRPr kumimoji="1" lang="en-US" altLang="ja-JP" sz="900" b="0" u="sng" baseline="0">
                        <a:solidFill>
                          <a:schemeClr val="tx1"/>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97789128"/>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chemeClr val="tx1"/>
                          </a:solidFill>
                          <a:uFill>
                            <a:solidFill>
                              <a:schemeClr val="bg1"/>
                            </a:solidFill>
                          </a:uFill>
                          <a:latin typeface="+mn-ea"/>
                          <a:ea typeface="+mn-ea"/>
                          <a:hlinkClick r:id="rId8">
                            <a:extLst>
                              <a:ext uri="{A12FA001-AC4F-418D-AE19-62706E023703}">
                                <ahyp:hlinkClr xmlns:ahyp="http://schemas.microsoft.com/office/drawing/2018/hyperlinkcolor" val="tx"/>
                              </a:ext>
                            </a:extLst>
                          </a:hlinkClick>
                        </a:rPr>
                        <a:t>https://www.soumu.go.jp/main_sosiki/cybersecurity/kokumin/glossary/glossary_01.html</a:t>
                      </a:r>
                      <a:endParaRPr kumimoji="1" lang="en-US" altLang="ja-JP" sz="900" b="0" u="sng" baseline="0">
                        <a:solidFill>
                          <a:schemeClr val="tx1"/>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88084402"/>
                  </a:ext>
                </a:extLst>
              </a:tr>
              <a:tr h="2171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a:latin typeface="+mn-ea"/>
                          <a:ea typeface="+mn-ea"/>
                        </a:rPr>
                        <a:t>JIPDEC</a:t>
                      </a:r>
                      <a:r>
                        <a:rPr kumimoji="1" lang="en-US" altLang="ja-JP" sz="900" i="0" u="sng" strike="noStrike" kern="1200" cap="none" spc="0" normalizeH="0" baseline="0" noProof="0">
                          <a:ln>
                            <a:noFill/>
                          </a:ln>
                          <a:solidFill>
                            <a:prstClr val="black"/>
                          </a:solidFill>
                          <a:effectLst/>
                          <a:uLnTx/>
                          <a:uFill>
                            <a:solidFill>
                              <a:schemeClr val="bg1"/>
                            </a:solidFill>
                          </a:uFill>
                          <a:latin typeface="+mn-ea"/>
                          <a:ea typeface="+mn-ea"/>
                          <a:cs typeface="+mn-cs"/>
                        </a:rPr>
                        <a:t> ISMS</a:t>
                      </a:r>
                      <a:r>
                        <a:rPr kumimoji="1" lang="ja-JP" altLang="en-US" sz="900" i="0" u="sng" strike="noStrike" kern="1200" cap="none" spc="0" normalizeH="0" baseline="0" noProof="0">
                          <a:ln>
                            <a:noFill/>
                          </a:ln>
                          <a:solidFill>
                            <a:prstClr val="black"/>
                          </a:solidFill>
                          <a:effectLst/>
                          <a:uLnTx/>
                          <a:uFill>
                            <a:solidFill>
                              <a:schemeClr val="bg1"/>
                            </a:solidFill>
                          </a:uFill>
                          <a:latin typeface="+mn-ea"/>
                          <a:ea typeface="+mn-ea"/>
                          <a:cs typeface="+mn-cs"/>
                        </a:rPr>
                        <a:t>ユーザーズガイド </a:t>
                      </a:r>
                      <a:r>
                        <a:rPr kumimoji="1" lang="en-US" altLang="ja-JP" sz="900" i="0" u="sng" strike="noStrike" kern="1200" cap="none" spc="0" normalizeH="0" baseline="0" noProof="0">
                          <a:ln>
                            <a:noFill/>
                          </a:ln>
                          <a:solidFill>
                            <a:prstClr val="black"/>
                          </a:solidFill>
                          <a:effectLst/>
                          <a:uLnTx/>
                          <a:uFill>
                            <a:solidFill>
                              <a:schemeClr val="bg1"/>
                            </a:solidFill>
                          </a:uFill>
                          <a:latin typeface="+mn-ea"/>
                          <a:ea typeface="+mn-ea"/>
                          <a:cs typeface="+mn-cs"/>
                        </a:rPr>
                        <a:t>–JIS Q 27001:2014(ISO/IEC 27001:2013)</a:t>
                      </a:r>
                      <a:r>
                        <a:rPr kumimoji="1" lang="ja-JP" altLang="en-US" sz="900" i="0" u="sng" strike="noStrike" kern="1200" cap="none" spc="0" normalizeH="0" baseline="0" noProof="0">
                          <a:ln>
                            <a:noFill/>
                          </a:ln>
                          <a:solidFill>
                            <a:prstClr val="black"/>
                          </a:solidFill>
                          <a:effectLst/>
                          <a:uLnTx/>
                          <a:uFill>
                            <a:solidFill>
                              <a:schemeClr val="bg1"/>
                            </a:solidFill>
                          </a:uFill>
                          <a:latin typeface="+mn-ea"/>
                          <a:ea typeface="+mn-ea"/>
                          <a:cs typeface="+mn-cs"/>
                        </a:rPr>
                        <a:t>対応</a:t>
                      </a:r>
                      <a:r>
                        <a:rPr kumimoji="1" lang="en-US" altLang="ja-JP" sz="900" i="0" u="sng" strike="noStrike" kern="1200" cap="none" spc="0" normalizeH="0" baseline="0" noProof="0">
                          <a:ln>
                            <a:noFill/>
                          </a:ln>
                          <a:solidFill>
                            <a:prstClr val="black"/>
                          </a:solidFill>
                          <a:effectLst/>
                          <a:uLnTx/>
                          <a:uFill>
                            <a:solidFill>
                              <a:schemeClr val="bg1"/>
                            </a:solidFill>
                          </a:uFill>
                          <a:latin typeface="+mn-ea"/>
                          <a:ea typeface="+mn-ea"/>
                          <a:cs typeface="+mn-cs"/>
                        </a:rPr>
                        <a:t>- -</a:t>
                      </a:r>
                      <a:r>
                        <a:rPr kumimoji="1" lang="ja-JP" altLang="en-US" sz="900" i="0" u="sng" strike="noStrike" kern="1200" cap="none" spc="0" normalizeH="0" baseline="0" noProof="0">
                          <a:ln>
                            <a:noFill/>
                          </a:ln>
                          <a:solidFill>
                            <a:prstClr val="black"/>
                          </a:solidFill>
                          <a:effectLst/>
                          <a:uLnTx/>
                          <a:uFill>
                            <a:solidFill>
                              <a:schemeClr val="bg1"/>
                            </a:solidFill>
                          </a:uFill>
                          <a:latin typeface="+mn-ea"/>
                          <a:ea typeface="+mn-ea"/>
                          <a:cs typeface="+mn-cs"/>
                        </a:rPr>
                        <a:t>リスクマネジメント編</a:t>
                      </a:r>
                      <a:r>
                        <a:rPr kumimoji="1" lang="en-US" altLang="ja-JP" sz="900" i="0" u="sng" strike="noStrike" kern="1200" cap="none" spc="0" normalizeH="0" baseline="0" noProof="0">
                          <a:ln>
                            <a:noFill/>
                          </a:ln>
                          <a:solidFill>
                            <a:prstClr val="black"/>
                          </a:solidFill>
                          <a:effectLst/>
                          <a:uLnTx/>
                          <a:uFill>
                            <a:solidFill>
                              <a:schemeClr val="bg1"/>
                            </a:solidFill>
                          </a:uFill>
                          <a:latin typeface="+mn-ea"/>
                          <a:ea typeface="+mn-ea"/>
                          <a:cs typeface="+mn-cs"/>
                        </a:rPr>
                        <a:t>-</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25408274"/>
                  </a:ext>
                </a:extLst>
              </a:tr>
              <a:tr h="2171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i="0" u="sng" strike="noStrike" kern="1200" cap="none" spc="0" normalizeH="0" baseline="0" noProof="0">
                          <a:ln>
                            <a:noFill/>
                          </a:ln>
                          <a:solidFill>
                            <a:prstClr val="black"/>
                          </a:solidFill>
                          <a:effectLst/>
                          <a:uLnTx/>
                          <a:uFill>
                            <a:solidFill>
                              <a:schemeClr val="bg1"/>
                            </a:solidFill>
                          </a:uFill>
                          <a:latin typeface="+mn-ea"/>
                          <a:ea typeface="+mn-ea"/>
                          <a:cs typeface="+mn-cs"/>
                          <a:hlinkClick r:id="rId9"/>
                        </a:rPr>
                        <a:t>https://m-p-o.co.jp/mpo/wp-content/uploads/2020/05/b823443df9d0ab703dd07bd352244f1d.pdf</a:t>
                      </a:r>
                      <a:endParaRPr kumimoji="1" lang="ja-JP" altLang="en-US" sz="900" u="sng">
                        <a:solidFill>
                          <a:schemeClr val="tx1"/>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96076012"/>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900" u="sng">
                          <a:solidFill>
                            <a:schemeClr val="tx1"/>
                          </a:solidFill>
                          <a:uFill>
                            <a:solidFill>
                              <a:schemeClr val="bg1"/>
                            </a:solidFill>
                          </a:uFill>
                          <a:latin typeface="+mn-ea"/>
                          <a:ea typeface="+mn-ea"/>
                        </a:rPr>
                        <a:t>MSQA</a:t>
                      </a:r>
                      <a:r>
                        <a:rPr kumimoji="1" lang="ja-JP" altLang="en-US" sz="900" i="0" u="sng" strike="noStrike" kern="1200" cap="none" spc="0" normalizeH="0" baseline="0" noProof="0">
                          <a:ln>
                            <a:noFill/>
                          </a:ln>
                          <a:solidFill>
                            <a:schemeClr val="tx1"/>
                          </a:solidFill>
                          <a:effectLst/>
                          <a:uLnTx/>
                          <a:uFill>
                            <a:solidFill>
                              <a:schemeClr val="bg1"/>
                            </a:solidFill>
                          </a:uFill>
                          <a:latin typeface="+mn-ea"/>
                          <a:ea typeface="+mn-ea"/>
                          <a:cs typeface="+mn-cs"/>
                        </a:rPr>
                        <a:t> </a:t>
                      </a:r>
                      <a:r>
                        <a:rPr lang="en-US" altLang="ja-JP" sz="900" i="0">
                          <a:solidFill>
                            <a:schemeClr val="tx1"/>
                          </a:solidFill>
                          <a:effectLst/>
                          <a:latin typeface="+mn-ea"/>
                          <a:ea typeface="+mn-ea"/>
                        </a:rPr>
                        <a:t>ISMS</a:t>
                      </a:r>
                      <a:r>
                        <a:rPr lang="ja-JP" altLang="en-US" sz="900" i="0">
                          <a:solidFill>
                            <a:schemeClr val="tx1"/>
                          </a:solidFill>
                          <a:effectLst/>
                          <a:latin typeface="+mn-ea"/>
                          <a:ea typeface="+mn-ea"/>
                        </a:rPr>
                        <a:t>推進マニュアル活用ガイドブック</a:t>
                      </a:r>
                      <a:r>
                        <a:rPr lang="en-US" altLang="ja-JP" sz="900" i="0">
                          <a:solidFill>
                            <a:schemeClr val="tx1"/>
                          </a:solidFill>
                          <a:effectLst/>
                          <a:latin typeface="+mn-ea"/>
                          <a:ea typeface="+mn-ea"/>
                        </a:rPr>
                        <a:t>2022_</a:t>
                      </a:r>
                      <a:r>
                        <a:rPr lang="ja-JP" altLang="en-US" sz="900" i="0">
                          <a:solidFill>
                            <a:schemeClr val="tx1"/>
                          </a:solidFill>
                          <a:effectLst/>
                          <a:latin typeface="+mn-ea"/>
                          <a:ea typeface="+mn-ea"/>
                        </a:rPr>
                        <a:t>第</a:t>
                      </a:r>
                      <a:r>
                        <a:rPr lang="en-US" altLang="ja-JP" sz="900" i="0">
                          <a:solidFill>
                            <a:schemeClr val="tx1"/>
                          </a:solidFill>
                          <a:effectLst/>
                          <a:latin typeface="+mn-ea"/>
                          <a:ea typeface="+mn-ea"/>
                        </a:rPr>
                        <a:t>1.0</a:t>
                      </a:r>
                      <a:r>
                        <a:rPr lang="ja-JP" altLang="en-US" sz="900" i="0">
                          <a:solidFill>
                            <a:schemeClr val="tx1"/>
                          </a:solidFill>
                          <a:effectLst/>
                          <a:latin typeface="+mn-ea"/>
                          <a:ea typeface="+mn-ea"/>
                        </a:rPr>
                        <a:t>版</a:t>
                      </a:r>
                      <a:endParaRPr kumimoji="1" lang="ja-JP" altLang="en-US" sz="900" u="sng">
                        <a:solidFill>
                          <a:schemeClr val="tx1"/>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66565195"/>
                  </a:ext>
                </a:extLst>
              </a:tr>
              <a:tr h="2171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i="0" u="sng" strike="noStrike" kern="1200" cap="none" spc="0" normalizeH="0" baseline="0" noProof="0">
                          <a:ln>
                            <a:noFill/>
                          </a:ln>
                          <a:solidFill>
                            <a:schemeClr val="tx1"/>
                          </a:solidFill>
                          <a:effectLst/>
                          <a:uLnTx/>
                          <a:uFill>
                            <a:solidFill>
                              <a:schemeClr val="bg1"/>
                            </a:solidFill>
                          </a:uFill>
                          <a:latin typeface="+mn-ea"/>
                          <a:ea typeface="+mn-ea"/>
                          <a:cs typeface="+mn-cs"/>
                          <a:hlinkClick r:id="rId10">
                            <a:extLst>
                              <a:ext uri="{A12FA001-AC4F-418D-AE19-62706E023703}">
                                <ahyp:hlinkClr xmlns:ahyp="http://schemas.microsoft.com/office/drawing/2018/hyperlinkcolor" val="tx"/>
                              </a:ext>
                            </a:extLst>
                          </a:hlinkClick>
                        </a:rPr>
                        <a:t>https://msqa.actibookone.com/content/detail?param=eyJjb250ZW50TnVtIjo3ODgwMSwiY2F0ZWdvcnlOdW0iOjEwNzI0fQ==&amp;pNo=1</a:t>
                      </a:r>
                      <a:endParaRPr kumimoji="1" lang="ja-JP" altLang="en-US" sz="900" u="sng">
                        <a:solidFill>
                          <a:schemeClr val="tx1"/>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92703202"/>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u="sng">
                          <a:solidFill>
                            <a:schemeClr val="tx1"/>
                          </a:solidFill>
                          <a:uFill>
                            <a:solidFill>
                              <a:schemeClr val="bg1"/>
                            </a:solidFill>
                          </a:uFill>
                          <a:latin typeface="+mn-ea"/>
                          <a:ea typeface="+mn-ea"/>
                        </a:rPr>
                        <a:t>ISO/IEC 27005:2022</a:t>
                      </a:r>
                      <a:endParaRPr kumimoji="1" lang="ja-JP" altLang="en-US" sz="900" u="sng">
                        <a:solidFill>
                          <a:schemeClr val="tx1"/>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60205563"/>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u="sng">
                          <a:solidFill>
                            <a:schemeClr val="tx1"/>
                          </a:solidFill>
                          <a:uFill>
                            <a:solidFill>
                              <a:schemeClr val="bg1"/>
                            </a:solidFill>
                          </a:uFill>
                          <a:latin typeface="+mn-ea"/>
                          <a:ea typeface="+mn-ea"/>
                          <a:hlinkClick r:id="rId11">
                            <a:extLst>
                              <a:ext uri="{A12FA001-AC4F-418D-AE19-62706E023703}">
                                <ahyp:hlinkClr xmlns:ahyp="http://schemas.microsoft.com/office/drawing/2018/hyperlinkcolor" val="tx"/>
                              </a:ext>
                            </a:extLst>
                          </a:hlinkClick>
                        </a:rPr>
                        <a:t>https://www.iso.org/standard/80585.html</a:t>
                      </a:r>
                      <a:endParaRPr kumimoji="1" lang="ja-JP" altLang="en-US" sz="900" u="sng">
                        <a:solidFill>
                          <a:schemeClr val="tx1"/>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01969689"/>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dk1"/>
                          </a:solidFill>
                          <a:effectLst/>
                          <a:latin typeface="+mn-ea"/>
                          <a:ea typeface="+mn-ea"/>
                          <a:cs typeface="+mn-cs"/>
                        </a:rPr>
                        <a:t>中小企業の情報セキュリティ対策ガイドライン第</a:t>
                      </a:r>
                      <a:r>
                        <a:rPr kumimoji="1" lang="en-US" altLang="ja-JP" sz="900" b="0" i="0" kern="1200">
                          <a:solidFill>
                            <a:schemeClr val="dk1"/>
                          </a:solidFill>
                          <a:effectLst/>
                          <a:latin typeface="+mn-ea"/>
                          <a:ea typeface="+mn-ea"/>
                          <a:cs typeface="+mn-cs"/>
                        </a:rPr>
                        <a:t>3.1</a:t>
                      </a:r>
                      <a:r>
                        <a:rPr kumimoji="1" lang="ja-JP" altLang="en-US" sz="900" b="0" i="0" kern="1200">
                          <a:solidFill>
                            <a:schemeClr val="dk1"/>
                          </a:solidFill>
                          <a:effectLst/>
                          <a:latin typeface="+mn-ea"/>
                          <a:ea typeface="+mn-ea"/>
                          <a:cs typeface="+mn-cs"/>
                        </a:rPr>
                        <a:t>版</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4603439"/>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sng" strike="noStrike" kern="1200" cap="none" spc="0" normalizeH="0" baseline="0" noProof="0">
                          <a:ln>
                            <a:noFill/>
                          </a:ln>
                          <a:solidFill>
                            <a:schemeClr val="tx1"/>
                          </a:solidFill>
                          <a:effectLst/>
                          <a:uLnTx/>
                          <a:uFill>
                            <a:solidFill>
                              <a:schemeClr val="bg1"/>
                            </a:solidFill>
                          </a:uFill>
                          <a:latin typeface="+mn-ea"/>
                          <a:ea typeface="+mn-ea"/>
                          <a:cs typeface="+mn-cs"/>
                          <a:hlinkClick r:id="rId12"/>
                        </a:rPr>
                        <a:t> </a:t>
                      </a:r>
                      <a:r>
                        <a:rPr kumimoji="1" lang="en-US" altLang="ja-JP" sz="900" b="0" u="sng" baseline="0">
                          <a:solidFill>
                            <a:sysClr val="windowText" lastClr="000000"/>
                          </a:solidFill>
                          <a:uFill>
                            <a:solidFill>
                              <a:schemeClr val="bg1"/>
                            </a:solidFill>
                          </a:uFill>
                          <a:latin typeface="+mn-ea"/>
                          <a:ea typeface="+mn-ea"/>
                          <a:hlinkClick r:id="rId13"/>
                        </a:rPr>
                        <a:t>https://www.ipa.go.jp/security/guide/sme/ug65p90000019cbk-att/000055520.pdf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34101035"/>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kern="1200">
                          <a:solidFill>
                            <a:schemeClr val="dk1"/>
                          </a:solidFill>
                          <a:effectLst/>
                          <a:latin typeface="+mn-ea"/>
                          <a:ea typeface="+mn-ea"/>
                          <a:cs typeface="+mn-cs"/>
                        </a:rPr>
                        <a:t>中小企業の情報セキュリティ対策ガイドライン第</a:t>
                      </a:r>
                      <a:r>
                        <a:rPr kumimoji="1" lang="en-US" altLang="ja-JP" sz="900" b="0" i="0" kern="1200">
                          <a:solidFill>
                            <a:schemeClr val="dk1"/>
                          </a:solidFill>
                          <a:effectLst/>
                          <a:latin typeface="+mn-ea"/>
                          <a:ea typeface="+mn-ea"/>
                          <a:cs typeface="+mn-cs"/>
                        </a:rPr>
                        <a:t>3.1</a:t>
                      </a:r>
                      <a:r>
                        <a:rPr kumimoji="1" lang="ja-JP" altLang="en-US" sz="900" b="0" i="0" kern="1200">
                          <a:solidFill>
                            <a:schemeClr val="dk1"/>
                          </a:solidFill>
                          <a:effectLst/>
                          <a:latin typeface="+mn-ea"/>
                          <a:ea typeface="+mn-ea"/>
                          <a:cs typeface="+mn-cs"/>
                        </a:rPr>
                        <a:t>版</a:t>
                      </a:r>
                      <a:r>
                        <a:rPr kumimoji="1" lang="en-US" altLang="ja-JP" sz="900" b="0" i="0" kern="1200">
                          <a:solidFill>
                            <a:sysClr val="windowText" lastClr="000000"/>
                          </a:solidFill>
                          <a:effectLst/>
                          <a:latin typeface="+mn-ea"/>
                          <a:ea typeface="+mn-ea"/>
                          <a:cs typeface="+mn-cs"/>
                        </a:rPr>
                        <a:t> </a:t>
                      </a:r>
                      <a:r>
                        <a:rPr kumimoji="1" lang="ja-JP" altLang="en-US" sz="900" b="0">
                          <a:solidFill>
                            <a:sysClr val="windowText" lastClr="000000"/>
                          </a:solidFill>
                          <a:latin typeface="+mn-ea"/>
                          <a:ea typeface="+mn-ea"/>
                        </a:rPr>
                        <a:t>付録</a:t>
                      </a:r>
                      <a:r>
                        <a:rPr kumimoji="1" lang="en-US" altLang="ja-JP" sz="900" b="0">
                          <a:solidFill>
                            <a:sysClr val="windowText" lastClr="000000"/>
                          </a:solidFill>
                          <a:latin typeface="+mn-ea"/>
                          <a:ea typeface="+mn-ea"/>
                        </a:rPr>
                        <a:t>7</a:t>
                      </a:r>
                      <a:r>
                        <a:rPr kumimoji="1" lang="ja-JP" altLang="en-US" sz="900" b="0">
                          <a:solidFill>
                            <a:sysClr val="windowText" lastClr="000000"/>
                          </a:solidFill>
                          <a:latin typeface="+mn-ea"/>
                          <a:ea typeface="+mn-ea"/>
                        </a:rPr>
                        <a:t> リスク分析シート（全</a:t>
                      </a:r>
                      <a:r>
                        <a:rPr kumimoji="1" lang="en-US" altLang="ja-JP" sz="900" b="0">
                          <a:solidFill>
                            <a:sysClr val="windowText" lastClr="000000"/>
                          </a:solidFill>
                          <a:latin typeface="+mn-ea"/>
                          <a:ea typeface="+mn-ea"/>
                        </a:rPr>
                        <a:t>7</a:t>
                      </a:r>
                      <a:r>
                        <a:rPr kumimoji="1" lang="ja-JP" altLang="en-US" sz="900" b="0">
                          <a:solidFill>
                            <a:sysClr val="windowText" lastClr="000000"/>
                          </a:solidFill>
                          <a:latin typeface="+mn-ea"/>
                          <a:ea typeface="+mn-ea"/>
                        </a:rPr>
                        <a:t>シート）</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81946683"/>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4"/>
                        </a:rPr>
                        <a:t>https://www.ipa.go.jp/security/guide/sme/ug65p90000019cbk-att/000055518.xlsx</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51374508"/>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latin typeface="+mn-ea"/>
                          <a:ea typeface="+mn-ea"/>
                        </a:rPr>
                        <a:t>JNSA 2-4 </a:t>
                      </a:r>
                      <a:r>
                        <a:rPr kumimoji="1" lang="ja-JP" altLang="en-US" sz="900" b="0" i="0" kern="1200">
                          <a:solidFill>
                            <a:schemeClr val="dk1"/>
                          </a:solidFill>
                          <a:effectLst/>
                          <a:latin typeface="+mn-ea"/>
                          <a:ea typeface="+mn-ea"/>
                          <a:cs typeface="+mn-cs"/>
                        </a:rPr>
                        <a:t>リスクアセスメントとリスク対応</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01133808"/>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5"/>
                        </a:rPr>
                        <a:t>https://www.jnsa.org/ikusei/01/02-04.html</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2072047"/>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latin typeface="+mn-ea"/>
                          <a:ea typeface="+mn-ea"/>
                        </a:rPr>
                        <a:t>2021</a:t>
                      </a:r>
                      <a:r>
                        <a:rPr kumimoji="1" lang="ja-JP" altLang="en-US" sz="900" b="0">
                          <a:solidFill>
                            <a:sysClr val="windowText" lastClr="000000"/>
                          </a:solidFill>
                          <a:latin typeface="+mn-ea"/>
                          <a:ea typeface="+mn-ea"/>
                        </a:rPr>
                        <a:t>年度 中小企業における情報セキュリティ対策に関する実態調査</a:t>
                      </a:r>
                      <a:r>
                        <a:rPr kumimoji="1" lang="en-US" altLang="ja-JP" sz="900" b="0">
                          <a:solidFill>
                            <a:sysClr val="windowText" lastClr="000000"/>
                          </a:solidFill>
                          <a:latin typeface="+mn-ea"/>
                          <a:ea typeface="+mn-ea"/>
                        </a:rPr>
                        <a:t> -</a:t>
                      </a:r>
                      <a:r>
                        <a:rPr kumimoji="1" lang="ja-JP" altLang="en-US" sz="900" b="0">
                          <a:solidFill>
                            <a:sysClr val="windowText" lastClr="000000"/>
                          </a:solidFill>
                          <a:latin typeface="+mn-ea"/>
                          <a:ea typeface="+mn-ea"/>
                        </a:rPr>
                        <a:t>事例集</a:t>
                      </a:r>
                      <a:r>
                        <a:rPr kumimoji="1" lang="en-US" altLang="ja-JP" sz="900" b="0">
                          <a:solidFill>
                            <a:sysClr val="windowText" lastClr="000000"/>
                          </a:solidFill>
                          <a:latin typeface="+mn-ea"/>
                          <a:ea typeface="+mn-ea"/>
                        </a:rPr>
                        <a:t>-</a:t>
                      </a:r>
                      <a:r>
                        <a:rPr kumimoji="1" lang="ja-JP" altLang="en-US" sz="900" b="0">
                          <a:solidFill>
                            <a:sysClr val="windowText" lastClr="000000"/>
                          </a:solidFill>
                          <a:latin typeface="+mn-ea"/>
                          <a:ea typeface="+mn-ea"/>
                        </a:rPr>
                        <a:t> </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53573494"/>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6"/>
                        </a:rPr>
                        <a:t>https://www.ipa.go.jp/security/reports/sme/ug65p90000019djm-att/000098149.pdf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87537073"/>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情報セキュリティハンドブック（ひな形）</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90389868"/>
                  </a:ext>
                </a:extLst>
              </a:tr>
              <a:tr h="1357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7"/>
                        </a:rPr>
                        <a:t>https://www.ipa.go.jp/security/guide/sme/ug65p90000019cbk-att/000055529.pptx</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75809059"/>
                  </a:ext>
                </a:extLst>
              </a:tr>
            </a:tbl>
          </a:graphicData>
        </a:graphic>
      </p:graphicFrame>
    </p:spTree>
    <p:extLst>
      <p:ext uri="{BB962C8B-B14F-4D97-AF65-F5344CB8AC3E}">
        <p14:creationId xmlns:p14="http://schemas.microsoft.com/office/powerpoint/2010/main" val="3978311915"/>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E303C528-A88C-8595-ED04-0393B9B787FE}"/>
              </a:ext>
            </a:extLst>
          </p:cNvPr>
          <p:cNvSpPr>
            <a:spLocks noGrp="1"/>
          </p:cNvSpPr>
          <p:nvPr>
            <p:ph type="body" sz="quarter" idx="32"/>
          </p:nvPr>
        </p:nvSpPr>
        <p:spPr/>
        <p:txBody>
          <a:bodyPr/>
          <a:lstStyle/>
          <a:p>
            <a:r>
              <a:rPr kumimoji="1" lang="ja-JP" altLang="en-US"/>
              <a:t>引用文献</a:t>
            </a:r>
          </a:p>
        </p:txBody>
      </p:sp>
      <p:graphicFrame>
        <p:nvGraphicFramePr>
          <p:cNvPr id="3" name="表 4">
            <a:extLst>
              <a:ext uri="{FF2B5EF4-FFF2-40B4-BE49-F238E27FC236}">
                <a16:creationId xmlns:a16="http://schemas.microsoft.com/office/drawing/2014/main" id="{675C4BDF-03C5-2C1E-E0E2-367143800950}"/>
              </a:ext>
            </a:extLst>
          </p:cNvPr>
          <p:cNvGraphicFramePr>
            <a:graphicFrameLocks noGrp="1"/>
          </p:cNvGraphicFramePr>
          <p:nvPr>
            <p:extLst>
              <p:ext uri="{D42A27DB-BD31-4B8C-83A1-F6EECF244321}">
                <p14:modId xmlns:p14="http://schemas.microsoft.com/office/powerpoint/2010/main" val="2183849318"/>
              </p:ext>
            </p:extLst>
          </p:nvPr>
        </p:nvGraphicFramePr>
        <p:xfrm>
          <a:off x="622800" y="1450984"/>
          <a:ext cx="5612400" cy="10515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967608603"/>
                    </a:ext>
                  </a:extLst>
                </a:gridCol>
              </a:tblGrid>
              <a:tr h="15957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中小企業のためのクラウドサービス安全利用の手引き</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99861364"/>
                  </a:ext>
                </a:extLst>
              </a:tr>
              <a:tr h="15957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2"/>
                        </a:rPr>
                        <a:t>https://www.ipa.go.jp/security/guide/sme/ug65p90000019cbk-att/000072150.pdf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4657860"/>
                  </a:ext>
                </a:extLst>
              </a:tr>
              <a:tr h="15957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ゼロトラスト導入指南書 </a:t>
                      </a:r>
                      <a:r>
                        <a:rPr kumimoji="1" lang="en-US" altLang="ja-JP" sz="900" b="0">
                          <a:solidFill>
                            <a:sysClr val="windowText" lastClr="000000"/>
                          </a:solidFill>
                          <a:latin typeface="+mn-ea"/>
                          <a:ea typeface="+mn-ea"/>
                        </a:rPr>
                        <a:t>〜</a:t>
                      </a:r>
                      <a:r>
                        <a:rPr kumimoji="1" lang="ja-JP" altLang="en-US" sz="900" b="0">
                          <a:solidFill>
                            <a:sysClr val="windowText" lastClr="000000"/>
                          </a:solidFill>
                          <a:latin typeface="+mn-ea"/>
                          <a:ea typeface="+mn-ea"/>
                        </a:rPr>
                        <a:t>情報系・制御系システムへのゼロトラスト導入</a:t>
                      </a:r>
                      <a:r>
                        <a:rPr kumimoji="1" lang="en-US" altLang="ja-JP" sz="900" b="0">
                          <a:solidFill>
                            <a:sysClr val="windowText" lastClr="000000"/>
                          </a:solidFill>
                          <a:latin typeface="+mn-ea"/>
                          <a:ea typeface="+mn-ea"/>
                        </a:rPr>
                        <a:t>〜 </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30613721"/>
                  </a:ext>
                </a:extLst>
              </a:tr>
              <a:tr h="17593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3"/>
                        </a:rPr>
                        <a:t>https://www.ipa.go.jp/jinzai/ics/core_human_resource/final_project/2021/ngi93u0000002klo-att/000092243.pdf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94845686"/>
                  </a:ext>
                </a:extLst>
              </a:tr>
            </a:tbl>
          </a:graphicData>
        </a:graphic>
      </p:graphicFrame>
    </p:spTree>
    <p:extLst>
      <p:ext uri="{BB962C8B-B14F-4D97-AF65-F5344CB8AC3E}">
        <p14:creationId xmlns:p14="http://schemas.microsoft.com/office/powerpoint/2010/main" val="379173354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382B5A60-6E7B-E095-26CE-E3F86DBB0925}"/>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08</a:t>
            </a:r>
          </a:p>
        </p:txBody>
      </p:sp>
      <p:sp>
        <p:nvSpPr>
          <p:cNvPr id="3" name="テキスト ボックス 2">
            <a:extLst>
              <a:ext uri="{FF2B5EF4-FFF2-40B4-BE49-F238E27FC236}">
                <a16:creationId xmlns:a16="http://schemas.microsoft.com/office/drawing/2014/main" id="{1DAEDE4B-F48B-FD62-E50D-9F7909173D7E}"/>
              </a:ext>
            </a:extLst>
          </p:cNvPr>
          <p:cNvSpPr txBox="1"/>
          <p:nvPr/>
        </p:nvSpPr>
        <p:spPr>
          <a:xfrm>
            <a:off x="622800" y="5462126"/>
            <a:ext cx="5612400" cy="900246"/>
          </a:xfrm>
          <a:prstGeom prst="rect">
            <a:avLst/>
          </a:prstGeom>
          <a:noFill/>
          <a:ln>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経営者または情報システム担当や部門長など実施状況を把握している人が記入します。事業所が複数、部署が多いなど一人で記入することが難しい場合は、事業所、部署ごとに記入し、責任者・担当者が集計しま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設問ごとに、以下の点数をつけ、全項目の合計点で組織全体のセキュリティ対策実施状況を確認します。回答が「わからない」となっている項目を確認します。</a:t>
            </a:r>
          </a:p>
        </p:txBody>
      </p:sp>
      <p:sp>
        <p:nvSpPr>
          <p:cNvPr id="14" name="テキスト プレースホルダー 3">
            <a:extLst>
              <a:ext uri="{FF2B5EF4-FFF2-40B4-BE49-F238E27FC236}">
                <a16:creationId xmlns:a16="http://schemas.microsoft.com/office/drawing/2014/main" id="{14782C55-6FDF-0AB0-3B85-FF7D08E6195B}"/>
              </a:ext>
            </a:extLst>
          </p:cNvPr>
          <p:cNvSpPr txBox="1">
            <a:spLocks/>
          </p:cNvSpPr>
          <p:nvPr/>
        </p:nvSpPr>
        <p:spPr>
          <a:xfrm>
            <a:off x="1123949" y="1457325"/>
            <a:ext cx="561657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3-3-3.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情報セキュリティ自社診断</a:t>
            </a:r>
          </a:p>
        </p:txBody>
      </p:sp>
      <p:graphicFrame>
        <p:nvGraphicFramePr>
          <p:cNvPr id="4" name="表 11">
            <a:extLst>
              <a:ext uri="{FF2B5EF4-FFF2-40B4-BE49-F238E27FC236}">
                <a16:creationId xmlns:a16="http://schemas.microsoft.com/office/drawing/2014/main" id="{4DA3E00A-BE9D-4938-A1BA-42439EB3F1E9}"/>
              </a:ext>
            </a:extLst>
          </p:cNvPr>
          <p:cNvGraphicFramePr>
            <a:graphicFrameLocks noGrp="1"/>
          </p:cNvGraphicFramePr>
          <p:nvPr/>
        </p:nvGraphicFramePr>
        <p:xfrm>
          <a:off x="622800" y="2855642"/>
          <a:ext cx="5612400" cy="2280129"/>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231183956"/>
                    </a:ext>
                  </a:extLst>
                </a:gridCol>
              </a:tblGrid>
              <a:tr h="76004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a:solidFill>
                            <a:schemeClr val="tx1"/>
                          </a:solidFill>
                          <a:latin typeface="+mn-ea"/>
                          <a:ea typeface="+mn-ea"/>
                        </a:rPr>
                        <a:t>Part1 </a:t>
                      </a:r>
                      <a:r>
                        <a:rPr kumimoji="1" lang="ja-JP" altLang="en-US" sz="1050">
                          <a:solidFill>
                            <a:schemeClr val="tx1"/>
                          </a:solidFill>
                          <a:latin typeface="+mn-ea"/>
                          <a:ea typeface="+mn-ea"/>
                        </a:rPr>
                        <a:t>基本的対策</a:t>
                      </a:r>
                      <a:br>
                        <a:rPr kumimoji="1" lang="en-US" altLang="ja-JP" sz="1050">
                          <a:solidFill>
                            <a:schemeClr val="tx1"/>
                          </a:solidFill>
                          <a:latin typeface="+mn-ea"/>
                          <a:ea typeface="+mn-ea"/>
                        </a:rPr>
                      </a:br>
                      <a:r>
                        <a:rPr kumimoji="1" lang="ja-JP" altLang="en-US" sz="1050">
                          <a:solidFill>
                            <a:schemeClr val="tx1"/>
                          </a:solidFill>
                          <a:latin typeface="+mn-ea"/>
                          <a:ea typeface="+mn-ea"/>
                        </a:rPr>
                        <a:t>　</a:t>
                      </a:r>
                      <a:r>
                        <a:rPr kumimoji="1" lang="en-US" altLang="ja-JP" sz="1050" b="0">
                          <a:solidFill>
                            <a:schemeClr val="tx1"/>
                          </a:solidFill>
                          <a:latin typeface="+mn-ea"/>
                          <a:ea typeface="+mn-ea"/>
                        </a:rPr>
                        <a:t>No.1~5</a:t>
                      </a:r>
                      <a:r>
                        <a:rPr kumimoji="1" lang="ja-JP" altLang="en-US" sz="1050" b="0">
                          <a:solidFill>
                            <a:schemeClr val="tx1"/>
                          </a:solidFill>
                          <a:latin typeface="+mn-ea"/>
                          <a:ea typeface="+mn-ea"/>
                        </a:rPr>
                        <a:t>は企業の規模や形態を問わず、必須の</a:t>
                      </a:r>
                      <a:r>
                        <a:rPr kumimoji="1" lang="en-US" altLang="ja-JP" sz="1050" b="0">
                          <a:solidFill>
                            <a:schemeClr val="tx1"/>
                          </a:solidFill>
                          <a:latin typeface="+mn-ea"/>
                          <a:ea typeface="+mn-ea"/>
                        </a:rPr>
                        <a:t>5</a:t>
                      </a:r>
                      <a:r>
                        <a:rPr kumimoji="1" lang="ja-JP" altLang="en-US" sz="1050" b="0">
                          <a:solidFill>
                            <a:schemeClr val="tx1"/>
                          </a:solidFill>
                          <a:latin typeface="+mn-ea"/>
                          <a:ea typeface="+mn-ea"/>
                        </a:rPr>
                        <a:t>項目です。いずれも一度行えば良いものではなく、継続的な実施が欠かせないため、運用ルールとして社内に定着させる必要があります。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5812179"/>
                  </a:ext>
                </a:extLst>
              </a:tr>
              <a:tr h="76004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latin typeface="+mn-ea"/>
                          <a:ea typeface="+mn-ea"/>
                        </a:rPr>
                        <a:t>Part2 </a:t>
                      </a:r>
                      <a:r>
                        <a:rPr kumimoji="1" lang="ja-JP" altLang="en-US" sz="1050" b="1">
                          <a:latin typeface="+mn-ea"/>
                          <a:ea typeface="+mn-ea"/>
                        </a:rPr>
                        <a:t>従業員としての対策</a:t>
                      </a:r>
                      <a:br>
                        <a:rPr kumimoji="1" lang="en-US" altLang="ja-JP" sz="1050">
                          <a:latin typeface="+mn-ea"/>
                          <a:ea typeface="+mn-ea"/>
                        </a:rPr>
                      </a:br>
                      <a:r>
                        <a:rPr kumimoji="1" lang="ja-JP" altLang="en-US" sz="1050">
                          <a:latin typeface="+mn-ea"/>
                          <a:ea typeface="+mn-ea"/>
                        </a:rPr>
                        <a:t>　</a:t>
                      </a:r>
                      <a:r>
                        <a:rPr kumimoji="1" lang="en-US" altLang="ja-JP" sz="1050">
                          <a:latin typeface="+mn-ea"/>
                          <a:ea typeface="+mn-ea"/>
                        </a:rPr>
                        <a:t>No.6~18</a:t>
                      </a:r>
                      <a:r>
                        <a:rPr kumimoji="1" lang="ja-JP" altLang="en-US" sz="1050">
                          <a:latin typeface="+mn-ea"/>
                          <a:ea typeface="+mn-ea"/>
                        </a:rPr>
                        <a:t>は従業員として注目すべき項目です。重要情報を日々扱っていると慣れによる人為的ミスが発生しやすくなります。また、脅威が日々変化しているので、油断しないように注意する必要があります。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75386534"/>
                  </a:ext>
                </a:extLst>
              </a:tr>
              <a:tr h="76004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a:latin typeface="+mn-ea"/>
                          <a:ea typeface="+mn-ea"/>
                        </a:rPr>
                        <a:t>Part3 </a:t>
                      </a:r>
                      <a:r>
                        <a:rPr kumimoji="1" lang="ja-JP" altLang="en-US" sz="1050" b="1">
                          <a:latin typeface="+mn-ea"/>
                          <a:ea typeface="+mn-ea"/>
                        </a:rPr>
                        <a:t>組織としての対策</a:t>
                      </a:r>
                      <a:br>
                        <a:rPr kumimoji="1" lang="en-US" altLang="ja-JP" sz="1050">
                          <a:latin typeface="+mn-ea"/>
                          <a:ea typeface="+mn-ea"/>
                        </a:rPr>
                      </a:br>
                      <a:r>
                        <a:rPr kumimoji="1" lang="ja-JP" altLang="en-US" sz="1050">
                          <a:latin typeface="+mn-ea"/>
                          <a:ea typeface="+mn-ea"/>
                        </a:rPr>
                        <a:t>　</a:t>
                      </a:r>
                      <a:r>
                        <a:rPr kumimoji="1" lang="en-US" altLang="ja-JP" sz="1050">
                          <a:latin typeface="+mn-ea"/>
                          <a:ea typeface="+mn-ea"/>
                        </a:rPr>
                        <a:t>No.19~25</a:t>
                      </a:r>
                      <a:r>
                        <a:rPr kumimoji="1" lang="ja-JP" altLang="en-US" sz="1050">
                          <a:latin typeface="+mn-ea"/>
                          <a:ea typeface="+mn-ea"/>
                        </a:rPr>
                        <a:t>は組織としての方針を定めた上で、実施すべき対策です。情報セキュリティのルールは明文化して社内で共有することにより、従業員の意識を高めるようにします。</a:t>
                      </a:r>
                      <a:endParaRPr lang="en-US" altLang="ja-JP" sz="105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37288291"/>
                  </a:ext>
                </a:extLst>
              </a:tr>
            </a:tbl>
          </a:graphicData>
        </a:graphic>
      </p:graphicFrame>
      <p:graphicFrame>
        <p:nvGraphicFramePr>
          <p:cNvPr id="27" name="表 27">
            <a:extLst>
              <a:ext uri="{FF2B5EF4-FFF2-40B4-BE49-F238E27FC236}">
                <a16:creationId xmlns:a16="http://schemas.microsoft.com/office/drawing/2014/main" id="{47374005-2567-C77C-37FD-3E7EEC86C047}"/>
              </a:ext>
            </a:extLst>
          </p:cNvPr>
          <p:cNvGraphicFramePr>
            <a:graphicFrameLocks noGrp="1"/>
          </p:cNvGraphicFramePr>
          <p:nvPr/>
        </p:nvGraphicFramePr>
        <p:xfrm>
          <a:off x="719137" y="7524319"/>
          <a:ext cx="5419726" cy="1066800"/>
        </p:xfrm>
        <a:graphic>
          <a:graphicData uri="http://schemas.openxmlformats.org/drawingml/2006/table">
            <a:tbl>
              <a:tblPr firstRow="1" bandRow="1">
                <a:tableStyleId>{7DF18680-E054-41AD-8BC1-D1AEF772440D}</a:tableStyleId>
              </a:tblPr>
              <a:tblGrid>
                <a:gridCol w="1202626">
                  <a:extLst>
                    <a:ext uri="{9D8B030D-6E8A-4147-A177-3AD203B41FA5}">
                      <a16:colId xmlns:a16="http://schemas.microsoft.com/office/drawing/2014/main" val="4017132438"/>
                    </a:ext>
                  </a:extLst>
                </a:gridCol>
                <a:gridCol w="2743464">
                  <a:extLst>
                    <a:ext uri="{9D8B030D-6E8A-4147-A177-3AD203B41FA5}">
                      <a16:colId xmlns:a16="http://schemas.microsoft.com/office/drawing/2014/main" val="3910731022"/>
                    </a:ext>
                  </a:extLst>
                </a:gridCol>
                <a:gridCol w="1473636">
                  <a:extLst>
                    <a:ext uri="{9D8B030D-6E8A-4147-A177-3AD203B41FA5}">
                      <a16:colId xmlns:a16="http://schemas.microsoft.com/office/drawing/2014/main" val="2373928181"/>
                    </a:ext>
                  </a:extLst>
                </a:gridCol>
              </a:tblGrid>
              <a:tr h="122670">
                <a:tc>
                  <a:txBody>
                    <a:bodyPr/>
                    <a:lstStyle/>
                    <a:p>
                      <a:pPr algn="ctr"/>
                      <a:r>
                        <a:rPr kumimoji="1" lang="ja-JP" altLang="en-US" sz="800">
                          <a:latin typeface="+mn-ea"/>
                          <a:ea typeface="+mn-ea"/>
                        </a:rPr>
                        <a:t>合計得点</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1">
                        <a:lumMod val="75000"/>
                      </a:schemeClr>
                    </a:solidFill>
                  </a:tcPr>
                </a:tc>
                <a:tc>
                  <a:txBody>
                    <a:bodyPr/>
                    <a:lstStyle/>
                    <a:p>
                      <a:pPr algn="ctr"/>
                      <a:r>
                        <a:rPr kumimoji="1" lang="ja-JP" altLang="en-US" sz="800">
                          <a:latin typeface="+mn-ea"/>
                          <a:ea typeface="+mn-ea"/>
                        </a:rPr>
                        <a:t>現在の状況</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1">
                        <a:lumMod val="75000"/>
                      </a:schemeClr>
                    </a:solidFill>
                  </a:tcPr>
                </a:tc>
                <a:tc>
                  <a:txBody>
                    <a:bodyPr/>
                    <a:lstStyle/>
                    <a:p>
                      <a:pPr algn="ctr"/>
                      <a:r>
                        <a:rPr kumimoji="1" lang="ja-JP" altLang="en-US" sz="800">
                          <a:latin typeface="+mn-ea"/>
                          <a:ea typeface="+mn-ea"/>
                        </a:rPr>
                        <a:t>次の対策</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826823246"/>
                  </a:ext>
                </a:extLst>
              </a:tr>
              <a:tr h="162413">
                <a:tc>
                  <a:txBody>
                    <a:bodyPr/>
                    <a:lstStyle/>
                    <a:p>
                      <a:pPr algn="ctr"/>
                      <a:r>
                        <a:rPr kumimoji="1" lang="en-US" altLang="ja-JP" sz="800">
                          <a:solidFill>
                            <a:sysClr val="windowText" lastClr="000000"/>
                          </a:solidFill>
                          <a:latin typeface="+mn-ea"/>
                          <a:ea typeface="+mn-ea"/>
                        </a:rPr>
                        <a:t>100</a:t>
                      </a:r>
                      <a:r>
                        <a:rPr kumimoji="1" lang="ja-JP" altLang="en-US" sz="800">
                          <a:solidFill>
                            <a:sysClr val="windowText" lastClr="000000"/>
                          </a:solidFill>
                          <a:latin typeface="+mn-ea"/>
                          <a:ea typeface="+mn-ea"/>
                        </a:rPr>
                        <a:t>点満点</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ja-JP" altLang="en-US" sz="800">
                          <a:latin typeface="+mn-ea"/>
                          <a:ea typeface="+mn-ea"/>
                        </a:rPr>
                        <a:t>入門レベルのセキュリティ対策は達成</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ja-JP" altLang="en-US" sz="800">
                          <a:latin typeface="+mn-ea"/>
                          <a:ea typeface="+mn-ea"/>
                        </a:rPr>
                        <a:t>さらに強化</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38189210"/>
                  </a:ext>
                </a:extLst>
              </a:tr>
              <a:tr h="162413">
                <a:tc>
                  <a:txBody>
                    <a:bodyPr/>
                    <a:lstStyle/>
                    <a:p>
                      <a:pPr algn="ctr"/>
                      <a:r>
                        <a:rPr kumimoji="1" lang="en-US" altLang="ja-JP" sz="800">
                          <a:solidFill>
                            <a:sysClr val="windowText" lastClr="000000"/>
                          </a:solidFill>
                          <a:latin typeface="+mn-ea"/>
                          <a:ea typeface="+mn-ea"/>
                        </a:rPr>
                        <a:t>70</a:t>
                      </a:r>
                      <a:r>
                        <a:rPr kumimoji="1" lang="ja-JP" altLang="en-US" sz="800">
                          <a:solidFill>
                            <a:sysClr val="windowText" lastClr="000000"/>
                          </a:solidFill>
                          <a:latin typeface="+mn-ea"/>
                          <a:ea typeface="+mn-ea"/>
                        </a:rPr>
                        <a:t>～</a:t>
                      </a:r>
                      <a:r>
                        <a:rPr kumimoji="1" lang="en-US" altLang="ja-JP" sz="800">
                          <a:solidFill>
                            <a:sysClr val="windowText" lastClr="000000"/>
                          </a:solidFill>
                          <a:latin typeface="+mn-ea"/>
                          <a:ea typeface="+mn-ea"/>
                        </a:rPr>
                        <a:t>99</a:t>
                      </a:r>
                      <a:r>
                        <a:rPr kumimoji="1" lang="ja-JP" altLang="en-US" sz="800">
                          <a:solidFill>
                            <a:sysClr val="windowText" lastClr="000000"/>
                          </a:solidFill>
                          <a:latin typeface="+mn-ea"/>
                          <a:ea typeface="+mn-ea"/>
                        </a:rPr>
                        <a:t>点</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ja-JP" altLang="en-US" sz="800">
                          <a:latin typeface="+mn-ea"/>
                          <a:ea typeface="+mn-ea"/>
                        </a:rPr>
                        <a:t>部分的な対策が不十分</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en-US" altLang="ja-JP" sz="800">
                          <a:latin typeface="+mn-ea"/>
                          <a:ea typeface="+mn-ea"/>
                        </a:rPr>
                        <a:t>100</a:t>
                      </a:r>
                      <a:r>
                        <a:rPr kumimoji="1" lang="ja-JP" altLang="en-US" sz="800">
                          <a:latin typeface="+mn-ea"/>
                          <a:ea typeface="+mn-ea"/>
                        </a:rPr>
                        <a:t>点満点への挑戦</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604228446"/>
                  </a:ext>
                </a:extLst>
              </a:tr>
              <a:tr h="162413">
                <a:tc>
                  <a:txBody>
                    <a:bodyPr/>
                    <a:lstStyle/>
                    <a:p>
                      <a:pPr algn="ctr"/>
                      <a:r>
                        <a:rPr kumimoji="1" lang="en-US" altLang="ja-JP" sz="800">
                          <a:solidFill>
                            <a:sysClr val="windowText" lastClr="000000"/>
                          </a:solidFill>
                          <a:latin typeface="+mn-ea"/>
                          <a:ea typeface="+mn-ea"/>
                        </a:rPr>
                        <a:t>50</a:t>
                      </a:r>
                      <a:r>
                        <a:rPr kumimoji="1" lang="ja-JP" altLang="en-US" sz="800">
                          <a:solidFill>
                            <a:sysClr val="windowText" lastClr="000000"/>
                          </a:solidFill>
                          <a:latin typeface="+mn-ea"/>
                          <a:ea typeface="+mn-ea"/>
                        </a:rPr>
                        <a:t>～</a:t>
                      </a:r>
                      <a:r>
                        <a:rPr kumimoji="1" lang="en-US" altLang="ja-JP" sz="800">
                          <a:solidFill>
                            <a:sysClr val="windowText" lastClr="000000"/>
                          </a:solidFill>
                          <a:latin typeface="+mn-ea"/>
                          <a:ea typeface="+mn-ea"/>
                        </a:rPr>
                        <a:t>69</a:t>
                      </a:r>
                      <a:r>
                        <a:rPr kumimoji="1" lang="ja-JP" altLang="en-US" sz="800">
                          <a:solidFill>
                            <a:sysClr val="windowText" lastClr="000000"/>
                          </a:solidFill>
                          <a:latin typeface="+mn-ea"/>
                          <a:ea typeface="+mn-ea"/>
                        </a:rPr>
                        <a:t>点</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ja-JP" altLang="en-US" sz="800">
                          <a:latin typeface="+mn-ea"/>
                          <a:ea typeface="+mn-ea"/>
                        </a:rPr>
                        <a:t>対策が不十分</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ja-JP" altLang="en-US" sz="800">
                          <a:latin typeface="+mn-ea"/>
                          <a:ea typeface="+mn-ea"/>
                        </a:rPr>
                        <a:t>低い項目から改善</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48065216"/>
                  </a:ext>
                </a:extLst>
              </a:tr>
              <a:tr h="162413">
                <a:tc>
                  <a:txBody>
                    <a:bodyPr/>
                    <a:lstStyle/>
                    <a:p>
                      <a:pPr algn="ctr"/>
                      <a:r>
                        <a:rPr kumimoji="1" lang="en-US" altLang="ja-JP" sz="800">
                          <a:solidFill>
                            <a:sysClr val="windowText" lastClr="000000"/>
                          </a:solidFill>
                          <a:latin typeface="+mn-ea"/>
                          <a:ea typeface="+mn-ea"/>
                        </a:rPr>
                        <a:t>49</a:t>
                      </a:r>
                      <a:r>
                        <a:rPr kumimoji="1" lang="ja-JP" altLang="en-US" sz="800">
                          <a:solidFill>
                            <a:sysClr val="windowText" lastClr="000000"/>
                          </a:solidFill>
                          <a:latin typeface="+mn-ea"/>
                          <a:ea typeface="+mn-ea"/>
                        </a:rPr>
                        <a:t>点以下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ja-JP" altLang="en-US" sz="800">
                          <a:latin typeface="+mn-ea"/>
                          <a:ea typeface="+mn-ea"/>
                        </a:rPr>
                        <a:t>事故がいつ起きても不思議ではない</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r>
                        <a:rPr kumimoji="1" lang="ja-JP" altLang="en-US" sz="800">
                          <a:latin typeface="+mn-ea"/>
                          <a:ea typeface="+mn-ea"/>
                        </a:rPr>
                        <a:t>早急に改善</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484003588"/>
                  </a:ext>
                </a:extLst>
              </a:tr>
            </a:tbl>
          </a:graphicData>
        </a:graphic>
      </p:graphicFrame>
      <p:sp>
        <p:nvSpPr>
          <p:cNvPr id="30" name="正方形/長方形 29">
            <a:extLst>
              <a:ext uri="{FF2B5EF4-FFF2-40B4-BE49-F238E27FC236}">
                <a16:creationId xmlns:a16="http://schemas.microsoft.com/office/drawing/2014/main" id="{B96AFDF5-98DB-BDA9-3436-5BD64F1D7C47}"/>
              </a:ext>
            </a:extLst>
          </p:cNvPr>
          <p:cNvSpPr/>
          <p:nvPr/>
        </p:nvSpPr>
        <p:spPr>
          <a:xfrm>
            <a:off x="622800" y="5433177"/>
            <a:ext cx="5612400" cy="3226729"/>
          </a:xfrm>
          <a:prstGeom prst="rect">
            <a:avLst/>
          </a:prstGeom>
          <a:noFill/>
          <a:ln w="9525" cap="flat" cmpd="sng" algn="ctr">
            <a:solidFill>
              <a:schemeClr val="tx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4472C4"/>
              </a:solidFill>
              <a:effectLst/>
              <a:uLnTx/>
              <a:uFillTx/>
              <a:latin typeface="メイリオ"/>
              <a:ea typeface="メイリオ"/>
              <a:cs typeface="+mn-cs"/>
            </a:endParaRPr>
          </a:p>
        </p:txBody>
      </p:sp>
      <p:sp>
        <p:nvSpPr>
          <p:cNvPr id="31" name="テキスト プレースホルダー 5">
            <a:extLst>
              <a:ext uri="{FF2B5EF4-FFF2-40B4-BE49-F238E27FC236}">
                <a16:creationId xmlns:a16="http://schemas.microsoft.com/office/drawing/2014/main" id="{35BC2DBB-AAEC-23AD-055A-F7D8D8F461F7}"/>
              </a:ext>
            </a:extLst>
          </p:cNvPr>
          <p:cNvSpPr txBox="1">
            <a:spLocks/>
          </p:cNvSpPr>
          <p:nvPr/>
        </p:nvSpPr>
        <p:spPr>
          <a:xfrm>
            <a:off x="622800" y="5201267"/>
            <a:ext cx="5612400" cy="23191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rgbClr val="4472C4">
                    <a:lumMod val="75000"/>
                  </a:srgbClr>
                </a:solidFill>
                <a:effectLst/>
                <a:uLnTx/>
                <a:uFillTx/>
                <a:latin typeface="メイリオ"/>
                <a:ea typeface="メイリオ"/>
                <a:cs typeface="+mn-cs"/>
              </a:rPr>
              <a:t>診断方法</a:t>
            </a:r>
          </a:p>
        </p:txBody>
      </p:sp>
      <p:sp>
        <p:nvSpPr>
          <p:cNvPr id="32" name="テキスト プレースホルダー 5">
            <a:extLst>
              <a:ext uri="{FF2B5EF4-FFF2-40B4-BE49-F238E27FC236}">
                <a16:creationId xmlns:a16="http://schemas.microsoft.com/office/drawing/2014/main" id="{54B6DEB6-BC03-CEC0-DFFF-C4EC4FA30B2E}"/>
              </a:ext>
            </a:extLst>
          </p:cNvPr>
          <p:cNvSpPr txBox="1">
            <a:spLocks/>
          </p:cNvSpPr>
          <p:nvPr/>
        </p:nvSpPr>
        <p:spPr>
          <a:xfrm>
            <a:off x="622800" y="2615576"/>
            <a:ext cx="5612400" cy="23191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rgbClr val="4472C4">
                    <a:lumMod val="75000"/>
                  </a:srgbClr>
                </a:solidFill>
                <a:effectLst/>
                <a:uLnTx/>
                <a:uFillTx/>
                <a:latin typeface="メイリオ"/>
                <a:ea typeface="メイリオ"/>
                <a:cs typeface="+mn-cs"/>
              </a:rPr>
              <a:t>分類</a:t>
            </a:r>
          </a:p>
        </p:txBody>
      </p:sp>
      <p:graphicFrame>
        <p:nvGraphicFramePr>
          <p:cNvPr id="34" name="表 34">
            <a:extLst>
              <a:ext uri="{FF2B5EF4-FFF2-40B4-BE49-F238E27FC236}">
                <a16:creationId xmlns:a16="http://schemas.microsoft.com/office/drawing/2014/main" id="{8CAE4599-C66E-6737-82DC-B3E54235001A}"/>
              </a:ext>
            </a:extLst>
          </p:cNvPr>
          <p:cNvGraphicFramePr>
            <a:graphicFrameLocks noGrp="1"/>
          </p:cNvGraphicFramePr>
          <p:nvPr/>
        </p:nvGraphicFramePr>
        <p:xfrm>
          <a:off x="719136" y="6391321"/>
          <a:ext cx="3948113" cy="1066800"/>
        </p:xfrm>
        <a:graphic>
          <a:graphicData uri="http://schemas.openxmlformats.org/drawingml/2006/table">
            <a:tbl>
              <a:tblPr firstRow="1" bandRow="1">
                <a:tableStyleId>{7DF18680-E054-41AD-8BC1-D1AEF772440D}</a:tableStyleId>
              </a:tblPr>
              <a:tblGrid>
                <a:gridCol w="2877965">
                  <a:extLst>
                    <a:ext uri="{9D8B030D-6E8A-4147-A177-3AD203B41FA5}">
                      <a16:colId xmlns:a16="http://schemas.microsoft.com/office/drawing/2014/main" val="704983289"/>
                    </a:ext>
                  </a:extLst>
                </a:gridCol>
                <a:gridCol w="1070148">
                  <a:extLst>
                    <a:ext uri="{9D8B030D-6E8A-4147-A177-3AD203B41FA5}">
                      <a16:colId xmlns:a16="http://schemas.microsoft.com/office/drawing/2014/main" val="2377223730"/>
                    </a:ext>
                  </a:extLst>
                </a:gridCol>
              </a:tblGrid>
              <a:tr h="168345">
                <a:tc>
                  <a:txBody>
                    <a:bodyPr/>
                    <a:lstStyle/>
                    <a:p>
                      <a:pPr algn="ctr"/>
                      <a:r>
                        <a:rPr kumimoji="1" lang="ja-JP" altLang="en-US" sz="800"/>
                        <a:t>項目</a:t>
                      </a:r>
                      <a:endParaRPr kumimoji="1" lang="ja-JP" altLang="en-US" sz="800">
                        <a:latin typeface="+mn-ea"/>
                        <a:ea typeface="+mn-e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1">
                        <a:lumMod val="75000"/>
                      </a:schemeClr>
                    </a:solidFill>
                  </a:tcPr>
                </a:tc>
                <a:tc>
                  <a:txBody>
                    <a:bodyPr/>
                    <a:lstStyle/>
                    <a:p>
                      <a:pPr algn="ctr"/>
                      <a:r>
                        <a:rPr kumimoji="1" lang="ja-JP" altLang="en-US" sz="800"/>
                        <a:t>点数</a:t>
                      </a:r>
                      <a:endParaRPr kumimoji="1" lang="ja-JP" altLang="en-US" sz="800">
                        <a:latin typeface="+mn-ea"/>
                        <a:ea typeface="+mn-e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540732556"/>
                  </a:ext>
                </a:extLst>
              </a:tr>
              <a:tr h="168345">
                <a:tc>
                  <a:txBody>
                    <a:bodyPr/>
                    <a:lstStyle/>
                    <a:p>
                      <a:r>
                        <a:rPr kumimoji="1" lang="ja-JP" altLang="en-US" sz="800"/>
                        <a:t>実施している</a:t>
                      </a:r>
                      <a:endParaRPr kumimoji="1" lang="ja-JP" altLang="en-US" sz="800">
                        <a:latin typeface="+mn-ea"/>
                        <a:ea typeface="+mn-e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800"/>
                        <a:t>4</a:t>
                      </a:r>
                      <a:r>
                        <a:rPr kumimoji="1" lang="ja-JP" altLang="en-US" sz="800"/>
                        <a:t>点</a:t>
                      </a:r>
                      <a:endParaRPr kumimoji="1" lang="ja-JP" altLang="en-US" sz="800">
                        <a:latin typeface="+mn-ea"/>
                        <a:ea typeface="+mn-e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185423319"/>
                  </a:ext>
                </a:extLst>
              </a:tr>
              <a:tr h="168345">
                <a:tc>
                  <a:txBody>
                    <a:bodyPr/>
                    <a:lstStyle/>
                    <a:p>
                      <a:r>
                        <a:rPr kumimoji="1" lang="ja-JP" altLang="en-US" sz="800"/>
                        <a:t>一部実施している</a:t>
                      </a:r>
                      <a:endParaRPr kumimoji="1" lang="ja-JP" altLang="en-US" sz="800">
                        <a:latin typeface="+mn-ea"/>
                        <a:ea typeface="+mn-e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800"/>
                        <a:t>2</a:t>
                      </a:r>
                      <a:r>
                        <a:rPr kumimoji="1" lang="ja-JP" altLang="en-US" sz="800"/>
                        <a:t>点</a:t>
                      </a:r>
                      <a:endParaRPr kumimoji="1" lang="ja-JP" altLang="en-US" sz="800">
                        <a:latin typeface="+mn-ea"/>
                        <a:ea typeface="+mn-e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57094739"/>
                  </a:ext>
                </a:extLst>
              </a:tr>
              <a:tr h="168345">
                <a:tc>
                  <a:txBody>
                    <a:bodyPr/>
                    <a:lstStyle/>
                    <a:p>
                      <a:r>
                        <a:rPr kumimoji="1" lang="ja-JP" altLang="en-US" sz="800"/>
                        <a:t>実施していない</a:t>
                      </a:r>
                      <a:endParaRPr kumimoji="1" lang="ja-JP" altLang="en-US" sz="800">
                        <a:latin typeface="+mn-ea"/>
                        <a:ea typeface="+mn-e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800"/>
                        <a:t>0</a:t>
                      </a:r>
                      <a:r>
                        <a:rPr kumimoji="1" lang="ja-JP" altLang="en-US" sz="800"/>
                        <a:t>点</a:t>
                      </a:r>
                      <a:endParaRPr kumimoji="1" lang="en-US" altLang="ja-JP" sz="800">
                        <a:latin typeface="+mn-ea"/>
                        <a:ea typeface="+mn-e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2086417"/>
                  </a:ext>
                </a:extLst>
              </a:tr>
              <a:tr h="168345">
                <a:tc>
                  <a:txBody>
                    <a:bodyPr/>
                    <a:lstStyle/>
                    <a:p>
                      <a:r>
                        <a:rPr kumimoji="1" lang="ja-JP" altLang="en-US" sz="800"/>
                        <a:t>わからない</a:t>
                      </a:r>
                      <a:endParaRPr kumimoji="1" lang="ja-JP" altLang="en-US" sz="800">
                        <a:latin typeface="+mn-ea"/>
                        <a:ea typeface="+mn-e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r>
                        <a:rPr kumimoji="1" lang="en-US" altLang="ja-JP" sz="800"/>
                        <a:t>-1</a:t>
                      </a:r>
                      <a:r>
                        <a:rPr kumimoji="1" lang="ja-JP" altLang="en-US" sz="800"/>
                        <a:t>点</a:t>
                      </a:r>
                      <a:endParaRPr kumimoji="1" lang="ja-JP" altLang="en-US" sz="800">
                        <a:latin typeface="+mn-ea"/>
                        <a:ea typeface="+mn-e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90275322"/>
                  </a:ext>
                </a:extLst>
              </a:tr>
            </a:tbl>
          </a:graphicData>
        </a:graphic>
      </p:graphicFrame>
      <p:pic>
        <p:nvPicPr>
          <p:cNvPr id="36" name="図 35">
            <a:extLst>
              <a:ext uri="{FF2B5EF4-FFF2-40B4-BE49-F238E27FC236}">
                <a16:creationId xmlns:a16="http://schemas.microsoft.com/office/drawing/2014/main" id="{05EC55C7-D4FE-2140-22D7-14ED06D534E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74974" y="6412867"/>
            <a:ext cx="952500" cy="952500"/>
          </a:xfrm>
          <a:prstGeom prst="rect">
            <a:avLst/>
          </a:prstGeom>
        </p:spPr>
      </p:pic>
      <p:graphicFrame>
        <p:nvGraphicFramePr>
          <p:cNvPr id="6" name="表 5">
            <a:extLst>
              <a:ext uri="{FF2B5EF4-FFF2-40B4-BE49-F238E27FC236}">
                <a16:creationId xmlns:a16="http://schemas.microsoft.com/office/drawing/2014/main" id="{267D13E7-42CE-5FE4-3C05-4C58C32ECE4D}"/>
              </a:ext>
            </a:extLst>
          </p:cNvPr>
          <p:cNvGraphicFramePr>
            <a:graphicFrameLocks noGrp="1"/>
          </p:cNvGraphicFramePr>
          <p:nvPr/>
        </p:nvGraphicFramePr>
        <p:xfrm>
          <a:off x="622800" y="2052000"/>
          <a:ext cx="5612400" cy="58064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30849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　「５分でできる！情報セキュリティ自社診断」を利用することで、自社の情報セキュリティ対策が、どれくらい実施できているかを把握できます。自社診断は、次ページに示す</a:t>
                      </a:r>
                      <a:r>
                        <a:rPr kumimoji="1" lang="en-US" altLang="ja-JP" sz="1050" b="0">
                          <a:solidFill>
                            <a:schemeClr val="tx1"/>
                          </a:solidFill>
                          <a:latin typeface="+mn-ea"/>
                          <a:ea typeface="+mn-ea"/>
                        </a:rPr>
                        <a:t>25</a:t>
                      </a:r>
                      <a:r>
                        <a:rPr kumimoji="1" lang="ja-JP" altLang="en-US" sz="1050" b="0">
                          <a:solidFill>
                            <a:schemeClr val="tx1"/>
                          </a:solidFill>
                          <a:latin typeface="+mn-ea"/>
                          <a:ea typeface="+mn-ea"/>
                        </a:rPr>
                        <a:t>項目の設問に答えるだけで情報セキュリティ対策の実施状況が把握できます。</a:t>
                      </a:r>
                      <a:endParaRPr kumimoji="1" lang="en-US" altLang="ja-JP" sz="1050" b="0">
                        <a:solidFill>
                          <a:schemeClr val="tx1"/>
                        </a:solidFill>
                        <a:latin typeface="+mn-ea"/>
                        <a:ea typeface="+mn-ea"/>
                      </a:endParaRP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graphicFrame>
        <p:nvGraphicFramePr>
          <p:cNvPr id="7" name="表 10">
            <a:extLst>
              <a:ext uri="{FF2B5EF4-FFF2-40B4-BE49-F238E27FC236}">
                <a16:creationId xmlns:a16="http://schemas.microsoft.com/office/drawing/2014/main" id="{5E7A7C8F-265C-86B6-7CF1-20F73F33E0E3}"/>
              </a:ext>
            </a:extLst>
          </p:cNvPr>
          <p:cNvGraphicFramePr>
            <a:graphicFrameLocks noGrp="1"/>
          </p:cNvGraphicFramePr>
          <p:nvPr/>
        </p:nvGraphicFramePr>
        <p:xfrm>
          <a:off x="621092" y="8870080"/>
          <a:ext cx="5615815" cy="365760"/>
        </p:xfrm>
        <a:graphic>
          <a:graphicData uri="http://schemas.openxmlformats.org/drawingml/2006/table">
            <a:tbl>
              <a:tblPr firstRow="1" bandRow="1">
                <a:tableStyleId>{5C22544A-7EE6-4342-B048-85BDC9FD1C3A}</a:tableStyleId>
              </a:tblPr>
              <a:tblGrid>
                <a:gridCol w="1893508">
                  <a:extLst>
                    <a:ext uri="{9D8B030D-6E8A-4147-A177-3AD203B41FA5}">
                      <a16:colId xmlns:a16="http://schemas.microsoft.com/office/drawing/2014/main" val="727053212"/>
                    </a:ext>
                  </a:extLst>
                </a:gridCol>
                <a:gridCol w="3722307">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a:solidFill>
                            <a:sysClr val="windowText" lastClr="000000"/>
                          </a:solidFill>
                          <a:latin typeface="メイリオ" panose="020B0604030504040204" pitchFamily="50" charset="-128"/>
                          <a:ea typeface="メイリオ" panose="020B0604030504040204" pitchFamily="50" charset="-128"/>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en-US" altLang="ja-JP" sz="600" b="0" u="sng" baseline="0">
                        <a:solidFill>
                          <a:schemeClr val="tx1"/>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08624054"/>
                  </a:ext>
                </a:extLst>
              </a:tr>
              <a:tr h="0">
                <a:tc>
                  <a:txBody>
                    <a:bodyPr/>
                    <a:lstStyle/>
                    <a:p>
                      <a:r>
                        <a:rPr kumimoji="1" lang="en-US" altLang="ja-JP" sz="600" b="0">
                          <a:solidFill>
                            <a:sysClr val="windowText" lastClr="000000"/>
                          </a:solidFill>
                          <a:latin typeface="メイリオ" panose="020B0604030504040204" pitchFamily="50" charset="-128"/>
                          <a:ea typeface="メイリオ" panose="020B0604030504040204" pitchFamily="50" charset="-128"/>
                        </a:rPr>
                        <a:t>5</a:t>
                      </a:r>
                      <a:r>
                        <a:rPr kumimoji="1" lang="ja-JP" altLang="en-US" sz="600" b="0">
                          <a:solidFill>
                            <a:sysClr val="windowText" lastClr="000000"/>
                          </a:solidFill>
                          <a:latin typeface="メイリオ" panose="020B0604030504040204" pitchFamily="50" charset="-128"/>
                          <a:ea typeface="メイリオ" panose="020B0604030504040204" pitchFamily="50" charset="-128"/>
                        </a:rPr>
                        <a:t>分でできる！情報セキュリティ自社診断</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600" b="0" u="sng" baseline="0">
                          <a:solidFill>
                            <a:schemeClr val="tx1"/>
                          </a:solidFill>
                          <a:uFill>
                            <a:solidFill>
                              <a:schemeClr val="bg1"/>
                            </a:solidFill>
                          </a:uFill>
                          <a:latin typeface="+mn-ea"/>
                          <a:ea typeface="+mn-ea"/>
                          <a:hlinkClick r:id="rId3"/>
                        </a:rPr>
                        <a:t>https://www.ipa.go.jp/security/guide/sme/5minutes.html</a:t>
                      </a:r>
                      <a:endParaRPr kumimoji="1" lang="en-US" altLang="ja-JP" sz="600" b="0" u="sng" baseline="0">
                        <a:solidFill>
                          <a:schemeClr val="tx1"/>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bl>
          </a:graphicData>
        </a:graphic>
      </p:graphicFrame>
      <p:sp>
        <p:nvSpPr>
          <p:cNvPr id="5" name="テキスト プレースホルダー 2">
            <a:extLst>
              <a:ext uri="{FF2B5EF4-FFF2-40B4-BE49-F238E27FC236}">
                <a16:creationId xmlns:a16="http://schemas.microsoft.com/office/drawing/2014/main" id="{8EC6E2CC-9150-4B3C-C4EE-BA2FFFCA7ECA}"/>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3</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サイバーセキュリティの基礎知識</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hlinkClick r:id="rId4" action="ppaction://hlinksldjump"/>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3-3. Security Action</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（セキュリティ対策自己宣言）</a:t>
            </a:r>
          </a:p>
        </p:txBody>
      </p:sp>
      <p:sp>
        <p:nvSpPr>
          <p:cNvPr id="10" name="テキスト ボックス 9">
            <a:extLst>
              <a:ext uri="{FF2B5EF4-FFF2-40B4-BE49-F238E27FC236}">
                <a16:creationId xmlns:a16="http://schemas.microsoft.com/office/drawing/2014/main" id="{20DD0537-A5E1-2BC9-5E43-B78859A291DA}"/>
              </a:ext>
            </a:extLst>
          </p:cNvPr>
          <p:cNvSpPr txBox="1"/>
          <p:nvPr/>
        </p:nvSpPr>
        <p:spPr>
          <a:xfrm>
            <a:off x="622800" y="8657404"/>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5</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分でできる！情報セキュリティ自社診断</a:t>
            </a:r>
            <a:r>
              <a:rPr kumimoji="1" lang="ja-JP" altLang="en-US" sz="600" b="0" i="0" u="none" strike="noStrike" kern="1200" cap="none" spc="0" normalizeH="0" baseline="0" noProof="0">
                <a:ln>
                  <a:noFill/>
                </a:ln>
                <a:solidFill>
                  <a:sysClr val="windowText" lastClr="000000"/>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endParaRPr kumimoji="1" lang="ja-JP" altLang="en-US" sz="6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spTree>
    <p:extLst>
      <p:ext uri="{BB962C8B-B14F-4D97-AF65-F5344CB8AC3E}">
        <p14:creationId xmlns:p14="http://schemas.microsoft.com/office/powerpoint/2010/main" val="458801345"/>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836ADEC9-83C2-AD98-7A74-1893B89C846C}"/>
              </a:ext>
            </a:extLst>
          </p:cNvPr>
          <p:cNvSpPr>
            <a:spLocks noGrp="1"/>
          </p:cNvSpPr>
          <p:nvPr>
            <p:ph type="body" sz="quarter" idx="32"/>
          </p:nvPr>
        </p:nvSpPr>
        <p:spPr/>
        <p:txBody>
          <a:bodyPr/>
          <a:lstStyle/>
          <a:p>
            <a:r>
              <a:rPr kumimoji="1" lang="ja-JP" altLang="en-US"/>
              <a:t>参考文献</a:t>
            </a:r>
          </a:p>
        </p:txBody>
      </p:sp>
      <p:graphicFrame>
        <p:nvGraphicFramePr>
          <p:cNvPr id="10" name="表 4">
            <a:extLst>
              <a:ext uri="{FF2B5EF4-FFF2-40B4-BE49-F238E27FC236}">
                <a16:creationId xmlns:a16="http://schemas.microsoft.com/office/drawing/2014/main" id="{405D8743-486F-D856-9D78-987034C8510C}"/>
              </a:ext>
            </a:extLst>
          </p:cNvPr>
          <p:cNvGraphicFramePr>
            <a:graphicFrameLocks noGrp="1"/>
          </p:cNvGraphicFramePr>
          <p:nvPr>
            <p:extLst>
              <p:ext uri="{D42A27DB-BD31-4B8C-83A1-F6EECF244321}">
                <p14:modId xmlns:p14="http://schemas.microsoft.com/office/powerpoint/2010/main" val="3134557372"/>
              </p:ext>
            </p:extLst>
          </p:nvPr>
        </p:nvGraphicFramePr>
        <p:xfrm>
          <a:off x="622800" y="1450800"/>
          <a:ext cx="5612400" cy="7539768"/>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967608603"/>
                    </a:ext>
                  </a:extLst>
                </a:gridCol>
              </a:tblGrid>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中堅・中小企業等向け「デジタルガバナンス・コード」実践の手引き</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99861364"/>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2"/>
                        </a:rPr>
                        <a:t>https://www.meti.go.jp/policy/it_policy/investment/dx-chushoguidebook/contents.html</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4657860"/>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サイバーセキュリティ経営ガイドライン</a:t>
                      </a:r>
                      <a:r>
                        <a:rPr kumimoji="1" lang="en-US" altLang="ja-JP" sz="900" b="0">
                          <a:solidFill>
                            <a:sysClr val="windowText" lastClr="000000"/>
                          </a:solidFill>
                          <a:latin typeface="+mn-ea"/>
                          <a:ea typeface="+mn-ea"/>
                        </a:rPr>
                        <a:t>Ver 3.0</a:t>
                      </a:r>
                      <a:endParaRPr kumimoji="1" lang="ja-JP" altLang="en-US"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30613721"/>
                  </a:ext>
                </a:extLst>
              </a:tr>
              <a:tr h="1725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3"/>
                        </a:rPr>
                        <a:t>https://www.meti.go.jp/policy/netsecurity/downloadfiles/guide_v3.0.pdf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94845686"/>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err="1">
                          <a:solidFill>
                            <a:sysClr val="windowText" lastClr="000000"/>
                          </a:solidFill>
                          <a:latin typeface="+mn-ea"/>
                          <a:ea typeface="+mn-ea"/>
                        </a:rPr>
                        <a:t>ICSCoE</a:t>
                      </a:r>
                      <a:r>
                        <a:rPr kumimoji="1" lang="ja-JP" altLang="en-US" sz="900" b="0">
                          <a:solidFill>
                            <a:sysClr val="windowText" lastClr="000000"/>
                          </a:solidFill>
                          <a:latin typeface="+mn-ea"/>
                          <a:ea typeface="+mn-ea"/>
                        </a:rPr>
                        <a:t>中核人材育成プログラム</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27747074"/>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4"/>
                        </a:rPr>
                        <a:t>https://www.ipa.go.jp/jinzai/ics/core_human_resource</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20832797"/>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セキュリティ・キャンプ</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77164941"/>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5"/>
                        </a:rPr>
                        <a:t>https://www.security-camp.or.jp</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88084402"/>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latin typeface="+mn-ea"/>
                          <a:ea typeface="+mn-ea"/>
                        </a:rPr>
                        <a:t>SECURITY ACTION </a:t>
                      </a:r>
                      <a:r>
                        <a:rPr kumimoji="1" lang="ja-JP" altLang="en-US" sz="900" b="0">
                          <a:solidFill>
                            <a:sysClr val="windowText" lastClr="000000"/>
                          </a:solidFill>
                          <a:latin typeface="+mn-ea"/>
                          <a:ea typeface="+mn-ea"/>
                        </a:rPr>
                        <a:t>セキュリティ対策自己宣言</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25408274"/>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6"/>
                        </a:rPr>
                        <a:t>https://www.ipa.go.jp/security/security-action</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96076012"/>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サイバーセキュリティお助け隊サービス制度</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66565195"/>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7"/>
                        </a:rPr>
                        <a:t>https://www.ipa.go.jp/security/sme/otasuketai-about.html</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92703202"/>
                  </a:ext>
                </a:extLst>
              </a:tr>
              <a:tr h="1725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中小企業等担当者向け テレワークセキュリティの手引き</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60205563"/>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8"/>
                        </a:rPr>
                        <a:t>https://www.soumu.go.jp/main_content/000753141.pdf</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01969689"/>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err="1">
                          <a:solidFill>
                            <a:sysClr val="windowText" lastClr="000000"/>
                          </a:solidFill>
                          <a:latin typeface="+mn-ea"/>
                          <a:ea typeface="+mn-ea"/>
                        </a:rPr>
                        <a:t>i</a:t>
                      </a:r>
                      <a:r>
                        <a:rPr kumimoji="1" lang="ja-JP" altLang="en-US" sz="900" b="0">
                          <a:solidFill>
                            <a:sysClr val="windowText" lastClr="000000"/>
                          </a:solidFill>
                          <a:latin typeface="+mn-ea"/>
                          <a:ea typeface="+mn-ea"/>
                        </a:rPr>
                        <a:t>パス</a:t>
                      </a:r>
                      <a:r>
                        <a:rPr kumimoji="1" lang="en-US" altLang="ja-JP" sz="900" b="0">
                          <a:solidFill>
                            <a:sysClr val="windowText" lastClr="000000"/>
                          </a:solidFill>
                          <a:latin typeface="+mn-ea"/>
                          <a:ea typeface="+mn-ea"/>
                        </a:rPr>
                        <a:t>Web</a:t>
                      </a:r>
                      <a:r>
                        <a:rPr kumimoji="1" lang="ja-JP" altLang="en-US" sz="900" b="0">
                          <a:solidFill>
                            <a:sysClr val="windowText" lastClr="000000"/>
                          </a:solidFill>
                          <a:latin typeface="+mn-ea"/>
                          <a:ea typeface="+mn-ea"/>
                        </a:rPr>
                        <a:t>サイト</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4603439"/>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9"/>
                        </a:rPr>
                        <a:t>https://www3.jitec.ipa.go.jp/JitesCbt/index.html</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34101035"/>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latin typeface="+mn-ea"/>
                          <a:ea typeface="+mn-ea"/>
                        </a:rPr>
                        <a:t>IT</a:t>
                      </a:r>
                      <a:r>
                        <a:rPr kumimoji="1" lang="ja-JP" altLang="en-US" sz="900" b="0">
                          <a:solidFill>
                            <a:sysClr val="windowText" lastClr="000000"/>
                          </a:solidFill>
                          <a:latin typeface="+mn-ea"/>
                          <a:ea typeface="+mn-ea"/>
                        </a:rPr>
                        <a:t>パスポート試験</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81946683"/>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0"/>
                        </a:rPr>
                        <a:t>https://www.ipa.go.jp/shiken/kubun/ip.html</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51374508"/>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情報セキュリティマネジメント試験</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01133808"/>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1"/>
                        </a:rPr>
                        <a:t>https://www.ipa.go.jp/shiken/kubun/sg.html</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2072047"/>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900" b="0">
                          <a:solidFill>
                            <a:sysClr val="windowText" lastClr="000000"/>
                          </a:solidFill>
                          <a:latin typeface="+mn-ea"/>
                          <a:ea typeface="+mn-ea"/>
                        </a:rPr>
                        <a:t>基本情報技術者試験</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53573494"/>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2"/>
                        </a:rPr>
                        <a:t>https://www.ipa.go.jp/shiken/kubun/fe.html</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87537073"/>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サイバー攻撃対応事例</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90389868"/>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3"/>
                        </a:rPr>
                        <a:t>https://security-portal.nisc.go.jp/dx/provinatack.html</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75809059"/>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リスク分析シート</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50459905"/>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4"/>
                        </a:rPr>
                        <a:t>https://www.ipa.go.jp/security/guide/sme/ug65p90000019cbk-att/000055518.xlsx</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91327608"/>
                  </a:ext>
                </a:extLst>
              </a:tr>
              <a:tr h="1565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セキュリティ関連費用の可視化</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304333"/>
                  </a:ext>
                </a:extLst>
              </a:tr>
              <a:tr h="2504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5"/>
                        </a:rPr>
                        <a:t>https://www.ipa.go.jp/jinzai/ics/core_human_resource/final_project/2022/visualization-costs.html</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0230492"/>
                  </a:ext>
                </a:extLst>
              </a:tr>
              <a:tr h="2504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mn-ea"/>
                          <a:ea typeface="+mn-ea"/>
                        </a:rPr>
                        <a:t>中小企業の情報セキュリティ対策ガイドライン第</a:t>
                      </a:r>
                      <a:r>
                        <a:rPr kumimoji="1" lang="en-US" altLang="ja-JP" sz="900" b="0">
                          <a:solidFill>
                            <a:sysClr val="windowText" lastClr="000000"/>
                          </a:solidFill>
                          <a:latin typeface="+mn-ea"/>
                          <a:ea typeface="+mn-ea"/>
                        </a:rPr>
                        <a:t>3</a:t>
                      </a:r>
                      <a:r>
                        <a:rPr kumimoji="1" lang="ja-JP" altLang="en-US" sz="900" b="0">
                          <a:solidFill>
                            <a:sysClr val="windowText" lastClr="000000"/>
                          </a:solidFill>
                          <a:latin typeface="+mn-ea"/>
                          <a:ea typeface="+mn-ea"/>
                        </a:rPr>
                        <a:t>版</a:t>
                      </a:r>
                      <a:endParaRPr kumimoji="1" lang="en-US" altLang="ja-JP"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73238481"/>
                  </a:ext>
                </a:extLst>
              </a:tr>
              <a:tr h="2504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6"/>
                        </a:rPr>
                        <a:t>https://www.ipa.go.jp/security/guide/sme/about.html</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38789300"/>
                  </a:ext>
                </a:extLst>
              </a:tr>
              <a:tr h="2504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900" b="0">
                          <a:solidFill>
                            <a:sysClr val="windowText" lastClr="000000"/>
                          </a:solidFill>
                          <a:latin typeface="+mn-ea"/>
                          <a:ea typeface="+mn-ea"/>
                        </a:rPr>
                        <a:t>ISMS</a:t>
                      </a:r>
                      <a:r>
                        <a:rPr kumimoji="1" lang="zh-TW" altLang="en-US" sz="900" b="0">
                          <a:solidFill>
                            <a:sysClr val="windowText" lastClr="000000"/>
                          </a:solidFill>
                          <a:latin typeface="+mn-ea"/>
                          <a:ea typeface="+mn-ea"/>
                        </a:rPr>
                        <a:t>適合性評価制度</a:t>
                      </a:r>
                      <a:endParaRPr kumimoji="1" lang="ja-JP" altLang="en-US" sz="900" b="0">
                        <a:solidFill>
                          <a:sysClr val="windowText" lastClr="000000"/>
                        </a:solid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04491692"/>
                  </a:ext>
                </a:extLst>
              </a:tr>
              <a:tr h="2504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mn-ea"/>
                          <a:ea typeface="+mn-ea"/>
                          <a:hlinkClick r:id="rId17"/>
                        </a:rPr>
                        <a:t>https://isms.jp/isms.html</a:t>
                      </a:r>
                      <a:endParaRPr kumimoji="1" lang="en-US" altLang="ja-JP" sz="900" b="0" u="sng" baseline="0">
                        <a:solidFill>
                          <a:sysClr val="windowText" lastClr="000000"/>
                        </a:solidFill>
                        <a:uFill>
                          <a:solidFill>
                            <a:schemeClr val="bg1"/>
                          </a:solidFill>
                        </a:uFill>
                        <a:latin typeface="+mn-ea"/>
                        <a:ea typeface="+mn-ea"/>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40111803"/>
                  </a:ext>
                </a:extLst>
              </a:tr>
            </a:tbl>
          </a:graphicData>
        </a:graphic>
      </p:graphicFrame>
    </p:spTree>
    <p:extLst>
      <p:ext uri="{BB962C8B-B14F-4D97-AF65-F5344CB8AC3E}">
        <p14:creationId xmlns:p14="http://schemas.microsoft.com/office/powerpoint/2010/main" val="10511030"/>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30DB37C1-EBEF-9671-AFA8-1028057746A2}"/>
              </a:ext>
            </a:extLst>
          </p:cNvPr>
          <p:cNvSpPr>
            <a:spLocks noGrp="1"/>
          </p:cNvSpPr>
          <p:nvPr>
            <p:ph type="body" sz="quarter" idx="32"/>
          </p:nvPr>
        </p:nvSpPr>
        <p:spPr/>
        <p:txBody>
          <a:bodyPr/>
          <a:lstStyle/>
          <a:p>
            <a:r>
              <a:rPr kumimoji="1" lang="ja-JP" altLang="en-US"/>
              <a:t>参考文献</a:t>
            </a:r>
          </a:p>
        </p:txBody>
      </p:sp>
      <p:graphicFrame>
        <p:nvGraphicFramePr>
          <p:cNvPr id="10" name="表 4">
            <a:extLst>
              <a:ext uri="{FF2B5EF4-FFF2-40B4-BE49-F238E27FC236}">
                <a16:creationId xmlns:a16="http://schemas.microsoft.com/office/drawing/2014/main" id="{405D8743-486F-D856-9D78-987034C8510C}"/>
              </a:ext>
            </a:extLst>
          </p:cNvPr>
          <p:cNvGraphicFramePr>
            <a:graphicFrameLocks noGrp="1"/>
          </p:cNvGraphicFramePr>
          <p:nvPr>
            <p:extLst>
              <p:ext uri="{D42A27DB-BD31-4B8C-83A1-F6EECF244321}">
                <p14:modId xmlns:p14="http://schemas.microsoft.com/office/powerpoint/2010/main" val="252202113"/>
              </p:ext>
            </p:extLst>
          </p:nvPr>
        </p:nvGraphicFramePr>
        <p:xfrm>
          <a:off x="622800" y="1450985"/>
          <a:ext cx="5612400" cy="77724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967608603"/>
                    </a:ext>
                  </a:extLst>
                </a:gridCol>
              </a:tblGrid>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メイリオ" panose="020B0604030504040204" pitchFamily="50" charset="-128"/>
                          <a:ea typeface="メイリオ" panose="020B0604030504040204" pitchFamily="50" charset="-128"/>
                        </a:rPr>
                        <a:t>セキュリティ関連</a:t>
                      </a:r>
                      <a:r>
                        <a:rPr kumimoji="1" lang="en-US" altLang="ja-JP" sz="900" b="0">
                          <a:solidFill>
                            <a:sysClr val="windowText" lastClr="000000"/>
                          </a:solidFill>
                          <a:latin typeface="メイリオ" panose="020B0604030504040204" pitchFamily="50" charset="-128"/>
                          <a:ea typeface="メイリオ" panose="020B0604030504040204" pitchFamily="50" charset="-128"/>
                        </a:rPr>
                        <a:t>NIST</a:t>
                      </a:r>
                      <a:r>
                        <a:rPr kumimoji="1" lang="ja-JP" altLang="en-US" sz="900" b="0">
                          <a:solidFill>
                            <a:sysClr val="windowText" lastClr="000000"/>
                          </a:solidFill>
                          <a:latin typeface="メイリオ" panose="020B0604030504040204" pitchFamily="50" charset="-128"/>
                          <a:ea typeface="メイリオ" panose="020B0604030504040204" pitchFamily="50" charset="-128"/>
                        </a:rPr>
                        <a:t>文書について</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27747074"/>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2"/>
                        </a:rPr>
                        <a:t>https://www.ipa.go.jp/security/reports/oversea/nist/about.html</a:t>
                      </a:r>
                      <a:endPar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72377794"/>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メイリオ" panose="020B0604030504040204" pitchFamily="50" charset="-128"/>
                          <a:ea typeface="メイリオ" panose="020B0604030504040204" pitchFamily="50" charset="-128"/>
                        </a:rPr>
                        <a:t>サイバー・フィジカル・セキュリティ対策フレームワーク</a:t>
                      </a:r>
                      <a:endParaRPr kumimoji="1" lang="en-US" altLang="ja-JP" sz="9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52272400"/>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3"/>
                        </a:rPr>
                        <a:t>https://www.meti.go.jp/policy/netsecurity/wg1/cpsf.html</a:t>
                      </a:r>
                      <a:endPar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85907463"/>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メイリオ" panose="020B0604030504040204" pitchFamily="50" charset="-128"/>
                          <a:ea typeface="メイリオ" panose="020B0604030504040204" pitchFamily="50" charset="-128"/>
                        </a:rPr>
                        <a:t>セキュリティ関連知識の保管庫（ナレッジベース</a:t>
                      </a:r>
                      <a:r>
                        <a:rPr kumimoji="1" lang="en-US" altLang="ja-JP" sz="900" b="0">
                          <a:solidFill>
                            <a:sysClr val="windowText" lastClr="000000"/>
                          </a:solidFill>
                          <a:latin typeface="メイリオ" panose="020B0604030504040204" pitchFamily="50" charset="-128"/>
                          <a:ea typeface="メイリオ" panose="020B0604030504040204" pitchFamily="50" charset="-128"/>
                        </a:rPr>
                        <a:t>2023</a:t>
                      </a:r>
                      <a:r>
                        <a:rPr kumimoji="1" lang="ja-JP" altLang="en-US" sz="900" b="0">
                          <a:solidFill>
                            <a:sysClr val="windowText" lastClr="000000"/>
                          </a:solidFill>
                          <a:latin typeface="メイリオ" panose="020B0604030504040204" pitchFamily="50" charset="-128"/>
                          <a:ea typeface="メイリオ" panose="020B0604030504040204" pitchFamily="50" charset="-128"/>
                        </a:rPr>
                        <a:t>）</a:t>
                      </a:r>
                      <a:endParaRPr kumimoji="1" lang="en-US" altLang="ja-JP" sz="9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66228301"/>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4"/>
                        </a:rPr>
                        <a:t>https://www.cybersecurity.metro.tokyo.lg.jp/security/KnowLedge/</a:t>
                      </a:r>
                      <a:endPar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81903188"/>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メイリオ" panose="020B0604030504040204" pitchFamily="50" charset="-128"/>
                          <a:ea typeface="メイリオ" panose="020B0604030504040204" pitchFamily="50" charset="-128"/>
                        </a:rPr>
                        <a:t>目的や所属・役割から選ぶ施策一覧</a:t>
                      </a:r>
                      <a:endParaRPr kumimoji="1" lang="en-US" altLang="ja-JP" sz="9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34842962"/>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5"/>
                        </a:rPr>
                        <a:t>https://security-portal.nisc.go.jp/curriculum/</a:t>
                      </a:r>
                      <a:endPar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92308400"/>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メイリオ" panose="020B0604030504040204" pitchFamily="50" charset="-128"/>
                          <a:ea typeface="メイリオ" panose="020B0604030504040204" pitchFamily="50" charset="-128"/>
                        </a:rPr>
                        <a:t>サイバー攻撃被害に係る情報の共有・公表ガイダンス</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14423979"/>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6"/>
                        </a:rPr>
                        <a:t>https://www.nisc.go.jp/pdf/council/cs/kyogikai/guidance2022_honbun.pdf</a:t>
                      </a:r>
                      <a:endPar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59528933"/>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メイリオ" panose="020B0604030504040204" pitchFamily="50" charset="-128"/>
                          <a:ea typeface="メイリオ" panose="020B0604030504040204" pitchFamily="50" charset="-128"/>
                        </a:rPr>
                        <a:t>情報セキュリティ</a:t>
                      </a:r>
                      <a:r>
                        <a:rPr kumimoji="1" lang="en-US" altLang="ja-JP" sz="900" b="0">
                          <a:solidFill>
                            <a:sysClr val="windowText" lastClr="000000"/>
                          </a:solidFill>
                          <a:latin typeface="メイリオ" panose="020B0604030504040204" pitchFamily="50" charset="-128"/>
                          <a:ea typeface="メイリオ" panose="020B0604030504040204" pitchFamily="50" charset="-128"/>
                        </a:rPr>
                        <a:t>10</a:t>
                      </a:r>
                      <a:r>
                        <a:rPr kumimoji="1" lang="ja-JP" altLang="en-US" sz="900" b="0">
                          <a:solidFill>
                            <a:sysClr val="windowText" lastClr="000000"/>
                          </a:solidFill>
                          <a:latin typeface="メイリオ" panose="020B0604030504040204" pitchFamily="50" charset="-128"/>
                          <a:ea typeface="メイリオ" panose="020B0604030504040204" pitchFamily="50" charset="-128"/>
                        </a:rPr>
                        <a:t>大脅威 </a:t>
                      </a:r>
                      <a:r>
                        <a:rPr kumimoji="1" lang="en-US" altLang="ja-JP" sz="900" b="0">
                          <a:solidFill>
                            <a:sysClr val="windowText" lastClr="000000"/>
                          </a:solidFill>
                          <a:latin typeface="メイリオ" panose="020B0604030504040204" pitchFamily="50" charset="-128"/>
                          <a:ea typeface="メイリオ" panose="020B0604030504040204" pitchFamily="50" charset="-128"/>
                        </a:rPr>
                        <a:t>2023</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62184794"/>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7"/>
                        </a:rPr>
                        <a:t>https://www.ipa.go.jp/security/10threats/ps6vr70000009r2f-att/kaisetsu_2023.pdf</a:t>
                      </a:r>
                      <a:endPar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99524836"/>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メイリオ" panose="020B0604030504040204" pitchFamily="50" charset="-128"/>
                          <a:ea typeface="メイリオ" panose="020B0604030504040204" pitchFamily="50" charset="-128"/>
                        </a:rPr>
                        <a:t>マルウェア</a:t>
                      </a:r>
                      <a:r>
                        <a:rPr kumimoji="1" lang="en-US" altLang="ja-JP" sz="900" b="0">
                          <a:solidFill>
                            <a:sysClr val="windowText" lastClr="000000"/>
                          </a:solidFill>
                          <a:latin typeface="メイリオ" panose="020B0604030504040204" pitchFamily="50" charset="-128"/>
                          <a:ea typeface="メイリオ" panose="020B0604030504040204" pitchFamily="50" charset="-128"/>
                        </a:rPr>
                        <a:t>｢</a:t>
                      </a:r>
                      <a:r>
                        <a:rPr kumimoji="1" lang="ja-JP" altLang="en-US" sz="900" b="0">
                          <a:solidFill>
                            <a:sysClr val="windowText" lastClr="000000"/>
                          </a:solidFill>
                          <a:latin typeface="メイリオ" panose="020B0604030504040204" pitchFamily="50" charset="-128"/>
                          <a:ea typeface="メイリオ" panose="020B0604030504040204" pitchFamily="50" charset="-128"/>
                        </a:rPr>
                        <a:t>ランサムウェア</a:t>
                      </a:r>
                      <a:r>
                        <a:rPr kumimoji="1" lang="en-US" altLang="ja-JP" sz="900" b="0">
                          <a:solidFill>
                            <a:sysClr val="windowText" lastClr="000000"/>
                          </a:solidFill>
                          <a:latin typeface="メイリオ" panose="020B0604030504040204" pitchFamily="50" charset="-128"/>
                          <a:ea typeface="メイリオ" panose="020B0604030504040204" pitchFamily="50" charset="-128"/>
                        </a:rPr>
                        <a:t>｣</a:t>
                      </a:r>
                      <a:r>
                        <a:rPr kumimoji="1" lang="ja-JP" altLang="en-US" sz="900" b="0">
                          <a:solidFill>
                            <a:sysClr val="windowText" lastClr="000000"/>
                          </a:solidFill>
                          <a:latin typeface="メイリオ" panose="020B0604030504040204" pitchFamily="50" charset="-128"/>
                          <a:ea typeface="メイリオ" panose="020B0604030504040204" pitchFamily="50" charset="-128"/>
                        </a:rPr>
                        <a:t>の脅威と対策（対策編）</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74640220"/>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8"/>
                        </a:rPr>
                        <a:t>https://www.keishicho.metro.tokyo.lg.jp/kurashi/cyber/joho/ransomware_taisaku.html </a:t>
                      </a:r>
                      <a:endPar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97267203"/>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メイリオ" panose="020B0604030504040204" pitchFamily="50" charset="-128"/>
                          <a:ea typeface="メイリオ" panose="020B0604030504040204" pitchFamily="50" charset="-128"/>
                        </a:rPr>
                        <a:t>情報セキュリティ関連規程（サンプル）</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67802284"/>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chemeClr val="tx1"/>
                          </a:solidFill>
                          <a:uFill>
                            <a:solidFill>
                              <a:schemeClr val="bg1"/>
                            </a:solidFill>
                          </a:uFill>
                          <a:latin typeface="メイリオ" panose="020B0604030504040204" pitchFamily="50" charset="-128"/>
                          <a:ea typeface="メイリオ" panose="020B0604030504040204" pitchFamily="50" charset="-128"/>
                          <a:hlinkClick r:id="rId9"/>
                        </a:rPr>
                        <a:t>https://www.ipa.go.jp/security/guide/sme/ug65p90000019cbk-att/000055794.docx</a:t>
                      </a:r>
                      <a:endParaRPr kumimoji="1" lang="en-US" altLang="ja-JP" sz="900" b="0" u="sng" baseline="0">
                        <a:solidFill>
                          <a:schemeClr val="tx1"/>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43573758"/>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メイリオ" panose="020B0604030504040204" pitchFamily="50" charset="-128"/>
                          <a:ea typeface="メイリオ" panose="020B0604030504040204" pitchFamily="50" charset="-128"/>
                        </a:rPr>
                        <a:t>自己点検チェックリスト</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12442976"/>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0"/>
                        </a:rPr>
                        <a:t>https://www.ppc.go.jp/files/pdf/Self_assessment_checklist.pdf</a:t>
                      </a:r>
                      <a:endPar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87592792"/>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メイリオ" panose="020B0604030504040204" pitchFamily="50" charset="-128"/>
                          <a:ea typeface="メイリオ" panose="020B0604030504040204" pitchFamily="50" charset="-128"/>
                        </a:rPr>
                        <a:t>情報セキュリティポリシーサンプル改版（</a:t>
                      </a:r>
                      <a:r>
                        <a:rPr kumimoji="1" lang="en-US" altLang="ja-JP" sz="900" b="0">
                          <a:solidFill>
                            <a:sysClr val="windowText" lastClr="000000"/>
                          </a:solidFill>
                          <a:latin typeface="メイリオ" panose="020B0604030504040204" pitchFamily="50" charset="-128"/>
                          <a:ea typeface="メイリオ" panose="020B0604030504040204" pitchFamily="50" charset="-128"/>
                        </a:rPr>
                        <a:t>1.0</a:t>
                      </a:r>
                      <a:r>
                        <a:rPr kumimoji="1" lang="ja-JP" altLang="en-US" sz="900" b="0">
                          <a:solidFill>
                            <a:sysClr val="windowText" lastClr="000000"/>
                          </a:solidFill>
                          <a:latin typeface="メイリオ" panose="020B0604030504040204" pitchFamily="50" charset="-128"/>
                          <a:ea typeface="メイリオ" panose="020B0604030504040204" pitchFamily="50" charset="-128"/>
                        </a:rPr>
                        <a:t>版）</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99462810"/>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1"/>
                        </a:rPr>
                        <a:t>https://www.jnsa.org/result/2016/policy/</a:t>
                      </a:r>
                      <a:endPar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0386084"/>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latin typeface="メイリオ" panose="020B0604030504040204" pitchFamily="50" charset="-128"/>
                          <a:ea typeface="メイリオ" panose="020B0604030504040204" pitchFamily="50" charset="-128"/>
                        </a:rPr>
                        <a:t>5</a:t>
                      </a:r>
                      <a:r>
                        <a:rPr kumimoji="1" lang="ja-JP" altLang="en-US" sz="900" b="0">
                          <a:solidFill>
                            <a:sysClr val="windowText" lastClr="000000"/>
                          </a:solidFill>
                          <a:latin typeface="メイリオ" panose="020B0604030504040204" pitchFamily="50" charset="-128"/>
                          <a:ea typeface="メイリオ" panose="020B0604030504040204" pitchFamily="50" charset="-128"/>
                        </a:rPr>
                        <a:t>分でできる！情報セキュリティ自社診断</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44949073"/>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chemeClr val="tx1"/>
                          </a:solidFill>
                          <a:uFill>
                            <a:solidFill>
                              <a:schemeClr val="bg1"/>
                            </a:solidFill>
                          </a:uFill>
                          <a:latin typeface="メイリオ" panose="020B0604030504040204" pitchFamily="50" charset="-128"/>
                          <a:ea typeface="メイリオ" panose="020B0604030504040204" pitchFamily="50" charset="-128"/>
                          <a:hlinkClick r:id="rId12"/>
                        </a:rPr>
                        <a:t>https://www.ipa.go.jp/security/guide/sme/ug65p90000019cbk-att/000055848.pdf</a:t>
                      </a:r>
                      <a:endParaRPr kumimoji="1" lang="en-US" altLang="ja-JP" sz="900" b="0" u="sng" baseline="0">
                        <a:solidFill>
                          <a:schemeClr val="tx1"/>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50987478"/>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メイリオ" panose="020B0604030504040204" pitchFamily="50" charset="-128"/>
                          <a:ea typeface="メイリオ" panose="020B0604030504040204" pitchFamily="50" charset="-128"/>
                        </a:rPr>
                        <a:t>情報セキュリティハンドブック（ひな形）</a:t>
                      </a:r>
                      <a:endParaRPr kumimoji="1" lang="en-US" altLang="ja-JP" sz="9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270887"/>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3"/>
                        </a:rPr>
                        <a:t>https://www.ipa.go.jp/security/guide/sme/ug65p90000019cbk-att/000055529.pptx</a:t>
                      </a:r>
                      <a:endPar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56287805"/>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メイリオ" panose="020B0604030504040204" pitchFamily="50" charset="-128"/>
                          <a:ea typeface="メイリオ" panose="020B0604030504040204" pitchFamily="50" charset="-128"/>
                        </a:rPr>
                        <a:t>インターネットの安全・安心ハンドブック</a:t>
                      </a:r>
                      <a:r>
                        <a:rPr kumimoji="1" lang="en-US" altLang="ja-JP" sz="900" b="0">
                          <a:solidFill>
                            <a:sysClr val="windowText" lastClr="000000"/>
                          </a:solidFill>
                          <a:latin typeface="メイリオ" panose="020B0604030504040204" pitchFamily="50" charset="-128"/>
                          <a:ea typeface="メイリオ" panose="020B0604030504040204" pitchFamily="50" charset="-128"/>
                        </a:rPr>
                        <a:t>Ver 5.00</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98489214"/>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4"/>
                        </a:rPr>
                        <a:t>https://security-portal.nisc.go.jp/guidance/handbook.html</a:t>
                      </a:r>
                      <a:endPar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24366807"/>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メイリオ" panose="020B0604030504040204" pitchFamily="50" charset="-128"/>
                          <a:ea typeface="メイリオ" panose="020B0604030504040204" pitchFamily="50" charset="-128"/>
                        </a:rPr>
                        <a:t>テレワークセキュリティガイドライン第</a:t>
                      </a:r>
                      <a:r>
                        <a:rPr kumimoji="1" lang="en-US" altLang="ja-JP" sz="900" b="0">
                          <a:solidFill>
                            <a:sysClr val="windowText" lastClr="000000"/>
                          </a:solidFill>
                          <a:latin typeface="メイリオ" panose="020B0604030504040204" pitchFamily="50" charset="-128"/>
                          <a:ea typeface="メイリオ" panose="020B0604030504040204" pitchFamily="50" charset="-128"/>
                        </a:rPr>
                        <a:t>5</a:t>
                      </a:r>
                      <a:r>
                        <a:rPr kumimoji="1" lang="ja-JP" altLang="en-US" sz="900" b="0">
                          <a:solidFill>
                            <a:sysClr val="windowText" lastClr="000000"/>
                          </a:solidFill>
                          <a:latin typeface="メイリオ" panose="020B0604030504040204" pitchFamily="50" charset="-128"/>
                          <a:ea typeface="メイリオ" panose="020B0604030504040204" pitchFamily="50" charset="-128"/>
                        </a:rPr>
                        <a:t>版</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36709936"/>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5"/>
                        </a:rPr>
                        <a:t>https://www.soumu.go.jp/main_content/000752925.pdf</a:t>
                      </a:r>
                      <a:endPar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45882094"/>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メイリオ" panose="020B0604030504040204" pitchFamily="50" charset="-128"/>
                          <a:ea typeface="メイリオ" panose="020B0604030504040204" pitchFamily="50" charset="-128"/>
                        </a:rPr>
                        <a:t>中小企業のためのクラウドサービス安全利用の手引き</a:t>
                      </a:r>
                      <a:endParaRPr kumimoji="1" lang="en-US" altLang="ja-JP" sz="9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42288603"/>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6"/>
                        </a:rPr>
                        <a:t>https://www.ipa.go.jp/security/guide/sme/ug65p90000019cbk-att/000072150.pdf</a:t>
                      </a:r>
                      <a:endPar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70783252"/>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latin typeface="メイリオ" panose="020B0604030504040204" pitchFamily="50" charset="-128"/>
                          <a:ea typeface="メイリオ" panose="020B0604030504040204" pitchFamily="50" charset="-128"/>
                        </a:rPr>
                        <a:t>ISO/IEC 27001:2022</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48824117"/>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7"/>
                        </a:rPr>
                        <a:t>https://www.iso.org/standard/27001</a:t>
                      </a:r>
                      <a:endPar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16085257"/>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latin typeface="メイリオ" panose="020B0604030504040204" pitchFamily="50" charset="-128"/>
                          <a:ea typeface="メイリオ" panose="020B0604030504040204" pitchFamily="50" charset="-128"/>
                        </a:rPr>
                        <a:t>ISO/IEC 27002:2022</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82642874"/>
                  </a:ext>
                </a:extLst>
              </a:tr>
              <a:tr h="1830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8"/>
                        </a:rPr>
                        <a:t>https://www.iso.org/standard/75652.html</a:t>
                      </a:r>
                      <a:endPar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87288364"/>
                  </a:ext>
                </a:extLst>
              </a:tr>
            </a:tbl>
          </a:graphicData>
        </a:graphic>
      </p:graphicFrame>
    </p:spTree>
    <p:extLst>
      <p:ext uri="{BB962C8B-B14F-4D97-AF65-F5344CB8AC3E}">
        <p14:creationId xmlns:p14="http://schemas.microsoft.com/office/powerpoint/2010/main" val="2958657789"/>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B7DF8770-4CED-8BB1-C361-694E4A3E928E}"/>
              </a:ext>
            </a:extLst>
          </p:cNvPr>
          <p:cNvSpPr>
            <a:spLocks noGrp="1"/>
          </p:cNvSpPr>
          <p:nvPr>
            <p:ph type="body" sz="quarter" idx="32"/>
          </p:nvPr>
        </p:nvSpPr>
        <p:spPr/>
        <p:txBody>
          <a:bodyPr/>
          <a:lstStyle/>
          <a:p>
            <a:r>
              <a:rPr kumimoji="1" lang="ja-JP" altLang="en-US"/>
              <a:t>参考文献</a:t>
            </a:r>
          </a:p>
        </p:txBody>
      </p:sp>
      <p:graphicFrame>
        <p:nvGraphicFramePr>
          <p:cNvPr id="10" name="表 4">
            <a:extLst>
              <a:ext uri="{FF2B5EF4-FFF2-40B4-BE49-F238E27FC236}">
                <a16:creationId xmlns:a16="http://schemas.microsoft.com/office/drawing/2014/main" id="{405D8743-486F-D856-9D78-987034C8510C}"/>
              </a:ext>
            </a:extLst>
          </p:cNvPr>
          <p:cNvGraphicFramePr>
            <a:graphicFrameLocks noGrp="1"/>
          </p:cNvGraphicFramePr>
          <p:nvPr>
            <p:extLst>
              <p:ext uri="{D42A27DB-BD31-4B8C-83A1-F6EECF244321}">
                <p14:modId xmlns:p14="http://schemas.microsoft.com/office/powerpoint/2010/main" val="3378537765"/>
              </p:ext>
            </p:extLst>
          </p:nvPr>
        </p:nvGraphicFramePr>
        <p:xfrm>
          <a:off x="622800" y="1450985"/>
          <a:ext cx="5612400" cy="388620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9676086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メイリオ" panose="020B0604030504040204" pitchFamily="50" charset="-128"/>
                          <a:ea typeface="メイリオ" panose="020B0604030504040204" pitchFamily="50" charset="-128"/>
                        </a:rPr>
                        <a:t>国民のためのサイバーセキュリティサイト　サイバーセキュリティ関連の法律・ガイドライン</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2774707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chemeClr val="tx1"/>
                          </a:solidFill>
                          <a:uFill>
                            <a:solidFill>
                              <a:schemeClr val="bg1"/>
                            </a:solidFill>
                          </a:uFill>
                          <a:latin typeface="メイリオ" panose="020B0604030504040204" pitchFamily="50" charset="-128"/>
                          <a:ea typeface="メイリオ" panose="020B0604030504040204" pitchFamily="50" charset="-128"/>
                          <a:hlinkClick r:id="rId2"/>
                        </a:rPr>
                        <a:t>https://www.soumu.go.jp/main_sosiki/cybersecurity/kokumin/basic/basic_legal.html</a:t>
                      </a:r>
                      <a:endParaRPr kumimoji="1" lang="en-US" altLang="ja-JP" sz="900" b="0" u="sng" baseline="0">
                        <a:solidFill>
                          <a:schemeClr val="tx1"/>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7237779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メイリオ" panose="020B0604030504040204" pitchFamily="50" charset="-128"/>
                          <a:ea typeface="メイリオ" panose="020B0604030504040204" pitchFamily="50" charset="-128"/>
                        </a:rPr>
                        <a:t>セキュリティ・バイ・デザイン導入指南書</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52272400"/>
                  </a:ext>
                </a:extLst>
              </a:tr>
              <a:tr h="11847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chemeClr val="tx1"/>
                          </a:solidFill>
                          <a:uFill>
                            <a:solidFill>
                              <a:schemeClr val="bg1"/>
                            </a:solidFill>
                          </a:uFill>
                          <a:latin typeface="メイリオ" panose="020B0604030504040204" pitchFamily="50" charset="-128"/>
                          <a:ea typeface="メイリオ" panose="020B0604030504040204" pitchFamily="50" charset="-128"/>
                          <a:hlinkClick r:id="rId3"/>
                        </a:rPr>
                        <a:t>https://www.ipa.go.jp/jinzai/ics/core_human_resource/final_project/2022/ngi93u0000002kef-att/000100451.pdf</a:t>
                      </a:r>
                      <a:endParaRPr kumimoji="1" lang="en-US" altLang="ja-JP" sz="900" b="0" u="sng" baseline="0">
                        <a:solidFill>
                          <a:schemeClr val="tx1"/>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8590746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メイリオ" panose="020B0604030504040204" pitchFamily="50" charset="-128"/>
                          <a:ea typeface="メイリオ" panose="020B0604030504040204" pitchFamily="50" charset="-128"/>
                        </a:rPr>
                        <a:t>政府情報システムにおけるセキュリティ・バイ・デザインガイドライン</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66228301"/>
                  </a:ext>
                </a:extLst>
              </a:tr>
              <a:tr h="16289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4"/>
                        </a:rPr>
                        <a:t>https://www.digital.go.jp/assets/contents/node/basic_page/field_ref_resources/e2a06143-ed29-4f1d-9c31-0f06fca67afc/2a169f83/20220630_resources_standard_guidelines_guidelines_01.pdf</a:t>
                      </a:r>
                      <a:endPar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81903188"/>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メイリオ" panose="020B0604030504040204" pitchFamily="50" charset="-128"/>
                          <a:ea typeface="メイリオ" panose="020B0604030504040204" pitchFamily="50" charset="-128"/>
                        </a:rPr>
                        <a:t>ゼロトラスト導入指南書 </a:t>
                      </a:r>
                      <a:r>
                        <a:rPr kumimoji="1" lang="en-US" altLang="ja-JP" sz="900" b="0">
                          <a:solidFill>
                            <a:sysClr val="windowText" lastClr="000000"/>
                          </a:solidFill>
                          <a:latin typeface="メイリオ" panose="020B0604030504040204" pitchFamily="50" charset="-128"/>
                          <a:ea typeface="メイリオ" panose="020B0604030504040204" pitchFamily="50" charset="-128"/>
                        </a:rPr>
                        <a:t>〜</a:t>
                      </a:r>
                      <a:r>
                        <a:rPr kumimoji="1" lang="ja-JP" altLang="en-US" sz="900" b="0">
                          <a:solidFill>
                            <a:sysClr val="windowText" lastClr="000000"/>
                          </a:solidFill>
                          <a:latin typeface="メイリオ" panose="020B0604030504040204" pitchFamily="50" charset="-128"/>
                          <a:ea typeface="メイリオ" panose="020B0604030504040204" pitchFamily="50" charset="-128"/>
                        </a:rPr>
                        <a:t>情報系・制御系システムへのゼロトラスト導入</a:t>
                      </a:r>
                      <a:r>
                        <a:rPr kumimoji="1" lang="en-US" altLang="ja-JP" sz="900" b="0">
                          <a:solidFill>
                            <a:sysClr val="windowText" lastClr="000000"/>
                          </a:solidFill>
                          <a:latin typeface="メイリオ" panose="020B0604030504040204" pitchFamily="50" charset="-128"/>
                          <a:ea typeface="メイリオ" panose="020B0604030504040204" pitchFamily="50" charset="-128"/>
                        </a:rPr>
                        <a:t>〜 </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34842962"/>
                  </a:ext>
                </a:extLst>
              </a:tr>
              <a:tr h="11847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5"/>
                        </a:rPr>
                        <a:t>https://www.ipa.go.jp/jinzai/ics/core_human_resource/final_project/2021/ngi93u0000002klo-att/000092243.pdf</a:t>
                      </a:r>
                      <a:endPar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9230840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メイリオ" panose="020B0604030504040204" pitchFamily="50" charset="-128"/>
                          <a:ea typeface="メイリオ" panose="020B0604030504040204" pitchFamily="50" charset="-128"/>
                        </a:rPr>
                        <a:t>（参考資料</a:t>
                      </a:r>
                      <a:r>
                        <a:rPr kumimoji="1" lang="en-US" altLang="ja-JP" sz="900" b="0">
                          <a:solidFill>
                            <a:sysClr val="windowText" lastClr="000000"/>
                          </a:solidFill>
                          <a:latin typeface="メイリオ" panose="020B0604030504040204" pitchFamily="50" charset="-128"/>
                          <a:ea typeface="メイリオ" panose="020B0604030504040204" pitchFamily="50" charset="-128"/>
                        </a:rPr>
                        <a:t>1</a:t>
                      </a:r>
                      <a:r>
                        <a:rPr kumimoji="1" lang="ja-JP" altLang="en-US" sz="900" b="0">
                          <a:solidFill>
                            <a:sysClr val="windowText" lastClr="000000"/>
                          </a:solidFill>
                          <a:latin typeface="メイリオ" panose="020B0604030504040204" pitchFamily="50" charset="-128"/>
                          <a:ea typeface="メイリオ" panose="020B0604030504040204" pitchFamily="50" charset="-128"/>
                        </a:rPr>
                        <a:t>）民間企業におけるゼロトラスト導入事例</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14423979"/>
                  </a:ext>
                </a:extLst>
              </a:tr>
              <a:tr h="11847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6"/>
                        </a:rPr>
                        <a:t>https://www.digital.go.jp/assets/contents/node/basic_page/field_ref_resources/5805a275-3e16-4296-8a94-6557b58c6a4c/dd52a824/20231124_meeting_network_casestudie_03.pdf</a:t>
                      </a:r>
                      <a:endPar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5952893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メイリオ" panose="020B0604030504040204" pitchFamily="50" charset="-128"/>
                          <a:ea typeface="メイリオ" panose="020B0604030504040204" pitchFamily="50" charset="-128"/>
                        </a:rPr>
                        <a:t>中小企業のためのセキュリティインシデント対応の手引き</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6218479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7"/>
                        </a:rPr>
                        <a:t>https://www.ipa.go.jp/security/guide/sme/ug65p90000019cbk-att/security-incident.pdf</a:t>
                      </a:r>
                      <a:endPar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9952483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ysClr val="windowText" lastClr="000000"/>
                          </a:solidFill>
                          <a:latin typeface="メイリオ" panose="020B0604030504040204" pitchFamily="50" charset="-128"/>
                          <a:ea typeface="メイリオ" panose="020B0604030504040204" pitchFamily="50" charset="-128"/>
                        </a:rPr>
                        <a:t>証拠保全ガイドライン 第</a:t>
                      </a:r>
                      <a:r>
                        <a:rPr kumimoji="1" lang="en-US" altLang="ja-JP" sz="900" b="0">
                          <a:solidFill>
                            <a:sysClr val="windowText" lastClr="000000"/>
                          </a:solidFill>
                          <a:latin typeface="メイリオ" panose="020B0604030504040204" pitchFamily="50" charset="-128"/>
                          <a:ea typeface="メイリオ" panose="020B0604030504040204" pitchFamily="50" charset="-128"/>
                        </a:rPr>
                        <a:t>9</a:t>
                      </a:r>
                      <a:r>
                        <a:rPr kumimoji="1" lang="ja-JP" altLang="en-US" sz="900" b="0">
                          <a:solidFill>
                            <a:sysClr val="windowText" lastClr="000000"/>
                          </a:solidFill>
                          <a:latin typeface="メイリオ" panose="020B0604030504040204" pitchFamily="50" charset="-128"/>
                          <a:ea typeface="メイリオ" panose="020B0604030504040204" pitchFamily="50" charset="-128"/>
                        </a:rPr>
                        <a:t>版</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7464022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8"/>
                        </a:rPr>
                        <a:t>https://digitalforensic.jp/wp-content/uploads/2023/02/shokohoznGL9.pdf</a:t>
                      </a:r>
                      <a:endParaRPr kumimoji="1" lang="en-US" altLang="ja-JP" sz="9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97267203"/>
                  </a:ext>
                </a:extLst>
              </a:tr>
            </a:tbl>
          </a:graphicData>
        </a:graphic>
      </p:graphicFrame>
    </p:spTree>
    <p:extLst>
      <p:ext uri="{BB962C8B-B14F-4D97-AF65-F5344CB8AC3E}">
        <p14:creationId xmlns:p14="http://schemas.microsoft.com/office/powerpoint/2010/main" val="2298418065"/>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57399424-76B0-6218-D889-58E4EABD4DE9}"/>
              </a:ext>
            </a:extLst>
          </p:cNvPr>
          <p:cNvSpPr>
            <a:spLocks noGrp="1"/>
          </p:cNvSpPr>
          <p:nvPr>
            <p:ph type="body" sz="quarter" idx="32"/>
          </p:nvPr>
        </p:nvSpPr>
        <p:spPr/>
        <p:txBody>
          <a:bodyPr/>
          <a:lstStyle/>
          <a:p>
            <a:r>
              <a:rPr lang="ja-JP" altLang="en-US"/>
              <a:t>用語集</a:t>
            </a:r>
            <a:endParaRPr kumimoji="1" lang="ja-JP" altLang="en-US"/>
          </a:p>
        </p:txBody>
      </p:sp>
      <p:sp>
        <p:nvSpPr>
          <p:cNvPr id="4" name="テキスト ボックス 3">
            <a:extLst>
              <a:ext uri="{FF2B5EF4-FFF2-40B4-BE49-F238E27FC236}">
                <a16:creationId xmlns:a16="http://schemas.microsoft.com/office/drawing/2014/main" id="{3F5978D5-AB5B-E534-6B5E-8D10C2EF03C4}"/>
              </a:ext>
            </a:extLst>
          </p:cNvPr>
          <p:cNvSpPr txBox="1"/>
          <p:nvPr/>
        </p:nvSpPr>
        <p:spPr>
          <a:xfrm>
            <a:off x="549000" y="1499623"/>
            <a:ext cx="5760000" cy="7920000"/>
          </a:xfrm>
          <a:prstGeom prst="rect">
            <a:avLst/>
          </a:prstGeom>
          <a:noFill/>
        </p:spPr>
        <p:txBody>
          <a:bodyPr wrap="square" lIns="90000" rIns="90000" numCol="3" spcCol="180000" rtlCol="0">
            <a:spAutoFit/>
          </a:bodyPr>
          <a:lstStyle/>
          <a:p>
            <a:pPr defTabSz="914400">
              <a:defRPr/>
            </a:pPr>
            <a:r>
              <a:rPr kumimoji="1" lang="ja-JP" altLang="en-US" sz="1050" b="1" dirty="0">
                <a:solidFill>
                  <a:schemeClr val="accent1">
                    <a:lumMod val="75000"/>
                  </a:schemeClr>
                </a:solidFill>
                <a:latin typeface="+mn-ea"/>
              </a:rPr>
              <a:t>■</a:t>
            </a:r>
            <a:r>
              <a:rPr kumimoji="1" lang="en-US" altLang="ja-JP" sz="1050" b="1" dirty="0">
                <a:solidFill>
                  <a:schemeClr val="accent1">
                    <a:lumMod val="75000"/>
                  </a:schemeClr>
                </a:solidFill>
                <a:latin typeface="+mn-ea"/>
              </a:rPr>
              <a:t>AI</a:t>
            </a:r>
          </a:p>
          <a:p>
            <a:pPr defTabSz="914400">
              <a:defRPr/>
            </a:pPr>
            <a:r>
              <a:rPr lang="en-US" altLang="ja-JP" sz="1050" b="0" i="0" dirty="0">
                <a:solidFill>
                  <a:srgbClr val="222222"/>
                </a:solidFill>
                <a:effectLst/>
                <a:latin typeface="+mn-ea"/>
              </a:rPr>
              <a:t>Artificial Intelligence</a:t>
            </a:r>
            <a:r>
              <a:rPr lang="ja-JP" altLang="en-US" sz="1050" b="0" i="0" dirty="0">
                <a:solidFill>
                  <a:srgbClr val="222222"/>
                </a:solidFill>
                <a:effectLst/>
                <a:latin typeface="+mn-ea"/>
              </a:rPr>
              <a:t>の略。</a:t>
            </a:r>
            <a:endParaRPr lang="en-US" altLang="ja-JP" sz="1050" b="0" i="0" dirty="0">
              <a:solidFill>
                <a:srgbClr val="222222"/>
              </a:solidFill>
              <a:effectLst/>
              <a:latin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i="0" dirty="0">
                <a:solidFill>
                  <a:srgbClr val="222222"/>
                </a:solidFill>
                <a:effectLst/>
                <a:latin typeface="+mn-ea"/>
              </a:rPr>
              <a:t>「</a:t>
            </a:r>
            <a:r>
              <a:rPr lang="en-US" altLang="ja-JP" sz="1050" b="0" i="0" dirty="0">
                <a:solidFill>
                  <a:srgbClr val="222222"/>
                </a:solidFill>
                <a:effectLst/>
                <a:latin typeface="+mn-ea"/>
              </a:rPr>
              <a:t>AI</a:t>
            </a:r>
            <a:r>
              <a:rPr lang="ja-JP" altLang="en-US" sz="1050" b="0" i="0" dirty="0">
                <a:solidFill>
                  <a:srgbClr val="222222"/>
                </a:solidFill>
                <a:effectLst/>
                <a:latin typeface="+mn-ea"/>
              </a:rPr>
              <a:t>（人工知能）」という言葉は、</a:t>
            </a:r>
            <a:r>
              <a:rPr lang="en-US" altLang="ja-JP" sz="1050" b="0" i="0" dirty="0">
                <a:solidFill>
                  <a:srgbClr val="222222"/>
                </a:solidFill>
                <a:effectLst/>
                <a:latin typeface="+mn-ea"/>
              </a:rPr>
              <a:t>1956</a:t>
            </a:r>
            <a:r>
              <a:rPr lang="ja-JP" altLang="en-US" sz="1050" b="0" i="0" dirty="0">
                <a:solidFill>
                  <a:srgbClr val="222222"/>
                </a:solidFill>
                <a:effectLst/>
                <a:latin typeface="+mn-ea"/>
              </a:rPr>
              <a:t>年に米国の計算機科学研究者ジョン・マッカーシーが初めて使った言葉。</a:t>
            </a:r>
            <a:r>
              <a:rPr lang="en-US" altLang="ja-JP" sz="1050" b="0" i="0" dirty="0">
                <a:solidFill>
                  <a:srgbClr val="222222"/>
                </a:solidFill>
                <a:effectLst/>
                <a:latin typeface="+mn-ea"/>
              </a:rPr>
              <a:t>1950</a:t>
            </a:r>
            <a:r>
              <a:rPr lang="ja-JP" altLang="en-US" sz="1050" b="0" i="0" dirty="0">
                <a:solidFill>
                  <a:srgbClr val="222222"/>
                </a:solidFill>
                <a:effectLst/>
                <a:latin typeface="+mn-ea"/>
              </a:rPr>
              <a:t>年代後半から</a:t>
            </a:r>
            <a:r>
              <a:rPr lang="en-US" altLang="ja-JP" sz="1050" b="0" i="0" dirty="0">
                <a:solidFill>
                  <a:srgbClr val="222222"/>
                </a:solidFill>
                <a:effectLst/>
                <a:latin typeface="+mn-ea"/>
              </a:rPr>
              <a:t>1960</a:t>
            </a:r>
            <a:r>
              <a:rPr lang="ja-JP" altLang="en-US" sz="1050" b="0" i="0" dirty="0">
                <a:solidFill>
                  <a:srgbClr val="222222"/>
                </a:solidFill>
                <a:effectLst/>
                <a:latin typeface="+mn-ea"/>
              </a:rPr>
              <a:t>年代が第一次</a:t>
            </a:r>
            <a:r>
              <a:rPr lang="en-US" altLang="ja-JP" sz="1050" b="0" i="0" dirty="0">
                <a:solidFill>
                  <a:srgbClr val="222222"/>
                </a:solidFill>
                <a:effectLst/>
                <a:latin typeface="+mn-ea"/>
              </a:rPr>
              <a:t>AI</a:t>
            </a:r>
            <a:r>
              <a:rPr lang="ja-JP" altLang="en-US" sz="1050" b="0" i="0" dirty="0">
                <a:solidFill>
                  <a:srgbClr val="222222"/>
                </a:solidFill>
                <a:effectLst/>
                <a:latin typeface="+mn-ea"/>
              </a:rPr>
              <a:t>ブーム、</a:t>
            </a:r>
            <a:r>
              <a:rPr lang="en-US" altLang="ja-JP" sz="1050" b="0" i="0" dirty="0">
                <a:solidFill>
                  <a:srgbClr val="222222"/>
                </a:solidFill>
                <a:effectLst/>
                <a:latin typeface="+mn-ea"/>
              </a:rPr>
              <a:t>1980</a:t>
            </a:r>
            <a:r>
              <a:rPr lang="ja-JP" altLang="en-US" sz="1050" b="0" i="0" dirty="0">
                <a:solidFill>
                  <a:srgbClr val="222222"/>
                </a:solidFill>
                <a:effectLst/>
                <a:latin typeface="+mn-ea"/>
              </a:rPr>
              <a:t>年代が第二次</a:t>
            </a:r>
            <a:r>
              <a:rPr lang="en-US" altLang="ja-JP" sz="1050" b="0" i="0" dirty="0">
                <a:solidFill>
                  <a:srgbClr val="222222"/>
                </a:solidFill>
                <a:effectLst/>
                <a:latin typeface="+mn-ea"/>
              </a:rPr>
              <a:t>AI</a:t>
            </a:r>
            <a:r>
              <a:rPr lang="ja-JP" altLang="en-US" sz="1050" b="0" i="0" dirty="0">
                <a:solidFill>
                  <a:srgbClr val="222222"/>
                </a:solidFill>
                <a:effectLst/>
                <a:latin typeface="+mn-ea"/>
              </a:rPr>
              <a:t>ブーム、現在は</a:t>
            </a:r>
            <a:r>
              <a:rPr lang="en-US" altLang="ja-JP" sz="1050" b="0" i="0" dirty="0">
                <a:solidFill>
                  <a:srgbClr val="222222"/>
                </a:solidFill>
                <a:effectLst/>
                <a:latin typeface="+mn-ea"/>
              </a:rPr>
              <a:t>2000</a:t>
            </a:r>
            <a:r>
              <a:rPr lang="ja-JP" altLang="en-US" sz="1050" b="0" i="0" dirty="0">
                <a:solidFill>
                  <a:srgbClr val="222222"/>
                </a:solidFill>
                <a:effectLst/>
                <a:latin typeface="+mn-ea"/>
              </a:rPr>
              <a:t>年代からはじまる第三次</a:t>
            </a:r>
            <a:r>
              <a:rPr lang="en-US" altLang="ja-JP" sz="1050" b="0" i="0" dirty="0">
                <a:solidFill>
                  <a:srgbClr val="222222"/>
                </a:solidFill>
                <a:effectLst/>
                <a:latin typeface="+mn-ea"/>
              </a:rPr>
              <a:t>AI</a:t>
            </a:r>
            <a:r>
              <a:rPr lang="ja-JP" altLang="en-US" sz="1050" b="0" i="0" dirty="0">
                <a:solidFill>
                  <a:srgbClr val="222222"/>
                </a:solidFill>
                <a:effectLst/>
                <a:latin typeface="+mn-ea"/>
              </a:rPr>
              <a:t>ブームである。「</a:t>
            </a:r>
            <a:r>
              <a:rPr lang="en-US" altLang="ja-JP" sz="1050" b="0" i="0" dirty="0">
                <a:solidFill>
                  <a:srgbClr val="222222"/>
                </a:solidFill>
                <a:effectLst/>
                <a:latin typeface="+mn-ea"/>
              </a:rPr>
              <a:t>AI</a:t>
            </a:r>
            <a:r>
              <a:rPr lang="ja-JP" altLang="en-US" sz="1050" b="0" i="0" dirty="0">
                <a:solidFill>
                  <a:srgbClr val="222222"/>
                </a:solidFill>
                <a:effectLst/>
                <a:latin typeface="+mn-ea"/>
              </a:rPr>
              <a:t>」に関する確立した定義はないが、人間の思考プロセスと同じような形で動作するプログラム、あるいは人間が知的と感じる情報処理・技術といった広い概念で理解されている</a:t>
            </a:r>
            <a:br>
              <a:rPr lang="en-US" altLang="ja-JP" sz="1050" b="0" i="0" dirty="0">
                <a:solidFill>
                  <a:srgbClr val="222222"/>
                </a:solidFill>
                <a:effectLst/>
                <a:latin typeface="+mn-ea"/>
              </a:rPr>
            </a:br>
            <a:r>
              <a:rPr kumimoji="1" lang="en-US" altLang="ja-JP" sz="1050" b="0" i="0" u="none" strike="noStrike" kern="1200" dirty="0">
                <a:solidFill>
                  <a:srgbClr val="222222"/>
                </a:solidFill>
                <a:effectLst/>
                <a:latin typeface="+mn-ea"/>
              </a:rPr>
              <a:t>…………………    </a:t>
            </a:r>
            <a:r>
              <a:rPr kumimoji="1" lang="en-US" altLang="ja-JP" sz="1050" b="0" i="0" strike="noStrike" kern="1200" dirty="0">
                <a:solidFill>
                  <a:srgbClr val="222222"/>
                </a:solidFill>
                <a:effectLst/>
                <a:latin typeface="+mn-ea"/>
                <a:hlinkClick r:id="rId2" action="ppaction://hlinksldjump"/>
              </a:rPr>
              <a:t>1-1-1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 action="ppaction://hlinksldjump"/>
              </a:rPr>
              <a:t>4-1-1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 action="ppaction://hlinksldjump"/>
              </a:rPr>
              <a:t>4-2-5</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5" action="ppaction://hlinksldjump"/>
              </a:rPr>
              <a:t>5-2-1</a:t>
            </a:r>
            <a:r>
              <a:rPr kumimoji="1" lang="ja-JP" altLang="en-US" sz="1050" dirty="0">
                <a:solidFill>
                  <a:srgbClr val="222222"/>
                </a:solidFill>
                <a:latin typeface="+mn-ea"/>
              </a:rPr>
              <a:t>、</a:t>
            </a:r>
            <a:r>
              <a:rPr kumimoji="1" lang="en-US" altLang="ja-JP" sz="1050" dirty="0">
                <a:solidFill>
                  <a:srgbClr val="222222"/>
                </a:solidFill>
                <a:latin typeface="+mn-ea"/>
                <a:hlinkClick r:id="rId6" action="ppaction://hlinksldjump"/>
              </a:rPr>
              <a:t>5-2-2</a:t>
            </a:r>
            <a:r>
              <a:rPr kumimoji="1" lang="ja-JP" altLang="en-US" sz="1050" dirty="0">
                <a:solidFill>
                  <a:srgbClr val="222222"/>
                </a:solidFill>
                <a:latin typeface="+mn-ea"/>
              </a:rPr>
              <a:t>、</a:t>
            </a:r>
            <a:r>
              <a:rPr kumimoji="1" lang="en-US" altLang="ja-JP" sz="1050" dirty="0">
                <a:solidFill>
                  <a:srgbClr val="222222"/>
                </a:solidFill>
                <a:latin typeface="+mn-ea"/>
                <a:hlinkClick r:id="rId7" action="ppaction://hlinksldjump"/>
              </a:rPr>
              <a:t>5-2-3</a:t>
            </a:r>
            <a:r>
              <a:rPr kumimoji="1" lang="ja-JP" altLang="en-US" sz="1050" dirty="0">
                <a:solidFill>
                  <a:srgbClr val="222222"/>
                </a:solidFill>
                <a:latin typeface="+mn-ea"/>
              </a:rPr>
              <a:t>、</a:t>
            </a:r>
            <a:r>
              <a:rPr kumimoji="1" lang="en-US" altLang="ja-JP" sz="1050" dirty="0">
                <a:solidFill>
                  <a:srgbClr val="222222"/>
                </a:solidFill>
                <a:latin typeface="+mn-ea"/>
                <a:hlinkClick r:id="rId8" action="ppaction://hlinksldjump"/>
              </a:rPr>
              <a:t>6-1-1</a:t>
            </a:r>
            <a:r>
              <a:rPr kumimoji="1" lang="ja-JP" altLang="en-US" sz="1050" dirty="0">
                <a:solidFill>
                  <a:srgbClr val="222222"/>
                </a:solidFill>
                <a:latin typeface="+mn-ea"/>
              </a:rPr>
              <a:t>、</a:t>
            </a:r>
            <a:r>
              <a:rPr kumimoji="1" lang="en-US" altLang="ja-JP" sz="1050" dirty="0">
                <a:solidFill>
                  <a:srgbClr val="222222"/>
                </a:solidFill>
                <a:latin typeface="+mn-ea"/>
                <a:hlinkClick r:id="rId9" action="ppaction://hlinksldjump"/>
              </a:rPr>
              <a:t>6-1-3</a:t>
            </a:r>
            <a:r>
              <a:rPr kumimoji="1" lang="ja-JP" altLang="en-US" sz="1050" dirty="0">
                <a:solidFill>
                  <a:srgbClr val="222222"/>
                </a:solidFill>
                <a:latin typeface="+mn-ea"/>
              </a:rPr>
              <a:t>、</a:t>
            </a:r>
            <a:r>
              <a:rPr kumimoji="1" lang="en-US" altLang="ja-JP" sz="1050" dirty="0">
                <a:solidFill>
                  <a:srgbClr val="222222"/>
                </a:solidFill>
                <a:latin typeface="+mn-ea"/>
                <a:hlinkClick r:id="rId10" action="ppaction://hlinksldjump"/>
              </a:rPr>
              <a:t>19-2-1</a:t>
            </a:r>
            <a:r>
              <a:rPr kumimoji="1" lang="ja-JP" altLang="en-US" sz="1050" dirty="0">
                <a:solidFill>
                  <a:srgbClr val="222222"/>
                </a:solidFill>
                <a:latin typeface="+mn-ea"/>
              </a:rPr>
              <a:t>、</a:t>
            </a:r>
            <a:r>
              <a:rPr kumimoji="1" lang="en-US" altLang="ja-JP" sz="1050" dirty="0">
                <a:solidFill>
                  <a:srgbClr val="222222"/>
                </a:solidFill>
                <a:latin typeface="+mn-ea"/>
                <a:hlinkClick r:id="rId11" action="ppaction://hlinksldjump"/>
              </a:rPr>
              <a:t>19-2-4</a:t>
            </a:r>
            <a:r>
              <a:rPr kumimoji="1" lang="ja-JP" altLang="en-US" sz="1050" dirty="0">
                <a:solidFill>
                  <a:srgbClr val="222222"/>
                </a:solidFill>
                <a:latin typeface="+mn-ea"/>
              </a:rPr>
              <a:t>、</a:t>
            </a:r>
            <a:r>
              <a:rPr kumimoji="1" lang="en-US" altLang="ja-JP" sz="1050" dirty="0">
                <a:solidFill>
                  <a:srgbClr val="222222"/>
                </a:solidFill>
                <a:latin typeface="+mn-ea"/>
                <a:hlinkClick r:id="rId12" action="ppaction://hlinksldjump"/>
              </a:rPr>
              <a:t>19-2-5</a:t>
            </a:r>
            <a:endParaRPr kumimoji="1" lang="en-US" altLang="ja-JP" sz="1050" dirty="0">
              <a:solidFill>
                <a:srgbClr val="222222"/>
              </a:solidFill>
              <a:latin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050" b="0" i="0" dirty="0">
              <a:solidFill>
                <a:srgbClr val="222222"/>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chemeClr val="accent1">
                    <a:lumMod val="75000"/>
                  </a:schemeClr>
                </a:solidFill>
                <a:effectLst/>
                <a:latin typeface="+mn-ea"/>
              </a:rPr>
              <a:t>■</a:t>
            </a:r>
            <a:r>
              <a:rPr kumimoji="1" lang="en-US" altLang="ja-JP" sz="1050" b="1" dirty="0">
                <a:solidFill>
                  <a:schemeClr val="accent1">
                    <a:lumMod val="75000"/>
                  </a:schemeClr>
                </a:solidFill>
                <a:latin typeface="+mn-ea"/>
              </a:rPr>
              <a:t>BCP</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Business Continuity Plan</a:t>
            </a:r>
            <a:r>
              <a:rPr kumimoji="1" lang="ja-JP" altLang="en-US" sz="1050" b="0" i="0" u="none" strike="noStrike" kern="1200" dirty="0">
                <a:solidFill>
                  <a:srgbClr val="222222"/>
                </a:solidFill>
                <a:effectLst/>
                <a:latin typeface="+mn-ea"/>
              </a:rPr>
              <a:t>（事業継続計画）の略。企業が災害やテロ攻撃などの緊急事態に直面した際に、被害を最小限に抑え、企業の存続に関わる最も重要な事業を継続または早期復旧するための計画</a:t>
            </a:r>
            <a:endParaRPr kumimoji="1" lang="en-US" altLang="ja-JP" sz="1050" b="0" i="0" u="none" strike="noStrike" kern="1200" dirty="0">
              <a:solidFill>
                <a:srgbClr val="222222"/>
              </a:solidFill>
              <a:effectLst/>
              <a:latin typeface="+mn-ea"/>
            </a:endParaRPr>
          </a:p>
          <a:p>
            <a:pPr defTabSz="914400">
              <a:defRPr/>
            </a:pPr>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13" action="ppaction://hlinksldjump"/>
              </a:rPr>
              <a:t>2-3-2</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endParaRPr kumimoji="1" lang="en-US" altLang="ja-JP" sz="1050" i="0" u="none" strike="noStrike" kern="1200" dirty="0">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chemeClr val="accent1">
                    <a:lumMod val="75000"/>
                  </a:schemeClr>
                </a:solidFill>
                <a:effectLst/>
                <a:latin typeface="+mn-ea"/>
              </a:rPr>
              <a:t>■</a:t>
            </a:r>
            <a:r>
              <a:rPr kumimoji="1" lang="en-US" altLang="ja-JP" sz="1050" b="1" dirty="0">
                <a:solidFill>
                  <a:schemeClr val="accent1">
                    <a:lumMod val="75000"/>
                  </a:schemeClr>
                </a:solidFill>
                <a:latin typeface="+mn-ea"/>
              </a:rPr>
              <a:t>CSIRT</a:t>
            </a:r>
            <a:r>
              <a:rPr kumimoji="1" lang="ja-JP" altLang="en-US" sz="1050" b="1" dirty="0">
                <a:solidFill>
                  <a:schemeClr val="accent1">
                    <a:lumMod val="75000"/>
                  </a:schemeClr>
                </a:solidFill>
                <a:latin typeface="+mn-ea"/>
              </a:rPr>
              <a:t>（シーサート）</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Computer Security Incident Response Team</a:t>
            </a:r>
            <a:r>
              <a:rPr kumimoji="1" lang="ja-JP" altLang="en-US" sz="1050" b="0" i="0" u="none" strike="noStrike" kern="1200" dirty="0">
                <a:solidFill>
                  <a:srgbClr val="222222"/>
                </a:solidFill>
                <a:effectLst/>
                <a:latin typeface="+mn-ea"/>
              </a:rPr>
              <a:t>の略。</a:t>
            </a:r>
            <a:r>
              <a:rPr kumimoji="1" lang="ja-JP" altLang="ja-JP" sz="1050" b="0" i="0" u="none" strike="noStrike" kern="1200" dirty="0">
                <a:solidFill>
                  <a:srgbClr val="222222"/>
                </a:solidFill>
                <a:effectLst/>
                <a:latin typeface="+mn-ea"/>
              </a:rPr>
              <a:t>コンピュータセキュリティにかかるインシデントに対処するための組織の総称。インシデント関連情報、脆弱性情報、攻撃予兆情報を常に収集、分析し、対応方針や手順の策定などの活動を行う</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14" action="ppaction://hlinksldjump"/>
              </a:rPr>
              <a:t>2-1-3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5" action="ppaction://hlinksldjump"/>
              </a:rPr>
              <a:t>6-1-3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6" action="ppaction://hlinksldjump"/>
              </a:rPr>
              <a:t>7-5-3</a:t>
            </a:r>
            <a:endParaRPr kumimoji="1" lang="en-US" altLang="ja-JP" sz="1050" b="0" i="0" u="none" strike="noStrike" kern="1200" dirty="0">
              <a:solidFill>
                <a:srgbClr val="222222"/>
              </a:solidFill>
              <a:effectLst/>
              <a:latin typeface="+mn-ea"/>
            </a:endParaRPr>
          </a:p>
          <a:p>
            <a:endParaRPr kumimoji="1" lang="en-US" altLang="ja-JP" sz="1050" dirty="0">
              <a:solidFill>
                <a:srgbClr val="222222"/>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a:solidFill>
                  <a:srgbClr val="2F5597"/>
                </a:solidFill>
                <a:latin typeface="+mn-ea"/>
              </a:rPr>
              <a:t>CVSS</a:t>
            </a:r>
            <a:endParaRPr kumimoji="1" lang="en-US" altLang="ja-JP" sz="1050" b="1" i="0" u="none" strike="noStrike" kern="1200" dirty="0">
              <a:solidFill>
                <a:srgbClr val="2F5597"/>
              </a:solidFill>
              <a:effectLst/>
              <a:latin typeface="+mn-ea"/>
            </a:endParaRPr>
          </a:p>
          <a:p>
            <a:r>
              <a:rPr kumimoji="1" lang="en-US" altLang="ja-JP" sz="1050" b="0" i="0" u="none" strike="noStrike" kern="1200" dirty="0">
                <a:solidFill>
                  <a:srgbClr val="222222"/>
                </a:solidFill>
                <a:effectLst/>
                <a:latin typeface="+mn-ea"/>
              </a:rPr>
              <a:t>Common Vulnerability Scoring System</a:t>
            </a:r>
            <a:r>
              <a:rPr kumimoji="1" lang="ja-JP" altLang="en-US" sz="1050" b="0" i="0" u="none" strike="noStrike" kern="1200" dirty="0">
                <a:solidFill>
                  <a:srgbClr val="222222"/>
                </a:solidFill>
                <a:effectLst/>
                <a:latin typeface="+mn-ea"/>
              </a:rPr>
              <a:t>の略。情報システムの脆弱性に対するオープンで汎用的な評価手法のこと。ベンダーに依存しない共通の評価方法を提供している。</a:t>
            </a:r>
            <a:r>
              <a:rPr kumimoji="1" lang="en-US" altLang="ja-JP" sz="1050" b="0" i="0" u="none" strike="noStrike" kern="1200" dirty="0">
                <a:solidFill>
                  <a:srgbClr val="222222"/>
                </a:solidFill>
                <a:effectLst/>
                <a:latin typeface="+mn-ea"/>
              </a:rPr>
              <a:t>CVSS</a:t>
            </a:r>
            <a:r>
              <a:rPr kumimoji="1" lang="ja-JP" altLang="en-US" sz="1050" b="0" i="0" u="none" strike="noStrike" kern="1200" dirty="0">
                <a:solidFill>
                  <a:srgbClr val="222222"/>
                </a:solidFill>
                <a:effectLst/>
                <a:latin typeface="+mn-ea"/>
              </a:rPr>
              <a:t>を用いると、脆弱性の深刻度を同一の基準の下で定量的に比較できるようになる。ベンダー、セキュリティ専門家、管理者、ユーザなどの間で、脆弱性に関して共通の言葉で議論できるようになる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17" action="ppaction://hlinksldjump"/>
              </a:rPr>
              <a:t>17-2-1</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endParaRPr lang="ja-JP" altLang="ja-JP" sz="1050" i="0" u="none" strike="noStrike" dirty="0">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a:solidFill>
                  <a:schemeClr val="accent1">
                    <a:lumMod val="75000"/>
                  </a:schemeClr>
                </a:solidFill>
                <a:latin typeface="+mn-ea"/>
              </a:rPr>
              <a:t>DDoS</a:t>
            </a:r>
            <a:r>
              <a:rPr kumimoji="1" lang="ja-JP" altLang="ja-JP" sz="1050" b="1" dirty="0">
                <a:solidFill>
                  <a:schemeClr val="accent1">
                    <a:lumMod val="75000"/>
                  </a:schemeClr>
                </a:solidFill>
                <a:latin typeface="+mn-ea"/>
              </a:rPr>
              <a:t>攻撃</a:t>
            </a:r>
            <a:r>
              <a:rPr kumimoji="1" lang="ja-JP" altLang="en-US" sz="1050" b="1" dirty="0">
                <a:solidFill>
                  <a:schemeClr val="accent1">
                    <a:lumMod val="75000"/>
                  </a:schemeClr>
                </a:solidFill>
                <a:latin typeface="+mn-ea"/>
              </a:rPr>
              <a:t>（</a:t>
            </a:r>
            <a:r>
              <a:rPr kumimoji="1" lang="ja-JP" altLang="ja-JP" sz="1050" b="1" dirty="0">
                <a:solidFill>
                  <a:schemeClr val="accent1">
                    <a:lumMod val="75000"/>
                  </a:schemeClr>
                </a:solidFill>
                <a:latin typeface="+mn-ea"/>
              </a:rPr>
              <a:t>ディードスこうげき</a:t>
            </a:r>
            <a:r>
              <a:rPr kumimoji="1" lang="ja-JP" altLang="en-US" sz="1050" b="1" dirty="0">
                <a:solidFill>
                  <a:schemeClr val="accent1">
                    <a:lumMod val="75000"/>
                  </a:schemeClr>
                </a:solidFill>
                <a:latin typeface="+mn-ea"/>
              </a:rPr>
              <a:t>）</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Distributed Denial of Service Attack</a:t>
            </a:r>
            <a:r>
              <a:rPr kumimoji="1" lang="ja-JP" altLang="en-US" sz="1050" b="0" i="0" u="none" strike="noStrike" kern="1200" dirty="0">
                <a:solidFill>
                  <a:srgbClr val="222222"/>
                </a:solidFill>
                <a:effectLst/>
                <a:latin typeface="+mn-ea"/>
              </a:rPr>
              <a:t>の略。攻撃者が複数のコンピュータを操作し、標的となるコンピュータに対して同時に大量の問い合わせを送ることで、過剰な負荷をかけてサービスを利用できなくする攻撃手法</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18" action="ppaction://hlinksldjump"/>
              </a:rPr>
              <a:t>2-2-2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9" action="ppaction://hlinksldjump"/>
              </a:rPr>
              <a:t>2-2-5</a:t>
            </a:r>
            <a:r>
              <a:rPr kumimoji="1" lang="ja-JP" altLang="en-US" sz="1050" b="0" i="0" u="none" strike="noStrike" kern="1200" dirty="0">
                <a:solidFill>
                  <a:srgbClr val="222222"/>
                </a:solidFill>
                <a:effectLst/>
                <a:latin typeface="+mn-ea"/>
              </a:rPr>
              <a:t>、</a:t>
            </a:r>
            <a:r>
              <a:rPr kumimoji="1" lang="ja-JP" altLang="en-US" sz="1050" b="0" i="0" u="none" strike="noStrike" kern="1200" dirty="0">
                <a:solidFill>
                  <a:srgbClr val="222222"/>
                </a:solidFill>
                <a:effectLst/>
                <a:latin typeface="+mn-ea"/>
                <a:hlinkClick r:id="rId20" action="ppaction://hlinksldjump"/>
              </a:rPr>
              <a:t>第</a:t>
            </a:r>
            <a:r>
              <a:rPr kumimoji="1" lang="en-US" altLang="ja-JP" sz="1050" b="0" i="0" u="none" strike="noStrike" kern="1200" dirty="0">
                <a:solidFill>
                  <a:srgbClr val="222222"/>
                </a:solidFill>
                <a:effectLst/>
                <a:latin typeface="+mn-ea"/>
                <a:hlinkClick r:id="rId20" action="ppaction://hlinksldjump"/>
              </a:rPr>
              <a:t>3</a:t>
            </a:r>
            <a:r>
              <a:rPr kumimoji="1" lang="ja-JP" altLang="en-US" sz="1050" b="0" i="0" u="none" strike="noStrike" kern="1200" dirty="0">
                <a:solidFill>
                  <a:srgbClr val="222222"/>
                </a:solidFill>
                <a:effectLst/>
                <a:latin typeface="+mn-ea"/>
                <a:hlinkClick r:id="rId20" action="ppaction://hlinksldjump"/>
              </a:rPr>
              <a:t>章コラム</a:t>
            </a:r>
            <a:r>
              <a:rPr kumimoji="1" lang="ja-JP" altLang="en-US" sz="1050" dirty="0">
                <a:solidFill>
                  <a:srgbClr val="222222"/>
                </a:solidFill>
                <a:latin typeface="+mn-ea"/>
              </a:rPr>
              <a:t>、</a:t>
            </a:r>
            <a:r>
              <a:rPr kumimoji="1" lang="en-US" altLang="ja-JP" sz="1050" dirty="0">
                <a:solidFill>
                  <a:srgbClr val="222222"/>
                </a:solidFill>
                <a:latin typeface="+mn-ea"/>
                <a:hlinkClick r:id="rId21" action="ppaction://hlinksldjump"/>
              </a:rPr>
              <a:t>10-1-1</a:t>
            </a:r>
            <a:r>
              <a:rPr kumimoji="1" lang="ja-JP" altLang="en-US" sz="1050" dirty="0">
                <a:solidFill>
                  <a:srgbClr val="222222"/>
                </a:solidFill>
                <a:latin typeface="+mn-ea"/>
              </a:rPr>
              <a:t>、</a:t>
            </a:r>
            <a:r>
              <a:rPr kumimoji="1" lang="en-US" altLang="ja-JP" sz="1050" dirty="0">
                <a:solidFill>
                  <a:srgbClr val="222222"/>
                </a:solidFill>
                <a:latin typeface="+mn-ea"/>
                <a:hlinkClick r:id="rId22" action="ppaction://hlinksldjump"/>
              </a:rPr>
              <a:t>19-2-10</a:t>
            </a:r>
            <a:endParaRPr kumimoji="1" lang="ja-JP" altLang="en-US"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endParaRPr lang="ja-JP" altLang="ja-JP" sz="1050" b="0" i="0" u="none" strike="noStrike" dirty="0">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chemeClr val="accent1">
                    <a:lumMod val="75000"/>
                  </a:schemeClr>
                </a:solidFill>
                <a:effectLst/>
                <a:latin typeface="+mn-ea"/>
              </a:rPr>
              <a:t>■</a:t>
            </a:r>
            <a:r>
              <a:rPr kumimoji="1" lang="en-US" altLang="ja-JP" sz="1050" b="1" i="0" u="none" strike="noStrike" kern="1200" dirty="0">
                <a:solidFill>
                  <a:schemeClr val="accent1">
                    <a:lumMod val="75000"/>
                  </a:schemeClr>
                </a:solidFill>
                <a:effectLst/>
                <a:latin typeface="+mn-ea"/>
              </a:rPr>
              <a:t>DFFT</a:t>
            </a:r>
            <a:endParaRPr kumimoji="1" lang="en-US" altLang="ja-JP" sz="1050" b="1" dirty="0">
              <a:solidFill>
                <a:schemeClr val="accent1">
                  <a:lumMod val="75000"/>
                </a:schemeClr>
              </a:solidFill>
              <a:latin typeface="+mn-ea"/>
            </a:endParaRPr>
          </a:p>
          <a:p>
            <a:pPr marL="0" marR="0" indent="0" algn="l" rtl="0" eaLnBrk="1" fontAlgn="auto" latinLnBrk="0" hangingPunct="1">
              <a:spcBef>
                <a:spcPts val="0"/>
              </a:spcBef>
              <a:spcAft>
                <a:spcPts val="0"/>
              </a:spcAft>
            </a:pPr>
            <a:r>
              <a:rPr kumimoji="1" lang="en-US" altLang="ja-JP" sz="1050" dirty="0">
                <a:solidFill>
                  <a:srgbClr val="222222"/>
                </a:solidFill>
                <a:latin typeface="+mn-ea"/>
              </a:rPr>
              <a:t>Data Free Flow with Trust</a:t>
            </a:r>
            <a:r>
              <a:rPr kumimoji="1" lang="ja-JP" altLang="en-US" sz="1050" dirty="0">
                <a:solidFill>
                  <a:srgbClr val="222222"/>
                </a:solidFill>
                <a:latin typeface="+mn-ea"/>
              </a:rPr>
              <a:t>の略。日本が提案したコンセプトであり、ビジネスや社会的な課題を解決するために、データの国際的な自由な流れを促進すると同時に、プライバシー、セキュリティ、知的財産権に対する信頼を確保することを目指している</a:t>
            </a:r>
            <a:endParaRPr kumimoji="1" lang="en-US" altLang="ja-JP" sz="1050" dirty="0">
              <a:solidFill>
                <a:srgbClr val="222222"/>
              </a:solidFill>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5" action="ppaction://hlinksldjump"/>
              </a:rPr>
              <a:t>5-2-1</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chemeClr val="accent1">
                    <a:lumMod val="75000"/>
                  </a:schemeClr>
                </a:solidFill>
                <a:effectLst/>
                <a:latin typeface="+mn-ea"/>
              </a:rPr>
              <a:t>■</a:t>
            </a:r>
            <a:r>
              <a:rPr kumimoji="1" lang="en-US" altLang="ja-JP" sz="1050" b="1" dirty="0">
                <a:solidFill>
                  <a:schemeClr val="accent1">
                    <a:lumMod val="75000"/>
                  </a:schemeClr>
                </a:solidFill>
                <a:latin typeface="+mn-ea"/>
              </a:rPr>
              <a:t>EDR</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Endpoint Detection and Response</a:t>
            </a:r>
            <a:r>
              <a:rPr kumimoji="1" lang="ja-JP" altLang="en-US" sz="1050" dirty="0">
                <a:solidFill>
                  <a:srgbClr val="222222"/>
                </a:solidFill>
                <a:latin typeface="+mn-ea"/>
              </a:rPr>
              <a:t>の略。</a:t>
            </a:r>
            <a:r>
              <a:rPr kumimoji="1" lang="ja-JP" altLang="en-US" sz="1050" b="0" i="0" u="none" strike="noStrike" kern="1200" dirty="0">
                <a:solidFill>
                  <a:srgbClr val="222222"/>
                </a:solidFill>
                <a:effectLst/>
                <a:latin typeface="+mn-ea"/>
              </a:rPr>
              <a:t>パソコンやスマートフォン、サーバなどのエンドポイントにおける不審な</a:t>
            </a:r>
            <a:r>
              <a:rPr kumimoji="1" lang="ja-JP" altLang="en-US" sz="1050" dirty="0">
                <a:solidFill>
                  <a:srgbClr val="222222"/>
                </a:solidFill>
                <a:latin typeface="+mn-ea"/>
              </a:rPr>
              <a:t>動作</a:t>
            </a:r>
            <a:r>
              <a:rPr kumimoji="1" lang="ja-JP" altLang="en-US" sz="1050" b="0" i="0" u="none" strike="noStrike" kern="1200" dirty="0">
                <a:solidFill>
                  <a:srgbClr val="222222"/>
                </a:solidFill>
                <a:effectLst/>
                <a:latin typeface="+mn-ea"/>
              </a:rPr>
              <a:t>を検知し、迅速な対応を支援するソリューション。従来のツールやソリューションでは防げなかった未知のマルウェアや不正アクセスを検知し被害の拡大を防止する</a:t>
            </a:r>
            <a:endParaRPr kumimoji="1" lang="en-US" altLang="ja-JP" sz="1050" dirty="0">
              <a:solidFill>
                <a:srgbClr val="222222"/>
              </a:solidFill>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3" action="ppaction://hlinksldjump"/>
              </a:rPr>
              <a:t>2-2-4</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4" action="ppaction://hlinksldjump"/>
              </a:rPr>
              <a:t>2-2-5</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5" action="ppaction://hlinksldjump"/>
              </a:rPr>
              <a:t>3-1-1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6" action="ppaction://hlinksldjump"/>
              </a:rPr>
              <a:t>12-3-1</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rPr>
              <a:t> </a:t>
            </a:r>
            <a:r>
              <a:rPr kumimoji="1" lang="en-US" altLang="ja-JP" sz="1050" dirty="0">
                <a:solidFill>
                  <a:srgbClr val="222222"/>
                </a:solidFill>
                <a:latin typeface="+mn-ea"/>
                <a:hlinkClick r:id="rId27" action="ppaction://hlinksldjump"/>
              </a:rPr>
              <a:t>16-2-1</a:t>
            </a:r>
            <a:r>
              <a:rPr kumimoji="1" lang="ja-JP" altLang="en-US" sz="1050" dirty="0">
                <a:solidFill>
                  <a:srgbClr val="222222"/>
                </a:solidFill>
                <a:latin typeface="+mn-ea"/>
              </a:rPr>
              <a:t>、</a:t>
            </a:r>
            <a:r>
              <a:rPr kumimoji="1" lang="en-US" altLang="ja-JP" sz="1050" b="0" i="0" u="none" strike="noStrike" kern="1200" dirty="0">
                <a:solidFill>
                  <a:srgbClr val="222222"/>
                </a:solidFill>
                <a:effectLst/>
                <a:latin typeface="+mn-ea"/>
                <a:hlinkClick r:id="rId28" action="ppaction://hlinksldjump"/>
              </a:rPr>
              <a:t>17-2-4</a:t>
            </a:r>
            <a:r>
              <a:rPr kumimoji="1" lang="ja-JP" altLang="en-US" sz="1050" dirty="0">
                <a:solidFill>
                  <a:srgbClr val="222222"/>
                </a:solidFill>
                <a:latin typeface="+mn-ea"/>
              </a:rPr>
              <a:t>、</a:t>
            </a:r>
            <a:r>
              <a:rPr kumimoji="1" lang="en-US" altLang="ja-JP" sz="1050" dirty="0">
                <a:solidFill>
                  <a:srgbClr val="222222"/>
                </a:solidFill>
                <a:latin typeface="+mn-ea"/>
                <a:hlinkClick r:id="rId29" action="ppaction://hlinksldjump"/>
              </a:rPr>
              <a:t>19-2-3</a:t>
            </a:r>
            <a:r>
              <a:rPr kumimoji="1" lang="ja-JP" altLang="en-US" sz="1050" dirty="0">
                <a:solidFill>
                  <a:srgbClr val="222222"/>
                </a:solidFill>
                <a:latin typeface="+mn-ea"/>
              </a:rPr>
              <a:t>、</a:t>
            </a:r>
            <a:r>
              <a:rPr kumimoji="1" lang="en-US" altLang="ja-JP" sz="1050" dirty="0">
                <a:solidFill>
                  <a:srgbClr val="222222"/>
                </a:solidFill>
                <a:latin typeface="+mn-ea"/>
                <a:hlinkClick r:id="rId22" action="ppaction://hlinksldjump"/>
              </a:rPr>
              <a:t>19-2-10</a:t>
            </a:r>
            <a:endParaRPr kumimoji="1" lang="en-US" altLang="ja-JP" sz="1050" b="0" i="0" u="none" strike="noStrike" kern="1200" dirty="0">
              <a:solidFill>
                <a:srgbClr val="222222"/>
              </a:solidFill>
              <a:effectLst/>
              <a:latin typeface="+mn-ea"/>
            </a:endParaRPr>
          </a:p>
          <a:p>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err="1">
                <a:solidFill>
                  <a:schemeClr val="accent1">
                    <a:lumMod val="75000"/>
                  </a:schemeClr>
                </a:solidFill>
                <a:latin typeface="+mn-ea"/>
              </a:rPr>
              <a:t>eKYC</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electronic Know Your Customer </a:t>
            </a:r>
            <a:r>
              <a:rPr kumimoji="1" lang="ja-JP" altLang="en-US" sz="1050" b="0" i="0" u="none" strike="noStrike" kern="1200" dirty="0">
                <a:solidFill>
                  <a:srgbClr val="222222"/>
                </a:solidFill>
                <a:effectLst/>
                <a:latin typeface="+mn-ea"/>
              </a:rPr>
              <a:t>の略称。オンラインで完結可能な本人確認方法のこと</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30" action="ppaction://hlinksldjump"/>
              </a:rPr>
              <a:t>5-2-1</a:t>
            </a:r>
            <a:endParaRPr kumimoji="1" lang="ja-JP" altLang="en-US"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defTabSz="914400">
              <a:defRPr/>
            </a:pPr>
            <a:r>
              <a:rPr kumimoji="1" lang="ja-JP" altLang="en-US" sz="1050" b="1" dirty="0">
                <a:solidFill>
                  <a:schemeClr val="accent1">
                    <a:lumMod val="75000"/>
                  </a:schemeClr>
                </a:solidFill>
                <a:latin typeface="+mn-ea"/>
              </a:rPr>
              <a:t>■</a:t>
            </a:r>
            <a:r>
              <a:rPr kumimoji="1" lang="en-US" altLang="ja-JP" sz="1050" b="1" dirty="0">
                <a:solidFill>
                  <a:schemeClr val="accent1">
                    <a:lumMod val="75000"/>
                  </a:schemeClr>
                </a:solidFill>
                <a:latin typeface="+mn-ea"/>
              </a:rPr>
              <a:t>G</a:t>
            </a:r>
            <a:r>
              <a:rPr kumimoji="1" lang="ja-JP" altLang="en-US" sz="1050" b="1" dirty="0">
                <a:solidFill>
                  <a:schemeClr val="accent1">
                    <a:lumMod val="75000"/>
                  </a:schemeClr>
                </a:solidFill>
                <a:latin typeface="+mn-ea"/>
              </a:rPr>
              <a:t>ビズ</a:t>
            </a:r>
            <a:r>
              <a:rPr kumimoji="1" lang="en-US" altLang="ja-JP" sz="1050" b="1" dirty="0">
                <a:solidFill>
                  <a:schemeClr val="accent1">
                    <a:lumMod val="75000"/>
                  </a:schemeClr>
                </a:solidFill>
                <a:latin typeface="+mn-ea"/>
              </a:rPr>
              <a:t>ID</a:t>
            </a:r>
          </a:p>
          <a:p>
            <a:pPr defTabSz="914400">
              <a:defRPr/>
            </a:pPr>
            <a:r>
              <a:rPr lang="ja-JP" altLang="en-US" sz="1050" b="0" i="0" dirty="0">
                <a:solidFill>
                  <a:srgbClr val="222222"/>
                </a:solidFill>
                <a:effectLst/>
                <a:latin typeface="+mn-ea"/>
              </a:rPr>
              <a:t>行政手続きなどにおいて手続を行う法人を認証するための仕組み。</a:t>
            </a:r>
            <a:r>
              <a:rPr lang="en-US" altLang="ja-JP" sz="1050" b="0" i="0" dirty="0">
                <a:solidFill>
                  <a:srgbClr val="222222"/>
                </a:solidFill>
                <a:effectLst/>
                <a:latin typeface="+mn-ea"/>
              </a:rPr>
              <a:t>1</a:t>
            </a:r>
            <a:r>
              <a:rPr lang="ja-JP" altLang="en-US" sz="1050" b="0" i="0" dirty="0">
                <a:solidFill>
                  <a:srgbClr val="222222"/>
                </a:solidFill>
                <a:effectLst/>
                <a:latin typeface="+mn-ea"/>
              </a:rPr>
              <a:t>つの</a:t>
            </a:r>
            <a:r>
              <a:rPr lang="en-US" altLang="ja-JP" sz="1050" b="0" i="0" dirty="0">
                <a:solidFill>
                  <a:srgbClr val="222222"/>
                </a:solidFill>
                <a:effectLst/>
                <a:latin typeface="+mn-ea"/>
              </a:rPr>
              <a:t>ID</a:t>
            </a:r>
            <a:r>
              <a:rPr lang="ja-JP" altLang="en-US" sz="1050" b="0" i="0" dirty="0">
                <a:solidFill>
                  <a:srgbClr val="222222"/>
                </a:solidFill>
                <a:effectLst/>
                <a:latin typeface="+mn-ea"/>
              </a:rPr>
              <a:t>・パスワードで本人確認書類なしに</a:t>
            </a:r>
            <a:r>
              <a:rPr lang="ja-JP" altLang="en-US" sz="1050" dirty="0">
                <a:solidFill>
                  <a:srgbClr val="222222"/>
                </a:solidFill>
                <a:latin typeface="+mn-ea"/>
              </a:rPr>
              <a:t>様々</a:t>
            </a:r>
            <a:r>
              <a:rPr lang="ja-JP" altLang="en-US" sz="1050" b="0" i="0" dirty="0">
                <a:solidFill>
                  <a:srgbClr val="222222"/>
                </a:solidFill>
                <a:effectLst/>
                <a:latin typeface="+mn-ea"/>
              </a:rPr>
              <a:t>な政府・自治体の法人向けオンライン申請が可能になる</a:t>
            </a:r>
            <a:br>
              <a:rPr lang="en-US" altLang="ja-JP" sz="1050" b="0" i="0" dirty="0">
                <a:solidFill>
                  <a:srgbClr val="222222"/>
                </a:solidFill>
                <a:effectLst/>
                <a:latin typeface="+mn-ea"/>
              </a:rPr>
            </a:br>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31" action="ppaction://hlinksldjump"/>
              </a:rPr>
              <a:t>5-2-1</a:t>
            </a:r>
            <a:endParaRPr lang="en-US" altLang="ja-JP" sz="1050" b="0" i="0" dirty="0">
              <a:solidFill>
                <a:srgbClr val="222222"/>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err="1">
                <a:solidFill>
                  <a:schemeClr val="accent1">
                    <a:lumMod val="75000"/>
                  </a:schemeClr>
                </a:solidFill>
                <a:latin typeface="+mn-ea"/>
              </a:rPr>
              <a:t>ICSCoE</a:t>
            </a:r>
            <a:r>
              <a:rPr kumimoji="1" lang="ja-JP" altLang="ja-JP" sz="1050" b="1" dirty="0">
                <a:solidFill>
                  <a:schemeClr val="accent1">
                    <a:lumMod val="75000"/>
                  </a:schemeClr>
                </a:solidFill>
                <a:latin typeface="+mn-ea"/>
              </a:rPr>
              <a:t>中核人材育成プログラム</a:t>
            </a:r>
            <a:endParaRPr lang="ja-JP" altLang="ja-JP" sz="1050" b="0" i="0" u="none" strike="noStrike" dirty="0">
              <a:solidFill>
                <a:schemeClr val="accent1">
                  <a:lumMod val="75000"/>
                </a:schemeClr>
              </a:solidFill>
              <a:effectLst/>
              <a:latin typeface="+mn-ea"/>
            </a:endParaRPr>
          </a:p>
          <a:p>
            <a:r>
              <a:rPr kumimoji="1" lang="en-US" altLang="ja-JP" sz="1050" b="0" i="0" u="none" strike="noStrike" kern="1200" dirty="0">
                <a:solidFill>
                  <a:srgbClr val="000000"/>
                </a:solidFill>
                <a:effectLst/>
                <a:latin typeface="+mn-ea"/>
              </a:rPr>
              <a:t>2017</a:t>
            </a:r>
            <a:r>
              <a:rPr kumimoji="1" lang="ja-JP" altLang="en-US" sz="1050" b="0" i="0" u="none" strike="noStrike" kern="1200" dirty="0">
                <a:solidFill>
                  <a:srgbClr val="000000"/>
                </a:solidFill>
                <a:effectLst/>
                <a:latin typeface="+mn-ea"/>
              </a:rPr>
              <a:t>年</a:t>
            </a:r>
            <a:r>
              <a:rPr kumimoji="1" lang="en-US" altLang="ja-JP" sz="1050" b="0" i="0" u="none" strike="noStrike" kern="1200" dirty="0">
                <a:solidFill>
                  <a:srgbClr val="000000"/>
                </a:solidFill>
                <a:effectLst/>
                <a:latin typeface="+mn-ea"/>
              </a:rPr>
              <a:t>4</a:t>
            </a:r>
            <a:r>
              <a:rPr kumimoji="1" lang="ja-JP" altLang="en-US" sz="1050" b="0" i="0" u="none" strike="noStrike" kern="1200" dirty="0">
                <a:solidFill>
                  <a:srgbClr val="000000"/>
                </a:solidFill>
                <a:effectLst/>
                <a:latin typeface="+mn-ea"/>
              </a:rPr>
              <a:t>月に</a:t>
            </a:r>
            <a:r>
              <a:rPr kumimoji="1" lang="en-US" altLang="ja-JP" sz="1050" b="0" i="0" u="none" strike="noStrike" kern="1200" dirty="0">
                <a:solidFill>
                  <a:srgbClr val="000000"/>
                </a:solidFill>
                <a:effectLst/>
                <a:latin typeface="+mn-ea"/>
              </a:rPr>
              <a:t>IPA</a:t>
            </a:r>
            <a:r>
              <a:rPr kumimoji="1" lang="ja-JP" altLang="en-US" sz="1050" b="0" i="0" u="none" strike="noStrike" kern="1200" dirty="0">
                <a:solidFill>
                  <a:srgbClr val="000000"/>
                </a:solidFill>
                <a:effectLst/>
                <a:latin typeface="+mn-ea"/>
              </a:rPr>
              <a:t>内に設置された産業サイバーセキュリティセンター（</a:t>
            </a:r>
            <a:r>
              <a:rPr kumimoji="1" lang="en-US" altLang="ja-JP" sz="1050" b="0" i="0" u="none" strike="noStrike" kern="1200" dirty="0">
                <a:solidFill>
                  <a:srgbClr val="000000"/>
                </a:solidFill>
                <a:effectLst/>
                <a:latin typeface="+mn-ea"/>
              </a:rPr>
              <a:t>Industrial Cyber Security Center of Excellence </a:t>
            </a:r>
            <a:r>
              <a:rPr kumimoji="1" lang="en-US" altLang="ja-JP" sz="1050" b="0" i="0" u="none" strike="noStrike" kern="1200" dirty="0" err="1">
                <a:solidFill>
                  <a:srgbClr val="000000"/>
                </a:solidFill>
                <a:effectLst/>
                <a:latin typeface="+mn-ea"/>
              </a:rPr>
              <a:t>ICSCoE</a:t>
            </a:r>
            <a:r>
              <a:rPr kumimoji="1" lang="ja-JP" altLang="en-US" sz="1050" b="0" i="0" u="none" strike="noStrike" kern="1200" dirty="0">
                <a:solidFill>
                  <a:srgbClr val="000000"/>
                </a:solidFill>
                <a:effectLst/>
                <a:latin typeface="+mn-ea"/>
              </a:rPr>
              <a:t>）が実施している人材育成プログラム。制御技術（</a:t>
            </a:r>
            <a:r>
              <a:rPr kumimoji="1" lang="en-US" altLang="ja-JP" sz="1050" b="0" i="0" u="none" strike="noStrike" kern="1200" dirty="0">
                <a:solidFill>
                  <a:srgbClr val="000000"/>
                </a:solidFill>
                <a:effectLst/>
                <a:latin typeface="+mn-ea"/>
              </a:rPr>
              <a:t>OT</a:t>
            </a:r>
            <a:r>
              <a:rPr kumimoji="1" lang="ja-JP" altLang="en-US" sz="1050" b="0" i="0" u="none" strike="noStrike" kern="1200" dirty="0">
                <a:solidFill>
                  <a:srgbClr val="000000"/>
                </a:solidFill>
                <a:effectLst/>
                <a:latin typeface="+mn-ea"/>
              </a:rPr>
              <a:t>：</a:t>
            </a:r>
            <a:r>
              <a:rPr kumimoji="1" lang="en-US" altLang="ja-JP" sz="1050" b="0" i="0" u="none" strike="noStrike" kern="1200" dirty="0">
                <a:solidFill>
                  <a:srgbClr val="000000"/>
                </a:solidFill>
                <a:effectLst/>
                <a:latin typeface="+mn-ea"/>
              </a:rPr>
              <a:t>Operational Technology</a:t>
            </a:r>
            <a:r>
              <a:rPr kumimoji="1" lang="ja-JP" altLang="en-US" sz="1050" b="0" i="0" u="none" strike="noStrike" kern="1200" dirty="0">
                <a:solidFill>
                  <a:srgbClr val="000000"/>
                </a:solidFill>
                <a:effectLst/>
                <a:latin typeface="+mn-ea"/>
              </a:rPr>
              <a:t>）と情報技術（</a:t>
            </a:r>
            <a:r>
              <a:rPr kumimoji="1" lang="en-US" altLang="ja-JP" sz="1050" b="0" i="0" u="none" strike="noStrike" kern="1200" dirty="0">
                <a:solidFill>
                  <a:srgbClr val="000000"/>
                </a:solidFill>
                <a:effectLst/>
                <a:latin typeface="+mn-ea"/>
              </a:rPr>
              <a:t>IT</a:t>
            </a:r>
            <a:r>
              <a:rPr kumimoji="1" lang="ja-JP" altLang="en-US" sz="1050" b="0" i="0" u="none" strike="noStrike" kern="1200" dirty="0">
                <a:solidFill>
                  <a:srgbClr val="000000"/>
                </a:solidFill>
                <a:effectLst/>
                <a:latin typeface="+mn-ea"/>
              </a:rPr>
              <a:t>）の両方の知識・スキルを有し、社会インフラ・産業基盤へのサイバーセキュリティリスクに対応できる人材の育成を目的としている</a:t>
            </a:r>
            <a:endParaRPr kumimoji="1" lang="en-US" altLang="ja-JP" sz="1050" b="0" i="0" u="none" strike="noStrike" kern="1200" dirty="0">
              <a:solidFill>
                <a:srgbClr val="000000"/>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32" action="ppaction://hlinksldjump"/>
              </a:rPr>
              <a:t>2-1-2</a:t>
            </a:r>
            <a:endParaRPr lang="ja-JP" altLang="ja-JP" sz="1050" b="0" i="0" u="none" strike="noStrike" dirty="0">
              <a:effectLst/>
              <a:latin typeface="+mn-ea"/>
            </a:endParaRPr>
          </a:p>
          <a:p>
            <a:endParaRPr kumimoji="1" lang="en-US" altLang="ja-JP" sz="1050" dirty="0">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p:txBody>
      </p:sp>
    </p:spTree>
    <p:extLst>
      <p:ext uri="{BB962C8B-B14F-4D97-AF65-F5344CB8AC3E}">
        <p14:creationId xmlns:p14="http://schemas.microsoft.com/office/powerpoint/2010/main" val="1739233008"/>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A778C153-7570-CA65-C047-ACF3C297C101}"/>
              </a:ext>
            </a:extLst>
          </p:cNvPr>
          <p:cNvSpPr>
            <a:spLocks noGrp="1"/>
          </p:cNvSpPr>
          <p:nvPr>
            <p:ph type="body" sz="quarter" idx="32"/>
          </p:nvPr>
        </p:nvSpPr>
        <p:spPr/>
        <p:txBody>
          <a:bodyPr/>
          <a:lstStyle/>
          <a:p>
            <a:r>
              <a:rPr kumimoji="1" lang="ja-JP" altLang="en-US"/>
              <a:t>用語集</a:t>
            </a:r>
          </a:p>
        </p:txBody>
      </p:sp>
      <p:sp>
        <p:nvSpPr>
          <p:cNvPr id="3" name="テキスト ボックス 2">
            <a:extLst>
              <a:ext uri="{FF2B5EF4-FFF2-40B4-BE49-F238E27FC236}">
                <a16:creationId xmlns:a16="http://schemas.microsoft.com/office/drawing/2014/main" id="{3463268B-6BBF-E9DA-F5B8-13D59724EAF0}"/>
              </a:ext>
            </a:extLst>
          </p:cNvPr>
          <p:cNvSpPr txBox="1"/>
          <p:nvPr/>
        </p:nvSpPr>
        <p:spPr>
          <a:xfrm>
            <a:off x="549000" y="1499625"/>
            <a:ext cx="5760000" cy="8009885"/>
          </a:xfrm>
          <a:prstGeom prst="rect">
            <a:avLst/>
          </a:prstGeom>
          <a:noFill/>
        </p:spPr>
        <p:txBody>
          <a:bodyPr wrap="square" numCol="3" spcCol="180000" rtlCol="0">
            <a:spAutoFit/>
          </a:bodyPr>
          <a:lstStyle/>
          <a:p>
            <a:r>
              <a:rPr kumimoji="1" lang="ja-JP" altLang="ja-JP" sz="1050" b="1" i="0" u="none" strike="noStrike" kern="1200" dirty="0">
                <a:solidFill>
                  <a:srgbClr val="2F5597"/>
                </a:solidFill>
                <a:effectLst/>
                <a:latin typeface="+mn-ea"/>
              </a:rPr>
              <a:t>■</a:t>
            </a:r>
            <a:r>
              <a:rPr kumimoji="1" lang="en-US" altLang="ja-JP" sz="1050" b="1" dirty="0">
                <a:solidFill>
                  <a:schemeClr val="accent1">
                    <a:lumMod val="75000"/>
                  </a:schemeClr>
                </a:solidFill>
                <a:latin typeface="+mn-ea"/>
              </a:rPr>
              <a:t>ICT</a:t>
            </a:r>
            <a:endParaRPr kumimoji="1" lang="en-US" altLang="ja-JP" sz="1050" dirty="0">
              <a:latin typeface="+mn-ea"/>
            </a:endParaRPr>
          </a:p>
          <a:p>
            <a:r>
              <a:rPr kumimoji="1" lang="en-US" altLang="ja-JP" sz="1050" dirty="0">
                <a:latin typeface="+mn-ea"/>
              </a:rPr>
              <a:t>Information and Communication</a:t>
            </a:r>
            <a:r>
              <a:rPr kumimoji="1" lang="ja-JP" altLang="en-US" sz="1050" dirty="0">
                <a:latin typeface="+mn-ea"/>
              </a:rPr>
              <a:t>　</a:t>
            </a:r>
            <a:r>
              <a:rPr kumimoji="1" lang="en-US" altLang="ja-JP" sz="1050" dirty="0">
                <a:latin typeface="+mn-ea"/>
              </a:rPr>
              <a:t>Technology</a:t>
            </a:r>
            <a:r>
              <a:rPr kumimoji="1" lang="ja-JP" altLang="en-US" sz="1050" dirty="0">
                <a:latin typeface="+mn-ea"/>
              </a:rPr>
              <a:t>の略。</a:t>
            </a:r>
            <a:r>
              <a:rPr kumimoji="1" lang="en-US" altLang="ja-JP" sz="1050" dirty="0">
                <a:latin typeface="+mn-ea"/>
              </a:rPr>
              <a:t>IT</a:t>
            </a:r>
            <a:r>
              <a:rPr kumimoji="1" lang="ja-JP" altLang="en-US" sz="1050" dirty="0">
                <a:latin typeface="+mn-ea"/>
              </a:rPr>
              <a:t>（情報技術）だけでなく、コンピュータやスマートフォンなどを用いて行うコミュニケーションを実現する技術（通信技術）を含んでいる</a:t>
            </a:r>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 action="ppaction://hlinksldjump"/>
              </a:rPr>
              <a:t>4-1-2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 action="ppaction://hlinksldjump"/>
              </a:rPr>
              <a:t>5-2-1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 action="ppaction://hlinksldjump"/>
              </a:rPr>
              <a:t>6-1-1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 action="ppaction://hlinksldjump"/>
              </a:rPr>
              <a:t>7-2-2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6" action="ppaction://hlinksldjump"/>
              </a:rPr>
              <a:t>7-3-2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7" action="ppaction://hlinksldjump"/>
              </a:rPr>
              <a:t>14-1-1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8" action="ppaction://hlinksldjump"/>
              </a:rPr>
              <a:t>14-1-2</a:t>
            </a:r>
            <a:r>
              <a:rPr kumimoji="1" lang="ja-JP" altLang="en-US" sz="1050" dirty="0">
                <a:solidFill>
                  <a:srgbClr val="222222"/>
                </a:solidFill>
                <a:latin typeface="+mn-ea"/>
              </a:rPr>
              <a:t>、</a:t>
            </a:r>
            <a:r>
              <a:rPr kumimoji="1" lang="en-US" altLang="ja-JP" sz="1050" dirty="0">
                <a:solidFill>
                  <a:srgbClr val="222222"/>
                </a:solidFill>
                <a:latin typeface="+mn-ea"/>
                <a:hlinkClick r:id="rId9" action="ppaction://hlinksldjump"/>
              </a:rPr>
              <a:t>17-2-2</a:t>
            </a:r>
            <a:r>
              <a:rPr kumimoji="1" lang="ja-JP" altLang="en-US" sz="1050" dirty="0">
                <a:solidFill>
                  <a:srgbClr val="222222"/>
                </a:solidFill>
                <a:latin typeface="+mn-ea"/>
              </a:rPr>
              <a:t>、</a:t>
            </a:r>
            <a:r>
              <a:rPr kumimoji="1" lang="en-US" altLang="ja-JP" sz="1050" dirty="0">
                <a:solidFill>
                  <a:srgbClr val="222222"/>
                </a:solidFill>
                <a:latin typeface="+mn-ea"/>
                <a:hlinkClick r:id="rId10" action="ppaction://hlinksldjump"/>
              </a:rPr>
              <a:t>19-2-4</a:t>
            </a:r>
            <a:r>
              <a:rPr kumimoji="1" lang="ja-JP" altLang="en-US" sz="1050" dirty="0">
                <a:solidFill>
                  <a:srgbClr val="222222"/>
                </a:solidFill>
                <a:latin typeface="+mn-ea"/>
              </a:rPr>
              <a:t>、</a:t>
            </a:r>
            <a:r>
              <a:rPr kumimoji="1" lang="en-US" altLang="ja-JP" sz="1050" dirty="0">
                <a:solidFill>
                  <a:srgbClr val="222222"/>
                </a:solidFill>
                <a:latin typeface="+mn-ea"/>
                <a:hlinkClick r:id="rId11" action="ppaction://hlinksldjump"/>
              </a:rPr>
              <a:t>19-2-14</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i="0" u="none" strike="noStrike" kern="1200" dirty="0">
                <a:solidFill>
                  <a:srgbClr val="2F5597"/>
                </a:solidFill>
                <a:effectLst/>
                <a:latin typeface="+mn-ea"/>
              </a:rPr>
              <a:t>IDS</a:t>
            </a:r>
          </a:p>
          <a:p>
            <a:r>
              <a:rPr kumimoji="1" lang="en-US" altLang="ja-JP" sz="1050" dirty="0">
                <a:solidFill>
                  <a:srgbClr val="222222"/>
                </a:solidFill>
                <a:latin typeface="+mn-ea"/>
              </a:rPr>
              <a:t>Intrusion Detection System</a:t>
            </a:r>
            <a:r>
              <a:rPr kumimoji="1" lang="ja-JP" altLang="en-US" sz="1050" dirty="0">
                <a:solidFill>
                  <a:srgbClr val="222222"/>
                </a:solidFill>
                <a:latin typeface="+mn-ea"/>
              </a:rPr>
              <a:t>の略。不正アクセスや異常な通信を検知して管理者に通知するシステムのこと。</a:t>
            </a:r>
            <a:r>
              <a:rPr kumimoji="1" lang="en-US" altLang="ja-JP" sz="1050" dirty="0">
                <a:solidFill>
                  <a:srgbClr val="222222"/>
                </a:solidFill>
                <a:latin typeface="+mn-ea"/>
              </a:rPr>
              <a:t>IPS</a:t>
            </a:r>
            <a:r>
              <a:rPr kumimoji="1" lang="ja-JP" altLang="en-US" sz="1050" dirty="0">
                <a:solidFill>
                  <a:srgbClr val="222222"/>
                </a:solidFill>
                <a:latin typeface="+mn-ea"/>
              </a:rPr>
              <a:t>と異なり、不正アクセスや異常な通信をブロックする機能はない。</a:t>
            </a:r>
            <a:endParaRPr kumimoji="1" lang="en-US" altLang="ja-JP" sz="1050" dirty="0">
              <a:solidFill>
                <a:srgbClr val="222222"/>
              </a:solidFill>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12" action="ppaction://hlinksldjump"/>
              </a:rPr>
              <a:t>17-1-2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3" action="ppaction://hlinksldjump"/>
              </a:rPr>
              <a:t>17-2-4</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4" action="ppaction://hlinksldjump"/>
              </a:rPr>
              <a:t>17-2-5</a:t>
            </a:r>
            <a:endParaRPr kumimoji="1" lang="en-US" altLang="ja-JP" sz="1050" dirty="0">
              <a:solidFill>
                <a:srgbClr val="222222"/>
              </a:solidFill>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a:solidFill>
                  <a:schemeClr val="accent1">
                    <a:lumMod val="75000"/>
                  </a:schemeClr>
                </a:solidFill>
                <a:latin typeface="+mn-ea"/>
              </a:rPr>
              <a:t>IoT</a:t>
            </a:r>
            <a:r>
              <a:rPr kumimoji="1" lang="ja-JP" altLang="en-US" sz="1050" b="1" dirty="0">
                <a:solidFill>
                  <a:schemeClr val="accent1">
                    <a:lumMod val="75000"/>
                  </a:schemeClr>
                </a:solidFill>
                <a:latin typeface="+mn-ea"/>
              </a:rPr>
              <a:t>（</a:t>
            </a:r>
            <a:r>
              <a:rPr kumimoji="1" lang="ja-JP" altLang="en-US" sz="1050" b="1" i="0" u="none" strike="noStrike" kern="1200" dirty="0">
                <a:solidFill>
                  <a:schemeClr val="accent1">
                    <a:lumMod val="75000"/>
                  </a:schemeClr>
                </a:solidFill>
                <a:effectLst/>
                <a:latin typeface="+mn-ea"/>
              </a:rPr>
              <a:t>アイ・オー・ティー</a:t>
            </a:r>
            <a:r>
              <a:rPr kumimoji="1" lang="ja-JP" altLang="en-US" sz="1050" b="1" dirty="0">
                <a:solidFill>
                  <a:schemeClr val="accent1">
                    <a:lumMod val="75000"/>
                  </a:schemeClr>
                </a:solidFill>
                <a:latin typeface="+mn-ea"/>
              </a:rPr>
              <a:t>）</a:t>
            </a:r>
            <a:endParaRPr kumimoji="1" lang="en-US" altLang="ja-JP" sz="1050" b="1" i="0" u="none" strike="noStrike" kern="1200"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Internet of Things</a:t>
            </a:r>
            <a:r>
              <a:rPr kumimoji="1" lang="ja-JP" altLang="en-US" sz="1050" b="0" i="0" u="none" strike="noStrike" kern="1200" dirty="0">
                <a:solidFill>
                  <a:srgbClr val="222222"/>
                </a:solidFill>
                <a:effectLst/>
                <a:latin typeface="+mn-ea"/>
              </a:rPr>
              <a:t>の略。日本語では「モノのインターネット」。インターネットにコンピュータやセンサー、カメラ、産業機械、家電など</a:t>
            </a:r>
            <a:r>
              <a:rPr kumimoji="1" lang="ja-JP" altLang="en-US" sz="1050" dirty="0">
                <a:solidFill>
                  <a:srgbClr val="222222"/>
                </a:solidFill>
                <a:latin typeface="+mn-ea"/>
              </a:rPr>
              <a:t>様々</a:t>
            </a:r>
            <a:r>
              <a:rPr kumimoji="1" lang="ja-JP" altLang="en-US" sz="1050" b="0" i="0" u="none" strike="noStrike" kern="1200" dirty="0">
                <a:solidFill>
                  <a:srgbClr val="222222"/>
                </a:solidFill>
                <a:effectLst/>
                <a:latin typeface="+mn-ea"/>
              </a:rPr>
              <a:t>な「モノ」が接続され、データを収集したり、相互に情報をやり</a:t>
            </a:r>
            <a:r>
              <a:rPr kumimoji="1" lang="ja-JP" altLang="en-US" sz="1050" dirty="0">
                <a:solidFill>
                  <a:srgbClr val="222222"/>
                </a:solidFill>
                <a:latin typeface="+mn-ea"/>
              </a:rPr>
              <a:t>取り</a:t>
            </a:r>
            <a:r>
              <a:rPr kumimoji="1" lang="ja-JP" altLang="en-US" sz="1050" b="0" i="0" u="none" strike="noStrike" kern="1200" dirty="0">
                <a:solidFill>
                  <a:srgbClr val="222222"/>
                </a:solidFill>
                <a:effectLst/>
                <a:latin typeface="+mn-ea"/>
              </a:rPr>
              <a:t>したりする概念や仕組み、技術のこと</a:t>
            </a:r>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15" action="ppaction://hlinksldjump"/>
              </a:rPr>
              <a:t>1-1-1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6" action="ppaction://hlinksldjump"/>
              </a:rPr>
              <a:t>2-1-2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7" action="ppaction://hlinksldjump"/>
              </a:rPr>
              <a:t>2-2-2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8" action="ppaction://hlinksldjump"/>
              </a:rPr>
              <a:t>4-1-1</a:t>
            </a:r>
            <a:r>
              <a:rPr kumimoji="1" lang="ja-JP" altLang="en-US" sz="1050" dirty="0">
                <a:solidFill>
                  <a:srgbClr val="222222"/>
                </a:solidFill>
                <a:latin typeface="+mn-ea"/>
              </a:rPr>
              <a:t>、</a:t>
            </a:r>
            <a:r>
              <a:rPr kumimoji="1" lang="en-US" altLang="ja-JP" sz="1050" dirty="0">
                <a:solidFill>
                  <a:srgbClr val="222222"/>
                </a:solidFill>
                <a:latin typeface="+mn-ea"/>
                <a:hlinkClick r:id="rId19" action="ppaction://hlinksldjump"/>
              </a:rPr>
              <a:t>4-2-5</a:t>
            </a:r>
            <a:r>
              <a:rPr kumimoji="1" lang="ja-JP" altLang="en-US" sz="1050" dirty="0">
                <a:solidFill>
                  <a:srgbClr val="222222"/>
                </a:solidFill>
                <a:latin typeface="+mn-ea"/>
              </a:rPr>
              <a:t>、</a:t>
            </a:r>
            <a:r>
              <a:rPr kumimoji="1" lang="en-US" altLang="ja-JP" sz="1050" dirty="0">
                <a:solidFill>
                  <a:srgbClr val="222222"/>
                </a:solidFill>
                <a:latin typeface="+mn-ea"/>
                <a:hlinkClick r:id="rId20" action="ppaction://hlinksldjump"/>
              </a:rPr>
              <a:t>5-2-2</a:t>
            </a:r>
            <a:r>
              <a:rPr kumimoji="1" lang="ja-JP" altLang="en-US" sz="1050" dirty="0">
                <a:solidFill>
                  <a:srgbClr val="222222"/>
                </a:solidFill>
                <a:latin typeface="+mn-ea"/>
              </a:rPr>
              <a:t>、</a:t>
            </a:r>
            <a:r>
              <a:rPr kumimoji="1" lang="en-US" altLang="ja-JP" sz="1050" dirty="0">
                <a:solidFill>
                  <a:srgbClr val="222222"/>
                </a:solidFill>
                <a:latin typeface="+mn-ea"/>
                <a:hlinkClick r:id="rId21" action="ppaction://hlinksldjump"/>
              </a:rPr>
              <a:t>5-2-3</a:t>
            </a:r>
            <a:r>
              <a:rPr kumimoji="1" lang="ja-JP" altLang="en-US" sz="1050" dirty="0">
                <a:solidFill>
                  <a:srgbClr val="222222"/>
                </a:solidFill>
                <a:latin typeface="+mn-ea"/>
              </a:rPr>
              <a:t>、</a:t>
            </a:r>
            <a:r>
              <a:rPr kumimoji="1" lang="en-US" altLang="ja-JP" sz="1050" dirty="0">
                <a:solidFill>
                  <a:srgbClr val="222222"/>
                </a:solidFill>
                <a:latin typeface="+mn-ea"/>
                <a:hlinkClick r:id="rId22" action="ppaction://hlinksldjump"/>
              </a:rPr>
              <a:t>6-1-2</a:t>
            </a:r>
            <a:r>
              <a:rPr kumimoji="1" lang="ja-JP" altLang="en-US" sz="1050" dirty="0">
                <a:solidFill>
                  <a:srgbClr val="222222"/>
                </a:solidFill>
                <a:latin typeface="+mn-ea"/>
              </a:rPr>
              <a:t>、</a:t>
            </a:r>
            <a:r>
              <a:rPr kumimoji="1" lang="en-US" altLang="ja-JP" sz="1050" dirty="0">
                <a:solidFill>
                  <a:srgbClr val="222222"/>
                </a:solidFill>
                <a:latin typeface="+mn-ea"/>
                <a:hlinkClick r:id="rId23" action="ppaction://hlinksldjump"/>
              </a:rPr>
              <a:t>7-4-1</a:t>
            </a:r>
            <a:r>
              <a:rPr kumimoji="1" lang="ja-JP" altLang="en-US" sz="1050" dirty="0">
                <a:solidFill>
                  <a:srgbClr val="222222"/>
                </a:solidFill>
                <a:latin typeface="+mn-ea"/>
              </a:rPr>
              <a:t>、</a:t>
            </a:r>
            <a:r>
              <a:rPr kumimoji="1" lang="en-US" altLang="ja-JP" sz="1050" dirty="0">
                <a:solidFill>
                  <a:srgbClr val="222222"/>
                </a:solidFill>
                <a:latin typeface="+mn-ea"/>
                <a:hlinkClick r:id="rId24" action="ppaction://hlinksldjump"/>
              </a:rPr>
              <a:t>19-2-2</a:t>
            </a:r>
            <a:r>
              <a:rPr kumimoji="1" lang="ja-JP" altLang="en-US" sz="1050" dirty="0">
                <a:solidFill>
                  <a:srgbClr val="222222"/>
                </a:solidFill>
                <a:latin typeface="+mn-ea"/>
              </a:rPr>
              <a:t>、</a:t>
            </a:r>
            <a:r>
              <a:rPr kumimoji="1" lang="en-US" altLang="ja-JP" sz="1050" dirty="0">
                <a:solidFill>
                  <a:srgbClr val="222222"/>
                </a:solidFill>
                <a:latin typeface="+mn-ea"/>
                <a:hlinkClick r:id="rId25" action="ppaction://hlinksldjump"/>
              </a:rPr>
              <a:t>19-2-5</a:t>
            </a:r>
            <a:endParaRPr kumimoji="1" lang="en-US" altLang="ja-JP" sz="1050" dirty="0">
              <a:solidFill>
                <a:srgbClr val="222222"/>
              </a:solidFill>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a:solidFill>
                  <a:schemeClr val="accent1">
                    <a:lumMod val="75000"/>
                  </a:schemeClr>
                </a:solidFill>
                <a:latin typeface="+mn-ea"/>
              </a:rPr>
              <a:t>IPS</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000000"/>
                </a:solidFill>
                <a:effectLst/>
                <a:latin typeface="+mn-ea"/>
              </a:rPr>
              <a:t>Intrusion Prevention System</a:t>
            </a:r>
            <a:r>
              <a:rPr kumimoji="1" lang="ja-JP" altLang="ja-JP" sz="1050" b="0" i="0" u="none" strike="noStrike" kern="1200" dirty="0">
                <a:solidFill>
                  <a:srgbClr val="000000"/>
                </a:solidFill>
                <a:effectLst/>
                <a:latin typeface="+mn-ea"/>
              </a:rPr>
              <a:t>の略</a:t>
            </a:r>
            <a:r>
              <a:rPr kumimoji="1" lang="ja-JP" altLang="en-US" sz="1050" b="0" i="0" u="none" strike="noStrike" kern="1200" dirty="0">
                <a:solidFill>
                  <a:srgbClr val="000000"/>
                </a:solidFill>
                <a:effectLst/>
                <a:latin typeface="+mn-ea"/>
              </a:rPr>
              <a:t>。</a:t>
            </a:r>
            <a:r>
              <a:rPr kumimoji="1" lang="ja-JP" altLang="ja-JP" sz="1050" b="0" i="0" u="none" strike="noStrike" kern="1200" dirty="0">
                <a:solidFill>
                  <a:srgbClr val="000000"/>
                </a:solidFill>
                <a:effectLst/>
                <a:latin typeface="+mn-ea"/>
              </a:rPr>
              <a:t>不正侵入防止システムとも呼ばれるセキュリティ確保の仕組み。</a:t>
            </a:r>
            <a:endParaRPr lang="ja-JP" altLang="ja-JP" sz="1050" b="0" i="0" u="none" strike="noStrike" dirty="0">
              <a:effectLst/>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000000"/>
                </a:solidFill>
                <a:effectLst/>
                <a:latin typeface="+mn-ea"/>
              </a:rPr>
              <a:t>IPS</a:t>
            </a:r>
            <a:r>
              <a:rPr kumimoji="1" lang="ja-JP" altLang="ja-JP" sz="1050" b="0" i="0" u="none" strike="noStrike" kern="1200" dirty="0">
                <a:solidFill>
                  <a:srgbClr val="000000"/>
                </a:solidFill>
                <a:effectLst/>
                <a:latin typeface="+mn-ea"/>
              </a:rPr>
              <a:t>は、異常を検知した場合、管理者に通知するだけではなく、</a:t>
            </a:r>
            <a:r>
              <a:rPr kumimoji="1" lang="ja-JP" altLang="en-US" sz="1050" b="0" i="0" u="none" strike="noStrike" kern="1200" dirty="0">
                <a:solidFill>
                  <a:srgbClr val="000000"/>
                </a:solidFill>
                <a:effectLst/>
                <a:latin typeface="+mn-ea"/>
              </a:rPr>
              <a:t>その通信を遮断する</a:t>
            </a:r>
            <a:endParaRPr kumimoji="1" lang="en-US" altLang="ja-JP" sz="1050" b="0" i="0" u="none" strike="noStrike" kern="1200" dirty="0">
              <a:solidFill>
                <a:srgbClr val="000000"/>
              </a:solidFill>
              <a:effectLst/>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17" action="ppaction://hlinksldjump"/>
              </a:rPr>
              <a:t>2-2-2</a:t>
            </a:r>
            <a:r>
              <a:rPr kumimoji="1" lang="ja-JP" altLang="en-US" sz="1050" dirty="0">
                <a:solidFill>
                  <a:srgbClr val="222222"/>
                </a:solidFill>
                <a:latin typeface="+mn-ea"/>
              </a:rPr>
              <a:t>、</a:t>
            </a:r>
            <a:r>
              <a:rPr kumimoji="1" lang="en-US" altLang="ja-JP" sz="1050" dirty="0">
                <a:solidFill>
                  <a:srgbClr val="222222"/>
                </a:solidFill>
                <a:latin typeface="+mn-ea"/>
                <a:hlinkClick r:id="rId12" action="ppaction://hlinksldjump"/>
              </a:rPr>
              <a:t>17-1-2</a:t>
            </a:r>
            <a:r>
              <a:rPr kumimoji="1" lang="ja-JP" altLang="en-US" sz="1050" dirty="0">
                <a:solidFill>
                  <a:srgbClr val="222222"/>
                </a:solidFill>
                <a:latin typeface="+mn-ea"/>
              </a:rPr>
              <a:t>、</a:t>
            </a:r>
            <a:r>
              <a:rPr kumimoji="1" lang="en-US" altLang="ja-JP" sz="1050" dirty="0">
                <a:solidFill>
                  <a:srgbClr val="222222"/>
                </a:solidFill>
                <a:latin typeface="+mn-ea"/>
                <a:hlinkClick r:id="rId26" action="ppaction://hlinksldjump"/>
              </a:rPr>
              <a:t>17-2-2</a:t>
            </a:r>
            <a:r>
              <a:rPr kumimoji="1" lang="ja-JP" altLang="en-US" sz="1050" dirty="0">
                <a:solidFill>
                  <a:srgbClr val="222222"/>
                </a:solidFill>
                <a:latin typeface="+mn-ea"/>
              </a:rPr>
              <a:t>、</a:t>
            </a:r>
            <a:r>
              <a:rPr kumimoji="1" lang="en-US" altLang="ja-JP" sz="1050" dirty="0">
                <a:solidFill>
                  <a:srgbClr val="222222"/>
                </a:solidFill>
                <a:latin typeface="+mn-ea"/>
                <a:hlinkClick r:id="rId13" action="ppaction://hlinksldjump"/>
              </a:rPr>
              <a:t>17-2-4</a:t>
            </a:r>
            <a:r>
              <a:rPr kumimoji="1" lang="ja-JP" altLang="en-US" sz="1050" dirty="0">
                <a:solidFill>
                  <a:srgbClr val="222222"/>
                </a:solidFill>
                <a:latin typeface="+mn-ea"/>
              </a:rPr>
              <a:t>、</a:t>
            </a:r>
            <a:r>
              <a:rPr kumimoji="1" lang="en-US" altLang="ja-JP" sz="1050" dirty="0">
                <a:solidFill>
                  <a:srgbClr val="222222"/>
                </a:solidFill>
                <a:latin typeface="+mn-ea"/>
                <a:hlinkClick r:id="rId14" action="ppaction://hlinksldjump"/>
              </a:rPr>
              <a:t>17-2-5</a:t>
            </a:r>
            <a:endParaRPr kumimoji="1" lang="en-US" altLang="ja-JP" sz="1050" b="0" i="0" u="none" strike="noStrike" kern="1200" dirty="0">
              <a:solidFill>
                <a:srgbClr val="000000"/>
              </a:solidFill>
              <a:effectLst/>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a:solidFill>
                  <a:schemeClr val="accent1">
                    <a:lumMod val="75000"/>
                  </a:schemeClr>
                </a:solidFill>
                <a:latin typeface="+mn-ea"/>
              </a:rPr>
              <a:t>IP</a:t>
            </a:r>
            <a:r>
              <a:rPr kumimoji="1" lang="ja-JP" altLang="ja-JP" sz="1050" b="1" dirty="0">
                <a:solidFill>
                  <a:schemeClr val="accent1">
                    <a:lumMod val="75000"/>
                  </a:schemeClr>
                </a:solidFill>
                <a:latin typeface="+mn-ea"/>
              </a:rPr>
              <a:t>アドレス</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ja-JP" sz="1050" b="0" i="0" u="none" strike="noStrike" kern="1200" dirty="0">
                <a:solidFill>
                  <a:srgbClr val="222222"/>
                </a:solidFill>
                <a:effectLst/>
                <a:latin typeface="+mn-ea"/>
              </a:rPr>
              <a:t>コンピュータをネットワークで接続するために、それぞれのコンピュータに割り振られた一意</a:t>
            </a:r>
            <a:r>
              <a:rPr kumimoji="1" lang="ja-JP" altLang="en-US" sz="1050" b="0" i="0" u="none" strike="noStrike" kern="1200" dirty="0">
                <a:solidFill>
                  <a:srgbClr val="222222"/>
                </a:solidFill>
                <a:effectLst/>
                <a:latin typeface="+mn-ea"/>
              </a:rPr>
              <a:t>になる</a:t>
            </a:r>
            <a:r>
              <a:rPr kumimoji="1" lang="ja-JP" altLang="ja-JP" sz="1050" b="0" i="0" u="none" strike="noStrike" kern="1200" dirty="0">
                <a:solidFill>
                  <a:srgbClr val="222222"/>
                </a:solidFill>
                <a:effectLst/>
                <a:latin typeface="+mn-ea"/>
              </a:rPr>
              <a:t>数字の組み合わせ。 </a:t>
            </a:r>
            <a:r>
              <a:rPr kumimoji="1" lang="en-US" altLang="ja-JP" sz="1050" b="0" i="0" u="none" strike="noStrike" kern="1200" dirty="0">
                <a:solidFill>
                  <a:srgbClr val="222222"/>
                </a:solidFill>
                <a:effectLst/>
                <a:latin typeface="+mn-ea"/>
              </a:rPr>
              <a:t>IP</a:t>
            </a:r>
            <a:r>
              <a:rPr kumimoji="1" lang="ja-JP" altLang="ja-JP" sz="1050" b="0" i="0" u="none" strike="noStrike" kern="1200" dirty="0">
                <a:solidFill>
                  <a:srgbClr val="222222"/>
                </a:solidFill>
                <a:effectLst/>
                <a:latin typeface="+mn-ea"/>
              </a:rPr>
              <a:t>アドレスは、</a:t>
            </a:r>
            <a:r>
              <a:rPr kumimoji="1" lang="en-US" altLang="ja-JP" sz="1050" b="0" i="0" u="none" strike="noStrike" kern="1200" dirty="0">
                <a:solidFill>
                  <a:srgbClr val="222222"/>
                </a:solidFill>
                <a:effectLst/>
                <a:latin typeface="+mn-ea"/>
              </a:rPr>
              <a:t>127.0.0.1</a:t>
            </a:r>
            <a:r>
              <a:rPr kumimoji="1" lang="ja-JP" altLang="ja-JP" sz="1050" b="0" i="0" u="none" strike="noStrike" kern="1200" dirty="0">
                <a:solidFill>
                  <a:srgbClr val="222222"/>
                </a:solidFill>
                <a:effectLst/>
                <a:latin typeface="+mn-ea"/>
              </a:rPr>
              <a:t>のように</a:t>
            </a:r>
            <a:r>
              <a:rPr kumimoji="1" lang="en-US" altLang="ja-JP" sz="1050" b="0" i="0" u="none" strike="noStrike" kern="1200" dirty="0">
                <a:solidFill>
                  <a:srgbClr val="222222"/>
                </a:solidFill>
                <a:effectLst/>
                <a:latin typeface="+mn-ea"/>
              </a:rPr>
              <a:t>0</a:t>
            </a:r>
            <a:r>
              <a:rPr kumimoji="1" lang="ja-JP" altLang="ja-JP"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rPr>
              <a:t>255</a:t>
            </a:r>
            <a:r>
              <a:rPr kumimoji="1" lang="ja-JP" altLang="ja-JP" sz="1050" b="0" i="0" u="none" strike="noStrike" kern="1200" dirty="0">
                <a:solidFill>
                  <a:srgbClr val="222222"/>
                </a:solidFill>
                <a:effectLst/>
                <a:latin typeface="+mn-ea"/>
              </a:rPr>
              <a:t>までの数字を</a:t>
            </a:r>
            <a:r>
              <a:rPr kumimoji="1" lang="en-US" altLang="ja-JP" sz="1050" b="0" i="0" u="none" strike="noStrike" kern="1200" dirty="0">
                <a:solidFill>
                  <a:srgbClr val="222222"/>
                </a:solidFill>
                <a:effectLst/>
                <a:latin typeface="+mn-ea"/>
              </a:rPr>
              <a:t>4</a:t>
            </a:r>
            <a:r>
              <a:rPr kumimoji="1" lang="ja-JP" altLang="ja-JP" sz="1050" b="0" i="0" u="none" strike="noStrike" kern="1200" dirty="0">
                <a:solidFill>
                  <a:srgbClr val="222222"/>
                </a:solidFill>
                <a:effectLst/>
                <a:latin typeface="+mn-ea"/>
              </a:rPr>
              <a:t>つ組み合わせたもので、単にアドレスと略されることがある。 現在主に使用されているこれら</a:t>
            </a:r>
            <a:r>
              <a:rPr kumimoji="1" lang="en-US" altLang="ja-JP" sz="1050" b="0" i="0" u="none" strike="noStrike" kern="1200" dirty="0">
                <a:solidFill>
                  <a:srgbClr val="222222"/>
                </a:solidFill>
                <a:effectLst/>
                <a:latin typeface="+mn-ea"/>
              </a:rPr>
              <a:t>4</a:t>
            </a:r>
            <a:r>
              <a:rPr kumimoji="1" lang="ja-JP" altLang="ja-JP" sz="1050" b="0" i="0" u="none" strike="noStrike" kern="1200" dirty="0">
                <a:solidFill>
                  <a:srgbClr val="222222"/>
                </a:solidFill>
                <a:effectLst/>
                <a:latin typeface="+mn-ea"/>
              </a:rPr>
              <a:t>つ</a:t>
            </a:r>
            <a:r>
              <a:rPr kumimoji="1" lang="ja-JP" altLang="en-US" sz="1050" b="0" i="0" u="none" strike="noStrike" kern="1200" dirty="0">
                <a:solidFill>
                  <a:srgbClr val="222222"/>
                </a:solidFill>
                <a:effectLst/>
                <a:latin typeface="+mn-ea"/>
              </a:rPr>
              <a:t>になる</a:t>
            </a:r>
            <a:r>
              <a:rPr kumimoji="1" lang="ja-JP" altLang="ja-JP" sz="1050" b="0" i="0" u="none" strike="noStrike" kern="1200" dirty="0">
                <a:solidFill>
                  <a:srgbClr val="222222"/>
                </a:solidFill>
                <a:effectLst/>
                <a:latin typeface="+mn-ea"/>
              </a:rPr>
              <a:t>数字の組み合わせによるアドレス体系は、</a:t>
            </a:r>
            <a:r>
              <a:rPr kumimoji="1" lang="en-US" altLang="ja-JP" sz="1050" b="0" i="0" u="none" strike="noStrike" kern="1200" dirty="0">
                <a:solidFill>
                  <a:srgbClr val="222222"/>
                </a:solidFill>
                <a:effectLst/>
                <a:latin typeface="+mn-ea"/>
              </a:rPr>
              <a:t>IPv4</a:t>
            </a:r>
            <a:r>
              <a:rPr kumimoji="1" lang="ja-JP" altLang="en-US" sz="1050" b="0" i="0" u="none" strike="noStrike" kern="1200" dirty="0">
                <a:solidFill>
                  <a:srgbClr val="222222"/>
                </a:solidFill>
                <a:effectLst/>
                <a:latin typeface="+mn-ea"/>
              </a:rPr>
              <a:t>（</a:t>
            </a:r>
            <a:r>
              <a:rPr kumimoji="1" lang="ja-JP" altLang="ja-JP" sz="1050" b="0" i="0" u="none" strike="noStrike" kern="1200" dirty="0">
                <a:solidFill>
                  <a:srgbClr val="222222"/>
                </a:solidFill>
                <a:effectLst/>
                <a:latin typeface="+mn-ea"/>
              </a:rPr>
              <a:t>アイ・ピー・ブイフォー</a:t>
            </a:r>
            <a:r>
              <a:rPr kumimoji="1" lang="ja-JP" altLang="en-US" sz="1050" b="0" i="0" u="none" strike="noStrike" kern="1200" dirty="0">
                <a:solidFill>
                  <a:srgbClr val="222222"/>
                </a:solidFill>
                <a:effectLst/>
                <a:latin typeface="+mn-ea"/>
              </a:rPr>
              <a:t>）</a:t>
            </a:r>
            <a:r>
              <a:rPr kumimoji="1" lang="ja-JP" altLang="ja-JP" sz="1050" b="0" i="0" u="none" strike="noStrike" kern="1200" dirty="0">
                <a:solidFill>
                  <a:srgbClr val="222222"/>
                </a:solidFill>
                <a:effectLst/>
                <a:latin typeface="+mn-ea"/>
              </a:rPr>
              <a:t>と呼ばれている。また、今後情報家電</a:t>
            </a:r>
            <a:r>
              <a:rPr kumimoji="1" lang="ja-JP" altLang="en-US" sz="1050" b="0" i="0" u="none" strike="noStrike" kern="1200" dirty="0">
                <a:solidFill>
                  <a:srgbClr val="222222"/>
                </a:solidFill>
                <a:effectLst/>
                <a:latin typeface="+mn-ea"/>
              </a:rPr>
              <a:t>など</a:t>
            </a:r>
            <a:r>
              <a:rPr kumimoji="1" lang="ja-JP" altLang="ja-JP" sz="1050" b="0" i="0" u="none" strike="noStrike" kern="1200" dirty="0">
                <a:solidFill>
                  <a:srgbClr val="222222"/>
                </a:solidFill>
                <a:effectLst/>
                <a:latin typeface="+mn-ea"/>
              </a:rPr>
              <a:t>で大量に</a:t>
            </a:r>
            <a:r>
              <a:rPr kumimoji="1" lang="en-US" altLang="ja-JP" sz="1050" b="0" i="0" u="none" strike="noStrike" kern="1200" dirty="0">
                <a:solidFill>
                  <a:srgbClr val="222222"/>
                </a:solidFill>
                <a:effectLst/>
                <a:latin typeface="+mn-ea"/>
              </a:rPr>
              <a:t>IP</a:t>
            </a:r>
            <a:r>
              <a:rPr kumimoji="1" lang="ja-JP" altLang="ja-JP" sz="1050" b="0" i="0" u="none" strike="noStrike" kern="1200" dirty="0">
                <a:solidFill>
                  <a:srgbClr val="222222"/>
                </a:solidFill>
                <a:effectLst/>
                <a:latin typeface="+mn-ea"/>
              </a:rPr>
              <a:t>アドレスが消費される時代に備えて、次期規格として、</a:t>
            </a:r>
            <a:r>
              <a:rPr kumimoji="1" lang="en-US" altLang="ja-JP" sz="1050" b="0" i="0" u="none" strike="noStrike" kern="1200" dirty="0">
                <a:solidFill>
                  <a:srgbClr val="222222"/>
                </a:solidFill>
                <a:effectLst/>
                <a:latin typeface="+mn-ea"/>
              </a:rPr>
              <a:t>IPv6</a:t>
            </a:r>
            <a:r>
              <a:rPr kumimoji="1" lang="ja-JP" altLang="en-US" sz="1050" b="0" i="0" u="none" strike="noStrike" kern="1200" dirty="0">
                <a:solidFill>
                  <a:srgbClr val="222222"/>
                </a:solidFill>
                <a:effectLst/>
                <a:latin typeface="+mn-ea"/>
              </a:rPr>
              <a:t>（</a:t>
            </a:r>
            <a:r>
              <a:rPr kumimoji="1" lang="ja-JP" altLang="ja-JP" sz="1050" b="0" i="0" u="none" strike="noStrike" kern="1200" dirty="0">
                <a:solidFill>
                  <a:srgbClr val="222222"/>
                </a:solidFill>
                <a:effectLst/>
                <a:latin typeface="+mn-ea"/>
              </a:rPr>
              <a:t>アイ・ピー・ブイシックス</a:t>
            </a:r>
            <a:r>
              <a:rPr kumimoji="1" lang="ja-JP" altLang="en-US" sz="1050" b="0" i="0" u="none" strike="noStrike" kern="1200" dirty="0">
                <a:solidFill>
                  <a:srgbClr val="222222"/>
                </a:solidFill>
                <a:effectLst/>
                <a:latin typeface="+mn-ea"/>
              </a:rPr>
              <a:t>）</a:t>
            </a:r>
            <a:r>
              <a:rPr kumimoji="1" lang="ja-JP" altLang="ja-JP" sz="1050" b="0" i="0" u="none" strike="noStrike" kern="1200" dirty="0">
                <a:solidFill>
                  <a:srgbClr val="222222"/>
                </a:solidFill>
                <a:effectLst/>
                <a:latin typeface="+mn-ea"/>
              </a:rPr>
              <a:t>と呼ばれる</a:t>
            </a:r>
            <a:r>
              <a:rPr kumimoji="1" lang="ja-JP" altLang="en-US" sz="1050" b="0" i="0" u="none" strike="noStrike" kern="1200" dirty="0">
                <a:solidFill>
                  <a:srgbClr val="222222"/>
                </a:solidFill>
                <a:effectLst/>
                <a:latin typeface="+mn-ea"/>
              </a:rPr>
              <a:t>アドレス体系への移行が進みつつある</a:t>
            </a:r>
            <a:r>
              <a:rPr kumimoji="1" lang="ja-JP" altLang="ja-JP" sz="1050" b="0" i="0" u="none" strike="noStrike" kern="1200" dirty="0">
                <a:solidFill>
                  <a:srgbClr val="222222"/>
                </a:solidFill>
                <a:effectLst/>
                <a:latin typeface="+mn-ea"/>
              </a:rPr>
              <a:t>。なお、</a:t>
            </a:r>
            <a:r>
              <a:rPr kumimoji="1" lang="en-US" altLang="ja-JP" sz="1050" b="0" i="0" u="none" strike="noStrike" kern="1200" dirty="0">
                <a:solidFill>
                  <a:srgbClr val="222222"/>
                </a:solidFill>
                <a:effectLst/>
                <a:latin typeface="+mn-ea"/>
              </a:rPr>
              <a:t>IPv6</a:t>
            </a:r>
            <a:r>
              <a:rPr kumimoji="1" lang="ja-JP" altLang="ja-JP" sz="1050" b="0" i="0" u="none" strike="noStrike" kern="1200" dirty="0">
                <a:solidFill>
                  <a:srgbClr val="222222"/>
                </a:solidFill>
                <a:effectLst/>
                <a:latin typeface="+mn-ea"/>
              </a:rPr>
              <a:t>では、アドレス空間の増加だけでなく、情報セキュリティ機能の追加などの改良も加えられている</a:t>
            </a:r>
            <a:endParaRPr kumimoji="1" lang="en-US" altLang="ja-JP" sz="1050" dirty="0">
              <a:solidFill>
                <a:srgbClr val="222222"/>
              </a:solidFill>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7" action="ppaction://hlinksldjump"/>
              </a:rPr>
              <a:t>2-3-1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8" action="ppaction://hlinksldjump"/>
              </a:rPr>
              <a:t>6-2-2</a:t>
            </a:r>
            <a:r>
              <a:rPr kumimoji="1" lang="ja-JP" altLang="en-US" sz="1050" dirty="0">
                <a:solidFill>
                  <a:srgbClr val="222222"/>
                </a:solidFill>
                <a:latin typeface="+mn-ea"/>
              </a:rPr>
              <a:t>、</a:t>
            </a:r>
            <a:r>
              <a:rPr kumimoji="1" lang="en-US" altLang="ja-JP" sz="1050" dirty="0">
                <a:solidFill>
                  <a:srgbClr val="222222"/>
                </a:solidFill>
                <a:latin typeface="+mn-ea"/>
                <a:hlinkClick r:id="rId29" action="ppaction://hlinksldjump"/>
              </a:rPr>
              <a:t>17-2-2</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endParaRPr kumimoji="1" lang="en-US" altLang="ja-JP" sz="1050" dirty="0">
              <a:solidFill>
                <a:srgbClr val="222222"/>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i="0" u="none" strike="noStrike" kern="1200" dirty="0">
                <a:solidFill>
                  <a:srgbClr val="2F5597"/>
                </a:solidFill>
                <a:effectLst/>
                <a:latin typeface="+mn-ea"/>
              </a:rPr>
              <a:t>ISAC</a:t>
            </a:r>
          </a:p>
          <a:p>
            <a:r>
              <a:rPr lang="en-US" altLang="ja-JP" sz="1050" b="0" i="0" dirty="0">
                <a:solidFill>
                  <a:srgbClr val="333333"/>
                </a:solidFill>
                <a:effectLst/>
                <a:latin typeface="+mn-ea"/>
              </a:rPr>
              <a:t>Information Sharing and Analysis Center</a:t>
            </a:r>
            <a:r>
              <a:rPr lang="ja-JP" altLang="en-US" sz="1050" b="0" i="0" dirty="0">
                <a:solidFill>
                  <a:srgbClr val="333333"/>
                </a:solidFill>
                <a:effectLst/>
                <a:latin typeface="+mn-ea"/>
              </a:rPr>
              <a:t>の略。業界内での情報共有・連携の取組み推進を図る組織のこと。国内では、金融や交通、電力、</a:t>
            </a:r>
            <a:r>
              <a:rPr lang="en-US" altLang="ja-JP" sz="1050" b="0" i="0" dirty="0">
                <a:solidFill>
                  <a:srgbClr val="333333"/>
                </a:solidFill>
                <a:effectLst/>
                <a:latin typeface="+mn-ea"/>
              </a:rPr>
              <a:t>ICT</a:t>
            </a:r>
            <a:r>
              <a:rPr lang="ja-JP" altLang="en-US" sz="1050" b="0" i="0" dirty="0">
                <a:solidFill>
                  <a:srgbClr val="333333"/>
                </a:solidFill>
                <a:effectLst/>
                <a:latin typeface="+mn-ea"/>
              </a:rPr>
              <a:t>などの分野に</a:t>
            </a:r>
            <a:r>
              <a:rPr lang="en-US" altLang="ja-JP" sz="1050" b="0" i="0" dirty="0">
                <a:solidFill>
                  <a:srgbClr val="333333"/>
                </a:solidFill>
                <a:effectLst/>
                <a:latin typeface="+mn-ea"/>
              </a:rPr>
              <a:t>ISAC</a:t>
            </a:r>
            <a:r>
              <a:rPr lang="ja-JP" altLang="en-US" sz="1050" b="0" i="0" dirty="0">
                <a:solidFill>
                  <a:srgbClr val="333333"/>
                </a:solidFill>
                <a:effectLst/>
                <a:latin typeface="+mn-ea"/>
              </a:rPr>
              <a:t>がある。</a:t>
            </a:r>
            <a:r>
              <a:rPr lang="en-US" altLang="ja-JP" sz="1050" b="0" i="0" dirty="0">
                <a:solidFill>
                  <a:srgbClr val="333333"/>
                </a:solidFill>
                <a:effectLst/>
                <a:latin typeface="+mn-ea"/>
              </a:rPr>
              <a:t>ICT-ISAC</a:t>
            </a:r>
            <a:r>
              <a:rPr lang="ja-JP" altLang="en-US" sz="1050" b="0" i="0" dirty="0">
                <a:solidFill>
                  <a:srgbClr val="333333"/>
                </a:solidFill>
                <a:effectLst/>
                <a:latin typeface="+mn-ea"/>
              </a:rPr>
              <a:t>では、</a:t>
            </a:r>
            <a:r>
              <a:rPr lang="en-US" altLang="ja-JP" sz="1050" b="0" i="0" dirty="0">
                <a:solidFill>
                  <a:srgbClr val="333333"/>
                </a:solidFill>
                <a:effectLst/>
                <a:latin typeface="+mn-ea"/>
              </a:rPr>
              <a:t>ICT</a:t>
            </a:r>
            <a:r>
              <a:rPr lang="ja-JP" altLang="en-US" sz="1050" b="0" i="0" dirty="0">
                <a:solidFill>
                  <a:srgbClr val="333333"/>
                </a:solidFill>
                <a:effectLst/>
                <a:latin typeface="+mn-ea"/>
              </a:rPr>
              <a:t>分野の情報セキュリティに関する情報</a:t>
            </a:r>
            <a:r>
              <a:rPr lang="en-US" altLang="ja-JP" sz="1050" b="0" i="0" dirty="0">
                <a:solidFill>
                  <a:srgbClr val="333333"/>
                </a:solidFill>
                <a:effectLst/>
                <a:latin typeface="+mn-ea"/>
              </a:rPr>
              <a:t>(</a:t>
            </a:r>
            <a:r>
              <a:rPr lang="ja-JP" altLang="en-US" sz="1050" b="0" i="0" dirty="0">
                <a:solidFill>
                  <a:srgbClr val="333333"/>
                </a:solidFill>
                <a:effectLst/>
                <a:latin typeface="+mn-ea"/>
              </a:rPr>
              <a:t>インシデント情報を含む。</a:t>
            </a:r>
            <a:r>
              <a:rPr lang="en-US" altLang="ja-JP" sz="1050" b="0" i="0" dirty="0">
                <a:solidFill>
                  <a:srgbClr val="333333"/>
                </a:solidFill>
                <a:effectLst/>
                <a:latin typeface="+mn-ea"/>
              </a:rPr>
              <a:t>)</a:t>
            </a:r>
            <a:r>
              <a:rPr lang="ja-JP" altLang="en-US" sz="1050" b="0" i="0" dirty="0">
                <a:solidFill>
                  <a:srgbClr val="333333"/>
                </a:solidFill>
                <a:effectLst/>
                <a:latin typeface="+mn-ea"/>
              </a:rPr>
              <a:t>の収集・調査・分析を行っている。</a:t>
            </a:r>
            <a:endParaRPr kumimoji="1" lang="en-US" altLang="ja-JP" sz="1050" kern="1200" dirty="0">
              <a:solidFill>
                <a:schemeClr val="dk1"/>
              </a:solidFill>
              <a:effectLst/>
              <a:latin typeface="+mn-ea"/>
              <a:cs typeface="+mn-cs"/>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30" action="ppaction://hlinksldjump"/>
              </a:rPr>
              <a:t>14-1-2</a:t>
            </a:r>
            <a:endParaRPr kumimoji="1" lang="ja-JP" altLang="en-US" sz="1050" dirty="0">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a:solidFill>
                  <a:schemeClr val="accent1">
                    <a:lumMod val="75000"/>
                  </a:schemeClr>
                </a:solidFill>
                <a:latin typeface="+mn-ea"/>
              </a:rPr>
              <a:t>ISMS</a:t>
            </a:r>
            <a:endParaRPr kumimoji="1" lang="en-US" altLang="ja-JP" sz="1050" b="1" i="0" u="none" strike="noStrike" kern="1200"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lang="en-US" altLang="ja-JP" sz="1050" b="0" i="0" u="none" strike="noStrike" dirty="0">
                <a:effectLst/>
                <a:latin typeface="+mn-ea"/>
              </a:rPr>
              <a:t>Information Security Management System</a:t>
            </a:r>
            <a:r>
              <a:rPr lang="ja-JP" altLang="en-US" sz="1050" b="0" i="0" u="none" strike="noStrike" dirty="0">
                <a:effectLst/>
                <a:latin typeface="+mn-ea"/>
              </a:rPr>
              <a:t>の略称。情報セキュリティを確保するための、組織的、人的、運用的、物理的、技術的、法令的な対策を含む、経営者を頂点とした総合的で組織的な取組。組織が</a:t>
            </a:r>
            <a:r>
              <a:rPr lang="en-US" altLang="ja-JP" sz="1050" b="0" i="0" u="none" strike="noStrike" dirty="0">
                <a:effectLst/>
                <a:latin typeface="+mn-ea"/>
              </a:rPr>
              <a:t>ISMS</a:t>
            </a:r>
            <a:r>
              <a:rPr lang="ja-JP" altLang="en-US" sz="1050" b="0" i="0" u="none" strike="noStrike" dirty="0">
                <a:effectLst/>
                <a:latin typeface="+mn-ea"/>
              </a:rPr>
              <a:t>を構築するための要求事項をまとめた国際規格が</a:t>
            </a:r>
            <a:r>
              <a:rPr lang="en-US" altLang="ja-JP" sz="1050" b="0" i="0" u="none" strike="noStrike" dirty="0">
                <a:effectLst/>
                <a:latin typeface="+mn-ea"/>
              </a:rPr>
              <a:t>ISO/IEC 27001</a:t>
            </a:r>
            <a:r>
              <a:rPr lang="ja-JP" altLang="en-US" sz="1050" b="0" i="0" u="none" strike="noStrike" dirty="0">
                <a:effectLst/>
                <a:latin typeface="+mn-ea"/>
              </a:rPr>
              <a:t>（国内規格は</a:t>
            </a:r>
            <a:r>
              <a:rPr lang="en-US" altLang="ja-JP" sz="1050" b="0" i="0" u="none" strike="noStrike" dirty="0">
                <a:effectLst/>
                <a:latin typeface="+mn-ea"/>
              </a:rPr>
              <a:t>JIS Q 27001</a:t>
            </a:r>
            <a:r>
              <a:rPr lang="ja-JP" altLang="en-US" sz="1050" b="0" i="0" u="none" strike="noStrike" dirty="0">
                <a:effectLst/>
                <a:latin typeface="+mn-ea"/>
              </a:rPr>
              <a:t>）であり、審査機関の審査に合格すると「</a:t>
            </a:r>
            <a:r>
              <a:rPr lang="en-US" altLang="ja-JP" sz="1050" b="0" i="0" u="none" strike="noStrike" dirty="0">
                <a:effectLst/>
                <a:latin typeface="+mn-ea"/>
              </a:rPr>
              <a:t>ISMS</a:t>
            </a:r>
            <a:r>
              <a:rPr lang="ja-JP" altLang="en-US" sz="1050" b="0" i="0" u="none" strike="noStrike" dirty="0">
                <a:effectLst/>
                <a:latin typeface="+mn-ea"/>
              </a:rPr>
              <a:t>認証」を取得できる</a:t>
            </a:r>
            <a:endParaRPr lang="en-US" altLang="ja-JP" sz="1050" b="0" i="0" u="none" strike="noStrike" dirty="0">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31" action="ppaction://hlinksldjump"/>
              </a:rPr>
              <a:t>3-4-1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2" action="ppaction://hlinksldjump"/>
              </a:rPr>
              <a:t>7-1-1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3" action="ppaction://hlinksldjump"/>
              </a:rPr>
              <a:t>7-1-2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4" action="ppaction://hlinksldjump"/>
              </a:rPr>
              <a:t>7-2-2</a:t>
            </a:r>
            <a:r>
              <a:rPr kumimoji="1" lang="ja-JP" altLang="en-US" sz="1050" dirty="0">
                <a:solidFill>
                  <a:srgbClr val="222222"/>
                </a:solidFill>
                <a:latin typeface="+mn-ea"/>
              </a:rPr>
              <a:t>、</a:t>
            </a:r>
            <a:r>
              <a:rPr kumimoji="1" lang="en-US" altLang="ja-JP" sz="1050" dirty="0">
                <a:solidFill>
                  <a:srgbClr val="222222"/>
                </a:solidFill>
                <a:latin typeface="+mn-ea"/>
                <a:hlinkClick r:id="rId35" action="ppaction://hlinksldjump"/>
              </a:rPr>
              <a:t>7-2-3</a:t>
            </a:r>
            <a:r>
              <a:rPr kumimoji="1" lang="ja-JP" altLang="en-US" sz="1050" dirty="0">
                <a:solidFill>
                  <a:srgbClr val="222222"/>
                </a:solidFill>
                <a:latin typeface="+mn-ea"/>
              </a:rPr>
              <a:t>、</a:t>
            </a:r>
            <a:r>
              <a:rPr kumimoji="1" lang="en-US" altLang="ja-JP" sz="1050" b="0" i="0" u="none" strike="noStrike" kern="1200" dirty="0">
                <a:solidFill>
                  <a:srgbClr val="222222"/>
                </a:solidFill>
                <a:effectLst/>
                <a:latin typeface="+mn-ea"/>
                <a:hlinkClick r:id="rId36" action="ppaction://hlinksldjump"/>
              </a:rPr>
              <a:t>7-3-1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6" action="ppaction://hlinksldjump"/>
              </a:rPr>
              <a:t>7-3-2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7" action="ppaction://hlinksldjump"/>
              </a:rPr>
              <a:t>7-3-4</a:t>
            </a:r>
            <a:r>
              <a:rPr kumimoji="1" lang="ja-JP" altLang="en-US" sz="1050" dirty="0">
                <a:solidFill>
                  <a:srgbClr val="222222"/>
                </a:solidFill>
                <a:latin typeface="+mn-ea"/>
              </a:rPr>
              <a:t>、</a:t>
            </a:r>
            <a:r>
              <a:rPr kumimoji="1" lang="en-US" altLang="ja-JP" sz="1050" dirty="0">
                <a:solidFill>
                  <a:srgbClr val="222222"/>
                </a:solidFill>
                <a:latin typeface="+mn-ea"/>
                <a:hlinkClick r:id="rId38" action="ppaction://hlinksldjump"/>
              </a:rPr>
              <a:t>7-4-1</a:t>
            </a:r>
            <a:r>
              <a:rPr kumimoji="1" lang="ja-JP" altLang="en-US" sz="1050" dirty="0">
                <a:solidFill>
                  <a:srgbClr val="222222"/>
                </a:solidFill>
                <a:latin typeface="+mn-ea"/>
              </a:rPr>
              <a:t>、</a:t>
            </a:r>
            <a:r>
              <a:rPr kumimoji="1" lang="en-US" altLang="ja-JP" sz="1050" dirty="0">
                <a:solidFill>
                  <a:srgbClr val="222222"/>
                </a:solidFill>
                <a:latin typeface="+mn-ea"/>
                <a:hlinkClick r:id="rId39" action="ppaction://hlinksldjump"/>
              </a:rPr>
              <a:t>7-5-1</a:t>
            </a:r>
            <a:r>
              <a:rPr kumimoji="1" lang="ja-JP" altLang="en-US" sz="1050" dirty="0">
                <a:solidFill>
                  <a:srgbClr val="222222"/>
                </a:solidFill>
                <a:latin typeface="+mn-ea"/>
              </a:rPr>
              <a:t>、</a:t>
            </a:r>
            <a:r>
              <a:rPr kumimoji="1" lang="ja-JP" altLang="en-US" sz="1050" dirty="0">
                <a:solidFill>
                  <a:srgbClr val="222222"/>
                </a:solidFill>
                <a:latin typeface="+mn-ea"/>
                <a:hlinkClick r:id="rId40" action="ppaction://hlinksldjump"/>
              </a:rPr>
              <a:t>第</a:t>
            </a:r>
            <a:r>
              <a:rPr kumimoji="1" lang="en-US" altLang="ja-JP" sz="1050" dirty="0">
                <a:solidFill>
                  <a:srgbClr val="222222"/>
                </a:solidFill>
                <a:latin typeface="+mn-ea"/>
                <a:hlinkClick r:id="rId40" action="ppaction://hlinksldjump"/>
              </a:rPr>
              <a:t>7</a:t>
            </a:r>
            <a:r>
              <a:rPr kumimoji="1" lang="ja-JP" altLang="en-US" sz="1050" dirty="0">
                <a:solidFill>
                  <a:srgbClr val="222222"/>
                </a:solidFill>
                <a:latin typeface="+mn-ea"/>
                <a:hlinkClick r:id="rId40" action="ppaction://hlinksldjump"/>
              </a:rPr>
              <a:t>章コラム</a:t>
            </a:r>
            <a:r>
              <a:rPr kumimoji="1" lang="ja-JP" altLang="en-US" sz="1050" dirty="0">
                <a:solidFill>
                  <a:srgbClr val="222222"/>
                </a:solidFill>
                <a:latin typeface="+mn-ea"/>
              </a:rPr>
              <a:t>、</a:t>
            </a:r>
            <a:r>
              <a:rPr kumimoji="1" lang="en-US" altLang="ja-JP" sz="1050" dirty="0">
                <a:solidFill>
                  <a:srgbClr val="222222"/>
                </a:solidFill>
                <a:latin typeface="+mn-ea"/>
                <a:hlinkClick r:id="rId41" action="ppaction://hlinksldjump"/>
              </a:rPr>
              <a:t>8-1-2</a:t>
            </a:r>
            <a:r>
              <a:rPr kumimoji="1" lang="ja-JP" altLang="en-US" sz="1050" dirty="0">
                <a:solidFill>
                  <a:srgbClr val="222222"/>
                </a:solidFill>
                <a:latin typeface="+mn-ea"/>
              </a:rPr>
              <a:t>、</a:t>
            </a:r>
            <a:r>
              <a:rPr kumimoji="1" lang="en-US" altLang="ja-JP" sz="1050" dirty="0">
                <a:solidFill>
                  <a:srgbClr val="222222"/>
                </a:solidFill>
                <a:latin typeface="+mn-ea"/>
                <a:hlinkClick r:id="rId42" action="ppaction://hlinksldjump"/>
              </a:rPr>
              <a:t>9-1-1</a:t>
            </a:r>
            <a:r>
              <a:rPr kumimoji="1" lang="ja-JP" altLang="en-US" sz="1050" dirty="0">
                <a:solidFill>
                  <a:srgbClr val="222222"/>
                </a:solidFill>
                <a:latin typeface="+mn-ea"/>
              </a:rPr>
              <a:t>、</a:t>
            </a:r>
            <a:r>
              <a:rPr kumimoji="1" lang="ja-JP" altLang="en-US" sz="1050" dirty="0">
                <a:solidFill>
                  <a:srgbClr val="222222"/>
                </a:solidFill>
                <a:latin typeface="+mn-ea"/>
                <a:hlinkClick r:id="rId43" action="ppaction://hlinksldjump"/>
              </a:rPr>
              <a:t>第</a:t>
            </a:r>
            <a:r>
              <a:rPr kumimoji="1" lang="en-US" altLang="ja-JP" sz="1050" dirty="0">
                <a:solidFill>
                  <a:srgbClr val="222222"/>
                </a:solidFill>
                <a:latin typeface="+mn-ea"/>
                <a:hlinkClick r:id="rId43" action="ppaction://hlinksldjump"/>
              </a:rPr>
              <a:t>10</a:t>
            </a:r>
            <a:r>
              <a:rPr kumimoji="1" lang="ja-JP" altLang="en-US" sz="1050" dirty="0">
                <a:solidFill>
                  <a:srgbClr val="222222"/>
                </a:solidFill>
                <a:latin typeface="+mn-ea"/>
                <a:hlinkClick r:id="rId43" action="ppaction://hlinksldjump"/>
              </a:rPr>
              <a:t>章コラム</a:t>
            </a:r>
            <a:r>
              <a:rPr kumimoji="1" lang="ja-JP" altLang="en-US" sz="1050" dirty="0">
                <a:solidFill>
                  <a:srgbClr val="222222"/>
                </a:solidFill>
                <a:latin typeface="+mn-ea"/>
              </a:rPr>
              <a:t>、</a:t>
            </a:r>
            <a:r>
              <a:rPr kumimoji="1" lang="en-US" altLang="ja-JP" sz="1050" dirty="0">
                <a:solidFill>
                  <a:srgbClr val="222222"/>
                </a:solidFill>
                <a:latin typeface="+mn-ea"/>
                <a:hlinkClick r:id="rId44" action="ppaction://hlinksldjump"/>
              </a:rPr>
              <a:t>11-1-3</a:t>
            </a:r>
            <a:r>
              <a:rPr kumimoji="1" lang="ja-JP" altLang="en-US" sz="1050" dirty="0">
                <a:solidFill>
                  <a:srgbClr val="222222"/>
                </a:solidFill>
                <a:latin typeface="+mn-ea"/>
              </a:rPr>
              <a:t>、</a:t>
            </a:r>
            <a:r>
              <a:rPr kumimoji="1" lang="en-US" altLang="ja-JP" sz="1050" dirty="0">
                <a:solidFill>
                  <a:srgbClr val="222222"/>
                </a:solidFill>
                <a:latin typeface="+mn-ea"/>
                <a:hlinkClick r:id="rId45" action="ppaction://hlinksldjump"/>
              </a:rPr>
              <a:t>11-2-1</a:t>
            </a:r>
            <a:r>
              <a:rPr kumimoji="1" lang="ja-JP" altLang="en-US" sz="1050" dirty="0">
                <a:solidFill>
                  <a:srgbClr val="222222"/>
                </a:solidFill>
                <a:latin typeface="+mn-ea"/>
              </a:rPr>
              <a:t>、</a:t>
            </a:r>
            <a:r>
              <a:rPr kumimoji="1" lang="en-US" altLang="ja-JP" sz="1050" dirty="0">
                <a:solidFill>
                  <a:srgbClr val="222222"/>
                </a:solidFill>
                <a:latin typeface="+mn-ea"/>
                <a:hlinkClick r:id="rId46" action="ppaction://hlinksldjump"/>
              </a:rPr>
              <a:t>11-2-2</a:t>
            </a:r>
            <a:r>
              <a:rPr kumimoji="1" lang="ja-JP" altLang="en-US" sz="1050" dirty="0">
                <a:solidFill>
                  <a:srgbClr val="222222"/>
                </a:solidFill>
                <a:latin typeface="+mn-ea"/>
              </a:rPr>
              <a:t>、</a:t>
            </a:r>
            <a:r>
              <a:rPr kumimoji="1" lang="en-US" altLang="ja-JP" sz="1050" dirty="0">
                <a:solidFill>
                  <a:srgbClr val="222222"/>
                </a:solidFill>
                <a:latin typeface="+mn-ea"/>
                <a:hlinkClick r:id="rId47" action="ppaction://hlinksldjump"/>
              </a:rPr>
              <a:t>13-1-1</a:t>
            </a:r>
            <a:r>
              <a:rPr kumimoji="1" lang="ja-JP" altLang="en-US" sz="1050" dirty="0">
                <a:solidFill>
                  <a:srgbClr val="222222"/>
                </a:solidFill>
                <a:latin typeface="+mn-ea"/>
              </a:rPr>
              <a:t>、</a:t>
            </a:r>
            <a:r>
              <a:rPr kumimoji="1" lang="en-US" altLang="ja-JP" sz="1050" dirty="0">
                <a:solidFill>
                  <a:srgbClr val="222222"/>
                </a:solidFill>
                <a:latin typeface="+mn-ea"/>
                <a:hlinkClick r:id="rId48" action="ppaction://hlinksldjump"/>
              </a:rPr>
              <a:t>13-2-1</a:t>
            </a:r>
            <a:r>
              <a:rPr kumimoji="1" lang="ja-JP" altLang="en-US" sz="1050" dirty="0">
                <a:solidFill>
                  <a:srgbClr val="222222"/>
                </a:solidFill>
                <a:latin typeface="+mn-ea"/>
              </a:rPr>
              <a:t>、</a:t>
            </a:r>
            <a:r>
              <a:rPr kumimoji="1" lang="en-US" altLang="ja-JP" sz="1050" dirty="0">
                <a:solidFill>
                  <a:srgbClr val="222222"/>
                </a:solidFill>
                <a:latin typeface="+mn-ea"/>
                <a:hlinkClick r:id="rId49" action="ppaction://hlinksldjump"/>
              </a:rPr>
              <a:t>13-2-2</a:t>
            </a:r>
            <a:r>
              <a:rPr kumimoji="1" lang="ja-JP" altLang="en-US" sz="1050" dirty="0">
                <a:solidFill>
                  <a:srgbClr val="222222"/>
                </a:solidFill>
                <a:latin typeface="+mn-ea"/>
              </a:rPr>
              <a:t>、</a:t>
            </a:r>
            <a:r>
              <a:rPr kumimoji="1" lang="en-US" altLang="ja-JP" sz="1050" dirty="0">
                <a:solidFill>
                  <a:srgbClr val="222222"/>
                </a:solidFill>
                <a:latin typeface="+mn-ea"/>
                <a:hlinkClick r:id="rId50" action="ppaction://hlinksldjump"/>
              </a:rPr>
              <a:t>13-2-3</a:t>
            </a:r>
            <a:r>
              <a:rPr kumimoji="1" lang="ja-JP" altLang="en-US" sz="1050" dirty="0">
                <a:solidFill>
                  <a:srgbClr val="222222"/>
                </a:solidFill>
                <a:latin typeface="+mn-ea"/>
              </a:rPr>
              <a:t>、</a:t>
            </a:r>
            <a:r>
              <a:rPr kumimoji="1" lang="en-US" altLang="ja-JP" sz="1050" dirty="0">
                <a:solidFill>
                  <a:srgbClr val="222222"/>
                </a:solidFill>
                <a:latin typeface="+mn-ea"/>
                <a:hlinkClick r:id="rId51" action="ppaction://hlinksldjump"/>
              </a:rPr>
              <a:t>13-2-4</a:t>
            </a:r>
            <a:r>
              <a:rPr kumimoji="1" lang="ja-JP" altLang="en-US" sz="1050" dirty="0">
                <a:solidFill>
                  <a:srgbClr val="222222"/>
                </a:solidFill>
                <a:latin typeface="+mn-ea"/>
              </a:rPr>
              <a:t>、</a:t>
            </a:r>
            <a:r>
              <a:rPr kumimoji="1" lang="en-US" altLang="ja-JP" sz="1050" dirty="0">
                <a:solidFill>
                  <a:srgbClr val="222222"/>
                </a:solidFill>
                <a:latin typeface="+mn-ea"/>
                <a:hlinkClick r:id="rId52" action="ppaction://hlinksldjump"/>
              </a:rPr>
              <a:t>13-2-5</a:t>
            </a:r>
            <a:r>
              <a:rPr kumimoji="1" lang="ja-JP" altLang="en-US" sz="1050" dirty="0">
                <a:solidFill>
                  <a:srgbClr val="222222"/>
                </a:solidFill>
                <a:latin typeface="+mn-ea"/>
              </a:rPr>
              <a:t>、</a:t>
            </a:r>
            <a:r>
              <a:rPr kumimoji="1" lang="en-US" altLang="ja-JP" sz="1050" dirty="0">
                <a:solidFill>
                  <a:srgbClr val="222222"/>
                </a:solidFill>
                <a:latin typeface="+mn-ea"/>
                <a:hlinkClick r:id="rId53" action="ppaction://hlinksldjump"/>
              </a:rPr>
              <a:t>13-2-6</a:t>
            </a:r>
            <a:r>
              <a:rPr kumimoji="1" lang="ja-JP" altLang="en-US" sz="1050" dirty="0">
                <a:solidFill>
                  <a:srgbClr val="222222"/>
                </a:solidFill>
                <a:latin typeface="+mn-ea"/>
              </a:rPr>
              <a:t>、</a:t>
            </a:r>
            <a:r>
              <a:rPr kumimoji="1" lang="en-US" altLang="ja-JP" sz="1050" dirty="0">
                <a:solidFill>
                  <a:srgbClr val="222222"/>
                </a:solidFill>
                <a:latin typeface="+mn-ea"/>
                <a:hlinkClick r:id="rId54" action="ppaction://hlinksldjump"/>
              </a:rPr>
              <a:t>13-2-7</a:t>
            </a:r>
            <a:r>
              <a:rPr kumimoji="1" lang="ja-JP" altLang="en-US" sz="1050" dirty="0">
                <a:solidFill>
                  <a:srgbClr val="222222"/>
                </a:solidFill>
                <a:latin typeface="+mn-ea"/>
              </a:rPr>
              <a:t>、</a:t>
            </a:r>
            <a:r>
              <a:rPr kumimoji="1" lang="en-US" altLang="ja-JP" sz="1050" dirty="0">
                <a:solidFill>
                  <a:srgbClr val="222222"/>
                </a:solidFill>
                <a:latin typeface="+mn-ea"/>
                <a:hlinkClick r:id="rId55" action="ppaction://hlinksldjump"/>
              </a:rPr>
              <a:t>13-2-8</a:t>
            </a:r>
            <a:r>
              <a:rPr kumimoji="1" lang="ja-JP" altLang="en-US" sz="1050" dirty="0">
                <a:solidFill>
                  <a:srgbClr val="222222"/>
                </a:solidFill>
                <a:latin typeface="+mn-ea"/>
              </a:rPr>
              <a:t>、</a:t>
            </a:r>
            <a:r>
              <a:rPr kumimoji="1" lang="ja-JP" altLang="en-US" sz="1050" dirty="0">
                <a:solidFill>
                  <a:srgbClr val="222222"/>
                </a:solidFill>
                <a:latin typeface="+mn-ea"/>
                <a:hlinkClick r:id="rId56" action="ppaction://hlinksldjump"/>
              </a:rPr>
              <a:t>第</a:t>
            </a:r>
            <a:r>
              <a:rPr kumimoji="1" lang="en-US" altLang="ja-JP" sz="1050" dirty="0">
                <a:solidFill>
                  <a:srgbClr val="222222"/>
                </a:solidFill>
                <a:latin typeface="+mn-ea"/>
                <a:hlinkClick r:id="rId56" action="ppaction://hlinksldjump"/>
              </a:rPr>
              <a:t>13</a:t>
            </a:r>
            <a:r>
              <a:rPr kumimoji="1" lang="ja-JP" altLang="en-US" sz="1050" dirty="0">
                <a:solidFill>
                  <a:srgbClr val="222222"/>
                </a:solidFill>
                <a:latin typeface="+mn-ea"/>
                <a:hlinkClick r:id="rId56" action="ppaction://hlinksldjump"/>
              </a:rPr>
              <a:t>章コラム</a:t>
            </a:r>
            <a:r>
              <a:rPr kumimoji="1" lang="ja-JP" altLang="en-US" sz="1050" dirty="0">
                <a:solidFill>
                  <a:srgbClr val="222222"/>
                </a:solidFill>
                <a:latin typeface="+mn-ea"/>
              </a:rPr>
              <a:t>、</a:t>
            </a:r>
            <a:r>
              <a:rPr kumimoji="1" lang="en-US" altLang="ja-JP" sz="1050" dirty="0">
                <a:solidFill>
                  <a:srgbClr val="222222"/>
                </a:solidFill>
                <a:latin typeface="+mn-ea"/>
                <a:hlinkClick r:id="rId57" action="ppaction://hlinksldjump"/>
              </a:rPr>
              <a:t>14-1-1</a:t>
            </a:r>
            <a:r>
              <a:rPr kumimoji="1" lang="ja-JP" altLang="en-US" sz="1050" dirty="0">
                <a:solidFill>
                  <a:srgbClr val="222222"/>
                </a:solidFill>
                <a:latin typeface="+mn-ea"/>
              </a:rPr>
              <a:t>、</a:t>
            </a:r>
            <a:r>
              <a:rPr kumimoji="1" lang="en-US" altLang="ja-JP" sz="1050" dirty="0">
                <a:solidFill>
                  <a:srgbClr val="222222"/>
                </a:solidFill>
                <a:latin typeface="+mn-ea"/>
                <a:hlinkClick r:id="rId58" action="ppaction://hlinksldjump"/>
              </a:rPr>
              <a:t>15-1-1</a:t>
            </a:r>
            <a:r>
              <a:rPr kumimoji="1" lang="ja-JP" altLang="en-US" sz="1050" dirty="0">
                <a:solidFill>
                  <a:srgbClr val="222222"/>
                </a:solidFill>
                <a:latin typeface="+mn-ea"/>
              </a:rPr>
              <a:t>、</a:t>
            </a:r>
            <a:r>
              <a:rPr kumimoji="1" lang="en-US" altLang="ja-JP" sz="1050" dirty="0">
                <a:solidFill>
                  <a:srgbClr val="222222"/>
                </a:solidFill>
                <a:latin typeface="+mn-ea"/>
                <a:hlinkClick r:id="rId59" action="ppaction://hlinksldjump"/>
              </a:rPr>
              <a:t>16-1-1</a:t>
            </a:r>
            <a:r>
              <a:rPr kumimoji="1" lang="ja-JP" altLang="en-US" sz="1050" dirty="0">
                <a:solidFill>
                  <a:srgbClr val="222222"/>
                </a:solidFill>
                <a:latin typeface="+mn-ea"/>
              </a:rPr>
              <a:t>、</a:t>
            </a:r>
            <a:r>
              <a:rPr kumimoji="1" lang="en-US" altLang="ja-JP" sz="1050" dirty="0">
                <a:solidFill>
                  <a:srgbClr val="222222"/>
                </a:solidFill>
                <a:latin typeface="+mn-ea"/>
                <a:hlinkClick r:id="rId60" action="ppaction://hlinksldjump"/>
              </a:rPr>
              <a:t>17-1-1</a:t>
            </a:r>
            <a:r>
              <a:rPr kumimoji="1" lang="ja-JP" altLang="en-US" sz="1050" dirty="0">
                <a:solidFill>
                  <a:srgbClr val="222222"/>
                </a:solidFill>
                <a:latin typeface="+mn-ea"/>
              </a:rPr>
              <a:t>、</a:t>
            </a:r>
            <a:r>
              <a:rPr kumimoji="1" lang="en-US" altLang="ja-JP" sz="1050" dirty="0">
                <a:solidFill>
                  <a:srgbClr val="222222"/>
                </a:solidFill>
                <a:latin typeface="+mn-ea"/>
                <a:hlinkClick r:id="rId61" action="ppaction://hlinksldjump"/>
              </a:rPr>
              <a:t>19-1-1</a:t>
            </a:r>
            <a:r>
              <a:rPr kumimoji="1" lang="ja-JP" altLang="en-US" sz="1050" dirty="0">
                <a:solidFill>
                  <a:srgbClr val="222222"/>
                </a:solidFill>
                <a:latin typeface="+mn-ea"/>
              </a:rPr>
              <a:t>、</a:t>
            </a:r>
            <a:r>
              <a:rPr kumimoji="1" lang="en-US" altLang="ja-JP" sz="1050" dirty="0">
                <a:solidFill>
                  <a:srgbClr val="222222"/>
                </a:solidFill>
                <a:latin typeface="+mn-ea"/>
                <a:hlinkClick r:id="rId62" action="ppaction://hlinksldjump"/>
              </a:rPr>
              <a:t>19-1-2</a:t>
            </a:r>
            <a:r>
              <a:rPr kumimoji="1" lang="ja-JP" altLang="en-US" sz="1050" dirty="0">
                <a:solidFill>
                  <a:srgbClr val="222222"/>
                </a:solidFill>
                <a:latin typeface="+mn-ea"/>
              </a:rPr>
              <a:t>、</a:t>
            </a:r>
            <a:r>
              <a:rPr kumimoji="1" lang="en-US" altLang="ja-JP" sz="1050" dirty="0">
                <a:solidFill>
                  <a:srgbClr val="222222"/>
                </a:solidFill>
                <a:latin typeface="+mn-ea"/>
                <a:hlinkClick r:id="rId63" action="ppaction://hlinksldjump"/>
              </a:rPr>
              <a:t>19-2-7</a:t>
            </a:r>
            <a:r>
              <a:rPr kumimoji="1" lang="ja-JP" altLang="en-US" sz="1050" dirty="0">
                <a:solidFill>
                  <a:srgbClr val="222222"/>
                </a:solidFill>
                <a:latin typeface="+mn-ea"/>
              </a:rPr>
              <a:t> 、</a:t>
            </a:r>
            <a:r>
              <a:rPr kumimoji="1" lang="en-US" altLang="ja-JP" sz="1050" dirty="0">
                <a:solidFill>
                  <a:srgbClr val="222222"/>
                </a:solidFill>
                <a:latin typeface="+mn-ea"/>
                <a:hlinkClick r:id="rId64" action="ppaction://hlinksldjump"/>
              </a:rPr>
              <a:t>19-2-8</a:t>
            </a:r>
            <a:r>
              <a:rPr kumimoji="1" lang="ja-JP" altLang="en-US" sz="1050" dirty="0">
                <a:solidFill>
                  <a:srgbClr val="222222"/>
                </a:solidFill>
                <a:latin typeface="+mn-ea"/>
              </a:rPr>
              <a:t> 、</a:t>
            </a:r>
            <a:r>
              <a:rPr kumimoji="1" lang="en-US" altLang="ja-JP" sz="1050" dirty="0">
                <a:solidFill>
                  <a:srgbClr val="222222"/>
                </a:solidFill>
                <a:latin typeface="+mn-ea"/>
                <a:hlinkClick r:id="rId65" action="ppaction://hlinksldjump"/>
              </a:rPr>
              <a:t>19-2-9</a:t>
            </a:r>
            <a:r>
              <a:rPr kumimoji="1" lang="ja-JP" altLang="en-US" sz="1050" dirty="0">
                <a:solidFill>
                  <a:srgbClr val="222222"/>
                </a:solidFill>
                <a:latin typeface="+mn-ea"/>
              </a:rPr>
              <a:t> 、</a:t>
            </a:r>
            <a:r>
              <a:rPr kumimoji="1" lang="en-US" altLang="ja-JP" sz="1050" dirty="0">
                <a:solidFill>
                  <a:srgbClr val="222222"/>
                </a:solidFill>
                <a:latin typeface="+mn-ea"/>
                <a:hlinkClick r:id="rId66" action="ppaction://hlinksldjump"/>
              </a:rPr>
              <a:t>19-2-11</a:t>
            </a:r>
            <a:r>
              <a:rPr kumimoji="1" lang="ja-JP" altLang="en-US" sz="1050" dirty="0">
                <a:solidFill>
                  <a:srgbClr val="222222"/>
                </a:solidFill>
                <a:latin typeface="+mn-ea"/>
              </a:rPr>
              <a:t> 、</a:t>
            </a:r>
            <a:r>
              <a:rPr kumimoji="1" lang="en-US" altLang="ja-JP" sz="1050" dirty="0">
                <a:solidFill>
                  <a:srgbClr val="222222"/>
                </a:solidFill>
                <a:latin typeface="+mn-ea"/>
                <a:hlinkClick r:id="rId67" action="ppaction://hlinksldjump"/>
              </a:rPr>
              <a:t>19-2-13</a:t>
            </a:r>
            <a:r>
              <a:rPr kumimoji="1" lang="ja-JP" altLang="en-US" sz="1050" dirty="0">
                <a:solidFill>
                  <a:srgbClr val="222222"/>
                </a:solidFill>
                <a:latin typeface="+mn-ea"/>
              </a:rPr>
              <a:t> 、</a:t>
            </a:r>
            <a:r>
              <a:rPr kumimoji="1" lang="en-US" altLang="ja-JP" sz="1050" dirty="0">
                <a:solidFill>
                  <a:srgbClr val="222222"/>
                </a:solidFill>
                <a:latin typeface="+mn-ea"/>
                <a:hlinkClick r:id="rId68" action="ppaction://hlinksldjump"/>
              </a:rPr>
              <a:t>19-2-14</a:t>
            </a:r>
            <a:r>
              <a:rPr kumimoji="1" lang="ja-JP" altLang="en-US" sz="1050" dirty="0">
                <a:solidFill>
                  <a:srgbClr val="222222"/>
                </a:solidFill>
                <a:latin typeface="+mn-ea"/>
              </a:rPr>
              <a:t> 、</a:t>
            </a:r>
            <a:r>
              <a:rPr kumimoji="1" lang="en-US" altLang="ja-JP" sz="1050" dirty="0">
                <a:solidFill>
                  <a:srgbClr val="222222"/>
                </a:solidFill>
                <a:latin typeface="+mn-ea"/>
                <a:hlinkClick r:id="rId69" action="ppaction://hlinksldjump"/>
              </a:rPr>
              <a:t>19-2-15</a:t>
            </a:r>
            <a:r>
              <a:rPr kumimoji="1" lang="ja-JP" altLang="en-US" sz="1050" dirty="0">
                <a:solidFill>
                  <a:srgbClr val="222222"/>
                </a:solidFill>
                <a:latin typeface="+mn-ea"/>
              </a:rPr>
              <a:t> 、</a:t>
            </a:r>
            <a:r>
              <a:rPr kumimoji="1" lang="en-US" altLang="ja-JP" sz="1050" dirty="0">
                <a:solidFill>
                  <a:srgbClr val="222222"/>
                </a:solidFill>
                <a:latin typeface="+mn-ea"/>
                <a:hlinkClick r:id="rId70" action="ppaction://hlinksldjump"/>
              </a:rPr>
              <a:t>19-2-16</a:t>
            </a:r>
            <a:r>
              <a:rPr kumimoji="1" lang="ja-JP" altLang="en-US" sz="1050" dirty="0">
                <a:solidFill>
                  <a:srgbClr val="222222"/>
                </a:solidFill>
                <a:latin typeface="+mn-ea"/>
              </a:rPr>
              <a:t> 、</a:t>
            </a:r>
            <a:r>
              <a:rPr kumimoji="1" lang="en-US" altLang="ja-JP" sz="1050" dirty="0">
                <a:solidFill>
                  <a:srgbClr val="222222"/>
                </a:solidFill>
                <a:latin typeface="+mn-ea"/>
                <a:hlinkClick r:id="rId71" action="ppaction://hlinksldjump"/>
              </a:rPr>
              <a:t>19-2-17</a:t>
            </a:r>
            <a:r>
              <a:rPr kumimoji="1" lang="ja-JP" altLang="en-US" sz="1050" dirty="0">
                <a:solidFill>
                  <a:srgbClr val="222222"/>
                </a:solidFill>
                <a:latin typeface="+mn-ea"/>
              </a:rPr>
              <a:t> 、</a:t>
            </a:r>
            <a:r>
              <a:rPr kumimoji="1" lang="en-US" altLang="ja-JP" sz="1050" dirty="0">
                <a:solidFill>
                  <a:srgbClr val="222222"/>
                </a:solidFill>
                <a:latin typeface="+mn-ea"/>
                <a:hlinkClick r:id="rId72" action="ppaction://hlinksldjump"/>
              </a:rPr>
              <a:t>19-3-1</a:t>
            </a:r>
            <a:endParaRPr kumimoji="1" lang="en-US" altLang="ja-JP" sz="1050" dirty="0">
              <a:solidFill>
                <a:srgbClr val="222222"/>
              </a:solidFill>
              <a:latin typeface="+mn-ea"/>
            </a:endParaRPr>
          </a:p>
          <a:p>
            <a:endParaRPr kumimoji="1" lang="en-US" altLang="ja-JP" sz="1050" b="0" i="0" u="none" strike="noStrike" dirty="0">
              <a:solidFill>
                <a:srgbClr val="222222"/>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i="0" u="none" strike="noStrike" kern="1200" dirty="0">
                <a:solidFill>
                  <a:srgbClr val="2F5597"/>
                </a:solidFill>
                <a:effectLst/>
                <a:latin typeface="+mn-ea"/>
              </a:rPr>
              <a:t>ISP</a:t>
            </a:r>
          </a:p>
          <a:p>
            <a:r>
              <a:rPr lang="ja-JP" altLang="en-US" sz="1050" b="0" i="0" dirty="0">
                <a:solidFill>
                  <a:srgbClr val="333333"/>
                </a:solidFill>
                <a:effectLst/>
                <a:latin typeface="+mn-ea"/>
              </a:rPr>
              <a:t>個人や企業などに対してインターネットに接続するためのサービスを提供する事業者のこと。ユーザは</a:t>
            </a:r>
            <a:r>
              <a:rPr lang="en-US" altLang="ja-JP" sz="1050" dirty="0">
                <a:solidFill>
                  <a:srgbClr val="333333"/>
                </a:solidFill>
                <a:latin typeface="+mn-ea"/>
              </a:rPr>
              <a:t>ISP</a:t>
            </a:r>
            <a:r>
              <a:rPr lang="ja-JP" altLang="en-US" sz="1050" b="0" i="0" dirty="0">
                <a:solidFill>
                  <a:srgbClr val="333333"/>
                </a:solidFill>
                <a:effectLst/>
                <a:latin typeface="+mn-ea"/>
              </a:rPr>
              <a:t>と契約し、回線を用いて</a:t>
            </a:r>
            <a:r>
              <a:rPr lang="en-US" altLang="ja-JP" sz="1050" b="0" i="0" dirty="0">
                <a:solidFill>
                  <a:srgbClr val="333333"/>
                </a:solidFill>
                <a:effectLst/>
                <a:latin typeface="+mn-ea"/>
              </a:rPr>
              <a:t>ISP</a:t>
            </a:r>
            <a:r>
              <a:rPr lang="ja-JP" altLang="en-US" sz="1050" b="0" i="0" dirty="0">
                <a:solidFill>
                  <a:srgbClr val="333333"/>
                </a:solidFill>
                <a:effectLst/>
                <a:latin typeface="+mn-ea"/>
              </a:rPr>
              <a:t>が運営するネットワークに接続することで、インターネット上のサーバーなどへアクセスできる。</a:t>
            </a:r>
            <a:endParaRPr kumimoji="1" lang="en-US" altLang="ja-JP" sz="1050" kern="1200" dirty="0">
              <a:solidFill>
                <a:schemeClr val="dk1"/>
              </a:solidFill>
              <a:effectLst/>
              <a:latin typeface="+mn-ea"/>
              <a:cs typeface="+mn-cs"/>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73" action="ppaction://hlinksldjump"/>
              </a:rPr>
              <a:t>14-1-2</a:t>
            </a:r>
            <a:endParaRPr lang="ja-JP" altLang="en-US" sz="1050" b="0" i="0" u="none" strike="noStrike" dirty="0">
              <a:effectLst/>
              <a:latin typeface="+mn-ea"/>
            </a:endParaRPr>
          </a:p>
          <a:p>
            <a:pPr marL="0" marR="0" indent="0" algn="l" rtl="0" eaLnBrk="1" fontAlgn="auto" latinLnBrk="0" hangingPunct="1">
              <a:spcBef>
                <a:spcPts val="0"/>
              </a:spcBef>
              <a:spcAft>
                <a:spcPts val="0"/>
              </a:spcAft>
            </a:pPr>
            <a:endParaRPr kumimoji="1" lang="en-US" altLang="ja-JP" sz="1050" dirty="0">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a:solidFill>
                  <a:schemeClr val="accent1">
                    <a:lumMod val="75000"/>
                  </a:schemeClr>
                </a:solidFill>
                <a:latin typeface="+mn-ea"/>
              </a:rPr>
              <a:t>IT</a:t>
            </a:r>
            <a:r>
              <a:rPr kumimoji="1" lang="ja-JP" altLang="ja-JP" sz="1050" b="1" dirty="0">
                <a:solidFill>
                  <a:schemeClr val="accent1">
                    <a:lumMod val="75000"/>
                  </a:schemeClr>
                </a:solidFill>
                <a:latin typeface="+mn-ea"/>
              </a:rPr>
              <a:t>リテラシー</a:t>
            </a:r>
            <a:endParaRPr lang="ja-JP" altLang="ja-JP" sz="1050" b="0" i="0" u="none" strike="noStrike" dirty="0">
              <a:solidFill>
                <a:schemeClr val="accent1">
                  <a:lumMod val="75000"/>
                </a:schemeClr>
              </a:solidFill>
              <a:effectLst/>
              <a:latin typeface="+mn-ea"/>
            </a:endParaRPr>
          </a:p>
          <a:p>
            <a:r>
              <a:rPr kumimoji="1" lang="ja-JP" altLang="ja-JP" sz="1050" b="0" i="0" u="none" strike="noStrike" kern="1200" dirty="0">
                <a:solidFill>
                  <a:srgbClr val="000000"/>
                </a:solidFill>
                <a:effectLst/>
                <a:latin typeface="+mn-ea"/>
              </a:rPr>
              <a:t>コンピュータやインターネットをはじめとする情報技術</a:t>
            </a:r>
            <a:r>
              <a:rPr kumimoji="1" lang="ja-JP" altLang="en-US" sz="1050" b="0" i="0" u="none" strike="noStrike" kern="1200" dirty="0">
                <a:solidFill>
                  <a:srgbClr val="000000"/>
                </a:solidFill>
                <a:effectLst/>
                <a:latin typeface="+mn-ea"/>
              </a:rPr>
              <a:t>（</a:t>
            </a:r>
            <a:r>
              <a:rPr kumimoji="1" lang="en-US" altLang="ja-JP" sz="1050" b="0" i="0" u="none" strike="noStrike" kern="1200" dirty="0">
                <a:solidFill>
                  <a:srgbClr val="000000"/>
                </a:solidFill>
                <a:effectLst/>
                <a:latin typeface="+mn-ea"/>
              </a:rPr>
              <a:t>IT</a:t>
            </a:r>
            <a:r>
              <a:rPr kumimoji="1" lang="ja-JP" altLang="en-US" sz="1050" b="0" i="0" u="none" strike="noStrike" kern="1200" dirty="0">
                <a:solidFill>
                  <a:srgbClr val="000000"/>
                </a:solidFill>
                <a:effectLst/>
                <a:latin typeface="+mn-ea"/>
              </a:rPr>
              <a:t>）</a:t>
            </a:r>
            <a:r>
              <a:rPr kumimoji="1" lang="ja-JP" altLang="ja-JP" sz="1050" b="0" i="0" u="none" strike="noStrike" kern="1200" dirty="0">
                <a:solidFill>
                  <a:srgbClr val="000000"/>
                </a:solidFill>
                <a:effectLst/>
                <a:latin typeface="+mn-ea"/>
              </a:rPr>
              <a:t>を適切に活用する基礎的な知識や技能</a:t>
            </a:r>
            <a:endParaRPr kumimoji="1" lang="en-US" altLang="ja-JP" sz="1050" b="0" i="0" u="none" strike="noStrike" kern="1200" dirty="0">
              <a:solidFill>
                <a:srgbClr val="000000"/>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74" action="ppaction://hlinksldjump"/>
              </a:rPr>
              <a:t>3-1-1</a:t>
            </a:r>
            <a:endParaRPr kumimoji="1" lang="en-US" altLang="ja-JP" sz="1050" dirty="0">
              <a:latin typeface="+mn-ea"/>
            </a:endParaRPr>
          </a:p>
          <a:p>
            <a:pPr marL="0" marR="0" indent="0" algn="l" rtl="0" eaLnBrk="1" fontAlgn="auto" latinLnBrk="0" hangingPunct="1">
              <a:spcBef>
                <a:spcPts val="0"/>
              </a:spcBef>
              <a:spcAft>
                <a:spcPts val="0"/>
              </a:spcAft>
            </a:pPr>
            <a:endParaRPr kumimoji="1" lang="en-US" altLang="ja-JP" sz="1050" b="0" i="0" u="none" strike="noStrike" kern="1200" dirty="0">
              <a:solidFill>
                <a:srgbClr val="222222"/>
              </a:solidFill>
              <a:effectLst/>
              <a:latin typeface="+mn-ea"/>
            </a:endParaRPr>
          </a:p>
        </p:txBody>
      </p:sp>
    </p:spTree>
    <p:extLst>
      <p:ext uri="{BB962C8B-B14F-4D97-AF65-F5344CB8AC3E}">
        <p14:creationId xmlns:p14="http://schemas.microsoft.com/office/powerpoint/2010/main" val="3322385748"/>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33B7732E-63AC-89C3-DF03-62A618AD468D}"/>
              </a:ext>
            </a:extLst>
          </p:cNvPr>
          <p:cNvSpPr>
            <a:spLocks noGrp="1"/>
          </p:cNvSpPr>
          <p:nvPr>
            <p:ph type="body" sz="quarter" idx="32"/>
          </p:nvPr>
        </p:nvSpPr>
        <p:spPr/>
        <p:txBody>
          <a:bodyPr/>
          <a:lstStyle/>
          <a:p>
            <a:r>
              <a:rPr lang="ja-JP" altLang="en-US"/>
              <a:t>用語集</a:t>
            </a:r>
            <a:endParaRPr kumimoji="1" lang="ja-JP" altLang="en-US"/>
          </a:p>
        </p:txBody>
      </p:sp>
      <p:sp>
        <p:nvSpPr>
          <p:cNvPr id="3" name="テキスト ボックス 2">
            <a:extLst>
              <a:ext uri="{FF2B5EF4-FFF2-40B4-BE49-F238E27FC236}">
                <a16:creationId xmlns:a16="http://schemas.microsoft.com/office/drawing/2014/main" id="{0CCC5ACE-7E90-11C8-B311-F5884FBD8E97}"/>
              </a:ext>
            </a:extLst>
          </p:cNvPr>
          <p:cNvSpPr txBox="1"/>
          <p:nvPr/>
        </p:nvSpPr>
        <p:spPr>
          <a:xfrm>
            <a:off x="548847" y="1499797"/>
            <a:ext cx="5760306" cy="7776000"/>
          </a:xfrm>
          <a:prstGeom prst="rect">
            <a:avLst/>
          </a:prstGeom>
          <a:noFill/>
        </p:spPr>
        <p:txBody>
          <a:bodyPr wrap="square" numCol="3" spcCol="180000" rtlCol="0">
            <a:spAutoFit/>
          </a:bodyPr>
          <a:lstStyle/>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i="0" u="none" strike="noStrike" kern="1200" dirty="0">
                <a:solidFill>
                  <a:srgbClr val="2F5597"/>
                </a:solidFill>
                <a:effectLst/>
                <a:latin typeface="+mn-ea"/>
              </a:rPr>
              <a:t>JPCERT/CC</a:t>
            </a: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日本におけるセキュリティインシデントなどの報告の受け付け、対応の支援、発生状況の把握、手口の分析、再発防止のための対策の検討や助言などを、技術的な立場から行なっている組織。政府機関や企業などから独立した中立の組織として、日本における情報セキュリティ対策活動の向上に積極的に取組んでいる。</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    </a:t>
            </a:r>
            <a:r>
              <a:rPr kumimoji="1" lang="en-US" altLang="ja-JP" sz="1050" dirty="0">
                <a:solidFill>
                  <a:srgbClr val="222222"/>
                </a:solidFill>
                <a:latin typeface="+mn-ea"/>
                <a:hlinkClick r:id="rId2" action="ppaction://hlinksldjump"/>
              </a:rPr>
              <a:t>14-1-2</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a:solidFill>
                  <a:srgbClr val="2F5597"/>
                </a:solidFill>
                <a:latin typeface="+mn-ea"/>
              </a:rPr>
              <a:t>JVN</a:t>
            </a:r>
            <a:endParaRPr kumimoji="1" lang="en-US" altLang="ja-JP" sz="1050" b="1" i="0" u="none" strike="noStrike" kern="1200" dirty="0">
              <a:solidFill>
                <a:srgbClr val="2F5597"/>
              </a:solidFill>
              <a:effectLst/>
              <a:latin typeface="+mn-ea"/>
            </a:endParaRPr>
          </a:p>
          <a:p>
            <a:r>
              <a:rPr lang="en-US" altLang="ja-JP" sz="1050" b="0" i="0" dirty="0">
                <a:solidFill>
                  <a:srgbClr val="333333"/>
                </a:solidFill>
                <a:effectLst/>
                <a:latin typeface="Meiryo" panose="020B0604030504040204" pitchFamily="50" charset="-128"/>
                <a:ea typeface="Meiryo" panose="020B0604030504040204" pitchFamily="50" charset="-128"/>
              </a:rPr>
              <a:t>Japan Vulnerability Notes</a:t>
            </a:r>
            <a:r>
              <a:rPr kumimoji="1" lang="ja-JP" altLang="en-US" sz="1050" b="0" i="0" u="none" strike="noStrike" kern="1200" dirty="0">
                <a:solidFill>
                  <a:srgbClr val="222222"/>
                </a:solidFill>
                <a:effectLst/>
                <a:latin typeface="+mn-ea"/>
              </a:rPr>
              <a:t>の略。</a:t>
            </a:r>
            <a:r>
              <a:rPr lang="ja-JP" altLang="en-US" sz="1050" b="0" i="0" dirty="0">
                <a:solidFill>
                  <a:srgbClr val="333333"/>
                </a:solidFill>
                <a:effectLst/>
                <a:latin typeface="Meiryo" panose="020B0604030504040204" pitchFamily="50" charset="-128"/>
                <a:ea typeface="Meiryo" panose="020B0604030504040204" pitchFamily="50" charset="-128"/>
              </a:rPr>
              <a:t>日本で使用されているソフトウェアなどの脆弱性関連情報と対策情報を提供する、脆弱性対策情報ポータルサイトのこと。</a:t>
            </a:r>
            <a:r>
              <a:rPr kumimoji="1" lang="en-US" altLang="ja-JP" sz="1050" b="0" i="0" u="none" strike="noStrike" kern="1200" dirty="0">
                <a:solidFill>
                  <a:srgbClr val="222222"/>
                </a:solidFill>
                <a:effectLst/>
                <a:latin typeface="+mn-ea"/>
              </a:rPr>
              <a:t>…………………    </a:t>
            </a:r>
            <a:r>
              <a:rPr kumimoji="1" lang="en-US" altLang="ja-JP" sz="1050" dirty="0">
                <a:solidFill>
                  <a:srgbClr val="222222"/>
                </a:solidFill>
                <a:latin typeface="+mn-ea"/>
                <a:hlinkClick r:id="rId3" action="ppaction://hlinksldjump"/>
              </a:rPr>
              <a:t>14-1-2</a:t>
            </a:r>
            <a:endParaRPr kumimoji="1" lang="en-US" altLang="ja-JP" sz="1050" b="0" i="0" u="none" strike="noStrike" kern="1200" dirty="0">
              <a:solidFill>
                <a:srgbClr val="000000"/>
              </a:solidFill>
              <a:effectLst/>
              <a:latin typeface="+mn-ea"/>
            </a:endParaRPr>
          </a:p>
          <a:p>
            <a:pPr marL="0" marR="0" indent="0" algn="l" rtl="0" eaLnBrk="1" fontAlgn="auto" latinLnBrk="0" hangingPunct="1">
              <a:spcBef>
                <a:spcPts val="0"/>
              </a:spcBef>
              <a:spcAft>
                <a:spcPts val="0"/>
              </a:spcAft>
            </a:pPr>
            <a:endParaRPr kumimoji="1" lang="en-US" altLang="ja-JP" sz="1050" dirty="0">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a:solidFill>
                  <a:schemeClr val="accent1">
                    <a:lumMod val="75000"/>
                  </a:schemeClr>
                </a:solidFill>
                <a:latin typeface="+mn-ea"/>
              </a:rPr>
              <a:t>LockBit2.0</a:t>
            </a:r>
            <a:endParaRPr lang="ja-JP" altLang="ja-JP" sz="1050" b="0" i="0" u="none" strike="noStrike" dirty="0">
              <a:solidFill>
                <a:schemeClr val="accent1">
                  <a:lumMod val="75000"/>
                </a:schemeClr>
              </a:solidFill>
              <a:effectLst/>
              <a:latin typeface="+mn-ea"/>
            </a:endParaRPr>
          </a:p>
          <a:p>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rPr>
              <a:t>Your files are encrypted by </a:t>
            </a:r>
            <a:r>
              <a:rPr kumimoji="1" lang="en-US" altLang="ja-JP" sz="1050" b="0" i="0" u="none" strike="noStrike" kern="1200" dirty="0" err="1">
                <a:solidFill>
                  <a:srgbClr val="222222"/>
                </a:solidFill>
                <a:effectLst/>
                <a:latin typeface="+mn-ea"/>
              </a:rPr>
              <a:t>LockBit</a:t>
            </a:r>
            <a:r>
              <a:rPr kumimoji="1" lang="ja-JP" altLang="ja-JP" sz="1050" b="0" i="0" u="none" strike="noStrike" kern="1200" dirty="0">
                <a:solidFill>
                  <a:srgbClr val="222222"/>
                </a:solidFill>
                <a:effectLst/>
                <a:latin typeface="+mn-ea"/>
              </a:rPr>
              <a:t>」というメッセージを表示させ、身代金を要求するマルウェア</a:t>
            </a:r>
            <a:r>
              <a:rPr kumimoji="1" lang="ja-JP" altLang="en-US" sz="1050" b="0" i="0" u="none" strike="noStrike" kern="1200" dirty="0">
                <a:solidFill>
                  <a:srgbClr val="222222"/>
                </a:solidFill>
                <a:effectLst/>
                <a:latin typeface="+mn-ea"/>
              </a:rPr>
              <a:t>（</a:t>
            </a:r>
            <a:r>
              <a:rPr kumimoji="1" lang="ja-JP" altLang="ja-JP" sz="1050" b="0" i="0" u="none" strike="noStrike" kern="1200" dirty="0">
                <a:solidFill>
                  <a:srgbClr val="222222"/>
                </a:solidFill>
                <a:effectLst/>
                <a:latin typeface="+mn-ea"/>
              </a:rPr>
              <a:t>ランサムウェア</a:t>
            </a:r>
            <a:r>
              <a:rPr kumimoji="1" lang="ja-JP" altLang="en-US" sz="1050" b="0" i="0" u="none" strike="noStrike" kern="1200" dirty="0">
                <a:solidFill>
                  <a:srgbClr val="222222"/>
                </a:solidFill>
                <a:effectLst/>
                <a:latin typeface="+mn-ea"/>
              </a:rPr>
              <a:t>）</a:t>
            </a:r>
            <a:r>
              <a:rPr kumimoji="1" lang="ja-JP" altLang="en-US" sz="1050" dirty="0">
                <a:solidFill>
                  <a:srgbClr val="222222"/>
                </a:solidFill>
                <a:latin typeface="+mn-ea"/>
              </a:rPr>
              <a:t>。</a:t>
            </a:r>
            <a:r>
              <a:rPr kumimoji="1" lang="ja-JP" altLang="ja-JP" sz="1050" b="0" i="0" u="none" strike="noStrike" kern="1200" dirty="0">
                <a:solidFill>
                  <a:srgbClr val="222222"/>
                </a:solidFill>
                <a:effectLst/>
                <a:latin typeface="+mn-ea"/>
              </a:rPr>
              <a:t>感染するとファイルが暗号化され、拡張子が「</a:t>
            </a:r>
            <a:r>
              <a:rPr kumimoji="1" lang="en-US" altLang="ja-JP" sz="1050" b="0" i="0" u="none" strike="noStrike" kern="1200" dirty="0">
                <a:solidFill>
                  <a:srgbClr val="222222"/>
                </a:solidFill>
                <a:effectLst/>
                <a:latin typeface="+mn-ea"/>
              </a:rPr>
              <a:t>.</a:t>
            </a:r>
            <a:r>
              <a:rPr kumimoji="1" lang="en-US" altLang="ja-JP" sz="1050" b="0" i="0" u="none" strike="noStrike" kern="1200" dirty="0" err="1">
                <a:solidFill>
                  <a:srgbClr val="222222"/>
                </a:solidFill>
                <a:effectLst/>
                <a:latin typeface="+mn-ea"/>
              </a:rPr>
              <a:t>LockBit</a:t>
            </a:r>
            <a:r>
              <a:rPr kumimoji="1" lang="ja-JP" altLang="ja-JP" sz="1050" b="0" i="0" u="none" strike="noStrike" kern="1200" dirty="0">
                <a:solidFill>
                  <a:srgbClr val="222222"/>
                </a:solidFill>
                <a:effectLst/>
                <a:latin typeface="+mn-ea"/>
              </a:rPr>
              <a:t>」に変更される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4" action="ppaction://hlinksldjump"/>
              </a:rPr>
              <a:t>2-3-2</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a:solidFill>
                  <a:srgbClr val="2F5597"/>
                </a:solidFill>
                <a:latin typeface="+mn-ea"/>
              </a:rPr>
              <a:t>MAC</a:t>
            </a:r>
            <a:r>
              <a:rPr kumimoji="1" lang="ja-JP" altLang="en-US" sz="1050" b="1" dirty="0">
                <a:solidFill>
                  <a:srgbClr val="2F5597"/>
                </a:solidFill>
                <a:latin typeface="+mn-ea"/>
              </a:rPr>
              <a:t>アドレス</a:t>
            </a:r>
            <a:endParaRPr kumimoji="1" lang="en-US" altLang="ja-JP" sz="1050" b="1" i="0" u="none" strike="noStrike" kern="1200" dirty="0">
              <a:solidFill>
                <a:srgbClr val="2F5597"/>
              </a:solidFill>
              <a:effectLst/>
              <a:latin typeface="+mn-ea"/>
            </a:endParaRPr>
          </a:p>
          <a:p>
            <a:r>
              <a:rPr kumimoji="1" lang="en-US" altLang="ja-JP" sz="1050" b="0" i="0" u="none" strike="noStrike" kern="1200" dirty="0">
                <a:solidFill>
                  <a:srgbClr val="222222"/>
                </a:solidFill>
                <a:effectLst/>
                <a:latin typeface="+mn-ea"/>
              </a:rPr>
              <a:t>Media Access Control address</a:t>
            </a:r>
            <a:r>
              <a:rPr kumimoji="1" lang="ja-JP" altLang="en-US" sz="1050" b="0" i="0" u="none" strike="noStrike" kern="1200" dirty="0">
                <a:solidFill>
                  <a:srgbClr val="222222"/>
                </a:solidFill>
                <a:effectLst/>
                <a:latin typeface="+mn-ea"/>
              </a:rPr>
              <a:t>の略。隣接する機器同士の通信を実現するためのアドレスのこと。ネットワーク機器や</a:t>
            </a:r>
            <a:r>
              <a:rPr kumimoji="1" lang="en-US" altLang="ja-JP" sz="1050" b="0" i="0" u="none" strike="noStrike" kern="1200" dirty="0">
                <a:solidFill>
                  <a:srgbClr val="222222"/>
                </a:solidFill>
                <a:effectLst/>
                <a:latin typeface="+mn-ea"/>
              </a:rPr>
              <a:t>PC</a:t>
            </a:r>
            <a:r>
              <a:rPr kumimoji="1" lang="ja-JP" altLang="en-US" sz="1050" b="0" i="0" u="none" strike="noStrike" kern="1200" dirty="0">
                <a:solidFill>
                  <a:srgbClr val="222222"/>
                </a:solidFill>
                <a:effectLst/>
                <a:latin typeface="+mn-ea"/>
              </a:rPr>
              <a:t>、ルータなどについている固有の識別番号で、一般的に</a:t>
            </a:r>
            <a:r>
              <a:rPr kumimoji="1" lang="en-US" altLang="ja-JP" sz="1050" b="0" i="0" u="none" strike="noStrike" kern="1200" dirty="0">
                <a:solidFill>
                  <a:srgbClr val="222222"/>
                </a:solidFill>
                <a:effectLst/>
                <a:latin typeface="+mn-ea"/>
              </a:rPr>
              <a:t>12</a:t>
            </a:r>
            <a:r>
              <a:rPr kumimoji="1" lang="ja-JP" altLang="en-US" sz="1050" dirty="0">
                <a:solidFill>
                  <a:srgbClr val="222222"/>
                </a:solidFill>
                <a:latin typeface="+mn-ea"/>
              </a:rPr>
              <a:t>桁</a:t>
            </a:r>
            <a:r>
              <a:rPr kumimoji="1" lang="ja-JP" altLang="en-US" sz="1050" b="0" i="0" u="none" strike="noStrike" kern="1200" dirty="0">
                <a:solidFill>
                  <a:srgbClr val="222222"/>
                </a:solidFill>
                <a:effectLst/>
                <a:latin typeface="+mn-ea"/>
              </a:rPr>
              <a:t>の</a:t>
            </a:r>
            <a:r>
              <a:rPr kumimoji="1" lang="en-US" altLang="ja-JP" sz="1050" b="0" i="0" u="none" strike="noStrike" kern="1200" dirty="0">
                <a:solidFill>
                  <a:srgbClr val="222222"/>
                </a:solidFill>
                <a:effectLst/>
                <a:latin typeface="+mn-ea"/>
              </a:rPr>
              <a:t>16</a:t>
            </a:r>
            <a:r>
              <a:rPr kumimoji="1" lang="ja-JP" altLang="en-US" sz="1050" b="0" i="0" u="none" strike="noStrike" kern="1200" dirty="0">
                <a:solidFill>
                  <a:srgbClr val="222222"/>
                </a:solidFill>
                <a:effectLst/>
                <a:latin typeface="+mn-ea"/>
              </a:rPr>
              <a:t>進数で「</a:t>
            </a:r>
            <a:r>
              <a:rPr kumimoji="1" lang="en-US" altLang="ja-JP" sz="1050" b="0" i="0" u="none" strike="noStrike" kern="1200" dirty="0">
                <a:solidFill>
                  <a:srgbClr val="222222"/>
                </a:solidFill>
                <a:effectLst/>
                <a:latin typeface="+mn-ea"/>
              </a:rPr>
              <a:t>00-00-00-XX-XX-XX</a:t>
            </a:r>
            <a:r>
              <a:rPr kumimoji="1" lang="ja-JP" altLang="en-US" sz="1050" b="0" i="0" u="none" strike="noStrike" kern="1200" dirty="0">
                <a:solidFill>
                  <a:srgbClr val="222222"/>
                </a:solidFill>
                <a:effectLst/>
                <a:latin typeface="+mn-ea"/>
              </a:rPr>
              <a:t>」などと表される。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5" action="ppaction://hlinksldjump"/>
              </a:rPr>
              <a:t>17-2-2</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i="0" u="none" strike="noStrike" kern="1200" dirty="0">
                <a:solidFill>
                  <a:schemeClr val="accent1">
                    <a:lumMod val="75000"/>
                  </a:schemeClr>
                </a:solidFill>
                <a:effectLst/>
                <a:latin typeface="+mn-ea"/>
              </a:rPr>
              <a:t>NI</a:t>
            </a:r>
            <a:r>
              <a:rPr kumimoji="1" lang="en-US" altLang="ja-JP" sz="1050" b="1" dirty="0">
                <a:solidFill>
                  <a:schemeClr val="accent1">
                    <a:lumMod val="75000"/>
                  </a:schemeClr>
                </a:solidFill>
                <a:latin typeface="+mn-ea"/>
              </a:rPr>
              <a:t>SC</a:t>
            </a:r>
            <a:endParaRPr lang="ja-JP" altLang="ja-JP" sz="1050" b="0" i="0" u="none" strike="noStrike" dirty="0">
              <a:solidFill>
                <a:schemeClr val="accent1">
                  <a:lumMod val="75000"/>
                </a:schemeClr>
              </a:solidFill>
              <a:effectLst/>
              <a:latin typeface="+mn-ea"/>
            </a:endParaRPr>
          </a:p>
          <a:p>
            <a:r>
              <a:rPr kumimoji="1" lang="en-US" altLang="ja-JP" sz="1050" b="0" i="0" u="none" strike="noStrike" kern="1200" dirty="0">
                <a:solidFill>
                  <a:srgbClr val="222222"/>
                </a:solidFill>
                <a:effectLst/>
                <a:latin typeface="+mn-ea"/>
              </a:rPr>
              <a:t>National center of Incident readiness and Strategy for Cybersecurity</a:t>
            </a:r>
            <a:r>
              <a:rPr kumimoji="1" lang="ja-JP" altLang="en-US" sz="1050" b="0" i="0" u="none" strike="noStrike" kern="1200" dirty="0">
                <a:solidFill>
                  <a:srgbClr val="222222"/>
                </a:solidFill>
                <a:effectLst/>
                <a:latin typeface="+mn-ea"/>
              </a:rPr>
              <a:t>の略。内閣サイバーセキュリティセンター</a:t>
            </a:r>
            <a:r>
              <a:rPr kumimoji="1" lang="ja-JP" altLang="en-US" sz="1050" dirty="0">
                <a:solidFill>
                  <a:srgbClr val="222222"/>
                </a:solidFill>
                <a:latin typeface="+mn-ea"/>
              </a:rPr>
              <a:t>の略称</a:t>
            </a:r>
            <a:r>
              <a:rPr kumimoji="1" lang="ja-JP" altLang="en-US" sz="1050" b="0" i="0" u="none" strike="noStrike" kern="1200" dirty="0">
                <a:solidFill>
                  <a:srgbClr val="222222"/>
                </a:solidFill>
                <a:effectLst/>
                <a:latin typeface="+mn-ea"/>
              </a:rPr>
              <a:t>。サイバーセキュリティに関する施策の立案や実施、行政各部の情報システムに対するセキュリティ対策の強化を担当</a:t>
            </a:r>
            <a:endParaRPr kumimoji="1" lang="en-US" altLang="ja-JP" sz="1050" dirty="0">
              <a:solidFill>
                <a:srgbClr val="222222"/>
              </a:solidFill>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6" action="ppaction://hlinksldjump"/>
              </a:rPr>
              <a:t>5-2-1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7" action="ppaction://hlinksldjump"/>
              </a:rPr>
              <a:t>6-1-3</a:t>
            </a:r>
            <a:r>
              <a:rPr kumimoji="1" lang="ja-JP" altLang="en-US" sz="1050" dirty="0">
                <a:solidFill>
                  <a:srgbClr val="222222"/>
                </a:solidFill>
                <a:latin typeface="+mn-ea"/>
              </a:rPr>
              <a:t>、</a:t>
            </a:r>
            <a:r>
              <a:rPr kumimoji="1" lang="en-US" altLang="ja-JP" sz="1050" dirty="0">
                <a:solidFill>
                  <a:srgbClr val="222222"/>
                </a:solidFill>
                <a:latin typeface="+mn-ea"/>
                <a:hlinkClick r:id="rId8" action="ppaction://hlinksldjump"/>
              </a:rPr>
              <a:t>12-3-1</a:t>
            </a:r>
            <a:r>
              <a:rPr kumimoji="1" lang="ja-JP" altLang="en-US" sz="1050" dirty="0">
                <a:solidFill>
                  <a:srgbClr val="222222"/>
                </a:solidFill>
                <a:latin typeface="+mn-ea"/>
              </a:rPr>
              <a:t>、</a:t>
            </a:r>
            <a:r>
              <a:rPr kumimoji="1" lang="en-US" altLang="ja-JP" sz="1050" dirty="0">
                <a:solidFill>
                  <a:srgbClr val="222222"/>
                </a:solidFill>
                <a:latin typeface="+mn-ea"/>
                <a:hlinkClick r:id="rId9" action="ppaction://hlinksldjump"/>
              </a:rPr>
              <a:t>19-1-1</a:t>
            </a:r>
            <a:r>
              <a:rPr kumimoji="1" lang="ja-JP" altLang="en-US" sz="1050" dirty="0">
                <a:solidFill>
                  <a:srgbClr val="222222"/>
                </a:solidFill>
                <a:latin typeface="+mn-ea"/>
              </a:rPr>
              <a:t>、</a:t>
            </a:r>
            <a:r>
              <a:rPr kumimoji="1" lang="en-US" altLang="ja-JP" sz="1050" dirty="0">
                <a:solidFill>
                  <a:srgbClr val="222222"/>
                </a:solidFill>
                <a:latin typeface="+mn-ea"/>
                <a:hlinkClick r:id="rId10" action="ppaction://hlinksldjump"/>
              </a:rPr>
              <a:t>19-2-6</a:t>
            </a:r>
            <a:endParaRPr lang="ja-JP" altLang="ja-JP" sz="1050" b="0" i="0" u="none" strike="noStrike" dirty="0">
              <a:effectLst/>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a:solidFill>
                  <a:schemeClr val="accent1">
                    <a:lumMod val="75000"/>
                  </a:schemeClr>
                </a:solidFill>
                <a:latin typeface="+mn-ea"/>
              </a:rPr>
              <a:t>NIST </a:t>
            </a:r>
            <a:r>
              <a:rPr kumimoji="1" lang="ja-JP" altLang="ja-JP" sz="1050" b="1" dirty="0">
                <a:solidFill>
                  <a:schemeClr val="accent1">
                    <a:lumMod val="75000"/>
                  </a:schemeClr>
                </a:solidFill>
                <a:latin typeface="+mn-ea"/>
              </a:rPr>
              <a:t>サイバーセキュリティフレームワーク</a:t>
            </a:r>
            <a:r>
              <a:rPr kumimoji="1" lang="ja-JP" altLang="en-US" sz="1050" b="1" dirty="0">
                <a:solidFill>
                  <a:schemeClr val="accent1">
                    <a:lumMod val="75000"/>
                  </a:schemeClr>
                </a:solidFill>
                <a:latin typeface="+mn-ea"/>
              </a:rPr>
              <a:t>（</a:t>
            </a:r>
            <a:r>
              <a:rPr kumimoji="1" lang="en-US" altLang="ja-JP" sz="1050" b="1" dirty="0">
                <a:solidFill>
                  <a:schemeClr val="accent1">
                    <a:lumMod val="75000"/>
                  </a:schemeClr>
                </a:solidFill>
                <a:latin typeface="+mn-ea"/>
              </a:rPr>
              <a:t>CSF</a:t>
            </a:r>
            <a:r>
              <a:rPr kumimoji="1" lang="ja-JP" altLang="en-US" sz="1050" b="1" dirty="0">
                <a:solidFill>
                  <a:schemeClr val="accent1">
                    <a:lumMod val="75000"/>
                  </a:schemeClr>
                </a:solidFill>
                <a:latin typeface="+mn-ea"/>
              </a:rPr>
              <a:t>）</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ja-JP" sz="1050" b="0" i="0" u="none" strike="noStrike" kern="1200" dirty="0">
                <a:solidFill>
                  <a:srgbClr val="222222"/>
                </a:solidFill>
                <a:effectLst/>
                <a:latin typeface="+mn-ea"/>
              </a:rPr>
              <a:t>米国政府機関の重要インフラの運用者を対象として誕生し、防御にとどまらず、検知・対応・復旧といったステップも含み、インシデント対応を含めており、日本も今後普及が見込まれる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11" action="ppaction://hlinksldjump"/>
              </a:rPr>
              <a:t>3-4-1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2" action="ppaction://hlinksldjump"/>
              </a:rPr>
              <a:t>7-1-1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3" action="ppaction://hlinksldjump"/>
              </a:rPr>
              <a:t>7-1-2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4" action="ppaction://hlinksldjump"/>
              </a:rPr>
              <a:t>7-2-2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5" action="ppaction://hlinksldjump"/>
              </a:rPr>
              <a:t>7-3-1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6" action="ppaction://hlinksldjump"/>
              </a:rPr>
              <a:t>7-3-2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7" action="ppaction://hlinksldjump"/>
              </a:rPr>
              <a:t>7-3-3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8" action="ppaction://hlinksldjump"/>
              </a:rPr>
              <a:t>7-3-4</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9" action="ppaction://hlinksldjump"/>
              </a:rPr>
              <a:t>7-4-1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0" action="ppaction://hlinksldjump"/>
              </a:rPr>
              <a:t>19-2-7</a:t>
            </a:r>
            <a:endParaRPr kumimoji="1" lang="en-US" altLang="ja-JP" sz="1050" dirty="0">
              <a:solidFill>
                <a:srgbClr val="222222"/>
              </a:solidFill>
              <a:latin typeface="+mn-ea"/>
            </a:endParaRPr>
          </a:p>
          <a:p>
            <a:endParaRPr kumimoji="1" lang="en-US" altLang="ja-JP" sz="1050" dirty="0">
              <a:solidFill>
                <a:srgbClr val="222222"/>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a:solidFill>
                  <a:srgbClr val="2F5597"/>
                </a:solidFill>
                <a:latin typeface="+mn-ea"/>
              </a:rPr>
              <a:t>NTP</a:t>
            </a:r>
            <a:endParaRPr kumimoji="1" lang="en-US" altLang="ja-JP" sz="1050" b="1" i="0" u="none" strike="noStrike" kern="1200" dirty="0">
              <a:solidFill>
                <a:srgbClr val="2F5597"/>
              </a:solidFill>
              <a:effectLst/>
              <a:latin typeface="+mn-ea"/>
            </a:endParaRPr>
          </a:p>
          <a:p>
            <a:r>
              <a:rPr kumimoji="1" lang="en-US" altLang="ja-JP" sz="1050" b="0" i="0" u="none" strike="noStrike" kern="1200" dirty="0">
                <a:solidFill>
                  <a:srgbClr val="222222"/>
                </a:solidFill>
                <a:effectLst/>
                <a:latin typeface="+mn-ea"/>
              </a:rPr>
              <a:t>Network Time Protocol</a:t>
            </a:r>
            <a:r>
              <a:rPr kumimoji="1" lang="ja-JP" altLang="en-US" sz="1050" b="0" i="0" u="none" strike="noStrike" kern="1200" dirty="0">
                <a:solidFill>
                  <a:srgbClr val="222222"/>
                </a:solidFill>
                <a:effectLst/>
                <a:latin typeface="+mn-ea"/>
              </a:rPr>
              <a:t>の略。あらゆる機器の時刻情報を同期するためのプロトコル（通信</a:t>
            </a:r>
            <a:r>
              <a:rPr kumimoji="1" lang="ja-JP" altLang="en-US" sz="1050" dirty="0">
                <a:solidFill>
                  <a:srgbClr val="222222"/>
                </a:solidFill>
                <a:latin typeface="+mn-ea"/>
              </a:rPr>
              <a:t>規約）のこと。時刻情報を配信するサーバと、時刻合わせを行うクライアント間、およびサーバ間の通信方法を定めている。</a:t>
            </a:r>
            <a:endParaRPr kumimoji="1" lang="en-US" altLang="ja-JP" sz="1050" dirty="0">
              <a:solidFill>
                <a:srgbClr val="222222"/>
              </a:solidFill>
              <a:latin typeface="+mn-ea"/>
            </a:endParaRPr>
          </a:p>
          <a:p>
            <a:r>
              <a:rPr kumimoji="1" lang="en-US" altLang="ja-JP" sz="1050" dirty="0">
                <a:solidFill>
                  <a:srgbClr val="222222"/>
                </a:solidFill>
                <a:latin typeface="+mn-ea"/>
              </a:rPr>
              <a:t>…………………    </a:t>
            </a:r>
            <a:r>
              <a:rPr kumimoji="1" lang="en-US" altLang="ja-JP" sz="1050" dirty="0">
                <a:solidFill>
                  <a:srgbClr val="222222"/>
                </a:solidFill>
                <a:latin typeface="+mn-ea"/>
                <a:hlinkClick r:id="rId21" action="ppaction://hlinksldjump"/>
              </a:rPr>
              <a:t>17-1-2</a:t>
            </a:r>
            <a:endParaRPr kumimoji="1" lang="en-US" altLang="ja-JP" sz="1050" b="0" i="0" u="none" strike="noStrike" kern="1200" dirty="0">
              <a:solidFill>
                <a:srgbClr val="222222"/>
              </a:solidFill>
              <a:effectLst/>
              <a:latin typeface="+mn-ea"/>
            </a:endParaRPr>
          </a:p>
          <a:p>
            <a:endParaRPr kumimoji="1" lang="en-US" altLang="ja-JP" sz="1050" dirty="0">
              <a:solidFill>
                <a:srgbClr val="222222"/>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i="0" u="none" strike="noStrike" kern="1200" dirty="0">
                <a:solidFill>
                  <a:srgbClr val="2F5597"/>
                </a:solidFill>
                <a:effectLst/>
                <a:latin typeface="+mn-ea"/>
              </a:rPr>
              <a:t>PII</a:t>
            </a:r>
          </a:p>
          <a:p>
            <a:r>
              <a:rPr kumimoji="1" lang="en-US" altLang="ja-JP" sz="1050" b="0" i="0" u="none" strike="noStrike" kern="1200" dirty="0">
                <a:solidFill>
                  <a:srgbClr val="222222"/>
                </a:solidFill>
                <a:effectLst/>
                <a:latin typeface="+mn-ea"/>
              </a:rPr>
              <a:t>Personally Identifiable Information</a:t>
            </a:r>
            <a:r>
              <a:rPr kumimoji="1" lang="ja-JP" altLang="en-US" sz="1050" b="0" i="0" u="none" strike="noStrike" kern="1200" dirty="0">
                <a:solidFill>
                  <a:srgbClr val="222222"/>
                </a:solidFill>
                <a:effectLst/>
                <a:latin typeface="+mn-ea"/>
              </a:rPr>
              <a:t>の略。「個人を特定できる情報」と訳されることが多いが、実際には個人を特定するために使用される情報のこと。個人と</a:t>
            </a:r>
            <a:r>
              <a:rPr kumimoji="1" lang="en-US" altLang="ja-JP" sz="1050" b="0" i="0" u="none" strike="noStrike" kern="1200" dirty="0">
                <a:solidFill>
                  <a:srgbClr val="222222"/>
                </a:solidFill>
                <a:effectLst/>
                <a:latin typeface="+mn-ea"/>
              </a:rPr>
              <a:t>1</a:t>
            </a:r>
            <a:r>
              <a:rPr kumimoji="1" lang="ja-JP" altLang="en-US" sz="1050" b="0" i="0" u="none" strike="noStrike" kern="1200" dirty="0">
                <a:solidFill>
                  <a:srgbClr val="222222"/>
                </a:solidFill>
                <a:effectLst/>
                <a:latin typeface="+mn-ea"/>
              </a:rPr>
              <a:t>対</a:t>
            </a:r>
            <a:r>
              <a:rPr kumimoji="1" lang="en-US" altLang="ja-JP" sz="1050" b="0" i="0" u="none" strike="noStrike" kern="1200" dirty="0">
                <a:solidFill>
                  <a:srgbClr val="222222"/>
                </a:solidFill>
                <a:effectLst/>
                <a:latin typeface="+mn-ea"/>
              </a:rPr>
              <a:t>1</a:t>
            </a:r>
            <a:r>
              <a:rPr kumimoji="1" lang="ja-JP" altLang="en-US" sz="1050" b="0" i="0" u="none" strike="noStrike" kern="1200" dirty="0">
                <a:solidFill>
                  <a:srgbClr val="222222"/>
                </a:solidFill>
                <a:effectLst/>
                <a:latin typeface="+mn-ea"/>
              </a:rPr>
              <a:t>に紐づいているマイナンバー、メールアドレス、携帯電話番号、銀行口座番号だけでなく、氏名、生年月日、住所、勤務先などの情報も</a:t>
            </a:r>
            <a:r>
              <a:rPr kumimoji="1" lang="en-US" altLang="ja-JP" sz="1050" b="0" i="0" u="none" strike="noStrike" kern="1200" dirty="0">
                <a:solidFill>
                  <a:srgbClr val="222222"/>
                </a:solidFill>
                <a:effectLst/>
                <a:latin typeface="+mn-ea"/>
              </a:rPr>
              <a:t>PII</a:t>
            </a:r>
            <a:r>
              <a:rPr kumimoji="1" lang="ja-JP" altLang="en-US" sz="1050" b="0" i="0" u="none" strike="noStrike" kern="1200" dirty="0">
                <a:solidFill>
                  <a:srgbClr val="222222"/>
                </a:solidFill>
                <a:effectLst/>
                <a:latin typeface="+mn-ea"/>
              </a:rPr>
              <a:t>に含まれる。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dirty="0">
                <a:solidFill>
                  <a:srgbClr val="222222"/>
                </a:solidFill>
                <a:latin typeface="+mn-ea"/>
                <a:hlinkClick r:id="rId22" action="ppaction://hlinksldjump"/>
              </a:rPr>
              <a:t>14-1-1</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23" action="ppaction://hlinksldjump"/>
              </a:rPr>
              <a:t>14-1-2</a:t>
            </a:r>
            <a:r>
              <a:rPr kumimoji="1" lang="ja-JP" altLang="en-US" sz="1050" dirty="0">
                <a:solidFill>
                  <a:srgbClr val="222222"/>
                </a:solidFill>
                <a:latin typeface="+mn-ea"/>
              </a:rPr>
              <a:t>、</a:t>
            </a:r>
            <a:r>
              <a:rPr kumimoji="1" lang="en-US" altLang="ja-JP" sz="1050" dirty="0">
                <a:solidFill>
                  <a:srgbClr val="222222"/>
                </a:solidFill>
                <a:latin typeface="+mn-ea"/>
                <a:hlinkClick r:id="rId24" action="ppaction://hlinksldjump"/>
              </a:rPr>
              <a:t>19-2-14</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i="0" u="none" strike="noStrike" kern="1200" dirty="0">
                <a:solidFill>
                  <a:srgbClr val="2F5597"/>
                </a:solidFill>
                <a:effectLst/>
                <a:latin typeface="+mn-ea"/>
              </a:rPr>
              <a:t>RPA</a:t>
            </a: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Robotic Process Automation</a:t>
            </a:r>
            <a:r>
              <a:rPr kumimoji="1" lang="ja-JP" altLang="ja-JP" sz="1050" b="0" i="0" u="none" strike="noStrike" kern="1200" dirty="0">
                <a:solidFill>
                  <a:srgbClr val="222222"/>
                </a:solidFill>
                <a:effectLst/>
                <a:latin typeface="+mn-ea"/>
              </a:rPr>
              <a:t>の略。</a:t>
            </a:r>
            <a:r>
              <a:rPr kumimoji="1" lang="ja-JP" altLang="en-US" sz="1050" b="0" i="0" u="none" strike="noStrike" kern="1200" dirty="0">
                <a:solidFill>
                  <a:srgbClr val="222222"/>
                </a:solidFill>
                <a:effectLst/>
                <a:latin typeface="+mn-ea"/>
              </a:rPr>
              <a:t>定型的な業務をソフトウェアのロボットにより自動化すること</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5" action="ppaction://hlinksldjump"/>
              </a:rPr>
              <a:t>4-2-3</a:t>
            </a:r>
            <a:endParaRPr kumimoji="1" lang="en-US" altLang="ja-JP" sz="1050" b="0" i="0" u="none" strike="noStrike" kern="1200" dirty="0">
              <a:solidFill>
                <a:srgbClr val="222222"/>
              </a:solidFill>
              <a:effectLst/>
              <a:latin typeface="+mn-ea"/>
            </a:endParaRPr>
          </a:p>
          <a:p>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a:solidFill>
                  <a:schemeClr val="accent1">
                    <a:lumMod val="75000"/>
                  </a:schemeClr>
                </a:solidFill>
                <a:latin typeface="+mn-ea"/>
              </a:rPr>
              <a:t>SASE</a:t>
            </a:r>
            <a:r>
              <a:rPr kumimoji="1" lang="ja-JP" altLang="en-US" sz="1050" b="1" dirty="0">
                <a:solidFill>
                  <a:schemeClr val="accent1">
                    <a:lumMod val="75000"/>
                  </a:schemeClr>
                </a:solidFill>
                <a:latin typeface="+mn-ea"/>
              </a:rPr>
              <a:t>（サシー）</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Secure Access Service Edge</a:t>
            </a:r>
            <a:r>
              <a:rPr kumimoji="1" lang="ja-JP" altLang="ja-JP" sz="1050" b="0" i="0" u="none" strike="noStrike" kern="1200" dirty="0">
                <a:solidFill>
                  <a:srgbClr val="222222"/>
                </a:solidFill>
                <a:effectLst/>
                <a:latin typeface="+mn-ea"/>
              </a:rPr>
              <a:t>の略。</a:t>
            </a:r>
            <a:r>
              <a:rPr kumimoji="1" lang="en-US" altLang="ja-JP" sz="1050" b="0" i="0" u="none" strike="noStrike" kern="1200" dirty="0">
                <a:solidFill>
                  <a:srgbClr val="222222"/>
                </a:solidFill>
                <a:effectLst/>
                <a:latin typeface="+mn-ea"/>
              </a:rPr>
              <a:t>2019</a:t>
            </a:r>
            <a:r>
              <a:rPr kumimoji="1" lang="ja-JP" altLang="ja-JP" sz="1050" b="0" i="0" u="none" strike="noStrike" kern="1200" dirty="0">
                <a:solidFill>
                  <a:srgbClr val="222222"/>
                </a:solidFill>
                <a:effectLst/>
                <a:latin typeface="+mn-ea"/>
              </a:rPr>
              <a:t>年に提唱</a:t>
            </a:r>
            <a:r>
              <a:rPr kumimoji="1" lang="ja-JP" altLang="en-US" sz="1050" dirty="0">
                <a:solidFill>
                  <a:srgbClr val="222222"/>
                </a:solidFill>
                <a:latin typeface="+mn-ea"/>
              </a:rPr>
              <a:t>され</a:t>
            </a:r>
            <a:r>
              <a:rPr kumimoji="1" lang="ja-JP" altLang="ja-JP" sz="1050" b="0" i="0" u="none" strike="noStrike" kern="1200" dirty="0">
                <a:solidFill>
                  <a:srgbClr val="222222"/>
                </a:solidFill>
                <a:effectLst/>
                <a:latin typeface="+mn-ea"/>
              </a:rPr>
              <a:t>たゼロトラストセキュリティ</a:t>
            </a:r>
            <a:r>
              <a:rPr kumimoji="1" lang="ja-JP" altLang="en-US" sz="1050" b="0" i="0" u="none" strike="noStrike" kern="1200" dirty="0">
                <a:solidFill>
                  <a:srgbClr val="222222"/>
                </a:solidFill>
                <a:effectLst/>
                <a:latin typeface="+mn-ea"/>
              </a:rPr>
              <a:t>を</a:t>
            </a:r>
            <a:r>
              <a:rPr kumimoji="1" lang="ja-JP" altLang="ja-JP" sz="1050" b="0" i="0" u="none" strike="noStrike" kern="1200" dirty="0">
                <a:solidFill>
                  <a:srgbClr val="222222"/>
                </a:solidFill>
                <a:effectLst/>
                <a:latin typeface="+mn-ea"/>
              </a:rPr>
              <a:t>実現する方法の</a:t>
            </a:r>
            <a:r>
              <a:rPr kumimoji="1" lang="en-US" altLang="ja-JP" sz="1050" b="0" i="0" u="none" strike="noStrike" kern="1200" dirty="0">
                <a:solidFill>
                  <a:srgbClr val="222222"/>
                </a:solidFill>
                <a:effectLst/>
                <a:latin typeface="+mn-ea"/>
              </a:rPr>
              <a:t>1</a:t>
            </a:r>
            <a:r>
              <a:rPr kumimoji="1" lang="ja-JP" altLang="ja-JP" sz="1050" b="0" i="0" u="none" strike="noStrike" kern="1200" dirty="0">
                <a:solidFill>
                  <a:srgbClr val="222222"/>
                </a:solidFill>
                <a:effectLst/>
                <a:latin typeface="+mn-ea"/>
              </a:rPr>
              <a:t>つで、</a:t>
            </a:r>
            <a:r>
              <a:rPr kumimoji="1" lang="en-US" altLang="ja-JP" sz="1050" b="0" i="0" u="none" strike="noStrike" kern="1200" dirty="0">
                <a:solidFill>
                  <a:srgbClr val="222222"/>
                </a:solidFill>
                <a:effectLst/>
                <a:latin typeface="+mn-ea"/>
              </a:rPr>
              <a:t>IT</a:t>
            </a:r>
            <a:r>
              <a:rPr kumimoji="1" lang="ja-JP" altLang="ja-JP" sz="1050" b="0" i="0" u="none" strike="noStrike" kern="1200" dirty="0">
                <a:solidFill>
                  <a:srgbClr val="222222"/>
                </a:solidFill>
                <a:effectLst/>
                <a:latin typeface="+mn-ea"/>
              </a:rPr>
              <a:t>環境のネットワークの機能とセキュリティの機能をクラウド上で統合して提供するサービス、また、その考え方・概念</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6" action="ppaction://hlinksldjump"/>
              </a:rPr>
              <a:t>2-2-4</a:t>
            </a:r>
            <a:r>
              <a:rPr kumimoji="1" lang="ja-JP" altLang="en-US" sz="1050" dirty="0">
                <a:solidFill>
                  <a:srgbClr val="222222"/>
                </a:solidFill>
                <a:latin typeface="+mn-ea"/>
              </a:rPr>
              <a:t>、</a:t>
            </a:r>
            <a:r>
              <a:rPr kumimoji="1" lang="en-US" altLang="ja-JP" sz="1050" dirty="0">
                <a:solidFill>
                  <a:srgbClr val="222222"/>
                </a:solidFill>
                <a:latin typeface="+mn-ea"/>
                <a:hlinkClick r:id="rId27" action="ppaction://hlinksldjump"/>
              </a:rPr>
              <a:t>17-2-2</a:t>
            </a: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a:solidFill>
                  <a:schemeClr val="accent1">
                    <a:lumMod val="75000"/>
                  </a:schemeClr>
                </a:solidFill>
                <a:latin typeface="+mn-ea"/>
              </a:rPr>
              <a:t>SBOM</a:t>
            </a:r>
            <a:r>
              <a:rPr kumimoji="1" lang="ja-JP" altLang="en-US" sz="1050" b="1" dirty="0">
                <a:solidFill>
                  <a:schemeClr val="accent1">
                    <a:lumMod val="75000"/>
                  </a:schemeClr>
                </a:solidFill>
                <a:latin typeface="+mn-ea"/>
              </a:rPr>
              <a:t>（エスボム）</a:t>
            </a:r>
            <a:endParaRPr kumimoji="1" lang="en-US" altLang="ja-JP" sz="1050" b="1" dirty="0">
              <a:solidFill>
                <a:schemeClr val="accent1">
                  <a:lumMod val="75000"/>
                </a:schemeClr>
              </a:solidFill>
              <a:latin typeface="+mn-ea"/>
            </a:endParaRPr>
          </a:p>
          <a:p>
            <a:pPr marL="0" marR="0" indent="0" algn="l" rtl="0" eaLnBrk="1" fontAlgn="auto" latinLnBrk="0" hangingPunct="1">
              <a:spcBef>
                <a:spcPts val="0"/>
              </a:spcBef>
              <a:spcAft>
                <a:spcPts val="0"/>
              </a:spcAft>
            </a:pPr>
            <a:r>
              <a:rPr lang="en-US" altLang="ja-JP" sz="1050" b="0" i="0" dirty="0">
                <a:effectLst/>
                <a:latin typeface="+mn-ea"/>
              </a:rPr>
              <a:t>Software Bill of Materials</a:t>
            </a:r>
            <a:r>
              <a:rPr lang="ja-JP" altLang="en-US" sz="1050" b="0" i="0" dirty="0">
                <a:effectLst/>
                <a:latin typeface="+mn-ea"/>
              </a:rPr>
              <a:t>の略。ソフトウェアを構成する要素を一覧できるリストのこと。</a:t>
            </a:r>
            <a:r>
              <a:rPr lang="en-US" altLang="ja-JP" sz="1050" b="0" i="0" dirty="0">
                <a:effectLst/>
                <a:latin typeface="+mn-ea"/>
              </a:rPr>
              <a:t>SBOM</a:t>
            </a:r>
            <a:r>
              <a:rPr lang="ja-JP" altLang="en-US" sz="1050" b="0" i="0" dirty="0">
                <a:effectLst/>
                <a:latin typeface="+mn-ea"/>
              </a:rPr>
              <a:t>は、ソフトウェアの構成要素の名称やバージョン情報、開発者、依存関係などの情報を含む</a:t>
            </a:r>
            <a:r>
              <a:rPr lang="ja-JP" altLang="en-US" sz="1050" dirty="0">
                <a:latin typeface="+mn-ea"/>
              </a:rPr>
              <a:t>。</a:t>
            </a:r>
            <a:r>
              <a:rPr lang="en-US" altLang="ja-JP" sz="1050" b="0" i="0" dirty="0">
                <a:solidFill>
                  <a:srgbClr val="333333"/>
                </a:solidFill>
                <a:effectLst/>
                <a:latin typeface="+mn-ea"/>
              </a:rPr>
              <a:t>SBOM</a:t>
            </a:r>
            <a:r>
              <a:rPr lang="ja-JP" altLang="en-US" sz="1050" b="0" i="0" dirty="0">
                <a:solidFill>
                  <a:srgbClr val="333333"/>
                </a:solidFill>
                <a:effectLst/>
                <a:latin typeface="+mn-ea"/>
              </a:rPr>
              <a:t>は、ソフトウェアのリスクを</a:t>
            </a:r>
            <a:r>
              <a:rPr lang="ja-JP" altLang="en-US" sz="1050" b="0" i="0" dirty="0">
                <a:solidFill>
                  <a:srgbClr val="000000"/>
                </a:solidFill>
                <a:effectLst/>
                <a:latin typeface="+mn-ea"/>
              </a:rPr>
              <a:t>把握・管理するのに役立つ</a:t>
            </a:r>
            <a:endParaRPr lang="en-US" altLang="ja-JP" sz="1050" dirty="0">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 </a:t>
            </a:r>
            <a:r>
              <a:rPr kumimoji="1" lang="ja-JP" altLang="en-US" sz="1050" b="0" i="0" u="none" strike="noStrike" kern="1200" dirty="0">
                <a:solidFill>
                  <a:srgbClr val="222222"/>
                </a:solidFill>
                <a:effectLst/>
                <a:latin typeface="+mn-ea"/>
              </a:rPr>
              <a:t>　</a:t>
            </a:r>
            <a:r>
              <a:rPr lang="en-US" altLang="ja-JP" sz="1050" dirty="0">
                <a:latin typeface="+mn-ea"/>
                <a:hlinkClick r:id="rId28" action="ppaction://hlinksldjump"/>
              </a:rPr>
              <a:t>6-1-1</a:t>
            </a:r>
            <a:endParaRPr lang="en-US" altLang="ja-JP" sz="1050" dirty="0">
              <a:latin typeface="+mn-ea"/>
            </a:endParaRPr>
          </a:p>
        </p:txBody>
      </p:sp>
    </p:spTree>
    <p:extLst>
      <p:ext uri="{BB962C8B-B14F-4D97-AF65-F5344CB8AC3E}">
        <p14:creationId xmlns:p14="http://schemas.microsoft.com/office/powerpoint/2010/main" val="463820083"/>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D279B6A2-6CF7-B9D8-2624-BD558FA9EBE1}"/>
              </a:ext>
            </a:extLst>
          </p:cNvPr>
          <p:cNvSpPr>
            <a:spLocks noGrp="1"/>
          </p:cNvSpPr>
          <p:nvPr>
            <p:ph type="body" sz="quarter" idx="32"/>
          </p:nvPr>
        </p:nvSpPr>
        <p:spPr/>
        <p:txBody>
          <a:bodyPr/>
          <a:lstStyle/>
          <a:p>
            <a:r>
              <a:rPr kumimoji="1" lang="ja-JP" altLang="en-US"/>
              <a:t>用語集</a:t>
            </a:r>
          </a:p>
        </p:txBody>
      </p:sp>
      <p:sp>
        <p:nvSpPr>
          <p:cNvPr id="3" name="テキスト ボックス 2">
            <a:extLst>
              <a:ext uri="{FF2B5EF4-FFF2-40B4-BE49-F238E27FC236}">
                <a16:creationId xmlns:a16="http://schemas.microsoft.com/office/drawing/2014/main" id="{0D7E859F-24C2-B7CC-AD95-73CCA402A8DE}"/>
              </a:ext>
            </a:extLst>
          </p:cNvPr>
          <p:cNvSpPr txBox="1"/>
          <p:nvPr/>
        </p:nvSpPr>
        <p:spPr>
          <a:xfrm>
            <a:off x="549000" y="1499625"/>
            <a:ext cx="5760000" cy="7740000"/>
          </a:xfrm>
          <a:prstGeom prst="rect">
            <a:avLst/>
          </a:prstGeom>
          <a:noFill/>
        </p:spPr>
        <p:txBody>
          <a:bodyPr wrap="square" numCol="3" spcCol="180000" rtlCol="0">
            <a:spAutoFit/>
          </a:bodyPr>
          <a:lstStyle/>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a:solidFill>
                  <a:schemeClr val="accent1">
                    <a:lumMod val="75000"/>
                  </a:schemeClr>
                </a:solidFill>
                <a:latin typeface="+mn-ea"/>
              </a:rPr>
              <a:t>SDP</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Software-Defined Perimeter</a:t>
            </a:r>
            <a:r>
              <a:rPr kumimoji="1" lang="ja-JP" altLang="ja-JP" sz="1050" b="0" i="0" u="none" strike="noStrike" kern="1200" dirty="0">
                <a:solidFill>
                  <a:srgbClr val="222222"/>
                </a:solidFill>
                <a:effectLst/>
                <a:latin typeface="+mn-ea"/>
              </a:rPr>
              <a:t>の略。ゼロトラストを実現するための仕組みで、</a:t>
            </a:r>
            <a:r>
              <a:rPr kumimoji="1" lang="ja-JP" altLang="en-US" sz="1050" b="0" i="0" u="none" strike="noStrike" kern="1200" dirty="0">
                <a:solidFill>
                  <a:srgbClr val="222222"/>
                </a:solidFill>
                <a:effectLst/>
                <a:latin typeface="+mn-ea"/>
              </a:rPr>
              <a:t>すべて</a:t>
            </a:r>
            <a:r>
              <a:rPr kumimoji="1" lang="ja-JP" altLang="ja-JP" sz="1050" b="0" i="0" u="none" strike="noStrike" kern="1200" dirty="0">
                <a:solidFill>
                  <a:srgbClr val="222222"/>
                </a:solidFill>
                <a:effectLst/>
                <a:latin typeface="+mn-ea"/>
              </a:rPr>
              <a:t>の通信をチェック</a:t>
            </a:r>
            <a:r>
              <a:rPr kumimoji="1" lang="ja-JP" altLang="en-US" sz="1050" b="0" i="0" u="none" strike="noStrike" kern="1200" dirty="0">
                <a:solidFill>
                  <a:srgbClr val="222222"/>
                </a:solidFill>
                <a:effectLst/>
                <a:latin typeface="+mn-ea"/>
              </a:rPr>
              <a:t>および</a:t>
            </a:r>
            <a:r>
              <a:rPr kumimoji="1" lang="ja-JP" altLang="ja-JP" sz="1050" b="0" i="0" u="none" strike="noStrike" kern="1200" dirty="0">
                <a:solidFill>
                  <a:srgbClr val="222222"/>
                </a:solidFill>
                <a:effectLst/>
                <a:latin typeface="+mn-ea"/>
              </a:rPr>
              <a:t>認証する。</a:t>
            </a:r>
            <a:r>
              <a:rPr kumimoji="1" lang="en-US" altLang="ja-JP" sz="1050" b="0" i="0" u="none" strike="noStrike" kern="1200" dirty="0">
                <a:solidFill>
                  <a:srgbClr val="222222"/>
                </a:solidFill>
                <a:effectLst/>
                <a:latin typeface="+mn-ea"/>
              </a:rPr>
              <a:t>VPN</a:t>
            </a:r>
            <a:r>
              <a:rPr kumimoji="1" lang="ja-JP" altLang="ja-JP" sz="1050" b="0" i="0" u="none" strike="noStrike" kern="1200" dirty="0">
                <a:solidFill>
                  <a:srgbClr val="222222"/>
                </a:solidFill>
                <a:effectLst/>
                <a:latin typeface="+mn-ea"/>
              </a:rPr>
              <a:t>は、ネットワーク接続前に一度だけ認証を行うのに対し、</a:t>
            </a:r>
            <a:r>
              <a:rPr kumimoji="1" lang="en-US" altLang="ja-JP" sz="1050" b="0" i="0" u="none" strike="noStrike" kern="1200" dirty="0">
                <a:solidFill>
                  <a:srgbClr val="222222"/>
                </a:solidFill>
                <a:effectLst/>
                <a:latin typeface="+mn-ea"/>
              </a:rPr>
              <a:t>SDP</a:t>
            </a:r>
            <a:r>
              <a:rPr kumimoji="1" lang="ja-JP" altLang="ja-JP" sz="1050" b="0" i="0" u="none" strike="noStrike" kern="1200" dirty="0">
                <a:solidFill>
                  <a:srgbClr val="222222"/>
                </a:solidFill>
                <a:effectLst/>
                <a:latin typeface="+mn-ea"/>
              </a:rPr>
              <a:t>は、ユーザの情報</a:t>
            </a:r>
            <a:r>
              <a:rPr kumimoji="1" lang="ja-JP" altLang="en-US" sz="1050" b="0" i="0" u="none" strike="noStrike" kern="1200" dirty="0">
                <a:solidFill>
                  <a:srgbClr val="222222"/>
                </a:solidFill>
                <a:effectLst/>
                <a:latin typeface="+mn-ea"/>
              </a:rPr>
              <a:t>（</a:t>
            </a:r>
            <a:r>
              <a:rPr kumimoji="1" lang="ja-JP" altLang="ja-JP" sz="1050" b="0" i="0" u="none" strike="noStrike" kern="1200" dirty="0">
                <a:solidFill>
                  <a:srgbClr val="222222"/>
                </a:solidFill>
                <a:effectLst/>
                <a:latin typeface="+mn-ea"/>
              </a:rPr>
              <a:t>デバイス、場所、</a:t>
            </a:r>
            <a:r>
              <a:rPr kumimoji="1" lang="en-US" altLang="ja-JP" sz="1050" b="0" i="0" u="none" strike="noStrike" kern="1200" dirty="0">
                <a:solidFill>
                  <a:srgbClr val="222222"/>
                </a:solidFill>
                <a:effectLst/>
                <a:latin typeface="+mn-ea"/>
              </a:rPr>
              <a:t>OS</a:t>
            </a:r>
            <a:r>
              <a:rPr kumimoji="1" lang="ja-JP" altLang="ja-JP" sz="1050" b="0" i="0" u="none" strike="noStrike" kern="1200" dirty="0">
                <a:solidFill>
                  <a:srgbClr val="222222"/>
                </a:solidFill>
                <a:effectLst/>
                <a:latin typeface="+mn-ea"/>
              </a:rPr>
              <a:t>など</a:t>
            </a:r>
            <a:r>
              <a:rPr kumimoji="1" lang="ja-JP" altLang="en-US" sz="1050" b="0" i="0" u="none" strike="noStrike" kern="1200" dirty="0">
                <a:solidFill>
                  <a:srgbClr val="222222"/>
                </a:solidFill>
                <a:effectLst/>
                <a:latin typeface="+mn-ea"/>
              </a:rPr>
              <a:t>）</a:t>
            </a:r>
            <a:r>
              <a:rPr kumimoji="1" lang="ja-JP" altLang="ja-JP" sz="1050" b="0" i="0" u="none" strike="noStrike" kern="1200" dirty="0">
                <a:solidFill>
                  <a:srgbClr val="222222"/>
                </a:solidFill>
                <a:effectLst/>
                <a:latin typeface="+mn-ea"/>
              </a:rPr>
              <a:t>など複数の要素からネットワーク接続前、接続中、接続後で検証と認証を行う</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 action="ppaction://hlinksldjump"/>
              </a:rPr>
              <a:t>2-2-5</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 action="ppaction://hlinksldjump"/>
              </a:rPr>
              <a:t>17-2-2</a:t>
            </a:r>
            <a:r>
              <a:rPr kumimoji="1" lang="ja-JP" altLang="en-US" sz="1050" dirty="0">
                <a:solidFill>
                  <a:srgbClr val="222222"/>
                </a:solidFill>
                <a:latin typeface="+mn-ea"/>
              </a:rPr>
              <a:t>、</a:t>
            </a:r>
            <a:r>
              <a:rPr kumimoji="1" lang="en-US" altLang="ja-JP" sz="1050" dirty="0">
                <a:solidFill>
                  <a:srgbClr val="222222"/>
                </a:solidFill>
                <a:latin typeface="+mn-ea"/>
                <a:hlinkClick r:id="rId4" action="ppaction://hlinksldjump"/>
              </a:rPr>
              <a:t>17-2-4</a:t>
            </a:r>
            <a:endParaRPr kumimoji="1" lang="en-US" altLang="ja-JP" sz="1050" dirty="0">
              <a:solidFill>
                <a:srgbClr val="222222"/>
              </a:solidFill>
              <a:latin typeface="+mn-ea"/>
            </a:endParaRPr>
          </a:p>
          <a:p>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a:solidFill>
                  <a:schemeClr val="accent1">
                    <a:lumMod val="75000"/>
                  </a:schemeClr>
                </a:solidFill>
                <a:latin typeface="+mn-ea"/>
              </a:rPr>
              <a:t>SECURITY ACTION</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ja-JP" sz="1050" b="0" i="0" u="none" strike="noStrike" kern="1200" dirty="0">
                <a:solidFill>
                  <a:srgbClr val="222222"/>
                </a:solidFill>
                <a:effectLst/>
                <a:latin typeface="+mn-ea"/>
              </a:rPr>
              <a:t>中小企業自らが、情報セキュリティ対策に取組むことを自己宣言する制度</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5" action="ppaction://hlinksldjump"/>
              </a:rPr>
              <a:t>2-1-2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6" action="ppaction://hlinksldjump"/>
              </a:rPr>
              <a:t>3-3-1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7" action="ppaction://hlinksldjump"/>
              </a:rPr>
              <a:t>19-2-3</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a:solidFill>
                  <a:srgbClr val="2F5597"/>
                </a:solidFill>
                <a:latin typeface="+mn-ea"/>
              </a:rPr>
              <a:t>SLA</a:t>
            </a:r>
            <a:endParaRPr kumimoji="1" lang="en-US" altLang="ja-JP" sz="1050" b="1" i="0" u="none" strike="noStrike" kern="1200" dirty="0">
              <a:solidFill>
                <a:srgbClr val="2F5597"/>
              </a:solidFill>
              <a:effectLst/>
              <a:latin typeface="+mn-ea"/>
            </a:endParaRPr>
          </a:p>
          <a:p>
            <a:r>
              <a:rPr kumimoji="1" lang="en-US" altLang="ja-JP" sz="1050" b="0" i="0" u="none" strike="noStrike" kern="1200" dirty="0">
                <a:solidFill>
                  <a:srgbClr val="222222"/>
                </a:solidFill>
                <a:effectLst/>
                <a:latin typeface="+mn-ea"/>
              </a:rPr>
              <a:t>Service Level Agreement</a:t>
            </a:r>
            <a:r>
              <a:rPr kumimoji="1" lang="ja-JP" altLang="en-US" sz="1050" b="0" i="0" u="none" strike="noStrike" kern="1200" dirty="0">
                <a:solidFill>
                  <a:srgbClr val="222222"/>
                </a:solidFill>
                <a:effectLst/>
                <a:latin typeface="+mn-ea"/>
              </a:rPr>
              <a:t>の略。サービス提供者と利用者の間で結ばれるサービスの品質に関して合意する契約のこと。サービスを提供する事業者が利用者に対して、どの程度の品質を保証できるのかを明示したもの。</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a:t>
            </a:r>
            <a:r>
              <a:rPr kumimoji="1" lang="ja-JP" altLang="en-US"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8" action="ppaction://hlinksldjump"/>
              </a:rPr>
              <a:t>17-1-2</a:t>
            </a:r>
            <a:endParaRPr kumimoji="1" lang="en-US" altLang="ja-JP" sz="1050" b="0" i="0" u="none" strike="noStrike" kern="1200" dirty="0">
              <a:solidFill>
                <a:srgbClr val="222222"/>
              </a:solidFill>
              <a:effectLst/>
              <a:latin typeface="+mn-ea"/>
            </a:endParaRPr>
          </a:p>
          <a:p>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a:solidFill>
                  <a:schemeClr val="accent1">
                    <a:lumMod val="75000"/>
                  </a:schemeClr>
                </a:solidFill>
                <a:latin typeface="+mn-ea"/>
              </a:rPr>
              <a:t>Society5.0 </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dirty="0">
                <a:solidFill>
                  <a:srgbClr val="000000"/>
                </a:solidFill>
                <a:latin typeface="+mn-ea"/>
              </a:rPr>
              <a:t>サイバー空間（仮想空間）とフィジカル空間（現実空間）を高度に融合させたシステムにより、経済発展と社会的課題の解決を両立する、人間中心の社会（</a:t>
            </a:r>
            <a:r>
              <a:rPr kumimoji="1" lang="en-US" altLang="ja-JP" sz="1050" dirty="0">
                <a:solidFill>
                  <a:srgbClr val="000000"/>
                </a:solidFill>
                <a:latin typeface="+mn-ea"/>
              </a:rPr>
              <a:t>Society</a:t>
            </a:r>
            <a:r>
              <a:rPr kumimoji="1" lang="ja-JP" altLang="en-US" sz="1050" dirty="0">
                <a:solidFill>
                  <a:srgbClr val="000000"/>
                </a:solidFill>
                <a:latin typeface="+mn-ea"/>
              </a:rPr>
              <a:t>）</a:t>
            </a:r>
            <a:endParaRPr kumimoji="1" lang="en-US" altLang="ja-JP" sz="1050" dirty="0">
              <a:solidFill>
                <a:srgbClr val="000000"/>
              </a:solidFill>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9" action="ppaction://hlinksldjump"/>
              </a:rPr>
              <a:t>1-1-1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0" action="ppaction://hlinksldjump"/>
              </a:rPr>
              <a:t>4-1-1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1" action="ppaction://hlinksldjump"/>
              </a:rPr>
              <a:t>5-2-2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2" action="ppaction://hlinksldjump"/>
              </a:rPr>
              <a:t>6-1-1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3" action="ppaction://hlinksldjump"/>
              </a:rPr>
              <a:t>7-1-2</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14" action="ppaction://hlinksldjump"/>
              </a:rPr>
              <a:t>7-4-1</a:t>
            </a:r>
            <a:r>
              <a:rPr kumimoji="1" lang="ja-JP" altLang="en-US" sz="1050" dirty="0">
                <a:solidFill>
                  <a:srgbClr val="222222"/>
                </a:solidFill>
                <a:latin typeface="+mn-ea"/>
              </a:rPr>
              <a:t>、</a:t>
            </a:r>
            <a:r>
              <a:rPr kumimoji="1" lang="en-US" altLang="ja-JP" sz="1050" dirty="0">
                <a:solidFill>
                  <a:srgbClr val="222222"/>
                </a:solidFill>
                <a:latin typeface="+mn-ea"/>
                <a:hlinkClick r:id="rId15" action="ppaction://hlinksldjump"/>
              </a:rPr>
              <a:t>19-1-1</a:t>
            </a:r>
            <a:r>
              <a:rPr kumimoji="1" lang="ja-JP" altLang="en-US" sz="1050" dirty="0">
                <a:solidFill>
                  <a:srgbClr val="222222"/>
                </a:solidFill>
                <a:latin typeface="+mn-ea"/>
              </a:rPr>
              <a:t>、</a:t>
            </a:r>
            <a:r>
              <a:rPr kumimoji="1" lang="en-US" altLang="ja-JP" sz="1050" dirty="0">
                <a:solidFill>
                  <a:srgbClr val="222222"/>
                </a:solidFill>
                <a:latin typeface="+mn-ea"/>
                <a:hlinkClick r:id="rId16" action="ppaction://hlinksldjump"/>
              </a:rPr>
              <a:t>19-1-2</a:t>
            </a:r>
            <a:r>
              <a:rPr kumimoji="1" lang="ja-JP" altLang="en-US" sz="1050" dirty="0">
                <a:solidFill>
                  <a:srgbClr val="222222"/>
                </a:solidFill>
                <a:latin typeface="+mn-ea"/>
              </a:rPr>
              <a:t>、</a:t>
            </a:r>
            <a:r>
              <a:rPr kumimoji="1" lang="en-US" altLang="ja-JP" sz="1050" dirty="0">
                <a:solidFill>
                  <a:srgbClr val="222222"/>
                </a:solidFill>
                <a:latin typeface="+mn-ea"/>
                <a:hlinkClick r:id="rId17" action="ppaction://hlinksldjump"/>
              </a:rPr>
              <a:t>19-2-1</a:t>
            </a:r>
            <a:r>
              <a:rPr kumimoji="1" lang="ja-JP" altLang="en-US" sz="1050" dirty="0">
                <a:solidFill>
                  <a:srgbClr val="222222"/>
                </a:solidFill>
                <a:latin typeface="+mn-ea"/>
              </a:rPr>
              <a:t>、</a:t>
            </a:r>
            <a:r>
              <a:rPr kumimoji="1" lang="en-US" altLang="ja-JP" sz="1050" dirty="0">
                <a:solidFill>
                  <a:srgbClr val="222222"/>
                </a:solidFill>
                <a:latin typeface="+mn-ea"/>
                <a:hlinkClick r:id="rId18" action="ppaction://hlinksldjump"/>
              </a:rPr>
              <a:t>19-2-4</a:t>
            </a:r>
            <a:r>
              <a:rPr kumimoji="1" lang="ja-JP" altLang="en-US" sz="1050" dirty="0">
                <a:solidFill>
                  <a:srgbClr val="222222"/>
                </a:solidFill>
                <a:latin typeface="+mn-ea"/>
              </a:rPr>
              <a:t>、</a:t>
            </a:r>
            <a:r>
              <a:rPr kumimoji="1" lang="en-US" altLang="ja-JP" sz="1050" dirty="0">
                <a:solidFill>
                  <a:srgbClr val="222222"/>
                </a:solidFill>
                <a:latin typeface="+mn-ea"/>
                <a:hlinkClick r:id="rId19" action="ppaction://hlinksldjump"/>
              </a:rPr>
              <a:t>19-2-5</a:t>
            </a:r>
            <a:r>
              <a:rPr kumimoji="1" lang="ja-JP" altLang="en-US" sz="1050" dirty="0">
                <a:solidFill>
                  <a:srgbClr val="222222"/>
                </a:solidFill>
                <a:latin typeface="+mn-ea"/>
              </a:rPr>
              <a:t>、</a:t>
            </a:r>
            <a:r>
              <a:rPr kumimoji="1" lang="en-US" altLang="ja-JP" sz="1050" dirty="0">
                <a:solidFill>
                  <a:srgbClr val="222222"/>
                </a:solidFill>
                <a:latin typeface="+mn-ea"/>
                <a:hlinkClick r:id="rId20" action="ppaction://hlinksldjump"/>
              </a:rPr>
              <a:t>19-3-1</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i="0" u="none" strike="noStrike" kern="1200" dirty="0">
                <a:solidFill>
                  <a:srgbClr val="2F5597"/>
                </a:solidFill>
                <a:effectLst/>
                <a:latin typeface="+mn-ea"/>
              </a:rPr>
              <a:t>SSL/TLS</a:t>
            </a:r>
            <a:endParaRPr lang="ja-JP" altLang="ja-JP" sz="1050" b="0" i="0" u="none" strike="noStrike" dirty="0">
              <a:solidFill>
                <a:schemeClr val="accent1">
                  <a:lumMod val="75000"/>
                </a:schemeClr>
              </a:solidFill>
              <a:effectLst/>
              <a:latin typeface="+mn-ea"/>
            </a:endParaRPr>
          </a:p>
          <a:p>
            <a:r>
              <a:rPr kumimoji="1" lang="en-US" altLang="ja-JP" sz="1050" b="0" i="0" u="none" strike="noStrike" kern="1200" dirty="0">
                <a:solidFill>
                  <a:srgbClr val="222222"/>
                </a:solidFill>
                <a:effectLst/>
                <a:latin typeface="+mn-ea"/>
              </a:rPr>
              <a:t>Web</a:t>
            </a:r>
            <a:r>
              <a:rPr kumimoji="1" lang="ja-JP" altLang="en-US" sz="1050" b="0" i="0" u="none" strike="noStrike" kern="1200" dirty="0">
                <a:solidFill>
                  <a:srgbClr val="222222"/>
                </a:solidFill>
                <a:effectLst/>
                <a:latin typeface="+mn-ea"/>
              </a:rPr>
              <a:t>サーバと</a:t>
            </a:r>
            <a:r>
              <a:rPr kumimoji="1" lang="en-US" altLang="ja-JP" sz="1050" b="0" i="0" u="none" strike="noStrike" kern="1200" dirty="0">
                <a:solidFill>
                  <a:srgbClr val="222222"/>
                </a:solidFill>
                <a:effectLst/>
                <a:latin typeface="+mn-ea"/>
              </a:rPr>
              <a:t>Web</a:t>
            </a:r>
            <a:r>
              <a:rPr kumimoji="1" lang="ja-JP" altLang="en-US" sz="1050" b="0" i="0" u="none" strike="noStrike" kern="1200" dirty="0">
                <a:solidFill>
                  <a:srgbClr val="222222"/>
                </a:solidFill>
                <a:effectLst/>
                <a:latin typeface="+mn-ea"/>
              </a:rPr>
              <a:t>ブラウザとの通信において、データを暗号化して送受信する仕組みのこと。これにより、通信の途中で情報の盗聴・改ざんや、なりすましを防ぐことができる。過去には</a:t>
            </a:r>
            <a:r>
              <a:rPr kumimoji="1" lang="en-US" altLang="ja-JP" sz="1050" b="0" i="0" u="none" strike="noStrike" kern="1200" dirty="0">
                <a:solidFill>
                  <a:srgbClr val="222222"/>
                </a:solidFill>
                <a:effectLst/>
                <a:latin typeface="+mn-ea"/>
              </a:rPr>
              <a:t>SSL</a:t>
            </a:r>
            <a:r>
              <a:rPr kumimoji="1" lang="ja-JP" altLang="en-US" sz="1050" b="0" i="0" u="none" strike="noStrike" kern="1200" dirty="0">
                <a:solidFill>
                  <a:srgbClr val="222222"/>
                </a:solidFill>
                <a:effectLst/>
                <a:latin typeface="+mn-ea"/>
              </a:rPr>
              <a:t>が使われていたが、脆弱性が発見されたため、</a:t>
            </a:r>
            <a:r>
              <a:rPr kumimoji="1" lang="en-US" altLang="ja-JP" sz="1050" b="0" i="0" u="none" strike="noStrike" kern="1200" dirty="0">
                <a:solidFill>
                  <a:srgbClr val="222222"/>
                </a:solidFill>
                <a:effectLst/>
                <a:latin typeface="+mn-ea"/>
              </a:rPr>
              <a:t>TLS</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rPr>
              <a:t>v.1.2</a:t>
            </a:r>
            <a:r>
              <a:rPr kumimoji="1" lang="ja-JP" altLang="en-US" sz="1050" b="0" i="0" u="none" strike="noStrike" kern="1200" dirty="0">
                <a:solidFill>
                  <a:srgbClr val="222222"/>
                </a:solidFill>
                <a:effectLst/>
                <a:latin typeface="+mn-ea"/>
              </a:rPr>
              <a:t>以降）への移行が進んでおり、今では</a:t>
            </a:r>
            <a:r>
              <a:rPr kumimoji="1" lang="en-US" altLang="ja-JP" sz="1050" b="0" i="0" u="none" strike="noStrike" kern="1200" dirty="0">
                <a:solidFill>
                  <a:srgbClr val="222222"/>
                </a:solidFill>
                <a:effectLst/>
                <a:latin typeface="+mn-ea"/>
              </a:rPr>
              <a:t>SSL</a:t>
            </a:r>
            <a:r>
              <a:rPr kumimoji="1" lang="ja-JP" altLang="en-US" sz="1050" b="0" i="0" u="none" strike="noStrike" kern="1200" dirty="0">
                <a:solidFill>
                  <a:srgbClr val="222222"/>
                </a:solidFill>
                <a:effectLst/>
                <a:latin typeface="+mn-ea"/>
              </a:rPr>
              <a:t>は使われなくなってきている。しかし、歴史的経緯で</a:t>
            </a:r>
            <a:r>
              <a:rPr kumimoji="1" lang="en-US" altLang="ja-JP" sz="1050" b="0" i="0" u="none" strike="noStrike" kern="1200" dirty="0">
                <a:solidFill>
                  <a:srgbClr val="222222"/>
                </a:solidFill>
                <a:effectLst/>
                <a:latin typeface="+mn-ea"/>
              </a:rPr>
              <a:t>SSL</a:t>
            </a:r>
            <a:r>
              <a:rPr kumimoji="1" lang="ja-JP" altLang="en-US" sz="1050" b="0" i="0" u="none" strike="noStrike" kern="1200" dirty="0">
                <a:solidFill>
                  <a:srgbClr val="222222"/>
                </a:solidFill>
                <a:effectLst/>
                <a:latin typeface="+mn-ea"/>
              </a:rPr>
              <a:t>の用語が広く普及しているため、本テキストでは「</a:t>
            </a:r>
            <a:r>
              <a:rPr kumimoji="1" lang="en-US" altLang="ja-JP" sz="1050" b="0" i="0" u="none" strike="noStrike" kern="1200" dirty="0">
                <a:solidFill>
                  <a:srgbClr val="222222"/>
                </a:solidFill>
                <a:effectLst/>
                <a:latin typeface="+mn-ea"/>
              </a:rPr>
              <a:t>SSL/TLS</a:t>
            </a:r>
            <a:r>
              <a:rPr kumimoji="1" lang="ja-JP" altLang="en-US" sz="1050" b="0" i="0" u="none" strike="noStrike" kern="1200" dirty="0">
                <a:solidFill>
                  <a:srgbClr val="222222"/>
                </a:solidFill>
                <a:effectLst/>
                <a:latin typeface="+mn-ea"/>
              </a:rPr>
              <a:t>」と表記する。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dirty="0">
                <a:solidFill>
                  <a:srgbClr val="222222"/>
                </a:solidFill>
                <a:latin typeface="+mn-ea"/>
                <a:hlinkClick r:id="rId21" action="ppaction://hlinksldjump"/>
              </a:rPr>
              <a:t>14-1-2</a:t>
            </a:r>
            <a:r>
              <a:rPr kumimoji="1" lang="ja-JP" altLang="en-US" sz="1050" dirty="0">
                <a:solidFill>
                  <a:srgbClr val="222222"/>
                </a:solidFill>
                <a:latin typeface="+mn-ea"/>
              </a:rPr>
              <a:t>、</a:t>
            </a:r>
            <a:r>
              <a:rPr kumimoji="1" lang="en-US" altLang="ja-JP" sz="1050" dirty="0">
                <a:solidFill>
                  <a:srgbClr val="222222"/>
                </a:solidFill>
                <a:latin typeface="+mn-ea"/>
                <a:hlinkClick r:id="rId22" action="ppaction://hlinksldjump"/>
              </a:rPr>
              <a:t>17-1-2</a:t>
            </a:r>
            <a:endParaRPr kumimoji="1" lang="en-US" altLang="ja-JP" sz="1050" dirty="0">
              <a:solidFill>
                <a:srgbClr val="222222"/>
              </a:solidFill>
              <a:latin typeface="+mn-ea"/>
            </a:endParaRPr>
          </a:p>
          <a:p>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a:solidFill>
                  <a:schemeClr val="accent1">
                    <a:lumMod val="75000"/>
                  </a:schemeClr>
                </a:solidFill>
                <a:latin typeface="+mn-ea"/>
              </a:rPr>
              <a:t>SWG</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Secure Web Gateway</a:t>
            </a:r>
            <a:r>
              <a:rPr kumimoji="1" lang="ja-JP" altLang="ja-JP" sz="1050" b="0" i="0" u="none" strike="noStrike" kern="1200" dirty="0">
                <a:solidFill>
                  <a:srgbClr val="222222"/>
                </a:solidFill>
                <a:effectLst/>
                <a:latin typeface="+mn-ea"/>
              </a:rPr>
              <a:t>の略</a:t>
            </a:r>
            <a:r>
              <a:rPr kumimoji="1" lang="ja-JP" altLang="en-US" sz="1050" b="0" i="0" u="none" strike="noStrike" kern="1200" dirty="0">
                <a:solidFill>
                  <a:srgbClr val="222222"/>
                </a:solidFill>
                <a:effectLst/>
                <a:latin typeface="+mn-ea"/>
              </a:rPr>
              <a:t>。</a:t>
            </a:r>
            <a:r>
              <a:rPr kumimoji="1" lang="ja-JP" altLang="ja-JP" sz="1050" b="0" i="0" u="none" strike="noStrike" kern="1200" dirty="0">
                <a:solidFill>
                  <a:srgbClr val="222222"/>
                </a:solidFill>
                <a:effectLst/>
                <a:latin typeface="+mn-ea"/>
              </a:rPr>
              <a:t>社内と社外のネットワーク境界で通信を中継する役割を持って</a:t>
            </a:r>
            <a:r>
              <a:rPr kumimoji="1" lang="ja-JP" altLang="en-US" sz="1050" dirty="0">
                <a:solidFill>
                  <a:srgbClr val="222222"/>
                </a:solidFill>
                <a:latin typeface="+mn-ea"/>
              </a:rPr>
              <a:t>いる</a:t>
            </a:r>
            <a:r>
              <a:rPr kumimoji="1" lang="ja-JP" altLang="ja-JP" sz="1050" b="0" i="0" u="none" strike="noStrike" kern="1200" dirty="0">
                <a:solidFill>
                  <a:srgbClr val="222222"/>
                </a:solidFill>
                <a:effectLst/>
                <a:latin typeface="+mn-ea"/>
              </a:rPr>
              <a:t>。また、やり</a:t>
            </a:r>
            <a:r>
              <a:rPr kumimoji="1" lang="ja-JP" altLang="en-US" sz="1050" dirty="0">
                <a:solidFill>
                  <a:srgbClr val="222222"/>
                </a:solidFill>
                <a:latin typeface="+mn-ea"/>
              </a:rPr>
              <a:t>取り</a:t>
            </a:r>
            <a:r>
              <a:rPr kumimoji="1" lang="ja-JP" altLang="ja-JP" sz="1050" b="0" i="0" u="none" strike="noStrike" kern="1200" dirty="0">
                <a:solidFill>
                  <a:srgbClr val="222222"/>
                </a:solidFill>
                <a:effectLst/>
                <a:latin typeface="+mn-ea"/>
              </a:rPr>
              <a:t>しているデータを分析し、悪意のあるデータを遮断することでセキュアな通信環境を実現</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3" action="ppaction://hlinksldjump"/>
              </a:rPr>
              <a:t>2-2-4</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 action="ppaction://hlinksldjump"/>
              </a:rPr>
              <a:t>17-2-2</a:t>
            </a:r>
            <a:r>
              <a:rPr kumimoji="1" lang="ja-JP" altLang="en-US" sz="1050" dirty="0">
                <a:solidFill>
                  <a:srgbClr val="222222"/>
                </a:solidFill>
                <a:latin typeface="+mn-ea"/>
              </a:rPr>
              <a:t>、</a:t>
            </a:r>
            <a:r>
              <a:rPr kumimoji="1" lang="en-US" altLang="ja-JP" sz="1050" dirty="0">
                <a:solidFill>
                  <a:srgbClr val="222222"/>
                </a:solidFill>
                <a:latin typeface="+mn-ea"/>
                <a:hlinkClick r:id="rId4" action="ppaction://hlinksldjump"/>
              </a:rPr>
              <a:t>17-2-4</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a:solidFill>
                  <a:schemeClr val="accent1">
                    <a:lumMod val="75000"/>
                  </a:schemeClr>
                </a:solidFill>
                <a:latin typeface="+mn-ea"/>
              </a:rPr>
              <a:t>VPN</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Virtual Private Network</a:t>
            </a:r>
            <a:r>
              <a:rPr kumimoji="1" lang="ja-JP" altLang="en-US" sz="1050" b="0" i="0" u="none" strike="noStrike" kern="1200" dirty="0">
                <a:solidFill>
                  <a:srgbClr val="222222"/>
                </a:solidFill>
                <a:effectLst/>
                <a:latin typeface="+mn-ea"/>
              </a:rPr>
              <a:t>の略。インターネット上で安全性の高い通信を実現するための手法。通信データを暗号化し、送信元から送信先までの通信を保護することで、盗聴やデータの改ざんを防ぐ。このように</a:t>
            </a:r>
            <a:r>
              <a:rPr kumimoji="1" lang="en-US" altLang="ja-JP" sz="1050" b="0" i="0" u="none" strike="noStrike" kern="1200" dirty="0">
                <a:solidFill>
                  <a:srgbClr val="222222"/>
                </a:solidFill>
                <a:effectLst/>
                <a:latin typeface="+mn-ea"/>
              </a:rPr>
              <a:t>VPN</a:t>
            </a:r>
            <a:r>
              <a:rPr kumimoji="1" lang="ja-JP" altLang="en-US" sz="1050" b="0" i="0" u="none" strike="noStrike" kern="1200" dirty="0">
                <a:solidFill>
                  <a:srgbClr val="222222"/>
                </a:solidFill>
                <a:effectLst/>
                <a:latin typeface="+mn-ea"/>
              </a:rPr>
              <a:t>を使用することで、ユーザは物理的な専用線で通信しているかのような安全な通信を行うことができる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4" action="ppaction://hlinksldjump"/>
              </a:rPr>
              <a:t>2-1-3</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25" action="ppaction://hlinksldjump"/>
              </a:rPr>
              <a:t>2</a:t>
            </a:r>
            <a:r>
              <a:rPr kumimoji="1" lang="en-US" altLang="ja-JP" sz="1050" b="0" i="0" u="none" strike="noStrike" kern="1200" dirty="0">
                <a:solidFill>
                  <a:srgbClr val="222222"/>
                </a:solidFill>
                <a:effectLst/>
                <a:latin typeface="+mn-ea"/>
                <a:hlinkClick r:id="rId25" action="ppaction://hlinksldjump"/>
              </a:rPr>
              <a:t>-2-2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6" action="ppaction://hlinksldjump"/>
              </a:rPr>
              <a:t>2-2-5</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7" action="ppaction://hlinksldjump"/>
              </a:rPr>
              <a:t>2-3-1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8" action="ppaction://hlinksldjump"/>
              </a:rPr>
              <a:t>2-3-2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9" action="ppaction://hlinksldjump"/>
              </a:rPr>
              <a:t>2-3-3</a:t>
            </a:r>
            <a:r>
              <a:rPr kumimoji="1" lang="ja-JP" altLang="en-US" sz="1050" dirty="0">
                <a:solidFill>
                  <a:srgbClr val="222222"/>
                </a:solidFill>
                <a:latin typeface="+mn-ea"/>
              </a:rPr>
              <a:t>、</a:t>
            </a:r>
            <a:r>
              <a:rPr kumimoji="1" lang="en-US" altLang="ja-JP" sz="1050" dirty="0">
                <a:solidFill>
                  <a:srgbClr val="222222"/>
                </a:solidFill>
                <a:latin typeface="+mn-ea"/>
                <a:hlinkClick r:id="rId30" action="ppaction://hlinksldjump"/>
              </a:rPr>
              <a:t>12-3-1</a:t>
            </a:r>
            <a:r>
              <a:rPr kumimoji="1" lang="ja-JP" altLang="en-US" sz="1050" dirty="0">
                <a:solidFill>
                  <a:srgbClr val="222222"/>
                </a:solidFill>
                <a:latin typeface="+mn-ea"/>
              </a:rPr>
              <a:t>、</a:t>
            </a:r>
            <a:r>
              <a:rPr kumimoji="1" lang="en-US" altLang="ja-JP" sz="1050" dirty="0">
                <a:solidFill>
                  <a:srgbClr val="222222"/>
                </a:solidFill>
                <a:latin typeface="+mn-ea"/>
                <a:hlinkClick r:id="rId31" action="ppaction://hlinksldjump"/>
              </a:rPr>
              <a:t>13-2-2</a:t>
            </a:r>
            <a:r>
              <a:rPr kumimoji="1" lang="ja-JP" altLang="en-US" sz="1050" dirty="0">
                <a:solidFill>
                  <a:srgbClr val="222222"/>
                </a:solidFill>
                <a:latin typeface="+mn-ea"/>
              </a:rPr>
              <a:t>、</a:t>
            </a:r>
            <a:r>
              <a:rPr kumimoji="1" lang="en-US" altLang="ja-JP" sz="1050" dirty="0">
                <a:solidFill>
                  <a:srgbClr val="222222"/>
                </a:solidFill>
                <a:latin typeface="+mn-ea"/>
                <a:hlinkClick r:id="rId32" action="ppaction://hlinksldjump"/>
              </a:rPr>
              <a:t>14-1-2</a:t>
            </a:r>
            <a:r>
              <a:rPr kumimoji="1" lang="ja-JP" altLang="en-US" sz="1050" dirty="0">
                <a:solidFill>
                  <a:srgbClr val="222222"/>
                </a:solidFill>
                <a:latin typeface="+mn-ea"/>
              </a:rPr>
              <a:t>、</a:t>
            </a:r>
            <a:r>
              <a:rPr kumimoji="1" lang="en-US" altLang="ja-JP" sz="1050" dirty="0">
                <a:solidFill>
                  <a:srgbClr val="222222"/>
                </a:solidFill>
                <a:latin typeface="+mn-ea"/>
                <a:hlinkClick r:id="rId33" action="ppaction://hlinksldjump"/>
              </a:rPr>
              <a:t>15-1-2</a:t>
            </a:r>
            <a:r>
              <a:rPr kumimoji="1" lang="ja-JP" altLang="en-US" sz="1050" dirty="0">
                <a:solidFill>
                  <a:srgbClr val="222222"/>
                </a:solidFill>
                <a:latin typeface="+mn-ea"/>
              </a:rPr>
              <a:t>、</a:t>
            </a:r>
            <a:r>
              <a:rPr kumimoji="1" lang="en-US" altLang="ja-JP" sz="1050" dirty="0">
                <a:solidFill>
                  <a:srgbClr val="222222"/>
                </a:solidFill>
                <a:latin typeface="+mn-ea"/>
                <a:hlinkClick r:id="rId34" action="ppaction://hlinksldjump"/>
              </a:rPr>
              <a:t>16-2-1</a:t>
            </a:r>
            <a:r>
              <a:rPr kumimoji="1" lang="ja-JP" altLang="en-US" sz="1050" dirty="0">
                <a:solidFill>
                  <a:srgbClr val="222222"/>
                </a:solidFill>
                <a:latin typeface="+mn-ea"/>
              </a:rPr>
              <a:t>、</a:t>
            </a:r>
            <a:r>
              <a:rPr kumimoji="1" lang="en-US" altLang="ja-JP" sz="1050" dirty="0">
                <a:solidFill>
                  <a:srgbClr val="222222"/>
                </a:solidFill>
                <a:latin typeface="+mn-ea"/>
                <a:hlinkClick r:id="rId3" action="ppaction://hlinksldjump"/>
              </a:rPr>
              <a:t>17-2-2</a:t>
            </a:r>
            <a:r>
              <a:rPr kumimoji="1" lang="ja-JP" altLang="en-US" sz="1050" dirty="0">
                <a:solidFill>
                  <a:srgbClr val="222222"/>
                </a:solidFill>
                <a:latin typeface="+mn-ea"/>
              </a:rPr>
              <a:t>、</a:t>
            </a:r>
            <a:r>
              <a:rPr kumimoji="1" lang="en-US" altLang="ja-JP" sz="1050" dirty="0">
                <a:solidFill>
                  <a:srgbClr val="222222"/>
                </a:solidFill>
                <a:latin typeface="+mn-ea"/>
                <a:hlinkClick r:id="rId35" action="ppaction://hlinksldjump"/>
              </a:rPr>
              <a:t>17-2-3</a:t>
            </a:r>
            <a:r>
              <a:rPr kumimoji="1" lang="ja-JP" altLang="en-US" sz="1050" dirty="0">
                <a:solidFill>
                  <a:srgbClr val="222222"/>
                </a:solidFill>
                <a:latin typeface="+mn-ea"/>
              </a:rPr>
              <a:t>、</a:t>
            </a:r>
            <a:r>
              <a:rPr kumimoji="1" lang="en-US" altLang="ja-JP" sz="1050" dirty="0">
                <a:solidFill>
                  <a:srgbClr val="222222"/>
                </a:solidFill>
                <a:latin typeface="+mn-ea"/>
                <a:hlinkClick r:id="rId36" action="ppaction://hlinksldjump"/>
              </a:rPr>
              <a:t>19-3-1</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en-US" altLang="ja-JP" sz="1050" b="1" dirty="0">
                <a:solidFill>
                  <a:schemeClr val="accent1">
                    <a:lumMod val="75000"/>
                  </a:schemeClr>
                </a:solidFill>
                <a:latin typeface="+mn-ea"/>
              </a:rPr>
              <a:t>WAF</a:t>
            </a:r>
            <a:r>
              <a:rPr kumimoji="1" lang="ja-JP" altLang="en-US" sz="1050" b="1" dirty="0">
                <a:solidFill>
                  <a:schemeClr val="accent1">
                    <a:lumMod val="75000"/>
                  </a:schemeClr>
                </a:solidFill>
                <a:latin typeface="+mn-ea"/>
              </a:rPr>
              <a:t>（ワフ）</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Web Application Firewall</a:t>
            </a:r>
            <a:r>
              <a:rPr kumimoji="1" lang="ja-JP" altLang="en-US" sz="1050" b="0" i="0" u="none" strike="noStrike" kern="1200" dirty="0">
                <a:solidFill>
                  <a:srgbClr val="222222"/>
                </a:solidFill>
                <a:effectLst/>
                <a:latin typeface="+mn-ea"/>
              </a:rPr>
              <a:t>の略</a:t>
            </a:r>
            <a:r>
              <a:rPr kumimoji="1" lang="ja-JP" altLang="ja-JP" sz="1050" b="0" i="0" u="none" strike="noStrike" kern="1200" dirty="0">
                <a:solidFill>
                  <a:srgbClr val="222222"/>
                </a:solidFill>
                <a:effectLst/>
                <a:latin typeface="+mn-ea"/>
              </a:rPr>
              <a:t>。 従来のファイアウォールが、</a:t>
            </a:r>
            <a:r>
              <a:rPr kumimoji="1" lang="en-US" altLang="ja-JP" sz="1050" b="0" i="0" u="none" strike="noStrike" kern="1200" dirty="0">
                <a:solidFill>
                  <a:srgbClr val="222222"/>
                </a:solidFill>
                <a:effectLst/>
                <a:latin typeface="+mn-ea"/>
              </a:rPr>
              <a:t>IP</a:t>
            </a:r>
            <a:r>
              <a:rPr kumimoji="1" lang="ja-JP" altLang="ja-JP" sz="1050" b="0" i="0" u="none" strike="noStrike" kern="1200" dirty="0">
                <a:solidFill>
                  <a:srgbClr val="222222"/>
                </a:solidFill>
                <a:effectLst/>
                <a:latin typeface="+mn-ea"/>
              </a:rPr>
              <a:t>アドレスとポート番号で通信を制御していたことに対して、</a:t>
            </a:r>
            <a:r>
              <a:rPr kumimoji="1" lang="en-US" altLang="ja-JP" sz="1050" b="0" i="0" u="none" strike="noStrike" kern="1200" dirty="0">
                <a:solidFill>
                  <a:srgbClr val="222222"/>
                </a:solidFill>
                <a:effectLst/>
                <a:latin typeface="+mn-ea"/>
              </a:rPr>
              <a:t>Web</a:t>
            </a:r>
            <a:r>
              <a:rPr kumimoji="1" lang="ja-JP" altLang="ja-JP" sz="1050" b="0" i="0" u="none" strike="noStrike" kern="1200" dirty="0">
                <a:solidFill>
                  <a:srgbClr val="222222"/>
                </a:solidFill>
                <a:effectLst/>
                <a:latin typeface="+mn-ea"/>
              </a:rPr>
              <a:t>アプリケーションの脆弱性を狙うサイバー攻撃を防ぐことを目的として、アプリケーションレベルで通信を制御</a:t>
            </a:r>
            <a:r>
              <a:rPr kumimoji="1" lang="ja-JP" altLang="en-US" sz="1050" b="0" i="0" u="none" strike="noStrike" kern="1200" dirty="0">
                <a:solidFill>
                  <a:srgbClr val="222222"/>
                </a:solidFill>
                <a:effectLst/>
                <a:latin typeface="+mn-ea"/>
              </a:rPr>
              <a:t>（</a:t>
            </a:r>
            <a:r>
              <a:rPr kumimoji="1" lang="ja-JP" altLang="ja-JP" sz="1050" b="0" i="0" u="none" strike="noStrike" kern="1200" dirty="0">
                <a:solidFill>
                  <a:srgbClr val="222222"/>
                </a:solidFill>
                <a:effectLst/>
                <a:latin typeface="+mn-ea"/>
              </a:rPr>
              <a:t>分析・検知・遮断</a:t>
            </a:r>
            <a:r>
              <a:rPr kumimoji="1" lang="ja-JP" altLang="en-US" sz="1050" b="0" i="0" u="none" strike="noStrike" kern="1200" dirty="0">
                <a:solidFill>
                  <a:srgbClr val="222222"/>
                </a:solidFill>
                <a:effectLst/>
                <a:latin typeface="+mn-ea"/>
              </a:rPr>
              <a:t>）</a:t>
            </a:r>
            <a:r>
              <a:rPr kumimoji="1" lang="ja-JP" altLang="ja-JP" sz="1050" b="0" i="0" u="none" strike="noStrike" kern="1200" dirty="0">
                <a:solidFill>
                  <a:srgbClr val="222222"/>
                </a:solidFill>
                <a:effectLst/>
                <a:latin typeface="+mn-ea"/>
              </a:rPr>
              <a:t>するファイアウォールのこと</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    </a:t>
            </a:r>
            <a:r>
              <a:rPr kumimoji="1" lang="en-US" altLang="ja-JP" sz="1050" dirty="0">
                <a:solidFill>
                  <a:srgbClr val="222222"/>
                </a:solidFill>
                <a:latin typeface="+mn-ea"/>
                <a:hlinkClick r:id="rId37" action="ppaction://hlinksldjump"/>
              </a:rPr>
              <a:t>2</a:t>
            </a:r>
            <a:r>
              <a:rPr kumimoji="1" lang="en-US" altLang="ja-JP" sz="1050" b="0" i="0" u="none" strike="noStrike" kern="1200" dirty="0">
                <a:solidFill>
                  <a:srgbClr val="222222"/>
                </a:solidFill>
                <a:effectLst/>
                <a:latin typeface="+mn-ea"/>
                <a:hlinkClick r:id="rId37" action="ppaction://hlinksldjump"/>
              </a:rPr>
              <a:t>-2-2</a:t>
            </a: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r>
              <a:rPr kumimoji="1" lang="ja-JP" altLang="ja-JP" sz="1050" b="1" dirty="0">
                <a:solidFill>
                  <a:srgbClr val="2F5597"/>
                </a:solidFill>
                <a:latin typeface="+mn-ea"/>
              </a:rPr>
              <a:t>■</a:t>
            </a:r>
            <a:r>
              <a:rPr kumimoji="1" lang="en-US" altLang="ja-JP" sz="1050" b="1" dirty="0">
                <a:solidFill>
                  <a:srgbClr val="2F5597"/>
                </a:solidFill>
                <a:latin typeface="+mn-ea"/>
              </a:rPr>
              <a:t>WAN</a:t>
            </a:r>
          </a:p>
          <a:p>
            <a:r>
              <a:rPr kumimoji="1" lang="en-US" altLang="ja-JP" sz="1050" dirty="0">
                <a:latin typeface="+mn-ea"/>
              </a:rPr>
              <a:t>Wide Area Network</a:t>
            </a:r>
            <a:r>
              <a:rPr kumimoji="1" lang="ja-JP" altLang="en-US" sz="1050" dirty="0">
                <a:latin typeface="+mn-ea"/>
              </a:rPr>
              <a:t>の略。広義には、広い地域をカバーするネットワークのことで、インターネットとほぼ同義の言葉として使われる。</a:t>
            </a:r>
          </a:p>
          <a:p>
            <a:r>
              <a:rPr kumimoji="1" lang="ja-JP" altLang="en-US" sz="1050" dirty="0">
                <a:latin typeface="+mn-ea"/>
              </a:rPr>
              <a:t>一方、狭義には、物理的に離れた場所にある</a:t>
            </a:r>
            <a:r>
              <a:rPr kumimoji="1" lang="en-US" altLang="ja-JP" sz="1050" dirty="0">
                <a:latin typeface="+mn-ea"/>
              </a:rPr>
              <a:t>LAN</a:t>
            </a:r>
            <a:r>
              <a:rPr kumimoji="1" lang="ja-JP" altLang="en-US" sz="1050" dirty="0">
                <a:latin typeface="+mn-ea"/>
              </a:rPr>
              <a:t>（オフィスのフロアや建物内など狭いエリアで構築されたネットワーク）同士を接するネットワークを指し、特定のユーザしかアクセスできない。このプライベートな</a:t>
            </a:r>
            <a:r>
              <a:rPr kumimoji="1" lang="en-US" altLang="ja-JP" sz="1050" dirty="0">
                <a:latin typeface="+mn-ea"/>
              </a:rPr>
              <a:t>WAN</a:t>
            </a:r>
            <a:r>
              <a:rPr kumimoji="1" lang="ja-JP" altLang="en-US" sz="1050" dirty="0">
                <a:latin typeface="+mn-ea"/>
              </a:rPr>
              <a:t>を構築する場合には、通信事業者に依頼する必要がある。</a:t>
            </a:r>
            <a:endParaRPr kumimoji="1" lang="en-US" altLang="ja-JP" sz="1050" dirty="0">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35" action="ppaction://hlinksldjump"/>
              </a:rPr>
              <a:t>17-2-3</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アクセス制御</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特定のデータやファイル、コンピュータ、ネットワークに</a:t>
            </a:r>
            <a:r>
              <a:rPr kumimoji="1" lang="ja-JP" altLang="ja-JP" sz="1050" b="0" i="0" u="none" strike="noStrike" kern="1200" dirty="0">
                <a:solidFill>
                  <a:srgbClr val="222222"/>
                </a:solidFill>
                <a:effectLst/>
                <a:latin typeface="+mn-ea"/>
              </a:rPr>
              <a:t>アクセスできる</a:t>
            </a:r>
            <a:r>
              <a:rPr kumimoji="1" lang="ja-JP" altLang="en-US" sz="1050" b="0" i="0" u="none" strike="noStrike" kern="1200" dirty="0">
                <a:solidFill>
                  <a:srgbClr val="222222"/>
                </a:solidFill>
                <a:effectLst/>
                <a:latin typeface="+mn-ea"/>
              </a:rPr>
              <a:t>ユーザ</a:t>
            </a:r>
            <a:r>
              <a:rPr kumimoji="1" lang="ja-JP" altLang="ja-JP" sz="1050" b="0" i="0" u="none" strike="noStrike" kern="1200" dirty="0">
                <a:solidFill>
                  <a:srgbClr val="222222"/>
                </a:solidFill>
                <a:effectLst/>
                <a:latin typeface="+mn-ea"/>
              </a:rPr>
              <a:t>を制限する機能のこと</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 action="ppaction://hlinksldjump"/>
              </a:rPr>
              <a:t>2-2-5</a:t>
            </a:r>
            <a:r>
              <a:rPr kumimoji="1" lang="ja-JP" altLang="en-US" sz="1050" b="0" i="0" u="none" strike="noStrike" kern="1200" dirty="0">
                <a:solidFill>
                  <a:srgbClr val="222222"/>
                </a:solidFill>
                <a:effectLst/>
                <a:latin typeface="+mn-ea"/>
              </a:rPr>
              <a:t>、</a:t>
            </a:r>
            <a:r>
              <a:rPr kumimoji="1" lang="ja-JP" altLang="en-US" sz="1050" b="0" i="0" u="none" strike="noStrike" kern="1200" dirty="0">
                <a:solidFill>
                  <a:srgbClr val="222222"/>
                </a:solidFill>
                <a:effectLst/>
                <a:latin typeface="+mn-ea"/>
                <a:hlinkClick r:id="rId38" action="ppaction://hlinksldjump"/>
              </a:rPr>
              <a:t>第</a:t>
            </a:r>
            <a:r>
              <a:rPr kumimoji="1" lang="en-US" altLang="ja-JP" sz="1050" b="0" i="0" u="none" strike="noStrike" kern="1200" dirty="0">
                <a:solidFill>
                  <a:srgbClr val="222222"/>
                </a:solidFill>
                <a:effectLst/>
                <a:latin typeface="+mn-ea"/>
                <a:hlinkClick r:id="rId38" action="ppaction://hlinksldjump"/>
              </a:rPr>
              <a:t>3</a:t>
            </a:r>
            <a:r>
              <a:rPr kumimoji="1" lang="ja-JP" altLang="en-US" sz="1050" b="0" i="0" u="none" strike="noStrike" kern="1200" dirty="0">
                <a:solidFill>
                  <a:srgbClr val="222222"/>
                </a:solidFill>
                <a:effectLst/>
                <a:latin typeface="+mn-ea"/>
                <a:hlinkClick r:id="rId38" action="ppaction://hlinksldjump"/>
              </a:rPr>
              <a:t>章コラム</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9" action="ppaction://hlinksldjump"/>
              </a:rPr>
              <a:t>7-2-2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0" action="ppaction://hlinksldjump"/>
              </a:rPr>
              <a:t>7-3-2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1" action="ppaction://hlinksldjump"/>
              </a:rPr>
              <a:t>9-1-1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2" action="ppaction://hlinksldjump"/>
              </a:rPr>
              <a:t>14-1-1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3" action="ppaction://hlinksldjump"/>
              </a:rPr>
              <a:t>14-1-2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4" action="ppaction://hlinksldjump"/>
              </a:rPr>
              <a:t>17-1-1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5" action="ppaction://hlinksldjump"/>
              </a:rPr>
              <a:t>17-2-2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6" action="ppaction://hlinksldjump"/>
              </a:rPr>
              <a:t>17-2-4</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7" action="ppaction://hlinksldjump"/>
              </a:rPr>
              <a:t>19-2-9</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8" action="ppaction://hlinksldjump"/>
              </a:rPr>
              <a:t>19-2-14</a:t>
            </a:r>
            <a:endParaRPr kumimoji="1" lang="en-US" altLang="ja-JP" sz="1050" b="0" i="0" u="none" strike="noStrike" kern="1200" dirty="0">
              <a:solidFill>
                <a:srgbClr val="222222"/>
              </a:solidFill>
              <a:effectLst/>
              <a:latin typeface="+mn-ea"/>
            </a:endParaRPr>
          </a:p>
        </p:txBody>
      </p:sp>
    </p:spTree>
    <p:extLst>
      <p:ext uri="{BB962C8B-B14F-4D97-AF65-F5344CB8AC3E}">
        <p14:creationId xmlns:p14="http://schemas.microsoft.com/office/powerpoint/2010/main" val="4180936572"/>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A6DBF645-C90F-BBF9-5834-F5AB95DC5839}"/>
              </a:ext>
            </a:extLst>
          </p:cNvPr>
          <p:cNvSpPr>
            <a:spLocks noGrp="1"/>
          </p:cNvSpPr>
          <p:nvPr>
            <p:ph type="body" sz="quarter" idx="32"/>
          </p:nvPr>
        </p:nvSpPr>
        <p:spPr/>
        <p:txBody>
          <a:bodyPr/>
          <a:lstStyle/>
          <a:p>
            <a:r>
              <a:rPr kumimoji="1" lang="ja-JP" altLang="en-US"/>
              <a:t>用語集</a:t>
            </a:r>
          </a:p>
        </p:txBody>
      </p:sp>
      <p:sp>
        <p:nvSpPr>
          <p:cNvPr id="3" name="テキスト ボックス 2">
            <a:extLst>
              <a:ext uri="{FF2B5EF4-FFF2-40B4-BE49-F238E27FC236}">
                <a16:creationId xmlns:a16="http://schemas.microsoft.com/office/drawing/2014/main" id="{96E6FABD-FEA6-94EF-A93E-2F4A50310CD2}"/>
              </a:ext>
            </a:extLst>
          </p:cNvPr>
          <p:cNvSpPr txBox="1">
            <a:spLocks/>
          </p:cNvSpPr>
          <p:nvPr/>
        </p:nvSpPr>
        <p:spPr>
          <a:xfrm>
            <a:off x="549000" y="1499623"/>
            <a:ext cx="5760000" cy="7776000"/>
          </a:xfrm>
          <a:prstGeom prst="rect">
            <a:avLst/>
          </a:prstGeom>
          <a:noFill/>
        </p:spPr>
        <p:txBody>
          <a:bodyPr wrap="square" numCol="3" spcCol="180000" rtlCol="0">
            <a:spAutoFit/>
          </a:bodyPr>
          <a:lstStyle/>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アセスメント</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ja-JP" sz="1050" b="0" i="0" u="none" strike="noStrike" kern="1200" dirty="0">
                <a:solidFill>
                  <a:srgbClr val="222222"/>
                </a:solidFill>
                <a:effectLst/>
                <a:latin typeface="+mn-ea"/>
              </a:rPr>
              <a:t>システムや運用環境</a:t>
            </a:r>
            <a:r>
              <a:rPr kumimoji="1" lang="ja-JP" altLang="en-US" sz="1050" b="0" i="0" u="none" strike="noStrike" kern="1200" dirty="0">
                <a:solidFill>
                  <a:srgbClr val="222222"/>
                </a:solidFill>
                <a:effectLst/>
                <a:latin typeface="+mn-ea"/>
              </a:rPr>
              <a:t>など</a:t>
            </a:r>
            <a:r>
              <a:rPr kumimoji="1" lang="ja-JP" altLang="ja-JP" sz="1050" b="0" i="0" u="none" strike="noStrike" kern="1200" dirty="0">
                <a:solidFill>
                  <a:srgbClr val="222222"/>
                </a:solidFill>
                <a:effectLst/>
                <a:latin typeface="+mn-ea"/>
              </a:rPr>
              <a:t>を客観的に調査・評価すること。現在の利用状況を把握することで、システムの再構築や運用改善の参考情報となる</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 action="ppaction://hlinksldjump"/>
              </a:rPr>
              <a:t>2-2-4</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 action="ppaction://hlinksldjump"/>
              </a:rPr>
              <a:t>11-1-2</a:t>
            </a:r>
            <a:r>
              <a:rPr kumimoji="1" lang="ja-JP" altLang="en-US" sz="1050" dirty="0">
                <a:solidFill>
                  <a:srgbClr val="222222"/>
                </a:solidFill>
                <a:latin typeface="+mn-ea"/>
              </a:rPr>
              <a:t>、</a:t>
            </a:r>
            <a:r>
              <a:rPr kumimoji="1" lang="en-US" altLang="ja-JP" sz="1050" dirty="0">
                <a:solidFill>
                  <a:srgbClr val="222222"/>
                </a:solidFill>
                <a:latin typeface="+mn-ea"/>
                <a:hlinkClick r:id="rId4" action="ppaction://hlinksldjump"/>
              </a:rPr>
              <a:t>17-1-1</a:t>
            </a:r>
            <a:r>
              <a:rPr kumimoji="1" lang="ja-JP" altLang="en-US" sz="1050" dirty="0">
                <a:solidFill>
                  <a:srgbClr val="222222"/>
                </a:solidFill>
                <a:latin typeface="+mn-ea"/>
              </a:rPr>
              <a:t>、</a:t>
            </a:r>
            <a:r>
              <a:rPr kumimoji="1" lang="en-US" altLang="ja-JP" sz="1050" dirty="0">
                <a:solidFill>
                  <a:srgbClr val="222222"/>
                </a:solidFill>
                <a:latin typeface="+mn-ea"/>
                <a:hlinkClick r:id="rId5" action="ppaction://hlinksldjump"/>
              </a:rPr>
              <a:t>17-1-2</a:t>
            </a:r>
            <a:endParaRPr kumimoji="1" lang="en-US" altLang="ja-JP" sz="1050" dirty="0">
              <a:solidFill>
                <a:srgbClr val="222222"/>
              </a:solidFill>
              <a:latin typeface="+mn-ea"/>
            </a:endParaRPr>
          </a:p>
          <a:p>
            <a:pPr marL="0" marR="0" indent="0" algn="l" rtl="0" eaLnBrk="1" fontAlgn="auto" latinLnBrk="0" hangingPunct="1">
              <a:spcBef>
                <a:spcPts val="0"/>
              </a:spcBef>
              <a:spcAft>
                <a:spcPts val="0"/>
              </a:spcAft>
            </a:pPr>
            <a:endParaRPr lang="en-US" altLang="ja-JP" sz="1050" b="0" i="0" u="none" strike="noStrike" dirty="0">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暗号化</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000000"/>
                </a:solidFill>
                <a:effectLst/>
                <a:latin typeface="+mn-ea"/>
              </a:rPr>
              <a:t>データの内容を変換し、第三者には、内容を見ても解読できないようにすること</a:t>
            </a:r>
            <a:endParaRPr lang="en-US" altLang="ja-JP" sz="1050" b="0" i="0" u="none" strike="noStrike" dirty="0">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6" action="ppaction://hlinksldjump"/>
              </a:rPr>
              <a:t>2-1-3</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7" action="ppaction://hlinksldjump"/>
              </a:rPr>
              <a:t>2</a:t>
            </a:r>
            <a:r>
              <a:rPr kumimoji="1" lang="en-US" altLang="ja-JP" sz="1050" b="0" i="0" u="none" strike="noStrike" kern="1200" dirty="0">
                <a:solidFill>
                  <a:srgbClr val="222222"/>
                </a:solidFill>
                <a:effectLst/>
                <a:latin typeface="+mn-ea"/>
                <a:hlinkClick r:id="rId7" action="ppaction://hlinksldjump"/>
              </a:rPr>
              <a:t>-2-1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8" action="ppaction://hlinksldjump"/>
              </a:rPr>
              <a:t>2-2-5</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9" action="ppaction://hlinksldjump"/>
              </a:rPr>
              <a:t>2-3-2</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10" action="ppaction://hlinksldjump"/>
              </a:rPr>
              <a:t>3</a:t>
            </a:r>
            <a:r>
              <a:rPr kumimoji="1" lang="en-US" altLang="ja-JP" sz="1050" b="0" i="0" u="none" strike="noStrike" kern="1200" dirty="0">
                <a:solidFill>
                  <a:srgbClr val="222222"/>
                </a:solidFill>
                <a:effectLst/>
                <a:latin typeface="+mn-ea"/>
                <a:hlinkClick r:id="rId10" action="ppaction://hlinksldjump"/>
              </a:rPr>
              <a:t>-3-3</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11" action="ppaction://hlinksldjump"/>
              </a:rPr>
              <a:t>3</a:t>
            </a:r>
            <a:r>
              <a:rPr kumimoji="1" lang="en-US" altLang="ja-JP" sz="1050" b="0" i="0" u="none" strike="noStrike" kern="1200" dirty="0">
                <a:solidFill>
                  <a:srgbClr val="222222"/>
                </a:solidFill>
                <a:effectLst/>
                <a:latin typeface="+mn-ea"/>
                <a:hlinkClick r:id="rId11" action="ppaction://hlinksldjump"/>
              </a:rPr>
              <a:t>-4-1</a:t>
            </a:r>
            <a:r>
              <a:rPr kumimoji="1" lang="ja-JP" altLang="en-US" sz="1050" b="0" i="0" u="none" strike="noStrike" kern="1200" dirty="0">
                <a:solidFill>
                  <a:srgbClr val="222222"/>
                </a:solidFill>
                <a:effectLst/>
                <a:latin typeface="+mn-ea"/>
              </a:rPr>
              <a:t>、</a:t>
            </a:r>
            <a:r>
              <a:rPr kumimoji="1" lang="ja-JP" altLang="en-US" sz="1050" b="0" i="0" u="none" strike="noStrike" kern="1200" dirty="0">
                <a:solidFill>
                  <a:srgbClr val="222222"/>
                </a:solidFill>
                <a:effectLst/>
                <a:latin typeface="+mn-ea"/>
                <a:hlinkClick r:id="rId12" action="ppaction://hlinksldjump"/>
              </a:rPr>
              <a:t>第</a:t>
            </a:r>
            <a:r>
              <a:rPr kumimoji="1" lang="en-US" altLang="ja-JP" sz="1050" b="0" i="0" u="none" strike="noStrike" kern="1200" dirty="0">
                <a:solidFill>
                  <a:srgbClr val="222222"/>
                </a:solidFill>
                <a:effectLst/>
                <a:latin typeface="+mn-ea"/>
                <a:hlinkClick r:id="rId12" action="ppaction://hlinksldjump"/>
              </a:rPr>
              <a:t>3</a:t>
            </a:r>
            <a:r>
              <a:rPr kumimoji="1" lang="ja-JP" altLang="en-US" sz="1050" b="0" i="0" u="none" strike="noStrike" kern="1200" dirty="0">
                <a:solidFill>
                  <a:srgbClr val="222222"/>
                </a:solidFill>
                <a:effectLst/>
                <a:latin typeface="+mn-ea"/>
                <a:hlinkClick r:id="rId12" action="ppaction://hlinksldjump"/>
              </a:rPr>
              <a:t>章コラム</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3" action="ppaction://hlinksldjump"/>
              </a:rPr>
              <a:t>7-2-2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4" action="ppaction://hlinksldjump"/>
              </a:rPr>
              <a:t>12-2-1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5" action="ppaction://hlinksldjump"/>
              </a:rPr>
              <a:t>12-3-1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6" action="ppaction://hlinksldjump"/>
              </a:rPr>
              <a:t>14-1-1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7" action="ppaction://hlinksldjump"/>
              </a:rPr>
              <a:t>14-1-2</a:t>
            </a:r>
            <a:r>
              <a:rPr kumimoji="1" lang="ja-JP" altLang="en-US" sz="1050" dirty="0">
                <a:solidFill>
                  <a:srgbClr val="222222"/>
                </a:solidFill>
                <a:latin typeface="+mn-ea"/>
              </a:rPr>
              <a:t>、</a:t>
            </a:r>
            <a:r>
              <a:rPr kumimoji="1" lang="en-US" altLang="ja-JP" sz="1050" dirty="0">
                <a:solidFill>
                  <a:srgbClr val="222222"/>
                </a:solidFill>
                <a:latin typeface="+mn-ea"/>
                <a:hlinkClick r:id="rId18" action="ppaction://hlinksldjump"/>
              </a:rPr>
              <a:t>16-1-2</a:t>
            </a:r>
            <a:r>
              <a:rPr kumimoji="1" lang="ja-JP" altLang="en-US" sz="1050" dirty="0">
                <a:solidFill>
                  <a:srgbClr val="222222"/>
                </a:solidFill>
                <a:latin typeface="+mn-ea"/>
              </a:rPr>
              <a:t>、</a:t>
            </a:r>
            <a:r>
              <a:rPr kumimoji="1" lang="en-US" altLang="ja-JP" sz="1050" dirty="0">
                <a:solidFill>
                  <a:srgbClr val="222222"/>
                </a:solidFill>
                <a:latin typeface="+mn-ea"/>
                <a:hlinkClick r:id="rId19" action="ppaction://hlinksldjump"/>
              </a:rPr>
              <a:t>17-1-2</a:t>
            </a:r>
            <a:r>
              <a:rPr kumimoji="1" lang="ja-JP" altLang="en-US" sz="1050" dirty="0">
                <a:solidFill>
                  <a:srgbClr val="222222"/>
                </a:solidFill>
                <a:latin typeface="+mn-ea"/>
              </a:rPr>
              <a:t>、</a:t>
            </a:r>
            <a:r>
              <a:rPr kumimoji="1" lang="en-US" altLang="ja-JP" sz="1050" dirty="0">
                <a:solidFill>
                  <a:srgbClr val="222222"/>
                </a:solidFill>
                <a:latin typeface="+mn-ea"/>
                <a:hlinkClick r:id="rId20" action="ppaction://hlinksldjump"/>
              </a:rPr>
              <a:t>17-2-3</a:t>
            </a:r>
            <a:r>
              <a:rPr kumimoji="1" lang="ja-JP" altLang="en-US" sz="1050" dirty="0">
                <a:solidFill>
                  <a:srgbClr val="222222"/>
                </a:solidFill>
                <a:latin typeface="+mn-ea"/>
              </a:rPr>
              <a:t>、</a:t>
            </a:r>
            <a:r>
              <a:rPr kumimoji="1" lang="en-US" altLang="ja-JP" sz="1050" dirty="0">
                <a:solidFill>
                  <a:srgbClr val="222222"/>
                </a:solidFill>
                <a:latin typeface="+mn-ea"/>
                <a:hlinkClick r:id="rId21" action="ppaction://hlinksldjump"/>
              </a:rPr>
              <a:t>17-2-5</a:t>
            </a:r>
            <a:endParaRPr kumimoji="1" lang="en-US" altLang="ja-JP" sz="1050" b="1" i="0" u="none" strike="noStrike" kern="1200" cap="none" spc="0" normalizeH="0" baseline="0" noProof="0" dirty="0">
              <a:ln>
                <a:noFill/>
              </a:ln>
              <a:solidFill>
                <a:srgbClr val="2F5597"/>
              </a:solidFill>
              <a:effectLst/>
              <a:uLnTx/>
              <a:uFillTx/>
              <a:latin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srgbClr val="2F5597"/>
              </a:solidFill>
              <a:effectLst/>
              <a:uLnTx/>
              <a:uFillTx/>
              <a:latin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ja-JP" sz="1050" b="1" i="0" u="none" strike="noStrike" kern="1200" cap="none" spc="0" normalizeH="0" baseline="0" noProof="0" dirty="0">
                <a:ln>
                  <a:noFill/>
                </a:ln>
                <a:solidFill>
                  <a:srgbClr val="2F5597"/>
                </a:solidFill>
                <a:effectLst/>
                <a:uLnTx/>
                <a:uFillTx/>
                <a:latin typeface="+mn-ea"/>
                <a:cs typeface="+mn-cs"/>
              </a:rPr>
              <a:t>■</a:t>
            </a:r>
            <a:r>
              <a:rPr kumimoji="1" lang="ja-JP" altLang="ja-JP" sz="1050" b="1" dirty="0">
                <a:solidFill>
                  <a:srgbClr val="4472C4">
                    <a:lumMod val="75000"/>
                  </a:srgbClr>
                </a:solidFill>
                <a:latin typeface="+mn-ea"/>
              </a:rPr>
              <a:t>アンダーグラウンドサービス</a:t>
            </a:r>
            <a:endParaRPr kumimoji="0" lang="ja-JP" altLang="ja-JP" sz="1050" b="0" i="0" u="none" strike="noStrike" kern="1200" cap="none" spc="0" normalizeH="0" baseline="0" noProof="0" dirty="0">
              <a:ln>
                <a:noFill/>
              </a:ln>
              <a:solidFill>
                <a:srgbClr val="4472C4">
                  <a:lumMod val="75000"/>
                </a:srgbClr>
              </a:solidFill>
              <a:effectLst/>
              <a:uLnTx/>
              <a:uFillTx/>
              <a:latin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srgbClr val="222222"/>
                </a:solidFill>
                <a:effectLst/>
                <a:uLnTx/>
                <a:uFillTx/>
                <a:latin typeface="+mn-ea"/>
                <a:cs typeface="+mn-cs"/>
              </a:rPr>
              <a:t>合法ではない非公式な活動が行われるオンラインの闇市場やコミュニティでサイバー攻撃を目的としたツールなどを販売しているサービス</a:t>
            </a:r>
            <a:endParaRPr kumimoji="1" lang="en-US" altLang="ja-JP" sz="1050" b="0" i="0" u="none" strike="noStrike" kern="1200" cap="none" spc="0" normalizeH="0" baseline="0" noProof="0" dirty="0">
              <a:ln>
                <a:noFill/>
              </a:ln>
              <a:solidFill>
                <a:srgbClr val="222222"/>
              </a:solidFill>
              <a:effectLst/>
              <a:uLnTx/>
              <a:uFillTx/>
              <a:latin typeface="+mn-ea"/>
              <a:cs typeface="+mn-cs"/>
            </a:endParaRPr>
          </a:p>
          <a:p>
            <a:pPr>
              <a:defRPr/>
            </a:pPr>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2" action="ppaction://hlinksldjump"/>
              </a:rPr>
              <a:t>2-1-3</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en-US" sz="1050" b="1" i="0" u="none" strike="noStrike" kern="1200" dirty="0">
                <a:solidFill>
                  <a:srgbClr val="2F5597"/>
                </a:solidFill>
                <a:effectLst/>
                <a:latin typeface="+mn-ea"/>
              </a:rPr>
              <a:t>イベントログ</a:t>
            </a:r>
            <a:endParaRPr kumimoji="1" lang="en-US" altLang="ja-JP" sz="1050" b="1" i="0" u="none" strike="noStrike" kern="1200" dirty="0">
              <a:solidFill>
                <a:srgbClr val="2F5597"/>
              </a:solidFill>
              <a:effectLst/>
              <a:latin typeface="+mn-ea"/>
            </a:endParaRPr>
          </a:p>
          <a:p>
            <a:r>
              <a:rPr kumimoji="1" lang="ja-JP" altLang="en-US" sz="1050" b="0" i="0" u="none" strike="noStrike" kern="1200" dirty="0">
                <a:solidFill>
                  <a:srgbClr val="222222"/>
                </a:solidFill>
                <a:effectLst/>
                <a:latin typeface="+mn-ea"/>
              </a:rPr>
              <a:t>コンピュータシステムに起こった出来事や、行われた操作などを時系列に記録したデータのこと。</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dirty="0">
                <a:solidFill>
                  <a:srgbClr val="222222"/>
                </a:solidFill>
                <a:latin typeface="+mn-ea"/>
                <a:hlinkClick r:id="rId23" action="ppaction://hlinksldjump"/>
              </a:rPr>
              <a:t>13-2-6</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4" action="ppaction://hlinksldjump"/>
              </a:rPr>
              <a:t>17-1-2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5" action="ppaction://hlinksldjump"/>
              </a:rPr>
              <a:t>19-3-1</a:t>
            </a:r>
            <a:endParaRPr kumimoji="1" lang="en-US" altLang="ja-JP" sz="1050" b="0" i="0" u="none" strike="noStrike" kern="1200" cap="none" spc="0" normalizeH="0" baseline="0" noProof="0" dirty="0">
              <a:ln>
                <a:noFill/>
              </a:ln>
              <a:solidFill>
                <a:srgbClr val="222222"/>
              </a:solidFill>
              <a:effectLst/>
              <a:uLnTx/>
              <a:uFillTx/>
              <a:latin typeface="+mn-ea"/>
              <a:cs typeface="+mn-cs"/>
            </a:endParaRPr>
          </a:p>
          <a:p>
            <a:endParaRPr kumimoji="1" lang="en-US" altLang="ja-JP" sz="1050" b="1" i="0" u="none" strike="noStrike" kern="1200" cap="none" spc="0" normalizeH="0" baseline="0" noProof="0" dirty="0">
              <a:ln>
                <a:noFill/>
              </a:ln>
              <a:solidFill>
                <a:srgbClr val="2F5597"/>
              </a:solidFill>
              <a:effectLst/>
              <a:uLnTx/>
              <a:uFillTx/>
              <a:latin typeface="+mn-ea"/>
              <a:cs typeface="+mn-cs"/>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インターネットバンキング</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インターネットを利用した銀行や金融機関との取引を行うサービスのこと。銀行の窓口や</a:t>
            </a:r>
            <a:r>
              <a:rPr kumimoji="1" lang="en-US" altLang="ja-JP" sz="1050" b="0" i="0" u="none" strike="noStrike" kern="1200" dirty="0">
                <a:solidFill>
                  <a:srgbClr val="222222"/>
                </a:solidFill>
                <a:effectLst/>
                <a:latin typeface="+mn-ea"/>
              </a:rPr>
              <a:t>ATM</a:t>
            </a:r>
            <a:r>
              <a:rPr kumimoji="1" lang="ja-JP" altLang="en-US" sz="1050" b="0" i="0" u="none" strike="noStrike" kern="1200" dirty="0">
                <a:solidFill>
                  <a:srgbClr val="222222"/>
                </a:solidFill>
                <a:effectLst/>
                <a:latin typeface="+mn-ea"/>
              </a:rPr>
              <a:t>に出向かなくても、スマートフォンやパソコンなどを使って、いつでも利用可能な時間帯に振込や残高照会などの取引を行うことができる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6" action="ppaction://hlinksldjump"/>
              </a:rPr>
              <a:t>3-3-2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7" action="ppaction://hlinksldjump"/>
              </a:rPr>
              <a:t>11-1-2</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ウイルス定義ファイル</a:t>
            </a:r>
            <a:r>
              <a:rPr kumimoji="1" lang="ja-JP" altLang="en-US" sz="1050" b="1" dirty="0">
                <a:solidFill>
                  <a:schemeClr val="accent1">
                    <a:lumMod val="75000"/>
                  </a:schemeClr>
                </a:solidFill>
                <a:latin typeface="+mn-ea"/>
              </a:rPr>
              <a:t>（</a:t>
            </a:r>
            <a:r>
              <a:rPr kumimoji="1" lang="ja-JP" altLang="ja-JP" sz="1050" b="1" dirty="0">
                <a:solidFill>
                  <a:schemeClr val="accent1">
                    <a:lumMod val="75000"/>
                  </a:schemeClr>
                </a:solidFill>
                <a:latin typeface="+mn-ea"/>
              </a:rPr>
              <a:t>パターンファイル</a:t>
            </a:r>
            <a:r>
              <a:rPr kumimoji="1" lang="ja-JP" altLang="en-US" sz="1050" b="1" dirty="0">
                <a:solidFill>
                  <a:schemeClr val="accent1">
                    <a:lumMod val="75000"/>
                  </a:schemeClr>
                </a:solidFill>
                <a:latin typeface="+mn-ea"/>
              </a:rPr>
              <a:t>）</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ja-JP" sz="1050" b="0" i="0" u="none" strike="noStrike" kern="1200" dirty="0">
                <a:solidFill>
                  <a:srgbClr val="222222"/>
                </a:solidFill>
                <a:effectLst/>
                <a:latin typeface="+mn-ea"/>
              </a:rPr>
              <a:t>セキュリティソフトがマルウェアを検出するための定義情報が入ったファイル。実世界でいえば顔写真付きの手配書のようなもの</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8" action="ppaction://hlinksldjump"/>
              </a:rPr>
              <a:t>3-1-1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6" action="ppaction://hlinksldjump"/>
              </a:rPr>
              <a:t>3-3-2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0" action="ppaction://hlinksldjump"/>
              </a:rPr>
              <a:t>3-3-3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9" action="ppaction://hlinksldjump"/>
              </a:rPr>
              <a:t>12-3-1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0" action="ppaction://hlinksldjump"/>
              </a:rPr>
              <a:t>17-1-2</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en-US" sz="1050" b="1" dirty="0">
                <a:solidFill>
                  <a:schemeClr val="accent1">
                    <a:lumMod val="75000"/>
                  </a:schemeClr>
                </a:solidFill>
                <a:latin typeface="+mn-ea"/>
              </a:rPr>
              <a:t>エンティティ</a:t>
            </a:r>
            <a:endParaRPr kumimoji="1" lang="en-US" altLang="ja-JP" sz="1050" b="1" dirty="0">
              <a:solidFill>
                <a:schemeClr val="accent1">
                  <a:lumMod val="75000"/>
                </a:schemeClr>
              </a:solidFill>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個人、組織、団体、コンピュータシステム、通信機器など、多様な実体のこと</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31" action="ppaction://hlinksldjump"/>
              </a:rPr>
              <a:t>7-2-1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2" action="ppaction://hlinksldjump"/>
              </a:rPr>
              <a:t>17-2-2</a:t>
            </a:r>
            <a:endParaRPr kumimoji="1" lang="en-US" altLang="ja-JP" sz="1050" b="0" i="0" u="none" strike="noStrike" kern="1200" dirty="0">
              <a:solidFill>
                <a:srgbClr val="222222"/>
              </a:solidFill>
              <a:effectLst/>
              <a:latin typeface="+mn-ea"/>
            </a:endParaRPr>
          </a:p>
          <a:p>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エンドポイントデバイス</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ja-JP" sz="1050" b="0" i="0" u="none" strike="noStrike" kern="1200" dirty="0">
                <a:solidFill>
                  <a:srgbClr val="222222"/>
                </a:solidFill>
                <a:effectLst/>
                <a:latin typeface="+mn-ea"/>
              </a:rPr>
              <a:t>ネットワークに接続して、ネットワークを介して情報を交換するデバイス</a:t>
            </a:r>
            <a:r>
              <a:rPr kumimoji="1" lang="ja-JP" altLang="en-US" sz="1050" b="0" i="0" u="none" strike="noStrike" kern="1200" dirty="0">
                <a:solidFill>
                  <a:srgbClr val="222222"/>
                </a:solidFill>
                <a:effectLst/>
                <a:latin typeface="+mn-ea"/>
              </a:rPr>
              <a:t>（</a:t>
            </a:r>
            <a:r>
              <a:rPr kumimoji="1" lang="ja-JP" altLang="ja-JP" sz="1050" b="0" i="0" u="none" strike="noStrike" kern="1200" dirty="0">
                <a:solidFill>
                  <a:srgbClr val="222222"/>
                </a:solidFill>
                <a:effectLst/>
                <a:latin typeface="+mn-ea"/>
              </a:rPr>
              <a:t>デスクトップコンピュータ、仮想マシン、サーバ</a:t>
            </a:r>
            <a:r>
              <a:rPr kumimoji="1" lang="ja-JP" altLang="en-US" sz="1050" b="0" i="0" u="none" strike="noStrike" kern="1200" dirty="0">
                <a:solidFill>
                  <a:srgbClr val="222222"/>
                </a:solidFill>
                <a:effectLst/>
                <a:latin typeface="+mn-ea"/>
              </a:rPr>
              <a:t>など）</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 action="ppaction://hlinksldjump"/>
              </a:rPr>
              <a:t>2-2-4</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3" action="ppaction://hlinksldjump"/>
              </a:rPr>
              <a:t>17-1-1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4" action="ppaction://hlinksldjump"/>
              </a:rPr>
              <a:t>17-2-2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5" action="ppaction://hlinksldjump"/>
              </a:rPr>
              <a:t>17-2-4</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改ざん</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ja-JP" sz="1050" b="0" i="0" u="none" strike="noStrike" kern="1200" dirty="0">
                <a:solidFill>
                  <a:srgbClr val="222222"/>
                </a:solidFill>
                <a:effectLst/>
                <a:latin typeface="+mn-ea"/>
              </a:rPr>
              <a:t>文書や記録などの</a:t>
            </a:r>
            <a:r>
              <a:rPr kumimoji="1" lang="ja-JP" altLang="en-US" sz="1050" dirty="0">
                <a:solidFill>
                  <a:srgbClr val="222222"/>
                </a:solidFill>
                <a:latin typeface="+mn-ea"/>
              </a:rPr>
              <a:t>すべて</a:t>
            </a:r>
            <a:r>
              <a:rPr kumimoji="1" lang="ja-JP" altLang="ja-JP" sz="1050" b="0" i="0" u="none" strike="noStrike" kern="1200" dirty="0">
                <a:solidFill>
                  <a:srgbClr val="222222"/>
                </a:solidFill>
                <a:effectLst/>
                <a:latin typeface="+mn-ea"/>
              </a:rPr>
              <a:t>または一部に対して、無断で修正・変更を加えること。</a:t>
            </a:r>
            <a:r>
              <a:rPr kumimoji="1" lang="en-US" altLang="ja-JP" sz="1050" b="0" i="0" u="none" strike="noStrike" kern="1200" dirty="0">
                <a:solidFill>
                  <a:srgbClr val="222222"/>
                </a:solidFill>
                <a:effectLst/>
                <a:latin typeface="+mn-ea"/>
              </a:rPr>
              <a:t>IT</a:t>
            </a:r>
            <a:r>
              <a:rPr kumimoji="1" lang="ja-JP" altLang="ja-JP" sz="1050" b="0" i="0" u="none" strike="noStrike" kern="1200" dirty="0">
                <a:solidFill>
                  <a:srgbClr val="222222"/>
                </a:solidFill>
                <a:effectLst/>
                <a:latin typeface="+mn-ea"/>
              </a:rPr>
              <a:t>分野</a:t>
            </a:r>
            <a:r>
              <a:rPr kumimoji="1" lang="ja-JP" altLang="en-US" sz="1050" dirty="0">
                <a:solidFill>
                  <a:srgbClr val="222222"/>
                </a:solidFill>
                <a:latin typeface="+mn-ea"/>
              </a:rPr>
              <a:t>で</a:t>
            </a:r>
            <a:r>
              <a:rPr kumimoji="1" lang="ja-JP" altLang="ja-JP" sz="1050" b="0" i="0" u="none" strike="noStrike" kern="1200" dirty="0">
                <a:solidFill>
                  <a:srgbClr val="222222"/>
                </a:solidFill>
                <a:effectLst/>
                <a:latin typeface="+mn-ea"/>
              </a:rPr>
              <a:t>は、権限を持たない者が管理者に無断でコンピュータにアクセスし、データの書き換え・作成・削除などを</a:t>
            </a:r>
            <a:r>
              <a:rPr kumimoji="1" lang="ja-JP" altLang="en-US" sz="1050" dirty="0">
                <a:solidFill>
                  <a:srgbClr val="222222"/>
                </a:solidFill>
                <a:latin typeface="+mn-ea"/>
              </a:rPr>
              <a:t>する</a:t>
            </a:r>
            <a:r>
              <a:rPr kumimoji="1" lang="ja-JP" altLang="ja-JP" sz="1050" b="0" i="0" u="none" strike="noStrike" kern="1200" dirty="0">
                <a:solidFill>
                  <a:srgbClr val="222222"/>
                </a:solidFill>
                <a:effectLst/>
                <a:latin typeface="+mn-ea"/>
              </a:rPr>
              <a:t>行為</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36" action="ppaction://hlinksldjump"/>
              </a:rPr>
              <a:t>2-1-2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7" action="ppaction://hlinksldjump"/>
              </a:rPr>
              <a:t>5-2-2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8" action="ppaction://hlinksldjump"/>
              </a:rPr>
              <a:t>6-1-3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9" action="ppaction://hlinksldjump"/>
              </a:rPr>
              <a:t>8-1-2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0" action="ppaction://hlinksldjump"/>
              </a:rPr>
              <a:t>10-1-2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1" action="ppaction://hlinksldjump"/>
              </a:rPr>
              <a:t>11-2-2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2" action="ppaction://hlinksldjump"/>
              </a:rPr>
              <a:t>11-3-1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3" action="ppaction://hlinksldjump"/>
              </a:rPr>
              <a:t>12-3-1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4" action="ppaction://hlinksldjump"/>
              </a:rPr>
              <a:t>14-1-1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5" action="ppaction://hlinksldjump"/>
              </a:rPr>
              <a:t>14-1-2</a:t>
            </a:r>
            <a:r>
              <a:rPr kumimoji="1" lang="ja-JP" altLang="en-US" sz="1050" dirty="0">
                <a:solidFill>
                  <a:srgbClr val="222222"/>
                </a:solidFill>
                <a:latin typeface="+mn-ea"/>
              </a:rPr>
              <a:t>、</a:t>
            </a:r>
            <a:r>
              <a:rPr kumimoji="1" lang="en-US" altLang="ja-JP" sz="1050" dirty="0">
                <a:solidFill>
                  <a:srgbClr val="222222"/>
                </a:solidFill>
                <a:latin typeface="+mn-ea"/>
                <a:hlinkClick r:id="rId46" action="ppaction://hlinksldjump"/>
              </a:rPr>
              <a:t>17-1-2</a:t>
            </a:r>
            <a:r>
              <a:rPr kumimoji="1" lang="ja-JP" altLang="en-US" sz="1050" dirty="0">
                <a:solidFill>
                  <a:srgbClr val="222222"/>
                </a:solidFill>
                <a:latin typeface="+mn-ea"/>
              </a:rPr>
              <a:t>、</a:t>
            </a:r>
            <a:r>
              <a:rPr kumimoji="1" lang="en-US" altLang="ja-JP" sz="1050" dirty="0">
                <a:solidFill>
                  <a:srgbClr val="222222"/>
                </a:solidFill>
                <a:latin typeface="+mn-ea"/>
                <a:hlinkClick r:id="rId20" action="ppaction://hlinksldjump"/>
              </a:rPr>
              <a:t>17-2-3</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endParaRPr kumimoji="1" lang="en-US" altLang="ja-JP" sz="1050" dirty="0">
              <a:solidFill>
                <a:srgbClr val="222222"/>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可用性</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許可</a:t>
            </a:r>
            <a:r>
              <a:rPr kumimoji="1" lang="ja-JP" altLang="ja-JP" sz="1050" b="0" i="0" u="none" strike="noStrike" kern="1200" dirty="0">
                <a:solidFill>
                  <a:srgbClr val="222222"/>
                </a:solidFill>
                <a:effectLst/>
                <a:latin typeface="+mn-ea"/>
              </a:rPr>
              <a:t>された者だけが</a:t>
            </a:r>
            <a:r>
              <a:rPr kumimoji="1" lang="ja-JP" altLang="en-US" sz="1050" b="0" i="0" u="none" strike="noStrike" kern="1200" dirty="0">
                <a:solidFill>
                  <a:srgbClr val="222222"/>
                </a:solidFill>
                <a:effectLst/>
                <a:latin typeface="+mn-ea"/>
              </a:rPr>
              <a:t>必要なときにいつでも情報や情報資産にアクセス</a:t>
            </a:r>
            <a:r>
              <a:rPr kumimoji="1" lang="ja-JP" altLang="en-US" sz="1050" dirty="0">
                <a:solidFill>
                  <a:srgbClr val="222222"/>
                </a:solidFill>
                <a:latin typeface="+mn-ea"/>
              </a:rPr>
              <a:t>できる</a:t>
            </a:r>
            <a:r>
              <a:rPr kumimoji="1" lang="ja-JP" altLang="ja-JP" sz="1050" b="0" i="0" u="none" strike="noStrike" kern="1200" dirty="0">
                <a:solidFill>
                  <a:srgbClr val="222222"/>
                </a:solidFill>
                <a:effectLst/>
                <a:latin typeface="+mn-ea"/>
              </a:rPr>
              <a:t>特性</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ja-JP" altLang="en-US" sz="1050" b="0" i="0" u="none" strike="noStrike" kern="1200" dirty="0">
                <a:solidFill>
                  <a:srgbClr val="222222"/>
                </a:solidFill>
                <a:effectLst/>
                <a:latin typeface="+mn-ea"/>
              </a:rPr>
              <a:t>　</a:t>
            </a:r>
            <a:r>
              <a:rPr kumimoji="1" lang="ja-JP" altLang="en-US" sz="1050" b="0" i="0" u="none" strike="noStrike" kern="1200" dirty="0">
                <a:solidFill>
                  <a:srgbClr val="222222"/>
                </a:solidFill>
                <a:effectLst/>
                <a:latin typeface="+mn-ea"/>
                <a:hlinkClick r:id="rId12" action="ppaction://hlinksldjump"/>
              </a:rPr>
              <a:t>第</a:t>
            </a:r>
            <a:r>
              <a:rPr kumimoji="1" lang="en-US" altLang="ja-JP" sz="1050" b="0" i="0" u="none" strike="noStrike" kern="1200" dirty="0">
                <a:solidFill>
                  <a:srgbClr val="222222"/>
                </a:solidFill>
                <a:effectLst/>
                <a:latin typeface="+mn-ea"/>
                <a:hlinkClick r:id="rId12" action="ppaction://hlinksldjump"/>
              </a:rPr>
              <a:t>3</a:t>
            </a:r>
            <a:r>
              <a:rPr kumimoji="1" lang="ja-JP" altLang="en-US" sz="1050" b="0" i="0" u="none" strike="noStrike" kern="1200" dirty="0">
                <a:solidFill>
                  <a:srgbClr val="222222"/>
                </a:solidFill>
                <a:effectLst/>
                <a:latin typeface="+mn-ea"/>
                <a:hlinkClick r:id="rId12" action="ppaction://hlinksldjump"/>
              </a:rPr>
              <a:t>章コラム</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7" action="ppaction://hlinksldjump"/>
              </a:rPr>
              <a:t>7-1-2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1" action="ppaction://hlinksldjump"/>
              </a:rPr>
              <a:t>7-2-1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8" action="ppaction://hlinksldjump"/>
              </a:rPr>
              <a:t>7-2-2</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49" action="ppaction://hlinksldjump"/>
              </a:rPr>
              <a:t>9-1-2 </a:t>
            </a:r>
            <a:r>
              <a:rPr kumimoji="1" lang="ja-JP" altLang="en-US" sz="1050" dirty="0">
                <a:solidFill>
                  <a:srgbClr val="222222"/>
                </a:solidFill>
                <a:latin typeface="+mn-ea"/>
              </a:rPr>
              <a:t>、</a:t>
            </a:r>
            <a:r>
              <a:rPr kumimoji="1" lang="en-US" altLang="ja-JP" sz="1050" dirty="0">
                <a:solidFill>
                  <a:srgbClr val="222222"/>
                </a:solidFill>
                <a:latin typeface="+mn-ea"/>
                <a:hlinkClick r:id="rId50" action="ppaction://hlinksldjump"/>
              </a:rPr>
              <a:t>10-1-1</a:t>
            </a:r>
            <a:r>
              <a:rPr kumimoji="1" lang="ja-JP" altLang="en-US" sz="1050" dirty="0">
                <a:solidFill>
                  <a:srgbClr val="222222"/>
                </a:solidFill>
                <a:latin typeface="+mn-ea"/>
              </a:rPr>
              <a:t>、</a:t>
            </a:r>
            <a:r>
              <a:rPr kumimoji="1" lang="ja-JP" altLang="en-US" sz="1050" dirty="0">
                <a:solidFill>
                  <a:srgbClr val="222222"/>
                </a:solidFill>
                <a:latin typeface="+mn-ea"/>
                <a:hlinkClick r:id="rId51" action="ppaction://hlinksldjump"/>
              </a:rPr>
              <a:t>第</a:t>
            </a:r>
            <a:r>
              <a:rPr kumimoji="1" lang="en-US" altLang="ja-JP" sz="1050" dirty="0">
                <a:solidFill>
                  <a:srgbClr val="222222"/>
                </a:solidFill>
                <a:latin typeface="+mn-ea"/>
                <a:hlinkClick r:id="rId51" action="ppaction://hlinksldjump"/>
              </a:rPr>
              <a:t>10</a:t>
            </a:r>
            <a:r>
              <a:rPr kumimoji="1" lang="ja-JP" altLang="en-US" sz="1050" dirty="0">
                <a:solidFill>
                  <a:srgbClr val="222222"/>
                </a:solidFill>
                <a:latin typeface="+mn-ea"/>
                <a:hlinkClick r:id="rId51" action="ppaction://hlinksldjump"/>
              </a:rPr>
              <a:t>章コラム</a:t>
            </a:r>
            <a:r>
              <a:rPr kumimoji="1" lang="ja-JP" altLang="en-US" sz="1050" dirty="0">
                <a:solidFill>
                  <a:srgbClr val="222222"/>
                </a:solidFill>
                <a:latin typeface="+mn-ea"/>
              </a:rPr>
              <a:t>、</a:t>
            </a:r>
            <a:r>
              <a:rPr kumimoji="1" lang="en-US" altLang="ja-JP" sz="1050" dirty="0">
                <a:solidFill>
                  <a:srgbClr val="222222"/>
                </a:solidFill>
                <a:latin typeface="+mn-ea"/>
                <a:hlinkClick r:id="rId52" action="ppaction://hlinksldjump"/>
              </a:rPr>
              <a:t>11-2-2</a:t>
            </a:r>
            <a:r>
              <a:rPr kumimoji="1" lang="ja-JP" altLang="en-US" sz="1050" dirty="0">
                <a:solidFill>
                  <a:srgbClr val="222222"/>
                </a:solidFill>
                <a:latin typeface="+mn-ea"/>
              </a:rPr>
              <a:t>、</a:t>
            </a:r>
            <a:r>
              <a:rPr kumimoji="1" lang="en-US" altLang="ja-JP" sz="1050" dirty="0">
                <a:solidFill>
                  <a:srgbClr val="222222"/>
                </a:solidFill>
                <a:latin typeface="+mn-ea"/>
                <a:hlinkClick r:id="rId53" action="ppaction://hlinksldjump"/>
              </a:rPr>
              <a:t>12-2-1</a:t>
            </a:r>
            <a:r>
              <a:rPr kumimoji="1" lang="ja-JP" altLang="en-US" sz="1050" dirty="0">
                <a:solidFill>
                  <a:srgbClr val="222222"/>
                </a:solidFill>
                <a:latin typeface="+mn-ea"/>
              </a:rPr>
              <a:t>、</a:t>
            </a:r>
            <a:r>
              <a:rPr kumimoji="1" lang="en-US" altLang="ja-JP" sz="1050" dirty="0">
                <a:solidFill>
                  <a:srgbClr val="222222"/>
                </a:solidFill>
                <a:latin typeface="+mn-ea"/>
                <a:hlinkClick r:id="rId54" action="ppaction://hlinksldjump"/>
              </a:rPr>
              <a:t>13-2-4</a:t>
            </a:r>
            <a:r>
              <a:rPr kumimoji="1" lang="ja-JP" altLang="en-US" sz="1050" dirty="0">
                <a:solidFill>
                  <a:srgbClr val="222222"/>
                </a:solidFill>
                <a:latin typeface="+mn-ea"/>
              </a:rPr>
              <a:t>、</a:t>
            </a:r>
            <a:r>
              <a:rPr kumimoji="1" lang="en-US" altLang="ja-JP" sz="1050" dirty="0">
                <a:solidFill>
                  <a:srgbClr val="222222"/>
                </a:solidFill>
                <a:latin typeface="+mn-ea"/>
                <a:hlinkClick r:id="rId55" action="ppaction://hlinksldjump"/>
              </a:rPr>
              <a:t>13-2-5</a:t>
            </a:r>
            <a:r>
              <a:rPr kumimoji="1" lang="ja-JP" altLang="en-US" sz="1050" dirty="0">
                <a:solidFill>
                  <a:srgbClr val="222222"/>
                </a:solidFill>
                <a:latin typeface="+mn-ea"/>
              </a:rPr>
              <a:t>、</a:t>
            </a:r>
            <a:r>
              <a:rPr kumimoji="1" lang="en-US" altLang="ja-JP" sz="1050" dirty="0">
                <a:solidFill>
                  <a:srgbClr val="222222"/>
                </a:solidFill>
                <a:latin typeface="+mn-ea"/>
              </a:rPr>
              <a:t> </a:t>
            </a:r>
            <a:r>
              <a:rPr kumimoji="1" lang="en-US" altLang="ja-JP" sz="1050" dirty="0">
                <a:solidFill>
                  <a:srgbClr val="222222"/>
                </a:solidFill>
                <a:latin typeface="+mn-ea"/>
                <a:hlinkClick r:id="rId56" action="ppaction://hlinksldjump"/>
              </a:rPr>
              <a:t>14-1-1 </a:t>
            </a:r>
            <a:r>
              <a:rPr kumimoji="1" lang="ja-JP" altLang="en-US" sz="1050" dirty="0">
                <a:solidFill>
                  <a:srgbClr val="222222"/>
                </a:solidFill>
                <a:latin typeface="+mn-ea"/>
              </a:rPr>
              <a:t>、</a:t>
            </a:r>
            <a:r>
              <a:rPr kumimoji="1" lang="en-US" altLang="ja-JP" sz="1050" dirty="0">
                <a:solidFill>
                  <a:srgbClr val="222222"/>
                </a:solidFill>
                <a:latin typeface="+mn-ea"/>
                <a:hlinkClick r:id="rId57" action="ppaction://hlinksldjump"/>
              </a:rPr>
              <a:t>14-1-2</a:t>
            </a:r>
            <a:r>
              <a:rPr kumimoji="1" lang="ja-JP" altLang="en-US" sz="1050" dirty="0">
                <a:solidFill>
                  <a:srgbClr val="222222"/>
                </a:solidFill>
                <a:latin typeface="+mn-ea"/>
              </a:rPr>
              <a:t>、</a:t>
            </a:r>
            <a:r>
              <a:rPr kumimoji="1" lang="en-US" altLang="ja-JP" sz="1050" dirty="0">
                <a:solidFill>
                  <a:srgbClr val="222222"/>
                </a:solidFill>
                <a:latin typeface="+mn-ea"/>
                <a:hlinkClick r:id="rId58" action="ppaction://hlinksldjump"/>
              </a:rPr>
              <a:t> 16-1-1 </a:t>
            </a:r>
            <a:r>
              <a:rPr kumimoji="1" lang="ja-JP" altLang="en-US" sz="1050" dirty="0">
                <a:solidFill>
                  <a:srgbClr val="222222"/>
                </a:solidFill>
                <a:latin typeface="+mn-ea"/>
              </a:rPr>
              <a:t>、</a:t>
            </a:r>
            <a:r>
              <a:rPr kumimoji="1" lang="en-US" altLang="ja-JP" sz="1050" dirty="0">
                <a:solidFill>
                  <a:srgbClr val="222222"/>
                </a:solidFill>
                <a:latin typeface="+mn-ea"/>
                <a:hlinkClick r:id="rId59" action="ppaction://hlinksldjump"/>
              </a:rPr>
              <a:t>17-1-1</a:t>
            </a:r>
            <a:r>
              <a:rPr kumimoji="1" lang="ja-JP" altLang="en-US" sz="1050" dirty="0">
                <a:solidFill>
                  <a:srgbClr val="222222"/>
                </a:solidFill>
                <a:latin typeface="+mn-ea"/>
              </a:rPr>
              <a:t>、</a:t>
            </a:r>
            <a:r>
              <a:rPr kumimoji="1" lang="en-US" altLang="ja-JP" sz="1050" dirty="0">
                <a:solidFill>
                  <a:srgbClr val="222222"/>
                </a:solidFill>
                <a:latin typeface="+mn-ea"/>
                <a:hlinkClick r:id="rId46" action="ppaction://hlinksldjump"/>
              </a:rPr>
              <a:t>17-1-2</a:t>
            </a:r>
            <a:r>
              <a:rPr kumimoji="1" lang="ja-JP" altLang="en-US" sz="1050" dirty="0">
                <a:solidFill>
                  <a:srgbClr val="222222"/>
                </a:solidFill>
                <a:latin typeface="+mn-ea"/>
              </a:rPr>
              <a:t>、</a:t>
            </a:r>
            <a:r>
              <a:rPr kumimoji="1" lang="en-US" altLang="ja-JP" sz="1050" dirty="0">
                <a:solidFill>
                  <a:srgbClr val="222222"/>
                </a:solidFill>
                <a:latin typeface="+mn-ea"/>
                <a:hlinkClick r:id="rId60" action="ppaction://hlinksldjump"/>
              </a:rPr>
              <a:t>17-2-4</a:t>
            </a:r>
            <a:r>
              <a:rPr kumimoji="1" lang="ja-JP" altLang="en-US" sz="1050" dirty="0">
                <a:solidFill>
                  <a:srgbClr val="222222"/>
                </a:solidFill>
                <a:latin typeface="+mn-ea"/>
              </a:rPr>
              <a:t>、</a:t>
            </a:r>
            <a:r>
              <a:rPr kumimoji="1" lang="en-US" altLang="ja-JP" sz="1050" dirty="0">
                <a:solidFill>
                  <a:srgbClr val="222222"/>
                </a:solidFill>
                <a:latin typeface="+mn-ea"/>
                <a:hlinkClick r:id="rId61" action="ppaction://hlinksldjump"/>
              </a:rPr>
              <a:t>19-2-7</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完全性</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参照する</a:t>
            </a:r>
            <a:r>
              <a:rPr kumimoji="1" lang="ja-JP" altLang="ja-JP" sz="1050" b="0" i="0" u="none" strike="noStrike" kern="1200" dirty="0">
                <a:solidFill>
                  <a:srgbClr val="222222"/>
                </a:solidFill>
                <a:effectLst/>
                <a:latin typeface="+mn-ea"/>
              </a:rPr>
              <a:t>情報が</a:t>
            </a:r>
            <a:r>
              <a:rPr kumimoji="1" lang="ja-JP" altLang="en-US" sz="1050" b="0" i="0" u="none" strike="noStrike" kern="1200" dirty="0">
                <a:solidFill>
                  <a:srgbClr val="222222"/>
                </a:solidFill>
                <a:effectLst/>
                <a:latin typeface="+mn-ea"/>
              </a:rPr>
              <a:t>改ざんされていなく、正確である</a:t>
            </a:r>
            <a:r>
              <a:rPr kumimoji="1" lang="ja-JP" altLang="ja-JP" sz="1050" b="0" i="0" u="none" strike="noStrike" kern="1200" dirty="0">
                <a:solidFill>
                  <a:srgbClr val="222222"/>
                </a:solidFill>
                <a:effectLst/>
                <a:latin typeface="+mn-ea"/>
              </a:rPr>
              <a:t>特性</a:t>
            </a:r>
            <a:endParaRPr lang="ja-JP" altLang="ja-JP" sz="1050" b="0" i="0" u="none" strike="noStrike" dirty="0">
              <a:effectLst/>
              <a:latin typeface="+mn-ea"/>
            </a:endParaRPr>
          </a:p>
          <a:p>
            <a:r>
              <a:rPr kumimoji="1" lang="en-US" altLang="ja-JP" sz="1050" b="0" i="0" u="none" strike="noStrike" kern="1200" dirty="0">
                <a:solidFill>
                  <a:srgbClr val="222222"/>
                </a:solidFill>
                <a:effectLst/>
                <a:latin typeface="+mn-ea"/>
              </a:rPr>
              <a:t>…………………    </a:t>
            </a:r>
            <a:r>
              <a:rPr kumimoji="1" lang="ja-JP" altLang="en-US" sz="1050" b="0" i="0" u="none" strike="noStrike" kern="1200" dirty="0">
                <a:solidFill>
                  <a:srgbClr val="222222"/>
                </a:solidFill>
                <a:effectLst/>
                <a:latin typeface="+mn-ea"/>
                <a:hlinkClick r:id="rId12" action="ppaction://hlinksldjump"/>
              </a:rPr>
              <a:t>第</a:t>
            </a:r>
            <a:r>
              <a:rPr kumimoji="1" lang="en-US" altLang="ja-JP" sz="1050" b="0" i="0" u="none" strike="noStrike" kern="1200" dirty="0">
                <a:solidFill>
                  <a:srgbClr val="222222"/>
                </a:solidFill>
                <a:effectLst/>
                <a:latin typeface="+mn-ea"/>
                <a:hlinkClick r:id="rId12" action="ppaction://hlinksldjump"/>
              </a:rPr>
              <a:t>3</a:t>
            </a:r>
            <a:r>
              <a:rPr kumimoji="1" lang="ja-JP" altLang="en-US" sz="1050" b="0" i="0" u="none" strike="noStrike" kern="1200" dirty="0">
                <a:solidFill>
                  <a:srgbClr val="222222"/>
                </a:solidFill>
                <a:effectLst/>
                <a:latin typeface="+mn-ea"/>
                <a:hlinkClick r:id="rId12" action="ppaction://hlinksldjump"/>
              </a:rPr>
              <a:t>章コラム</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7" action="ppaction://hlinksldjump"/>
              </a:rPr>
              <a:t>7-1-2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1" action="ppaction://hlinksldjump"/>
              </a:rPr>
              <a:t>7-2-1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8" action="ppaction://hlinksldjump"/>
              </a:rPr>
              <a:t>7-2-2</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49" action="ppaction://hlinksldjump"/>
              </a:rPr>
              <a:t>9-1-2</a:t>
            </a:r>
            <a:r>
              <a:rPr kumimoji="1" lang="ja-JP" altLang="en-US" sz="1050" dirty="0">
                <a:solidFill>
                  <a:srgbClr val="222222"/>
                </a:solidFill>
                <a:latin typeface="+mn-ea"/>
              </a:rPr>
              <a:t>、</a:t>
            </a:r>
            <a:r>
              <a:rPr kumimoji="1" lang="en-US" altLang="ja-JP" sz="1050" dirty="0">
                <a:solidFill>
                  <a:srgbClr val="222222"/>
                </a:solidFill>
                <a:latin typeface="+mn-ea"/>
                <a:hlinkClick r:id="rId50" action="ppaction://hlinksldjump"/>
              </a:rPr>
              <a:t>10-1-1</a:t>
            </a:r>
            <a:r>
              <a:rPr kumimoji="1" lang="ja-JP" altLang="en-US" sz="1050" dirty="0">
                <a:solidFill>
                  <a:srgbClr val="222222"/>
                </a:solidFill>
                <a:latin typeface="+mn-ea"/>
              </a:rPr>
              <a:t>、</a:t>
            </a:r>
            <a:r>
              <a:rPr kumimoji="1" lang="ja-JP" altLang="en-US" sz="1050" dirty="0">
                <a:solidFill>
                  <a:srgbClr val="222222"/>
                </a:solidFill>
                <a:latin typeface="+mn-ea"/>
                <a:hlinkClick r:id="rId51" action="ppaction://hlinksldjump"/>
              </a:rPr>
              <a:t>第</a:t>
            </a:r>
            <a:r>
              <a:rPr kumimoji="1" lang="en-US" altLang="ja-JP" sz="1050" dirty="0">
                <a:solidFill>
                  <a:srgbClr val="222222"/>
                </a:solidFill>
                <a:latin typeface="+mn-ea"/>
                <a:hlinkClick r:id="rId51" action="ppaction://hlinksldjump"/>
              </a:rPr>
              <a:t>10</a:t>
            </a:r>
            <a:r>
              <a:rPr kumimoji="1" lang="ja-JP" altLang="en-US" sz="1050" dirty="0">
                <a:solidFill>
                  <a:srgbClr val="222222"/>
                </a:solidFill>
                <a:latin typeface="+mn-ea"/>
                <a:hlinkClick r:id="rId51" action="ppaction://hlinksldjump"/>
              </a:rPr>
              <a:t>章コラム</a:t>
            </a:r>
            <a:r>
              <a:rPr kumimoji="1" lang="ja-JP" altLang="en-US" sz="1050" dirty="0">
                <a:solidFill>
                  <a:srgbClr val="222222"/>
                </a:solidFill>
                <a:latin typeface="+mn-ea"/>
              </a:rPr>
              <a:t>、</a:t>
            </a:r>
            <a:r>
              <a:rPr kumimoji="1" lang="en-US" altLang="ja-JP" sz="1050" dirty="0">
                <a:solidFill>
                  <a:srgbClr val="222222"/>
                </a:solidFill>
                <a:latin typeface="+mn-ea"/>
                <a:hlinkClick r:id="rId52" action="ppaction://hlinksldjump"/>
              </a:rPr>
              <a:t>11-2-2</a:t>
            </a:r>
            <a:r>
              <a:rPr kumimoji="1" lang="ja-JP" altLang="en-US" sz="1050" dirty="0">
                <a:solidFill>
                  <a:srgbClr val="222222"/>
                </a:solidFill>
                <a:latin typeface="+mn-ea"/>
              </a:rPr>
              <a:t>、</a:t>
            </a:r>
            <a:r>
              <a:rPr kumimoji="1" lang="en-US" altLang="ja-JP" sz="1050" dirty="0">
                <a:solidFill>
                  <a:srgbClr val="222222"/>
                </a:solidFill>
                <a:latin typeface="+mn-ea"/>
                <a:hlinkClick r:id="rId53" action="ppaction://hlinksldjump"/>
              </a:rPr>
              <a:t>12-2-1</a:t>
            </a:r>
            <a:r>
              <a:rPr kumimoji="1" lang="ja-JP" altLang="en-US" sz="1050" dirty="0">
                <a:solidFill>
                  <a:srgbClr val="222222"/>
                </a:solidFill>
                <a:latin typeface="+mn-ea"/>
              </a:rPr>
              <a:t>、</a:t>
            </a:r>
            <a:r>
              <a:rPr kumimoji="1" lang="en-US" altLang="ja-JP" sz="1050" dirty="0">
                <a:solidFill>
                  <a:srgbClr val="222222"/>
                </a:solidFill>
                <a:latin typeface="+mn-ea"/>
                <a:hlinkClick r:id="rId54" action="ppaction://hlinksldjump"/>
              </a:rPr>
              <a:t>13-2-4</a:t>
            </a:r>
            <a:r>
              <a:rPr kumimoji="1" lang="ja-JP" altLang="en-US" sz="1050" dirty="0">
                <a:solidFill>
                  <a:srgbClr val="222222"/>
                </a:solidFill>
                <a:latin typeface="+mn-ea"/>
              </a:rPr>
              <a:t>、</a:t>
            </a:r>
            <a:r>
              <a:rPr kumimoji="1" lang="en-US" altLang="ja-JP" sz="1050" dirty="0">
                <a:solidFill>
                  <a:srgbClr val="222222"/>
                </a:solidFill>
                <a:latin typeface="+mn-ea"/>
                <a:hlinkClick r:id="rId55" action="ppaction://hlinksldjump"/>
              </a:rPr>
              <a:t>13-2-5</a:t>
            </a:r>
            <a:r>
              <a:rPr kumimoji="1" lang="ja-JP" altLang="en-US" sz="1050" dirty="0">
                <a:solidFill>
                  <a:srgbClr val="222222"/>
                </a:solidFill>
                <a:latin typeface="+mn-ea"/>
              </a:rPr>
              <a:t>、</a:t>
            </a:r>
            <a:r>
              <a:rPr kumimoji="1" lang="en-US" altLang="ja-JP" sz="1050" dirty="0">
                <a:solidFill>
                  <a:srgbClr val="222222"/>
                </a:solidFill>
                <a:latin typeface="+mn-ea"/>
                <a:hlinkClick r:id="rId56" action="ppaction://hlinksldjump"/>
              </a:rPr>
              <a:t>14-1-1</a:t>
            </a:r>
            <a:r>
              <a:rPr kumimoji="1" lang="ja-JP" altLang="en-US" sz="1050" dirty="0">
                <a:solidFill>
                  <a:srgbClr val="222222"/>
                </a:solidFill>
                <a:latin typeface="+mn-ea"/>
              </a:rPr>
              <a:t>、</a:t>
            </a:r>
            <a:r>
              <a:rPr kumimoji="1" lang="en-US" altLang="ja-JP" sz="1050" dirty="0">
                <a:solidFill>
                  <a:srgbClr val="222222"/>
                </a:solidFill>
                <a:latin typeface="+mn-ea"/>
                <a:hlinkClick r:id="rId58" action="ppaction://hlinksldjump"/>
              </a:rPr>
              <a:t> 16-1-1</a:t>
            </a:r>
            <a:r>
              <a:rPr kumimoji="1" lang="ja-JP" altLang="en-US" sz="1050" dirty="0">
                <a:solidFill>
                  <a:srgbClr val="222222"/>
                </a:solidFill>
                <a:latin typeface="+mn-ea"/>
              </a:rPr>
              <a:t>、</a:t>
            </a:r>
            <a:r>
              <a:rPr kumimoji="1" lang="en-US" altLang="ja-JP" sz="1050" dirty="0">
                <a:solidFill>
                  <a:srgbClr val="222222"/>
                </a:solidFill>
                <a:latin typeface="+mn-ea"/>
                <a:hlinkClick r:id="rId62" action="ppaction://hlinksldjump"/>
              </a:rPr>
              <a:t>17-1-2</a:t>
            </a:r>
            <a:r>
              <a:rPr kumimoji="1" lang="ja-JP" altLang="en-US" sz="1050" dirty="0">
                <a:solidFill>
                  <a:srgbClr val="222222"/>
                </a:solidFill>
                <a:latin typeface="+mn-ea"/>
              </a:rPr>
              <a:t>、</a:t>
            </a:r>
            <a:r>
              <a:rPr kumimoji="1" lang="en-US" altLang="ja-JP" sz="1050" dirty="0">
                <a:solidFill>
                  <a:srgbClr val="222222"/>
                </a:solidFill>
                <a:latin typeface="+mn-ea"/>
                <a:hlinkClick r:id="rId60" action="ppaction://hlinksldjump"/>
              </a:rPr>
              <a:t>17-2-4 </a:t>
            </a:r>
            <a:r>
              <a:rPr kumimoji="1" lang="ja-JP" altLang="en-US" sz="1050" dirty="0">
                <a:solidFill>
                  <a:srgbClr val="222222"/>
                </a:solidFill>
                <a:latin typeface="+mn-ea"/>
              </a:rPr>
              <a:t>、</a:t>
            </a:r>
            <a:r>
              <a:rPr kumimoji="1" lang="en-US" altLang="ja-JP" sz="1050" dirty="0">
                <a:solidFill>
                  <a:srgbClr val="222222"/>
                </a:solidFill>
                <a:latin typeface="+mn-ea"/>
                <a:hlinkClick r:id="rId61" action="ppaction://hlinksldjump"/>
              </a:rPr>
              <a:t> 19-2-7</a:t>
            </a:r>
            <a:endParaRPr kumimoji="1" lang="en-US" altLang="ja-JP" sz="1050" dirty="0">
              <a:solidFill>
                <a:srgbClr val="222222"/>
              </a:solidFill>
              <a:latin typeface="+mn-ea"/>
            </a:endParaRPr>
          </a:p>
          <a:p>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機密性</a:t>
            </a:r>
            <a:endParaRPr lang="ja-JP" altLang="ja-JP" sz="180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dirty="0">
                <a:solidFill>
                  <a:srgbClr val="222222"/>
                </a:solidFill>
                <a:latin typeface="+mn-ea"/>
              </a:rPr>
              <a:t>許可</a:t>
            </a:r>
            <a:r>
              <a:rPr kumimoji="1" lang="ja-JP" altLang="en-US" sz="1050" b="0" i="0" u="none" strike="noStrike" kern="1200" dirty="0">
                <a:solidFill>
                  <a:srgbClr val="222222"/>
                </a:solidFill>
                <a:effectLst/>
                <a:latin typeface="+mn-ea"/>
              </a:rPr>
              <a:t>された者だけが情報や情報資産に</a:t>
            </a:r>
            <a:r>
              <a:rPr kumimoji="1" lang="ja-JP" altLang="ja-JP" sz="1050" b="0" i="0" u="none" strike="noStrike" kern="1200" dirty="0">
                <a:solidFill>
                  <a:srgbClr val="222222"/>
                </a:solidFill>
                <a:effectLst/>
                <a:latin typeface="+mn-ea"/>
              </a:rPr>
              <a:t>アクセスできる特性</a:t>
            </a:r>
            <a:endParaRPr lang="ja-JP" altLang="ja-JP" sz="1800" b="0" i="0" u="none" strike="noStrike" dirty="0">
              <a:effectLst/>
              <a:latin typeface="+mn-ea"/>
            </a:endParaRPr>
          </a:p>
          <a:p>
            <a:r>
              <a:rPr kumimoji="1" lang="en-US" altLang="ja-JP" sz="1050" b="0" i="0" u="none" strike="noStrike" kern="1200" dirty="0">
                <a:solidFill>
                  <a:srgbClr val="222222"/>
                </a:solidFill>
                <a:effectLst/>
                <a:latin typeface="+mn-ea"/>
              </a:rPr>
              <a:t>…………………    </a:t>
            </a:r>
            <a:r>
              <a:rPr kumimoji="1" lang="ja-JP" altLang="en-US" sz="1050" b="0" i="0" u="none" strike="noStrike" kern="1200" dirty="0">
                <a:solidFill>
                  <a:srgbClr val="222222"/>
                </a:solidFill>
                <a:effectLst/>
                <a:latin typeface="+mn-ea"/>
                <a:hlinkClick r:id="rId12" action="ppaction://hlinksldjump"/>
              </a:rPr>
              <a:t>第</a:t>
            </a:r>
            <a:r>
              <a:rPr kumimoji="1" lang="en-US" altLang="ja-JP" sz="1050" b="0" i="0" u="none" strike="noStrike" kern="1200" dirty="0">
                <a:solidFill>
                  <a:srgbClr val="222222"/>
                </a:solidFill>
                <a:effectLst/>
                <a:latin typeface="+mn-ea"/>
                <a:hlinkClick r:id="rId12" action="ppaction://hlinksldjump"/>
              </a:rPr>
              <a:t>3</a:t>
            </a:r>
            <a:r>
              <a:rPr kumimoji="1" lang="ja-JP" altLang="en-US" sz="1050" b="0" i="0" u="none" strike="noStrike" kern="1200" dirty="0">
                <a:solidFill>
                  <a:srgbClr val="222222"/>
                </a:solidFill>
                <a:effectLst/>
                <a:latin typeface="+mn-ea"/>
                <a:hlinkClick r:id="rId12" action="ppaction://hlinksldjump"/>
              </a:rPr>
              <a:t>章コラム</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7" action="ppaction://hlinksldjump"/>
              </a:rPr>
              <a:t>7-1-2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1" action="ppaction://hlinksldjump"/>
              </a:rPr>
              <a:t>7-2-1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8" action="ppaction://hlinksldjump"/>
              </a:rPr>
              <a:t>7-2-2</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49" action="ppaction://hlinksldjump"/>
              </a:rPr>
              <a:t>9-1-2</a:t>
            </a:r>
            <a:r>
              <a:rPr kumimoji="1" lang="ja-JP" altLang="en-US" sz="1050" dirty="0">
                <a:solidFill>
                  <a:srgbClr val="222222"/>
                </a:solidFill>
                <a:latin typeface="+mn-ea"/>
              </a:rPr>
              <a:t>、</a:t>
            </a:r>
            <a:r>
              <a:rPr kumimoji="1" lang="en-US" altLang="ja-JP" sz="1050" dirty="0">
                <a:solidFill>
                  <a:srgbClr val="222222"/>
                </a:solidFill>
                <a:latin typeface="+mn-ea"/>
                <a:hlinkClick r:id="rId50" action="ppaction://hlinksldjump"/>
              </a:rPr>
              <a:t>10-1-1</a:t>
            </a:r>
            <a:r>
              <a:rPr kumimoji="1" lang="ja-JP" altLang="en-US" sz="1050" dirty="0">
                <a:solidFill>
                  <a:srgbClr val="222222"/>
                </a:solidFill>
                <a:latin typeface="+mn-ea"/>
              </a:rPr>
              <a:t>、</a:t>
            </a:r>
            <a:r>
              <a:rPr kumimoji="1" lang="ja-JP" altLang="en-US" sz="1050" dirty="0">
                <a:solidFill>
                  <a:srgbClr val="222222"/>
                </a:solidFill>
                <a:latin typeface="+mn-ea"/>
                <a:hlinkClick r:id="rId51" action="ppaction://hlinksldjump"/>
              </a:rPr>
              <a:t>第</a:t>
            </a:r>
            <a:r>
              <a:rPr kumimoji="1" lang="en-US" altLang="ja-JP" sz="1050" dirty="0">
                <a:solidFill>
                  <a:srgbClr val="222222"/>
                </a:solidFill>
                <a:latin typeface="+mn-ea"/>
                <a:hlinkClick r:id="rId51" action="ppaction://hlinksldjump"/>
              </a:rPr>
              <a:t>10</a:t>
            </a:r>
            <a:r>
              <a:rPr kumimoji="1" lang="ja-JP" altLang="en-US" sz="1050" dirty="0">
                <a:solidFill>
                  <a:srgbClr val="222222"/>
                </a:solidFill>
                <a:latin typeface="+mn-ea"/>
                <a:hlinkClick r:id="rId51" action="ppaction://hlinksldjump"/>
              </a:rPr>
              <a:t>章コラム</a:t>
            </a:r>
            <a:r>
              <a:rPr kumimoji="1" lang="ja-JP" altLang="en-US" sz="1050" dirty="0">
                <a:solidFill>
                  <a:srgbClr val="222222"/>
                </a:solidFill>
                <a:latin typeface="+mn-ea"/>
              </a:rPr>
              <a:t>、</a:t>
            </a:r>
            <a:r>
              <a:rPr kumimoji="1" lang="en-US" altLang="ja-JP" sz="1050" dirty="0">
                <a:solidFill>
                  <a:srgbClr val="222222"/>
                </a:solidFill>
                <a:latin typeface="+mn-ea"/>
                <a:hlinkClick r:id="rId52" action="ppaction://hlinksldjump"/>
              </a:rPr>
              <a:t>11-2-2</a:t>
            </a:r>
            <a:r>
              <a:rPr kumimoji="1" lang="ja-JP" altLang="en-US" sz="1050" dirty="0">
                <a:solidFill>
                  <a:srgbClr val="222222"/>
                </a:solidFill>
                <a:latin typeface="+mn-ea"/>
              </a:rPr>
              <a:t>、</a:t>
            </a:r>
            <a:r>
              <a:rPr kumimoji="1" lang="en-US" altLang="ja-JP" sz="1050" dirty="0">
                <a:solidFill>
                  <a:srgbClr val="222222"/>
                </a:solidFill>
                <a:latin typeface="+mn-ea"/>
                <a:hlinkClick r:id="rId53" action="ppaction://hlinksldjump"/>
              </a:rPr>
              <a:t>12-2-1</a:t>
            </a:r>
            <a:r>
              <a:rPr kumimoji="1" lang="ja-JP" altLang="en-US" sz="1050" dirty="0">
                <a:solidFill>
                  <a:srgbClr val="222222"/>
                </a:solidFill>
                <a:latin typeface="+mn-ea"/>
              </a:rPr>
              <a:t>、</a:t>
            </a:r>
            <a:r>
              <a:rPr kumimoji="1" lang="en-US" altLang="ja-JP" sz="1050" dirty="0">
                <a:solidFill>
                  <a:srgbClr val="222222"/>
                </a:solidFill>
                <a:latin typeface="+mn-ea"/>
                <a:hlinkClick r:id="rId54" action="ppaction://hlinksldjump"/>
              </a:rPr>
              <a:t>13-2-4</a:t>
            </a:r>
            <a:r>
              <a:rPr kumimoji="1" lang="ja-JP" altLang="en-US" sz="1050" dirty="0">
                <a:solidFill>
                  <a:srgbClr val="222222"/>
                </a:solidFill>
                <a:latin typeface="+mn-ea"/>
              </a:rPr>
              <a:t>、</a:t>
            </a:r>
            <a:r>
              <a:rPr kumimoji="1" lang="en-US" altLang="ja-JP" sz="1050" dirty="0">
                <a:solidFill>
                  <a:srgbClr val="222222"/>
                </a:solidFill>
                <a:latin typeface="+mn-ea"/>
                <a:hlinkClick r:id="rId55" action="ppaction://hlinksldjump"/>
              </a:rPr>
              <a:t>13-2-5</a:t>
            </a:r>
            <a:r>
              <a:rPr kumimoji="1" lang="ja-JP" altLang="en-US" sz="1050" dirty="0">
                <a:solidFill>
                  <a:srgbClr val="222222"/>
                </a:solidFill>
                <a:latin typeface="+mn-ea"/>
              </a:rPr>
              <a:t>、</a:t>
            </a:r>
            <a:r>
              <a:rPr kumimoji="1" lang="en-US" altLang="ja-JP" sz="1050" dirty="0">
                <a:solidFill>
                  <a:srgbClr val="222222"/>
                </a:solidFill>
                <a:latin typeface="+mn-ea"/>
              </a:rPr>
              <a:t> </a:t>
            </a:r>
            <a:r>
              <a:rPr kumimoji="1" lang="en-US" altLang="ja-JP" sz="1050" dirty="0">
                <a:solidFill>
                  <a:srgbClr val="222222"/>
                </a:solidFill>
                <a:latin typeface="+mn-ea"/>
                <a:hlinkClick r:id="rId56" action="ppaction://hlinksldjump"/>
              </a:rPr>
              <a:t>14-1-1</a:t>
            </a:r>
            <a:r>
              <a:rPr kumimoji="1" lang="ja-JP" altLang="en-US" sz="1050" dirty="0">
                <a:solidFill>
                  <a:srgbClr val="222222"/>
                </a:solidFill>
                <a:latin typeface="+mn-ea"/>
              </a:rPr>
              <a:t>、</a:t>
            </a:r>
            <a:r>
              <a:rPr kumimoji="1" lang="en-US" altLang="ja-JP" sz="1050" dirty="0">
                <a:solidFill>
                  <a:srgbClr val="222222"/>
                </a:solidFill>
                <a:latin typeface="+mn-ea"/>
                <a:hlinkClick r:id="rId58" action="ppaction://hlinksldjump"/>
              </a:rPr>
              <a:t>16-1-1</a:t>
            </a:r>
            <a:r>
              <a:rPr kumimoji="1" lang="ja-JP" altLang="en-US" sz="1050" dirty="0">
                <a:solidFill>
                  <a:srgbClr val="222222"/>
                </a:solidFill>
                <a:latin typeface="+mn-ea"/>
              </a:rPr>
              <a:t>、</a:t>
            </a:r>
            <a:r>
              <a:rPr kumimoji="1" lang="en-US" altLang="ja-JP" sz="1050" dirty="0">
                <a:solidFill>
                  <a:srgbClr val="222222"/>
                </a:solidFill>
                <a:latin typeface="+mn-ea"/>
                <a:hlinkClick r:id="rId62" action="ppaction://hlinksldjump"/>
              </a:rPr>
              <a:t>17-1-2</a:t>
            </a:r>
            <a:r>
              <a:rPr kumimoji="1" lang="ja-JP" altLang="en-US" sz="1050" dirty="0">
                <a:solidFill>
                  <a:srgbClr val="222222"/>
                </a:solidFill>
                <a:latin typeface="+mn-ea"/>
              </a:rPr>
              <a:t>、</a:t>
            </a:r>
            <a:r>
              <a:rPr kumimoji="1" lang="en-US" altLang="ja-JP" sz="1050" dirty="0">
                <a:solidFill>
                  <a:srgbClr val="222222"/>
                </a:solidFill>
                <a:latin typeface="+mn-ea"/>
                <a:hlinkClick r:id="rId60" action="ppaction://hlinksldjump"/>
              </a:rPr>
              <a:t>17-2-4</a:t>
            </a:r>
            <a:r>
              <a:rPr kumimoji="1" lang="ja-JP" altLang="en-US" sz="1050" dirty="0">
                <a:solidFill>
                  <a:srgbClr val="222222"/>
                </a:solidFill>
                <a:latin typeface="+mn-ea"/>
              </a:rPr>
              <a:t>、</a:t>
            </a:r>
            <a:r>
              <a:rPr kumimoji="1" lang="en-US" altLang="ja-JP" sz="1050" dirty="0">
                <a:solidFill>
                  <a:srgbClr val="222222"/>
                </a:solidFill>
                <a:latin typeface="+mn-ea"/>
                <a:hlinkClick r:id="rId61" action="ppaction://hlinksldjump"/>
              </a:rPr>
              <a:t>19-2-7</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en-US" sz="1050" b="1" i="0" u="none" strike="noStrike" kern="1200" dirty="0">
                <a:solidFill>
                  <a:srgbClr val="2F5597"/>
                </a:solidFill>
                <a:effectLst/>
                <a:latin typeface="+mn-ea"/>
              </a:rPr>
              <a:t>脅威インテリジェンス</a:t>
            </a:r>
            <a:endParaRPr lang="ja-JP" altLang="ja-JP" sz="1800" b="0" i="0" u="none" strike="noStrike" dirty="0">
              <a:solidFill>
                <a:schemeClr val="accent1">
                  <a:lumMod val="75000"/>
                </a:schemeClr>
              </a:solidFill>
              <a:effectLst/>
              <a:latin typeface="+mn-ea"/>
            </a:endParaRPr>
          </a:p>
          <a:p>
            <a:r>
              <a:rPr kumimoji="1" lang="ja-JP" altLang="en-US" sz="1050" b="0" i="0" u="none" strike="noStrike" kern="1200" dirty="0">
                <a:solidFill>
                  <a:srgbClr val="222222"/>
                </a:solidFill>
                <a:effectLst/>
                <a:latin typeface="+mn-ea"/>
              </a:rPr>
              <a:t>サイバー攻撃などの脅威への対応を支援することを目的として、収集・分析・蓄積された情報のこと。一部の産業では、企業横断的にこうした情報（インテリジェンス）を共有する活動が行われている。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63" action="ppaction://hlinksldjump"/>
              </a:rPr>
              <a:t>7-2-2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64" action="ppaction://hlinksldjump"/>
              </a:rPr>
              <a:t>7-3-2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65" action="ppaction://hlinksldjump"/>
              </a:rPr>
              <a:t>14-1-1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66" action="ppaction://hlinksldjump"/>
              </a:rPr>
              <a:t>14-1-2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67" action="ppaction://hlinksldjump"/>
              </a:rPr>
              <a:t>17-2-1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68" action="ppaction://hlinksldjump"/>
              </a:rPr>
              <a:t>19-2-14</a:t>
            </a:r>
            <a:endParaRPr kumimoji="1" lang="en-US" altLang="ja-JP" sz="1050" b="1" i="0" u="none" strike="noStrike" kern="1200" dirty="0">
              <a:solidFill>
                <a:srgbClr val="2F5597"/>
              </a:solidFill>
              <a:effectLst/>
              <a:latin typeface="+mn-ea"/>
            </a:endParaRPr>
          </a:p>
        </p:txBody>
      </p:sp>
    </p:spTree>
    <p:extLst>
      <p:ext uri="{BB962C8B-B14F-4D97-AF65-F5344CB8AC3E}">
        <p14:creationId xmlns:p14="http://schemas.microsoft.com/office/powerpoint/2010/main" val="1339990450"/>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178240B8-4FB6-6F41-382B-F191F764703B}"/>
              </a:ext>
            </a:extLst>
          </p:cNvPr>
          <p:cNvSpPr>
            <a:spLocks noGrp="1"/>
          </p:cNvSpPr>
          <p:nvPr>
            <p:ph type="body" sz="quarter" idx="32"/>
          </p:nvPr>
        </p:nvSpPr>
        <p:spPr/>
        <p:txBody>
          <a:bodyPr/>
          <a:lstStyle/>
          <a:p>
            <a:r>
              <a:rPr kumimoji="1" lang="ja-JP" altLang="en-US"/>
              <a:t>用語集</a:t>
            </a:r>
          </a:p>
        </p:txBody>
      </p:sp>
      <p:sp>
        <p:nvSpPr>
          <p:cNvPr id="3" name="テキスト ボックス 2">
            <a:extLst>
              <a:ext uri="{FF2B5EF4-FFF2-40B4-BE49-F238E27FC236}">
                <a16:creationId xmlns:a16="http://schemas.microsoft.com/office/drawing/2014/main" id="{C30892E2-DB06-17D7-64C7-AF8A6F7F8816}"/>
              </a:ext>
            </a:extLst>
          </p:cNvPr>
          <p:cNvSpPr txBox="1"/>
          <p:nvPr/>
        </p:nvSpPr>
        <p:spPr>
          <a:xfrm>
            <a:off x="549000" y="1499625"/>
            <a:ext cx="5760000" cy="7812000"/>
          </a:xfrm>
          <a:prstGeom prst="rect">
            <a:avLst/>
          </a:prstGeom>
          <a:noFill/>
        </p:spPr>
        <p:txBody>
          <a:bodyPr wrap="square" numCol="3" spcCol="180000" rtlCol="0">
            <a:spAutoFit/>
          </a:bodyPr>
          <a:lstStyle/>
          <a:p>
            <a:pPr marL="0" marR="0" indent="0" algn="l" rtl="0" eaLnBrk="1" fontAlgn="auto" latinLnBrk="0" hangingPunct="1">
              <a:spcBef>
                <a:spcPts val="0"/>
              </a:spcBef>
              <a:spcAft>
                <a:spcPts val="0"/>
              </a:spcAft>
            </a:pPr>
            <a:r>
              <a:rPr kumimoji="1" lang="en-US" altLang="ja-JP" sz="1050" b="1" i="0" u="none" strike="noStrike" kern="1200" dirty="0">
                <a:solidFill>
                  <a:srgbClr val="2F5597"/>
                </a:solidFill>
                <a:effectLst/>
                <a:latin typeface="+mn-ea"/>
              </a:rPr>
              <a:t>■</a:t>
            </a:r>
            <a:r>
              <a:rPr kumimoji="1" lang="ja-JP" altLang="en-US" sz="1050" b="1" dirty="0">
                <a:solidFill>
                  <a:srgbClr val="2F5597"/>
                </a:solidFill>
                <a:latin typeface="+mn-ea"/>
              </a:rPr>
              <a:t>供給者</a:t>
            </a:r>
            <a:endParaRPr lang="ja-JP" altLang="ja-JP" sz="1050" b="0" i="0" u="none" strike="noStrike" dirty="0">
              <a:solidFill>
                <a:schemeClr val="accent1">
                  <a:lumMod val="75000"/>
                </a:schemeClr>
              </a:solidFill>
              <a:effectLst/>
              <a:latin typeface="+mn-ea"/>
            </a:endParaRPr>
          </a:p>
          <a:p>
            <a:r>
              <a:rPr kumimoji="1" lang="ja-JP" altLang="en-US" sz="1050" b="0" i="0" u="none" strike="noStrike" kern="1200" dirty="0">
                <a:solidFill>
                  <a:srgbClr val="222222"/>
                </a:solidFill>
                <a:effectLst/>
                <a:latin typeface="+mn-ea"/>
              </a:rPr>
              <a:t>組織に対して、製品・サービスを供給する企業または個人のこと。製品の場合、</a:t>
            </a:r>
            <a:r>
              <a:rPr kumimoji="1" lang="en-US" altLang="ja-JP" sz="1050" b="0" i="0" u="none" strike="noStrike" kern="1200" dirty="0">
                <a:solidFill>
                  <a:srgbClr val="222222"/>
                </a:solidFill>
                <a:effectLst/>
                <a:latin typeface="+mn-ea"/>
              </a:rPr>
              <a:t>PC</a:t>
            </a:r>
            <a:r>
              <a:rPr kumimoji="1" lang="ja-JP" altLang="en-US" sz="1050" b="0" i="0" u="none" strike="noStrike" kern="1200" dirty="0">
                <a:solidFill>
                  <a:srgbClr val="222222"/>
                </a:solidFill>
                <a:effectLst/>
                <a:latin typeface="+mn-ea"/>
              </a:rPr>
              <a:t>やサーバ、通信機器などがある。サービスの場合、クラウドサービス、インターネット接続サービス、業務の委託、物流、教育などがある。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dirty="0">
                <a:solidFill>
                  <a:srgbClr val="222222"/>
                </a:solidFill>
                <a:latin typeface="+mn-ea"/>
                <a:hlinkClick r:id="rId2" action="ppaction://hlinksldjump"/>
              </a:rPr>
              <a:t>7-2-2</a:t>
            </a:r>
            <a:r>
              <a:rPr kumimoji="1" lang="ja-JP" altLang="en-US" sz="1050" dirty="0">
                <a:solidFill>
                  <a:srgbClr val="222222"/>
                </a:solidFill>
                <a:latin typeface="+mn-ea"/>
              </a:rPr>
              <a:t>、</a:t>
            </a:r>
            <a:r>
              <a:rPr kumimoji="1" lang="en-US" altLang="ja-JP" sz="1050" dirty="0">
                <a:solidFill>
                  <a:srgbClr val="222222"/>
                </a:solidFill>
                <a:latin typeface="+mn-ea"/>
                <a:hlinkClick r:id="rId3" action="ppaction://hlinksldjump"/>
              </a:rPr>
              <a:t>7-3-2</a:t>
            </a:r>
            <a:r>
              <a:rPr kumimoji="1" lang="ja-JP" altLang="en-US" sz="1050" dirty="0">
                <a:solidFill>
                  <a:srgbClr val="222222"/>
                </a:solidFill>
                <a:latin typeface="+mn-ea"/>
              </a:rPr>
              <a:t>、</a:t>
            </a:r>
            <a:r>
              <a:rPr kumimoji="1" lang="en-US" altLang="ja-JP" sz="1050" dirty="0">
                <a:solidFill>
                  <a:srgbClr val="222222"/>
                </a:solidFill>
                <a:latin typeface="+mn-ea"/>
                <a:hlinkClick r:id="rId4" action="ppaction://hlinksldjump"/>
              </a:rPr>
              <a:t>9-1-1</a:t>
            </a:r>
            <a:r>
              <a:rPr kumimoji="1" lang="ja-JP" altLang="en-US" sz="1050" dirty="0">
                <a:solidFill>
                  <a:srgbClr val="222222"/>
                </a:solidFill>
                <a:latin typeface="+mn-ea"/>
              </a:rPr>
              <a:t>、</a:t>
            </a:r>
            <a:r>
              <a:rPr kumimoji="1" lang="en-US" altLang="ja-JP" sz="1050" dirty="0">
                <a:solidFill>
                  <a:srgbClr val="222222"/>
                </a:solidFill>
                <a:latin typeface="+mn-ea"/>
                <a:hlinkClick r:id="rId5" action="ppaction://hlinksldjump"/>
              </a:rPr>
              <a:t>9-1-2</a:t>
            </a:r>
            <a:r>
              <a:rPr kumimoji="1" lang="ja-JP" altLang="en-US" sz="1050" dirty="0">
                <a:solidFill>
                  <a:srgbClr val="222222"/>
                </a:solidFill>
                <a:latin typeface="+mn-ea"/>
              </a:rPr>
              <a:t>、</a:t>
            </a:r>
            <a:r>
              <a:rPr kumimoji="1" lang="en-US" altLang="ja-JP" sz="1050" dirty="0">
                <a:solidFill>
                  <a:srgbClr val="222222"/>
                </a:solidFill>
                <a:latin typeface="+mn-ea"/>
                <a:hlinkClick r:id="rId6" action="ppaction://hlinksldjump"/>
              </a:rPr>
              <a:t>13-2-7</a:t>
            </a:r>
            <a:r>
              <a:rPr kumimoji="1" lang="ja-JP" altLang="en-US" sz="1050" dirty="0">
                <a:solidFill>
                  <a:srgbClr val="222222"/>
                </a:solidFill>
                <a:latin typeface="+mn-ea"/>
              </a:rPr>
              <a:t>、</a:t>
            </a:r>
            <a:r>
              <a:rPr kumimoji="1" lang="en-US" altLang="ja-JP" sz="1050" dirty="0">
                <a:solidFill>
                  <a:srgbClr val="222222"/>
                </a:solidFill>
                <a:latin typeface="+mn-ea"/>
                <a:hlinkClick r:id="rId7" action="ppaction://hlinksldjump"/>
              </a:rPr>
              <a:t>14-1-1</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8" action="ppaction://hlinksldjump"/>
              </a:rPr>
              <a:t>14-1-2</a:t>
            </a:r>
            <a:r>
              <a:rPr kumimoji="1" lang="ja-JP" altLang="en-US" sz="1050" dirty="0">
                <a:solidFill>
                  <a:srgbClr val="222222"/>
                </a:solidFill>
                <a:latin typeface="+mn-ea"/>
              </a:rPr>
              <a:t>、</a:t>
            </a:r>
            <a:r>
              <a:rPr kumimoji="1" lang="en-US" altLang="ja-JP" sz="1050" b="0" i="0" u="none" strike="noStrike" kern="1200" dirty="0">
                <a:solidFill>
                  <a:srgbClr val="222222"/>
                </a:solidFill>
                <a:effectLst/>
                <a:latin typeface="+mn-ea"/>
                <a:hlinkClick r:id="rId9" action="ppaction://hlinksldjump"/>
              </a:rPr>
              <a:t>17-2-1</a:t>
            </a:r>
            <a:r>
              <a:rPr kumimoji="1" lang="ja-JP" altLang="en-US" sz="1050" b="0" i="0" u="none" strike="noStrike" kern="1200" dirty="0">
                <a:solidFill>
                  <a:srgbClr val="222222"/>
                </a:solidFill>
                <a:effectLst/>
                <a:latin typeface="+mn-ea"/>
              </a:rPr>
              <a:t>、</a:t>
            </a:r>
            <a:r>
              <a:rPr kumimoji="1" lang="en-US" altLang="ja-JP" sz="1050" dirty="0">
                <a:latin typeface="+mn-ea"/>
                <a:hlinkClick r:id="rId10" action="ppaction://hlinksldjump"/>
              </a:rPr>
              <a:t>17-2-2</a:t>
            </a:r>
            <a:r>
              <a:rPr kumimoji="1" lang="ja-JP" altLang="en-US" sz="1050" dirty="0">
                <a:latin typeface="+mn-ea"/>
              </a:rPr>
              <a:t>、</a:t>
            </a:r>
            <a:r>
              <a:rPr kumimoji="1" lang="en-US" altLang="ja-JP" sz="1050" dirty="0">
                <a:latin typeface="+mn-ea"/>
                <a:hlinkClick r:id="rId11" action="ppaction://hlinksldjump"/>
              </a:rPr>
              <a:t>19-2-9</a:t>
            </a:r>
            <a:r>
              <a:rPr kumimoji="1" lang="ja-JP" altLang="en-US" sz="1050" dirty="0">
                <a:latin typeface="+mn-ea"/>
              </a:rPr>
              <a:t>、</a:t>
            </a:r>
            <a:r>
              <a:rPr kumimoji="1" lang="en-US" altLang="ja-JP" sz="1050" dirty="0">
                <a:latin typeface="+mn-ea"/>
                <a:hlinkClick r:id="rId12" action="ppaction://hlinksldjump"/>
              </a:rPr>
              <a:t>19-2-14</a:t>
            </a:r>
            <a:endParaRPr kumimoji="1" lang="en-US" altLang="ja-JP" sz="1050" b="1" i="0" u="none" strike="noStrike" kern="1200" dirty="0">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en-US" sz="1050" b="1" dirty="0">
                <a:solidFill>
                  <a:schemeClr val="accent1">
                    <a:lumMod val="75000"/>
                  </a:schemeClr>
                </a:solidFill>
                <a:latin typeface="+mn-ea"/>
              </a:rPr>
              <a:t>クラッキング</a:t>
            </a:r>
            <a:endParaRPr kumimoji="1" lang="en-US" altLang="ja-JP" sz="1050" b="1" i="0" u="none" strike="noStrike" kern="1200"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悪意を持って情報システムに侵入し、データの改ざん・機密情報の盗み出し・サーバ攻撃・情報システムの破壊などの行為</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ja-JP" altLang="en-US" sz="1050" b="0" i="0" u="none" strike="noStrike" kern="1200" dirty="0">
                <a:solidFill>
                  <a:srgbClr val="222222"/>
                </a:solidFill>
                <a:effectLst/>
                <a:latin typeface="+mn-ea"/>
                <a:hlinkClick r:id="rId13" action="ppaction://hlinksldjump"/>
              </a:rPr>
              <a:t>第</a:t>
            </a:r>
            <a:r>
              <a:rPr kumimoji="1" lang="en-US" altLang="ja-JP" sz="1050" b="0" i="0" u="none" strike="noStrike" kern="1200" dirty="0">
                <a:solidFill>
                  <a:srgbClr val="222222"/>
                </a:solidFill>
                <a:effectLst/>
                <a:latin typeface="+mn-ea"/>
                <a:hlinkClick r:id="rId13" action="ppaction://hlinksldjump"/>
              </a:rPr>
              <a:t>3</a:t>
            </a:r>
            <a:r>
              <a:rPr kumimoji="1" lang="ja-JP" altLang="en-US" sz="1050" b="0" i="0" u="none" strike="noStrike" kern="1200" dirty="0">
                <a:solidFill>
                  <a:srgbClr val="222222"/>
                </a:solidFill>
                <a:effectLst/>
                <a:latin typeface="+mn-ea"/>
                <a:hlinkClick r:id="rId13" action="ppaction://hlinksldjump"/>
              </a:rPr>
              <a:t>章コラム</a:t>
            </a:r>
            <a:endParaRPr kumimoji="1" lang="en-US" altLang="ja-JP" sz="1050" b="0" i="0" u="none" strike="noStrike" kern="1200" dirty="0">
              <a:solidFill>
                <a:srgbClr val="222222"/>
              </a:solidFill>
              <a:effectLst/>
              <a:latin typeface="+mn-ea"/>
            </a:endParaRPr>
          </a:p>
          <a:p>
            <a:endParaRPr kumimoji="1" lang="en-US" altLang="ja-JP" sz="1050" dirty="0">
              <a:solidFill>
                <a:srgbClr val="222222"/>
              </a:solidFill>
              <a:latin typeface="+mn-ea"/>
            </a:endParaRPr>
          </a:p>
          <a:p>
            <a:r>
              <a:rPr kumimoji="1" lang="ja-JP" altLang="ja-JP" sz="1050" b="1" dirty="0">
                <a:solidFill>
                  <a:srgbClr val="2F5597"/>
                </a:solidFill>
                <a:latin typeface="+mn-ea"/>
              </a:rPr>
              <a:t>■</a:t>
            </a:r>
            <a:r>
              <a:rPr kumimoji="1" lang="ja-JP" altLang="en-US" sz="1050" b="1" dirty="0">
                <a:solidFill>
                  <a:srgbClr val="2F5597"/>
                </a:solidFill>
                <a:latin typeface="+mn-ea"/>
              </a:rPr>
              <a:t>クリーンインストール</a:t>
            </a:r>
            <a:endParaRPr kumimoji="1" lang="en-US" altLang="ja-JP" sz="1050" b="1" dirty="0">
              <a:solidFill>
                <a:srgbClr val="2F5597"/>
              </a:solidFill>
              <a:latin typeface="+mn-ea"/>
            </a:endParaRPr>
          </a:p>
          <a:p>
            <a:r>
              <a:rPr kumimoji="1" lang="ja-JP" altLang="en-US" sz="1050" dirty="0">
                <a:solidFill>
                  <a:srgbClr val="222222"/>
                </a:solidFill>
                <a:latin typeface="+mn-ea"/>
              </a:rPr>
              <a:t>すでにインストールされている</a:t>
            </a:r>
            <a:r>
              <a:rPr kumimoji="1" lang="en-US" altLang="ja-JP" sz="1050" dirty="0">
                <a:solidFill>
                  <a:srgbClr val="222222"/>
                </a:solidFill>
                <a:latin typeface="+mn-ea"/>
              </a:rPr>
              <a:t>OS</a:t>
            </a:r>
            <a:r>
              <a:rPr kumimoji="1" lang="ja-JP" altLang="en-US" sz="1050" dirty="0">
                <a:solidFill>
                  <a:srgbClr val="222222"/>
                </a:solidFill>
                <a:latin typeface="+mn-ea"/>
              </a:rPr>
              <a:t>を削除したうえで、新しく</a:t>
            </a:r>
            <a:r>
              <a:rPr kumimoji="1" lang="en-US" altLang="ja-JP" sz="1050" dirty="0">
                <a:solidFill>
                  <a:srgbClr val="222222"/>
                </a:solidFill>
                <a:latin typeface="+mn-ea"/>
              </a:rPr>
              <a:t>OS</a:t>
            </a:r>
            <a:r>
              <a:rPr kumimoji="1" lang="ja-JP" altLang="en-US" sz="1050" dirty="0">
                <a:solidFill>
                  <a:srgbClr val="222222"/>
                </a:solidFill>
                <a:latin typeface="+mn-ea"/>
              </a:rPr>
              <a:t>を再インストールする方法のこと。記憶領域にあるデータはすべて消去されるので、データはバックアップから復元する必要がある。</a:t>
            </a:r>
            <a:endParaRPr kumimoji="1" lang="en-US" altLang="ja-JP" sz="1050" dirty="0">
              <a:solidFill>
                <a:srgbClr val="222222"/>
              </a:solidFill>
              <a:latin typeface="+mn-ea"/>
            </a:endParaRPr>
          </a:p>
          <a:p>
            <a:r>
              <a:rPr kumimoji="1" lang="en-US" altLang="ja-JP" sz="1050" dirty="0">
                <a:solidFill>
                  <a:srgbClr val="222222"/>
                </a:solidFill>
                <a:latin typeface="+mn-ea"/>
              </a:rPr>
              <a:t>…………………    </a:t>
            </a:r>
            <a:r>
              <a:rPr kumimoji="1" lang="en-US" altLang="ja-JP" sz="1050" dirty="0">
                <a:solidFill>
                  <a:srgbClr val="222222"/>
                </a:solidFill>
                <a:latin typeface="+mn-ea"/>
                <a:hlinkClick r:id="rId14" action="ppaction://hlinksldjump"/>
              </a:rPr>
              <a:t>17-2-5</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en-US" sz="1050" b="1" i="0" u="none" strike="noStrike" kern="1200" dirty="0">
                <a:solidFill>
                  <a:schemeClr val="accent1">
                    <a:lumMod val="75000"/>
                  </a:schemeClr>
                </a:solidFill>
                <a:effectLst/>
                <a:latin typeface="+mn-ea"/>
              </a:rPr>
              <a:t>限定提供データ</a:t>
            </a:r>
            <a:endParaRPr kumimoji="1" lang="en-US" altLang="ja-JP" sz="1050" b="1" i="0" u="none" strike="noStrike" kern="1200"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lang="ja-JP" altLang="en-US" sz="1050" dirty="0"/>
              <a:t>不正競争防止法で次のように定義されている。「業として特定の者に提供する情報として電磁的方法（電子的方法、磁気的方法その他人の知覚によっては認識することができない方法をいう。次項において同じ。）により相当量蓄積され、及び管理されている技術上または営業上の情報（秘密として管理されているものを除く。）をいう。」</a:t>
            </a:r>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15" action="ppaction://hlinksldjump"/>
              </a:rPr>
              <a:t>11-2-2</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en-US" sz="1050" b="1" i="0" u="none" strike="noStrike" kern="1200" dirty="0">
                <a:solidFill>
                  <a:srgbClr val="2F5597"/>
                </a:solidFill>
                <a:effectLst/>
                <a:latin typeface="+mn-ea"/>
              </a:rPr>
              <a:t>コーディング</a:t>
            </a:r>
            <a:endParaRPr kumimoji="1" lang="en-US" altLang="ja-JP" sz="1050" b="1" i="0" u="none" strike="noStrike" kern="1200" dirty="0">
              <a:solidFill>
                <a:srgbClr val="2F5597"/>
              </a:solidFill>
              <a:effectLst/>
              <a:latin typeface="+mn-ea"/>
            </a:endParaRPr>
          </a:p>
          <a:p>
            <a:r>
              <a:rPr kumimoji="1" lang="ja-JP" altLang="en-US" sz="1050" b="0" i="0" u="none" strike="noStrike" kern="1200" dirty="0">
                <a:solidFill>
                  <a:srgbClr val="222222"/>
                </a:solidFill>
                <a:effectLst/>
                <a:latin typeface="+mn-ea"/>
              </a:rPr>
              <a:t>プログラミング言語で</a:t>
            </a:r>
            <a:r>
              <a:rPr kumimoji="1" lang="ja-JP" altLang="en-US" sz="1050" dirty="0">
                <a:solidFill>
                  <a:srgbClr val="222222"/>
                </a:solidFill>
                <a:latin typeface="+mn-ea"/>
              </a:rPr>
              <a:t>ソースコードを書くこと</a:t>
            </a:r>
            <a:r>
              <a:rPr kumimoji="1" lang="ja-JP" altLang="en-US" sz="1050" b="0" i="0" u="none" strike="noStrike" kern="1200" dirty="0">
                <a:solidFill>
                  <a:srgbClr val="222222"/>
                </a:solidFill>
                <a:effectLst/>
                <a:latin typeface="+mn-ea"/>
              </a:rPr>
              <a:t>。</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16" action="ppaction://hlinksldjump"/>
              </a:rPr>
              <a:t>7-2-2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7" action="ppaction://hlinksldjump"/>
              </a:rPr>
              <a:t>17</a:t>
            </a:r>
            <a:r>
              <a:rPr kumimoji="1" lang="en-US" altLang="ja-JP" sz="1050" dirty="0">
                <a:solidFill>
                  <a:srgbClr val="222222"/>
                </a:solidFill>
                <a:latin typeface="+mn-ea"/>
                <a:hlinkClick r:id="rId17" action="ppaction://hlinksldjump"/>
              </a:rPr>
              <a:t>-1-1</a:t>
            </a:r>
            <a:r>
              <a:rPr kumimoji="1" lang="ja-JP" altLang="en-US" sz="1050" dirty="0">
                <a:solidFill>
                  <a:srgbClr val="222222"/>
                </a:solidFill>
                <a:latin typeface="+mn-ea"/>
              </a:rPr>
              <a:t>、</a:t>
            </a:r>
            <a:r>
              <a:rPr kumimoji="1" lang="en-US" altLang="ja-JP" sz="1050" dirty="0">
                <a:solidFill>
                  <a:srgbClr val="222222"/>
                </a:solidFill>
                <a:latin typeface="+mn-ea"/>
                <a:hlinkClick r:id="rId18" action="ppaction://hlinksldjump"/>
              </a:rPr>
              <a:t>17-1-2</a:t>
            </a:r>
            <a:r>
              <a:rPr kumimoji="1" lang="ja-JP" altLang="en-US" sz="1050" dirty="0">
                <a:solidFill>
                  <a:srgbClr val="222222"/>
                </a:solidFill>
                <a:latin typeface="+mn-ea"/>
              </a:rPr>
              <a:t>、</a:t>
            </a:r>
            <a:r>
              <a:rPr kumimoji="1" lang="en-US" altLang="ja-JP" sz="1050" dirty="0">
                <a:solidFill>
                  <a:srgbClr val="222222"/>
                </a:solidFill>
                <a:latin typeface="+mn-ea"/>
                <a:hlinkClick r:id="rId19" action="ppaction://hlinksldjump"/>
              </a:rPr>
              <a:t>17-2-1</a:t>
            </a:r>
            <a:r>
              <a:rPr kumimoji="1" lang="ja-JP" altLang="en-US" sz="1050" dirty="0">
                <a:solidFill>
                  <a:srgbClr val="222222"/>
                </a:solidFill>
                <a:latin typeface="+mn-ea"/>
              </a:rPr>
              <a:t>、</a:t>
            </a:r>
            <a:r>
              <a:rPr kumimoji="1" lang="en-US" altLang="ja-JP" sz="1050" dirty="0">
                <a:solidFill>
                  <a:srgbClr val="222222"/>
                </a:solidFill>
                <a:latin typeface="+mn-ea"/>
                <a:hlinkClick r:id="rId20" action="ppaction://hlinksldjump"/>
              </a:rPr>
              <a:t>19-2-17</a:t>
            </a:r>
            <a:endParaRPr kumimoji="1" lang="en-US" altLang="ja-JP" sz="1050" dirty="0">
              <a:solidFill>
                <a:srgbClr val="222222"/>
              </a:solidFill>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個人情報保護委員会</a:t>
            </a:r>
            <a:endParaRPr lang="ja-JP" altLang="ja-JP" sz="1800" b="0" i="0" u="none" strike="noStrike" dirty="0">
              <a:solidFill>
                <a:schemeClr val="accent1">
                  <a:lumMod val="75000"/>
                </a:schemeClr>
              </a:solidFill>
              <a:effectLst/>
              <a:latin typeface="+mn-ea"/>
            </a:endParaRPr>
          </a:p>
          <a:p>
            <a:r>
              <a:rPr kumimoji="1" lang="ja-JP" altLang="en-US" sz="1050" b="0" i="0" u="none" strike="noStrike" kern="1200" dirty="0">
                <a:solidFill>
                  <a:srgbClr val="222222"/>
                </a:solidFill>
                <a:effectLst/>
                <a:latin typeface="+mn-ea"/>
              </a:rPr>
              <a:t>個人情報の有用性を考慮しながらも、個人の権利や利益を保護するために、個人情報の適切な取扱を確保することを任務とする、独立した機関のこと。個人情報保護法およびマイナンバー法に基づき、個人情報の保護に関する基本方針の策定・推進や個人情報などの取扱に関する監視・監督、認定個人情報保護団体に関する事務などの業務を行う行政機関（組織的には内閣府の外局）</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1" action="ppaction://hlinksldjump"/>
              </a:rPr>
              <a:t>2-2-3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2" action="ppaction://hlinksldjump"/>
              </a:rPr>
              <a:t>5-2-1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3" action="ppaction://hlinksldjump"/>
              </a:rPr>
              <a:t>6-2-1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4" action="ppaction://hlinksldjump"/>
              </a:rPr>
              <a:t>8-1-2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5" action="ppaction://hlinksldjump"/>
              </a:rPr>
              <a:t>14-1-2</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en-US" sz="1050" b="1" dirty="0">
                <a:solidFill>
                  <a:schemeClr val="accent1">
                    <a:lumMod val="75000"/>
                  </a:schemeClr>
                </a:solidFill>
                <a:latin typeface="+mn-ea"/>
              </a:rPr>
              <a:t>サイバー攻撃</a:t>
            </a:r>
            <a:endParaRPr lang="ja-JP" altLang="ja-JP" sz="180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ja-JP" sz="1050" b="0" i="0" u="none" strike="noStrike" kern="1200" dirty="0">
                <a:solidFill>
                  <a:srgbClr val="222222"/>
                </a:solidFill>
                <a:effectLst/>
                <a:latin typeface="+mn-ea"/>
              </a:rPr>
              <a:t>インターネットを通じて、別の企業や組織、ときに国家を攻撃する行為の総称。</a:t>
            </a:r>
            <a:r>
              <a:rPr kumimoji="1" lang="ja-JP" altLang="en-US" sz="1050" b="0" i="0" u="none" strike="noStrike" kern="1200" dirty="0">
                <a:solidFill>
                  <a:srgbClr val="222222"/>
                </a:solidFill>
                <a:effectLst/>
                <a:latin typeface="+mn-ea"/>
              </a:rPr>
              <a:t>対象は、個人が所有するパソコンやスマートフォンから、企業のサーバやデータベース、国の重要インフラまで様々である。</a:t>
            </a:r>
            <a:r>
              <a:rPr kumimoji="1" lang="ja-JP" altLang="ja-JP" sz="1050" b="0" i="0" u="none" strike="noStrike" kern="1200" dirty="0">
                <a:solidFill>
                  <a:srgbClr val="222222"/>
                </a:solidFill>
                <a:effectLst/>
                <a:latin typeface="+mn-ea"/>
              </a:rPr>
              <a:t>ネット社会となった現代では、インターネット空間をサイバー空間と</a:t>
            </a:r>
            <a:r>
              <a:rPr kumimoji="1" lang="ja-JP" altLang="en-US" sz="1050" b="0" i="0" u="none" strike="noStrike" kern="1200" dirty="0">
                <a:solidFill>
                  <a:srgbClr val="222222"/>
                </a:solidFill>
                <a:effectLst/>
                <a:latin typeface="+mn-ea"/>
              </a:rPr>
              <a:t>呼ぶ。サイバー空間において、敵対する国家、企業、集団、個人などを攻撃する行為やその防御をサイバー戦争と呼ぶこともある。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6" action="ppaction://hlinksldjump"/>
              </a:rPr>
              <a:t>2-1-2</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27" action="ppaction://hlinksldjump"/>
              </a:rPr>
              <a:t>2</a:t>
            </a:r>
            <a:r>
              <a:rPr kumimoji="1" lang="en-US" altLang="ja-JP" sz="1050" b="0" i="0" u="none" strike="noStrike" kern="1200" dirty="0">
                <a:solidFill>
                  <a:srgbClr val="222222"/>
                </a:solidFill>
                <a:effectLst/>
                <a:latin typeface="+mn-ea"/>
                <a:hlinkClick r:id="rId27" action="ppaction://hlinksldjump"/>
              </a:rPr>
              <a:t>-1-3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8" action="ppaction://hlinksldjump"/>
              </a:rPr>
              <a:t>2-2-2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9" action="ppaction://hlinksldjump"/>
              </a:rPr>
              <a:t>2-2-5</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0" action="ppaction://hlinksldjump"/>
              </a:rPr>
              <a:t>2-3-2</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31" action="ppaction://hlinksldjump"/>
              </a:rPr>
              <a:t>3</a:t>
            </a:r>
            <a:r>
              <a:rPr kumimoji="1" lang="en-US" altLang="ja-JP" sz="1050" b="0" i="0" u="none" strike="noStrike" kern="1200" dirty="0">
                <a:solidFill>
                  <a:srgbClr val="222222"/>
                </a:solidFill>
                <a:effectLst/>
                <a:latin typeface="+mn-ea"/>
                <a:hlinkClick r:id="rId31" action="ppaction://hlinksldjump"/>
              </a:rPr>
              <a:t>-1-1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2" action="ppaction://hlinksldjump"/>
              </a:rPr>
              <a:t>3-4-1</a:t>
            </a:r>
            <a:r>
              <a:rPr kumimoji="1" lang="ja-JP" altLang="en-US" sz="1050" dirty="0">
                <a:solidFill>
                  <a:srgbClr val="222222"/>
                </a:solidFill>
                <a:latin typeface="+mn-ea"/>
              </a:rPr>
              <a:t>、</a:t>
            </a:r>
            <a:r>
              <a:rPr kumimoji="1" lang="en-US" altLang="ja-JP" sz="1050" b="0" i="0" u="none" strike="noStrike" kern="1200" dirty="0">
                <a:solidFill>
                  <a:srgbClr val="222222"/>
                </a:solidFill>
                <a:effectLst/>
                <a:latin typeface="+mn-ea"/>
                <a:hlinkClick r:id="rId33" action="ppaction://hlinksldjump"/>
              </a:rPr>
              <a:t>4-3-1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4" action="ppaction://hlinksldjump"/>
              </a:rPr>
              <a:t>4-3-2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5" action="ppaction://hlinksldjump"/>
              </a:rPr>
              <a:t>5-2-2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6" action="ppaction://hlinksldjump"/>
              </a:rPr>
              <a:t>5-2-3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7" action="ppaction://hlinksldjump"/>
              </a:rPr>
              <a:t>6-1-1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8" action="ppaction://hlinksldjump"/>
              </a:rPr>
              <a:t>6-1-2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9" action="ppaction://hlinksldjump"/>
              </a:rPr>
              <a:t>6-1-3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0" action="ppaction://hlinksldjump"/>
              </a:rPr>
              <a:t>7-1-1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1" action="ppaction://hlinksldjump"/>
              </a:rPr>
              <a:t>7-1-2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2" action="ppaction://hlinksldjump"/>
              </a:rPr>
              <a:t>7-3-1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3" action="ppaction://hlinksldjump"/>
              </a:rPr>
              <a:t>7-4-1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4" action="ppaction://hlinksldjump"/>
              </a:rPr>
              <a:t>7-5-1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5" action="ppaction://hlinksldjump"/>
              </a:rPr>
              <a:t>7-5-2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6" action="ppaction://hlinksldjump"/>
              </a:rPr>
              <a:t>7-5-3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7" action="ppaction://hlinksldjump"/>
              </a:rPr>
              <a:t>10-1-1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8" action="ppaction://hlinksldjump"/>
              </a:rPr>
              <a:t>11-2-2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9" action="ppaction://hlinksldjump"/>
              </a:rPr>
              <a:t>12-3-1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0" action="ppaction://hlinksldjump"/>
              </a:rPr>
              <a:t>13-2-4</a:t>
            </a:r>
            <a:r>
              <a:rPr kumimoji="1" lang="ja-JP" altLang="en-US" sz="1050" dirty="0">
                <a:solidFill>
                  <a:srgbClr val="222222"/>
                </a:solidFill>
                <a:latin typeface="+mn-ea"/>
              </a:rPr>
              <a:t>、</a:t>
            </a:r>
            <a:r>
              <a:rPr kumimoji="1" lang="en-US" altLang="ja-JP" sz="1050" dirty="0">
                <a:solidFill>
                  <a:srgbClr val="222222"/>
                </a:solidFill>
                <a:latin typeface="+mn-ea"/>
                <a:hlinkClick r:id="rId51" action="ppaction://hlinksldjump"/>
              </a:rPr>
              <a:t>13-2-5</a:t>
            </a:r>
            <a:r>
              <a:rPr kumimoji="1" lang="ja-JP" altLang="en-US" sz="1050" dirty="0">
                <a:solidFill>
                  <a:srgbClr val="222222"/>
                </a:solidFill>
                <a:latin typeface="+mn-ea"/>
              </a:rPr>
              <a:t>、</a:t>
            </a:r>
            <a:r>
              <a:rPr kumimoji="1" lang="en-US" altLang="ja-JP" sz="1050" b="0" i="0" u="none" strike="noStrike" kern="1200" dirty="0">
                <a:solidFill>
                  <a:srgbClr val="222222"/>
                </a:solidFill>
                <a:effectLst/>
                <a:latin typeface="+mn-ea"/>
                <a:hlinkClick r:id="rId52" action="ppaction://hlinksldjump"/>
              </a:rPr>
              <a:t>17-2-2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3" action="ppaction://hlinksldjump"/>
              </a:rPr>
              <a:t>17-2-3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4" action="ppaction://hlinksldjump"/>
              </a:rPr>
              <a:t>17-2-4</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5" action="ppaction://hlinksldjump"/>
              </a:rPr>
              <a:t>18-1-2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6" action="ppaction://hlinksldjump"/>
              </a:rPr>
              <a:t>19-1-1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7" action="ppaction://hlinksldjump"/>
              </a:rPr>
              <a:t>19-1-2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8" action="ppaction://hlinksldjump"/>
              </a:rPr>
              <a:t>19-2-2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9" action="ppaction://hlinksldjump"/>
              </a:rPr>
              <a:t>19-2-4</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60" action="ppaction://hlinksldjump"/>
              </a:rPr>
              <a:t>19-2-5</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61" action="ppaction://hlinksldjump"/>
              </a:rPr>
              <a:t>19-2-7</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62" action="ppaction://hlinksldjump"/>
              </a:rPr>
              <a:t>19-2-10</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63" action="ppaction://hlinksldjump"/>
              </a:rPr>
              <a:t>19-2-18</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64" action="ppaction://hlinksldjump"/>
              </a:rPr>
              <a:t>19-3-1</a:t>
            </a:r>
            <a:endParaRPr kumimoji="1" lang="en-US" altLang="ja-JP" sz="1050" b="0" i="0" u="none" strike="noStrike" kern="1200" dirty="0">
              <a:solidFill>
                <a:srgbClr val="222222"/>
              </a:solidFill>
              <a:effectLst/>
              <a:latin typeface="+mn-ea"/>
            </a:endParaRPr>
          </a:p>
          <a:p>
            <a:endParaRPr lang="en-US" altLang="ja-JP" sz="1050" b="0" i="0" u="none" strike="noStrike" dirty="0">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サイバーセキュリティお助け隊サービス制度</a:t>
            </a:r>
            <a:endParaRPr lang="ja-JP" altLang="ja-JP" sz="180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ja-JP" sz="1050" b="0" i="0" u="none" strike="noStrike" kern="1200" dirty="0">
                <a:solidFill>
                  <a:srgbClr val="222222"/>
                </a:solidFill>
                <a:effectLst/>
                <a:latin typeface="+mn-ea"/>
              </a:rPr>
              <a:t>中小企業のサイバーセキュリティ対策に不可欠な各種サービスをワンパッケージで安価に提供するサービス</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6" action="ppaction://hlinksldjump"/>
              </a:rPr>
              <a:t>2-1-2</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サイバーセキュリティ戦略</a:t>
            </a:r>
            <a:endParaRPr lang="ja-JP" altLang="ja-JP" sz="180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ja-JP" sz="1050" b="0" i="0" u="none" strike="noStrike" kern="1200" dirty="0">
                <a:solidFill>
                  <a:srgbClr val="222222"/>
                </a:solidFill>
                <a:effectLst/>
                <a:latin typeface="+mn-ea"/>
              </a:rPr>
              <a:t>組織や企業がセキュリティに関する目標を達成するための計画やアプローチ</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dirty="0">
                <a:solidFill>
                  <a:srgbClr val="222222"/>
                </a:solidFill>
                <a:latin typeface="+mn-ea"/>
                <a:hlinkClick r:id="rId32" action="ppaction://hlinksldjump"/>
              </a:rPr>
              <a:t>3</a:t>
            </a:r>
            <a:r>
              <a:rPr kumimoji="1" lang="en-US" altLang="ja-JP" sz="1050" b="0" i="0" u="none" strike="noStrike" kern="1200" dirty="0">
                <a:solidFill>
                  <a:srgbClr val="222222"/>
                </a:solidFill>
                <a:effectLst/>
                <a:latin typeface="+mn-ea"/>
                <a:hlinkClick r:id="rId32" action="ppaction://hlinksldjump"/>
              </a:rPr>
              <a:t>-4-1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65" action="ppaction://hlinksldjump"/>
              </a:rPr>
              <a:t>5-1-1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7" action="ppaction://hlinksldjump"/>
              </a:rPr>
              <a:t>6-1-1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6" action="ppaction://hlinksldjump"/>
              </a:rPr>
              <a:t>19-1-1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7" action="ppaction://hlinksldjump"/>
              </a:rPr>
              <a:t>19-1-2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66" action="ppaction://hlinksldjump"/>
              </a:rPr>
              <a:t>19-2-6</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64" action="ppaction://hlinksldjump"/>
              </a:rPr>
              <a:t>19-3-1</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サイバー・フィジカル・セキュリティ対策フレームワーク</a:t>
            </a:r>
            <a:r>
              <a:rPr kumimoji="1" lang="ja-JP" altLang="en-US" sz="1050" b="1" dirty="0">
                <a:solidFill>
                  <a:schemeClr val="accent1">
                    <a:lumMod val="75000"/>
                  </a:schemeClr>
                </a:solidFill>
                <a:latin typeface="+mn-ea"/>
              </a:rPr>
              <a:t>（</a:t>
            </a:r>
            <a:r>
              <a:rPr kumimoji="1" lang="en-US" altLang="ja-JP" sz="1050" b="1" dirty="0">
                <a:solidFill>
                  <a:schemeClr val="accent1">
                    <a:lumMod val="75000"/>
                  </a:schemeClr>
                </a:solidFill>
                <a:latin typeface="+mn-ea"/>
              </a:rPr>
              <a:t>CPSF</a:t>
            </a:r>
            <a:r>
              <a:rPr kumimoji="1" lang="ja-JP" altLang="en-US" sz="1050" b="1" dirty="0">
                <a:solidFill>
                  <a:schemeClr val="accent1">
                    <a:lumMod val="75000"/>
                  </a:schemeClr>
                </a:solidFill>
                <a:latin typeface="+mn-ea"/>
              </a:rPr>
              <a:t>）</a:t>
            </a:r>
            <a:endParaRPr lang="ja-JP" altLang="ja-JP" sz="180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ja-JP" sz="1050" b="0" i="0" u="none" strike="noStrike" kern="1200" dirty="0">
                <a:solidFill>
                  <a:srgbClr val="222222"/>
                </a:solidFill>
                <a:effectLst/>
                <a:latin typeface="+mn-ea"/>
              </a:rPr>
              <a:t>単純なサイバー空間</a:t>
            </a:r>
            <a:r>
              <a:rPr kumimoji="1" lang="zh-TW" altLang="en-US" sz="1050" b="0" i="0" u="none" strike="noStrike" kern="1200" dirty="0">
                <a:solidFill>
                  <a:srgbClr val="222222"/>
                </a:solidFill>
                <a:effectLst/>
                <a:latin typeface="+mn-ea"/>
              </a:rPr>
              <a:t>（</a:t>
            </a:r>
            <a:r>
              <a:rPr kumimoji="1" lang="zh-TW" altLang="ja-JP" sz="1050" b="0" i="0" u="none" strike="noStrike" kern="1200" dirty="0">
                <a:solidFill>
                  <a:srgbClr val="222222"/>
                </a:solidFill>
                <a:effectLst/>
                <a:latin typeface="+mn-ea"/>
              </a:rPr>
              <a:t>仮想空間</a:t>
            </a:r>
            <a:r>
              <a:rPr kumimoji="1" lang="zh-TW" altLang="en-US" sz="1050" b="0" i="0" u="none" strike="noStrike" kern="1200" dirty="0">
                <a:solidFill>
                  <a:srgbClr val="222222"/>
                </a:solidFill>
                <a:effectLst/>
                <a:latin typeface="+mn-ea"/>
              </a:rPr>
              <a:t>）</a:t>
            </a:r>
            <a:r>
              <a:rPr kumimoji="1" lang="ja-JP" altLang="ja-JP" sz="1050" b="0" i="0" u="none" strike="noStrike" kern="1200" dirty="0">
                <a:solidFill>
                  <a:srgbClr val="222222"/>
                </a:solidFill>
                <a:effectLst/>
                <a:latin typeface="+mn-ea"/>
              </a:rPr>
              <a:t>におけるセキュリティ対策から、サイバー空間とフィジカル空間</a:t>
            </a:r>
            <a:r>
              <a:rPr kumimoji="1" lang="zh-TW" altLang="en-US" sz="1050" b="0" i="0" u="none" strike="noStrike" kern="1200" dirty="0">
                <a:solidFill>
                  <a:srgbClr val="222222"/>
                </a:solidFill>
                <a:effectLst/>
                <a:latin typeface="+mn-ea"/>
              </a:rPr>
              <a:t>（</a:t>
            </a:r>
            <a:r>
              <a:rPr kumimoji="1" lang="ja-JP" altLang="en-US" sz="1050" b="0" i="0" u="none" strike="noStrike" kern="1200" dirty="0">
                <a:solidFill>
                  <a:srgbClr val="222222"/>
                </a:solidFill>
                <a:effectLst/>
                <a:latin typeface="+mn-ea"/>
              </a:rPr>
              <a:t>現実空間</a:t>
            </a:r>
            <a:r>
              <a:rPr kumimoji="1" lang="zh-TW" altLang="en-US" sz="1050" b="0" i="0" u="none" strike="noStrike" kern="1200" dirty="0">
                <a:solidFill>
                  <a:srgbClr val="222222"/>
                </a:solidFill>
                <a:effectLst/>
                <a:latin typeface="+mn-ea"/>
              </a:rPr>
              <a:t>）</a:t>
            </a:r>
            <a:r>
              <a:rPr kumimoji="1" lang="ja-JP" altLang="ja-JP" sz="1050" b="0" i="0" u="none" strike="noStrike" kern="1200" dirty="0">
                <a:solidFill>
                  <a:srgbClr val="222222"/>
                </a:solidFill>
                <a:effectLst/>
                <a:latin typeface="+mn-ea"/>
              </a:rPr>
              <a:t>のそれぞれにおけるリスクを洗い出し、そのセキュリティ対策を整理するためのフレームワーク</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dirty="0">
                <a:solidFill>
                  <a:srgbClr val="222222"/>
                </a:solidFill>
                <a:latin typeface="+mn-ea"/>
                <a:hlinkClick r:id="rId32" action="ppaction://hlinksldjump"/>
              </a:rPr>
              <a:t>3</a:t>
            </a:r>
            <a:r>
              <a:rPr kumimoji="1" lang="en-US" altLang="ja-JP" sz="1050" b="0" i="0" u="none" strike="noStrike" kern="1200" dirty="0">
                <a:solidFill>
                  <a:srgbClr val="222222"/>
                </a:solidFill>
                <a:effectLst/>
                <a:latin typeface="+mn-ea"/>
                <a:hlinkClick r:id="rId32" action="ppaction://hlinksldjump"/>
              </a:rPr>
              <a:t>-4-1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0" action="ppaction://hlinksldjump"/>
              </a:rPr>
              <a:t>7-1-1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1" action="ppaction://hlinksldjump"/>
              </a:rPr>
              <a:t>7-1-2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3" action="ppaction://hlinksldjump"/>
              </a:rPr>
              <a:t>7-4-1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67" action="ppaction://hlinksldjump"/>
              </a:rPr>
              <a:t>19-2-7</a:t>
            </a:r>
            <a:endParaRPr kumimoji="1" lang="en-US" altLang="ja-JP" sz="1050" b="1" i="0" u="none" strike="noStrike" kern="1200" dirty="0">
              <a:solidFill>
                <a:srgbClr val="2F5597"/>
              </a:solidFill>
              <a:effectLst/>
              <a:latin typeface="+mn-ea"/>
            </a:endParaRPr>
          </a:p>
        </p:txBody>
      </p:sp>
    </p:spTree>
    <p:extLst>
      <p:ext uri="{BB962C8B-B14F-4D97-AF65-F5344CB8AC3E}">
        <p14:creationId xmlns:p14="http://schemas.microsoft.com/office/powerpoint/2010/main" val="3127166529"/>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CBC4A52-1B35-AF2F-A8EC-4EC0B2C88DB6}"/>
              </a:ext>
            </a:extLst>
          </p:cNvPr>
          <p:cNvSpPr>
            <a:spLocks noGrp="1"/>
          </p:cNvSpPr>
          <p:nvPr>
            <p:ph type="body" sz="quarter" idx="32"/>
          </p:nvPr>
        </p:nvSpPr>
        <p:spPr/>
        <p:txBody>
          <a:bodyPr/>
          <a:lstStyle/>
          <a:p>
            <a:r>
              <a:rPr kumimoji="1" lang="ja-JP" altLang="en-US"/>
              <a:t>用語集</a:t>
            </a:r>
          </a:p>
        </p:txBody>
      </p:sp>
      <p:sp>
        <p:nvSpPr>
          <p:cNvPr id="3" name="テキスト ボックス 2">
            <a:extLst>
              <a:ext uri="{FF2B5EF4-FFF2-40B4-BE49-F238E27FC236}">
                <a16:creationId xmlns:a16="http://schemas.microsoft.com/office/drawing/2014/main" id="{43B388CC-3EB5-F77B-2734-6FAE8996DF9F}"/>
              </a:ext>
            </a:extLst>
          </p:cNvPr>
          <p:cNvSpPr txBox="1"/>
          <p:nvPr/>
        </p:nvSpPr>
        <p:spPr>
          <a:xfrm>
            <a:off x="549000" y="1499623"/>
            <a:ext cx="5760000" cy="7776000"/>
          </a:xfrm>
          <a:prstGeom prst="rect">
            <a:avLst/>
          </a:prstGeom>
          <a:noFill/>
        </p:spPr>
        <p:txBody>
          <a:bodyPr wrap="square" numCol="3" spcCol="180000" rtlCol="0">
            <a:spAutoFit/>
          </a:bodyPr>
          <a:lstStyle/>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サプライチェーン</a:t>
            </a:r>
            <a:endParaRPr lang="ja-JP" altLang="ja-JP" sz="180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製品やサービスの供給に関わる一連のプロセスのこと。具体的には、原材料や部品の調達、生産、物流、販売など、製品やサービスが最終的に消費者に届くまでの流れを指す。サプライチェーンは、製造業者、卸売業者、小売業者などが協力して構築される</a:t>
            </a:r>
            <a:endParaRPr kumimoji="1" lang="en-US" altLang="ja-JP" sz="1050" dirty="0">
              <a:solidFill>
                <a:srgbClr val="222222"/>
              </a:solidFill>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 action="ppaction://hlinksldjump"/>
              </a:rPr>
              <a:t>2-1-3</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3" action="ppaction://hlinksldjump"/>
              </a:rPr>
              <a:t>2</a:t>
            </a:r>
            <a:r>
              <a:rPr kumimoji="1" lang="en-US" altLang="ja-JP" sz="1050" b="0" i="0" u="none" strike="noStrike" kern="1200" dirty="0">
                <a:solidFill>
                  <a:srgbClr val="222222"/>
                </a:solidFill>
                <a:effectLst/>
                <a:latin typeface="+mn-ea"/>
                <a:hlinkClick r:id="rId3" action="ppaction://hlinksldjump"/>
              </a:rPr>
              <a:t>-2-2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 action="ppaction://hlinksldjump"/>
              </a:rPr>
              <a:t>2-2-4</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 action="ppaction://hlinksldjump"/>
              </a:rPr>
              <a:t>4</a:t>
            </a:r>
            <a:r>
              <a:rPr kumimoji="1" lang="en-US" altLang="ja-JP" sz="1050" dirty="0">
                <a:solidFill>
                  <a:srgbClr val="222222"/>
                </a:solidFill>
                <a:latin typeface="+mn-ea"/>
                <a:hlinkClick r:id="rId5" action="ppaction://hlinksldjump"/>
              </a:rPr>
              <a:t>-1-1</a:t>
            </a:r>
            <a:r>
              <a:rPr kumimoji="1" lang="ja-JP" altLang="en-US" sz="1050" dirty="0">
                <a:solidFill>
                  <a:srgbClr val="222222"/>
                </a:solidFill>
                <a:latin typeface="+mn-ea"/>
              </a:rPr>
              <a:t>、</a:t>
            </a:r>
            <a:r>
              <a:rPr kumimoji="1" lang="en-US" altLang="ja-JP" sz="1050" dirty="0">
                <a:solidFill>
                  <a:srgbClr val="222222"/>
                </a:solidFill>
                <a:latin typeface="+mn-ea"/>
                <a:hlinkClick r:id="rId6" action="ppaction://hlinksldjump"/>
              </a:rPr>
              <a:t>4-2-4</a:t>
            </a:r>
            <a:r>
              <a:rPr kumimoji="1" lang="ja-JP" altLang="en-US" sz="1050" dirty="0">
                <a:solidFill>
                  <a:srgbClr val="222222"/>
                </a:solidFill>
                <a:latin typeface="+mn-ea"/>
              </a:rPr>
              <a:t>、</a:t>
            </a:r>
            <a:r>
              <a:rPr kumimoji="1" lang="en-US" altLang="ja-JP" sz="1050" dirty="0">
                <a:solidFill>
                  <a:srgbClr val="222222"/>
                </a:solidFill>
                <a:latin typeface="+mn-ea"/>
                <a:hlinkClick r:id="rId7" action="ppaction://hlinksldjump"/>
              </a:rPr>
              <a:t>4-3-2</a:t>
            </a:r>
            <a:r>
              <a:rPr kumimoji="1" lang="ja-JP" altLang="en-US" sz="1050" dirty="0">
                <a:solidFill>
                  <a:srgbClr val="222222"/>
                </a:solidFill>
                <a:latin typeface="+mn-ea"/>
              </a:rPr>
              <a:t>、</a:t>
            </a:r>
            <a:r>
              <a:rPr kumimoji="1" lang="en-US" altLang="ja-JP" sz="1050" dirty="0">
                <a:solidFill>
                  <a:srgbClr val="222222"/>
                </a:solidFill>
                <a:latin typeface="+mn-ea"/>
                <a:hlinkClick r:id="rId8" action="ppaction://hlinksldjump"/>
              </a:rPr>
              <a:t>5-1-1</a:t>
            </a:r>
            <a:r>
              <a:rPr kumimoji="1" lang="ja-JP" altLang="en-US" sz="1050" dirty="0">
                <a:solidFill>
                  <a:srgbClr val="222222"/>
                </a:solidFill>
                <a:latin typeface="+mn-ea"/>
              </a:rPr>
              <a:t>、</a:t>
            </a:r>
            <a:r>
              <a:rPr kumimoji="1" lang="en-US" altLang="ja-JP" sz="1050" dirty="0">
                <a:solidFill>
                  <a:srgbClr val="222222"/>
                </a:solidFill>
                <a:latin typeface="+mn-ea"/>
                <a:hlinkClick r:id="rId9" action="ppaction://hlinksldjump"/>
              </a:rPr>
              <a:t>5-2-2</a:t>
            </a:r>
            <a:r>
              <a:rPr kumimoji="1" lang="ja-JP" altLang="en-US" sz="1050" dirty="0">
                <a:solidFill>
                  <a:srgbClr val="222222"/>
                </a:solidFill>
                <a:latin typeface="+mn-ea"/>
              </a:rPr>
              <a:t>、</a:t>
            </a:r>
            <a:r>
              <a:rPr kumimoji="1" lang="en-US" altLang="ja-JP" sz="1050" dirty="0">
                <a:solidFill>
                  <a:srgbClr val="222222"/>
                </a:solidFill>
                <a:latin typeface="+mn-ea"/>
                <a:hlinkClick r:id="rId10" action="ppaction://hlinksldjump"/>
              </a:rPr>
              <a:t>6-1-1</a:t>
            </a:r>
            <a:r>
              <a:rPr kumimoji="1" lang="ja-JP" altLang="en-US" sz="1050" dirty="0">
                <a:solidFill>
                  <a:srgbClr val="222222"/>
                </a:solidFill>
                <a:latin typeface="+mn-ea"/>
              </a:rPr>
              <a:t>、</a:t>
            </a:r>
            <a:r>
              <a:rPr kumimoji="1" lang="en-US" altLang="ja-JP" sz="1050" dirty="0">
                <a:solidFill>
                  <a:srgbClr val="222222"/>
                </a:solidFill>
                <a:latin typeface="+mn-ea"/>
                <a:hlinkClick r:id="rId11" action="ppaction://hlinksldjump"/>
              </a:rPr>
              <a:t>6-1-2</a:t>
            </a:r>
            <a:r>
              <a:rPr kumimoji="1" lang="ja-JP" altLang="en-US" sz="1050" dirty="0">
                <a:solidFill>
                  <a:srgbClr val="222222"/>
                </a:solidFill>
                <a:latin typeface="+mn-ea"/>
              </a:rPr>
              <a:t>、</a:t>
            </a:r>
            <a:r>
              <a:rPr kumimoji="1" lang="en-US" altLang="ja-JP" sz="1050" dirty="0">
                <a:solidFill>
                  <a:srgbClr val="222222"/>
                </a:solidFill>
                <a:latin typeface="+mn-ea"/>
                <a:hlinkClick r:id="rId12" action="ppaction://hlinksldjump"/>
              </a:rPr>
              <a:t>6-1-3</a:t>
            </a:r>
            <a:r>
              <a:rPr kumimoji="1" lang="ja-JP" altLang="en-US" sz="1050" dirty="0">
                <a:solidFill>
                  <a:srgbClr val="222222"/>
                </a:solidFill>
                <a:latin typeface="+mn-ea"/>
              </a:rPr>
              <a:t>、</a:t>
            </a:r>
            <a:r>
              <a:rPr kumimoji="1" lang="en-US" altLang="ja-JP" sz="1050" dirty="0">
                <a:solidFill>
                  <a:srgbClr val="222222"/>
                </a:solidFill>
                <a:latin typeface="+mn-ea"/>
                <a:hlinkClick r:id="rId13" action="ppaction://hlinksldjump"/>
              </a:rPr>
              <a:t>7-2-2</a:t>
            </a:r>
            <a:r>
              <a:rPr kumimoji="1" lang="ja-JP" altLang="en-US" sz="1050" dirty="0">
                <a:solidFill>
                  <a:srgbClr val="222222"/>
                </a:solidFill>
                <a:latin typeface="+mn-ea"/>
              </a:rPr>
              <a:t>、</a:t>
            </a:r>
            <a:r>
              <a:rPr kumimoji="1" lang="en-US" altLang="ja-JP" sz="1050" dirty="0">
                <a:solidFill>
                  <a:srgbClr val="222222"/>
                </a:solidFill>
                <a:latin typeface="+mn-ea"/>
                <a:hlinkClick r:id="rId14" action="ppaction://hlinksldjump"/>
              </a:rPr>
              <a:t>7-3-2</a:t>
            </a:r>
            <a:r>
              <a:rPr kumimoji="1" lang="ja-JP" altLang="en-US" sz="1050" dirty="0">
                <a:solidFill>
                  <a:srgbClr val="222222"/>
                </a:solidFill>
                <a:latin typeface="+mn-ea"/>
              </a:rPr>
              <a:t>、</a:t>
            </a:r>
            <a:r>
              <a:rPr kumimoji="1" lang="en-US" altLang="ja-JP" sz="1050" dirty="0">
                <a:solidFill>
                  <a:srgbClr val="222222"/>
                </a:solidFill>
                <a:latin typeface="+mn-ea"/>
                <a:hlinkClick r:id="rId15" action="ppaction://hlinksldjump"/>
              </a:rPr>
              <a:t>7-3-3</a:t>
            </a:r>
            <a:r>
              <a:rPr kumimoji="1" lang="ja-JP" altLang="en-US" sz="1050" dirty="0">
                <a:solidFill>
                  <a:srgbClr val="222222"/>
                </a:solidFill>
                <a:latin typeface="+mn-ea"/>
              </a:rPr>
              <a:t>、</a:t>
            </a:r>
            <a:r>
              <a:rPr kumimoji="1" lang="en-US" altLang="ja-JP" sz="1050" dirty="0">
                <a:solidFill>
                  <a:srgbClr val="222222"/>
                </a:solidFill>
                <a:latin typeface="+mn-ea"/>
                <a:hlinkClick r:id="rId16" action="ppaction://hlinksldjump"/>
              </a:rPr>
              <a:t>7-4-1</a:t>
            </a:r>
            <a:r>
              <a:rPr kumimoji="1" lang="ja-JP" altLang="en-US" sz="1050" dirty="0">
                <a:solidFill>
                  <a:srgbClr val="222222"/>
                </a:solidFill>
                <a:latin typeface="+mn-ea"/>
              </a:rPr>
              <a:t>、</a:t>
            </a:r>
            <a:r>
              <a:rPr kumimoji="1" lang="en-US" altLang="ja-JP" sz="1050" dirty="0">
                <a:solidFill>
                  <a:srgbClr val="222222"/>
                </a:solidFill>
                <a:latin typeface="+mn-ea"/>
                <a:hlinkClick r:id="rId17" action="ppaction://hlinksldjump"/>
              </a:rPr>
              <a:t>7-5-1</a:t>
            </a:r>
            <a:r>
              <a:rPr kumimoji="1" lang="ja-JP" altLang="en-US" sz="1050" dirty="0">
                <a:solidFill>
                  <a:srgbClr val="222222"/>
                </a:solidFill>
                <a:latin typeface="+mn-ea"/>
              </a:rPr>
              <a:t>、</a:t>
            </a:r>
            <a:r>
              <a:rPr kumimoji="1" lang="en-US" altLang="ja-JP" sz="1050" dirty="0">
                <a:solidFill>
                  <a:srgbClr val="222222"/>
                </a:solidFill>
                <a:latin typeface="+mn-ea"/>
                <a:hlinkClick r:id="rId18" action="ppaction://hlinksldjump"/>
              </a:rPr>
              <a:t>7-5-2</a:t>
            </a:r>
            <a:r>
              <a:rPr kumimoji="1" lang="ja-JP" altLang="en-US" sz="1050" dirty="0">
                <a:solidFill>
                  <a:srgbClr val="222222"/>
                </a:solidFill>
                <a:latin typeface="+mn-ea"/>
              </a:rPr>
              <a:t>、</a:t>
            </a:r>
            <a:r>
              <a:rPr kumimoji="1" lang="en-US" altLang="ja-JP" sz="1050" dirty="0">
                <a:solidFill>
                  <a:srgbClr val="222222"/>
                </a:solidFill>
                <a:latin typeface="+mn-ea"/>
                <a:hlinkClick r:id="rId19" action="ppaction://hlinksldjump"/>
              </a:rPr>
              <a:t>14-1-1</a:t>
            </a:r>
            <a:r>
              <a:rPr kumimoji="1" lang="ja-JP" altLang="en-US" sz="1050" dirty="0">
                <a:solidFill>
                  <a:srgbClr val="222222"/>
                </a:solidFill>
                <a:latin typeface="+mn-ea"/>
              </a:rPr>
              <a:t>、</a:t>
            </a:r>
            <a:r>
              <a:rPr kumimoji="1" lang="en-US" altLang="ja-JP" sz="1050" dirty="0">
                <a:solidFill>
                  <a:srgbClr val="222222"/>
                </a:solidFill>
                <a:latin typeface="+mn-ea"/>
                <a:hlinkClick r:id="rId20" action="ppaction://hlinksldjump"/>
              </a:rPr>
              <a:t>14-1-2</a:t>
            </a:r>
            <a:r>
              <a:rPr kumimoji="1" lang="ja-JP" altLang="en-US" sz="1050" dirty="0">
                <a:solidFill>
                  <a:srgbClr val="222222"/>
                </a:solidFill>
                <a:latin typeface="+mn-ea"/>
              </a:rPr>
              <a:t>、</a:t>
            </a:r>
            <a:r>
              <a:rPr kumimoji="1" lang="en-US" altLang="ja-JP" sz="1050" dirty="0">
                <a:solidFill>
                  <a:srgbClr val="222222"/>
                </a:solidFill>
                <a:latin typeface="+mn-ea"/>
                <a:hlinkClick r:id="rId21" action="ppaction://hlinksldjump"/>
              </a:rPr>
              <a:t>17-2-2</a:t>
            </a:r>
            <a:r>
              <a:rPr kumimoji="1" lang="ja-JP" altLang="en-US" sz="1050" dirty="0">
                <a:solidFill>
                  <a:srgbClr val="222222"/>
                </a:solidFill>
                <a:latin typeface="+mn-ea"/>
              </a:rPr>
              <a:t>、</a:t>
            </a:r>
            <a:r>
              <a:rPr kumimoji="1" lang="en-US" altLang="ja-JP" sz="1050" dirty="0">
                <a:solidFill>
                  <a:srgbClr val="222222"/>
                </a:solidFill>
                <a:latin typeface="+mn-ea"/>
                <a:hlinkClick r:id="rId22" action="ppaction://hlinksldjump"/>
              </a:rPr>
              <a:t>18-1-2</a:t>
            </a:r>
            <a:r>
              <a:rPr kumimoji="1" lang="ja-JP" altLang="en-US" sz="1050" dirty="0">
                <a:solidFill>
                  <a:srgbClr val="222222"/>
                </a:solidFill>
                <a:latin typeface="+mn-ea"/>
              </a:rPr>
              <a:t>、</a:t>
            </a:r>
            <a:r>
              <a:rPr kumimoji="1" lang="en-US" altLang="ja-JP" sz="1050" dirty="0">
                <a:solidFill>
                  <a:srgbClr val="222222"/>
                </a:solidFill>
                <a:latin typeface="+mn-ea"/>
                <a:hlinkClick r:id="rId23" action="ppaction://hlinksldjump"/>
              </a:rPr>
              <a:t>19-2-2</a:t>
            </a:r>
            <a:r>
              <a:rPr kumimoji="1" lang="ja-JP" altLang="en-US" sz="1050" dirty="0">
                <a:solidFill>
                  <a:srgbClr val="222222"/>
                </a:solidFill>
                <a:latin typeface="+mn-ea"/>
              </a:rPr>
              <a:t>、</a:t>
            </a:r>
            <a:r>
              <a:rPr kumimoji="1" lang="en-US" altLang="ja-JP" sz="1050" dirty="0">
                <a:solidFill>
                  <a:srgbClr val="222222"/>
                </a:solidFill>
                <a:latin typeface="+mn-ea"/>
                <a:hlinkClick r:id="rId24" action="ppaction://hlinksldjump"/>
              </a:rPr>
              <a:t>19-2-5</a:t>
            </a:r>
            <a:r>
              <a:rPr kumimoji="1" lang="ja-JP" altLang="en-US" sz="1050" dirty="0">
                <a:solidFill>
                  <a:srgbClr val="222222"/>
                </a:solidFill>
                <a:latin typeface="+mn-ea"/>
              </a:rPr>
              <a:t>、</a:t>
            </a:r>
            <a:r>
              <a:rPr kumimoji="1" lang="en-US" altLang="ja-JP" sz="1050" dirty="0">
                <a:solidFill>
                  <a:srgbClr val="222222"/>
                </a:solidFill>
                <a:latin typeface="+mn-ea"/>
                <a:hlinkClick r:id="rId25" action="ppaction://hlinksldjump"/>
              </a:rPr>
              <a:t>19-2-14</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en-US" altLang="ja-JP" sz="1050" b="1" i="0" u="none" strike="noStrike" kern="1200" dirty="0">
                <a:solidFill>
                  <a:srgbClr val="2F5597"/>
                </a:solidFill>
                <a:effectLst/>
                <a:latin typeface="+mn-ea"/>
              </a:rPr>
              <a:t>■</a:t>
            </a:r>
            <a:r>
              <a:rPr kumimoji="1" lang="ja-JP" altLang="en-US" sz="1050" b="1" i="0" u="none" strike="noStrike" kern="1200" dirty="0">
                <a:solidFill>
                  <a:srgbClr val="2F5597"/>
                </a:solidFill>
                <a:effectLst/>
                <a:latin typeface="+mn-ea"/>
              </a:rPr>
              <a:t>サポートユーティリティ</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en-US" sz="1050" i="0" u="none" strike="noStrike" kern="1200" dirty="0">
                <a:effectLst/>
                <a:latin typeface="+mn-ea"/>
              </a:rPr>
              <a:t>情報システムを運用する施設の稼動に不可欠な設備やライフライン、公共インフラのこと。</a:t>
            </a:r>
            <a:r>
              <a:rPr kumimoji="1" lang="en-US" altLang="ja-JP" sz="1050" dirty="0">
                <a:latin typeface="+mn-ea"/>
              </a:rPr>
              <a:t>ISO/IEC </a:t>
            </a:r>
            <a:r>
              <a:rPr kumimoji="1" lang="en-US" altLang="ja-JP" sz="1050" i="0" u="none" strike="noStrike" kern="1200" dirty="0">
                <a:effectLst/>
                <a:latin typeface="+mn-ea"/>
              </a:rPr>
              <a:t>27002:2022</a:t>
            </a:r>
            <a:r>
              <a:rPr kumimoji="1" lang="ja-JP" altLang="en-US" sz="1050" i="0" u="none" strike="noStrike" kern="1200" dirty="0">
                <a:effectLst/>
                <a:latin typeface="+mn-ea"/>
              </a:rPr>
              <a:t>では、サポートユーティリティの例として、電気</a:t>
            </a:r>
            <a:r>
              <a:rPr kumimoji="1" lang="ja-JP" altLang="en-US" sz="1050" dirty="0">
                <a:latin typeface="+mn-ea"/>
              </a:rPr>
              <a:t>、</a:t>
            </a:r>
            <a:r>
              <a:rPr kumimoji="1" lang="ja-JP" altLang="en-US" sz="1050" i="0" u="none" strike="noStrike" kern="1200" dirty="0">
                <a:effectLst/>
                <a:latin typeface="+mn-ea"/>
              </a:rPr>
              <a:t>通信サービス、給水</a:t>
            </a:r>
            <a:r>
              <a:rPr kumimoji="1" lang="ja-JP" altLang="en-US" sz="1050" dirty="0">
                <a:latin typeface="+mn-ea"/>
              </a:rPr>
              <a:t>、</a:t>
            </a:r>
            <a:r>
              <a:rPr kumimoji="1" lang="ja-JP" altLang="en-US" sz="1050" i="0" u="none" strike="noStrike" kern="1200" dirty="0">
                <a:effectLst/>
                <a:latin typeface="+mn-ea"/>
              </a:rPr>
              <a:t>ガス</a:t>
            </a:r>
            <a:r>
              <a:rPr kumimoji="1" lang="ja-JP" altLang="en-US" sz="1050" dirty="0">
                <a:latin typeface="+mn-ea"/>
              </a:rPr>
              <a:t>、</a:t>
            </a:r>
            <a:r>
              <a:rPr kumimoji="1" lang="ja-JP" altLang="en-US" sz="1050" i="0" u="none" strike="noStrike" kern="1200" dirty="0">
                <a:effectLst/>
                <a:latin typeface="+mn-ea"/>
              </a:rPr>
              <a:t>下水</a:t>
            </a:r>
            <a:r>
              <a:rPr kumimoji="1" lang="ja-JP" altLang="en-US" sz="1050" dirty="0">
                <a:latin typeface="+mn-ea"/>
              </a:rPr>
              <a:t>、</a:t>
            </a:r>
            <a:r>
              <a:rPr kumimoji="1" lang="ja-JP" altLang="en-US" sz="1050" i="0" u="none" strike="noStrike" kern="1200" dirty="0">
                <a:effectLst/>
                <a:latin typeface="+mn-ea"/>
              </a:rPr>
              <a:t>換気、空調をあげている。</a:t>
            </a:r>
            <a:endParaRPr kumimoji="1" lang="en-US" altLang="ja-JP" sz="1050" i="0" u="none" strike="noStrike" kern="1200" dirty="0">
              <a:effectLst/>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6" action="ppaction://hlinksldjump"/>
              </a:rPr>
              <a:t>7-2-2</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27" action="ppaction://hlinksldjump"/>
              </a:rPr>
              <a:t>16-1-1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8" action="ppaction://hlinksldjump"/>
              </a:rPr>
              <a:t>16-1-2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9" action="ppaction://hlinksldjump"/>
              </a:rPr>
              <a:t>19-2-16</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endParaRPr kumimoji="1" lang="en-US" altLang="ja-JP" sz="1050" dirty="0">
              <a:solidFill>
                <a:srgbClr val="222222"/>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en-US" sz="1050" b="1" i="0" u="none" strike="noStrike" kern="1200" dirty="0">
                <a:solidFill>
                  <a:srgbClr val="2F5597"/>
                </a:solidFill>
                <a:effectLst/>
                <a:latin typeface="+mn-ea"/>
              </a:rPr>
              <a:t>磁気データ消去装置</a:t>
            </a:r>
            <a:endParaRPr kumimoji="1" lang="en-US" altLang="ja-JP" sz="1050" b="1" i="0" u="none" strike="noStrike" kern="1200" dirty="0">
              <a:solidFill>
                <a:srgbClr val="2F5597"/>
              </a:solidFill>
              <a:effectLst/>
              <a:latin typeface="+mn-ea"/>
            </a:endParaRPr>
          </a:p>
          <a:p>
            <a:r>
              <a:rPr kumimoji="1" lang="ja-JP" altLang="en-US" sz="1050" dirty="0">
                <a:solidFill>
                  <a:srgbClr val="222222"/>
                </a:solidFill>
                <a:latin typeface="+mn-ea"/>
              </a:rPr>
              <a:t>ハードディスク</a:t>
            </a:r>
            <a:r>
              <a:rPr kumimoji="1" lang="ja-JP" altLang="en-US" sz="1050" b="0" i="0" u="none" strike="noStrike" kern="1200" dirty="0">
                <a:solidFill>
                  <a:srgbClr val="222222"/>
                </a:solidFill>
                <a:effectLst/>
                <a:latin typeface="+mn-ea"/>
              </a:rPr>
              <a:t>に強力な磁気を照射することで、ハードディスク内の磁気記録領域に記録されている情報を破壊する装置のこと。短時間で効率よく、大量のハードディスクのデータを完全に消去できる。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30" action="ppaction://hlinksldjump"/>
              </a:rPr>
              <a:t>17-1-2</a:t>
            </a:r>
            <a:endParaRPr kumimoji="1" lang="en-US" altLang="ja-JP" sz="1050" dirty="0">
              <a:solidFill>
                <a:srgbClr val="222222"/>
              </a:solidFill>
              <a:latin typeface="+mn-ea"/>
            </a:endParaRPr>
          </a:p>
          <a:p>
            <a:endParaRPr kumimoji="1" lang="en-US" altLang="ja-JP" sz="1050" b="1" dirty="0">
              <a:solidFill>
                <a:srgbClr val="2F5597"/>
              </a:solidFill>
              <a:latin typeface="+mn-ea"/>
            </a:endParaRPr>
          </a:p>
          <a:p>
            <a:r>
              <a:rPr kumimoji="1" lang="ja-JP" altLang="ja-JP" sz="1050" b="1" dirty="0">
                <a:solidFill>
                  <a:srgbClr val="2F5597"/>
                </a:solidFill>
                <a:latin typeface="+mn-ea"/>
              </a:rPr>
              <a:t>■</a:t>
            </a:r>
            <a:r>
              <a:rPr kumimoji="1" lang="ja-JP" altLang="en-US" sz="1050" b="1" dirty="0">
                <a:solidFill>
                  <a:srgbClr val="2F5597"/>
                </a:solidFill>
                <a:latin typeface="+mn-ea"/>
              </a:rPr>
              <a:t>シャドー</a:t>
            </a:r>
            <a:r>
              <a:rPr kumimoji="1" lang="en-US" altLang="ja-JP" sz="1050" b="1" dirty="0">
                <a:solidFill>
                  <a:srgbClr val="2F5597"/>
                </a:solidFill>
                <a:latin typeface="+mn-ea"/>
              </a:rPr>
              <a:t>IT</a:t>
            </a:r>
          </a:p>
          <a:p>
            <a:r>
              <a:rPr kumimoji="1" lang="ja-JP" altLang="en-US" sz="1050" dirty="0">
                <a:solidFill>
                  <a:srgbClr val="222222"/>
                </a:solidFill>
                <a:latin typeface="+mn-ea"/>
              </a:rPr>
              <a:t>従業員が業務に使用する</a:t>
            </a:r>
            <a:r>
              <a:rPr kumimoji="1" lang="en-US" altLang="ja-JP" sz="1050" dirty="0">
                <a:solidFill>
                  <a:srgbClr val="222222"/>
                </a:solidFill>
                <a:latin typeface="+mn-ea"/>
              </a:rPr>
              <a:t>IT</a:t>
            </a:r>
            <a:r>
              <a:rPr kumimoji="1" lang="ja-JP" altLang="en-US" sz="1050" dirty="0">
                <a:solidFill>
                  <a:srgbClr val="222222"/>
                </a:solidFill>
                <a:latin typeface="+mn-ea"/>
              </a:rPr>
              <a:t>機器やサービスのうち、企業が把握していないものを指す。具体的には、普段プライベートで使用しているオンラインストレージといったクラウドサービス、個人所有のデバイスなどで、組織の許可なく業務に利用しているもの。</a:t>
            </a:r>
            <a:endParaRPr kumimoji="1" lang="en-US" altLang="ja-JP" sz="1050" dirty="0">
              <a:solidFill>
                <a:srgbClr val="222222"/>
              </a:solidFill>
              <a:latin typeface="+mn-ea"/>
            </a:endParaRPr>
          </a:p>
          <a:p>
            <a:r>
              <a:rPr kumimoji="1" lang="en-US" altLang="ja-JP" sz="1050" dirty="0">
                <a:solidFill>
                  <a:srgbClr val="222222"/>
                </a:solidFill>
                <a:latin typeface="+mn-ea"/>
              </a:rPr>
              <a:t>………………… </a:t>
            </a:r>
            <a:r>
              <a:rPr kumimoji="1" lang="en-US" altLang="ja-JP" sz="1050" dirty="0">
                <a:solidFill>
                  <a:srgbClr val="222222"/>
                </a:solidFill>
                <a:latin typeface="+mn-ea"/>
                <a:hlinkClick r:id="rId31" action="ppaction://hlinksldjump"/>
              </a:rPr>
              <a:t>16-2-1</a:t>
            </a:r>
            <a:r>
              <a:rPr kumimoji="1" lang="ja-JP" altLang="en-US" sz="1050" dirty="0">
                <a:solidFill>
                  <a:srgbClr val="222222"/>
                </a:solidFill>
                <a:latin typeface="+mn-ea"/>
              </a:rPr>
              <a:t>、</a:t>
            </a:r>
            <a:r>
              <a:rPr kumimoji="1" lang="en-US" altLang="ja-JP" sz="1050" dirty="0">
                <a:solidFill>
                  <a:srgbClr val="222222"/>
                </a:solidFill>
                <a:latin typeface="+mn-ea"/>
                <a:hlinkClick r:id="rId32" action="ppaction://hlinksldjump"/>
              </a:rPr>
              <a:t>17-2-2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3" action="ppaction://hlinksldjump"/>
              </a:rPr>
              <a:t>19-2-16</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情報資産</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ja-JP" sz="1050" b="0" i="0" u="none" strike="noStrike" kern="1200" dirty="0">
                <a:solidFill>
                  <a:srgbClr val="000000"/>
                </a:solidFill>
                <a:effectLst/>
                <a:latin typeface="+mn-ea"/>
              </a:rPr>
              <a:t>営業秘密など事業に必要で組織にとって価値のある情報や、顧客や従業員の個人情報など管理責任を伴う情報</a:t>
            </a:r>
            <a:endParaRPr kumimoji="1" lang="en-US" altLang="ja-JP" sz="1050" b="0" i="0" u="none" strike="noStrike" kern="1200" dirty="0">
              <a:solidFill>
                <a:srgbClr val="000000"/>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34" action="ppaction://hlinksldjump"/>
              </a:rPr>
              <a:t>3-4-1</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35" action="ppaction://hlinksldjump"/>
              </a:rPr>
              <a:t>7-2-3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6" action="ppaction://hlinksldjump"/>
              </a:rPr>
              <a:t>7-3-2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7" action="ppaction://hlinksldjump"/>
              </a:rPr>
              <a:t>7-5-1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7" action="ppaction://hlinksldjump"/>
              </a:rPr>
              <a:t>8-1-2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8" action="ppaction://hlinksldjump"/>
              </a:rPr>
              <a:t>10-1-1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9" action="ppaction://hlinksldjump"/>
              </a:rPr>
              <a:t>11-1-1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40" action="ppaction://hlinksldjump"/>
              </a:rPr>
              <a:t>11-1-2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1" action="ppaction://hlinksldjump"/>
              </a:rPr>
              <a:t>11-2-2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2" action="ppaction://hlinksldjump"/>
              </a:rPr>
              <a:t>11-2-3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3" action="ppaction://hlinksldjump"/>
              </a:rPr>
              <a:t>12-2-1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4" action="ppaction://hlinksldjump"/>
              </a:rPr>
              <a:t>12-3-1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5" action="ppaction://hlinksldjump"/>
              </a:rPr>
              <a:t>13-2-3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6" action="ppaction://hlinksldjump"/>
              </a:rPr>
              <a:t>13-2-4</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7" action="ppaction://hlinksldjump"/>
              </a:rPr>
              <a:t>13-2-5</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8" action="ppaction://hlinksldjump"/>
              </a:rPr>
              <a:t>13-2-7</a:t>
            </a:r>
            <a:r>
              <a:rPr kumimoji="1" lang="ja-JP" altLang="en-US" sz="1050" b="0" i="0" u="none" strike="noStrike" kern="1200" dirty="0">
                <a:solidFill>
                  <a:srgbClr val="222222"/>
                </a:solidFill>
                <a:effectLst/>
                <a:latin typeface="+mn-ea"/>
              </a:rPr>
              <a:t>、</a:t>
            </a:r>
            <a:r>
              <a:rPr kumimoji="1" lang="ja-JP" altLang="en-US" sz="1050" dirty="0">
                <a:solidFill>
                  <a:srgbClr val="222222"/>
                </a:solidFill>
                <a:latin typeface="+mn-ea"/>
                <a:hlinkClick r:id="rId49" action="ppaction://hlinksldjump"/>
              </a:rPr>
              <a:t>第</a:t>
            </a:r>
            <a:r>
              <a:rPr kumimoji="1" lang="en-US" altLang="ja-JP" sz="1050" dirty="0">
                <a:solidFill>
                  <a:srgbClr val="222222"/>
                </a:solidFill>
                <a:latin typeface="+mn-ea"/>
                <a:hlinkClick r:id="rId49" action="ppaction://hlinksldjump"/>
              </a:rPr>
              <a:t>13</a:t>
            </a:r>
            <a:r>
              <a:rPr kumimoji="1" lang="ja-JP" altLang="en-US" sz="1050" dirty="0">
                <a:solidFill>
                  <a:srgbClr val="222222"/>
                </a:solidFill>
                <a:latin typeface="+mn-ea"/>
                <a:hlinkClick r:id="rId49" action="ppaction://hlinksldjump"/>
              </a:rPr>
              <a:t>章コラム</a:t>
            </a:r>
            <a:r>
              <a:rPr kumimoji="1" lang="ja-JP" altLang="en-US" sz="1050" dirty="0">
                <a:solidFill>
                  <a:srgbClr val="222222"/>
                </a:solidFill>
                <a:latin typeface="+mn-ea"/>
              </a:rPr>
              <a:t>、</a:t>
            </a:r>
            <a:r>
              <a:rPr kumimoji="1" lang="en-US" altLang="ja-JP" sz="1050" b="0" i="0" u="none" strike="noStrike" kern="1200" dirty="0">
                <a:solidFill>
                  <a:srgbClr val="222222"/>
                </a:solidFill>
                <a:effectLst/>
                <a:latin typeface="+mn-ea"/>
                <a:hlinkClick r:id="rId50" action="ppaction://hlinksldjump"/>
              </a:rPr>
              <a:t>14-1-2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1" action="ppaction://hlinksldjump"/>
              </a:rPr>
              <a:t>16-1-2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2" action="ppaction://hlinksldjump"/>
              </a:rPr>
              <a:t>17-2-2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3" action="ppaction://hlinksldjump"/>
              </a:rPr>
              <a:t>17-2-4</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2" action="ppaction://hlinksldjump"/>
              </a:rPr>
              <a:t>18-1-2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4" action="ppaction://hlinksldjump"/>
              </a:rPr>
              <a:t>19-2-10</a:t>
            </a:r>
            <a:r>
              <a:rPr kumimoji="1" lang="ja-JP" altLang="en-US"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55" action="ppaction://hlinksldjump"/>
              </a:rPr>
              <a:t>19-2-17</a:t>
            </a:r>
            <a:r>
              <a:rPr kumimoji="1" lang="ja-JP" altLang="en-US"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56" action="ppaction://hlinksldjump"/>
              </a:rPr>
              <a:t>19-2-18</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en-US" sz="1050" b="1" i="0" u="none" strike="noStrike" kern="1200" dirty="0">
                <a:solidFill>
                  <a:srgbClr val="2F5597"/>
                </a:solidFill>
                <a:effectLst/>
                <a:latin typeface="+mn-ea"/>
              </a:rPr>
              <a:t>情報セキュリティ事象</a:t>
            </a:r>
            <a:endParaRPr kumimoji="1" lang="en-US" altLang="ja-JP" sz="1050" b="1" i="0" u="none" strike="noStrike" kern="1200" dirty="0">
              <a:solidFill>
                <a:srgbClr val="2F5597"/>
              </a:solidFill>
              <a:effectLst/>
              <a:latin typeface="+mn-ea"/>
            </a:endParaRPr>
          </a:p>
          <a:p>
            <a:r>
              <a:rPr lang="ja-JP" altLang="en-US" sz="1050" dirty="0"/>
              <a:t>情報セキュリティ上よくない、システムやサービス、ネットワークの状態のこと。</a:t>
            </a:r>
            <a:endParaRPr lang="en-US" altLang="ja-JP" sz="1050" dirty="0"/>
          </a:p>
          <a:p>
            <a:r>
              <a:rPr lang="ja-JP" altLang="en-US" sz="1050" dirty="0"/>
              <a:t>情報セキュリティ事象の中でも、事業運営を危うくしたり、情報セキュリティを脅かしたりする可能性が高いものは、セキュリティインシデントに分類される。</a:t>
            </a: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13" action="ppaction://hlinksldjump"/>
              </a:rPr>
              <a:t>7-2-2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7" action="ppaction://hlinksldjump"/>
              </a:rPr>
              <a:t>7-3-2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8" action="ppaction://hlinksldjump"/>
              </a:rPr>
              <a:t>9-1-2</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19" action="ppaction://hlinksldjump"/>
              </a:rPr>
              <a:t>14-1-1</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59" action="ppaction://hlinksldjump"/>
              </a:rPr>
              <a:t>14-1-2</a:t>
            </a:r>
            <a:r>
              <a:rPr kumimoji="1" lang="ja-JP" altLang="en-US" sz="1050" dirty="0">
                <a:solidFill>
                  <a:srgbClr val="222222"/>
                </a:solidFill>
                <a:latin typeface="+mn-ea"/>
              </a:rPr>
              <a:t>、</a:t>
            </a:r>
            <a:r>
              <a:rPr kumimoji="1" lang="en-US" altLang="ja-JP" sz="1050" dirty="0">
                <a:solidFill>
                  <a:srgbClr val="222222"/>
                </a:solidFill>
                <a:latin typeface="+mn-ea"/>
                <a:hlinkClick r:id="rId60" action="ppaction://hlinksldjump"/>
              </a:rPr>
              <a:t>15-1-1</a:t>
            </a:r>
            <a:r>
              <a:rPr kumimoji="1" lang="ja-JP" altLang="en-US" sz="1050" dirty="0">
                <a:solidFill>
                  <a:srgbClr val="222222"/>
                </a:solidFill>
                <a:latin typeface="+mn-ea"/>
              </a:rPr>
              <a:t>、</a:t>
            </a:r>
            <a:r>
              <a:rPr kumimoji="1" lang="en-US" altLang="ja-JP" sz="1050" dirty="0">
                <a:solidFill>
                  <a:srgbClr val="222222"/>
                </a:solidFill>
                <a:latin typeface="+mn-ea"/>
                <a:hlinkClick r:id="rId61" action="ppaction://hlinksldjump"/>
              </a:rPr>
              <a:t>15-1-2</a:t>
            </a:r>
            <a:r>
              <a:rPr kumimoji="1" lang="ja-JP" altLang="en-US" sz="1050" dirty="0">
                <a:solidFill>
                  <a:srgbClr val="222222"/>
                </a:solidFill>
                <a:latin typeface="+mn-ea"/>
              </a:rPr>
              <a:t>、</a:t>
            </a:r>
            <a:r>
              <a:rPr kumimoji="1" lang="en-US" altLang="ja-JP" sz="1050" dirty="0">
                <a:solidFill>
                  <a:srgbClr val="222222"/>
                </a:solidFill>
                <a:latin typeface="+mn-ea"/>
                <a:hlinkClick r:id="rId62" action="ppaction://hlinksldjump"/>
              </a:rPr>
              <a:t>17-1-2</a:t>
            </a:r>
            <a:r>
              <a:rPr kumimoji="1" lang="ja-JP" altLang="en-US" sz="1050" dirty="0">
                <a:solidFill>
                  <a:srgbClr val="222222"/>
                </a:solidFill>
                <a:latin typeface="+mn-ea"/>
              </a:rPr>
              <a:t>、</a:t>
            </a:r>
            <a:r>
              <a:rPr kumimoji="1" lang="en-US" altLang="ja-JP" sz="1050" dirty="0">
                <a:solidFill>
                  <a:srgbClr val="222222"/>
                </a:solidFill>
                <a:latin typeface="+mn-ea"/>
                <a:hlinkClick r:id="rId63" action="ppaction://hlinksldjump"/>
              </a:rPr>
              <a:t>17-2-4</a:t>
            </a:r>
            <a:r>
              <a:rPr kumimoji="1" lang="ja-JP" altLang="en-US" sz="1050" dirty="0">
                <a:solidFill>
                  <a:srgbClr val="222222"/>
                </a:solidFill>
                <a:latin typeface="+mn-ea"/>
              </a:rPr>
              <a:t>、</a:t>
            </a:r>
            <a:r>
              <a:rPr kumimoji="1" lang="en-US" altLang="ja-JP" sz="1050" dirty="0">
                <a:solidFill>
                  <a:srgbClr val="222222"/>
                </a:solidFill>
                <a:latin typeface="+mn-ea"/>
                <a:hlinkClick r:id="rId25" action="ppaction://hlinksldjump"/>
              </a:rPr>
              <a:t>19-2-14</a:t>
            </a:r>
            <a:r>
              <a:rPr kumimoji="1" lang="ja-JP" altLang="en-US" sz="1050" dirty="0">
                <a:solidFill>
                  <a:srgbClr val="222222"/>
                </a:solidFill>
                <a:latin typeface="+mn-ea"/>
              </a:rPr>
              <a:t>、</a:t>
            </a:r>
            <a:r>
              <a:rPr kumimoji="1" lang="en-US" altLang="ja-JP" sz="1050" dirty="0">
                <a:solidFill>
                  <a:srgbClr val="222222"/>
                </a:solidFill>
                <a:latin typeface="+mn-ea"/>
                <a:hlinkClick r:id="rId64" action="ppaction://hlinksldjump"/>
              </a:rPr>
              <a:t>19-2-15</a:t>
            </a:r>
            <a:endParaRPr kumimoji="1" lang="ja-JP" altLang="en-US" sz="1050" b="0" i="0" u="none" strike="noStrike" kern="1200" dirty="0">
              <a:solidFill>
                <a:srgbClr val="000000"/>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情報セキュリティの</a:t>
            </a:r>
            <a:r>
              <a:rPr kumimoji="1" lang="en-US" altLang="ja-JP" sz="1050" b="1" dirty="0">
                <a:solidFill>
                  <a:schemeClr val="accent1">
                    <a:lumMod val="75000"/>
                  </a:schemeClr>
                </a:solidFill>
                <a:latin typeface="+mn-ea"/>
              </a:rPr>
              <a:t>3</a:t>
            </a:r>
            <a:r>
              <a:rPr kumimoji="1" lang="ja-JP" altLang="ja-JP" sz="1050" b="1" dirty="0">
                <a:solidFill>
                  <a:schemeClr val="accent1">
                    <a:lumMod val="75000"/>
                  </a:schemeClr>
                </a:solidFill>
                <a:latin typeface="+mn-ea"/>
              </a:rPr>
              <a:t>要素「</a:t>
            </a:r>
            <a:r>
              <a:rPr kumimoji="1" lang="en-US" altLang="ja-JP" sz="1050" b="1" dirty="0">
                <a:solidFill>
                  <a:schemeClr val="accent1">
                    <a:lumMod val="75000"/>
                  </a:schemeClr>
                </a:solidFill>
                <a:latin typeface="+mn-ea"/>
              </a:rPr>
              <a:t>CIA</a:t>
            </a:r>
            <a:r>
              <a:rPr kumimoji="1" lang="ja-JP" altLang="ja-JP" sz="1050" b="1" dirty="0">
                <a:solidFill>
                  <a:schemeClr val="accent1">
                    <a:lumMod val="75000"/>
                  </a:schemeClr>
                </a:solidFill>
                <a:latin typeface="+mn-ea"/>
              </a:rPr>
              <a:t>」</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情報セキュリティの</a:t>
            </a:r>
            <a:r>
              <a:rPr kumimoji="1" lang="en-US" altLang="ja-JP" sz="1050" b="0" i="0" u="none" strike="noStrike" kern="1200" dirty="0">
                <a:solidFill>
                  <a:srgbClr val="222222"/>
                </a:solidFill>
                <a:effectLst/>
                <a:latin typeface="+mn-ea"/>
              </a:rPr>
              <a:t>3</a:t>
            </a:r>
            <a:r>
              <a:rPr kumimoji="1" lang="ja-JP" altLang="en-US" sz="1050" b="0" i="0" u="none" strike="noStrike" kern="1200" dirty="0">
                <a:solidFill>
                  <a:srgbClr val="222222"/>
                </a:solidFill>
                <a:effectLst/>
                <a:latin typeface="+mn-ea"/>
              </a:rPr>
              <a:t>つの要素、機密性（</a:t>
            </a:r>
            <a:r>
              <a:rPr kumimoji="1" lang="en-US" altLang="ja-JP" sz="1050" b="0" i="0" u="none" strike="noStrike" kern="1200" dirty="0">
                <a:solidFill>
                  <a:srgbClr val="222222"/>
                </a:solidFill>
                <a:effectLst/>
                <a:latin typeface="+mn-ea"/>
              </a:rPr>
              <a:t>Confidentiality</a:t>
            </a:r>
            <a:r>
              <a:rPr kumimoji="1" lang="ja-JP" altLang="en-US" sz="1050" b="0" i="0" u="none" strike="noStrike" kern="1200" dirty="0">
                <a:solidFill>
                  <a:srgbClr val="222222"/>
                </a:solidFill>
                <a:effectLst/>
                <a:latin typeface="+mn-ea"/>
              </a:rPr>
              <a:t>）、完全性（</a:t>
            </a:r>
            <a:r>
              <a:rPr kumimoji="1" lang="en-US" altLang="ja-JP" sz="1050" b="0" i="0" u="none" strike="noStrike" kern="1200" dirty="0">
                <a:solidFill>
                  <a:srgbClr val="222222"/>
                </a:solidFill>
                <a:effectLst/>
                <a:latin typeface="+mn-ea"/>
              </a:rPr>
              <a:t>Integrity</a:t>
            </a:r>
            <a:r>
              <a:rPr kumimoji="1" lang="ja-JP" altLang="en-US" sz="1050" b="0" i="0" u="none" strike="noStrike" kern="1200" dirty="0">
                <a:solidFill>
                  <a:srgbClr val="222222"/>
                </a:solidFill>
                <a:effectLst/>
                <a:latin typeface="+mn-ea"/>
              </a:rPr>
              <a:t>） 、可用性（</a:t>
            </a:r>
            <a:r>
              <a:rPr kumimoji="1" lang="en-US" altLang="ja-JP" sz="1050" b="0" i="0" u="none" strike="noStrike" kern="1200" dirty="0">
                <a:solidFill>
                  <a:srgbClr val="222222"/>
                </a:solidFill>
                <a:effectLst/>
                <a:latin typeface="+mn-ea"/>
              </a:rPr>
              <a:t>Availability</a:t>
            </a:r>
            <a:r>
              <a:rPr kumimoji="1" lang="ja-JP" altLang="en-US" sz="1050" b="0" i="0" u="none" strike="noStrike" kern="1200" dirty="0">
                <a:solidFill>
                  <a:srgbClr val="222222"/>
                </a:solidFill>
                <a:effectLst/>
                <a:latin typeface="+mn-ea"/>
              </a:rPr>
              <a:t>）の頭文字をとって「</a:t>
            </a:r>
            <a:r>
              <a:rPr kumimoji="1" lang="en-US" altLang="ja-JP" sz="1050" b="0" i="0" u="none" strike="noStrike" kern="1200" dirty="0">
                <a:solidFill>
                  <a:srgbClr val="222222"/>
                </a:solidFill>
                <a:effectLst/>
                <a:latin typeface="+mn-ea"/>
              </a:rPr>
              <a:t>CIA</a:t>
            </a:r>
            <a:r>
              <a:rPr kumimoji="1" lang="ja-JP" altLang="en-US" sz="1050" b="0" i="0" u="none" strike="noStrike" kern="1200" dirty="0">
                <a:solidFill>
                  <a:srgbClr val="222222"/>
                </a:solidFill>
                <a:effectLst/>
                <a:latin typeface="+mn-ea"/>
              </a:rPr>
              <a:t>」と呼ぶ</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ja-JP" altLang="en-US" sz="1050" b="0" i="0" u="none" strike="noStrike" kern="1200" dirty="0">
                <a:solidFill>
                  <a:srgbClr val="222222"/>
                </a:solidFill>
                <a:effectLst/>
                <a:latin typeface="+mn-ea"/>
                <a:hlinkClick r:id="rId65" action="ppaction://hlinksldjump"/>
              </a:rPr>
              <a:t>第</a:t>
            </a:r>
            <a:r>
              <a:rPr kumimoji="1" lang="en-US" altLang="ja-JP" sz="1050" b="0" i="0" u="none" strike="noStrike" kern="1200" dirty="0">
                <a:solidFill>
                  <a:srgbClr val="222222"/>
                </a:solidFill>
                <a:effectLst/>
                <a:latin typeface="+mn-ea"/>
                <a:hlinkClick r:id="rId65" action="ppaction://hlinksldjump"/>
              </a:rPr>
              <a:t>3</a:t>
            </a:r>
            <a:r>
              <a:rPr kumimoji="1" lang="ja-JP" altLang="en-US" sz="1050" b="0" i="0" u="none" strike="noStrike" kern="1200" dirty="0">
                <a:solidFill>
                  <a:srgbClr val="222222"/>
                </a:solidFill>
                <a:effectLst/>
                <a:latin typeface="+mn-ea"/>
                <a:hlinkClick r:id="rId65" action="ppaction://hlinksldjump"/>
              </a:rPr>
              <a:t>章コラム</a:t>
            </a:r>
            <a:r>
              <a:rPr kumimoji="1" lang="ja-JP" altLang="en-US" sz="1050" b="0" i="0" u="none" strike="noStrike" kern="1200" dirty="0">
                <a:solidFill>
                  <a:srgbClr val="222222"/>
                </a:solidFill>
                <a:effectLst/>
                <a:latin typeface="+mn-ea"/>
              </a:rPr>
              <a:t>、</a:t>
            </a:r>
            <a:r>
              <a:rPr kumimoji="1" lang="ja-JP" altLang="en-US" sz="1050" b="0" i="0" u="none" strike="noStrike" kern="1200" dirty="0">
                <a:solidFill>
                  <a:srgbClr val="222222"/>
                </a:solidFill>
                <a:effectLst/>
                <a:latin typeface="+mn-ea"/>
                <a:hlinkClick r:id="rId66" action="ppaction://hlinksldjump"/>
              </a:rPr>
              <a:t>第</a:t>
            </a:r>
            <a:r>
              <a:rPr kumimoji="1" lang="en-US" altLang="ja-JP" sz="1050" b="0" i="0" u="none" strike="noStrike" kern="1200" dirty="0">
                <a:solidFill>
                  <a:srgbClr val="222222"/>
                </a:solidFill>
                <a:effectLst/>
                <a:latin typeface="+mn-ea"/>
                <a:hlinkClick r:id="rId66" action="ppaction://hlinksldjump"/>
              </a:rPr>
              <a:t>10</a:t>
            </a:r>
            <a:r>
              <a:rPr kumimoji="1" lang="ja-JP" altLang="en-US" sz="1050" b="0" i="0" u="none" strike="noStrike" kern="1200" dirty="0">
                <a:solidFill>
                  <a:srgbClr val="222222"/>
                </a:solidFill>
                <a:effectLst/>
                <a:latin typeface="+mn-ea"/>
                <a:hlinkClick r:id="rId66" action="ppaction://hlinksldjump"/>
              </a:rPr>
              <a:t>章コラム</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en-US"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真正性</a:t>
            </a:r>
            <a:endParaRPr lang="ja-JP" altLang="ja-JP" sz="1050" b="0" i="0" u="none" strike="noStrike" dirty="0">
              <a:solidFill>
                <a:schemeClr val="accent1">
                  <a:lumMod val="75000"/>
                </a:schemeClr>
              </a:solidFill>
              <a:effectLst/>
              <a:latin typeface="+mn-ea"/>
            </a:endParaRPr>
          </a:p>
          <a:p>
            <a:r>
              <a:rPr kumimoji="1" lang="ja-JP" altLang="ja-JP" sz="1050" b="0" i="0" u="none" strike="noStrike" kern="1200" dirty="0">
                <a:solidFill>
                  <a:srgbClr val="222222"/>
                </a:solidFill>
                <a:effectLst/>
                <a:latin typeface="+mn-ea"/>
              </a:rPr>
              <a:t>情報セキュリティマネジメントの付加的な要素で、利用者、プロセス、システム、情報などが、主張どおりであることを確実にする特性のこと。真正性を低下させる例としては、なりすまし行為などがある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67" action="ppaction://hlinksldjump"/>
              </a:rPr>
              <a:t>2-1-3</a:t>
            </a:r>
            <a:r>
              <a:rPr kumimoji="1" lang="ja-JP" altLang="en-US" sz="1050" b="0" i="0" u="none" strike="noStrike" kern="1200" dirty="0">
                <a:solidFill>
                  <a:srgbClr val="222222"/>
                </a:solidFill>
                <a:effectLst/>
                <a:latin typeface="+mn-ea"/>
              </a:rPr>
              <a:t>、</a:t>
            </a:r>
            <a:r>
              <a:rPr kumimoji="1" lang="ja-JP" altLang="en-US" sz="1050" b="0" i="0" u="none" strike="noStrike" kern="1200" dirty="0">
                <a:solidFill>
                  <a:srgbClr val="222222"/>
                </a:solidFill>
                <a:effectLst/>
                <a:latin typeface="+mn-ea"/>
                <a:hlinkClick r:id="rId65" action="ppaction://hlinksldjump"/>
              </a:rPr>
              <a:t>第</a:t>
            </a:r>
            <a:r>
              <a:rPr kumimoji="1" lang="en-US" altLang="ja-JP" sz="1050" b="0" i="0" u="none" strike="noStrike" kern="1200" dirty="0">
                <a:solidFill>
                  <a:srgbClr val="222222"/>
                </a:solidFill>
                <a:effectLst/>
                <a:latin typeface="+mn-ea"/>
                <a:hlinkClick r:id="rId65" action="ppaction://hlinksldjump"/>
              </a:rPr>
              <a:t>3</a:t>
            </a:r>
            <a:r>
              <a:rPr kumimoji="1" lang="ja-JP" altLang="en-US" sz="1050" b="0" i="0" u="none" strike="noStrike" kern="1200" dirty="0">
                <a:solidFill>
                  <a:srgbClr val="222222"/>
                </a:solidFill>
                <a:effectLst/>
                <a:latin typeface="+mn-ea"/>
                <a:hlinkClick r:id="rId65" action="ppaction://hlinksldjump"/>
              </a:rPr>
              <a:t>章コラム</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2" action="ppaction://hlinksldjump"/>
              </a:rPr>
              <a:t>6-1-3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68" action="ppaction://hlinksldjump"/>
              </a:rPr>
              <a:t>7-2-1</a:t>
            </a:r>
            <a:r>
              <a:rPr kumimoji="1" lang="ja-JP" altLang="en-US" sz="1050" b="0" i="0" u="none" strike="noStrike" kern="1200" dirty="0">
                <a:solidFill>
                  <a:srgbClr val="222222"/>
                </a:solidFill>
                <a:effectLst/>
                <a:latin typeface="+mn-ea"/>
              </a:rPr>
              <a:t>、</a:t>
            </a:r>
            <a:r>
              <a:rPr kumimoji="1" lang="ja-JP" altLang="en-US" sz="1050" b="0" i="0" u="none" strike="noStrike" kern="1200" dirty="0">
                <a:solidFill>
                  <a:srgbClr val="222222"/>
                </a:solidFill>
                <a:effectLst/>
                <a:latin typeface="+mn-ea"/>
                <a:hlinkClick r:id="rId66" action="ppaction://hlinksldjump"/>
              </a:rPr>
              <a:t>第</a:t>
            </a:r>
            <a:r>
              <a:rPr kumimoji="1" lang="en-US" altLang="ja-JP" sz="1050" b="0" i="0" u="none" strike="noStrike" kern="1200" dirty="0">
                <a:solidFill>
                  <a:srgbClr val="222222"/>
                </a:solidFill>
                <a:effectLst/>
                <a:latin typeface="+mn-ea"/>
                <a:hlinkClick r:id="rId66" action="ppaction://hlinksldjump"/>
              </a:rPr>
              <a:t>10</a:t>
            </a:r>
            <a:r>
              <a:rPr kumimoji="1" lang="ja-JP" altLang="en-US" sz="1050" b="0" i="0" u="none" strike="noStrike" kern="1200" dirty="0">
                <a:solidFill>
                  <a:srgbClr val="222222"/>
                </a:solidFill>
                <a:effectLst/>
                <a:latin typeface="+mn-ea"/>
                <a:hlinkClick r:id="rId66" action="ppaction://hlinksldjump"/>
              </a:rPr>
              <a:t>章コラム</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69" action="ppaction://hlinksldjump"/>
              </a:rPr>
              <a:t>17-1-2</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en-US" altLang="ja-JP" sz="1050" b="1" i="0" u="none" strike="noStrike" kern="1200" dirty="0">
                <a:solidFill>
                  <a:srgbClr val="2F5597"/>
                </a:solidFill>
                <a:effectLst/>
                <a:latin typeface="+mn-ea"/>
              </a:rPr>
              <a:t>■</a:t>
            </a:r>
            <a:r>
              <a:rPr kumimoji="1" lang="ja-JP" altLang="en-US" sz="1050" b="1" dirty="0">
                <a:solidFill>
                  <a:schemeClr val="accent1">
                    <a:lumMod val="75000"/>
                  </a:schemeClr>
                </a:solidFill>
                <a:latin typeface="+mn-ea"/>
              </a:rPr>
              <a:t>信頼</a:t>
            </a:r>
            <a:r>
              <a:rPr kumimoji="1" lang="ja-JP" altLang="ja-JP" sz="1050" b="1" dirty="0">
                <a:solidFill>
                  <a:schemeClr val="accent1">
                    <a:lumMod val="75000"/>
                  </a:schemeClr>
                </a:solidFill>
                <a:latin typeface="+mn-ea"/>
              </a:rPr>
              <a:t>性</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システムが実行する処理に欠陥や不具合がなく、想定した通りの処理が実行される特性</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ja-JP" altLang="en-US" sz="1050" b="0" i="0" u="none" strike="noStrike" kern="1200" dirty="0">
                <a:solidFill>
                  <a:srgbClr val="222222"/>
                </a:solidFill>
                <a:effectLst/>
                <a:latin typeface="+mn-ea"/>
                <a:hlinkClick r:id="rId65" action="ppaction://hlinksldjump"/>
              </a:rPr>
              <a:t>第</a:t>
            </a:r>
            <a:r>
              <a:rPr kumimoji="1" lang="en-US" altLang="ja-JP" sz="1050" b="0" i="0" u="none" strike="noStrike" kern="1200" dirty="0">
                <a:solidFill>
                  <a:srgbClr val="222222"/>
                </a:solidFill>
                <a:effectLst/>
                <a:latin typeface="+mn-ea"/>
                <a:hlinkClick r:id="rId65" action="ppaction://hlinksldjump"/>
              </a:rPr>
              <a:t>3</a:t>
            </a:r>
            <a:r>
              <a:rPr kumimoji="1" lang="ja-JP" altLang="en-US" sz="1050" b="0" i="0" u="none" strike="noStrike" kern="1200" dirty="0">
                <a:solidFill>
                  <a:srgbClr val="222222"/>
                </a:solidFill>
                <a:effectLst/>
                <a:latin typeface="+mn-ea"/>
                <a:hlinkClick r:id="rId65" action="ppaction://hlinksldjump"/>
              </a:rPr>
              <a:t>章コラム</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0" action="ppaction://hlinksldjump"/>
              </a:rPr>
              <a:t>6-1-1</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12" action="ppaction://hlinksldjump"/>
              </a:rPr>
              <a:t>6-1-3</a:t>
            </a:r>
            <a:r>
              <a:rPr kumimoji="1" lang="ja-JP" altLang="en-US" sz="1050" dirty="0">
                <a:solidFill>
                  <a:srgbClr val="222222"/>
                </a:solidFill>
                <a:latin typeface="+mn-ea"/>
              </a:rPr>
              <a:t>、</a:t>
            </a:r>
            <a:r>
              <a:rPr kumimoji="1" lang="en-US" altLang="ja-JP" sz="1050" dirty="0">
                <a:solidFill>
                  <a:srgbClr val="222222"/>
                </a:solidFill>
                <a:latin typeface="+mn-ea"/>
                <a:hlinkClick r:id="rId68" action="ppaction://hlinksldjump"/>
              </a:rPr>
              <a:t>7-2-1</a:t>
            </a:r>
            <a:r>
              <a:rPr kumimoji="1" lang="ja-JP" altLang="en-US" sz="1050" dirty="0">
                <a:solidFill>
                  <a:srgbClr val="222222"/>
                </a:solidFill>
                <a:latin typeface="+mn-ea"/>
              </a:rPr>
              <a:t>、</a:t>
            </a:r>
            <a:r>
              <a:rPr kumimoji="1" lang="en-US" altLang="ja-JP" sz="1050" dirty="0">
                <a:solidFill>
                  <a:srgbClr val="222222"/>
                </a:solidFill>
                <a:latin typeface="+mn-ea"/>
                <a:hlinkClick r:id="rId70" action="ppaction://hlinksldjump"/>
              </a:rPr>
              <a:t>7-4-1</a:t>
            </a:r>
            <a:r>
              <a:rPr kumimoji="1" lang="ja-JP" altLang="en-US" sz="1050" b="0" i="0" u="none" strike="noStrike" kern="1200" dirty="0">
                <a:solidFill>
                  <a:srgbClr val="222222"/>
                </a:solidFill>
                <a:effectLst/>
                <a:latin typeface="+mn-ea"/>
              </a:rPr>
              <a:t>、</a:t>
            </a:r>
            <a:r>
              <a:rPr kumimoji="1" lang="ja-JP" altLang="en-US" sz="1050" b="0" i="0" u="none" strike="noStrike" kern="1200" dirty="0">
                <a:solidFill>
                  <a:srgbClr val="222222"/>
                </a:solidFill>
                <a:effectLst/>
                <a:latin typeface="+mn-ea"/>
                <a:hlinkClick r:id="rId66" action="ppaction://hlinksldjump"/>
              </a:rPr>
              <a:t>第</a:t>
            </a:r>
            <a:r>
              <a:rPr kumimoji="1" lang="en-US" altLang="ja-JP" sz="1050" b="0" i="0" u="none" strike="noStrike" kern="1200" dirty="0">
                <a:solidFill>
                  <a:srgbClr val="222222"/>
                </a:solidFill>
                <a:effectLst/>
                <a:latin typeface="+mn-ea"/>
                <a:hlinkClick r:id="rId66" action="ppaction://hlinksldjump"/>
              </a:rPr>
              <a:t>10</a:t>
            </a:r>
            <a:r>
              <a:rPr kumimoji="1" lang="ja-JP" altLang="en-US" sz="1050" b="0" i="0" u="none" strike="noStrike" kern="1200" dirty="0">
                <a:solidFill>
                  <a:srgbClr val="222222"/>
                </a:solidFill>
                <a:effectLst/>
                <a:latin typeface="+mn-ea"/>
                <a:hlinkClick r:id="rId66" action="ppaction://hlinksldjump"/>
              </a:rPr>
              <a:t>章コラム</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7" action="ppaction://hlinksldjump"/>
              </a:rPr>
              <a:t>13-2-5</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0" action="ppaction://hlinksldjump"/>
              </a:rPr>
              <a:t>14-1-2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71" action="ppaction://hlinksldjump"/>
              </a:rPr>
              <a:t>17-1-2</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en-US" sz="1050" b="1" i="0" u="none" strike="noStrike" kern="1200" dirty="0">
                <a:solidFill>
                  <a:srgbClr val="2F5597"/>
                </a:solidFill>
                <a:effectLst/>
                <a:latin typeface="+mn-ea"/>
              </a:rPr>
              <a:t>スクリーンセーバ</a:t>
            </a:r>
            <a:endParaRPr kumimoji="1" lang="en-US" altLang="ja-JP" sz="1050" b="1" i="0" u="none" strike="noStrike" kern="1200" dirty="0">
              <a:solidFill>
                <a:srgbClr val="2F5597"/>
              </a:solidFill>
              <a:effectLst/>
              <a:latin typeface="+mn-ea"/>
            </a:endParaRPr>
          </a:p>
          <a:p>
            <a:r>
              <a:rPr kumimoji="1" lang="ja-JP" altLang="en-US" sz="1050" b="0" i="0" u="none" strike="noStrike" kern="1200" dirty="0">
                <a:solidFill>
                  <a:srgbClr val="222222"/>
                </a:solidFill>
                <a:effectLst/>
                <a:latin typeface="+mn-ea"/>
              </a:rPr>
              <a:t>離席時に</a:t>
            </a:r>
            <a:r>
              <a:rPr kumimoji="1" lang="en-US" altLang="ja-JP" sz="1050" b="0" i="0" u="none" strike="noStrike" kern="1200" dirty="0">
                <a:solidFill>
                  <a:srgbClr val="222222"/>
                </a:solidFill>
                <a:effectLst/>
                <a:latin typeface="+mn-ea"/>
              </a:rPr>
              <a:t>PC</a:t>
            </a:r>
            <a:r>
              <a:rPr kumimoji="1" lang="ja-JP" altLang="en-US" sz="1050" b="0" i="0" u="none" strike="noStrike" kern="1200" dirty="0">
                <a:solidFill>
                  <a:srgbClr val="222222"/>
                </a:solidFill>
                <a:effectLst/>
                <a:latin typeface="+mn-ea"/>
              </a:rPr>
              <a:t>の画面の内容を盗み見されることを防ぐ機能のこと。</a:t>
            </a:r>
            <a:r>
              <a:rPr kumimoji="1" lang="en-US" altLang="ja-JP" sz="1050" b="0" i="0" u="none" strike="noStrike" kern="1200" dirty="0">
                <a:solidFill>
                  <a:srgbClr val="222222"/>
                </a:solidFill>
                <a:effectLst/>
                <a:latin typeface="+mn-ea"/>
              </a:rPr>
              <a:t>PC</a:t>
            </a:r>
            <a:r>
              <a:rPr kumimoji="1" lang="ja-JP" altLang="en-US" sz="1050" b="0" i="0" u="none" strike="noStrike" kern="1200" dirty="0">
                <a:solidFill>
                  <a:srgbClr val="222222"/>
                </a:solidFill>
                <a:effectLst/>
                <a:latin typeface="+mn-ea"/>
              </a:rPr>
              <a:t>に対して一定時間ユーザによる操作がなかった場合、自動的にアニメーションや写真などを表示し、作業中の情報を見せないようにする。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47" action="ppaction://hlinksldjump"/>
              </a:rPr>
              <a:t>13-2-5</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72" action="ppaction://hlinksldjump"/>
              </a:rPr>
              <a:t>17-1-2</a:t>
            </a:r>
            <a:endParaRPr kumimoji="1" lang="en-US" altLang="ja-JP" sz="1050" b="0" i="0" u="none" strike="noStrike" kern="1200" dirty="0">
              <a:solidFill>
                <a:srgbClr val="222222"/>
              </a:solidFill>
              <a:effectLst/>
              <a:latin typeface="+mn-ea"/>
            </a:endParaRPr>
          </a:p>
          <a:p>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スクリーンロック</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ja-JP" sz="1050" b="0" i="0" u="none" strike="noStrike" kern="1200" dirty="0">
                <a:solidFill>
                  <a:srgbClr val="222222"/>
                </a:solidFill>
                <a:effectLst/>
                <a:latin typeface="+mn-ea"/>
              </a:rPr>
              <a:t>デバイスの誤動作や勝手に操作されることを防ぐための機能。スクリーンロック画面になっている</a:t>
            </a:r>
            <a:r>
              <a:rPr kumimoji="1" lang="ja-JP" altLang="en-US" sz="1050" b="0" i="0" u="none" strike="noStrike" kern="1200" dirty="0">
                <a:solidFill>
                  <a:srgbClr val="222222"/>
                </a:solidFill>
                <a:effectLst/>
                <a:latin typeface="+mn-ea"/>
              </a:rPr>
              <a:t>とき</a:t>
            </a:r>
            <a:r>
              <a:rPr kumimoji="1" lang="ja-JP" altLang="ja-JP" sz="1050" b="0" i="0" u="none" strike="noStrike" kern="1200" dirty="0">
                <a:solidFill>
                  <a:srgbClr val="222222"/>
                </a:solidFill>
                <a:effectLst/>
                <a:latin typeface="+mn-ea"/>
              </a:rPr>
              <a:t>はパスワードやロックパターンの入力、指紋や顔の認証をしなければ解除することができない</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dirty="0">
                <a:solidFill>
                  <a:srgbClr val="222222"/>
                </a:solidFill>
                <a:latin typeface="+mn-ea"/>
                <a:hlinkClick r:id="rId73" action="ppaction://hlinksldjump"/>
              </a:rPr>
              <a:t>2</a:t>
            </a:r>
            <a:r>
              <a:rPr kumimoji="1" lang="en-US" altLang="ja-JP" sz="1050" b="0" i="0" u="none" strike="noStrike" kern="1200" dirty="0">
                <a:solidFill>
                  <a:srgbClr val="222222"/>
                </a:solidFill>
                <a:effectLst/>
                <a:latin typeface="+mn-ea"/>
                <a:hlinkClick r:id="rId73" action="ppaction://hlinksldjump"/>
              </a:rPr>
              <a:t>-2-2</a:t>
            </a:r>
            <a:r>
              <a:rPr kumimoji="1" lang="ja-JP" altLang="en-US" sz="1050" dirty="0">
                <a:solidFill>
                  <a:srgbClr val="222222"/>
                </a:solidFill>
                <a:latin typeface="+mn-ea"/>
              </a:rPr>
              <a:t>、</a:t>
            </a:r>
            <a:r>
              <a:rPr kumimoji="1" lang="en-US" altLang="ja-JP" sz="1050" dirty="0">
                <a:solidFill>
                  <a:srgbClr val="222222"/>
                </a:solidFill>
                <a:latin typeface="+mn-ea"/>
                <a:hlinkClick r:id="rId74" action="ppaction://hlinksldjump"/>
              </a:rPr>
              <a:t>16-1-2</a:t>
            </a:r>
            <a:endParaRPr kumimoji="1" lang="en-US" altLang="ja-JP" sz="1050" b="0" i="0" u="none" strike="noStrike" kern="1200" dirty="0">
              <a:solidFill>
                <a:srgbClr val="222222"/>
              </a:solidFill>
              <a:effectLst/>
              <a:latin typeface="+mn-ea"/>
            </a:endParaRPr>
          </a:p>
        </p:txBody>
      </p:sp>
    </p:spTree>
    <p:extLst>
      <p:ext uri="{BB962C8B-B14F-4D97-AF65-F5344CB8AC3E}">
        <p14:creationId xmlns:p14="http://schemas.microsoft.com/office/powerpoint/2010/main" val="34663824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0AC6F4ED-11DA-600A-BEA2-84F513366DAC}"/>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09</a:t>
            </a:r>
          </a:p>
        </p:txBody>
      </p:sp>
      <p:graphicFrame>
        <p:nvGraphicFramePr>
          <p:cNvPr id="3" name="表 3">
            <a:extLst>
              <a:ext uri="{FF2B5EF4-FFF2-40B4-BE49-F238E27FC236}">
                <a16:creationId xmlns:a16="http://schemas.microsoft.com/office/drawing/2014/main" id="{6974FBD4-3D3D-D85A-0A7E-51BA45759187}"/>
              </a:ext>
            </a:extLst>
          </p:cNvPr>
          <p:cNvGraphicFramePr>
            <a:graphicFrameLocks noGrp="1"/>
          </p:cNvGraphicFramePr>
          <p:nvPr>
            <p:ph sz="quarter" idx="24"/>
            <p:extLst>
              <p:ext uri="{D42A27DB-BD31-4B8C-83A1-F6EECF244321}">
                <p14:modId xmlns:p14="http://schemas.microsoft.com/office/powerpoint/2010/main" val="2170780908"/>
              </p:ext>
            </p:extLst>
          </p:nvPr>
        </p:nvGraphicFramePr>
        <p:xfrm>
          <a:off x="619049" y="2324100"/>
          <a:ext cx="5612400" cy="5257800"/>
        </p:xfrm>
        <a:graphic>
          <a:graphicData uri="http://schemas.openxmlformats.org/drawingml/2006/table">
            <a:tbl>
              <a:tblPr firstRow="1" bandRow="1">
                <a:tableStyleId>{5C22544A-7EE6-4342-B048-85BDC9FD1C3A}</a:tableStyleId>
              </a:tblPr>
              <a:tblGrid>
                <a:gridCol w="211537">
                  <a:extLst>
                    <a:ext uri="{9D8B030D-6E8A-4147-A177-3AD203B41FA5}">
                      <a16:colId xmlns:a16="http://schemas.microsoft.com/office/drawing/2014/main" val="2466590737"/>
                    </a:ext>
                  </a:extLst>
                </a:gridCol>
                <a:gridCol w="299714">
                  <a:extLst>
                    <a:ext uri="{9D8B030D-6E8A-4147-A177-3AD203B41FA5}">
                      <a16:colId xmlns:a16="http://schemas.microsoft.com/office/drawing/2014/main" val="308040514"/>
                    </a:ext>
                  </a:extLst>
                </a:gridCol>
                <a:gridCol w="5101149">
                  <a:extLst>
                    <a:ext uri="{9D8B030D-6E8A-4147-A177-3AD203B41FA5}">
                      <a16:colId xmlns:a16="http://schemas.microsoft.com/office/drawing/2014/main" val="3590256219"/>
                    </a:ext>
                  </a:extLst>
                </a:gridCol>
              </a:tblGrid>
              <a:tr h="0">
                <a:tc gridSpan="2">
                  <a:txBody>
                    <a:bodyPr/>
                    <a:lstStyle/>
                    <a:p>
                      <a:pPr algn="ctr"/>
                      <a:r>
                        <a:rPr kumimoji="1" lang="en-US" altLang="ja-JP" sz="700">
                          <a:latin typeface="+mn-ea"/>
                          <a:ea typeface="+mn-ea"/>
                        </a:rPr>
                        <a:t>No</a:t>
                      </a:r>
                      <a:endParaRPr kumimoji="1" lang="ja-JP" altLang="en-US" sz="700">
                        <a:latin typeface="+mn-ea"/>
                        <a:ea typeface="+mn-e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1">
                        <a:lumMod val="75000"/>
                      </a:schemeClr>
                    </a:solidFill>
                  </a:tcPr>
                </a:tc>
                <a:tc hMerge="1">
                  <a:txBody>
                    <a:bodyPr/>
                    <a:lstStyle/>
                    <a:p>
                      <a:endParaRPr kumimoji="1" lang="ja-JP" altLang="en-US" sz="1050"/>
                    </a:p>
                  </a:txBody>
                  <a:tcPr/>
                </a:tc>
                <a:tc>
                  <a:txBody>
                    <a:bodyPr/>
                    <a:lstStyle/>
                    <a:p>
                      <a:pPr algn="ctr"/>
                      <a:r>
                        <a:rPr kumimoji="1" lang="ja-JP" altLang="en-US" sz="700">
                          <a:latin typeface="+mn-ea"/>
                          <a:ea typeface="+mn-ea"/>
                        </a:rPr>
                        <a:t>診断内容</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822924572"/>
                  </a:ext>
                </a:extLst>
              </a:tr>
              <a:tr h="0">
                <a:tc rowSpan="5">
                  <a:txBody>
                    <a:bodyPr/>
                    <a:lstStyle/>
                    <a:p>
                      <a:pPr algn="ctr"/>
                      <a:r>
                        <a:rPr kumimoji="1" lang="ja-JP" altLang="en-US" sz="700">
                          <a:latin typeface="+mn-ea"/>
                          <a:ea typeface="+mn-ea"/>
                        </a:rPr>
                        <a:t>基本的対策</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r>
                        <a:rPr kumimoji="1" lang="en-US" altLang="ja-JP" sz="700">
                          <a:latin typeface="+mn-ea"/>
                          <a:ea typeface="+mn-ea"/>
                        </a:rPr>
                        <a:t>1</a:t>
                      </a:r>
                      <a:endParaRPr kumimoji="1" lang="ja-JP" altLang="en-US" sz="700">
                        <a:latin typeface="+mn-ea"/>
                        <a:ea typeface="+mn-e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パソコンやスマホなど情報機器の </a:t>
                      </a:r>
                      <a:r>
                        <a:rPr kumimoji="1" lang="en-US" altLang="ja-JP" sz="700">
                          <a:latin typeface="+mn-ea"/>
                          <a:ea typeface="+mn-ea"/>
                        </a:rPr>
                        <a:t>OS </a:t>
                      </a:r>
                      <a:r>
                        <a:rPr kumimoji="1" lang="ja-JP" altLang="en-US" sz="700">
                          <a:latin typeface="+mn-ea"/>
                          <a:ea typeface="+mn-ea"/>
                        </a:rPr>
                        <a:t>やソフトウェアは常に最新の状態にしていますか？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4028520307"/>
                  </a:ext>
                </a:extLst>
              </a:tr>
              <a:tr h="0">
                <a:tc vMerge="1">
                  <a:txBody>
                    <a:bodyPr/>
                    <a:lstStyle/>
                    <a:p>
                      <a:pPr algn="ctr"/>
                      <a:endParaRPr kumimoji="1" lang="ja-JP" altLang="en-US" sz="1050"/>
                    </a:p>
                  </a:txBody>
                  <a:tcPr/>
                </a:tc>
                <a:tc>
                  <a:txBody>
                    <a:bodyPr/>
                    <a:lstStyle/>
                    <a:p>
                      <a:pPr algn="ctr"/>
                      <a:r>
                        <a:rPr kumimoji="1" lang="en-US" altLang="ja-JP" sz="700">
                          <a:latin typeface="+mn-ea"/>
                          <a:ea typeface="+mn-ea"/>
                        </a:rPr>
                        <a:t>2</a:t>
                      </a:r>
                      <a:endParaRPr kumimoji="1" lang="ja-JP" altLang="en-US" sz="700">
                        <a:latin typeface="+mn-ea"/>
                        <a:ea typeface="+mn-e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パソコンやスマホなどにはウイルス対策ソフトを導入し、ウイルス定義ファイルは最新の状態にしていますか？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787357997"/>
                  </a:ext>
                </a:extLst>
              </a:tr>
              <a:tr h="0">
                <a:tc vMerge="1">
                  <a:txBody>
                    <a:bodyPr/>
                    <a:lstStyle/>
                    <a:p>
                      <a:pPr algn="ctr"/>
                      <a:endParaRPr kumimoji="1" lang="ja-JP" altLang="en-US" sz="1050"/>
                    </a:p>
                  </a:txBody>
                  <a:tcPr/>
                </a:tc>
                <a:tc>
                  <a:txBody>
                    <a:bodyPr/>
                    <a:lstStyle/>
                    <a:p>
                      <a:pPr algn="ctr"/>
                      <a:r>
                        <a:rPr kumimoji="1" lang="en-US" altLang="ja-JP" sz="700">
                          <a:latin typeface="+mn-ea"/>
                          <a:ea typeface="+mn-ea"/>
                        </a:rPr>
                        <a:t>3</a:t>
                      </a:r>
                      <a:endParaRPr kumimoji="1" lang="ja-JP" altLang="en-US" sz="700">
                        <a:latin typeface="+mn-ea"/>
                        <a:ea typeface="+mn-e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パスワードは破られにくい「長く」「複雑な」パスワードを設定していますか？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4027591078"/>
                  </a:ext>
                </a:extLst>
              </a:tr>
              <a:tr h="0">
                <a:tc vMerge="1">
                  <a:txBody>
                    <a:bodyPr/>
                    <a:lstStyle/>
                    <a:p>
                      <a:pPr algn="ctr"/>
                      <a:endParaRPr kumimoji="1" lang="ja-JP" altLang="en-US" sz="1050"/>
                    </a:p>
                  </a:txBody>
                  <a:tcPr/>
                </a:tc>
                <a:tc>
                  <a:txBody>
                    <a:bodyPr/>
                    <a:lstStyle/>
                    <a:p>
                      <a:pPr algn="ctr"/>
                      <a:r>
                        <a:rPr kumimoji="1" lang="en-US" altLang="ja-JP" sz="700">
                          <a:latin typeface="+mn-ea"/>
                          <a:ea typeface="+mn-ea"/>
                        </a:rPr>
                        <a:t>4</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重要情報に対する適切なアクセス制限を行っていますか？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089376459"/>
                  </a:ext>
                </a:extLst>
              </a:tr>
              <a:tr h="0">
                <a:tc vMerge="1">
                  <a:txBody>
                    <a:bodyPr/>
                    <a:lstStyle/>
                    <a:p>
                      <a:pPr algn="ctr"/>
                      <a:endParaRPr kumimoji="1" lang="ja-JP" altLang="en-US" sz="1050"/>
                    </a:p>
                  </a:txBody>
                  <a:tcPr/>
                </a:tc>
                <a:tc>
                  <a:txBody>
                    <a:bodyPr/>
                    <a:lstStyle/>
                    <a:p>
                      <a:pPr algn="ctr"/>
                      <a:r>
                        <a:rPr kumimoji="1" lang="en-US" altLang="ja-JP" sz="700">
                          <a:latin typeface="+mn-ea"/>
                          <a:ea typeface="+mn-ea"/>
                        </a:rPr>
                        <a:t>5</a:t>
                      </a:r>
                      <a:endParaRPr kumimoji="1" lang="ja-JP" altLang="en-US" sz="700">
                        <a:latin typeface="+mn-ea"/>
                        <a:ea typeface="+mn-e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新たな脅威や攻撃の手口を知り対策を社内共有する仕組みはできていますか？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437034925"/>
                  </a:ext>
                </a:extLst>
              </a:tr>
              <a:tr h="0">
                <a:tc rowSpan="13">
                  <a:txBody>
                    <a:bodyPr/>
                    <a:lstStyle/>
                    <a:p>
                      <a:pPr algn="ctr"/>
                      <a:r>
                        <a:rPr kumimoji="1" lang="ja-JP" altLang="en-US" sz="700">
                          <a:latin typeface="+mn-ea"/>
                          <a:ea typeface="+mn-ea"/>
                        </a:rPr>
                        <a:t>従業員としての対策</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ctr"/>
                      <a:r>
                        <a:rPr kumimoji="1" lang="en-US" altLang="ja-JP" sz="700">
                          <a:latin typeface="+mn-ea"/>
                          <a:ea typeface="+mn-ea"/>
                        </a:rPr>
                        <a:t>6</a:t>
                      </a:r>
                      <a:endParaRPr kumimoji="1" lang="ja-JP" altLang="en-US" sz="700">
                        <a:latin typeface="+mn-ea"/>
                        <a:ea typeface="+mn-e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電子メールの添付ファイルや本文中の</a:t>
                      </a:r>
                      <a:r>
                        <a:rPr kumimoji="1" lang="en-US" altLang="ja-JP" sz="700">
                          <a:latin typeface="+mn-ea"/>
                          <a:ea typeface="+mn-ea"/>
                        </a:rPr>
                        <a:t>URL</a:t>
                      </a:r>
                      <a:r>
                        <a:rPr kumimoji="1" lang="ja-JP" altLang="en-US" sz="700">
                          <a:latin typeface="+mn-ea"/>
                          <a:ea typeface="+mn-ea"/>
                        </a:rPr>
                        <a:t>リンクを介したウイルス感染に気をつけていますか？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569790205"/>
                  </a:ext>
                </a:extLst>
              </a:tr>
              <a:tr h="0">
                <a:tc vMerge="1">
                  <a:txBody>
                    <a:bodyPr/>
                    <a:lstStyle/>
                    <a:p>
                      <a:pPr algn="ctr"/>
                      <a:endParaRPr kumimoji="1" lang="ja-JP" altLang="en-US" sz="1050"/>
                    </a:p>
                  </a:txBody>
                  <a:tcPr/>
                </a:tc>
                <a:tc>
                  <a:txBody>
                    <a:bodyPr/>
                    <a:lstStyle/>
                    <a:p>
                      <a:pPr algn="ctr"/>
                      <a:r>
                        <a:rPr kumimoji="1" lang="en-US" altLang="ja-JP" sz="700">
                          <a:latin typeface="+mn-ea"/>
                          <a:ea typeface="+mn-ea"/>
                        </a:rPr>
                        <a:t>7</a:t>
                      </a:r>
                      <a:endParaRPr kumimoji="1" lang="ja-JP" altLang="en-US" sz="700">
                        <a:latin typeface="+mn-ea"/>
                        <a:ea typeface="+mn-e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電子メールや </a:t>
                      </a:r>
                      <a:r>
                        <a:rPr kumimoji="1" lang="en-US" altLang="ja-JP" sz="700">
                          <a:latin typeface="+mn-ea"/>
                          <a:ea typeface="+mn-ea"/>
                        </a:rPr>
                        <a:t>FAX </a:t>
                      </a:r>
                      <a:r>
                        <a:rPr kumimoji="1" lang="ja-JP" altLang="en-US" sz="700">
                          <a:latin typeface="+mn-ea"/>
                          <a:ea typeface="+mn-ea"/>
                        </a:rPr>
                        <a:t>の宛先の送信ミスを防ぐ取組を実施していますか？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465031418"/>
                  </a:ext>
                </a:extLst>
              </a:tr>
              <a:tr h="0">
                <a:tc vMerge="1">
                  <a:txBody>
                    <a:bodyPr/>
                    <a:lstStyle/>
                    <a:p>
                      <a:pPr algn="ctr"/>
                      <a:endParaRPr kumimoji="1" lang="ja-JP" altLang="en-US" sz="1050"/>
                    </a:p>
                  </a:txBody>
                  <a:tcPr/>
                </a:tc>
                <a:tc>
                  <a:txBody>
                    <a:bodyPr/>
                    <a:lstStyle/>
                    <a:p>
                      <a:pPr algn="ctr"/>
                      <a:r>
                        <a:rPr kumimoji="1" lang="en-US" altLang="ja-JP" sz="700">
                          <a:latin typeface="+mn-ea"/>
                          <a:ea typeface="+mn-ea"/>
                        </a:rPr>
                        <a:t>8</a:t>
                      </a:r>
                      <a:endParaRPr kumimoji="1" lang="ja-JP" altLang="en-US" sz="700">
                        <a:latin typeface="+mn-ea"/>
                        <a:ea typeface="+mn-e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重要情報は電子メール本文に書くのではなく、添付するファイルに書いてパスワードなどで保護していますか？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404270898"/>
                  </a:ext>
                </a:extLst>
              </a:tr>
              <a:tr h="0">
                <a:tc vMerge="1">
                  <a:txBody>
                    <a:bodyPr/>
                    <a:lstStyle/>
                    <a:p>
                      <a:pPr algn="ctr"/>
                      <a:endParaRPr kumimoji="1" lang="ja-JP" altLang="en-US" sz="1050"/>
                    </a:p>
                  </a:txBody>
                  <a:tcPr/>
                </a:tc>
                <a:tc>
                  <a:txBody>
                    <a:bodyPr/>
                    <a:lstStyle/>
                    <a:p>
                      <a:pPr algn="ctr"/>
                      <a:r>
                        <a:rPr kumimoji="1" lang="en-US" altLang="ja-JP" sz="700">
                          <a:latin typeface="+mn-ea"/>
                          <a:ea typeface="+mn-ea"/>
                        </a:rPr>
                        <a:t>9</a:t>
                      </a:r>
                      <a:endParaRPr kumimoji="1" lang="ja-JP" altLang="en-US" sz="700">
                        <a:latin typeface="+mn-ea"/>
                        <a:ea typeface="+mn-e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solidFill>
                            <a:srgbClr val="000000"/>
                          </a:solidFill>
                          <a:latin typeface="+mn-ea"/>
                          <a:ea typeface="+mn-ea"/>
                          <a:hlinkClick r:id="rId3" action="ppaction://hlinksldjump">
                            <a:extLst>
                              <a:ext uri="{A12FA001-AC4F-418D-AE19-62706E023703}">
                                <ahyp:hlinkClr xmlns:ahyp="http://schemas.microsoft.com/office/drawing/2018/hyperlinkcolor" val="tx"/>
                              </a:ext>
                            </a:extLst>
                          </a:hlinkClick>
                        </a:rPr>
                        <a:t>無線</a:t>
                      </a:r>
                      <a:r>
                        <a:rPr kumimoji="1" lang="en-US" altLang="ja-JP" sz="700">
                          <a:solidFill>
                            <a:srgbClr val="000000"/>
                          </a:solidFill>
                          <a:latin typeface="+mn-ea"/>
                          <a:ea typeface="+mn-ea"/>
                          <a:hlinkClick r:id="rId3" action="ppaction://hlinksldjump">
                            <a:extLst>
                              <a:ext uri="{A12FA001-AC4F-418D-AE19-62706E023703}">
                                <ahyp:hlinkClr xmlns:ahyp="http://schemas.microsoft.com/office/drawing/2018/hyperlinkcolor" val="tx"/>
                              </a:ext>
                            </a:extLst>
                          </a:hlinkClick>
                        </a:rPr>
                        <a:t>LAN</a:t>
                      </a:r>
                      <a:r>
                        <a:rPr kumimoji="1" lang="ja-JP" altLang="en-US" sz="700">
                          <a:latin typeface="+mn-ea"/>
                          <a:ea typeface="+mn-ea"/>
                        </a:rPr>
                        <a:t>を安全に使うために適切な暗号化方式を設定するなどの対策をしていますか？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46635389"/>
                  </a:ext>
                </a:extLst>
              </a:tr>
              <a:tr h="0">
                <a:tc vMerge="1">
                  <a:txBody>
                    <a:bodyPr/>
                    <a:lstStyle/>
                    <a:p>
                      <a:pPr algn="ctr"/>
                      <a:endParaRPr kumimoji="1" lang="ja-JP" altLang="en-US" sz="1050"/>
                    </a:p>
                  </a:txBody>
                  <a:tcPr/>
                </a:tc>
                <a:tc>
                  <a:txBody>
                    <a:bodyPr/>
                    <a:lstStyle/>
                    <a:p>
                      <a:pPr algn="ctr"/>
                      <a:r>
                        <a:rPr kumimoji="1" lang="en-US" altLang="ja-JP" sz="700">
                          <a:latin typeface="+mn-ea"/>
                          <a:ea typeface="+mn-ea"/>
                        </a:rPr>
                        <a:t>10</a:t>
                      </a:r>
                      <a:endParaRPr kumimoji="1" lang="ja-JP" altLang="en-US" sz="700">
                        <a:latin typeface="+mn-ea"/>
                        <a:ea typeface="+mn-e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インターネットを介したウイルス感染や </a:t>
                      </a:r>
                      <a:r>
                        <a:rPr kumimoji="1" lang="en-US" altLang="ja-JP" sz="700">
                          <a:solidFill>
                            <a:srgbClr val="000000"/>
                          </a:solidFill>
                          <a:latin typeface="+mn-ea"/>
                          <a:ea typeface="+mn-ea"/>
                        </a:rPr>
                        <a:t>SNS</a:t>
                      </a:r>
                      <a:r>
                        <a:rPr kumimoji="1" lang="ja-JP" altLang="en-US" sz="700">
                          <a:latin typeface="+mn-ea"/>
                          <a:ea typeface="+mn-ea"/>
                        </a:rPr>
                        <a:t>への書き込みなどによるトラブルへの対策をしていますか？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593415613"/>
                  </a:ext>
                </a:extLst>
              </a:tr>
              <a:tr h="0">
                <a:tc vMerge="1">
                  <a:txBody>
                    <a:bodyPr/>
                    <a:lstStyle/>
                    <a:p>
                      <a:pPr algn="ctr"/>
                      <a:endParaRPr kumimoji="1" lang="ja-JP" altLang="en-US" sz="1050"/>
                    </a:p>
                  </a:txBody>
                  <a:tcPr/>
                </a:tc>
                <a:tc>
                  <a:txBody>
                    <a:bodyPr/>
                    <a:lstStyle/>
                    <a:p>
                      <a:pPr algn="ctr"/>
                      <a:r>
                        <a:rPr kumimoji="1" lang="en-US" altLang="ja-JP" sz="700">
                          <a:latin typeface="+mn-ea"/>
                          <a:ea typeface="+mn-ea"/>
                        </a:rPr>
                        <a:t>11</a:t>
                      </a:r>
                      <a:endParaRPr kumimoji="1" lang="ja-JP" altLang="en-US" sz="700">
                        <a:latin typeface="+mn-ea"/>
                        <a:ea typeface="+mn-e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パソコンやサーバのウイルス感染、故障や誤操作による重要情報の消失に備えてバックアップを取得していますか？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772518109"/>
                  </a:ext>
                </a:extLst>
              </a:tr>
              <a:tr h="0">
                <a:tc vMerge="1">
                  <a:txBody>
                    <a:bodyPr/>
                    <a:lstStyle/>
                    <a:p>
                      <a:pPr algn="ctr"/>
                      <a:endParaRPr kumimoji="1" lang="ja-JP" altLang="en-US" sz="1050"/>
                    </a:p>
                  </a:txBody>
                  <a:tcPr/>
                </a:tc>
                <a:tc>
                  <a:txBody>
                    <a:bodyPr/>
                    <a:lstStyle/>
                    <a:p>
                      <a:pPr algn="ctr"/>
                      <a:r>
                        <a:rPr kumimoji="1" lang="en-US" altLang="ja-JP" sz="700">
                          <a:latin typeface="+mn-ea"/>
                          <a:ea typeface="+mn-ea"/>
                        </a:rPr>
                        <a:t>12</a:t>
                      </a:r>
                      <a:endParaRPr kumimoji="1" lang="ja-JP" altLang="en-US" sz="700">
                        <a:latin typeface="+mn-ea"/>
                        <a:ea typeface="+mn-e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紛失や盗難を防止するため、重要情報が記載された書類や電子媒体は机上に放置せず、書庫などに安全に保管していますか？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167737449"/>
                  </a:ext>
                </a:extLst>
              </a:tr>
              <a:tr h="0">
                <a:tc vMerge="1">
                  <a:txBody>
                    <a:bodyPr/>
                    <a:lstStyle/>
                    <a:p>
                      <a:pPr algn="ctr"/>
                      <a:endParaRPr kumimoji="1" lang="ja-JP" altLang="en-US" sz="1050"/>
                    </a:p>
                  </a:txBody>
                  <a:tcPr/>
                </a:tc>
                <a:tc>
                  <a:txBody>
                    <a:bodyPr/>
                    <a:lstStyle/>
                    <a:p>
                      <a:pPr algn="ctr"/>
                      <a:r>
                        <a:rPr kumimoji="1" lang="en-US" altLang="ja-JP" sz="700">
                          <a:latin typeface="+mn-ea"/>
                          <a:ea typeface="+mn-ea"/>
                        </a:rPr>
                        <a:t>13</a:t>
                      </a:r>
                      <a:endParaRPr kumimoji="1" lang="ja-JP" altLang="en-US" sz="700">
                        <a:latin typeface="+mn-ea"/>
                        <a:ea typeface="+mn-e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重要情報が記載された書類や電子媒体を持ち出す時は、盗難や紛失の対策をしていますか？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849135573"/>
                  </a:ext>
                </a:extLst>
              </a:tr>
              <a:tr h="0">
                <a:tc vMerge="1">
                  <a:txBody>
                    <a:bodyPr/>
                    <a:lstStyle/>
                    <a:p>
                      <a:pPr algn="ctr"/>
                      <a:endParaRPr kumimoji="1" lang="ja-JP" altLang="en-US" sz="1050"/>
                    </a:p>
                  </a:txBody>
                  <a:tcPr/>
                </a:tc>
                <a:tc>
                  <a:txBody>
                    <a:bodyPr/>
                    <a:lstStyle/>
                    <a:p>
                      <a:pPr algn="ctr"/>
                      <a:r>
                        <a:rPr kumimoji="1" lang="en-US" altLang="ja-JP" sz="700">
                          <a:latin typeface="+mn-ea"/>
                          <a:ea typeface="+mn-ea"/>
                        </a:rPr>
                        <a:t>14</a:t>
                      </a:r>
                      <a:endParaRPr kumimoji="1" lang="ja-JP" altLang="en-US" sz="700">
                        <a:latin typeface="+mn-ea"/>
                        <a:ea typeface="+mn-e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離席時にパソコン画面の覗き見や勝手な操作ができないようにしていますか？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110652235"/>
                  </a:ext>
                </a:extLst>
              </a:tr>
              <a:tr h="0">
                <a:tc vMerge="1">
                  <a:txBody>
                    <a:bodyPr/>
                    <a:lstStyle/>
                    <a:p>
                      <a:pPr algn="ctr"/>
                      <a:endParaRPr kumimoji="1" lang="ja-JP" altLang="en-US" sz="1050"/>
                    </a:p>
                  </a:txBody>
                  <a:tcPr/>
                </a:tc>
                <a:tc>
                  <a:txBody>
                    <a:bodyPr/>
                    <a:lstStyle/>
                    <a:p>
                      <a:pPr algn="ctr"/>
                      <a:r>
                        <a:rPr kumimoji="1" lang="en-US" altLang="ja-JP" sz="700">
                          <a:latin typeface="+mn-ea"/>
                          <a:ea typeface="+mn-ea"/>
                        </a:rPr>
                        <a:t>15</a:t>
                      </a:r>
                      <a:endParaRPr kumimoji="1" lang="ja-JP" altLang="en-US" sz="700">
                        <a:latin typeface="+mn-ea"/>
                        <a:ea typeface="+mn-e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関係者以外の事務所への立ち入りを制限していますか？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452274394"/>
                  </a:ext>
                </a:extLst>
              </a:tr>
              <a:tr h="0">
                <a:tc vMerge="1">
                  <a:txBody>
                    <a:bodyPr/>
                    <a:lstStyle/>
                    <a:p>
                      <a:pPr algn="ctr"/>
                      <a:endParaRPr kumimoji="1" lang="ja-JP" altLang="en-US" sz="1050"/>
                    </a:p>
                  </a:txBody>
                  <a:tcPr/>
                </a:tc>
                <a:tc>
                  <a:txBody>
                    <a:bodyPr/>
                    <a:lstStyle/>
                    <a:p>
                      <a:pPr algn="ctr"/>
                      <a:r>
                        <a:rPr kumimoji="1" lang="en-US" altLang="ja-JP" sz="700">
                          <a:latin typeface="+mn-ea"/>
                          <a:ea typeface="+mn-ea"/>
                        </a:rPr>
                        <a:t>16</a:t>
                      </a:r>
                      <a:endParaRPr kumimoji="1" lang="ja-JP" altLang="en-US" sz="700">
                        <a:latin typeface="+mn-ea"/>
                        <a:ea typeface="+mn-e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退社時にノートパソコンや備品を施錠保管するなど盗難防止対策をしていますか？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215820451"/>
                  </a:ext>
                </a:extLst>
              </a:tr>
              <a:tr h="0">
                <a:tc vMerge="1">
                  <a:txBody>
                    <a:bodyPr/>
                    <a:lstStyle/>
                    <a:p>
                      <a:pPr algn="ctr"/>
                      <a:endParaRPr kumimoji="1" lang="ja-JP" altLang="en-US" sz="1050"/>
                    </a:p>
                  </a:txBody>
                  <a:tcPr/>
                </a:tc>
                <a:tc>
                  <a:txBody>
                    <a:bodyPr/>
                    <a:lstStyle/>
                    <a:p>
                      <a:pPr algn="ctr"/>
                      <a:r>
                        <a:rPr kumimoji="1" lang="en-US" altLang="ja-JP" sz="700">
                          <a:latin typeface="+mn-ea"/>
                          <a:ea typeface="+mn-ea"/>
                        </a:rPr>
                        <a:t>17</a:t>
                      </a:r>
                      <a:endParaRPr kumimoji="1" lang="ja-JP" altLang="en-US" sz="700">
                        <a:latin typeface="+mn-ea"/>
                        <a:ea typeface="+mn-e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事務所が無人になる時の施錠忘れ対策を実施していますか？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680536063"/>
                  </a:ext>
                </a:extLst>
              </a:tr>
              <a:tr h="0">
                <a:tc vMerge="1">
                  <a:txBody>
                    <a:bodyPr/>
                    <a:lstStyle/>
                    <a:p>
                      <a:pPr algn="ctr"/>
                      <a:endParaRPr kumimoji="1" lang="ja-JP" altLang="en-US" sz="1050"/>
                    </a:p>
                  </a:txBody>
                  <a:tcPr/>
                </a:tc>
                <a:tc>
                  <a:txBody>
                    <a:bodyPr/>
                    <a:lstStyle/>
                    <a:p>
                      <a:pPr algn="ctr"/>
                      <a:r>
                        <a:rPr kumimoji="1" lang="en-US" altLang="ja-JP" sz="700">
                          <a:latin typeface="+mn-ea"/>
                          <a:ea typeface="+mn-ea"/>
                        </a:rPr>
                        <a:t>18</a:t>
                      </a:r>
                      <a:endParaRPr kumimoji="1" lang="ja-JP" altLang="en-US" sz="700">
                        <a:latin typeface="+mn-ea"/>
                        <a:ea typeface="+mn-e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重要情報が記載された書類や重要なデータが保存された媒体を破棄する時は、復元できないようにしていますか？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355708254"/>
                  </a:ext>
                </a:extLst>
              </a:tr>
              <a:tr h="0">
                <a:tc rowSpan="7">
                  <a:txBody>
                    <a:bodyPr/>
                    <a:lstStyle/>
                    <a:p>
                      <a:pPr algn="ctr"/>
                      <a:r>
                        <a:rPr kumimoji="1" lang="ja-JP" altLang="en-US" sz="700">
                          <a:latin typeface="+mn-ea"/>
                          <a:ea typeface="+mn-ea"/>
                        </a:rPr>
                        <a:t>組織としての対策</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28575" cap="flat" cmpd="sng" algn="ctr">
                      <a:solidFill>
                        <a:schemeClr val="bg2"/>
                      </a:solidFill>
                      <a:prstDash val="solid"/>
                      <a:round/>
                      <a:headEnd type="none" w="med" len="med"/>
                      <a:tailEnd type="none" w="med" len="med"/>
                    </a:lnB>
                    <a:noFill/>
                  </a:tcPr>
                </a:tc>
                <a:tc>
                  <a:txBody>
                    <a:bodyPr/>
                    <a:lstStyle/>
                    <a:p>
                      <a:pPr algn="ctr"/>
                      <a:r>
                        <a:rPr kumimoji="1" lang="en-US" altLang="ja-JP" sz="700">
                          <a:latin typeface="+mn-ea"/>
                          <a:ea typeface="+mn-ea"/>
                        </a:rPr>
                        <a:t>19</a:t>
                      </a:r>
                      <a:endParaRPr kumimoji="1" lang="ja-JP" altLang="en-US" sz="700">
                        <a:latin typeface="+mn-ea"/>
                        <a:ea typeface="+mn-ea"/>
                      </a:endParaRPr>
                    </a:p>
                  </a:txBody>
                  <a:tcPr anchor="ctr">
                    <a:lnL w="12700" cap="flat" cmpd="sng" algn="ctr">
                      <a:solidFill>
                        <a:schemeClr val="bg2"/>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従業員に守秘義務を理解してもらい、業務上知り得た情報を外部に漏らさないなどのルールを守らせていますか？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239029563"/>
                  </a:ext>
                </a:extLst>
              </a:tr>
              <a:tr h="0">
                <a:tc vMerge="1">
                  <a:txBody>
                    <a:bodyPr/>
                    <a:lstStyle/>
                    <a:p>
                      <a:pPr algn="ctr"/>
                      <a:endParaRPr kumimoji="1" lang="ja-JP" altLang="en-US" sz="1050"/>
                    </a:p>
                  </a:txBody>
                  <a:tcPr/>
                </a:tc>
                <a:tc>
                  <a:txBody>
                    <a:bodyPr/>
                    <a:lstStyle/>
                    <a:p>
                      <a:pPr algn="ctr"/>
                      <a:r>
                        <a:rPr kumimoji="1" lang="en-US" altLang="ja-JP" sz="700">
                          <a:latin typeface="+mn-ea"/>
                          <a:ea typeface="+mn-ea"/>
                        </a:rPr>
                        <a:t>20</a:t>
                      </a:r>
                      <a:endParaRPr kumimoji="1" lang="ja-JP" altLang="en-US" sz="700">
                        <a:latin typeface="+mn-ea"/>
                        <a:ea typeface="+mn-ea"/>
                      </a:endParaRPr>
                    </a:p>
                  </a:txBody>
                  <a:tcPr anchor="ctr">
                    <a:lnL w="12700" cap="flat" cmpd="sng" algn="ctr">
                      <a:solidFill>
                        <a:schemeClr val="bg2"/>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従業員にセキュリティに関する教育や注意喚起を行っていますか？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276757279"/>
                  </a:ext>
                </a:extLst>
              </a:tr>
              <a:tr h="0">
                <a:tc vMerge="1">
                  <a:txBody>
                    <a:bodyPr/>
                    <a:lstStyle/>
                    <a:p>
                      <a:pPr algn="ctr"/>
                      <a:endParaRPr kumimoji="1" lang="ja-JP" altLang="en-US" sz="1050"/>
                    </a:p>
                  </a:txBody>
                  <a:tcPr/>
                </a:tc>
                <a:tc>
                  <a:txBody>
                    <a:bodyPr/>
                    <a:lstStyle/>
                    <a:p>
                      <a:pPr algn="ctr"/>
                      <a:r>
                        <a:rPr kumimoji="1" lang="en-US" altLang="ja-JP" sz="700">
                          <a:latin typeface="+mn-ea"/>
                          <a:ea typeface="+mn-ea"/>
                        </a:rPr>
                        <a:t>21</a:t>
                      </a:r>
                      <a:endParaRPr kumimoji="1" lang="ja-JP" altLang="en-US" sz="700">
                        <a:latin typeface="+mn-ea"/>
                        <a:ea typeface="+mn-ea"/>
                      </a:endParaRPr>
                    </a:p>
                  </a:txBody>
                  <a:tcPr anchor="ctr">
                    <a:lnL w="12700" cap="flat" cmpd="sng" algn="ctr">
                      <a:solidFill>
                        <a:schemeClr val="bg2"/>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個人所有の情報機器を業務で利用する場合のセキュリティ対策を明確にしていますか？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229996166"/>
                  </a:ext>
                </a:extLst>
              </a:tr>
              <a:tr h="0">
                <a:tc vMerge="1">
                  <a:txBody>
                    <a:bodyPr/>
                    <a:lstStyle/>
                    <a:p>
                      <a:pPr algn="ctr"/>
                      <a:endParaRPr kumimoji="1" lang="ja-JP" altLang="en-US" sz="1050"/>
                    </a:p>
                  </a:txBody>
                  <a:tcPr>
                    <a:lnT w="12700" cap="flat" cmpd="sng" algn="ctr">
                      <a:solidFill>
                        <a:schemeClr val="bg1">
                          <a:lumMod val="75000"/>
                        </a:schemeClr>
                      </a:solidFill>
                      <a:prstDash val="solid"/>
                      <a:round/>
                      <a:headEnd type="none" w="med" len="med"/>
                      <a:tailEnd type="none" w="med" len="med"/>
                    </a:lnT>
                  </a:tcPr>
                </a:tc>
                <a:tc>
                  <a:txBody>
                    <a:bodyPr/>
                    <a:lstStyle/>
                    <a:p>
                      <a:pPr algn="ctr"/>
                      <a:r>
                        <a:rPr kumimoji="1" lang="en-US" altLang="ja-JP" sz="700">
                          <a:latin typeface="+mn-ea"/>
                          <a:ea typeface="+mn-ea"/>
                        </a:rPr>
                        <a:t>22</a:t>
                      </a:r>
                      <a:endParaRPr kumimoji="1" lang="ja-JP" altLang="en-US" sz="700">
                        <a:latin typeface="+mn-ea"/>
                        <a:ea typeface="+mn-ea"/>
                      </a:endParaRPr>
                    </a:p>
                  </a:txBody>
                  <a:tcPr anchor="ctr">
                    <a:lnL w="12700" cap="flat" cmpd="sng" algn="ctr">
                      <a:solidFill>
                        <a:schemeClr val="bg2"/>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重要情報の授受を伴う取引先との契約書には、秘密保持条項を規定していますか？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042907315"/>
                  </a:ext>
                </a:extLst>
              </a:tr>
              <a:tr h="0">
                <a:tc vMerge="1">
                  <a:txBody>
                    <a:bodyPr/>
                    <a:lstStyle/>
                    <a:p>
                      <a:pPr algn="ctr"/>
                      <a:endParaRPr kumimoji="1" lang="ja-JP" altLang="en-US" sz="1050"/>
                    </a:p>
                  </a:txBody>
                  <a:tcPr/>
                </a:tc>
                <a:tc>
                  <a:txBody>
                    <a:bodyPr/>
                    <a:lstStyle/>
                    <a:p>
                      <a:pPr algn="ctr"/>
                      <a:r>
                        <a:rPr kumimoji="1" lang="en-US" altLang="ja-JP" sz="700">
                          <a:latin typeface="+mn-ea"/>
                          <a:ea typeface="+mn-ea"/>
                        </a:rPr>
                        <a:t>23</a:t>
                      </a:r>
                      <a:endParaRPr kumimoji="1" lang="ja-JP" altLang="en-US" sz="700">
                        <a:latin typeface="+mn-ea"/>
                        <a:ea typeface="+mn-ea"/>
                      </a:endParaRPr>
                    </a:p>
                  </a:txBody>
                  <a:tcPr anchor="ctr">
                    <a:lnL w="12700" cap="flat" cmpd="sng" algn="ctr">
                      <a:solidFill>
                        <a:schemeClr val="bg2"/>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クラウドサービスや</a:t>
                      </a:r>
                      <a:r>
                        <a:rPr kumimoji="1" lang="en-US" altLang="ja-JP" sz="700">
                          <a:latin typeface="+mn-ea"/>
                          <a:ea typeface="+mn-ea"/>
                        </a:rPr>
                        <a:t>Web</a:t>
                      </a:r>
                      <a:r>
                        <a:rPr kumimoji="1" lang="ja-JP" altLang="en-US" sz="700">
                          <a:latin typeface="+mn-ea"/>
                          <a:ea typeface="+mn-ea"/>
                        </a:rPr>
                        <a:t>サイトの運用などで利用する外部サービスは、安全・信頼性を把握して選定していますか？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540365831"/>
                  </a:ext>
                </a:extLst>
              </a:tr>
              <a:tr h="0">
                <a:tc vMerge="1">
                  <a:txBody>
                    <a:bodyPr/>
                    <a:lstStyle/>
                    <a:p>
                      <a:pPr algn="ctr"/>
                      <a:endParaRPr kumimoji="1" lang="ja-JP" altLang="en-US" sz="1050"/>
                    </a:p>
                  </a:txBody>
                  <a:tcPr/>
                </a:tc>
                <a:tc>
                  <a:txBody>
                    <a:bodyPr/>
                    <a:lstStyle/>
                    <a:p>
                      <a:pPr algn="ctr"/>
                      <a:r>
                        <a:rPr kumimoji="1" lang="en-US" altLang="ja-JP" sz="700">
                          <a:latin typeface="+mn-ea"/>
                          <a:ea typeface="+mn-ea"/>
                        </a:rPr>
                        <a:t>24</a:t>
                      </a:r>
                      <a:endParaRPr kumimoji="1" lang="ja-JP" altLang="en-US" sz="700">
                        <a:latin typeface="+mn-ea"/>
                        <a:ea typeface="+mn-ea"/>
                      </a:endParaRPr>
                    </a:p>
                  </a:txBody>
                  <a:tcPr anchor="ctr">
                    <a:lnL w="12700" cap="flat" cmpd="sng" algn="ctr">
                      <a:solidFill>
                        <a:schemeClr val="bg2"/>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tc>
                  <a:txBody>
                    <a:bodyPr/>
                    <a:lstStyle/>
                    <a:p>
                      <a:pPr algn="l"/>
                      <a:r>
                        <a:rPr kumimoji="1" lang="ja-JP" altLang="en-US" sz="700">
                          <a:latin typeface="+mn-ea"/>
                          <a:ea typeface="+mn-ea"/>
                        </a:rPr>
                        <a:t>セキュリティ事故が発生した場合に備え、緊急時の体制整備や対応手順を作成するなど準備をしていますか？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337936742"/>
                  </a:ext>
                </a:extLst>
              </a:tr>
              <a:tr h="0">
                <a:tc vMerge="1">
                  <a:txBody>
                    <a:bodyPr/>
                    <a:lstStyle/>
                    <a:p>
                      <a:pPr algn="ctr"/>
                      <a:endParaRPr kumimoji="1" lang="ja-JP" altLang="en-US" sz="1050"/>
                    </a:p>
                  </a:txBody>
                  <a:tcPr/>
                </a:tc>
                <a:tc>
                  <a:txBody>
                    <a:bodyPr/>
                    <a:lstStyle/>
                    <a:p>
                      <a:pPr algn="ctr"/>
                      <a:r>
                        <a:rPr kumimoji="1" lang="en-US" altLang="ja-JP" sz="700">
                          <a:latin typeface="+mn-ea"/>
                          <a:ea typeface="+mn-ea"/>
                        </a:rPr>
                        <a:t>25</a:t>
                      </a:r>
                      <a:endParaRPr kumimoji="1" lang="ja-JP" altLang="en-US" sz="700">
                        <a:latin typeface="+mn-ea"/>
                        <a:ea typeface="+mn-ea"/>
                      </a:endParaRPr>
                    </a:p>
                  </a:txBody>
                  <a:tcPr anchor="ctr">
                    <a:lnL w="12700" cap="flat" cmpd="sng" algn="ctr">
                      <a:solidFill>
                        <a:schemeClr val="bg2"/>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28575" cap="flat" cmpd="sng" algn="ctr">
                      <a:solidFill>
                        <a:schemeClr val="bg2"/>
                      </a:solidFill>
                      <a:prstDash val="solid"/>
                      <a:round/>
                      <a:headEnd type="none" w="med" len="med"/>
                      <a:tailEnd type="none" w="med" len="med"/>
                    </a:lnB>
                    <a:noFill/>
                  </a:tcPr>
                </a:tc>
                <a:tc>
                  <a:txBody>
                    <a:bodyPr/>
                    <a:lstStyle/>
                    <a:p>
                      <a:pPr algn="l"/>
                      <a:r>
                        <a:rPr kumimoji="1" lang="ja-JP" altLang="en-US" sz="700" dirty="0">
                          <a:latin typeface="+mn-ea"/>
                          <a:ea typeface="+mn-ea"/>
                        </a:rPr>
                        <a:t>情報セキュリティ対策（上記 </a:t>
                      </a:r>
                      <a:r>
                        <a:rPr kumimoji="1" lang="en-US" altLang="ja-JP" sz="700" dirty="0">
                          <a:latin typeface="+mn-ea"/>
                          <a:ea typeface="+mn-ea"/>
                        </a:rPr>
                        <a:t>1 </a:t>
                      </a:r>
                      <a:r>
                        <a:rPr kumimoji="1" lang="ja-JP" altLang="en-US" sz="700" dirty="0">
                          <a:latin typeface="+mn-ea"/>
                          <a:ea typeface="+mn-ea"/>
                        </a:rPr>
                        <a:t>～ </a:t>
                      </a:r>
                      <a:r>
                        <a:rPr kumimoji="1" lang="en-US" altLang="ja-JP" sz="700" dirty="0">
                          <a:latin typeface="+mn-ea"/>
                          <a:ea typeface="+mn-ea"/>
                        </a:rPr>
                        <a:t>24 </a:t>
                      </a:r>
                      <a:r>
                        <a:rPr kumimoji="1" lang="ja-JP" altLang="en-US" sz="700" dirty="0">
                          <a:latin typeface="+mn-ea"/>
                          <a:ea typeface="+mn-ea"/>
                        </a:rPr>
                        <a:t>など）をルール化し、従業員に明示していますか？</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28575" cap="flat" cmpd="sng" algn="ctr">
                      <a:solidFill>
                        <a:schemeClr val="bg2"/>
                      </a:solidFill>
                      <a:prstDash val="solid"/>
                      <a:round/>
                      <a:headEnd type="none" w="med" len="med"/>
                      <a:tailEnd type="none" w="med" len="med"/>
                    </a:lnB>
                    <a:noFill/>
                  </a:tcPr>
                </a:tc>
                <a:extLst>
                  <a:ext uri="{0D108BD9-81ED-4DB2-BD59-A6C34878D82A}">
                    <a16:rowId xmlns:a16="http://schemas.microsoft.com/office/drawing/2014/main" val="138274486"/>
                  </a:ext>
                </a:extLst>
              </a:tr>
            </a:tbl>
          </a:graphicData>
        </a:graphic>
      </p:graphicFrame>
      <p:sp>
        <p:nvSpPr>
          <p:cNvPr id="5" name="テキスト プレースホルダー 3">
            <a:extLst>
              <a:ext uri="{FF2B5EF4-FFF2-40B4-BE49-F238E27FC236}">
                <a16:creationId xmlns:a16="http://schemas.microsoft.com/office/drawing/2014/main" id="{7009255B-A124-E0A8-04C6-8E268C58BFC6}"/>
              </a:ext>
            </a:extLst>
          </p:cNvPr>
          <p:cNvSpPr txBox="1">
            <a:spLocks/>
          </p:cNvSpPr>
          <p:nvPr/>
        </p:nvSpPr>
        <p:spPr>
          <a:xfrm>
            <a:off x="1123949" y="1457325"/>
            <a:ext cx="561657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3-3-3.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情報セキュリティ自社診断</a:t>
            </a:r>
          </a:p>
        </p:txBody>
      </p:sp>
      <p:sp>
        <p:nvSpPr>
          <p:cNvPr id="6" name="テキスト プレースホルダー 5">
            <a:extLst>
              <a:ext uri="{FF2B5EF4-FFF2-40B4-BE49-F238E27FC236}">
                <a16:creationId xmlns:a16="http://schemas.microsoft.com/office/drawing/2014/main" id="{7D86CBBB-4352-5D2A-1635-91A374C6FA5C}"/>
              </a:ext>
            </a:extLst>
          </p:cNvPr>
          <p:cNvSpPr txBox="1">
            <a:spLocks/>
          </p:cNvSpPr>
          <p:nvPr/>
        </p:nvSpPr>
        <p:spPr>
          <a:xfrm>
            <a:off x="619049" y="2092190"/>
            <a:ext cx="5612400" cy="23191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rgbClr val="4472C4">
                    <a:lumMod val="75000"/>
                  </a:srgbClr>
                </a:solidFill>
                <a:effectLst/>
                <a:uLnTx/>
                <a:uFillTx/>
                <a:latin typeface="メイリオ"/>
                <a:ea typeface="メイリオ"/>
                <a:cs typeface="+mn-cs"/>
              </a:rPr>
              <a:t>「５分でできる！情報セキュリティ自社診断」</a:t>
            </a:r>
          </a:p>
        </p:txBody>
      </p:sp>
      <p:sp>
        <p:nvSpPr>
          <p:cNvPr id="7" name="テキスト プレースホルダー 2">
            <a:extLst>
              <a:ext uri="{FF2B5EF4-FFF2-40B4-BE49-F238E27FC236}">
                <a16:creationId xmlns:a16="http://schemas.microsoft.com/office/drawing/2014/main" id="{03DA9A03-7AD8-9F02-BE9B-28284387E442}"/>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3</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サイバーセキュリティの基礎知識</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3-3. Security Action</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（セキュリティ対策自己宣言）</a:t>
            </a:r>
          </a:p>
        </p:txBody>
      </p:sp>
      <p:sp>
        <p:nvSpPr>
          <p:cNvPr id="10" name="テキスト ボックス 9">
            <a:extLst>
              <a:ext uri="{FF2B5EF4-FFF2-40B4-BE49-F238E27FC236}">
                <a16:creationId xmlns:a16="http://schemas.microsoft.com/office/drawing/2014/main" id="{36E19F86-4801-690D-5006-0F8627960C40}"/>
              </a:ext>
            </a:extLst>
          </p:cNvPr>
          <p:cNvSpPr txBox="1"/>
          <p:nvPr/>
        </p:nvSpPr>
        <p:spPr>
          <a:xfrm>
            <a:off x="622800" y="7630900"/>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5</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分でできる！情報セキュリティ自社診断</a:t>
            </a:r>
            <a:r>
              <a:rPr kumimoji="1" lang="ja-JP" altLang="en-US" sz="600" b="0" i="0" u="none" strike="noStrike" kern="1200" cap="none" spc="0" normalizeH="0" baseline="0" noProof="0">
                <a:ln>
                  <a:noFill/>
                </a:ln>
                <a:solidFill>
                  <a:sysClr val="windowText" lastClr="000000"/>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endParaRPr kumimoji="1" lang="ja-JP" altLang="en-US" sz="6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spTree>
    <p:extLst>
      <p:ext uri="{BB962C8B-B14F-4D97-AF65-F5344CB8AC3E}">
        <p14:creationId xmlns:p14="http://schemas.microsoft.com/office/powerpoint/2010/main" val="949337264"/>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9448CA1-EFA9-4F0F-06FC-F04310DFB734}"/>
              </a:ext>
            </a:extLst>
          </p:cNvPr>
          <p:cNvSpPr>
            <a:spLocks noGrp="1"/>
          </p:cNvSpPr>
          <p:nvPr>
            <p:ph type="body" sz="quarter" idx="32"/>
          </p:nvPr>
        </p:nvSpPr>
        <p:spPr/>
        <p:txBody>
          <a:bodyPr/>
          <a:lstStyle/>
          <a:p>
            <a:r>
              <a:rPr kumimoji="1" lang="ja-JP" altLang="en-US"/>
              <a:t>用語集</a:t>
            </a:r>
          </a:p>
        </p:txBody>
      </p:sp>
      <p:sp>
        <p:nvSpPr>
          <p:cNvPr id="4" name="テキスト ボックス 3">
            <a:extLst>
              <a:ext uri="{FF2B5EF4-FFF2-40B4-BE49-F238E27FC236}">
                <a16:creationId xmlns:a16="http://schemas.microsoft.com/office/drawing/2014/main" id="{CA7CD678-C455-3531-C827-295FF5CBDF91}"/>
              </a:ext>
            </a:extLst>
          </p:cNvPr>
          <p:cNvSpPr txBox="1"/>
          <p:nvPr/>
        </p:nvSpPr>
        <p:spPr>
          <a:xfrm>
            <a:off x="549000" y="1499622"/>
            <a:ext cx="5760000" cy="8009885"/>
          </a:xfrm>
          <a:prstGeom prst="rect">
            <a:avLst/>
          </a:prstGeom>
          <a:noFill/>
        </p:spPr>
        <p:txBody>
          <a:bodyPr wrap="square" numCol="3" spcCol="180000" rtlCol="0">
            <a:spAutoFit/>
          </a:bodyPr>
          <a:lstStyle/>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脆弱性</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情報システム（ハードウェア、ソフトウェア、ネットワークなどを含む）におけるセキュリティ上の欠陥のこと</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 action="ppaction://hlinksldjump"/>
              </a:rPr>
              <a:t>2-1-1</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3" action="ppaction://hlinksldjump"/>
              </a:rPr>
              <a:t>2</a:t>
            </a:r>
            <a:r>
              <a:rPr kumimoji="1" lang="en-US" altLang="ja-JP" sz="1050" b="0" i="0" u="none" strike="noStrike" kern="1200" dirty="0">
                <a:solidFill>
                  <a:srgbClr val="222222"/>
                </a:solidFill>
                <a:effectLst/>
                <a:latin typeface="+mn-ea"/>
                <a:hlinkClick r:id="rId3" action="ppaction://hlinksldjump"/>
              </a:rPr>
              <a:t>-1-3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 action="ppaction://hlinksldjump"/>
              </a:rPr>
              <a:t>2-2-1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 action="ppaction://hlinksldjump"/>
              </a:rPr>
              <a:t>2-2-2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6" action="ppaction://hlinksldjump"/>
              </a:rPr>
              <a:t>2-2-4</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7" action="ppaction://hlinksldjump"/>
              </a:rPr>
              <a:t>2-2-5</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8" action="ppaction://hlinksldjump"/>
              </a:rPr>
              <a:t>2-3-1</a:t>
            </a:r>
            <a:r>
              <a:rPr kumimoji="1" lang="ja-JP" altLang="en-US" sz="1050" dirty="0">
                <a:solidFill>
                  <a:srgbClr val="222222"/>
                </a:solidFill>
                <a:latin typeface="+mn-ea"/>
              </a:rPr>
              <a:t>、</a:t>
            </a:r>
            <a:r>
              <a:rPr kumimoji="1" lang="en-US" altLang="ja-JP" sz="1050" dirty="0">
                <a:solidFill>
                  <a:srgbClr val="222222"/>
                </a:solidFill>
                <a:latin typeface="+mn-ea"/>
                <a:hlinkClick r:id="rId9" action="ppaction://hlinksldjump"/>
              </a:rPr>
              <a:t>2-3-2</a:t>
            </a:r>
            <a:r>
              <a:rPr kumimoji="1" lang="ja-JP" altLang="en-US" sz="1050" dirty="0">
                <a:solidFill>
                  <a:srgbClr val="222222"/>
                </a:solidFill>
                <a:latin typeface="+mn-ea"/>
              </a:rPr>
              <a:t>、</a:t>
            </a:r>
            <a:r>
              <a:rPr kumimoji="1" lang="en-US" altLang="ja-JP" sz="1050" dirty="0">
                <a:solidFill>
                  <a:srgbClr val="222222"/>
                </a:solidFill>
                <a:latin typeface="+mn-ea"/>
                <a:hlinkClick r:id="rId10" action="ppaction://hlinksldjump"/>
              </a:rPr>
              <a:t>2-3-3</a:t>
            </a:r>
            <a:r>
              <a:rPr kumimoji="1" lang="ja-JP" altLang="en-US" sz="1050" dirty="0">
                <a:solidFill>
                  <a:srgbClr val="222222"/>
                </a:solidFill>
                <a:latin typeface="+mn-ea"/>
              </a:rPr>
              <a:t>、</a:t>
            </a:r>
            <a:r>
              <a:rPr kumimoji="1" lang="en-US" altLang="ja-JP" sz="1050" dirty="0">
                <a:solidFill>
                  <a:srgbClr val="222222"/>
                </a:solidFill>
                <a:latin typeface="+mn-ea"/>
                <a:hlinkClick r:id="rId11" action="ppaction://hlinksldjump"/>
              </a:rPr>
              <a:t>3-1-1</a:t>
            </a:r>
            <a:r>
              <a:rPr kumimoji="1" lang="ja-JP" altLang="en-US" sz="1050" dirty="0">
                <a:solidFill>
                  <a:srgbClr val="222222"/>
                </a:solidFill>
                <a:latin typeface="+mn-ea"/>
              </a:rPr>
              <a:t>、</a:t>
            </a:r>
            <a:r>
              <a:rPr kumimoji="1" lang="en-US" altLang="ja-JP" sz="1050" dirty="0">
                <a:solidFill>
                  <a:srgbClr val="222222"/>
                </a:solidFill>
                <a:latin typeface="+mn-ea"/>
                <a:hlinkClick r:id="rId12" action="ppaction://hlinksldjump"/>
              </a:rPr>
              <a:t>3-4-1</a:t>
            </a:r>
            <a:r>
              <a:rPr kumimoji="1" lang="ja-JP" altLang="en-US" sz="1050" dirty="0">
                <a:solidFill>
                  <a:srgbClr val="222222"/>
                </a:solidFill>
                <a:latin typeface="+mn-ea"/>
              </a:rPr>
              <a:t>、</a:t>
            </a:r>
            <a:r>
              <a:rPr kumimoji="1" lang="ja-JP" altLang="en-US" sz="1050" dirty="0">
                <a:solidFill>
                  <a:srgbClr val="222222"/>
                </a:solidFill>
                <a:latin typeface="+mn-ea"/>
                <a:hlinkClick r:id="rId13" action="ppaction://hlinksldjump"/>
              </a:rPr>
              <a:t>第</a:t>
            </a:r>
            <a:r>
              <a:rPr kumimoji="1" lang="en-US" altLang="ja-JP" sz="1050" dirty="0">
                <a:solidFill>
                  <a:srgbClr val="222222"/>
                </a:solidFill>
                <a:latin typeface="+mn-ea"/>
                <a:hlinkClick r:id="rId13" action="ppaction://hlinksldjump"/>
              </a:rPr>
              <a:t>3</a:t>
            </a:r>
            <a:r>
              <a:rPr kumimoji="1" lang="ja-JP" altLang="en-US" sz="1050" dirty="0">
                <a:solidFill>
                  <a:srgbClr val="222222"/>
                </a:solidFill>
                <a:latin typeface="+mn-ea"/>
                <a:hlinkClick r:id="rId13" action="ppaction://hlinksldjump"/>
              </a:rPr>
              <a:t>章コラム</a:t>
            </a:r>
            <a:r>
              <a:rPr kumimoji="1" lang="ja-JP" altLang="en-US" sz="1050" dirty="0">
                <a:solidFill>
                  <a:srgbClr val="222222"/>
                </a:solidFill>
                <a:latin typeface="+mn-ea"/>
              </a:rPr>
              <a:t>、</a:t>
            </a:r>
            <a:r>
              <a:rPr kumimoji="1" lang="en-US" altLang="ja-JP" sz="1050" dirty="0">
                <a:solidFill>
                  <a:srgbClr val="222222"/>
                </a:solidFill>
                <a:latin typeface="+mn-ea"/>
                <a:hlinkClick r:id="rId14" action="ppaction://hlinksldjump"/>
              </a:rPr>
              <a:t>6-1-1</a:t>
            </a:r>
            <a:r>
              <a:rPr kumimoji="1" lang="ja-JP" altLang="en-US" sz="1050" dirty="0">
                <a:solidFill>
                  <a:srgbClr val="222222"/>
                </a:solidFill>
                <a:latin typeface="+mn-ea"/>
              </a:rPr>
              <a:t>、</a:t>
            </a:r>
            <a:r>
              <a:rPr kumimoji="1" lang="en-US" altLang="ja-JP" sz="1050" dirty="0">
                <a:solidFill>
                  <a:srgbClr val="222222"/>
                </a:solidFill>
                <a:latin typeface="+mn-ea"/>
                <a:hlinkClick r:id="rId15" action="ppaction://hlinksldjump"/>
              </a:rPr>
              <a:t>6-1-3</a:t>
            </a:r>
            <a:r>
              <a:rPr kumimoji="1" lang="ja-JP" altLang="en-US" sz="1050" dirty="0">
                <a:solidFill>
                  <a:srgbClr val="222222"/>
                </a:solidFill>
                <a:latin typeface="+mn-ea"/>
              </a:rPr>
              <a:t>、</a:t>
            </a:r>
            <a:r>
              <a:rPr kumimoji="1" lang="en-US" altLang="ja-JP" sz="1050" dirty="0">
                <a:solidFill>
                  <a:srgbClr val="222222"/>
                </a:solidFill>
                <a:latin typeface="+mn-ea"/>
                <a:hlinkClick r:id="rId16" action="ppaction://hlinksldjump"/>
              </a:rPr>
              <a:t>7-2-2</a:t>
            </a:r>
            <a:r>
              <a:rPr kumimoji="1" lang="ja-JP" altLang="en-US" sz="1050" dirty="0">
                <a:solidFill>
                  <a:srgbClr val="222222"/>
                </a:solidFill>
                <a:latin typeface="+mn-ea"/>
              </a:rPr>
              <a:t>、</a:t>
            </a:r>
            <a:r>
              <a:rPr kumimoji="1" lang="en-US" altLang="ja-JP" sz="1050" dirty="0">
                <a:solidFill>
                  <a:srgbClr val="222222"/>
                </a:solidFill>
                <a:latin typeface="+mn-ea"/>
                <a:hlinkClick r:id="rId17" action="ppaction://hlinksldjump"/>
              </a:rPr>
              <a:t>9-1-2</a:t>
            </a:r>
            <a:r>
              <a:rPr kumimoji="1" lang="ja-JP" altLang="en-US" sz="1050" dirty="0">
                <a:solidFill>
                  <a:srgbClr val="222222"/>
                </a:solidFill>
                <a:latin typeface="+mn-ea"/>
              </a:rPr>
              <a:t>、</a:t>
            </a:r>
            <a:r>
              <a:rPr kumimoji="1" lang="en-US" altLang="ja-JP" sz="1050" dirty="0">
                <a:solidFill>
                  <a:srgbClr val="222222"/>
                </a:solidFill>
                <a:latin typeface="+mn-ea"/>
                <a:hlinkClick r:id="rId18" action="ppaction://hlinksldjump"/>
              </a:rPr>
              <a:t>10-1-1</a:t>
            </a:r>
            <a:r>
              <a:rPr kumimoji="1" lang="ja-JP" altLang="en-US" sz="1050" dirty="0">
                <a:solidFill>
                  <a:srgbClr val="222222"/>
                </a:solidFill>
                <a:latin typeface="+mn-ea"/>
              </a:rPr>
              <a:t>、</a:t>
            </a:r>
            <a:r>
              <a:rPr kumimoji="1" lang="en-US" altLang="ja-JP" sz="1050" dirty="0">
                <a:solidFill>
                  <a:srgbClr val="222222"/>
                </a:solidFill>
                <a:latin typeface="+mn-ea"/>
                <a:hlinkClick r:id="rId19" action="ppaction://hlinksldjump"/>
              </a:rPr>
              <a:t>10-1-2</a:t>
            </a:r>
            <a:r>
              <a:rPr kumimoji="1" lang="ja-JP" altLang="en-US" sz="1050" dirty="0">
                <a:solidFill>
                  <a:srgbClr val="222222"/>
                </a:solidFill>
                <a:latin typeface="+mn-ea"/>
              </a:rPr>
              <a:t>、</a:t>
            </a:r>
            <a:r>
              <a:rPr kumimoji="1" lang="en-US" altLang="ja-JP" sz="1050" dirty="0">
                <a:solidFill>
                  <a:srgbClr val="222222"/>
                </a:solidFill>
                <a:latin typeface="+mn-ea"/>
                <a:hlinkClick r:id="rId20" action="ppaction://hlinksldjump"/>
              </a:rPr>
              <a:t>10-1-3</a:t>
            </a:r>
            <a:r>
              <a:rPr kumimoji="1" lang="ja-JP" altLang="en-US" sz="1050" dirty="0">
                <a:solidFill>
                  <a:srgbClr val="222222"/>
                </a:solidFill>
                <a:latin typeface="+mn-ea"/>
              </a:rPr>
              <a:t>、</a:t>
            </a:r>
            <a:r>
              <a:rPr kumimoji="1" lang="en-US" altLang="ja-JP" sz="1050" dirty="0">
                <a:solidFill>
                  <a:srgbClr val="222222"/>
                </a:solidFill>
                <a:latin typeface="+mn-ea"/>
                <a:hlinkClick r:id="rId21" action="ppaction://hlinksldjump"/>
              </a:rPr>
              <a:t>11-1-2</a:t>
            </a:r>
            <a:r>
              <a:rPr kumimoji="1" lang="ja-JP" altLang="en-US" sz="1050" dirty="0">
                <a:solidFill>
                  <a:srgbClr val="222222"/>
                </a:solidFill>
                <a:latin typeface="+mn-ea"/>
              </a:rPr>
              <a:t>、</a:t>
            </a:r>
            <a:r>
              <a:rPr kumimoji="1" lang="en-US" altLang="ja-JP" sz="1050" dirty="0">
                <a:solidFill>
                  <a:srgbClr val="222222"/>
                </a:solidFill>
                <a:latin typeface="+mn-ea"/>
                <a:hlinkClick r:id="rId22" action="ppaction://hlinksldjump"/>
              </a:rPr>
              <a:t>11-1-3</a:t>
            </a:r>
            <a:r>
              <a:rPr kumimoji="1" lang="ja-JP" altLang="en-US" sz="1050" dirty="0">
                <a:solidFill>
                  <a:srgbClr val="222222"/>
                </a:solidFill>
                <a:latin typeface="+mn-ea"/>
              </a:rPr>
              <a:t>、</a:t>
            </a:r>
            <a:r>
              <a:rPr kumimoji="1" lang="en-US" altLang="ja-JP" sz="1050" dirty="0">
                <a:solidFill>
                  <a:srgbClr val="222222"/>
                </a:solidFill>
                <a:latin typeface="+mn-ea"/>
                <a:hlinkClick r:id="rId23" action="ppaction://hlinksldjump"/>
              </a:rPr>
              <a:t>11-2-2</a:t>
            </a:r>
            <a:r>
              <a:rPr kumimoji="1" lang="ja-JP" altLang="en-US" sz="1050" dirty="0">
                <a:solidFill>
                  <a:srgbClr val="222222"/>
                </a:solidFill>
                <a:latin typeface="+mn-ea"/>
              </a:rPr>
              <a:t>、</a:t>
            </a:r>
            <a:r>
              <a:rPr kumimoji="1" lang="en-US" altLang="ja-JP" sz="1050" dirty="0">
                <a:solidFill>
                  <a:srgbClr val="222222"/>
                </a:solidFill>
                <a:latin typeface="+mn-ea"/>
                <a:hlinkClick r:id="rId24" action="ppaction://hlinksldjump"/>
              </a:rPr>
              <a:t>11-2-3</a:t>
            </a:r>
            <a:r>
              <a:rPr kumimoji="1" lang="ja-JP" altLang="en-US" sz="1050" dirty="0">
                <a:solidFill>
                  <a:srgbClr val="222222"/>
                </a:solidFill>
                <a:latin typeface="+mn-ea"/>
              </a:rPr>
              <a:t>、</a:t>
            </a:r>
            <a:r>
              <a:rPr kumimoji="1" lang="en-US" altLang="ja-JP" sz="1050" dirty="0">
                <a:solidFill>
                  <a:srgbClr val="222222"/>
                </a:solidFill>
                <a:latin typeface="+mn-ea"/>
                <a:hlinkClick r:id="rId25" action="ppaction://hlinksldjump"/>
              </a:rPr>
              <a:t>11-3-1</a:t>
            </a:r>
            <a:r>
              <a:rPr kumimoji="1" lang="ja-JP" altLang="en-US" sz="1050" dirty="0">
                <a:solidFill>
                  <a:srgbClr val="222222"/>
                </a:solidFill>
                <a:latin typeface="+mn-ea"/>
              </a:rPr>
              <a:t>、</a:t>
            </a:r>
            <a:r>
              <a:rPr kumimoji="1" lang="en-US" altLang="ja-JP" sz="1050" dirty="0">
                <a:solidFill>
                  <a:srgbClr val="222222"/>
                </a:solidFill>
                <a:latin typeface="+mn-ea"/>
                <a:hlinkClick r:id="rId26" action="ppaction://hlinksldjump"/>
              </a:rPr>
              <a:t>13-2-4</a:t>
            </a:r>
            <a:r>
              <a:rPr kumimoji="1" lang="ja-JP" altLang="en-US" sz="1050" dirty="0">
                <a:solidFill>
                  <a:srgbClr val="222222"/>
                </a:solidFill>
                <a:latin typeface="+mn-ea"/>
              </a:rPr>
              <a:t>、</a:t>
            </a:r>
            <a:r>
              <a:rPr kumimoji="1" lang="en-US" altLang="ja-JP" sz="1050" dirty="0">
                <a:solidFill>
                  <a:srgbClr val="222222"/>
                </a:solidFill>
                <a:latin typeface="+mn-ea"/>
                <a:hlinkClick r:id="rId27" action="ppaction://hlinksldjump"/>
              </a:rPr>
              <a:t>14-1-1</a:t>
            </a:r>
            <a:r>
              <a:rPr kumimoji="1" lang="ja-JP" altLang="en-US" sz="1050" dirty="0">
                <a:solidFill>
                  <a:srgbClr val="222222"/>
                </a:solidFill>
                <a:latin typeface="+mn-ea"/>
              </a:rPr>
              <a:t>、</a:t>
            </a:r>
            <a:r>
              <a:rPr kumimoji="1" lang="en-US" altLang="ja-JP" sz="1050" dirty="0">
                <a:solidFill>
                  <a:srgbClr val="222222"/>
                </a:solidFill>
                <a:latin typeface="+mn-ea"/>
                <a:hlinkClick r:id="rId28" action="ppaction://hlinksldjump"/>
              </a:rPr>
              <a:t>14-1-2</a:t>
            </a:r>
            <a:r>
              <a:rPr kumimoji="1" lang="ja-JP" altLang="en-US" sz="1050" dirty="0">
                <a:solidFill>
                  <a:srgbClr val="222222"/>
                </a:solidFill>
                <a:latin typeface="+mn-ea"/>
              </a:rPr>
              <a:t>、</a:t>
            </a:r>
            <a:r>
              <a:rPr kumimoji="1" lang="en-US" altLang="ja-JP" sz="1050" dirty="0">
                <a:solidFill>
                  <a:srgbClr val="222222"/>
                </a:solidFill>
                <a:latin typeface="+mn-ea"/>
                <a:hlinkClick r:id="rId29" action="ppaction://hlinksldjump"/>
              </a:rPr>
              <a:t>17-1-1</a:t>
            </a:r>
            <a:r>
              <a:rPr kumimoji="1" lang="ja-JP" altLang="en-US" sz="1050" dirty="0">
                <a:solidFill>
                  <a:srgbClr val="222222"/>
                </a:solidFill>
                <a:latin typeface="+mn-ea"/>
              </a:rPr>
              <a:t>、</a:t>
            </a:r>
            <a:r>
              <a:rPr kumimoji="1" lang="en-US" altLang="ja-JP" sz="1050" dirty="0">
                <a:solidFill>
                  <a:srgbClr val="222222"/>
                </a:solidFill>
                <a:latin typeface="+mn-ea"/>
                <a:hlinkClick r:id="rId30" action="ppaction://hlinksldjump"/>
              </a:rPr>
              <a:t>17-1-2</a:t>
            </a:r>
            <a:r>
              <a:rPr kumimoji="1" lang="ja-JP" altLang="en-US" sz="1050" dirty="0">
                <a:solidFill>
                  <a:srgbClr val="222222"/>
                </a:solidFill>
                <a:latin typeface="+mn-ea"/>
              </a:rPr>
              <a:t>、</a:t>
            </a:r>
            <a:r>
              <a:rPr kumimoji="1" lang="en-US" altLang="ja-JP" sz="1050" dirty="0">
                <a:solidFill>
                  <a:srgbClr val="222222"/>
                </a:solidFill>
                <a:latin typeface="+mn-ea"/>
                <a:hlinkClick r:id="rId31" action="ppaction://hlinksldjump"/>
              </a:rPr>
              <a:t>17-2-1</a:t>
            </a:r>
            <a:r>
              <a:rPr kumimoji="1" lang="ja-JP" altLang="en-US" sz="1050" dirty="0">
                <a:solidFill>
                  <a:srgbClr val="222222"/>
                </a:solidFill>
                <a:latin typeface="+mn-ea"/>
              </a:rPr>
              <a:t>、</a:t>
            </a:r>
            <a:r>
              <a:rPr kumimoji="1" lang="en-US" altLang="ja-JP" sz="1050" dirty="0">
                <a:solidFill>
                  <a:srgbClr val="222222"/>
                </a:solidFill>
                <a:latin typeface="+mn-ea"/>
                <a:hlinkClick r:id="rId32" action="ppaction://hlinksldjump"/>
              </a:rPr>
              <a:t>17-2-4</a:t>
            </a:r>
            <a:r>
              <a:rPr kumimoji="1" lang="ja-JP" altLang="en-US" sz="1050" dirty="0">
                <a:solidFill>
                  <a:srgbClr val="222222"/>
                </a:solidFill>
                <a:latin typeface="+mn-ea"/>
              </a:rPr>
              <a:t>、</a:t>
            </a:r>
            <a:r>
              <a:rPr kumimoji="1" lang="en-US" altLang="ja-JP" sz="1050" dirty="0">
                <a:solidFill>
                  <a:srgbClr val="222222"/>
                </a:solidFill>
                <a:latin typeface="+mn-ea"/>
                <a:hlinkClick r:id="rId33" action="ppaction://hlinksldjump"/>
              </a:rPr>
              <a:t>19-1-1</a:t>
            </a:r>
            <a:r>
              <a:rPr kumimoji="1" lang="ja-JP" altLang="en-US" sz="1050" dirty="0">
                <a:solidFill>
                  <a:srgbClr val="222222"/>
                </a:solidFill>
                <a:latin typeface="+mn-ea"/>
              </a:rPr>
              <a:t>、</a:t>
            </a:r>
            <a:r>
              <a:rPr kumimoji="1" lang="en-US" altLang="ja-JP" sz="1050" dirty="0">
                <a:solidFill>
                  <a:srgbClr val="222222"/>
                </a:solidFill>
                <a:latin typeface="+mn-ea"/>
                <a:hlinkClick r:id="rId34" action="ppaction://hlinksldjump"/>
              </a:rPr>
              <a:t>19-1-2</a:t>
            </a:r>
            <a:r>
              <a:rPr kumimoji="1" lang="ja-JP" altLang="en-US" sz="1050" dirty="0">
                <a:solidFill>
                  <a:srgbClr val="222222"/>
                </a:solidFill>
                <a:latin typeface="+mn-ea"/>
              </a:rPr>
              <a:t>、</a:t>
            </a:r>
            <a:r>
              <a:rPr kumimoji="1" lang="en-US" altLang="ja-JP" sz="1050" dirty="0">
                <a:solidFill>
                  <a:srgbClr val="222222"/>
                </a:solidFill>
                <a:latin typeface="+mn-ea"/>
                <a:hlinkClick r:id="rId35" action="ppaction://hlinksldjump"/>
              </a:rPr>
              <a:t>19-2-2</a:t>
            </a:r>
            <a:r>
              <a:rPr kumimoji="1" lang="ja-JP" altLang="en-US" sz="1050" dirty="0">
                <a:solidFill>
                  <a:srgbClr val="222222"/>
                </a:solidFill>
                <a:latin typeface="+mn-ea"/>
              </a:rPr>
              <a:t>、</a:t>
            </a:r>
            <a:r>
              <a:rPr kumimoji="1" lang="en-US" altLang="ja-JP" sz="1050" dirty="0">
                <a:solidFill>
                  <a:srgbClr val="222222"/>
                </a:solidFill>
                <a:latin typeface="+mn-ea"/>
                <a:hlinkClick r:id="rId36" action="ppaction://hlinksldjump"/>
              </a:rPr>
              <a:t>19-2-10</a:t>
            </a:r>
            <a:endParaRPr kumimoji="1" lang="en-US" altLang="ja-JP" sz="1050" dirty="0">
              <a:solidFill>
                <a:srgbClr val="222222"/>
              </a:solidFill>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脆弱性診断</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システムや機器などにおいて、セキュリティ上の欠陥がないか診断すること</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8" action="ppaction://hlinksldjump"/>
              </a:rPr>
              <a:t>2-3-1</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37" action="ppaction://hlinksldjump"/>
              </a:rPr>
              <a:t>17-2-1</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en-US" altLang="ja-JP" sz="1050" b="1" i="0" u="none" strike="noStrike" kern="1200" dirty="0">
                <a:solidFill>
                  <a:srgbClr val="2F5597"/>
                </a:solidFill>
                <a:effectLst/>
                <a:latin typeface="+mn-ea"/>
              </a:rPr>
              <a:t>■</a:t>
            </a:r>
            <a:r>
              <a:rPr kumimoji="1" lang="ja-JP" altLang="en-US" sz="1050" b="1" dirty="0">
                <a:solidFill>
                  <a:schemeClr val="accent1">
                    <a:lumMod val="75000"/>
                  </a:schemeClr>
                </a:solidFill>
                <a:latin typeface="+mn-ea"/>
              </a:rPr>
              <a:t>責任追跡</a:t>
            </a:r>
            <a:r>
              <a:rPr kumimoji="1" lang="ja-JP" altLang="ja-JP" sz="1050" b="1" dirty="0">
                <a:solidFill>
                  <a:schemeClr val="accent1">
                    <a:lumMod val="75000"/>
                  </a:schemeClr>
                </a:solidFill>
                <a:latin typeface="+mn-ea"/>
              </a:rPr>
              <a:t>性</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情報資産に対する参照や変更などの操作を、どのユーザが行ったものかを確認することができる特性</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ja-JP" altLang="en-US" sz="1050" dirty="0">
                <a:solidFill>
                  <a:srgbClr val="222222"/>
                </a:solidFill>
                <a:latin typeface="+mn-ea"/>
                <a:hlinkClick r:id="rId13" action="ppaction://hlinksldjump"/>
              </a:rPr>
              <a:t>第</a:t>
            </a:r>
            <a:r>
              <a:rPr kumimoji="1" lang="en-US" altLang="ja-JP" sz="1050" dirty="0">
                <a:solidFill>
                  <a:srgbClr val="222222"/>
                </a:solidFill>
                <a:latin typeface="+mn-ea"/>
                <a:hlinkClick r:id="rId13" action="ppaction://hlinksldjump"/>
              </a:rPr>
              <a:t>3</a:t>
            </a:r>
            <a:r>
              <a:rPr kumimoji="1" lang="ja-JP" altLang="en-US" sz="1050" dirty="0">
                <a:solidFill>
                  <a:srgbClr val="222222"/>
                </a:solidFill>
                <a:latin typeface="+mn-ea"/>
                <a:hlinkClick r:id="rId13" action="ppaction://hlinksldjump"/>
              </a:rPr>
              <a:t>章コラム</a:t>
            </a:r>
            <a:r>
              <a:rPr kumimoji="1" lang="ja-JP" altLang="en-US" sz="1050" dirty="0">
                <a:solidFill>
                  <a:srgbClr val="222222"/>
                </a:solidFill>
                <a:latin typeface="+mn-ea"/>
              </a:rPr>
              <a:t>、</a:t>
            </a:r>
            <a:r>
              <a:rPr kumimoji="1" lang="en-US" altLang="ja-JP" sz="1050" dirty="0">
                <a:solidFill>
                  <a:srgbClr val="222222"/>
                </a:solidFill>
                <a:latin typeface="+mn-ea"/>
                <a:hlinkClick r:id="rId38" action="ppaction://hlinksldjump"/>
              </a:rPr>
              <a:t>7-2-1</a:t>
            </a:r>
            <a:r>
              <a:rPr kumimoji="1" lang="ja-JP" altLang="en-US" sz="1050" b="0" i="0" u="none" strike="noStrike" kern="1200" dirty="0">
                <a:solidFill>
                  <a:srgbClr val="222222"/>
                </a:solidFill>
                <a:effectLst/>
                <a:latin typeface="+mn-ea"/>
              </a:rPr>
              <a:t> 、</a:t>
            </a:r>
            <a:r>
              <a:rPr kumimoji="1" lang="ja-JP" altLang="en-US" sz="1050" b="0" i="0" u="none" strike="noStrike" kern="1200" dirty="0">
                <a:solidFill>
                  <a:srgbClr val="222222"/>
                </a:solidFill>
                <a:effectLst/>
                <a:latin typeface="+mn-ea"/>
                <a:hlinkClick r:id="rId39" action="ppaction://hlinksldjump"/>
              </a:rPr>
              <a:t>第</a:t>
            </a:r>
            <a:r>
              <a:rPr kumimoji="1" lang="en-US" altLang="ja-JP" sz="1050" b="0" i="0" u="none" strike="noStrike" kern="1200" dirty="0">
                <a:solidFill>
                  <a:srgbClr val="222222"/>
                </a:solidFill>
                <a:effectLst/>
                <a:latin typeface="+mn-ea"/>
                <a:hlinkClick r:id="rId39" action="ppaction://hlinksldjump"/>
              </a:rPr>
              <a:t>10</a:t>
            </a:r>
            <a:r>
              <a:rPr kumimoji="1" lang="ja-JP" altLang="en-US" sz="1050" b="0" i="0" u="none" strike="noStrike" kern="1200" dirty="0">
                <a:solidFill>
                  <a:srgbClr val="222222"/>
                </a:solidFill>
                <a:effectLst/>
                <a:latin typeface="+mn-ea"/>
                <a:hlinkClick r:id="rId39" action="ppaction://hlinksldjump"/>
              </a:rPr>
              <a:t>章コラム</a:t>
            </a:r>
            <a:endParaRPr kumimoji="1" lang="ja-JP" altLang="en-US" sz="1050" dirty="0">
              <a:solidFill>
                <a:srgbClr val="222222"/>
              </a:solidFill>
              <a:latin typeface="+mn-ea"/>
            </a:endParaRPr>
          </a:p>
          <a:p>
            <a:pPr marL="0" marR="0" indent="0" algn="l" rtl="0" eaLnBrk="1" fontAlgn="auto" latinLnBrk="0" hangingPunct="1">
              <a:spcBef>
                <a:spcPts val="0"/>
              </a:spcBef>
              <a:spcAft>
                <a:spcPts val="0"/>
              </a:spcAft>
            </a:pPr>
            <a:endParaRPr lang="en-US" altLang="ja-JP" sz="1050" b="0" i="0" u="none" strike="noStrike" dirty="0">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セキュリティインシデント</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ja-JP" sz="1050" b="0" i="0" u="none" strike="noStrike" kern="1200" dirty="0">
                <a:solidFill>
                  <a:srgbClr val="222222"/>
                </a:solidFill>
                <a:effectLst/>
                <a:latin typeface="+mn-ea"/>
              </a:rPr>
              <a:t>セキュリティの事故・出来事のこと。単に「インシデント」とも呼ばれる。</a:t>
            </a:r>
            <a:r>
              <a:rPr kumimoji="1" lang="ja-JP" altLang="en-US" sz="1050" b="0" i="0" u="none" strike="noStrike" kern="1200" dirty="0">
                <a:solidFill>
                  <a:srgbClr val="222222"/>
                </a:solidFill>
                <a:effectLst/>
                <a:latin typeface="+mn-ea"/>
              </a:rPr>
              <a:t>たと</a:t>
            </a:r>
            <a:r>
              <a:rPr kumimoji="1" lang="ja-JP" altLang="ja-JP" sz="1050" b="0" i="0" u="none" strike="noStrike" kern="1200" dirty="0">
                <a:solidFill>
                  <a:srgbClr val="222222"/>
                </a:solidFill>
                <a:effectLst/>
                <a:latin typeface="+mn-ea"/>
              </a:rPr>
              <a:t>えば、情報の漏えいや改ざん、破壊・消失、情報システムの機能停止またはこれらに</a:t>
            </a:r>
            <a:r>
              <a:rPr kumimoji="1" lang="ja-JP" altLang="en-US" sz="1050" dirty="0">
                <a:solidFill>
                  <a:srgbClr val="222222"/>
                </a:solidFill>
                <a:latin typeface="+mn-ea"/>
              </a:rPr>
              <a:t>つな</a:t>
            </a:r>
            <a:r>
              <a:rPr kumimoji="1" lang="ja-JP" altLang="en-US" sz="1050" b="0" i="0" u="none" strike="noStrike" kern="1200" dirty="0">
                <a:solidFill>
                  <a:srgbClr val="222222"/>
                </a:solidFill>
                <a:effectLst/>
                <a:latin typeface="+mn-ea"/>
              </a:rPr>
              <a:t>がる</a:t>
            </a:r>
            <a:r>
              <a:rPr kumimoji="1" lang="ja-JP" altLang="ja-JP" sz="1050" b="0" i="0" u="none" strike="noStrike" kern="1200" dirty="0">
                <a:solidFill>
                  <a:srgbClr val="222222"/>
                </a:solidFill>
                <a:effectLst/>
                <a:latin typeface="+mn-ea"/>
              </a:rPr>
              <a:t>可能性のある事象</a:t>
            </a:r>
            <a:r>
              <a:rPr kumimoji="1" lang="ja-JP" altLang="en-US" sz="1050" b="0" i="0" u="none" strike="noStrike" kern="1200" dirty="0">
                <a:solidFill>
                  <a:srgbClr val="222222"/>
                </a:solidFill>
                <a:effectLst/>
                <a:latin typeface="+mn-ea"/>
              </a:rPr>
              <a:t>など</a:t>
            </a:r>
            <a:r>
              <a:rPr kumimoji="1" lang="ja-JP" altLang="ja-JP" sz="1050" b="0" i="0" u="none" strike="noStrike" kern="1200" dirty="0">
                <a:solidFill>
                  <a:srgbClr val="222222"/>
                </a:solidFill>
                <a:effectLst/>
                <a:latin typeface="+mn-ea"/>
              </a:rPr>
              <a:t>がインシデントに該当</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 action="ppaction://hlinksldjump"/>
              </a:rPr>
              <a:t>2-1-1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0" action="ppaction://hlinksldjump"/>
              </a:rPr>
              <a:t>2-1-2</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41" action="ppaction://hlinksldjump"/>
              </a:rPr>
              <a:t>2</a:t>
            </a:r>
            <a:r>
              <a:rPr kumimoji="1" lang="en-US" altLang="ja-JP" sz="1050" b="0" i="0" u="none" strike="noStrike" kern="1200" dirty="0">
                <a:solidFill>
                  <a:srgbClr val="222222"/>
                </a:solidFill>
                <a:effectLst/>
                <a:latin typeface="+mn-ea"/>
                <a:hlinkClick r:id="rId41" action="ppaction://hlinksldjump"/>
              </a:rPr>
              <a:t>-1-3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 action="ppaction://hlinksldjump"/>
              </a:rPr>
              <a:t>2-2-1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1" action="ppaction://hlinksldjump"/>
              </a:rPr>
              <a:t>3-1-1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2" action="ppaction://hlinksldjump"/>
              </a:rPr>
              <a:t>4-3-</a:t>
            </a:r>
            <a:r>
              <a:rPr kumimoji="1" lang="en-US" altLang="ja-JP" sz="1050" b="0" i="0" u="none" strike="noStrike" kern="1200" dirty="0">
                <a:solidFill>
                  <a:srgbClr val="222222"/>
                </a:solidFill>
                <a:effectLst/>
                <a:latin typeface="+mn-ea"/>
              </a:rPr>
              <a:t>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3" action="ppaction://hlinksldjump"/>
              </a:rPr>
              <a:t>7-2-2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4" action="ppaction://hlinksldjump"/>
              </a:rPr>
              <a:t>7-3-2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5" action="ppaction://hlinksldjump"/>
              </a:rPr>
              <a:t>7-5-1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6" action="ppaction://hlinksldjump"/>
              </a:rPr>
              <a:t>9-1-1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7" action="ppaction://hlinksldjump"/>
              </a:rPr>
              <a:t>9-1-2</a:t>
            </a:r>
            <a:r>
              <a:rPr kumimoji="1" lang="ja-JP" altLang="en-US" sz="1050" dirty="0">
                <a:solidFill>
                  <a:srgbClr val="222222"/>
                </a:solidFill>
                <a:latin typeface="+mn-ea"/>
              </a:rPr>
              <a:t>、</a:t>
            </a:r>
            <a:r>
              <a:rPr kumimoji="1" lang="en-US" altLang="ja-JP" sz="1050" dirty="0">
                <a:solidFill>
                  <a:srgbClr val="222222"/>
                </a:solidFill>
                <a:latin typeface="+mn-ea"/>
                <a:hlinkClick r:id="rId48" action="ppaction://hlinksldjump"/>
              </a:rPr>
              <a:t>12-1-1</a:t>
            </a:r>
            <a:r>
              <a:rPr kumimoji="1" lang="ja-JP" altLang="en-US" sz="1050" dirty="0">
                <a:solidFill>
                  <a:srgbClr val="222222"/>
                </a:solidFill>
                <a:latin typeface="+mn-ea"/>
              </a:rPr>
              <a:t>、</a:t>
            </a:r>
            <a:r>
              <a:rPr kumimoji="1" lang="en-US" altLang="ja-JP" sz="1050" dirty="0">
                <a:solidFill>
                  <a:srgbClr val="222222"/>
                </a:solidFill>
                <a:latin typeface="+mn-ea"/>
                <a:hlinkClick r:id="rId49" action="ppaction://hlinksldjump" tooltip="159"/>
              </a:rPr>
              <a:t>12-2-1</a:t>
            </a:r>
            <a:r>
              <a:rPr kumimoji="1" lang="ja-JP" altLang="en-US" sz="1050" dirty="0">
                <a:solidFill>
                  <a:srgbClr val="222222"/>
                </a:solidFill>
                <a:latin typeface="+mn-ea"/>
              </a:rPr>
              <a:t>、</a:t>
            </a:r>
            <a:r>
              <a:rPr kumimoji="1" lang="en-US" altLang="ja-JP" sz="1050" dirty="0">
                <a:solidFill>
                  <a:srgbClr val="222222"/>
                </a:solidFill>
                <a:latin typeface="+mn-ea"/>
                <a:hlinkClick r:id="rId50" action="ppaction://hlinksldjump"/>
              </a:rPr>
              <a:t>13-2-2</a:t>
            </a:r>
            <a:r>
              <a:rPr kumimoji="1" lang="ja-JP" altLang="en-US" sz="1050" dirty="0">
                <a:solidFill>
                  <a:srgbClr val="222222"/>
                </a:solidFill>
                <a:latin typeface="+mn-ea"/>
              </a:rPr>
              <a:t>、</a:t>
            </a:r>
            <a:r>
              <a:rPr kumimoji="1" lang="en-US" altLang="ja-JP" sz="1050" dirty="0">
                <a:solidFill>
                  <a:srgbClr val="222222"/>
                </a:solidFill>
                <a:latin typeface="+mn-ea"/>
                <a:hlinkClick r:id="rId51" action="ppaction://hlinksldjump"/>
              </a:rPr>
              <a:t>13-2-4</a:t>
            </a:r>
            <a:r>
              <a:rPr kumimoji="1" lang="ja-JP" altLang="en-US" sz="1050" dirty="0">
                <a:solidFill>
                  <a:srgbClr val="222222"/>
                </a:solidFill>
                <a:latin typeface="+mn-ea"/>
              </a:rPr>
              <a:t>、</a:t>
            </a:r>
            <a:r>
              <a:rPr kumimoji="1" lang="en-US" altLang="ja-JP" sz="1050" dirty="0">
                <a:solidFill>
                  <a:srgbClr val="222222"/>
                </a:solidFill>
                <a:latin typeface="+mn-ea"/>
                <a:hlinkClick r:id="rId52" action="ppaction://hlinksldjump"/>
              </a:rPr>
              <a:t>13-2-5</a:t>
            </a:r>
            <a:r>
              <a:rPr kumimoji="1" lang="ja-JP" altLang="en-US" sz="1050" dirty="0">
                <a:solidFill>
                  <a:srgbClr val="222222"/>
                </a:solidFill>
                <a:latin typeface="+mn-ea"/>
              </a:rPr>
              <a:t>、</a:t>
            </a:r>
            <a:r>
              <a:rPr kumimoji="1" lang="en-US" altLang="ja-JP" sz="1050" dirty="0">
                <a:solidFill>
                  <a:srgbClr val="222222"/>
                </a:solidFill>
                <a:latin typeface="+mn-ea"/>
                <a:hlinkClick r:id="rId53" action="ppaction://hlinksldjump"/>
              </a:rPr>
              <a:t>13-2-8</a:t>
            </a:r>
            <a:r>
              <a:rPr kumimoji="1" lang="ja-JP" altLang="en-US" sz="1050" dirty="0">
                <a:solidFill>
                  <a:srgbClr val="222222"/>
                </a:solidFill>
                <a:latin typeface="+mn-ea"/>
              </a:rPr>
              <a:t>、</a:t>
            </a:r>
            <a:r>
              <a:rPr kumimoji="1" lang="en-US" altLang="ja-JP" sz="1050" dirty="0">
                <a:solidFill>
                  <a:srgbClr val="222222"/>
                </a:solidFill>
                <a:latin typeface="+mn-ea"/>
                <a:hlinkClick r:id="rId54" action="ppaction://hlinksldjump"/>
              </a:rPr>
              <a:t>14-1-1</a:t>
            </a:r>
            <a:r>
              <a:rPr kumimoji="1" lang="ja-JP" altLang="en-US" sz="1050" dirty="0">
                <a:solidFill>
                  <a:srgbClr val="222222"/>
                </a:solidFill>
                <a:latin typeface="+mn-ea"/>
              </a:rPr>
              <a:t>、</a:t>
            </a:r>
            <a:r>
              <a:rPr kumimoji="1" lang="en-US" altLang="ja-JP" sz="1050" dirty="0">
                <a:solidFill>
                  <a:srgbClr val="222222"/>
                </a:solidFill>
                <a:latin typeface="+mn-ea"/>
                <a:hlinkClick r:id="rId55" action="ppaction://hlinksldjump"/>
              </a:rPr>
              <a:t>14-1-2</a:t>
            </a:r>
            <a:r>
              <a:rPr kumimoji="1" lang="ja-JP" altLang="en-US" sz="1050" dirty="0">
                <a:solidFill>
                  <a:srgbClr val="222222"/>
                </a:solidFill>
                <a:latin typeface="+mn-ea"/>
              </a:rPr>
              <a:t>、</a:t>
            </a:r>
            <a:r>
              <a:rPr kumimoji="1" lang="en-US" altLang="ja-JP" sz="1050" dirty="0">
                <a:solidFill>
                  <a:srgbClr val="222222"/>
                </a:solidFill>
                <a:latin typeface="+mn-ea"/>
                <a:hlinkClick r:id="rId56" action="ppaction://hlinksldjump"/>
              </a:rPr>
              <a:t>17-1-1</a:t>
            </a:r>
            <a:r>
              <a:rPr kumimoji="1" lang="ja-JP" altLang="en-US" sz="1050" dirty="0">
                <a:solidFill>
                  <a:srgbClr val="222222"/>
                </a:solidFill>
                <a:latin typeface="+mn-ea"/>
              </a:rPr>
              <a:t>、</a:t>
            </a:r>
            <a:r>
              <a:rPr kumimoji="1" lang="en-US" altLang="ja-JP" sz="1050" dirty="0">
                <a:solidFill>
                  <a:srgbClr val="222222"/>
                </a:solidFill>
                <a:latin typeface="+mn-ea"/>
                <a:hlinkClick r:id="rId57" action="ppaction://hlinksldjump"/>
              </a:rPr>
              <a:t>17-1-2</a:t>
            </a:r>
            <a:r>
              <a:rPr kumimoji="1" lang="ja-JP" altLang="en-US" sz="1050" dirty="0">
                <a:solidFill>
                  <a:srgbClr val="222222"/>
                </a:solidFill>
                <a:latin typeface="+mn-ea"/>
              </a:rPr>
              <a:t>、</a:t>
            </a:r>
            <a:r>
              <a:rPr kumimoji="1" lang="en-US" altLang="ja-JP" sz="1050" dirty="0">
                <a:solidFill>
                  <a:srgbClr val="222222"/>
                </a:solidFill>
                <a:latin typeface="+mn-ea"/>
                <a:hlinkClick r:id="rId31" action="ppaction://hlinksldjump"/>
              </a:rPr>
              <a:t>17-2-1</a:t>
            </a:r>
            <a:r>
              <a:rPr kumimoji="1" lang="ja-JP" altLang="en-US" sz="1050" dirty="0">
                <a:solidFill>
                  <a:srgbClr val="222222"/>
                </a:solidFill>
                <a:latin typeface="+mn-ea"/>
              </a:rPr>
              <a:t>、</a:t>
            </a:r>
            <a:r>
              <a:rPr kumimoji="1" lang="en-US" altLang="ja-JP" sz="1050" dirty="0">
                <a:solidFill>
                  <a:srgbClr val="222222"/>
                </a:solidFill>
                <a:latin typeface="+mn-ea"/>
                <a:hlinkClick r:id="rId58" action="ppaction://hlinksldjump"/>
              </a:rPr>
              <a:t>17-2-4</a:t>
            </a:r>
            <a:r>
              <a:rPr kumimoji="1" lang="ja-JP" altLang="en-US" sz="1050" dirty="0">
                <a:solidFill>
                  <a:srgbClr val="222222"/>
                </a:solidFill>
                <a:latin typeface="+mn-ea"/>
              </a:rPr>
              <a:t>、</a:t>
            </a:r>
            <a:r>
              <a:rPr kumimoji="1" lang="en-US" altLang="ja-JP" sz="1050" dirty="0">
                <a:solidFill>
                  <a:srgbClr val="222222"/>
                </a:solidFill>
                <a:latin typeface="+mn-ea"/>
                <a:hlinkClick r:id="rId59" action="ppaction://hlinksldjump"/>
              </a:rPr>
              <a:t>17-2-5</a:t>
            </a:r>
            <a:r>
              <a:rPr kumimoji="1" lang="ja-JP" altLang="en-US" sz="1050" dirty="0">
                <a:solidFill>
                  <a:srgbClr val="222222"/>
                </a:solidFill>
                <a:latin typeface="+mn-ea"/>
              </a:rPr>
              <a:t>、</a:t>
            </a:r>
            <a:r>
              <a:rPr kumimoji="1" lang="en-US" altLang="ja-JP" sz="1050" dirty="0">
                <a:solidFill>
                  <a:srgbClr val="222222"/>
                </a:solidFill>
                <a:latin typeface="+mn-ea"/>
                <a:hlinkClick r:id="rId33" action="ppaction://hlinksldjump"/>
              </a:rPr>
              <a:t>19-1-1</a:t>
            </a:r>
            <a:r>
              <a:rPr kumimoji="1" lang="ja-JP" altLang="en-US" sz="1050" dirty="0">
                <a:solidFill>
                  <a:srgbClr val="222222"/>
                </a:solidFill>
                <a:latin typeface="+mn-ea"/>
              </a:rPr>
              <a:t>、</a:t>
            </a:r>
            <a:r>
              <a:rPr kumimoji="1" lang="en-US" altLang="ja-JP" sz="1050" dirty="0">
                <a:solidFill>
                  <a:srgbClr val="222222"/>
                </a:solidFill>
                <a:latin typeface="+mn-ea"/>
                <a:hlinkClick r:id="rId34" action="ppaction://hlinksldjump"/>
              </a:rPr>
              <a:t>19-1-2</a:t>
            </a:r>
            <a:r>
              <a:rPr kumimoji="1" lang="ja-JP" altLang="en-US" sz="1050" dirty="0">
                <a:solidFill>
                  <a:srgbClr val="222222"/>
                </a:solidFill>
                <a:latin typeface="+mn-ea"/>
              </a:rPr>
              <a:t>、</a:t>
            </a:r>
            <a:r>
              <a:rPr kumimoji="1" lang="en-US" altLang="ja-JP" sz="1050" dirty="0">
                <a:solidFill>
                  <a:srgbClr val="222222"/>
                </a:solidFill>
                <a:latin typeface="+mn-ea"/>
                <a:hlinkClick r:id="rId35" action="ppaction://hlinksldjump"/>
              </a:rPr>
              <a:t>19-2-2</a:t>
            </a:r>
            <a:r>
              <a:rPr kumimoji="1" lang="ja-JP" altLang="en-US" sz="1050" dirty="0">
                <a:solidFill>
                  <a:srgbClr val="222222"/>
                </a:solidFill>
                <a:latin typeface="+mn-ea"/>
              </a:rPr>
              <a:t>、</a:t>
            </a:r>
            <a:r>
              <a:rPr kumimoji="1" lang="en-US" altLang="ja-JP" sz="1050" dirty="0">
                <a:solidFill>
                  <a:srgbClr val="222222"/>
                </a:solidFill>
                <a:latin typeface="+mn-ea"/>
                <a:hlinkClick r:id="rId60" action="ppaction://hlinksldjump"/>
              </a:rPr>
              <a:t>19-2-9</a:t>
            </a:r>
            <a:r>
              <a:rPr kumimoji="1" lang="ja-JP" altLang="en-US" sz="1050" dirty="0">
                <a:solidFill>
                  <a:srgbClr val="222222"/>
                </a:solidFill>
                <a:latin typeface="+mn-ea"/>
              </a:rPr>
              <a:t>、</a:t>
            </a:r>
            <a:r>
              <a:rPr kumimoji="1" lang="en-US" altLang="ja-JP" sz="1050" dirty="0">
                <a:solidFill>
                  <a:srgbClr val="222222"/>
                </a:solidFill>
                <a:latin typeface="+mn-ea"/>
                <a:hlinkClick r:id="rId61" action="ppaction://hlinksldjump"/>
              </a:rPr>
              <a:t>19-2-12</a:t>
            </a:r>
            <a:r>
              <a:rPr kumimoji="1" lang="ja-JP" altLang="en-US" sz="1050" dirty="0">
                <a:solidFill>
                  <a:srgbClr val="222222"/>
                </a:solidFill>
                <a:latin typeface="+mn-ea"/>
              </a:rPr>
              <a:t>、</a:t>
            </a:r>
            <a:r>
              <a:rPr kumimoji="1" lang="en-US" altLang="ja-JP" sz="1050" dirty="0">
                <a:solidFill>
                  <a:srgbClr val="222222"/>
                </a:solidFill>
                <a:latin typeface="+mn-ea"/>
                <a:hlinkClick r:id="rId62" action="ppaction://hlinksldjump"/>
              </a:rPr>
              <a:t>19-2-14</a:t>
            </a:r>
            <a:r>
              <a:rPr kumimoji="1" lang="ja-JP" altLang="en-US" sz="1050" dirty="0">
                <a:solidFill>
                  <a:srgbClr val="222222"/>
                </a:solidFill>
                <a:latin typeface="+mn-ea"/>
              </a:rPr>
              <a:t>、</a:t>
            </a:r>
            <a:r>
              <a:rPr kumimoji="1" lang="en-US" altLang="ja-JP" sz="1050" dirty="0">
                <a:solidFill>
                  <a:srgbClr val="222222"/>
                </a:solidFill>
                <a:latin typeface="+mn-ea"/>
                <a:hlinkClick r:id="rId63" action="ppaction://hlinksldjump"/>
              </a:rPr>
              <a:t>19-3-1</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セキュリティ</a:t>
            </a:r>
            <a:r>
              <a:rPr kumimoji="1" lang="ja-JP" altLang="en-US" sz="1050" b="1" dirty="0">
                <a:solidFill>
                  <a:schemeClr val="accent1">
                    <a:lumMod val="75000"/>
                  </a:schemeClr>
                </a:solidFill>
                <a:latin typeface="+mn-ea"/>
              </a:rPr>
              <a:t>・</a:t>
            </a:r>
            <a:r>
              <a:rPr kumimoji="1" lang="ja-JP" altLang="ja-JP" sz="1050" b="1" dirty="0">
                <a:solidFill>
                  <a:schemeClr val="accent1">
                    <a:lumMod val="75000"/>
                  </a:schemeClr>
                </a:solidFill>
                <a:latin typeface="+mn-ea"/>
              </a:rPr>
              <a:t>キャンプ</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情報セキュリティに関する高度な技術と倫理に関する講習・演習を行う合宿。審査に通過した</a:t>
            </a:r>
            <a:r>
              <a:rPr kumimoji="1" lang="en-US" altLang="ja-JP" sz="1050" b="0" i="0" u="none" strike="noStrike" kern="1200" dirty="0">
                <a:solidFill>
                  <a:srgbClr val="222222"/>
                </a:solidFill>
                <a:effectLst/>
                <a:latin typeface="+mn-ea"/>
              </a:rPr>
              <a:t>22</a:t>
            </a:r>
            <a:r>
              <a:rPr kumimoji="1" lang="ja-JP" altLang="en-US" sz="1050" b="0" i="0" u="none" strike="noStrike" kern="1200" dirty="0">
                <a:solidFill>
                  <a:srgbClr val="222222"/>
                </a:solidFill>
                <a:effectLst/>
                <a:latin typeface="+mn-ea"/>
              </a:rPr>
              <a:t>歳以下の学生・生徒が対象。次代を担う情報セキュリティ人材を発掘・育成するために、情報処理推進機構（</a:t>
            </a:r>
            <a:r>
              <a:rPr kumimoji="1" lang="en-US" altLang="ja-JP" sz="1050" b="0" i="0" u="none" strike="noStrike" kern="1200" dirty="0">
                <a:solidFill>
                  <a:srgbClr val="222222"/>
                </a:solidFill>
                <a:effectLst/>
                <a:latin typeface="+mn-ea"/>
              </a:rPr>
              <a:t>IPA</a:t>
            </a:r>
            <a:r>
              <a:rPr kumimoji="1" lang="ja-JP" altLang="en-US" sz="1050" b="0" i="0" u="none" strike="noStrike" kern="1200" dirty="0">
                <a:solidFill>
                  <a:srgbClr val="222222"/>
                </a:solidFill>
                <a:effectLst/>
                <a:latin typeface="+mn-ea"/>
              </a:rPr>
              <a:t>）と（一財）セキュリティ・キャンプ協議会が実施している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40" action="ppaction://hlinksldjump"/>
              </a:rPr>
              <a:t>2-1-2</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セキュリティホール</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情報システムにおけるセキュリティ上の欠陥のこと。「脆弱性」とほぼ同義であるが、セキュリティホールは、ソフトウェアの設計上のミスやプログラムの不具合によって発生するセキュリティ上の脆弱性のみを指す場合があ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dirty="0">
                <a:solidFill>
                  <a:srgbClr val="222222"/>
                </a:solidFill>
                <a:latin typeface="+mn-ea"/>
                <a:hlinkClick r:id="rId64" action="ppaction://hlinksldjump"/>
              </a:rPr>
              <a:t>3-4-1</a:t>
            </a:r>
            <a:r>
              <a:rPr kumimoji="1" lang="ja-JP" altLang="en-US" sz="1050" dirty="0">
                <a:solidFill>
                  <a:srgbClr val="222222"/>
                </a:solidFill>
                <a:latin typeface="+mn-ea"/>
              </a:rPr>
              <a:t>、</a:t>
            </a:r>
            <a:r>
              <a:rPr kumimoji="1" lang="en-US" altLang="ja-JP" sz="1050" dirty="0">
                <a:solidFill>
                  <a:srgbClr val="222222"/>
                </a:solidFill>
                <a:latin typeface="+mn-ea"/>
                <a:hlinkClick r:id="rId65" action="ppaction://hlinksldjump"/>
              </a:rPr>
              <a:t>6-1-1</a:t>
            </a:r>
            <a:r>
              <a:rPr kumimoji="1" lang="ja-JP" altLang="en-US" sz="1050" dirty="0">
                <a:solidFill>
                  <a:srgbClr val="222222"/>
                </a:solidFill>
                <a:latin typeface="+mn-ea"/>
              </a:rPr>
              <a:t>、</a:t>
            </a:r>
            <a:r>
              <a:rPr kumimoji="1" lang="en-US" altLang="ja-JP" sz="1050" dirty="0">
                <a:solidFill>
                  <a:srgbClr val="222222"/>
                </a:solidFill>
                <a:latin typeface="+mn-ea"/>
                <a:hlinkClick r:id="rId18" action="ppaction://hlinksldjump"/>
              </a:rPr>
              <a:t>10-1-1</a:t>
            </a:r>
            <a:r>
              <a:rPr kumimoji="1" lang="ja-JP" altLang="en-US" sz="1050" dirty="0">
                <a:solidFill>
                  <a:srgbClr val="222222"/>
                </a:solidFill>
                <a:latin typeface="+mn-ea"/>
              </a:rPr>
              <a:t>、</a:t>
            </a:r>
            <a:r>
              <a:rPr kumimoji="1" lang="en-US" altLang="ja-JP" sz="1050" dirty="0">
                <a:solidFill>
                  <a:srgbClr val="222222"/>
                </a:solidFill>
                <a:latin typeface="+mn-ea"/>
                <a:hlinkClick r:id="rId19" action="ppaction://hlinksldjump"/>
              </a:rPr>
              <a:t>10-1-2</a:t>
            </a:r>
            <a:r>
              <a:rPr kumimoji="1" lang="ja-JP" altLang="en-US" sz="1050" dirty="0">
                <a:solidFill>
                  <a:srgbClr val="222222"/>
                </a:solidFill>
                <a:latin typeface="+mn-ea"/>
              </a:rPr>
              <a:t>、</a:t>
            </a:r>
            <a:r>
              <a:rPr kumimoji="1" lang="en-US" altLang="ja-JP" sz="1050" dirty="0">
                <a:solidFill>
                  <a:srgbClr val="222222"/>
                </a:solidFill>
                <a:latin typeface="+mn-ea"/>
                <a:hlinkClick r:id="rId66" action="ppaction://hlinksldjump"/>
              </a:rPr>
              <a:t>12-3-1</a:t>
            </a:r>
            <a:endParaRPr kumimoji="1" lang="en-US" altLang="ja-JP" sz="1050" dirty="0">
              <a:solidFill>
                <a:srgbClr val="222222"/>
              </a:solidFill>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セキュリティポリシー</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ja-JP" sz="1050" b="0" i="0" u="none" strike="noStrike" kern="1200" dirty="0">
                <a:solidFill>
                  <a:srgbClr val="222222"/>
                </a:solidFill>
                <a:effectLst/>
                <a:latin typeface="+mn-ea"/>
              </a:rPr>
              <a:t>企業や組織において実施する情報セキュリティ対策の方針や行動指針のこと。社内規定といった組織全体のルールから、どのような情報資産をどのような脅威からどのように守るのかといった基本的な考え方、情報セキュリティを確保するための体制、運用規定、基本方針、対策基準などを具体的に記載するのが一般的</a:t>
            </a:r>
            <a:endParaRPr lang="ja-JP" altLang="ja-JP" sz="1050" b="0" i="0" u="none" strike="noStrike" dirty="0">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 action="ppaction://hlinksldjump"/>
              </a:rPr>
              <a:t>2-1-1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 action="ppaction://hlinksldjump"/>
              </a:rPr>
              <a:t>2-2-1</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67" action="ppaction://hlinksldjump"/>
              </a:rPr>
              <a:t>3-4-1</a:t>
            </a:r>
            <a:r>
              <a:rPr kumimoji="1" lang="ja-JP" altLang="en-US" sz="1050" dirty="0">
                <a:solidFill>
                  <a:srgbClr val="222222"/>
                </a:solidFill>
                <a:latin typeface="+mn-ea"/>
              </a:rPr>
              <a:t>、</a:t>
            </a:r>
            <a:r>
              <a:rPr kumimoji="1" lang="en-US" altLang="ja-JP" sz="1050" dirty="0">
                <a:solidFill>
                  <a:srgbClr val="222222"/>
                </a:solidFill>
                <a:latin typeface="+mn-ea"/>
                <a:hlinkClick r:id="rId68" action="ppaction://hlinksldjump"/>
              </a:rPr>
              <a:t>6-1-2</a:t>
            </a:r>
            <a:r>
              <a:rPr kumimoji="1" lang="ja-JP" altLang="en-US" sz="1050" dirty="0">
                <a:solidFill>
                  <a:srgbClr val="222222"/>
                </a:solidFill>
                <a:latin typeface="+mn-ea"/>
              </a:rPr>
              <a:t>、</a:t>
            </a:r>
            <a:r>
              <a:rPr kumimoji="1" lang="en-US" altLang="ja-JP" sz="1050" dirty="0">
                <a:solidFill>
                  <a:srgbClr val="222222"/>
                </a:solidFill>
                <a:latin typeface="+mn-ea"/>
                <a:hlinkClick r:id="rId69" action="ppaction://hlinksldjump"/>
              </a:rPr>
              <a:t>7-5-1</a:t>
            </a:r>
            <a:r>
              <a:rPr kumimoji="1" lang="ja-JP" altLang="en-US" sz="1050" dirty="0">
                <a:solidFill>
                  <a:srgbClr val="222222"/>
                </a:solidFill>
                <a:latin typeface="+mn-ea"/>
              </a:rPr>
              <a:t>、</a:t>
            </a:r>
            <a:r>
              <a:rPr kumimoji="1" lang="en-US" altLang="ja-JP" sz="1050" dirty="0">
                <a:solidFill>
                  <a:srgbClr val="222222"/>
                </a:solidFill>
                <a:latin typeface="+mn-ea"/>
                <a:hlinkClick r:id="rId70" action="ppaction://hlinksldjump"/>
              </a:rPr>
              <a:t>8-1-1</a:t>
            </a:r>
            <a:r>
              <a:rPr kumimoji="1" lang="ja-JP" altLang="en-US" sz="1050" dirty="0">
                <a:solidFill>
                  <a:srgbClr val="222222"/>
                </a:solidFill>
                <a:latin typeface="+mn-ea"/>
              </a:rPr>
              <a:t>、</a:t>
            </a:r>
            <a:r>
              <a:rPr kumimoji="1" lang="en-US" altLang="ja-JP" sz="1050" dirty="0">
                <a:solidFill>
                  <a:srgbClr val="222222"/>
                </a:solidFill>
                <a:latin typeface="+mn-ea"/>
                <a:hlinkClick r:id="rId58" action="ppaction://hlinksldjump"/>
              </a:rPr>
              <a:t>17-2-4</a:t>
            </a:r>
            <a:r>
              <a:rPr kumimoji="1" lang="ja-JP" altLang="en-US" sz="1050" dirty="0">
                <a:solidFill>
                  <a:srgbClr val="222222"/>
                </a:solidFill>
                <a:latin typeface="+mn-ea"/>
              </a:rPr>
              <a:t>、</a:t>
            </a:r>
            <a:r>
              <a:rPr kumimoji="1" lang="en-US" altLang="ja-JP" sz="1050" dirty="0">
                <a:solidFill>
                  <a:srgbClr val="222222"/>
                </a:solidFill>
                <a:latin typeface="+mn-ea"/>
                <a:hlinkClick r:id="rId35" action="ppaction://hlinksldjump"/>
              </a:rPr>
              <a:t>19-2-2</a:t>
            </a:r>
            <a:r>
              <a:rPr kumimoji="1" lang="ja-JP" altLang="en-US" sz="1050" dirty="0">
                <a:solidFill>
                  <a:srgbClr val="222222"/>
                </a:solidFill>
                <a:latin typeface="+mn-ea"/>
              </a:rPr>
              <a:t>、</a:t>
            </a:r>
            <a:r>
              <a:rPr kumimoji="1" lang="en-US" altLang="ja-JP" sz="1050" dirty="0">
                <a:solidFill>
                  <a:srgbClr val="222222"/>
                </a:solidFill>
                <a:latin typeface="+mn-ea"/>
                <a:hlinkClick r:id="rId71" action="ppaction://hlinksldjump"/>
              </a:rPr>
              <a:t>19-2-8</a:t>
            </a:r>
            <a:endParaRPr lang="en-US" altLang="ja-JP" sz="1050" b="0" i="0" u="none" strike="noStrike" dirty="0">
              <a:effectLst/>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ゼロデイ攻撃</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000000"/>
                </a:solidFill>
                <a:effectLst/>
                <a:latin typeface="+mn-ea"/>
              </a:rPr>
              <a:t>OS</a:t>
            </a:r>
            <a:r>
              <a:rPr kumimoji="1" lang="ja-JP" altLang="en-US" sz="1050" b="0" i="0" u="none" strike="noStrike" kern="1200" dirty="0">
                <a:solidFill>
                  <a:srgbClr val="000000"/>
                </a:solidFill>
                <a:effectLst/>
                <a:latin typeface="+mn-ea"/>
              </a:rPr>
              <a:t>やソフトウェアに存在する脆弱性が公開された後、修正プログラムや回避策がベンダーから提供されるまでの間に、その脆弱性を悪用して行われるサイバー攻撃のこと</a:t>
            </a:r>
            <a:endParaRPr kumimoji="1" lang="en-US" altLang="ja-JP" sz="1050" b="0" i="0" u="none" strike="noStrike" kern="1200" dirty="0">
              <a:solidFill>
                <a:srgbClr val="000000"/>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dirty="0">
                <a:solidFill>
                  <a:srgbClr val="222222"/>
                </a:solidFill>
                <a:latin typeface="+mn-ea"/>
                <a:hlinkClick r:id="rId72" action="ppaction://hlinksldjump"/>
              </a:rPr>
              <a:t>2</a:t>
            </a:r>
            <a:r>
              <a:rPr kumimoji="1" lang="en-US" altLang="ja-JP" sz="1050" b="0" i="0" u="none" strike="noStrike" kern="1200" dirty="0">
                <a:solidFill>
                  <a:srgbClr val="222222"/>
                </a:solidFill>
                <a:effectLst/>
                <a:latin typeface="+mn-ea"/>
                <a:hlinkClick r:id="rId72" action="ppaction://hlinksldjump"/>
              </a:rPr>
              <a:t>-1-3</a:t>
            </a:r>
            <a:endParaRPr kumimoji="1" lang="ja-JP" altLang="en-US" sz="1050" b="0" i="0" u="none" strike="noStrike" kern="1200" dirty="0">
              <a:solidFill>
                <a:srgbClr val="000000"/>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ゼロトラスト</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従来の「社内を信用できる領域、社外を信用できない領域」という考え方とは異なり、社内外を問わず、すべてのネットワーク通信を信用できない領域として扱い、すべての通信を検知し認証するという新しいセキュリティの考え方</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6" action="ppaction://hlinksldjump"/>
              </a:rPr>
              <a:t>2-2-4</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73" action="ppaction://hlinksldjump"/>
              </a:rPr>
              <a:t>17-2-2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74" action="ppaction://hlinksldjump"/>
              </a:rPr>
              <a:t>19-2-17</a:t>
            </a:r>
            <a:endParaRPr kumimoji="1" lang="en-US" altLang="ja-JP" sz="1050" b="0" i="0" u="none" strike="noStrike" kern="1200" dirty="0">
              <a:solidFill>
                <a:srgbClr val="222222"/>
              </a:solidFill>
              <a:effectLst/>
              <a:latin typeface="+mn-ea"/>
            </a:endParaRPr>
          </a:p>
          <a:p>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en-US" sz="1050" b="1" dirty="0">
                <a:solidFill>
                  <a:srgbClr val="2F5597"/>
                </a:solidFill>
                <a:latin typeface="+mn-ea"/>
              </a:rPr>
              <a:t>ソフトウェアライブラリ</a:t>
            </a:r>
            <a:endParaRPr kumimoji="1" lang="en-US" altLang="ja-JP" sz="1050" b="1" i="0" u="none" strike="noStrike" kern="1200" dirty="0">
              <a:solidFill>
                <a:srgbClr val="2F5597"/>
              </a:solidFill>
              <a:effectLst/>
              <a:latin typeface="+mn-ea"/>
            </a:endParaRPr>
          </a:p>
          <a:p>
            <a:r>
              <a:rPr kumimoji="1" lang="ja-JP" altLang="en-US" sz="1050" b="0" i="0" u="none" strike="noStrike" kern="1200" dirty="0">
                <a:solidFill>
                  <a:srgbClr val="222222"/>
                </a:solidFill>
                <a:effectLst/>
                <a:latin typeface="+mn-ea"/>
              </a:rPr>
              <a:t>プログラムにおいてよく利用される機能を切り出し、再利用しやすいようにまとめたもので、プログラム作成のための部品のこと。ライブラリを利用することで、</a:t>
            </a:r>
            <a:r>
              <a:rPr kumimoji="1" lang="en-US" altLang="ja-JP" sz="1050" b="0" i="0" u="none" strike="noStrike" kern="1200" dirty="0">
                <a:solidFill>
                  <a:srgbClr val="222222"/>
                </a:solidFill>
                <a:effectLst/>
                <a:latin typeface="+mn-ea"/>
              </a:rPr>
              <a:t>1</a:t>
            </a:r>
            <a:r>
              <a:rPr kumimoji="1" lang="ja-JP" altLang="en-US" sz="1050" b="0" i="0" u="none" strike="noStrike" kern="1200" dirty="0">
                <a:solidFill>
                  <a:srgbClr val="222222"/>
                </a:solidFill>
                <a:effectLst/>
                <a:latin typeface="+mn-ea"/>
              </a:rPr>
              <a:t>から作る必要がなくなり、効率的に開発を行うことができる。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9" action="ppaction://hlinksldjump"/>
              </a:rPr>
              <a:t>17-1-1</a:t>
            </a:r>
            <a:endParaRPr kumimoji="1" lang="en-US" altLang="ja-JP" sz="1050" b="0" i="0" u="none" strike="noStrike" kern="1200" dirty="0">
              <a:solidFill>
                <a:srgbClr val="222222"/>
              </a:solidFill>
              <a:effectLst/>
              <a:latin typeface="+mn-ea"/>
            </a:endParaRPr>
          </a:p>
          <a:p>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ソリューション</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ja-JP" sz="1050" b="0" i="0" u="none" strike="noStrike" kern="1200" dirty="0">
                <a:solidFill>
                  <a:srgbClr val="000000"/>
                </a:solidFill>
                <a:effectLst/>
                <a:latin typeface="+mn-ea"/>
              </a:rPr>
              <a:t>問題や課題を解決するための具体的な解決策や手段を指す。ある特定の課題やニーズに対して提供される解決方法やアプローチのことを指すことが一般的で、ビジネスシーンにおけるソリューションの意味とは「顧客が抱える問題や課題を解決すること」</a:t>
            </a:r>
            <a:endParaRPr kumimoji="1" lang="en-US" altLang="ja-JP" sz="1050" b="0" i="0" u="none" strike="noStrike" kern="1200" dirty="0">
              <a:solidFill>
                <a:srgbClr val="000000"/>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75" action="ppaction://hlinksldjump"/>
              </a:rPr>
              <a:t>2-2-5</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8" action="ppaction://hlinksldjump"/>
              </a:rPr>
              <a:t>14-1-2</a:t>
            </a:r>
            <a:r>
              <a:rPr kumimoji="1" lang="ja-JP" altLang="en-US" sz="1050" dirty="0">
                <a:solidFill>
                  <a:srgbClr val="222222"/>
                </a:solidFill>
                <a:latin typeface="+mn-ea"/>
              </a:rPr>
              <a:t>、</a:t>
            </a:r>
            <a:r>
              <a:rPr kumimoji="1" lang="en-US" altLang="ja-JP" sz="1050" dirty="0">
                <a:solidFill>
                  <a:srgbClr val="222222"/>
                </a:solidFill>
                <a:latin typeface="+mn-ea"/>
                <a:hlinkClick r:id="rId76" action="ppaction://hlinksldjump"/>
              </a:rPr>
              <a:t>17-1-2</a:t>
            </a:r>
            <a:r>
              <a:rPr kumimoji="1" lang="ja-JP" altLang="en-US" sz="1050" dirty="0">
                <a:solidFill>
                  <a:srgbClr val="222222"/>
                </a:solidFill>
                <a:latin typeface="+mn-ea"/>
              </a:rPr>
              <a:t>、</a:t>
            </a:r>
            <a:r>
              <a:rPr kumimoji="1" lang="en-US" altLang="ja-JP" sz="1050" dirty="0">
                <a:solidFill>
                  <a:srgbClr val="222222"/>
                </a:solidFill>
                <a:latin typeface="+mn-ea"/>
                <a:hlinkClick r:id="rId77" action="ppaction://hlinksldjump"/>
              </a:rPr>
              <a:t>17-2-2</a:t>
            </a:r>
            <a:r>
              <a:rPr kumimoji="1" lang="ja-JP" altLang="en-US" sz="1050" dirty="0">
                <a:solidFill>
                  <a:srgbClr val="222222"/>
                </a:solidFill>
                <a:latin typeface="+mn-ea"/>
              </a:rPr>
              <a:t>、</a:t>
            </a:r>
            <a:r>
              <a:rPr kumimoji="1" lang="en-US" altLang="ja-JP" sz="1050" dirty="0">
                <a:solidFill>
                  <a:srgbClr val="222222"/>
                </a:solidFill>
                <a:latin typeface="+mn-ea"/>
                <a:hlinkClick r:id="rId32" action="ppaction://hlinksldjump"/>
              </a:rPr>
              <a:t>17-2-4</a:t>
            </a:r>
            <a:endParaRPr kumimoji="1" lang="en-US" altLang="ja-JP" sz="1050" b="0" i="0" u="none" strike="noStrike" kern="1200" dirty="0">
              <a:solidFill>
                <a:srgbClr val="222222"/>
              </a:solidFill>
              <a:effectLst/>
              <a:latin typeface="+mn-ea"/>
            </a:endParaRPr>
          </a:p>
        </p:txBody>
      </p:sp>
    </p:spTree>
    <p:extLst>
      <p:ext uri="{BB962C8B-B14F-4D97-AF65-F5344CB8AC3E}">
        <p14:creationId xmlns:p14="http://schemas.microsoft.com/office/powerpoint/2010/main" val="228462245"/>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650931C-4BCA-AA9A-8FAA-9462F79E784C}"/>
              </a:ext>
            </a:extLst>
          </p:cNvPr>
          <p:cNvSpPr>
            <a:spLocks noGrp="1"/>
          </p:cNvSpPr>
          <p:nvPr>
            <p:ph type="body" sz="quarter" idx="32"/>
          </p:nvPr>
        </p:nvSpPr>
        <p:spPr/>
        <p:txBody>
          <a:bodyPr/>
          <a:lstStyle/>
          <a:p>
            <a:r>
              <a:rPr kumimoji="1" lang="ja-JP" altLang="en-US"/>
              <a:t>用語集</a:t>
            </a:r>
          </a:p>
        </p:txBody>
      </p:sp>
      <p:sp>
        <p:nvSpPr>
          <p:cNvPr id="4" name="テキスト ボックス 3">
            <a:extLst>
              <a:ext uri="{FF2B5EF4-FFF2-40B4-BE49-F238E27FC236}">
                <a16:creationId xmlns:a16="http://schemas.microsoft.com/office/drawing/2014/main" id="{CA7CD678-C455-3531-C827-295FF5CBDF91}"/>
              </a:ext>
            </a:extLst>
          </p:cNvPr>
          <p:cNvSpPr txBox="1"/>
          <p:nvPr/>
        </p:nvSpPr>
        <p:spPr>
          <a:xfrm>
            <a:off x="549000" y="1499622"/>
            <a:ext cx="5760000" cy="7668000"/>
          </a:xfrm>
          <a:prstGeom prst="rect">
            <a:avLst/>
          </a:prstGeom>
          <a:noFill/>
        </p:spPr>
        <p:txBody>
          <a:bodyPr wrap="square" numCol="3" spcCol="180000" rtlCol="0">
            <a:spAutoFit/>
          </a:bodyPr>
          <a:lstStyle/>
          <a:p>
            <a:r>
              <a:rPr kumimoji="1" lang="en-US"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ダークウェブ</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特別な手法でないとアクセスできない、匿名性の高い非公開の</a:t>
            </a:r>
            <a:r>
              <a:rPr kumimoji="1" lang="en-US" altLang="ja-JP" sz="1050" b="0" i="0" u="none" strike="noStrike" kern="1200" dirty="0">
                <a:solidFill>
                  <a:srgbClr val="222222"/>
                </a:solidFill>
                <a:effectLst/>
                <a:latin typeface="+mn-ea"/>
              </a:rPr>
              <a:t>Web</a:t>
            </a:r>
            <a:r>
              <a:rPr kumimoji="1" lang="ja-JP" altLang="en-US" sz="1050" b="0" i="0" u="none" strike="noStrike" kern="1200" dirty="0">
                <a:solidFill>
                  <a:srgbClr val="222222"/>
                </a:solidFill>
                <a:effectLst/>
                <a:latin typeface="+mn-ea"/>
              </a:rPr>
              <a:t>サイトのこと。漏えいした個人情報や機密情報、危険な商品、クラッキングツールなど、違法なものが取引されている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 action="ppaction://hlinksldjump"/>
              </a:rPr>
              <a:t>2-1-3</a:t>
            </a:r>
            <a:endParaRPr kumimoji="1" lang="en-US" altLang="ja-JP" sz="1050" b="0" i="0" u="none" strike="noStrike" kern="1200" dirty="0">
              <a:solidFill>
                <a:srgbClr val="222222"/>
              </a:solidFill>
              <a:effectLst/>
              <a:latin typeface="+mn-ea"/>
            </a:endParaRPr>
          </a:p>
          <a:p>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多要素認証</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多要素認証は、サービス利用時において利用者の認証を行うために、</a:t>
            </a:r>
            <a:r>
              <a:rPr kumimoji="1" lang="en-US" altLang="ja-JP" sz="1050" b="0" i="0" u="none" strike="noStrike" kern="1200" dirty="0">
                <a:solidFill>
                  <a:srgbClr val="222222"/>
                </a:solidFill>
                <a:effectLst/>
                <a:latin typeface="+mn-ea"/>
              </a:rPr>
              <a:t>3</a:t>
            </a:r>
            <a:r>
              <a:rPr kumimoji="1" lang="ja-JP" altLang="en-US" sz="1050" b="0" i="0" u="none" strike="noStrike" kern="1200" dirty="0">
                <a:solidFill>
                  <a:srgbClr val="222222"/>
                </a:solidFill>
                <a:effectLst/>
                <a:latin typeface="+mn-ea"/>
              </a:rPr>
              <a:t>つの要素（①利用者だけが知っている情報②利用者の所有物③利用者の生体情報）のうち、少なくとも</a:t>
            </a:r>
            <a:r>
              <a:rPr kumimoji="1" lang="en-US" altLang="ja-JP" sz="1050" b="0" i="0" u="none" strike="noStrike" kern="1200" dirty="0">
                <a:solidFill>
                  <a:srgbClr val="222222"/>
                </a:solidFill>
                <a:effectLst/>
                <a:latin typeface="+mn-ea"/>
              </a:rPr>
              <a:t>2</a:t>
            </a:r>
            <a:r>
              <a:rPr kumimoji="1" lang="ja-JP" altLang="en-US" sz="1050" b="0" i="0" u="none" strike="noStrike" kern="1200" dirty="0">
                <a:solidFill>
                  <a:srgbClr val="222222"/>
                </a:solidFill>
                <a:effectLst/>
                <a:latin typeface="+mn-ea"/>
              </a:rPr>
              <a:t>つ以上の要素を組み合わせて認証する安全性が高い認証方法。たとえば、利用者が知っている情報としてはパスワード、利用者の所有物としては、スマートフォンの電話番号を用いたメッセージ認証、利用者の生体情報としては指紋認証や顔認識などがある。また、近年では</a:t>
            </a:r>
            <a:r>
              <a:rPr kumimoji="1" lang="en-US" altLang="ja-JP" sz="1050" b="0" i="0" u="none" strike="noStrike" kern="1200" dirty="0">
                <a:solidFill>
                  <a:srgbClr val="222222"/>
                </a:solidFill>
                <a:effectLst/>
                <a:latin typeface="+mn-ea"/>
              </a:rPr>
              <a:t>FIDO2</a:t>
            </a:r>
            <a:r>
              <a:rPr kumimoji="1" lang="ja-JP" altLang="en-US" sz="1050" b="0" i="0" u="none" strike="noStrike" kern="1200" dirty="0">
                <a:solidFill>
                  <a:srgbClr val="222222"/>
                </a:solidFill>
                <a:effectLst/>
                <a:latin typeface="+mn-ea"/>
              </a:rPr>
              <a:t>と呼ばれる、</a:t>
            </a:r>
            <a:r>
              <a:rPr kumimoji="1" lang="ja-JP" altLang="en-US" sz="1050" dirty="0">
                <a:solidFill>
                  <a:srgbClr val="222222"/>
                </a:solidFill>
                <a:latin typeface="+mn-ea"/>
              </a:rPr>
              <a:t>デ</a:t>
            </a:r>
            <a:r>
              <a:rPr kumimoji="1" lang="ja-JP" altLang="en-US" sz="1050" b="0" i="0" u="none" strike="noStrike" kern="1200" dirty="0">
                <a:solidFill>
                  <a:srgbClr val="222222"/>
                </a:solidFill>
                <a:effectLst/>
                <a:latin typeface="+mn-ea"/>
              </a:rPr>
              <a:t>バイスを使用したパスキーによる認証により、パスワードレスでの認証が広まっている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3" action="ppaction://hlinksldjump"/>
              </a:rPr>
              <a:t>2-2-5</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 action="ppaction://hlinksldjump"/>
              </a:rPr>
              <a:t>2-3-3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 action="ppaction://hlinksldjump"/>
              </a:rPr>
              <a:t>8-1-2</a:t>
            </a:r>
            <a:r>
              <a:rPr kumimoji="1" lang="ja-JP" altLang="en-US" sz="1050" b="0" i="0" u="none" strike="noStrike" kern="1200" dirty="0">
                <a:solidFill>
                  <a:srgbClr val="222222"/>
                </a:solidFill>
                <a:effectLst/>
                <a:latin typeface="+mn-ea"/>
              </a:rPr>
              <a:t>、 </a:t>
            </a:r>
            <a:r>
              <a:rPr kumimoji="1" lang="ja-JP" altLang="en-US" sz="1050" b="0" i="0" u="none" strike="noStrike" kern="1200" dirty="0">
                <a:solidFill>
                  <a:srgbClr val="222222"/>
                </a:solidFill>
                <a:effectLst/>
                <a:latin typeface="+mn-ea"/>
                <a:hlinkClick r:id="rId6" action="ppaction://hlinksldjump"/>
              </a:rPr>
              <a:t>第</a:t>
            </a:r>
            <a:r>
              <a:rPr kumimoji="1" lang="en-US" altLang="ja-JP" sz="1050" b="0" i="0" u="none" strike="noStrike" kern="1200" dirty="0">
                <a:solidFill>
                  <a:srgbClr val="222222"/>
                </a:solidFill>
                <a:effectLst/>
                <a:latin typeface="+mn-ea"/>
                <a:hlinkClick r:id="rId6" action="ppaction://hlinksldjump"/>
              </a:rPr>
              <a:t>10</a:t>
            </a:r>
            <a:r>
              <a:rPr kumimoji="1" lang="ja-JP" altLang="en-US" sz="1050" b="0" i="0" u="none" strike="noStrike" kern="1200" dirty="0">
                <a:solidFill>
                  <a:srgbClr val="222222"/>
                </a:solidFill>
                <a:effectLst/>
                <a:latin typeface="+mn-ea"/>
                <a:hlinkClick r:id="rId6" action="ppaction://hlinksldjump"/>
              </a:rPr>
              <a:t>章コラム</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7" action="ppaction://hlinksldjump"/>
              </a:rPr>
              <a:t>11-3-1</a:t>
            </a:r>
            <a:r>
              <a:rPr kumimoji="1" lang="ja-JP" altLang="en-US" sz="1050" dirty="0">
                <a:solidFill>
                  <a:srgbClr val="222222"/>
                </a:solidFill>
                <a:latin typeface="+mn-ea"/>
              </a:rPr>
              <a:t>、</a:t>
            </a:r>
            <a:r>
              <a:rPr kumimoji="1" lang="en-US" altLang="ja-JP" sz="1050" dirty="0">
                <a:solidFill>
                  <a:srgbClr val="222222"/>
                </a:solidFill>
                <a:latin typeface="+mn-ea"/>
                <a:hlinkClick r:id="rId8" action="ppaction://hlinksldjump"/>
              </a:rPr>
              <a:t>12-3-1</a:t>
            </a:r>
            <a:r>
              <a:rPr kumimoji="1" lang="ja-JP" altLang="en-US" sz="1050" dirty="0">
                <a:solidFill>
                  <a:srgbClr val="222222"/>
                </a:solidFill>
                <a:latin typeface="+mn-ea"/>
              </a:rPr>
              <a:t>、</a:t>
            </a:r>
            <a:r>
              <a:rPr kumimoji="1" lang="en-US" altLang="ja-JP" sz="1050" dirty="0">
                <a:solidFill>
                  <a:srgbClr val="222222"/>
                </a:solidFill>
                <a:latin typeface="+mn-ea"/>
                <a:hlinkClick r:id="rId9" action="ppaction://hlinksldjump"/>
              </a:rPr>
              <a:t>14-1-2</a:t>
            </a:r>
            <a:r>
              <a:rPr kumimoji="1" lang="ja-JP" altLang="en-US" sz="1050" dirty="0">
                <a:solidFill>
                  <a:srgbClr val="222222"/>
                </a:solidFill>
                <a:latin typeface="+mn-ea"/>
              </a:rPr>
              <a:t>、</a:t>
            </a:r>
            <a:r>
              <a:rPr kumimoji="1" lang="en-US" altLang="ja-JP" sz="1050" dirty="0">
                <a:solidFill>
                  <a:srgbClr val="222222"/>
                </a:solidFill>
                <a:latin typeface="+mn-ea"/>
                <a:hlinkClick r:id="rId10" action="ppaction://hlinksldjump"/>
              </a:rPr>
              <a:t>17-1-2</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en-US" sz="1050" b="1" dirty="0">
                <a:solidFill>
                  <a:schemeClr val="accent1">
                    <a:lumMod val="75000"/>
                  </a:schemeClr>
                </a:solidFill>
                <a:latin typeface="+mn-ea"/>
              </a:rPr>
              <a:t>データサイエンス</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数学、統計、人工知能などの技術を用いて、大量のデータを解析し、ビジネスに有益な知見を抽出すること</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11" action="ppaction://hlinksldjump"/>
              </a:rPr>
              <a:t>1-1-1</a:t>
            </a:r>
            <a:endParaRPr kumimoji="1" lang="en-US" altLang="ja-JP" sz="1050" b="0" i="0" u="none" strike="noStrike" kern="1200" dirty="0">
              <a:solidFill>
                <a:srgbClr val="222222"/>
              </a:solidFill>
              <a:effectLst/>
              <a:latin typeface="+mn-ea"/>
            </a:endParaRPr>
          </a:p>
          <a:p>
            <a:endParaRPr kumimoji="1" lang="en-US" altLang="ja-JP" sz="1050" dirty="0">
              <a:solidFill>
                <a:srgbClr val="222222"/>
              </a:solidFill>
              <a:latin typeface="+mn-ea"/>
            </a:endParaRPr>
          </a:p>
          <a:p>
            <a:pPr marL="0" marR="0" indent="0" algn="l" rtl="0" eaLnBrk="1" fontAlgn="auto" latinLnBrk="0" hangingPunct="1">
              <a:spcBef>
                <a:spcPts val="0"/>
              </a:spcBef>
              <a:spcAft>
                <a:spcPts val="0"/>
              </a:spcAft>
            </a:pPr>
            <a:r>
              <a:rPr kumimoji="1" lang="en-US" altLang="ja-JP" sz="1050" b="1" i="0" u="none" strike="noStrike" kern="1200" dirty="0">
                <a:solidFill>
                  <a:srgbClr val="2F5597"/>
                </a:solidFill>
                <a:effectLst/>
                <a:latin typeface="+mn-ea"/>
              </a:rPr>
              <a:t>■</a:t>
            </a:r>
            <a:r>
              <a:rPr kumimoji="1" lang="ja-JP" altLang="en-US" sz="1050" b="1" i="0" u="none" strike="noStrike" kern="1200" dirty="0">
                <a:solidFill>
                  <a:srgbClr val="2F5597"/>
                </a:solidFill>
                <a:effectLst/>
                <a:latin typeface="+mn-ea"/>
              </a:rPr>
              <a:t>データマスキング</a:t>
            </a:r>
            <a:endParaRPr lang="ja-JP" altLang="ja-JP" sz="1050" b="0" i="0" u="none" strike="noStrike" dirty="0">
              <a:solidFill>
                <a:schemeClr val="accent1">
                  <a:lumMod val="75000"/>
                </a:schemeClr>
              </a:solidFill>
              <a:effectLst/>
              <a:latin typeface="+mn-ea"/>
            </a:endParaRPr>
          </a:p>
          <a:p>
            <a:r>
              <a:rPr lang="ja-JP" altLang="en-US" sz="1050" dirty="0"/>
              <a:t>個人情報や機密情報が含まれるデータを扱う際に、特定の部位のみを無意味な符号（</a:t>
            </a:r>
            <a:r>
              <a:rPr kumimoji="1" lang="ja-JP" altLang="en-US" sz="1050" b="0" i="0" u="none" strike="noStrike" kern="1200" dirty="0">
                <a:solidFill>
                  <a:srgbClr val="222222"/>
                </a:solidFill>
                <a:effectLst/>
                <a:latin typeface="+mn-ea"/>
              </a:rPr>
              <a:t>アスタリスク「</a:t>
            </a:r>
            <a:r>
              <a:rPr kumimoji="1" lang="en-US" altLang="ja-JP" sz="1050" b="0" i="0" u="none" strike="noStrike" kern="1200" dirty="0">
                <a:solidFill>
                  <a:srgbClr val="222222"/>
                </a:solidFill>
                <a:effectLst/>
                <a:latin typeface="+mn-ea"/>
              </a:rPr>
              <a:t>※</a:t>
            </a:r>
            <a:r>
              <a:rPr kumimoji="1" lang="ja-JP" altLang="en-US" sz="1050" b="0" i="0" u="none" strike="noStrike" kern="1200" dirty="0">
                <a:solidFill>
                  <a:srgbClr val="222222"/>
                </a:solidFill>
                <a:effectLst/>
                <a:latin typeface="+mn-ea"/>
              </a:rPr>
              <a:t>」など）</a:t>
            </a:r>
            <a:r>
              <a:rPr lang="ja-JP" altLang="en-US" sz="1050" dirty="0"/>
              <a:t>に置き換える処理のこと。</a:t>
            </a:r>
            <a:r>
              <a:rPr kumimoji="1" lang="ja-JP" altLang="en-US" sz="1050" dirty="0">
                <a:solidFill>
                  <a:srgbClr val="222222"/>
                </a:solidFill>
                <a:latin typeface="+mn-ea"/>
              </a:rPr>
              <a:t>もと</a:t>
            </a:r>
            <a:r>
              <a:rPr kumimoji="1" lang="ja-JP" altLang="en-US" sz="1050" b="0" i="0" u="none" strike="noStrike" kern="1200" dirty="0">
                <a:solidFill>
                  <a:srgbClr val="222222"/>
                </a:solidFill>
                <a:effectLst/>
                <a:latin typeface="+mn-ea"/>
              </a:rPr>
              <a:t>のデータの一部を秘匿化し、個人や機密情報を識別できないようにすることで、データ分析やテストデータなどに利用</a:t>
            </a:r>
            <a:r>
              <a:rPr kumimoji="1" lang="ja-JP" altLang="en-US" sz="1050" dirty="0">
                <a:solidFill>
                  <a:srgbClr val="222222"/>
                </a:solidFill>
                <a:latin typeface="+mn-ea"/>
              </a:rPr>
              <a:t>可能とする。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12" action="ppaction://hlinksldjump"/>
              </a:rPr>
              <a:t>7-2-2</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13" action="ppaction://hlinksldjump"/>
              </a:rPr>
              <a:t>17</a:t>
            </a:r>
            <a:r>
              <a:rPr kumimoji="1" lang="en-US" altLang="ja-JP" sz="1050" b="0" i="0" u="none" strike="noStrike" kern="1200" dirty="0">
                <a:solidFill>
                  <a:srgbClr val="222222"/>
                </a:solidFill>
                <a:effectLst/>
                <a:latin typeface="+mn-ea"/>
                <a:hlinkClick r:id="rId13" action="ppaction://hlinksldjump"/>
              </a:rPr>
              <a:t>-1-1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4" action="ppaction://hlinksldjump"/>
              </a:rPr>
              <a:t>17-1-2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5" action="ppaction://hlinksldjump"/>
              </a:rPr>
              <a:t>19-2-17</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デジタル化</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紙などで管理されてきた情報（非デジタル情報）をデジタル化するデジタイゼーション（</a:t>
            </a:r>
            <a:r>
              <a:rPr kumimoji="1" lang="en-US" altLang="ja-JP" sz="1050" b="0" i="0" u="none" strike="noStrike" kern="1200" dirty="0">
                <a:solidFill>
                  <a:srgbClr val="222222"/>
                </a:solidFill>
                <a:effectLst/>
                <a:latin typeface="+mn-ea"/>
              </a:rPr>
              <a:t>digitization</a:t>
            </a:r>
            <a:r>
              <a:rPr kumimoji="1" lang="ja-JP" altLang="en-US" sz="1050" b="0" i="0" u="none" strike="noStrike" kern="1200" dirty="0">
                <a:solidFill>
                  <a:srgbClr val="222222"/>
                </a:solidFill>
                <a:effectLst/>
                <a:latin typeface="+mn-ea"/>
              </a:rPr>
              <a:t>）と、デジタル技術を用いてビジネス・プロセスを自動化・合理化するデジタライゼーション（</a:t>
            </a:r>
            <a:r>
              <a:rPr kumimoji="1" lang="en-US" altLang="ja-JP" sz="1050" b="0" i="0" u="none" strike="noStrike" kern="1200" dirty="0">
                <a:solidFill>
                  <a:srgbClr val="222222"/>
                </a:solidFill>
                <a:effectLst/>
                <a:latin typeface="+mn-ea"/>
              </a:rPr>
              <a:t>digitalization</a:t>
            </a:r>
            <a:r>
              <a:rPr kumimoji="1" lang="ja-JP" altLang="en-US" sz="1050" b="0" i="0" u="none" strike="noStrike" kern="1200" dirty="0">
                <a:solidFill>
                  <a:srgbClr val="222222"/>
                </a:solidFill>
                <a:effectLst/>
                <a:latin typeface="+mn-ea"/>
              </a:rPr>
              <a:t>）がある。音楽ビジネスでいえば、アナログ記録のレコードを</a:t>
            </a:r>
            <a:r>
              <a:rPr kumimoji="1" lang="en-US" altLang="ja-JP" sz="1050" b="0" i="0" u="none" strike="noStrike" kern="1200" dirty="0">
                <a:solidFill>
                  <a:srgbClr val="222222"/>
                </a:solidFill>
                <a:effectLst/>
                <a:latin typeface="+mn-ea"/>
              </a:rPr>
              <a:t>CD</a:t>
            </a:r>
            <a:r>
              <a:rPr kumimoji="1" lang="ja-JP" altLang="en-US" sz="1050" b="0" i="0" u="none" strike="noStrike" kern="1200" dirty="0">
                <a:solidFill>
                  <a:srgbClr val="222222"/>
                </a:solidFill>
                <a:effectLst/>
                <a:latin typeface="+mn-ea"/>
              </a:rPr>
              <a:t>（コンパクトディスク）にするのがデジタイゼーション、音楽をダウンロード販売するのがデジタライゼーションである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16" action="ppaction://hlinksldjump"/>
              </a:rPr>
              <a:t>1-1-1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7" action="ppaction://hlinksldjump"/>
              </a:rPr>
              <a:t>2-1-1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8" action="ppaction://hlinksldjump"/>
              </a:rPr>
              <a:t>2-1-2</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19" action="ppaction://hlinksldjump"/>
              </a:rPr>
              <a:t>4-1-2</a:t>
            </a:r>
            <a:r>
              <a:rPr kumimoji="1" lang="ja-JP" altLang="en-US" sz="1050" dirty="0">
                <a:solidFill>
                  <a:srgbClr val="222222"/>
                </a:solidFill>
                <a:latin typeface="+mn-ea"/>
              </a:rPr>
              <a:t>、</a:t>
            </a:r>
            <a:r>
              <a:rPr kumimoji="1" lang="en-US" altLang="ja-JP" sz="1050" dirty="0">
                <a:solidFill>
                  <a:srgbClr val="222222"/>
                </a:solidFill>
                <a:latin typeface="+mn-ea"/>
                <a:hlinkClick r:id="rId20" action="ppaction://hlinksldjump"/>
              </a:rPr>
              <a:t>4-2-3</a:t>
            </a:r>
            <a:r>
              <a:rPr kumimoji="1" lang="ja-JP" altLang="en-US" sz="1050" dirty="0">
                <a:solidFill>
                  <a:srgbClr val="222222"/>
                </a:solidFill>
                <a:latin typeface="+mn-ea"/>
              </a:rPr>
              <a:t>、</a:t>
            </a:r>
            <a:r>
              <a:rPr kumimoji="1" lang="en-US" altLang="ja-JP" sz="1050" dirty="0">
                <a:solidFill>
                  <a:srgbClr val="222222"/>
                </a:solidFill>
                <a:latin typeface="+mn-ea"/>
                <a:hlinkClick r:id="rId21" action="ppaction://hlinksldjump"/>
              </a:rPr>
              <a:t>5-1-1</a:t>
            </a:r>
            <a:r>
              <a:rPr kumimoji="1" lang="ja-JP" altLang="en-US" sz="1050" dirty="0">
                <a:solidFill>
                  <a:srgbClr val="222222"/>
                </a:solidFill>
                <a:latin typeface="+mn-ea"/>
              </a:rPr>
              <a:t>、</a:t>
            </a:r>
            <a:r>
              <a:rPr kumimoji="1" lang="en-US" altLang="ja-JP" sz="1050" dirty="0">
                <a:solidFill>
                  <a:srgbClr val="222222"/>
                </a:solidFill>
                <a:latin typeface="+mn-ea"/>
                <a:hlinkClick r:id="rId22" action="ppaction://hlinksldjump"/>
              </a:rPr>
              <a:t>5-2-1</a:t>
            </a:r>
            <a:r>
              <a:rPr kumimoji="1" lang="ja-JP" altLang="en-US" sz="1050" dirty="0">
                <a:solidFill>
                  <a:srgbClr val="222222"/>
                </a:solidFill>
                <a:latin typeface="+mn-ea"/>
              </a:rPr>
              <a:t>、</a:t>
            </a:r>
            <a:r>
              <a:rPr kumimoji="1" lang="en-US" altLang="ja-JP" sz="1050" dirty="0">
                <a:solidFill>
                  <a:srgbClr val="222222"/>
                </a:solidFill>
                <a:latin typeface="+mn-ea"/>
                <a:hlinkClick r:id="rId23" action="ppaction://hlinksldjump"/>
              </a:rPr>
              <a:t>6-1-1</a:t>
            </a:r>
            <a:r>
              <a:rPr kumimoji="1" lang="ja-JP" altLang="en-US" sz="1050" dirty="0">
                <a:solidFill>
                  <a:srgbClr val="222222"/>
                </a:solidFill>
                <a:latin typeface="+mn-ea"/>
              </a:rPr>
              <a:t>、</a:t>
            </a:r>
            <a:r>
              <a:rPr kumimoji="1" lang="en-US" altLang="ja-JP" sz="1050" dirty="0">
                <a:solidFill>
                  <a:srgbClr val="222222"/>
                </a:solidFill>
                <a:latin typeface="+mn-ea"/>
                <a:hlinkClick r:id="rId24" action="ppaction://hlinksldjump"/>
              </a:rPr>
              <a:t>6-1-3</a:t>
            </a:r>
            <a:r>
              <a:rPr kumimoji="1" lang="ja-JP" altLang="en-US" sz="1050" dirty="0">
                <a:solidFill>
                  <a:srgbClr val="222222"/>
                </a:solidFill>
                <a:latin typeface="+mn-ea"/>
              </a:rPr>
              <a:t>、</a:t>
            </a:r>
            <a:r>
              <a:rPr kumimoji="1" lang="ja-JP" altLang="en-US" sz="1050" dirty="0">
                <a:solidFill>
                  <a:srgbClr val="222222"/>
                </a:solidFill>
                <a:latin typeface="+mn-ea"/>
                <a:hlinkClick r:id="rId25" action="ppaction://hlinksldjump"/>
              </a:rPr>
              <a:t>第</a:t>
            </a:r>
            <a:r>
              <a:rPr kumimoji="1" lang="en-US" altLang="ja-JP" sz="1050" dirty="0">
                <a:solidFill>
                  <a:srgbClr val="222222"/>
                </a:solidFill>
                <a:latin typeface="+mn-ea"/>
                <a:hlinkClick r:id="rId25" action="ppaction://hlinksldjump"/>
              </a:rPr>
              <a:t>6</a:t>
            </a:r>
            <a:r>
              <a:rPr kumimoji="1" lang="ja-JP" altLang="en-US" sz="1050" dirty="0">
                <a:solidFill>
                  <a:srgbClr val="222222"/>
                </a:solidFill>
                <a:latin typeface="+mn-ea"/>
                <a:hlinkClick r:id="rId25" action="ppaction://hlinksldjump"/>
              </a:rPr>
              <a:t>章コラム</a:t>
            </a:r>
            <a:r>
              <a:rPr kumimoji="1" lang="ja-JP" altLang="en-US" sz="1050" dirty="0">
                <a:solidFill>
                  <a:srgbClr val="222222"/>
                </a:solidFill>
                <a:latin typeface="+mn-ea"/>
              </a:rPr>
              <a:t>、</a:t>
            </a:r>
            <a:r>
              <a:rPr kumimoji="1" lang="en-US" altLang="ja-JP" sz="1050" dirty="0">
                <a:solidFill>
                  <a:srgbClr val="222222"/>
                </a:solidFill>
                <a:latin typeface="+mn-ea"/>
                <a:hlinkClick r:id="rId26" action="ppaction://hlinksldjump"/>
              </a:rPr>
              <a:t>7-4-1</a:t>
            </a:r>
            <a:r>
              <a:rPr kumimoji="1" lang="ja-JP" altLang="en-US" sz="1050" dirty="0">
                <a:solidFill>
                  <a:srgbClr val="222222"/>
                </a:solidFill>
                <a:latin typeface="+mn-ea"/>
              </a:rPr>
              <a:t>、</a:t>
            </a:r>
            <a:r>
              <a:rPr kumimoji="1" lang="en-US" altLang="ja-JP" sz="1050" dirty="0">
                <a:solidFill>
                  <a:srgbClr val="222222"/>
                </a:solidFill>
                <a:latin typeface="+mn-ea"/>
                <a:hlinkClick r:id="rId27" action="ppaction://hlinksldjump"/>
              </a:rPr>
              <a:t>19-2-1</a:t>
            </a:r>
            <a:r>
              <a:rPr kumimoji="1" lang="ja-JP" altLang="en-US" sz="1050" dirty="0">
                <a:solidFill>
                  <a:srgbClr val="222222"/>
                </a:solidFill>
                <a:latin typeface="+mn-ea"/>
              </a:rPr>
              <a:t>、</a:t>
            </a:r>
            <a:r>
              <a:rPr kumimoji="1" lang="en-US" altLang="ja-JP" sz="1050" dirty="0">
                <a:solidFill>
                  <a:srgbClr val="222222"/>
                </a:solidFill>
                <a:latin typeface="+mn-ea"/>
                <a:hlinkClick r:id="rId28" action="ppaction://hlinksldjump"/>
              </a:rPr>
              <a:t>19-2-4</a:t>
            </a:r>
            <a:r>
              <a:rPr kumimoji="1" lang="ja-JP" altLang="en-US" sz="1050" dirty="0">
                <a:solidFill>
                  <a:srgbClr val="222222"/>
                </a:solidFill>
                <a:latin typeface="+mn-ea"/>
              </a:rPr>
              <a:t>、</a:t>
            </a:r>
            <a:r>
              <a:rPr kumimoji="1" lang="en-US" altLang="ja-JP" sz="1050" dirty="0">
                <a:solidFill>
                  <a:srgbClr val="222222"/>
                </a:solidFill>
                <a:latin typeface="+mn-ea"/>
                <a:hlinkClick r:id="rId29" action="ppaction://hlinksldjump"/>
              </a:rPr>
              <a:t>19-2-5</a:t>
            </a:r>
            <a:endParaRPr kumimoji="1" lang="en-US" altLang="ja-JP" sz="1050" dirty="0">
              <a:solidFill>
                <a:srgbClr val="222222"/>
              </a:solidFill>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デジタル情報</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en-US" altLang="ja-JP" sz="1050" b="0" i="0" u="none" strike="noStrike" kern="1200" dirty="0">
                <a:solidFill>
                  <a:srgbClr val="000000"/>
                </a:solidFill>
                <a:effectLst/>
                <a:latin typeface="+mn-ea"/>
              </a:rPr>
              <a:t>0</a:t>
            </a:r>
            <a:r>
              <a:rPr kumimoji="1" lang="ja-JP" altLang="ja-JP" sz="1050" b="0" i="0" u="none" strike="noStrike" kern="1200" dirty="0">
                <a:solidFill>
                  <a:srgbClr val="000000"/>
                </a:solidFill>
                <a:effectLst/>
                <a:latin typeface="+mn-ea"/>
              </a:rPr>
              <a:t>、</a:t>
            </a:r>
            <a:r>
              <a:rPr kumimoji="1" lang="en-US" altLang="ja-JP" sz="1050" b="0" i="0" u="none" strike="noStrike" kern="1200" dirty="0">
                <a:solidFill>
                  <a:srgbClr val="000000"/>
                </a:solidFill>
                <a:effectLst/>
                <a:latin typeface="+mn-ea"/>
              </a:rPr>
              <a:t>1</a:t>
            </a:r>
            <a:r>
              <a:rPr kumimoji="1" lang="ja-JP" altLang="ja-JP" sz="1050" b="0" i="0" u="none" strike="noStrike" kern="1200" dirty="0">
                <a:solidFill>
                  <a:srgbClr val="000000"/>
                </a:solidFill>
                <a:effectLst/>
                <a:latin typeface="+mn-ea"/>
              </a:rPr>
              <a:t>、</a:t>
            </a:r>
            <a:r>
              <a:rPr kumimoji="1" lang="en-US" altLang="ja-JP" sz="1050" b="0" i="0" u="none" strike="noStrike" kern="1200" dirty="0">
                <a:solidFill>
                  <a:srgbClr val="000000"/>
                </a:solidFill>
                <a:effectLst/>
                <a:latin typeface="+mn-ea"/>
              </a:rPr>
              <a:t>2</a:t>
            </a:r>
            <a:r>
              <a:rPr kumimoji="1" lang="ja-JP" altLang="ja-JP" sz="1050" b="0" i="0" u="none" strike="noStrike" kern="1200" dirty="0">
                <a:solidFill>
                  <a:srgbClr val="000000"/>
                </a:solidFill>
                <a:effectLst/>
                <a:latin typeface="+mn-ea"/>
              </a:rPr>
              <a:t>のような離散的に</a:t>
            </a:r>
            <a:r>
              <a:rPr kumimoji="1" lang="ja-JP" altLang="en-US" sz="1050" b="0" i="0" u="none" strike="noStrike" kern="1200" dirty="0">
                <a:solidFill>
                  <a:srgbClr val="000000"/>
                </a:solidFill>
                <a:effectLst/>
                <a:latin typeface="+mn-ea"/>
              </a:rPr>
              <a:t>（</a:t>
            </a:r>
            <a:r>
              <a:rPr kumimoji="1" lang="ja-JP" altLang="ja-JP" sz="1050" b="0" i="0" u="none" strike="noStrike" kern="1200" dirty="0">
                <a:solidFill>
                  <a:srgbClr val="000000"/>
                </a:solidFill>
                <a:effectLst/>
                <a:latin typeface="+mn-ea"/>
              </a:rPr>
              <a:t>数値として</a:t>
            </a:r>
            <a:r>
              <a:rPr kumimoji="1" lang="ja-JP" altLang="en-US" sz="1050" b="0" i="0" u="none" strike="noStrike" kern="1200" dirty="0">
                <a:solidFill>
                  <a:srgbClr val="000000"/>
                </a:solidFill>
                <a:effectLst/>
                <a:latin typeface="+mn-ea"/>
              </a:rPr>
              <a:t>）</a:t>
            </a:r>
            <a:r>
              <a:rPr kumimoji="1" lang="ja-JP" altLang="ja-JP" sz="1050" b="0" i="0" u="none" strike="noStrike" kern="1200" dirty="0">
                <a:solidFill>
                  <a:srgbClr val="000000"/>
                </a:solidFill>
                <a:effectLst/>
                <a:latin typeface="+mn-ea"/>
              </a:rPr>
              <a:t>変化する量</a:t>
            </a:r>
            <a:endParaRPr kumimoji="1" lang="en-US" altLang="ja-JP" sz="1050" b="0" i="0" u="none" strike="noStrike" kern="1200" dirty="0">
              <a:solidFill>
                <a:srgbClr val="000000"/>
              </a:solidFill>
              <a:effectLst/>
              <a:latin typeface="+mn-ea"/>
            </a:endParaRPr>
          </a:p>
          <a:p>
            <a:r>
              <a:rPr kumimoji="1" lang="en-US" altLang="ja-JP" sz="1050" b="0" i="0" u="none" strike="noStrike" kern="1200" dirty="0">
                <a:solidFill>
                  <a:srgbClr val="222222"/>
                </a:solidFill>
                <a:effectLst/>
                <a:latin typeface="+mn-ea"/>
              </a:rPr>
              <a:t>…………………    </a:t>
            </a:r>
            <a:r>
              <a:rPr kumimoji="1" lang="ja-JP" altLang="en-US" sz="1050" b="0" i="0" u="none" strike="noStrike" kern="1200" dirty="0">
                <a:solidFill>
                  <a:srgbClr val="222222"/>
                </a:solidFill>
                <a:effectLst/>
                <a:latin typeface="+mn-ea"/>
                <a:hlinkClick r:id="rId30" action="ppaction://hlinksldjump"/>
              </a:rPr>
              <a:t>第</a:t>
            </a:r>
            <a:r>
              <a:rPr kumimoji="1" lang="en-US" altLang="ja-JP" sz="1050" b="0" i="0" u="none" strike="noStrike" kern="1200" dirty="0">
                <a:solidFill>
                  <a:srgbClr val="222222"/>
                </a:solidFill>
                <a:effectLst/>
                <a:latin typeface="+mn-ea"/>
                <a:hlinkClick r:id="rId30" action="ppaction://hlinksldjump"/>
              </a:rPr>
              <a:t>3</a:t>
            </a:r>
            <a:r>
              <a:rPr kumimoji="1" lang="ja-JP" altLang="en-US" sz="1050" b="0" i="0" u="none" strike="noStrike" kern="1200" dirty="0">
                <a:solidFill>
                  <a:srgbClr val="222222"/>
                </a:solidFill>
                <a:effectLst/>
                <a:latin typeface="+mn-ea"/>
                <a:hlinkClick r:id="rId30" action="ppaction://hlinksldjump"/>
              </a:rPr>
              <a:t>章コラム</a:t>
            </a:r>
            <a:endParaRPr kumimoji="1" lang="en-US" altLang="ja-JP" sz="1050" b="0" i="0" u="none" strike="noStrike" kern="1200" dirty="0">
              <a:solidFill>
                <a:srgbClr val="222222"/>
              </a:solidFill>
              <a:effectLst/>
              <a:latin typeface="+mn-ea"/>
            </a:endParaRPr>
          </a:p>
          <a:p>
            <a:endParaRPr kumimoji="1" lang="en-US" altLang="ja-JP" sz="1050" dirty="0">
              <a:solidFill>
                <a:srgbClr val="222222"/>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en-US" sz="1050" b="1" dirty="0">
                <a:solidFill>
                  <a:srgbClr val="2F5597"/>
                </a:solidFill>
                <a:latin typeface="+mn-ea"/>
              </a:rPr>
              <a:t>トラフィック</a:t>
            </a:r>
            <a:endParaRPr kumimoji="1" lang="en-US" altLang="ja-JP" sz="1050" b="1" i="0" u="none" strike="noStrike" kern="1200" dirty="0">
              <a:solidFill>
                <a:srgbClr val="2F5597"/>
              </a:solidFill>
              <a:effectLst/>
              <a:latin typeface="+mn-ea"/>
            </a:endParaRPr>
          </a:p>
          <a:p>
            <a:r>
              <a:rPr kumimoji="1" lang="ja-JP" altLang="en-US" sz="1050" b="0" i="0" u="none" strike="noStrike" kern="1200" dirty="0">
                <a:solidFill>
                  <a:srgbClr val="222222"/>
                </a:solidFill>
                <a:effectLst/>
                <a:latin typeface="+mn-ea"/>
              </a:rPr>
              <a:t>通信回線やネットワーク上で送受信される信号やデータ、データ量のこと。</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31" action="ppaction://hlinksldjump"/>
              </a:rPr>
              <a:t>3-1-1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2" action="ppaction://hlinksldjump"/>
              </a:rPr>
              <a:t>17-2-2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3" action="ppaction://hlinksldjump"/>
              </a:rPr>
              <a:t>17-2-3</a:t>
            </a:r>
            <a:endParaRPr kumimoji="1" lang="en-US" altLang="ja-JP" sz="1050" b="0" i="0" u="none" strike="noStrike" kern="1200" dirty="0">
              <a:solidFill>
                <a:srgbClr val="222222"/>
              </a:solidFill>
              <a:effectLst/>
              <a:latin typeface="+mn-ea"/>
            </a:endParaRPr>
          </a:p>
          <a:p>
            <a:endParaRPr kumimoji="1" lang="en-US" altLang="ja-JP" sz="1050" dirty="0">
              <a:solidFill>
                <a:srgbClr val="222222"/>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内部監査</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ja-JP" sz="1050" b="0" i="0" u="none" strike="noStrike" kern="1200" dirty="0">
                <a:solidFill>
                  <a:srgbClr val="000000"/>
                </a:solidFill>
                <a:effectLst/>
                <a:latin typeface="+mn-ea"/>
              </a:rPr>
              <a:t>内部の独立した監査組織が業務やシステムの評価、監査、アドバイスを行う活動である。</a:t>
            </a:r>
            <a:r>
              <a:rPr kumimoji="1" lang="ja-JP" altLang="en-US" sz="1050" b="0" i="0" u="none" strike="noStrike" kern="1200" dirty="0">
                <a:solidFill>
                  <a:srgbClr val="000000"/>
                </a:solidFill>
                <a:effectLst/>
                <a:latin typeface="+mn-ea"/>
              </a:rPr>
              <a:t>情報セキュリティマネジメントシステム（</a:t>
            </a:r>
            <a:r>
              <a:rPr kumimoji="1" lang="en-US" altLang="ja-JP" sz="1050" b="0" i="0" u="none" strike="noStrike" kern="1200" dirty="0">
                <a:solidFill>
                  <a:srgbClr val="000000"/>
                </a:solidFill>
                <a:effectLst/>
                <a:latin typeface="+mn-ea"/>
              </a:rPr>
              <a:t>ISMS</a:t>
            </a:r>
            <a:r>
              <a:rPr kumimoji="1" lang="ja-JP" altLang="en-US" sz="1050" b="0" i="0" u="none" strike="noStrike" kern="1200" dirty="0">
                <a:solidFill>
                  <a:srgbClr val="000000"/>
                </a:solidFill>
                <a:effectLst/>
                <a:latin typeface="+mn-ea"/>
              </a:rPr>
              <a:t>）に関する国際規格である</a:t>
            </a:r>
            <a:r>
              <a:rPr kumimoji="1" lang="en-US" altLang="ja-JP" sz="1050" b="0" i="0" u="none" strike="noStrike" kern="1200" dirty="0">
                <a:solidFill>
                  <a:srgbClr val="000000"/>
                </a:solidFill>
                <a:effectLst/>
                <a:latin typeface="+mn-ea"/>
              </a:rPr>
              <a:t>ISO27001</a:t>
            </a:r>
            <a:r>
              <a:rPr kumimoji="1" lang="ja-JP" altLang="en-US" sz="1050" b="0" i="0" u="none" strike="noStrike" kern="1200" dirty="0">
                <a:solidFill>
                  <a:srgbClr val="000000"/>
                </a:solidFill>
                <a:effectLst/>
                <a:latin typeface="+mn-ea"/>
              </a:rPr>
              <a:t>の監査では、</a:t>
            </a:r>
            <a:r>
              <a:rPr kumimoji="1" lang="ja-JP" altLang="ja-JP" sz="1050" b="0" i="0" u="none" strike="noStrike" kern="1200" dirty="0">
                <a:solidFill>
                  <a:srgbClr val="000000"/>
                </a:solidFill>
                <a:effectLst/>
                <a:latin typeface="+mn-ea"/>
              </a:rPr>
              <a:t>ポリシーや規定、手順に適合し、各情報資産が確実に守られているか確認する</a:t>
            </a:r>
            <a:endParaRPr kumimoji="1" lang="en-US" altLang="ja-JP" sz="1050" b="0" i="0" u="none" strike="noStrike" kern="1200" dirty="0">
              <a:solidFill>
                <a:srgbClr val="000000"/>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34" action="ppaction://hlinksldjump"/>
              </a:rPr>
              <a:t>3-4-1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5" action="ppaction://hlinksldjump"/>
              </a:rPr>
              <a:t>7-2-1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6" action="ppaction://hlinksldjump"/>
              </a:rPr>
              <a:t>7-2-3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7" action="ppaction://hlinksldjump"/>
              </a:rPr>
              <a:t>7-3-2</a:t>
            </a:r>
            <a:r>
              <a:rPr kumimoji="1" lang="ja-JP" altLang="en-US" sz="1050" dirty="0">
                <a:solidFill>
                  <a:srgbClr val="222222"/>
                </a:solidFill>
                <a:latin typeface="+mn-ea"/>
              </a:rPr>
              <a:t>、</a:t>
            </a:r>
            <a:r>
              <a:rPr kumimoji="1" lang="en-US" altLang="ja-JP" sz="1050" dirty="0">
                <a:solidFill>
                  <a:srgbClr val="222222"/>
                </a:solidFill>
                <a:latin typeface="+mn-ea"/>
                <a:hlinkClick r:id="rId38" action="ppaction://hlinksldjump"/>
              </a:rPr>
              <a:t>13-2-3</a:t>
            </a:r>
            <a:r>
              <a:rPr kumimoji="1" lang="ja-JP" altLang="en-US" sz="1050" dirty="0">
                <a:solidFill>
                  <a:srgbClr val="222222"/>
                </a:solidFill>
                <a:latin typeface="+mn-ea"/>
              </a:rPr>
              <a:t>、</a:t>
            </a:r>
            <a:r>
              <a:rPr kumimoji="1" lang="en-US" altLang="ja-JP" sz="1050" dirty="0">
                <a:solidFill>
                  <a:srgbClr val="222222"/>
                </a:solidFill>
                <a:latin typeface="+mn-ea"/>
                <a:hlinkClick r:id="rId39" action="ppaction://hlinksldjump"/>
              </a:rPr>
              <a:t>13-2-6</a:t>
            </a:r>
            <a:r>
              <a:rPr kumimoji="1" lang="ja-JP" altLang="en-US" sz="1050" dirty="0">
                <a:solidFill>
                  <a:srgbClr val="222222"/>
                </a:solidFill>
                <a:latin typeface="+mn-ea"/>
              </a:rPr>
              <a:t>、</a:t>
            </a:r>
            <a:r>
              <a:rPr kumimoji="1" lang="en-US" altLang="ja-JP" sz="1050" dirty="0">
                <a:solidFill>
                  <a:srgbClr val="222222"/>
                </a:solidFill>
                <a:latin typeface="+mn-ea"/>
                <a:hlinkClick r:id="rId40" action="ppaction://hlinksldjump"/>
              </a:rPr>
              <a:t>13-2-7</a:t>
            </a:r>
            <a:r>
              <a:rPr kumimoji="1" lang="ja-JP" altLang="en-US" sz="1050" dirty="0">
                <a:solidFill>
                  <a:srgbClr val="222222"/>
                </a:solidFill>
                <a:latin typeface="+mn-ea"/>
              </a:rPr>
              <a:t>、</a:t>
            </a:r>
            <a:r>
              <a:rPr kumimoji="1" lang="en-US" altLang="ja-JP" sz="1050" dirty="0">
                <a:solidFill>
                  <a:srgbClr val="222222"/>
                </a:solidFill>
                <a:latin typeface="+mn-ea"/>
                <a:hlinkClick r:id="rId41" action="ppaction://hlinksldjump"/>
              </a:rPr>
              <a:t>13-2-8</a:t>
            </a:r>
            <a:r>
              <a:rPr kumimoji="1" lang="ja-JP" altLang="en-US" sz="1050" dirty="0">
                <a:solidFill>
                  <a:srgbClr val="222222"/>
                </a:solidFill>
                <a:latin typeface="+mn-ea"/>
              </a:rPr>
              <a:t>、</a:t>
            </a:r>
            <a:r>
              <a:rPr kumimoji="1" lang="en-US" altLang="ja-JP" sz="1050" dirty="0">
                <a:solidFill>
                  <a:srgbClr val="222222"/>
                </a:solidFill>
                <a:latin typeface="+mn-ea"/>
                <a:hlinkClick r:id="rId42" action="ppaction://hlinksldjump"/>
              </a:rPr>
              <a:t>14-1-2</a:t>
            </a:r>
            <a:r>
              <a:rPr kumimoji="1" lang="ja-JP" altLang="en-US" sz="1050" dirty="0">
                <a:solidFill>
                  <a:srgbClr val="222222"/>
                </a:solidFill>
                <a:latin typeface="+mn-ea"/>
              </a:rPr>
              <a:t>、</a:t>
            </a:r>
            <a:r>
              <a:rPr kumimoji="1" lang="en-US" altLang="ja-JP" sz="1050" dirty="0">
                <a:solidFill>
                  <a:srgbClr val="222222"/>
                </a:solidFill>
                <a:latin typeface="+mn-ea"/>
                <a:hlinkClick r:id="rId43" action="ppaction://hlinksldjump"/>
              </a:rPr>
              <a:t>18-1-1</a:t>
            </a:r>
            <a:r>
              <a:rPr kumimoji="1" lang="ja-JP" altLang="en-US" sz="1050" dirty="0">
                <a:solidFill>
                  <a:srgbClr val="222222"/>
                </a:solidFill>
                <a:latin typeface="+mn-ea"/>
              </a:rPr>
              <a:t>、</a:t>
            </a:r>
            <a:r>
              <a:rPr kumimoji="1" lang="en-US" altLang="ja-JP" sz="1050" dirty="0">
                <a:solidFill>
                  <a:srgbClr val="222222"/>
                </a:solidFill>
                <a:latin typeface="+mn-ea"/>
                <a:hlinkClick r:id="rId44" action="ppaction://hlinksldjump"/>
              </a:rPr>
              <a:t>19-2-18</a:t>
            </a:r>
            <a:r>
              <a:rPr kumimoji="1" lang="ja-JP" altLang="en-US" sz="1050" dirty="0">
                <a:solidFill>
                  <a:srgbClr val="222222"/>
                </a:solidFill>
                <a:latin typeface="+mn-ea"/>
              </a:rPr>
              <a:t>、</a:t>
            </a:r>
            <a:r>
              <a:rPr kumimoji="1" lang="en-US" altLang="ja-JP" sz="1050" dirty="0">
                <a:solidFill>
                  <a:srgbClr val="222222"/>
                </a:solidFill>
                <a:latin typeface="+mn-ea"/>
                <a:hlinkClick r:id="rId45" action="ppaction://hlinksldjump"/>
              </a:rPr>
              <a:t>19-3-1</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en-US" altLang="ja-JP" sz="1050" b="1" i="0" u="none" strike="noStrike" kern="1200" dirty="0">
                <a:solidFill>
                  <a:srgbClr val="2F5597"/>
                </a:solidFill>
                <a:effectLst/>
                <a:latin typeface="+mn-ea"/>
              </a:rPr>
              <a:t>■</a:t>
            </a:r>
            <a:r>
              <a:rPr kumimoji="1" lang="ja-JP" altLang="en-US" sz="1050" b="1" i="0" u="none" strike="noStrike" kern="1200" dirty="0">
                <a:solidFill>
                  <a:srgbClr val="2F5597"/>
                </a:solidFill>
                <a:effectLst/>
                <a:latin typeface="+mn-ea"/>
              </a:rPr>
              <a:t>ハウジングサービス</a:t>
            </a:r>
            <a:endParaRPr kumimoji="1" lang="en-US" altLang="ja-JP" sz="1050" b="1" i="0" u="none" strike="noStrike" kern="1200" dirty="0">
              <a:solidFill>
                <a:srgbClr val="2F5597"/>
              </a:solidFill>
              <a:effectLst/>
              <a:latin typeface="+mn-ea"/>
            </a:endParaRPr>
          </a:p>
          <a:p>
            <a:r>
              <a:rPr lang="ja-JP" altLang="en-US" sz="1050" b="0" i="0" dirty="0">
                <a:solidFill>
                  <a:srgbClr val="000000"/>
                </a:solidFill>
                <a:effectLst/>
                <a:latin typeface="Lucida Grande"/>
              </a:rPr>
              <a:t>データセンターのラック（サーバを収容する鍵のついた棚）とサーバに接続する回線や電源を貸し出すサービスのこと。自社が所有</a:t>
            </a:r>
            <a:r>
              <a:rPr lang="ja-JP" altLang="en-US" sz="1050" dirty="0">
                <a:solidFill>
                  <a:srgbClr val="000000"/>
                </a:solidFill>
                <a:latin typeface="Lucida Grande"/>
              </a:rPr>
              <a:t>している</a:t>
            </a:r>
            <a:r>
              <a:rPr lang="ja-JP" altLang="en-US" sz="1050" b="0" i="0" dirty="0">
                <a:solidFill>
                  <a:srgbClr val="000000"/>
                </a:solidFill>
                <a:effectLst/>
                <a:latin typeface="Lucida Grande"/>
              </a:rPr>
              <a:t>サーバを、物理的にセキュリティが強固なデータセンターに設置し、運用できるため、セキュリティを強化できるメリットがある。</a:t>
            </a:r>
            <a:endParaRPr lang="en-US" altLang="ja-JP" sz="1050" b="0" i="0" dirty="0">
              <a:solidFill>
                <a:srgbClr val="000000"/>
              </a:solidFill>
              <a:effectLst/>
              <a:latin typeface="Lucida Grande"/>
            </a:endParaRPr>
          </a:p>
          <a:p>
            <a:r>
              <a:rPr kumimoji="1" lang="en-US" altLang="ja-JP" sz="1050" b="0" i="0" u="none" strike="noStrike" kern="1200" dirty="0">
                <a:solidFill>
                  <a:srgbClr val="222222"/>
                </a:solidFill>
                <a:effectLst/>
                <a:latin typeface="+mn-ea"/>
              </a:rPr>
              <a:t>…………………    </a:t>
            </a:r>
            <a:r>
              <a:rPr kumimoji="1" lang="en-US" altLang="ja-JP" sz="1050" dirty="0">
                <a:solidFill>
                  <a:srgbClr val="222222"/>
                </a:solidFill>
                <a:latin typeface="+mn-ea"/>
                <a:hlinkClick r:id="rId46" action="ppaction://hlinksldjump"/>
              </a:rPr>
              <a:t>12-3-1</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en-US" altLang="ja-JP" sz="1050" b="1" i="0" u="none" strike="noStrike" kern="1200" dirty="0">
                <a:solidFill>
                  <a:srgbClr val="2F5597"/>
                </a:solidFill>
                <a:effectLst/>
                <a:latin typeface="+mn-ea"/>
              </a:rPr>
              <a:t>■</a:t>
            </a:r>
            <a:r>
              <a:rPr kumimoji="1" lang="ja-JP" altLang="en-US" sz="1050" b="1" i="0" u="none" strike="noStrike" kern="1200" dirty="0">
                <a:solidFill>
                  <a:srgbClr val="2F5597"/>
                </a:solidFill>
                <a:effectLst/>
                <a:latin typeface="+mn-ea"/>
              </a:rPr>
              <a:t>ビジネスインパクト分析</a:t>
            </a:r>
            <a:endParaRPr kumimoji="1" lang="en-US" altLang="ja-JP" sz="1050" b="1" i="0" u="none" strike="noStrike" kern="1200" dirty="0">
              <a:solidFill>
                <a:srgbClr val="2F5597"/>
              </a:solidFill>
              <a:effectLst/>
              <a:latin typeface="+mn-ea"/>
            </a:endParaRPr>
          </a:p>
          <a:p>
            <a:r>
              <a:rPr lang="ja-JP" altLang="en-US" sz="1050" dirty="0">
                <a:latin typeface="+mn-ea"/>
              </a:rPr>
              <a:t>災害など不測の事態によって業務やシステムが停止した場合に、会社の事業に与える影響度を評価すること。</a:t>
            </a:r>
            <a:r>
              <a:rPr lang="en-US" altLang="ja-JP" sz="1050" dirty="0">
                <a:latin typeface="+mn-ea"/>
              </a:rPr>
              <a:t>BCP</a:t>
            </a:r>
            <a:r>
              <a:rPr lang="ja-JP" altLang="en-US" sz="1050" dirty="0">
                <a:latin typeface="+mn-ea"/>
              </a:rPr>
              <a:t>（事業継続計画）を立てるうえで実行する必要がある。</a:t>
            </a:r>
            <a:endParaRPr lang="en-US" altLang="ja-JP" sz="1050" dirty="0">
              <a:latin typeface="+mn-ea"/>
            </a:endParaRPr>
          </a:p>
          <a:p>
            <a:r>
              <a:rPr kumimoji="1" lang="en-US" altLang="ja-JP" sz="1050" b="0" i="0" u="none" strike="noStrike" kern="1200" dirty="0">
                <a:solidFill>
                  <a:srgbClr val="222222"/>
                </a:solidFill>
                <a:effectLst/>
                <a:latin typeface="+mn-ea"/>
              </a:rPr>
              <a:t>…………………    </a:t>
            </a:r>
            <a:r>
              <a:rPr kumimoji="1" lang="en-US" altLang="ja-JP" sz="1050" dirty="0">
                <a:solidFill>
                  <a:srgbClr val="222222"/>
                </a:solidFill>
                <a:latin typeface="+mn-ea"/>
                <a:hlinkClick r:id="rId47" action="ppaction://hlinksldjump"/>
              </a:rPr>
              <a:t>14-1-2</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en-US"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ビジネスメール詐欺</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ja-JP" sz="1050" b="0" i="0" u="none" strike="noStrike" kern="1200" dirty="0">
                <a:solidFill>
                  <a:srgbClr val="222222"/>
                </a:solidFill>
                <a:effectLst/>
                <a:latin typeface="+mn-ea"/>
              </a:rPr>
              <a:t>攻撃者がビジネス用のメールを装い、企業の担当者をだまして、</a:t>
            </a:r>
            <a:r>
              <a:rPr kumimoji="1" lang="ja-JP" altLang="en-US" sz="1050" b="0" i="0" u="none" strike="noStrike" kern="1200" dirty="0">
                <a:solidFill>
                  <a:srgbClr val="222222"/>
                </a:solidFill>
                <a:effectLst/>
                <a:latin typeface="+mn-ea"/>
              </a:rPr>
              <a:t>不正送金や機密情報の流出などの原因となる攻撃</a:t>
            </a:r>
            <a:r>
              <a:rPr kumimoji="1" lang="ja-JP" altLang="en-US" sz="1050" dirty="0">
                <a:solidFill>
                  <a:srgbClr val="222222"/>
                </a:solidFill>
                <a:latin typeface="+mn-ea"/>
              </a:rPr>
              <a:t>。</a:t>
            </a:r>
            <a:r>
              <a:rPr kumimoji="1" lang="en-US" altLang="ja-JP" sz="1050" b="0" i="0" u="none" strike="noStrike" kern="1200" dirty="0">
                <a:solidFill>
                  <a:srgbClr val="222222"/>
                </a:solidFill>
                <a:effectLst/>
                <a:latin typeface="+mn-ea"/>
              </a:rPr>
              <a:t>BEC</a:t>
            </a:r>
            <a:r>
              <a:rPr kumimoji="1" lang="ja-JP" altLang="en-US" sz="1050" b="0" i="0" u="none" strike="noStrike" kern="1200" dirty="0">
                <a:solidFill>
                  <a:srgbClr val="222222"/>
                </a:solidFill>
                <a:effectLst/>
                <a:latin typeface="+mn-ea"/>
              </a:rPr>
              <a:t>（</a:t>
            </a:r>
            <a:r>
              <a:rPr kumimoji="1" lang="ja-JP" altLang="ja-JP" sz="1050" b="0" i="0" u="none" strike="noStrike" kern="1200" dirty="0">
                <a:solidFill>
                  <a:srgbClr val="222222"/>
                </a:solidFill>
                <a:effectLst/>
                <a:latin typeface="+mn-ea"/>
              </a:rPr>
              <a:t>ベック</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rPr>
              <a:t>Business Email Compromise</a:t>
            </a:r>
            <a:r>
              <a:rPr kumimoji="1" lang="ja-JP" altLang="ja-JP" sz="1050" b="0" i="0" u="none" strike="noStrike" kern="1200" dirty="0">
                <a:solidFill>
                  <a:srgbClr val="222222"/>
                </a:solidFill>
                <a:effectLst/>
                <a:latin typeface="+mn-ea"/>
              </a:rPr>
              <a:t>とも略される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 action="ppaction://hlinksldjump"/>
              </a:rPr>
              <a:t>2-1-3</a:t>
            </a:r>
            <a:endParaRPr kumimoji="1" lang="en-US" altLang="ja-JP" sz="1050" b="0" i="0" u="none" strike="noStrike" kern="1200" dirty="0">
              <a:solidFill>
                <a:srgbClr val="222222"/>
              </a:solidFill>
              <a:effectLst/>
              <a:latin typeface="+mn-ea"/>
            </a:endParaRPr>
          </a:p>
        </p:txBody>
      </p:sp>
    </p:spTree>
    <p:extLst>
      <p:ext uri="{BB962C8B-B14F-4D97-AF65-F5344CB8AC3E}">
        <p14:creationId xmlns:p14="http://schemas.microsoft.com/office/powerpoint/2010/main" val="2175347704"/>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4D16B513-5638-20C4-EF2C-3D49F41A60C4}"/>
              </a:ext>
            </a:extLst>
          </p:cNvPr>
          <p:cNvSpPr>
            <a:spLocks noGrp="1"/>
          </p:cNvSpPr>
          <p:nvPr>
            <p:ph type="body" sz="quarter" idx="32"/>
          </p:nvPr>
        </p:nvSpPr>
        <p:spPr/>
        <p:txBody>
          <a:bodyPr/>
          <a:lstStyle/>
          <a:p>
            <a:r>
              <a:rPr kumimoji="1" lang="ja-JP" altLang="en-US"/>
              <a:t>用語集</a:t>
            </a:r>
          </a:p>
        </p:txBody>
      </p:sp>
      <p:sp>
        <p:nvSpPr>
          <p:cNvPr id="4" name="テキスト ボックス 3">
            <a:extLst>
              <a:ext uri="{FF2B5EF4-FFF2-40B4-BE49-F238E27FC236}">
                <a16:creationId xmlns:a16="http://schemas.microsoft.com/office/drawing/2014/main" id="{CA7CD678-C455-3531-C827-295FF5CBDF91}"/>
              </a:ext>
            </a:extLst>
          </p:cNvPr>
          <p:cNvSpPr txBox="1"/>
          <p:nvPr/>
        </p:nvSpPr>
        <p:spPr>
          <a:xfrm>
            <a:off x="549000" y="1499622"/>
            <a:ext cx="5760000" cy="7704000"/>
          </a:xfrm>
          <a:prstGeom prst="rect">
            <a:avLst/>
          </a:prstGeom>
          <a:noFill/>
        </p:spPr>
        <p:txBody>
          <a:bodyPr wrap="square" numCol="3" spcCol="180000" rtlCol="0">
            <a:spAutoFit/>
          </a:bodyPr>
          <a:lstStyle/>
          <a:p>
            <a:pPr marL="0" marR="0" indent="0" algn="l" rtl="0" eaLnBrk="1" fontAlgn="auto" latinLnBrk="0" hangingPunct="1">
              <a:spcBef>
                <a:spcPts val="0"/>
              </a:spcBef>
              <a:spcAft>
                <a:spcPts val="0"/>
              </a:spcAft>
            </a:pPr>
            <a:r>
              <a:rPr kumimoji="1" lang="en-US" altLang="ja-JP" sz="1050" b="1" i="0" u="none" strike="noStrike" kern="1200" dirty="0">
                <a:solidFill>
                  <a:srgbClr val="2F5597"/>
                </a:solidFill>
                <a:effectLst/>
                <a:latin typeface="+mn-ea"/>
              </a:rPr>
              <a:t>■</a:t>
            </a:r>
            <a:r>
              <a:rPr kumimoji="1" lang="ja-JP" altLang="en-US" sz="1050" b="1" dirty="0">
                <a:solidFill>
                  <a:schemeClr val="accent1">
                    <a:lumMod val="75000"/>
                  </a:schemeClr>
                </a:solidFill>
                <a:latin typeface="+mn-ea"/>
              </a:rPr>
              <a:t>ビッグデータ</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全体を把握することが困難な程、膨大な規模のデータ群</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 action="ppaction://hlinksldjump"/>
              </a:rPr>
              <a:t>1-1-1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 action="ppaction://hlinksldjump"/>
              </a:rPr>
              <a:t>5-2-2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 action="ppaction://hlinksldjump"/>
              </a:rPr>
              <a:t>5-2-3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 action="ppaction://hlinksldjump"/>
              </a:rPr>
              <a:t>19-2-1</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en-US" altLang="ja-JP" sz="1050" b="1" i="0" u="none" strike="noStrike" kern="1200" dirty="0">
                <a:solidFill>
                  <a:srgbClr val="2F5597"/>
                </a:solidFill>
                <a:effectLst/>
                <a:latin typeface="+mn-ea"/>
              </a:rPr>
              <a:t>■</a:t>
            </a:r>
            <a:r>
              <a:rPr kumimoji="1" lang="ja-JP" altLang="en-US" sz="1050" b="1" dirty="0">
                <a:solidFill>
                  <a:schemeClr val="accent1">
                    <a:lumMod val="75000"/>
                  </a:schemeClr>
                </a:solidFill>
                <a:latin typeface="+mn-ea"/>
              </a:rPr>
              <a:t>否認防止性</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システムに対する操作・通信のログを取得や本人に認証させることにより行動を否認させないようにする特性</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ja-JP" altLang="en-US" sz="1050" b="0" i="0" u="none" strike="noStrike" kern="1200" dirty="0">
                <a:solidFill>
                  <a:srgbClr val="222222"/>
                </a:solidFill>
                <a:effectLst/>
                <a:latin typeface="+mn-ea"/>
                <a:hlinkClick r:id="rId6" action="ppaction://hlinksldjump"/>
              </a:rPr>
              <a:t>第</a:t>
            </a:r>
            <a:r>
              <a:rPr kumimoji="1" lang="en-US" altLang="ja-JP" sz="1050" b="0" i="0" u="none" strike="noStrike" kern="1200" dirty="0">
                <a:solidFill>
                  <a:srgbClr val="222222"/>
                </a:solidFill>
                <a:effectLst/>
                <a:latin typeface="+mn-ea"/>
                <a:hlinkClick r:id="rId6" action="ppaction://hlinksldjump"/>
              </a:rPr>
              <a:t>3</a:t>
            </a:r>
            <a:r>
              <a:rPr kumimoji="1" lang="ja-JP" altLang="en-US" sz="1050" b="0" i="0" u="none" strike="noStrike" kern="1200" dirty="0">
                <a:solidFill>
                  <a:srgbClr val="222222"/>
                </a:solidFill>
                <a:effectLst/>
                <a:latin typeface="+mn-ea"/>
                <a:hlinkClick r:id="rId6" action="ppaction://hlinksldjump"/>
              </a:rPr>
              <a:t>章コラム</a:t>
            </a:r>
            <a:r>
              <a:rPr kumimoji="1" lang="ja-JP" altLang="en-US" sz="1050" b="0" i="0" u="none" strike="noStrike" kern="1200" dirty="0">
                <a:solidFill>
                  <a:srgbClr val="222222"/>
                </a:solidFill>
                <a:effectLst/>
                <a:latin typeface="+mn-ea"/>
              </a:rPr>
              <a:t> 、</a:t>
            </a:r>
            <a:r>
              <a:rPr kumimoji="1" lang="ja-JP" altLang="en-US" sz="1050" b="0" i="0" u="none" strike="noStrike" kern="1200" dirty="0">
                <a:solidFill>
                  <a:srgbClr val="222222"/>
                </a:solidFill>
                <a:effectLst/>
                <a:latin typeface="+mn-ea"/>
                <a:hlinkClick r:id="rId7" action="ppaction://hlinksldjump"/>
              </a:rPr>
              <a:t>第</a:t>
            </a:r>
            <a:r>
              <a:rPr kumimoji="1" lang="en-US" altLang="ja-JP" sz="1050" b="0" i="0" u="none" strike="noStrike" kern="1200" dirty="0">
                <a:solidFill>
                  <a:srgbClr val="222222"/>
                </a:solidFill>
                <a:effectLst/>
                <a:latin typeface="+mn-ea"/>
                <a:hlinkClick r:id="rId7" action="ppaction://hlinksldjump"/>
              </a:rPr>
              <a:t>10</a:t>
            </a:r>
            <a:r>
              <a:rPr kumimoji="1" lang="ja-JP" altLang="en-US" sz="1050" b="0" i="0" u="none" strike="noStrike" kern="1200" dirty="0">
                <a:solidFill>
                  <a:srgbClr val="222222"/>
                </a:solidFill>
                <a:effectLst/>
                <a:latin typeface="+mn-ea"/>
                <a:hlinkClick r:id="rId7" action="ppaction://hlinksldjump"/>
              </a:rPr>
              <a:t>章コラム</a:t>
            </a:r>
            <a:endParaRPr kumimoji="1" lang="ja-JP" altLang="en-US"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標的型攻撃</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ja-JP" sz="1050" b="0" i="0" u="none" strike="noStrike" kern="1200" dirty="0">
                <a:solidFill>
                  <a:srgbClr val="222222"/>
                </a:solidFill>
                <a:effectLst/>
                <a:latin typeface="+mn-ea"/>
              </a:rPr>
              <a:t>機密情報を盗み取ることなどを目的として、特定の個人や組織を狙った攻撃。業務関連のメールを装ったウイルス付きメール</a:t>
            </a:r>
            <a:r>
              <a:rPr kumimoji="1" lang="ja-JP" altLang="en-US" sz="1050" b="0" i="0" u="none" strike="noStrike" kern="1200" dirty="0">
                <a:solidFill>
                  <a:srgbClr val="222222"/>
                </a:solidFill>
                <a:effectLst/>
                <a:latin typeface="+mn-ea"/>
              </a:rPr>
              <a:t>（</a:t>
            </a:r>
            <a:r>
              <a:rPr kumimoji="1" lang="ja-JP" altLang="ja-JP" sz="1050" b="0" i="0" u="none" strike="noStrike" kern="1200" dirty="0">
                <a:solidFill>
                  <a:srgbClr val="222222"/>
                </a:solidFill>
                <a:effectLst/>
                <a:latin typeface="+mn-ea"/>
              </a:rPr>
              <a:t>標的型攻撃メール</a:t>
            </a:r>
            <a:r>
              <a:rPr kumimoji="1" lang="ja-JP" altLang="en-US" sz="1050" b="0" i="0" u="none" strike="noStrike" kern="1200" dirty="0">
                <a:solidFill>
                  <a:srgbClr val="222222"/>
                </a:solidFill>
                <a:effectLst/>
                <a:latin typeface="+mn-ea"/>
              </a:rPr>
              <a:t>）</a:t>
            </a:r>
            <a:r>
              <a:rPr kumimoji="1" lang="ja-JP" altLang="ja-JP" sz="1050" b="0" i="0" u="none" strike="noStrike" kern="1200" dirty="0">
                <a:solidFill>
                  <a:srgbClr val="222222"/>
                </a:solidFill>
                <a:effectLst/>
                <a:latin typeface="+mn-ea"/>
              </a:rPr>
              <a:t>を、組織の担当者に送付する手口が知られている。従来は府省庁や大手企業が中心に狙われてきたが、最近では地方公共団体や中小企業もそのターゲットとなっている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8" action="ppaction://hlinksldjump"/>
              </a:rPr>
              <a:t>2-1-2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9" action="ppaction://hlinksldjump"/>
              </a:rPr>
              <a:t>2-1-3</a:t>
            </a:r>
            <a:r>
              <a:rPr kumimoji="1" lang="ja-JP" altLang="en-US" sz="1050" dirty="0">
                <a:solidFill>
                  <a:srgbClr val="222222"/>
                </a:solidFill>
                <a:latin typeface="+mn-ea"/>
              </a:rPr>
              <a:t>、</a:t>
            </a:r>
            <a:r>
              <a:rPr kumimoji="1" lang="en-US" altLang="ja-JP" sz="1050" dirty="0">
                <a:solidFill>
                  <a:srgbClr val="222222"/>
                </a:solidFill>
                <a:latin typeface="+mn-ea"/>
                <a:hlinkClick r:id="rId10" action="ppaction://hlinksldjump"/>
              </a:rPr>
              <a:t>12-3-1</a:t>
            </a:r>
            <a:r>
              <a:rPr kumimoji="1" lang="ja-JP" altLang="en-US" sz="1050" dirty="0">
                <a:solidFill>
                  <a:srgbClr val="222222"/>
                </a:solidFill>
                <a:latin typeface="+mn-ea"/>
              </a:rPr>
              <a:t>、</a:t>
            </a:r>
            <a:r>
              <a:rPr kumimoji="1" lang="en-US" altLang="ja-JP" sz="1050" dirty="0">
                <a:solidFill>
                  <a:srgbClr val="222222"/>
                </a:solidFill>
                <a:latin typeface="+mn-ea"/>
                <a:hlinkClick r:id="rId11" action="ppaction://hlinksldjump"/>
              </a:rPr>
              <a:t>13-2-5</a:t>
            </a:r>
            <a:r>
              <a:rPr kumimoji="1" lang="ja-JP" altLang="en-US" sz="1050" dirty="0">
                <a:solidFill>
                  <a:srgbClr val="222222"/>
                </a:solidFill>
                <a:latin typeface="+mn-ea"/>
              </a:rPr>
              <a:t>、</a:t>
            </a:r>
            <a:r>
              <a:rPr kumimoji="1" lang="en-US" altLang="ja-JP" sz="1050" dirty="0">
                <a:solidFill>
                  <a:srgbClr val="222222"/>
                </a:solidFill>
                <a:latin typeface="+mn-ea"/>
                <a:hlinkClick r:id="rId12" action="ppaction://hlinksldjump"/>
              </a:rPr>
              <a:t>19-2-10</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標的型メール攻撃</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特定の個人や組織を標的にしたフィッシング攻撃の一種。一般のフィッシング攻撃とは異なり、業界ニュースや社内情報といった情報を利用するため、業務上のメールと見分けがつかない内容や、業務で付き合いがある人物の名前で送られることもあ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13" action="ppaction://hlinksldjump"/>
              </a:rPr>
              <a:t>2-2-4</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4" action="ppaction://hlinksldjump"/>
              </a:rPr>
              <a:t>19-2-2</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ファイアウォール</a:t>
            </a:r>
            <a:endParaRPr lang="ja-JP" altLang="ja-JP" sz="105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lang="ja-JP" altLang="en-US" sz="1050" dirty="0">
                <a:solidFill>
                  <a:schemeClr val="tx1"/>
                </a:solidFill>
                <a:latin typeface="+mn-ea"/>
              </a:rPr>
              <a:t>本来は「防火壁」のことだが、情報セキュリティの世界では、外部のネットワークからの攻撃や不正なアクセスから企業や組織のネットワークやコンピュータ、データなどを守るためのソフトウェアやハードウェアを指す。パソコンの</a:t>
            </a:r>
            <a:r>
              <a:rPr lang="en-US" altLang="ja-JP" sz="1050" dirty="0">
                <a:solidFill>
                  <a:schemeClr val="tx1"/>
                </a:solidFill>
                <a:latin typeface="+mn-ea"/>
              </a:rPr>
              <a:t>OS</a:t>
            </a:r>
            <a:r>
              <a:rPr lang="ja-JP" altLang="en-US" sz="1050" dirty="0">
                <a:solidFill>
                  <a:schemeClr val="tx1"/>
                </a:solidFill>
                <a:latin typeface="+mn-ea"/>
              </a:rPr>
              <a:t>に付随しているもの、セキュリティソフトに付いているもの、専用のハードウェアになっているものなど形態は様々である</a:t>
            </a: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15" action="ppaction://hlinksldjump"/>
              </a:rPr>
              <a:t>2-3-1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6" action="ppaction://hlinksldjump"/>
              </a:rPr>
              <a:t>3-1-1</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17" action="ppaction://hlinksldjump"/>
              </a:rPr>
              <a:t>13-2-2</a:t>
            </a:r>
            <a:r>
              <a:rPr kumimoji="1" lang="ja-JP" altLang="en-US" sz="1050" dirty="0">
                <a:solidFill>
                  <a:srgbClr val="222222"/>
                </a:solidFill>
                <a:latin typeface="+mn-ea"/>
              </a:rPr>
              <a:t>、</a:t>
            </a:r>
            <a:r>
              <a:rPr kumimoji="1" lang="en-US" altLang="ja-JP" sz="1050" dirty="0">
                <a:solidFill>
                  <a:srgbClr val="222222"/>
                </a:solidFill>
                <a:latin typeface="+mn-ea"/>
                <a:hlinkClick r:id="rId18" action="ppaction://hlinksldjump"/>
              </a:rPr>
              <a:t>14-1-2</a:t>
            </a:r>
            <a:r>
              <a:rPr kumimoji="1" lang="ja-JP" altLang="en-US" sz="1050" dirty="0">
                <a:solidFill>
                  <a:srgbClr val="222222"/>
                </a:solidFill>
                <a:latin typeface="+mn-ea"/>
              </a:rPr>
              <a:t>、</a:t>
            </a:r>
            <a:r>
              <a:rPr kumimoji="1" lang="en-US" altLang="ja-JP" sz="1050" dirty="0">
                <a:solidFill>
                  <a:srgbClr val="222222"/>
                </a:solidFill>
                <a:latin typeface="+mn-ea"/>
                <a:hlinkClick r:id="rId19" action="ppaction://hlinksldjump"/>
              </a:rPr>
              <a:t>17-1-2</a:t>
            </a:r>
            <a:r>
              <a:rPr kumimoji="1" lang="ja-JP" altLang="en-US" sz="1050" dirty="0">
                <a:solidFill>
                  <a:srgbClr val="222222"/>
                </a:solidFill>
                <a:latin typeface="+mn-ea"/>
              </a:rPr>
              <a:t>、</a:t>
            </a:r>
            <a:r>
              <a:rPr kumimoji="1" lang="en-US" altLang="ja-JP" sz="1050" dirty="0">
                <a:solidFill>
                  <a:srgbClr val="222222"/>
                </a:solidFill>
                <a:latin typeface="+mn-ea"/>
                <a:hlinkClick r:id="rId20" action="ppaction://hlinksldjump"/>
              </a:rPr>
              <a:t>17-2-2</a:t>
            </a:r>
            <a:r>
              <a:rPr kumimoji="1" lang="ja-JP" altLang="en-US" sz="1050" dirty="0">
                <a:solidFill>
                  <a:srgbClr val="222222"/>
                </a:solidFill>
                <a:latin typeface="+mn-ea"/>
              </a:rPr>
              <a:t>、</a:t>
            </a:r>
            <a:r>
              <a:rPr kumimoji="1" lang="en-US" altLang="ja-JP" sz="1050" dirty="0">
                <a:solidFill>
                  <a:srgbClr val="222222"/>
                </a:solidFill>
                <a:latin typeface="+mn-ea"/>
                <a:hlinkClick r:id="rId21" action="ppaction://hlinksldjump"/>
              </a:rPr>
              <a:t>17-2-3</a:t>
            </a:r>
            <a:r>
              <a:rPr kumimoji="1" lang="ja-JP" altLang="en-US" sz="1050" dirty="0">
                <a:solidFill>
                  <a:srgbClr val="222222"/>
                </a:solidFill>
                <a:latin typeface="+mn-ea"/>
              </a:rPr>
              <a:t>、</a:t>
            </a:r>
            <a:r>
              <a:rPr kumimoji="1" lang="en-US" altLang="ja-JP" sz="1050" dirty="0">
                <a:solidFill>
                  <a:srgbClr val="222222"/>
                </a:solidFill>
                <a:latin typeface="+mn-ea"/>
                <a:hlinkClick r:id="rId22" action="ppaction://hlinksldjump"/>
              </a:rPr>
              <a:t>17-2-4</a:t>
            </a:r>
            <a:r>
              <a:rPr kumimoji="1" lang="ja-JP" altLang="en-US" sz="1050" dirty="0">
                <a:solidFill>
                  <a:srgbClr val="222222"/>
                </a:solidFill>
                <a:latin typeface="+mn-ea"/>
              </a:rPr>
              <a:t>、</a:t>
            </a:r>
            <a:r>
              <a:rPr kumimoji="1" lang="en-US" altLang="ja-JP" sz="1050" dirty="0">
                <a:solidFill>
                  <a:srgbClr val="222222"/>
                </a:solidFill>
                <a:latin typeface="+mn-ea"/>
                <a:hlinkClick r:id="rId23" action="ppaction://hlinksldjump"/>
              </a:rPr>
              <a:t>17-2-5</a:t>
            </a:r>
            <a:endParaRPr kumimoji="1" lang="en-US" altLang="ja-JP" sz="1050" dirty="0">
              <a:solidFill>
                <a:srgbClr val="222222"/>
              </a:solidFill>
              <a:latin typeface="+mn-ea"/>
            </a:endParaRPr>
          </a:p>
          <a:p>
            <a:endParaRPr kumimoji="1" lang="en-US" altLang="ja-JP" sz="1050" b="1" i="0" u="none" strike="noStrike" kern="1200" dirty="0">
              <a:solidFill>
                <a:srgbClr val="222222"/>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en-US" sz="1050" b="1" i="0" u="none" strike="noStrike" kern="1200" dirty="0">
                <a:solidFill>
                  <a:srgbClr val="2F5597"/>
                </a:solidFill>
                <a:effectLst/>
                <a:latin typeface="+mn-ea"/>
              </a:rPr>
              <a:t>ファイル共有ソフト</a:t>
            </a:r>
            <a:endParaRPr kumimoji="1" lang="en-US" altLang="ja-JP" sz="1050" b="1" i="0" u="none" strike="noStrike" kern="1200" dirty="0">
              <a:solidFill>
                <a:srgbClr val="2F5597"/>
              </a:solidFill>
              <a:effectLst/>
              <a:latin typeface="+mn-ea"/>
            </a:endParaRPr>
          </a:p>
          <a:p>
            <a:r>
              <a:rPr kumimoji="1" lang="ja-JP" altLang="en-US" sz="1050" b="0" i="0" u="none" strike="noStrike" kern="1200" dirty="0">
                <a:solidFill>
                  <a:srgbClr val="222222"/>
                </a:solidFill>
                <a:effectLst/>
                <a:latin typeface="+mn-ea"/>
              </a:rPr>
              <a:t>複数の利用者によるネットワークでのファイルのやりとりを可能にしたソフトウェアのこと。不特定多数でファイルを共有するソフトは、自動的にファイルを送受信する仕組みであるため、ウイルスの感染によって、公開したくないファイルがインターネットに流出するトラブルなどが多く発生している。不特定多数でファイルを共有するファイル共有ソフトは、使用を禁止する必要があ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4" action="ppaction://hlinksldjump"/>
              </a:rPr>
              <a:t>16-2-1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9" action="ppaction://hlinksldjump"/>
              </a:rPr>
              <a:t>17-1-2</a:t>
            </a:r>
            <a:endParaRPr kumimoji="1" lang="en-US" altLang="ja-JP" sz="1050" b="1" i="0" u="none" strike="noStrike" kern="1200" dirty="0">
              <a:solidFill>
                <a:srgbClr val="2F5597"/>
              </a:solidFill>
              <a:effectLst/>
              <a:latin typeface="+mn-ea"/>
            </a:endParaRPr>
          </a:p>
          <a:p>
            <a:pPr marL="0" marR="0" indent="0"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不正アクセス</a:t>
            </a:r>
            <a:endParaRPr lang="ja-JP" altLang="ja-JP" sz="1050" b="0" i="0" u="none" strike="noStrike" dirty="0">
              <a:solidFill>
                <a:schemeClr val="accent1">
                  <a:lumMod val="75000"/>
                </a:schemeClr>
              </a:solidFill>
              <a:effectLst/>
              <a:latin typeface="+mn-ea"/>
            </a:endParaRPr>
          </a:p>
          <a:p>
            <a:pPr marL="0" marR="0" indent="0"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利用権限を</a:t>
            </a:r>
            <a:r>
              <a:rPr kumimoji="1" lang="ja-JP" altLang="en-US" sz="1050" dirty="0">
                <a:solidFill>
                  <a:srgbClr val="222222"/>
                </a:solidFill>
                <a:latin typeface="+mn-ea"/>
              </a:rPr>
              <a:t>持た</a:t>
            </a:r>
            <a:r>
              <a:rPr kumimoji="1" lang="ja-JP" altLang="en-US" sz="1050" b="0" i="0" u="none" strike="noStrike" kern="1200" dirty="0">
                <a:solidFill>
                  <a:srgbClr val="222222"/>
                </a:solidFill>
                <a:effectLst/>
                <a:latin typeface="+mn-ea"/>
              </a:rPr>
              <a:t>ない悪意のあるユーザが、企業や組織で管理されている情報システムやサービスに不正にアクセスすること。不正アクセスにより、正規の個人情報の窃取やデータの改ざんや破壊などの危険がある。日本では、</a:t>
            </a:r>
            <a:r>
              <a:rPr kumimoji="1" lang="en-US" altLang="ja-JP" sz="1050" b="0" i="0" u="none" strike="noStrike" kern="1200" dirty="0">
                <a:solidFill>
                  <a:srgbClr val="222222"/>
                </a:solidFill>
                <a:effectLst/>
                <a:latin typeface="+mn-ea"/>
              </a:rPr>
              <a:t>2000</a:t>
            </a:r>
            <a:r>
              <a:rPr kumimoji="1" lang="ja-JP" altLang="en-US" sz="1050" b="0" i="0" u="none" strike="noStrike" kern="1200" dirty="0">
                <a:solidFill>
                  <a:srgbClr val="222222"/>
                </a:solidFill>
                <a:effectLst/>
                <a:latin typeface="+mn-ea"/>
              </a:rPr>
              <a:t>年</a:t>
            </a:r>
            <a:r>
              <a:rPr kumimoji="1" lang="en-US" altLang="ja-JP" sz="1050" b="0" i="0" u="none" strike="noStrike" kern="1200" dirty="0">
                <a:solidFill>
                  <a:srgbClr val="222222"/>
                </a:solidFill>
                <a:effectLst/>
                <a:latin typeface="+mn-ea"/>
              </a:rPr>
              <a:t>2</a:t>
            </a:r>
            <a:r>
              <a:rPr kumimoji="1" lang="ja-JP" altLang="en-US" sz="1050" b="0" i="0" u="none" strike="noStrike" kern="1200" dirty="0">
                <a:solidFill>
                  <a:srgbClr val="222222"/>
                </a:solidFill>
                <a:effectLst/>
                <a:latin typeface="+mn-ea"/>
              </a:rPr>
              <a:t>月に施行された不正アクセス行為の禁止などに関する法律（不正アクセス禁止法）により、法律で固く禁じられている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5" action="ppaction://hlinksldjump"/>
              </a:rPr>
              <a:t>2-1-1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6" action="ppaction://hlinksldjump"/>
              </a:rPr>
              <a:t>2-1-2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7" action="ppaction://hlinksldjump"/>
              </a:rPr>
              <a:t>2-1-3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8" action="ppaction://hlinksldjump"/>
              </a:rPr>
              <a:t>2-2-1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9" action="ppaction://hlinksldjump"/>
              </a:rPr>
              <a:t>2-2-2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0" action="ppaction://hlinksldjump"/>
              </a:rPr>
              <a:t>2-2-3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1" action="ppaction://hlinksldjump"/>
              </a:rPr>
              <a:t>2-2-5</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5" action="ppaction://hlinksldjump"/>
              </a:rPr>
              <a:t>2-3-1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6" action="ppaction://hlinksldjump"/>
              </a:rPr>
              <a:t>3-1-1</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32" action="ppaction://hlinksldjump"/>
              </a:rPr>
              <a:t>4</a:t>
            </a:r>
            <a:r>
              <a:rPr kumimoji="1" lang="en-US" altLang="ja-JP" sz="1050" b="0" i="0" u="none" strike="noStrike" kern="1200" dirty="0">
                <a:solidFill>
                  <a:srgbClr val="222222"/>
                </a:solidFill>
                <a:effectLst/>
                <a:latin typeface="+mn-ea"/>
                <a:hlinkClick r:id="rId32" action="ppaction://hlinksldjump"/>
              </a:rPr>
              <a:t>-3-2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3" action="ppaction://hlinksldjump"/>
              </a:rPr>
              <a:t>5-2-1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4" action="ppaction://hlinksldjump"/>
              </a:rPr>
              <a:t>8-1-</a:t>
            </a:r>
            <a:r>
              <a:rPr kumimoji="1" lang="en-US" altLang="ja-JP" sz="1050" dirty="0">
                <a:solidFill>
                  <a:srgbClr val="222222"/>
                </a:solidFill>
                <a:latin typeface="+mn-ea"/>
                <a:hlinkClick r:id="rId34" action="ppaction://hlinksldjump"/>
              </a:rPr>
              <a:t>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5" action="ppaction://hlinksldjump"/>
              </a:rPr>
              <a:t>10-1-1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6" action="ppaction://hlinksldjump"/>
              </a:rPr>
              <a:t>10-1-3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7" action="ppaction://hlinksldjump"/>
              </a:rPr>
              <a:t>11-2-2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8" action="ppaction://hlinksldjump"/>
              </a:rPr>
              <a:t>11-3-1</a:t>
            </a:r>
            <a:r>
              <a:rPr kumimoji="1" lang="ja-JP" altLang="en-US" sz="1050" dirty="0">
                <a:solidFill>
                  <a:srgbClr val="222222"/>
                </a:solidFill>
                <a:latin typeface="+mn-ea"/>
              </a:rPr>
              <a:t>、</a:t>
            </a:r>
            <a:r>
              <a:rPr kumimoji="1" lang="en-US" altLang="ja-JP" sz="1050" dirty="0">
                <a:solidFill>
                  <a:srgbClr val="222222"/>
                </a:solidFill>
                <a:latin typeface="+mn-ea"/>
                <a:hlinkClick r:id="rId39" action="ppaction://hlinksldjump"/>
              </a:rPr>
              <a:t>14-1-2</a:t>
            </a:r>
            <a:r>
              <a:rPr kumimoji="1" lang="ja-JP" altLang="en-US" sz="1050" dirty="0">
                <a:solidFill>
                  <a:srgbClr val="222222"/>
                </a:solidFill>
                <a:latin typeface="+mn-ea"/>
              </a:rPr>
              <a:t>、</a:t>
            </a:r>
            <a:r>
              <a:rPr kumimoji="1" lang="en-US" altLang="ja-JP" sz="1050" dirty="0">
                <a:solidFill>
                  <a:srgbClr val="222222"/>
                </a:solidFill>
                <a:latin typeface="+mn-ea"/>
                <a:hlinkClick r:id="rId24" action="ppaction://hlinksldjump"/>
              </a:rPr>
              <a:t>16-2-1</a:t>
            </a:r>
            <a:r>
              <a:rPr kumimoji="1" lang="ja-JP" altLang="en-US" sz="1050" dirty="0">
                <a:solidFill>
                  <a:srgbClr val="222222"/>
                </a:solidFill>
                <a:latin typeface="+mn-ea"/>
              </a:rPr>
              <a:t>、</a:t>
            </a:r>
            <a:r>
              <a:rPr kumimoji="1" lang="en-US" altLang="ja-JP" sz="1050" dirty="0">
                <a:solidFill>
                  <a:srgbClr val="222222"/>
                </a:solidFill>
                <a:latin typeface="+mn-ea"/>
                <a:hlinkClick r:id="rId40" action="ppaction://hlinksldjump"/>
              </a:rPr>
              <a:t>17-1-2</a:t>
            </a:r>
            <a:r>
              <a:rPr kumimoji="1" lang="ja-JP" altLang="en-US" sz="1050" dirty="0">
                <a:solidFill>
                  <a:srgbClr val="222222"/>
                </a:solidFill>
                <a:latin typeface="+mn-ea"/>
              </a:rPr>
              <a:t>、</a:t>
            </a:r>
            <a:r>
              <a:rPr kumimoji="1" lang="en-US" altLang="ja-JP" sz="1050" dirty="0">
                <a:solidFill>
                  <a:srgbClr val="222222"/>
                </a:solidFill>
                <a:latin typeface="+mn-ea"/>
                <a:hlinkClick r:id="rId22" action="ppaction://hlinksldjump"/>
              </a:rPr>
              <a:t>17-2-4</a:t>
            </a:r>
            <a:r>
              <a:rPr kumimoji="1" lang="ja-JP" altLang="en-US" sz="1050" dirty="0">
                <a:solidFill>
                  <a:srgbClr val="222222"/>
                </a:solidFill>
                <a:latin typeface="+mn-ea"/>
              </a:rPr>
              <a:t>、</a:t>
            </a:r>
            <a:r>
              <a:rPr kumimoji="1" lang="en-US" altLang="ja-JP" sz="1050" dirty="0">
                <a:solidFill>
                  <a:srgbClr val="222222"/>
                </a:solidFill>
                <a:latin typeface="+mn-ea"/>
                <a:hlinkClick r:id="rId23" action="ppaction://hlinksldjump"/>
              </a:rPr>
              <a:t>17-2-5</a:t>
            </a:r>
            <a:r>
              <a:rPr kumimoji="1" lang="ja-JP" altLang="en-US" sz="1050" dirty="0">
                <a:solidFill>
                  <a:srgbClr val="222222"/>
                </a:solidFill>
                <a:latin typeface="+mn-ea"/>
              </a:rPr>
              <a:t>、</a:t>
            </a:r>
            <a:r>
              <a:rPr kumimoji="1" lang="en-US" altLang="ja-JP" sz="1050" dirty="0">
                <a:solidFill>
                  <a:srgbClr val="222222"/>
                </a:solidFill>
                <a:latin typeface="+mn-ea"/>
                <a:hlinkClick r:id="rId14" action="ppaction://hlinksldjump"/>
              </a:rPr>
              <a:t>19-2-2</a:t>
            </a:r>
            <a:r>
              <a:rPr kumimoji="1" lang="ja-JP" altLang="en-US" sz="1050" dirty="0">
                <a:solidFill>
                  <a:srgbClr val="222222"/>
                </a:solidFill>
                <a:latin typeface="+mn-ea"/>
              </a:rPr>
              <a:t>、</a:t>
            </a:r>
            <a:r>
              <a:rPr kumimoji="1" lang="en-US" altLang="ja-JP" sz="1050" dirty="0">
                <a:solidFill>
                  <a:srgbClr val="222222"/>
                </a:solidFill>
                <a:latin typeface="+mn-ea"/>
                <a:hlinkClick r:id="rId12" action="ppaction://hlinksldjump"/>
              </a:rPr>
              <a:t>19-2-10</a:t>
            </a:r>
            <a:r>
              <a:rPr kumimoji="1" lang="ja-JP" altLang="en-US" sz="1050" dirty="0">
                <a:solidFill>
                  <a:srgbClr val="222222"/>
                </a:solidFill>
                <a:latin typeface="+mn-ea"/>
              </a:rPr>
              <a:t>、</a:t>
            </a:r>
            <a:r>
              <a:rPr kumimoji="1" lang="en-US" altLang="ja-JP" sz="1050" dirty="0">
                <a:solidFill>
                  <a:srgbClr val="222222"/>
                </a:solidFill>
                <a:latin typeface="+mn-ea"/>
                <a:hlinkClick r:id="rId41" action="ppaction://hlinksldjump"/>
              </a:rPr>
              <a:t>19-2-16</a:t>
            </a:r>
            <a:r>
              <a:rPr kumimoji="1" lang="ja-JP" altLang="en-US" sz="1050" dirty="0">
                <a:solidFill>
                  <a:srgbClr val="222222"/>
                </a:solidFill>
                <a:latin typeface="+mn-ea"/>
              </a:rPr>
              <a:t>、</a:t>
            </a:r>
            <a:r>
              <a:rPr kumimoji="1" lang="en-US" altLang="ja-JP" sz="1050" dirty="0">
                <a:solidFill>
                  <a:srgbClr val="222222"/>
                </a:solidFill>
                <a:latin typeface="+mn-ea"/>
                <a:hlinkClick r:id="rId42" action="ppaction://hlinksldjump"/>
              </a:rPr>
              <a:t>19-3-1</a:t>
            </a:r>
            <a:endParaRPr kumimoji="1" lang="en-US" altLang="ja-JP" sz="1050" b="0" i="0" u="none" strike="noStrike" kern="1200" dirty="0">
              <a:solidFill>
                <a:srgbClr val="222222"/>
              </a:solidFill>
              <a:effectLst/>
              <a:latin typeface="+mn-ea"/>
            </a:endParaRPr>
          </a:p>
          <a:p>
            <a:pPr marL="0" marR="0" indent="0" rtl="0" eaLnBrk="1" fontAlgn="auto" latinLnBrk="0" hangingPunct="1">
              <a:spcBef>
                <a:spcPts val="0"/>
              </a:spcBef>
              <a:spcAft>
                <a:spcPts val="0"/>
              </a:spcAft>
            </a:pPr>
            <a:endParaRPr kumimoji="1" lang="en-US" altLang="ja-JP" sz="1050" b="0" i="0" u="none" strike="noStrike" kern="1200" dirty="0">
              <a:solidFill>
                <a:srgbClr val="222222"/>
              </a:solidFill>
              <a:effectLst/>
              <a:latin typeface="+mn-ea"/>
            </a:endParaRPr>
          </a:p>
          <a:p>
            <a:pPr marL="0" marR="0" indent="0"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踏み台</a:t>
            </a:r>
            <a:endParaRPr lang="ja-JP" altLang="ja-JP" sz="1050" b="0" i="0" u="none" strike="noStrike" dirty="0">
              <a:solidFill>
                <a:schemeClr val="accent1">
                  <a:lumMod val="75000"/>
                </a:schemeClr>
              </a:solidFill>
              <a:effectLst/>
              <a:latin typeface="+mn-ea"/>
            </a:endParaRPr>
          </a:p>
          <a:p>
            <a:pPr marL="0" marR="0" indent="0" rtl="0" eaLnBrk="1" fontAlgn="auto" latinLnBrk="0" hangingPunct="1">
              <a:spcBef>
                <a:spcPts val="0"/>
              </a:spcBef>
              <a:spcAft>
                <a:spcPts val="0"/>
              </a:spcAft>
            </a:pPr>
            <a:r>
              <a:rPr kumimoji="1" lang="ja-JP" altLang="ja-JP" sz="1050" b="0" i="0" u="none" strike="noStrike" kern="1200" dirty="0">
                <a:solidFill>
                  <a:srgbClr val="222222"/>
                </a:solidFill>
                <a:effectLst/>
                <a:latin typeface="+mn-ea"/>
              </a:rPr>
              <a:t>不正侵入の中継地点として利用されるコンピュータのこと。 他人のコンピュータに侵入するときに、直接自分のコンピュータから接続すると、接続元の</a:t>
            </a:r>
            <a:r>
              <a:rPr kumimoji="1" lang="en-US" altLang="ja-JP" sz="1050" b="0" i="0" u="none" strike="noStrike" kern="1200" dirty="0">
                <a:solidFill>
                  <a:srgbClr val="222222"/>
                </a:solidFill>
                <a:effectLst/>
                <a:latin typeface="+mn-ea"/>
              </a:rPr>
              <a:t>IP</a:t>
            </a:r>
            <a:r>
              <a:rPr kumimoji="1" lang="ja-JP" altLang="ja-JP" sz="1050" b="0" i="0" u="none" strike="noStrike" kern="1200" dirty="0">
                <a:solidFill>
                  <a:srgbClr val="222222"/>
                </a:solidFill>
                <a:effectLst/>
                <a:latin typeface="+mn-ea"/>
              </a:rPr>
              <a:t>アドレスによって、犯人が特定されてしまう可能性がある。そこで、いくつかのコンピュータを経由してから、目的のコンピュータに接続することで、犯人が自分のコンピュータを探しにくくする。このように、現実的な被害はないけれども、不正侵入の中継地点としてのみ利用されるコンピュータのことを踏み台と呼ぶ</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7" action="ppaction://hlinksldjump"/>
              </a:rPr>
              <a:t>2-1-3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2" action="ppaction://hlinksldjump"/>
              </a:rPr>
              <a:t>4-3-2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3" action="ppaction://hlinksldjump"/>
              </a:rPr>
              <a:t>18-1-2</a:t>
            </a:r>
            <a:endParaRPr kumimoji="1" lang="ja-JP" altLang="en-US" sz="1050" b="0" i="0" u="none" strike="noStrike" kern="1200" dirty="0">
              <a:solidFill>
                <a:srgbClr val="222222"/>
              </a:solidFill>
              <a:effectLst/>
              <a:latin typeface="+mn-ea"/>
            </a:endParaRPr>
          </a:p>
          <a:p>
            <a:pPr marL="0" marR="0" indent="0"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フォレンジック</a:t>
            </a:r>
            <a:endParaRPr lang="ja-JP" altLang="ja-JP" sz="1050" b="0" i="0" u="none" strike="noStrike" dirty="0">
              <a:solidFill>
                <a:schemeClr val="accent1">
                  <a:lumMod val="75000"/>
                </a:schemeClr>
              </a:solidFill>
              <a:effectLst/>
              <a:latin typeface="+mn-ea"/>
            </a:endParaRPr>
          </a:p>
          <a:p>
            <a:pPr marL="0" marR="0" indent="0" rtl="0" eaLnBrk="1" fontAlgn="auto" latinLnBrk="0" hangingPunct="1">
              <a:spcBef>
                <a:spcPts val="0"/>
              </a:spcBef>
              <a:spcAft>
                <a:spcPts val="0"/>
              </a:spcAft>
            </a:pPr>
            <a:r>
              <a:rPr kumimoji="1" lang="ja-JP" altLang="ja-JP" sz="1050" b="0" i="0" u="none" strike="noStrike" kern="1200" dirty="0">
                <a:solidFill>
                  <a:srgbClr val="222222"/>
                </a:solidFill>
                <a:effectLst/>
                <a:latin typeface="+mn-ea"/>
              </a:rPr>
              <a:t>犯罪捜査における分析や鑑識を意味する言葉。サイバーセキュリティの分野で使われる「フォレンジック」とは、セキュリティ事故が起きた際に、端末やネットワーク内の情報を収集し、被害状況の解明や犯罪捜査に必要な法的証拠を明らかにする取組を指す。「デジタル・フォレンジック」や「コンピュータ・フォレンジック」などと呼ばれる</a:t>
            </a:r>
            <a:endParaRPr lang="ja-JP" altLang="ja-JP" sz="1050" b="0" i="0" u="none" strike="noStrike" dirty="0">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30" action="ppaction://hlinksldjump"/>
              </a:rPr>
              <a:t>2-2-3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4" action="ppaction://hlinksldjump"/>
              </a:rPr>
              <a:t>2-3-2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5" action="ppaction://hlinksldjump"/>
              </a:rPr>
              <a:t>17-2-5</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6" action="ppaction://hlinksldjump"/>
              </a:rPr>
              <a:t>19-2-17</a:t>
            </a:r>
            <a:endParaRPr kumimoji="1" lang="en-US" altLang="ja-JP" sz="1050" b="0" i="0" u="none" strike="noStrike" kern="1200" dirty="0">
              <a:solidFill>
                <a:srgbClr val="222222"/>
              </a:solidFill>
              <a:effectLst/>
              <a:latin typeface="+mn-ea"/>
            </a:endParaRPr>
          </a:p>
        </p:txBody>
      </p:sp>
    </p:spTree>
    <p:extLst>
      <p:ext uri="{BB962C8B-B14F-4D97-AF65-F5344CB8AC3E}">
        <p14:creationId xmlns:p14="http://schemas.microsoft.com/office/powerpoint/2010/main" val="4257278572"/>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AEEF7F65-5341-4B17-0C4C-00D9A4321F69}"/>
              </a:ext>
            </a:extLst>
          </p:cNvPr>
          <p:cNvSpPr>
            <a:spLocks noGrp="1"/>
          </p:cNvSpPr>
          <p:nvPr>
            <p:ph type="body" sz="quarter" idx="32"/>
          </p:nvPr>
        </p:nvSpPr>
        <p:spPr/>
        <p:txBody>
          <a:bodyPr/>
          <a:lstStyle/>
          <a:p>
            <a:r>
              <a:rPr kumimoji="1" lang="ja-JP" altLang="en-US"/>
              <a:t>用語集</a:t>
            </a:r>
          </a:p>
        </p:txBody>
      </p:sp>
      <p:sp>
        <p:nvSpPr>
          <p:cNvPr id="4" name="テキスト ボックス 3">
            <a:extLst>
              <a:ext uri="{FF2B5EF4-FFF2-40B4-BE49-F238E27FC236}">
                <a16:creationId xmlns:a16="http://schemas.microsoft.com/office/drawing/2014/main" id="{CA7CD678-C455-3531-C827-295FF5CBDF91}"/>
              </a:ext>
            </a:extLst>
          </p:cNvPr>
          <p:cNvSpPr txBox="1"/>
          <p:nvPr/>
        </p:nvSpPr>
        <p:spPr>
          <a:xfrm>
            <a:off x="549000" y="1499622"/>
            <a:ext cx="5760000" cy="8009885"/>
          </a:xfrm>
          <a:prstGeom prst="rect">
            <a:avLst/>
          </a:prstGeom>
          <a:noFill/>
        </p:spPr>
        <p:txBody>
          <a:bodyPr wrap="square" numCol="3" spcCol="180000" rtlCol="0">
            <a:spAutoFit/>
          </a:bodyPr>
          <a:lstStyle/>
          <a:p>
            <a:pPr marL="0" marR="0" indent="0"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en-US" sz="1050" b="1" dirty="0">
                <a:solidFill>
                  <a:schemeClr val="accent1">
                    <a:lumMod val="75000"/>
                  </a:schemeClr>
                </a:solidFill>
                <a:latin typeface="+mn-ea"/>
              </a:rPr>
              <a:t>ブラックマーケット</a:t>
            </a:r>
            <a:endParaRPr lang="ja-JP" altLang="ja-JP" sz="1050" b="0" i="0" u="none" strike="noStrike" dirty="0">
              <a:solidFill>
                <a:schemeClr val="accent1">
                  <a:lumMod val="75000"/>
                </a:schemeClr>
              </a:solidFill>
              <a:effectLst/>
              <a:latin typeface="+mn-ea"/>
            </a:endParaRPr>
          </a:p>
          <a:p>
            <a:pPr marL="0" marR="0" indent="0"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広義には、不法な取引が行われる市場を指す。不正に入手した個人情報などを売買するネット上の市場（闇市）</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 action="ppaction://hlinksldjump"/>
              </a:rPr>
              <a:t>2-1-3</a:t>
            </a:r>
            <a:endParaRPr kumimoji="1" lang="en-US" altLang="ja-JP" sz="1050" b="1" i="0" u="none" strike="noStrike" kern="1200" dirty="0">
              <a:solidFill>
                <a:srgbClr val="2F5597"/>
              </a:solidFill>
              <a:effectLst/>
              <a:latin typeface="+mn-ea"/>
            </a:endParaRPr>
          </a:p>
          <a:p>
            <a:pPr marL="0" marR="0" indent="0"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フレームワーク</a:t>
            </a:r>
            <a:endParaRPr lang="ja-JP" altLang="ja-JP" sz="1050" b="0" i="0" u="none" strike="noStrike" dirty="0">
              <a:solidFill>
                <a:schemeClr val="accent1">
                  <a:lumMod val="75000"/>
                </a:schemeClr>
              </a:solidFill>
              <a:effectLst/>
              <a:latin typeface="+mn-ea"/>
            </a:endParaRPr>
          </a:p>
          <a:p>
            <a:pPr marL="0" marR="0" indent="0" rtl="0" eaLnBrk="1" fontAlgn="auto" latinLnBrk="0" hangingPunct="1">
              <a:spcBef>
                <a:spcPts val="0"/>
              </a:spcBef>
              <a:spcAft>
                <a:spcPts val="0"/>
              </a:spcAft>
            </a:pPr>
            <a:r>
              <a:rPr kumimoji="1" lang="ja-JP" altLang="ja-JP" sz="1050" b="0" i="0" u="none" strike="noStrike" kern="1200" dirty="0">
                <a:solidFill>
                  <a:srgbClr val="222222"/>
                </a:solidFill>
                <a:effectLst/>
                <a:latin typeface="+mn-ea"/>
              </a:rPr>
              <a:t>フレームワーク</a:t>
            </a:r>
            <a:r>
              <a:rPr kumimoji="1" lang="ja-JP" altLang="en-US" sz="1050" b="0" i="0" u="none" strike="noStrike" kern="1200" dirty="0">
                <a:solidFill>
                  <a:srgbClr val="222222"/>
                </a:solidFill>
                <a:effectLst/>
                <a:latin typeface="+mn-ea"/>
              </a:rPr>
              <a:t>（</a:t>
            </a:r>
            <a:r>
              <a:rPr kumimoji="1" lang="ja-JP" altLang="ja-JP" sz="1050" b="0" i="0" u="none" strike="noStrike" kern="1200" dirty="0">
                <a:solidFill>
                  <a:srgbClr val="222222"/>
                </a:solidFill>
                <a:effectLst/>
                <a:latin typeface="+mn-ea"/>
              </a:rPr>
              <a:t>サイバーセキュリティフレームワーク</a:t>
            </a:r>
            <a:r>
              <a:rPr kumimoji="1" lang="ja-JP" altLang="en-US" sz="1050" b="0" i="0" u="none" strike="noStrike" kern="1200" dirty="0">
                <a:solidFill>
                  <a:srgbClr val="222222"/>
                </a:solidFill>
                <a:effectLst/>
                <a:latin typeface="+mn-ea"/>
              </a:rPr>
              <a:t>）</a:t>
            </a:r>
            <a:r>
              <a:rPr kumimoji="1" lang="ja-JP" altLang="ja-JP" sz="1050" b="0" i="0" u="none" strike="noStrike" kern="1200" dirty="0">
                <a:solidFill>
                  <a:srgbClr val="222222"/>
                </a:solidFill>
                <a:effectLst/>
                <a:latin typeface="+mn-ea"/>
              </a:rPr>
              <a:t>とは、マルウェアやサイバー攻撃など</a:t>
            </a:r>
            <a:r>
              <a:rPr kumimoji="1" lang="ja-JP" altLang="en-US" sz="1050" b="0" i="0" u="none" strike="noStrike" kern="1200" dirty="0">
                <a:solidFill>
                  <a:srgbClr val="222222"/>
                </a:solidFill>
                <a:effectLst/>
                <a:latin typeface="+mn-ea"/>
              </a:rPr>
              <a:t>様々</a:t>
            </a:r>
            <a:r>
              <a:rPr kumimoji="1" lang="ja-JP" altLang="ja-JP" sz="1050" b="0" i="0" u="none" strike="noStrike" kern="1200" dirty="0">
                <a:solidFill>
                  <a:srgbClr val="222222"/>
                </a:solidFill>
                <a:effectLst/>
                <a:latin typeface="+mn-ea"/>
              </a:rPr>
              <a:t>なセキュリティ上の脅威から、情報システムやデータを守るために、システム上の仕組みや人的な体制の整備を整える方法を「</a:t>
            </a:r>
            <a:r>
              <a:rPr kumimoji="1" lang="ja-JP" altLang="en-US" sz="1050" b="0" i="0" u="none" strike="noStrike" kern="1200" dirty="0">
                <a:solidFill>
                  <a:srgbClr val="222222"/>
                </a:solidFill>
                <a:effectLst/>
                <a:latin typeface="+mn-ea"/>
              </a:rPr>
              <a:t>ひな</a:t>
            </a:r>
            <a:r>
              <a:rPr kumimoji="1" lang="ja-JP" altLang="ja-JP" sz="1050" b="0" i="0" u="none" strike="noStrike" kern="1200" dirty="0">
                <a:solidFill>
                  <a:srgbClr val="222222"/>
                </a:solidFill>
                <a:effectLst/>
                <a:latin typeface="+mn-ea"/>
              </a:rPr>
              <a:t>形」としてまとめたもの</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3" action="ppaction://hlinksldjump"/>
              </a:rPr>
              <a:t>2-2-4</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4" action="ppaction://hlinksldjump"/>
              </a:rPr>
              <a:t>3</a:t>
            </a:r>
            <a:r>
              <a:rPr kumimoji="1" lang="en-US" altLang="ja-JP" sz="1050" b="0" i="0" u="none" strike="noStrike" kern="1200" dirty="0">
                <a:solidFill>
                  <a:srgbClr val="222222"/>
                </a:solidFill>
                <a:effectLst/>
                <a:latin typeface="+mn-ea"/>
                <a:hlinkClick r:id="rId4" action="ppaction://hlinksldjump"/>
              </a:rPr>
              <a:t>-4-1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 action="ppaction://hlinksldjump"/>
              </a:rPr>
              <a:t>6-1-1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6" action="ppaction://hlinksldjump"/>
              </a:rPr>
              <a:t>7-1-1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7" action="ppaction://hlinksldjump"/>
              </a:rPr>
              <a:t>7-1-2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8" action="ppaction://hlinksldjump"/>
              </a:rPr>
              <a:t>7-2-1</a:t>
            </a:r>
            <a:r>
              <a:rPr kumimoji="1" lang="ja-JP" altLang="en-US" sz="1050" dirty="0">
                <a:solidFill>
                  <a:srgbClr val="222222"/>
                </a:solidFill>
                <a:latin typeface="+mn-ea"/>
              </a:rPr>
              <a:t>、</a:t>
            </a:r>
            <a:r>
              <a:rPr kumimoji="1" lang="en-US" altLang="ja-JP" sz="1050" dirty="0">
                <a:solidFill>
                  <a:srgbClr val="222222"/>
                </a:solidFill>
                <a:latin typeface="+mn-ea"/>
                <a:hlinkClick r:id="rId9" action="ppaction://hlinksldjump"/>
              </a:rPr>
              <a:t>7-2-2</a:t>
            </a:r>
            <a:r>
              <a:rPr kumimoji="1" lang="ja-JP" altLang="en-US" sz="1050" dirty="0">
                <a:solidFill>
                  <a:srgbClr val="222222"/>
                </a:solidFill>
                <a:latin typeface="+mn-ea"/>
              </a:rPr>
              <a:t>、</a:t>
            </a:r>
            <a:r>
              <a:rPr kumimoji="1" lang="en-US" altLang="ja-JP" sz="1050" dirty="0">
                <a:solidFill>
                  <a:srgbClr val="222222"/>
                </a:solidFill>
                <a:latin typeface="+mn-ea"/>
                <a:hlinkClick r:id="rId10" action="ppaction://hlinksldjump"/>
              </a:rPr>
              <a:t>7-3-1</a:t>
            </a:r>
            <a:r>
              <a:rPr kumimoji="1" lang="ja-JP" altLang="en-US" sz="1050" dirty="0">
                <a:solidFill>
                  <a:srgbClr val="222222"/>
                </a:solidFill>
                <a:latin typeface="+mn-ea"/>
              </a:rPr>
              <a:t>、</a:t>
            </a:r>
            <a:r>
              <a:rPr kumimoji="1" lang="en-US" altLang="ja-JP" sz="1050" dirty="0">
                <a:solidFill>
                  <a:srgbClr val="222222"/>
                </a:solidFill>
                <a:latin typeface="+mn-ea"/>
                <a:hlinkClick r:id="rId11" action="ppaction://hlinksldjump"/>
              </a:rPr>
              <a:t>7-4-1</a:t>
            </a:r>
            <a:r>
              <a:rPr kumimoji="1" lang="ja-JP" altLang="en-US" sz="1050" dirty="0">
                <a:solidFill>
                  <a:srgbClr val="222222"/>
                </a:solidFill>
                <a:latin typeface="+mn-ea"/>
              </a:rPr>
              <a:t>、</a:t>
            </a:r>
            <a:r>
              <a:rPr kumimoji="1" lang="en-US" altLang="ja-JP" sz="1050" dirty="0">
                <a:solidFill>
                  <a:srgbClr val="222222"/>
                </a:solidFill>
                <a:latin typeface="+mn-ea"/>
                <a:hlinkClick r:id="rId12" action="ppaction://hlinksldjump"/>
              </a:rPr>
              <a:t>8-1-1</a:t>
            </a:r>
            <a:r>
              <a:rPr kumimoji="1" lang="ja-JP" altLang="en-US" sz="1050" dirty="0">
                <a:solidFill>
                  <a:srgbClr val="222222"/>
                </a:solidFill>
                <a:latin typeface="+mn-ea"/>
              </a:rPr>
              <a:t>、</a:t>
            </a:r>
            <a:r>
              <a:rPr kumimoji="1" lang="en-US" altLang="ja-JP" sz="1050" dirty="0">
                <a:solidFill>
                  <a:srgbClr val="222222"/>
                </a:solidFill>
                <a:latin typeface="+mn-ea"/>
                <a:hlinkClick r:id="rId13" action="ppaction://hlinksldjump"/>
              </a:rPr>
              <a:t>8-1-2</a:t>
            </a:r>
            <a:r>
              <a:rPr kumimoji="1" lang="ja-JP" altLang="en-US" sz="1050" dirty="0">
                <a:solidFill>
                  <a:srgbClr val="222222"/>
                </a:solidFill>
                <a:latin typeface="+mn-ea"/>
              </a:rPr>
              <a:t>、</a:t>
            </a:r>
            <a:r>
              <a:rPr kumimoji="1" lang="en-US" altLang="ja-JP" sz="1050" dirty="0">
                <a:solidFill>
                  <a:srgbClr val="222222"/>
                </a:solidFill>
                <a:latin typeface="+mn-ea"/>
                <a:hlinkClick r:id="rId14" action="ppaction://hlinksldjump"/>
              </a:rPr>
              <a:t>9-1-2</a:t>
            </a:r>
            <a:r>
              <a:rPr kumimoji="1" lang="ja-JP" altLang="en-US" sz="1050" dirty="0">
                <a:solidFill>
                  <a:srgbClr val="222222"/>
                </a:solidFill>
                <a:latin typeface="+mn-ea"/>
              </a:rPr>
              <a:t>、</a:t>
            </a:r>
            <a:r>
              <a:rPr kumimoji="1" lang="en-US" altLang="ja-JP" sz="1050" dirty="0">
                <a:solidFill>
                  <a:srgbClr val="222222"/>
                </a:solidFill>
                <a:latin typeface="+mn-ea"/>
                <a:hlinkClick r:id="rId15" action="ppaction://hlinksldjump"/>
              </a:rPr>
              <a:t>13-1-1</a:t>
            </a:r>
            <a:r>
              <a:rPr kumimoji="1" lang="ja-JP" altLang="en-US" sz="1050" dirty="0">
                <a:solidFill>
                  <a:srgbClr val="222222"/>
                </a:solidFill>
                <a:latin typeface="+mn-ea"/>
              </a:rPr>
              <a:t>、</a:t>
            </a:r>
            <a:r>
              <a:rPr kumimoji="1" lang="en-US" altLang="ja-JP" sz="1050" dirty="0">
                <a:solidFill>
                  <a:srgbClr val="222222"/>
                </a:solidFill>
                <a:latin typeface="+mn-ea"/>
                <a:hlinkClick r:id="rId16" action="ppaction://hlinksldjump"/>
              </a:rPr>
              <a:t>13-2-1</a:t>
            </a:r>
            <a:r>
              <a:rPr kumimoji="1" lang="ja-JP" altLang="en-US" sz="1050" dirty="0">
                <a:solidFill>
                  <a:srgbClr val="222222"/>
                </a:solidFill>
                <a:latin typeface="+mn-ea"/>
              </a:rPr>
              <a:t>、</a:t>
            </a:r>
            <a:r>
              <a:rPr kumimoji="1" lang="en-US" altLang="ja-JP" sz="1050" dirty="0">
                <a:solidFill>
                  <a:srgbClr val="222222"/>
                </a:solidFill>
                <a:latin typeface="+mn-ea"/>
                <a:hlinkClick r:id="rId17" action="ppaction://hlinksldjump"/>
              </a:rPr>
              <a:t>19-1-1</a:t>
            </a:r>
            <a:r>
              <a:rPr kumimoji="1" lang="ja-JP" altLang="en-US" sz="1050" dirty="0">
                <a:solidFill>
                  <a:srgbClr val="222222"/>
                </a:solidFill>
                <a:latin typeface="+mn-ea"/>
              </a:rPr>
              <a:t>、</a:t>
            </a:r>
            <a:r>
              <a:rPr kumimoji="1" lang="en-US" altLang="ja-JP" sz="1050" dirty="0">
                <a:solidFill>
                  <a:srgbClr val="222222"/>
                </a:solidFill>
                <a:latin typeface="+mn-ea"/>
                <a:hlinkClick r:id="rId18" action="ppaction://hlinksldjump"/>
              </a:rPr>
              <a:t>19-1-2</a:t>
            </a:r>
            <a:r>
              <a:rPr kumimoji="1" lang="ja-JP" altLang="en-US" sz="1050" dirty="0">
                <a:solidFill>
                  <a:srgbClr val="222222"/>
                </a:solidFill>
                <a:latin typeface="+mn-ea"/>
              </a:rPr>
              <a:t>、</a:t>
            </a:r>
            <a:r>
              <a:rPr kumimoji="1" lang="en-US" altLang="ja-JP" sz="1050" dirty="0">
                <a:solidFill>
                  <a:srgbClr val="222222"/>
                </a:solidFill>
                <a:latin typeface="+mn-ea"/>
                <a:hlinkClick r:id="rId19" action="ppaction://hlinksldjump"/>
              </a:rPr>
              <a:t>19-2-7</a:t>
            </a:r>
            <a:r>
              <a:rPr kumimoji="1" lang="ja-JP" altLang="en-US" sz="1050" dirty="0">
                <a:solidFill>
                  <a:srgbClr val="222222"/>
                </a:solidFill>
                <a:latin typeface="+mn-ea"/>
              </a:rPr>
              <a:t>、</a:t>
            </a:r>
            <a:r>
              <a:rPr kumimoji="1" lang="en-US" altLang="ja-JP" sz="1050" dirty="0">
                <a:solidFill>
                  <a:srgbClr val="222222"/>
                </a:solidFill>
                <a:latin typeface="+mn-ea"/>
                <a:hlinkClick r:id="rId20" action="ppaction://hlinksldjump"/>
              </a:rPr>
              <a:t>19-2-8</a:t>
            </a:r>
            <a:r>
              <a:rPr kumimoji="1" lang="ja-JP" altLang="en-US" sz="1050" dirty="0">
                <a:solidFill>
                  <a:srgbClr val="222222"/>
                </a:solidFill>
                <a:latin typeface="+mn-ea"/>
              </a:rPr>
              <a:t>、</a:t>
            </a:r>
            <a:r>
              <a:rPr kumimoji="1" lang="en-US" altLang="ja-JP" sz="1050" dirty="0">
                <a:solidFill>
                  <a:srgbClr val="222222"/>
                </a:solidFill>
                <a:latin typeface="+mn-ea"/>
                <a:hlinkClick r:id="rId21" action="ppaction://hlinksldjump"/>
              </a:rPr>
              <a:t>19-2-13</a:t>
            </a:r>
            <a:r>
              <a:rPr kumimoji="1" lang="ja-JP" altLang="en-US" sz="1050" dirty="0">
                <a:solidFill>
                  <a:srgbClr val="222222"/>
                </a:solidFill>
                <a:latin typeface="+mn-ea"/>
              </a:rPr>
              <a:t>、</a:t>
            </a:r>
            <a:r>
              <a:rPr kumimoji="1" lang="en-US" altLang="ja-JP" sz="1050" dirty="0">
                <a:solidFill>
                  <a:srgbClr val="222222"/>
                </a:solidFill>
                <a:latin typeface="+mn-ea"/>
                <a:hlinkClick r:id="rId22" action="ppaction://hlinksldjump"/>
              </a:rPr>
              <a:t>19-3-1</a:t>
            </a:r>
            <a:endParaRPr kumimoji="1" lang="en-US" altLang="ja-JP" sz="1050" dirty="0">
              <a:solidFill>
                <a:srgbClr val="222222"/>
              </a:solidFill>
              <a:latin typeface="+mn-ea"/>
            </a:endParaRPr>
          </a:p>
          <a:p>
            <a:endParaRPr kumimoji="1" lang="en-US" altLang="ja-JP" sz="1050" b="1" i="0" u="none" strike="noStrike" kern="1200" dirty="0">
              <a:solidFill>
                <a:srgbClr val="222222"/>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en-US" sz="1050" b="1" i="0" u="none" strike="noStrike" kern="1200" dirty="0">
                <a:solidFill>
                  <a:srgbClr val="2F5597"/>
                </a:solidFill>
                <a:effectLst/>
                <a:latin typeface="+mn-ea"/>
              </a:rPr>
              <a:t>プロキシ</a:t>
            </a:r>
            <a:endParaRPr kumimoji="1" lang="en-US" altLang="ja-JP" sz="1050" b="1" i="0" u="none" strike="noStrike" kern="1200" dirty="0">
              <a:solidFill>
                <a:srgbClr val="2F5597"/>
              </a:solidFill>
              <a:effectLst/>
              <a:latin typeface="+mn-ea"/>
            </a:endParaRPr>
          </a:p>
          <a:p>
            <a:r>
              <a:rPr kumimoji="1" lang="ja-JP" altLang="en-US" sz="1050" b="0" i="0" u="none" strike="noStrike" kern="1200" dirty="0">
                <a:solidFill>
                  <a:srgbClr val="222222"/>
                </a:solidFill>
                <a:effectLst/>
                <a:latin typeface="+mn-ea"/>
              </a:rPr>
              <a:t>クライアントとサーバの中間で、両者の通信を中継する役割を担うサーバのこと。</a:t>
            </a:r>
            <a:endParaRPr kumimoji="1" lang="en-US" altLang="ja-JP" sz="1050" b="0" i="0" u="none" strike="noStrike" kern="1200" dirty="0">
              <a:solidFill>
                <a:srgbClr val="222222"/>
              </a:solidFill>
              <a:effectLst/>
              <a:latin typeface="+mn-ea"/>
            </a:endParaRPr>
          </a:p>
          <a:p>
            <a:r>
              <a:rPr kumimoji="1" lang="ja-JP" altLang="en-US" sz="1050" b="0" i="0" u="none" strike="noStrike" kern="1200" dirty="0">
                <a:solidFill>
                  <a:srgbClr val="222222"/>
                </a:solidFill>
                <a:effectLst/>
                <a:latin typeface="+mn-ea"/>
              </a:rPr>
              <a:t>プロキシは、クライアントからのリクエストやサーバからの応答をすべて把握することが可能</a:t>
            </a:r>
            <a:r>
              <a:rPr kumimoji="1" lang="ja-JP" altLang="en-US" sz="1050" dirty="0">
                <a:solidFill>
                  <a:srgbClr val="222222"/>
                </a:solidFill>
                <a:latin typeface="+mn-ea"/>
              </a:rPr>
              <a:t>なた</a:t>
            </a:r>
            <a:r>
              <a:rPr kumimoji="1" lang="ja-JP" altLang="en-US" sz="1050" b="0" i="0" u="none" strike="noStrike" kern="1200" dirty="0">
                <a:solidFill>
                  <a:srgbClr val="222222"/>
                </a:solidFill>
                <a:effectLst/>
                <a:latin typeface="+mn-ea"/>
              </a:rPr>
              <a:t>め、詳細な通信内容をログとして記録したり、</a:t>
            </a:r>
            <a:r>
              <a:rPr kumimoji="1" lang="en-US" altLang="ja-JP" sz="1050" b="0" i="0" u="none" strike="noStrike" kern="1200" dirty="0">
                <a:solidFill>
                  <a:srgbClr val="222222"/>
                </a:solidFill>
                <a:effectLst/>
                <a:latin typeface="+mn-ea"/>
              </a:rPr>
              <a:t>Web</a:t>
            </a:r>
            <a:r>
              <a:rPr kumimoji="1" lang="ja-JP" altLang="en-US" sz="1050" b="0" i="0" u="none" strike="noStrike" kern="1200" dirty="0">
                <a:solidFill>
                  <a:srgbClr val="222222"/>
                </a:solidFill>
                <a:effectLst/>
                <a:latin typeface="+mn-ea"/>
              </a:rPr>
              <a:t>サーバから送られてきたコンテンツをチェックし、不正なコードやマルウェアが含まれていないかをチェックしたりできる。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3" action="ppaction://hlinksldjump"/>
              </a:rPr>
              <a:t>17-2-4</a:t>
            </a:r>
            <a:endParaRPr kumimoji="1" lang="en-US" altLang="ja-JP" sz="1050" b="1" i="0" u="none" strike="noStrike" kern="1200" dirty="0">
              <a:solidFill>
                <a:srgbClr val="2F5597"/>
              </a:solidFill>
              <a:effectLst/>
              <a:latin typeface="+mn-ea"/>
            </a:endParaRPr>
          </a:p>
          <a:p>
            <a:pPr marL="0" marR="0" indent="0"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en-US" sz="1050" b="1" dirty="0">
                <a:solidFill>
                  <a:schemeClr val="accent1">
                    <a:lumMod val="75000"/>
                  </a:schemeClr>
                </a:solidFill>
                <a:latin typeface="+mn-ea"/>
              </a:rPr>
              <a:t>ブロックチェーン</a:t>
            </a:r>
            <a:endParaRPr lang="ja-JP" altLang="ja-JP" sz="1050" b="0" i="0" u="none" strike="noStrike" dirty="0">
              <a:solidFill>
                <a:schemeClr val="accent1">
                  <a:lumMod val="75000"/>
                </a:schemeClr>
              </a:solidFill>
              <a:effectLst/>
              <a:latin typeface="+mn-ea"/>
            </a:endParaRPr>
          </a:p>
          <a:p>
            <a:pPr marL="0" marR="0" indent="0"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複数のコンピュータを使用し、分散的にデータをブロック単位にまとめて鎖（チェーン）のように記録する仕組み</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4" action="ppaction://hlinksldjump"/>
              </a:rPr>
              <a:t>1-1-1</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dirty="0">
              <a:solidFill>
                <a:srgbClr val="2F5597"/>
              </a:solidFill>
              <a:latin typeface="+mn-ea"/>
            </a:endParaRPr>
          </a:p>
          <a:p>
            <a:pPr marL="0" marR="0" indent="0"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ベストプラクティス</a:t>
            </a:r>
            <a:endParaRPr lang="ja-JP" altLang="ja-JP" sz="1050" b="0" i="0" u="none" strike="noStrike" dirty="0">
              <a:solidFill>
                <a:schemeClr val="accent1">
                  <a:lumMod val="75000"/>
                </a:schemeClr>
              </a:solidFill>
              <a:effectLst/>
              <a:latin typeface="+mn-ea"/>
            </a:endParaRPr>
          </a:p>
          <a:p>
            <a:pPr marL="0" marR="0" indent="0" rtl="0" eaLnBrk="1" fontAlgn="auto" latinLnBrk="0" hangingPunct="1">
              <a:spcBef>
                <a:spcPts val="0"/>
              </a:spcBef>
              <a:spcAft>
                <a:spcPts val="0"/>
              </a:spcAft>
            </a:pPr>
            <a:r>
              <a:rPr kumimoji="1" lang="ja-JP" altLang="ja-JP" sz="1050" b="0" i="0" u="none" strike="noStrike" kern="1200" dirty="0">
                <a:solidFill>
                  <a:srgbClr val="222222"/>
                </a:solidFill>
                <a:effectLst/>
                <a:latin typeface="+mn-ea"/>
              </a:rPr>
              <a:t>何かを行う方法や工程、その実践例の中で、ある基準にしたがって最も優れていると評価されたもののこと。実績や経験に基づいて確立された成功例や</a:t>
            </a:r>
            <a:r>
              <a:rPr kumimoji="1" lang="ja-JP" altLang="en-US" sz="1050" b="0" i="0" u="none" strike="noStrike" kern="1200" dirty="0">
                <a:solidFill>
                  <a:srgbClr val="222222"/>
                </a:solidFill>
                <a:effectLst/>
                <a:latin typeface="+mn-ea"/>
              </a:rPr>
              <a:t>よ</a:t>
            </a:r>
            <a:r>
              <a:rPr kumimoji="1" lang="ja-JP" altLang="ja-JP" sz="1050" b="0" i="0" u="none" strike="noStrike" kern="1200" dirty="0">
                <a:solidFill>
                  <a:srgbClr val="222222"/>
                </a:solidFill>
                <a:effectLst/>
                <a:latin typeface="+mn-ea"/>
              </a:rPr>
              <a:t>い成果をもたらす方法論</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5" action="ppaction://hlinksldjump"/>
              </a:rPr>
              <a:t>2-1-3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6" action="ppaction://hlinksldjump"/>
              </a:rPr>
              <a:t>2-3-1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6" action="ppaction://hlinksldjump"/>
              </a:rPr>
              <a:t>7-1-1</a:t>
            </a:r>
            <a:r>
              <a:rPr kumimoji="1" lang="ja-JP" altLang="en-US" sz="1050" dirty="0">
                <a:solidFill>
                  <a:srgbClr val="222222"/>
                </a:solidFill>
                <a:latin typeface="+mn-ea"/>
              </a:rPr>
              <a:t>、</a:t>
            </a:r>
            <a:r>
              <a:rPr kumimoji="1" lang="en-US" altLang="ja-JP" sz="1050" dirty="0">
                <a:solidFill>
                  <a:srgbClr val="222222"/>
                </a:solidFill>
                <a:latin typeface="+mn-ea"/>
                <a:hlinkClick r:id="rId27" action="ppaction://hlinksldjump"/>
              </a:rPr>
              <a:t>19-2-2</a:t>
            </a: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en-US" sz="1050" b="1" i="0" u="none" strike="noStrike" kern="1200" dirty="0">
                <a:solidFill>
                  <a:srgbClr val="2F5597"/>
                </a:solidFill>
                <a:effectLst/>
                <a:latin typeface="+mn-ea"/>
              </a:rPr>
              <a:t>ペネトレーションテスト</a:t>
            </a:r>
            <a:endParaRPr kumimoji="1" lang="en-US" altLang="ja-JP" sz="1050" b="1" i="0" u="none" strike="noStrike" kern="1200" dirty="0">
              <a:solidFill>
                <a:srgbClr val="2F5597"/>
              </a:solidFill>
              <a:effectLst/>
              <a:latin typeface="+mn-ea"/>
            </a:endParaRPr>
          </a:p>
          <a:p>
            <a:r>
              <a:rPr kumimoji="1" lang="ja-JP" altLang="en-US" sz="1050" b="0" i="0" u="none" strike="noStrike" kern="1200" dirty="0">
                <a:solidFill>
                  <a:srgbClr val="222222"/>
                </a:solidFill>
                <a:effectLst/>
                <a:latin typeface="+mn-ea"/>
              </a:rPr>
              <a:t>ネットワークに接続されたシステムの安全性を検証するテスト手法。すでに知られているサイバー攻撃手法を使って実際にシステムに侵入や攻撃を試みることで攻撃耐性を確認する。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8" action="ppaction://hlinksldjump"/>
              </a:rPr>
              <a:t>17-2-1</a:t>
            </a:r>
            <a:endParaRPr kumimoji="1" lang="en-US" altLang="ja-JP" sz="1050" b="1" i="0" u="none" strike="noStrike" kern="1200" dirty="0">
              <a:solidFill>
                <a:srgbClr val="2F5597"/>
              </a:solidFill>
              <a:effectLst/>
              <a:latin typeface="+mn-ea"/>
            </a:endParaRPr>
          </a:p>
          <a:p>
            <a:pPr marL="0" marR="0" indent="0" rtl="0" eaLnBrk="1" fontAlgn="auto" latinLnBrk="0" hangingPunct="1">
              <a:spcBef>
                <a:spcPts val="0"/>
              </a:spcBef>
              <a:spcAft>
                <a:spcPts val="0"/>
              </a:spcAft>
            </a:pPr>
            <a:endParaRPr kumimoji="1" lang="en-US" altLang="ja-JP" sz="1050" b="1" i="0" u="none" strike="noStrike" kern="1200" dirty="0">
              <a:solidFill>
                <a:srgbClr val="2F5597"/>
              </a:solidFill>
              <a:effectLst/>
              <a:latin typeface="+mn-ea"/>
            </a:endParaRPr>
          </a:p>
          <a:p>
            <a:pPr marL="0" marR="0" indent="0" rtl="0" eaLnBrk="1" fontAlgn="auto" latinLnBrk="0" hangingPunct="1">
              <a:spcBef>
                <a:spcPts val="0"/>
              </a:spcBef>
              <a:spcAft>
                <a:spcPts val="0"/>
              </a:spcAft>
            </a:pPr>
            <a:r>
              <a:rPr kumimoji="1" lang="en-US"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マルウェア</a:t>
            </a:r>
            <a:endParaRPr lang="ja-JP" altLang="ja-JP" sz="1050" b="0" i="0" u="none" strike="noStrike" dirty="0">
              <a:solidFill>
                <a:schemeClr val="accent1">
                  <a:lumMod val="75000"/>
                </a:schemeClr>
              </a:solidFill>
              <a:effectLst/>
              <a:latin typeface="+mn-ea"/>
            </a:endParaRPr>
          </a:p>
          <a:p>
            <a:pPr marL="0" marR="0" indent="0"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パソコンやスマートフォンなどのデバイスやサービス、ネットワークに害を与えたり、悪用したりすることを目的として作成された悪意のあるソフトウェアの総称。コンピュータウイルスやワームなどが含まれ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9" action="ppaction://hlinksldjump"/>
              </a:rPr>
              <a:t>2-2-2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 action="ppaction://hlinksldjump"/>
              </a:rPr>
              <a:t>2-2-4</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0" action="ppaction://hlinksldjump"/>
              </a:rPr>
              <a:t>2-2-5</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1" action="ppaction://hlinksldjump"/>
              </a:rPr>
              <a:t>3-1-1</a:t>
            </a:r>
            <a:r>
              <a:rPr kumimoji="1" lang="ja-JP" altLang="en-US" sz="1050" b="0" i="0" u="none" strike="noStrike" kern="1200" dirty="0">
                <a:solidFill>
                  <a:srgbClr val="222222"/>
                </a:solidFill>
                <a:effectLst/>
                <a:latin typeface="+mn-ea"/>
              </a:rPr>
              <a:t>、</a:t>
            </a:r>
            <a:r>
              <a:rPr kumimoji="1" lang="ja-JP" altLang="en-US" sz="1050" dirty="0">
                <a:solidFill>
                  <a:srgbClr val="222222"/>
                </a:solidFill>
                <a:latin typeface="+mn-ea"/>
                <a:hlinkClick r:id="rId32" action="ppaction://hlinksldjump"/>
              </a:rPr>
              <a:t>第</a:t>
            </a:r>
            <a:r>
              <a:rPr kumimoji="1" lang="en-US" altLang="ja-JP" sz="1050" dirty="0">
                <a:solidFill>
                  <a:srgbClr val="222222"/>
                </a:solidFill>
                <a:latin typeface="+mn-ea"/>
                <a:hlinkClick r:id="rId32" action="ppaction://hlinksldjump"/>
              </a:rPr>
              <a:t>3</a:t>
            </a:r>
            <a:r>
              <a:rPr kumimoji="1" lang="ja-JP" altLang="en-US" sz="1050" dirty="0">
                <a:solidFill>
                  <a:srgbClr val="222222"/>
                </a:solidFill>
                <a:latin typeface="+mn-ea"/>
                <a:hlinkClick r:id="rId32" action="ppaction://hlinksldjump"/>
              </a:rPr>
              <a:t>章コラム</a:t>
            </a:r>
            <a:r>
              <a:rPr kumimoji="1" lang="ja-JP" altLang="en-US" sz="1050" dirty="0">
                <a:solidFill>
                  <a:srgbClr val="222222"/>
                </a:solidFill>
                <a:latin typeface="+mn-ea"/>
              </a:rPr>
              <a:t>、</a:t>
            </a:r>
            <a:r>
              <a:rPr kumimoji="1" lang="en-US" altLang="ja-JP" sz="1050" dirty="0">
                <a:solidFill>
                  <a:srgbClr val="222222"/>
                </a:solidFill>
                <a:latin typeface="+mn-ea"/>
                <a:hlinkClick r:id="rId33" action="ppaction://hlinksldjump"/>
              </a:rPr>
              <a:t>7-2-2</a:t>
            </a:r>
            <a:r>
              <a:rPr kumimoji="1" lang="ja-JP" altLang="en-US" sz="1050" dirty="0">
                <a:solidFill>
                  <a:srgbClr val="222222"/>
                </a:solidFill>
                <a:latin typeface="+mn-ea"/>
              </a:rPr>
              <a:t>、</a:t>
            </a:r>
            <a:r>
              <a:rPr kumimoji="1" lang="en-US" altLang="ja-JP" sz="1050" dirty="0">
                <a:solidFill>
                  <a:srgbClr val="222222"/>
                </a:solidFill>
                <a:latin typeface="+mn-ea"/>
                <a:hlinkClick r:id="rId34" action="ppaction://hlinksldjump"/>
              </a:rPr>
              <a:t>11-2-2</a:t>
            </a:r>
            <a:r>
              <a:rPr kumimoji="1" lang="ja-JP" altLang="en-US" sz="1050" dirty="0">
                <a:solidFill>
                  <a:srgbClr val="222222"/>
                </a:solidFill>
                <a:latin typeface="+mn-ea"/>
              </a:rPr>
              <a:t>、</a:t>
            </a:r>
            <a:r>
              <a:rPr kumimoji="1" lang="en-US" altLang="ja-JP" sz="1050" dirty="0">
                <a:solidFill>
                  <a:srgbClr val="222222"/>
                </a:solidFill>
                <a:latin typeface="+mn-ea"/>
                <a:hlinkClick r:id="rId35" action="ppaction://hlinksldjump"/>
              </a:rPr>
              <a:t>12-3-1</a:t>
            </a:r>
            <a:r>
              <a:rPr kumimoji="1" lang="ja-JP" altLang="en-US" sz="1050" dirty="0">
                <a:solidFill>
                  <a:srgbClr val="222222"/>
                </a:solidFill>
                <a:latin typeface="+mn-ea"/>
              </a:rPr>
              <a:t>、</a:t>
            </a:r>
            <a:r>
              <a:rPr kumimoji="1" lang="en-US" altLang="ja-JP" sz="1050" dirty="0">
                <a:solidFill>
                  <a:srgbClr val="222222"/>
                </a:solidFill>
                <a:latin typeface="+mn-ea"/>
                <a:hlinkClick r:id="rId36" action="ppaction://hlinksldjump"/>
              </a:rPr>
              <a:t>13-2-4</a:t>
            </a:r>
            <a:r>
              <a:rPr kumimoji="1" lang="ja-JP" altLang="en-US" sz="1050" dirty="0">
                <a:solidFill>
                  <a:srgbClr val="222222"/>
                </a:solidFill>
                <a:latin typeface="+mn-ea"/>
              </a:rPr>
              <a:t>、</a:t>
            </a:r>
            <a:r>
              <a:rPr kumimoji="1" lang="en-US" altLang="ja-JP" sz="1050" dirty="0">
                <a:solidFill>
                  <a:srgbClr val="222222"/>
                </a:solidFill>
                <a:latin typeface="+mn-ea"/>
                <a:hlinkClick r:id="rId37" action="ppaction://hlinksldjump"/>
              </a:rPr>
              <a:t>14-1-1</a:t>
            </a:r>
            <a:r>
              <a:rPr kumimoji="1" lang="ja-JP" altLang="en-US" sz="1050" dirty="0">
                <a:solidFill>
                  <a:srgbClr val="222222"/>
                </a:solidFill>
                <a:latin typeface="+mn-ea"/>
              </a:rPr>
              <a:t>、</a:t>
            </a:r>
            <a:r>
              <a:rPr kumimoji="1" lang="en-US" altLang="ja-JP" sz="1050" dirty="0">
                <a:solidFill>
                  <a:srgbClr val="222222"/>
                </a:solidFill>
                <a:latin typeface="+mn-ea"/>
                <a:hlinkClick r:id="rId38" action="ppaction://hlinksldjump"/>
              </a:rPr>
              <a:t>14-1-2</a:t>
            </a:r>
            <a:r>
              <a:rPr kumimoji="1" lang="ja-JP" altLang="en-US" sz="1050" dirty="0">
                <a:solidFill>
                  <a:srgbClr val="222222"/>
                </a:solidFill>
                <a:latin typeface="+mn-ea"/>
              </a:rPr>
              <a:t>、</a:t>
            </a:r>
            <a:r>
              <a:rPr kumimoji="1" lang="en-US" altLang="ja-JP" sz="1050" dirty="0">
                <a:solidFill>
                  <a:srgbClr val="222222"/>
                </a:solidFill>
                <a:latin typeface="+mn-ea"/>
                <a:hlinkClick r:id="rId39" action="ppaction://hlinksldjump"/>
              </a:rPr>
              <a:t>15-1-2</a:t>
            </a:r>
            <a:r>
              <a:rPr kumimoji="1" lang="ja-JP" altLang="en-US" sz="1050" dirty="0">
                <a:solidFill>
                  <a:srgbClr val="222222"/>
                </a:solidFill>
                <a:latin typeface="+mn-ea"/>
              </a:rPr>
              <a:t>、</a:t>
            </a:r>
            <a:r>
              <a:rPr kumimoji="1" lang="en-US" altLang="ja-JP" sz="1050" dirty="0">
                <a:solidFill>
                  <a:srgbClr val="222222"/>
                </a:solidFill>
                <a:latin typeface="+mn-ea"/>
                <a:hlinkClick r:id="rId40" action="ppaction://hlinksldjump"/>
              </a:rPr>
              <a:t>16-2-1</a:t>
            </a:r>
            <a:r>
              <a:rPr kumimoji="1" lang="ja-JP" altLang="en-US" sz="1050" dirty="0">
                <a:solidFill>
                  <a:srgbClr val="222222"/>
                </a:solidFill>
                <a:latin typeface="+mn-ea"/>
              </a:rPr>
              <a:t>、</a:t>
            </a:r>
            <a:r>
              <a:rPr kumimoji="1" lang="en-US" altLang="ja-JP" sz="1050" dirty="0">
                <a:solidFill>
                  <a:srgbClr val="222222"/>
                </a:solidFill>
                <a:latin typeface="+mn-ea"/>
                <a:hlinkClick r:id="rId41" action="ppaction://hlinksldjump"/>
              </a:rPr>
              <a:t>17-1-1</a:t>
            </a:r>
            <a:r>
              <a:rPr kumimoji="1" lang="ja-JP" altLang="en-US" sz="1050" dirty="0">
                <a:solidFill>
                  <a:srgbClr val="222222"/>
                </a:solidFill>
                <a:latin typeface="+mn-ea"/>
              </a:rPr>
              <a:t>、</a:t>
            </a:r>
            <a:r>
              <a:rPr kumimoji="1" lang="en-US" altLang="ja-JP" sz="1050" dirty="0">
                <a:solidFill>
                  <a:srgbClr val="222222"/>
                </a:solidFill>
                <a:latin typeface="+mn-ea"/>
                <a:hlinkClick r:id="rId42" action="ppaction://hlinksldjump"/>
              </a:rPr>
              <a:t>17-1-2</a:t>
            </a:r>
            <a:r>
              <a:rPr kumimoji="1" lang="ja-JP" altLang="en-US" sz="1050" dirty="0">
                <a:solidFill>
                  <a:srgbClr val="222222"/>
                </a:solidFill>
                <a:latin typeface="+mn-ea"/>
              </a:rPr>
              <a:t>、</a:t>
            </a:r>
            <a:r>
              <a:rPr kumimoji="1" lang="en-US" altLang="ja-JP" sz="1050" dirty="0">
                <a:solidFill>
                  <a:srgbClr val="222222"/>
                </a:solidFill>
                <a:latin typeface="+mn-ea"/>
                <a:hlinkClick r:id="rId43" action="ppaction://hlinksldjump"/>
              </a:rPr>
              <a:t>17-2-2</a:t>
            </a:r>
            <a:r>
              <a:rPr kumimoji="1" lang="ja-JP" altLang="en-US" sz="1050" dirty="0">
                <a:solidFill>
                  <a:srgbClr val="222222"/>
                </a:solidFill>
                <a:latin typeface="+mn-ea"/>
              </a:rPr>
              <a:t>、</a:t>
            </a:r>
            <a:r>
              <a:rPr kumimoji="1" lang="en-US" altLang="ja-JP" sz="1050" dirty="0">
                <a:solidFill>
                  <a:srgbClr val="222222"/>
                </a:solidFill>
                <a:latin typeface="+mn-ea"/>
                <a:hlinkClick r:id="rId23" action="ppaction://hlinksldjump"/>
              </a:rPr>
              <a:t>17-2-4</a:t>
            </a:r>
            <a:r>
              <a:rPr kumimoji="1" lang="ja-JP" altLang="en-US" sz="1050" dirty="0">
                <a:solidFill>
                  <a:srgbClr val="222222"/>
                </a:solidFill>
                <a:latin typeface="+mn-ea"/>
              </a:rPr>
              <a:t>、</a:t>
            </a:r>
            <a:r>
              <a:rPr kumimoji="1" lang="en-US" altLang="ja-JP" sz="1050" dirty="0">
                <a:solidFill>
                  <a:srgbClr val="222222"/>
                </a:solidFill>
                <a:latin typeface="+mn-ea"/>
                <a:hlinkClick r:id="rId44" action="ppaction://hlinksldjump"/>
              </a:rPr>
              <a:t>19-2-17</a:t>
            </a:r>
            <a:endParaRPr kumimoji="1" lang="en-US" altLang="ja-JP" sz="1050" dirty="0">
              <a:solidFill>
                <a:srgbClr val="222222"/>
              </a:solidFill>
              <a:latin typeface="+mn-ea"/>
            </a:endParaRPr>
          </a:p>
          <a:p>
            <a:endParaRPr kumimoji="1" lang="ja-JP" altLang="en-US"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en-US" sz="1050" b="1" dirty="0">
                <a:solidFill>
                  <a:srgbClr val="2F5597"/>
                </a:solidFill>
                <a:latin typeface="+mn-ea"/>
              </a:rPr>
              <a:t>ミドルウェア</a:t>
            </a:r>
            <a:endParaRPr kumimoji="1" lang="en-US" altLang="ja-JP" sz="1050" b="1" i="0" u="none" strike="noStrike" kern="1200" dirty="0">
              <a:solidFill>
                <a:srgbClr val="2F5597"/>
              </a:solidFill>
              <a:effectLst/>
              <a:latin typeface="+mn-ea"/>
            </a:endParaRPr>
          </a:p>
          <a:p>
            <a:r>
              <a:rPr kumimoji="1" lang="en-US" altLang="ja-JP" sz="1050" b="0" i="0" u="none" strike="noStrike" kern="1200" dirty="0">
                <a:solidFill>
                  <a:srgbClr val="222222"/>
                </a:solidFill>
                <a:effectLst/>
                <a:latin typeface="+mn-ea"/>
              </a:rPr>
              <a:t>OS</a:t>
            </a:r>
            <a:r>
              <a:rPr kumimoji="1" lang="ja-JP" altLang="en-US" sz="1050" b="0" i="0" u="none" strike="noStrike" kern="1200" dirty="0">
                <a:solidFill>
                  <a:srgbClr val="222222"/>
                </a:solidFill>
                <a:effectLst/>
                <a:latin typeface="+mn-ea"/>
              </a:rPr>
              <a:t>とアプリケーションの中間に位置するソフトウェアのこと。アプリケーションが業務に関する処理を行う際、データベースやサーバのやりとりをミドルウェアが担うことで複雑な処理を行うことができる。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45" action="ppaction://hlinksldjump"/>
              </a:rPr>
              <a:t>17-2-1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6" action="ppaction://hlinksldjump"/>
              </a:rPr>
              <a:t>17-2-3</a:t>
            </a:r>
            <a:endParaRPr kumimoji="1" lang="en-US" altLang="ja-JP" sz="1050" b="0" i="0" u="none" strike="noStrike" kern="1200" dirty="0">
              <a:solidFill>
                <a:srgbClr val="222222"/>
              </a:solidFill>
              <a:effectLst/>
              <a:latin typeface="+mn-ea"/>
            </a:endParaRPr>
          </a:p>
          <a:p>
            <a:pPr marL="0" marR="0" indent="0" rtl="0" eaLnBrk="1" fontAlgn="auto" latinLnBrk="0" hangingPunct="1">
              <a:spcBef>
                <a:spcPts val="0"/>
              </a:spcBef>
              <a:spcAft>
                <a:spcPts val="0"/>
              </a:spcAft>
            </a:pPr>
            <a:endParaRPr kumimoji="1" lang="en-US" altLang="ja-JP" sz="1050" b="1" i="0" u="none" strike="noStrike" kern="1200" cap="none" spc="0" normalizeH="0" baseline="0" noProof="0" dirty="0">
              <a:ln>
                <a:noFill/>
              </a:ln>
              <a:solidFill>
                <a:srgbClr val="2F5597"/>
              </a:solidFill>
              <a:effectLst/>
              <a:uLnTx/>
              <a:uFillTx/>
              <a:latin typeface="+mn-ea"/>
              <a:cs typeface="+mn-cs"/>
            </a:endParaRPr>
          </a:p>
          <a:p>
            <a:pPr marL="0" marR="0" indent="0" rtl="0" eaLnBrk="1" fontAlgn="auto" latinLnBrk="0" hangingPunct="1">
              <a:spcBef>
                <a:spcPts val="0"/>
              </a:spcBef>
              <a:spcAft>
                <a:spcPts val="0"/>
              </a:spcAft>
            </a:pPr>
            <a:r>
              <a:rPr kumimoji="1" lang="ja-JP" altLang="ja-JP" sz="1050" b="1" i="0" u="none" strike="noStrike" kern="1200" cap="none" spc="0" normalizeH="0" baseline="0" noProof="0" dirty="0">
                <a:ln>
                  <a:noFill/>
                </a:ln>
                <a:solidFill>
                  <a:srgbClr val="2F5597"/>
                </a:solidFill>
                <a:effectLst/>
                <a:uLnTx/>
                <a:uFillTx/>
                <a:latin typeface="+mn-ea"/>
                <a:cs typeface="+mn-cs"/>
              </a:rPr>
              <a:t>■</a:t>
            </a:r>
            <a:r>
              <a:rPr kumimoji="1" lang="ja-JP" altLang="en-US" sz="1050" b="1" dirty="0">
                <a:solidFill>
                  <a:srgbClr val="2F5597"/>
                </a:solidFill>
                <a:latin typeface="+mn-ea"/>
              </a:rPr>
              <a:t>ミラサポコネクト</a:t>
            </a:r>
            <a:endParaRPr kumimoji="0" lang="ja-JP" altLang="ja-JP" sz="1800" b="0" i="0" u="none" strike="noStrike" kern="1200" cap="none" spc="0" normalizeH="0" baseline="0" noProof="0" dirty="0">
              <a:ln>
                <a:noFill/>
              </a:ln>
              <a:solidFill>
                <a:schemeClr val="accent1">
                  <a:lumMod val="75000"/>
                </a:schemeClr>
              </a:solidFill>
              <a:effectLst/>
              <a:uLnTx/>
              <a:uFillTx/>
              <a:latin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222222"/>
                </a:solidFill>
                <a:effectLst/>
                <a:uLnTx/>
                <a:uFillTx/>
                <a:latin typeface="+mn-ea"/>
                <a:cs typeface="+mn-cs"/>
              </a:rPr>
              <a:t>ビッグデータを活用して事業を伸ばしたい中小企業を応援するための「ミラサポコネクト構想」をもとにした、行政、支援者、民間事業者に分散して保有されているデータ（法人情報、決算情報、経営カルテなど）を連携し、経営課題解決に資する支援を提供するための、官民データ連携基盤</a:t>
            </a:r>
          </a:p>
          <a:p>
            <a:pPr>
              <a:defRPr/>
            </a:pPr>
            <a:r>
              <a:rPr kumimoji="1" lang="en-US" altLang="ja-JP" sz="1050" b="0" i="0" u="none" strike="noStrike" kern="1200" dirty="0">
                <a:solidFill>
                  <a:srgbClr val="222222"/>
                </a:solidFill>
                <a:effectLst/>
                <a:latin typeface="+mn-ea"/>
              </a:rPr>
              <a:t>…………………    </a:t>
            </a:r>
            <a:r>
              <a:rPr kumimoji="1" lang="en-US" altLang="ja-JP" sz="1050" dirty="0">
                <a:solidFill>
                  <a:srgbClr val="222222"/>
                </a:solidFill>
                <a:latin typeface="+mn-ea"/>
                <a:hlinkClick r:id="rId47" action="ppaction://hlinksldjump"/>
              </a:rPr>
              <a:t>5</a:t>
            </a:r>
            <a:r>
              <a:rPr kumimoji="1" lang="en-US" altLang="ja-JP" sz="1050" b="0" i="0" u="none" strike="noStrike" kern="1200" dirty="0">
                <a:solidFill>
                  <a:srgbClr val="222222"/>
                </a:solidFill>
                <a:effectLst/>
                <a:latin typeface="+mn-ea"/>
                <a:hlinkClick r:id="rId47" action="ppaction://hlinksldjump"/>
              </a:rPr>
              <a:t>-2-1</a:t>
            </a:r>
            <a:endParaRPr kumimoji="1" lang="en-US" altLang="ja-JP" sz="1050" b="0" i="0" u="none" strike="noStrike" kern="1200" dirty="0">
              <a:solidFill>
                <a:srgbClr val="222222"/>
              </a:solidFill>
              <a:effectLst/>
              <a:latin typeface="+mn-ea"/>
            </a:endParaRPr>
          </a:p>
          <a:p>
            <a:pPr>
              <a:defRPr/>
            </a:pPr>
            <a:endParaRPr kumimoji="1" lang="en-US" altLang="ja-JP" sz="1050" dirty="0">
              <a:solidFill>
                <a:srgbClr val="222222"/>
              </a:solidFill>
              <a:latin typeface="+mn-ea"/>
            </a:endParaRPr>
          </a:p>
          <a:p>
            <a:pPr marL="0" marR="0" indent="0" algn="l" rtl="0" eaLnBrk="1" fontAlgn="auto" latinLnBrk="0" hangingPunct="1">
              <a:spcBef>
                <a:spcPts val="0"/>
              </a:spcBef>
              <a:spcAft>
                <a:spcPts val="0"/>
              </a:spcAft>
            </a:pPr>
            <a:endParaRPr kumimoji="1" lang="en-US" altLang="ja-JP" sz="1050" dirty="0">
              <a:solidFill>
                <a:srgbClr val="222222"/>
              </a:solidFill>
              <a:latin typeface="+mn-ea"/>
            </a:endParaRPr>
          </a:p>
          <a:p>
            <a:pPr marL="0" marR="0" indent="0"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無線</a:t>
            </a:r>
            <a:r>
              <a:rPr kumimoji="1" lang="en-US" altLang="ja-JP" sz="1050" b="1" dirty="0">
                <a:solidFill>
                  <a:schemeClr val="accent1">
                    <a:lumMod val="75000"/>
                  </a:schemeClr>
                </a:solidFill>
                <a:latin typeface="+mn-ea"/>
              </a:rPr>
              <a:t>LAN</a:t>
            </a:r>
            <a:endParaRPr kumimoji="1" lang="en-US" altLang="ja-JP" sz="1050" b="1" i="0" u="none" strike="noStrike" kern="1200" dirty="0">
              <a:solidFill>
                <a:schemeClr val="accent1">
                  <a:lumMod val="75000"/>
                </a:schemeClr>
              </a:solidFill>
              <a:effectLst/>
              <a:latin typeface="+mn-ea"/>
            </a:endParaRPr>
          </a:p>
          <a:p>
            <a:pPr marL="0" marR="0" indent="0" rtl="0" eaLnBrk="1" fontAlgn="auto" latinLnBrk="0" hangingPunct="1">
              <a:spcBef>
                <a:spcPts val="0"/>
              </a:spcBef>
              <a:spcAft>
                <a:spcPts val="0"/>
              </a:spcAft>
            </a:pPr>
            <a:r>
              <a:rPr kumimoji="1" lang="en-US" altLang="ja-JP" sz="1050" b="0" i="0" u="none" strike="noStrike" kern="1200" dirty="0">
                <a:solidFill>
                  <a:srgbClr val="000000"/>
                </a:solidFill>
                <a:effectLst/>
                <a:latin typeface="+mn-ea"/>
              </a:rPr>
              <a:t>LAN </a:t>
            </a:r>
            <a:r>
              <a:rPr kumimoji="1" lang="ja-JP" altLang="en-US" sz="1050" b="0" i="0" u="none" strike="noStrike" kern="1200" dirty="0">
                <a:solidFill>
                  <a:srgbClr val="000000"/>
                </a:solidFill>
                <a:effectLst/>
                <a:latin typeface="+mn-ea"/>
              </a:rPr>
              <a:t>は </a:t>
            </a:r>
            <a:r>
              <a:rPr kumimoji="1" lang="en-US" altLang="ja-JP" sz="1050" b="0" i="0" u="none" strike="noStrike" kern="1200" dirty="0">
                <a:solidFill>
                  <a:srgbClr val="000000"/>
                </a:solidFill>
                <a:effectLst/>
                <a:latin typeface="+mn-ea"/>
              </a:rPr>
              <a:t>Local Area Network </a:t>
            </a:r>
            <a:r>
              <a:rPr kumimoji="1" lang="ja-JP" altLang="en-US" sz="1050" b="0" i="0" u="none" strike="noStrike" kern="1200" dirty="0">
                <a:solidFill>
                  <a:srgbClr val="000000"/>
                </a:solidFill>
                <a:effectLst/>
                <a:latin typeface="+mn-ea"/>
              </a:rPr>
              <a:t>の略。物理的なケーブルを使わず、電波を利用してネットワークに接続する仕組み。この無線</a:t>
            </a:r>
            <a:r>
              <a:rPr kumimoji="1" lang="en-US" altLang="ja-JP" sz="1050" b="0" i="0" u="none" strike="noStrike" kern="1200" dirty="0">
                <a:solidFill>
                  <a:srgbClr val="000000"/>
                </a:solidFill>
                <a:effectLst/>
                <a:latin typeface="+mn-ea"/>
              </a:rPr>
              <a:t>LAN</a:t>
            </a:r>
            <a:r>
              <a:rPr kumimoji="1" lang="ja-JP" altLang="en-US" sz="1050" b="0" i="0" u="none" strike="noStrike" kern="1200" dirty="0">
                <a:solidFill>
                  <a:srgbClr val="000000"/>
                </a:solidFill>
                <a:effectLst/>
                <a:latin typeface="+mn-ea"/>
              </a:rPr>
              <a:t>を通じて、コンピュータはインターネットにアクセスできる</a:t>
            </a:r>
            <a:endParaRPr kumimoji="1" lang="en-US" altLang="ja-JP" sz="1050" b="0" i="0" u="none" strike="noStrike" kern="1200" dirty="0">
              <a:solidFill>
                <a:srgbClr val="000000"/>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48" action="ppaction://hlinksldjump"/>
              </a:rPr>
              <a:t>3-3-3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9" action="ppaction://hlinksldjump"/>
              </a:rPr>
              <a:t>14-1-2</a:t>
            </a:r>
            <a:r>
              <a:rPr kumimoji="1" lang="ja-JP" altLang="en-US" sz="1050" dirty="0">
                <a:solidFill>
                  <a:srgbClr val="222222"/>
                </a:solidFill>
                <a:latin typeface="+mn-ea"/>
              </a:rPr>
              <a:t>、</a:t>
            </a:r>
            <a:r>
              <a:rPr kumimoji="1" lang="en-US" altLang="ja-JP" sz="1050" dirty="0">
                <a:solidFill>
                  <a:srgbClr val="222222"/>
                </a:solidFill>
                <a:latin typeface="+mn-ea"/>
                <a:hlinkClick r:id="rId50" action="ppaction://hlinksldjump"/>
              </a:rPr>
              <a:t>16-1-2</a:t>
            </a:r>
            <a:r>
              <a:rPr kumimoji="1" lang="ja-JP" altLang="en-US" sz="1050" dirty="0">
                <a:solidFill>
                  <a:srgbClr val="222222"/>
                </a:solidFill>
                <a:latin typeface="+mn-ea"/>
              </a:rPr>
              <a:t>、</a:t>
            </a:r>
            <a:r>
              <a:rPr kumimoji="1" lang="en-US" altLang="ja-JP" sz="1050" dirty="0">
                <a:solidFill>
                  <a:srgbClr val="222222"/>
                </a:solidFill>
                <a:latin typeface="+mn-ea"/>
                <a:hlinkClick r:id="rId51" action="ppaction://hlinksldjump"/>
              </a:rPr>
              <a:t>17-1-2</a:t>
            </a:r>
            <a:endParaRPr kumimoji="1" lang="en-US" altLang="ja-JP" sz="1050" b="0" i="0" u="none" strike="noStrike" kern="1200" dirty="0">
              <a:solidFill>
                <a:srgbClr val="222222"/>
              </a:solidFill>
              <a:effectLst/>
              <a:latin typeface="+mn-ea"/>
            </a:endParaRPr>
          </a:p>
          <a:p>
            <a:endParaRPr kumimoji="1" lang="en-US" altLang="ja-JP" sz="1050" dirty="0">
              <a:solidFill>
                <a:srgbClr val="222222"/>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zh-TW" altLang="en-US" sz="1050" b="1" i="0" u="none" strike="noStrike" kern="1200" dirty="0">
                <a:solidFill>
                  <a:srgbClr val="2F5597"/>
                </a:solidFill>
                <a:effectLst/>
                <a:latin typeface="+mn-ea"/>
              </a:rPr>
              <a:t>無停電電源装置</a:t>
            </a:r>
            <a:endParaRPr kumimoji="1" lang="en-US" altLang="ja-JP" sz="1050" b="1" i="0" u="none" strike="noStrike" kern="1200" dirty="0">
              <a:solidFill>
                <a:srgbClr val="2F5597"/>
              </a:solidFill>
              <a:effectLst/>
              <a:latin typeface="+mn-ea"/>
            </a:endParaRPr>
          </a:p>
          <a:p>
            <a:r>
              <a:rPr kumimoji="1" lang="en-US" altLang="ja-JP" sz="1050" b="0" i="0" u="none" strike="noStrike" kern="1200" dirty="0">
                <a:solidFill>
                  <a:srgbClr val="222222"/>
                </a:solidFill>
                <a:effectLst/>
                <a:latin typeface="+mn-ea"/>
              </a:rPr>
              <a:t>UPS</a:t>
            </a:r>
            <a:r>
              <a:rPr kumimoji="1" lang="ja-JP" altLang="en-US" sz="1050" b="0" i="0" u="none" strike="noStrike" kern="1200" dirty="0">
                <a:solidFill>
                  <a:srgbClr val="222222"/>
                </a:solidFill>
                <a:effectLst/>
                <a:latin typeface="+mn-ea"/>
              </a:rPr>
              <a:t>とも呼ばれる。停電が起きてしまったときに電気を一定時間供給し続けるための装置のこと。パソコンやハードディスク、サーバなどを予期せぬ停電から守れる。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52" action="ppaction://hlinksldjump"/>
              </a:rPr>
              <a:t>14-1-2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3" action="ppaction://hlinksldjump"/>
              </a:rPr>
              <a:t>16-1-2</a:t>
            </a:r>
            <a:endParaRPr kumimoji="1" lang="en-US" altLang="ja-JP" sz="1050" b="0" i="0" u="none" strike="noStrike" kern="1200" dirty="0">
              <a:solidFill>
                <a:srgbClr val="222222"/>
              </a:solidFill>
              <a:effectLst/>
              <a:latin typeface="+mn-ea"/>
            </a:endParaRPr>
          </a:p>
          <a:p>
            <a:endParaRPr kumimoji="1" lang="en-US" altLang="ja-JP" sz="1050" dirty="0">
              <a:solidFill>
                <a:srgbClr val="222222"/>
              </a:solidFill>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en-US" sz="1050" b="1" i="0" u="none" strike="noStrike" kern="1200" dirty="0">
                <a:solidFill>
                  <a:srgbClr val="2F5597"/>
                </a:solidFill>
                <a:effectLst/>
                <a:latin typeface="+mn-ea"/>
              </a:rPr>
              <a:t>ユーティリティプログラム</a:t>
            </a:r>
            <a:endParaRPr kumimoji="1" lang="en-US" altLang="ja-JP" sz="1050" b="1" i="0" u="none" strike="noStrike" kern="1200" dirty="0">
              <a:solidFill>
                <a:srgbClr val="2F5597"/>
              </a:solidFill>
              <a:effectLst/>
              <a:latin typeface="+mn-ea"/>
            </a:endParaRPr>
          </a:p>
          <a:p>
            <a:r>
              <a:rPr kumimoji="1" lang="ja-JP" altLang="en-US" sz="1050" b="0" i="0" u="none" strike="noStrike" kern="1200" dirty="0">
                <a:solidFill>
                  <a:srgbClr val="222222"/>
                </a:solidFill>
                <a:effectLst/>
                <a:latin typeface="+mn-ea"/>
              </a:rPr>
              <a:t>コンピュータで、システムの運用を支援するプログラムのこと。具体的には、記憶媒体間のデータ転送、ファイルの複写・削除・整理などの処理を行うためのプログラムのこと。システムおよびアプリケーションによる制御を無効にすることのできるものもある。</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54" action="ppaction://hlinksldjump"/>
              </a:rPr>
              <a:t>7-2-2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1" action="ppaction://hlinksldjump"/>
              </a:rPr>
              <a:t>17-1-1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5" action="ppaction://hlinksldjump"/>
              </a:rPr>
              <a:t>17-1-2</a:t>
            </a:r>
            <a:r>
              <a:rPr kumimoji="1" lang="ja-JP" altLang="en-US" sz="1050" dirty="0">
                <a:solidFill>
                  <a:srgbClr val="222222"/>
                </a:solidFill>
                <a:latin typeface="+mn-ea"/>
              </a:rPr>
              <a:t>、</a:t>
            </a:r>
            <a:r>
              <a:rPr kumimoji="1" lang="en-US" altLang="ja-JP" sz="1050" dirty="0">
                <a:solidFill>
                  <a:srgbClr val="222222"/>
                </a:solidFill>
                <a:latin typeface="+mn-ea"/>
                <a:hlinkClick r:id="rId44" action="ppaction://hlinksldjump"/>
              </a:rPr>
              <a:t>19-2-17</a:t>
            </a:r>
            <a:endParaRPr kumimoji="1" lang="ja-JP" altLang="en-US" sz="1050" b="0" i="0" u="none" strike="noStrike" kern="1200" dirty="0">
              <a:solidFill>
                <a:srgbClr val="000000"/>
              </a:solidFill>
              <a:effectLst/>
              <a:latin typeface="+mn-ea"/>
            </a:endParaRPr>
          </a:p>
        </p:txBody>
      </p:sp>
    </p:spTree>
    <p:extLst>
      <p:ext uri="{BB962C8B-B14F-4D97-AF65-F5344CB8AC3E}">
        <p14:creationId xmlns:p14="http://schemas.microsoft.com/office/powerpoint/2010/main" val="1781244167"/>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3CA22AC1-4970-35EF-98A5-8F324DF52F68}"/>
              </a:ext>
            </a:extLst>
          </p:cNvPr>
          <p:cNvSpPr>
            <a:spLocks noGrp="1"/>
          </p:cNvSpPr>
          <p:nvPr>
            <p:ph type="body" sz="quarter" idx="32"/>
          </p:nvPr>
        </p:nvSpPr>
        <p:spPr/>
        <p:txBody>
          <a:bodyPr/>
          <a:lstStyle/>
          <a:p>
            <a:r>
              <a:rPr kumimoji="1" lang="ja-JP" altLang="en-US"/>
              <a:t>用語集</a:t>
            </a:r>
          </a:p>
        </p:txBody>
      </p:sp>
      <p:sp>
        <p:nvSpPr>
          <p:cNvPr id="4" name="テキスト ボックス 3">
            <a:extLst>
              <a:ext uri="{FF2B5EF4-FFF2-40B4-BE49-F238E27FC236}">
                <a16:creationId xmlns:a16="http://schemas.microsoft.com/office/drawing/2014/main" id="{CA7CD678-C455-3531-C827-295FF5CBDF91}"/>
              </a:ext>
            </a:extLst>
          </p:cNvPr>
          <p:cNvSpPr txBox="1"/>
          <p:nvPr/>
        </p:nvSpPr>
        <p:spPr>
          <a:xfrm>
            <a:off x="549000" y="1499621"/>
            <a:ext cx="5760000" cy="7740000"/>
          </a:xfrm>
          <a:prstGeom prst="rect">
            <a:avLst/>
          </a:prstGeom>
          <a:noFill/>
        </p:spPr>
        <p:txBody>
          <a:bodyPr wrap="square" numCol="3" spcCol="18000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ja-JP" sz="1050" b="1" i="0" u="none" strike="noStrike" kern="1200" cap="none" spc="0" normalizeH="0" baseline="0" noProof="0" dirty="0">
                <a:ln>
                  <a:noFill/>
                </a:ln>
                <a:solidFill>
                  <a:srgbClr val="2F5597"/>
                </a:solidFill>
                <a:effectLst/>
                <a:uLnTx/>
                <a:uFillTx/>
                <a:latin typeface="+mn-ea"/>
                <a:cs typeface="+mn-cs"/>
              </a:rPr>
              <a:t>■</a:t>
            </a:r>
            <a:r>
              <a:rPr kumimoji="1" lang="ja-JP" altLang="ja-JP" sz="1050" b="1" dirty="0">
                <a:solidFill>
                  <a:schemeClr val="accent1">
                    <a:lumMod val="75000"/>
                  </a:schemeClr>
                </a:solidFill>
                <a:latin typeface="+mn-ea"/>
              </a:rPr>
              <a:t>ランサムウェア</a:t>
            </a:r>
            <a:endParaRPr kumimoji="0" lang="ja-JP" altLang="ja-JP" sz="1050" b="0" i="0" u="none" strike="noStrike" kern="1200" cap="none" spc="0" normalizeH="0" baseline="0" noProof="0" dirty="0">
              <a:ln>
                <a:noFill/>
              </a:ln>
              <a:solidFill>
                <a:schemeClr val="accent1">
                  <a:lumMod val="75000"/>
                </a:schemeClr>
              </a:solidFill>
              <a:effectLst/>
              <a:uLnTx/>
              <a:uFillTx/>
              <a:latin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222222"/>
                </a:solidFill>
                <a:effectLst/>
                <a:uLnTx/>
                <a:uFillTx/>
                <a:latin typeface="+mn-ea"/>
                <a:cs typeface="+mn-cs"/>
              </a:rPr>
              <a:t>悪意のあるマルウェアの一種。パソコンなどのファイルを暗号化し利用不可能な状態とし、解除と引き換えに被害者から身代金（</a:t>
            </a:r>
            <a:r>
              <a:rPr kumimoji="1" lang="en-US" altLang="ja-JP" sz="1050" b="0" i="0" u="none" strike="noStrike" kern="1200" cap="none" spc="0" normalizeH="0" baseline="0" noProof="0" dirty="0">
                <a:ln>
                  <a:noFill/>
                </a:ln>
                <a:solidFill>
                  <a:srgbClr val="222222"/>
                </a:solidFill>
                <a:effectLst/>
                <a:uLnTx/>
                <a:uFillTx/>
                <a:latin typeface="+mn-ea"/>
                <a:cs typeface="+mn-cs"/>
              </a:rPr>
              <a:t>ransom</a:t>
            </a:r>
            <a:r>
              <a:rPr kumimoji="1" lang="ja-JP" altLang="en-US" sz="1050" b="0" i="0" u="none" strike="noStrike" kern="1200" cap="none" spc="0" normalizeH="0" baseline="0" noProof="0" dirty="0">
                <a:ln>
                  <a:noFill/>
                </a:ln>
                <a:solidFill>
                  <a:srgbClr val="222222"/>
                </a:solidFill>
                <a:effectLst/>
                <a:uLnTx/>
                <a:uFillTx/>
                <a:latin typeface="+mn-ea"/>
                <a:cs typeface="+mn-cs"/>
              </a:rPr>
              <a:t>）を要求する</a:t>
            </a:r>
            <a:endParaRPr kumimoji="1" lang="en-US" altLang="ja-JP" sz="1050" b="0" i="0" u="none" strike="noStrike" kern="1200" cap="none" spc="0" normalizeH="0" baseline="0" noProof="0" dirty="0">
              <a:ln>
                <a:noFill/>
              </a:ln>
              <a:solidFill>
                <a:srgbClr val="222222"/>
              </a:solidFill>
              <a:effectLst/>
              <a:uLnTx/>
              <a:uFillTx/>
              <a:latin typeface="+mn-ea"/>
              <a:cs typeface="+mn-cs"/>
            </a:endParaRPr>
          </a:p>
          <a:p>
            <a:pPr>
              <a:defRPr/>
            </a:pPr>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2" action="ppaction://hlinksldjump"/>
              </a:rPr>
              <a:t>2-1-2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3" action="ppaction://hlinksldjump"/>
              </a:rPr>
              <a:t>2-1-3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 action="ppaction://hlinksldjump"/>
              </a:rPr>
              <a:t>2-2-1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 action="ppaction://hlinksldjump"/>
              </a:rPr>
              <a:t>2-2-2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6" action="ppaction://hlinksldjump"/>
              </a:rPr>
              <a:t>2-2-5</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7" action="ppaction://hlinksldjump"/>
              </a:rPr>
              <a:t>2-3-2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8" action="ppaction://hlinksldjump"/>
              </a:rPr>
              <a:t>2-3-3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9" action="ppaction://hlinksldjump"/>
              </a:rPr>
              <a:t>3-1-1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0" action="ppaction://hlinksldjump"/>
              </a:rPr>
              <a:t>6-1-1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1" action="ppaction://hlinksldjump"/>
              </a:rPr>
              <a:t>7-5-1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2" action="ppaction://hlinksldjump"/>
              </a:rPr>
              <a:t>8-1-2</a:t>
            </a:r>
            <a:r>
              <a:rPr kumimoji="1" lang="ja-JP" altLang="en-US" sz="1050" dirty="0">
                <a:solidFill>
                  <a:srgbClr val="222222"/>
                </a:solidFill>
                <a:latin typeface="+mn-ea"/>
              </a:rPr>
              <a:t>、</a:t>
            </a:r>
            <a:r>
              <a:rPr kumimoji="1" lang="en-US" altLang="ja-JP" sz="1050" dirty="0">
                <a:solidFill>
                  <a:srgbClr val="222222"/>
                </a:solidFill>
                <a:latin typeface="+mn-ea"/>
                <a:hlinkClick r:id="rId13" action="ppaction://hlinksldjump"/>
              </a:rPr>
              <a:t>14-1-2</a:t>
            </a:r>
            <a:r>
              <a:rPr kumimoji="1" lang="ja-JP" altLang="en-US" sz="1050" dirty="0">
                <a:solidFill>
                  <a:srgbClr val="222222"/>
                </a:solidFill>
                <a:latin typeface="+mn-ea"/>
              </a:rPr>
              <a:t>、</a:t>
            </a:r>
            <a:r>
              <a:rPr kumimoji="1" lang="en-US" altLang="ja-JP" sz="1050" dirty="0">
                <a:solidFill>
                  <a:srgbClr val="222222"/>
                </a:solidFill>
                <a:latin typeface="+mn-ea"/>
                <a:hlinkClick r:id="rId14" action="ppaction://hlinksldjump"/>
              </a:rPr>
              <a:t>17-1-2</a:t>
            </a:r>
            <a:r>
              <a:rPr kumimoji="1" lang="ja-JP" altLang="en-US" sz="1050" dirty="0">
                <a:solidFill>
                  <a:srgbClr val="222222"/>
                </a:solidFill>
                <a:latin typeface="+mn-ea"/>
              </a:rPr>
              <a:t>、</a:t>
            </a:r>
            <a:r>
              <a:rPr kumimoji="1" lang="en-US" altLang="ja-JP" sz="1050" dirty="0">
                <a:solidFill>
                  <a:srgbClr val="222222"/>
                </a:solidFill>
                <a:latin typeface="+mn-ea"/>
                <a:hlinkClick r:id="rId15" action="ppaction://hlinksldjump"/>
              </a:rPr>
              <a:t>17-2-4</a:t>
            </a:r>
            <a:r>
              <a:rPr kumimoji="1" lang="ja-JP" altLang="en-US" sz="1050" dirty="0">
                <a:solidFill>
                  <a:srgbClr val="222222"/>
                </a:solidFill>
                <a:latin typeface="+mn-ea"/>
              </a:rPr>
              <a:t>、</a:t>
            </a:r>
            <a:r>
              <a:rPr kumimoji="1" lang="en-US" altLang="ja-JP" sz="1050" dirty="0">
                <a:solidFill>
                  <a:srgbClr val="222222"/>
                </a:solidFill>
                <a:latin typeface="+mn-ea"/>
                <a:hlinkClick r:id="rId16" action="ppaction://hlinksldjump"/>
              </a:rPr>
              <a:t>17-2-5</a:t>
            </a:r>
            <a:r>
              <a:rPr kumimoji="1" lang="ja-JP" altLang="en-US" sz="1050" dirty="0">
                <a:solidFill>
                  <a:srgbClr val="222222"/>
                </a:solidFill>
                <a:latin typeface="+mn-ea"/>
              </a:rPr>
              <a:t>、</a:t>
            </a:r>
            <a:r>
              <a:rPr kumimoji="1" lang="en-US" altLang="ja-JP" sz="1050" dirty="0">
                <a:solidFill>
                  <a:srgbClr val="222222"/>
                </a:solidFill>
                <a:latin typeface="+mn-ea"/>
                <a:hlinkClick r:id="rId17" action="ppaction://hlinksldjump"/>
              </a:rPr>
              <a:t>19-2-2</a:t>
            </a:r>
            <a:endParaRPr kumimoji="1" lang="en-US" altLang="ja-JP" sz="1050" dirty="0">
              <a:solidFill>
                <a:srgbClr val="222222"/>
              </a:solidFill>
              <a:latin typeface="+mn-ea"/>
            </a:endParaRPr>
          </a:p>
          <a:p>
            <a:pPr>
              <a:defRPr/>
            </a:pPr>
            <a:endParaRPr kumimoji="1" lang="en-US" altLang="ja-JP" sz="1050" b="0" i="0" u="none" strike="noStrike" kern="1200" dirty="0">
              <a:solidFill>
                <a:srgbClr val="222222"/>
              </a:solidFill>
              <a:effectLst/>
              <a:latin typeface="+mn-ea"/>
            </a:endParaRPr>
          </a:p>
          <a:p>
            <a:pPr>
              <a:defRPr/>
            </a:pPr>
            <a:r>
              <a:rPr kumimoji="1" lang="ja-JP" altLang="ja-JP" sz="1050" b="1" i="0" u="none" strike="noStrike" kern="1200" cap="none" spc="0" normalizeH="0" baseline="0" noProof="0" dirty="0">
                <a:ln>
                  <a:noFill/>
                </a:ln>
                <a:solidFill>
                  <a:srgbClr val="2F5597"/>
                </a:solidFill>
                <a:effectLst/>
                <a:uLnTx/>
                <a:uFillTx/>
                <a:latin typeface="+mn-ea"/>
                <a:cs typeface="+mn-cs"/>
              </a:rPr>
              <a:t>■</a:t>
            </a:r>
            <a:r>
              <a:rPr kumimoji="1" lang="ja-JP" altLang="ja-JP" sz="1050" b="1" dirty="0">
                <a:solidFill>
                  <a:schemeClr val="accent1">
                    <a:lumMod val="75000"/>
                  </a:schemeClr>
                </a:solidFill>
                <a:latin typeface="+mn-ea"/>
              </a:rPr>
              <a:t>リスクアセスメント</a:t>
            </a:r>
            <a:endParaRPr kumimoji="0" lang="ja-JP" altLang="ja-JP" sz="1800" b="0" i="0" u="none" strike="noStrike" kern="1200" cap="none" spc="0" normalizeH="0" baseline="0" noProof="0" dirty="0">
              <a:ln>
                <a:noFill/>
              </a:ln>
              <a:solidFill>
                <a:schemeClr val="accent1">
                  <a:lumMod val="75000"/>
                </a:schemeClr>
              </a:solidFill>
              <a:effectLst/>
              <a:uLnTx/>
              <a:uFillTx/>
              <a:latin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222222"/>
                </a:solidFill>
                <a:effectLst/>
                <a:uLnTx/>
                <a:uFillTx/>
                <a:latin typeface="+mn-ea"/>
                <a:cs typeface="+mn-cs"/>
              </a:rPr>
              <a:t>企業や組織が持つ情報資産に対するリスクの分析・評価を行うプロセスのこと。具体的には情報資産の特定、脅威と脆弱性の特定と評価、リスクの分析と評価を行う。リスク評価の結果、許容できるもの以外は何らかの対策を講じる必要がある</a:t>
            </a:r>
          </a:p>
          <a:p>
            <a:pPr>
              <a:defRPr/>
            </a:pPr>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18" action="ppaction://hlinksldjump"/>
              </a:rPr>
              <a:t>3-4-1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19" action="ppaction://hlinksldjump"/>
              </a:rPr>
              <a:t>7-2-2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0" action="ppaction://hlinksldjump"/>
              </a:rPr>
              <a:t>7-2-3</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1" action="ppaction://hlinksldjump"/>
              </a:rPr>
              <a:t>7-3-2</a:t>
            </a:r>
            <a:r>
              <a:rPr kumimoji="1" lang="ja-JP" altLang="en-US" sz="1050" b="0" i="0" u="none" strike="noStrike" kern="1200" dirty="0">
                <a:solidFill>
                  <a:srgbClr val="222222"/>
                </a:solidFill>
                <a:effectLst/>
                <a:latin typeface="+mn-ea"/>
              </a:rPr>
              <a:t>、</a:t>
            </a:r>
            <a:r>
              <a:rPr kumimoji="1" lang="ja-JP" altLang="en-US" sz="1050" b="0" i="0" u="none" strike="noStrike" kern="1200" dirty="0">
                <a:solidFill>
                  <a:srgbClr val="222222"/>
                </a:solidFill>
                <a:effectLst/>
                <a:latin typeface="+mn-ea"/>
                <a:hlinkClick r:id="rId22" action="ppaction://hlinksldjump"/>
              </a:rPr>
              <a:t>第</a:t>
            </a:r>
            <a:r>
              <a:rPr kumimoji="1" lang="en-US" altLang="ja-JP" sz="1050" b="0" i="0" u="none" strike="noStrike" kern="1200" dirty="0">
                <a:solidFill>
                  <a:srgbClr val="222222"/>
                </a:solidFill>
                <a:effectLst/>
                <a:latin typeface="+mn-ea"/>
                <a:hlinkClick r:id="rId22" action="ppaction://hlinksldjump"/>
              </a:rPr>
              <a:t>7</a:t>
            </a:r>
            <a:r>
              <a:rPr kumimoji="1" lang="ja-JP" altLang="en-US" sz="1050" b="0" i="0" u="none" strike="noStrike" kern="1200" dirty="0">
                <a:solidFill>
                  <a:srgbClr val="222222"/>
                </a:solidFill>
                <a:effectLst/>
                <a:latin typeface="+mn-ea"/>
                <a:hlinkClick r:id="rId22" action="ppaction://hlinksldjump"/>
              </a:rPr>
              <a:t>章</a:t>
            </a:r>
            <a:r>
              <a:rPr kumimoji="1" lang="ja-JP" altLang="en-US" sz="1050" dirty="0">
                <a:solidFill>
                  <a:srgbClr val="222222"/>
                </a:solidFill>
                <a:latin typeface="+mn-ea"/>
                <a:hlinkClick r:id="rId22" action="ppaction://hlinksldjump"/>
              </a:rPr>
              <a:t>コラム</a:t>
            </a:r>
            <a:r>
              <a:rPr kumimoji="1" lang="ja-JP" altLang="en-US" sz="1050" dirty="0">
                <a:solidFill>
                  <a:srgbClr val="222222"/>
                </a:solidFill>
                <a:latin typeface="+mn-ea"/>
              </a:rPr>
              <a:t>、</a:t>
            </a:r>
            <a:r>
              <a:rPr kumimoji="1" lang="en-US" altLang="ja-JP" sz="1050" dirty="0">
                <a:solidFill>
                  <a:srgbClr val="222222"/>
                </a:solidFill>
                <a:latin typeface="+mn-ea"/>
                <a:hlinkClick r:id="rId23" action="ppaction://hlinksldjump"/>
              </a:rPr>
              <a:t>11-1-1</a:t>
            </a:r>
            <a:r>
              <a:rPr kumimoji="1" lang="ja-JP" altLang="en-US" sz="1050" dirty="0">
                <a:solidFill>
                  <a:srgbClr val="222222"/>
                </a:solidFill>
                <a:latin typeface="+mn-ea"/>
              </a:rPr>
              <a:t>、</a:t>
            </a:r>
            <a:r>
              <a:rPr kumimoji="1" lang="en-US" altLang="ja-JP" sz="1050" dirty="0">
                <a:solidFill>
                  <a:srgbClr val="222222"/>
                </a:solidFill>
                <a:latin typeface="+mn-ea"/>
                <a:hlinkClick r:id="rId24" action="ppaction://hlinksldjump"/>
              </a:rPr>
              <a:t>11-1-2</a:t>
            </a:r>
            <a:r>
              <a:rPr kumimoji="1" lang="ja-JP" altLang="en-US" sz="1050" dirty="0">
                <a:solidFill>
                  <a:srgbClr val="222222"/>
                </a:solidFill>
                <a:latin typeface="+mn-ea"/>
              </a:rPr>
              <a:t>、</a:t>
            </a:r>
            <a:r>
              <a:rPr kumimoji="1" lang="en-US" altLang="ja-JP" sz="1050" dirty="0">
                <a:solidFill>
                  <a:srgbClr val="222222"/>
                </a:solidFill>
                <a:latin typeface="+mn-ea"/>
                <a:hlinkClick r:id="rId25" action="ppaction://hlinksldjump"/>
              </a:rPr>
              <a:t>11-1-3</a:t>
            </a:r>
            <a:r>
              <a:rPr kumimoji="1" lang="ja-JP" altLang="en-US" sz="1050" dirty="0">
                <a:solidFill>
                  <a:srgbClr val="222222"/>
                </a:solidFill>
                <a:latin typeface="+mn-ea"/>
              </a:rPr>
              <a:t>、</a:t>
            </a:r>
            <a:r>
              <a:rPr kumimoji="1" lang="en-US" altLang="ja-JP" sz="1050" dirty="0">
                <a:solidFill>
                  <a:srgbClr val="222222"/>
                </a:solidFill>
                <a:latin typeface="+mn-ea"/>
                <a:hlinkClick r:id="rId26" action="ppaction://hlinksldjump"/>
              </a:rPr>
              <a:t>11-2-1</a:t>
            </a:r>
            <a:r>
              <a:rPr kumimoji="1" lang="ja-JP" altLang="en-US" sz="1050" dirty="0">
                <a:solidFill>
                  <a:srgbClr val="222222"/>
                </a:solidFill>
                <a:latin typeface="+mn-ea"/>
              </a:rPr>
              <a:t>、</a:t>
            </a:r>
            <a:r>
              <a:rPr kumimoji="1" lang="en-US" altLang="ja-JP" sz="1050" dirty="0">
                <a:solidFill>
                  <a:srgbClr val="222222"/>
                </a:solidFill>
                <a:latin typeface="+mn-ea"/>
                <a:hlinkClick r:id="rId27" action="ppaction://hlinksldjump"/>
              </a:rPr>
              <a:t>11-2-2</a:t>
            </a:r>
            <a:r>
              <a:rPr kumimoji="1" lang="ja-JP" altLang="en-US" sz="1050" dirty="0">
                <a:solidFill>
                  <a:srgbClr val="222222"/>
                </a:solidFill>
                <a:latin typeface="+mn-ea"/>
              </a:rPr>
              <a:t>、</a:t>
            </a:r>
            <a:r>
              <a:rPr kumimoji="1" lang="en-US" altLang="ja-JP" sz="1050" dirty="0">
                <a:solidFill>
                  <a:srgbClr val="222222"/>
                </a:solidFill>
                <a:latin typeface="+mn-ea"/>
                <a:hlinkClick r:id="rId28" action="ppaction://hlinksldjump"/>
              </a:rPr>
              <a:t>11-3-1</a:t>
            </a:r>
            <a:r>
              <a:rPr kumimoji="1" lang="ja-JP" altLang="en-US" sz="1050" dirty="0">
                <a:solidFill>
                  <a:srgbClr val="222222"/>
                </a:solidFill>
                <a:latin typeface="+mn-ea"/>
              </a:rPr>
              <a:t>、</a:t>
            </a:r>
            <a:r>
              <a:rPr kumimoji="1" lang="en-US" altLang="ja-JP" sz="1050" dirty="0">
                <a:solidFill>
                  <a:srgbClr val="222222"/>
                </a:solidFill>
                <a:latin typeface="+mn-ea"/>
                <a:hlinkClick r:id="rId29" action="ppaction://hlinksldjump"/>
              </a:rPr>
              <a:t>12-2-1</a:t>
            </a:r>
            <a:r>
              <a:rPr kumimoji="1" lang="ja-JP" altLang="en-US" sz="1050" dirty="0">
                <a:solidFill>
                  <a:srgbClr val="222222"/>
                </a:solidFill>
                <a:latin typeface="+mn-ea"/>
              </a:rPr>
              <a:t>、</a:t>
            </a:r>
            <a:r>
              <a:rPr kumimoji="1" lang="en-US" altLang="ja-JP" sz="1050" dirty="0">
                <a:solidFill>
                  <a:srgbClr val="222222"/>
                </a:solidFill>
                <a:latin typeface="+mn-ea"/>
                <a:hlinkClick r:id="rId30" action="ppaction://hlinksldjump"/>
              </a:rPr>
              <a:t>13-2-4</a:t>
            </a:r>
            <a:r>
              <a:rPr kumimoji="1" lang="ja-JP" altLang="en-US" sz="1050" dirty="0">
                <a:solidFill>
                  <a:srgbClr val="222222"/>
                </a:solidFill>
                <a:latin typeface="+mn-ea"/>
              </a:rPr>
              <a:t>、</a:t>
            </a:r>
            <a:r>
              <a:rPr kumimoji="1" lang="en-US" altLang="ja-JP" sz="1050" dirty="0">
                <a:solidFill>
                  <a:srgbClr val="222222"/>
                </a:solidFill>
                <a:latin typeface="+mn-ea"/>
                <a:hlinkClick r:id="rId31" action="ppaction://hlinksldjump"/>
              </a:rPr>
              <a:t>13-2-5</a:t>
            </a:r>
            <a:r>
              <a:rPr kumimoji="1" lang="ja-JP" altLang="en-US" sz="1050" dirty="0">
                <a:solidFill>
                  <a:srgbClr val="222222"/>
                </a:solidFill>
                <a:latin typeface="+mn-ea"/>
              </a:rPr>
              <a:t>、</a:t>
            </a:r>
            <a:r>
              <a:rPr kumimoji="1" lang="en-US" altLang="ja-JP" sz="1050" dirty="0">
                <a:solidFill>
                  <a:srgbClr val="222222"/>
                </a:solidFill>
                <a:latin typeface="+mn-ea"/>
                <a:hlinkClick r:id="rId32" action="ppaction://hlinksldjump"/>
              </a:rPr>
              <a:t>13-2-6</a:t>
            </a:r>
            <a:r>
              <a:rPr kumimoji="1" lang="ja-JP" altLang="en-US" sz="1050" dirty="0">
                <a:solidFill>
                  <a:srgbClr val="222222"/>
                </a:solidFill>
                <a:latin typeface="+mn-ea"/>
              </a:rPr>
              <a:t>、</a:t>
            </a:r>
            <a:r>
              <a:rPr kumimoji="1" lang="en-US" altLang="ja-JP" sz="1050" dirty="0">
                <a:solidFill>
                  <a:srgbClr val="222222"/>
                </a:solidFill>
                <a:latin typeface="+mn-ea"/>
                <a:hlinkClick r:id="rId33" action="ppaction://hlinksldjump"/>
              </a:rPr>
              <a:t>13-2-7</a:t>
            </a:r>
            <a:r>
              <a:rPr kumimoji="1" lang="ja-JP" altLang="en-US" sz="1050" dirty="0">
                <a:solidFill>
                  <a:srgbClr val="222222"/>
                </a:solidFill>
                <a:latin typeface="+mn-ea"/>
              </a:rPr>
              <a:t>、</a:t>
            </a:r>
            <a:r>
              <a:rPr kumimoji="1" lang="en-US" altLang="ja-JP" sz="1050" dirty="0">
                <a:solidFill>
                  <a:srgbClr val="222222"/>
                </a:solidFill>
                <a:latin typeface="+mn-ea"/>
                <a:hlinkClick r:id="rId34" action="ppaction://hlinksldjump"/>
              </a:rPr>
              <a:t>13-2-8</a:t>
            </a:r>
            <a:r>
              <a:rPr kumimoji="1" lang="ja-JP" altLang="en-US" sz="1050" dirty="0">
                <a:solidFill>
                  <a:srgbClr val="222222"/>
                </a:solidFill>
                <a:latin typeface="+mn-ea"/>
              </a:rPr>
              <a:t>、</a:t>
            </a:r>
            <a:r>
              <a:rPr kumimoji="1" lang="en-US" altLang="ja-JP" sz="1050" dirty="0">
                <a:solidFill>
                  <a:srgbClr val="222222"/>
                </a:solidFill>
                <a:latin typeface="+mn-ea"/>
                <a:hlinkClick r:id="rId35" action="ppaction://hlinksldjump"/>
              </a:rPr>
              <a:t>14-1-1</a:t>
            </a:r>
            <a:r>
              <a:rPr kumimoji="1" lang="ja-JP" altLang="en-US" sz="1050" dirty="0">
                <a:solidFill>
                  <a:srgbClr val="222222"/>
                </a:solidFill>
                <a:latin typeface="+mn-ea"/>
              </a:rPr>
              <a:t>、</a:t>
            </a:r>
            <a:r>
              <a:rPr kumimoji="1" lang="en-US" altLang="ja-JP" sz="1050" dirty="0">
                <a:solidFill>
                  <a:srgbClr val="222222"/>
                </a:solidFill>
                <a:latin typeface="+mn-ea"/>
                <a:hlinkClick r:id="rId13" action="ppaction://hlinksldjump"/>
              </a:rPr>
              <a:t>14-1-2</a:t>
            </a:r>
            <a:r>
              <a:rPr kumimoji="1" lang="ja-JP" altLang="en-US" sz="1050" dirty="0">
                <a:solidFill>
                  <a:srgbClr val="222222"/>
                </a:solidFill>
                <a:latin typeface="+mn-ea"/>
              </a:rPr>
              <a:t>、</a:t>
            </a:r>
            <a:r>
              <a:rPr kumimoji="1" lang="en-US" altLang="ja-JP" sz="1050" dirty="0">
                <a:solidFill>
                  <a:srgbClr val="222222"/>
                </a:solidFill>
                <a:latin typeface="+mn-ea"/>
                <a:hlinkClick r:id="rId36" action="ppaction://hlinksldjump"/>
              </a:rPr>
              <a:t>15-1-1</a:t>
            </a:r>
            <a:r>
              <a:rPr kumimoji="1" lang="ja-JP" altLang="en-US" sz="1050" dirty="0">
                <a:solidFill>
                  <a:srgbClr val="222222"/>
                </a:solidFill>
                <a:latin typeface="+mn-ea"/>
              </a:rPr>
              <a:t>、</a:t>
            </a:r>
            <a:r>
              <a:rPr kumimoji="1" lang="en-US" altLang="ja-JP" sz="1050" dirty="0">
                <a:solidFill>
                  <a:srgbClr val="222222"/>
                </a:solidFill>
                <a:latin typeface="+mn-ea"/>
                <a:hlinkClick r:id="rId37" action="ppaction://hlinksldjump"/>
              </a:rPr>
              <a:t>16-1-1</a:t>
            </a:r>
            <a:r>
              <a:rPr kumimoji="1" lang="ja-JP" altLang="en-US" sz="1050" dirty="0">
                <a:solidFill>
                  <a:srgbClr val="222222"/>
                </a:solidFill>
                <a:latin typeface="+mn-ea"/>
              </a:rPr>
              <a:t>、</a:t>
            </a:r>
            <a:r>
              <a:rPr kumimoji="1" lang="en-US" altLang="ja-JP" sz="1050" dirty="0">
                <a:solidFill>
                  <a:srgbClr val="222222"/>
                </a:solidFill>
                <a:latin typeface="+mn-ea"/>
                <a:hlinkClick r:id="rId38" action="ppaction://hlinksldjump"/>
              </a:rPr>
              <a:t>17-1-1</a:t>
            </a:r>
            <a:r>
              <a:rPr kumimoji="1" lang="ja-JP" altLang="en-US" sz="1050" dirty="0">
                <a:solidFill>
                  <a:srgbClr val="222222"/>
                </a:solidFill>
                <a:latin typeface="+mn-ea"/>
              </a:rPr>
              <a:t>、</a:t>
            </a:r>
            <a:r>
              <a:rPr kumimoji="1" lang="en-US" altLang="ja-JP" sz="1050" dirty="0">
                <a:solidFill>
                  <a:srgbClr val="222222"/>
                </a:solidFill>
                <a:latin typeface="+mn-ea"/>
                <a:hlinkClick r:id="rId39" action="ppaction://hlinksldjump"/>
              </a:rPr>
              <a:t>17-1-2</a:t>
            </a:r>
            <a:r>
              <a:rPr kumimoji="1" lang="ja-JP" altLang="en-US" sz="1050" dirty="0">
                <a:solidFill>
                  <a:srgbClr val="222222"/>
                </a:solidFill>
                <a:latin typeface="+mn-ea"/>
              </a:rPr>
              <a:t>、</a:t>
            </a:r>
            <a:r>
              <a:rPr kumimoji="1" lang="en-US" altLang="ja-JP" sz="1050" dirty="0">
                <a:solidFill>
                  <a:srgbClr val="222222"/>
                </a:solidFill>
                <a:latin typeface="+mn-ea"/>
                <a:hlinkClick r:id="rId40" action="ppaction://hlinksldjump"/>
              </a:rPr>
              <a:t>19-1-1</a:t>
            </a:r>
            <a:r>
              <a:rPr kumimoji="1" lang="ja-JP" altLang="en-US" sz="1050" dirty="0">
                <a:solidFill>
                  <a:srgbClr val="222222"/>
                </a:solidFill>
                <a:latin typeface="+mn-ea"/>
              </a:rPr>
              <a:t>、</a:t>
            </a:r>
            <a:r>
              <a:rPr kumimoji="1" lang="en-US" altLang="ja-JP" sz="1050" dirty="0">
                <a:solidFill>
                  <a:srgbClr val="222222"/>
                </a:solidFill>
                <a:latin typeface="+mn-ea"/>
                <a:hlinkClick r:id="rId41" action="ppaction://hlinksldjump"/>
              </a:rPr>
              <a:t>19-1-2</a:t>
            </a:r>
            <a:r>
              <a:rPr kumimoji="1" lang="ja-JP" altLang="en-US" sz="1050" dirty="0">
                <a:solidFill>
                  <a:srgbClr val="222222"/>
                </a:solidFill>
                <a:latin typeface="+mn-ea"/>
              </a:rPr>
              <a:t>、</a:t>
            </a:r>
            <a:r>
              <a:rPr kumimoji="1" lang="en-US" altLang="ja-JP" sz="1050" dirty="0">
                <a:solidFill>
                  <a:srgbClr val="222222"/>
                </a:solidFill>
                <a:latin typeface="+mn-ea"/>
                <a:hlinkClick r:id="rId42" action="ppaction://hlinksldjump"/>
              </a:rPr>
              <a:t>19-2-11</a:t>
            </a:r>
            <a:r>
              <a:rPr kumimoji="1" lang="ja-JP" altLang="en-US" sz="1050" dirty="0">
                <a:solidFill>
                  <a:srgbClr val="222222"/>
                </a:solidFill>
                <a:latin typeface="+mn-ea"/>
              </a:rPr>
              <a:t>、</a:t>
            </a:r>
            <a:r>
              <a:rPr kumimoji="1" lang="en-US" altLang="ja-JP" sz="1050" dirty="0">
                <a:solidFill>
                  <a:srgbClr val="222222"/>
                </a:solidFill>
                <a:latin typeface="+mn-ea"/>
                <a:hlinkClick r:id="rId43" action="ppaction://hlinksldjump"/>
              </a:rPr>
              <a:t>19-2-14</a:t>
            </a:r>
            <a:r>
              <a:rPr kumimoji="1" lang="ja-JP" altLang="en-US" sz="1050" dirty="0">
                <a:solidFill>
                  <a:srgbClr val="222222"/>
                </a:solidFill>
                <a:latin typeface="+mn-ea"/>
              </a:rPr>
              <a:t>、</a:t>
            </a:r>
            <a:r>
              <a:rPr kumimoji="1" lang="en-US" altLang="ja-JP" sz="1050" dirty="0">
                <a:solidFill>
                  <a:srgbClr val="222222"/>
                </a:solidFill>
                <a:latin typeface="+mn-ea"/>
                <a:hlinkClick r:id="rId44" action="ppaction://hlinksldjump"/>
              </a:rPr>
              <a:t>19-2-15</a:t>
            </a:r>
            <a:r>
              <a:rPr kumimoji="1" lang="ja-JP" altLang="en-US" sz="1050" dirty="0">
                <a:solidFill>
                  <a:srgbClr val="222222"/>
                </a:solidFill>
                <a:latin typeface="+mn-ea"/>
              </a:rPr>
              <a:t>、</a:t>
            </a:r>
            <a:r>
              <a:rPr kumimoji="1" lang="en-US" altLang="ja-JP" sz="1050" dirty="0">
                <a:solidFill>
                  <a:srgbClr val="222222"/>
                </a:solidFill>
                <a:latin typeface="+mn-ea"/>
                <a:hlinkClick r:id="rId45" action="ppaction://hlinksldjump"/>
              </a:rPr>
              <a:t>19-2-16</a:t>
            </a:r>
            <a:r>
              <a:rPr kumimoji="1" lang="ja-JP" altLang="en-US" sz="1050" dirty="0">
                <a:solidFill>
                  <a:srgbClr val="222222"/>
                </a:solidFill>
                <a:latin typeface="+mn-ea"/>
              </a:rPr>
              <a:t>、</a:t>
            </a:r>
            <a:r>
              <a:rPr kumimoji="1" lang="en-US" altLang="ja-JP" sz="1050" dirty="0">
                <a:solidFill>
                  <a:srgbClr val="222222"/>
                </a:solidFill>
                <a:latin typeface="+mn-ea"/>
                <a:hlinkClick r:id="rId46" action="ppaction://hlinksldjump"/>
              </a:rPr>
              <a:t>19-2-17</a:t>
            </a:r>
            <a:r>
              <a:rPr kumimoji="1" lang="ja-JP" altLang="en-US" sz="1050" dirty="0">
                <a:solidFill>
                  <a:srgbClr val="222222"/>
                </a:solidFill>
                <a:latin typeface="+mn-ea"/>
              </a:rPr>
              <a:t>、</a:t>
            </a:r>
            <a:r>
              <a:rPr kumimoji="1" lang="en-US" altLang="ja-JP" sz="1050" dirty="0">
                <a:solidFill>
                  <a:srgbClr val="222222"/>
                </a:solidFill>
                <a:latin typeface="+mn-ea"/>
                <a:hlinkClick r:id="rId47" action="ppaction://hlinksldjump"/>
              </a:rPr>
              <a:t>19-3-1</a:t>
            </a:r>
            <a:endParaRPr kumimoji="1" lang="en-US" altLang="ja-JP" sz="1050" dirty="0">
              <a:solidFill>
                <a:srgbClr val="222222"/>
              </a:solidFill>
              <a:latin typeface="+mn-ea"/>
            </a:endParaRPr>
          </a:p>
          <a:p>
            <a:pPr>
              <a:defRPr/>
            </a:pPr>
            <a:endParaRPr kumimoji="1" lang="en-US" altLang="ja-JP" sz="1050" b="1" i="0" u="none" strike="noStrike" kern="1200" dirty="0">
              <a:solidFill>
                <a:srgbClr val="2F5597"/>
              </a:solidFill>
              <a:effectLst/>
              <a:latin typeface="+mn-ea"/>
            </a:endParaRPr>
          </a:p>
          <a:p>
            <a:pPr marL="0" marR="0" indent="0" algn="l" rtl="0" eaLnBrk="1" fontAlgn="auto" latinLnBrk="0" hangingPunct="1">
              <a:spcBef>
                <a:spcPts val="0"/>
              </a:spcBef>
              <a:spcAft>
                <a:spcPts val="0"/>
              </a:spcAft>
            </a:pPr>
            <a:r>
              <a:rPr kumimoji="1" lang="en-US"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リスク評価</a:t>
            </a:r>
            <a:endParaRPr lang="ja-JP" altLang="ja-JP" sz="180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ja-JP" sz="1050" b="0" i="0" u="none" strike="noStrike" kern="1200" dirty="0">
                <a:solidFill>
                  <a:srgbClr val="222222"/>
                </a:solidFill>
                <a:effectLst/>
                <a:latin typeface="+mn-ea"/>
              </a:rPr>
              <a:t>組織やプロジェクトにおける特定されたリスクに対して、重要度や影響度を評価するプロセス</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7" action="ppaction://hlinksldjump"/>
              </a:rPr>
              <a:t>2-3-2</a:t>
            </a:r>
            <a:r>
              <a:rPr kumimoji="1" lang="ja-JP" altLang="en-US" sz="1050" b="0" i="0" u="none" strike="noStrike" kern="1200" dirty="0">
                <a:solidFill>
                  <a:srgbClr val="222222"/>
                </a:solidFill>
                <a:effectLst/>
                <a:latin typeface="+mn-ea"/>
              </a:rPr>
              <a:t>、</a:t>
            </a:r>
            <a:r>
              <a:rPr kumimoji="1" lang="en-US" altLang="ja-JP" sz="1050" dirty="0">
                <a:solidFill>
                  <a:srgbClr val="222222"/>
                </a:solidFill>
                <a:latin typeface="+mn-ea"/>
                <a:hlinkClick r:id="rId18" action="ppaction://hlinksldjump"/>
              </a:rPr>
              <a:t>3</a:t>
            </a:r>
            <a:r>
              <a:rPr kumimoji="1" lang="en-US" altLang="ja-JP" sz="1050" b="0" i="0" u="none" strike="noStrike" kern="1200" dirty="0">
                <a:solidFill>
                  <a:srgbClr val="222222"/>
                </a:solidFill>
                <a:effectLst/>
                <a:latin typeface="+mn-ea"/>
                <a:hlinkClick r:id="rId18" action="ppaction://hlinksldjump"/>
              </a:rPr>
              <a:t>-4-1</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8" action="ppaction://hlinksldjump"/>
              </a:rPr>
              <a:t>7-3-2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24" action="ppaction://hlinksldjump"/>
              </a:rPr>
              <a:t>11-1-2</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49" action="ppaction://hlinksldjump"/>
              </a:rPr>
              <a:t>11-2-4</a:t>
            </a:r>
            <a:r>
              <a:rPr kumimoji="1" lang="ja-JP" altLang="en-US" sz="1050" b="0" i="0" u="none" strike="noStrike" kern="1200" dirty="0">
                <a:solidFill>
                  <a:srgbClr val="222222"/>
                </a:solidFill>
                <a:effectLst/>
                <a:latin typeface="+mn-ea"/>
              </a:rPr>
              <a:t>、</a:t>
            </a:r>
            <a:r>
              <a:rPr kumimoji="1" lang="en-US" altLang="ja-JP" sz="1050" b="0" i="0" u="none" strike="noStrike" kern="1200" dirty="0">
                <a:solidFill>
                  <a:srgbClr val="222222"/>
                </a:solidFill>
                <a:effectLst/>
                <a:latin typeface="+mn-ea"/>
                <a:hlinkClick r:id="rId50" action="ppaction://hlinksldjump"/>
              </a:rPr>
              <a:t>11-3-1</a:t>
            </a:r>
            <a:r>
              <a:rPr kumimoji="1" lang="ja-JP" altLang="en-US" sz="1050" dirty="0">
                <a:solidFill>
                  <a:srgbClr val="222222"/>
                </a:solidFill>
                <a:latin typeface="+mn-ea"/>
              </a:rPr>
              <a:t>、</a:t>
            </a:r>
            <a:r>
              <a:rPr kumimoji="1" lang="en-US" altLang="ja-JP" sz="1050" dirty="0">
                <a:solidFill>
                  <a:srgbClr val="222222"/>
                </a:solidFill>
                <a:latin typeface="+mn-ea"/>
                <a:hlinkClick r:id="rId29" action="ppaction://hlinksldjump"/>
              </a:rPr>
              <a:t>12-2-1</a:t>
            </a:r>
            <a:r>
              <a:rPr kumimoji="1" lang="ja-JP" altLang="en-US" sz="1050" dirty="0">
                <a:solidFill>
                  <a:srgbClr val="222222"/>
                </a:solidFill>
                <a:latin typeface="+mn-ea"/>
              </a:rPr>
              <a:t>、</a:t>
            </a:r>
            <a:r>
              <a:rPr kumimoji="1" lang="en-US" altLang="ja-JP" sz="1050" dirty="0">
                <a:solidFill>
                  <a:srgbClr val="222222"/>
                </a:solidFill>
                <a:latin typeface="+mn-ea"/>
                <a:hlinkClick r:id="rId51" action="ppaction://hlinksldjump"/>
              </a:rPr>
              <a:t>13-2-4</a:t>
            </a:r>
            <a:r>
              <a:rPr kumimoji="1" lang="ja-JP" altLang="en-US" sz="1050" dirty="0">
                <a:solidFill>
                  <a:srgbClr val="222222"/>
                </a:solidFill>
                <a:latin typeface="+mn-ea"/>
              </a:rPr>
              <a:t>、</a:t>
            </a:r>
            <a:r>
              <a:rPr kumimoji="1" lang="ja-JP" altLang="en-US" sz="1050" dirty="0">
                <a:solidFill>
                  <a:srgbClr val="222222"/>
                </a:solidFill>
                <a:latin typeface="+mn-ea"/>
                <a:hlinkClick r:id="rId52" action="ppaction://hlinksldjump"/>
              </a:rPr>
              <a:t>第</a:t>
            </a:r>
            <a:r>
              <a:rPr kumimoji="1" lang="en-US" altLang="ja-JP" sz="1050" dirty="0">
                <a:solidFill>
                  <a:srgbClr val="222222"/>
                </a:solidFill>
                <a:latin typeface="+mn-ea"/>
                <a:hlinkClick r:id="rId52" action="ppaction://hlinksldjump"/>
              </a:rPr>
              <a:t>13</a:t>
            </a:r>
            <a:r>
              <a:rPr kumimoji="1" lang="ja-JP" altLang="en-US" sz="1050" dirty="0">
                <a:solidFill>
                  <a:srgbClr val="222222"/>
                </a:solidFill>
                <a:latin typeface="+mn-ea"/>
                <a:hlinkClick r:id="rId52" action="ppaction://hlinksldjump"/>
              </a:rPr>
              <a:t>章コラム</a:t>
            </a:r>
            <a:r>
              <a:rPr kumimoji="1" lang="ja-JP" altLang="en-US" sz="1050" dirty="0">
                <a:solidFill>
                  <a:srgbClr val="222222"/>
                </a:solidFill>
                <a:latin typeface="+mn-ea"/>
              </a:rPr>
              <a:t>、</a:t>
            </a:r>
            <a:r>
              <a:rPr kumimoji="1" lang="en-US" altLang="ja-JP" sz="1050" dirty="0">
                <a:solidFill>
                  <a:srgbClr val="222222"/>
                </a:solidFill>
                <a:latin typeface="+mn-ea"/>
                <a:hlinkClick r:id="rId53" action="ppaction://hlinksldjump"/>
              </a:rPr>
              <a:t>17-2-4</a:t>
            </a:r>
            <a:r>
              <a:rPr kumimoji="1" lang="ja-JP" altLang="en-US" sz="1050" dirty="0">
                <a:solidFill>
                  <a:srgbClr val="222222"/>
                </a:solidFill>
                <a:latin typeface="+mn-ea"/>
              </a:rPr>
              <a:t>、</a:t>
            </a:r>
            <a:r>
              <a:rPr kumimoji="1" lang="en-US" altLang="ja-JP" sz="1050" dirty="0">
                <a:solidFill>
                  <a:srgbClr val="222222"/>
                </a:solidFill>
                <a:latin typeface="+mn-ea"/>
                <a:hlinkClick r:id="rId54" action="ppaction://hlinksldjump"/>
              </a:rPr>
              <a:t>19-2-11</a:t>
            </a:r>
            <a:endParaRPr kumimoji="1" lang="en-US" altLang="ja-JP" sz="1050" b="0" i="0" u="none" strike="noStrike" kern="1200" dirty="0">
              <a:solidFill>
                <a:srgbClr val="222222"/>
              </a:solidFill>
              <a:effectLst/>
              <a:latin typeface="+mn-ea"/>
            </a:endParaRPr>
          </a:p>
          <a:p>
            <a:pPr marL="0" marR="0" indent="0" algn="l" rtl="0" eaLnBrk="1" fontAlgn="auto" latinLnBrk="0" hangingPunct="1">
              <a:spcBef>
                <a:spcPts val="0"/>
              </a:spcBef>
              <a:spcAft>
                <a:spcPts val="0"/>
              </a:spcAft>
            </a:pPr>
            <a:r>
              <a:rPr kumimoji="1" lang="ja-JP" altLang="ja-JP" sz="1050" b="1" i="0" u="none" strike="noStrike" kern="1200" dirty="0">
                <a:solidFill>
                  <a:srgbClr val="2F5597"/>
                </a:solidFill>
                <a:effectLst/>
                <a:latin typeface="+mn-ea"/>
              </a:rPr>
              <a:t>■</a:t>
            </a:r>
            <a:r>
              <a:rPr kumimoji="1" lang="ja-JP" altLang="ja-JP" sz="1050" b="1" dirty="0">
                <a:solidFill>
                  <a:schemeClr val="accent1">
                    <a:lumMod val="75000"/>
                  </a:schemeClr>
                </a:solidFill>
                <a:latin typeface="+mn-ea"/>
              </a:rPr>
              <a:t>リモートデスクトップ接続</a:t>
            </a:r>
            <a:endParaRPr lang="ja-JP" altLang="ja-JP" sz="1800" b="0" i="0" u="none" strike="noStrike" dirty="0">
              <a:solidFill>
                <a:schemeClr val="accent1">
                  <a:lumMod val="75000"/>
                </a:schemeClr>
              </a:solidFill>
              <a:effectLst/>
              <a:latin typeface="+mn-ea"/>
            </a:endParaRPr>
          </a:p>
          <a:p>
            <a:pPr marL="0" marR="0" indent="0" algn="l" rtl="0" eaLnBrk="1" fontAlgn="auto" latinLnBrk="0" hangingPunct="1">
              <a:spcBef>
                <a:spcPts val="0"/>
              </a:spcBef>
              <a:spcAft>
                <a:spcPts val="0"/>
              </a:spcAft>
            </a:pPr>
            <a:r>
              <a:rPr kumimoji="1" lang="ja-JP" altLang="en-US" sz="1050" b="0" i="0" u="none" strike="noStrike" kern="1200" dirty="0">
                <a:solidFill>
                  <a:srgbClr val="222222"/>
                </a:solidFill>
                <a:effectLst/>
                <a:latin typeface="+mn-ea"/>
              </a:rPr>
              <a:t>パソコン、タブレット、スマートフォンなどのデバイスを使用して、遠隔地から特定のパソコンに接続する方法</a:t>
            </a:r>
            <a:endParaRPr kumimoji="1" lang="en-US" altLang="ja-JP" sz="1050" b="0" i="0" u="none" strike="noStrike" kern="1200" dirty="0">
              <a:solidFill>
                <a:srgbClr val="222222"/>
              </a:solidFill>
              <a:effectLst/>
              <a:latin typeface="+mn-ea"/>
            </a:endParaRPr>
          </a:p>
          <a:p>
            <a:r>
              <a:rPr kumimoji="1" lang="en-US" altLang="ja-JP" sz="1050" b="0" i="0" u="none" strike="noStrike" kern="1200" dirty="0">
                <a:solidFill>
                  <a:srgbClr val="222222"/>
                </a:solidFill>
                <a:effectLst/>
                <a:latin typeface="+mn-ea"/>
              </a:rPr>
              <a:t>…………………    </a:t>
            </a:r>
            <a:r>
              <a:rPr kumimoji="1" lang="en-US" altLang="ja-JP" sz="1050" b="0" i="0" u="none" strike="noStrike" kern="1200" dirty="0">
                <a:solidFill>
                  <a:srgbClr val="222222"/>
                </a:solidFill>
                <a:effectLst/>
                <a:latin typeface="+mn-ea"/>
                <a:hlinkClick r:id="rId5" action="ppaction://hlinksldjump"/>
              </a:rPr>
              <a:t>2-2-2</a:t>
            </a:r>
            <a:endParaRPr kumimoji="1" lang="en-US" altLang="ja-JP" sz="1050" b="0" i="0" u="none" strike="noStrike" kern="1200" dirty="0">
              <a:solidFill>
                <a:srgbClr val="222222"/>
              </a:solidFill>
              <a:effectLst/>
              <a:latin typeface="+mn-ea"/>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dirty="0">
              <a:solidFill>
                <a:srgbClr val="2F5597"/>
              </a:solidFill>
              <a:effectLst/>
              <a:latin typeface="+mn-ea"/>
            </a:endParaRPr>
          </a:p>
        </p:txBody>
      </p:sp>
    </p:spTree>
    <p:extLst>
      <p:ext uri="{BB962C8B-B14F-4D97-AF65-F5344CB8AC3E}">
        <p14:creationId xmlns:p14="http://schemas.microsoft.com/office/powerpoint/2010/main" val="3860730317"/>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 5">
            <a:extLst>
              <a:ext uri="{FF2B5EF4-FFF2-40B4-BE49-F238E27FC236}">
                <a16:creationId xmlns:a16="http://schemas.microsoft.com/office/drawing/2014/main" id="{BD2C5FC8-98B3-511B-7371-D341FAA60422}"/>
              </a:ext>
            </a:extLst>
          </p:cNvPr>
          <p:cNvGraphicFramePr>
            <a:graphicFrameLocks noGrp="1"/>
          </p:cNvGraphicFramePr>
          <p:nvPr>
            <p:extLst>
              <p:ext uri="{D42A27DB-BD31-4B8C-83A1-F6EECF244321}">
                <p14:modId xmlns:p14="http://schemas.microsoft.com/office/powerpoint/2010/main" val="281493335"/>
              </p:ext>
            </p:extLst>
          </p:nvPr>
        </p:nvGraphicFramePr>
        <p:xfrm>
          <a:off x="622800" y="3408269"/>
          <a:ext cx="5612400" cy="588035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487458969"/>
                    </a:ext>
                  </a:extLst>
                </a:gridCol>
              </a:tblGrid>
              <a:tr h="370840">
                <a:tc>
                  <a:txBody>
                    <a:bodyPr/>
                    <a:lstStyle/>
                    <a:p>
                      <a:pPr>
                        <a:lnSpc>
                          <a:spcPct val="110000"/>
                        </a:lnSpc>
                      </a:pPr>
                      <a:r>
                        <a:rPr lang="ja-JP" altLang="ja-JP" sz="1400" b="0" spc="110" baseline="0">
                          <a:solidFill>
                            <a:srgbClr val="000000"/>
                          </a:solidFill>
                          <a:effectLst/>
                          <a:latin typeface="+mn-ea"/>
                          <a:ea typeface="+mn-ea"/>
                          <a:cs typeface="Segoe UI" panose="020B0502040204020203" pitchFamily="34" charset="0"/>
                        </a:rPr>
                        <a:t>中小企業向けサイバーセキュリティ実践ハンドブック</a:t>
                      </a:r>
                      <a:r>
                        <a:rPr lang="ja-JP" altLang="en-US" sz="1400" b="0" spc="110" baseline="0">
                          <a:solidFill>
                            <a:schemeClr val="dk1"/>
                          </a:solidFill>
                          <a:effectLst/>
                          <a:latin typeface="+mn-ea"/>
                          <a:ea typeface="+mn-ea"/>
                          <a:cs typeface="Segoe UI" panose="020B0502040204020203" pitchFamily="34" charset="0"/>
                        </a:rPr>
                        <a:t>　</a:t>
                      </a:r>
                      <a:endParaRPr lang="en-US" altLang="ja-JP" sz="1400" b="0" spc="110" baseline="0">
                        <a:solidFill>
                          <a:schemeClr val="dk1"/>
                        </a:solidFill>
                        <a:effectLst/>
                        <a:latin typeface="+mn-ea"/>
                        <a:ea typeface="+mn-ea"/>
                        <a:cs typeface="Segoe UI" panose="020B0502040204020203" pitchFamily="34" charset="0"/>
                      </a:endParaRPr>
                    </a:p>
                    <a:p>
                      <a:pPr>
                        <a:lnSpc>
                          <a:spcPct val="110000"/>
                        </a:lnSpc>
                      </a:pPr>
                      <a:r>
                        <a:rPr lang="ja-JP" altLang="ja-JP" sz="1200" b="0" spc="110" baseline="0">
                          <a:solidFill>
                            <a:srgbClr val="000000"/>
                          </a:solidFill>
                          <a:effectLst/>
                          <a:latin typeface="+mn-ea"/>
                          <a:ea typeface="+mn-ea"/>
                          <a:cs typeface="Segoe UI" panose="020B0502040204020203" pitchFamily="34" charset="0"/>
                        </a:rPr>
                        <a:t>中小企業も安心！セキュリティ対策で</a:t>
                      </a:r>
                      <a:r>
                        <a:rPr lang="en-US" altLang="ja-JP" sz="1200" b="0" spc="110" baseline="0">
                          <a:solidFill>
                            <a:srgbClr val="000000"/>
                          </a:solidFill>
                          <a:effectLst/>
                          <a:latin typeface="+mn-ea"/>
                          <a:ea typeface="+mn-ea"/>
                          <a:cs typeface="ＭＳ Ｐゴシック" panose="020B0600070205080204" pitchFamily="50" charset="-128"/>
                        </a:rPr>
                        <a:t>DX</a:t>
                      </a:r>
                      <a:r>
                        <a:rPr lang="ja-JP" altLang="ja-JP" sz="1200" b="0" spc="110" baseline="0">
                          <a:solidFill>
                            <a:srgbClr val="000000"/>
                          </a:solidFill>
                          <a:effectLst/>
                          <a:latin typeface="+mn-ea"/>
                          <a:ea typeface="+mn-ea"/>
                          <a:cs typeface="Segoe UI" panose="020B0502040204020203" pitchFamily="34" charset="0"/>
                        </a:rPr>
                        <a:t>を加速</a:t>
                      </a:r>
                      <a:endParaRPr lang="ja-JP" altLang="ja-JP" sz="1200" b="0" spc="110" baseline="0">
                        <a:effectLst/>
                        <a:latin typeface="+mn-ea"/>
                        <a:ea typeface="+mn-ea"/>
                        <a:cs typeface="ＭＳ Ｐゴシック" panose="020B0600070205080204" pitchFamily="50" charset="-128"/>
                      </a:endParaRP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718145389"/>
                  </a:ext>
                </a:extLst>
              </a:tr>
              <a:tr h="370840">
                <a:tc>
                  <a:txBody>
                    <a:bodyPr/>
                    <a:lstStyle/>
                    <a:p>
                      <a:pPr>
                        <a:lnSpc>
                          <a:spcPct val="110000"/>
                        </a:lnSpc>
                      </a:pPr>
                      <a:r>
                        <a:rPr kumimoji="1" lang="en-US" altLang="ja-JP" sz="1050" spc="110" baseline="0" dirty="0">
                          <a:latin typeface="+mn-ea"/>
                          <a:ea typeface="+mn-ea"/>
                        </a:rPr>
                        <a:t>2024</a:t>
                      </a:r>
                      <a:r>
                        <a:rPr kumimoji="1" lang="ja-JP" altLang="en-US" sz="1050" spc="110" baseline="0" dirty="0">
                          <a:latin typeface="+mn-ea"/>
                          <a:ea typeface="+mn-ea"/>
                        </a:rPr>
                        <a:t>年</a:t>
                      </a:r>
                      <a:r>
                        <a:rPr kumimoji="1" lang="en-US" altLang="ja-JP" sz="1050" spc="110" baseline="0" dirty="0">
                          <a:latin typeface="+mn-ea"/>
                          <a:ea typeface="+mn-ea"/>
                        </a:rPr>
                        <a:t>4</a:t>
                      </a:r>
                      <a:r>
                        <a:rPr kumimoji="1" lang="ja-JP" altLang="en-US" sz="1050" spc="110" baseline="0" dirty="0">
                          <a:latin typeface="+mn-ea"/>
                          <a:ea typeface="+mn-ea"/>
                        </a:rPr>
                        <a:t>月 </a:t>
                      </a:r>
                      <a:r>
                        <a:rPr kumimoji="1" lang="en-US" altLang="ja-JP" sz="1050" spc="110" baseline="0" dirty="0">
                          <a:latin typeface="+mn-ea"/>
                          <a:ea typeface="+mn-ea"/>
                        </a:rPr>
                        <a:t>Ver.1.0</a:t>
                      </a:r>
                      <a:r>
                        <a:rPr kumimoji="1" lang="ja-JP" altLang="en-US" sz="1050" spc="110" baseline="0" dirty="0">
                          <a:latin typeface="+mn-ea"/>
                          <a:ea typeface="+mn-ea"/>
                        </a:rPr>
                        <a:t> 初版発行</a:t>
                      </a:r>
                      <a:endParaRPr kumimoji="1" lang="en-US" altLang="ja-JP" sz="1050" spc="110" baseline="0" dirty="0">
                        <a:latin typeface="+mn-ea"/>
                        <a:ea typeface="+mn-ea"/>
                      </a:endParaRPr>
                    </a:p>
                    <a:p>
                      <a:pPr>
                        <a:lnSpc>
                          <a:spcPct val="110000"/>
                        </a:lnSpc>
                      </a:pPr>
                      <a:endParaRPr kumimoji="1" lang="en-US" altLang="ja-JP" sz="1050" spc="110" baseline="0" dirty="0">
                        <a:latin typeface="+mn-ea"/>
                        <a:ea typeface="+mn-ea"/>
                      </a:endParaRPr>
                    </a:p>
                    <a:p>
                      <a:pPr>
                        <a:lnSpc>
                          <a:spcPct val="110000"/>
                        </a:lnSpc>
                      </a:pPr>
                      <a:r>
                        <a:rPr kumimoji="1" lang="ja-JP" altLang="en-US" sz="1050" spc="110" baseline="0" dirty="0">
                          <a:latin typeface="+mn-ea"/>
                          <a:ea typeface="+mn-ea"/>
                        </a:rPr>
                        <a:t>編集・発行　</a:t>
                      </a:r>
                      <a:r>
                        <a:rPr kumimoji="1" lang="zh-TW" altLang="en-US" sz="1050" spc="110" baseline="0" dirty="0">
                          <a:latin typeface="+mn-ea"/>
                          <a:ea typeface="+mn-ea"/>
                        </a:rPr>
                        <a:t>東京都産業労働局商工部経営支援課</a:t>
                      </a:r>
                    </a:p>
                    <a:p>
                      <a:pPr>
                        <a:lnSpc>
                          <a:spcPct val="110000"/>
                        </a:lnSpc>
                      </a:pPr>
                      <a:r>
                        <a:rPr kumimoji="1" lang="zh-TW" altLang="en-US" sz="1050" spc="110" baseline="0" dirty="0">
                          <a:latin typeface="+mn-ea"/>
                          <a:ea typeface="+mn-ea"/>
                        </a:rPr>
                        <a:t>　</a:t>
                      </a:r>
                      <a:r>
                        <a:rPr kumimoji="1" lang="ja-JP" altLang="en-US" sz="1050" spc="110" baseline="0" dirty="0">
                          <a:latin typeface="+mn-ea"/>
                          <a:ea typeface="+mn-ea"/>
                        </a:rPr>
                        <a:t>　　　　　</a:t>
                      </a:r>
                      <a:r>
                        <a:rPr kumimoji="1" lang="zh-TW" altLang="en-US" sz="1050" spc="110" baseline="0" dirty="0">
                          <a:latin typeface="+mn-ea"/>
                          <a:ea typeface="+mn-ea"/>
                        </a:rPr>
                        <a:t>新宿区西新宿二丁目</a:t>
                      </a:r>
                      <a:r>
                        <a:rPr kumimoji="1" lang="en-US" altLang="zh-TW" sz="1050" spc="110" baseline="0" dirty="0">
                          <a:latin typeface="+mn-ea"/>
                          <a:ea typeface="+mn-ea"/>
                        </a:rPr>
                        <a:t>8</a:t>
                      </a:r>
                      <a:r>
                        <a:rPr kumimoji="1" lang="zh-TW" altLang="en-US" sz="1050" spc="110" baseline="0" dirty="0">
                          <a:latin typeface="+mn-ea"/>
                          <a:ea typeface="+mn-ea"/>
                        </a:rPr>
                        <a:t>番</a:t>
                      </a:r>
                      <a:r>
                        <a:rPr kumimoji="1" lang="en-US" altLang="zh-TW" sz="1050" spc="110" baseline="0" dirty="0">
                          <a:latin typeface="+mn-ea"/>
                          <a:ea typeface="+mn-ea"/>
                        </a:rPr>
                        <a:t>1</a:t>
                      </a:r>
                      <a:r>
                        <a:rPr kumimoji="1" lang="zh-TW" altLang="en-US" sz="1050" spc="110" baseline="0" dirty="0">
                          <a:latin typeface="+mn-ea"/>
                          <a:ea typeface="+mn-ea"/>
                        </a:rPr>
                        <a:t>号</a:t>
                      </a:r>
                    </a:p>
                    <a:p>
                      <a:pPr>
                        <a:lnSpc>
                          <a:spcPct val="110000"/>
                        </a:lnSpc>
                      </a:pPr>
                      <a:endParaRPr kumimoji="1" lang="en-US" altLang="zh-TW" sz="1050" spc="110" baseline="0" dirty="0">
                        <a:latin typeface="+mn-ea"/>
                        <a:ea typeface="+mn-ea"/>
                      </a:endParaRPr>
                    </a:p>
                    <a:p>
                      <a:pPr>
                        <a:lnSpc>
                          <a:spcPct val="110000"/>
                        </a:lnSpc>
                      </a:pPr>
                      <a:r>
                        <a:rPr kumimoji="1" lang="zh-TW" altLang="en-US" sz="1050" spc="110" baseline="0" dirty="0">
                          <a:latin typeface="+mn-ea"/>
                          <a:ea typeface="+mn-ea"/>
                        </a:rPr>
                        <a:t>電話番号</a:t>
                      </a:r>
                      <a:r>
                        <a:rPr kumimoji="1" lang="ja-JP" altLang="en-US" sz="1050" spc="110" baseline="0" dirty="0">
                          <a:latin typeface="+mn-ea"/>
                          <a:ea typeface="+mn-ea"/>
                        </a:rPr>
                        <a:t>　　</a:t>
                      </a:r>
                      <a:r>
                        <a:rPr kumimoji="1" lang="en-US" altLang="zh-TW" sz="1050" spc="110" baseline="0" dirty="0">
                          <a:latin typeface="+mn-ea"/>
                          <a:ea typeface="+mn-ea"/>
                        </a:rPr>
                        <a:t>03-5320-4770</a:t>
                      </a:r>
                    </a:p>
                    <a:p>
                      <a:pPr>
                        <a:lnSpc>
                          <a:spcPct val="110000"/>
                        </a:lnSpc>
                      </a:pPr>
                      <a:endParaRPr kumimoji="1" lang="en-US" altLang="ja-JP" sz="1050" spc="110" baseline="0" dirty="0">
                        <a:latin typeface="+mn-ea"/>
                        <a:ea typeface="+mn-ea"/>
                      </a:endParaRPr>
                    </a:p>
                    <a:p>
                      <a:pPr>
                        <a:lnSpc>
                          <a:spcPct val="110000"/>
                        </a:lnSpc>
                      </a:pPr>
                      <a:r>
                        <a:rPr kumimoji="1" lang="ja-JP" altLang="en-US" sz="1050" spc="110" baseline="0" dirty="0">
                          <a:latin typeface="+mn-ea"/>
                          <a:ea typeface="+mn-ea"/>
                        </a:rPr>
                        <a:t>監修　　　　前川 徹</a:t>
                      </a:r>
                    </a:p>
                    <a:p>
                      <a:pPr>
                        <a:lnSpc>
                          <a:spcPct val="110000"/>
                        </a:lnSpc>
                      </a:pPr>
                      <a:r>
                        <a:rPr kumimoji="1" lang="ja-JP" altLang="en-US" sz="1050" spc="110" baseline="0" dirty="0">
                          <a:latin typeface="+mn-ea"/>
                          <a:ea typeface="+mn-ea"/>
                        </a:rPr>
                        <a:t>　　　　　　東京通信大学 情報マネジメント学部 教授</a:t>
                      </a:r>
                    </a:p>
                    <a:p>
                      <a:pPr>
                        <a:lnSpc>
                          <a:spcPct val="110000"/>
                        </a:lnSpc>
                      </a:pPr>
                      <a:r>
                        <a:rPr kumimoji="1" lang="ja-JP" altLang="en-US" sz="1050" spc="110" baseline="0" dirty="0">
                          <a:latin typeface="+mn-ea"/>
                          <a:ea typeface="+mn-ea"/>
                        </a:rPr>
                        <a:t>　　　　　　肩書は発行当時</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773124814"/>
                  </a:ext>
                </a:extLst>
              </a:tr>
              <a:tr h="370840">
                <a:tc>
                  <a:txBody>
                    <a:bodyPr/>
                    <a:lstStyle/>
                    <a:p>
                      <a:pPr>
                        <a:lnSpc>
                          <a:spcPct val="110000"/>
                        </a:lnSpc>
                      </a:pPr>
                      <a:r>
                        <a:rPr kumimoji="1" lang="ja-JP" altLang="en-US" sz="1050" spc="110" baseline="0">
                          <a:latin typeface="+mn-ea"/>
                          <a:ea typeface="+mn-ea"/>
                        </a:rPr>
                        <a:t>ガイドブックの利用について</a:t>
                      </a:r>
                    </a:p>
                    <a:p>
                      <a:pPr>
                        <a:lnSpc>
                          <a:spcPct val="110000"/>
                        </a:lnSpc>
                      </a:pPr>
                      <a:r>
                        <a:rPr kumimoji="1" lang="ja-JP" altLang="en-US" sz="1050" spc="110" baseline="0">
                          <a:latin typeface="+mn-ea"/>
                          <a:ea typeface="+mn-ea"/>
                        </a:rPr>
                        <a:t>このガイドブックは、東京都が著作権を保有しておりますが、利用に際しては、非営利目的、サイバーセキュリティ対策の普及・啓発目的であれば、事前の申請などは必要ありません。</a:t>
                      </a:r>
                    </a:p>
                    <a:p>
                      <a:pPr>
                        <a:lnSpc>
                          <a:spcPct val="110000"/>
                        </a:lnSpc>
                      </a:pPr>
                      <a:r>
                        <a:rPr kumimoji="1" lang="ja-JP" altLang="en-US" sz="1050" spc="110" baseline="0">
                          <a:latin typeface="+mn-ea"/>
                          <a:ea typeface="+mn-ea"/>
                        </a:rPr>
                        <a:t>全体を利用されるのであればそのままご利用いただけます。</a:t>
                      </a:r>
                      <a:endParaRPr kumimoji="1" lang="en-US" altLang="ja-JP" sz="1050" spc="110" baseline="0">
                        <a:latin typeface="+mn-ea"/>
                        <a:ea typeface="+mn-ea"/>
                      </a:endParaRPr>
                    </a:p>
                    <a:p>
                      <a:pPr>
                        <a:lnSpc>
                          <a:spcPct val="110000"/>
                        </a:lnSpc>
                      </a:pPr>
                      <a:r>
                        <a:rPr kumimoji="1" lang="ja-JP" altLang="en-US" sz="1050" spc="110" baseline="0">
                          <a:latin typeface="+mn-ea"/>
                          <a:ea typeface="+mn-ea"/>
                        </a:rPr>
                        <a:t>また、一部分の「引用・参考・参照・転載」であれば、出典元を明記して頂ければご利用いただけます。</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284717859"/>
                  </a:ext>
                </a:extLst>
              </a:tr>
              <a:tr h="370840">
                <a:tc>
                  <a:txBody>
                    <a:bodyPr/>
                    <a:lstStyle/>
                    <a:p>
                      <a:pPr>
                        <a:lnSpc>
                          <a:spcPct val="110000"/>
                        </a:lnSpc>
                      </a:pPr>
                      <a:r>
                        <a:rPr kumimoji="1" lang="ja-JP" altLang="en-US" sz="1050" spc="110" baseline="0">
                          <a:latin typeface="+mn-ea"/>
                          <a:ea typeface="+mn-ea"/>
                        </a:rPr>
                        <a:t>このガイドブックは、利用の条件として、クリエイティブコモンズライセンス 「表示</a:t>
                      </a:r>
                      <a:r>
                        <a:rPr kumimoji="1" lang="en-US" altLang="ja-JP" sz="1050" spc="110" baseline="0">
                          <a:latin typeface="+mn-ea"/>
                          <a:ea typeface="+mn-ea"/>
                        </a:rPr>
                        <a:t>-</a:t>
                      </a:r>
                      <a:r>
                        <a:rPr kumimoji="1" lang="ja-JP" altLang="en-US" sz="1050" spc="110" baseline="0">
                          <a:latin typeface="+mn-ea"/>
                          <a:ea typeface="+mn-ea"/>
                        </a:rPr>
                        <a:t>非営利</a:t>
                      </a:r>
                      <a:r>
                        <a:rPr kumimoji="1" lang="en-US" altLang="ja-JP" sz="1050" spc="110" baseline="0">
                          <a:latin typeface="+mn-ea"/>
                          <a:ea typeface="+mn-ea"/>
                        </a:rPr>
                        <a:t>-</a:t>
                      </a:r>
                      <a:r>
                        <a:rPr kumimoji="1" lang="ja-JP" altLang="en-US" sz="1050" spc="110" baseline="0">
                          <a:latin typeface="+mn-ea"/>
                          <a:ea typeface="+mn-ea"/>
                        </a:rPr>
                        <a:t>継承</a:t>
                      </a:r>
                      <a:r>
                        <a:rPr kumimoji="1" lang="en-US" altLang="ja-JP" sz="1050" spc="110" baseline="0">
                          <a:latin typeface="+mn-ea"/>
                          <a:ea typeface="+mn-ea"/>
                        </a:rPr>
                        <a:t>4.0</a:t>
                      </a:r>
                      <a:r>
                        <a:rPr kumimoji="1" lang="ja-JP" altLang="en-US" sz="1050" spc="110" baseline="0">
                          <a:latin typeface="+mn-ea"/>
                          <a:ea typeface="+mn-ea"/>
                        </a:rPr>
                        <a:t>国際（</a:t>
                      </a:r>
                      <a:r>
                        <a:rPr kumimoji="1" lang="en-US" altLang="ja-JP" sz="1050" spc="110" baseline="0">
                          <a:latin typeface="+mn-ea"/>
                          <a:ea typeface="+mn-ea"/>
                        </a:rPr>
                        <a:t>CC BY-NC-SA 4.0</a:t>
                      </a:r>
                      <a:r>
                        <a:rPr kumimoji="1" lang="ja-JP" altLang="en-US" sz="1050" spc="110" baseline="0">
                          <a:latin typeface="+mn-ea"/>
                          <a:ea typeface="+mn-ea"/>
                        </a:rPr>
                        <a:t>）」を適用しています。</a:t>
                      </a:r>
                      <a:endParaRPr kumimoji="1" lang="en-US" altLang="ja-JP" sz="1050" spc="110" baseline="0">
                        <a:latin typeface="+mn-ea"/>
                        <a:ea typeface="+mn-ea"/>
                      </a:endParaRPr>
                    </a:p>
                    <a:p>
                      <a:pPr>
                        <a:lnSpc>
                          <a:spcPct val="110000"/>
                        </a:lnSpc>
                      </a:pPr>
                      <a:endParaRPr kumimoji="1" lang="en-US" altLang="ja-JP" sz="1050" spc="110" baseline="0">
                        <a:latin typeface="+mn-ea"/>
                        <a:ea typeface="+mn-ea"/>
                      </a:endParaRPr>
                    </a:p>
                    <a:p>
                      <a:pPr>
                        <a:lnSpc>
                          <a:spcPct val="110000"/>
                        </a:lnSpc>
                      </a:pPr>
                      <a:endParaRPr kumimoji="1" lang="en-US" altLang="ja-JP" sz="1050" spc="110" baseline="0">
                        <a:latin typeface="+mn-ea"/>
                        <a:ea typeface="+mn-ea"/>
                      </a:endParaRPr>
                    </a:p>
                    <a:p>
                      <a:pPr>
                        <a:lnSpc>
                          <a:spcPct val="110000"/>
                        </a:lnSpc>
                      </a:pPr>
                      <a:endParaRPr kumimoji="1" lang="en-US" altLang="ja-JP" sz="1050" spc="110" baseline="0">
                        <a:latin typeface="+mn-ea"/>
                        <a:ea typeface="+mn-ea"/>
                      </a:endParaRPr>
                    </a:p>
                    <a:p>
                      <a:pPr>
                        <a:lnSpc>
                          <a:spcPct val="110000"/>
                        </a:lnSpc>
                      </a:pPr>
                      <a:endParaRPr kumimoji="1" lang="ja-JP" altLang="en-US" sz="1050" spc="110" baseline="0">
                        <a:latin typeface="+mn-ea"/>
                        <a:ea typeface="+mn-ea"/>
                      </a:endParaRPr>
                    </a:p>
                    <a:p>
                      <a:pPr>
                        <a:lnSpc>
                          <a:spcPct val="110000"/>
                        </a:lnSpc>
                      </a:pPr>
                      <a:r>
                        <a:rPr kumimoji="1" lang="en-US" altLang="ja-JP" sz="800" spc="110" baseline="0">
                          <a:latin typeface="+mn-ea"/>
                          <a:ea typeface="+mn-ea"/>
                        </a:rPr>
                        <a:t>※</a:t>
                      </a:r>
                      <a:r>
                        <a:rPr kumimoji="1" lang="ja-JP" altLang="en-US" sz="800" spc="110" baseline="0">
                          <a:latin typeface="+mn-ea"/>
                          <a:ea typeface="+mn-ea"/>
                        </a:rPr>
                        <a:t>「表示</a:t>
                      </a:r>
                      <a:r>
                        <a:rPr kumimoji="1" lang="en-US" altLang="ja-JP" sz="800" spc="110" baseline="0">
                          <a:latin typeface="+mn-ea"/>
                          <a:ea typeface="+mn-ea"/>
                        </a:rPr>
                        <a:t>-</a:t>
                      </a:r>
                      <a:r>
                        <a:rPr kumimoji="1" lang="ja-JP" altLang="en-US" sz="800" spc="110" baseline="0">
                          <a:latin typeface="+mn-ea"/>
                          <a:ea typeface="+mn-ea"/>
                        </a:rPr>
                        <a:t>非営利</a:t>
                      </a:r>
                      <a:r>
                        <a:rPr kumimoji="1" lang="en-US" altLang="ja-JP" sz="800" spc="110" baseline="0">
                          <a:latin typeface="+mn-ea"/>
                          <a:ea typeface="+mn-ea"/>
                        </a:rPr>
                        <a:t>-</a:t>
                      </a:r>
                      <a:r>
                        <a:rPr kumimoji="1" lang="ja-JP" altLang="en-US" sz="800" spc="110" baseline="0">
                          <a:latin typeface="+mn-ea"/>
                          <a:ea typeface="+mn-ea"/>
                        </a:rPr>
                        <a:t>継承</a:t>
                      </a:r>
                      <a:r>
                        <a:rPr kumimoji="1" lang="en-US" altLang="ja-JP" sz="800" spc="110" baseline="0">
                          <a:latin typeface="+mn-ea"/>
                          <a:ea typeface="+mn-ea"/>
                        </a:rPr>
                        <a:t>4.0</a:t>
                      </a:r>
                      <a:r>
                        <a:rPr kumimoji="1" lang="ja-JP" altLang="en-US" sz="800" spc="110" baseline="0">
                          <a:latin typeface="+mn-ea"/>
                          <a:ea typeface="+mn-ea"/>
                        </a:rPr>
                        <a:t>国際（</a:t>
                      </a:r>
                      <a:r>
                        <a:rPr kumimoji="1" lang="en-US" altLang="ja-JP" sz="800" spc="110" baseline="0">
                          <a:latin typeface="+mn-ea"/>
                          <a:ea typeface="+mn-ea"/>
                        </a:rPr>
                        <a:t>CC BY-NC-SA 4.0</a:t>
                      </a:r>
                      <a:r>
                        <a:rPr kumimoji="1" lang="ja-JP" altLang="en-US" sz="800" spc="110" baseline="0">
                          <a:latin typeface="+mn-ea"/>
                          <a:ea typeface="+mn-ea"/>
                        </a:rPr>
                        <a:t>）」とは</a:t>
                      </a:r>
                    </a:p>
                    <a:p>
                      <a:pPr>
                        <a:lnSpc>
                          <a:spcPct val="110000"/>
                        </a:lnSpc>
                      </a:pPr>
                      <a:r>
                        <a:rPr kumimoji="1" lang="ja-JP" altLang="en-US" sz="800" spc="110" baseline="0">
                          <a:latin typeface="+mn-ea"/>
                          <a:ea typeface="+mn-ea"/>
                        </a:rPr>
                        <a:t>原作者のクレジット（氏名、作品タイトルなど）を表示し、かつ非営利目的に限り、また改変を行った際には元の作品と同じ組み合わせの</a:t>
                      </a:r>
                      <a:r>
                        <a:rPr kumimoji="1" lang="en-US" altLang="ja-JP" sz="800" spc="110" baseline="0">
                          <a:latin typeface="+mn-ea"/>
                          <a:ea typeface="+mn-ea"/>
                        </a:rPr>
                        <a:t>CC</a:t>
                      </a:r>
                      <a:r>
                        <a:rPr kumimoji="1" lang="ja-JP" altLang="en-US" sz="800" spc="110" baseline="0">
                          <a:latin typeface="+mn-ea"/>
                          <a:ea typeface="+mn-ea"/>
                        </a:rPr>
                        <a:t>ライセンスで公開することを主な条件に、改変したり再配布したりすることができる</a:t>
                      </a:r>
                      <a:r>
                        <a:rPr kumimoji="1" lang="en-US" altLang="ja-JP" sz="800" spc="110" baseline="0">
                          <a:latin typeface="+mn-ea"/>
                          <a:ea typeface="+mn-ea"/>
                        </a:rPr>
                        <a:t>CC</a:t>
                      </a:r>
                      <a:r>
                        <a:rPr kumimoji="1" lang="ja-JP" altLang="en-US" sz="800" spc="110" baseline="0">
                          <a:latin typeface="+mn-ea"/>
                          <a:ea typeface="+mn-ea"/>
                        </a:rPr>
                        <a:t>ライセンスです。</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3219854105"/>
                  </a:ext>
                </a:extLst>
              </a:tr>
              <a:tr h="370840">
                <a:tc>
                  <a:txBody>
                    <a:bodyPr/>
                    <a:lstStyle/>
                    <a:p>
                      <a:pPr>
                        <a:lnSpc>
                          <a:spcPct val="110000"/>
                        </a:lnSpc>
                      </a:pPr>
                      <a:r>
                        <a:rPr kumimoji="1" lang="ja-JP" altLang="en-US" sz="800" spc="110" baseline="0" dirty="0">
                          <a:latin typeface="+mn-ea"/>
                          <a:ea typeface="+mn-ea"/>
                        </a:rPr>
                        <a:t>著作権</a:t>
                      </a:r>
                    </a:p>
                    <a:p>
                      <a:pPr>
                        <a:lnSpc>
                          <a:spcPct val="110000"/>
                        </a:lnSpc>
                      </a:pPr>
                      <a:r>
                        <a:rPr kumimoji="1" lang="en-US" altLang="ja-JP" sz="800" spc="110" baseline="0" dirty="0">
                          <a:latin typeface="+mn-ea"/>
                          <a:ea typeface="+mn-ea"/>
                        </a:rPr>
                        <a:t>Copyright © 2017-2024 Bureau of Industrial and Labor Affairs, Tokyo Metropolitan Government. All Rights Reserved.</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noFill/>
                      <a:prstDash val="solid"/>
                      <a:round/>
                      <a:headEnd type="none" w="med" len="med"/>
                      <a:tailEnd type="none" w="med" len="med"/>
                    </a:lnB>
                    <a:noFill/>
                  </a:tcPr>
                </a:tc>
                <a:extLst>
                  <a:ext uri="{0D108BD9-81ED-4DB2-BD59-A6C34878D82A}">
                    <a16:rowId xmlns:a16="http://schemas.microsoft.com/office/drawing/2014/main" val="1512177580"/>
                  </a:ext>
                </a:extLst>
              </a:tr>
            </a:tbl>
          </a:graphicData>
        </a:graphic>
      </p:graphicFrame>
      <p:pic>
        <p:nvPicPr>
          <p:cNvPr id="7" name="図 6" descr="挿絵 が含まれている画像&#10;&#10;自動的に生成された説明">
            <a:extLst>
              <a:ext uri="{FF2B5EF4-FFF2-40B4-BE49-F238E27FC236}">
                <a16:creationId xmlns:a16="http://schemas.microsoft.com/office/drawing/2014/main" id="{DC7C051A-F922-7485-9009-5EA5DDE242F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49800" y="7618923"/>
            <a:ext cx="1126490" cy="387985"/>
          </a:xfrm>
          <a:prstGeom prst="rect">
            <a:avLst/>
          </a:prstGeom>
          <a:noFill/>
          <a:ln>
            <a:noFill/>
          </a:ln>
        </p:spPr>
      </p:pic>
      <p:sp>
        <p:nvSpPr>
          <p:cNvPr id="8" name="object 41">
            <a:extLst>
              <a:ext uri="{FF2B5EF4-FFF2-40B4-BE49-F238E27FC236}">
                <a16:creationId xmlns:a16="http://schemas.microsoft.com/office/drawing/2014/main" id="{E7E9C548-8B27-89E6-B7D8-AC6A880773BD}"/>
              </a:ext>
            </a:extLst>
          </p:cNvPr>
          <p:cNvSpPr/>
          <p:nvPr/>
        </p:nvSpPr>
        <p:spPr>
          <a:xfrm rot="16200000">
            <a:off x="-2245408" y="6248881"/>
            <a:ext cx="5760000" cy="230419"/>
          </a:xfrm>
          <a:custGeom>
            <a:avLst/>
            <a:gdLst/>
            <a:ahLst/>
            <a:cxnLst/>
            <a:rect l="l" t="t" r="r" b="b"/>
            <a:pathLst>
              <a:path w="7714615">
                <a:moveTo>
                  <a:pt x="0" y="0"/>
                </a:moveTo>
                <a:lnTo>
                  <a:pt x="7714437" y="0"/>
                </a:lnTo>
              </a:path>
            </a:pathLst>
          </a:custGeom>
          <a:ln w="57150">
            <a:solidFill>
              <a:srgbClr val="226BAB"/>
            </a:solidFill>
          </a:ln>
          <a:effectLst>
            <a:outerShdw blurRad="50800" dist="38100" dir="2700000" algn="tl" rotWithShape="0">
              <a:prstClr val="black">
                <a:alpha val="40000"/>
              </a:prstClr>
            </a:outerShdw>
          </a:effectLst>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588"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763872103"/>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3916998"/>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C2CFBB-094C-5D28-9C75-CBFC8280BFEA}"/>
            </a:ext>
          </a:extLst>
        </p:cNvPr>
        <p:cNvGrpSpPr/>
        <p:nvPr/>
      </p:nvGrpSpPr>
      <p:grpSpPr>
        <a:xfrm>
          <a:off x="0" y="0"/>
          <a:ext cx="0" cy="0"/>
          <a:chOff x="0" y="0"/>
          <a:chExt cx="0" cy="0"/>
        </a:xfrm>
      </p:grpSpPr>
      <p:graphicFrame>
        <p:nvGraphicFramePr>
          <p:cNvPr id="2" name="表 1">
            <a:extLst>
              <a:ext uri="{FF2B5EF4-FFF2-40B4-BE49-F238E27FC236}">
                <a16:creationId xmlns:a16="http://schemas.microsoft.com/office/drawing/2014/main" id="{0DFA0C60-760C-3D94-9D12-6C944B5B81FA}"/>
              </a:ext>
            </a:extLst>
          </p:cNvPr>
          <p:cNvGraphicFramePr>
            <a:graphicFrameLocks noGrp="1"/>
          </p:cNvGraphicFramePr>
          <p:nvPr/>
        </p:nvGraphicFramePr>
        <p:xfrm>
          <a:off x="307254" y="3063148"/>
          <a:ext cx="6243492" cy="958645"/>
        </p:xfrm>
        <a:graphic>
          <a:graphicData uri="http://schemas.openxmlformats.org/drawingml/2006/table">
            <a:tbl>
              <a:tblPr firstRow="1" bandRow="1">
                <a:tableStyleId>{5C22544A-7EE6-4342-B048-85BDC9FD1C3A}</a:tableStyleId>
              </a:tblPr>
              <a:tblGrid>
                <a:gridCol w="6243492">
                  <a:extLst>
                    <a:ext uri="{9D8B030D-6E8A-4147-A177-3AD203B41FA5}">
                      <a16:colId xmlns:a16="http://schemas.microsoft.com/office/drawing/2014/main" val="3269451890"/>
                    </a:ext>
                  </a:extLst>
                </a:gridCol>
              </a:tblGrid>
              <a:tr h="958645">
                <a:tc>
                  <a:txBody>
                    <a:bodyPr/>
                    <a:lstStyle/>
                    <a:p>
                      <a:pPr algn="ctr"/>
                      <a:r>
                        <a:rPr kumimoji="1" lang="ja-JP" altLang="en-US" sz="2000" b="1">
                          <a:solidFill>
                            <a:srgbClr val="002060"/>
                          </a:solidFill>
                          <a:latin typeface="メイリオ" panose="020B0604030504040204" pitchFamily="50" charset="-128"/>
                          <a:ea typeface="メイリオ" panose="020B0604030504040204" pitchFamily="50" charset="-128"/>
                        </a:rPr>
                        <a:t>別添資料</a:t>
                      </a:r>
                    </a:p>
                  </a:txBody>
                  <a:tcPr marL="124872" marR="12487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spTree>
    <p:extLst>
      <p:ext uri="{BB962C8B-B14F-4D97-AF65-F5344CB8AC3E}">
        <p14:creationId xmlns:p14="http://schemas.microsoft.com/office/powerpoint/2010/main" val="1389626096"/>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3">
            <a:extLst>
              <a:ext uri="{FF2B5EF4-FFF2-40B4-BE49-F238E27FC236}">
                <a16:creationId xmlns:a16="http://schemas.microsoft.com/office/drawing/2014/main" id="{DA242746-835C-076D-4CF3-076E4F55D58A}"/>
              </a:ext>
            </a:extLst>
          </p:cNvPr>
          <p:cNvGraphicFramePr>
            <a:graphicFrameLocks noGrp="1"/>
          </p:cNvGraphicFramePr>
          <p:nvPr/>
        </p:nvGraphicFramePr>
        <p:xfrm>
          <a:off x="93846" y="1638800"/>
          <a:ext cx="6670309" cy="1219200"/>
        </p:xfrm>
        <a:graphic>
          <a:graphicData uri="http://schemas.openxmlformats.org/drawingml/2006/table">
            <a:tbl>
              <a:tblPr firstRow="1" bandRow="1">
                <a:tableStyleId>{5C22544A-7EE6-4342-B048-85BDC9FD1C3A}</a:tableStyleId>
              </a:tblPr>
              <a:tblGrid>
                <a:gridCol w="6670309">
                  <a:extLst>
                    <a:ext uri="{9D8B030D-6E8A-4147-A177-3AD203B41FA5}">
                      <a16:colId xmlns:a16="http://schemas.microsoft.com/office/drawing/2014/main" val="289840792"/>
                    </a:ext>
                  </a:extLst>
                </a:gridCol>
              </a:tblGrid>
              <a:tr h="0">
                <a:tc>
                  <a:txBody>
                    <a:bodyPr/>
                    <a:lstStyle/>
                    <a:p>
                      <a:r>
                        <a:rPr kumimoji="1" lang="en-US" altLang="ja-JP" sz="1400" b="0" u="sng" baseline="0">
                          <a:solidFill>
                            <a:schemeClr val="tx1"/>
                          </a:solidFill>
                          <a:uFill>
                            <a:solidFill>
                              <a:schemeClr val="bg1"/>
                            </a:solidFill>
                          </a:uFill>
                          <a:latin typeface="+mn-ea"/>
                          <a:ea typeface="+mn-ea"/>
                          <a:hlinkClick r:id="rId2" action="ppaction://hlinksldjump">
                            <a:extLst>
                              <a:ext uri="{A12FA001-AC4F-418D-AE19-62706E023703}">
                                <ahyp:hlinkClr xmlns:ahyp="http://schemas.microsoft.com/office/drawing/2018/hyperlinkcolor" val="tx"/>
                              </a:ext>
                            </a:extLst>
                          </a:hlinkClick>
                        </a:rPr>
                        <a:t>1. ISO/IEC 27002:2022 </a:t>
                      </a:r>
                      <a:r>
                        <a:rPr kumimoji="1" lang="ja-JP" altLang="en-US" sz="1400" b="0" u="sng" baseline="0">
                          <a:solidFill>
                            <a:schemeClr val="tx1"/>
                          </a:solidFill>
                          <a:uFill>
                            <a:solidFill>
                              <a:schemeClr val="bg1"/>
                            </a:solidFill>
                          </a:uFill>
                          <a:latin typeface="+mn-ea"/>
                          <a:ea typeface="+mn-ea"/>
                          <a:hlinkClick r:id="rId2" action="ppaction://hlinksldjump">
                            <a:extLst>
                              <a:ext uri="{A12FA001-AC4F-418D-AE19-62706E023703}">
                                <ahyp:hlinkClr xmlns:ahyp="http://schemas.microsoft.com/office/drawing/2018/hyperlinkcolor" val="tx"/>
                              </a:ext>
                            </a:extLst>
                          </a:hlinkClick>
                        </a:rPr>
                        <a:t>管理策と目的</a:t>
                      </a:r>
                      <a:endParaRPr kumimoji="1" lang="ja-JP" altLang="en-US" sz="1400" b="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8717453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u="sng" baseline="0">
                          <a:solidFill>
                            <a:schemeClr val="tx1"/>
                          </a:solidFill>
                          <a:uFill>
                            <a:solidFill>
                              <a:schemeClr val="bg1"/>
                            </a:solidFill>
                          </a:uFill>
                          <a:hlinkClick r:id="rId3" action="ppaction://hlinksldjump">
                            <a:extLst>
                              <a:ext uri="{A12FA001-AC4F-418D-AE19-62706E023703}">
                                <ahyp:hlinkClr xmlns:ahyp="http://schemas.microsoft.com/office/drawing/2018/hyperlinkcolor" val="tx"/>
                              </a:ext>
                            </a:extLst>
                          </a:hlinkClick>
                        </a:rPr>
                        <a:t>2. </a:t>
                      </a:r>
                      <a:r>
                        <a:rPr kumimoji="1" lang="ja-JP" altLang="en-US" sz="1400" b="0" u="sng" baseline="0">
                          <a:solidFill>
                            <a:schemeClr val="tx1"/>
                          </a:solidFill>
                          <a:uFill>
                            <a:solidFill>
                              <a:schemeClr val="bg1"/>
                            </a:solidFill>
                          </a:uFill>
                          <a:hlinkClick r:id="rId3" action="ppaction://hlinksldjump">
                            <a:extLst>
                              <a:ext uri="{A12FA001-AC4F-418D-AE19-62706E023703}">
                                <ahyp:hlinkClr xmlns:ahyp="http://schemas.microsoft.com/office/drawing/2018/hyperlinkcolor" val="tx"/>
                              </a:ext>
                            </a:extLst>
                          </a:hlinkClick>
                        </a:rPr>
                        <a:t>パスワードの作り方と管理方法</a:t>
                      </a:r>
                      <a:endParaRPr kumimoji="1" lang="ja-JP" altLang="en-US" sz="1400" b="0" u="sng" baseline="0">
                        <a:solidFill>
                          <a:schemeClr val="tx1"/>
                        </a:solidFill>
                        <a:uFill>
                          <a:solidFill>
                            <a:schemeClr val="bg1"/>
                          </a:solidFill>
                        </a:uFill>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30627681"/>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400" b="0" u="sng" baseline="0">
                          <a:solidFill>
                            <a:schemeClr val="tx1"/>
                          </a:solidFill>
                          <a:uFill>
                            <a:solidFill>
                              <a:schemeClr val="bg1"/>
                            </a:solidFill>
                          </a:uFill>
                          <a:latin typeface="Meiryo"/>
                          <a:ea typeface="Meiryo"/>
                          <a:hlinkClick r:id="rId4" action="ppaction://hlinksldjump">
                            <a:extLst>
                              <a:ext uri="{A12FA001-AC4F-418D-AE19-62706E023703}">
                                <ahyp:hlinkClr xmlns:ahyp="http://schemas.microsoft.com/office/drawing/2018/hyperlinkcolor" val="tx"/>
                              </a:ext>
                            </a:extLst>
                          </a:hlinkClick>
                        </a:rPr>
                        <a:t>3. </a:t>
                      </a:r>
                      <a:r>
                        <a:rPr lang="ja-JP" altLang="ja-JP" sz="1400" b="0" u="sng" baseline="0">
                          <a:solidFill>
                            <a:schemeClr val="tx1"/>
                          </a:solidFill>
                          <a:uFill>
                            <a:solidFill>
                              <a:schemeClr val="bg1"/>
                            </a:solidFill>
                          </a:uFill>
                          <a:latin typeface="Meiryo"/>
                          <a:ea typeface="Meiryo"/>
                          <a:hlinkClick r:id="rId4" action="ppaction://hlinksldjump">
                            <a:extLst>
                              <a:ext uri="{A12FA001-AC4F-418D-AE19-62706E023703}">
                                <ahyp:hlinkClr xmlns:ahyp="http://schemas.microsoft.com/office/drawing/2018/hyperlinkcolor" val="tx"/>
                              </a:ext>
                            </a:extLst>
                          </a:hlinkClick>
                        </a:rPr>
                        <a:t>サイバーセキュリティフレーム</a:t>
                      </a:r>
                      <a:r>
                        <a:rPr kumimoji="1" lang="ja-JP" altLang="ja-JP" sz="1400" b="0" u="sng" baseline="0">
                          <a:solidFill>
                            <a:schemeClr val="tx1"/>
                          </a:solidFill>
                          <a:uFill>
                            <a:solidFill>
                              <a:schemeClr val="bg1"/>
                            </a:solidFill>
                          </a:uFill>
                          <a:latin typeface="Meiryo"/>
                          <a:ea typeface="Meiryo"/>
                          <a:hlinkClick r:id="rId4" action="ppaction://hlinksldjump">
                            <a:extLst>
                              <a:ext uri="{A12FA001-AC4F-418D-AE19-62706E023703}">
                                <ahyp:hlinkClr xmlns:ahyp="http://schemas.microsoft.com/office/drawing/2018/hyperlinkcolor" val="tx"/>
                              </a:ext>
                            </a:extLst>
                          </a:hlinkClick>
                        </a:rPr>
                        <a:t>ワー</a:t>
                      </a:r>
                      <a:r>
                        <a:rPr lang="ja-JP" altLang="ja-JP" sz="1400" b="0" u="sng" baseline="0">
                          <a:solidFill>
                            <a:schemeClr val="tx1"/>
                          </a:solidFill>
                          <a:uFill>
                            <a:solidFill>
                              <a:schemeClr val="bg1"/>
                            </a:solidFill>
                          </a:uFill>
                          <a:latin typeface="Meiryo"/>
                          <a:ea typeface="Meiryo"/>
                          <a:hlinkClick r:id="rId4" action="ppaction://hlinksldjump">
                            <a:extLst>
                              <a:ext uri="{A12FA001-AC4F-418D-AE19-62706E023703}">
                                <ahyp:hlinkClr xmlns:ahyp="http://schemas.microsoft.com/office/drawing/2018/hyperlinkcolor" val="tx"/>
                              </a:ext>
                            </a:extLst>
                          </a:hlinkClick>
                        </a:rPr>
                        <a:t>ク参考資料</a:t>
                      </a:r>
                      <a:endParaRPr kumimoji="1" lang="ja-JP" altLang="en-US" sz="1400" b="0" u="sng" baseline="0">
                        <a:solidFill>
                          <a:schemeClr val="tx1"/>
                        </a:solidFill>
                        <a:uFill>
                          <a:solidFill>
                            <a:schemeClr val="bg1"/>
                          </a:solidFill>
                        </a:uFill>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1349882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u="sng" baseline="0">
                          <a:solidFill>
                            <a:schemeClr val="tx1"/>
                          </a:solidFill>
                          <a:uFill>
                            <a:solidFill>
                              <a:schemeClr val="bg1"/>
                            </a:solidFill>
                          </a:uFill>
                          <a:hlinkClick r:id="rId5" action="ppaction://hlinksldjump">
                            <a:extLst>
                              <a:ext uri="{A12FA001-AC4F-418D-AE19-62706E023703}">
                                <ahyp:hlinkClr xmlns:ahyp="http://schemas.microsoft.com/office/drawing/2018/hyperlinkcolor" val="tx"/>
                              </a:ext>
                            </a:extLst>
                          </a:hlinkClick>
                        </a:rPr>
                        <a:t>4. CPSF</a:t>
                      </a:r>
                      <a:r>
                        <a:rPr kumimoji="1" lang="ja-JP" altLang="en-US" sz="1400" b="0" u="sng" baseline="0">
                          <a:solidFill>
                            <a:schemeClr val="tx1"/>
                          </a:solidFill>
                          <a:uFill>
                            <a:solidFill>
                              <a:schemeClr val="bg1"/>
                            </a:solidFill>
                          </a:uFill>
                          <a:hlinkClick r:id="rId5" action="ppaction://hlinksldjump">
                            <a:extLst>
                              <a:ext uri="{A12FA001-AC4F-418D-AE19-62706E023703}">
                                <ahyp:hlinkClr xmlns:ahyp="http://schemas.microsoft.com/office/drawing/2018/hyperlinkcolor" val="tx"/>
                              </a:ext>
                            </a:extLst>
                          </a:hlinkClick>
                        </a:rPr>
                        <a:t>（サイバー・フィジカル・セキュリティ対策フレームワーク）参考資料</a:t>
                      </a:r>
                      <a:endParaRPr kumimoji="1" lang="ja-JP" altLang="en-US" sz="1400" b="0" u="sng" baseline="0">
                        <a:solidFill>
                          <a:schemeClr val="tx1"/>
                        </a:solidFill>
                        <a:uFill>
                          <a:solidFill>
                            <a:schemeClr val="bg1"/>
                          </a:solidFill>
                        </a:uFill>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46087992"/>
                  </a:ext>
                </a:extLst>
              </a:tr>
            </a:tbl>
          </a:graphicData>
        </a:graphic>
      </p:graphicFrame>
      <p:graphicFrame>
        <p:nvGraphicFramePr>
          <p:cNvPr id="5" name="表 4">
            <a:extLst>
              <a:ext uri="{FF2B5EF4-FFF2-40B4-BE49-F238E27FC236}">
                <a16:creationId xmlns:a16="http://schemas.microsoft.com/office/drawing/2014/main" id="{B9DF947F-E0B3-7D97-04F6-FDFAE81487B4}"/>
              </a:ext>
            </a:extLst>
          </p:cNvPr>
          <p:cNvGraphicFramePr>
            <a:graphicFrameLocks noGrp="1"/>
          </p:cNvGraphicFramePr>
          <p:nvPr/>
        </p:nvGraphicFramePr>
        <p:xfrm>
          <a:off x="117000" y="3844987"/>
          <a:ext cx="6624000" cy="1634744"/>
        </p:xfrm>
        <a:graphic>
          <a:graphicData uri="http://schemas.openxmlformats.org/drawingml/2006/table">
            <a:tbl>
              <a:tblPr firstRow="1" bandRow="1">
                <a:tableStyleId>{5C22544A-7EE6-4342-B048-85BDC9FD1C3A}</a:tableStyleId>
              </a:tblPr>
              <a:tblGrid>
                <a:gridCol w="6624000">
                  <a:extLst>
                    <a:ext uri="{9D8B030D-6E8A-4147-A177-3AD203B41FA5}">
                      <a16:colId xmlns:a16="http://schemas.microsoft.com/office/drawing/2014/main" val="3269451890"/>
                    </a:ext>
                  </a:extLst>
                </a:gridCol>
              </a:tblGrid>
              <a:tr h="284929">
                <a:tc>
                  <a:txBody>
                    <a:bodyPr/>
                    <a:lstStyle/>
                    <a:p>
                      <a:pPr marL="0" marR="0" lvl="0" indent="0" algn="l" defTabSz="914400" rtl="0" eaLnBrk="1" fontAlgn="auto" latinLnBrk="0" hangingPunct="1">
                        <a:lnSpc>
                          <a:spcPct val="11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chemeClr val="bg1"/>
                          </a:solidFill>
                          <a:effectLst/>
                          <a:uLnTx/>
                          <a:uFillTx/>
                          <a:latin typeface="+mn-ea"/>
                          <a:ea typeface="+mn-ea"/>
                          <a:cs typeface="+mn-cs"/>
                        </a:rPr>
                        <a:t>概要</a:t>
                      </a:r>
                      <a:endParaRPr kumimoji="1" lang="en-US" altLang="ja-JP" sz="14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907200">
                <a:tc>
                  <a:txBody>
                    <a:bodyPr/>
                    <a:lstStyle/>
                    <a:p>
                      <a:pPr marL="11206" marR="4483" lvl="0" indent="0" algn="just" defTabSz="457200" rtl="0" eaLnBrk="1" fontAlgn="auto" latinLnBrk="0" hangingPunct="1">
                        <a:lnSpc>
                          <a:spcPct val="110000"/>
                        </a:lnSpc>
                        <a:spcBef>
                          <a:spcPts val="84"/>
                        </a:spcBef>
                        <a:spcAft>
                          <a:spcPts val="0"/>
                        </a:spcAft>
                        <a:buClrTx/>
                        <a:buSzTx/>
                        <a:buFontTx/>
                        <a:buNone/>
                        <a:tabLst/>
                        <a:defRPr/>
                      </a:pPr>
                      <a:r>
                        <a:rPr lang="ja-JP" altLang="en-US" sz="1400">
                          <a:solidFill>
                            <a:prstClr val="black"/>
                          </a:solidFill>
                          <a:latin typeface="+mn-lt"/>
                          <a:ea typeface="+mn-ea"/>
                          <a:cs typeface="Cascadia Mono" panose="020B0609020000020004" pitchFamily="49" charset="0"/>
                        </a:rPr>
                        <a:t>「中小企業向けサイバーセキュリティ実践ハンドブック 中小企業も安心！セキュリティ対策で</a:t>
                      </a:r>
                      <a:r>
                        <a:rPr lang="en-US" altLang="ja-JP" sz="1400">
                          <a:solidFill>
                            <a:prstClr val="black"/>
                          </a:solidFill>
                          <a:latin typeface="+mn-lt"/>
                          <a:ea typeface="+mn-ea"/>
                          <a:cs typeface="Cascadia Mono" panose="020B0609020000020004" pitchFamily="49" charset="0"/>
                        </a:rPr>
                        <a:t>DX</a:t>
                      </a:r>
                      <a:r>
                        <a:rPr lang="ja-JP" altLang="en-US" sz="1400">
                          <a:solidFill>
                            <a:prstClr val="black"/>
                          </a:solidFill>
                          <a:latin typeface="+mn-lt"/>
                          <a:ea typeface="+mn-ea"/>
                          <a:cs typeface="Cascadia Mono" panose="020B0609020000020004" pitchFamily="49" charset="0"/>
                        </a:rPr>
                        <a:t>を加速」で紹介した内容の補足や、参考となる情報を紹介します。</a:t>
                      </a:r>
                      <a:endParaRPr lang="en-US" altLang="ja-JP" sz="1400">
                        <a:solidFill>
                          <a:prstClr val="black"/>
                        </a:solidFill>
                        <a:latin typeface="+mn-lt"/>
                        <a:ea typeface="+mn-ea"/>
                        <a:cs typeface="Cascadia Mono" panose="020B0609020000020004" pitchFamily="49" charset="0"/>
                      </a:endParaRPr>
                    </a:p>
                    <a:p>
                      <a:pPr marL="11206" marR="4483" lvl="0" indent="0" algn="just" defTabSz="457200" rtl="0" eaLnBrk="1" fontAlgn="auto" latinLnBrk="0" hangingPunct="1">
                        <a:lnSpc>
                          <a:spcPct val="110000"/>
                        </a:lnSpc>
                        <a:spcBef>
                          <a:spcPts val="84"/>
                        </a:spcBef>
                        <a:spcAft>
                          <a:spcPts val="0"/>
                        </a:spcAft>
                        <a:buClrTx/>
                        <a:buSzTx/>
                        <a:buFontTx/>
                        <a:buNone/>
                        <a:tabLst/>
                        <a:defRPr/>
                      </a:pPr>
                      <a:endParaRPr lang="en-US" altLang="ja-JP" sz="1400">
                        <a:solidFill>
                          <a:prstClr val="black"/>
                        </a:solidFill>
                        <a:latin typeface="+mn-lt"/>
                        <a:ea typeface="+mn-ea"/>
                        <a:cs typeface="Cascadia Mono" panose="020B0609020000020004" pitchFamily="49" charset="0"/>
                      </a:endParaRPr>
                    </a:p>
                    <a:p>
                      <a:pPr marL="11206" marR="4483" lvl="0" indent="0" algn="just" defTabSz="457200" rtl="0" eaLnBrk="1" fontAlgn="auto" latinLnBrk="0" hangingPunct="1">
                        <a:lnSpc>
                          <a:spcPct val="110000"/>
                        </a:lnSpc>
                        <a:spcBef>
                          <a:spcPts val="84"/>
                        </a:spcBef>
                        <a:spcAft>
                          <a:spcPts val="0"/>
                        </a:spcAft>
                        <a:buClrTx/>
                        <a:buSzTx/>
                        <a:buFontTx/>
                        <a:buNone/>
                        <a:tabLst/>
                        <a:defRPr/>
                      </a:pPr>
                      <a:r>
                        <a:rPr lang="ja-JP" altLang="en-US" sz="1400">
                          <a:solidFill>
                            <a:prstClr val="black"/>
                          </a:solidFill>
                          <a:latin typeface="+mn-lt"/>
                          <a:ea typeface="+mn-ea"/>
                          <a:cs typeface="Cascadia Mono" panose="020B0609020000020004" pitchFamily="49" charset="0"/>
                        </a:rPr>
                        <a:t>本書を通して、テキスト本体で紹介した内容の理解をさらに深めていただきたいと思います。</a:t>
                      </a:r>
                      <a:endParaRPr lang="en-US" altLang="ja-JP" sz="1400">
                        <a:solidFill>
                          <a:prstClr val="black"/>
                        </a:solidFill>
                        <a:latin typeface="+mn-lt"/>
                        <a:ea typeface="+mn-ea"/>
                        <a:cs typeface="Cascadia Mono" panose="020B0609020000020004" pitchFamily="49" charset="0"/>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bl>
          </a:graphicData>
        </a:graphic>
      </p:graphicFrame>
      <p:sp>
        <p:nvSpPr>
          <p:cNvPr id="3" name="正方形/長方形 2">
            <a:extLst>
              <a:ext uri="{FF2B5EF4-FFF2-40B4-BE49-F238E27FC236}">
                <a16:creationId xmlns:a16="http://schemas.microsoft.com/office/drawing/2014/main" id="{84318759-5275-0D89-6928-680C93001020}"/>
              </a:ext>
            </a:extLst>
          </p:cNvPr>
          <p:cNvSpPr/>
          <p:nvPr/>
        </p:nvSpPr>
        <p:spPr>
          <a:xfrm>
            <a:off x="-4161628" y="1481882"/>
            <a:ext cx="3200400" cy="1898073"/>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ja-JP" altLang="en-US"/>
              <a:t>新規作成</a:t>
            </a:r>
          </a:p>
        </p:txBody>
      </p:sp>
    </p:spTree>
    <p:extLst>
      <p:ext uri="{BB962C8B-B14F-4D97-AF65-F5344CB8AC3E}">
        <p14:creationId xmlns:p14="http://schemas.microsoft.com/office/powerpoint/2010/main" val="3465426601"/>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FCACDF0A-6908-20A7-3FA1-9B4D8944BB1D}"/>
              </a:ext>
            </a:extLst>
          </p:cNvPr>
          <p:cNvSpPr>
            <a:spLocks noGrp="1"/>
          </p:cNvSpPr>
          <p:nvPr>
            <p:ph type="body" sz="quarter" idx="32"/>
          </p:nvPr>
        </p:nvSpPr>
        <p:spPr/>
        <p:txBody>
          <a:bodyPr/>
          <a:lstStyle/>
          <a:p>
            <a:r>
              <a:rPr kumimoji="1" lang="en-US" altLang="ja-JP" sz="1600" u="sng" baseline="0">
                <a:solidFill>
                  <a:schemeClr val="tx1"/>
                </a:solidFill>
                <a:uFill>
                  <a:solidFill>
                    <a:schemeClr val="bg1"/>
                  </a:solidFill>
                </a:uFill>
                <a:latin typeface="+mn-ea"/>
                <a:ea typeface="+mn-ea"/>
                <a:hlinkClick r:id="rId2" action="ppaction://hlinksldjump"/>
              </a:rPr>
              <a:t>1. ISO/IEC 27002:2022 </a:t>
            </a:r>
            <a:r>
              <a:rPr kumimoji="1" lang="ja-JP" altLang="en-US" sz="1600" u="sng" baseline="0">
                <a:solidFill>
                  <a:schemeClr val="tx1"/>
                </a:solidFill>
                <a:uFill>
                  <a:solidFill>
                    <a:schemeClr val="bg1"/>
                  </a:solidFill>
                </a:uFill>
                <a:latin typeface="+mn-ea"/>
                <a:ea typeface="+mn-ea"/>
                <a:hlinkClick r:id="rId2" action="ppaction://hlinksldjump"/>
              </a:rPr>
              <a:t>管理策と目的</a:t>
            </a:r>
            <a:endParaRPr kumimoji="1" lang="ja-JP" altLang="en-US" sz="1600" u="sng" baseline="0">
              <a:solidFill>
                <a:schemeClr val="tx1"/>
              </a:solidFill>
              <a:uFill>
                <a:solidFill>
                  <a:schemeClr val="bg1"/>
                </a:solidFill>
              </a:uFill>
              <a:latin typeface="+mn-ea"/>
              <a:ea typeface="+mn-ea"/>
            </a:endParaRPr>
          </a:p>
        </p:txBody>
      </p:sp>
      <p:graphicFrame>
        <p:nvGraphicFramePr>
          <p:cNvPr id="8" name="表 25">
            <a:extLst>
              <a:ext uri="{FF2B5EF4-FFF2-40B4-BE49-F238E27FC236}">
                <a16:creationId xmlns:a16="http://schemas.microsoft.com/office/drawing/2014/main" id="{E9A6C479-7679-0657-D514-7D3B1FF51BC7}"/>
              </a:ext>
            </a:extLst>
          </p:cNvPr>
          <p:cNvGraphicFramePr>
            <a:graphicFrameLocks noGrp="1"/>
          </p:cNvGraphicFramePr>
          <p:nvPr>
            <p:extLst>
              <p:ext uri="{D42A27DB-BD31-4B8C-83A1-F6EECF244321}">
                <p14:modId xmlns:p14="http://schemas.microsoft.com/office/powerpoint/2010/main" val="4086188790"/>
              </p:ext>
            </p:extLst>
          </p:nvPr>
        </p:nvGraphicFramePr>
        <p:xfrm>
          <a:off x="616361" y="1440000"/>
          <a:ext cx="5612400" cy="7589520"/>
        </p:xfrm>
        <a:graphic>
          <a:graphicData uri="http://schemas.openxmlformats.org/drawingml/2006/table">
            <a:tbl>
              <a:tblPr firstRow="1" bandRow="1">
                <a:tableStyleId>{5940675A-B579-460E-94D1-54222C63F5DA}</a:tableStyleId>
              </a:tblPr>
              <a:tblGrid>
                <a:gridCol w="1874798">
                  <a:extLst>
                    <a:ext uri="{9D8B030D-6E8A-4147-A177-3AD203B41FA5}">
                      <a16:colId xmlns:a16="http://schemas.microsoft.com/office/drawing/2014/main" val="2189690052"/>
                    </a:ext>
                  </a:extLst>
                </a:gridCol>
                <a:gridCol w="1870050">
                  <a:extLst>
                    <a:ext uri="{9D8B030D-6E8A-4147-A177-3AD203B41FA5}">
                      <a16:colId xmlns:a16="http://schemas.microsoft.com/office/drawing/2014/main" val="3795967563"/>
                    </a:ext>
                  </a:extLst>
                </a:gridCol>
                <a:gridCol w="1867552">
                  <a:extLst>
                    <a:ext uri="{9D8B030D-6E8A-4147-A177-3AD203B41FA5}">
                      <a16:colId xmlns:a16="http://schemas.microsoft.com/office/drawing/2014/main" val="1728676998"/>
                    </a:ext>
                  </a:extLst>
                </a:gridCol>
              </a:tblGrid>
              <a:tr h="0">
                <a:tc gridSpan="3">
                  <a:txBody>
                    <a:bodyPr/>
                    <a:lstStyle/>
                    <a:p>
                      <a:pPr algn="l"/>
                      <a:r>
                        <a:rPr kumimoji="1" lang="ja-JP" altLang="en-US" sz="900" b="1">
                          <a:solidFill>
                            <a:schemeClr val="bg1"/>
                          </a:solidFill>
                          <a:latin typeface="+mn-ea"/>
                          <a:ea typeface="+mn-ea"/>
                        </a:rPr>
                        <a:t>５</a:t>
                      </a:r>
                      <a:r>
                        <a:rPr kumimoji="1" lang="en-US" altLang="ja-JP" sz="900" b="1">
                          <a:solidFill>
                            <a:schemeClr val="bg1"/>
                          </a:solidFill>
                          <a:latin typeface="+mn-ea"/>
                          <a:ea typeface="+mn-ea"/>
                        </a:rPr>
                        <a:t>.</a:t>
                      </a:r>
                      <a:r>
                        <a:rPr kumimoji="1" lang="ja-JP" altLang="en-US" sz="900" b="1">
                          <a:solidFill>
                            <a:schemeClr val="bg1"/>
                          </a:solidFill>
                          <a:latin typeface="+mn-ea"/>
                          <a:ea typeface="+mn-ea"/>
                        </a:rPr>
                        <a:t>組織的管理策</a:t>
                      </a:r>
                    </a:p>
                  </a:txBody>
                  <a:tcPr anchor="ctr">
                    <a:solidFill>
                      <a:schemeClr val="accent4">
                        <a:lumMod val="75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4">
                        <a:lumMod val="40000"/>
                        <a:lumOff val="60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469890612"/>
                  </a:ext>
                </a:extLst>
              </a:tr>
              <a:tr h="0">
                <a:tc>
                  <a:txBody>
                    <a:bodyPr/>
                    <a:lstStyle/>
                    <a:p>
                      <a:pPr algn="l"/>
                      <a:r>
                        <a:rPr kumimoji="1" lang="ja-JP" altLang="en-US" sz="900" b="1">
                          <a:solidFill>
                            <a:schemeClr val="bg1"/>
                          </a:solidFill>
                          <a:latin typeface="+mn-ea"/>
                          <a:ea typeface="+mn-ea"/>
                        </a:rPr>
                        <a:t>標題</a:t>
                      </a:r>
                    </a:p>
                  </a:txBody>
                  <a:tcPr anchor="ctr">
                    <a:solidFill>
                      <a:schemeClr val="accent4">
                        <a:lumMod val="75000"/>
                      </a:schemeClr>
                    </a:solidFill>
                  </a:tcPr>
                </a:tc>
                <a:tc>
                  <a:txBody>
                    <a:bodyPr/>
                    <a:lstStyle/>
                    <a:p>
                      <a:pPr algn="l"/>
                      <a:r>
                        <a:rPr kumimoji="1" lang="ja-JP" altLang="en-US" sz="900" b="1">
                          <a:solidFill>
                            <a:schemeClr val="bg1"/>
                          </a:solidFill>
                          <a:latin typeface="+mn-ea"/>
                          <a:ea typeface="+mn-ea"/>
                        </a:rPr>
                        <a:t>管理策</a:t>
                      </a:r>
                    </a:p>
                  </a:txBody>
                  <a:tcPr anchor="ctr">
                    <a:solidFill>
                      <a:schemeClr val="accent4">
                        <a:lumMod val="75000"/>
                      </a:schemeClr>
                    </a:solidFill>
                  </a:tcPr>
                </a:tc>
                <a:tc>
                  <a:txBody>
                    <a:bodyPr/>
                    <a:lstStyle/>
                    <a:p>
                      <a:pPr algn="l"/>
                      <a:r>
                        <a:rPr kumimoji="1" lang="ja-JP" altLang="en-US" sz="900" b="1">
                          <a:solidFill>
                            <a:schemeClr val="bg1"/>
                          </a:solidFill>
                          <a:latin typeface="+mn-ea"/>
                          <a:ea typeface="+mn-ea"/>
                        </a:rPr>
                        <a:t>目的</a:t>
                      </a:r>
                    </a:p>
                  </a:txBody>
                  <a:tcPr anchor="ctr">
                    <a:solidFill>
                      <a:schemeClr val="accent4">
                        <a:lumMod val="75000"/>
                      </a:schemeClr>
                    </a:solidFill>
                  </a:tcPr>
                </a:tc>
                <a:extLst>
                  <a:ext uri="{0D108BD9-81ED-4DB2-BD59-A6C34878D82A}">
                    <a16:rowId xmlns:a16="http://schemas.microsoft.com/office/drawing/2014/main" val="1126628055"/>
                  </a:ext>
                </a:extLst>
              </a:tr>
              <a:tr h="0">
                <a:tc>
                  <a:txBody>
                    <a:bodyPr/>
                    <a:lstStyle/>
                    <a:p>
                      <a:pPr algn="l"/>
                      <a:r>
                        <a:rPr kumimoji="1" lang="en-US" altLang="ja-JP" sz="900" b="0">
                          <a:solidFill>
                            <a:sysClr val="windowText" lastClr="000000"/>
                          </a:solidFill>
                          <a:latin typeface="+mn-ea"/>
                          <a:ea typeface="+mn-ea"/>
                        </a:rPr>
                        <a:t>5.1 </a:t>
                      </a:r>
                      <a:r>
                        <a:rPr kumimoji="1" lang="ja-JP" altLang="en-US" sz="900" b="0">
                          <a:solidFill>
                            <a:sysClr val="windowText" lastClr="000000"/>
                          </a:solidFill>
                          <a:latin typeface="+mn-ea"/>
                          <a:ea typeface="+mn-ea"/>
                        </a:rPr>
                        <a:t>情報セキュリティのための方針群</a:t>
                      </a:r>
                    </a:p>
                  </a:txBody>
                  <a:tcPr anchor="ctr">
                    <a:solidFill>
                      <a:schemeClr val="accent4">
                        <a:lumMod val="40000"/>
                        <a:lumOff val="60000"/>
                      </a:schemeClr>
                    </a:solidFill>
                  </a:tcPr>
                </a:tc>
                <a:tc>
                  <a:txBody>
                    <a:bodyPr/>
                    <a:lstStyle/>
                    <a:p>
                      <a:pPr algn="l"/>
                      <a:r>
                        <a:rPr lang="ja-JP" altLang="en-US" sz="900"/>
                        <a:t>情報セキュリティ方針及びトピック固有の個別方針は、これを定義し、経営陣によって承認され、発行し、関連する要員及び関連する利害関係者へ伝達し認識され、計画した間隔で及び重要な変化が発生した場合にレビューすることが望ましい。</a:t>
                      </a:r>
                      <a:endParaRPr kumimoji="1" lang="ja-JP" altLang="en-US" sz="900" b="0">
                        <a:latin typeface="+mn-ea"/>
                        <a:ea typeface="+mn-ea"/>
                      </a:endParaRPr>
                    </a:p>
                  </a:txBody>
                  <a:tcPr anchor="ctr">
                    <a:solidFill>
                      <a:schemeClr val="accent4">
                        <a:lumMod val="40000"/>
                        <a:lumOff val="60000"/>
                      </a:schemeClr>
                    </a:solidFill>
                  </a:tcPr>
                </a:tc>
                <a:tc>
                  <a:txBody>
                    <a:bodyPr/>
                    <a:lstStyle/>
                    <a:p>
                      <a:pPr algn="l"/>
                      <a:r>
                        <a:rPr kumimoji="1" lang="ja-JP" altLang="en-US" sz="900" b="0">
                          <a:latin typeface="+mn-ea"/>
                          <a:ea typeface="+mn-ea"/>
                        </a:rPr>
                        <a:t>事業、法令、規制及び契約上の要求事項に従って、経営陣の方向性の継続的な適合性、適切性、有効性、及び情報セキュリティのサポートを確実にするため。</a:t>
                      </a:r>
                    </a:p>
                  </a:txBody>
                  <a:tcPr anchor="ctr">
                    <a:solidFill>
                      <a:schemeClr val="accent4">
                        <a:lumMod val="40000"/>
                        <a:lumOff val="60000"/>
                      </a:schemeClr>
                    </a:solidFill>
                  </a:tcPr>
                </a:tc>
                <a:extLst>
                  <a:ext uri="{0D108BD9-81ED-4DB2-BD59-A6C34878D82A}">
                    <a16:rowId xmlns:a16="http://schemas.microsoft.com/office/drawing/2014/main" val="2879300407"/>
                  </a:ext>
                </a:extLst>
              </a:tr>
              <a:tr h="0">
                <a:tc>
                  <a:txBody>
                    <a:bodyPr/>
                    <a:lstStyle/>
                    <a:p>
                      <a:pPr algn="l"/>
                      <a:r>
                        <a:rPr kumimoji="1" lang="en-US" altLang="ja-JP" sz="900" b="0" dirty="0">
                          <a:solidFill>
                            <a:sysClr val="windowText" lastClr="000000"/>
                          </a:solidFill>
                          <a:latin typeface="+mn-ea"/>
                          <a:ea typeface="+mn-ea"/>
                        </a:rPr>
                        <a:t>5.2 </a:t>
                      </a:r>
                      <a:r>
                        <a:rPr kumimoji="1" lang="ja-JP" altLang="en-US" sz="900" b="0" dirty="0">
                          <a:solidFill>
                            <a:sysClr val="windowText" lastClr="000000"/>
                          </a:solidFill>
                          <a:latin typeface="+mn-ea"/>
                          <a:ea typeface="+mn-ea"/>
                        </a:rPr>
                        <a:t>情報セキュリティの役割及び責任</a:t>
                      </a:r>
                    </a:p>
                  </a:txBody>
                  <a:tcPr anchor="ctr">
                    <a:solidFill>
                      <a:schemeClr val="accent4">
                        <a:lumMod val="40000"/>
                        <a:lumOff val="60000"/>
                      </a:schemeClr>
                    </a:solidFill>
                  </a:tcPr>
                </a:tc>
                <a:tc>
                  <a:txBody>
                    <a:bodyPr/>
                    <a:lstStyle/>
                    <a:p>
                      <a:pPr algn="l"/>
                      <a:r>
                        <a:rPr kumimoji="1" lang="ja-JP" altLang="en-US" sz="900" b="0">
                          <a:latin typeface="+mn-ea"/>
                          <a:ea typeface="+mn-ea"/>
                        </a:rPr>
                        <a:t>情報セキュリティの役割及び責任を、組織の要求に従って定め、割り当てることが望ましい。</a:t>
                      </a:r>
                    </a:p>
                  </a:txBody>
                  <a:tcPr anchor="ct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a:latin typeface="+mn-ea"/>
                          <a:ea typeface="+mn-ea"/>
                        </a:rPr>
                        <a:t>組織内における情報セキュリティの実施、運用及び管理のために、定義され、承認され、理解される構造を確立するため。</a:t>
                      </a:r>
                    </a:p>
                  </a:txBody>
                  <a:tcPr anchor="ctr">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3645990548"/>
                  </a:ext>
                </a:extLst>
              </a:tr>
              <a:tr h="286618">
                <a:tc>
                  <a:txBody>
                    <a:bodyPr/>
                    <a:lstStyle/>
                    <a:p>
                      <a:pPr algn="l"/>
                      <a:r>
                        <a:rPr kumimoji="1" lang="en-US" altLang="ja-JP" sz="900" b="0">
                          <a:solidFill>
                            <a:sysClr val="windowText" lastClr="000000"/>
                          </a:solidFill>
                          <a:latin typeface="+mn-ea"/>
                          <a:ea typeface="+mn-ea"/>
                        </a:rPr>
                        <a:t>5.3 </a:t>
                      </a:r>
                      <a:r>
                        <a:rPr kumimoji="1" lang="ja-JP" altLang="en-US" sz="900" b="0">
                          <a:solidFill>
                            <a:sysClr val="windowText" lastClr="000000"/>
                          </a:solidFill>
                          <a:latin typeface="+mn-ea"/>
                          <a:ea typeface="+mn-ea"/>
                        </a:rPr>
                        <a:t>職務の分離</a:t>
                      </a: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相反する職務及び責任範囲は、分離することが望ましい。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情報セキュリティ管理策の不正、エラー及び回避のリスクを軽減するため。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410181244"/>
                  </a:ext>
                </a:extLst>
              </a:tr>
              <a:tr h="286618">
                <a:tc>
                  <a:txBody>
                    <a:bodyPr/>
                    <a:lstStyle/>
                    <a:p>
                      <a:pPr algn="l"/>
                      <a:r>
                        <a:rPr kumimoji="1" lang="en-US" altLang="ja-JP" sz="900" b="0">
                          <a:solidFill>
                            <a:sysClr val="windowText" lastClr="000000"/>
                          </a:solidFill>
                          <a:latin typeface="+mn-ea"/>
                          <a:ea typeface="+mn-ea"/>
                        </a:rPr>
                        <a:t>5.4 </a:t>
                      </a:r>
                      <a:r>
                        <a:rPr kumimoji="1" lang="ja-JP" altLang="en-US" sz="900" b="0">
                          <a:solidFill>
                            <a:sysClr val="windowText" lastClr="000000"/>
                          </a:solidFill>
                          <a:latin typeface="+mn-ea"/>
                          <a:ea typeface="+mn-ea"/>
                        </a:rPr>
                        <a:t>経営陣の責任</a:t>
                      </a: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経営陣は、組織の確立された情報セキュリティ方針、トピック固有の個別方針及び手順に従った情報セキュリティの適用を、すべての要員に要求することが望ましい。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経営陣が、情報セキュリティにおける自らの役割を理解し、すべての要員が自らの情報セキュリティの責任を認識し、果たすことを確実にすることを目的として行動することを確実にするため。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366450863"/>
                  </a:ext>
                </a:extLst>
              </a:tr>
              <a:tr h="286618">
                <a:tc>
                  <a:txBody>
                    <a:bodyPr/>
                    <a:lstStyle/>
                    <a:p>
                      <a:pPr algn="l"/>
                      <a:r>
                        <a:rPr kumimoji="1" lang="en-US" altLang="ja-JP" sz="900" b="0">
                          <a:solidFill>
                            <a:sysClr val="windowText" lastClr="000000"/>
                          </a:solidFill>
                          <a:latin typeface="+mn-ea"/>
                          <a:ea typeface="+mn-ea"/>
                        </a:rPr>
                        <a:t>5.5 </a:t>
                      </a:r>
                      <a:r>
                        <a:rPr kumimoji="1" lang="ja-JP" altLang="en-US" sz="900" b="0">
                          <a:solidFill>
                            <a:sysClr val="windowText" lastClr="000000"/>
                          </a:solidFill>
                          <a:latin typeface="+mn-ea"/>
                          <a:ea typeface="+mn-ea"/>
                        </a:rPr>
                        <a:t>関係当局との連絡</a:t>
                      </a: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組織は関係当局との連絡体制を確立及び維持することが望ましい。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組織と、関連する法務、規制及び監督当局との間で、情報セキュリティに関して適切な情報の流通が行われることを確実にするため。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014627006"/>
                  </a:ext>
                </a:extLst>
              </a:tr>
              <a:tr h="286618">
                <a:tc>
                  <a:txBody>
                    <a:bodyPr/>
                    <a:lstStyle/>
                    <a:p>
                      <a:pPr algn="l"/>
                      <a:r>
                        <a:rPr kumimoji="1" lang="en-US" altLang="ja-JP" sz="900" b="0">
                          <a:solidFill>
                            <a:sysClr val="windowText" lastClr="000000"/>
                          </a:solidFill>
                          <a:latin typeface="+mn-ea"/>
                          <a:ea typeface="+mn-ea"/>
                        </a:rPr>
                        <a:t>5.6 </a:t>
                      </a:r>
                      <a:r>
                        <a:rPr kumimoji="1" lang="ja-JP" altLang="en-US" sz="900" b="0">
                          <a:solidFill>
                            <a:sysClr val="windowText" lastClr="000000"/>
                          </a:solidFill>
                          <a:latin typeface="+mn-ea"/>
                          <a:ea typeface="+mn-ea"/>
                        </a:rPr>
                        <a:t>専門組織との連絡</a:t>
                      </a: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組織は、情報セキュリティに関する研究会または会議、及び情報セキュリティの専門家による協会・団体との連絡体制を確立し維持することが望ましい。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情報セキュリティに関して適切な情報流通が行われることを確実にするため。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767154813"/>
                  </a:ext>
                </a:extLst>
              </a:tr>
              <a:tr h="286618">
                <a:tc>
                  <a:txBody>
                    <a:bodyPr/>
                    <a:lstStyle/>
                    <a:p>
                      <a:pPr algn="l"/>
                      <a:r>
                        <a:rPr kumimoji="1" lang="en-US" altLang="ja-JP" sz="900" b="0">
                          <a:solidFill>
                            <a:sysClr val="windowText" lastClr="000000"/>
                          </a:solidFill>
                          <a:latin typeface="+mn-ea"/>
                          <a:ea typeface="+mn-ea"/>
                        </a:rPr>
                        <a:t>5.7 </a:t>
                      </a:r>
                      <a:r>
                        <a:rPr kumimoji="1" lang="ja-JP" altLang="en-US" sz="900" b="0">
                          <a:solidFill>
                            <a:sysClr val="windowText" lastClr="000000"/>
                          </a:solidFill>
                          <a:latin typeface="+mn-ea"/>
                          <a:ea typeface="+mn-ea"/>
                        </a:rPr>
                        <a:t>脅威インテリジェンス</a:t>
                      </a: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情報セキュリティの脅威に関連する情報を収集及び分析し、脅威インテリジェンスを構築することが望ましい。</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適切なリスク低減処置を講じることができるように、組織の脅威環境についての認識をもつため。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3510797090"/>
                  </a:ext>
                </a:extLst>
              </a:tr>
              <a:tr h="286618">
                <a:tc>
                  <a:txBody>
                    <a:bodyPr/>
                    <a:lstStyle/>
                    <a:p>
                      <a:pPr algn="l"/>
                      <a:r>
                        <a:rPr kumimoji="1" lang="en-US" altLang="ja-JP" sz="900" b="0">
                          <a:solidFill>
                            <a:sysClr val="windowText" lastClr="000000"/>
                          </a:solidFill>
                          <a:latin typeface="+mn-ea"/>
                          <a:ea typeface="+mn-ea"/>
                        </a:rPr>
                        <a:t>5.8 </a:t>
                      </a:r>
                      <a:r>
                        <a:rPr kumimoji="1" lang="ja-JP" altLang="en-US" sz="900" b="0">
                          <a:solidFill>
                            <a:sysClr val="windowText" lastClr="000000"/>
                          </a:solidFill>
                          <a:latin typeface="+mn-ea"/>
                          <a:ea typeface="+mn-ea"/>
                        </a:rPr>
                        <a:t>プロジェクトマネジメントにおける情報セキュリティ</a:t>
                      </a: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情報セキュリティをプロジェクトマネジメントに組み入れることが望ましい。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プロジェクト及び成果物に関連する情報セキュリティリスクが、プロジェクトのライフサイクル全体を通じてプロジェクトマネジメントで効果的に対処されることを確実にするため。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359246565"/>
                  </a:ext>
                </a:extLst>
              </a:tr>
              <a:tr h="286618">
                <a:tc>
                  <a:txBody>
                    <a:bodyPr/>
                    <a:lstStyle/>
                    <a:p>
                      <a:pPr algn="l"/>
                      <a:r>
                        <a:rPr kumimoji="1" lang="en-US" altLang="ja-JP" sz="900" b="0">
                          <a:solidFill>
                            <a:sysClr val="windowText" lastClr="000000"/>
                          </a:solidFill>
                          <a:latin typeface="+mn-ea"/>
                          <a:ea typeface="+mn-ea"/>
                        </a:rPr>
                        <a:t>5.9 </a:t>
                      </a:r>
                      <a:r>
                        <a:rPr kumimoji="1" lang="ja-JP" altLang="en-US" sz="900" b="0">
                          <a:solidFill>
                            <a:sysClr val="windowText" lastClr="000000"/>
                          </a:solidFill>
                          <a:latin typeface="+mn-ea"/>
                          <a:ea typeface="+mn-ea"/>
                        </a:rPr>
                        <a:t>情報及びその他の関連資産の目録</a:t>
                      </a: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管理責任者を含む情報及びその他の関連資産の目録を作成し、維持することが望ましい。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dirty="0">
                          <a:solidFill>
                            <a:schemeClr val="tx1"/>
                          </a:solidFill>
                          <a:effectLst/>
                          <a:latin typeface="+mn-ea"/>
                          <a:ea typeface="+mn-ea"/>
                          <a:cs typeface="+mn-cs"/>
                        </a:rPr>
                        <a:t>組織の情報及びその他の関連資産を特定し、それらの情報セキュリティを維持し、適切な管理責任を割り当てるため。</a:t>
                      </a:r>
                      <a:endParaRPr kumimoji="1" lang="en-US" altLang="ja-JP" sz="900" b="0" i="0" kern="1200" dirty="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3489440364"/>
                  </a:ext>
                </a:extLst>
              </a:tr>
            </a:tbl>
          </a:graphicData>
        </a:graphic>
      </p:graphicFrame>
      <p:sp>
        <p:nvSpPr>
          <p:cNvPr id="4" name="テキスト ボックス 3">
            <a:extLst>
              <a:ext uri="{FF2B5EF4-FFF2-40B4-BE49-F238E27FC236}">
                <a16:creationId xmlns:a16="http://schemas.microsoft.com/office/drawing/2014/main" id="{17ADC29A-26E6-0EE7-53E5-DB4DD7742C4D}"/>
              </a:ext>
            </a:extLst>
          </p:cNvPr>
          <p:cNvSpPr txBox="1"/>
          <p:nvPr/>
        </p:nvSpPr>
        <p:spPr>
          <a:xfrm>
            <a:off x="622800" y="9290642"/>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JSA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 27002:2022</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情報セキュリティ、サイバーセキュリティ及びプライバシー保護－情報セキュリティ管理策」を基に作成</a:t>
            </a:r>
          </a:p>
        </p:txBody>
      </p:sp>
      <p:sp>
        <p:nvSpPr>
          <p:cNvPr id="5" name="スライド番号プレースホルダー 5">
            <a:extLst>
              <a:ext uri="{FF2B5EF4-FFF2-40B4-BE49-F238E27FC236}">
                <a16:creationId xmlns:a16="http://schemas.microsoft.com/office/drawing/2014/main" id="{8946824C-758C-4AB5-D688-EBC9E1CA06F9}"/>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379</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19762835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3A38130C-249F-B875-3E89-123C94FFED52}"/>
              </a:ext>
            </a:extLst>
          </p:cNvPr>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10</a:t>
            </a:r>
          </a:p>
        </p:txBody>
      </p:sp>
      <p:sp>
        <p:nvSpPr>
          <p:cNvPr id="8" name="テキスト プレースホルダー 7">
            <a:extLst>
              <a:ext uri="{FF2B5EF4-FFF2-40B4-BE49-F238E27FC236}">
                <a16:creationId xmlns:a16="http://schemas.microsoft.com/office/drawing/2014/main" id="{5B6CAD76-B417-6FC2-953E-BB567DB65CDB}"/>
              </a:ext>
            </a:extLst>
          </p:cNvPr>
          <p:cNvSpPr>
            <a:spLocks noGrp="1"/>
          </p:cNvSpPr>
          <p:nvPr>
            <p:ph type="body" sz="quarter" idx="18"/>
          </p:nvPr>
        </p:nvSpPr>
        <p:spPr>
          <a:xfrm>
            <a:off x="622800" y="3195554"/>
            <a:ext cx="5608648" cy="5276703"/>
          </a:xfrm>
          <a:ln>
            <a:solidFill>
              <a:schemeClr val="tx1"/>
            </a:solidFill>
          </a:ln>
        </p:spPr>
        <p:txBody>
          <a:bodyPr/>
          <a:lstStyle/>
          <a:p>
            <a:pPr algn="ctr"/>
            <a:r>
              <a:rPr lang="ja-JP" altLang="en-US" b="0" i="0">
                <a:solidFill>
                  <a:srgbClr val="000000"/>
                </a:solidFill>
                <a:effectLst/>
                <a:latin typeface="+mn-ea"/>
                <a:ea typeface="+mn-ea"/>
              </a:rPr>
              <a:t>情報セキュリティ基本方針（サンプル）</a:t>
            </a:r>
          </a:p>
          <a:p>
            <a:pPr algn="l"/>
            <a:r>
              <a:rPr lang="ja-JP" altLang="en-US" b="0" i="0">
                <a:solidFill>
                  <a:srgbClr val="000000"/>
                </a:solidFill>
                <a:effectLst/>
                <a:latin typeface="+mn-ea"/>
                <a:ea typeface="+mn-ea"/>
              </a:rPr>
              <a:t>株式会社○○○○（以下、当社）は、お客様からお預かりした</a:t>
            </a:r>
            <a:r>
              <a:rPr lang="en-US" altLang="ja-JP" b="0" i="0">
                <a:solidFill>
                  <a:srgbClr val="000000"/>
                </a:solidFill>
                <a:effectLst/>
                <a:latin typeface="+mn-ea"/>
                <a:ea typeface="+mn-ea"/>
              </a:rPr>
              <a:t>/</a:t>
            </a:r>
            <a:r>
              <a:rPr lang="ja-JP" altLang="en-US" b="0" i="0">
                <a:solidFill>
                  <a:srgbClr val="000000"/>
                </a:solidFill>
                <a:effectLst/>
                <a:latin typeface="+mn-ea"/>
                <a:ea typeface="+mn-ea"/>
              </a:rPr>
              <a:t>当社の</a:t>
            </a:r>
            <a:r>
              <a:rPr lang="en-US" altLang="ja-JP" b="0" i="0">
                <a:solidFill>
                  <a:srgbClr val="000000"/>
                </a:solidFill>
                <a:effectLst/>
                <a:latin typeface="+mn-ea"/>
                <a:ea typeface="+mn-ea"/>
              </a:rPr>
              <a:t>/</a:t>
            </a:r>
            <a:r>
              <a:rPr lang="ja-JP" altLang="en-US" b="0" i="0">
                <a:solidFill>
                  <a:srgbClr val="000000"/>
                </a:solidFill>
                <a:effectLst/>
                <a:latin typeface="+mn-ea"/>
                <a:ea typeface="+mn-ea"/>
              </a:rPr>
              <a:t>情報資産を事故・災害・犯罪</a:t>
            </a:r>
            <a:r>
              <a:rPr lang="ja-JP" altLang="en-US">
                <a:solidFill>
                  <a:srgbClr val="000000"/>
                </a:solidFill>
                <a:latin typeface="+mn-ea"/>
                <a:ea typeface="+mn-ea"/>
              </a:rPr>
              <a:t>など</a:t>
            </a:r>
            <a:r>
              <a:rPr lang="ja-JP" altLang="en-US" b="0" i="0">
                <a:solidFill>
                  <a:srgbClr val="000000"/>
                </a:solidFill>
                <a:effectLst/>
                <a:latin typeface="+mn-ea"/>
                <a:ea typeface="+mn-ea"/>
              </a:rPr>
              <a:t>の脅威から守り、お客様ならびに社会の信頼に応えるべく、以下の方針に基づき全社で情報セキュリティに取組みます。</a:t>
            </a:r>
          </a:p>
          <a:p>
            <a:pPr algn="l"/>
            <a:r>
              <a:rPr lang="en-US" altLang="ja-JP" b="0" i="0">
                <a:solidFill>
                  <a:srgbClr val="000000"/>
                </a:solidFill>
                <a:effectLst/>
                <a:latin typeface="+mn-ea"/>
                <a:ea typeface="+mn-ea"/>
              </a:rPr>
              <a:t>1.</a:t>
            </a:r>
            <a:r>
              <a:rPr lang="ja-JP" altLang="en-US" b="0" i="0">
                <a:solidFill>
                  <a:srgbClr val="000000"/>
                </a:solidFill>
                <a:effectLst/>
                <a:latin typeface="+mn-ea"/>
                <a:ea typeface="+mn-ea"/>
              </a:rPr>
              <a:t>経営者の責任</a:t>
            </a:r>
            <a:br>
              <a:rPr lang="en-US" altLang="ja-JP" b="0" i="0">
                <a:solidFill>
                  <a:srgbClr val="000000"/>
                </a:solidFill>
                <a:effectLst/>
                <a:latin typeface="+mn-ea"/>
                <a:ea typeface="+mn-ea"/>
              </a:rPr>
            </a:br>
            <a:r>
              <a:rPr lang="ja-JP" altLang="en-US" b="0" i="0">
                <a:solidFill>
                  <a:srgbClr val="000000"/>
                </a:solidFill>
                <a:effectLst/>
                <a:latin typeface="+mn-ea"/>
                <a:ea typeface="+mn-ea"/>
              </a:rPr>
              <a:t>当社は、経営者主導で組織的かつ継続的に情報セキュリティの改善・向上に努めます。</a:t>
            </a:r>
          </a:p>
          <a:p>
            <a:pPr algn="l"/>
            <a:r>
              <a:rPr lang="en-US" altLang="ja-JP" b="0" i="0">
                <a:solidFill>
                  <a:srgbClr val="000000"/>
                </a:solidFill>
                <a:effectLst/>
                <a:latin typeface="+mn-ea"/>
                <a:ea typeface="+mn-ea"/>
              </a:rPr>
              <a:t>2.</a:t>
            </a:r>
            <a:r>
              <a:rPr lang="ja-JP" altLang="en-US" b="0" i="0">
                <a:solidFill>
                  <a:srgbClr val="000000"/>
                </a:solidFill>
                <a:effectLst/>
                <a:latin typeface="+mn-ea"/>
                <a:ea typeface="+mn-ea"/>
              </a:rPr>
              <a:t>社内体制の整備</a:t>
            </a:r>
            <a:br>
              <a:rPr lang="en-US" altLang="ja-JP" b="0" i="0">
                <a:solidFill>
                  <a:srgbClr val="000000"/>
                </a:solidFill>
                <a:effectLst/>
                <a:latin typeface="+mn-ea"/>
                <a:ea typeface="+mn-ea"/>
              </a:rPr>
            </a:br>
            <a:r>
              <a:rPr lang="ja-JP" altLang="en-US" b="0" i="0">
                <a:solidFill>
                  <a:srgbClr val="000000"/>
                </a:solidFill>
                <a:effectLst/>
                <a:latin typeface="+mn-ea"/>
                <a:ea typeface="+mn-ea"/>
              </a:rPr>
              <a:t>当社は、情報セキュリティの維持および改善のために組織を設置し、情報セキュリティ対策を社内の正式な規則として定めます。</a:t>
            </a:r>
          </a:p>
          <a:p>
            <a:pPr algn="l"/>
            <a:r>
              <a:rPr lang="en-US" altLang="ja-JP" b="0" i="0">
                <a:solidFill>
                  <a:srgbClr val="000000"/>
                </a:solidFill>
                <a:effectLst/>
                <a:latin typeface="+mn-ea"/>
                <a:ea typeface="+mn-ea"/>
              </a:rPr>
              <a:t>3.</a:t>
            </a:r>
            <a:r>
              <a:rPr lang="ja-JP" altLang="en-US" b="0" i="0">
                <a:solidFill>
                  <a:srgbClr val="000000"/>
                </a:solidFill>
                <a:effectLst/>
                <a:latin typeface="+mn-ea"/>
                <a:ea typeface="+mn-ea"/>
              </a:rPr>
              <a:t>従業員の取組</a:t>
            </a:r>
            <a:br>
              <a:rPr lang="en-US" altLang="ja-JP" b="0" i="0">
                <a:solidFill>
                  <a:srgbClr val="000000"/>
                </a:solidFill>
                <a:effectLst/>
                <a:latin typeface="+mn-ea"/>
                <a:ea typeface="+mn-ea"/>
              </a:rPr>
            </a:br>
            <a:r>
              <a:rPr lang="ja-JP" altLang="en-US" b="0" i="0">
                <a:solidFill>
                  <a:srgbClr val="000000"/>
                </a:solidFill>
                <a:effectLst/>
                <a:latin typeface="+mn-ea"/>
                <a:ea typeface="+mn-ea"/>
              </a:rPr>
              <a:t>当社の従業員は、情報セキュリティのために必要とされる知識、技術を習得し、情報セキュリティへの取組を確かなものにします。</a:t>
            </a:r>
          </a:p>
          <a:p>
            <a:pPr algn="l"/>
            <a:r>
              <a:rPr lang="en-US" altLang="ja-JP" b="0" i="0">
                <a:solidFill>
                  <a:srgbClr val="000000"/>
                </a:solidFill>
                <a:effectLst/>
                <a:latin typeface="+mn-ea"/>
                <a:ea typeface="+mn-ea"/>
              </a:rPr>
              <a:t>4.</a:t>
            </a:r>
            <a:r>
              <a:rPr lang="ja-JP" altLang="en-US" b="0" i="0">
                <a:solidFill>
                  <a:srgbClr val="000000"/>
                </a:solidFill>
                <a:effectLst/>
                <a:latin typeface="+mn-ea"/>
                <a:ea typeface="+mn-ea"/>
              </a:rPr>
              <a:t>法令および契約上の要求事項の遵守</a:t>
            </a:r>
            <a:br>
              <a:rPr lang="en-US" altLang="ja-JP" b="0" i="0">
                <a:solidFill>
                  <a:srgbClr val="000000"/>
                </a:solidFill>
                <a:effectLst/>
                <a:latin typeface="+mn-ea"/>
                <a:ea typeface="+mn-ea"/>
              </a:rPr>
            </a:br>
            <a:r>
              <a:rPr lang="ja-JP" altLang="en-US" b="0" i="0">
                <a:solidFill>
                  <a:srgbClr val="000000"/>
                </a:solidFill>
                <a:effectLst/>
                <a:latin typeface="+mn-ea"/>
                <a:ea typeface="+mn-ea"/>
              </a:rPr>
              <a:t>当社は、情報セキュリティに関わる法令、規制、規範、契約上の義務を遵守するとともに、お客様の期待に応えます。</a:t>
            </a:r>
          </a:p>
          <a:p>
            <a:r>
              <a:rPr lang="en-US" altLang="ja-JP" b="0" i="0">
                <a:solidFill>
                  <a:srgbClr val="000000"/>
                </a:solidFill>
                <a:effectLst/>
                <a:latin typeface="+mn-ea"/>
                <a:ea typeface="+mn-ea"/>
              </a:rPr>
              <a:t>5.</a:t>
            </a:r>
            <a:r>
              <a:rPr lang="ja-JP" altLang="en-US" b="0" i="0">
                <a:solidFill>
                  <a:srgbClr val="000000"/>
                </a:solidFill>
                <a:effectLst/>
                <a:latin typeface="+mn-ea"/>
                <a:ea typeface="+mn-ea"/>
              </a:rPr>
              <a:t>違反および事故への対応</a:t>
            </a:r>
            <a:br>
              <a:rPr lang="en-US" altLang="ja-JP" b="0" i="0">
                <a:solidFill>
                  <a:srgbClr val="000000"/>
                </a:solidFill>
                <a:effectLst/>
                <a:latin typeface="+mn-ea"/>
                <a:ea typeface="+mn-ea"/>
              </a:rPr>
            </a:br>
            <a:r>
              <a:rPr lang="ja-JP" altLang="en-US" b="0" i="0">
                <a:solidFill>
                  <a:srgbClr val="000000"/>
                </a:solidFill>
                <a:effectLst/>
                <a:latin typeface="+mn-ea"/>
                <a:ea typeface="+mn-ea"/>
              </a:rPr>
              <a:t>当社は、情報セキュリティに関わる法令違反、契約違反および事故が発生した場合には適切に対処し、再発防止に努めます。</a:t>
            </a:r>
            <a:endParaRPr lang="en-US" altLang="ja-JP">
              <a:solidFill>
                <a:srgbClr val="000000"/>
              </a:solidFill>
              <a:latin typeface="+mn-ea"/>
              <a:ea typeface="+mn-ea"/>
            </a:endParaRPr>
          </a:p>
          <a:p>
            <a:pPr algn="r"/>
            <a:r>
              <a:rPr lang="ja-JP" altLang="en-US" b="0" i="0">
                <a:solidFill>
                  <a:srgbClr val="000000"/>
                </a:solidFill>
                <a:effectLst/>
                <a:latin typeface="+mn-ea"/>
                <a:ea typeface="+mn-ea"/>
              </a:rPr>
              <a:t>制定日：</a:t>
            </a:r>
            <a:r>
              <a:rPr lang="en-US" altLang="ja-JP" b="0" i="0">
                <a:solidFill>
                  <a:srgbClr val="000000"/>
                </a:solidFill>
                <a:effectLst/>
                <a:latin typeface="+mn-ea"/>
                <a:ea typeface="+mn-ea"/>
              </a:rPr>
              <a:t>20</a:t>
            </a:r>
            <a:r>
              <a:rPr lang="ja-JP" altLang="en-US" b="0" i="0">
                <a:solidFill>
                  <a:srgbClr val="000000"/>
                </a:solidFill>
                <a:effectLst/>
                <a:latin typeface="+mn-ea"/>
                <a:ea typeface="+mn-ea"/>
              </a:rPr>
              <a:t>○○年○月○日</a:t>
            </a:r>
            <a:br>
              <a:rPr lang="en-US" altLang="ja-JP" b="0" i="0">
                <a:solidFill>
                  <a:srgbClr val="000000"/>
                </a:solidFill>
                <a:effectLst/>
                <a:latin typeface="+mn-ea"/>
                <a:ea typeface="+mn-ea"/>
              </a:rPr>
            </a:br>
            <a:r>
              <a:rPr lang="ja-JP" altLang="en-US" b="0" i="0">
                <a:solidFill>
                  <a:srgbClr val="000000"/>
                </a:solidFill>
                <a:effectLst/>
                <a:latin typeface="+mn-ea"/>
                <a:ea typeface="+mn-ea"/>
              </a:rPr>
              <a:t>株式会社○○○○</a:t>
            </a:r>
            <a:br>
              <a:rPr lang="en-US" altLang="ja-JP" b="0" i="0">
                <a:solidFill>
                  <a:srgbClr val="000000"/>
                </a:solidFill>
                <a:effectLst/>
                <a:latin typeface="+mn-ea"/>
                <a:ea typeface="+mn-ea"/>
              </a:rPr>
            </a:br>
            <a:r>
              <a:rPr lang="ja-JP" altLang="en-US" b="0" i="0">
                <a:solidFill>
                  <a:srgbClr val="000000"/>
                </a:solidFill>
                <a:effectLst/>
                <a:latin typeface="+mn-ea"/>
                <a:ea typeface="+mn-ea"/>
              </a:rPr>
              <a:t>代表取締役社長 ○○○○</a:t>
            </a:r>
            <a:endParaRPr lang="en-US" altLang="ja-JP" b="0" i="0">
              <a:solidFill>
                <a:srgbClr val="000000"/>
              </a:solidFill>
              <a:effectLst/>
              <a:latin typeface="+mn-ea"/>
              <a:ea typeface="+mn-ea"/>
            </a:endParaRPr>
          </a:p>
        </p:txBody>
      </p:sp>
      <p:sp>
        <p:nvSpPr>
          <p:cNvPr id="14" name="テキスト プレースホルダー 3">
            <a:extLst>
              <a:ext uri="{FF2B5EF4-FFF2-40B4-BE49-F238E27FC236}">
                <a16:creationId xmlns:a16="http://schemas.microsoft.com/office/drawing/2014/main" id="{2EA9F505-88AD-9A9E-26E9-59B62A3B9B73}"/>
              </a:ext>
            </a:extLst>
          </p:cNvPr>
          <p:cNvSpPr txBox="1">
            <a:spLocks/>
          </p:cNvSpPr>
          <p:nvPr/>
        </p:nvSpPr>
        <p:spPr>
          <a:xfrm>
            <a:off x="1123949" y="1457325"/>
            <a:ext cx="561657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3-3-4.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情報セキュリティ基本方針</a:t>
            </a:r>
          </a:p>
        </p:txBody>
      </p:sp>
      <p:graphicFrame>
        <p:nvGraphicFramePr>
          <p:cNvPr id="7" name="表 6">
            <a:extLst>
              <a:ext uri="{FF2B5EF4-FFF2-40B4-BE49-F238E27FC236}">
                <a16:creationId xmlns:a16="http://schemas.microsoft.com/office/drawing/2014/main" id="{A4AA8CB1-165C-6C17-EC57-78657CE2EE98}"/>
              </a:ext>
            </a:extLst>
          </p:cNvPr>
          <p:cNvGraphicFramePr>
            <a:graphicFrameLocks noGrp="1"/>
          </p:cNvGraphicFramePr>
          <p:nvPr>
            <p:extLst>
              <p:ext uri="{D42A27DB-BD31-4B8C-83A1-F6EECF244321}">
                <p14:modId xmlns:p14="http://schemas.microsoft.com/office/powerpoint/2010/main" val="3279894728"/>
              </p:ext>
            </p:extLst>
          </p:nvPr>
        </p:nvGraphicFramePr>
        <p:xfrm>
          <a:off x="622800" y="2052000"/>
          <a:ext cx="5612400" cy="106070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30849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　経営者が策定した情報セキュリティに関する基本方針を、従業員や関係者に伝達するために、簡潔な文書を作成する必要があります。基本方針の作成には、特定の書き方が定められているわけではありません。そのため、事業の特徴や顧客の期待などを考慮し、経営者と連携しながら、自社に適した基本方針を策定します。</a:t>
                      </a:r>
                      <a:br>
                        <a:rPr kumimoji="1" lang="ja-JP" altLang="en-US" sz="1050" b="0" dirty="0">
                          <a:solidFill>
                            <a:schemeClr val="tx1"/>
                          </a:solidFill>
                          <a:latin typeface="+mn-ea"/>
                          <a:ea typeface="+mn-ea"/>
                        </a:rPr>
                      </a:br>
                      <a:r>
                        <a:rPr kumimoji="1" lang="ja-JP" altLang="en-US" sz="1050" b="0" dirty="0">
                          <a:solidFill>
                            <a:schemeClr val="tx1"/>
                          </a:solidFill>
                          <a:latin typeface="+mn-ea"/>
                          <a:ea typeface="+mn-ea"/>
                        </a:rPr>
                        <a:t>　基本方針は従業員の指針となり、関係者に対して取組を明示するためのものです。したがって、作成した文書は従業員や顧客などの関係者に周知する必要があります。</a:t>
                      </a: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graphicFrame>
        <p:nvGraphicFramePr>
          <p:cNvPr id="12" name="表 11">
            <a:extLst>
              <a:ext uri="{FF2B5EF4-FFF2-40B4-BE49-F238E27FC236}">
                <a16:creationId xmlns:a16="http://schemas.microsoft.com/office/drawing/2014/main" id="{C4C03460-C7C3-60A5-64CF-283E3660496F}"/>
              </a:ext>
            </a:extLst>
          </p:cNvPr>
          <p:cNvGraphicFramePr>
            <a:graphicFrameLocks noGrp="1"/>
          </p:cNvGraphicFramePr>
          <p:nvPr>
            <p:extLst>
              <p:ext uri="{D42A27DB-BD31-4B8C-83A1-F6EECF244321}">
                <p14:modId xmlns:p14="http://schemas.microsoft.com/office/powerpoint/2010/main" val="3588684390"/>
              </p:ext>
            </p:extLst>
          </p:nvPr>
        </p:nvGraphicFramePr>
        <p:xfrm>
          <a:off x="619048" y="8736515"/>
          <a:ext cx="5612400" cy="590702"/>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4191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latin typeface="+mn-ea"/>
                          <a:ea typeface="+mn-ea"/>
                        </a:rPr>
                        <a:t>情報セキュリティ基本方針の記載項目例</a:t>
                      </a:r>
                      <a:endParaRPr kumimoji="1" lang="en-US" altLang="ja-JP" sz="1050" b="1"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管理体制の整備 </a:t>
                      </a:r>
                      <a:r>
                        <a:rPr kumimoji="1" lang="en-US" altLang="ja-JP" sz="1050" b="0" dirty="0">
                          <a:solidFill>
                            <a:schemeClr val="tx1"/>
                          </a:solidFill>
                          <a:latin typeface="+mn-ea"/>
                          <a:ea typeface="+mn-ea"/>
                        </a:rPr>
                        <a:t>/ </a:t>
                      </a:r>
                      <a:r>
                        <a:rPr kumimoji="1" lang="ja-JP" altLang="en-US" sz="1050" b="0" dirty="0">
                          <a:solidFill>
                            <a:schemeClr val="tx1"/>
                          </a:solidFill>
                          <a:latin typeface="+mn-ea"/>
                          <a:ea typeface="+mn-ea"/>
                        </a:rPr>
                        <a:t>法令・ガイドラインなどの遵守 </a:t>
                      </a:r>
                      <a:r>
                        <a:rPr kumimoji="1" lang="en-US" altLang="ja-JP" sz="1050" b="0" dirty="0">
                          <a:solidFill>
                            <a:schemeClr val="tx1"/>
                          </a:solidFill>
                          <a:latin typeface="+mn-ea"/>
                          <a:ea typeface="+mn-ea"/>
                        </a:rPr>
                        <a:t>/ </a:t>
                      </a:r>
                      <a:r>
                        <a:rPr kumimoji="1" lang="ja-JP" altLang="en-US" sz="1050" b="0" dirty="0">
                          <a:solidFill>
                            <a:schemeClr val="tx1"/>
                          </a:solidFill>
                          <a:latin typeface="+mn-ea"/>
                          <a:ea typeface="+mn-ea"/>
                        </a:rPr>
                        <a:t>セキュリティ対策の実施 </a:t>
                      </a:r>
                      <a:r>
                        <a:rPr kumimoji="1" lang="en-US" altLang="ja-JP" sz="1050" b="0" dirty="0">
                          <a:solidFill>
                            <a:schemeClr val="tx1"/>
                          </a:solidFill>
                          <a:latin typeface="+mn-ea"/>
                          <a:ea typeface="+mn-ea"/>
                        </a:rPr>
                        <a:t>/ </a:t>
                      </a:r>
                      <a:r>
                        <a:rPr kumimoji="1" lang="ja-JP" altLang="en-US" sz="1050" b="0" dirty="0">
                          <a:solidFill>
                            <a:schemeClr val="tx1"/>
                          </a:solidFill>
                          <a:latin typeface="+mn-ea"/>
                          <a:ea typeface="+mn-ea"/>
                        </a:rPr>
                        <a:t>継続的改善 など</a:t>
                      </a:r>
                    </a:p>
                  </a:txBody>
                  <a:tcPr marL="64078" marR="64078" marT="55321" marB="5532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sp>
        <p:nvSpPr>
          <p:cNvPr id="3" name="テキスト プレースホルダー 2">
            <a:extLst>
              <a:ext uri="{FF2B5EF4-FFF2-40B4-BE49-F238E27FC236}">
                <a16:creationId xmlns:a16="http://schemas.microsoft.com/office/drawing/2014/main" id="{01B22DBD-013D-AB22-A92D-DCA8494C1A4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3</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サイバーセキュリティの基礎知識</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3-3. Security Action</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（セキュリティ対策自己宣言）</a:t>
            </a:r>
          </a:p>
        </p:txBody>
      </p:sp>
      <p:sp>
        <p:nvSpPr>
          <p:cNvPr id="6" name="テキスト ボックス 5">
            <a:extLst>
              <a:ext uri="{FF2B5EF4-FFF2-40B4-BE49-F238E27FC236}">
                <a16:creationId xmlns:a16="http://schemas.microsoft.com/office/drawing/2014/main" id="{33752913-17CC-538D-72A8-36711D27AC8E}"/>
              </a:ext>
            </a:extLst>
          </p:cNvPr>
          <p:cNvSpPr txBox="1"/>
          <p:nvPr/>
        </p:nvSpPr>
        <p:spPr>
          <a:xfrm>
            <a:off x="622800" y="8486428"/>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「情報セキュリティ基本方針（サンプル）</a:t>
            </a:r>
            <a:r>
              <a:rPr kumimoji="1" lang="ja-JP" altLang="en-US" sz="600" b="0" i="0" u="none" strike="noStrike" kern="1200" cap="none" spc="0" normalizeH="0" baseline="0" noProof="0">
                <a:ln>
                  <a:noFill/>
                </a:ln>
                <a:solidFill>
                  <a:sysClr val="windowText" lastClr="000000"/>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endParaRPr kumimoji="1" lang="ja-JP" altLang="en-US" sz="600" b="0" i="0" u="none" strike="noStrike" kern="1200" cap="none" spc="0" normalizeH="0" baseline="0" noProof="0">
              <a:ln>
                <a:noFill/>
              </a:ln>
              <a:solidFill>
                <a:prstClr val="black"/>
              </a:solidFill>
              <a:effectLst/>
              <a:highlight>
                <a:srgbClr val="FFFF00"/>
              </a:highlight>
              <a:uLnTx/>
              <a:uFillTx/>
              <a:latin typeface="メイリオ"/>
              <a:ea typeface="メイリオ"/>
              <a:cs typeface="+mn-cs"/>
            </a:endParaRPr>
          </a:p>
        </p:txBody>
      </p:sp>
    </p:spTree>
    <p:extLst>
      <p:ext uri="{BB962C8B-B14F-4D97-AF65-F5344CB8AC3E}">
        <p14:creationId xmlns:p14="http://schemas.microsoft.com/office/powerpoint/2010/main" val="1172382211"/>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5">
            <a:extLst>
              <a:ext uri="{FF2B5EF4-FFF2-40B4-BE49-F238E27FC236}">
                <a16:creationId xmlns:a16="http://schemas.microsoft.com/office/drawing/2014/main" id="{8142A30E-F6F9-E5D5-6A96-CE89AAF0A9BE}"/>
              </a:ext>
            </a:extLst>
          </p:cNvPr>
          <p:cNvGraphicFramePr>
            <a:graphicFrameLocks noGrp="1"/>
          </p:cNvGraphicFramePr>
          <p:nvPr>
            <p:extLst>
              <p:ext uri="{D42A27DB-BD31-4B8C-83A1-F6EECF244321}">
                <p14:modId xmlns:p14="http://schemas.microsoft.com/office/powerpoint/2010/main" val="3886427279"/>
              </p:ext>
            </p:extLst>
          </p:nvPr>
        </p:nvGraphicFramePr>
        <p:xfrm>
          <a:off x="619200" y="1440000"/>
          <a:ext cx="5612400" cy="7589520"/>
        </p:xfrm>
        <a:graphic>
          <a:graphicData uri="http://schemas.openxmlformats.org/drawingml/2006/table">
            <a:tbl>
              <a:tblPr firstRow="1" bandRow="1">
                <a:tableStyleId>{5940675A-B579-460E-94D1-54222C63F5DA}</a:tableStyleId>
              </a:tblPr>
              <a:tblGrid>
                <a:gridCol w="1874798">
                  <a:extLst>
                    <a:ext uri="{9D8B030D-6E8A-4147-A177-3AD203B41FA5}">
                      <a16:colId xmlns:a16="http://schemas.microsoft.com/office/drawing/2014/main" val="2189690052"/>
                    </a:ext>
                  </a:extLst>
                </a:gridCol>
                <a:gridCol w="1870050">
                  <a:extLst>
                    <a:ext uri="{9D8B030D-6E8A-4147-A177-3AD203B41FA5}">
                      <a16:colId xmlns:a16="http://schemas.microsoft.com/office/drawing/2014/main" val="3795967563"/>
                    </a:ext>
                  </a:extLst>
                </a:gridCol>
                <a:gridCol w="1867552">
                  <a:extLst>
                    <a:ext uri="{9D8B030D-6E8A-4147-A177-3AD203B41FA5}">
                      <a16:colId xmlns:a16="http://schemas.microsoft.com/office/drawing/2014/main" val="1728676998"/>
                    </a:ext>
                  </a:extLst>
                </a:gridCol>
              </a:tblGrid>
              <a:tr h="0">
                <a:tc gridSpan="3">
                  <a:txBody>
                    <a:bodyPr/>
                    <a:lstStyle/>
                    <a:p>
                      <a:pPr algn="l"/>
                      <a:r>
                        <a:rPr kumimoji="1" lang="ja-JP" altLang="en-US" sz="900" b="1">
                          <a:solidFill>
                            <a:schemeClr val="bg1"/>
                          </a:solidFill>
                          <a:latin typeface="+mn-ea"/>
                          <a:ea typeface="+mn-ea"/>
                        </a:rPr>
                        <a:t>５</a:t>
                      </a:r>
                      <a:r>
                        <a:rPr kumimoji="1" lang="en-US" altLang="ja-JP" sz="900" b="1">
                          <a:solidFill>
                            <a:schemeClr val="bg1"/>
                          </a:solidFill>
                          <a:latin typeface="+mn-ea"/>
                          <a:ea typeface="+mn-ea"/>
                        </a:rPr>
                        <a:t>.</a:t>
                      </a:r>
                      <a:r>
                        <a:rPr kumimoji="1" lang="ja-JP" altLang="en-US" sz="900" b="1">
                          <a:solidFill>
                            <a:schemeClr val="bg1"/>
                          </a:solidFill>
                          <a:latin typeface="+mn-ea"/>
                          <a:ea typeface="+mn-ea"/>
                        </a:rPr>
                        <a:t>組織的管理策</a:t>
                      </a:r>
                    </a:p>
                  </a:txBody>
                  <a:tcPr anchor="ctr">
                    <a:solidFill>
                      <a:schemeClr val="accent4">
                        <a:lumMod val="75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4">
                        <a:lumMod val="40000"/>
                        <a:lumOff val="60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469890612"/>
                  </a:ext>
                </a:extLst>
              </a:tr>
              <a:tr h="0">
                <a:tc>
                  <a:txBody>
                    <a:bodyPr/>
                    <a:lstStyle/>
                    <a:p>
                      <a:pPr algn="l"/>
                      <a:r>
                        <a:rPr kumimoji="1" lang="ja-JP" altLang="en-US" sz="900" b="1">
                          <a:solidFill>
                            <a:schemeClr val="bg1"/>
                          </a:solidFill>
                          <a:latin typeface="+mn-ea"/>
                          <a:ea typeface="+mn-ea"/>
                        </a:rPr>
                        <a:t>標題</a:t>
                      </a:r>
                    </a:p>
                  </a:txBody>
                  <a:tcPr anchor="ctr">
                    <a:solidFill>
                      <a:schemeClr val="accent4">
                        <a:lumMod val="75000"/>
                      </a:schemeClr>
                    </a:solidFill>
                  </a:tcPr>
                </a:tc>
                <a:tc>
                  <a:txBody>
                    <a:bodyPr/>
                    <a:lstStyle/>
                    <a:p>
                      <a:pPr algn="l"/>
                      <a:r>
                        <a:rPr kumimoji="1" lang="ja-JP" altLang="en-US" sz="900" b="1">
                          <a:solidFill>
                            <a:schemeClr val="bg1"/>
                          </a:solidFill>
                          <a:latin typeface="+mn-ea"/>
                          <a:ea typeface="+mn-ea"/>
                        </a:rPr>
                        <a:t>管理策</a:t>
                      </a:r>
                    </a:p>
                  </a:txBody>
                  <a:tcPr anchor="ctr">
                    <a:solidFill>
                      <a:schemeClr val="accent4">
                        <a:lumMod val="75000"/>
                      </a:schemeClr>
                    </a:solidFill>
                  </a:tcPr>
                </a:tc>
                <a:tc>
                  <a:txBody>
                    <a:bodyPr/>
                    <a:lstStyle/>
                    <a:p>
                      <a:pPr algn="l"/>
                      <a:r>
                        <a:rPr kumimoji="1" lang="ja-JP" altLang="en-US" sz="900" b="1">
                          <a:solidFill>
                            <a:schemeClr val="bg1"/>
                          </a:solidFill>
                          <a:latin typeface="+mn-ea"/>
                          <a:ea typeface="+mn-ea"/>
                        </a:rPr>
                        <a:t>目的</a:t>
                      </a:r>
                    </a:p>
                  </a:txBody>
                  <a:tcPr anchor="ctr">
                    <a:solidFill>
                      <a:schemeClr val="accent4">
                        <a:lumMod val="75000"/>
                      </a:schemeClr>
                    </a:solidFill>
                  </a:tcPr>
                </a:tc>
                <a:extLst>
                  <a:ext uri="{0D108BD9-81ED-4DB2-BD59-A6C34878D82A}">
                    <a16:rowId xmlns:a16="http://schemas.microsoft.com/office/drawing/2014/main" val="1126628055"/>
                  </a:ext>
                </a:extLst>
              </a:tr>
              <a:tr h="0">
                <a:tc>
                  <a:txBody>
                    <a:bodyPr/>
                    <a:lstStyle/>
                    <a:p>
                      <a:pPr algn="l"/>
                      <a:r>
                        <a:rPr kumimoji="1" lang="en-US" altLang="ja-JP" sz="900" b="0">
                          <a:solidFill>
                            <a:sysClr val="windowText" lastClr="000000"/>
                          </a:solidFill>
                          <a:latin typeface="+mn-ea"/>
                          <a:ea typeface="+mn-ea"/>
                        </a:rPr>
                        <a:t>5.10 </a:t>
                      </a:r>
                      <a:r>
                        <a:rPr kumimoji="1" lang="ja-JP" altLang="en-US" sz="900" b="0">
                          <a:solidFill>
                            <a:sysClr val="windowText" lastClr="000000"/>
                          </a:solidFill>
                          <a:latin typeface="+mn-ea"/>
                          <a:ea typeface="+mn-ea"/>
                        </a:rPr>
                        <a:t>情報及びその他の関連資産の利用の許容範囲</a:t>
                      </a: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情報及びその他の関連資産の利用並びに取扱手順の許容範囲に関する規則は、明確にし、文書化し、実施することが望ましい。</a:t>
                      </a:r>
                      <a:endParaRPr kumimoji="1" lang="en-US" altLang="ja-JP" sz="9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情報及びその他の関連資産が適切に保護、利用及び取扱いされることを確実にするため。</a:t>
                      </a:r>
                      <a:endParaRPr kumimoji="1" lang="en-US" altLang="ja-JP" sz="9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3645990548"/>
                  </a:ext>
                </a:extLst>
              </a:tr>
              <a:tr h="286618">
                <a:tc>
                  <a:txBody>
                    <a:bodyPr/>
                    <a:lstStyle/>
                    <a:p>
                      <a:pPr algn="l"/>
                      <a:r>
                        <a:rPr kumimoji="1" lang="en-US" altLang="ja-JP" sz="900" b="0">
                          <a:solidFill>
                            <a:sysClr val="windowText" lastClr="000000"/>
                          </a:solidFill>
                          <a:latin typeface="+mn-ea"/>
                          <a:ea typeface="+mn-ea"/>
                        </a:rPr>
                        <a:t>5.11 </a:t>
                      </a:r>
                      <a:r>
                        <a:rPr kumimoji="1" lang="ja-JP" altLang="en-US" sz="900" b="0">
                          <a:solidFill>
                            <a:sysClr val="windowText" lastClr="000000"/>
                          </a:solidFill>
                          <a:latin typeface="+mn-ea"/>
                          <a:ea typeface="+mn-ea"/>
                        </a:rPr>
                        <a:t>資産の返却</a:t>
                      </a: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要員及び必要に応じてその他の利害関係者は、雇用、契約または合意の変更または終了時に、自らが所持する組織の資産のすべてを返却することが望ましい。 </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雇用、契約、または合意を変更または終了するプロセスの一環として、組織の資産を保護するため。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410181244"/>
                  </a:ext>
                </a:extLst>
              </a:tr>
              <a:tr h="286618">
                <a:tc>
                  <a:txBody>
                    <a:bodyPr/>
                    <a:lstStyle/>
                    <a:p>
                      <a:pPr algn="l"/>
                      <a:r>
                        <a:rPr kumimoji="1" lang="en-US" altLang="ja-JP" sz="900" b="0">
                          <a:solidFill>
                            <a:sysClr val="windowText" lastClr="000000"/>
                          </a:solidFill>
                          <a:latin typeface="+mn-ea"/>
                          <a:ea typeface="+mn-ea"/>
                        </a:rPr>
                        <a:t>5.12 </a:t>
                      </a:r>
                      <a:r>
                        <a:rPr kumimoji="1" lang="ja-JP" altLang="en-US" sz="900" b="0">
                          <a:solidFill>
                            <a:sysClr val="windowText" lastClr="000000"/>
                          </a:solidFill>
                          <a:latin typeface="+mn-ea"/>
                          <a:ea typeface="+mn-ea"/>
                        </a:rPr>
                        <a:t>情報の分類</a:t>
                      </a: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情報は、機密性、完全性、可用性及び関連する利害関係者の要求事項に基づく組織の情報セキュリティの要求に従って分類することが望ましい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組織における情報の重要度に従って、情報の保護の要件を特定及び理解することを確実にするため。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366450863"/>
                  </a:ext>
                </a:extLst>
              </a:tr>
              <a:tr h="286618">
                <a:tc>
                  <a:txBody>
                    <a:bodyPr/>
                    <a:lstStyle/>
                    <a:p>
                      <a:pPr algn="l"/>
                      <a:r>
                        <a:rPr kumimoji="1" lang="en-US" altLang="ja-JP" sz="900" b="0">
                          <a:solidFill>
                            <a:sysClr val="windowText" lastClr="000000"/>
                          </a:solidFill>
                          <a:latin typeface="+mn-ea"/>
                          <a:ea typeface="+mn-ea"/>
                        </a:rPr>
                        <a:t>5.13 </a:t>
                      </a:r>
                      <a:r>
                        <a:rPr kumimoji="1" lang="ja-JP" altLang="en-US" sz="900" b="0">
                          <a:solidFill>
                            <a:sysClr val="windowText" lastClr="000000"/>
                          </a:solidFill>
                          <a:latin typeface="+mn-ea"/>
                          <a:ea typeface="+mn-ea"/>
                        </a:rPr>
                        <a:t>情報のラベル付け</a:t>
                      </a:r>
                    </a:p>
                  </a:txBody>
                  <a:tcPr anchor="ctr">
                    <a:solidFill>
                      <a:schemeClr val="accent4">
                        <a:lumMod val="40000"/>
                        <a:lumOff val="60000"/>
                      </a:schemeClr>
                    </a:solidFill>
                  </a:tcPr>
                </a:tc>
                <a:tc>
                  <a:txBody>
                    <a:bodyPr/>
                    <a:lstStyle/>
                    <a:p>
                      <a:pPr algn="l"/>
                      <a:r>
                        <a:rPr kumimoji="1" lang="ja-JP" altLang="en-US" sz="900" b="0" i="0" kern="1200" dirty="0">
                          <a:solidFill>
                            <a:schemeClr val="tx1"/>
                          </a:solidFill>
                          <a:effectLst/>
                          <a:latin typeface="+mn-ea"/>
                          <a:ea typeface="+mn-ea"/>
                          <a:cs typeface="+mn-cs"/>
                        </a:rPr>
                        <a:t>情報のラベル付けに関する適切な一連の手順は、組織が採用した情報分類体系に従って策定し、実施することが望ましい。</a:t>
                      </a:r>
                      <a:endParaRPr kumimoji="1" lang="en-US" altLang="ja-JP" sz="900" b="0" i="0" kern="1200" dirty="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情報の分類の伝達を容易にし、情報の処理及び管理の自動化を支援するため。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014627006"/>
                  </a:ext>
                </a:extLst>
              </a:tr>
              <a:tr h="286618">
                <a:tc>
                  <a:txBody>
                    <a:bodyPr/>
                    <a:lstStyle/>
                    <a:p>
                      <a:pPr algn="l"/>
                      <a:r>
                        <a:rPr kumimoji="1" lang="en-US" altLang="ja-JP" sz="900" b="0">
                          <a:solidFill>
                            <a:sysClr val="windowText" lastClr="000000"/>
                          </a:solidFill>
                          <a:latin typeface="+mn-ea"/>
                          <a:ea typeface="+mn-ea"/>
                        </a:rPr>
                        <a:t>5.14 </a:t>
                      </a:r>
                      <a:r>
                        <a:rPr kumimoji="1" lang="ja-JP" altLang="en-US" sz="900" b="0">
                          <a:solidFill>
                            <a:sysClr val="windowText" lastClr="000000"/>
                          </a:solidFill>
                          <a:latin typeface="+mn-ea"/>
                          <a:ea typeface="+mn-ea"/>
                        </a:rPr>
                        <a:t>情報転送</a:t>
                      </a: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情報転送の規則、手順または合意を、組織内及び組織と他の関係者との間のすべての種類の転送設備に関して備えることが望ましい。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組織内及び外部の利害関係者との間で転送される情報のセキュリティを維持するため。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767154813"/>
                  </a:ext>
                </a:extLst>
              </a:tr>
              <a:tr h="286618">
                <a:tc>
                  <a:txBody>
                    <a:bodyPr/>
                    <a:lstStyle/>
                    <a:p>
                      <a:pPr algn="l"/>
                      <a:r>
                        <a:rPr kumimoji="1" lang="en-US" altLang="ja-JP" sz="900" b="0">
                          <a:solidFill>
                            <a:sysClr val="windowText" lastClr="000000"/>
                          </a:solidFill>
                          <a:latin typeface="+mn-ea"/>
                          <a:ea typeface="+mn-ea"/>
                        </a:rPr>
                        <a:t>5.15 </a:t>
                      </a:r>
                      <a:r>
                        <a:rPr kumimoji="1" lang="ja-JP" altLang="en-US" sz="900" b="0">
                          <a:solidFill>
                            <a:sysClr val="windowText" lastClr="000000"/>
                          </a:solidFill>
                          <a:latin typeface="+mn-ea"/>
                          <a:ea typeface="+mn-ea"/>
                        </a:rPr>
                        <a:t>アクセス制御</a:t>
                      </a: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情報及びその他の関連資産への物理的及び論理的アクセスを制御するための規則を、業務及び情報セキュリティの要求事項に基づいて確立し、実施することが望ましい。</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情報及びその他の関連資産への認可されたアクセスを行わせ、認可されていないアクセスを防ぐことを確実にするため。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3510797090"/>
                  </a:ext>
                </a:extLst>
              </a:tr>
              <a:tr h="286618">
                <a:tc>
                  <a:txBody>
                    <a:bodyPr/>
                    <a:lstStyle/>
                    <a:p>
                      <a:pPr algn="l"/>
                      <a:r>
                        <a:rPr kumimoji="1" lang="en-US" altLang="ja-JP" sz="900" b="0">
                          <a:solidFill>
                            <a:sysClr val="windowText" lastClr="000000"/>
                          </a:solidFill>
                          <a:latin typeface="+mn-ea"/>
                          <a:ea typeface="+mn-ea"/>
                        </a:rPr>
                        <a:t>5.16</a:t>
                      </a:r>
                      <a:r>
                        <a:rPr kumimoji="1" lang="ja-JP" altLang="en-US" sz="900" b="0">
                          <a:solidFill>
                            <a:sysClr val="windowText" lastClr="000000"/>
                          </a:solidFill>
                          <a:latin typeface="+mn-ea"/>
                          <a:ea typeface="+mn-ea"/>
                        </a:rPr>
                        <a:t> 識別情報の管理</a:t>
                      </a: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識別情報のライフサイクル全体を管理することが望ましい。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組織の情報及びその他の関連資産にアクセスする個人及びシステムを一意に特定できるようにし、アクセス権を適切に割り当てることができるようにするため。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359246565"/>
                  </a:ext>
                </a:extLst>
              </a:tr>
              <a:tr h="2866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a:solidFill>
                            <a:sysClr val="windowText" lastClr="000000"/>
                          </a:solidFill>
                          <a:latin typeface="+mn-ea"/>
                          <a:ea typeface="+mn-ea"/>
                        </a:rPr>
                        <a:t>5.17 </a:t>
                      </a:r>
                      <a:r>
                        <a:rPr kumimoji="1" lang="ja-JP" altLang="en-US" sz="900" b="0">
                          <a:solidFill>
                            <a:sysClr val="windowText" lastClr="000000"/>
                          </a:solidFill>
                          <a:latin typeface="+mn-ea"/>
                          <a:ea typeface="+mn-ea"/>
                        </a:rPr>
                        <a:t>認証情報</a:t>
                      </a: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認証情報の割当て及び管理は、認証情報の適切な取扱いについて要員に助言することを含む管理プロセスによって管理することが望ましい。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適切なエンティティ認証を確実にし、認証プロセスの失敗を防ぐため。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3043173776"/>
                  </a:ext>
                </a:extLst>
              </a:tr>
              <a:tr h="286618">
                <a:tc>
                  <a:txBody>
                    <a:bodyPr/>
                    <a:lstStyle/>
                    <a:p>
                      <a:pPr algn="l"/>
                      <a:r>
                        <a:rPr kumimoji="1" lang="en-US" altLang="ja-JP" sz="900" b="0">
                          <a:solidFill>
                            <a:sysClr val="windowText" lastClr="000000"/>
                          </a:solidFill>
                          <a:latin typeface="+mn-ea"/>
                          <a:ea typeface="+mn-ea"/>
                        </a:rPr>
                        <a:t>5.18 </a:t>
                      </a:r>
                      <a:r>
                        <a:rPr kumimoji="1" lang="ja-JP" altLang="en-US" sz="900" b="0">
                          <a:solidFill>
                            <a:sysClr val="windowText" lastClr="000000"/>
                          </a:solidFill>
                          <a:latin typeface="+mn-ea"/>
                          <a:ea typeface="+mn-ea"/>
                        </a:rPr>
                        <a:t>アクセス権</a:t>
                      </a: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情報及びその他の関連資産へのアクセス権は、アクセス制御に関する組織のトピック固有の個別方針及び規則に従って、提供、レビュー、変更及び削除することが望ましい。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dirty="0">
                          <a:solidFill>
                            <a:schemeClr val="tx1"/>
                          </a:solidFill>
                          <a:effectLst/>
                          <a:latin typeface="+mn-ea"/>
                          <a:ea typeface="+mn-ea"/>
                          <a:cs typeface="+mn-cs"/>
                        </a:rPr>
                        <a:t>情報及びその他の関連資産へのアクセスが、業務上の要求事項に従って定義及び認可されることを確実にするため。</a:t>
                      </a:r>
                      <a:endParaRPr kumimoji="1" lang="en-US" altLang="ja-JP" sz="900" b="0" i="0" kern="1200" dirty="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998536987"/>
                  </a:ext>
                </a:extLst>
              </a:tr>
            </a:tbl>
          </a:graphicData>
        </a:graphic>
      </p:graphicFrame>
      <p:sp>
        <p:nvSpPr>
          <p:cNvPr id="5" name="テキスト ボックス 4">
            <a:extLst>
              <a:ext uri="{FF2B5EF4-FFF2-40B4-BE49-F238E27FC236}">
                <a16:creationId xmlns:a16="http://schemas.microsoft.com/office/drawing/2014/main" id="{3E6C5298-BCE0-C3EA-E528-E7E14FE9FD5D}"/>
              </a:ext>
            </a:extLst>
          </p:cNvPr>
          <p:cNvSpPr txBox="1"/>
          <p:nvPr/>
        </p:nvSpPr>
        <p:spPr>
          <a:xfrm>
            <a:off x="622800" y="9290642"/>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JSA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 27002:2022</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情報セキュリティ、サイバーセキュリティ及びプライバシー保護－情報セキュリティ管理策」を基に作成</a:t>
            </a:r>
          </a:p>
        </p:txBody>
      </p:sp>
      <p:sp>
        <p:nvSpPr>
          <p:cNvPr id="6" name="スライド番号プレースホルダー 5">
            <a:extLst>
              <a:ext uri="{FF2B5EF4-FFF2-40B4-BE49-F238E27FC236}">
                <a16:creationId xmlns:a16="http://schemas.microsoft.com/office/drawing/2014/main" id="{4ABB872D-4C96-52BD-9882-FC51FEC7AA79}"/>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380</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プレースホルダー 1">
            <a:extLst>
              <a:ext uri="{FF2B5EF4-FFF2-40B4-BE49-F238E27FC236}">
                <a16:creationId xmlns:a16="http://schemas.microsoft.com/office/drawing/2014/main" id="{5DCF3435-0B88-5731-4097-45E0106B066E}"/>
              </a:ext>
            </a:extLst>
          </p:cNvPr>
          <p:cNvSpPr>
            <a:spLocks noGrp="1"/>
          </p:cNvSpPr>
          <p:nvPr>
            <p:ph type="body" sz="quarter" idx="32"/>
          </p:nvPr>
        </p:nvSpPr>
        <p:spPr>
          <a:xfrm>
            <a:off x="622800" y="774648"/>
            <a:ext cx="5612400" cy="381000"/>
          </a:xfrm>
        </p:spPr>
        <p:txBody>
          <a:bodyPr/>
          <a:lstStyle/>
          <a:p>
            <a:r>
              <a:rPr kumimoji="1" lang="en-US" altLang="ja-JP" sz="1600" u="sng" baseline="0">
                <a:solidFill>
                  <a:schemeClr val="tx1"/>
                </a:solidFill>
                <a:uFill>
                  <a:solidFill>
                    <a:schemeClr val="bg1"/>
                  </a:solidFill>
                </a:uFill>
                <a:latin typeface="+mn-ea"/>
                <a:ea typeface="+mn-ea"/>
                <a:hlinkClick r:id="rId2" action="ppaction://hlinksldjump"/>
              </a:rPr>
              <a:t>1. ISO/IEC 27002:2022 </a:t>
            </a:r>
            <a:r>
              <a:rPr kumimoji="1" lang="ja-JP" altLang="en-US" sz="1600" u="sng" baseline="0">
                <a:solidFill>
                  <a:schemeClr val="tx1"/>
                </a:solidFill>
                <a:uFill>
                  <a:solidFill>
                    <a:schemeClr val="bg1"/>
                  </a:solidFill>
                </a:uFill>
                <a:latin typeface="+mn-ea"/>
                <a:ea typeface="+mn-ea"/>
                <a:hlinkClick r:id="rId2" action="ppaction://hlinksldjump"/>
              </a:rPr>
              <a:t>管理策と目的</a:t>
            </a:r>
            <a:endParaRPr kumimoji="1" lang="ja-JP" altLang="en-US" sz="1600" u="sng" baseline="0">
              <a:solidFill>
                <a:schemeClr val="tx1"/>
              </a:solidFill>
              <a:uFill>
                <a:solidFill>
                  <a:schemeClr val="bg1"/>
                </a:solidFill>
              </a:uFill>
              <a:latin typeface="+mn-ea"/>
              <a:ea typeface="+mn-ea"/>
            </a:endParaRPr>
          </a:p>
        </p:txBody>
      </p:sp>
    </p:spTree>
    <p:extLst>
      <p:ext uri="{BB962C8B-B14F-4D97-AF65-F5344CB8AC3E}">
        <p14:creationId xmlns:p14="http://schemas.microsoft.com/office/powerpoint/2010/main" val="1175013284"/>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25">
            <a:extLst>
              <a:ext uri="{FF2B5EF4-FFF2-40B4-BE49-F238E27FC236}">
                <a16:creationId xmlns:a16="http://schemas.microsoft.com/office/drawing/2014/main" id="{257FDBFC-44DE-313F-01FD-31493452F2B1}"/>
              </a:ext>
            </a:extLst>
          </p:cNvPr>
          <p:cNvGraphicFramePr>
            <a:graphicFrameLocks noGrp="1"/>
          </p:cNvGraphicFramePr>
          <p:nvPr>
            <p:extLst>
              <p:ext uri="{D42A27DB-BD31-4B8C-83A1-F6EECF244321}">
                <p14:modId xmlns:p14="http://schemas.microsoft.com/office/powerpoint/2010/main" val="1611223856"/>
              </p:ext>
            </p:extLst>
          </p:nvPr>
        </p:nvGraphicFramePr>
        <p:xfrm>
          <a:off x="619200" y="1440000"/>
          <a:ext cx="5612400" cy="7680960"/>
        </p:xfrm>
        <a:graphic>
          <a:graphicData uri="http://schemas.openxmlformats.org/drawingml/2006/table">
            <a:tbl>
              <a:tblPr firstRow="1" bandRow="1">
                <a:tableStyleId>{5940675A-B579-460E-94D1-54222C63F5DA}</a:tableStyleId>
              </a:tblPr>
              <a:tblGrid>
                <a:gridCol w="1874798">
                  <a:extLst>
                    <a:ext uri="{9D8B030D-6E8A-4147-A177-3AD203B41FA5}">
                      <a16:colId xmlns:a16="http://schemas.microsoft.com/office/drawing/2014/main" val="2189690052"/>
                    </a:ext>
                  </a:extLst>
                </a:gridCol>
                <a:gridCol w="1870050">
                  <a:extLst>
                    <a:ext uri="{9D8B030D-6E8A-4147-A177-3AD203B41FA5}">
                      <a16:colId xmlns:a16="http://schemas.microsoft.com/office/drawing/2014/main" val="3795967563"/>
                    </a:ext>
                  </a:extLst>
                </a:gridCol>
                <a:gridCol w="1867552">
                  <a:extLst>
                    <a:ext uri="{9D8B030D-6E8A-4147-A177-3AD203B41FA5}">
                      <a16:colId xmlns:a16="http://schemas.microsoft.com/office/drawing/2014/main" val="1728676998"/>
                    </a:ext>
                  </a:extLst>
                </a:gridCol>
              </a:tblGrid>
              <a:tr h="0">
                <a:tc gridSpan="3">
                  <a:txBody>
                    <a:bodyPr/>
                    <a:lstStyle/>
                    <a:p>
                      <a:pPr algn="l"/>
                      <a:r>
                        <a:rPr kumimoji="1" lang="ja-JP" altLang="en-US" sz="900" b="1">
                          <a:solidFill>
                            <a:schemeClr val="bg1"/>
                          </a:solidFill>
                          <a:latin typeface="+mn-ea"/>
                          <a:ea typeface="+mn-ea"/>
                        </a:rPr>
                        <a:t>５</a:t>
                      </a:r>
                      <a:r>
                        <a:rPr kumimoji="1" lang="en-US" altLang="ja-JP" sz="900" b="1">
                          <a:solidFill>
                            <a:schemeClr val="bg1"/>
                          </a:solidFill>
                          <a:latin typeface="+mn-ea"/>
                          <a:ea typeface="+mn-ea"/>
                        </a:rPr>
                        <a:t>.</a:t>
                      </a:r>
                      <a:r>
                        <a:rPr kumimoji="1" lang="ja-JP" altLang="en-US" sz="900" b="1">
                          <a:solidFill>
                            <a:schemeClr val="bg1"/>
                          </a:solidFill>
                          <a:latin typeface="+mn-ea"/>
                          <a:ea typeface="+mn-ea"/>
                        </a:rPr>
                        <a:t>組織的管理策</a:t>
                      </a:r>
                    </a:p>
                  </a:txBody>
                  <a:tcPr anchor="ctr">
                    <a:solidFill>
                      <a:schemeClr val="accent4">
                        <a:lumMod val="75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4">
                        <a:lumMod val="40000"/>
                        <a:lumOff val="60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469890612"/>
                  </a:ext>
                </a:extLst>
              </a:tr>
              <a:tr h="0">
                <a:tc>
                  <a:txBody>
                    <a:bodyPr/>
                    <a:lstStyle/>
                    <a:p>
                      <a:pPr algn="l"/>
                      <a:r>
                        <a:rPr kumimoji="1" lang="ja-JP" altLang="en-US" sz="900" b="1">
                          <a:solidFill>
                            <a:schemeClr val="bg1"/>
                          </a:solidFill>
                          <a:latin typeface="+mn-ea"/>
                          <a:ea typeface="+mn-ea"/>
                        </a:rPr>
                        <a:t>標題</a:t>
                      </a:r>
                    </a:p>
                  </a:txBody>
                  <a:tcPr anchor="ctr">
                    <a:solidFill>
                      <a:schemeClr val="accent4">
                        <a:lumMod val="75000"/>
                      </a:schemeClr>
                    </a:solidFill>
                  </a:tcPr>
                </a:tc>
                <a:tc>
                  <a:txBody>
                    <a:bodyPr/>
                    <a:lstStyle/>
                    <a:p>
                      <a:pPr algn="l"/>
                      <a:r>
                        <a:rPr kumimoji="1" lang="ja-JP" altLang="en-US" sz="900" b="1">
                          <a:solidFill>
                            <a:schemeClr val="bg1"/>
                          </a:solidFill>
                          <a:latin typeface="+mn-ea"/>
                          <a:ea typeface="+mn-ea"/>
                        </a:rPr>
                        <a:t>管理策</a:t>
                      </a:r>
                    </a:p>
                  </a:txBody>
                  <a:tcPr anchor="ctr">
                    <a:solidFill>
                      <a:schemeClr val="accent4">
                        <a:lumMod val="75000"/>
                      </a:schemeClr>
                    </a:solidFill>
                  </a:tcPr>
                </a:tc>
                <a:tc>
                  <a:txBody>
                    <a:bodyPr/>
                    <a:lstStyle/>
                    <a:p>
                      <a:pPr algn="l"/>
                      <a:r>
                        <a:rPr kumimoji="1" lang="ja-JP" altLang="en-US" sz="900" b="1">
                          <a:solidFill>
                            <a:schemeClr val="bg1"/>
                          </a:solidFill>
                          <a:latin typeface="+mn-ea"/>
                          <a:ea typeface="+mn-ea"/>
                        </a:rPr>
                        <a:t>目的</a:t>
                      </a:r>
                    </a:p>
                  </a:txBody>
                  <a:tcPr anchor="ctr">
                    <a:solidFill>
                      <a:schemeClr val="accent4">
                        <a:lumMod val="75000"/>
                      </a:schemeClr>
                    </a:solidFill>
                  </a:tcPr>
                </a:tc>
                <a:extLst>
                  <a:ext uri="{0D108BD9-81ED-4DB2-BD59-A6C34878D82A}">
                    <a16:rowId xmlns:a16="http://schemas.microsoft.com/office/drawing/2014/main" val="1126628055"/>
                  </a:ext>
                </a:extLst>
              </a:tr>
              <a:tr h="286618">
                <a:tc>
                  <a:txBody>
                    <a:bodyPr/>
                    <a:lstStyle/>
                    <a:p>
                      <a:pPr algn="l"/>
                      <a:r>
                        <a:rPr kumimoji="1" lang="en-US" altLang="ja-JP" sz="900" b="0">
                          <a:solidFill>
                            <a:sysClr val="windowText" lastClr="000000"/>
                          </a:solidFill>
                          <a:latin typeface="+mn-ea"/>
                          <a:ea typeface="+mn-ea"/>
                        </a:rPr>
                        <a:t>5.19 </a:t>
                      </a:r>
                      <a:r>
                        <a:rPr kumimoji="1" lang="ja-JP" altLang="en-US" sz="900" b="0">
                          <a:solidFill>
                            <a:sysClr val="windowText" lastClr="000000"/>
                          </a:solidFill>
                          <a:latin typeface="+mn-ea"/>
                          <a:ea typeface="+mn-ea"/>
                        </a:rPr>
                        <a:t>供給者関係における情報セキュリティ</a:t>
                      </a: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供給者の製品またはサービスの使用に関連する情報セキュリティリスクを管理するためのプロセス及び手順を定義し実施することが望ましい。</a:t>
                      </a:r>
                      <a:endParaRPr kumimoji="1" lang="en-US" altLang="ja-JP" sz="9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供給者関係において合意したレベルの情報セキュリティを維持するため。</a:t>
                      </a:r>
                      <a:endParaRPr kumimoji="1" lang="en-US" altLang="ja-JP" sz="9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410181244"/>
                  </a:ext>
                </a:extLst>
              </a:tr>
              <a:tr h="286618">
                <a:tc>
                  <a:txBody>
                    <a:bodyPr/>
                    <a:lstStyle/>
                    <a:p>
                      <a:pPr algn="l"/>
                      <a:r>
                        <a:rPr kumimoji="1" lang="en-US" altLang="ja-JP" sz="900" b="0">
                          <a:solidFill>
                            <a:sysClr val="windowText" lastClr="000000"/>
                          </a:solidFill>
                          <a:latin typeface="+mn-ea"/>
                          <a:ea typeface="+mn-ea"/>
                        </a:rPr>
                        <a:t>5.20 </a:t>
                      </a:r>
                      <a:r>
                        <a:rPr kumimoji="1" lang="ja-JP" altLang="en-US" sz="900" b="0">
                          <a:solidFill>
                            <a:sysClr val="windowText" lastClr="000000"/>
                          </a:solidFill>
                          <a:latin typeface="+mn-ea"/>
                          <a:ea typeface="+mn-ea"/>
                        </a:rPr>
                        <a:t>供給者との合意における情報セキュリティの取扱い</a:t>
                      </a: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供給者関係の種類に応じて、各供給者と、関連する情報セキュリティ要求事項を確立し合意することが望ましい。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供給者関係において合意したレベルの情報セキュリティを維持するため。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366450863"/>
                  </a:ext>
                </a:extLst>
              </a:tr>
              <a:tr h="286618">
                <a:tc>
                  <a:txBody>
                    <a:bodyPr/>
                    <a:lstStyle/>
                    <a:p>
                      <a:pPr algn="l"/>
                      <a:r>
                        <a:rPr kumimoji="1" lang="en-US" altLang="ja-JP" sz="900" b="0">
                          <a:solidFill>
                            <a:sysClr val="windowText" lastClr="000000"/>
                          </a:solidFill>
                          <a:latin typeface="+mn-ea"/>
                          <a:ea typeface="+mn-ea"/>
                        </a:rPr>
                        <a:t>5.21</a:t>
                      </a:r>
                      <a:r>
                        <a:rPr kumimoji="1" lang="ja-JP" altLang="en-US" sz="900" b="0">
                          <a:solidFill>
                            <a:sysClr val="windowText" lastClr="000000"/>
                          </a:solidFill>
                          <a:latin typeface="+mn-ea"/>
                          <a:ea typeface="+mn-ea"/>
                        </a:rPr>
                        <a:t> </a:t>
                      </a:r>
                      <a:r>
                        <a:rPr kumimoji="1" lang="en-US" altLang="ja-JP" sz="900" b="0">
                          <a:solidFill>
                            <a:sysClr val="windowText" lastClr="000000"/>
                          </a:solidFill>
                          <a:latin typeface="+mn-ea"/>
                          <a:ea typeface="+mn-ea"/>
                        </a:rPr>
                        <a:t>ICT</a:t>
                      </a:r>
                      <a:r>
                        <a:rPr kumimoji="1" lang="ja-JP" altLang="en-US" sz="900" b="0">
                          <a:solidFill>
                            <a:sysClr val="windowText" lastClr="000000"/>
                          </a:solidFill>
                          <a:latin typeface="+mn-ea"/>
                          <a:ea typeface="+mn-ea"/>
                        </a:rPr>
                        <a:t>サプライチェーンにおける情報セキュリティの管理</a:t>
                      </a:r>
                    </a:p>
                  </a:txBody>
                  <a:tcPr anchor="ctr">
                    <a:solidFill>
                      <a:schemeClr val="accent4">
                        <a:lumMod val="40000"/>
                        <a:lumOff val="60000"/>
                      </a:schemeClr>
                    </a:solidFill>
                  </a:tcPr>
                </a:tc>
                <a:tc>
                  <a:txBody>
                    <a:bodyPr/>
                    <a:lstStyle/>
                    <a:p>
                      <a:pPr algn="l"/>
                      <a:r>
                        <a:rPr kumimoji="1" lang="en-US" altLang="ja-JP" sz="900" b="0" i="0" kern="1200">
                          <a:solidFill>
                            <a:schemeClr val="tx1"/>
                          </a:solidFill>
                          <a:effectLst/>
                          <a:latin typeface="+mn-ea"/>
                          <a:ea typeface="+mn-ea"/>
                          <a:cs typeface="+mn-cs"/>
                        </a:rPr>
                        <a:t>ICT </a:t>
                      </a:r>
                      <a:r>
                        <a:rPr kumimoji="1" lang="ja-JP" altLang="en-US" sz="900" b="0" i="0" kern="1200">
                          <a:solidFill>
                            <a:schemeClr val="tx1"/>
                          </a:solidFill>
                          <a:effectLst/>
                          <a:latin typeface="+mn-ea"/>
                          <a:ea typeface="+mn-ea"/>
                          <a:cs typeface="+mn-cs"/>
                        </a:rPr>
                        <a:t>製品及びサービスのサプライチェーンに関連する情報セキュリティリスクを管理するためのプロセス及び手順を定義し実施することが望ましい。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供給者関係において合意したレベルの情報セキュリティを維持するため。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014627006"/>
                  </a:ext>
                </a:extLst>
              </a:tr>
              <a:tr h="286618">
                <a:tc>
                  <a:txBody>
                    <a:bodyPr/>
                    <a:lstStyle/>
                    <a:p>
                      <a:pPr algn="l"/>
                      <a:r>
                        <a:rPr kumimoji="1" lang="en-US" altLang="ja-JP" sz="900" b="0">
                          <a:solidFill>
                            <a:sysClr val="windowText" lastClr="000000"/>
                          </a:solidFill>
                          <a:latin typeface="+mn-ea"/>
                          <a:ea typeface="+mn-ea"/>
                        </a:rPr>
                        <a:t>5.22 </a:t>
                      </a:r>
                      <a:r>
                        <a:rPr kumimoji="1" lang="ja-JP" altLang="en-US" sz="900" b="0">
                          <a:solidFill>
                            <a:sysClr val="windowText" lastClr="000000"/>
                          </a:solidFill>
                          <a:latin typeface="+mn-ea"/>
                          <a:ea typeface="+mn-ea"/>
                        </a:rPr>
                        <a:t> 供給者のサービス提供の監視、レビュー及び変更管理</a:t>
                      </a:r>
                    </a:p>
                  </a:txBody>
                  <a:tcPr anchor="ctr">
                    <a:solidFill>
                      <a:schemeClr val="accent4">
                        <a:lumMod val="40000"/>
                        <a:lumOff val="60000"/>
                      </a:schemeClr>
                    </a:solidFill>
                  </a:tcPr>
                </a:tc>
                <a:tc>
                  <a:txBody>
                    <a:bodyPr/>
                    <a:lstStyle/>
                    <a:p>
                      <a:pPr algn="l"/>
                      <a:r>
                        <a:rPr kumimoji="1" lang="ja-JP" altLang="en-US" sz="900" b="0" i="0" kern="1200" dirty="0">
                          <a:solidFill>
                            <a:schemeClr val="tx1"/>
                          </a:solidFill>
                          <a:effectLst/>
                          <a:latin typeface="+mn-ea"/>
                          <a:ea typeface="+mn-ea"/>
                          <a:cs typeface="+mn-cs"/>
                        </a:rPr>
                        <a:t>組織は、供給者の情報セキュリティの実践及びサービス提供の変更を定常的に監視し、レビューし、評価し、管理することが望ましい。</a:t>
                      </a:r>
                      <a:endParaRPr kumimoji="1" lang="en-US" altLang="ja-JP" sz="900" b="0" i="0" kern="1200" dirty="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供給者との合意に沿って、合意したレベルの情報セキュリティ及びサービス提供を維持するため。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767154813"/>
                  </a:ext>
                </a:extLst>
              </a:tr>
              <a:tr h="286618">
                <a:tc>
                  <a:txBody>
                    <a:bodyPr/>
                    <a:lstStyle/>
                    <a:p>
                      <a:pPr algn="l"/>
                      <a:r>
                        <a:rPr kumimoji="1" lang="en-US" altLang="ja-JP" sz="900" b="0">
                          <a:solidFill>
                            <a:sysClr val="windowText" lastClr="000000"/>
                          </a:solidFill>
                          <a:latin typeface="+mn-ea"/>
                          <a:ea typeface="+mn-ea"/>
                        </a:rPr>
                        <a:t>5.23 </a:t>
                      </a:r>
                      <a:r>
                        <a:rPr kumimoji="1" lang="ja-JP" altLang="en-US" sz="900" b="0">
                          <a:solidFill>
                            <a:sysClr val="windowText" lastClr="000000"/>
                          </a:solidFill>
                          <a:latin typeface="+mn-ea"/>
                          <a:ea typeface="+mn-ea"/>
                        </a:rPr>
                        <a:t>クラウドサービス利用における情報セキュリティ</a:t>
                      </a:r>
                      <a:endParaRPr kumimoji="1" lang="en-US" altLang="ja-JP" sz="900" b="0">
                        <a:solidFill>
                          <a:sysClr val="windowText" lastClr="000000"/>
                        </a:solidFill>
                        <a:latin typeface="+mn-ea"/>
                        <a:ea typeface="+mn-ea"/>
                      </a:endParaRP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クラウドサービスの取得、利用、管理及び終了のプロセスを、組織の情報セキュリティ要求事項に従って確立することが望ましい。</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クラウドサービスの利用における情報セキュリティを規定及び管理するため。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3510797090"/>
                  </a:ext>
                </a:extLst>
              </a:tr>
              <a:tr h="286618">
                <a:tc>
                  <a:txBody>
                    <a:bodyPr/>
                    <a:lstStyle/>
                    <a:p>
                      <a:pPr algn="l"/>
                      <a:r>
                        <a:rPr kumimoji="1" lang="en-US" altLang="ja-JP" sz="900" b="0">
                          <a:solidFill>
                            <a:schemeClr val="tx1"/>
                          </a:solidFill>
                          <a:latin typeface="+mn-ea"/>
                          <a:ea typeface="+mn-ea"/>
                        </a:rPr>
                        <a:t>5.24 </a:t>
                      </a:r>
                      <a:r>
                        <a:rPr kumimoji="1" lang="ja-JP" altLang="en-US" sz="900" b="0">
                          <a:solidFill>
                            <a:schemeClr val="tx1"/>
                          </a:solidFill>
                          <a:latin typeface="+mn-ea"/>
                          <a:ea typeface="+mn-ea"/>
                        </a:rPr>
                        <a:t>情報セキュリティインシデント管理の計画及び準備</a:t>
                      </a: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組織は、情報セキュリティインシデント管理のプロセス、役割及び責任を定義、確立及び伝達することによって、情報セキュリティインシデント管理を計画及び準備することが望ましい。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情報セキュリティ事象に関する伝達を含む、情報セキュリティインシデントへの迅速で、効果的で、一貫性があり、かつ秩序のある対応を確実にするため。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359246565"/>
                  </a:ext>
                </a:extLst>
              </a:tr>
              <a:tr h="286618">
                <a:tc>
                  <a:txBody>
                    <a:bodyPr/>
                    <a:lstStyle/>
                    <a:p>
                      <a:pPr algn="l"/>
                      <a:r>
                        <a:rPr kumimoji="1" lang="en-US" altLang="ja-JP" sz="900" b="0">
                          <a:latin typeface="+mn-ea"/>
                          <a:ea typeface="+mn-ea"/>
                        </a:rPr>
                        <a:t>5.25 </a:t>
                      </a:r>
                      <a:r>
                        <a:rPr kumimoji="1" lang="ja-JP" altLang="en-US" sz="900" b="0">
                          <a:latin typeface="+mn-ea"/>
                          <a:ea typeface="+mn-ea"/>
                        </a:rPr>
                        <a:t>情報セキュリティ事象の評価及び決定</a:t>
                      </a: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組織は情報セキュリティ事象を評価し、それらを情報セキュリティインシデントに分類するか否かを決定することが望ましい。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情報セキュリティ事象の効果的な分類及び優先順位付けを確実にするため。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3984743052"/>
                  </a:ext>
                </a:extLst>
              </a:tr>
              <a:tr h="286618">
                <a:tc>
                  <a:txBody>
                    <a:bodyPr/>
                    <a:lstStyle/>
                    <a:p>
                      <a:pPr algn="l"/>
                      <a:r>
                        <a:rPr kumimoji="1" lang="en-US" altLang="ja-JP" sz="900" b="0">
                          <a:latin typeface="+mn-ea"/>
                          <a:ea typeface="+mn-ea"/>
                        </a:rPr>
                        <a:t>5.26</a:t>
                      </a:r>
                      <a:r>
                        <a:rPr kumimoji="1" lang="ja-JP" altLang="en-US" sz="900" b="0">
                          <a:latin typeface="+mn-ea"/>
                          <a:ea typeface="+mn-ea"/>
                        </a:rPr>
                        <a:t> 情報セキュリティインシデントへの対応</a:t>
                      </a: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情報セキュリティインシデントは、文書化した手順に従って対応することが望ましい。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情報セキュリティインシデントへの効率的かつ効果的な対応を確実にするため。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531022401"/>
                  </a:ext>
                </a:extLst>
              </a:tr>
              <a:tr h="286618">
                <a:tc>
                  <a:txBody>
                    <a:bodyPr/>
                    <a:lstStyle/>
                    <a:p>
                      <a:pPr algn="l"/>
                      <a:r>
                        <a:rPr kumimoji="1" lang="en-US" altLang="ja-JP" sz="900" b="0" i="0" kern="1200">
                          <a:solidFill>
                            <a:schemeClr val="tx1"/>
                          </a:solidFill>
                          <a:effectLst/>
                          <a:latin typeface="+mn-ea"/>
                          <a:ea typeface="+mn-ea"/>
                          <a:cs typeface="+mn-cs"/>
                        </a:rPr>
                        <a:t>5.27 </a:t>
                      </a:r>
                      <a:r>
                        <a:rPr kumimoji="1" lang="ja-JP" altLang="en-US" sz="900" b="0" i="0" kern="1200">
                          <a:solidFill>
                            <a:schemeClr val="tx1"/>
                          </a:solidFill>
                          <a:effectLst/>
                          <a:latin typeface="+mn-ea"/>
                          <a:ea typeface="+mn-ea"/>
                          <a:cs typeface="+mn-cs"/>
                        </a:rPr>
                        <a:t>情報セキュリティインシデントからの学習</a:t>
                      </a:r>
                      <a:endParaRPr kumimoji="1" lang="en-US" altLang="ja-JP" sz="900" b="0" i="0" kern="1200">
                        <a:solidFill>
                          <a:schemeClr val="tx1"/>
                        </a:solidFill>
                        <a:effectLst/>
                        <a:latin typeface="+mn-ea"/>
                        <a:ea typeface="+mn-ea"/>
                        <a:cs typeface="+mn-cs"/>
                      </a:endParaRPr>
                    </a:p>
                  </a:txBody>
                  <a:tcPr anchor="ctr">
                    <a:solidFill>
                      <a:schemeClr val="accent4">
                        <a:lumMod val="40000"/>
                        <a:lumOff val="60000"/>
                      </a:schemeClr>
                    </a:solidFill>
                  </a:tcPr>
                </a:tc>
                <a:tc>
                  <a:txBody>
                    <a:bodyPr/>
                    <a:lstStyle/>
                    <a:p>
                      <a:pPr algn="l"/>
                      <a:r>
                        <a:rPr kumimoji="1" lang="ja-JP" altLang="en-US" sz="900" b="0" i="0" kern="1200" dirty="0">
                          <a:solidFill>
                            <a:schemeClr val="tx1"/>
                          </a:solidFill>
                          <a:effectLst/>
                          <a:latin typeface="+mn-ea"/>
                          <a:ea typeface="+mn-ea"/>
                          <a:cs typeface="+mn-cs"/>
                        </a:rPr>
                        <a:t>情報セキュリティインシデントから得られた知識は、情報セキュリティ管理策を強化し、改善するために用いることが望ましい。</a:t>
                      </a:r>
                      <a:endParaRPr kumimoji="1" lang="en-US" altLang="ja-JP" sz="900" b="0" i="0" kern="1200" dirty="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将来のインシデントの起こりやすさまたは影響を減らすため。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2805542595"/>
                  </a:ext>
                </a:extLst>
              </a:tr>
              <a:tr h="286618">
                <a:tc>
                  <a:txBody>
                    <a:bodyPr/>
                    <a:lstStyle/>
                    <a:p>
                      <a:pPr algn="l"/>
                      <a:r>
                        <a:rPr kumimoji="1" lang="en-US" altLang="ja-JP" sz="900" b="0" i="0" kern="1200">
                          <a:solidFill>
                            <a:schemeClr val="tx1"/>
                          </a:solidFill>
                          <a:effectLst/>
                          <a:latin typeface="+mn-ea"/>
                          <a:ea typeface="+mn-ea"/>
                          <a:cs typeface="+mn-cs"/>
                        </a:rPr>
                        <a:t>5.28 </a:t>
                      </a:r>
                      <a:r>
                        <a:rPr kumimoji="1" lang="ja-JP" altLang="en-US" sz="900" b="0" i="0" kern="1200">
                          <a:solidFill>
                            <a:schemeClr val="tx1"/>
                          </a:solidFill>
                          <a:effectLst/>
                          <a:latin typeface="+mn-ea"/>
                          <a:ea typeface="+mn-ea"/>
                          <a:cs typeface="+mn-cs"/>
                        </a:rPr>
                        <a:t>証拠の収集</a:t>
                      </a:r>
                      <a:endParaRPr kumimoji="1" lang="en-US" altLang="ja-JP" sz="900" b="0" i="0" kern="1200">
                        <a:solidFill>
                          <a:schemeClr val="tx1"/>
                        </a:solidFill>
                        <a:effectLst/>
                        <a:latin typeface="+mn-ea"/>
                        <a:ea typeface="+mn-ea"/>
                        <a:cs typeface="+mn-cs"/>
                      </a:endParaRP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組織は、情報セキュリティ事象に関連する証拠の特定、収集、取得及び保存のための手順を確立し、実施することが望ましい。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dirty="0">
                          <a:solidFill>
                            <a:schemeClr val="tx1"/>
                          </a:solidFill>
                          <a:effectLst/>
                          <a:latin typeface="+mn-ea"/>
                          <a:ea typeface="+mn-ea"/>
                          <a:cs typeface="+mn-cs"/>
                        </a:rPr>
                        <a:t>懲戒処置及び法的処置の目的で、情報セキュリティインシデントに関連する証拠の一貫した効果的な管理を確実にするため。</a:t>
                      </a:r>
                      <a:endParaRPr kumimoji="1" lang="en-US" altLang="ja-JP" sz="900" b="0" i="0" kern="1200" dirty="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2306581430"/>
                  </a:ext>
                </a:extLst>
              </a:tr>
            </a:tbl>
          </a:graphicData>
        </a:graphic>
      </p:graphicFrame>
      <p:sp>
        <p:nvSpPr>
          <p:cNvPr id="5" name="テキスト ボックス 4">
            <a:extLst>
              <a:ext uri="{FF2B5EF4-FFF2-40B4-BE49-F238E27FC236}">
                <a16:creationId xmlns:a16="http://schemas.microsoft.com/office/drawing/2014/main" id="{38B955AE-5246-A244-0BEB-E926B1BF1971}"/>
              </a:ext>
            </a:extLst>
          </p:cNvPr>
          <p:cNvSpPr txBox="1"/>
          <p:nvPr/>
        </p:nvSpPr>
        <p:spPr>
          <a:xfrm>
            <a:off x="622800" y="9290642"/>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JSA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 27002:2022</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情報セキュリティ、サイバーセキュリティ及びプライバシー保護－情報セキュリティ管理策」を基に作成</a:t>
            </a:r>
          </a:p>
        </p:txBody>
      </p:sp>
      <p:sp>
        <p:nvSpPr>
          <p:cNvPr id="3" name="スライド番号プレースホルダー 5">
            <a:extLst>
              <a:ext uri="{FF2B5EF4-FFF2-40B4-BE49-F238E27FC236}">
                <a16:creationId xmlns:a16="http://schemas.microsoft.com/office/drawing/2014/main" id="{A51930A8-A0F6-B547-E614-7F7BFE6C075F}"/>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381</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1">
            <a:extLst>
              <a:ext uri="{FF2B5EF4-FFF2-40B4-BE49-F238E27FC236}">
                <a16:creationId xmlns:a16="http://schemas.microsoft.com/office/drawing/2014/main" id="{8C398AC9-A4DB-B886-03DC-DEE97DB8527A}"/>
              </a:ext>
            </a:extLst>
          </p:cNvPr>
          <p:cNvSpPr>
            <a:spLocks noGrp="1"/>
          </p:cNvSpPr>
          <p:nvPr>
            <p:ph type="body" sz="quarter" idx="32"/>
          </p:nvPr>
        </p:nvSpPr>
        <p:spPr>
          <a:xfrm>
            <a:off x="622800" y="774648"/>
            <a:ext cx="5612400" cy="381000"/>
          </a:xfrm>
        </p:spPr>
        <p:txBody>
          <a:bodyPr/>
          <a:lstStyle/>
          <a:p>
            <a:r>
              <a:rPr kumimoji="1" lang="en-US" altLang="ja-JP" sz="1600" u="sng" baseline="0">
                <a:solidFill>
                  <a:schemeClr val="tx1"/>
                </a:solidFill>
                <a:uFill>
                  <a:solidFill>
                    <a:schemeClr val="bg1"/>
                  </a:solidFill>
                </a:uFill>
                <a:latin typeface="+mn-ea"/>
                <a:ea typeface="+mn-ea"/>
                <a:hlinkClick r:id="rId2" action="ppaction://hlinksldjump"/>
              </a:rPr>
              <a:t>1. ISO/IEC 27002:2022 </a:t>
            </a:r>
            <a:r>
              <a:rPr kumimoji="1" lang="ja-JP" altLang="en-US" sz="1600" u="sng" baseline="0">
                <a:solidFill>
                  <a:schemeClr val="tx1"/>
                </a:solidFill>
                <a:uFill>
                  <a:solidFill>
                    <a:schemeClr val="bg1"/>
                  </a:solidFill>
                </a:uFill>
                <a:latin typeface="+mn-ea"/>
                <a:ea typeface="+mn-ea"/>
                <a:hlinkClick r:id="rId2" action="ppaction://hlinksldjump"/>
              </a:rPr>
              <a:t>管理策と目的</a:t>
            </a:r>
            <a:endParaRPr kumimoji="1" lang="ja-JP" altLang="en-US" sz="1600" u="sng" baseline="0">
              <a:solidFill>
                <a:schemeClr val="tx1"/>
              </a:solidFill>
              <a:uFill>
                <a:solidFill>
                  <a:schemeClr val="bg1"/>
                </a:solidFill>
              </a:uFill>
              <a:latin typeface="+mn-ea"/>
              <a:ea typeface="+mn-ea"/>
            </a:endParaRPr>
          </a:p>
        </p:txBody>
      </p:sp>
    </p:spTree>
    <p:extLst>
      <p:ext uri="{BB962C8B-B14F-4D97-AF65-F5344CB8AC3E}">
        <p14:creationId xmlns:p14="http://schemas.microsoft.com/office/powerpoint/2010/main" val="4086051963"/>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25">
            <a:extLst>
              <a:ext uri="{FF2B5EF4-FFF2-40B4-BE49-F238E27FC236}">
                <a16:creationId xmlns:a16="http://schemas.microsoft.com/office/drawing/2014/main" id="{CCF2ABFE-FE7C-7B93-9D93-A54F4995575A}"/>
              </a:ext>
            </a:extLst>
          </p:cNvPr>
          <p:cNvGraphicFramePr>
            <a:graphicFrameLocks noGrp="1"/>
          </p:cNvGraphicFramePr>
          <p:nvPr>
            <p:extLst>
              <p:ext uri="{D42A27DB-BD31-4B8C-83A1-F6EECF244321}">
                <p14:modId xmlns:p14="http://schemas.microsoft.com/office/powerpoint/2010/main" val="2583539352"/>
              </p:ext>
            </p:extLst>
          </p:nvPr>
        </p:nvGraphicFramePr>
        <p:xfrm>
          <a:off x="621000" y="1440000"/>
          <a:ext cx="5612400" cy="7178040"/>
        </p:xfrm>
        <a:graphic>
          <a:graphicData uri="http://schemas.openxmlformats.org/drawingml/2006/table">
            <a:tbl>
              <a:tblPr firstRow="1" bandRow="1">
                <a:tableStyleId>{5940675A-B579-460E-94D1-54222C63F5DA}</a:tableStyleId>
              </a:tblPr>
              <a:tblGrid>
                <a:gridCol w="1874798">
                  <a:extLst>
                    <a:ext uri="{9D8B030D-6E8A-4147-A177-3AD203B41FA5}">
                      <a16:colId xmlns:a16="http://schemas.microsoft.com/office/drawing/2014/main" val="2189690052"/>
                    </a:ext>
                  </a:extLst>
                </a:gridCol>
                <a:gridCol w="1870050">
                  <a:extLst>
                    <a:ext uri="{9D8B030D-6E8A-4147-A177-3AD203B41FA5}">
                      <a16:colId xmlns:a16="http://schemas.microsoft.com/office/drawing/2014/main" val="3795967563"/>
                    </a:ext>
                  </a:extLst>
                </a:gridCol>
                <a:gridCol w="1867552">
                  <a:extLst>
                    <a:ext uri="{9D8B030D-6E8A-4147-A177-3AD203B41FA5}">
                      <a16:colId xmlns:a16="http://schemas.microsoft.com/office/drawing/2014/main" val="1728676998"/>
                    </a:ext>
                  </a:extLst>
                </a:gridCol>
              </a:tblGrid>
              <a:tr h="0">
                <a:tc gridSpan="3">
                  <a:txBody>
                    <a:bodyPr/>
                    <a:lstStyle/>
                    <a:p>
                      <a:pPr algn="l"/>
                      <a:r>
                        <a:rPr kumimoji="1" lang="ja-JP" altLang="en-US" sz="900" b="1">
                          <a:solidFill>
                            <a:schemeClr val="bg1"/>
                          </a:solidFill>
                          <a:latin typeface="+mn-ea"/>
                          <a:ea typeface="+mn-ea"/>
                        </a:rPr>
                        <a:t>５</a:t>
                      </a:r>
                      <a:r>
                        <a:rPr kumimoji="1" lang="en-US" altLang="ja-JP" sz="900" b="1">
                          <a:solidFill>
                            <a:schemeClr val="bg1"/>
                          </a:solidFill>
                          <a:latin typeface="+mn-ea"/>
                          <a:ea typeface="+mn-ea"/>
                        </a:rPr>
                        <a:t>.</a:t>
                      </a:r>
                      <a:r>
                        <a:rPr kumimoji="1" lang="ja-JP" altLang="en-US" sz="900" b="1">
                          <a:solidFill>
                            <a:schemeClr val="bg1"/>
                          </a:solidFill>
                          <a:latin typeface="+mn-ea"/>
                          <a:ea typeface="+mn-ea"/>
                        </a:rPr>
                        <a:t>組織的管理策</a:t>
                      </a:r>
                    </a:p>
                  </a:txBody>
                  <a:tcPr anchor="ctr">
                    <a:solidFill>
                      <a:schemeClr val="accent4">
                        <a:lumMod val="75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4">
                        <a:lumMod val="40000"/>
                        <a:lumOff val="60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469890612"/>
                  </a:ext>
                </a:extLst>
              </a:tr>
              <a:tr h="0">
                <a:tc>
                  <a:txBody>
                    <a:bodyPr/>
                    <a:lstStyle/>
                    <a:p>
                      <a:pPr algn="l"/>
                      <a:r>
                        <a:rPr kumimoji="1" lang="ja-JP" altLang="en-US" sz="900" b="1">
                          <a:solidFill>
                            <a:schemeClr val="bg1"/>
                          </a:solidFill>
                          <a:latin typeface="+mn-ea"/>
                          <a:ea typeface="+mn-ea"/>
                        </a:rPr>
                        <a:t>標題</a:t>
                      </a:r>
                    </a:p>
                  </a:txBody>
                  <a:tcPr anchor="ctr">
                    <a:solidFill>
                      <a:schemeClr val="accent4">
                        <a:lumMod val="75000"/>
                      </a:schemeClr>
                    </a:solidFill>
                  </a:tcPr>
                </a:tc>
                <a:tc>
                  <a:txBody>
                    <a:bodyPr/>
                    <a:lstStyle/>
                    <a:p>
                      <a:pPr algn="l"/>
                      <a:r>
                        <a:rPr kumimoji="1" lang="ja-JP" altLang="en-US" sz="900" b="1">
                          <a:solidFill>
                            <a:schemeClr val="bg1"/>
                          </a:solidFill>
                          <a:latin typeface="+mn-ea"/>
                          <a:ea typeface="+mn-ea"/>
                        </a:rPr>
                        <a:t>管理策</a:t>
                      </a:r>
                    </a:p>
                  </a:txBody>
                  <a:tcPr anchor="ctr">
                    <a:solidFill>
                      <a:schemeClr val="accent4">
                        <a:lumMod val="75000"/>
                      </a:schemeClr>
                    </a:solidFill>
                  </a:tcPr>
                </a:tc>
                <a:tc>
                  <a:txBody>
                    <a:bodyPr/>
                    <a:lstStyle/>
                    <a:p>
                      <a:pPr algn="l"/>
                      <a:r>
                        <a:rPr kumimoji="1" lang="ja-JP" altLang="en-US" sz="900" b="1">
                          <a:solidFill>
                            <a:schemeClr val="bg1"/>
                          </a:solidFill>
                          <a:latin typeface="+mn-ea"/>
                          <a:ea typeface="+mn-ea"/>
                        </a:rPr>
                        <a:t>目的</a:t>
                      </a:r>
                    </a:p>
                  </a:txBody>
                  <a:tcPr anchor="ctr">
                    <a:solidFill>
                      <a:schemeClr val="accent4">
                        <a:lumMod val="75000"/>
                      </a:schemeClr>
                    </a:solidFill>
                  </a:tcPr>
                </a:tc>
                <a:extLst>
                  <a:ext uri="{0D108BD9-81ED-4DB2-BD59-A6C34878D82A}">
                    <a16:rowId xmlns:a16="http://schemas.microsoft.com/office/drawing/2014/main" val="1126628055"/>
                  </a:ext>
                </a:extLst>
              </a:tr>
              <a:tr h="286618">
                <a:tc>
                  <a:txBody>
                    <a:bodyPr/>
                    <a:lstStyle/>
                    <a:p>
                      <a:pPr algn="l"/>
                      <a:r>
                        <a:rPr kumimoji="1" lang="en-US" altLang="ja-JP" sz="900" b="0" i="0" kern="1200">
                          <a:solidFill>
                            <a:schemeClr val="tx1"/>
                          </a:solidFill>
                          <a:effectLst/>
                          <a:latin typeface="+mn-ea"/>
                          <a:ea typeface="+mn-ea"/>
                          <a:cs typeface="+mn-cs"/>
                        </a:rPr>
                        <a:t>5.29 </a:t>
                      </a:r>
                      <a:r>
                        <a:rPr kumimoji="1" lang="ja-JP" altLang="en-US" sz="900" b="0" i="0" kern="1200">
                          <a:solidFill>
                            <a:schemeClr val="tx1"/>
                          </a:solidFill>
                          <a:effectLst/>
                          <a:latin typeface="+mn-ea"/>
                          <a:ea typeface="+mn-ea"/>
                          <a:cs typeface="+mn-cs"/>
                        </a:rPr>
                        <a:t>事業の中断・阻害時の情報セキュリティ</a:t>
                      </a:r>
                      <a:endParaRPr kumimoji="1" lang="en-US" altLang="ja-JP" sz="900" b="0" i="0" kern="1200">
                        <a:solidFill>
                          <a:schemeClr val="tx1"/>
                        </a:solidFill>
                        <a:effectLst/>
                        <a:latin typeface="+mn-ea"/>
                        <a:ea typeface="+mn-ea"/>
                        <a:cs typeface="+mn-cs"/>
                      </a:endParaRP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組織は、事業の中断・阻害時に情報セキュリティを適切なレベルに維持する方法を計画することが望ましい。</a:t>
                      </a:r>
                      <a:endParaRPr kumimoji="1" lang="en-US" altLang="ja-JP" sz="9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事業の中断・阻害時に情報及びその他の関連資産を保護するため。</a:t>
                      </a:r>
                      <a:endParaRPr kumimoji="1" lang="en-US" altLang="ja-JP" sz="9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014627006"/>
                  </a:ext>
                </a:extLst>
              </a:tr>
              <a:tr h="286618">
                <a:tc>
                  <a:txBody>
                    <a:bodyPr/>
                    <a:lstStyle/>
                    <a:p>
                      <a:pPr algn="l"/>
                      <a:r>
                        <a:rPr kumimoji="1" lang="en-US" altLang="ja-JP" sz="900" b="0" i="0" kern="1200">
                          <a:solidFill>
                            <a:schemeClr val="tx1"/>
                          </a:solidFill>
                          <a:effectLst/>
                          <a:latin typeface="+mn-ea"/>
                          <a:ea typeface="+mn-ea"/>
                          <a:cs typeface="+mn-cs"/>
                        </a:rPr>
                        <a:t>5.30 </a:t>
                      </a:r>
                      <a:r>
                        <a:rPr kumimoji="1" lang="ja-JP" altLang="en-US" sz="900" b="0" i="0" kern="1200">
                          <a:solidFill>
                            <a:schemeClr val="tx1"/>
                          </a:solidFill>
                          <a:effectLst/>
                          <a:latin typeface="+mn-ea"/>
                          <a:ea typeface="+mn-ea"/>
                          <a:cs typeface="+mn-cs"/>
                        </a:rPr>
                        <a:t>事業継続のための</a:t>
                      </a:r>
                      <a:r>
                        <a:rPr kumimoji="1" lang="en-US" altLang="ja-JP" sz="900" b="0" i="0" kern="1200">
                          <a:solidFill>
                            <a:schemeClr val="tx1"/>
                          </a:solidFill>
                          <a:effectLst/>
                          <a:latin typeface="+mn-ea"/>
                          <a:ea typeface="+mn-ea"/>
                          <a:cs typeface="+mn-cs"/>
                        </a:rPr>
                        <a:t>ICT</a:t>
                      </a:r>
                      <a:r>
                        <a:rPr kumimoji="1" lang="ja-JP" altLang="en-US" sz="900" b="0" i="0" kern="1200">
                          <a:solidFill>
                            <a:schemeClr val="tx1"/>
                          </a:solidFill>
                          <a:effectLst/>
                          <a:latin typeface="+mn-ea"/>
                          <a:ea typeface="+mn-ea"/>
                          <a:cs typeface="+mn-cs"/>
                        </a:rPr>
                        <a:t>の備え</a:t>
                      </a:r>
                      <a:endParaRPr kumimoji="1" lang="en-US" altLang="ja-JP" sz="900" b="0" i="0" kern="1200">
                        <a:solidFill>
                          <a:schemeClr val="tx1"/>
                        </a:solidFill>
                        <a:effectLst/>
                        <a:latin typeface="+mn-ea"/>
                        <a:ea typeface="+mn-ea"/>
                        <a:cs typeface="+mn-cs"/>
                      </a:endParaRP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事業継続の目的及び </a:t>
                      </a:r>
                      <a:r>
                        <a:rPr kumimoji="1" lang="en-US" altLang="ja-JP" sz="900" b="0" i="0" kern="1200">
                          <a:solidFill>
                            <a:schemeClr val="tx1"/>
                          </a:solidFill>
                          <a:effectLst/>
                          <a:latin typeface="+mn-ea"/>
                          <a:ea typeface="+mn-ea"/>
                          <a:cs typeface="+mn-cs"/>
                        </a:rPr>
                        <a:t>ICT </a:t>
                      </a:r>
                      <a:r>
                        <a:rPr kumimoji="1" lang="ja-JP" altLang="en-US" sz="900" b="0" i="0" kern="1200">
                          <a:solidFill>
                            <a:schemeClr val="tx1"/>
                          </a:solidFill>
                          <a:effectLst/>
                          <a:latin typeface="+mn-ea"/>
                          <a:ea typeface="+mn-ea"/>
                          <a:cs typeface="+mn-cs"/>
                        </a:rPr>
                        <a:t>継続の要求事項に基づいて、</a:t>
                      </a:r>
                      <a:r>
                        <a:rPr kumimoji="1" lang="en-US" altLang="ja-JP" sz="900" b="0" i="0" kern="1200">
                          <a:solidFill>
                            <a:schemeClr val="tx1"/>
                          </a:solidFill>
                          <a:effectLst/>
                          <a:latin typeface="+mn-ea"/>
                          <a:ea typeface="+mn-ea"/>
                          <a:cs typeface="+mn-cs"/>
                        </a:rPr>
                        <a:t>ICT </a:t>
                      </a:r>
                      <a:r>
                        <a:rPr kumimoji="1" lang="ja-JP" altLang="en-US" sz="900" b="0" i="0" kern="1200">
                          <a:solidFill>
                            <a:schemeClr val="tx1"/>
                          </a:solidFill>
                          <a:effectLst/>
                          <a:latin typeface="+mn-ea"/>
                          <a:ea typeface="+mn-ea"/>
                          <a:cs typeface="+mn-cs"/>
                        </a:rPr>
                        <a:t>の備えを計画、実施、維持及び試験することが望ましい。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事業の中断・阻害時に組織の情報及びその他の関連資産の可用性を確実にするため。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767154813"/>
                  </a:ext>
                </a:extLst>
              </a:tr>
              <a:tr h="286618">
                <a:tc>
                  <a:txBody>
                    <a:bodyPr/>
                    <a:lstStyle/>
                    <a:p>
                      <a:pPr algn="l"/>
                      <a:r>
                        <a:rPr kumimoji="1" lang="en-US" altLang="ja-JP" sz="900" b="0" i="0" kern="1200">
                          <a:solidFill>
                            <a:schemeClr val="tx1"/>
                          </a:solidFill>
                          <a:effectLst/>
                          <a:latin typeface="+mn-ea"/>
                          <a:ea typeface="+mn-ea"/>
                          <a:cs typeface="+mn-cs"/>
                        </a:rPr>
                        <a:t>5.31 </a:t>
                      </a:r>
                      <a:r>
                        <a:rPr kumimoji="1" lang="ja-JP" altLang="en-US" sz="900" b="0" i="0" kern="1200">
                          <a:solidFill>
                            <a:schemeClr val="tx1"/>
                          </a:solidFill>
                          <a:effectLst/>
                          <a:latin typeface="+mn-ea"/>
                          <a:ea typeface="+mn-ea"/>
                          <a:cs typeface="+mn-cs"/>
                        </a:rPr>
                        <a:t>法令、規制及び契約上の要求事項</a:t>
                      </a:r>
                      <a:endParaRPr kumimoji="1" lang="en-US" altLang="ja-JP" sz="900" b="0" i="0" kern="1200">
                        <a:solidFill>
                          <a:schemeClr val="tx1"/>
                        </a:solidFill>
                        <a:effectLst/>
                        <a:latin typeface="+mn-ea"/>
                        <a:ea typeface="+mn-ea"/>
                        <a:cs typeface="+mn-cs"/>
                      </a:endParaRPr>
                    </a:p>
                  </a:txBody>
                  <a:tcPr anchor="ctr">
                    <a:solidFill>
                      <a:schemeClr val="accent4">
                        <a:lumMod val="40000"/>
                        <a:lumOff val="60000"/>
                      </a:schemeClr>
                    </a:solidFill>
                  </a:tcPr>
                </a:tc>
                <a:tc>
                  <a:txBody>
                    <a:bodyPr/>
                    <a:lstStyle/>
                    <a:p>
                      <a:pPr algn="l"/>
                      <a:r>
                        <a:rPr kumimoji="1" lang="ja-JP" altLang="en-US" sz="900" b="0" i="0" kern="1200" dirty="0">
                          <a:solidFill>
                            <a:schemeClr val="tx1"/>
                          </a:solidFill>
                          <a:effectLst/>
                          <a:latin typeface="+mn-ea"/>
                          <a:ea typeface="+mn-ea"/>
                          <a:cs typeface="+mn-cs"/>
                        </a:rPr>
                        <a:t>情報セキュリティに関連する法令、規制及び契約上の要求事項、並びにこれらの要求事項を満たすための組織の取組を特定し、文書化し、また、最新に保つことが望ましい。</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情報セキュリティに関連する法令、規制及び契約上の要求事項の順守を確実にするため。</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3510797090"/>
                  </a:ext>
                </a:extLst>
              </a:tr>
              <a:tr h="286618">
                <a:tc>
                  <a:txBody>
                    <a:bodyPr/>
                    <a:lstStyle/>
                    <a:p>
                      <a:pPr algn="l"/>
                      <a:r>
                        <a:rPr kumimoji="1" lang="en-US" altLang="ja-JP" sz="900" b="0" i="0" kern="1200">
                          <a:solidFill>
                            <a:schemeClr val="tx1"/>
                          </a:solidFill>
                          <a:effectLst/>
                          <a:latin typeface="+mn-ea"/>
                          <a:ea typeface="+mn-ea"/>
                          <a:cs typeface="+mn-cs"/>
                        </a:rPr>
                        <a:t>5.32 </a:t>
                      </a:r>
                      <a:r>
                        <a:rPr kumimoji="1" lang="ja-JP" altLang="en-US" sz="900" b="0" i="0" kern="1200">
                          <a:solidFill>
                            <a:schemeClr val="tx1"/>
                          </a:solidFill>
                          <a:effectLst/>
                          <a:latin typeface="+mn-ea"/>
                          <a:ea typeface="+mn-ea"/>
                          <a:cs typeface="+mn-cs"/>
                        </a:rPr>
                        <a:t>知的財産権</a:t>
                      </a:r>
                      <a:endParaRPr kumimoji="1" lang="en-US" altLang="ja-JP" sz="900" b="0" i="0" kern="1200">
                        <a:solidFill>
                          <a:schemeClr val="tx1"/>
                        </a:solidFill>
                        <a:effectLst/>
                        <a:latin typeface="+mn-ea"/>
                        <a:ea typeface="+mn-ea"/>
                        <a:cs typeface="+mn-cs"/>
                      </a:endParaRP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組織は知的財産権を保護するための適切な手順を実施することが望ましい。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知的財産権及び権利関係のある製品の利用に関連する、法令、規制及び契約上の要求事項の順守を確実にするため。</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359246565"/>
                  </a:ext>
                </a:extLst>
              </a:tr>
              <a:tr h="286618">
                <a:tc>
                  <a:txBody>
                    <a:bodyPr/>
                    <a:lstStyle/>
                    <a:p>
                      <a:pPr algn="l"/>
                      <a:r>
                        <a:rPr kumimoji="1" lang="en-US" altLang="ja-JP" sz="900" b="0">
                          <a:latin typeface="+mn-ea"/>
                          <a:ea typeface="+mn-ea"/>
                        </a:rPr>
                        <a:t>5.33 </a:t>
                      </a:r>
                      <a:r>
                        <a:rPr kumimoji="1" lang="ja-JP" altLang="en-US" sz="900" b="0">
                          <a:latin typeface="+mn-ea"/>
                          <a:ea typeface="+mn-ea"/>
                        </a:rPr>
                        <a:t>記録の保護</a:t>
                      </a: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記録は、消失、破壊、改ざん、認可されていないアクセス及び不正な流出から保護することが望ましい。</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法令、規制及び契約上の要求事項、並びに記録の保護及び可用性に関連する共同体または社会の期待の順守を確実にするため。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3806840599"/>
                  </a:ext>
                </a:extLst>
              </a:tr>
              <a:tr h="286618">
                <a:tc>
                  <a:txBody>
                    <a:bodyPr/>
                    <a:lstStyle/>
                    <a:p>
                      <a:pPr algn="l"/>
                      <a:r>
                        <a:rPr kumimoji="1" lang="en-US" altLang="ja-JP" sz="900" b="0">
                          <a:latin typeface="+mn-ea"/>
                          <a:ea typeface="+mn-ea"/>
                        </a:rPr>
                        <a:t>5.34 </a:t>
                      </a:r>
                      <a:r>
                        <a:rPr kumimoji="1" lang="ja-JP" altLang="en-US" sz="900" b="0">
                          <a:latin typeface="+mn-ea"/>
                          <a:ea typeface="+mn-ea"/>
                        </a:rPr>
                        <a:t>プライバシー及び</a:t>
                      </a:r>
                      <a:r>
                        <a:rPr kumimoji="1" lang="en-US" altLang="ja-JP" sz="900" b="0">
                          <a:latin typeface="+mn-ea"/>
                          <a:ea typeface="+mn-ea"/>
                        </a:rPr>
                        <a:t>PII</a:t>
                      </a:r>
                      <a:r>
                        <a:rPr kumimoji="1" lang="ja-JP" altLang="en-US" sz="900" b="0">
                          <a:latin typeface="+mn-ea"/>
                          <a:ea typeface="+mn-ea"/>
                        </a:rPr>
                        <a:t>の保護</a:t>
                      </a: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組織は、適用される法令、規制及び契約上の要求事項に従って、プライバシーの維持及び </a:t>
                      </a:r>
                      <a:r>
                        <a:rPr kumimoji="1" lang="en-US" altLang="ja-JP" sz="900" b="0" i="0" kern="1200">
                          <a:solidFill>
                            <a:schemeClr val="tx1"/>
                          </a:solidFill>
                          <a:effectLst/>
                          <a:latin typeface="+mn-ea"/>
                          <a:ea typeface="+mn-ea"/>
                          <a:cs typeface="+mn-cs"/>
                        </a:rPr>
                        <a:t>PII </a:t>
                      </a:r>
                      <a:r>
                        <a:rPr kumimoji="1" lang="ja-JP" altLang="en-US" sz="900" b="0" i="0" kern="1200">
                          <a:solidFill>
                            <a:schemeClr val="tx1"/>
                          </a:solidFill>
                          <a:effectLst/>
                          <a:latin typeface="+mn-ea"/>
                          <a:ea typeface="+mn-ea"/>
                          <a:cs typeface="+mn-cs"/>
                        </a:rPr>
                        <a:t>の保護に関する要求事項を特定し、満たすことが望ましい。</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en-US" altLang="ja-JP" sz="900" b="0" i="0" kern="1200">
                          <a:solidFill>
                            <a:schemeClr val="tx1"/>
                          </a:solidFill>
                          <a:effectLst/>
                          <a:latin typeface="+mn-ea"/>
                          <a:ea typeface="+mn-ea"/>
                          <a:cs typeface="+mn-cs"/>
                        </a:rPr>
                        <a:t>PII</a:t>
                      </a:r>
                      <a:r>
                        <a:rPr kumimoji="1" lang="ja-JP" altLang="en-US" sz="900" b="0" i="0" kern="1200">
                          <a:solidFill>
                            <a:schemeClr val="tx1"/>
                          </a:solidFill>
                          <a:effectLst/>
                          <a:latin typeface="+mn-ea"/>
                          <a:ea typeface="+mn-ea"/>
                          <a:cs typeface="+mn-cs"/>
                        </a:rPr>
                        <a:t>の保護の情報セキュリティの側面に関連する法令、規制及び契約上の要求事項の順守を確実にするため。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3362920332"/>
                  </a:ext>
                </a:extLst>
              </a:tr>
              <a:tr h="286618">
                <a:tc>
                  <a:txBody>
                    <a:bodyPr/>
                    <a:lstStyle/>
                    <a:p>
                      <a:pPr algn="l"/>
                      <a:r>
                        <a:rPr kumimoji="1" lang="en-US" altLang="ja-JP" sz="900" b="0" i="0" kern="1200">
                          <a:solidFill>
                            <a:schemeClr val="tx1"/>
                          </a:solidFill>
                          <a:effectLst/>
                          <a:latin typeface="+mn-ea"/>
                          <a:ea typeface="+mn-ea"/>
                          <a:cs typeface="+mn-cs"/>
                        </a:rPr>
                        <a:t>5.35 </a:t>
                      </a:r>
                      <a:r>
                        <a:rPr kumimoji="1" lang="ja-JP" altLang="en-US" sz="900" b="0" i="0" kern="1200">
                          <a:solidFill>
                            <a:schemeClr val="tx1"/>
                          </a:solidFill>
                          <a:effectLst/>
                          <a:latin typeface="+mn-ea"/>
                          <a:ea typeface="+mn-ea"/>
                          <a:cs typeface="+mn-cs"/>
                        </a:rPr>
                        <a:t>情報セキュリティの独立したレビュー</a:t>
                      </a:r>
                      <a:endParaRPr kumimoji="1" lang="en-US" altLang="ja-JP" sz="900" b="0" i="0" kern="1200">
                        <a:solidFill>
                          <a:schemeClr val="tx1"/>
                        </a:solidFill>
                        <a:effectLst/>
                        <a:latin typeface="+mn-ea"/>
                        <a:ea typeface="+mn-ea"/>
                        <a:cs typeface="+mn-cs"/>
                      </a:endParaRP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人、プロセス及び技術を含む、情報セキュリティ及びその実施の管理に対する組織の取組について、あらかじめ定めた間隔で、または重大な変化が生じた場合に、独立したレビューを実施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情報セキュリティを管理するための組織の取組の継続的な適切性、十分性及び有効性を確実にするため。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3610163029"/>
                  </a:ext>
                </a:extLst>
              </a:tr>
              <a:tr h="286618">
                <a:tc>
                  <a:txBody>
                    <a:bodyPr/>
                    <a:lstStyle/>
                    <a:p>
                      <a:pPr algn="l"/>
                      <a:r>
                        <a:rPr kumimoji="1" lang="en-US" altLang="ja-JP" sz="900" b="0" i="0" kern="1200">
                          <a:solidFill>
                            <a:schemeClr val="tx1"/>
                          </a:solidFill>
                          <a:effectLst/>
                          <a:latin typeface="+mn-ea"/>
                          <a:ea typeface="+mn-ea"/>
                          <a:cs typeface="+mn-cs"/>
                        </a:rPr>
                        <a:t>5.36 </a:t>
                      </a:r>
                      <a:r>
                        <a:rPr kumimoji="1" lang="ja-JP" altLang="en-US" sz="900" b="0" i="0" kern="1200">
                          <a:solidFill>
                            <a:schemeClr val="tx1"/>
                          </a:solidFill>
                          <a:effectLst/>
                          <a:latin typeface="+mn-ea"/>
                          <a:ea typeface="+mn-ea"/>
                          <a:cs typeface="+mn-cs"/>
                        </a:rPr>
                        <a:t>情報セキュリティのための方針群、規制および標準の順守</a:t>
                      </a:r>
                      <a:endParaRPr kumimoji="1" lang="en-US" altLang="ja-JP" sz="900" b="0" i="0" kern="1200">
                        <a:solidFill>
                          <a:schemeClr val="tx1"/>
                        </a:solidFill>
                        <a:effectLst/>
                        <a:latin typeface="+mn-ea"/>
                        <a:ea typeface="+mn-ea"/>
                        <a:cs typeface="+mn-cs"/>
                      </a:endParaRP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組織の情報セキュリティ方針、トピック固有の個別方針、規則及び標準を順守していることを定期的にレビューすることが望ましい。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情報セキュリティが組織の情報セキュリティ方針、トピック固有の個別方針、規則及び標準に従って実施及び運用されることを確実にするため。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2872107698"/>
                  </a:ext>
                </a:extLst>
              </a:tr>
              <a:tr h="286618">
                <a:tc>
                  <a:txBody>
                    <a:bodyPr/>
                    <a:lstStyle/>
                    <a:p>
                      <a:pPr algn="l"/>
                      <a:r>
                        <a:rPr kumimoji="1" lang="en-US" altLang="ja-JP" sz="900" b="0" i="0" kern="1200">
                          <a:solidFill>
                            <a:schemeClr val="tx1"/>
                          </a:solidFill>
                          <a:effectLst/>
                          <a:latin typeface="+mn-ea"/>
                          <a:ea typeface="+mn-ea"/>
                          <a:cs typeface="+mn-cs"/>
                        </a:rPr>
                        <a:t>5.37 </a:t>
                      </a:r>
                      <a:r>
                        <a:rPr kumimoji="1" lang="ja-JP" altLang="en-US" sz="900" b="0" i="0" kern="1200">
                          <a:solidFill>
                            <a:schemeClr val="tx1"/>
                          </a:solidFill>
                          <a:effectLst/>
                          <a:latin typeface="+mn-ea"/>
                          <a:ea typeface="+mn-ea"/>
                          <a:cs typeface="+mn-cs"/>
                        </a:rPr>
                        <a:t>操作手順書</a:t>
                      </a:r>
                      <a:endParaRPr kumimoji="1" lang="en-US" altLang="ja-JP" sz="900" b="0" i="0" kern="1200">
                        <a:solidFill>
                          <a:schemeClr val="tx1"/>
                        </a:solidFill>
                        <a:effectLst/>
                        <a:latin typeface="+mn-ea"/>
                        <a:ea typeface="+mn-ea"/>
                        <a:cs typeface="+mn-cs"/>
                      </a:endParaRPr>
                    </a:p>
                  </a:txBody>
                  <a:tcPr anchor="ctr">
                    <a:solidFill>
                      <a:schemeClr val="accent4">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情報処理設備の操作手順は、文書化し、必要とする要員に対して利用可能とすることが望ましい。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kumimoji="1" lang="ja-JP" altLang="en-US" sz="900" b="0" i="0" kern="1200" dirty="0">
                          <a:solidFill>
                            <a:schemeClr val="tx1"/>
                          </a:solidFill>
                          <a:effectLst/>
                          <a:latin typeface="+mn-ea"/>
                          <a:ea typeface="+mn-ea"/>
                          <a:cs typeface="+mn-cs"/>
                        </a:rPr>
                        <a:t>情報処理設備の正確かつセキュリティに配慮した操作を確実にするため。</a:t>
                      </a:r>
                      <a:endParaRPr kumimoji="1" lang="en-US" altLang="ja-JP" sz="900" b="0" i="0" kern="1200" dirty="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534939944"/>
                  </a:ext>
                </a:extLst>
              </a:tr>
            </a:tbl>
          </a:graphicData>
        </a:graphic>
      </p:graphicFrame>
      <p:sp>
        <p:nvSpPr>
          <p:cNvPr id="5" name="テキスト ボックス 4">
            <a:extLst>
              <a:ext uri="{FF2B5EF4-FFF2-40B4-BE49-F238E27FC236}">
                <a16:creationId xmlns:a16="http://schemas.microsoft.com/office/drawing/2014/main" id="{C3BB9B38-E6BA-A26F-211B-73B6A3605C5D}"/>
              </a:ext>
            </a:extLst>
          </p:cNvPr>
          <p:cNvSpPr txBox="1"/>
          <p:nvPr/>
        </p:nvSpPr>
        <p:spPr>
          <a:xfrm>
            <a:off x="622800" y="9290642"/>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JSA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 27002:2022</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情報セキュリティ、サイバーセキュリティ及びプライバシー保護－情報セキュリティ管理策」を基に作成</a:t>
            </a:r>
          </a:p>
        </p:txBody>
      </p:sp>
      <p:sp>
        <p:nvSpPr>
          <p:cNvPr id="3" name="スライド番号プレースホルダー 5">
            <a:extLst>
              <a:ext uri="{FF2B5EF4-FFF2-40B4-BE49-F238E27FC236}">
                <a16:creationId xmlns:a16="http://schemas.microsoft.com/office/drawing/2014/main" id="{A95F1D22-C908-9BED-CD95-77102703D113}"/>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382</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1">
            <a:extLst>
              <a:ext uri="{FF2B5EF4-FFF2-40B4-BE49-F238E27FC236}">
                <a16:creationId xmlns:a16="http://schemas.microsoft.com/office/drawing/2014/main" id="{C3F92445-1D00-1AA2-2C16-7035917A12F0}"/>
              </a:ext>
            </a:extLst>
          </p:cNvPr>
          <p:cNvSpPr>
            <a:spLocks noGrp="1"/>
          </p:cNvSpPr>
          <p:nvPr>
            <p:ph type="body" sz="quarter" idx="32"/>
          </p:nvPr>
        </p:nvSpPr>
        <p:spPr>
          <a:xfrm>
            <a:off x="622800" y="774648"/>
            <a:ext cx="5612400" cy="381000"/>
          </a:xfrm>
        </p:spPr>
        <p:txBody>
          <a:bodyPr/>
          <a:lstStyle/>
          <a:p>
            <a:r>
              <a:rPr kumimoji="1" lang="en-US" altLang="ja-JP" sz="1600" u="sng" baseline="0">
                <a:solidFill>
                  <a:schemeClr val="tx1"/>
                </a:solidFill>
                <a:uFill>
                  <a:solidFill>
                    <a:schemeClr val="bg1"/>
                  </a:solidFill>
                </a:uFill>
                <a:latin typeface="+mn-ea"/>
                <a:ea typeface="+mn-ea"/>
                <a:hlinkClick r:id="rId2" action="ppaction://hlinksldjump"/>
              </a:rPr>
              <a:t>1. ISO/IEC 27002:2022 </a:t>
            </a:r>
            <a:r>
              <a:rPr kumimoji="1" lang="ja-JP" altLang="en-US" sz="1600" u="sng" baseline="0">
                <a:solidFill>
                  <a:schemeClr val="tx1"/>
                </a:solidFill>
                <a:uFill>
                  <a:solidFill>
                    <a:schemeClr val="bg1"/>
                  </a:solidFill>
                </a:uFill>
                <a:latin typeface="+mn-ea"/>
                <a:ea typeface="+mn-ea"/>
                <a:hlinkClick r:id="rId2" action="ppaction://hlinksldjump"/>
              </a:rPr>
              <a:t>管理策と目的</a:t>
            </a:r>
            <a:endParaRPr kumimoji="1" lang="ja-JP" altLang="en-US" sz="1600" u="sng" baseline="0">
              <a:solidFill>
                <a:schemeClr val="tx1"/>
              </a:solidFill>
              <a:uFill>
                <a:solidFill>
                  <a:schemeClr val="bg1"/>
                </a:solidFill>
              </a:uFill>
              <a:latin typeface="+mn-ea"/>
              <a:ea typeface="+mn-ea"/>
            </a:endParaRPr>
          </a:p>
        </p:txBody>
      </p:sp>
    </p:spTree>
    <p:extLst>
      <p:ext uri="{BB962C8B-B14F-4D97-AF65-F5344CB8AC3E}">
        <p14:creationId xmlns:p14="http://schemas.microsoft.com/office/powerpoint/2010/main" val="1648547661"/>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25">
            <a:extLst>
              <a:ext uri="{FF2B5EF4-FFF2-40B4-BE49-F238E27FC236}">
                <a16:creationId xmlns:a16="http://schemas.microsoft.com/office/drawing/2014/main" id="{6AD5DA62-309D-D1DE-5C64-51769E6A3D0B}"/>
              </a:ext>
            </a:extLst>
          </p:cNvPr>
          <p:cNvGraphicFramePr>
            <a:graphicFrameLocks noGrp="1"/>
          </p:cNvGraphicFramePr>
          <p:nvPr>
            <p:extLst>
              <p:ext uri="{D42A27DB-BD31-4B8C-83A1-F6EECF244321}">
                <p14:modId xmlns:p14="http://schemas.microsoft.com/office/powerpoint/2010/main" val="3598827610"/>
              </p:ext>
            </p:extLst>
          </p:nvPr>
        </p:nvGraphicFramePr>
        <p:xfrm>
          <a:off x="619124" y="1440000"/>
          <a:ext cx="5612400" cy="7543800"/>
        </p:xfrm>
        <a:graphic>
          <a:graphicData uri="http://schemas.openxmlformats.org/drawingml/2006/table">
            <a:tbl>
              <a:tblPr firstRow="1" bandRow="1">
                <a:tableStyleId>{5940675A-B579-460E-94D1-54222C63F5DA}</a:tableStyleId>
              </a:tblPr>
              <a:tblGrid>
                <a:gridCol w="1874798">
                  <a:extLst>
                    <a:ext uri="{9D8B030D-6E8A-4147-A177-3AD203B41FA5}">
                      <a16:colId xmlns:a16="http://schemas.microsoft.com/office/drawing/2014/main" val="2189690052"/>
                    </a:ext>
                  </a:extLst>
                </a:gridCol>
                <a:gridCol w="1870050">
                  <a:extLst>
                    <a:ext uri="{9D8B030D-6E8A-4147-A177-3AD203B41FA5}">
                      <a16:colId xmlns:a16="http://schemas.microsoft.com/office/drawing/2014/main" val="3795967563"/>
                    </a:ext>
                  </a:extLst>
                </a:gridCol>
                <a:gridCol w="1867552">
                  <a:extLst>
                    <a:ext uri="{9D8B030D-6E8A-4147-A177-3AD203B41FA5}">
                      <a16:colId xmlns:a16="http://schemas.microsoft.com/office/drawing/2014/main" val="1728676998"/>
                    </a:ext>
                  </a:extLst>
                </a:gridCol>
              </a:tblGrid>
              <a:tr h="0">
                <a:tc gridSpan="3">
                  <a:txBody>
                    <a:bodyPr/>
                    <a:lstStyle/>
                    <a:p>
                      <a:pPr algn="l"/>
                      <a:r>
                        <a:rPr kumimoji="1" lang="en-US" altLang="ja-JP" sz="900" b="1">
                          <a:solidFill>
                            <a:schemeClr val="bg1"/>
                          </a:solidFill>
                          <a:latin typeface="+mn-ea"/>
                          <a:ea typeface="+mn-ea"/>
                        </a:rPr>
                        <a:t>6.</a:t>
                      </a:r>
                      <a:r>
                        <a:rPr kumimoji="1" lang="ja-JP" altLang="en-US" sz="900" b="1">
                          <a:solidFill>
                            <a:schemeClr val="bg1"/>
                          </a:solidFill>
                          <a:latin typeface="+mn-ea"/>
                          <a:ea typeface="+mn-ea"/>
                        </a:rPr>
                        <a:t>人的管理策</a:t>
                      </a:r>
                    </a:p>
                  </a:txBody>
                  <a:tcPr anchor="ctr">
                    <a:solidFill>
                      <a:schemeClr val="accent6">
                        <a:lumMod val="75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4">
                        <a:lumMod val="40000"/>
                        <a:lumOff val="60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469890612"/>
                  </a:ext>
                </a:extLst>
              </a:tr>
              <a:tr h="0">
                <a:tc>
                  <a:txBody>
                    <a:bodyPr/>
                    <a:lstStyle/>
                    <a:p>
                      <a:pPr algn="l"/>
                      <a:r>
                        <a:rPr kumimoji="1" lang="ja-JP" altLang="en-US" sz="900" b="1">
                          <a:solidFill>
                            <a:schemeClr val="bg1"/>
                          </a:solidFill>
                          <a:latin typeface="+mn-ea"/>
                          <a:ea typeface="+mn-ea"/>
                        </a:rPr>
                        <a:t>標題</a:t>
                      </a:r>
                    </a:p>
                  </a:txBody>
                  <a:tcPr anchor="ctr">
                    <a:solidFill>
                      <a:schemeClr val="accent6">
                        <a:lumMod val="75000"/>
                      </a:schemeClr>
                    </a:solidFill>
                  </a:tcPr>
                </a:tc>
                <a:tc>
                  <a:txBody>
                    <a:bodyPr/>
                    <a:lstStyle/>
                    <a:p>
                      <a:pPr algn="l"/>
                      <a:r>
                        <a:rPr kumimoji="1" lang="ja-JP" altLang="en-US" sz="900" b="1">
                          <a:solidFill>
                            <a:schemeClr val="bg1"/>
                          </a:solidFill>
                          <a:latin typeface="+mn-ea"/>
                          <a:ea typeface="+mn-ea"/>
                        </a:rPr>
                        <a:t>管理策</a:t>
                      </a:r>
                    </a:p>
                  </a:txBody>
                  <a:tcPr anchor="ctr">
                    <a:solidFill>
                      <a:schemeClr val="accent6">
                        <a:lumMod val="75000"/>
                      </a:schemeClr>
                    </a:solidFill>
                  </a:tcPr>
                </a:tc>
                <a:tc>
                  <a:txBody>
                    <a:bodyPr/>
                    <a:lstStyle/>
                    <a:p>
                      <a:pPr algn="l"/>
                      <a:r>
                        <a:rPr kumimoji="1" lang="ja-JP" altLang="en-US" sz="900" b="1">
                          <a:solidFill>
                            <a:schemeClr val="bg1"/>
                          </a:solidFill>
                          <a:latin typeface="+mn-ea"/>
                          <a:ea typeface="+mn-ea"/>
                        </a:rPr>
                        <a:t>目的</a:t>
                      </a:r>
                    </a:p>
                  </a:txBody>
                  <a:tcPr anchor="ctr">
                    <a:solidFill>
                      <a:schemeClr val="accent6">
                        <a:lumMod val="75000"/>
                      </a:schemeClr>
                    </a:solidFill>
                  </a:tcPr>
                </a:tc>
                <a:extLst>
                  <a:ext uri="{0D108BD9-81ED-4DB2-BD59-A6C34878D82A}">
                    <a16:rowId xmlns:a16="http://schemas.microsoft.com/office/drawing/2014/main" val="1126628055"/>
                  </a:ext>
                </a:extLst>
              </a:tr>
              <a:tr h="0">
                <a:tc>
                  <a:txBody>
                    <a:bodyPr/>
                    <a:lstStyle/>
                    <a:p>
                      <a:pPr algn="l"/>
                      <a:r>
                        <a:rPr kumimoji="1" lang="en-US" altLang="ja-JP" sz="900" b="0" i="0" kern="1200">
                          <a:solidFill>
                            <a:schemeClr val="tx1"/>
                          </a:solidFill>
                          <a:effectLst/>
                          <a:latin typeface="+mn-ea"/>
                          <a:ea typeface="+mn-ea"/>
                          <a:cs typeface="+mn-cs"/>
                        </a:rPr>
                        <a:t>6.1 </a:t>
                      </a:r>
                      <a:r>
                        <a:rPr kumimoji="1" lang="ja-JP" altLang="en-US" sz="900" b="0" i="0" kern="1200">
                          <a:solidFill>
                            <a:schemeClr val="tx1"/>
                          </a:solidFill>
                          <a:effectLst/>
                          <a:latin typeface="+mn-ea"/>
                          <a:ea typeface="+mn-ea"/>
                          <a:cs typeface="+mn-cs"/>
                        </a:rPr>
                        <a:t>選考</a:t>
                      </a:r>
                      <a:endParaRPr kumimoji="1" lang="en-US" altLang="ja-JP" sz="900" b="0" i="0" kern="1200">
                        <a:solidFill>
                          <a:schemeClr val="tx1"/>
                        </a:solidFill>
                        <a:effectLst/>
                        <a:latin typeface="+mn-ea"/>
                        <a:ea typeface="+mn-ea"/>
                        <a:cs typeface="+mn-cs"/>
                      </a:endParaRPr>
                    </a:p>
                  </a:txBody>
                  <a:tcPr anchor="ctr">
                    <a:solidFill>
                      <a:schemeClr val="accent6">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要員になるすべての候補者についての経歴などの確認は、組織に加わる前に、適用される、規制及び倫理を考慮に入れて継続的に行うことが望ましい。また、この確認は、事業上の要求事項、アクセスされる情報の分類及び認識されたリスクに応じて行うことが望ましい。</a:t>
                      </a:r>
                      <a:endParaRPr kumimoji="1" lang="en-US" altLang="ja-JP" sz="900" b="0" i="0" kern="1200">
                        <a:solidFill>
                          <a:schemeClr val="tx1"/>
                        </a:solidFill>
                        <a:effectLst/>
                        <a:latin typeface="+mn-ea"/>
                        <a:ea typeface="+mn-ea"/>
                        <a:cs typeface="+mn-cs"/>
                      </a:endParaRPr>
                    </a:p>
                  </a:txBody>
                  <a:tcPr anchor="ctr">
                    <a:solidFill>
                      <a:schemeClr val="accent6">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すべての要員が、予定する役割に対して適格かつ適切であり、雇用中に適格かつ適切であり続けることを確実にするため。</a:t>
                      </a:r>
                      <a:endParaRPr kumimoji="1" lang="en-US" altLang="ja-JP" sz="900" b="0" i="0" kern="1200">
                        <a:solidFill>
                          <a:schemeClr val="tx1"/>
                        </a:solidFill>
                        <a:effectLst/>
                        <a:latin typeface="+mn-ea"/>
                        <a:ea typeface="+mn-ea"/>
                        <a:cs typeface="+mn-cs"/>
                      </a:endParaRPr>
                    </a:p>
                  </a:txBody>
                  <a:tcPr anchor="ctr">
                    <a:solidFill>
                      <a:schemeClr val="accent6">
                        <a:lumMod val="40000"/>
                        <a:lumOff val="60000"/>
                      </a:schemeClr>
                    </a:solidFill>
                  </a:tcPr>
                </a:tc>
                <a:extLst>
                  <a:ext uri="{0D108BD9-81ED-4DB2-BD59-A6C34878D82A}">
                    <a16:rowId xmlns:a16="http://schemas.microsoft.com/office/drawing/2014/main" val="2879300407"/>
                  </a:ext>
                </a:extLst>
              </a:tr>
              <a:tr h="0">
                <a:tc>
                  <a:txBody>
                    <a:bodyPr/>
                    <a:lstStyle/>
                    <a:p>
                      <a:pPr algn="l"/>
                      <a:r>
                        <a:rPr kumimoji="1" lang="en-US" altLang="ja-JP" sz="900" b="0" i="0" kern="1200">
                          <a:solidFill>
                            <a:schemeClr val="tx1"/>
                          </a:solidFill>
                          <a:effectLst/>
                          <a:latin typeface="+mn-ea"/>
                          <a:ea typeface="+mn-ea"/>
                          <a:cs typeface="+mn-cs"/>
                        </a:rPr>
                        <a:t>6.2 </a:t>
                      </a:r>
                      <a:r>
                        <a:rPr kumimoji="1" lang="ja-JP" altLang="en-US" sz="900" b="0" i="0" kern="1200">
                          <a:solidFill>
                            <a:schemeClr val="tx1"/>
                          </a:solidFill>
                          <a:effectLst/>
                          <a:latin typeface="+mn-ea"/>
                          <a:ea typeface="+mn-ea"/>
                          <a:cs typeface="+mn-cs"/>
                        </a:rPr>
                        <a:t>雇用条件</a:t>
                      </a:r>
                      <a:endParaRPr kumimoji="1" lang="en-US" altLang="ja-JP" sz="900" b="0" i="0" kern="1200">
                        <a:solidFill>
                          <a:schemeClr val="tx1"/>
                        </a:solidFill>
                        <a:effectLst/>
                        <a:latin typeface="+mn-ea"/>
                        <a:ea typeface="+mn-ea"/>
                        <a:cs typeface="+mn-cs"/>
                      </a:endParaRPr>
                    </a:p>
                  </a:txBody>
                  <a:tcPr anchor="ctr">
                    <a:solidFill>
                      <a:schemeClr val="accent6">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雇用契約書には、情報セキュリティに関する要員及び組織の責任を記載することが望ましい。</a:t>
                      </a:r>
                      <a:endParaRPr kumimoji="1" lang="en-US" altLang="ja-JP" sz="9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要員が、予定する役割における自らの情報セキュリティの責任を理解することを確実にするため。</a:t>
                      </a:r>
                      <a:endParaRPr kumimoji="1" lang="en-US" altLang="ja-JP" sz="9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3645990548"/>
                  </a:ext>
                </a:extLst>
              </a:tr>
              <a:tr h="286618">
                <a:tc>
                  <a:txBody>
                    <a:bodyPr/>
                    <a:lstStyle/>
                    <a:p>
                      <a:pPr algn="l"/>
                      <a:r>
                        <a:rPr kumimoji="1" lang="en-US" altLang="ja-JP" sz="900" b="0" i="0" kern="1200">
                          <a:solidFill>
                            <a:schemeClr val="tx1"/>
                          </a:solidFill>
                          <a:effectLst/>
                          <a:latin typeface="+mn-ea"/>
                          <a:ea typeface="+mn-ea"/>
                          <a:cs typeface="+mn-cs"/>
                        </a:rPr>
                        <a:t>6.3 </a:t>
                      </a:r>
                      <a:r>
                        <a:rPr kumimoji="1" lang="ja-JP" altLang="en-US" sz="900" b="0" i="0" kern="1200">
                          <a:solidFill>
                            <a:schemeClr val="tx1"/>
                          </a:solidFill>
                          <a:effectLst/>
                          <a:latin typeface="+mn-ea"/>
                          <a:ea typeface="+mn-ea"/>
                          <a:cs typeface="+mn-cs"/>
                        </a:rPr>
                        <a:t>情報セキュリティの意識向上、教育及び訓練</a:t>
                      </a:r>
                      <a:endParaRPr kumimoji="1" lang="en-US" altLang="ja-JP" sz="900" b="0" i="0" kern="1200">
                        <a:solidFill>
                          <a:schemeClr val="tx1"/>
                        </a:solidFill>
                        <a:effectLst/>
                        <a:latin typeface="+mn-ea"/>
                        <a:ea typeface="+mn-ea"/>
                        <a:cs typeface="+mn-cs"/>
                      </a:endParaRPr>
                    </a:p>
                  </a:txBody>
                  <a:tcPr anchor="ctr">
                    <a:solidFill>
                      <a:schemeClr val="accent6">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組織の要員及び関連する利害関係者は、職務に関連する組織の情報セキュリティ方針、トピック固有の個別方針及び手順についての、適切な、情報セキュリティに関する意識向上、教育及び訓練を受け、また、定めに従ってその更新を受け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l"/>
                      <a:r>
                        <a:rPr kumimoji="1" lang="ja-JP" altLang="en-US" sz="900" b="0" i="0" kern="1200" dirty="0">
                          <a:solidFill>
                            <a:schemeClr val="tx1"/>
                          </a:solidFill>
                          <a:effectLst/>
                          <a:latin typeface="+mn-ea"/>
                          <a:ea typeface="+mn-ea"/>
                          <a:cs typeface="+mn-cs"/>
                        </a:rPr>
                        <a:t>要員及び関連する利害関係者が自らの情報セキュリティの責任を意識し、それを果たすことを確実にするため。</a:t>
                      </a:r>
                      <a:endParaRPr kumimoji="1" lang="en-US" altLang="ja-JP" sz="900" b="0" i="0" kern="1200" dirty="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1410181244"/>
                  </a:ext>
                </a:extLst>
              </a:tr>
              <a:tr h="286618">
                <a:tc>
                  <a:txBody>
                    <a:bodyPr/>
                    <a:lstStyle/>
                    <a:p>
                      <a:pPr algn="l"/>
                      <a:r>
                        <a:rPr kumimoji="1" lang="en-US" altLang="ja-JP" sz="900" b="0" i="0" kern="1200">
                          <a:solidFill>
                            <a:schemeClr val="tx1"/>
                          </a:solidFill>
                          <a:effectLst/>
                          <a:latin typeface="+mn-ea"/>
                          <a:ea typeface="+mn-ea"/>
                          <a:cs typeface="+mn-cs"/>
                        </a:rPr>
                        <a:t>6.4 </a:t>
                      </a:r>
                      <a:r>
                        <a:rPr kumimoji="1" lang="ja-JP" altLang="en-US" sz="900" b="0" i="0" kern="1200">
                          <a:solidFill>
                            <a:schemeClr val="tx1"/>
                          </a:solidFill>
                          <a:effectLst/>
                          <a:latin typeface="+mn-ea"/>
                          <a:ea typeface="+mn-ea"/>
                          <a:cs typeface="+mn-cs"/>
                        </a:rPr>
                        <a:t>懲戒手続</a:t>
                      </a:r>
                      <a:endParaRPr kumimoji="1" lang="en-US" altLang="ja-JP" sz="900" b="0" i="0" kern="1200">
                        <a:solidFill>
                          <a:schemeClr val="tx1"/>
                        </a:solidFill>
                        <a:effectLst/>
                        <a:latin typeface="+mn-ea"/>
                        <a:ea typeface="+mn-ea"/>
                        <a:cs typeface="+mn-cs"/>
                      </a:endParaRPr>
                    </a:p>
                  </a:txBody>
                  <a:tcPr anchor="ctr">
                    <a:solidFill>
                      <a:schemeClr val="accent6">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情報セキュリティ方針違反を犯した要員及びその他の関連する利害関係者に対して処置をとるために、懲戒手続を正式に定め、伝達することが望ましい。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要員及びその他の関連する利害関係者が情報セキュリティ方針違反の結果を理解すること、違反を阻止すること、及びそれを犯した要員及びその他の関連する利害関係者を適切に扱うことを確実にするため。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1366450863"/>
                  </a:ext>
                </a:extLst>
              </a:tr>
              <a:tr h="286618">
                <a:tc>
                  <a:txBody>
                    <a:bodyPr/>
                    <a:lstStyle/>
                    <a:p>
                      <a:pPr algn="l"/>
                      <a:r>
                        <a:rPr kumimoji="1" lang="en-US" altLang="ja-JP" sz="900" b="0" i="0" kern="1200">
                          <a:solidFill>
                            <a:schemeClr val="tx1"/>
                          </a:solidFill>
                          <a:effectLst/>
                          <a:latin typeface="+mn-ea"/>
                          <a:ea typeface="+mn-ea"/>
                          <a:cs typeface="+mn-cs"/>
                        </a:rPr>
                        <a:t>6.5 </a:t>
                      </a:r>
                      <a:r>
                        <a:rPr kumimoji="1" lang="ja-JP" altLang="en-US" sz="900" b="0" i="0" kern="1200">
                          <a:solidFill>
                            <a:schemeClr val="tx1"/>
                          </a:solidFill>
                          <a:effectLst/>
                          <a:latin typeface="+mn-ea"/>
                          <a:ea typeface="+mn-ea"/>
                          <a:cs typeface="+mn-cs"/>
                        </a:rPr>
                        <a:t>雇用の終了または変更後の責任</a:t>
                      </a:r>
                      <a:endParaRPr kumimoji="1" lang="en-US" altLang="ja-JP" sz="900" b="0" i="0" kern="1200">
                        <a:solidFill>
                          <a:schemeClr val="tx1"/>
                        </a:solidFill>
                        <a:effectLst/>
                        <a:latin typeface="+mn-ea"/>
                        <a:ea typeface="+mn-ea"/>
                        <a:cs typeface="+mn-cs"/>
                      </a:endParaRPr>
                    </a:p>
                  </a:txBody>
                  <a:tcPr anchor="ctr">
                    <a:solidFill>
                      <a:schemeClr val="accent6">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雇用の終了または変更の後もなお有効な情報セキュリティに関する責任及び義務を定め、実施し、関連する要員及びその他の利害関係者に伝達することが望ましい。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雇用または契約を変更または終了する手続の一部として、組織の利益を保護するため。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1014627006"/>
                  </a:ext>
                </a:extLst>
              </a:tr>
              <a:tr h="286618">
                <a:tc>
                  <a:txBody>
                    <a:bodyPr/>
                    <a:lstStyle/>
                    <a:p>
                      <a:pPr algn="l"/>
                      <a:r>
                        <a:rPr kumimoji="1" lang="en-US" altLang="ja-JP" sz="900" b="0" i="0" kern="1200">
                          <a:solidFill>
                            <a:schemeClr val="tx1"/>
                          </a:solidFill>
                          <a:effectLst/>
                          <a:latin typeface="+mn-ea"/>
                          <a:ea typeface="+mn-ea"/>
                          <a:cs typeface="+mn-cs"/>
                        </a:rPr>
                        <a:t>6.6 </a:t>
                      </a:r>
                      <a:r>
                        <a:rPr kumimoji="1" lang="ja-JP" altLang="en-US" sz="900" b="0" i="0" kern="1200">
                          <a:solidFill>
                            <a:schemeClr val="tx1"/>
                          </a:solidFill>
                          <a:effectLst/>
                          <a:latin typeface="+mn-ea"/>
                          <a:ea typeface="+mn-ea"/>
                          <a:cs typeface="+mn-cs"/>
                        </a:rPr>
                        <a:t>秘密保持契約または守秘義務契約</a:t>
                      </a:r>
                      <a:endParaRPr kumimoji="1" lang="en-US" altLang="ja-JP" sz="900" b="0" i="0" kern="1200">
                        <a:solidFill>
                          <a:schemeClr val="tx1"/>
                        </a:solidFill>
                        <a:effectLst/>
                        <a:latin typeface="+mn-ea"/>
                        <a:ea typeface="+mn-ea"/>
                        <a:cs typeface="+mn-cs"/>
                      </a:endParaRPr>
                    </a:p>
                  </a:txBody>
                  <a:tcPr anchor="ctr">
                    <a:solidFill>
                      <a:schemeClr val="accent6">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情報保護に対する組織の要求事項を反映する秘密保持契約または守秘義務契約は、特定し、文書化し、定めに従ってレビューし、要員及びその他の関連する利害関係者が署名することが望ましい。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要員または外部の関係者がアクセスできる情報の秘密保持を維持するため。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767154813"/>
                  </a:ext>
                </a:extLst>
              </a:tr>
              <a:tr h="286618">
                <a:tc>
                  <a:txBody>
                    <a:bodyPr/>
                    <a:lstStyle/>
                    <a:p>
                      <a:pPr algn="l"/>
                      <a:r>
                        <a:rPr kumimoji="1" lang="en-US" altLang="ja-JP" sz="900" b="0" i="0" kern="1200">
                          <a:solidFill>
                            <a:schemeClr val="tx1"/>
                          </a:solidFill>
                          <a:effectLst/>
                          <a:latin typeface="+mn-ea"/>
                          <a:ea typeface="+mn-ea"/>
                          <a:cs typeface="+mn-cs"/>
                        </a:rPr>
                        <a:t>6.7 </a:t>
                      </a:r>
                      <a:r>
                        <a:rPr kumimoji="1" lang="ja-JP" altLang="en-US" sz="900" b="0" i="0" kern="1200">
                          <a:solidFill>
                            <a:schemeClr val="tx1"/>
                          </a:solidFill>
                          <a:effectLst/>
                          <a:latin typeface="+mn-ea"/>
                          <a:ea typeface="+mn-ea"/>
                          <a:cs typeface="+mn-cs"/>
                        </a:rPr>
                        <a:t>リモートワーク</a:t>
                      </a:r>
                      <a:endParaRPr kumimoji="1" lang="en-US" altLang="ja-JP" sz="900" b="0" i="0" kern="1200">
                        <a:solidFill>
                          <a:schemeClr val="tx1"/>
                        </a:solidFill>
                        <a:effectLst/>
                        <a:latin typeface="+mn-ea"/>
                        <a:ea typeface="+mn-ea"/>
                        <a:cs typeface="+mn-cs"/>
                      </a:endParaRPr>
                    </a:p>
                  </a:txBody>
                  <a:tcPr anchor="ctr">
                    <a:solidFill>
                      <a:schemeClr val="accent6">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組織の施設外でアクセス、処理または保存される情報を保護するために、要員が遠隔で作業している場合に、セキュリティ対策を実施することが望ましい。</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l"/>
                      <a:r>
                        <a:rPr lang="ja-JP" altLang="en-US" sz="900" dirty="0"/>
                        <a:t>要員が遠隔で作業している場合に情報のセキュリティを確実にするため。</a:t>
                      </a:r>
                      <a:endParaRPr kumimoji="1" lang="ja-JP" altLang="en-US" sz="900" b="0" i="0" kern="1200" dirty="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242936918"/>
                  </a:ext>
                </a:extLst>
              </a:tr>
            </a:tbl>
          </a:graphicData>
        </a:graphic>
      </p:graphicFrame>
      <p:sp>
        <p:nvSpPr>
          <p:cNvPr id="5" name="テキスト ボックス 4">
            <a:extLst>
              <a:ext uri="{FF2B5EF4-FFF2-40B4-BE49-F238E27FC236}">
                <a16:creationId xmlns:a16="http://schemas.microsoft.com/office/drawing/2014/main" id="{1CE00782-DCE9-243A-835D-36AEBF53F1AA}"/>
              </a:ext>
            </a:extLst>
          </p:cNvPr>
          <p:cNvSpPr txBox="1"/>
          <p:nvPr/>
        </p:nvSpPr>
        <p:spPr>
          <a:xfrm>
            <a:off x="622800" y="9290642"/>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JSA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 27002:2022</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情報セキュリティ、サイバーセキュリティ及びプライバシー保護－情報セキュリティ管理策」を基に作成</a:t>
            </a:r>
          </a:p>
        </p:txBody>
      </p:sp>
      <p:sp>
        <p:nvSpPr>
          <p:cNvPr id="3" name="スライド番号プレースホルダー 5">
            <a:extLst>
              <a:ext uri="{FF2B5EF4-FFF2-40B4-BE49-F238E27FC236}">
                <a16:creationId xmlns:a16="http://schemas.microsoft.com/office/drawing/2014/main" id="{855B2450-9872-DDD1-7546-FDAD8EB86577}"/>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383</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1">
            <a:extLst>
              <a:ext uri="{FF2B5EF4-FFF2-40B4-BE49-F238E27FC236}">
                <a16:creationId xmlns:a16="http://schemas.microsoft.com/office/drawing/2014/main" id="{CA53F7FD-CEDD-1AA8-EE93-0BCA7B0D8D0E}"/>
              </a:ext>
            </a:extLst>
          </p:cNvPr>
          <p:cNvSpPr>
            <a:spLocks noGrp="1"/>
          </p:cNvSpPr>
          <p:nvPr>
            <p:ph type="body" sz="quarter" idx="32"/>
          </p:nvPr>
        </p:nvSpPr>
        <p:spPr>
          <a:xfrm>
            <a:off x="622800" y="774648"/>
            <a:ext cx="5612400" cy="381000"/>
          </a:xfrm>
        </p:spPr>
        <p:txBody>
          <a:bodyPr/>
          <a:lstStyle/>
          <a:p>
            <a:r>
              <a:rPr kumimoji="1" lang="en-US" altLang="ja-JP" sz="1600" u="sng" baseline="0">
                <a:solidFill>
                  <a:schemeClr val="tx1"/>
                </a:solidFill>
                <a:uFill>
                  <a:solidFill>
                    <a:schemeClr val="bg1"/>
                  </a:solidFill>
                </a:uFill>
                <a:latin typeface="+mn-ea"/>
                <a:ea typeface="+mn-ea"/>
                <a:hlinkClick r:id="rId2" action="ppaction://hlinksldjump"/>
              </a:rPr>
              <a:t>1. ISO/IEC 27002:2022 </a:t>
            </a:r>
            <a:r>
              <a:rPr kumimoji="1" lang="ja-JP" altLang="en-US" sz="1600" u="sng" baseline="0">
                <a:solidFill>
                  <a:schemeClr val="tx1"/>
                </a:solidFill>
                <a:uFill>
                  <a:solidFill>
                    <a:schemeClr val="bg1"/>
                  </a:solidFill>
                </a:uFill>
                <a:latin typeface="+mn-ea"/>
                <a:ea typeface="+mn-ea"/>
                <a:hlinkClick r:id="rId2" action="ppaction://hlinksldjump"/>
              </a:rPr>
              <a:t>管理策と目的</a:t>
            </a:r>
            <a:endParaRPr kumimoji="1" lang="ja-JP" altLang="en-US" sz="1600" u="sng" baseline="0">
              <a:solidFill>
                <a:schemeClr val="tx1"/>
              </a:solidFill>
              <a:uFill>
                <a:solidFill>
                  <a:schemeClr val="bg1"/>
                </a:solidFill>
              </a:uFill>
              <a:latin typeface="+mn-ea"/>
              <a:ea typeface="+mn-ea"/>
            </a:endParaRPr>
          </a:p>
        </p:txBody>
      </p:sp>
    </p:spTree>
    <p:extLst>
      <p:ext uri="{BB962C8B-B14F-4D97-AF65-F5344CB8AC3E}">
        <p14:creationId xmlns:p14="http://schemas.microsoft.com/office/powerpoint/2010/main" val="1555031288"/>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25">
            <a:extLst>
              <a:ext uri="{FF2B5EF4-FFF2-40B4-BE49-F238E27FC236}">
                <a16:creationId xmlns:a16="http://schemas.microsoft.com/office/drawing/2014/main" id="{FE71184A-C463-EEEA-D519-18F34156DB37}"/>
              </a:ext>
            </a:extLst>
          </p:cNvPr>
          <p:cNvGraphicFramePr>
            <a:graphicFrameLocks noGrp="1"/>
          </p:cNvGraphicFramePr>
          <p:nvPr>
            <p:extLst>
              <p:ext uri="{D42A27DB-BD31-4B8C-83A1-F6EECF244321}">
                <p14:modId xmlns:p14="http://schemas.microsoft.com/office/powerpoint/2010/main" val="1069218511"/>
              </p:ext>
            </p:extLst>
          </p:nvPr>
        </p:nvGraphicFramePr>
        <p:xfrm>
          <a:off x="619200" y="1440000"/>
          <a:ext cx="5612400" cy="7863840"/>
        </p:xfrm>
        <a:graphic>
          <a:graphicData uri="http://schemas.openxmlformats.org/drawingml/2006/table">
            <a:tbl>
              <a:tblPr firstRow="1" bandRow="1">
                <a:tableStyleId>{5940675A-B579-460E-94D1-54222C63F5DA}</a:tableStyleId>
              </a:tblPr>
              <a:tblGrid>
                <a:gridCol w="1874798">
                  <a:extLst>
                    <a:ext uri="{9D8B030D-6E8A-4147-A177-3AD203B41FA5}">
                      <a16:colId xmlns:a16="http://schemas.microsoft.com/office/drawing/2014/main" val="2189690052"/>
                    </a:ext>
                  </a:extLst>
                </a:gridCol>
                <a:gridCol w="1870050">
                  <a:extLst>
                    <a:ext uri="{9D8B030D-6E8A-4147-A177-3AD203B41FA5}">
                      <a16:colId xmlns:a16="http://schemas.microsoft.com/office/drawing/2014/main" val="3795967563"/>
                    </a:ext>
                  </a:extLst>
                </a:gridCol>
                <a:gridCol w="1867552">
                  <a:extLst>
                    <a:ext uri="{9D8B030D-6E8A-4147-A177-3AD203B41FA5}">
                      <a16:colId xmlns:a16="http://schemas.microsoft.com/office/drawing/2014/main" val="1728676998"/>
                    </a:ext>
                  </a:extLst>
                </a:gridCol>
              </a:tblGrid>
              <a:tr h="0">
                <a:tc gridSpan="3">
                  <a:txBody>
                    <a:bodyPr/>
                    <a:lstStyle/>
                    <a:p>
                      <a:pPr algn="l"/>
                      <a:r>
                        <a:rPr kumimoji="1" lang="en-US" altLang="ja-JP" sz="900" b="1">
                          <a:solidFill>
                            <a:schemeClr val="bg1"/>
                          </a:solidFill>
                          <a:latin typeface="+mn-ea"/>
                          <a:ea typeface="+mn-ea"/>
                        </a:rPr>
                        <a:t>6.</a:t>
                      </a:r>
                      <a:r>
                        <a:rPr kumimoji="1" lang="ja-JP" altLang="en-US" sz="900" b="1">
                          <a:solidFill>
                            <a:schemeClr val="bg1"/>
                          </a:solidFill>
                          <a:latin typeface="+mn-ea"/>
                          <a:ea typeface="+mn-ea"/>
                        </a:rPr>
                        <a:t>人的管理策</a:t>
                      </a:r>
                    </a:p>
                  </a:txBody>
                  <a:tcPr anchor="ctr">
                    <a:solidFill>
                      <a:schemeClr val="accent6">
                        <a:lumMod val="75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4">
                        <a:lumMod val="40000"/>
                        <a:lumOff val="60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469890612"/>
                  </a:ext>
                </a:extLst>
              </a:tr>
              <a:tr h="0">
                <a:tc>
                  <a:txBody>
                    <a:bodyPr/>
                    <a:lstStyle/>
                    <a:p>
                      <a:pPr algn="l"/>
                      <a:r>
                        <a:rPr kumimoji="1" lang="ja-JP" altLang="en-US" sz="900" b="1">
                          <a:solidFill>
                            <a:schemeClr val="bg1"/>
                          </a:solidFill>
                          <a:latin typeface="+mn-ea"/>
                          <a:ea typeface="+mn-ea"/>
                        </a:rPr>
                        <a:t>標題</a:t>
                      </a:r>
                    </a:p>
                  </a:txBody>
                  <a:tcPr anchor="ctr">
                    <a:solidFill>
                      <a:schemeClr val="accent6">
                        <a:lumMod val="75000"/>
                      </a:schemeClr>
                    </a:solidFill>
                  </a:tcPr>
                </a:tc>
                <a:tc>
                  <a:txBody>
                    <a:bodyPr/>
                    <a:lstStyle/>
                    <a:p>
                      <a:pPr algn="l"/>
                      <a:r>
                        <a:rPr kumimoji="1" lang="ja-JP" altLang="en-US" sz="900" b="1">
                          <a:solidFill>
                            <a:schemeClr val="bg1"/>
                          </a:solidFill>
                          <a:latin typeface="+mn-ea"/>
                          <a:ea typeface="+mn-ea"/>
                        </a:rPr>
                        <a:t>管理策</a:t>
                      </a:r>
                    </a:p>
                  </a:txBody>
                  <a:tcPr anchor="ctr">
                    <a:solidFill>
                      <a:schemeClr val="accent6">
                        <a:lumMod val="75000"/>
                      </a:schemeClr>
                    </a:solidFill>
                  </a:tcPr>
                </a:tc>
                <a:tc>
                  <a:txBody>
                    <a:bodyPr/>
                    <a:lstStyle/>
                    <a:p>
                      <a:pPr algn="l"/>
                      <a:r>
                        <a:rPr kumimoji="1" lang="ja-JP" altLang="en-US" sz="900" b="1">
                          <a:solidFill>
                            <a:schemeClr val="bg1"/>
                          </a:solidFill>
                          <a:latin typeface="+mn-ea"/>
                          <a:ea typeface="+mn-ea"/>
                        </a:rPr>
                        <a:t>目的</a:t>
                      </a:r>
                    </a:p>
                  </a:txBody>
                  <a:tcPr anchor="ctr">
                    <a:solidFill>
                      <a:schemeClr val="accent6">
                        <a:lumMod val="75000"/>
                      </a:schemeClr>
                    </a:solidFill>
                  </a:tcPr>
                </a:tc>
                <a:extLst>
                  <a:ext uri="{0D108BD9-81ED-4DB2-BD59-A6C34878D82A}">
                    <a16:rowId xmlns:a16="http://schemas.microsoft.com/office/drawing/2014/main" val="1126628055"/>
                  </a:ext>
                </a:extLst>
              </a:tr>
              <a:tr h="286618">
                <a:tc>
                  <a:txBody>
                    <a:bodyPr/>
                    <a:lstStyle/>
                    <a:p>
                      <a:pPr algn="l"/>
                      <a:r>
                        <a:rPr kumimoji="1" lang="en-US" altLang="ja-JP" sz="900" b="0" i="0" kern="1200">
                          <a:solidFill>
                            <a:schemeClr val="tx1"/>
                          </a:solidFill>
                          <a:effectLst/>
                          <a:latin typeface="+mn-ea"/>
                          <a:ea typeface="+mn-ea"/>
                          <a:cs typeface="+mn-cs"/>
                        </a:rPr>
                        <a:t>6.8 </a:t>
                      </a:r>
                      <a:r>
                        <a:rPr kumimoji="1" lang="ja-JP" altLang="en-US" sz="900" b="0" i="0" kern="1200">
                          <a:solidFill>
                            <a:schemeClr val="tx1"/>
                          </a:solidFill>
                          <a:effectLst/>
                          <a:latin typeface="+mn-ea"/>
                          <a:ea typeface="+mn-ea"/>
                          <a:cs typeface="+mn-cs"/>
                        </a:rPr>
                        <a:t>情報セキュリティ事象の報告</a:t>
                      </a:r>
                      <a:endParaRPr kumimoji="1" lang="en-US" altLang="ja-JP" sz="900" b="0" i="0" kern="1200">
                        <a:solidFill>
                          <a:schemeClr val="tx1"/>
                        </a:solidFill>
                        <a:effectLst/>
                        <a:latin typeface="+mn-ea"/>
                        <a:ea typeface="+mn-ea"/>
                        <a:cs typeface="+mn-cs"/>
                      </a:endParaRPr>
                    </a:p>
                  </a:txBody>
                  <a:tcPr anchor="ctr">
                    <a:solidFill>
                      <a:schemeClr val="accent6">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組織は、要員が発見した又は疑いをもった情報セキュリティ事象を、適切な連絡経路を通して時機を失せずに報告するための仕組みを設けることが望ましい。</a:t>
                      </a:r>
                      <a:endParaRPr kumimoji="1" lang="en-US" altLang="ja-JP" sz="900" b="0" i="0" kern="1200">
                        <a:solidFill>
                          <a:schemeClr val="tx1"/>
                        </a:solidFill>
                        <a:effectLst/>
                        <a:latin typeface="+mn-ea"/>
                        <a:ea typeface="+mn-ea"/>
                        <a:cs typeface="+mn-cs"/>
                      </a:endParaRPr>
                    </a:p>
                  </a:txBody>
                  <a:tcPr anchor="ctr">
                    <a:solidFill>
                      <a:schemeClr val="accent6">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要員が、特定可能な情報セキュリティ事象を時機を失せず、一貫性をもって効果的に報告することを支援するため。</a:t>
                      </a:r>
                    </a:p>
                  </a:txBody>
                  <a:tcPr anchor="ctr">
                    <a:solidFill>
                      <a:schemeClr val="accent6">
                        <a:lumMod val="40000"/>
                        <a:lumOff val="60000"/>
                      </a:schemeClr>
                    </a:solidFill>
                  </a:tcPr>
                </a:tc>
                <a:extLst>
                  <a:ext uri="{0D108BD9-81ED-4DB2-BD59-A6C34878D82A}">
                    <a16:rowId xmlns:a16="http://schemas.microsoft.com/office/drawing/2014/main" val="1359246565"/>
                  </a:ext>
                </a:extLst>
              </a:tr>
              <a:tr h="216000">
                <a:tc gridSpan="3">
                  <a:txBody>
                    <a:bodyPr/>
                    <a:lstStyle/>
                    <a:p>
                      <a:pPr algn="l"/>
                      <a:r>
                        <a:rPr kumimoji="1" lang="en-US" altLang="ja-JP" sz="900" b="1">
                          <a:solidFill>
                            <a:schemeClr val="bg1"/>
                          </a:solidFill>
                          <a:latin typeface="+mn-ea"/>
                          <a:ea typeface="+mn-ea"/>
                        </a:rPr>
                        <a:t>7.</a:t>
                      </a:r>
                      <a:r>
                        <a:rPr kumimoji="1" lang="ja-JP" altLang="en-US" sz="900" b="1">
                          <a:solidFill>
                            <a:schemeClr val="bg1"/>
                          </a:solidFill>
                          <a:latin typeface="+mn-ea"/>
                          <a:ea typeface="+mn-ea"/>
                        </a:rPr>
                        <a:t>物理的管理策</a:t>
                      </a:r>
                    </a:p>
                  </a:txBody>
                  <a:tcPr anchor="ctr">
                    <a:solidFill>
                      <a:schemeClr val="accent3">
                        <a:lumMod val="75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6">
                        <a:lumMod val="40000"/>
                        <a:lumOff val="60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6">
                        <a:lumMod val="40000"/>
                        <a:lumOff val="60000"/>
                      </a:schemeClr>
                    </a:solidFill>
                  </a:tcPr>
                </a:tc>
                <a:extLst>
                  <a:ext uri="{0D108BD9-81ED-4DB2-BD59-A6C34878D82A}">
                    <a16:rowId xmlns:a16="http://schemas.microsoft.com/office/drawing/2014/main" val="3323787539"/>
                  </a:ext>
                </a:extLst>
              </a:tr>
              <a:tr h="216000">
                <a:tc>
                  <a:txBody>
                    <a:bodyPr/>
                    <a:lstStyle/>
                    <a:p>
                      <a:pPr algn="l"/>
                      <a:r>
                        <a:rPr kumimoji="1" lang="ja-JP" altLang="en-US" sz="900" b="1">
                          <a:solidFill>
                            <a:schemeClr val="bg1"/>
                          </a:solidFill>
                          <a:latin typeface="+mn-ea"/>
                          <a:ea typeface="+mn-ea"/>
                        </a:rPr>
                        <a:t>標題</a:t>
                      </a:r>
                    </a:p>
                  </a:txBody>
                  <a:tcPr anchor="ctr">
                    <a:solidFill>
                      <a:schemeClr val="accent3">
                        <a:lumMod val="75000"/>
                      </a:schemeClr>
                    </a:solidFill>
                  </a:tcPr>
                </a:tc>
                <a:tc>
                  <a:txBody>
                    <a:bodyPr/>
                    <a:lstStyle/>
                    <a:p>
                      <a:pPr algn="l"/>
                      <a:r>
                        <a:rPr kumimoji="1" lang="ja-JP" altLang="en-US" sz="900" b="1">
                          <a:solidFill>
                            <a:schemeClr val="bg1"/>
                          </a:solidFill>
                          <a:latin typeface="+mn-ea"/>
                          <a:ea typeface="+mn-ea"/>
                        </a:rPr>
                        <a:t>管理策</a:t>
                      </a:r>
                    </a:p>
                  </a:txBody>
                  <a:tcPr anchor="ctr">
                    <a:solidFill>
                      <a:schemeClr val="accent3">
                        <a:lumMod val="75000"/>
                      </a:schemeClr>
                    </a:solidFill>
                  </a:tcPr>
                </a:tc>
                <a:tc>
                  <a:txBody>
                    <a:bodyPr/>
                    <a:lstStyle/>
                    <a:p>
                      <a:pPr algn="l"/>
                      <a:r>
                        <a:rPr kumimoji="1" lang="ja-JP" altLang="en-US" sz="900" b="1">
                          <a:solidFill>
                            <a:schemeClr val="bg1"/>
                          </a:solidFill>
                          <a:latin typeface="+mn-ea"/>
                          <a:ea typeface="+mn-ea"/>
                        </a:rPr>
                        <a:t>目的</a:t>
                      </a:r>
                    </a:p>
                  </a:txBody>
                  <a:tcPr anchor="ctr">
                    <a:solidFill>
                      <a:schemeClr val="accent3">
                        <a:lumMod val="75000"/>
                      </a:schemeClr>
                    </a:solidFill>
                  </a:tcPr>
                </a:tc>
                <a:extLst>
                  <a:ext uri="{0D108BD9-81ED-4DB2-BD59-A6C34878D82A}">
                    <a16:rowId xmlns:a16="http://schemas.microsoft.com/office/drawing/2014/main" val="416297324"/>
                  </a:ext>
                </a:extLst>
              </a:tr>
              <a:tr h="286618">
                <a:tc>
                  <a:txBody>
                    <a:bodyPr/>
                    <a:lstStyle/>
                    <a:p>
                      <a:pPr algn="l"/>
                      <a:r>
                        <a:rPr kumimoji="1" lang="en-US" altLang="ja-JP" sz="900" b="0">
                          <a:solidFill>
                            <a:sysClr val="windowText" lastClr="000000"/>
                          </a:solidFill>
                          <a:latin typeface="+mn-ea"/>
                          <a:ea typeface="+mn-ea"/>
                        </a:rPr>
                        <a:t>7.1 </a:t>
                      </a:r>
                      <a:r>
                        <a:rPr kumimoji="1" lang="ja-JP" altLang="en-US" sz="900" b="0">
                          <a:solidFill>
                            <a:sysClr val="windowText" lastClr="000000"/>
                          </a:solidFill>
                          <a:latin typeface="+mn-ea"/>
                          <a:ea typeface="+mn-ea"/>
                        </a:rPr>
                        <a:t>物理的セキュリティ境界</a:t>
                      </a: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情報及びその他の関連資産のある領域を保護するために、物理的セキュリティ境界を定め、かつ、用いることが望ましい。</a:t>
                      </a:r>
                      <a:endParaRPr kumimoji="1" lang="en-US" altLang="ja-JP" sz="900" b="0" i="0" kern="1200">
                        <a:solidFill>
                          <a:schemeClr val="tx1"/>
                        </a:solidFill>
                        <a:effectLst/>
                        <a:latin typeface="+mn-ea"/>
                        <a:ea typeface="+mn-ea"/>
                        <a:cs typeface="+mn-cs"/>
                      </a:endParaRP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組織の情報及びその他の関連資産への認可されていない物理的アクセス、損傷及び干渉を防ぐため。</a:t>
                      </a:r>
                      <a:endParaRPr kumimoji="1" lang="en-US" altLang="ja-JP" sz="900" b="0" i="0" kern="1200">
                        <a:solidFill>
                          <a:schemeClr val="tx1"/>
                        </a:solidFill>
                        <a:effectLst/>
                        <a:latin typeface="+mn-ea"/>
                        <a:ea typeface="+mn-ea"/>
                        <a:cs typeface="+mn-cs"/>
                      </a:endParaRPr>
                    </a:p>
                  </a:txBody>
                  <a:tcPr anchor="ctr">
                    <a:solidFill>
                      <a:schemeClr val="accent3">
                        <a:lumMod val="40000"/>
                        <a:lumOff val="60000"/>
                      </a:schemeClr>
                    </a:solidFill>
                  </a:tcPr>
                </a:tc>
                <a:extLst>
                  <a:ext uri="{0D108BD9-81ED-4DB2-BD59-A6C34878D82A}">
                    <a16:rowId xmlns:a16="http://schemas.microsoft.com/office/drawing/2014/main" val="2241013332"/>
                  </a:ext>
                </a:extLst>
              </a:tr>
              <a:tr h="286618">
                <a:tc>
                  <a:txBody>
                    <a:bodyPr/>
                    <a:lstStyle/>
                    <a:p>
                      <a:pPr algn="l"/>
                      <a:r>
                        <a:rPr kumimoji="1" lang="en-US" altLang="ja-JP" sz="900" b="0">
                          <a:solidFill>
                            <a:sysClr val="windowText" lastClr="000000"/>
                          </a:solidFill>
                          <a:latin typeface="+mn-ea"/>
                          <a:ea typeface="+mn-ea"/>
                        </a:rPr>
                        <a:t>7.2 </a:t>
                      </a:r>
                      <a:r>
                        <a:rPr kumimoji="1" lang="ja-JP" altLang="en-US" sz="900" b="0">
                          <a:solidFill>
                            <a:sysClr val="windowText" lastClr="000000"/>
                          </a:solidFill>
                          <a:latin typeface="+mn-ea"/>
                          <a:ea typeface="+mn-ea"/>
                        </a:rPr>
                        <a:t>物理的入退</a:t>
                      </a: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セキュリティを保つべき領域は、適切な入退管理策及び立寄り場所によって保護することが望ましい。</a:t>
                      </a:r>
                      <a:endParaRPr kumimoji="1" lang="en-US" altLang="ja-JP" sz="900" b="0" i="0" kern="1200">
                        <a:solidFill>
                          <a:schemeClr val="tx1"/>
                        </a:solidFill>
                        <a:effectLst/>
                        <a:latin typeface="+mn-ea"/>
                        <a:ea typeface="+mn-ea"/>
                        <a:cs typeface="+mn-cs"/>
                      </a:endParaRP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組織の情報及びその他の関連資産に、認可された物理的アクセスだけがなされることを確実にするため。</a:t>
                      </a:r>
                      <a:endParaRPr kumimoji="1" lang="en-US" altLang="ja-JP" sz="900" b="0" i="0" kern="1200">
                        <a:solidFill>
                          <a:schemeClr val="tx1"/>
                        </a:solidFill>
                        <a:effectLst/>
                        <a:latin typeface="+mn-ea"/>
                        <a:ea typeface="+mn-ea"/>
                        <a:cs typeface="+mn-cs"/>
                      </a:endParaRPr>
                    </a:p>
                  </a:txBody>
                  <a:tcPr anchor="ctr">
                    <a:solidFill>
                      <a:schemeClr val="accent3">
                        <a:lumMod val="40000"/>
                        <a:lumOff val="60000"/>
                      </a:schemeClr>
                    </a:solidFill>
                  </a:tcPr>
                </a:tc>
                <a:extLst>
                  <a:ext uri="{0D108BD9-81ED-4DB2-BD59-A6C34878D82A}">
                    <a16:rowId xmlns:a16="http://schemas.microsoft.com/office/drawing/2014/main" val="3662393559"/>
                  </a:ext>
                </a:extLst>
              </a:tr>
              <a:tr h="286618">
                <a:tc>
                  <a:txBody>
                    <a:bodyPr/>
                    <a:lstStyle/>
                    <a:p>
                      <a:pPr algn="l"/>
                      <a:r>
                        <a:rPr kumimoji="1" lang="en-US" altLang="ja-JP" sz="900" b="0" dirty="0">
                          <a:solidFill>
                            <a:sysClr val="windowText" lastClr="000000"/>
                          </a:solidFill>
                          <a:latin typeface="+mn-ea"/>
                          <a:ea typeface="+mn-ea"/>
                        </a:rPr>
                        <a:t>7.3 </a:t>
                      </a:r>
                      <a:r>
                        <a:rPr kumimoji="1" lang="ja-JP" altLang="en-US" sz="900" b="0" dirty="0">
                          <a:solidFill>
                            <a:sysClr val="windowText" lastClr="000000"/>
                          </a:solidFill>
                          <a:latin typeface="+mn-ea"/>
                          <a:ea typeface="+mn-ea"/>
                        </a:rPr>
                        <a:t>オフィス、部屋及び施設のセキュリティ</a:t>
                      </a: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オフィス、部屋及び施設に対する物理的セキュリティを設計し、実装することが望ましい。</a:t>
                      </a:r>
                      <a:endParaRPr kumimoji="1" lang="en-US" altLang="ja-JP" sz="900" b="0" i="0" kern="1200">
                        <a:solidFill>
                          <a:schemeClr val="tx1"/>
                        </a:solidFill>
                        <a:effectLst/>
                        <a:latin typeface="+mn-ea"/>
                        <a:ea typeface="+mn-ea"/>
                        <a:cs typeface="+mn-cs"/>
                      </a:endParaRP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オフィス、部屋及び施設内の組織の情報及びその他の関連資産への認可されていない物理的アクセス、損傷、並びに干渉を防ぐため。</a:t>
                      </a:r>
                      <a:endParaRPr kumimoji="1" lang="en-US" altLang="ja-JP" sz="900" b="0" i="0" kern="1200">
                        <a:solidFill>
                          <a:schemeClr val="tx1"/>
                        </a:solidFill>
                        <a:effectLst/>
                        <a:latin typeface="+mn-ea"/>
                        <a:ea typeface="+mn-ea"/>
                        <a:cs typeface="+mn-cs"/>
                      </a:endParaRPr>
                    </a:p>
                  </a:txBody>
                  <a:tcPr anchor="ctr">
                    <a:solidFill>
                      <a:schemeClr val="accent3">
                        <a:lumMod val="40000"/>
                        <a:lumOff val="60000"/>
                      </a:schemeClr>
                    </a:solidFill>
                  </a:tcPr>
                </a:tc>
                <a:extLst>
                  <a:ext uri="{0D108BD9-81ED-4DB2-BD59-A6C34878D82A}">
                    <a16:rowId xmlns:a16="http://schemas.microsoft.com/office/drawing/2014/main" val="3058284602"/>
                  </a:ext>
                </a:extLst>
              </a:tr>
              <a:tr h="286618">
                <a:tc>
                  <a:txBody>
                    <a:bodyPr/>
                    <a:lstStyle/>
                    <a:p>
                      <a:pPr algn="l"/>
                      <a:r>
                        <a:rPr kumimoji="1" lang="en-US" altLang="ja-JP" sz="900" b="0">
                          <a:solidFill>
                            <a:sysClr val="windowText" lastClr="000000"/>
                          </a:solidFill>
                          <a:latin typeface="+mn-ea"/>
                          <a:ea typeface="+mn-ea"/>
                        </a:rPr>
                        <a:t>7.4 </a:t>
                      </a:r>
                      <a:r>
                        <a:rPr kumimoji="1" lang="ja-JP" altLang="en-US" sz="900" b="0">
                          <a:solidFill>
                            <a:sysClr val="windowText" lastClr="000000"/>
                          </a:solidFill>
                          <a:latin typeface="+mn-ea"/>
                          <a:ea typeface="+mn-ea"/>
                        </a:rPr>
                        <a:t>物理的セキュリティの監視</a:t>
                      </a: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施設は、認可されていない物理的アクセスについて継続的に監視することが望ましい</a:t>
                      </a:r>
                      <a:endParaRPr kumimoji="1" lang="en-US" altLang="ja-JP" sz="900" b="0" i="0" kern="1200">
                        <a:solidFill>
                          <a:schemeClr val="tx1"/>
                        </a:solidFill>
                        <a:effectLst/>
                        <a:latin typeface="+mn-ea"/>
                        <a:ea typeface="+mn-ea"/>
                        <a:cs typeface="+mn-cs"/>
                      </a:endParaRP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認可されていない物理的アクセスを検知し、抑止するため。</a:t>
                      </a:r>
                      <a:endParaRPr kumimoji="1" lang="en-US" altLang="ja-JP" sz="900" b="0" i="0" kern="1200">
                        <a:solidFill>
                          <a:schemeClr val="tx1"/>
                        </a:solidFill>
                        <a:effectLst/>
                        <a:latin typeface="+mn-ea"/>
                        <a:ea typeface="+mn-ea"/>
                        <a:cs typeface="+mn-cs"/>
                      </a:endParaRPr>
                    </a:p>
                  </a:txBody>
                  <a:tcPr anchor="ctr">
                    <a:solidFill>
                      <a:schemeClr val="accent3">
                        <a:lumMod val="40000"/>
                        <a:lumOff val="60000"/>
                      </a:schemeClr>
                    </a:solidFill>
                  </a:tcPr>
                </a:tc>
                <a:extLst>
                  <a:ext uri="{0D108BD9-81ED-4DB2-BD59-A6C34878D82A}">
                    <a16:rowId xmlns:a16="http://schemas.microsoft.com/office/drawing/2014/main" val="3976730181"/>
                  </a:ext>
                </a:extLst>
              </a:tr>
              <a:tr h="286618">
                <a:tc>
                  <a:txBody>
                    <a:bodyPr/>
                    <a:lstStyle/>
                    <a:p>
                      <a:pPr algn="l"/>
                      <a:r>
                        <a:rPr kumimoji="1" lang="en-US" altLang="ja-JP" sz="900" b="0">
                          <a:solidFill>
                            <a:sysClr val="windowText" lastClr="000000"/>
                          </a:solidFill>
                          <a:latin typeface="+mn-ea"/>
                          <a:ea typeface="+mn-ea"/>
                        </a:rPr>
                        <a:t>7.5 </a:t>
                      </a:r>
                      <a:r>
                        <a:rPr kumimoji="1" lang="ja-JP" altLang="en-US" sz="900" b="0">
                          <a:solidFill>
                            <a:sysClr val="windowText" lastClr="000000"/>
                          </a:solidFill>
                          <a:latin typeface="+mn-ea"/>
                          <a:ea typeface="+mn-ea"/>
                        </a:rPr>
                        <a:t>物理的および環境的脅威からの保護</a:t>
                      </a: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基盤に対する、自然災害及びその他の意図的または意図的でない物理的脅威などの物理的及び環境的脅威に対する保護を設計し実装することが望ましい。</a:t>
                      </a:r>
                      <a:endParaRPr kumimoji="1" lang="en-US" altLang="ja-JP" sz="900" b="0" i="0" kern="1200">
                        <a:solidFill>
                          <a:schemeClr val="tx1"/>
                        </a:solidFill>
                        <a:effectLst/>
                        <a:latin typeface="+mn-ea"/>
                        <a:ea typeface="+mn-ea"/>
                        <a:cs typeface="+mn-cs"/>
                      </a:endParaRP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物理的及び環境的脅威に起因する事象の結果を防止または低減するため。</a:t>
                      </a:r>
                      <a:endParaRPr kumimoji="1" lang="en-US" altLang="ja-JP" sz="900" b="0" i="0" kern="1200">
                        <a:solidFill>
                          <a:schemeClr val="tx1"/>
                        </a:solidFill>
                        <a:effectLst/>
                        <a:latin typeface="+mn-ea"/>
                        <a:ea typeface="+mn-ea"/>
                        <a:cs typeface="+mn-cs"/>
                      </a:endParaRPr>
                    </a:p>
                  </a:txBody>
                  <a:tcPr anchor="ctr">
                    <a:solidFill>
                      <a:schemeClr val="accent3">
                        <a:lumMod val="40000"/>
                        <a:lumOff val="60000"/>
                      </a:schemeClr>
                    </a:solidFill>
                  </a:tcPr>
                </a:tc>
                <a:extLst>
                  <a:ext uri="{0D108BD9-81ED-4DB2-BD59-A6C34878D82A}">
                    <a16:rowId xmlns:a16="http://schemas.microsoft.com/office/drawing/2014/main" val="1962902762"/>
                  </a:ext>
                </a:extLst>
              </a:tr>
              <a:tr h="286618">
                <a:tc>
                  <a:txBody>
                    <a:bodyPr/>
                    <a:lstStyle/>
                    <a:p>
                      <a:pPr algn="l"/>
                      <a:r>
                        <a:rPr kumimoji="1" lang="en-US" altLang="ja-JP" sz="900" b="0">
                          <a:solidFill>
                            <a:sysClr val="windowText" lastClr="000000"/>
                          </a:solidFill>
                          <a:latin typeface="+mn-ea"/>
                          <a:ea typeface="+mn-ea"/>
                        </a:rPr>
                        <a:t>7.6 </a:t>
                      </a:r>
                      <a:r>
                        <a:rPr kumimoji="1" lang="ja-JP" altLang="en-US" sz="900" b="0">
                          <a:solidFill>
                            <a:sysClr val="windowText" lastClr="000000"/>
                          </a:solidFill>
                          <a:latin typeface="+mn-ea"/>
                          <a:ea typeface="+mn-ea"/>
                        </a:rPr>
                        <a:t>セキュリティを保つべき領域での作業</a:t>
                      </a: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セキュリティを保つべき領域での作業に関するセキュリティ対策を設計し、実装することが望ましい。 </a:t>
                      </a:r>
                      <a:endParaRPr kumimoji="1" lang="en-US" altLang="ja-JP" sz="900" b="0" i="0" kern="1200">
                        <a:solidFill>
                          <a:schemeClr val="tx1"/>
                        </a:solidFill>
                        <a:effectLst/>
                        <a:latin typeface="+mn-ea"/>
                        <a:ea typeface="+mn-ea"/>
                        <a:cs typeface="+mn-cs"/>
                      </a:endParaRP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セキュリティを保つべき領域にある情報及びその他の関連資産を、これらの領域で働く要員による損傷及び認可されていない干渉から保護するため。</a:t>
                      </a:r>
                      <a:endParaRPr kumimoji="1" lang="en-US" altLang="ja-JP" sz="900" b="0" i="0" kern="1200">
                        <a:solidFill>
                          <a:schemeClr val="tx1"/>
                        </a:solidFill>
                        <a:effectLst/>
                        <a:latin typeface="+mn-ea"/>
                        <a:ea typeface="+mn-ea"/>
                        <a:cs typeface="+mn-cs"/>
                      </a:endParaRPr>
                    </a:p>
                  </a:txBody>
                  <a:tcPr anchor="ctr">
                    <a:solidFill>
                      <a:schemeClr val="accent3">
                        <a:lumMod val="40000"/>
                        <a:lumOff val="60000"/>
                      </a:schemeClr>
                    </a:solidFill>
                  </a:tcPr>
                </a:tc>
                <a:extLst>
                  <a:ext uri="{0D108BD9-81ED-4DB2-BD59-A6C34878D82A}">
                    <a16:rowId xmlns:a16="http://schemas.microsoft.com/office/drawing/2014/main" val="1258835546"/>
                  </a:ext>
                </a:extLst>
              </a:tr>
              <a:tr h="286618">
                <a:tc>
                  <a:txBody>
                    <a:bodyPr/>
                    <a:lstStyle/>
                    <a:p>
                      <a:pPr algn="l"/>
                      <a:r>
                        <a:rPr kumimoji="1" lang="en-US" altLang="ja-JP" sz="900" b="0">
                          <a:solidFill>
                            <a:sysClr val="windowText" lastClr="000000"/>
                          </a:solidFill>
                          <a:latin typeface="+mn-ea"/>
                          <a:ea typeface="+mn-ea"/>
                        </a:rPr>
                        <a:t>7.7 </a:t>
                      </a:r>
                      <a:r>
                        <a:rPr kumimoji="1" lang="ja-JP" altLang="en-US" sz="900" b="0">
                          <a:solidFill>
                            <a:sysClr val="windowText" lastClr="000000"/>
                          </a:solidFill>
                          <a:latin typeface="+mn-ea"/>
                          <a:ea typeface="+mn-ea"/>
                        </a:rPr>
                        <a:t>クリアデスク・クリアスクリーン</a:t>
                      </a: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書類及び取外し可能な記憶媒体に対するクリアデスクの規則、並びに情報処理設備に対するクリアスクリーンの規則を定義し、適切に実施させることが望ましい。</a:t>
                      </a:r>
                      <a:endParaRPr kumimoji="1" lang="en-US" altLang="ja-JP" sz="900" b="0" i="0" kern="1200">
                        <a:solidFill>
                          <a:schemeClr val="tx1"/>
                        </a:solidFill>
                        <a:effectLst/>
                        <a:latin typeface="+mn-ea"/>
                        <a:ea typeface="+mn-ea"/>
                        <a:cs typeface="+mn-cs"/>
                      </a:endParaRP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通常の勤務時間内及び時間外の、机、スクリーン及びその他のアクセス可能な場所にある情報への認可されていないアクセス、情報の消失及び損傷のリスクを低減するため。</a:t>
                      </a:r>
                      <a:endParaRPr kumimoji="1" lang="en-US" altLang="ja-JP" sz="900" b="0" i="0" kern="1200">
                        <a:solidFill>
                          <a:schemeClr val="tx1"/>
                        </a:solidFill>
                        <a:effectLst/>
                        <a:latin typeface="+mn-ea"/>
                        <a:ea typeface="+mn-ea"/>
                        <a:cs typeface="+mn-cs"/>
                      </a:endParaRPr>
                    </a:p>
                  </a:txBody>
                  <a:tcPr anchor="ctr">
                    <a:solidFill>
                      <a:schemeClr val="accent3">
                        <a:lumMod val="40000"/>
                        <a:lumOff val="60000"/>
                      </a:schemeClr>
                    </a:solidFill>
                  </a:tcPr>
                </a:tc>
                <a:extLst>
                  <a:ext uri="{0D108BD9-81ED-4DB2-BD59-A6C34878D82A}">
                    <a16:rowId xmlns:a16="http://schemas.microsoft.com/office/drawing/2014/main" val="1208722039"/>
                  </a:ext>
                </a:extLst>
              </a:tr>
              <a:tr h="286618">
                <a:tc>
                  <a:txBody>
                    <a:bodyPr/>
                    <a:lstStyle/>
                    <a:p>
                      <a:pPr algn="l"/>
                      <a:r>
                        <a:rPr kumimoji="1" lang="en-US" altLang="ja-JP" sz="900" b="0">
                          <a:solidFill>
                            <a:sysClr val="windowText" lastClr="000000"/>
                          </a:solidFill>
                          <a:latin typeface="+mn-ea"/>
                          <a:ea typeface="+mn-ea"/>
                        </a:rPr>
                        <a:t>7.8 </a:t>
                      </a:r>
                      <a:r>
                        <a:rPr kumimoji="1" lang="ja-JP" altLang="en-US" sz="900" b="0">
                          <a:solidFill>
                            <a:sysClr val="windowText" lastClr="000000"/>
                          </a:solidFill>
                          <a:latin typeface="+mn-ea"/>
                          <a:ea typeface="+mn-ea"/>
                        </a:rPr>
                        <a:t>装置の設置および保護</a:t>
                      </a: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装置は、セキュリティを保って設置し、保護することが望ましい。</a:t>
                      </a:r>
                      <a:endParaRPr kumimoji="1" lang="en-US" altLang="ja-JP" sz="900" b="0" i="0" kern="1200">
                        <a:solidFill>
                          <a:schemeClr val="tx1"/>
                        </a:solidFill>
                        <a:effectLst/>
                        <a:latin typeface="+mn-ea"/>
                        <a:ea typeface="+mn-ea"/>
                        <a:cs typeface="+mn-cs"/>
                      </a:endParaRP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物理的及び環境的脅威、並びに認可されていないアクセス及び損傷によるリスクを低減するため。</a:t>
                      </a:r>
                      <a:endParaRPr kumimoji="1" lang="en-US" altLang="ja-JP" sz="900" b="0" i="0" kern="1200">
                        <a:solidFill>
                          <a:schemeClr val="tx1"/>
                        </a:solidFill>
                        <a:effectLst/>
                        <a:latin typeface="+mn-ea"/>
                        <a:ea typeface="+mn-ea"/>
                        <a:cs typeface="+mn-cs"/>
                      </a:endParaRPr>
                    </a:p>
                  </a:txBody>
                  <a:tcPr anchor="ctr">
                    <a:solidFill>
                      <a:schemeClr val="accent3">
                        <a:lumMod val="40000"/>
                        <a:lumOff val="60000"/>
                      </a:schemeClr>
                    </a:solidFill>
                  </a:tcPr>
                </a:tc>
                <a:extLst>
                  <a:ext uri="{0D108BD9-81ED-4DB2-BD59-A6C34878D82A}">
                    <a16:rowId xmlns:a16="http://schemas.microsoft.com/office/drawing/2014/main" val="56486529"/>
                  </a:ext>
                </a:extLst>
              </a:tr>
              <a:tr h="286618">
                <a:tc>
                  <a:txBody>
                    <a:bodyPr/>
                    <a:lstStyle/>
                    <a:p>
                      <a:pPr algn="l"/>
                      <a:r>
                        <a:rPr kumimoji="1" lang="en-US" altLang="ja-JP" sz="900" b="0">
                          <a:solidFill>
                            <a:sysClr val="windowText" lastClr="000000"/>
                          </a:solidFill>
                          <a:latin typeface="+mn-ea"/>
                          <a:ea typeface="+mn-ea"/>
                        </a:rPr>
                        <a:t>7.9 </a:t>
                      </a:r>
                      <a:r>
                        <a:rPr kumimoji="1" lang="ja-JP" altLang="en-US" sz="900" b="0">
                          <a:solidFill>
                            <a:sysClr val="windowText" lastClr="000000"/>
                          </a:solidFill>
                          <a:latin typeface="+mn-ea"/>
                          <a:ea typeface="+mn-ea"/>
                        </a:rPr>
                        <a:t>構外にある資産のセキュリティ</a:t>
                      </a: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構外にある資産を保護することが望ましい。</a:t>
                      </a:r>
                      <a:endParaRPr kumimoji="1" lang="en-US" altLang="ja-JP" sz="9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l"/>
                      <a:r>
                        <a:rPr kumimoji="1" lang="ja-JP" altLang="en-US" sz="900" b="0" i="0" kern="1200" dirty="0">
                          <a:solidFill>
                            <a:schemeClr val="tx1"/>
                          </a:solidFill>
                          <a:effectLst/>
                          <a:latin typeface="+mn-ea"/>
                          <a:ea typeface="+mn-ea"/>
                          <a:cs typeface="+mn-cs"/>
                        </a:rPr>
                        <a:t>構外にある装置の紛失、損傷、盗難または侵害、及び組織の業務の中断を防止するため。</a:t>
                      </a:r>
                      <a:endParaRPr kumimoji="1" lang="en-US" altLang="ja-JP" sz="900" b="0" i="0" kern="1200" dirty="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2042536719"/>
                  </a:ext>
                </a:extLst>
              </a:tr>
            </a:tbl>
          </a:graphicData>
        </a:graphic>
      </p:graphicFrame>
      <p:sp>
        <p:nvSpPr>
          <p:cNvPr id="5" name="テキスト ボックス 4">
            <a:extLst>
              <a:ext uri="{FF2B5EF4-FFF2-40B4-BE49-F238E27FC236}">
                <a16:creationId xmlns:a16="http://schemas.microsoft.com/office/drawing/2014/main" id="{17C1AB6B-46B3-2792-9CB5-DD968294B851}"/>
              </a:ext>
            </a:extLst>
          </p:cNvPr>
          <p:cNvSpPr txBox="1"/>
          <p:nvPr/>
        </p:nvSpPr>
        <p:spPr>
          <a:xfrm>
            <a:off x="622800" y="9290642"/>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JSA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 27002:2022</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情報セキュリティ、サイバーセキュリティ及びプライバシー保護－情報セキュリティ管理策」を基に作成</a:t>
            </a:r>
          </a:p>
        </p:txBody>
      </p:sp>
      <p:sp>
        <p:nvSpPr>
          <p:cNvPr id="3" name="スライド番号プレースホルダー 5">
            <a:extLst>
              <a:ext uri="{FF2B5EF4-FFF2-40B4-BE49-F238E27FC236}">
                <a16:creationId xmlns:a16="http://schemas.microsoft.com/office/drawing/2014/main" id="{4E0913BA-C984-5AE6-FEA6-87A180425400}"/>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384</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1">
            <a:extLst>
              <a:ext uri="{FF2B5EF4-FFF2-40B4-BE49-F238E27FC236}">
                <a16:creationId xmlns:a16="http://schemas.microsoft.com/office/drawing/2014/main" id="{F6C39238-3E79-5748-8AE6-7B8FD7AD562A}"/>
              </a:ext>
            </a:extLst>
          </p:cNvPr>
          <p:cNvSpPr>
            <a:spLocks noGrp="1"/>
          </p:cNvSpPr>
          <p:nvPr>
            <p:ph type="body" sz="quarter" idx="32"/>
          </p:nvPr>
        </p:nvSpPr>
        <p:spPr>
          <a:xfrm>
            <a:off x="622800" y="774648"/>
            <a:ext cx="5612400" cy="381000"/>
          </a:xfrm>
        </p:spPr>
        <p:txBody>
          <a:bodyPr/>
          <a:lstStyle/>
          <a:p>
            <a:r>
              <a:rPr kumimoji="1" lang="en-US" altLang="ja-JP" sz="1600" u="sng" baseline="0">
                <a:solidFill>
                  <a:schemeClr val="tx1"/>
                </a:solidFill>
                <a:uFill>
                  <a:solidFill>
                    <a:schemeClr val="bg1"/>
                  </a:solidFill>
                </a:uFill>
                <a:latin typeface="+mn-ea"/>
                <a:ea typeface="+mn-ea"/>
                <a:hlinkClick r:id="rId2" action="ppaction://hlinksldjump"/>
              </a:rPr>
              <a:t>1. ISO/IEC 27002:2022 </a:t>
            </a:r>
            <a:r>
              <a:rPr kumimoji="1" lang="ja-JP" altLang="en-US" sz="1600" u="sng" baseline="0">
                <a:solidFill>
                  <a:schemeClr val="tx1"/>
                </a:solidFill>
                <a:uFill>
                  <a:solidFill>
                    <a:schemeClr val="bg1"/>
                  </a:solidFill>
                </a:uFill>
                <a:latin typeface="+mn-ea"/>
                <a:ea typeface="+mn-ea"/>
                <a:hlinkClick r:id="rId2" action="ppaction://hlinksldjump"/>
              </a:rPr>
              <a:t>管理策と目的</a:t>
            </a:r>
            <a:endParaRPr kumimoji="1" lang="ja-JP" altLang="en-US" sz="1600" u="sng" baseline="0">
              <a:solidFill>
                <a:schemeClr val="tx1"/>
              </a:solidFill>
              <a:uFill>
                <a:solidFill>
                  <a:schemeClr val="bg1"/>
                </a:solidFill>
              </a:uFill>
              <a:latin typeface="+mn-ea"/>
              <a:ea typeface="+mn-ea"/>
            </a:endParaRPr>
          </a:p>
        </p:txBody>
      </p:sp>
    </p:spTree>
    <p:extLst>
      <p:ext uri="{BB962C8B-B14F-4D97-AF65-F5344CB8AC3E}">
        <p14:creationId xmlns:p14="http://schemas.microsoft.com/office/powerpoint/2010/main" val="3858631387"/>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25">
            <a:extLst>
              <a:ext uri="{FF2B5EF4-FFF2-40B4-BE49-F238E27FC236}">
                <a16:creationId xmlns:a16="http://schemas.microsoft.com/office/drawing/2014/main" id="{01B466A1-1E84-2D66-64FA-3C09874A5F73}"/>
              </a:ext>
            </a:extLst>
          </p:cNvPr>
          <p:cNvGraphicFramePr>
            <a:graphicFrameLocks noGrp="1"/>
          </p:cNvGraphicFramePr>
          <p:nvPr>
            <p:extLst>
              <p:ext uri="{D42A27DB-BD31-4B8C-83A1-F6EECF244321}">
                <p14:modId xmlns:p14="http://schemas.microsoft.com/office/powerpoint/2010/main" val="3358580128"/>
              </p:ext>
            </p:extLst>
          </p:nvPr>
        </p:nvGraphicFramePr>
        <p:xfrm>
          <a:off x="606322" y="1440000"/>
          <a:ext cx="5625278" cy="7248356"/>
        </p:xfrm>
        <a:graphic>
          <a:graphicData uri="http://schemas.openxmlformats.org/drawingml/2006/table">
            <a:tbl>
              <a:tblPr firstRow="1" bandRow="1">
                <a:tableStyleId>{5940675A-B579-460E-94D1-54222C63F5DA}</a:tableStyleId>
              </a:tblPr>
              <a:tblGrid>
                <a:gridCol w="1879100">
                  <a:extLst>
                    <a:ext uri="{9D8B030D-6E8A-4147-A177-3AD203B41FA5}">
                      <a16:colId xmlns:a16="http://schemas.microsoft.com/office/drawing/2014/main" val="2189690052"/>
                    </a:ext>
                  </a:extLst>
                </a:gridCol>
                <a:gridCol w="1874341">
                  <a:extLst>
                    <a:ext uri="{9D8B030D-6E8A-4147-A177-3AD203B41FA5}">
                      <a16:colId xmlns:a16="http://schemas.microsoft.com/office/drawing/2014/main" val="3795967563"/>
                    </a:ext>
                  </a:extLst>
                </a:gridCol>
                <a:gridCol w="1871837">
                  <a:extLst>
                    <a:ext uri="{9D8B030D-6E8A-4147-A177-3AD203B41FA5}">
                      <a16:colId xmlns:a16="http://schemas.microsoft.com/office/drawing/2014/main" val="1728676998"/>
                    </a:ext>
                  </a:extLst>
                </a:gridCol>
              </a:tblGrid>
              <a:tr h="0">
                <a:tc gridSpan="3">
                  <a:txBody>
                    <a:bodyPr/>
                    <a:lstStyle/>
                    <a:p>
                      <a:pPr algn="l"/>
                      <a:r>
                        <a:rPr kumimoji="1" lang="en-US" altLang="ja-JP" sz="900" b="1">
                          <a:solidFill>
                            <a:schemeClr val="bg1"/>
                          </a:solidFill>
                          <a:latin typeface="+mn-ea"/>
                          <a:ea typeface="+mn-ea"/>
                        </a:rPr>
                        <a:t>7.</a:t>
                      </a:r>
                      <a:r>
                        <a:rPr kumimoji="1" lang="ja-JP" altLang="en-US" sz="900" b="1">
                          <a:solidFill>
                            <a:schemeClr val="bg1"/>
                          </a:solidFill>
                          <a:latin typeface="+mn-ea"/>
                          <a:ea typeface="+mn-ea"/>
                        </a:rPr>
                        <a:t>物理的管理策</a:t>
                      </a:r>
                    </a:p>
                  </a:txBody>
                  <a:tcPr anchor="ctr">
                    <a:solidFill>
                      <a:schemeClr val="accent3">
                        <a:lumMod val="75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4">
                        <a:lumMod val="40000"/>
                        <a:lumOff val="60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469890612"/>
                  </a:ext>
                </a:extLst>
              </a:tr>
              <a:tr h="0">
                <a:tc>
                  <a:txBody>
                    <a:bodyPr/>
                    <a:lstStyle/>
                    <a:p>
                      <a:pPr algn="l"/>
                      <a:r>
                        <a:rPr kumimoji="1" lang="ja-JP" altLang="en-US" sz="900" b="1">
                          <a:solidFill>
                            <a:schemeClr val="bg1"/>
                          </a:solidFill>
                          <a:latin typeface="+mn-ea"/>
                          <a:ea typeface="+mn-ea"/>
                        </a:rPr>
                        <a:t>標題</a:t>
                      </a:r>
                    </a:p>
                  </a:txBody>
                  <a:tcPr anchor="ctr">
                    <a:solidFill>
                      <a:schemeClr val="accent3">
                        <a:lumMod val="75000"/>
                      </a:schemeClr>
                    </a:solidFill>
                  </a:tcPr>
                </a:tc>
                <a:tc>
                  <a:txBody>
                    <a:bodyPr/>
                    <a:lstStyle/>
                    <a:p>
                      <a:pPr algn="l"/>
                      <a:r>
                        <a:rPr kumimoji="1" lang="ja-JP" altLang="en-US" sz="900" b="1">
                          <a:solidFill>
                            <a:schemeClr val="bg1"/>
                          </a:solidFill>
                          <a:latin typeface="+mn-ea"/>
                          <a:ea typeface="+mn-ea"/>
                        </a:rPr>
                        <a:t>管理策</a:t>
                      </a:r>
                    </a:p>
                  </a:txBody>
                  <a:tcPr anchor="ctr">
                    <a:solidFill>
                      <a:schemeClr val="accent3">
                        <a:lumMod val="75000"/>
                      </a:schemeClr>
                    </a:solidFill>
                  </a:tcPr>
                </a:tc>
                <a:tc>
                  <a:txBody>
                    <a:bodyPr/>
                    <a:lstStyle/>
                    <a:p>
                      <a:pPr algn="l"/>
                      <a:r>
                        <a:rPr kumimoji="1" lang="ja-JP" altLang="en-US" sz="900" b="1">
                          <a:solidFill>
                            <a:schemeClr val="bg1"/>
                          </a:solidFill>
                          <a:latin typeface="+mn-ea"/>
                          <a:ea typeface="+mn-ea"/>
                        </a:rPr>
                        <a:t>目的</a:t>
                      </a:r>
                    </a:p>
                  </a:txBody>
                  <a:tcPr anchor="ctr">
                    <a:solidFill>
                      <a:schemeClr val="accent3">
                        <a:lumMod val="75000"/>
                      </a:schemeClr>
                    </a:solidFill>
                  </a:tcPr>
                </a:tc>
                <a:extLst>
                  <a:ext uri="{0D108BD9-81ED-4DB2-BD59-A6C34878D82A}">
                    <a16:rowId xmlns:a16="http://schemas.microsoft.com/office/drawing/2014/main" val="1126628055"/>
                  </a:ext>
                </a:extLst>
              </a:tr>
              <a:tr h="0">
                <a:tc>
                  <a:txBody>
                    <a:bodyPr/>
                    <a:lstStyle/>
                    <a:p>
                      <a:pPr algn="l"/>
                      <a:r>
                        <a:rPr kumimoji="1" lang="en-US" altLang="ja-JP" sz="900" b="0">
                          <a:solidFill>
                            <a:sysClr val="windowText" lastClr="000000"/>
                          </a:solidFill>
                          <a:latin typeface="+mn-ea"/>
                          <a:ea typeface="+mn-ea"/>
                        </a:rPr>
                        <a:t>7.10 </a:t>
                      </a:r>
                      <a:r>
                        <a:rPr kumimoji="1" lang="ja-JP" altLang="en-US" sz="900" b="0">
                          <a:solidFill>
                            <a:sysClr val="windowText" lastClr="000000"/>
                          </a:solidFill>
                          <a:latin typeface="+mn-ea"/>
                          <a:ea typeface="+mn-ea"/>
                        </a:rPr>
                        <a:t>記憶媒体</a:t>
                      </a: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記憶媒体は、組織における分類体系及び取扱いの要求事項に従って、取得、使用、移送及び廃棄のライフサイクルを通じて管理することが望ましい。</a:t>
                      </a:r>
                      <a:endParaRPr kumimoji="1" lang="en-US" altLang="ja-JP" sz="900" b="0" i="0" kern="1200">
                        <a:solidFill>
                          <a:schemeClr val="tx1"/>
                        </a:solidFill>
                        <a:effectLst/>
                        <a:latin typeface="+mn-ea"/>
                        <a:ea typeface="+mn-ea"/>
                        <a:cs typeface="+mn-cs"/>
                      </a:endParaRP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記憶媒体上の情報に対して認可された開示、変更、移動または破棄だけがなされることを確実にするため。</a:t>
                      </a:r>
                      <a:endParaRPr kumimoji="1" lang="en-US" altLang="ja-JP" sz="900" b="0" i="0" kern="1200">
                        <a:solidFill>
                          <a:schemeClr val="tx1"/>
                        </a:solidFill>
                        <a:effectLst/>
                        <a:latin typeface="+mn-ea"/>
                        <a:ea typeface="+mn-ea"/>
                        <a:cs typeface="+mn-cs"/>
                      </a:endParaRPr>
                    </a:p>
                  </a:txBody>
                  <a:tcPr anchor="ctr">
                    <a:solidFill>
                      <a:schemeClr val="accent3">
                        <a:lumMod val="40000"/>
                        <a:lumOff val="60000"/>
                      </a:schemeClr>
                    </a:solidFill>
                  </a:tcPr>
                </a:tc>
                <a:extLst>
                  <a:ext uri="{0D108BD9-81ED-4DB2-BD59-A6C34878D82A}">
                    <a16:rowId xmlns:a16="http://schemas.microsoft.com/office/drawing/2014/main" val="2879300407"/>
                  </a:ext>
                </a:extLst>
              </a:tr>
              <a:tr h="0">
                <a:tc>
                  <a:txBody>
                    <a:bodyPr/>
                    <a:lstStyle/>
                    <a:p>
                      <a:pPr algn="l"/>
                      <a:r>
                        <a:rPr kumimoji="1" lang="en-US" altLang="ja-JP" sz="900" b="0">
                          <a:solidFill>
                            <a:sysClr val="windowText" lastClr="000000"/>
                          </a:solidFill>
                          <a:latin typeface="+mn-ea"/>
                          <a:ea typeface="+mn-ea"/>
                        </a:rPr>
                        <a:t>7.11 </a:t>
                      </a:r>
                      <a:r>
                        <a:rPr kumimoji="1" lang="ja-JP" altLang="en-US" sz="900" b="0">
                          <a:solidFill>
                            <a:sysClr val="windowText" lastClr="000000"/>
                          </a:solidFill>
                          <a:latin typeface="+mn-ea"/>
                          <a:ea typeface="+mn-ea"/>
                        </a:rPr>
                        <a:t>サポートユーティリティ</a:t>
                      </a: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情報処理施設は、サポートユーティリティの不具合による、停電、その他の故障から保護することが望ましい。</a:t>
                      </a:r>
                      <a:endParaRPr kumimoji="1" lang="en-US" altLang="ja-JP" sz="9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サポートユーティリティの故障及び事業の中断・阻害による情報及びその他の関連資産の消失、損傷若しくは侵害、または組織の運用の中断を防止するため。</a:t>
                      </a:r>
                      <a:endParaRPr kumimoji="1" lang="en-US" altLang="ja-JP" sz="9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3645990548"/>
                  </a:ext>
                </a:extLst>
              </a:tr>
              <a:tr h="286618">
                <a:tc>
                  <a:txBody>
                    <a:bodyPr/>
                    <a:lstStyle/>
                    <a:p>
                      <a:pPr algn="l"/>
                      <a:r>
                        <a:rPr kumimoji="1" lang="en-US" altLang="ja-JP" sz="900" b="0">
                          <a:solidFill>
                            <a:sysClr val="windowText" lastClr="000000"/>
                          </a:solidFill>
                          <a:latin typeface="+mn-ea"/>
                          <a:ea typeface="+mn-ea"/>
                        </a:rPr>
                        <a:t>7.12 </a:t>
                      </a:r>
                      <a:r>
                        <a:rPr kumimoji="1" lang="ja-JP" altLang="en-US" sz="900" b="0">
                          <a:solidFill>
                            <a:sysClr val="windowText" lastClr="000000"/>
                          </a:solidFill>
                          <a:latin typeface="+mn-ea"/>
                          <a:ea typeface="+mn-ea"/>
                        </a:rPr>
                        <a:t>ケーブル配線のセキュリティ</a:t>
                      </a: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電源ケーブル、データ伝送ケーブルまたは情報サービスをサポートするケーブルの配線は、傍受、妨害または損傷から保護することが望ましい。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通信ケーブル及び電源ケーブルの配線に関連した、情報及びその他の関連資産の消失、損傷、盗難または侵害、並びに組織の運用の中断を防止するため。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1410181244"/>
                  </a:ext>
                </a:extLst>
              </a:tr>
              <a:tr h="286618">
                <a:tc>
                  <a:txBody>
                    <a:bodyPr/>
                    <a:lstStyle/>
                    <a:p>
                      <a:pPr algn="l"/>
                      <a:r>
                        <a:rPr kumimoji="1" lang="en-US" altLang="ja-JP" sz="900" b="0">
                          <a:solidFill>
                            <a:sysClr val="windowText" lastClr="000000"/>
                          </a:solidFill>
                          <a:latin typeface="+mn-ea"/>
                          <a:ea typeface="+mn-ea"/>
                        </a:rPr>
                        <a:t>7.13 </a:t>
                      </a:r>
                      <a:r>
                        <a:rPr kumimoji="1" lang="ja-JP" altLang="en-US" sz="900" b="0">
                          <a:solidFill>
                            <a:sysClr val="windowText" lastClr="000000"/>
                          </a:solidFill>
                          <a:latin typeface="+mn-ea"/>
                          <a:ea typeface="+mn-ea"/>
                        </a:rPr>
                        <a:t>装置の保守</a:t>
                      </a: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装置は、情報の可用性、完全性及び機密性を維持することを確実にするために、正しく保守することが望ましい。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保守の不足による、情報及びその他の関連資産の消失、損傷、盗難または侵害、並びに組織の運用の中断を防止するため。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1366450863"/>
                  </a:ext>
                </a:extLst>
              </a:tr>
              <a:tr h="286618">
                <a:tc>
                  <a:txBody>
                    <a:bodyPr/>
                    <a:lstStyle/>
                    <a:p>
                      <a:pPr algn="l"/>
                      <a:r>
                        <a:rPr kumimoji="1" lang="en-US" altLang="ja-JP" sz="900" b="0" dirty="0">
                          <a:solidFill>
                            <a:sysClr val="windowText" lastClr="000000"/>
                          </a:solidFill>
                          <a:latin typeface="+mn-ea"/>
                          <a:ea typeface="+mn-ea"/>
                        </a:rPr>
                        <a:t>7.14 </a:t>
                      </a:r>
                      <a:r>
                        <a:rPr kumimoji="1" lang="ja-JP" altLang="en-US" sz="900" b="0" dirty="0">
                          <a:solidFill>
                            <a:sysClr val="windowText" lastClr="000000"/>
                          </a:solidFill>
                          <a:latin typeface="+mn-ea"/>
                          <a:ea typeface="+mn-ea"/>
                        </a:rPr>
                        <a:t>装置のセキュリティを保った処分又は再利用</a:t>
                      </a:r>
                    </a:p>
                  </a:txBody>
                  <a:tcPr anchor="ctr">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記憶媒体を内蔵した装置は、処分又は再利用する前に、すべての取扱いに慎重を要するデータ及びライセンス供与されたソフトウェアを消去していること、又はセキュリティを保って上書きしていることを確実にするために、検証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処分または再利用する装置からの情報漏えいを防止するため。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1014627006"/>
                  </a:ext>
                </a:extLst>
              </a:tr>
              <a:tr h="286618">
                <a:tc gridSpan="3">
                  <a:txBody>
                    <a:bodyPr/>
                    <a:lstStyle/>
                    <a:p>
                      <a:pPr algn="l"/>
                      <a:r>
                        <a:rPr kumimoji="1" lang="en-US" altLang="ja-JP" sz="900" b="1">
                          <a:solidFill>
                            <a:schemeClr val="bg1"/>
                          </a:solidFill>
                          <a:latin typeface="+mn-ea"/>
                          <a:ea typeface="+mn-ea"/>
                        </a:rPr>
                        <a:t>8.</a:t>
                      </a:r>
                      <a:r>
                        <a:rPr kumimoji="1" lang="ja-JP" altLang="en-US" sz="900" b="1">
                          <a:solidFill>
                            <a:schemeClr val="bg1"/>
                          </a:solidFill>
                          <a:latin typeface="+mn-ea"/>
                          <a:ea typeface="+mn-ea"/>
                        </a:rPr>
                        <a:t>技術的管理策</a:t>
                      </a:r>
                    </a:p>
                  </a:txBody>
                  <a:tcPr anchor="ctr">
                    <a:solidFill>
                      <a:schemeClr val="accent5">
                        <a:lumMod val="75000"/>
                      </a:schemeClr>
                    </a:solidFill>
                  </a:tcPr>
                </a:tc>
                <a:tc hMerge="1">
                  <a:txBody>
                    <a:bodyPr/>
                    <a:lstStyle/>
                    <a:p>
                      <a:pPr algn="l"/>
                      <a:endParaRPr kumimoji="1" lang="ja-JP" altLang="en-US" sz="700" b="0">
                        <a:solidFill>
                          <a:schemeClr val="tx1"/>
                        </a:solidFill>
                        <a:latin typeface="+mn-ea"/>
                        <a:ea typeface="+mn-ea"/>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hMerge="1">
                  <a:txBody>
                    <a:bodyPr/>
                    <a:lstStyle/>
                    <a:p>
                      <a:pPr algn="l"/>
                      <a:endParaRPr kumimoji="1" lang="ja-JP" altLang="en-US" sz="700" b="0">
                        <a:solidFill>
                          <a:schemeClr val="tx1"/>
                        </a:solidFill>
                        <a:latin typeface="+mn-ea"/>
                        <a:ea typeface="+mn-ea"/>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2473701784"/>
                  </a:ext>
                </a:extLst>
              </a:tr>
              <a:tr h="286618">
                <a:tc>
                  <a:txBody>
                    <a:bodyPr/>
                    <a:lstStyle/>
                    <a:p>
                      <a:pPr algn="l"/>
                      <a:r>
                        <a:rPr kumimoji="1" lang="ja-JP" altLang="en-US" sz="900" b="1">
                          <a:solidFill>
                            <a:schemeClr val="bg1"/>
                          </a:solidFill>
                          <a:latin typeface="+mn-ea"/>
                          <a:ea typeface="+mn-ea"/>
                        </a:rPr>
                        <a:t>標題</a:t>
                      </a:r>
                    </a:p>
                  </a:txBody>
                  <a:tcPr anchor="ctr">
                    <a:solidFill>
                      <a:schemeClr val="accent5">
                        <a:lumMod val="75000"/>
                      </a:schemeClr>
                    </a:solidFill>
                  </a:tcPr>
                </a:tc>
                <a:tc>
                  <a:txBody>
                    <a:bodyPr/>
                    <a:lstStyle/>
                    <a:p>
                      <a:pPr algn="l"/>
                      <a:r>
                        <a:rPr kumimoji="1" lang="ja-JP" altLang="en-US" sz="900" b="1">
                          <a:solidFill>
                            <a:schemeClr val="bg1"/>
                          </a:solidFill>
                          <a:latin typeface="+mn-ea"/>
                          <a:ea typeface="+mn-ea"/>
                        </a:rPr>
                        <a:t>管理策</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75000"/>
                      </a:schemeClr>
                    </a:solidFill>
                  </a:tcPr>
                </a:tc>
                <a:tc>
                  <a:txBody>
                    <a:bodyPr/>
                    <a:lstStyle/>
                    <a:p>
                      <a:pPr algn="l"/>
                      <a:r>
                        <a:rPr kumimoji="1" lang="ja-JP" altLang="en-US" sz="900" b="1">
                          <a:solidFill>
                            <a:schemeClr val="bg1"/>
                          </a:solidFill>
                          <a:latin typeface="+mn-ea"/>
                          <a:ea typeface="+mn-ea"/>
                        </a:rPr>
                        <a:t>目的</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75000"/>
                      </a:schemeClr>
                    </a:solidFill>
                  </a:tcPr>
                </a:tc>
                <a:extLst>
                  <a:ext uri="{0D108BD9-81ED-4DB2-BD59-A6C34878D82A}">
                    <a16:rowId xmlns:a16="http://schemas.microsoft.com/office/drawing/2014/main" val="655634176"/>
                  </a:ext>
                </a:extLst>
              </a:tr>
              <a:tr h="286618">
                <a:tc>
                  <a:txBody>
                    <a:bodyPr/>
                    <a:lstStyle/>
                    <a:p>
                      <a:pPr algn="l"/>
                      <a:r>
                        <a:rPr kumimoji="1" lang="en-US" altLang="ja-JP" sz="900" b="0">
                          <a:solidFill>
                            <a:sysClr val="windowText" lastClr="000000"/>
                          </a:solidFill>
                          <a:latin typeface="+mn-ea"/>
                          <a:ea typeface="+mn-ea"/>
                        </a:rPr>
                        <a:t>8.1 </a:t>
                      </a:r>
                      <a:r>
                        <a:rPr kumimoji="1" lang="ja-JP" altLang="en-US" sz="900" b="0">
                          <a:solidFill>
                            <a:sysClr val="windowText" lastClr="000000"/>
                          </a:solidFill>
                          <a:latin typeface="+mn-ea"/>
                          <a:ea typeface="+mn-ea"/>
                        </a:rPr>
                        <a:t>利用者エンドポイント機器</a:t>
                      </a: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利用者終端装置に保存し、そこで処理し、またはそれを通じてアクセス可能な情報を保護することが望ましい。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利用者終端装置を使用することによってもたらされるリスクから情報を保護するため。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845619643"/>
                  </a:ext>
                </a:extLst>
              </a:tr>
              <a:tr h="286618">
                <a:tc>
                  <a:txBody>
                    <a:bodyPr/>
                    <a:lstStyle/>
                    <a:p>
                      <a:pPr algn="l"/>
                      <a:r>
                        <a:rPr kumimoji="1" lang="en-US" altLang="ja-JP" sz="900" b="0">
                          <a:solidFill>
                            <a:sysClr val="windowText" lastClr="000000"/>
                          </a:solidFill>
                          <a:latin typeface="+mn-ea"/>
                          <a:ea typeface="+mn-ea"/>
                        </a:rPr>
                        <a:t>8.2 </a:t>
                      </a:r>
                      <a:r>
                        <a:rPr kumimoji="1" lang="ja-JP" altLang="en-US" sz="900" b="0">
                          <a:solidFill>
                            <a:sysClr val="windowText" lastClr="000000"/>
                          </a:solidFill>
                          <a:latin typeface="+mn-ea"/>
                          <a:ea typeface="+mn-ea"/>
                        </a:rPr>
                        <a:t>特権的アクセス権</a:t>
                      </a: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特権的アクセス権の割当て及び利用は、制限し、管理することが望ましい。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認可された利用者、ソフトウェア構成要素及びサービスだけに特権的アクセス権が与えられることを確実にするため。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3332824793"/>
                  </a:ext>
                </a:extLst>
              </a:tr>
              <a:tr h="286618">
                <a:tc>
                  <a:txBody>
                    <a:bodyPr/>
                    <a:lstStyle/>
                    <a:p>
                      <a:pPr algn="l"/>
                      <a:r>
                        <a:rPr kumimoji="1" lang="en-US" altLang="ja-JP" sz="900" b="0">
                          <a:solidFill>
                            <a:sysClr val="windowText" lastClr="000000"/>
                          </a:solidFill>
                          <a:latin typeface="+mn-ea"/>
                          <a:ea typeface="+mn-ea"/>
                        </a:rPr>
                        <a:t>8.3 </a:t>
                      </a:r>
                      <a:r>
                        <a:rPr kumimoji="1" lang="ja-JP" altLang="en-US" sz="900" b="0">
                          <a:solidFill>
                            <a:sysClr val="windowText" lastClr="000000"/>
                          </a:solidFill>
                          <a:latin typeface="+mn-ea"/>
                          <a:ea typeface="+mn-ea"/>
                        </a:rPr>
                        <a:t>情報へのアクセス制限</a:t>
                      </a: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情報及びその他の関連資産へのアクセスは、アクセス制御に関する確立されたトピック固有の個別方針に従って、制限することが望ましい。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dirty="0">
                          <a:solidFill>
                            <a:schemeClr val="tx1"/>
                          </a:solidFill>
                          <a:effectLst/>
                          <a:latin typeface="+mn-ea"/>
                          <a:ea typeface="+mn-ea"/>
                          <a:cs typeface="+mn-cs"/>
                        </a:rPr>
                        <a:t>情報及びその他の関連資産への認可されたアクセスだけを確実にし、認可されていないアクセスを防止するため。</a:t>
                      </a:r>
                      <a:endParaRPr kumimoji="1" lang="en-US" altLang="ja-JP" sz="900" b="0" i="0" kern="1200" dirty="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918459707"/>
                  </a:ext>
                </a:extLst>
              </a:tr>
            </a:tbl>
          </a:graphicData>
        </a:graphic>
      </p:graphicFrame>
      <p:sp>
        <p:nvSpPr>
          <p:cNvPr id="5" name="テキスト ボックス 4">
            <a:extLst>
              <a:ext uri="{FF2B5EF4-FFF2-40B4-BE49-F238E27FC236}">
                <a16:creationId xmlns:a16="http://schemas.microsoft.com/office/drawing/2014/main" id="{71F98328-8231-0366-4051-11A255B12F2A}"/>
              </a:ext>
            </a:extLst>
          </p:cNvPr>
          <p:cNvSpPr txBox="1"/>
          <p:nvPr/>
        </p:nvSpPr>
        <p:spPr>
          <a:xfrm>
            <a:off x="622800" y="9290642"/>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JSA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 27002:2022</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情報セキュリティ、サイバーセキュリティ及びプライバシー保護－情報セキュリティ管理策」を基に作成</a:t>
            </a:r>
          </a:p>
        </p:txBody>
      </p:sp>
      <p:sp>
        <p:nvSpPr>
          <p:cNvPr id="3" name="スライド番号プレースホルダー 5">
            <a:extLst>
              <a:ext uri="{FF2B5EF4-FFF2-40B4-BE49-F238E27FC236}">
                <a16:creationId xmlns:a16="http://schemas.microsoft.com/office/drawing/2014/main" id="{F72E52A5-B286-6FF4-7F39-594A5A023FDC}"/>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385</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1">
            <a:extLst>
              <a:ext uri="{FF2B5EF4-FFF2-40B4-BE49-F238E27FC236}">
                <a16:creationId xmlns:a16="http://schemas.microsoft.com/office/drawing/2014/main" id="{1AB34E57-F3E6-B064-DBAA-CEFFDCF6B564}"/>
              </a:ext>
            </a:extLst>
          </p:cNvPr>
          <p:cNvSpPr>
            <a:spLocks noGrp="1"/>
          </p:cNvSpPr>
          <p:nvPr>
            <p:ph type="body" sz="quarter" idx="32"/>
          </p:nvPr>
        </p:nvSpPr>
        <p:spPr>
          <a:xfrm>
            <a:off x="622800" y="774648"/>
            <a:ext cx="5612400" cy="381000"/>
          </a:xfrm>
        </p:spPr>
        <p:txBody>
          <a:bodyPr/>
          <a:lstStyle/>
          <a:p>
            <a:r>
              <a:rPr kumimoji="1" lang="en-US" altLang="ja-JP" sz="1600" u="sng" baseline="0">
                <a:solidFill>
                  <a:schemeClr val="tx1"/>
                </a:solidFill>
                <a:uFill>
                  <a:solidFill>
                    <a:schemeClr val="bg1"/>
                  </a:solidFill>
                </a:uFill>
                <a:latin typeface="+mn-ea"/>
                <a:ea typeface="+mn-ea"/>
                <a:hlinkClick r:id="rId2" action="ppaction://hlinksldjump"/>
              </a:rPr>
              <a:t>1. ISO/IEC 27002:2022 </a:t>
            </a:r>
            <a:r>
              <a:rPr kumimoji="1" lang="ja-JP" altLang="en-US" sz="1600" u="sng" baseline="0">
                <a:solidFill>
                  <a:schemeClr val="tx1"/>
                </a:solidFill>
                <a:uFill>
                  <a:solidFill>
                    <a:schemeClr val="bg1"/>
                  </a:solidFill>
                </a:uFill>
                <a:latin typeface="+mn-ea"/>
                <a:ea typeface="+mn-ea"/>
                <a:hlinkClick r:id="rId2" action="ppaction://hlinksldjump"/>
              </a:rPr>
              <a:t>管理策と目的</a:t>
            </a:r>
            <a:endParaRPr kumimoji="1" lang="ja-JP" altLang="en-US" sz="1600" u="sng" baseline="0">
              <a:solidFill>
                <a:schemeClr val="tx1"/>
              </a:solidFill>
              <a:uFill>
                <a:solidFill>
                  <a:schemeClr val="bg1"/>
                </a:solidFill>
              </a:uFill>
              <a:latin typeface="+mn-ea"/>
              <a:ea typeface="+mn-ea"/>
            </a:endParaRPr>
          </a:p>
        </p:txBody>
      </p:sp>
    </p:spTree>
    <p:extLst>
      <p:ext uri="{BB962C8B-B14F-4D97-AF65-F5344CB8AC3E}">
        <p14:creationId xmlns:p14="http://schemas.microsoft.com/office/powerpoint/2010/main" val="1027271024"/>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25">
            <a:extLst>
              <a:ext uri="{FF2B5EF4-FFF2-40B4-BE49-F238E27FC236}">
                <a16:creationId xmlns:a16="http://schemas.microsoft.com/office/drawing/2014/main" id="{B72F80B5-8C83-DE07-68EF-452EA7174B59}"/>
              </a:ext>
            </a:extLst>
          </p:cNvPr>
          <p:cNvGraphicFramePr>
            <a:graphicFrameLocks noGrp="1"/>
          </p:cNvGraphicFramePr>
          <p:nvPr>
            <p:extLst>
              <p:ext uri="{D42A27DB-BD31-4B8C-83A1-F6EECF244321}">
                <p14:modId xmlns:p14="http://schemas.microsoft.com/office/powerpoint/2010/main" val="2933878030"/>
              </p:ext>
            </p:extLst>
          </p:nvPr>
        </p:nvGraphicFramePr>
        <p:xfrm>
          <a:off x="622800" y="1440000"/>
          <a:ext cx="5612400" cy="7863840"/>
        </p:xfrm>
        <a:graphic>
          <a:graphicData uri="http://schemas.openxmlformats.org/drawingml/2006/table">
            <a:tbl>
              <a:tblPr firstRow="1" bandRow="1">
                <a:tableStyleId>{5940675A-B579-460E-94D1-54222C63F5DA}</a:tableStyleId>
              </a:tblPr>
              <a:tblGrid>
                <a:gridCol w="1874798">
                  <a:extLst>
                    <a:ext uri="{9D8B030D-6E8A-4147-A177-3AD203B41FA5}">
                      <a16:colId xmlns:a16="http://schemas.microsoft.com/office/drawing/2014/main" val="2189690052"/>
                    </a:ext>
                  </a:extLst>
                </a:gridCol>
                <a:gridCol w="1870050">
                  <a:extLst>
                    <a:ext uri="{9D8B030D-6E8A-4147-A177-3AD203B41FA5}">
                      <a16:colId xmlns:a16="http://schemas.microsoft.com/office/drawing/2014/main" val="3795967563"/>
                    </a:ext>
                  </a:extLst>
                </a:gridCol>
                <a:gridCol w="1867552">
                  <a:extLst>
                    <a:ext uri="{9D8B030D-6E8A-4147-A177-3AD203B41FA5}">
                      <a16:colId xmlns:a16="http://schemas.microsoft.com/office/drawing/2014/main" val="1728676998"/>
                    </a:ext>
                  </a:extLst>
                </a:gridCol>
              </a:tblGrid>
              <a:tr h="0">
                <a:tc gridSpan="3">
                  <a:txBody>
                    <a:bodyPr/>
                    <a:lstStyle/>
                    <a:p>
                      <a:pPr algn="l"/>
                      <a:r>
                        <a:rPr kumimoji="1" lang="en-US" altLang="ja-JP" sz="900" b="1">
                          <a:solidFill>
                            <a:schemeClr val="bg1"/>
                          </a:solidFill>
                          <a:latin typeface="+mn-ea"/>
                          <a:ea typeface="+mn-ea"/>
                        </a:rPr>
                        <a:t>8.</a:t>
                      </a:r>
                      <a:r>
                        <a:rPr kumimoji="1" lang="ja-JP" altLang="en-US" sz="900" b="1">
                          <a:solidFill>
                            <a:schemeClr val="bg1"/>
                          </a:solidFill>
                          <a:latin typeface="+mn-ea"/>
                          <a:ea typeface="+mn-ea"/>
                        </a:rPr>
                        <a:t>技術的管理策</a:t>
                      </a:r>
                    </a:p>
                  </a:txBody>
                  <a:tcPr anchor="ctr">
                    <a:solidFill>
                      <a:schemeClr val="accent5">
                        <a:lumMod val="75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4">
                        <a:lumMod val="40000"/>
                        <a:lumOff val="60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469890612"/>
                  </a:ext>
                </a:extLst>
              </a:tr>
              <a:tr h="0">
                <a:tc>
                  <a:txBody>
                    <a:bodyPr/>
                    <a:lstStyle/>
                    <a:p>
                      <a:pPr algn="l"/>
                      <a:r>
                        <a:rPr kumimoji="1" lang="ja-JP" altLang="en-US" sz="900" b="1">
                          <a:solidFill>
                            <a:schemeClr val="bg1"/>
                          </a:solidFill>
                          <a:latin typeface="+mn-ea"/>
                          <a:ea typeface="+mn-ea"/>
                        </a:rPr>
                        <a:t>標題</a:t>
                      </a:r>
                    </a:p>
                  </a:txBody>
                  <a:tcPr anchor="ctr">
                    <a:solidFill>
                      <a:schemeClr val="accent5">
                        <a:lumMod val="75000"/>
                      </a:schemeClr>
                    </a:solidFill>
                  </a:tcPr>
                </a:tc>
                <a:tc>
                  <a:txBody>
                    <a:bodyPr/>
                    <a:lstStyle/>
                    <a:p>
                      <a:pPr algn="l"/>
                      <a:r>
                        <a:rPr kumimoji="1" lang="ja-JP" altLang="en-US" sz="900" b="1">
                          <a:solidFill>
                            <a:schemeClr val="bg1"/>
                          </a:solidFill>
                          <a:latin typeface="+mn-ea"/>
                          <a:ea typeface="+mn-ea"/>
                        </a:rPr>
                        <a:t>管理策</a:t>
                      </a:r>
                    </a:p>
                  </a:txBody>
                  <a:tcPr anchor="ctr">
                    <a:solidFill>
                      <a:schemeClr val="accent5">
                        <a:lumMod val="75000"/>
                      </a:schemeClr>
                    </a:solidFill>
                  </a:tcPr>
                </a:tc>
                <a:tc>
                  <a:txBody>
                    <a:bodyPr/>
                    <a:lstStyle/>
                    <a:p>
                      <a:pPr algn="l"/>
                      <a:r>
                        <a:rPr kumimoji="1" lang="ja-JP" altLang="en-US" sz="900" b="1">
                          <a:solidFill>
                            <a:schemeClr val="bg1"/>
                          </a:solidFill>
                          <a:latin typeface="+mn-ea"/>
                          <a:ea typeface="+mn-ea"/>
                        </a:rPr>
                        <a:t>目的</a:t>
                      </a:r>
                    </a:p>
                  </a:txBody>
                  <a:tcPr anchor="ctr">
                    <a:solidFill>
                      <a:schemeClr val="accent5">
                        <a:lumMod val="75000"/>
                      </a:schemeClr>
                    </a:solidFill>
                  </a:tcPr>
                </a:tc>
                <a:extLst>
                  <a:ext uri="{0D108BD9-81ED-4DB2-BD59-A6C34878D82A}">
                    <a16:rowId xmlns:a16="http://schemas.microsoft.com/office/drawing/2014/main" val="1126628055"/>
                  </a:ext>
                </a:extLst>
              </a:tr>
              <a:tr h="0">
                <a:tc>
                  <a:txBody>
                    <a:bodyPr/>
                    <a:lstStyle/>
                    <a:p>
                      <a:pPr algn="l"/>
                      <a:r>
                        <a:rPr kumimoji="1" lang="en-US" altLang="ja-JP" sz="900" b="0">
                          <a:solidFill>
                            <a:sysClr val="windowText" lastClr="000000"/>
                          </a:solidFill>
                          <a:latin typeface="+mn-ea"/>
                          <a:ea typeface="+mn-ea"/>
                        </a:rPr>
                        <a:t>8.4 </a:t>
                      </a:r>
                      <a:r>
                        <a:rPr kumimoji="1" lang="ja-JP" altLang="en-US" sz="900" b="0">
                          <a:solidFill>
                            <a:sysClr val="windowText" lastClr="000000"/>
                          </a:solidFill>
                          <a:latin typeface="+mn-ea"/>
                          <a:ea typeface="+mn-ea"/>
                        </a:rPr>
                        <a:t>ソースコードへのアクセス</a:t>
                      </a: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ソースコード、開発ツール、及びソフトウェアライブラリへの読取り及び書込みアクセスを適切に管理することが望ましい。</a:t>
                      </a:r>
                      <a:endParaRPr kumimoji="1" lang="en-US" altLang="ja-JP" sz="900" b="0" i="0" kern="1200">
                        <a:solidFill>
                          <a:schemeClr val="tx1"/>
                        </a:solidFill>
                        <a:effectLst/>
                        <a:latin typeface="+mn-ea"/>
                        <a:ea typeface="+mn-ea"/>
                        <a:cs typeface="+mn-cs"/>
                      </a:endParaRP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認可されていない機能が入り込むことを防止し、意図しないまたは悪意のある変更を回避し、価値の高い知的財産の機密性を維持するため。</a:t>
                      </a:r>
                      <a:endParaRPr kumimoji="1" lang="en-US" altLang="ja-JP" sz="900" b="0" i="0" kern="1200">
                        <a:solidFill>
                          <a:schemeClr val="tx1"/>
                        </a:solidFill>
                        <a:effectLst/>
                        <a:latin typeface="+mn-ea"/>
                        <a:ea typeface="+mn-ea"/>
                        <a:cs typeface="+mn-cs"/>
                      </a:endParaRPr>
                    </a:p>
                  </a:txBody>
                  <a:tcPr anchor="ctr">
                    <a:solidFill>
                      <a:schemeClr val="accent1">
                        <a:lumMod val="40000"/>
                        <a:lumOff val="60000"/>
                      </a:schemeClr>
                    </a:solidFill>
                  </a:tcPr>
                </a:tc>
                <a:extLst>
                  <a:ext uri="{0D108BD9-81ED-4DB2-BD59-A6C34878D82A}">
                    <a16:rowId xmlns:a16="http://schemas.microsoft.com/office/drawing/2014/main" val="2879300407"/>
                  </a:ext>
                </a:extLst>
              </a:tr>
              <a:tr h="0">
                <a:tc>
                  <a:txBody>
                    <a:bodyPr/>
                    <a:lstStyle/>
                    <a:p>
                      <a:pPr algn="l"/>
                      <a:r>
                        <a:rPr kumimoji="1" lang="en-US" altLang="ja-JP" sz="900" b="0">
                          <a:solidFill>
                            <a:sysClr val="windowText" lastClr="000000"/>
                          </a:solidFill>
                          <a:latin typeface="+mn-ea"/>
                          <a:ea typeface="+mn-ea"/>
                        </a:rPr>
                        <a:t>8.5 </a:t>
                      </a:r>
                      <a:r>
                        <a:rPr kumimoji="1" lang="ja-JP" altLang="en-US" sz="900" b="0">
                          <a:solidFill>
                            <a:sysClr val="windowText" lastClr="000000"/>
                          </a:solidFill>
                          <a:latin typeface="+mn-ea"/>
                          <a:ea typeface="+mn-ea"/>
                        </a:rPr>
                        <a:t>セキュリティを保った認証</a:t>
                      </a: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セキュリティを保った認証技術及び手順を、情報アクセス制限、及びアクセス制御に関するトピック固有の個別方針に基づいて備えることが望ましい。</a:t>
                      </a:r>
                      <a:endParaRPr kumimoji="1" lang="en-US" altLang="ja-JP" sz="9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システム、アプリケーション及びサービスへのアクセスを許可するときに、利用者またはエンティティをセキュリティを保って認証することを確実にするため。</a:t>
                      </a:r>
                      <a:endParaRPr kumimoji="1" lang="en-US" altLang="ja-JP" sz="9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3645990548"/>
                  </a:ext>
                </a:extLst>
              </a:tr>
              <a:tr h="286618">
                <a:tc>
                  <a:txBody>
                    <a:bodyPr/>
                    <a:lstStyle/>
                    <a:p>
                      <a:pPr algn="l"/>
                      <a:r>
                        <a:rPr kumimoji="1" lang="en-US" altLang="ja-JP" sz="900" b="0">
                          <a:solidFill>
                            <a:sysClr val="windowText" lastClr="000000"/>
                          </a:solidFill>
                          <a:latin typeface="+mn-ea"/>
                          <a:ea typeface="+mn-ea"/>
                        </a:rPr>
                        <a:t>8.6 </a:t>
                      </a:r>
                      <a:r>
                        <a:rPr kumimoji="1" lang="ja-JP" altLang="en-US" sz="900" b="0">
                          <a:solidFill>
                            <a:sysClr val="windowText" lastClr="000000"/>
                          </a:solidFill>
                          <a:latin typeface="+mn-ea"/>
                          <a:ea typeface="+mn-ea"/>
                        </a:rPr>
                        <a:t>容量・能力の管理</a:t>
                      </a: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現在の及び予測される容量・能力の要求事項に合わせて、資源の利用を監視し調整することが望ましい。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情報処理施設、人的資源、オフィス及びその他の施設で必要とされる容量・能力の確保を確実にするため。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410181244"/>
                  </a:ext>
                </a:extLst>
              </a:tr>
              <a:tr h="286618">
                <a:tc>
                  <a:txBody>
                    <a:bodyPr/>
                    <a:lstStyle/>
                    <a:p>
                      <a:pPr algn="l"/>
                      <a:r>
                        <a:rPr kumimoji="1" lang="en-US" altLang="ja-JP" sz="900" b="0">
                          <a:solidFill>
                            <a:sysClr val="windowText" lastClr="000000"/>
                          </a:solidFill>
                          <a:latin typeface="+mn-ea"/>
                          <a:ea typeface="+mn-ea"/>
                        </a:rPr>
                        <a:t>8.7 </a:t>
                      </a:r>
                      <a:r>
                        <a:rPr kumimoji="1" lang="ja-JP" altLang="en-US" sz="900" b="0">
                          <a:solidFill>
                            <a:sysClr val="windowText" lastClr="000000"/>
                          </a:solidFill>
                          <a:latin typeface="+mn-ea"/>
                          <a:ea typeface="+mn-ea"/>
                        </a:rPr>
                        <a:t>マルウェアに対する保護</a:t>
                      </a: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マルウェアに対する保護は、利用者の適切な認識によって実施及び支援することが望ましい。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情報及びその他の関連資産をマルウェアに対して保護することを確実にするため。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366450863"/>
                  </a:ext>
                </a:extLst>
              </a:tr>
              <a:tr h="286618">
                <a:tc>
                  <a:txBody>
                    <a:bodyPr/>
                    <a:lstStyle/>
                    <a:p>
                      <a:pPr algn="l"/>
                      <a:r>
                        <a:rPr kumimoji="1" lang="en-US" altLang="ja-JP" sz="900" b="0">
                          <a:solidFill>
                            <a:sysClr val="windowText" lastClr="000000"/>
                          </a:solidFill>
                          <a:latin typeface="+mn-ea"/>
                          <a:ea typeface="+mn-ea"/>
                        </a:rPr>
                        <a:t>8.8 </a:t>
                      </a:r>
                      <a:r>
                        <a:rPr kumimoji="1" lang="ja-JP" altLang="en-US" sz="900" b="0">
                          <a:solidFill>
                            <a:sysClr val="windowText" lastClr="000000"/>
                          </a:solidFill>
                          <a:latin typeface="+mn-ea"/>
                          <a:ea typeface="+mn-ea"/>
                        </a:rPr>
                        <a:t>技術的脆弱性の管理</a:t>
                      </a: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利用中の情報システムの技術的脆弱性に関する情報を獲得することが望ましい。また、そのような脆弱性に組織がさらされている状況を評価することが望ましい。さらに、適切な手段をとることが望ましい。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技術的脆弱性の悪用を防止するため。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14627006"/>
                  </a:ext>
                </a:extLst>
              </a:tr>
              <a:tr h="286618">
                <a:tc>
                  <a:txBody>
                    <a:bodyPr/>
                    <a:lstStyle/>
                    <a:p>
                      <a:pPr algn="l"/>
                      <a:r>
                        <a:rPr kumimoji="1" lang="en-US" altLang="ja-JP" sz="900" b="0">
                          <a:solidFill>
                            <a:sysClr val="windowText" lastClr="000000"/>
                          </a:solidFill>
                          <a:latin typeface="+mn-ea"/>
                          <a:ea typeface="+mn-ea"/>
                        </a:rPr>
                        <a:t>8.9 </a:t>
                      </a:r>
                      <a:r>
                        <a:rPr kumimoji="1" lang="ja-JP" altLang="en-US" sz="900" b="0">
                          <a:solidFill>
                            <a:sysClr val="windowText" lastClr="000000"/>
                          </a:solidFill>
                          <a:latin typeface="+mn-ea"/>
                          <a:ea typeface="+mn-ea"/>
                        </a:rPr>
                        <a:t>構成管理</a:t>
                      </a: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ハードウェア、ソフトウェア、サービス及びネットワークのセキュリティ構成を含む構成を確立し、文書化し、実装し、監視及びレビューすることが望ましい。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ハードウェア、ソフトウェア、サービス及びネットワークが、必要とされるセキュリティ設定で正しく機能し、認可されていない変更または誤った変更によって構成が変えられないことを確実にするため。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767154813"/>
                  </a:ext>
                </a:extLst>
              </a:tr>
              <a:tr h="286618">
                <a:tc>
                  <a:txBody>
                    <a:bodyPr/>
                    <a:lstStyle/>
                    <a:p>
                      <a:pPr algn="l"/>
                      <a:r>
                        <a:rPr kumimoji="1" lang="en-US" altLang="ja-JP" sz="900" b="0">
                          <a:solidFill>
                            <a:schemeClr val="tx1"/>
                          </a:solidFill>
                          <a:latin typeface="+mn-ea"/>
                          <a:ea typeface="+mn-ea"/>
                        </a:rPr>
                        <a:t>8.10 </a:t>
                      </a:r>
                      <a:r>
                        <a:rPr kumimoji="1" lang="ja-JP" altLang="en-US" sz="900" b="0">
                          <a:solidFill>
                            <a:schemeClr val="tx1"/>
                          </a:solidFill>
                          <a:latin typeface="+mn-ea"/>
                          <a:ea typeface="+mn-ea"/>
                        </a:rPr>
                        <a:t>情報の削除</a:t>
                      </a: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情報システム、装置またはその他の記憶媒体に保存している情報は、必要でなくなった場合は削除することが望ましい。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取扱いに慎重を要する情報の不必要な漏えいを防止し、情報の削除に関する法令、規制及び契約上の要求事項を順守するため。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530782140"/>
                  </a:ext>
                </a:extLst>
              </a:tr>
              <a:tr h="286618">
                <a:tc>
                  <a:txBody>
                    <a:bodyPr/>
                    <a:lstStyle/>
                    <a:p>
                      <a:pPr algn="l"/>
                      <a:r>
                        <a:rPr kumimoji="1" lang="en-US" altLang="ja-JP" sz="900" b="0">
                          <a:latin typeface="+mn-ea"/>
                          <a:ea typeface="+mn-ea"/>
                        </a:rPr>
                        <a:t>8.11 </a:t>
                      </a:r>
                      <a:r>
                        <a:rPr kumimoji="1" lang="ja-JP" altLang="en-US" sz="900" b="0">
                          <a:latin typeface="+mn-ea"/>
                          <a:ea typeface="+mn-ea"/>
                        </a:rPr>
                        <a:t>データマスキング</a:t>
                      </a: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データマスキングは、適用される法律を考慮して、アクセス制御に関する組織のトピック固有の個別方針及びその他の関連するトピック固有の個別方針、並びに業務要求事項に従って使用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en-US" altLang="ja-JP" sz="900" b="0" i="0" kern="1200">
                          <a:solidFill>
                            <a:schemeClr val="tx1"/>
                          </a:solidFill>
                          <a:effectLst/>
                          <a:latin typeface="+mn-ea"/>
                          <a:ea typeface="+mn-ea"/>
                          <a:cs typeface="+mn-cs"/>
                        </a:rPr>
                        <a:t>PII </a:t>
                      </a:r>
                      <a:r>
                        <a:rPr kumimoji="1" lang="ja-JP" altLang="en-US" sz="900" b="0" i="0" kern="1200">
                          <a:solidFill>
                            <a:schemeClr val="tx1"/>
                          </a:solidFill>
                          <a:effectLst/>
                          <a:latin typeface="+mn-ea"/>
                          <a:ea typeface="+mn-ea"/>
                          <a:cs typeface="+mn-cs"/>
                        </a:rPr>
                        <a:t>を含む、取扱いに慎重を要するデータの開示を制限し、法令、規制及び契約上の要求事項を順守するため。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555799942"/>
                  </a:ext>
                </a:extLst>
              </a:tr>
              <a:tr h="286618">
                <a:tc>
                  <a:txBody>
                    <a:bodyPr/>
                    <a:lstStyle/>
                    <a:p>
                      <a:pPr algn="l"/>
                      <a:r>
                        <a:rPr kumimoji="1" lang="en-US" altLang="ja-JP" sz="900" b="0">
                          <a:latin typeface="+mn-ea"/>
                          <a:ea typeface="+mn-ea"/>
                        </a:rPr>
                        <a:t>8.12 </a:t>
                      </a:r>
                      <a:r>
                        <a:rPr kumimoji="1" lang="ja-JP" altLang="en-US" sz="900" b="0">
                          <a:latin typeface="+mn-ea"/>
                          <a:ea typeface="+mn-ea"/>
                        </a:rPr>
                        <a:t>データ漏えいの防止</a:t>
                      </a: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データ漏えい防止対策を、取扱いに慎重を要する情報を処理、保存または送信するシステム、ネットワーク及びその他の装置に適用することが望ましい。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dirty="0">
                          <a:solidFill>
                            <a:schemeClr val="tx1"/>
                          </a:solidFill>
                          <a:effectLst/>
                          <a:latin typeface="+mn-ea"/>
                          <a:ea typeface="+mn-ea"/>
                          <a:cs typeface="+mn-cs"/>
                        </a:rPr>
                        <a:t>個人またはシステムによる情報の認可されていない開示及び抽出を検出し防止するため。</a:t>
                      </a:r>
                      <a:endParaRPr kumimoji="1" lang="en-US" altLang="ja-JP" sz="900" b="0" i="0" kern="1200" dirty="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713680952"/>
                  </a:ext>
                </a:extLst>
              </a:tr>
            </a:tbl>
          </a:graphicData>
        </a:graphic>
      </p:graphicFrame>
      <p:sp>
        <p:nvSpPr>
          <p:cNvPr id="5" name="テキスト ボックス 4">
            <a:extLst>
              <a:ext uri="{FF2B5EF4-FFF2-40B4-BE49-F238E27FC236}">
                <a16:creationId xmlns:a16="http://schemas.microsoft.com/office/drawing/2014/main" id="{C65FA98F-085C-68E8-2050-711866C0C983}"/>
              </a:ext>
            </a:extLst>
          </p:cNvPr>
          <p:cNvSpPr txBox="1"/>
          <p:nvPr/>
        </p:nvSpPr>
        <p:spPr>
          <a:xfrm>
            <a:off x="622800" y="9290642"/>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JSA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 27002:2022</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情報セキュリティ、サイバーセキュリティ及びプライバシー保護－情報セキュリティ管理策」を基に作成</a:t>
            </a:r>
          </a:p>
        </p:txBody>
      </p:sp>
      <p:sp>
        <p:nvSpPr>
          <p:cNvPr id="3" name="スライド番号プレースホルダー 5">
            <a:extLst>
              <a:ext uri="{FF2B5EF4-FFF2-40B4-BE49-F238E27FC236}">
                <a16:creationId xmlns:a16="http://schemas.microsoft.com/office/drawing/2014/main" id="{A295ACEF-47A4-1A08-957A-0A2312137341}"/>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386</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1">
            <a:extLst>
              <a:ext uri="{FF2B5EF4-FFF2-40B4-BE49-F238E27FC236}">
                <a16:creationId xmlns:a16="http://schemas.microsoft.com/office/drawing/2014/main" id="{67FAB460-16C6-4B55-3C9C-D79C60E876D7}"/>
              </a:ext>
            </a:extLst>
          </p:cNvPr>
          <p:cNvSpPr>
            <a:spLocks noGrp="1"/>
          </p:cNvSpPr>
          <p:nvPr>
            <p:ph type="body" sz="quarter" idx="32"/>
          </p:nvPr>
        </p:nvSpPr>
        <p:spPr>
          <a:xfrm>
            <a:off x="622800" y="774648"/>
            <a:ext cx="5612400" cy="381000"/>
          </a:xfrm>
        </p:spPr>
        <p:txBody>
          <a:bodyPr/>
          <a:lstStyle/>
          <a:p>
            <a:r>
              <a:rPr kumimoji="1" lang="en-US" altLang="ja-JP" sz="1600" u="sng" baseline="0">
                <a:solidFill>
                  <a:schemeClr val="tx1"/>
                </a:solidFill>
                <a:uFill>
                  <a:solidFill>
                    <a:schemeClr val="bg1"/>
                  </a:solidFill>
                </a:uFill>
                <a:latin typeface="+mn-ea"/>
                <a:ea typeface="+mn-ea"/>
                <a:hlinkClick r:id="rId2" action="ppaction://hlinksldjump"/>
              </a:rPr>
              <a:t>1. ISO/IEC 27002:2022 </a:t>
            </a:r>
            <a:r>
              <a:rPr kumimoji="1" lang="ja-JP" altLang="en-US" sz="1600" u="sng" baseline="0">
                <a:solidFill>
                  <a:schemeClr val="tx1"/>
                </a:solidFill>
                <a:uFill>
                  <a:solidFill>
                    <a:schemeClr val="bg1"/>
                  </a:solidFill>
                </a:uFill>
                <a:latin typeface="+mn-ea"/>
                <a:ea typeface="+mn-ea"/>
                <a:hlinkClick r:id="rId2" action="ppaction://hlinksldjump"/>
              </a:rPr>
              <a:t>管理策と目的</a:t>
            </a:r>
            <a:endParaRPr kumimoji="1" lang="ja-JP" altLang="en-US" sz="1600" u="sng" baseline="0">
              <a:solidFill>
                <a:schemeClr val="tx1"/>
              </a:solidFill>
              <a:uFill>
                <a:solidFill>
                  <a:schemeClr val="bg1"/>
                </a:solidFill>
              </a:uFill>
              <a:latin typeface="+mn-ea"/>
              <a:ea typeface="+mn-ea"/>
            </a:endParaRPr>
          </a:p>
        </p:txBody>
      </p:sp>
    </p:spTree>
    <p:extLst>
      <p:ext uri="{BB962C8B-B14F-4D97-AF65-F5344CB8AC3E}">
        <p14:creationId xmlns:p14="http://schemas.microsoft.com/office/powerpoint/2010/main" val="3132971877"/>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a:extLst>
              <a:ext uri="{FF2B5EF4-FFF2-40B4-BE49-F238E27FC236}">
                <a16:creationId xmlns:a16="http://schemas.microsoft.com/office/drawing/2014/main" id="{7B8958A1-FBF3-8595-2B82-2A4C1C23098D}"/>
              </a:ext>
            </a:extLst>
          </p:cNvPr>
          <p:cNvSpPr txBox="1"/>
          <p:nvPr/>
        </p:nvSpPr>
        <p:spPr>
          <a:xfrm>
            <a:off x="622800" y="9290642"/>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JSA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 27002:2022</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情報セキュリティ、サイバーセキュリティ及びプライバシー保護－情報セキュリティ管理策」を基に作成</a:t>
            </a:r>
          </a:p>
        </p:txBody>
      </p:sp>
      <p:graphicFrame>
        <p:nvGraphicFramePr>
          <p:cNvPr id="4" name="表 25">
            <a:extLst>
              <a:ext uri="{FF2B5EF4-FFF2-40B4-BE49-F238E27FC236}">
                <a16:creationId xmlns:a16="http://schemas.microsoft.com/office/drawing/2014/main" id="{E2DC9431-CC8E-6483-47A8-38B737DD1046}"/>
              </a:ext>
            </a:extLst>
          </p:cNvPr>
          <p:cNvGraphicFramePr>
            <a:graphicFrameLocks noGrp="1"/>
          </p:cNvGraphicFramePr>
          <p:nvPr>
            <p:extLst>
              <p:ext uri="{D42A27DB-BD31-4B8C-83A1-F6EECF244321}">
                <p14:modId xmlns:p14="http://schemas.microsoft.com/office/powerpoint/2010/main" val="1650070505"/>
              </p:ext>
            </p:extLst>
          </p:nvPr>
        </p:nvGraphicFramePr>
        <p:xfrm>
          <a:off x="622800" y="1440000"/>
          <a:ext cx="5612400" cy="7863840"/>
        </p:xfrm>
        <a:graphic>
          <a:graphicData uri="http://schemas.openxmlformats.org/drawingml/2006/table">
            <a:tbl>
              <a:tblPr firstRow="1" bandRow="1">
                <a:tableStyleId>{5940675A-B579-460E-94D1-54222C63F5DA}</a:tableStyleId>
              </a:tblPr>
              <a:tblGrid>
                <a:gridCol w="1874798">
                  <a:extLst>
                    <a:ext uri="{9D8B030D-6E8A-4147-A177-3AD203B41FA5}">
                      <a16:colId xmlns:a16="http://schemas.microsoft.com/office/drawing/2014/main" val="2189690052"/>
                    </a:ext>
                  </a:extLst>
                </a:gridCol>
                <a:gridCol w="1870050">
                  <a:extLst>
                    <a:ext uri="{9D8B030D-6E8A-4147-A177-3AD203B41FA5}">
                      <a16:colId xmlns:a16="http://schemas.microsoft.com/office/drawing/2014/main" val="3795967563"/>
                    </a:ext>
                  </a:extLst>
                </a:gridCol>
                <a:gridCol w="1867552">
                  <a:extLst>
                    <a:ext uri="{9D8B030D-6E8A-4147-A177-3AD203B41FA5}">
                      <a16:colId xmlns:a16="http://schemas.microsoft.com/office/drawing/2014/main" val="1728676998"/>
                    </a:ext>
                  </a:extLst>
                </a:gridCol>
              </a:tblGrid>
              <a:tr h="0">
                <a:tc gridSpan="3">
                  <a:txBody>
                    <a:bodyPr/>
                    <a:lstStyle/>
                    <a:p>
                      <a:pPr algn="l"/>
                      <a:r>
                        <a:rPr kumimoji="1" lang="en-US" altLang="ja-JP" sz="900" b="1">
                          <a:solidFill>
                            <a:schemeClr val="bg1"/>
                          </a:solidFill>
                          <a:latin typeface="+mn-ea"/>
                          <a:ea typeface="+mn-ea"/>
                        </a:rPr>
                        <a:t>8.</a:t>
                      </a:r>
                      <a:r>
                        <a:rPr kumimoji="1" lang="ja-JP" altLang="en-US" sz="900" b="1">
                          <a:solidFill>
                            <a:schemeClr val="bg1"/>
                          </a:solidFill>
                          <a:latin typeface="+mn-ea"/>
                          <a:ea typeface="+mn-ea"/>
                        </a:rPr>
                        <a:t>技術的管理策</a:t>
                      </a:r>
                    </a:p>
                  </a:txBody>
                  <a:tcPr anchor="ctr">
                    <a:solidFill>
                      <a:schemeClr val="accent5">
                        <a:lumMod val="75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4">
                        <a:lumMod val="40000"/>
                        <a:lumOff val="60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469890612"/>
                  </a:ext>
                </a:extLst>
              </a:tr>
              <a:tr h="0">
                <a:tc>
                  <a:txBody>
                    <a:bodyPr/>
                    <a:lstStyle/>
                    <a:p>
                      <a:pPr algn="l"/>
                      <a:r>
                        <a:rPr kumimoji="1" lang="ja-JP" altLang="en-US" sz="900" b="1">
                          <a:solidFill>
                            <a:schemeClr val="bg1"/>
                          </a:solidFill>
                          <a:latin typeface="+mn-ea"/>
                          <a:ea typeface="+mn-ea"/>
                        </a:rPr>
                        <a:t>標題</a:t>
                      </a:r>
                    </a:p>
                  </a:txBody>
                  <a:tcPr anchor="ctr">
                    <a:solidFill>
                      <a:schemeClr val="accent5">
                        <a:lumMod val="75000"/>
                      </a:schemeClr>
                    </a:solidFill>
                  </a:tcPr>
                </a:tc>
                <a:tc>
                  <a:txBody>
                    <a:bodyPr/>
                    <a:lstStyle/>
                    <a:p>
                      <a:pPr algn="l"/>
                      <a:r>
                        <a:rPr kumimoji="1" lang="ja-JP" altLang="en-US" sz="900" b="1">
                          <a:solidFill>
                            <a:schemeClr val="bg1"/>
                          </a:solidFill>
                          <a:latin typeface="+mn-ea"/>
                          <a:ea typeface="+mn-ea"/>
                        </a:rPr>
                        <a:t>管理策</a:t>
                      </a:r>
                    </a:p>
                  </a:txBody>
                  <a:tcPr anchor="ctr">
                    <a:solidFill>
                      <a:schemeClr val="accent5">
                        <a:lumMod val="75000"/>
                      </a:schemeClr>
                    </a:solidFill>
                  </a:tcPr>
                </a:tc>
                <a:tc>
                  <a:txBody>
                    <a:bodyPr/>
                    <a:lstStyle/>
                    <a:p>
                      <a:pPr algn="l"/>
                      <a:r>
                        <a:rPr kumimoji="1" lang="ja-JP" altLang="en-US" sz="900" b="1">
                          <a:solidFill>
                            <a:schemeClr val="bg1"/>
                          </a:solidFill>
                          <a:latin typeface="+mn-ea"/>
                          <a:ea typeface="+mn-ea"/>
                        </a:rPr>
                        <a:t>目的</a:t>
                      </a:r>
                    </a:p>
                  </a:txBody>
                  <a:tcPr anchor="ctr">
                    <a:solidFill>
                      <a:schemeClr val="accent5">
                        <a:lumMod val="75000"/>
                      </a:schemeClr>
                    </a:solidFill>
                  </a:tcPr>
                </a:tc>
                <a:extLst>
                  <a:ext uri="{0D108BD9-81ED-4DB2-BD59-A6C34878D82A}">
                    <a16:rowId xmlns:a16="http://schemas.microsoft.com/office/drawing/2014/main" val="1126628055"/>
                  </a:ext>
                </a:extLst>
              </a:tr>
              <a:tr h="0">
                <a:tc>
                  <a:txBody>
                    <a:bodyPr/>
                    <a:lstStyle/>
                    <a:p>
                      <a:pPr algn="l"/>
                      <a:r>
                        <a:rPr kumimoji="1" lang="en-US" altLang="ja-JP" sz="900" b="0" i="0" kern="1200">
                          <a:solidFill>
                            <a:schemeClr val="tx1"/>
                          </a:solidFill>
                          <a:effectLst/>
                          <a:latin typeface="+mn-ea"/>
                          <a:ea typeface="+mn-ea"/>
                          <a:cs typeface="+mn-cs"/>
                        </a:rPr>
                        <a:t>8.13 </a:t>
                      </a:r>
                      <a:r>
                        <a:rPr kumimoji="1" lang="ja-JP" altLang="en-US" sz="900" b="0" i="0" kern="1200">
                          <a:solidFill>
                            <a:schemeClr val="tx1"/>
                          </a:solidFill>
                          <a:effectLst/>
                          <a:latin typeface="+mn-ea"/>
                          <a:ea typeface="+mn-ea"/>
                          <a:cs typeface="+mn-cs"/>
                        </a:rPr>
                        <a:t>情報のバックアップ</a:t>
                      </a:r>
                      <a:endParaRPr kumimoji="1" lang="en-US" altLang="ja-JP" sz="900" b="0" i="0" kern="1200">
                        <a:solidFill>
                          <a:schemeClr val="tx1"/>
                        </a:solidFill>
                        <a:effectLst/>
                        <a:latin typeface="+mn-ea"/>
                        <a:ea typeface="+mn-ea"/>
                        <a:cs typeface="+mn-cs"/>
                      </a:endParaRPr>
                    </a:p>
                  </a:txBody>
                  <a:tcPr anchor="ctr">
                    <a:solidFill>
                      <a:schemeClr val="accent1">
                        <a:lumMod val="40000"/>
                        <a:lumOff val="60000"/>
                      </a:schemeClr>
                    </a:solidFill>
                  </a:tcPr>
                </a:tc>
                <a:tc>
                  <a:txBody>
                    <a:bodyPr/>
                    <a:lstStyle/>
                    <a:p>
                      <a:pPr algn="l"/>
                      <a:r>
                        <a:rPr kumimoji="1" lang="ja-JP" altLang="en-US" sz="900" b="0" i="0" kern="1200" dirty="0">
                          <a:solidFill>
                            <a:schemeClr val="tx1"/>
                          </a:solidFill>
                          <a:effectLst/>
                          <a:latin typeface="+mn-ea"/>
                          <a:ea typeface="+mn-ea"/>
                          <a:cs typeface="+mn-cs"/>
                        </a:rPr>
                        <a:t>合意されたバックアップに関するトピック固有の個別方針に従って、情報、ソフトウェア及びシステムのバックアップを維持し、定期的に検査することが望ましい。</a:t>
                      </a:r>
                      <a:endParaRPr kumimoji="1" lang="en-US" altLang="ja-JP" sz="900" b="0" i="0" kern="1200" dirty="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データまたはシステムの損失からの回復を可能にするため。</a:t>
                      </a:r>
                      <a:endParaRPr kumimoji="1" lang="en-US" altLang="ja-JP" sz="9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3645990548"/>
                  </a:ext>
                </a:extLst>
              </a:tr>
              <a:tr h="286618">
                <a:tc>
                  <a:txBody>
                    <a:bodyPr/>
                    <a:lstStyle/>
                    <a:p>
                      <a:pPr algn="l"/>
                      <a:r>
                        <a:rPr kumimoji="1" lang="en-US" altLang="ja-JP" sz="900" b="0" i="0" kern="1200">
                          <a:solidFill>
                            <a:schemeClr val="tx1"/>
                          </a:solidFill>
                          <a:effectLst/>
                          <a:latin typeface="+mn-ea"/>
                          <a:ea typeface="+mn-ea"/>
                          <a:cs typeface="+mn-cs"/>
                        </a:rPr>
                        <a:t>8.14 </a:t>
                      </a:r>
                      <a:r>
                        <a:rPr kumimoji="1" lang="ja-JP" altLang="en-US" sz="900" b="0" i="0" kern="1200">
                          <a:solidFill>
                            <a:schemeClr val="tx1"/>
                          </a:solidFill>
                          <a:effectLst/>
                          <a:latin typeface="+mn-ea"/>
                          <a:ea typeface="+mn-ea"/>
                          <a:cs typeface="+mn-cs"/>
                        </a:rPr>
                        <a:t>情報処理施設の冗長性</a:t>
                      </a:r>
                      <a:endParaRPr kumimoji="1" lang="en-US" altLang="ja-JP" sz="900" b="0" i="0" kern="1200">
                        <a:solidFill>
                          <a:schemeClr val="tx1"/>
                        </a:solidFill>
                        <a:effectLst/>
                        <a:latin typeface="+mn-ea"/>
                        <a:ea typeface="+mn-ea"/>
                        <a:cs typeface="+mn-cs"/>
                      </a:endParaRP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情報処理施設は、可用性の要求事項を満たすのに十分な冗長性をもって、導入することが望ましい。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情報処理施設の継続的な運用を確実にするため。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410181244"/>
                  </a:ext>
                </a:extLst>
              </a:tr>
              <a:tr h="286618">
                <a:tc>
                  <a:txBody>
                    <a:bodyPr/>
                    <a:lstStyle/>
                    <a:p>
                      <a:pPr algn="l"/>
                      <a:r>
                        <a:rPr kumimoji="1" lang="en-US" altLang="ja-JP" sz="900" b="0" i="0" kern="1200">
                          <a:solidFill>
                            <a:schemeClr val="tx1"/>
                          </a:solidFill>
                          <a:effectLst/>
                          <a:latin typeface="+mn-ea"/>
                          <a:ea typeface="+mn-ea"/>
                          <a:cs typeface="+mn-cs"/>
                        </a:rPr>
                        <a:t>8.15 </a:t>
                      </a:r>
                      <a:r>
                        <a:rPr kumimoji="1" lang="ja-JP" altLang="en-US" sz="900" b="0" i="0" kern="1200">
                          <a:solidFill>
                            <a:schemeClr val="tx1"/>
                          </a:solidFill>
                          <a:effectLst/>
                          <a:latin typeface="+mn-ea"/>
                          <a:ea typeface="+mn-ea"/>
                          <a:cs typeface="+mn-cs"/>
                        </a:rPr>
                        <a:t>ログ取得</a:t>
                      </a:r>
                      <a:endParaRPr kumimoji="1" lang="en-US" altLang="ja-JP" sz="900" b="0" i="0" kern="1200">
                        <a:solidFill>
                          <a:schemeClr val="tx1"/>
                        </a:solidFill>
                        <a:effectLst/>
                        <a:latin typeface="+mn-ea"/>
                        <a:ea typeface="+mn-ea"/>
                        <a:cs typeface="+mn-cs"/>
                      </a:endParaRP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活動、例外処理、過失及びその他の関連事象を記録したログを取得し、保存し、保護し、分析することが望ましい。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事象を記録し、証拠を生成し、ログ情報の完全性を確実にし、認可されていないアクセスを防止し、情報セキュリティインシデントにつながる可能性のある情報セキュリティ事象を特定し、調査を支援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366450863"/>
                  </a:ext>
                </a:extLst>
              </a:tr>
              <a:tr h="286618">
                <a:tc>
                  <a:txBody>
                    <a:bodyPr/>
                    <a:lstStyle/>
                    <a:p>
                      <a:pPr algn="l"/>
                      <a:r>
                        <a:rPr kumimoji="1" lang="en-US" altLang="ja-JP" sz="900" b="0" i="0" kern="1200">
                          <a:solidFill>
                            <a:schemeClr val="tx1"/>
                          </a:solidFill>
                          <a:effectLst/>
                          <a:latin typeface="+mn-ea"/>
                          <a:ea typeface="+mn-ea"/>
                          <a:cs typeface="+mn-cs"/>
                        </a:rPr>
                        <a:t>8.16 </a:t>
                      </a:r>
                      <a:r>
                        <a:rPr kumimoji="1" lang="ja-JP" altLang="en-US" sz="900" b="0" i="0" kern="1200">
                          <a:solidFill>
                            <a:schemeClr val="tx1"/>
                          </a:solidFill>
                          <a:effectLst/>
                          <a:latin typeface="+mn-ea"/>
                          <a:ea typeface="+mn-ea"/>
                          <a:cs typeface="+mn-cs"/>
                        </a:rPr>
                        <a:t>監視活動</a:t>
                      </a:r>
                      <a:endParaRPr kumimoji="1" lang="en-US" altLang="ja-JP" sz="900" b="0" i="0" kern="1200">
                        <a:solidFill>
                          <a:schemeClr val="tx1"/>
                        </a:solidFill>
                        <a:effectLst/>
                        <a:latin typeface="+mn-ea"/>
                        <a:ea typeface="+mn-ea"/>
                        <a:cs typeface="+mn-cs"/>
                      </a:endParaRP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情報セキュリティインシデントの可能性がある事象を評価するために、ネットワーク、システム及びアプリケーションについて異常な行動・動作がないか監視し、適切な処置を講じることが望ましい。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異常な行動・動作及び潜在する情報セキュリティインシデントを検出するため。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14627006"/>
                  </a:ext>
                </a:extLst>
              </a:tr>
              <a:tr h="286618">
                <a:tc>
                  <a:txBody>
                    <a:bodyPr/>
                    <a:lstStyle/>
                    <a:p>
                      <a:pPr algn="l"/>
                      <a:r>
                        <a:rPr kumimoji="1" lang="en-US" altLang="ja-JP" sz="900" b="0" i="0" kern="1200">
                          <a:solidFill>
                            <a:schemeClr val="tx1"/>
                          </a:solidFill>
                          <a:effectLst/>
                          <a:latin typeface="+mn-ea"/>
                          <a:ea typeface="+mn-ea"/>
                          <a:cs typeface="+mn-cs"/>
                        </a:rPr>
                        <a:t>8.17 </a:t>
                      </a:r>
                      <a:r>
                        <a:rPr kumimoji="1" lang="ja-JP" altLang="en-US" sz="900" b="0" i="0" kern="1200">
                          <a:solidFill>
                            <a:schemeClr val="tx1"/>
                          </a:solidFill>
                          <a:effectLst/>
                          <a:latin typeface="+mn-ea"/>
                          <a:ea typeface="+mn-ea"/>
                          <a:cs typeface="+mn-cs"/>
                        </a:rPr>
                        <a:t>クロックの同期</a:t>
                      </a:r>
                      <a:endParaRPr kumimoji="1" lang="en-US" altLang="ja-JP" sz="900" b="0" i="0" kern="1200">
                        <a:solidFill>
                          <a:schemeClr val="tx1"/>
                        </a:solidFill>
                        <a:effectLst/>
                        <a:latin typeface="+mn-ea"/>
                        <a:ea typeface="+mn-ea"/>
                        <a:cs typeface="+mn-cs"/>
                      </a:endParaRP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組織が使用する情報処理システムのクロックは、広く認められた時刻源と同期させることが望ましい。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セキュリティ関連の事象及びその他の記録されたデータの関係付け及び分析を可能にし、情報セキュリティインシデントの調査を支援するため。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767154813"/>
                  </a:ext>
                </a:extLst>
              </a:tr>
              <a:tr h="286618">
                <a:tc>
                  <a:txBody>
                    <a:bodyPr/>
                    <a:lstStyle/>
                    <a:p>
                      <a:pPr algn="l"/>
                      <a:r>
                        <a:rPr kumimoji="1" lang="en-US" altLang="ja-JP" sz="900" b="0" i="0" kern="1200">
                          <a:solidFill>
                            <a:schemeClr val="tx1"/>
                          </a:solidFill>
                          <a:effectLst/>
                          <a:latin typeface="+mn-ea"/>
                          <a:ea typeface="+mn-ea"/>
                          <a:cs typeface="+mn-cs"/>
                        </a:rPr>
                        <a:t>8.18 </a:t>
                      </a:r>
                      <a:r>
                        <a:rPr kumimoji="1" lang="ja-JP" altLang="en-US" sz="900" b="0" i="0" kern="1200">
                          <a:solidFill>
                            <a:schemeClr val="tx1"/>
                          </a:solidFill>
                          <a:effectLst/>
                          <a:latin typeface="+mn-ea"/>
                          <a:ea typeface="+mn-ea"/>
                          <a:cs typeface="+mn-cs"/>
                        </a:rPr>
                        <a:t>特権的なユーティリティプログラムの使用</a:t>
                      </a:r>
                      <a:endParaRPr kumimoji="1" lang="en-US" altLang="ja-JP" sz="900" b="0" i="0" kern="1200">
                        <a:solidFill>
                          <a:schemeClr val="tx1"/>
                        </a:solidFill>
                        <a:effectLst/>
                        <a:latin typeface="+mn-ea"/>
                        <a:ea typeface="+mn-ea"/>
                        <a:cs typeface="+mn-cs"/>
                      </a:endParaRP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システム及びアプリケーションによる制御を無効にすることのできるユーティリティプログラムの使用は、制限し、厳しく管理することが望ましい。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ユーティリティプログラムの使用が、システム及びアプリケーションについての情報セキュリティ管理策に害を与えないことを確実にするため。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530782140"/>
                  </a:ext>
                </a:extLst>
              </a:tr>
              <a:tr h="286618">
                <a:tc>
                  <a:txBody>
                    <a:bodyPr/>
                    <a:lstStyle/>
                    <a:p>
                      <a:pPr algn="l"/>
                      <a:r>
                        <a:rPr kumimoji="1" lang="en-US" altLang="ja-JP" sz="900" b="0" i="0" kern="1200">
                          <a:solidFill>
                            <a:schemeClr val="tx1"/>
                          </a:solidFill>
                          <a:effectLst/>
                          <a:latin typeface="+mn-ea"/>
                          <a:ea typeface="+mn-ea"/>
                          <a:cs typeface="+mn-cs"/>
                        </a:rPr>
                        <a:t>8.19 </a:t>
                      </a:r>
                      <a:r>
                        <a:rPr kumimoji="1" lang="ja-JP" altLang="en-US" sz="900" b="0" i="0" kern="1200">
                          <a:solidFill>
                            <a:schemeClr val="tx1"/>
                          </a:solidFill>
                          <a:effectLst/>
                          <a:latin typeface="+mn-ea"/>
                          <a:ea typeface="+mn-ea"/>
                          <a:cs typeface="+mn-cs"/>
                        </a:rPr>
                        <a:t>運用システムに関わるソフトウェアの導入</a:t>
                      </a:r>
                      <a:endParaRPr kumimoji="1" lang="en-US" altLang="ja-JP" sz="900" b="0" i="0" kern="1200">
                        <a:solidFill>
                          <a:schemeClr val="tx1"/>
                        </a:solidFill>
                        <a:effectLst/>
                        <a:latin typeface="+mn-ea"/>
                        <a:ea typeface="+mn-ea"/>
                        <a:cs typeface="+mn-cs"/>
                      </a:endParaRP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運用システムへのソフトウェアの導入をセキュリティを保って管理するための手順及び対策を実施することが望ましい。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運用システムの完全性の維持を確実にし、技術的脆弱性の悪用を防止するため。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3306650817"/>
                  </a:ext>
                </a:extLst>
              </a:tr>
              <a:tr h="286618">
                <a:tc>
                  <a:txBody>
                    <a:bodyPr/>
                    <a:lstStyle/>
                    <a:p>
                      <a:pPr algn="l"/>
                      <a:r>
                        <a:rPr kumimoji="1" lang="en-US" altLang="ja-JP" sz="900" b="0" i="0" kern="1200">
                          <a:solidFill>
                            <a:schemeClr val="tx1"/>
                          </a:solidFill>
                          <a:effectLst/>
                          <a:latin typeface="+mn-ea"/>
                          <a:ea typeface="+mn-ea"/>
                          <a:cs typeface="+mn-cs"/>
                        </a:rPr>
                        <a:t>8.20 </a:t>
                      </a:r>
                      <a:r>
                        <a:rPr kumimoji="1" lang="ja-JP" altLang="en-US" sz="900" b="0" i="0" kern="1200">
                          <a:solidFill>
                            <a:schemeClr val="tx1"/>
                          </a:solidFill>
                          <a:effectLst/>
                          <a:latin typeface="+mn-ea"/>
                          <a:ea typeface="+mn-ea"/>
                          <a:cs typeface="+mn-cs"/>
                        </a:rPr>
                        <a:t>ネットワークのセキュリティ</a:t>
                      </a:r>
                      <a:endParaRPr kumimoji="1" lang="en-US" altLang="ja-JP" sz="900" b="0" i="0" kern="1200">
                        <a:solidFill>
                          <a:schemeClr val="tx1"/>
                        </a:solidFill>
                        <a:effectLst/>
                        <a:latin typeface="+mn-ea"/>
                        <a:ea typeface="+mn-ea"/>
                        <a:cs typeface="+mn-cs"/>
                      </a:endParaRP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システム及びアプリケーション内の情報を保護するために、ネットワーク及びネットワーク装置のセキュリティを保ち、管理し、制御することが望ましい。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ネットワーク及びそれをサポートする情報処理施設における情報を、ネットワークを通じた危険から保護するため。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555799942"/>
                  </a:ext>
                </a:extLst>
              </a:tr>
              <a:tr h="286618">
                <a:tc>
                  <a:txBody>
                    <a:bodyPr/>
                    <a:lstStyle/>
                    <a:p>
                      <a:pPr algn="l"/>
                      <a:r>
                        <a:rPr kumimoji="1" lang="en-US" altLang="ja-JP" sz="900" b="0" i="0" kern="1200">
                          <a:solidFill>
                            <a:schemeClr val="tx1"/>
                          </a:solidFill>
                          <a:effectLst/>
                          <a:latin typeface="+mn-ea"/>
                          <a:ea typeface="+mn-ea"/>
                          <a:cs typeface="+mn-cs"/>
                        </a:rPr>
                        <a:t>8.21 </a:t>
                      </a:r>
                      <a:r>
                        <a:rPr kumimoji="1" lang="ja-JP" altLang="en-US" sz="900" b="0" i="0" kern="1200">
                          <a:solidFill>
                            <a:schemeClr val="tx1"/>
                          </a:solidFill>
                          <a:effectLst/>
                          <a:latin typeface="+mn-ea"/>
                          <a:ea typeface="+mn-ea"/>
                          <a:cs typeface="+mn-cs"/>
                        </a:rPr>
                        <a:t>ネットワークサービスのセキュリティ</a:t>
                      </a:r>
                      <a:endParaRPr kumimoji="1" lang="en-US" altLang="ja-JP" sz="900" b="0" i="0" kern="1200">
                        <a:solidFill>
                          <a:schemeClr val="tx1"/>
                        </a:solidFill>
                        <a:effectLst/>
                        <a:latin typeface="+mn-ea"/>
                        <a:ea typeface="+mn-ea"/>
                        <a:cs typeface="+mn-cs"/>
                      </a:endParaRP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ネットワークサービスについて、セキュリティ機能、サービスレベル及びサービスの要求事項を特定し、実装し、監視することが望ましい。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dirty="0">
                          <a:solidFill>
                            <a:schemeClr val="tx1"/>
                          </a:solidFill>
                          <a:effectLst/>
                          <a:latin typeface="+mn-ea"/>
                          <a:ea typeface="+mn-ea"/>
                          <a:cs typeface="+mn-cs"/>
                        </a:rPr>
                        <a:t>ネットワークサービスの使用におけるセキュリティを確実にするため。</a:t>
                      </a:r>
                      <a:endParaRPr kumimoji="1" lang="en-US" altLang="ja-JP" sz="900" b="0" i="0" kern="1200" dirty="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131575411"/>
                  </a:ext>
                </a:extLst>
              </a:tr>
            </a:tbl>
          </a:graphicData>
        </a:graphic>
      </p:graphicFrame>
      <p:sp>
        <p:nvSpPr>
          <p:cNvPr id="5" name="スライド番号プレースホルダー 5">
            <a:extLst>
              <a:ext uri="{FF2B5EF4-FFF2-40B4-BE49-F238E27FC236}">
                <a16:creationId xmlns:a16="http://schemas.microsoft.com/office/drawing/2014/main" id="{DC87F8AA-EA53-3ABC-9C5E-95330C8A3CCC}"/>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387</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1">
            <a:extLst>
              <a:ext uri="{FF2B5EF4-FFF2-40B4-BE49-F238E27FC236}">
                <a16:creationId xmlns:a16="http://schemas.microsoft.com/office/drawing/2014/main" id="{68DF5BAC-4600-02B8-975E-FD2F978E1688}"/>
              </a:ext>
            </a:extLst>
          </p:cNvPr>
          <p:cNvSpPr>
            <a:spLocks noGrp="1"/>
          </p:cNvSpPr>
          <p:nvPr>
            <p:ph type="body" sz="quarter" idx="32"/>
          </p:nvPr>
        </p:nvSpPr>
        <p:spPr>
          <a:xfrm>
            <a:off x="622800" y="774648"/>
            <a:ext cx="5612400" cy="381000"/>
          </a:xfrm>
        </p:spPr>
        <p:txBody>
          <a:bodyPr/>
          <a:lstStyle/>
          <a:p>
            <a:r>
              <a:rPr kumimoji="1" lang="en-US" altLang="ja-JP" sz="1600" u="sng" baseline="0">
                <a:solidFill>
                  <a:schemeClr val="tx1"/>
                </a:solidFill>
                <a:uFill>
                  <a:solidFill>
                    <a:schemeClr val="bg1"/>
                  </a:solidFill>
                </a:uFill>
                <a:latin typeface="+mn-ea"/>
                <a:ea typeface="+mn-ea"/>
                <a:hlinkClick r:id="rId2" action="ppaction://hlinksldjump"/>
              </a:rPr>
              <a:t>1. ISO/IEC 27002:2022 </a:t>
            </a:r>
            <a:r>
              <a:rPr kumimoji="1" lang="ja-JP" altLang="en-US" sz="1600" u="sng" baseline="0">
                <a:solidFill>
                  <a:schemeClr val="tx1"/>
                </a:solidFill>
                <a:uFill>
                  <a:solidFill>
                    <a:schemeClr val="bg1"/>
                  </a:solidFill>
                </a:uFill>
                <a:latin typeface="+mn-ea"/>
                <a:ea typeface="+mn-ea"/>
                <a:hlinkClick r:id="rId2" action="ppaction://hlinksldjump"/>
              </a:rPr>
              <a:t>管理策と目的</a:t>
            </a:r>
            <a:endParaRPr kumimoji="1" lang="ja-JP" altLang="en-US" sz="1600" u="sng" baseline="0">
              <a:solidFill>
                <a:schemeClr val="tx1"/>
              </a:solidFill>
              <a:uFill>
                <a:solidFill>
                  <a:schemeClr val="bg1"/>
                </a:solidFill>
              </a:uFill>
              <a:latin typeface="+mn-ea"/>
              <a:ea typeface="+mn-ea"/>
            </a:endParaRPr>
          </a:p>
        </p:txBody>
      </p:sp>
    </p:spTree>
    <p:extLst>
      <p:ext uri="{BB962C8B-B14F-4D97-AF65-F5344CB8AC3E}">
        <p14:creationId xmlns:p14="http://schemas.microsoft.com/office/powerpoint/2010/main" val="1938583737"/>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25">
            <a:extLst>
              <a:ext uri="{FF2B5EF4-FFF2-40B4-BE49-F238E27FC236}">
                <a16:creationId xmlns:a16="http://schemas.microsoft.com/office/drawing/2014/main" id="{84F26097-B063-CB4B-2539-2AF415F16CB3}"/>
              </a:ext>
            </a:extLst>
          </p:cNvPr>
          <p:cNvGraphicFramePr>
            <a:graphicFrameLocks noGrp="1"/>
          </p:cNvGraphicFramePr>
          <p:nvPr>
            <p:extLst>
              <p:ext uri="{D42A27DB-BD31-4B8C-83A1-F6EECF244321}">
                <p14:modId xmlns:p14="http://schemas.microsoft.com/office/powerpoint/2010/main" val="2849973240"/>
              </p:ext>
            </p:extLst>
          </p:nvPr>
        </p:nvGraphicFramePr>
        <p:xfrm>
          <a:off x="622800" y="1440000"/>
          <a:ext cx="5612400" cy="7680960"/>
        </p:xfrm>
        <a:graphic>
          <a:graphicData uri="http://schemas.openxmlformats.org/drawingml/2006/table">
            <a:tbl>
              <a:tblPr firstRow="1" bandRow="1">
                <a:tableStyleId>{5940675A-B579-460E-94D1-54222C63F5DA}</a:tableStyleId>
              </a:tblPr>
              <a:tblGrid>
                <a:gridCol w="1874798">
                  <a:extLst>
                    <a:ext uri="{9D8B030D-6E8A-4147-A177-3AD203B41FA5}">
                      <a16:colId xmlns:a16="http://schemas.microsoft.com/office/drawing/2014/main" val="2189690052"/>
                    </a:ext>
                  </a:extLst>
                </a:gridCol>
                <a:gridCol w="1870050">
                  <a:extLst>
                    <a:ext uri="{9D8B030D-6E8A-4147-A177-3AD203B41FA5}">
                      <a16:colId xmlns:a16="http://schemas.microsoft.com/office/drawing/2014/main" val="3795967563"/>
                    </a:ext>
                  </a:extLst>
                </a:gridCol>
                <a:gridCol w="1867552">
                  <a:extLst>
                    <a:ext uri="{9D8B030D-6E8A-4147-A177-3AD203B41FA5}">
                      <a16:colId xmlns:a16="http://schemas.microsoft.com/office/drawing/2014/main" val="1728676998"/>
                    </a:ext>
                  </a:extLst>
                </a:gridCol>
              </a:tblGrid>
              <a:tr h="0">
                <a:tc gridSpan="3">
                  <a:txBody>
                    <a:bodyPr/>
                    <a:lstStyle/>
                    <a:p>
                      <a:pPr algn="l"/>
                      <a:r>
                        <a:rPr kumimoji="1" lang="en-US" altLang="ja-JP" sz="900" b="1">
                          <a:solidFill>
                            <a:schemeClr val="bg1"/>
                          </a:solidFill>
                          <a:latin typeface="+mn-ea"/>
                          <a:ea typeface="+mn-ea"/>
                        </a:rPr>
                        <a:t>8.</a:t>
                      </a:r>
                      <a:r>
                        <a:rPr kumimoji="1" lang="ja-JP" altLang="en-US" sz="900" b="1">
                          <a:solidFill>
                            <a:schemeClr val="bg1"/>
                          </a:solidFill>
                          <a:latin typeface="+mn-ea"/>
                          <a:ea typeface="+mn-ea"/>
                        </a:rPr>
                        <a:t>技術的管理策</a:t>
                      </a:r>
                    </a:p>
                  </a:txBody>
                  <a:tcPr anchor="ctr">
                    <a:solidFill>
                      <a:schemeClr val="accent5">
                        <a:lumMod val="75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4">
                        <a:lumMod val="40000"/>
                        <a:lumOff val="60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469890612"/>
                  </a:ext>
                </a:extLst>
              </a:tr>
              <a:tr h="0">
                <a:tc>
                  <a:txBody>
                    <a:bodyPr/>
                    <a:lstStyle/>
                    <a:p>
                      <a:pPr algn="l"/>
                      <a:r>
                        <a:rPr kumimoji="1" lang="ja-JP" altLang="en-US" sz="900" b="1">
                          <a:solidFill>
                            <a:schemeClr val="bg1"/>
                          </a:solidFill>
                          <a:latin typeface="+mn-ea"/>
                          <a:ea typeface="+mn-ea"/>
                        </a:rPr>
                        <a:t>標題</a:t>
                      </a:r>
                    </a:p>
                  </a:txBody>
                  <a:tcPr anchor="ctr">
                    <a:solidFill>
                      <a:schemeClr val="accent5">
                        <a:lumMod val="75000"/>
                      </a:schemeClr>
                    </a:solidFill>
                  </a:tcPr>
                </a:tc>
                <a:tc>
                  <a:txBody>
                    <a:bodyPr/>
                    <a:lstStyle/>
                    <a:p>
                      <a:pPr algn="l"/>
                      <a:r>
                        <a:rPr kumimoji="1" lang="ja-JP" altLang="en-US" sz="900" b="1">
                          <a:solidFill>
                            <a:schemeClr val="bg1"/>
                          </a:solidFill>
                          <a:latin typeface="+mn-ea"/>
                          <a:ea typeface="+mn-ea"/>
                        </a:rPr>
                        <a:t>管理策</a:t>
                      </a:r>
                    </a:p>
                  </a:txBody>
                  <a:tcPr anchor="ctr">
                    <a:solidFill>
                      <a:schemeClr val="accent5">
                        <a:lumMod val="75000"/>
                      </a:schemeClr>
                    </a:solidFill>
                  </a:tcPr>
                </a:tc>
                <a:tc>
                  <a:txBody>
                    <a:bodyPr/>
                    <a:lstStyle/>
                    <a:p>
                      <a:pPr algn="l"/>
                      <a:r>
                        <a:rPr kumimoji="1" lang="ja-JP" altLang="en-US" sz="900" b="1">
                          <a:solidFill>
                            <a:schemeClr val="bg1"/>
                          </a:solidFill>
                          <a:latin typeface="+mn-ea"/>
                          <a:ea typeface="+mn-ea"/>
                        </a:rPr>
                        <a:t>目的</a:t>
                      </a:r>
                    </a:p>
                  </a:txBody>
                  <a:tcPr anchor="ctr">
                    <a:solidFill>
                      <a:schemeClr val="accent5">
                        <a:lumMod val="75000"/>
                      </a:schemeClr>
                    </a:solidFill>
                  </a:tcPr>
                </a:tc>
                <a:extLst>
                  <a:ext uri="{0D108BD9-81ED-4DB2-BD59-A6C34878D82A}">
                    <a16:rowId xmlns:a16="http://schemas.microsoft.com/office/drawing/2014/main" val="1126628055"/>
                  </a:ext>
                </a:extLst>
              </a:tr>
              <a:tr h="286618">
                <a:tc>
                  <a:txBody>
                    <a:bodyPr/>
                    <a:lstStyle/>
                    <a:p>
                      <a:pPr algn="l"/>
                      <a:r>
                        <a:rPr kumimoji="1" lang="en-US" altLang="ja-JP" sz="900" b="0" i="0" kern="1200">
                          <a:solidFill>
                            <a:schemeClr val="tx1"/>
                          </a:solidFill>
                          <a:effectLst/>
                          <a:latin typeface="+mn-ea"/>
                          <a:ea typeface="+mn-ea"/>
                          <a:cs typeface="+mn-cs"/>
                        </a:rPr>
                        <a:t>8.22 </a:t>
                      </a:r>
                      <a:r>
                        <a:rPr kumimoji="1" lang="ja-JP" altLang="en-US" sz="900" b="0" i="0" kern="1200">
                          <a:solidFill>
                            <a:schemeClr val="tx1"/>
                          </a:solidFill>
                          <a:effectLst/>
                          <a:latin typeface="+mn-ea"/>
                          <a:ea typeface="+mn-ea"/>
                          <a:cs typeface="+mn-cs"/>
                        </a:rPr>
                        <a:t>ネットワークの分離</a:t>
                      </a:r>
                      <a:endParaRPr kumimoji="1" lang="en-US" altLang="ja-JP" sz="900" b="0" i="0" kern="1200">
                        <a:solidFill>
                          <a:schemeClr val="tx1"/>
                        </a:solidFill>
                        <a:effectLst/>
                        <a:latin typeface="+mn-ea"/>
                        <a:ea typeface="+mn-ea"/>
                        <a:cs typeface="+mn-cs"/>
                      </a:endParaRP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情報サービス、利用者及び情報システムは、組織のネットワーク上で、グループごとに分離することが望ましい。</a:t>
                      </a:r>
                      <a:endParaRPr kumimoji="1" lang="en-US" altLang="ja-JP" sz="9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業務の要求に基づいて、ネットワークをセキュリティ境界で分割し、それらの間のトラフィックを管理するため。</a:t>
                      </a:r>
                      <a:endParaRPr kumimoji="1" lang="en-US" altLang="ja-JP" sz="9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410181244"/>
                  </a:ext>
                </a:extLst>
              </a:tr>
              <a:tr h="286618">
                <a:tc>
                  <a:txBody>
                    <a:bodyPr/>
                    <a:lstStyle/>
                    <a:p>
                      <a:pPr algn="l"/>
                      <a:r>
                        <a:rPr kumimoji="1" lang="en-US" altLang="ja-JP" sz="900" b="0" i="0" kern="1200">
                          <a:solidFill>
                            <a:schemeClr val="tx1"/>
                          </a:solidFill>
                          <a:effectLst/>
                          <a:latin typeface="+mn-ea"/>
                          <a:ea typeface="+mn-ea"/>
                          <a:cs typeface="+mn-cs"/>
                        </a:rPr>
                        <a:t>8.23 </a:t>
                      </a:r>
                      <a:r>
                        <a:rPr kumimoji="1" lang="ja-JP" altLang="en-US" sz="900" b="0" i="0" kern="1200">
                          <a:solidFill>
                            <a:schemeClr val="tx1"/>
                          </a:solidFill>
                          <a:effectLst/>
                          <a:latin typeface="+mn-ea"/>
                          <a:ea typeface="+mn-ea"/>
                          <a:cs typeface="+mn-cs"/>
                        </a:rPr>
                        <a:t>ウェブ・フィルタリング</a:t>
                      </a:r>
                      <a:endParaRPr kumimoji="1" lang="en-US" altLang="ja-JP" sz="900" b="0" i="0" kern="1200">
                        <a:solidFill>
                          <a:schemeClr val="tx1"/>
                        </a:solidFill>
                        <a:effectLst/>
                        <a:latin typeface="+mn-ea"/>
                        <a:ea typeface="+mn-ea"/>
                        <a:cs typeface="+mn-cs"/>
                      </a:endParaRP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悪意のあるコンテンツにさらされることを減らすために、外部ウェブサイトへのアクセスを管理することが望ましい。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システムがマルウェアによって危険にさらされることを防ぎ、認可されていないウェブ資源へのアクセスを防止するため。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366450863"/>
                  </a:ext>
                </a:extLst>
              </a:tr>
              <a:tr h="286618">
                <a:tc>
                  <a:txBody>
                    <a:bodyPr/>
                    <a:lstStyle/>
                    <a:p>
                      <a:pPr algn="l"/>
                      <a:r>
                        <a:rPr kumimoji="1" lang="en-US" altLang="ja-JP" sz="900" b="0" i="0" kern="1200" dirty="0">
                          <a:solidFill>
                            <a:schemeClr val="tx1"/>
                          </a:solidFill>
                          <a:effectLst/>
                          <a:latin typeface="+mn-ea"/>
                          <a:ea typeface="+mn-ea"/>
                          <a:cs typeface="+mn-cs"/>
                        </a:rPr>
                        <a:t>8.24 </a:t>
                      </a:r>
                      <a:r>
                        <a:rPr kumimoji="1" lang="ja-JP" altLang="en-US" sz="900" b="0" i="0" kern="1200" dirty="0">
                          <a:solidFill>
                            <a:schemeClr val="tx1"/>
                          </a:solidFill>
                          <a:effectLst/>
                          <a:latin typeface="+mn-ea"/>
                          <a:ea typeface="+mn-ea"/>
                          <a:cs typeface="+mn-cs"/>
                        </a:rPr>
                        <a:t>暗号の使用</a:t>
                      </a:r>
                      <a:endParaRPr kumimoji="1" lang="en-US" altLang="ja-JP" sz="900" b="0" i="0" kern="1200" dirty="0">
                        <a:solidFill>
                          <a:schemeClr val="tx1"/>
                        </a:solidFill>
                        <a:effectLst/>
                        <a:latin typeface="+mn-ea"/>
                        <a:ea typeface="+mn-ea"/>
                        <a:cs typeface="+mn-cs"/>
                      </a:endParaRP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暗号鍵の管理を含む、暗号の効果的な利用のための規則を定め、実装することが望ましい。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業務及び情報セキュリティの要求事項に従い、暗号に関連する法令、規制及び契約上の要求事項を考慮して、情報の機密性、真正性または完全性を保護するための暗号の適切かつ効果的な使用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14627006"/>
                  </a:ext>
                </a:extLst>
              </a:tr>
              <a:tr h="286618">
                <a:tc>
                  <a:txBody>
                    <a:bodyPr/>
                    <a:lstStyle/>
                    <a:p>
                      <a:pPr algn="l"/>
                      <a:r>
                        <a:rPr kumimoji="1" lang="en-US" altLang="ja-JP" sz="900" b="0" i="0" kern="1200">
                          <a:solidFill>
                            <a:schemeClr val="tx1"/>
                          </a:solidFill>
                          <a:effectLst/>
                          <a:latin typeface="+mn-ea"/>
                          <a:ea typeface="+mn-ea"/>
                          <a:cs typeface="+mn-cs"/>
                        </a:rPr>
                        <a:t>8.25 </a:t>
                      </a:r>
                      <a:r>
                        <a:rPr kumimoji="1" lang="ja-JP" altLang="en-US" sz="900" b="0" i="0" kern="1200">
                          <a:solidFill>
                            <a:schemeClr val="tx1"/>
                          </a:solidFill>
                          <a:effectLst/>
                          <a:latin typeface="+mn-ea"/>
                          <a:ea typeface="+mn-ea"/>
                          <a:cs typeface="+mn-cs"/>
                        </a:rPr>
                        <a:t>セキュリティに配慮した開発のライフサイクル</a:t>
                      </a:r>
                      <a:endParaRPr kumimoji="1" lang="en-US" altLang="ja-JP" sz="900" b="0" i="0" kern="1200">
                        <a:solidFill>
                          <a:schemeClr val="tx1"/>
                        </a:solidFill>
                        <a:effectLst/>
                        <a:latin typeface="+mn-ea"/>
                        <a:ea typeface="+mn-ea"/>
                        <a:cs typeface="+mn-cs"/>
                      </a:endParaRP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ソフトウェア及びシステムのセキュリティに配慮した開発のための規則を確立し、適用することが望ましい。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情報セキュリティを、ソフトウェア及びシステムのセキュリティに配慮した開発ライフサイクルにおいて設計し、実装することを確実にするため。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767154813"/>
                  </a:ext>
                </a:extLst>
              </a:tr>
              <a:tr h="286618">
                <a:tc>
                  <a:txBody>
                    <a:bodyPr/>
                    <a:lstStyle/>
                    <a:p>
                      <a:pPr algn="l"/>
                      <a:r>
                        <a:rPr kumimoji="1" lang="en-US" altLang="ja-JP" sz="900" b="0" i="0" kern="1200">
                          <a:solidFill>
                            <a:schemeClr val="tx1"/>
                          </a:solidFill>
                          <a:effectLst/>
                          <a:latin typeface="+mn-ea"/>
                          <a:ea typeface="+mn-ea"/>
                          <a:cs typeface="+mn-cs"/>
                        </a:rPr>
                        <a:t>8.26 </a:t>
                      </a:r>
                      <a:r>
                        <a:rPr kumimoji="1" lang="ja-JP" altLang="en-US" sz="900" b="0" i="0" kern="1200">
                          <a:solidFill>
                            <a:schemeClr val="tx1"/>
                          </a:solidFill>
                          <a:effectLst/>
                          <a:latin typeface="+mn-ea"/>
                          <a:ea typeface="+mn-ea"/>
                          <a:cs typeface="+mn-cs"/>
                        </a:rPr>
                        <a:t>アプリケーションのセキュリティの要求事項</a:t>
                      </a:r>
                      <a:endParaRPr kumimoji="1" lang="en-US" altLang="ja-JP" sz="900" b="0" i="0" kern="1200">
                        <a:solidFill>
                          <a:schemeClr val="tx1"/>
                        </a:solidFill>
                        <a:effectLst/>
                        <a:latin typeface="+mn-ea"/>
                        <a:ea typeface="+mn-ea"/>
                        <a:cs typeface="+mn-cs"/>
                      </a:endParaRP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アプリケーションを開発または取得する場合、情報セキュリティ要求事項を特定し、規定し、承認することが望ましい。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アプリケーションを開発または取得する場合、すべての情報セキュリティ要求事項を特定し、対応することを確実にするため。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530782140"/>
                  </a:ext>
                </a:extLst>
              </a:tr>
              <a:tr h="286618">
                <a:tc>
                  <a:txBody>
                    <a:bodyPr/>
                    <a:lstStyle/>
                    <a:p>
                      <a:pPr algn="l"/>
                      <a:r>
                        <a:rPr kumimoji="1" lang="en-US" altLang="ja-JP" sz="900" b="0" i="0" kern="1200">
                          <a:solidFill>
                            <a:schemeClr val="tx1"/>
                          </a:solidFill>
                          <a:effectLst/>
                          <a:latin typeface="+mn-ea"/>
                          <a:ea typeface="+mn-ea"/>
                          <a:cs typeface="+mn-cs"/>
                        </a:rPr>
                        <a:t>8.27 </a:t>
                      </a:r>
                      <a:r>
                        <a:rPr kumimoji="1" lang="ja-JP" altLang="en-US" sz="900" b="0" i="0" kern="1200">
                          <a:solidFill>
                            <a:schemeClr val="tx1"/>
                          </a:solidFill>
                          <a:effectLst/>
                          <a:latin typeface="+mn-ea"/>
                          <a:ea typeface="+mn-ea"/>
                          <a:cs typeface="+mn-cs"/>
                        </a:rPr>
                        <a:t>セキュリティに配慮したシステムアーキテクチャ及びシステム構築の原則</a:t>
                      </a:r>
                      <a:endParaRPr kumimoji="1" lang="en-US" altLang="ja-JP" sz="900" b="0" i="0" kern="1200">
                        <a:solidFill>
                          <a:schemeClr val="tx1"/>
                        </a:solidFill>
                        <a:effectLst/>
                        <a:latin typeface="+mn-ea"/>
                        <a:ea typeface="+mn-ea"/>
                        <a:cs typeface="+mn-cs"/>
                      </a:endParaRP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セキュリティに配慮したシステムを構築するための原則を確立し、文書化し、維持し、すべての情報システムの開発活動に対して適用することが望ましい。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情報システムが、開発のライフサイクルにおいてセキュリティに配慮して設計、実装及び運用されることを確実にするため。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555799942"/>
                  </a:ext>
                </a:extLst>
              </a:tr>
              <a:tr h="286618">
                <a:tc>
                  <a:txBody>
                    <a:bodyPr/>
                    <a:lstStyle/>
                    <a:p>
                      <a:pPr algn="l"/>
                      <a:r>
                        <a:rPr kumimoji="1" lang="en-US" altLang="ja-JP" sz="900" b="0" i="0" kern="1200">
                          <a:solidFill>
                            <a:schemeClr val="tx1"/>
                          </a:solidFill>
                          <a:effectLst/>
                          <a:latin typeface="+mn-ea"/>
                          <a:ea typeface="+mn-ea"/>
                          <a:cs typeface="+mn-cs"/>
                        </a:rPr>
                        <a:t>8.28 </a:t>
                      </a:r>
                      <a:r>
                        <a:rPr kumimoji="1" lang="ja-JP" altLang="en-US" sz="900" b="0" i="0" kern="1200">
                          <a:solidFill>
                            <a:schemeClr val="tx1"/>
                          </a:solidFill>
                          <a:effectLst/>
                          <a:latin typeface="+mn-ea"/>
                          <a:ea typeface="+mn-ea"/>
                          <a:cs typeface="+mn-cs"/>
                        </a:rPr>
                        <a:t>セキュリティに配慮したコーディング</a:t>
                      </a:r>
                      <a:endParaRPr kumimoji="1" lang="en-US" altLang="ja-JP" sz="900" b="0" i="0" kern="1200">
                        <a:solidFill>
                          <a:schemeClr val="tx1"/>
                        </a:solidFill>
                        <a:effectLst/>
                        <a:latin typeface="+mn-ea"/>
                        <a:ea typeface="+mn-ea"/>
                        <a:cs typeface="+mn-cs"/>
                      </a:endParaRP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セキュリティに配慮したコーディングの原則をソフトウェア開発に適用することが望ましい。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ソフトウェアがセキュリティに配慮して書かれ、それによってソフトウェアの潜在的な情報セキュリティの脆弱性の数を減らすことを確実にするため。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4237777731"/>
                  </a:ext>
                </a:extLst>
              </a:tr>
              <a:tr h="286618">
                <a:tc>
                  <a:txBody>
                    <a:bodyPr/>
                    <a:lstStyle/>
                    <a:p>
                      <a:pPr algn="l"/>
                      <a:r>
                        <a:rPr kumimoji="1" lang="en-US" altLang="ja-JP" sz="900" b="0" i="0" kern="1200">
                          <a:solidFill>
                            <a:schemeClr val="tx1"/>
                          </a:solidFill>
                          <a:effectLst/>
                          <a:latin typeface="+mn-ea"/>
                          <a:ea typeface="+mn-ea"/>
                          <a:cs typeface="+mn-cs"/>
                        </a:rPr>
                        <a:t>8.29 </a:t>
                      </a:r>
                      <a:r>
                        <a:rPr kumimoji="1" lang="ja-JP" altLang="en-US" sz="900" b="0" i="0" kern="1200">
                          <a:solidFill>
                            <a:schemeClr val="tx1"/>
                          </a:solidFill>
                          <a:effectLst/>
                          <a:latin typeface="+mn-ea"/>
                          <a:ea typeface="+mn-ea"/>
                          <a:cs typeface="+mn-cs"/>
                        </a:rPr>
                        <a:t>開発及び受け入れにおけるセキュリティ試験</a:t>
                      </a:r>
                      <a:endParaRPr kumimoji="1" lang="en-US" altLang="ja-JP" sz="900" b="0" i="0" kern="1200">
                        <a:solidFill>
                          <a:schemeClr val="tx1"/>
                        </a:solidFill>
                        <a:effectLst/>
                        <a:latin typeface="+mn-ea"/>
                        <a:ea typeface="+mn-ea"/>
                        <a:cs typeface="+mn-cs"/>
                      </a:endParaRP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セキュリティ試験のプロセスを開発のライフサイクルにおいて定義し実施することが望ましい。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アプリケーションまたはコードを運用環境に導入するときに、情報セキュリティ要求事項が満たされているかどうかの妥当性確認をするため。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3450381354"/>
                  </a:ext>
                </a:extLst>
              </a:tr>
              <a:tr h="286618">
                <a:tc>
                  <a:txBody>
                    <a:bodyPr/>
                    <a:lstStyle/>
                    <a:p>
                      <a:pPr algn="l"/>
                      <a:r>
                        <a:rPr kumimoji="1" lang="en-US" altLang="ja-JP" sz="900" b="0" i="0" kern="1200">
                          <a:solidFill>
                            <a:schemeClr val="tx1"/>
                          </a:solidFill>
                          <a:effectLst/>
                          <a:latin typeface="+mn-ea"/>
                          <a:ea typeface="+mn-ea"/>
                          <a:cs typeface="+mn-cs"/>
                        </a:rPr>
                        <a:t>8.30 </a:t>
                      </a:r>
                      <a:r>
                        <a:rPr kumimoji="1" lang="ja-JP" altLang="en-US" sz="900" b="0" i="0" kern="1200">
                          <a:solidFill>
                            <a:schemeClr val="tx1"/>
                          </a:solidFill>
                          <a:effectLst/>
                          <a:latin typeface="+mn-ea"/>
                          <a:ea typeface="+mn-ea"/>
                          <a:cs typeface="+mn-cs"/>
                        </a:rPr>
                        <a:t>外部委託による開発</a:t>
                      </a:r>
                      <a:endParaRPr kumimoji="1" lang="en-US" altLang="ja-JP" sz="900" b="0" i="0" kern="1200">
                        <a:solidFill>
                          <a:schemeClr val="tx1"/>
                        </a:solidFill>
                        <a:effectLst/>
                        <a:latin typeface="+mn-ea"/>
                        <a:ea typeface="+mn-ea"/>
                        <a:cs typeface="+mn-cs"/>
                      </a:endParaRP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組織は、外部委託したシステム開発に関する活動を指導、監視及びレビューすることが望ましい。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組織が要求する情報セキュリティ対策が、外部委託したシステム開発で実施されることを確実にするため。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199457334"/>
                  </a:ext>
                </a:extLst>
              </a:tr>
              <a:tr h="286618">
                <a:tc>
                  <a:txBody>
                    <a:bodyPr/>
                    <a:lstStyle/>
                    <a:p>
                      <a:pPr algn="l"/>
                      <a:r>
                        <a:rPr kumimoji="1" lang="en-US" altLang="ja-JP" sz="900" b="0" i="0" kern="1200">
                          <a:solidFill>
                            <a:schemeClr val="tx1"/>
                          </a:solidFill>
                          <a:effectLst/>
                          <a:latin typeface="+mn-ea"/>
                          <a:ea typeface="+mn-ea"/>
                          <a:cs typeface="+mn-cs"/>
                        </a:rPr>
                        <a:t>8.31 </a:t>
                      </a:r>
                      <a:r>
                        <a:rPr kumimoji="1" lang="ja-JP" altLang="en-US" sz="900" b="0" i="0" kern="1200">
                          <a:solidFill>
                            <a:schemeClr val="tx1"/>
                          </a:solidFill>
                          <a:effectLst/>
                          <a:latin typeface="+mn-ea"/>
                          <a:ea typeface="+mn-ea"/>
                          <a:cs typeface="+mn-cs"/>
                        </a:rPr>
                        <a:t>開発環境、試験環境及び運用環境の分離</a:t>
                      </a:r>
                      <a:endParaRPr kumimoji="1" lang="en-US" altLang="ja-JP" sz="900" b="0" i="0" kern="1200">
                        <a:solidFill>
                          <a:schemeClr val="tx1"/>
                        </a:solidFill>
                        <a:effectLst/>
                        <a:latin typeface="+mn-ea"/>
                        <a:ea typeface="+mn-ea"/>
                        <a:cs typeface="+mn-cs"/>
                      </a:endParaRP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開発環境、試験環境及び運用環境は、分離してセキュリティを保つことが望ましい。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dirty="0">
                          <a:solidFill>
                            <a:schemeClr val="tx1"/>
                          </a:solidFill>
                          <a:effectLst/>
                          <a:latin typeface="+mn-ea"/>
                          <a:ea typeface="+mn-ea"/>
                          <a:cs typeface="+mn-cs"/>
                        </a:rPr>
                        <a:t>開発活動及び試験活動による危険から運用環境及びそのデータを保護するため。</a:t>
                      </a:r>
                      <a:endParaRPr kumimoji="1" lang="en-US" altLang="ja-JP" sz="900" b="0" i="0" kern="1200" dirty="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2512434664"/>
                  </a:ext>
                </a:extLst>
              </a:tr>
            </a:tbl>
          </a:graphicData>
        </a:graphic>
      </p:graphicFrame>
      <p:sp>
        <p:nvSpPr>
          <p:cNvPr id="5" name="テキスト ボックス 4">
            <a:extLst>
              <a:ext uri="{FF2B5EF4-FFF2-40B4-BE49-F238E27FC236}">
                <a16:creationId xmlns:a16="http://schemas.microsoft.com/office/drawing/2014/main" id="{E72349B0-486D-FC84-8857-CCB2D617CCED}"/>
              </a:ext>
            </a:extLst>
          </p:cNvPr>
          <p:cNvSpPr txBox="1"/>
          <p:nvPr/>
        </p:nvSpPr>
        <p:spPr>
          <a:xfrm>
            <a:off x="622800" y="9290642"/>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JSA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 27002:2022</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情報セキュリティ、サイバーセキュリティ及びプライバシー保護－情報セキュリティ管理策」を基に作成</a:t>
            </a:r>
          </a:p>
        </p:txBody>
      </p:sp>
      <p:sp>
        <p:nvSpPr>
          <p:cNvPr id="3" name="スライド番号プレースホルダー 5">
            <a:extLst>
              <a:ext uri="{FF2B5EF4-FFF2-40B4-BE49-F238E27FC236}">
                <a16:creationId xmlns:a16="http://schemas.microsoft.com/office/drawing/2014/main" id="{FFF0FBD9-47D3-7660-5412-2D8F347E4DFC}"/>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388</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1">
            <a:extLst>
              <a:ext uri="{FF2B5EF4-FFF2-40B4-BE49-F238E27FC236}">
                <a16:creationId xmlns:a16="http://schemas.microsoft.com/office/drawing/2014/main" id="{A4961F19-7CE5-5ABD-2E17-8D4F196BADEE}"/>
              </a:ext>
            </a:extLst>
          </p:cNvPr>
          <p:cNvSpPr>
            <a:spLocks noGrp="1"/>
          </p:cNvSpPr>
          <p:nvPr>
            <p:ph type="body" sz="quarter" idx="32"/>
          </p:nvPr>
        </p:nvSpPr>
        <p:spPr>
          <a:xfrm>
            <a:off x="622800" y="774648"/>
            <a:ext cx="5612400" cy="381000"/>
          </a:xfrm>
        </p:spPr>
        <p:txBody>
          <a:bodyPr/>
          <a:lstStyle/>
          <a:p>
            <a:r>
              <a:rPr kumimoji="1" lang="en-US" altLang="ja-JP" sz="1600" u="sng" baseline="0">
                <a:solidFill>
                  <a:schemeClr val="tx1"/>
                </a:solidFill>
                <a:uFill>
                  <a:solidFill>
                    <a:schemeClr val="bg1"/>
                  </a:solidFill>
                </a:uFill>
                <a:latin typeface="+mn-ea"/>
                <a:ea typeface="+mn-ea"/>
                <a:hlinkClick r:id="rId2" action="ppaction://hlinksldjump"/>
              </a:rPr>
              <a:t>1. ISO/IEC 27002:2022 </a:t>
            </a:r>
            <a:r>
              <a:rPr kumimoji="1" lang="ja-JP" altLang="en-US" sz="1600" u="sng" baseline="0">
                <a:solidFill>
                  <a:schemeClr val="tx1"/>
                </a:solidFill>
                <a:uFill>
                  <a:solidFill>
                    <a:schemeClr val="bg1"/>
                  </a:solidFill>
                </a:uFill>
                <a:latin typeface="+mn-ea"/>
                <a:ea typeface="+mn-ea"/>
                <a:hlinkClick r:id="rId2" action="ppaction://hlinksldjump"/>
              </a:rPr>
              <a:t>管理策と目的</a:t>
            </a:r>
            <a:endParaRPr kumimoji="1" lang="ja-JP" altLang="en-US" sz="1600" u="sng" baseline="0">
              <a:solidFill>
                <a:schemeClr val="tx1"/>
              </a:solidFill>
              <a:uFill>
                <a:solidFill>
                  <a:schemeClr val="bg1"/>
                </a:solidFill>
              </a:uFill>
              <a:latin typeface="+mn-ea"/>
              <a:ea typeface="+mn-ea"/>
            </a:endParaRPr>
          </a:p>
        </p:txBody>
      </p:sp>
    </p:spTree>
    <p:extLst>
      <p:ext uri="{BB962C8B-B14F-4D97-AF65-F5344CB8AC3E}">
        <p14:creationId xmlns:p14="http://schemas.microsoft.com/office/powerpoint/2010/main" val="3439051291"/>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25">
            <a:extLst>
              <a:ext uri="{FF2B5EF4-FFF2-40B4-BE49-F238E27FC236}">
                <a16:creationId xmlns:a16="http://schemas.microsoft.com/office/drawing/2014/main" id="{05C80E5D-6002-E097-05D2-EB7C4F5ECA12}"/>
              </a:ext>
            </a:extLst>
          </p:cNvPr>
          <p:cNvGraphicFramePr>
            <a:graphicFrameLocks noGrp="1"/>
          </p:cNvGraphicFramePr>
          <p:nvPr/>
        </p:nvGraphicFramePr>
        <p:xfrm>
          <a:off x="622801" y="1440000"/>
          <a:ext cx="5612399" cy="2240280"/>
        </p:xfrm>
        <a:graphic>
          <a:graphicData uri="http://schemas.openxmlformats.org/drawingml/2006/table">
            <a:tbl>
              <a:tblPr firstRow="1" bandRow="1">
                <a:tableStyleId>{5940675A-B579-460E-94D1-54222C63F5DA}</a:tableStyleId>
              </a:tblPr>
              <a:tblGrid>
                <a:gridCol w="1874798">
                  <a:extLst>
                    <a:ext uri="{9D8B030D-6E8A-4147-A177-3AD203B41FA5}">
                      <a16:colId xmlns:a16="http://schemas.microsoft.com/office/drawing/2014/main" val="2189690052"/>
                    </a:ext>
                  </a:extLst>
                </a:gridCol>
                <a:gridCol w="1870049">
                  <a:extLst>
                    <a:ext uri="{9D8B030D-6E8A-4147-A177-3AD203B41FA5}">
                      <a16:colId xmlns:a16="http://schemas.microsoft.com/office/drawing/2014/main" val="3795967563"/>
                    </a:ext>
                  </a:extLst>
                </a:gridCol>
                <a:gridCol w="1867552">
                  <a:extLst>
                    <a:ext uri="{9D8B030D-6E8A-4147-A177-3AD203B41FA5}">
                      <a16:colId xmlns:a16="http://schemas.microsoft.com/office/drawing/2014/main" val="1728676998"/>
                    </a:ext>
                  </a:extLst>
                </a:gridCol>
              </a:tblGrid>
              <a:tr h="0">
                <a:tc gridSpan="3">
                  <a:txBody>
                    <a:bodyPr/>
                    <a:lstStyle/>
                    <a:p>
                      <a:pPr algn="l"/>
                      <a:r>
                        <a:rPr kumimoji="1" lang="en-US" altLang="ja-JP" sz="900" b="1">
                          <a:solidFill>
                            <a:schemeClr val="bg1"/>
                          </a:solidFill>
                          <a:latin typeface="+mn-ea"/>
                          <a:ea typeface="+mn-ea"/>
                        </a:rPr>
                        <a:t>8.</a:t>
                      </a:r>
                      <a:r>
                        <a:rPr kumimoji="1" lang="ja-JP" altLang="en-US" sz="900" b="1">
                          <a:solidFill>
                            <a:schemeClr val="bg1"/>
                          </a:solidFill>
                          <a:latin typeface="+mn-ea"/>
                          <a:ea typeface="+mn-ea"/>
                        </a:rPr>
                        <a:t>技術的管理策</a:t>
                      </a:r>
                    </a:p>
                  </a:txBody>
                  <a:tcPr anchor="ctr">
                    <a:solidFill>
                      <a:schemeClr val="accent5">
                        <a:lumMod val="75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4">
                        <a:lumMod val="40000"/>
                        <a:lumOff val="60000"/>
                      </a:schemeClr>
                    </a:solidFill>
                  </a:tcPr>
                </a:tc>
                <a:tc hMerge="1">
                  <a:txBody>
                    <a:bodyPr/>
                    <a:lstStyle/>
                    <a:p>
                      <a:pPr algn="l"/>
                      <a:endParaRPr kumimoji="1" lang="ja-JP" altLang="en-US" sz="700" b="0">
                        <a:solidFill>
                          <a:schemeClr val="tx1"/>
                        </a:solidFill>
                        <a:latin typeface="+mn-ea"/>
                        <a:ea typeface="+mn-ea"/>
                      </a:endParaRPr>
                    </a:p>
                  </a:txBody>
                  <a:tcPr anchor="ctr">
                    <a:solidFill>
                      <a:schemeClr val="accent4">
                        <a:lumMod val="40000"/>
                        <a:lumOff val="60000"/>
                      </a:schemeClr>
                    </a:solidFill>
                  </a:tcPr>
                </a:tc>
                <a:extLst>
                  <a:ext uri="{0D108BD9-81ED-4DB2-BD59-A6C34878D82A}">
                    <a16:rowId xmlns:a16="http://schemas.microsoft.com/office/drawing/2014/main" val="469890612"/>
                  </a:ext>
                </a:extLst>
              </a:tr>
              <a:tr h="0">
                <a:tc>
                  <a:txBody>
                    <a:bodyPr/>
                    <a:lstStyle/>
                    <a:p>
                      <a:pPr algn="l"/>
                      <a:r>
                        <a:rPr kumimoji="1" lang="ja-JP" altLang="en-US" sz="900" b="1">
                          <a:solidFill>
                            <a:schemeClr val="bg1"/>
                          </a:solidFill>
                          <a:latin typeface="+mn-ea"/>
                          <a:ea typeface="+mn-ea"/>
                        </a:rPr>
                        <a:t>標題</a:t>
                      </a:r>
                    </a:p>
                  </a:txBody>
                  <a:tcPr anchor="ctr">
                    <a:solidFill>
                      <a:schemeClr val="accent5">
                        <a:lumMod val="75000"/>
                      </a:schemeClr>
                    </a:solidFill>
                  </a:tcPr>
                </a:tc>
                <a:tc>
                  <a:txBody>
                    <a:bodyPr/>
                    <a:lstStyle/>
                    <a:p>
                      <a:pPr algn="l"/>
                      <a:r>
                        <a:rPr kumimoji="1" lang="ja-JP" altLang="en-US" sz="900" b="1">
                          <a:solidFill>
                            <a:schemeClr val="bg1"/>
                          </a:solidFill>
                          <a:latin typeface="+mn-ea"/>
                          <a:ea typeface="+mn-ea"/>
                        </a:rPr>
                        <a:t>管理策</a:t>
                      </a:r>
                    </a:p>
                  </a:txBody>
                  <a:tcPr anchor="ctr">
                    <a:solidFill>
                      <a:schemeClr val="accent5">
                        <a:lumMod val="75000"/>
                      </a:schemeClr>
                    </a:solidFill>
                  </a:tcPr>
                </a:tc>
                <a:tc>
                  <a:txBody>
                    <a:bodyPr/>
                    <a:lstStyle/>
                    <a:p>
                      <a:pPr algn="l"/>
                      <a:r>
                        <a:rPr kumimoji="1" lang="ja-JP" altLang="en-US" sz="900" b="1">
                          <a:solidFill>
                            <a:schemeClr val="bg1"/>
                          </a:solidFill>
                          <a:latin typeface="+mn-ea"/>
                          <a:ea typeface="+mn-ea"/>
                        </a:rPr>
                        <a:t>目的</a:t>
                      </a:r>
                    </a:p>
                  </a:txBody>
                  <a:tcPr anchor="ctr">
                    <a:solidFill>
                      <a:schemeClr val="accent5">
                        <a:lumMod val="75000"/>
                      </a:schemeClr>
                    </a:solidFill>
                  </a:tcPr>
                </a:tc>
                <a:extLst>
                  <a:ext uri="{0D108BD9-81ED-4DB2-BD59-A6C34878D82A}">
                    <a16:rowId xmlns:a16="http://schemas.microsoft.com/office/drawing/2014/main" val="1126628055"/>
                  </a:ext>
                </a:extLst>
              </a:tr>
              <a:tr h="286618">
                <a:tc>
                  <a:txBody>
                    <a:bodyPr/>
                    <a:lstStyle/>
                    <a:p>
                      <a:pPr algn="l"/>
                      <a:r>
                        <a:rPr kumimoji="1" lang="en-US" altLang="ja-JP" sz="900" b="0" i="0" kern="1200">
                          <a:solidFill>
                            <a:schemeClr val="tx1"/>
                          </a:solidFill>
                          <a:effectLst/>
                          <a:latin typeface="+mn-ea"/>
                          <a:ea typeface="+mn-ea"/>
                          <a:cs typeface="+mn-cs"/>
                        </a:rPr>
                        <a:t>8.32 </a:t>
                      </a:r>
                      <a:r>
                        <a:rPr kumimoji="1" lang="ja-JP" altLang="en-US" sz="900" b="0" i="0" kern="1200">
                          <a:solidFill>
                            <a:schemeClr val="tx1"/>
                          </a:solidFill>
                          <a:effectLst/>
                          <a:latin typeface="+mn-ea"/>
                          <a:ea typeface="+mn-ea"/>
                          <a:cs typeface="+mn-cs"/>
                        </a:rPr>
                        <a:t>変更管理</a:t>
                      </a: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情報処理施設及び情報システムの変更は、変更管理手順に従うことが望ましい。</a:t>
                      </a:r>
                      <a:endParaRPr kumimoji="1" lang="en-US" altLang="ja-JP" sz="9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変更を実行するときに情報セキュリティを維持するため。</a:t>
                      </a:r>
                      <a:endParaRPr kumimoji="1" lang="en-US" altLang="ja-JP" sz="900" b="0" i="0" kern="1200">
                        <a:solidFill>
                          <a:schemeClr val="tx1"/>
                        </a:solidFill>
                        <a:effectLst/>
                        <a:latin typeface="+mn-ea"/>
                        <a:ea typeface="+mn-ea"/>
                        <a:cs typeface="+mn-cs"/>
                      </a:endParaRPr>
                    </a:p>
                  </a:txBody>
                  <a:tcPr anchor="ctr">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2245734074"/>
                  </a:ext>
                </a:extLst>
              </a:tr>
              <a:tr h="286618">
                <a:tc>
                  <a:txBody>
                    <a:bodyPr/>
                    <a:lstStyle/>
                    <a:p>
                      <a:pPr algn="l"/>
                      <a:r>
                        <a:rPr kumimoji="1" lang="en-US" altLang="ja-JP" sz="900" b="0" i="0" kern="1200">
                          <a:solidFill>
                            <a:schemeClr val="tx1"/>
                          </a:solidFill>
                          <a:effectLst/>
                          <a:latin typeface="+mn-ea"/>
                          <a:ea typeface="+mn-ea"/>
                          <a:cs typeface="+mn-cs"/>
                        </a:rPr>
                        <a:t>8.33 </a:t>
                      </a:r>
                      <a:r>
                        <a:rPr kumimoji="1" lang="ja-JP" altLang="en-US" sz="900" b="0" i="0" kern="1200">
                          <a:solidFill>
                            <a:schemeClr val="tx1"/>
                          </a:solidFill>
                          <a:effectLst/>
                          <a:latin typeface="+mn-ea"/>
                          <a:ea typeface="+mn-ea"/>
                          <a:cs typeface="+mn-cs"/>
                        </a:rPr>
                        <a:t>試験情報</a:t>
                      </a:r>
                      <a:endParaRPr kumimoji="1" lang="en-US" altLang="ja-JP" sz="900" b="0" i="0" kern="1200">
                        <a:solidFill>
                          <a:schemeClr val="tx1"/>
                        </a:solidFill>
                        <a:effectLst/>
                        <a:latin typeface="+mn-ea"/>
                        <a:ea typeface="+mn-ea"/>
                        <a:cs typeface="+mn-cs"/>
                      </a:endParaRP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試験情報は、注意深く選定し、保護し、管理することが望ましい。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試験の適切な実施、及び試験に使用する運用情報の保護を確実にするため。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2927077502"/>
                  </a:ext>
                </a:extLst>
              </a:tr>
              <a:tr h="286618">
                <a:tc>
                  <a:txBody>
                    <a:bodyPr/>
                    <a:lstStyle/>
                    <a:p>
                      <a:pPr algn="l"/>
                      <a:r>
                        <a:rPr kumimoji="1" lang="en-US" altLang="ja-JP" sz="900" b="0" i="0" kern="1200">
                          <a:solidFill>
                            <a:schemeClr val="tx1"/>
                          </a:solidFill>
                          <a:effectLst/>
                          <a:latin typeface="+mn-ea"/>
                          <a:ea typeface="+mn-ea"/>
                          <a:cs typeface="+mn-cs"/>
                        </a:rPr>
                        <a:t>8.34 </a:t>
                      </a:r>
                      <a:r>
                        <a:rPr kumimoji="1" lang="ja-JP" altLang="en-US" sz="900" b="0" i="0" kern="1200">
                          <a:solidFill>
                            <a:schemeClr val="tx1"/>
                          </a:solidFill>
                          <a:effectLst/>
                          <a:latin typeface="+mn-ea"/>
                          <a:ea typeface="+mn-ea"/>
                          <a:cs typeface="+mn-cs"/>
                        </a:rPr>
                        <a:t>監査試験中の情報システムの保護</a:t>
                      </a:r>
                      <a:endParaRPr kumimoji="1" lang="en-US" altLang="ja-JP" sz="900" b="0" i="0" kern="1200">
                        <a:solidFill>
                          <a:schemeClr val="tx1"/>
                        </a:solidFill>
                        <a:effectLst/>
                        <a:latin typeface="+mn-ea"/>
                        <a:ea typeface="+mn-ea"/>
                        <a:cs typeface="+mn-cs"/>
                      </a:endParaRPr>
                    </a:p>
                  </a:txBody>
                  <a:tcPr anchor="ctr">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運用システムのアセスメントを伴う監査試験及びその他の保証活動を計画し、試験者と適切な管理層の間で合意することが望ましい。</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900" b="0" i="0" kern="1200">
                          <a:solidFill>
                            <a:schemeClr val="tx1"/>
                          </a:solidFill>
                          <a:effectLst/>
                          <a:latin typeface="+mn-ea"/>
                          <a:ea typeface="+mn-ea"/>
                          <a:cs typeface="+mn-cs"/>
                        </a:rPr>
                        <a:t>監査及びその他の保証活動が運用システム及び業務プロセスに与える影響を最小限に抑えるため。</a:t>
                      </a:r>
                      <a:endParaRPr kumimoji="1" lang="en-US" altLang="ja-JP" sz="90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932467103"/>
                  </a:ext>
                </a:extLst>
              </a:tr>
            </a:tbl>
          </a:graphicData>
        </a:graphic>
      </p:graphicFrame>
      <p:sp>
        <p:nvSpPr>
          <p:cNvPr id="3" name="スライド番号プレースホルダー 5">
            <a:extLst>
              <a:ext uri="{FF2B5EF4-FFF2-40B4-BE49-F238E27FC236}">
                <a16:creationId xmlns:a16="http://schemas.microsoft.com/office/drawing/2014/main" id="{FBB4E023-7761-8F6B-2E57-E07330D432AB}"/>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389</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61852A7C-8F17-F024-5DCF-E6E14BEA47E0}"/>
              </a:ext>
            </a:extLst>
          </p:cNvPr>
          <p:cNvSpPr>
            <a:spLocks noGrp="1"/>
          </p:cNvSpPr>
          <p:nvPr>
            <p:ph type="body" sz="quarter" idx="32"/>
          </p:nvPr>
        </p:nvSpPr>
        <p:spPr>
          <a:xfrm>
            <a:off x="622800" y="774648"/>
            <a:ext cx="5612400" cy="381000"/>
          </a:xfrm>
        </p:spPr>
        <p:txBody>
          <a:bodyPr/>
          <a:lstStyle/>
          <a:p>
            <a:r>
              <a:rPr kumimoji="1" lang="en-US" altLang="ja-JP" sz="1600" u="sng" baseline="0">
                <a:solidFill>
                  <a:schemeClr val="tx1"/>
                </a:solidFill>
                <a:uFill>
                  <a:solidFill>
                    <a:schemeClr val="bg1"/>
                  </a:solidFill>
                </a:uFill>
                <a:latin typeface="+mn-ea"/>
                <a:ea typeface="+mn-ea"/>
                <a:hlinkClick r:id="rId2" action="ppaction://hlinksldjump"/>
              </a:rPr>
              <a:t>1. ISO/IEC 27002:2022 </a:t>
            </a:r>
            <a:r>
              <a:rPr kumimoji="1" lang="ja-JP" altLang="en-US" sz="1600" u="sng" baseline="0">
                <a:solidFill>
                  <a:schemeClr val="tx1"/>
                </a:solidFill>
                <a:uFill>
                  <a:solidFill>
                    <a:schemeClr val="bg1"/>
                  </a:solidFill>
                </a:uFill>
                <a:latin typeface="+mn-ea"/>
                <a:ea typeface="+mn-ea"/>
                <a:hlinkClick r:id="rId2" action="ppaction://hlinksldjump"/>
              </a:rPr>
              <a:t>管理策と目的</a:t>
            </a:r>
            <a:endParaRPr kumimoji="1" lang="ja-JP" altLang="en-US" sz="1600" u="sng" baseline="0">
              <a:solidFill>
                <a:schemeClr val="tx1"/>
              </a:solidFill>
              <a:uFill>
                <a:solidFill>
                  <a:schemeClr val="bg1"/>
                </a:solidFill>
              </a:uFill>
              <a:latin typeface="+mn-ea"/>
              <a:ea typeface="+mn-ea"/>
            </a:endParaRPr>
          </a:p>
        </p:txBody>
      </p:sp>
      <p:sp>
        <p:nvSpPr>
          <p:cNvPr id="2" name="テキスト ボックス 1">
            <a:extLst>
              <a:ext uri="{FF2B5EF4-FFF2-40B4-BE49-F238E27FC236}">
                <a16:creationId xmlns:a16="http://schemas.microsoft.com/office/drawing/2014/main" id="{BE1909BC-5A5F-911F-B45A-5AC7F9531A53}"/>
              </a:ext>
            </a:extLst>
          </p:cNvPr>
          <p:cNvSpPr txBox="1"/>
          <p:nvPr/>
        </p:nvSpPr>
        <p:spPr>
          <a:xfrm>
            <a:off x="622800" y="9290642"/>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JSA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ISO/IEC 27002:2022</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情報セキュリティ、サイバーセキュリティ及びプライバシー保護－情報セキュリティ管理策」を基に作成</a:t>
            </a:r>
          </a:p>
        </p:txBody>
      </p:sp>
    </p:spTree>
    <p:extLst>
      <p:ext uri="{BB962C8B-B14F-4D97-AF65-F5344CB8AC3E}">
        <p14:creationId xmlns:p14="http://schemas.microsoft.com/office/powerpoint/2010/main" val="182458996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プレースホルダー 3">
            <a:extLst>
              <a:ext uri="{FF2B5EF4-FFF2-40B4-BE49-F238E27FC236}">
                <a16:creationId xmlns:a16="http://schemas.microsoft.com/office/drawing/2014/main" id="{F87A87B2-A105-5D99-DE4A-E9BFA3C20D17}"/>
              </a:ext>
            </a:extLst>
          </p:cNvPr>
          <p:cNvSpPr txBox="1">
            <a:spLocks/>
          </p:cNvSpPr>
          <p:nvPr/>
        </p:nvSpPr>
        <p:spPr>
          <a:xfrm>
            <a:off x="1123949" y="1457325"/>
            <a:ext cx="561657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3-4-1.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サイバーセキュリティアプローチ方法の概要</a:t>
            </a:r>
          </a:p>
        </p:txBody>
      </p:sp>
      <p:graphicFrame>
        <p:nvGraphicFramePr>
          <p:cNvPr id="3" name="表 3">
            <a:extLst>
              <a:ext uri="{FF2B5EF4-FFF2-40B4-BE49-F238E27FC236}">
                <a16:creationId xmlns:a16="http://schemas.microsoft.com/office/drawing/2014/main" id="{88374BBF-DF86-3666-9A80-5107B7D14274}"/>
              </a:ext>
            </a:extLst>
          </p:cNvPr>
          <p:cNvGraphicFramePr>
            <a:graphicFrameLocks noGrp="1"/>
          </p:cNvGraphicFramePr>
          <p:nvPr>
            <p:extLst>
              <p:ext uri="{D42A27DB-BD31-4B8C-83A1-F6EECF244321}">
                <p14:modId xmlns:p14="http://schemas.microsoft.com/office/powerpoint/2010/main" val="1062495168"/>
              </p:ext>
            </p:extLst>
          </p:nvPr>
        </p:nvGraphicFramePr>
        <p:xfrm>
          <a:off x="621229" y="2108260"/>
          <a:ext cx="5616575" cy="891540"/>
        </p:xfrm>
        <a:graphic>
          <a:graphicData uri="http://schemas.openxmlformats.org/drawingml/2006/table">
            <a:tbl>
              <a:tblPr firstRow="1" bandRow="1">
                <a:tableStyleId>{5C22544A-7EE6-4342-B048-85BDC9FD1C3A}</a:tableStyleId>
              </a:tblPr>
              <a:tblGrid>
                <a:gridCol w="5616575">
                  <a:extLst>
                    <a:ext uri="{9D8B030D-6E8A-4147-A177-3AD203B41FA5}">
                      <a16:colId xmlns:a16="http://schemas.microsoft.com/office/drawing/2014/main" val="1773774331"/>
                    </a:ext>
                  </a:extLst>
                </a:gridCol>
              </a:tblGrid>
              <a:tr h="6155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a:solidFill>
                            <a:schemeClr val="tx1"/>
                          </a:solidFill>
                        </a:rPr>
                        <a:t>　サイバーセキュリティの</a:t>
                      </a:r>
                      <a:r>
                        <a:rPr kumimoji="1" lang="ja-JP" altLang="en-US" sz="1050" b="0">
                          <a:solidFill>
                            <a:schemeClr val="tx1"/>
                          </a:solidFill>
                        </a:rPr>
                        <a:t>脅威に対処するためには、効果的な</a:t>
                      </a:r>
                      <a:r>
                        <a:rPr kumimoji="1" lang="ja-JP" altLang="en-US" sz="1050" b="0">
                          <a:solidFill>
                            <a:srgbClr val="000000"/>
                          </a:solidFill>
                          <a:hlinkClick r:id="rId2" action="ppaction://hlinksldjump">
                            <a:extLst>
                              <a:ext uri="{A12FA001-AC4F-418D-AE19-62706E023703}">
                                <ahyp:hlinkClr xmlns:ahyp="http://schemas.microsoft.com/office/drawing/2018/hyperlinkcolor" val="tx"/>
                              </a:ext>
                            </a:extLst>
                          </a:hlinkClick>
                        </a:rPr>
                        <a:t>サイバーセキュリティ戦略</a:t>
                      </a:r>
                      <a:r>
                        <a:rPr kumimoji="1" lang="ja-JP" altLang="en-US" sz="1050" b="0">
                          <a:solidFill>
                            <a:schemeClr val="tx1"/>
                          </a:solidFill>
                        </a:rPr>
                        <a:t>を構築し、段階的なアプローチをとることが必要です。（</a:t>
                      </a:r>
                      <a:r>
                        <a:rPr kumimoji="1" lang="en-US" altLang="ja-JP" sz="1050" b="0">
                          <a:solidFill>
                            <a:schemeClr val="tx1"/>
                          </a:solidFill>
                        </a:rPr>
                        <a:t>Lv1.</a:t>
                      </a:r>
                      <a:r>
                        <a:rPr kumimoji="1" lang="ja-JP" altLang="en-US" sz="1050" b="0">
                          <a:solidFill>
                            <a:schemeClr val="tx1"/>
                          </a:solidFill>
                        </a:rPr>
                        <a:t> クイックアプローチ </a:t>
                      </a:r>
                      <a:r>
                        <a:rPr kumimoji="1" lang="en-US" altLang="ja-JP" sz="1050" b="0">
                          <a:solidFill>
                            <a:schemeClr val="tx1"/>
                          </a:solidFill>
                        </a:rPr>
                        <a:t>/ Lv2.</a:t>
                      </a:r>
                      <a:r>
                        <a:rPr kumimoji="1" lang="ja-JP" altLang="en-US" sz="1050" b="0">
                          <a:solidFill>
                            <a:srgbClr val="000000"/>
                          </a:solidFill>
                        </a:rPr>
                        <a:t>ベースライン</a:t>
                      </a:r>
                      <a:r>
                        <a:rPr kumimoji="1" lang="ja-JP" altLang="en-US" sz="1050" b="0">
                          <a:solidFill>
                            <a:schemeClr val="tx1"/>
                          </a:solidFill>
                        </a:rPr>
                        <a:t>アプローチ </a:t>
                      </a:r>
                      <a:r>
                        <a:rPr kumimoji="1" lang="en-US" altLang="ja-JP" sz="1050" b="0">
                          <a:solidFill>
                            <a:schemeClr val="tx1"/>
                          </a:solidFill>
                        </a:rPr>
                        <a:t>/ Lv3. </a:t>
                      </a:r>
                      <a:r>
                        <a:rPr kumimoji="1" lang="ja-JP" altLang="en-US" sz="1050" b="0">
                          <a:solidFill>
                            <a:schemeClr val="tx1"/>
                          </a:solidFill>
                        </a:rPr>
                        <a:t>網羅的アプローチ）</a:t>
                      </a:r>
                      <a:endParaRPr kumimoji="1" lang="en-US" altLang="ja-JP" sz="60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　自社が直面しているリスク状況および活用できるリソースを考慮し、最適なアプローチ手法を選択します。以下にアプローチ手法を紹介します。</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951764"/>
                  </a:ext>
                </a:extLst>
              </a:tr>
            </a:tbl>
          </a:graphicData>
        </a:graphic>
      </p:graphicFrame>
      <p:graphicFrame>
        <p:nvGraphicFramePr>
          <p:cNvPr id="17" name="表 17">
            <a:extLst>
              <a:ext uri="{FF2B5EF4-FFF2-40B4-BE49-F238E27FC236}">
                <a16:creationId xmlns:a16="http://schemas.microsoft.com/office/drawing/2014/main" id="{DEB1A600-D4F9-7E35-5A86-3A5BA0715042}"/>
              </a:ext>
            </a:extLst>
          </p:cNvPr>
          <p:cNvGraphicFramePr>
            <a:graphicFrameLocks noGrp="1"/>
          </p:cNvGraphicFramePr>
          <p:nvPr>
            <p:extLst>
              <p:ext uri="{D42A27DB-BD31-4B8C-83A1-F6EECF244321}">
                <p14:modId xmlns:p14="http://schemas.microsoft.com/office/powerpoint/2010/main" val="3549798537"/>
              </p:ext>
            </p:extLst>
          </p:nvPr>
        </p:nvGraphicFramePr>
        <p:xfrm>
          <a:off x="2497237" y="3149291"/>
          <a:ext cx="3740567" cy="1513330"/>
        </p:xfrm>
        <a:graphic>
          <a:graphicData uri="http://schemas.openxmlformats.org/drawingml/2006/table">
            <a:tbl>
              <a:tblPr firstRow="1" bandRow="1">
                <a:tableStyleId>{5A111915-BE36-4E01-A7E5-04B1672EAD32}</a:tableStyleId>
              </a:tblPr>
              <a:tblGrid>
                <a:gridCol w="3740567">
                  <a:extLst>
                    <a:ext uri="{9D8B030D-6E8A-4147-A177-3AD203B41FA5}">
                      <a16:colId xmlns:a16="http://schemas.microsoft.com/office/drawing/2014/main" val="2723434058"/>
                    </a:ext>
                  </a:extLst>
                </a:gridCol>
              </a:tblGrid>
              <a:tr h="0">
                <a:tc>
                  <a:txBody>
                    <a:bodyPr/>
                    <a:lstStyle/>
                    <a:p>
                      <a:r>
                        <a:rPr kumimoji="1" lang="en-US" altLang="ja-JP" sz="900" b="1">
                          <a:solidFill>
                            <a:schemeClr val="bg1"/>
                          </a:solidFill>
                          <a:latin typeface="メイリオ" panose="020B0604030504040204" pitchFamily="50" charset="-128"/>
                          <a:ea typeface="メイリオ" panose="020B0604030504040204" pitchFamily="50" charset="-128"/>
                        </a:rPr>
                        <a:t>Lv.1 </a:t>
                      </a:r>
                      <a:r>
                        <a:rPr kumimoji="1" lang="ja-JP" altLang="en-US" sz="900" b="1">
                          <a:solidFill>
                            <a:schemeClr val="bg1"/>
                          </a:solidFill>
                          <a:latin typeface="メイリオ" panose="020B0604030504040204" pitchFamily="50" charset="-128"/>
                          <a:ea typeface="メイリオ" panose="020B0604030504040204" pitchFamily="50" charset="-128"/>
                        </a:rPr>
                        <a:t>クイックアプローチ</a:t>
                      </a: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657682189"/>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900" b="1" i="0">
                          <a:solidFill>
                            <a:srgbClr val="222222"/>
                          </a:solidFill>
                          <a:effectLst/>
                          <a:latin typeface="メイリオ" panose="020B0604030504040204" pitchFamily="50" charset="-128"/>
                          <a:ea typeface="メイリオ" panose="020B0604030504040204" pitchFamily="50" charset="-128"/>
                        </a:rPr>
                        <a:t>実施手法</a:t>
                      </a:r>
                      <a:endParaRPr lang="en-US" altLang="ja-JP" sz="900" b="1" i="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697392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900" b="0" i="0">
                          <a:solidFill>
                            <a:srgbClr val="222222"/>
                          </a:solidFill>
                          <a:effectLst/>
                          <a:latin typeface="メイリオ" panose="020B0604030504040204" pitchFamily="50" charset="-128"/>
                          <a:ea typeface="メイリオ" panose="020B0604030504040204" pitchFamily="50" charset="-128"/>
                        </a:rPr>
                        <a:t>　報道されるような事象・セキュリティ脅威に緊急対応します</a:t>
                      </a:r>
                      <a:endParaRPr lang="en-US" altLang="ja-JP" sz="900" b="0" i="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7549155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900" b="1" i="0">
                          <a:solidFill>
                            <a:srgbClr val="222222"/>
                          </a:solidFill>
                          <a:effectLst/>
                          <a:latin typeface="メイリオ" panose="020B0604030504040204" pitchFamily="50" charset="-128"/>
                          <a:ea typeface="メイリオ" panose="020B0604030504040204" pitchFamily="50" charset="-128"/>
                        </a:rPr>
                        <a:t>活用できる文書</a:t>
                      </a:r>
                      <a:r>
                        <a:rPr lang="en-US" altLang="ja-JP" sz="900" b="1" i="0">
                          <a:solidFill>
                            <a:srgbClr val="222222"/>
                          </a:solidFill>
                          <a:effectLst/>
                          <a:latin typeface="メイリオ" panose="020B0604030504040204" pitchFamily="50" charset="-128"/>
                          <a:ea typeface="メイリオ" panose="020B0604030504040204" pitchFamily="50" charset="-128"/>
                        </a:rPr>
                        <a:t>/</a:t>
                      </a:r>
                      <a:r>
                        <a:rPr lang="ja-JP" altLang="en-US" sz="900" b="1" i="0">
                          <a:solidFill>
                            <a:srgbClr val="222222"/>
                          </a:solidFill>
                          <a:effectLst/>
                          <a:latin typeface="メイリオ" panose="020B0604030504040204" pitchFamily="50" charset="-128"/>
                          <a:ea typeface="メイリオ" panose="020B0604030504040204" pitchFamily="50" charset="-128"/>
                        </a:rPr>
                        <a:t>ツール名称（例）</a:t>
                      </a:r>
                      <a:endParaRPr lang="en-US" altLang="ja-JP" sz="900" b="1" i="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288531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900" b="0" i="0" dirty="0">
                          <a:solidFill>
                            <a:srgbClr val="222222"/>
                          </a:solidFill>
                          <a:effectLst/>
                          <a:latin typeface="メイリオ" panose="020B0604030504040204" pitchFamily="50" charset="-128"/>
                          <a:ea typeface="メイリオ" panose="020B0604030504040204" pitchFamily="50" charset="-128"/>
                        </a:rPr>
                        <a:t>　・情報セキュリティ</a:t>
                      </a:r>
                      <a:r>
                        <a:rPr lang="en-US" altLang="ja-JP" sz="900" b="0" i="0" dirty="0">
                          <a:solidFill>
                            <a:srgbClr val="222222"/>
                          </a:solidFill>
                          <a:effectLst/>
                          <a:latin typeface="メイリオ" panose="020B0604030504040204" pitchFamily="50" charset="-128"/>
                          <a:ea typeface="メイリオ" panose="020B0604030504040204" pitchFamily="50" charset="-128"/>
                        </a:rPr>
                        <a:t>10</a:t>
                      </a:r>
                      <a:r>
                        <a:rPr lang="ja-JP" altLang="en-US" sz="900" b="0" i="0" dirty="0">
                          <a:solidFill>
                            <a:srgbClr val="222222"/>
                          </a:solidFill>
                          <a:effectLst/>
                          <a:latin typeface="メイリオ" panose="020B0604030504040204" pitchFamily="50" charset="-128"/>
                          <a:ea typeface="メイリオ" panose="020B0604030504040204" pitchFamily="50" charset="-128"/>
                        </a:rPr>
                        <a:t>大脅威（出典：</a:t>
                      </a:r>
                      <a:r>
                        <a:rPr lang="en-US" altLang="ja-JP" sz="900" dirty="0">
                          <a:solidFill>
                            <a:srgbClr val="222222"/>
                          </a:solidFill>
                          <a:latin typeface="メイリオ" panose="020B0604030504040204" pitchFamily="50" charset="-128"/>
                          <a:ea typeface="メイリオ" panose="020B0604030504040204" pitchFamily="50" charset="-128"/>
                        </a:rPr>
                        <a:t>IPA</a:t>
                      </a:r>
                      <a:r>
                        <a:rPr lang="ja-JP" altLang="en-US" sz="900" b="0" i="0" dirty="0">
                          <a:solidFill>
                            <a:srgbClr val="222222"/>
                          </a:solidFill>
                          <a:effectLst/>
                          <a:latin typeface="メイリオ" panose="020B0604030504040204" pitchFamily="50" charset="-128"/>
                          <a:ea typeface="メイリオ" panose="020B0604030504040204" pitchFamily="50" charset="-128"/>
                        </a:rPr>
                        <a:t>）</a:t>
                      </a:r>
                      <a:endParaRPr lang="en-US" altLang="ja-JP" sz="900" b="0" i="0" dirty="0">
                        <a:solidFill>
                          <a:srgbClr val="222222"/>
                        </a:solidFill>
                        <a:effectLst/>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900" b="0" i="0" dirty="0">
                          <a:solidFill>
                            <a:srgbClr val="222222"/>
                          </a:solidFill>
                          <a:effectLst/>
                          <a:latin typeface="メイリオ" panose="020B0604030504040204" pitchFamily="50" charset="-128"/>
                          <a:ea typeface="メイリオ" panose="020B0604030504040204" pitchFamily="50" charset="-128"/>
                        </a:rPr>
                        <a:t>　・情報セキュリティ白書</a:t>
                      </a:r>
                      <a:r>
                        <a:rPr lang="en-US" altLang="ja-JP" sz="900" b="0" i="0" dirty="0">
                          <a:solidFill>
                            <a:srgbClr val="222222"/>
                          </a:solidFill>
                          <a:effectLst/>
                          <a:latin typeface="メイリオ" panose="020B0604030504040204" pitchFamily="50" charset="-128"/>
                          <a:ea typeface="メイリオ" panose="020B0604030504040204" pitchFamily="50" charset="-128"/>
                        </a:rPr>
                        <a:t>2022</a:t>
                      </a:r>
                      <a:r>
                        <a:rPr lang="ja-JP" altLang="en-US" sz="900" b="0" i="0" dirty="0">
                          <a:solidFill>
                            <a:srgbClr val="222222"/>
                          </a:solidFill>
                          <a:effectLst/>
                          <a:latin typeface="メイリオ" panose="020B0604030504040204" pitchFamily="50" charset="-128"/>
                          <a:ea typeface="メイリオ" panose="020B0604030504040204" pitchFamily="50" charset="-128"/>
                        </a:rPr>
                        <a:t>（出典：</a:t>
                      </a:r>
                      <a:r>
                        <a:rPr lang="en-US" altLang="ja-JP" sz="900" dirty="0">
                          <a:solidFill>
                            <a:srgbClr val="222222"/>
                          </a:solidFill>
                          <a:latin typeface="メイリオ" panose="020B0604030504040204" pitchFamily="50" charset="-128"/>
                          <a:ea typeface="メイリオ" panose="020B0604030504040204" pitchFamily="50" charset="-128"/>
                        </a:rPr>
                        <a:t>IPA</a:t>
                      </a:r>
                      <a:r>
                        <a:rPr lang="ja-JP" altLang="en-US" sz="900" b="0" i="0" dirty="0">
                          <a:solidFill>
                            <a:srgbClr val="222222"/>
                          </a:solidFill>
                          <a:effectLst/>
                          <a:latin typeface="メイリオ" panose="020B0604030504040204" pitchFamily="50" charset="-128"/>
                          <a:ea typeface="メイリオ" panose="020B0604030504040204" pitchFamily="50" charset="-128"/>
                        </a:rPr>
                        <a:t>）</a:t>
                      </a:r>
                      <a:endParaRPr lang="en-US" altLang="ja-JP" sz="900" b="0" i="0" dirty="0">
                        <a:solidFill>
                          <a:srgbClr val="222222"/>
                        </a:solidFill>
                        <a:effectLst/>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900" b="0" i="0" dirty="0">
                          <a:solidFill>
                            <a:srgbClr val="222222"/>
                          </a:solidFill>
                          <a:effectLst/>
                          <a:latin typeface="メイリオ" panose="020B0604030504040204" pitchFamily="50" charset="-128"/>
                          <a:ea typeface="メイリオ" panose="020B0604030504040204" pitchFamily="50" charset="-128"/>
                        </a:rPr>
                        <a:t>　・サイバー攻撃を受けた組織における対応事例（出典：</a:t>
                      </a:r>
                      <a:r>
                        <a:rPr lang="en-US" altLang="ja-JP" sz="900" dirty="0">
                          <a:solidFill>
                            <a:srgbClr val="222222"/>
                          </a:solidFill>
                          <a:latin typeface="メイリオ" panose="020B0604030504040204" pitchFamily="50" charset="-128"/>
                          <a:ea typeface="メイリオ" panose="020B0604030504040204" pitchFamily="50" charset="-128"/>
                        </a:rPr>
                        <a:t>NISC</a:t>
                      </a:r>
                      <a:r>
                        <a:rPr lang="ja-JP" altLang="en-US" sz="900" b="0" i="0" dirty="0">
                          <a:solidFill>
                            <a:srgbClr val="222222"/>
                          </a:solidFill>
                          <a:effectLst/>
                          <a:latin typeface="メイリオ" panose="020B0604030504040204" pitchFamily="50" charset="-128"/>
                          <a:ea typeface="メイリオ" panose="020B0604030504040204" pitchFamily="50" charset="-128"/>
                        </a:rPr>
                        <a:t>）</a:t>
                      </a:r>
                      <a:endParaRPr lang="en-US" altLang="ja-JP" sz="900" b="0" i="0" dirty="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36704043"/>
                  </a:ext>
                </a:extLst>
              </a:tr>
            </a:tbl>
          </a:graphicData>
        </a:graphic>
      </p:graphicFrame>
      <p:sp>
        <p:nvSpPr>
          <p:cNvPr id="31" name="四角形: 角を丸くする 30">
            <a:extLst>
              <a:ext uri="{FF2B5EF4-FFF2-40B4-BE49-F238E27FC236}">
                <a16:creationId xmlns:a16="http://schemas.microsoft.com/office/drawing/2014/main" id="{16E28A3F-66DE-1D0F-72DA-47439E3E20ED}"/>
              </a:ext>
            </a:extLst>
          </p:cNvPr>
          <p:cNvSpPr/>
          <p:nvPr/>
        </p:nvSpPr>
        <p:spPr>
          <a:xfrm>
            <a:off x="619049" y="3508762"/>
            <a:ext cx="1579362" cy="860615"/>
          </a:xfrm>
          <a:prstGeom prst="roundRect">
            <a:avLst/>
          </a:prstGeom>
          <a:ln w="28575">
            <a:solidFill>
              <a:schemeClr val="accent1">
                <a:lumMod val="75000"/>
              </a:schemeClr>
            </a:solidFill>
            <a:prstDash val="sysDash"/>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緊急に、大きな</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srgbClr val="000000"/>
                </a:solidFill>
                <a:effectLst/>
                <a:uLnTx/>
                <a:uFillTx/>
                <a:latin typeface="メイリオ"/>
                <a:ea typeface="メイリオ"/>
                <a:cs typeface="+mn-cs"/>
                <a:hlinkClick r:id="rId3" action="ppaction://hlinksldjump">
                  <a:extLst>
                    <a:ext uri="{A12FA001-AC4F-418D-AE19-62706E023703}">
                      <ahyp:hlinkClr xmlns:ahyp="http://schemas.microsoft.com/office/drawing/2018/hyperlinkcolor" val="tx"/>
                    </a:ext>
                  </a:extLst>
                </a:hlinkClick>
              </a:rPr>
              <a:t>セキュリティホール</a:t>
            </a:r>
            <a:br>
              <a:rPr kumimoji="1" lang="en-US" altLang="ja-JP" sz="1050" b="0" i="0" u="none" strike="noStrike" kern="1200" cap="none" spc="0" normalizeH="0" baseline="0" noProof="0">
                <a:ln>
                  <a:noFill/>
                </a:ln>
                <a:solidFill>
                  <a:srgbClr val="000000"/>
                </a:solidFill>
                <a:effectLst/>
                <a:uLnTx/>
                <a:uFillTx/>
                <a:latin typeface="メイリオ"/>
                <a:ea typeface="メイリオ"/>
                <a:cs typeface="+mn-cs"/>
                <a:hlinkClick r:id="rId4" action="ppaction://hlinksldjump">
                  <a:extLst>
                    <a:ext uri="{A12FA001-AC4F-418D-AE19-62706E023703}">
                      <ahyp:hlinkClr xmlns:ahyp="http://schemas.microsoft.com/office/drawing/2018/hyperlinkcolor" val="tx"/>
                    </a:ext>
                  </a:extLst>
                </a:hlinkClick>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を塞ぐ</a:t>
            </a:r>
          </a:p>
        </p:txBody>
      </p:sp>
      <p:sp>
        <p:nvSpPr>
          <p:cNvPr id="38" name="二等辺三角形 37">
            <a:extLst>
              <a:ext uri="{FF2B5EF4-FFF2-40B4-BE49-F238E27FC236}">
                <a16:creationId xmlns:a16="http://schemas.microsoft.com/office/drawing/2014/main" id="{90047706-EE44-2BC7-E966-B5A3FA85C9EB}"/>
              </a:ext>
            </a:extLst>
          </p:cNvPr>
          <p:cNvSpPr/>
          <p:nvPr/>
        </p:nvSpPr>
        <p:spPr>
          <a:xfrm rot="5400000">
            <a:off x="2254350" y="3805022"/>
            <a:ext cx="222696" cy="201868"/>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42" name="四角形: 角を丸くする 41">
            <a:extLst>
              <a:ext uri="{FF2B5EF4-FFF2-40B4-BE49-F238E27FC236}">
                <a16:creationId xmlns:a16="http://schemas.microsoft.com/office/drawing/2014/main" id="{F560E9C7-8C2C-3DBE-9B86-B34880C0B1B2}"/>
              </a:ext>
            </a:extLst>
          </p:cNvPr>
          <p:cNvSpPr/>
          <p:nvPr/>
        </p:nvSpPr>
        <p:spPr>
          <a:xfrm>
            <a:off x="507763" y="3328744"/>
            <a:ext cx="269745" cy="286160"/>
          </a:xfrm>
          <a:prstGeom prst="roundRect">
            <a:avLst/>
          </a:prstGeom>
          <a:solidFill>
            <a:schemeClr val="bg1"/>
          </a:solidFill>
          <a:ln w="19050">
            <a:solidFill>
              <a:srgbClr val="FF0000"/>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a:ln>
                  <a:noFill/>
                </a:ln>
                <a:solidFill>
                  <a:srgbClr val="FF0000"/>
                </a:solidFill>
                <a:effectLst/>
                <a:uLnTx/>
                <a:uFillTx/>
                <a:latin typeface="メイリオ"/>
                <a:ea typeface="メイリオ"/>
                <a:cs typeface="+mn-cs"/>
              </a:rPr>
              <a:t>①</a:t>
            </a:r>
          </a:p>
        </p:txBody>
      </p:sp>
      <p:sp>
        <p:nvSpPr>
          <p:cNvPr id="6" name="四角形: 角を丸くする 5">
            <a:extLst>
              <a:ext uri="{FF2B5EF4-FFF2-40B4-BE49-F238E27FC236}">
                <a16:creationId xmlns:a16="http://schemas.microsoft.com/office/drawing/2014/main" id="{A79D49DB-A8F2-5C44-A0A5-33F15A47A250}"/>
              </a:ext>
            </a:extLst>
          </p:cNvPr>
          <p:cNvSpPr/>
          <p:nvPr/>
        </p:nvSpPr>
        <p:spPr>
          <a:xfrm>
            <a:off x="605133" y="5337697"/>
            <a:ext cx="1579362" cy="860615"/>
          </a:xfrm>
          <a:prstGeom prst="roundRect">
            <a:avLst/>
          </a:prstGeom>
          <a:ln w="28575">
            <a:solidFill>
              <a:schemeClr val="accent1">
                <a:lumMod val="75000"/>
              </a:schemeClr>
            </a:solidFill>
            <a:prstDash val="sysDash"/>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素早く、多くの</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セキュリティホールを塞ぐ</a:t>
            </a:r>
          </a:p>
        </p:txBody>
      </p:sp>
      <p:sp>
        <p:nvSpPr>
          <p:cNvPr id="8" name="二等辺三角形 7">
            <a:extLst>
              <a:ext uri="{FF2B5EF4-FFF2-40B4-BE49-F238E27FC236}">
                <a16:creationId xmlns:a16="http://schemas.microsoft.com/office/drawing/2014/main" id="{09891027-9201-E29A-35B8-38C0E939EF31}"/>
              </a:ext>
            </a:extLst>
          </p:cNvPr>
          <p:cNvSpPr/>
          <p:nvPr/>
        </p:nvSpPr>
        <p:spPr>
          <a:xfrm rot="5400000">
            <a:off x="2240434" y="5633957"/>
            <a:ext cx="222696" cy="201868"/>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0" name="四角形: 角を丸くする 9">
            <a:extLst>
              <a:ext uri="{FF2B5EF4-FFF2-40B4-BE49-F238E27FC236}">
                <a16:creationId xmlns:a16="http://schemas.microsoft.com/office/drawing/2014/main" id="{29DBBC29-B918-02D1-8CE1-CDFDDDBDC7A0}"/>
              </a:ext>
            </a:extLst>
          </p:cNvPr>
          <p:cNvSpPr/>
          <p:nvPr/>
        </p:nvSpPr>
        <p:spPr>
          <a:xfrm>
            <a:off x="506547" y="5157679"/>
            <a:ext cx="269745" cy="286160"/>
          </a:xfrm>
          <a:prstGeom prst="roundRect">
            <a:avLst/>
          </a:prstGeom>
          <a:solidFill>
            <a:schemeClr val="bg1"/>
          </a:solidFill>
          <a:ln w="19050">
            <a:solidFill>
              <a:srgbClr val="FF0000"/>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a:ln>
                  <a:noFill/>
                </a:ln>
                <a:solidFill>
                  <a:srgbClr val="FF0000"/>
                </a:solidFill>
                <a:effectLst/>
                <a:uLnTx/>
                <a:uFillTx/>
                <a:latin typeface="メイリオ"/>
                <a:ea typeface="メイリオ"/>
                <a:cs typeface="+mn-cs"/>
              </a:rPr>
              <a:t>②</a:t>
            </a:r>
          </a:p>
        </p:txBody>
      </p:sp>
      <p:sp>
        <p:nvSpPr>
          <p:cNvPr id="12" name="四角形: 角を丸くする 11">
            <a:extLst>
              <a:ext uri="{FF2B5EF4-FFF2-40B4-BE49-F238E27FC236}">
                <a16:creationId xmlns:a16="http://schemas.microsoft.com/office/drawing/2014/main" id="{8617FD3F-30A8-12E5-2D81-3816CFAA0417}"/>
              </a:ext>
            </a:extLst>
          </p:cNvPr>
          <p:cNvSpPr/>
          <p:nvPr/>
        </p:nvSpPr>
        <p:spPr>
          <a:xfrm>
            <a:off x="619049" y="7247183"/>
            <a:ext cx="1579362" cy="860615"/>
          </a:xfrm>
          <a:prstGeom prst="roundRect">
            <a:avLst/>
          </a:prstGeom>
          <a:ln w="28575">
            <a:solidFill>
              <a:schemeClr val="accent1">
                <a:lumMod val="75000"/>
              </a:schemeClr>
            </a:solidFill>
            <a:prstDash val="sysDash"/>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じっくり、小さな</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セキュリティホールも残さないように塞ぐ</a:t>
            </a:r>
          </a:p>
        </p:txBody>
      </p:sp>
      <p:sp>
        <p:nvSpPr>
          <p:cNvPr id="13" name="二等辺三角形 12">
            <a:extLst>
              <a:ext uri="{FF2B5EF4-FFF2-40B4-BE49-F238E27FC236}">
                <a16:creationId xmlns:a16="http://schemas.microsoft.com/office/drawing/2014/main" id="{15AFC653-618D-DED5-CF1B-8BB196F68A6F}"/>
              </a:ext>
            </a:extLst>
          </p:cNvPr>
          <p:cNvSpPr/>
          <p:nvPr/>
        </p:nvSpPr>
        <p:spPr>
          <a:xfrm rot="5400000">
            <a:off x="2254350" y="7568843"/>
            <a:ext cx="222696" cy="201868"/>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4" name="四角形: 角を丸くする 13">
            <a:extLst>
              <a:ext uri="{FF2B5EF4-FFF2-40B4-BE49-F238E27FC236}">
                <a16:creationId xmlns:a16="http://schemas.microsoft.com/office/drawing/2014/main" id="{FCF13D0B-C114-3936-27B9-9CE41AD36234}"/>
              </a:ext>
            </a:extLst>
          </p:cNvPr>
          <p:cNvSpPr/>
          <p:nvPr/>
        </p:nvSpPr>
        <p:spPr>
          <a:xfrm>
            <a:off x="507763" y="7067165"/>
            <a:ext cx="269745" cy="286160"/>
          </a:xfrm>
          <a:prstGeom prst="roundRect">
            <a:avLst/>
          </a:prstGeom>
          <a:solidFill>
            <a:schemeClr val="bg1"/>
          </a:solidFill>
          <a:ln w="19050">
            <a:solidFill>
              <a:srgbClr val="FF0000"/>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a:ln>
                  <a:noFill/>
                </a:ln>
                <a:solidFill>
                  <a:srgbClr val="FF0000"/>
                </a:solidFill>
                <a:effectLst/>
                <a:uLnTx/>
                <a:uFillTx/>
                <a:latin typeface="メイリオ"/>
                <a:ea typeface="メイリオ"/>
                <a:cs typeface="+mn-cs"/>
              </a:rPr>
              <a:t>③</a:t>
            </a:r>
          </a:p>
        </p:txBody>
      </p:sp>
      <p:graphicFrame>
        <p:nvGraphicFramePr>
          <p:cNvPr id="15" name="表 17">
            <a:extLst>
              <a:ext uri="{FF2B5EF4-FFF2-40B4-BE49-F238E27FC236}">
                <a16:creationId xmlns:a16="http://schemas.microsoft.com/office/drawing/2014/main" id="{D5508368-5C4B-31F0-C7A4-93EEB2FDBBFC}"/>
              </a:ext>
            </a:extLst>
          </p:cNvPr>
          <p:cNvGraphicFramePr>
            <a:graphicFrameLocks noGrp="1"/>
          </p:cNvGraphicFramePr>
          <p:nvPr/>
        </p:nvGraphicFramePr>
        <p:xfrm>
          <a:off x="2497237" y="4978226"/>
          <a:ext cx="3740567" cy="1513330"/>
        </p:xfrm>
        <a:graphic>
          <a:graphicData uri="http://schemas.openxmlformats.org/drawingml/2006/table">
            <a:tbl>
              <a:tblPr firstRow="1" bandRow="1">
                <a:tableStyleId>{5A111915-BE36-4E01-A7E5-04B1672EAD32}</a:tableStyleId>
              </a:tblPr>
              <a:tblGrid>
                <a:gridCol w="3740567">
                  <a:extLst>
                    <a:ext uri="{9D8B030D-6E8A-4147-A177-3AD203B41FA5}">
                      <a16:colId xmlns:a16="http://schemas.microsoft.com/office/drawing/2014/main" val="2723434058"/>
                    </a:ext>
                  </a:extLst>
                </a:gridCol>
              </a:tblGrid>
              <a:tr h="0">
                <a:tc>
                  <a:txBody>
                    <a:bodyPr/>
                    <a:lstStyle/>
                    <a:p>
                      <a:r>
                        <a:rPr kumimoji="1" lang="en-US" altLang="ja-JP" sz="900" b="1">
                          <a:solidFill>
                            <a:schemeClr val="bg1"/>
                          </a:solidFill>
                          <a:latin typeface="メイリオ" panose="020B0604030504040204" pitchFamily="50" charset="-128"/>
                          <a:ea typeface="メイリオ" panose="020B0604030504040204" pitchFamily="50" charset="-128"/>
                        </a:rPr>
                        <a:t>Lv2. </a:t>
                      </a:r>
                      <a:r>
                        <a:rPr kumimoji="1" lang="ja-JP" altLang="en-US" sz="900" b="1">
                          <a:solidFill>
                            <a:schemeClr val="bg1"/>
                          </a:solidFill>
                          <a:latin typeface="メイリオ" panose="020B0604030504040204" pitchFamily="50" charset="-128"/>
                          <a:ea typeface="メイリオ" panose="020B0604030504040204" pitchFamily="50" charset="-128"/>
                        </a:rPr>
                        <a:t>ベースラインアプローチ </a:t>
                      </a: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657682189"/>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900" b="1" i="0">
                          <a:solidFill>
                            <a:srgbClr val="222222"/>
                          </a:solidFill>
                          <a:effectLst/>
                          <a:latin typeface="メイリオ" panose="020B0604030504040204" pitchFamily="50" charset="-128"/>
                          <a:ea typeface="メイリオ" panose="020B0604030504040204" pitchFamily="50" charset="-128"/>
                        </a:rPr>
                        <a:t>実施手法</a:t>
                      </a:r>
                      <a:endParaRPr lang="en-US" altLang="ja-JP" sz="900" b="1" i="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697392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900" b="0" i="0">
                          <a:solidFill>
                            <a:srgbClr val="222222"/>
                          </a:solidFill>
                          <a:effectLst/>
                          <a:latin typeface="メイリオ" panose="020B0604030504040204" pitchFamily="50" charset="-128"/>
                          <a:ea typeface="メイリオ" panose="020B0604030504040204" pitchFamily="50" charset="-128"/>
                        </a:rPr>
                        <a:t>　ガイドブック、ひな形を参照し、迅速にセキュリティ対応します</a:t>
                      </a:r>
                      <a:endParaRPr lang="en-US" altLang="ja-JP" sz="900" b="0" i="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7549155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900" b="1" i="0">
                          <a:solidFill>
                            <a:srgbClr val="222222"/>
                          </a:solidFill>
                          <a:effectLst/>
                          <a:latin typeface="メイリオ" panose="020B0604030504040204" pitchFamily="50" charset="-128"/>
                          <a:ea typeface="メイリオ" panose="020B0604030504040204" pitchFamily="50" charset="-128"/>
                        </a:rPr>
                        <a:t>活用できる文書</a:t>
                      </a:r>
                      <a:r>
                        <a:rPr lang="en-US" altLang="ja-JP" sz="900" b="1" i="0">
                          <a:solidFill>
                            <a:srgbClr val="222222"/>
                          </a:solidFill>
                          <a:effectLst/>
                          <a:latin typeface="メイリオ" panose="020B0604030504040204" pitchFamily="50" charset="-128"/>
                          <a:ea typeface="メイリオ" panose="020B0604030504040204" pitchFamily="50" charset="-128"/>
                        </a:rPr>
                        <a:t>/</a:t>
                      </a:r>
                      <a:r>
                        <a:rPr lang="ja-JP" altLang="en-US" sz="900" b="1" i="0">
                          <a:solidFill>
                            <a:srgbClr val="222222"/>
                          </a:solidFill>
                          <a:effectLst/>
                          <a:latin typeface="メイリオ" panose="020B0604030504040204" pitchFamily="50" charset="-128"/>
                          <a:ea typeface="メイリオ" panose="020B0604030504040204" pitchFamily="50" charset="-128"/>
                        </a:rPr>
                        <a:t>ツール名称（例）</a:t>
                      </a:r>
                      <a:endParaRPr lang="en-US" altLang="ja-JP" sz="900" b="1" i="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288531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900" b="0" i="0">
                          <a:solidFill>
                            <a:srgbClr val="222222"/>
                          </a:solidFill>
                          <a:effectLst/>
                          <a:latin typeface="メイリオ" panose="020B0604030504040204" pitchFamily="50" charset="-128"/>
                          <a:ea typeface="メイリオ" panose="020B0604030504040204" pitchFamily="50" charset="-128"/>
                        </a:rPr>
                        <a:t>　・リスク分析シート（出典：</a:t>
                      </a:r>
                      <a:r>
                        <a:rPr lang="en-US" altLang="ja-JP" sz="900" b="0" i="0">
                          <a:solidFill>
                            <a:srgbClr val="222222"/>
                          </a:solidFill>
                          <a:effectLst/>
                          <a:latin typeface="メイリオ" panose="020B0604030504040204" pitchFamily="50" charset="-128"/>
                          <a:ea typeface="メイリオ" panose="020B0604030504040204" pitchFamily="50" charset="-128"/>
                        </a:rPr>
                        <a:t>IPA</a:t>
                      </a:r>
                      <a:r>
                        <a:rPr lang="ja-JP" altLang="en-US" sz="900" b="0" i="0">
                          <a:solidFill>
                            <a:srgbClr val="222222"/>
                          </a:solidFill>
                          <a:effectLst/>
                          <a:latin typeface="メイリオ" panose="020B0604030504040204" pitchFamily="50" charset="-128"/>
                          <a:ea typeface="メイリオ"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900" b="0" i="0">
                          <a:solidFill>
                            <a:srgbClr val="222222"/>
                          </a:solidFill>
                          <a:effectLst/>
                          <a:latin typeface="メイリオ" panose="020B0604030504040204" pitchFamily="50" charset="-128"/>
                          <a:ea typeface="メイリオ" panose="020B0604030504040204" pitchFamily="50" charset="-128"/>
                        </a:rPr>
                        <a:t>　・セキュリティ関連費用の可視化（出典：</a:t>
                      </a:r>
                      <a:r>
                        <a:rPr lang="en-US" altLang="ja-JP" sz="900" b="0" i="0">
                          <a:solidFill>
                            <a:srgbClr val="222222"/>
                          </a:solidFill>
                          <a:effectLst/>
                          <a:latin typeface="メイリオ" panose="020B0604030504040204" pitchFamily="50" charset="-128"/>
                          <a:ea typeface="メイリオ" panose="020B0604030504040204" pitchFamily="50" charset="-128"/>
                        </a:rPr>
                        <a:t>IPA</a:t>
                      </a:r>
                      <a:r>
                        <a:rPr lang="ja-JP" altLang="en-US" sz="900" b="0" i="0">
                          <a:solidFill>
                            <a:srgbClr val="222222"/>
                          </a:solidFill>
                          <a:effectLst/>
                          <a:latin typeface="メイリオ" panose="020B0604030504040204" pitchFamily="50" charset="-128"/>
                          <a:ea typeface="メイリオ"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900" b="0" i="0">
                          <a:solidFill>
                            <a:srgbClr val="222222"/>
                          </a:solidFill>
                          <a:effectLst/>
                          <a:latin typeface="メイリオ" panose="020B0604030504040204" pitchFamily="50" charset="-128"/>
                          <a:ea typeface="メイリオ" panose="020B0604030504040204" pitchFamily="50" charset="-128"/>
                        </a:rPr>
                        <a:t>　・</a:t>
                      </a:r>
                      <a:r>
                        <a:rPr lang="ja-JP" altLang="en-US" sz="800" b="0" i="0">
                          <a:solidFill>
                            <a:srgbClr val="222222"/>
                          </a:solidFill>
                          <a:effectLst/>
                          <a:latin typeface="メイリオ" panose="020B0604030504040204" pitchFamily="50" charset="-128"/>
                          <a:ea typeface="メイリオ" panose="020B0604030504040204" pitchFamily="50" charset="-128"/>
                        </a:rPr>
                        <a:t>中小企業の情報セキュリティ対策ガイドライン第</a:t>
                      </a:r>
                      <a:r>
                        <a:rPr lang="en-US" altLang="ja-JP" sz="800" b="0" i="0">
                          <a:solidFill>
                            <a:srgbClr val="222222"/>
                          </a:solidFill>
                          <a:effectLst/>
                          <a:latin typeface="メイリオ" panose="020B0604030504040204" pitchFamily="50" charset="-128"/>
                          <a:ea typeface="メイリオ" panose="020B0604030504040204" pitchFamily="50" charset="-128"/>
                        </a:rPr>
                        <a:t>3</a:t>
                      </a:r>
                      <a:r>
                        <a:rPr lang="ja-JP" altLang="en-US" sz="800" b="0" i="0">
                          <a:solidFill>
                            <a:srgbClr val="222222"/>
                          </a:solidFill>
                          <a:effectLst/>
                          <a:latin typeface="メイリオ" panose="020B0604030504040204" pitchFamily="50" charset="-128"/>
                          <a:ea typeface="メイリオ" panose="020B0604030504040204" pitchFamily="50" charset="-128"/>
                        </a:rPr>
                        <a:t>版（出典：</a:t>
                      </a:r>
                      <a:r>
                        <a:rPr lang="en-US" altLang="ja-JP" sz="800" b="0" i="0">
                          <a:solidFill>
                            <a:srgbClr val="222222"/>
                          </a:solidFill>
                          <a:effectLst/>
                          <a:latin typeface="メイリオ" panose="020B0604030504040204" pitchFamily="50" charset="-128"/>
                          <a:ea typeface="メイリオ" panose="020B0604030504040204" pitchFamily="50" charset="-128"/>
                        </a:rPr>
                        <a:t>IPA</a:t>
                      </a:r>
                      <a:r>
                        <a:rPr lang="ja-JP" altLang="en-US" sz="800" b="0" i="0">
                          <a:solidFill>
                            <a:srgbClr val="222222"/>
                          </a:solidFill>
                          <a:effectLst/>
                          <a:latin typeface="メイリオ" panose="020B0604030504040204" pitchFamily="50" charset="-128"/>
                          <a:ea typeface="メイリオ" panose="020B0604030504040204" pitchFamily="50" charset="-128"/>
                        </a:rPr>
                        <a:t>）</a:t>
                      </a: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36704043"/>
                  </a:ext>
                </a:extLst>
              </a:tr>
            </a:tbl>
          </a:graphicData>
        </a:graphic>
      </p:graphicFrame>
      <p:graphicFrame>
        <p:nvGraphicFramePr>
          <p:cNvPr id="16" name="表 17">
            <a:extLst>
              <a:ext uri="{FF2B5EF4-FFF2-40B4-BE49-F238E27FC236}">
                <a16:creationId xmlns:a16="http://schemas.microsoft.com/office/drawing/2014/main" id="{BF85CD2D-E495-F5AD-FC03-96C8C322B646}"/>
              </a:ext>
            </a:extLst>
          </p:cNvPr>
          <p:cNvGraphicFramePr>
            <a:graphicFrameLocks noGrp="1"/>
          </p:cNvGraphicFramePr>
          <p:nvPr>
            <p:extLst>
              <p:ext uri="{D42A27DB-BD31-4B8C-83A1-F6EECF244321}">
                <p14:modId xmlns:p14="http://schemas.microsoft.com/office/powerpoint/2010/main" val="3427002234"/>
              </p:ext>
            </p:extLst>
          </p:nvPr>
        </p:nvGraphicFramePr>
        <p:xfrm>
          <a:off x="2497237" y="6786112"/>
          <a:ext cx="3740567" cy="1650490"/>
        </p:xfrm>
        <a:graphic>
          <a:graphicData uri="http://schemas.openxmlformats.org/drawingml/2006/table">
            <a:tbl>
              <a:tblPr firstRow="1" bandRow="1">
                <a:tableStyleId>{5A111915-BE36-4E01-A7E5-04B1672EAD32}</a:tableStyleId>
              </a:tblPr>
              <a:tblGrid>
                <a:gridCol w="3740567">
                  <a:extLst>
                    <a:ext uri="{9D8B030D-6E8A-4147-A177-3AD203B41FA5}">
                      <a16:colId xmlns:a16="http://schemas.microsoft.com/office/drawing/2014/main" val="2723434058"/>
                    </a:ext>
                  </a:extLst>
                </a:gridCol>
              </a:tblGrid>
              <a:tr h="0">
                <a:tc>
                  <a:txBody>
                    <a:bodyPr/>
                    <a:lstStyle/>
                    <a:p>
                      <a:r>
                        <a:rPr kumimoji="1" lang="en-US" altLang="ja-JP" sz="900" b="1">
                          <a:solidFill>
                            <a:schemeClr val="bg1"/>
                          </a:solidFill>
                          <a:latin typeface="メイリオ" panose="020B0604030504040204" pitchFamily="50" charset="-128"/>
                          <a:ea typeface="メイリオ" panose="020B0604030504040204" pitchFamily="50" charset="-128"/>
                        </a:rPr>
                        <a:t>Lv3. </a:t>
                      </a:r>
                      <a:r>
                        <a:rPr kumimoji="1" lang="ja-JP" altLang="en-US" sz="900" b="1">
                          <a:solidFill>
                            <a:schemeClr val="bg1"/>
                          </a:solidFill>
                          <a:latin typeface="メイリオ" panose="020B0604030504040204" pitchFamily="50" charset="-128"/>
                          <a:ea typeface="メイリオ" panose="020B0604030504040204" pitchFamily="50" charset="-128"/>
                        </a:rPr>
                        <a:t>網羅的アプローチ</a:t>
                      </a: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657682189"/>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900" b="1" i="0">
                          <a:solidFill>
                            <a:srgbClr val="222222"/>
                          </a:solidFill>
                          <a:effectLst/>
                          <a:latin typeface="メイリオ" panose="020B0604030504040204" pitchFamily="50" charset="-128"/>
                          <a:ea typeface="メイリオ" panose="020B0604030504040204" pitchFamily="50" charset="-128"/>
                        </a:rPr>
                        <a:t>実施手法</a:t>
                      </a:r>
                      <a:endParaRPr lang="en-US" altLang="ja-JP" sz="900" b="1" i="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697392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900" b="0" i="0">
                          <a:solidFill>
                            <a:srgbClr val="222222"/>
                          </a:solidFill>
                          <a:effectLst/>
                          <a:latin typeface="メイリオ" panose="020B0604030504040204" pitchFamily="50" charset="-128"/>
                          <a:ea typeface="メイリオ" panose="020B0604030504040204" pitchFamily="50" charset="-128"/>
                        </a:rPr>
                        <a:t>　網羅的な対策が定義されているフレームワークに沿ってセキュリティ対応します</a:t>
                      </a: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7549155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900" b="1" i="0">
                          <a:solidFill>
                            <a:srgbClr val="222222"/>
                          </a:solidFill>
                          <a:effectLst/>
                          <a:latin typeface="メイリオ" panose="020B0604030504040204" pitchFamily="50" charset="-128"/>
                          <a:ea typeface="メイリオ" panose="020B0604030504040204" pitchFamily="50" charset="-128"/>
                        </a:rPr>
                        <a:t>活用できる文書</a:t>
                      </a:r>
                      <a:r>
                        <a:rPr lang="en-US" altLang="ja-JP" sz="900" b="1" i="0">
                          <a:solidFill>
                            <a:srgbClr val="222222"/>
                          </a:solidFill>
                          <a:effectLst/>
                          <a:latin typeface="メイリオ" panose="020B0604030504040204" pitchFamily="50" charset="-128"/>
                          <a:ea typeface="メイリオ" panose="020B0604030504040204" pitchFamily="50" charset="-128"/>
                        </a:rPr>
                        <a:t>/</a:t>
                      </a:r>
                      <a:r>
                        <a:rPr lang="ja-JP" altLang="en-US" sz="900" b="1" i="0">
                          <a:solidFill>
                            <a:srgbClr val="222222"/>
                          </a:solidFill>
                          <a:effectLst/>
                          <a:latin typeface="メイリオ" panose="020B0604030504040204" pitchFamily="50" charset="-128"/>
                          <a:ea typeface="メイリオ" panose="020B0604030504040204" pitchFamily="50" charset="-128"/>
                        </a:rPr>
                        <a:t>ツール名称（例）</a:t>
                      </a:r>
                      <a:endParaRPr lang="en-US" altLang="ja-JP" sz="900" b="1" i="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288531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900" b="0" i="0">
                          <a:solidFill>
                            <a:srgbClr val="222222"/>
                          </a:solidFill>
                          <a:effectLst/>
                          <a:latin typeface="メイリオ" panose="020B0604030504040204" pitchFamily="50" charset="-128"/>
                          <a:ea typeface="メイリオ" panose="020B0604030504040204" pitchFamily="50" charset="-128"/>
                        </a:rPr>
                        <a:t>・</a:t>
                      </a:r>
                      <a:r>
                        <a:rPr lang="en-US" altLang="ja-JP" sz="900" b="0" i="0">
                          <a:solidFill>
                            <a:srgbClr val="000000"/>
                          </a:solidFill>
                          <a:effectLst/>
                          <a:latin typeface="メイリオ" panose="020B0604030504040204" pitchFamily="50" charset="-128"/>
                          <a:ea typeface="メイリオ" panose="020B0604030504040204" pitchFamily="50" charset="-128"/>
                          <a:hlinkClick r:id="rId5" action="ppaction://hlinksldjump">
                            <a:extLst>
                              <a:ext uri="{A12FA001-AC4F-418D-AE19-62706E023703}">
                                <ahyp:hlinkClr xmlns:ahyp="http://schemas.microsoft.com/office/drawing/2018/hyperlinkcolor" val="tx"/>
                              </a:ext>
                            </a:extLst>
                          </a:hlinkClick>
                        </a:rPr>
                        <a:t>ISMS[ISO/IEC27001:2022, 27002:2022]</a:t>
                      </a:r>
                      <a:r>
                        <a:rPr kumimoji="1" lang="ja-JP" altLang="en-US" sz="65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hlinkClick r:id="rId5" action="ppaction://hlinksldjump">
                            <a:extLst>
                              <a:ext uri="{A12FA001-AC4F-418D-AE19-62706E023703}">
                                <ahyp:hlinkClr xmlns:ahyp="http://schemas.microsoft.com/office/drawing/2018/hyperlinkcolor" val="tx"/>
                              </a:ext>
                            </a:extLst>
                          </a:hlinkClick>
                        </a:rPr>
                        <a:t> </a:t>
                      </a:r>
                      <a:endParaRPr kumimoji="1" lang="en-US" altLang="ja-JP" sz="65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900" b="0" i="0">
                          <a:solidFill>
                            <a:srgbClr val="222222"/>
                          </a:solidFill>
                          <a:effectLst/>
                          <a:latin typeface="メイリオ" panose="020B0604030504040204" pitchFamily="50" charset="-128"/>
                          <a:ea typeface="メイリオ" panose="020B0604030504040204" pitchFamily="50" charset="-128"/>
                        </a:rPr>
                        <a:t>・</a:t>
                      </a:r>
                      <a:r>
                        <a:rPr lang="en-US" altLang="ja-JP" sz="900" b="0" i="0">
                          <a:solidFill>
                            <a:srgbClr val="000000"/>
                          </a:solidFill>
                          <a:effectLst/>
                          <a:latin typeface="メイリオ" panose="020B0604030504040204" pitchFamily="50" charset="-128"/>
                          <a:ea typeface="メイリオ" panose="020B0604030504040204" pitchFamily="50" charset="-128"/>
                          <a:hlinkClick r:id="rId6" action="ppaction://hlinksldjump">
                            <a:extLst>
                              <a:ext uri="{A12FA001-AC4F-418D-AE19-62706E023703}">
                                <ahyp:hlinkClr xmlns:ahyp="http://schemas.microsoft.com/office/drawing/2018/hyperlinkcolor" val="tx"/>
                              </a:ext>
                            </a:extLst>
                          </a:hlinkClick>
                        </a:rPr>
                        <a:t>NIST </a:t>
                      </a:r>
                      <a:r>
                        <a:rPr lang="ja-JP" altLang="en-US" sz="900" b="0" i="0">
                          <a:solidFill>
                            <a:srgbClr val="000000"/>
                          </a:solidFill>
                          <a:effectLst/>
                          <a:latin typeface="メイリオ" panose="020B0604030504040204" pitchFamily="50" charset="-128"/>
                          <a:ea typeface="メイリオ" panose="020B0604030504040204" pitchFamily="50" charset="-128"/>
                          <a:hlinkClick r:id="rId6" action="ppaction://hlinksldjump">
                            <a:extLst>
                              <a:ext uri="{A12FA001-AC4F-418D-AE19-62706E023703}">
                                <ahyp:hlinkClr xmlns:ahyp="http://schemas.microsoft.com/office/drawing/2018/hyperlinkcolor" val="tx"/>
                              </a:ext>
                            </a:extLst>
                          </a:hlinkClick>
                        </a:rPr>
                        <a:t>サイバーセキュリティフレームワーク（</a:t>
                      </a:r>
                      <a:r>
                        <a:rPr lang="en-US" altLang="ja-JP" sz="900" b="0" i="0">
                          <a:solidFill>
                            <a:srgbClr val="000000"/>
                          </a:solidFill>
                          <a:effectLst/>
                          <a:latin typeface="メイリオ" panose="020B0604030504040204" pitchFamily="50" charset="-128"/>
                          <a:ea typeface="メイリオ" panose="020B0604030504040204" pitchFamily="50" charset="-128"/>
                          <a:hlinkClick r:id="rId6" action="ppaction://hlinksldjump">
                            <a:extLst>
                              <a:ext uri="{A12FA001-AC4F-418D-AE19-62706E023703}">
                                <ahyp:hlinkClr xmlns:ahyp="http://schemas.microsoft.com/office/drawing/2018/hyperlinkcolor" val="tx"/>
                              </a:ext>
                            </a:extLst>
                          </a:hlinkClick>
                        </a:rPr>
                        <a:t>CSF</a:t>
                      </a:r>
                      <a:r>
                        <a:rPr lang="ja-JP" altLang="en-US" sz="900" b="0" i="0">
                          <a:solidFill>
                            <a:srgbClr val="000000"/>
                          </a:solidFill>
                          <a:effectLst/>
                          <a:latin typeface="メイリオ" panose="020B0604030504040204" pitchFamily="50" charset="-128"/>
                          <a:ea typeface="メイリオ" panose="020B0604030504040204" pitchFamily="50" charset="-128"/>
                          <a:hlinkClick r:id="rId6" action="ppaction://hlinksldjump">
                            <a:extLst>
                              <a:ext uri="{A12FA001-AC4F-418D-AE19-62706E023703}">
                                <ahyp:hlinkClr xmlns:ahyp="http://schemas.microsoft.com/office/drawing/2018/hyperlinkcolor" val="tx"/>
                              </a:ext>
                            </a:extLst>
                          </a:hlinkClick>
                        </a:rPr>
                        <a:t>）</a:t>
                      </a:r>
                      <a:endParaRPr lang="en-US" altLang="ja-JP" sz="900" b="0" i="0">
                        <a:solidFill>
                          <a:srgbClr val="000000"/>
                        </a:solidFill>
                        <a:effectLst/>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900" b="0" i="0">
                          <a:solidFill>
                            <a:srgbClr val="222222"/>
                          </a:solidFill>
                          <a:effectLst/>
                          <a:latin typeface="メイリオ" panose="020B0604030504040204" pitchFamily="50" charset="-128"/>
                          <a:ea typeface="メイリオ" panose="020B0604030504040204" pitchFamily="50" charset="-128"/>
                        </a:rPr>
                        <a:t>・</a:t>
                      </a:r>
                      <a:r>
                        <a:rPr lang="ja-JP" altLang="en-US" sz="800" b="0" i="0">
                          <a:solidFill>
                            <a:srgbClr val="000000"/>
                          </a:solidFill>
                          <a:effectLst/>
                          <a:latin typeface="メイリオ" panose="020B0604030504040204" pitchFamily="50" charset="-128"/>
                          <a:ea typeface="メイリオ" panose="020B0604030504040204" pitchFamily="50" charset="-128"/>
                          <a:hlinkClick r:id="rId2" action="ppaction://hlinksldjump">
                            <a:extLst>
                              <a:ext uri="{A12FA001-AC4F-418D-AE19-62706E023703}">
                                <ahyp:hlinkClr xmlns:ahyp="http://schemas.microsoft.com/office/drawing/2018/hyperlinkcolor" val="tx"/>
                              </a:ext>
                            </a:extLst>
                          </a:hlinkClick>
                        </a:rPr>
                        <a:t>サイバー・フィジカル・セキュリティ対策フレームワーク（</a:t>
                      </a:r>
                      <a:r>
                        <a:rPr lang="en-US" altLang="ja-JP" sz="800" b="0" i="0">
                          <a:solidFill>
                            <a:srgbClr val="000000"/>
                          </a:solidFill>
                          <a:effectLst/>
                          <a:latin typeface="メイリオ" panose="020B0604030504040204" pitchFamily="50" charset="-128"/>
                          <a:ea typeface="メイリオ" panose="020B0604030504040204" pitchFamily="50" charset="-128"/>
                          <a:hlinkClick r:id="rId2" action="ppaction://hlinksldjump">
                            <a:extLst>
                              <a:ext uri="{A12FA001-AC4F-418D-AE19-62706E023703}">
                                <ahyp:hlinkClr xmlns:ahyp="http://schemas.microsoft.com/office/drawing/2018/hyperlinkcolor" val="tx"/>
                              </a:ext>
                            </a:extLst>
                          </a:hlinkClick>
                        </a:rPr>
                        <a:t>CPSF</a:t>
                      </a:r>
                      <a:r>
                        <a:rPr lang="ja-JP" altLang="en-US" sz="800" b="0" i="0">
                          <a:solidFill>
                            <a:srgbClr val="000000"/>
                          </a:solidFill>
                          <a:effectLst/>
                          <a:latin typeface="メイリオ" panose="020B0604030504040204" pitchFamily="50" charset="-128"/>
                          <a:ea typeface="メイリオ" panose="020B0604030504040204" pitchFamily="50" charset="-128"/>
                          <a:hlinkClick r:id="rId2" action="ppaction://hlinksldjump">
                            <a:extLst>
                              <a:ext uri="{A12FA001-AC4F-418D-AE19-62706E023703}">
                                <ahyp:hlinkClr xmlns:ahyp="http://schemas.microsoft.com/office/drawing/2018/hyperlinkcolor" val="tx"/>
                              </a:ext>
                            </a:extLst>
                          </a:hlinkClick>
                        </a:rPr>
                        <a:t>）</a:t>
                      </a:r>
                      <a:endParaRPr lang="ja-JP" altLang="en-US" sz="650" b="0" i="0">
                        <a:solidFill>
                          <a:schemeClr val="accent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36704043"/>
                  </a:ext>
                </a:extLst>
              </a:tr>
            </a:tbl>
          </a:graphicData>
        </a:graphic>
      </p:graphicFrame>
      <p:sp>
        <p:nvSpPr>
          <p:cNvPr id="2" name="スライド番号プレースホルダー 1">
            <a:extLst>
              <a:ext uri="{FF2B5EF4-FFF2-40B4-BE49-F238E27FC236}">
                <a16:creationId xmlns:a16="http://schemas.microsoft.com/office/drawing/2014/main" id="{01B4B612-3289-60DD-33EA-84D0AE9C4514}"/>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11</a:t>
            </a:r>
          </a:p>
        </p:txBody>
      </p:sp>
      <p:sp>
        <p:nvSpPr>
          <p:cNvPr id="4" name="テキスト プレースホルダー 2">
            <a:extLst>
              <a:ext uri="{FF2B5EF4-FFF2-40B4-BE49-F238E27FC236}">
                <a16:creationId xmlns:a16="http://schemas.microsoft.com/office/drawing/2014/main" id="{D381D75F-CA91-B705-28CF-0CFD41B07842}"/>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3</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サイバーセキュリティの基礎知識</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3-4.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サイバーセキュリティアプローチ方法</a:t>
            </a:r>
          </a:p>
        </p:txBody>
      </p:sp>
    </p:spTree>
    <p:extLst>
      <p:ext uri="{BB962C8B-B14F-4D97-AF65-F5344CB8AC3E}">
        <p14:creationId xmlns:p14="http://schemas.microsoft.com/office/powerpoint/2010/main" val="1892966"/>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0D7265D8-FF50-8B4A-120A-9C389D911A12}"/>
              </a:ext>
            </a:extLst>
          </p:cNvPr>
          <p:cNvSpPr>
            <a:spLocks noGrp="1"/>
          </p:cNvSpPr>
          <p:nvPr>
            <p:ph type="body" sz="quarter" idx="3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u="sng">
                <a:solidFill>
                  <a:schemeClr val="tx1"/>
                </a:solidFill>
                <a:uFill>
                  <a:solidFill>
                    <a:schemeClr val="bg1"/>
                  </a:solidFill>
                </a:uFill>
                <a:hlinkClick r:id="rId2" action="ppaction://hlinksldjump"/>
              </a:rPr>
              <a:t>2. </a:t>
            </a:r>
            <a:r>
              <a:rPr kumimoji="1" lang="ja-JP" altLang="en-US" sz="1600" u="sng">
                <a:solidFill>
                  <a:schemeClr val="tx1"/>
                </a:solidFill>
                <a:uFill>
                  <a:solidFill>
                    <a:schemeClr val="bg1"/>
                  </a:solidFill>
                </a:uFill>
                <a:hlinkClick r:id="rId2" action="ppaction://hlinksldjump"/>
              </a:rPr>
              <a:t>パスワードの作り方と管理方法</a:t>
            </a:r>
            <a:endParaRPr kumimoji="1" lang="ja-JP" altLang="en-US" sz="1600" u="sng">
              <a:solidFill>
                <a:schemeClr val="tx1"/>
              </a:solidFill>
              <a:uFill>
                <a:solidFill>
                  <a:schemeClr val="bg1"/>
                </a:solidFill>
              </a:uFill>
            </a:endParaRPr>
          </a:p>
        </p:txBody>
      </p:sp>
      <p:graphicFrame>
        <p:nvGraphicFramePr>
          <p:cNvPr id="5" name="表 5">
            <a:extLst>
              <a:ext uri="{FF2B5EF4-FFF2-40B4-BE49-F238E27FC236}">
                <a16:creationId xmlns:a16="http://schemas.microsoft.com/office/drawing/2014/main" id="{C9FCC90F-F39F-F692-D919-3486BC60FF7D}"/>
              </a:ext>
            </a:extLst>
          </p:cNvPr>
          <p:cNvGraphicFramePr>
            <a:graphicFrameLocks noGrp="1"/>
          </p:cNvGraphicFramePr>
          <p:nvPr/>
        </p:nvGraphicFramePr>
        <p:xfrm>
          <a:off x="622800" y="1440001"/>
          <a:ext cx="5612400" cy="58521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0500858"/>
                    </a:ext>
                  </a:extLst>
                </a:gridCol>
              </a:tblGrid>
              <a:tr h="195613">
                <a:tc>
                  <a:txBody>
                    <a:bodyPr/>
                    <a:lstStyle/>
                    <a:p>
                      <a:r>
                        <a:rPr kumimoji="1" lang="en-US" altLang="ja-JP" sz="1050">
                          <a:solidFill>
                            <a:schemeClr val="tx1"/>
                          </a:solidFill>
                          <a:latin typeface="+mn-ea"/>
                          <a:ea typeface="+mn-ea"/>
                        </a:rPr>
                        <a:t>【</a:t>
                      </a:r>
                      <a:r>
                        <a:rPr kumimoji="1" lang="ja-JP" altLang="en-US" sz="1050">
                          <a:solidFill>
                            <a:schemeClr val="tx1"/>
                          </a:solidFill>
                          <a:latin typeface="+mn-ea"/>
                          <a:ea typeface="+mn-ea"/>
                        </a:rPr>
                        <a:t>複雑さを持つパスワードの作り方</a:t>
                      </a:r>
                      <a:r>
                        <a:rPr kumimoji="1" lang="en-US" altLang="ja-JP" sz="1050">
                          <a:solidFill>
                            <a:schemeClr val="tx1"/>
                          </a:solidFill>
                          <a:latin typeface="+mn-ea"/>
                          <a:ea typeface="+mn-ea"/>
                        </a:rPr>
                        <a:t>】</a:t>
                      </a:r>
                      <a:endParaRPr kumimoji="1" lang="ja-JP" altLang="en-US" sz="1050">
                        <a:solidFill>
                          <a:schemeClr val="tx1"/>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22489963"/>
                  </a:ext>
                </a:extLst>
              </a:tr>
              <a:tr h="263724">
                <a:tc>
                  <a:txBody>
                    <a:bodyPr/>
                    <a:lstStyle/>
                    <a:p>
                      <a:r>
                        <a:rPr kumimoji="1" lang="en-US" altLang="ja-JP" sz="1050">
                          <a:latin typeface="+mn-ea"/>
                          <a:ea typeface="+mn-ea"/>
                        </a:rPr>
                        <a:t>1.</a:t>
                      </a:r>
                      <a:r>
                        <a:rPr kumimoji="1" lang="ja-JP" altLang="en-US" sz="1050">
                          <a:latin typeface="+mn-ea"/>
                          <a:ea typeface="+mn-ea"/>
                        </a:rPr>
                        <a:t> 単語ではなく、文章にする</a:t>
                      </a:r>
                      <a:endParaRPr kumimoji="1" lang="en-US" altLang="ja-JP" sz="1050">
                        <a:latin typeface="+mn-ea"/>
                        <a:ea typeface="+mn-ea"/>
                      </a:endParaRPr>
                    </a:p>
                    <a:p>
                      <a:r>
                        <a:rPr kumimoji="1" lang="ja-JP" altLang="en-US" sz="1050">
                          <a:latin typeface="+mn-ea"/>
                          <a:ea typeface="+mn-ea"/>
                        </a:rPr>
                        <a:t>　単語の場合、ディクショナリ検索でヒットする確率が上がるため、文章として考える</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46615098"/>
                  </a:ext>
                </a:extLst>
              </a:tr>
              <a:tr h="62514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a:latin typeface="+mn-ea"/>
                          <a:ea typeface="+mn-ea"/>
                        </a:rPr>
                        <a:t>【</a:t>
                      </a:r>
                      <a:r>
                        <a:rPr lang="ja-JP" altLang="en-US" sz="1050">
                          <a:latin typeface="+mn-ea"/>
                          <a:ea typeface="+mn-ea"/>
                        </a:rPr>
                        <a:t>例</a:t>
                      </a:r>
                      <a:r>
                        <a:rPr lang="en-US" altLang="ja-JP" sz="1050">
                          <a:latin typeface="+mn-ea"/>
                          <a:ea typeface="+mn-ea"/>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a:latin typeface="+mn-ea"/>
                          <a:ea typeface="+mn-ea"/>
                        </a:rPr>
                        <a:t>Cyber Security </a:t>
                      </a:r>
                      <a:r>
                        <a:rPr lang="en-US" altLang="ja-JP" sz="1050" err="1">
                          <a:latin typeface="+mn-ea"/>
                          <a:ea typeface="+mn-ea"/>
                        </a:rPr>
                        <a:t>Keizoku</a:t>
                      </a:r>
                      <a:r>
                        <a:rPr lang="en-US" altLang="ja-JP" sz="1050">
                          <a:latin typeface="+mn-ea"/>
                          <a:ea typeface="+mn-ea"/>
                        </a:rPr>
                        <a:t> Shien</a:t>
                      </a:r>
                      <a:br>
                        <a:rPr lang="en-US" altLang="ja-JP" sz="1050">
                          <a:latin typeface="+mn-ea"/>
                          <a:ea typeface="+mn-ea"/>
                        </a:rPr>
                      </a:br>
                      <a:r>
                        <a:rPr lang="ja-JP" altLang="en-US" sz="1050">
                          <a:latin typeface="+mn-ea"/>
                          <a:ea typeface="+mn-ea"/>
                        </a:rPr>
                        <a:t>↓</a:t>
                      </a:r>
                      <a:br>
                        <a:rPr lang="en-US" altLang="ja-JP" sz="1050">
                          <a:latin typeface="+mn-ea"/>
                          <a:ea typeface="+mn-ea"/>
                        </a:rPr>
                      </a:br>
                      <a:r>
                        <a:rPr lang="en-US" altLang="ja-JP" sz="1050" err="1">
                          <a:latin typeface="+mn-ea"/>
                          <a:ea typeface="+mn-ea"/>
                        </a:rPr>
                        <a:t>CyberSecurityKeizokuShien</a:t>
                      </a:r>
                      <a:endParaRPr lang="en-US" altLang="ja-JP" sz="1050">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46855463"/>
                  </a:ext>
                </a:extLst>
              </a:tr>
              <a:tr h="215028">
                <a:tc>
                  <a:txBody>
                    <a:bodyPr/>
                    <a:lstStyle/>
                    <a:p>
                      <a:r>
                        <a:rPr kumimoji="1" lang="en-US" altLang="ja-JP" sz="1050">
                          <a:latin typeface="+mn-ea"/>
                          <a:ea typeface="+mn-ea"/>
                        </a:rPr>
                        <a:t>2.</a:t>
                      </a:r>
                      <a:r>
                        <a:rPr kumimoji="1" lang="ja-JP" altLang="en-US" sz="1050">
                          <a:latin typeface="+mn-ea"/>
                          <a:ea typeface="+mn-ea"/>
                        </a:rPr>
                        <a:t> 数字を入れる</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19719865"/>
                  </a:ext>
                </a:extLst>
              </a:tr>
              <a:tr h="215028">
                <a:tc>
                  <a:txBody>
                    <a:bodyPr/>
                    <a:lstStyle/>
                    <a:p>
                      <a:r>
                        <a:rPr kumimoji="1" lang="en-US" altLang="ja-JP" sz="1050">
                          <a:latin typeface="+mn-ea"/>
                          <a:ea typeface="+mn-ea"/>
                        </a:rPr>
                        <a:t>CyberSecurityKeizokuShien</a:t>
                      </a:r>
                      <a:r>
                        <a:rPr kumimoji="1" lang="en-US" altLang="ja-JP" sz="1050">
                          <a:solidFill>
                            <a:srgbClr val="FF0000"/>
                          </a:solidFill>
                          <a:latin typeface="+mn-ea"/>
                          <a:ea typeface="+mn-ea"/>
                        </a:rPr>
                        <a:t>0725</a:t>
                      </a:r>
                      <a:endParaRPr kumimoji="1" lang="ja-JP" altLang="en-US" sz="1050">
                        <a:solidFill>
                          <a:srgbClr val="FF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35627614"/>
                  </a:ext>
                </a:extLst>
              </a:tr>
              <a:tr h="215028">
                <a:tc>
                  <a:txBody>
                    <a:bodyPr/>
                    <a:lstStyle/>
                    <a:p>
                      <a:r>
                        <a:rPr kumimoji="1" lang="en-US" altLang="ja-JP" sz="1050">
                          <a:latin typeface="+mn-ea"/>
                          <a:ea typeface="+mn-ea"/>
                        </a:rPr>
                        <a:t>3. </a:t>
                      </a:r>
                      <a:r>
                        <a:rPr kumimoji="1" lang="ja-JP" altLang="en-US" sz="1050">
                          <a:latin typeface="+mn-ea"/>
                          <a:ea typeface="+mn-ea"/>
                        </a:rPr>
                        <a:t>単語の母音を削除し、読めなくする</a:t>
                      </a:r>
                      <a:r>
                        <a:rPr kumimoji="1" lang="en-US" altLang="ja-JP" sz="1050">
                          <a:latin typeface="+mn-ea"/>
                          <a:ea typeface="+mn-ea"/>
                        </a:rPr>
                        <a:t>(</a:t>
                      </a:r>
                      <a:r>
                        <a:rPr kumimoji="1" lang="en-US" altLang="ja-JP" sz="1050" err="1">
                          <a:latin typeface="+mn-ea"/>
                          <a:ea typeface="+mn-ea"/>
                        </a:rPr>
                        <a:t>aiueo</a:t>
                      </a:r>
                      <a:r>
                        <a:rPr kumimoji="1" lang="en-US" altLang="ja-JP" sz="1050">
                          <a:latin typeface="+mn-ea"/>
                          <a:ea typeface="+mn-ea"/>
                        </a:rPr>
                        <a:t>)</a:t>
                      </a:r>
                      <a:endParaRPr kumimoji="1" lang="ja-JP" altLang="en-US" sz="1050">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37467147"/>
                  </a:ext>
                </a:extLst>
              </a:tr>
              <a:tr h="366283">
                <a:tc>
                  <a:txBody>
                    <a:bodyPr/>
                    <a:lstStyle/>
                    <a:p>
                      <a:r>
                        <a:rPr kumimoji="1" lang="en-US" altLang="ja-JP" sz="1050">
                          <a:latin typeface="+mn-ea"/>
                          <a:ea typeface="+mn-ea"/>
                        </a:rPr>
                        <a:t>Cyb</a:t>
                      </a:r>
                      <a:r>
                        <a:rPr kumimoji="1" lang="en-US" altLang="ja-JP" sz="1050">
                          <a:solidFill>
                            <a:srgbClr val="FF0000"/>
                          </a:solidFill>
                          <a:latin typeface="+mn-ea"/>
                          <a:ea typeface="+mn-ea"/>
                        </a:rPr>
                        <a:t>e</a:t>
                      </a:r>
                      <a:r>
                        <a:rPr kumimoji="1" lang="en-US" altLang="ja-JP" sz="1050">
                          <a:latin typeface="+mn-ea"/>
                          <a:ea typeface="+mn-ea"/>
                        </a:rPr>
                        <a:t>rS</a:t>
                      </a:r>
                      <a:r>
                        <a:rPr kumimoji="1" lang="en-US" altLang="ja-JP" sz="1050">
                          <a:solidFill>
                            <a:srgbClr val="FF0000"/>
                          </a:solidFill>
                          <a:latin typeface="+mn-ea"/>
                          <a:ea typeface="+mn-ea"/>
                        </a:rPr>
                        <a:t>e</a:t>
                      </a:r>
                      <a:r>
                        <a:rPr kumimoji="1" lang="en-US" altLang="ja-JP" sz="1050">
                          <a:latin typeface="+mn-ea"/>
                          <a:ea typeface="+mn-ea"/>
                        </a:rPr>
                        <a:t>c</a:t>
                      </a:r>
                      <a:r>
                        <a:rPr kumimoji="1" lang="en-US" altLang="ja-JP" sz="1050">
                          <a:solidFill>
                            <a:srgbClr val="FF0000"/>
                          </a:solidFill>
                          <a:latin typeface="+mn-ea"/>
                          <a:ea typeface="+mn-ea"/>
                        </a:rPr>
                        <a:t>u</a:t>
                      </a:r>
                      <a:r>
                        <a:rPr kumimoji="1" lang="en-US" altLang="ja-JP" sz="1050">
                          <a:latin typeface="+mn-ea"/>
                          <a:ea typeface="+mn-ea"/>
                        </a:rPr>
                        <a:t>r</a:t>
                      </a:r>
                      <a:r>
                        <a:rPr kumimoji="1" lang="en-US" altLang="ja-JP" sz="1050">
                          <a:solidFill>
                            <a:srgbClr val="FF0000"/>
                          </a:solidFill>
                          <a:latin typeface="+mn-ea"/>
                          <a:ea typeface="+mn-ea"/>
                        </a:rPr>
                        <a:t>i</a:t>
                      </a:r>
                      <a:r>
                        <a:rPr kumimoji="1" lang="en-US" altLang="ja-JP" sz="1050">
                          <a:latin typeface="+mn-ea"/>
                          <a:ea typeface="+mn-ea"/>
                        </a:rPr>
                        <a:t>tyK</a:t>
                      </a:r>
                      <a:r>
                        <a:rPr kumimoji="1" lang="en-US" altLang="ja-JP" sz="1050">
                          <a:solidFill>
                            <a:srgbClr val="FF0000"/>
                          </a:solidFill>
                          <a:latin typeface="+mn-ea"/>
                          <a:ea typeface="+mn-ea"/>
                        </a:rPr>
                        <a:t>ei</a:t>
                      </a:r>
                      <a:r>
                        <a:rPr kumimoji="1" lang="en-US" altLang="ja-JP" sz="1050">
                          <a:latin typeface="+mn-ea"/>
                          <a:ea typeface="+mn-ea"/>
                        </a:rPr>
                        <a:t>z</a:t>
                      </a:r>
                      <a:r>
                        <a:rPr kumimoji="1" lang="en-US" altLang="ja-JP" sz="1050">
                          <a:solidFill>
                            <a:srgbClr val="FF0000"/>
                          </a:solidFill>
                          <a:latin typeface="+mn-ea"/>
                          <a:ea typeface="+mn-ea"/>
                        </a:rPr>
                        <a:t>o</a:t>
                      </a:r>
                      <a:r>
                        <a:rPr kumimoji="1" lang="en-US" altLang="ja-JP" sz="1050">
                          <a:latin typeface="+mn-ea"/>
                          <a:ea typeface="+mn-ea"/>
                        </a:rPr>
                        <a:t>k</a:t>
                      </a:r>
                      <a:r>
                        <a:rPr kumimoji="1" lang="en-US" altLang="ja-JP" sz="1050">
                          <a:solidFill>
                            <a:srgbClr val="FF0000"/>
                          </a:solidFill>
                          <a:latin typeface="+mn-ea"/>
                          <a:ea typeface="+mn-ea"/>
                        </a:rPr>
                        <a:t>u</a:t>
                      </a:r>
                      <a:r>
                        <a:rPr kumimoji="1" lang="en-US" altLang="ja-JP" sz="1050">
                          <a:latin typeface="+mn-ea"/>
                          <a:ea typeface="+mn-ea"/>
                        </a:rPr>
                        <a:t>Sh</a:t>
                      </a:r>
                      <a:r>
                        <a:rPr kumimoji="1" lang="en-US" altLang="ja-JP" sz="1050">
                          <a:solidFill>
                            <a:srgbClr val="FF0000"/>
                          </a:solidFill>
                          <a:latin typeface="+mn-ea"/>
                          <a:ea typeface="+mn-ea"/>
                        </a:rPr>
                        <a:t>ie</a:t>
                      </a:r>
                      <a:r>
                        <a:rPr kumimoji="1" lang="en-US" altLang="ja-JP" sz="1050">
                          <a:latin typeface="+mn-ea"/>
                          <a:ea typeface="+mn-ea"/>
                        </a:rPr>
                        <a:t>n0725 </a:t>
                      </a:r>
                      <a:br>
                        <a:rPr kumimoji="1" lang="en-US" altLang="ja-JP" sz="1050">
                          <a:latin typeface="+mn-ea"/>
                          <a:ea typeface="+mn-ea"/>
                        </a:rPr>
                      </a:br>
                      <a:r>
                        <a:rPr kumimoji="1" lang="en-US" altLang="ja-JP" sz="1050">
                          <a:latin typeface="+mn-ea"/>
                          <a:ea typeface="+mn-ea"/>
                        </a:rPr>
                        <a:t>↓</a:t>
                      </a:r>
                      <a:br>
                        <a:rPr kumimoji="1" lang="en-US" altLang="ja-JP" sz="1050">
                          <a:latin typeface="+mn-ea"/>
                          <a:ea typeface="+mn-ea"/>
                        </a:rPr>
                      </a:br>
                      <a:r>
                        <a:rPr kumimoji="1" lang="en-US" altLang="ja-JP" sz="1050">
                          <a:latin typeface="+mn-ea"/>
                          <a:ea typeface="+mn-ea"/>
                        </a:rPr>
                        <a:t>CybrScrtyKzkShn0725</a:t>
                      </a:r>
                      <a:endParaRPr kumimoji="1" lang="ja-JP" altLang="en-US" sz="1050">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43922292"/>
                  </a:ext>
                </a:extLst>
              </a:tr>
              <a:tr h="263724">
                <a:tc>
                  <a:txBody>
                    <a:bodyPr/>
                    <a:lstStyle/>
                    <a:p>
                      <a:r>
                        <a:rPr kumimoji="1" lang="en-US" altLang="ja-JP" sz="1050">
                          <a:latin typeface="+mn-ea"/>
                          <a:ea typeface="+mn-ea"/>
                        </a:rPr>
                        <a:t>4. </a:t>
                      </a:r>
                      <a:r>
                        <a:rPr kumimoji="1" lang="ja-JP" altLang="en-US" sz="1050">
                          <a:latin typeface="+mn-ea"/>
                          <a:ea typeface="+mn-ea"/>
                        </a:rPr>
                        <a:t>特殊記号を数文字入れる</a:t>
                      </a:r>
                      <a:br>
                        <a:rPr kumimoji="1" lang="ja-JP" altLang="en-US" sz="1050">
                          <a:latin typeface="+mn-ea"/>
                          <a:ea typeface="+mn-ea"/>
                        </a:rPr>
                      </a:br>
                      <a:r>
                        <a:rPr kumimoji="1" lang="ja-JP" altLang="en-US" sz="1050">
                          <a:latin typeface="+mn-ea"/>
                          <a:ea typeface="+mn-ea"/>
                        </a:rPr>
                        <a:t>　</a:t>
                      </a:r>
                      <a:r>
                        <a:rPr kumimoji="1" lang="en-US" altLang="ja-JP" sz="1050">
                          <a:latin typeface="+mn-ea"/>
                          <a:ea typeface="+mn-ea"/>
                        </a:rPr>
                        <a:t>#</a:t>
                      </a:r>
                      <a:r>
                        <a:rPr kumimoji="1" lang="ja-JP" altLang="en-US" sz="1050">
                          <a:latin typeface="+mn-ea"/>
                          <a:ea typeface="+mn-ea"/>
                        </a:rPr>
                        <a:t>、</a:t>
                      </a:r>
                      <a:r>
                        <a:rPr kumimoji="1" lang="en-US" altLang="ja-JP" sz="1050">
                          <a:latin typeface="+mn-ea"/>
                          <a:ea typeface="+mn-ea"/>
                        </a:rPr>
                        <a:t>%</a:t>
                      </a:r>
                      <a:r>
                        <a:rPr kumimoji="1" lang="ja-JP" altLang="en-US" sz="1050">
                          <a:latin typeface="+mn-ea"/>
                          <a:ea typeface="+mn-ea"/>
                        </a:rPr>
                        <a:t>、＠を単語の区切りに入れる</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46331162"/>
                  </a:ext>
                </a:extLst>
              </a:tr>
              <a:tr h="366283">
                <a:tc>
                  <a:txBody>
                    <a:bodyPr/>
                    <a:lstStyle/>
                    <a:p>
                      <a:r>
                        <a:rPr lang="en-US" altLang="ja-JP" sz="1050">
                          <a:latin typeface="+mn-ea"/>
                          <a:ea typeface="+mn-ea"/>
                        </a:rPr>
                        <a:t>CybrScrtyKzkShn0725</a:t>
                      </a:r>
                      <a:br>
                        <a:rPr lang="en-US" altLang="ja-JP" sz="1050">
                          <a:latin typeface="+mn-ea"/>
                          <a:ea typeface="+mn-ea"/>
                        </a:rPr>
                      </a:br>
                      <a:r>
                        <a:rPr lang="ja-JP" altLang="en-US" sz="1050">
                          <a:latin typeface="+mn-ea"/>
                          <a:ea typeface="+mn-ea"/>
                        </a:rPr>
                        <a:t>↓</a:t>
                      </a:r>
                      <a:br>
                        <a:rPr lang="en-US" altLang="ja-JP" sz="1050">
                          <a:latin typeface="+mn-ea"/>
                          <a:ea typeface="+mn-ea"/>
                        </a:rPr>
                      </a:br>
                      <a:r>
                        <a:rPr lang="en-US" altLang="ja-JP" sz="1050">
                          <a:latin typeface="+mn-ea"/>
                          <a:ea typeface="+mn-ea"/>
                        </a:rPr>
                        <a:t>Cybr</a:t>
                      </a:r>
                      <a:r>
                        <a:rPr lang="en-US" altLang="ja-JP" sz="1050" b="1">
                          <a:solidFill>
                            <a:srgbClr val="FF0000"/>
                          </a:solidFill>
                          <a:latin typeface="+mn-ea"/>
                          <a:ea typeface="+mn-ea"/>
                        </a:rPr>
                        <a:t>#</a:t>
                      </a:r>
                      <a:r>
                        <a:rPr lang="en-US" altLang="ja-JP" sz="1050">
                          <a:latin typeface="+mn-ea"/>
                          <a:ea typeface="+mn-ea"/>
                        </a:rPr>
                        <a:t>Scrty</a:t>
                      </a:r>
                      <a:r>
                        <a:rPr lang="en-US" altLang="ja-JP" sz="1050" b="1">
                          <a:solidFill>
                            <a:srgbClr val="FF0000"/>
                          </a:solidFill>
                          <a:latin typeface="+mn-ea"/>
                          <a:ea typeface="+mn-ea"/>
                        </a:rPr>
                        <a:t>%</a:t>
                      </a:r>
                      <a:r>
                        <a:rPr lang="en-US" altLang="ja-JP" sz="1050">
                          <a:latin typeface="+mn-ea"/>
                          <a:ea typeface="+mn-ea"/>
                        </a:rPr>
                        <a:t>Kzk</a:t>
                      </a:r>
                      <a:r>
                        <a:rPr lang="en-US" altLang="ja-JP" sz="1050" b="1">
                          <a:solidFill>
                            <a:srgbClr val="FF0000"/>
                          </a:solidFill>
                          <a:latin typeface="+mn-ea"/>
                          <a:ea typeface="+mn-ea"/>
                        </a:rPr>
                        <a:t>@</a:t>
                      </a:r>
                      <a:r>
                        <a:rPr lang="en-US" altLang="ja-JP" sz="1050">
                          <a:latin typeface="+mn-ea"/>
                          <a:ea typeface="+mn-ea"/>
                        </a:rPr>
                        <a:t>Shn0725</a:t>
                      </a:r>
                      <a:endParaRPr kumimoji="1" lang="ja-JP" altLang="en-US" sz="1050">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72305282"/>
                  </a:ext>
                </a:extLst>
              </a:tr>
              <a:tr h="215028">
                <a:tc>
                  <a:txBody>
                    <a:bodyPr/>
                    <a:lstStyle/>
                    <a:p>
                      <a:r>
                        <a:rPr kumimoji="1" lang="en-US" altLang="ja-JP" sz="1050">
                          <a:latin typeface="+mn-ea"/>
                          <a:ea typeface="+mn-ea"/>
                        </a:rPr>
                        <a:t>5. </a:t>
                      </a:r>
                      <a:r>
                        <a:rPr kumimoji="1" lang="ja-JP" altLang="en-US" sz="1050">
                          <a:latin typeface="+mn-ea"/>
                          <a:ea typeface="+mn-ea"/>
                        </a:rPr>
                        <a:t>サービス識別文字を入れる</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58559873"/>
                  </a:ext>
                </a:extLst>
              </a:tr>
              <a:tr h="366283">
                <a:tc>
                  <a:txBody>
                    <a:bodyPr/>
                    <a:lstStyle/>
                    <a:p>
                      <a:r>
                        <a:rPr kumimoji="1" lang="en-US" altLang="ja-JP" sz="1050">
                          <a:latin typeface="+mn-ea"/>
                          <a:ea typeface="+mn-ea"/>
                        </a:rPr>
                        <a:t>【</a:t>
                      </a:r>
                      <a:r>
                        <a:rPr kumimoji="1" lang="ja-JP" altLang="en-US" sz="1050">
                          <a:latin typeface="+mn-ea"/>
                          <a:ea typeface="+mn-ea"/>
                        </a:rPr>
                        <a:t>例</a:t>
                      </a:r>
                      <a:r>
                        <a:rPr kumimoji="1" lang="en-US" altLang="ja-JP" sz="1050">
                          <a:latin typeface="+mn-ea"/>
                          <a:ea typeface="+mn-ea"/>
                        </a:rPr>
                        <a:t>】</a:t>
                      </a:r>
                    </a:p>
                    <a:p>
                      <a:r>
                        <a:rPr kumimoji="1" lang="ja-JP" altLang="en-US" sz="1050">
                          <a:latin typeface="+mn-ea"/>
                          <a:ea typeface="+mn-ea"/>
                        </a:rPr>
                        <a:t>　　</a:t>
                      </a:r>
                      <a:r>
                        <a:rPr kumimoji="1" lang="en-US" altLang="ja-JP" sz="1050">
                          <a:solidFill>
                            <a:prstClr val="black"/>
                          </a:solidFill>
                          <a:latin typeface="+mn-ea"/>
                          <a:ea typeface="+mn-ea"/>
                        </a:rPr>
                        <a:t>Tokyo</a:t>
                      </a:r>
                      <a:r>
                        <a:rPr lang="ja-JP" altLang="en-US" sz="1050">
                          <a:solidFill>
                            <a:prstClr val="black"/>
                          </a:solidFill>
                          <a:latin typeface="+mn-ea"/>
                          <a:ea typeface="+mn-ea"/>
                        </a:rPr>
                        <a:t> ： </a:t>
                      </a:r>
                      <a:r>
                        <a:rPr lang="en-US" altLang="ja-JP" sz="1050">
                          <a:solidFill>
                            <a:prstClr val="black"/>
                          </a:solidFill>
                          <a:latin typeface="+mn-ea"/>
                          <a:ea typeface="+mn-ea"/>
                        </a:rPr>
                        <a:t>t5</a:t>
                      </a:r>
                    </a:p>
                    <a:p>
                      <a:r>
                        <a:rPr kumimoji="1" lang="ja-JP" altLang="en-US" sz="1050">
                          <a:solidFill>
                            <a:prstClr val="black"/>
                          </a:solidFill>
                          <a:latin typeface="+mn-ea"/>
                          <a:ea typeface="+mn-ea"/>
                        </a:rPr>
                        <a:t>　</a:t>
                      </a:r>
                      <a:r>
                        <a:rPr lang="en-US" altLang="ja-JP" sz="1050" b="1">
                          <a:solidFill>
                            <a:srgbClr val="FF0000"/>
                          </a:solidFill>
                          <a:latin typeface="+mn-ea"/>
                          <a:ea typeface="+mn-ea"/>
                        </a:rPr>
                        <a:t>t5</a:t>
                      </a:r>
                      <a:r>
                        <a:rPr lang="en-US" altLang="ja-JP" sz="1050">
                          <a:latin typeface="+mn-ea"/>
                          <a:ea typeface="+mn-ea"/>
                        </a:rPr>
                        <a:t>Cybr#Scrty%Kzk@Shn0725</a:t>
                      </a:r>
                      <a:endParaRPr kumimoji="1" lang="en-US" altLang="ja-JP" sz="1050">
                        <a:solidFill>
                          <a:prstClr val="black"/>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04599963"/>
                  </a:ext>
                </a:extLst>
              </a:tr>
              <a:tr h="215028">
                <a:tc>
                  <a:txBody>
                    <a:bodyPr/>
                    <a:lstStyle/>
                    <a:p>
                      <a:r>
                        <a:rPr kumimoji="1" lang="en-US" altLang="ja-JP" sz="1050">
                          <a:latin typeface="+mn-ea"/>
                          <a:ea typeface="+mn-ea"/>
                        </a:rPr>
                        <a:t>6. </a:t>
                      </a:r>
                      <a:r>
                        <a:rPr kumimoji="1" lang="ja-JP" altLang="en-US" sz="1050">
                          <a:latin typeface="+mn-ea"/>
                          <a:ea typeface="+mn-ea"/>
                        </a:rPr>
                        <a:t>自分にしかわからない固定文字を入れる</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54420775"/>
                  </a:ext>
                </a:extLst>
              </a:tr>
              <a:tr h="366283">
                <a:tc>
                  <a:txBody>
                    <a:bodyPr/>
                    <a:lstStyle/>
                    <a:p>
                      <a:r>
                        <a:rPr kumimoji="1" lang="ja-JP" altLang="en-US" sz="1050">
                          <a:latin typeface="+mn-ea"/>
                          <a:ea typeface="+mn-ea"/>
                        </a:rPr>
                        <a:t>　例　イニシャル</a:t>
                      </a:r>
                      <a:br>
                        <a:rPr kumimoji="1" lang="ja-JP" altLang="en-US" sz="1050">
                          <a:latin typeface="+mn-ea"/>
                          <a:ea typeface="+mn-ea"/>
                        </a:rPr>
                      </a:br>
                      <a:r>
                        <a:rPr kumimoji="1" lang="ja-JP" altLang="en-US" sz="1050">
                          <a:latin typeface="+mn-ea"/>
                          <a:ea typeface="+mn-ea"/>
                        </a:rPr>
                        <a:t>　　</a:t>
                      </a:r>
                      <a:r>
                        <a:rPr kumimoji="1" lang="en-US" altLang="ja-JP" sz="1050">
                          <a:latin typeface="+mn-ea"/>
                          <a:ea typeface="+mn-ea"/>
                        </a:rPr>
                        <a:t>SH</a:t>
                      </a:r>
                      <a:r>
                        <a:rPr kumimoji="1" lang="ja-JP" altLang="en-US" sz="1050">
                          <a:latin typeface="+mn-ea"/>
                          <a:ea typeface="+mn-ea"/>
                        </a:rPr>
                        <a:t>　→　</a:t>
                      </a:r>
                      <a:r>
                        <a:rPr kumimoji="1" lang="en-US" altLang="ja-JP" sz="1050">
                          <a:latin typeface="+mn-ea"/>
                          <a:ea typeface="+mn-ea"/>
                        </a:rPr>
                        <a:t>$H</a:t>
                      </a:r>
                    </a:p>
                    <a:p>
                      <a:r>
                        <a:rPr kumimoji="1" lang="en-US" altLang="ja-JP" sz="1050">
                          <a:solidFill>
                            <a:srgbClr val="FF0000"/>
                          </a:solidFill>
                          <a:latin typeface="+mn-ea"/>
                          <a:ea typeface="+mn-ea"/>
                        </a:rPr>
                        <a:t>$H</a:t>
                      </a:r>
                      <a:r>
                        <a:rPr kumimoji="1" lang="en-US" altLang="ja-JP" sz="1050">
                          <a:latin typeface="+mn-ea"/>
                          <a:ea typeface="+mn-ea"/>
                        </a:rPr>
                        <a:t>t5Cybr#Scrty%Kzk@Shn0725</a:t>
                      </a:r>
                      <a:endParaRPr kumimoji="1" lang="ja-JP" altLang="en-US" sz="1050">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25784077"/>
                  </a:ext>
                </a:extLst>
              </a:tr>
              <a:tr h="215028">
                <a:tc>
                  <a:txBody>
                    <a:bodyPr/>
                    <a:lstStyle/>
                    <a:p>
                      <a:r>
                        <a:rPr kumimoji="1" lang="ja-JP" altLang="en-US" sz="1050">
                          <a:latin typeface="+mn-ea"/>
                          <a:ea typeface="+mn-ea"/>
                        </a:rPr>
                        <a:t>メモはベース部分のみ</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25825543"/>
                  </a:ext>
                </a:extLst>
              </a:tr>
              <a:tr h="215028">
                <a:tc>
                  <a:txBody>
                    <a:bodyPr/>
                    <a:lstStyle/>
                    <a:p>
                      <a:r>
                        <a:rPr kumimoji="1" lang="en-US" altLang="ja-JP" sz="1050">
                          <a:latin typeface="+mn-ea"/>
                          <a:ea typeface="+mn-ea"/>
                        </a:rPr>
                        <a:t>$Ht5</a:t>
                      </a:r>
                      <a:r>
                        <a:rPr kumimoji="1" lang="en-US" altLang="ja-JP" sz="1050">
                          <a:solidFill>
                            <a:srgbClr val="FF0000"/>
                          </a:solidFill>
                          <a:latin typeface="+mn-ea"/>
                          <a:ea typeface="+mn-ea"/>
                        </a:rPr>
                        <a:t>Cybr#Scrty%Kzk@Shn0725</a:t>
                      </a:r>
                      <a:endParaRPr kumimoji="1" lang="ja-JP" altLang="en-US" sz="1050">
                        <a:solidFill>
                          <a:srgbClr val="FF0000"/>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08565265"/>
                  </a:ext>
                </a:extLst>
              </a:tr>
            </a:tbl>
          </a:graphicData>
        </a:graphic>
      </p:graphicFrame>
      <p:graphicFrame>
        <p:nvGraphicFramePr>
          <p:cNvPr id="6" name="表 5">
            <a:extLst>
              <a:ext uri="{FF2B5EF4-FFF2-40B4-BE49-F238E27FC236}">
                <a16:creationId xmlns:a16="http://schemas.microsoft.com/office/drawing/2014/main" id="{22620FEF-7566-0168-EEC7-8896FF532B3A}"/>
              </a:ext>
            </a:extLst>
          </p:cNvPr>
          <p:cNvGraphicFramePr>
            <a:graphicFrameLocks noGrp="1"/>
          </p:cNvGraphicFramePr>
          <p:nvPr/>
        </p:nvGraphicFramePr>
        <p:xfrm>
          <a:off x="622800" y="7292161"/>
          <a:ext cx="5612400" cy="211154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40500858"/>
                    </a:ext>
                  </a:extLst>
                </a:gridCol>
              </a:tblGrid>
              <a:tr h="259886">
                <a:tc>
                  <a:txBody>
                    <a:bodyPr/>
                    <a:lstStyle/>
                    <a:p>
                      <a:r>
                        <a:rPr kumimoji="1" lang="en-US" altLang="ja-JP" sz="1050">
                          <a:solidFill>
                            <a:schemeClr val="tx1"/>
                          </a:solidFill>
                          <a:latin typeface="+mn-ea"/>
                          <a:ea typeface="+mn-ea"/>
                        </a:rPr>
                        <a:t>【</a:t>
                      </a:r>
                      <a:r>
                        <a:rPr kumimoji="1" lang="ja-JP" altLang="en-US" sz="1050">
                          <a:solidFill>
                            <a:schemeClr val="tx1"/>
                          </a:solidFill>
                          <a:latin typeface="+mn-ea"/>
                          <a:ea typeface="+mn-ea"/>
                        </a:rPr>
                        <a:t>認証方式と管理</a:t>
                      </a:r>
                      <a:r>
                        <a:rPr kumimoji="1" lang="en-US" altLang="ja-JP" sz="1050">
                          <a:solidFill>
                            <a:schemeClr val="tx1"/>
                          </a:solidFill>
                          <a:latin typeface="+mn-ea"/>
                          <a:ea typeface="+mn-ea"/>
                        </a:rPr>
                        <a:t>】</a:t>
                      </a:r>
                      <a:endParaRPr kumimoji="1" lang="ja-JP" altLang="en-US" sz="1050">
                        <a:solidFill>
                          <a:schemeClr val="tx1"/>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22489963"/>
                  </a:ext>
                </a:extLst>
              </a:tr>
              <a:tr h="1750979">
                <a:tc>
                  <a:txBody>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mn-ea"/>
                          <a:ea typeface="+mn-ea"/>
                          <a:cs typeface="+mn-cs"/>
                        </a:rPr>
                        <a:t>パスワードマネージャー（ソフトウェア）</a:t>
                      </a:r>
                      <a:br>
                        <a:rPr kumimoji="1" lang="en-US" altLang="ja-JP" sz="1050" b="0" i="0" u="none" strike="noStrike" kern="1200" cap="none" spc="0" normalizeH="0" baseline="0" noProof="0">
                          <a:ln>
                            <a:noFill/>
                          </a:ln>
                          <a:solidFill>
                            <a:prstClr val="black"/>
                          </a:solidFill>
                          <a:effectLst/>
                          <a:uLnTx/>
                          <a:uFillTx/>
                          <a:latin typeface="+mn-ea"/>
                          <a:ea typeface="+mn-ea"/>
                          <a:cs typeface="+mn-cs"/>
                        </a:rPr>
                      </a:br>
                      <a:r>
                        <a:rPr kumimoji="1" lang="ja-JP" altLang="en-US" sz="1050" b="0" i="0" u="none" strike="noStrike" kern="1200" cap="none" spc="0" normalizeH="0" baseline="0" noProof="0">
                          <a:ln>
                            <a:noFill/>
                          </a:ln>
                          <a:solidFill>
                            <a:prstClr val="black"/>
                          </a:solidFill>
                          <a:effectLst/>
                          <a:uLnTx/>
                          <a:uFillTx/>
                          <a:latin typeface="+mn-ea"/>
                          <a:ea typeface="+mn-ea"/>
                          <a:cs typeface="+mn-cs"/>
                        </a:rPr>
                        <a:t>複雑なパスワードを生成し、管理するためのソフトウェア。</a:t>
                      </a:r>
                      <a:br>
                        <a:rPr kumimoji="1" lang="en-US" altLang="ja-JP" sz="1050" b="0" i="0" u="none" strike="noStrike" kern="1200" cap="none" spc="0" normalizeH="0" baseline="0" noProof="0">
                          <a:ln>
                            <a:noFill/>
                          </a:ln>
                          <a:solidFill>
                            <a:prstClr val="black"/>
                          </a:solidFill>
                          <a:effectLst/>
                          <a:uLnTx/>
                          <a:uFillTx/>
                          <a:latin typeface="+mn-ea"/>
                          <a:ea typeface="+mn-ea"/>
                          <a:cs typeface="+mn-cs"/>
                        </a:rPr>
                      </a:br>
                      <a:r>
                        <a:rPr kumimoji="1" lang="ja-JP" altLang="en-US" sz="1050" b="0" i="0" u="none" strike="noStrike" kern="1200" cap="none" spc="0" normalizeH="0" baseline="0" noProof="0">
                          <a:ln>
                            <a:noFill/>
                          </a:ln>
                          <a:solidFill>
                            <a:prstClr val="black"/>
                          </a:solidFill>
                          <a:effectLst/>
                          <a:uLnTx/>
                          <a:uFillTx/>
                          <a:latin typeface="+mn-ea"/>
                          <a:ea typeface="+mn-ea"/>
                          <a:cs typeface="+mn-cs"/>
                        </a:rPr>
                        <a:t>端末間の同期を行うことで、複数のデバイスで共有できる。</a:t>
                      </a:r>
                      <a:endParaRPr kumimoji="1" lang="en-US" altLang="ja-JP" sz="1050" b="0" i="0" u="none" strike="noStrike" kern="1200" cap="none" spc="0" normalizeH="0" baseline="0" noProof="0">
                        <a:ln>
                          <a:noFill/>
                        </a:ln>
                        <a:solidFill>
                          <a:prstClr val="black"/>
                        </a:solidFill>
                        <a:effectLst/>
                        <a:uLnTx/>
                        <a:uFillTx/>
                        <a:latin typeface="+mn-ea"/>
                        <a:ea typeface="+mn-ea"/>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mn-ea"/>
                          <a:ea typeface="+mn-ea"/>
                          <a:cs typeface="+mn-cs"/>
                        </a:rPr>
                        <a:t>ワンタイムパスワード</a:t>
                      </a:r>
                      <a:br>
                        <a:rPr kumimoji="1" lang="en-US" altLang="ja-JP" sz="1050" b="0" i="0" u="none" strike="noStrike" kern="1200" cap="none" spc="0" normalizeH="0" baseline="0" noProof="0">
                          <a:ln>
                            <a:noFill/>
                          </a:ln>
                          <a:solidFill>
                            <a:prstClr val="black"/>
                          </a:solidFill>
                          <a:effectLst/>
                          <a:uLnTx/>
                          <a:uFillTx/>
                          <a:latin typeface="+mn-ea"/>
                          <a:ea typeface="+mn-ea"/>
                          <a:cs typeface="+mn-cs"/>
                        </a:rPr>
                      </a:br>
                      <a:r>
                        <a:rPr kumimoji="1" lang="ja-JP" altLang="en-US" sz="1050" b="0" i="0" u="none" strike="noStrike" kern="1200" cap="none" spc="0" normalizeH="0" baseline="0" noProof="0">
                          <a:ln>
                            <a:noFill/>
                          </a:ln>
                          <a:solidFill>
                            <a:prstClr val="black"/>
                          </a:solidFill>
                          <a:effectLst/>
                          <a:uLnTx/>
                          <a:uFillTx/>
                          <a:latin typeface="+mn-ea"/>
                          <a:ea typeface="+mn-ea"/>
                          <a:cs typeface="+mn-cs"/>
                        </a:rPr>
                        <a:t>定期的に更新され、</a:t>
                      </a:r>
                      <a:r>
                        <a:rPr kumimoji="1" lang="en-US" altLang="ja-JP" sz="1050" b="0" i="0" u="none" strike="noStrike" kern="1200" cap="none" spc="0" normalizeH="0" baseline="0" noProof="0">
                          <a:ln>
                            <a:noFill/>
                          </a:ln>
                          <a:solidFill>
                            <a:prstClr val="black"/>
                          </a:solidFill>
                          <a:effectLst/>
                          <a:uLnTx/>
                          <a:uFillTx/>
                          <a:latin typeface="+mn-ea"/>
                          <a:ea typeface="+mn-ea"/>
                          <a:cs typeface="+mn-cs"/>
                        </a:rPr>
                        <a:t>1</a:t>
                      </a:r>
                      <a:r>
                        <a:rPr kumimoji="1" lang="ja-JP" altLang="en-US" sz="1050" b="0" i="0" u="none" strike="noStrike" kern="1200" cap="none" spc="0" normalizeH="0" baseline="0" noProof="0">
                          <a:ln>
                            <a:noFill/>
                          </a:ln>
                          <a:solidFill>
                            <a:prstClr val="black"/>
                          </a:solidFill>
                          <a:effectLst/>
                          <a:uLnTx/>
                          <a:uFillTx/>
                          <a:latin typeface="+mn-ea"/>
                          <a:ea typeface="+mn-ea"/>
                          <a:cs typeface="+mn-cs"/>
                        </a:rPr>
                        <a:t>度しか使用できないパスワード。</a:t>
                      </a:r>
                      <a:br>
                        <a:rPr kumimoji="1" lang="en-US" altLang="ja-JP" sz="1050" b="0" i="0" u="none" strike="noStrike" kern="1200" cap="none" spc="0" normalizeH="0" baseline="0" noProof="0">
                          <a:ln>
                            <a:noFill/>
                          </a:ln>
                          <a:solidFill>
                            <a:prstClr val="black"/>
                          </a:solidFill>
                          <a:effectLst/>
                          <a:uLnTx/>
                          <a:uFillTx/>
                          <a:latin typeface="+mn-ea"/>
                          <a:ea typeface="+mn-ea"/>
                          <a:cs typeface="+mn-cs"/>
                        </a:rPr>
                      </a:br>
                      <a:r>
                        <a:rPr kumimoji="1" lang="ja-JP" altLang="en-US" sz="1050" b="0" i="0" u="none" strike="noStrike" kern="1200" cap="none" spc="0" normalizeH="0" baseline="0" noProof="0">
                          <a:ln>
                            <a:noFill/>
                          </a:ln>
                          <a:solidFill>
                            <a:prstClr val="black"/>
                          </a:solidFill>
                          <a:effectLst/>
                          <a:uLnTx/>
                          <a:uFillTx/>
                          <a:latin typeface="+mn-ea"/>
                          <a:ea typeface="+mn-ea"/>
                          <a:cs typeface="+mn-cs"/>
                        </a:rPr>
                        <a:t>パスワードは、専用のデバイスやソフトウェアで確認できる。</a:t>
                      </a:r>
                      <a:endParaRPr kumimoji="1" lang="en-US" altLang="ja-JP" sz="1050" b="0" i="0" u="none" strike="noStrike" kern="1200" cap="none" spc="0" normalizeH="0" baseline="0" noProof="0">
                        <a:ln>
                          <a:noFill/>
                        </a:ln>
                        <a:solidFill>
                          <a:prstClr val="black"/>
                        </a:solidFill>
                        <a:effectLst/>
                        <a:uLnTx/>
                        <a:uFillTx/>
                        <a:latin typeface="+mn-ea"/>
                        <a:ea typeface="+mn-ea"/>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50" b="0" i="0" u="none" strike="noStrike" kern="1200" cap="none" spc="0" normalizeH="0" baseline="0" noProof="0">
                          <a:ln>
                            <a:noFill/>
                          </a:ln>
                          <a:solidFill>
                            <a:prstClr val="black"/>
                          </a:solidFill>
                          <a:effectLst/>
                          <a:uLnTx/>
                          <a:uFillTx/>
                          <a:latin typeface="+mn-ea"/>
                          <a:ea typeface="+mn-ea"/>
                          <a:cs typeface="+mn-cs"/>
                        </a:rPr>
                        <a:t>PIN</a:t>
                      </a:r>
                      <a:r>
                        <a:rPr kumimoji="1" lang="ja-JP" altLang="en-US" sz="1050" b="0" i="0" u="none" strike="noStrike" kern="1200" cap="none" spc="0" normalizeH="0" baseline="0" noProof="0">
                          <a:ln>
                            <a:noFill/>
                          </a:ln>
                          <a:solidFill>
                            <a:prstClr val="black"/>
                          </a:solidFill>
                          <a:effectLst/>
                          <a:uLnTx/>
                          <a:uFillTx/>
                          <a:latin typeface="+mn-ea"/>
                          <a:ea typeface="+mn-ea"/>
                          <a:cs typeface="+mn-cs"/>
                        </a:rPr>
                        <a:t>コード方式</a:t>
                      </a:r>
                      <a:br>
                        <a:rPr kumimoji="1" lang="en-US" altLang="ja-JP" sz="1050" b="0" i="0" u="none" strike="noStrike" kern="1200" cap="none" spc="0" normalizeH="0" baseline="0" noProof="0">
                          <a:ln>
                            <a:noFill/>
                          </a:ln>
                          <a:solidFill>
                            <a:prstClr val="black"/>
                          </a:solidFill>
                          <a:effectLst/>
                          <a:uLnTx/>
                          <a:uFillTx/>
                          <a:latin typeface="+mn-ea"/>
                          <a:ea typeface="+mn-ea"/>
                          <a:cs typeface="+mn-cs"/>
                        </a:rPr>
                      </a:br>
                      <a:r>
                        <a:rPr kumimoji="1" lang="ja-JP" altLang="en-US" sz="1050" b="0" i="0" u="none" strike="noStrike" kern="1200" cap="none" spc="0" normalizeH="0" baseline="0" noProof="0">
                          <a:ln>
                            <a:noFill/>
                          </a:ln>
                          <a:solidFill>
                            <a:prstClr val="black"/>
                          </a:solidFill>
                          <a:effectLst/>
                          <a:uLnTx/>
                          <a:uFillTx/>
                          <a:latin typeface="+mn-ea"/>
                          <a:ea typeface="+mn-ea"/>
                          <a:cs typeface="+mn-cs"/>
                        </a:rPr>
                        <a:t>パスワードとは異なり、デバイスに対する認証となるため、ネットワーク上を流れることがない。</a:t>
                      </a:r>
                      <a:endParaRPr kumimoji="1" lang="en-US" altLang="ja-JP" sz="1050" b="0" i="0" u="none" strike="noStrike" kern="1200" cap="none" spc="0" normalizeH="0" baseline="0" noProof="0">
                        <a:ln>
                          <a:noFill/>
                        </a:ln>
                        <a:solidFill>
                          <a:prstClr val="black"/>
                        </a:solidFill>
                        <a:effectLst/>
                        <a:uLnTx/>
                        <a:uFillTx/>
                        <a:latin typeface="+mn-ea"/>
                        <a:ea typeface="+mn-ea"/>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050" b="0" i="0" u="none" strike="noStrike" kern="1200" cap="none" spc="0" normalizeH="0" baseline="0" noProof="0">
                          <a:ln>
                            <a:noFill/>
                          </a:ln>
                          <a:solidFill>
                            <a:prstClr val="black"/>
                          </a:solidFill>
                          <a:effectLst/>
                          <a:uLnTx/>
                          <a:uFillTx/>
                          <a:latin typeface="+mn-ea"/>
                          <a:ea typeface="+mn-ea"/>
                          <a:cs typeface="+mn-cs"/>
                        </a:rPr>
                        <a:t>公開鍵方式のパスキー</a:t>
                      </a:r>
                      <a:br>
                        <a:rPr kumimoji="0" lang="en-US" altLang="ja-JP" sz="1050" b="0" i="0" u="none" strike="noStrike" kern="1200" cap="none" spc="0" normalizeH="0" baseline="0" noProof="0">
                          <a:ln>
                            <a:noFill/>
                          </a:ln>
                          <a:solidFill>
                            <a:prstClr val="black"/>
                          </a:solidFill>
                          <a:effectLst/>
                          <a:uLnTx/>
                          <a:uFillTx/>
                          <a:latin typeface="+mn-ea"/>
                          <a:ea typeface="+mn-ea"/>
                          <a:cs typeface="+mn-cs"/>
                        </a:rPr>
                      </a:br>
                      <a:r>
                        <a:rPr kumimoji="0" lang="ja-JP" altLang="en-US" sz="1050" b="0" i="0" u="none" strike="noStrike" kern="1200" cap="none" spc="0" normalizeH="0" baseline="0" noProof="0">
                          <a:ln>
                            <a:noFill/>
                          </a:ln>
                          <a:solidFill>
                            <a:prstClr val="black"/>
                          </a:solidFill>
                          <a:effectLst/>
                          <a:uLnTx/>
                          <a:uFillTx/>
                          <a:latin typeface="+mn-ea"/>
                          <a:ea typeface="+mn-ea"/>
                          <a:cs typeface="+mn-cs"/>
                        </a:rPr>
                        <a:t>公開鍵と秘密鍵を用いた</a:t>
                      </a:r>
                      <a:r>
                        <a:rPr kumimoji="0" lang="en-US" altLang="ja-JP" sz="1050" b="0" i="0" u="none" strike="noStrike" kern="1200" cap="none" spc="0" normalizeH="0" baseline="0" noProof="0">
                          <a:ln>
                            <a:noFill/>
                          </a:ln>
                          <a:solidFill>
                            <a:prstClr val="black"/>
                          </a:solidFill>
                          <a:effectLst/>
                          <a:uLnTx/>
                          <a:uFillTx/>
                          <a:latin typeface="+mn-ea"/>
                          <a:ea typeface="+mn-ea"/>
                          <a:cs typeface="+mn-cs"/>
                        </a:rPr>
                        <a:t>2</a:t>
                      </a:r>
                      <a:r>
                        <a:rPr kumimoji="0" lang="ja-JP" altLang="en-US" sz="1050" b="0" i="0" u="none" strike="noStrike" kern="1200" cap="none" spc="0" normalizeH="0" baseline="0" noProof="0">
                          <a:ln>
                            <a:noFill/>
                          </a:ln>
                          <a:solidFill>
                            <a:prstClr val="black"/>
                          </a:solidFill>
                          <a:effectLst/>
                          <a:uLnTx/>
                          <a:uFillTx/>
                          <a:latin typeface="+mn-ea"/>
                          <a:ea typeface="+mn-ea"/>
                          <a:cs typeface="+mn-cs"/>
                        </a:rPr>
                        <a:t>種類の鍵ペアで認証を行う方式</a:t>
                      </a:r>
                      <a:endParaRPr kumimoji="0" lang="en-US" altLang="ja-JP" sz="1050" b="0" i="0" u="none" strike="noStrike" kern="1200" cap="none" spc="0" normalizeH="0" baseline="0" noProof="0">
                        <a:ln>
                          <a:noFill/>
                        </a:ln>
                        <a:solidFill>
                          <a:prstClr val="black"/>
                        </a:solidFill>
                        <a:effectLst/>
                        <a:uLnTx/>
                        <a:uFillTx/>
                        <a:latin typeface="+mn-ea"/>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46615098"/>
                  </a:ext>
                </a:extLst>
              </a:tr>
            </a:tbl>
          </a:graphicData>
        </a:graphic>
      </p:graphicFrame>
      <p:sp>
        <p:nvSpPr>
          <p:cNvPr id="3" name="スライド番号プレースホルダー 5">
            <a:extLst>
              <a:ext uri="{FF2B5EF4-FFF2-40B4-BE49-F238E27FC236}">
                <a16:creationId xmlns:a16="http://schemas.microsoft.com/office/drawing/2014/main" id="{5A497D64-5A5D-CC27-887E-95D7EE0E511F}"/>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390</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正方形/長方形 3">
            <a:extLst>
              <a:ext uri="{FF2B5EF4-FFF2-40B4-BE49-F238E27FC236}">
                <a16:creationId xmlns:a16="http://schemas.microsoft.com/office/drawing/2014/main" id="{02AD0222-315E-289B-7FA5-94752B9C9118}"/>
              </a:ext>
            </a:extLst>
          </p:cNvPr>
          <p:cNvSpPr/>
          <p:nvPr/>
        </p:nvSpPr>
        <p:spPr>
          <a:xfrm>
            <a:off x="-2578608" y="2002536"/>
            <a:ext cx="2258568" cy="1426464"/>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800" b="0" i="0" u="none" strike="noStrike">
                <a:solidFill>
                  <a:schemeClr val="bg1"/>
                </a:solidFill>
                <a:effectLst/>
                <a:latin typeface="游ゴシック" panose="020B0400000000000000" pitchFamily="50" charset="-128"/>
                <a:ea typeface="游ゴシック" panose="020B0400000000000000" pitchFamily="50" charset="-128"/>
              </a:rPr>
              <a:t>第</a:t>
            </a:r>
            <a:r>
              <a:rPr lang="en-US" altLang="ja-JP" sz="1800" b="0" i="0" u="none" strike="noStrike">
                <a:solidFill>
                  <a:schemeClr val="bg1"/>
                </a:solidFill>
                <a:effectLst/>
                <a:latin typeface="游ゴシック" panose="020B0400000000000000" pitchFamily="50" charset="-128"/>
                <a:ea typeface="游ゴシック" panose="020B0400000000000000" pitchFamily="50" charset="-128"/>
              </a:rPr>
              <a:t>10</a:t>
            </a:r>
            <a:r>
              <a:rPr lang="ja-JP" altLang="en-US" sz="1800" b="0" i="0" u="none" strike="noStrike">
                <a:solidFill>
                  <a:schemeClr val="bg1"/>
                </a:solidFill>
                <a:effectLst/>
                <a:latin typeface="游ゴシック" panose="020B0400000000000000" pitchFamily="50" charset="-128"/>
                <a:ea typeface="游ゴシック" panose="020B0400000000000000" pitchFamily="50" charset="-128"/>
              </a:rPr>
              <a:t>章</a:t>
            </a:r>
            <a:r>
              <a:rPr lang="en-US" altLang="ja-JP" sz="1800" b="0" i="0" u="none" strike="noStrike">
                <a:solidFill>
                  <a:schemeClr val="bg1"/>
                </a:solidFill>
                <a:effectLst/>
                <a:latin typeface="游ゴシック" panose="020B0400000000000000" pitchFamily="50" charset="-128"/>
                <a:ea typeface="游ゴシック" panose="020B0400000000000000" pitchFamily="50" charset="-128"/>
              </a:rPr>
              <a:t>/</a:t>
            </a:r>
            <a:r>
              <a:rPr lang="ja-JP" altLang="en-US" sz="1800" b="0" i="0" u="none" strike="noStrike">
                <a:solidFill>
                  <a:schemeClr val="bg1"/>
                </a:solidFill>
                <a:effectLst/>
                <a:latin typeface="游ゴシック" panose="020B0400000000000000" pitchFamily="50" charset="-128"/>
                <a:ea typeface="游ゴシック" panose="020B0400000000000000" pitchFamily="50" charset="-128"/>
              </a:rPr>
              <a:t>別紙</a:t>
            </a:r>
            <a:r>
              <a:rPr lang="ja-JP" altLang="en-US">
                <a:solidFill>
                  <a:schemeClr val="bg1"/>
                </a:solidFill>
              </a:rPr>
              <a:t> </a:t>
            </a:r>
            <a:endParaRPr kumimoji="1" lang="ja-JP" altLang="en-US">
              <a:solidFill>
                <a:schemeClr val="bg1"/>
              </a:solidFill>
            </a:endParaRPr>
          </a:p>
        </p:txBody>
      </p:sp>
    </p:spTree>
    <p:extLst>
      <p:ext uri="{BB962C8B-B14F-4D97-AF65-F5344CB8AC3E}">
        <p14:creationId xmlns:p14="http://schemas.microsoft.com/office/powerpoint/2010/main" val="1957287890"/>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1248A7-C043-B626-F475-42D3320E7D50}"/>
            </a:ext>
          </a:extLst>
        </p:cNvPr>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2431A75A-6062-E2D5-9CAB-8E9ACB96FC8D}"/>
              </a:ext>
            </a:extLst>
          </p:cNvPr>
          <p:cNvSpPr>
            <a:spLocks noGrp="1"/>
          </p:cNvSpPr>
          <p:nvPr>
            <p:ph type="body" sz="quarter" idx="32"/>
          </p:nvPr>
        </p:nvSpPr>
        <p:spPr/>
        <p:txBody>
          <a:bodyPr lIns="91440" tIns="45720" rIns="91440" bIns="45720" anchor="b"/>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00" u="sng">
                <a:solidFill>
                  <a:schemeClr val="tx1"/>
                </a:solidFill>
                <a:uFill>
                  <a:solidFill>
                    <a:schemeClr val="bg1"/>
                  </a:solidFill>
                </a:uFill>
                <a:latin typeface="Meiryo"/>
                <a:ea typeface="Meiryo"/>
                <a:hlinkClick r:id="rId2" action="ppaction://hlinksldjump"/>
              </a:rPr>
              <a:t>3. </a:t>
            </a:r>
            <a:r>
              <a:rPr lang="ja-JP" altLang="ja-JP" sz="1600" u="sng">
                <a:solidFill>
                  <a:schemeClr val="tx1"/>
                </a:solidFill>
                <a:uFill>
                  <a:solidFill>
                    <a:schemeClr val="bg1"/>
                  </a:solidFill>
                </a:uFill>
                <a:latin typeface="Meiryo"/>
                <a:ea typeface="Meiryo"/>
                <a:hlinkClick r:id="rId2" action="ppaction://hlinksldjump"/>
              </a:rPr>
              <a:t>サイバーセキュリティフレーム</a:t>
            </a:r>
            <a:r>
              <a:rPr kumimoji="1" lang="ja-JP" altLang="ja-JP" sz="1600" u="sng">
                <a:solidFill>
                  <a:schemeClr val="tx1"/>
                </a:solidFill>
                <a:uFill>
                  <a:solidFill>
                    <a:schemeClr val="bg1"/>
                  </a:solidFill>
                </a:uFill>
                <a:latin typeface="Meiryo"/>
                <a:ea typeface="Meiryo"/>
                <a:hlinkClick r:id="rId2" action="ppaction://hlinksldjump"/>
              </a:rPr>
              <a:t>ワー</a:t>
            </a:r>
            <a:r>
              <a:rPr lang="ja-JP" altLang="ja-JP" sz="1600" u="sng">
                <a:solidFill>
                  <a:schemeClr val="tx1"/>
                </a:solidFill>
                <a:uFill>
                  <a:solidFill>
                    <a:schemeClr val="bg1"/>
                  </a:solidFill>
                </a:uFill>
                <a:latin typeface="Meiryo"/>
                <a:ea typeface="Meiryo"/>
                <a:hlinkClick r:id="rId2" action="ppaction://hlinksldjump"/>
              </a:rPr>
              <a:t>ク参考資料</a:t>
            </a:r>
            <a:endParaRPr kumimoji="1" lang="ja-JP" altLang="en-US" sz="1600" u="sng">
              <a:solidFill>
                <a:schemeClr val="tx1"/>
              </a:solidFill>
              <a:uFill>
                <a:solidFill>
                  <a:schemeClr val="bg1"/>
                </a:solidFill>
              </a:uFill>
            </a:endParaRPr>
          </a:p>
        </p:txBody>
      </p:sp>
      <p:graphicFrame>
        <p:nvGraphicFramePr>
          <p:cNvPr id="4" name="Table 3">
            <a:extLst>
              <a:ext uri="{FF2B5EF4-FFF2-40B4-BE49-F238E27FC236}">
                <a16:creationId xmlns:a16="http://schemas.microsoft.com/office/drawing/2014/main" id="{B6524E0C-0103-D895-C4F3-55D0FB9AA7D2}"/>
              </a:ext>
            </a:extLst>
          </p:cNvPr>
          <p:cNvGraphicFramePr>
            <a:graphicFrameLocks noGrp="1"/>
          </p:cNvGraphicFramePr>
          <p:nvPr/>
        </p:nvGraphicFramePr>
        <p:xfrm>
          <a:off x="622800" y="1454981"/>
          <a:ext cx="5760000" cy="4754182"/>
        </p:xfrm>
        <a:graphic>
          <a:graphicData uri="http://schemas.openxmlformats.org/drawingml/2006/table">
            <a:tbl>
              <a:tblPr firstRow="1" bandRow="1">
                <a:tableStyleId>{5C22544A-7EE6-4342-B048-85BDC9FD1C3A}</a:tableStyleId>
              </a:tblPr>
              <a:tblGrid>
                <a:gridCol w="612000">
                  <a:extLst>
                    <a:ext uri="{9D8B030D-6E8A-4147-A177-3AD203B41FA5}">
                      <a16:colId xmlns:a16="http://schemas.microsoft.com/office/drawing/2014/main" val="83955939"/>
                    </a:ext>
                  </a:extLst>
                </a:gridCol>
                <a:gridCol w="1260000">
                  <a:extLst>
                    <a:ext uri="{9D8B030D-6E8A-4147-A177-3AD203B41FA5}">
                      <a16:colId xmlns:a16="http://schemas.microsoft.com/office/drawing/2014/main" val="2181501114"/>
                    </a:ext>
                  </a:extLst>
                </a:gridCol>
                <a:gridCol w="972000">
                  <a:extLst>
                    <a:ext uri="{9D8B030D-6E8A-4147-A177-3AD203B41FA5}">
                      <a16:colId xmlns:a16="http://schemas.microsoft.com/office/drawing/2014/main" val="1032430327"/>
                    </a:ext>
                  </a:extLst>
                </a:gridCol>
                <a:gridCol w="972000">
                  <a:extLst>
                    <a:ext uri="{9D8B030D-6E8A-4147-A177-3AD203B41FA5}">
                      <a16:colId xmlns:a16="http://schemas.microsoft.com/office/drawing/2014/main" val="3170016783"/>
                    </a:ext>
                  </a:extLst>
                </a:gridCol>
                <a:gridCol w="972000">
                  <a:extLst>
                    <a:ext uri="{9D8B030D-6E8A-4147-A177-3AD203B41FA5}">
                      <a16:colId xmlns:a16="http://schemas.microsoft.com/office/drawing/2014/main" val="2732501413"/>
                    </a:ext>
                  </a:extLst>
                </a:gridCol>
                <a:gridCol w="972000">
                  <a:extLst>
                    <a:ext uri="{9D8B030D-6E8A-4147-A177-3AD203B41FA5}">
                      <a16:colId xmlns:a16="http://schemas.microsoft.com/office/drawing/2014/main" val="2123326790"/>
                    </a:ext>
                  </a:extLst>
                </a:gridCol>
              </a:tblGrid>
              <a:tr h="745462">
                <a:tc gridSpan="2">
                  <a:txBody>
                    <a:bodyPr/>
                    <a:lstStyle/>
                    <a:p>
                      <a:pPr marL="0" algn="ctr" rtl="0" eaLnBrk="1" fontAlgn="ctr" latinLnBrk="0" hangingPunct="1">
                        <a:spcBef>
                          <a:spcPts val="0"/>
                        </a:spcBef>
                        <a:spcAft>
                          <a:spcPts val="0"/>
                        </a:spcAft>
                      </a:pPr>
                      <a:r>
                        <a:rPr kumimoji="1" lang="ja-JP" altLang="en-US" sz="1800" b="1" i="0" u="none" strike="noStrike" kern="1200">
                          <a:solidFill>
                            <a:srgbClr val="FFFFFF"/>
                          </a:solidFill>
                          <a:effectLst/>
                          <a:latin typeface="メイリオ"/>
                          <a:ea typeface="メイリオ"/>
                        </a:rPr>
                        <a:t>識別（</a:t>
                      </a:r>
                      <a:r>
                        <a:rPr kumimoji="1" lang="en-US" sz="1800" b="1" i="0" u="none" strike="noStrike" kern="1200">
                          <a:solidFill>
                            <a:srgbClr val="FFFFFF"/>
                          </a:solidFill>
                          <a:effectLst/>
                          <a:latin typeface="メイリオ"/>
                          <a:ea typeface="メイリオ"/>
                        </a:rPr>
                        <a:t>ID</a:t>
                      </a:r>
                      <a:r>
                        <a:rPr kumimoji="1" lang="ja-JP" altLang="en-US" sz="1800" b="1" i="0" u="none" strike="noStrike" kern="1200">
                          <a:solidFill>
                            <a:srgbClr val="FFFFFF"/>
                          </a:solidFill>
                          <a:effectLst/>
                          <a:latin typeface="メイリオ"/>
                          <a:ea typeface="メイリオ"/>
                        </a:rPr>
                        <a:t>）</a:t>
                      </a:r>
                      <a:endParaRPr lang="en-US" altLang="ja-JP"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hMerge="1">
                  <a:txBody>
                    <a:bodyPr/>
                    <a:lstStyle/>
                    <a:p>
                      <a:endParaRPr kumimoji="1" lang="ja-JP" altLang="en-US"/>
                    </a:p>
                  </a:txBody>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1</a:t>
                      </a:r>
                      <a:endParaRPr lang="ja-JP" altLang="en-US"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部分的である</a:t>
                      </a: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Partial)</a:t>
                      </a:r>
                      <a:endParaRPr lang="en-US" altLang="ja-JP"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場当たり的、属人的である</a:t>
                      </a:r>
                      <a:endParaRPr lang="ja-JP" altLang="en-US" sz="1800" b="1"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2</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リスク情報を活用している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Risk Information)</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初期プロセスが整備されている</a:t>
                      </a:r>
                      <a:endParaRPr lang="ja-JP" altLang="en-US" sz="1800" b="0" i="0" u="none" strike="noStrike">
                        <a:effectLst/>
                        <a:latin typeface="Arial" panose="020B0604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3</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繰り返し適用可能である</a:t>
                      </a:r>
                      <a:endParaRPr kumimoji="1" lang="en-US" altLang="ja-JP" sz="700" b="1" i="0" u="none" strike="noStrike" kern="1200">
                        <a:solidFill>
                          <a:srgbClr val="FFFFFF"/>
                        </a:solidFill>
                        <a:effectLst/>
                        <a:latin typeface="メイリオ"/>
                        <a:ea typeface="メイリオ"/>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Responsible)</a:t>
                      </a: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プロセスが継続的に回っている</a:t>
                      </a:r>
                      <a:endParaRPr lang="ja-JP" altLang="en-US"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4</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適応している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Adaptive)</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プロセス自身の継続的改善に努めている</a:t>
                      </a:r>
                      <a:endParaRPr lang="ja-JP" altLang="en-US" sz="1800" b="0"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extLst>
                  <a:ext uri="{0D108BD9-81ED-4DB2-BD59-A6C34878D82A}">
                    <a16:rowId xmlns:a16="http://schemas.microsoft.com/office/drawing/2014/main" val="2769859278"/>
                  </a:ext>
                </a:extLst>
              </a:tr>
              <a:tr h="794385">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メイリオ"/>
                          <a:ea typeface="メイリオ"/>
                        </a:rPr>
                        <a:t>資産管理（</a:t>
                      </a:r>
                      <a:r>
                        <a:rPr kumimoji="1" lang="en-US" sz="700" b="1" i="0" u="none" strike="noStrike" kern="1200">
                          <a:solidFill>
                            <a:srgbClr val="000000"/>
                          </a:solidFill>
                          <a:effectLst/>
                          <a:latin typeface="メイリオ"/>
                          <a:ea typeface="メイリオ"/>
                        </a:rPr>
                        <a:t>ID.AM</a:t>
                      </a:r>
                      <a:r>
                        <a:rPr kumimoji="1" lang="ja-JP" altLang="en-US" sz="700" b="1" i="0" u="none" strike="noStrike" kern="1200">
                          <a:solidFill>
                            <a:srgbClr val="000000"/>
                          </a:solidFill>
                          <a:effectLst/>
                          <a:latin typeface="メイリオ"/>
                          <a:ea typeface="メイリオ"/>
                        </a:rPr>
                        <a:t>）</a:t>
                      </a:r>
                      <a:endParaRPr lang="en-US" altLang="ja-JP" sz="1800" b="1" i="0" u="none" strike="noStrike">
                        <a:effectLst/>
                        <a:latin typeface="メイリオ"/>
                        <a:ea typeface="メイリオ"/>
                      </a:endParaRP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自組織が事業目的を達成することを可能にするデータ、人員、デバイス、システム、施設が、識別され、組織の目的と自組織のリスク戦略における相対的な重要性に応じて管理されている。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kumimoji="1" lang="ja-JP" altLang="en-US"/>
                    </a:p>
                  </a:txBody>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適用範囲における自組織の資産の一部のみ目録化（台帳管理）しているが、大部分は記憶や慣習において管理している。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適用範囲における自組織の資産は目録化（台帳管理）にて、管理している。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適用範囲における目録（台帳管理）を定期的に更新している。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適用範囲における目録（台帳管理）が定期的に更新されており、より良い管理に向けて、効率化や最適化の検討を行っている。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470241903"/>
                  </a:ext>
                </a:extLst>
              </a:tr>
              <a:tr h="432000">
                <a:tc>
                  <a:txBody>
                    <a:bodyPr/>
                    <a:lstStyle/>
                    <a:p>
                      <a:pPr marL="0" algn="ctr" rtl="0" eaLnBrk="1" fontAlgn="t" latinLnBrk="0" hangingPunct="1">
                        <a:spcBef>
                          <a:spcPts val="0"/>
                        </a:spcBef>
                        <a:spcAft>
                          <a:spcPts val="0"/>
                        </a:spcAft>
                      </a:pPr>
                      <a:r>
                        <a:rPr kumimoji="1" lang="en-US" sz="700" b="0" i="0" u="none" strike="noStrike" kern="1200">
                          <a:solidFill>
                            <a:srgbClr val="000000"/>
                          </a:solidFill>
                          <a:effectLst/>
                          <a:latin typeface="メイリオ"/>
                          <a:ea typeface="メイリオ"/>
                        </a:rPr>
                        <a:t>ID.AM-1:</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eiryo"/>
                          <a:ea typeface="Meiryo"/>
                        </a:rPr>
                        <a:t>自組織内の物理デバイスとシステムが、目録作成されている。</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162234602"/>
                  </a:ext>
                </a:extLst>
              </a:tr>
              <a:tr h="432000">
                <a:tc>
                  <a:txBody>
                    <a:bodyPr/>
                    <a:lstStyle/>
                    <a:p>
                      <a:pPr marL="0" marR="0" indent="0" algn="ctr" rtl="0" eaLnBrk="1" fontAlgn="auto" latinLnBrk="0" hangingPunct="1">
                        <a:spcBef>
                          <a:spcPts val="0"/>
                        </a:spcBef>
                        <a:spcAft>
                          <a:spcPts val="0"/>
                        </a:spcAft>
                      </a:pPr>
                      <a:r>
                        <a:rPr kumimoji="1" lang="en-US" sz="700" b="0" i="0" u="none" strike="noStrike" kern="1200" spc="0" baseline="0">
                          <a:ln>
                            <a:noFill/>
                          </a:ln>
                          <a:solidFill>
                            <a:srgbClr val="000000"/>
                          </a:solidFill>
                          <a:effectLst/>
                          <a:latin typeface="メイリオ"/>
                          <a:ea typeface="メイリオ"/>
                        </a:rPr>
                        <a:t>ID.AM-2:</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marR="0" indent="0" algn="ctr" rtl="0" eaLnBrk="1" fontAlgn="auto" latinLnBrk="0" hangingPunct="1">
                        <a:spcBef>
                          <a:spcPts val="0"/>
                        </a:spcBef>
                        <a:spcAft>
                          <a:spcPts val="0"/>
                        </a:spcAft>
                      </a:pPr>
                      <a:r>
                        <a:rPr kumimoji="1" lang="ja-JP" altLang="en-US" sz="700" b="0" i="0" u="none" strike="noStrike" kern="1200">
                          <a:solidFill>
                            <a:srgbClr val="000000"/>
                          </a:solidFill>
                          <a:effectLst/>
                          <a:latin typeface="Meiryo"/>
                          <a:ea typeface="Meiryo"/>
                        </a:rPr>
                        <a:t>自組織内のソフトウェアプラットフォームとアプリケーションが、目録作成されている。</a:t>
                      </a:r>
                      <a:r>
                        <a:rPr lang="ja-JP" altLang="en-US" sz="700" b="0" i="0" u="none" strike="noStrike" kern="1200">
                          <a:solidFill>
                            <a:srgbClr val="000000"/>
                          </a:solidFill>
                          <a:effectLst/>
                          <a:latin typeface="Meiryo"/>
                          <a:ea typeface="Meiryo"/>
                        </a:rPr>
                        <a:t> </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384120296"/>
                  </a:ext>
                </a:extLst>
              </a:tr>
              <a:tr h="432000">
                <a:tc>
                  <a:txBody>
                    <a:bodyPr/>
                    <a:lstStyle/>
                    <a:p>
                      <a:pPr marL="0" marR="0" indent="0" algn="ctr" rtl="0" eaLnBrk="1" fontAlgn="auto" latinLnBrk="0" hangingPunct="1">
                        <a:spcBef>
                          <a:spcPts val="0"/>
                        </a:spcBef>
                        <a:spcAft>
                          <a:spcPts val="0"/>
                        </a:spcAft>
                      </a:pPr>
                      <a:r>
                        <a:rPr kumimoji="1" lang="en-US" sz="700" b="0" i="0" u="none" strike="noStrike" kern="1200" spc="0" baseline="0">
                          <a:ln>
                            <a:noFill/>
                          </a:ln>
                          <a:solidFill>
                            <a:srgbClr val="000000"/>
                          </a:solidFill>
                          <a:effectLst/>
                          <a:latin typeface="メイリオ"/>
                          <a:ea typeface="メイリオ"/>
                        </a:rPr>
                        <a:t>ID.AM-3:</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marR="0" indent="0" algn="ctr" rtl="0" eaLnBrk="1" fontAlgn="auto" latinLnBrk="0" hangingPunct="1">
                        <a:spcBef>
                          <a:spcPts val="0"/>
                        </a:spcBef>
                        <a:spcAft>
                          <a:spcPts val="0"/>
                        </a:spcAft>
                      </a:pPr>
                      <a:r>
                        <a:rPr kumimoji="1" lang="ja-JP" altLang="en-US" sz="700" b="0" i="0" u="none" strike="noStrike" kern="1200">
                          <a:solidFill>
                            <a:srgbClr val="000000"/>
                          </a:solidFill>
                          <a:effectLst/>
                          <a:latin typeface="Meiryo"/>
                          <a:ea typeface="Meiryo"/>
                        </a:rPr>
                        <a:t>組織内の通信とデータフロー図が、作成されている。</a:t>
                      </a:r>
                      <a:r>
                        <a:rPr lang="ja-JP" altLang="en-US" sz="700" b="0" i="0" u="none" strike="noStrike" kern="1200">
                          <a:solidFill>
                            <a:srgbClr val="000000"/>
                          </a:solidFill>
                          <a:effectLst/>
                          <a:latin typeface="Meiryo"/>
                          <a:ea typeface="Meiryo"/>
                        </a:rPr>
                        <a:t> </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116248313"/>
                  </a:ext>
                </a:extLst>
              </a:tr>
              <a:tr h="432000">
                <a:tc>
                  <a:txBody>
                    <a:bodyPr/>
                    <a:lstStyle/>
                    <a:p>
                      <a:pPr marL="0" marR="0" indent="0" algn="ctr" rtl="0" eaLnBrk="1" fontAlgn="auto" latinLnBrk="0" hangingPunct="1">
                        <a:spcBef>
                          <a:spcPts val="0"/>
                        </a:spcBef>
                        <a:spcAft>
                          <a:spcPts val="0"/>
                        </a:spcAft>
                      </a:pPr>
                      <a:r>
                        <a:rPr kumimoji="1" lang="en-US" sz="700" b="0" i="0" u="none" strike="noStrike" kern="1200" spc="0" baseline="0">
                          <a:ln>
                            <a:noFill/>
                          </a:ln>
                          <a:solidFill>
                            <a:srgbClr val="000000"/>
                          </a:solidFill>
                          <a:effectLst/>
                          <a:latin typeface="メイリオ"/>
                          <a:ea typeface="メイリオ"/>
                        </a:rPr>
                        <a:t>ID.AM-4:</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marR="0" indent="0" algn="ctr" rtl="0" eaLnBrk="1" fontAlgn="auto" latinLnBrk="0" hangingPunct="1">
                        <a:spcBef>
                          <a:spcPts val="0"/>
                        </a:spcBef>
                        <a:spcAft>
                          <a:spcPts val="0"/>
                        </a:spcAft>
                      </a:pPr>
                      <a:r>
                        <a:rPr kumimoji="1" lang="ja-JP" altLang="en-US" sz="700" b="0" i="0" u="none" strike="noStrike" kern="1200">
                          <a:solidFill>
                            <a:srgbClr val="000000"/>
                          </a:solidFill>
                          <a:effectLst/>
                          <a:latin typeface="Meiryo"/>
                          <a:ea typeface="Meiryo"/>
                        </a:rPr>
                        <a:t>外部情報システムが、カタログ作成されている。</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479799738"/>
                  </a:ext>
                </a:extLst>
              </a:tr>
              <a:tr h="591316">
                <a:tc>
                  <a:txBody>
                    <a:bodyPr/>
                    <a:lstStyle/>
                    <a:p>
                      <a:pPr marL="0" marR="0" indent="0" algn="ctr" rtl="0" eaLnBrk="1" fontAlgn="auto" latinLnBrk="0" hangingPunct="1">
                        <a:spcBef>
                          <a:spcPts val="0"/>
                        </a:spcBef>
                        <a:spcAft>
                          <a:spcPts val="0"/>
                        </a:spcAft>
                      </a:pPr>
                      <a:r>
                        <a:rPr kumimoji="1" lang="en-US" sz="700" b="0" i="0" u="none" strike="noStrike" kern="1200" spc="0" baseline="0">
                          <a:ln>
                            <a:noFill/>
                          </a:ln>
                          <a:solidFill>
                            <a:srgbClr val="000000"/>
                          </a:solidFill>
                          <a:effectLst/>
                          <a:latin typeface="メイリオ"/>
                          <a:ea typeface="メイリオ"/>
                        </a:rPr>
                        <a:t>ID.AM-5:</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marR="0" indent="0" algn="ctr" rtl="0" eaLnBrk="1" fontAlgn="auto" latinLnBrk="0" hangingPunct="1">
                        <a:spcBef>
                          <a:spcPts val="0"/>
                        </a:spcBef>
                        <a:spcAft>
                          <a:spcPts val="0"/>
                        </a:spcAft>
                      </a:pPr>
                      <a:r>
                        <a:rPr kumimoji="1" lang="ja-JP" altLang="en-US" sz="700" b="0" i="0" u="none" strike="noStrike" kern="1200">
                          <a:solidFill>
                            <a:srgbClr val="000000"/>
                          </a:solidFill>
                          <a:effectLst/>
                          <a:latin typeface="Meiryo"/>
                          <a:ea typeface="Meiryo"/>
                        </a:rPr>
                        <a:t>リソース（例</a:t>
                      </a:r>
                      <a:r>
                        <a:rPr kumimoji="1" lang="en-US" altLang="ja-JP" sz="700" b="0" i="0" u="none" strike="noStrike" kern="1200">
                          <a:solidFill>
                            <a:srgbClr val="000000"/>
                          </a:solidFill>
                          <a:effectLst/>
                          <a:latin typeface="Meiryo"/>
                          <a:ea typeface="メイリオ"/>
                        </a:rPr>
                        <a:t>:</a:t>
                      </a:r>
                      <a:r>
                        <a:rPr kumimoji="1" lang="ja-JP" altLang="en-US" sz="700" b="0" i="0" u="none" strike="noStrike" kern="1200">
                          <a:solidFill>
                            <a:srgbClr val="000000"/>
                          </a:solidFill>
                          <a:effectLst/>
                          <a:latin typeface="Meiryo"/>
                          <a:ea typeface="Meiryo"/>
                        </a:rPr>
                        <a:t>ハードウェア、デバイス、データ、時間、人員、ソフトウェア）が、それらの分類、重要度、ビジネス上の価値に基づいて優先順位付けられている。</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573928935"/>
                  </a:ext>
                </a:extLst>
              </a:tr>
              <a:tr h="537487">
                <a:tc>
                  <a:txBody>
                    <a:bodyPr/>
                    <a:lstStyle/>
                    <a:p>
                      <a:pPr marL="0" marR="0" indent="0" algn="ctr" rtl="0" eaLnBrk="1" fontAlgn="auto" latinLnBrk="0" hangingPunct="1">
                        <a:spcBef>
                          <a:spcPts val="0"/>
                        </a:spcBef>
                        <a:spcAft>
                          <a:spcPts val="0"/>
                        </a:spcAft>
                      </a:pPr>
                      <a:r>
                        <a:rPr kumimoji="1" lang="en-US" sz="700" b="0" i="0" u="none" strike="noStrike" kern="1200" spc="0" baseline="0">
                          <a:ln>
                            <a:noFill/>
                          </a:ln>
                          <a:solidFill>
                            <a:srgbClr val="000000"/>
                          </a:solidFill>
                          <a:effectLst/>
                          <a:latin typeface="メイリオ"/>
                          <a:ea typeface="メイリオ"/>
                        </a:rPr>
                        <a:t>ID.AM-6:</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marR="0" indent="0" algn="ctr" rtl="0" eaLnBrk="1" fontAlgn="auto" latinLnBrk="0" hangingPunct="1">
                        <a:spcBef>
                          <a:spcPts val="0"/>
                        </a:spcBef>
                        <a:spcAft>
                          <a:spcPts val="0"/>
                        </a:spcAft>
                      </a:pPr>
                      <a:r>
                        <a:rPr kumimoji="1" lang="ja-JP" altLang="en-US" sz="700" b="0" i="0" u="none" strike="noStrike" kern="1200">
                          <a:solidFill>
                            <a:srgbClr val="000000"/>
                          </a:solidFill>
                          <a:effectLst/>
                          <a:latin typeface="Meiryo"/>
                          <a:ea typeface="Meiryo"/>
                        </a:rPr>
                        <a:t>全労働力と利害関係にある第三者（例</a:t>
                      </a:r>
                      <a:r>
                        <a:rPr kumimoji="1" lang="en-US" altLang="ja-JP" sz="700" b="0" i="0" u="none" strike="noStrike" kern="1200">
                          <a:solidFill>
                            <a:srgbClr val="000000"/>
                          </a:solidFill>
                          <a:effectLst/>
                          <a:latin typeface="Meiryo"/>
                          <a:ea typeface="メイリオ"/>
                        </a:rPr>
                        <a:t>:</a:t>
                      </a:r>
                      <a:r>
                        <a:rPr kumimoji="1" lang="ja-JP" altLang="en-US" sz="700" b="0" i="0" u="none" strike="noStrike" kern="1200">
                          <a:solidFill>
                            <a:srgbClr val="000000"/>
                          </a:solidFill>
                          <a:effectLst/>
                          <a:latin typeface="Meiryo"/>
                          <a:ea typeface="Meiryo"/>
                        </a:rPr>
                        <a:t>サプライヤー、顧客、パートナー）に対してのサイバーセキュリティ上の役割と責任が、定められている。</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l"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349887287"/>
                  </a:ext>
                </a:extLst>
              </a:tr>
            </a:tbl>
          </a:graphicData>
        </a:graphic>
      </p:graphicFrame>
      <p:sp>
        <p:nvSpPr>
          <p:cNvPr id="3" name="スライド番号プレースホルダー 5">
            <a:extLst>
              <a:ext uri="{FF2B5EF4-FFF2-40B4-BE49-F238E27FC236}">
                <a16:creationId xmlns:a16="http://schemas.microsoft.com/office/drawing/2014/main" id="{007C65F9-9A4C-3791-3321-A396872F67FC}"/>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391</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正方形/長方形 4">
            <a:extLst>
              <a:ext uri="{FF2B5EF4-FFF2-40B4-BE49-F238E27FC236}">
                <a16:creationId xmlns:a16="http://schemas.microsoft.com/office/drawing/2014/main" id="{A060C08B-573A-B1A5-780F-A21275C576B9}"/>
              </a:ext>
            </a:extLst>
          </p:cNvPr>
          <p:cNvSpPr/>
          <p:nvPr/>
        </p:nvSpPr>
        <p:spPr>
          <a:xfrm>
            <a:off x="-4161628" y="1481882"/>
            <a:ext cx="3200400" cy="1898073"/>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kumimoji="1" lang="en-US" altLang="ja-JP"/>
              <a:t>No414</a:t>
            </a:r>
            <a:r>
              <a:rPr kumimoji="1" lang="ja-JP" altLang="en-US"/>
              <a:t>まで新規追加</a:t>
            </a:r>
          </a:p>
        </p:txBody>
      </p:sp>
    </p:spTree>
    <p:extLst>
      <p:ext uri="{BB962C8B-B14F-4D97-AF65-F5344CB8AC3E}">
        <p14:creationId xmlns:p14="http://schemas.microsoft.com/office/powerpoint/2010/main" val="607113757"/>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1248A7-C043-B626-F475-42D3320E7D50}"/>
            </a:ext>
          </a:extLst>
        </p:cNvPr>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B6524E0C-0103-D895-C4F3-55D0FB9AA7D2}"/>
              </a:ext>
            </a:extLst>
          </p:cNvPr>
          <p:cNvGraphicFramePr>
            <a:graphicFrameLocks noGrp="1"/>
          </p:cNvGraphicFramePr>
          <p:nvPr/>
        </p:nvGraphicFramePr>
        <p:xfrm>
          <a:off x="622800" y="1454981"/>
          <a:ext cx="5760000" cy="7496782"/>
        </p:xfrm>
        <a:graphic>
          <a:graphicData uri="http://schemas.openxmlformats.org/drawingml/2006/table">
            <a:tbl>
              <a:tblPr firstRow="1" bandRow="1">
                <a:tableStyleId>{5C22544A-7EE6-4342-B048-85BDC9FD1C3A}</a:tableStyleId>
              </a:tblPr>
              <a:tblGrid>
                <a:gridCol w="612000">
                  <a:extLst>
                    <a:ext uri="{9D8B030D-6E8A-4147-A177-3AD203B41FA5}">
                      <a16:colId xmlns:a16="http://schemas.microsoft.com/office/drawing/2014/main" val="83955939"/>
                    </a:ext>
                  </a:extLst>
                </a:gridCol>
                <a:gridCol w="1260000">
                  <a:extLst>
                    <a:ext uri="{9D8B030D-6E8A-4147-A177-3AD203B41FA5}">
                      <a16:colId xmlns:a16="http://schemas.microsoft.com/office/drawing/2014/main" val="2228852686"/>
                    </a:ext>
                  </a:extLst>
                </a:gridCol>
                <a:gridCol w="972000">
                  <a:extLst>
                    <a:ext uri="{9D8B030D-6E8A-4147-A177-3AD203B41FA5}">
                      <a16:colId xmlns:a16="http://schemas.microsoft.com/office/drawing/2014/main" val="1032430327"/>
                    </a:ext>
                  </a:extLst>
                </a:gridCol>
                <a:gridCol w="972000">
                  <a:extLst>
                    <a:ext uri="{9D8B030D-6E8A-4147-A177-3AD203B41FA5}">
                      <a16:colId xmlns:a16="http://schemas.microsoft.com/office/drawing/2014/main" val="3170016783"/>
                    </a:ext>
                  </a:extLst>
                </a:gridCol>
                <a:gridCol w="972000">
                  <a:extLst>
                    <a:ext uri="{9D8B030D-6E8A-4147-A177-3AD203B41FA5}">
                      <a16:colId xmlns:a16="http://schemas.microsoft.com/office/drawing/2014/main" val="2732501413"/>
                    </a:ext>
                  </a:extLst>
                </a:gridCol>
                <a:gridCol w="972000">
                  <a:extLst>
                    <a:ext uri="{9D8B030D-6E8A-4147-A177-3AD203B41FA5}">
                      <a16:colId xmlns:a16="http://schemas.microsoft.com/office/drawing/2014/main" val="2123326790"/>
                    </a:ext>
                  </a:extLst>
                </a:gridCol>
              </a:tblGrid>
              <a:tr h="745462">
                <a:tc gridSpan="2">
                  <a:txBody>
                    <a:bodyPr/>
                    <a:lstStyle/>
                    <a:p>
                      <a:pPr marL="0" algn="ctr" rtl="0" eaLnBrk="1" fontAlgn="ctr" latinLnBrk="0" hangingPunct="1">
                        <a:spcBef>
                          <a:spcPts val="0"/>
                        </a:spcBef>
                        <a:spcAft>
                          <a:spcPts val="0"/>
                        </a:spcAft>
                      </a:pPr>
                      <a:r>
                        <a:rPr kumimoji="1" lang="ja-JP" altLang="en-US" sz="1800" b="1" i="0" u="none" strike="noStrike" kern="1200">
                          <a:solidFill>
                            <a:srgbClr val="FFFFFF"/>
                          </a:solidFill>
                          <a:effectLst/>
                          <a:latin typeface="メイリオ"/>
                          <a:ea typeface="メイリオ"/>
                        </a:rPr>
                        <a:t>識別（</a:t>
                      </a:r>
                      <a:r>
                        <a:rPr kumimoji="1" lang="en-US" sz="1800" b="1" i="0" u="none" strike="noStrike" kern="1200">
                          <a:solidFill>
                            <a:srgbClr val="FFFFFF"/>
                          </a:solidFill>
                          <a:effectLst/>
                          <a:latin typeface="メイリオ"/>
                          <a:ea typeface="メイリオ"/>
                        </a:rPr>
                        <a:t>ID</a:t>
                      </a:r>
                      <a:r>
                        <a:rPr kumimoji="1" lang="ja-JP" altLang="en-US" sz="1800" b="1" i="0" u="none" strike="noStrike" kern="1200">
                          <a:solidFill>
                            <a:srgbClr val="FFFFFF"/>
                          </a:solidFill>
                          <a:effectLst/>
                          <a:latin typeface="メイリオ"/>
                          <a:ea typeface="メイリオ"/>
                        </a:rPr>
                        <a:t>）</a:t>
                      </a:r>
                      <a:endParaRPr lang="en-US" altLang="ja-JP"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1</a:t>
                      </a:r>
                      <a:endParaRPr lang="ja-JP" altLang="en-US"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部分的である</a:t>
                      </a: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Partial)</a:t>
                      </a:r>
                      <a:endParaRPr lang="en-US" altLang="ja-JP"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場当たり的、属人的である</a:t>
                      </a:r>
                      <a:endParaRPr lang="ja-JP" altLang="en-US" sz="1800" b="1"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2</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リスク情報を活用している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Risk Information)</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初期プロセスが整備されている</a:t>
                      </a:r>
                      <a:endParaRPr lang="ja-JP" altLang="en-US" sz="1800" b="0" i="0" u="none" strike="noStrike">
                        <a:effectLst/>
                        <a:latin typeface="Arial" panose="020B0604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3</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繰り返し適用可能である</a:t>
                      </a:r>
                      <a:endParaRPr kumimoji="1" lang="en-US" altLang="ja-JP" sz="700" b="1" i="0" u="none" strike="noStrike" kern="1200">
                        <a:solidFill>
                          <a:srgbClr val="FFFFFF"/>
                        </a:solidFill>
                        <a:effectLst/>
                        <a:latin typeface="メイリオ"/>
                        <a:ea typeface="メイリオ"/>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Responsible)</a:t>
                      </a: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プロセスが継続的に回っている</a:t>
                      </a:r>
                      <a:endParaRPr lang="ja-JP" altLang="en-US"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4</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適応している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Adaptive)</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プロセス自身の継続的改善に努めている</a:t>
                      </a:r>
                      <a:endParaRPr lang="ja-JP" altLang="en-US" sz="1800" b="0"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extLst>
                  <a:ext uri="{0D108BD9-81ED-4DB2-BD59-A6C34878D82A}">
                    <a16:rowId xmlns:a16="http://schemas.microsoft.com/office/drawing/2014/main" val="2769859278"/>
                  </a:ext>
                </a:extLst>
              </a:tr>
              <a:tr h="794385">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メイリオ"/>
                          <a:ea typeface="メイリオ"/>
                        </a:rPr>
                        <a:t>ビジネス環境（</a:t>
                      </a:r>
                      <a:r>
                        <a:rPr kumimoji="1" lang="en-US" sz="700" b="1" i="0" u="none" strike="noStrike" kern="1200">
                          <a:solidFill>
                            <a:srgbClr val="000000"/>
                          </a:solidFill>
                          <a:effectLst/>
                          <a:latin typeface="メイリオ"/>
                          <a:ea typeface="メイリオ"/>
                        </a:rPr>
                        <a:t>ID.BE</a:t>
                      </a:r>
                      <a:r>
                        <a:rPr kumimoji="1" lang="ja-JP" altLang="en-US" sz="700" b="1" i="0" u="none" strike="noStrike" kern="1200">
                          <a:solidFill>
                            <a:srgbClr val="000000"/>
                          </a:solidFill>
                          <a:effectLst/>
                          <a:latin typeface="メイリオ"/>
                          <a:ea typeface="メイリオ"/>
                        </a:rPr>
                        <a:t>）</a:t>
                      </a:r>
                      <a:endParaRPr lang="en-US" altLang="ja-JP" sz="1800" b="1" i="0" u="none" strike="noStrike">
                        <a:effectLst/>
                        <a:latin typeface="メイリオ"/>
                        <a:ea typeface="メイリオ"/>
                      </a:endParaRP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自組織のミッション、目標、利害関係者、活動が、理解され、優先順位付けが行われている。この情報は、サイバーセキュリティ上の役割、責任、リスクマネジメント上の意思決定を伝えるために使用され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従業員に対して、会社が目指すミッションや目標の伝達方法が曖昧となっている。そのため、役割、責任、リスクマネジメント上の意思決定も曖昧なまま活動している。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従業員に対して、会社が目指すミッションやビジン・目標が伝達され、従業員も理解した上で、役割、責任、リスクマネジメント上の意思決定が行われている。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従業員は、会社が目指すミッションやビジョン・目標に従って行動や判断を行なえるように周知などの機会を定期的に用意するよう努め、役割、責任、リスクマネジメント上の意思決定に最新の情報が使用され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組織は時勢に合わせたミッションやビジョン・目標を立案し、従業員が知る機会やアップデートする機会をもうけ、役割、責任、リスクマネジメント上の意思決定に最新の情報が使用されている。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470241903"/>
                  </a:ext>
                </a:extLst>
              </a:tr>
              <a:tr h="438404">
                <a:tc>
                  <a:txBody>
                    <a:bodyPr/>
                    <a:lstStyle/>
                    <a:p>
                      <a:pPr marL="0" algn="ctr" rtl="0" eaLnBrk="1" fontAlgn="t" latinLnBrk="0" hangingPunct="1">
                        <a:spcBef>
                          <a:spcPts val="0"/>
                        </a:spcBef>
                        <a:spcAft>
                          <a:spcPts val="0"/>
                        </a:spcAft>
                      </a:pPr>
                      <a:r>
                        <a:rPr kumimoji="1" lang="en-US" sz="700" b="0" i="0" u="none" strike="noStrike" kern="1200">
                          <a:solidFill>
                            <a:srgbClr val="000000"/>
                          </a:solidFill>
                          <a:effectLst/>
                          <a:latin typeface="メイリオ"/>
                          <a:ea typeface="メイリオ"/>
                        </a:rPr>
                        <a:t>ID.BE-1:</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サプライチェーンにおける自組織の役割が、識別され、周知されている。 </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162234602"/>
                  </a:ext>
                </a:extLst>
              </a:tr>
              <a:tr h="475996">
                <a:tc>
                  <a:txBody>
                    <a:bodyPr/>
                    <a:lstStyle/>
                    <a:p>
                      <a:pPr marL="0" algn="ctr" rtl="0" eaLnBrk="1" fontAlgn="t" latinLnBrk="0" hangingPunct="1">
                        <a:spcBef>
                          <a:spcPts val="0"/>
                        </a:spcBef>
                        <a:spcAft>
                          <a:spcPts val="0"/>
                        </a:spcAft>
                      </a:pPr>
                      <a:r>
                        <a:rPr kumimoji="1" lang="en-US" sz="700" b="0" i="0" u="none" strike="noStrike" kern="1200" spc="0" baseline="0">
                          <a:ln>
                            <a:noFill/>
                          </a:ln>
                          <a:solidFill>
                            <a:srgbClr val="000000"/>
                          </a:solidFill>
                          <a:effectLst/>
                          <a:latin typeface="メイリオ"/>
                          <a:ea typeface="メイリオ"/>
                        </a:rPr>
                        <a:t>ID.BE-2:</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重要インフラとその産業分野における自組織の位置付けが、識別され、周知されている。 </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384120296"/>
                  </a:ext>
                </a:extLst>
              </a:tr>
              <a:tr h="388366">
                <a:tc>
                  <a:txBody>
                    <a:bodyPr/>
                    <a:lstStyle/>
                    <a:p>
                      <a:pPr marL="0" algn="ctr" rtl="0" eaLnBrk="1" fontAlgn="t" latinLnBrk="0" hangingPunct="1">
                        <a:spcBef>
                          <a:spcPts val="0"/>
                        </a:spcBef>
                        <a:spcAft>
                          <a:spcPts val="0"/>
                        </a:spcAft>
                      </a:pPr>
                      <a:r>
                        <a:rPr kumimoji="1" lang="en-US" sz="700" b="0" i="0" u="none" strike="noStrike" kern="1200" spc="0" baseline="0">
                          <a:ln>
                            <a:noFill/>
                          </a:ln>
                          <a:solidFill>
                            <a:srgbClr val="000000"/>
                          </a:solidFill>
                          <a:effectLst/>
                          <a:latin typeface="メイリオ"/>
                          <a:ea typeface="メイリオ"/>
                        </a:rPr>
                        <a:t>ID.BE-3:</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組織のミッション、目標、活動の優先順位が、定められ、周知されている。 </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116248313"/>
                  </a:ext>
                </a:extLst>
              </a:tr>
              <a:tr h="400812">
                <a:tc>
                  <a:txBody>
                    <a:bodyPr/>
                    <a:lstStyle/>
                    <a:p>
                      <a:pPr marL="0" algn="ctr" rtl="0" eaLnBrk="1" fontAlgn="t" latinLnBrk="0" hangingPunct="1">
                        <a:spcBef>
                          <a:spcPts val="0"/>
                        </a:spcBef>
                        <a:spcAft>
                          <a:spcPts val="0"/>
                        </a:spcAft>
                      </a:pPr>
                      <a:r>
                        <a:rPr kumimoji="1" lang="en-US" sz="700" b="0" i="0" u="none" strike="noStrike" kern="1200" spc="0" baseline="0">
                          <a:ln>
                            <a:noFill/>
                          </a:ln>
                          <a:solidFill>
                            <a:srgbClr val="000000"/>
                          </a:solidFill>
                          <a:effectLst/>
                          <a:latin typeface="メイリオ"/>
                          <a:ea typeface="メイリオ"/>
                        </a:rPr>
                        <a:t>ID.BE-4:</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重要サービスを提供する上での依存関係と重要な機能が、定められている。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479799738"/>
                  </a:ext>
                </a:extLst>
              </a:tr>
              <a:tr h="591316">
                <a:tc>
                  <a:txBody>
                    <a:bodyPr/>
                    <a:lstStyle/>
                    <a:p>
                      <a:pPr marL="0" algn="ctr" rtl="0" eaLnBrk="1" fontAlgn="t" latinLnBrk="0" hangingPunct="1">
                        <a:spcBef>
                          <a:spcPts val="0"/>
                        </a:spcBef>
                        <a:spcAft>
                          <a:spcPts val="0"/>
                        </a:spcAft>
                      </a:pPr>
                      <a:r>
                        <a:rPr kumimoji="1" lang="en-US" sz="700" b="0" i="0" u="none" strike="noStrike" kern="1200" spc="0" baseline="0">
                          <a:ln>
                            <a:noFill/>
                          </a:ln>
                          <a:solidFill>
                            <a:srgbClr val="000000"/>
                          </a:solidFill>
                          <a:effectLst/>
                          <a:latin typeface="メイリオ"/>
                          <a:ea typeface="メイリオ"/>
                        </a:rPr>
                        <a:t>ID.BE-5:</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重要サービスの提供を支援するレジリエンスに関する要求事項が、すべてのオペレーション状況（例：脅迫・攻撃下、復旧時、通常時等）について定められている。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573928935"/>
                  </a:ext>
                </a:extLst>
              </a:tr>
              <a:tr h="641335">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mn-lt"/>
                          <a:ea typeface="+mn-ea"/>
                        </a:rPr>
                        <a:t>ガバナンス（</a:t>
                      </a:r>
                      <a:r>
                        <a:rPr kumimoji="1" lang="en-US" altLang="ja-JP" sz="700" b="1" i="0" u="none" strike="noStrike" kern="1200">
                          <a:solidFill>
                            <a:srgbClr val="000000"/>
                          </a:solidFill>
                          <a:effectLst/>
                          <a:latin typeface="+mn-lt"/>
                          <a:ea typeface="+mn-ea"/>
                        </a:rPr>
                        <a:t>ID.GV</a:t>
                      </a:r>
                      <a:r>
                        <a:rPr kumimoji="1" lang="ja-JP" altLang="en-US" sz="700" b="1" i="0" u="none" strike="noStrike" kern="1200">
                          <a:solidFill>
                            <a:srgbClr val="000000"/>
                          </a:solidFill>
                          <a:effectLst/>
                          <a:latin typeface="+mn-lt"/>
                          <a:ea typeface="+mn-ea"/>
                        </a:rPr>
                        <a:t>）</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n-lt"/>
                          <a:ea typeface="+mn-ea"/>
                        </a:rPr>
                        <a:t>自組織に対する規制、法律、リスク、環境、運用上の要求事項を、管理し、モニタリングするためのポリシー、手順、プロセスが理解されており、経営層にサイバーセキュリティリスクについて伝えている。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組織のポリシー・手順・プロセスが策定されていない</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（または制定されていても認識されていない）ため、それぞれの思う方法で対応している。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組織のポリシー・手順・プロセスが策定されており、作成されたポリシー・手順・プロセスに則った方法で対応している。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組織のポリシー・手順・プロセスの見直しを定期的に</a:t>
                      </a:r>
                    </a:p>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行なっている。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組織のポリシー・手順・プロセスが現場の声を反映し、組織が目指す理想の姿の実現に向けた最適な方法となるように検討している。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1397691573"/>
                  </a:ext>
                </a:extLst>
              </a:tr>
              <a:tr h="403658">
                <a:tc>
                  <a:txBody>
                    <a:bodyPr/>
                    <a:lstStyle/>
                    <a:p>
                      <a:pPr marL="0" algn="ctr" rtl="0" eaLnBrk="1" fontAlgn="t" latinLnBrk="0" hangingPunct="1">
                        <a:spcBef>
                          <a:spcPts val="0"/>
                        </a:spcBef>
                        <a:spcAft>
                          <a:spcPts val="0"/>
                        </a:spcAft>
                      </a:pPr>
                      <a:r>
                        <a:rPr kumimoji="1" lang="en-US" sz="700" b="0" i="0" u="none" strike="noStrike" kern="1200">
                          <a:solidFill>
                            <a:srgbClr val="000000"/>
                          </a:solidFill>
                          <a:effectLst/>
                          <a:latin typeface="メイリオ"/>
                          <a:ea typeface="メイリオ"/>
                        </a:rPr>
                        <a:t>ID.GV-1:</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 組織のサイバーセキュリティポリシーが、定められ、周知されている。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684253742"/>
                  </a:ext>
                </a:extLst>
              </a:tr>
              <a:tr h="459982">
                <a:tc>
                  <a:txBody>
                    <a:bodyPr/>
                    <a:lstStyle/>
                    <a:p>
                      <a:pPr marL="0" algn="ctr" rtl="0" eaLnBrk="1" fontAlgn="t" latinLnBrk="0" hangingPunct="1">
                        <a:spcBef>
                          <a:spcPts val="0"/>
                        </a:spcBef>
                        <a:spcAft>
                          <a:spcPts val="0"/>
                        </a:spcAft>
                      </a:pPr>
                      <a:r>
                        <a:rPr kumimoji="1" lang="en-US" sz="700" b="0" i="0" u="none" strike="noStrike" kern="1200" spc="0" baseline="0">
                          <a:ln>
                            <a:noFill/>
                          </a:ln>
                          <a:solidFill>
                            <a:srgbClr val="000000"/>
                          </a:solidFill>
                          <a:effectLst/>
                          <a:latin typeface="メイリオ"/>
                          <a:ea typeface="メイリオ"/>
                        </a:rPr>
                        <a:t>ID.GV-2:</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サイバーセキュリティ上の役割と責任が、内部の担当者と外部パートナーとで調整・連携されている。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912838903"/>
                  </a:ext>
                </a:extLst>
              </a:tr>
              <a:tr h="403658">
                <a:tc>
                  <a:txBody>
                    <a:bodyPr/>
                    <a:lstStyle/>
                    <a:p>
                      <a:pPr marL="0" algn="ctr" rtl="0" eaLnBrk="1" fontAlgn="t" latinLnBrk="0" hangingPunct="1">
                        <a:spcBef>
                          <a:spcPts val="0"/>
                        </a:spcBef>
                        <a:spcAft>
                          <a:spcPts val="0"/>
                        </a:spcAft>
                      </a:pPr>
                      <a:r>
                        <a:rPr kumimoji="1" lang="en-US" sz="700" b="0" i="0" u="none" strike="noStrike" kern="1200" spc="0" baseline="0">
                          <a:ln>
                            <a:noFill/>
                          </a:ln>
                          <a:solidFill>
                            <a:srgbClr val="000000"/>
                          </a:solidFill>
                          <a:effectLst/>
                          <a:latin typeface="メイリオ"/>
                          <a:ea typeface="メイリオ"/>
                        </a:rPr>
                        <a:t>ID.GV-3:</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プライバシーや人権に関する義務を含む、サイバーセキュリティに関する法規制上の要求事項が、理解され、管理されている。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975846195"/>
                  </a:ext>
                </a:extLst>
              </a:tr>
              <a:tr h="403658">
                <a:tc>
                  <a:txBody>
                    <a:bodyPr/>
                    <a:lstStyle/>
                    <a:p>
                      <a:pPr marL="0" algn="ctr" rtl="0" eaLnBrk="1" fontAlgn="t" latinLnBrk="0" hangingPunct="1">
                        <a:spcBef>
                          <a:spcPts val="0"/>
                        </a:spcBef>
                        <a:spcAft>
                          <a:spcPts val="0"/>
                        </a:spcAft>
                      </a:pPr>
                      <a:r>
                        <a:rPr kumimoji="1" lang="en-US" sz="700" b="0" i="0" u="none" strike="noStrike" kern="1200" spc="0" baseline="0">
                          <a:ln>
                            <a:noFill/>
                          </a:ln>
                          <a:solidFill>
                            <a:srgbClr val="000000"/>
                          </a:solidFill>
                          <a:effectLst/>
                          <a:latin typeface="メイリオ"/>
                          <a:ea typeface="メイリオ"/>
                        </a:rPr>
                        <a:t>ID.GV-4:</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ガバナンスとリスクマネジメントプロセスが、サイバーセキュリティリスクに対処している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653193420"/>
                  </a:ext>
                </a:extLst>
              </a:tr>
            </a:tbl>
          </a:graphicData>
        </a:graphic>
      </p:graphicFrame>
      <p:sp>
        <p:nvSpPr>
          <p:cNvPr id="3" name="スライド番号プレースホルダー 5">
            <a:extLst>
              <a:ext uri="{FF2B5EF4-FFF2-40B4-BE49-F238E27FC236}">
                <a16:creationId xmlns:a16="http://schemas.microsoft.com/office/drawing/2014/main" id="{88AC0693-E352-83B9-88D7-17974B27ADE3}"/>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392</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ADC8FD14-0DAA-B1E0-DF50-027EB9F7FA10}"/>
              </a:ext>
            </a:extLst>
          </p:cNvPr>
          <p:cNvSpPr>
            <a:spLocks noGrp="1"/>
          </p:cNvSpPr>
          <p:nvPr>
            <p:ph type="body" sz="quarter" idx="32"/>
          </p:nvPr>
        </p:nvSpPr>
        <p:spPr>
          <a:xfrm>
            <a:off x="622800" y="774648"/>
            <a:ext cx="5612400" cy="381000"/>
          </a:xfrm>
        </p:spPr>
        <p:txBody>
          <a:bodyPr lIns="91440" tIns="45720" rIns="91440" bIns="45720" anchor="b"/>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00" u="sng">
                <a:solidFill>
                  <a:schemeClr val="tx1"/>
                </a:solidFill>
                <a:uFill>
                  <a:solidFill>
                    <a:schemeClr val="bg1"/>
                  </a:solidFill>
                </a:uFill>
                <a:latin typeface="Meiryo"/>
                <a:ea typeface="Meiryo"/>
                <a:hlinkClick r:id="rId2" action="ppaction://hlinksldjump"/>
              </a:rPr>
              <a:t>3. </a:t>
            </a:r>
            <a:r>
              <a:rPr lang="ja-JP" altLang="ja-JP" sz="1600" u="sng">
                <a:solidFill>
                  <a:schemeClr val="tx1"/>
                </a:solidFill>
                <a:uFill>
                  <a:solidFill>
                    <a:schemeClr val="bg1"/>
                  </a:solidFill>
                </a:uFill>
                <a:latin typeface="Meiryo"/>
                <a:ea typeface="Meiryo"/>
                <a:hlinkClick r:id="rId2" action="ppaction://hlinksldjump"/>
              </a:rPr>
              <a:t>サイバーセキュリティフレーム</a:t>
            </a:r>
            <a:r>
              <a:rPr kumimoji="1" lang="ja-JP" altLang="ja-JP" sz="1600" u="sng">
                <a:solidFill>
                  <a:schemeClr val="tx1"/>
                </a:solidFill>
                <a:uFill>
                  <a:solidFill>
                    <a:schemeClr val="bg1"/>
                  </a:solidFill>
                </a:uFill>
                <a:latin typeface="Meiryo"/>
                <a:ea typeface="Meiryo"/>
                <a:hlinkClick r:id="rId2" action="ppaction://hlinksldjump"/>
              </a:rPr>
              <a:t>ワー</a:t>
            </a:r>
            <a:r>
              <a:rPr lang="ja-JP" altLang="ja-JP" sz="1600" u="sng">
                <a:solidFill>
                  <a:schemeClr val="tx1"/>
                </a:solidFill>
                <a:uFill>
                  <a:solidFill>
                    <a:schemeClr val="bg1"/>
                  </a:solidFill>
                </a:uFill>
                <a:latin typeface="Meiryo"/>
                <a:ea typeface="Meiryo"/>
                <a:hlinkClick r:id="rId2" action="ppaction://hlinksldjump"/>
              </a:rPr>
              <a:t>ク参考資料</a:t>
            </a:r>
            <a:endParaRPr kumimoji="1" lang="ja-JP" altLang="en-US" sz="1600" u="sng">
              <a:solidFill>
                <a:schemeClr val="tx1"/>
              </a:solidFill>
              <a:uFill>
                <a:solidFill>
                  <a:schemeClr val="bg1"/>
                </a:solidFill>
              </a:uFill>
            </a:endParaRPr>
          </a:p>
        </p:txBody>
      </p:sp>
    </p:spTree>
    <p:extLst>
      <p:ext uri="{BB962C8B-B14F-4D97-AF65-F5344CB8AC3E}">
        <p14:creationId xmlns:p14="http://schemas.microsoft.com/office/powerpoint/2010/main" val="2143704189"/>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1248A7-C043-B626-F475-42D3320E7D50}"/>
            </a:ext>
          </a:extLst>
        </p:cNvPr>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B6524E0C-0103-D895-C4F3-55D0FB9AA7D2}"/>
              </a:ext>
            </a:extLst>
          </p:cNvPr>
          <p:cNvGraphicFramePr>
            <a:graphicFrameLocks noGrp="1"/>
          </p:cNvGraphicFramePr>
          <p:nvPr/>
        </p:nvGraphicFramePr>
        <p:xfrm>
          <a:off x="622800" y="1454981"/>
          <a:ext cx="5759996" cy="7636724"/>
        </p:xfrm>
        <a:graphic>
          <a:graphicData uri="http://schemas.openxmlformats.org/drawingml/2006/table">
            <a:tbl>
              <a:tblPr firstRow="1" bandRow="1">
                <a:tableStyleId>{5C22544A-7EE6-4342-B048-85BDC9FD1C3A}</a:tableStyleId>
              </a:tblPr>
              <a:tblGrid>
                <a:gridCol w="612000">
                  <a:extLst>
                    <a:ext uri="{9D8B030D-6E8A-4147-A177-3AD203B41FA5}">
                      <a16:colId xmlns:a16="http://schemas.microsoft.com/office/drawing/2014/main" val="83955939"/>
                    </a:ext>
                  </a:extLst>
                </a:gridCol>
                <a:gridCol w="1260000">
                  <a:extLst>
                    <a:ext uri="{9D8B030D-6E8A-4147-A177-3AD203B41FA5}">
                      <a16:colId xmlns:a16="http://schemas.microsoft.com/office/drawing/2014/main" val="2228852686"/>
                    </a:ext>
                  </a:extLst>
                </a:gridCol>
                <a:gridCol w="971999">
                  <a:extLst>
                    <a:ext uri="{9D8B030D-6E8A-4147-A177-3AD203B41FA5}">
                      <a16:colId xmlns:a16="http://schemas.microsoft.com/office/drawing/2014/main" val="1032430327"/>
                    </a:ext>
                  </a:extLst>
                </a:gridCol>
                <a:gridCol w="971999">
                  <a:extLst>
                    <a:ext uri="{9D8B030D-6E8A-4147-A177-3AD203B41FA5}">
                      <a16:colId xmlns:a16="http://schemas.microsoft.com/office/drawing/2014/main" val="3170016783"/>
                    </a:ext>
                  </a:extLst>
                </a:gridCol>
                <a:gridCol w="971999">
                  <a:extLst>
                    <a:ext uri="{9D8B030D-6E8A-4147-A177-3AD203B41FA5}">
                      <a16:colId xmlns:a16="http://schemas.microsoft.com/office/drawing/2014/main" val="2732501413"/>
                    </a:ext>
                  </a:extLst>
                </a:gridCol>
                <a:gridCol w="971999">
                  <a:extLst>
                    <a:ext uri="{9D8B030D-6E8A-4147-A177-3AD203B41FA5}">
                      <a16:colId xmlns:a16="http://schemas.microsoft.com/office/drawing/2014/main" val="2123326790"/>
                    </a:ext>
                  </a:extLst>
                </a:gridCol>
              </a:tblGrid>
              <a:tr h="745462">
                <a:tc gridSpan="2">
                  <a:txBody>
                    <a:bodyPr/>
                    <a:lstStyle/>
                    <a:p>
                      <a:pPr marL="0" algn="ctr" rtl="0" eaLnBrk="1" fontAlgn="ctr" latinLnBrk="0" hangingPunct="1">
                        <a:spcBef>
                          <a:spcPts val="0"/>
                        </a:spcBef>
                        <a:spcAft>
                          <a:spcPts val="0"/>
                        </a:spcAft>
                      </a:pPr>
                      <a:r>
                        <a:rPr kumimoji="1" lang="ja-JP" altLang="en-US" sz="1800" b="1" i="0" u="none" strike="noStrike" kern="1200">
                          <a:solidFill>
                            <a:srgbClr val="FFFFFF"/>
                          </a:solidFill>
                          <a:effectLst/>
                          <a:latin typeface="メイリオ"/>
                          <a:ea typeface="メイリオ"/>
                        </a:rPr>
                        <a:t>識別（</a:t>
                      </a:r>
                      <a:r>
                        <a:rPr kumimoji="1" lang="en-US" sz="1800" b="1" i="0" u="none" strike="noStrike" kern="1200">
                          <a:solidFill>
                            <a:srgbClr val="FFFFFF"/>
                          </a:solidFill>
                          <a:effectLst/>
                          <a:latin typeface="メイリオ"/>
                          <a:ea typeface="メイリオ"/>
                        </a:rPr>
                        <a:t>ID</a:t>
                      </a:r>
                      <a:r>
                        <a:rPr kumimoji="1" lang="ja-JP" altLang="en-US" sz="1800" b="1" i="0" u="none" strike="noStrike" kern="1200">
                          <a:solidFill>
                            <a:srgbClr val="FFFFFF"/>
                          </a:solidFill>
                          <a:effectLst/>
                          <a:latin typeface="メイリオ"/>
                          <a:ea typeface="メイリオ"/>
                        </a:rPr>
                        <a:t>）</a:t>
                      </a:r>
                      <a:endParaRPr lang="en-US" altLang="ja-JP"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1</a:t>
                      </a:r>
                      <a:endParaRPr lang="ja-JP" altLang="en-US"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部分的である</a:t>
                      </a: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Partial)</a:t>
                      </a:r>
                      <a:endParaRPr lang="en-US" altLang="ja-JP"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場当たり的、属人的である</a:t>
                      </a:r>
                      <a:endParaRPr lang="ja-JP" altLang="en-US" sz="1800" b="1"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2</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リスク情報を活用している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Risk Information)</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初期プロセスが整備されている</a:t>
                      </a:r>
                      <a:endParaRPr lang="ja-JP" altLang="en-US" sz="1800" b="0" i="0" u="none" strike="noStrike">
                        <a:effectLst/>
                        <a:latin typeface="Arial" panose="020B0604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3</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繰り返し適用可能である</a:t>
                      </a:r>
                      <a:endParaRPr kumimoji="1" lang="en-US" altLang="ja-JP" sz="700" b="1" i="0" u="none" strike="noStrike" kern="1200">
                        <a:solidFill>
                          <a:srgbClr val="FFFFFF"/>
                        </a:solidFill>
                        <a:effectLst/>
                        <a:latin typeface="メイリオ"/>
                        <a:ea typeface="メイリオ"/>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Responsible)</a:t>
                      </a: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プロセスが継続的に回っている</a:t>
                      </a:r>
                      <a:endParaRPr lang="ja-JP" altLang="en-US"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4</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適応している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Adaptive)</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プロセス自身の継続的改善に努めている</a:t>
                      </a:r>
                      <a:endParaRPr lang="ja-JP" altLang="en-US" sz="1800" b="0"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extLst>
                  <a:ext uri="{0D108BD9-81ED-4DB2-BD59-A6C34878D82A}">
                    <a16:rowId xmlns:a16="http://schemas.microsoft.com/office/drawing/2014/main" val="2769859278"/>
                  </a:ext>
                </a:extLst>
              </a:tr>
              <a:tr h="794385">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mn-lt"/>
                          <a:ea typeface="+mn-ea"/>
                        </a:rPr>
                        <a:t>リスクアセスメント（</a:t>
                      </a:r>
                      <a:r>
                        <a:rPr kumimoji="1" lang="en-US" altLang="ja-JP" sz="700" b="1" i="0" u="none" strike="noStrike" kern="1200">
                          <a:solidFill>
                            <a:srgbClr val="000000"/>
                          </a:solidFill>
                          <a:effectLst/>
                          <a:latin typeface="+mn-lt"/>
                          <a:ea typeface="+mn-ea"/>
                        </a:rPr>
                        <a:t>ID.RA</a:t>
                      </a:r>
                      <a:r>
                        <a:rPr kumimoji="1" lang="ja-JP" altLang="en-US" sz="700" b="1" i="0" u="none" strike="noStrike" kern="1200">
                          <a:solidFill>
                            <a:srgbClr val="000000"/>
                          </a:solidFill>
                          <a:effectLst/>
                          <a:latin typeface="+mn-lt"/>
                          <a:ea typeface="+mn-ea"/>
                        </a:rPr>
                        <a:t>）</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n-lt"/>
                          <a:ea typeface="+mn-ea"/>
                        </a:rPr>
                        <a:t>自組織は、（ミッション、機能、イメージ、評判を含む）組織の業務、組織の資産、個人に対するサイバーセキュリティリスクを把握している。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適用範囲において組織の資産が網羅的に特定できていないため、守る対象や想定される脅威、脆弱性が一部のみで判断している。適用範囲に対して組織の資産は特定できているが、脆弱性や脅威の想定・把握が部分的となっており、リスクアセスメントの結果にばらつきが発生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適用範囲において組織の資産が網羅され、脅威・脆弱性の情報が管理されており、リスクアセスメントの結果リスクを把握している。資産の洗いだし方法や脅威・脆弱性の収集方法が文書化され管理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資産の洗いだし方法や脅威・脆弱性の収集が文書化された方法で実施され、資産に対してリスクアセスメントが定期的に実行されている。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資産の洗いだし方法や脅威・脆弱性の収集をより良い方法となるように文書の見直しが行われ、情報を能動的に取得するとともに、システムの入れ替え等が発生した場合にも早期に必要な情報が収集でき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470241903"/>
                  </a:ext>
                </a:extLst>
              </a:tr>
              <a:tr h="320479">
                <a:tc>
                  <a:txBody>
                    <a:bodyPr/>
                    <a:lstStyle/>
                    <a:p>
                      <a:pPr marL="0" algn="ctr" rtl="0" eaLnBrk="1" fontAlgn="t" latinLnBrk="0" hangingPunct="1">
                        <a:spcBef>
                          <a:spcPts val="0"/>
                        </a:spcBef>
                        <a:spcAft>
                          <a:spcPts val="0"/>
                        </a:spcAft>
                      </a:pPr>
                      <a:r>
                        <a:rPr kumimoji="1" lang="en-US" sz="700" b="0" i="0" u="none" strike="noStrike" kern="1200">
                          <a:solidFill>
                            <a:srgbClr val="000000"/>
                          </a:solidFill>
                          <a:effectLst/>
                          <a:latin typeface="メイリオ"/>
                          <a:ea typeface="メイリオ"/>
                        </a:rPr>
                        <a:t>ID.RA-1:</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資産の脆弱性が、識別され、文書化されている。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162234602"/>
                  </a:ext>
                </a:extLst>
              </a:tr>
              <a:tr h="475996">
                <a:tc>
                  <a:txBody>
                    <a:bodyPr/>
                    <a:lstStyle/>
                    <a:p>
                      <a:pPr marL="0" algn="ctr" rtl="0" eaLnBrk="1" fontAlgn="t" latinLnBrk="0" hangingPunct="1">
                        <a:spcBef>
                          <a:spcPts val="0"/>
                        </a:spcBef>
                        <a:spcAft>
                          <a:spcPts val="0"/>
                        </a:spcAft>
                      </a:pPr>
                      <a:r>
                        <a:rPr kumimoji="1" lang="en-US" sz="700" b="0" i="0" u="none" strike="noStrike" kern="1200" spc="0" baseline="0">
                          <a:ln>
                            <a:noFill/>
                          </a:ln>
                          <a:solidFill>
                            <a:srgbClr val="000000"/>
                          </a:solidFill>
                          <a:effectLst/>
                          <a:latin typeface="メイリオ"/>
                          <a:ea typeface="メイリオ"/>
                        </a:rPr>
                        <a:t>ID.RA-2:</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サイバー脅威に関する情報が、複数の情報共有フォーラムおよび複数のソースから入手されている。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384120296"/>
                  </a:ext>
                </a:extLst>
              </a:tr>
              <a:tr h="255519">
                <a:tc>
                  <a:txBody>
                    <a:bodyPr/>
                    <a:lstStyle/>
                    <a:p>
                      <a:pPr marL="0" algn="ctr" rtl="0" eaLnBrk="1" fontAlgn="t" latinLnBrk="0" hangingPunct="1">
                        <a:spcBef>
                          <a:spcPts val="0"/>
                        </a:spcBef>
                        <a:spcAft>
                          <a:spcPts val="0"/>
                        </a:spcAft>
                      </a:pPr>
                      <a:r>
                        <a:rPr kumimoji="1" lang="en-US" sz="700" b="0" i="0" u="none" strike="noStrike" kern="1200" spc="0" baseline="0">
                          <a:ln>
                            <a:noFill/>
                          </a:ln>
                          <a:solidFill>
                            <a:srgbClr val="000000"/>
                          </a:solidFill>
                          <a:effectLst/>
                          <a:latin typeface="メイリオ"/>
                          <a:ea typeface="メイリオ"/>
                        </a:rPr>
                        <a:t>ID.RA-3:</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内部および外部からの脅威が、識別され、文書化されている。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116248313"/>
                  </a:ext>
                </a:extLst>
              </a:tr>
              <a:tr h="400812">
                <a:tc>
                  <a:txBody>
                    <a:bodyPr/>
                    <a:lstStyle/>
                    <a:p>
                      <a:pPr marL="0" algn="ctr" rtl="0" eaLnBrk="1" fontAlgn="t" latinLnBrk="0" hangingPunct="1">
                        <a:spcBef>
                          <a:spcPts val="0"/>
                        </a:spcBef>
                        <a:spcAft>
                          <a:spcPts val="0"/>
                        </a:spcAft>
                      </a:pPr>
                      <a:r>
                        <a:rPr kumimoji="1" lang="en-US" sz="700" b="0" i="0" u="none" strike="noStrike" kern="1200" spc="0" baseline="0">
                          <a:ln>
                            <a:noFill/>
                          </a:ln>
                          <a:solidFill>
                            <a:srgbClr val="000000"/>
                          </a:solidFill>
                          <a:effectLst/>
                          <a:latin typeface="メイリオ"/>
                          <a:ea typeface="メイリオ"/>
                        </a:rPr>
                        <a:t>ID.RA-4:</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ビジネスに対する潜在的な影響とその発生可能性が、識別されている。 </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479799738"/>
                  </a:ext>
                </a:extLst>
              </a:tr>
              <a:tr h="410400">
                <a:tc>
                  <a:txBody>
                    <a:bodyPr/>
                    <a:lstStyle/>
                    <a:p>
                      <a:pPr marL="0" algn="ctr" rtl="0" eaLnBrk="1" fontAlgn="t" latinLnBrk="0" hangingPunct="1">
                        <a:spcBef>
                          <a:spcPts val="0"/>
                        </a:spcBef>
                        <a:spcAft>
                          <a:spcPts val="0"/>
                        </a:spcAft>
                      </a:pPr>
                      <a:r>
                        <a:rPr kumimoji="1" lang="en-US" sz="700" b="0" i="0" u="none" strike="noStrike" kern="1200" spc="0" baseline="0">
                          <a:ln>
                            <a:noFill/>
                          </a:ln>
                          <a:solidFill>
                            <a:srgbClr val="000000"/>
                          </a:solidFill>
                          <a:effectLst/>
                          <a:latin typeface="メイリオ"/>
                          <a:ea typeface="メイリオ"/>
                        </a:rPr>
                        <a:t>ID.RA-5:</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脅威、脆弱性、発生可能性、影響が、リスクを判断する際に使用されている。 </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573928935"/>
                  </a:ext>
                </a:extLst>
              </a:tr>
              <a:tr h="150027">
                <a:tc>
                  <a:txBody>
                    <a:bodyPr/>
                    <a:lstStyle/>
                    <a:p>
                      <a:pPr marL="0" algn="ctr" rtl="0" eaLnBrk="1" fontAlgn="t" latinLnBrk="0" hangingPunct="1">
                        <a:spcBef>
                          <a:spcPts val="0"/>
                        </a:spcBef>
                        <a:spcAft>
                          <a:spcPts val="0"/>
                        </a:spcAft>
                      </a:pPr>
                      <a:r>
                        <a:rPr kumimoji="1" lang="en-US" altLang="ja-JP" sz="700" b="0" i="0" u="none" strike="noStrike" kern="1200" spc="0" baseline="0">
                          <a:ln>
                            <a:noFill/>
                          </a:ln>
                          <a:solidFill>
                            <a:srgbClr val="000000"/>
                          </a:solidFill>
                          <a:effectLst/>
                          <a:latin typeface="+mn-lt"/>
                          <a:ea typeface="+mn-ea"/>
                        </a:rPr>
                        <a:t>ID.RA-6:</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リスク対応が、識別され、優先順位付けされている。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034273846"/>
                  </a:ext>
                </a:extLst>
              </a:tr>
              <a:tr h="641335">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mn-lt"/>
                          <a:ea typeface="+mn-ea"/>
                        </a:rPr>
                        <a:t>リスクマネジメント戦略（</a:t>
                      </a:r>
                      <a:r>
                        <a:rPr kumimoji="1" lang="en-US" altLang="ja-JP" sz="700" b="1" i="0" u="none" strike="noStrike" kern="1200">
                          <a:solidFill>
                            <a:srgbClr val="000000"/>
                          </a:solidFill>
                          <a:effectLst/>
                          <a:latin typeface="+mn-lt"/>
                          <a:ea typeface="+mn-ea"/>
                        </a:rPr>
                        <a:t>ID.RM</a:t>
                      </a:r>
                      <a:r>
                        <a:rPr kumimoji="1" lang="ja-JP" altLang="en-US" sz="700" b="1" i="0" u="none" strike="noStrike" kern="1200">
                          <a:solidFill>
                            <a:srgbClr val="000000"/>
                          </a:solidFill>
                          <a:effectLst/>
                          <a:latin typeface="+mn-lt"/>
                          <a:ea typeface="+mn-ea"/>
                        </a:rPr>
                        <a:t>）</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n-lt"/>
                          <a:ea typeface="+mn-ea"/>
                        </a:rPr>
                        <a:t>自組織の優先順位、制約、リスク許容度、想定が、定められ、運用リスクに対する意思決定を支援するために利用されている。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リスクの管理方法や許容度の指標が策定されていない（または制定されていても認識されていない）ため、それぞれの思う方法で判断・対応している。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リスクの管理方法や許容度の指標が定まっており、判断材料として活用されている。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同等事業の中でリスク管理方法を活用し、運用リスクの判断を行なっている。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組織の社会的地位の変化や、提供サービスの変化、</a:t>
                      </a:r>
                      <a:r>
                        <a:rPr kumimoji="1" lang="en-US" altLang="ja-JP" sz="700" b="0" i="0" u="none" strike="noStrike" kern="1200">
                          <a:solidFill>
                            <a:srgbClr val="000000"/>
                          </a:solidFill>
                          <a:effectLst/>
                          <a:latin typeface="メイリオ" panose="020B0604030504040204" pitchFamily="34" charset="-128"/>
                          <a:ea typeface="メイリオ" panose="020B0604030504040204" pitchFamily="34" charset="-128"/>
                        </a:rPr>
                        <a:t>DX</a:t>
                      </a: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を見据えた変化においても、現行のリスク管理プロセスを参考として、新事業や新システム導入などの変化に対応しリスク管理プロセスを実行している。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1397691573"/>
                  </a:ext>
                </a:extLst>
              </a:tr>
              <a:tr h="403658">
                <a:tc>
                  <a:txBody>
                    <a:bodyPr/>
                    <a:lstStyle/>
                    <a:p>
                      <a:pPr marL="0" algn="ctr" rtl="0" eaLnBrk="1" fontAlgn="t" latinLnBrk="0" hangingPunct="1">
                        <a:spcBef>
                          <a:spcPts val="0"/>
                        </a:spcBef>
                        <a:spcAft>
                          <a:spcPts val="0"/>
                        </a:spcAft>
                      </a:pPr>
                      <a:r>
                        <a:rPr kumimoji="1" lang="en-US" sz="700" b="0" i="0" u="none" strike="noStrike" kern="1200">
                          <a:solidFill>
                            <a:srgbClr val="000000"/>
                          </a:solidFill>
                          <a:effectLst/>
                          <a:latin typeface="メイリオ"/>
                          <a:ea typeface="メイリオ"/>
                        </a:rPr>
                        <a:t>ID.RM-1:</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リスクマネジメントプロセスが、組織の利害関係者によって定められ、管理され、承認されている。 </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684253742"/>
                  </a:ext>
                </a:extLst>
              </a:tr>
              <a:tr h="459982">
                <a:tc>
                  <a:txBody>
                    <a:bodyPr/>
                    <a:lstStyle/>
                    <a:p>
                      <a:pPr marL="0" algn="ctr" rtl="0" eaLnBrk="1" fontAlgn="t" latinLnBrk="0" hangingPunct="1">
                        <a:spcBef>
                          <a:spcPts val="0"/>
                        </a:spcBef>
                        <a:spcAft>
                          <a:spcPts val="0"/>
                        </a:spcAft>
                      </a:pPr>
                      <a:r>
                        <a:rPr kumimoji="1" lang="en-US" sz="700" b="0" i="0" u="none" strike="noStrike" kern="1200" spc="0" baseline="0">
                          <a:ln>
                            <a:noFill/>
                          </a:ln>
                          <a:solidFill>
                            <a:srgbClr val="000000"/>
                          </a:solidFill>
                          <a:effectLst/>
                          <a:latin typeface="メイリオ"/>
                          <a:ea typeface="メイリオ"/>
                        </a:rPr>
                        <a:t>ID.RM-2:</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組織のリスク許容度が、決定され、明確に表現されている。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912838903"/>
                  </a:ext>
                </a:extLst>
              </a:tr>
              <a:tr h="403658">
                <a:tc>
                  <a:txBody>
                    <a:bodyPr/>
                    <a:lstStyle/>
                    <a:p>
                      <a:pPr marL="0" algn="ctr" rtl="0" eaLnBrk="1" fontAlgn="t" latinLnBrk="0" hangingPunct="1">
                        <a:spcBef>
                          <a:spcPts val="0"/>
                        </a:spcBef>
                        <a:spcAft>
                          <a:spcPts val="0"/>
                        </a:spcAft>
                      </a:pPr>
                      <a:r>
                        <a:rPr kumimoji="1" lang="en-US" sz="700" b="0" i="0" u="none" strike="noStrike" kern="1200" spc="0" baseline="0">
                          <a:ln>
                            <a:noFill/>
                          </a:ln>
                          <a:solidFill>
                            <a:srgbClr val="000000"/>
                          </a:solidFill>
                          <a:effectLst/>
                          <a:latin typeface="メイリオ"/>
                          <a:ea typeface="メイリオ"/>
                        </a:rPr>
                        <a:t>ID.RM-3:</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自組織によるリスク許容度の決定が、重要インフラにおける組織の役割と、その分野に特化したリスク分析の結果に基づいて行われている。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975846195"/>
                  </a:ext>
                </a:extLst>
              </a:tr>
            </a:tbl>
          </a:graphicData>
        </a:graphic>
      </p:graphicFrame>
      <p:sp>
        <p:nvSpPr>
          <p:cNvPr id="3" name="スライド番号プレースホルダー 5">
            <a:extLst>
              <a:ext uri="{FF2B5EF4-FFF2-40B4-BE49-F238E27FC236}">
                <a16:creationId xmlns:a16="http://schemas.microsoft.com/office/drawing/2014/main" id="{222571D7-612B-260E-672E-BAFEA6ECDF8F}"/>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393</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0091A2C5-B5E4-7033-027F-D470DB7C8EE6}"/>
              </a:ext>
            </a:extLst>
          </p:cNvPr>
          <p:cNvSpPr>
            <a:spLocks noGrp="1"/>
          </p:cNvSpPr>
          <p:nvPr>
            <p:ph type="body" sz="quarter" idx="32"/>
          </p:nvPr>
        </p:nvSpPr>
        <p:spPr>
          <a:xfrm>
            <a:off x="622800" y="774648"/>
            <a:ext cx="5612400" cy="381000"/>
          </a:xfrm>
        </p:spPr>
        <p:txBody>
          <a:bodyPr lIns="91440" tIns="45720" rIns="91440" bIns="45720" anchor="b"/>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00" u="sng">
                <a:solidFill>
                  <a:schemeClr val="tx1"/>
                </a:solidFill>
                <a:uFill>
                  <a:solidFill>
                    <a:schemeClr val="bg1"/>
                  </a:solidFill>
                </a:uFill>
                <a:latin typeface="Meiryo"/>
                <a:ea typeface="Meiryo"/>
                <a:hlinkClick r:id="rId2" action="ppaction://hlinksldjump"/>
              </a:rPr>
              <a:t>3. </a:t>
            </a:r>
            <a:r>
              <a:rPr lang="ja-JP" altLang="ja-JP" sz="1600" u="sng">
                <a:solidFill>
                  <a:schemeClr val="tx1"/>
                </a:solidFill>
                <a:uFill>
                  <a:solidFill>
                    <a:schemeClr val="bg1"/>
                  </a:solidFill>
                </a:uFill>
                <a:latin typeface="Meiryo"/>
                <a:ea typeface="Meiryo"/>
                <a:hlinkClick r:id="rId2" action="ppaction://hlinksldjump"/>
              </a:rPr>
              <a:t>サイバーセキュリティフレーム</a:t>
            </a:r>
            <a:r>
              <a:rPr kumimoji="1" lang="ja-JP" altLang="ja-JP" sz="1600" u="sng">
                <a:solidFill>
                  <a:schemeClr val="tx1"/>
                </a:solidFill>
                <a:uFill>
                  <a:solidFill>
                    <a:schemeClr val="bg1"/>
                  </a:solidFill>
                </a:uFill>
                <a:latin typeface="Meiryo"/>
                <a:ea typeface="Meiryo"/>
                <a:hlinkClick r:id="rId2" action="ppaction://hlinksldjump"/>
              </a:rPr>
              <a:t>ワー</a:t>
            </a:r>
            <a:r>
              <a:rPr lang="ja-JP" altLang="ja-JP" sz="1600" u="sng">
                <a:solidFill>
                  <a:schemeClr val="tx1"/>
                </a:solidFill>
                <a:uFill>
                  <a:solidFill>
                    <a:schemeClr val="bg1"/>
                  </a:solidFill>
                </a:uFill>
                <a:latin typeface="Meiryo"/>
                <a:ea typeface="Meiryo"/>
                <a:hlinkClick r:id="rId2" action="ppaction://hlinksldjump"/>
              </a:rPr>
              <a:t>ク参考資料</a:t>
            </a:r>
            <a:endParaRPr kumimoji="1" lang="ja-JP" altLang="en-US" sz="1600" u="sng">
              <a:solidFill>
                <a:schemeClr val="tx1"/>
              </a:solidFill>
              <a:uFill>
                <a:solidFill>
                  <a:schemeClr val="bg1"/>
                </a:solidFill>
              </a:uFill>
            </a:endParaRPr>
          </a:p>
        </p:txBody>
      </p:sp>
    </p:spTree>
    <p:extLst>
      <p:ext uri="{BB962C8B-B14F-4D97-AF65-F5344CB8AC3E}">
        <p14:creationId xmlns:p14="http://schemas.microsoft.com/office/powerpoint/2010/main" val="2413063121"/>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1248A7-C043-B626-F475-42D3320E7D50}"/>
            </a:ext>
          </a:extLst>
        </p:cNvPr>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B6524E0C-0103-D895-C4F3-55D0FB9AA7D2}"/>
              </a:ext>
            </a:extLst>
          </p:cNvPr>
          <p:cNvGraphicFramePr>
            <a:graphicFrameLocks noGrp="1"/>
          </p:cNvGraphicFramePr>
          <p:nvPr/>
        </p:nvGraphicFramePr>
        <p:xfrm>
          <a:off x="622800" y="1454981"/>
          <a:ext cx="5759996" cy="5561302"/>
        </p:xfrm>
        <a:graphic>
          <a:graphicData uri="http://schemas.openxmlformats.org/drawingml/2006/table">
            <a:tbl>
              <a:tblPr firstRow="1" bandRow="1">
                <a:tableStyleId>{5C22544A-7EE6-4342-B048-85BDC9FD1C3A}</a:tableStyleId>
              </a:tblPr>
              <a:tblGrid>
                <a:gridCol w="612000">
                  <a:extLst>
                    <a:ext uri="{9D8B030D-6E8A-4147-A177-3AD203B41FA5}">
                      <a16:colId xmlns:a16="http://schemas.microsoft.com/office/drawing/2014/main" val="83955939"/>
                    </a:ext>
                  </a:extLst>
                </a:gridCol>
                <a:gridCol w="1260000">
                  <a:extLst>
                    <a:ext uri="{9D8B030D-6E8A-4147-A177-3AD203B41FA5}">
                      <a16:colId xmlns:a16="http://schemas.microsoft.com/office/drawing/2014/main" val="2228852686"/>
                    </a:ext>
                  </a:extLst>
                </a:gridCol>
                <a:gridCol w="971999">
                  <a:extLst>
                    <a:ext uri="{9D8B030D-6E8A-4147-A177-3AD203B41FA5}">
                      <a16:colId xmlns:a16="http://schemas.microsoft.com/office/drawing/2014/main" val="1032430327"/>
                    </a:ext>
                  </a:extLst>
                </a:gridCol>
                <a:gridCol w="971999">
                  <a:extLst>
                    <a:ext uri="{9D8B030D-6E8A-4147-A177-3AD203B41FA5}">
                      <a16:colId xmlns:a16="http://schemas.microsoft.com/office/drawing/2014/main" val="3170016783"/>
                    </a:ext>
                  </a:extLst>
                </a:gridCol>
                <a:gridCol w="971999">
                  <a:extLst>
                    <a:ext uri="{9D8B030D-6E8A-4147-A177-3AD203B41FA5}">
                      <a16:colId xmlns:a16="http://schemas.microsoft.com/office/drawing/2014/main" val="2732501413"/>
                    </a:ext>
                  </a:extLst>
                </a:gridCol>
                <a:gridCol w="971999">
                  <a:extLst>
                    <a:ext uri="{9D8B030D-6E8A-4147-A177-3AD203B41FA5}">
                      <a16:colId xmlns:a16="http://schemas.microsoft.com/office/drawing/2014/main" val="2123326790"/>
                    </a:ext>
                  </a:extLst>
                </a:gridCol>
              </a:tblGrid>
              <a:tr h="745462">
                <a:tc gridSpan="2">
                  <a:txBody>
                    <a:bodyPr/>
                    <a:lstStyle/>
                    <a:p>
                      <a:pPr marL="0" algn="ctr" rtl="0" eaLnBrk="1" fontAlgn="ctr" latinLnBrk="0" hangingPunct="1">
                        <a:spcBef>
                          <a:spcPts val="0"/>
                        </a:spcBef>
                        <a:spcAft>
                          <a:spcPts val="0"/>
                        </a:spcAft>
                      </a:pPr>
                      <a:r>
                        <a:rPr kumimoji="1" lang="ja-JP" altLang="en-US" sz="1800" b="1" i="0" u="none" strike="noStrike" kern="1200">
                          <a:solidFill>
                            <a:srgbClr val="FFFFFF"/>
                          </a:solidFill>
                          <a:effectLst/>
                          <a:latin typeface="メイリオ"/>
                          <a:ea typeface="メイリオ"/>
                        </a:rPr>
                        <a:t>識別（</a:t>
                      </a:r>
                      <a:r>
                        <a:rPr kumimoji="1" lang="en-US" sz="1800" b="1" i="0" u="none" strike="noStrike" kern="1200">
                          <a:solidFill>
                            <a:srgbClr val="FFFFFF"/>
                          </a:solidFill>
                          <a:effectLst/>
                          <a:latin typeface="メイリオ"/>
                          <a:ea typeface="メイリオ"/>
                        </a:rPr>
                        <a:t>ID</a:t>
                      </a:r>
                      <a:r>
                        <a:rPr kumimoji="1" lang="ja-JP" altLang="en-US" sz="1800" b="1" i="0" u="none" strike="noStrike" kern="1200">
                          <a:solidFill>
                            <a:srgbClr val="FFFFFF"/>
                          </a:solidFill>
                          <a:effectLst/>
                          <a:latin typeface="メイリオ"/>
                          <a:ea typeface="メイリオ"/>
                        </a:rPr>
                        <a:t>）</a:t>
                      </a:r>
                      <a:endParaRPr lang="en-US" altLang="ja-JP"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1</a:t>
                      </a:r>
                      <a:endParaRPr lang="ja-JP" altLang="en-US"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部分的である</a:t>
                      </a: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Partial)</a:t>
                      </a:r>
                      <a:endParaRPr lang="en-US" altLang="ja-JP"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場当たり的、属人的である</a:t>
                      </a:r>
                      <a:endParaRPr lang="ja-JP" altLang="en-US" sz="1800" b="1"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2</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リスク情報を活用している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Risk Information)</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初期プロセスが整備されている</a:t>
                      </a:r>
                      <a:endParaRPr lang="ja-JP" altLang="en-US" sz="1800" b="0" i="0" u="none" strike="noStrike">
                        <a:effectLst/>
                        <a:latin typeface="Arial" panose="020B0604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3</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繰り返し適用可能である</a:t>
                      </a:r>
                      <a:endParaRPr kumimoji="1" lang="en-US" altLang="ja-JP" sz="700" b="1" i="0" u="none" strike="noStrike" kern="1200">
                        <a:solidFill>
                          <a:srgbClr val="FFFFFF"/>
                        </a:solidFill>
                        <a:effectLst/>
                        <a:latin typeface="メイリオ"/>
                        <a:ea typeface="メイリオ"/>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Responsible)</a:t>
                      </a: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プロセスが継続的に回っている</a:t>
                      </a:r>
                      <a:endParaRPr lang="ja-JP" altLang="en-US"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4</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適応している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Adaptive)</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プロセス自身の継続的改善に努めている</a:t>
                      </a:r>
                      <a:endParaRPr lang="ja-JP" altLang="en-US" sz="1800" b="0"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extLst>
                  <a:ext uri="{0D108BD9-81ED-4DB2-BD59-A6C34878D82A}">
                    <a16:rowId xmlns:a16="http://schemas.microsoft.com/office/drawing/2014/main" val="2769859278"/>
                  </a:ext>
                </a:extLst>
              </a:tr>
              <a:tr h="794385">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mn-lt"/>
                          <a:ea typeface="+mn-ea"/>
                        </a:rPr>
                        <a:t>サプライチェーンリスクマネジメント （</a:t>
                      </a:r>
                      <a:r>
                        <a:rPr kumimoji="1" lang="en-US" altLang="ja-JP" sz="700" b="1" i="0" u="none" strike="noStrike" kern="1200">
                          <a:solidFill>
                            <a:srgbClr val="000000"/>
                          </a:solidFill>
                          <a:effectLst/>
                          <a:latin typeface="+mn-lt"/>
                          <a:ea typeface="+mn-ea"/>
                        </a:rPr>
                        <a:t>ID.SC</a:t>
                      </a:r>
                      <a:r>
                        <a:rPr kumimoji="1" lang="ja-JP" altLang="en-US" sz="700" b="1" i="0" u="none" strike="noStrike" kern="1200">
                          <a:solidFill>
                            <a:srgbClr val="000000"/>
                          </a:solidFill>
                          <a:effectLst/>
                          <a:latin typeface="+mn-lt"/>
                          <a:ea typeface="+mn-ea"/>
                        </a:rPr>
                        <a:t>）</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n-lt"/>
                          <a:ea typeface="+mn-ea"/>
                        </a:rPr>
                        <a:t>自組織の優先順位、制約、リスク許容度、想定が、定められ、サプライチェーンリスクマネジメントに関連するリスクに対する意思決定を支援するために利用されている。自組織は、サプライチェーンリスクを識別し、分析・評価し、管理するためのプロセスを定め、実装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自組織・利害関係者双方がセキュリティに対しての意識が低く、サプライチェーンとしてのセキュリティに対して担当者依存となっている。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自組織・利害関係者双方がセキュリティに対しての意識を持ち、必要な確認作業などに協力している。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サプライチェーンに加わることに対してセキュリティの取り組みを理解し、協力しあえる利害関係者を選定している。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サプライチェーンの安全性を高めるために日頃から協力しあい、啓発活動などを連携している。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470241903"/>
                  </a:ext>
                </a:extLst>
              </a:tr>
              <a:tr h="410400">
                <a:tc>
                  <a:txBody>
                    <a:bodyPr/>
                    <a:lstStyle/>
                    <a:p>
                      <a:pPr marL="0" algn="ctr" rtl="0" eaLnBrk="1" fontAlgn="t" latinLnBrk="0" hangingPunct="1">
                        <a:spcBef>
                          <a:spcPts val="0"/>
                        </a:spcBef>
                        <a:spcAft>
                          <a:spcPts val="0"/>
                        </a:spcAft>
                      </a:pPr>
                      <a:r>
                        <a:rPr kumimoji="1" lang="en-US" sz="700" b="0" i="0" u="none" strike="noStrike" kern="1200">
                          <a:solidFill>
                            <a:srgbClr val="000000"/>
                          </a:solidFill>
                          <a:effectLst/>
                          <a:latin typeface="メイリオ"/>
                          <a:ea typeface="メイリオ"/>
                        </a:rPr>
                        <a:t>ID.SC-1:</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サイバーサプライチェーンのリスクマネジメントプロセスが、組織の利害関係者によって、識別され、定められ、評価され、管理され、承認されている。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162234602"/>
                  </a:ext>
                </a:extLst>
              </a:tr>
              <a:tr h="475996">
                <a:tc>
                  <a:txBody>
                    <a:bodyPr/>
                    <a:lstStyle/>
                    <a:p>
                      <a:pPr marL="0" algn="ctr" rtl="0" eaLnBrk="1" fontAlgn="t" latinLnBrk="0" hangingPunct="1">
                        <a:spcBef>
                          <a:spcPts val="0"/>
                        </a:spcBef>
                        <a:spcAft>
                          <a:spcPts val="0"/>
                        </a:spcAft>
                      </a:pPr>
                      <a:r>
                        <a:rPr kumimoji="1" lang="en-US" sz="700" b="0" i="0" u="none" strike="noStrike" kern="1200" spc="0" baseline="0">
                          <a:ln>
                            <a:noFill/>
                          </a:ln>
                          <a:solidFill>
                            <a:srgbClr val="000000"/>
                          </a:solidFill>
                          <a:effectLst/>
                          <a:latin typeface="メイリオ"/>
                          <a:ea typeface="メイリオ"/>
                        </a:rPr>
                        <a:t>ID.SC-2:</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情報システム、コンポーネント、サービスのサプライヤーと第三者であるパートナーが、識別され、優先順位付けられ、サイバーサプライチェーンのリスクアセスメントプロセスにより評価されている。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384120296"/>
                  </a:ext>
                </a:extLst>
              </a:tr>
              <a:tr h="388366">
                <a:tc>
                  <a:txBody>
                    <a:bodyPr/>
                    <a:lstStyle/>
                    <a:p>
                      <a:pPr marL="0" algn="ctr" rtl="0" eaLnBrk="1" fontAlgn="t" latinLnBrk="0" hangingPunct="1">
                        <a:spcBef>
                          <a:spcPts val="0"/>
                        </a:spcBef>
                        <a:spcAft>
                          <a:spcPts val="0"/>
                        </a:spcAft>
                      </a:pPr>
                      <a:r>
                        <a:rPr kumimoji="1" lang="en-US" sz="700" b="0" i="0" u="none" strike="noStrike" kern="1200" spc="0" baseline="0">
                          <a:ln>
                            <a:noFill/>
                          </a:ln>
                          <a:solidFill>
                            <a:srgbClr val="000000"/>
                          </a:solidFill>
                          <a:effectLst/>
                          <a:latin typeface="メイリオ"/>
                          <a:ea typeface="メイリオ"/>
                        </a:rPr>
                        <a:t>ID.SC-3:</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サプライヤーおよび第三者であるパートナーとの契約が、組織のサイバーセキュリティプログラムやサイバーサプライチェーンのリスクマネジメント計画の目的を達成するための適切な対策の実施に活用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116248313"/>
                  </a:ext>
                </a:extLst>
              </a:tr>
              <a:tr h="400812">
                <a:tc>
                  <a:txBody>
                    <a:bodyPr/>
                    <a:lstStyle/>
                    <a:p>
                      <a:pPr marL="0" algn="ctr" rtl="0" eaLnBrk="1" fontAlgn="t" latinLnBrk="0" hangingPunct="1">
                        <a:spcBef>
                          <a:spcPts val="0"/>
                        </a:spcBef>
                        <a:spcAft>
                          <a:spcPts val="0"/>
                        </a:spcAft>
                      </a:pPr>
                      <a:r>
                        <a:rPr kumimoji="1" lang="en-US" sz="700" b="0" i="0" u="none" strike="noStrike" kern="1200" spc="0" baseline="0">
                          <a:ln>
                            <a:noFill/>
                          </a:ln>
                          <a:solidFill>
                            <a:srgbClr val="000000"/>
                          </a:solidFill>
                          <a:effectLst/>
                          <a:latin typeface="メイリオ"/>
                          <a:ea typeface="メイリオ"/>
                        </a:rPr>
                        <a:t>ID.SC-4:</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サプライヤーおよび第三者であるパートナーが、監査、テストの結果、またはその他の評価に基づき、契約上の義務を満たしているか、定期的に評価されている。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479799738"/>
                  </a:ext>
                </a:extLst>
              </a:tr>
              <a:tr h="410400">
                <a:tc>
                  <a:txBody>
                    <a:bodyPr/>
                    <a:lstStyle/>
                    <a:p>
                      <a:pPr marL="0" algn="ctr" rtl="0" eaLnBrk="1" fontAlgn="t" latinLnBrk="0" hangingPunct="1">
                        <a:spcBef>
                          <a:spcPts val="0"/>
                        </a:spcBef>
                        <a:spcAft>
                          <a:spcPts val="0"/>
                        </a:spcAft>
                      </a:pPr>
                      <a:r>
                        <a:rPr kumimoji="1" lang="en-US" sz="700" b="0" i="0" u="none" strike="noStrike" kern="1200" spc="0" baseline="0">
                          <a:ln>
                            <a:noFill/>
                          </a:ln>
                          <a:solidFill>
                            <a:srgbClr val="000000"/>
                          </a:solidFill>
                          <a:effectLst/>
                          <a:latin typeface="メイリオ"/>
                          <a:ea typeface="メイリオ"/>
                        </a:rPr>
                        <a:t>ID.SC-5:</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対応・復旧計画の策定とテストが、サプライヤーおよび第三者プロバイダーと共に行なわれている。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573928935"/>
                  </a:ext>
                </a:extLst>
              </a:tr>
            </a:tbl>
          </a:graphicData>
        </a:graphic>
      </p:graphicFrame>
      <p:sp>
        <p:nvSpPr>
          <p:cNvPr id="3" name="スライド番号プレースホルダー 5">
            <a:extLst>
              <a:ext uri="{FF2B5EF4-FFF2-40B4-BE49-F238E27FC236}">
                <a16:creationId xmlns:a16="http://schemas.microsoft.com/office/drawing/2014/main" id="{B60DD4AE-87C5-09F6-EC25-E85EC664ACD1}"/>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394</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D83395E7-23A5-6EA8-7CE2-5CA527154544}"/>
              </a:ext>
            </a:extLst>
          </p:cNvPr>
          <p:cNvSpPr>
            <a:spLocks noGrp="1"/>
          </p:cNvSpPr>
          <p:nvPr>
            <p:ph type="body" sz="quarter" idx="32"/>
          </p:nvPr>
        </p:nvSpPr>
        <p:spPr>
          <a:xfrm>
            <a:off x="622800" y="774648"/>
            <a:ext cx="5612400" cy="381000"/>
          </a:xfrm>
        </p:spPr>
        <p:txBody>
          <a:bodyPr lIns="91440" tIns="45720" rIns="91440" bIns="45720" anchor="b"/>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00" u="sng">
                <a:solidFill>
                  <a:schemeClr val="tx1"/>
                </a:solidFill>
                <a:uFill>
                  <a:solidFill>
                    <a:schemeClr val="bg1"/>
                  </a:solidFill>
                </a:uFill>
                <a:latin typeface="Meiryo"/>
                <a:ea typeface="Meiryo"/>
                <a:hlinkClick r:id="rId2" action="ppaction://hlinksldjump"/>
              </a:rPr>
              <a:t>3. </a:t>
            </a:r>
            <a:r>
              <a:rPr lang="ja-JP" altLang="ja-JP" sz="1600" u="sng">
                <a:solidFill>
                  <a:schemeClr val="tx1"/>
                </a:solidFill>
                <a:uFill>
                  <a:solidFill>
                    <a:schemeClr val="bg1"/>
                  </a:solidFill>
                </a:uFill>
                <a:latin typeface="Meiryo"/>
                <a:ea typeface="Meiryo"/>
                <a:hlinkClick r:id="rId2" action="ppaction://hlinksldjump"/>
              </a:rPr>
              <a:t>サイバーセキュリティフレーム</a:t>
            </a:r>
            <a:r>
              <a:rPr kumimoji="1" lang="ja-JP" altLang="ja-JP" sz="1600" u="sng">
                <a:solidFill>
                  <a:schemeClr val="tx1"/>
                </a:solidFill>
                <a:uFill>
                  <a:solidFill>
                    <a:schemeClr val="bg1"/>
                  </a:solidFill>
                </a:uFill>
                <a:latin typeface="Meiryo"/>
                <a:ea typeface="Meiryo"/>
                <a:hlinkClick r:id="rId2" action="ppaction://hlinksldjump"/>
              </a:rPr>
              <a:t>ワー</a:t>
            </a:r>
            <a:r>
              <a:rPr lang="ja-JP" altLang="ja-JP" sz="1600" u="sng">
                <a:solidFill>
                  <a:schemeClr val="tx1"/>
                </a:solidFill>
                <a:uFill>
                  <a:solidFill>
                    <a:schemeClr val="bg1"/>
                  </a:solidFill>
                </a:uFill>
                <a:latin typeface="Meiryo"/>
                <a:ea typeface="Meiryo"/>
                <a:hlinkClick r:id="rId2" action="ppaction://hlinksldjump"/>
              </a:rPr>
              <a:t>ク参考資料</a:t>
            </a:r>
            <a:endParaRPr kumimoji="1" lang="ja-JP" altLang="en-US" sz="1600" u="sng">
              <a:solidFill>
                <a:schemeClr val="tx1"/>
              </a:solidFill>
              <a:uFill>
                <a:solidFill>
                  <a:schemeClr val="bg1"/>
                </a:solidFill>
              </a:uFill>
            </a:endParaRPr>
          </a:p>
        </p:txBody>
      </p:sp>
    </p:spTree>
    <p:extLst>
      <p:ext uri="{BB962C8B-B14F-4D97-AF65-F5344CB8AC3E}">
        <p14:creationId xmlns:p14="http://schemas.microsoft.com/office/powerpoint/2010/main" val="1298236189"/>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1248A7-C043-B626-F475-42D3320E7D50}"/>
            </a:ext>
          </a:extLst>
        </p:cNvPr>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B6524E0C-0103-D895-C4F3-55D0FB9AA7D2}"/>
              </a:ext>
            </a:extLst>
          </p:cNvPr>
          <p:cNvGraphicFramePr>
            <a:graphicFrameLocks noGrp="1"/>
          </p:cNvGraphicFramePr>
          <p:nvPr>
            <p:extLst>
              <p:ext uri="{D42A27DB-BD31-4B8C-83A1-F6EECF244321}">
                <p14:modId xmlns:p14="http://schemas.microsoft.com/office/powerpoint/2010/main" val="2424716011"/>
              </p:ext>
            </p:extLst>
          </p:nvPr>
        </p:nvGraphicFramePr>
        <p:xfrm>
          <a:off x="622800" y="1454981"/>
          <a:ext cx="5759996" cy="6083018"/>
        </p:xfrm>
        <a:graphic>
          <a:graphicData uri="http://schemas.openxmlformats.org/drawingml/2006/table">
            <a:tbl>
              <a:tblPr firstRow="1" bandRow="1">
                <a:tableStyleId>{5C22544A-7EE6-4342-B048-85BDC9FD1C3A}</a:tableStyleId>
              </a:tblPr>
              <a:tblGrid>
                <a:gridCol w="612000">
                  <a:extLst>
                    <a:ext uri="{9D8B030D-6E8A-4147-A177-3AD203B41FA5}">
                      <a16:colId xmlns:a16="http://schemas.microsoft.com/office/drawing/2014/main" val="83955939"/>
                    </a:ext>
                  </a:extLst>
                </a:gridCol>
                <a:gridCol w="1260000">
                  <a:extLst>
                    <a:ext uri="{9D8B030D-6E8A-4147-A177-3AD203B41FA5}">
                      <a16:colId xmlns:a16="http://schemas.microsoft.com/office/drawing/2014/main" val="2228852686"/>
                    </a:ext>
                  </a:extLst>
                </a:gridCol>
                <a:gridCol w="971999">
                  <a:extLst>
                    <a:ext uri="{9D8B030D-6E8A-4147-A177-3AD203B41FA5}">
                      <a16:colId xmlns:a16="http://schemas.microsoft.com/office/drawing/2014/main" val="1032430327"/>
                    </a:ext>
                  </a:extLst>
                </a:gridCol>
                <a:gridCol w="971999">
                  <a:extLst>
                    <a:ext uri="{9D8B030D-6E8A-4147-A177-3AD203B41FA5}">
                      <a16:colId xmlns:a16="http://schemas.microsoft.com/office/drawing/2014/main" val="3170016783"/>
                    </a:ext>
                  </a:extLst>
                </a:gridCol>
                <a:gridCol w="971999">
                  <a:extLst>
                    <a:ext uri="{9D8B030D-6E8A-4147-A177-3AD203B41FA5}">
                      <a16:colId xmlns:a16="http://schemas.microsoft.com/office/drawing/2014/main" val="2732501413"/>
                    </a:ext>
                  </a:extLst>
                </a:gridCol>
                <a:gridCol w="971999">
                  <a:extLst>
                    <a:ext uri="{9D8B030D-6E8A-4147-A177-3AD203B41FA5}">
                      <a16:colId xmlns:a16="http://schemas.microsoft.com/office/drawing/2014/main" val="2123326790"/>
                    </a:ext>
                  </a:extLst>
                </a:gridCol>
              </a:tblGrid>
              <a:tr h="745462">
                <a:tc gridSpan="2">
                  <a:txBody>
                    <a:bodyPr/>
                    <a:lstStyle/>
                    <a:p>
                      <a:pPr marL="0" algn="ctr" rtl="0" eaLnBrk="1" fontAlgn="ctr" latinLnBrk="0" hangingPunct="1">
                        <a:spcBef>
                          <a:spcPts val="0"/>
                        </a:spcBef>
                        <a:spcAft>
                          <a:spcPts val="0"/>
                        </a:spcAft>
                      </a:pPr>
                      <a:r>
                        <a:rPr kumimoji="1" lang="ja-JP" altLang="en-US" sz="1800" b="1" i="0" u="none" strike="noStrike" kern="1200">
                          <a:solidFill>
                            <a:srgbClr val="FFFFFF"/>
                          </a:solidFill>
                          <a:effectLst/>
                          <a:latin typeface="メイリオ"/>
                          <a:ea typeface="メイリオ"/>
                        </a:rPr>
                        <a:t>防御（</a:t>
                      </a:r>
                      <a:r>
                        <a:rPr kumimoji="1" lang="en-US" altLang="ja-JP" sz="1800" b="1" i="0" u="none" strike="noStrike" kern="1200">
                          <a:solidFill>
                            <a:srgbClr val="FFFFFF"/>
                          </a:solidFill>
                          <a:effectLst/>
                          <a:latin typeface="メイリオ"/>
                          <a:ea typeface="メイリオ"/>
                        </a:rPr>
                        <a:t>PR</a:t>
                      </a:r>
                      <a:r>
                        <a:rPr kumimoji="1" lang="ja-JP" altLang="en-US" sz="1800" b="1" i="0" u="none" strike="noStrike" kern="1200">
                          <a:solidFill>
                            <a:srgbClr val="FFFFFF"/>
                          </a:solidFill>
                          <a:effectLst/>
                          <a:latin typeface="メイリオ"/>
                          <a:ea typeface="メイリオ"/>
                        </a:rPr>
                        <a:t>）</a:t>
                      </a:r>
                      <a:endParaRPr lang="en-US" altLang="ja-JP"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1</a:t>
                      </a:r>
                      <a:endParaRPr lang="ja-JP" altLang="en-US"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部分的である</a:t>
                      </a: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Partial)</a:t>
                      </a:r>
                      <a:endParaRPr lang="en-US" altLang="ja-JP"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場当たり的、属人的である</a:t>
                      </a:r>
                      <a:endParaRPr lang="ja-JP" altLang="en-US" sz="1800" b="1"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2</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リスク情報を活用している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Risk Information)</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初期プロセスが整備されている</a:t>
                      </a:r>
                      <a:endParaRPr lang="ja-JP" altLang="en-US" sz="1800" b="0" i="0" u="none" strike="noStrike">
                        <a:effectLst/>
                        <a:latin typeface="Arial" panose="020B0604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3</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繰り返し適用可能である</a:t>
                      </a:r>
                      <a:endParaRPr kumimoji="1" lang="en-US" altLang="ja-JP" sz="700" b="1" i="0" u="none" strike="noStrike" kern="1200">
                        <a:solidFill>
                          <a:srgbClr val="FFFFFF"/>
                        </a:solidFill>
                        <a:effectLst/>
                        <a:latin typeface="メイリオ"/>
                        <a:ea typeface="メイリオ"/>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Responsible)</a:t>
                      </a: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プロセスが継続的に回っている</a:t>
                      </a:r>
                      <a:endParaRPr lang="ja-JP" altLang="en-US"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4</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適応している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Adaptive)</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プロセス自身の継続的改善に努めている</a:t>
                      </a:r>
                      <a:endParaRPr lang="ja-JP" altLang="en-US" sz="1800" b="0"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extLst>
                  <a:ext uri="{0D108BD9-81ED-4DB2-BD59-A6C34878D82A}">
                    <a16:rowId xmlns:a16="http://schemas.microsoft.com/office/drawing/2014/main" val="2769859278"/>
                  </a:ext>
                </a:extLst>
              </a:tr>
              <a:tr h="794385">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mn-lt"/>
                          <a:ea typeface="+mn-ea"/>
                        </a:rPr>
                        <a:t>アイデンティティ管理、認証／アクセス制御</a:t>
                      </a:r>
                    </a:p>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mn-lt"/>
                          <a:ea typeface="+mn-ea"/>
                        </a:rPr>
                        <a:t>（</a:t>
                      </a:r>
                      <a:r>
                        <a:rPr kumimoji="1" lang="en-US" altLang="ja-JP" sz="700" b="1" i="0" u="none" strike="noStrike" kern="1200">
                          <a:solidFill>
                            <a:srgbClr val="000000"/>
                          </a:solidFill>
                          <a:effectLst/>
                          <a:latin typeface="+mn-lt"/>
                          <a:ea typeface="+mn-ea"/>
                        </a:rPr>
                        <a:t>PR.AC</a:t>
                      </a:r>
                      <a:r>
                        <a:rPr kumimoji="1" lang="ja-JP" altLang="en-US" sz="700" b="1" i="0" u="none" strike="noStrike" kern="1200">
                          <a:solidFill>
                            <a:srgbClr val="000000"/>
                          </a:solidFill>
                          <a:effectLst/>
                          <a:latin typeface="+mn-lt"/>
                          <a:ea typeface="+mn-ea"/>
                        </a:rPr>
                        <a:t>）</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n-lt"/>
                          <a:ea typeface="+mn-ea"/>
                        </a:rPr>
                        <a:t>物理的・論理的資産および関連施設へのアクセスが、認可されたユーザ、プロセス、デバイスに限定されている。また、これらのアクセスは、認可された活動およびトランザクションに対する不正アクセスのリスクアセスメントと一致して、管理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細かい制限等がなされていないため、全従業員といったような設定となっている。</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最新（または推奨）の技術を用いた通信や通信設備の管理が部分的なシステムで行われている。（組</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織のすべてのシステムで実施されていない。）</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必要な資産に対して、適切な制限のもと、制限をかけるための手順や基準が体系化している。組織内の資産・システムにおいて、最新（または推奨）の技術を用いた通信や通信設備の管理が行われている。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資産に対しての制限が定期的に見直され、定める期間内において変更が実施されている。最新（または推奨）の技術の情報を把握し、更新手順やスケジュール立案が円滑に行われている。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脅威や資産価値に即したアクセス制限方法を検討し、検討の結果を基にした実施方法を実現するための計画や手順として体系化されている。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470241903"/>
                  </a:ext>
                </a:extLst>
              </a:tr>
              <a:tr h="320479">
                <a:tc>
                  <a:txBody>
                    <a:bodyPr/>
                    <a:lstStyle/>
                    <a:p>
                      <a:pPr marL="0" algn="ctr" rtl="0" eaLnBrk="1" fontAlgn="t" latinLnBrk="0" hangingPunct="1">
                        <a:spcBef>
                          <a:spcPts val="0"/>
                        </a:spcBef>
                        <a:spcAft>
                          <a:spcPts val="0"/>
                        </a:spcAft>
                      </a:pPr>
                      <a:r>
                        <a:rPr kumimoji="1" lang="en-US" sz="700" b="0" i="0" u="none" strike="noStrike" kern="1200">
                          <a:solidFill>
                            <a:srgbClr val="000000"/>
                          </a:solidFill>
                          <a:effectLst/>
                          <a:latin typeface="メイリオ"/>
                          <a:ea typeface="メイリオ"/>
                        </a:rPr>
                        <a:t>PR.AC-1:</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認可されたデバイス、ユーザ、プロセスのアイデンティティと証明書が、発行、管理、検証、取り消し、監査されている。 </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162234602"/>
                  </a:ext>
                </a:extLst>
              </a:tr>
              <a:tr h="475996">
                <a:tc>
                  <a:txBody>
                    <a:bodyPr/>
                    <a:lstStyle/>
                    <a:p>
                      <a:pPr marL="0" algn="ctr" rtl="0" eaLnBrk="1" fontAlgn="t" latinLnBrk="0" hangingPunct="1">
                        <a:spcBef>
                          <a:spcPts val="0"/>
                        </a:spcBef>
                        <a:spcAft>
                          <a:spcPts val="0"/>
                        </a:spcAft>
                      </a:pPr>
                      <a:r>
                        <a:rPr kumimoji="1" lang="en-US" altLang="ja-JP" sz="800" b="0" i="0" u="none" strike="noStrike" kern="1200">
                          <a:solidFill>
                            <a:srgbClr val="000000"/>
                          </a:solidFill>
                          <a:effectLst/>
                          <a:latin typeface="+mn-lt"/>
                          <a:ea typeface="+mn-ea"/>
                        </a:rPr>
                        <a:t>PR.AC-2:</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資産に対する物理アクセスが、管理され、保護されている。 </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384120296"/>
                  </a:ext>
                </a:extLst>
              </a:tr>
              <a:tr h="255519">
                <a:tc>
                  <a:txBody>
                    <a:bodyPr/>
                    <a:lstStyle/>
                    <a:p>
                      <a:pPr marL="0" algn="ctr" rtl="0" eaLnBrk="1" fontAlgn="t" latinLnBrk="0" hangingPunct="1">
                        <a:spcBef>
                          <a:spcPts val="0"/>
                        </a:spcBef>
                        <a:spcAft>
                          <a:spcPts val="0"/>
                        </a:spcAft>
                      </a:pPr>
                      <a:r>
                        <a:rPr kumimoji="1" lang="en-US" altLang="ja-JP" sz="800" b="0" i="0" u="none" strike="noStrike" kern="1200">
                          <a:solidFill>
                            <a:srgbClr val="000000"/>
                          </a:solidFill>
                          <a:effectLst/>
                          <a:latin typeface="+mn-lt"/>
                          <a:ea typeface="+mn-ea"/>
                        </a:rPr>
                        <a:t>PR.AC-3:</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リモートアクセスが、管理されている。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116248313"/>
                  </a:ext>
                </a:extLst>
              </a:tr>
              <a:tr h="400812">
                <a:tc>
                  <a:txBody>
                    <a:bodyPr/>
                    <a:lstStyle/>
                    <a:p>
                      <a:pPr marL="0" algn="ctr" rtl="0" eaLnBrk="1" fontAlgn="t" latinLnBrk="0" hangingPunct="1">
                        <a:spcBef>
                          <a:spcPts val="0"/>
                        </a:spcBef>
                        <a:spcAft>
                          <a:spcPts val="0"/>
                        </a:spcAft>
                      </a:pPr>
                      <a:r>
                        <a:rPr kumimoji="1" lang="en-US" altLang="ja-JP" sz="800" b="0" i="0" u="none" strike="noStrike" kern="1200">
                          <a:solidFill>
                            <a:srgbClr val="000000"/>
                          </a:solidFill>
                          <a:effectLst/>
                          <a:latin typeface="+mn-lt"/>
                          <a:ea typeface="+mn-ea"/>
                        </a:rPr>
                        <a:t>PR.AC-4:</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アクセスの許可および認可が、最小権限の原則および役割の分離の原則を組み入れて、管理されている。 </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479799738"/>
                  </a:ext>
                </a:extLst>
              </a:tr>
              <a:tr h="410400">
                <a:tc>
                  <a:txBody>
                    <a:bodyPr/>
                    <a:lstStyle/>
                    <a:p>
                      <a:pPr marL="0" algn="ctr" rtl="0" eaLnBrk="1" fontAlgn="t" latinLnBrk="0" hangingPunct="1">
                        <a:spcBef>
                          <a:spcPts val="0"/>
                        </a:spcBef>
                        <a:spcAft>
                          <a:spcPts val="0"/>
                        </a:spcAft>
                      </a:pPr>
                      <a:r>
                        <a:rPr kumimoji="1" lang="en-US" altLang="ja-JP" sz="800" b="0" i="0" u="none" strike="noStrike" kern="1200">
                          <a:solidFill>
                            <a:srgbClr val="000000"/>
                          </a:solidFill>
                          <a:effectLst/>
                          <a:latin typeface="+mn-lt"/>
                          <a:ea typeface="+mn-ea"/>
                        </a:rPr>
                        <a:t>PR.AC-5:</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ネットワークの完全性が、保護されている（例：ネットワークの分離、ネットワークのセグメント化）。 </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573928935"/>
                  </a:ext>
                </a:extLst>
              </a:tr>
              <a:tr h="150027">
                <a:tc>
                  <a:txBody>
                    <a:bodyPr/>
                    <a:lstStyle/>
                    <a:p>
                      <a:pPr marL="0" algn="ctr" rtl="0" eaLnBrk="1" fontAlgn="t" latinLnBrk="0" hangingPunct="1">
                        <a:spcBef>
                          <a:spcPts val="0"/>
                        </a:spcBef>
                        <a:spcAft>
                          <a:spcPts val="0"/>
                        </a:spcAft>
                      </a:pPr>
                      <a:r>
                        <a:rPr kumimoji="1" lang="en-US" altLang="ja-JP" sz="700" b="0" i="0" u="none" strike="noStrike" kern="1200">
                          <a:solidFill>
                            <a:srgbClr val="000000"/>
                          </a:solidFill>
                          <a:effectLst/>
                          <a:latin typeface="+mn-lt"/>
                          <a:ea typeface="+mn-ea"/>
                        </a:rPr>
                        <a:t>PR.AC-6:</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en-US" altLang="ja-JP" sz="700" b="0" i="0" u="none" strike="noStrike">
                          <a:effectLst/>
                          <a:latin typeface="Arial" panose="020B0604020202020204" pitchFamily="34" charset="0"/>
                        </a:rPr>
                        <a:t>ID</a:t>
                      </a:r>
                      <a:r>
                        <a:rPr lang="ja-JP" altLang="en-US" sz="700" b="0" i="0" u="none" strike="noStrike">
                          <a:effectLst/>
                          <a:latin typeface="Arial" panose="020B0604020202020204" pitchFamily="34" charset="0"/>
                        </a:rPr>
                        <a:t>は、</a:t>
                      </a:r>
                      <a:r>
                        <a:rPr lang="en-US" altLang="ja-JP" sz="700" b="0" i="0" u="none" strike="noStrike">
                          <a:effectLst/>
                          <a:latin typeface="Arial" panose="020B0604020202020204" pitchFamily="34" charset="0"/>
                        </a:rPr>
                        <a:t>ID</a:t>
                      </a:r>
                      <a:r>
                        <a:rPr lang="ja-JP" altLang="en-US" sz="700" b="0" i="0" u="none" strike="noStrike">
                          <a:effectLst/>
                          <a:latin typeface="Arial" panose="020B0604020202020204" pitchFamily="34" charset="0"/>
                        </a:rPr>
                        <a:t>利用者の本人確認がなされ、証明書に紐付けられ、インタラクションで使用されている。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034273846"/>
                  </a:ext>
                </a:extLst>
              </a:tr>
              <a:tr h="150027">
                <a:tc>
                  <a:txBody>
                    <a:bodyPr/>
                    <a:lstStyle/>
                    <a:p>
                      <a:pPr marL="0" algn="ctr" rtl="0" eaLnBrk="1" fontAlgn="t" latinLnBrk="0" hangingPunct="1">
                        <a:spcBef>
                          <a:spcPts val="0"/>
                        </a:spcBef>
                        <a:spcAft>
                          <a:spcPts val="0"/>
                        </a:spcAft>
                      </a:pPr>
                      <a:r>
                        <a:rPr kumimoji="1" lang="en-US" altLang="ja-JP" sz="700" b="0" i="0" u="none" strike="noStrike" kern="1200" dirty="0">
                          <a:solidFill>
                            <a:srgbClr val="000000"/>
                          </a:solidFill>
                          <a:effectLst/>
                          <a:latin typeface="+mn-lt"/>
                          <a:ea typeface="+mn-ea"/>
                        </a:rPr>
                        <a:t>PR.AC-7:</a:t>
                      </a:r>
                      <a:endParaRPr lang="en-US" altLang="ja-JP" sz="700" b="0" i="0" u="none" strike="noStrike" dirty="0">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ユーザ、デバイス、その他の資産は、トランザクションのリスク（例：個人のセキュリティおよびプライバシー上のリスク、その他組織にとってのリスク）の度合いに応じた認証（例：一要素、多要素）が行わ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dirty="0">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220165613"/>
                  </a:ext>
                </a:extLst>
              </a:tr>
            </a:tbl>
          </a:graphicData>
        </a:graphic>
      </p:graphicFrame>
      <p:sp>
        <p:nvSpPr>
          <p:cNvPr id="3" name="スライド番号プレースホルダー 5">
            <a:extLst>
              <a:ext uri="{FF2B5EF4-FFF2-40B4-BE49-F238E27FC236}">
                <a16:creationId xmlns:a16="http://schemas.microsoft.com/office/drawing/2014/main" id="{F6EA8D1A-E93F-1D99-8B0C-4AD3037E34F1}"/>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395</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473A468E-4553-1783-CF07-E0BAA156C014}"/>
              </a:ext>
            </a:extLst>
          </p:cNvPr>
          <p:cNvSpPr>
            <a:spLocks noGrp="1"/>
          </p:cNvSpPr>
          <p:nvPr>
            <p:ph type="body" sz="quarter" idx="32"/>
          </p:nvPr>
        </p:nvSpPr>
        <p:spPr>
          <a:xfrm>
            <a:off x="622800" y="774648"/>
            <a:ext cx="5612400" cy="381000"/>
          </a:xfrm>
        </p:spPr>
        <p:txBody>
          <a:bodyPr lIns="91440" tIns="45720" rIns="91440" bIns="45720" anchor="b"/>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00" u="sng">
                <a:solidFill>
                  <a:schemeClr val="tx1"/>
                </a:solidFill>
                <a:uFill>
                  <a:solidFill>
                    <a:schemeClr val="bg1"/>
                  </a:solidFill>
                </a:uFill>
                <a:latin typeface="Meiryo"/>
                <a:ea typeface="Meiryo"/>
                <a:hlinkClick r:id="rId2" action="ppaction://hlinksldjump"/>
              </a:rPr>
              <a:t>3. </a:t>
            </a:r>
            <a:r>
              <a:rPr lang="ja-JP" altLang="ja-JP" sz="1600" u="sng">
                <a:solidFill>
                  <a:schemeClr val="tx1"/>
                </a:solidFill>
                <a:uFill>
                  <a:solidFill>
                    <a:schemeClr val="bg1"/>
                  </a:solidFill>
                </a:uFill>
                <a:latin typeface="Meiryo"/>
                <a:ea typeface="Meiryo"/>
                <a:hlinkClick r:id="rId2" action="ppaction://hlinksldjump"/>
              </a:rPr>
              <a:t>サイバーセキュリティフレーム</a:t>
            </a:r>
            <a:r>
              <a:rPr kumimoji="1" lang="ja-JP" altLang="ja-JP" sz="1600" u="sng">
                <a:solidFill>
                  <a:schemeClr val="tx1"/>
                </a:solidFill>
                <a:uFill>
                  <a:solidFill>
                    <a:schemeClr val="bg1"/>
                  </a:solidFill>
                </a:uFill>
                <a:latin typeface="Meiryo"/>
                <a:ea typeface="Meiryo"/>
                <a:hlinkClick r:id="rId2" action="ppaction://hlinksldjump"/>
              </a:rPr>
              <a:t>ワー</a:t>
            </a:r>
            <a:r>
              <a:rPr lang="ja-JP" altLang="ja-JP" sz="1600" u="sng">
                <a:solidFill>
                  <a:schemeClr val="tx1"/>
                </a:solidFill>
                <a:uFill>
                  <a:solidFill>
                    <a:schemeClr val="bg1"/>
                  </a:solidFill>
                </a:uFill>
                <a:latin typeface="Meiryo"/>
                <a:ea typeface="Meiryo"/>
                <a:hlinkClick r:id="rId2" action="ppaction://hlinksldjump"/>
              </a:rPr>
              <a:t>ク参考資料</a:t>
            </a:r>
            <a:endParaRPr kumimoji="1" lang="ja-JP" altLang="en-US" sz="1600" u="sng">
              <a:solidFill>
                <a:schemeClr val="tx1"/>
              </a:solidFill>
              <a:uFill>
                <a:solidFill>
                  <a:schemeClr val="bg1"/>
                </a:solidFill>
              </a:uFill>
            </a:endParaRPr>
          </a:p>
        </p:txBody>
      </p:sp>
    </p:spTree>
    <p:extLst>
      <p:ext uri="{BB962C8B-B14F-4D97-AF65-F5344CB8AC3E}">
        <p14:creationId xmlns:p14="http://schemas.microsoft.com/office/powerpoint/2010/main" val="369657677"/>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1248A7-C043-B626-F475-42D3320E7D50}"/>
            </a:ext>
          </a:extLst>
        </p:cNvPr>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B6524E0C-0103-D895-C4F3-55D0FB9AA7D2}"/>
              </a:ext>
            </a:extLst>
          </p:cNvPr>
          <p:cNvGraphicFramePr>
            <a:graphicFrameLocks noGrp="1"/>
          </p:cNvGraphicFramePr>
          <p:nvPr/>
        </p:nvGraphicFramePr>
        <p:xfrm>
          <a:off x="622800" y="1454981"/>
          <a:ext cx="5759996" cy="3955219"/>
        </p:xfrm>
        <a:graphic>
          <a:graphicData uri="http://schemas.openxmlformats.org/drawingml/2006/table">
            <a:tbl>
              <a:tblPr firstRow="1" bandRow="1">
                <a:tableStyleId>{5C22544A-7EE6-4342-B048-85BDC9FD1C3A}</a:tableStyleId>
              </a:tblPr>
              <a:tblGrid>
                <a:gridCol w="612000">
                  <a:extLst>
                    <a:ext uri="{9D8B030D-6E8A-4147-A177-3AD203B41FA5}">
                      <a16:colId xmlns:a16="http://schemas.microsoft.com/office/drawing/2014/main" val="83955939"/>
                    </a:ext>
                  </a:extLst>
                </a:gridCol>
                <a:gridCol w="1260000">
                  <a:extLst>
                    <a:ext uri="{9D8B030D-6E8A-4147-A177-3AD203B41FA5}">
                      <a16:colId xmlns:a16="http://schemas.microsoft.com/office/drawing/2014/main" val="2228852686"/>
                    </a:ext>
                  </a:extLst>
                </a:gridCol>
                <a:gridCol w="971999">
                  <a:extLst>
                    <a:ext uri="{9D8B030D-6E8A-4147-A177-3AD203B41FA5}">
                      <a16:colId xmlns:a16="http://schemas.microsoft.com/office/drawing/2014/main" val="1032430327"/>
                    </a:ext>
                  </a:extLst>
                </a:gridCol>
                <a:gridCol w="971999">
                  <a:extLst>
                    <a:ext uri="{9D8B030D-6E8A-4147-A177-3AD203B41FA5}">
                      <a16:colId xmlns:a16="http://schemas.microsoft.com/office/drawing/2014/main" val="3170016783"/>
                    </a:ext>
                  </a:extLst>
                </a:gridCol>
                <a:gridCol w="971999">
                  <a:extLst>
                    <a:ext uri="{9D8B030D-6E8A-4147-A177-3AD203B41FA5}">
                      <a16:colId xmlns:a16="http://schemas.microsoft.com/office/drawing/2014/main" val="2732501413"/>
                    </a:ext>
                  </a:extLst>
                </a:gridCol>
                <a:gridCol w="971999">
                  <a:extLst>
                    <a:ext uri="{9D8B030D-6E8A-4147-A177-3AD203B41FA5}">
                      <a16:colId xmlns:a16="http://schemas.microsoft.com/office/drawing/2014/main" val="2123326790"/>
                    </a:ext>
                  </a:extLst>
                </a:gridCol>
              </a:tblGrid>
              <a:tr h="745462">
                <a:tc gridSpan="2">
                  <a:txBody>
                    <a:bodyPr/>
                    <a:lstStyle/>
                    <a:p>
                      <a:pPr marL="0" algn="ctr" rtl="0" eaLnBrk="1" fontAlgn="ctr" latinLnBrk="0" hangingPunct="1">
                        <a:spcBef>
                          <a:spcPts val="0"/>
                        </a:spcBef>
                        <a:spcAft>
                          <a:spcPts val="0"/>
                        </a:spcAft>
                      </a:pPr>
                      <a:r>
                        <a:rPr kumimoji="1" lang="ja-JP" altLang="en-US" sz="1800" b="1" i="0" u="none" strike="noStrike" kern="1200">
                          <a:solidFill>
                            <a:srgbClr val="FFFFFF"/>
                          </a:solidFill>
                          <a:effectLst/>
                          <a:latin typeface="メイリオ"/>
                          <a:ea typeface="メイリオ"/>
                        </a:rPr>
                        <a:t>防御（</a:t>
                      </a:r>
                      <a:r>
                        <a:rPr kumimoji="1" lang="en-US" altLang="ja-JP" sz="1800" b="1" i="0" u="none" strike="noStrike" kern="1200">
                          <a:solidFill>
                            <a:srgbClr val="FFFFFF"/>
                          </a:solidFill>
                          <a:effectLst/>
                          <a:latin typeface="メイリオ"/>
                          <a:ea typeface="メイリオ"/>
                        </a:rPr>
                        <a:t>PR</a:t>
                      </a:r>
                      <a:r>
                        <a:rPr kumimoji="1" lang="ja-JP" altLang="en-US" sz="1800" b="1" i="0" u="none" strike="noStrike" kern="1200">
                          <a:solidFill>
                            <a:srgbClr val="FFFFFF"/>
                          </a:solidFill>
                          <a:effectLst/>
                          <a:latin typeface="メイリオ"/>
                          <a:ea typeface="メイリオ"/>
                        </a:rPr>
                        <a:t>）</a:t>
                      </a:r>
                      <a:endParaRPr lang="en-US" altLang="ja-JP"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1</a:t>
                      </a:r>
                      <a:endParaRPr lang="ja-JP" altLang="en-US"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部分的である</a:t>
                      </a: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Partial)</a:t>
                      </a:r>
                      <a:endParaRPr lang="en-US" altLang="ja-JP"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場当たり的、属人的である</a:t>
                      </a:r>
                      <a:endParaRPr lang="ja-JP" altLang="en-US" sz="1800" b="1"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2</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リスク情報を活用している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Risk Information)</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初期プロセスが整備されている</a:t>
                      </a:r>
                      <a:endParaRPr lang="ja-JP" altLang="en-US" sz="1800" b="0" i="0" u="none" strike="noStrike">
                        <a:effectLst/>
                        <a:latin typeface="Arial" panose="020B0604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3</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繰り返し適用可能である</a:t>
                      </a:r>
                      <a:endParaRPr kumimoji="1" lang="en-US" altLang="ja-JP" sz="700" b="1" i="0" u="none" strike="noStrike" kern="1200">
                        <a:solidFill>
                          <a:srgbClr val="FFFFFF"/>
                        </a:solidFill>
                        <a:effectLst/>
                        <a:latin typeface="メイリオ"/>
                        <a:ea typeface="メイリオ"/>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Responsible)</a:t>
                      </a: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プロセスが継続的に回っている</a:t>
                      </a:r>
                      <a:endParaRPr lang="ja-JP" altLang="en-US"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4</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適応している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Adaptive)</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プロセス自身の継続的改善に努めている</a:t>
                      </a:r>
                      <a:endParaRPr lang="ja-JP" altLang="en-US" sz="1800" b="0"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extLst>
                  <a:ext uri="{0D108BD9-81ED-4DB2-BD59-A6C34878D82A}">
                    <a16:rowId xmlns:a16="http://schemas.microsoft.com/office/drawing/2014/main" val="2769859278"/>
                  </a:ext>
                </a:extLst>
              </a:tr>
              <a:tr h="794385">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mn-lt"/>
                          <a:ea typeface="+mn-ea"/>
                        </a:rPr>
                        <a:t>意識向上およびトレーニング （</a:t>
                      </a:r>
                      <a:r>
                        <a:rPr kumimoji="1" lang="en-US" altLang="ja-JP" sz="700" b="1" i="0" u="none" strike="noStrike" kern="1200">
                          <a:solidFill>
                            <a:srgbClr val="000000"/>
                          </a:solidFill>
                          <a:effectLst/>
                          <a:latin typeface="+mn-lt"/>
                          <a:ea typeface="+mn-ea"/>
                        </a:rPr>
                        <a:t>PR.AT</a:t>
                      </a:r>
                      <a:r>
                        <a:rPr kumimoji="1" lang="ja-JP" altLang="en-US" sz="700" b="1" i="0" u="none" strike="noStrike" kern="1200">
                          <a:solidFill>
                            <a:srgbClr val="000000"/>
                          </a:solidFill>
                          <a:effectLst/>
                          <a:latin typeface="+mn-lt"/>
                          <a:ea typeface="+mn-ea"/>
                        </a:rPr>
                        <a:t>）</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n-lt"/>
                          <a:ea typeface="+mn-ea"/>
                        </a:rPr>
                        <a:t>自組織の人員およびパートナーは、関連するポリシー、手順、契約に基づいた、サイバーセキュリティに関する義務と責任を果たせるようにするために、サイバーセキュリティ意識向上教育とトレーニングが実施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関連するポリシー、手順、契約などが理解されておらず、各自の判断で義務と責任を果たそうとしている。または果たしている。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教育・トレーニングが実行されており、関連するポリシー、手順、契約を理解した上で、義務と責任が果たされている。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関連するポリシー、手順、契約を理解した上で、義務と責任を果たすために、教育・トレーニングが会社の課題などに紐づき、企画から行われ実行されている。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関連するポリシー、手順、契約を理解した上で、義務と責任を果たすために、教育・トレーニングの企画・実施の方法が見直しされている。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470241903"/>
                  </a:ext>
                </a:extLst>
              </a:tr>
              <a:tr h="320479">
                <a:tc>
                  <a:txBody>
                    <a:bodyPr/>
                    <a:lstStyle/>
                    <a:p>
                      <a:pPr marL="0" algn="ctr" rtl="0" eaLnBrk="1" fontAlgn="t" latinLnBrk="0" hangingPunct="1">
                        <a:spcBef>
                          <a:spcPts val="0"/>
                        </a:spcBef>
                        <a:spcAft>
                          <a:spcPts val="0"/>
                        </a:spcAft>
                      </a:pPr>
                      <a:r>
                        <a:rPr kumimoji="1" lang="en-US" sz="700" b="0" i="0" u="none" strike="noStrike" kern="1200">
                          <a:solidFill>
                            <a:srgbClr val="000000"/>
                          </a:solidFill>
                          <a:effectLst/>
                          <a:latin typeface="メイリオ"/>
                          <a:ea typeface="メイリオ"/>
                        </a:rPr>
                        <a:t>PR.AT-1:</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すべてのユーザは、情報が周知され、トレーニングが実施されている。 </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162234602"/>
                  </a:ext>
                </a:extLst>
              </a:tr>
              <a:tr h="405597">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PR.AT-2:</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権限を持つユーザが、自身の役割と責任を理解している。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384120296"/>
                  </a:ext>
                </a:extLst>
              </a:tr>
              <a:tr h="255519">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PR.AT-3:</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第三者である利害関係者（例：サプライヤー、顧客、パートナー）が、自身の役</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割と責任を理解している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116248313"/>
                  </a:ext>
                </a:extLst>
              </a:tr>
              <a:tr h="400812">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PR.AT-4:</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上級役員（セキュリティ担当役員）が、自身の役割と責任を理解している。 </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479799738"/>
                  </a:ext>
                </a:extLst>
              </a:tr>
              <a:tr h="410400">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PR.AT-5:</a:t>
                      </a:r>
                      <a:endParaRPr lang="en-US" altLang="ja-JP" sz="18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物理セキュリティおよびサイバーセキュリティの担当者が、自身の役割と責任を理解している。</a:t>
                      </a: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573928935"/>
                  </a:ext>
                </a:extLst>
              </a:tr>
            </a:tbl>
          </a:graphicData>
        </a:graphic>
      </p:graphicFrame>
      <p:sp>
        <p:nvSpPr>
          <p:cNvPr id="3" name="スライド番号プレースホルダー 5">
            <a:extLst>
              <a:ext uri="{FF2B5EF4-FFF2-40B4-BE49-F238E27FC236}">
                <a16:creationId xmlns:a16="http://schemas.microsoft.com/office/drawing/2014/main" id="{CFF1801D-9D70-C529-4D45-703FF98E1B72}"/>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396</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44B7DDD7-185A-73EF-5A1E-6A3E4B0C6525}"/>
              </a:ext>
            </a:extLst>
          </p:cNvPr>
          <p:cNvSpPr>
            <a:spLocks noGrp="1"/>
          </p:cNvSpPr>
          <p:nvPr>
            <p:ph type="body" sz="quarter" idx="32"/>
          </p:nvPr>
        </p:nvSpPr>
        <p:spPr>
          <a:xfrm>
            <a:off x="622800" y="774648"/>
            <a:ext cx="5612400" cy="381000"/>
          </a:xfrm>
        </p:spPr>
        <p:txBody>
          <a:bodyPr lIns="91440" tIns="45720" rIns="91440" bIns="45720" anchor="b"/>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00" u="sng">
                <a:solidFill>
                  <a:schemeClr val="tx1"/>
                </a:solidFill>
                <a:uFill>
                  <a:solidFill>
                    <a:schemeClr val="bg1"/>
                  </a:solidFill>
                </a:uFill>
                <a:latin typeface="Meiryo"/>
                <a:ea typeface="Meiryo"/>
                <a:hlinkClick r:id="rId2" action="ppaction://hlinksldjump"/>
              </a:rPr>
              <a:t>3. </a:t>
            </a:r>
            <a:r>
              <a:rPr lang="ja-JP" altLang="ja-JP" sz="1600" u="sng">
                <a:solidFill>
                  <a:schemeClr val="tx1"/>
                </a:solidFill>
                <a:uFill>
                  <a:solidFill>
                    <a:schemeClr val="bg1"/>
                  </a:solidFill>
                </a:uFill>
                <a:latin typeface="Meiryo"/>
                <a:ea typeface="Meiryo"/>
                <a:hlinkClick r:id="rId2" action="ppaction://hlinksldjump"/>
              </a:rPr>
              <a:t>サイバーセキュリティフレーム</a:t>
            </a:r>
            <a:r>
              <a:rPr kumimoji="1" lang="ja-JP" altLang="ja-JP" sz="1600" u="sng">
                <a:solidFill>
                  <a:schemeClr val="tx1"/>
                </a:solidFill>
                <a:uFill>
                  <a:solidFill>
                    <a:schemeClr val="bg1"/>
                  </a:solidFill>
                </a:uFill>
                <a:latin typeface="Meiryo"/>
                <a:ea typeface="Meiryo"/>
                <a:hlinkClick r:id="rId2" action="ppaction://hlinksldjump"/>
              </a:rPr>
              <a:t>ワー</a:t>
            </a:r>
            <a:r>
              <a:rPr lang="ja-JP" altLang="ja-JP" sz="1600" u="sng">
                <a:solidFill>
                  <a:schemeClr val="tx1"/>
                </a:solidFill>
                <a:uFill>
                  <a:solidFill>
                    <a:schemeClr val="bg1"/>
                  </a:solidFill>
                </a:uFill>
                <a:latin typeface="Meiryo"/>
                <a:ea typeface="Meiryo"/>
                <a:hlinkClick r:id="rId2" action="ppaction://hlinksldjump"/>
              </a:rPr>
              <a:t>ク参考資料</a:t>
            </a:r>
            <a:endParaRPr kumimoji="1" lang="ja-JP" altLang="en-US" sz="1600" u="sng">
              <a:solidFill>
                <a:schemeClr val="tx1"/>
              </a:solidFill>
              <a:uFill>
                <a:solidFill>
                  <a:schemeClr val="bg1"/>
                </a:solidFill>
              </a:uFill>
            </a:endParaRPr>
          </a:p>
        </p:txBody>
      </p:sp>
    </p:spTree>
    <p:extLst>
      <p:ext uri="{BB962C8B-B14F-4D97-AF65-F5344CB8AC3E}">
        <p14:creationId xmlns:p14="http://schemas.microsoft.com/office/powerpoint/2010/main" val="2915780329"/>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1248A7-C043-B626-F475-42D3320E7D50}"/>
            </a:ext>
          </a:extLst>
        </p:cNvPr>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B6524E0C-0103-D895-C4F3-55D0FB9AA7D2}"/>
              </a:ext>
            </a:extLst>
          </p:cNvPr>
          <p:cNvGraphicFramePr>
            <a:graphicFrameLocks noGrp="1"/>
          </p:cNvGraphicFramePr>
          <p:nvPr/>
        </p:nvGraphicFramePr>
        <p:xfrm>
          <a:off x="622800" y="1454981"/>
          <a:ext cx="5759996" cy="5517994"/>
        </p:xfrm>
        <a:graphic>
          <a:graphicData uri="http://schemas.openxmlformats.org/drawingml/2006/table">
            <a:tbl>
              <a:tblPr firstRow="1" bandRow="1">
                <a:tableStyleId>{5C22544A-7EE6-4342-B048-85BDC9FD1C3A}</a:tableStyleId>
              </a:tblPr>
              <a:tblGrid>
                <a:gridCol w="612000">
                  <a:extLst>
                    <a:ext uri="{9D8B030D-6E8A-4147-A177-3AD203B41FA5}">
                      <a16:colId xmlns:a16="http://schemas.microsoft.com/office/drawing/2014/main" val="83955939"/>
                    </a:ext>
                  </a:extLst>
                </a:gridCol>
                <a:gridCol w="1260000">
                  <a:extLst>
                    <a:ext uri="{9D8B030D-6E8A-4147-A177-3AD203B41FA5}">
                      <a16:colId xmlns:a16="http://schemas.microsoft.com/office/drawing/2014/main" val="2228852686"/>
                    </a:ext>
                  </a:extLst>
                </a:gridCol>
                <a:gridCol w="971999">
                  <a:extLst>
                    <a:ext uri="{9D8B030D-6E8A-4147-A177-3AD203B41FA5}">
                      <a16:colId xmlns:a16="http://schemas.microsoft.com/office/drawing/2014/main" val="1032430327"/>
                    </a:ext>
                  </a:extLst>
                </a:gridCol>
                <a:gridCol w="971999">
                  <a:extLst>
                    <a:ext uri="{9D8B030D-6E8A-4147-A177-3AD203B41FA5}">
                      <a16:colId xmlns:a16="http://schemas.microsoft.com/office/drawing/2014/main" val="3170016783"/>
                    </a:ext>
                  </a:extLst>
                </a:gridCol>
                <a:gridCol w="971999">
                  <a:extLst>
                    <a:ext uri="{9D8B030D-6E8A-4147-A177-3AD203B41FA5}">
                      <a16:colId xmlns:a16="http://schemas.microsoft.com/office/drawing/2014/main" val="2732501413"/>
                    </a:ext>
                  </a:extLst>
                </a:gridCol>
                <a:gridCol w="971999">
                  <a:extLst>
                    <a:ext uri="{9D8B030D-6E8A-4147-A177-3AD203B41FA5}">
                      <a16:colId xmlns:a16="http://schemas.microsoft.com/office/drawing/2014/main" val="2123326790"/>
                    </a:ext>
                  </a:extLst>
                </a:gridCol>
              </a:tblGrid>
              <a:tr h="745462">
                <a:tc gridSpan="2">
                  <a:txBody>
                    <a:bodyPr/>
                    <a:lstStyle/>
                    <a:p>
                      <a:pPr marL="0" algn="ctr" rtl="0" eaLnBrk="1" fontAlgn="ctr" latinLnBrk="0" hangingPunct="1">
                        <a:spcBef>
                          <a:spcPts val="0"/>
                        </a:spcBef>
                        <a:spcAft>
                          <a:spcPts val="0"/>
                        </a:spcAft>
                      </a:pPr>
                      <a:r>
                        <a:rPr kumimoji="1" lang="ja-JP" altLang="en-US" sz="1800" b="1" i="0" u="none" strike="noStrike" kern="1200">
                          <a:solidFill>
                            <a:srgbClr val="FFFFFF"/>
                          </a:solidFill>
                          <a:effectLst/>
                          <a:latin typeface="メイリオ"/>
                          <a:ea typeface="メイリオ"/>
                        </a:rPr>
                        <a:t>防御（</a:t>
                      </a:r>
                      <a:r>
                        <a:rPr kumimoji="1" lang="en-US" altLang="ja-JP" sz="1800" b="1" i="0" u="none" strike="noStrike" kern="1200">
                          <a:solidFill>
                            <a:srgbClr val="FFFFFF"/>
                          </a:solidFill>
                          <a:effectLst/>
                          <a:latin typeface="メイリオ"/>
                          <a:ea typeface="メイリオ"/>
                        </a:rPr>
                        <a:t>PR</a:t>
                      </a:r>
                      <a:r>
                        <a:rPr kumimoji="1" lang="ja-JP" altLang="en-US" sz="1800" b="1" i="0" u="none" strike="noStrike" kern="1200">
                          <a:solidFill>
                            <a:srgbClr val="FFFFFF"/>
                          </a:solidFill>
                          <a:effectLst/>
                          <a:latin typeface="メイリオ"/>
                          <a:ea typeface="メイリオ"/>
                        </a:rPr>
                        <a:t>）</a:t>
                      </a:r>
                      <a:endParaRPr lang="en-US" altLang="ja-JP"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1</a:t>
                      </a:r>
                      <a:endParaRPr lang="ja-JP" altLang="en-US"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部分的である</a:t>
                      </a: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Partial)</a:t>
                      </a:r>
                      <a:endParaRPr lang="en-US" altLang="ja-JP"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場当たり的、属人的である</a:t>
                      </a:r>
                      <a:endParaRPr lang="ja-JP" altLang="en-US" sz="1800" b="1"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2</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リスク情報を活用している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Risk Information)</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初期プロセスが整備されている</a:t>
                      </a:r>
                      <a:endParaRPr lang="ja-JP" altLang="en-US" sz="1800" b="0" i="0" u="none" strike="noStrike">
                        <a:effectLst/>
                        <a:latin typeface="Arial" panose="020B0604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3</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繰り返し適用可能である</a:t>
                      </a:r>
                      <a:endParaRPr kumimoji="1" lang="en-US" altLang="ja-JP" sz="700" b="1" i="0" u="none" strike="noStrike" kern="1200">
                        <a:solidFill>
                          <a:srgbClr val="FFFFFF"/>
                        </a:solidFill>
                        <a:effectLst/>
                        <a:latin typeface="メイリオ"/>
                        <a:ea typeface="メイリオ"/>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Responsible)</a:t>
                      </a: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プロセスが継続的に回っている</a:t>
                      </a:r>
                      <a:endParaRPr lang="ja-JP" altLang="en-US"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4</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適応している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Adaptive)</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プロセス自身の継続的改善に努めている</a:t>
                      </a:r>
                      <a:endParaRPr lang="ja-JP" altLang="en-US" sz="1800" b="0"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extLst>
                  <a:ext uri="{0D108BD9-81ED-4DB2-BD59-A6C34878D82A}">
                    <a16:rowId xmlns:a16="http://schemas.microsoft.com/office/drawing/2014/main" val="2769859278"/>
                  </a:ext>
                </a:extLst>
              </a:tr>
              <a:tr h="794385">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mn-lt"/>
                          <a:ea typeface="+mn-ea"/>
                        </a:rPr>
                        <a:t>データセキュリティ（</a:t>
                      </a:r>
                      <a:r>
                        <a:rPr kumimoji="1" lang="en-US" altLang="ja-JP" sz="700" b="1" i="0" u="none" strike="noStrike" kern="1200">
                          <a:solidFill>
                            <a:srgbClr val="000000"/>
                          </a:solidFill>
                          <a:effectLst/>
                          <a:latin typeface="+mn-lt"/>
                          <a:ea typeface="+mn-ea"/>
                        </a:rPr>
                        <a:t>PR.DS</a:t>
                      </a:r>
                      <a:r>
                        <a:rPr kumimoji="1" lang="ja-JP" altLang="en-US" sz="700" b="1" i="0" u="none" strike="noStrike" kern="1200">
                          <a:solidFill>
                            <a:srgbClr val="000000"/>
                          </a:solidFill>
                          <a:effectLst/>
                          <a:latin typeface="+mn-lt"/>
                          <a:ea typeface="+mn-ea"/>
                        </a:rPr>
                        <a:t>）</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n-lt"/>
                          <a:ea typeface="+mn-ea"/>
                        </a:rPr>
                        <a:t>情報と記録（データ）が、情報の機密性、完全性、可用性を保護するための自組織のリスク戦略に従って管理されている。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適用範囲において、資産の撤去、譲渡、廃棄のプロセス・ルール・手順、その他バックアップの取得、暗号化は一部の情報と記録（データ）のみに適用して</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適用範囲において、情報と記録（データ）が目録化（台帳管理）され、資産のリスクアセスメントに基づいた撤去、譲渡、廃棄のプロセス・ルール・手順、その他バックアップの取得、暗号化を実施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適用範囲において、情報と記録（データ）の変化があった際に、定めた期間内</a:t>
                      </a:r>
                    </a:p>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に目録化（台帳管理）され、資産のリスクアセスメントに基づいた撤去、譲渡、</a:t>
                      </a:r>
                    </a:p>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廃棄のプロセス・ルール・手順、その他バックアップの取</a:t>
                      </a:r>
                    </a:p>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得、暗号化を実施している。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適用範囲において、情報と記録（データ）の変化があった際に、すぐに目録化</a:t>
                      </a:r>
                    </a:p>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（台帳管理）が更新され資産のリスクアセスメントを行い、撤去、譲渡、廃棄</a:t>
                      </a:r>
                    </a:p>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のプロセス・ルール・手順、その他バックアップの取得</a:t>
                      </a:r>
                    </a:p>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暗号化を実施している。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470241903"/>
                  </a:ext>
                </a:extLst>
              </a:tr>
              <a:tr h="320479">
                <a:tc>
                  <a:txBody>
                    <a:bodyPr/>
                    <a:lstStyle/>
                    <a:p>
                      <a:pPr marL="0" algn="ctr" rtl="0" eaLnBrk="1" fontAlgn="t" latinLnBrk="0" hangingPunct="1">
                        <a:spcBef>
                          <a:spcPts val="0"/>
                        </a:spcBef>
                        <a:spcAft>
                          <a:spcPts val="0"/>
                        </a:spcAft>
                      </a:pPr>
                      <a:r>
                        <a:rPr kumimoji="1" lang="en-US" sz="700" b="0" i="0" u="none" strike="noStrike" kern="1200">
                          <a:solidFill>
                            <a:srgbClr val="000000"/>
                          </a:solidFill>
                          <a:effectLst/>
                          <a:latin typeface="メイリオ"/>
                          <a:ea typeface="メイリオ"/>
                        </a:rPr>
                        <a:t>PR.DS-1:</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 保存されているデータが、保護されている。 </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162234602"/>
                  </a:ext>
                </a:extLst>
              </a:tr>
              <a:tr h="343367">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PR.DS-2:</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 伝送中のデータが、保護されている。 </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384120296"/>
                  </a:ext>
                </a:extLst>
              </a:tr>
              <a:tr h="255519">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PR.DS-3:</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資産は、撤去、譲渡、廃棄に至るまで、正式に管理されている。</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116248313"/>
                  </a:ext>
                </a:extLst>
              </a:tr>
              <a:tr h="400812">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PR.DS-4:</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 可用性を確保するのに十分な容量が、維持されている。 </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479799738"/>
                  </a:ext>
                </a:extLst>
              </a:tr>
              <a:tr h="410400">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PR.DS-5:</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データ漏えいに対する防御対策が、実装されている。 </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573928935"/>
                  </a:ext>
                </a:extLst>
              </a:tr>
              <a:tr h="410400">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PR.DS-6:</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完全性チェックメカニズムが、ソフトウェア、ファームウェア、および情報の完全性を検証するために使用されている。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096488600"/>
                  </a:ext>
                </a:extLst>
              </a:tr>
              <a:tr h="410400">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PR.DS-7:</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 開発・テスト環境が、実稼働環境から分離されている。 </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409236462"/>
                  </a:ext>
                </a:extLst>
              </a:tr>
              <a:tr h="410400">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PR.DS-8:</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完全性チェックメカニズムが、ハードウェアの完全性を検証するために使用されている。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518775984"/>
                  </a:ext>
                </a:extLst>
              </a:tr>
            </a:tbl>
          </a:graphicData>
        </a:graphic>
      </p:graphicFrame>
      <p:sp>
        <p:nvSpPr>
          <p:cNvPr id="3" name="スライド番号プレースホルダー 5">
            <a:extLst>
              <a:ext uri="{FF2B5EF4-FFF2-40B4-BE49-F238E27FC236}">
                <a16:creationId xmlns:a16="http://schemas.microsoft.com/office/drawing/2014/main" id="{C1087EDC-36A9-C428-660D-CE3F2D4DEBA2}"/>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397</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636D220F-E2B3-41B5-FF77-5F530AF4AA29}"/>
              </a:ext>
            </a:extLst>
          </p:cNvPr>
          <p:cNvSpPr>
            <a:spLocks noGrp="1"/>
          </p:cNvSpPr>
          <p:nvPr>
            <p:ph type="body" sz="quarter" idx="32"/>
          </p:nvPr>
        </p:nvSpPr>
        <p:spPr>
          <a:xfrm>
            <a:off x="622800" y="774648"/>
            <a:ext cx="5612400" cy="381000"/>
          </a:xfrm>
        </p:spPr>
        <p:txBody>
          <a:bodyPr lIns="91440" tIns="45720" rIns="91440" bIns="45720" anchor="b"/>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00" u="sng">
                <a:solidFill>
                  <a:schemeClr val="tx1"/>
                </a:solidFill>
                <a:uFill>
                  <a:solidFill>
                    <a:schemeClr val="bg1"/>
                  </a:solidFill>
                </a:uFill>
                <a:latin typeface="Meiryo"/>
                <a:ea typeface="Meiryo"/>
                <a:hlinkClick r:id="rId2" action="ppaction://hlinksldjump"/>
              </a:rPr>
              <a:t>3. </a:t>
            </a:r>
            <a:r>
              <a:rPr lang="ja-JP" altLang="ja-JP" sz="1600" u="sng">
                <a:solidFill>
                  <a:schemeClr val="tx1"/>
                </a:solidFill>
                <a:uFill>
                  <a:solidFill>
                    <a:schemeClr val="bg1"/>
                  </a:solidFill>
                </a:uFill>
                <a:latin typeface="Meiryo"/>
                <a:ea typeface="Meiryo"/>
                <a:hlinkClick r:id="rId2" action="ppaction://hlinksldjump"/>
              </a:rPr>
              <a:t>サイバーセキュリティフレーム</a:t>
            </a:r>
            <a:r>
              <a:rPr kumimoji="1" lang="ja-JP" altLang="ja-JP" sz="1600" u="sng">
                <a:solidFill>
                  <a:schemeClr val="tx1"/>
                </a:solidFill>
                <a:uFill>
                  <a:solidFill>
                    <a:schemeClr val="bg1"/>
                  </a:solidFill>
                </a:uFill>
                <a:latin typeface="Meiryo"/>
                <a:ea typeface="Meiryo"/>
                <a:hlinkClick r:id="rId2" action="ppaction://hlinksldjump"/>
              </a:rPr>
              <a:t>ワー</a:t>
            </a:r>
            <a:r>
              <a:rPr lang="ja-JP" altLang="ja-JP" sz="1600" u="sng">
                <a:solidFill>
                  <a:schemeClr val="tx1"/>
                </a:solidFill>
                <a:uFill>
                  <a:solidFill>
                    <a:schemeClr val="bg1"/>
                  </a:solidFill>
                </a:uFill>
                <a:latin typeface="Meiryo"/>
                <a:ea typeface="Meiryo"/>
                <a:hlinkClick r:id="rId2" action="ppaction://hlinksldjump"/>
              </a:rPr>
              <a:t>ク参考資料</a:t>
            </a:r>
            <a:endParaRPr kumimoji="1" lang="ja-JP" altLang="en-US" sz="1600" u="sng">
              <a:solidFill>
                <a:schemeClr val="tx1"/>
              </a:solidFill>
              <a:uFill>
                <a:solidFill>
                  <a:schemeClr val="bg1"/>
                </a:solidFill>
              </a:uFill>
            </a:endParaRPr>
          </a:p>
        </p:txBody>
      </p:sp>
    </p:spTree>
    <p:extLst>
      <p:ext uri="{BB962C8B-B14F-4D97-AF65-F5344CB8AC3E}">
        <p14:creationId xmlns:p14="http://schemas.microsoft.com/office/powerpoint/2010/main" val="714085407"/>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1248A7-C043-B626-F475-42D3320E7D50}"/>
            </a:ext>
          </a:extLst>
        </p:cNvPr>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B6524E0C-0103-D895-C4F3-55D0FB9AA7D2}"/>
              </a:ext>
            </a:extLst>
          </p:cNvPr>
          <p:cNvGraphicFramePr>
            <a:graphicFrameLocks noGrp="1"/>
          </p:cNvGraphicFramePr>
          <p:nvPr>
            <p:extLst>
              <p:ext uri="{D42A27DB-BD31-4B8C-83A1-F6EECF244321}">
                <p14:modId xmlns:p14="http://schemas.microsoft.com/office/powerpoint/2010/main" val="2482293077"/>
              </p:ext>
            </p:extLst>
          </p:nvPr>
        </p:nvGraphicFramePr>
        <p:xfrm>
          <a:off x="622800" y="1454981"/>
          <a:ext cx="5759996" cy="7708298"/>
        </p:xfrm>
        <a:graphic>
          <a:graphicData uri="http://schemas.openxmlformats.org/drawingml/2006/table">
            <a:tbl>
              <a:tblPr firstRow="1" bandRow="1">
                <a:tableStyleId>{5C22544A-7EE6-4342-B048-85BDC9FD1C3A}</a:tableStyleId>
              </a:tblPr>
              <a:tblGrid>
                <a:gridCol w="612000">
                  <a:extLst>
                    <a:ext uri="{9D8B030D-6E8A-4147-A177-3AD203B41FA5}">
                      <a16:colId xmlns:a16="http://schemas.microsoft.com/office/drawing/2014/main" val="83955939"/>
                    </a:ext>
                  </a:extLst>
                </a:gridCol>
                <a:gridCol w="1260000">
                  <a:extLst>
                    <a:ext uri="{9D8B030D-6E8A-4147-A177-3AD203B41FA5}">
                      <a16:colId xmlns:a16="http://schemas.microsoft.com/office/drawing/2014/main" val="2228852686"/>
                    </a:ext>
                  </a:extLst>
                </a:gridCol>
                <a:gridCol w="971999">
                  <a:extLst>
                    <a:ext uri="{9D8B030D-6E8A-4147-A177-3AD203B41FA5}">
                      <a16:colId xmlns:a16="http://schemas.microsoft.com/office/drawing/2014/main" val="1032430327"/>
                    </a:ext>
                  </a:extLst>
                </a:gridCol>
                <a:gridCol w="971999">
                  <a:extLst>
                    <a:ext uri="{9D8B030D-6E8A-4147-A177-3AD203B41FA5}">
                      <a16:colId xmlns:a16="http://schemas.microsoft.com/office/drawing/2014/main" val="3170016783"/>
                    </a:ext>
                  </a:extLst>
                </a:gridCol>
                <a:gridCol w="971999">
                  <a:extLst>
                    <a:ext uri="{9D8B030D-6E8A-4147-A177-3AD203B41FA5}">
                      <a16:colId xmlns:a16="http://schemas.microsoft.com/office/drawing/2014/main" val="2732501413"/>
                    </a:ext>
                  </a:extLst>
                </a:gridCol>
                <a:gridCol w="971999">
                  <a:extLst>
                    <a:ext uri="{9D8B030D-6E8A-4147-A177-3AD203B41FA5}">
                      <a16:colId xmlns:a16="http://schemas.microsoft.com/office/drawing/2014/main" val="2123326790"/>
                    </a:ext>
                  </a:extLst>
                </a:gridCol>
              </a:tblGrid>
              <a:tr h="745462">
                <a:tc gridSpan="2">
                  <a:txBody>
                    <a:bodyPr/>
                    <a:lstStyle/>
                    <a:p>
                      <a:pPr marL="0" algn="ctr" rtl="0" eaLnBrk="1" fontAlgn="ctr" latinLnBrk="0" hangingPunct="1">
                        <a:spcBef>
                          <a:spcPts val="0"/>
                        </a:spcBef>
                        <a:spcAft>
                          <a:spcPts val="0"/>
                        </a:spcAft>
                      </a:pPr>
                      <a:r>
                        <a:rPr kumimoji="1" lang="ja-JP" altLang="en-US" sz="1800" b="1" i="0" u="none" strike="noStrike" kern="1200" dirty="0">
                          <a:solidFill>
                            <a:srgbClr val="FFFFFF"/>
                          </a:solidFill>
                          <a:effectLst/>
                          <a:latin typeface="メイリオ"/>
                          <a:ea typeface="メイリオ"/>
                        </a:rPr>
                        <a:t>防御（</a:t>
                      </a:r>
                      <a:r>
                        <a:rPr kumimoji="1" lang="en-US" altLang="ja-JP" sz="1800" b="1" i="0" u="none" strike="noStrike" kern="1200" dirty="0">
                          <a:solidFill>
                            <a:srgbClr val="FFFFFF"/>
                          </a:solidFill>
                          <a:effectLst/>
                          <a:latin typeface="メイリオ"/>
                          <a:ea typeface="メイリオ"/>
                        </a:rPr>
                        <a:t>PR</a:t>
                      </a:r>
                      <a:r>
                        <a:rPr kumimoji="1" lang="ja-JP" altLang="en-US" sz="1800" b="1" i="0" u="none" strike="noStrike" kern="1200" dirty="0">
                          <a:solidFill>
                            <a:srgbClr val="FFFFFF"/>
                          </a:solidFill>
                          <a:effectLst/>
                          <a:latin typeface="メイリオ"/>
                          <a:ea typeface="メイリオ"/>
                        </a:rPr>
                        <a:t>）</a:t>
                      </a:r>
                      <a:endParaRPr lang="en-US" altLang="ja-JP" sz="1800" b="0" i="0" u="none" strike="noStrike" dirty="0">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1</a:t>
                      </a:r>
                      <a:endParaRPr lang="ja-JP" altLang="en-US"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部分的である</a:t>
                      </a: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Partial)</a:t>
                      </a:r>
                      <a:endParaRPr lang="en-US" altLang="ja-JP"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場当たり的、属人的である</a:t>
                      </a:r>
                      <a:endParaRPr lang="ja-JP" altLang="en-US" sz="1800" b="1"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2</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リスク情報を活用している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Risk Information)</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初期プロセスが整備されている</a:t>
                      </a:r>
                      <a:endParaRPr lang="ja-JP" altLang="en-US" sz="1800" b="0" i="0" u="none" strike="noStrike">
                        <a:effectLst/>
                        <a:latin typeface="Arial" panose="020B0604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3</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繰り返し適用可能である</a:t>
                      </a:r>
                      <a:endParaRPr kumimoji="1" lang="en-US" altLang="ja-JP" sz="700" b="1" i="0" u="none" strike="noStrike" kern="1200">
                        <a:solidFill>
                          <a:srgbClr val="FFFFFF"/>
                        </a:solidFill>
                        <a:effectLst/>
                        <a:latin typeface="メイリオ"/>
                        <a:ea typeface="メイリオ"/>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Responsible)</a:t>
                      </a: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プロセスが継続的に回っている</a:t>
                      </a:r>
                      <a:endParaRPr lang="ja-JP" altLang="en-US"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4</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適応している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Adaptive)</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プロセス自身の継続的改善に努めている</a:t>
                      </a:r>
                      <a:endParaRPr lang="ja-JP" altLang="en-US" sz="1800" b="0"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extLst>
                  <a:ext uri="{0D108BD9-81ED-4DB2-BD59-A6C34878D82A}">
                    <a16:rowId xmlns:a16="http://schemas.microsoft.com/office/drawing/2014/main" val="2769859278"/>
                  </a:ext>
                </a:extLst>
              </a:tr>
              <a:tr h="794385">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mn-lt"/>
                          <a:ea typeface="+mn-ea"/>
                        </a:rPr>
                        <a:t>情報を保護するためのプロセスおよび手順（</a:t>
                      </a:r>
                      <a:r>
                        <a:rPr kumimoji="1" lang="en-US" altLang="ja-JP" sz="700" b="1" i="0" u="none" strike="noStrike" kern="1200">
                          <a:solidFill>
                            <a:srgbClr val="000000"/>
                          </a:solidFill>
                          <a:effectLst/>
                          <a:latin typeface="+mn-lt"/>
                          <a:ea typeface="+mn-ea"/>
                        </a:rPr>
                        <a:t>PR.IP</a:t>
                      </a:r>
                      <a:r>
                        <a:rPr kumimoji="1" lang="ja-JP" altLang="en-US" sz="700" b="1" i="0" u="none" strike="noStrike" kern="1200">
                          <a:solidFill>
                            <a:srgbClr val="000000"/>
                          </a:solidFill>
                          <a:effectLst/>
                          <a:latin typeface="+mn-lt"/>
                          <a:ea typeface="+mn-ea"/>
                        </a:rPr>
                        <a:t>）</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n-lt"/>
                          <a:ea typeface="+mn-ea"/>
                        </a:rPr>
                        <a:t>（目的、範囲、役割、責任、経営コミットメント、組織間の調整について記した）セキュリティポリシー、プロセス、手順が、維持され、情報システムと資産の防御の管理に使</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n-lt"/>
                          <a:ea typeface="+mn-ea"/>
                        </a:rPr>
                        <a:t>用されている。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セキュリティポリシー、プロセス、手順が体系化されてお</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らず、適用範囲内の情報システムと資産が担当者の判断により保護されいる。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適用範囲内のすべての情報システムと資産が、セキュリティポリシー、プロセス、手順が維持管理され、定められた対応手順に従って運用している。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適用範囲内のすべての情報システムと資産に更新がある場合には、セキュリティポ</a:t>
                      </a:r>
                    </a:p>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リシー、プロセス、手順が維持管理され、定めた期間内で見直しを行なっている。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事業変更やリスク分析などにより即時の変更が求められる場合には、セキュリティポリシー、プロセス、手順を直ちに見直し、見直された</a:t>
                      </a:r>
                    </a:p>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プロセス、手順で情報システムと資産の保護を実施している。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470241903"/>
                  </a:ext>
                </a:extLst>
              </a:tr>
              <a:tr h="320479">
                <a:tc>
                  <a:txBody>
                    <a:bodyPr/>
                    <a:lstStyle/>
                    <a:p>
                      <a:pPr marL="0" algn="ctr" rtl="0" eaLnBrk="1" fontAlgn="t" latinLnBrk="0" hangingPunct="1">
                        <a:spcBef>
                          <a:spcPts val="0"/>
                        </a:spcBef>
                        <a:spcAft>
                          <a:spcPts val="0"/>
                        </a:spcAft>
                      </a:pPr>
                      <a:r>
                        <a:rPr kumimoji="1" lang="en-US" sz="700" b="0" i="0" u="none" strike="noStrike" kern="1200">
                          <a:solidFill>
                            <a:srgbClr val="000000"/>
                          </a:solidFill>
                          <a:effectLst/>
                          <a:latin typeface="メイリオ"/>
                          <a:ea typeface="メイリオ"/>
                        </a:rPr>
                        <a:t>PR.IP-1:</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情報技術</a:t>
                      </a:r>
                      <a:r>
                        <a:rPr kumimoji="1" lang="en-US" altLang="ja-JP" sz="700" b="0" i="0" u="none" strike="noStrike" kern="1200">
                          <a:solidFill>
                            <a:srgbClr val="000000"/>
                          </a:solidFill>
                          <a:effectLst/>
                          <a:latin typeface="メイリオ" panose="020B0604030504040204" pitchFamily="34" charset="-128"/>
                          <a:ea typeface="メイリオ" panose="020B0604030504040204" pitchFamily="34" charset="-128"/>
                        </a:rPr>
                        <a:t>/</a:t>
                      </a: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産業用制御システムのベースラインとなる構成は、セキュリティ原則（例：最低限の機能性の概念）を組み入れて、定められ、維持されている。</a:t>
                      </a:r>
                    </a:p>
                    <a:p>
                      <a:pPr marL="0" algn="ctr" rtl="0" eaLnBrk="1" fontAlgn="t" latinLnBrk="0" hangingPunct="1">
                        <a:spcBef>
                          <a:spcPts val="0"/>
                        </a:spcBef>
                        <a:spcAft>
                          <a:spcPts val="0"/>
                        </a:spcAft>
                      </a:pP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162234602"/>
                  </a:ext>
                </a:extLst>
              </a:tr>
              <a:tr h="475996">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PR.IP-2:</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システムを管理するためのシステム開発ライフサイクルが、実装されている。 </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384120296"/>
                  </a:ext>
                </a:extLst>
              </a:tr>
              <a:tr h="255519">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PR.IP-3:</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構成変更管理プロセスは、策定されている。 </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116248313"/>
                  </a:ext>
                </a:extLst>
              </a:tr>
              <a:tr h="400812">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PR.IP-4:</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情報のバックアップが、実施され、維持され、テストされている。 </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479799738"/>
                  </a:ext>
                </a:extLst>
              </a:tr>
              <a:tr h="410400">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PR.IP-5:</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組織の資産の物理的な運用環境に関するポリシーと規制が、満たされている。 </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573928935"/>
                  </a:ext>
                </a:extLst>
              </a:tr>
              <a:tr h="410400">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PR.IP-6:</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データは、ポリシーに従って破壊されている。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096488600"/>
                  </a:ext>
                </a:extLst>
              </a:tr>
              <a:tr h="410400">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PR.IP-7:</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防御プロセスは、改善されている。 </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409236462"/>
                  </a:ext>
                </a:extLst>
              </a:tr>
              <a:tr h="410400">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PR.IP-8:</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防御技術の有効性に関する情報が、共有されている。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518775984"/>
                  </a:ext>
                </a:extLst>
              </a:tr>
              <a:tr h="410400">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PR.IP-9:</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（インシデント対応および事業継続）対応計画と（インシデントからの復旧および災害復旧）復旧計画が、策定され、管理されている。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771100101"/>
                  </a:ext>
                </a:extLst>
              </a:tr>
              <a:tr h="410400">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PR.IP-10:</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対応計画と復旧計画が、テストされている。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285426647"/>
                  </a:ext>
                </a:extLst>
              </a:tr>
              <a:tr h="410400">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PR.IP-11:</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サイバーセキュリティには、人事に関わるプラクティス（例</a:t>
                      </a:r>
                      <a:r>
                        <a:rPr lang="en-US" altLang="ja-JP" sz="700" b="0" i="0" u="none" strike="noStrike">
                          <a:effectLst/>
                          <a:latin typeface="Arial" panose="020B0604020202020204" pitchFamily="34" charset="0"/>
                        </a:rPr>
                        <a:t>:</a:t>
                      </a:r>
                      <a:r>
                        <a:rPr lang="ja-JP" altLang="en-US" sz="700" b="0" i="0" u="none" strike="noStrike">
                          <a:effectLst/>
                          <a:latin typeface="Arial" panose="020B0604020202020204" pitchFamily="34" charset="0"/>
                        </a:rPr>
                        <a:t>アクセス権限の無効化、人員のスクリーニング）が含まれている。 </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057556112"/>
                  </a:ext>
                </a:extLst>
              </a:tr>
              <a:tr h="410400">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PR.IP-12:</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脆弱性管理計画が、作成され、実装されている。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dirty="0">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353641551"/>
                  </a:ext>
                </a:extLst>
              </a:tr>
            </a:tbl>
          </a:graphicData>
        </a:graphic>
      </p:graphicFrame>
      <p:sp>
        <p:nvSpPr>
          <p:cNvPr id="3" name="スライド番号プレースホルダー 5">
            <a:extLst>
              <a:ext uri="{FF2B5EF4-FFF2-40B4-BE49-F238E27FC236}">
                <a16:creationId xmlns:a16="http://schemas.microsoft.com/office/drawing/2014/main" id="{4E6A1EE5-4886-2530-3866-8FEBA9FAC88F}"/>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398</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6F2CFC8C-8691-7A5F-048A-2CC4917EE568}"/>
              </a:ext>
            </a:extLst>
          </p:cNvPr>
          <p:cNvSpPr>
            <a:spLocks noGrp="1"/>
          </p:cNvSpPr>
          <p:nvPr>
            <p:ph type="body" sz="quarter" idx="32"/>
          </p:nvPr>
        </p:nvSpPr>
        <p:spPr>
          <a:xfrm>
            <a:off x="622800" y="774648"/>
            <a:ext cx="5612400" cy="381000"/>
          </a:xfrm>
        </p:spPr>
        <p:txBody>
          <a:bodyPr lIns="91440" tIns="45720" rIns="91440" bIns="45720" anchor="b"/>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00" u="sng">
                <a:solidFill>
                  <a:schemeClr val="tx1"/>
                </a:solidFill>
                <a:uFill>
                  <a:solidFill>
                    <a:schemeClr val="bg1"/>
                  </a:solidFill>
                </a:uFill>
                <a:latin typeface="Meiryo"/>
                <a:ea typeface="Meiryo"/>
                <a:hlinkClick r:id="rId2" action="ppaction://hlinksldjump"/>
              </a:rPr>
              <a:t>3. </a:t>
            </a:r>
            <a:r>
              <a:rPr lang="ja-JP" altLang="ja-JP" sz="1600" u="sng">
                <a:solidFill>
                  <a:schemeClr val="tx1"/>
                </a:solidFill>
                <a:uFill>
                  <a:solidFill>
                    <a:schemeClr val="bg1"/>
                  </a:solidFill>
                </a:uFill>
                <a:latin typeface="Meiryo"/>
                <a:ea typeface="Meiryo"/>
                <a:hlinkClick r:id="rId2" action="ppaction://hlinksldjump"/>
              </a:rPr>
              <a:t>サイバーセキュリティフレーム</a:t>
            </a:r>
            <a:r>
              <a:rPr kumimoji="1" lang="ja-JP" altLang="ja-JP" sz="1600" u="sng">
                <a:solidFill>
                  <a:schemeClr val="tx1"/>
                </a:solidFill>
                <a:uFill>
                  <a:solidFill>
                    <a:schemeClr val="bg1"/>
                  </a:solidFill>
                </a:uFill>
                <a:latin typeface="Meiryo"/>
                <a:ea typeface="Meiryo"/>
                <a:hlinkClick r:id="rId2" action="ppaction://hlinksldjump"/>
              </a:rPr>
              <a:t>ワー</a:t>
            </a:r>
            <a:r>
              <a:rPr lang="ja-JP" altLang="ja-JP" sz="1600" u="sng">
                <a:solidFill>
                  <a:schemeClr val="tx1"/>
                </a:solidFill>
                <a:uFill>
                  <a:solidFill>
                    <a:schemeClr val="bg1"/>
                  </a:solidFill>
                </a:uFill>
                <a:latin typeface="Meiryo"/>
                <a:ea typeface="Meiryo"/>
                <a:hlinkClick r:id="rId2" action="ppaction://hlinksldjump"/>
              </a:rPr>
              <a:t>ク参考資料</a:t>
            </a:r>
            <a:endParaRPr kumimoji="1" lang="ja-JP" altLang="en-US" sz="1600" u="sng">
              <a:solidFill>
                <a:schemeClr val="tx1"/>
              </a:solidFill>
              <a:uFill>
                <a:solidFill>
                  <a:schemeClr val="bg1"/>
                </a:solidFill>
              </a:uFill>
            </a:endParaRPr>
          </a:p>
        </p:txBody>
      </p:sp>
    </p:spTree>
    <p:extLst>
      <p:ext uri="{BB962C8B-B14F-4D97-AF65-F5344CB8AC3E}">
        <p14:creationId xmlns:p14="http://schemas.microsoft.com/office/powerpoint/2010/main" val="294335128"/>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1248A7-C043-B626-F475-42D3320E7D50}"/>
            </a:ext>
          </a:extLst>
        </p:cNvPr>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B6524E0C-0103-D895-C4F3-55D0FB9AA7D2}"/>
              </a:ext>
            </a:extLst>
          </p:cNvPr>
          <p:cNvGraphicFramePr>
            <a:graphicFrameLocks noGrp="1"/>
          </p:cNvGraphicFramePr>
          <p:nvPr/>
        </p:nvGraphicFramePr>
        <p:xfrm>
          <a:off x="622800" y="1454981"/>
          <a:ext cx="5759996" cy="6844244"/>
        </p:xfrm>
        <a:graphic>
          <a:graphicData uri="http://schemas.openxmlformats.org/drawingml/2006/table">
            <a:tbl>
              <a:tblPr firstRow="1" bandRow="1">
                <a:tableStyleId>{5C22544A-7EE6-4342-B048-85BDC9FD1C3A}</a:tableStyleId>
              </a:tblPr>
              <a:tblGrid>
                <a:gridCol w="612000">
                  <a:extLst>
                    <a:ext uri="{9D8B030D-6E8A-4147-A177-3AD203B41FA5}">
                      <a16:colId xmlns:a16="http://schemas.microsoft.com/office/drawing/2014/main" val="83955939"/>
                    </a:ext>
                  </a:extLst>
                </a:gridCol>
                <a:gridCol w="1260000">
                  <a:extLst>
                    <a:ext uri="{9D8B030D-6E8A-4147-A177-3AD203B41FA5}">
                      <a16:colId xmlns:a16="http://schemas.microsoft.com/office/drawing/2014/main" val="2228852686"/>
                    </a:ext>
                  </a:extLst>
                </a:gridCol>
                <a:gridCol w="971999">
                  <a:extLst>
                    <a:ext uri="{9D8B030D-6E8A-4147-A177-3AD203B41FA5}">
                      <a16:colId xmlns:a16="http://schemas.microsoft.com/office/drawing/2014/main" val="1032430327"/>
                    </a:ext>
                  </a:extLst>
                </a:gridCol>
                <a:gridCol w="971999">
                  <a:extLst>
                    <a:ext uri="{9D8B030D-6E8A-4147-A177-3AD203B41FA5}">
                      <a16:colId xmlns:a16="http://schemas.microsoft.com/office/drawing/2014/main" val="3170016783"/>
                    </a:ext>
                  </a:extLst>
                </a:gridCol>
                <a:gridCol w="971999">
                  <a:extLst>
                    <a:ext uri="{9D8B030D-6E8A-4147-A177-3AD203B41FA5}">
                      <a16:colId xmlns:a16="http://schemas.microsoft.com/office/drawing/2014/main" val="2732501413"/>
                    </a:ext>
                  </a:extLst>
                </a:gridCol>
                <a:gridCol w="971999">
                  <a:extLst>
                    <a:ext uri="{9D8B030D-6E8A-4147-A177-3AD203B41FA5}">
                      <a16:colId xmlns:a16="http://schemas.microsoft.com/office/drawing/2014/main" val="2123326790"/>
                    </a:ext>
                  </a:extLst>
                </a:gridCol>
              </a:tblGrid>
              <a:tr h="745462">
                <a:tc gridSpan="2">
                  <a:txBody>
                    <a:bodyPr/>
                    <a:lstStyle/>
                    <a:p>
                      <a:pPr marL="0" algn="ctr" rtl="0" eaLnBrk="1" fontAlgn="ctr" latinLnBrk="0" hangingPunct="1">
                        <a:spcBef>
                          <a:spcPts val="0"/>
                        </a:spcBef>
                        <a:spcAft>
                          <a:spcPts val="0"/>
                        </a:spcAft>
                      </a:pPr>
                      <a:r>
                        <a:rPr kumimoji="1" lang="ja-JP" altLang="en-US" sz="1800" b="1" i="0" u="none" strike="noStrike" kern="1200">
                          <a:solidFill>
                            <a:srgbClr val="FFFFFF"/>
                          </a:solidFill>
                          <a:effectLst/>
                          <a:latin typeface="メイリオ"/>
                          <a:ea typeface="メイリオ"/>
                        </a:rPr>
                        <a:t>防御（</a:t>
                      </a:r>
                      <a:r>
                        <a:rPr kumimoji="1" lang="en-US" altLang="ja-JP" sz="1800" b="1" i="0" u="none" strike="noStrike" kern="1200">
                          <a:solidFill>
                            <a:srgbClr val="FFFFFF"/>
                          </a:solidFill>
                          <a:effectLst/>
                          <a:latin typeface="メイリオ"/>
                          <a:ea typeface="メイリオ"/>
                        </a:rPr>
                        <a:t>PR</a:t>
                      </a:r>
                      <a:r>
                        <a:rPr kumimoji="1" lang="ja-JP" altLang="en-US" sz="1800" b="1" i="0" u="none" strike="noStrike" kern="1200">
                          <a:solidFill>
                            <a:srgbClr val="FFFFFF"/>
                          </a:solidFill>
                          <a:effectLst/>
                          <a:latin typeface="メイリオ"/>
                          <a:ea typeface="メイリオ"/>
                        </a:rPr>
                        <a:t>）</a:t>
                      </a:r>
                      <a:endParaRPr lang="en-US" altLang="ja-JP"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1</a:t>
                      </a:r>
                      <a:endParaRPr lang="ja-JP" altLang="en-US"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部分的である</a:t>
                      </a: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Partial)</a:t>
                      </a:r>
                      <a:endParaRPr lang="en-US" altLang="ja-JP"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場当たり的、属人的である</a:t>
                      </a:r>
                      <a:endParaRPr lang="ja-JP" altLang="en-US" sz="1800" b="1"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2</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リスク情報を活用している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Risk Information)</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初期プロセスが整備されている</a:t>
                      </a:r>
                      <a:endParaRPr lang="ja-JP" altLang="en-US" sz="1800" b="0" i="0" u="none" strike="noStrike">
                        <a:effectLst/>
                        <a:latin typeface="Arial" panose="020B0604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3</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繰り返し適用可能である</a:t>
                      </a:r>
                      <a:endParaRPr kumimoji="1" lang="en-US" altLang="ja-JP" sz="700" b="1" i="0" u="none" strike="noStrike" kern="1200">
                        <a:solidFill>
                          <a:srgbClr val="FFFFFF"/>
                        </a:solidFill>
                        <a:effectLst/>
                        <a:latin typeface="メイリオ"/>
                        <a:ea typeface="メイリオ"/>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Responsible)</a:t>
                      </a: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プロセスが継続的に回っている</a:t>
                      </a:r>
                      <a:endParaRPr lang="ja-JP" altLang="en-US"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4</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適応している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Adaptive)</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プロセス自身の継続的改善に努めている</a:t>
                      </a:r>
                      <a:endParaRPr lang="ja-JP" altLang="en-US" sz="1800" b="0"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extLst>
                  <a:ext uri="{0D108BD9-81ED-4DB2-BD59-A6C34878D82A}">
                    <a16:rowId xmlns:a16="http://schemas.microsoft.com/office/drawing/2014/main" val="2769859278"/>
                  </a:ext>
                </a:extLst>
              </a:tr>
              <a:tr h="794385">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mn-lt"/>
                          <a:ea typeface="+mn-ea"/>
                        </a:rPr>
                        <a:t>保守（</a:t>
                      </a:r>
                      <a:r>
                        <a:rPr kumimoji="1" lang="en-US" altLang="ja-JP" sz="700" b="1" i="0" u="none" strike="noStrike" kern="1200">
                          <a:solidFill>
                            <a:srgbClr val="000000"/>
                          </a:solidFill>
                          <a:effectLst/>
                          <a:latin typeface="+mn-lt"/>
                          <a:ea typeface="+mn-ea"/>
                        </a:rPr>
                        <a:t>PR.MA</a:t>
                      </a:r>
                      <a:r>
                        <a:rPr kumimoji="1" lang="ja-JP" altLang="en-US" sz="700" b="1" i="0" u="none" strike="noStrike" kern="1200">
                          <a:solidFill>
                            <a:srgbClr val="000000"/>
                          </a:solidFill>
                          <a:effectLst/>
                          <a:latin typeface="+mn-lt"/>
                          <a:ea typeface="+mn-ea"/>
                        </a:rPr>
                        <a:t>）</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n-lt"/>
                          <a:ea typeface="+mn-ea"/>
                        </a:rPr>
                        <a:t>産業用制御システムと情報システムのコンポーネントの保守と修理が、ポリシーと手順に従って実施されている。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適用範囲において、システム関係の保守契約がなされていない。または保守契約がシステムの目的を達成するための内容・方法になっている。保守と修理がポリシーや手順に文書化されておらず、担当者の経験や勘により対応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適用範囲において、システム関係の保守と修理がポリシーや手順に文書化されて</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おり、文書に基づいたシステムが果たすべき目的を達成するための内容・方法と</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なっている。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保守と修理が求められるシステム関係が追加・更新された際には、ポリシーや手</a:t>
                      </a:r>
                    </a:p>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順に基づき、システムが果たすべき目的を達成するための内容・方法となっていることを確認している。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導入される各システムは定められたポリシーや手順の保守条件を満たすものであ</a:t>
                      </a:r>
                    </a:p>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り、条件が満たされない場合には、リスクアセスメントなどを行い適切な対応を</a:t>
                      </a:r>
                    </a:p>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行なっている。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470241903"/>
                  </a:ext>
                </a:extLst>
              </a:tr>
              <a:tr h="320479">
                <a:tc>
                  <a:txBody>
                    <a:bodyPr/>
                    <a:lstStyle/>
                    <a:p>
                      <a:pPr marL="0" algn="ctr" rtl="0" eaLnBrk="1" fontAlgn="t" latinLnBrk="0" hangingPunct="1">
                        <a:spcBef>
                          <a:spcPts val="0"/>
                        </a:spcBef>
                        <a:spcAft>
                          <a:spcPts val="0"/>
                        </a:spcAft>
                      </a:pPr>
                      <a:r>
                        <a:rPr kumimoji="1" lang="en-US" sz="700" b="0" i="0" u="none" strike="noStrike" kern="1200">
                          <a:solidFill>
                            <a:srgbClr val="000000"/>
                          </a:solidFill>
                          <a:effectLst/>
                          <a:latin typeface="メイリオ"/>
                          <a:ea typeface="メイリオ"/>
                        </a:rPr>
                        <a:t>PR.MA-1:</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組織の資産の保守と修理は、承認・管理されたツールを用いて実施され、ログが記録されている。 </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162234602"/>
                  </a:ext>
                </a:extLst>
              </a:tr>
              <a:tr h="475996">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PR.MA-2:</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組織の資産に対する遠隔保守は、承認を得て、ログが記録され、不正アクセスを防止した形式で実施されている。 </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384120296"/>
                  </a:ext>
                </a:extLst>
              </a:tr>
              <a:tr h="641335">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mn-lt"/>
                          <a:ea typeface="+mn-ea"/>
                        </a:rPr>
                        <a:t>保護技術（</a:t>
                      </a:r>
                      <a:r>
                        <a:rPr kumimoji="1" lang="en-US" altLang="ja-JP" sz="700" b="1" i="0" u="none" strike="noStrike" kern="1200">
                          <a:solidFill>
                            <a:srgbClr val="000000"/>
                          </a:solidFill>
                          <a:effectLst/>
                          <a:latin typeface="+mn-lt"/>
                          <a:ea typeface="+mn-ea"/>
                        </a:rPr>
                        <a:t>PR.PT</a:t>
                      </a:r>
                      <a:r>
                        <a:rPr kumimoji="1" lang="ja-JP" altLang="en-US" sz="700" b="1" i="0" u="none" strike="noStrike" kern="1200">
                          <a:solidFill>
                            <a:srgbClr val="000000"/>
                          </a:solidFill>
                          <a:effectLst/>
                          <a:latin typeface="+mn-lt"/>
                          <a:ea typeface="+mn-ea"/>
                        </a:rPr>
                        <a:t>）</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n-lt"/>
                          <a:ea typeface="+mn-ea"/>
                        </a:rPr>
                        <a:t>技術的なセキュリティソリューションが、関連するポリシー、手順、契約に基づいて、システムと資産のセキュリティとレジリエンスを確保するために管理されている。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適用範囲において、ポリシーやルールが明確でないかつ、導入されている機器や資産の機能を把握できていないため、ほとんどの機能がデフォルトの設定のまま利用している。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適用範囲において、ポリシーやルールに定められた重要度や影響度に従って機器や資産の設定や保護方法を実施している。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適用範囲において、ポリシーやルールに定められた重要度や影響度をリスクアセスメントとともに見直し、リスクアセスメントの結果を踏まえた設定や保護方法へ更新している。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機器や資産保護方法を提供するサービスなどの選定をポリシーやルールに基づき行い、必要な設定や保護方法を実装するソリューションを導入している。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1397691573"/>
                  </a:ext>
                </a:extLst>
              </a:tr>
              <a:tr h="403658">
                <a:tc>
                  <a:txBody>
                    <a:bodyPr/>
                    <a:lstStyle/>
                    <a:p>
                      <a:pPr marL="0" algn="ctr" rtl="0" eaLnBrk="1" fontAlgn="t" latinLnBrk="0" hangingPunct="1">
                        <a:spcBef>
                          <a:spcPts val="0"/>
                        </a:spcBef>
                        <a:spcAft>
                          <a:spcPts val="0"/>
                        </a:spcAft>
                      </a:pPr>
                      <a:r>
                        <a:rPr kumimoji="1" lang="en-US" sz="700" b="0" i="0" u="none" strike="noStrike" kern="1200">
                          <a:solidFill>
                            <a:srgbClr val="000000"/>
                          </a:solidFill>
                          <a:effectLst/>
                          <a:latin typeface="メイリオ"/>
                          <a:ea typeface="メイリオ"/>
                        </a:rPr>
                        <a:t>PR.PT-1:</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監査記録</a:t>
                      </a:r>
                      <a:r>
                        <a:rPr kumimoji="1" lang="en-US" altLang="ja-JP" sz="700" b="0" i="0" u="none" strike="noStrike" kern="1200">
                          <a:solidFill>
                            <a:srgbClr val="000000"/>
                          </a:solidFill>
                          <a:effectLst/>
                          <a:latin typeface="メイリオ" panose="020B0604030504040204" pitchFamily="34" charset="-128"/>
                          <a:ea typeface="メイリオ" panose="020B0604030504040204" pitchFamily="34" charset="-128"/>
                        </a:rPr>
                        <a:t>/</a:t>
                      </a: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ログ記録の対象が、ポリシーに従って決定され、文書化され、実装され、その記録をレビューされている。</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684253742"/>
                  </a:ext>
                </a:extLst>
              </a:tr>
              <a:tr h="459982">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PR.PT-2:</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リムーバブルメディアは、保護され、その使用がポリシーに従って制限されている。 </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912838903"/>
                  </a:ext>
                </a:extLst>
              </a:tr>
              <a:tr h="403658">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PR.PT-3:</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最低限の機能性の原則が、必須の機能のみ提供するようにシステムを構成することによって組み入れられている。</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975846195"/>
                  </a:ext>
                </a:extLst>
              </a:tr>
              <a:tr h="403658">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PR.PT-4:</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通信（情報）ネットワークと制御ネットワークが、保護されている。 </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653193420"/>
                  </a:ext>
                </a:extLst>
              </a:tr>
              <a:tr h="403658">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PR.PT-5:</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メカニズム（例：フェールセーフ、ロードバランシング、ホットスワップ）が、平時及び緊急時においてレジリエンスに関する要求事項を達成するために実装されている。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394802060"/>
                  </a:ext>
                </a:extLst>
              </a:tr>
            </a:tbl>
          </a:graphicData>
        </a:graphic>
      </p:graphicFrame>
      <p:sp>
        <p:nvSpPr>
          <p:cNvPr id="3" name="スライド番号プレースホルダー 5">
            <a:extLst>
              <a:ext uri="{FF2B5EF4-FFF2-40B4-BE49-F238E27FC236}">
                <a16:creationId xmlns:a16="http://schemas.microsoft.com/office/drawing/2014/main" id="{40892EA5-1FA6-E12E-4F30-1401BD55B264}"/>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399</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900A0A53-3AC7-4BDC-0DAC-8623B00EDA83}"/>
              </a:ext>
            </a:extLst>
          </p:cNvPr>
          <p:cNvSpPr>
            <a:spLocks noGrp="1"/>
          </p:cNvSpPr>
          <p:nvPr>
            <p:ph type="body" sz="quarter" idx="32"/>
          </p:nvPr>
        </p:nvSpPr>
        <p:spPr>
          <a:xfrm>
            <a:off x="622800" y="774648"/>
            <a:ext cx="5612400" cy="381000"/>
          </a:xfrm>
        </p:spPr>
        <p:txBody>
          <a:bodyPr lIns="91440" tIns="45720" rIns="91440" bIns="45720" anchor="b"/>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00" u="sng">
                <a:solidFill>
                  <a:schemeClr val="tx1"/>
                </a:solidFill>
                <a:uFill>
                  <a:solidFill>
                    <a:schemeClr val="bg1"/>
                  </a:solidFill>
                </a:uFill>
                <a:latin typeface="Meiryo"/>
                <a:ea typeface="Meiryo"/>
                <a:hlinkClick r:id="rId2" action="ppaction://hlinksldjump"/>
              </a:rPr>
              <a:t>3. </a:t>
            </a:r>
            <a:r>
              <a:rPr lang="ja-JP" altLang="ja-JP" sz="1600" u="sng">
                <a:solidFill>
                  <a:schemeClr val="tx1"/>
                </a:solidFill>
                <a:uFill>
                  <a:solidFill>
                    <a:schemeClr val="bg1"/>
                  </a:solidFill>
                </a:uFill>
                <a:latin typeface="Meiryo"/>
                <a:ea typeface="Meiryo"/>
                <a:hlinkClick r:id="rId2" action="ppaction://hlinksldjump"/>
              </a:rPr>
              <a:t>サイバーセキュリティフレーム</a:t>
            </a:r>
            <a:r>
              <a:rPr kumimoji="1" lang="ja-JP" altLang="ja-JP" sz="1600" u="sng">
                <a:solidFill>
                  <a:schemeClr val="tx1"/>
                </a:solidFill>
                <a:uFill>
                  <a:solidFill>
                    <a:schemeClr val="bg1"/>
                  </a:solidFill>
                </a:uFill>
                <a:latin typeface="Meiryo"/>
                <a:ea typeface="Meiryo"/>
                <a:hlinkClick r:id="rId2" action="ppaction://hlinksldjump"/>
              </a:rPr>
              <a:t>ワー</a:t>
            </a:r>
            <a:r>
              <a:rPr lang="ja-JP" altLang="ja-JP" sz="1600" u="sng">
                <a:solidFill>
                  <a:schemeClr val="tx1"/>
                </a:solidFill>
                <a:uFill>
                  <a:solidFill>
                    <a:schemeClr val="bg1"/>
                  </a:solidFill>
                </a:uFill>
                <a:latin typeface="Meiryo"/>
                <a:ea typeface="Meiryo"/>
                <a:hlinkClick r:id="rId2" action="ppaction://hlinksldjump"/>
              </a:rPr>
              <a:t>ク参考資料</a:t>
            </a:r>
            <a:endParaRPr kumimoji="1" lang="ja-JP" altLang="en-US" sz="1600" u="sng">
              <a:solidFill>
                <a:schemeClr val="tx1"/>
              </a:solidFill>
              <a:uFill>
                <a:solidFill>
                  <a:schemeClr val="bg1"/>
                </a:solidFill>
              </a:uFill>
            </a:endParaRPr>
          </a:p>
        </p:txBody>
      </p:sp>
    </p:spTree>
    <p:extLst>
      <p:ext uri="{BB962C8B-B14F-4D97-AF65-F5344CB8AC3E}">
        <p14:creationId xmlns:p14="http://schemas.microsoft.com/office/powerpoint/2010/main" val="236207736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13">
            <a:extLst>
              <a:ext uri="{FF2B5EF4-FFF2-40B4-BE49-F238E27FC236}">
                <a16:creationId xmlns:a16="http://schemas.microsoft.com/office/drawing/2014/main" id="{AB89DD35-ECFB-BA28-C2F2-8F3FBA5C5AC4}"/>
              </a:ext>
            </a:extLst>
          </p:cNvPr>
          <p:cNvGraphicFramePr>
            <a:graphicFrameLocks noGrp="1"/>
          </p:cNvGraphicFramePr>
          <p:nvPr>
            <p:extLst>
              <p:ext uri="{D42A27DB-BD31-4B8C-83A1-F6EECF244321}">
                <p14:modId xmlns:p14="http://schemas.microsoft.com/office/powerpoint/2010/main" val="730527608"/>
              </p:ext>
            </p:extLst>
          </p:nvPr>
        </p:nvGraphicFramePr>
        <p:xfrm>
          <a:off x="369000" y="1080000"/>
          <a:ext cx="6120000" cy="8290560"/>
        </p:xfrm>
        <a:graphic>
          <a:graphicData uri="http://schemas.openxmlformats.org/drawingml/2006/table">
            <a:tbl>
              <a:tblPr firstRow="1" bandRow="1">
                <a:tableStyleId>{5C22544A-7EE6-4342-B048-85BDC9FD1C3A}</a:tableStyleId>
              </a:tblPr>
              <a:tblGrid>
                <a:gridCol w="5265207">
                  <a:extLst>
                    <a:ext uri="{9D8B030D-6E8A-4147-A177-3AD203B41FA5}">
                      <a16:colId xmlns:a16="http://schemas.microsoft.com/office/drawing/2014/main" val="289840792"/>
                    </a:ext>
                  </a:extLst>
                </a:gridCol>
                <a:gridCol w="854793">
                  <a:extLst>
                    <a:ext uri="{9D8B030D-6E8A-4147-A177-3AD203B41FA5}">
                      <a16:colId xmlns:a16="http://schemas.microsoft.com/office/drawing/2014/main" val="1593191417"/>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第</a:t>
                      </a:r>
                      <a:r>
                        <a:rPr kumimoji="1" lang="en-US" altLang="ja-JP"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7</a:t>
                      </a:r>
                      <a:r>
                        <a:rPr kumimoji="1" lang="ja-JP" altLang="en-US"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章</a:t>
                      </a:r>
                      <a:r>
                        <a:rPr kumimoji="1" lang="en-US" altLang="ja-JP"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 </a:t>
                      </a:r>
                      <a:r>
                        <a:rPr kumimoji="1" lang="ja-JP" altLang="en-US"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セキュリティフレームワーク</a:t>
                      </a:r>
                      <a:endParaRPr kumimoji="1" lang="ja-JP" altLang="en-US" sz="1000" b="1" u="sng" baseline="0">
                        <a:solidFill>
                          <a:schemeClr val="accent1">
                            <a:lumMod val="50000"/>
                          </a:schemeClr>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en-US" altLang="ja-JP"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46087992"/>
                  </a:ext>
                </a:extLst>
              </a:tr>
              <a:tr h="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7-1. </a:t>
                      </a:r>
                      <a:r>
                        <a:rPr kumimoji="1" lang="ja-JP" altLang="en-US" sz="1000" u="sng" baseline="0">
                          <a:solidFill>
                            <a:schemeClr val="tx1"/>
                          </a:solidFill>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セキュリティフレームワークの概要</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92872054"/>
                  </a:ext>
                </a:extLst>
              </a:tr>
              <a:tr h="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7-1-1. </a:t>
                      </a:r>
                      <a:r>
                        <a:rPr lang="ja-JP" altLang="en-US" sz="1000" u="none" strike="noStrike">
                          <a:solidFill>
                            <a:schemeClr val="tx1"/>
                          </a:solidFill>
                          <a:effectLst/>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セキュリティフレームワークの役割と重要性</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50137848"/>
                  </a:ext>
                </a:extLst>
              </a:tr>
              <a:tr h="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7-1-2. </a:t>
                      </a:r>
                      <a:r>
                        <a:rPr kumimoji="1" lang="ja-JP" altLang="en-US" sz="1000" u="none" strike="noStrike" baseline="0">
                          <a:solidFill>
                            <a:schemeClr val="tx1"/>
                          </a:solidFill>
                          <a:effectLst/>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フレームワーク選択の重要性</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63315581"/>
                  </a:ext>
                </a:extLst>
              </a:tr>
              <a:tr h="0">
                <a:tc gridSpan="2">
                  <a:txBody>
                    <a:bodyPr/>
                    <a:lstStyle/>
                    <a:p>
                      <a:r>
                        <a:rPr kumimoji="1" lang="ja-JP" altLang="en-US" sz="1000" u="sng" baseline="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　</a:t>
                      </a:r>
                      <a:r>
                        <a:rPr kumimoji="1" lang="en-US" altLang="ja-JP" sz="1000" u="sng" baseline="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7-2.</a:t>
                      </a:r>
                      <a:r>
                        <a:rPr lang="ja-JP" altLang="en-US" sz="1000" u="none" strike="noStrike">
                          <a:solidFill>
                            <a:schemeClr val="tx1"/>
                          </a:solidFill>
                          <a:effectLst/>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情報セキュリティマネジメントシステム（</a:t>
                      </a:r>
                      <a:r>
                        <a:rPr lang="en-US" altLang="ja-JP" sz="1000" u="none" strike="noStrike">
                          <a:solidFill>
                            <a:schemeClr val="tx1"/>
                          </a:solidFill>
                          <a:effectLst/>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ISMS</a:t>
                      </a:r>
                      <a:r>
                        <a:rPr lang="ja-JP" altLang="en-US" sz="1000" u="none" strike="noStrike">
                          <a:solidFill>
                            <a:schemeClr val="tx1"/>
                          </a:solidFill>
                          <a:effectLst/>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a:t>
                      </a:r>
                      <a:r>
                        <a:rPr lang="en-US" altLang="ja-JP" sz="1000" u="none" strike="noStrike">
                          <a:solidFill>
                            <a:schemeClr val="tx1"/>
                          </a:solidFill>
                          <a:effectLst/>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[ISO/IEC27001:2022, 27002:2022]</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594274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baseline="0">
                          <a:solidFill>
                            <a:schemeClr val="tx1"/>
                          </a:solidFill>
                          <a:uFill>
                            <a:solidFill>
                              <a:schemeClr val="bg1"/>
                            </a:solidFill>
                          </a:uFill>
                          <a:latin typeface="+mn-ea"/>
                          <a:ea typeface="+mn-ea"/>
                          <a:hlinkClick r:id="rId7" action="ppaction://hlinksldjump">
                            <a:extLst>
                              <a:ext uri="{A12FA001-AC4F-418D-AE19-62706E023703}">
                                <ahyp:hlinkClr xmlns:ahyp="http://schemas.microsoft.com/office/drawing/2018/hyperlinkcolor" val="tx"/>
                              </a:ext>
                            </a:extLst>
                          </a:hlinkClick>
                        </a:rPr>
                        <a:t>　　</a:t>
                      </a:r>
                      <a:r>
                        <a:rPr lang="en-US" altLang="ja-JP" sz="1000" u="none" strike="noStrike">
                          <a:solidFill>
                            <a:schemeClr val="tx1"/>
                          </a:solidFill>
                          <a:effectLst/>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7-2-1. ISMS</a:t>
                      </a:r>
                      <a:r>
                        <a:rPr lang="ja-JP" altLang="en-US" sz="1000" u="none" strike="noStrike">
                          <a:solidFill>
                            <a:schemeClr val="tx1"/>
                          </a:solidFill>
                          <a:effectLst/>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の概要</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28163108"/>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baseline="0">
                          <a:solidFill>
                            <a:schemeClr val="tx1"/>
                          </a:solidFill>
                          <a:uFill>
                            <a:solidFill>
                              <a:schemeClr val="bg1"/>
                            </a:solidFill>
                          </a:uFill>
                          <a:latin typeface="+mn-ea"/>
                          <a:ea typeface="+mn-ea"/>
                          <a:hlinkClick r:id="rId8" action="ppaction://hlinksldjump">
                            <a:extLst>
                              <a:ext uri="{A12FA001-AC4F-418D-AE19-62706E023703}">
                                <ahyp:hlinkClr xmlns:ahyp="http://schemas.microsoft.com/office/drawing/2018/hyperlinkcolor" val="tx"/>
                              </a:ext>
                            </a:extLst>
                          </a:hlinkClick>
                        </a:rPr>
                        <a:t>　　</a:t>
                      </a:r>
                      <a:r>
                        <a:rPr lang="en-US" altLang="ja-JP" sz="1000" u="none" strike="noStrike">
                          <a:solidFill>
                            <a:schemeClr val="tx1"/>
                          </a:solidFill>
                          <a:effectLst/>
                          <a:uFill>
                            <a:solidFill>
                              <a:schemeClr val="bg1"/>
                            </a:solidFill>
                          </a:uFill>
                          <a:latin typeface="+mn-ea"/>
                          <a:ea typeface="+mn-ea"/>
                          <a:hlinkClick r:id="rId9" action="ppaction://hlinksldjump">
                            <a:extLst>
                              <a:ext uri="{A12FA001-AC4F-418D-AE19-62706E023703}">
                                <ahyp:hlinkClr xmlns:ahyp="http://schemas.microsoft.com/office/drawing/2018/hyperlinkcolor" val="tx"/>
                              </a:ext>
                            </a:extLst>
                          </a:hlinkClick>
                        </a:rPr>
                        <a:t>7-2-2. ISMS</a:t>
                      </a:r>
                      <a:r>
                        <a:rPr lang="ja-JP" altLang="en-US" sz="1000" u="none" strike="noStrike">
                          <a:solidFill>
                            <a:schemeClr val="tx1"/>
                          </a:solidFill>
                          <a:effectLst/>
                          <a:uFill>
                            <a:solidFill>
                              <a:schemeClr val="bg1"/>
                            </a:solidFill>
                          </a:uFill>
                          <a:latin typeface="+mn-ea"/>
                          <a:ea typeface="+mn-ea"/>
                          <a:hlinkClick r:id="rId9" action="ppaction://hlinksldjump">
                            <a:extLst>
                              <a:ext uri="{A12FA001-AC4F-418D-AE19-62706E023703}">
                                <ahyp:hlinkClr xmlns:ahyp="http://schemas.microsoft.com/office/drawing/2018/hyperlinkcolor" val="tx"/>
                              </a:ext>
                            </a:extLst>
                          </a:hlinkClick>
                        </a:rPr>
                        <a:t>の要素と要件</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05282546"/>
                  </a:ext>
                </a:extLst>
              </a:tr>
              <a:tr h="0">
                <a:tc>
                  <a:txBody>
                    <a:bodyPr/>
                    <a:lstStyle/>
                    <a:p>
                      <a:r>
                        <a:rPr lang="en-US" altLang="ja-JP" sz="1000" u="none" strike="noStrike">
                          <a:solidFill>
                            <a:schemeClr val="tx1"/>
                          </a:solidFill>
                          <a:effectLst/>
                          <a:uFill>
                            <a:solidFill>
                              <a:schemeClr val="bg1"/>
                            </a:solidFill>
                          </a:uFill>
                          <a:latin typeface="+mn-ea"/>
                          <a:ea typeface="+mn-ea"/>
                        </a:rPr>
                        <a:t>      </a:t>
                      </a:r>
                      <a:r>
                        <a:rPr lang="en-US" altLang="ja-JP" sz="1000" u="none" strike="noStrike">
                          <a:solidFill>
                            <a:schemeClr val="tx1"/>
                          </a:solidFill>
                          <a:effectLst/>
                          <a:uFill>
                            <a:solidFill>
                              <a:schemeClr val="bg1"/>
                            </a:solidFill>
                          </a:uFill>
                          <a:latin typeface="+mn-ea"/>
                          <a:ea typeface="+mn-ea"/>
                          <a:hlinkClick r:id="rId10" action="ppaction://hlinksldjump">
                            <a:extLst>
                              <a:ext uri="{A12FA001-AC4F-418D-AE19-62706E023703}">
                                <ahyp:hlinkClr xmlns:ahyp="http://schemas.microsoft.com/office/drawing/2018/hyperlinkcolor" val="tx"/>
                              </a:ext>
                            </a:extLst>
                          </a:hlinkClick>
                        </a:rPr>
                        <a:t>7-2-3. ISMS</a:t>
                      </a:r>
                      <a:r>
                        <a:rPr lang="ja-JP" altLang="en-US" sz="1000" u="none" strike="noStrike">
                          <a:solidFill>
                            <a:schemeClr val="tx1"/>
                          </a:solidFill>
                          <a:effectLst/>
                          <a:uFill>
                            <a:solidFill>
                              <a:schemeClr val="bg1"/>
                            </a:solidFill>
                          </a:uFill>
                          <a:latin typeface="+mn-ea"/>
                          <a:ea typeface="+mn-ea"/>
                          <a:hlinkClick r:id="rId10" action="ppaction://hlinksldjump">
                            <a:extLst>
                              <a:ext uri="{A12FA001-AC4F-418D-AE19-62706E023703}">
                                <ahyp:hlinkClr xmlns:ahyp="http://schemas.microsoft.com/office/drawing/2018/hyperlinkcolor" val="tx"/>
                              </a:ext>
                            </a:extLst>
                          </a:hlinkClick>
                        </a:rPr>
                        <a:t>の実装と認証</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2459081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baseline="0">
                          <a:solidFill>
                            <a:schemeClr val="tx1"/>
                          </a:solidFill>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　</a:t>
                      </a:r>
                      <a:r>
                        <a:rPr lang="en-US" altLang="ja-JP" sz="1000" u="none" strike="noStrike">
                          <a:solidFill>
                            <a:schemeClr val="tx1"/>
                          </a:solidFill>
                          <a:effectLst/>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7-3. NIST </a:t>
                      </a:r>
                      <a:r>
                        <a:rPr lang="ja-JP" altLang="en-US" sz="1000" u="none" strike="noStrike">
                          <a:solidFill>
                            <a:schemeClr val="tx1"/>
                          </a:solidFill>
                          <a:effectLst/>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サイバーセキュリティフレームワーク（</a:t>
                      </a:r>
                      <a:r>
                        <a:rPr lang="en-US" altLang="ja-JP" sz="1000" u="none" strike="noStrike">
                          <a:solidFill>
                            <a:schemeClr val="tx1"/>
                          </a:solidFill>
                          <a:effectLst/>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CSF</a:t>
                      </a:r>
                      <a:r>
                        <a:rPr lang="ja-JP" altLang="en-US" sz="1000" u="none" strike="noStrike">
                          <a:solidFill>
                            <a:schemeClr val="tx1"/>
                          </a:solidFill>
                          <a:effectLst/>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a:t>
                      </a:r>
                      <a:endParaRPr lang="ja-JP" altLang="en-US" sz="1000" b="1" i="0" u="none" strike="noStrike">
                        <a:solidFill>
                          <a:schemeClr val="tx1"/>
                        </a:solidFill>
                        <a:effectLst/>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90866130"/>
                  </a:ext>
                </a:extLst>
              </a:tr>
              <a:tr h="0">
                <a:tc>
                  <a:txBody>
                    <a:bodyPr/>
                    <a:lstStyle/>
                    <a:p>
                      <a:r>
                        <a:rPr kumimoji="1" lang="ja-JP" altLang="en-US" sz="1000" u="sng" baseline="0">
                          <a:solidFill>
                            <a:schemeClr val="tx1"/>
                          </a:solidFill>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　　</a:t>
                      </a:r>
                      <a:r>
                        <a:rPr lang="en-US" altLang="ja-JP" sz="1000" u="none" strike="noStrike">
                          <a:solidFill>
                            <a:schemeClr val="tx1"/>
                          </a:solidFill>
                          <a:effectLst/>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7-3-1. NIST </a:t>
                      </a:r>
                      <a:r>
                        <a:rPr lang="ja-JP" altLang="en-US" sz="1000" u="none" strike="noStrike">
                          <a:solidFill>
                            <a:schemeClr val="tx1"/>
                          </a:solidFill>
                          <a:effectLst/>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サイバーセキュリティフレームワーク（</a:t>
                      </a:r>
                      <a:r>
                        <a:rPr lang="en-US" altLang="ja-JP" sz="1000" u="none" strike="noStrike">
                          <a:solidFill>
                            <a:schemeClr val="tx1"/>
                          </a:solidFill>
                          <a:effectLst/>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CSF</a:t>
                      </a:r>
                      <a:r>
                        <a:rPr lang="ja-JP" altLang="en-US" sz="1000" u="none" strike="noStrike">
                          <a:solidFill>
                            <a:schemeClr val="tx1"/>
                          </a:solidFill>
                          <a:effectLst/>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）の概要</a:t>
                      </a:r>
                      <a:endParaRPr kumimoji="1" lang="ja-JP" altLang="en-US" sz="1000" u="sng" baseline="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2101060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a:ln>
                            <a:noFill/>
                          </a:ln>
                          <a:solidFill>
                            <a:schemeClr val="tx1"/>
                          </a:solidFill>
                          <a:effectLst/>
                          <a:uLnTx/>
                          <a:uFill>
                            <a:solidFill>
                              <a:schemeClr val="bg1"/>
                            </a:solidFill>
                          </a:uFill>
                          <a:latin typeface="+mn-ea"/>
                          <a:ea typeface="+mn-ea"/>
                          <a:cs typeface="+mn-cs"/>
                        </a:rPr>
                        <a:t>　　</a:t>
                      </a:r>
                      <a:r>
                        <a:rPr lang="en-US" altLang="ja-JP" sz="1000" u="none" strike="noStrike">
                          <a:solidFill>
                            <a:schemeClr val="tx1"/>
                          </a:solidFill>
                          <a:effectLst/>
                          <a:uFill>
                            <a:solidFill>
                              <a:schemeClr val="bg1"/>
                            </a:solidFill>
                          </a:uFill>
                          <a:latin typeface="+mn-ea"/>
                          <a:ea typeface="+mn-ea"/>
                          <a:hlinkClick r:id="rId12" action="ppaction://hlinksldjump">
                            <a:extLst>
                              <a:ext uri="{A12FA001-AC4F-418D-AE19-62706E023703}">
                                <ahyp:hlinkClr xmlns:ahyp="http://schemas.microsoft.com/office/drawing/2018/hyperlinkcolor" val="tx"/>
                              </a:ext>
                            </a:extLst>
                          </a:hlinkClick>
                        </a:rPr>
                        <a:t>7-3-2. NIST </a:t>
                      </a:r>
                      <a:r>
                        <a:rPr lang="ja-JP" altLang="en-US" sz="1000" u="none" strike="noStrike">
                          <a:solidFill>
                            <a:schemeClr val="tx1"/>
                          </a:solidFill>
                          <a:effectLst/>
                          <a:uFill>
                            <a:solidFill>
                              <a:schemeClr val="bg1"/>
                            </a:solidFill>
                          </a:uFill>
                          <a:latin typeface="+mn-ea"/>
                          <a:ea typeface="+mn-ea"/>
                          <a:hlinkClick r:id="rId12" action="ppaction://hlinksldjump">
                            <a:extLst>
                              <a:ext uri="{A12FA001-AC4F-418D-AE19-62706E023703}">
                                <ahyp:hlinkClr xmlns:ahyp="http://schemas.microsoft.com/office/drawing/2018/hyperlinkcolor" val="tx"/>
                              </a:ext>
                            </a:extLst>
                          </a:hlinkClick>
                        </a:rPr>
                        <a:t>サイバーセキュリティフレームワーク（</a:t>
                      </a:r>
                      <a:r>
                        <a:rPr lang="en-US" altLang="ja-JP" sz="1000" u="none" strike="noStrike">
                          <a:solidFill>
                            <a:schemeClr val="tx1"/>
                          </a:solidFill>
                          <a:effectLst/>
                          <a:uFill>
                            <a:solidFill>
                              <a:schemeClr val="bg1"/>
                            </a:solidFill>
                          </a:uFill>
                          <a:latin typeface="+mn-ea"/>
                          <a:ea typeface="+mn-ea"/>
                          <a:hlinkClick r:id="rId12" action="ppaction://hlinksldjump">
                            <a:extLst>
                              <a:ext uri="{A12FA001-AC4F-418D-AE19-62706E023703}">
                                <ahyp:hlinkClr xmlns:ahyp="http://schemas.microsoft.com/office/drawing/2018/hyperlinkcolor" val="tx"/>
                              </a:ext>
                            </a:extLst>
                          </a:hlinkClick>
                        </a:rPr>
                        <a:t>CSF</a:t>
                      </a:r>
                      <a:r>
                        <a:rPr lang="ja-JP" altLang="en-US" sz="1000" u="none" strike="noStrike">
                          <a:solidFill>
                            <a:schemeClr val="tx1"/>
                          </a:solidFill>
                          <a:effectLst/>
                          <a:uFill>
                            <a:solidFill>
                              <a:schemeClr val="bg1"/>
                            </a:solidFill>
                          </a:uFill>
                          <a:latin typeface="+mn-ea"/>
                          <a:ea typeface="+mn-ea"/>
                          <a:hlinkClick r:id="rId12" action="ppaction://hlinksldjump">
                            <a:extLst>
                              <a:ext uri="{A12FA001-AC4F-418D-AE19-62706E023703}">
                                <ahyp:hlinkClr xmlns:ahyp="http://schemas.microsoft.com/office/drawing/2018/hyperlinkcolor" val="tx"/>
                              </a:ext>
                            </a:extLst>
                          </a:hlinkClick>
                        </a:rPr>
                        <a:t>）の構成</a:t>
                      </a:r>
                      <a:endParaRPr kumimoji="1" lang="ja-JP" altLang="en-US" sz="1000" b="0" i="0" u="sng" strike="noStrike" kern="1200" cap="none" spc="0" normalizeH="0" baseline="0" noProof="0">
                        <a:ln>
                          <a:noFill/>
                        </a:ln>
                        <a:solidFill>
                          <a:schemeClr val="tx1"/>
                        </a:solidFill>
                        <a:effectLst/>
                        <a:uLnTx/>
                        <a:uFill>
                          <a:solidFill>
                            <a:schemeClr val="bg1"/>
                          </a:solidFill>
                        </a:uFill>
                        <a:latin typeface="+mn-ea"/>
                        <a:ea typeface="+mn-ea"/>
                        <a:cs typeface="+mn-cs"/>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1089506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a:ln>
                            <a:noFill/>
                          </a:ln>
                          <a:solidFill>
                            <a:schemeClr val="tx1"/>
                          </a:solidFill>
                          <a:effectLst/>
                          <a:uLnTx/>
                          <a:uFill>
                            <a:solidFill>
                              <a:schemeClr val="bg1"/>
                            </a:solidFill>
                          </a:uFill>
                          <a:latin typeface="+mn-ea"/>
                          <a:ea typeface="+mn-ea"/>
                          <a:cs typeface="+mn-cs"/>
                        </a:rPr>
                        <a:t>　　</a:t>
                      </a:r>
                      <a:r>
                        <a:rPr lang="en-US" altLang="ja-JP" sz="1000" u="none" strike="noStrike">
                          <a:solidFill>
                            <a:schemeClr val="tx1"/>
                          </a:solidFill>
                          <a:effectLst/>
                          <a:uFill>
                            <a:solidFill>
                              <a:schemeClr val="bg1"/>
                            </a:solidFill>
                          </a:uFill>
                          <a:latin typeface="+mn-ea"/>
                          <a:ea typeface="+mn-ea"/>
                          <a:hlinkClick r:id="rId13" action="ppaction://hlinksldjump">
                            <a:extLst>
                              <a:ext uri="{A12FA001-AC4F-418D-AE19-62706E023703}">
                                <ahyp:hlinkClr xmlns:ahyp="http://schemas.microsoft.com/office/drawing/2018/hyperlinkcolor" val="tx"/>
                              </a:ext>
                            </a:extLst>
                          </a:hlinkClick>
                        </a:rPr>
                        <a:t>7-3-3. NIST SP 800</a:t>
                      </a:r>
                      <a:endParaRPr kumimoji="1" lang="ja-JP" altLang="en-US" sz="1000" b="0" i="0" u="sng" strike="noStrike" kern="1200" cap="none" spc="0" normalizeH="0" baseline="0" noProof="0">
                        <a:ln>
                          <a:noFill/>
                        </a:ln>
                        <a:solidFill>
                          <a:schemeClr val="tx1"/>
                        </a:solidFill>
                        <a:effectLst/>
                        <a:uLnTx/>
                        <a:uFill>
                          <a:solidFill>
                            <a:schemeClr val="bg1"/>
                          </a:solidFill>
                        </a:uFill>
                        <a:latin typeface="+mn-ea"/>
                        <a:ea typeface="+mn-ea"/>
                        <a:cs typeface="+mn-cs"/>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2138519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baseline="0">
                          <a:solidFill>
                            <a:schemeClr val="tx1"/>
                          </a:solidFill>
                          <a:uFill>
                            <a:solidFill>
                              <a:schemeClr val="bg1"/>
                            </a:solidFill>
                          </a:uFill>
                          <a:latin typeface="+mn-ea"/>
                          <a:ea typeface="+mn-ea"/>
                        </a:rPr>
                        <a:t>　   </a:t>
                      </a:r>
                      <a:r>
                        <a:rPr lang="en-US" altLang="ja-JP" sz="1000" u="none" strike="noStrike">
                          <a:solidFill>
                            <a:schemeClr val="tx1"/>
                          </a:solidFill>
                          <a:effectLst/>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7-3-4. ISMS</a:t>
                      </a:r>
                      <a:r>
                        <a:rPr lang="ja-JP" altLang="en-US" sz="1000" u="none" strike="noStrike">
                          <a:solidFill>
                            <a:schemeClr val="tx1"/>
                          </a:solidFill>
                          <a:effectLst/>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との関連性</a:t>
                      </a:r>
                      <a:endParaRPr lang="ja-JP" altLang="en-US" sz="1000" b="1" i="0" u="none" strike="noStrike">
                        <a:solidFill>
                          <a:schemeClr val="tx1"/>
                        </a:solidFill>
                        <a:effectLst/>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34012690"/>
                  </a:ext>
                </a:extLst>
              </a:tr>
              <a:tr h="0">
                <a:tc>
                  <a:txBody>
                    <a:bodyPr/>
                    <a:lstStyle/>
                    <a:p>
                      <a:pPr algn="l" fontAlgn="ctr"/>
                      <a:r>
                        <a:rPr lang="en-US" altLang="ja-JP" sz="1000" u="none" strike="noStrike">
                          <a:solidFill>
                            <a:schemeClr val="tx1"/>
                          </a:solidFill>
                          <a:effectLst/>
                          <a:uFill>
                            <a:solidFill>
                              <a:schemeClr val="bg1"/>
                            </a:solidFill>
                          </a:uFill>
                          <a:latin typeface="+mn-ea"/>
                          <a:ea typeface="+mn-ea"/>
                        </a:rPr>
                        <a:t>   </a:t>
                      </a:r>
                      <a:r>
                        <a:rPr lang="en-US" altLang="ja-JP" sz="1000" u="none" strike="noStrike">
                          <a:solidFill>
                            <a:schemeClr val="tx1"/>
                          </a:solidFill>
                          <a:effectLst/>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7-4. </a:t>
                      </a:r>
                      <a:r>
                        <a:rPr lang="ja-JP" altLang="en-US" sz="1000" u="none" strike="noStrike">
                          <a:solidFill>
                            <a:schemeClr val="tx1"/>
                          </a:solidFill>
                          <a:effectLst/>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サイバー・フィジカル・セキュリティ対策フレームワーク（</a:t>
                      </a:r>
                      <a:r>
                        <a:rPr lang="en-US" altLang="ja-JP" sz="1000" u="none" strike="noStrike">
                          <a:solidFill>
                            <a:schemeClr val="tx1"/>
                          </a:solidFill>
                          <a:effectLst/>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CPSF</a:t>
                      </a:r>
                      <a:r>
                        <a:rPr lang="ja-JP" altLang="en-US" sz="1000" u="none" strike="noStrike">
                          <a:solidFill>
                            <a:schemeClr val="tx1"/>
                          </a:solidFill>
                          <a:effectLst/>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a:t>
                      </a:r>
                      <a:endParaRPr lang="ja-JP" altLang="en-US" sz="1000" b="1" i="0" u="none" strike="noStrike">
                        <a:solidFill>
                          <a:schemeClr val="tx1"/>
                        </a:solidFill>
                        <a:effectLst/>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40734134"/>
                  </a:ext>
                </a:extLst>
              </a:tr>
              <a:tr h="0">
                <a:tc>
                  <a:txBody>
                    <a:bodyPr/>
                    <a:lstStyle/>
                    <a:p>
                      <a:r>
                        <a:rPr kumimoji="1" lang="ja-JP" altLang="en-US" sz="1000" b="0" u="sng" baseline="0" dirty="0">
                          <a:solidFill>
                            <a:schemeClr val="tx1"/>
                          </a:solidFill>
                          <a:uFill>
                            <a:solidFill>
                              <a:schemeClr val="bg1"/>
                            </a:solidFill>
                          </a:uFill>
                          <a:latin typeface="+mn-ea"/>
                          <a:ea typeface="+mn-ea"/>
                        </a:rPr>
                        <a:t>　　</a:t>
                      </a:r>
                      <a:r>
                        <a:rPr lang="en-US" altLang="ja-JP" sz="1000" u="none" strike="noStrike" dirty="0">
                          <a:solidFill>
                            <a:schemeClr val="tx1"/>
                          </a:solidFill>
                          <a:effectLst/>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7-4-1. CPSF</a:t>
                      </a:r>
                      <a:r>
                        <a:rPr lang="ja-JP" altLang="en-US" sz="1000" u="none" strike="noStrike" dirty="0">
                          <a:solidFill>
                            <a:schemeClr val="tx1"/>
                          </a:solidFill>
                          <a:effectLst/>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（サイバー・フィジカル・セキュリティ対策フレームワーク）の概要</a:t>
                      </a:r>
                      <a:endParaRPr kumimoji="1" lang="ja-JP" altLang="en-US" sz="1000" b="0" u="sng" baseline="0" dirty="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0530280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00" u="none" strike="noStrike" dirty="0">
                          <a:solidFill>
                            <a:schemeClr val="tx1"/>
                          </a:solidFill>
                          <a:effectLst/>
                          <a:uFill>
                            <a:solidFill>
                              <a:schemeClr val="bg1"/>
                            </a:solidFill>
                          </a:uFill>
                          <a:latin typeface="+mn-ea"/>
                          <a:ea typeface="+mn-ea"/>
                        </a:rPr>
                        <a:t>   </a:t>
                      </a:r>
                      <a:r>
                        <a:rPr lang="en-US" altLang="ja-JP" sz="1000" u="none" strike="noStrike" dirty="0">
                          <a:solidFill>
                            <a:schemeClr val="tx1"/>
                          </a:solidFill>
                          <a:effectLst/>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7-5. </a:t>
                      </a:r>
                      <a:r>
                        <a:rPr lang="ja-JP" altLang="en-US" sz="1000" u="none" strike="noStrike" dirty="0">
                          <a:solidFill>
                            <a:schemeClr val="tx1"/>
                          </a:solidFill>
                          <a:effectLst/>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サイバーセキュリティ経営ガイドライン</a:t>
                      </a:r>
                      <a:endParaRPr lang="ja-JP" altLang="en-US" sz="1000" b="1" i="0" u="none" strike="noStrike" dirty="0">
                        <a:solidFill>
                          <a:schemeClr val="tx1"/>
                        </a:solidFill>
                        <a:effectLst/>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62525971"/>
                  </a:ext>
                </a:extLst>
              </a:tr>
              <a:tr h="0">
                <a:tc>
                  <a:txBody>
                    <a:bodyPr/>
                    <a:lstStyle/>
                    <a:p>
                      <a:r>
                        <a:rPr kumimoji="1" lang="en-US" altLang="ja-JP" sz="1000" b="0" u="sng" baseline="0" dirty="0">
                          <a:solidFill>
                            <a:schemeClr val="tx1"/>
                          </a:solidFill>
                          <a:uFill>
                            <a:solidFill>
                              <a:schemeClr val="bg1"/>
                            </a:solidFill>
                          </a:uFill>
                          <a:latin typeface="+mn-ea"/>
                          <a:ea typeface="+mn-ea"/>
                        </a:rPr>
                        <a:t>      </a:t>
                      </a:r>
                      <a:r>
                        <a:rPr lang="en-US" altLang="ja-JP" sz="1000" u="none" strike="noStrike" dirty="0">
                          <a:solidFill>
                            <a:schemeClr val="tx1"/>
                          </a:solidFill>
                          <a:effectLst/>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7-5-1. </a:t>
                      </a:r>
                      <a:r>
                        <a:rPr lang="ja-JP" altLang="en-US" sz="1000" u="none" strike="noStrike" dirty="0">
                          <a:solidFill>
                            <a:schemeClr val="tx1"/>
                          </a:solidFill>
                          <a:effectLst/>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サイバーセキュリティ経営ガイドライン</a:t>
                      </a:r>
                      <a:endParaRPr kumimoji="1" lang="ja-JP" altLang="en-US" sz="1000" b="0" u="sng" baseline="0" dirty="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919680"/>
                  </a:ext>
                </a:extLst>
              </a:tr>
              <a:tr h="0">
                <a:tc>
                  <a:txBody>
                    <a:bodyPr/>
                    <a:lstStyle/>
                    <a:p>
                      <a:r>
                        <a:rPr lang="en-US" altLang="ja-JP" sz="1000" u="none" strike="noStrike" dirty="0">
                          <a:solidFill>
                            <a:schemeClr val="tx1"/>
                          </a:solidFill>
                          <a:effectLst/>
                          <a:uFill>
                            <a:solidFill>
                              <a:schemeClr val="bg1"/>
                            </a:solidFill>
                          </a:uFill>
                          <a:latin typeface="+mn-ea"/>
                          <a:ea typeface="+mn-ea"/>
                        </a:rPr>
                        <a:t>      </a:t>
                      </a:r>
                      <a:r>
                        <a:rPr lang="en-US" altLang="ja-JP" sz="1000" u="none" strike="noStrike" dirty="0">
                          <a:solidFill>
                            <a:schemeClr val="tx1"/>
                          </a:solidFill>
                          <a:effectLst/>
                          <a:uFill>
                            <a:solidFill>
                              <a:schemeClr val="bg1"/>
                            </a:solidFill>
                          </a:uFill>
                          <a:latin typeface="+mn-ea"/>
                          <a:ea typeface="+mn-ea"/>
                          <a:hlinkClick r:id="rId17" action="ppaction://hlinksldjump">
                            <a:extLst>
                              <a:ext uri="{A12FA001-AC4F-418D-AE19-62706E023703}">
                                <ahyp:hlinkClr xmlns:ahyp="http://schemas.microsoft.com/office/drawing/2018/hyperlinkcolor" val="tx"/>
                              </a:ext>
                            </a:extLst>
                          </a:hlinkClick>
                        </a:rPr>
                        <a:t>7-5-2. </a:t>
                      </a:r>
                      <a:r>
                        <a:rPr lang="ja-JP" altLang="en-US" sz="1000" u="none" strike="noStrike" dirty="0">
                          <a:solidFill>
                            <a:schemeClr val="tx1"/>
                          </a:solidFill>
                          <a:effectLst/>
                          <a:uFill>
                            <a:solidFill>
                              <a:schemeClr val="bg1"/>
                            </a:solidFill>
                          </a:uFill>
                          <a:latin typeface="+mn-ea"/>
                          <a:ea typeface="+mn-ea"/>
                          <a:hlinkClick r:id="rId17" action="ppaction://hlinksldjump">
                            <a:extLst>
                              <a:ext uri="{A12FA001-AC4F-418D-AE19-62706E023703}">
                                <ahyp:hlinkClr xmlns:ahyp="http://schemas.microsoft.com/office/drawing/2018/hyperlinkcolor" val="tx"/>
                              </a:ext>
                            </a:extLst>
                          </a:hlinkClick>
                        </a:rPr>
                        <a:t>サイバーセキュリティ経営ガイドラインの読み方</a:t>
                      </a:r>
                      <a:endParaRPr kumimoji="1" lang="ja-JP" altLang="en-US" sz="1000" b="0" u="sng" baseline="0" dirty="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14368251"/>
                  </a:ext>
                </a:extLst>
              </a:tr>
              <a:tr h="0">
                <a:tc>
                  <a:txBody>
                    <a:bodyPr/>
                    <a:lstStyle/>
                    <a:p>
                      <a:r>
                        <a:rPr kumimoji="1" lang="en-US" altLang="ja-JP" sz="1000" b="0" u="sng" baseline="0" dirty="0">
                          <a:solidFill>
                            <a:schemeClr val="tx1"/>
                          </a:solidFill>
                          <a:uFill>
                            <a:solidFill>
                              <a:schemeClr val="bg1"/>
                            </a:solidFill>
                          </a:uFill>
                          <a:latin typeface="+mn-ea"/>
                          <a:ea typeface="+mn-ea"/>
                        </a:rPr>
                        <a:t>      </a:t>
                      </a:r>
                      <a:r>
                        <a:rPr lang="en-US" altLang="ja-JP" sz="1000" u="none" strike="noStrike" dirty="0">
                          <a:solidFill>
                            <a:schemeClr val="tx1"/>
                          </a:solidFill>
                          <a:effectLst/>
                          <a:uFill>
                            <a:solidFill>
                              <a:schemeClr val="bg1"/>
                            </a:solidFill>
                          </a:uFill>
                          <a:latin typeface="+mn-ea"/>
                          <a:ea typeface="+mn-ea"/>
                          <a:hlinkClick r:id="rId18" action="ppaction://hlinksldjump">
                            <a:extLst>
                              <a:ext uri="{A12FA001-AC4F-418D-AE19-62706E023703}">
                                <ahyp:hlinkClr xmlns:ahyp="http://schemas.microsoft.com/office/drawing/2018/hyperlinkcolor" val="tx"/>
                              </a:ext>
                            </a:extLst>
                          </a:hlinkClick>
                        </a:rPr>
                        <a:t>7-5-3. </a:t>
                      </a:r>
                      <a:r>
                        <a:rPr lang="ja-JP" altLang="en-US" sz="1000" u="none" strike="noStrike" dirty="0">
                          <a:solidFill>
                            <a:schemeClr val="tx1"/>
                          </a:solidFill>
                          <a:effectLst/>
                          <a:uFill>
                            <a:solidFill>
                              <a:schemeClr val="bg1"/>
                            </a:solidFill>
                          </a:uFill>
                          <a:latin typeface="+mn-ea"/>
                          <a:ea typeface="+mn-ea"/>
                          <a:hlinkClick r:id="rId18" action="ppaction://hlinksldjump">
                            <a:extLst>
                              <a:ext uri="{A12FA001-AC4F-418D-AE19-62706E023703}">
                                <ahyp:hlinkClr xmlns:ahyp="http://schemas.microsoft.com/office/drawing/2018/hyperlinkcolor" val="tx"/>
                              </a:ext>
                            </a:extLst>
                          </a:hlinkClick>
                        </a:rPr>
                        <a:t>サイバーセキュリティ経営ガイドラインの実践の流れ</a:t>
                      </a:r>
                      <a:endParaRPr kumimoji="1" lang="ja-JP" altLang="en-US" sz="1000" b="0" u="sng" baseline="0" dirty="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dirty="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8372549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u="sng" baseline="0" dirty="0">
                          <a:solidFill>
                            <a:schemeClr val="accent1">
                              <a:lumMod val="50000"/>
                            </a:schemeClr>
                          </a:solidFill>
                          <a:uFill>
                            <a:solidFill>
                              <a:schemeClr val="bg1"/>
                            </a:solidFill>
                          </a:uFill>
                          <a:latin typeface="+mn-ea"/>
                          <a:ea typeface="+mn-ea"/>
                          <a:hlinkClick r:id="rId19" action="ppaction://hlinksldjump">
                            <a:extLst>
                              <a:ext uri="{A12FA001-AC4F-418D-AE19-62706E023703}">
                                <ahyp:hlinkClr xmlns:ahyp="http://schemas.microsoft.com/office/drawing/2018/hyperlinkcolor" val="tx"/>
                              </a:ext>
                            </a:extLst>
                          </a:hlinkClick>
                        </a:rPr>
                        <a:t>コラム　</a:t>
                      </a:r>
                      <a:r>
                        <a:rPr kumimoji="1" lang="en-US" altLang="ja-JP" sz="1000" b="1" u="sng" baseline="0" dirty="0">
                          <a:solidFill>
                            <a:schemeClr val="accent1">
                              <a:lumMod val="50000"/>
                            </a:schemeClr>
                          </a:solidFill>
                          <a:uFill>
                            <a:solidFill>
                              <a:schemeClr val="bg1"/>
                            </a:solidFill>
                          </a:uFill>
                          <a:latin typeface="+mn-ea"/>
                          <a:ea typeface="+mn-ea"/>
                          <a:hlinkClick r:id="rId19" action="ppaction://hlinksldjump">
                            <a:extLst>
                              <a:ext uri="{A12FA001-AC4F-418D-AE19-62706E023703}">
                                <ahyp:hlinkClr xmlns:ahyp="http://schemas.microsoft.com/office/drawing/2018/hyperlinkcolor" val="tx"/>
                              </a:ext>
                            </a:extLst>
                          </a:hlinkClick>
                        </a:rPr>
                        <a:t>ISMS[ISO/IEC 27001]</a:t>
                      </a:r>
                      <a:r>
                        <a:rPr kumimoji="1" lang="ja-JP" altLang="en-US" sz="1000" b="1" u="sng" baseline="0" dirty="0">
                          <a:solidFill>
                            <a:schemeClr val="accent1">
                              <a:lumMod val="50000"/>
                            </a:schemeClr>
                          </a:solidFill>
                          <a:uFill>
                            <a:solidFill>
                              <a:schemeClr val="bg1"/>
                            </a:solidFill>
                          </a:uFill>
                          <a:latin typeface="+mn-ea"/>
                          <a:ea typeface="+mn-ea"/>
                          <a:hlinkClick r:id="rId19" action="ppaction://hlinksldjump">
                            <a:extLst>
                              <a:ext uri="{A12FA001-AC4F-418D-AE19-62706E023703}">
                                <ahyp:hlinkClr xmlns:ahyp="http://schemas.microsoft.com/office/drawing/2018/hyperlinkcolor" val="tx"/>
                              </a:ext>
                            </a:extLst>
                          </a:hlinkClick>
                        </a:rPr>
                        <a:t>認証の取得にあたって</a:t>
                      </a:r>
                      <a:endParaRPr kumimoji="1" lang="ja-JP" altLang="en-US" sz="1000" b="1" u="sng" baseline="0" dirty="0">
                        <a:solidFill>
                          <a:schemeClr val="accent1">
                            <a:lumMod val="50000"/>
                          </a:schemeClr>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1957732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u="sng" baseline="0" dirty="0">
                          <a:solidFill>
                            <a:schemeClr val="accent1">
                              <a:lumMod val="50000"/>
                            </a:schemeClr>
                          </a:solidFill>
                          <a:uFill>
                            <a:solidFill>
                              <a:schemeClr val="bg1"/>
                            </a:solidFill>
                          </a:uFill>
                          <a:latin typeface="+mn-ea"/>
                          <a:ea typeface="+mn-ea"/>
                          <a:hlinkClick r:id="rId20" action="ppaction://hlinksldjump">
                            <a:extLst>
                              <a:ext uri="{A12FA001-AC4F-418D-AE19-62706E023703}">
                                <ahyp:hlinkClr xmlns:ahyp="http://schemas.microsoft.com/office/drawing/2018/hyperlinkcolor" val="tx"/>
                              </a:ext>
                            </a:extLst>
                          </a:hlinkClick>
                        </a:rPr>
                        <a:t>第</a:t>
                      </a:r>
                      <a:r>
                        <a:rPr kumimoji="1" lang="en-US" altLang="ja-JP" sz="1000" b="1" u="sng" baseline="0" dirty="0">
                          <a:solidFill>
                            <a:schemeClr val="accent1">
                              <a:lumMod val="50000"/>
                            </a:schemeClr>
                          </a:solidFill>
                          <a:uFill>
                            <a:solidFill>
                              <a:schemeClr val="bg1"/>
                            </a:solidFill>
                          </a:uFill>
                          <a:latin typeface="+mn-ea"/>
                          <a:ea typeface="+mn-ea"/>
                          <a:hlinkClick r:id="rId20" action="ppaction://hlinksldjump">
                            <a:extLst>
                              <a:ext uri="{A12FA001-AC4F-418D-AE19-62706E023703}">
                                <ahyp:hlinkClr xmlns:ahyp="http://schemas.microsoft.com/office/drawing/2018/hyperlinkcolor" val="tx"/>
                              </a:ext>
                            </a:extLst>
                          </a:hlinkClick>
                        </a:rPr>
                        <a:t>8</a:t>
                      </a:r>
                      <a:r>
                        <a:rPr kumimoji="1" lang="ja-JP" altLang="en-US" sz="1000" b="1" u="sng" baseline="0" dirty="0">
                          <a:solidFill>
                            <a:schemeClr val="accent1">
                              <a:lumMod val="50000"/>
                            </a:schemeClr>
                          </a:solidFill>
                          <a:uFill>
                            <a:solidFill>
                              <a:schemeClr val="bg1"/>
                            </a:solidFill>
                          </a:uFill>
                          <a:latin typeface="+mn-ea"/>
                          <a:ea typeface="+mn-ea"/>
                          <a:hlinkClick r:id="rId20" action="ppaction://hlinksldjump">
                            <a:extLst>
                              <a:ext uri="{A12FA001-AC4F-418D-AE19-62706E023703}">
                                <ahyp:hlinkClr xmlns:ahyp="http://schemas.microsoft.com/office/drawing/2018/hyperlinkcolor" val="tx"/>
                              </a:ext>
                            </a:extLst>
                          </a:hlinkClick>
                        </a:rPr>
                        <a:t>章</a:t>
                      </a:r>
                      <a:r>
                        <a:rPr kumimoji="1" lang="en-US" altLang="ja-JP" sz="1000" b="1" u="sng" baseline="0" dirty="0">
                          <a:solidFill>
                            <a:schemeClr val="accent1">
                              <a:lumMod val="50000"/>
                            </a:schemeClr>
                          </a:solidFill>
                          <a:uFill>
                            <a:solidFill>
                              <a:schemeClr val="bg1"/>
                            </a:solidFill>
                          </a:uFill>
                          <a:latin typeface="+mn-ea"/>
                          <a:ea typeface="+mn-ea"/>
                          <a:hlinkClick r:id="rId20" action="ppaction://hlinksldjump">
                            <a:extLst>
                              <a:ext uri="{A12FA001-AC4F-418D-AE19-62706E023703}">
                                <ahyp:hlinkClr xmlns:ahyp="http://schemas.microsoft.com/office/drawing/2018/hyperlinkcolor" val="tx"/>
                              </a:ext>
                            </a:extLst>
                          </a:hlinkClick>
                        </a:rPr>
                        <a:t>. </a:t>
                      </a:r>
                      <a:r>
                        <a:rPr kumimoji="1" lang="ja-JP" altLang="en-US" sz="1000" b="1" u="sng" baseline="0" dirty="0">
                          <a:solidFill>
                            <a:schemeClr val="accent1">
                              <a:lumMod val="50000"/>
                            </a:schemeClr>
                          </a:solidFill>
                          <a:uFill>
                            <a:solidFill>
                              <a:schemeClr val="bg1"/>
                            </a:solidFill>
                          </a:uFill>
                          <a:latin typeface="+mn-ea"/>
                          <a:ea typeface="+mn-ea"/>
                          <a:hlinkClick r:id="rId20" action="ppaction://hlinksldjump">
                            <a:extLst>
                              <a:ext uri="{A12FA001-AC4F-418D-AE19-62706E023703}">
                                <ahyp:hlinkClr xmlns:ahyp="http://schemas.microsoft.com/office/drawing/2018/hyperlinkcolor" val="tx"/>
                              </a:ext>
                            </a:extLst>
                          </a:hlinkClick>
                        </a:rPr>
                        <a:t>セキュリティ対策基準の策定</a:t>
                      </a:r>
                      <a:endParaRPr kumimoji="1" lang="ja-JP" altLang="en-US" sz="1000" b="1" u="sng" baseline="0" dirty="0">
                        <a:solidFill>
                          <a:schemeClr val="accent1">
                            <a:lumMod val="50000"/>
                          </a:schemeClr>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3664659"/>
                  </a:ext>
                </a:extLst>
              </a:tr>
              <a:tr h="0">
                <a:tc>
                  <a:txBody>
                    <a:bodyPr/>
                    <a:lstStyle/>
                    <a:p>
                      <a:r>
                        <a:rPr kumimoji="1" lang="ja-JP" altLang="en-US" sz="1000" u="sng" baseline="0" dirty="0">
                          <a:solidFill>
                            <a:schemeClr val="tx1"/>
                          </a:solidFill>
                          <a:uFill>
                            <a:solidFill>
                              <a:schemeClr val="bg1"/>
                            </a:solidFill>
                          </a:uFill>
                          <a:latin typeface="+mn-ea"/>
                          <a:ea typeface="+mn-ea"/>
                        </a:rPr>
                        <a:t>　</a:t>
                      </a:r>
                      <a:r>
                        <a:rPr kumimoji="1" lang="en-US" altLang="ja-JP" sz="1000" u="sng" baseline="0" dirty="0">
                          <a:solidFill>
                            <a:schemeClr val="tx1"/>
                          </a:solidFill>
                          <a:uFill>
                            <a:solidFill>
                              <a:schemeClr val="bg1"/>
                            </a:solidFill>
                          </a:uFill>
                          <a:latin typeface="+mn-ea"/>
                          <a:ea typeface="+mn-ea"/>
                          <a:hlinkClick r:id="rId21" action="ppaction://hlinksldjump">
                            <a:extLst>
                              <a:ext uri="{A12FA001-AC4F-418D-AE19-62706E023703}">
                                <ahyp:hlinkClr xmlns:ahyp="http://schemas.microsoft.com/office/drawing/2018/hyperlinkcolor" val="tx"/>
                              </a:ext>
                            </a:extLst>
                          </a:hlinkClick>
                        </a:rPr>
                        <a:t>8-1. </a:t>
                      </a:r>
                      <a:r>
                        <a:rPr kumimoji="1" lang="ja-JP" altLang="en-US" sz="1000" u="sng" baseline="0" dirty="0">
                          <a:solidFill>
                            <a:schemeClr val="tx1"/>
                          </a:solidFill>
                          <a:uFill>
                            <a:solidFill>
                              <a:schemeClr val="bg1"/>
                            </a:solidFill>
                          </a:uFill>
                          <a:latin typeface="+mn-ea"/>
                          <a:ea typeface="+mn-ea"/>
                          <a:hlinkClick r:id="rId21" action="ppaction://hlinksldjump">
                            <a:extLst>
                              <a:ext uri="{A12FA001-AC4F-418D-AE19-62706E023703}">
                                <ahyp:hlinkClr xmlns:ahyp="http://schemas.microsoft.com/office/drawing/2018/hyperlinkcolor" val="tx"/>
                              </a:ext>
                            </a:extLst>
                          </a:hlinkClick>
                        </a:rPr>
                        <a:t>対策基準の策定</a:t>
                      </a:r>
                      <a:endParaRPr kumimoji="1" lang="ja-JP" altLang="en-US" sz="1000" u="sng" baseline="0" dirty="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39653891"/>
                  </a:ext>
                </a:extLst>
              </a:tr>
              <a:tr h="0">
                <a:tc>
                  <a:txBody>
                    <a:bodyPr/>
                    <a:lstStyle/>
                    <a:p>
                      <a:r>
                        <a:rPr kumimoji="1" lang="ja-JP" altLang="en-US" sz="1000" u="sng" baseline="0" dirty="0">
                          <a:solidFill>
                            <a:schemeClr val="tx1"/>
                          </a:solidFill>
                          <a:uFill>
                            <a:solidFill>
                              <a:schemeClr val="bg1"/>
                            </a:solidFill>
                          </a:uFill>
                          <a:latin typeface="+mn-ea"/>
                          <a:ea typeface="+mn-ea"/>
                        </a:rPr>
                        <a:t>　　</a:t>
                      </a:r>
                      <a:r>
                        <a:rPr kumimoji="1" lang="en-US" altLang="ja-JP" sz="1000" u="sng" baseline="0" dirty="0">
                          <a:solidFill>
                            <a:schemeClr val="tx1"/>
                          </a:solidFill>
                          <a:uFill>
                            <a:solidFill>
                              <a:schemeClr val="bg1"/>
                            </a:solidFill>
                          </a:uFill>
                          <a:latin typeface="+mn-ea"/>
                          <a:ea typeface="+mn-ea"/>
                          <a:hlinkClick r:id="rId21" action="ppaction://hlinksldjump">
                            <a:extLst>
                              <a:ext uri="{A12FA001-AC4F-418D-AE19-62706E023703}">
                                <ahyp:hlinkClr xmlns:ahyp="http://schemas.microsoft.com/office/drawing/2018/hyperlinkcolor" val="tx"/>
                              </a:ext>
                            </a:extLst>
                          </a:hlinkClick>
                        </a:rPr>
                        <a:t>8-1-1. </a:t>
                      </a:r>
                      <a:r>
                        <a:rPr kumimoji="1" lang="ja-JP" altLang="en-US" sz="1000" u="sng" baseline="0" dirty="0">
                          <a:solidFill>
                            <a:schemeClr val="tx1"/>
                          </a:solidFill>
                          <a:uFill>
                            <a:solidFill>
                              <a:schemeClr val="bg1"/>
                            </a:solidFill>
                          </a:uFill>
                          <a:latin typeface="+mn-ea"/>
                          <a:ea typeface="+mn-ea"/>
                          <a:hlinkClick r:id="rId21" action="ppaction://hlinksldjump">
                            <a:extLst>
                              <a:ext uri="{A12FA001-AC4F-418D-AE19-62706E023703}">
                                <ahyp:hlinkClr xmlns:ahyp="http://schemas.microsoft.com/office/drawing/2018/hyperlinkcolor" val="tx"/>
                              </a:ext>
                            </a:extLst>
                          </a:hlinkClick>
                        </a:rPr>
                        <a:t>セキュリティ対策基準の概要</a:t>
                      </a:r>
                      <a:endParaRPr kumimoji="1" lang="ja-JP" altLang="en-US" sz="1000" u="sng" baseline="0" dirty="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21417908"/>
                  </a:ext>
                </a:extLst>
              </a:tr>
              <a:tr h="0">
                <a:tc>
                  <a:txBody>
                    <a:bodyPr/>
                    <a:lstStyle/>
                    <a:p>
                      <a:r>
                        <a:rPr kumimoji="1" lang="ja-JP" altLang="en-US" sz="1000" u="sng" baseline="0" dirty="0">
                          <a:solidFill>
                            <a:schemeClr val="tx1"/>
                          </a:solidFill>
                          <a:uFill>
                            <a:solidFill>
                              <a:schemeClr val="bg1"/>
                            </a:solidFill>
                          </a:uFill>
                          <a:latin typeface="+mn-ea"/>
                          <a:ea typeface="+mn-ea"/>
                          <a:hlinkClick r:id="rId22" action="ppaction://hlinksldjump">
                            <a:extLst>
                              <a:ext uri="{A12FA001-AC4F-418D-AE19-62706E023703}">
                                <ahyp:hlinkClr xmlns:ahyp="http://schemas.microsoft.com/office/drawing/2018/hyperlinkcolor" val="tx"/>
                              </a:ext>
                            </a:extLst>
                          </a:hlinkClick>
                        </a:rPr>
                        <a:t>　　</a:t>
                      </a:r>
                      <a:r>
                        <a:rPr kumimoji="1" lang="en-US" altLang="ja-JP" sz="1000" u="sng" baseline="0" dirty="0">
                          <a:solidFill>
                            <a:schemeClr val="tx1"/>
                          </a:solidFill>
                          <a:uFill>
                            <a:solidFill>
                              <a:schemeClr val="bg1"/>
                            </a:solidFill>
                          </a:uFill>
                          <a:latin typeface="+mn-ea"/>
                          <a:ea typeface="+mn-ea"/>
                          <a:hlinkClick r:id="rId23" action="ppaction://hlinksldjump">
                            <a:extLst>
                              <a:ext uri="{A12FA001-AC4F-418D-AE19-62706E023703}">
                                <ahyp:hlinkClr xmlns:ahyp="http://schemas.microsoft.com/office/drawing/2018/hyperlinkcolor" val="tx"/>
                              </a:ext>
                            </a:extLst>
                          </a:hlinkClick>
                        </a:rPr>
                        <a:t>8-1-2. </a:t>
                      </a:r>
                      <a:r>
                        <a:rPr kumimoji="1" lang="ja-JP" altLang="en-US" sz="1000" u="sng" baseline="0" dirty="0">
                          <a:solidFill>
                            <a:schemeClr val="tx1"/>
                          </a:solidFill>
                          <a:uFill>
                            <a:solidFill>
                              <a:schemeClr val="bg1"/>
                            </a:solidFill>
                          </a:uFill>
                          <a:hlinkClick r:id="rId23" action="ppaction://hlinksldjump">
                            <a:extLst>
                              <a:ext uri="{A12FA001-AC4F-418D-AE19-62706E023703}">
                                <ahyp:hlinkClr xmlns:ahyp="http://schemas.microsoft.com/office/drawing/2018/hyperlinkcolor" val="tx"/>
                              </a:ext>
                            </a:extLst>
                          </a:hlinkClick>
                        </a:rPr>
                        <a:t>対策基準策定のアプローチ方法</a:t>
                      </a:r>
                      <a:endParaRPr kumimoji="1" lang="ja-JP" altLang="en-US" sz="1000" u="sng" baseline="0" dirty="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28484820"/>
                  </a:ext>
                </a:extLst>
              </a:tr>
              <a:tr h="0">
                <a:tc>
                  <a:txBody>
                    <a:bodyPr/>
                    <a:lstStyle/>
                    <a:p>
                      <a:r>
                        <a:rPr lang="ja-JP" altLang="en-US" sz="1000" b="1" u="sng" baseline="0" dirty="0">
                          <a:solidFill>
                            <a:schemeClr val="accent1">
                              <a:lumMod val="50000"/>
                            </a:schemeClr>
                          </a:solidFill>
                          <a:uFill>
                            <a:solidFill>
                              <a:schemeClr val="bg1"/>
                            </a:solidFill>
                          </a:uFill>
                          <a:latin typeface="+mn-ea"/>
                          <a:ea typeface="+mn-ea"/>
                          <a:hlinkClick r:id="rId24" action="ppaction://hlinksldjump">
                            <a:extLst>
                              <a:ext uri="{A12FA001-AC4F-418D-AE19-62706E023703}">
                                <ahyp:hlinkClr xmlns:ahyp="http://schemas.microsoft.com/office/drawing/2018/hyperlinkcolor" val="tx"/>
                              </a:ext>
                            </a:extLst>
                          </a:hlinkClick>
                        </a:rPr>
                        <a:t>第</a:t>
                      </a:r>
                      <a:r>
                        <a:rPr lang="en-US" altLang="ja-JP" sz="1000" b="1" u="sng" baseline="0" dirty="0">
                          <a:solidFill>
                            <a:schemeClr val="accent1">
                              <a:lumMod val="50000"/>
                            </a:schemeClr>
                          </a:solidFill>
                          <a:uFill>
                            <a:solidFill>
                              <a:schemeClr val="bg1"/>
                            </a:solidFill>
                          </a:uFill>
                          <a:latin typeface="+mn-ea"/>
                          <a:ea typeface="+mn-ea"/>
                          <a:hlinkClick r:id="rId24" action="ppaction://hlinksldjump">
                            <a:extLst>
                              <a:ext uri="{A12FA001-AC4F-418D-AE19-62706E023703}">
                                <ahyp:hlinkClr xmlns:ahyp="http://schemas.microsoft.com/office/drawing/2018/hyperlinkcolor" val="tx"/>
                              </a:ext>
                            </a:extLst>
                          </a:hlinkClick>
                        </a:rPr>
                        <a:t>9</a:t>
                      </a:r>
                      <a:r>
                        <a:rPr lang="ja-JP" altLang="en-US" sz="1000" b="1" u="sng" baseline="0" dirty="0">
                          <a:solidFill>
                            <a:schemeClr val="accent1">
                              <a:lumMod val="50000"/>
                            </a:schemeClr>
                          </a:solidFill>
                          <a:uFill>
                            <a:solidFill>
                              <a:schemeClr val="bg1"/>
                            </a:solidFill>
                          </a:uFill>
                          <a:latin typeface="+mn-ea"/>
                          <a:ea typeface="+mn-ea"/>
                          <a:hlinkClick r:id="rId24" action="ppaction://hlinksldjump">
                            <a:extLst>
                              <a:ext uri="{A12FA001-AC4F-418D-AE19-62706E023703}">
                                <ahyp:hlinkClr xmlns:ahyp="http://schemas.microsoft.com/office/drawing/2018/hyperlinkcolor" val="tx"/>
                              </a:ext>
                            </a:extLst>
                          </a:hlinkClick>
                        </a:rPr>
                        <a:t>章</a:t>
                      </a:r>
                      <a:r>
                        <a:rPr lang="en-US" altLang="ja-JP" sz="1000" b="1" u="sng" baseline="0" dirty="0">
                          <a:solidFill>
                            <a:schemeClr val="accent1">
                              <a:lumMod val="50000"/>
                            </a:schemeClr>
                          </a:solidFill>
                          <a:uFill>
                            <a:solidFill>
                              <a:schemeClr val="bg1"/>
                            </a:solidFill>
                          </a:uFill>
                          <a:latin typeface="+mn-ea"/>
                          <a:ea typeface="+mn-ea"/>
                          <a:hlinkClick r:id="rId24" action="ppaction://hlinksldjump">
                            <a:extLst>
                              <a:ext uri="{A12FA001-AC4F-418D-AE19-62706E023703}">
                                <ahyp:hlinkClr xmlns:ahyp="http://schemas.microsoft.com/office/drawing/2018/hyperlinkcolor" val="tx"/>
                              </a:ext>
                            </a:extLst>
                          </a:hlinkClick>
                        </a:rPr>
                        <a:t>. </a:t>
                      </a:r>
                      <a:r>
                        <a:rPr lang="ja-JP" altLang="en-US" sz="1000" b="1" u="sng" baseline="0" dirty="0">
                          <a:solidFill>
                            <a:schemeClr val="accent1">
                              <a:lumMod val="50000"/>
                            </a:schemeClr>
                          </a:solidFill>
                          <a:uFill>
                            <a:solidFill>
                              <a:schemeClr val="bg1"/>
                            </a:solidFill>
                          </a:uFill>
                          <a:latin typeface="+mn-ea"/>
                          <a:ea typeface="+mn-ea"/>
                          <a:hlinkClick r:id="rId24" action="ppaction://hlinksldjump">
                            <a:extLst>
                              <a:ext uri="{A12FA001-AC4F-418D-AE19-62706E023703}">
                                <ahyp:hlinkClr xmlns:ahyp="http://schemas.microsoft.com/office/drawing/2018/hyperlinkcolor" val="tx"/>
                              </a:ext>
                            </a:extLst>
                          </a:hlinkClick>
                        </a:rPr>
                        <a:t>管理策のテーマと属性</a:t>
                      </a:r>
                      <a:endParaRPr lang="ja-JP" altLang="en-US" sz="1000" b="1" u="sng" baseline="0" dirty="0">
                        <a:solidFill>
                          <a:schemeClr val="accent1">
                            <a:lumMod val="50000"/>
                          </a:schemeClr>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18651689"/>
                  </a:ext>
                </a:extLst>
              </a:tr>
              <a:tr h="0">
                <a:tc>
                  <a:txBody>
                    <a:bodyPr/>
                    <a:lstStyle/>
                    <a:p>
                      <a:r>
                        <a:rPr kumimoji="1" lang="ja-JP" altLang="en-US" sz="1000" u="sng" baseline="0" dirty="0">
                          <a:solidFill>
                            <a:schemeClr val="tx1"/>
                          </a:solidFill>
                          <a:uFill>
                            <a:solidFill>
                              <a:schemeClr val="bg1"/>
                            </a:solidFill>
                          </a:uFill>
                          <a:latin typeface="+mn-ea"/>
                          <a:ea typeface="+mn-ea"/>
                          <a:hlinkClick r:id="rId25" action="ppaction://hlinksldjump">
                            <a:extLst>
                              <a:ext uri="{A12FA001-AC4F-418D-AE19-62706E023703}">
                                <ahyp:hlinkClr xmlns:ahyp="http://schemas.microsoft.com/office/drawing/2018/hyperlinkcolor" val="tx"/>
                              </a:ext>
                            </a:extLst>
                          </a:hlinkClick>
                        </a:rPr>
                        <a:t>　</a:t>
                      </a:r>
                      <a:r>
                        <a:rPr kumimoji="1" lang="en-US" altLang="ja-JP" sz="1000" u="sng" baseline="0" dirty="0">
                          <a:solidFill>
                            <a:schemeClr val="tx1"/>
                          </a:solidFill>
                          <a:uFill>
                            <a:solidFill>
                              <a:schemeClr val="bg1"/>
                            </a:solidFill>
                          </a:uFill>
                          <a:latin typeface="+mn-ea"/>
                          <a:ea typeface="+mn-ea"/>
                          <a:hlinkClick r:id="rId26" action="ppaction://hlinksldjump">
                            <a:extLst>
                              <a:ext uri="{A12FA001-AC4F-418D-AE19-62706E023703}">
                                <ahyp:hlinkClr xmlns:ahyp="http://schemas.microsoft.com/office/drawing/2018/hyperlinkcolor" val="tx"/>
                              </a:ext>
                            </a:extLst>
                          </a:hlinkClick>
                        </a:rPr>
                        <a:t>9-1. </a:t>
                      </a:r>
                      <a:r>
                        <a:rPr kumimoji="1" lang="ja-JP" altLang="en-US" sz="1000" b="0" i="0" u="sng" kern="1200" baseline="0" dirty="0">
                          <a:solidFill>
                            <a:schemeClr val="tx1"/>
                          </a:solidFill>
                          <a:effectLst/>
                          <a:uFill>
                            <a:solidFill>
                              <a:schemeClr val="bg1"/>
                            </a:solidFill>
                          </a:uFill>
                          <a:latin typeface="+mn-lt"/>
                          <a:ea typeface="+mn-ea"/>
                          <a:cs typeface="+mn-cs"/>
                          <a:hlinkClick r:id="rId26" action="ppaction://hlinksldjump">
                            <a:extLst>
                              <a:ext uri="{A12FA001-AC4F-418D-AE19-62706E023703}">
                                <ahyp:hlinkClr xmlns:ahyp="http://schemas.microsoft.com/office/drawing/2018/hyperlinkcolor" val="tx"/>
                              </a:ext>
                            </a:extLst>
                          </a:hlinkClick>
                        </a:rPr>
                        <a:t>管理策の分類と構成</a:t>
                      </a:r>
                      <a:endParaRPr kumimoji="1" lang="ja-JP" altLang="en-US" sz="1000" u="sng" baseline="0" dirty="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4951246"/>
                  </a:ext>
                </a:extLst>
              </a:tr>
              <a:tr h="0">
                <a:tc>
                  <a:txBody>
                    <a:bodyPr/>
                    <a:lstStyle/>
                    <a:p>
                      <a:r>
                        <a:rPr kumimoji="1" lang="ja-JP" altLang="en-US" sz="1000" u="sng" baseline="0" dirty="0">
                          <a:solidFill>
                            <a:schemeClr val="tx1"/>
                          </a:solidFill>
                          <a:uFill>
                            <a:solidFill>
                              <a:schemeClr val="bg1"/>
                            </a:solidFill>
                          </a:uFill>
                          <a:latin typeface="+mn-ea"/>
                          <a:ea typeface="+mn-ea"/>
                          <a:hlinkClick r:id="rId27" action="ppaction://hlinksldjump">
                            <a:extLst>
                              <a:ext uri="{A12FA001-AC4F-418D-AE19-62706E023703}">
                                <ahyp:hlinkClr xmlns:ahyp="http://schemas.microsoft.com/office/drawing/2018/hyperlinkcolor" val="tx"/>
                              </a:ext>
                            </a:extLst>
                          </a:hlinkClick>
                        </a:rPr>
                        <a:t>　　</a:t>
                      </a:r>
                      <a:r>
                        <a:rPr kumimoji="1" lang="it-IT" altLang="ja-JP" sz="1000" u="none" baseline="0" dirty="0">
                          <a:solidFill>
                            <a:schemeClr val="tx1"/>
                          </a:solidFill>
                          <a:uFill>
                            <a:solidFill>
                              <a:schemeClr val="bg1"/>
                            </a:solidFill>
                          </a:uFill>
                          <a:latin typeface="+mn-ea"/>
                          <a:ea typeface="+mn-ea"/>
                          <a:hlinkClick r:id="rId26" action="ppaction://hlinksldjump">
                            <a:extLst>
                              <a:ext uri="{A12FA001-AC4F-418D-AE19-62706E023703}">
                                <ahyp:hlinkClr xmlns:ahyp="http://schemas.microsoft.com/office/drawing/2018/hyperlinkcolor" val="tx"/>
                              </a:ext>
                            </a:extLst>
                          </a:hlinkClick>
                        </a:rPr>
                        <a:t>9-1-1. </a:t>
                      </a:r>
                      <a:r>
                        <a:rPr kumimoji="1" lang="ja-JP" altLang="it-IT" sz="1000" u="none" baseline="0" dirty="0">
                          <a:solidFill>
                            <a:schemeClr val="tx1"/>
                          </a:solidFill>
                          <a:uFill>
                            <a:solidFill>
                              <a:schemeClr val="bg1"/>
                            </a:solidFill>
                          </a:uFill>
                          <a:latin typeface="+mn-ea"/>
                          <a:ea typeface="+mn-ea"/>
                          <a:hlinkClick r:id="rId26" action="ppaction://hlinksldjump">
                            <a:extLst>
                              <a:ext uri="{A12FA001-AC4F-418D-AE19-62706E023703}">
                                <ahyp:hlinkClr xmlns:ahyp="http://schemas.microsoft.com/office/drawing/2018/hyperlinkcolor" val="tx"/>
                              </a:ext>
                            </a:extLst>
                          </a:hlinkClick>
                        </a:rPr>
                        <a:t>管理策：</a:t>
                      </a:r>
                      <a:r>
                        <a:rPr kumimoji="1" lang="it-IT" altLang="ja-JP" sz="1000" u="none" baseline="0" dirty="0">
                          <a:solidFill>
                            <a:schemeClr val="tx1"/>
                          </a:solidFill>
                          <a:uFill>
                            <a:solidFill>
                              <a:schemeClr val="bg1"/>
                            </a:solidFill>
                          </a:uFill>
                          <a:latin typeface="+mn-ea"/>
                          <a:ea typeface="+mn-ea"/>
                          <a:hlinkClick r:id="rId26" action="ppaction://hlinksldjump">
                            <a:extLst>
                              <a:ext uri="{A12FA001-AC4F-418D-AE19-62706E023703}">
                                <ahyp:hlinkClr xmlns:ahyp="http://schemas.microsoft.com/office/drawing/2018/hyperlinkcolor" val="tx"/>
                              </a:ext>
                            </a:extLst>
                          </a:hlinkClick>
                        </a:rPr>
                        <a:t>ISO/IEC 27002</a:t>
                      </a:r>
                      <a:endParaRPr kumimoji="1" lang="en-US" altLang="ja-JP" sz="1000" u="none" baseline="0" dirty="0">
                        <a:solidFill>
                          <a:schemeClr val="tx1"/>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8815707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chemeClr val="tx1"/>
                          </a:solidFill>
                          <a:effectLst/>
                          <a:uLnTx/>
                          <a:uFill>
                            <a:solidFill>
                              <a:prstClr val="white"/>
                            </a:solidFill>
                          </a:uFill>
                          <a:latin typeface="メイリオ"/>
                          <a:ea typeface="メイリオ"/>
                          <a:cs typeface="+mn-cs"/>
                        </a:rPr>
                        <a:t>　　</a:t>
                      </a:r>
                      <a:r>
                        <a:rPr kumimoji="1" lang="en-US" altLang="ja-JP" sz="1000" b="0" i="0" u="none" strike="noStrike" kern="1200" cap="none" spc="0" normalizeH="0" baseline="0" noProof="0" dirty="0">
                          <a:ln>
                            <a:noFill/>
                          </a:ln>
                          <a:solidFill>
                            <a:schemeClr val="tx1"/>
                          </a:solidFill>
                          <a:effectLst/>
                          <a:uLnTx/>
                          <a:uFill>
                            <a:solidFill>
                              <a:prstClr val="white"/>
                            </a:solidFill>
                          </a:uFill>
                          <a:latin typeface="+mn-lt"/>
                          <a:ea typeface="+mn-ea"/>
                          <a:cs typeface="+mn-cs"/>
                          <a:hlinkClick r:id="rId28" action="ppaction://hlinksldjump">
                            <a:extLst>
                              <a:ext uri="{A12FA001-AC4F-418D-AE19-62706E023703}">
                                <ahyp:hlinkClr xmlns:ahyp="http://schemas.microsoft.com/office/drawing/2018/hyperlinkcolor" val="tx"/>
                              </a:ext>
                            </a:extLst>
                          </a:hlinkClick>
                        </a:rPr>
                        <a:t>9-1-2. </a:t>
                      </a:r>
                      <a:r>
                        <a:rPr kumimoji="1" lang="ja-JP" altLang="en-US" sz="1000" b="0" i="0" u="none" strike="noStrike" kern="1200" cap="none" spc="0" normalizeH="0" baseline="0" noProof="0" dirty="0">
                          <a:ln>
                            <a:noFill/>
                          </a:ln>
                          <a:solidFill>
                            <a:schemeClr val="tx1"/>
                          </a:solidFill>
                          <a:effectLst/>
                          <a:uLnTx/>
                          <a:uFill>
                            <a:solidFill>
                              <a:prstClr val="white"/>
                            </a:solidFill>
                          </a:uFill>
                          <a:latin typeface="+mn-lt"/>
                          <a:ea typeface="+mn-ea"/>
                          <a:cs typeface="+mn-cs"/>
                          <a:hlinkClick r:id="rId28" action="ppaction://hlinksldjump">
                            <a:extLst>
                              <a:ext uri="{A12FA001-AC4F-418D-AE19-62706E023703}">
                                <ahyp:hlinkClr xmlns:ahyp="http://schemas.microsoft.com/office/drawing/2018/hyperlinkcolor" val="tx"/>
                              </a:ext>
                            </a:extLst>
                          </a:hlinkClick>
                        </a:rPr>
                        <a:t>管理策のテーマと属性</a:t>
                      </a:r>
                      <a:endParaRPr kumimoji="1" lang="ja-JP" altLang="en-US" sz="1000" b="0" i="0" u="none" strike="noStrike" kern="1200" cap="none" spc="0" normalizeH="0" baseline="0" noProof="0" dirty="0">
                        <a:ln>
                          <a:noFill/>
                        </a:ln>
                        <a:solidFill>
                          <a:schemeClr val="tx1"/>
                        </a:solidFill>
                        <a:effectLst/>
                        <a:uLnTx/>
                        <a:uFill>
                          <a:solidFill>
                            <a:prstClr val="white"/>
                          </a:solidFill>
                        </a:uFill>
                        <a:latin typeface="+mn-lt"/>
                        <a:ea typeface="+mn-ea"/>
                        <a:cs typeface="+mn-cs"/>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0979177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00" b="1" u="sng" baseline="0" dirty="0">
                          <a:solidFill>
                            <a:schemeClr val="accent1">
                              <a:lumMod val="50000"/>
                            </a:schemeClr>
                          </a:solidFill>
                          <a:uFill>
                            <a:solidFill>
                              <a:schemeClr val="bg1"/>
                            </a:solidFill>
                          </a:uFill>
                          <a:latin typeface="+mn-ea"/>
                          <a:ea typeface="+mn-ea"/>
                          <a:hlinkClick r:id="rId29" action="ppaction://hlinksldjump">
                            <a:extLst>
                              <a:ext uri="{A12FA001-AC4F-418D-AE19-62706E023703}">
                                <ahyp:hlinkClr xmlns:ahyp="http://schemas.microsoft.com/office/drawing/2018/hyperlinkcolor" val="tx"/>
                              </a:ext>
                            </a:extLst>
                          </a:hlinkClick>
                        </a:rPr>
                        <a:t>第</a:t>
                      </a:r>
                      <a:r>
                        <a:rPr lang="en-US" altLang="ja-JP" sz="1000" b="1" u="sng" baseline="0" dirty="0">
                          <a:solidFill>
                            <a:schemeClr val="accent1">
                              <a:lumMod val="50000"/>
                            </a:schemeClr>
                          </a:solidFill>
                          <a:uFill>
                            <a:solidFill>
                              <a:schemeClr val="bg1"/>
                            </a:solidFill>
                          </a:uFill>
                          <a:latin typeface="+mn-ea"/>
                          <a:ea typeface="+mn-ea"/>
                          <a:hlinkClick r:id="rId29" action="ppaction://hlinksldjump">
                            <a:extLst>
                              <a:ext uri="{A12FA001-AC4F-418D-AE19-62706E023703}">
                                <ahyp:hlinkClr xmlns:ahyp="http://schemas.microsoft.com/office/drawing/2018/hyperlinkcolor" val="tx"/>
                              </a:ext>
                            </a:extLst>
                          </a:hlinkClick>
                        </a:rPr>
                        <a:t>10</a:t>
                      </a:r>
                      <a:r>
                        <a:rPr lang="ja-JP" altLang="en-US" sz="1000" b="1" u="sng" baseline="0" dirty="0">
                          <a:solidFill>
                            <a:schemeClr val="accent1">
                              <a:lumMod val="50000"/>
                            </a:schemeClr>
                          </a:solidFill>
                          <a:uFill>
                            <a:solidFill>
                              <a:schemeClr val="bg1"/>
                            </a:solidFill>
                          </a:uFill>
                          <a:latin typeface="+mn-ea"/>
                          <a:ea typeface="+mn-ea"/>
                          <a:hlinkClick r:id="rId29" action="ppaction://hlinksldjump">
                            <a:extLst>
                              <a:ext uri="{A12FA001-AC4F-418D-AE19-62706E023703}">
                                <ahyp:hlinkClr xmlns:ahyp="http://schemas.microsoft.com/office/drawing/2018/hyperlinkcolor" val="tx"/>
                              </a:ext>
                            </a:extLst>
                          </a:hlinkClick>
                        </a:rPr>
                        <a:t>章</a:t>
                      </a:r>
                      <a:r>
                        <a:rPr lang="en-US" altLang="ja-JP" sz="1000" b="1" u="sng" baseline="0" dirty="0">
                          <a:solidFill>
                            <a:schemeClr val="accent1">
                              <a:lumMod val="50000"/>
                            </a:schemeClr>
                          </a:solidFill>
                          <a:uFill>
                            <a:solidFill>
                              <a:schemeClr val="bg1"/>
                            </a:solidFill>
                          </a:uFill>
                          <a:latin typeface="+mn-ea"/>
                          <a:ea typeface="+mn-ea"/>
                          <a:hlinkClick r:id="rId29" action="ppaction://hlinksldjump">
                            <a:extLst>
                              <a:ext uri="{A12FA001-AC4F-418D-AE19-62706E023703}">
                                <ahyp:hlinkClr xmlns:ahyp="http://schemas.microsoft.com/office/drawing/2018/hyperlinkcolor" val="tx"/>
                              </a:ext>
                            </a:extLst>
                          </a:hlinkClick>
                        </a:rPr>
                        <a:t>.</a:t>
                      </a:r>
                      <a:r>
                        <a:rPr lang="ja-JP" altLang="en-US" sz="1000" b="1" u="sng" baseline="0" dirty="0">
                          <a:solidFill>
                            <a:schemeClr val="accent1">
                              <a:lumMod val="50000"/>
                            </a:schemeClr>
                          </a:solidFill>
                          <a:uFill>
                            <a:solidFill>
                              <a:schemeClr val="bg1"/>
                            </a:solidFill>
                          </a:uFill>
                          <a:latin typeface="+mn-ea"/>
                          <a:ea typeface="+mn-ea"/>
                          <a:hlinkClick r:id="rId29" action="ppaction://hlinksldjump">
                            <a:extLst>
                              <a:ext uri="{A12FA001-AC4F-418D-AE19-62706E023703}">
                                <ahyp:hlinkClr xmlns:ahyp="http://schemas.microsoft.com/office/drawing/2018/hyperlinkcolor" val="tx"/>
                              </a:ext>
                            </a:extLst>
                          </a:hlinkClick>
                        </a:rPr>
                        <a:t> 脅威、脆弱性、リスクの定義と関係性</a:t>
                      </a:r>
                      <a:endParaRPr lang="ja-JP" altLang="en-US" sz="1000" b="1" u="sng" baseline="0" dirty="0">
                        <a:solidFill>
                          <a:schemeClr val="accent1">
                            <a:lumMod val="50000"/>
                          </a:schemeClr>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2032020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
                            <a:solidFill>
                              <a:prstClr val="white"/>
                            </a:solidFill>
                          </a:uFill>
                          <a:latin typeface="+mn-lt"/>
                          <a:ea typeface="+mn-ea"/>
                          <a:cs typeface="+mn-cs"/>
                        </a:rPr>
                        <a:t>　</a:t>
                      </a:r>
                      <a:r>
                        <a:rPr kumimoji="1" lang="en-US" altLang="ja-JP" sz="1000" b="0" i="0" u="none" strike="noStrike" kern="1200" cap="none" spc="0" normalizeH="0" baseline="0" noProof="0" dirty="0">
                          <a:ln>
                            <a:noFill/>
                          </a:ln>
                          <a:solidFill>
                            <a:schemeClr val="tx1"/>
                          </a:solidFill>
                          <a:effectLst/>
                          <a:uLnTx/>
                          <a:uFill>
                            <a:solidFill>
                              <a:prstClr val="white"/>
                            </a:solidFill>
                          </a:uFill>
                          <a:latin typeface="+mn-lt"/>
                          <a:ea typeface="+mn-ea"/>
                          <a:cs typeface="+mn-cs"/>
                          <a:hlinkClick r:id="rId30" action="ppaction://hlinksldjump">
                            <a:extLst>
                              <a:ext uri="{A12FA001-AC4F-418D-AE19-62706E023703}">
                                <ahyp:hlinkClr xmlns:ahyp="http://schemas.microsoft.com/office/drawing/2018/hyperlinkcolor" val="tx"/>
                              </a:ext>
                            </a:extLst>
                          </a:hlinkClick>
                        </a:rPr>
                        <a:t>10-1. </a:t>
                      </a:r>
                      <a:r>
                        <a:rPr kumimoji="1" lang="ja-JP" altLang="en-US" sz="1000" b="0" i="0" u="none" strike="noStrike" kern="1200" cap="none" spc="0" normalizeH="0" baseline="0" noProof="0" dirty="0">
                          <a:ln>
                            <a:noFill/>
                          </a:ln>
                          <a:solidFill>
                            <a:schemeClr val="tx1"/>
                          </a:solidFill>
                          <a:effectLst/>
                          <a:uLnTx/>
                          <a:uFill>
                            <a:solidFill>
                              <a:prstClr val="white"/>
                            </a:solidFill>
                          </a:uFill>
                          <a:latin typeface="+mn-lt"/>
                          <a:ea typeface="+mn-ea"/>
                          <a:cs typeface="+mn-cs"/>
                          <a:hlinkClick r:id="rId30" action="ppaction://hlinksldjump">
                            <a:extLst>
                              <a:ext uri="{A12FA001-AC4F-418D-AE19-62706E023703}">
                                <ahyp:hlinkClr xmlns:ahyp="http://schemas.microsoft.com/office/drawing/2018/hyperlinkcolor" val="tx"/>
                              </a:ext>
                            </a:extLst>
                          </a:hlinkClick>
                        </a:rPr>
                        <a:t>用語の定義および関係性と識別方法</a:t>
                      </a:r>
                      <a:endParaRPr kumimoji="1" lang="en-US" altLang="ja-JP" sz="1000" b="0" i="0" u="none" strike="noStrike" kern="1200" cap="none" spc="0" normalizeH="0" baseline="0" noProof="0" dirty="0">
                        <a:ln>
                          <a:noFill/>
                        </a:ln>
                        <a:solidFill>
                          <a:schemeClr val="tx1"/>
                        </a:solidFill>
                        <a:effectLst/>
                        <a:uLnTx/>
                        <a:uFill>
                          <a:solidFill>
                            <a:prstClr val="white"/>
                          </a:solidFill>
                        </a:uFill>
                        <a:latin typeface="+mn-lt"/>
                        <a:ea typeface="+mn-ea"/>
                        <a:cs typeface="+mn-cs"/>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297902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
                            <a:solidFill>
                              <a:prstClr val="white"/>
                            </a:solidFill>
                          </a:uFill>
                          <a:latin typeface="+mn-lt"/>
                          <a:ea typeface="+mn-ea"/>
                          <a:cs typeface="+mn-cs"/>
                        </a:rPr>
                        <a:t>　　</a:t>
                      </a:r>
                      <a:r>
                        <a:rPr kumimoji="1" lang="en-US" altLang="ja-JP" sz="1000" b="0" i="0" u="none" strike="noStrike" kern="1200" cap="none" spc="0" normalizeH="0" baseline="0" noProof="0" dirty="0">
                          <a:ln>
                            <a:noFill/>
                          </a:ln>
                          <a:solidFill>
                            <a:schemeClr val="tx1"/>
                          </a:solidFill>
                          <a:effectLst/>
                          <a:uLnTx/>
                          <a:uFill>
                            <a:solidFill>
                              <a:prstClr val="white"/>
                            </a:solidFill>
                          </a:uFill>
                          <a:latin typeface="+mn-lt"/>
                          <a:ea typeface="+mn-ea"/>
                          <a:cs typeface="+mn-cs"/>
                          <a:hlinkClick r:id="rId30" action="ppaction://hlinksldjump">
                            <a:extLst>
                              <a:ext uri="{A12FA001-AC4F-418D-AE19-62706E023703}">
                                <ahyp:hlinkClr xmlns:ahyp="http://schemas.microsoft.com/office/drawing/2018/hyperlinkcolor" val="tx"/>
                              </a:ext>
                            </a:extLst>
                          </a:hlinkClick>
                        </a:rPr>
                        <a:t>10-1-1. </a:t>
                      </a:r>
                      <a:r>
                        <a:rPr kumimoji="1" lang="ja-JP" altLang="en-US" sz="1000" b="0" i="0" u="none" strike="noStrike" kern="1200" cap="none" spc="0" normalizeH="0" baseline="0" noProof="0" dirty="0">
                          <a:ln>
                            <a:noFill/>
                          </a:ln>
                          <a:solidFill>
                            <a:schemeClr val="tx1"/>
                          </a:solidFill>
                          <a:effectLst/>
                          <a:uLnTx/>
                          <a:uFill>
                            <a:solidFill>
                              <a:prstClr val="white"/>
                            </a:solidFill>
                          </a:uFill>
                          <a:latin typeface="+mn-lt"/>
                          <a:ea typeface="+mn-ea"/>
                          <a:cs typeface="+mn-cs"/>
                          <a:hlinkClick r:id="rId30" action="ppaction://hlinksldjump">
                            <a:extLst>
                              <a:ext uri="{A12FA001-AC4F-418D-AE19-62706E023703}">
                                <ahyp:hlinkClr xmlns:ahyp="http://schemas.microsoft.com/office/drawing/2018/hyperlinkcolor" val="tx"/>
                              </a:ext>
                            </a:extLst>
                          </a:hlinkClick>
                        </a:rPr>
                        <a:t>用語の定義と関係性</a:t>
                      </a:r>
                      <a:endParaRPr kumimoji="1" lang="ja-JP" altLang="en-US" sz="1000" b="0" i="0" u="none" strike="noStrike" kern="1200" cap="none" spc="0" normalizeH="0" baseline="0" noProof="0" dirty="0">
                        <a:ln>
                          <a:noFill/>
                        </a:ln>
                        <a:solidFill>
                          <a:schemeClr val="tx1"/>
                        </a:solidFill>
                        <a:effectLst/>
                        <a:uLnTx/>
                        <a:uFill>
                          <a:solidFill>
                            <a:prstClr val="white"/>
                          </a:solidFill>
                        </a:uFill>
                        <a:latin typeface="+mn-lt"/>
                        <a:ea typeface="+mn-ea"/>
                        <a:cs typeface="+mn-cs"/>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99179111"/>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
                            <a:solidFill>
                              <a:prstClr val="white"/>
                            </a:solidFill>
                          </a:uFill>
                          <a:latin typeface="+mn-lt"/>
                          <a:ea typeface="+mn-ea"/>
                          <a:cs typeface="+mn-cs"/>
                        </a:rPr>
                        <a:t>　　</a:t>
                      </a:r>
                      <a:r>
                        <a:rPr kumimoji="1" lang="en-US" altLang="ja-JP" sz="1000" b="0" i="0" u="none" strike="noStrike" kern="1200" cap="none" spc="0" normalizeH="0" baseline="0" noProof="0" dirty="0">
                          <a:ln>
                            <a:noFill/>
                          </a:ln>
                          <a:solidFill>
                            <a:schemeClr val="tx1"/>
                          </a:solidFill>
                          <a:effectLst/>
                          <a:uLnTx/>
                          <a:uFill>
                            <a:solidFill>
                              <a:prstClr val="white"/>
                            </a:solidFill>
                          </a:uFill>
                          <a:latin typeface="+mn-lt"/>
                          <a:ea typeface="+mn-ea"/>
                          <a:cs typeface="+mn-cs"/>
                          <a:hlinkClick r:id="rId31" action="ppaction://hlinksldjump">
                            <a:extLst>
                              <a:ext uri="{A12FA001-AC4F-418D-AE19-62706E023703}">
                                <ahyp:hlinkClr xmlns:ahyp="http://schemas.microsoft.com/office/drawing/2018/hyperlinkcolor" val="tx"/>
                              </a:ext>
                            </a:extLst>
                          </a:hlinkClick>
                        </a:rPr>
                        <a:t>10-1-2. </a:t>
                      </a:r>
                      <a:r>
                        <a:rPr kumimoji="1" lang="ja-JP" altLang="en-US" sz="1000" b="0" i="0" u="none" strike="noStrike" kern="1200" cap="none" spc="0" normalizeH="0" baseline="0" noProof="0" dirty="0">
                          <a:ln>
                            <a:noFill/>
                          </a:ln>
                          <a:solidFill>
                            <a:schemeClr val="tx1"/>
                          </a:solidFill>
                          <a:effectLst/>
                          <a:uLnTx/>
                          <a:uFill>
                            <a:solidFill>
                              <a:prstClr val="white"/>
                            </a:solidFill>
                          </a:uFill>
                          <a:latin typeface="+mn-lt"/>
                          <a:ea typeface="+mn-ea"/>
                          <a:cs typeface="+mn-cs"/>
                          <a:hlinkClick r:id="rId31" action="ppaction://hlinksldjump">
                            <a:extLst>
                              <a:ext uri="{A12FA001-AC4F-418D-AE19-62706E023703}">
                                <ahyp:hlinkClr xmlns:ahyp="http://schemas.microsoft.com/office/drawing/2018/hyperlinkcolor" val="tx"/>
                              </a:ext>
                            </a:extLst>
                          </a:hlinkClick>
                        </a:rPr>
                        <a:t>脅威の識別</a:t>
                      </a:r>
                      <a:endParaRPr kumimoji="1" lang="ja-JP" altLang="en-US" sz="1000" b="0" i="0" u="none" strike="noStrike" kern="1200" cap="none" spc="0" normalizeH="0" baseline="0" noProof="0" dirty="0">
                        <a:ln>
                          <a:noFill/>
                        </a:ln>
                        <a:solidFill>
                          <a:schemeClr val="tx1"/>
                        </a:solidFill>
                        <a:effectLst/>
                        <a:uLnTx/>
                        <a:uFill>
                          <a:solidFill>
                            <a:prstClr val="white"/>
                          </a:solidFill>
                        </a:uFill>
                        <a:latin typeface="+mn-lt"/>
                        <a:ea typeface="+mn-ea"/>
                        <a:cs typeface="+mn-cs"/>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8100608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
                            <a:solidFill>
                              <a:prstClr val="white"/>
                            </a:solidFill>
                          </a:uFill>
                          <a:latin typeface="+mn-lt"/>
                          <a:ea typeface="+mn-ea"/>
                          <a:cs typeface="+mn-cs"/>
                        </a:rPr>
                        <a:t>　　</a:t>
                      </a:r>
                      <a:r>
                        <a:rPr kumimoji="1" lang="en-US" altLang="ja-JP" sz="1000" b="0" i="0" u="none" strike="noStrike" kern="1200" cap="none" spc="0" normalizeH="0" baseline="0" noProof="0" dirty="0">
                          <a:ln>
                            <a:noFill/>
                          </a:ln>
                          <a:solidFill>
                            <a:schemeClr val="tx1"/>
                          </a:solidFill>
                          <a:effectLst/>
                          <a:uLnTx/>
                          <a:uFill>
                            <a:solidFill>
                              <a:prstClr val="white"/>
                            </a:solidFill>
                          </a:uFill>
                          <a:latin typeface="+mn-lt"/>
                          <a:ea typeface="+mn-ea"/>
                          <a:cs typeface="+mn-cs"/>
                          <a:hlinkClick r:id="rId32" action="ppaction://hlinksldjump">
                            <a:extLst>
                              <a:ext uri="{A12FA001-AC4F-418D-AE19-62706E023703}">
                                <ahyp:hlinkClr xmlns:ahyp="http://schemas.microsoft.com/office/drawing/2018/hyperlinkcolor" val="tx"/>
                              </a:ext>
                            </a:extLst>
                          </a:hlinkClick>
                        </a:rPr>
                        <a:t>10-1-3. </a:t>
                      </a:r>
                      <a:r>
                        <a:rPr kumimoji="1" lang="ja-JP" altLang="en-US" sz="1000" b="0" i="0" u="none" strike="noStrike" kern="1200" cap="none" spc="0" normalizeH="0" baseline="0" noProof="0" dirty="0">
                          <a:ln>
                            <a:noFill/>
                          </a:ln>
                          <a:solidFill>
                            <a:schemeClr val="tx1"/>
                          </a:solidFill>
                          <a:effectLst/>
                          <a:uLnTx/>
                          <a:uFill>
                            <a:solidFill>
                              <a:prstClr val="white"/>
                            </a:solidFill>
                          </a:uFill>
                          <a:latin typeface="+mn-lt"/>
                          <a:ea typeface="+mn-ea"/>
                          <a:cs typeface="+mn-cs"/>
                          <a:hlinkClick r:id="rId32" action="ppaction://hlinksldjump">
                            <a:extLst>
                              <a:ext uri="{A12FA001-AC4F-418D-AE19-62706E023703}">
                                <ahyp:hlinkClr xmlns:ahyp="http://schemas.microsoft.com/office/drawing/2018/hyperlinkcolor" val="tx"/>
                              </a:ext>
                            </a:extLst>
                          </a:hlinkClick>
                        </a:rPr>
                        <a:t>脆弱性の識別</a:t>
                      </a:r>
                      <a:endParaRPr kumimoji="1" lang="ja-JP" altLang="en-US" sz="1000" b="0" i="0" u="none" strike="noStrike" kern="1200" cap="none" spc="0" normalizeH="0" baseline="0" noProof="0" dirty="0">
                        <a:ln>
                          <a:noFill/>
                        </a:ln>
                        <a:solidFill>
                          <a:schemeClr val="tx1"/>
                        </a:solidFill>
                        <a:effectLst/>
                        <a:uLnTx/>
                        <a:uFill>
                          <a:solidFill>
                            <a:prstClr val="white"/>
                          </a:solidFill>
                        </a:uFill>
                        <a:latin typeface="+mn-lt"/>
                        <a:ea typeface="+mn-ea"/>
                        <a:cs typeface="+mn-cs"/>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29089648"/>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u="sng" baseline="0" dirty="0">
                          <a:solidFill>
                            <a:schemeClr val="accent1">
                              <a:lumMod val="50000"/>
                            </a:schemeClr>
                          </a:solidFill>
                          <a:uFill>
                            <a:solidFill>
                              <a:schemeClr val="bg1"/>
                            </a:solidFill>
                          </a:uFill>
                          <a:latin typeface="+mn-ea"/>
                          <a:ea typeface="+mn-ea"/>
                          <a:hlinkClick r:id="rId33" action="ppaction://hlinksldjump">
                            <a:extLst>
                              <a:ext uri="{A12FA001-AC4F-418D-AE19-62706E023703}">
                                <ahyp:hlinkClr xmlns:ahyp="http://schemas.microsoft.com/office/drawing/2018/hyperlinkcolor" val="tx"/>
                              </a:ext>
                            </a:extLst>
                          </a:hlinkClick>
                        </a:rPr>
                        <a:t>コラム　情報セキュリティの</a:t>
                      </a:r>
                      <a:r>
                        <a:rPr kumimoji="1" lang="en-US" altLang="ja-JP" sz="1000" b="1" u="sng" baseline="0" dirty="0">
                          <a:solidFill>
                            <a:schemeClr val="accent1">
                              <a:lumMod val="50000"/>
                            </a:schemeClr>
                          </a:solidFill>
                          <a:uFill>
                            <a:solidFill>
                              <a:schemeClr val="bg1"/>
                            </a:solidFill>
                          </a:uFill>
                          <a:latin typeface="+mn-ea"/>
                          <a:ea typeface="+mn-ea"/>
                          <a:hlinkClick r:id="rId33" action="ppaction://hlinksldjump">
                            <a:extLst>
                              <a:ext uri="{A12FA001-AC4F-418D-AE19-62706E023703}">
                                <ahyp:hlinkClr xmlns:ahyp="http://schemas.microsoft.com/office/drawing/2018/hyperlinkcolor" val="tx"/>
                              </a:ext>
                            </a:extLst>
                          </a:hlinkClick>
                        </a:rPr>
                        <a:t>CIA</a:t>
                      </a:r>
                      <a:r>
                        <a:rPr kumimoji="1" lang="ja-JP" altLang="en-US" sz="1000" b="1" u="sng" baseline="0" dirty="0">
                          <a:solidFill>
                            <a:schemeClr val="accent1">
                              <a:lumMod val="50000"/>
                            </a:schemeClr>
                          </a:solidFill>
                          <a:uFill>
                            <a:solidFill>
                              <a:schemeClr val="bg1"/>
                            </a:solidFill>
                          </a:uFill>
                          <a:latin typeface="+mn-ea"/>
                          <a:ea typeface="+mn-ea"/>
                          <a:hlinkClick r:id="rId33" action="ppaction://hlinksldjump">
                            <a:extLst>
                              <a:ext uri="{A12FA001-AC4F-418D-AE19-62706E023703}">
                                <ahyp:hlinkClr xmlns:ahyp="http://schemas.microsoft.com/office/drawing/2018/hyperlinkcolor" val="tx"/>
                              </a:ext>
                            </a:extLst>
                          </a:hlinkClick>
                        </a:rPr>
                        <a:t>＋</a:t>
                      </a:r>
                      <a:r>
                        <a:rPr kumimoji="1" lang="en-US" altLang="ja-JP" sz="1000" b="1" u="sng" baseline="0" dirty="0">
                          <a:solidFill>
                            <a:schemeClr val="accent1">
                              <a:lumMod val="50000"/>
                            </a:schemeClr>
                          </a:solidFill>
                          <a:uFill>
                            <a:solidFill>
                              <a:schemeClr val="bg1"/>
                            </a:solidFill>
                          </a:uFill>
                          <a:latin typeface="+mn-ea"/>
                          <a:ea typeface="+mn-ea"/>
                          <a:hlinkClick r:id="rId33" action="ppaction://hlinksldjump">
                            <a:extLst>
                              <a:ext uri="{A12FA001-AC4F-418D-AE19-62706E023703}">
                                <ahyp:hlinkClr xmlns:ahyp="http://schemas.microsoft.com/office/drawing/2018/hyperlinkcolor" val="tx"/>
                              </a:ext>
                            </a:extLst>
                          </a:hlinkClick>
                        </a:rPr>
                        <a:t>4</a:t>
                      </a:r>
                      <a:r>
                        <a:rPr kumimoji="1" lang="ja-JP" altLang="en-US" sz="1000" b="1" u="sng" baseline="0" dirty="0">
                          <a:solidFill>
                            <a:schemeClr val="accent1">
                              <a:lumMod val="50000"/>
                            </a:schemeClr>
                          </a:solidFill>
                          <a:uFill>
                            <a:solidFill>
                              <a:schemeClr val="bg1"/>
                            </a:solidFill>
                          </a:uFill>
                          <a:latin typeface="+mn-ea"/>
                          <a:ea typeface="+mn-ea"/>
                          <a:hlinkClick r:id="rId33" action="ppaction://hlinksldjump">
                            <a:extLst>
                              <a:ext uri="{A12FA001-AC4F-418D-AE19-62706E023703}">
                                <ahyp:hlinkClr xmlns:ahyp="http://schemas.microsoft.com/office/drawing/2018/hyperlinkcolor" val="tx"/>
                              </a:ext>
                            </a:extLst>
                          </a:hlinkClick>
                        </a:rPr>
                        <a:t>要素</a:t>
                      </a:r>
                      <a:endParaRPr kumimoji="1" lang="ja-JP" altLang="en-US" sz="1000" b="1" u="sng" baseline="0" dirty="0">
                        <a:solidFill>
                          <a:schemeClr val="accent1">
                            <a:lumMod val="50000"/>
                          </a:schemeClr>
                        </a:solidFill>
                        <a:uFill>
                          <a:solidFill>
                            <a:schemeClr val="bg1"/>
                          </a:solidFill>
                        </a:uFill>
                        <a:latin typeface="+mn-ea"/>
                        <a:ea typeface="+mn-ea"/>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000" b="1" u="sng" baseline="0" dirty="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07742"/>
                  </a:ext>
                </a:extLst>
              </a:tr>
            </a:tbl>
          </a:graphicData>
        </a:graphic>
      </p:graphicFrame>
    </p:spTree>
    <p:extLst>
      <p:ext uri="{BB962C8B-B14F-4D97-AF65-F5344CB8AC3E}">
        <p14:creationId xmlns:p14="http://schemas.microsoft.com/office/powerpoint/2010/main" val="44250774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プレースホルダー 3">
            <a:extLst>
              <a:ext uri="{FF2B5EF4-FFF2-40B4-BE49-F238E27FC236}">
                <a16:creationId xmlns:a16="http://schemas.microsoft.com/office/drawing/2014/main" id="{F87A87B2-A105-5D99-DE4A-E9BFA3C20D17}"/>
              </a:ext>
            </a:extLst>
          </p:cNvPr>
          <p:cNvSpPr txBox="1">
            <a:spLocks/>
          </p:cNvSpPr>
          <p:nvPr/>
        </p:nvSpPr>
        <p:spPr>
          <a:xfrm>
            <a:off x="1123949" y="1457325"/>
            <a:ext cx="561657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3-4-1.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サイバーセキュリティアプローチ方法の概要</a:t>
            </a:r>
          </a:p>
        </p:txBody>
      </p:sp>
      <p:graphicFrame>
        <p:nvGraphicFramePr>
          <p:cNvPr id="15" name="表 17">
            <a:extLst>
              <a:ext uri="{FF2B5EF4-FFF2-40B4-BE49-F238E27FC236}">
                <a16:creationId xmlns:a16="http://schemas.microsoft.com/office/drawing/2014/main" id="{E17450B9-6122-73FB-F3BE-DBA5455314EF}"/>
              </a:ext>
            </a:extLst>
          </p:cNvPr>
          <p:cNvGraphicFramePr>
            <a:graphicFrameLocks noGrp="1"/>
          </p:cNvGraphicFramePr>
          <p:nvPr>
            <p:extLst>
              <p:ext uri="{D42A27DB-BD31-4B8C-83A1-F6EECF244321}">
                <p14:modId xmlns:p14="http://schemas.microsoft.com/office/powerpoint/2010/main" val="2470957440"/>
              </p:ext>
            </p:extLst>
          </p:nvPr>
        </p:nvGraphicFramePr>
        <p:xfrm>
          <a:off x="619049" y="2345944"/>
          <a:ext cx="5616576" cy="2592762"/>
        </p:xfrm>
        <a:graphic>
          <a:graphicData uri="http://schemas.openxmlformats.org/drawingml/2006/table">
            <a:tbl>
              <a:tblPr firstRow="1" bandRow="1">
                <a:tableStyleId>{5A111915-BE36-4E01-A7E5-04B1672EAD32}</a:tableStyleId>
              </a:tblPr>
              <a:tblGrid>
                <a:gridCol w="866851">
                  <a:extLst>
                    <a:ext uri="{9D8B030D-6E8A-4147-A177-3AD203B41FA5}">
                      <a16:colId xmlns:a16="http://schemas.microsoft.com/office/drawing/2014/main" val="2723434058"/>
                    </a:ext>
                  </a:extLst>
                </a:gridCol>
                <a:gridCol w="3362325">
                  <a:extLst>
                    <a:ext uri="{9D8B030D-6E8A-4147-A177-3AD203B41FA5}">
                      <a16:colId xmlns:a16="http://schemas.microsoft.com/office/drawing/2014/main" val="3013961395"/>
                    </a:ext>
                  </a:extLst>
                </a:gridCol>
                <a:gridCol w="695325">
                  <a:extLst>
                    <a:ext uri="{9D8B030D-6E8A-4147-A177-3AD203B41FA5}">
                      <a16:colId xmlns:a16="http://schemas.microsoft.com/office/drawing/2014/main" val="1838237643"/>
                    </a:ext>
                  </a:extLst>
                </a:gridCol>
                <a:gridCol w="692075">
                  <a:extLst>
                    <a:ext uri="{9D8B030D-6E8A-4147-A177-3AD203B41FA5}">
                      <a16:colId xmlns:a16="http://schemas.microsoft.com/office/drawing/2014/main" val="1060840516"/>
                    </a:ext>
                  </a:extLst>
                </a:gridCol>
              </a:tblGrid>
              <a:tr h="165121">
                <a:tc gridSpan="2">
                  <a:txBody>
                    <a:bodyPr/>
                    <a:lstStyle/>
                    <a:p>
                      <a:r>
                        <a:rPr kumimoji="1" lang="en-US" altLang="ja-JP" sz="900" b="1">
                          <a:solidFill>
                            <a:schemeClr val="bg1"/>
                          </a:solidFill>
                          <a:latin typeface="メイリオ" panose="020B0604030504040204" pitchFamily="50" charset="-128"/>
                          <a:ea typeface="メイリオ" panose="020B0604030504040204" pitchFamily="50" charset="-128"/>
                        </a:rPr>
                        <a:t>Lv.1 </a:t>
                      </a:r>
                      <a:r>
                        <a:rPr kumimoji="1" lang="ja-JP" altLang="en-US" sz="900" b="1">
                          <a:solidFill>
                            <a:schemeClr val="bg1"/>
                          </a:solidFill>
                          <a:latin typeface="メイリオ" panose="020B0604030504040204" pitchFamily="50" charset="-128"/>
                          <a:ea typeface="メイリオ" panose="020B0604030504040204" pitchFamily="50" charset="-128"/>
                        </a:rPr>
                        <a:t>クイックアプローチ</a:t>
                      </a: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hMerge="1">
                  <a:txBody>
                    <a:bodyPr/>
                    <a:lstStyle/>
                    <a:p>
                      <a:endParaRPr kumimoji="1" lang="ja-JP" altLang="en-US"/>
                    </a:p>
                  </a:txBody>
                  <a:tcPr/>
                </a:tc>
                <a:tc>
                  <a:txBody>
                    <a:bodyPr/>
                    <a:lstStyle/>
                    <a:p>
                      <a:r>
                        <a:rPr kumimoji="1" lang="ja-JP" altLang="en-US" sz="900" b="1">
                          <a:solidFill>
                            <a:schemeClr val="bg1"/>
                          </a:solidFill>
                          <a:latin typeface="メイリオ" panose="020B0604030504040204" pitchFamily="50" charset="-128"/>
                          <a:ea typeface="メイリオ" panose="020B0604030504040204" pitchFamily="50" charset="-128"/>
                        </a:rPr>
                        <a:t>網羅性</a:t>
                      </a: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r>
                        <a:rPr kumimoji="1" lang="ja-JP" altLang="en-US" sz="900" b="1">
                          <a:solidFill>
                            <a:schemeClr val="bg1"/>
                          </a:solidFill>
                          <a:latin typeface="メイリオ" panose="020B0604030504040204" pitchFamily="50" charset="-128"/>
                          <a:ea typeface="メイリオ" panose="020B0604030504040204" pitchFamily="50" charset="-128"/>
                        </a:rPr>
                        <a:t>即時性</a:t>
                      </a: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657682189"/>
                  </a:ext>
                </a:extLst>
              </a:tr>
              <a:tr h="622098">
                <a:tc gridSpan="2">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900" b="0" i="0">
                          <a:solidFill>
                            <a:srgbClr val="222222"/>
                          </a:solidFill>
                          <a:effectLst/>
                          <a:latin typeface="メイリオ" panose="020B0604030504040204" pitchFamily="50" charset="-128"/>
                          <a:ea typeface="メイリオ" panose="020B0604030504040204" pitchFamily="50" charset="-128"/>
                        </a:rPr>
                        <a:t>クイックアプローチは、サイバーセキュリティにおける即時の対応や緊急事態への対処に適しています。ただし、長期的な戦略や継続的な改善を妨げることなく、将来的なセキュリティの向上を見据えた計画の策定も必要となります。</a:t>
                      </a:r>
                      <a:endParaRPr lang="en-US" altLang="ja-JP" sz="900" b="0" i="0">
                        <a:solidFill>
                          <a:srgbClr val="222222"/>
                        </a:solidFill>
                        <a:effectLst/>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900" b="0" i="0">
                          <a:solidFill>
                            <a:srgbClr val="222222"/>
                          </a:solidFill>
                          <a:effectLst/>
                          <a:latin typeface="メイリオ" panose="020B0604030504040204" pitchFamily="50" charset="-128"/>
                          <a:ea typeface="メイリオ" panose="020B0604030504040204" pitchFamily="50" charset="-128"/>
                        </a:rPr>
                        <a:t>・小規模な対策や修正を迅速に実施可能</a:t>
                      </a:r>
                      <a:endParaRPr lang="en-US" altLang="ja-JP" sz="900" b="0" i="0">
                        <a:solidFill>
                          <a:srgbClr val="222222"/>
                        </a:solidFill>
                        <a:effectLst/>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900" b="0" i="0">
                          <a:solidFill>
                            <a:srgbClr val="222222"/>
                          </a:solidFill>
                          <a:effectLst/>
                          <a:latin typeface="メイリオ" panose="020B0604030504040204" pitchFamily="50" charset="-128"/>
                          <a:ea typeface="メイリオ" panose="020B0604030504040204" pitchFamily="50" charset="-128"/>
                        </a:rPr>
                        <a:t>・低コストでリスクを軽減</a:t>
                      </a:r>
                      <a:endParaRPr lang="en-US" altLang="ja-JP" sz="900" b="0" i="0">
                        <a:solidFill>
                          <a:srgbClr val="222222"/>
                        </a:solidFill>
                        <a:effectLst/>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900" b="0" i="0">
                          <a:solidFill>
                            <a:srgbClr val="222222"/>
                          </a:solidFill>
                          <a:effectLst/>
                          <a:latin typeface="メイリオ" panose="020B0604030504040204" pitchFamily="50" charset="-128"/>
                          <a:ea typeface="メイリオ" panose="020B0604030504040204" pitchFamily="50" charset="-128"/>
                        </a:rPr>
                        <a:t>・進行中の攻撃へ対応することにより、攻撃の拡大や影響を最小限に抑える</a:t>
                      </a:r>
                      <a:endParaRPr lang="en-US" altLang="ja-JP" sz="900" b="0" i="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ja-JP" sz="1400" b="1" i="0">
                          <a:solidFill>
                            <a:srgbClr val="222222"/>
                          </a:solidFill>
                          <a:effectLst/>
                          <a:latin typeface="メイリオ" panose="020B0604030504040204" pitchFamily="50" charset="-128"/>
                          <a:ea typeface="メイリオ" panose="020B0604030504040204" pitchFamily="50" charset="-128"/>
                        </a:rPr>
                        <a:t>×</a:t>
                      </a:r>
                    </a:p>
                  </a:txBody>
                  <a:tcPr marT="55321" marB="553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400" b="1" i="0">
                          <a:solidFill>
                            <a:srgbClr val="222222"/>
                          </a:solidFill>
                          <a:effectLst/>
                          <a:latin typeface="メイリオ" panose="020B0604030504040204" pitchFamily="50" charset="-128"/>
                          <a:ea typeface="メイリオ" panose="020B0604030504040204" pitchFamily="50" charset="-128"/>
                        </a:rPr>
                        <a:t>〇</a:t>
                      </a:r>
                      <a:endParaRPr lang="en-US" altLang="ja-JP" sz="1400" b="1" i="0">
                        <a:solidFill>
                          <a:srgbClr val="222222"/>
                        </a:solidFill>
                        <a:effectLst/>
                        <a:latin typeface="メイリオ" panose="020B0604030504040204" pitchFamily="50" charset="-128"/>
                        <a:ea typeface="メイリオ" panose="020B0604030504040204" pitchFamily="50" charset="-128"/>
                      </a:endParaRPr>
                    </a:p>
                  </a:txBody>
                  <a:tcPr marT="55321" marB="553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6973920"/>
                  </a:ext>
                </a:extLst>
              </a:tr>
              <a:tr h="256516">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ja-JP" sz="800" b="0" i="0">
                          <a:solidFill>
                            <a:srgbClr val="222222"/>
                          </a:solidFill>
                          <a:effectLst/>
                          <a:latin typeface="メイリオ" panose="020B0604030504040204" pitchFamily="50" charset="-128"/>
                          <a:ea typeface="メイリオ" panose="020B0604030504040204" pitchFamily="50" charset="-128"/>
                        </a:rPr>
                        <a:t>1</a:t>
                      </a:r>
                      <a:r>
                        <a:rPr lang="ja-JP" altLang="en-US" sz="800" b="0" i="0">
                          <a:solidFill>
                            <a:srgbClr val="222222"/>
                          </a:solidFill>
                          <a:effectLst/>
                          <a:latin typeface="メイリオ" panose="020B0604030504040204" pitchFamily="50" charset="-128"/>
                          <a:ea typeface="メイリオ" panose="020B0604030504040204" pitchFamily="50" charset="-128"/>
                        </a:rPr>
                        <a:t>．脅威の特定</a:t>
                      </a:r>
                    </a:p>
                  </a:txBody>
                  <a:tcPr marT="55321" marB="55321">
                    <a:lnL w="12700" cap="flat" cmpd="sng" algn="ctr">
                      <a:solidFill>
                        <a:schemeClr val="tx1"/>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i="0">
                          <a:solidFill>
                            <a:srgbClr val="222222"/>
                          </a:solidFill>
                          <a:effectLst/>
                          <a:latin typeface="メイリオ" panose="020B0604030504040204" pitchFamily="50" charset="-128"/>
                          <a:ea typeface="メイリオ" panose="020B0604030504040204" pitchFamily="50" charset="-128"/>
                        </a:rPr>
                        <a:t>既知の脅威</a:t>
                      </a:r>
                      <a:r>
                        <a:rPr lang="en-US" altLang="ja-JP" sz="800" b="0" i="0">
                          <a:solidFill>
                            <a:srgbClr val="222222"/>
                          </a:solidFill>
                          <a:effectLst/>
                          <a:latin typeface="メイリオ" panose="020B0604030504040204" pitchFamily="50" charset="-128"/>
                          <a:ea typeface="メイリオ" panose="020B0604030504040204" pitchFamily="50" charset="-128"/>
                        </a:rPr>
                        <a:t>/</a:t>
                      </a:r>
                      <a:r>
                        <a:rPr lang="ja-JP" altLang="en-US" sz="800" b="0" i="0">
                          <a:solidFill>
                            <a:srgbClr val="222222"/>
                          </a:solidFill>
                          <a:effectLst/>
                          <a:latin typeface="メイリオ" panose="020B0604030504040204" pitchFamily="50" charset="-128"/>
                          <a:ea typeface="メイリオ" panose="020B0604030504040204" pitchFamily="50" charset="-128"/>
                        </a:rPr>
                        <a:t>過去のインシデントに基づいて、リスクの優先度付けを行いリスクを特定します。</a:t>
                      </a:r>
                      <a:endParaRPr lang="en-US" altLang="ja-JP" sz="800" b="0" i="0">
                        <a:solidFill>
                          <a:srgbClr val="222222"/>
                        </a:solidFill>
                        <a:effectLst/>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ja-JP" altLang="en-US" sz="800" b="0" i="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400" b="1" i="0">
                        <a:solidFill>
                          <a:srgbClr val="222222"/>
                        </a:solidFill>
                        <a:effectLst/>
                        <a:latin typeface="メイリオ" panose="020B0604030504040204" pitchFamily="50" charset="-128"/>
                        <a:ea typeface="メイリオ" panose="020B0604030504040204" pitchFamily="50" charset="-128"/>
                      </a:endParaRPr>
                    </a:p>
                  </a:txBody>
                  <a:tcPr marT="55321" marB="553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400" b="1" i="0">
                        <a:solidFill>
                          <a:srgbClr val="222222"/>
                        </a:solidFill>
                        <a:effectLst/>
                        <a:latin typeface="メイリオ" panose="020B0604030504040204" pitchFamily="50" charset="-128"/>
                        <a:ea typeface="メイリオ" panose="020B0604030504040204" pitchFamily="50" charset="-128"/>
                      </a:endParaRPr>
                    </a:p>
                  </a:txBody>
                  <a:tcPr marT="55321" marB="553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67605393"/>
                  </a:ext>
                </a:extLst>
              </a:tr>
              <a:tr h="347912">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ja-JP" sz="800" b="0" i="0">
                          <a:solidFill>
                            <a:srgbClr val="222222"/>
                          </a:solidFill>
                          <a:effectLst/>
                          <a:latin typeface="メイリオ" panose="020B0604030504040204" pitchFamily="50" charset="-128"/>
                          <a:ea typeface="メイリオ" panose="020B0604030504040204" pitchFamily="50" charset="-128"/>
                        </a:rPr>
                        <a:t>2</a:t>
                      </a:r>
                      <a:r>
                        <a:rPr lang="ja-JP" altLang="en-US" sz="800" b="0" i="0">
                          <a:solidFill>
                            <a:srgbClr val="222222"/>
                          </a:solidFill>
                          <a:effectLst/>
                          <a:latin typeface="メイリオ" panose="020B0604030504040204" pitchFamily="50" charset="-128"/>
                          <a:ea typeface="メイリオ" panose="020B0604030504040204" pitchFamily="50" charset="-128"/>
                        </a:rPr>
                        <a:t>．対応計画</a:t>
                      </a:r>
                    </a:p>
                  </a:txBody>
                  <a:tcPr marT="55321" marB="55321">
                    <a:lnL w="12700" cap="flat" cmpd="sng" algn="ctr">
                      <a:solidFill>
                        <a:schemeClr val="tx1"/>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i="0" dirty="0">
                          <a:solidFill>
                            <a:srgbClr val="222222"/>
                          </a:solidFill>
                          <a:effectLst/>
                          <a:latin typeface="メイリオ" panose="020B0604030504040204" pitchFamily="50" charset="-128"/>
                          <a:ea typeface="メイリオ" panose="020B0604030504040204" pitchFamily="50" charset="-128"/>
                        </a:rPr>
                        <a:t>既存のセキュリティ対策の評価を行い、改善点を特定し対応計画を立てます。</a:t>
                      </a:r>
                    </a:p>
                  </a:txBody>
                  <a:tcPr marT="55321" marB="55321">
                    <a:lnL w="12700"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53813012"/>
                  </a:ext>
                </a:extLst>
              </a:tr>
              <a:tr h="256516">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ja-JP" sz="800" b="0" i="0">
                          <a:solidFill>
                            <a:srgbClr val="222222"/>
                          </a:solidFill>
                          <a:effectLst/>
                          <a:latin typeface="メイリオ" panose="020B0604030504040204" pitchFamily="50" charset="-128"/>
                          <a:ea typeface="メイリオ" panose="020B0604030504040204" pitchFamily="50" charset="-128"/>
                        </a:rPr>
                        <a:t>3</a:t>
                      </a:r>
                      <a:r>
                        <a:rPr lang="ja-JP" altLang="en-US" sz="800" b="0" i="0">
                          <a:solidFill>
                            <a:srgbClr val="222222"/>
                          </a:solidFill>
                          <a:effectLst/>
                          <a:latin typeface="メイリオ" panose="020B0604030504040204" pitchFamily="50" charset="-128"/>
                          <a:ea typeface="メイリオ" panose="020B0604030504040204" pitchFamily="50" charset="-128"/>
                        </a:rPr>
                        <a:t>．対策の実装</a:t>
                      </a:r>
                    </a:p>
                  </a:txBody>
                  <a:tcPr marT="55321" marB="55321">
                    <a:lnL w="12700" cap="flat" cmpd="sng" algn="ctr">
                      <a:solidFill>
                        <a:schemeClr val="tx1"/>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i="0">
                          <a:solidFill>
                            <a:srgbClr val="222222"/>
                          </a:solidFill>
                          <a:effectLst/>
                          <a:latin typeface="メイリオ" panose="020B0604030504040204" pitchFamily="50" charset="-128"/>
                          <a:ea typeface="メイリオ" panose="020B0604030504040204" pitchFamily="50" charset="-128"/>
                        </a:rPr>
                        <a:t>必要な設定変更やアップデートの適用、ポリシーや手順の策定、従業員への教育やトレーニングなどの対策を実装します。</a:t>
                      </a:r>
                      <a:endParaRPr lang="en-US" altLang="ja-JP" sz="800" b="0" i="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863659567"/>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ja-JP" sz="800" b="0" i="0">
                          <a:solidFill>
                            <a:srgbClr val="222222"/>
                          </a:solidFill>
                          <a:effectLst/>
                          <a:latin typeface="メイリオ" panose="020B0604030504040204" pitchFamily="50" charset="-128"/>
                          <a:ea typeface="メイリオ" panose="020B0604030504040204" pitchFamily="50" charset="-128"/>
                        </a:rPr>
                        <a:t>4</a:t>
                      </a:r>
                      <a:r>
                        <a:rPr lang="ja-JP" altLang="en-US" sz="800" b="0" i="0">
                          <a:solidFill>
                            <a:srgbClr val="222222"/>
                          </a:solidFill>
                          <a:effectLst/>
                          <a:latin typeface="メイリオ" panose="020B0604030504040204" pitchFamily="50" charset="-128"/>
                          <a:ea typeface="メイリオ" panose="020B0604030504040204" pitchFamily="50" charset="-128"/>
                        </a:rPr>
                        <a:t>．評価・改善</a:t>
                      </a:r>
                    </a:p>
                  </a:txBody>
                  <a:tcPr marT="55321" marB="55321">
                    <a:lnL w="12700" cap="flat" cmpd="sng" algn="ctr">
                      <a:solidFill>
                        <a:schemeClr val="tx1"/>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i="0" dirty="0">
                          <a:solidFill>
                            <a:srgbClr val="222222"/>
                          </a:solidFill>
                          <a:effectLst/>
                          <a:latin typeface="メイリオ" panose="020B0604030504040204" pitchFamily="50" charset="-128"/>
                          <a:ea typeface="メイリオ" panose="020B0604030504040204" pitchFamily="50" charset="-128"/>
                        </a:rPr>
                        <a:t>実装した対策の評価を行い、継続的な改善を促進します。</a:t>
                      </a:r>
                      <a:endParaRPr lang="en-US" altLang="ja-JP" sz="800" b="0" i="0" dirty="0">
                        <a:solidFill>
                          <a:srgbClr val="222222"/>
                        </a:solidFill>
                        <a:effectLst/>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ja-JP" altLang="en-US" sz="800" b="0" i="0" dirty="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562507895"/>
                  </a:ext>
                </a:extLst>
              </a:tr>
            </a:tbl>
          </a:graphicData>
        </a:graphic>
      </p:graphicFrame>
      <p:graphicFrame>
        <p:nvGraphicFramePr>
          <p:cNvPr id="22" name="表 17">
            <a:extLst>
              <a:ext uri="{FF2B5EF4-FFF2-40B4-BE49-F238E27FC236}">
                <a16:creationId xmlns:a16="http://schemas.microsoft.com/office/drawing/2014/main" id="{305BD19F-DACD-1A86-DF07-C47C7EF1B96B}"/>
              </a:ext>
            </a:extLst>
          </p:cNvPr>
          <p:cNvGraphicFramePr>
            <a:graphicFrameLocks noGrp="1"/>
          </p:cNvGraphicFramePr>
          <p:nvPr>
            <p:extLst>
              <p:ext uri="{D42A27DB-BD31-4B8C-83A1-F6EECF244321}">
                <p14:modId xmlns:p14="http://schemas.microsoft.com/office/powerpoint/2010/main" val="2467637570"/>
              </p:ext>
            </p:extLst>
          </p:nvPr>
        </p:nvGraphicFramePr>
        <p:xfrm>
          <a:off x="619049" y="5141525"/>
          <a:ext cx="5616576" cy="2953814"/>
        </p:xfrm>
        <a:graphic>
          <a:graphicData uri="http://schemas.openxmlformats.org/drawingml/2006/table">
            <a:tbl>
              <a:tblPr firstRow="1" bandRow="1">
                <a:tableStyleId>{5A111915-BE36-4E01-A7E5-04B1672EAD32}</a:tableStyleId>
              </a:tblPr>
              <a:tblGrid>
                <a:gridCol w="866851">
                  <a:extLst>
                    <a:ext uri="{9D8B030D-6E8A-4147-A177-3AD203B41FA5}">
                      <a16:colId xmlns:a16="http://schemas.microsoft.com/office/drawing/2014/main" val="2723434058"/>
                    </a:ext>
                  </a:extLst>
                </a:gridCol>
                <a:gridCol w="3362325">
                  <a:extLst>
                    <a:ext uri="{9D8B030D-6E8A-4147-A177-3AD203B41FA5}">
                      <a16:colId xmlns:a16="http://schemas.microsoft.com/office/drawing/2014/main" val="3013961395"/>
                    </a:ext>
                  </a:extLst>
                </a:gridCol>
                <a:gridCol w="695325">
                  <a:extLst>
                    <a:ext uri="{9D8B030D-6E8A-4147-A177-3AD203B41FA5}">
                      <a16:colId xmlns:a16="http://schemas.microsoft.com/office/drawing/2014/main" val="1838237643"/>
                    </a:ext>
                  </a:extLst>
                </a:gridCol>
                <a:gridCol w="692075">
                  <a:extLst>
                    <a:ext uri="{9D8B030D-6E8A-4147-A177-3AD203B41FA5}">
                      <a16:colId xmlns:a16="http://schemas.microsoft.com/office/drawing/2014/main" val="1060840516"/>
                    </a:ext>
                  </a:extLst>
                </a:gridCol>
              </a:tblGrid>
              <a:tr h="165121">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900" b="1" i="0" cap="none" spc="0">
                          <a:ln>
                            <a:noFill/>
                          </a:ln>
                          <a:solidFill>
                            <a:schemeClr val="bg1"/>
                          </a:solidFill>
                          <a:effectLst/>
                          <a:latin typeface="メイリオ" panose="020B0604030504040204" pitchFamily="50" charset="-128"/>
                          <a:ea typeface="メイリオ" panose="020B0604030504040204" pitchFamily="50" charset="-128"/>
                        </a:rPr>
                        <a:t>Lv2. </a:t>
                      </a:r>
                      <a:r>
                        <a:rPr lang="ja-JP" altLang="en-US" sz="900" b="1" i="0" cap="none" spc="0">
                          <a:ln>
                            <a:noFill/>
                          </a:ln>
                          <a:solidFill>
                            <a:schemeClr val="bg1"/>
                          </a:solidFill>
                          <a:effectLst/>
                          <a:latin typeface="メイリオ" panose="020B0604030504040204" pitchFamily="50" charset="-128"/>
                          <a:ea typeface="メイリオ" panose="020B0604030504040204" pitchFamily="50" charset="-128"/>
                        </a:rPr>
                        <a:t>ベースラインアプローチ </a:t>
                      </a: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hMerge="1">
                  <a:txBody>
                    <a:bodyPr/>
                    <a:lstStyle/>
                    <a:p>
                      <a:endParaRPr kumimoji="1" lang="ja-JP" altLang="en-US"/>
                    </a:p>
                  </a:txBody>
                  <a:tcPr/>
                </a:tc>
                <a:tc>
                  <a:txBody>
                    <a:bodyPr/>
                    <a:lstStyle/>
                    <a:p>
                      <a:r>
                        <a:rPr kumimoji="1" lang="ja-JP" altLang="en-US" sz="900" b="1">
                          <a:solidFill>
                            <a:schemeClr val="bg1"/>
                          </a:solidFill>
                          <a:latin typeface="メイリオ" panose="020B0604030504040204" pitchFamily="50" charset="-128"/>
                          <a:ea typeface="メイリオ" panose="020B0604030504040204" pitchFamily="50" charset="-128"/>
                        </a:rPr>
                        <a:t>網羅性</a:t>
                      </a: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r>
                        <a:rPr kumimoji="1" lang="ja-JP" altLang="en-US" sz="900" b="1">
                          <a:solidFill>
                            <a:schemeClr val="bg1"/>
                          </a:solidFill>
                          <a:latin typeface="メイリオ" panose="020B0604030504040204" pitchFamily="50" charset="-128"/>
                          <a:ea typeface="メイリオ" panose="020B0604030504040204" pitchFamily="50" charset="-128"/>
                        </a:rPr>
                        <a:t>即時性</a:t>
                      </a: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657682189"/>
                  </a:ext>
                </a:extLst>
              </a:tr>
              <a:tr h="622098">
                <a:tc gridSpan="2">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900" b="0" i="0">
                          <a:solidFill>
                            <a:srgbClr val="222222"/>
                          </a:solidFill>
                          <a:effectLst/>
                          <a:latin typeface="メイリオ" panose="020B0604030504040204" pitchFamily="50" charset="-128"/>
                          <a:ea typeface="メイリオ" panose="020B0604030504040204" pitchFamily="50" charset="-128"/>
                        </a:rPr>
                        <a:t>ベースラインアプローチは、セキュリティ対策の基準やガイドラインを定義することにより、組織全体での一貫性を確保し、セキュリティの最低基準を満たすことを目指します。ただし、追加のセキュリティ対策やリスクに対する適切な対応策を検討し、網羅的なアプローチを推進することが必要となります。</a:t>
                      </a:r>
                      <a:endParaRPr lang="en-US" altLang="ja-JP" sz="900" b="0" i="0">
                        <a:solidFill>
                          <a:srgbClr val="222222"/>
                        </a:solidFill>
                        <a:effectLst/>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900" b="0" i="0">
                          <a:solidFill>
                            <a:srgbClr val="222222"/>
                          </a:solidFill>
                          <a:effectLst/>
                          <a:latin typeface="メイリオ" panose="020B0604030504040204" pitchFamily="50" charset="-128"/>
                          <a:ea typeface="メイリオ" panose="020B0604030504040204" pitchFamily="50" charset="-128"/>
                        </a:rPr>
                        <a:t>・セキュリティの基準となるベースラインを定義し、組織全体で一貫性を確保</a:t>
                      </a:r>
                      <a:endParaRPr lang="en-US" altLang="ja-JP" sz="900" b="0" i="0">
                        <a:solidFill>
                          <a:srgbClr val="222222"/>
                        </a:solidFill>
                        <a:effectLst/>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900" b="0" i="0">
                          <a:solidFill>
                            <a:srgbClr val="222222"/>
                          </a:solidFill>
                          <a:effectLst/>
                          <a:latin typeface="メイリオ" panose="020B0604030504040204" pitchFamily="50" charset="-128"/>
                          <a:ea typeface="メイリオ" panose="020B0604030504040204" pitchFamily="50" charset="-128"/>
                        </a:rPr>
                        <a:t>・網羅的なアプローチの出発点</a:t>
                      </a:r>
                      <a:endParaRPr lang="en-US" altLang="ja-JP" sz="900" b="0" i="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400" b="1" i="0">
                          <a:solidFill>
                            <a:srgbClr val="222222"/>
                          </a:solidFill>
                          <a:effectLst/>
                          <a:latin typeface="メイリオ" panose="020B0604030504040204" pitchFamily="50" charset="-128"/>
                          <a:ea typeface="メイリオ" panose="020B0604030504040204" pitchFamily="50" charset="-128"/>
                        </a:rPr>
                        <a:t>△</a:t>
                      </a:r>
                      <a:endParaRPr lang="en-US" altLang="ja-JP" sz="1400" b="1" i="0">
                        <a:solidFill>
                          <a:srgbClr val="222222"/>
                        </a:solidFill>
                        <a:effectLst/>
                        <a:latin typeface="メイリオ" panose="020B0604030504040204" pitchFamily="50" charset="-128"/>
                        <a:ea typeface="メイリオ" panose="020B0604030504040204" pitchFamily="50" charset="-128"/>
                      </a:endParaRPr>
                    </a:p>
                  </a:txBody>
                  <a:tcPr marT="55321" marB="553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400" b="1" i="0">
                          <a:solidFill>
                            <a:srgbClr val="222222"/>
                          </a:solidFill>
                          <a:effectLst/>
                          <a:latin typeface="メイリオ" panose="020B0604030504040204" pitchFamily="50" charset="-128"/>
                          <a:ea typeface="メイリオ" panose="020B0604030504040204" pitchFamily="50" charset="-128"/>
                        </a:rPr>
                        <a:t>△</a:t>
                      </a:r>
                      <a:endParaRPr lang="en-US" altLang="ja-JP" sz="1400" b="1" i="0">
                        <a:solidFill>
                          <a:srgbClr val="222222"/>
                        </a:solidFill>
                        <a:effectLst/>
                        <a:latin typeface="メイリオ" panose="020B0604030504040204" pitchFamily="50" charset="-128"/>
                        <a:ea typeface="メイリオ" panose="020B0604030504040204" pitchFamily="50" charset="-128"/>
                      </a:endParaRPr>
                    </a:p>
                  </a:txBody>
                  <a:tcPr marT="55321" marB="553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6973920"/>
                  </a:ext>
                </a:extLst>
              </a:tr>
              <a:tr h="256516">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ja-JP" sz="800" b="0" i="0">
                          <a:solidFill>
                            <a:srgbClr val="222222"/>
                          </a:solidFill>
                          <a:effectLst/>
                          <a:latin typeface="メイリオ" panose="020B0604030504040204" pitchFamily="50" charset="-128"/>
                          <a:ea typeface="メイリオ" panose="020B0604030504040204" pitchFamily="50" charset="-128"/>
                        </a:rPr>
                        <a:t>1</a:t>
                      </a:r>
                      <a:r>
                        <a:rPr lang="ja-JP" altLang="en-US" sz="800" b="0" i="0">
                          <a:solidFill>
                            <a:srgbClr val="222222"/>
                          </a:solidFill>
                          <a:effectLst/>
                          <a:latin typeface="メイリオ" panose="020B0604030504040204" pitchFamily="50" charset="-128"/>
                          <a:ea typeface="メイリオ" panose="020B0604030504040204" pitchFamily="50" charset="-128"/>
                        </a:rPr>
                        <a:t>．ベースラインの定義</a:t>
                      </a:r>
                    </a:p>
                  </a:txBody>
                  <a:tcPr marT="55321" marB="55321">
                    <a:lnL w="12700" cap="flat" cmpd="sng" algn="ctr">
                      <a:solidFill>
                        <a:schemeClr val="tx1"/>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i="0">
                          <a:solidFill>
                            <a:srgbClr val="222222"/>
                          </a:solidFill>
                          <a:effectLst/>
                          <a:latin typeface="メイリオ" panose="020B0604030504040204" pitchFamily="50" charset="-128"/>
                          <a:ea typeface="メイリオ" panose="020B0604030504040204" pitchFamily="50" charset="-128"/>
                        </a:rPr>
                        <a:t>セキュリティの基準となるベースラインを定義します。活用できる文書</a:t>
                      </a:r>
                      <a:r>
                        <a:rPr lang="en-US" altLang="ja-JP" sz="800" b="0" i="0">
                          <a:solidFill>
                            <a:srgbClr val="222222"/>
                          </a:solidFill>
                          <a:effectLst/>
                          <a:latin typeface="メイリオ" panose="020B0604030504040204" pitchFamily="50" charset="-128"/>
                          <a:ea typeface="メイリオ" panose="020B0604030504040204" pitchFamily="50" charset="-128"/>
                        </a:rPr>
                        <a:t>/</a:t>
                      </a:r>
                      <a:r>
                        <a:rPr lang="ja-JP" altLang="en-US" sz="800" b="0" i="0">
                          <a:solidFill>
                            <a:srgbClr val="222222"/>
                          </a:solidFill>
                          <a:effectLst/>
                          <a:latin typeface="メイリオ" panose="020B0604030504040204" pitchFamily="50" charset="-128"/>
                          <a:ea typeface="メイリオ" panose="020B0604030504040204" pitchFamily="50" charset="-128"/>
                        </a:rPr>
                        <a:t>ツール、内部のセキュリティ目標などに基づいて定義します。</a:t>
                      </a:r>
                    </a:p>
                  </a:txBody>
                  <a:tcPr marT="55321" marB="55321">
                    <a:lnL w="12700"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400" b="1" i="0">
                        <a:solidFill>
                          <a:srgbClr val="222222"/>
                        </a:solidFill>
                        <a:effectLst/>
                        <a:latin typeface="メイリオ" panose="020B0604030504040204" pitchFamily="50" charset="-128"/>
                        <a:ea typeface="メイリオ" panose="020B0604030504040204" pitchFamily="50" charset="-128"/>
                      </a:endParaRPr>
                    </a:p>
                  </a:txBody>
                  <a:tcPr marT="55321" marB="553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400" b="1" i="0">
                        <a:solidFill>
                          <a:srgbClr val="222222"/>
                        </a:solidFill>
                        <a:effectLst/>
                        <a:latin typeface="メイリオ" panose="020B0604030504040204" pitchFamily="50" charset="-128"/>
                        <a:ea typeface="メイリオ" panose="020B0604030504040204" pitchFamily="50" charset="-128"/>
                      </a:endParaRPr>
                    </a:p>
                  </a:txBody>
                  <a:tcPr marT="55321" marB="553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67605393"/>
                  </a:ext>
                </a:extLst>
              </a:tr>
              <a:tr h="347912">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ja-JP" sz="800" b="0" i="0">
                          <a:solidFill>
                            <a:srgbClr val="222222"/>
                          </a:solidFill>
                          <a:effectLst/>
                          <a:latin typeface="メイリオ" panose="020B0604030504040204" pitchFamily="50" charset="-128"/>
                          <a:ea typeface="メイリオ" panose="020B0604030504040204" pitchFamily="50" charset="-128"/>
                        </a:rPr>
                        <a:t>2</a:t>
                      </a:r>
                      <a:r>
                        <a:rPr lang="ja-JP" altLang="en-US" sz="800" b="0" i="0">
                          <a:solidFill>
                            <a:srgbClr val="222222"/>
                          </a:solidFill>
                          <a:effectLst/>
                          <a:latin typeface="メイリオ" panose="020B0604030504040204" pitchFamily="50" charset="-128"/>
                          <a:ea typeface="メイリオ" panose="020B0604030504040204" pitchFamily="50" charset="-128"/>
                        </a:rPr>
                        <a:t>．現状評価</a:t>
                      </a:r>
                    </a:p>
                  </a:txBody>
                  <a:tcPr marT="55321" marB="55321">
                    <a:lnL w="12700" cap="flat" cmpd="sng" algn="ctr">
                      <a:solidFill>
                        <a:schemeClr val="tx1"/>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i="0" dirty="0">
                          <a:solidFill>
                            <a:srgbClr val="222222"/>
                          </a:solidFill>
                          <a:effectLst/>
                          <a:latin typeface="メイリオ" panose="020B0604030504040204" pitchFamily="50" charset="-128"/>
                          <a:ea typeface="メイリオ" panose="020B0604030504040204" pitchFamily="50" charset="-128"/>
                        </a:rPr>
                        <a:t>セキュリティポリシーやガイドラインの遵守度に基づき、既存のセキュリティ対策の評価を行います。改善点を特定し対応計画を立てます。</a:t>
                      </a:r>
                    </a:p>
                  </a:txBody>
                  <a:tcPr marT="55321" marB="55321">
                    <a:lnL w="12700"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53813012"/>
                  </a:ext>
                </a:extLst>
              </a:tr>
              <a:tr h="256516">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ja-JP" sz="800" b="0" i="0">
                          <a:solidFill>
                            <a:srgbClr val="222222"/>
                          </a:solidFill>
                          <a:effectLst/>
                          <a:latin typeface="メイリオ" panose="020B0604030504040204" pitchFamily="50" charset="-128"/>
                          <a:ea typeface="メイリオ" panose="020B0604030504040204" pitchFamily="50" charset="-128"/>
                        </a:rPr>
                        <a:t>3</a:t>
                      </a:r>
                      <a:r>
                        <a:rPr lang="ja-JP" altLang="en-US" sz="800" b="0" i="0">
                          <a:solidFill>
                            <a:srgbClr val="222222"/>
                          </a:solidFill>
                          <a:effectLst/>
                          <a:latin typeface="メイリオ" panose="020B0604030504040204" pitchFamily="50" charset="-128"/>
                          <a:ea typeface="メイリオ" panose="020B0604030504040204" pitchFamily="50" charset="-128"/>
                        </a:rPr>
                        <a:t>．ベースラインの適用</a:t>
                      </a:r>
                    </a:p>
                  </a:txBody>
                  <a:tcPr marT="55321" marB="55321">
                    <a:lnL w="12700" cap="flat" cmpd="sng" algn="ctr">
                      <a:solidFill>
                        <a:schemeClr val="tx1"/>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i="0">
                          <a:solidFill>
                            <a:srgbClr val="222222"/>
                          </a:solidFill>
                          <a:effectLst/>
                          <a:latin typeface="メイリオ" panose="020B0604030504040204" pitchFamily="50" charset="-128"/>
                          <a:ea typeface="メイリオ" panose="020B0604030504040204" pitchFamily="50" charset="-128"/>
                        </a:rPr>
                        <a:t>セキュリティポリシーの策定・改訂、ガイドラインの作成、セキュリティ対策の実装などにより、ベースラインを適用します。</a:t>
                      </a:r>
                      <a:endParaRPr lang="en-US" altLang="ja-JP" sz="800" b="0" i="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863659567"/>
                  </a:ext>
                </a:extLst>
              </a:tr>
              <a:tr h="256516">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ja-JP" sz="800" b="0" i="0">
                          <a:solidFill>
                            <a:srgbClr val="222222"/>
                          </a:solidFill>
                          <a:effectLst/>
                          <a:latin typeface="メイリオ" panose="020B0604030504040204" pitchFamily="50" charset="-128"/>
                          <a:ea typeface="メイリオ" panose="020B0604030504040204" pitchFamily="50" charset="-128"/>
                        </a:rPr>
                        <a:t>4</a:t>
                      </a:r>
                      <a:r>
                        <a:rPr lang="ja-JP" altLang="en-US" sz="800" b="0" i="0">
                          <a:solidFill>
                            <a:srgbClr val="222222"/>
                          </a:solidFill>
                          <a:effectLst/>
                          <a:latin typeface="メイリオ" panose="020B0604030504040204" pitchFamily="50" charset="-128"/>
                          <a:ea typeface="メイリオ" panose="020B0604030504040204" pitchFamily="50" charset="-128"/>
                        </a:rPr>
                        <a:t>．教育</a:t>
                      </a:r>
                      <a:endParaRPr lang="en-US" altLang="ja-JP" sz="800" b="0" i="0">
                        <a:solidFill>
                          <a:srgbClr val="222222"/>
                        </a:solidFill>
                        <a:effectLst/>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ja-JP" altLang="en-US" sz="800" b="0" i="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tx1"/>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i="0">
                          <a:solidFill>
                            <a:srgbClr val="222222"/>
                          </a:solidFill>
                          <a:effectLst/>
                          <a:latin typeface="メイリオ" panose="020B0604030504040204" pitchFamily="50" charset="-128"/>
                          <a:ea typeface="メイリオ" panose="020B0604030504040204" pitchFamily="50" charset="-128"/>
                        </a:rPr>
                        <a:t>定期的な教育活動を通じて、従業員にセキュリティポリシーやガイドラインの重要性を啓発し、遵守を促進します。</a:t>
                      </a:r>
                      <a:endParaRPr lang="en-US" altLang="ja-JP" sz="800" b="0" i="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458607833"/>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ja-JP" sz="800" b="0" i="0">
                          <a:solidFill>
                            <a:srgbClr val="222222"/>
                          </a:solidFill>
                          <a:effectLst/>
                          <a:latin typeface="メイリオ" panose="020B0604030504040204" pitchFamily="50" charset="-128"/>
                          <a:ea typeface="メイリオ" panose="020B0604030504040204" pitchFamily="50" charset="-128"/>
                        </a:rPr>
                        <a:t>5</a:t>
                      </a:r>
                      <a:r>
                        <a:rPr lang="ja-JP" altLang="en-US" sz="800" b="0" i="0">
                          <a:solidFill>
                            <a:srgbClr val="222222"/>
                          </a:solidFill>
                          <a:effectLst/>
                          <a:latin typeface="メイリオ" panose="020B0604030504040204" pitchFamily="50" charset="-128"/>
                          <a:ea typeface="メイリオ" panose="020B0604030504040204" pitchFamily="50" charset="-128"/>
                        </a:rPr>
                        <a:t>．評価・改善</a:t>
                      </a:r>
                    </a:p>
                  </a:txBody>
                  <a:tcPr marT="55321" marB="55321">
                    <a:lnL w="12700" cap="flat" cmpd="sng" algn="ctr">
                      <a:solidFill>
                        <a:schemeClr val="tx1"/>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i="0" dirty="0">
                          <a:solidFill>
                            <a:srgbClr val="222222"/>
                          </a:solidFill>
                          <a:effectLst/>
                          <a:latin typeface="メイリオ" panose="020B0604030504040204" pitchFamily="50" charset="-128"/>
                          <a:ea typeface="メイリオ" panose="020B0604030504040204" pitchFamily="50" charset="-128"/>
                        </a:rPr>
                        <a:t>実装した対策の評価を行い、継続的な改善を促進します。</a:t>
                      </a:r>
                      <a:endParaRPr lang="en-US" altLang="ja-JP" sz="800" b="0" i="0" dirty="0">
                        <a:solidFill>
                          <a:srgbClr val="222222"/>
                        </a:solidFill>
                        <a:effectLst/>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ja-JP" altLang="en-US" sz="800" b="0" i="0" dirty="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562507895"/>
                  </a:ext>
                </a:extLst>
              </a:tr>
            </a:tbl>
          </a:graphicData>
        </a:graphic>
      </p:graphicFrame>
      <p:graphicFrame>
        <p:nvGraphicFramePr>
          <p:cNvPr id="25" name="表 29">
            <a:extLst>
              <a:ext uri="{FF2B5EF4-FFF2-40B4-BE49-F238E27FC236}">
                <a16:creationId xmlns:a16="http://schemas.microsoft.com/office/drawing/2014/main" id="{9B9FF564-9593-0C26-C2C5-CEBF8F3694E7}"/>
              </a:ext>
            </a:extLst>
          </p:cNvPr>
          <p:cNvGraphicFramePr>
            <a:graphicFrameLocks noGrp="1"/>
          </p:cNvGraphicFramePr>
          <p:nvPr>
            <p:extLst>
              <p:ext uri="{D42A27DB-BD31-4B8C-83A1-F6EECF244321}">
                <p14:modId xmlns:p14="http://schemas.microsoft.com/office/powerpoint/2010/main" val="3714149274"/>
              </p:ext>
            </p:extLst>
          </p:nvPr>
        </p:nvGraphicFramePr>
        <p:xfrm>
          <a:off x="619052" y="8226806"/>
          <a:ext cx="5616573" cy="949326"/>
        </p:xfrm>
        <a:graphic>
          <a:graphicData uri="http://schemas.openxmlformats.org/drawingml/2006/table">
            <a:tbl>
              <a:tblPr firstRow="1" bandRow="1">
                <a:tableStyleId>{5C22544A-7EE6-4342-B048-85BDC9FD1C3A}</a:tableStyleId>
              </a:tblPr>
              <a:tblGrid>
                <a:gridCol w="5616573">
                  <a:extLst>
                    <a:ext uri="{9D8B030D-6E8A-4147-A177-3AD203B41FA5}">
                      <a16:colId xmlns:a16="http://schemas.microsoft.com/office/drawing/2014/main" val="176878453"/>
                    </a:ext>
                  </a:extLst>
                </a:gridCol>
              </a:tblGrid>
              <a:tr h="949326">
                <a:tc>
                  <a:txBody>
                    <a:bodyPr/>
                    <a:lstStyle/>
                    <a:p>
                      <a:pPr algn="l"/>
                      <a:r>
                        <a:rPr kumimoji="1" lang="ja-JP" altLang="en-US" sz="1100" b="0" dirty="0">
                          <a:solidFill>
                            <a:schemeClr val="tx1"/>
                          </a:solidFill>
                          <a:latin typeface="メイリオ" panose="020B0604030504040204" pitchFamily="50" charset="-128"/>
                          <a:ea typeface="メイリオ" panose="020B0604030504040204" pitchFamily="50" charset="-128"/>
                        </a:rPr>
                        <a:t>　即時性を求める場合には、ベースラインアプローチに加えて、クイックアプローチや緊急対応策などを組み合わせることで、より即時の対策を講じることができます。ただし、ベースラインアプローチは継続的な改善を重視するものであり、セキュリティの長期的な維持と向上に焦点を当てています。</a:t>
                      </a:r>
                      <a:endParaRPr kumimoji="1" lang="en-US" altLang="ja-JP" sz="1100" b="0" dirty="0">
                        <a:solidFill>
                          <a:schemeClr val="tx1"/>
                        </a:solidFill>
                        <a:latin typeface="メイリオ" panose="020B0604030504040204" pitchFamily="50" charset="-128"/>
                        <a:ea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35827206"/>
                  </a:ext>
                </a:extLst>
              </a:tr>
            </a:tbl>
          </a:graphicData>
        </a:graphic>
      </p:graphicFrame>
      <p:sp>
        <p:nvSpPr>
          <p:cNvPr id="26" name="テキスト ボックス 25">
            <a:extLst>
              <a:ext uri="{FF2B5EF4-FFF2-40B4-BE49-F238E27FC236}">
                <a16:creationId xmlns:a16="http://schemas.microsoft.com/office/drawing/2014/main" id="{9D141EA0-6A79-7155-8299-84388365D9C6}"/>
              </a:ext>
            </a:extLst>
          </p:cNvPr>
          <p:cNvSpPr txBox="1"/>
          <p:nvPr/>
        </p:nvSpPr>
        <p:spPr>
          <a:xfrm>
            <a:off x="3278294" y="2049379"/>
            <a:ext cx="3106630" cy="230832"/>
          </a:xfrm>
          <a:prstGeom prst="rect">
            <a:avLst/>
          </a:prstGeom>
          <a:noFill/>
        </p:spPr>
        <p:txBody>
          <a:bodyPr wrap="square" rtlCol="0" anchor="ctr" anchorCtr="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凡例）「〇</a:t>
            </a:r>
            <a:r>
              <a:rPr kumimoji="1" lang="en-US" altLang="ja-JP" sz="9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あり </a:t>
            </a:r>
            <a:r>
              <a:rPr kumimoji="1" lang="en-US" altLang="ja-JP" sz="9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△：部分的にあり </a:t>
            </a:r>
            <a:r>
              <a:rPr kumimoji="1" lang="en-US" altLang="ja-JP" sz="9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なし」</a:t>
            </a:r>
          </a:p>
        </p:txBody>
      </p:sp>
      <p:sp>
        <p:nvSpPr>
          <p:cNvPr id="2" name="スライド番号プレースホルダー 1">
            <a:extLst>
              <a:ext uri="{FF2B5EF4-FFF2-40B4-BE49-F238E27FC236}">
                <a16:creationId xmlns:a16="http://schemas.microsoft.com/office/drawing/2014/main" id="{BD52172A-15D5-DCC4-B646-ECC87A8F72E4}"/>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12</a:t>
            </a:r>
          </a:p>
        </p:txBody>
      </p:sp>
      <p:grpSp>
        <p:nvGrpSpPr>
          <p:cNvPr id="3" name="グループ化 2">
            <a:extLst>
              <a:ext uri="{FF2B5EF4-FFF2-40B4-BE49-F238E27FC236}">
                <a16:creationId xmlns:a16="http://schemas.microsoft.com/office/drawing/2014/main" id="{6AB18012-B5ED-6D6D-C4B1-4FDF0405985E}"/>
              </a:ext>
            </a:extLst>
          </p:cNvPr>
          <p:cNvGrpSpPr/>
          <p:nvPr/>
        </p:nvGrpSpPr>
        <p:grpSpPr>
          <a:xfrm>
            <a:off x="256298" y="8035739"/>
            <a:ext cx="757258" cy="300134"/>
            <a:chOff x="-586383" y="7984939"/>
            <a:chExt cx="1007910" cy="707703"/>
          </a:xfrm>
        </p:grpSpPr>
        <p:sp>
          <p:nvSpPr>
            <p:cNvPr id="4" name="テキスト ボックス 3">
              <a:extLst>
                <a:ext uri="{FF2B5EF4-FFF2-40B4-BE49-F238E27FC236}">
                  <a16:creationId xmlns:a16="http://schemas.microsoft.com/office/drawing/2014/main" id="{9DC9E547-6BFE-32C5-A98E-CE97688ACF34}"/>
                </a:ext>
              </a:extLst>
            </p:cNvPr>
            <p:cNvSpPr txBox="1"/>
            <p:nvPr/>
          </p:nvSpPr>
          <p:spPr>
            <a:xfrm rot="20511245">
              <a:off x="-586383" y="8338230"/>
              <a:ext cx="922625" cy="354412"/>
            </a:xfrm>
            <a:custGeom>
              <a:avLst/>
              <a:gdLst>
                <a:gd name="connsiteX0" fmla="*/ 0 w 922625"/>
                <a:gd name="connsiteY0" fmla="*/ 0 h 354412"/>
                <a:gd name="connsiteX1" fmla="*/ 922625 w 922625"/>
                <a:gd name="connsiteY1" fmla="*/ 0 h 354412"/>
                <a:gd name="connsiteX2" fmla="*/ 922625 w 922625"/>
                <a:gd name="connsiteY2" fmla="*/ 354412 h 354412"/>
                <a:gd name="connsiteX3" fmla="*/ 0 w 922625"/>
                <a:gd name="connsiteY3" fmla="*/ 354412 h 354412"/>
                <a:gd name="connsiteX4" fmla="*/ 0 w 922625"/>
                <a:gd name="connsiteY4" fmla="*/ 0 h 35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625" h="354412" fill="none" extrusionOk="0">
                  <a:moveTo>
                    <a:pt x="0" y="0"/>
                  </a:moveTo>
                  <a:cubicBezTo>
                    <a:pt x="361687" y="52568"/>
                    <a:pt x="480513" y="-54228"/>
                    <a:pt x="922625" y="0"/>
                  </a:cubicBezTo>
                  <a:cubicBezTo>
                    <a:pt x="910715" y="96955"/>
                    <a:pt x="946107" y="279983"/>
                    <a:pt x="922625" y="354412"/>
                  </a:cubicBezTo>
                  <a:cubicBezTo>
                    <a:pt x="503054" y="314207"/>
                    <a:pt x="197963" y="403363"/>
                    <a:pt x="0" y="354412"/>
                  </a:cubicBezTo>
                  <a:cubicBezTo>
                    <a:pt x="21079" y="230379"/>
                    <a:pt x="15949" y="82626"/>
                    <a:pt x="0" y="0"/>
                  </a:cubicBezTo>
                  <a:close/>
                </a:path>
                <a:path w="922625" h="354412" stroke="0" extrusionOk="0">
                  <a:moveTo>
                    <a:pt x="0" y="0"/>
                  </a:moveTo>
                  <a:cubicBezTo>
                    <a:pt x="147004" y="-40783"/>
                    <a:pt x="752825" y="-70567"/>
                    <a:pt x="922625" y="0"/>
                  </a:cubicBezTo>
                  <a:cubicBezTo>
                    <a:pt x="930839" y="73891"/>
                    <a:pt x="908673" y="295727"/>
                    <a:pt x="922625" y="354412"/>
                  </a:cubicBezTo>
                  <a:cubicBezTo>
                    <a:pt x="698256" y="309258"/>
                    <a:pt x="352668" y="432602"/>
                    <a:pt x="0" y="354412"/>
                  </a:cubicBezTo>
                  <a:cubicBezTo>
                    <a:pt x="-4666" y="239936"/>
                    <a:pt x="-6228" y="161744"/>
                    <a:pt x="0" y="0"/>
                  </a:cubicBezTo>
                  <a:close/>
                </a:path>
              </a:pathLst>
            </a:custGeom>
            <a:solidFill>
              <a:schemeClr val="bg1"/>
            </a:solidFill>
            <a:ln>
              <a:solidFill>
                <a:schemeClr val="accent1"/>
              </a:solidFill>
              <a:extLst>
                <a:ext uri="{C807C97D-BFC1-408E-A445-0C87EB9F89A2}">
                  <ask:lineSketchStyleProps xmlns:ask="http://schemas.microsoft.com/office/drawing/2018/sketchyshapes" sd="2650216993">
                    <a:prstGeom prst="rect">
                      <a:avLst/>
                    </a:prstGeom>
                    <ask:type>
                      <ask:lineSketchCurved/>
                    </ask:type>
                  </ask:lineSketchStyleProps>
                </a:ext>
              </a:extLst>
            </a:ln>
            <a:effectLst>
              <a:outerShdw blurRad="50800" dist="38100" dir="2700000" algn="tl" rotWithShape="0">
                <a:prstClr val="black">
                  <a:alpha val="40000"/>
                </a:prstClr>
              </a:outerShd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rPr>
                <a:t>One Point</a:t>
              </a:r>
              <a:endParaRPr kumimoji="1" lang="ja-JP" altLang="en-US"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endParaRPr>
            </a:p>
          </p:txBody>
        </p:sp>
        <p:pic>
          <p:nvPicPr>
            <p:cNvPr id="5" name="図 4">
              <a:extLst>
                <a:ext uri="{FF2B5EF4-FFF2-40B4-BE49-F238E27FC236}">
                  <a16:creationId xmlns:a16="http://schemas.microsoft.com/office/drawing/2014/main" id="{54488626-F51B-0C8C-B9A9-8ACE52B4C13A}"/>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166120" y="7984939"/>
              <a:ext cx="255407" cy="378304"/>
            </a:xfrm>
            <a:prstGeom prst="rect">
              <a:avLst/>
            </a:prstGeom>
          </p:spPr>
        </p:pic>
      </p:grpSp>
      <p:sp>
        <p:nvSpPr>
          <p:cNvPr id="6" name="テキスト プレースホルダー 2">
            <a:extLst>
              <a:ext uri="{FF2B5EF4-FFF2-40B4-BE49-F238E27FC236}">
                <a16:creationId xmlns:a16="http://schemas.microsoft.com/office/drawing/2014/main" id="{9C8C2FB9-2FFC-4283-A576-FE0F3B097130}"/>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3</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サイバーセキュリティの基礎知識</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3-4.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サイバーセキュリティアプローチ方法</a:t>
            </a:r>
          </a:p>
        </p:txBody>
      </p:sp>
    </p:spTree>
    <p:extLst>
      <p:ext uri="{BB962C8B-B14F-4D97-AF65-F5344CB8AC3E}">
        <p14:creationId xmlns:p14="http://schemas.microsoft.com/office/powerpoint/2010/main" val="1950057003"/>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1248A7-C043-B626-F475-42D3320E7D50}"/>
            </a:ext>
          </a:extLst>
        </p:cNvPr>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B6524E0C-0103-D895-C4F3-55D0FB9AA7D2}"/>
              </a:ext>
            </a:extLst>
          </p:cNvPr>
          <p:cNvGraphicFramePr>
            <a:graphicFrameLocks noGrp="1"/>
          </p:cNvGraphicFramePr>
          <p:nvPr/>
        </p:nvGraphicFramePr>
        <p:xfrm>
          <a:off x="622800" y="1454981"/>
          <a:ext cx="5759996" cy="3961991"/>
        </p:xfrm>
        <a:graphic>
          <a:graphicData uri="http://schemas.openxmlformats.org/drawingml/2006/table">
            <a:tbl>
              <a:tblPr firstRow="1" bandRow="1">
                <a:tableStyleId>{5C22544A-7EE6-4342-B048-85BDC9FD1C3A}</a:tableStyleId>
              </a:tblPr>
              <a:tblGrid>
                <a:gridCol w="612000">
                  <a:extLst>
                    <a:ext uri="{9D8B030D-6E8A-4147-A177-3AD203B41FA5}">
                      <a16:colId xmlns:a16="http://schemas.microsoft.com/office/drawing/2014/main" val="83955939"/>
                    </a:ext>
                  </a:extLst>
                </a:gridCol>
                <a:gridCol w="1260000">
                  <a:extLst>
                    <a:ext uri="{9D8B030D-6E8A-4147-A177-3AD203B41FA5}">
                      <a16:colId xmlns:a16="http://schemas.microsoft.com/office/drawing/2014/main" val="2228852686"/>
                    </a:ext>
                  </a:extLst>
                </a:gridCol>
                <a:gridCol w="971999">
                  <a:extLst>
                    <a:ext uri="{9D8B030D-6E8A-4147-A177-3AD203B41FA5}">
                      <a16:colId xmlns:a16="http://schemas.microsoft.com/office/drawing/2014/main" val="1032430327"/>
                    </a:ext>
                  </a:extLst>
                </a:gridCol>
                <a:gridCol w="971999">
                  <a:extLst>
                    <a:ext uri="{9D8B030D-6E8A-4147-A177-3AD203B41FA5}">
                      <a16:colId xmlns:a16="http://schemas.microsoft.com/office/drawing/2014/main" val="3170016783"/>
                    </a:ext>
                  </a:extLst>
                </a:gridCol>
                <a:gridCol w="971999">
                  <a:extLst>
                    <a:ext uri="{9D8B030D-6E8A-4147-A177-3AD203B41FA5}">
                      <a16:colId xmlns:a16="http://schemas.microsoft.com/office/drawing/2014/main" val="2732501413"/>
                    </a:ext>
                  </a:extLst>
                </a:gridCol>
                <a:gridCol w="971999">
                  <a:extLst>
                    <a:ext uri="{9D8B030D-6E8A-4147-A177-3AD203B41FA5}">
                      <a16:colId xmlns:a16="http://schemas.microsoft.com/office/drawing/2014/main" val="2123326790"/>
                    </a:ext>
                  </a:extLst>
                </a:gridCol>
              </a:tblGrid>
              <a:tr h="745462">
                <a:tc gridSpan="2">
                  <a:txBody>
                    <a:bodyPr/>
                    <a:lstStyle/>
                    <a:p>
                      <a:pPr marL="0" algn="ctr" rtl="0" eaLnBrk="1" fontAlgn="ctr" latinLnBrk="0" hangingPunct="1">
                        <a:spcBef>
                          <a:spcPts val="0"/>
                        </a:spcBef>
                        <a:spcAft>
                          <a:spcPts val="0"/>
                        </a:spcAft>
                      </a:pPr>
                      <a:r>
                        <a:rPr kumimoji="1" lang="ja-JP" altLang="en-US" sz="1800" b="1" i="0" u="none" strike="noStrike" kern="1200">
                          <a:solidFill>
                            <a:srgbClr val="FFFFFF"/>
                          </a:solidFill>
                          <a:effectLst/>
                          <a:latin typeface="メイリオ"/>
                          <a:ea typeface="メイリオ"/>
                        </a:rPr>
                        <a:t>検知（</a:t>
                      </a:r>
                      <a:r>
                        <a:rPr kumimoji="1" lang="en-US" altLang="ja-JP" sz="1800" b="1" i="0" u="none" strike="noStrike" kern="1200">
                          <a:solidFill>
                            <a:srgbClr val="FFFFFF"/>
                          </a:solidFill>
                          <a:effectLst/>
                          <a:latin typeface="メイリオ"/>
                          <a:ea typeface="メイリオ"/>
                        </a:rPr>
                        <a:t>DE</a:t>
                      </a:r>
                      <a:r>
                        <a:rPr kumimoji="1" lang="ja-JP" altLang="en-US" sz="1800" b="1" i="0" u="none" strike="noStrike" kern="1200">
                          <a:solidFill>
                            <a:srgbClr val="FFFFFF"/>
                          </a:solidFill>
                          <a:effectLst/>
                          <a:latin typeface="メイリオ"/>
                          <a:ea typeface="メイリオ"/>
                        </a:rPr>
                        <a:t>）</a:t>
                      </a:r>
                      <a:endParaRPr lang="en-US" altLang="ja-JP"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1</a:t>
                      </a:r>
                      <a:endParaRPr lang="ja-JP" altLang="en-US"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部分的である</a:t>
                      </a: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Partial)</a:t>
                      </a:r>
                      <a:endParaRPr lang="en-US" altLang="ja-JP"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場当たり的、属人的である</a:t>
                      </a:r>
                      <a:endParaRPr lang="ja-JP" altLang="en-US" sz="1800" b="1"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2</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リスク情報を活用している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Risk Information)</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初期プロセスが整備されている</a:t>
                      </a:r>
                      <a:endParaRPr lang="ja-JP" altLang="en-US" sz="1800" b="0" i="0" u="none" strike="noStrike">
                        <a:effectLst/>
                        <a:latin typeface="Arial" panose="020B0604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3</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繰り返し適用可能である</a:t>
                      </a:r>
                      <a:endParaRPr kumimoji="1" lang="en-US" altLang="ja-JP" sz="700" b="1" i="0" u="none" strike="noStrike" kern="1200">
                        <a:solidFill>
                          <a:srgbClr val="FFFFFF"/>
                        </a:solidFill>
                        <a:effectLst/>
                        <a:latin typeface="メイリオ"/>
                        <a:ea typeface="メイリオ"/>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Responsible)</a:t>
                      </a: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プロセスが継続的に回っている</a:t>
                      </a:r>
                      <a:endParaRPr lang="ja-JP" altLang="en-US"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4</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適応している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Adaptive)</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プロセス自身の継続的改善に努めている</a:t>
                      </a:r>
                      <a:endParaRPr lang="ja-JP" altLang="en-US" sz="1800" b="0"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extLst>
                  <a:ext uri="{0D108BD9-81ED-4DB2-BD59-A6C34878D82A}">
                    <a16:rowId xmlns:a16="http://schemas.microsoft.com/office/drawing/2014/main" val="2769859278"/>
                  </a:ext>
                </a:extLst>
              </a:tr>
              <a:tr h="794385">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mn-lt"/>
                          <a:ea typeface="+mn-ea"/>
                        </a:rPr>
                        <a:t>異常とイベント（</a:t>
                      </a:r>
                      <a:r>
                        <a:rPr kumimoji="1" lang="en-US" altLang="ja-JP" sz="700" b="1" i="0" u="none" strike="noStrike" kern="1200">
                          <a:solidFill>
                            <a:srgbClr val="000000"/>
                          </a:solidFill>
                          <a:effectLst/>
                          <a:latin typeface="+mn-lt"/>
                          <a:ea typeface="+mn-ea"/>
                        </a:rPr>
                        <a:t>DE.AE</a:t>
                      </a:r>
                      <a:r>
                        <a:rPr kumimoji="1" lang="ja-JP" altLang="en-US" sz="700" b="1" i="0" u="none" strike="noStrike" kern="1200">
                          <a:solidFill>
                            <a:srgbClr val="000000"/>
                          </a:solidFill>
                          <a:effectLst/>
                          <a:latin typeface="+mn-lt"/>
                          <a:ea typeface="+mn-ea"/>
                        </a:rPr>
                        <a:t>）</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n-lt"/>
                          <a:ea typeface="+mn-ea"/>
                        </a:rPr>
                        <a:t>異常な活動は、検知されており、イベントがもたらす潜在的な影響が、把握されている。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何をもって異常と判断するかの閾値が組織内で熟慮されておらず、担当者の経験や勘により異常・正常の判断をしている。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異常と正常の判断を行う指標（閾値など）が定まり文書化しており、それらの指標が及ぼす影響度を認識している。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異常と正常の判断を行う指標（閾値など）は異常がもたらす影響度などにより見直しを行っている。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脅威の情報やリスクアセスメントの結果などに基づき、異常の定義を見直し、検知できるようにしている。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470241903"/>
                  </a:ext>
                </a:extLst>
              </a:tr>
              <a:tr h="320479">
                <a:tc>
                  <a:txBody>
                    <a:bodyPr/>
                    <a:lstStyle/>
                    <a:p>
                      <a:pPr marL="0" algn="ctr" rtl="0" eaLnBrk="1" fontAlgn="t" latinLnBrk="0" hangingPunct="1">
                        <a:spcBef>
                          <a:spcPts val="0"/>
                        </a:spcBef>
                        <a:spcAft>
                          <a:spcPts val="0"/>
                        </a:spcAft>
                      </a:pPr>
                      <a:r>
                        <a:rPr kumimoji="1" lang="en-US" sz="700" b="0" i="0" u="none" strike="noStrike" kern="1200">
                          <a:solidFill>
                            <a:srgbClr val="000000"/>
                          </a:solidFill>
                          <a:effectLst/>
                          <a:latin typeface="メイリオ"/>
                          <a:ea typeface="メイリオ"/>
                        </a:rPr>
                        <a:t>DE.AE-1:</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ネットワーク運用のベースラインと、ユーザとシステムで期待されるデータフローが、定められ、管理されている。</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162234602"/>
                  </a:ext>
                </a:extLst>
              </a:tr>
              <a:tr h="475996">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DE.AE-2:</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検知したイベントは、攻撃の標的と手法を理解するために分析されている。 </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384120296"/>
                  </a:ext>
                </a:extLst>
              </a:tr>
              <a:tr h="475996">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DE.AE-3:</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イベントデータは、複数の情報源やセンサーから収集され、相互分析されている。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596964049"/>
                  </a:ext>
                </a:extLst>
              </a:tr>
              <a:tr h="475996">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DE.AE-4:</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イベントがもたらす影響が、判断されている。 </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22362702"/>
                  </a:ext>
                </a:extLst>
              </a:tr>
              <a:tr h="475996">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DE.AE-5:</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インシデント警告の閾値が、定められている。 </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090690099"/>
                  </a:ext>
                </a:extLst>
              </a:tr>
            </a:tbl>
          </a:graphicData>
        </a:graphic>
      </p:graphicFrame>
      <p:sp>
        <p:nvSpPr>
          <p:cNvPr id="3" name="スライド番号プレースホルダー 5">
            <a:extLst>
              <a:ext uri="{FF2B5EF4-FFF2-40B4-BE49-F238E27FC236}">
                <a16:creationId xmlns:a16="http://schemas.microsoft.com/office/drawing/2014/main" id="{B10FE372-79A5-67B0-A873-D2C903800187}"/>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400</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B1528552-30F9-D002-777D-DB6EE1E2BF2C}"/>
              </a:ext>
            </a:extLst>
          </p:cNvPr>
          <p:cNvSpPr>
            <a:spLocks noGrp="1"/>
          </p:cNvSpPr>
          <p:nvPr>
            <p:ph type="body" sz="quarter" idx="32"/>
          </p:nvPr>
        </p:nvSpPr>
        <p:spPr>
          <a:xfrm>
            <a:off x="622800" y="774648"/>
            <a:ext cx="5612400" cy="381000"/>
          </a:xfrm>
        </p:spPr>
        <p:txBody>
          <a:bodyPr lIns="91440" tIns="45720" rIns="91440" bIns="45720" anchor="b"/>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00" u="sng">
                <a:solidFill>
                  <a:schemeClr val="tx1"/>
                </a:solidFill>
                <a:uFill>
                  <a:solidFill>
                    <a:schemeClr val="bg1"/>
                  </a:solidFill>
                </a:uFill>
                <a:latin typeface="Meiryo"/>
                <a:ea typeface="Meiryo"/>
                <a:hlinkClick r:id="rId2" action="ppaction://hlinksldjump"/>
              </a:rPr>
              <a:t>3. </a:t>
            </a:r>
            <a:r>
              <a:rPr lang="ja-JP" altLang="ja-JP" sz="1600" u="sng">
                <a:solidFill>
                  <a:schemeClr val="tx1"/>
                </a:solidFill>
                <a:uFill>
                  <a:solidFill>
                    <a:schemeClr val="bg1"/>
                  </a:solidFill>
                </a:uFill>
                <a:latin typeface="Meiryo"/>
                <a:ea typeface="Meiryo"/>
                <a:hlinkClick r:id="rId2" action="ppaction://hlinksldjump"/>
              </a:rPr>
              <a:t>サイバーセキュリティフレーム</a:t>
            </a:r>
            <a:r>
              <a:rPr kumimoji="1" lang="ja-JP" altLang="ja-JP" sz="1600" u="sng">
                <a:solidFill>
                  <a:schemeClr val="tx1"/>
                </a:solidFill>
                <a:uFill>
                  <a:solidFill>
                    <a:schemeClr val="bg1"/>
                  </a:solidFill>
                </a:uFill>
                <a:latin typeface="Meiryo"/>
                <a:ea typeface="Meiryo"/>
                <a:hlinkClick r:id="rId2" action="ppaction://hlinksldjump"/>
              </a:rPr>
              <a:t>ワー</a:t>
            </a:r>
            <a:r>
              <a:rPr lang="ja-JP" altLang="ja-JP" sz="1600" u="sng">
                <a:solidFill>
                  <a:schemeClr val="tx1"/>
                </a:solidFill>
                <a:uFill>
                  <a:solidFill>
                    <a:schemeClr val="bg1"/>
                  </a:solidFill>
                </a:uFill>
                <a:latin typeface="Meiryo"/>
                <a:ea typeface="Meiryo"/>
                <a:hlinkClick r:id="rId2" action="ppaction://hlinksldjump"/>
              </a:rPr>
              <a:t>ク参考資料</a:t>
            </a:r>
            <a:endParaRPr kumimoji="1" lang="ja-JP" altLang="en-US" sz="1600" u="sng">
              <a:solidFill>
                <a:schemeClr val="tx1"/>
              </a:solidFill>
              <a:uFill>
                <a:solidFill>
                  <a:schemeClr val="bg1"/>
                </a:solidFill>
              </a:uFill>
            </a:endParaRPr>
          </a:p>
        </p:txBody>
      </p:sp>
    </p:spTree>
    <p:extLst>
      <p:ext uri="{BB962C8B-B14F-4D97-AF65-F5344CB8AC3E}">
        <p14:creationId xmlns:p14="http://schemas.microsoft.com/office/powerpoint/2010/main" val="1633158017"/>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1248A7-C043-B626-F475-42D3320E7D50}"/>
            </a:ext>
          </a:extLst>
        </p:cNvPr>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B6524E0C-0103-D895-C4F3-55D0FB9AA7D2}"/>
              </a:ext>
            </a:extLst>
          </p:cNvPr>
          <p:cNvGraphicFramePr>
            <a:graphicFrameLocks noGrp="1"/>
          </p:cNvGraphicFramePr>
          <p:nvPr/>
        </p:nvGraphicFramePr>
        <p:xfrm>
          <a:off x="622800" y="1454981"/>
          <a:ext cx="5759996" cy="5705476"/>
        </p:xfrm>
        <a:graphic>
          <a:graphicData uri="http://schemas.openxmlformats.org/drawingml/2006/table">
            <a:tbl>
              <a:tblPr firstRow="1" bandRow="1">
                <a:tableStyleId>{5C22544A-7EE6-4342-B048-85BDC9FD1C3A}</a:tableStyleId>
              </a:tblPr>
              <a:tblGrid>
                <a:gridCol w="612000">
                  <a:extLst>
                    <a:ext uri="{9D8B030D-6E8A-4147-A177-3AD203B41FA5}">
                      <a16:colId xmlns:a16="http://schemas.microsoft.com/office/drawing/2014/main" val="83955939"/>
                    </a:ext>
                  </a:extLst>
                </a:gridCol>
                <a:gridCol w="1260000">
                  <a:extLst>
                    <a:ext uri="{9D8B030D-6E8A-4147-A177-3AD203B41FA5}">
                      <a16:colId xmlns:a16="http://schemas.microsoft.com/office/drawing/2014/main" val="2228852686"/>
                    </a:ext>
                  </a:extLst>
                </a:gridCol>
                <a:gridCol w="971999">
                  <a:extLst>
                    <a:ext uri="{9D8B030D-6E8A-4147-A177-3AD203B41FA5}">
                      <a16:colId xmlns:a16="http://schemas.microsoft.com/office/drawing/2014/main" val="1032430327"/>
                    </a:ext>
                  </a:extLst>
                </a:gridCol>
                <a:gridCol w="971999">
                  <a:extLst>
                    <a:ext uri="{9D8B030D-6E8A-4147-A177-3AD203B41FA5}">
                      <a16:colId xmlns:a16="http://schemas.microsoft.com/office/drawing/2014/main" val="3170016783"/>
                    </a:ext>
                  </a:extLst>
                </a:gridCol>
                <a:gridCol w="971999">
                  <a:extLst>
                    <a:ext uri="{9D8B030D-6E8A-4147-A177-3AD203B41FA5}">
                      <a16:colId xmlns:a16="http://schemas.microsoft.com/office/drawing/2014/main" val="2732501413"/>
                    </a:ext>
                  </a:extLst>
                </a:gridCol>
                <a:gridCol w="971999">
                  <a:extLst>
                    <a:ext uri="{9D8B030D-6E8A-4147-A177-3AD203B41FA5}">
                      <a16:colId xmlns:a16="http://schemas.microsoft.com/office/drawing/2014/main" val="2123326790"/>
                    </a:ext>
                  </a:extLst>
                </a:gridCol>
              </a:tblGrid>
              <a:tr h="745462">
                <a:tc gridSpan="2">
                  <a:txBody>
                    <a:bodyPr/>
                    <a:lstStyle/>
                    <a:p>
                      <a:pPr marL="0" algn="ctr" rtl="0" eaLnBrk="1" fontAlgn="ctr" latinLnBrk="0" hangingPunct="1">
                        <a:spcBef>
                          <a:spcPts val="0"/>
                        </a:spcBef>
                        <a:spcAft>
                          <a:spcPts val="0"/>
                        </a:spcAft>
                      </a:pPr>
                      <a:r>
                        <a:rPr kumimoji="1" lang="ja-JP" altLang="en-US" sz="1800" b="1" i="0" u="none" strike="noStrike" kern="1200">
                          <a:solidFill>
                            <a:srgbClr val="FFFFFF"/>
                          </a:solidFill>
                          <a:effectLst/>
                          <a:latin typeface="メイリオ"/>
                          <a:ea typeface="メイリオ"/>
                        </a:rPr>
                        <a:t>検知（</a:t>
                      </a:r>
                      <a:r>
                        <a:rPr kumimoji="1" lang="en-US" altLang="ja-JP" sz="1800" b="1" i="0" u="none" strike="noStrike" kern="1200">
                          <a:solidFill>
                            <a:srgbClr val="FFFFFF"/>
                          </a:solidFill>
                          <a:effectLst/>
                          <a:latin typeface="メイリオ"/>
                          <a:ea typeface="メイリオ"/>
                        </a:rPr>
                        <a:t>DE</a:t>
                      </a:r>
                      <a:r>
                        <a:rPr kumimoji="1" lang="ja-JP" altLang="en-US" sz="1800" b="1" i="0" u="none" strike="noStrike" kern="1200">
                          <a:solidFill>
                            <a:srgbClr val="FFFFFF"/>
                          </a:solidFill>
                          <a:effectLst/>
                          <a:latin typeface="メイリオ"/>
                          <a:ea typeface="メイリオ"/>
                        </a:rPr>
                        <a:t>）</a:t>
                      </a:r>
                      <a:endParaRPr lang="en-US" altLang="ja-JP"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1</a:t>
                      </a:r>
                      <a:endParaRPr lang="ja-JP" altLang="en-US"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部分的である</a:t>
                      </a: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Partial)</a:t>
                      </a:r>
                      <a:endParaRPr lang="en-US" altLang="ja-JP"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場当たり的、属人的である</a:t>
                      </a:r>
                      <a:endParaRPr lang="ja-JP" altLang="en-US" sz="1800" b="1"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2</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リスク情報を活用している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Risk Information)</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初期プロセスが整備されている</a:t>
                      </a:r>
                      <a:endParaRPr lang="ja-JP" altLang="en-US" sz="1800" b="0" i="0" u="none" strike="noStrike">
                        <a:effectLst/>
                        <a:latin typeface="Arial" panose="020B0604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3</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繰り返し適用可能である</a:t>
                      </a:r>
                      <a:endParaRPr kumimoji="1" lang="en-US" altLang="ja-JP" sz="700" b="1" i="0" u="none" strike="noStrike" kern="1200">
                        <a:solidFill>
                          <a:srgbClr val="FFFFFF"/>
                        </a:solidFill>
                        <a:effectLst/>
                        <a:latin typeface="メイリオ"/>
                        <a:ea typeface="メイリオ"/>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Responsible)</a:t>
                      </a: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プロセスが継続的に回っている</a:t>
                      </a:r>
                      <a:endParaRPr lang="ja-JP" altLang="en-US"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4</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適応している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Adaptive)</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プロセス自身の継続的改善に努めている</a:t>
                      </a:r>
                      <a:endParaRPr lang="ja-JP" altLang="en-US" sz="1800" b="0"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extLst>
                  <a:ext uri="{0D108BD9-81ED-4DB2-BD59-A6C34878D82A}">
                    <a16:rowId xmlns:a16="http://schemas.microsoft.com/office/drawing/2014/main" val="2769859278"/>
                  </a:ext>
                </a:extLst>
              </a:tr>
              <a:tr h="641335">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mn-lt"/>
                          <a:ea typeface="+mn-ea"/>
                        </a:rPr>
                        <a:t>セキュリティの継続的なモニタリング（</a:t>
                      </a:r>
                      <a:r>
                        <a:rPr kumimoji="1" lang="en-US" altLang="ja-JP" sz="700" b="1" i="0" u="none" strike="noStrike" kern="1200">
                          <a:solidFill>
                            <a:srgbClr val="000000"/>
                          </a:solidFill>
                          <a:effectLst/>
                          <a:latin typeface="+mn-lt"/>
                          <a:ea typeface="+mn-ea"/>
                        </a:rPr>
                        <a:t>DE.CM</a:t>
                      </a:r>
                      <a:r>
                        <a:rPr kumimoji="1" lang="ja-JP" altLang="en-US" sz="700" b="1" i="0" u="none" strike="noStrike" kern="1200">
                          <a:solidFill>
                            <a:srgbClr val="000000"/>
                          </a:solidFill>
                          <a:effectLst/>
                          <a:latin typeface="+mn-lt"/>
                          <a:ea typeface="+mn-ea"/>
                        </a:rPr>
                        <a:t>）</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n-lt"/>
                          <a:ea typeface="+mn-ea"/>
                        </a:rPr>
                        <a:t>情報システムと資産は、サイバーセキュリティイベントを識別し、保護対策の有効性を検証するために、モニタリングされている。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適用範囲における、ネットワーク・物理環境・個人の活動・外部サービスプロパイダの活動などをモニタリングが一部のみで実施されている。（モニタリングされていないイベントや対象がある。）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適用範囲において、ネットワーク、物理環境、個人の活動、外部サービスプロパ</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イダの活動がモニタリングされ、ログとして保管し不審・悪質なものが検知されている。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適用範囲において、対象のモニタリングが適切に行われているかを確認するため、チェックを行うとともに、脆弱性診断等を行い、システムの健全性を確認している。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脅威の情報やリスクアセスメントなどに基づき、モニタリング対象や内容を定期的に見直ししている。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1397691573"/>
                  </a:ext>
                </a:extLst>
              </a:tr>
              <a:tr h="403658">
                <a:tc>
                  <a:txBody>
                    <a:bodyPr/>
                    <a:lstStyle/>
                    <a:p>
                      <a:pPr marL="0" algn="ctr" rtl="0" eaLnBrk="1" fontAlgn="t" latinLnBrk="0" hangingPunct="1">
                        <a:spcBef>
                          <a:spcPts val="0"/>
                        </a:spcBef>
                        <a:spcAft>
                          <a:spcPts val="0"/>
                        </a:spcAft>
                      </a:pPr>
                      <a:r>
                        <a:rPr kumimoji="1" lang="en-US" sz="700" b="0" i="0" u="none" strike="noStrike" kern="1200">
                          <a:solidFill>
                            <a:srgbClr val="000000"/>
                          </a:solidFill>
                          <a:effectLst/>
                          <a:latin typeface="メイリオ"/>
                          <a:ea typeface="メイリオ"/>
                        </a:rPr>
                        <a:t>DE.CM-1:</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ネットワークは、サイバーセキュリティの潜在的なイベントを検知できるようにモニタリングされている。 </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684253742"/>
                  </a:ext>
                </a:extLst>
              </a:tr>
              <a:tr h="459982">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DE.CM-2:</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物理環境は、サイバーセキュリティの潜在的なイベントを検知できるようにモニタリングされている。</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912838903"/>
                  </a:ext>
                </a:extLst>
              </a:tr>
              <a:tr h="403658">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DE.CM-3:</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人員の活動は、サイバーセキュリティの潜在的なイベントを検知できるようにモニタリングされている。 </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975846195"/>
                  </a:ext>
                </a:extLst>
              </a:tr>
              <a:tr h="403658">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DE.CM-4:</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悪質なコードは、検知されている。</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653193420"/>
                  </a:ext>
                </a:extLst>
              </a:tr>
              <a:tr h="403658">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DE.CM-5:</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不正なモバイルコードは、検知されている。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394802060"/>
                  </a:ext>
                </a:extLst>
              </a:tr>
              <a:tr h="403658">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DE.CM-6:</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外部サービスプロバイダの活動は、潜在的なサイバーセキュリティイベントを検知できるようにモニタリングされている。 </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116134182"/>
                  </a:ext>
                </a:extLst>
              </a:tr>
              <a:tr h="403658">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DE.CM-7:</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権限のない人員、接続、デバイス、ソフトウェアのモニタリングが、実施されている。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164343467"/>
                  </a:ext>
                </a:extLst>
              </a:tr>
              <a:tr h="403658">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DE.CM-8:</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脆弱性スキャンが、実施されている。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484977389"/>
                  </a:ext>
                </a:extLst>
              </a:tr>
            </a:tbl>
          </a:graphicData>
        </a:graphic>
      </p:graphicFrame>
      <p:sp>
        <p:nvSpPr>
          <p:cNvPr id="3" name="スライド番号プレースホルダー 5">
            <a:extLst>
              <a:ext uri="{FF2B5EF4-FFF2-40B4-BE49-F238E27FC236}">
                <a16:creationId xmlns:a16="http://schemas.microsoft.com/office/drawing/2014/main" id="{C5A623CF-0409-1CF4-4C9B-D9B1FD589112}"/>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401</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39F8E5F6-B17C-7645-1300-42E5B4EBE0C5}"/>
              </a:ext>
            </a:extLst>
          </p:cNvPr>
          <p:cNvSpPr>
            <a:spLocks noGrp="1"/>
          </p:cNvSpPr>
          <p:nvPr>
            <p:ph type="body" sz="quarter" idx="32"/>
          </p:nvPr>
        </p:nvSpPr>
        <p:spPr>
          <a:xfrm>
            <a:off x="622800" y="774648"/>
            <a:ext cx="5612400" cy="381000"/>
          </a:xfrm>
        </p:spPr>
        <p:txBody>
          <a:bodyPr lIns="91440" tIns="45720" rIns="91440" bIns="45720" anchor="b"/>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00" u="sng">
                <a:solidFill>
                  <a:schemeClr val="tx1"/>
                </a:solidFill>
                <a:uFill>
                  <a:solidFill>
                    <a:schemeClr val="bg1"/>
                  </a:solidFill>
                </a:uFill>
                <a:latin typeface="Meiryo"/>
                <a:ea typeface="Meiryo"/>
                <a:hlinkClick r:id="rId2" action="ppaction://hlinksldjump"/>
              </a:rPr>
              <a:t>3. </a:t>
            </a:r>
            <a:r>
              <a:rPr lang="ja-JP" altLang="ja-JP" sz="1600" u="sng">
                <a:solidFill>
                  <a:schemeClr val="tx1"/>
                </a:solidFill>
                <a:uFill>
                  <a:solidFill>
                    <a:schemeClr val="bg1"/>
                  </a:solidFill>
                </a:uFill>
                <a:latin typeface="Meiryo"/>
                <a:ea typeface="Meiryo"/>
                <a:hlinkClick r:id="rId2" action="ppaction://hlinksldjump"/>
              </a:rPr>
              <a:t>サイバーセキュリティフレーム</a:t>
            </a:r>
            <a:r>
              <a:rPr kumimoji="1" lang="ja-JP" altLang="ja-JP" sz="1600" u="sng">
                <a:solidFill>
                  <a:schemeClr val="tx1"/>
                </a:solidFill>
                <a:uFill>
                  <a:solidFill>
                    <a:schemeClr val="bg1"/>
                  </a:solidFill>
                </a:uFill>
                <a:latin typeface="Meiryo"/>
                <a:ea typeface="Meiryo"/>
                <a:hlinkClick r:id="rId2" action="ppaction://hlinksldjump"/>
              </a:rPr>
              <a:t>ワー</a:t>
            </a:r>
            <a:r>
              <a:rPr lang="ja-JP" altLang="ja-JP" sz="1600" u="sng">
                <a:solidFill>
                  <a:schemeClr val="tx1"/>
                </a:solidFill>
                <a:uFill>
                  <a:solidFill>
                    <a:schemeClr val="bg1"/>
                  </a:solidFill>
                </a:uFill>
                <a:latin typeface="Meiryo"/>
                <a:ea typeface="Meiryo"/>
                <a:hlinkClick r:id="rId2" action="ppaction://hlinksldjump"/>
              </a:rPr>
              <a:t>ク参考資料</a:t>
            </a:r>
            <a:endParaRPr kumimoji="1" lang="ja-JP" altLang="en-US" sz="1600" u="sng">
              <a:solidFill>
                <a:schemeClr val="tx1"/>
              </a:solidFill>
              <a:uFill>
                <a:solidFill>
                  <a:schemeClr val="bg1"/>
                </a:solidFill>
              </a:uFill>
            </a:endParaRPr>
          </a:p>
        </p:txBody>
      </p:sp>
    </p:spTree>
    <p:extLst>
      <p:ext uri="{BB962C8B-B14F-4D97-AF65-F5344CB8AC3E}">
        <p14:creationId xmlns:p14="http://schemas.microsoft.com/office/powerpoint/2010/main" val="1298449262"/>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1248A7-C043-B626-F475-42D3320E7D50}"/>
            </a:ext>
          </a:extLst>
        </p:cNvPr>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B6524E0C-0103-D895-C4F3-55D0FB9AA7D2}"/>
              </a:ext>
            </a:extLst>
          </p:cNvPr>
          <p:cNvGraphicFramePr>
            <a:graphicFrameLocks noGrp="1"/>
          </p:cNvGraphicFramePr>
          <p:nvPr/>
        </p:nvGraphicFramePr>
        <p:xfrm>
          <a:off x="622800" y="1454981"/>
          <a:ext cx="5759996" cy="3855311"/>
        </p:xfrm>
        <a:graphic>
          <a:graphicData uri="http://schemas.openxmlformats.org/drawingml/2006/table">
            <a:tbl>
              <a:tblPr firstRow="1" bandRow="1">
                <a:tableStyleId>{5C22544A-7EE6-4342-B048-85BDC9FD1C3A}</a:tableStyleId>
              </a:tblPr>
              <a:tblGrid>
                <a:gridCol w="612000">
                  <a:extLst>
                    <a:ext uri="{9D8B030D-6E8A-4147-A177-3AD203B41FA5}">
                      <a16:colId xmlns:a16="http://schemas.microsoft.com/office/drawing/2014/main" val="83955939"/>
                    </a:ext>
                  </a:extLst>
                </a:gridCol>
                <a:gridCol w="1260000">
                  <a:extLst>
                    <a:ext uri="{9D8B030D-6E8A-4147-A177-3AD203B41FA5}">
                      <a16:colId xmlns:a16="http://schemas.microsoft.com/office/drawing/2014/main" val="2228852686"/>
                    </a:ext>
                  </a:extLst>
                </a:gridCol>
                <a:gridCol w="971999">
                  <a:extLst>
                    <a:ext uri="{9D8B030D-6E8A-4147-A177-3AD203B41FA5}">
                      <a16:colId xmlns:a16="http://schemas.microsoft.com/office/drawing/2014/main" val="1032430327"/>
                    </a:ext>
                  </a:extLst>
                </a:gridCol>
                <a:gridCol w="971999">
                  <a:extLst>
                    <a:ext uri="{9D8B030D-6E8A-4147-A177-3AD203B41FA5}">
                      <a16:colId xmlns:a16="http://schemas.microsoft.com/office/drawing/2014/main" val="3170016783"/>
                    </a:ext>
                  </a:extLst>
                </a:gridCol>
                <a:gridCol w="971999">
                  <a:extLst>
                    <a:ext uri="{9D8B030D-6E8A-4147-A177-3AD203B41FA5}">
                      <a16:colId xmlns:a16="http://schemas.microsoft.com/office/drawing/2014/main" val="2732501413"/>
                    </a:ext>
                  </a:extLst>
                </a:gridCol>
                <a:gridCol w="971999">
                  <a:extLst>
                    <a:ext uri="{9D8B030D-6E8A-4147-A177-3AD203B41FA5}">
                      <a16:colId xmlns:a16="http://schemas.microsoft.com/office/drawing/2014/main" val="2123326790"/>
                    </a:ext>
                  </a:extLst>
                </a:gridCol>
              </a:tblGrid>
              <a:tr h="745462">
                <a:tc gridSpan="2">
                  <a:txBody>
                    <a:bodyPr/>
                    <a:lstStyle/>
                    <a:p>
                      <a:pPr marL="0" algn="ctr" rtl="0" eaLnBrk="1" fontAlgn="ctr" latinLnBrk="0" hangingPunct="1">
                        <a:spcBef>
                          <a:spcPts val="0"/>
                        </a:spcBef>
                        <a:spcAft>
                          <a:spcPts val="0"/>
                        </a:spcAft>
                      </a:pPr>
                      <a:r>
                        <a:rPr kumimoji="1" lang="ja-JP" altLang="en-US" sz="1800" b="1" i="0" u="none" strike="noStrike" kern="1200">
                          <a:solidFill>
                            <a:srgbClr val="FFFFFF"/>
                          </a:solidFill>
                          <a:effectLst/>
                          <a:latin typeface="メイリオ"/>
                          <a:ea typeface="メイリオ"/>
                        </a:rPr>
                        <a:t>検知（</a:t>
                      </a:r>
                      <a:r>
                        <a:rPr kumimoji="1" lang="en-US" altLang="ja-JP" sz="1800" b="1" i="0" u="none" strike="noStrike" kern="1200">
                          <a:solidFill>
                            <a:srgbClr val="FFFFFF"/>
                          </a:solidFill>
                          <a:effectLst/>
                          <a:latin typeface="メイリオ"/>
                          <a:ea typeface="メイリオ"/>
                        </a:rPr>
                        <a:t>DE</a:t>
                      </a:r>
                      <a:r>
                        <a:rPr kumimoji="1" lang="ja-JP" altLang="en-US" sz="1800" b="1" i="0" u="none" strike="noStrike" kern="1200">
                          <a:solidFill>
                            <a:srgbClr val="FFFFFF"/>
                          </a:solidFill>
                          <a:effectLst/>
                          <a:latin typeface="メイリオ"/>
                          <a:ea typeface="メイリオ"/>
                        </a:rPr>
                        <a:t>）</a:t>
                      </a:r>
                      <a:endParaRPr lang="en-US" altLang="ja-JP"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1</a:t>
                      </a:r>
                      <a:endParaRPr lang="ja-JP" altLang="en-US"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部分的である</a:t>
                      </a: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Partial)</a:t>
                      </a:r>
                      <a:endParaRPr lang="en-US" altLang="ja-JP"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場当たり的、属人的である</a:t>
                      </a:r>
                      <a:endParaRPr lang="ja-JP" altLang="en-US" sz="1800" b="1"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2</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リスク情報を活用している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Risk Information)</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初期プロセスが整備されている</a:t>
                      </a:r>
                      <a:endParaRPr lang="ja-JP" altLang="en-US" sz="1800" b="0" i="0" u="none" strike="noStrike">
                        <a:effectLst/>
                        <a:latin typeface="Arial" panose="020B0604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3</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繰り返し適用可能である</a:t>
                      </a:r>
                      <a:endParaRPr kumimoji="1" lang="en-US" altLang="ja-JP" sz="700" b="1" i="0" u="none" strike="noStrike" kern="1200">
                        <a:solidFill>
                          <a:srgbClr val="FFFFFF"/>
                        </a:solidFill>
                        <a:effectLst/>
                        <a:latin typeface="メイリオ"/>
                        <a:ea typeface="メイリオ"/>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Responsible)</a:t>
                      </a: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プロセスが継続的に回っている</a:t>
                      </a:r>
                      <a:endParaRPr lang="ja-JP" altLang="en-US"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4</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適応している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Adaptive)</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プロセス自身の継続的改善に努めている</a:t>
                      </a:r>
                      <a:endParaRPr lang="ja-JP" altLang="en-US" sz="1800" b="0"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extLst>
                  <a:ext uri="{0D108BD9-81ED-4DB2-BD59-A6C34878D82A}">
                    <a16:rowId xmlns:a16="http://schemas.microsoft.com/office/drawing/2014/main" val="2769859278"/>
                  </a:ext>
                </a:extLst>
              </a:tr>
              <a:tr h="794385">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mn-lt"/>
                          <a:ea typeface="+mn-ea"/>
                        </a:rPr>
                        <a:t>検知プロセス（</a:t>
                      </a:r>
                      <a:r>
                        <a:rPr kumimoji="1" lang="en-US" altLang="ja-JP" sz="700" b="1" i="0" u="none" strike="noStrike" kern="1200">
                          <a:solidFill>
                            <a:srgbClr val="000000"/>
                          </a:solidFill>
                          <a:effectLst/>
                          <a:latin typeface="+mn-lt"/>
                          <a:ea typeface="+mn-ea"/>
                        </a:rPr>
                        <a:t>DE.DP</a:t>
                      </a:r>
                      <a:r>
                        <a:rPr kumimoji="1" lang="ja-JP" altLang="en-US" sz="700" b="1" i="0" u="none" strike="noStrike" kern="1200">
                          <a:solidFill>
                            <a:srgbClr val="000000"/>
                          </a:solidFill>
                          <a:effectLst/>
                          <a:latin typeface="+mn-lt"/>
                          <a:ea typeface="+mn-ea"/>
                        </a:rPr>
                        <a:t>）</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n-lt"/>
                          <a:ea typeface="+mn-ea"/>
                        </a:rPr>
                        <a:t>検知プロセスおよび手順が、異常なイベントに確実に気付くために維持され、テストされている。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検知した情報を異常として判断するプロセス・手順・報告体制が定まっておらず、担当者の経験と勘で実施している。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検知した情報を異常として判断するプロセス・手順・報告体制が定まり、異常の判断ができている。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異常な判断に気づくプロセス・方法がテストされ、異常な状態がないことが正常であることを確認している。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異常な状態を検知する仕組みを脅威の情報やインシデントなどに基づき見直しし</a:t>
                      </a:r>
                    </a:p>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470241903"/>
                  </a:ext>
                </a:extLst>
              </a:tr>
              <a:tr h="320479">
                <a:tc>
                  <a:txBody>
                    <a:bodyPr/>
                    <a:lstStyle/>
                    <a:p>
                      <a:pPr marL="0" algn="ctr" rtl="0" eaLnBrk="1" fontAlgn="t" latinLnBrk="0" hangingPunct="1">
                        <a:spcBef>
                          <a:spcPts val="0"/>
                        </a:spcBef>
                        <a:spcAft>
                          <a:spcPts val="0"/>
                        </a:spcAft>
                      </a:pPr>
                      <a:r>
                        <a:rPr kumimoji="1" lang="en-US" sz="700" b="0" i="0" u="none" strike="noStrike" kern="1200">
                          <a:solidFill>
                            <a:srgbClr val="000000"/>
                          </a:solidFill>
                          <a:effectLst/>
                          <a:latin typeface="メイリオ"/>
                          <a:ea typeface="メイリオ"/>
                        </a:rPr>
                        <a:t>DE.DP-1:</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検知に関する役割と責任は、説明責任を果たせるように明確に定義されている。</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162234602"/>
                  </a:ext>
                </a:extLst>
              </a:tr>
              <a:tr h="475996">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DE.DP-2:</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検知活動は、該当するすべての要求事項を準拠している。 </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384120296"/>
                  </a:ext>
                </a:extLst>
              </a:tr>
              <a:tr h="475996">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DE.DP-3:</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検知プロセスが、テストされている。 </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596964049"/>
                  </a:ext>
                </a:extLst>
              </a:tr>
              <a:tr h="475996">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DE.DP-4:</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イベント検知情報が、周知されている。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22362702"/>
                  </a:ext>
                </a:extLst>
              </a:tr>
              <a:tr h="475996">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DE.DP-5:</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検知プロセスが、継続的に改善されている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090690099"/>
                  </a:ext>
                </a:extLst>
              </a:tr>
            </a:tbl>
          </a:graphicData>
        </a:graphic>
      </p:graphicFrame>
      <p:sp>
        <p:nvSpPr>
          <p:cNvPr id="3" name="スライド番号プレースホルダー 5">
            <a:extLst>
              <a:ext uri="{FF2B5EF4-FFF2-40B4-BE49-F238E27FC236}">
                <a16:creationId xmlns:a16="http://schemas.microsoft.com/office/drawing/2014/main" id="{F29DBB39-CEDE-A78D-5C0F-956E190FAF6B}"/>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402</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41203B2D-0FF6-95FF-99D7-EB0AAD8C7FA3}"/>
              </a:ext>
            </a:extLst>
          </p:cNvPr>
          <p:cNvSpPr>
            <a:spLocks noGrp="1"/>
          </p:cNvSpPr>
          <p:nvPr>
            <p:ph type="body" sz="quarter" idx="32"/>
          </p:nvPr>
        </p:nvSpPr>
        <p:spPr>
          <a:xfrm>
            <a:off x="622800" y="774648"/>
            <a:ext cx="5612400" cy="381000"/>
          </a:xfrm>
        </p:spPr>
        <p:txBody>
          <a:bodyPr lIns="91440" tIns="45720" rIns="91440" bIns="45720" anchor="b"/>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00" u="sng">
                <a:solidFill>
                  <a:schemeClr val="tx1"/>
                </a:solidFill>
                <a:uFill>
                  <a:solidFill>
                    <a:schemeClr val="bg1"/>
                  </a:solidFill>
                </a:uFill>
                <a:latin typeface="Meiryo"/>
                <a:ea typeface="Meiryo"/>
                <a:hlinkClick r:id="rId2" action="ppaction://hlinksldjump"/>
              </a:rPr>
              <a:t>3. </a:t>
            </a:r>
            <a:r>
              <a:rPr lang="ja-JP" altLang="ja-JP" sz="1600" u="sng">
                <a:solidFill>
                  <a:schemeClr val="tx1"/>
                </a:solidFill>
                <a:uFill>
                  <a:solidFill>
                    <a:schemeClr val="bg1"/>
                  </a:solidFill>
                </a:uFill>
                <a:latin typeface="Meiryo"/>
                <a:ea typeface="Meiryo"/>
                <a:hlinkClick r:id="rId2" action="ppaction://hlinksldjump"/>
              </a:rPr>
              <a:t>サイバーセキュリティフレーム</a:t>
            </a:r>
            <a:r>
              <a:rPr kumimoji="1" lang="ja-JP" altLang="ja-JP" sz="1600" u="sng">
                <a:solidFill>
                  <a:schemeClr val="tx1"/>
                </a:solidFill>
                <a:uFill>
                  <a:solidFill>
                    <a:schemeClr val="bg1"/>
                  </a:solidFill>
                </a:uFill>
                <a:latin typeface="Meiryo"/>
                <a:ea typeface="Meiryo"/>
                <a:hlinkClick r:id="rId2" action="ppaction://hlinksldjump"/>
              </a:rPr>
              <a:t>ワー</a:t>
            </a:r>
            <a:r>
              <a:rPr lang="ja-JP" altLang="ja-JP" sz="1600" u="sng">
                <a:solidFill>
                  <a:schemeClr val="tx1"/>
                </a:solidFill>
                <a:uFill>
                  <a:solidFill>
                    <a:schemeClr val="bg1"/>
                  </a:solidFill>
                </a:uFill>
                <a:latin typeface="Meiryo"/>
                <a:ea typeface="Meiryo"/>
                <a:hlinkClick r:id="rId2" action="ppaction://hlinksldjump"/>
              </a:rPr>
              <a:t>ク参考資料</a:t>
            </a:r>
            <a:endParaRPr kumimoji="1" lang="ja-JP" altLang="en-US" sz="1600" u="sng">
              <a:solidFill>
                <a:schemeClr val="tx1"/>
              </a:solidFill>
              <a:uFill>
                <a:solidFill>
                  <a:schemeClr val="bg1"/>
                </a:solidFill>
              </a:uFill>
            </a:endParaRPr>
          </a:p>
        </p:txBody>
      </p:sp>
    </p:spTree>
    <p:extLst>
      <p:ext uri="{BB962C8B-B14F-4D97-AF65-F5344CB8AC3E}">
        <p14:creationId xmlns:p14="http://schemas.microsoft.com/office/powerpoint/2010/main" val="1851280016"/>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1248A7-C043-B626-F475-42D3320E7D50}"/>
            </a:ext>
          </a:extLst>
        </p:cNvPr>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B6524E0C-0103-D895-C4F3-55D0FB9AA7D2}"/>
              </a:ext>
            </a:extLst>
          </p:cNvPr>
          <p:cNvGraphicFramePr>
            <a:graphicFrameLocks noGrp="1"/>
          </p:cNvGraphicFramePr>
          <p:nvPr/>
        </p:nvGraphicFramePr>
        <p:xfrm>
          <a:off x="622800" y="1454981"/>
          <a:ext cx="5759996" cy="5481317"/>
        </p:xfrm>
        <a:graphic>
          <a:graphicData uri="http://schemas.openxmlformats.org/drawingml/2006/table">
            <a:tbl>
              <a:tblPr firstRow="1" bandRow="1">
                <a:tableStyleId>{5C22544A-7EE6-4342-B048-85BDC9FD1C3A}</a:tableStyleId>
              </a:tblPr>
              <a:tblGrid>
                <a:gridCol w="612000">
                  <a:extLst>
                    <a:ext uri="{9D8B030D-6E8A-4147-A177-3AD203B41FA5}">
                      <a16:colId xmlns:a16="http://schemas.microsoft.com/office/drawing/2014/main" val="83955939"/>
                    </a:ext>
                  </a:extLst>
                </a:gridCol>
                <a:gridCol w="1260000">
                  <a:extLst>
                    <a:ext uri="{9D8B030D-6E8A-4147-A177-3AD203B41FA5}">
                      <a16:colId xmlns:a16="http://schemas.microsoft.com/office/drawing/2014/main" val="2228852686"/>
                    </a:ext>
                  </a:extLst>
                </a:gridCol>
                <a:gridCol w="971999">
                  <a:extLst>
                    <a:ext uri="{9D8B030D-6E8A-4147-A177-3AD203B41FA5}">
                      <a16:colId xmlns:a16="http://schemas.microsoft.com/office/drawing/2014/main" val="1032430327"/>
                    </a:ext>
                  </a:extLst>
                </a:gridCol>
                <a:gridCol w="971999">
                  <a:extLst>
                    <a:ext uri="{9D8B030D-6E8A-4147-A177-3AD203B41FA5}">
                      <a16:colId xmlns:a16="http://schemas.microsoft.com/office/drawing/2014/main" val="3170016783"/>
                    </a:ext>
                  </a:extLst>
                </a:gridCol>
                <a:gridCol w="971999">
                  <a:extLst>
                    <a:ext uri="{9D8B030D-6E8A-4147-A177-3AD203B41FA5}">
                      <a16:colId xmlns:a16="http://schemas.microsoft.com/office/drawing/2014/main" val="2732501413"/>
                    </a:ext>
                  </a:extLst>
                </a:gridCol>
                <a:gridCol w="971999">
                  <a:extLst>
                    <a:ext uri="{9D8B030D-6E8A-4147-A177-3AD203B41FA5}">
                      <a16:colId xmlns:a16="http://schemas.microsoft.com/office/drawing/2014/main" val="2123326790"/>
                    </a:ext>
                  </a:extLst>
                </a:gridCol>
              </a:tblGrid>
              <a:tr h="745462">
                <a:tc gridSpan="2">
                  <a:txBody>
                    <a:bodyPr/>
                    <a:lstStyle/>
                    <a:p>
                      <a:pPr marL="0" algn="ctr" rtl="0" eaLnBrk="1" fontAlgn="ctr" latinLnBrk="0" hangingPunct="1">
                        <a:spcBef>
                          <a:spcPts val="0"/>
                        </a:spcBef>
                        <a:spcAft>
                          <a:spcPts val="0"/>
                        </a:spcAft>
                      </a:pPr>
                      <a:r>
                        <a:rPr kumimoji="1" lang="ja-JP" altLang="en-US" sz="1800" b="1" i="0" u="none" strike="noStrike" kern="1200">
                          <a:solidFill>
                            <a:srgbClr val="FFFFFF"/>
                          </a:solidFill>
                          <a:effectLst/>
                          <a:latin typeface="メイリオ"/>
                          <a:ea typeface="メイリオ"/>
                        </a:rPr>
                        <a:t>対応（</a:t>
                      </a:r>
                      <a:r>
                        <a:rPr kumimoji="1" lang="en-US" altLang="ja-JP" sz="1800" b="1" i="0" u="none" strike="noStrike" kern="1200">
                          <a:solidFill>
                            <a:srgbClr val="FFFFFF"/>
                          </a:solidFill>
                          <a:effectLst/>
                          <a:latin typeface="メイリオ"/>
                          <a:ea typeface="メイリオ"/>
                        </a:rPr>
                        <a:t>RS</a:t>
                      </a:r>
                      <a:r>
                        <a:rPr kumimoji="1" lang="ja-JP" altLang="en-US" sz="1800" b="1" i="0" u="none" strike="noStrike" kern="1200">
                          <a:solidFill>
                            <a:srgbClr val="FFFFFF"/>
                          </a:solidFill>
                          <a:effectLst/>
                          <a:latin typeface="メイリオ"/>
                          <a:ea typeface="メイリオ"/>
                        </a:rPr>
                        <a:t>）</a:t>
                      </a:r>
                      <a:endParaRPr lang="en-US" altLang="ja-JP"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1</a:t>
                      </a:r>
                      <a:endParaRPr lang="ja-JP" altLang="en-US"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部分的である</a:t>
                      </a: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Partial)</a:t>
                      </a:r>
                      <a:endParaRPr lang="en-US" altLang="ja-JP"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場当たり的、属人的である</a:t>
                      </a:r>
                      <a:endParaRPr lang="ja-JP" altLang="en-US" sz="1800" b="1"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2</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リスク情報を活用している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Risk Information)</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初期プロセスが整備されている</a:t>
                      </a:r>
                      <a:endParaRPr lang="ja-JP" altLang="en-US" sz="1800" b="0" i="0" u="none" strike="noStrike">
                        <a:effectLst/>
                        <a:latin typeface="Arial" panose="020B0604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3</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繰り返し適用可能である</a:t>
                      </a:r>
                      <a:endParaRPr kumimoji="1" lang="en-US" altLang="ja-JP" sz="700" b="1" i="0" u="none" strike="noStrike" kern="1200">
                        <a:solidFill>
                          <a:srgbClr val="FFFFFF"/>
                        </a:solidFill>
                        <a:effectLst/>
                        <a:latin typeface="メイリオ"/>
                        <a:ea typeface="メイリオ"/>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Responsible)</a:t>
                      </a: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プロセスが継続的に回っている</a:t>
                      </a:r>
                      <a:endParaRPr lang="ja-JP" altLang="en-US"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4</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適応している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Adaptive)</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プロセス自身の継続的改善に努めている</a:t>
                      </a:r>
                      <a:endParaRPr lang="ja-JP" altLang="en-US" sz="1800" b="0"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extLst>
                  <a:ext uri="{0D108BD9-81ED-4DB2-BD59-A6C34878D82A}">
                    <a16:rowId xmlns:a16="http://schemas.microsoft.com/office/drawing/2014/main" val="2769859278"/>
                  </a:ext>
                </a:extLst>
              </a:tr>
              <a:tr h="794385">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mn-lt"/>
                          <a:ea typeface="+mn-ea"/>
                        </a:rPr>
                        <a:t>対応計画（</a:t>
                      </a:r>
                      <a:r>
                        <a:rPr kumimoji="1" lang="en-US" altLang="ja-JP" sz="700" b="1" i="0" u="none" strike="noStrike" kern="1200">
                          <a:solidFill>
                            <a:srgbClr val="000000"/>
                          </a:solidFill>
                          <a:effectLst/>
                          <a:latin typeface="+mn-lt"/>
                          <a:ea typeface="+mn-ea"/>
                        </a:rPr>
                        <a:t>RS.RP</a:t>
                      </a:r>
                      <a:r>
                        <a:rPr kumimoji="1" lang="ja-JP" altLang="en-US" sz="700" b="1" i="0" u="none" strike="noStrike" kern="1200">
                          <a:solidFill>
                            <a:srgbClr val="000000"/>
                          </a:solidFill>
                          <a:effectLst/>
                          <a:latin typeface="+mn-lt"/>
                          <a:ea typeface="+mn-ea"/>
                        </a:rPr>
                        <a:t>）</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n-lt"/>
                          <a:ea typeface="+mn-ea"/>
                        </a:rPr>
                        <a:t>対応プロセスおよび手順が、検知したサイバーセキュリティインシデントに対応できるように実施され、維持されている。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インシデント発生時の基本的な対応手順が組織内で定まっておらず、場当たり的な対応になっている。インシデント発生時の基本的な対応手順が定まっているが、組織に浸透していないため、担当者によって対応方法が異な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インシデント発生時の基本的な対応手順が組織内で定まっており、手順は組織に浸透している。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インシデント発生時の基本的な対応手順を、従業員は発生した事象に合わせて実施することができる。</a:t>
                      </a:r>
                    </a:p>
                    <a:p>
                      <a:pPr marL="0" indent="0" algn="ctr" rtl="0" eaLnBrk="1" fontAlgn="t" latinLnBrk="0" hangingPunct="1">
                        <a:spcBef>
                          <a:spcPts val="0"/>
                        </a:spcBef>
                        <a:spcAft>
                          <a:spcPts val="0"/>
                        </a:spcAft>
                      </a:pPr>
                      <a:endPar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未知のインシデントに対して蓄積・手順化した組織の知見から、対応方針や対応手法を協議し対応を行なっている。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470241903"/>
                  </a:ext>
                </a:extLst>
              </a:tr>
              <a:tr h="320479">
                <a:tc>
                  <a:txBody>
                    <a:bodyPr/>
                    <a:lstStyle/>
                    <a:p>
                      <a:pPr marL="0" algn="ctr" rtl="0" eaLnBrk="1" fontAlgn="t" latinLnBrk="0" hangingPunct="1">
                        <a:spcBef>
                          <a:spcPts val="0"/>
                        </a:spcBef>
                        <a:spcAft>
                          <a:spcPts val="0"/>
                        </a:spcAft>
                      </a:pPr>
                      <a:r>
                        <a:rPr kumimoji="1" lang="en-US" sz="700" b="0" i="0" u="none" strike="noStrike" kern="1200">
                          <a:solidFill>
                            <a:srgbClr val="000000"/>
                          </a:solidFill>
                          <a:effectLst/>
                          <a:latin typeface="メイリオ"/>
                          <a:ea typeface="メイリオ"/>
                        </a:rPr>
                        <a:t>RS.RP-1:</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対応計画が、インシデントの発生中または発生後に実行されている。 </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162234602"/>
                  </a:ext>
                </a:extLst>
              </a:tr>
              <a:tr h="641335">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mn-lt"/>
                          <a:ea typeface="+mn-ea"/>
                        </a:rPr>
                        <a:t>コミュニケーション（</a:t>
                      </a:r>
                      <a:r>
                        <a:rPr kumimoji="1" lang="en-US" altLang="ja-JP" sz="700" b="1" i="0" u="none" strike="noStrike" kern="1200">
                          <a:solidFill>
                            <a:srgbClr val="000000"/>
                          </a:solidFill>
                          <a:effectLst/>
                          <a:latin typeface="+mn-lt"/>
                          <a:ea typeface="+mn-ea"/>
                        </a:rPr>
                        <a:t>RS.CO</a:t>
                      </a:r>
                      <a:r>
                        <a:rPr kumimoji="1" lang="ja-JP" altLang="en-US" sz="700" b="1" i="0" u="none" strike="noStrike" kern="1200">
                          <a:solidFill>
                            <a:srgbClr val="000000"/>
                          </a:solidFill>
                          <a:effectLst/>
                          <a:latin typeface="+mn-lt"/>
                          <a:ea typeface="+mn-ea"/>
                        </a:rPr>
                        <a:t>）</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n-lt"/>
                          <a:ea typeface="+mn-ea"/>
                        </a:rPr>
                        <a:t>対応活動が、内外の利害関係者との間で調整されている（例：法執行機関からの支援）。</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組織図などを作成しておらず、その場その場で必要な人や連絡先を考えて調整から行なっている。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対応活動を行うための関係者が整理されており、連絡が取り合えるように調整がされている。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定期的に有事の際を想定したコミュニケーション手法（連絡先や方法）を日頃から確認している。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組織体制の最適化や関係者を巻き込んだプロセスの改善の検討を日頃から行なっている。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1397691573"/>
                  </a:ext>
                </a:extLst>
              </a:tr>
              <a:tr h="403658">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RS.CO-1:</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人員は、対応が必要になった時の自身の役割と行動の順序を認識している。</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684253742"/>
                  </a:ext>
                </a:extLst>
              </a:tr>
              <a:tr h="459982">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RS.CO-2:</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インシデントが、定められた基準に沿って報告されている。</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912838903"/>
                  </a:ext>
                </a:extLst>
              </a:tr>
              <a:tr h="403658">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RS.CO-3:</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 対応計画に従って、情報が共有されている。</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975846195"/>
                  </a:ext>
                </a:extLst>
              </a:tr>
              <a:tr h="403658">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RS.CO-4:</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利害関係者との間で調整が、対応計画に従って行なわれている。</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653193420"/>
                  </a:ext>
                </a:extLst>
              </a:tr>
              <a:tr h="403658">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RS.CO-5:</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サイバーセキュリティに関する状況認識を広げるために、外部利害関係者との間で自発的な情報共有が行なわれている。 </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394802060"/>
                  </a:ext>
                </a:extLst>
              </a:tr>
            </a:tbl>
          </a:graphicData>
        </a:graphic>
      </p:graphicFrame>
      <p:sp>
        <p:nvSpPr>
          <p:cNvPr id="3" name="スライド番号プレースホルダー 5">
            <a:extLst>
              <a:ext uri="{FF2B5EF4-FFF2-40B4-BE49-F238E27FC236}">
                <a16:creationId xmlns:a16="http://schemas.microsoft.com/office/drawing/2014/main" id="{30A9B626-5252-5466-62F4-0B0CF5AD4A64}"/>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403</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F2EFFA18-E65F-8C7E-D99A-C8C2B86B2DA6}"/>
              </a:ext>
            </a:extLst>
          </p:cNvPr>
          <p:cNvSpPr>
            <a:spLocks noGrp="1"/>
          </p:cNvSpPr>
          <p:nvPr>
            <p:ph type="body" sz="quarter" idx="32"/>
          </p:nvPr>
        </p:nvSpPr>
        <p:spPr>
          <a:xfrm>
            <a:off x="622800" y="774648"/>
            <a:ext cx="5612400" cy="381000"/>
          </a:xfrm>
        </p:spPr>
        <p:txBody>
          <a:bodyPr lIns="91440" tIns="45720" rIns="91440" bIns="45720" anchor="b"/>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00" u="sng">
                <a:solidFill>
                  <a:schemeClr val="tx1"/>
                </a:solidFill>
                <a:uFill>
                  <a:solidFill>
                    <a:schemeClr val="bg1"/>
                  </a:solidFill>
                </a:uFill>
                <a:latin typeface="Meiryo"/>
                <a:ea typeface="Meiryo"/>
                <a:hlinkClick r:id="rId2" action="ppaction://hlinksldjump"/>
              </a:rPr>
              <a:t>3. </a:t>
            </a:r>
            <a:r>
              <a:rPr lang="ja-JP" altLang="ja-JP" sz="1600" u="sng">
                <a:solidFill>
                  <a:schemeClr val="tx1"/>
                </a:solidFill>
                <a:uFill>
                  <a:solidFill>
                    <a:schemeClr val="bg1"/>
                  </a:solidFill>
                </a:uFill>
                <a:latin typeface="Meiryo"/>
                <a:ea typeface="Meiryo"/>
                <a:hlinkClick r:id="rId2" action="ppaction://hlinksldjump"/>
              </a:rPr>
              <a:t>サイバーセキュリティフレーム</a:t>
            </a:r>
            <a:r>
              <a:rPr kumimoji="1" lang="ja-JP" altLang="ja-JP" sz="1600" u="sng">
                <a:solidFill>
                  <a:schemeClr val="tx1"/>
                </a:solidFill>
                <a:uFill>
                  <a:solidFill>
                    <a:schemeClr val="bg1"/>
                  </a:solidFill>
                </a:uFill>
                <a:latin typeface="Meiryo"/>
                <a:ea typeface="Meiryo"/>
                <a:hlinkClick r:id="rId2" action="ppaction://hlinksldjump"/>
              </a:rPr>
              <a:t>ワー</a:t>
            </a:r>
            <a:r>
              <a:rPr lang="ja-JP" altLang="ja-JP" sz="1600" u="sng">
                <a:solidFill>
                  <a:schemeClr val="tx1"/>
                </a:solidFill>
                <a:uFill>
                  <a:solidFill>
                    <a:schemeClr val="bg1"/>
                  </a:solidFill>
                </a:uFill>
                <a:latin typeface="Meiryo"/>
                <a:ea typeface="Meiryo"/>
                <a:hlinkClick r:id="rId2" action="ppaction://hlinksldjump"/>
              </a:rPr>
              <a:t>ク参考資料</a:t>
            </a:r>
            <a:endParaRPr kumimoji="1" lang="ja-JP" altLang="en-US" sz="1600" u="sng">
              <a:solidFill>
                <a:schemeClr val="tx1"/>
              </a:solidFill>
              <a:uFill>
                <a:solidFill>
                  <a:schemeClr val="bg1"/>
                </a:solidFill>
              </a:uFill>
            </a:endParaRPr>
          </a:p>
        </p:txBody>
      </p:sp>
    </p:spTree>
    <p:extLst>
      <p:ext uri="{BB962C8B-B14F-4D97-AF65-F5344CB8AC3E}">
        <p14:creationId xmlns:p14="http://schemas.microsoft.com/office/powerpoint/2010/main" val="2639398461"/>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1248A7-C043-B626-F475-42D3320E7D50}"/>
            </a:ext>
          </a:extLst>
        </p:cNvPr>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B6524E0C-0103-D895-C4F3-55D0FB9AA7D2}"/>
              </a:ext>
            </a:extLst>
          </p:cNvPr>
          <p:cNvGraphicFramePr>
            <a:graphicFrameLocks noGrp="1"/>
          </p:cNvGraphicFramePr>
          <p:nvPr/>
        </p:nvGraphicFramePr>
        <p:xfrm>
          <a:off x="622800" y="1454981"/>
          <a:ext cx="5759996" cy="7930319"/>
        </p:xfrm>
        <a:graphic>
          <a:graphicData uri="http://schemas.openxmlformats.org/drawingml/2006/table">
            <a:tbl>
              <a:tblPr firstRow="1" bandRow="1">
                <a:tableStyleId>{5C22544A-7EE6-4342-B048-85BDC9FD1C3A}</a:tableStyleId>
              </a:tblPr>
              <a:tblGrid>
                <a:gridCol w="612000">
                  <a:extLst>
                    <a:ext uri="{9D8B030D-6E8A-4147-A177-3AD203B41FA5}">
                      <a16:colId xmlns:a16="http://schemas.microsoft.com/office/drawing/2014/main" val="83955939"/>
                    </a:ext>
                  </a:extLst>
                </a:gridCol>
                <a:gridCol w="1260000">
                  <a:extLst>
                    <a:ext uri="{9D8B030D-6E8A-4147-A177-3AD203B41FA5}">
                      <a16:colId xmlns:a16="http://schemas.microsoft.com/office/drawing/2014/main" val="2228852686"/>
                    </a:ext>
                  </a:extLst>
                </a:gridCol>
                <a:gridCol w="971999">
                  <a:extLst>
                    <a:ext uri="{9D8B030D-6E8A-4147-A177-3AD203B41FA5}">
                      <a16:colId xmlns:a16="http://schemas.microsoft.com/office/drawing/2014/main" val="1032430327"/>
                    </a:ext>
                  </a:extLst>
                </a:gridCol>
                <a:gridCol w="971999">
                  <a:extLst>
                    <a:ext uri="{9D8B030D-6E8A-4147-A177-3AD203B41FA5}">
                      <a16:colId xmlns:a16="http://schemas.microsoft.com/office/drawing/2014/main" val="3170016783"/>
                    </a:ext>
                  </a:extLst>
                </a:gridCol>
                <a:gridCol w="971999">
                  <a:extLst>
                    <a:ext uri="{9D8B030D-6E8A-4147-A177-3AD203B41FA5}">
                      <a16:colId xmlns:a16="http://schemas.microsoft.com/office/drawing/2014/main" val="2732501413"/>
                    </a:ext>
                  </a:extLst>
                </a:gridCol>
                <a:gridCol w="971999">
                  <a:extLst>
                    <a:ext uri="{9D8B030D-6E8A-4147-A177-3AD203B41FA5}">
                      <a16:colId xmlns:a16="http://schemas.microsoft.com/office/drawing/2014/main" val="2123326790"/>
                    </a:ext>
                  </a:extLst>
                </a:gridCol>
              </a:tblGrid>
              <a:tr h="745462">
                <a:tc gridSpan="2">
                  <a:txBody>
                    <a:bodyPr/>
                    <a:lstStyle/>
                    <a:p>
                      <a:pPr marL="0" algn="ctr" rtl="0" eaLnBrk="1" fontAlgn="ctr" latinLnBrk="0" hangingPunct="1">
                        <a:spcBef>
                          <a:spcPts val="0"/>
                        </a:spcBef>
                        <a:spcAft>
                          <a:spcPts val="0"/>
                        </a:spcAft>
                      </a:pPr>
                      <a:r>
                        <a:rPr kumimoji="1" lang="ja-JP" altLang="en-US" sz="1800" b="1" i="0" u="none" strike="noStrike" kern="1200">
                          <a:solidFill>
                            <a:srgbClr val="FFFFFF"/>
                          </a:solidFill>
                          <a:effectLst/>
                          <a:latin typeface="メイリオ"/>
                          <a:ea typeface="メイリオ"/>
                        </a:rPr>
                        <a:t>対応（</a:t>
                      </a:r>
                      <a:r>
                        <a:rPr kumimoji="1" lang="en-US" altLang="ja-JP" sz="1800" b="1" i="0" u="none" strike="noStrike" kern="1200">
                          <a:solidFill>
                            <a:srgbClr val="FFFFFF"/>
                          </a:solidFill>
                          <a:effectLst/>
                          <a:latin typeface="メイリオ"/>
                          <a:ea typeface="メイリオ"/>
                        </a:rPr>
                        <a:t>RS</a:t>
                      </a:r>
                      <a:r>
                        <a:rPr kumimoji="1" lang="ja-JP" altLang="en-US" sz="1800" b="1" i="0" u="none" strike="noStrike" kern="1200">
                          <a:solidFill>
                            <a:srgbClr val="FFFFFF"/>
                          </a:solidFill>
                          <a:effectLst/>
                          <a:latin typeface="メイリオ"/>
                          <a:ea typeface="メイリオ"/>
                        </a:rPr>
                        <a:t>）</a:t>
                      </a:r>
                      <a:endParaRPr lang="en-US" altLang="ja-JP"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1</a:t>
                      </a:r>
                      <a:endParaRPr lang="ja-JP" altLang="en-US"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部分的である</a:t>
                      </a: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Partial)</a:t>
                      </a:r>
                      <a:endParaRPr lang="en-US" altLang="ja-JP"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場当たり的、属人的である</a:t>
                      </a:r>
                      <a:endParaRPr lang="ja-JP" altLang="en-US" sz="1800" b="1"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2</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リスク情報を活用している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Risk Information)</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初期プロセスが整備されている</a:t>
                      </a:r>
                      <a:endParaRPr lang="ja-JP" altLang="en-US" sz="1800" b="0" i="0" u="none" strike="noStrike">
                        <a:effectLst/>
                        <a:latin typeface="Arial" panose="020B0604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3</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繰り返し適用可能である</a:t>
                      </a:r>
                      <a:endParaRPr kumimoji="1" lang="en-US" altLang="ja-JP" sz="700" b="1" i="0" u="none" strike="noStrike" kern="1200">
                        <a:solidFill>
                          <a:srgbClr val="FFFFFF"/>
                        </a:solidFill>
                        <a:effectLst/>
                        <a:latin typeface="メイリオ"/>
                        <a:ea typeface="メイリオ"/>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Responsible)</a:t>
                      </a: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プロセスが継続的に回っている</a:t>
                      </a:r>
                      <a:endParaRPr lang="ja-JP" altLang="en-US"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4</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適応している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Adaptive)</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プロセス自身の継続的改善に努めている</a:t>
                      </a:r>
                      <a:endParaRPr lang="ja-JP" altLang="en-US" sz="1800" b="0"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extLst>
                  <a:ext uri="{0D108BD9-81ED-4DB2-BD59-A6C34878D82A}">
                    <a16:rowId xmlns:a16="http://schemas.microsoft.com/office/drawing/2014/main" val="2769859278"/>
                  </a:ext>
                </a:extLst>
              </a:tr>
              <a:tr h="794385">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mn-lt"/>
                          <a:ea typeface="+mn-ea"/>
                        </a:rPr>
                        <a:t>分析 （</a:t>
                      </a:r>
                      <a:r>
                        <a:rPr kumimoji="1" lang="en-US" altLang="ja-JP" sz="700" b="1" i="0" u="none" strike="noStrike" kern="1200">
                          <a:solidFill>
                            <a:srgbClr val="000000"/>
                          </a:solidFill>
                          <a:effectLst/>
                          <a:latin typeface="+mn-lt"/>
                          <a:ea typeface="+mn-ea"/>
                        </a:rPr>
                        <a:t>RS.AN</a:t>
                      </a:r>
                      <a:r>
                        <a:rPr kumimoji="1" lang="ja-JP" altLang="en-US" sz="700" b="1" i="0" u="none" strike="noStrike" kern="1200">
                          <a:solidFill>
                            <a:srgbClr val="000000"/>
                          </a:solidFill>
                          <a:effectLst/>
                          <a:latin typeface="+mn-lt"/>
                          <a:ea typeface="+mn-ea"/>
                        </a:rPr>
                        <a:t>）</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n-lt"/>
                          <a:ea typeface="+mn-ea"/>
                        </a:rPr>
                        <a:t>分析は、効果的な対応を確実にし、復旧活動を支援するために実施されている。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取得しているログの期間が短い、網羅性がないため、必要な情報が必要なときに準備ができないため、経験や勘に頼った分析をしている。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取得するログの範囲や上記の取得期間等のルールが文書化されており、ログが正しく取得できていることを確認している。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必要なログを定める期間に従い確認しており、ログの精査を行うことで、自社のリスク分析に活用している。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円滑なインシデント対応ができるために、対応・復旧などの手順に紐づいた見直し・改善を行なっている。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470241903"/>
                  </a:ext>
                </a:extLst>
              </a:tr>
              <a:tr h="320479">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RS.AN-1:</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検知システムからの通知は、調査されている。</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162234602"/>
                  </a:ext>
                </a:extLst>
              </a:tr>
              <a:tr h="320479">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RS.AN-2:</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インシデントがもたらす影響は、把握されている。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671503596"/>
                  </a:ext>
                </a:extLst>
              </a:tr>
              <a:tr h="320479">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RS.AN-3:</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 フォレンジックが、実施されている。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637257019"/>
                  </a:ext>
                </a:extLst>
              </a:tr>
              <a:tr h="320479">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RS.AN-4:</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インシデントは、対応計画に従って分類されている。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679713923"/>
                  </a:ext>
                </a:extLst>
              </a:tr>
              <a:tr h="320479">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RS.AN-5:</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プロセスは、内外のソース（例：内部テスト、セキュリティ情報、セキュリティ研究</a:t>
                      </a:r>
                    </a:p>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者）から報告された脆弱性情報を、自組織が受け取り、分析し、対応するために定められている。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553686964"/>
                  </a:ext>
                </a:extLst>
              </a:tr>
              <a:tr h="641335">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mn-lt"/>
                          <a:ea typeface="+mn-ea"/>
                        </a:rPr>
                        <a:t>低減（</a:t>
                      </a:r>
                      <a:r>
                        <a:rPr kumimoji="1" lang="en-US" altLang="ja-JP" sz="700" b="1" i="0" u="none" strike="noStrike" kern="1200">
                          <a:solidFill>
                            <a:srgbClr val="000000"/>
                          </a:solidFill>
                          <a:effectLst/>
                          <a:latin typeface="+mn-lt"/>
                          <a:ea typeface="+mn-ea"/>
                        </a:rPr>
                        <a:t>RS.MI</a:t>
                      </a:r>
                      <a:r>
                        <a:rPr kumimoji="1" lang="ja-JP" altLang="en-US" sz="700" b="1" i="0" u="none" strike="noStrike" kern="1200">
                          <a:solidFill>
                            <a:srgbClr val="000000"/>
                          </a:solidFill>
                          <a:effectLst/>
                          <a:latin typeface="+mn-lt"/>
                          <a:ea typeface="+mn-ea"/>
                        </a:rPr>
                        <a:t>）</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n-lt"/>
                          <a:ea typeface="+mn-ea"/>
                        </a:rPr>
                        <a:t>活動は、イベントの拡大を防ぎ、その影響を緩和し、インシデントを解決するために実施されている。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適用範囲において、インシデントによる影響を正しく把握・認識しておらず、原因究明の為の対応に集中している。インシデントの対応が場当たり的になっており、担当者の経験や知識のみで判断を行なっ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インシデントによる影響を最小限に抑えるために担当者が意識を持って対応している。（原因究明や攻撃手法解析などに集中したインシデント対応となっていない。）</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インシデント発生時に注意する点などが文書化されており、インシデント発生時にスムーズにインシデント対応に入り、対応を開始している。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リスクアセスメントの結果や脅威の状況、被害実態などの情報を収集し、インシデントを封じ込め、緩和するために必要な行動や注意点を更新している。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1397691573"/>
                  </a:ext>
                </a:extLst>
              </a:tr>
              <a:tr h="316697">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RS.MI-1:</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インシデントは、封じ込められている。 </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684253742"/>
                  </a:ext>
                </a:extLst>
              </a:tr>
              <a:tr h="395639">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RS.MI-2:</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インシデントは、緩和されている。</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912838903"/>
                  </a:ext>
                </a:extLst>
              </a:tr>
              <a:tr h="403658">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RS.MI-3:</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新たに識別された脆弱性は、許容できるリスクである場合にはその旨を文書化され、そうでない場合にはリスクが緩和されている。</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975846195"/>
                  </a:ext>
                </a:extLst>
              </a:tr>
              <a:tr h="403658">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mn-lt"/>
                          <a:ea typeface="+mn-ea"/>
                        </a:rPr>
                        <a:t>改善（</a:t>
                      </a:r>
                      <a:r>
                        <a:rPr kumimoji="1" lang="en-US" altLang="ja-JP" sz="700" b="1" i="0" u="none" strike="noStrike" kern="1200">
                          <a:solidFill>
                            <a:srgbClr val="000000"/>
                          </a:solidFill>
                          <a:effectLst/>
                          <a:latin typeface="+mn-lt"/>
                          <a:ea typeface="+mn-ea"/>
                        </a:rPr>
                        <a:t>RS.IM</a:t>
                      </a:r>
                      <a:r>
                        <a:rPr kumimoji="1" lang="ja-JP" altLang="en-US" sz="700" b="1" i="0" u="none" strike="noStrike" kern="1200">
                          <a:solidFill>
                            <a:srgbClr val="000000"/>
                          </a:solidFill>
                          <a:effectLst/>
                          <a:latin typeface="+mn-lt"/>
                          <a:ea typeface="+mn-ea"/>
                        </a:rPr>
                        <a:t>）</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n-lt"/>
                          <a:ea typeface="+mn-ea"/>
                        </a:rPr>
                        <a:t>組織の対応活動は、現在と過去の検知</a:t>
                      </a:r>
                      <a:r>
                        <a:rPr kumimoji="1" lang="en-US" altLang="ja-JP" sz="700" b="0" i="0" u="none" strike="noStrike" kern="1200">
                          <a:solidFill>
                            <a:srgbClr val="000000"/>
                          </a:solidFill>
                          <a:effectLst/>
                          <a:latin typeface="+mn-lt"/>
                          <a:ea typeface="+mn-ea"/>
                        </a:rPr>
                        <a:t>/</a:t>
                      </a:r>
                      <a:r>
                        <a:rPr kumimoji="1" lang="ja-JP" altLang="en-US" sz="700" b="0" i="0" u="none" strike="noStrike" kern="1200">
                          <a:solidFill>
                            <a:srgbClr val="000000"/>
                          </a:solidFill>
                          <a:effectLst/>
                          <a:latin typeface="+mn-lt"/>
                          <a:ea typeface="+mn-ea"/>
                        </a:rPr>
                        <a:t>対応活動から学んだ教訓を取り入れることで改善されている。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対応の為の活動の履歴や記録を文書化しておらず、担当者の記憶に頼っている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手順が文書化されており、活動の振り返りを行なっている。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振り返りを元に、改善を行い、手順等を更新している。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模擬訓練や検知で得た情報などをもとに振り返りを行い、改善し手順等を更新している。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1812051881"/>
                  </a:ext>
                </a:extLst>
              </a:tr>
              <a:tr h="403658">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RS.IM-1:</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対応計画は、学んだ教訓を取り入れられている。 </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566473430"/>
                  </a:ext>
                </a:extLst>
              </a:tr>
              <a:tr h="238962">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RS.IM-2:</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対応戦略は、更新されている。</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76646874"/>
                  </a:ext>
                </a:extLst>
              </a:tr>
            </a:tbl>
          </a:graphicData>
        </a:graphic>
      </p:graphicFrame>
      <p:sp>
        <p:nvSpPr>
          <p:cNvPr id="3" name="スライド番号プレースホルダー 5">
            <a:extLst>
              <a:ext uri="{FF2B5EF4-FFF2-40B4-BE49-F238E27FC236}">
                <a16:creationId xmlns:a16="http://schemas.microsoft.com/office/drawing/2014/main" id="{AD255E28-495E-B22F-7961-18693A2D46A8}"/>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404</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57EFF83D-AD05-544C-96EC-A644969ABA0D}"/>
              </a:ext>
            </a:extLst>
          </p:cNvPr>
          <p:cNvSpPr>
            <a:spLocks noGrp="1"/>
          </p:cNvSpPr>
          <p:nvPr>
            <p:ph type="body" sz="quarter" idx="32"/>
          </p:nvPr>
        </p:nvSpPr>
        <p:spPr>
          <a:xfrm>
            <a:off x="622800" y="774648"/>
            <a:ext cx="5612400" cy="381000"/>
          </a:xfrm>
        </p:spPr>
        <p:txBody>
          <a:bodyPr lIns="91440" tIns="45720" rIns="91440" bIns="45720" anchor="b"/>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00" u="sng">
                <a:solidFill>
                  <a:schemeClr val="tx1"/>
                </a:solidFill>
                <a:uFill>
                  <a:solidFill>
                    <a:schemeClr val="bg1"/>
                  </a:solidFill>
                </a:uFill>
                <a:latin typeface="Meiryo"/>
                <a:ea typeface="Meiryo"/>
                <a:hlinkClick r:id="rId2" action="ppaction://hlinksldjump"/>
              </a:rPr>
              <a:t>3. </a:t>
            </a:r>
            <a:r>
              <a:rPr lang="ja-JP" altLang="ja-JP" sz="1600" u="sng">
                <a:solidFill>
                  <a:schemeClr val="tx1"/>
                </a:solidFill>
                <a:uFill>
                  <a:solidFill>
                    <a:schemeClr val="bg1"/>
                  </a:solidFill>
                </a:uFill>
                <a:latin typeface="Meiryo"/>
                <a:ea typeface="Meiryo"/>
                <a:hlinkClick r:id="rId2" action="ppaction://hlinksldjump"/>
              </a:rPr>
              <a:t>サイバーセキュリティフレーム</a:t>
            </a:r>
            <a:r>
              <a:rPr kumimoji="1" lang="ja-JP" altLang="ja-JP" sz="1600" u="sng">
                <a:solidFill>
                  <a:schemeClr val="tx1"/>
                </a:solidFill>
                <a:uFill>
                  <a:solidFill>
                    <a:schemeClr val="bg1"/>
                  </a:solidFill>
                </a:uFill>
                <a:latin typeface="Meiryo"/>
                <a:ea typeface="Meiryo"/>
                <a:hlinkClick r:id="rId2" action="ppaction://hlinksldjump"/>
              </a:rPr>
              <a:t>ワー</a:t>
            </a:r>
            <a:r>
              <a:rPr lang="ja-JP" altLang="ja-JP" sz="1600" u="sng">
                <a:solidFill>
                  <a:schemeClr val="tx1"/>
                </a:solidFill>
                <a:uFill>
                  <a:solidFill>
                    <a:schemeClr val="bg1"/>
                  </a:solidFill>
                </a:uFill>
                <a:latin typeface="Meiryo"/>
                <a:ea typeface="Meiryo"/>
                <a:hlinkClick r:id="rId2" action="ppaction://hlinksldjump"/>
              </a:rPr>
              <a:t>ク参考資料</a:t>
            </a:r>
            <a:endParaRPr kumimoji="1" lang="ja-JP" altLang="en-US" sz="1600" u="sng">
              <a:solidFill>
                <a:schemeClr val="tx1"/>
              </a:solidFill>
              <a:uFill>
                <a:solidFill>
                  <a:schemeClr val="bg1"/>
                </a:solidFill>
              </a:uFill>
            </a:endParaRPr>
          </a:p>
        </p:txBody>
      </p:sp>
    </p:spTree>
    <p:extLst>
      <p:ext uri="{BB962C8B-B14F-4D97-AF65-F5344CB8AC3E}">
        <p14:creationId xmlns:p14="http://schemas.microsoft.com/office/powerpoint/2010/main" val="1760323420"/>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1248A7-C043-B626-F475-42D3320E7D50}"/>
            </a:ext>
          </a:extLst>
        </p:cNvPr>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B6524E0C-0103-D895-C4F3-55D0FB9AA7D2}"/>
              </a:ext>
            </a:extLst>
          </p:cNvPr>
          <p:cNvGraphicFramePr>
            <a:graphicFrameLocks noGrp="1"/>
          </p:cNvGraphicFramePr>
          <p:nvPr/>
        </p:nvGraphicFramePr>
        <p:xfrm>
          <a:off x="622800" y="1454981"/>
          <a:ext cx="5759996" cy="5373159"/>
        </p:xfrm>
        <a:graphic>
          <a:graphicData uri="http://schemas.openxmlformats.org/drawingml/2006/table">
            <a:tbl>
              <a:tblPr firstRow="1" bandRow="1">
                <a:tableStyleId>{5C22544A-7EE6-4342-B048-85BDC9FD1C3A}</a:tableStyleId>
              </a:tblPr>
              <a:tblGrid>
                <a:gridCol w="612000">
                  <a:extLst>
                    <a:ext uri="{9D8B030D-6E8A-4147-A177-3AD203B41FA5}">
                      <a16:colId xmlns:a16="http://schemas.microsoft.com/office/drawing/2014/main" val="83955939"/>
                    </a:ext>
                  </a:extLst>
                </a:gridCol>
                <a:gridCol w="1260000">
                  <a:extLst>
                    <a:ext uri="{9D8B030D-6E8A-4147-A177-3AD203B41FA5}">
                      <a16:colId xmlns:a16="http://schemas.microsoft.com/office/drawing/2014/main" val="2228852686"/>
                    </a:ext>
                  </a:extLst>
                </a:gridCol>
                <a:gridCol w="971999">
                  <a:extLst>
                    <a:ext uri="{9D8B030D-6E8A-4147-A177-3AD203B41FA5}">
                      <a16:colId xmlns:a16="http://schemas.microsoft.com/office/drawing/2014/main" val="1032430327"/>
                    </a:ext>
                  </a:extLst>
                </a:gridCol>
                <a:gridCol w="971999">
                  <a:extLst>
                    <a:ext uri="{9D8B030D-6E8A-4147-A177-3AD203B41FA5}">
                      <a16:colId xmlns:a16="http://schemas.microsoft.com/office/drawing/2014/main" val="3170016783"/>
                    </a:ext>
                  </a:extLst>
                </a:gridCol>
                <a:gridCol w="971999">
                  <a:extLst>
                    <a:ext uri="{9D8B030D-6E8A-4147-A177-3AD203B41FA5}">
                      <a16:colId xmlns:a16="http://schemas.microsoft.com/office/drawing/2014/main" val="2732501413"/>
                    </a:ext>
                  </a:extLst>
                </a:gridCol>
                <a:gridCol w="971999">
                  <a:extLst>
                    <a:ext uri="{9D8B030D-6E8A-4147-A177-3AD203B41FA5}">
                      <a16:colId xmlns:a16="http://schemas.microsoft.com/office/drawing/2014/main" val="2123326790"/>
                    </a:ext>
                  </a:extLst>
                </a:gridCol>
              </a:tblGrid>
              <a:tr h="745462">
                <a:tc gridSpan="2">
                  <a:txBody>
                    <a:bodyPr/>
                    <a:lstStyle/>
                    <a:p>
                      <a:pPr marL="0" algn="ctr" rtl="0" eaLnBrk="1" fontAlgn="ctr" latinLnBrk="0" hangingPunct="1">
                        <a:spcBef>
                          <a:spcPts val="0"/>
                        </a:spcBef>
                        <a:spcAft>
                          <a:spcPts val="0"/>
                        </a:spcAft>
                      </a:pPr>
                      <a:r>
                        <a:rPr kumimoji="1" lang="ja-JP" altLang="en-US" sz="1800" b="1" i="0" u="none" strike="noStrike" kern="1200">
                          <a:solidFill>
                            <a:srgbClr val="FFFFFF"/>
                          </a:solidFill>
                          <a:effectLst/>
                          <a:latin typeface="メイリオ"/>
                          <a:ea typeface="メイリオ"/>
                        </a:rPr>
                        <a:t>復旧（</a:t>
                      </a:r>
                      <a:r>
                        <a:rPr kumimoji="1" lang="en-US" altLang="ja-JP" sz="1800" b="1" i="0" u="none" strike="noStrike" kern="1200">
                          <a:solidFill>
                            <a:srgbClr val="FFFFFF"/>
                          </a:solidFill>
                          <a:effectLst/>
                          <a:latin typeface="メイリオ"/>
                          <a:ea typeface="メイリオ"/>
                        </a:rPr>
                        <a:t>RC</a:t>
                      </a:r>
                      <a:r>
                        <a:rPr kumimoji="1" lang="ja-JP" altLang="en-US" sz="1800" b="1" i="0" u="none" strike="noStrike" kern="1200">
                          <a:solidFill>
                            <a:srgbClr val="FFFFFF"/>
                          </a:solidFill>
                          <a:effectLst/>
                          <a:latin typeface="メイリオ"/>
                          <a:ea typeface="メイリオ"/>
                        </a:rPr>
                        <a:t>）</a:t>
                      </a:r>
                      <a:endParaRPr lang="en-US" altLang="ja-JP"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1</a:t>
                      </a:r>
                      <a:endParaRPr lang="ja-JP" altLang="en-US"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部分的である</a:t>
                      </a: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Partial)</a:t>
                      </a:r>
                      <a:endParaRPr lang="en-US" altLang="ja-JP" sz="1800" b="1"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場当たり的、属人的である</a:t>
                      </a:r>
                      <a:endParaRPr lang="ja-JP" altLang="en-US" sz="1800" b="1"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2</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リスク情報を活用している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Risk Information)</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初期プロセスが整備されている</a:t>
                      </a:r>
                      <a:endParaRPr lang="ja-JP" altLang="en-US" sz="1800" b="0" i="0" u="none" strike="noStrike">
                        <a:effectLst/>
                        <a:latin typeface="Arial" panose="020B0604020202020204" pitchFamily="34"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3</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繰り返し適用可能である</a:t>
                      </a:r>
                      <a:endParaRPr kumimoji="1" lang="en-US" altLang="ja-JP" sz="700" b="1" i="0" u="none" strike="noStrike" kern="1200">
                        <a:solidFill>
                          <a:srgbClr val="FFFFFF"/>
                        </a:solidFill>
                        <a:effectLst/>
                        <a:latin typeface="メイリオ"/>
                        <a:ea typeface="メイリオ"/>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Responsible)</a:t>
                      </a: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プロセスが継続的に回っている</a:t>
                      </a:r>
                      <a:endParaRPr lang="ja-JP" altLang="en-US" sz="1800" b="0" i="0" u="none" strike="noStrike">
                        <a:effectLst/>
                        <a:latin typeface="メイリオ"/>
                        <a:ea typeface="メイリオ"/>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tc>
                  <a:txBody>
                    <a:bodyPr/>
                    <a:lstStyle/>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a:ea typeface="メイリオ"/>
                        </a:rPr>
                        <a:t>ティア</a:t>
                      </a:r>
                      <a:r>
                        <a:rPr kumimoji="1" lang="en-US" altLang="ja-JP" sz="700" b="1" i="0" u="none" strike="noStrike" kern="1200">
                          <a:solidFill>
                            <a:srgbClr val="FFFFFF"/>
                          </a:solidFill>
                          <a:effectLst/>
                          <a:latin typeface="メイリオ"/>
                          <a:ea typeface="メイリオ"/>
                        </a:rPr>
                        <a:t>4</a:t>
                      </a:r>
                      <a:endParaRPr lang="ja-JP" altLang="en-US"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適応している</a:t>
                      </a:r>
                      <a:endParaRPr lang="ja-JP" altLang="en-US" sz="1800" b="0" i="0" u="none" strike="noStrike">
                        <a:effectLst/>
                        <a:latin typeface="Arial" panose="020B0604020202020204" pitchFamily="34" charset="0"/>
                      </a:endParaRPr>
                    </a:p>
                    <a:p>
                      <a:pPr marL="0" algn="ctr" rtl="0" eaLnBrk="1" fontAlgn="ctr" latinLnBrk="0" hangingPunct="1">
                        <a:spcBef>
                          <a:spcPts val="0"/>
                        </a:spcBef>
                        <a:spcAft>
                          <a:spcPts val="0"/>
                        </a:spcAft>
                      </a:pPr>
                      <a:r>
                        <a:rPr kumimoji="1" lang="en-US" altLang="ja-JP" sz="700" b="1" i="0" u="none" strike="noStrike" kern="1200">
                          <a:solidFill>
                            <a:srgbClr val="FFFFFF"/>
                          </a:solidFill>
                          <a:effectLst/>
                          <a:latin typeface="メイリオ"/>
                          <a:ea typeface="メイリオ"/>
                        </a:rPr>
                        <a:t>(</a:t>
                      </a:r>
                      <a:r>
                        <a:rPr kumimoji="1" lang="en-US" sz="700" b="1" i="0" u="none" strike="noStrike" kern="1200">
                          <a:solidFill>
                            <a:srgbClr val="FFFFFF"/>
                          </a:solidFill>
                          <a:effectLst/>
                          <a:latin typeface="メイリオ"/>
                          <a:ea typeface="メイリオ"/>
                        </a:rPr>
                        <a:t>Adaptive)</a:t>
                      </a:r>
                      <a:endParaRPr lang="en-US" altLang="ja-JP" sz="1800" b="0" i="0" u="none" strike="noStrike">
                        <a:effectLst/>
                        <a:latin typeface="メイリオ"/>
                        <a:ea typeface="メイリオ"/>
                      </a:endParaRPr>
                    </a:p>
                    <a:p>
                      <a:pPr marL="0" algn="ctr" rtl="0" eaLnBrk="1" fontAlgn="ctr" latinLnBrk="0" hangingPunct="1">
                        <a:spcBef>
                          <a:spcPts val="0"/>
                        </a:spcBef>
                        <a:spcAft>
                          <a:spcPts val="0"/>
                        </a:spcAft>
                      </a:pPr>
                      <a:r>
                        <a:rPr kumimoji="1" lang="ja-JP" altLang="en-US" sz="700" b="1" i="0" u="none" strike="noStrike" kern="1200">
                          <a:solidFill>
                            <a:srgbClr val="FFFFFF"/>
                          </a:solidFill>
                          <a:effectLst/>
                          <a:latin typeface="メイリオ" panose="020B0604030504040204" pitchFamily="34" charset="-128"/>
                          <a:ea typeface="メイリオ" panose="020B0604030504040204" pitchFamily="34" charset="-128"/>
                        </a:rPr>
                        <a:t>プロセス自身の継続的改善に努めている</a:t>
                      </a:r>
                      <a:endParaRPr lang="ja-JP" altLang="en-US" sz="1800" b="0" i="0" u="none" strike="noStrike">
                        <a:effectLst/>
                        <a:latin typeface="Arial" panose="020B0604020202020204" pitchFamily="34" charset="0"/>
                      </a:endParaRPr>
                    </a:p>
                  </a:txBody>
                  <a:tcPr marL="45720" marR="4572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2F5597"/>
                    </a:solidFill>
                  </a:tcPr>
                </a:tc>
                <a:extLst>
                  <a:ext uri="{0D108BD9-81ED-4DB2-BD59-A6C34878D82A}">
                    <a16:rowId xmlns:a16="http://schemas.microsoft.com/office/drawing/2014/main" val="2769859278"/>
                  </a:ext>
                </a:extLst>
              </a:tr>
              <a:tr h="794385">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mn-lt"/>
                          <a:ea typeface="+mn-ea"/>
                        </a:rPr>
                        <a:t>復旧計画（</a:t>
                      </a:r>
                      <a:r>
                        <a:rPr kumimoji="1" lang="en-US" altLang="ja-JP" sz="700" b="1" i="0" u="none" strike="noStrike" kern="1200">
                          <a:solidFill>
                            <a:srgbClr val="000000"/>
                          </a:solidFill>
                          <a:effectLst/>
                          <a:latin typeface="+mn-lt"/>
                          <a:ea typeface="+mn-ea"/>
                        </a:rPr>
                        <a:t>RC.RP</a:t>
                      </a:r>
                      <a:r>
                        <a:rPr kumimoji="1" lang="ja-JP" altLang="en-US" sz="700" b="1" i="0" u="none" strike="noStrike" kern="1200">
                          <a:solidFill>
                            <a:srgbClr val="000000"/>
                          </a:solidFill>
                          <a:effectLst/>
                          <a:latin typeface="+mn-lt"/>
                          <a:ea typeface="+mn-ea"/>
                        </a:rPr>
                        <a:t>）</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n-lt"/>
                          <a:ea typeface="+mn-ea"/>
                        </a:rPr>
                        <a:t>復旧プロセスおよび手順は、サイバーセキュリティインシデントによる影響を受けたシステムや資産を復旧できるよう実行され、維持されている。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lang="en-US"/>
                    </a:p>
                  </a:txBody>
                  <a:tcPr>
                    <a:lnL w="12700" cap="flat" cmpd="sng" algn="ctr">
                      <a:solidFill>
                        <a:schemeClr val="tx1"/>
                      </a:solidFill>
                      <a:prstDash val="solid"/>
                      <a:round/>
                      <a:headEnd type="none" w="med" len="med"/>
                      <a:tailEnd type="none" w="med" len="med"/>
                    </a:ln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インシデント発生時の基本的な復旧手順が文書化されておらず、担当者の経験と知識で対応している。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インシデント発生時の基本的な復旧手順が定まっており、文書化している。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従業員はインシデント発生時の基本的な復旧手順を理解しており、発生した事象に合わせて復旧手順を実施している。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想定外の事象に対して蓄積・手順化した組織の知見から、対応方針や対応手法を協議し対応を行なっている。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470241903"/>
                  </a:ext>
                </a:extLst>
              </a:tr>
              <a:tr h="320479">
                <a:tc>
                  <a:txBody>
                    <a:bodyPr/>
                    <a:lstStyle/>
                    <a:p>
                      <a:pPr marL="0" algn="ctr" rtl="0" eaLnBrk="1" fontAlgn="t" latinLnBrk="0" hangingPunct="1">
                        <a:spcBef>
                          <a:spcPts val="0"/>
                        </a:spcBef>
                        <a:spcAft>
                          <a:spcPts val="0"/>
                        </a:spcAft>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RC.RP-1:</a:t>
                      </a:r>
                      <a:endParaRPr lang="en-US" altLang="ja-JP" sz="700" b="0" i="0" u="none" strike="noStrike">
                        <a:effectLst/>
                        <a:latin typeface="メイリオ"/>
                        <a:ea typeface="メイリオ"/>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復旧計画が、サイバーセキュリティインシデントの発生中または発生後に実施されている。</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162234602"/>
                  </a:ext>
                </a:extLst>
              </a:tr>
              <a:tr h="641335">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mn-lt"/>
                          <a:ea typeface="+mn-ea"/>
                        </a:rPr>
                        <a:t>改善（</a:t>
                      </a:r>
                      <a:r>
                        <a:rPr kumimoji="1" lang="en-US" altLang="ja-JP" sz="700" b="1" i="0" u="none" strike="noStrike" kern="1200">
                          <a:solidFill>
                            <a:srgbClr val="000000"/>
                          </a:solidFill>
                          <a:effectLst/>
                          <a:latin typeface="+mn-lt"/>
                          <a:ea typeface="+mn-ea"/>
                        </a:rPr>
                        <a:t>RC.IM</a:t>
                      </a:r>
                      <a:r>
                        <a:rPr kumimoji="1" lang="ja-JP" altLang="en-US" sz="700" b="1" i="0" u="none" strike="noStrike" kern="1200">
                          <a:solidFill>
                            <a:srgbClr val="000000"/>
                          </a:solidFill>
                          <a:effectLst/>
                          <a:latin typeface="+mn-lt"/>
                          <a:ea typeface="+mn-ea"/>
                        </a:rPr>
                        <a:t>）</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n-lt"/>
                          <a:ea typeface="+mn-ea"/>
                        </a:rPr>
                        <a:t>復旧計画およびプロセスが、学んだ教訓を将来の活動に取り入れることで改善されている。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復旧の為の活動の履歴や記録を文書化しておらず、担当者の記憶に頼っている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手順が文書化されており、活動の振り返りを行なっている。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振り返りを元に、改善を行い、手順等を更新している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模擬訓練などを定期的に行う中で振り返りを行い、改善し手順等を更新している。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1397691573"/>
                  </a:ext>
                </a:extLst>
              </a:tr>
              <a:tr h="316697">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RC.IM-1:</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復旧計画は、学んだ教訓を取り入れている。 </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684253742"/>
                  </a:ext>
                </a:extLst>
              </a:tr>
              <a:tr h="395639">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RC.IM-2:</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復旧戦略は、更新されている。 </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912838903"/>
                  </a:ext>
                </a:extLst>
              </a:tr>
              <a:tr h="403658">
                <a:tc gridSpan="2">
                  <a:txBody>
                    <a:bodyPr/>
                    <a:lstStyle/>
                    <a:p>
                      <a:pPr marL="0" algn="ctr" rtl="0" eaLnBrk="1" fontAlgn="t" latinLnBrk="0" hangingPunct="1">
                        <a:spcBef>
                          <a:spcPts val="0"/>
                        </a:spcBef>
                        <a:spcAft>
                          <a:spcPts val="0"/>
                        </a:spcAft>
                      </a:pPr>
                      <a:r>
                        <a:rPr kumimoji="1" lang="ja-JP" altLang="en-US" sz="700" b="1" i="0" u="none" strike="noStrike" kern="1200">
                          <a:solidFill>
                            <a:srgbClr val="000000"/>
                          </a:solidFill>
                          <a:effectLst/>
                          <a:latin typeface="+mn-lt"/>
                          <a:ea typeface="+mn-ea"/>
                        </a:rPr>
                        <a:t>コミュニケーション（</a:t>
                      </a:r>
                      <a:r>
                        <a:rPr kumimoji="1" lang="en-US" altLang="ja-JP" sz="700" b="1" i="0" u="none" strike="noStrike" kern="1200">
                          <a:solidFill>
                            <a:srgbClr val="000000"/>
                          </a:solidFill>
                          <a:effectLst/>
                          <a:latin typeface="+mn-lt"/>
                          <a:ea typeface="+mn-ea"/>
                        </a:rPr>
                        <a:t>RC.CO</a:t>
                      </a:r>
                      <a:r>
                        <a:rPr kumimoji="1" lang="ja-JP" altLang="en-US" sz="700" b="1" i="0" u="none" strike="noStrike" kern="1200">
                          <a:solidFill>
                            <a:srgbClr val="000000"/>
                          </a:solidFill>
                          <a:effectLst/>
                          <a:latin typeface="+mn-lt"/>
                          <a:ea typeface="+mn-ea"/>
                        </a:rPr>
                        <a:t>）</a:t>
                      </a:r>
                    </a:p>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mn-lt"/>
                          <a:ea typeface="+mn-ea"/>
                        </a:rPr>
                        <a:t>復旧活動は、内外の関係者（例：コーディネーティングセンター、インターネットサービスプロバイダ、攻撃システムのオーナー、被害者、他組織の</a:t>
                      </a:r>
                      <a:r>
                        <a:rPr kumimoji="1" lang="en-US" altLang="ja-JP" sz="700" b="0" i="0" u="none" strike="noStrike" kern="1200">
                          <a:solidFill>
                            <a:srgbClr val="000000"/>
                          </a:solidFill>
                          <a:effectLst/>
                          <a:latin typeface="+mn-lt"/>
                          <a:ea typeface="+mn-ea"/>
                        </a:rPr>
                        <a:t>CSIRT</a:t>
                      </a:r>
                      <a:r>
                        <a:rPr kumimoji="1" lang="ja-JP" altLang="en-US" sz="700" b="0" i="0" u="none" strike="noStrike" kern="1200">
                          <a:solidFill>
                            <a:srgbClr val="000000"/>
                          </a:solidFill>
                          <a:effectLst/>
                          <a:latin typeface="+mn-lt"/>
                          <a:ea typeface="+mn-ea"/>
                        </a:rPr>
                        <a:t>、ベンダ）との間で調整されている。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組織図などを作成しておらず、その場その場で必要な人や連絡先を考えて調整から行なっている。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復旧活動を行うための関係者が整理されており、連絡が取り合えるように調整がされている。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定期的に有事の際を想定したコミュニケーション手法（連絡先や方法）を確認している。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marL="0" indent="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組織体制の最適化や関係者を巻き込んだプロセスの改善の検討を日頃から行なっている。</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1812051881"/>
                  </a:ext>
                </a:extLst>
              </a:tr>
              <a:tr h="403658">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RC.CO-1:</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広報活動が、管理されている。</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566473430"/>
                  </a:ext>
                </a:extLst>
              </a:tr>
              <a:tr h="238962">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RC.CO-2:</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kumimoji="1" lang="ja-JP" altLang="en-US" sz="700" b="0" i="0" u="none" strike="noStrike" kern="1200">
                          <a:solidFill>
                            <a:srgbClr val="000000"/>
                          </a:solidFill>
                          <a:effectLst/>
                          <a:latin typeface="メイリオ" panose="020B0604030504040204" pitchFamily="34" charset="-128"/>
                          <a:ea typeface="メイリオ" panose="020B0604030504040204" pitchFamily="34" charset="-128"/>
                        </a:rPr>
                        <a:t>評判は、インシデント発生後に回復されている。 </a:t>
                      </a:r>
                      <a:endParaRPr lang="ja-JP" altLang="en-US" sz="7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76646874"/>
                  </a:ext>
                </a:extLst>
              </a:tr>
              <a:tr h="238962">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srgbClr val="000000"/>
                          </a:solidFill>
                          <a:effectLst/>
                          <a:uLnTx/>
                          <a:uFillTx/>
                          <a:latin typeface="メイリオ"/>
                          <a:ea typeface="メイリオ"/>
                          <a:cs typeface="+mn-cs"/>
                        </a:rPr>
                        <a:t>RC.CO-3:</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r>
                        <a:rPr lang="ja-JP" altLang="en-US" sz="700" b="0" i="0" u="none" strike="noStrike">
                          <a:effectLst/>
                          <a:latin typeface="Arial" panose="020B0604020202020204" pitchFamily="34" charset="0"/>
                        </a:rPr>
                        <a:t>復旧活動は、内外の利害関係者だけでなく役員と経営陣にも周知されている。 </a:t>
                      </a: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indent="0" algn="ctr" rtl="0" eaLnBrk="1" fontAlgn="t" latinLnBrk="0" hangingPunct="1">
                        <a:spcBef>
                          <a:spcPts val="0"/>
                        </a:spcBef>
                        <a:spcAft>
                          <a:spcPts val="0"/>
                        </a:spcAft>
                      </a:pPr>
                      <a:endParaRPr lang="ja-JP" altLang="en-US" sz="1800" b="0" i="0" u="none" strike="noStrike">
                        <a:effectLst/>
                        <a:latin typeface="Arial" panose="020B0604020202020204" pitchFamily="34" charset="0"/>
                      </a:endParaRPr>
                    </a:p>
                  </a:txBody>
                  <a:tcPr marL="45720" marR="4572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526105108"/>
                  </a:ext>
                </a:extLst>
              </a:tr>
            </a:tbl>
          </a:graphicData>
        </a:graphic>
      </p:graphicFrame>
      <p:sp>
        <p:nvSpPr>
          <p:cNvPr id="3" name="スライド番号プレースホルダー 5">
            <a:extLst>
              <a:ext uri="{FF2B5EF4-FFF2-40B4-BE49-F238E27FC236}">
                <a16:creationId xmlns:a16="http://schemas.microsoft.com/office/drawing/2014/main" id="{32D65608-EBCE-1EE9-F15F-FC902916E86D}"/>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405</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1">
            <a:extLst>
              <a:ext uri="{FF2B5EF4-FFF2-40B4-BE49-F238E27FC236}">
                <a16:creationId xmlns:a16="http://schemas.microsoft.com/office/drawing/2014/main" id="{2D4F5346-6937-8884-228E-5628ADC17F42}"/>
              </a:ext>
            </a:extLst>
          </p:cNvPr>
          <p:cNvSpPr>
            <a:spLocks noGrp="1"/>
          </p:cNvSpPr>
          <p:nvPr>
            <p:ph type="body" sz="quarter" idx="32"/>
          </p:nvPr>
        </p:nvSpPr>
        <p:spPr>
          <a:xfrm>
            <a:off x="622800" y="774648"/>
            <a:ext cx="5612400" cy="381000"/>
          </a:xfrm>
        </p:spPr>
        <p:txBody>
          <a:bodyPr lIns="91440" tIns="45720" rIns="91440" bIns="45720" anchor="b"/>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00" u="sng">
                <a:solidFill>
                  <a:schemeClr val="tx1"/>
                </a:solidFill>
                <a:uFill>
                  <a:solidFill>
                    <a:schemeClr val="bg1"/>
                  </a:solidFill>
                </a:uFill>
                <a:latin typeface="Meiryo"/>
                <a:ea typeface="Meiryo"/>
                <a:hlinkClick r:id="rId2" action="ppaction://hlinksldjump"/>
              </a:rPr>
              <a:t>3. </a:t>
            </a:r>
            <a:r>
              <a:rPr lang="ja-JP" altLang="ja-JP" sz="1600" u="sng">
                <a:solidFill>
                  <a:schemeClr val="tx1"/>
                </a:solidFill>
                <a:uFill>
                  <a:solidFill>
                    <a:schemeClr val="bg1"/>
                  </a:solidFill>
                </a:uFill>
                <a:latin typeface="Meiryo"/>
                <a:ea typeface="Meiryo"/>
                <a:hlinkClick r:id="rId2" action="ppaction://hlinksldjump"/>
              </a:rPr>
              <a:t>サイバーセキュリティフレーム</a:t>
            </a:r>
            <a:r>
              <a:rPr kumimoji="1" lang="ja-JP" altLang="ja-JP" sz="1600" u="sng">
                <a:solidFill>
                  <a:schemeClr val="tx1"/>
                </a:solidFill>
                <a:uFill>
                  <a:solidFill>
                    <a:schemeClr val="bg1"/>
                  </a:solidFill>
                </a:uFill>
                <a:latin typeface="Meiryo"/>
                <a:ea typeface="Meiryo"/>
                <a:hlinkClick r:id="rId2" action="ppaction://hlinksldjump"/>
              </a:rPr>
              <a:t>ワー</a:t>
            </a:r>
            <a:r>
              <a:rPr lang="ja-JP" altLang="ja-JP" sz="1600" u="sng">
                <a:solidFill>
                  <a:schemeClr val="tx1"/>
                </a:solidFill>
                <a:uFill>
                  <a:solidFill>
                    <a:schemeClr val="bg1"/>
                  </a:solidFill>
                </a:uFill>
                <a:latin typeface="Meiryo"/>
                <a:ea typeface="Meiryo"/>
                <a:hlinkClick r:id="rId2" action="ppaction://hlinksldjump"/>
              </a:rPr>
              <a:t>ク参考資料</a:t>
            </a:r>
            <a:endParaRPr kumimoji="1" lang="ja-JP" altLang="en-US" sz="1600" u="sng">
              <a:solidFill>
                <a:schemeClr val="tx1"/>
              </a:solidFill>
              <a:uFill>
                <a:solidFill>
                  <a:schemeClr val="bg1"/>
                </a:solidFill>
              </a:uFill>
            </a:endParaRPr>
          </a:p>
        </p:txBody>
      </p:sp>
    </p:spTree>
    <p:extLst>
      <p:ext uri="{BB962C8B-B14F-4D97-AF65-F5344CB8AC3E}">
        <p14:creationId xmlns:p14="http://schemas.microsoft.com/office/powerpoint/2010/main" val="3294876756"/>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0D7265D8-FF50-8B4A-120A-9C389D911A12}"/>
              </a:ext>
            </a:extLst>
          </p:cNvPr>
          <p:cNvSpPr>
            <a:spLocks noGrp="1"/>
          </p:cNvSpPr>
          <p:nvPr>
            <p:ph type="body" sz="quarter" idx="3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u="sng">
                <a:solidFill>
                  <a:schemeClr val="tx1"/>
                </a:solidFill>
                <a:uFill>
                  <a:solidFill>
                    <a:schemeClr val="bg1"/>
                  </a:solidFill>
                </a:uFill>
                <a:hlinkClick r:id="rId2" action="ppaction://hlinksldjump"/>
              </a:rPr>
              <a:t>4. </a:t>
            </a:r>
            <a:r>
              <a:rPr kumimoji="1" lang="en-US" altLang="ja-JP" sz="1100" u="sng">
                <a:solidFill>
                  <a:schemeClr val="tx1"/>
                </a:solidFill>
                <a:uFill>
                  <a:solidFill>
                    <a:schemeClr val="bg1"/>
                  </a:solidFill>
                </a:uFill>
                <a:hlinkClick r:id="rId2" action="ppaction://hlinksldjump"/>
              </a:rPr>
              <a:t>CPSF</a:t>
            </a:r>
            <a:r>
              <a:rPr kumimoji="1" lang="ja-JP" altLang="en-US" sz="1100" u="sng">
                <a:solidFill>
                  <a:schemeClr val="tx1"/>
                </a:solidFill>
                <a:uFill>
                  <a:solidFill>
                    <a:schemeClr val="bg1"/>
                  </a:solidFill>
                </a:uFill>
                <a:hlinkClick r:id="rId2" action="ppaction://hlinksldjump"/>
              </a:rPr>
              <a:t>（サイバー・フィジカル・セキュリティ対策フレームワーク）参考資料</a:t>
            </a:r>
            <a:endParaRPr kumimoji="1" lang="ja-JP" altLang="en-US" sz="1100" u="sng">
              <a:solidFill>
                <a:schemeClr val="tx1"/>
              </a:solidFill>
              <a:uFill>
                <a:solidFill>
                  <a:schemeClr val="bg1"/>
                </a:solidFill>
              </a:uFill>
            </a:endParaRPr>
          </a:p>
        </p:txBody>
      </p:sp>
      <p:graphicFrame>
        <p:nvGraphicFramePr>
          <p:cNvPr id="3" name="表 14">
            <a:extLst>
              <a:ext uri="{FF2B5EF4-FFF2-40B4-BE49-F238E27FC236}">
                <a16:creationId xmlns:a16="http://schemas.microsoft.com/office/drawing/2014/main" id="{B3610FF6-0228-9F21-F0B3-9CE2B3FDC115}"/>
              </a:ext>
            </a:extLst>
          </p:cNvPr>
          <p:cNvGraphicFramePr>
            <a:graphicFrameLocks noGrp="1"/>
          </p:cNvGraphicFramePr>
          <p:nvPr/>
        </p:nvGraphicFramePr>
        <p:xfrm>
          <a:off x="626556" y="5333546"/>
          <a:ext cx="5612399" cy="2852048"/>
        </p:xfrm>
        <a:graphic>
          <a:graphicData uri="http://schemas.openxmlformats.org/drawingml/2006/table">
            <a:tbl>
              <a:tblPr firstRow="1" bandRow="1">
                <a:tableStyleId>{5C22544A-7EE6-4342-B048-85BDC9FD1C3A}</a:tableStyleId>
              </a:tblPr>
              <a:tblGrid>
                <a:gridCol w="2389196">
                  <a:extLst>
                    <a:ext uri="{9D8B030D-6E8A-4147-A177-3AD203B41FA5}">
                      <a16:colId xmlns:a16="http://schemas.microsoft.com/office/drawing/2014/main" val="3563602048"/>
                    </a:ext>
                  </a:extLst>
                </a:gridCol>
                <a:gridCol w="993913">
                  <a:extLst>
                    <a:ext uri="{9D8B030D-6E8A-4147-A177-3AD203B41FA5}">
                      <a16:colId xmlns:a16="http://schemas.microsoft.com/office/drawing/2014/main" val="764424981"/>
                    </a:ext>
                  </a:extLst>
                </a:gridCol>
                <a:gridCol w="1192695">
                  <a:extLst>
                    <a:ext uri="{9D8B030D-6E8A-4147-A177-3AD203B41FA5}">
                      <a16:colId xmlns:a16="http://schemas.microsoft.com/office/drawing/2014/main" val="2879644311"/>
                    </a:ext>
                  </a:extLst>
                </a:gridCol>
                <a:gridCol w="1036595">
                  <a:extLst>
                    <a:ext uri="{9D8B030D-6E8A-4147-A177-3AD203B41FA5}">
                      <a16:colId xmlns:a16="http://schemas.microsoft.com/office/drawing/2014/main" val="210750208"/>
                    </a:ext>
                  </a:extLst>
                </a:gridCol>
              </a:tblGrid>
              <a:tr h="386052">
                <a:tc>
                  <a:txBody>
                    <a:bodyPr/>
                    <a:lstStyle/>
                    <a:p>
                      <a:pPr algn="ctr"/>
                      <a:r>
                        <a:rPr kumimoji="1" lang="ja-JP" altLang="en-US" sz="1200">
                          <a:solidFill>
                            <a:schemeClr val="bg1"/>
                          </a:solidFill>
                          <a:latin typeface="+mn-ea"/>
                          <a:ea typeface="+mn-ea"/>
                        </a:rPr>
                        <a:t>想定読者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1050">
                          <a:solidFill>
                            <a:schemeClr val="bg1"/>
                          </a:solidFill>
                          <a:latin typeface="+mn-ea"/>
                          <a:ea typeface="+mn-ea"/>
                        </a:rPr>
                        <a:t>第</a:t>
                      </a:r>
                      <a:r>
                        <a:rPr kumimoji="1" lang="en-US" altLang="ja-JP" sz="1050">
                          <a:solidFill>
                            <a:schemeClr val="bg1"/>
                          </a:solidFill>
                          <a:latin typeface="+mn-ea"/>
                          <a:ea typeface="+mn-ea"/>
                        </a:rPr>
                        <a:t>Ⅰ</a:t>
                      </a:r>
                      <a:r>
                        <a:rPr kumimoji="1" lang="ja-JP" altLang="en-US" sz="1050">
                          <a:solidFill>
                            <a:schemeClr val="bg1"/>
                          </a:solidFill>
                          <a:latin typeface="+mn-ea"/>
                          <a:ea typeface="+mn-ea"/>
                        </a:rPr>
                        <a:t>部</a:t>
                      </a:r>
                      <a:endParaRPr kumimoji="1" lang="en-US" altLang="ja-JP" sz="1050">
                        <a:solidFill>
                          <a:schemeClr val="bg1"/>
                        </a:solidFill>
                        <a:latin typeface="+mn-ea"/>
                        <a:ea typeface="+mn-ea"/>
                      </a:endParaRPr>
                    </a:p>
                    <a:p>
                      <a:pPr algn="ctr"/>
                      <a:r>
                        <a:rPr kumimoji="1" lang="en-US" altLang="ja-JP" sz="1050">
                          <a:solidFill>
                            <a:schemeClr val="bg1"/>
                          </a:solidFill>
                          <a:latin typeface="+mn-ea"/>
                          <a:ea typeface="+mn-ea"/>
                        </a:rPr>
                        <a:t>[</a:t>
                      </a:r>
                      <a:r>
                        <a:rPr kumimoji="1" lang="ja-JP" altLang="en-US" sz="1050">
                          <a:solidFill>
                            <a:schemeClr val="bg1"/>
                          </a:solidFill>
                          <a:latin typeface="+mn-ea"/>
                          <a:ea typeface="+mn-ea"/>
                        </a:rPr>
                        <a:t>コンセプト</a:t>
                      </a:r>
                      <a:r>
                        <a:rPr kumimoji="1" lang="en-US" altLang="ja-JP" sz="1050">
                          <a:solidFill>
                            <a:schemeClr val="bg1"/>
                          </a:solidFill>
                          <a:latin typeface="+mn-ea"/>
                          <a:ea typeface="+mn-ea"/>
                        </a:rPr>
                        <a:t>]</a:t>
                      </a:r>
                      <a:endParaRPr kumimoji="1" lang="ja-JP" altLang="en-US" sz="1050">
                        <a:solidFill>
                          <a:schemeClr val="bg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1050">
                          <a:solidFill>
                            <a:schemeClr val="bg1"/>
                          </a:solidFill>
                          <a:latin typeface="+mn-ea"/>
                          <a:ea typeface="+mn-ea"/>
                        </a:rPr>
                        <a:t>第</a:t>
                      </a:r>
                      <a:r>
                        <a:rPr kumimoji="1" lang="en-US" altLang="ja-JP" sz="1050">
                          <a:solidFill>
                            <a:schemeClr val="bg1"/>
                          </a:solidFill>
                          <a:latin typeface="+mn-ea"/>
                          <a:ea typeface="+mn-ea"/>
                        </a:rPr>
                        <a:t>Ⅱ</a:t>
                      </a:r>
                      <a:r>
                        <a:rPr kumimoji="1" lang="ja-JP" altLang="en-US" sz="1050">
                          <a:solidFill>
                            <a:schemeClr val="bg1"/>
                          </a:solidFill>
                          <a:latin typeface="+mn-ea"/>
                          <a:ea typeface="+mn-ea"/>
                        </a:rPr>
                        <a:t>部</a:t>
                      </a:r>
                      <a:endParaRPr kumimoji="1" lang="en-US" altLang="ja-JP" sz="1050">
                        <a:solidFill>
                          <a:schemeClr val="bg1"/>
                        </a:solidFill>
                        <a:latin typeface="+mn-ea"/>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a:solidFill>
                            <a:schemeClr val="bg1"/>
                          </a:solidFill>
                          <a:latin typeface="+mn-ea"/>
                          <a:ea typeface="+mn-ea"/>
                        </a:rPr>
                        <a:t>[</a:t>
                      </a:r>
                      <a:r>
                        <a:rPr kumimoji="1" lang="ja-JP" altLang="en-US" sz="1050">
                          <a:solidFill>
                            <a:schemeClr val="bg1"/>
                          </a:solidFill>
                          <a:latin typeface="+mn-ea"/>
                          <a:ea typeface="+mn-ea"/>
                        </a:rPr>
                        <a:t>ポリシー</a:t>
                      </a:r>
                      <a:r>
                        <a:rPr kumimoji="1" lang="en-US" altLang="ja-JP" sz="1050">
                          <a:solidFill>
                            <a:schemeClr val="bg1"/>
                          </a:solidFill>
                          <a:latin typeface="+mn-ea"/>
                          <a:ea typeface="+mn-ea"/>
                        </a:rPr>
                        <a:t>]</a:t>
                      </a:r>
                      <a:endParaRPr kumimoji="1" lang="ja-JP" altLang="en-US" sz="1050">
                        <a:solidFill>
                          <a:schemeClr val="bg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1050">
                          <a:solidFill>
                            <a:schemeClr val="bg1"/>
                          </a:solidFill>
                          <a:latin typeface="+mn-ea"/>
                          <a:ea typeface="+mn-ea"/>
                        </a:rPr>
                        <a:t>第</a:t>
                      </a:r>
                      <a:r>
                        <a:rPr kumimoji="1" lang="en-US" altLang="ja-JP" sz="1050">
                          <a:solidFill>
                            <a:schemeClr val="bg1"/>
                          </a:solidFill>
                          <a:latin typeface="+mn-ea"/>
                          <a:ea typeface="+mn-ea"/>
                        </a:rPr>
                        <a:t>Ⅲ</a:t>
                      </a:r>
                      <a:r>
                        <a:rPr kumimoji="1" lang="ja-JP" altLang="en-US" sz="1050">
                          <a:solidFill>
                            <a:schemeClr val="bg1"/>
                          </a:solidFill>
                          <a:latin typeface="+mn-ea"/>
                          <a:ea typeface="+mn-ea"/>
                        </a:rPr>
                        <a:t>部</a:t>
                      </a:r>
                      <a:endParaRPr kumimoji="1" lang="en-US" altLang="ja-JP" sz="1050">
                        <a:solidFill>
                          <a:schemeClr val="bg1"/>
                        </a:solidFill>
                        <a:latin typeface="+mn-ea"/>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a:solidFill>
                            <a:schemeClr val="bg1"/>
                          </a:solidFill>
                          <a:latin typeface="+mn-ea"/>
                          <a:ea typeface="+mn-ea"/>
                        </a:rPr>
                        <a:t>[</a:t>
                      </a:r>
                      <a:r>
                        <a:rPr kumimoji="1" lang="ja-JP" altLang="en-US" sz="1050">
                          <a:solidFill>
                            <a:schemeClr val="bg1"/>
                          </a:solidFill>
                          <a:latin typeface="+mn-ea"/>
                          <a:ea typeface="+mn-ea"/>
                        </a:rPr>
                        <a:t>メソッド</a:t>
                      </a:r>
                      <a:r>
                        <a:rPr kumimoji="1" lang="en-US" altLang="ja-JP" sz="1050">
                          <a:solidFill>
                            <a:schemeClr val="bg1"/>
                          </a:solidFill>
                          <a:latin typeface="+mn-ea"/>
                          <a:ea typeface="+mn-ea"/>
                        </a:rPr>
                        <a:t>]</a:t>
                      </a:r>
                      <a:endParaRPr kumimoji="1" lang="ja-JP" altLang="en-US" sz="1050">
                        <a:solidFill>
                          <a:schemeClr val="bg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661482388"/>
                  </a:ext>
                </a:extLst>
              </a:tr>
              <a:tr h="348758">
                <a:tc>
                  <a:txBody>
                    <a:bodyPr/>
                    <a:lstStyle/>
                    <a:p>
                      <a:r>
                        <a:rPr kumimoji="1" lang="en-US" altLang="ja-JP" sz="900">
                          <a:latin typeface="+mn-ea"/>
                          <a:ea typeface="+mn-ea"/>
                        </a:rPr>
                        <a:t>CISO</a:t>
                      </a:r>
                      <a:r>
                        <a:rPr kumimoji="1" lang="ja-JP" altLang="en-US" sz="900">
                          <a:latin typeface="+mn-ea"/>
                          <a:ea typeface="+mn-ea"/>
                        </a:rPr>
                        <a:t>（最高情報セキュリティ責任者）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050">
                          <a:latin typeface="+mn-ea"/>
                          <a:ea typeface="+mn-ea"/>
                        </a:rPr>
                        <a:t>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050">
                          <a:latin typeface="+mn-ea"/>
                          <a:ea typeface="+mn-ea"/>
                        </a:rPr>
                        <a:t>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kumimoji="1" lang="ja-JP" altLang="en-US" sz="105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34178396"/>
                  </a:ext>
                </a:extLst>
              </a:tr>
              <a:tr h="348758">
                <a:tc>
                  <a:txBody>
                    <a:bodyPr/>
                    <a:lstStyle/>
                    <a:p>
                      <a:r>
                        <a:rPr kumimoji="1" lang="ja-JP" altLang="en-US" sz="900">
                          <a:latin typeface="+mn-ea"/>
                          <a:ea typeface="+mn-ea"/>
                        </a:rPr>
                        <a:t>サプライチェーンマネジメントに関わる戦略・企画部門の担当者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050">
                          <a:latin typeface="+mn-ea"/>
                          <a:ea typeface="+mn-ea"/>
                        </a:rPr>
                        <a:t>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050">
                          <a:latin typeface="+mn-ea"/>
                          <a:ea typeface="+mn-ea"/>
                        </a:rPr>
                        <a:t>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kumimoji="1" lang="ja-JP" altLang="en-US" sz="105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8569544"/>
                  </a:ext>
                </a:extLst>
              </a:tr>
              <a:tr h="437186">
                <a:tc>
                  <a:txBody>
                    <a:bodyPr/>
                    <a:lstStyle/>
                    <a:p>
                      <a:r>
                        <a:rPr kumimoji="1" lang="ja-JP" altLang="en-US" sz="900">
                          <a:latin typeface="+mn-ea"/>
                          <a:ea typeface="+mn-ea"/>
                        </a:rPr>
                        <a:t>バリュークリエイションプロセスに関わる企業・団体などのセキュリティ担当者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kumimoji="1" lang="ja-JP" altLang="en-US" sz="105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050">
                          <a:latin typeface="+mn-ea"/>
                          <a:ea typeface="+mn-ea"/>
                        </a:rPr>
                        <a:t>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050">
                          <a:latin typeface="+mn-ea"/>
                          <a:ea typeface="+mn-ea"/>
                        </a:rPr>
                        <a:t>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2702948"/>
                  </a:ext>
                </a:extLst>
              </a:tr>
              <a:tr h="437186">
                <a:tc>
                  <a:txBody>
                    <a:bodyPr/>
                    <a:lstStyle/>
                    <a:p>
                      <a:r>
                        <a:rPr kumimoji="1" lang="ja-JP" altLang="en-US" sz="900">
                          <a:latin typeface="+mn-ea"/>
                          <a:ea typeface="+mn-ea"/>
                        </a:rPr>
                        <a:t>情報関連機器、制御系機器の開発・品質保証、システム設計・構築・検証担当者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kumimoji="1" lang="ja-JP" altLang="en-US" sz="105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050">
                          <a:latin typeface="+mn-ea"/>
                          <a:ea typeface="+mn-ea"/>
                        </a:rPr>
                        <a:t>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050">
                          <a:latin typeface="+mn-ea"/>
                          <a:ea typeface="+mn-ea"/>
                        </a:rPr>
                        <a:t>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822365180"/>
                  </a:ext>
                </a:extLst>
              </a:tr>
              <a:tr h="348758">
                <a:tc>
                  <a:txBody>
                    <a:bodyPr/>
                    <a:lstStyle/>
                    <a:p>
                      <a:r>
                        <a:rPr kumimoji="1" lang="ja-JP" altLang="en-US" sz="900">
                          <a:latin typeface="+mn-ea"/>
                          <a:ea typeface="+mn-ea"/>
                        </a:rPr>
                        <a:t>データマネジメントの担当者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kumimoji="1" lang="ja-JP" altLang="en-US" sz="105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050">
                          <a:latin typeface="+mn-ea"/>
                          <a:ea typeface="+mn-ea"/>
                        </a:rPr>
                        <a:t>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050">
                          <a:latin typeface="+mn-ea"/>
                          <a:ea typeface="+mn-ea"/>
                        </a:rPr>
                        <a:t>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08450674"/>
                  </a:ext>
                </a:extLst>
              </a:tr>
              <a:tr h="411603">
                <a:tc>
                  <a:txBody>
                    <a:bodyPr/>
                    <a:lstStyle/>
                    <a:p>
                      <a:r>
                        <a:rPr kumimoji="1" lang="ja-JP" altLang="en-US" sz="900">
                          <a:latin typeface="+mn-ea"/>
                          <a:ea typeface="+mn-ea"/>
                        </a:rPr>
                        <a:t>各産業分野におけるセキュリティ対策のガイドラインなどを策定する業界団体の担当者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050">
                          <a:latin typeface="+mn-ea"/>
                          <a:ea typeface="+mn-ea"/>
                        </a:rPr>
                        <a:t>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050">
                          <a:latin typeface="+mn-ea"/>
                          <a:ea typeface="+mn-ea"/>
                        </a:rPr>
                        <a:t>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050">
                          <a:latin typeface="+mn-ea"/>
                          <a:ea typeface="+mn-ea"/>
                        </a:rPr>
                        <a:t>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33506963"/>
                  </a:ext>
                </a:extLst>
              </a:tr>
            </a:tbl>
          </a:graphicData>
        </a:graphic>
      </p:graphicFrame>
      <p:sp>
        <p:nvSpPr>
          <p:cNvPr id="4" name="テキスト プレースホルダー 3">
            <a:extLst>
              <a:ext uri="{FF2B5EF4-FFF2-40B4-BE49-F238E27FC236}">
                <a16:creationId xmlns:a16="http://schemas.microsoft.com/office/drawing/2014/main" id="{0B8C4ACF-6567-46AF-CD33-7319766D039B}"/>
              </a:ext>
            </a:extLst>
          </p:cNvPr>
          <p:cNvSpPr txBox="1">
            <a:spLocks/>
          </p:cNvSpPr>
          <p:nvPr/>
        </p:nvSpPr>
        <p:spPr>
          <a:xfrm>
            <a:off x="626555" y="8428015"/>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CPSF</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を活用することで期待される効果</a:t>
            </a:r>
          </a:p>
        </p:txBody>
      </p:sp>
      <p:sp>
        <p:nvSpPr>
          <p:cNvPr id="5" name="テキスト ボックス 4">
            <a:extLst>
              <a:ext uri="{FF2B5EF4-FFF2-40B4-BE49-F238E27FC236}">
                <a16:creationId xmlns:a16="http://schemas.microsoft.com/office/drawing/2014/main" id="{B231FA62-C74E-226D-42C3-FD76D0346D85}"/>
              </a:ext>
            </a:extLst>
          </p:cNvPr>
          <p:cNvSpPr txBox="1"/>
          <p:nvPr/>
        </p:nvSpPr>
        <p:spPr>
          <a:xfrm>
            <a:off x="626555" y="8707451"/>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・セキュリティ対策の実行によるバリュークリエイションプロセスの信頼性確保</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・製品・サービスのセキュリティ品質を差別化要因（価値）にまで高めることによる競争力の強化</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ボックス 5">
            <a:extLst>
              <a:ext uri="{FF2B5EF4-FFF2-40B4-BE49-F238E27FC236}">
                <a16:creationId xmlns:a16="http://schemas.microsoft.com/office/drawing/2014/main" id="{98AA330C-8BAE-021C-55AD-B7B5714FFF55}"/>
              </a:ext>
            </a:extLst>
          </p:cNvPr>
          <p:cNvSpPr txBox="1"/>
          <p:nvPr/>
        </p:nvSpPr>
        <p:spPr>
          <a:xfrm>
            <a:off x="619043" y="1721794"/>
            <a:ext cx="5612400" cy="90024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CPSF</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の想定読者は、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Society5.0</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という新たな社会において、セキュリティ担当者やサプライチェーンに関わる担当者になります。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CPSF</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は、必要な見直しを迅速かつ柔軟に行うことを視野に入れた構成とするため、全体を以下のような三部構成とし、</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A~E</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までの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つの添付資料で成り立っています。添付資料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B</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は第</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Ⅱ</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部、添付資料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C</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は第</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Ⅲ</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部、添付資料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D</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E</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は全体に対する参考資料という位置付けとなります。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7" name="表 9">
            <a:extLst>
              <a:ext uri="{FF2B5EF4-FFF2-40B4-BE49-F238E27FC236}">
                <a16:creationId xmlns:a16="http://schemas.microsoft.com/office/drawing/2014/main" id="{CD6CD8DF-B5E4-0156-DCD1-7F0F0AD5C9EC}"/>
              </a:ext>
            </a:extLst>
          </p:cNvPr>
          <p:cNvGraphicFramePr>
            <a:graphicFrameLocks noGrp="1"/>
          </p:cNvGraphicFramePr>
          <p:nvPr/>
        </p:nvGraphicFramePr>
        <p:xfrm>
          <a:off x="619043" y="3631001"/>
          <a:ext cx="5612400" cy="197049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791469558"/>
                    </a:ext>
                  </a:extLst>
                </a:gridCol>
              </a:tblGrid>
              <a:tr h="63853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a:solidFill>
                            <a:schemeClr val="tx1"/>
                          </a:solidFill>
                          <a:latin typeface="+mn-ea"/>
                          <a:ea typeface="+mn-ea"/>
                        </a:rPr>
                        <a:t>第</a:t>
                      </a:r>
                      <a:r>
                        <a:rPr kumimoji="1" lang="en-US" altLang="ja-JP" sz="1050">
                          <a:solidFill>
                            <a:schemeClr val="tx1"/>
                          </a:solidFill>
                          <a:latin typeface="+mn-ea"/>
                          <a:ea typeface="+mn-ea"/>
                        </a:rPr>
                        <a:t>Ⅰ</a:t>
                      </a:r>
                      <a:r>
                        <a:rPr kumimoji="1" lang="ja-JP" altLang="en-US" sz="1050">
                          <a:solidFill>
                            <a:schemeClr val="tx1"/>
                          </a:solidFill>
                          <a:latin typeface="+mn-ea"/>
                          <a:ea typeface="+mn-ea"/>
                        </a:rPr>
                        <a:t>部</a:t>
                      </a:r>
                      <a:r>
                        <a:rPr kumimoji="1" lang="en-US" altLang="ja-JP" sz="1050">
                          <a:solidFill>
                            <a:schemeClr val="tx1"/>
                          </a:solidFill>
                          <a:latin typeface="+mn-ea"/>
                          <a:ea typeface="+mn-ea"/>
                        </a:rPr>
                        <a:t>[</a:t>
                      </a:r>
                      <a:r>
                        <a:rPr kumimoji="1" lang="ja-JP" altLang="en-US" sz="1050">
                          <a:solidFill>
                            <a:schemeClr val="tx1"/>
                          </a:solidFill>
                          <a:latin typeface="+mn-ea"/>
                          <a:ea typeface="+mn-ea"/>
                        </a:rPr>
                        <a:t>コンセプト</a:t>
                      </a:r>
                      <a:r>
                        <a:rPr kumimoji="1" lang="en-US" altLang="ja-JP" sz="1050">
                          <a:solidFill>
                            <a:schemeClr val="tx1"/>
                          </a:solidFill>
                          <a:latin typeface="+mn-ea"/>
                          <a:ea typeface="+mn-ea"/>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　サイバーセキュリティの観点からリスク源を整理する</a:t>
                      </a:r>
                      <a:endParaRPr kumimoji="1" lang="en-US" altLang="ja-JP" sz="1050" b="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ためのモデル（</a:t>
                      </a:r>
                      <a:r>
                        <a:rPr kumimoji="1" lang="en-US" altLang="ja-JP" sz="1050" b="0">
                          <a:solidFill>
                            <a:schemeClr val="tx1"/>
                          </a:solidFill>
                          <a:latin typeface="+mn-ea"/>
                          <a:ea typeface="+mn-ea"/>
                        </a:rPr>
                        <a:t>3</a:t>
                      </a:r>
                      <a:r>
                        <a:rPr kumimoji="1" lang="ja-JP" altLang="en-US" sz="1050" b="0">
                          <a:solidFill>
                            <a:schemeClr val="tx1"/>
                          </a:solidFill>
                          <a:latin typeface="+mn-ea"/>
                          <a:ea typeface="+mn-ea"/>
                        </a:rPr>
                        <a:t>層構造と</a:t>
                      </a:r>
                      <a:r>
                        <a:rPr kumimoji="1" lang="en-US" altLang="ja-JP" sz="1050" b="0">
                          <a:solidFill>
                            <a:schemeClr val="tx1"/>
                          </a:solidFill>
                          <a:latin typeface="+mn-ea"/>
                          <a:ea typeface="+mn-ea"/>
                        </a:rPr>
                        <a:t>6</a:t>
                      </a:r>
                      <a:r>
                        <a:rPr kumimoji="1" lang="ja-JP" altLang="en-US" sz="1050" b="0">
                          <a:solidFill>
                            <a:schemeClr val="tx1"/>
                          </a:solidFill>
                          <a:latin typeface="+mn-ea"/>
                          <a:ea typeface="+mn-ea"/>
                        </a:rPr>
                        <a:t>つの構成要素）を提示</a:t>
                      </a:r>
                      <a:endParaRPr kumimoji="1" lang="en-US" altLang="ja-JP" sz="1050" b="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a:solidFill>
                            <a:schemeClr val="tx1"/>
                          </a:solidFill>
                          <a:latin typeface="+mn-ea"/>
                          <a:ea typeface="+mn-ea"/>
                        </a:rPr>
                        <a:t>※</a:t>
                      </a:r>
                      <a:r>
                        <a:rPr kumimoji="1" lang="ja-JP" altLang="en-US" sz="800" b="0">
                          <a:solidFill>
                            <a:schemeClr val="tx1"/>
                          </a:solidFill>
                          <a:latin typeface="+mn-ea"/>
                          <a:ea typeface="+mn-ea"/>
                        </a:rPr>
                        <a:t>テキストの「</a:t>
                      </a:r>
                      <a:r>
                        <a:rPr kumimoji="1" lang="en-US" altLang="ja-JP" sz="800" b="0">
                          <a:solidFill>
                            <a:schemeClr val="tx1"/>
                          </a:solidFill>
                          <a:latin typeface="+mn-ea"/>
                          <a:ea typeface="+mn-ea"/>
                        </a:rPr>
                        <a:t>7-4-1. CPSF</a:t>
                      </a:r>
                      <a:r>
                        <a:rPr kumimoji="1" lang="ja-JP" altLang="en-US" sz="800" b="0">
                          <a:solidFill>
                            <a:schemeClr val="tx1"/>
                          </a:solidFill>
                          <a:latin typeface="+mn-ea"/>
                          <a:ea typeface="+mn-ea"/>
                        </a:rPr>
                        <a:t>（サイバー・フィジカル・セキュリティ対策フレームワーク）の概要」で説明しています。</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591221630"/>
                  </a:ext>
                </a:extLst>
              </a:tr>
              <a:tr h="63853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tx1"/>
                          </a:solidFill>
                          <a:latin typeface="+mn-ea"/>
                          <a:ea typeface="+mn-ea"/>
                        </a:rPr>
                        <a:t>第</a:t>
                      </a:r>
                      <a:r>
                        <a:rPr kumimoji="1" lang="en-US" altLang="ja-JP" sz="1050" b="1">
                          <a:solidFill>
                            <a:schemeClr val="tx1"/>
                          </a:solidFill>
                          <a:latin typeface="+mn-ea"/>
                          <a:ea typeface="+mn-ea"/>
                        </a:rPr>
                        <a:t>Ⅱ</a:t>
                      </a:r>
                      <a:r>
                        <a:rPr kumimoji="1" lang="ja-JP" altLang="en-US" sz="1050" b="1">
                          <a:solidFill>
                            <a:schemeClr val="tx1"/>
                          </a:solidFill>
                          <a:latin typeface="+mn-ea"/>
                          <a:ea typeface="+mn-ea"/>
                        </a:rPr>
                        <a:t>部</a:t>
                      </a:r>
                      <a:r>
                        <a:rPr kumimoji="1" lang="en-US" altLang="ja-JP" sz="1050" b="1">
                          <a:solidFill>
                            <a:schemeClr val="tx1"/>
                          </a:solidFill>
                          <a:latin typeface="+mn-ea"/>
                          <a:ea typeface="+mn-ea"/>
                        </a:rPr>
                        <a:t>[</a:t>
                      </a:r>
                      <a:r>
                        <a:rPr kumimoji="1" lang="ja-JP" altLang="en-US" sz="1050" b="1">
                          <a:solidFill>
                            <a:schemeClr val="tx1"/>
                          </a:solidFill>
                          <a:latin typeface="+mn-ea"/>
                          <a:ea typeface="+mn-ea"/>
                        </a:rPr>
                        <a:t>ポリシー</a:t>
                      </a:r>
                      <a:r>
                        <a:rPr kumimoji="1" lang="en-US" altLang="ja-JP" sz="1050" b="1">
                          <a:solidFill>
                            <a:schemeClr val="tx1"/>
                          </a:solidFill>
                          <a:latin typeface="+mn-ea"/>
                          <a:ea typeface="+mn-ea"/>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a:solidFill>
                            <a:schemeClr val="tx1"/>
                          </a:solidFill>
                          <a:latin typeface="+mn-ea"/>
                          <a:ea typeface="+mn-ea"/>
                        </a:rPr>
                        <a:t>　第</a:t>
                      </a:r>
                      <a:r>
                        <a:rPr lang="en-US" altLang="ja-JP" sz="1050">
                          <a:solidFill>
                            <a:schemeClr val="tx1"/>
                          </a:solidFill>
                          <a:latin typeface="+mn-ea"/>
                          <a:ea typeface="+mn-ea"/>
                        </a:rPr>
                        <a:t>Ⅰ</a:t>
                      </a:r>
                      <a:r>
                        <a:rPr lang="ja-JP" altLang="en-US" sz="1050">
                          <a:solidFill>
                            <a:schemeClr val="tx1"/>
                          </a:solidFill>
                          <a:latin typeface="+mn-ea"/>
                          <a:ea typeface="+mn-ea"/>
                        </a:rPr>
                        <a:t>部で示したモデルを活用したリスク源を整理するとともに、リスク源に対応する対策要件を提示</a:t>
                      </a:r>
                      <a:endParaRPr lang="en-US" altLang="ja-JP" sz="1050">
                        <a:solidFill>
                          <a:schemeClr val="tx1"/>
                        </a:solidFill>
                        <a:latin typeface="+mn-ea"/>
                        <a:ea typeface="+mn-ea"/>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78456574"/>
                  </a:ext>
                </a:extLst>
              </a:tr>
              <a:tr h="63853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tx1"/>
                          </a:solidFill>
                          <a:latin typeface="+mn-ea"/>
                          <a:ea typeface="+mn-ea"/>
                        </a:rPr>
                        <a:t>第</a:t>
                      </a:r>
                      <a:r>
                        <a:rPr kumimoji="1" lang="en-US" altLang="ja-JP" sz="1050" b="1">
                          <a:solidFill>
                            <a:schemeClr val="tx1"/>
                          </a:solidFill>
                          <a:latin typeface="+mn-ea"/>
                          <a:ea typeface="+mn-ea"/>
                        </a:rPr>
                        <a:t>Ⅲ</a:t>
                      </a:r>
                      <a:r>
                        <a:rPr kumimoji="1" lang="ja-JP" altLang="en-US" sz="1050" b="1">
                          <a:solidFill>
                            <a:schemeClr val="tx1"/>
                          </a:solidFill>
                          <a:latin typeface="+mn-ea"/>
                          <a:ea typeface="+mn-ea"/>
                        </a:rPr>
                        <a:t>部</a:t>
                      </a:r>
                      <a:r>
                        <a:rPr kumimoji="1" lang="en-US" altLang="ja-JP" sz="1050" b="1">
                          <a:solidFill>
                            <a:schemeClr val="tx1"/>
                          </a:solidFill>
                          <a:latin typeface="+mn-ea"/>
                          <a:ea typeface="+mn-ea"/>
                        </a:rPr>
                        <a:t>[</a:t>
                      </a:r>
                      <a:r>
                        <a:rPr kumimoji="1" lang="ja-JP" altLang="en-US" sz="1050" b="1">
                          <a:solidFill>
                            <a:schemeClr val="tx1"/>
                          </a:solidFill>
                          <a:latin typeface="+mn-ea"/>
                          <a:ea typeface="+mn-ea"/>
                        </a:rPr>
                        <a:t>メソッド</a:t>
                      </a:r>
                      <a:r>
                        <a:rPr kumimoji="1" lang="en-US" altLang="ja-JP" sz="1050" b="1">
                          <a:solidFill>
                            <a:schemeClr val="tx1"/>
                          </a:solidFill>
                          <a:latin typeface="+mn-ea"/>
                          <a:ea typeface="+mn-ea"/>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a:solidFill>
                            <a:schemeClr val="tx1"/>
                          </a:solidFill>
                          <a:latin typeface="+mn-ea"/>
                          <a:ea typeface="+mn-ea"/>
                        </a:rPr>
                        <a:t>　第</a:t>
                      </a:r>
                      <a:r>
                        <a:rPr kumimoji="1" lang="en-US" altLang="ja-JP" sz="1050">
                          <a:solidFill>
                            <a:schemeClr val="tx1"/>
                          </a:solidFill>
                          <a:latin typeface="+mn-ea"/>
                          <a:ea typeface="+mn-ea"/>
                        </a:rPr>
                        <a:t>Ⅱ</a:t>
                      </a:r>
                      <a:r>
                        <a:rPr kumimoji="1" lang="ja-JP" altLang="en-US" sz="1050">
                          <a:solidFill>
                            <a:schemeClr val="tx1"/>
                          </a:solidFill>
                          <a:latin typeface="+mn-ea"/>
                          <a:ea typeface="+mn-ea"/>
                        </a:rPr>
                        <a:t>部で示した対策要件を対策の種類に応じて整理</a:t>
                      </a:r>
                      <a:endParaRPr kumimoji="1" lang="en-US" altLang="ja-JP" sz="1050">
                        <a:solidFill>
                          <a:schemeClr val="tx1"/>
                        </a:solidFill>
                        <a:latin typeface="+mn-ea"/>
                        <a:ea typeface="+mn-ea"/>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181827894"/>
                  </a:ext>
                </a:extLst>
              </a:tr>
            </a:tbl>
          </a:graphicData>
        </a:graphic>
      </p:graphicFrame>
      <p:sp>
        <p:nvSpPr>
          <p:cNvPr id="8" name="テキスト プレースホルダー 3">
            <a:extLst>
              <a:ext uri="{FF2B5EF4-FFF2-40B4-BE49-F238E27FC236}">
                <a16:creationId xmlns:a16="http://schemas.microsoft.com/office/drawing/2014/main" id="{195C28A2-E77D-04E3-EAEC-3AA96578769B}"/>
              </a:ext>
            </a:extLst>
          </p:cNvPr>
          <p:cNvSpPr txBox="1">
            <a:spLocks/>
          </p:cNvSpPr>
          <p:nvPr/>
        </p:nvSpPr>
        <p:spPr>
          <a:xfrm>
            <a:off x="626555" y="14400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想定読者および全体構成</a:t>
            </a:r>
          </a:p>
        </p:txBody>
      </p:sp>
      <p:sp>
        <p:nvSpPr>
          <p:cNvPr id="9" name="テキスト ボックス 8">
            <a:extLst>
              <a:ext uri="{FF2B5EF4-FFF2-40B4-BE49-F238E27FC236}">
                <a16:creationId xmlns:a16="http://schemas.microsoft.com/office/drawing/2014/main" id="{A84FB426-C158-2F88-D398-D2E1D10BF85C}"/>
              </a:ext>
            </a:extLst>
          </p:cNvPr>
          <p:cNvSpPr txBox="1"/>
          <p:nvPr/>
        </p:nvSpPr>
        <p:spPr>
          <a:xfrm>
            <a:off x="1333886" y="8184610"/>
            <a:ext cx="4197737"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経済産業省「サイバー・フィジカル・セキュリティ対策フレームワーク</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Ver.1.0</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の概要</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テキスト ボックス 9">
            <a:extLst>
              <a:ext uri="{FF2B5EF4-FFF2-40B4-BE49-F238E27FC236}">
                <a16:creationId xmlns:a16="http://schemas.microsoft.com/office/drawing/2014/main" id="{E6AE2D1C-C9A6-85C1-8795-D1C9E4FDD241}"/>
              </a:ext>
            </a:extLst>
          </p:cNvPr>
          <p:cNvSpPr txBox="1"/>
          <p:nvPr/>
        </p:nvSpPr>
        <p:spPr>
          <a:xfrm>
            <a:off x="1097197" y="2606779"/>
            <a:ext cx="4656091" cy="1024222"/>
          </a:xfrm>
          <a:prstGeom prst="rect">
            <a:avLst/>
          </a:prstGeom>
          <a:noFill/>
          <a:ln>
            <a:solidFill>
              <a:schemeClr val="accent1"/>
            </a:solidFill>
          </a:ln>
        </p:spPr>
        <p:txBody>
          <a:bodyPr wrap="square"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＜添付資料＞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添付 </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A </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ユースケース</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添付 </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B </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リスク源と対策要件の対応関係</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添付 </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C </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対策要件に応じたセキュリティ対策例</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添付 </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D </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海外の主要規格との対応関係</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添付 </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E </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用語集</a:t>
            </a:r>
          </a:p>
        </p:txBody>
      </p:sp>
      <p:sp>
        <p:nvSpPr>
          <p:cNvPr id="11" name="スライド番号プレースホルダー 5">
            <a:extLst>
              <a:ext uri="{FF2B5EF4-FFF2-40B4-BE49-F238E27FC236}">
                <a16:creationId xmlns:a16="http://schemas.microsoft.com/office/drawing/2014/main" id="{216B0277-37FE-6508-D4C2-0BABDF6B2071}"/>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406</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100067526"/>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 name="テキスト ボックス 81">
            <a:extLst>
              <a:ext uri="{FF2B5EF4-FFF2-40B4-BE49-F238E27FC236}">
                <a16:creationId xmlns:a16="http://schemas.microsoft.com/office/drawing/2014/main" id="{3A1DF29F-0A3E-400C-5CDA-1B72BAFCE01D}"/>
              </a:ext>
            </a:extLst>
          </p:cNvPr>
          <p:cNvSpPr txBox="1"/>
          <p:nvPr/>
        </p:nvSpPr>
        <p:spPr>
          <a:xfrm>
            <a:off x="629228" y="1727386"/>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コンセプトの詳細につきましては、テキストの「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7-4-1. CPSF</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（サイバー・フィジカル・セキュリティ対策フレームワーク）の概要」で説明しています。第</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Ⅰ</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部</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コンセプト</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については、テキストの補足として、</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つの構成要素について説明します。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4" name="テキスト プレースホルダー 3">
            <a:extLst>
              <a:ext uri="{FF2B5EF4-FFF2-40B4-BE49-F238E27FC236}">
                <a16:creationId xmlns:a16="http://schemas.microsoft.com/office/drawing/2014/main" id="{D91523E9-CB21-1558-DFA5-B740455A1EAE}"/>
              </a:ext>
            </a:extLst>
          </p:cNvPr>
          <p:cNvSpPr txBox="1">
            <a:spLocks/>
          </p:cNvSpPr>
          <p:nvPr/>
        </p:nvSpPr>
        <p:spPr>
          <a:xfrm>
            <a:off x="629228" y="14400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400" b="1" i="0" u="none" strike="noStrike" kern="1200" cap="none" spc="0" normalizeH="0" baseline="0" noProof="0">
                <a:ln>
                  <a:noFill/>
                </a:ln>
                <a:solidFill>
                  <a:prstClr val="black"/>
                </a:solidFill>
                <a:effectLst/>
                <a:uLnTx/>
                <a:uFillTx/>
                <a:latin typeface="メイリオ"/>
                <a:ea typeface="メイリオ"/>
                <a:cs typeface="+mn-cs"/>
              </a:rPr>
              <a:t>Ⅰ</a:t>
            </a:r>
            <a:r>
              <a:rPr kumimoji="1" lang="ja-JP" altLang="en-US" sz="1400" b="1" i="0" u="none" strike="noStrike" kern="1200" cap="none" spc="0" normalizeH="0" baseline="0" noProof="0">
                <a:ln>
                  <a:noFill/>
                </a:ln>
                <a:solidFill>
                  <a:prstClr val="black"/>
                </a:solidFill>
                <a:effectLst/>
                <a:uLnTx/>
                <a:uFillTx/>
                <a:latin typeface="メイリオ"/>
                <a:ea typeface="メイリオ"/>
                <a:cs typeface="+mn-cs"/>
              </a:rPr>
              <a:t>部</a:t>
            </a:r>
            <a:r>
              <a:rPr kumimoji="1" lang="en-US" altLang="ja-JP" sz="1400" b="1"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400" b="1" i="0" u="none" strike="noStrike" kern="1200" cap="none" spc="0" normalizeH="0" baseline="0" noProof="0">
                <a:ln>
                  <a:noFill/>
                </a:ln>
                <a:solidFill>
                  <a:prstClr val="black"/>
                </a:solidFill>
                <a:effectLst/>
                <a:uLnTx/>
                <a:uFillTx/>
                <a:latin typeface="メイリオ"/>
                <a:ea typeface="メイリオ"/>
                <a:cs typeface="+mn-cs"/>
              </a:rPr>
              <a:t>コンセプト</a:t>
            </a:r>
            <a:r>
              <a:rPr kumimoji="1" lang="en-US" altLang="ja-JP" sz="1400" b="1" i="0" u="none" strike="noStrike" kern="1200" cap="none" spc="0" normalizeH="0" baseline="0" noProof="0">
                <a:ln>
                  <a:noFill/>
                </a:ln>
                <a:solidFill>
                  <a:prstClr val="black"/>
                </a:solidFill>
                <a:effectLst/>
                <a:uLnTx/>
                <a:uFillTx/>
                <a:latin typeface="メイリオ"/>
                <a:ea typeface="メイリオ"/>
                <a:cs typeface="+mn-cs"/>
              </a:rPr>
              <a:t>]</a:t>
            </a:r>
          </a:p>
        </p:txBody>
      </p:sp>
      <p:sp>
        <p:nvSpPr>
          <p:cNvPr id="85" name="テキスト プレースホルダー 3">
            <a:extLst>
              <a:ext uri="{FF2B5EF4-FFF2-40B4-BE49-F238E27FC236}">
                <a16:creationId xmlns:a16="http://schemas.microsoft.com/office/drawing/2014/main" id="{3A9386B4-4611-D170-0147-36F055BFC318}"/>
              </a:ext>
            </a:extLst>
          </p:cNvPr>
          <p:cNvSpPr txBox="1">
            <a:spLocks/>
          </p:cNvSpPr>
          <p:nvPr/>
        </p:nvSpPr>
        <p:spPr>
          <a:xfrm>
            <a:off x="622800" y="2643716"/>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6</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つの構成要素</a:t>
            </a:r>
          </a:p>
        </p:txBody>
      </p:sp>
      <p:graphicFrame>
        <p:nvGraphicFramePr>
          <p:cNvPr id="86" name="表 9">
            <a:extLst>
              <a:ext uri="{FF2B5EF4-FFF2-40B4-BE49-F238E27FC236}">
                <a16:creationId xmlns:a16="http://schemas.microsoft.com/office/drawing/2014/main" id="{66C049E2-88EE-FA07-4A7B-407112A1F5CA}"/>
              </a:ext>
            </a:extLst>
          </p:cNvPr>
          <p:cNvGraphicFramePr>
            <a:graphicFrameLocks noGrp="1"/>
          </p:cNvGraphicFramePr>
          <p:nvPr/>
        </p:nvGraphicFramePr>
        <p:xfrm>
          <a:off x="622799" y="3656932"/>
          <a:ext cx="5612402" cy="2965389"/>
        </p:xfrm>
        <a:graphic>
          <a:graphicData uri="http://schemas.openxmlformats.org/drawingml/2006/table">
            <a:tbl>
              <a:tblPr firstRow="1" bandRow="1">
                <a:tableStyleId>{5C22544A-7EE6-4342-B048-85BDC9FD1C3A}</a:tableStyleId>
              </a:tblPr>
              <a:tblGrid>
                <a:gridCol w="1665888">
                  <a:extLst>
                    <a:ext uri="{9D8B030D-6E8A-4147-A177-3AD203B41FA5}">
                      <a16:colId xmlns:a16="http://schemas.microsoft.com/office/drawing/2014/main" val="390559096"/>
                    </a:ext>
                  </a:extLst>
                </a:gridCol>
                <a:gridCol w="3946514">
                  <a:extLst>
                    <a:ext uri="{9D8B030D-6E8A-4147-A177-3AD203B41FA5}">
                      <a16:colId xmlns:a16="http://schemas.microsoft.com/office/drawing/2014/main" val="351716992"/>
                    </a:ext>
                  </a:extLst>
                </a:gridCol>
              </a:tblGrid>
              <a:tr h="313611">
                <a:tc>
                  <a:txBody>
                    <a:bodyPr/>
                    <a:lstStyle/>
                    <a:p>
                      <a:pPr algn="ctr"/>
                      <a:r>
                        <a:rPr kumimoji="1" lang="ja-JP" altLang="en-US" sz="1050"/>
                        <a:t>構成要素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1050"/>
                        <a:t>定義</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273190695"/>
                  </a:ext>
                </a:extLst>
              </a:tr>
              <a:tr h="416556">
                <a:tc>
                  <a:txBody>
                    <a:bodyPr/>
                    <a:lstStyle/>
                    <a:p>
                      <a:pPr algn="ctr"/>
                      <a:r>
                        <a:rPr kumimoji="1" lang="ja-JP" altLang="en-US" sz="1050"/>
                        <a:t>ソシキ</a:t>
                      </a:r>
                      <a:endParaRPr kumimoji="1" lang="en-US" altLang="ja-JP" sz="105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r>
                        <a:rPr kumimoji="1" lang="ja-JP" altLang="en-US" sz="1050"/>
                        <a:t>バリュークリエイションプロセスに参加する企業・団体・組織</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679817952"/>
                  </a:ext>
                </a:extLst>
              </a:tr>
              <a:tr h="446466">
                <a:tc>
                  <a:txBody>
                    <a:bodyPr/>
                    <a:lstStyle/>
                    <a:p>
                      <a:pPr algn="ctr"/>
                      <a:r>
                        <a:rPr kumimoji="1" lang="ja-JP" altLang="en-US" sz="1050"/>
                        <a:t>ヒト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r>
                        <a:rPr kumimoji="1" lang="ja-JP" altLang="en-US" sz="1050"/>
                        <a:t>ソシキに属する人、およびバリュークリエイションプロセスに直接参加する人</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154448737"/>
                  </a:ext>
                </a:extLst>
              </a:tr>
              <a:tr h="446466">
                <a:tc>
                  <a:txBody>
                    <a:bodyPr/>
                    <a:lstStyle/>
                    <a:p>
                      <a:pPr algn="ctr"/>
                      <a:r>
                        <a:rPr kumimoji="1" lang="ja-JP" altLang="en-US" sz="1050"/>
                        <a:t>モノ</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r>
                        <a:rPr kumimoji="1" lang="ja-JP" altLang="en-US" sz="1050"/>
                        <a:t> ハードウェア、ソフトウェアおよびそれらの部品</a:t>
                      </a:r>
                      <a:endParaRPr kumimoji="1" lang="en-US" altLang="ja-JP" sz="1050"/>
                    </a:p>
                    <a:p>
                      <a:r>
                        <a:rPr kumimoji="1" lang="ja-JP" altLang="en-US" sz="1050"/>
                        <a:t>（操作する機器を含む）</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24277189"/>
                  </a:ext>
                </a:extLst>
              </a:tr>
              <a:tr h="446601">
                <a:tc>
                  <a:txBody>
                    <a:bodyPr/>
                    <a:lstStyle/>
                    <a:p>
                      <a:pPr algn="ctr"/>
                      <a:r>
                        <a:rPr kumimoji="1" lang="ja-JP" altLang="en-US" sz="1050"/>
                        <a:t>データ</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r>
                        <a:rPr kumimoji="1" lang="ja-JP" altLang="en-US" sz="1050"/>
                        <a:t>フィジカル空間にて収集された情報、および共有・分析・シミュレーションを通じて加工された情報</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72742053"/>
                  </a:ext>
                </a:extLst>
              </a:tr>
              <a:tr h="433191">
                <a:tc>
                  <a:txBody>
                    <a:bodyPr/>
                    <a:lstStyle/>
                    <a:p>
                      <a:pPr algn="ctr"/>
                      <a:r>
                        <a:rPr kumimoji="1" lang="ja-JP" altLang="en-US" sz="1050"/>
                        <a:t>プロシージャ</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r>
                        <a:rPr kumimoji="1" lang="ja-JP" altLang="en-US" sz="1050"/>
                        <a:t>定義された目的を達成するための一連の活動の手続き</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30813005"/>
                  </a:ext>
                </a:extLst>
              </a:tr>
              <a:tr h="462498">
                <a:tc>
                  <a:txBody>
                    <a:bodyPr/>
                    <a:lstStyle/>
                    <a:p>
                      <a:pPr algn="ctr"/>
                      <a:r>
                        <a:rPr kumimoji="1" lang="ja-JP" altLang="en-US" sz="1050"/>
                        <a:t>システム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r>
                        <a:rPr kumimoji="1" lang="ja-JP" altLang="en-US" sz="1050"/>
                        <a:t>目的を実現するためにモノで構成される仕組み・インフラ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327074684"/>
                  </a:ext>
                </a:extLst>
              </a:tr>
            </a:tbl>
          </a:graphicData>
        </a:graphic>
      </p:graphicFrame>
      <p:sp>
        <p:nvSpPr>
          <p:cNvPr id="87" name="テキスト ボックス 86">
            <a:extLst>
              <a:ext uri="{FF2B5EF4-FFF2-40B4-BE49-F238E27FC236}">
                <a16:creationId xmlns:a16="http://schemas.microsoft.com/office/drawing/2014/main" id="{B0208DCF-71DE-2693-A8D8-DE4A4ED95CE2}"/>
              </a:ext>
            </a:extLst>
          </p:cNvPr>
          <p:cNvSpPr txBox="1"/>
          <p:nvPr/>
        </p:nvSpPr>
        <p:spPr>
          <a:xfrm>
            <a:off x="1336559" y="6620345"/>
            <a:ext cx="4197737" cy="18283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経済産業省「サイバー・フィジカル・セキュリティ対策フレームワーク</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Ver.1.0</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8" name="スクロール: 横 87">
            <a:extLst>
              <a:ext uri="{FF2B5EF4-FFF2-40B4-BE49-F238E27FC236}">
                <a16:creationId xmlns:a16="http://schemas.microsoft.com/office/drawing/2014/main" id="{45DA7F84-F7AF-54DE-CA38-7B9D241119D6}"/>
              </a:ext>
            </a:extLst>
          </p:cNvPr>
          <p:cNvSpPr/>
          <p:nvPr/>
        </p:nvSpPr>
        <p:spPr>
          <a:xfrm>
            <a:off x="620712" y="6961497"/>
            <a:ext cx="5616576" cy="2332633"/>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0" name="テキスト ボックス 89">
            <a:extLst>
              <a:ext uri="{FF2B5EF4-FFF2-40B4-BE49-F238E27FC236}">
                <a16:creationId xmlns:a16="http://schemas.microsoft.com/office/drawing/2014/main" id="{4E46A4D2-231A-46C0-C7C2-D4DD21D15967}"/>
              </a:ext>
            </a:extLst>
          </p:cNvPr>
          <p:cNvSpPr txBox="1"/>
          <p:nvPr/>
        </p:nvSpPr>
        <p:spPr>
          <a:xfrm>
            <a:off x="622800" y="2900461"/>
            <a:ext cx="5612400" cy="73866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CPSF</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では、 バリュークリエイションプロセスが動的に柔軟に構成されることから、資産を固定的に捉えることが難しく、構成要素について一定の抽象化を行って捉えることが必要となります。セキュリティ対策を講じる上で最適な最小単位として、</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つの構成要素が定義されています。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スライド番号プレースホルダー 5">
            <a:extLst>
              <a:ext uri="{FF2B5EF4-FFF2-40B4-BE49-F238E27FC236}">
                <a16:creationId xmlns:a16="http://schemas.microsoft.com/office/drawing/2014/main" id="{CD58720A-DBA4-AE99-F3E8-BD7B79DA4D73}"/>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407</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プレースホルダー 1">
            <a:extLst>
              <a:ext uri="{FF2B5EF4-FFF2-40B4-BE49-F238E27FC236}">
                <a16:creationId xmlns:a16="http://schemas.microsoft.com/office/drawing/2014/main" id="{09BCBFAB-F474-A547-3CFE-5D387FDBE296}"/>
              </a:ext>
            </a:extLst>
          </p:cNvPr>
          <p:cNvSpPr>
            <a:spLocks noGrp="1"/>
          </p:cNvSpPr>
          <p:nvPr>
            <p:ph type="body" sz="quarter" idx="32"/>
          </p:nvPr>
        </p:nvSpPr>
        <p:spPr>
          <a:xfrm>
            <a:off x="622800" y="774648"/>
            <a:ext cx="5612400" cy="381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u="sng">
                <a:solidFill>
                  <a:schemeClr val="tx1"/>
                </a:solidFill>
                <a:uFill>
                  <a:solidFill>
                    <a:schemeClr val="bg1"/>
                  </a:solidFill>
                </a:uFill>
                <a:hlinkClick r:id="rId2" action="ppaction://hlinksldjump"/>
              </a:rPr>
              <a:t>4. </a:t>
            </a:r>
            <a:r>
              <a:rPr kumimoji="1" lang="en-US" altLang="ja-JP" sz="1100" u="sng">
                <a:solidFill>
                  <a:schemeClr val="tx1"/>
                </a:solidFill>
                <a:uFill>
                  <a:solidFill>
                    <a:schemeClr val="bg1"/>
                  </a:solidFill>
                </a:uFill>
                <a:hlinkClick r:id="rId2" action="ppaction://hlinksldjump"/>
              </a:rPr>
              <a:t>CPSF</a:t>
            </a:r>
            <a:r>
              <a:rPr kumimoji="1" lang="ja-JP" altLang="en-US" sz="1100" u="sng">
                <a:solidFill>
                  <a:schemeClr val="tx1"/>
                </a:solidFill>
                <a:uFill>
                  <a:solidFill>
                    <a:schemeClr val="bg1"/>
                  </a:solidFill>
                </a:uFill>
                <a:hlinkClick r:id="rId2" action="ppaction://hlinksldjump"/>
              </a:rPr>
              <a:t>（サイバー・フィジカル・セキュリティ対策フレームワーク）参考資料</a:t>
            </a:r>
            <a:endParaRPr kumimoji="1" lang="ja-JP" altLang="en-US" sz="1100" u="sng">
              <a:solidFill>
                <a:schemeClr val="tx1"/>
              </a:solidFill>
              <a:uFill>
                <a:solidFill>
                  <a:schemeClr val="bg1"/>
                </a:solidFill>
              </a:uFill>
            </a:endParaRPr>
          </a:p>
        </p:txBody>
      </p:sp>
    </p:spTree>
    <p:extLst>
      <p:ext uri="{BB962C8B-B14F-4D97-AF65-F5344CB8AC3E}">
        <p14:creationId xmlns:p14="http://schemas.microsoft.com/office/powerpoint/2010/main" val="2158630869"/>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a:extLst>
              <a:ext uri="{FF2B5EF4-FFF2-40B4-BE49-F238E27FC236}">
                <a16:creationId xmlns:a16="http://schemas.microsoft.com/office/drawing/2014/main" id="{84217A31-D8F7-D118-16D0-F911C116B79C}"/>
              </a:ext>
            </a:extLst>
          </p:cNvPr>
          <p:cNvSpPr txBox="1"/>
          <p:nvPr/>
        </p:nvSpPr>
        <p:spPr>
          <a:xfrm>
            <a:off x="622800" y="2054800"/>
            <a:ext cx="5612400" cy="73866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リスクマネジメントにおける標準的なプロセス（例：</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JIS Q 31000:2010</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 JIS Q 27001:2014</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）も踏まえ、</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CPSF</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に基づくセキュリティリスクマネジメントの流れを整理します。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層構造モデル、</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つの構成要素の考え方を活用し、バリュークリエイションプロセスの特徴を捉えたセキュリティリスクマネジメントが可能になります。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3">
            <a:extLst>
              <a:ext uri="{FF2B5EF4-FFF2-40B4-BE49-F238E27FC236}">
                <a16:creationId xmlns:a16="http://schemas.microsoft.com/office/drawing/2014/main" id="{1DC6A748-FD90-42B2-03D7-285CA96BB3B6}"/>
              </a:ext>
            </a:extLst>
          </p:cNvPr>
          <p:cNvSpPr txBox="1">
            <a:spLocks/>
          </p:cNvSpPr>
          <p:nvPr/>
        </p:nvSpPr>
        <p:spPr>
          <a:xfrm>
            <a:off x="622800" y="17668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3</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層構造モデルと</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6</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つの構成要素を活用したリスクマネジメント</a:t>
            </a:r>
          </a:p>
        </p:txBody>
      </p:sp>
      <p:sp>
        <p:nvSpPr>
          <p:cNvPr id="5" name="テキスト プレースホルダー 3">
            <a:extLst>
              <a:ext uri="{FF2B5EF4-FFF2-40B4-BE49-F238E27FC236}">
                <a16:creationId xmlns:a16="http://schemas.microsoft.com/office/drawing/2014/main" id="{2C4DA509-CDF3-F081-EBD4-8F0FDF1A2330}"/>
              </a:ext>
            </a:extLst>
          </p:cNvPr>
          <p:cNvSpPr txBox="1">
            <a:spLocks/>
          </p:cNvSpPr>
          <p:nvPr/>
        </p:nvSpPr>
        <p:spPr>
          <a:xfrm>
            <a:off x="622800" y="5579771"/>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1.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分析対象の明確化（</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3</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層構造モデルへの落とし込み）</a:t>
            </a:r>
          </a:p>
        </p:txBody>
      </p:sp>
      <p:sp>
        <p:nvSpPr>
          <p:cNvPr id="6" name="四角形: 角を丸くする 5">
            <a:extLst>
              <a:ext uri="{FF2B5EF4-FFF2-40B4-BE49-F238E27FC236}">
                <a16:creationId xmlns:a16="http://schemas.microsoft.com/office/drawing/2014/main" id="{87FC4A34-90DB-43FD-C2B1-5B4B04237604}"/>
              </a:ext>
            </a:extLst>
          </p:cNvPr>
          <p:cNvSpPr/>
          <p:nvPr/>
        </p:nvSpPr>
        <p:spPr>
          <a:xfrm>
            <a:off x="622800" y="2915772"/>
            <a:ext cx="2809953" cy="381000"/>
          </a:xfrm>
          <a:prstGeom prst="roundRect">
            <a:avLst/>
          </a:prstGeom>
          <a:solidFill>
            <a:schemeClr val="accent1">
              <a:lumMod val="7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a:ln>
                  <a:noFill/>
                </a:ln>
                <a:solidFill>
                  <a:prstClr val="white"/>
                </a:solidFill>
                <a:effectLst/>
                <a:uLnTx/>
                <a:uFillTx/>
                <a:latin typeface="メイリオ"/>
                <a:ea typeface="メイリオ"/>
                <a:cs typeface="+mn-cs"/>
              </a:rPr>
              <a:t>1. </a:t>
            </a:r>
            <a:r>
              <a:rPr kumimoji="1" lang="ja-JP" altLang="en-US" sz="1200" b="1" i="0" u="none" strike="noStrike" kern="1200" cap="none" spc="0" normalizeH="0" baseline="0" noProof="0">
                <a:ln>
                  <a:noFill/>
                </a:ln>
                <a:solidFill>
                  <a:prstClr val="white"/>
                </a:solidFill>
                <a:effectLst/>
                <a:uLnTx/>
                <a:uFillTx/>
                <a:latin typeface="メイリオ"/>
                <a:ea typeface="メイリオ"/>
                <a:cs typeface="+mn-cs"/>
              </a:rPr>
              <a:t>分析対象の明確化</a:t>
            </a:r>
          </a:p>
        </p:txBody>
      </p:sp>
      <p:graphicFrame>
        <p:nvGraphicFramePr>
          <p:cNvPr id="7" name="表 6">
            <a:extLst>
              <a:ext uri="{FF2B5EF4-FFF2-40B4-BE49-F238E27FC236}">
                <a16:creationId xmlns:a16="http://schemas.microsoft.com/office/drawing/2014/main" id="{693474D5-A007-2B1C-E3C1-9311214D329D}"/>
              </a:ext>
            </a:extLst>
          </p:cNvPr>
          <p:cNvGraphicFramePr>
            <a:graphicFrameLocks noGrp="1"/>
          </p:cNvGraphicFramePr>
          <p:nvPr/>
        </p:nvGraphicFramePr>
        <p:xfrm>
          <a:off x="3971585" y="3434169"/>
          <a:ext cx="2263615" cy="1360471"/>
        </p:xfrm>
        <a:graphic>
          <a:graphicData uri="http://schemas.openxmlformats.org/drawingml/2006/table">
            <a:tbl>
              <a:tblPr firstRow="1" bandRow="1">
                <a:tableStyleId>{5C22544A-7EE6-4342-B048-85BDC9FD1C3A}</a:tableStyleId>
              </a:tblPr>
              <a:tblGrid>
                <a:gridCol w="2263615">
                  <a:extLst>
                    <a:ext uri="{9D8B030D-6E8A-4147-A177-3AD203B41FA5}">
                      <a16:colId xmlns:a16="http://schemas.microsoft.com/office/drawing/2014/main" val="759943404"/>
                    </a:ext>
                  </a:extLst>
                </a:gridCol>
              </a:tblGrid>
              <a:tr h="118776">
                <a:tc>
                  <a:txBody>
                    <a:bodyPr/>
                    <a:lstStyle/>
                    <a:p>
                      <a:pPr algn="ctr"/>
                      <a:r>
                        <a:rPr kumimoji="1" lang="en-US" altLang="ja-JP" sz="900" b="1">
                          <a:solidFill>
                            <a:schemeClr val="bg1"/>
                          </a:solidFill>
                          <a:latin typeface="+mn-ea"/>
                          <a:ea typeface="+mn-ea"/>
                        </a:rPr>
                        <a:t>CPSF</a:t>
                      </a:r>
                      <a:r>
                        <a:rPr kumimoji="1" lang="ja-JP" altLang="en-US" sz="900" b="1">
                          <a:solidFill>
                            <a:schemeClr val="bg1"/>
                          </a:solidFill>
                          <a:latin typeface="+mn-ea"/>
                          <a:ea typeface="+mn-ea"/>
                        </a:rPr>
                        <a:t>の考え方を踏まえた</a:t>
                      </a:r>
                      <a:endParaRPr kumimoji="1" lang="en-US" altLang="ja-JP" sz="900" b="1">
                        <a:solidFill>
                          <a:schemeClr val="bg1"/>
                        </a:solidFill>
                        <a:latin typeface="+mn-ea"/>
                        <a:ea typeface="+mn-ea"/>
                      </a:endParaRPr>
                    </a:p>
                    <a:p>
                      <a:pPr algn="ctr"/>
                      <a:r>
                        <a:rPr kumimoji="1" lang="ja-JP" altLang="en-US" sz="900" b="1">
                          <a:solidFill>
                            <a:schemeClr val="bg1"/>
                          </a:solidFill>
                          <a:latin typeface="+mn-ea"/>
                          <a:ea typeface="+mn-ea"/>
                        </a:rPr>
                        <a:t>リスクマネジメントで考慮すべき観点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433758085"/>
                  </a:ext>
                </a:extLst>
              </a:tr>
              <a:tr h="994711">
                <a:tc>
                  <a:txBody>
                    <a:bodyPr/>
                    <a:lstStyle/>
                    <a:p>
                      <a:pPr marL="171450" indent="-171450">
                        <a:buFont typeface="Arial" panose="020B0604020202020204" pitchFamily="34" charset="0"/>
                        <a:buChar char="•"/>
                      </a:pPr>
                      <a:r>
                        <a:rPr kumimoji="1" lang="ja-JP" altLang="en-US" sz="900" b="0">
                          <a:solidFill>
                            <a:schemeClr val="tx1"/>
                          </a:solidFill>
                          <a:latin typeface="+mn-ea"/>
                          <a:ea typeface="+mn-ea"/>
                        </a:rPr>
                        <a:t>バリュークリエイションプロセスに関わるステークホルダーとの関係</a:t>
                      </a:r>
                      <a:endParaRPr kumimoji="1" lang="en-US" altLang="ja-JP" sz="900" b="0">
                        <a:solidFill>
                          <a:schemeClr val="tx1"/>
                        </a:solidFill>
                        <a:latin typeface="+mn-ea"/>
                        <a:ea typeface="+mn-ea"/>
                      </a:endParaRPr>
                    </a:p>
                    <a:p>
                      <a:pPr marL="171450" indent="-171450">
                        <a:buFont typeface="Arial" panose="020B0604020202020204" pitchFamily="34" charset="0"/>
                        <a:buChar char="•"/>
                      </a:pPr>
                      <a:r>
                        <a:rPr kumimoji="1" lang="en-US" altLang="ja-JP" sz="900" b="0">
                          <a:solidFill>
                            <a:schemeClr val="tx1"/>
                          </a:solidFill>
                          <a:latin typeface="+mn-ea"/>
                          <a:ea typeface="+mn-ea"/>
                        </a:rPr>
                        <a:t>IoT</a:t>
                      </a:r>
                      <a:r>
                        <a:rPr kumimoji="1" lang="ja-JP" altLang="en-US" sz="900" b="0">
                          <a:solidFill>
                            <a:schemeClr val="tx1"/>
                          </a:solidFill>
                          <a:latin typeface="+mn-ea"/>
                          <a:ea typeface="+mn-ea"/>
                        </a:rPr>
                        <a:t>機器を介したサイバー空間とフィジカル空間の融合</a:t>
                      </a:r>
                      <a:endParaRPr kumimoji="1" lang="en-US" altLang="ja-JP" sz="900" b="0">
                        <a:solidFill>
                          <a:schemeClr val="tx1"/>
                        </a:solidFill>
                        <a:latin typeface="+mn-ea"/>
                        <a:ea typeface="+mn-ea"/>
                      </a:endParaRPr>
                    </a:p>
                    <a:p>
                      <a:pPr marL="171450" indent="-171450">
                        <a:buFont typeface="Arial" panose="020B0604020202020204" pitchFamily="34" charset="0"/>
                        <a:buChar char="•"/>
                      </a:pPr>
                      <a:r>
                        <a:rPr kumimoji="1" lang="ja-JP" altLang="en-US" sz="900" b="0">
                          <a:solidFill>
                            <a:schemeClr val="tx1"/>
                          </a:solidFill>
                          <a:latin typeface="+mn-ea"/>
                          <a:ea typeface="+mn-ea"/>
                        </a:rPr>
                        <a:t>組織を跨るデータの流通</a:t>
                      </a:r>
                      <a:endParaRPr kumimoji="1" lang="en-US" altLang="ja-JP" sz="900" b="0">
                        <a:solidFill>
                          <a:schemeClr val="tx1"/>
                        </a:solidFill>
                        <a:latin typeface="+mn-ea"/>
                        <a:ea typeface="+mn-ea"/>
                      </a:endParaRPr>
                    </a:p>
                    <a:p>
                      <a:pPr marL="171450" indent="-171450">
                        <a:buFont typeface="Arial" panose="020B0604020202020204" pitchFamily="34" charset="0"/>
                        <a:buChar char="•"/>
                      </a:pPr>
                      <a:r>
                        <a:rPr kumimoji="1" lang="ja-JP" altLang="en-US" sz="900" b="0">
                          <a:solidFill>
                            <a:schemeClr val="tx1"/>
                          </a:solidFill>
                          <a:latin typeface="+mn-ea"/>
                          <a:ea typeface="+mn-ea"/>
                        </a:rPr>
                        <a:t>各層における信頼性の基点の確保</a:t>
                      </a:r>
                      <a:endParaRPr kumimoji="1" lang="en-US" altLang="ja-JP" sz="9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59742933"/>
                  </a:ext>
                </a:extLst>
              </a:tr>
            </a:tbl>
          </a:graphicData>
        </a:graphic>
      </p:graphicFrame>
      <p:sp>
        <p:nvSpPr>
          <p:cNvPr id="8" name="四角形: 角を丸くする 7">
            <a:extLst>
              <a:ext uri="{FF2B5EF4-FFF2-40B4-BE49-F238E27FC236}">
                <a16:creationId xmlns:a16="http://schemas.microsoft.com/office/drawing/2014/main" id="{07D6B737-0658-DE8B-45C5-598EC2992455}"/>
              </a:ext>
            </a:extLst>
          </p:cNvPr>
          <p:cNvSpPr/>
          <p:nvPr/>
        </p:nvSpPr>
        <p:spPr>
          <a:xfrm>
            <a:off x="622800" y="3625521"/>
            <a:ext cx="2809953" cy="381000"/>
          </a:xfrm>
          <a:prstGeom prst="roundRect">
            <a:avLst/>
          </a:prstGeom>
          <a:solidFill>
            <a:schemeClr val="accent1">
              <a:lumMod val="7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a:ln>
                  <a:noFill/>
                </a:ln>
                <a:solidFill>
                  <a:prstClr val="white"/>
                </a:solidFill>
                <a:effectLst/>
                <a:uLnTx/>
                <a:uFillTx/>
                <a:latin typeface="メイリオ"/>
                <a:ea typeface="メイリオ"/>
                <a:cs typeface="+mn-cs"/>
              </a:rPr>
              <a:t>2. </a:t>
            </a:r>
            <a:r>
              <a:rPr kumimoji="1" lang="ja-JP" altLang="en-US" sz="1100" b="1" i="0" u="none" strike="noStrike" kern="1200" cap="none" spc="0" normalizeH="0" baseline="0" noProof="0">
                <a:ln>
                  <a:noFill/>
                </a:ln>
                <a:solidFill>
                  <a:prstClr val="white"/>
                </a:solidFill>
                <a:effectLst/>
                <a:uLnTx/>
                <a:uFillTx/>
                <a:latin typeface="メイリオ"/>
                <a:ea typeface="メイリオ"/>
                <a:cs typeface="+mn-cs"/>
              </a:rPr>
              <a:t>想定されるセキュリティインシデントおよび事業被害レベルの設定</a:t>
            </a:r>
          </a:p>
        </p:txBody>
      </p:sp>
      <p:sp>
        <p:nvSpPr>
          <p:cNvPr id="9" name="四角形: 角を丸くする 8">
            <a:extLst>
              <a:ext uri="{FF2B5EF4-FFF2-40B4-BE49-F238E27FC236}">
                <a16:creationId xmlns:a16="http://schemas.microsoft.com/office/drawing/2014/main" id="{4CEE7B00-9AB8-7625-2E3C-9C179FAE4B5D}"/>
              </a:ext>
            </a:extLst>
          </p:cNvPr>
          <p:cNvSpPr/>
          <p:nvPr/>
        </p:nvSpPr>
        <p:spPr>
          <a:xfrm>
            <a:off x="622800" y="4296081"/>
            <a:ext cx="2809953" cy="381000"/>
          </a:xfrm>
          <a:prstGeom prst="roundRect">
            <a:avLst/>
          </a:prstGeom>
          <a:solidFill>
            <a:schemeClr val="accent1">
              <a:lumMod val="7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a:ln>
                  <a:noFill/>
                </a:ln>
                <a:solidFill>
                  <a:prstClr val="white"/>
                </a:solidFill>
                <a:effectLst/>
                <a:uLnTx/>
                <a:uFillTx/>
                <a:latin typeface="メイリオ"/>
                <a:ea typeface="メイリオ"/>
                <a:cs typeface="+mn-cs"/>
              </a:rPr>
              <a:t>3. </a:t>
            </a:r>
            <a:r>
              <a:rPr kumimoji="1" lang="ja-JP" altLang="en-US" sz="1200" b="1" i="0" u="none" strike="noStrike" kern="1200" cap="none" spc="0" normalizeH="0" baseline="0" noProof="0">
                <a:ln>
                  <a:noFill/>
                </a:ln>
                <a:solidFill>
                  <a:prstClr val="white"/>
                </a:solidFill>
                <a:effectLst/>
                <a:uLnTx/>
                <a:uFillTx/>
                <a:latin typeface="メイリオ"/>
                <a:ea typeface="メイリオ"/>
                <a:cs typeface="+mn-cs"/>
              </a:rPr>
              <a:t>リスク分析の実施</a:t>
            </a:r>
          </a:p>
        </p:txBody>
      </p:sp>
      <p:sp>
        <p:nvSpPr>
          <p:cNvPr id="10" name="四角形: 角を丸くする 9">
            <a:extLst>
              <a:ext uri="{FF2B5EF4-FFF2-40B4-BE49-F238E27FC236}">
                <a16:creationId xmlns:a16="http://schemas.microsoft.com/office/drawing/2014/main" id="{61A90A8A-2B55-3F79-71F2-59933032037C}"/>
              </a:ext>
            </a:extLst>
          </p:cNvPr>
          <p:cNvSpPr/>
          <p:nvPr/>
        </p:nvSpPr>
        <p:spPr>
          <a:xfrm>
            <a:off x="622800" y="4960325"/>
            <a:ext cx="2809953" cy="381000"/>
          </a:xfrm>
          <a:prstGeom prst="roundRect">
            <a:avLst/>
          </a:prstGeom>
          <a:solidFill>
            <a:schemeClr val="accent1">
              <a:lumMod val="7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a:ln>
                  <a:noFill/>
                </a:ln>
                <a:solidFill>
                  <a:prstClr val="white"/>
                </a:solidFill>
                <a:effectLst/>
                <a:uLnTx/>
                <a:uFillTx/>
                <a:latin typeface="メイリオ"/>
                <a:ea typeface="メイリオ"/>
                <a:cs typeface="+mn-cs"/>
              </a:rPr>
              <a:t>4. </a:t>
            </a:r>
            <a:r>
              <a:rPr kumimoji="1" lang="ja-JP" altLang="en-US" sz="1200" b="1" i="0" u="none" strike="noStrike" kern="1200" cap="none" spc="0" normalizeH="0" baseline="0" noProof="0">
                <a:ln>
                  <a:noFill/>
                </a:ln>
                <a:solidFill>
                  <a:prstClr val="white"/>
                </a:solidFill>
                <a:effectLst/>
                <a:uLnTx/>
                <a:uFillTx/>
                <a:latin typeface="メイリオ"/>
                <a:ea typeface="メイリオ"/>
                <a:cs typeface="+mn-cs"/>
              </a:rPr>
              <a:t>リスク対応の実施</a:t>
            </a:r>
          </a:p>
        </p:txBody>
      </p:sp>
      <p:sp>
        <p:nvSpPr>
          <p:cNvPr id="11" name="矢印: 下 10">
            <a:extLst>
              <a:ext uri="{FF2B5EF4-FFF2-40B4-BE49-F238E27FC236}">
                <a16:creationId xmlns:a16="http://schemas.microsoft.com/office/drawing/2014/main" id="{360EBC9C-36DE-63B9-4426-7CDC3F9A3029}"/>
              </a:ext>
            </a:extLst>
          </p:cNvPr>
          <p:cNvSpPr/>
          <p:nvPr/>
        </p:nvSpPr>
        <p:spPr>
          <a:xfrm>
            <a:off x="1526126" y="3320780"/>
            <a:ext cx="1003300" cy="200393"/>
          </a:xfrm>
          <a:prstGeom prst="downArrow">
            <a:avLst/>
          </a:prstGeom>
          <a:solidFill>
            <a:schemeClr val="accent1">
              <a:lumMod val="20000"/>
              <a:lumOff val="8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矢印: 下 11">
            <a:extLst>
              <a:ext uri="{FF2B5EF4-FFF2-40B4-BE49-F238E27FC236}">
                <a16:creationId xmlns:a16="http://schemas.microsoft.com/office/drawing/2014/main" id="{43AC1D2A-C6D7-674A-F23B-8DA38FE809F9}"/>
              </a:ext>
            </a:extLst>
          </p:cNvPr>
          <p:cNvSpPr/>
          <p:nvPr/>
        </p:nvSpPr>
        <p:spPr>
          <a:xfrm>
            <a:off x="1526126" y="4058617"/>
            <a:ext cx="1003300" cy="200393"/>
          </a:xfrm>
          <a:prstGeom prst="downArrow">
            <a:avLst/>
          </a:prstGeom>
          <a:solidFill>
            <a:schemeClr val="accent1">
              <a:lumMod val="20000"/>
              <a:lumOff val="8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3" name="矢印: 下 12">
            <a:extLst>
              <a:ext uri="{FF2B5EF4-FFF2-40B4-BE49-F238E27FC236}">
                <a16:creationId xmlns:a16="http://schemas.microsoft.com/office/drawing/2014/main" id="{04BDB45D-10F2-D91A-5EB5-D6DA53A3FEAB}"/>
              </a:ext>
            </a:extLst>
          </p:cNvPr>
          <p:cNvSpPr/>
          <p:nvPr/>
        </p:nvSpPr>
        <p:spPr>
          <a:xfrm>
            <a:off x="1526126" y="4714488"/>
            <a:ext cx="1003300" cy="200393"/>
          </a:xfrm>
          <a:prstGeom prst="downArrow">
            <a:avLst/>
          </a:prstGeom>
          <a:solidFill>
            <a:schemeClr val="accent1">
              <a:lumMod val="20000"/>
              <a:lumOff val="8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4" name="矢印: 右 13">
            <a:extLst>
              <a:ext uri="{FF2B5EF4-FFF2-40B4-BE49-F238E27FC236}">
                <a16:creationId xmlns:a16="http://schemas.microsoft.com/office/drawing/2014/main" id="{1359BFE4-AECA-A38A-C869-C87D94FC4381}"/>
              </a:ext>
            </a:extLst>
          </p:cNvPr>
          <p:cNvSpPr/>
          <p:nvPr/>
        </p:nvSpPr>
        <p:spPr>
          <a:xfrm rot="10800000">
            <a:off x="3510165" y="3674679"/>
            <a:ext cx="346325" cy="917814"/>
          </a:xfrm>
          <a:prstGeom prst="rightArrow">
            <a:avLst/>
          </a:prstGeom>
          <a:solidFill>
            <a:schemeClr val="accent1">
              <a:lumMod val="20000"/>
              <a:lumOff val="8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5" name="表 21">
            <a:extLst>
              <a:ext uri="{FF2B5EF4-FFF2-40B4-BE49-F238E27FC236}">
                <a16:creationId xmlns:a16="http://schemas.microsoft.com/office/drawing/2014/main" id="{34B52ECF-C16D-EED5-B464-90654347CB97}"/>
              </a:ext>
            </a:extLst>
          </p:cNvPr>
          <p:cNvGraphicFramePr>
            <a:graphicFrameLocks noGrp="1"/>
          </p:cNvGraphicFramePr>
          <p:nvPr/>
        </p:nvGraphicFramePr>
        <p:xfrm>
          <a:off x="622800" y="6272218"/>
          <a:ext cx="5612400" cy="2754630"/>
        </p:xfrm>
        <a:graphic>
          <a:graphicData uri="http://schemas.openxmlformats.org/drawingml/2006/table">
            <a:tbl>
              <a:tblPr firstRow="1" bandRow="1">
                <a:tableStyleId>{5C22544A-7EE6-4342-B048-85BDC9FD1C3A}</a:tableStyleId>
              </a:tblPr>
              <a:tblGrid>
                <a:gridCol w="450628">
                  <a:extLst>
                    <a:ext uri="{9D8B030D-6E8A-4147-A177-3AD203B41FA5}">
                      <a16:colId xmlns:a16="http://schemas.microsoft.com/office/drawing/2014/main" val="4290961537"/>
                    </a:ext>
                  </a:extLst>
                </a:gridCol>
                <a:gridCol w="888521">
                  <a:extLst>
                    <a:ext uri="{9D8B030D-6E8A-4147-A177-3AD203B41FA5}">
                      <a16:colId xmlns:a16="http://schemas.microsoft.com/office/drawing/2014/main" val="3311444601"/>
                    </a:ext>
                  </a:extLst>
                </a:gridCol>
                <a:gridCol w="1656272">
                  <a:extLst>
                    <a:ext uri="{9D8B030D-6E8A-4147-A177-3AD203B41FA5}">
                      <a16:colId xmlns:a16="http://schemas.microsoft.com/office/drawing/2014/main" val="576089675"/>
                    </a:ext>
                  </a:extLst>
                </a:gridCol>
                <a:gridCol w="1375029">
                  <a:extLst>
                    <a:ext uri="{9D8B030D-6E8A-4147-A177-3AD203B41FA5}">
                      <a16:colId xmlns:a16="http://schemas.microsoft.com/office/drawing/2014/main" val="3343230975"/>
                    </a:ext>
                  </a:extLst>
                </a:gridCol>
                <a:gridCol w="1241950">
                  <a:extLst>
                    <a:ext uri="{9D8B030D-6E8A-4147-A177-3AD203B41FA5}">
                      <a16:colId xmlns:a16="http://schemas.microsoft.com/office/drawing/2014/main" val="2495778222"/>
                    </a:ext>
                  </a:extLst>
                </a:gridCol>
              </a:tblGrid>
              <a:tr h="339726">
                <a:tc>
                  <a:txBody>
                    <a:bodyPr/>
                    <a:lstStyle/>
                    <a:p>
                      <a:pPr algn="ctr"/>
                      <a:r>
                        <a:rPr kumimoji="1" lang="ja-JP" altLang="en-US" sz="800">
                          <a:latin typeface="+mn-ea"/>
                          <a:ea typeface="+mn-ea"/>
                        </a:rPr>
                        <a:t>階層</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800">
                          <a:latin typeface="+mn-ea"/>
                          <a:ea typeface="+mn-ea"/>
                        </a:rPr>
                        <a:t>特性</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800">
                          <a:latin typeface="+mn-ea"/>
                          <a:ea typeface="+mn-ea"/>
                        </a:rPr>
                        <a:t>機能・役割</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800">
                          <a:latin typeface="+mn-ea"/>
                          <a:ea typeface="+mn-ea"/>
                        </a:rPr>
                        <a:t>分析対象</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800">
                          <a:latin typeface="+mn-ea"/>
                          <a:ea typeface="+mn-ea"/>
                        </a:rPr>
                        <a:t>分析対象の具体的</a:t>
                      </a:r>
                      <a:endParaRPr kumimoji="1" lang="en-US" altLang="ja-JP" sz="800">
                        <a:latin typeface="+mn-ea"/>
                        <a:ea typeface="+mn-ea"/>
                      </a:endParaRPr>
                    </a:p>
                    <a:p>
                      <a:pPr algn="ctr"/>
                      <a:r>
                        <a:rPr kumimoji="1" lang="ja-JP" altLang="en-US" sz="800">
                          <a:latin typeface="+mn-ea"/>
                          <a:ea typeface="+mn-ea"/>
                        </a:rPr>
                        <a:t>イメージ</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82077821"/>
                  </a:ext>
                </a:extLst>
              </a:tr>
              <a:tr h="804968">
                <a:tc>
                  <a:txBody>
                    <a:bodyPr/>
                    <a:lstStyle/>
                    <a:p>
                      <a:pPr algn="ctr"/>
                      <a:r>
                        <a:rPr kumimoji="1" lang="ja-JP" altLang="en-US" sz="800">
                          <a:latin typeface="+mn-ea"/>
                          <a:ea typeface="+mn-ea"/>
                        </a:rPr>
                        <a:t>第</a:t>
                      </a:r>
                      <a:r>
                        <a:rPr kumimoji="1" lang="en-US" altLang="ja-JP" sz="800">
                          <a:latin typeface="+mn-ea"/>
                          <a:ea typeface="+mn-ea"/>
                        </a:rPr>
                        <a:t>1</a:t>
                      </a:r>
                      <a:r>
                        <a:rPr kumimoji="1" lang="ja-JP" altLang="en-US" sz="800">
                          <a:latin typeface="+mn-ea"/>
                          <a:ea typeface="+mn-ea"/>
                        </a:rPr>
                        <a:t>層</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800">
                          <a:latin typeface="+mn-ea"/>
                          <a:ea typeface="+mn-ea"/>
                        </a:rPr>
                        <a:t>各組織の適切なガバナンスマネジメント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800">
                          <a:latin typeface="+mn-ea"/>
                          <a:ea typeface="+mn-ea"/>
                        </a:rPr>
                        <a:t>各組織のセキュリティマネジメント</a:t>
                      </a:r>
                      <a:endParaRPr kumimoji="1" lang="en-US" altLang="ja-JP" sz="800">
                        <a:latin typeface="+mn-ea"/>
                        <a:ea typeface="+mn-ea"/>
                      </a:endParaRPr>
                    </a:p>
                    <a:p>
                      <a:r>
                        <a:rPr kumimoji="1" lang="en-US" altLang="ja-JP" sz="800">
                          <a:latin typeface="+mn-ea"/>
                          <a:ea typeface="+mn-ea"/>
                        </a:rPr>
                        <a:t>[</a:t>
                      </a:r>
                      <a:r>
                        <a:rPr kumimoji="1" lang="ja-JP" altLang="en-US" sz="800">
                          <a:latin typeface="+mn-ea"/>
                          <a:ea typeface="+mn-ea"/>
                        </a:rPr>
                        <a:t>信頼性の基点</a:t>
                      </a:r>
                      <a:r>
                        <a:rPr kumimoji="1" lang="en-US" altLang="ja-JP" sz="800">
                          <a:latin typeface="+mn-ea"/>
                          <a:ea typeface="+mn-ea"/>
                        </a:rPr>
                        <a:t>] </a:t>
                      </a:r>
                      <a:r>
                        <a:rPr kumimoji="1" lang="ja-JP" altLang="en-US" sz="800">
                          <a:latin typeface="+mn-ea"/>
                          <a:ea typeface="+mn-ea"/>
                        </a:rPr>
                        <a:t>組織・マネジメント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kumimoji="1" lang="en-US" altLang="ja-JP" sz="800">
                          <a:latin typeface="+mn-ea"/>
                          <a:ea typeface="+mn-ea"/>
                        </a:rPr>
                        <a:t>• </a:t>
                      </a:r>
                      <a:r>
                        <a:rPr kumimoji="1" lang="ja-JP" altLang="en-US" sz="800">
                          <a:latin typeface="+mn-ea"/>
                          <a:ea typeface="+mn-ea"/>
                        </a:rPr>
                        <a:t>組織で管理されるモノ・システム</a:t>
                      </a:r>
                      <a:endParaRPr kumimoji="1" lang="en-US" altLang="ja-JP" sz="800">
                        <a:latin typeface="+mn-ea"/>
                        <a:ea typeface="+mn-ea"/>
                      </a:endParaRPr>
                    </a:p>
                    <a:p>
                      <a:pPr marL="0" indent="0">
                        <a:buFont typeface="Arial" panose="020B0604020202020204" pitchFamily="34" charset="0"/>
                        <a:buNone/>
                      </a:pPr>
                      <a:r>
                        <a:rPr kumimoji="1" lang="en-US" altLang="ja-JP" sz="800">
                          <a:latin typeface="+mn-ea"/>
                          <a:ea typeface="+mn-ea"/>
                        </a:rPr>
                        <a:t>• </a:t>
                      </a:r>
                      <a:r>
                        <a:rPr kumimoji="1" lang="ja-JP" altLang="en-US" sz="800">
                          <a:latin typeface="+mn-ea"/>
                          <a:ea typeface="+mn-ea"/>
                        </a:rPr>
                        <a:t>組織内で流通するデータ など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kumimoji="1" lang="en-US" altLang="ja-JP" sz="800">
                          <a:latin typeface="+mn-ea"/>
                          <a:ea typeface="+mn-ea"/>
                        </a:rPr>
                        <a:t>• </a:t>
                      </a:r>
                      <a:r>
                        <a:rPr kumimoji="1" lang="ja-JP" altLang="en-US" sz="800">
                          <a:latin typeface="+mn-ea"/>
                          <a:ea typeface="+mn-ea"/>
                        </a:rPr>
                        <a:t>社員、従業員</a:t>
                      </a:r>
                      <a:endParaRPr kumimoji="1" lang="en-US" altLang="ja-JP" sz="800">
                        <a:latin typeface="+mn-ea"/>
                        <a:ea typeface="+mn-ea"/>
                      </a:endParaRPr>
                    </a:p>
                    <a:p>
                      <a:pPr marL="0" indent="0">
                        <a:buFont typeface="Arial" panose="020B0604020202020204" pitchFamily="34" charset="0"/>
                        <a:buNone/>
                      </a:pPr>
                      <a:r>
                        <a:rPr kumimoji="1" lang="en-US" altLang="ja-JP" sz="800">
                          <a:latin typeface="+mn-ea"/>
                          <a:ea typeface="+mn-ea"/>
                        </a:rPr>
                        <a:t>• </a:t>
                      </a:r>
                      <a:r>
                        <a:rPr kumimoji="1" lang="ja-JP" altLang="en-US" sz="800">
                          <a:latin typeface="+mn-ea"/>
                          <a:ea typeface="+mn-ea"/>
                        </a:rPr>
                        <a:t>企業の</a:t>
                      </a:r>
                      <a:r>
                        <a:rPr kumimoji="1" lang="en-US" altLang="ja-JP" sz="800">
                          <a:latin typeface="+mn-ea"/>
                          <a:ea typeface="+mn-ea"/>
                        </a:rPr>
                        <a:t>IT</a:t>
                      </a:r>
                      <a:r>
                        <a:rPr kumimoji="1" lang="ja-JP" altLang="en-US" sz="800">
                          <a:latin typeface="+mn-ea"/>
                          <a:ea typeface="+mn-ea"/>
                        </a:rPr>
                        <a:t>資産</a:t>
                      </a:r>
                      <a:endParaRPr kumimoji="1" lang="en-US" altLang="ja-JP" sz="800">
                        <a:latin typeface="+mn-ea"/>
                        <a:ea typeface="+mn-ea"/>
                      </a:endParaRPr>
                    </a:p>
                    <a:p>
                      <a:pPr marL="0" indent="0">
                        <a:buFont typeface="Arial" panose="020B0604020202020204" pitchFamily="34" charset="0"/>
                        <a:buNone/>
                      </a:pPr>
                      <a:r>
                        <a:rPr kumimoji="1" lang="en-US" altLang="ja-JP" sz="800">
                          <a:latin typeface="+mn-ea"/>
                          <a:ea typeface="+mn-ea"/>
                        </a:rPr>
                        <a:t>• </a:t>
                      </a:r>
                      <a:r>
                        <a:rPr kumimoji="1" lang="ja-JP" altLang="en-US" sz="800">
                          <a:latin typeface="+mn-ea"/>
                          <a:ea typeface="+mn-ea"/>
                        </a:rPr>
                        <a:t>企業のセキュリティポリシー など</a:t>
                      </a:r>
                      <a:r>
                        <a:rPr kumimoji="1" lang="en-US" altLang="ja-JP" sz="800">
                          <a:latin typeface="+mn-ea"/>
                          <a:ea typeface="+mn-ea"/>
                        </a:rPr>
                        <a:t> </a:t>
                      </a:r>
                      <a:endParaRPr kumimoji="1" lang="ja-JP" altLang="en-US" sz="8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8687656"/>
                  </a:ext>
                </a:extLst>
              </a:tr>
              <a:tr h="804968">
                <a:tc>
                  <a:txBody>
                    <a:bodyPr/>
                    <a:lstStyle/>
                    <a:p>
                      <a:pPr algn="ctr"/>
                      <a:r>
                        <a:rPr kumimoji="1" lang="ja-JP" altLang="en-US" sz="800">
                          <a:latin typeface="+mn-ea"/>
                          <a:ea typeface="+mn-ea"/>
                        </a:rPr>
                        <a:t>第</a:t>
                      </a:r>
                      <a:r>
                        <a:rPr kumimoji="1" lang="en-US" altLang="ja-JP" sz="800">
                          <a:latin typeface="+mn-ea"/>
                          <a:ea typeface="+mn-ea"/>
                        </a:rPr>
                        <a:t>2</a:t>
                      </a:r>
                      <a:r>
                        <a:rPr kumimoji="1" lang="ja-JP" altLang="en-US" sz="800">
                          <a:latin typeface="+mn-ea"/>
                          <a:ea typeface="+mn-ea"/>
                        </a:rPr>
                        <a:t>層</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en-US" altLang="ja-JP" sz="800">
                          <a:latin typeface="+mn-ea"/>
                          <a:ea typeface="+mn-ea"/>
                        </a:rPr>
                        <a:t>IoT</a:t>
                      </a:r>
                      <a:r>
                        <a:rPr kumimoji="1" lang="ja-JP" altLang="en-US" sz="800">
                          <a:latin typeface="+mn-ea"/>
                          <a:ea typeface="+mn-ea"/>
                        </a:rPr>
                        <a:t>機器を介して、フィジカル空間とサイバー空間のつながり拡大</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800">
                          <a:latin typeface="+mn-ea"/>
                          <a:ea typeface="+mn-ea"/>
                        </a:rPr>
                        <a:t>フィジカル空間とサイバー空間との間のデータのやり取り</a:t>
                      </a:r>
                      <a:endParaRPr kumimoji="1" lang="en-US" altLang="ja-JP" sz="800">
                        <a:latin typeface="+mn-ea"/>
                        <a:ea typeface="+mn-ea"/>
                      </a:endParaRPr>
                    </a:p>
                    <a:p>
                      <a:r>
                        <a:rPr kumimoji="1" lang="en-US" altLang="ja-JP" sz="800">
                          <a:latin typeface="+mn-ea"/>
                          <a:ea typeface="+mn-ea"/>
                        </a:rPr>
                        <a:t>[</a:t>
                      </a:r>
                      <a:r>
                        <a:rPr kumimoji="1" lang="ja-JP" altLang="en-US" sz="800">
                          <a:latin typeface="+mn-ea"/>
                          <a:ea typeface="+mn-ea"/>
                        </a:rPr>
                        <a:t>信頼性の基点</a:t>
                      </a:r>
                      <a:r>
                        <a:rPr kumimoji="1" lang="en-US" altLang="ja-JP" sz="800">
                          <a:latin typeface="+mn-ea"/>
                          <a:ea typeface="+mn-ea"/>
                        </a:rPr>
                        <a:t>]</a:t>
                      </a:r>
                      <a:r>
                        <a:rPr kumimoji="1" lang="ja-JP" altLang="en-US" sz="800">
                          <a:latin typeface="+mn-ea"/>
                          <a:ea typeface="+mn-ea"/>
                        </a:rPr>
                        <a:t>ルールに沿って正しくフィジカル空間とサイバー空間を転写する機能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kumimoji="1" lang="en-US" altLang="ja-JP" sz="800">
                          <a:latin typeface="+mn-ea"/>
                          <a:ea typeface="+mn-ea"/>
                        </a:rPr>
                        <a:t>• </a:t>
                      </a:r>
                      <a:r>
                        <a:rPr kumimoji="1" lang="ja-JP" altLang="en-US" sz="800">
                          <a:latin typeface="+mn-ea"/>
                          <a:ea typeface="+mn-ea"/>
                        </a:rPr>
                        <a:t>データを転写するモノ・システム</a:t>
                      </a:r>
                      <a:endParaRPr kumimoji="1" lang="en-US" altLang="ja-JP" sz="800">
                        <a:latin typeface="+mn-ea"/>
                        <a:ea typeface="+mn-ea"/>
                      </a:endParaRPr>
                    </a:p>
                    <a:p>
                      <a:pPr marL="0" indent="0">
                        <a:buFont typeface="Arial" panose="020B0604020202020204" pitchFamily="34" charset="0"/>
                        <a:buNone/>
                      </a:pPr>
                      <a:r>
                        <a:rPr kumimoji="1" lang="en-US" altLang="ja-JP" sz="800">
                          <a:latin typeface="+mn-ea"/>
                          <a:ea typeface="+mn-ea"/>
                        </a:rPr>
                        <a:t>• </a:t>
                      </a:r>
                      <a:r>
                        <a:rPr kumimoji="1" lang="ja-JP" altLang="en-US" sz="800">
                          <a:latin typeface="+mn-ea"/>
                          <a:ea typeface="+mn-ea"/>
                        </a:rPr>
                        <a:t>転写されるデータ など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kumimoji="1" lang="en-US" altLang="ja-JP" sz="800">
                          <a:latin typeface="+mn-ea"/>
                          <a:ea typeface="+mn-ea"/>
                        </a:rPr>
                        <a:t>• </a:t>
                      </a:r>
                      <a:r>
                        <a:rPr kumimoji="1" lang="ja-JP" altLang="en-US" sz="800">
                          <a:latin typeface="+mn-ea"/>
                          <a:ea typeface="+mn-ea"/>
                        </a:rPr>
                        <a:t>センサ</a:t>
                      </a:r>
                      <a:endParaRPr kumimoji="1" lang="en-US" altLang="ja-JP" sz="800">
                        <a:latin typeface="+mn-ea"/>
                        <a:ea typeface="+mn-ea"/>
                      </a:endParaRPr>
                    </a:p>
                    <a:p>
                      <a:pPr marL="0" indent="0">
                        <a:buFont typeface="Arial" panose="020B0604020202020204" pitchFamily="34" charset="0"/>
                        <a:buNone/>
                      </a:pPr>
                      <a:r>
                        <a:rPr kumimoji="1" lang="en-US" altLang="ja-JP" sz="800">
                          <a:latin typeface="+mn-ea"/>
                          <a:ea typeface="+mn-ea"/>
                        </a:rPr>
                        <a:t>• </a:t>
                      </a:r>
                      <a:r>
                        <a:rPr kumimoji="1" lang="ja-JP" altLang="en-US" sz="800">
                          <a:latin typeface="+mn-ea"/>
                          <a:ea typeface="+mn-ea"/>
                        </a:rPr>
                        <a:t>アクチュエータ</a:t>
                      </a:r>
                      <a:endParaRPr kumimoji="1" lang="en-US" altLang="ja-JP" sz="800">
                        <a:latin typeface="+mn-ea"/>
                        <a:ea typeface="+mn-ea"/>
                      </a:endParaRPr>
                    </a:p>
                    <a:p>
                      <a:pPr marL="0" indent="0">
                        <a:buFont typeface="Arial" panose="020B0604020202020204" pitchFamily="34" charset="0"/>
                        <a:buNone/>
                      </a:pPr>
                      <a:r>
                        <a:rPr kumimoji="1" lang="en-US" altLang="ja-JP" sz="800">
                          <a:latin typeface="+mn-ea"/>
                          <a:ea typeface="+mn-ea"/>
                        </a:rPr>
                        <a:t>• 3D</a:t>
                      </a:r>
                      <a:r>
                        <a:rPr kumimoji="1" lang="ja-JP" altLang="en-US" sz="800">
                          <a:latin typeface="+mn-ea"/>
                          <a:ea typeface="+mn-ea"/>
                        </a:rPr>
                        <a:t>プリンタ</a:t>
                      </a:r>
                      <a:endParaRPr kumimoji="1" lang="en-US" altLang="ja-JP" sz="800">
                        <a:latin typeface="+mn-ea"/>
                        <a:ea typeface="+mn-ea"/>
                      </a:endParaRPr>
                    </a:p>
                    <a:p>
                      <a:pPr marL="0" indent="0">
                        <a:buFont typeface="Arial" panose="020B0604020202020204" pitchFamily="34" charset="0"/>
                        <a:buNone/>
                      </a:pPr>
                      <a:r>
                        <a:rPr kumimoji="1" lang="en-US" altLang="ja-JP" sz="800">
                          <a:latin typeface="+mn-ea"/>
                          <a:ea typeface="+mn-ea"/>
                        </a:rPr>
                        <a:t>• </a:t>
                      </a:r>
                      <a:r>
                        <a:rPr kumimoji="1" lang="ja-JP" altLang="en-US" sz="800">
                          <a:latin typeface="+mn-ea"/>
                          <a:ea typeface="+mn-ea"/>
                        </a:rPr>
                        <a:t>監視カメラ など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77331382"/>
                  </a:ext>
                </a:extLst>
              </a:tr>
              <a:tr h="804968">
                <a:tc>
                  <a:txBody>
                    <a:bodyPr/>
                    <a:lstStyle/>
                    <a:p>
                      <a:pPr algn="ctr"/>
                      <a:r>
                        <a:rPr kumimoji="1" lang="ja-JP" altLang="en-US" sz="800">
                          <a:latin typeface="+mn-ea"/>
                          <a:ea typeface="+mn-ea"/>
                        </a:rPr>
                        <a:t>第</a:t>
                      </a:r>
                      <a:r>
                        <a:rPr kumimoji="1" lang="en-US" altLang="ja-JP" sz="800">
                          <a:latin typeface="+mn-ea"/>
                          <a:ea typeface="+mn-ea"/>
                        </a:rPr>
                        <a:t>3</a:t>
                      </a:r>
                      <a:r>
                        <a:rPr kumimoji="1" lang="ja-JP" altLang="en-US" sz="800">
                          <a:latin typeface="+mn-ea"/>
                          <a:ea typeface="+mn-ea"/>
                        </a:rPr>
                        <a:t>層</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800">
                          <a:latin typeface="+mn-ea"/>
                          <a:ea typeface="+mn-ea"/>
                        </a:rPr>
                        <a:t>サイバー空間で組織を超えた多様・大量のデータの流通・処理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800">
                          <a:latin typeface="+mn-ea"/>
                          <a:ea typeface="+mn-ea"/>
                        </a:rPr>
                        <a:t>データの送受信、加工・分析、保管</a:t>
                      </a:r>
                      <a:endParaRPr kumimoji="1" lang="en-US" altLang="ja-JP" sz="800">
                        <a:latin typeface="+mn-ea"/>
                        <a:ea typeface="+mn-ea"/>
                      </a:endParaRPr>
                    </a:p>
                    <a:p>
                      <a:r>
                        <a:rPr kumimoji="1" lang="en-US" altLang="ja-JP" sz="800">
                          <a:latin typeface="+mn-ea"/>
                          <a:ea typeface="+mn-ea"/>
                        </a:rPr>
                        <a:t>[</a:t>
                      </a:r>
                      <a:r>
                        <a:rPr kumimoji="1" lang="ja-JP" altLang="en-US" sz="800">
                          <a:latin typeface="+mn-ea"/>
                          <a:ea typeface="+mn-ea"/>
                        </a:rPr>
                        <a:t>信頼性の基点</a:t>
                      </a:r>
                      <a:r>
                        <a:rPr kumimoji="1" lang="en-US" altLang="ja-JP" sz="800">
                          <a:latin typeface="+mn-ea"/>
                          <a:ea typeface="+mn-ea"/>
                        </a:rPr>
                        <a:t>]</a:t>
                      </a:r>
                      <a:r>
                        <a:rPr kumimoji="1" lang="ja-JP" altLang="en-US" sz="800">
                          <a:latin typeface="+mn-ea"/>
                          <a:ea typeface="+mn-ea"/>
                        </a:rPr>
                        <a:t>データ</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kumimoji="1" lang="en-US" altLang="ja-JP" sz="800">
                          <a:latin typeface="+mn-ea"/>
                          <a:ea typeface="+mn-ea"/>
                        </a:rPr>
                        <a:t>• </a:t>
                      </a:r>
                      <a:r>
                        <a:rPr kumimoji="1" lang="ja-JP" altLang="en-US" sz="800">
                          <a:latin typeface="+mn-ea"/>
                          <a:ea typeface="+mn-ea"/>
                        </a:rPr>
                        <a:t>データを送受信／加工・分析／保管するモノ・システム</a:t>
                      </a:r>
                      <a:endParaRPr kumimoji="1" lang="en-US" altLang="ja-JP" sz="800">
                        <a:latin typeface="+mn-ea"/>
                        <a:ea typeface="+mn-ea"/>
                      </a:endParaRPr>
                    </a:p>
                    <a:p>
                      <a:pPr marL="0" indent="0">
                        <a:buFont typeface="Arial" panose="020B0604020202020204" pitchFamily="34" charset="0"/>
                        <a:buNone/>
                      </a:pPr>
                      <a:r>
                        <a:rPr kumimoji="1" lang="en-US" altLang="ja-JP" sz="800">
                          <a:latin typeface="+mn-ea"/>
                          <a:ea typeface="+mn-ea"/>
                        </a:rPr>
                        <a:t>• </a:t>
                      </a:r>
                      <a:r>
                        <a:rPr kumimoji="1" lang="ja-JP" altLang="en-US" sz="800">
                          <a:latin typeface="+mn-ea"/>
                          <a:ea typeface="+mn-ea"/>
                        </a:rPr>
                        <a:t>組織を超えて流通するデータ など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kumimoji="1" lang="en-US" altLang="ja-JP" sz="800">
                          <a:latin typeface="+mn-ea"/>
                          <a:ea typeface="+mn-ea"/>
                        </a:rPr>
                        <a:t>• </a:t>
                      </a:r>
                      <a:r>
                        <a:rPr kumimoji="1" lang="ja-JP" altLang="en-US" sz="800">
                          <a:latin typeface="+mn-ea"/>
                          <a:ea typeface="+mn-ea"/>
                        </a:rPr>
                        <a:t>サーバ</a:t>
                      </a:r>
                      <a:endParaRPr kumimoji="1" lang="en-US" altLang="ja-JP" sz="800">
                        <a:latin typeface="+mn-ea"/>
                        <a:ea typeface="+mn-ea"/>
                      </a:endParaRPr>
                    </a:p>
                    <a:p>
                      <a:pPr marL="0" indent="0">
                        <a:buFont typeface="Arial" panose="020B0604020202020204" pitchFamily="34" charset="0"/>
                        <a:buNone/>
                      </a:pPr>
                      <a:r>
                        <a:rPr kumimoji="1" lang="en-US" altLang="ja-JP" sz="800">
                          <a:latin typeface="+mn-ea"/>
                          <a:ea typeface="+mn-ea"/>
                        </a:rPr>
                        <a:t>• </a:t>
                      </a:r>
                      <a:r>
                        <a:rPr kumimoji="1" lang="ja-JP" altLang="en-US" sz="800">
                          <a:latin typeface="+mn-ea"/>
                          <a:ea typeface="+mn-ea"/>
                        </a:rPr>
                        <a:t>ルータ</a:t>
                      </a:r>
                      <a:endParaRPr kumimoji="1" lang="en-US" altLang="ja-JP" sz="800">
                        <a:latin typeface="+mn-ea"/>
                        <a:ea typeface="+mn-ea"/>
                      </a:endParaRPr>
                    </a:p>
                    <a:p>
                      <a:pPr marL="0" indent="0">
                        <a:buFont typeface="Arial" panose="020B0604020202020204" pitchFamily="34" charset="0"/>
                        <a:buNone/>
                      </a:pPr>
                      <a:r>
                        <a:rPr kumimoji="1" lang="en-US" altLang="ja-JP" sz="800">
                          <a:latin typeface="+mn-ea"/>
                          <a:ea typeface="+mn-ea"/>
                        </a:rPr>
                        <a:t>• </a:t>
                      </a:r>
                      <a:r>
                        <a:rPr kumimoji="1" lang="ja-JP" altLang="en-US" sz="800">
                          <a:latin typeface="+mn-ea"/>
                          <a:ea typeface="+mn-ea"/>
                        </a:rPr>
                        <a:t>スマートメータ</a:t>
                      </a:r>
                      <a:endParaRPr kumimoji="1" lang="en-US" altLang="ja-JP" sz="800">
                        <a:latin typeface="+mn-ea"/>
                        <a:ea typeface="+mn-ea"/>
                      </a:endParaRPr>
                    </a:p>
                    <a:p>
                      <a:pPr marL="0" indent="0">
                        <a:buFont typeface="Arial" panose="020B0604020202020204" pitchFamily="34" charset="0"/>
                        <a:buNone/>
                      </a:pPr>
                      <a:r>
                        <a:rPr kumimoji="1" lang="en-US" altLang="ja-JP" sz="800">
                          <a:latin typeface="+mn-ea"/>
                          <a:ea typeface="+mn-ea"/>
                        </a:rPr>
                        <a:t>• </a:t>
                      </a:r>
                      <a:r>
                        <a:rPr kumimoji="1" lang="ja-JP" altLang="en-US" sz="800">
                          <a:latin typeface="+mn-ea"/>
                          <a:ea typeface="+mn-ea"/>
                        </a:rPr>
                        <a:t>オープンデータ など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57372283"/>
                  </a:ext>
                </a:extLst>
              </a:tr>
            </a:tbl>
          </a:graphicData>
        </a:graphic>
      </p:graphicFrame>
      <p:sp>
        <p:nvSpPr>
          <p:cNvPr id="16" name="テキスト ボックス 15">
            <a:extLst>
              <a:ext uri="{FF2B5EF4-FFF2-40B4-BE49-F238E27FC236}">
                <a16:creationId xmlns:a16="http://schemas.microsoft.com/office/drawing/2014/main" id="{172CC911-2733-7893-E2E1-F1DA18C00295}"/>
              </a:ext>
            </a:extLst>
          </p:cNvPr>
          <p:cNvSpPr txBox="1"/>
          <p:nvPr/>
        </p:nvSpPr>
        <p:spPr>
          <a:xfrm>
            <a:off x="622800" y="5865340"/>
            <a:ext cx="5612400" cy="4154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各層の特性および機能・役割を理解した上で分析範囲および資産を整理します。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分析対象のシステムによっては第</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層の機能と第</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層の機能を併せ持つ内容もあります。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7" name="テキスト ボックス 16">
            <a:extLst>
              <a:ext uri="{FF2B5EF4-FFF2-40B4-BE49-F238E27FC236}">
                <a16:creationId xmlns:a16="http://schemas.microsoft.com/office/drawing/2014/main" id="{CFAAE67F-A623-0A1A-FAEB-E9D61A126784}"/>
              </a:ext>
            </a:extLst>
          </p:cNvPr>
          <p:cNvSpPr txBox="1"/>
          <p:nvPr/>
        </p:nvSpPr>
        <p:spPr>
          <a:xfrm>
            <a:off x="1330131" y="9026848"/>
            <a:ext cx="4197737"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経済産業省「サイバー・フィジカル・セキュリティ対策フレームワーク</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Ver.1.0</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の概要</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9" name="テキスト プレースホルダー 3">
            <a:extLst>
              <a:ext uri="{FF2B5EF4-FFF2-40B4-BE49-F238E27FC236}">
                <a16:creationId xmlns:a16="http://schemas.microsoft.com/office/drawing/2014/main" id="{B81304BC-C95D-D85E-4888-41965CF560CC}"/>
              </a:ext>
            </a:extLst>
          </p:cNvPr>
          <p:cNvSpPr txBox="1">
            <a:spLocks/>
          </p:cNvSpPr>
          <p:nvPr/>
        </p:nvSpPr>
        <p:spPr>
          <a:xfrm>
            <a:off x="629228" y="14400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400" b="1" i="0" u="none" strike="noStrike" kern="1200" cap="none" spc="0" normalizeH="0" baseline="0" noProof="0">
                <a:ln>
                  <a:noFill/>
                </a:ln>
                <a:solidFill>
                  <a:prstClr val="black"/>
                </a:solidFill>
                <a:effectLst/>
                <a:uLnTx/>
                <a:uFillTx/>
                <a:latin typeface="メイリオ"/>
                <a:ea typeface="メイリオ"/>
                <a:cs typeface="+mn-cs"/>
              </a:rPr>
              <a:t>Ⅱ</a:t>
            </a:r>
            <a:r>
              <a:rPr kumimoji="1" lang="ja-JP" altLang="en-US" sz="1400" b="1" i="0" u="none" strike="noStrike" kern="1200" cap="none" spc="0" normalizeH="0" baseline="0" noProof="0">
                <a:ln>
                  <a:noFill/>
                </a:ln>
                <a:solidFill>
                  <a:prstClr val="black"/>
                </a:solidFill>
                <a:effectLst/>
                <a:uLnTx/>
                <a:uFillTx/>
                <a:latin typeface="メイリオ"/>
                <a:ea typeface="メイリオ"/>
                <a:cs typeface="+mn-cs"/>
              </a:rPr>
              <a:t>部</a:t>
            </a:r>
            <a:r>
              <a:rPr kumimoji="1" lang="en-US" altLang="ja-JP" sz="1400" b="1"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400" b="1" i="0" u="none" strike="noStrike" kern="1200" cap="none" spc="0" normalizeH="0" baseline="0" noProof="0">
                <a:ln>
                  <a:noFill/>
                </a:ln>
                <a:solidFill>
                  <a:prstClr val="black"/>
                </a:solidFill>
                <a:effectLst/>
                <a:uLnTx/>
                <a:uFillTx/>
                <a:latin typeface="メイリオ"/>
                <a:ea typeface="メイリオ"/>
                <a:cs typeface="+mn-cs"/>
              </a:rPr>
              <a:t>ポリシー</a:t>
            </a:r>
            <a:r>
              <a:rPr kumimoji="1" lang="en-US" altLang="ja-JP" sz="1400" b="1" i="0" u="none" strike="noStrike" kern="1200" cap="none" spc="0" normalizeH="0" baseline="0" noProof="0">
                <a:ln>
                  <a:noFill/>
                </a:ln>
                <a:solidFill>
                  <a:prstClr val="black"/>
                </a:solidFill>
                <a:effectLst/>
                <a:uLnTx/>
                <a:uFillTx/>
                <a:latin typeface="メイリオ"/>
                <a:ea typeface="メイリオ"/>
                <a:cs typeface="+mn-cs"/>
              </a:rPr>
              <a:t>]</a:t>
            </a:r>
          </a:p>
        </p:txBody>
      </p:sp>
      <p:sp>
        <p:nvSpPr>
          <p:cNvPr id="22" name="スライド番号プレースホルダー 5">
            <a:extLst>
              <a:ext uri="{FF2B5EF4-FFF2-40B4-BE49-F238E27FC236}">
                <a16:creationId xmlns:a16="http://schemas.microsoft.com/office/drawing/2014/main" id="{2800488B-7DEF-DDB5-3851-5E68C136FEE3}"/>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408</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5" name="テキスト プレースホルダー 1">
            <a:extLst>
              <a:ext uri="{FF2B5EF4-FFF2-40B4-BE49-F238E27FC236}">
                <a16:creationId xmlns:a16="http://schemas.microsoft.com/office/drawing/2014/main" id="{2CB6D696-F265-88D4-CB58-69957C796107}"/>
              </a:ext>
            </a:extLst>
          </p:cNvPr>
          <p:cNvSpPr>
            <a:spLocks noGrp="1"/>
          </p:cNvSpPr>
          <p:nvPr>
            <p:ph type="body" sz="quarter" idx="32"/>
          </p:nvPr>
        </p:nvSpPr>
        <p:spPr>
          <a:xfrm>
            <a:off x="622800" y="774648"/>
            <a:ext cx="5612400" cy="381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u="sng">
                <a:solidFill>
                  <a:schemeClr val="tx1"/>
                </a:solidFill>
                <a:uFill>
                  <a:solidFill>
                    <a:schemeClr val="bg1"/>
                  </a:solidFill>
                </a:uFill>
                <a:hlinkClick r:id="rId2" action="ppaction://hlinksldjump"/>
              </a:rPr>
              <a:t>4. </a:t>
            </a:r>
            <a:r>
              <a:rPr kumimoji="1" lang="en-US" altLang="ja-JP" sz="1100" u="sng">
                <a:solidFill>
                  <a:schemeClr val="tx1"/>
                </a:solidFill>
                <a:uFill>
                  <a:solidFill>
                    <a:schemeClr val="bg1"/>
                  </a:solidFill>
                </a:uFill>
                <a:hlinkClick r:id="rId2" action="ppaction://hlinksldjump"/>
              </a:rPr>
              <a:t>CPSF</a:t>
            </a:r>
            <a:r>
              <a:rPr kumimoji="1" lang="ja-JP" altLang="en-US" sz="1100" u="sng">
                <a:solidFill>
                  <a:schemeClr val="tx1"/>
                </a:solidFill>
                <a:uFill>
                  <a:solidFill>
                    <a:schemeClr val="bg1"/>
                  </a:solidFill>
                </a:uFill>
                <a:hlinkClick r:id="rId2" action="ppaction://hlinksldjump"/>
              </a:rPr>
              <a:t>（サイバー・フィジカル・セキュリティ対策フレームワーク）参考資料</a:t>
            </a:r>
            <a:endParaRPr kumimoji="1" lang="ja-JP" altLang="en-US" sz="1100" u="sng">
              <a:solidFill>
                <a:schemeClr val="tx1"/>
              </a:solidFill>
              <a:uFill>
                <a:solidFill>
                  <a:schemeClr val="bg1"/>
                </a:solidFill>
              </a:uFill>
            </a:endParaRPr>
          </a:p>
        </p:txBody>
      </p:sp>
    </p:spTree>
    <p:extLst>
      <p:ext uri="{BB962C8B-B14F-4D97-AF65-F5344CB8AC3E}">
        <p14:creationId xmlns:p14="http://schemas.microsoft.com/office/powerpoint/2010/main" val="1043087752"/>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a:extLst>
              <a:ext uri="{FF2B5EF4-FFF2-40B4-BE49-F238E27FC236}">
                <a16:creationId xmlns:a16="http://schemas.microsoft.com/office/drawing/2014/main" id="{B3F3C572-FA21-3840-606B-E354445F08D5}"/>
              </a:ext>
            </a:extLst>
          </p:cNvPr>
          <p:cNvSpPr txBox="1"/>
          <p:nvPr/>
        </p:nvSpPr>
        <p:spPr>
          <a:xfrm>
            <a:off x="622800" y="1850180"/>
            <a:ext cx="5612400"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3">
            <a:extLst>
              <a:ext uri="{FF2B5EF4-FFF2-40B4-BE49-F238E27FC236}">
                <a16:creationId xmlns:a16="http://schemas.microsoft.com/office/drawing/2014/main" id="{BA73EF11-F2DE-5CA5-A1E6-F8AAB4792F4E}"/>
              </a:ext>
            </a:extLst>
          </p:cNvPr>
          <p:cNvSpPr txBox="1">
            <a:spLocks/>
          </p:cNvSpPr>
          <p:nvPr/>
        </p:nvSpPr>
        <p:spPr>
          <a:xfrm>
            <a:off x="622800" y="14400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2</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r>
              <a:rPr kumimoji="1" lang="ja-JP" altLang="en-US" sz="1200" b="1" i="0" u="none" strike="noStrike" kern="1200" cap="none" spc="0" normalizeH="0" baseline="0" noProof="0">
                <a:ln>
                  <a:noFill/>
                </a:ln>
                <a:solidFill>
                  <a:srgbClr val="4472C4">
                    <a:lumMod val="75000"/>
                  </a:srgbClr>
                </a:solidFill>
                <a:effectLst/>
                <a:uLnTx/>
                <a:uFillTx/>
                <a:latin typeface="メイリオ"/>
                <a:ea typeface="メイリオ"/>
                <a:cs typeface="+mn-cs"/>
              </a:rPr>
              <a:t>想定されるセキュリティインシデントおよび事業被害レベルの設定</a:t>
            </a:r>
            <a:endPar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endParaRPr>
          </a:p>
        </p:txBody>
      </p:sp>
      <p:graphicFrame>
        <p:nvGraphicFramePr>
          <p:cNvPr id="5" name="表 21">
            <a:extLst>
              <a:ext uri="{FF2B5EF4-FFF2-40B4-BE49-F238E27FC236}">
                <a16:creationId xmlns:a16="http://schemas.microsoft.com/office/drawing/2014/main" id="{215B48BD-B316-60B7-A743-DC791EF125C7}"/>
              </a:ext>
            </a:extLst>
          </p:cNvPr>
          <p:cNvGraphicFramePr>
            <a:graphicFrameLocks noGrp="1"/>
          </p:cNvGraphicFramePr>
          <p:nvPr/>
        </p:nvGraphicFramePr>
        <p:xfrm>
          <a:off x="630306" y="2457992"/>
          <a:ext cx="5612400" cy="1981200"/>
        </p:xfrm>
        <a:graphic>
          <a:graphicData uri="http://schemas.openxmlformats.org/drawingml/2006/table">
            <a:tbl>
              <a:tblPr firstRow="1" bandRow="1">
                <a:tableStyleId>{5C22544A-7EE6-4342-B048-85BDC9FD1C3A}</a:tableStyleId>
              </a:tblPr>
              <a:tblGrid>
                <a:gridCol w="512134">
                  <a:extLst>
                    <a:ext uri="{9D8B030D-6E8A-4147-A177-3AD203B41FA5}">
                      <a16:colId xmlns:a16="http://schemas.microsoft.com/office/drawing/2014/main" val="4290961537"/>
                    </a:ext>
                  </a:extLst>
                </a:gridCol>
                <a:gridCol w="1828800">
                  <a:extLst>
                    <a:ext uri="{9D8B030D-6E8A-4147-A177-3AD203B41FA5}">
                      <a16:colId xmlns:a16="http://schemas.microsoft.com/office/drawing/2014/main" val="3311444601"/>
                    </a:ext>
                  </a:extLst>
                </a:gridCol>
                <a:gridCol w="3271466">
                  <a:extLst>
                    <a:ext uri="{9D8B030D-6E8A-4147-A177-3AD203B41FA5}">
                      <a16:colId xmlns:a16="http://schemas.microsoft.com/office/drawing/2014/main" val="576089675"/>
                    </a:ext>
                  </a:extLst>
                </a:gridCol>
              </a:tblGrid>
              <a:tr h="198706">
                <a:tc>
                  <a:txBody>
                    <a:bodyPr/>
                    <a:lstStyle/>
                    <a:p>
                      <a:pPr algn="ctr"/>
                      <a:r>
                        <a:rPr kumimoji="1" lang="ja-JP" altLang="en-US" sz="900">
                          <a:latin typeface="+mn-ea"/>
                          <a:ea typeface="+mn-ea"/>
                        </a:rPr>
                        <a:t>階層</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900">
                          <a:latin typeface="+mn-ea"/>
                          <a:ea typeface="+mn-ea"/>
                        </a:rPr>
                        <a:t>各層の機能</a:t>
                      </a:r>
                      <a:endParaRPr kumimoji="1" lang="en-US" altLang="ja-JP" sz="900">
                        <a:latin typeface="+mn-ea"/>
                        <a:ea typeface="+mn-ea"/>
                      </a:endParaRPr>
                    </a:p>
                    <a:p>
                      <a:pPr algn="ctr"/>
                      <a:r>
                        <a:rPr kumimoji="1" lang="ja-JP" altLang="en-US" sz="900">
                          <a:latin typeface="+mn-ea"/>
                          <a:ea typeface="+mn-ea"/>
                        </a:rPr>
                        <a:t>（守るべきもの）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900">
                          <a:latin typeface="+mn-ea"/>
                          <a:ea typeface="+mn-ea"/>
                        </a:rPr>
                        <a:t>機能（守るべきもの）に対する</a:t>
                      </a:r>
                      <a:endParaRPr kumimoji="1" lang="en-US" altLang="ja-JP" sz="900">
                        <a:latin typeface="+mn-ea"/>
                        <a:ea typeface="+mn-ea"/>
                      </a:endParaRPr>
                    </a:p>
                    <a:p>
                      <a:pPr algn="ctr"/>
                      <a:r>
                        <a:rPr kumimoji="1" lang="ja-JP" altLang="en-US" sz="900">
                          <a:latin typeface="+mn-ea"/>
                          <a:ea typeface="+mn-ea"/>
                        </a:rPr>
                        <a:t>悪影響のイメージ</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82077821"/>
                  </a:ext>
                </a:extLst>
              </a:tr>
              <a:tr h="518160">
                <a:tc>
                  <a:txBody>
                    <a:bodyPr/>
                    <a:lstStyle/>
                    <a:p>
                      <a:pPr algn="ctr"/>
                      <a:r>
                        <a:rPr kumimoji="1" lang="ja-JP" altLang="en-US" sz="800">
                          <a:latin typeface="+mn-ea"/>
                          <a:ea typeface="+mn-ea"/>
                        </a:rPr>
                        <a:t>第</a:t>
                      </a:r>
                      <a:r>
                        <a:rPr kumimoji="1" lang="en-US" altLang="ja-JP" sz="800">
                          <a:latin typeface="+mn-ea"/>
                          <a:ea typeface="+mn-ea"/>
                        </a:rPr>
                        <a:t>1</a:t>
                      </a:r>
                      <a:r>
                        <a:rPr kumimoji="1" lang="ja-JP" altLang="en-US" sz="800">
                          <a:latin typeface="+mn-ea"/>
                          <a:ea typeface="+mn-ea"/>
                        </a:rPr>
                        <a:t>層</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en-US" altLang="ja-JP" sz="800">
                          <a:latin typeface="+mn-ea"/>
                          <a:ea typeface="+mn-ea"/>
                        </a:rPr>
                        <a:t>• </a:t>
                      </a:r>
                      <a:r>
                        <a:rPr kumimoji="1" lang="ja-JP" altLang="en-US" sz="800">
                          <a:latin typeface="+mn-ea"/>
                          <a:ea typeface="+mn-ea"/>
                        </a:rPr>
                        <a:t>各組織のセキュリティマネジメント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en-US" altLang="ja-JP" sz="800">
                          <a:latin typeface="+mn-ea"/>
                          <a:ea typeface="+mn-ea"/>
                        </a:rPr>
                        <a:t>• </a:t>
                      </a:r>
                      <a:r>
                        <a:rPr kumimoji="1" lang="ja-JP" altLang="en-US" sz="800">
                          <a:latin typeface="+mn-ea"/>
                          <a:ea typeface="+mn-ea"/>
                        </a:rPr>
                        <a:t>法制度への不準拠</a:t>
                      </a:r>
                      <a:endParaRPr kumimoji="1" lang="en-US" altLang="ja-JP" sz="800">
                        <a:latin typeface="+mn-ea"/>
                        <a:ea typeface="+mn-ea"/>
                      </a:endParaRPr>
                    </a:p>
                    <a:p>
                      <a:r>
                        <a:rPr kumimoji="1" lang="en-US" altLang="ja-JP" sz="800">
                          <a:latin typeface="+mn-ea"/>
                          <a:ea typeface="+mn-ea"/>
                        </a:rPr>
                        <a:t>• </a:t>
                      </a:r>
                      <a:r>
                        <a:rPr kumimoji="1" lang="ja-JP" altLang="en-US" sz="800">
                          <a:latin typeface="+mn-ea"/>
                          <a:ea typeface="+mn-ea"/>
                        </a:rPr>
                        <a:t>セキュリティインシデントの発生（営業秘密の漏えい）</a:t>
                      </a:r>
                    </a:p>
                    <a:p>
                      <a:r>
                        <a:rPr kumimoji="1" lang="en-US" altLang="ja-JP" sz="800">
                          <a:latin typeface="+mn-ea"/>
                          <a:ea typeface="+mn-ea"/>
                        </a:rPr>
                        <a:t>• </a:t>
                      </a:r>
                      <a:r>
                        <a:rPr kumimoji="1" lang="ja-JP" altLang="en-US" sz="800">
                          <a:latin typeface="+mn-ea"/>
                          <a:ea typeface="+mn-ea"/>
                        </a:rPr>
                        <a:t>セキュリティインシデントによる影響の拡大</a:t>
                      </a:r>
                    </a:p>
                    <a:p>
                      <a:r>
                        <a:rPr kumimoji="1" lang="ja-JP" altLang="en-US" sz="800">
                          <a:latin typeface="+mn-ea"/>
                          <a:ea typeface="+mn-ea"/>
                        </a:rPr>
                        <a:t>（被害拡大による事業影響）</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8687656"/>
                  </a:ext>
                </a:extLst>
              </a:tr>
              <a:tr h="518160">
                <a:tc>
                  <a:txBody>
                    <a:bodyPr/>
                    <a:lstStyle/>
                    <a:p>
                      <a:pPr algn="ctr"/>
                      <a:r>
                        <a:rPr kumimoji="1" lang="ja-JP" altLang="en-US" sz="800">
                          <a:latin typeface="+mn-ea"/>
                          <a:ea typeface="+mn-ea"/>
                        </a:rPr>
                        <a:t>第</a:t>
                      </a:r>
                      <a:r>
                        <a:rPr kumimoji="1" lang="en-US" altLang="ja-JP" sz="800">
                          <a:latin typeface="+mn-ea"/>
                          <a:ea typeface="+mn-ea"/>
                        </a:rPr>
                        <a:t>2</a:t>
                      </a:r>
                      <a:r>
                        <a:rPr kumimoji="1" lang="ja-JP" altLang="en-US" sz="800">
                          <a:latin typeface="+mn-ea"/>
                          <a:ea typeface="+mn-ea"/>
                        </a:rPr>
                        <a:t>層</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en-US" altLang="ja-JP" sz="800">
                          <a:latin typeface="+mn-ea"/>
                          <a:ea typeface="+mn-ea"/>
                        </a:rPr>
                        <a:t>• </a:t>
                      </a:r>
                      <a:r>
                        <a:rPr kumimoji="1" lang="ja-JP" altLang="en-US" sz="800">
                          <a:latin typeface="+mn-ea"/>
                          <a:ea typeface="+mn-ea"/>
                        </a:rPr>
                        <a:t>フィジカル空間とサイバー空間との間のデータのやりとり</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en-US" altLang="ja-JP" sz="800">
                          <a:latin typeface="+mn-ea"/>
                          <a:ea typeface="+mn-ea"/>
                        </a:rPr>
                        <a:t>• </a:t>
                      </a:r>
                      <a:r>
                        <a:rPr kumimoji="1" lang="ja-JP" altLang="en-US" sz="800">
                          <a:latin typeface="+mn-ea"/>
                          <a:ea typeface="+mn-ea"/>
                        </a:rPr>
                        <a:t>機器の機能停止（</a:t>
                      </a:r>
                      <a:r>
                        <a:rPr kumimoji="1" lang="en-US" altLang="ja-JP" sz="800">
                          <a:latin typeface="+mn-ea"/>
                          <a:ea typeface="+mn-ea"/>
                        </a:rPr>
                        <a:t>IoT</a:t>
                      </a:r>
                      <a:r>
                        <a:rPr kumimoji="1" lang="ja-JP" altLang="en-US" sz="800">
                          <a:latin typeface="+mn-ea"/>
                          <a:ea typeface="+mn-ea"/>
                        </a:rPr>
                        <a:t>機器の稼動停止）</a:t>
                      </a:r>
                    </a:p>
                    <a:p>
                      <a:r>
                        <a:rPr kumimoji="1" lang="en-US" altLang="ja-JP" sz="800">
                          <a:latin typeface="+mn-ea"/>
                          <a:ea typeface="+mn-ea"/>
                        </a:rPr>
                        <a:t>• </a:t>
                      </a:r>
                      <a:r>
                        <a:rPr kumimoji="1" lang="ja-JP" altLang="en-US" sz="800">
                          <a:latin typeface="+mn-ea"/>
                          <a:ea typeface="+mn-ea"/>
                        </a:rPr>
                        <a:t>信頼性の低い稼動（</a:t>
                      </a:r>
                      <a:r>
                        <a:rPr kumimoji="1" lang="en-US" altLang="ja-JP" sz="800">
                          <a:latin typeface="+mn-ea"/>
                          <a:ea typeface="+mn-ea"/>
                        </a:rPr>
                        <a:t>IoT</a:t>
                      </a:r>
                      <a:r>
                        <a:rPr kumimoji="1" lang="ja-JP" altLang="en-US" sz="800">
                          <a:latin typeface="+mn-ea"/>
                          <a:ea typeface="+mn-ea"/>
                        </a:rPr>
                        <a:t>機器の意図しない稼動）</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77331382"/>
                  </a:ext>
                </a:extLst>
              </a:tr>
              <a:tr h="518160">
                <a:tc>
                  <a:txBody>
                    <a:bodyPr/>
                    <a:lstStyle/>
                    <a:p>
                      <a:pPr algn="ctr"/>
                      <a:r>
                        <a:rPr kumimoji="1" lang="ja-JP" altLang="en-US" sz="800">
                          <a:latin typeface="+mn-ea"/>
                          <a:ea typeface="+mn-ea"/>
                        </a:rPr>
                        <a:t>第</a:t>
                      </a:r>
                      <a:r>
                        <a:rPr kumimoji="1" lang="en-US" altLang="ja-JP" sz="800">
                          <a:latin typeface="+mn-ea"/>
                          <a:ea typeface="+mn-ea"/>
                        </a:rPr>
                        <a:t>3</a:t>
                      </a:r>
                      <a:r>
                        <a:rPr kumimoji="1" lang="ja-JP" altLang="en-US" sz="800">
                          <a:latin typeface="+mn-ea"/>
                          <a:ea typeface="+mn-ea"/>
                        </a:rPr>
                        <a:t>層</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800">
                          <a:latin typeface="+mn-ea"/>
                          <a:ea typeface="+mn-ea"/>
                        </a:rPr>
                        <a:t> </a:t>
                      </a:r>
                      <a:r>
                        <a:rPr kumimoji="1" lang="en-US" altLang="ja-JP" sz="800">
                          <a:latin typeface="+mn-ea"/>
                          <a:ea typeface="+mn-ea"/>
                        </a:rPr>
                        <a:t>• </a:t>
                      </a:r>
                      <a:r>
                        <a:rPr kumimoji="1" lang="ja-JP" altLang="en-US" sz="800">
                          <a:latin typeface="+mn-ea"/>
                          <a:ea typeface="+mn-ea"/>
                        </a:rPr>
                        <a:t>データの送受信、加工・分析、保管</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en-US" altLang="ja-JP" sz="800">
                          <a:latin typeface="+mn-ea"/>
                          <a:ea typeface="+mn-ea"/>
                        </a:rPr>
                        <a:t>• </a:t>
                      </a:r>
                      <a:r>
                        <a:rPr kumimoji="1" lang="ja-JP" altLang="en-US" sz="800">
                          <a:latin typeface="+mn-ea"/>
                          <a:ea typeface="+mn-ea"/>
                        </a:rPr>
                        <a:t>データ保護に係る法制度などへの不準拠</a:t>
                      </a:r>
                    </a:p>
                    <a:p>
                      <a:r>
                        <a:rPr kumimoji="1" lang="en-US" altLang="ja-JP" sz="800">
                          <a:latin typeface="+mn-ea"/>
                          <a:ea typeface="+mn-ea"/>
                        </a:rPr>
                        <a:t>• </a:t>
                      </a:r>
                      <a:r>
                        <a:rPr kumimoji="1" lang="ja-JP" altLang="en-US" sz="800">
                          <a:latin typeface="+mn-ea"/>
                          <a:ea typeface="+mn-ea"/>
                        </a:rPr>
                        <a:t>セキュアでない稼動（データ処理側での情報資産の棄損）</a:t>
                      </a:r>
                    </a:p>
                    <a:p>
                      <a:r>
                        <a:rPr kumimoji="1" lang="en-US" altLang="ja-JP" sz="800">
                          <a:latin typeface="+mn-ea"/>
                          <a:ea typeface="+mn-ea"/>
                        </a:rPr>
                        <a:t>• </a:t>
                      </a:r>
                      <a:r>
                        <a:rPr kumimoji="1" lang="ja-JP" altLang="en-US" sz="800">
                          <a:latin typeface="+mn-ea"/>
                          <a:ea typeface="+mn-ea"/>
                        </a:rPr>
                        <a:t>信頼性の低い稼動（データ関連サービスの意図しない稼動）</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57372283"/>
                  </a:ext>
                </a:extLst>
              </a:tr>
            </a:tbl>
          </a:graphicData>
        </a:graphic>
      </p:graphicFrame>
      <p:graphicFrame>
        <p:nvGraphicFramePr>
          <p:cNvPr id="6" name="表 21">
            <a:extLst>
              <a:ext uri="{FF2B5EF4-FFF2-40B4-BE49-F238E27FC236}">
                <a16:creationId xmlns:a16="http://schemas.microsoft.com/office/drawing/2014/main" id="{815A9523-3C55-67CA-DA45-F7CEE4A699C0}"/>
              </a:ext>
            </a:extLst>
          </p:cNvPr>
          <p:cNvGraphicFramePr>
            <a:graphicFrameLocks noGrp="1"/>
          </p:cNvGraphicFramePr>
          <p:nvPr/>
        </p:nvGraphicFramePr>
        <p:xfrm>
          <a:off x="632395" y="5641970"/>
          <a:ext cx="5612400" cy="2575560"/>
        </p:xfrm>
        <a:graphic>
          <a:graphicData uri="http://schemas.openxmlformats.org/drawingml/2006/table">
            <a:tbl>
              <a:tblPr firstRow="1" bandRow="1">
                <a:tableStyleId>{5C22544A-7EE6-4342-B048-85BDC9FD1C3A}</a:tableStyleId>
              </a:tblPr>
              <a:tblGrid>
                <a:gridCol w="770447">
                  <a:extLst>
                    <a:ext uri="{9D8B030D-6E8A-4147-A177-3AD203B41FA5}">
                      <a16:colId xmlns:a16="http://schemas.microsoft.com/office/drawing/2014/main" val="4290961537"/>
                    </a:ext>
                  </a:extLst>
                </a:gridCol>
                <a:gridCol w="4841953">
                  <a:extLst>
                    <a:ext uri="{9D8B030D-6E8A-4147-A177-3AD203B41FA5}">
                      <a16:colId xmlns:a16="http://schemas.microsoft.com/office/drawing/2014/main" val="3311444601"/>
                    </a:ext>
                  </a:extLst>
                </a:gridCol>
              </a:tblGrid>
              <a:tr h="0">
                <a:tc>
                  <a:txBody>
                    <a:bodyPr/>
                    <a:lstStyle/>
                    <a:p>
                      <a:pPr algn="ctr"/>
                      <a:r>
                        <a:rPr kumimoji="1" lang="ja-JP" altLang="en-US" sz="1000">
                          <a:latin typeface="+mn-ea"/>
                          <a:ea typeface="+mn-ea"/>
                        </a:rPr>
                        <a:t>階層</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1000">
                          <a:latin typeface="+mn-ea"/>
                          <a:ea typeface="+mn-ea"/>
                        </a:rPr>
                        <a:t>想定されるセキュリティインシデントの例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82077821"/>
                  </a:ext>
                </a:extLst>
              </a:tr>
              <a:tr h="777240">
                <a:tc>
                  <a:txBody>
                    <a:bodyPr/>
                    <a:lstStyle/>
                    <a:p>
                      <a:pPr algn="ctr"/>
                      <a:r>
                        <a:rPr kumimoji="1" lang="ja-JP" altLang="en-US" sz="800">
                          <a:latin typeface="+mn-ea"/>
                          <a:ea typeface="+mn-ea"/>
                        </a:rPr>
                        <a:t>第</a:t>
                      </a:r>
                      <a:r>
                        <a:rPr kumimoji="1" lang="en-US" altLang="ja-JP" sz="800">
                          <a:latin typeface="+mn-ea"/>
                          <a:ea typeface="+mn-ea"/>
                        </a:rPr>
                        <a:t>1</a:t>
                      </a:r>
                      <a:r>
                        <a:rPr kumimoji="1" lang="ja-JP" altLang="en-US" sz="800">
                          <a:latin typeface="+mn-ea"/>
                          <a:ea typeface="+mn-ea"/>
                        </a:rPr>
                        <a:t>層</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buFont typeface="Arial" panose="020B0604020202020204" pitchFamily="34" charset="0"/>
                        <a:buNone/>
                      </a:pPr>
                      <a:r>
                        <a:rPr kumimoji="1" lang="en-US" altLang="ja-JP" sz="800">
                          <a:latin typeface="+mn-ea"/>
                          <a:ea typeface="+mn-ea"/>
                        </a:rPr>
                        <a:t>• </a:t>
                      </a:r>
                      <a:r>
                        <a:rPr kumimoji="1" lang="ja-JP" altLang="en-US" sz="800">
                          <a:latin typeface="+mn-ea"/>
                          <a:ea typeface="+mn-ea"/>
                        </a:rPr>
                        <a:t>平時のリスクマネジメントプロセスに支障があり、セキュリティインシデント（情報資産の漏えい／改ざん／破壊／利用停止）が発生する</a:t>
                      </a:r>
                      <a:endParaRPr kumimoji="1" lang="en-US" altLang="ja-JP" sz="800">
                        <a:latin typeface="+mn-ea"/>
                        <a:ea typeface="+mn-ea"/>
                      </a:endParaRPr>
                    </a:p>
                    <a:p>
                      <a:pPr marL="0" indent="0">
                        <a:buFont typeface="Arial" panose="020B0604020202020204" pitchFamily="34" charset="0"/>
                        <a:buNone/>
                      </a:pPr>
                      <a:r>
                        <a:rPr kumimoji="1" lang="en-US" altLang="ja-JP" sz="800">
                          <a:latin typeface="+mn-ea"/>
                          <a:ea typeface="+mn-ea"/>
                        </a:rPr>
                        <a:t>• </a:t>
                      </a:r>
                      <a:r>
                        <a:rPr kumimoji="1" lang="ja-JP" altLang="en-US" sz="800">
                          <a:latin typeface="+mn-ea"/>
                          <a:ea typeface="+mn-ea"/>
                        </a:rPr>
                        <a:t>セキュリティに係る法制度などの規定内容を遵守できない </a:t>
                      </a:r>
                      <a:endParaRPr kumimoji="1" lang="en-US" altLang="ja-JP" sz="800">
                        <a:latin typeface="+mn-ea"/>
                        <a:ea typeface="+mn-ea"/>
                      </a:endParaRPr>
                    </a:p>
                    <a:p>
                      <a:pPr marL="0" indent="0">
                        <a:buFont typeface="Arial" panose="020B0604020202020204" pitchFamily="34" charset="0"/>
                        <a:buNone/>
                      </a:pPr>
                      <a:r>
                        <a:rPr kumimoji="1" lang="en-US" altLang="ja-JP" sz="800">
                          <a:latin typeface="+mn-ea"/>
                          <a:ea typeface="+mn-ea"/>
                        </a:rPr>
                        <a:t>• </a:t>
                      </a:r>
                      <a:r>
                        <a:rPr kumimoji="1" lang="ja-JP" altLang="en-US" sz="800">
                          <a:latin typeface="+mn-ea"/>
                          <a:ea typeface="+mn-ea"/>
                        </a:rPr>
                        <a:t>セキュリティインシデントによる被害が拡大し、適切に事業継続できない 　など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8687656"/>
                  </a:ext>
                </a:extLst>
              </a:tr>
              <a:tr h="777240">
                <a:tc>
                  <a:txBody>
                    <a:bodyPr/>
                    <a:lstStyle/>
                    <a:p>
                      <a:pPr algn="ctr"/>
                      <a:r>
                        <a:rPr kumimoji="1" lang="ja-JP" altLang="en-US" sz="800">
                          <a:latin typeface="+mn-ea"/>
                          <a:ea typeface="+mn-ea"/>
                        </a:rPr>
                        <a:t>第</a:t>
                      </a:r>
                      <a:r>
                        <a:rPr kumimoji="1" lang="en-US" altLang="ja-JP" sz="800">
                          <a:latin typeface="+mn-ea"/>
                          <a:ea typeface="+mn-ea"/>
                        </a:rPr>
                        <a:t>2</a:t>
                      </a:r>
                      <a:r>
                        <a:rPr kumimoji="1" lang="ja-JP" altLang="en-US" sz="800">
                          <a:latin typeface="+mn-ea"/>
                          <a:ea typeface="+mn-ea"/>
                        </a:rPr>
                        <a:t>層</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altLang="ja-JP" sz="800">
                          <a:latin typeface="+mn-ea"/>
                          <a:ea typeface="+mn-ea"/>
                        </a:rPr>
                        <a:t>• </a:t>
                      </a:r>
                      <a:r>
                        <a:rPr lang="ja-JP" altLang="en-US" sz="800">
                          <a:latin typeface="+mn-ea"/>
                          <a:ea typeface="+mn-ea"/>
                        </a:rPr>
                        <a:t>内部に不正アクセスされた</a:t>
                      </a:r>
                      <a:r>
                        <a:rPr lang="en-US" altLang="ja-JP" sz="800">
                          <a:latin typeface="+mn-ea"/>
                          <a:ea typeface="+mn-ea"/>
                        </a:rPr>
                        <a:t>IoT</a:t>
                      </a:r>
                      <a:r>
                        <a:rPr lang="ja-JP" altLang="en-US" sz="800">
                          <a:latin typeface="+mn-ea"/>
                          <a:ea typeface="+mn-ea"/>
                        </a:rPr>
                        <a:t>機器が意図しない動作 </a:t>
                      </a:r>
                      <a:endParaRPr lang="en-US" altLang="ja-JP" sz="800">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800">
                          <a:latin typeface="+mn-ea"/>
                          <a:ea typeface="+mn-ea"/>
                        </a:rPr>
                        <a:t>• IoT</a:t>
                      </a:r>
                      <a:r>
                        <a:rPr lang="ja-JP" altLang="en-US" sz="800">
                          <a:latin typeface="+mn-ea"/>
                          <a:ea typeface="+mn-ea"/>
                        </a:rPr>
                        <a:t>機器の動作による安全面に問題のある事象の発生 </a:t>
                      </a:r>
                      <a:endParaRPr lang="en-US" altLang="ja-JP" sz="800">
                        <a:latin typeface="+mn-ea"/>
                        <a:ea typeface="+mn-ea"/>
                      </a:endParaRPr>
                    </a:p>
                    <a:p>
                      <a:r>
                        <a:rPr lang="en-US" altLang="ja-JP" sz="800">
                          <a:latin typeface="+mn-ea"/>
                          <a:ea typeface="+mn-ea"/>
                        </a:rPr>
                        <a:t>• </a:t>
                      </a:r>
                      <a:r>
                        <a:rPr lang="ja-JP" altLang="en-US" sz="800">
                          <a:latin typeface="+mn-ea"/>
                          <a:ea typeface="+mn-ea"/>
                        </a:rPr>
                        <a:t>改ざんされた</a:t>
                      </a:r>
                      <a:r>
                        <a:rPr lang="en-US" altLang="ja-JP" sz="800">
                          <a:latin typeface="+mn-ea"/>
                          <a:ea typeface="+mn-ea"/>
                        </a:rPr>
                        <a:t>IoT</a:t>
                      </a:r>
                      <a:r>
                        <a:rPr lang="ja-JP" altLang="en-US" sz="800">
                          <a:latin typeface="+mn-ea"/>
                          <a:ea typeface="+mn-ea"/>
                        </a:rPr>
                        <a:t>機器による正確でないデータの送信などが発生 など</a:t>
                      </a:r>
                      <a:endParaRPr kumimoji="1" lang="ja-JP" altLang="en-US" sz="8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77331382"/>
                  </a:ext>
                </a:extLst>
              </a:tr>
              <a:tr h="777240">
                <a:tc>
                  <a:txBody>
                    <a:bodyPr/>
                    <a:lstStyle/>
                    <a:p>
                      <a:pPr algn="ctr"/>
                      <a:r>
                        <a:rPr kumimoji="1" lang="ja-JP" altLang="en-US" sz="800">
                          <a:latin typeface="+mn-ea"/>
                          <a:ea typeface="+mn-ea"/>
                        </a:rPr>
                        <a:t>第</a:t>
                      </a:r>
                      <a:r>
                        <a:rPr kumimoji="1" lang="en-US" altLang="ja-JP" sz="800">
                          <a:latin typeface="+mn-ea"/>
                          <a:ea typeface="+mn-ea"/>
                        </a:rPr>
                        <a:t>3</a:t>
                      </a:r>
                      <a:r>
                        <a:rPr kumimoji="1" lang="ja-JP" altLang="en-US" sz="800">
                          <a:latin typeface="+mn-ea"/>
                          <a:ea typeface="+mn-ea"/>
                        </a:rPr>
                        <a:t>層</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en-US" altLang="ja-JP" sz="800">
                          <a:latin typeface="+mn-ea"/>
                          <a:ea typeface="+mn-ea"/>
                        </a:rPr>
                        <a:t>• </a:t>
                      </a:r>
                      <a:r>
                        <a:rPr kumimoji="1" lang="ja-JP" altLang="en-US" sz="800">
                          <a:latin typeface="+mn-ea"/>
                          <a:ea typeface="+mn-ea"/>
                        </a:rPr>
                        <a:t>サイバー空間にて取り扱われる保護すべきデータの漏えい</a:t>
                      </a:r>
                      <a:endParaRPr kumimoji="1" lang="en-US" altLang="ja-JP" sz="800">
                        <a:latin typeface="+mn-ea"/>
                        <a:ea typeface="+mn-ea"/>
                      </a:endParaRPr>
                    </a:p>
                    <a:p>
                      <a:r>
                        <a:rPr kumimoji="1" lang="en-US" altLang="ja-JP" sz="800">
                          <a:latin typeface="+mn-ea"/>
                          <a:ea typeface="+mn-ea"/>
                        </a:rPr>
                        <a:t>• </a:t>
                      </a:r>
                      <a:r>
                        <a:rPr kumimoji="1" lang="ja-JP" altLang="en-US" sz="800">
                          <a:latin typeface="+mn-ea"/>
                          <a:ea typeface="+mn-ea"/>
                        </a:rPr>
                        <a:t>サイバー空間にて取り扱われる保護すべきデータの改ざん</a:t>
                      </a:r>
                      <a:endParaRPr kumimoji="1" lang="en-US" altLang="ja-JP" sz="800">
                        <a:latin typeface="+mn-ea"/>
                        <a:ea typeface="+mn-ea"/>
                      </a:endParaRPr>
                    </a:p>
                    <a:p>
                      <a:r>
                        <a:rPr kumimoji="1" lang="en-US" altLang="ja-JP" sz="800">
                          <a:latin typeface="+mn-ea"/>
                          <a:ea typeface="+mn-ea"/>
                        </a:rPr>
                        <a:t>• </a:t>
                      </a:r>
                      <a:r>
                        <a:rPr kumimoji="1" lang="ja-JP" altLang="en-US" sz="800">
                          <a:latin typeface="+mn-ea"/>
                          <a:ea typeface="+mn-ea"/>
                        </a:rPr>
                        <a:t>なりすましされた機器などから不適切なデータを受領</a:t>
                      </a:r>
                    </a:p>
                    <a:p>
                      <a:r>
                        <a:rPr kumimoji="1" lang="en-US" altLang="ja-JP" sz="800">
                          <a:latin typeface="+mn-ea"/>
                          <a:ea typeface="+mn-ea"/>
                        </a:rPr>
                        <a:t>• </a:t>
                      </a:r>
                      <a:r>
                        <a:rPr kumimoji="1" lang="ja-JP" altLang="en-US" sz="800">
                          <a:latin typeface="+mn-ea"/>
                          <a:ea typeface="+mn-ea"/>
                        </a:rPr>
                        <a:t>サイバー空間上のデータの取扱いに係る法規制や一部の関係者のみで共有するデータについて求められるセキュリティ水準を満たさない など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57372283"/>
                  </a:ext>
                </a:extLst>
              </a:tr>
            </a:tbl>
          </a:graphicData>
        </a:graphic>
      </p:graphicFrame>
      <p:graphicFrame>
        <p:nvGraphicFramePr>
          <p:cNvPr id="7" name="表 6">
            <a:extLst>
              <a:ext uri="{FF2B5EF4-FFF2-40B4-BE49-F238E27FC236}">
                <a16:creationId xmlns:a16="http://schemas.microsoft.com/office/drawing/2014/main" id="{FE5E1F27-B6B1-C966-682D-9E9A1D386C34}"/>
              </a:ext>
            </a:extLst>
          </p:cNvPr>
          <p:cNvGraphicFramePr>
            <a:graphicFrameLocks noGrp="1"/>
          </p:cNvGraphicFramePr>
          <p:nvPr/>
        </p:nvGraphicFramePr>
        <p:xfrm>
          <a:off x="622800" y="1795052"/>
          <a:ext cx="5612400" cy="8229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759943404"/>
                    </a:ext>
                  </a:extLst>
                </a:gridCol>
              </a:tblGrid>
              <a:tr h="336364">
                <a:tc>
                  <a:txBody>
                    <a:bodyPr/>
                    <a:lstStyle/>
                    <a:p>
                      <a:r>
                        <a:rPr kumimoji="1" lang="ja-JP" altLang="en-US" sz="1050" b="1">
                          <a:solidFill>
                            <a:schemeClr val="tx1"/>
                          </a:solidFill>
                          <a:latin typeface="+mn-ea"/>
                          <a:ea typeface="+mn-ea"/>
                        </a:rPr>
                        <a:t>各層の機能に対する悪影響のイメージ</a:t>
                      </a:r>
                      <a:endParaRPr kumimoji="1" lang="en-US" altLang="ja-JP" sz="1050" b="1">
                        <a:solidFill>
                          <a:schemeClr val="tx1"/>
                        </a:solidFill>
                        <a:latin typeface="+mn-ea"/>
                        <a:ea typeface="+mn-ea"/>
                      </a:endParaRPr>
                    </a:p>
                    <a:p>
                      <a:r>
                        <a:rPr kumimoji="1" lang="ja-JP" altLang="en-US" sz="1050" b="0">
                          <a:solidFill>
                            <a:schemeClr val="tx1"/>
                          </a:solidFill>
                          <a:latin typeface="+mn-ea"/>
                          <a:ea typeface="+mn-ea"/>
                        </a:rPr>
                        <a:t>　</a:t>
                      </a:r>
                      <a:r>
                        <a:rPr kumimoji="1" lang="en-US" altLang="ja-JP" sz="1050" b="0">
                          <a:solidFill>
                            <a:schemeClr val="tx1"/>
                          </a:solidFill>
                          <a:latin typeface="+mn-ea"/>
                          <a:ea typeface="+mn-ea"/>
                        </a:rPr>
                        <a:t>3</a:t>
                      </a:r>
                      <a:r>
                        <a:rPr kumimoji="1" lang="ja-JP" altLang="en-US" sz="1050" b="0">
                          <a:solidFill>
                            <a:schemeClr val="tx1"/>
                          </a:solidFill>
                          <a:latin typeface="+mn-ea"/>
                          <a:ea typeface="+mn-ea"/>
                        </a:rPr>
                        <a:t>層構造モデルにおける各層の特性などを踏まえ、各層の機能（守るべきもの）とそれに対する悪影響のイメージを整理します。</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33758085"/>
                  </a:ext>
                </a:extLst>
              </a:tr>
              <a:tr h="24061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a:t>　</a:t>
                      </a:r>
                      <a:endParaRPr kumimoji="1" lang="en-US" altLang="ja-JP" sz="105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59742933"/>
                  </a:ext>
                </a:extLst>
              </a:tr>
            </a:tbl>
          </a:graphicData>
        </a:graphic>
      </p:graphicFrame>
      <p:graphicFrame>
        <p:nvGraphicFramePr>
          <p:cNvPr id="8" name="表 7">
            <a:extLst>
              <a:ext uri="{FF2B5EF4-FFF2-40B4-BE49-F238E27FC236}">
                <a16:creationId xmlns:a16="http://schemas.microsoft.com/office/drawing/2014/main" id="{F754DA11-0C79-2965-5634-4763D1B09CBE}"/>
              </a:ext>
            </a:extLst>
          </p:cNvPr>
          <p:cNvGraphicFramePr>
            <a:graphicFrameLocks noGrp="1"/>
          </p:cNvGraphicFramePr>
          <p:nvPr/>
        </p:nvGraphicFramePr>
        <p:xfrm>
          <a:off x="632395" y="5016637"/>
          <a:ext cx="5612400" cy="994183"/>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759943404"/>
                    </a:ext>
                  </a:extLst>
                </a:gridCol>
              </a:tblGrid>
              <a:tr h="461306">
                <a:tc>
                  <a:txBody>
                    <a:bodyPr/>
                    <a:lstStyle/>
                    <a:p>
                      <a:r>
                        <a:rPr kumimoji="1" lang="ja-JP" altLang="en-US" sz="1050" b="1">
                          <a:solidFill>
                            <a:schemeClr val="tx1"/>
                          </a:solidFill>
                          <a:latin typeface="+mn-ea"/>
                          <a:ea typeface="+mn-ea"/>
                        </a:rPr>
                        <a:t>想定されるセキュリティインシデントの設定</a:t>
                      </a:r>
                      <a:endParaRPr kumimoji="1" lang="en-US" altLang="ja-JP" sz="1050" b="1">
                        <a:solidFill>
                          <a:schemeClr val="tx1"/>
                        </a:solidFill>
                        <a:latin typeface="+mn-ea"/>
                        <a:ea typeface="+mn-ea"/>
                      </a:endParaRPr>
                    </a:p>
                    <a:p>
                      <a:r>
                        <a:rPr kumimoji="1" lang="ja-JP" altLang="en-US" sz="1050" b="0">
                          <a:solidFill>
                            <a:schemeClr val="tx1"/>
                          </a:solidFill>
                          <a:latin typeface="+mn-ea"/>
                          <a:ea typeface="+mn-ea"/>
                        </a:rPr>
                        <a:t>　各層の機能および機能に対する悪影響の観点を踏まえ、</a:t>
                      </a:r>
                      <a:r>
                        <a:rPr kumimoji="1" lang="en-US" altLang="ja-JP" sz="1050" b="0">
                          <a:solidFill>
                            <a:schemeClr val="tx1"/>
                          </a:solidFill>
                          <a:latin typeface="+mn-ea"/>
                          <a:ea typeface="+mn-ea"/>
                        </a:rPr>
                        <a:t>3</a:t>
                      </a:r>
                      <a:r>
                        <a:rPr kumimoji="1" lang="ja-JP" altLang="en-US" sz="1050" b="0">
                          <a:solidFill>
                            <a:schemeClr val="tx1"/>
                          </a:solidFill>
                          <a:latin typeface="+mn-ea"/>
                          <a:ea typeface="+mn-ea"/>
                        </a:rPr>
                        <a:t>層構造の各層で発生を回避すべき一般的なセキュリティインシデントを整理します。</a:t>
                      </a:r>
                    </a:p>
                    <a:p>
                      <a:endParaRPr kumimoji="1" lang="ja-JP" altLang="en-US" sz="1050" b="1">
                        <a:solidFill>
                          <a:schemeClr val="tx1"/>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33758085"/>
                  </a:ext>
                </a:extLst>
              </a:tr>
              <a:tr h="262663">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05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59742933"/>
                  </a:ext>
                </a:extLst>
              </a:tr>
            </a:tbl>
          </a:graphicData>
        </a:graphic>
      </p:graphicFrame>
      <p:sp>
        <p:nvSpPr>
          <p:cNvPr id="9" name="テキスト ボックス 8">
            <a:extLst>
              <a:ext uri="{FF2B5EF4-FFF2-40B4-BE49-F238E27FC236}">
                <a16:creationId xmlns:a16="http://schemas.microsoft.com/office/drawing/2014/main" id="{6AE89752-8A6A-BE8E-E92F-FA150AC885B8}"/>
              </a:ext>
            </a:extLst>
          </p:cNvPr>
          <p:cNvSpPr txBox="1"/>
          <p:nvPr/>
        </p:nvSpPr>
        <p:spPr>
          <a:xfrm>
            <a:off x="1339726" y="4451461"/>
            <a:ext cx="4197737"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経済産業省「サイバー・フィジカル・セキュリティ対策フレームワーク</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Ver.1.0</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の概要</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テキスト ボックス 9">
            <a:extLst>
              <a:ext uri="{FF2B5EF4-FFF2-40B4-BE49-F238E27FC236}">
                <a16:creationId xmlns:a16="http://schemas.microsoft.com/office/drawing/2014/main" id="{727F790D-D413-87B9-6B1E-8E930E668499}"/>
              </a:ext>
            </a:extLst>
          </p:cNvPr>
          <p:cNvSpPr txBox="1"/>
          <p:nvPr/>
        </p:nvSpPr>
        <p:spPr>
          <a:xfrm>
            <a:off x="1339726" y="8232785"/>
            <a:ext cx="4197737"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経済産業省「サイバー・フィジカル・セキュリティ対策フレームワーク</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Ver.1.0</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の概要</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4" name="スライド番号プレースホルダー 5">
            <a:extLst>
              <a:ext uri="{FF2B5EF4-FFF2-40B4-BE49-F238E27FC236}">
                <a16:creationId xmlns:a16="http://schemas.microsoft.com/office/drawing/2014/main" id="{B80F6F61-AA29-9F85-3FBC-F90A4E113E51}"/>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409</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7" name="テキスト プレースホルダー 1">
            <a:extLst>
              <a:ext uri="{FF2B5EF4-FFF2-40B4-BE49-F238E27FC236}">
                <a16:creationId xmlns:a16="http://schemas.microsoft.com/office/drawing/2014/main" id="{2BDD7CD8-0CB6-DDF5-75CB-31FE98F30AB7}"/>
              </a:ext>
            </a:extLst>
          </p:cNvPr>
          <p:cNvSpPr>
            <a:spLocks noGrp="1"/>
          </p:cNvSpPr>
          <p:nvPr>
            <p:ph type="body" sz="quarter" idx="32"/>
          </p:nvPr>
        </p:nvSpPr>
        <p:spPr>
          <a:xfrm>
            <a:off x="622800" y="774648"/>
            <a:ext cx="5612400" cy="381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u="sng">
                <a:solidFill>
                  <a:schemeClr val="tx1"/>
                </a:solidFill>
                <a:uFill>
                  <a:solidFill>
                    <a:schemeClr val="bg1"/>
                  </a:solidFill>
                </a:uFill>
                <a:hlinkClick r:id="rId2" action="ppaction://hlinksldjump"/>
              </a:rPr>
              <a:t>4. </a:t>
            </a:r>
            <a:r>
              <a:rPr kumimoji="1" lang="en-US" altLang="ja-JP" sz="1100" u="sng">
                <a:solidFill>
                  <a:schemeClr val="tx1"/>
                </a:solidFill>
                <a:uFill>
                  <a:solidFill>
                    <a:schemeClr val="bg1"/>
                  </a:solidFill>
                </a:uFill>
                <a:hlinkClick r:id="rId2" action="ppaction://hlinksldjump"/>
              </a:rPr>
              <a:t>CPSF</a:t>
            </a:r>
            <a:r>
              <a:rPr kumimoji="1" lang="ja-JP" altLang="en-US" sz="1100" u="sng">
                <a:solidFill>
                  <a:schemeClr val="tx1"/>
                </a:solidFill>
                <a:uFill>
                  <a:solidFill>
                    <a:schemeClr val="bg1"/>
                  </a:solidFill>
                </a:uFill>
                <a:hlinkClick r:id="rId2" action="ppaction://hlinksldjump"/>
              </a:rPr>
              <a:t>（サイバー・フィジカル・セキュリティ対策フレームワーク）参考資料</a:t>
            </a:r>
            <a:endParaRPr kumimoji="1" lang="ja-JP" altLang="en-US" sz="1100" u="sng">
              <a:solidFill>
                <a:schemeClr val="tx1"/>
              </a:solidFill>
              <a:uFill>
                <a:solidFill>
                  <a:schemeClr val="bg1"/>
                </a:solidFill>
              </a:uFill>
            </a:endParaRPr>
          </a:p>
        </p:txBody>
      </p:sp>
    </p:spTree>
    <p:extLst>
      <p:ext uri="{BB962C8B-B14F-4D97-AF65-F5344CB8AC3E}">
        <p14:creationId xmlns:p14="http://schemas.microsoft.com/office/powerpoint/2010/main" val="321433564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プレースホルダー 3">
            <a:extLst>
              <a:ext uri="{FF2B5EF4-FFF2-40B4-BE49-F238E27FC236}">
                <a16:creationId xmlns:a16="http://schemas.microsoft.com/office/drawing/2014/main" id="{F87A87B2-A105-5D99-DE4A-E9BFA3C20D17}"/>
              </a:ext>
            </a:extLst>
          </p:cNvPr>
          <p:cNvSpPr txBox="1">
            <a:spLocks/>
          </p:cNvSpPr>
          <p:nvPr/>
        </p:nvSpPr>
        <p:spPr>
          <a:xfrm>
            <a:off x="1123949" y="1457325"/>
            <a:ext cx="5616575"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3-4-1.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サイバーセキュリティアプローチ方法の概要</a:t>
            </a:r>
          </a:p>
        </p:txBody>
      </p:sp>
      <p:graphicFrame>
        <p:nvGraphicFramePr>
          <p:cNvPr id="15" name="表 17">
            <a:extLst>
              <a:ext uri="{FF2B5EF4-FFF2-40B4-BE49-F238E27FC236}">
                <a16:creationId xmlns:a16="http://schemas.microsoft.com/office/drawing/2014/main" id="{E17450B9-6122-73FB-F3BE-DBA5455314EF}"/>
              </a:ext>
            </a:extLst>
          </p:cNvPr>
          <p:cNvGraphicFramePr>
            <a:graphicFrameLocks noGrp="1"/>
          </p:cNvGraphicFramePr>
          <p:nvPr>
            <p:extLst>
              <p:ext uri="{D42A27DB-BD31-4B8C-83A1-F6EECF244321}">
                <p14:modId xmlns:p14="http://schemas.microsoft.com/office/powerpoint/2010/main" val="4290350894"/>
              </p:ext>
            </p:extLst>
          </p:nvPr>
        </p:nvGraphicFramePr>
        <p:xfrm>
          <a:off x="619049" y="2333244"/>
          <a:ext cx="5616576" cy="2816654"/>
        </p:xfrm>
        <a:graphic>
          <a:graphicData uri="http://schemas.openxmlformats.org/drawingml/2006/table">
            <a:tbl>
              <a:tblPr firstRow="1" bandRow="1">
                <a:tableStyleId>{5A111915-BE36-4E01-A7E5-04B1672EAD32}</a:tableStyleId>
              </a:tblPr>
              <a:tblGrid>
                <a:gridCol w="866851">
                  <a:extLst>
                    <a:ext uri="{9D8B030D-6E8A-4147-A177-3AD203B41FA5}">
                      <a16:colId xmlns:a16="http://schemas.microsoft.com/office/drawing/2014/main" val="2723434058"/>
                    </a:ext>
                  </a:extLst>
                </a:gridCol>
                <a:gridCol w="3362325">
                  <a:extLst>
                    <a:ext uri="{9D8B030D-6E8A-4147-A177-3AD203B41FA5}">
                      <a16:colId xmlns:a16="http://schemas.microsoft.com/office/drawing/2014/main" val="3013961395"/>
                    </a:ext>
                  </a:extLst>
                </a:gridCol>
                <a:gridCol w="695325">
                  <a:extLst>
                    <a:ext uri="{9D8B030D-6E8A-4147-A177-3AD203B41FA5}">
                      <a16:colId xmlns:a16="http://schemas.microsoft.com/office/drawing/2014/main" val="1838237643"/>
                    </a:ext>
                  </a:extLst>
                </a:gridCol>
                <a:gridCol w="692075">
                  <a:extLst>
                    <a:ext uri="{9D8B030D-6E8A-4147-A177-3AD203B41FA5}">
                      <a16:colId xmlns:a16="http://schemas.microsoft.com/office/drawing/2014/main" val="1060840516"/>
                    </a:ext>
                  </a:extLst>
                </a:gridCol>
              </a:tblGrid>
              <a:tr h="165121">
                <a:tc gridSpan="2">
                  <a:txBody>
                    <a:bodyPr/>
                    <a:lstStyle/>
                    <a:p>
                      <a:r>
                        <a:rPr kumimoji="1" lang="en-US" altLang="ja-JP" sz="900" b="1">
                          <a:solidFill>
                            <a:schemeClr val="bg1"/>
                          </a:solidFill>
                          <a:latin typeface="メイリオ" panose="020B0604030504040204" pitchFamily="50" charset="-128"/>
                          <a:ea typeface="メイリオ" panose="020B0604030504040204" pitchFamily="50" charset="-128"/>
                        </a:rPr>
                        <a:t>Lv3. </a:t>
                      </a:r>
                      <a:r>
                        <a:rPr kumimoji="1" lang="ja-JP" altLang="en-US" sz="900" b="1">
                          <a:solidFill>
                            <a:schemeClr val="bg1"/>
                          </a:solidFill>
                          <a:latin typeface="メイリオ" panose="020B0604030504040204" pitchFamily="50" charset="-128"/>
                          <a:ea typeface="メイリオ" panose="020B0604030504040204" pitchFamily="50" charset="-128"/>
                        </a:rPr>
                        <a:t>網羅的アプローチ</a:t>
                      </a: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hMerge="1">
                  <a:txBody>
                    <a:bodyPr/>
                    <a:lstStyle/>
                    <a:p>
                      <a:endParaRPr kumimoji="1" lang="ja-JP" altLang="en-US"/>
                    </a:p>
                  </a:txBody>
                  <a:tcPr/>
                </a:tc>
                <a:tc>
                  <a:txBody>
                    <a:bodyPr/>
                    <a:lstStyle/>
                    <a:p>
                      <a:r>
                        <a:rPr kumimoji="1" lang="ja-JP" altLang="en-US" sz="900" b="1">
                          <a:solidFill>
                            <a:schemeClr val="bg1"/>
                          </a:solidFill>
                          <a:latin typeface="メイリオ" panose="020B0604030504040204" pitchFamily="50" charset="-128"/>
                          <a:ea typeface="メイリオ" panose="020B0604030504040204" pitchFamily="50" charset="-128"/>
                        </a:rPr>
                        <a:t>網羅性</a:t>
                      </a: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r>
                        <a:rPr kumimoji="1" lang="ja-JP" altLang="en-US" sz="900" b="1">
                          <a:solidFill>
                            <a:schemeClr val="bg1"/>
                          </a:solidFill>
                          <a:latin typeface="メイリオ" panose="020B0604030504040204" pitchFamily="50" charset="-128"/>
                          <a:ea typeface="メイリオ" panose="020B0604030504040204" pitchFamily="50" charset="-128"/>
                        </a:rPr>
                        <a:t>即時性</a:t>
                      </a: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657682189"/>
                  </a:ext>
                </a:extLst>
              </a:tr>
              <a:tr h="622098">
                <a:tc gridSpan="2">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900" b="0" i="0">
                          <a:solidFill>
                            <a:srgbClr val="222222"/>
                          </a:solidFill>
                          <a:effectLst/>
                          <a:latin typeface="メイリオ" panose="020B0604030504040204" pitchFamily="50" charset="-128"/>
                          <a:ea typeface="メイリオ" panose="020B0604030504040204" pitchFamily="50" charset="-128"/>
                        </a:rPr>
                        <a:t>網羅的アプローチは、可能な限り多くの脅威や攻撃手法に対して対策を講じることを目指すアプローチとなります。ただし、全体的な実施には時間がかかるため、即時性を重視するアプローチではありません。</a:t>
                      </a:r>
                      <a:endParaRPr lang="en-US" altLang="ja-JP" sz="900" b="0" i="0">
                        <a:solidFill>
                          <a:srgbClr val="222222"/>
                        </a:solidFill>
                        <a:effectLst/>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900" b="0" i="0">
                          <a:solidFill>
                            <a:srgbClr val="222222"/>
                          </a:solidFill>
                          <a:effectLst/>
                          <a:latin typeface="メイリオ" panose="020B0604030504040204" pitchFamily="50" charset="-128"/>
                          <a:ea typeface="メイリオ" panose="020B0604030504040204" pitchFamily="50" charset="-128"/>
                        </a:rPr>
                        <a:t>・可能な限り多くの脅威や攻撃手法に対して対策を講じる</a:t>
                      </a:r>
                      <a:endParaRPr lang="en-US" altLang="ja-JP" sz="900" b="0" i="0">
                        <a:solidFill>
                          <a:srgbClr val="222222"/>
                        </a:solidFill>
                        <a:effectLst/>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900" b="0" i="0">
                          <a:solidFill>
                            <a:srgbClr val="222222"/>
                          </a:solidFill>
                          <a:effectLst/>
                          <a:latin typeface="メイリオ" panose="020B0604030504040204" pitchFamily="50" charset="-128"/>
                          <a:ea typeface="メイリオ" panose="020B0604030504040204" pitchFamily="50" charset="-128"/>
                        </a:rPr>
                        <a:t>・予測できない脅威や新たな攻撃手法に対しても準備ができる状態を維持</a:t>
                      </a:r>
                      <a:endParaRPr lang="en-US" altLang="ja-JP" sz="900" b="0" i="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1400" b="1" i="0">
                          <a:solidFill>
                            <a:srgbClr val="222222"/>
                          </a:solidFill>
                          <a:effectLst/>
                          <a:latin typeface="メイリオ" panose="020B0604030504040204" pitchFamily="50" charset="-128"/>
                          <a:ea typeface="メイリオ" panose="020B0604030504040204" pitchFamily="50" charset="-128"/>
                        </a:rPr>
                        <a:t>〇</a:t>
                      </a:r>
                      <a:endParaRPr lang="en-US" altLang="ja-JP" sz="1400" b="1" i="0">
                        <a:solidFill>
                          <a:srgbClr val="222222"/>
                        </a:solidFill>
                        <a:effectLst/>
                        <a:latin typeface="メイリオ" panose="020B0604030504040204" pitchFamily="50" charset="-128"/>
                        <a:ea typeface="メイリオ" panose="020B0604030504040204" pitchFamily="50" charset="-128"/>
                      </a:endParaRPr>
                    </a:p>
                  </a:txBody>
                  <a:tcPr marT="55321" marB="553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ja-JP" sz="1400" b="1" i="0">
                          <a:solidFill>
                            <a:srgbClr val="222222"/>
                          </a:solidFill>
                          <a:effectLst/>
                          <a:latin typeface="メイリオ" panose="020B0604030504040204" pitchFamily="50" charset="-128"/>
                          <a:ea typeface="メイリオ" panose="020B0604030504040204" pitchFamily="50" charset="-128"/>
                        </a:rPr>
                        <a:t>×</a:t>
                      </a:r>
                    </a:p>
                  </a:txBody>
                  <a:tcPr marT="55321" marB="553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6973920"/>
                  </a:ext>
                </a:extLst>
              </a:tr>
              <a:tr h="312321">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ja-JP" sz="800" b="0" i="0">
                          <a:solidFill>
                            <a:srgbClr val="222222"/>
                          </a:solidFill>
                          <a:effectLst/>
                          <a:latin typeface="メイリオ" panose="020B0604030504040204" pitchFamily="50" charset="-128"/>
                          <a:ea typeface="メイリオ" panose="020B0604030504040204" pitchFamily="50" charset="-128"/>
                        </a:rPr>
                        <a:t>1</a:t>
                      </a:r>
                      <a:r>
                        <a:rPr lang="ja-JP" altLang="en-US" sz="800" b="0" i="0">
                          <a:solidFill>
                            <a:srgbClr val="222222"/>
                          </a:solidFill>
                          <a:effectLst/>
                          <a:latin typeface="メイリオ" panose="020B0604030504040204" pitchFamily="50" charset="-128"/>
                          <a:ea typeface="メイリオ" panose="020B0604030504040204" pitchFamily="50" charset="-128"/>
                        </a:rPr>
                        <a:t>．</a:t>
                      </a:r>
                      <a:r>
                        <a:rPr lang="ja-JP" altLang="en-US" sz="800" b="0" i="0">
                          <a:solidFill>
                            <a:srgbClr val="000000"/>
                          </a:solidFill>
                          <a:effectLst/>
                          <a:latin typeface="メイリオ" panose="020B0604030504040204" pitchFamily="50" charset="-128"/>
                          <a:ea typeface="メイリオ" panose="020B0604030504040204" pitchFamily="50" charset="-128"/>
                          <a:hlinkClick r:id="rId2" action="ppaction://hlinksldjump">
                            <a:extLst>
                              <a:ext uri="{A12FA001-AC4F-418D-AE19-62706E023703}">
                                <ahyp:hlinkClr xmlns:ahyp="http://schemas.microsoft.com/office/drawing/2018/hyperlinkcolor" val="tx"/>
                              </a:ext>
                            </a:extLst>
                          </a:hlinkClick>
                        </a:rPr>
                        <a:t>リスクアセスメント</a:t>
                      </a:r>
                      <a:endParaRPr lang="ja-JP" altLang="en-US" sz="650" b="0" i="0">
                        <a:solidFill>
                          <a:schemeClr val="accent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tx1"/>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i="0">
                          <a:solidFill>
                            <a:srgbClr val="000000"/>
                          </a:solidFill>
                          <a:effectLst/>
                          <a:latin typeface="メイリオ" panose="020B0604030504040204" pitchFamily="50" charset="-128"/>
                          <a:ea typeface="メイリオ" panose="020B0604030504040204" pitchFamily="50" charset="-128"/>
                          <a:hlinkClick r:id="rId3" action="ppaction://hlinksldjump">
                            <a:extLst>
                              <a:ext uri="{A12FA001-AC4F-418D-AE19-62706E023703}">
                                <ahyp:hlinkClr xmlns:ahyp="http://schemas.microsoft.com/office/drawing/2018/hyperlinkcolor" val="tx"/>
                              </a:ext>
                            </a:extLst>
                          </a:hlinkClick>
                        </a:rPr>
                        <a:t>情報資産</a:t>
                      </a:r>
                      <a:r>
                        <a:rPr lang="ja-JP" altLang="en-US" sz="800" b="0" i="0">
                          <a:solidFill>
                            <a:srgbClr val="222222"/>
                          </a:solidFill>
                          <a:effectLst/>
                          <a:latin typeface="メイリオ" panose="020B0604030504040204" pitchFamily="50" charset="-128"/>
                          <a:ea typeface="メイリオ" panose="020B0604030504040204" pitchFamily="50" charset="-128"/>
                        </a:rPr>
                        <a:t>を特定し、脅威や脆弱性の評価を実施します。また、リスクの特定と評価を行い、重要度や優先順位を設定します。</a:t>
                      </a:r>
                    </a:p>
                  </a:txBody>
                  <a:tcPr marT="55321" marB="55321">
                    <a:lnL w="12700"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400" b="1" i="0">
                        <a:solidFill>
                          <a:srgbClr val="222222"/>
                        </a:solidFill>
                        <a:effectLst/>
                        <a:latin typeface="メイリオ" panose="020B0604030504040204" pitchFamily="50" charset="-128"/>
                        <a:ea typeface="メイリオ" panose="020B0604030504040204" pitchFamily="50" charset="-128"/>
                      </a:endParaRPr>
                    </a:p>
                  </a:txBody>
                  <a:tcPr marT="55321" marB="553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ltLang="ja-JP" sz="1400" b="1" i="0">
                        <a:solidFill>
                          <a:srgbClr val="222222"/>
                        </a:solidFill>
                        <a:effectLst/>
                        <a:latin typeface="メイリオ" panose="020B0604030504040204" pitchFamily="50" charset="-128"/>
                        <a:ea typeface="メイリオ" panose="020B0604030504040204" pitchFamily="50" charset="-128"/>
                      </a:endParaRPr>
                    </a:p>
                  </a:txBody>
                  <a:tcPr marT="55321" marB="553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67605393"/>
                  </a:ext>
                </a:extLst>
              </a:tr>
              <a:tr h="216814">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ja-JP" sz="800" b="0" i="0">
                          <a:solidFill>
                            <a:srgbClr val="222222"/>
                          </a:solidFill>
                          <a:effectLst/>
                          <a:latin typeface="メイリオ" panose="020B0604030504040204" pitchFamily="50" charset="-128"/>
                          <a:ea typeface="メイリオ" panose="020B0604030504040204" pitchFamily="50" charset="-128"/>
                        </a:rPr>
                        <a:t>2</a:t>
                      </a:r>
                      <a:r>
                        <a:rPr lang="ja-JP" altLang="en-US" sz="800" b="0" i="0">
                          <a:solidFill>
                            <a:srgbClr val="222222"/>
                          </a:solidFill>
                          <a:effectLst/>
                          <a:latin typeface="メイリオ" panose="020B0604030504040204" pitchFamily="50" charset="-128"/>
                          <a:ea typeface="メイリオ" panose="020B0604030504040204" pitchFamily="50" charset="-128"/>
                        </a:rPr>
                        <a:t>．対応計画</a:t>
                      </a:r>
                    </a:p>
                  </a:txBody>
                  <a:tcPr marT="55321" marB="55321">
                    <a:lnL w="12700" cap="flat" cmpd="sng" algn="ctr">
                      <a:solidFill>
                        <a:schemeClr val="tx1"/>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i="0" dirty="0">
                          <a:solidFill>
                            <a:srgbClr val="222222"/>
                          </a:solidFill>
                          <a:effectLst/>
                          <a:latin typeface="メイリオ" panose="020B0604030504040204" pitchFamily="50" charset="-128"/>
                          <a:ea typeface="メイリオ" panose="020B0604030504040204" pitchFamily="50" charset="-128"/>
                        </a:rPr>
                        <a:t>リスク評価の結果を基に、セキュリティ対策を設計します。</a:t>
                      </a:r>
                      <a:endParaRPr lang="en-US" altLang="ja-JP" sz="800" b="0" i="0" dirty="0">
                        <a:solidFill>
                          <a:srgbClr val="222222"/>
                        </a:solidFill>
                        <a:effectLst/>
                        <a:latin typeface="メイリオ" panose="020B0604030504040204" pitchFamily="50" charset="-128"/>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ja-JP" altLang="en-US" sz="800" b="0" i="0" dirty="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53813012"/>
                  </a:ext>
                </a:extLst>
              </a:tr>
              <a:tr h="256516">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ja-JP" sz="800" b="0" i="0">
                          <a:solidFill>
                            <a:srgbClr val="222222"/>
                          </a:solidFill>
                          <a:effectLst/>
                          <a:latin typeface="メイリオ" panose="020B0604030504040204" pitchFamily="50" charset="-128"/>
                          <a:ea typeface="メイリオ" panose="020B0604030504040204" pitchFamily="50" charset="-128"/>
                        </a:rPr>
                        <a:t>3</a:t>
                      </a:r>
                      <a:r>
                        <a:rPr lang="ja-JP" altLang="en-US" sz="800" b="0" i="0">
                          <a:solidFill>
                            <a:srgbClr val="222222"/>
                          </a:solidFill>
                          <a:effectLst/>
                          <a:latin typeface="メイリオ" panose="020B0604030504040204" pitchFamily="50" charset="-128"/>
                          <a:ea typeface="メイリオ" panose="020B0604030504040204" pitchFamily="50" charset="-128"/>
                        </a:rPr>
                        <a:t>．対策の実装</a:t>
                      </a:r>
                    </a:p>
                  </a:txBody>
                  <a:tcPr marT="55321" marB="55321">
                    <a:lnL w="12700" cap="flat" cmpd="sng" algn="ctr">
                      <a:solidFill>
                        <a:schemeClr val="tx1"/>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i="0">
                          <a:solidFill>
                            <a:srgbClr val="222222"/>
                          </a:solidFill>
                          <a:effectLst/>
                          <a:latin typeface="メイリオ" panose="020B0604030504040204" pitchFamily="50" charset="-128"/>
                          <a:ea typeface="メイリオ" panose="020B0604030504040204" pitchFamily="50" charset="-128"/>
                        </a:rPr>
                        <a:t>組織的な対策（ポリシー、手順整備、教育など）、技術的な対策（アクセス制御、暗号化など）を実装します。</a:t>
                      </a:r>
                      <a:endParaRPr lang="en-US" altLang="ja-JP" sz="800" b="0" i="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863659567"/>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ja-JP" sz="800" b="0" i="0">
                          <a:solidFill>
                            <a:srgbClr val="222222"/>
                          </a:solidFill>
                          <a:effectLst/>
                          <a:latin typeface="メイリオ" panose="020B0604030504040204" pitchFamily="50" charset="-128"/>
                          <a:ea typeface="メイリオ" panose="020B0604030504040204" pitchFamily="50" charset="-128"/>
                        </a:rPr>
                        <a:t>4</a:t>
                      </a:r>
                      <a:r>
                        <a:rPr lang="ja-JP" altLang="en-US" sz="800" b="0" i="0">
                          <a:solidFill>
                            <a:srgbClr val="222222"/>
                          </a:solidFill>
                          <a:effectLst/>
                          <a:latin typeface="メイリオ" panose="020B0604030504040204" pitchFamily="50" charset="-128"/>
                          <a:ea typeface="メイリオ" panose="020B0604030504040204" pitchFamily="50" charset="-128"/>
                        </a:rPr>
                        <a:t>．教育</a:t>
                      </a:r>
                      <a:endParaRPr lang="en-US" altLang="ja-JP" sz="800" b="0" i="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tx1"/>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i="0">
                          <a:solidFill>
                            <a:srgbClr val="222222"/>
                          </a:solidFill>
                          <a:effectLst/>
                          <a:latin typeface="メイリオ" panose="020B0604030504040204" pitchFamily="50" charset="-128"/>
                          <a:ea typeface="メイリオ" panose="020B0604030504040204" pitchFamily="50" charset="-128"/>
                        </a:rPr>
                        <a:t>定期的な教育活動を通じて、従業員にセキュリティポリシーやガイドラインの重要性を啓発し、遵守を促進します。</a:t>
                      </a:r>
                      <a:endParaRPr lang="en-US" altLang="ja-JP" sz="800" b="0" i="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56250789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ja-JP" sz="800" b="0" i="0">
                          <a:solidFill>
                            <a:srgbClr val="222222"/>
                          </a:solidFill>
                          <a:effectLst/>
                          <a:latin typeface="メイリオ" panose="020B0604030504040204" pitchFamily="50" charset="-128"/>
                          <a:ea typeface="メイリオ" panose="020B0604030504040204" pitchFamily="50" charset="-128"/>
                        </a:rPr>
                        <a:t>5</a:t>
                      </a:r>
                      <a:r>
                        <a:rPr lang="ja-JP" altLang="en-US" sz="800" b="0" i="0">
                          <a:solidFill>
                            <a:srgbClr val="222222"/>
                          </a:solidFill>
                          <a:effectLst/>
                          <a:latin typeface="メイリオ" panose="020B0604030504040204" pitchFamily="50" charset="-128"/>
                          <a:ea typeface="メイリオ" panose="020B0604030504040204" pitchFamily="50" charset="-128"/>
                        </a:rPr>
                        <a:t>．評価・改善</a:t>
                      </a:r>
                    </a:p>
                  </a:txBody>
                  <a:tcPr marT="55321" marB="55321">
                    <a:lnL w="12700" cap="flat" cmpd="sng" algn="ctr">
                      <a:solidFill>
                        <a:schemeClr val="tx1"/>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ja-JP" altLang="en-US" sz="800" b="0" i="0" dirty="0">
                          <a:solidFill>
                            <a:srgbClr val="222222"/>
                          </a:solidFill>
                          <a:effectLst/>
                          <a:latin typeface="メイリオ" panose="020B0604030504040204" pitchFamily="50" charset="-128"/>
                          <a:ea typeface="メイリオ" panose="020B0604030504040204" pitchFamily="50" charset="-128"/>
                        </a:rPr>
                        <a:t>実装した対策の評価を行い、継続的な改善を促進します。また、</a:t>
                      </a:r>
                      <a:r>
                        <a:rPr lang="ja-JP" altLang="en-US" sz="800" b="0" i="0" dirty="0">
                          <a:solidFill>
                            <a:srgbClr val="000000"/>
                          </a:solidFill>
                          <a:effectLst/>
                          <a:latin typeface="メイリオ" panose="020B0604030504040204" pitchFamily="50" charset="-128"/>
                          <a:ea typeface="メイリオ" panose="020B0604030504040204" pitchFamily="50" charset="-128"/>
                          <a:hlinkClick r:id="rId4" action="ppaction://hlinksldjump"/>
                        </a:rPr>
                        <a:t>内部監査</a:t>
                      </a:r>
                      <a:r>
                        <a:rPr lang="ja-JP" altLang="en-US" sz="800" b="0" i="0" dirty="0">
                          <a:solidFill>
                            <a:srgbClr val="222222"/>
                          </a:solidFill>
                          <a:effectLst/>
                          <a:latin typeface="メイリオ" panose="020B0604030504040204" pitchFamily="50" charset="-128"/>
                          <a:ea typeface="メイリオ" panose="020B0604030504040204" pitchFamily="50" charset="-128"/>
                        </a:rPr>
                        <a:t>や定期的な監査を実施し、情報セキュリティ管理システム適合性および妥当性を確認します。</a:t>
                      </a:r>
                      <a:endParaRPr lang="en-US" altLang="ja-JP" sz="800" b="0" i="0" dirty="0">
                        <a:solidFill>
                          <a:srgbClr val="222222"/>
                        </a:solidFill>
                        <a:effectLst/>
                        <a:latin typeface="メイリオ" panose="020B0604030504040204" pitchFamily="50" charset="-128"/>
                        <a:ea typeface="メイリオ" panose="020B0604030504040204" pitchFamily="50" charset="-128"/>
                      </a:endParaRPr>
                    </a:p>
                  </a:txBody>
                  <a:tcPr marT="55321" marB="55321">
                    <a:lnL w="12700"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937606031"/>
                  </a:ext>
                </a:extLst>
              </a:tr>
            </a:tbl>
          </a:graphicData>
        </a:graphic>
      </p:graphicFrame>
      <p:sp>
        <p:nvSpPr>
          <p:cNvPr id="4" name="テキスト ボックス 3">
            <a:extLst>
              <a:ext uri="{FF2B5EF4-FFF2-40B4-BE49-F238E27FC236}">
                <a16:creationId xmlns:a16="http://schemas.microsoft.com/office/drawing/2014/main" id="{C68BF9D2-43B2-B4B0-1657-4865449C419D}"/>
              </a:ext>
            </a:extLst>
          </p:cNvPr>
          <p:cNvSpPr txBox="1"/>
          <p:nvPr/>
        </p:nvSpPr>
        <p:spPr>
          <a:xfrm>
            <a:off x="3278294" y="2049379"/>
            <a:ext cx="3106630" cy="230832"/>
          </a:xfrm>
          <a:prstGeom prst="rect">
            <a:avLst/>
          </a:prstGeom>
          <a:noFill/>
        </p:spPr>
        <p:txBody>
          <a:bodyPr wrap="square" rtlCol="0" anchor="ctr" anchorCtr="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凡例）「〇</a:t>
            </a:r>
            <a:r>
              <a:rPr kumimoji="1" lang="en-US" altLang="ja-JP" sz="9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あり </a:t>
            </a:r>
            <a:r>
              <a:rPr kumimoji="1" lang="en-US" altLang="ja-JP" sz="9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△：部分的にあり </a:t>
            </a:r>
            <a:r>
              <a:rPr kumimoji="1" lang="en-US" altLang="ja-JP" sz="9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なし」</a:t>
            </a:r>
          </a:p>
        </p:txBody>
      </p:sp>
      <p:sp>
        <p:nvSpPr>
          <p:cNvPr id="2" name="スクロール: 横 1">
            <a:extLst>
              <a:ext uri="{FF2B5EF4-FFF2-40B4-BE49-F238E27FC236}">
                <a16:creationId xmlns:a16="http://schemas.microsoft.com/office/drawing/2014/main" id="{767DA098-CE64-A66C-41CE-FBB097D125BF}"/>
              </a:ext>
            </a:extLst>
          </p:cNvPr>
          <p:cNvSpPr/>
          <p:nvPr/>
        </p:nvSpPr>
        <p:spPr>
          <a:xfrm>
            <a:off x="618625" y="7306720"/>
            <a:ext cx="5616576" cy="1819012"/>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3" name="表 10">
            <a:extLst>
              <a:ext uri="{FF2B5EF4-FFF2-40B4-BE49-F238E27FC236}">
                <a16:creationId xmlns:a16="http://schemas.microsoft.com/office/drawing/2014/main" id="{BBAE1C27-7525-4C34-FAC2-71D789381A90}"/>
              </a:ext>
            </a:extLst>
          </p:cNvPr>
          <p:cNvGraphicFramePr>
            <a:graphicFrameLocks noGrp="1"/>
          </p:cNvGraphicFramePr>
          <p:nvPr/>
        </p:nvGraphicFramePr>
        <p:xfrm>
          <a:off x="618626" y="5310844"/>
          <a:ext cx="5616575" cy="1844040"/>
        </p:xfrm>
        <a:graphic>
          <a:graphicData uri="http://schemas.openxmlformats.org/drawingml/2006/table">
            <a:tbl>
              <a:tblPr firstRow="1" bandRow="1">
                <a:tableStyleId>{5C22544A-7EE6-4342-B048-85BDC9FD1C3A}</a:tableStyleId>
              </a:tblPr>
              <a:tblGrid>
                <a:gridCol w="2192731">
                  <a:extLst>
                    <a:ext uri="{9D8B030D-6E8A-4147-A177-3AD203B41FA5}">
                      <a16:colId xmlns:a16="http://schemas.microsoft.com/office/drawing/2014/main" val="727053212"/>
                    </a:ext>
                  </a:extLst>
                </a:gridCol>
                <a:gridCol w="3423844">
                  <a:extLst>
                    <a:ext uri="{9D8B030D-6E8A-4147-A177-3AD203B41FA5}">
                      <a16:colId xmlns:a16="http://schemas.microsoft.com/office/drawing/2014/main" val="3234435599"/>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405338"/>
                  </a:ext>
                </a:extLst>
              </a:tr>
              <a:tr h="0">
                <a:tc>
                  <a:txBody>
                    <a:bodyPr/>
                    <a:lstStyle/>
                    <a:p>
                      <a:r>
                        <a:rPr kumimoji="1" lang="ja-JP" altLang="en-US" sz="500" b="0">
                          <a:solidFill>
                            <a:sysClr val="windowText" lastClr="000000"/>
                          </a:solidFill>
                          <a:latin typeface="メイリオ" panose="020B0604030504040204" pitchFamily="50" charset="-128"/>
                          <a:ea typeface="メイリオ" panose="020B0604030504040204" pitchFamily="50" charset="-128"/>
                        </a:rPr>
                        <a:t>情報セキュリティ白書</a:t>
                      </a:r>
                      <a:r>
                        <a:rPr kumimoji="1" lang="en-US" altLang="ja-JP" sz="500" b="0">
                          <a:solidFill>
                            <a:sysClr val="windowText" lastClr="000000"/>
                          </a:solidFill>
                          <a:latin typeface="メイリオ" panose="020B0604030504040204" pitchFamily="50" charset="-128"/>
                          <a:ea typeface="メイリオ" panose="020B0604030504040204" pitchFamily="50" charset="-128"/>
                        </a:rPr>
                        <a:t>2022</a:t>
                      </a:r>
                      <a:endParaRPr kumimoji="1" lang="ja-JP" altLang="en-US" sz="5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5"/>
                        </a:rPr>
                        <a:t>https://www.ipa.go.jp/publish/wp-security/sec-2022.html</a:t>
                      </a:r>
                      <a:endParaRPr kumimoji="1" lang="ja-JP" altLang="en-US"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r h="0">
                <a:tc>
                  <a:txBody>
                    <a:bodyPr/>
                    <a:lstStyle/>
                    <a:p>
                      <a:pPr marL="0" indent="0">
                        <a:buFont typeface="Arial" panose="020B0604020202020204" pitchFamily="34" charset="0"/>
                        <a:buNone/>
                      </a:pPr>
                      <a:r>
                        <a:rPr kumimoji="1" lang="ja-JP" altLang="en-US" sz="500" b="0">
                          <a:solidFill>
                            <a:sysClr val="windowText" lastClr="000000"/>
                          </a:solidFill>
                          <a:latin typeface="メイリオ" panose="020B0604030504040204" pitchFamily="50" charset="-128"/>
                          <a:ea typeface="メイリオ" panose="020B0604030504040204" pitchFamily="50" charset="-128"/>
                        </a:rPr>
                        <a:t>情報セキュリティ</a:t>
                      </a:r>
                      <a:r>
                        <a:rPr kumimoji="1" lang="en-US" altLang="ja-JP" sz="500" b="0">
                          <a:solidFill>
                            <a:sysClr val="windowText" lastClr="000000"/>
                          </a:solidFill>
                          <a:latin typeface="メイリオ" panose="020B0604030504040204" pitchFamily="50" charset="-128"/>
                          <a:ea typeface="メイリオ" panose="020B0604030504040204" pitchFamily="50" charset="-128"/>
                        </a:rPr>
                        <a:t>10</a:t>
                      </a:r>
                      <a:r>
                        <a:rPr kumimoji="1" lang="ja-JP" altLang="en-US" sz="500" b="0">
                          <a:solidFill>
                            <a:sysClr val="windowText" lastClr="000000"/>
                          </a:solidFill>
                          <a:latin typeface="メイリオ" panose="020B0604030504040204" pitchFamily="50" charset="-128"/>
                          <a:ea typeface="メイリオ" panose="020B0604030504040204" pitchFamily="50" charset="-128"/>
                        </a:rPr>
                        <a:t>大脅威 </a:t>
                      </a:r>
                      <a:r>
                        <a:rPr kumimoji="1" lang="en-US" altLang="ja-JP" sz="500" b="0">
                          <a:solidFill>
                            <a:sysClr val="windowText" lastClr="000000"/>
                          </a:solidFill>
                          <a:latin typeface="メイリオ" panose="020B0604030504040204" pitchFamily="50" charset="-128"/>
                          <a:ea typeface="メイリオ" panose="020B0604030504040204" pitchFamily="50" charset="-128"/>
                        </a:rPr>
                        <a:t>2023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indent="0">
                        <a:buFont typeface="Arial" panose="020B0604020202020204" pitchFamily="34" charset="0"/>
                        <a:buNone/>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6"/>
                        </a:rPr>
                        <a:t>https://www.ipa.go.jp/security/10threats/10threats2023.html</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00592438"/>
                  </a:ext>
                </a:extLst>
              </a:tr>
              <a:tr h="0">
                <a:tc>
                  <a:txBody>
                    <a:bodyPr/>
                    <a:lstStyle/>
                    <a:p>
                      <a:pPr marL="0" indent="0">
                        <a:buFont typeface="Arial" panose="020B0604020202020204" pitchFamily="34" charset="0"/>
                        <a:buNone/>
                      </a:pPr>
                      <a:r>
                        <a:rPr kumimoji="1" lang="ja-JP" altLang="en-US" sz="500" b="0">
                          <a:solidFill>
                            <a:sysClr val="windowText" lastClr="000000"/>
                          </a:solidFill>
                          <a:latin typeface="メイリオ" panose="020B0604030504040204" pitchFamily="50" charset="-128"/>
                          <a:ea typeface="メイリオ" panose="020B0604030504040204" pitchFamily="50" charset="-128"/>
                        </a:rPr>
                        <a:t>サイバー攻撃対応事例</a:t>
                      </a:r>
                      <a:endParaRPr kumimoji="1" lang="en-US" altLang="ja-JP" sz="5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indent="0">
                        <a:buFont typeface="Arial" panose="020B0604020202020204" pitchFamily="34" charset="0"/>
                        <a:buNone/>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7"/>
                        </a:rPr>
                        <a:t>https://security-portal.nisc.go.jp/dx/provinatack.html</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3646518"/>
                  </a:ext>
                </a:extLst>
              </a:tr>
              <a:tr h="0">
                <a:tc>
                  <a:txBody>
                    <a:bodyPr/>
                    <a:lstStyle/>
                    <a:p>
                      <a:pPr marL="0" indent="0">
                        <a:buFont typeface="Arial" panose="020B0604020202020204" pitchFamily="34" charset="0"/>
                        <a:buNone/>
                      </a:pPr>
                      <a:r>
                        <a:rPr kumimoji="1" lang="ja-JP" altLang="en-US" sz="500" b="0">
                          <a:solidFill>
                            <a:sysClr val="windowText" lastClr="000000"/>
                          </a:solidFill>
                          <a:latin typeface="メイリオ" panose="020B0604030504040204" pitchFamily="50" charset="-128"/>
                          <a:ea typeface="メイリオ" panose="020B0604030504040204" pitchFamily="50" charset="-128"/>
                        </a:rPr>
                        <a:t>リスク分析シート</a:t>
                      </a:r>
                      <a:endParaRPr kumimoji="1" lang="en-US" altLang="ja-JP" sz="5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indent="0">
                        <a:buFont typeface="Arial" panose="020B0604020202020204" pitchFamily="34" charset="0"/>
                        <a:buNone/>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8"/>
                        </a:rPr>
                        <a:t>https://www.ipa.go.jp/security/guide/sme/ug65p90000019cbk-att/000055518.xlsx</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55745257"/>
                  </a:ext>
                </a:extLst>
              </a:tr>
              <a:tr h="0">
                <a:tc>
                  <a:txBody>
                    <a:bodyPr/>
                    <a:lstStyle/>
                    <a:p>
                      <a:pPr marL="0" indent="0">
                        <a:buFont typeface="Arial" panose="020B0604020202020204" pitchFamily="34" charset="0"/>
                        <a:buNone/>
                      </a:pPr>
                      <a:r>
                        <a:rPr kumimoji="1" lang="ja-JP" altLang="en-US" sz="500" b="0">
                          <a:solidFill>
                            <a:sysClr val="windowText" lastClr="000000"/>
                          </a:solidFill>
                          <a:latin typeface="メイリオ" panose="020B0604030504040204" pitchFamily="50" charset="-128"/>
                          <a:ea typeface="メイリオ" panose="020B0604030504040204" pitchFamily="50" charset="-128"/>
                        </a:rPr>
                        <a:t>セキュリティ関連費用の可視化</a:t>
                      </a:r>
                      <a:endParaRPr kumimoji="1" lang="en-US" altLang="ja-JP" sz="5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indent="0">
                        <a:buFont typeface="Arial" panose="020B0604020202020204" pitchFamily="34" charset="0"/>
                        <a:buNone/>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9"/>
                        </a:rPr>
                        <a:t>https://www.ipa.go.jp/jinzai/ics/core_human_resource/final_project/2022/visualization-costs.html</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06370274"/>
                  </a:ext>
                </a:extLst>
              </a:tr>
              <a:tr h="0">
                <a:tc>
                  <a:txBody>
                    <a:bodyPr/>
                    <a:lstStyle/>
                    <a:p>
                      <a:pPr marL="0" indent="0">
                        <a:buFont typeface="Arial" panose="020B0604020202020204" pitchFamily="34" charset="0"/>
                        <a:buNone/>
                      </a:pPr>
                      <a:r>
                        <a:rPr kumimoji="1" lang="ja-JP" altLang="en-US" sz="500" b="0">
                          <a:solidFill>
                            <a:sysClr val="windowText" lastClr="000000"/>
                          </a:solidFill>
                          <a:latin typeface="メイリオ" panose="020B0604030504040204" pitchFamily="50" charset="-128"/>
                          <a:ea typeface="メイリオ" panose="020B0604030504040204" pitchFamily="50" charset="-128"/>
                        </a:rPr>
                        <a:t>中小企業の情報セキュリティ対策ガイドライン第</a:t>
                      </a:r>
                      <a:r>
                        <a:rPr kumimoji="1" lang="en-US" altLang="ja-JP" sz="500" b="0">
                          <a:solidFill>
                            <a:sysClr val="windowText" lastClr="000000"/>
                          </a:solidFill>
                          <a:latin typeface="メイリオ" panose="020B0604030504040204" pitchFamily="50" charset="-128"/>
                          <a:ea typeface="メイリオ" panose="020B0604030504040204" pitchFamily="50" charset="-128"/>
                        </a:rPr>
                        <a:t>3</a:t>
                      </a:r>
                      <a:r>
                        <a:rPr kumimoji="1" lang="ja-JP" altLang="en-US" sz="500" b="0">
                          <a:solidFill>
                            <a:sysClr val="windowText" lastClr="000000"/>
                          </a:solidFill>
                          <a:latin typeface="メイリオ" panose="020B0604030504040204" pitchFamily="50" charset="-128"/>
                          <a:ea typeface="メイリオ" panose="020B0604030504040204" pitchFamily="50" charset="-128"/>
                        </a:rPr>
                        <a:t>版</a:t>
                      </a:r>
                      <a:endParaRPr kumimoji="1" lang="en-US" altLang="ja-JP" sz="5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indent="0">
                        <a:buFont typeface="Arial" panose="020B0604020202020204" pitchFamily="34" charset="0"/>
                        <a:buNone/>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0"/>
                        </a:rPr>
                        <a:t>https://www.ipa.go.jp/security/guide/sme/about.html</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56928704"/>
                  </a:ext>
                </a:extLst>
              </a:tr>
              <a:tr h="0">
                <a:tc>
                  <a:txBody>
                    <a:bodyPr/>
                    <a:lstStyle/>
                    <a:p>
                      <a:pPr marL="0" indent="0">
                        <a:buFont typeface="Arial" panose="020B0604020202020204" pitchFamily="34" charset="0"/>
                        <a:buNone/>
                      </a:pPr>
                      <a:r>
                        <a:rPr kumimoji="1" lang="en-US" altLang="zh-TW" sz="500" b="0">
                          <a:solidFill>
                            <a:sysClr val="windowText" lastClr="000000"/>
                          </a:solidFill>
                          <a:latin typeface="メイリオ" panose="020B0604030504040204" pitchFamily="50" charset="-128"/>
                          <a:ea typeface="メイリオ" panose="020B0604030504040204" pitchFamily="50" charset="-128"/>
                        </a:rPr>
                        <a:t>ISMS</a:t>
                      </a:r>
                      <a:r>
                        <a:rPr kumimoji="1" lang="zh-TW" altLang="en-US" sz="500" b="0">
                          <a:solidFill>
                            <a:sysClr val="windowText" lastClr="000000"/>
                          </a:solidFill>
                          <a:latin typeface="メイリオ" panose="020B0604030504040204" pitchFamily="50" charset="-128"/>
                          <a:ea typeface="メイリオ" panose="020B0604030504040204" pitchFamily="50" charset="-128"/>
                        </a:rPr>
                        <a:t>適合性評価制度</a:t>
                      </a:r>
                      <a:endParaRPr kumimoji="1" lang="en-US" altLang="ja-JP" sz="5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indent="0">
                        <a:buFont typeface="Arial" panose="020B0604020202020204" pitchFamily="34" charset="0"/>
                        <a:buNone/>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1"/>
                        </a:rPr>
                        <a:t>https://isms.jp/isms.html</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27298597"/>
                  </a:ext>
                </a:extLst>
              </a:tr>
              <a:tr h="0">
                <a:tc>
                  <a:txBody>
                    <a:bodyPr/>
                    <a:lstStyle/>
                    <a:p>
                      <a:pPr marL="0" indent="0">
                        <a:buFont typeface="Arial" panose="020B0604020202020204" pitchFamily="34" charset="0"/>
                        <a:buNone/>
                      </a:pPr>
                      <a:r>
                        <a:rPr kumimoji="1" lang="ja-JP" altLang="en-US" sz="500" b="0">
                          <a:solidFill>
                            <a:sysClr val="windowText" lastClr="000000"/>
                          </a:solidFill>
                          <a:latin typeface="メイリオ" panose="020B0604030504040204" pitchFamily="50" charset="-128"/>
                          <a:ea typeface="メイリオ" panose="020B0604030504040204" pitchFamily="50" charset="-128"/>
                        </a:rPr>
                        <a:t>セキュリティ関連</a:t>
                      </a:r>
                      <a:r>
                        <a:rPr kumimoji="1" lang="en-US" altLang="ja-JP" sz="500" b="0">
                          <a:solidFill>
                            <a:sysClr val="windowText" lastClr="000000"/>
                          </a:solidFill>
                          <a:latin typeface="メイリオ" panose="020B0604030504040204" pitchFamily="50" charset="-128"/>
                          <a:ea typeface="メイリオ" panose="020B0604030504040204" pitchFamily="50" charset="-128"/>
                        </a:rPr>
                        <a:t>NIST</a:t>
                      </a:r>
                      <a:r>
                        <a:rPr kumimoji="1" lang="ja-JP" altLang="en-US" sz="500" b="0">
                          <a:solidFill>
                            <a:sysClr val="windowText" lastClr="000000"/>
                          </a:solidFill>
                          <a:latin typeface="メイリオ" panose="020B0604030504040204" pitchFamily="50" charset="-128"/>
                          <a:ea typeface="メイリオ" panose="020B0604030504040204" pitchFamily="50" charset="-128"/>
                        </a:rPr>
                        <a:t>文書について</a:t>
                      </a:r>
                      <a:endParaRPr kumimoji="1" lang="en-US" altLang="ja-JP" sz="5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indent="0">
                        <a:buFont typeface="Arial" panose="020B0604020202020204" pitchFamily="34" charset="0"/>
                        <a:buNone/>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2"/>
                        </a:rPr>
                        <a:t>https://www.ipa.go.jp/security/reports/oversea/nist/about.html</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17768715"/>
                  </a:ext>
                </a:extLst>
              </a:tr>
              <a:tr h="0">
                <a:tc>
                  <a:txBody>
                    <a:bodyPr/>
                    <a:lstStyle/>
                    <a:p>
                      <a:pPr marL="0" indent="0">
                        <a:buFont typeface="Arial" panose="020B0604020202020204" pitchFamily="34" charset="0"/>
                        <a:buNone/>
                      </a:pPr>
                      <a:r>
                        <a:rPr kumimoji="1" lang="ja-JP" altLang="en-US" sz="500" b="0">
                          <a:solidFill>
                            <a:sysClr val="windowText" lastClr="000000"/>
                          </a:solidFill>
                          <a:latin typeface="メイリオ" panose="020B0604030504040204" pitchFamily="50" charset="-128"/>
                          <a:ea typeface="メイリオ" panose="020B0604030504040204" pitchFamily="50" charset="-128"/>
                        </a:rPr>
                        <a:t>サイバー・フィジカル・セキュリティ対策フレームワーク（</a:t>
                      </a:r>
                      <a:r>
                        <a:rPr kumimoji="1" lang="en-US" altLang="ja-JP" sz="500" b="0">
                          <a:solidFill>
                            <a:sysClr val="windowText" lastClr="000000"/>
                          </a:solidFill>
                          <a:latin typeface="メイリオ" panose="020B0604030504040204" pitchFamily="50" charset="-128"/>
                          <a:ea typeface="メイリオ" panose="020B0604030504040204" pitchFamily="50" charset="-128"/>
                        </a:rPr>
                        <a:t>CPSF</a:t>
                      </a:r>
                      <a:r>
                        <a:rPr kumimoji="1" lang="ja-JP" altLang="en-US" sz="500" b="0">
                          <a:solidFill>
                            <a:sysClr val="windowText" lastClr="000000"/>
                          </a:solidFill>
                          <a:latin typeface="メイリオ" panose="020B0604030504040204" pitchFamily="50" charset="-128"/>
                          <a:ea typeface="メイリオ" panose="020B0604030504040204" pitchFamily="50" charset="-128"/>
                        </a:rPr>
                        <a:t>）</a:t>
                      </a:r>
                      <a:endParaRPr kumimoji="1" lang="en-US" altLang="ja-JP" sz="500" b="0">
                        <a:solidFill>
                          <a:sysClr val="windowText" lastClr="000000"/>
                        </a:solid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indent="0">
                        <a:buFont typeface="Arial" panose="020B0604020202020204" pitchFamily="34" charset="0"/>
                        <a:buNone/>
                      </a:pPr>
                      <a:r>
                        <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13"/>
                        </a:rPr>
                        <a:t>https://www.meti.go.jp/policy/netsecurity/wg1/wg1.html</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30617137"/>
                  </a:ext>
                </a:extLst>
              </a:tr>
              <a:tr h="0">
                <a:tc>
                  <a:txBody>
                    <a:bodyPr/>
                    <a:lstStyle/>
                    <a:p>
                      <a:pPr marL="0" indent="0">
                        <a:buFont typeface="Arial" panose="020B0604020202020204" pitchFamily="34" charset="0"/>
                        <a:buNone/>
                      </a:pPr>
                      <a:r>
                        <a:rPr kumimoji="1" lang="ja-JP" altLang="en-US" sz="500" b="0">
                          <a:solidFill>
                            <a:sysClr val="windowText" lastClr="000000"/>
                          </a:solidFill>
                          <a:latin typeface="メイリオ" panose="020B0604030504040204" pitchFamily="50" charset="-128"/>
                          <a:ea typeface="メイリオ" panose="020B0604030504040204" pitchFamily="50" charset="-128"/>
                        </a:rPr>
                        <a:t>セキュリティ関連知識の保管庫（ナレッジベース</a:t>
                      </a:r>
                      <a:r>
                        <a:rPr kumimoji="1" lang="en-US" altLang="ja-JP" sz="500" b="0">
                          <a:solidFill>
                            <a:sysClr val="windowText" lastClr="000000"/>
                          </a:solidFill>
                          <a:latin typeface="メイリオ" panose="020B0604030504040204" pitchFamily="50" charset="-128"/>
                          <a:ea typeface="メイリオ" panose="020B0604030504040204" pitchFamily="50" charset="-128"/>
                        </a:rPr>
                        <a:t>2023</a:t>
                      </a:r>
                      <a:r>
                        <a:rPr kumimoji="1" lang="ja-JP" altLang="en-US" sz="500" b="0">
                          <a:solidFill>
                            <a:sysClr val="windowText" lastClr="000000"/>
                          </a:solidFill>
                          <a:latin typeface="メイリオ" panose="020B0604030504040204" pitchFamily="50" charset="-128"/>
                          <a:ea typeface="メイリオ" panose="020B0604030504040204" pitchFamily="50" charset="-128"/>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pPr marL="0" indent="0">
                        <a:buFont typeface="Arial" panose="020B0604020202020204" pitchFamily="34" charset="0"/>
                        <a:buNone/>
                      </a:pPr>
                      <a:r>
                        <a:rPr kumimoji="1" lang="en-US" altLang="ja-JP" sz="500" b="0" i="0" u="sng" strike="noStrike" kern="1200" cap="none" spc="0" normalizeH="0" baseline="0" noProof="0">
                          <a:ln>
                            <a:noFill/>
                          </a:ln>
                          <a:solidFill>
                            <a:sysClr val="windowText" lastClr="000000"/>
                          </a:solidFill>
                          <a:effectLst/>
                          <a:uLnTx/>
                          <a:uFill>
                            <a:solidFill>
                              <a:prstClr val="white"/>
                            </a:solidFill>
                          </a:uFill>
                          <a:latin typeface="メイリオ" panose="020B0604030504040204" pitchFamily="50" charset="-128"/>
                          <a:ea typeface="メイリオ" panose="020B0604030504040204" pitchFamily="50" charset="-128"/>
                          <a:cs typeface="+mn-cs"/>
                          <a:hlinkClick r:id="rId14">
                            <a:extLst>
                              <a:ext uri="{A12FA001-AC4F-418D-AE19-62706E023703}">
                                <ahyp:hlinkClr xmlns:ahyp="http://schemas.microsoft.com/office/drawing/2018/hyperlinkcolor" val="tx"/>
                              </a:ext>
                            </a:extLst>
                          </a:hlinkClick>
                        </a:rPr>
                        <a:t>https://www.cybersecurity.metro.tokyo.lg.jp/security/KnowLedge/</a:t>
                      </a:r>
                      <a:endParaRPr kumimoji="1" lang="en-US" altLang="ja-JP" sz="5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50602030"/>
                  </a:ext>
                </a:extLst>
              </a:tr>
            </a:tbl>
          </a:graphicData>
        </a:graphic>
      </p:graphicFrame>
      <p:sp>
        <p:nvSpPr>
          <p:cNvPr id="5" name="スライド番号プレースホルダー 1">
            <a:extLst>
              <a:ext uri="{FF2B5EF4-FFF2-40B4-BE49-F238E27FC236}">
                <a16:creationId xmlns:a16="http://schemas.microsoft.com/office/drawing/2014/main" id="{9FB93387-B196-6416-FF08-1E94958CA6DB}"/>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13</a:t>
            </a:r>
          </a:p>
        </p:txBody>
      </p:sp>
      <p:sp>
        <p:nvSpPr>
          <p:cNvPr id="6" name="テキスト プレースホルダー 2">
            <a:extLst>
              <a:ext uri="{FF2B5EF4-FFF2-40B4-BE49-F238E27FC236}">
                <a16:creationId xmlns:a16="http://schemas.microsoft.com/office/drawing/2014/main" id="{902468B4-33BC-706E-F408-105590BD411D}"/>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5"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5" action="ppaction://hlinksldjump"/>
              </a:rPr>
              <a:t>3</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5"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5"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5" action="ppaction://hlinksldjump"/>
              </a:rPr>
              <a:t>サイバーセキュリティの基礎知識</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3-4.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サイバーセキュリティアプローチ方法</a:t>
            </a:r>
          </a:p>
        </p:txBody>
      </p:sp>
    </p:spTree>
    <p:extLst>
      <p:ext uri="{BB962C8B-B14F-4D97-AF65-F5344CB8AC3E}">
        <p14:creationId xmlns:p14="http://schemas.microsoft.com/office/powerpoint/2010/main" val="2080889590"/>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a:extLst>
              <a:ext uri="{FF2B5EF4-FFF2-40B4-BE49-F238E27FC236}">
                <a16:creationId xmlns:a16="http://schemas.microsoft.com/office/drawing/2014/main" id="{B9F65588-6865-A9BF-F9FD-A1E782650EAD}"/>
              </a:ext>
            </a:extLst>
          </p:cNvPr>
          <p:cNvSpPr txBox="1"/>
          <p:nvPr/>
        </p:nvSpPr>
        <p:spPr>
          <a:xfrm>
            <a:off x="622800" y="1736549"/>
            <a:ext cx="5612400"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プレースホルダー 3">
            <a:extLst>
              <a:ext uri="{FF2B5EF4-FFF2-40B4-BE49-F238E27FC236}">
                <a16:creationId xmlns:a16="http://schemas.microsoft.com/office/drawing/2014/main" id="{D5E877C1-A24A-3311-B994-D3C66E659565}"/>
              </a:ext>
            </a:extLst>
          </p:cNvPr>
          <p:cNvSpPr txBox="1">
            <a:spLocks/>
          </p:cNvSpPr>
          <p:nvPr/>
        </p:nvSpPr>
        <p:spPr>
          <a:xfrm>
            <a:off x="622800" y="14400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3</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．リスク分析・リスク対応の実施（添付</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B</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の活用）</a:t>
            </a:r>
          </a:p>
        </p:txBody>
      </p:sp>
      <p:sp>
        <p:nvSpPr>
          <p:cNvPr id="5" name="テキスト ボックス 4">
            <a:extLst>
              <a:ext uri="{FF2B5EF4-FFF2-40B4-BE49-F238E27FC236}">
                <a16:creationId xmlns:a16="http://schemas.microsoft.com/office/drawing/2014/main" id="{043019FD-C5B6-6E51-8A23-FD7875BDE848}"/>
              </a:ext>
            </a:extLst>
          </p:cNvPr>
          <p:cNvSpPr txBox="1"/>
          <p:nvPr/>
        </p:nvSpPr>
        <p:spPr>
          <a:xfrm>
            <a:off x="622800" y="1728000"/>
            <a:ext cx="5612400" cy="15465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想定されるセキュリティインシデントおよび事業被害レベルの設定にて実施した内容を踏まえ、添付</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B</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では、抽出したセキュリティインシデントに対して、当該インシデントの発生を助長、あるいは発生したインシデントの被害を拡大させる可能性がある脅威および典型的な脆弱性を整理します。脆弱性を</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6</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つの構成要素で捉えることで、バリュークリエイションプロセスにおけるリスク源の洗い出しが可能となります。また、リスク分析を実施する際に、検討するリスク源の抽出および過不足のチェックなどに活用できます。添付</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B</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では、対応するセキュリティ対策要件が整理されており、リスク対応として回避、低減、移転、保有のうち、低減を実施する場合は、これらを参照することで対策要件の選択が可能になります。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6" name="表 10">
            <a:extLst>
              <a:ext uri="{FF2B5EF4-FFF2-40B4-BE49-F238E27FC236}">
                <a16:creationId xmlns:a16="http://schemas.microsoft.com/office/drawing/2014/main" id="{F56CDD13-E829-EF8F-A85E-66649116B8FA}"/>
              </a:ext>
            </a:extLst>
          </p:cNvPr>
          <p:cNvGraphicFramePr>
            <a:graphicFrameLocks noGrp="1"/>
          </p:cNvGraphicFramePr>
          <p:nvPr>
            <p:extLst>
              <p:ext uri="{D42A27DB-BD31-4B8C-83A1-F6EECF244321}">
                <p14:modId xmlns:p14="http://schemas.microsoft.com/office/powerpoint/2010/main" val="1335750518"/>
              </p:ext>
            </p:extLst>
          </p:nvPr>
        </p:nvGraphicFramePr>
        <p:xfrm>
          <a:off x="622800" y="3418487"/>
          <a:ext cx="5612397" cy="2260994"/>
        </p:xfrm>
        <a:graphic>
          <a:graphicData uri="http://schemas.openxmlformats.org/drawingml/2006/table">
            <a:tbl>
              <a:tblPr firstRow="1" bandRow="1">
                <a:tableStyleId>{5C22544A-7EE6-4342-B048-85BDC9FD1C3A}</a:tableStyleId>
              </a:tblPr>
              <a:tblGrid>
                <a:gridCol w="951999">
                  <a:extLst>
                    <a:ext uri="{9D8B030D-6E8A-4147-A177-3AD203B41FA5}">
                      <a16:colId xmlns:a16="http://schemas.microsoft.com/office/drawing/2014/main" val="544038321"/>
                    </a:ext>
                  </a:extLst>
                </a:gridCol>
                <a:gridCol w="863600">
                  <a:extLst>
                    <a:ext uri="{9D8B030D-6E8A-4147-A177-3AD203B41FA5}">
                      <a16:colId xmlns:a16="http://schemas.microsoft.com/office/drawing/2014/main" val="1165903805"/>
                    </a:ext>
                  </a:extLst>
                </a:gridCol>
                <a:gridCol w="702251">
                  <a:extLst>
                    <a:ext uri="{9D8B030D-6E8A-4147-A177-3AD203B41FA5}">
                      <a16:colId xmlns:a16="http://schemas.microsoft.com/office/drawing/2014/main" val="1466187418"/>
                    </a:ext>
                  </a:extLst>
                </a:gridCol>
                <a:gridCol w="558800">
                  <a:extLst>
                    <a:ext uri="{9D8B030D-6E8A-4147-A177-3AD203B41FA5}">
                      <a16:colId xmlns:a16="http://schemas.microsoft.com/office/drawing/2014/main" val="2522285604"/>
                    </a:ext>
                  </a:extLst>
                </a:gridCol>
                <a:gridCol w="774700">
                  <a:extLst>
                    <a:ext uri="{9D8B030D-6E8A-4147-A177-3AD203B41FA5}">
                      <a16:colId xmlns:a16="http://schemas.microsoft.com/office/drawing/2014/main" val="1779455204"/>
                    </a:ext>
                  </a:extLst>
                </a:gridCol>
                <a:gridCol w="990600">
                  <a:extLst>
                    <a:ext uri="{9D8B030D-6E8A-4147-A177-3AD203B41FA5}">
                      <a16:colId xmlns:a16="http://schemas.microsoft.com/office/drawing/2014/main" val="2729107016"/>
                    </a:ext>
                  </a:extLst>
                </a:gridCol>
                <a:gridCol w="770447">
                  <a:extLst>
                    <a:ext uri="{9D8B030D-6E8A-4147-A177-3AD203B41FA5}">
                      <a16:colId xmlns:a16="http://schemas.microsoft.com/office/drawing/2014/main" val="1001887687"/>
                    </a:ext>
                  </a:extLst>
                </a:gridCol>
              </a:tblGrid>
              <a:tr h="311020">
                <a:tc rowSpan="2">
                  <a:txBody>
                    <a:bodyPr/>
                    <a:lstStyle/>
                    <a:p>
                      <a:pPr algn="ctr"/>
                      <a:r>
                        <a:rPr kumimoji="1" lang="ja-JP" altLang="en-US" sz="1050" b="1">
                          <a:solidFill>
                            <a:schemeClr val="bg1"/>
                          </a:solidFill>
                        </a:rPr>
                        <a:t>機能</a:t>
                      </a:r>
                    </a:p>
                  </a:txBody>
                  <a:tcPr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rowSpan="2">
                  <a:txBody>
                    <a:bodyPr/>
                    <a:lstStyle/>
                    <a:p>
                      <a:pPr algn="ctr"/>
                      <a:r>
                        <a:rPr kumimoji="1" lang="ja-JP" altLang="en-US" sz="1050" b="1">
                          <a:solidFill>
                            <a:schemeClr val="bg1"/>
                          </a:solidFill>
                        </a:rPr>
                        <a:t>想定されるセキュリティインシデント</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gridSpan="3">
                  <a:txBody>
                    <a:bodyPr/>
                    <a:lstStyle/>
                    <a:p>
                      <a:pPr algn="ctr"/>
                      <a:r>
                        <a:rPr kumimoji="1" lang="ja-JP" altLang="en-US" sz="1050" b="1">
                          <a:solidFill>
                            <a:schemeClr val="bg1"/>
                          </a:solidFill>
                        </a:rPr>
                        <a:t>リスク源</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hMerge="1">
                  <a:txBody>
                    <a:bodyPr/>
                    <a:lstStyle/>
                    <a:p>
                      <a:endParaRPr kumimoji="1" lang="ja-JP" altLang="en-US" sz="1050"/>
                    </a:p>
                  </a:txBody>
                  <a:tcPr>
                    <a:solidFill>
                      <a:schemeClr val="accent1">
                        <a:lumMod val="75000"/>
                      </a:schemeClr>
                    </a:solidFill>
                  </a:tcPr>
                </a:tc>
                <a:tc hMerge="1">
                  <a:txBody>
                    <a:bodyPr/>
                    <a:lstStyle/>
                    <a:p>
                      <a:endParaRPr kumimoji="1" lang="ja-JP" altLang="en-US" sz="1050"/>
                    </a:p>
                  </a:txBody>
                  <a:tcPr>
                    <a:solidFill>
                      <a:schemeClr val="accent1">
                        <a:lumMod val="75000"/>
                      </a:schemeClr>
                    </a:solidFill>
                  </a:tcPr>
                </a:tc>
                <a:tc rowSpan="2">
                  <a:txBody>
                    <a:bodyPr/>
                    <a:lstStyle/>
                    <a:p>
                      <a:pPr algn="ctr"/>
                      <a:r>
                        <a:rPr kumimoji="1" lang="ja-JP" altLang="en-US" sz="1050" b="1">
                          <a:solidFill>
                            <a:schemeClr val="bg1"/>
                          </a:solidFill>
                        </a:rPr>
                        <a:t>対策要件</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rowSpan="2">
                  <a:txBody>
                    <a:bodyPr/>
                    <a:lstStyle/>
                    <a:p>
                      <a:pPr algn="ctr"/>
                      <a:r>
                        <a:rPr kumimoji="1" lang="ja-JP" altLang="en-US" sz="1050" b="1">
                          <a:solidFill>
                            <a:schemeClr val="bg1"/>
                          </a:solidFill>
                        </a:rPr>
                        <a:t>対策要件</a:t>
                      </a:r>
                      <a:r>
                        <a:rPr kumimoji="1" lang="en-US" altLang="ja-JP" sz="1050" b="1">
                          <a:solidFill>
                            <a:schemeClr val="bg1"/>
                          </a:solidFill>
                        </a:rPr>
                        <a:t>ID</a:t>
                      </a:r>
                      <a:endParaRPr kumimoji="1" lang="ja-JP" altLang="en-US" sz="1050" b="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4272703471"/>
                  </a:ext>
                </a:extLst>
              </a:tr>
              <a:tr h="377170">
                <a:tc vMerge="1">
                  <a:txBody>
                    <a:bodyPr/>
                    <a:lstStyle/>
                    <a:p>
                      <a:endParaRPr kumimoji="1" lang="ja-JP" altLang="en-US" sz="1050"/>
                    </a:p>
                  </a:txBody>
                  <a:tcPr>
                    <a:solidFill>
                      <a:schemeClr val="accent1">
                        <a:lumMod val="75000"/>
                      </a:schemeClr>
                    </a:solidFill>
                  </a:tcPr>
                </a:tc>
                <a:tc vMerge="1">
                  <a:txBody>
                    <a:bodyPr/>
                    <a:lstStyle/>
                    <a:p>
                      <a:endParaRPr kumimoji="1" lang="ja-JP" altLang="en-US" sz="1050"/>
                    </a:p>
                  </a:txBody>
                  <a:tcPr>
                    <a:solidFill>
                      <a:schemeClr val="accent1">
                        <a:lumMod val="75000"/>
                      </a:schemeClr>
                    </a:solidFill>
                  </a:tcPr>
                </a:tc>
                <a:tc>
                  <a:txBody>
                    <a:bodyPr/>
                    <a:lstStyle/>
                    <a:p>
                      <a:pPr algn="ctr"/>
                      <a:r>
                        <a:rPr kumimoji="1" lang="ja-JP" altLang="en-US" sz="1050" b="1">
                          <a:solidFill>
                            <a:schemeClr val="bg1"/>
                          </a:solidFill>
                        </a:rPr>
                        <a:t>脅威</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kumimoji="1" lang="ja-JP" altLang="en-US" sz="1050" b="1">
                          <a:solidFill>
                            <a:schemeClr val="bg1"/>
                          </a:solidFill>
                        </a:rPr>
                        <a:t>脆弱性</a:t>
                      </a:r>
                      <a:r>
                        <a:rPr kumimoji="1" lang="en-US" altLang="ja-JP" sz="1050" b="1">
                          <a:solidFill>
                            <a:schemeClr val="bg1"/>
                          </a:solidFill>
                        </a:rPr>
                        <a:t>ID</a:t>
                      </a:r>
                      <a:endParaRPr kumimoji="1" lang="ja-JP" altLang="en-US" sz="1050" b="1">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kumimoji="1" lang="ja-JP" altLang="en-US" sz="1050" b="1">
                          <a:solidFill>
                            <a:schemeClr val="bg1"/>
                          </a:solidFill>
                        </a:rPr>
                        <a:t>脆弱性</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vMerge="1">
                  <a:txBody>
                    <a:bodyPr/>
                    <a:lstStyle/>
                    <a:p>
                      <a:endParaRPr kumimoji="1" lang="ja-JP" altLang="en-US" sz="1050"/>
                    </a:p>
                  </a:txBody>
                  <a:tcPr>
                    <a:solidFill>
                      <a:schemeClr val="accent1">
                        <a:lumMod val="75000"/>
                      </a:schemeClr>
                    </a:solidFill>
                  </a:tcPr>
                </a:tc>
                <a:tc vMerge="1">
                  <a:txBody>
                    <a:bodyPr/>
                    <a:lstStyle/>
                    <a:p>
                      <a:endParaRPr kumimoji="1" lang="ja-JP" altLang="en-US" sz="1050"/>
                    </a:p>
                  </a:txBody>
                  <a:tcPr>
                    <a:solidFill>
                      <a:schemeClr val="accent1">
                        <a:lumMod val="75000"/>
                      </a:schemeClr>
                    </a:solidFill>
                  </a:tcPr>
                </a:tc>
                <a:extLst>
                  <a:ext uri="{0D108BD9-81ED-4DB2-BD59-A6C34878D82A}">
                    <a16:rowId xmlns:a16="http://schemas.microsoft.com/office/drawing/2014/main" val="2943169734"/>
                  </a:ext>
                </a:extLst>
              </a:tr>
              <a:tr h="1529474">
                <a:tc>
                  <a:txBody>
                    <a:bodyPr/>
                    <a:lstStyle/>
                    <a:p>
                      <a:r>
                        <a:rPr kumimoji="1" lang="ja-JP" altLang="en-US" sz="900">
                          <a:latin typeface="+mn-ea"/>
                          <a:ea typeface="+mn-ea"/>
                        </a:rPr>
                        <a:t>下記すべてに関わる</a:t>
                      </a:r>
                      <a:endParaRPr kumimoji="1" lang="en-US" altLang="ja-JP" sz="900">
                        <a:latin typeface="+mn-ea"/>
                        <a:ea typeface="+mn-ea"/>
                      </a:endParaRPr>
                    </a:p>
                    <a:p>
                      <a:pPr marL="0" indent="0">
                        <a:buFont typeface="Arial" panose="020B0604020202020204" pitchFamily="34" charset="0"/>
                        <a:buNone/>
                      </a:pPr>
                      <a:r>
                        <a:rPr kumimoji="1" lang="en-US" altLang="ja-JP" sz="900">
                          <a:latin typeface="+mn-ea"/>
                          <a:ea typeface="+mn-ea"/>
                        </a:rPr>
                        <a:t>• </a:t>
                      </a:r>
                      <a:r>
                        <a:rPr kumimoji="1" lang="ja-JP" altLang="en-US" sz="900">
                          <a:latin typeface="+mn-ea"/>
                          <a:ea typeface="+mn-ea"/>
                        </a:rPr>
                        <a:t>データを加工・分析する機能</a:t>
                      </a:r>
                      <a:endParaRPr kumimoji="1" lang="en-US" altLang="ja-JP" sz="900">
                        <a:latin typeface="+mn-ea"/>
                        <a:ea typeface="+mn-ea"/>
                      </a:endParaRPr>
                    </a:p>
                    <a:p>
                      <a:pPr marL="0" indent="0">
                        <a:buFont typeface="Arial" panose="020B0604020202020204" pitchFamily="34" charset="0"/>
                        <a:buNone/>
                      </a:pPr>
                      <a:r>
                        <a:rPr kumimoji="1" lang="en-US" altLang="ja-JP" sz="900">
                          <a:latin typeface="+mn-ea"/>
                          <a:ea typeface="+mn-ea"/>
                        </a:rPr>
                        <a:t>• </a:t>
                      </a:r>
                      <a:r>
                        <a:rPr kumimoji="1" lang="ja-JP" altLang="en-US" sz="900">
                          <a:latin typeface="+mn-ea"/>
                          <a:ea typeface="+mn-ea"/>
                        </a:rPr>
                        <a:t>データを保管する機能</a:t>
                      </a:r>
                      <a:endParaRPr kumimoji="1" lang="en-US" altLang="ja-JP" sz="900">
                        <a:latin typeface="+mn-ea"/>
                        <a:ea typeface="+mn-ea"/>
                      </a:endParaRPr>
                    </a:p>
                    <a:p>
                      <a:pPr marL="0" indent="0">
                        <a:buFont typeface="Arial" panose="020B0604020202020204" pitchFamily="34" charset="0"/>
                        <a:buNone/>
                      </a:pPr>
                      <a:r>
                        <a:rPr kumimoji="1" lang="en-US" altLang="ja-JP" sz="900">
                          <a:latin typeface="+mn-ea"/>
                          <a:ea typeface="+mn-ea"/>
                        </a:rPr>
                        <a:t>• </a:t>
                      </a:r>
                      <a:r>
                        <a:rPr kumimoji="1" lang="ja-JP" altLang="en-US" sz="900">
                          <a:latin typeface="+mn-ea"/>
                          <a:ea typeface="+mn-ea"/>
                        </a:rPr>
                        <a:t>データを送受信する機能</a:t>
                      </a:r>
                      <a:endParaRPr kumimoji="1" lang="en-US" altLang="ja-JP" sz="900">
                        <a:latin typeface="+mn-ea"/>
                        <a:ea typeface="+mn-ea"/>
                      </a:endParaRPr>
                    </a:p>
                  </a:txBody>
                  <a:tcPr>
                    <a:lnL w="12700" cap="flat" cmpd="sng" algn="ctr">
                      <a:solidFill>
                        <a:schemeClr val="tx1"/>
                      </a:solid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900" dirty="0">
                          <a:latin typeface="+mn-ea"/>
                          <a:ea typeface="+mn-ea"/>
                        </a:rPr>
                        <a:t>サービス拒否攻撃により、関係する他組織における自組織のデータを取扱うシステムが停止する</a:t>
                      </a:r>
                    </a:p>
                  </a:txBody>
                  <a:tcP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900">
                          <a:latin typeface="+mn-ea"/>
                          <a:ea typeface="+mn-ea"/>
                        </a:rPr>
                        <a:t>システムを構成するサーバなどの電算機器、通信機器などに対する</a:t>
                      </a:r>
                      <a:r>
                        <a:rPr kumimoji="1" lang="en-US" altLang="ja-JP" sz="900">
                          <a:latin typeface="+mn-ea"/>
                          <a:ea typeface="+mn-ea"/>
                        </a:rPr>
                        <a:t>DDoS</a:t>
                      </a:r>
                      <a:r>
                        <a:rPr kumimoji="1" lang="ja-JP" altLang="en-US" sz="900">
                          <a:latin typeface="+mn-ea"/>
                          <a:ea typeface="+mn-ea"/>
                        </a:rPr>
                        <a:t>攻撃</a:t>
                      </a:r>
                    </a:p>
                  </a:txBody>
                  <a:tcP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900">
                          <a:latin typeface="+mn-ea"/>
                          <a:ea typeface="+mn-ea"/>
                        </a:rPr>
                        <a:t>L3_3_b_ORG</a:t>
                      </a:r>
                      <a:endParaRPr kumimoji="1" lang="ja-JP" altLang="en-US" sz="900">
                        <a:latin typeface="+mn-ea"/>
                        <a:ea typeface="+mn-ea"/>
                      </a:endParaRPr>
                    </a:p>
                  </a:txBody>
                  <a:tcP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900" b="1">
                          <a:solidFill>
                            <a:srgbClr val="FF0000"/>
                          </a:solidFill>
                          <a:latin typeface="+mn-ea"/>
                          <a:ea typeface="+mn-ea"/>
                        </a:rPr>
                        <a:t>[</a:t>
                      </a:r>
                      <a:r>
                        <a:rPr kumimoji="1" lang="ja-JP" altLang="en-US" sz="900" b="1">
                          <a:solidFill>
                            <a:srgbClr val="FF0000"/>
                          </a:solidFill>
                          <a:latin typeface="+mn-ea"/>
                          <a:ea typeface="+mn-ea"/>
                        </a:rPr>
                        <a:t>ソシキ</a:t>
                      </a:r>
                      <a:r>
                        <a:rPr kumimoji="1" lang="en-US" altLang="ja-JP" sz="900" b="1">
                          <a:solidFill>
                            <a:srgbClr val="FF0000"/>
                          </a:solidFill>
                          <a:latin typeface="+mn-ea"/>
                          <a:ea typeface="+mn-ea"/>
                        </a:rPr>
                        <a:t>]</a:t>
                      </a:r>
                    </a:p>
                    <a:p>
                      <a:r>
                        <a:rPr kumimoji="1" lang="ja-JP" altLang="en-US" sz="900">
                          <a:solidFill>
                            <a:schemeClr val="tx1"/>
                          </a:solidFill>
                          <a:latin typeface="+mn-ea"/>
                          <a:ea typeface="+mn-ea"/>
                        </a:rPr>
                        <a:t>データの収集先、加工・分析などの依頼先の組織の信頼を契約前、契約後に確認していない</a:t>
                      </a:r>
                    </a:p>
                  </a:txBody>
                  <a:tcP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900">
                          <a:latin typeface="+mn-ea"/>
                          <a:ea typeface="+mn-ea"/>
                        </a:rPr>
                        <a:t>サービスやシステムの運用において、サービスマネジメントを効率的、効果的に運営管理するサービスサプライヤーを選定する</a:t>
                      </a:r>
                    </a:p>
                  </a:txBody>
                  <a:tcP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900" dirty="0">
                          <a:latin typeface="+mn-ea"/>
                          <a:ea typeface="+mn-ea"/>
                        </a:rPr>
                        <a:t>CPS.SC-2</a:t>
                      </a:r>
                      <a:endParaRPr kumimoji="1" lang="ja-JP" altLang="en-US" sz="900" dirty="0">
                        <a:latin typeface="+mn-ea"/>
                        <a:ea typeface="+mn-ea"/>
                      </a:endParaRPr>
                    </a:p>
                  </a:txBody>
                  <a:tcPr>
                    <a:lnR w="12700"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45750980"/>
                  </a:ext>
                </a:extLst>
              </a:tr>
            </a:tbl>
          </a:graphicData>
        </a:graphic>
      </p:graphicFrame>
      <p:sp>
        <p:nvSpPr>
          <p:cNvPr id="7" name="正方形/長方形 6">
            <a:extLst>
              <a:ext uri="{FF2B5EF4-FFF2-40B4-BE49-F238E27FC236}">
                <a16:creationId xmlns:a16="http://schemas.microsoft.com/office/drawing/2014/main" id="{EB0E7879-95CF-6F19-D3EB-6490EEF8B382}"/>
              </a:ext>
            </a:extLst>
          </p:cNvPr>
          <p:cNvSpPr/>
          <p:nvPr/>
        </p:nvSpPr>
        <p:spPr>
          <a:xfrm>
            <a:off x="2425699" y="3403375"/>
            <a:ext cx="2044700" cy="2260994"/>
          </a:xfrm>
          <a:prstGeom prst="rect">
            <a:avLst/>
          </a:prstGeom>
          <a:noFill/>
          <a:ln w="38100">
            <a:solidFill>
              <a:srgbClr val="FF0000"/>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正方形/長方形 7">
            <a:extLst>
              <a:ext uri="{FF2B5EF4-FFF2-40B4-BE49-F238E27FC236}">
                <a16:creationId xmlns:a16="http://schemas.microsoft.com/office/drawing/2014/main" id="{C74F88AE-D9FE-F1E9-E246-16E07553FD5C}"/>
              </a:ext>
            </a:extLst>
          </p:cNvPr>
          <p:cNvSpPr/>
          <p:nvPr/>
        </p:nvSpPr>
        <p:spPr>
          <a:xfrm>
            <a:off x="4470399" y="3403375"/>
            <a:ext cx="1761047" cy="2260994"/>
          </a:xfrm>
          <a:prstGeom prst="rect">
            <a:avLst/>
          </a:prstGeom>
          <a:noFill/>
          <a:ln w="38100">
            <a:solidFill>
              <a:srgbClr val="FF0000"/>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9" name="直線矢印コネクタ 8">
            <a:extLst>
              <a:ext uri="{FF2B5EF4-FFF2-40B4-BE49-F238E27FC236}">
                <a16:creationId xmlns:a16="http://schemas.microsoft.com/office/drawing/2014/main" id="{72ED4E21-D129-6249-A398-9D200FF1507F}"/>
              </a:ext>
            </a:extLst>
          </p:cNvPr>
          <p:cNvCxnSpPr>
            <a:cxnSpLocks/>
          </p:cNvCxnSpPr>
          <p:nvPr/>
        </p:nvCxnSpPr>
        <p:spPr>
          <a:xfrm flipV="1">
            <a:off x="3289878" y="4304726"/>
            <a:ext cx="475671" cy="1432986"/>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0" name="正方形/長方形 9">
            <a:extLst>
              <a:ext uri="{FF2B5EF4-FFF2-40B4-BE49-F238E27FC236}">
                <a16:creationId xmlns:a16="http://schemas.microsoft.com/office/drawing/2014/main" id="{54E0A0E6-37E4-B390-CF20-816F537D4C4D}"/>
              </a:ext>
            </a:extLst>
          </p:cNvPr>
          <p:cNvSpPr/>
          <p:nvPr/>
        </p:nvSpPr>
        <p:spPr>
          <a:xfrm>
            <a:off x="1423367" y="5679481"/>
            <a:ext cx="2447924" cy="351872"/>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FF0000"/>
                </a:solidFill>
                <a:effectLst/>
                <a:uLnTx/>
                <a:uFillTx/>
                <a:latin typeface="メイリオ"/>
                <a:ea typeface="メイリオ"/>
                <a:cs typeface="+mn-cs"/>
              </a:rPr>
              <a:t>脆弱性は、</a:t>
            </a:r>
            <a:r>
              <a:rPr kumimoji="1" lang="en-US" altLang="ja-JP" sz="900" b="1" i="0" u="none" strike="noStrike" kern="1200" cap="none" spc="0" normalizeH="0" baseline="0" noProof="0">
                <a:ln>
                  <a:noFill/>
                </a:ln>
                <a:solidFill>
                  <a:srgbClr val="FF0000"/>
                </a:solidFill>
                <a:effectLst/>
                <a:uLnTx/>
                <a:uFillTx/>
                <a:latin typeface="メイリオ"/>
                <a:ea typeface="メイリオ"/>
                <a:cs typeface="+mn-cs"/>
              </a:rPr>
              <a:t>6</a:t>
            </a:r>
            <a:r>
              <a:rPr kumimoji="1" lang="ja-JP" altLang="en-US" sz="900" b="1" i="0" u="none" strike="noStrike" kern="1200" cap="none" spc="0" normalizeH="0" baseline="0" noProof="0">
                <a:ln>
                  <a:noFill/>
                </a:ln>
                <a:solidFill>
                  <a:srgbClr val="FF0000"/>
                </a:solidFill>
                <a:effectLst/>
                <a:uLnTx/>
                <a:uFillTx/>
                <a:latin typeface="メイリオ"/>
                <a:ea typeface="メイリオ"/>
                <a:cs typeface="+mn-cs"/>
              </a:rPr>
              <a:t>つの構成要素別に記載。</a:t>
            </a:r>
          </a:p>
        </p:txBody>
      </p:sp>
      <p:cxnSp>
        <p:nvCxnSpPr>
          <p:cNvPr id="11" name="直線矢印コネクタ 10">
            <a:extLst>
              <a:ext uri="{FF2B5EF4-FFF2-40B4-BE49-F238E27FC236}">
                <a16:creationId xmlns:a16="http://schemas.microsoft.com/office/drawing/2014/main" id="{BF85FB98-DB41-1E9A-97C4-C675051FF9C5}"/>
              </a:ext>
            </a:extLst>
          </p:cNvPr>
          <p:cNvCxnSpPr>
            <a:cxnSpLocks/>
          </p:cNvCxnSpPr>
          <p:nvPr/>
        </p:nvCxnSpPr>
        <p:spPr>
          <a:xfrm flipV="1">
            <a:off x="5349601" y="4324943"/>
            <a:ext cx="276498" cy="1464498"/>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2" name="正方形/長方形 11">
            <a:extLst>
              <a:ext uri="{FF2B5EF4-FFF2-40B4-BE49-F238E27FC236}">
                <a16:creationId xmlns:a16="http://schemas.microsoft.com/office/drawing/2014/main" id="{F6802C57-140F-FEDB-CE7E-82AE0CA178C4}"/>
              </a:ext>
            </a:extLst>
          </p:cNvPr>
          <p:cNvSpPr/>
          <p:nvPr/>
        </p:nvSpPr>
        <p:spPr>
          <a:xfrm>
            <a:off x="3742277" y="5721566"/>
            <a:ext cx="2713547" cy="351872"/>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FF0000"/>
                </a:solidFill>
                <a:effectLst/>
                <a:uLnTx/>
                <a:uFillTx/>
                <a:latin typeface="メイリオ"/>
                <a:ea typeface="メイリオ"/>
                <a:cs typeface="+mn-cs"/>
              </a:rPr>
              <a:t>対策要件</a:t>
            </a:r>
            <a:r>
              <a:rPr kumimoji="1" lang="en-US" altLang="ja-JP" sz="900" b="1" i="0" u="none" strike="noStrike" kern="1200" cap="none" spc="0" normalizeH="0" baseline="0" noProof="0">
                <a:ln>
                  <a:noFill/>
                </a:ln>
                <a:solidFill>
                  <a:srgbClr val="FF0000"/>
                </a:solidFill>
                <a:effectLst/>
                <a:uLnTx/>
                <a:uFillTx/>
                <a:latin typeface="メイリオ"/>
                <a:ea typeface="メイリオ"/>
                <a:cs typeface="+mn-cs"/>
              </a:rPr>
              <a:t>ID</a:t>
            </a:r>
            <a:r>
              <a:rPr kumimoji="1" lang="ja-JP" altLang="en-US" sz="900" b="1" i="0" u="none" strike="noStrike" kern="1200" cap="none" spc="0" normalizeH="0" baseline="0" noProof="0">
                <a:ln>
                  <a:noFill/>
                </a:ln>
                <a:solidFill>
                  <a:srgbClr val="FF0000"/>
                </a:solidFill>
                <a:effectLst/>
                <a:uLnTx/>
                <a:uFillTx/>
                <a:latin typeface="メイリオ"/>
                <a:ea typeface="メイリオ"/>
                <a:cs typeface="+mn-cs"/>
              </a:rPr>
              <a:t>で添付</a:t>
            </a:r>
            <a:r>
              <a:rPr kumimoji="1" lang="en-US" altLang="ja-JP" sz="900" b="1" i="0" u="none" strike="noStrike" kern="1200" cap="none" spc="0" normalizeH="0" baseline="0" noProof="0">
                <a:ln>
                  <a:noFill/>
                </a:ln>
                <a:solidFill>
                  <a:srgbClr val="FF0000"/>
                </a:solidFill>
                <a:effectLst/>
                <a:uLnTx/>
                <a:uFillTx/>
                <a:latin typeface="メイリオ"/>
                <a:ea typeface="メイリオ"/>
                <a:cs typeface="+mn-cs"/>
              </a:rPr>
              <a:t>C</a:t>
            </a:r>
            <a:r>
              <a:rPr kumimoji="1" lang="ja-JP" altLang="en-US" sz="900" b="1" i="0" u="none" strike="noStrike" kern="1200" cap="none" spc="0" normalizeH="0" baseline="0" noProof="0">
                <a:ln>
                  <a:noFill/>
                </a:ln>
                <a:solidFill>
                  <a:srgbClr val="FF0000"/>
                </a:solidFill>
                <a:effectLst/>
                <a:uLnTx/>
                <a:uFillTx/>
                <a:latin typeface="メイリオ"/>
                <a:ea typeface="メイリオ"/>
                <a:cs typeface="+mn-cs"/>
              </a:rPr>
              <a:t>の詳細な対策例を参照可能。</a:t>
            </a:r>
          </a:p>
        </p:txBody>
      </p:sp>
      <p:graphicFrame>
        <p:nvGraphicFramePr>
          <p:cNvPr id="13" name="表 8">
            <a:extLst>
              <a:ext uri="{FF2B5EF4-FFF2-40B4-BE49-F238E27FC236}">
                <a16:creationId xmlns:a16="http://schemas.microsoft.com/office/drawing/2014/main" id="{839FC27A-2B4A-E273-9F59-692F8720D69F}"/>
              </a:ext>
            </a:extLst>
          </p:cNvPr>
          <p:cNvGraphicFramePr>
            <a:graphicFrameLocks noGrp="1"/>
          </p:cNvGraphicFramePr>
          <p:nvPr/>
        </p:nvGraphicFramePr>
        <p:xfrm>
          <a:off x="622800" y="6304622"/>
          <a:ext cx="5627413" cy="2682240"/>
        </p:xfrm>
        <a:graphic>
          <a:graphicData uri="http://schemas.openxmlformats.org/drawingml/2006/table">
            <a:tbl>
              <a:tblPr firstRow="1" bandRow="1">
                <a:tableStyleId>{7DF18680-E054-41AD-8BC1-D1AEF772440D}</a:tableStyleId>
              </a:tblPr>
              <a:tblGrid>
                <a:gridCol w="1227006">
                  <a:extLst>
                    <a:ext uri="{9D8B030D-6E8A-4147-A177-3AD203B41FA5}">
                      <a16:colId xmlns:a16="http://schemas.microsoft.com/office/drawing/2014/main" val="1382305429"/>
                    </a:ext>
                  </a:extLst>
                </a:gridCol>
                <a:gridCol w="4400407">
                  <a:extLst>
                    <a:ext uri="{9D8B030D-6E8A-4147-A177-3AD203B41FA5}">
                      <a16:colId xmlns:a16="http://schemas.microsoft.com/office/drawing/2014/main" val="2218190910"/>
                    </a:ext>
                  </a:extLst>
                </a:gridCol>
              </a:tblGrid>
              <a:tr h="335280">
                <a:tc>
                  <a:txBody>
                    <a:bodyPr/>
                    <a:lstStyle/>
                    <a:p>
                      <a:pPr algn="l"/>
                      <a:r>
                        <a:rPr kumimoji="1" lang="ja-JP" altLang="en-US" sz="800" b="1">
                          <a:solidFill>
                            <a:schemeClr val="bg1"/>
                          </a:solidFill>
                        </a:rPr>
                        <a:t>機能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latin typeface="+mn-ea"/>
                          <a:ea typeface="+mn-ea"/>
                        </a:rPr>
                        <a:t>各層の機能に対する悪影響のイメージの表で整理した</a:t>
                      </a:r>
                      <a:r>
                        <a:rPr kumimoji="1" lang="en-US" altLang="ja-JP" sz="800" b="0">
                          <a:solidFill>
                            <a:schemeClr val="tx1"/>
                          </a:solidFill>
                          <a:latin typeface="+mn-ea"/>
                          <a:ea typeface="+mn-ea"/>
                        </a:rPr>
                        <a:t>3</a:t>
                      </a:r>
                      <a:r>
                        <a:rPr kumimoji="1" lang="ja-JP" altLang="en-US" sz="800" b="0">
                          <a:solidFill>
                            <a:schemeClr val="tx1"/>
                          </a:solidFill>
                          <a:latin typeface="+mn-ea"/>
                          <a:ea typeface="+mn-ea"/>
                        </a:rPr>
                        <a:t>層構造モデルにおける各層の機能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71717994"/>
                  </a:ext>
                </a:extLst>
              </a:tr>
              <a:tr h="335280">
                <a:tc>
                  <a:txBody>
                    <a:bodyPr/>
                    <a:lstStyle/>
                    <a:p>
                      <a:pPr algn="l"/>
                      <a:r>
                        <a:rPr kumimoji="1" lang="ja-JP" altLang="en-US" sz="800" b="1">
                          <a:solidFill>
                            <a:schemeClr val="bg1"/>
                          </a:solidFill>
                        </a:rPr>
                        <a:t>想定されるセキュリティインシデント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latin typeface="+mn-ea"/>
                          <a:ea typeface="+mn-ea"/>
                        </a:rPr>
                        <a:t>想定されるセキュリティインシデントの設定の表で整理した「機能」に記載した各層の機能を侵害する可能性のあるセキュリティインシデント</a:t>
                      </a:r>
                      <a:endParaRPr kumimoji="1" lang="en-US" altLang="ja-JP" sz="80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50886308"/>
                  </a:ext>
                </a:extLst>
              </a:tr>
              <a:tr h="335280">
                <a:tc>
                  <a:txBody>
                    <a:bodyPr/>
                    <a:lstStyle/>
                    <a:p>
                      <a:pPr algn="l"/>
                      <a:r>
                        <a:rPr kumimoji="1" lang="ja-JP" altLang="en-US" sz="800" b="1">
                          <a:solidFill>
                            <a:schemeClr val="bg1"/>
                          </a:solidFill>
                        </a:rPr>
                        <a:t>リスク源</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800" b="0">
                          <a:solidFill>
                            <a:schemeClr val="tx1"/>
                          </a:solidFill>
                        </a:rPr>
                        <a:t>それ自体または他との組み合わせにより、リスクを生じさせる力を潜在的にもっている要素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05859213"/>
                  </a:ext>
                </a:extLst>
              </a:tr>
              <a:tr h="335280">
                <a:tc>
                  <a:txBody>
                    <a:bodyPr/>
                    <a:lstStyle/>
                    <a:p>
                      <a:pPr algn="l"/>
                      <a:r>
                        <a:rPr kumimoji="1" lang="ja-JP" altLang="en-US" sz="800" b="1">
                          <a:solidFill>
                            <a:schemeClr val="bg1"/>
                          </a:solidFill>
                        </a:rPr>
                        <a:t>脅威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800" b="0">
                          <a:solidFill>
                            <a:schemeClr val="tx1"/>
                          </a:solidFill>
                        </a:rPr>
                        <a:t>システムまたは組織に損害を与える可能性がある望ましくないインシデントの潜在的な原因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85648370"/>
                  </a:ext>
                </a:extLst>
              </a:tr>
              <a:tr h="335280">
                <a:tc>
                  <a:txBody>
                    <a:bodyPr/>
                    <a:lstStyle/>
                    <a:p>
                      <a:pPr algn="l"/>
                      <a:r>
                        <a:rPr kumimoji="1" lang="ja-JP" altLang="en-US" sz="800" b="1">
                          <a:solidFill>
                            <a:schemeClr val="bg1"/>
                          </a:solidFill>
                        </a:rPr>
                        <a:t>脆弱性</a:t>
                      </a:r>
                      <a:r>
                        <a:rPr kumimoji="1" lang="en-US" altLang="ja-JP" sz="800" b="1">
                          <a:solidFill>
                            <a:schemeClr val="bg1"/>
                          </a:solidFill>
                        </a:rPr>
                        <a:t>ID</a:t>
                      </a:r>
                      <a:endParaRPr kumimoji="1" lang="ja-JP" altLang="en-US" sz="80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a:solidFill>
                            <a:schemeClr val="tx1"/>
                          </a:solidFill>
                        </a:rPr>
                        <a:t>添付</a:t>
                      </a:r>
                      <a:r>
                        <a:rPr kumimoji="1" lang="en-US" altLang="ja-JP" sz="800" b="0">
                          <a:solidFill>
                            <a:schemeClr val="tx1"/>
                          </a:solidFill>
                        </a:rPr>
                        <a:t>B</a:t>
                      </a:r>
                      <a:r>
                        <a:rPr kumimoji="1" lang="ja-JP" altLang="en-US" sz="800" b="0">
                          <a:solidFill>
                            <a:schemeClr val="tx1"/>
                          </a:solidFill>
                        </a:rPr>
                        <a:t>の固有の識別子（</a:t>
                      </a:r>
                      <a:r>
                        <a:rPr kumimoji="1" lang="en-US" altLang="ja-JP" sz="800" b="0">
                          <a:solidFill>
                            <a:schemeClr val="tx1"/>
                          </a:solidFill>
                        </a:rPr>
                        <a:t>ID</a:t>
                      </a:r>
                      <a:r>
                        <a:rPr kumimoji="1" lang="ja-JP" altLang="en-US" sz="800" b="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0705482"/>
                  </a:ext>
                </a:extLst>
              </a:tr>
              <a:tr h="335280">
                <a:tc>
                  <a:txBody>
                    <a:bodyPr/>
                    <a:lstStyle/>
                    <a:p>
                      <a:pPr algn="l"/>
                      <a:r>
                        <a:rPr kumimoji="1" lang="ja-JP" altLang="en-US" sz="800" b="1">
                          <a:solidFill>
                            <a:schemeClr val="bg1"/>
                          </a:solidFill>
                        </a:rPr>
                        <a:t>脆弱性</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800" b="0">
                          <a:solidFill>
                            <a:schemeClr val="tx1"/>
                          </a:solidFill>
                        </a:rPr>
                        <a:t>脅威によって付け込まれる可能性のある、資産または管理策の弱点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71790315"/>
                  </a:ext>
                </a:extLst>
              </a:tr>
              <a:tr h="335280">
                <a:tc>
                  <a:txBody>
                    <a:bodyPr/>
                    <a:lstStyle/>
                    <a:p>
                      <a:pPr algn="l"/>
                      <a:r>
                        <a:rPr kumimoji="1" lang="ja-JP" altLang="en-US" sz="800" b="1">
                          <a:solidFill>
                            <a:schemeClr val="bg1"/>
                          </a:solidFill>
                        </a:rPr>
                        <a:t>対策要件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800" b="0">
                          <a:solidFill>
                            <a:schemeClr val="tx1"/>
                          </a:solidFill>
                        </a:rPr>
                        <a:t>対応策となる見込みの高い要件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05173996"/>
                  </a:ext>
                </a:extLst>
              </a:tr>
              <a:tr h="335280">
                <a:tc>
                  <a:txBody>
                    <a:bodyPr/>
                    <a:lstStyle/>
                    <a:p>
                      <a:pPr algn="l"/>
                      <a:r>
                        <a:rPr kumimoji="1" lang="ja-JP" altLang="en-US" sz="800" b="1">
                          <a:solidFill>
                            <a:schemeClr val="bg1"/>
                          </a:solidFill>
                        </a:rPr>
                        <a:t>対策要件</a:t>
                      </a:r>
                      <a:r>
                        <a:rPr kumimoji="1" lang="en-US" altLang="ja-JP" sz="800" b="1">
                          <a:solidFill>
                            <a:schemeClr val="bg1"/>
                          </a:solidFill>
                        </a:rPr>
                        <a:t>ID</a:t>
                      </a:r>
                      <a:endParaRPr kumimoji="1" lang="ja-JP" altLang="en-US" sz="80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800" b="0">
                          <a:solidFill>
                            <a:schemeClr val="tx1"/>
                          </a:solidFill>
                        </a:rPr>
                        <a:t>添付</a:t>
                      </a:r>
                      <a:r>
                        <a:rPr kumimoji="1" lang="en-US" altLang="ja-JP" sz="800" b="0">
                          <a:solidFill>
                            <a:schemeClr val="tx1"/>
                          </a:solidFill>
                        </a:rPr>
                        <a:t>B</a:t>
                      </a:r>
                      <a:r>
                        <a:rPr kumimoji="1" lang="ja-JP" altLang="en-US" sz="800" b="0">
                          <a:solidFill>
                            <a:schemeClr val="tx1"/>
                          </a:solidFill>
                        </a:rPr>
                        <a:t>の固有の識別子（</a:t>
                      </a:r>
                      <a:r>
                        <a:rPr kumimoji="1" lang="en-US" altLang="ja-JP" sz="800" b="0">
                          <a:solidFill>
                            <a:schemeClr val="tx1"/>
                          </a:solidFill>
                        </a:rPr>
                        <a:t>ID</a:t>
                      </a:r>
                      <a:r>
                        <a:rPr kumimoji="1" lang="ja-JP" altLang="en-US" sz="800" b="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87368731"/>
                  </a:ext>
                </a:extLst>
              </a:tr>
            </a:tbl>
          </a:graphicData>
        </a:graphic>
      </p:graphicFrame>
      <p:sp>
        <p:nvSpPr>
          <p:cNvPr id="14" name="テキスト ボックス 13">
            <a:extLst>
              <a:ext uri="{FF2B5EF4-FFF2-40B4-BE49-F238E27FC236}">
                <a16:creationId xmlns:a16="http://schemas.microsoft.com/office/drawing/2014/main" id="{B35776FC-BB70-CBFE-36BA-FCA8DA973077}"/>
              </a:ext>
            </a:extLst>
          </p:cNvPr>
          <p:cNvSpPr txBox="1"/>
          <p:nvPr/>
        </p:nvSpPr>
        <p:spPr>
          <a:xfrm>
            <a:off x="1330129" y="5950471"/>
            <a:ext cx="4197737"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経済産業省「サイバー・フィジカル・セキュリティ対策フレームワーク</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Ver.1.0</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の概要</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8" name="スライド番号プレースホルダー 5">
            <a:extLst>
              <a:ext uri="{FF2B5EF4-FFF2-40B4-BE49-F238E27FC236}">
                <a16:creationId xmlns:a16="http://schemas.microsoft.com/office/drawing/2014/main" id="{411E6BF1-C6A2-C81D-3138-F5DD71C7A271}"/>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410</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1" name="テキスト プレースホルダー 1">
            <a:extLst>
              <a:ext uri="{FF2B5EF4-FFF2-40B4-BE49-F238E27FC236}">
                <a16:creationId xmlns:a16="http://schemas.microsoft.com/office/drawing/2014/main" id="{533C3C2C-C9E1-1918-FED4-537A6D90EF70}"/>
              </a:ext>
            </a:extLst>
          </p:cNvPr>
          <p:cNvSpPr>
            <a:spLocks noGrp="1"/>
          </p:cNvSpPr>
          <p:nvPr>
            <p:ph type="body" sz="quarter" idx="32"/>
          </p:nvPr>
        </p:nvSpPr>
        <p:spPr>
          <a:xfrm>
            <a:off x="622800" y="774648"/>
            <a:ext cx="5612400" cy="381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u="sng">
                <a:solidFill>
                  <a:schemeClr val="tx1"/>
                </a:solidFill>
                <a:uFill>
                  <a:solidFill>
                    <a:schemeClr val="bg1"/>
                  </a:solidFill>
                </a:uFill>
                <a:hlinkClick r:id="rId2" action="ppaction://hlinksldjump"/>
              </a:rPr>
              <a:t>4. </a:t>
            </a:r>
            <a:r>
              <a:rPr kumimoji="1" lang="en-US" altLang="ja-JP" sz="1100" u="sng">
                <a:solidFill>
                  <a:schemeClr val="tx1"/>
                </a:solidFill>
                <a:uFill>
                  <a:solidFill>
                    <a:schemeClr val="bg1"/>
                  </a:solidFill>
                </a:uFill>
                <a:hlinkClick r:id="rId2" action="ppaction://hlinksldjump"/>
              </a:rPr>
              <a:t>CPSF</a:t>
            </a:r>
            <a:r>
              <a:rPr kumimoji="1" lang="ja-JP" altLang="en-US" sz="1100" u="sng">
                <a:solidFill>
                  <a:schemeClr val="tx1"/>
                </a:solidFill>
                <a:uFill>
                  <a:solidFill>
                    <a:schemeClr val="bg1"/>
                  </a:solidFill>
                </a:uFill>
                <a:hlinkClick r:id="rId2" action="ppaction://hlinksldjump"/>
              </a:rPr>
              <a:t>（サイバー・フィジカル・セキュリティ対策フレームワーク）参考資料</a:t>
            </a:r>
            <a:endParaRPr kumimoji="1" lang="ja-JP" altLang="en-US" sz="1100" u="sng">
              <a:solidFill>
                <a:schemeClr val="tx1"/>
              </a:solidFill>
              <a:uFill>
                <a:solidFill>
                  <a:schemeClr val="bg1"/>
                </a:solidFill>
              </a:uFill>
            </a:endParaRPr>
          </a:p>
        </p:txBody>
      </p:sp>
    </p:spTree>
    <p:extLst>
      <p:ext uri="{BB962C8B-B14F-4D97-AF65-F5344CB8AC3E}">
        <p14:creationId xmlns:p14="http://schemas.microsoft.com/office/powerpoint/2010/main" val="2673294330"/>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プレースホルダー 3">
            <a:extLst>
              <a:ext uri="{FF2B5EF4-FFF2-40B4-BE49-F238E27FC236}">
                <a16:creationId xmlns:a16="http://schemas.microsoft.com/office/drawing/2014/main" id="{BC7C5B6C-CDB5-B326-576F-071147C3A806}"/>
              </a:ext>
            </a:extLst>
          </p:cNvPr>
          <p:cNvSpPr txBox="1">
            <a:spLocks/>
          </p:cNvSpPr>
          <p:nvPr/>
        </p:nvSpPr>
        <p:spPr>
          <a:xfrm>
            <a:off x="622800" y="1724352"/>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4</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．対策要件および対策例集を活用したリスク対応</a:t>
            </a:r>
          </a:p>
        </p:txBody>
      </p:sp>
      <p:sp>
        <p:nvSpPr>
          <p:cNvPr id="9" name="テキスト ボックス 8">
            <a:extLst>
              <a:ext uri="{FF2B5EF4-FFF2-40B4-BE49-F238E27FC236}">
                <a16:creationId xmlns:a16="http://schemas.microsoft.com/office/drawing/2014/main" id="{ED8FA48D-0D3A-A7A3-B2FF-BD6639F18682}"/>
              </a:ext>
            </a:extLst>
          </p:cNvPr>
          <p:cNvSpPr txBox="1"/>
          <p:nvPr/>
        </p:nvSpPr>
        <p:spPr>
          <a:xfrm>
            <a:off x="622800" y="1991080"/>
            <a:ext cx="5612400" cy="90024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添付</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C</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では、添付</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B</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で示した対策要件に対して、</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CSF</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を参考にカテゴリ分けを行い整理します。各対策要件に対して、具体的な対策例を記載します。 </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リスクアセスメントの結果に応じて、第</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Ⅲ</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部に記載された対策要件および、添付</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C</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に記載されたセキュリティ対策例を実装し、リスクマネジメントプロセスを適切に実施することで、自組織のセキュリティマネジメントが改善されます。</a:t>
            </a:r>
          </a:p>
        </p:txBody>
      </p:sp>
      <p:graphicFrame>
        <p:nvGraphicFramePr>
          <p:cNvPr id="10" name="表 10">
            <a:extLst>
              <a:ext uri="{FF2B5EF4-FFF2-40B4-BE49-F238E27FC236}">
                <a16:creationId xmlns:a16="http://schemas.microsoft.com/office/drawing/2014/main" id="{76D0F06E-89B3-041F-D6B0-171D5DEEF0E9}"/>
              </a:ext>
            </a:extLst>
          </p:cNvPr>
          <p:cNvGraphicFramePr>
            <a:graphicFrameLocks noGrp="1"/>
          </p:cNvGraphicFramePr>
          <p:nvPr/>
        </p:nvGraphicFramePr>
        <p:xfrm>
          <a:off x="622800" y="3376657"/>
          <a:ext cx="5612396" cy="2282521"/>
        </p:xfrm>
        <a:graphic>
          <a:graphicData uri="http://schemas.openxmlformats.org/drawingml/2006/table">
            <a:tbl>
              <a:tblPr firstRow="1" bandRow="1">
                <a:tableStyleId>{5C22544A-7EE6-4342-B048-85BDC9FD1C3A}</a:tableStyleId>
              </a:tblPr>
              <a:tblGrid>
                <a:gridCol w="765253">
                  <a:extLst>
                    <a:ext uri="{9D8B030D-6E8A-4147-A177-3AD203B41FA5}">
                      <a16:colId xmlns:a16="http://schemas.microsoft.com/office/drawing/2014/main" val="544038321"/>
                    </a:ext>
                  </a:extLst>
                </a:gridCol>
                <a:gridCol w="476250">
                  <a:extLst>
                    <a:ext uri="{9D8B030D-6E8A-4147-A177-3AD203B41FA5}">
                      <a16:colId xmlns:a16="http://schemas.microsoft.com/office/drawing/2014/main" val="1165903805"/>
                    </a:ext>
                  </a:extLst>
                </a:gridCol>
                <a:gridCol w="938641">
                  <a:extLst>
                    <a:ext uri="{9D8B030D-6E8A-4147-A177-3AD203B41FA5}">
                      <a16:colId xmlns:a16="http://schemas.microsoft.com/office/drawing/2014/main" val="1466187418"/>
                    </a:ext>
                  </a:extLst>
                </a:gridCol>
                <a:gridCol w="1054100">
                  <a:extLst>
                    <a:ext uri="{9D8B030D-6E8A-4147-A177-3AD203B41FA5}">
                      <a16:colId xmlns:a16="http://schemas.microsoft.com/office/drawing/2014/main" val="2522285604"/>
                    </a:ext>
                  </a:extLst>
                </a:gridCol>
                <a:gridCol w="533400">
                  <a:extLst>
                    <a:ext uri="{9D8B030D-6E8A-4147-A177-3AD203B41FA5}">
                      <a16:colId xmlns:a16="http://schemas.microsoft.com/office/drawing/2014/main" val="1779455204"/>
                    </a:ext>
                  </a:extLst>
                </a:gridCol>
                <a:gridCol w="591709">
                  <a:extLst>
                    <a:ext uri="{9D8B030D-6E8A-4147-A177-3AD203B41FA5}">
                      <a16:colId xmlns:a16="http://schemas.microsoft.com/office/drawing/2014/main" val="2729107016"/>
                    </a:ext>
                  </a:extLst>
                </a:gridCol>
                <a:gridCol w="575594">
                  <a:extLst>
                    <a:ext uri="{9D8B030D-6E8A-4147-A177-3AD203B41FA5}">
                      <a16:colId xmlns:a16="http://schemas.microsoft.com/office/drawing/2014/main" val="1001887687"/>
                    </a:ext>
                  </a:extLst>
                </a:gridCol>
                <a:gridCol w="677449">
                  <a:extLst>
                    <a:ext uri="{9D8B030D-6E8A-4147-A177-3AD203B41FA5}">
                      <a16:colId xmlns:a16="http://schemas.microsoft.com/office/drawing/2014/main" val="2119551004"/>
                    </a:ext>
                  </a:extLst>
                </a:gridCol>
              </a:tblGrid>
              <a:tr h="814577">
                <a:tc>
                  <a:txBody>
                    <a:bodyPr/>
                    <a:lstStyle/>
                    <a:p>
                      <a:pPr algn="ctr"/>
                      <a:r>
                        <a:rPr kumimoji="1" lang="ja-JP" altLang="en-US" sz="900"/>
                        <a:t>対策要件</a:t>
                      </a:r>
                      <a:r>
                        <a:rPr kumimoji="1" lang="en-US" altLang="ja-JP" sz="900"/>
                        <a:t>ID</a:t>
                      </a:r>
                      <a:endParaRPr kumimoji="1" lang="ja-JP" altLang="en-US" sz="9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kumimoji="1" lang="ja-JP" altLang="en-US" sz="900"/>
                        <a:t>対策要件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kumimoji="1" lang="ja-JP" altLang="en-US" sz="900" b="1">
                          <a:solidFill>
                            <a:schemeClr val="bg1"/>
                          </a:solidFill>
                        </a:rPr>
                        <a:t>対応する脆弱性</a:t>
                      </a:r>
                      <a:r>
                        <a:rPr kumimoji="1" lang="en-US" altLang="ja-JP" sz="900" b="1">
                          <a:solidFill>
                            <a:schemeClr val="bg1"/>
                          </a:solidFill>
                        </a:rPr>
                        <a:t>ID</a:t>
                      </a:r>
                      <a:endParaRPr kumimoji="1" lang="ja-JP" altLang="en-US" sz="90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kumimoji="1" lang="ja-JP" altLang="en-US" sz="900" b="1">
                          <a:solidFill>
                            <a:schemeClr val="bg1"/>
                          </a:solidFill>
                        </a:rPr>
                        <a:t>対策例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kumimoji="1" lang="ja-JP" altLang="en-US" sz="900" b="1">
                          <a:solidFill>
                            <a:schemeClr val="bg1"/>
                          </a:solidFill>
                        </a:rPr>
                        <a:t>対策例を実行する主体</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kumimoji="1" lang="en-US" altLang="ja-JP" sz="900"/>
                        <a:t>NIST SP800-171</a:t>
                      </a:r>
                      <a:endParaRPr kumimoji="1" lang="ja-JP" altLang="en-US" sz="9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kumimoji="1" lang="en-US" altLang="ja-JP" sz="900"/>
                        <a:t>NIST SP800-53</a:t>
                      </a:r>
                      <a:endParaRPr kumimoji="1" lang="ja-JP" altLang="en-US" sz="9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kumimoji="1" lang="en-US" altLang="ja-JP" sz="900"/>
                        <a:t>ISO/IEC 27001 </a:t>
                      </a:r>
                      <a:r>
                        <a:rPr kumimoji="1" lang="ja-JP" altLang="en-US" sz="900"/>
                        <a:t>付属書</a:t>
                      </a:r>
                      <a:r>
                        <a:rPr kumimoji="1" lang="en-US" altLang="ja-JP" sz="900"/>
                        <a:t>A</a:t>
                      </a:r>
                      <a:endParaRPr kumimoji="1" lang="ja-JP" altLang="en-US" sz="9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943169734"/>
                  </a:ext>
                </a:extLst>
              </a:tr>
              <a:tr h="431691">
                <a:tc rowSpan="3">
                  <a:txBody>
                    <a:bodyPr/>
                    <a:lstStyle/>
                    <a:p>
                      <a:r>
                        <a:rPr kumimoji="1" lang="en-US" altLang="ja-JP" sz="900">
                          <a:latin typeface="+mn-ea"/>
                          <a:ea typeface="+mn-ea"/>
                        </a:rPr>
                        <a:t>CPS.AM-1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r>
                        <a:rPr kumimoji="1" lang="en-US" altLang="ja-JP" sz="900">
                          <a:latin typeface="+mn-ea"/>
                          <a:ea typeface="+mn-ea"/>
                        </a:rPr>
                        <a:t>…</a:t>
                      </a:r>
                      <a:endParaRPr kumimoji="1" lang="ja-JP" altLang="en-US" sz="9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r>
                        <a:rPr kumimoji="1" lang="en-US" altLang="ja-JP" sz="900">
                          <a:latin typeface="+mn-ea"/>
                          <a:ea typeface="+mn-ea"/>
                        </a:rPr>
                        <a:t>L1_1_a_COM</a:t>
                      </a:r>
                    </a:p>
                    <a:p>
                      <a:r>
                        <a:rPr kumimoji="1" lang="en-US" altLang="ja-JP" sz="900">
                          <a:latin typeface="+mn-ea"/>
                          <a:ea typeface="+mn-ea"/>
                        </a:rPr>
                        <a:t>L1_1_b_COM</a:t>
                      </a:r>
                    </a:p>
                    <a:p>
                      <a:r>
                        <a:rPr kumimoji="1" lang="en-US" altLang="ja-JP" sz="900">
                          <a:latin typeface="+mn-ea"/>
                          <a:ea typeface="+mn-ea"/>
                        </a:rPr>
                        <a:t>L1_1_c_COM</a:t>
                      </a:r>
                    </a:p>
                    <a:p>
                      <a:r>
                        <a:rPr kumimoji="1" lang="en-US" altLang="ja-JP" sz="900">
                          <a:latin typeface="+mn-ea"/>
                          <a:ea typeface="+mn-ea"/>
                        </a:rPr>
                        <a:t>L2_1_a_ORG</a:t>
                      </a:r>
                    </a:p>
                    <a:p>
                      <a:r>
                        <a:rPr kumimoji="1" lang="en-US" altLang="ja-JP" sz="900">
                          <a:latin typeface="+mn-ea"/>
                          <a:ea typeface="+mn-ea"/>
                        </a:rPr>
                        <a:t>L2_3_b_ORG</a:t>
                      </a:r>
                      <a:endParaRPr kumimoji="1" lang="ja-JP" altLang="en-US" sz="9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en-US" altLang="ja-JP" sz="900">
                          <a:latin typeface="+mn-ea"/>
                          <a:ea typeface="+mn-ea"/>
                        </a:rPr>
                        <a:t>&lt;H-Advanced&gt;</a:t>
                      </a:r>
                      <a:endParaRPr kumimoji="1" lang="ja-JP" altLang="en-US" sz="9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en-US" altLang="ja-JP" sz="900">
                          <a:solidFill>
                            <a:schemeClr val="tx1"/>
                          </a:solidFill>
                          <a:latin typeface="+mn-ea"/>
                          <a:ea typeface="+mn-ea"/>
                        </a:rPr>
                        <a:t>O/S</a:t>
                      </a:r>
                      <a:endParaRPr kumimoji="1" lang="ja-JP" altLang="en-US" sz="90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900">
                          <a:latin typeface="+mn-ea"/>
                          <a:ea typeface="+mn-ea"/>
                        </a:rPr>
                        <a:t>〇</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900">
                          <a:latin typeface="+mn-ea"/>
                          <a:ea typeface="+mn-ea"/>
                        </a:rPr>
                        <a:t>〇</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900">
                          <a:latin typeface="+mn-ea"/>
                          <a:ea typeface="+mn-ea"/>
                        </a:rPr>
                        <a:t>ー</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45750980"/>
                  </a:ext>
                </a:extLst>
              </a:tr>
              <a:tr h="604562">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r>
                        <a:rPr kumimoji="1" lang="en-US" altLang="ja-JP" sz="900">
                          <a:latin typeface="+mn-ea"/>
                          <a:ea typeface="+mn-ea"/>
                        </a:rPr>
                        <a:t>&lt;Advanced&gt;</a:t>
                      </a:r>
                      <a:endParaRPr kumimoji="1" lang="ja-JP" altLang="en-US" sz="9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en-US" altLang="ja-JP" sz="900">
                          <a:solidFill>
                            <a:schemeClr val="tx1"/>
                          </a:solidFill>
                          <a:latin typeface="+mn-ea"/>
                          <a:ea typeface="+mn-ea"/>
                        </a:rPr>
                        <a:t>O/S</a:t>
                      </a:r>
                      <a:endParaRPr kumimoji="1" lang="ja-JP" altLang="en-US" sz="90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r>
                        <a:rPr kumimoji="1" lang="ja-JP" altLang="en-US" sz="900">
                          <a:latin typeface="+mn-ea"/>
                          <a:ea typeface="+mn-ea"/>
                        </a:rPr>
                        <a:t>〇</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r>
                        <a:rPr kumimoji="1" lang="ja-JP" altLang="en-US" sz="900">
                          <a:latin typeface="+mn-ea"/>
                          <a:ea typeface="+mn-ea"/>
                        </a:rPr>
                        <a:t>〇</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r>
                        <a:rPr kumimoji="1" lang="ja-JP" altLang="en-US" sz="900">
                          <a:latin typeface="+mn-ea"/>
                          <a:ea typeface="+mn-ea"/>
                        </a:rPr>
                        <a:t>〇</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15104438"/>
                  </a:ext>
                </a:extLst>
              </a:tr>
              <a:tr h="431691">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r>
                        <a:rPr kumimoji="1" lang="en-US" altLang="ja-JP" sz="900">
                          <a:latin typeface="+mn-ea"/>
                          <a:ea typeface="+mn-ea"/>
                        </a:rPr>
                        <a:t>&lt;Basic&gt;</a:t>
                      </a:r>
                      <a:endParaRPr kumimoji="1" lang="ja-JP" altLang="en-US" sz="9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en-US" altLang="ja-JP" sz="900">
                          <a:solidFill>
                            <a:schemeClr val="tx1"/>
                          </a:solidFill>
                          <a:latin typeface="+mn-ea"/>
                          <a:ea typeface="+mn-ea"/>
                        </a:rPr>
                        <a:t>O</a:t>
                      </a:r>
                      <a:endParaRPr kumimoji="1" lang="ja-JP" altLang="en-US" sz="90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900">
                        <a:latin typeface="+mn-ea"/>
                        <a:ea typeface="+mn-ea"/>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a:latin typeface="+mn-ea"/>
                        <a:ea typeface="+mn-ea"/>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a:latin typeface="+mn-ea"/>
                        <a:ea typeface="+mn-ea"/>
                      </a:endParaRPr>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75422062"/>
                  </a:ext>
                </a:extLst>
              </a:tr>
            </a:tbl>
          </a:graphicData>
        </a:graphic>
      </p:graphicFrame>
      <p:sp>
        <p:nvSpPr>
          <p:cNvPr id="11" name="正方形/長方形 10">
            <a:extLst>
              <a:ext uri="{FF2B5EF4-FFF2-40B4-BE49-F238E27FC236}">
                <a16:creationId xmlns:a16="http://schemas.microsoft.com/office/drawing/2014/main" id="{EED94983-6F67-5322-7F4E-4669C8C06F41}"/>
              </a:ext>
            </a:extLst>
          </p:cNvPr>
          <p:cNvSpPr/>
          <p:nvPr/>
        </p:nvSpPr>
        <p:spPr>
          <a:xfrm>
            <a:off x="3820103" y="3377128"/>
            <a:ext cx="577850" cy="2288481"/>
          </a:xfrm>
          <a:prstGeom prst="rect">
            <a:avLst/>
          </a:prstGeom>
          <a:noFill/>
          <a:ln w="38100">
            <a:solidFill>
              <a:srgbClr val="FF0000"/>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正方形/長方形 11">
            <a:extLst>
              <a:ext uri="{FF2B5EF4-FFF2-40B4-BE49-F238E27FC236}">
                <a16:creationId xmlns:a16="http://schemas.microsoft.com/office/drawing/2014/main" id="{BAB45195-FD79-37B5-ABDB-60C605704BD1}"/>
              </a:ext>
            </a:extLst>
          </p:cNvPr>
          <p:cNvSpPr/>
          <p:nvPr/>
        </p:nvSpPr>
        <p:spPr>
          <a:xfrm>
            <a:off x="4411222" y="3376657"/>
            <a:ext cx="1823974" cy="2288952"/>
          </a:xfrm>
          <a:prstGeom prst="rect">
            <a:avLst/>
          </a:prstGeom>
          <a:noFill/>
          <a:ln w="38100">
            <a:solidFill>
              <a:srgbClr val="FF0000"/>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13" name="直線矢印コネクタ 12">
            <a:extLst>
              <a:ext uri="{FF2B5EF4-FFF2-40B4-BE49-F238E27FC236}">
                <a16:creationId xmlns:a16="http://schemas.microsoft.com/office/drawing/2014/main" id="{4888A05B-8C0B-FE82-C66E-15C5AADCDC99}"/>
              </a:ext>
            </a:extLst>
          </p:cNvPr>
          <p:cNvCxnSpPr>
            <a:cxnSpLocks/>
          </p:cNvCxnSpPr>
          <p:nvPr/>
        </p:nvCxnSpPr>
        <p:spPr>
          <a:xfrm flipH="1" flipV="1">
            <a:off x="4101314" y="5524988"/>
            <a:ext cx="289551" cy="253257"/>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4" name="正方形/長方形 13">
            <a:extLst>
              <a:ext uri="{FF2B5EF4-FFF2-40B4-BE49-F238E27FC236}">
                <a16:creationId xmlns:a16="http://schemas.microsoft.com/office/drawing/2014/main" id="{CCB02801-1FC6-A92E-0B47-A6CDA7DD7F76}"/>
              </a:ext>
            </a:extLst>
          </p:cNvPr>
          <p:cNvSpPr/>
          <p:nvPr/>
        </p:nvSpPr>
        <p:spPr>
          <a:xfrm>
            <a:off x="4331543" y="5939664"/>
            <a:ext cx="1983332" cy="351872"/>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srgbClr val="FF0000"/>
                </a:solidFill>
                <a:effectLst/>
                <a:uLnTx/>
                <a:uFillTx/>
                <a:latin typeface="メイリオ"/>
                <a:ea typeface="メイリオ"/>
                <a:cs typeface="+mn-cs"/>
              </a:rPr>
              <a:t>対策例を実施する主体を記載。</a:t>
            </a:r>
            <a:endParaRPr kumimoji="1" lang="en-US" altLang="ja-JP" sz="1000" b="1" i="0" u="none" strike="noStrike" kern="1200" cap="none" spc="0" normalizeH="0" baseline="0" noProof="0">
              <a:ln>
                <a:noFill/>
              </a:ln>
              <a:solidFill>
                <a:srgbClr val="FF0000"/>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a:ln>
                  <a:noFill/>
                </a:ln>
                <a:solidFill>
                  <a:srgbClr val="FF0000"/>
                </a:solidFill>
                <a:effectLst/>
                <a:uLnTx/>
                <a:uFillTx/>
                <a:latin typeface="メイリオ"/>
                <a:ea typeface="メイリオ"/>
                <a:cs typeface="+mn-cs"/>
              </a:rPr>
              <a:t>S: </a:t>
            </a:r>
            <a:r>
              <a:rPr kumimoji="1" lang="ja-JP" altLang="en-US" sz="1000" b="1" i="0" u="none" strike="noStrike" kern="1200" cap="none" spc="0" normalizeH="0" baseline="0" noProof="0">
                <a:ln>
                  <a:noFill/>
                </a:ln>
                <a:solidFill>
                  <a:srgbClr val="FF0000"/>
                </a:solidFill>
                <a:effectLst/>
                <a:uLnTx/>
                <a:uFillTx/>
                <a:latin typeface="メイリオ"/>
                <a:ea typeface="メイリオ"/>
                <a:cs typeface="+mn-cs"/>
              </a:rPr>
              <a:t>システムに実装される対策</a:t>
            </a:r>
            <a:endParaRPr kumimoji="1" lang="en-US" altLang="ja-JP" sz="1000" b="1" i="0" u="none" strike="noStrike" kern="1200" cap="none" spc="0" normalizeH="0" baseline="0" noProof="0">
              <a:ln>
                <a:noFill/>
              </a:ln>
              <a:solidFill>
                <a:srgbClr val="FF0000"/>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a:ln>
                  <a:noFill/>
                </a:ln>
                <a:solidFill>
                  <a:srgbClr val="FF0000"/>
                </a:solidFill>
                <a:effectLst/>
                <a:uLnTx/>
                <a:uFillTx/>
                <a:latin typeface="メイリオ"/>
                <a:ea typeface="メイリオ"/>
                <a:cs typeface="+mn-cs"/>
              </a:rPr>
              <a:t>O:</a:t>
            </a:r>
            <a:r>
              <a:rPr kumimoji="1" lang="ja-JP" altLang="en-US" sz="1000" b="1" i="0" u="none" strike="noStrike" kern="1200" cap="none" spc="0" normalizeH="0" baseline="0" noProof="0">
                <a:ln>
                  <a:noFill/>
                </a:ln>
                <a:solidFill>
                  <a:srgbClr val="FF0000"/>
                </a:solidFill>
                <a:effectLst/>
                <a:uLnTx/>
                <a:uFillTx/>
                <a:latin typeface="メイリオ"/>
                <a:ea typeface="メイリオ"/>
                <a:cs typeface="+mn-cs"/>
              </a:rPr>
              <a:t>組織に実装される対策</a:t>
            </a:r>
          </a:p>
        </p:txBody>
      </p:sp>
      <p:cxnSp>
        <p:nvCxnSpPr>
          <p:cNvPr id="15" name="直線矢印コネクタ 14">
            <a:extLst>
              <a:ext uri="{FF2B5EF4-FFF2-40B4-BE49-F238E27FC236}">
                <a16:creationId xmlns:a16="http://schemas.microsoft.com/office/drawing/2014/main" id="{1F76D38B-56A8-5A2D-B9A0-BD560FC7A678}"/>
              </a:ext>
            </a:extLst>
          </p:cNvPr>
          <p:cNvCxnSpPr>
            <a:cxnSpLocks/>
            <a:stCxn id="21" idx="3"/>
          </p:cNvCxnSpPr>
          <p:nvPr/>
        </p:nvCxnSpPr>
        <p:spPr>
          <a:xfrm flipH="1">
            <a:off x="4591640" y="3141602"/>
            <a:ext cx="197886" cy="313736"/>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6" name="正方形/長方形 15">
            <a:extLst>
              <a:ext uri="{FF2B5EF4-FFF2-40B4-BE49-F238E27FC236}">
                <a16:creationId xmlns:a16="http://schemas.microsoft.com/office/drawing/2014/main" id="{5D6C1230-4D05-0CA0-3EAD-9D6CABDACE50}"/>
              </a:ext>
            </a:extLst>
          </p:cNvPr>
          <p:cNvSpPr/>
          <p:nvPr/>
        </p:nvSpPr>
        <p:spPr>
          <a:xfrm>
            <a:off x="3742277" y="2922555"/>
            <a:ext cx="2713547" cy="351872"/>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srgbClr val="FF0000"/>
                </a:solidFill>
                <a:effectLst/>
                <a:uLnTx/>
                <a:uFillTx/>
                <a:latin typeface="メイリオ"/>
                <a:ea typeface="メイリオ"/>
                <a:cs typeface="+mn-cs"/>
              </a:rPr>
              <a:t>他の国際規格などとの対応関係。</a:t>
            </a:r>
          </a:p>
        </p:txBody>
      </p:sp>
      <p:sp>
        <p:nvSpPr>
          <p:cNvPr id="17" name="正方形/長方形 16">
            <a:extLst>
              <a:ext uri="{FF2B5EF4-FFF2-40B4-BE49-F238E27FC236}">
                <a16:creationId xmlns:a16="http://schemas.microsoft.com/office/drawing/2014/main" id="{CDF08C4F-F8C0-4709-9AC0-CADEFEDA1C3C}"/>
              </a:ext>
            </a:extLst>
          </p:cNvPr>
          <p:cNvSpPr/>
          <p:nvPr/>
        </p:nvSpPr>
        <p:spPr>
          <a:xfrm>
            <a:off x="611292" y="3376657"/>
            <a:ext cx="1260988" cy="2282521"/>
          </a:xfrm>
          <a:prstGeom prst="rect">
            <a:avLst/>
          </a:prstGeom>
          <a:noFill/>
          <a:ln w="38100">
            <a:solidFill>
              <a:srgbClr val="FF0000"/>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18" name="直線矢印コネクタ 17">
            <a:extLst>
              <a:ext uri="{FF2B5EF4-FFF2-40B4-BE49-F238E27FC236}">
                <a16:creationId xmlns:a16="http://schemas.microsoft.com/office/drawing/2014/main" id="{AC0CD12D-9AA5-B6E2-B687-B99A00A7CD50}"/>
              </a:ext>
            </a:extLst>
          </p:cNvPr>
          <p:cNvCxnSpPr>
            <a:cxnSpLocks/>
          </p:cNvCxnSpPr>
          <p:nvPr/>
        </p:nvCxnSpPr>
        <p:spPr>
          <a:xfrm flipV="1">
            <a:off x="983534" y="5372724"/>
            <a:ext cx="104991" cy="378979"/>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9" name="正方形/長方形 18">
            <a:extLst>
              <a:ext uri="{FF2B5EF4-FFF2-40B4-BE49-F238E27FC236}">
                <a16:creationId xmlns:a16="http://schemas.microsoft.com/office/drawing/2014/main" id="{2572E01D-2F2E-A04B-D778-29F81B30CC83}"/>
              </a:ext>
            </a:extLst>
          </p:cNvPr>
          <p:cNvSpPr/>
          <p:nvPr/>
        </p:nvSpPr>
        <p:spPr>
          <a:xfrm>
            <a:off x="561707" y="5888278"/>
            <a:ext cx="3180570" cy="351872"/>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srgbClr val="FF0000"/>
                </a:solidFill>
                <a:effectLst/>
                <a:uLnTx/>
                <a:uFillTx/>
                <a:latin typeface="メイリオ"/>
                <a:ea typeface="メイリオ"/>
                <a:cs typeface="+mn-cs"/>
              </a:rPr>
              <a:t>・添付</a:t>
            </a:r>
            <a:r>
              <a:rPr kumimoji="1" lang="en-US" altLang="ja-JP" sz="1000" b="1" i="0" u="none" strike="noStrike" kern="1200" cap="none" spc="0" normalizeH="0" baseline="0" noProof="0">
                <a:ln>
                  <a:noFill/>
                </a:ln>
                <a:solidFill>
                  <a:srgbClr val="FF0000"/>
                </a:solidFill>
                <a:effectLst/>
                <a:uLnTx/>
                <a:uFillTx/>
                <a:latin typeface="メイリオ"/>
                <a:ea typeface="メイリオ"/>
                <a:cs typeface="+mn-cs"/>
              </a:rPr>
              <a:t>B</a:t>
            </a:r>
            <a:r>
              <a:rPr kumimoji="1" lang="ja-JP" altLang="en-US" sz="1000" b="1" i="0" u="none" strike="noStrike" kern="1200" cap="none" spc="0" normalizeH="0" baseline="0" noProof="0">
                <a:ln>
                  <a:noFill/>
                </a:ln>
                <a:solidFill>
                  <a:srgbClr val="FF0000"/>
                </a:solidFill>
                <a:effectLst/>
                <a:uLnTx/>
                <a:uFillTx/>
                <a:latin typeface="メイリオ"/>
                <a:ea typeface="メイリオ"/>
                <a:cs typeface="+mn-cs"/>
              </a:rPr>
              <a:t>の対策要件を</a:t>
            </a:r>
            <a:r>
              <a:rPr kumimoji="1" lang="en-US" altLang="ja-JP" sz="1000" b="1" i="0" u="none" strike="noStrike" kern="1200" cap="none" spc="0" normalizeH="0" baseline="0" noProof="0">
                <a:ln>
                  <a:noFill/>
                </a:ln>
                <a:solidFill>
                  <a:srgbClr val="FF0000"/>
                </a:solidFill>
                <a:effectLst/>
                <a:uLnTx/>
                <a:uFillTx/>
                <a:latin typeface="メイリオ"/>
                <a:ea typeface="メイリオ"/>
                <a:cs typeface="+mn-cs"/>
              </a:rPr>
              <a:t>NIST CSF</a:t>
            </a:r>
            <a:r>
              <a:rPr kumimoji="1" lang="ja-JP" altLang="en-US" sz="1000" b="1" i="0" u="none" strike="noStrike" kern="1200" cap="none" spc="0" normalizeH="0" baseline="0" noProof="0">
                <a:ln>
                  <a:noFill/>
                </a:ln>
                <a:solidFill>
                  <a:srgbClr val="FF0000"/>
                </a:solidFill>
                <a:effectLst/>
                <a:uLnTx/>
                <a:uFillTx/>
                <a:latin typeface="メイリオ"/>
                <a:ea typeface="メイリオ"/>
                <a:cs typeface="+mn-cs"/>
              </a:rPr>
              <a:t>を参考に整列。</a:t>
            </a:r>
            <a:endParaRPr kumimoji="1" lang="en-US" altLang="ja-JP" sz="1000" b="1" i="0" u="none" strike="noStrike" kern="1200" cap="none" spc="0" normalizeH="0" baseline="0" noProof="0">
              <a:ln>
                <a:noFill/>
              </a:ln>
              <a:solidFill>
                <a:srgbClr val="FF0000"/>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srgbClr val="FF0000"/>
                </a:solidFill>
                <a:effectLst/>
                <a:uLnTx/>
                <a:uFillTx/>
                <a:latin typeface="メイリオ"/>
                <a:ea typeface="メイリオ"/>
                <a:cs typeface="+mn-cs"/>
              </a:rPr>
              <a:t>・対策要件</a:t>
            </a:r>
            <a:r>
              <a:rPr kumimoji="1" lang="en-US" altLang="ja-JP" sz="1000" b="1" i="0" u="none" strike="noStrike" kern="1200" cap="none" spc="0" normalizeH="0" baseline="0" noProof="0">
                <a:ln>
                  <a:noFill/>
                </a:ln>
                <a:solidFill>
                  <a:srgbClr val="FF0000"/>
                </a:solidFill>
                <a:effectLst/>
                <a:uLnTx/>
                <a:uFillTx/>
                <a:latin typeface="メイリオ"/>
                <a:ea typeface="メイリオ"/>
                <a:cs typeface="+mn-cs"/>
              </a:rPr>
              <a:t>ID</a:t>
            </a:r>
            <a:r>
              <a:rPr kumimoji="1" lang="ja-JP" altLang="en-US" sz="1000" b="1" i="0" u="none" strike="noStrike" kern="1200" cap="none" spc="0" normalizeH="0" baseline="0" noProof="0">
                <a:ln>
                  <a:noFill/>
                </a:ln>
                <a:solidFill>
                  <a:srgbClr val="FF0000"/>
                </a:solidFill>
                <a:effectLst/>
                <a:uLnTx/>
                <a:uFillTx/>
                <a:latin typeface="メイリオ"/>
                <a:ea typeface="メイリオ"/>
                <a:cs typeface="+mn-cs"/>
              </a:rPr>
              <a:t>で添付</a:t>
            </a:r>
            <a:r>
              <a:rPr kumimoji="1" lang="en-US" altLang="ja-JP" sz="1000" b="1" i="0" u="none" strike="noStrike" kern="1200" cap="none" spc="0" normalizeH="0" baseline="0" noProof="0">
                <a:ln>
                  <a:noFill/>
                </a:ln>
                <a:solidFill>
                  <a:srgbClr val="FF0000"/>
                </a:solidFill>
                <a:effectLst/>
                <a:uLnTx/>
                <a:uFillTx/>
                <a:latin typeface="メイリオ"/>
                <a:ea typeface="メイリオ"/>
                <a:cs typeface="+mn-cs"/>
              </a:rPr>
              <a:t>B</a:t>
            </a:r>
            <a:r>
              <a:rPr kumimoji="1" lang="ja-JP" altLang="en-US" sz="1000" b="1" i="0" u="none" strike="noStrike" kern="1200" cap="none" spc="0" normalizeH="0" baseline="0" noProof="0">
                <a:ln>
                  <a:noFill/>
                </a:ln>
                <a:solidFill>
                  <a:srgbClr val="FF0000"/>
                </a:solidFill>
                <a:effectLst/>
                <a:uLnTx/>
                <a:uFillTx/>
                <a:latin typeface="メイリオ"/>
                <a:ea typeface="メイリオ"/>
                <a:cs typeface="+mn-cs"/>
              </a:rPr>
              <a:t>の記載へ参照が可能</a:t>
            </a:r>
            <a:endParaRPr kumimoji="1" lang="en-US" altLang="ja-JP" sz="1000" b="1" i="0" u="none" strike="noStrike" kern="1200" cap="none" spc="0" normalizeH="0" baseline="0" noProof="0">
              <a:ln>
                <a:noFill/>
              </a:ln>
              <a:solidFill>
                <a:srgbClr val="FF0000"/>
              </a:solidFill>
              <a:effectLst/>
              <a:uLnTx/>
              <a:uFillTx/>
              <a:latin typeface="メイリオ"/>
              <a:ea typeface="メイリオ"/>
              <a:cs typeface="+mn-cs"/>
            </a:endParaRPr>
          </a:p>
        </p:txBody>
      </p:sp>
      <p:sp>
        <p:nvSpPr>
          <p:cNvPr id="20" name="正方形/長方形 19">
            <a:extLst>
              <a:ext uri="{FF2B5EF4-FFF2-40B4-BE49-F238E27FC236}">
                <a16:creationId xmlns:a16="http://schemas.microsoft.com/office/drawing/2014/main" id="{BF83F252-D237-A288-FF24-162856BCFAB5}"/>
              </a:ext>
            </a:extLst>
          </p:cNvPr>
          <p:cNvSpPr/>
          <p:nvPr/>
        </p:nvSpPr>
        <p:spPr>
          <a:xfrm>
            <a:off x="1872280" y="3376657"/>
            <a:ext cx="919565" cy="2288952"/>
          </a:xfrm>
          <a:prstGeom prst="rect">
            <a:avLst/>
          </a:prstGeom>
          <a:noFill/>
          <a:ln w="38100">
            <a:solidFill>
              <a:srgbClr val="FF0000"/>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1" name="正方形/長方形 20">
            <a:extLst>
              <a:ext uri="{FF2B5EF4-FFF2-40B4-BE49-F238E27FC236}">
                <a16:creationId xmlns:a16="http://schemas.microsoft.com/office/drawing/2014/main" id="{FC51C4B1-A814-101C-859F-90DF7E10DF3C}"/>
              </a:ext>
            </a:extLst>
          </p:cNvPr>
          <p:cNvSpPr/>
          <p:nvPr/>
        </p:nvSpPr>
        <p:spPr>
          <a:xfrm>
            <a:off x="2030481" y="2965666"/>
            <a:ext cx="2759045" cy="351872"/>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srgbClr val="FF0000"/>
                </a:solidFill>
                <a:effectLst/>
                <a:uLnTx/>
                <a:uFillTx/>
                <a:latin typeface="メイリオ"/>
                <a:ea typeface="メイリオ"/>
                <a:cs typeface="+mn-cs"/>
              </a:rPr>
              <a:t>添付</a:t>
            </a:r>
            <a:r>
              <a:rPr kumimoji="1" lang="en-US" altLang="ja-JP" sz="1000" b="1" i="0" u="none" strike="noStrike" kern="1200" cap="none" spc="0" normalizeH="0" baseline="0" noProof="0">
                <a:ln>
                  <a:noFill/>
                </a:ln>
                <a:solidFill>
                  <a:srgbClr val="FF0000"/>
                </a:solidFill>
                <a:effectLst/>
                <a:uLnTx/>
                <a:uFillTx/>
                <a:latin typeface="メイリオ"/>
                <a:ea typeface="メイリオ"/>
                <a:cs typeface="+mn-cs"/>
              </a:rPr>
              <a:t>B</a:t>
            </a:r>
            <a:r>
              <a:rPr kumimoji="1" lang="ja-JP" altLang="en-US" sz="1000" b="1" i="0" u="none" strike="noStrike" kern="1200" cap="none" spc="0" normalizeH="0" baseline="0" noProof="0">
                <a:ln>
                  <a:noFill/>
                </a:ln>
                <a:solidFill>
                  <a:srgbClr val="FF0000"/>
                </a:solidFill>
                <a:effectLst/>
                <a:uLnTx/>
                <a:uFillTx/>
                <a:latin typeface="メイリオ"/>
                <a:ea typeface="メイリオ"/>
                <a:cs typeface="+mn-cs"/>
              </a:rPr>
              <a:t>の脆弱性に対応。</a:t>
            </a:r>
            <a:endParaRPr kumimoji="1" lang="en-US" altLang="ja-JP" sz="1000" b="1" i="0" u="none" strike="noStrike" kern="1200" cap="none" spc="0" normalizeH="0" baseline="0" noProof="0">
              <a:ln>
                <a:noFill/>
              </a:ln>
              <a:solidFill>
                <a:srgbClr val="FF0000"/>
              </a:solidFill>
              <a:effectLst/>
              <a:uLnTx/>
              <a:uFillTx/>
              <a:latin typeface="メイリオ"/>
              <a:ea typeface="メイリオ"/>
              <a:cs typeface="+mn-cs"/>
            </a:endParaRPr>
          </a:p>
        </p:txBody>
      </p:sp>
      <p:cxnSp>
        <p:nvCxnSpPr>
          <p:cNvPr id="22" name="直線矢印コネクタ 21">
            <a:extLst>
              <a:ext uri="{FF2B5EF4-FFF2-40B4-BE49-F238E27FC236}">
                <a16:creationId xmlns:a16="http://schemas.microsoft.com/office/drawing/2014/main" id="{18509CEA-4841-6AD5-E321-A75A7DFF01F4}"/>
              </a:ext>
            </a:extLst>
          </p:cNvPr>
          <p:cNvCxnSpPr>
            <a:cxnSpLocks/>
          </p:cNvCxnSpPr>
          <p:nvPr/>
        </p:nvCxnSpPr>
        <p:spPr>
          <a:xfrm flipH="1">
            <a:off x="2302453" y="3260053"/>
            <a:ext cx="143894" cy="294389"/>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3" name="正方形/長方形 22">
            <a:extLst>
              <a:ext uri="{FF2B5EF4-FFF2-40B4-BE49-F238E27FC236}">
                <a16:creationId xmlns:a16="http://schemas.microsoft.com/office/drawing/2014/main" id="{82D9AA42-A7C7-E826-344C-E33ACE32C9F9}"/>
              </a:ext>
            </a:extLst>
          </p:cNvPr>
          <p:cNvSpPr/>
          <p:nvPr/>
        </p:nvSpPr>
        <p:spPr>
          <a:xfrm>
            <a:off x="2810453" y="3376657"/>
            <a:ext cx="1016000" cy="2288952"/>
          </a:xfrm>
          <a:prstGeom prst="rect">
            <a:avLst/>
          </a:prstGeom>
          <a:noFill/>
          <a:ln w="38100">
            <a:solidFill>
              <a:srgbClr val="FF0000"/>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cxnSp>
        <p:nvCxnSpPr>
          <p:cNvPr id="24" name="直線矢印コネクタ 23">
            <a:extLst>
              <a:ext uri="{FF2B5EF4-FFF2-40B4-BE49-F238E27FC236}">
                <a16:creationId xmlns:a16="http://schemas.microsoft.com/office/drawing/2014/main" id="{160D7355-CE1D-D94C-E30E-CF6961D70D71}"/>
              </a:ext>
            </a:extLst>
          </p:cNvPr>
          <p:cNvCxnSpPr>
            <a:cxnSpLocks/>
          </p:cNvCxnSpPr>
          <p:nvPr/>
        </p:nvCxnSpPr>
        <p:spPr>
          <a:xfrm flipH="1" flipV="1">
            <a:off x="3282398" y="5501168"/>
            <a:ext cx="289551" cy="985241"/>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5" name="正方形/長方形 24">
            <a:extLst>
              <a:ext uri="{FF2B5EF4-FFF2-40B4-BE49-F238E27FC236}">
                <a16:creationId xmlns:a16="http://schemas.microsoft.com/office/drawing/2014/main" id="{A568062F-0B2A-7FC8-B814-5512AD15B721}"/>
              </a:ext>
            </a:extLst>
          </p:cNvPr>
          <p:cNvSpPr/>
          <p:nvPr/>
        </p:nvSpPr>
        <p:spPr>
          <a:xfrm>
            <a:off x="2374399" y="6486409"/>
            <a:ext cx="2824617" cy="351872"/>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srgbClr val="FF0000"/>
                </a:solidFill>
                <a:effectLst/>
                <a:uLnTx/>
                <a:uFillTx/>
                <a:latin typeface="メイリオ"/>
                <a:ea typeface="メイリオ"/>
                <a:cs typeface="+mn-cs"/>
              </a:rPr>
              <a:t>対策例を</a:t>
            </a:r>
            <a:r>
              <a:rPr kumimoji="1" lang="en-US" altLang="ja-JP" sz="1000" b="1" i="0" u="none" strike="noStrike" kern="1200" cap="none" spc="0" normalizeH="0" baseline="0" noProof="0">
                <a:ln>
                  <a:noFill/>
                </a:ln>
                <a:solidFill>
                  <a:srgbClr val="FF0000"/>
                </a:solidFill>
                <a:effectLst/>
                <a:uLnTx/>
                <a:uFillTx/>
                <a:latin typeface="メイリオ"/>
                <a:ea typeface="メイリオ"/>
                <a:cs typeface="+mn-cs"/>
              </a:rPr>
              <a:t>3</a:t>
            </a:r>
            <a:r>
              <a:rPr kumimoji="1" lang="ja-JP" altLang="en-US" sz="1000" b="1" i="0" u="none" strike="noStrike" kern="1200" cap="none" spc="0" normalizeH="0" baseline="0" noProof="0">
                <a:ln>
                  <a:noFill/>
                </a:ln>
                <a:solidFill>
                  <a:srgbClr val="FF0000"/>
                </a:solidFill>
                <a:effectLst/>
                <a:uLnTx/>
                <a:uFillTx/>
                <a:latin typeface="メイリオ"/>
                <a:ea typeface="メイリオ"/>
                <a:cs typeface="+mn-cs"/>
              </a:rPr>
              <a:t>つのレベルに分けて記載。</a:t>
            </a:r>
            <a:endParaRPr kumimoji="1" lang="en-US" altLang="ja-JP" sz="1000" b="1" i="0" u="none" strike="noStrike" kern="1200" cap="none" spc="0" normalizeH="0" baseline="0" noProof="0">
              <a:ln>
                <a:noFill/>
              </a:ln>
              <a:solidFill>
                <a:srgbClr val="FF0000"/>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a:ln>
                  <a:noFill/>
                </a:ln>
                <a:solidFill>
                  <a:srgbClr val="FF0000"/>
                </a:solidFill>
                <a:effectLst/>
                <a:uLnTx/>
                <a:uFillTx/>
                <a:latin typeface="メイリオ"/>
                <a:ea typeface="メイリオ"/>
                <a:cs typeface="+mn-cs"/>
              </a:rPr>
              <a:t>High Advanced</a:t>
            </a:r>
            <a:r>
              <a:rPr kumimoji="1" lang="ja-JP" altLang="en-US" sz="1000" b="1" i="0" u="none" strike="noStrike" kern="1200" cap="none" spc="0" normalizeH="0" baseline="0" noProof="0">
                <a:ln>
                  <a:noFill/>
                </a:ln>
                <a:solidFill>
                  <a:srgbClr val="FF0000"/>
                </a:solidFill>
                <a:effectLst/>
                <a:uLnTx/>
                <a:uFillTx/>
                <a:latin typeface="メイリオ"/>
                <a:ea typeface="メイリオ"/>
                <a:cs typeface="+mn-cs"/>
              </a:rPr>
              <a:t>、</a:t>
            </a:r>
            <a:r>
              <a:rPr kumimoji="1" lang="en-US" altLang="ja-JP" sz="1000" b="1" i="0" u="none" strike="noStrike" kern="1200" cap="none" spc="0" normalizeH="0" baseline="0" noProof="0">
                <a:ln>
                  <a:noFill/>
                </a:ln>
                <a:solidFill>
                  <a:srgbClr val="FF0000"/>
                </a:solidFill>
                <a:effectLst/>
                <a:uLnTx/>
                <a:uFillTx/>
                <a:latin typeface="メイリオ"/>
                <a:ea typeface="メイリオ"/>
                <a:cs typeface="+mn-cs"/>
              </a:rPr>
              <a:t>Advanced</a:t>
            </a:r>
            <a:r>
              <a:rPr kumimoji="1" lang="ja-JP" altLang="en-US" sz="1000" b="1" i="0" u="none" strike="noStrike" kern="1200" cap="none" spc="0" normalizeH="0" baseline="0" noProof="0">
                <a:ln>
                  <a:noFill/>
                </a:ln>
                <a:solidFill>
                  <a:srgbClr val="FF0000"/>
                </a:solidFill>
                <a:effectLst/>
                <a:uLnTx/>
                <a:uFillTx/>
                <a:latin typeface="メイリオ"/>
                <a:ea typeface="メイリオ"/>
                <a:cs typeface="+mn-cs"/>
              </a:rPr>
              <a:t>、</a:t>
            </a:r>
            <a:r>
              <a:rPr kumimoji="1" lang="en-US" altLang="ja-JP" sz="1000" b="1" i="0" u="none" strike="noStrike" kern="1200" cap="none" spc="0" normalizeH="0" baseline="0" noProof="0">
                <a:ln>
                  <a:noFill/>
                </a:ln>
                <a:solidFill>
                  <a:srgbClr val="FF0000"/>
                </a:solidFill>
                <a:effectLst/>
                <a:uLnTx/>
                <a:uFillTx/>
                <a:latin typeface="メイリオ"/>
                <a:ea typeface="メイリオ"/>
                <a:cs typeface="+mn-cs"/>
              </a:rPr>
              <a:t>Basic</a:t>
            </a:r>
          </a:p>
        </p:txBody>
      </p:sp>
      <p:sp>
        <p:nvSpPr>
          <p:cNvPr id="26" name="テキスト ボックス 25">
            <a:extLst>
              <a:ext uri="{FF2B5EF4-FFF2-40B4-BE49-F238E27FC236}">
                <a16:creationId xmlns:a16="http://schemas.microsoft.com/office/drawing/2014/main" id="{63FA413C-2A12-F0FE-A85F-FF0C51D46379}"/>
              </a:ext>
            </a:extLst>
          </p:cNvPr>
          <p:cNvSpPr txBox="1"/>
          <p:nvPr/>
        </p:nvSpPr>
        <p:spPr>
          <a:xfrm>
            <a:off x="1330129" y="6978927"/>
            <a:ext cx="4197737"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経済産業省「サイバー・フィジカル・セキュリティ対策フレームワーク</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Ver.1.0</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の概要</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7" name="テキスト ボックス 26">
            <a:extLst>
              <a:ext uri="{FF2B5EF4-FFF2-40B4-BE49-F238E27FC236}">
                <a16:creationId xmlns:a16="http://schemas.microsoft.com/office/drawing/2014/main" id="{D9A0A700-ACA3-D4F3-8C8C-C86D448814AC}"/>
              </a:ext>
            </a:extLst>
          </p:cNvPr>
          <p:cNvSpPr txBox="1"/>
          <p:nvPr/>
        </p:nvSpPr>
        <p:spPr>
          <a:xfrm>
            <a:off x="523770" y="3096171"/>
            <a:ext cx="965505" cy="2616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a:ln>
                  <a:noFill/>
                </a:ln>
                <a:solidFill>
                  <a:prstClr val="black"/>
                </a:solidFill>
                <a:effectLst/>
                <a:uLnTx/>
                <a:uFillTx/>
                <a:latin typeface="メイリオ"/>
                <a:ea typeface="メイリオ"/>
                <a:cs typeface="+mn-cs"/>
              </a:rPr>
              <a:t>＜添付</a:t>
            </a:r>
            <a:r>
              <a:rPr kumimoji="0" lang="en-US" altLang="ja-JP" sz="1100" b="0" i="0" u="none" strike="noStrike" kern="1200" cap="none" spc="0" normalizeH="0" baseline="0" noProof="0">
                <a:ln>
                  <a:noFill/>
                </a:ln>
                <a:solidFill>
                  <a:prstClr val="black"/>
                </a:solidFill>
                <a:effectLst/>
                <a:uLnTx/>
                <a:uFillTx/>
                <a:latin typeface="メイリオ"/>
                <a:ea typeface="メイリオ"/>
                <a:cs typeface="+mn-cs"/>
              </a:rPr>
              <a:t>C</a:t>
            </a:r>
            <a:r>
              <a:rPr kumimoji="0" lang="ja-JP" altLang="en-US" sz="1100" b="0" i="0" u="none" strike="noStrike" kern="1200" cap="none" spc="0" normalizeH="0" baseline="0" noProof="0">
                <a:ln>
                  <a:noFill/>
                </a:ln>
                <a:solidFill>
                  <a:prstClr val="black"/>
                </a:solidFill>
                <a:effectLst/>
                <a:uLnTx/>
                <a:uFillTx/>
                <a:latin typeface="メイリオ"/>
                <a:ea typeface="メイリオ"/>
                <a:cs typeface="+mn-cs"/>
              </a:rPr>
              <a:t>＞</a:t>
            </a:r>
            <a:endParaRPr kumimoji="0" lang="en-US" altLang="ja-JP"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9" name="テキスト プレースホルダー 3">
            <a:extLst>
              <a:ext uri="{FF2B5EF4-FFF2-40B4-BE49-F238E27FC236}">
                <a16:creationId xmlns:a16="http://schemas.microsoft.com/office/drawing/2014/main" id="{1BABABEE-ACA6-2529-71CD-D6CD2EB51C1B}"/>
              </a:ext>
            </a:extLst>
          </p:cNvPr>
          <p:cNvSpPr txBox="1">
            <a:spLocks/>
          </p:cNvSpPr>
          <p:nvPr/>
        </p:nvSpPr>
        <p:spPr>
          <a:xfrm>
            <a:off x="629228" y="14400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400" b="1" i="0" u="none" strike="noStrike" kern="1200" cap="none" spc="0" normalizeH="0" baseline="0" noProof="0">
                <a:ln>
                  <a:noFill/>
                </a:ln>
                <a:solidFill>
                  <a:prstClr val="black"/>
                </a:solidFill>
                <a:effectLst/>
                <a:uLnTx/>
                <a:uFillTx/>
                <a:latin typeface="メイリオ"/>
                <a:ea typeface="メイリオ"/>
                <a:cs typeface="+mn-cs"/>
              </a:rPr>
              <a:t>Ⅲ</a:t>
            </a:r>
            <a:r>
              <a:rPr kumimoji="1" lang="ja-JP" altLang="en-US" sz="1400" b="1" i="0" u="none" strike="noStrike" kern="1200" cap="none" spc="0" normalizeH="0" baseline="0" noProof="0">
                <a:ln>
                  <a:noFill/>
                </a:ln>
                <a:solidFill>
                  <a:prstClr val="black"/>
                </a:solidFill>
                <a:effectLst/>
                <a:uLnTx/>
                <a:uFillTx/>
                <a:latin typeface="メイリオ"/>
                <a:ea typeface="メイリオ"/>
                <a:cs typeface="+mn-cs"/>
              </a:rPr>
              <a:t>部</a:t>
            </a:r>
            <a:r>
              <a:rPr kumimoji="1" lang="en-US" altLang="ja-JP" sz="1400" b="1"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1400" b="1" i="0" u="none" strike="noStrike" kern="1200" cap="none" spc="0" normalizeH="0" baseline="0" noProof="0">
                <a:ln>
                  <a:noFill/>
                </a:ln>
                <a:solidFill>
                  <a:prstClr val="black"/>
                </a:solidFill>
                <a:effectLst/>
                <a:uLnTx/>
                <a:uFillTx/>
                <a:latin typeface="メイリオ"/>
                <a:ea typeface="メイリオ"/>
                <a:cs typeface="+mn-cs"/>
              </a:rPr>
              <a:t>メソッド</a:t>
            </a:r>
            <a:r>
              <a:rPr kumimoji="1" lang="en-US" altLang="ja-JP" sz="1400" b="1" i="0" u="none" strike="noStrike" kern="1200" cap="none" spc="0" normalizeH="0" baseline="0" noProof="0">
                <a:ln>
                  <a:noFill/>
                </a:ln>
                <a:solidFill>
                  <a:prstClr val="black"/>
                </a:solidFill>
                <a:effectLst/>
                <a:uLnTx/>
                <a:uFillTx/>
                <a:latin typeface="メイリオ"/>
                <a:ea typeface="メイリオ"/>
                <a:cs typeface="+mn-cs"/>
              </a:rPr>
              <a:t>]</a:t>
            </a:r>
          </a:p>
        </p:txBody>
      </p:sp>
      <p:sp>
        <p:nvSpPr>
          <p:cNvPr id="6" name="スライド番号プレースホルダー 5">
            <a:extLst>
              <a:ext uri="{FF2B5EF4-FFF2-40B4-BE49-F238E27FC236}">
                <a16:creationId xmlns:a16="http://schemas.microsoft.com/office/drawing/2014/main" id="{E838BE5E-2CC4-74B0-C19F-77D808E8B422}"/>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411</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0" name="テキスト プレースホルダー 1">
            <a:extLst>
              <a:ext uri="{FF2B5EF4-FFF2-40B4-BE49-F238E27FC236}">
                <a16:creationId xmlns:a16="http://schemas.microsoft.com/office/drawing/2014/main" id="{C32D3D7E-AA65-D5D9-CA40-5B7CC3F55B15}"/>
              </a:ext>
            </a:extLst>
          </p:cNvPr>
          <p:cNvSpPr>
            <a:spLocks noGrp="1"/>
          </p:cNvSpPr>
          <p:nvPr>
            <p:ph type="body" sz="quarter" idx="32"/>
          </p:nvPr>
        </p:nvSpPr>
        <p:spPr>
          <a:xfrm>
            <a:off x="622800" y="774648"/>
            <a:ext cx="5612400" cy="381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u="sng">
                <a:solidFill>
                  <a:schemeClr val="tx1"/>
                </a:solidFill>
                <a:uFill>
                  <a:solidFill>
                    <a:schemeClr val="bg1"/>
                  </a:solidFill>
                </a:uFill>
                <a:hlinkClick r:id="rId2" action="ppaction://hlinksldjump"/>
              </a:rPr>
              <a:t>4. </a:t>
            </a:r>
            <a:r>
              <a:rPr kumimoji="1" lang="en-US" altLang="ja-JP" sz="1100" u="sng">
                <a:solidFill>
                  <a:schemeClr val="tx1"/>
                </a:solidFill>
                <a:uFill>
                  <a:solidFill>
                    <a:schemeClr val="bg1"/>
                  </a:solidFill>
                </a:uFill>
                <a:hlinkClick r:id="rId2" action="ppaction://hlinksldjump"/>
              </a:rPr>
              <a:t>CPSF</a:t>
            </a:r>
            <a:r>
              <a:rPr kumimoji="1" lang="ja-JP" altLang="en-US" sz="1100" u="sng">
                <a:solidFill>
                  <a:schemeClr val="tx1"/>
                </a:solidFill>
                <a:uFill>
                  <a:solidFill>
                    <a:schemeClr val="bg1"/>
                  </a:solidFill>
                </a:uFill>
                <a:hlinkClick r:id="rId2" action="ppaction://hlinksldjump"/>
              </a:rPr>
              <a:t>（サイバー・フィジカル・セキュリティ対策フレームワーク）参考資料</a:t>
            </a:r>
            <a:endParaRPr kumimoji="1" lang="ja-JP" altLang="en-US" sz="1100" u="sng">
              <a:solidFill>
                <a:schemeClr val="tx1"/>
              </a:solidFill>
              <a:uFill>
                <a:solidFill>
                  <a:schemeClr val="bg1"/>
                </a:solidFill>
              </a:uFill>
            </a:endParaRPr>
          </a:p>
        </p:txBody>
      </p:sp>
    </p:spTree>
    <p:extLst>
      <p:ext uri="{BB962C8B-B14F-4D97-AF65-F5344CB8AC3E}">
        <p14:creationId xmlns:p14="http://schemas.microsoft.com/office/powerpoint/2010/main" val="3263322543"/>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3">
            <a:extLst>
              <a:ext uri="{FF2B5EF4-FFF2-40B4-BE49-F238E27FC236}">
                <a16:creationId xmlns:a16="http://schemas.microsoft.com/office/drawing/2014/main" id="{D692D928-A72E-62F3-2B98-97F1A924A5C1}"/>
              </a:ext>
            </a:extLst>
          </p:cNvPr>
          <p:cNvSpPr txBox="1">
            <a:spLocks/>
          </p:cNvSpPr>
          <p:nvPr/>
        </p:nvSpPr>
        <p:spPr>
          <a:xfrm>
            <a:off x="622800" y="1440000"/>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CPSF</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における他の国際規格などとの対応関係</a:t>
            </a:r>
          </a:p>
        </p:txBody>
      </p:sp>
      <p:sp>
        <p:nvSpPr>
          <p:cNvPr id="4" name="テキスト ボックス 3">
            <a:extLst>
              <a:ext uri="{FF2B5EF4-FFF2-40B4-BE49-F238E27FC236}">
                <a16:creationId xmlns:a16="http://schemas.microsoft.com/office/drawing/2014/main" id="{54E001D8-CA7F-8D4C-6456-3111F46533DC}"/>
              </a:ext>
            </a:extLst>
          </p:cNvPr>
          <p:cNvSpPr txBox="1"/>
          <p:nvPr/>
        </p:nvSpPr>
        <p:spPr>
          <a:xfrm>
            <a:off x="634066" y="1724228"/>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第</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Ⅲ</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部、添付</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C</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および添付</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D</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において、主要な国際規格などとの対応関係を記載します。</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また</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CFS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NIST SP800-171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付属書</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については、各規格などから見た場合の対応関係を整理します。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5" name="表 10">
            <a:extLst>
              <a:ext uri="{FF2B5EF4-FFF2-40B4-BE49-F238E27FC236}">
                <a16:creationId xmlns:a16="http://schemas.microsoft.com/office/drawing/2014/main" id="{7D843AEF-4AE5-0879-4A52-7E757A17740B}"/>
              </a:ext>
            </a:extLst>
          </p:cNvPr>
          <p:cNvGraphicFramePr>
            <a:graphicFrameLocks noGrp="1"/>
          </p:cNvGraphicFramePr>
          <p:nvPr/>
        </p:nvGraphicFramePr>
        <p:xfrm>
          <a:off x="652848" y="2675257"/>
          <a:ext cx="5616159" cy="1681223"/>
        </p:xfrm>
        <a:graphic>
          <a:graphicData uri="http://schemas.openxmlformats.org/drawingml/2006/table">
            <a:tbl>
              <a:tblPr firstRow="1" bandRow="1">
                <a:tableStyleId>{5C22544A-7EE6-4342-B048-85BDC9FD1C3A}</a:tableStyleId>
              </a:tblPr>
              <a:tblGrid>
                <a:gridCol w="682001">
                  <a:extLst>
                    <a:ext uri="{9D8B030D-6E8A-4147-A177-3AD203B41FA5}">
                      <a16:colId xmlns:a16="http://schemas.microsoft.com/office/drawing/2014/main" val="544038321"/>
                    </a:ext>
                  </a:extLst>
                </a:gridCol>
                <a:gridCol w="482923">
                  <a:extLst>
                    <a:ext uri="{9D8B030D-6E8A-4147-A177-3AD203B41FA5}">
                      <a16:colId xmlns:a16="http://schemas.microsoft.com/office/drawing/2014/main" val="1165903805"/>
                    </a:ext>
                  </a:extLst>
                </a:gridCol>
                <a:gridCol w="1016681">
                  <a:extLst>
                    <a:ext uri="{9D8B030D-6E8A-4147-A177-3AD203B41FA5}">
                      <a16:colId xmlns:a16="http://schemas.microsoft.com/office/drawing/2014/main" val="1466187418"/>
                    </a:ext>
                  </a:extLst>
                </a:gridCol>
                <a:gridCol w="1054807">
                  <a:extLst>
                    <a:ext uri="{9D8B030D-6E8A-4147-A177-3AD203B41FA5}">
                      <a16:colId xmlns:a16="http://schemas.microsoft.com/office/drawing/2014/main" val="2522285604"/>
                    </a:ext>
                  </a:extLst>
                </a:gridCol>
                <a:gridCol w="533758">
                  <a:extLst>
                    <a:ext uri="{9D8B030D-6E8A-4147-A177-3AD203B41FA5}">
                      <a16:colId xmlns:a16="http://schemas.microsoft.com/office/drawing/2014/main" val="1779455204"/>
                    </a:ext>
                  </a:extLst>
                </a:gridCol>
                <a:gridCol w="592106">
                  <a:extLst>
                    <a:ext uri="{9D8B030D-6E8A-4147-A177-3AD203B41FA5}">
                      <a16:colId xmlns:a16="http://schemas.microsoft.com/office/drawing/2014/main" val="2729107016"/>
                    </a:ext>
                  </a:extLst>
                </a:gridCol>
                <a:gridCol w="575980">
                  <a:extLst>
                    <a:ext uri="{9D8B030D-6E8A-4147-A177-3AD203B41FA5}">
                      <a16:colId xmlns:a16="http://schemas.microsoft.com/office/drawing/2014/main" val="1001887687"/>
                    </a:ext>
                  </a:extLst>
                </a:gridCol>
                <a:gridCol w="677903">
                  <a:extLst>
                    <a:ext uri="{9D8B030D-6E8A-4147-A177-3AD203B41FA5}">
                      <a16:colId xmlns:a16="http://schemas.microsoft.com/office/drawing/2014/main" val="2119551004"/>
                    </a:ext>
                  </a:extLst>
                </a:gridCol>
              </a:tblGrid>
              <a:tr h="838451">
                <a:tc>
                  <a:txBody>
                    <a:bodyPr/>
                    <a:lstStyle/>
                    <a:p>
                      <a:pPr algn="ctr"/>
                      <a:r>
                        <a:rPr kumimoji="1" lang="ja-JP" altLang="en-US" sz="900"/>
                        <a:t>対策要件</a:t>
                      </a:r>
                      <a:r>
                        <a:rPr kumimoji="1" lang="en-US" altLang="ja-JP" sz="900"/>
                        <a:t>ID</a:t>
                      </a:r>
                      <a:endParaRPr kumimoji="1" lang="ja-JP" altLang="en-US" sz="9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kumimoji="1" lang="ja-JP" altLang="en-US" sz="900"/>
                        <a:t>対策要件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kumimoji="1" lang="ja-JP" altLang="en-US" sz="900" b="1">
                          <a:solidFill>
                            <a:schemeClr val="bg1"/>
                          </a:solidFill>
                        </a:rPr>
                        <a:t>対応する脆弱性</a:t>
                      </a:r>
                      <a:r>
                        <a:rPr kumimoji="1" lang="en-US" altLang="ja-JP" sz="900" b="1">
                          <a:solidFill>
                            <a:schemeClr val="bg1"/>
                          </a:solidFill>
                        </a:rPr>
                        <a:t>ID</a:t>
                      </a:r>
                      <a:endParaRPr kumimoji="1" lang="ja-JP" altLang="en-US" sz="90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kumimoji="1" lang="ja-JP" altLang="en-US" sz="900" b="1">
                          <a:solidFill>
                            <a:schemeClr val="bg1"/>
                          </a:solidFill>
                        </a:rPr>
                        <a:t>対策例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kumimoji="1" lang="ja-JP" altLang="en-US" sz="900" b="1">
                          <a:solidFill>
                            <a:schemeClr val="bg1"/>
                          </a:solidFill>
                        </a:rPr>
                        <a:t>対策例を実行する主体</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kumimoji="1" lang="en-US" altLang="ja-JP" sz="900"/>
                        <a:t>NIST SP800-171</a:t>
                      </a:r>
                      <a:endParaRPr kumimoji="1" lang="ja-JP" altLang="en-US" sz="9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algn="ctr"/>
                      <a:r>
                        <a:rPr kumimoji="1" lang="en-US" altLang="ja-JP" sz="900"/>
                        <a:t>NIST SP800-53</a:t>
                      </a:r>
                      <a:endParaRPr kumimoji="1" lang="ja-JP" altLang="en-US" sz="9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tc>
                  <a:txBody>
                    <a:bodyPr/>
                    <a:lstStyle/>
                    <a:p>
                      <a:pPr algn="ctr"/>
                      <a:r>
                        <a:rPr kumimoji="1" lang="en-US" altLang="ja-JP" sz="900"/>
                        <a:t>ISO/IEC 27001 </a:t>
                      </a:r>
                      <a:r>
                        <a:rPr kumimoji="1" lang="ja-JP" altLang="en-US" sz="900"/>
                        <a:t>付属書</a:t>
                      </a:r>
                      <a:r>
                        <a:rPr kumimoji="1" lang="en-US" altLang="ja-JP" sz="900"/>
                        <a:t>A</a:t>
                      </a:r>
                      <a:endParaRPr kumimoji="1" lang="ja-JP" altLang="en-US" sz="9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75000"/>
                      </a:schemeClr>
                    </a:solidFill>
                  </a:tcPr>
                </a:tc>
                <a:extLst>
                  <a:ext uri="{0D108BD9-81ED-4DB2-BD59-A6C34878D82A}">
                    <a16:rowId xmlns:a16="http://schemas.microsoft.com/office/drawing/2014/main" val="2943169734"/>
                  </a:ext>
                </a:extLst>
              </a:tr>
              <a:tr h="461772">
                <a:tc rowSpan="2">
                  <a:txBody>
                    <a:bodyPr/>
                    <a:lstStyle/>
                    <a:p>
                      <a:r>
                        <a:rPr kumimoji="1" lang="en-US" altLang="ja-JP" sz="900">
                          <a:latin typeface="+mn-ea"/>
                          <a:ea typeface="+mn-ea"/>
                        </a:rPr>
                        <a:t>CPS.AM-1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r>
                        <a:rPr kumimoji="1" lang="en-US" altLang="ja-JP" sz="900">
                          <a:latin typeface="+mn-ea"/>
                          <a:ea typeface="+mn-ea"/>
                        </a:rPr>
                        <a:t>…</a:t>
                      </a:r>
                      <a:endParaRPr kumimoji="1" lang="ja-JP" altLang="en-US" sz="9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r>
                        <a:rPr kumimoji="1" lang="en-US" altLang="ja-JP" sz="900">
                          <a:latin typeface="+mn-ea"/>
                          <a:ea typeface="+mn-ea"/>
                        </a:rPr>
                        <a:t>L1_1_a_COM,</a:t>
                      </a:r>
                    </a:p>
                    <a:p>
                      <a:r>
                        <a:rPr kumimoji="1" lang="en-US" altLang="ja-JP" sz="900">
                          <a:latin typeface="+mn-ea"/>
                          <a:ea typeface="+mn-ea"/>
                        </a:rPr>
                        <a:t>L1_1_b_COM,</a:t>
                      </a:r>
                    </a:p>
                    <a:p>
                      <a:r>
                        <a:rPr kumimoji="1" lang="en-US" altLang="ja-JP" sz="900">
                          <a:latin typeface="+mn-ea"/>
                          <a:ea typeface="+mn-ea"/>
                        </a:rPr>
                        <a:t>…</a:t>
                      </a:r>
                      <a:endParaRPr kumimoji="1" lang="ja-JP" altLang="en-US" sz="9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en-US" altLang="ja-JP" sz="900">
                          <a:latin typeface="+mn-ea"/>
                          <a:ea typeface="+mn-ea"/>
                        </a:rPr>
                        <a:t>&lt;H-Advanced&gt;</a:t>
                      </a:r>
                      <a:endParaRPr kumimoji="1" lang="ja-JP" altLang="en-US" sz="9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en-US" altLang="ja-JP" sz="900">
                          <a:solidFill>
                            <a:schemeClr val="tx1"/>
                          </a:solidFill>
                          <a:latin typeface="+mn-ea"/>
                          <a:ea typeface="+mn-ea"/>
                        </a:rPr>
                        <a:t>O/S</a:t>
                      </a:r>
                      <a:endParaRPr kumimoji="1" lang="ja-JP" altLang="en-US" sz="90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900">
                          <a:latin typeface="+mn-ea"/>
                          <a:ea typeface="+mn-ea"/>
                        </a:rPr>
                        <a:t>〇</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900">
                          <a:latin typeface="+mn-ea"/>
                          <a:ea typeface="+mn-ea"/>
                        </a:rPr>
                        <a:t>〇</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900">
                          <a:latin typeface="+mn-ea"/>
                          <a:ea typeface="+mn-ea"/>
                        </a:rPr>
                        <a:t>ー</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45750980"/>
                  </a:ext>
                </a:extLst>
              </a:tr>
              <a:tr h="381000">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r>
                        <a:rPr kumimoji="1" lang="en-US" altLang="ja-JP" sz="900">
                          <a:latin typeface="+mn-ea"/>
                          <a:ea typeface="+mn-ea"/>
                        </a:rPr>
                        <a:t>&lt;Advanced&gt;</a:t>
                      </a:r>
                      <a:endParaRPr kumimoji="1" lang="ja-JP" altLang="en-US" sz="9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en-US" altLang="ja-JP" sz="900">
                          <a:solidFill>
                            <a:schemeClr val="tx1"/>
                          </a:solidFill>
                          <a:latin typeface="+mn-ea"/>
                          <a:ea typeface="+mn-ea"/>
                        </a:rPr>
                        <a:t>O/S</a:t>
                      </a:r>
                      <a:endParaRPr kumimoji="1" lang="ja-JP" altLang="en-US" sz="90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900">
                          <a:latin typeface="+mn-ea"/>
                          <a:ea typeface="+mn-ea"/>
                        </a:rPr>
                        <a:t>〇</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900">
                          <a:latin typeface="+mn-ea"/>
                          <a:ea typeface="+mn-ea"/>
                        </a:rPr>
                        <a:t>〇</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900">
                          <a:latin typeface="+mn-ea"/>
                          <a:ea typeface="+mn-ea"/>
                        </a:rPr>
                        <a:t>〇</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15104438"/>
                  </a:ext>
                </a:extLst>
              </a:tr>
            </a:tbl>
          </a:graphicData>
        </a:graphic>
      </p:graphicFrame>
      <p:sp>
        <p:nvSpPr>
          <p:cNvPr id="6" name="正方形/長方形 5">
            <a:extLst>
              <a:ext uri="{FF2B5EF4-FFF2-40B4-BE49-F238E27FC236}">
                <a16:creationId xmlns:a16="http://schemas.microsoft.com/office/drawing/2014/main" id="{30F156C0-2D77-0188-899E-8B9D08CB3BBE}"/>
              </a:ext>
            </a:extLst>
          </p:cNvPr>
          <p:cNvSpPr/>
          <p:nvPr/>
        </p:nvSpPr>
        <p:spPr>
          <a:xfrm>
            <a:off x="4412785" y="2680475"/>
            <a:ext cx="1860636" cy="842628"/>
          </a:xfrm>
          <a:prstGeom prst="rect">
            <a:avLst/>
          </a:prstGeom>
          <a:noFill/>
          <a:ln w="38100">
            <a:solidFill>
              <a:srgbClr val="FF0000"/>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7" name="表 7">
            <a:extLst>
              <a:ext uri="{FF2B5EF4-FFF2-40B4-BE49-F238E27FC236}">
                <a16:creationId xmlns:a16="http://schemas.microsoft.com/office/drawing/2014/main" id="{D9138C89-8CF3-8097-B905-6CE487261828}"/>
              </a:ext>
            </a:extLst>
          </p:cNvPr>
          <p:cNvGraphicFramePr>
            <a:graphicFrameLocks noGrp="1"/>
          </p:cNvGraphicFramePr>
          <p:nvPr/>
        </p:nvGraphicFramePr>
        <p:xfrm>
          <a:off x="637821" y="5026010"/>
          <a:ext cx="5612395" cy="936442"/>
        </p:xfrm>
        <a:graphic>
          <a:graphicData uri="http://schemas.openxmlformats.org/drawingml/2006/table">
            <a:tbl>
              <a:tblPr firstRow="1" bandRow="1">
                <a:tableStyleId>{5C22544A-7EE6-4342-B048-85BDC9FD1C3A}</a:tableStyleId>
              </a:tblPr>
              <a:tblGrid>
                <a:gridCol w="904954">
                  <a:extLst>
                    <a:ext uri="{9D8B030D-6E8A-4147-A177-3AD203B41FA5}">
                      <a16:colId xmlns:a16="http://schemas.microsoft.com/office/drawing/2014/main" val="2285591932"/>
                    </a:ext>
                  </a:extLst>
                </a:gridCol>
                <a:gridCol w="1181100">
                  <a:extLst>
                    <a:ext uri="{9D8B030D-6E8A-4147-A177-3AD203B41FA5}">
                      <a16:colId xmlns:a16="http://schemas.microsoft.com/office/drawing/2014/main" val="1890085912"/>
                    </a:ext>
                  </a:extLst>
                </a:gridCol>
                <a:gridCol w="1054100">
                  <a:extLst>
                    <a:ext uri="{9D8B030D-6E8A-4147-A177-3AD203B41FA5}">
                      <a16:colId xmlns:a16="http://schemas.microsoft.com/office/drawing/2014/main" val="2812393077"/>
                    </a:ext>
                  </a:extLst>
                </a:gridCol>
                <a:gridCol w="1349762">
                  <a:extLst>
                    <a:ext uri="{9D8B030D-6E8A-4147-A177-3AD203B41FA5}">
                      <a16:colId xmlns:a16="http://schemas.microsoft.com/office/drawing/2014/main" val="33983117"/>
                    </a:ext>
                  </a:extLst>
                </a:gridCol>
                <a:gridCol w="1122479">
                  <a:extLst>
                    <a:ext uri="{9D8B030D-6E8A-4147-A177-3AD203B41FA5}">
                      <a16:colId xmlns:a16="http://schemas.microsoft.com/office/drawing/2014/main" val="1257021813"/>
                    </a:ext>
                  </a:extLst>
                </a:gridCol>
              </a:tblGrid>
              <a:tr h="344096">
                <a:tc gridSpan="3">
                  <a:txBody>
                    <a:bodyPr/>
                    <a:lstStyle/>
                    <a:p>
                      <a:pPr algn="ctr"/>
                      <a:r>
                        <a:rPr kumimoji="1" lang="en-US" altLang="ja-JP" sz="900" b="1">
                          <a:solidFill>
                            <a:schemeClr val="bg1"/>
                          </a:solidFill>
                          <a:latin typeface="+mn-ea"/>
                          <a:ea typeface="+mn-ea"/>
                        </a:rPr>
                        <a:t>NIST Cybersecurity Framework v1.1</a:t>
                      </a:r>
                      <a:endParaRPr kumimoji="1" lang="ja-JP" altLang="en-US" sz="900" b="1">
                        <a:solidFill>
                          <a:schemeClr val="bg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tc hMerge="1">
                  <a:txBody>
                    <a:bodyPr/>
                    <a:lstStyle/>
                    <a:p>
                      <a:endParaRPr kumimoji="1" lang="ja-JP" alt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a:r>
                        <a:rPr kumimoji="1" lang="ja-JP" altLang="en-US" sz="900" b="1">
                          <a:solidFill>
                            <a:schemeClr val="bg1"/>
                          </a:solidFill>
                          <a:latin typeface="+mn-ea"/>
                          <a:ea typeface="+mn-ea"/>
                        </a:rPr>
                        <a:t>サイバー・フィジカル・セキュリティ対策</a:t>
                      </a:r>
                      <a:endParaRPr kumimoji="1" lang="en-US" altLang="ja-JP" sz="900" b="1">
                        <a:solidFill>
                          <a:schemeClr val="bg1"/>
                        </a:solidFill>
                        <a:latin typeface="+mn-ea"/>
                        <a:ea typeface="+mn-ea"/>
                      </a:endParaRPr>
                    </a:p>
                    <a:p>
                      <a:pPr algn="ctr"/>
                      <a:r>
                        <a:rPr kumimoji="1" lang="ja-JP" altLang="en-US" sz="900" b="1">
                          <a:solidFill>
                            <a:schemeClr val="bg1"/>
                          </a:solidFill>
                          <a:latin typeface="+mn-ea"/>
                          <a:ea typeface="+mn-ea"/>
                        </a:rPr>
                        <a:t>フレームワーク</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sz="105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856233915"/>
                  </a:ext>
                </a:extLst>
              </a:tr>
              <a:tr h="215060">
                <a:tc>
                  <a:txBody>
                    <a:bodyPr/>
                    <a:lstStyle/>
                    <a:p>
                      <a:r>
                        <a:rPr kumimoji="1" lang="ja-JP" altLang="en-US" sz="900" b="1">
                          <a:solidFill>
                            <a:schemeClr val="bg1"/>
                          </a:solidFill>
                          <a:latin typeface="+mn-ea"/>
                          <a:ea typeface="+mn-ea"/>
                        </a:rPr>
                        <a:t>機能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r>
                        <a:rPr kumimoji="1" lang="ja-JP" altLang="en-US" sz="900" b="1">
                          <a:solidFill>
                            <a:schemeClr val="bg1"/>
                          </a:solidFill>
                          <a:latin typeface="+mn-ea"/>
                          <a:ea typeface="+mn-ea"/>
                        </a:rPr>
                        <a:t>サブカテゴリ</a:t>
                      </a:r>
                      <a:r>
                        <a:rPr kumimoji="1" lang="en-US" altLang="ja-JP" sz="900" b="1">
                          <a:solidFill>
                            <a:schemeClr val="bg1"/>
                          </a:solidFill>
                          <a:latin typeface="+mn-ea"/>
                          <a:ea typeface="+mn-ea"/>
                        </a:rPr>
                        <a:t>ID</a:t>
                      </a:r>
                      <a:endParaRPr kumimoji="1" lang="ja-JP" altLang="en-US" sz="900" b="1">
                        <a:solidFill>
                          <a:schemeClr val="bg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r>
                        <a:rPr kumimoji="1" lang="ja-JP" altLang="en-US" sz="900" b="1">
                          <a:solidFill>
                            <a:schemeClr val="bg1"/>
                          </a:solidFill>
                          <a:latin typeface="+mn-ea"/>
                          <a:ea typeface="+mn-ea"/>
                        </a:rPr>
                        <a:t>サブカテゴリ</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r>
                        <a:rPr kumimoji="1" lang="ja-JP" altLang="en-US" sz="900" b="1">
                          <a:solidFill>
                            <a:schemeClr val="bg1"/>
                          </a:solidFill>
                          <a:latin typeface="+mn-ea"/>
                          <a:ea typeface="+mn-ea"/>
                        </a:rPr>
                        <a:t>対策要件</a:t>
                      </a:r>
                      <a:r>
                        <a:rPr kumimoji="1" lang="en-US" altLang="ja-JP" sz="900" b="1">
                          <a:solidFill>
                            <a:schemeClr val="bg1"/>
                          </a:solidFill>
                          <a:latin typeface="+mn-ea"/>
                          <a:ea typeface="+mn-ea"/>
                        </a:rPr>
                        <a:t>ID</a:t>
                      </a:r>
                      <a:endParaRPr kumimoji="1" lang="ja-JP" altLang="en-US" sz="900" b="1">
                        <a:solidFill>
                          <a:schemeClr val="bg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900" b="1">
                          <a:solidFill>
                            <a:schemeClr val="bg1"/>
                          </a:solidFill>
                          <a:latin typeface="+mn-ea"/>
                          <a:ea typeface="+mn-ea"/>
                        </a:rPr>
                        <a:t>対策要件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107546953"/>
                  </a:ext>
                </a:extLst>
              </a:tr>
              <a:tr h="342082">
                <a:tc>
                  <a:txBody>
                    <a:bodyPr/>
                    <a:lstStyle/>
                    <a:p>
                      <a:r>
                        <a:rPr kumimoji="1" lang="ja-JP" altLang="en-US" sz="900">
                          <a:latin typeface="+mn-ea"/>
                          <a:ea typeface="+mn-ea"/>
                        </a:rPr>
                        <a:t>特定（</a:t>
                      </a:r>
                      <a:r>
                        <a:rPr kumimoji="1" lang="en-US" altLang="ja-JP" sz="900">
                          <a:latin typeface="+mn-ea"/>
                          <a:ea typeface="+mn-ea"/>
                        </a:rPr>
                        <a:t>ID</a:t>
                      </a:r>
                      <a:r>
                        <a:rPr kumimoji="1" lang="ja-JP" altLang="en-US" sz="900">
                          <a:latin typeface="+mn-ea"/>
                          <a:ea typeface="+mn-ea"/>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en-US" altLang="ja-JP" sz="900">
                          <a:latin typeface="+mn-ea"/>
                          <a:ea typeface="+mn-ea"/>
                        </a:rPr>
                        <a:t>AM-1</a:t>
                      </a:r>
                      <a:endParaRPr kumimoji="1" lang="ja-JP" altLang="en-US" sz="9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en-US" altLang="ja-JP" sz="900">
                          <a:latin typeface="+mn-ea"/>
                          <a:ea typeface="+mn-ea"/>
                        </a:rPr>
                        <a:t>…</a:t>
                      </a:r>
                      <a:endParaRPr kumimoji="1" lang="ja-JP" altLang="en-US" sz="9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en-US" altLang="ja-JP" sz="900">
                          <a:latin typeface="+mn-ea"/>
                          <a:ea typeface="+mn-ea"/>
                        </a:rPr>
                        <a:t>CPS.AM-1</a:t>
                      </a:r>
                      <a:endParaRPr kumimoji="1" lang="ja-JP" altLang="en-US" sz="9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en-US" altLang="ja-JP" sz="900">
                          <a:latin typeface="+mn-ea"/>
                          <a:ea typeface="+mn-ea"/>
                        </a:rPr>
                        <a:t>…</a:t>
                      </a:r>
                      <a:endParaRPr kumimoji="1" lang="ja-JP" altLang="en-US" sz="9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018649387"/>
                  </a:ext>
                </a:extLst>
              </a:tr>
            </a:tbl>
          </a:graphicData>
        </a:graphic>
      </p:graphicFrame>
      <p:sp>
        <p:nvSpPr>
          <p:cNvPr id="8" name="正方形/長方形 7">
            <a:extLst>
              <a:ext uri="{FF2B5EF4-FFF2-40B4-BE49-F238E27FC236}">
                <a16:creationId xmlns:a16="http://schemas.microsoft.com/office/drawing/2014/main" id="{1F2104D9-A43E-DF18-F13A-1CF32CC276D8}"/>
              </a:ext>
            </a:extLst>
          </p:cNvPr>
          <p:cNvSpPr/>
          <p:nvPr/>
        </p:nvSpPr>
        <p:spPr>
          <a:xfrm>
            <a:off x="645332" y="5026009"/>
            <a:ext cx="3132642" cy="601802"/>
          </a:xfrm>
          <a:prstGeom prst="rect">
            <a:avLst/>
          </a:prstGeom>
          <a:noFill/>
          <a:ln w="38100">
            <a:solidFill>
              <a:srgbClr val="FF0000"/>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9" name="表 21">
            <a:extLst>
              <a:ext uri="{FF2B5EF4-FFF2-40B4-BE49-F238E27FC236}">
                <a16:creationId xmlns:a16="http://schemas.microsoft.com/office/drawing/2014/main" id="{944AB915-3962-B0BD-CA4B-916C812D995C}"/>
              </a:ext>
            </a:extLst>
          </p:cNvPr>
          <p:cNvGraphicFramePr>
            <a:graphicFrameLocks noGrp="1"/>
          </p:cNvGraphicFramePr>
          <p:nvPr/>
        </p:nvGraphicFramePr>
        <p:xfrm>
          <a:off x="637821" y="6197068"/>
          <a:ext cx="5612395" cy="1234440"/>
        </p:xfrm>
        <a:graphic>
          <a:graphicData uri="http://schemas.openxmlformats.org/drawingml/2006/table">
            <a:tbl>
              <a:tblPr firstRow="1" bandRow="1">
                <a:tableStyleId>{5C22544A-7EE6-4342-B048-85BDC9FD1C3A}</a:tableStyleId>
              </a:tblPr>
              <a:tblGrid>
                <a:gridCol w="604269">
                  <a:extLst>
                    <a:ext uri="{9D8B030D-6E8A-4147-A177-3AD203B41FA5}">
                      <a16:colId xmlns:a16="http://schemas.microsoft.com/office/drawing/2014/main" val="2003565018"/>
                    </a:ext>
                  </a:extLst>
                </a:gridCol>
                <a:gridCol w="568004">
                  <a:extLst>
                    <a:ext uri="{9D8B030D-6E8A-4147-A177-3AD203B41FA5}">
                      <a16:colId xmlns:a16="http://schemas.microsoft.com/office/drawing/2014/main" val="3094722463"/>
                    </a:ext>
                  </a:extLst>
                </a:gridCol>
                <a:gridCol w="434356">
                  <a:extLst>
                    <a:ext uri="{9D8B030D-6E8A-4147-A177-3AD203B41FA5}">
                      <a16:colId xmlns:a16="http://schemas.microsoft.com/office/drawing/2014/main" val="4165501552"/>
                    </a:ext>
                  </a:extLst>
                </a:gridCol>
                <a:gridCol w="1530349">
                  <a:extLst>
                    <a:ext uri="{9D8B030D-6E8A-4147-A177-3AD203B41FA5}">
                      <a16:colId xmlns:a16="http://schemas.microsoft.com/office/drawing/2014/main" val="804222486"/>
                    </a:ext>
                  </a:extLst>
                </a:gridCol>
                <a:gridCol w="1069183">
                  <a:extLst>
                    <a:ext uri="{9D8B030D-6E8A-4147-A177-3AD203B41FA5}">
                      <a16:colId xmlns:a16="http://schemas.microsoft.com/office/drawing/2014/main" val="2028025583"/>
                    </a:ext>
                  </a:extLst>
                </a:gridCol>
                <a:gridCol w="703117">
                  <a:extLst>
                    <a:ext uri="{9D8B030D-6E8A-4147-A177-3AD203B41FA5}">
                      <a16:colId xmlns:a16="http://schemas.microsoft.com/office/drawing/2014/main" val="2430858491"/>
                    </a:ext>
                  </a:extLst>
                </a:gridCol>
                <a:gridCol w="703117">
                  <a:extLst>
                    <a:ext uri="{9D8B030D-6E8A-4147-A177-3AD203B41FA5}">
                      <a16:colId xmlns:a16="http://schemas.microsoft.com/office/drawing/2014/main" val="731772006"/>
                    </a:ext>
                  </a:extLst>
                </a:gridCol>
              </a:tblGrid>
              <a:tr h="370840">
                <a:tc gridSpan="3">
                  <a:txBody>
                    <a:bodyPr/>
                    <a:lstStyle/>
                    <a:p>
                      <a:pPr algn="ctr"/>
                      <a:r>
                        <a:rPr kumimoji="1" lang="en-US" altLang="ja-JP" sz="900" b="1">
                          <a:solidFill>
                            <a:schemeClr val="bg1"/>
                          </a:solidFill>
                        </a:rPr>
                        <a:t>NIST SP 800-171</a:t>
                      </a:r>
                      <a:endParaRPr kumimoji="1" lang="ja-JP" altLang="en-US" sz="90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tc hMerge="1">
                  <a:txBody>
                    <a:bodyPr/>
                    <a:lstStyle/>
                    <a:p>
                      <a:endParaRPr kumimoji="1" lang="ja-JP" altLang="en-US" sz="1050" b="1">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tc hMerge="1">
                  <a:txBody>
                    <a:bodyPr/>
                    <a:lstStyle/>
                    <a:p>
                      <a:endParaRPr kumimoji="1" lang="ja-JP" altLang="en-US" sz="1050" b="1">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r>
                        <a:rPr kumimoji="1" lang="en-US" altLang="ja-JP" sz="900" b="1">
                          <a:solidFill>
                            <a:schemeClr val="bg1"/>
                          </a:solidFill>
                        </a:rPr>
                        <a:t>NIST SP800-171 </a:t>
                      </a:r>
                      <a:r>
                        <a:rPr kumimoji="1" lang="ja-JP" altLang="en-US" sz="900" b="1">
                          <a:solidFill>
                            <a:schemeClr val="bg1"/>
                          </a:solidFill>
                        </a:rPr>
                        <a:t>から参照される</a:t>
                      </a:r>
                      <a:endParaRPr kumimoji="1" lang="en-US" altLang="ja-JP" sz="900" b="1">
                        <a:solidFill>
                          <a:schemeClr val="bg1"/>
                        </a:solidFill>
                      </a:endParaRPr>
                    </a:p>
                    <a:p>
                      <a:pPr algn="ctr"/>
                      <a:r>
                        <a:rPr kumimoji="1" lang="en-US" altLang="ja-JP" sz="900" b="1">
                          <a:solidFill>
                            <a:schemeClr val="bg1"/>
                          </a:solidFill>
                        </a:rPr>
                        <a:t>NIST SP800-53</a:t>
                      </a:r>
                      <a:endParaRPr kumimoji="1" lang="ja-JP" altLang="en-US" sz="90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tc gridSpan="3">
                  <a:txBody>
                    <a:bodyPr/>
                    <a:lstStyle/>
                    <a:p>
                      <a:pPr algn="ctr"/>
                      <a:r>
                        <a:rPr kumimoji="1" lang="ja-JP" altLang="en-US" sz="900" b="1">
                          <a:solidFill>
                            <a:schemeClr val="bg1"/>
                          </a:solidFill>
                        </a:rPr>
                        <a:t>サイバー・フィジカル・セキュリティ対策</a:t>
                      </a:r>
                      <a:endParaRPr kumimoji="1" lang="en-US" altLang="ja-JP" sz="900" b="1">
                        <a:solidFill>
                          <a:schemeClr val="bg1"/>
                        </a:solidFill>
                      </a:endParaRPr>
                    </a:p>
                    <a:p>
                      <a:pPr algn="ctr"/>
                      <a:r>
                        <a:rPr kumimoji="1" lang="ja-JP" altLang="en-US" sz="900" b="1">
                          <a:solidFill>
                            <a:schemeClr val="bg1"/>
                          </a:solidFill>
                        </a:rPr>
                        <a:t>フレームワーク</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sz="1050" b="1">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sz="1050" b="1">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398867290"/>
                  </a:ext>
                </a:extLst>
              </a:tr>
              <a:tr h="319229">
                <a:tc>
                  <a:txBody>
                    <a:bodyPr/>
                    <a:lstStyle/>
                    <a:p>
                      <a:pPr algn="ctr"/>
                      <a:r>
                        <a:rPr kumimoji="1" lang="ja-JP" altLang="en-US" sz="900" b="1">
                          <a:solidFill>
                            <a:schemeClr val="bg1"/>
                          </a:solidFill>
                        </a:rPr>
                        <a:t>ファミリ</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r>
                        <a:rPr kumimoji="1" lang="ja-JP" altLang="en-US" sz="900" b="1">
                          <a:solidFill>
                            <a:schemeClr val="bg1"/>
                          </a:solidFill>
                        </a:rPr>
                        <a:t>管理策</a:t>
                      </a:r>
                      <a:r>
                        <a:rPr kumimoji="1" lang="en-US" altLang="ja-JP" sz="900" b="1">
                          <a:solidFill>
                            <a:schemeClr val="bg1"/>
                          </a:solidFill>
                        </a:rPr>
                        <a:t>ID</a:t>
                      </a:r>
                      <a:endParaRPr kumimoji="1" lang="ja-JP" altLang="en-US" sz="90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r>
                        <a:rPr kumimoji="1" lang="ja-JP" altLang="en-US" sz="900" b="1">
                          <a:solidFill>
                            <a:schemeClr val="bg1"/>
                          </a:solidFill>
                        </a:rPr>
                        <a:t>要求事項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r>
                        <a:rPr kumimoji="1" lang="ja-JP" altLang="en-US" sz="900" b="1">
                          <a:solidFill>
                            <a:schemeClr val="bg1"/>
                          </a:solidFill>
                        </a:rPr>
                        <a:t>管理策名称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r>
                        <a:rPr kumimoji="1" lang="ja-JP" altLang="en-US" sz="900" b="1">
                          <a:solidFill>
                            <a:schemeClr val="bg1"/>
                          </a:solidFill>
                        </a:rPr>
                        <a:t>対策要件</a:t>
                      </a:r>
                      <a:r>
                        <a:rPr kumimoji="1" lang="en-US" altLang="ja-JP" sz="900" b="1">
                          <a:solidFill>
                            <a:schemeClr val="bg1"/>
                          </a:solidFill>
                        </a:rPr>
                        <a:t>ID</a:t>
                      </a:r>
                      <a:endParaRPr kumimoji="1" lang="ja-JP" altLang="en-US" sz="90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900" b="1">
                          <a:solidFill>
                            <a:schemeClr val="bg1"/>
                          </a:solidFill>
                        </a:rPr>
                        <a:t>対策要件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900" b="1">
                          <a:solidFill>
                            <a:schemeClr val="bg1"/>
                          </a:solidFill>
                        </a:rPr>
                        <a:t>対策例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929038067"/>
                  </a:ext>
                </a:extLst>
              </a:tr>
              <a:tr h="303989">
                <a:tc>
                  <a:txBody>
                    <a:bodyPr/>
                    <a:lstStyle/>
                    <a:p>
                      <a:r>
                        <a:rPr kumimoji="1" lang="ja-JP" altLang="en-US" sz="900"/>
                        <a:t>アクセス制御</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en-US" altLang="ja-JP" sz="900"/>
                        <a:t>3.1.1</a:t>
                      </a:r>
                      <a:endParaRPr kumimoji="1" lang="ja-JP" alt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en-US" altLang="ja-JP" sz="900"/>
                        <a:t>…</a:t>
                      </a:r>
                      <a:endParaRPr kumimoji="1" lang="ja-JP" alt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900"/>
                        <a:t>・</a:t>
                      </a:r>
                      <a:r>
                        <a:rPr kumimoji="1" lang="en-US" altLang="ja-JP" sz="900"/>
                        <a:t>AC-2 </a:t>
                      </a:r>
                      <a:r>
                        <a:rPr kumimoji="1" lang="ja-JP" altLang="en-US" sz="900"/>
                        <a:t>アカウント管理</a:t>
                      </a:r>
                      <a:endParaRPr kumimoji="1" lang="en-US" altLang="ja-JP" sz="900"/>
                    </a:p>
                    <a:p>
                      <a:r>
                        <a:rPr kumimoji="1" lang="en-US" altLang="ja-JP" sz="900"/>
                        <a:t>…</a:t>
                      </a:r>
                      <a:endParaRPr kumimoji="1" lang="ja-JP" alt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en-US" altLang="ja-JP" sz="900"/>
                        <a:t>CPS.AC-9</a:t>
                      </a:r>
                      <a:endParaRPr kumimoji="1" lang="ja-JP" alt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en-US" altLang="ja-JP" sz="900"/>
                        <a:t>…</a:t>
                      </a:r>
                      <a:endParaRPr kumimoji="1" lang="ja-JP" alt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en-US" altLang="ja-JP" sz="900"/>
                        <a:t>…</a:t>
                      </a:r>
                      <a:endParaRPr kumimoji="1" lang="ja-JP" alt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72190824"/>
                  </a:ext>
                </a:extLst>
              </a:tr>
            </a:tbl>
          </a:graphicData>
        </a:graphic>
      </p:graphicFrame>
      <p:sp>
        <p:nvSpPr>
          <p:cNvPr id="10" name="正方形/長方形 9">
            <a:extLst>
              <a:ext uri="{FF2B5EF4-FFF2-40B4-BE49-F238E27FC236}">
                <a16:creationId xmlns:a16="http://schemas.microsoft.com/office/drawing/2014/main" id="{1C4A4D15-0951-F433-8CD3-14836F87871D}"/>
              </a:ext>
            </a:extLst>
          </p:cNvPr>
          <p:cNvSpPr/>
          <p:nvPr/>
        </p:nvSpPr>
        <p:spPr>
          <a:xfrm>
            <a:off x="645332" y="6197067"/>
            <a:ext cx="3132642" cy="872949"/>
          </a:xfrm>
          <a:prstGeom prst="rect">
            <a:avLst/>
          </a:prstGeom>
          <a:noFill/>
          <a:ln w="38100">
            <a:solidFill>
              <a:srgbClr val="FF0000"/>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1" name="表 21">
            <a:extLst>
              <a:ext uri="{FF2B5EF4-FFF2-40B4-BE49-F238E27FC236}">
                <a16:creationId xmlns:a16="http://schemas.microsoft.com/office/drawing/2014/main" id="{B4EA9AE7-A28E-9C72-8424-8EDEA77BE41E}"/>
              </a:ext>
            </a:extLst>
          </p:cNvPr>
          <p:cNvGraphicFramePr>
            <a:graphicFrameLocks noGrp="1"/>
          </p:cNvGraphicFramePr>
          <p:nvPr/>
        </p:nvGraphicFramePr>
        <p:xfrm>
          <a:off x="645337" y="7678770"/>
          <a:ext cx="5612395" cy="920184"/>
        </p:xfrm>
        <a:graphic>
          <a:graphicData uri="http://schemas.openxmlformats.org/drawingml/2006/table">
            <a:tbl>
              <a:tblPr firstRow="1" bandRow="1">
                <a:tableStyleId>{5C22544A-7EE6-4342-B048-85BDC9FD1C3A}</a:tableStyleId>
              </a:tblPr>
              <a:tblGrid>
                <a:gridCol w="1172273">
                  <a:extLst>
                    <a:ext uri="{9D8B030D-6E8A-4147-A177-3AD203B41FA5}">
                      <a16:colId xmlns:a16="http://schemas.microsoft.com/office/drawing/2014/main" val="2003565018"/>
                    </a:ext>
                  </a:extLst>
                </a:gridCol>
                <a:gridCol w="1964705">
                  <a:extLst>
                    <a:ext uri="{9D8B030D-6E8A-4147-A177-3AD203B41FA5}">
                      <a16:colId xmlns:a16="http://schemas.microsoft.com/office/drawing/2014/main" val="4165501552"/>
                    </a:ext>
                  </a:extLst>
                </a:gridCol>
                <a:gridCol w="1069183">
                  <a:extLst>
                    <a:ext uri="{9D8B030D-6E8A-4147-A177-3AD203B41FA5}">
                      <a16:colId xmlns:a16="http://schemas.microsoft.com/office/drawing/2014/main" val="2028025583"/>
                    </a:ext>
                  </a:extLst>
                </a:gridCol>
                <a:gridCol w="703117">
                  <a:extLst>
                    <a:ext uri="{9D8B030D-6E8A-4147-A177-3AD203B41FA5}">
                      <a16:colId xmlns:a16="http://schemas.microsoft.com/office/drawing/2014/main" val="2430858491"/>
                    </a:ext>
                  </a:extLst>
                </a:gridCol>
                <a:gridCol w="703117">
                  <a:extLst>
                    <a:ext uri="{9D8B030D-6E8A-4147-A177-3AD203B41FA5}">
                      <a16:colId xmlns:a16="http://schemas.microsoft.com/office/drawing/2014/main" val="731772006"/>
                    </a:ext>
                  </a:extLst>
                </a:gridCol>
              </a:tblGrid>
              <a:tr h="370840">
                <a:tc gridSpan="2">
                  <a:txBody>
                    <a:bodyPr/>
                    <a:lstStyle/>
                    <a:p>
                      <a:pPr algn="ctr"/>
                      <a:r>
                        <a:rPr kumimoji="1" lang="en-US" altLang="ja-JP" sz="900" b="1">
                          <a:solidFill>
                            <a:schemeClr val="bg1"/>
                          </a:solidFill>
                        </a:rPr>
                        <a:t>ISO/IEC 27001:2013 </a:t>
                      </a:r>
                      <a:r>
                        <a:rPr kumimoji="1" lang="ja-JP" altLang="en-US" sz="900" b="1">
                          <a:solidFill>
                            <a:schemeClr val="bg1"/>
                          </a:solidFill>
                        </a:rPr>
                        <a:t>付属書</a:t>
                      </a:r>
                      <a:r>
                        <a:rPr kumimoji="1" lang="en-US" altLang="ja-JP" sz="900" b="1">
                          <a:solidFill>
                            <a:schemeClr val="bg1"/>
                          </a:solidFill>
                        </a:rPr>
                        <a:t>A</a:t>
                      </a:r>
                      <a:endParaRPr kumimoji="1" lang="ja-JP" altLang="en-US" sz="90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tc hMerge="1">
                  <a:txBody>
                    <a:bodyPr/>
                    <a:lstStyle/>
                    <a:p>
                      <a:endParaRPr kumimoji="1" lang="ja-JP" altLang="en-US" sz="1050" b="1">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tc gridSpan="3">
                  <a:txBody>
                    <a:bodyPr/>
                    <a:lstStyle/>
                    <a:p>
                      <a:pPr algn="ctr"/>
                      <a:r>
                        <a:rPr kumimoji="1" lang="ja-JP" altLang="en-US" sz="900" b="1">
                          <a:solidFill>
                            <a:schemeClr val="bg1"/>
                          </a:solidFill>
                        </a:rPr>
                        <a:t>サイバー・フィジカル・セキュリティ対策</a:t>
                      </a:r>
                      <a:endParaRPr kumimoji="1" lang="en-US" altLang="ja-JP" sz="900" b="1">
                        <a:solidFill>
                          <a:schemeClr val="bg1"/>
                        </a:solidFill>
                      </a:endParaRPr>
                    </a:p>
                    <a:p>
                      <a:pPr algn="ctr"/>
                      <a:r>
                        <a:rPr kumimoji="1" lang="ja-JP" altLang="en-US" sz="900" b="1">
                          <a:solidFill>
                            <a:schemeClr val="bg1"/>
                          </a:solidFill>
                        </a:rPr>
                        <a:t>フレームワーク</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sz="1050" b="1">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hMerge="1">
                  <a:txBody>
                    <a:bodyPr/>
                    <a:lstStyle/>
                    <a:p>
                      <a:endParaRPr kumimoji="1" lang="ja-JP" altLang="en-US" sz="1050" b="1">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398867290"/>
                  </a:ext>
                </a:extLst>
              </a:tr>
              <a:tr h="245355">
                <a:tc>
                  <a:txBody>
                    <a:bodyPr/>
                    <a:lstStyle/>
                    <a:p>
                      <a:pPr algn="ctr"/>
                      <a:r>
                        <a:rPr kumimoji="1" lang="ja-JP" altLang="en-US" sz="900" b="1">
                          <a:solidFill>
                            <a:schemeClr val="bg1"/>
                          </a:solidFill>
                        </a:rPr>
                        <a:t>管理策</a:t>
                      </a:r>
                      <a:r>
                        <a:rPr kumimoji="1" lang="en-US" altLang="ja-JP" sz="900" b="1">
                          <a:solidFill>
                            <a:schemeClr val="bg1"/>
                          </a:solidFill>
                        </a:rPr>
                        <a:t>ID</a:t>
                      </a:r>
                      <a:endParaRPr kumimoji="1" lang="ja-JP" altLang="en-US" sz="90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r>
                        <a:rPr kumimoji="1" lang="ja-JP" altLang="en-US" sz="900" b="1">
                          <a:solidFill>
                            <a:schemeClr val="bg1"/>
                          </a:solidFill>
                        </a:rPr>
                        <a:t>要求事項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r>
                        <a:rPr kumimoji="1" lang="ja-JP" altLang="en-US" sz="900" b="1">
                          <a:solidFill>
                            <a:schemeClr val="bg1"/>
                          </a:solidFill>
                        </a:rPr>
                        <a:t>対策要件</a:t>
                      </a:r>
                      <a:r>
                        <a:rPr kumimoji="1" lang="en-US" altLang="ja-JP" sz="900" b="1">
                          <a:solidFill>
                            <a:schemeClr val="bg1"/>
                          </a:solidFill>
                        </a:rPr>
                        <a:t>ID</a:t>
                      </a:r>
                      <a:endParaRPr kumimoji="1" lang="ja-JP" altLang="en-US" sz="90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900" b="1">
                          <a:solidFill>
                            <a:schemeClr val="bg1"/>
                          </a:solidFill>
                        </a:rPr>
                        <a:t>対策要件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900" b="1">
                          <a:solidFill>
                            <a:schemeClr val="bg1"/>
                          </a:solidFill>
                        </a:rPr>
                        <a:t>対策例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929038067"/>
                  </a:ext>
                </a:extLst>
              </a:tr>
              <a:tr h="303989">
                <a:tc>
                  <a:txBody>
                    <a:bodyPr/>
                    <a:lstStyle/>
                    <a:p>
                      <a:pPr algn="ctr"/>
                      <a:r>
                        <a:rPr kumimoji="1" lang="en-US" altLang="ja-JP" sz="900"/>
                        <a:t>3.1.1</a:t>
                      </a:r>
                      <a:endParaRPr kumimoji="1" lang="ja-JP" alt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en-US" altLang="ja-JP" sz="900"/>
                        <a:t>…</a:t>
                      </a:r>
                      <a:endParaRPr kumimoji="1" lang="ja-JP" alt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en-US" altLang="ja-JP" sz="900"/>
                        <a:t>CPS.BE-2</a:t>
                      </a:r>
                      <a:endParaRPr kumimoji="1" lang="ja-JP" alt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en-US" altLang="ja-JP" sz="900"/>
                        <a:t>…</a:t>
                      </a:r>
                      <a:endParaRPr kumimoji="1" lang="ja-JP" alt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en-US" altLang="ja-JP" sz="900"/>
                        <a:t>…</a:t>
                      </a:r>
                      <a:endParaRPr kumimoji="1" lang="ja-JP" altLang="en-US"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72190824"/>
                  </a:ext>
                </a:extLst>
              </a:tr>
            </a:tbl>
          </a:graphicData>
        </a:graphic>
      </p:graphicFrame>
      <p:sp>
        <p:nvSpPr>
          <p:cNvPr id="12" name="正方形/長方形 11">
            <a:extLst>
              <a:ext uri="{FF2B5EF4-FFF2-40B4-BE49-F238E27FC236}">
                <a16:creationId xmlns:a16="http://schemas.microsoft.com/office/drawing/2014/main" id="{050E14BA-C604-91EC-22C1-DDBA8BEBF4D5}"/>
              </a:ext>
            </a:extLst>
          </p:cNvPr>
          <p:cNvSpPr/>
          <p:nvPr/>
        </p:nvSpPr>
        <p:spPr>
          <a:xfrm>
            <a:off x="652848" y="7678770"/>
            <a:ext cx="3132642" cy="593970"/>
          </a:xfrm>
          <a:prstGeom prst="rect">
            <a:avLst/>
          </a:prstGeom>
          <a:noFill/>
          <a:ln w="38100">
            <a:solidFill>
              <a:srgbClr val="FF0000"/>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3" name="テキスト プレースホルダー 3">
            <a:extLst>
              <a:ext uri="{FF2B5EF4-FFF2-40B4-BE49-F238E27FC236}">
                <a16:creationId xmlns:a16="http://schemas.microsoft.com/office/drawing/2014/main" id="{A68CEA97-76D4-72DE-54B9-269F59E36F24}"/>
              </a:ext>
            </a:extLst>
          </p:cNvPr>
          <p:cNvSpPr txBox="1">
            <a:spLocks/>
          </p:cNvSpPr>
          <p:nvPr/>
        </p:nvSpPr>
        <p:spPr>
          <a:xfrm>
            <a:off x="549857" y="2369190"/>
            <a:ext cx="5707875"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rgbClr val="4472C4">
                    <a:lumMod val="75000"/>
                  </a:srgbClr>
                </a:solidFill>
                <a:effectLst/>
                <a:uLnTx/>
                <a:uFillTx/>
                <a:latin typeface="メイリオ"/>
                <a:ea typeface="メイリオ"/>
                <a:cs typeface="+mn-cs"/>
              </a:rPr>
              <a:t>＜添付</a:t>
            </a:r>
            <a:r>
              <a:rPr kumimoji="1" lang="en-US" altLang="ja-JP" sz="1200" b="1" i="0" u="none" strike="noStrike" kern="1200" cap="none" spc="0" normalizeH="0" baseline="0" noProof="0">
                <a:ln>
                  <a:noFill/>
                </a:ln>
                <a:solidFill>
                  <a:srgbClr val="4472C4">
                    <a:lumMod val="75000"/>
                  </a:srgbClr>
                </a:solidFill>
                <a:effectLst/>
                <a:uLnTx/>
                <a:uFillTx/>
                <a:latin typeface="メイリオ"/>
                <a:ea typeface="メイリオ"/>
                <a:cs typeface="+mn-cs"/>
              </a:rPr>
              <a:t>C</a:t>
            </a:r>
            <a:r>
              <a:rPr kumimoji="1" lang="ja-JP" altLang="en-US" sz="1200" b="1" i="0" u="none" strike="noStrike" kern="1200" cap="none" spc="0" normalizeH="0" baseline="0" noProof="0">
                <a:ln>
                  <a:noFill/>
                </a:ln>
                <a:solidFill>
                  <a:srgbClr val="4472C4">
                    <a:lumMod val="75000"/>
                  </a:srgbClr>
                </a:solidFill>
                <a:effectLst/>
                <a:uLnTx/>
                <a:uFillTx/>
                <a:latin typeface="メイリオ"/>
                <a:ea typeface="メイリオ"/>
                <a:cs typeface="+mn-cs"/>
              </a:rPr>
              <a:t>＞ </a:t>
            </a:r>
            <a:r>
              <a:rPr kumimoji="1" lang="en-US" altLang="ja-JP" sz="1200" b="1" i="0" u="none" strike="noStrike" kern="1200" cap="none" spc="0" normalizeH="0" baseline="0" noProof="0">
                <a:ln>
                  <a:noFill/>
                </a:ln>
                <a:solidFill>
                  <a:srgbClr val="4472C4">
                    <a:lumMod val="75000"/>
                  </a:srgbClr>
                </a:solidFill>
                <a:effectLst/>
                <a:uLnTx/>
                <a:uFillTx/>
                <a:latin typeface="メイリオ"/>
                <a:ea typeface="メイリオ"/>
                <a:cs typeface="+mn-cs"/>
              </a:rPr>
              <a:t>CPSF </a:t>
            </a:r>
            <a:r>
              <a:rPr kumimoji="1" lang="ja-JP" altLang="en-US" sz="1200" b="1" i="0" u="none" strike="noStrike" kern="1200" cap="none" spc="0" normalizeH="0" baseline="0" noProof="0">
                <a:ln>
                  <a:noFill/>
                </a:ln>
                <a:solidFill>
                  <a:srgbClr val="4472C4">
                    <a:lumMod val="75000"/>
                  </a:srgbClr>
                </a:solidFill>
                <a:effectLst/>
                <a:uLnTx/>
                <a:uFillTx/>
                <a:latin typeface="メイリオ"/>
                <a:ea typeface="メイリオ"/>
                <a:cs typeface="+mn-cs"/>
              </a:rPr>
              <a:t>→ 他の国際規格など</a:t>
            </a:r>
          </a:p>
        </p:txBody>
      </p:sp>
      <p:sp>
        <p:nvSpPr>
          <p:cNvPr id="14" name="テキスト プレースホルダー 3">
            <a:extLst>
              <a:ext uri="{FF2B5EF4-FFF2-40B4-BE49-F238E27FC236}">
                <a16:creationId xmlns:a16="http://schemas.microsoft.com/office/drawing/2014/main" id="{32FC5E31-4AC0-582D-CFBE-03E3CDCBA95B}"/>
              </a:ext>
            </a:extLst>
          </p:cNvPr>
          <p:cNvSpPr txBox="1">
            <a:spLocks/>
          </p:cNvSpPr>
          <p:nvPr/>
        </p:nvSpPr>
        <p:spPr>
          <a:xfrm>
            <a:off x="534831" y="4501034"/>
            <a:ext cx="5707875" cy="310772"/>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rgbClr val="4472C4">
                    <a:lumMod val="75000"/>
                  </a:srgbClr>
                </a:solidFill>
                <a:effectLst/>
                <a:uLnTx/>
                <a:uFillTx/>
                <a:latin typeface="メイリオ"/>
                <a:ea typeface="メイリオ"/>
                <a:cs typeface="+mn-cs"/>
              </a:rPr>
              <a:t>＜添付</a:t>
            </a:r>
            <a:r>
              <a:rPr kumimoji="1" lang="en-US" altLang="ja-JP" sz="1200" b="1" i="0" u="none" strike="noStrike" kern="1200" cap="none" spc="0" normalizeH="0" baseline="0" noProof="0">
                <a:ln>
                  <a:noFill/>
                </a:ln>
                <a:solidFill>
                  <a:srgbClr val="4472C4">
                    <a:lumMod val="75000"/>
                  </a:srgbClr>
                </a:solidFill>
                <a:effectLst/>
                <a:uLnTx/>
                <a:uFillTx/>
                <a:latin typeface="メイリオ"/>
                <a:ea typeface="メイリオ"/>
                <a:cs typeface="+mn-cs"/>
              </a:rPr>
              <a:t>D</a:t>
            </a:r>
            <a:r>
              <a:rPr kumimoji="1" lang="ja-JP" altLang="en-US" sz="1200" b="1" i="0" u="none" strike="noStrike" kern="1200" cap="none" spc="0" normalizeH="0" baseline="0" noProof="0">
                <a:ln>
                  <a:noFill/>
                </a:ln>
                <a:solidFill>
                  <a:srgbClr val="4472C4">
                    <a:lumMod val="75000"/>
                  </a:srgbClr>
                </a:solidFill>
                <a:effectLst/>
                <a:uLnTx/>
                <a:uFillTx/>
                <a:latin typeface="メイリオ"/>
                <a:ea typeface="メイリオ"/>
                <a:cs typeface="+mn-cs"/>
              </a:rPr>
              <a:t>＞他の国際規格など → </a:t>
            </a:r>
            <a:r>
              <a:rPr kumimoji="1" lang="en-US" altLang="ja-JP" sz="1200" b="1" i="0" u="none" strike="noStrike" kern="1200" cap="none" spc="0" normalizeH="0" baseline="0" noProof="0">
                <a:ln>
                  <a:noFill/>
                </a:ln>
                <a:solidFill>
                  <a:srgbClr val="4472C4">
                    <a:lumMod val="75000"/>
                  </a:srgbClr>
                </a:solidFill>
                <a:effectLst/>
                <a:uLnTx/>
                <a:uFillTx/>
                <a:latin typeface="メイリオ"/>
                <a:ea typeface="メイリオ"/>
                <a:cs typeface="+mn-cs"/>
              </a:rPr>
              <a:t>CPSF</a:t>
            </a:r>
            <a:endParaRPr kumimoji="1" lang="ja-JP" altLang="en-US" sz="1200" b="1" i="0" u="none" strike="noStrike" kern="1200" cap="none" spc="0" normalizeH="0" baseline="0" noProof="0">
              <a:ln>
                <a:noFill/>
              </a:ln>
              <a:solidFill>
                <a:srgbClr val="4472C4">
                  <a:lumMod val="75000"/>
                </a:srgbClr>
              </a:solidFill>
              <a:effectLst/>
              <a:uLnTx/>
              <a:uFillTx/>
              <a:latin typeface="メイリオ"/>
              <a:ea typeface="メイリオ"/>
              <a:cs typeface="+mn-cs"/>
            </a:endParaRPr>
          </a:p>
        </p:txBody>
      </p:sp>
      <p:graphicFrame>
        <p:nvGraphicFramePr>
          <p:cNvPr id="15" name="表 14">
            <a:extLst>
              <a:ext uri="{FF2B5EF4-FFF2-40B4-BE49-F238E27FC236}">
                <a16:creationId xmlns:a16="http://schemas.microsoft.com/office/drawing/2014/main" id="{4E7CE1CD-B2BF-F30E-B60D-6936E8A16673}"/>
              </a:ext>
            </a:extLst>
          </p:cNvPr>
          <p:cNvGraphicFramePr>
            <a:graphicFrameLocks noGrp="1"/>
          </p:cNvGraphicFramePr>
          <p:nvPr/>
        </p:nvGraphicFramePr>
        <p:xfrm>
          <a:off x="645332" y="4778440"/>
          <a:ext cx="5612400" cy="2514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759943404"/>
                    </a:ext>
                  </a:extLst>
                </a:gridCol>
              </a:tblGrid>
              <a:tr h="203414">
                <a:tc>
                  <a:txBody>
                    <a:bodyPr/>
                    <a:lstStyle/>
                    <a:p>
                      <a:r>
                        <a:rPr kumimoji="1" lang="en-US" altLang="ja-JP" sz="1050" b="1">
                          <a:solidFill>
                            <a:schemeClr val="tx1"/>
                          </a:solidFill>
                          <a:latin typeface="+mn-ea"/>
                          <a:ea typeface="+mn-ea"/>
                        </a:rPr>
                        <a:t>NIST</a:t>
                      </a:r>
                      <a:r>
                        <a:rPr kumimoji="1" lang="ja-JP" altLang="en-US" sz="1050" b="1">
                          <a:solidFill>
                            <a:schemeClr val="tx1"/>
                          </a:solidFill>
                          <a:latin typeface="+mn-ea"/>
                          <a:ea typeface="+mn-ea"/>
                        </a:rPr>
                        <a:t> </a:t>
                      </a:r>
                      <a:r>
                        <a:rPr kumimoji="1" lang="en-US" altLang="ja-JP" sz="1050" b="1">
                          <a:solidFill>
                            <a:schemeClr val="tx1"/>
                          </a:solidFill>
                          <a:latin typeface="+mn-ea"/>
                          <a:ea typeface="+mn-ea"/>
                        </a:rPr>
                        <a:t>Cybersecurity Framework v1.1</a:t>
                      </a:r>
                      <a:r>
                        <a:rPr kumimoji="1" lang="ja-JP" altLang="en-US" sz="1050" b="1">
                          <a:solidFill>
                            <a:schemeClr val="tx1"/>
                          </a:solidFill>
                          <a:latin typeface="+mn-ea"/>
                          <a:ea typeface="+mn-ea"/>
                        </a:rPr>
                        <a:t>のサブカテゴリ</a:t>
                      </a:r>
                      <a:r>
                        <a:rPr kumimoji="1" lang="en-US" altLang="ja-JP" sz="1050" b="1">
                          <a:solidFill>
                            <a:schemeClr val="tx1"/>
                          </a:solidFill>
                          <a:latin typeface="+mn-ea"/>
                          <a:ea typeface="+mn-ea"/>
                        </a:rPr>
                        <a:t> </a:t>
                      </a:r>
                      <a:r>
                        <a:rPr kumimoji="1" lang="ja-JP" altLang="en-US" sz="1050" b="1">
                          <a:solidFill>
                            <a:schemeClr val="tx1"/>
                          </a:solidFill>
                          <a:latin typeface="+mn-ea"/>
                          <a:ea typeface="+mn-ea"/>
                        </a:rPr>
                        <a:t>→ </a:t>
                      </a:r>
                      <a:r>
                        <a:rPr kumimoji="1" lang="en-US" altLang="ja-JP" sz="1050" b="1">
                          <a:solidFill>
                            <a:schemeClr val="tx1"/>
                          </a:solidFill>
                          <a:latin typeface="+mn-ea"/>
                          <a:ea typeface="+mn-ea"/>
                        </a:rPr>
                        <a:t>CPSF</a:t>
                      </a:r>
                      <a:endParaRPr kumimoji="1" lang="ja-JP" altLang="en-US" sz="1050" b="1">
                        <a:solidFill>
                          <a:schemeClr val="tx1"/>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33758085"/>
                  </a:ext>
                </a:extLst>
              </a:tr>
            </a:tbl>
          </a:graphicData>
        </a:graphic>
      </p:graphicFrame>
      <p:graphicFrame>
        <p:nvGraphicFramePr>
          <p:cNvPr id="16" name="表 15">
            <a:extLst>
              <a:ext uri="{FF2B5EF4-FFF2-40B4-BE49-F238E27FC236}">
                <a16:creationId xmlns:a16="http://schemas.microsoft.com/office/drawing/2014/main" id="{597CEB94-0D22-C597-1E75-C485C476B13A}"/>
              </a:ext>
            </a:extLst>
          </p:cNvPr>
          <p:cNvGraphicFramePr>
            <a:graphicFrameLocks noGrp="1"/>
          </p:cNvGraphicFramePr>
          <p:nvPr/>
        </p:nvGraphicFramePr>
        <p:xfrm>
          <a:off x="630306" y="5945608"/>
          <a:ext cx="5612400" cy="2514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759943404"/>
                    </a:ext>
                  </a:extLst>
                </a:gridCol>
              </a:tblGrid>
              <a:tr h="203414">
                <a:tc>
                  <a:txBody>
                    <a:bodyPr/>
                    <a:lstStyle/>
                    <a:p>
                      <a:r>
                        <a:rPr kumimoji="1" lang="en-US" altLang="ja-JP" sz="1050" b="1">
                          <a:solidFill>
                            <a:schemeClr val="tx1"/>
                          </a:solidFill>
                          <a:latin typeface="+mn-ea"/>
                          <a:ea typeface="+mn-ea"/>
                        </a:rPr>
                        <a:t>NIST SP 800-171</a:t>
                      </a:r>
                      <a:r>
                        <a:rPr kumimoji="1" lang="ja-JP" altLang="en-US" sz="1050" b="1">
                          <a:solidFill>
                            <a:schemeClr val="tx1"/>
                          </a:solidFill>
                          <a:latin typeface="+mn-ea"/>
                          <a:ea typeface="+mn-ea"/>
                        </a:rPr>
                        <a:t>の要求事項</a:t>
                      </a:r>
                      <a:r>
                        <a:rPr kumimoji="1" lang="en-US" altLang="ja-JP" sz="1050" b="1">
                          <a:solidFill>
                            <a:schemeClr val="tx1"/>
                          </a:solidFill>
                          <a:latin typeface="+mn-ea"/>
                          <a:ea typeface="+mn-ea"/>
                        </a:rPr>
                        <a:t> </a:t>
                      </a:r>
                      <a:r>
                        <a:rPr kumimoji="1" lang="ja-JP" altLang="en-US" sz="1050" b="1">
                          <a:solidFill>
                            <a:schemeClr val="tx1"/>
                          </a:solidFill>
                          <a:latin typeface="+mn-ea"/>
                          <a:ea typeface="+mn-ea"/>
                        </a:rPr>
                        <a:t>→ </a:t>
                      </a:r>
                      <a:r>
                        <a:rPr kumimoji="1" lang="en-US" altLang="ja-JP" sz="1050" b="1">
                          <a:solidFill>
                            <a:schemeClr val="tx1"/>
                          </a:solidFill>
                          <a:latin typeface="+mn-ea"/>
                          <a:ea typeface="+mn-ea"/>
                        </a:rPr>
                        <a:t>CPSF</a:t>
                      </a:r>
                      <a:endParaRPr kumimoji="1" lang="ja-JP" altLang="en-US" sz="1050" b="1">
                        <a:solidFill>
                          <a:schemeClr val="tx1"/>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33758085"/>
                  </a:ext>
                </a:extLst>
              </a:tr>
            </a:tbl>
          </a:graphicData>
        </a:graphic>
      </p:graphicFrame>
      <p:graphicFrame>
        <p:nvGraphicFramePr>
          <p:cNvPr id="17" name="表 16">
            <a:extLst>
              <a:ext uri="{FF2B5EF4-FFF2-40B4-BE49-F238E27FC236}">
                <a16:creationId xmlns:a16="http://schemas.microsoft.com/office/drawing/2014/main" id="{FAE519F2-E956-8ADD-F67A-68BBD250F1B3}"/>
              </a:ext>
            </a:extLst>
          </p:cNvPr>
          <p:cNvGraphicFramePr>
            <a:graphicFrameLocks noGrp="1"/>
          </p:cNvGraphicFramePr>
          <p:nvPr/>
        </p:nvGraphicFramePr>
        <p:xfrm>
          <a:off x="652848" y="7435804"/>
          <a:ext cx="5612400" cy="2514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759943404"/>
                    </a:ext>
                  </a:extLst>
                </a:gridCol>
              </a:tblGrid>
              <a:tr h="133494">
                <a:tc>
                  <a:txBody>
                    <a:bodyPr/>
                    <a:lstStyle/>
                    <a:p>
                      <a:r>
                        <a:rPr kumimoji="1" lang="en-US" altLang="ja-JP" sz="1050" b="1">
                          <a:solidFill>
                            <a:schemeClr val="tx1"/>
                          </a:solidFill>
                          <a:latin typeface="+mn-ea"/>
                          <a:ea typeface="+mn-ea"/>
                        </a:rPr>
                        <a:t>ISO/IEC 27001</a:t>
                      </a:r>
                      <a:r>
                        <a:rPr kumimoji="1" lang="ja-JP" altLang="en-US" sz="1050" b="1">
                          <a:solidFill>
                            <a:schemeClr val="tx1"/>
                          </a:solidFill>
                          <a:latin typeface="+mn-ea"/>
                          <a:ea typeface="+mn-ea"/>
                        </a:rPr>
                        <a:t>の管理策群</a:t>
                      </a:r>
                      <a:r>
                        <a:rPr kumimoji="1" lang="en-US" altLang="ja-JP" sz="1050" b="1">
                          <a:solidFill>
                            <a:schemeClr val="tx1"/>
                          </a:solidFill>
                          <a:latin typeface="+mn-ea"/>
                          <a:ea typeface="+mn-ea"/>
                        </a:rPr>
                        <a:t> </a:t>
                      </a:r>
                      <a:r>
                        <a:rPr kumimoji="1" lang="ja-JP" altLang="en-US" sz="1050" b="1">
                          <a:solidFill>
                            <a:schemeClr val="tx1"/>
                          </a:solidFill>
                          <a:latin typeface="+mn-ea"/>
                          <a:ea typeface="+mn-ea"/>
                        </a:rPr>
                        <a:t>→ </a:t>
                      </a:r>
                      <a:r>
                        <a:rPr kumimoji="1" lang="en-US" altLang="ja-JP" sz="1050" b="1">
                          <a:solidFill>
                            <a:schemeClr val="tx1"/>
                          </a:solidFill>
                          <a:latin typeface="+mn-ea"/>
                          <a:ea typeface="+mn-ea"/>
                        </a:rPr>
                        <a:t>CPSF</a:t>
                      </a:r>
                      <a:endParaRPr kumimoji="1" lang="ja-JP" altLang="en-US" sz="1050" b="1">
                        <a:solidFill>
                          <a:schemeClr val="tx1"/>
                        </a:solidFill>
                        <a:latin typeface="+mn-ea"/>
                        <a:ea typeface="+mn-ea"/>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33758085"/>
                  </a:ext>
                </a:extLst>
              </a:tr>
            </a:tbl>
          </a:graphicData>
        </a:graphic>
      </p:graphicFrame>
      <p:sp>
        <p:nvSpPr>
          <p:cNvPr id="18" name="テキスト ボックス 17">
            <a:extLst>
              <a:ext uri="{FF2B5EF4-FFF2-40B4-BE49-F238E27FC236}">
                <a16:creationId xmlns:a16="http://schemas.microsoft.com/office/drawing/2014/main" id="{E4019A3A-6CDF-261D-A97A-47734BAB2C1B}"/>
              </a:ext>
            </a:extLst>
          </p:cNvPr>
          <p:cNvSpPr txBox="1"/>
          <p:nvPr/>
        </p:nvSpPr>
        <p:spPr>
          <a:xfrm>
            <a:off x="1337637" y="8635761"/>
            <a:ext cx="4197737"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経済産業省「サイバー・フィジカル・セキュリティ対策フレームワーク</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Ver.1.0</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の概要</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2" name="スライド番号プレースホルダー 5">
            <a:extLst>
              <a:ext uri="{FF2B5EF4-FFF2-40B4-BE49-F238E27FC236}">
                <a16:creationId xmlns:a16="http://schemas.microsoft.com/office/drawing/2014/main" id="{6901D319-26E0-D1F7-EAC6-8F6BD36762AB}"/>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412</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5" name="テキスト プレースホルダー 1">
            <a:extLst>
              <a:ext uri="{FF2B5EF4-FFF2-40B4-BE49-F238E27FC236}">
                <a16:creationId xmlns:a16="http://schemas.microsoft.com/office/drawing/2014/main" id="{DD2FA7D1-9406-4950-DB46-2DCE76C6648C}"/>
              </a:ext>
            </a:extLst>
          </p:cNvPr>
          <p:cNvSpPr>
            <a:spLocks noGrp="1"/>
          </p:cNvSpPr>
          <p:nvPr>
            <p:ph type="body" sz="quarter" idx="32"/>
          </p:nvPr>
        </p:nvSpPr>
        <p:spPr>
          <a:xfrm>
            <a:off x="622800" y="774648"/>
            <a:ext cx="5612400" cy="381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u="sng">
                <a:solidFill>
                  <a:schemeClr val="tx1"/>
                </a:solidFill>
                <a:uFill>
                  <a:solidFill>
                    <a:schemeClr val="bg1"/>
                  </a:solidFill>
                </a:uFill>
                <a:hlinkClick r:id="rId2" action="ppaction://hlinksldjump"/>
              </a:rPr>
              <a:t>4. </a:t>
            </a:r>
            <a:r>
              <a:rPr kumimoji="1" lang="en-US" altLang="ja-JP" sz="1100" u="sng">
                <a:solidFill>
                  <a:schemeClr val="tx1"/>
                </a:solidFill>
                <a:uFill>
                  <a:solidFill>
                    <a:schemeClr val="bg1"/>
                  </a:solidFill>
                </a:uFill>
                <a:hlinkClick r:id="rId2" action="ppaction://hlinksldjump"/>
              </a:rPr>
              <a:t>CPSF</a:t>
            </a:r>
            <a:r>
              <a:rPr kumimoji="1" lang="ja-JP" altLang="en-US" sz="1100" u="sng">
                <a:solidFill>
                  <a:schemeClr val="tx1"/>
                </a:solidFill>
                <a:uFill>
                  <a:solidFill>
                    <a:schemeClr val="bg1"/>
                  </a:solidFill>
                </a:uFill>
                <a:hlinkClick r:id="rId2" action="ppaction://hlinksldjump"/>
              </a:rPr>
              <a:t>（サイバー・フィジカル・セキュリティ対策フレームワーク）参考資料</a:t>
            </a:r>
            <a:endParaRPr kumimoji="1" lang="ja-JP" altLang="en-US" sz="1100" u="sng">
              <a:solidFill>
                <a:schemeClr val="tx1"/>
              </a:solidFill>
              <a:uFill>
                <a:solidFill>
                  <a:schemeClr val="bg1"/>
                </a:solidFill>
              </a:uFill>
            </a:endParaRPr>
          </a:p>
        </p:txBody>
      </p:sp>
    </p:spTree>
    <p:extLst>
      <p:ext uri="{BB962C8B-B14F-4D97-AF65-F5344CB8AC3E}">
        <p14:creationId xmlns:p14="http://schemas.microsoft.com/office/powerpoint/2010/main" val="757312462"/>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3">
            <a:extLst>
              <a:ext uri="{FF2B5EF4-FFF2-40B4-BE49-F238E27FC236}">
                <a16:creationId xmlns:a16="http://schemas.microsoft.com/office/drawing/2014/main" id="{3AAB07F3-5CAB-35D9-FC24-9EFCC1CA6A88}"/>
              </a:ext>
            </a:extLst>
          </p:cNvPr>
          <p:cNvSpPr txBox="1">
            <a:spLocks/>
          </p:cNvSpPr>
          <p:nvPr/>
        </p:nvSpPr>
        <p:spPr>
          <a:xfrm>
            <a:off x="622800" y="1398857"/>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rgbClr val="4472C4">
                    <a:lumMod val="75000"/>
                  </a:srgbClr>
                </a:solidFill>
                <a:effectLst/>
                <a:uLnTx/>
                <a:uFillTx/>
                <a:latin typeface="メイリオ"/>
                <a:ea typeface="メイリオ"/>
                <a:cs typeface="+mn-cs"/>
              </a:rPr>
              <a:t>対策要件のカテゴリと</a:t>
            </a:r>
            <a:r>
              <a:rPr kumimoji="1" lang="en-US" altLang="ja-JP" sz="1200" b="1" i="0" u="none" strike="noStrike" kern="1200" cap="none" spc="0" normalizeH="0" baseline="0" noProof="0">
                <a:ln>
                  <a:noFill/>
                </a:ln>
                <a:solidFill>
                  <a:srgbClr val="4472C4">
                    <a:lumMod val="75000"/>
                  </a:srgbClr>
                </a:solidFill>
                <a:effectLst/>
                <a:uLnTx/>
                <a:uFillTx/>
                <a:latin typeface="メイリオ"/>
                <a:ea typeface="メイリオ"/>
                <a:cs typeface="+mn-cs"/>
              </a:rPr>
              <a:t>NIST Cybersecurity Framework </a:t>
            </a:r>
            <a:r>
              <a:rPr kumimoji="1" lang="ja-JP" altLang="en-US" sz="1200" b="1" i="0" u="none" strike="noStrike" kern="1200" cap="none" spc="0" normalizeH="0" baseline="0" noProof="0">
                <a:ln>
                  <a:noFill/>
                </a:ln>
                <a:solidFill>
                  <a:srgbClr val="4472C4">
                    <a:lumMod val="75000"/>
                  </a:srgbClr>
                </a:solidFill>
                <a:effectLst/>
                <a:uLnTx/>
                <a:uFillTx/>
                <a:latin typeface="メイリオ"/>
                <a:ea typeface="メイリオ"/>
                <a:cs typeface="+mn-cs"/>
              </a:rPr>
              <a:t>との対応関係 </a:t>
            </a:r>
          </a:p>
        </p:txBody>
      </p:sp>
      <p:graphicFrame>
        <p:nvGraphicFramePr>
          <p:cNvPr id="4" name="表 8">
            <a:extLst>
              <a:ext uri="{FF2B5EF4-FFF2-40B4-BE49-F238E27FC236}">
                <a16:creationId xmlns:a16="http://schemas.microsoft.com/office/drawing/2014/main" id="{41B57791-C782-5261-3E13-9B9CC61CF27C}"/>
              </a:ext>
            </a:extLst>
          </p:cNvPr>
          <p:cNvGraphicFramePr>
            <a:graphicFrameLocks noGrp="1"/>
          </p:cNvGraphicFramePr>
          <p:nvPr/>
        </p:nvGraphicFramePr>
        <p:xfrm>
          <a:off x="622800" y="1779857"/>
          <a:ext cx="5619906" cy="6728172"/>
        </p:xfrm>
        <a:graphic>
          <a:graphicData uri="http://schemas.openxmlformats.org/drawingml/2006/table">
            <a:tbl>
              <a:tblPr firstRow="1" bandRow="1">
                <a:tableStyleId>{5C22544A-7EE6-4342-B048-85BDC9FD1C3A}</a:tableStyleId>
              </a:tblPr>
              <a:tblGrid>
                <a:gridCol w="1796349">
                  <a:extLst>
                    <a:ext uri="{9D8B030D-6E8A-4147-A177-3AD203B41FA5}">
                      <a16:colId xmlns:a16="http://schemas.microsoft.com/office/drawing/2014/main" val="2737516432"/>
                    </a:ext>
                  </a:extLst>
                </a:gridCol>
                <a:gridCol w="603849">
                  <a:extLst>
                    <a:ext uri="{9D8B030D-6E8A-4147-A177-3AD203B41FA5}">
                      <a16:colId xmlns:a16="http://schemas.microsoft.com/office/drawing/2014/main" val="4036291628"/>
                    </a:ext>
                  </a:extLst>
                </a:gridCol>
                <a:gridCol w="3219708">
                  <a:extLst>
                    <a:ext uri="{9D8B030D-6E8A-4147-A177-3AD203B41FA5}">
                      <a16:colId xmlns:a16="http://schemas.microsoft.com/office/drawing/2014/main" val="4174516534"/>
                    </a:ext>
                  </a:extLst>
                </a:gridCol>
              </a:tblGrid>
              <a:tr h="323904">
                <a:tc>
                  <a:txBody>
                    <a:bodyPr/>
                    <a:lstStyle/>
                    <a:p>
                      <a:pPr algn="ctr"/>
                      <a:r>
                        <a:rPr kumimoji="1" lang="ja-JP" altLang="en-US" sz="800">
                          <a:latin typeface="+mn-ea"/>
                          <a:ea typeface="+mn-ea"/>
                        </a:rPr>
                        <a:t>カテゴリ名称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800">
                          <a:latin typeface="+mn-ea"/>
                          <a:ea typeface="+mn-ea"/>
                        </a:rPr>
                        <a:t>略称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en-US" altLang="ja-JP" sz="800">
                          <a:latin typeface="+mn-ea"/>
                          <a:ea typeface="+mn-ea"/>
                        </a:rPr>
                        <a:t>NIST Cybersecurity Framework Ver1.1 </a:t>
                      </a:r>
                      <a:r>
                        <a:rPr kumimoji="1" lang="ja-JP" altLang="en-US" sz="800">
                          <a:latin typeface="+mn-ea"/>
                          <a:ea typeface="+mn-ea"/>
                        </a:rPr>
                        <a:t>の対応カテゴリ</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061092401"/>
                  </a:ext>
                </a:extLst>
              </a:tr>
              <a:tr h="275748">
                <a:tc>
                  <a:txBody>
                    <a:bodyPr/>
                    <a:lstStyle/>
                    <a:p>
                      <a:r>
                        <a:rPr kumimoji="1" lang="ja-JP" altLang="en-US" sz="800">
                          <a:latin typeface="+mn-ea"/>
                          <a:ea typeface="+mn-ea"/>
                        </a:rPr>
                        <a:t>資産管理　</a:t>
                      </a:r>
                      <a:endParaRPr kumimoji="1" lang="en-US" altLang="ja-JP"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CPS.AM</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ID.AM</a:t>
                      </a:r>
                      <a:r>
                        <a:rPr kumimoji="1" lang="ja-JP" altLang="en-US" sz="800">
                          <a:latin typeface="+mn-ea"/>
                          <a:ea typeface="+mn-ea"/>
                        </a:rPr>
                        <a:t>（</a:t>
                      </a:r>
                      <a:r>
                        <a:rPr kumimoji="1" lang="en-US" altLang="ja-JP" sz="800">
                          <a:latin typeface="+mn-ea"/>
                          <a:ea typeface="+mn-ea"/>
                        </a:rPr>
                        <a:t>Asset Management</a:t>
                      </a:r>
                      <a:r>
                        <a:rPr kumimoji="1" lang="ja-JP" altLang="en-US" sz="8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74510135"/>
                  </a:ext>
                </a:extLst>
              </a:tr>
              <a:tr h="275748">
                <a:tc>
                  <a:txBody>
                    <a:bodyPr/>
                    <a:lstStyle/>
                    <a:p>
                      <a:r>
                        <a:rPr kumimoji="1" lang="ja-JP" altLang="en-US" sz="800">
                          <a:latin typeface="+mn-ea"/>
                          <a:ea typeface="+mn-ea"/>
                        </a:rPr>
                        <a:t>ビジネス環境</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CPS.BE</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ID.BE</a:t>
                      </a:r>
                      <a:r>
                        <a:rPr kumimoji="1" lang="ja-JP" altLang="en-US" sz="800">
                          <a:latin typeface="+mn-ea"/>
                          <a:ea typeface="+mn-ea"/>
                        </a:rPr>
                        <a:t>（</a:t>
                      </a:r>
                      <a:r>
                        <a:rPr kumimoji="1" lang="en-US" altLang="ja-JP" sz="800">
                          <a:latin typeface="+mn-ea"/>
                          <a:ea typeface="+mn-ea"/>
                        </a:rPr>
                        <a:t>Business Environment</a:t>
                      </a:r>
                      <a:r>
                        <a:rPr kumimoji="1" lang="ja-JP" altLang="en-US" sz="8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43968774"/>
                  </a:ext>
                </a:extLst>
              </a:tr>
              <a:tr h="275748">
                <a:tc>
                  <a:txBody>
                    <a:bodyPr/>
                    <a:lstStyle/>
                    <a:p>
                      <a:r>
                        <a:rPr kumimoji="1" lang="ja-JP" altLang="en-US" sz="800">
                          <a:latin typeface="+mn-ea"/>
                          <a:ea typeface="+mn-ea"/>
                        </a:rPr>
                        <a:t>ガバナンス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CPS.GV</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ID.GV</a:t>
                      </a:r>
                      <a:r>
                        <a:rPr kumimoji="1" lang="ja-JP" altLang="en-US" sz="800">
                          <a:latin typeface="+mn-ea"/>
                          <a:ea typeface="+mn-ea"/>
                        </a:rPr>
                        <a:t>（</a:t>
                      </a:r>
                      <a:r>
                        <a:rPr kumimoji="1" lang="en-US" altLang="ja-JP" sz="800">
                          <a:latin typeface="+mn-ea"/>
                          <a:ea typeface="+mn-ea"/>
                        </a:rPr>
                        <a:t>Governance</a:t>
                      </a:r>
                      <a:r>
                        <a:rPr kumimoji="1" lang="ja-JP" altLang="en-US" sz="8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023757960"/>
                  </a:ext>
                </a:extLst>
              </a:tr>
              <a:tr h="275748">
                <a:tc>
                  <a:txBody>
                    <a:bodyPr/>
                    <a:lstStyle/>
                    <a:p>
                      <a:r>
                        <a:rPr kumimoji="1" lang="ja-JP" altLang="en-US" sz="800">
                          <a:latin typeface="+mn-ea"/>
                          <a:ea typeface="+mn-ea"/>
                        </a:rPr>
                        <a:t>リスク評価</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b="0" i="0" u="none" strike="noStrike" kern="1200" cap="none" spc="0" normalizeH="0" baseline="0" noProof="0">
                          <a:ln>
                            <a:noFill/>
                          </a:ln>
                          <a:solidFill>
                            <a:prstClr val="black"/>
                          </a:solidFill>
                          <a:effectLst/>
                          <a:uLnTx/>
                          <a:uFillTx/>
                          <a:latin typeface="+mn-ea"/>
                          <a:ea typeface="+mn-ea"/>
                          <a:cs typeface="+mn-cs"/>
                        </a:rPr>
                        <a:t>CPS.RA</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ID.RA</a:t>
                      </a:r>
                      <a:r>
                        <a:rPr kumimoji="1" lang="ja-JP" altLang="en-US" sz="800">
                          <a:latin typeface="+mn-ea"/>
                          <a:ea typeface="+mn-ea"/>
                        </a:rPr>
                        <a:t>（</a:t>
                      </a:r>
                      <a:r>
                        <a:rPr kumimoji="1" lang="en-US" altLang="ja-JP" sz="800">
                          <a:latin typeface="+mn-ea"/>
                          <a:ea typeface="+mn-ea"/>
                        </a:rPr>
                        <a:t>Risk Assessment</a:t>
                      </a:r>
                      <a:r>
                        <a:rPr kumimoji="1" lang="ja-JP" altLang="en-US" sz="8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31760700"/>
                  </a:ext>
                </a:extLst>
              </a:tr>
              <a:tr h="275748">
                <a:tc>
                  <a:txBody>
                    <a:bodyPr/>
                    <a:lstStyle/>
                    <a:p>
                      <a:r>
                        <a:rPr kumimoji="1" lang="ja-JP" altLang="en-US" sz="800">
                          <a:latin typeface="+mn-ea"/>
                          <a:ea typeface="+mn-ea"/>
                        </a:rPr>
                        <a:t>リスク管理戦略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b="0" i="0" u="none" strike="noStrike" kern="1200" cap="none" spc="0" normalizeH="0" baseline="0" noProof="0">
                          <a:ln>
                            <a:noFill/>
                          </a:ln>
                          <a:solidFill>
                            <a:prstClr val="black"/>
                          </a:solidFill>
                          <a:effectLst/>
                          <a:uLnTx/>
                          <a:uFillTx/>
                          <a:latin typeface="+mn-ea"/>
                          <a:ea typeface="+mn-ea"/>
                          <a:cs typeface="+mn-cs"/>
                        </a:rPr>
                        <a:t>CPS.RM</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ID.RM</a:t>
                      </a:r>
                      <a:r>
                        <a:rPr kumimoji="1" lang="ja-JP" altLang="en-US" sz="800">
                          <a:latin typeface="+mn-ea"/>
                          <a:ea typeface="+mn-ea"/>
                        </a:rPr>
                        <a:t>（</a:t>
                      </a:r>
                      <a:r>
                        <a:rPr kumimoji="1" lang="en-US" altLang="ja-JP" sz="800">
                          <a:latin typeface="+mn-ea"/>
                          <a:ea typeface="+mn-ea"/>
                        </a:rPr>
                        <a:t>Risk Management Strategy</a:t>
                      </a:r>
                      <a:r>
                        <a:rPr kumimoji="1" lang="ja-JP" altLang="en-US" sz="8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03595777"/>
                  </a:ext>
                </a:extLst>
              </a:tr>
              <a:tr h="363482">
                <a:tc>
                  <a:txBody>
                    <a:bodyPr/>
                    <a:lstStyle/>
                    <a:p>
                      <a:r>
                        <a:rPr kumimoji="1" lang="ja-JP" altLang="en-US" sz="800">
                          <a:latin typeface="+mn-ea"/>
                          <a:ea typeface="+mn-ea"/>
                        </a:rPr>
                        <a:t>サプライチェーンリスク管理</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b="0" i="0" u="none" strike="noStrike" kern="1200" cap="none" spc="0" normalizeH="0" baseline="0" noProof="0">
                          <a:ln>
                            <a:noFill/>
                          </a:ln>
                          <a:solidFill>
                            <a:prstClr val="black"/>
                          </a:solidFill>
                          <a:effectLst/>
                          <a:uLnTx/>
                          <a:uFillTx/>
                          <a:latin typeface="+mn-ea"/>
                          <a:ea typeface="+mn-ea"/>
                          <a:cs typeface="+mn-cs"/>
                        </a:rPr>
                        <a:t>CPS.SC</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ID.SC</a:t>
                      </a:r>
                      <a:r>
                        <a:rPr kumimoji="1" lang="ja-JP" altLang="en-US" sz="800">
                          <a:latin typeface="+mn-ea"/>
                          <a:ea typeface="+mn-ea"/>
                        </a:rPr>
                        <a:t>（</a:t>
                      </a:r>
                      <a:r>
                        <a:rPr kumimoji="1" lang="en-US" altLang="ja-JP" sz="800">
                          <a:latin typeface="+mn-ea"/>
                          <a:ea typeface="+mn-ea"/>
                        </a:rPr>
                        <a:t>Supply Cain Risk Management</a:t>
                      </a:r>
                      <a:r>
                        <a:rPr kumimoji="1" lang="ja-JP" altLang="en-US" sz="8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41433413"/>
                  </a:ext>
                </a:extLst>
              </a:tr>
              <a:tr h="363482">
                <a:tc>
                  <a:txBody>
                    <a:bodyPr/>
                    <a:lstStyle/>
                    <a:p>
                      <a:r>
                        <a:rPr kumimoji="1" lang="ja-JP" altLang="en-US" sz="800">
                          <a:latin typeface="+mn-ea"/>
                          <a:ea typeface="+mn-ea"/>
                        </a:rPr>
                        <a:t>アイデンティティ管理、認証および</a:t>
                      </a:r>
                      <a:endParaRPr kumimoji="1" lang="en-US" altLang="ja-JP" sz="800">
                        <a:latin typeface="+mn-ea"/>
                        <a:ea typeface="+mn-ea"/>
                      </a:endParaRPr>
                    </a:p>
                    <a:p>
                      <a:r>
                        <a:rPr kumimoji="1" lang="ja-JP" altLang="en-US" sz="800">
                          <a:latin typeface="+mn-ea"/>
                          <a:ea typeface="+mn-ea"/>
                        </a:rPr>
                        <a:t>アクセス制御</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b="0" i="0" u="none" strike="noStrike" kern="1200" cap="none" spc="0" normalizeH="0" baseline="0" noProof="0">
                          <a:ln>
                            <a:noFill/>
                          </a:ln>
                          <a:solidFill>
                            <a:prstClr val="black"/>
                          </a:solidFill>
                          <a:effectLst/>
                          <a:uLnTx/>
                          <a:uFillTx/>
                          <a:latin typeface="+mn-ea"/>
                          <a:ea typeface="+mn-ea"/>
                          <a:cs typeface="+mn-cs"/>
                        </a:rPr>
                        <a:t>CPS.AC</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PR.AC</a:t>
                      </a:r>
                      <a:r>
                        <a:rPr kumimoji="1" lang="ja-JP" altLang="en-US" sz="800">
                          <a:latin typeface="+mn-ea"/>
                          <a:ea typeface="+mn-ea"/>
                        </a:rPr>
                        <a:t>（</a:t>
                      </a:r>
                      <a:r>
                        <a:rPr kumimoji="1" lang="en-US" altLang="ja-JP" sz="800">
                          <a:latin typeface="+mn-ea"/>
                          <a:ea typeface="+mn-ea"/>
                        </a:rPr>
                        <a:t>Identity Management and Access Control</a:t>
                      </a:r>
                      <a:r>
                        <a:rPr kumimoji="1" lang="ja-JP" altLang="en-US" sz="8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8367098"/>
                  </a:ext>
                </a:extLst>
              </a:tr>
              <a:tr h="363482">
                <a:tc>
                  <a:txBody>
                    <a:bodyPr/>
                    <a:lstStyle/>
                    <a:p>
                      <a:r>
                        <a:rPr kumimoji="1" lang="ja-JP" altLang="en-US" sz="800">
                          <a:latin typeface="+mn-ea"/>
                          <a:ea typeface="+mn-ea"/>
                        </a:rPr>
                        <a:t>意識向上およびトレーニング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b="0" i="0" u="none" strike="noStrike" kern="1200" cap="none" spc="0" normalizeH="0" baseline="0" noProof="0">
                          <a:ln>
                            <a:noFill/>
                          </a:ln>
                          <a:solidFill>
                            <a:prstClr val="black"/>
                          </a:solidFill>
                          <a:effectLst/>
                          <a:uLnTx/>
                          <a:uFillTx/>
                          <a:latin typeface="+mn-ea"/>
                          <a:ea typeface="+mn-ea"/>
                          <a:cs typeface="+mn-cs"/>
                        </a:rPr>
                        <a:t>CPS.AT</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PR.AT</a:t>
                      </a:r>
                      <a:r>
                        <a:rPr kumimoji="1" lang="ja-JP" altLang="en-US" sz="800">
                          <a:latin typeface="+mn-ea"/>
                          <a:ea typeface="+mn-ea"/>
                        </a:rPr>
                        <a:t>（</a:t>
                      </a:r>
                      <a:r>
                        <a:rPr kumimoji="1" lang="en-US" altLang="ja-JP" sz="800">
                          <a:latin typeface="+mn-ea"/>
                          <a:ea typeface="+mn-ea"/>
                        </a:rPr>
                        <a:t>Awareness and Training</a:t>
                      </a:r>
                      <a:r>
                        <a:rPr kumimoji="1" lang="ja-JP" altLang="en-US" sz="8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641967162"/>
                  </a:ext>
                </a:extLst>
              </a:tr>
              <a:tr h="275748">
                <a:tc>
                  <a:txBody>
                    <a:bodyPr/>
                    <a:lstStyle/>
                    <a:p>
                      <a:r>
                        <a:rPr kumimoji="1" lang="ja-JP" altLang="en-US" sz="800">
                          <a:latin typeface="+mn-ea"/>
                          <a:ea typeface="+mn-ea"/>
                        </a:rPr>
                        <a:t>データセキュリティ</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b="0" i="0" u="none" strike="noStrike" kern="1200" cap="none" spc="0" normalizeH="0" baseline="0" noProof="0">
                          <a:ln>
                            <a:noFill/>
                          </a:ln>
                          <a:solidFill>
                            <a:prstClr val="black"/>
                          </a:solidFill>
                          <a:effectLst/>
                          <a:uLnTx/>
                          <a:uFillTx/>
                          <a:latin typeface="+mn-ea"/>
                          <a:ea typeface="+mn-ea"/>
                          <a:cs typeface="+mn-cs"/>
                        </a:rPr>
                        <a:t>CPS.DS</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PR.DS</a:t>
                      </a:r>
                      <a:r>
                        <a:rPr kumimoji="1" lang="ja-JP" altLang="en-US" sz="800">
                          <a:latin typeface="+mn-ea"/>
                          <a:ea typeface="+mn-ea"/>
                        </a:rPr>
                        <a:t>（</a:t>
                      </a:r>
                      <a:r>
                        <a:rPr kumimoji="1" lang="en-US" altLang="ja-JP" sz="800">
                          <a:latin typeface="+mn-ea"/>
                          <a:ea typeface="+mn-ea"/>
                        </a:rPr>
                        <a:t>Data Security</a:t>
                      </a:r>
                      <a:r>
                        <a:rPr kumimoji="1" lang="ja-JP" altLang="en-US" sz="8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32667849"/>
                  </a:ext>
                </a:extLst>
              </a:tr>
              <a:tr h="363482">
                <a:tc>
                  <a:txBody>
                    <a:bodyPr/>
                    <a:lstStyle/>
                    <a:p>
                      <a:r>
                        <a:rPr kumimoji="1" lang="ja-JP" altLang="en-US" sz="800">
                          <a:latin typeface="+mn-ea"/>
                          <a:ea typeface="+mn-ea"/>
                        </a:rPr>
                        <a:t>情報を保護するためのプロセスおよび</a:t>
                      </a:r>
                      <a:endParaRPr kumimoji="1" lang="en-US" altLang="ja-JP" sz="800">
                        <a:latin typeface="+mn-ea"/>
                        <a:ea typeface="+mn-ea"/>
                      </a:endParaRPr>
                    </a:p>
                    <a:p>
                      <a:r>
                        <a:rPr kumimoji="1" lang="ja-JP" altLang="en-US" sz="800">
                          <a:latin typeface="+mn-ea"/>
                          <a:ea typeface="+mn-ea"/>
                        </a:rPr>
                        <a:t>手順</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b="0" i="0" u="none" strike="noStrike" kern="1200" cap="none" spc="0" normalizeH="0" baseline="0" noProof="0">
                          <a:ln>
                            <a:noFill/>
                          </a:ln>
                          <a:solidFill>
                            <a:prstClr val="black"/>
                          </a:solidFill>
                          <a:effectLst/>
                          <a:uLnTx/>
                          <a:uFillTx/>
                          <a:latin typeface="+mn-ea"/>
                          <a:ea typeface="+mn-ea"/>
                          <a:cs typeface="+mn-cs"/>
                        </a:rPr>
                        <a:t>CPS.IP</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PR.IP</a:t>
                      </a:r>
                      <a:r>
                        <a:rPr kumimoji="1" lang="ja-JP" altLang="en-US" sz="800">
                          <a:latin typeface="+mn-ea"/>
                          <a:ea typeface="+mn-ea"/>
                        </a:rPr>
                        <a:t>（</a:t>
                      </a:r>
                      <a:r>
                        <a:rPr kumimoji="1" lang="en-US" altLang="ja-JP" sz="800">
                          <a:latin typeface="+mn-ea"/>
                          <a:ea typeface="+mn-ea"/>
                        </a:rPr>
                        <a:t>Information Protection Processes and Procedures</a:t>
                      </a:r>
                      <a:r>
                        <a:rPr kumimoji="1" lang="ja-JP" altLang="en-US" sz="8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16972863"/>
                  </a:ext>
                </a:extLst>
              </a:tr>
              <a:tr h="275748">
                <a:tc>
                  <a:txBody>
                    <a:bodyPr/>
                    <a:lstStyle/>
                    <a:p>
                      <a:r>
                        <a:rPr kumimoji="1" lang="ja-JP" altLang="en-US" sz="800">
                          <a:latin typeface="+mn-ea"/>
                          <a:ea typeface="+mn-ea"/>
                        </a:rPr>
                        <a:t>保守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b="0" i="0" u="none" strike="noStrike" kern="1200" cap="none" spc="0" normalizeH="0" baseline="0" noProof="0">
                          <a:ln>
                            <a:noFill/>
                          </a:ln>
                          <a:solidFill>
                            <a:prstClr val="black"/>
                          </a:solidFill>
                          <a:effectLst/>
                          <a:uLnTx/>
                          <a:uFillTx/>
                          <a:latin typeface="+mn-ea"/>
                          <a:ea typeface="+mn-ea"/>
                          <a:cs typeface="+mn-cs"/>
                        </a:rPr>
                        <a:t>CPS.MA</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PR.MA</a:t>
                      </a:r>
                      <a:r>
                        <a:rPr kumimoji="1" lang="ja-JP" altLang="en-US" sz="800">
                          <a:latin typeface="+mn-ea"/>
                          <a:ea typeface="+mn-ea"/>
                        </a:rPr>
                        <a:t>（</a:t>
                      </a:r>
                      <a:r>
                        <a:rPr kumimoji="1" lang="en-US" altLang="ja-JP" sz="800">
                          <a:latin typeface="+mn-ea"/>
                          <a:ea typeface="+mn-ea"/>
                        </a:rPr>
                        <a:t>Maintenance</a:t>
                      </a:r>
                      <a:r>
                        <a:rPr kumimoji="1" lang="ja-JP" altLang="en-US" sz="8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80833154"/>
                  </a:ext>
                </a:extLst>
              </a:tr>
              <a:tr h="275748">
                <a:tc>
                  <a:txBody>
                    <a:bodyPr/>
                    <a:lstStyle/>
                    <a:p>
                      <a:r>
                        <a:rPr kumimoji="1" lang="ja-JP" altLang="en-US" sz="800">
                          <a:latin typeface="+mn-ea"/>
                          <a:ea typeface="+mn-ea"/>
                        </a:rPr>
                        <a:t>保護技術</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b="0" i="0" u="none" strike="noStrike" kern="1200" cap="none" spc="0" normalizeH="0" baseline="0" noProof="0">
                          <a:ln>
                            <a:noFill/>
                          </a:ln>
                          <a:solidFill>
                            <a:prstClr val="black"/>
                          </a:solidFill>
                          <a:effectLst/>
                          <a:uLnTx/>
                          <a:uFillTx/>
                          <a:latin typeface="+mn-ea"/>
                          <a:ea typeface="+mn-ea"/>
                          <a:cs typeface="+mn-cs"/>
                        </a:rPr>
                        <a:t>CPS.PT</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PR.PT</a:t>
                      </a:r>
                      <a:r>
                        <a:rPr kumimoji="1" lang="ja-JP" altLang="en-US" sz="800">
                          <a:latin typeface="+mn-ea"/>
                          <a:ea typeface="+mn-ea"/>
                        </a:rPr>
                        <a:t>（</a:t>
                      </a:r>
                      <a:r>
                        <a:rPr kumimoji="1" lang="en-US" altLang="ja-JP" sz="800">
                          <a:latin typeface="+mn-ea"/>
                          <a:ea typeface="+mn-ea"/>
                        </a:rPr>
                        <a:t>Protective Technology</a:t>
                      </a:r>
                      <a:r>
                        <a:rPr kumimoji="1" lang="ja-JP" altLang="en-US" sz="8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68689221"/>
                  </a:ext>
                </a:extLst>
              </a:tr>
              <a:tr h="275748">
                <a:tc>
                  <a:txBody>
                    <a:bodyPr/>
                    <a:lstStyle/>
                    <a:p>
                      <a:r>
                        <a:rPr kumimoji="1" lang="ja-JP" altLang="en-US" sz="800">
                          <a:latin typeface="+mn-ea"/>
                          <a:ea typeface="+mn-ea"/>
                        </a:rPr>
                        <a:t>異変とイベント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b="0" i="0" u="none" strike="noStrike" kern="1200" cap="none" spc="0" normalizeH="0" baseline="0" noProof="0">
                          <a:ln>
                            <a:noFill/>
                          </a:ln>
                          <a:solidFill>
                            <a:prstClr val="black"/>
                          </a:solidFill>
                          <a:effectLst/>
                          <a:uLnTx/>
                          <a:uFillTx/>
                          <a:latin typeface="+mn-ea"/>
                          <a:ea typeface="+mn-ea"/>
                          <a:cs typeface="+mn-cs"/>
                        </a:rPr>
                        <a:t>CPS.AE</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DE.AE</a:t>
                      </a:r>
                      <a:r>
                        <a:rPr kumimoji="1" lang="ja-JP" altLang="en-US" sz="800">
                          <a:latin typeface="+mn-ea"/>
                          <a:ea typeface="+mn-ea"/>
                        </a:rPr>
                        <a:t>（</a:t>
                      </a:r>
                      <a:r>
                        <a:rPr kumimoji="1" lang="en-US" altLang="ja-JP" sz="800">
                          <a:latin typeface="+mn-ea"/>
                          <a:ea typeface="+mn-ea"/>
                        </a:rPr>
                        <a:t>Anomalies and Events</a:t>
                      </a:r>
                      <a:r>
                        <a:rPr kumimoji="1" lang="ja-JP" altLang="en-US" sz="8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58019634"/>
                  </a:ext>
                </a:extLst>
              </a:tr>
              <a:tr h="363482">
                <a:tc>
                  <a:txBody>
                    <a:bodyPr/>
                    <a:lstStyle/>
                    <a:p>
                      <a:r>
                        <a:rPr kumimoji="1" lang="ja-JP" altLang="en-US" sz="800">
                          <a:latin typeface="+mn-ea"/>
                          <a:ea typeface="+mn-ea"/>
                        </a:rPr>
                        <a:t>セキュリティの継続的なモニタリング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b="0" i="0" u="none" strike="noStrike" kern="1200" cap="none" spc="0" normalizeH="0" baseline="0" noProof="0">
                          <a:ln>
                            <a:noFill/>
                          </a:ln>
                          <a:solidFill>
                            <a:prstClr val="black"/>
                          </a:solidFill>
                          <a:effectLst/>
                          <a:uLnTx/>
                          <a:uFillTx/>
                          <a:latin typeface="+mn-ea"/>
                          <a:ea typeface="+mn-ea"/>
                          <a:cs typeface="+mn-cs"/>
                        </a:rPr>
                        <a:t>CPS.CM</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DE.CM</a:t>
                      </a:r>
                      <a:r>
                        <a:rPr kumimoji="1" lang="ja-JP" altLang="en-US" sz="800">
                          <a:latin typeface="+mn-ea"/>
                          <a:ea typeface="+mn-ea"/>
                        </a:rPr>
                        <a:t>（</a:t>
                      </a:r>
                      <a:r>
                        <a:rPr kumimoji="1" lang="en-US" altLang="ja-JP" sz="800">
                          <a:latin typeface="+mn-ea"/>
                          <a:ea typeface="+mn-ea"/>
                        </a:rPr>
                        <a:t>Security Continuous Monitoring</a:t>
                      </a:r>
                      <a:r>
                        <a:rPr kumimoji="1" lang="ja-JP" altLang="en-US" sz="8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153242704"/>
                  </a:ext>
                </a:extLst>
              </a:tr>
              <a:tr h="275748">
                <a:tc>
                  <a:txBody>
                    <a:bodyPr/>
                    <a:lstStyle/>
                    <a:p>
                      <a:r>
                        <a:rPr kumimoji="1" lang="ja-JP" altLang="en-US" sz="800">
                          <a:latin typeface="+mn-ea"/>
                          <a:ea typeface="+mn-ea"/>
                        </a:rPr>
                        <a:t>検知プロセス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b="0" i="0" u="none" strike="noStrike" kern="1200" cap="none" spc="0" normalizeH="0" baseline="0" noProof="0">
                          <a:ln>
                            <a:noFill/>
                          </a:ln>
                          <a:solidFill>
                            <a:prstClr val="black"/>
                          </a:solidFill>
                          <a:effectLst/>
                          <a:uLnTx/>
                          <a:uFillTx/>
                          <a:latin typeface="+mn-ea"/>
                          <a:ea typeface="+mn-ea"/>
                          <a:cs typeface="+mn-cs"/>
                        </a:rPr>
                        <a:t>CPS.DP</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DE.DP</a:t>
                      </a:r>
                      <a:r>
                        <a:rPr kumimoji="1" lang="ja-JP" altLang="en-US" sz="800">
                          <a:latin typeface="+mn-ea"/>
                          <a:ea typeface="+mn-ea"/>
                        </a:rPr>
                        <a:t>（</a:t>
                      </a:r>
                      <a:r>
                        <a:rPr kumimoji="1" lang="en-US" altLang="ja-JP" sz="800">
                          <a:latin typeface="+mn-ea"/>
                          <a:ea typeface="+mn-ea"/>
                        </a:rPr>
                        <a:t>Detection Processes</a:t>
                      </a:r>
                      <a:r>
                        <a:rPr kumimoji="1" lang="ja-JP" altLang="en-US" sz="8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009211"/>
                  </a:ext>
                </a:extLst>
              </a:tr>
              <a:tr h="363482">
                <a:tc>
                  <a:txBody>
                    <a:bodyPr/>
                    <a:lstStyle/>
                    <a:p>
                      <a:r>
                        <a:rPr kumimoji="1" lang="ja-JP" altLang="en-US" sz="800">
                          <a:latin typeface="+mn-ea"/>
                          <a:ea typeface="+mn-ea"/>
                        </a:rPr>
                        <a:t>対応計画</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b="0" i="0" u="none" strike="noStrike" kern="1200" cap="none" spc="0" normalizeH="0" baseline="0" noProof="0">
                          <a:ln>
                            <a:noFill/>
                          </a:ln>
                          <a:solidFill>
                            <a:prstClr val="black"/>
                          </a:solidFill>
                          <a:effectLst/>
                          <a:uLnTx/>
                          <a:uFillTx/>
                          <a:latin typeface="+mn-ea"/>
                          <a:ea typeface="+mn-ea"/>
                          <a:cs typeface="+mn-cs"/>
                        </a:rPr>
                        <a:t>CPS.RP</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RS.RP</a:t>
                      </a:r>
                      <a:r>
                        <a:rPr kumimoji="1" lang="ja-JP" altLang="en-US" sz="800">
                          <a:latin typeface="+mn-ea"/>
                          <a:ea typeface="+mn-ea"/>
                        </a:rPr>
                        <a:t>（</a:t>
                      </a:r>
                      <a:r>
                        <a:rPr kumimoji="1" lang="en-US" altLang="ja-JP" sz="800">
                          <a:latin typeface="+mn-ea"/>
                          <a:ea typeface="+mn-ea"/>
                        </a:rPr>
                        <a:t>Response Planning</a:t>
                      </a:r>
                      <a:r>
                        <a:rPr kumimoji="1" lang="ja-JP" altLang="en-US" sz="800">
                          <a:latin typeface="+mn-ea"/>
                          <a:ea typeface="+mn-ea"/>
                        </a:rPr>
                        <a:t>）</a:t>
                      </a:r>
                      <a:endParaRPr kumimoji="1" lang="en-US" altLang="ja-JP" sz="800">
                        <a:latin typeface="+mn-ea"/>
                        <a:ea typeface="+mn-ea"/>
                      </a:endParaRPr>
                    </a:p>
                    <a:p>
                      <a:pPr algn="ctr"/>
                      <a:r>
                        <a:rPr kumimoji="1" lang="en-US" altLang="ja-JP" sz="800">
                          <a:latin typeface="+mn-ea"/>
                          <a:ea typeface="+mn-ea"/>
                        </a:rPr>
                        <a:t>RC.RP</a:t>
                      </a:r>
                      <a:r>
                        <a:rPr kumimoji="1" lang="ja-JP" altLang="en-US" sz="800">
                          <a:latin typeface="+mn-ea"/>
                          <a:ea typeface="+mn-ea"/>
                        </a:rPr>
                        <a:t>（</a:t>
                      </a:r>
                      <a:r>
                        <a:rPr kumimoji="1" lang="en-US" altLang="ja-JP" sz="800">
                          <a:latin typeface="+mn-ea"/>
                          <a:ea typeface="+mn-ea"/>
                        </a:rPr>
                        <a:t>Recovery Planning</a:t>
                      </a:r>
                      <a:r>
                        <a:rPr kumimoji="1" lang="ja-JP" altLang="en-US" sz="8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173352522"/>
                  </a:ext>
                </a:extLst>
              </a:tr>
              <a:tr h="363482">
                <a:tc>
                  <a:txBody>
                    <a:bodyPr/>
                    <a:lstStyle/>
                    <a:p>
                      <a:r>
                        <a:rPr kumimoji="1" lang="ja-JP" altLang="en-US" sz="800">
                          <a:latin typeface="+mn-ea"/>
                          <a:ea typeface="+mn-ea"/>
                        </a:rPr>
                        <a:t>伝達</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b="0" i="0" u="none" strike="noStrike" kern="1200" cap="none" spc="0" normalizeH="0" baseline="0" noProof="0">
                          <a:ln>
                            <a:noFill/>
                          </a:ln>
                          <a:solidFill>
                            <a:prstClr val="black"/>
                          </a:solidFill>
                          <a:effectLst/>
                          <a:uLnTx/>
                          <a:uFillTx/>
                          <a:latin typeface="+mn-ea"/>
                          <a:ea typeface="+mn-ea"/>
                          <a:cs typeface="+mn-cs"/>
                        </a:rPr>
                        <a:t>CPS.CO</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RS.CO</a:t>
                      </a:r>
                      <a:r>
                        <a:rPr kumimoji="1" lang="ja-JP" altLang="en-US" sz="800">
                          <a:latin typeface="+mn-ea"/>
                          <a:ea typeface="+mn-ea"/>
                        </a:rPr>
                        <a:t>（</a:t>
                      </a:r>
                      <a:r>
                        <a:rPr kumimoji="1" lang="en-US" altLang="ja-JP" sz="800">
                          <a:latin typeface="+mn-ea"/>
                          <a:ea typeface="+mn-ea"/>
                        </a:rPr>
                        <a:t>Communications</a:t>
                      </a:r>
                      <a:r>
                        <a:rPr kumimoji="1" lang="ja-JP" altLang="en-US" sz="800">
                          <a:latin typeface="+mn-ea"/>
                          <a:ea typeface="+mn-ea"/>
                        </a:rPr>
                        <a:t>）</a:t>
                      </a:r>
                      <a:endParaRPr kumimoji="1" lang="en-US" altLang="ja-JP" sz="800">
                        <a:latin typeface="+mn-ea"/>
                        <a:ea typeface="+mn-ea"/>
                      </a:endParaRPr>
                    </a:p>
                    <a:p>
                      <a:pPr algn="ctr"/>
                      <a:r>
                        <a:rPr kumimoji="1" lang="en-US" altLang="ja-JP" sz="800">
                          <a:latin typeface="+mn-ea"/>
                          <a:ea typeface="+mn-ea"/>
                        </a:rPr>
                        <a:t>RC.CO</a:t>
                      </a:r>
                      <a:r>
                        <a:rPr kumimoji="1" lang="ja-JP" altLang="en-US" sz="800">
                          <a:latin typeface="+mn-ea"/>
                          <a:ea typeface="+mn-ea"/>
                        </a:rPr>
                        <a:t>（</a:t>
                      </a:r>
                      <a:r>
                        <a:rPr kumimoji="1" lang="en-US" altLang="ja-JP" sz="800">
                          <a:latin typeface="+mn-ea"/>
                          <a:ea typeface="+mn-ea"/>
                        </a:rPr>
                        <a:t>Communications</a:t>
                      </a:r>
                      <a:r>
                        <a:rPr kumimoji="1" lang="ja-JP" altLang="en-US" sz="8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383907058"/>
                  </a:ext>
                </a:extLst>
              </a:tr>
              <a:tr h="275748">
                <a:tc>
                  <a:txBody>
                    <a:bodyPr/>
                    <a:lstStyle/>
                    <a:p>
                      <a:r>
                        <a:rPr kumimoji="1" lang="ja-JP" altLang="en-US" sz="800">
                          <a:latin typeface="+mn-ea"/>
                          <a:ea typeface="+mn-ea"/>
                        </a:rPr>
                        <a:t>分析</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b="0" i="0" u="none" strike="noStrike" kern="1200" cap="none" spc="0" normalizeH="0" baseline="0" noProof="0">
                          <a:ln>
                            <a:noFill/>
                          </a:ln>
                          <a:solidFill>
                            <a:prstClr val="black"/>
                          </a:solidFill>
                          <a:effectLst/>
                          <a:uLnTx/>
                          <a:uFillTx/>
                          <a:latin typeface="+mn-ea"/>
                          <a:ea typeface="+mn-ea"/>
                          <a:cs typeface="+mn-cs"/>
                        </a:rPr>
                        <a:t>CPS.AN</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RS.AN</a:t>
                      </a:r>
                      <a:r>
                        <a:rPr kumimoji="1" lang="ja-JP" altLang="en-US" sz="800">
                          <a:latin typeface="+mn-ea"/>
                          <a:ea typeface="+mn-ea"/>
                        </a:rPr>
                        <a:t>（</a:t>
                      </a:r>
                      <a:r>
                        <a:rPr kumimoji="1" lang="en-US" altLang="ja-JP" sz="800">
                          <a:latin typeface="+mn-ea"/>
                          <a:ea typeface="+mn-ea"/>
                        </a:rPr>
                        <a:t>Analysis</a:t>
                      </a:r>
                      <a:r>
                        <a:rPr kumimoji="1" lang="ja-JP" altLang="en-US" sz="8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68334782"/>
                  </a:ext>
                </a:extLst>
              </a:tr>
              <a:tr h="275748">
                <a:tc>
                  <a:txBody>
                    <a:bodyPr/>
                    <a:lstStyle/>
                    <a:p>
                      <a:r>
                        <a:rPr kumimoji="1" lang="ja-JP" altLang="en-US" sz="800">
                          <a:latin typeface="+mn-ea"/>
                          <a:ea typeface="+mn-ea"/>
                        </a:rPr>
                        <a:t>低減</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b="0" i="0" u="none" strike="noStrike" kern="1200" cap="none" spc="0" normalizeH="0" baseline="0" noProof="0">
                          <a:ln>
                            <a:noFill/>
                          </a:ln>
                          <a:solidFill>
                            <a:prstClr val="black"/>
                          </a:solidFill>
                          <a:effectLst/>
                          <a:uLnTx/>
                          <a:uFillTx/>
                          <a:latin typeface="+mn-ea"/>
                          <a:ea typeface="+mn-ea"/>
                          <a:cs typeface="+mn-cs"/>
                        </a:rPr>
                        <a:t>CPS.MI</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RS.MI</a:t>
                      </a:r>
                      <a:r>
                        <a:rPr kumimoji="1" lang="ja-JP" altLang="en-US" sz="800">
                          <a:latin typeface="+mn-ea"/>
                          <a:ea typeface="+mn-ea"/>
                        </a:rPr>
                        <a:t>（</a:t>
                      </a:r>
                      <a:r>
                        <a:rPr kumimoji="1" lang="en-US" altLang="ja-JP" sz="800">
                          <a:latin typeface="+mn-ea"/>
                          <a:ea typeface="+mn-ea"/>
                        </a:rPr>
                        <a:t>Mitigation</a:t>
                      </a:r>
                      <a:r>
                        <a:rPr kumimoji="1" lang="ja-JP" altLang="en-US" sz="8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50324827"/>
                  </a:ext>
                </a:extLst>
              </a:tr>
              <a:tr h="363482">
                <a:tc>
                  <a:txBody>
                    <a:bodyPr/>
                    <a:lstStyle/>
                    <a:p>
                      <a:r>
                        <a:rPr kumimoji="1" lang="ja-JP" altLang="en-US" sz="800">
                          <a:latin typeface="+mn-ea"/>
                          <a:ea typeface="+mn-ea"/>
                        </a:rPr>
                        <a:t>改善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b="0" i="0" u="none" strike="noStrike" kern="1200" cap="none" spc="0" normalizeH="0" baseline="0" noProof="0">
                          <a:ln>
                            <a:noFill/>
                          </a:ln>
                          <a:solidFill>
                            <a:prstClr val="black"/>
                          </a:solidFill>
                          <a:effectLst/>
                          <a:uLnTx/>
                          <a:uFillTx/>
                          <a:latin typeface="+mn-ea"/>
                          <a:ea typeface="+mn-ea"/>
                          <a:cs typeface="+mn-cs"/>
                        </a:rPr>
                        <a:t>CPS.IM</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800">
                          <a:latin typeface="+mn-ea"/>
                          <a:ea typeface="+mn-ea"/>
                        </a:rPr>
                        <a:t>RS.IM</a:t>
                      </a:r>
                      <a:r>
                        <a:rPr kumimoji="1" lang="ja-JP" altLang="en-US" sz="800">
                          <a:latin typeface="+mn-ea"/>
                          <a:ea typeface="+mn-ea"/>
                        </a:rPr>
                        <a:t>（</a:t>
                      </a:r>
                      <a:r>
                        <a:rPr kumimoji="1" lang="en-US" altLang="ja-JP" sz="800">
                          <a:latin typeface="+mn-ea"/>
                          <a:ea typeface="+mn-ea"/>
                        </a:rPr>
                        <a:t>Improvements</a:t>
                      </a:r>
                      <a:r>
                        <a:rPr kumimoji="1" lang="ja-JP" altLang="en-US" sz="800">
                          <a:latin typeface="+mn-ea"/>
                          <a:ea typeface="+mn-ea"/>
                        </a:rPr>
                        <a:t>）</a:t>
                      </a:r>
                      <a:endParaRPr kumimoji="1" lang="en-US" altLang="ja-JP" sz="800">
                        <a:latin typeface="+mn-ea"/>
                        <a:ea typeface="+mn-ea"/>
                      </a:endParaRPr>
                    </a:p>
                    <a:p>
                      <a:pPr algn="ctr"/>
                      <a:r>
                        <a:rPr kumimoji="1" lang="en-US" altLang="ja-JP" sz="800">
                          <a:latin typeface="+mn-ea"/>
                          <a:ea typeface="+mn-ea"/>
                        </a:rPr>
                        <a:t>RC.IM</a:t>
                      </a:r>
                      <a:r>
                        <a:rPr kumimoji="1" lang="ja-JP" altLang="en-US" sz="800">
                          <a:latin typeface="+mn-ea"/>
                          <a:ea typeface="+mn-ea"/>
                        </a:rPr>
                        <a:t>（</a:t>
                      </a:r>
                      <a:r>
                        <a:rPr kumimoji="1" lang="en-US" altLang="ja-JP" sz="800">
                          <a:latin typeface="+mn-ea"/>
                          <a:ea typeface="+mn-ea"/>
                        </a:rPr>
                        <a:t>Improvements</a:t>
                      </a:r>
                      <a:r>
                        <a:rPr kumimoji="1" lang="ja-JP" altLang="en-US" sz="800">
                          <a:latin typeface="+mn-ea"/>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73774616"/>
                  </a:ext>
                </a:extLst>
              </a:tr>
            </a:tbl>
          </a:graphicData>
        </a:graphic>
      </p:graphicFrame>
      <p:sp>
        <p:nvSpPr>
          <p:cNvPr id="5" name="テキスト ボックス 4">
            <a:extLst>
              <a:ext uri="{FF2B5EF4-FFF2-40B4-BE49-F238E27FC236}">
                <a16:creationId xmlns:a16="http://schemas.microsoft.com/office/drawing/2014/main" id="{25B84458-A253-EABB-70D5-595F3E84F957}"/>
              </a:ext>
            </a:extLst>
          </p:cNvPr>
          <p:cNvSpPr txBox="1"/>
          <p:nvPr/>
        </p:nvSpPr>
        <p:spPr>
          <a:xfrm>
            <a:off x="1330131" y="8507143"/>
            <a:ext cx="4197737"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経済産業省「サイバー・フィジカル・セキュリティ対策フレームワーク</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Ver.1.0</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スライド番号プレースホルダー 5">
            <a:extLst>
              <a:ext uri="{FF2B5EF4-FFF2-40B4-BE49-F238E27FC236}">
                <a16:creationId xmlns:a16="http://schemas.microsoft.com/office/drawing/2014/main" id="{1D7BE125-A8B8-C3B3-5AAC-0B44E19A2BBA}"/>
              </a:ext>
            </a:extLst>
          </p:cNvPr>
          <p:cNvSpPr txBox="1">
            <a:spLocks/>
          </p:cNvSpPr>
          <p:nvPr/>
        </p:nvSpPr>
        <p:spPr>
          <a:xfrm>
            <a:off x="2657475" y="9432000"/>
            <a:ext cx="1543050" cy="351872"/>
          </a:xfrm>
          <a:prstGeom prst="rect">
            <a:avLst/>
          </a:prstGeom>
        </p:spPr>
        <p:txBody>
          <a:bodyPr anchor="ctr"/>
          <a:lstStyle>
            <a:defPPr>
              <a:defRPr lang="en-US"/>
            </a:defPPr>
            <a:lvl1pPr marL="0" algn="ctr" defTabSz="457200" rtl="0" eaLnBrk="1" latinLnBrk="0" hangingPunct="1">
              <a:defRPr sz="1200" kern="1200">
                <a:solidFill>
                  <a:schemeClr val="tx1"/>
                </a:solidFill>
                <a:latin typeface="+mn-ea"/>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fld id="{5C9A7DF6-5BF3-4F5D-B76E-EB7D638CBFF7}" type="slidenum">
              <a:rPr kumimoji="1" lang="ja-JP" altLang="en-US" sz="1200" b="0" i="0" u="none" strike="noStrike" kern="1200" cap="none" spc="0" normalizeH="0" baseline="0" noProof="0" smtClean="0">
                <a:ln>
                  <a:noFill/>
                </a:ln>
                <a:solidFill>
                  <a:prstClr val="black"/>
                </a:solidFill>
                <a:effectLst/>
                <a:uLnTx/>
                <a:uFillTx/>
                <a:latin typeface="メイリオ"/>
                <a:ea typeface="メイリオ"/>
                <a:cs typeface="+mn-cs"/>
              </a:rPr>
              <a:pPr marL="0" marR="0" lvl="0" indent="0" algn="ctr" defTabSz="457200" rtl="0" eaLnBrk="1" fontAlgn="auto" latinLnBrk="0" hangingPunct="1">
                <a:lnSpc>
                  <a:spcPct val="100000"/>
                </a:lnSpc>
                <a:spcBef>
                  <a:spcPts val="0"/>
                </a:spcBef>
                <a:spcAft>
                  <a:spcPts val="0"/>
                </a:spcAft>
                <a:buClrTx/>
                <a:buSzTx/>
                <a:buFontTx/>
                <a:buNone/>
                <a:tabLst/>
                <a:defRPr/>
              </a:pPr>
              <a:t>413</a:t>
            </a:fld>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テキスト プレースホルダー 1">
            <a:extLst>
              <a:ext uri="{FF2B5EF4-FFF2-40B4-BE49-F238E27FC236}">
                <a16:creationId xmlns:a16="http://schemas.microsoft.com/office/drawing/2014/main" id="{9F8C613D-CAF1-A95A-4B17-0775977B26EB}"/>
              </a:ext>
            </a:extLst>
          </p:cNvPr>
          <p:cNvSpPr>
            <a:spLocks noGrp="1"/>
          </p:cNvSpPr>
          <p:nvPr>
            <p:ph type="body" sz="quarter" idx="32"/>
          </p:nvPr>
        </p:nvSpPr>
        <p:spPr>
          <a:xfrm>
            <a:off x="622800" y="774648"/>
            <a:ext cx="5612400" cy="381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u="sng">
                <a:solidFill>
                  <a:schemeClr val="tx1"/>
                </a:solidFill>
                <a:uFill>
                  <a:solidFill>
                    <a:schemeClr val="bg1"/>
                  </a:solidFill>
                </a:uFill>
                <a:hlinkClick r:id="rId2" action="ppaction://hlinksldjump"/>
              </a:rPr>
              <a:t>4. </a:t>
            </a:r>
            <a:r>
              <a:rPr kumimoji="1" lang="en-US" altLang="ja-JP" sz="1100" u="sng">
                <a:solidFill>
                  <a:schemeClr val="tx1"/>
                </a:solidFill>
                <a:uFill>
                  <a:solidFill>
                    <a:schemeClr val="bg1"/>
                  </a:solidFill>
                </a:uFill>
                <a:hlinkClick r:id="rId2" action="ppaction://hlinksldjump"/>
              </a:rPr>
              <a:t>CPSF</a:t>
            </a:r>
            <a:r>
              <a:rPr kumimoji="1" lang="ja-JP" altLang="en-US" sz="1100" u="sng">
                <a:solidFill>
                  <a:schemeClr val="tx1"/>
                </a:solidFill>
                <a:uFill>
                  <a:solidFill>
                    <a:schemeClr val="bg1"/>
                  </a:solidFill>
                </a:uFill>
                <a:hlinkClick r:id="rId2" action="ppaction://hlinksldjump"/>
              </a:rPr>
              <a:t>（サイバー・フィジカル・セキュリティ対策フレームワーク）参考資料</a:t>
            </a:r>
            <a:endParaRPr kumimoji="1" lang="ja-JP" altLang="en-US" sz="1100" u="sng">
              <a:solidFill>
                <a:schemeClr val="tx1"/>
              </a:solidFill>
              <a:uFill>
                <a:solidFill>
                  <a:schemeClr val="bg1"/>
                </a:solidFill>
              </a:uFill>
            </a:endParaRPr>
          </a:p>
        </p:txBody>
      </p:sp>
    </p:spTree>
    <p:extLst>
      <p:ext uri="{BB962C8B-B14F-4D97-AF65-F5344CB8AC3E}">
        <p14:creationId xmlns:p14="http://schemas.microsoft.com/office/powerpoint/2010/main" val="1173632580"/>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A0504B4-BFA8-53B3-8D53-4CD47C4E68D0}"/>
            </a:ext>
          </a:extLst>
        </p:cNvPr>
        <p:cNvGrpSpPr/>
        <p:nvPr/>
      </p:nvGrpSpPr>
      <p:grpSpPr>
        <a:xfrm>
          <a:off x="0" y="0"/>
          <a:ext cx="0" cy="0"/>
          <a:chOff x="0" y="0"/>
          <a:chExt cx="0" cy="0"/>
        </a:xfrm>
      </p:grpSpPr>
    </p:spTree>
    <p:extLst>
      <p:ext uri="{BB962C8B-B14F-4D97-AF65-F5344CB8AC3E}">
        <p14:creationId xmlns:p14="http://schemas.microsoft.com/office/powerpoint/2010/main" val="376307281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プレースホルダー 2">
            <a:extLst>
              <a:ext uri="{FF2B5EF4-FFF2-40B4-BE49-F238E27FC236}">
                <a16:creationId xmlns:a16="http://schemas.microsoft.com/office/drawing/2014/main" id="{7203267A-E59A-6277-A25A-D363F63F8FC5}"/>
              </a:ext>
            </a:extLst>
          </p:cNvPr>
          <p:cNvSpPr txBox="1">
            <a:spLocks/>
          </p:cNvSpPr>
          <p:nvPr/>
        </p:nvSpPr>
        <p:spPr>
          <a:xfrm>
            <a:off x="619048" y="835406"/>
            <a:ext cx="4429125"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コラム</a:t>
            </a:r>
          </a:p>
        </p:txBody>
      </p:sp>
      <p:sp>
        <p:nvSpPr>
          <p:cNvPr id="4" name="スクロール: 横 3">
            <a:extLst>
              <a:ext uri="{FF2B5EF4-FFF2-40B4-BE49-F238E27FC236}">
                <a16:creationId xmlns:a16="http://schemas.microsoft.com/office/drawing/2014/main" id="{1345FEE6-2169-08B0-2041-2A7828B359F6}"/>
              </a:ext>
            </a:extLst>
          </p:cNvPr>
          <p:cNvSpPr/>
          <p:nvPr/>
        </p:nvSpPr>
        <p:spPr>
          <a:xfrm>
            <a:off x="619048" y="1383227"/>
            <a:ext cx="5616153" cy="5532727"/>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“情報セキュリティ”と“サイバーセキュリティ”の違いについて</a:t>
            </a: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本テキストでは、“情報セキュリティ”と“サイバーセキュリティ”という言葉が随所に出てきます。そこで、両者の違いを説明します。</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情報セキュリティは、情報全般の保護を意味します。情報の</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2" action="ppaction://hlinksldjump">
                  <a:extLst>
                    <a:ext uri="{A12FA001-AC4F-418D-AE19-62706E023703}">
                      <ahyp:hlinkClr xmlns:ahyp="http://schemas.microsoft.com/office/drawing/2018/hyperlinkcolor" val="tx"/>
                    </a:ext>
                  </a:extLst>
                </a:hlinkClick>
              </a:rPr>
              <a:t>機密性（</a:t>
            </a:r>
            <a:r>
              <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2" action="ppaction://hlinksldjump">
                  <a:extLst>
                    <a:ext uri="{A12FA001-AC4F-418D-AE19-62706E023703}">
                      <ahyp:hlinkClr xmlns:ahyp="http://schemas.microsoft.com/office/drawing/2018/hyperlinkcolor" val="tx"/>
                    </a:ext>
                  </a:extLst>
                </a:hlinkClick>
              </a:rPr>
              <a:t>Confidentiality</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2" action="ppaction://hlinksldjump">
                  <a:extLst>
                    <a:ext uri="{A12FA001-AC4F-418D-AE19-62706E023703}">
                      <ahyp:hlinkClr xmlns:ahyp="http://schemas.microsoft.com/office/drawing/2018/hyperlinkcolor" val="tx"/>
                    </a:ext>
                  </a:extLst>
                </a:hlinkClick>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2" action="ppaction://hlinksldjump">
                  <a:extLst>
                    <a:ext uri="{A12FA001-AC4F-418D-AE19-62706E023703}">
                      <ahyp:hlinkClr xmlns:ahyp="http://schemas.microsoft.com/office/drawing/2018/hyperlinkcolor" val="tx"/>
                    </a:ext>
                  </a:extLst>
                </a:hlinkClick>
              </a:rPr>
              <a:t>完全性（</a:t>
            </a:r>
            <a:r>
              <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2" action="ppaction://hlinksldjump">
                  <a:extLst>
                    <a:ext uri="{A12FA001-AC4F-418D-AE19-62706E023703}">
                      <ahyp:hlinkClr xmlns:ahyp="http://schemas.microsoft.com/office/drawing/2018/hyperlinkcolor" val="tx"/>
                    </a:ext>
                  </a:extLst>
                </a:hlinkClick>
              </a:rPr>
              <a:t>Integrity</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2" action="ppaction://hlinksldjump">
                  <a:extLst>
                    <a:ext uri="{A12FA001-AC4F-418D-AE19-62706E023703}">
                      <ahyp:hlinkClr xmlns:ahyp="http://schemas.microsoft.com/office/drawing/2018/hyperlinkcolor" val="tx"/>
                    </a:ext>
                  </a:extLst>
                </a:hlinkClick>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2" action="ppaction://hlinksldjump">
                  <a:extLst>
                    <a:ext uri="{A12FA001-AC4F-418D-AE19-62706E023703}">
                      <ahyp:hlinkClr xmlns:ahyp="http://schemas.microsoft.com/office/drawing/2018/hyperlinkcolor" val="tx"/>
                    </a:ext>
                  </a:extLst>
                </a:hlinkClick>
              </a:rPr>
              <a:t>可用性（</a:t>
            </a:r>
            <a:r>
              <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2" action="ppaction://hlinksldjump">
                  <a:extLst>
                    <a:ext uri="{A12FA001-AC4F-418D-AE19-62706E023703}">
                      <ahyp:hlinkClr xmlns:ahyp="http://schemas.microsoft.com/office/drawing/2018/hyperlinkcolor" val="tx"/>
                    </a:ext>
                  </a:extLst>
                </a:hlinkClick>
              </a:rPr>
              <a:t>Availability</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2" action="ppaction://hlinksldjump">
                  <a:extLst>
                    <a:ext uri="{A12FA001-AC4F-418D-AE19-62706E023703}">
                      <ahyp:hlinkClr xmlns:ahyp="http://schemas.microsoft.com/office/drawing/2018/hyperlinkcolor" val="tx"/>
                    </a:ext>
                  </a:extLst>
                </a:hlinkClick>
              </a:rPr>
              <a:t>）</a:t>
            </a:r>
            <a:r>
              <a:rPr kumimoji="1" lang="ja-JP" altLang="en-US"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2" action="ppaction://hlinksldjump">
                  <a:extLst>
                    <a:ext uri="{A12FA001-AC4F-418D-AE19-62706E023703}">
                      <ahyp:hlinkClr xmlns:ahyp="http://schemas.microsoft.com/office/drawing/2018/hyperlinkcolor" val="tx"/>
                    </a:ext>
                  </a:extLst>
                </a:hlinkClick>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を確保するための対策が目的となります。（</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3" action="ppaction://hlinksldjump">
                  <a:extLst>
                    <a:ext uri="{A12FA001-AC4F-418D-AE19-62706E023703}">
                      <ahyp:hlinkClr xmlns:ahyp="http://schemas.microsoft.com/office/drawing/2018/hyperlinkcolor" val="tx"/>
                    </a:ext>
                  </a:extLst>
                </a:hlinkClick>
              </a:rPr>
              <a:t>情報セキュリティの</a:t>
            </a:r>
            <a:r>
              <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3" action="ppaction://hlinksldjump">
                  <a:extLst>
                    <a:ext uri="{A12FA001-AC4F-418D-AE19-62706E023703}">
                      <ahyp:hlinkClr xmlns:ahyp="http://schemas.microsoft.com/office/drawing/2018/hyperlinkcolor" val="tx"/>
                    </a:ext>
                  </a:extLst>
                </a:hlinkClick>
              </a:rPr>
              <a:t>3</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3" action="ppaction://hlinksldjump">
                  <a:extLst>
                    <a:ext uri="{A12FA001-AC4F-418D-AE19-62706E023703}">
                      <ahyp:hlinkClr xmlns:ahyp="http://schemas.microsoft.com/office/drawing/2018/hyperlinkcolor" val="tx"/>
                    </a:ext>
                  </a:extLst>
                </a:hlinkClick>
              </a:rPr>
              <a:t>要素「</a:t>
            </a:r>
            <a:r>
              <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3" action="ppaction://hlinksldjump">
                  <a:extLst>
                    <a:ext uri="{A12FA001-AC4F-418D-AE19-62706E023703}">
                      <ahyp:hlinkClr xmlns:ahyp="http://schemas.microsoft.com/office/drawing/2018/hyperlinkcolor" val="tx"/>
                    </a:ext>
                  </a:extLst>
                </a:hlinkClick>
              </a:rPr>
              <a:t>CIA</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3" action="ppaction://hlinksldjump">
                  <a:extLst>
                    <a:ext uri="{A12FA001-AC4F-418D-AE19-62706E023703}">
                      <ahyp:hlinkClr xmlns:ahyp="http://schemas.microsoft.com/office/drawing/2018/hyperlinkcolor" val="tx"/>
                    </a:ext>
                  </a:extLst>
                </a:hlinkClick>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）これには、物理的な文書やデータの保管方法、アクセス制御、暗号化などが含まれます。情報セキュリティは、デジタルだけでなく、紙の文書などの</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hlinkClick r:id="rId4" action="ppaction://hlinksldjump"/>
              </a:rPr>
              <a:t>非</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4" action="ppaction://hlinksldjump"/>
              </a:rPr>
              <a:t>デジタル情報</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にも関連しています。また、</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要素に加えて、真正性（</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Authenticity</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5" action="ppaction://hlinksldjump">
                  <a:extLst>
                    <a:ext uri="{A12FA001-AC4F-418D-AE19-62706E023703}">
                      <ahyp:hlinkClr xmlns:ahyp="http://schemas.microsoft.com/office/drawing/2018/hyperlinkcolor" val="tx"/>
                    </a:ext>
                  </a:extLst>
                </a:hlinkClick>
              </a:rPr>
              <a:t>責任追跡性（説明責任）（</a:t>
            </a:r>
            <a:r>
              <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5" action="ppaction://hlinksldjump">
                  <a:extLst>
                    <a:ext uri="{A12FA001-AC4F-418D-AE19-62706E023703}">
                      <ahyp:hlinkClr xmlns:ahyp="http://schemas.microsoft.com/office/drawing/2018/hyperlinkcolor" val="tx"/>
                    </a:ext>
                  </a:extLst>
                </a:hlinkClick>
              </a:rPr>
              <a:t>Accountability</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5" action="ppaction://hlinksldjump">
                  <a:extLst>
                    <a:ext uri="{A12FA001-AC4F-418D-AE19-62706E023703}">
                      <ahyp:hlinkClr xmlns:ahyp="http://schemas.microsoft.com/office/drawing/2018/hyperlinkcolor" val="tx"/>
                    </a:ext>
                  </a:extLst>
                </a:hlinkClick>
              </a:rPr>
              <a:t>）</a:t>
            </a:r>
            <a:r>
              <a:rPr kumimoji="1" lang="ja-JP" altLang="en-US" sz="900" b="0" i="0" u="none" strike="noStrike" kern="1200" cap="none" spc="0" normalizeH="0" baseline="0" noProof="0" dirty="0">
                <a:ln>
                  <a:noFill/>
                </a:ln>
                <a:solidFill>
                  <a:srgbClr val="ED7D31"/>
                </a:solidFill>
                <a:effectLst/>
                <a:uLnTx/>
                <a:uFillTx/>
                <a:latin typeface="メイリオ" panose="020B0604030504040204" pitchFamily="50" charset="-128"/>
                <a:ea typeface="メイリオ" panose="020B0604030504040204" pitchFamily="50" charset="-128"/>
                <a:cs typeface="+mn-cs"/>
                <a:hlinkClick r:id="rId6" action="ppaction://hlinksldjump">
                  <a:extLst>
                    <a:ext uri="{A12FA001-AC4F-418D-AE19-62706E023703}">
                      <ahyp:hlinkClr xmlns:ahyp="http://schemas.microsoft.com/office/drawing/2018/hyperlinkcolor" val="tx"/>
                    </a:ext>
                  </a:extLst>
                </a:hlinkClick>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7" action="ppaction://hlinksldjump">
                  <a:extLst>
                    <a:ext uri="{A12FA001-AC4F-418D-AE19-62706E023703}">
                      <ahyp:hlinkClr xmlns:ahyp="http://schemas.microsoft.com/office/drawing/2018/hyperlinkcolor" val="tx"/>
                    </a:ext>
                  </a:extLst>
                </a:hlinkClick>
              </a:rPr>
              <a:t>否認防止性（</a:t>
            </a:r>
            <a:r>
              <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7" action="ppaction://hlinksldjump">
                  <a:extLst>
                    <a:ext uri="{A12FA001-AC4F-418D-AE19-62706E023703}">
                      <ahyp:hlinkClr xmlns:ahyp="http://schemas.microsoft.com/office/drawing/2018/hyperlinkcolor" val="tx"/>
                    </a:ext>
                  </a:extLst>
                </a:hlinkClick>
              </a:rPr>
              <a:t>Non-</a:t>
            </a:r>
            <a:r>
              <a:rPr kumimoji="1" lang="en-US" altLang="ja-JP" sz="1200" b="0" i="0" u="none" strike="noStrike" kern="1200" cap="none" spc="0" normalizeH="0" baseline="0" noProof="0" dirty="0" err="1">
                <a:ln>
                  <a:noFill/>
                </a:ln>
                <a:solidFill>
                  <a:srgbClr val="000000"/>
                </a:solidFill>
                <a:effectLst/>
                <a:uLnTx/>
                <a:uFillTx/>
                <a:latin typeface="メイリオ" panose="020B0604030504040204" pitchFamily="50" charset="-128"/>
                <a:ea typeface="メイリオ" panose="020B0604030504040204" pitchFamily="50" charset="-128"/>
                <a:cs typeface="+mn-cs"/>
                <a:hlinkClick r:id="rId7" action="ppaction://hlinksldjump">
                  <a:extLst>
                    <a:ext uri="{A12FA001-AC4F-418D-AE19-62706E023703}">
                      <ahyp:hlinkClr xmlns:ahyp="http://schemas.microsoft.com/office/drawing/2018/hyperlinkcolor" val="tx"/>
                    </a:ext>
                  </a:extLst>
                </a:hlinkClick>
              </a:rPr>
              <a:t>Repudation</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7" action="ppaction://hlinksldjump">
                  <a:extLst>
                    <a:ext uri="{A12FA001-AC4F-418D-AE19-62706E023703}">
                      <ahyp:hlinkClr xmlns:ahyp="http://schemas.microsoft.com/office/drawing/2018/hyperlinkcolor" val="tx"/>
                    </a:ext>
                  </a:extLst>
                </a:hlinkClick>
              </a:rPr>
              <a:t>）</a:t>
            </a:r>
            <a:r>
              <a:rPr kumimoji="1" lang="ja-JP" altLang="en-US"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7" action="ppaction://hlinksldjump">
                  <a:extLst>
                    <a:ext uri="{A12FA001-AC4F-418D-AE19-62706E023703}">
                      <ahyp:hlinkClr xmlns:ahyp="http://schemas.microsoft.com/office/drawing/2018/hyperlinkcolor" val="tx"/>
                    </a:ext>
                  </a:extLst>
                </a:hlinkClick>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3" action="ppaction://hlinksldjump">
                  <a:extLst>
                    <a:ext uri="{A12FA001-AC4F-418D-AE19-62706E023703}">
                      <ahyp:hlinkClr xmlns:ahyp="http://schemas.microsoft.com/office/drawing/2018/hyperlinkcolor" val="tx"/>
                    </a:ext>
                  </a:extLst>
                </a:hlinkClick>
              </a:rPr>
              <a:t>信頼性（</a:t>
            </a:r>
            <a:r>
              <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3" action="ppaction://hlinksldjump">
                  <a:extLst>
                    <a:ext uri="{A12FA001-AC4F-418D-AE19-62706E023703}">
                      <ahyp:hlinkClr xmlns:ahyp="http://schemas.microsoft.com/office/drawing/2018/hyperlinkcolor" val="tx"/>
                    </a:ext>
                  </a:extLst>
                </a:hlinkClick>
              </a:rPr>
              <a:t>Reliability</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3" action="ppaction://hlinksldjump">
                  <a:extLst>
                    <a:ext uri="{A12FA001-AC4F-418D-AE19-62706E023703}">
                      <ahyp:hlinkClr xmlns:ahyp="http://schemas.microsoft.com/office/drawing/2018/hyperlinkcolor" val="tx"/>
                    </a:ext>
                  </a:extLst>
                </a:hlinkClick>
              </a:rPr>
              <a:t>）</a:t>
            </a:r>
            <a:r>
              <a:rPr kumimoji="1" lang="ja-JP" altLang="en-US"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6" action="ppaction://hlinksldjump">
                  <a:extLst>
                    <a:ext uri="{A12FA001-AC4F-418D-AE19-62706E023703}">
                      <ahyp:hlinkClr xmlns:ahyp="http://schemas.microsoft.com/office/drawing/2018/hyperlinkcolor" val="tx"/>
                    </a:ext>
                  </a:extLst>
                </a:hlinkClick>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を合わせて情報セキュリティの</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要素と呼ぶこともあります。</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一方、サイバーセキュリティは、主にインターネットやコンピュータネットワークに関連するリスクに対処することを目的とします。サイバーセキュリティは、</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hlinkClick r:id="rId8" action="ppaction://hlinksldjump">
                  <a:extLst>
                    <a:ext uri="{A12FA001-AC4F-418D-AE19-62706E023703}">
                      <ahyp:hlinkClr xmlns:ahyp="http://schemas.microsoft.com/office/drawing/2018/hyperlinkcolor" val="tx"/>
                    </a:ext>
                  </a:extLst>
                </a:hlinkClick>
              </a:rPr>
              <a:t>クラッキング</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、マルウェア、</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DDoS</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攻撃などの脅威から情報システムやネットワークを保護するための技術、ポリシー、手順を包括的に扱います。サイバーセキュリティは、</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コンピュータシステム</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やネットワーク上の脆弱性に対処するためのテクニカルなアプローチに重点を置いています。</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要約しますと、情報セキュリティは広範な情報の保護を対象とし、物理的な文書やデジタルデータを含む一般的なセキュリティの概念を指します。一方、サイバーセキュリティは、インターネットやネットワーク上のリスクに対処するためのテクニカルなアプローチを特に重視しています。</a:t>
            </a:r>
          </a:p>
        </p:txBody>
      </p:sp>
      <p:sp>
        <p:nvSpPr>
          <p:cNvPr id="6" name="スクロール: 横 5">
            <a:extLst>
              <a:ext uri="{FF2B5EF4-FFF2-40B4-BE49-F238E27FC236}">
                <a16:creationId xmlns:a16="http://schemas.microsoft.com/office/drawing/2014/main" id="{D29327EE-27B7-3152-B05A-96AD025C1356}"/>
              </a:ext>
            </a:extLst>
          </p:cNvPr>
          <p:cNvSpPr/>
          <p:nvPr/>
        </p:nvSpPr>
        <p:spPr>
          <a:xfrm>
            <a:off x="618625" y="7044675"/>
            <a:ext cx="5616576" cy="2081057"/>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64205958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8C66E7DA-4FC0-F7E6-600A-3B8BF50073CD}"/>
              </a:ext>
            </a:extLst>
          </p:cNvPr>
          <p:cNvSpPr>
            <a:spLocks noGrp="1"/>
          </p:cNvSpPr>
          <p:nvPr>
            <p:ph type="body" sz="quarter" idx="32"/>
          </p:nvPr>
        </p:nvSpPr>
        <p:spPr>
          <a:xfrm>
            <a:off x="622799" y="774648"/>
            <a:ext cx="5996941" cy="381000"/>
          </a:xfrm>
        </p:spPr>
        <p:txBody>
          <a:bodyPr/>
          <a:lstStyle/>
          <a:p>
            <a:r>
              <a:rPr lang="ja-JP" altLang="en-US" sz="1600"/>
              <a:t>第</a:t>
            </a:r>
            <a:r>
              <a:rPr lang="en-US" altLang="ja-JP" sz="1600"/>
              <a:t>4</a:t>
            </a:r>
            <a:r>
              <a:rPr lang="ja-JP" altLang="en-US" sz="1600"/>
              <a:t>章</a:t>
            </a:r>
            <a:r>
              <a:rPr kumimoji="1" lang="en-US" altLang="ja-JP" sz="1600"/>
              <a:t>.</a:t>
            </a:r>
            <a:r>
              <a:rPr lang="ja-JP" altLang="en-US" sz="1600"/>
              <a:t> </a:t>
            </a:r>
            <a:r>
              <a:rPr lang="ja-JP" altLang="en-US" sz="1200"/>
              <a:t>企業経営で重要となる</a:t>
            </a:r>
            <a:r>
              <a:rPr lang="en-US" altLang="ja-JP" sz="1200"/>
              <a:t>IT</a:t>
            </a:r>
            <a:r>
              <a:rPr lang="ja-JP" altLang="en-US" sz="1200"/>
              <a:t>投資と投資としてのサイバーセキュリティ対策</a:t>
            </a:r>
            <a:endParaRPr kumimoji="1" lang="ja-JP" altLang="en-US" sz="1200"/>
          </a:p>
        </p:txBody>
      </p:sp>
      <p:sp>
        <p:nvSpPr>
          <p:cNvPr id="4" name="コンテンツ プレースホルダー 3">
            <a:extLst>
              <a:ext uri="{FF2B5EF4-FFF2-40B4-BE49-F238E27FC236}">
                <a16:creationId xmlns:a16="http://schemas.microsoft.com/office/drawing/2014/main" id="{CA684AA4-48C8-9C4B-1FDE-48BE51642D58}"/>
              </a:ext>
            </a:extLst>
          </p:cNvPr>
          <p:cNvSpPr>
            <a:spLocks noGrp="1"/>
          </p:cNvSpPr>
          <p:nvPr>
            <p:ph sz="quarter" idx="24"/>
          </p:nvPr>
        </p:nvSpPr>
        <p:spPr>
          <a:xfrm>
            <a:off x="622800" y="1533000"/>
            <a:ext cx="5612400" cy="6840000"/>
          </a:xfrm>
        </p:spPr>
        <p:txBody>
          <a:bodyPr/>
          <a:lstStyle/>
          <a:p>
            <a:r>
              <a:rPr kumimoji="1" lang="en-US" altLang="ja-JP" sz="1400" u="sng">
                <a:uFill>
                  <a:solidFill>
                    <a:schemeClr val="bg1"/>
                  </a:solidFill>
                </a:uFill>
                <a:hlinkClick r:id="rId2" action="ppaction://hlinksldjump"/>
              </a:rPr>
              <a:t>4-1.</a:t>
            </a:r>
            <a:r>
              <a:rPr kumimoji="1" lang="ja-JP" altLang="en-US" sz="1400" u="sng">
                <a:uFill>
                  <a:solidFill>
                    <a:schemeClr val="bg1"/>
                  </a:solidFill>
                </a:uFill>
                <a:hlinkClick r:id="rId2" action="ppaction://hlinksldjump"/>
              </a:rPr>
              <a:t>これからの企業経営で必要な観点：社会の動向</a:t>
            </a:r>
            <a:endParaRPr kumimoji="1" lang="en-US" altLang="ja-JP" sz="1400" u="sng">
              <a:uFill>
                <a:solidFill>
                  <a:schemeClr val="bg1"/>
                </a:solidFill>
              </a:uFill>
              <a:hlinkClick r:id="rId2" action="ppaction://hlinksldjump"/>
            </a:endParaRPr>
          </a:p>
          <a:p>
            <a:endParaRPr lang="en-US" altLang="ja-JP" sz="1400" u="sng">
              <a:uFill>
                <a:solidFill>
                  <a:schemeClr val="bg1"/>
                </a:solidFill>
              </a:uFill>
              <a:hlinkClick r:id="rId2" action="ppaction://hlinksldjump"/>
            </a:endParaRPr>
          </a:p>
          <a:p>
            <a:r>
              <a:rPr kumimoji="1" lang="en-US" altLang="ja-JP" sz="1400" u="sng">
                <a:uFill>
                  <a:solidFill>
                    <a:schemeClr val="bg1"/>
                  </a:solidFill>
                </a:uFill>
                <a:hlinkClick r:id="rId3" action="ppaction://hlinksldjump"/>
              </a:rPr>
              <a:t>4-2. </a:t>
            </a:r>
            <a:r>
              <a:rPr kumimoji="1" lang="ja-JP" altLang="en-US" sz="1400" u="sng">
                <a:uFill>
                  <a:solidFill>
                    <a:schemeClr val="bg1"/>
                  </a:solidFill>
                </a:uFill>
                <a:hlinkClick r:id="rId3" action="ppaction://hlinksldjump"/>
              </a:rPr>
              <a:t>守りの</a:t>
            </a:r>
            <a:r>
              <a:rPr kumimoji="1" lang="en-US" altLang="ja-JP" sz="1400" u="sng">
                <a:uFill>
                  <a:solidFill>
                    <a:schemeClr val="bg1"/>
                  </a:solidFill>
                </a:uFill>
                <a:hlinkClick r:id="rId3" action="ppaction://hlinksldjump"/>
              </a:rPr>
              <a:t>IT</a:t>
            </a:r>
            <a:r>
              <a:rPr kumimoji="1" lang="ja-JP" altLang="en-US" sz="1400" u="sng">
                <a:uFill>
                  <a:solidFill>
                    <a:schemeClr val="bg1"/>
                  </a:solidFill>
                </a:uFill>
                <a:hlinkClick r:id="rId3" action="ppaction://hlinksldjump"/>
              </a:rPr>
              <a:t>投資と攻めの</a:t>
            </a:r>
            <a:r>
              <a:rPr kumimoji="1" lang="en-US" altLang="ja-JP" sz="1400" u="sng">
                <a:uFill>
                  <a:solidFill>
                    <a:schemeClr val="bg1"/>
                  </a:solidFill>
                </a:uFill>
                <a:hlinkClick r:id="rId3" action="ppaction://hlinksldjump"/>
              </a:rPr>
              <a:t>IT</a:t>
            </a:r>
            <a:r>
              <a:rPr kumimoji="1" lang="ja-JP" altLang="en-US" sz="1400" u="sng">
                <a:uFill>
                  <a:solidFill>
                    <a:schemeClr val="bg1"/>
                  </a:solidFill>
                </a:uFill>
                <a:hlinkClick r:id="rId3" action="ppaction://hlinksldjump"/>
              </a:rPr>
              <a:t>投資</a:t>
            </a:r>
            <a:endParaRPr kumimoji="1" lang="en-US" altLang="ja-JP" sz="1400" u="sng">
              <a:uFill>
                <a:solidFill>
                  <a:schemeClr val="bg1"/>
                </a:solidFill>
              </a:uFill>
            </a:endParaRPr>
          </a:p>
          <a:p>
            <a:endParaRPr kumimoji="1" lang="en-US" altLang="ja-JP" sz="1400" u="sng">
              <a:uFill>
                <a:solidFill>
                  <a:schemeClr val="bg1"/>
                </a:solidFill>
              </a:uFill>
            </a:endParaRPr>
          </a:p>
          <a:p>
            <a:r>
              <a:rPr kumimoji="1" lang="en-US" altLang="ja-JP" sz="1400" u="sng">
                <a:uFill>
                  <a:solidFill>
                    <a:schemeClr val="bg1"/>
                  </a:solidFill>
                </a:uFill>
                <a:hlinkClick r:id="rId4" action="ppaction://hlinksldjump"/>
              </a:rPr>
              <a:t>4-3. </a:t>
            </a:r>
            <a:r>
              <a:rPr kumimoji="1" lang="ja-JP" altLang="en-US" sz="1400" u="sng">
                <a:uFill>
                  <a:solidFill>
                    <a:schemeClr val="bg1"/>
                  </a:solidFill>
                </a:uFill>
                <a:hlinkClick r:id="rId4" action="ppaction://hlinksldjump"/>
              </a:rPr>
              <a:t>経営投資としてのサイバーセキュリティ対策</a:t>
            </a:r>
            <a:endParaRPr kumimoji="1" lang="ja-JP" altLang="en-US" sz="1400" u="sng">
              <a:uFill>
                <a:solidFill>
                  <a:schemeClr val="bg1"/>
                </a:solidFill>
              </a:uFill>
            </a:endParaRPr>
          </a:p>
        </p:txBody>
      </p:sp>
      <p:sp>
        <p:nvSpPr>
          <p:cNvPr id="2" name="スライド番号プレースホルダー 1">
            <a:extLst>
              <a:ext uri="{FF2B5EF4-FFF2-40B4-BE49-F238E27FC236}">
                <a16:creationId xmlns:a16="http://schemas.microsoft.com/office/drawing/2014/main" id="{E0DAE309-4690-99F1-F817-86937F26BB6B}"/>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5" name="表 4">
            <a:extLst>
              <a:ext uri="{FF2B5EF4-FFF2-40B4-BE49-F238E27FC236}">
                <a16:creationId xmlns:a16="http://schemas.microsoft.com/office/drawing/2014/main" id="{1ACADA81-013E-8C17-ACFB-769C9991E3AF}"/>
              </a:ext>
            </a:extLst>
          </p:cNvPr>
          <p:cNvGraphicFramePr>
            <a:graphicFrameLocks noGrp="1"/>
          </p:cNvGraphicFramePr>
          <p:nvPr/>
        </p:nvGraphicFramePr>
        <p:xfrm>
          <a:off x="617054" y="3423356"/>
          <a:ext cx="5612400" cy="2975452"/>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90831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0" i="0" kern="1200">
                          <a:solidFill>
                            <a:schemeClr val="dk1"/>
                          </a:solidFill>
                          <a:effectLst/>
                          <a:latin typeface="+mn-lt"/>
                          <a:ea typeface="+mn-ea"/>
                          <a:cs typeface="+mn-cs"/>
                        </a:rPr>
                        <a:t>　第</a:t>
                      </a:r>
                      <a:r>
                        <a:rPr kumimoji="1" lang="en-US" altLang="ja-JP" sz="1200" b="0" i="0" kern="1200">
                          <a:solidFill>
                            <a:schemeClr val="dk1"/>
                          </a:solidFill>
                          <a:effectLst/>
                          <a:latin typeface="+mn-lt"/>
                          <a:ea typeface="+mn-ea"/>
                          <a:cs typeface="+mn-cs"/>
                        </a:rPr>
                        <a:t>4</a:t>
                      </a:r>
                      <a:r>
                        <a:rPr kumimoji="1" lang="ja-JP" altLang="en-US" sz="1200" b="0" i="0" kern="1200">
                          <a:solidFill>
                            <a:schemeClr val="dk1"/>
                          </a:solidFill>
                          <a:effectLst/>
                          <a:latin typeface="+mn-lt"/>
                          <a:ea typeface="+mn-ea"/>
                          <a:cs typeface="+mn-cs"/>
                        </a:rPr>
                        <a:t>章では、これからの企業経営で必要な観点となる社会の動向、「守りの</a:t>
                      </a:r>
                      <a:r>
                        <a:rPr kumimoji="1" lang="en-US" altLang="ja-JP" sz="1200" b="0" i="0" kern="1200">
                          <a:solidFill>
                            <a:schemeClr val="dk1"/>
                          </a:solidFill>
                          <a:effectLst/>
                          <a:latin typeface="+mn-lt"/>
                          <a:ea typeface="+mn-ea"/>
                          <a:cs typeface="+mn-cs"/>
                        </a:rPr>
                        <a:t>IT</a:t>
                      </a:r>
                      <a:r>
                        <a:rPr kumimoji="1" lang="ja-JP" altLang="en-US" sz="1200" b="0" i="0" kern="1200">
                          <a:solidFill>
                            <a:schemeClr val="dk1"/>
                          </a:solidFill>
                          <a:effectLst/>
                          <a:latin typeface="+mn-lt"/>
                          <a:ea typeface="+mn-ea"/>
                          <a:cs typeface="+mn-cs"/>
                        </a:rPr>
                        <a:t>投資」や「攻めの</a:t>
                      </a:r>
                      <a:r>
                        <a:rPr kumimoji="1" lang="en-US" altLang="ja-JP" sz="1200" b="0" i="0" kern="1200">
                          <a:solidFill>
                            <a:schemeClr val="dk1"/>
                          </a:solidFill>
                          <a:effectLst/>
                          <a:latin typeface="+mn-lt"/>
                          <a:ea typeface="+mn-ea"/>
                          <a:cs typeface="+mn-cs"/>
                        </a:rPr>
                        <a:t>IT</a:t>
                      </a:r>
                      <a:r>
                        <a:rPr kumimoji="1" lang="ja-JP" altLang="en-US" sz="1200" b="0" i="0" kern="1200">
                          <a:solidFill>
                            <a:schemeClr val="dk1"/>
                          </a:solidFill>
                          <a:effectLst/>
                          <a:latin typeface="+mn-lt"/>
                          <a:ea typeface="+mn-ea"/>
                          <a:cs typeface="+mn-cs"/>
                        </a:rPr>
                        <a:t>投資」などの</a:t>
                      </a:r>
                      <a:r>
                        <a:rPr kumimoji="1" lang="en-US" altLang="ja-JP" sz="1200" b="0" i="0" kern="1200">
                          <a:solidFill>
                            <a:schemeClr val="dk1"/>
                          </a:solidFill>
                          <a:effectLst/>
                          <a:latin typeface="+mn-lt"/>
                          <a:ea typeface="+mn-ea"/>
                          <a:cs typeface="+mn-cs"/>
                        </a:rPr>
                        <a:t>IT</a:t>
                      </a:r>
                      <a:r>
                        <a:rPr kumimoji="1" lang="ja-JP" altLang="en-US" sz="1200" b="0" i="0" kern="1200">
                          <a:solidFill>
                            <a:schemeClr val="dk1"/>
                          </a:solidFill>
                          <a:effectLst/>
                          <a:latin typeface="+mn-lt"/>
                          <a:ea typeface="+mn-ea"/>
                          <a:cs typeface="+mn-cs"/>
                        </a:rPr>
                        <a:t>投資について学ぶことを目的とします。また、経営投資としてのサイバーセキュリティ対策の重要性を明確にすることを目的とします。</a:t>
                      </a:r>
                      <a:endParaRPr kumimoji="1" lang="en-US" altLang="ja-JP" sz="1200" b="0" i="0" kern="1200">
                        <a:solidFill>
                          <a:schemeClr val="dk1"/>
                        </a:solidFill>
                        <a:effectLst/>
                        <a:latin typeface="+mn-lt"/>
                        <a:ea typeface="+mn-ea"/>
                        <a:cs typeface="+mn-cs"/>
                      </a:endParaRPr>
                    </a:p>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endParaRPr lang="en-US" altLang="ja-JP" sz="12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121320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社会の動向を把握し、現実社会とサイバー空間の繋がりを理解すること</a:t>
                      </a:r>
                      <a:endParaRPr kumimoji="1" lang="en-US" altLang="ja-JP" sz="120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en-US" altLang="ja-JP" sz="1200">
                          <a:solidFill>
                            <a:schemeClr val="tx1"/>
                          </a:solidFill>
                          <a:latin typeface="+mn-ea"/>
                          <a:ea typeface="+mn-ea"/>
                        </a:rPr>
                        <a:t>IT</a:t>
                      </a:r>
                      <a:r>
                        <a:rPr kumimoji="1" lang="ja-JP" altLang="en-US" sz="1200">
                          <a:solidFill>
                            <a:schemeClr val="tx1"/>
                          </a:solidFill>
                          <a:latin typeface="+mn-ea"/>
                          <a:ea typeface="+mn-ea"/>
                        </a:rPr>
                        <a:t>投資としての「守りの</a:t>
                      </a:r>
                      <a:r>
                        <a:rPr kumimoji="1" lang="en-US" altLang="ja-JP" sz="1200">
                          <a:solidFill>
                            <a:schemeClr val="tx1"/>
                          </a:solidFill>
                          <a:latin typeface="+mn-ea"/>
                          <a:ea typeface="+mn-ea"/>
                        </a:rPr>
                        <a:t>IT</a:t>
                      </a:r>
                      <a:r>
                        <a:rPr kumimoji="1" lang="ja-JP" altLang="en-US" sz="1200">
                          <a:solidFill>
                            <a:schemeClr val="tx1"/>
                          </a:solidFill>
                          <a:latin typeface="+mn-ea"/>
                          <a:ea typeface="+mn-ea"/>
                        </a:rPr>
                        <a:t>投資」と「攻めの</a:t>
                      </a:r>
                      <a:r>
                        <a:rPr kumimoji="1" lang="en-US" altLang="ja-JP" sz="1200">
                          <a:solidFill>
                            <a:schemeClr val="tx1"/>
                          </a:solidFill>
                          <a:latin typeface="+mn-ea"/>
                          <a:ea typeface="+mn-ea"/>
                        </a:rPr>
                        <a:t>IT</a:t>
                      </a:r>
                      <a:r>
                        <a:rPr kumimoji="1" lang="ja-JP" altLang="en-US" sz="1200">
                          <a:solidFill>
                            <a:schemeClr val="tx1"/>
                          </a:solidFill>
                          <a:latin typeface="+mn-ea"/>
                          <a:ea typeface="+mn-ea"/>
                        </a:rPr>
                        <a:t>投資」を理解すること</a:t>
                      </a:r>
                      <a:endParaRPr kumimoji="1" lang="en-US" altLang="ja-JP" sz="120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経営投資としてのサイバーセキュリティ対策の重要性を理解すること</a:t>
                      </a:r>
                      <a:endParaRPr kumimoji="1" lang="en-US" altLang="ja-JP" sz="12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Tree>
    <p:extLst>
      <p:ext uri="{BB962C8B-B14F-4D97-AF65-F5344CB8AC3E}">
        <p14:creationId xmlns:p14="http://schemas.microsoft.com/office/powerpoint/2010/main" val="291970961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四角形: 角を丸くする 2">
            <a:extLst>
              <a:ext uri="{FF2B5EF4-FFF2-40B4-BE49-F238E27FC236}">
                <a16:creationId xmlns:a16="http://schemas.microsoft.com/office/drawing/2014/main" id="{028587A4-058C-3C94-3EA6-724F6A67C5CE}"/>
              </a:ext>
            </a:extLst>
          </p:cNvPr>
          <p:cNvSpPr/>
          <p:nvPr/>
        </p:nvSpPr>
        <p:spPr>
          <a:xfrm>
            <a:off x="683048" y="7745685"/>
            <a:ext cx="2758499" cy="1166916"/>
          </a:xfrm>
          <a:prstGeom prst="round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4" name="四角形: 角を丸くする 3">
            <a:extLst>
              <a:ext uri="{FF2B5EF4-FFF2-40B4-BE49-F238E27FC236}">
                <a16:creationId xmlns:a16="http://schemas.microsoft.com/office/drawing/2014/main" id="{E9AF3084-1F41-09AC-466B-2CF9C4DB239A}"/>
              </a:ext>
            </a:extLst>
          </p:cNvPr>
          <p:cNvSpPr/>
          <p:nvPr/>
        </p:nvSpPr>
        <p:spPr>
          <a:xfrm>
            <a:off x="3441546" y="7752500"/>
            <a:ext cx="2758499" cy="1166916"/>
          </a:xfrm>
          <a:prstGeom prst="round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lang="en-US" altLang="ja-JP"/>
              <a:t>4</a:t>
            </a:r>
            <a:r>
              <a:rPr kumimoji="1" lang="en-US" altLang="ja-JP"/>
              <a:t>-1-1. </a:t>
            </a:r>
            <a:r>
              <a:rPr lang="ja-JP" altLang="en-US"/>
              <a:t>現実社会とサイバー空間の繋がり</a:t>
            </a:r>
            <a:endParaRPr kumimoji="1" lang="ja-JP" altLang="en-US"/>
          </a:p>
        </p:txBody>
      </p:sp>
      <p:sp>
        <p:nvSpPr>
          <p:cNvPr id="8" name="テキスト プレースホルダー 2">
            <a:extLst>
              <a:ext uri="{FF2B5EF4-FFF2-40B4-BE49-F238E27FC236}">
                <a16:creationId xmlns:a16="http://schemas.microsoft.com/office/drawing/2014/main" id="{4B83C998-476A-5DEE-F80C-2BC5DEA7CC9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4</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企業経営で重要となる</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IT</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投資と投資としてのサイバーセキュリティ対策</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4-1.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これからの企業経営で必要な観点：社会の動向</a:t>
            </a:r>
          </a:p>
        </p:txBody>
      </p:sp>
      <p:sp>
        <p:nvSpPr>
          <p:cNvPr id="23" name="スライド番号プレースホルダー 1">
            <a:extLst>
              <a:ext uri="{FF2B5EF4-FFF2-40B4-BE49-F238E27FC236}">
                <a16:creationId xmlns:a16="http://schemas.microsoft.com/office/drawing/2014/main" id="{6A10EBE7-CC1D-B1D8-5971-15ECFC1CFFE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 name="表 7">
            <a:extLst>
              <a:ext uri="{FF2B5EF4-FFF2-40B4-BE49-F238E27FC236}">
                <a16:creationId xmlns:a16="http://schemas.microsoft.com/office/drawing/2014/main" id="{173EF3B4-2AB8-0210-9C76-62E84971AEAC}"/>
              </a:ext>
            </a:extLst>
          </p:cNvPr>
          <p:cNvGraphicFramePr>
            <a:graphicFrameLocks noGrp="1"/>
          </p:cNvGraphicFramePr>
          <p:nvPr>
            <p:extLst>
              <p:ext uri="{D42A27DB-BD31-4B8C-83A1-F6EECF244321}">
                <p14:modId xmlns:p14="http://schemas.microsoft.com/office/powerpoint/2010/main" val="2744571317"/>
              </p:ext>
            </p:extLst>
          </p:nvPr>
        </p:nvGraphicFramePr>
        <p:xfrm>
          <a:off x="613396" y="5113182"/>
          <a:ext cx="5663862" cy="2491740"/>
        </p:xfrm>
        <a:graphic>
          <a:graphicData uri="http://schemas.openxmlformats.org/drawingml/2006/table">
            <a:tbl>
              <a:tblPr firstRow="1" bandRow="1">
                <a:tableStyleId>{5C22544A-7EE6-4342-B048-85BDC9FD1C3A}</a:tableStyleId>
              </a:tblPr>
              <a:tblGrid>
                <a:gridCol w="5663862">
                  <a:extLst>
                    <a:ext uri="{9D8B030D-6E8A-4147-A177-3AD203B41FA5}">
                      <a16:colId xmlns:a16="http://schemas.microsoft.com/office/drawing/2014/main" val="2002786144"/>
                    </a:ext>
                  </a:extLst>
                </a:gridCol>
              </a:tblGrid>
              <a:tr h="2335159">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050" b="0" i="0" u="none" strike="noStrike" kern="1200" dirty="0">
                          <a:solidFill>
                            <a:srgbClr val="000000"/>
                          </a:solidFill>
                          <a:effectLst/>
                          <a:latin typeface="+mn-ea"/>
                          <a:ea typeface="+mn-ea"/>
                        </a:rPr>
                        <a:t>　</a:t>
                      </a:r>
                      <a:r>
                        <a:rPr kumimoji="1" lang="en-US" altLang="ja-JP" sz="1050" b="0" i="0" u="none" strike="noStrike" kern="1200" dirty="0">
                          <a:solidFill>
                            <a:srgbClr val="000000"/>
                          </a:solidFill>
                          <a:effectLst/>
                          <a:latin typeface="+mn-ea"/>
                          <a:ea typeface="+mn-ea"/>
                        </a:rPr>
                        <a:t>IT</a:t>
                      </a:r>
                      <a:r>
                        <a:rPr kumimoji="1" lang="ja-JP" altLang="en-US" sz="1050" b="0" i="0" u="none" strike="noStrike" kern="1200" dirty="0">
                          <a:solidFill>
                            <a:srgbClr val="000000"/>
                          </a:solidFill>
                          <a:effectLst/>
                          <a:latin typeface="+mn-ea"/>
                          <a:ea typeface="+mn-ea"/>
                        </a:rPr>
                        <a:t>の普及により、サービスの利用者はより価値のあるサービスを選択することが可能になりました。たとえば、インターネットを介して情報を瞬時に入手したり、オンラインショッピングで広範囲の商品を比較したりすることができます。このように、より便利で効率的な方法でサービスを利用できるようになりました。</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050" b="0" i="0" u="none" strike="noStrike" kern="1200" dirty="0">
                          <a:solidFill>
                            <a:srgbClr val="000000"/>
                          </a:solidFill>
                          <a:effectLst/>
                          <a:latin typeface="+mn-ea"/>
                          <a:ea typeface="+mn-ea"/>
                        </a:rPr>
                        <a:t>　さらに、スマートフォンなどの普及により、利用者の意見や情報が即座に国境を超えて広がることが可能になりました。</a:t>
                      </a:r>
                      <a:r>
                        <a:rPr kumimoji="1" lang="en-US" altLang="ja-JP" sz="1050" b="0" i="0" u="none" strike="noStrike" kern="1200" dirty="0">
                          <a:solidFill>
                            <a:srgbClr val="000000"/>
                          </a:solidFill>
                          <a:effectLst/>
                          <a:latin typeface="+mn-ea"/>
                          <a:ea typeface="+mn-ea"/>
                        </a:rPr>
                        <a:t>SNS</a:t>
                      </a:r>
                      <a:r>
                        <a:rPr kumimoji="1" lang="ja-JP" altLang="en-US" sz="1050" b="0" i="0" u="none" strike="noStrike" kern="1200" dirty="0">
                          <a:solidFill>
                            <a:srgbClr val="000000"/>
                          </a:solidFill>
                          <a:effectLst/>
                          <a:latin typeface="+mn-ea"/>
                          <a:ea typeface="+mn-ea"/>
                        </a:rPr>
                        <a:t>やオンラインコミュニティを通じて、個人が持つ意見や情報が一瞬で共有され、世界的な話題になることも少なくありません。これにより、社会の意識形成や情報伝達において、</a:t>
                      </a:r>
                      <a:r>
                        <a:rPr kumimoji="1" lang="en-US" altLang="ja-JP" sz="1050" b="0" i="0" u="none" strike="noStrike" kern="1200" dirty="0">
                          <a:solidFill>
                            <a:srgbClr val="000000"/>
                          </a:solidFill>
                          <a:effectLst/>
                          <a:latin typeface="+mn-ea"/>
                          <a:ea typeface="+mn-ea"/>
                        </a:rPr>
                        <a:t>IT</a:t>
                      </a:r>
                      <a:r>
                        <a:rPr kumimoji="1" lang="ja-JP" altLang="en-US" sz="1050" b="0" i="0" u="none" strike="noStrike" kern="1200" dirty="0">
                          <a:solidFill>
                            <a:srgbClr val="000000"/>
                          </a:solidFill>
                          <a:effectLst/>
                          <a:latin typeface="+mn-ea"/>
                          <a:ea typeface="+mn-ea"/>
                        </a:rPr>
                        <a:t>の役割がより大きくなっています。</a:t>
                      </a:r>
                      <a:endParaRPr kumimoji="1" lang="en-US" altLang="ja-JP" sz="1050" b="0" i="0" u="none" strike="noStrike" kern="1200" dirty="0">
                        <a:solidFill>
                          <a:srgbClr val="000000"/>
                        </a:solidFill>
                        <a:effectLst/>
                        <a:latin typeface="+mn-ea"/>
                        <a:ea typeface="+mn-ea"/>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050" b="0" i="0" u="none" strike="noStrike" kern="1200" dirty="0">
                          <a:solidFill>
                            <a:srgbClr val="000000"/>
                          </a:solidFill>
                          <a:effectLst/>
                          <a:latin typeface="+mn-ea"/>
                          <a:ea typeface="+mn-ea"/>
                        </a:rPr>
                        <a:t>　一方で、</a:t>
                      </a:r>
                      <a:r>
                        <a:rPr kumimoji="1" lang="en-US" altLang="ja-JP" sz="1050" b="0" i="0" u="none" strike="noStrike" kern="1200" dirty="0">
                          <a:solidFill>
                            <a:srgbClr val="000000"/>
                          </a:solidFill>
                          <a:effectLst/>
                          <a:latin typeface="+mn-ea"/>
                          <a:ea typeface="+mn-ea"/>
                        </a:rPr>
                        <a:t>IT</a:t>
                      </a:r>
                      <a:r>
                        <a:rPr kumimoji="1" lang="ja-JP" altLang="en-US" sz="1050" b="0" i="0" u="none" strike="noStrike" kern="1200" dirty="0">
                          <a:solidFill>
                            <a:srgbClr val="000000"/>
                          </a:solidFill>
                          <a:effectLst/>
                          <a:latin typeface="+mn-ea"/>
                          <a:ea typeface="+mn-ea"/>
                        </a:rPr>
                        <a:t>サービスの提供者は、新たなサービスの提供が日々求められます。技術の進化が速く、競争が激化しているため、常に最新のサービスを提供し続ける必要があります。それに伴い、企業の経営戦略やビジネスモデルも変化しており、革新的なアイディアと素早い行動が求められる時代と言えます。</a:t>
                      </a:r>
                      <a:endParaRPr kumimoji="1" lang="en-US" altLang="ja-JP" sz="1050" b="0" i="0" u="none" strike="noStrike" kern="1200" dirty="0">
                        <a:solidFill>
                          <a:srgbClr val="000000"/>
                        </a:solidFill>
                        <a:effectLst/>
                        <a:latin typeface="+mn-ea"/>
                        <a:ea typeface="+mn-ea"/>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050" b="0" i="0" u="none" strike="noStrike" kern="1200" dirty="0">
                          <a:solidFill>
                            <a:schemeClr val="tx1"/>
                          </a:solidFill>
                          <a:effectLst/>
                          <a:latin typeface="+mn-ea"/>
                          <a:ea typeface="+mn-ea"/>
                        </a:rPr>
                        <a:t>　また、今後の社会では、さらなる経済発展と社会的課題の解決をするため、サイバー空間とフィジカル空間を融合させたシステムによる新たな社会の姿（</a:t>
                      </a:r>
                      <a:r>
                        <a:rPr kumimoji="1" lang="en-US" altLang="ja-JP" sz="1050" b="0" i="0" u="none" strike="noStrike" kern="1200" dirty="0">
                          <a:solidFill>
                            <a:schemeClr val="tx1"/>
                          </a:solidFill>
                          <a:effectLst/>
                          <a:latin typeface="+mn-ea"/>
                          <a:ea typeface="+mn-ea"/>
                        </a:rPr>
                        <a:t>Society5.0</a:t>
                      </a:r>
                      <a:r>
                        <a:rPr kumimoji="1" lang="ja-JP" altLang="en-US" sz="1050" b="0" i="0" u="none" strike="noStrike" kern="1200" dirty="0">
                          <a:solidFill>
                            <a:schemeClr val="tx1"/>
                          </a:solidFill>
                          <a:effectLst/>
                          <a:latin typeface="+mn-ea"/>
                          <a:ea typeface="+mn-ea"/>
                        </a:rPr>
                        <a:t>）が提唱されています。</a:t>
                      </a:r>
                      <a:endParaRPr kumimoji="1" lang="en-US" altLang="ja-JP" sz="1050" b="0" i="0" u="none" strike="noStrike" kern="1200" dirty="0">
                        <a:solidFill>
                          <a:srgbClr val="000000"/>
                        </a:solidFill>
                        <a:effectLst/>
                        <a:latin typeface="+mn-ea"/>
                        <a:ea typeface="+mn-ea"/>
                      </a:endParaRPr>
                    </a:p>
                  </a:txBody>
                  <a:tcPr>
                    <a:noFill/>
                  </a:tcPr>
                </a:tc>
                <a:extLst>
                  <a:ext uri="{0D108BD9-81ED-4DB2-BD59-A6C34878D82A}">
                    <a16:rowId xmlns:a16="http://schemas.microsoft.com/office/drawing/2014/main" val="955731625"/>
                  </a:ext>
                </a:extLst>
              </a:tr>
            </a:tbl>
          </a:graphicData>
        </a:graphic>
      </p:graphicFrame>
      <p:sp>
        <p:nvSpPr>
          <p:cNvPr id="6" name="星: 24 pt 5">
            <a:extLst>
              <a:ext uri="{FF2B5EF4-FFF2-40B4-BE49-F238E27FC236}">
                <a16:creationId xmlns:a16="http://schemas.microsoft.com/office/drawing/2014/main" id="{EF730459-EE01-5793-93B7-B18B3D09AEC9}"/>
              </a:ext>
            </a:extLst>
          </p:cNvPr>
          <p:cNvSpPr/>
          <p:nvPr/>
        </p:nvSpPr>
        <p:spPr>
          <a:xfrm>
            <a:off x="3528514" y="8787800"/>
            <a:ext cx="2912663" cy="455918"/>
          </a:xfrm>
          <a:prstGeom prst="star24">
            <a:avLst/>
          </a:prstGeom>
          <a:solidFill>
            <a:schemeClr val="accent2">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4" name="星: 24 pt 23">
            <a:extLst>
              <a:ext uri="{FF2B5EF4-FFF2-40B4-BE49-F238E27FC236}">
                <a16:creationId xmlns:a16="http://schemas.microsoft.com/office/drawing/2014/main" id="{1910DC1B-45A4-8FAB-D963-085F53A3E438}"/>
              </a:ext>
            </a:extLst>
          </p:cNvPr>
          <p:cNvSpPr/>
          <p:nvPr/>
        </p:nvSpPr>
        <p:spPr>
          <a:xfrm>
            <a:off x="442619" y="8802550"/>
            <a:ext cx="2912663" cy="455918"/>
          </a:xfrm>
          <a:prstGeom prst="star24">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31" name="テキスト ボックス 30">
            <a:extLst>
              <a:ext uri="{FF2B5EF4-FFF2-40B4-BE49-F238E27FC236}">
                <a16:creationId xmlns:a16="http://schemas.microsoft.com/office/drawing/2014/main" id="{E93832D5-853F-1827-01F2-38BD6090FDCE}"/>
              </a:ext>
            </a:extLst>
          </p:cNvPr>
          <p:cNvSpPr txBox="1"/>
          <p:nvPr/>
        </p:nvSpPr>
        <p:spPr>
          <a:xfrm>
            <a:off x="877348" y="7941177"/>
            <a:ext cx="2487562" cy="90024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・オンラインショップ・ネット予約</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・リモートワーク・オンライン会議</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・ネット送金・オンライン決済</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SNS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による情報交換</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・サブスクリプション</a:t>
            </a:r>
          </a:p>
        </p:txBody>
      </p:sp>
      <p:sp>
        <p:nvSpPr>
          <p:cNvPr id="32" name="テキスト ボックス 31">
            <a:extLst>
              <a:ext uri="{FF2B5EF4-FFF2-40B4-BE49-F238E27FC236}">
                <a16:creationId xmlns:a16="http://schemas.microsoft.com/office/drawing/2014/main" id="{58B5A9AD-23DC-C902-03E8-210EB022C179}"/>
              </a:ext>
            </a:extLst>
          </p:cNvPr>
          <p:cNvSpPr txBox="1"/>
          <p:nvPr/>
        </p:nvSpPr>
        <p:spPr>
          <a:xfrm>
            <a:off x="3690491" y="7938111"/>
            <a:ext cx="2487562" cy="90024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・ネット販売システム構築</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・自社</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Web</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サイトのリニューアル化</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・決済業者とのシステム連携</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・新マーケティング戦略の実装化</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・物流システムの再構築</a:t>
            </a:r>
          </a:p>
        </p:txBody>
      </p:sp>
      <p:sp>
        <p:nvSpPr>
          <p:cNvPr id="33" name="テキスト ボックス 32">
            <a:extLst>
              <a:ext uri="{FF2B5EF4-FFF2-40B4-BE49-F238E27FC236}">
                <a16:creationId xmlns:a16="http://schemas.microsoft.com/office/drawing/2014/main" id="{0BE19EB8-6BC0-4B63-BD18-ADBDC22798D2}"/>
              </a:ext>
            </a:extLst>
          </p:cNvPr>
          <p:cNvSpPr txBox="1"/>
          <p:nvPr/>
        </p:nvSpPr>
        <p:spPr>
          <a:xfrm>
            <a:off x="747953" y="8846437"/>
            <a:ext cx="2301993" cy="41549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ユーザー価値観の変化、</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行動変容の加速</a:t>
            </a:r>
          </a:p>
        </p:txBody>
      </p:sp>
      <p:sp>
        <p:nvSpPr>
          <p:cNvPr id="34" name="テキスト ボックス 33">
            <a:extLst>
              <a:ext uri="{FF2B5EF4-FFF2-40B4-BE49-F238E27FC236}">
                <a16:creationId xmlns:a16="http://schemas.microsoft.com/office/drawing/2014/main" id="{79FA3897-10FD-ED87-4817-250D9425217D}"/>
              </a:ext>
            </a:extLst>
          </p:cNvPr>
          <p:cNvSpPr txBox="1"/>
          <p:nvPr/>
        </p:nvSpPr>
        <p:spPr>
          <a:xfrm>
            <a:off x="3794379" y="8900912"/>
            <a:ext cx="2380932" cy="25391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ビジネスモデル変革への対応</a:t>
            </a:r>
          </a:p>
        </p:txBody>
      </p:sp>
      <p:graphicFrame>
        <p:nvGraphicFramePr>
          <p:cNvPr id="38" name="グラフ 37">
            <a:extLst>
              <a:ext uri="{FF2B5EF4-FFF2-40B4-BE49-F238E27FC236}">
                <a16:creationId xmlns:a16="http://schemas.microsoft.com/office/drawing/2014/main" id="{83CD56FB-5E33-93FF-9A76-442BA2F4D09E}"/>
              </a:ext>
            </a:extLst>
          </p:cNvPr>
          <p:cNvGraphicFramePr/>
          <p:nvPr/>
        </p:nvGraphicFramePr>
        <p:xfrm>
          <a:off x="1076556" y="2832643"/>
          <a:ext cx="4609217" cy="1956984"/>
        </p:xfrm>
        <a:graphic>
          <a:graphicData uri="http://schemas.openxmlformats.org/drawingml/2006/chart">
            <c:chart xmlns:c="http://schemas.openxmlformats.org/drawingml/2006/chart" xmlns:r="http://schemas.openxmlformats.org/officeDocument/2006/relationships" r:id="rId3"/>
          </a:graphicData>
        </a:graphic>
      </p:graphicFrame>
      <p:sp>
        <p:nvSpPr>
          <p:cNvPr id="39" name="テキスト ボックス 38">
            <a:extLst>
              <a:ext uri="{FF2B5EF4-FFF2-40B4-BE49-F238E27FC236}">
                <a16:creationId xmlns:a16="http://schemas.microsoft.com/office/drawing/2014/main" id="{9DF40EB5-650E-A6FA-0956-3A941A068B0B}"/>
              </a:ext>
            </a:extLst>
          </p:cNvPr>
          <p:cNvSpPr txBox="1"/>
          <p:nvPr/>
        </p:nvSpPr>
        <p:spPr>
          <a:xfrm>
            <a:off x="1976310" y="4784641"/>
            <a:ext cx="289758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17.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インターネット利用率（個人）の推移</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総務省「通信利用動向調査</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44" name="表 7">
            <a:extLst>
              <a:ext uri="{FF2B5EF4-FFF2-40B4-BE49-F238E27FC236}">
                <a16:creationId xmlns:a16="http://schemas.microsoft.com/office/drawing/2014/main" id="{C7194DBD-AEDC-AC02-847B-AEE65BC81023}"/>
              </a:ext>
            </a:extLst>
          </p:cNvPr>
          <p:cNvGraphicFramePr>
            <a:graphicFrameLocks noGrp="1"/>
          </p:cNvGraphicFramePr>
          <p:nvPr/>
        </p:nvGraphicFramePr>
        <p:xfrm>
          <a:off x="632462" y="2038539"/>
          <a:ext cx="5663862" cy="805621"/>
        </p:xfrm>
        <a:graphic>
          <a:graphicData uri="http://schemas.openxmlformats.org/drawingml/2006/table">
            <a:tbl>
              <a:tblPr firstRow="1" bandRow="1">
                <a:tableStyleId>{5C22544A-7EE6-4342-B048-85BDC9FD1C3A}</a:tableStyleId>
              </a:tblPr>
              <a:tblGrid>
                <a:gridCol w="5663862">
                  <a:extLst>
                    <a:ext uri="{9D8B030D-6E8A-4147-A177-3AD203B41FA5}">
                      <a16:colId xmlns:a16="http://schemas.microsoft.com/office/drawing/2014/main" val="2002786144"/>
                    </a:ext>
                  </a:extLst>
                </a:gridCol>
              </a:tblGrid>
              <a:tr h="805621">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050" b="0" i="0" u="none" strike="noStrike" kern="1200">
                          <a:solidFill>
                            <a:srgbClr val="000000"/>
                          </a:solidFill>
                          <a:effectLst/>
                          <a:latin typeface="+mn-ea"/>
                          <a:ea typeface="+mn-ea"/>
                        </a:rPr>
                        <a:t>　日々の生活や企業活動において、</a:t>
                      </a:r>
                      <a:r>
                        <a:rPr kumimoji="1" lang="en-US" altLang="ja-JP" sz="1050" b="0" i="0" u="none" strike="noStrike" kern="1200">
                          <a:solidFill>
                            <a:srgbClr val="000000"/>
                          </a:solidFill>
                          <a:effectLst/>
                          <a:latin typeface="+mn-ea"/>
                          <a:ea typeface="+mn-ea"/>
                        </a:rPr>
                        <a:t>IT</a:t>
                      </a:r>
                      <a:r>
                        <a:rPr kumimoji="1" lang="ja-JP" altLang="en-US" sz="1050" b="0" i="0" u="none" strike="noStrike" kern="1200">
                          <a:solidFill>
                            <a:srgbClr val="000000"/>
                          </a:solidFill>
                          <a:effectLst/>
                          <a:latin typeface="+mn-ea"/>
                          <a:ea typeface="+mn-ea"/>
                        </a:rPr>
                        <a:t>の活用は広範囲にわたって浸透しています。インターネット利用率（個人）は</a:t>
                      </a:r>
                      <a:r>
                        <a:rPr kumimoji="1" lang="en-US" altLang="ja-JP" sz="1050" b="0" i="0" u="none" strike="noStrike" kern="1200">
                          <a:solidFill>
                            <a:srgbClr val="000000"/>
                          </a:solidFill>
                          <a:effectLst/>
                          <a:latin typeface="+mn-ea"/>
                          <a:ea typeface="+mn-ea"/>
                        </a:rPr>
                        <a:t>1997</a:t>
                      </a:r>
                      <a:r>
                        <a:rPr kumimoji="1" lang="ja-JP" altLang="en-US" sz="1050" b="0" i="0" u="none" strike="noStrike" kern="1200">
                          <a:solidFill>
                            <a:srgbClr val="000000"/>
                          </a:solidFill>
                          <a:effectLst/>
                          <a:latin typeface="+mn-ea"/>
                          <a:ea typeface="+mn-ea"/>
                        </a:rPr>
                        <a:t>年には</a:t>
                      </a:r>
                      <a:r>
                        <a:rPr kumimoji="1" lang="en-US" altLang="ja-JP" sz="1050" b="0" i="0" u="none" strike="noStrike" kern="1200">
                          <a:solidFill>
                            <a:srgbClr val="000000"/>
                          </a:solidFill>
                          <a:effectLst/>
                          <a:latin typeface="+mn-ea"/>
                          <a:ea typeface="+mn-ea"/>
                        </a:rPr>
                        <a:t>9.2%</a:t>
                      </a:r>
                      <a:r>
                        <a:rPr kumimoji="1" lang="ja-JP" altLang="en-US" sz="1050" b="0" i="0" u="none" strike="noStrike" kern="1200">
                          <a:solidFill>
                            <a:srgbClr val="000000"/>
                          </a:solidFill>
                          <a:effectLst/>
                          <a:latin typeface="+mn-ea"/>
                          <a:ea typeface="+mn-ea"/>
                        </a:rPr>
                        <a:t>でしたが、</a:t>
                      </a:r>
                      <a:r>
                        <a:rPr kumimoji="1" lang="en-US" altLang="ja-JP" sz="1050" b="0" i="0" u="none" strike="noStrike" kern="1200">
                          <a:solidFill>
                            <a:srgbClr val="000000"/>
                          </a:solidFill>
                          <a:effectLst/>
                          <a:latin typeface="+mn-ea"/>
                          <a:ea typeface="+mn-ea"/>
                        </a:rPr>
                        <a:t>2022</a:t>
                      </a:r>
                      <a:r>
                        <a:rPr kumimoji="1" lang="ja-JP" altLang="en-US" sz="1050" b="0" i="0" u="none" strike="noStrike" kern="1200">
                          <a:solidFill>
                            <a:srgbClr val="000000"/>
                          </a:solidFill>
                          <a:effectLst/>
                          <a:latin typeface="+mn-ea"/>
                          <a:ea typeface="+mn-ea"/>
                        </a:rPr>
                        <a:t>年には</a:t>
                      </a:r>
                      <a:r>
                        <a:rPr kumimoji="1" lang="en-US" altLang="ja-JP" sz="1050" b="0" i="0" u="none" strike="noStrike" kern="1200">
                          <a:solidFill>
                            <a:srgbClr val="000000"/>
                          </a:solidFill>
                          <a:effectLst/>
                          <a:latin typeface="+mn-ea"/>
                          <a:ea typeface="+mn-ea"/>
                        </a:rPr>
                        <a:t>84.9%</a:t>
                      </a:r>
                      <a:r>
                        <a:rPr kumimoji="1" lang="ja-JP" altLang="en-US" sz="1050" b="0" i="0" u="none" strike="noStrike" kern="1200">
                          <a:solidFill>
                            <a:srgbClr val="000000"/>
                          </a:solidFill>
                          <a:effectLst/>
                          <a:latin typeface="+mn-ea"/>
                          <a:ea typeface="+mn-ea"/>
                        </a:rPr>
                        <a:t>まで上昇しました。急速な</a:t>
                      </a:r>
                      <a:r>
                        <a:rPr kumimoji="1" lang="en-US" altLang="ja-JP" sz="1050" b="0" i="0" u="none" strike="noStrike" kern="1200">
                          <a:solidFill>
                            <a:srgbClr val="000000"/>
                          </a:solidFill>
                          <a:effectLst/>
                          <a:latin typeface="+mn-ea"/>
                          <a:ea typeface="+mn-ea"/>
                        </a:rPr>
                        <a:t>IT</a:t>
                      </a:r>
                      <a:r>
                        <a:rPr kumimoji="1" lang="ja-JP" altLang="en-US" sz="1050" b="0" i="0" u="none" strike="noStrike" kern="1200">
                          <a:solidFill>
                            <a:srgbClr val="000000"/>
                          </a:solidFill>
                          <a:effectLst/>
                          <a:latin typeface="+mn-ea"/>
                          <a:ea typeface="+mn-ea"/>
                        </a:rPr>
                        <a:t>の普及により、現実社会とサイバー空間が密接に結びつき、私たちの生活やビジネスに大きな変革をもたらしています。</a:t>
                      </a:r>
                      <a:endParaRPr kumimoji="1" lang="en-US" altLang="ja-JP" sz="1050" b="0" i="0" u="none" strike="noStrike" kern="1200">
                        <a:solidFill>
                          <a:srgbClr val="000000"/>
                        </a:solidFill>
                        <a:effectLst/>
                        <a:latin typeface="+mn-ea"/>
                        <a:ea typeface="+mn-ea"/>
                      </a:endParaRPr>
                    </a:p>
                  </a:txBody>
                  <a:tcPr>
                    <a:noFill/>
                  </a:tcPr>
                </a:tc>
                <a:extLst>
                  <a:ext uri="{0D108BD9-81ED-4DB2-BD59-A6C34878D82A}">
                    <a16:rowId xmlns:a16="http://schemas.microsoft.com/office/drawing/2014/main" val="955731625"/>
                  </a:ext>
                </a:extLst>
              </a:tr>
            </a:tbl>
          </a:graphicData>
        </a:graphic>
      </p:graphicFrame>
      <p:grpSp>
        <p:nvGrpSpPr>
          <p:cNvPr id="25" name="グループ化 24">
            <a:extLst>
              <a:ext uri="{FF2B5EF4-FFF2-40B4-BE49-F238E27FC236}">
                <a16:creationId xmlns:a16="http://schemas.microsoft.com/office/drawing/2014/main" id="{CA73280E-0173-BD7C-F29A-51908DD0821B}"/>
              </a:ext>
            </a:extLst>
          </p:cNvPr>
          <p:cNvGrpSpPr/>
          <p:nvPr/>
        </p:nvGrpSpPr>
        <p:grpSpPr>
          <a:xfrm>
            <a:off x="1041878" y="7616176"/>
            <a:ext cx="2040838" cy="320065"/>
            <a:chOff x="837398" y="5313146"/>
            <a:chExt cx="1152000" cy="320065"/>
          </a:xfrm>
        </p:grpSpPr>
        <p:sp>
          <p:nvSpPr>
            <p:cNvPr id="26" name="四角形: 角を丸くする 25">
              <a:extLst>
                <a:ext uri="{FF2B5EF4-FFF2-40B4-BE49-F238E27FC236}">
                  <a16:creationId xmlns:a16="http://schemas.microsoft.com/office/drawing/2014/main" id="{69164449-010E-7E58-3D6C-73195C9078BD}"/>
                </a:ext>
              </a:extLst>
            </p:cNvPr>
            <p:cNvSpPr/>
            <p:nvPr/>
          </p:nvSpPr>
          <p:spPr>
            <a:xfrm>
              <a:off x="837398" y="5313146"/>
              <a:ext cx="1152000" cy="288000"/>
            </a:xfrm>
            <a:prstGeom prst="roundRect">
              <a:avLst>
                <a:gd name="adj" fmla="val 23351"/>
              </a:avLst>
            </a:prstGeom>
            <a:solidFill>
              <a:schemeClr val="accent2">
                <a:lumMod val="20000"/>
                <a:lumOff val="80000"/>
              </a:schemeClr>
            </a:solid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7" name="テキスト ボックス 26">
              <a:extLst>
                <a:ext uri="{FF2B5EF4-FFF2-40B4-BE49-F238E27FC236}">
                  <a16:creationId xmlns:a16="http://schemas.microsoft.com/office/drawing/2014/main" id="{FFD5E0E0-C318-532A-562D-7FC2DFC65812}"/>
                </a:ext>
              </a:extLst>
            </p:cNvPr>
            <p:cNvSpPr txBox="1"/>
            <p:nvPr/>
          </p:nvSpPr>
          <p:spPr>
            <a:xfrm>
              <a:off x="902599" y="5325434"/>
              <a:ext cx="1009744" cy="307777"/>
            </a:xfrm>
            <a:prstGeom prst="rect">
              <a:avLst/>
            </a:prstGeom>
            <a:noFill/>
            <a:ln>
              <a:no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prstClr val="black"/>
                  </a:solidFill>
                  <a:effectLst/>
                  <a:uLnTx/>
                  <a:uFillTx/>
                  <a:latin typeface="メイリオ"/>
                  <a:ea typeface="メイリオ"/>
                  <a:cs typeface="+mn-cs"/>
                </a:rPr>
                <a:t>利用者</a:t>
              </a:r>
            </a:p>
          </p:txBody>
        </p:sp>
      </p:grpSp>
      <p:grpSp>
        <p:nvGrpSpPr>
          <p:cNvPr id="28" name="グループ化 27">
            <a:extLst>
              <a:ext uri="{FF2B5EF4-FFF2-40B4-BE49-F238E27FC236}">
                <a16:creationId xmlns:a16="http://schemas.microsoft.com/office/drawing/2014/main" id="{1E59EBD9-99EE-7239-DEE8-2758AA83A705}"/>
              </a:ext>
            </a:extLst>
          </p:cNvPr>
          <p:cNvGrpSpPr/>
          <p:nvPr/>
        </p:nvGrpSpPr>
        <p:grpSpPr>
          <a:xfrm>
            <a:off x="3812249" y="7607745"/>
            <a:ext cx="2033382" cy="307777"/>
            <a:chOff x="4589034" y="5311544"/>
            <a:chExt cx="1848529" cy="307777"/>
          </a:xfrm>
        </p:grpSpPr>
        <p:sp>
          <p:nvSpPr>
            <p:cNvPr id="29" name="四角形: 角を丸くする 28">
              <a:extLst>
                <a:ext uri="{FF2B5EF4-FFF2-40B4-BE49-F238E27FC236}">
                  <a16:creationId xmlns:a16="http://schemas.microsoft.com/office/drawing/2014/main" id="{3877574D-3DDF-18D1-1B06-CA9C9CEB0862}"/>
                </a:ext>
              </a:extLst>
            </p:cNvPr>
            <p:cNvSpPr/>
            <p:nvPr/>
          </p:nvSpPr>
          <p:spPr>
            <a:xfrm>
              <a:off x="4589034" y="5311544"/>
              <a:ext cx="1848529" cy="307777"/>
            </a:xfrm>
            <a:prstGeom prst="roundRect">
              <a:avLst>
                <a:gd name="adj" fmla="val 23351"/>
              </a:avLst>
            </a:prstGeom>
            <a:solidFill>
              <a:schemeClr val="accent3">
                <a:lumMod val="40000"/>
                <a:lumOff val="60000"/>
              </a:schemeClr>
            </a:solid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30" name="テキスト ボックス 29">
              <a:extLst>
                <a:ext uri="{FF2B5EF4-FFF2-40B4-BE49-F238E27FC236}">
                  <a16:creationId xmlns:a16="http://schemas.microsoft.com/office/drawing/2014/main" id="{D23B6C89-383C-EA41-37AC-1B08792EEF87}"/>
                </a:ext>
              </a:extLst>
            </p:cNvPr>
            <p:cNvSpPr txBox="1"/>
            <p:nvPr/>
          </p:nvSpPr>
          <p:spPr>
            <a:xfrm>
              <a:off x="4691370" y="5348783"/>
              <a:ext cx="1664379" cy="254361"/>
            </a:xfrm>
            <a:prstGeom prst="rect">
              <a:avLst/>
            </a:prstGeom>
            <a:noFill/>
            <a:ln>
              <a:no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prstClr val="black"/>
                  </a:solidFill>
                  <a:effectLst/>
                  <a:uLnTx/>
                  <a:uFillTx/>
                  <a:latin typeface="メイリオ"/>
                  <a:ea typeface="メイリオ"/>
                  <a:cs typeface="+mn-cs"/>
                </a:rPr>
                <a:t>サービス提供者</a:t>
              </a:r>
            </a:p>
          </p:txBody>
        </p:sp>
      </p:grpSp>
    </p:spTree>
    <p:extLst>
      <p:ext uri="{BB962C8B-B14F-4D97-AF65-F5344CB8AC3E}">
        <p14:creationId xmlns:p14="http://schemas.microsoft.com/office/powerpoint/2010/main" val="56742274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lang="en-US" altLang="ja-JP"/>
              <a:t>4</a:t>
            </a:r>
            <a:r>
              <a:rPr kumimoji="1" lang="en-US" altLang="ja-JP"/>
              <a:t>-1-1. </a:t>
            </a:r>
            <a:r>
              <a:rPr lang="ja-JP" altLang="en-US"/>
              <a:t>現実社会とサイバー空間の繋がり</a:t>
            </a:r>
            <a:endParaRPr kumimoji="1" lang="ja-JP" altLang="en-US"/>
          </a:p>
        </p:txBody>
      </p:sp>
      <p:sp>
        <p:nvSpPr>
          <p:cNvPr id="3" name="テキスト プレースホルダー 2">
            <a:extLst>
              <a:ext uri="{FF2B5EF4-FFF2-40B4-BE49-F238E27FC236}">
                <a16:creationId xmlns:a16="http://schemas.microsoft.com/office/drawing/2014/main" id="{BF4088BC-C3D7-1FCE-EAE5-AD92C40C188B}"/>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4</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企業経営で重要となる</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IT</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投資と投資としてのサイバーセキュリティ対策</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4-1.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これからの企業経営で必要な観点：社会の動向</a:t>
            </a:r>
          </a:p>
        </p:txBody>
      </p:sp>
      <p:sp>
        <p:nvSpPr>
          <p:cNvPr id="8" name="スライド番号プレースホルダー 1">
            <a:extLst>
              <a:ext uri="{FF2B5EF4-FFF2-40B4-BE49-F238E27FC236}">
                <a16:creationId xmlns:a16="http://schemas.microsoft.com/office/drawing/2014/main" id="{42E5F637-79BB-394C-CF2F-A91662D8193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57" name="表 7">
            <a:extLst>
              <a:ext uri="{FF2B5EF4-FFF2-40B4-BE49-F238E27FC236}">
                <a16:creationId xmlns:a16="http://schemas.microsoft.com/office/drawing/2014/main" id="{2AAB75A4-55AD-F96C-5DE1-C3853D2DD8B6}"/>
              </a:ext>
            </a:extLst>
          </p:cNvPr>
          <p:cNvGraphicFramePr>
            <a:graphicFrameLocks noGrp="1"/>
          </p:cNvGraphicFramePr>
          <p:nvPr/>
        </p:nvGraphicFramePr>
        <p:xfrm>
          <a:off x="632462" y="2017805"/>
          <a:ext cx="5656237" cy="2811780"/>
        </p:xfrm>
        <a:graphic>
          <a:graphicData uri="http://schemas.openxmlformats.org/drawingml/2006/table">
            <a:tbl>
              <a:tblPr firstRow="1" bandRow="1">
                <a:tableStyleId>{5C22544A-7EE6-4342-B048-85BDC9FD1C3A}</a:tableStyleId>
              </a:tblPr>
              <a:tblGrid>
                <a:gridCol w="5656237">
                  <a:extLst>
                    <a:ext uri="{9D8B030D-6E8A-4147-A177-3AD203B41FA5}">
                      <a16:colId xmlns:a16="http://schemas.microsoft.com/office/drawing/2014/main" val="2002786144"/>
                    </a:ext>
                  </a:extLst>
                </a:gridCol>
              </a:tblGrid>
              <a:tr h="2704010">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　</a:t>
                      </a:r>
                      <a:r>
                        <a:rPr kumimoji="1" lang="en-US" altLang="ja-JP" sz="1050" b="0">
                          <a:solidFill>
                            <a:schemeClr val="tx1"/>
                          </a:solidFill>
                          <a:latin typeface="+mn-ea"/>
                          <a:ea typeface="+mn-ea"/>
                        </a:rPr>
                        <a:t>Society5.0</a:t>
                      </a:r>
                      <a:r>
                        <a:rPr kumimoji="1" lang="ja-JP" altLang="en-US" sz="1050" b="0">
                          <a:solidFill>
                            <a:schemeClr val="tx1"/>
                          </a:solidFill>
                          <a:latin typeface="+mn-ea"/>
                          <a:ea typeface="+mn-ea"/>
                        </a:rPr>
                        <a:t>で実現する社会では、企業を中心に付加価値を生み出すための一連の活動であるサプライチェーンも変化します。</a:t>
                      </a:r>
                      <a:r>
                        <a:rPr kumimoji="1" lang="ja-JP" altLang="en-US" sz="1050" b="0" i="0" u="none" strike="noStrike" kern="1200">
                          <a:solidFill>
                            <a:schemeClr val="tx1"/>
                          </a:solidFill>
                          <a:effectLst/>
                          <a:latin typeface="+mn-ea"/>
                          <a:ea typeface="+mn-ea"/>
                        </a:rPr>
                        <a:t>サプライチェーンは、製造、物流、在庫管理、販売などの過程を通じて製品やサービスが供給される経路全体を指します。これまでは、主にサービスが供給される物理的な流れであるフィジカル空間が中心とされていましたが、今後の社会では、サイバー空間との繋がりが重要視されています。</a:t>
                      </a:r>
                      <a:endParaRPr kumimoji="1" lang="en-US" altLang="ja-JP" sz="1050" b="0" i="0" u="none" strike="noStrike" kern="1200">
                        <a:solidFill>
                          <a:schemeClr val="tx1"/>
                        </a:solidFill>
                        <a:effectLst/>
                        <a:latin typeface="+mn-ea"/>
                        <a:ea typeface="+mn-ea"/>
                      </a:endParaRPr>
                    </a:p>
                    <a:p>
                      <a:pPr marL="0" marR="0" lvl="0" indent="0" algn="l" defTabSz="914400" rtl="0" eaLnBrk="1" fontAlgn="t" latinLnBrk="0" hangingPunct="1">
                        <a:lnSpc>
                          <a:spcPct val="100000"/>
                        </a:lnSpc>
                        <a:spcBef>
                          <a:spcPts val="0"/>
                        </a:spcBef>
                        <a:spcAft>
                          <a:spcPts val="0"/>
                        </a:spcAft>
                        <a:buClrTx/>
                        <a:buSzTx/>
                        <a:buFontTx/>
                        <a:buNone/>
                        <a:tabLst/>
                        <a:defRPr/>
                      </a:pPr>
                      <a:endParaRPr kumimoji="1" lang="en-US" altLang="ja-JP" sz="1050" b="0" i="0" u="none" strike="noStrike" kern="1200">
                        <a:solidFill>
                          <a:schemeClr val="tx1"/>
                        </a:solidFill>
                        <a:effectLst/>
                        <a:latin typeface="+mn-ea"/>
                        <a:ea typeface="+mn-ea"/>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050" b="0" i="0" u="none" strike="noStrike" kern="1200">
                          <a:solidFill>
                            <a:schemeClr val="tx1"/>
                          </a:solidFill>
                          <a:effectLst/>
                          <a:latin typeface="+mn-ea"/>
                          <a:ea typeface="+mn-ea"/>
                        </a:rPr>
                        <a:t>　サプライチェーンで利用される技術として、</a:t>
                      </a:r>
                      <a:r>
                        <a:rPr kumimoji="1" lang="en-US" altLang="ja-JP" sz="1050" b="0" i="0" u="none" strike="noStrike" kern="1200">
                          <a:solidFill>
                            <a:schemeClr val="tx1"/>
                          </a:solidFill>
                          <a:effectLst/>
                          <a:latin typeface="+mn-ea"/>
                          <a:ea typeface="+mn-ea"/>
                        </a:rPr>
                        <a:t>IoT</a:t>
                      </a:r>
                      <a:r>
                        <a:rPr kumimoji="1" lang="ja-JP" altLang="en-US" sz="1050" b="0" i="0" u="none" strike="noStrike" kern="1200">
                          <a:solidFill>
                            <a:schemeClr val="tx1"/>
                          </a:solidFill>
                          <a:effectLst/>
                          <a:latin typeface="+mn-ea"/>
                          <a:ea typeface="+mn-ea"/>
                        </a:rPr>
                        <a:t>デバイスや</a:t>
                      </a:r>
                      <a:r>
                        <a:rPr kumimoji="1" lang="en-US" altLang="ja-JP" sz="1050" b="0" i="0" u="none" strike="noStrike" kern="1200">
                          <a:solidFill>
                            <a:schemeClr val="tx1"/>
                          </a:solidFill>
                          <a:effectLst/>
                          <a:latin typeface="+mn-ea"/>
                          <a:ea typeface="+mn-ea"/>
                        </a:rPr>
                        <a:t>AI</a:t>
                      </a:r>
                      <a:r>
                        <a:rPr kumimoji="1" lang="ja-JP" altLang="en-US" sz="1050" b="0" i="0" u="none" strike="noStrike" kern="1200">
                          <a:solidFill>
                            <a:schemeClr val="tx1"/>
                          </a:solidFill>
                          <a:effectLst/>
                          <a:latin typeface="+mn-ea"/>
                          <a:ea typeface="+mn-ea"/>
                        </a:rPr>
                        <a:t>が挙げられます。</a:t>
                      </a:r>
                      <a:r>
                        <a:rPr kumimoji="1" lang="en-US" altLang="ja-JP" sz="1050" b="0" i="0" u="none" strike="noStrike" kern="1200">
                          <a:solidFill>
                            <a:schemeClr val="tx1"/>
                          </a:solidFill>
                          <a:effectLst/>
                          <a:latin typeface="+mn-ea"/>
                          <a:ea typeface="+mn-ea"/>
                        </a:rPr>
                        <a:t>IoT</a:t>
                      </a:r>
                      <a:r>
                        <a:rPr kumimoji="1" lang="ja-JP" altLang="en-US" sz="1050" b="0" i="0" u="none" strike="noStrike" kern="1200">
                          <a:solidFill>
                            <a:schemeClr val="tx1"/>
                          </a:solidFill>
                          <a:effectLst/>
                          <a:latin typeface="+mn-ea"/>
                          <a:ea typeface="+mn-ea"/>
                        </a:rPr>
                        <a:t>デバイスや</a:t>
                      </a:r>
                      <a:r>
                        <a:rPr kumimoji="1" lang="en-US" altLang="ja-JP" sz="1050" b="0" i="0" u="none" strike="noStrike" kern="1200">
                          <a:solidFill>
                            <a:schemeClr val="tx1"/>
                          </a:solidFill>
                          <a:effectLst/>
                          <a:latin typeface="+mn-ea"/>
                          <a:ea typeface="+mn-ea"/>
                        </a:rPr>
                        <a:t>AI</a:t>
                      </a:r>
                      <a:r>
                        <a:rPr kumimoji="1" lang="ja-JP" altLang="en-US" sz="1050" b="0" i="0" u="none" strike="noStrike" kern="1200">
                          <a:solidFill>
                            <a:schemeClr val="tx1"/>
                          </a:solidFill>
                          <a:effectLst/>
                          <a:latin typeface="+mn-ea"/>
                          <a:ea typeface="+mn-ea"/>
                        </a:rPr>
                        <a:t>が導入されることにより、製造や物流などのプロセスにおいてセンサーやネットワークが活用され、物理的な動作をサイバー空間で制御・監視できるようになります。さらに、クラウドコンピューティングの普及により、サプライチェーンにおける情報共有やデータのやり取りが容易になり、他社との連携が可能になります。これにより、サプライチェーン全体が可視化され、フィジカル空間とサイバー空間が融合し、サプライチェーンを構成する企業同士の関係は、フィジカル空間だけでなく、サイバー空間においても密接になります。</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050" b="0" i="0" u="none" strike="noStrike" kern="1200">
                          <a:solidFill>
                            <a:schemeClr val="tx1"/>
                          </a:solidFill>
                          <a:effectLst/>
                          <a:latin typeface="+mn-ea"/>
                          <a:ea typeface="+mn-ea"/>
                        </a:rPr>
                        <a:t>　</a:t>
                      </a:r>
                      <a:endParaRPr kumimoji="1" lang="en-US" altLang="ja-JP" sz="1050" b="0" i="0" u="none" strike="noStrike" kern="1200">
                        <a:solidFill>
                          <a:schemeClr val="tx1"/>
                        </a:solidFill>
                        <a:effectLst/>
                        <a:latin typeface="+mn-ea"/>
                        <a:ea typeface="+mn-ea"/>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050" b="0" i="0" u="none" strike="noStrike" kern="1200">
                          <a:solidFill>
                            <a:schemeClr val="tx1"/>
                          </a:solidFill>
                          <a:effectLst/>
                          <a:latin typeface="+mn-ea"/>
                          <a:ea typeface="+mn-ea"/>
                        </a:rPr>
                        <a:t>　今後の社会では、サプライチェーンにおけるフィジカル空間とサイバー空間との繋がりが重要視されています。そして、</a:t>
                      </a:r>
                      <a:r>
                        <a:rPr kumimoji="1" lang="en-US" altLang="ja-JP" sz="1050" b="0" i="0" u="none" strike="noStrike" kern="1200">
                          <a:solidFill>
                            <a:schemeClr val="tx1"/>
                          </a:solidFill>
                          <a:effectLst/>
                          <a:latin typeface="+mn-ea"/>
                          <a:ea typeface="+mn-ea"/>
                        </a:rPr>
                        <a:t>Society5.0</a:t>
                      </a:r>
                      <a:r>
                        <a:rPr kumimoji="1" lang="ja-JP" altLang="en-US" sz="1050" b="0" i="0" u="none" strike="noStrike" kern="1200">
                          <a:solidFill>
                            <a:schemeClr val="tx1"/>
                          </a:solidFill>
                          <a:effectLst/>
                          <a:latin typeface="+mn-ea"/>
                          <a:ea typeface="+mn-ea"/>
                        </a:rPr>
                        <a:t>に合ったサプライチェーンに変化することで、従来のサプライチェーンもより柔軟で効率的なものになります。</a:t>
                      </a:r>
                      <a:endParaRPr kumimoji="1" lang="en-US" altLang="ja-JP" sz="1050" b="0" i="0" u="none" strike="noStrike" kern="1200">
                        <a:solidFill>
                          <a:schemeClr val="tx1"/>
                        </a:solidFill>
                        <a:effectLst/>
                        <a:latin typeface="+mn-ea"/>
                        <a:ea typeface="+mn-ea"/>
                      </a:endParaRPr>
                    </a:p>
                  </a:txBody>
                  <a:tcPr>
                    <a:noFill/>
                  </a:tcPr>
                </a:tc>
                <a:extLst>
                  <a:ext uri="{0D108BD9-81ED-4DB2-BD59-A6C34878D82A}">
                    <a16:rowId xmlns:a16="http://schemas.microsoft.com/office/drawing/2014/main" val="955731625"/>
                  </a:ext>
                </a:extLst>
              </a:tr>
            </a:tbl>
          </a:graphicData>
        </a:graphic>
      </p:graphicFrame>
      <p:sp>
        <p:nvSpPr>
          <p:cNvPr id="83" name="楕円 82">
            <a:extLst>
              <a:ext uri="{FF2B5EF4-FFF2-40B4-BE49-F238E27FC236}">
                <a16:creationId xmlns:a16="http://schemas.microsoft.com/office/drawing/2014/main" id="{E1725D54-4B9D-E9E7-E37C-C3BC6799EF2C}"/>
              </a:ext>
            </a:extLst>
          </p:cNvPr>
          <p:cNvSpPr/>
          <p:nvPr/>
        </p:nvSpPr>
        <p:spPr>
          <a:xfrm>
            <a:off x="811262" y="5722228"/>
            <a:ext cx="4056901" cy="889000"/>
          </a:xfrm>
          <a:prstGeom prst="ellipse">
            <a:avLst/>
          </a:prstGeom>
          <a:solidFill>
            <a:schemeClr val="accent1">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84" name="楕円 83">
            <a:extLst>
              <a:ext uri="{FF2B5EF4-FFF2-40B4-BE49-F238E27FC236}">
                <a16:creationId xmlns:a16="http://schemas.microsoft.com/office/drawing/2014/main" id="{E475113E-5F75-29E5-0753-64FB9902964D}"/>
              </a:ext>
            </a:extLst>
          </p:cNvPr>
          <p:cNvSpPr/>
          <p:nvPr/>
        </p:nvSpPr>
        <p:spPr>
          <a:xfrm>
            <a:off x="899549" y="7408669"/>
            <a:ext cx="4051439" cy="889000"/>
          </a:xfrm>
          <a:prstGeom prst="ellipse">
            <a:avLst/>
          </a:prstGeom>
          <a:solidFill>
            <a:schemeClr val="accent2">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grpSp>
        <p:nvGrpSpPr>
          <p:cNvPr id="85" name="グループ化 84">
            <a:extLst>
              <a:ext uri="{FF2B5EF4-FFF2-40B4-BE49-F238E27FC236}">
                <a16:creationId xmlns:a16="http://schemas.microsoft.com/office/drawing/2014/main" id="{E97B041E-4125-A786-B49C-C3D38D7D1B58}"/>
              </a:ext>
            </a:extLst>
          </p:cNvPr>
          <p:cNvGrpSpPr/>
          <p:nvPr/>
        </p:nvGrpSpPr>
        <p:grpSpPr>
          <a:xfrm>
            <a:off x="1730733" y="5599845"/>
            <a:ext cx="316847" cy="414749"/>
            <a:chOff x="-985314" y="5335762"/>
            <a:chExt cx="584200" cy="584200"/>
          </a:xfrm>
        </p:grpSpPr>
        <p:sp>
          <p:nvSpPr>
            <p:cNvPr id="153" name="楕円 152">
              <a:extLst>
                <a:ext uri="{FF2B5EF4-FFF2-40B4-BE49-F238E27FC236}">
                  <a16:creationId xmlns:a16="http://schemas.microsoft.com/office/drawing/2014/main" id="{35F196E1-8E13-DF99-10B6-111745266470}"/>
                </a:ext>
              </a:extLst>
            </p:cNvPr>
            <p:cNvSpPr/>
            <p:nvPr/>
          </p:nvSpPr>
          <p:spPr>
            <a:xfrm>
              <a:off x="-985314" y="5335762"/>
              <a:ext cx="584200" cy="584200"/>
            </a:xfrm>
            <a:prstGeom prst="ellipse">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154" name="図 153">
              <a:extLst>
                <a:ext uri="{FF2B5EF4-FFF2-40B4-BE49-F238E27FC236}">
                  <a16:creationId xmlns:a16="http://schemas.microsoft.com/office/drawing/2014/main" id="{94B76487-7343-5293-D15C-39444A25C10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69252" y="5413724"/>
              <a:ext cx="428276" cy="428276"/>
            </a:xfrm>
            <a:prstGeom prst="rect">
              <a:avLst/>
            </a:prstGeom>
          </p:spPr>
        </p:pic>
      </p:grpSp>
      <p:grpSp>
        <p:nvGrpSpPr>
          <p:cNvPr id="86" name="グループ化 85">
            <a:extLst>
              <a:ext uri="{FF2B5EF4-FFF2-40B4-BE49-F238E27FC236}">
                <a16:creationId xmlns:a16="http://schemas.microsoft.com/office/drawing/2014/main" id="{87CC0E3B-A91D-EA92-20E2-943BEF2DDB0E}"/>
              </a:ext>
            </a:extLst>
          </p:cNvPr>
          <p:cNvGrpSpPr/>
          <p:nvPr/>
        </p:nvGrpSpPr>
        <p:grpSpPr>
          <a:xfrm>
            <a:off x="1295572" y="5936366"/>
            <a:ext cx="316847" cy="414748"/>
            <a:chOff x="-985314" y="5335762"/>
            <a:chExt cx="584200" cy="584200"/>
          </a:xfrm>
        </p:grpSpPr>
        <p:sp>
          <p:nvSpPr>
            <p:cNvPr id="151" name="楕円 150">
              <a:extLst>
                <a:ext uri="{FF2B5EF4-FFF2-40B4-BE49-F238E27FC236}">
                  <a16:creationId xmlns:a16="http://schemas.microsoft.com/office/drawing/2014/main" id="{4ABE20DC-4FCE-8174-F8CC-73D888E1289E}"/>
                </a:ext>
              </a:extLst>
            </p:cNvPr>
            <p:cNvSpPr/>
            <p:nvPr/>
          </p:nvSpPr>
          <p:spPr>
            <a:xfrm>
              <a:off x="-985314" y="5335762"/>
              <a:ext cx="584200" cy="584200"/>
            </a:xfrm>
            <a:prstGeom prst="ellipse">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152" name="図 151">
              <a:extLst>
                <a:ext uri="{FF2B5EF4-FFF2-40B4-BE49-F238E27FC236}">
                  <a16:creationId xmlns:a16="http://schemas.microsoft.com/office/drawing/2014/main" id="{19C9BCDE-09A1-FA88-9978-DD78692D6B9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69252" y="5413724"/>
              <a:ext cx="428276" cy="428276"/>
            </a:xfrm>
            <a:prstGeom prst="rect">
              <a:avLst/>
            </a:prstGeom>
          </p:spPr>
        </p:pic>
      </p:grpSp>
      <p:grpSp>
        <p:nvGrpSpPr>
          <p:cNvPr id="87" name="グループ化 86">
            <a:extLst>
              <a:ext uri="{FF2B5EF4-FFF2-40B4-BE49-F238E27FC236}">
                <a16:creationId xmlns:a16="http://schemas.microsoft.com/office/drawing/2014/main" id="{24CEB37D-F908-358D-33CF-489A9C4F59DC}"/>
              </a:ext>
            </a:extLst>
          </p:cNvPr>
          <p:cNvGrpSpPr/>
          <p:nvPr/>
        </p:nvGrpSpPr>
        <p:grpSpPr>
          <a:xfrm>
            <a:off x="3461004" y="5522847"/>
            <a:ext cx="316846" cy="414749"/>
            <a:chOff x="-985314" y="5335762"/>
            <a:chExt cx="584200" cy="584200"/>
          </a:xfrm>
        </p:grpSpPr>
        <p:sp>
          <p:nvSpPr>
            <p:cNvPr id="149" name="楕円 148">
              <a:extLst>
                <a:ext uri="{FF2B5EF4-FFF2-40B4-BE49-F238E27FC236}">
                  <a16:creationId xmlns:a16="http://schemas.microsoft.com/office/drawing/2014/main" id="{A3627467-2BCC-01BB-0A46-CB8395AB61A4}"/>
                </a:ext>
              </a:extLst>
            </p:cNvPr>
            <p:cNvSpPr/>
            <p:nvPr/>
          </p:nvSpPr>
          <p:spPr>
            <a:xfrm>
              <a:off x="-985314" y="5335762"/>
              <a:ext cx="584200" cy="584200"/>
            </a:xfrm>
            <a:prstGeom prst="ellipse">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150" name="図 149">
              <a:extLst>
                <a:ext uri="{FF2B5EF4-FFF2-40B4-BE49-F238E27FC236}">
                  <a16:creationId xmlns:a16="http://schemas.microsoft.com/office/drawing/2014/main" id="{B8A8AB40-FD34-6F98-F7AF-1C2990F67ED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69252" y="5413724"/>
              <a:ext cx="428276" cy="428276"/>
            </a:xfrm>
            <a:prstGeom prst="rect">
              <a:avLst/>
            </a:prstGeom>
          </p:spPr>
        </p:pic>
      </p:grpSp>
      <p:sp>
        <p:nvSpPr>
          <p:cNvPr id="88" name="矢印: 左右 87">
            <a:extLst>
              <a:ext uri="{FF2B5EF4-FFF2-40B4-BE49-F238E27FC236}">
                <a16:creationId xmlns:a16="http://schemas.microsoft.com/office/drawing/2014/main" id="{2E901958-2842-2648-3D52-78FCDD723A56}"/>
              </a:ext>
            </a:extLst>
          </p:cNvPr>
          <p:cNvSpPr/>
          <p:nvPr/>
        </p:nvSpPr>
        <p:spPr>
          <a:xfrm>
            <a:off x="3178325" y="5738245"/>
            <a:ext cx="261060" cy="144078"/>
          </a:xfrm>
          <a:prstGeom prst="lef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grpSp>
        <p:nvGrpSpPr>
          <p:cNvPr id="89" name="グループ化 88">
            <a:extLst>
              <a:ext uri="{FF2B5EF4-FFF2-40B4-BE49-F238E27FC236}">
                <a16:creationId xmlns:a16="http://schemas.microsoft.com/office/drawing/2014/main" id="{3A0743AD-38F4-ABFB-2B6C-AE369D9B7A16}"/>
              </a:ext>
            </a:extLst>
          </p:cNvPr>
          <p:cNvGrpSpPr/>
          <p:nvPr/>
        </p:nvGrpSpPr>
        <p:grpSpPr>
          <a:xfrm>
            <a:off x="2797955" y="5520907"/>
            <a:ext cx="316846" cy="414748"/>
            <a:chOff x="-985314" y="5335762"/>
            <a:chExt cx="584200" cy="584200"/>
          </a:xfrm>
        </p:grpSpPr>
        <p:sp>
          <p:nvSpPr>
            <p:cNvPr id="147" name="楕円 146">
              <a:extLst>
                <a:ext uri="{FF2B5EF4-FFF2-40B4-BE49-F238E27FC236}">
                  <a16:creationId xmlns:a16="http://schemas.microsoft.com/office/drawing/2014/main" id="{D38D4CCF-3590-C417-120F-4370C18B7B5F}"/>
                </a:ext>
              </a:extLst>
            </p:cNvPr>
            <p:cNvSpPr/>
            <p:nvPr/>
          </p:nvSpPr>
          <p:spPr>
            <a:xfrm>
              <a:off x="-985314" y="5335762"/>
              <a:ext cx="584200" cy="584200"/>
            </a:xfrm>
            <a:prstGeom prst="ellipse">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148" name="図 147">
              <a:extLst>
                <a:ext uri="{FF2B5EF4-FFF2-40B4-BE49-F238E27FC236}">
                  <a16:creationId xmlns:a16="http://schemas.microsoft.com/office/drawing/2014/main" id="{64910324-F6D8-08AC-CEAE-881C1763850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69252" y="5413724"/>
              <a:ext cx="428276" cy="428276"/>
            </a:xfrm>
            <a:prstGeom prst="rect">
              <a:avLst/>
            </a:prstGeom>
          </p:spPr>
        </p:pic>
      </p:grpSp>
      <p:sp>
        <p:nvSpPr>
          <p:cNvPr id="90" name="矢印: 左右 89">
            <a:extLst>
              <a:ext uri="{FF2B5EF4-FFF2-40B4-BE49-F238E27FC236}">
                <a16:creationId xmlns:a16="http://schemas.microsoft.com/office/drawing/2014/main" id="{186FCAD2-E21B-2FDC-0CC0-898A5B48BDA1}"/>
              </a:ext>
            </a:extLst>
          </p:cNvPr>
          <p:cNvSpPr/>
          <p:nvPr/>
        </p:nvSpPr>
        <p:spPr>
          <a:xfrm>
            <a:off x="3203462" y="6286504"/>
            <a:ext cx="270738" cy="116853"/>
          </a:xfrm>
          <a:prstGeom prst="lef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grpSp>
        <p:nvGrpSpPr>
          <p:cNvPr id="91" name="グループ化 90">
            <a:extLst>
              <a:ext uri="{FF2B5EF4-FFF2-40B4-BE49-F238E27FC236}">
                <a16:creationId xmlns:a16="http://schemas.microsoft.com/office/drawing/2014/main" id="{FD18906C-A86C-9B36-2168-5BF72B5677B3}"/>
              </a:ext>
            </a:extLst>
          </p:cNvPr>
          <p:cNvGrpSpPr/>
          <p:nvPr/>
        </p:nvGrpSpPr>
        <p:grpSpPr>
          <a:xfrm>
            <a:off x="2149373" y="6098672"/>
            <a:ext cx="316847" cy="414749"/>
            <a:chOff x="-985314" y="5335762"/>
            <a:chExt cx="584200" cy="584200"/>
          </a:xfrm>
        </p:grpSpPr>
        <p:sp>
          <p:nvSpPr>
            <p:cNvPr id="145" name="楕円 144">
              <a:extLst>
                <a:ext uri="{FF2B5EF4-FFF2-40B4-BE49-F238E27FC236}">
                  <a16:creationId xmlns:a16="http://schemas.microsoft.com/office/drawing/2014/main" id="{8FCC3A12-034F-3FC8-B932-FA19A9A8D2ED}"/>
                </a:ext>
              </a:extLst>
            </p:cNvPr>
            <p:cNvSpPr/>
            <p:nvPr/>
          </p:nvSpPr>
          <p:spPr>
            <a:xfrm>
              <a:off x="-985314" y="5335762"/>
              <a:ext cx="584200" cy="584200"/>
            </a:xfrm>
            <a:prstGeom prst="ellipse">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146" name="図 145">
              <a:extLst>
                <a:ext uri="{FF2B5EF4-FFF2-40B4-BE49-F238E27FC236}">
                  <a16:creationId xmlns:a16="http://schemas.microsoft.com/office/drawing/2014/main" id="{AFB39465-9438-58F7-B81C-339EC7ED5E6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69252" y="5413724"/>
              <a:ext cx="428276" cy="428276"/>
            </a:xfrm>
            <a:prstGeom prst="rect">
              <a:avLst/>
            </a:prstGeom>
          </p:spPr>
        </p:pic>
      </p:grpSp>
      <p:grpSp>
        <p:nvGrpSpPr>
          <p:cNvPr id="92" name="グループ化 91">
            <a:extLst>
              <a:ext uri="{FF2B5EF4-FFF2-40B4-BE49-F238E27FC236}">
                <a16:creationId xmlns:a16="http://schemas.microsoft.com/office/drawing/2014/main" id="{6CDEE819-7EB2-1C21-DB8C-D34A940BFCB9}"/>
              </a:ext>
            </a:extLst>
          </p:cNvPr>
          <p:cNvGrpSpPr/>
          <p:nvPr/>
        </p:nvGrpSpPr>
        <p:grpSpPr>
          <a:xfrm>
            <a:off x="2830230" y="6105090"/>
            <a:ext cx="316847" cy="414749"/>
            <a:chOff x="-985314" y="5335762"/>
            <a:chExt cx="584200" cy="584200"/>
          </a:xfrm>
        </p:grpSpPr>
        <p:sp>
          <p:nvSpPr>
            <p:cNvPr id="143" name="楕円 142">
              <a:extLst>
                <a:ext uri="{FF2B5EF4-FFF2-40B4-BE49-F238E27FC236}">
                  <a16:creationId xmlns:a16="http://schemas.microsoft.com/office/drawing/2014/main" id="{A6FD4487-2D10-236A-0138-C6D49B61CFDF}"/>
                </a:ext>
              </a:extLst>
            </p:cNvPr>
            <p:cNvSpPr/>
            <p:nvPr/>
          </p:nvSpPr>
          <p:spPr>
            <a:xfrm>
              <a:off x="-985314" y="5335762"/>
              <a:ext cx="584200" cy="584200"/>
            </a:xfrm>
            <a:prstGeom prst="ellipse">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144" name="図 143">
              <a:extLst>
                <a:ext uri="{FF2B5EF4-FFF2-40B4-BE49-F238E27FC236}">
                  <a16:creationId xmlns:a16="http://schemas.microsoft.com/office/drawing/2014/main" id="{00620753-1489-4F29-79C8-8025805CED1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69252" y="5413724"/>
              <a:ext cx="428276" cy="428276"/>
            </a:xfrm>
            <a:prstGeom prst="rect">
              <a:avLst/>
            </a:prstGeom>
          </p:spPr>
        </p:pic>
      </p:grpSp>
      <p:sp>
        <p:nvSpPr>
          <p:cNvPr id="93" name="矢印: 左右 92">
            <a:extLst>
              <a:ext uri="{FF2B5EF4-FFF2-40B4-BE49-F238E27FC236}">
                <a16:creationId xmlns:a16="http://schemas.microsoft.com/office/drawing/2014/main" id="{0EA5D670-DEEE-DE2A-7A0C-1B39202DEDC0}"/>
              </a:ext>
            </a:extLst>
          </p:cNvPr>
          <p:cNvSpPr/>
          <p:nvPr/>
        </p:nvSpPr>
        <p:spPr>
          <a:xfrm rot="20106675">
            <a:off x="2431381" y="5900041"/>
            <a:ext cx="362883" cy="124628"/>
          </a:xfrm>
          <a:prstGeom prst="lef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94" name="矢印: 左右 93">
            <a:extLst>
              <a:ext uri="{FF2B5EF4-FFF2-40B4-BE49-F238E27FC236}">
                <a16:creationId xmlns:a16="http://schemas.microsoft.com/office/drawing/2014/main" id="{944DC850-E3B0-A8A6-AE6A-CF54682F8EF0}"/>
              </a:ext>
            </a:extLst>
          </p:cNvPr>
          <p:cNvSpPr/>
          <p:nvPr/>
        </p:nvSpPr>
        <p:spPr>
          <a:xfrm rot="298275">
            <a:off x="1703276" y="6173078"/>
            <a:ext cx="438330" cy="134204"/>
          </a:xfrm>
          <a:prstGeom prst="lef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grpSp>
        <p:nvGrpSpPr>
          <p:cNvPr id="95" name="グループ化 94">
            <a:extLst>
              <a:ext uri="{FF2B5EF4-FFF2-40B4-BE49-F238E27FC236}">
                <a16:creationId xmlns:a16="http://schemas.microsoft.com/office/drawing/2014/main" id="{9BCA233F-253F-BF69-10CD-C4F26E438147}"/>
              </a:ext>
            </a:extLst>
          </p:cNvPr>
          <p:cNvGrpSpPr/>
          <p:nvPr/>
        </p:nvGrpSpPr>
        <p:grpSpPr>
          <a:xfrm>
            <a:off x="4187764" y="5674873"/>
            <a:ext cx="316846" cy="414749"/>
            <a:chOff x="-985314" y="5335762"/>
            <a:chExt cx="584200" cy="584200"/>
          </a:xfrm>
        </p:grpSpPr>
        <p:sp>
          <p:nvSpPr>
            <p:cNvPr id="141" name="楕円 140">
              <a:extLst>
                <a:ext uri="{FF2B5EF4-FFF2-40B4-BE49-F238E27FC236}">
                  <a16:creationId xmlns:a16="http://schemas.microsoft.com/office/drawing/2014/main" id="{EAACF392-3E2B-ABA7-497D-8BCDE909E7F8}"/>
                </a:ext>
              </a:extLst>
            </p:cNvPr>
            <p:cNvSpPr/>
            <p:nvPr/>
          </p:nvSpPr>
          <p:spPr>
            <a:xfrm>
              <a:off x="-985314" y="5335762"/>
              <a:ext cx="584200" cy="584200"/>
            </a:xfrm>
            <a:prstGeom prst="ellipse">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142" name="図 141">
              <a:extLst>
                <a:ext uri="{FF2B5EF4-FFF2-40B4-BE49-F238E27FC236}">
                  <a16:creationId xmlns:a16="http://schemas.microsoft.com/office/drawing/2014/main" id="{0A4A805C-6073-DFA8-17E4-EAF08CDCFF7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69252" y="5413724"/>
              <a:ext cx="428276" cy="428276"/>
            </a:xfrm>
            <a:prstGeom prst="rect">
              <a:avLst/>
            </a:prstGeom>
          </p:spPr>
        </p:pic>
      </p:grpSp>
      <p:sp>
        <p:nvSpPr>
          <p:cNvPr id="96" name="矢印: 左右 95">
            <a:extLst>
              <a:ext uri="{FF2B5EF4-FFF2-40B4-BE49-F238E27FC236}">
                <a16:creationId xmlns:a16="http://schemas.microsoft.com/office/drawing/2014/main" id="{016D79F5-0963-AE66-D2ED-8057DCCE767A}"/>
              </a:ext>
            </a:extLst>
          </p:cNvPr>
          <p:cNvSpPr/>
          <p:nvPr/>
        </p:nvSpPr>
        <p:spPr>
          <a:xfrm rot="298275">
            <a:off x="3819634" y="5799235"/>
            <a:ext cx="317295" cy="119964"/>
          </a:xfrm>
          <a:prstGeom prst="lef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97" name="矢印: 左右 96">
            <a:extLst>
              <a:ext uri="{FF2B5EF4-FFF2-40B4-BE49-F238E27FC236}">
                <a16:creationId xmlns:a16="http://schemas.microsoft.com/office/drawing/2014/main" id="{1C51D2DB-24F1-0A62-57E4-9A9065302E5D}"/>
              </a:ext>
            </a:extLst>
          </p:cNvPr>
          <p:cNvSpPr/>
          <p:nvPr/>
        </p:nvSpPr>
        <p:spPr>
          <a:xfrm rot="10225716">
            <a:off x="3947955" y="6267619"/>
            <a:ext cx="317295" cy="119964"/>
          </a:xfrm>
          <a:prstGeom prst="lef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98" name="図 97">
            <a:extLst>
              <a:ext uri="{FF2B5EF4-FFF2-40B4-BE49-F238E27FC236}">
                <a16:creationId xmlns:a16="http://schemas.microsoft.com/office/drawing/2014/main" id="{7297B43E-F163-A241-891A-EED3617D24A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4319514" y="7330183"/>
            <a:ext cx="296578" cy="414054"/>
          </a:xfrm>
          <a:prstGeom prst="rect">
            <a:avLst/>
          </a:prstGeom>
        </p:spPr>
      </p:pic>
      <p:grpSp>
        <p:nvGrpSpPr>
          <p:cNvPr id="99" name="グループ化 98">
            <a:extLst>
              <a:ext uri="{FF2B5EF4-FFF2-40B4-BE49-F238E27FC236}">
                <a16:creationId xmlns:a16="http://schemas.microsoft.com/office/drawing/2014/main" id="{D7C8A2BC-8CB0-737D-94D5-0EE2D8ACED33}"/>
              </a:ext>
            </a:extLst>
          </p:cNvPr>
          <p:cNvGrpSpPr/>
          <p:nvPr/>
        </p:nvGrpSpPr>
        <p:grpSpPr>
          <a:xfrm>
            <a:off x="1828241" y="7284809"/>
            <a:ext cx="259586" cy="361988"/>
            <a:chOff x="2845199" y="7211789"/>
            <a:chExt cx="650508" cy="525010"/>
          </a:xfrm>
        </p:grpSpPr>
        <p:sp>
          <p:nvSpPr>
            <p:cNvPr id="139" name="楕円 138">
              <a:extLst>
                <a:ext uri="{FF2B5EF4-FFF2-40B4-BE49-F238E27FC236}">
                  <a16:creationId xmlns:a16="http://schemas.microsoft.com/office/drawing/2014/main" id="{F31753F7-7664-14B6-70D5-855937C41ADC}"/>
                </a:ext>
              </a:extLst>
            </p:cNvPr>
            <p:cNvSpPr/>
            <p:nvPr/>
          </p:nvSpPr>
          <p:spPr>
            <a:xfrm>
              <a:off x="2845199" y="7211789"/>
              <a:ext cx="650508" cy="525010"/>
            </a:xfrm>
            <a:prstGeom prst="ellipse">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140" name="図 139">
              <a:extLst>
                <a:ext uri="{FF2B5EF4-FFF2-40B4-BE49-F238E27FC236}">
                  <a16:creationId xmlns:a16="http://schemas.microsoft.com/office/drawing/2014/main" id="{82D1DF3A-25F4-CF31-9246-A504611EDCC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995693" y="7282224"/>
              <a:ext cx="384140" cy="384140"/>
            </a:xfrm>
            <a:prstGeom prst="rect">
              <a:avLst/>
            </a:prstGeom>
          </p:spPr>
        </p:pic>
      </p:grpSp>
      <p:grpSp>
        <p:nvGrpSpPr>
          <p:cNvPr id="100" name="グループ化 99">
            <a:extLst>
              <a:ext uri="{FF2B5EF4-FFF2-40B4-BE49-F238E27FC236}">
                <a16:creationId xmlns:a16="http://schemas.microsoft.com/office/drawing/2014/main" id="{94F80778-D1A8-3E0A-089D-9D8FDBAD97CF}"/>
              </a:ext>
            </a:extLst>
          </p:cNvPr>
          <p:cNvGrpSpPr/>
          <p:nvPr/>
        </p:nvGrpSpPr>
        <p:grpSpPr>
          <a:xfrm>
            <a:off x="1351620" y="7713136"/>
            <a:ext cx="259586" cy="361988"/>
            <a:chOff x="2845199" y="7211789"/>
            <a:chExt cx="650508" cy="525010"/>
          </a:xfrm>
        </p:grpSpPr>
        <p:sp>
          <p:nvSpPr>
            <p:cNvPr id="137" name="楕円 136">
              <a:extLst>
                <a:ext uri="{FF2B5EF4-FFF2-40B4-BE49-F238E27FC236}">
                  <a16:creationId xmlns:a16="http://schemas.microsoft.com/office/drawing/2014/main" id="{EA7D32F3-39DD-36A6-2DCE-920BDB6D886B}"/>
                </a:ext>
              </a:extLst>
            </p:cNvPr>
            <p:cNvSpPr/>
            <p:nvPr/>
          </p:nvSpPr>
          <p:spPr>
            <a:xfrm>
              <a:off x="2845199" y="7211789"/>
              <a:ext cx="650508" cy="525010"/>
            </a:xfrm>
            <a:prstGeom prst="ellipse">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138" name="図 137">
              <a:extLst>
                <a:ext uri="{FF2B5EF4-FFF2-40B4-BE49-F238E27FC236}">
                  <a16:creationId xmlns:a16="http://schemas.microsoft.com/office/drawing/2014/main" id="{71620902-3A7E-0B6C-4B9D-F998C2E80FB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995693" y="7282224"/>
              <a:ext cx="384140" cy="384140"/>
            </a:xfrm>
            <a:prstGeom prst="rect">
              <a:avLst/>
            </a:prstGeom>
          </p:spPr>
        </p:pic>
      </p:grpSp>
      <p:grpSp>
        <p:nvGrpSpPr>
          <p:cNvPr id="101" name="グループ化 100">
            <a:extLst>
              <a:ext uri="{FF2B5EF4-FFF2-40B4-BE49-F238E27FC236}">
                <a16:creationId xmlns:a16="http://schemas.microsoft.com/office/drawing/2014/main" id="{F9FE8F6F-4E24-885C-1B20-71C2D5E0CA3E}"/>
              </a:ext>
            </a:extLst>
          </p:cNvPr>
          <p:cNvGrpSpPr/>
          <p:nvPr/>
        </p:nvGrpSpPr>
        <p:grpSpPr>
          <a:xfrm>
            <a:off x="2167872" y="7682040"/>
            <a:ext cx="465945" cy="525010"/>
            <a:chOff x="-1309879" y="5730308"/>
            <a:chExt cx="442352" cy="414749"/>
          </a:xfrm>
        </p:grpSpPr>
        <p:sp>
          <p:nvSpPr>
            <p:cNvPr id="135" name="楕円 134">
              <a:extLst>
                <a:ext uri="{FF2B5EF4-FFF2-40B4-BE49-F238E27FC236}">
                  <a16:creationId xmlns:a16="http://schemas.microsoft.com/office/drawing/2014/main" id="{EF1401E1-6C6F-1AC0-FB40-C769CE18F7B8}"/>
                </a:ext>
              </a:extLst>
            </p:cNvPr>
            <p:cNvSpPr/>
            <p:nvPr/>
          </p:nvSpPr>
          <p:spPr>
            <a:xfrm>
              <a:off x="-1309879" y="5730308"/>
              <a:ext cx="442352" cy="414749"/>
            </a:xfrm>
            <a:prstGeom prst="ellipse">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136" name="図 135">
              <a:extLst>
                <a:ext uri="{FF2B5EF4-FFF2-40B4-BE49-F238E27FC236}">
                  <a16:creationId xmlns:a16="http://schemas.microsoft.com/office/drawing/2014/main" id="{9156F126-26F2-9F93-1B2E-798808E07E1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238962" y="5790781"/>
              <a:ext cx="310293" cy="310293"/>
            </a:xfrm>
            <a:prstGeom prst="rect">
              <a:avLst/>
            </a:prstGeom>
          </p:spPr>
        </p:pic>
      </p:grpSp>
      <p:sp>
        <p:nvSpPr>
          <p:cNvPr id="102" name="矢印: 左右 101">
            <a:extLst>
              <a:ext uri="{FF2B5EF4-FFF2-40B4-BE49-F238E27FC236}">
                <a16:creationId xmlns:a16="http://schemas.microsoft.com/office/drawing/2014/main" id="{235C3C37-CBA4-301F-120B-4EAAB3CD2BFA}"/>
              </a:ext>
            </a:extLst>
          </p:cNvPr>
          <p:cNvSpPr/>
          <p:nvPr/>
        </p:nvSpPr>
        <p:spPr>
          <a:xfrm rot="2808219">
            <a:off x="1985003" y="6027186"/>
            <a:ext cx="238831" cy="77862"/>
          </a:xfrm>
          <a:prstGeom prst="lef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grpSp>
        <p:nvGrpSpPr>
          <p:cNvPr id="103" name="グループ化 102">
            <a:extLst>
              <a:ext uri="{FF2B5EF4-FFF2-40B4-BE49-F238E27FC236}">
                <a16:creationId xmlns:a16="http://schemas.microsoft.com/office/drawing/2014/main" id="{780DBE68-5259-A9B7-5ACA-64A30D764971}"/>
              </a:ext>
            </a:extLst>
          </p:cNvPr>
          <p:cNvGrpSpPr/>
          <p:nvPr/>
        </p:nvGrpSpPr>
        <p:grpSpPr>
          <a:xfrm>
            <a:off x="3559566" y="6157492"/>
            <a:ext cx="316846" cy="414749"/>
            <a:chOff x="-985314" y="5335762"/>
            <a:chExt cx="584200" cy="584200"/>
          </a:xfrm>
        </p:grpSpPr>
        <p:sp>
          <p:nvSpPr>
            <p:cNvPr id="133" name="楕円 132">
              <a:extLst>
                <a:ext uri="{FF2B5EF4-FFF2-40B4-BE49-F238E27FC236}">
                  <a16:creationId xmlns:a16="http://schemas.microsoft.com/office/drawing/2014/main" id="{5748C415-A99C-85FD-FDB0-5BBAE736B07D}"/>
                </a:ext>
              </a:extLst>
            </p:cNvPr>
            <p:cNvSpPr/>
            <p:nvPr/>
          </p:nvSpPr>
          <p:spPr>
            <a:xfrm>
              <a:off x="-985314" y="5335762"/>
              <a:ext cx="584200" cy="584200"/>
            </a:xfrm>
            <a:prstGeom prst="ellipse">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134" name="図 133">
              <a:extLst>
                <a:ext uri="{FF2B5EF4-FFF2-40B4-BE49-F238E27FC236}">
                  <a16:creationId xmlns:a16="http://schemas.microsoft.com/office/drawing/2014/main" id="{508584EC-CA06-97B0-77AC-F6151A9E0C4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69252" y="5413724"/>
              <a:ext cx="428276" cy="428276"/>
            </a:xfrm>
            <a:prstGeom prst="rect">
              <a:avLst/>
            </a:prstGeom>
          </p:spPr>
        </p:pic>
      </p:grpSp>
      <p:sp>
        <p:nvSpPr>
          <p:cNvPr id="104" name="矢印: 左右 103">
            <a:extLst>
              <a:ext uri="{FF2B5EF4-FFF2-40B4-BE49-F238E27FC236}">
                <a16:creationId xmlns:a16="http://schemas.microsoft.com/office/drawing/2014/main" id="{3C2D252A-A625-C642-F8A8-F52D9616E75B}"/>
              </a:ext>
            </a:extLst>
          </p:cNvPr>
          <p:cNvSpPr/>
          <p:nvPr/>
        </p:nvSpPr>
        <p:spPr>
          <a:xfrm>
            <a:off x="2487981" y="6257141"/>
            <a:ext cx="291300" cy="116224"/>
          </a:xfrm>
          <a:prstGeom prst="lef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grpSp>
        <p:nvGrpSpPr>
          <p:cNvPr id="105" name="グループ化 104">
            <a:extLst>
              <a:ext uri="{FF2B5EF4-FFF2-40B4-BE49-F238E27FC236}">
                <a16:creationId xmlns:a16="http://schemas.microsoft.com/office/drawing/2014/main" id="{3086D3B7-0D3F-9D0D-7C3C-E4CF84B5B7F1}"/>
              </a:ext>
            </a:extLst>
          </p:cNvPr>
          <p:cNvGrpSpPr/>
          <p:nvPr/>
        </p:nvGrpSpPr>
        <p:grpSpPr>
          <a:xfrm>
            <a:off x="2848515" y="7333373"/>
            <a:ext cx="381387" cy="432746"/>
            <a:chOff x="4278923" y="6576775"/>
            <a:chExt cx="650508" cy="525010"/>
          </a:xfrm>
        </p:grpSpPr>
        <p:sp>
          <p:nvSpPr>
            <p:cNvPr id="131" name="楕円 130">
              <a:extLst>
                <a:ext uri="{FF2B5EF4-FFF2-40B4-BE49-F238E27FC236}">
                  <a16:creationId xmlns:a16="http://schemas.microsoft.com/office/drawing/2014/main" id="{C49C471B-D08F-8F3D-91F9-8A130750B454}"/>
                </a:ext>
              </a:extLst>
            </p:cNvPr>
            <p:cNvSpPr/>
            <p:nvPr/>
          </p:nvSpPr>
          <p:spPr>
            <a:xfrm>
              <a:off x="4278923" y="6576775"/>
              <a:ext cx="650508" cy="525010"/>
            </a:xfrm>
            <a:prstGeom prst="ellipse">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132" name="図 131">
              <a:extLst>
                <a:ext uri="{FF2B5EF4-FFF2-40B4-BE49-F238E27FC236}">
                  <a16:creationId xmlns:a16="http://schemas.microsoft.com/office/drawing/2014/main" id="{BE17A380-2C55-D1E8-B71A-634E43343FEA}"/>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396220" y="6603321"/>
              <a:ext cx="471917" cy="471917"/>
            </a:xfrm>
            <a:prstGeom prst="rect">
              <a:avLst/>
            </a:prstGeom>
          </p:spPr>
        </p:pic>
      </p:grpSp>
      <p:grpSp>
        <p:nvGrpSpPr>
          <p:cNvPr id="106" name="グループ化 105">
            <a:extLst>
              <a:ext uri="{FF2B5EF4-FFF2-40B4-BE49-F238E27FC236}">
                <a16:creationId xmlns:a16="http://schemas.microsoft.com/office/drawing/2014/main" id="{820D9046-6C6C-66B0-8AC5-5825F60420E3}"/>
              </a:ext>
            </a:extLst>
          </p:cNvPr>
          <p:cNvGrpSpPr/>
          <p:nvPr/>
        </p:nvGrpSpPr>
        <p:grpSpPr>
          <a:xfrm>
            <a:off x="2943727" y="7804717"/>
            <a:ext cx="381387" cy="432746"/>
            <a:chOff x="4278923" y="6576775"/>
            <a:chExt cx="650508" cy="525010"/>
          </a:xfrm>
        </p:grpSpPr>
        <p:sp>
          <p:nvSpPr>
            <p:cNvPr id="129" name="楕円 128">
              <a:extLst>
                <a:ext uri="{FF2B5EF4-FFF2-40B4-BE49-F238E27FC236}">
                  <a16:creationId xmlns:a16="http://schemas.microsoft.com/office/drawing/2014/main" id="{BB90BBB4-8C28-B976-1E9F-D0587CED46B0}"/>
                </a:ext>
              </a:extLst>
            </p:cNvPr>
            <p:cNvSpPr/>
            <p:nvPr/>
          </p:nvSpPr>
          <p:spPr>
            <a:xfrm>
              <a:off x="4278923" y="6576775"/>
              <a:ext cx="650508" cy="525010"/>
            </a:xfrm>
            <a:prstGeom prst="ellipse">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130" name="図 129">
              <a:extLst>
                <a:ext uri="{FF2B5EF4-FFF2-40B4-BE49-F238E27FC236}">
                  <a16:creationId xmlns:a16="http://schemas.microsoft.com/office/drawing/2014/main" id="{63713FED-5EC7-6CCE-0DB3-6F559ABD4B9C}"/>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396220" y="6603321"/>
              <a:ext cx="471917" cy="471917"/>
            </a:xfrm>
            <a:prstGeom prst="rect">
              <a:avLst/>
            </a:prstGeom>
          </p:spPr>
        </p:pic>
      </p:grpSp>
      <p:grpSp>
        <p:nvGrpSpPr>
          <p:cNvPr id="107" name="グループ化 106">
            <a:extLst>
              <a:ext uri="{FF2B5EF4-FFF2-40B4-BE49-F238E27FC236}">
                <a16:creationId xmlns:a16="http://schemas.microsoft.com/office/drawing/2014/main" id="{D69AF43C-DE62-B595-7AEE-8FD2DF519A3F}"/>
              </a:ext>
            </a:extLst>
          </p:cNvPr>
          <p:cNvGrpSpPr/>
          <p:nvPr/>
        </p:nvGrpSpPr>
        <p:grpSpPr>
          <a:xfrm>
            <a:off x="3575122" y="7155929"/>
            <a:ext cx="415469" cy="506266"/>
            <a:chOff x="6810418" y="6740290"/>
            <a:chExt cx="580038" cy="506266"/>
          </a:xfrm>
        </p:grpSpPr>
        <p:sp>
          <p:nvSpPr>
            <p:cNvPr id="127" name="楕円 126">
              <a:extLst>
                <a:ext uri="{FF2B5EF4-FFF2-40B4-BE49-F238E27FC236}">
                  <a16:creationId xmlns:a16="http://schemas.microsoft.com/office/drawing/2014/main" id="{DEF2D516-D255-E337-CAFC-AD0E72A18D21}"/>
                </a:ext>
              </a:extLst>
            </p:cNvPr>
            <p:cNvSpPr/>
            <p:nvPr/>
          </p:nvSpPr>
          <p:spPr>
            <a:xfrm>
              <a:off x="6810418" y="6760832"/>
              <a:ext cx="580038" cy="471344"/>
            </a:xfrm>
            <a:prstGeom prst="ellipse">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128" name="図 127">
              <a:extLst>
                <a:ext uri="{FF2B5EF4-FFF2-40B4-BE49-F238E27FC236}">
                  <a16:creationId xmlns:a16="http://schemas.microsoft.com/office/drawing/2014/main" id="{D9785B3E-5889-7675-270F-C9D474F3ABC3}"/>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6841507" y="6740290"/>
              <a:ext cx="506266" cy="506266"/>
            </a:xfrm>
            <a:prstGeom prst="rect">
              <a:avLst/>
            </a:prstGeom>
          </p:spPr>
        </p:pic>
      </p:grpSp>
      <p:grpSp>
        <p:nvGrpSpPr>
          <p:cNvPr id="108" name="グループ化 107">
            <a:extLst>
              <a:ext uri="{FF2B5EF4-FFF2-40B4-BE49-F238E27FC236}">
                <a16:creationId xmlns:a16="http://schemas.microsoft.com/office/drawing/2014/main" id="{3F5139EB-07A2-079C-029E-024D3AAA225D}"/>
              </a:ext>
            </a:extLst>
          </p:cNvPr>
          <p:cNvGrpSpPr/>
          <p:nvPr/>
        </p:nvGrpSpPr>
        <p:grpSpPr>
          <a:xfrm>
            <a:off x="3663001" y="7641653"/>
            <a:ext cx="415469" cy="506266"/>
            <a:chOff x="6810418" y="6740290"/>
            <a:chExt cx="580038" cy="506266"/>
          </a:xfrm>
        </p:grpSpPr>
        <p:sp>
          <p:nvSpPr>
            <p:cNvPr id="125" name="楕円 124">
              <a:extLst>
                <a:ext uri="{FF2B5EF4-FFF2-40B4-BE49-F238E27FC236}">
                  <a16:creationId xmlns:a16="http://schemas.microsoft.com/office/drawing/2014/main" id="{DE75A51D-2080-915E-C83A-EAF5E561735B}"/>
                </a:ext>
              </a:extLst>
            </p:cNvPr>
            <p:cNvSpPr/>
            <p:nvPr/>
          </p:nvSpPr>
          <p:spPr>
            <a:xfrm>
              <a:off x="6810418" y="6760832"/>
              <a:ext cx="580038" cy="471344"/>
            </a:xfrm>
            <a:prstGeom prst="ellipse">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126" name="図 125">
              <a:extLst>
                <a:ext uri="{FF2B5EF4-FFF2-40B4-BE49-F238E27FC236}">
                  <a16:creationId xmlns:a16="http://schemas.microsoft.com/office/drawing/2014/main" id="{29802168-8E8B-2602-93A4-7B9FEC66930D}"/>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6841507" y="6740290"/>
              <a:ext cx="506266" cy="506266"/>
            </a:xfrm>
            <a:prstGeom prst="rect">
              <a:avLst/>
            </a:prstGeom>
          </p:spPr>
        </p:pic>
      </p:grpSp>
      <p:sp>
        <p:nvSpPr>
          <p:cNvPr id="109" name="矢印: 右 108">
            <a:extLst>
              <a:ext uri="{FF2B5EF4-FFF2-40B4-BE49-F238E27FC236}">
                <a16:creationId xmlns:a16="http://schemas.microsoft.com/office/drawing/2014/main" id="{2B4B0501-F1C5-1712-FB59-876FA57AB730}"/>
              </a:ext>
            </a:extLst>
          </p:cNvPr>
          <p:cNvSpPr/>
          <p:nvPr/>
        </p:nvSpPr>
        <p:spPr>
          <a:xfrm rot="154542">
            <a:off x="1680027" y="7870868"/>
            <a:ext cx="461376" cy="156406"/>
          </a:xfrm>
          <a:prstGeom prst="rightArrow">
            <a:avLst/>
          </a:prstGeom>
          <a:solidFill>
            <a:schemeClr val="accent6">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10" name="矢印: 右 109">
            <a:extLst>
              <a:ext uri="{FF2B5EF4-FFF2-40B4-BE49-F238E27FC236}">
                <a16:creationId xmlns:a16="http://schemas.microsoft.com/office/drawing/2014/main" id="{0FF07E07-0B50-A0F3-F9C5-332E694DBF37}"/>
              </a:ext>
            </a:extLst>
          </p:cNvPr>
          <p:cNvSpPr/>
          <p:nvPr/>
        </p:nvSpPr>
        <p:spPr>
          <a:xfrm rot="2183036">
            <a:off x="2097718" y="7612672"/>
            <a:ext cx="163248" cy="111081"/>
          </a:xfrm>
          <a:prstGeom prst="rightArrow">
            <a:avLst/>
          </a:prstGeom>
          <a:solidFill>
            <a:schemeClr val="accent6">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11" name="矢印: 右 110">
            <a:extLst>
              <a:ext uri="{FF2B5EF4-FFF2-40B4-BE49-F238E27FC236}">
                <a16:creationId xmlns:a16="http://schemas.microsoft.com/office/drawing/2014/main" id="{273F7FD5-28E9-312A-6CA7-8A903F610497}"/>
              </a:ext>
            </a:extLst>
          </p:cNvPr>
          <p:cNvSpPr/>
          <p:nvPr/>
        </p:nvSpPr>
        <p:spPr>
          <a:xfrm rot="20439958">
            <a:off x="2642750" y="7631325"/>
            <a:ext cx="183978" cy="109775"/>
          </a:xfrm>
          <a:prstGeom prst="rightArrow">
            <a:avLst/>
          </a:prstGeom>
          <a:solidFill>
            <a:schemeClr val="accent6">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12" name="矢印: 右 111">
            <a:extLst>
              <a:ext uri="{FF2B5EF4-FFF2-40B4-BE49-F238E27FC236}">
                <a16:creationId xmlns:a16="http://schemas.microsoft.com/office/drawing/2014/main" id="{9DEDB815-CFD8-2C4E-2828-6A8403CC8CCE}"/>
              </a:ext>
            </a:extLst>
          </p:cNvPr>
          <p:cNvSpPr/>
          <p:nvPr/>
        </p:nvSpPr>
        <p:spPr>
          <a:xfrm>
            <a:off x="2660969" y="7961518"/>
            <a:ext cx="248607" cy="131004"/>
          </a:xfrm>
          <a:prstGeom prst="rightArrow">
            <a:avLst/>
          </a:prstGeom>
          <a:solidFill>
            <a:schemeClr val="accent6">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13" name="矢印: 右 112">
            <a:extLst>
              <a:ext uri="{FF2B5EF4-FFF2-40B4-BE49-F238E27FC236}">
                <a16:creationId xmlns:a16="http://schemas.microsoft.com/office/drawing/2014/main" id="{6ECE32CB-C864-9F67-00C2-8410625B7A73}"/>
              </a:ext>
            </a:extLst>
          </p:cNvPr>
          <p:cNvSpPr/>
          <p:nvPr/>
        </p:nvSpPr>
        <p:spPr>
          <a:xfrm rot="20520336">
            <a:off x="3379510" y="7950903"/>
            <a:ext cx="248607" cy="131004"/>
          </a:xfrm>
          <a:prstGeom prst="rightArrow">
            <a:avLst/>
          </a:prstGeom>
          <a:solidFill>
            <a:schemeClr val="accent6">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14" name="矢印: 右 113">
            <a:extLst>
              <a:ext uri="{FF2B5EF4-FFF2-40B4-BE49-F238E27FC236}">
                <a16:creationId xmlns:a16="http://schemas.microsoft.com/office/drawing/2014/main" id="{1BDAAFAF-DB93-F87E-82E4-C8DBC35032A7}"/>
              </a:ext>
            </a:extLst>
          </p:cNvPr>
          <p:cNvSpPr/>
          <p:nvPr/>
        </p:nvSpPr>
        <p:spPr>
          <a:xfrm rot="21156451" flipV="1">
            <a:off x="3301326" y="7432774"/>
            <a:ext cx="240659" cy="143881"/>
          </a:xfrm>
          <a:prstGeom prst="rightArrow">
            <a:avLst/>
          </a:prstGeom>
          <a:solidFill>
            <a:schemeClr val="accent6">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15" name="矢印: 右 114">
            <a:extLst>
              <a:ext uri="{FF2B5EF4-FFF2-40B4-BE49-F238E27FC236}">
                <a16:creationId xmlns:a16="http://schemas.microsoft.com/office/drawing/2014/main" id="{D83C0EE0-9E15-A03E-A561-51F3E8F670A6}"/>
              </a:ext>
            </a:extLst>
          </p:cNvPr>
          <p:cNvSpPr/>
          <p:nvPr/>
        </p:nvSpPr>
        <p:spPr>
          <a:xfrm rot="393448" flipV="1">
            <a:off x="4073757" y="7468787"/>
            <a:ext cx="240659" cy="143881"/>
          </a:xfrm>
          <a:prstGeom prst="rightArrow">
            <a:avLst/>
          </a:prstGeom>
          <a:solidFill>
            <a:schemeClr val="accent6">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16" name="矢印: 右 115">
            <a:extLst>
              <a:ext uri="{FF2B5EF4-FFF2-40B4-BE49-F238E27FC236}">
                <a16:creationId xmlns:a16="http://schemas.microsoft.com/office/drawing/2014/main" id="{8BC69E06-CECA-5138-849A-538F685A6FF6}"/>
              </a:ext>
            </a:extLst>
          </p:cNvPr>
          <p:cNvSpPr/>
          <p:nvPr/>
        </p:nvSpPr>
        <p:spPr>
          <a:xfrm rot="21444391" flipV="1">
            <a:off x="4102551" y="7841013"/>
            <a:ext cx="240659" cy="143881"/>
          </a:xfrm>
          <a:prstGeom prst="rightArrow">
            <a:avLst/>
          </a:prstGeom>
          <a:solidFill>
            <a:schemeClr val="accent6">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grpSp>
        <p:nvGrpSpPr>
          <p:cNvPr id="117" name="グループ化 116">
            <a:extLst>
              <a:ext uri="{FF2B5EF4-FFF2-40B4-BE49-F238E27FC236}">
                <a16:creationId xmlns:a16="http://schemas.microsoft.com/office/drawing/2014/main" id="{E2CBD723-04D8-C195-215E-A1790DBCAD79}"/>
              </a:ext>
            </a:extLst>
          </p:cNvPr>
          <p:cNvGrpSpPr/>
          <p:nvPr/>
        </p:nvGrpSpPr>
        <p:grpSpPr>
          <a:xfrm>
            <a:off x="4325005" y="5970931"/>
            <a:ext cx="316846" cy="414749"/>
            <a:chOff x="-985314" y="5335762"/>
            <a:chExt cx="584200" cy="584200"/>
          </a:xfrm>
        </p:grpSpPr>
        <p:sp>
          <p:nvSpPr>
            <p:cNvPr id="123" name="楕円 122">
              <a:extLst>
                <a:ext uri="{FF2B5EF4-FFF2-40B4-BE49-F238E27FC236}">
                  <a16:creationId xmlns:a16="http://schemas.microsoft.com/office/drawing/2014/main" id="{81258B4D-37CB-BECE-E924-69223BCB8B64}"/>
                </a:ext>
              </a:extLst>
            </p:cNvPr>
            <p:cNvSpPr/>
            <p:nvPr/>
          </p:nvSpPr>
          <p:spPr>
            <a:xfrm>
              <a:off x="-985314" y="5335762"/>
              <a:ext cx="584200" cy="584200"/>
            </a:xfrm>
            <a:prstGeom prst="ellipse">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pic>
          <p:nvPicPr>
            <p:cNvPr id="124" name="図 123">
              <a:extLst>
                <a:ext uri="{FF2B5EF4-FFF2-40B4-BE49-F238E27FC236}">
                  <a16:creationId xmlns:a16="http://schemas.microsoft.com/office/drawing/2014/main" id="{11288EA0-DBBB-4C8A-94BE-431479385A7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69252" y="5413724"/>
              <a:ext cx="428276" cy="428276"/>
            </a:xfrm>
            <a:prstGeom prst="rect">
              <a:avLst/>
            </a:prstGeom>
          </p:spPr>
        </p:pic>
      </p:grpSp>
      <p:pic>
        <p:nvPicPr>
          <p:cNvPr id="118" name="図 117">
            <a:extLst>
              <a:ext uri="{FF2B5EF4-FFF2-40B4-BE49-F238E27FC236}">
                <a16:creationId xmlns:a16="http://schemas.microsoft.com/office/drawing/2014/main" id="{890B0F55-02E5-5541-8BDE-304D25C433B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4393117" y="7661070"/>
            <a:ext cx="296578" cy="414054"/>
          </a:xfrm>
          <a:prstGeom prst="rect">
            <a:avLst/>
          </a:prstGeom>
        </p:spPr>
      </p:pic>
      <p:sp>
        <p:nvSpPr>
          <p:cNvPr id="119" name="正方形/長方形 118">
            <a:extLst>
              <a:ext uri="{FF2B5EF4-FFF2-40B4-BE49-F238E27FC236}">
                <a16:creationId xmlns:a16="http://schemas.microsoft.com/office/drawing/2014/main" id="{358BCE11-FBD4-1CD6-C8AA-74B23A336F1A}"/>
              </a:ext>
            </a:extLst>
          </p:cNvPr>
          <p:cNvSpPr/>
          <p:nvPr/>
        </p:nvSpPr>
        <p:spPr>
          <a:xfrm>
            <a:off x="723964" y="5237643"/>
            <a:ext cx="1317624" cy="288000"/>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white"/>
                </a:solidFill>
                <a:effectLst/>
                <a:uLnTx/>
                <a:uFillTx/>
                <a:latin typeface="メイリオ"/>
                <a:ea typeface="メイリオ"/>
                <a:cs typeface="+mn-cs"/>
              </a:rPr>
              <a:t>サイバー空間</a:t>
            </a:r>
          </a:p>
        </p:txBody>
      </p:sp>
      <p:sp>
        <p:nvSpPr>
          <p:cNvPr id="120" name="矢印: 左カーブ 119">
            <a:extLst>
              <a:ext uri="{FF2B5EF4-FFF2-40B4-BE49-F238E27FC236}">
                <a16:creationId xmlns:a16="http://schemas.microsoft.com/office/drawing/2014/main" id="{F50BD679-FF0D-D368-BE99-E64046639484}"/>
              </a:ext>
            </a:extLst>
          </p:cNvPr>
          <p:cNvSpPr/>
          <p:nvPr/>
        </p:nvSpPr>
        <p:spPr>
          <a:xfrm rot="10990555">
            <a:off x="941910" y="6414911"/>
            <a:ext cx="384728" cy="1095049"/>
          </a:xfrm>
          <a:prstGeom prst="curvedLeftArrow">
            <a:avLst>
              <a:gd name="adj1" fmla="val 25000"/>
              <a:gd name="adj2" fmla="val 50000"/>
              <a:gd name="adj3" fmla="val 36969"/>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1" name="正方形/長方形 120">
            <a:extLst>
              <a:ext uri="{FF2B5EF4-FFF2-40B4-BE49-F238E27FC236}">
                <a16:creationId xmlns:a16="http://schemas.microsoft.com/office/drawing/2014/main" id="{B107F927-6723-E26C-091F-551D4D4E186C}"/>
              </a:ext>
            </a:extLst>
          </p:cNvPr>
          <p:cNvSpPr/>
          <p:nvPr/>
        </p:nvSpPr>
        <p:spPr>
          <a:xfrm>
            <a:off x="713772" y="8294423"/>
            <a:ext cx="1317624" cy="288000"/>
          </a:xfrm>
          <a:prstGeom prst="rect">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a:ln>
                  <a:noFill/>
                </a:ln>
                <a:solidFill>
                  <a:prstClr val="white"/>
                </a:solidFill>
                <a:effectLst/>
                <a:uLnTx/>
                <a:uFillTx/>
                <a:latin typeface="メイリオ"/>
                <a:ea typeface="メイリオ"/>
                <a:cs typeface="+mn-cs"/>
              </a:rPr>
              <a:t>フィジカル空間</a:t>
            </a:r>
          </a:p>
        </p:txBody>
      </p:sp>
      <p:sp>
        <p:nvSpPr>
          <p:cNvPr id="122" name="矢印: 左カーブ 121">
            <a:extLst>
              <a:ext uri="{FF2B5EF4-FFF2-40B4-BE49-F238E27FC236}">
                <a16:creationId xmlns:a16="http://schemas.microsoft.com/office/drawing/2014/main" id="{9BCC82A6-2177-5C79-DF59-557D4EA3F153}"/>
              </a:ext>
            </a:extLst>
          </p:cNvPr>
          <p:cNvSpPr/>
          <p:nvPr/>
        </p:nvSpPr>
        <p:spPr>
          <a:xfrm>
            <a:off x="4589922" y="6431686"/>
            <a:ext cx="320371" cy="1168485"/>
          </a:xfrm>
          <a:prstGeom prst="curvedLeftArrow">
            <a:avLst>
              <a:gd name="adj1" fmla="val 25000"/>
              <a:gd name="adj2" fmla="val 50000"/>
              <a:gd name="adj3" fmla="val 36969"/>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55" name="テキスト ボックス 154">
            <a:extLst>
              <a:ext uri="{FF2B5EF4-FFF2-40B4-BE49-F238E27FC236}">
                <a16:creationId xmlns:a16="http://schemas.microsoft.com/office/drawing/2014/main" id="{9EAC7625-AC80-64D9-ABB7-29022E06A0AF}"/>
              </a:ext>
            </a:extLst>
          </p:cNvPr>
          <p:cNvSpPr txBox="1"/>
          <p:nvPr/>
        </p:nvSpPr>
        <p:spPr>
          <a:xfrm>
            <a:off x="811262" y="8629231"/>
            <a:ext cx="5118647"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18.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サイバー空間とフィジカル空間の関係図</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経済産業省「サイバー・フィジカル・セキュリティ対策フレームワーク</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Ver.1.0</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0" name="正方形/長方形 159">
            <a:extLst>
              <a:ext uri="{FF2B5EF4-FFF2-40B4-BE49-F238E27FC236}">
                <a16:creationId xmlns:a16="http://schemas.microsoft.com/office/drawing/2014/main" id="{14DE2889-625E-D6A2-5D89-07B1CF4BA927}"/>
              </a:ext>
            </a:extLst>
          </p:cNvPr>
          <p:cNvSpPr/>
          <p:nvPr/>
        </p:nvSpPr>
        <p:spPr>
          <a:xfrm>
            <a:off x="5023240" y="5697340"/>
            <a:ext cx="1265460" cy="720278"/>
          </a:xfrm>
          <a:prstGeom prst="rect">
            <a:avLst/>
          </a:prstGeom>
          <a:solidFill>
            <a:schemeClr val="accent1">
              <a:lumMod val="20000"/>
              <a:lumOff val="80000"/>
            </a:schemeClr>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srgbClr val="4472C4">
                    <a:lumMod val="75000"/>
                  </a:srgbClr>
                </a:solidFill>
                <a:effectLst/>
                <a:uLnTx/>
                <a:uFillTx/>
                <a:latin typeface="メイリオ"/>
                <a:ea typeface="メイリオ"/>
                <a:cs typeface="+mn-cs"/>
              </a:rPr>
              <a:t>大量のデータの</a:t>
            </a:r>
            <a:br>
              <a:rPr kumimoji="1" lang="en-US" altLang="ja-JP" sz="1050" b="1" i="0" u="none" strike="noStrike" kern="1200" cap="none" spc="0" normalizeH="0" baseline="0" noProof="0">
                <a:ln>
                  <a:noFill/>
                </a:ln>
                <a:solidFill>
                  <a:srgbClr val="4472C4">
                    <a:lumMod val="75000"/>
                  </a:srgbClr>
                </a:solidFill>
                <a:effectLst/>
                <a:uLnTx/>
                <a:uFillTx/>
                <a:latin typeface="メイリオ"/>
                <a:ea typeface="メイリオ"/>
                <a:cs typeface="+mn-cs"/>
              </a:rPr>
            </a:br>
            <a:r>
              <a:rPr kumimoji="1" lang="ja-JP" altLang="en-US" sz="1050" b="1" i="0" u="none" strike="noStrike" kern="1200" cap="none" spc="0" normalizeH="0" baseline="0" noProof="0">
                <a:ln>
                  <a:noFill/>
                </a:ln>
                <a:solidFill>
                  <a:srgbClr val="4472C4">
                    <a:lumMod val="75000"/>
                  </a:srgbClr>
                </a:solidFill>
                <a:effectLst/>
                <a:uLnTx/>
                <a:uFillTx/>
                <a:latin typeface="メイリオ"/>
                <a:ea typeface="メイリオ"/>
                <a:cs typeface="+mn-cs"/>
              </a:rPr>
              <a:t>流通・連携</a:t>
            </a:r>
          </a:p>
        </p:txBody>
      </p:sp>
      <p:sp>
        <p:nvSpPr>
          <p:cNvPr id="161" name="正方形/長方形 160">
            <a:extLst>
              <a:ext uri="{FF2B5EF4-FFF2-40B4-BE49-F238E27FC236}">
                <a16:creationId xmlns:a16="http://schemas.microsoft.com/office/drawing/2014/main" id="{FF3E4D83-2250-83CB-EA3F-8524ABCDFD6F}"/>
              </a:ext>
            </a:extLst>
          </p:cNvPr>
          <p:cNvSpPr/>
          <p:nvPr/>
        </p:nvSpPr>
        <p:spPr>
          <a:xfrm>
            <a:off x="5025015" y="6623542"/>
            <a:ext cx="1265460" cy="720278"/>
          </a:xfrm>
          <a:prstGeom prst="rect">
            <a:avLst/>
          </a:prstGeom>
          <a:solidFill>
            <a:srgbClr val="FF9999"/>
          </a:solidFill>
          <a:ln>
            <a:noFill/>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4472C4">
                    <a:lumMod val="75000"/>
                  </a:srgbClr>
                </a:solidFill>
                <a:effectLst/>
                <a:uLnTx/>
                <a:uFillTx/>
                <a:latin typeface="メイリオ"/>
                <a:ea typeface="メイリオ"/>
                <a:cs typeface="+mn-cs"/>
              </a:rPr>
              <a:t>フィジカル空間と</a:t>
            </a:r>
            <a:br>
              <a:rPr kumimoji="1" lang="en-US" altLang="ja-JP" sz="900" b="1" i="0" u="none" strike="noStrike" kern="1200" cap="none" spc="0" normalizeH="0" baseline="0" noProof="0">
                <a:ln>
                  <a:noFill/>
                </a:ln>
                <a:solidFill>
                  <a:srgbClr val="4472C4">
                    <a:lumMod val="75000"/>
                  </a:srgbClr>
                </a:solidFill>
                <a:effectLst/>
                <a:uLnTx/>
                <a:uFillTx/>
                <a:latin typeface="メイリオ"/>
                <a:ea typeface="メイリオ"/>
                <a:cs typeface="+mn-cs"/>
              </a:rPr>
            </a:br>
            <a:r>
              <a:rPr kumimoji="1" lang="ja-JP" altLang="en-US" sz="900" b="1" i="0" u="none" strike="noStrike" kern="1200" cap="none" spc="0" normalizeH="0" baseline="0" noProof="0">
                <a:ln>
                  <a:noFill/>
                </a:ln>
                <a:solidFill>
                  <a:srgbClr val="4472C4">
                    <a:lumMod val="75000"/>
                  </a:srgbClr>
                </a:solidFill>
                <a:effectLst/>
                <a:uLnTx/>
                <a:uFillTx/>
                <a:latin typeface="メイリオ"/>
                <a:ea typeface="メイリオ"/>
                <a:cs typeface="+mn-cs"/>
              </a:rPr>
              <a:t>サイバー空間の融合</a:t>
            </a:r>
          </a:p>
        </p:txBody>
      </p:sp>
      <p:sp>
        <p:nvSpPr>
          <p:cNvPr id="162" name="正方形/長方形 161">
            <a:extLst>
              <a:ext uri="{FF2B5EF4-FFF2-40B4-BE49-F238E27FC236}">
                <a16:creationId xmlns:a16="http://schemas.microsoft.com/office/drawing/2014/main" id="{1C094B0B-04F6-3CC9-E816-939DBF3D8020}"/>
              </a:ext>
            </a:extLst>
          </p:cNvPr>
          <p:cNvSpPr/>
          <p:nvPr/>
        </p:nvSpPr>
        <p:spPr>
          <a:xfrm>
            <a:off x="5019758" y="7549745"/>
            <a:ext cx="1265460" cy="720278"/>
          </a:xfrm>
          <a:prstGeom prst="rect">
            <a:avLst/>
          </a:prstGeom>
          <a:ln>
            <a:no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srgbClr val="4472C4">
                    <a:lumMod val="75000"/>
                  </a:srgbClr>
                </a:solidFill>
                <a:effectLst/>
                <a:uLnTx/>
                <a:uFillTx/>
                <a:latin typeface="メイリオ"/>
                <a:ea typeface="メイリオ"/>
                <a:cs typeface="+mn-cs"/>
              </a:rPr>
              <a:t>複雑に繋がる</a:t>
            </a:r>
            <a:br>
              <a:rPr kumimoji="1" lang="en-US" altLang="ja-JP" sz="1050" b="1" i="0" u="none" strike="noStrike" kern="1200" cap="none" spc="0" normalizeH="0" baseline="0" noProof="0">
                <a:ln>
                  <a:noFill/>
                </a:ln>
                <a:solidFill>
                  <a:srgbClr val="4472C4">
                    <a:lumMod val="75000"/>
                  </a:srgbClr>
                </a:solidFill>
                <a:effectLst/>
                <a:uLnTx/>
                <a:uFillTx/>
                <a:latin typeface="メイリオ"/>
                <a:ea typeface="メイリオ"/>
                <a:cs typeface="+mn-cs"/>
              </a:rPr>
            </a:br>
            <a:r>
              <a:rPr kumimoji="1" lang="ja-JP" altLang="en-US" sz="1050" b="1" i="0" u="none" strike="noStrike" kern="1200" cap="none" spc="0" normalizeH="0" baseline="0" noProof="0">
                <a:ln>
                  <a:noFill/>
                </a:ln>
                <a:solidFill>
                  <a:srgbClr val="4472C4">
                    <a:lumMod val="75000"/>
                  </a:srgbClr>
                </a:solidFill>
                <a:effectLst/>
                <a:uLnTx/>
                <a:uFillTx/>
                <a:latin typeface="メイリオ"/>
                <a:ea typeface="メイリオ"/>
                <a:cs typeface="+mn-cs"/>
              </a:rPr>
              <a:t>サプライチェーン</a:t>
            </a:r>
          </a:p>
        </p:txBody>
      </p:sp>
    </p:spTree>
    <p:extLst>
      <p:ext uri="{BB962C8B-B14F-4D97-AF65-F5344CB8AC3E}">
        <p14:creationId xmlns:p14="http://schemas.microsoft.com/office/powerpoint/2010/main" val="65041360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8">
            <a:extLst>
              <a:ext uri="{FF2B5EF4-FFF2-40B4-BE49-F238E27FC236}">
                <a16:creationId xmlns:a16="http://schemas.microsoft.com/office/drawing/2014/main" id="{71BDD291-0430-55CD-4EF0-69D2A24404E0}"/>
              </a:ext>
            </a:extLst>
          </p:cNvPr>
          <p:cNvGraphicFramePr>
            <a:graphicFrameLocks noGrp="1"/>
          </p:cNvGraphicFramePr>
          <p:nvPr/>
        </p:nvGraphicFramePr>
        <p:xfrm>
          <a:off x="582715" y="2699590"/>
          <a:ext cx="5612400" cy="460756"/>
        </p:xfrm>
        <a:graphic>
          <a:graphicData uri="http://schemas.openxmlformats.org/drawingml/2006/table">
            <a:tbl>
              <a:tblPr firstRow="1" bandRow="1">
                <a:tableStyleId>{7DF18680-E054-41AD-8BC1-D1AEF772440D}</a:tableStyleId>
              </a:tblPr>
              <a:tblGrid>
                <a:gridCol w="5612400">
                  <a:extLst>
                    <a:ext uri="{9D8B030D-6E8A-4147-A177-3AD203B41FA5}">
                      <a16:colId xmlns:a16="http://schemas.microsoft.com/office/drawing/2014/main" val="1382305429"/>
                    </a:ext>
                  </a:extLst>
                </a:gridCol>
              </a:tblGrid>
              <a:tr h="460756">
                <a:tc>
                  <a:txBody>
                    <a:bodyPr/>
                    <a:lstStyle/>
                    <a:p>
                      <a:pPr algn="l"/>
                      <a:r>
                        <a:rPr lang="ja-JP" altLang="en-US" sz="1400">
                          <a:solidFill>
                            <a:schemeClr val="accent1">
                              <a:lumMod val="75000"/>
                            </a:schemeClr>
                          </a:solidFill>
                        </a:rPr>
                        <a:t>我が国がデジタル化で後れを取った６つの理由</a:t>
                      </a:r>
                      <a:endParaRPr kumimoji="1" lang="en-US" altLang="ja-JP" sz="1400" b="1">
                        <a:solidFill>
                          <a:schemeClr val="accent1">
                            <a:lumMod val="75000"/>
                          </a:schemeClr>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3413124"/>
                  </a:ext>
                </a:extLst>
              </a:tr>
            </a:tbl>
          </a:graphicData>
        </a:graphic>
      </p:graphicFrame>
      <p:graphicFrame>
        <p:nvGraphicFramePr>
          <p:cNvPr id="4" name="表 7">
            <a:extLst>
              <a:ext uri="{FF2B5EF4-FFF2-40B4-BE49-F238E27FC236}">
                <a16:creationId xmlns:a16="http://schemas.microsoft.com/office/drawing/2014/main" id="{38AE2B49-FCF1-17EC-7CD0-98CC573E8C37}"/>
              </a:ext>
            </a:extLst>
          </p:cNvPr>
          <p:cNvGraphicFramePr>
            <a:graphicFrameLocks noGrp="1"/>
          </p:cNvGraphicFramePr>
          <p:nvPr>
            <p:extLst>
              <p:ext uri="{D42A27DB-BD31-4B8C-83A1-F6EECF244321}">
                <p14:modId xmlns:p14="http://schemas.microsoft.com/office/powerpoint/2010/main" val="841393118"/>
              </p:ext>
            </p:extLst>
          </p:nvPr>
        </p:nvGraphicFramePr>
        <p:xfrm>
          <a:off x="622801" y="3058414"/>
          <a:ext cx="5612399" cy="6012180"/>
        </p:xfrm>
        <a:graphic>
          <a:graphicData uri="http://schemas.openxmlformats.org/drawingml/2006/table">
            <a:tbl>
              <a:tblPr firstRow="1" bandRow="1">
                <a:tableStyleId>{5C22544A-7EE6-4342-B048-85BDC9FD1C3A}</a:tableStyleId>
              </a:tblPr>
              <a:tblGrid>
                <a:gridCol w="5612399">
                  <a:extLst>
                    <a:ext uri="{9D8B030D-6E8A-4147-A177-3AD203B41FA5}">
                      <a16:colId xmlns:a16="http://schemas.microsoft.com/office/drawing/2014/main" val="2667492065"/>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a:solidFill>
                            <a:schemeClr val="bg1"/>
                          </a:solidFill>
                          <a:latin typeface="+mn-ea"/>
                          <a:ea typeface="+mn-ea"/>
                        </a:rPr>
                        <a:t>1.</a:t>
                      </a:r>
                      <a:r>
                        <a:rPr lang="en-US" altLang="ja-JP" sz="1200" b="1">
                          <a:solidFill>
                            <a:schemeClr val="bg1"/>
                          </a:solidFill>
                          <a:latin typeface="+mn-ea"/>
                          <a:ea typeface="+mn-ea"/>
                        </a:rPr>
                        <a:t> ICT</a:t>
                      </a:r>
                      <a:r>
                        <a:rPr lang="ja-JP" altLang="en-US" sz="1200" b="1">
                          <a:solidFill>
                            <a:schemeClr val="bg1"/>
                          </a:solidFill>
                          <a:latin typeface="+mn-ea"/>
                          <a:ea typeface="+mn-ea"/>
                        </a:rPr>
                        <a:t>投資の低迷</a:t>
                      </a:r>
                      <a:endParaRPr kumimoji="1" lang="ja-JP" altLang="en-US" sz="120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16359162"/>
                  </a:ext>
                </a:extLst>
              </a:tr>
              <a:tr h="370840">
                <a:tc>
                  <a:txBody>
                    <a:bodyPr/>
                    <a:lstStyle/>
                    <a:p>
                      <a:r>
                        <a:rPr kumimoji="1" lang="ja-JP" altLang="en-US" sz="1050">
                          <a:solidFill>
                            <a:sysClr val="windowText" lastClr="000000"/>
                          </a:solidFill>
                        </a:rPr>
                        <a:t>　</a:t>
                      </a:r>
                      <a:r>
                        <a:rPr kumimoji="1" lang="ja-JP" altLang="en-US" sz="1000">
                          <a:solidFill>
                            <a:sysClr val="windowText" lastClr="000000"/>
                          </a:solidFill>
                        </a:rPr>
                        <a:t>我が国における</a:t>
                      </a:r>
                      <a:r>
                        <a:rPr kumimoji="1" lang="en-US" altLang="ja-JP" sz="1000">
                          <a:solidFill>
                            <a:sysClr val="windowText" lastClr="000000"/>
                          </a:solidFill>
                          <a:hlinkClick r:id="rId2" action="ppaction://hlinksldjump"/>
                        </a:rPr>
                        <a:t>ICT</a:t>
                      </a:r>
                      <a:r>
                        <a:rPr kumimoji="1" lang="ja-JP" altLang="en-US" sz="1000">
                          <a:solidFill>
                            <a:sysClr val="windowText" lastClr="000000"/>
                          </a:solidFill>
                        </a:rPr>
                        <a:t>投資は、</a:t>
                      </a:r>
                      <a:r>
                        <a:rPr kumimoji="1" lang="en-US" altLang="ja-JP" sz="1000">
                          <a:solidFill>
                            <a:sysClr val="windowText" lastClr="000000"/>
                          </a:solidFill>
                        </a:rPr>
                        <a:t>1997</a:t>
                      </a:r>
                      <a:r>
                        <a:rPr kumimoji="1" lang="ja-JP" altLang="en-US" sz="1000">
                          <a:solidFill>
                            <a:sysClr val="windowText" lastClr="000000"/>
                          </a:solidFill>
                        </a:rPr>
                        <a:t>年をピークに減少傾向にあります。また、我が国における</a:t>
                      </a:r>
                      <a:r>
                        <a:rPr kumimoji="1" lang="en-US" altLang="ja-JP" sz="1000">
                          <a:solidFill>
                            <a:sysClr val="windowText" lastClr="000000"/>
                          </a:solidFill>
                        </a:rPr>
                        <a:t>ICT</a:t>
                      </a:r>
                      <a:r>
                        <a:rPr kumimoji="1" lang="ja-JP" altLang="en-US" sz="1000">
                          <a:solidFill>
                            <a:sysClr val="windowText" lastClr="000000"/>
                          </a:solidFill>
                        </a:rPr>
                        <a:t>投資の</a:t>
                      </a:r>
                      <a:r>
                        <a:rPr kumimoji="1" lang="en-US" altLang="ja-JP" sz="1000">
                          <a:solidFill>
                            <a:sysClr val="windowText" lastClr="000000"/>
                          </a:solidFill>
                        </a:rPr>
                        <a:t>8</a:t>
                      </a:r>
                      <a:r>
                        <a:rPr kumimoji="1" lang="ja-JP" altLang="en-US" sz="1000">
                          <a:solidFill>
                            <a:sysClr val="windowText" lastClr="000000"/>
                          </a:solidFill>
                        </a:rPr>
                        <a:t>割が現行ビジネスの維持・運営に当てられているなど、従来型のシステム（レガシーシステム）が多く残っており、その頃の考え方やアーキテクチャから抜け出せていないと言われています。これらを背景として、我が国では、オープン化やクラウド化への対応、業務やデータの標準化が遅れ、業務効率化やデータ活用が進んでいない状況にあると考えられ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88333520"/>
                  </a:ext>
                </a:extLst>
              </a:tr>
              <a:tr h="22867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a:solidFill>
                            <a:schemeClr val="bg1"/>
                          </a:solidFill>
                          <a:latin typeface="+mn-ea"/>
                          <a:ea typeface="+mn-ea"/>
                        </a:rPr>
                        <a:t>2. </a:t>
                      </a:r>
                      <a:r>
                        <a:rPr lang="ja-JP" altLang="en-US" sz="1200" b="1">
                          <a:solidFill>
                            <a:schemeClr val="bg1"/>
                          </a:solidFill>
                        </a:rPr>
                        <a:t>業務改革などを伴わない</a:t>
                      </a:r>
                      <a:r>
                        <a:rPr lang="en-US" altLang="ja-JP" sz="1200" b="1">
                          <a:solidFill>
                            <a:schemeClr val="bg1"/>
                          </a:solidFill>
                        </a:rPr>
                        <a:t>ICT</a:t>
                      </a:r>
                      <a:r>
                        <a:rPr lang="ja-JP" altLang="en-US" sz="1200" b="1">
                          <a:solidFill>
                            <a:schemeClr val="bg1"/>
                          </a:solidFill>
                        </a:rPr>
                        <a:t>投資</a:t>
                      </a:r>
                      <a:endParaRPr kumimoji="1" lang="ja-JP" altLang="en-US" sz="120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723115408"/>
                  </a:ext>
                </a:extLst>
              </a:tr>
              <a:tr h="0">
                <a:tc>
                  <a:txBody>
                    <a:bodyPr/>
                    <a:lstStyle/>
                    <a:p>
                      <a:r>
                        <a:rPr kumimoji="1" lang="ja-JP" altLang="en-US" sz="1000" dirty="0">
                          <a:solidFill>
                            <a:sysClr val="windowText" lastClr="000000"/>
                          </a:solidFill>
                        </a:rPr>
                        <a:t>　</a:t>
                      </a:r>
                      <a:r>
                        <a:rPr kumimoji="1" lang="en-US" altLang="ja-JP" sz="1000" dirty="0">
                          <a:solidFill>
                            <a:sysClr val="windowText" lastClr="000000"/>
                          </a:solidFill>
                        </a:rPr>
                        <a:t>ICT</a:t>
                      </a:r>
                      <a:r>
                        <a:rPr kumimoji="1" lang="ja-JP" altLang="en-US" sz="1000" dirty="0">
                          <a:solidFill>
                            <a:sysClr val="windowText" lastClr="000000"/>
                          </a:solidFill>
                        </a:rPr>
                        <a:t>投資が効果を発揮するためには、業務改革や企業組織の改編などを併せて行うことが重要とされていますが、外部委託に全面的に依存することで、業務改革などをしない形での</a:t>
                      </a:r>
                      <a:r>
                        <a:rPr kumimoji="1" lang="en-US" altLang="ja-JP" sz="1000" dirty="0">
                          <a:solidFill>
                            <a:sysClr val="windowText" lastClr="000000"/>
                          </a:solidFill>
                        </a:rPr>
                        <a:t>ICT</a:t>
                      </a:r>
                      <a:r>
                        <a:rPr kumimoji="1" lang="ja-JP" altLang="en-US" sz="1000" dirty="0">
                          <a:solidFill>
                            <a:sysClr val="windowText" lastClr="000000"/>
                          </a:solidFill>
                        </a:rPr>
                        <a:t>導入となり、十分な効果が発揮できなかったため、デジタル化に向けた更なる</a:t>
                      </a:r>
                      <a:r>
                        <a:rPr kumimoji="1" lang="en-US" altLang="ja-JP" sz="1000" dirty="0">
                          <a:solidFill>
                            <a:sysClr val="windowText" lastClr="000000"/>
                          </a:solidFill>
                        </a:rPr>
                        <a:t>ICT</a:t>
                      </a:r>
                      <a:r>
                        <a:rPr kumimoji="1" lang="ja-JP" altLang="en-US" sz="1000" dirty="0">
                          <a:solidFill>
                            <a:sysClr val="windowText" lastClr="000000"/>
                          </a:solidFill>
                        </a:rPr>
                        <a:t>投資が積極的に行われなかった可能性があります。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6294387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a:solidFill>
                            <a:schemeClr val="bg1"/>
                          </a:solidFill>
                          <a:latin typeface="+mn-ea"/>
                          <a:ea typeface="+mn-ea"/>
                        </a:rPr>
                        <a:t>3.</a:t>
                      </a:r>
                      <a:r>
                        <a:rPr lang="en-US" altLang="ja-JP" sz="1200" b="1">
                          <a:solidFill>
                            <a:schemeClr val="bg1"/>
                          </a:solidFill>
                          <a:latin typeface="+mn-ea"/>
                          <a:ea typeface="+mn-ea"/>
                        </a:rPr>
                        <a:t> ICT</a:t>
                      </a:r>
                      <a:r>
                        <a:rPr lang="ja-JP" altLang="en-US" sz="1200" b="1">
                          <a:solidFill>
                            <a:schemeClr val="bg1"/>
                          </a:solidFill>
                          <a:latin typeface="+mn-ea"/>
                          <a:ea typeface="+mn-ea"/>
                        </a:rPr>
                        <a:t>人材の不足・偏在</a:t>
                      </a:r>
                      <a:endParaRPr kumimoji="1" lang="ja-JP" altLang="en-US" sz="120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799706841"/>
                  </a:ext>
                </a:extLst>
              </a:tr>
              <a:tr h="0">
                <a:tc>
                  <a:txBody>
                    <a:bodyPr/>
                    <a:lstStyle/>
                    <a:p>
                      <a:r>
                        <a:rPr kumimoji="1" lang="ja-JP" altLang="en-US" sz="1000">
                          <a:solidFill>
                            <a:sysClr val="windowText" lastClr="000000"/>
                          </a:solidFill>
                        </a:rPr>
                        <a:t>　我が国の</a:t>
                      </a:r>
                      <a:r>
                        <a:rPr kumimoji="1" lang="en-US" altLang="ja-JP" sz="1000">
                          <a:solidFill>
                            <a:sysClr val="windowText" lastClr="000000"/>
                          </a:solidFill>
                        </a:rPr>
                        <a:t>ICT</a:t>
                      </a:r>
                      <a:r>
                        <a:rPr kumimoji="1" lang="ja-JP" altLang="en-US" sz="1000">
                          <a:solidFill>
                            <a:sysClr val="windowText" lastClr="000000"/>
                          </a:solidFill>
                        </a:rPr>
                        <a:t>人材は、量も質も十分ではないとユーザー企業に認識されています。また、その人材についても、外部ベンダーへの依存度が高く、</a:t>
                      </a:r>
                      <a:r>
                        <a:rPr kumimoji="1" lang="en-US" altLang="ja-JP" sz="1000">
                          <a:solidFill>
                            <a:sysClr val="windowText" lastClr="000000"/>
                          </a:solidFill>
                        </a:rPr>
                        <a:t>ICT</a:t>
                      </a:r>
                      <a:r>
                        <a:rPr kumimoji="1" lang="ja-JP" altLang="en-US" sz="1000">
                          <a:solidFill>
                            <a:sysClr val="windowText" lastClr="000000"/>
                          </a:solidFill>
                        </a:rPr>
                        <a:t>企業以外のユーザー企業に多く配置されており、ユーザー企業では、組織内で</a:t>
                      </a:r>
                      <a:r>
                        <a:rPr kumimoji="1" lang="en-US" altLang="ja-JP" sz="1000">
                          <a:solidFill>
                            <a:sysClr val="windowText" lastClr="000000"/>
                          </a:solidFill>
                        </a:rPr>
                        <a:t>ICT</a:t>
                      </a:r>
                      <a:r>
                        <a:rPr kumimoji="1" lang="ja-JP" altLang="en-US" sz="1000">
                          <a:solidFill>
                            <a:sysClr val="windowText" lastClr="000000"/>
                          </a:solidFill>
                        </a:rPr>
                        <a:t>人材の育成・確保ができていません。</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3822191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a:solidFill>
                            <a:schemeClr val="bg1"/>
                          </a:solidFill>
                          <a:latin typeface="+mn-ea"/>
                          <a:ea typeface="+mn-ea"/>
                        </a:rPr>
                        <a:t>4. </a:t>
                      </a:r>
                      <a:r>
                        <a:rPr lang="ja-JP" altLang="en-US" sz="1200" b="1">
                          <a:solidFill>
                            <a:schemeClr val="bg1"/>
                          </a:solidFill>
                          <a:latin typeface="+mn-ea"/>
                          <a:ea typeface="+mn-ea"/>
                        </a:rPr>
                        <a:t>過去の成功体験</a:t>
                      </a:r>
                      <a:endParaRPr kumimoji="1" lang="ja-JP" altLang="en-US" sz="120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015827526"/>
                  </a:ext>
                </a:extLst>
              </a:tr>
              <a:tr h="0">
                <a:tc>
                  <a:txBody>
                    <a:bodyPr/>
                    <a:lstStyle/>
                    <a:p>
                      <a:r>
                        <a:rPr kumimoji="1" lang="ja-JP" altLang="en-US" sz="1000">
                          <a:solidFill>
                            <a:sysClr val="windowText" lastClr="000000"/>
                          </a:solidFill>
                        </a:rPr>
                        <a:t>　我が国は、高度経済成長期を経て、世界有数の経済大国となりましたが、</a:t>
                      </a:r>
                      <a:r>
                        <a:rPr kumimoji="1" lang="en-US" altLang="ja-JP" sz="1000">
                          <a:solidFill>
                            <a:sysClr val="windowText" lastClr="000000"/>
                          </a:solidFill>
                        </a:rPr>
                        <a:t>ICT</a:t>
                      </a:r>
                      <a:r>
                        <a:rPr kumimoji="1" lang="ja-JP" altLang="en-US" sz="1000">
                          <a:solidFill>
                            <a:sysClr val="windowText" lastClr="000000"/>
                          </a:solidFill>
                        </a:rPr>
                        <a:t>関連製造業についても生産・輸出が</a:t>
                      </a:r>
                      <a:r>
                        <a:rPr kumimoji="1" lang="en-US" altLang="ja-JP" sz="1000">
                          <a:solidFill>
                            <a:sysClr val="windowText" lastClr="000000"/>
                          </a:solidFill>
                        </a:rPr>
                        <a:t>1985</a:t>
                      </a:r>
                      <a:r>
                        <a:rPr kumimoji="1" lang="ja-JP" altLang="en-US" sz="1000">
                          <a:solidFill>
                            <a:sysClr val="windowText" lastClr="000000"/>
                          </a:solidFill>
                        </a:rPr>
                        <a:t>年頃まで増加傾向にあり、「電子立国」とも称されていました。</a:t>
                      </a:r>
                      <a:r>
                        <a:rPr kumimoji="1" lang="en-US" altLang="ja-JP" sz="1000">
                          <a:solidFill>
                            <a:sysClr val="windowText" lastClr="000000"/>
                          </a:solidFill>
                        </a:rPr>
                        <a:t>2000</a:t>
                      </a:r>
                      <a:r>
                        <a:rPr kumimoji="1" lang="ja-JP" altLang="en-US" sz="1000">
                          <a:solidFill>
                            <a:sysClr val="windowText" lastClr="000000"/>
                          </a:solidFill>
                        </a:rPr>
                        <a:t>年代に入ってからは、</a:t>
                      </a:r>
                      <a:r>
                        <a:rPr kumimoji="1" lang="en-US" altLang="ja-JP" sz="1000">
                          <a:solidFill>
                            <a:sysClr val="windowText" lastClr="000000"/>
                          </a:solidFill>
                        </a:rPr>
                        <a:t>ICT</a:t>
                      </a:r>
                      <a:r>
                        <a:rPr kumimoji="1" lang="ja-JP" altLang="en-US" sz="1000">
                          <a:solidFill>
                            <a:sysClr val="windowText" lastClr="000000"/>
                          </a:solidFill>
                        </a:rPr>
                        <a:t>関連製造業の生産額が減少傾向に転じ、</a:t>
                      </a:r>
                      <a:r>
                        <a:rPr kumimoji="1" lang="en-US" altLang="ja-JP" sz="1000">
                          <a:solidFill>
                            <a:sysClr val="windowText" lastClr="000000"/>
                          </a:solidFill>
                        </a:rPr>
                        <a:t>2000</a:t>
                      </a:r>
                      <a:r>
                        <a:rPr kumimoji="1" lang="ja-JP" altLang="en-US" sz="1000">
                          <a:solidFill>
                            <a:sysClr val="windowText" lastClr="000000"/>
                          </a:solidFill>
                        </a:rPr>
                        <a:t>年代後半には輸出額も減少傾向にありますが、それ以前の成功体験により、抜本的な変革を行うよりも、個別最適による業務改善が中心となり、デジタル社会の到来に対応できていないと言われています。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5027319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a:solidFill>
                            <a:schemeClr val="bg1"/>
                          </a:solidFill>
                          <a:latin typeface="+mn-ea"/>
                          <a:ea typeface="+mn-ea"/>
                        </a:rPr>
                        <a:t>5. </a:t>
                      </a:r>
                      <a:r>
                        <a:rPr lang="ja-JP" altLang="en-US" sz="1200" b="1">
                          <a:solidFill>
                            <a:schemeClr val="bg1"/>
                          </a:solidFill>
                          <a:latin typeface="+mn-ea"/>
                          <a:ea typeface="+mn-ea"/>
                        </a:rPr>
                        <a:t>デジタル化への不安感・抵抗感</a:t>
                      </a:r>
                      <a:endParaRPr kumimoji="1" lang="ja-JP" altLang="en-US" sz="120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188150100"/>
                  </a:ext>
                </a:extLst>
              </a:tr>
              <a:tr h="0">
                <a:tc>
                  <a:txBody>
                    <a:bodyPr/>
                    <a:lstStyle/>
                    <a:p>
                      <a:r>
                        <a:rPr kumimoji="1" lang="ja-JP" altLang="en-US" sz="1000">
                          <a:solidFill>
                            <a:sysClr val="windowText" lastClr="000000"/>
                          </a:solidFill>
                        </a:rPr>
                        <a:t>　デジタル化が進んでいない理由として最も多く挙げられたのが「情報セキュリティやプライバシー漏えいへの不安があるから」（</a:t>
                      </a:r>
                      <a:r>
                        <a:rPr kumimoji="1" lang="en-US" altLang="ja-JP" sz="1000">
                          <a:solidFill>
                            <a:sysClr val="windowText" lastClr="000000"/>
                          </a:solidFill>
                        </a:rPr>
                        <a:t>52.2%</a:t>
                      </a:r>
                      <a:r>
                        <a:rPr kumimoji="1" lang="ja-JP" altLang="en-US" sz="1000">
                          <a:solidFill>
                            <a:sysClr val="windowText" lastClr="000000"/>
                          </a:solidFill>
                        </a:rPr>
                        <a:t>）でした。また、パーソナルデータの企業などによる不適切な利用、インターネット上に流布する偽情報への対応、慣れないデジタル操作などへの習熟など、様々な要因により、デジタル化に対する不安感・抵抗感が生じる場合があると考えられ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0297331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a:solidFill>
                            <a:schemeClr val="bg1"/>
                          </a:solidFill>
                          <a:latin typeface="+mn-ea"/>
                          <a:ea typeface="+mn-ea"/>
                        </a:rPr>
                        <a:t>6.</a:t>
                      </a:r>
                      <a:r>
                        <a:rPr kumimoji="1" lang="ja-JP" altLang="en-US" sz="1200" b="1">
                          <a:solidFill>
                            <a:schemeClr val="bg1"/>
                          </a:solidFill>
                          <a:latin typeface="+mn-ea"/>
                          <a:ea typeface="+mn-ea"/>
                        </a:rPr>
                        <a:t> </a:t>
                      </a:r>
                      <a:r>
                        <a:rPr lang="ja-JP" altLang="en-US" sz="1200" b="1">
                          <a:solidFill>
                            <a:schemeClr val="bg1"/>
                          </a:solidFill>
                          <a:latin typeface="+mn-ea"/>
                          <a:ea typeface="+mn-ea"/>
                        </a:rPr>
                        <a:t>デジタルリテラシーが十分ではない</a:t>
                      </a:r>
                      <a:endParaRPr kumimoji="1" lang="ja-JP" altLang="en-US" sz="120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817022550"/>
                  </a:ext>
                </a:extLst>
              </a:tr>
              <a:tr h="0">
                <a:tc>
                  <a:txBody>
                    <a:bodyPr/>
                    <a:lstStyle/>
                    <a:p>
                      <a:r>
                        <a:rPr kumimoji="1" lang="ja-JP" altLang="en-US" sz="1000" dirty="0">
                          <a:solidFill>
                            <a:sysClr val="windowText" lastClr="000000"/>
                          </a:solidFill>
                        </a:rPr>
                        <a:t>　デジタル化が進んでいない理由として</a:t>
                      </a:r>
                      <a:r>
                        <a:rPr kumimoji="1" lang="en-US" altLang="ja-JP" sz="1000" dirty="0">
                          <a:solidFill>
                            <a:sysClr val="windowText" lastClr="000000"/>
                          </a:solidFill>
                        </a:rPr>
                        <a:t>2</a:t>
                      </a:r>
                      <a:r>
                        <a:rPr kumimoji="1" lang="ja-JP" altLang="en-US" sz="1000" dirty="0">
                          <a:solidFill>
                            <a:sysClr val="windowText" lastClr="000000"/>
                          </a:solidFill>
                        </a:rPr>
                        <a:t>番目に多く挙げられたのが「利用する人のリテラシーが不足しているから」（</a:t>
                      </a:r>
                      <a:r>
                        <a:rPr kumimoji="1" lang="en-US" altLang="ja-JP" sz="1000" dirty="0">
                          <a:solidFill>
                            <a:sysClr val="windowText" lastClr="000000"/>
                          </a:solidFill>
                        </a:rPr>
                        <a:t>44.2%</a:t>
                      </a:r>
                      <a:r>
                        <a:rPr kumimoji="1" lang="ja-JP" altLang="en-US" sz="1000" dirty="0">
                          <a:solidFill>
                            <a:sysClr val="windowText" lastClr="000000"/>
                          </a:solidFill>
                        </a:rPr>
                        <a:t>）でした。このようにデジタルリテラシーが十分ではないと考えられることから、デジタル化推進に対して消極的になる場合があると考えられます。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332980536"/>
                  </a:ext>
                </a:extLst>
              </a:tr>
            </a:tbl>
          </a:graphicData>
        </a:graphic>
      </p:graphicFrame>
      <p:sp>
        <p:nvSpPr>
          <p:cNvPr id="8" name="テキスト ボックス 7">
            <a:extLst>
              <a:ext uri="{FF2B5EF4-FFF2-40B4-BE49-F238E27FC236}">
                <a16:creationId xmlns:a16="http://schemas.microsoft.com/office/drawing/2014/main" id="{259E559A-124D-FAEA-225C-B64BB14B6ECB}"/>
              </a:ext>
            </a:extLst>
          </p:cNvPr>
          <p:cNvSpPr txBox="1"/>
          <p:nvPr/>
        </p:nvSpPr>
        <p:spPr>
          <a:xfrm>
            <a:off x="1326379" y="9070594"/>
            <a:ext cx="4197737"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総務省「情報通信白書令和３年版</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プレースホルダー 2">
            <a:extLst>
              <a:ext uri="{FF2B5EF4-FFF2-40B4-BE49-F238E27FC236}">
                <a16:creationId xmlns:a16="http://schemas.microsoft.com/office/drawing/2014/main" id="{9B797B69-81C3-8035-54F5-0E0A6115355A}"/>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4</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企業経営で重要となる</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IT</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投資と投資としてのサイバーセキュリティ対策</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4-1.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これからの企業経営で必要な観点：社会の動向</a:t>
            </a:r>
          </a:p>
        </p:txBody>
      </p:sp>
      <p:sp>
        <p:nvSpPr>
          <p:cNvPr id="9" name="テキスト プレースホルダー 4">
            <a:extLst>
              <a:ext uri="{FF2B5EF4-FFF2-40B4-BE49-F238E27FC236}">
                <a16:creationId xmlns:a16="http://schemas.microsoft.com/office/drawing/2014/main" id="{2E707223-A437-3EC7-44AB-E6CC777D3D89}"/>
              </a:ext>
            </a:extLst>
          </p:cNvPr>
          <p:cNvSpPr txBox="1">
            <a:spLocks/>
          </p:cNvSpPr>
          <p:nvPr/>
        </p:nvSpPr>
        <p:spPr>
          <a:xfrm>
            <a:off x="1123949" y="1457325"/>
            <a:ext cx="5343111"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4-1-2. IT</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活用における課題</a:t>
            </a:r>
          </a:p>
        </p:txBody>
      </p:sp>
      <p:sp>
        <p:nvSpPr>
          <p:cNvPr id="10" name="スライド番号プレースホルダー 1">
            <a:extLst>
              <a:ext uri="{FF2B5EF4-FFF2-40B4-BE49-F238E27FC236}">
                <a16:creationId xmlns:a16="http://schemas.microsoft.com/office/drawing/2014/main" id="{16C2B656-9534-5DEC-9158-67ECF06C5D54}"/>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7" name="表 7">
            <a:extLst>
              <a:ext uri="{FF2B5EF4-FFF2-40B4-BE49-F238E27FC236}">
                <a16:creationId xmlns:a16="http://schemas.microsoft.com/office/drawing/2014/main" id="{8901599B-F454-1E1C-CBF6-F5911B3997F1}"/>
              </a:ext>
            </a:extLst>
          </p:cNvPr>
          <p:cNvGraphicFramePr>
            <a:graphicFrameLocks noGrp="1"/>
          </p:cNvGraphicFramePr>
          <p:nvPr/>
        </p:nvGraphicFramePr>
        <p:xfrm>
          <a:off x="619048" y="1983742"/>
          <a:ext cx="5656237" cy="731520"/>
        </p:xfrm>
        <a:graphic>
          <a:graphicData uri="http://schemas.openxmlformats.org/drawingml/2006/table">
            <a:tbl>
              <a:tblPr firstRow="1" bandRow="1">
                <a:tableStyleId>{5C22544A-7EE6-4342-B048-85BDC9FD1C3A}</a:tableStyleId>
              </a:tblPr>
              <a:tblGrid>
                <a:gridCol w="5656237">
                  <a:extLst>
                    <a:ext uri="{9D8B030D-6E8A-4147-A177-3AD203B41FA5}">
                      <a16:colId xmlns:a16="http://schemas.microsoft.com/office/drawing/2014/main" val="2002786144"/>
                    </a:ext>
                  </a:extLst>
                </a:gridCol>
              </a:tblGrid>
              <a:tr h="577562">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050" b="0" i="0" u="none" strike="noStrike" kern="1200">
                          <a:solidFill>
                            <a:schemeClr val="tx1"/>
                          </a:solidFill>
                          <a:effectLst/>
                          <a:latin typeface="+mn-ea"/>
                          <a:ea typeface="+mn-ea"/>
                        </a:rPr>
                        <a:t>　我が国のデジタル化について、デジタルインフラ整備などの一部については世界的に見ても進んでいるものの、全体としては大幅に後れていると言えます。様々な理由が複雑に絡み合い、我が国のデジタル化の後れが生じていると考えられます。</a:t>
                      </a:r>
                      <a:r>
                        <a:rPr kumimoji="1" lang="en-US" altLang="ja-JP" sz="800" b="0" i="0" u="none" strike="noStrike" kern="1200" baseline="-25000">
                          <a:solidFill>
                            <a:schemeClr val="tx1"/>
                          </a:solidFill>
                          <a:effectLst/>
                          <a:latin typeface="+mn-ea"/>
                          <a:ea typeface="+mn-ea"/>
                        </a:rPr>
                        <a:t>[9]</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050" b="0" i="0" u="none" strike="noStrike" kern="1200">
                          <a:solidFill>
                            <a:schemeClr val="tx1"/>
                          </a:solidFill>
                          <a:effectLst/>
                          <a:latin typeface="+mn-ea"/>
                          <a:ea typeface="+mn-ea"/>
                        </a:rPr>
                        <a:t>ここでは日本社会がデジタル化で後れを取った理由についてみていきます。</a:t>
                      </a:r>
                      <a:endParaRPr kumimoji="1" lang="en-US" altLang="ja-JP" sz="1050" b="0" i="0" u="none" strike="noStrike" kern="1200">
                        <a:solidFill>
                          <a:schemeClr val="tx1"/>
                        </a:solidFill>
                        <a:effectLst/>
                        <a:latin typeface="+mn-ea"/>
                        <a:ea typeface="+mn-ea"/>
                      </a:endParaRPr>
                    </a:p>
                  </a:txBody>
                  <a:tcPr>
                    <a:noFill/>
                  </a:tcPr>
                </a:tc>
                <a:extLst>
                  <a:ext uri="{0D108BD9-81ED-4DB2-BD59-A6C34878D82A}">
                    <a16:rowId xmlns:a16="http://schemas.microsoft.com/office/drawing/2014/main" val="955731625"/>
                  </a:ext>
                </a:extLst>
              </a:tr>
            </a:tbl>
          </a:graphicData>
        </a:graphic>
      </p:graphicFrame>
      <p:sp>
        <p:nvSpPr>
          <p:cNvPr id="5" name="テキスト ボックス 4">
            <a:extLst>
              <a:ext uri="{FF2B5EF4-FFF2-40B4-BE49-F238E27FC236}">
                <a16:creationId xmlns:a16="http://schemas.microsoft.com/office/drawing/2014/main" id="{2F6B47ED-83C1-21EC-7AF3-8E26169D3649}"/>
              </a:ext>
            </a:extLst>
          </p:cNvPr>
          <p:cNvSpPr txBox="1"/>
          <p:nvPr/>
        </p:nvSpPr>
        <p:spPr>
          <a:xfrm>
            <a:off x="579528" y="9261354"/>
            <a:ext cx="5691438" cy="18466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[9]:</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総務省</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情報通信白書令和３年版</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rPr>
              <a:t>https://www.soumu.go.jp/johotsusintokei/whitepaper/ja/r03/pdf/01honpen.pdf</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(2023-07-25).</a:t>
            </a:r>
            <a:endPar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Tree>
    <p:extLst>
      <p:ext uri="{BB962C8B-B14F-4D97-AF65-F5344CB8AC3E}">
        <p14:creationId xmlns:p14="http://schemas.microsoft.com/office/powerpoint/2010/main" val="99617910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表 7">
            <a:extLst>
              <a:ext uri="{FF2B5EF4-FFF2-40B4-BE49-F238E27FC236}">
                <a16:creationId xmlns:a16="http://schemas.microsoft.com/office/drawing/2014/main" id="{D13D19C6-6A6A-022C-013B-25C85E322B91}"/>
              </a:ext>
            </a:extLst>
          </p:cNvPr>
          <p:cNvGraphicFramePr>
            <a:graphicFrameLocks noGrp="1"/>
          </p:cNvGraphicFramePr>
          <p:nvPr/>
        </p:nvGraphicFramePr>
        <p:xfrm>
          <a:off x="626552" y="2523373"/>
          <a:ext cx="5619904" cy="899160"/>
        </p:xfrm>
        <a:graphic>
          <a:graphicData uri="http://schemas.openxmlformats.org/drawingml/2006/table">
            <a:tbl>
              <a:tblPr firstRow="1" bandRow="1">
                <a:tableStyleId>{5C22544A-7EE6-4342-B048-85BDC9FD1C3A}</a:tableStyleId>
              </a:tblPr>
              <a:tblGrid>
                <a:gridCol w="5619904">
                  <a:extLst>
                    <a:ext uri="{9D8B030D-6E8A-4147-A177-3AD203B41FA5}">
                      <a16:colId xmlns:a16="http://schemas.microsoft.com/office/drawing/2014/main" val="2667492065"/>
                    </a:ext>
                  </a:extLst>
                </a:gridCol>
              </a:tblGrid>
              <a:tr h="18111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1">
                          <a:solidFill>
                            <a:schemeClr val="bg1"/>
                          </a:solidFill>
                          <a:latin typeface="+mn-ea"/>
                          <a:ea typeface="+mn-ea"/>
                        </a:rPr>
                        <a:t>1.</a:t>
                      </a:r>
                      <a:r>
                        <a:rPr lang="en-US" altLang="ja-JP" sz="1100" b="1">
                          <a:solidFill>
                            <a:schemeClr val="bg1"/>
                          </a:solidFill>
                          <a:latin typeface="+mn-ea"/>
                          <a:ea typeface="+mn-ea"/>
                        </a:rPr>
                        <a:t> DX</a:t>
                      </a:r>
                      <a:r>
                        <a:rPr lang="ja-JP" altLang="en-US" sz="1100" b="1">
                          <a:solidFill>
                            <a:schemeClr val="bg1"/>
                          </a:solidFill>
                          <a:latin typeface="+mn-ea"/>
                          <a:ea typeface="+mn-ea"/>
                        </a:rPr>
                        <a:t>の取組状況</a:t>
                      </a:r>
                      <a:endParaRPr kumimoji="1" lang="ja-JP" altLang="en-US" sz="110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16359162"/>
                  </a:ext>
                </a:extLst>
              </a:tr>
              <a:tr h="563480">
                <a:tc>
                  <a:txBody>
                    <a:bodyPr/>
                    <a:lstStyle/>
                    <a:p>
                      <a:r>
                        <a:rPr kumimoji="1" lang="ja-JP" altLang="en-US" sz="900">
                          <a:solidFill>
                            <a:sysClr val="windowText" lastClr="000000"/>
                          </a:solidFill>
                        </a:rPr>
                        <a:t>　日本で</a:t>
                      </a:r>
                      <a:r>
                        <a:rPr kumimoji="1" lang="en-US" altLang="ja-JP" sz="900">
                          <a:solidFill>
                            <a:sysClr val="windowText" lastClr="000000"/>
                          </a:solidFill>
                        </a:rPr>
                        <a:t>DX</a:t>
                      </a:r>
                      <a:r>
                        <a:rPr kumimoji="1" lang="ja-JP" altLang="en-US" sz="900">
                          <a:solidFill>
                            <a:sysClr val="windowText" lastClr="000000"/>
                          </a:solidFill>
                        </a:rPr>
                        <a:t>に取組んでいる企業の割合は</a:t>
                      </a:r>
                      <a:r>
                        <a:rPr kumimoji="1" lang="en-US" altLang="ja-JP" sz="900">
                          <a:solidFill>
                            <a:sysClr val="windowText" lastClr="000000"/>
                          </a:solidFill>
                        </a:rPr>
                        <a:t>2021</a:t>
                      </a:r>
                      <a:r>
                        <a:rPr kumimoji="1" lang="ja-JP" altLang="en-US" sz="900">
                          <a:solidFill>
                            <a:sysClr val="windowText" lastClr="000000"/>
                          </a:solidFill>
                        </a:rPr>
                        <a:t>年度調査の</a:t>
                      </a:r>
                      <a:r>
                        <a:rPr kumimoji="1" lang="en-US" altLang="ja-JP" sz="900">
                          <a:solidFill>
                            <a:sysClr val="windowText" lastClr="000000"/>
                          </a:solidFill>
                        </a:rPr>
                        <a:t>55.8%</a:t>
                      </a:r>
                      <a:r>
                        <a:rPr kumimoji="1" lang="ja-JP" altLang="en-US" sz="900">
                          <a:solidFill>
                            <a:sysClr val="windowText" lastClr="000000"/>
                          </a:solidFill>
                        </a:rPr>
                        <a:t>から</a:t>
                      </a:r>
                      <a:r>
                        <a:rPr kumimoji="1" lang="en-US" altLang="ja-JP" sz="900">
                          <a:solidFill>
                            <a:sysClr val="windowText" lastClr="000000"/>
                          </a:solidFill>
                        </a:rPr>
                        <a:t>2022</a:t>
                      </a:r>
                      <a:r>
                        <a:rPr kumimoji="1" lang="ja-JP" altLang="en-US" sz="900">
                          <a:solidFill>
                            <a:sysClr val="windowText" lastClr="000000"/>
                          </a:solidFill>
                        </a:rPr>
                        <a:t>年度調査では</a:t>
                      </a:r>
                      <a:r>
                        <a:rPr kumimoji="1" lang="en-US" altLang="ja-JP" sz="900">
                          <a:solidFill>
                            <a:sysClr val="windowText" lastClr="000000"/>
                          </a:solidFill>
                        </a:rPr>
                        <a:t>69.3%</a:t>
                      </a:r>
                      <a:r>
                        <a:rPr kumimoji="1" lang="ja-JP" altLang="en-US" sz="900">
                          <a:solidFill>
                            <a:sysClr val="windowText" lastClr="000000"/>
                          </a:solidFill>
                        </a:rPr>
                        <a:t>に増加、</a:t>
                      </a:r>
                      <a:r>
                        <a:rPr kumimoji="1" lang="en-US" altLang="ja-JP" sz="900">
                          <a:solidFill>
                            <a:sysClr val="windowText" lastClr="000000"/>
                          </a:solidFill>
                        </a:rPr>
                        <a:t>2022</a:t>
                      </a:r>
                      <a:r>
                        <a:rPr kumimoji="1" lang="ja-JP" altLang="en-US" sz="900">
                          <a:solidFill>
                            <a:sysClr val="windowText" lastClr="000000"/>
                          </a:solidFill>
                        </a:rPr>
                        <a:t>年度調査の米国の</a:t>
                      </a:r>
                      <a:r>
                        <a:rPr kumimoji="1" lang="en-US" altLang="ja-JP" sz="900">
                          <a:solidFill>
                            <a:sysClr val="windowText" lastClr="000000"/>
                          </a:solidFill>
                        </a:rPr>
                        <a:t>77.9%</a:t>
                      </a:r>
                      <a:r>
                        <a:rPr kumimoji="1" lang="ja-JP" altLang="en-US" sz="900">
                          <a:solidFill>
                            <a:sysClr val="windowText" lastClr="000000"/>
                          </a:solidFill>
                        </a:rPr>
                        <a:t>に近づいており、この</a:t>
                      </a:r>
                      <a:r>
                        <a:rPr kumimoji="1" lang="en-US" altLang="ja-JP" sz="900">
                          <a:solidFill>
                            <a:sysClr val="windowText" lastClr="000000"/>
                          </a:solidFill>
                        </a:rPr>
                        <a:t>1</a:t>
                      </a:r>
                      <a:r>
                        <a:rPr kumimoji="1" lang="ja-JP" altLang="en-US" sz="900">
                          <a:solidFill>
                            <a:sysClr val="windowText" lastClr="000000"/>
                          </a:solidFill>
                        </a:rPr>
                        <a:t>年で</a:t>
                      </a:r>
                      <a:r>
                        <a:rPr kumimoji="1" lang="en-US" altLang="ja-JP" sz="900">
                          <a:solidFill>
                            <a:sysClr val="windowText" lastClr="000000"/>
                          </a:solidFill>
                        </a:rPr>
                        <a:t>DX</a:t>
                      </a:r>
                      <a:r>
                        <a:rPr kumimoji="1" lang="ja-JP" altLang="en-US" sz="900">
                          <a:solidFill>
                            <a:sysClr val="windowText" lastClr="000000"/>
                          </a:solidFill>
                        </a:rPr>
                        <a:t>に取組む企業の割合は増加しています。ただし、全社戦略に基づいて取組んでいる割合は米国が</a:t>
                      </a:r>
                      <a:r>
                        <a:rPr kumimoji="1" lang="en-US" altLang="ja-JP" sz="900">
                          <a:solidFill>
                            <a:sysClr val="windowText" lastClr="000000"/>
                          </a:solidFill>
                        </a:rPr>
                        <a:t>68.1%</a:t>
                      </a:r>
                      <a:r>
                        <a:rPr kumimoji="1" lang="ja-JP" altLang="en-US" sz="900">
                          <a:solidFill>
                            <a:sysClr val="windowText" lastClr="000000"/>
                          </a:solidFill>
                        </a:rPr>
                        <a:t>に対して日本が</a:t>
                      </a:r>
                      <a:r>
                        <a:rPr kumimoji="1" lang="en-US" altLang="ja-JP" sz="900">
                          <a:solidFill>
                            <a:sysClr val="windowText" lastClr="000000"/>
                          </a:solidFill>
                        </a:rPr>
                        <a:t>54.2%</a:t>
                      </a:r>
                      <a:r>
                        <a:rPr kumimoji="1" lang="ja-JP" altLang="en-US" sz="900">
                          <a:solidFill>
                            <a:sysClr val="windowText" lastClr="000000"/>
                          </a:solidFill>
                        </a:rPr>
                        <a:t>となっており、全社横断での組織的な取組として、さらに進めていく必要があります。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88333520"/>
                  </a:ext>
                </a:extLst>
              </a:tr>
            </a:tbl>
          </a:graphicData>
        </a:graphic>
      </p:graphicFrame>
      <p:graphicFrame>
        <p:nvGraphicFramePr>
          <p:cNvPr id="16" name="表 7">
            <a:extLst>
              <a:ext uri="{FF2B5EF4-FFF2-40B4-BE49-F238E27FC236}">
                <a16:creationId xmlns:a16="http://schemas.microsoft.com/office/drawing/2014/main" id="{EE8D7DEA-5E45-1E78-8CEF-2104CE957482}"/>
              </a:ext>
            </a:extLst>
          </p:cNvPr>
          <p:cNvGraphicFramePr>
            <a:graphicFrameLocks noGrp="1"/>
          </p:cNvGraphicFramePr>
          <p:nvPr/>
        </p:nvGraphicFramePr>
        <p:xfrm>
          <a:off x="619048" y="6082336"/>
          <a:ext cx="5627407" cy="785694"/>
        </p:xfrm>
        <a:graphic>
          <a:graphicData uri="http://schemas.openxmlformats.org/drawingml/2006/table">
            <a:tbl>
              <a:tblPr firstRow="1" bandRow="1">
                <a:tableStyleId>{5C22544A-7EE6-4342-B048-85BDC9FD1C3A}</a:tableStyleId>
              </a:tblPr>
              <a:tblGrid>
                <a:gridCol w="5627407">
                  <a:extLst>
                    <a:ext uri="{9D8B030D-6E8A-4147-A177-3AD203B41FA5}">
                      <a16:colId xmlns:a16="http://schemas.microsoft.com/office/drawing/2014/main" val="2667492065"/>
                    </a:ext>
                  </a:extLst>
                </a:gridCol>
              </a:tblGrid>
              <a:tr h="1888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1">
                          <a:solidFill>
                            <a:schemeClr val="bg1"/>
                          </a:solidFill>
                          <a:latin typeface="+mn-ea"/>
                          <a:ea typeface="+mn-ea"/>
                        </a:rPr>
                        <a:t>2.</a:t>
                      </a:r>
                      <a:r>
                        <a:rPr lang="en-US" altLang="ja-JP" sz="1100" b="1">
                          <a:solidFill>
                            <a:schemeClr val="bg1"/>
                          </a:solidFill>
                          <a:latin typeface="+mn-ea"/>
                          <a:ea typeface="+mn-ea"/>
                        </a:rPr>
                        <a:t> DX</a:t>
                      </a:r>
                      <a:r>
                        <a:rPr lang="ja-JP" altLang="en-US" sz="1100" b="1">
                          <a:solidFill>
                            <a:schemeClr val="bg1"/>
                          </a:solidFill>
                          <a:latin typeface="+mn-ea"/>
                          <a:ea typeface="+mn-ea"/>
                        </a:rPr>
                        <a:t>の取組の成果</a:t>
                      </a:r>
                      <a:endParaRPr kumimoji="1" lang="ja-JP" altLang="en-US" sz="1100" b="1">
                        <a:solidFill>
                          <a:schemeClr val="bg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16359162"/>
                  </a:ext>
                </a:extLst>
              </a:tr>
              <a:tr h="526614">
                <a:tc>
                  <a:txBody>
                    <a:bodyPr/>
                    <a:lstStyle/>
                    <a:p>
                      <a:r>
                        <a:rPr kumimoji="1" lang="ja-JP" altLang="en-US" sz="900">
                          <a:solidFill>
                            <a:sysClr val="windowText" lastClr="000000"/>
                          </a:solidFill>
                        </a:rPr>
                        <a:t>　</a:t>
                      </a:r>
                      <a:r>
                        <a:rPr kumimoji="1" lang="en-US" altLang="ja-JP" sz="900">
                          <a:solidFill>
                            <a:sysClr val="windowText" lastClr="000000"/>
                          </a:solidFill>
                        </a:rPr>
                        <a:t>DX</a:t>
                      </a:r>
                      <a:r>
                        <a:rPr kumimoji="1" lang="ja-JP" altLang="en-US" sz="900">
                          <a:solidFill>
                            <a:sysClr val="windowText" lastClr="000000"/>
                          </a:solidFill>
                        </a:rPr>
                        <a:t>の取組において、日本で「成果が出ている」の企業の割合は</a:t>
                      </a:r>
                      <a:r>
                        <a:rPr kumimoji="1" lang="en-US" altLang="ja-JP" sz="900">
                          <a:solidFill>
                            <a:sysClr val="windowText" lastClr="000000"/>
                          </a:solidFill>
                        </a:rPr>
                        <a:t>2021</a:t>
                      </a:r>
                      <a:r>
                        <a:rPr kumimoji="1" lang="ja-JP" altLang="en-US" sz="900">
                          <a:solidFill>
                            <a:sysClr val="windowText" lastClr="000000"/>
                          </a:solidFill>
                        </a:rPr>
                        <a:t>年度調査の</a:t>
                      </a:r>
                      <a:r>
                        <a:rPr kumimoji="1" lang="en-US" altLang="ja-JP" sz="900">
                          <a:solidFill>
                            <a:sysClr val="windowText" lastClr="000000"/>
                          </a:solidFill>
                        </a:rPr>
                        <a:t>49.5%</a:t>
                      </a:r>
                      <a:r>
                        <a:rPr kumimoji="1" lang="ja-JP" altLang="en-US" sz="900">
                          <a:solidFill>
                            <a:sysClr val="windowText" lastClr="000000"/>
                          </a:solidFill>
                        </a:rPr>
                        <a:t>から</a:t>
                      </a:r>
                      <a:r>
                        <a:rPr kumimoji="1" lang="en-US" altLang="ja-JP" sz="900">
                          <a:solidFill>
                            <a:sysClr val="windowText" lastClr="000000"/>
                          </a:solidFill>
                        </a:rPr>
                        <a:t>2022</a:t>
                      </a:r>
                      <a:r>
                        <a:rPr kumimoji="1" lang="ja-JP" altLang="en-US" sz="900">
                          <a:solidFill>
                            <a:sysClr val="windowText" lastClr="000000"/>
                          </a:solidFill>
                        </a:rPr>
                        <a:t>年度調査は</a:t>
                      </a:r>
                      <a:r>
                        <a:rPr kumimoji="1" lang="en-US" altLang="ja-JP" sz="900">
                          <a:solidFill>
                            <a:sysClr val="windowText" lastClr="000000"/>
                          </a:solidFill>
                        </a:rPr>
                        <a:t>58.0%</a:t>
                      </a:r>
                      <a:r>
                        <a:rPr kumimoji="1" lang="ja-JP" altLang="en-US" sz="900">
                          <a:solidFill>
                            <a:sysClr val="windowText" lastClr="000000"/>
                          </a:solidFill>
                        </a:rPr>
                        <a:t>に増加しました。一方、米国は</a:t>
                      </a:r>
                      <a:r>
                        <a:rPr kumimoji="1" lang="en-US" altLang="ja-JP" sz="900">
                          <a:solidFill>
                            <a:sysClr val="windowText" lastClr="000000"/>
                          </a:solidFill>
                        </a:rPr>
                        <a:t>89.0%</a:t>
                      </a:r>
                      <a:r>
                        <a:rPr kumimoji="1" lang="ja-JP" altLang="en-US" sz="900">
                          <a:solidFill>
                            <a:sysClr val="windowText" lastClr="000000"/>
                          </a:solidFill>
                        </a:rPr>
                        <a:t>が「成果が出ている」となっており、日本で</a:t>
                      </a:r>
                      <a:r>
                        <a:rPr kumimoji="1" lang="en-US" altLang="ja-JP" sz="900">
                          <a:solidFill>
                            <a:sysClr val="windowText" lastClr="000000"/>
                          </a:solidFill>
                        </a:rPr>
                        <a:t>DX</a:t>
                      </a:r>
                      <a:r>
                        <a:rPr kumimoji="1" lang="ja-JP" altLang="en-US" sz="900">
                          <a:solidFill>
                            <a:sysClr val="windowText" lastClr="000000"/>
                          </a:solidFill>
                        </a:rPr>
                        <a:t>へ取組む企業の割合は増加しているものの、成果の創出において日米差は依然として大きいです。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88333520"/>
                  </a:ext>
                </a:extLst>
              </a:tr>
            </a:tbl>
          </a:graphicData>
        </a:graphic>
      </p:graphicFrame>
      <p:graphicFrame>
        <p:nvGraphicFramePr>
          <p:cNvPr id="22" name="グラフ 21">
            <a:extLst>
              <a:ext uri="{FF2B5EF4-FFF2-40B4-BE49-F238E27FC236}">
                <a16:creationId xmlns:a16="http://schemas.microsoft.com/office/drawing/2014/main" id="{61A90435-35E5-A9C0-5D13-FD389246C7C9}"/>
              </a:ext>
            </a:extLst>
          </p:cNvPr>
          <p:cNvGraphicFramePr/>
          <p:nvPr/>
        </p:nvGraphicFramePr>
        <p:xfrm>
          <a:off x="626552" y="3427772"/>
          <a:ext cx="5604896" cy="91405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5" name="グラフ 24">
            <a:extLst>
              <a:ext uri="{FF2B5EF4-FFF2-40B4-BE49-F238E27FC236}">
                <a16:creationId xmlns:a16="http://schemas.microsoft.com/office/drawing/2014/main" id="{E5EB3226-580B-F87C-27B9-E6E813AA700C}"/>
              </a:ext>
            </a:extLst>
          </p:cNvPr>
          <p:cNvGraphicFramePr/>
          <p:nvPr/>
        </p:nvGraphicFramePr>
        <p:xfrm>
          <a:off x="622800" y="6748327"/>
          <a:ext cx="5612400" cy="1005840"/>
        </p:xfrm>
        <a:graphic>
          <a:graphicData uri="http://schemas.openxmlformats.org/drawingml/2006/chart">
            <c:chart xmlns:c="http://schemas.openxmlformats.org/drawingml/2006/chart" xmlns:r="http://schemas.openxmlformats.org/officeDocument/2006/relationships" r:id="rId3"/>
          </a:graphicData>
        </a:graphic>
      </p:graphicFrame>
      <p:sp>
        <p:nvSpPr>
          <p:cNvPr id="4" name="テキスト プレースホルダー 2">
            <a:extLst>
              <a:ext uri="{FF2B5EF4-FFF2-40B4-BE49-F238E27FC236}">
                <a16:creationId xmlns:a16="http://schemas.microsoft.com/office/drawing/2014/main" id="{6E6B4C51-3C84-50AB-F493-AEB2083E34F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4</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企業経営で重要となる</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IT</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ction="ppaction://hlinksldjump"/>
              </a:rPr>
              <a:t>投資と投資としてのサイバーセキュリティ対策</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4-1.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これからの企業経営で必要な観点：社会の動向</a:t>
            </a:r>
          </a:p>
        </p:txBody>
      </p:sp>
      <p:sp>
        <p:nvSpPr>
          <p:cNvPr id="6" name="テキスト プレースホルダー 4">
            <a:extLst>
              <a:ext uri="{FF2B5EF4-FFF2-40B4-BE49-F238E27FC236}">
                <a16:creationId xmlns:a16="http://schemas.microsoft.com/office/drawing/2014/main" id="{DF8888E4-124D-CD0D-752F-DF219F87223B}"/>
              </a:ext>
            </a:extLst>
          </p:cNvPr>
          <p:cNvSpPr txBox="1">
            <a:spLocks/>
          </p:cNvSpPr>
          <p:nvPr/>
        </p:nvSpPr>
        <p:spPr>
          <a:xfrm>
            <a:off x="1123949" y="1457325"/>
            <a:ext cx="5343111"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4-1-2. IT</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活用における課題</a:t>
            </a:r>
          </a:p>
        </p:txBody>
      </p:sp>
      <p:graphicFrame>
        <p:nvGraphicFramePr>
          <p:cNvPr id="7" name="グラフ 6">
            <a:extLst>
              <a:ext uri="{FF2B5EF4-FFF2-40B4-BE49-F238E27FC236}">
                <a16:creationId xmlns:a16="http://schemas.microsoft.com/office/drawing/2014/main" id="{1AD3E803-838E-4F98-824D-ACD98B227F35}"/>
              </a:ext>
            </a:extLst>
          </p:cNvPr>
          <p:cNvGraphicFramePr/>
          <p:nvPr/>
        </p:nvGraphicFramePr>
        <p:xfrm>
          <a:off x="641560" y="7609645"/>
          <a:ext cx="5612400" cy="131267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グラフ 7">
            <a:extLst>
              <a:ext uri="{FF2B5EF4-FFF2-40B4-BE49-F238E27FC236}">
                <a16:creationId xmlns:a16="http://schemas.microsoft.com/office/drawing/2014/main" id="{E748E4EF-2CF6-61A2-79A5-D4DFDC769F6D}"/>
              </a:ext>
            </a:extLst>
          </p:cNvPr>
          <p:cNvGraphicFramePr/>
          <p:nvPr/>
        </p:nvGraphicFramePr>
        <p:xfrm>
          <a:off x="641560" y="4218633"/>
          <a:ext cx="5604896" cy="1652056"/>
        </p:xfrm>
        <a:graphic>
          <a:graphicData uri="http://schemas.openxmlformats.org/drawingml/2006/chart">
            <c:chart xmlns:c="http://schemas.openxmlformats.org/drawingml/2006/chart" xmlns:r="http://schemas.openxmlformats.org/officeDocument/2006/relationships" r:id="rId6"/>
          </a:graphicData>
        </a:graphic>
      </p:graphicFrame>
      <p:sp>
        <p:nvSpPr>
          <p:cNvPr id="13" name="テキスト ボックス 12">
            <a:extLst>
              <a:ext uri="{FF2B5EF4-FFF2-40B4-BE49-F238E27FC236}">
                <a16:creationId xmlns:a16="http://schemas.microsoft.com/office/drawing/2014/main" id="{6B93BC99-FCBB-031E-B538-1441244F18F1}"/>
              </a:ext>
            </a:extLst>
          </p:cNvPr>
          <p:cNvSpPr txBox="1"/>
          <p:nvPr/>
        </p:nvSpPr>
        <p:spPr>
          <a:xfrm>
            <a:off x="1962958" y="5676322"/>
            <a:ext cx="289758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19. DX</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の取組状況</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IPA</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DX</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白書</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2023</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p>
        </p:txBody>
      </p:sp>
      <p:sp>
        <p:nvSpPr>
          <p:cNvPr id="14" name="テキスト ボックス 13">
            <a:extLst>
              <a:ext uri="{FF2B5EF4-FFF2-40B4-BE49-F238E27FC236}">
                <a16:creationId xmlns:a16="http://schemas.microsoft.com/office/drawing/2014/main" id="{064AB102-6502-E527-43C3-33B6A84C54E0}"/>
              </a:ext>
            </a:extLst>
          </p:cNvPr>
          <p:cNvSpPr txBox="1"/>
          <p:nvPr/>
        </p:nvSpPr>
        <p:spPr>
          <a:xfrm>
            <a:off x="1995218" y="8792742"/>
            <a:ext cx="2897580" cy="240334"/>
          </a:xfrm>
          <a:prstGeom prst="rect">
            <a:avLst/>
          </a:prstGeom>
          <a:noFill/>
        </p:spPr>
        <p:txBody>
          <a:bodyPr wrap="square"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20. DX</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の取組の成果</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IPA</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DX</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白書</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2023</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p>
        </p:txBody>
      </p:sp>
      <p:sp>
        <p:nvSpPr>
          <p:cNvPr id="17" name="スライド番号プレースホルダー 1">
            <a:extLst>
              <a:ext uri="{FF2B5EF4-FFF2-40B4-BE49-F238E27FC236}">
                <a16:creationId xmlns:a16="http://schemas.microsoft.com/office/drawing/2014/main" id="{70E8BCC0-2B89-43FA-7643-A3B8F185E9F1}"/>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1" name="表 7">
            <a:extLst>
              <a:ext uri="{FF2B5EF4-FFF2-40B4-BE49-F238E27FC236}">
                <a16:creationId xmlns:a16="http://schemas.microsoft.com/office/drawing/2014/main" id="{79212914-2C80-048E-98D8-3E8EB346A76D}"/>
              </a:ext>
            </a:extLst>
          </p:cNvPr>
          <p:cNvGraphicFramePr>
            <a:graphicFrameLocks noGrp="1"/>
          </p:cNvGraphicFramePr>
          <p:nvPr/>
        </p:nvGraphicFramePr>
        <p:xfrm>
          <a:off x="590219" y="2019067"/>
          <a:ext cx="5656237" cy="499007"/>
        </p:xfrm>
        <a:graphic>
          <a:graphicData uri="http://schemas.openxmlformats.org/drawingml/2006/table">
            <a:tbl>
              <a:tblPr firstRow="1" bandRow="1">
                <a:tableStyleId>{5C22544A-7EE6-4342-B048-85BDC9FD1C3A}</a:tableStyleId>
              </a:tblPr>
              <a:tblGrid>
                <a:gridCol w="5656237">
                  <a:extLst>
                    <a:ext uri="{9D8B030D-6E8A-4147-A177-3AD203B41FA5}">
                      <a16:colId xmlns:a16="http://schemas.microsoft.com/office/drawing/2014/main" val="2002786144"/>
                    </a:ext>
                  </a:extLst>
                </a:gridCol>
              </a:tblGrid>
              <a:tr h="499007">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050" b="0" i="0" u="none" strike="noStrike" kern="1200">
                          <a:solidFill>
                            <a:schemeClr val="tx1"/>
                          </a:solidFill>
                          <a:effectLst/>
                          <a:latin typeface="+mn-ea"/>
                          <a:ea typeface="+mn-ea"/>
                        </a:rPr>
                        <a:t>　現在、日本において</a:t>
                      </a:r>
                      <a:r>
                        <a:rPr kumimoji="1" lang="en-US" altLang="ja-JP" sz="1050" b="0" i="0" u="none" strike="noStrike" kern="1200">
                          <a:solidFill>
                            <a:schemeClr val="tx1"/>
                          </a:solidFill>
                          <a:effectLst/>
                          <a:latin typeface="+mn-ea"/>
                          <a:ea typeface="+mn-ea"/>
                        </a:rPr>
                        <a:t>DX</a:t>
                      </a:r>
                      <a:r>
                        <a:rPr kumimoji="1" lang="ja-JP" altLang="en-US" sz="1050" b="0" i="0" u="none" strike="noStrike" kern="1200">
                          <a:solidFill>
                            <a:schemeClr val="tx1"/>
                          </a:solidFill>
                          <a:effectLst/>
                          <a:latin typeface="+mn-ea"/>
                          <a:ea typeface="+mn-ea"/>
                        </a:rPr>
                        <a:t>の取組状況がどのような状態かを確認するため、</a:t>
                      </a:r>
                      <a:r>
                        <a:rPr kumimoji="1" lang="en-US" altLang="ja-JP" sz="1050" b="0" i="0" u="none" strike="noStrike" kern="1200">
                          <a:solidFill>
                            <a:schemeClr val="tx1"/>
                          </a:solidFill>
                          <a:effectLst/>
                          <a:latin typeface="+mn-ea"/>
                          <a:ea typeface="+mn-ea"/>
                        </a:rPr>
                        <a:t>DX</a:t>
                      </a:r>
                      <a:r>
                        <a:rPr kumimoji="1" lang="ja-JP" altLang="en-US" sz="1050" b="0" i="0" u="none" strike="noStrike" kern="1200">
                          <a:solidFill>
                            <a:schemeClr val="tx1"/>
                          </a:solidFill>
                          <a:effectLst/>
                          <a:latin typeface="+mn-ea"/>
                          <a:ea typeface="+mn-ea"/>
                        </a:rPr>
                        <a:t>に取組む企業が多いとされる米国と比較します。</a:t>
                      </a:r>
                      <a:endParaRPr kumimoji="1" lang="en-US" altLang="ja-JP" sz="1050" b="0" i="0" u="none" strike="noStrike" kern="1200">
                        <a:solidFill>
                          <a:schemeClr val="tx1"/>
                        </a:solidFill>
                        <a:effectLst/>
                        <a:latin typeface="+mn-ea"/>
                        <a:ea typeface="+mn-ea"/>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955731625"/>
                  </a:ext>
                </a:extLst>
              </a:tr>
            </a:tbl>
          </a:graphicData>
        </a:graphic>
      </p:graphicFrame>
      <p:sp>
        <p:nvSpPr>
          <p:cNvPr id="12" name="テキスト ボックス 11">
            <a:extLst>
              <a:ext uri="{FF2B5EF4-FFF2-40B4-BE49-F238E27FC236}">
                <a16:creationId xmlns:a16="http://schemas.microsoft.com/office/drawing/2014/main" id="{F3928AE7-3B78-1FD6-F21A-70A144B8A9FE}"/>
              </a:ext>
            </a:extLst>
          </p:cNvPr>
          <p:cNvSpPr txBox="1"/>
          <p:nvPr/>
        </p:nvSpPr>
        <p:spPr>
          <a:xfrm>
            <a:off x="626553" y="3412594"/>
            <a:ext cx="519908" cy="215444"/>
          </a:xfrm>
          <a:prstGeom prst="rect">
            <a:avLst/>
          </a:prstGeom>
          <a:solidFill>
            <a:srgbClr val="66CCFF"/>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white"/>
                </a:solidFill>
                <a:effectLst/>
                <a:uLnTx/>
                <a:uFillTx/>
                <a:latin typeface="メイリオ"/>
                <a:ea typeface="メイリオ"/>
                <a:cs typeface="+mn-cs"/>
              </a:rPr>
              <a:t>日本</a:t>
            </a:r>
          </a:p>
        </p:txBody>
      </p:sp>
      <p:sp>
        <p:nvSpPr>
          <p:cNvPr id="18" name="テキスト ボックス 17">
            <a:extLst>
              <a:ext uri="{FF2B5EF4-FFF2-40B4-BE49-F238E27FC236}">
                <a16:creationId xmlns:a16="http://schemas.microsoft.com/office/drawing/2014/main" id="{5BD89E1D-15A5-9EB8-1E0B-48DBB13EF39F}"/>
              </a:ext>
            </a:extLst>
          </p:cNvPr>
          <p:cNvSpPr txBox="1"/>
          <p:nvPr/>
        </p:nvSpPr>
        <p:spPr>
          <a:xfrm>
            <a:off x="632934" y="4329303"/>
            <a:ext cx="504901" cy="215444"/>
          </a:xfrm>
          <a:prstGeom prst="rect">
            <a:avLst/>
          </a:prstGeom>
          <a:solidFill>
            <a:srgbClr val="CC3300"/>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white"/>
                </a:solidFill>
                <a:effectLst/>
                <a:uLnTx/>
                <a:uFillTx/>
                <a:latin typeface="メイリオ"/>
                <a:ea typeface="メイリオ"/>
                <a:cs typeface="+mn-cs"/>
              </a:rPr>
              <a:t>米国</a:t>
            </a:r>
          </a:p>
        </p:txBody>
      </p:sp>
      <p:sp>
        <p:nvSpPr>
          <p:cNvPr id="19" name="テキスト ボックス 18">
            <a:extLst>
              <a:ext uri="{FF2B5EF4-FFF2-40B4-BE49-F238E27FC236}">
                <a16:creationId xmlns:a16="http://schemas.microsoft.com/office/drawing/2014/main" id="{07574540-711D-94BB-6983-C228C9E900AC}"/>
              </a:ext>
            </a:extLst>
          </p:cNvPr>
          <p:cNvSpPr txBox="1"/>
          <p:nvPr/>
        </p:nvSpPr>
        <p:spPr>
          <a:xfrm>
            <a:off x="619048" y="6881659"/>
            <a:ext cx="527413" cy="215444"/>
          </a:xfrm>
          <a:prstGeom prst="rect">
            <a:avLst/>
          </a:prstGeom>
          <a:solidFill>
            <a:srgbClr val="66CCFF"/>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white"/>
                </a:solidFill>
                <a:effectLst/>
                <a:uLnTx/>
                <a:uFillTx/>
                <a:latin typeface="メイリオ"/>
                <a:ea typeface="メイリオ"/>
                <a:cs typeface="+mn-cs"/>
              </a:rPr>
              <a:t>日本</a:t>
            </a:r>
          </a:p>
        </p:txBody>
      </p:sp>
      <p:sp>
        <p:nvSpPr>
          <p:cNvPr id="20" name="テキスト ボックス 19">
            <a:extLst>
              <a:ext uri="{FF2B5EF4-FFF2-40B4-BE49-F238E27FC236}">
                <a16:creationId xmlns:a16="http://schemas.microsoft.com/office/drawing/2014/main" id="{EA6EB6C1-4E11-03BD-1EFE-9BC03E86C55B}"/>
              </a:ext>
            </a:extLst>
          </p:cNvPr>
          <p:cNvSpPr txBox="1"/>
          <p:nvPr/>
        </p:nvSpPr>
        <p:spPr>
          <a:xfrm>
            <a:off x="624308" y="7759829"/>
            <a:ext cx="504901" cy="215444"/>
          </a:xfrm>
          <a:prstGeom prst="rect">
            <a:avLst/>
          </a:prstGeom>
          <a:solidFill>
            <a:srgbClr val="CC3300"/>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white"/>
                </a:solidFill>
                <a:effectLst/>
                <a:uLnTx/>
                <a:uFillTx/>
                <a:latin typeface="メイリオ"/>
                <a:ea typeface="メイリオ"/>
                <a:cs typeface="+mn-cs"/>
              </a:rPr>
              <a:t>米国</a:t>
            </a:r>
          </a:p>
        </p:txBody>
      </p:sp>
      <p:sp>
        <p:nvSpPr>
          <p:cNvPr id="2" name="正方形/長方形 1">
            <a:extLst>
              <a:ext uri="{FF2B5EF4-FFF2-40B4-BE49-F238E27FC236}">
                <a16:creationId xmlns:a16="http://schemas.microsoft.com/office/drawing/2014/main" id="{B6EF119A-7F34-8466-05BE-F779668595FA}"/>
              </a:ext>
            </a:extLst>
          </p:cNvPr>
          <p:cNvSpPr/>
          <p:nvPr/>
        </p:nvSpPr>
        <p:spPr>
          <a:xfrm>
            <a:off x="627479" y="3419146"/>
            <a:ext cx="5627407" cy="2224054"/>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5" name="正方形/長方形 4">
            <a:extLst>
              <a:ext uri="{FF2B5EF4-FFF2-40B4-BE49-F238E27FC236}">
                <a16:creationId xmlns:a16="http://schemas.microsoft.com/office/drawing/2014/main" id="{42C935E1-41B9-909F-C517-66DB58C5E8AF}"/>
              </a:ext>
            </a:extLst>
          </p:cNvPr>
          <p:cNvSpPr/>
          <p:nvPr/>
        </p:nvSpPr>
        <p:spPr>
          <a:xfrm>
            <a:off x="617292" y="6871872"/>
            <a:ext cx="5627407" cy="192087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Tree>
    <p:extLst>
      <p:ext uri="{BB962C8B-B14F-4D97-AF65-F5344CB8AC3E}">
        <p14:creationId xmlns:p14="http://schemas.microsoft.com/office/powerpoint/2010/main" val="141733385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kumimoji="1" lang="en-US" altLang="ja-JP"/>
              <a:t>4-2-1. </a:t>
            </a:r>
            <a:r>
              <a:rPr kumimoji="1" lang="ja-JP" altLang="en-US"/>
              <a:t>守りの</a:t>
            </a:r>
            <a:r>
              <a:rPr kumimoji="1" lang="en-US" altLang="ja-JP"/>
              <a:t>IT</a:t>
            </a:r>
            <a:r>
              <a:rPr kumimoji="1" lang="ja-JP" altLang="en-US"/>
              <a:t>投資、攻めの</a:t>
            </a:r>
            <a:r>
              <a:rPr kumimoji="1" lang="en-US" altLang="ja-JP"/>
              <a:t>IT</a:t>
            </a:r>
            <a:r>
              <a:rPr kumimoji="1" lang="ja-JP" altLang="en-US"/>
              <a:t>投資の概要</a:t>
            </a:r>
          </a:p>
        </p:txBody>
      </p:sp>
      <p:graphicFrame>
        <p:nvGraphicFramePr>
          <p:cNvPr id="29" name="表 7">
            <a:extLst>
              <a:ext uri="{FF2B5EF4-FFF2-40B4-BE49-F238E27FC236}">
                <a16:creationId xmlns:a16="http://schemas.microsoft.com/office/drawing/2014/main" id="{4D61F64E-8CAB-85CC-1DC7-680501DC50F1}"/>
              </a:ext>
            </a:extLst>
          </p:cNvPr>
          <p:cNvGraphicFramePr>
            <a:graphicFrameLocks noGrp="1"/>
          </p:cNvGraphicFramePr>
          <p:nvPr/>
        </p:nvGraphicFramePr>
        <p:xfrm>
          <a:off x="619048" y="5905227"/>
          <a:ext cx="5612400" cy="73152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002786144"/>
                    </a:ext>
                  </a:extLst>
                </a:gridCol>
              </a:tblGrid>
              <a:tr h="707237">
                <a:tc>
                  <a:txBody>
                    <a:bodyPr/>
                    <a:lstStyle/>
                    <a:p>
                      <a:r>
                        <a:rPr kumimoji="1" lang="ja-JP" altLang="en-US" sz="1050" b="1">
                          <a:solidFill>
                            <a:schemeClr val="tx1"/>
                          </a:solidFill>
                        </a:rPr>
                        <a:t>攻めの</a:t>
                      </a:r>
                      <a:r>
                        <a:rPr kumimoji="1" lang="en-US" altLang="ja-JP" sz="1050" b="1">
                          <a:solidFill>
                            <a:schemeClr val="tx1"/>
                          </a:solidFill>
                        </a:rPr>
                        <a:t>IT</a:t>
                      </a:r>
                      <a:r>
                        <a:rPr kumimoji="1" lang="ja-JP" altLang="en-US" sz="1050" b="1">
                          <a:solidFill>
                            <a:schemeClr val="tx1"/>
                          </a:solidFill>
                        </a:rPr>
                        <a:t>活用指針</a:t>
                      </a:r>
                      <a:br>
                        <a:rPr kumimoji="1" lang="en-US" altLang="ja-JP" sz="1050" b="0">
                          <a:solidFill>
                            <a:schemeClr val="tx1"/>
                          </a:solidFill>
                        </a:rPr>
                      </a:br>
                      <a:r>
                        <a:rPr kumimoji="1" lang="ja-JP" altLang="en-US" sz="1050" b="0">
                          <a:solidFill>
                            <a:schemeClr val="tx1"/>
                          </a:solidFill>
                        </a:rPr>
                        <a:t>　経済産業省は、「攻めの</a:t>
                      </a:r>
                      <a:r>
                        <a:rPr kumimoji="1" lang="en-US" altLang="ja-JP" sz="1050" b="0">
                          <a:solidFill>
                            <a:schemeClr val="tx1"/>
                          </a:solidFill>
                        </a:rPr>
                        <a:t>IT</a:t>
                      </a:r>
                      <a:r>
                        <a:rPr kumimoji="1" lang="ja-JP" altLang="en-US" sz="1050" b="0">
                          <a:solidFill>
                            <a:schemeClr val="tx1"/>
                          </a:solidFill>
                        </a:rPr>
                        <a:t>活用指針」を策定しています。この指針を活用することで、自社の現在の</a:t>
                      </a:r>
                      <a:r>
                        <a:rPr kumimoji="1" lang="en-US" altLang="ja-JP" sz="1050" b="0">
                          <a:solidFill>
                            <a:schemeClr val="tx1"/>
                          </a:solidFill>
                        </a:rPr>
                        <a:t>IT</a:t>
                      </a:r>
                      <a:r>
                        <a:rPr kumimoji="1" lang="ja-JP" altLang="en-US" sz="1050" b="0">
                          <a:solidFill>
                            <a:schemeClr val="tx1"/>
                          </a:solidFill>
                        </a:rPr>
                        <a:t>活用状況を確認することができます。現状を把握し、これからどのような</a:t>
                      </a:r>
                      <a:r>
                        <a:rPr kumimoji="1" lang="en-US" altLang="ja-JP" sz="1050" b="0">
                          <a:solidFill>
                            <a:schemeClr val="tx1"/>
                          </a:solidFill>
                        </a:rPr>
                        <a:t>IT</a:t>
                      </a:r>
                      <a:r>
                        <a:rPr kumimoji="1" lang="ja-JP" altLang="en-US" sz="1050" b="0">
                          <a:solidFill>
                            <a:schemeClr val="tx1"/>
                          </a:solidFill>
                        </a:rPr>
                        <a:t>投資を行っていくかを検討する際の参考になります。</a:t>
                      </a:r>
                      <a:endParaRPr kumimoji="1" lang="en-US" altLang="ja-JP" sz="1050" b="0">
                        <a:solidFill>
                          <a:schemeClr val="tx1"/>
                        </a:solidFill>
                      </a:endParaRPr>
                    </a:p>
                  </a:txBody>
                  <a:tcPr>
                    <a:noFill/>
                  </a:tcPr>
                </a:tc>
                <a:extLst>
                  <a:ext uri="{0D108BD9-81ED-4DB2-BD59-A6C34878D82A}">
                    <a16:rowId xmlns:a16="http://schemas.microsoft.com/office/drawing/2014/main" val="955731625"/>
                  </a:ext>
                </a:extLst>
              </a:tr>
            </a:tbl>
          </a:graphicData>
        </a:graphic>
      </p:graphicFrame>
      <p:grpSp>
        <p:nvGrpSpPr>
          <p:cNvPr id="6" name="グループ化 5">
            <a:extLst>
              <a:ext uri="{FF2B5EF4-FFF2-40B4-BE49-F238E27FC236}">
                <a16:creationId xmlns:a16="http://schemas.microsoft.com/office/drawing/2014/main" id="{3F2E3AA1-90DE-810C-D2F0-A995E2655294}"/>
              </a:ext>
            </a:extLst>
          </p:cNvPr>
          <p:cNvGrpSpPr/>
          <p:nvPr/>
        </p:nvGrpSpPr>
        <p:grpSpPr>
          <a:xfrm>
            <a:off x="654883" y="4085324"/>
            <a:ext cx="5576565" cy="1520671"/>
            <a:chOff x="532430" y="4036422"/>
            <a:chExt cx="5576565" cy="1520671"/>
          </a:xfrm>
        </p:grpSpPr>
        <p:sp>
          <p:nvSpPr>
            <p:cNvPr id="22" name="正方形/長方形 21">
              <a:extLst>
                <a:ext uri="{FF2B5EF4-FFF2-40B4-BE49-F238E27FC236}">
                  <a16:creationId xmlns:a16="http://schemas.microsoft.com/office/drawing/2014/main" id="{583C8C53-0412-2971-C705-1119DC74B2CD}"/>
                </a:ext>
              </a:extLst>
            </p:cNvPr>
            <p:cNvSpPr/>
            <p:nvPr/>
          </p:nvSpPr>
          <p:spPr>
            <a:xfrm>
              <a:off x="3338631" y="4036422"/>
              <a:ext cx="2770364" cy="1514389"/>
            </a:xfrm>
            <a:prstGeom prst="rect">
              <a:avLst/>
            </a:prstGeom>
            <a:solidFill>
              <a:schemeClr val="bg1"/>
            </a:solidFill>
            <a:ln>
              <a:solidFill>
                <a:schemeClr val="accent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「攻めの</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投資」</a:t>
              </a:r>
              <a:endParaRPr kumimoji="1" lang="en-US" altLang="ja-JP" sz="11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（デジタルトランスフォーメーション）</a:t>
              </a:r>
              <a:endParaRPr kumimoji="1" lang="en-US" altLang="ja-JP" sz="11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目的：ビジネス継続・競争力強化</a:t>
              </a:r>
              <a:endParaRPr kumimoji="1" lang="en-US" altLang="ja-JP" sz="11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・新たなビジネスの展開　　</a:t>
              </a:r>
              <a:endParaRPr kumimoji="1" lang="en-US" altLang="ja-JP" sz="10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・顧客視点で新たな価値の創造</a:t>
              </a:r>
              <a:endParaRPr kumimoji="1" lang="en-US" altLang="ja-JP" sz="10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4" name="正方形/長方形 23">
              <a:extLst>
                <a:ext uri="{FF2B5EF4-FFF2-40B4-BE49-F238E27FC236}">
                  <a16:creationId xmlns:a16="http://schemas.microsoft.com/office/drawing/2014/main" id="{B70110C6-315E-6D1D-8CAE-FEA7869D3421}"/>
                </a:ext>
              </a:extLst>
            </p:cNvPr>
            <p:cNvSpPr/>
            <p:nvPr/>
          </p:nvSpPr>
          <p:spPr>
            <a:xfrm>
              <a:off x="532430" y="4045193"/>
              <a:ext cx="2770365" cy="1511900"/>
            </a:xfrm>
            <a:prstGeom prst="rect">
              <a:avLst/>
            </a:prstGeom>
            <a:solidFill>
              <a:schemeClr val="bg1"/>
            </a:solidFill>
            <a:ln>
              <a:solidFill>
                <a:schemeClr val="accent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「守りの</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投資」</a:t>
              </a:r>
              <a:endParaRPr kumimoji="1" lang="en-US" altLang="ja-JP" sz="11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（デジタルオプティマイゼーション）</a:t>
              </a:r>
              <a:endParaRPr kumimoji="1" lang="en-US" altLang="ja-JP" sz="11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目的：生産性向上</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endParaRPr kumimoji="1" lang="en-US" altLang="ja-JP" sz="11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・業務の効率化</a:t>
              </a:r>
              <a:br>
                <a:rPr kumimoji="1" lang="en-US" altLang="ja-JP" sz="10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・コストの削減</a:t>
              </a:r>
              <a:endParaRPr kumimoji="1" lang="en-US" altLang="ja-JP" sz="10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30" name="図 29">
              <a:extLst>
                <a:ext uri="{FF2B5EF4-FFF2-40B4-BE49-F238E27FC236}">
                  <a16:creationId xmlns:a16="http://schemas.microsoft.com/office/drawing/2014/main" id="{853BFC2E-C894-795F-3880-5D27B5AD6EB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16701" y="4708133"/>
              <a:ext cx="490868" cy="490868"/>
            </a:xfrm>
            <a:prstGeom prst="rect">
              <a:avLst/>
            </a:prstGeom>
          </p:spPr>
        </p:pic>
        <p:pic>
          <p:nvPicPr>
            <p:cNvPr id="31" name="図 30">
              <a:extLst>
                <a:ext uri="{FF2B5EF4-FFF2-40B4-BE49-F238E27FC236}">
                  <a16:creationId xmlns:a16="http://schemas.microsoft.com/office/drawing/2014/main" id="{C2B41412-17C9-3B30-FA03-E887B2CDB79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72812" y="4744545"/>
              <a:ext cx="489600" cy="489600"/>
            </a:xfrm>
            <a:prstGeom prst="rect">
              <a:avLst/>
            </a:prstGeom>
          </p:spPr>
        </p:pic>
      </p:grpSp>
      <p:sp>
        <p:nvSpPr>
          <p:cNvPr id="32" name="テキスト ボックス 31">
            <a:extLst>
              <a:ext uri="{FF2B5EF4-FFF2-40B4-BE49-F238E27FC236}">
                <a16:creationId xmlns:a16="http://schemas.microsoft.com/office/drawing/2014/main" id="{1B9683B4-3517-BF93-9848-5B6CABB8268E}"/>
              </a:ext>
            </a:extLst>
          </p:cNvPr>
          <p:cNvSpPr txBox="1"/>
          <p:nvPr/>
        </p:nvSpPr>
        <p:spPr>
          <a:xfrm>
            <a:off x="622800" y="2053999"/>
            <a:ext cx="5612400" cy="2031325"/>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企業の</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IT</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投資は、「攻め」と「守り」の</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2</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種類に分けて論じられることがあります。</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「攻めの</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IT</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投資」とは、</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IT</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を活用して既存のビジネスの変革、新たな事業展開や新しいビジネスモデルの創出を行うことによって、新規顧客獲得、収益拡大、販売力のアップを目指すことです。一方、「守りの</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IT </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投資」とは、</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IT</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による業務の効率化やコスト削減を目的としています。</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IT</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投資に攻めと守りがあることを意識して、両者のバランスをとることが理想です。日本の企業は「守りの</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IT</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投資」に偏っていると言われているので、従来より「攻めの</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IT</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投資」に重点を置くとよいでしょう。</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ここでは、「守りの</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IT</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投資」（デジタルオプティマイゼーション）と、「攻めの</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IT</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投資」（デジタルトランスフォーメーション）について紹介します。次に、近年特に重要性が増している攻めの</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IT</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投資に関して、具体的な実施手順を事例とともに説明します。最後に、近年注目されている主要なデジタル技術に対する取組み方や活用方法を含めて紹介します。</a:t>
            </a:r>
          </a:p>
        </p:txBody>
      </p:sp>
      <p:graphicFrame>
        <p:nvGraphicFramePr>
          <p:cNvPr id="33" name="表 28">
            <a:extLst>
              <a:ext uri="{FF2B5EF4-FFF2-40B4-BE49-F238E27FC236}">
                <a16:creationId xmlns:a16="http://schemas.microsoft.com/office/drawing/2014/main" id="{B07C7B47-BAA3-C5B5-D7FD-62016F2A4C24}"/>
              </a:ext>
            </a:extLst>
          </p:cNvPr>
          <p:cNvGraphicFramePr>
            <a:graphicFrameLocks noGrp="1"/>
          </p:cNvGraphicFramePr>
          <p:nvPr/>
        </p:nvGraphicFramePr>
        <p:xfrm>
          <a:off x="619048" y="6645518"/>
          <a:ext cx="5612400" cy="2531056"/>
        </p:xfrm>
        <a:graphic>
          <a:graphicData uri="http://schemas.openxmlformats.org/drawingml/2006/table">
            <a:tbl>
              <a:tblPr firstRow="1" bandRow="1">
                <a:tableStyleId>{5940675A-B579-460E-94D1-54222C63F5DA}</a:tableStyleId>
              </a:tblPr>
              <a:tblGrid>
                <a:gridCol w="5612400">
                  <a:extLst>
                    <a:ext uri="{9D8B030D-6E8A-4147-A177-3AD203B41FA5}">
                      <a16:colId xmlns:a16="http://schemas.microsoft.com/office/drawing/2014/main" val="3418346025"/>
                    </a:ext>
                  </a:extLst>
                </a:gridCol>
              </a:tblGrid>
              <a:tr h="222875">
                <a:tc>
                  <a:txBody>
                    <a:bodyPr/>
                    <a:lstStyle/>
                    <a:p>
                      <a:r>
                        <a:rPr kumimoji="1" lang="en-US" altLang="ja-JP" sz="900" b="1">
                          <a:solidFill>
                            <a:schemeClr val="bg1"/>
                          </a:solidFill>
                        </a:rPr>
                        <a:t>STEP1 IT</a:t>
                      </a:r>
                      <a:r>
                        <a:rPr kumimoji="1" lang="ja-JP" altLang="en-US" sz="900" b="1">
                          <a:solidFill>
                            <a:schemeClr val="bg1"/>
                          </a:solidFill>
                        </a:rPr>
                        <a:t>導入前の状況</a:t>
                      </a:r>
                      <a:endParaRPr kumimoji="1" lang="ja-JP" altLang="en-US" sz="900" b="1">
                        <a:solidFill>
                          <a:schemeClr val="bg1"/>
                        </a:solidFill>
                        <a:latin typeface="+mn-ea"/>
                        <a:ea typeface="+mn-ea"/>
                      </a:endParaRPr>
                    </a:p>
                  </a:txBody>
                  <a:tcPr marT="55321" marB="55321">
                    <a:solidFill>
                      <a:schemeClr val="accent1">
                        <a:lumMod val="75000"/>
                      </a:schemeClr>
                    </a:solidFill>
                  </a:tcPr>
                </a:tc>
                <a:extLst>
                  <a:ext uri="{0D108BD9-81ED-4DB2-BD59-A6C34878D82A}">
                    <a16:rowId xmlns:a16="http://schemas.microsoft.com/office/drawing/2014/main" val="2160312401"/>
                  </a:ext>
                </a:extLst>
              </a:tr>
              <a:tr h="3849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900" b="0">
                          <a:solidFill>
                            <a:schemeClr val="tx1"/>
                          </a:solidFill>
                          <a:effectLst/>
                        </a:rPr>
                        <a:t>IT</a:t>
                      </a:r>
                      <a:r>
                        <a:rPr lang="ja-JP" altLang="en-US" sz="900" b="0">
                          <a:solidFill>
                            <a:schemeClr val="tx1"/>
                          </a:solidFill>
                          <a:effectLst/>
                        </a:rPr>
                        <a:t>を導入していない</a:t>
                      </a:r>
                      <a:endParaRPr lang="en-US" altLang="ja-JP" sz="900" b="0">
                        <a:solidFill>
                          <a:schemeClr val="tx1"/>
                        </a:solidFill>
                        <a:effectLs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900" b="0">
                          <a:solidFill>
                            <a:schemeClr val="tx1"/>
                          </a:solidFill>
                          <a:effectLst/>
                        </a:rPr>
                        <a:t>（例）口頭連絡、電話、帳簿での業務</a:t>
                      </a:r>
                      <a:endParaRPr lang="en-US" altLang="ja-JP" sz="900" b="0">
                        <a:solidFill>
                          <a:schemeClr val="tx1"/>
                        </a:solidFill>
                        <a:effectLst/>
                      </a:endParaRPr>
                    </a:p>
                  </a:txBody>
                  <a:tcPr marT="55321" marB="55321"/>
                </a:tc>
                <a:extLst>
                  <a:ext uri="{0D108BD9-81ED-4DB2-BD59-A6C34878D82A}">
                    <a16:rowId xmlns:a16="http://schemas.microsoft.com/office/drawing/2014/main" val="896315771"/>
                  </a:ext>
                </a:extLst>
              </a:tr>
              <a:tr h="136211">
                <a:tc>
                  <a:txBody>
                    <a:bodyPr/>
                    <a:lstStyle/>
                    <a:p>
                      <a:r>
                        <a:rPr kumimoji="1" lang="en-US" altLang="ja-JP" sz="900" b="1">
                          <a:solidFill>
                            <a:schemeClr val="bg1"/>
                          </a:solidFill>
                        </a:rPr>
                        <a:t>STEP2 </a:t>
                      </a:r>
                      <a:r>
                        <a:rPr kumimoji="1" lang="ja-JP" altLang="en-US" sz="900" b="1">
                          <a:solidFill>
                            <a:schemeClr val="bg1"/>
                          </a:solidFill>
                        </a:rPr>
                        <a:t>置き換えステージ</a:t>
                      </a:r>
                      <a:endParaRPr kumimoji="1" lang="ja-JP" altLang="en-US" sz="900" b="1">
                        <a:solidFill>
                          <a:schemeClr val="bg1"/>
                        </a:solidFill>
                        <a:latin typeface="+mn-ea"/>
                        <a:ea typeface="+mn-ea"/>
                      </a:endParaRPr>
                    </a:p>
                  </a:txBody>
                  <a:tcPr marT="55321" marB="55321">
                    <a:solidFill>
                      <a:schemeClr val="accent1">
                        <a:lumMod val="75000"/>
                      </a:schemeClr>
                    </a:solidFill>
                  </a:tcPr>
                </a:tc>
                <a:extLst>
                  <a:ext uri="{0D108BD9-81ED-4DB2-BD59-A6C34878D82A}">
                    <a16:rowId xmlns:a16="http://schemas.microsoft.com/office/drawing/2014/main" val="2231954259"/>
                  </a:ext>
                </a:extLst>
              </a:tr>
              <a:tr h="3849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900">
                          <a:solidFill>
                            <a:schemeClr val="tx1"/>
                          </a:solidFill>
                        </a:rPr>
                        <a:t>紙や口頭でのやり取りを</a:t>
                      </a:r>
                      <a:r>
                        <a:rPr lang="en-US" altLang="ja-JP" sz="900">
                          <a:solidFill>
                            <a:schemeClr val="tx1"/>
                          </a:solidFill>
                        </a:rPr>
                        <a:t>IT</a:t>
                      </a:r>
                      <a:r>
                        <a:rPr lang="ja-JP" altLang="en-US" sz="900">
                          <a:solidFill>
                            <a:schemeClr val="tx1"/>
                          </a:solidFill>
                        </a:rPr>
                        <a:t>に置き換え</a:t>
                      </a:r>
                      <a:endParaRPr lang="en-US" altLang="ja-JP" sz="90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900" b="0">
                          <a:solidFill>
                            <a:schemeClr val="tx1"/>
                          </a:solidFill>
                          <a:effectLst/>
                        </a:rPr>
                        <a:t>（例）</a:t>
                      </a:r>
                      <a:r>
                        <a:rPr lang="ja-JP" altLang="en-US" sz="900">
                          <a:solidFill>
                            <a:schemeClr val="tx1"/>
                          </a:solidFill>
                        </a:rPr>
                        <a:t>社内メール、会計処理や給与計算に</a:t>
                      </a:r>
                      <a:r>
                        <a:rPr lang="en-US" altLang="ja-JP" sz="900">
                          <a:solidFill>
                            <a:schemeClr val="tx1"/>
                          </a:solidFill>
                        </a:rPr>
                        <a:t>IT</a:t>
                      </a:r>
                      <a:r>
                        <a:rPr lang="ja-JP" altLang="en-US" sz="900">
                          <a:solidFill>
                            <a:schemeClr val="tx1"/>
                          </a:solidFill>
                        </a:rPr>
                        <a:t>を使用</a:t>
                      </a:r>
                      <a:endParaRPr lang="en-US" altLang="ja-JP" sz="900" b="0" i="0">
                        <a:solidFill>
                          <a:schemeClr val="tx1"/>
                        </a:solidFill>
                        <a:effectLst/>
                        <a:latin typeface="+mn-ea"/>
                        <a:ea typeface="+mn-ea"/>
                      </a:endParaRPr>
                    </a:p>
                  </a:txBody>
                  <a:tcPr marT="55321" marB="55321"/>
                </a:tc>
                <a:extLst>
                  <a:ext uri="{0D108BD9-81ED-4DB2-BD59-A6C34878D82A}">
                    <a16:rowId xmlns:a16="http://schemas.microsoft.com/office/drawing/2014/main" val="4176173710"/>
                  </a:ext>
                </a:extLst>
              </a:tr>
              <a:tr h="163847">
                <a:tc>
                  <a:txBody>
                    <a:bodyPr/>
                    <a:lstStyle/>
                    <a:p>
                      <a:r>
                        <a:rPr kumimoji="1" lang="en-US" altLang="ja-JP" sz="900" b="1">
                          <a:solidFill>
                            <a:schemeClr val="bg1"/>
                          </a:solidFill>
                        </a:rPr>
                        <a:t>STEP3 </a:t>
                      </a:r>
                      <a:r>
                        <a:rPr kumimoji="1" lang="ja-JP" altLang="en-US" sz="900" b="1">
                          <a:solidFill>
                            <a:schemeClr val="bg1"/>
                          </a:solidFill>
                        </a:rPr>
                        <a:t>効率化ステージ</a:t>
                      </a:r>
                      <a:r>
                        <a:rPr kumimoji="1" lang="en-US" altLang="ja-JP" sz="900" b="1">
                          <a:solidFill>
                            <a:schemeClr val="bg1"/>
                          </a:solidFill>
                        </a:rPr>
                        <a:t>/ </a:t>
                      </a:r>
                      <a:r>
                        <a:rPr kumimoji="1" lang="ja-JP" altLang="en-US" sz="900" b="1">
                          <a:solidFill>
                            <a:schemeClr val="bg1"/>
                          </a:solidFill>
                        </a:rPr>
                        <a:t>守りの</a:t>
                      </a:r>
                      <a:r>
                        <a:rPr kumimoji="1" lang="en-US" altLang="ja-JP" sz="900" b="1">
                          <a:solidFill>
                            <a:schemeClr val="bg1"/>
                          </a:solidFill>
                        </a:rPr>
                        <a:t>IT</a:t>
                      </a:r>
                      <a:r>
                        <a:rPr kumimoji="1" lang="ja-JP" altLang="en-US" sz="900" b="1">
                          <a:solidFill>
                            <a:schemeClr val="bg1"/>
                          </a:solidFill>
                        </a:rPr>
                        <a:t>投資（デジタルオプティマイゼーション）</a:t>
                      </a:r>
                      <a:endParaRPr kumimoji="1" lang="en-US" altLang="ja-JP" sz="900" b="1">
                        <a:solidFill>
                          <a:schemeClr val="bg1"/>
                        </a:solidFill>
                        <a:latin typeface="+mn-ea"/>
                        <a:ea typeface="+mn-ea"/>
                      </a:endParaRPr>
                    </a:p>
                  </a:txBody>
                  <a:tcPr marT="55321" marB="55321">
                    <a:solidFill>
                      <a:schemeClr val="accent1">
                        <a:lumMod val="75000"/>
                      </a:schemeClr>
                    </a:solidFill>
                  </a:tcPr>
                </a:tc>
                <a:extLst>
                  <a:ext uri="{0D108BD9-81ED-4DB2-BD59-A6C34878D82A}">
                    <a16:rowId xmlns:a16="http://schemas.microsoft.com/office/drawing/2014/main" val="464613985"/>
                  </a:ext>
                </a:extLst>
              </a:tr>
              <a:tr h="3849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900" b="0">
                          <a:solidFill>
                            <a:schemeClr val="tx1"/>
                          </a:solidFill>
                          <a:effectLst/>
                        </a:rPr>
                        <a:t>IT</a:t>
                      </a:r>
                      <a:r>
                        <a:rPr lang="ja-JP" altLang="en-US" sz="900">
                          <a:solidFill>
                            <a:schemeClr val="tx1"/>
                          </a:solidFill>
                        </a:rPr>
                        <a:t>を活用して社内業務を効率化</a:t>
                      </a:r>
                      <a:endParaRPr lang="en-US" altLang="ja-JP" sz="90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900" b="0">
                          <a:solidFill>
                            <a:schemeClr val="tx1"/>
                          </a:solidFill>
                          <a:effectLst/>
                        </a:rPr>
                        <a:t>（例）顧客・商品・サービス別の売上分析</a:t>
                      </a:r>
                      <a:endParaRPr lang="en-US" altLang="ja-JP" sz="900" b="0">
                        <a:solidFill>
                          <a:schemeClr val="tx1"/>
                        </a:solidFill>
                        <a:effectLst/>
                      </a:endParaRPr>
                    </a:p>
                  </a:txBody>
                  <a:tcPr marT="55321" marB="55321"/>
                </a:tc>
                <a:extLst>
                  <a:ext uri="{0D108BD9-81ED-4DB2-BD59-A6C34878D82A}">
                    <a16:rowId xmlns:a16="http://schemas.microsoft.com/office/drawing/2014/main" val="3189672027"/>
                  </a:ext>
                </a:extLst>
              </a:tr>
              <a:tr h="0">
                <a:tc>
                  <a:txBody>
                    <a:bodyPr/>
                    <a:lstStyle/>
                    <a:p>
                      <a:r>
                        <a:rPr kumimoji="1" lang="en-US" altLang="ja-JP" sz="900" b="1">
                          <a:solidFill>
                            <a:schemeClr val="bg1"/>
                          </a:solidFill>
                        </a:rPr>
                        <a:t>STEP4 </a:t>
                      </a:r>
                      <a:r>
                        <a:rPr kumimoji="1" lang="ja-JP" altLang="en-US" sz="900" b="1">
                          <a:solidFill>
                            <a:schemeClr val="bg1"/>
                          </a:solidFill>
                        </a:rPr>
                        <a:t>競争力強化ステージ</a:t>
                      </a:r>
                      <a:r>
                        <a:rPr kumimoji="1" lang="en-US" altLang="ja-JP" sz="900" b="1">
                          <a:solidFill>
                            <a:schemeClr val="bg1"/>
                          </a:solidFill>
                        </a:rPr>
                        <a:t>/ </a:t>
                      </a:r>
                      <a:r>
                        <a:rPr kumimoji="1" lang="ja-JP" altLang="en-US" sz="900" b="1">
                          <a:solidFill>
                            <a:schemeClr val="bg1"/>
                          </a:solidFill>
                        </a:rPr>
                        <a:t>攻めの</a:t>
                      </a:r>
                      <a:r>
                        <a:rPr kumimoji="1" lang="en-US" altLang="ja-JP" sz="900" b="1">
                          <a:solidFill>
                            <a:schemeClr val="bg1"/>
                          </a:solidFill>
                        </a:rPr>
                        <a:t>IT</a:t>
                      </a:r>
                      <a:r>
                        <a:rPr kumimoji="1" lang="ja-JP" altLang="en-US" sz="900" b="1">
                          <a:solidFill>
                            <a:schemeClr val="bg1"/>
                          </a:solidFill>
                        </a:rPr>
                        <a:t>投資（デジタルトランスフォーメーション）</a:t>
                      </a:r>
                      <a:endParaRPr kumimoji="1" lang="en-US" altLang="ja-JP" sz="900" b="1">
                        <a:solidFill>
                          <a:schemeClr val="bg1"/>
                        </a:solidFill>
                        <a:latin typeface="+mn-ea"/>
                        <a:ea typeface="+mn-ea"/>
                      </a:endParaRPr>
                    </a:p>
                  </a:txBody>
                  <a:tcPr marT="55321" marB="55321">
                    <a:solidFill>
                      <a:schemeClr val="accent1">
                        <a:lumMod val="75000"/>
                      </a:schemeClr>
                    </a:solidFill>
                  </a:tcPr>
                </a:tc>
                <a:extLst>
                  <a:ext uri="{0D108BD9-81ED-4DB2-BD59-A6C34878D82A}">
                    <a16:rowId xmlns:a16="http://schemas.microsoft.com/office/drawing/2014/main" val="2184135017"/>
                  </a:ext>
                </a:extLst>
              </a:tr>
              <a:tr h="3849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900" b="0">
                          <a:solidFill>
                            <a:schemeClr val="tx1"/>
                          </a:solidFill>
                          <a:effectLst/>
                        </a:rPr>
                        <a:t>IT</a:t>
                      </a:r>
                      <a:r>
                        <a:rPr lang="ja-JP" altLang="en-US" sz="900">
                          <a:solidFill>
                            <a:schemeClr val="tx1"/>
                          </a:solidFill>
                        </a:rPr>
                        <a:t>を自社の売上向上などの競争力強化に積極的に活用</a:t>
                      </a:r>
                      <a:endParaRPr lang="en-US" altLang="ja-JP" sz="90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900">
                          <a:solidFill>
                            <a:schemeClr val="tx1"/>
                          </a:solidFill>
                        </a:rPr>
                        <a:t>（</a:t>
                      </a:r>
                      <a:r>
                        <a:rPr lang="ja-JP" altLang="en-US" sz="900" b="0">
                          <a:solidFill>
                            <a:schemeClr val="tx1"/>
                          </a:solidFill>
                          <a:effectLst/>
                        </a:rPr>
                        <a:t>例）マーケティング・販路拡大・新商品開発・ビジネスモデル構築</a:t>
                      </a:r>
                      <a:endParaRPr lang="en-US" altLang="ja-JP" sz="900" b="0" i="0">
                        <a:solidFill>
                          <a:schemeClr val="tx1"/>
                        </a:solidFill>
                        <a:effectLst/>
                        <a:latin typeface="+mn-ea"/>
                        <a:ea typeface="+mn-ea"/>
                      </a:endParaRPr>
                    </a:p>
                  </a:txBody>
                  <a:tcPr marT="55321" marB="55321"/>
                </a:tc>
                <a:extLst>
                  <a:ext uri="{0D108BD9-81ED-4DB2-BD59-A6C34878D82A}">
                    <a16:rowId xmlns:a16="http://schemas.microsoft.com/office/drawing/2014/main" val="654227039"/>
                  </a:ext>
                </a:extLst>
              </a:tr>
            </a:tbl>
          </a:graphicData>
        </a:graphic>
      </p:graphicFrame>
      <p:sp>
        <p:nvSpPr>
          <p:cNvPr id="35" name="テキスト ボックス 34">
            <a:extLst>
              <a:ext uri="{FF2B5EF4-FFF2-40B4-BE49-F238E27FC236}">
                <a16:creationId xmlns:a16="http://schemas.microsoft.com/office/drawing/2014/main" id="{31BAFD04-0827-BF65-D397-54122F87B800}"/>
              </a:ext>
            </a:extLst>
          </p:cNvPr>
          <p:cNvSpPr txBox="1"/>
          <p:nvPr/>
        </p:nvSpPr>
        <p:spPr>
          <a:xfrm>
            <a:off x="1976458" y="9157251"/>
            <a:ext cx="289758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21.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攻めの</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活用指針の概要</a:t>
            </a:r>
            <a:b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（出典）経済産業省「攻めの</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活用指針」を基に作成</a:t>
            </a:r>
          </a:p>
        </p:txBody>
      </p:sp>
      <p:grpSp>
        <p:nvGrpSpPr>
          <p:cNvPr id="51" name="グループ化 50">
            <a:extLst>
              <a:ext uri="{FF2B5EF4-FFF2-40B4-BE49-F238E27FC236}">
                <a16:creationId xmlns:a16="http://schemas.microsoft.com/office/drawing/2014/main" id="{F1E7C1F7-B1F2-746B-7AF9-D2A8826FF3B5}"/>
              </a:ext>
            </a:extLst>
          </p:cNvPr>
          <p:cNvGrpSpPr/>
          <p:nvPr/>
        </p:nvGrpSpPr>
        <p:grpSpPr>
          <a:xfrm rot="354105">
            <a:off x="465039" y="5618156"/>
            <a:ext cx="757258" cy="300134"/>
            <a:chOff x="-586383" y="7984939"/>
            <a:chExt cx="1007910" cy="707703"/>
          </a:xfrm>
        </p:grpSpPr>
        <p:sp>
          <p:nvSpPr>
            <p:cNvPr id="52" name="テキスト ボックス 51">
              <a:extLst>
                <a:ext uri="{FF2B5EF4-FFF2-40B4-BE49-F238E27FC236}">
                  <a16:creationId xmlns:a16="http://schemas.microsoft.com/office/drawing/2014/main" id="{DE292913-DB89-32A8-49D6-525D49262B2B}"/>
                </a:ext>
              </a:extLst>
            </p:cNvPr>
            <p:cNvSpPr txBox="1"/>
            <p:nvPr/>
          </p:nvSpPr>
          <p:spPr>
            <a:xfrm rot="20511245">
              <a:off x="-586383" y="8338230"/>
              <a:ext cx="922625" cy="354412"/>
            </a:xfrm>
            <a:custGeom>
              <a:avLst/>
              <a:gdLst>
                <a:gd name="connsiteX0" fmla="*/ 0 w 922625"/>
                <a:gd name="connsiteY0" fmla="*/ 0 h 354412"/>
                <a:gd name="connsiteX1" fmla="*/ 922625 w 922625"/>
                <a:gd name="connsiteY1" fmla="*/ 0 h 354412"/>
                <a:gd name="connsiteX2" fmla="*/ 922625 w 922625"/>
                <a:gd name="connsiteY2" fmla="*/ 354412 h 354412"/>
                <a:gd name="connsiteX3" fmla="*/ 0 w 922625"/>
                <a:gd name="connsiteY3" fmla="*/ 354412 h 354412"/>
                <a:gd name="connsiteX4" fmla="*/ 0 w 922625"/>
                <a:gd name="connsiteY4" fmla="*/ 0 h 35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625" h="354412" fill="none" extrusionOk="0">
                  <a:moveTo>
                    <a:pt x="0" y="0"/>
                  </a:moveTo>
                  <a:cubicBezTo>
                    <a:pt x="361687" y="52568"/>
                    <a:pt x="480513" y="-54228"/>
                    <a:pt x="922625" y="0"/>
                  </a:cubicBezTo>
                  <a:cubicBezTo>
                    <a:pt x="910715" y="96955"/>
                    <a:pt x="946107" y="279983"/>
                    <a:pt x="922625" y="354412"/>
                  </a:cubicBezTo>
                  <a:cubicBezTo>
                    <a:pt x="503054" y="314207"/>
                    <a:pt x="197963" y="403363"/>
                    <a:pt x="0" y="354412"/>
                  </a:cubicBezTo>
                  <a:cubicBezTo>
                    <a:pt x="21079" y="230379"/>
                    <a:pt x="15949" y="82626"/>
                    <a:pt x="0" y="0"/>
                  </a:cubicBezTo>
                  <a:close/>
                </a:path>
                <a:path w="922625" h="354412" stroke="0" extrusionOk="0">
                  <a:moveTo>
                    <a:pt x="0" y="0"/>
                  </a:moveTo>
                  <a:cubicBezTo>
                    <a:pt x="147004" y="-40783"/>
                    <a:pt x="752825" y="-70567"/>
                    <a:pt x="922625" y="0"/>
                  </a:cubicBezTo>
                  <a:cubicBezTo>
                    <a:pt x="930839" y="73891"/>
                    <a:pt x="908673" y="295727"/>
                    <a:pt x="922625" y="354412"/>
                  </a:cubicBezTo>
                  <a:cubicBezTo>
                    <a:pt x="698256" y="309258"/>
                    <a:pt x="352668" y="432602"/>
                    <a:pt x="0" y="354412"/>
                  </a:cubicBezTo>
                  <a:cubicBezTo>
                    <a:pt x="-4666" y="239936"/>
                    <a:pt x="-6228" y="161744"/>
                    <a:pt x="0" y="0"/>
                  </a:cubicBezTo>
                  <a:close/>
                </a:path>
              </a:pathLst>
            </a:custGeom>
            <a:solidFill>
              <a:schemeClr val="bg1"/>
            </a:solidFill>
            <a:ln>
              <a:solidFill>
                <a:schemeClr val="accent1"/>
              </a:solidFill>
              <a:extLst>
                <a:ext uri="{C807C97D-BFC1-408E-A445-0C87EB9F89A2}">
                  <ask:lineSketchStyleProps xmlns:ask="http://schemas.microsoft.com/office/drawing/2018/sketchyshapes" sd="2650216993">
                    <a:prstGeom prst="rect">
                      <a:avLst/>
                    </a:prstGeom>
                    <ask:type>
                      <ask:lineSketchCurved/>
                    </ask:type>
                  </ask:lineSketchStyleProps>
                </a:ext>
              </a:extLst>
            </a:ln>
            <a:effectLst>
              <a:outerShdw blurRad="50800" dist="38100" dir="2700000" algn="tl" rotWithShape="0">
                <a:prstClr val="black">
                  <a:alpha val="40000"/>
                </a:prstClr>
              </a:outerShd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rPr>
                <a:t>One Point</a:t>
              </a:r>
              <a:endParaRPr kumimoji="1" lang="ja-JP" altLang="en-US"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endParaRPr>
            </a:p>
          </p:txBody>
        </p:sp>
        <p:pic>
          <p:nvPicPr>
            <p:cNvPr id="53" name="図 52">
              <a:extLst>
                <a:ext uri="{FF2B5EF4-FFF2-40B4-BE49-F238E27FC236}">
                  <a16:creationId xmlns:a16="http://schemas.microsoft.com/office/drawing/2014/main" id="{F2A34DBA-1946-A452-95FE-32F5BCB4CCC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6120" y="7984939"/>
              <a:ext cx="255407" cy="378304"/>
            </a:xfrm>
            <a:prstGeom prst="rect">
              <a:avLst/>
            </a:prstGeom>
          </p:spPr>
        </p:pic>
      </p:grpSp>
      <p:sp>
        <p:nvSpPr>
          <p:cNvPr id="3" name="テキスト プレースホルダー 2">
            <a:extLst>
              <a:ext uri="{FF2B5EF4-FFF2-40B4-BE49-F238E27FC236}">
                <a16:creationId xmlns:a16="http://schemas.microsoft.com/office/drawing/2014/main" id="{21452337-8456-0A68-3F15-CAD1D8E547BA}"/>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4</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企業経営で重要となる</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IT</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投資と投資としてのサイバーセキュリティ対策</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4-2.</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守りの</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投資と攻めの</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投資</a:t>
            </a:r>
          </a:p>
        </p:txBody>
      </p:sp>
      <p:sp>
        <p:nvSpPr>
          <p:cNvPr id="7" name="スライド番号プレースホルダー 1">
            <a:extLst>
              <a:ext uri="{FF2B5EF4-FFF2-40B4-BE49-F238E27FC236}">
                <a16:creationId xmlns:a16="http://schemas.microsoft.com/office/drawing/2014/main" id="{801EF3BB-2534-9F4D-BEE2-71A08C4B172D}"/>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102575778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テキスト ボックス 38">
            <a:extLst>
              <a:ext uri="{FF2B5EF4-FFF2-40B4-BE49-F238E27FC236}">
                <a16:creationId xmlns:a16="http://schemas.microsoft.com/office/drawing/2014/main" id="{5851BF90-4DA2-3E5A-1D28-A91863A2D342}"/>
              </a:ext>
            </a:extLst>
          </p:cNvPr>
          <p:cNvSpPr txBox="1"/>
          <p:nvPr/>
        </p:nvSpPr>
        <p:spPr>
          <a:xfrm>
            <a:off x="622800" y="2335001"/>
            <a:ext cx="5608647" cy="1223412"/>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2025</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年の崖」とは、経済産業省が</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2018</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年に発表した「</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DX</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レポート ～</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IT</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システム「</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2025</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年の崖」の克服と</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DX</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の本格的な展開</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」にて提示されているキーワードです。このレポートでは、</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2025</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年は、基幹系システムのサポート終了に伴う維持費の増加や人材不足の深刻化などが集中する年であると予測されています。また、こうした既存の</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IT</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システムを巡る問題を解消しない限りは、</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DX</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を本格的に展開することは困難であると指摘しています。さらに、レポートによれば、日本企業が</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DX</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を推進できなかった場合の経済的な損失は、年間最大で</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12</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兆円に上ると算出されています。</a:t>
            </a:r>
            <a:r>
              <a:rPr kumimoji="1" lang="en-US" altLang="ja-JP" sz="800" b="0" i="0" u="none" strike="noStrike" kern="1200" cap="none" spc="0" normalizeH="0" baseline="30000" noProof="0">
                <a:ln>
                  <a:noFill/>
                </a:ln>
                <a:solidFill>
                  <a:prstClr val="black"/>
                </a:solidFill>
                <a:effectLst/>
                <a:uLnTx/>
                <a:uFillTx/>
                <a:latin typeface="メイリオ"/>
                <a:ea typeface="メイリオ"/>
                <a:cs typeface="+mn-cs"/>
              </a:rPr>
              <a:t>[10]</a:t>
            </a:r>
          </a:p>
        </p:txBody>
      </p:sp>
      <p:sp>
        <p:nvSpPr>
          <p:cNvPr id="46" name="テキスト ボックス 45">
            <a:extLst>
              <a:ext uri="{FF2B5EF4-FFF2-40B4-BE49-F238E27FC236}">
                <a16:creationId xmlns:a16="http://schemas.microsoft.com/office/drawing/2014/main" id="{901B27A4-2E24-6284-C21E-FE1849332A48}"/>
              </a:ext>
            </a:extLst>
          </p:cNvPr>
          <p:cNvSpPr txBox="1"/>
          <p:nvPr/>
        </p:nvSpPr>
        <p:spPr>
          <a:xfrm>
            <a:off x="716709" y="6338209"/>
            <a:ext cx="5417076" cy="3077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700" b="0" i="0" u="none" strike="noStrike" kern="1200" cap="none" spc="0" normalizeH="0" baseline="0" noProof="0">
                <a:ln>
                  <a:noFill/>
                </a:ln>
                <a:solidFill>
                  <a:prstClr val="black"/>
                </a:solidFill>
                <a:effectLst/>
                <a:uLnTx/>
                <a:uFillTx/>
                <a:latin typeface="メイリオ"/>
                <a:ea typeface="メイリオ"/>
                <a:cs typeface="+mn-cs"/>
              </a:rPr>
              <a:t>22. </a:t>
            </a: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700" b="0" i="0" u="none" strike="noStrike" kern="1200" cap="none" spc="0" normalizeH="0" baseline="0" noProof="0">
                <a:ln>
                  <a:noFill/>
                </a:ln>
                <a:solidFill>
                  <a:prstClr val="black"/>
                </a:solidFill>
                <a:effectLst/>
                <a:uLnTx/>
                <a:uFillTx/>
                <a:latin typeface="メイリオ"/>
                <a:ea typeface="メイリオ"/>
                <a:cs typeface="+mn-cs"/>
              </a:rPr>
              <a:t>2025</a:t>
            </a: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年の崖」の概要図</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（出典）経済産業省「</a:t>
            </a:r>
            <a:r>
              <a:rPr kumimoji="1" lang="en-US" altLang="ja-JP" sz="700" b="0"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レポート ～</a:t>
            </a:r>
            <a:r>
              <a:rPr kumimoji="1" lang="en-US" altLang="ja-JP" sz="700" b="0"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システム「</a:t>
            </a:r>
            <a:r>
              <a:rPr kumimoji="1" lang="en-US" altLang="ja-JP" sz="700" b="0" i="0" u="none" strike="noStrike" kern="1200" cap="none" spc="0" normalizeH="0" baseline="0" noProof="0">
                <a:ln>
                  <a:noFill/>
                </a:ln>
                <a:solidFill>
                  <a:prstClr val="black"/>
                </a:solidFill>
                <a:effectLst/>
                <a:uLnTx/>
                <a:uFillTx/>
                <a:latin typeface="メイリオ"/>
                <a:ea typeface="メイリオ"/>
                <a:cs typeface="+mn-cs"/>
              </a:rPr>
              <a:t>2025</a:t>
            </a: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年の崖」の克服と</a:t>
            </a:r>
            <a:r>
              <a:rPr kumimoji="1" lang="en-US" altLang="ja-JP" sz="700" b="0"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の本格的な展開～」を基に作成</a:t>
            </a:r>
          </a:p>
        </p:txBody>
      </p:sp>
      <p:graphicFrame>
        <p:nvGraphicFramePr>
          <p:cNvPr id="6" name="表 5">
            <a:extLst>
              <a:ext uri="{FF2B5EF4-FFF2-40B4-BE49-F238E27FC236}">
                <a16:creationId xmlns:a16="http://schemas.microsoft.com/office/drawing/2014/main" id="{C6A64586-F4A0-9610-CFD1-F67D086A9BA7}"/>
              </a:ext>
            </a:extLst>
          </p:cNvPr>
          <p:cNvGraphicFramePr>
            <a:graphicFrameLocks noGrp="1"/>
          </p:cNvGraphicFramePr>
          <p:nvPr/>
        </p:nvGraphicFramePr>
        <p:xfrm>
          <a:off x="619047" y="6812983"/>
          <a:ext cx="5612400" cy="187096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179654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tx1"/>
                          </a:solidFill>
                          <a:effectLst/>
                          <a:uLnTx/>
                          <a:uFillTx/>
                          <a:latin typeface="+mn-ea"/>
                          <a:ea typeface="+mn-ea"/>
                          <a:cs typeface="+mn-cs"/>
                        </a:rPr>
                        <a:t>「</a:t>
                      </a:r>
                      <a:r>
                        <a:rPr kumimoji="1" lang="en-US" altLang="ja-JP" sz="1050" b="1" i="0" u="none" strike="noStrike" kern="1200" cap="none" spc="0" normalizeH="0" baseline="0" noProof="0">
                          <a:ln>
                            <a:noFill/>
                          </a:ln>
                          <a:solidFill>
                            <a:schemeClr val="tx1"/>
                          </a:solidFill>
                          <a:effectLst/>
                          <a:uLnTx/>
                          <a:uFillTx/>
                          <a:latin typeface="+mn-ea"/>
                          <a:ea typeface="+mn-ea"/>
                          <a:cs typeface="+mn-cs"/>
                        </a:rPr>
                        <a:t>2025</a:t>
                      </a:r>
                      <a:r>
                        <a:rPr kumimoji="1" lang="ja-JP" altLang="en-US" sz="1050" b="1" i="0" u="none" strike="noStrike" kern="1200" cap="none" spc="0" normalizeH="0" baseline="0" noProof="0">
                          <a:ln>
                            <a:noFill/>
                          </a:ln>
                          <a:solidFill>
                            <a:schemeClr val="tx1"/>
                          </a:solidFill>
                          <a:effectLst/>
                          <a:uLnTx/>
                          <a:uFillTx/>
                          <a:latin typeface="+mn-ea"/>
                          <a:ea typeface="+mn-ea"/>
                          <a:cs typeface="+mn-cs"/>
                        </a:rPr>
                        <a:t>年の崖」に陥らないための対応策</a:t>
                      </a:r>
                      <a:endParaRPr kumimoji="1" lang="en-US" altLang="ja-JP" sz="1050" b="1" i="0" u="none" strike="noStrike" kern="1200" cap="none" spc="0" normalizeH="0" baseline="0" noProof="0">
                        <a:ln>
                          <a:noFill/>
                        </a:ln>
                        <a:solidFill>
                          <a:schemeClr val="tx1"/>
                        </a:solidFill>
                        <a:effectLst/>
                        <a:uLnTx/>
                        <a:uFillTx/>
                        <a:latin typeface="+mn-ea"/>
                        <a:ea typeface="+mn-ea"/>
                        <a:cs typeface="+mn-cs"/>
                      </a:endParaRPr>
                    </a:p>
                    <a:p>
                      <a:pPr marL="171450" marR="0" lvl="0" indent="-171450" algn="l" defTabSz="914400" rtl="0" eaLnBrk="1" fontAlgn="auto" latinLnBrk="0" hangingPunct="1">
                        <a:lnSpc>
                          <a:spcPts val="1500"/>
                        </a:lnSpc>
                        <a:spcBef>
                          <a:spcPts val="1000"/>
                        </a:spcBef>
                        <a:spcAft>
                          <a:spcPts val="0"/>
                        </a:spcAft>
                        <a:buClrTx/>
                        <a:buSzTx/>
                        <a:buFont typeface="Arial" panose="020B0604020202020204" pitchFamily="34" charset="0"/>
                        <a:buChar char="•"/>
                        <a:tabLst/>
                        <a:defRPr/>
                      </a:pPr>
                      <a:r>
                        <a:rPr lang="ja-JP" altLang="en-US" sz="1050" b="0" i="0">
                          <a:solidFill>
                            <a:schemeClr val="tx1"/>
                          </a:solidFill>
                          <a:effectLst/>
                          <a:latin typeface="Noto Sans JP"/>
                        </a:rPr>
                        <a:t>「見える化」指標、診断スキームの構築</a:t>
                      </a:r>
                      <a:endParaRPr lang="en-US" altLang="ja-JP" sz="1050" b="0" i="0">
                        <a:solidFill>
                          <a:schemeClr val="tx1"/>
                        </a:solidFill>
                        <a:effectLst/>
                        <a:latin typeface="Noto Sans JP"/>
                      </a:endParaRPr>
                    </a:p>
                    <a:p>
                      <a:pPr marL="171450" marR="0" lvl="0" indent="-171450" algn="l" defTabSz="914400" rtl="0" eaLnBrk="1" fontAlgn="auto" latinLnBrk="0" hangingPunct="1">
                        <a:lnSpc>
                          <a:spcPts val="1500"/>
                        </a:lnSpc>
                        <a:spcBef>
                          <a:spcPts val="1000"/>
                        </a:spcBef>
                        <a:spcAft>
                          <a:spcPts val="0"/>
                        </a:spcAft>
                        <a:buClrTx/>
                        <a:buSzTx/>
                        <a:buFont typeface="Arial" panose="020B0604020202020204" pitchFamily="34" charset="0"/>
                        <a:buChar char="•"/>
                        <a:tabLst/>
                        <a:defRPr/>
                      </a:pPr>
                      <a:r>
                        <a:rPr lang="en-US" altLang="ja-JP" sz="1050" b="0" i="0">
                          <a:solidFill>
                            <a:schemeClr val="tx1"/>
                          </a:solidFill>
                          <a:effectLst/>
                          <a:latin typeface="Noto Sans JP"/>
                        </a:rPr>
                        <a:t>DX</a:t>
                      </a:r>
                      <a:r>
                        <a:rPr lang="ja-JP" altLang="en-US" sz="1050" b="0" i="0">
                          <a:solidFill>
                            <a:schemeClr val="tx1"/>
                          </a:solidFill>
                          <a:effectLst/>
                          <a:latin typeface="Noto Sans JP"/>
                        </a:rPr>
                        <a:t>推進ガイドラインの策定</a:t>
                      </a:r>
                      <a:endParaRPr lang="en-US" altLang="ja-JP" sz="1050" b="0" i="0">
                        <a:solidFill>
                          <a:schemeClr val="tx1"/>
                        </a:solidFill>
                        <a:effectLst/>
                        <a:latin typeface="Noto Sans JP"/>
                      </a:endParaRPr>
                    </a:p>
                    <a:p>
                      <a:pPr marL="171450" marR="0" lvl="0" indent="-171450" algn="l" defTabSz="914400" rtl="0" eaLnBrk="1" fontAlgn="auto" latinLnBrk="0" hangingPunct="1">
                        <a:lnSpc>
                          <a:spcPts val="1500"/>
                        </a:lnSpc>
                        <a:spcBef>
                          <a:spcPts val="1000"/>
                        </a:spcBef>
                        <a:spcAft>
                          <a:spcPts val="0"/>
                        </a:spcAft>
                        <a:buClrTx/>
                        <a:buSzTx/>
                        <a:buFont typeface="Arial" panose="020B0604020202020204" pitchFamily="34" charset="0"/>
                        <a:buChar char="•"/>
                        <a:tabLst/>
                        <a:defRPr/>
                      </a:pPr>
                      <a:r>
                        <a:rPr lang="en-US" altLang="ja-JP" sz="1050" b="0" i="0">
                          <a:solidFill>
                            <a:schemeClr val="tx1"/>
                          </a:solidFill>
                          <a:effectLst/>
                          <a:latin typeface="Noto Sans JP"/>
                        </a:rPr>
                        <a:t>IT</a:t>
                      </a:r>
                      <a:r>
                        <a:rPr lang="ja-JP" altLang="en-US" sz="1050" b="0" i="0">
                          <a:solidFill>
                            <a:schemeClr val="tx1"/>
                          </a:solidFill>
                          <a:effectLst/>
                          <a:latin typeface="Noto Sans JP"/>
                        </a:rPr>
                        <a:t>システムの刷新</a:t>
                      </a:r>
                      <a:endParaRPr lang="en-US" altLang="ja-JP" sz="1050" b="0" i="0">
                        <a:solidFill>
                          <a:schemeClr val="tx1"/>
                        </a:solidFill>
                        <a:effectLst/>
                        <a:latin typeface="Noto Sans JP"/>
                      </a:endParaRPr>
                    </a:p>
                    <a:p>
                      <a:pPr marL="171450" marR="0" lvl="0" indent="-171450" algn="l" defTabSz="914400" rtl="0" eaLnBrk="1" fontAlgn="auto" latinLnBrk="0" hangingPunct="1">
                        <a:lnSpc>
                          <a:spcPts val="1500"/>
                        </a:lnSpc>
                        <a:spcBef>
                          <a:spcPts val="1000"/>
                        </a:spcBef>
                        <a:spcAft>
                          <a:spcPts val="0"/>
                        </a:spcAft>
                        <a:buClrTx/>
                        <a:buSzTx/>
                        <a:buFont typeface="Arial" panose="020B0604020202020204" pitchFamily="34" charset="0"/>
                        <a:buChar char="•"/>
                        <a:tabLst/>
                        <a:defRPr/>
                      </a:pPr>
                      <a:r>
                        <a:rPr lang="ja-JP" altLang="en-US" sz="1050" b="0" i="0">
                          <a:solidFill>
                            <a:schemeClr val="tx1"/>
                          </a:solidFill>
                          <a:effectLst/>
                          <a:latin typeface="Noto Sans JP"/>
                        </a:rPr>
                        <a:t>ユーザ企業・ベンダー企業との新しい関係性構築</a:t>
                      </a:r>
                      <a:endParaRPr lang="en-US" altLang="ja-JP" sz="1050" b="0" i="0">
                        <a:solidFill>
                          <a:schemeClr val="tx1"/>
                        </a:solidFill>
                        <a:effectLst/>
                        <a:latin typeface="Noto Sans JP"/>
                      </a:endParaRPr>
                    </a:p>
                    <a:p>
                      <a:pPr marL="171450" marR="0" lvl="0" indent="-171450" algn="l" defTabSz="914400" rtl="0" eaLnBrk="1" fontAlgn="auto" latinLnBrk="0" hangingPunct="1">
                        <a:lnSpc>
                          <a:spcPts val="1500"/>
                        </a:lnSpc>
                        <a:spcBef>
                          <a:spcPts val="1000"/>
                        </a:spcBef>
                        <a:spcAft>
                          <a:spcPts val="0"/>
                        </a:spcAft>
                        <a:buClrTx/>
                        <a:buSzTx/>
                        <a:buFont typeface="Arial" panose="020B0604020202020204" pitchFamily="34" charset="0"/>
                        <a:buChar char="•"/>
                        <a:tabLst/>
                        <a:defRPr/>
                      </a:pPr>
                      <a:r>
                        <a:rPr lang="en-US" altLang="ja-JP" sz="1050" b="0" i="0">
                          <a:solidFill>
                            <a:schemeClr val="tx1"/>
                          </a:solidFill>
                          <a:effectLst/>
                          <a:latin typeface="Noto Sans JP"/>
                        </a:rPr>
                        <a:t>DX</a:t>
                      </a:r>
                      <a:r>
                        <a:rPr lang="ja-JP" altLang="en-US" sz="1050" b="0" i="0">
                          <a:solidFill>
                            <a:schemeClr val="tx1"/>
                          </a:solidFill>
                          <a:effectLst/>
                          <a:latin typeface="Noto Sans JP"/>
                        </a:rPr>
                        <a:t>人材の育成・確保</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67570125"/>
                  </a:ext>
                </a:extLst>
              </a:tr>
            </a:tbl>
          </a:graphicData>
        </a:graphic>
      </p:graphicFrame>
      <p:grpSp>
        <p:nvGrpSpPr>
          <p:cNvPr id="29" name="グループ化 28">
            <a:extLst>
              <a:ext uri="{FF2B5EF4-FFF2-40B4-BE49-F238E27FC236}">
                <a16:creationId xmlns:a16="http://schemas.microsoft.com/office/drawing/2014/main" id="{57A2A5A4-7583-734E-090B-025304F59FB8}"/>
              </a:ext>
            </a:extLst>
          </p:cNvPr>
          <p:cNvGrpSpPr/>
          <p:nvPr/>
        </p:nvGrpSpPr>
        <p:grpSpPr>
          <a:xfrm>
            <a:off x="704187" y="3627116"/>
            <a:ext cx="5612400" cy="2627158"/>
            <a:chOff x="790656" y="3178785"/>
            <a:chExt cx="5616153" cy="2627158"/>
          </a:xfrm>
        </p:grpSpPr>
        <p:grpSp>
          <p:nvGrpSpPr>
            <p:cNvPr id="30" name="グループ化 29">
              <a:extLst>
                <a:ext uri="{FF2B5EF4-FFF2-40B4-BE49-F238E27FC236}">
                  <a16:creationId xmlns:a16="http://schemas.microsoft.com/office/drawing/2014/main" id="{0F4A6C75-1581-E30A-33B7-8134BF621900}"/>
                </a:ext>
              </a:extLst>
            </p:cNvPr>
            <p:cNvGrpSpPr/>
            <p:nvPr/>
          </p:nvGrpSpPr>
          <p:grpSpPr>
            <a:xfrm>
              <a:off x="794409" y="3178785"/>
              <a:ext cx="5612400" cy="953235"/>
              <a:chOff x="622799" y="3664577"/>
              <a:chExt cx="5612400" cy="900246"/>
            </a:xfrm>
          </p:grpSpPr>
          <p:graphicFrame>
            <p:nvGraphicFramePr>
              <p:cNvPr id="50" name="図表 49">
                <a:extLst>
                  <a:ext uri="{FF2B5EF4-FFF2-40B4-BE49-F238E27FC236}">
                    <a16:creationId xmlns:a16="http://schemas.microsoft.com/office/drawing/2014/main" id="{A63B3A07-88D1-2F00-5380-9DFB00F8600F}"/>
                  </a:ext>
                </a:extLst>
              </p:cNvPr>
              <p:cNvGraphicFramePr/>
              <p:nvPr/>
            </p:nvGraphicFramePr>
            <p:xfrm>
              <a:off x="622799" y="3664577"/>
              <a:ext cx="5612400" cy="90024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51" name="直線矢印コネクタ 50">
                <a:extLst>
                  <a:ext uri="{FF2B5EF4-FFF2-40B4-BE49-F238E27FC236}">
                    <a16:creationId xmlns:a16="http://schemas.microsoft.com/office/drawing/2014/main" id="{E7748793-FF24-0CB6-501C-D167A89DC072}"/>
                  </a:ext>
                </a:extLst>
              </p:cNvPr>
              <p:cNvCxnSpPr/>
              <p:nvPr/>
            </p:nvCxnSpPr>
            <p:spPr>
              <a:xfrm>
                <a:off x="4399570" y="4104122"/>
                <a:ext cx="900000" cy="0"/>
              </a:xfrm>
              <a:prstGeom prst="straightConnector1">
                <a:avLst/>
              </a:prstGeom>
              <a:ln>
                <a:solidFill>
                  <a:srgbClr val="FF0000"/>
                </a:solidFill>
                <a:headEnd type="triangle"/>
                <a:tailEnd type="triangle"/>
              </a:ln>
            </p:spPr>
            <p:style>
              <a:lnRef idx="3">
                <a:schemeClr val="dk1"/>
              </a:lnRef>
              <a:fillRef idx="0">
                <a:schemeClr val="dk1"/>
              </a:fillRef>
              <a:effectRef idx="2">
                <a:schemeClr val="dk1"/>
              </a:effectRef>
              <a:fontRef idx="minor">
                <a:schemeClr val="tx1"/>
              </a:fontRef>
            </p:style>
          </p:cxnSp>
        </p:grpSp>
        <p:sp>
          <p:nvSpPr>
            <p:cNvPr id="31" name="テキスト ボックス 30">
              <a:extLst>
                <a:ext uri="{FF2B5EF4-FFF2-40B4-BE49-F238E27FC236}">
                  <a16:creationId xmlns:a16="http://schemas.microsoft.com/office/drawing/2014/main" id="{478113C3-6CD5-617E-D12A-8B2BD08C70DC}"/>
                </a:ext>
              </a:extLst>
            </p:cNvPr>
            <p:cNvSpPr txBox="1"/>
            <p:nvPr/>
          </p:nvSpPr>
          <p:spPr>
            <a:xfrm>
              <a:off x="4437169" y="3408857"/>
              <a:ext cx="1633502"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srgbClr val="FF0000"/>
                  </a:solidFill>
                  <a:effectLst/>
                  <a:uLnTx/>
                  <a:uFillTx/>
                  <a:latin typeface="メイリオ"/>
                  <a:ea typeface="メイリオ"/>
                  <a:cs typeface="+mn-cs"/>
                </a:rPr>
                <a:t>最大</a:t>
              </a:r>
              <a:r>
                <a:rPr kumimoji="1" lang="en-US" altLang="ja-JP" sz="900" b="1" i="0" u="none" strike="noStrike" kern="1200" cap="none" spc="0" normalizeH="0" baseline="0" noProof="0">
                  <a:ln>
                    <a:noFill/>
                  </a:ln>
                  <a:solidFill>
                    <a:srgbClr val="FF0000"/>
                  </a:solidFill>
                  <a:effectLst/>
                  <a:uLnTx/>
                  <a:uFillTx/>
                  <a:latin typeface="メイリオ"/>
                  <a:ea typeface="メイリオ"/>
                  <a:cs typeface="+mn-cs"/>
                </a:rPr>
                <a:t>12</a:t>
              </a:r>
              <a:r>
                <a:rPr kumimoji="1" lang="ja-JP" altLang="en-US" sz="900" b="1" i="0" u="none" strike="noStrike" kern="1200" cap="none" spc="0" normalizeH="0" baseline="0" noProof="0">
                  <a:ln>
                    <a:noFill/>
                  </a:ln>
                  <a:solidFill>
                    <a:srgbClr val="FF0000"/>
                  </a:solidFill>
                  <a:effectLst/>
                  <a:uLnTx/>
                  <a:uFillTx/>
                  <a:latin typeface="メイリオ"/>
                  <a:ea typeface="メイリオ"/>
                  <a:cs typeface="+mn-cs"/>
                </a:rPr>
                <a:t>兆円の損失（年間）</a:t>
              </a:r>
            </a:p>
          </p:txBody>
        </p:sp>
        <p:sp>
          <p:nvSpPr>
            <p:cNvPr id="32" name="フリーフォーム: 図形 31">
              <a:extLst>
                <a:ext uri="{FF2B5EF4-FFF2-40B4-BE49-F238E27FC236}">
                  <a16:creationId xmlns:a16="http://schemas.microsoft.com/office/drawing/2014/main" id="{BECDAC95-2A2B-BA72-B0E4-118759745ED0}"/>
                </a:ext>
              </a:extLst>
            </p:cNvPr>
            <p:cNvSpPr/>
            <p:nvPr/>
          </p:nvSpPr>
          <p:spPr>
            <a:xfrm>
              <a:off x="2850798" y="4644531"/>
              <a:ext cx="1656000" cy="360000"/>
            </a:xfrm>
            <a:custGeom>
              <a:avLst/>
              <a:gdLst>
                <a:gd name="connsiteX0" fmla="*/ 0 w 1956348"/>
                <a:gd name="connsiteY0" fmla="*/ 59531 h 476249"/>
                <a:gd name="connsiteX1" fmla="*/ 1718224 w 1956348"/>
                <a:gd name="connsiteY1" fmla="*/ 59531 h 476249"/>
                <a:gd name="connsiteX2" fmla="*/ 1718224 w 1956348"/>
                <a:gd name="connsiteY2" fmla="*/ 0 h 476249"/>
                <a:gd name="connsiteX3" fmla="*/ 1956348 w 1956348"/>
                <a:gd name="connsiteY3" fmla="*/ 238125 h 476249"/>
                <a:gd name="connsiteX4" fmla="*/ 1718224 w 1956348"/>
                <a:gd name="connsiteY4" fmla="*/ 476249 h 476249"/>
                <a:gd name="connsiteX5" fmla="*/ 1718224 w 1956348"/>
                <a:gd name="connsiteY5" fmla="*/ 416718 h 476249"/>
                <a:gd name="connsiteX6" fmla="*/ 0 w 1956348"/>
                <a:gd name="connsiteY6" fmla="*/ 416718 h 476249"/>
                <a:gd name="connsiteX7" fmla="*/ 0 w 1956348"/>
                <a:gd name="connsiteY7" fmla="*/ 59531 h 476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6348" h="476249">
                  <a:moveTo>
                    <a:pt x="0" y="59531"/>
                  </a:moveTo>
                  <a:lnTo>
                    <a:pt x="1718224" y="59531"/>
                  </a:lnTo>
                  <a:lnTo>
                    <a:pt x="1718224" y="0"/>
                  </a:lnTo>
                  <a:lnTo>
                    <a:pt x="1956348" y="238125"/>
                  </a:lnTo>
                  <a:lnTo>
                    <a:pt x="1718224" y="476249"/>
                  </a:lnTo>
                  <a:lnTo>
                    <a:pt x="1718224" y="416718"/>
                  </a:lnTo>
                  <a:lnTo>
                    <a:pt x="0" y="416718"/>
                  </a:lnTo>
                  <a:lnTo>
                    <a:pt x="0" y="59531"/>
                  </a:lnTo>
                  <a:close/>
                </a:path>
              </a:pathLst>
            </a:custGeom>
            <a:solidFill>
              <a:schemeClr val="accent5">
                <a:lumMod val="40000"/>
                <a:lumOff val="60000"/>
                <a:alpha val="90000"/>
              </a:schemeClr>
            </a:solidFill>
          </p:spPr>
          <p:style>
            <a:lnRef idx="2">
              <a:schemeClr val="accent5">
                <a:alpha val="90000"/>
                <a:tint val="40000"/>
                <a:hueOff val="0"/>
                <a:satOff val="0"/>
                <a:lumOff val="0"/>
                <a:alphaOff val="0"/>
              </a:schemeClr>
            </a:lnRef>
            <a:fillRef idx="1">
              <a:scrgbClr r="0" g="0" b="0"/>
            </a:fillRef>
            <a:effectRef idx="0">
              <a:schemeClr val="accent5">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5080" tIns="64611" rIns="183673" bIns="64611" numCol="1" spcCol="1270" anchor="t" anchorCtr="0">
              <a:noAutofit/>
            </a:bodyPr>
            <a:lstStyle/>
            <a:p>
              <a:pPr marL="57150" marR="0" lvl="1" indent="-57150" algn="l" defTabSz="355600" rtl="0" eaLnBrk="1" fontAlgn="auto" latinLnBrk="0" hangingPunct="1">
                <a:lnSpc>
                  <a:spcPct val="90000"/>
                </a:lnSpc>
                <a:spcBef>
                  <a:spcPct val="0"/>
                </a:spcBef>
                <a:spcAft>
                  <a:spcPct val="15000"/>
                </a:spcAft>
                <a:buClrTx/>
                <a:buSzTx/>
                <a:buFontTx/>
                <a:buChar char="•"/>
                <a:tabLst/>
                <a:defRPr/>
              </a:pPr>
              <a:endParaRPr kumimoji="1" lang="ja-JP" altLang="en-US" sz="800" b="0" i="0" u="none" strike="noStrike" kern="1200" cap="none" spc="0" normalizeH="0" baseline="0" noProof="0">
                <a:ln>
                  <a:noFill/>
                </a:ln>
                <a:solidFill>
                  <a:prstClr val="black">
                    <a:hueOff val="0"/>
                    <a:satOff val="0"/>
                    <a:lumOff val="0"/>
                    <a:alphaOff val="0"/>
                  </a:prstClr>
                </a:solidFill>
                <a:effectLst/>
                <a:uLnTx/>
                <a:uFillTx/>
                <a:latin typeface="メイリオ"/>
                <a:ea typeface="メイリオ"/>
                <a:cs typeface="+mn-cs"/>
              </a:endParaRPr>
            </a:p>
          </p:txBody>
        </p:sp>
        <p:sp>
          <p:nvSpPr>
            <p:cNvPr id="33" name="フリーフォーム: 図形 32">
              <a:extLst>
                <a:ext uri="{FF2B5EF4-FFF2-40B4-BE49-F238E27FC236}">
                  <a16:creationId xmlns:a16="http://schemas.microsoft.com/office/drawing/2014/main" id="{9AD8D6DD-EF0A-99A0-ACD7-0F4240A94337}"/>
                </a:ext>
              </a:extLst>
            </p:cNvPr>
            <p:cNvSpPr/>
            <p:nvPr/>
          </p:nvSpPr>
          <p:spPr>
            <a:xfrm>
              <a:off x="2860635" y="5049943"/>
              <a:ext cx="1656000" cy="756000"/>
            </a:xfrm>
            <a:custGeom>
              <a:avLst/>
              <a:gdLst>
                <a:gd name="connsiteX0" fmla="*/ 0 w 1956348"/>
                <a:gd name="connsiteY0" fmla="*/ 59531 h 476249"/>
                <a:gd name="connsiteX1" fmla="*/ 1718224 w 1956348"/>
                <a:gd name="connsiteY1" fmla="*/ 59531 h 476249"/>
                <a:gd name="connsiteX2" fmla="*/ 1718224 w 1956348"/>
                <a:gd name="connsiteY2" fmla="*/ 0 h 476249"/>
                <a:gd name="connsiteX3" fmla="*/ 1956348 w 1956348"/>
                <a:gd name="connsiteY3" fmla="*/ 238125 h 476249"/>
                <a:gd name="connsiteX4" fmla="*/ 1718224 w 1956348"/>
                <a:gd name="connsiteY4" fmla="*/ 476249 h 476249"/>
                <a:gd name="connsiteX5" fmla="*/ 1718224 w 1956348"/>
                <a:gd name="connsiteY5" fmla="*/ 416718 h 476249"/>
                <a:gd name="connsiteX6" fmla="*/ 0 w 1956348"/>
                <a:gd name="connsiteY6" fmla="*/ 416718 h 476249"/>
                <a:gd name="connsiteX7" fmla="*/ 0 w 1956348"/>
                <a:gd name="connsiteY7" fmla="*/ 59531 h 476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6348" h="476249">
                  <a:moveTo>
                    <a:pt x="0" y="59531"/>
                  </a:moveTo>
                  <a:lnTo>
                    <a:pt x="1718224" y="59531"/>
                  </a:lnTo>
                  <a:lnTo>
                    <a:pt x="1718224" y="0"/>
                  </a:lnTo>
                  <a:lnTo>
                    <a:pt x="1956348" y="238125"/>
                  </a:lnTo>
                  <a:lnTo>
                    <a:pt x="1718224" y="476249"/>
                  </a:lnTo>
                  <a:lnTo>
                    <a:pt x="1718224" y="416718"/>
                  </a:lnTo>
                  <a:lnTo>
                    <a:pt x="0" y="416718"/>
                  </a:lnTo>
                  <a:lnTo>
                    <a:pt x="0" y="59531"/>
                  </a:lnTo>
                  <a:close/>
                </a:path>
              </a:pathLst>
            </a:custGeom>
            <a:solidFill>
              <a:schemeClr val="accent5">
                <a:lumMod val="40000"/>
                <a:lumOff val="60000"/>
                <a:alpha val="90000"/>
              </a:schemeClr>
            </a:solidFill>
          </p:spPr>
          <p:style>
            <a:lnRef idx="2">
              <a:schemeClr val="accent5">
                <a:alpha val="90000"/>
                <a:tint val="40000"/>
                <a:hueOff val="0"/>
                <a:satOff val="0"/>
                <a:lumOff val="0"/>
                <a:alphaOff val="0"/>
              </a:schemeClr>
            </a:lnRef>
            <a:fillRef idx="1">
              <a:scrgbClr r="0" g="0" b="0"/>
            </a:fillRef>
            <a:effectRef idx="0">
              <a:schemeClr val="accent5">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5080" tIns="64611" rIns="183673" bIns="64611" numCol="1" spcCol="1270" anchor="t" anchorCtr="0">
              <a:noAutofit/>
            </a:bodyPr>
            <a:lstStyle/>
            <a:p>
              <a:pPr marL="57150" marR="0" lvl="1" indent="-57150" algn="l" defTabSz="355600" rtl="0" eaLnBrk="1" fontAlgn="auto" latinLnBrk="0" hangingPunct="1">
                <a:lnSpc>
                  <a:spcPct val="90000"/>
                </a:lnSpc>
                <a:spcBef>
                  <a:spcPct val="0"/>
                </a:spcBef>
                <a:spcAft>
                  <a:spcPct val="15000"/>
                </a:spcAft>
                <a:buClrTx/>
                <a:buSzTx/>
                <a:buFontTx/>
                <a:buChar char="•"/>
                <a:tabLst/>
                <a:defRPr/>
              </a:pPr>
              <a:endParaRPr kumimoji="1" lang="ja-JP" altLang="en-US" sz="800" b="0" i="0" u="none" strike="noStrike" kern="1200" cap="none" spc="0" normalizeH="0" baseline="0" noProof="0">
                <a:ln>
                  <a:noFill/>
                </a:ln>
                <a:solidFill>
                  <a:prstClr val="black">
                    <a:hueOff val="0"/>
                    <a:satOff val="0"/>
                    <a:lumOff val="0"/>
                    <a:alphaOff val="0"/>
                  </a:prstClr>
                </a:solidFill>
                <a:effectLst/>
                <a:uLnTx/>
                <a:uFillTx/>
                <a:latin typeface="メイリオ"/>
                <a:ea typeface="メイリオ"/>
                <a:cs typeface="+mn-cs"/>
              </a:endParaRPr>
            </a:p>
          </p:txBody>
        </p:sp>
        <p:sp>
          <p:nvSpPr>
            <p:cNvPr id="34" name="四角形: 角を丸くする 4">
              <a:extLst>
                <a:ext uri="{FF2B5EF4-FFF2-40B4-BE49-F238E27FC236}">
                  <a16:creationId xmlns:a16="http://schemas.microsoft.com/office/drawing/2014/main" id="{2430E6C6-9651-4CCB-CB5D-29BB3DD7FBE2}"/>
                </a:ext>
              </a:extLst>
            </p:cNvPr>
            <p:cNvSpPr txBox="1"/>
            <p:nvPr/>
          </p:nvSpPr>
          <p:spPr>
            <a:xfrm>
              <a:off x="4571179" y="5095689"/>
              <a:ext cx="1440000" cy="288000"/>
            </a:xfrm>
            <a:prstGeom prst="rect">
              <a:avLst/>
            </a:prstGeom>
            <a:solidFill>
              <a:schemeClr val="accent2">
                <a:lumMod val="40000"/>
                <a:lumOff val="60000"/>
              </a:schemeClr>
            </a:solidFill>
            <a:ln>
              <a:noFill/>
            </a:ln>
          </p:spPr>
          <p:style>
            <a:lnRef idx="0">
              <a:scrgbClr r="0" g="0" b="0"/>
            </a:lnRef>
            <a:fillRef idx="0">
              <a:scrgbClr r="0" g="0" b="0"/>
            </a:fillRef>
            <a:effectRef idx="0">
              <a:scrgbClr r="0" g="0" b="0"/>
            </a:effectRef>
            <a:fontRef idx="minor">
              <a:schemeClr val="lt1"/>
            </a:fontRef>
          </p:style>
          <p:txBody>
            <a:bodyPr spcFirstLastPara="0" vert="horz" wrap="square" lIns="53340" tIns="26670" rIns="53340" bIns="26670" numCol="1" spcCol="1270" anchor="ctr" anchorCtr="0">
              <a:noAutofit/>
            </a:bodyPr>
            <a:lstStyle/>
            <a:p>
              <a:pPr marL="0" marR="0" lvl="0" indent="0" algn="ctr" defTabSz="622300" rtl="0" eaLnBrk="1" fontAlgn="auto" latinLnBrk="0" hangingPunct="1">
                <a:lnSpc>
                  <a:spcPct val="90000"/>
                </a:lnSpc>
                <a:spcBef>
                  <a:spcPct val="0"/>
                </a:spcBef>
                <a:spcAft>
                  <a:spcPct val="3500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企業の基幹系システム</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21</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年以上が</a:t>
              </a:r>
              <a:r>
                <a:rPr kumimoji="1" lang="ja-JP" altLang="en-US" sz="800" b="0" i="0" u="none" strike="noStrike" kern="1200" cap="none" spc="0" normalizeH="0" baseline="0" noProof="0">
                  <a:ln>
                    <a:noFill/>
                  </a:ln>
                  <a:solidFill>
                    <a:srgbClr val="FF0000"/>
                  </a:solidFill>
                  <a:effectLst/>
                  <a:uLnTx/>
                  <a:uFillTx/>
                  <a:latin typeface="メイリオ"/>
                  <a:ea typeface="メイリオ"/>
                  <a:cs typeface="+mn-cs"/>
                </a:rPr>
                <a:t>約</a:t>
              </a:r>
              <a:r>
                <a:rPr kumimoji="1" lang="en-US" altLang="ja-JP" sz="800" b="0" i="0" u="none" strike="noStrike" kern="1200" cap="none" spc="0" normalizeH="0" baseline="0" noProof="0">
                  <a:ln>
                    <a:noFill/>
                  </a:ln>
                  <a:solidFill>
                    <a:srgbClr val="FF0000"/>
                  </a:solidFill>
                  <a:effectLst/>
                  <a:uLnTx/>
                  <a:uFillTx/>
                  <a:latin typeface="メイリオ"/>
                  <a:ea typeface="メイリオ"/>
                  <a:cs typeface="+mn-cs"/>
                </a:rPr>
                <a:t>6</a:t>
              </a:r>
              <a:r>
                <a:rPr kumimoji="1" lang="ja-JP" altLang="en-US" sz="800" b="0" i="0" u="none" strike="noStrike" kern="1200" cap="none" spc="0" normalizeH="0" baseline="0" noProof="0">
                  <a:ln>
                    <a:noFill/>
                  </a:ln>
                  <a:solidFill>
                    <a:srgbClr val="FF0000"/>
                  </a:solidFill>
                  <a:effectLst/>
                  <a:uLnTx/>
                  <a:uFillTx/>
                  <a:latin typeface="メイリオ"/>
                  <a:ea typeface="メイリオ"/>
                  <a:cs typeface="+mn-cs"/>
                </a:rPr>
                <a:t>割</a:t>
              </a:r>
            </a:p>
          </p:txBody>
        </p:sp>
        <p:sp>
          <p:nvSpPr>
            <p:cNvPr id="35" name="四角形: 角を丸くする 6">
              <a:extLst>
                <a:ext uri="{FF2B5EF4-FFF2-40B4-BE49-F238E27FC236}">
                  <a16:creationId xmlns:a16="http://schemas.microsoft.com/office/drawing/2014/main" id="{79FF32E9-60A5-7FC7-B90E-6B9A93208991}"/>
                </a:ext>
              </a:extLst>
            </p:cNvPr>
            <p:cNvSpPr txBox="1"/>
            <p:nvPr/>
          </p:nvSpPr>
          <p:spPr>
            <a:xfrm>
              <a:off x="4571179" y="4665834"/>
              <a:ext cx="1440000" cy="288000"/>
            </a:xfrm>
            <a:prstGeom prst="rect">
              <a:avLst/>
            </a:prstGeom>
            <a:solidFill>
              <a:schemeClr val="accent2">
                <a:lumMod val="40000"/>
                <a:lumOff val="60000"/>
              </a:schemeClr>
            </a:solidFill>
            <a:ln>
              <a:noFill/>
            </a:ln>
          </p:spPr>
          <p:style>
            <a:lnRef idx="0">
              <a:scrgbClr r="0" g="0" b="0"/>
            </a:lnRef>
            <a:fillRef idx="0">
              <a:scrgbClr r="0" g="0" b="0"/>
            </a:fillRef>
            <a:effectRef idx="0">
              <a:scrgbClr r="0" g="0" b="0"/>
            </a:effectRef>
            <a:fontRef idx="minor">
              <a:schemeClr val="lt1"/>
            </a:fontRef>
          </p:style>
          <p:txBody>
            <a:bodyPr spcFirstLastPara="0" vert="horz" wrap="square" lIns="53340" tIns="26670" rIns="53340" bIns="26670" numCol="1" spcCol="1270" anchor="ctr" anchorCtr="0">
              <a:noAutofit/>
            </a:bodyPr>
            <a:lstStyle/>
            <a:p>
              <a:pPr marL="0" marR="0" lvl="0" indent="0" algn="ctr" defTabSz="622300" rtl="0" eaLnBrk="1" fontAlgn="auto" latinLnBrk="0" hangingPunct="1">
                <a:lnSpc>
                  <a:spcPct val="90000"/>
                </a:lnSpc>
                <a:spcBef>
                  <a:spcPct val="0"/>
                </a:spcBef>
                <a:spcAft>
                  <a:spcPct val="3500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人材の不足が</a:t>
              </a:r>
              <a:r>
                <a:rPr kumimoji="1" lang="ja-JP" altLang="en-US" sz="800" b="0" i="0" u="none" strike="noStrike" kern="1200" cap="none" spc="0" normalizeH="0" baseline="0" noProof="0">
                  <a:ln>
                    <a:noFill/>
                  </a:ln>
                  <a:solidFill>
                    <a:srgbClr val="FF0000"/>
                  </a:solidFill>
                  <a:effectLst/>
                  <a:uLnTx/>
                  <a:uFillTx/>
                  <a:latin typeface="メイリオ"/>
                  <a:ea typeface="メイリオ"/>
                  <a:cs typeface="+mn-cs"/>
                </a:rPr>
                <a:t>約</a:t>
              </a:r>
              <a:r>
                <a:rPr kumimoji="1" lang="en-US" altLang="ja-JP" sz="800" b="0" i="0" u="none" strike="noStrike" kern="1200" cap="none" spc="0" normalizeH="0" baseline="0" noProof="0">
                  <a:ln>
                    <a:noFill/>
                  </a:ln>
                  <a:solidFill>
                    <a:srgbClr val="FF0000"/>
                  </a:solidFill>
                  <a:effectLst/>
                  <a:uLnTx/>
                  <a:uFillTx/>
                  <a:latin typeface="メイリオ"/>
                  <a:ea typeface="メイリオ"/>
                  <a:cs typeface="+mn-cs"/>
                </a:rPr>
                <a:t>43</a:t>
              </a:r>
              <a:r>
                <a:rPr kumimoji="1" lang="ja-JP" altLang="en-US" sz="800" b="0" i="0" u="none" strike="noStrike" kern="1200" cap="none" spc="0" normalizeH="0" baseline="0" noProof="0">
                  <a:ln>
                    <a:noFill/>
                  </a:ln>
                  <a:solidFill>
                    <a:srgbClr val="FF0000"/>
                  </a:solidFill>
                  <a:effectLst/>
                  <a:uLnTx/>
                  <a:uFillTx/>
                  <a:latin typeface="メイリオ"/>
                  <a:ea typeface="メイリオ"/>
                  <a:cs typeface="+mn-cs"/>
                </a:rPr>
                <a:t>万人</a:t>
              </a:r>
            </a:p>
          </p:txBody>
        </p:sp>
        <p:sp>
          <p:nvSpPr>
            <p:cNvPr id="36" name="四角形: 角を丸くする 8">
              <a:extLst>
                <a:ext uri="{FF2B5EF4-FFF2-40B4-BE49-F238E27FC236}">
                  <a16:creationId xmlns:a16="http://schemas.microsoft.com/office/drawing/2014/main" id="{3B9F604F-3374-7FF8-07DB-3640C31C3A1D}"/>
                </a:ext>
              </a:extLst>
            </p:cNvPr>
            <p:cNvSpPr txBox="1"/>
            <p:nvPr/>
          </p:nvSpPr>
          <p:spPr>
            <a:xfrm>
              <a:off x="4571179" y="5474837"/>
              <a:ext cx="1440000" cy="288000"/>
            </a:xfrm>
            <a:prstGeom prst="rect">
              <a:avLst/>
            </a:prstGeom>
            <a:solidFill>
              <a:schemeClr val="accent2">
                <a:lumMod val="40000"/>
                <a:lumOff val="60000"/>
              </a:schemeClr>
            </a:solidFill>
            <a:ln>
              <a:noFill/>
            </a:ln>
          </p:spPr>
          <p:style>
            <a:lnRef idx="0">
              <a:scrgbClr r="0" g="0" b="0"/>
            </a:lnRef>
            <a:fillRef idx="0">
              <a:scrgbClr r="0" g="0" b="0"/>
            </a:fillRef>
            <a:effectRef idx="0">
              <a:scrgbClr r="0" g="0" b="0"/>
            </a:effectRef>
            <a:fontRef idx="minor">
              <a:schemeClr val="lt1"/>
            </a:fontRef>
          </p:style>
          <p:txBody>
            <a:bodyPr spcFirstLastPara="0" vert="horz" wrap="square" lIns="53340" tIns="26670" rIns="53340" bIns="26670" numCol="1" spcCol="1270" anchor="ctr" anchorCtr="0">
              <a:noAutofit/>
            </a:bodyPr>
            <a:lstStyle/>
            <a:p>
              <a:pPr marL="0" marR="0" lvl="0" indent="0" algn="ctr" defTabSz="622300" rtl="0" eaLnBrk="1" fontAlgn="auto" latinLnBrk="0" hangingPunct="1">
                <a:lnSpc>
                  <a:spcPct val="90000"/>
                </a:lnSpc>
                <a:spcBef>
                  <a:spcPct val="0"/>
                </a:spcBef>
                <a:spcAft>
                  <a:spcPct val="3500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従来の</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サービス市場：デジタル市場＝</a:t>
              </a:r>
              <a:r>
                <a:rPr kumimoji="1" lang="en-US" altLang="ja-JP" sz="800" b="0" i="0" u="none" strike="noStrike" kern="1200" cap="none" spc="0" normalizeH="0" baseline="0" noProof="0">
                  <a:ln>
                    <a:noFill/>
                  </a:ln>
                  <a:solidFill>
                    <a:srgbClr val="FF0000"/>
                  </a:solidFill>
                  <a:effectLst/>
                  <a:uLnTx/>
                  <a:uFillTx/>
                  <a:latin typeface="メイリオ"/>
                  <a:ea typeface="メイリオ"/>
                  <a:cs typeface="+mn-cs"/>
                </a:rPr>
                <a:t>6</a:t>
              </a:r>
              <a:r>
                <a:rPr kumimoji="1" lang="ja-JP" altLang="en-US" sz="800" b="0" i="0" u="none" strike="noStrike" kern="1200" cap="none" spc="0" normalizeH="0" baseline="0" noProof="0">
                  <a:ln>
                    <a:noFill/>
                  </a:ln>
                  <a:solidFill>
                    <a:srgbClr val="FF0000"/>
                  </a:solidFill>
                  <a:effectLst/>
                  <a:uLnTx/>
                  <a:uFillTx/>
                  <a:latin typeface="メイリオ"/>
                  <a:ea typeface="メイリオ"/>
                  <a:cs typeface="+mn-cs"/>
                </a:rPr>
                <a:t>：</a:t>
              </a:r>
              <a:r>
                <a:rPr kumimoji="1" lang="en-US" altLang="ja-JP" sz="800" b="0" i="0" u="none" strike="noStrike" kern="1200" cap="none" spc="0" normalizeH="0" baseline="0" noProof="0">
                  <a:ln>
                    <a:noFill/>
                  </a:ln>
                  <a:solidFill>
                    <a:srgbClr val="FF0000"/>
                  </a:solidFill>
                  <a:effectLst/>
                  <a:uLnTx/>
                  <a:uFillTx/>
                  <a:latin typeface="メイリオ"/>
                  <a:ea typeface="メイリオ"/>
                  <a:cs typeface="+mn-cs"/>
                </a:rPr>
                <a:t>4</a:t>
              </a:r>
              <a:endParaRPr kumimoji="1" lang="ja-JP" altLang="en-US" sz="800" b="0" i="0" u="none" strike="noStrike" kern="1200" cap="none" spc="0" normalizeH="0" baseline="0" noProof="0">
                <a:ln>
                  <a:noFill/>
                </a:ln>
                <a:solidFill>
                  <a:srgbClr val="FF0000"/>
                </a:solidFill>
                <a:effectLst/>
                <a:uLnTx/>
                <a:uFillTx/>
                <a:latin typeface="メイリオ"/>
                <a:ea typeface="メイリオ"/>
                <a:cs typeface="+mn-cs"/>
              </a:endParaRPr>
            </a:p>
          </p:txBody>
        </p:sp>
        <p:sp>
          <p:nvSpPr>
            <p:cNvPr id="37" name="爆発: 8 pt 36">
              <a:extLst>
                <a:ext uri="{FF2B5EF4-FFF2-40B4-BE49-F238E27FC236}">
                  <a16:creationId xmlns:a16="http://schemas.microsoft.com/office/drawing/2014/main" id="{8DE7F41D-674A-0CE0-D6EA-929B429425B6}"/>
                </a:ext>
              </a:extLst>
            </p:cNvPr>
            <p:cNvSpPr/>
            <p:nvPr/>
          </p:nvSpPr>
          <p:spPr>
            <a:xfrm>
              <a:off x="2906491" y="5103235"/>
              <a:ext cx="1512209" cy="396815"/>
            </a:xfrm>
            <a:prstGeom prst="irregularSeal1">
              <a:avLst/>
            </a:prstGeom>
            <a:ln>
              <a:noFill/>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維持費の高騰</a:t>
              </a:r>
            </a:p>
          </p:txBody>
        </p:sp>
        <p:sp>
          <p:nvSpPr>
            <p:cNvPr id="38" name="四角形: 角を丸くする 4">
              <a:extLst>
                <a:ext uri="{FF2B5EF4-FFF2-40B4-BE49-F238E27FC236}">
                  <a16:creationId xmlns:a16="http://schemas.microsoft.com/office/drawing/2014/main" id="{8F8F2172-A80E-ECC8-ACFE-71963A6D0815}"/>
                </a:ext>
              </a:extLst>
            </p:cNvPr>
            <p:cNvSpPr txBox="1"/>
            <p:nvPr/>
          </p:nvSpPr>
          <p:spPr>
            <a:xfrm>
              <a:off x="790656" y="3963115"/>
              <a:ext cx="523447" cy="591583"/>
            </a:xfrm>
            <a:prstGeom prst="rect">
              <a:avLst/>
            </a:prstGeom>
            <a:noFill/>
            <a:ln>
              <a:solidFill>
                <a:schemeClr val="tx1"/>
              </a:solidFill>
              <a:prstDash val="dash"/>
            </a:ln>
          </p:spPr>
          <p:style>
            <a:lnRef idx="0">
              <a:scrgbClr r="0" g="0" b="0"/>
            </a:lnRef>
            <a:fillRef idx="0">
              <a:scrgbClr r="0" g="0" b="0"/>
            </a:fillRef>
            <a:effectRef idx="0">
              <a:scrgbClr r="0" g="0" b="0"/>
            </a:effectRef>
            <a:fontRef idx="minor">
              <a:schemeClr val="lt1"/>
            </a:fontRef>
          </p:style>
          <p:txBody>
            <a:bodyPr spcFirstLastPara="0" vert="horz" wrap="square" lIns="53340" tIns="26670" rIns="53340" bIns="26670" numCol="1" spcCol="1270" anchor="ctr" anchorCtr="0">
              <a:noAutofit/>
            </a:bodyPr>
            <a:lstStyle/>
            <a:p>
              <a:pPr marL="0" marR="0" lvl="0" indent="0" algn="ctr" defTabSz="622300" rtl="0" eaLnBrk="1" fontAlgn="auto" latinLnBrk="0" hangingPunct="1">
                <a:lnSpc>
                  <a:spcPct val="90000"/>
                </a:lnSpc>
                <a:spcBef>
                  <a:spcPct val="0"/>
                </a:spcBef>
                <a:spcAft>
                  <a:spcPct val="3500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経営面</a:t>
              </a:r>
            </a:p>
          </p:txBody>
        </p:sp>
        <p:sp>
          <p:nvSpPr>
            <p:cNvPr id="40" name="四角形: 角を丸くする 6">
              <a:extLst>
                <a:ext uri="{FF2B5EF4-FFF2-40B4-BE49-F238E27FC236}">
                  <a16:creationId xmlns:a16="http://schemas.microsoft.com/office/drawing/2014/main" id="{4F3CDF90-57A2-8036-08EE-A2A141516D4C}"/>
                </a:ext>
              </a:extLst>
            </p:cNvPr>
            <p:cNvSpPr txBox="1"/>
            <p:nvPr/>
          </p:nvSpPr>
          <p:spPr>
            <a:xfrm>
              <a:off x="790656" y="4679764"/>
              <a:ext cx="523447" cy="288000"/>
            </a:xfrm>
            <a:prstGeom prst="rect">
              <a:avLst/>
            </a:prstGeom>
            <a:noFill/>
            <a:ln>
              <a:solidFill>
                <a:schemeClr val="tx1"/>
              </a:solidFill>
              <a:prstDash val="dash"/>
            </a:ln>
          </p:spPr>
          <p:style>
            <a:lnRef idx="0">
              <a:scrgbClr r="0" g="0" b="0"/>
            </a:lnRef>
            <a:fillRef idx="0">
              <a:scrgbClr r="0" g="0" b="0"/>
            </a:fillRef>
            <a:effectRef idx="0">
              <a:scrgbClr r="0" g="0" b="0"/>
            </a:effectRef>
            <a:fontRef idx="minor">
              <a:schemeClr val="lt1"/>
            </a:fontRef>
          </p:style>
          <p:txBody>
            <a:bodyPr spcFirstLastPara="0" vert="horz" wrap="square" lIns="53340" tIns="26670" rIns="53340" bIns="26670" numCol="1" spcCol="1270" anchor="ctr" anchorCtr="0">
              <a:noAutofit/>
            </a:bodyPr>
            <a:lstStyle/>
            <a:p>
              <a:pPr marL="0" marR="0" lvl="0" indent="0" algn="ctr" defTabSz="622300" rtl="0" eaLnBrk="1" fontAlgn="auto" latinLnBrk="0" hangingPunct="1">
                <a:lnSpc>
                  <a:spcPct val="90000"/>
                </a:lnSpc>
                <a:spcBef>
                  <a:spcPct val="0"/>
                </a:spcBef>
                <a:spcAft>
                  <a:spcPct val="3500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人材面</a:t>
              </a:r>
            </a:p>
          </p:txBody>
        </p:sp>
        <p:sp>
          <p:nvSpPr>
            <p:cNvPr id="41" name="四角形: 角を丸くする 8">
              <a:extLst>
                <a:ext uri="{FF2B5EF4-FFF2-40B4-BE49-F238E27FC236}">
                  <a16:creationId xmlns:a16="http://schemas.microsoft.com/office/drawing/2014/main" id="{50E74A8E-D24E-7A53-C2DA-C015B9163D6B}"/>
                </a:ext>
              </a:extLst>
            </p:cNvPr>
            <p:cNvSpPr txBox="1"/>
            <p:nvPr/>
          </p:nvSpPr>
          <p:spPr>
            <a:xfrm>
              <a:off x="790656" y="5111043"/>
              <a:ext cx="523447" cy="659049"/>
            </a:xfrm>
            <a:prstGeom prst="rect">
              <a:avLst/>
            </a:prstGeom>
            <a:noFill/>
            <a:ln>
              <a:solidFill>
                <a:schemeClr val="tx1"/>
              </a:solidFill>
              <a:prstDash val="dash"/>
            </a:ln>
          </p:spPr>
          <p:style>
            <a:lnRef idx="0">
              <a:scrgbClr r="0" g="0" b="0"/>
            </a:lnRef>
            <a:fillRef idx="0">
              <a:scrgbClr r="0" g="0" b="0"/>
            </a:fillRef>
            <a:effectRef idx="0">
              <a:scrgbClr r="0" g="0" b="0"/>
            </a:effectRef>
            <a:fontRef idx="minor">
              <a:schemeClr val="lt1"/>
            </a:fontRef>
          </p:style>
          <p:txBody>
            <a:bodyPr spcFirstLastPara="0" vert="horz" wrap="square" lIns="53340" tIns="26670" rIns="53340" bIns="26670" numCol="1" spcCol="1270" anchor="ctr" anchorCtr="0">
              <a:noAutofit/>
            </a:bodyPr>
            <a:lstStyle/>
            <a:p>
              <a:pPr marL="0" marR="0" lvl="0" indent="0" algn="ctr" defTabSz="622300" rtl="0" eaLnBrk="1" fontAlgn="auto" latinLnBrk="0" hangingPunct="1">
                <a:lnSpc>
                  <a:spcPct val="90000"/>
                </a:lnSpc>
                <a:spcBef>
                  <a:spcPct val="0"/>
                </a:spcBef>
                <a:spcAft>
                  <a:spcPct val="3500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技術面</a:t>
              </a:r>
              <a:endParaRPr kumimoji="1" lang="en-US" altLang="ja-JP" sz="8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2" name="四角形: 角を丸くする 4">
              <a:extLst>
                <a:ext uri="{FF2B5EF4-FFF2-40B4-BE49-F238E27FC236}">
                  <a16:creationId xmlns:a16="http://schemas.microsoft.com/office/drawing/2014/main" id="{9338368E-DD4D-C7E2-D4C7-15B37A7C46BB}"/>
                </a:ext>
              </a:extLst>
            </p:cNvPr>
            <p:cNvSpPr txBox="1"/>
            <p:nvPr/>
          </p:nvSpPr>
          <p:spPr>
            <a:xfrm>
              <a:off x="1358475" y="5095689"/>
              <a:ext cx="1440000" cy="288000"/>
            </a:xfrm>
            <a:prstGeom prst="rect">
              <a:avLst/>
            </a:prstGeom>
            <a:solidFill>
              <a:schemeClr val="accent5">
                <a:lumMod val="60000"/>
                <a:lumOff val="40000"/>
              </a:schemeClr>
            </a:solidFill>
            <a:ln>
              <a:noFill/>
            </a:ln>
          </p:spPr>
          <p:style>
            <a:lnRef idx="0">
              <a:scrgbClr r="0" g="0" b="0"/>
            </a:lnRef>
            <a:fillRef idx="0">
              <a:scrgbClr r="0" g="0" b="0"/>
            </a:fillRef>
            <a:effectRef idx="0">
              <a:scrgbClr r="0" g="0" b="0"/>
            </a:effectRef>
            <a:fontRef idx="minor">
              <a:schemeClr val="lt1"/>
            </a:fontRef>
          </p:style>
          <p:txBody>
            <a:bodyPr spcFirstLastPara="0" vert="horz" wrap="square" lIns="53340" tIns="26670" rIns="53340" bIns="26670" numCol="1" spcCol="1270" anchor="ctr" anchorCtr="0">
              <a:noAutofit/>
            </a:bodyPr>
            <a:lstStyle/>
            <a:p>
              <a:pPr marL="0" marR="0" lvl="0" indent="0" algn="ctr" defTabSz="622300" rtl="0" eaLnBrk="1" fontAlgn="auto" latinLnBrk="0" hangingPunct="1">
                <a:lnSpc>
                  <a:spcPct val="90000"/>
                </a:lnSpc>
                <a:spcBef>
                  <a:spcPct val="0"/>
                </a:spcBef>
                <a:spcAft>
                  <a:spcPct val="3500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企業の基幹系システム</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21</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年以上が約</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2</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割</a:t>
              </a:r>
            </a:p>
          </p:txBody>
        </p:sp>
        <p:sp>
          <p:nvSpPr>
            <p:cNvPr id="43" name="四角形: 角を丸くする 6">
              <a:extLst>
                <a:ext uri="{FF2B5EF4-FFF2-40B4-BE49-F238E27FC236}">
                  <a16:creationId xmlns:a16="http://schemas.microsoft.com/office/drawing/2014/main" id="{FAF54C54-B35A-3828-C5DB-8C25ACCF91D8}"/>
                </a:ext>
              </a:extLst>
            </p:cNvPr>
            <p:cNvSpPr txBox="1"/>
            <p:nvPr/>
          </p:nvSpPr>
          <p:spPr>
            <a:xfrm>
              <a:off x="1358475" y="4665834"/>
              <a:ext cx="1440000" cy="288000"/>
            </a:xfrm>
            <a:prstGeom prst="rect">
              <a:avLst/>
            </a:prstGeom>
            <a:solidFill>
              <a:schemeClr val="accent5">
                <a:lumMod val="60000"/>
                <a:lumOff val="40000"/>
              </a:schemeClr>
            </a:solidFill>
            <a:ln>
              <a:noFill/>
            </a:ln>
          </p:spPr>
          <p:style>
            <a:lnRef idx="0">
              <a:scrgbClr r="0" g="0" b="0"/>
            </a:lnRef>
            <a:fillRef idx="0">
              <a:scrgbClr r="0" g="0" b="0"/>
            </a:fillRef>
            <a:effectRef idx="0">
              <a:scrgbClr r="0" g="0" b="0"/>
            </a:effectRef>
            <a:fontRef idx="minor">
              <a:schemeClr val="lt1"/>
            </a:fontRef>
          </p:style>
          <p:txBody>
            <a:bodyPr spcFirstLastPara="0" vert="horz" wrap="square" lIns="53340" tIns="26670" rIns="53340" bIns="26670" numCol="1" spcCol="1270" anchor="ctr" anchorCtr="0">
              <a:noAutofit/>
            </a:bodyPr>
            <a:lstStyle/>
            <a:p>
              <a:pPr marL="0" marR="0" lvl="0" indent="0" algn="ctr" defTabSz="622300" rtl="0" eaLnBrk="1" fontAlgn="auto" latinLnBrk="0" hangingPunct="1">
                <a:lnSpc>
                  <a:spcPct val="90000"/>
                </a:lnSpc>
                <a:spcBef>
                  <a:spcPct val="0"/>
                </a:spcBef>
                <a:spcAft>
                  <a:spcPct val="3500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人材の不足が約</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17</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万人</a:t>
              </a:r>
            </a:p>
          </p:txBody>
        </p:sp>
        <p:sp>
          <p:nvSpPr>
            <p:cNvPr id="44" name="四角形: 角を丸くする 8">
              <a:extLst>
                <a:ext uri="{FF2B5EF4-FFF2-40B4-BE49-F238E27FC236}">
                  <a16:creationId xmlns:a16="http://schemas.microsoft.com/office/drawing/2014/main" id="{9850C7C1-B174-C342-B5D8-CE8170CFED12}"/>
                </a:ext>
              </a:extLst>
            </p:cNvPr>
            <p:cNvSpPr txBox="1"/>
            <p:nvPr/>
          </p:nvSpPr>
          <p:spPr>
            <a:xfrm>
              <a:off x="1358475" y="5474837"/>
              <a:ext cx="1440000" cy="288000"/>
            </a:xfrm>
            <a:prstGeom prst="rect">
              <a:avLst/>
            </a:prstGeom>
            <a:solidFill>
              <a:schemeClr val="accent5">
                <a:lumMod val="60000"/>
                <a:lumOff val="40000"/>
              </a:schemeClr>
            </a:solidFill>
            <a:ln>
              <a:noFill/>
            </a:ln>
          </p:spPr>
          <p:style>
            <a:lnRef idx="0">
              <a:scrgbClr r="0" g="0" b="0"/>
            </a:lnRef>
            <a:fillRef idx="0">
              <a:scrgbClr r="0" g="0" b="0"/>
            </a:fillRef>
            <a:effectRef idx="0">
              <a:scrgbClr r="0" g="0" b="0"/>
            </a:effectRef>
            <a:fontRef idx="minor">
              <a:schemeClr val="lt1"/>
            </a:fontRef>
          </p:style>
          <p:txBody>
            <a:bodyPr spcFirstLastPara="0" vert="horz" wrap="square" lIns="53340" tIns="26670" rIns="53340" bIns="26670" numCol="1" spcCol="1270" anchor="ctr" anchorCtr="0">
              <a:noAutofit/>
            </a:bodyPr>
            <a:lstStyle/>
            <a:p>
              <a:pPr marL="0" marR="0" lvl="0" indent="0" algn="ctr" defTabSz="622300" rtl="0" eaLnBrk="1" fontAlgn="auto" latinLnBrk="0" hangingPunct="1">
                <a:lnSpc>
                  <a:spcPct val="90000"/>
                </a:lnSpc>
                <a:spcBef>
                  <a:spcPct val="0"/>
                </a:spcBef>
                <a:spcAft>
                  <a:spcPct val="3500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従来の</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サービス市場：デジタル市場＝</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9</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1</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7" name="爆発: 8 pt 46">
              <a:extLst>
                <a:ext uri="{FF2B5EF4-FFF2-40B4-BE49-F238E27FC236}">
                  <a16:creationId xmlns:a16="http://schemas.microsoft.com/office/drawing/2014/main" id="{DE445B51-F53F-4260-50DF-44BE1CBD56EF}"/>
                </a:ext>
              </a:extLst>
            </p:cNvPr>
            <p:cNvSpPr/>
            <p:nvPr/>
          </p:nvSpPr>
          <p:spPr>
            <a:xfrm>
              <a:off x="2857331" y="5448831"/>
              <a:ext cx="1512209" cy="352117"/>
            </a:xfrm>
            <a:prstGeom prst="irregularSeal1">
              <a:avLst/>
            </a:prstGeom>
            <a:ln>
              <a:noFill/>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膨大なデータの扱いが困難</a:t>
              </a:r>
            </a:p>
          </p:txBody>
        </p:sp>
        <p:sp>
          <p:nvSpPr>
            <p:cNvPr id="48" name="爆発: 8 pt 47">
              <a:extLst>
                <a:ext uri="{FF2B5EF4-FFF2-40B4-BE49-F238E27FC236}">
                  <a16:creationId xmlns:a16="http://schemas.microsoft.com/office/drawing/2014/main" id="{D64863B0-4140-65C8-74A5-BDC94799D2D4}"/>
                </a:ext>
              </a:extLst>
            </p:cNvPr>
            <p:cNvSpPr/>
            <p:nvPr/>
          </p:nvSpPr>
          <p:spPr>
            <a:xfrm>
              <a:off x="2857331" y="4623338"/>
              <a:ext cx="1512209" cy="453193"/>
            </a:xfrm>
            <a:prstGeom prst="irregularSeal1">
              <a:avLst/>
            </a:prstGeom>
            <a:ln>
              <a:noFill/>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人材不足の</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深刻化</a:t>
              </a:r>
            </a:p>
          </p:txBody>
        </p:sp>
        <p:sp>
          <p:nvSpPr>
            <p:cNvPr id="49" name="テキスト ボックス 48">
              <a:extLst>
                <a:ext uri="{FF2B5EF4-FFF2-40B4-BE49-F238E27FC236}">
                  <a16:creationId xmlns:a16="http://schemas.microsoft.com/office/drawing/2014/main" id="{4E157A84-476A-F39F-9368-A160ABFEE599}"/>
                </a:ext>
              </a:extLst>
            </p:cNvPr>
            <p:cNvSpPr txBox="1"/>
            <p:nvPr/>
          </p:nvSpPr>
          <p:spPr>
            <a:xfrm>
              <a:off x="1360728" y="3963115"/>
              <a:ext cx="4656611" cy="584775"/>
            </a:xfrm>
            <a:prstGeom prst="rect">
              <a:avLst/>
            </a:prstGeom>
            <a:solidFill>
              <a:schemeClr val="accent6">
                <a:lumMod val="40000"/>
                <a:lumOff val="60000"/>
              </a:schemeClr>
            </a:solidFill>
            <a:ln>
              <a:solidFill>
                <a:srgbClr val="FF0000"/>
              </a:solid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既存システムの</a:t>
              </a:r>
              <a:r>
                <a:rPr kumimoji="1" lang="ja-JP" altLang="en-US" sz="800" b="0" i="0" u="none" strike="noStrike" kern="1200" cap="none" spc="0" normalizeH="0" baseline="0" noProof="0">
                  <a:ln>
                    <a:noFill/>
                  </a:ln>
                  <a:solidFill>
                    <a:srgbClr val="FF0000"/>
                  </a:solidFill>
                  <a:effectLst/>
                  <a:uLnTx/>
                  <a:uFillTx/>
                  <a:latin typeface="メイリオ"/>
                  <a:ea typeface="メイリオ"/>
                  <a:cs typeface="+mn-cs"/>
                </a:rPr>
                <a:t>ブラックボックス状態を解消しつつ、データ活用ができない</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場合、</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・市場の変化に対応してビジネスモデルを柔軟・迅速に変更できず　→</a:t>
              </a:r>
              <a:r>
                <a:rPr kumimoji="1" lang="ja-JP" altLang="en-US" sz="800" b="0" i="0" u="none" strike="noStrike" kern="1200" cap="none" spc="0" normalizeH="0" baseline="0" noProof="0">
                  <a:ln>
                    <a:noFill/>
                  </a:ln>
                  <a:solidFill>
                    <a:srgbClr val="FF0000"/>
                  </a:solidFill>
                  <a:effectLst/>
                  <a:uLnTx/>
                  <a:uFillTx/>
                  <a:latin typeface="メイリオ"/>
                  <a:ea typeface="メイリオ"/>
                  <a:cs typeface="+mn-cs"/>
                </a:rPr>
                <a:t>デジタル競争の敗者に</a:t>
              </a:r>
              <a:endParaRPr kumimoji="1" lang="en-US" altLang="ja-JP" sz="800" b="0" i="0" u="none" strike="noStrike" kern="1200" cap="none" spc="0" normalizeH="0" baseline="0" noProof="0">
                <a:ln>
                  <a:noFill/>
                </a:ln>
                <a:solidFill>
                  <a:srgbClr val="FF0000"/>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・システムの維持管理費が高額化し、</a:t>
              </a:r>
              <a:r>
                <a:rPr kumimoji="1" lang="en-US" altLang="ja-JP" sz="800" b="0" i="0" u="none" strike="noStrike" kern="1200" cap="none" spc="0" normalizeH="0" baseline="0" noProof="0">
                  <a:ln>
                    <a:noFill/>
                  </a:ln>
                  <a:solidFill>
                    <a:srgbClr val="FF0000"/>
                  </a:solidFill>
                  <a:effectLst/>
                  <a:uLnTx/>
                  <a:uFillTx/>
                  <a:latin typeface="メイリオ"/>
                  <a:ea typeface="メイリオ"/>
                  <a:cs typeface="+mn-cs"/>
                </a:rPr>
                <a:t>IT</a:t>
              </a:r>
              <a:r>
                <a:rPr kumimoji="1" lang="ja-JP" altLang="en-US" sz="800" b="0" i="0" u="none" strike="noStrike" kern="1200" cap="none" spc="0" normalizeH="0" baseline="0" noProof="0">
                  <a:ln>
                    <a:noFill/>
                  </a:ln>
                  <a:solidFill>
                    <a:srgbClr val="FF0000"/>
                  </a:solidFill>
                  <a:effectLst/>
                  <a:uLnTx/>
                  <a:uFillTx/>
                  <a:latin typeface="メイリオ"/>
                  <a:ea typeface="メイリオ"/>
                  <a:cs typeface="+mn-cs"/>
                </a:rPr>
                <a:t>予算の</a:t>
              </a:r>
              <a:r>
                <a:rPr kumimoji="1" lang="en-US" altLang="ja-JP" sz="800" b="0" i="0" u="none" strike="noStrike" kern="1200" cap="none" spc="0" normalizeH="0" baseline="0" noProof="0">
                  <a:ln>
                    <a:noFill/>
                  </a:ln>
                  <a:solidFill>
                    <a:srgbClr val="FF0000"/>
                  </a:solidFill>
                  <a:effectLst/>
                  <a:uLnTx/>
                  <a:uFillTx/>
                  <a:latin typeface="メイリオ"/>
                  <a:ea typeface="メイリオ"/>
                  <a:cs typeface="+mn-cs"/>
                </a:rPr>
                <a:t>9</a:t>
              </a:r>
              <a:r>
                <a:rPr kumimoji="1" lang="ja-JP" altLang="en-US" sz="800" b="0" i="0" u="none" strike="noStrike" kern="1200" cap="none" spc="0" normalizeH="0" baseline="0" noProof="0">
                  <a:ln>
                    <a:noFill/>
                  </a:ln>
                  <a:solidFill>
                    <a:srgbClr val="FF0000"/>
                  </a:solidFill>
                  <a:effectLst/>
                  <a:uLnTx/>
                  <a:uFillTx/>
                  <a:latin typeface="メイリオ"/>
                  <a:ea typeface="メイリオ"/>
                  <a:cs typeface="+mn-cs"/>
                </a:rPr>
                <a:t>割以上</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に</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・保守運用の担い手不在でサイバーセキュリティや事故・災害によるトラブル　→</a:t>
              </a:r>
              <a:r>
                <a:rPr kumimoji="1" lang="ja-JP" altLang="en-US" sz="800" b="0" i="0" u="none" strike="noStrike" kern="1200" cap="none" spc="0" normalizeH="0" baseline="0" noProof="0">
                  <a:ln>
                    <a:noFill/>
                  </a:ln>
                  <a:solidFill>
                    <a:srgbClr val="FF0000"/>
                  </a:solidFill>
                  <a:effectLst/>
                  <a:uLnTx/>
                  <a:uFillTx/>
                  <a:latin typeface="メイリオ"/>
                  <a:ea typeface="メイリオ"/>
                  <a:cs typeface="+mn-cs"/>
                </a:rPr>
                <a:t>リスクの高まり</a:t>
              </a:r>
            </a:p>
          </p:txBody>
        </p:sp>
      </p:grpSp>
      <p:sp>
        <p:nvSpPr>
          <p:cNvPr id="3" name="テキスト プレースホルダー 2">
            <a:extLst>
              <a:ext uri="{FF2B5EF4-FFF2-40B4-BE49-F238E27FC236}">
                <a16:creationId xmlns:a16="http://schemas.microsoft.com/office/drawing/2014/main" id="{3805EF7A-7135-563D-9B2F-60D9E47C923B}"/>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4</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企業経営で重要となる</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IT</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投資と投資としてのサイバーセキュリティ対策</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4-2.</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守りの</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投資と攻めの</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投資</a:t>
            </a:r>
          </a:p>
        </p:txBody>
      </p:sp>
      <p:sp>
        <p:nvSpPr>
          <p:cNvPr id="8" name="テキスト プレースホルダー 4">
            <a:extLst>
              <a:ext uri="{FF2B5EF4-FFF2-40B4-BE49-F238E27FC236}">
                <a16:creationId xmlns:a16="http://schemas.microsoft.com/office/drawing/2014/main" id="{17BC6478-9C4E-D815-EB9C-4DBB9F5F92DE}"/>
              </a:ext>
            </a:extLst>
          </p:cNvPr>
          <p:cNvSpPr txBox="1">
            <a:spLocks/>
          </p:cNvSpPr>
          <p:nvPr/>
        </p:nvSpPr>
        <p:spPr>
          <a:xfrm>
            <a:off x="1123949" y="1457325"/>
            <a:ext cx="5475634"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4-2-2.</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経済産業省の</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レポートから見る、「攻めの</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」に取組む方針について</a:t>
            </a:r>
          </a:p>
        </p:txBody>
      </p:sp>
      <p:sp>
        <p:nvSpPr>
          <p:cNvPr id="5" name="スライド番号プレースホルダー 1">
            <a:extLst>
              <a:ext uri="{FF2B5EF4-FFF2-40B4-BE49-F238E27FC236}">
                <a16:creationId xmlns:a16="http://schemas.microsoft.com/office/drawing/2014/main" id="{877693D7-27A7-AEBF-9C0B-41D158153BA1}"/>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ボックス 6">
            <a:extLst>
              <a:ext uri="{FF2B5EF4-FFF2-40B4-BE49-F238E27FC236}">
                <a16:creationId xmlns:a16="http://schemas.microsoft.com/office/drawing/2014/main" id="{6E4B863C-583F-ABF6-C646-908990B4DC30}"/>
              </a:ext>
            </a:extLst>
          </p:cNvPr>
          <p:cNvSpPr txBox="1"/>
          <p:nvPr/>
        </p:nvSpPr>
        <p:spPr>
          <a:xfrm>
            <a:off x="579528" y="9173510"/>
            <a:ext cx="5691438"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[10]:</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経済産業省</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DX</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レポート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IT</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システム「</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2025</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年の崖」の克服と</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DX</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の本格的な展開～”</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rPr>
              <a:t>https://www.meti.go.jp/shingikai/mono_info_service/digital_transformation/pdf/20180907_03.pdf</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(2023-07-12).</a:t>
            </a:r>
            <a:endPar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
        <p:nvSpPr>
          <p:cNvPr id="2" name="テキスト ボックス 1">
            <a:extLst>
              <a:ext uri="{FF2B5EF4-FFF2-40B4-BE49-F238E27FC236}">
                <a16:creationId xmlns:a16="http://schemas.microsoft.com/office/drawing/2014/main" id="{F89139C0-FB98-952B-4E58-4BD0B4860D2D}"/>
              </a:ext>
            </a:extLst>
          </p:cNvPr>
          <p:cNvSpPr txBox="1"/>
          <p:nvPr/>
        </p:nvSpPr>
        <p:spPr>
          <a:xfrm>
            <a:off x="618547" y="2025882"/>
            <a:ext cx="5589738" cy="30777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2025</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年の崖</a:t>
            </a:r>
            <a:endParaRPr kumimoji="0" lang="en-US" altLang="ja-JP" sz="14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43353138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3">
            <a:extLst>
              <a:ext uri="{FF2B5EF4-FFF2-40B4-BE49-F238E27FC236}">
                <a16:creationId xmlns:a16="http://schemas.microsoft.com/office/drawing/2014/main" id="{B81A8B83-03E6-3A80-0BF0-415F524D3618}"/>
              </a:ext>
            </a:extLst>
          </p:cNvPr>
          <p:cNvGraphicFramePr>
            <a:graphicFrameLocks noGrp="1"/>
          </p:cNvGraphicFramePr>
          <p:nvPr>
            <p:extLst>
              <p:ext uri="{D42A27DB-BD31-4B8C-83A1-F6EECF244321}">
                <p14:modId xmlns:p14="http://schemas.microsoft.com/office/powerpoint/2010/main" val="3301555358"/>
              </p:ext>
            </p:extLst>
          </p:nvPr>
        </p:nvGraphicFramePr>
        <p:xfrm>
          <a:off x="369000" y="1080000"/>
          <a:ext cx="6120000" cy="7833600"/>
        </p:xfrm>
        <a:graphic>
          <a:graphicData uri="http://schemas.openxmlformats.org/drawingml/2006/table">
            <a:tbl>
              <a:tblPr firstRow="1" bandRow="1">
                <a:tableStyleId>{5C22544A-7EE6-4342-B048-85BDC9FD1C3A}</a:tableStyleId>
              </a:tblPr>
              <a:tblGrid>
                <a:gridCol w="6120000">
                  <a:extLst>
                    <a:ext uri="{9D8B030D-6E8A-4147-A177-3AD203B41FA5}">
                      <a16:colId xmlns:a16="http://schemas.microsoft.com/office/drawing/2014/main" val="1593191417"/>
                    </a:ext>
                  </a:extLst>
                </a:gridCol>
              </a:tblGrid>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第</a:t>
                      </a:r>
                      <a:r>
                        <a:rPr kumimoji="1" lang="en-US" altLang="ja-JP"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11</a:t>
                      </a:r>
                      <a:r>
                        <a:rPr kumimoji="1" lang="ja-JP" altLang="en-US"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章</a:t>
                      </a:r>
                      <a:r>
                        <a:rPr kumimoji="1" lang="en-US" altLang="ja-JP"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 </a:t>
                      </a:r>
                      <a:r>
                        <a:rPr kumimoji="1" lang="ja-JP" altLang="en-US"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リスクマネジメント</a:t>
                      </a:r>
                      <a:endParaRPr kumimoji="1" lang="ja-JP" altLang="en-US" sz="1000" b="1" u="sng" baseline="0">
                        <a:solidFill>
                          <a:schemeClr val="accent1">
                            <a:lumMod val="50000"/>
                          </a:schemeClr>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24073644"/>
                  </a:ext>
                </a:extLst>
              </a:tr>
              <a:tr h="244800">
                <a:tc>
                  <a:txBody>
                    <a:bodyPr/>
                    <a:lstStyle/>
                    <a:p>
                      <a:r>
                        <a:rPr kumimoji="1" lang="ja-JP" altLang="en-US" sz="1000" u="sng" baseline="0">
                          <a:solidFill>
                            <a:schemeClr val="tx1"/>
                          </a:solidFill>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　</a:t>
                      </a:r>
                      <a:r>
                        <a:rPr kumimoji="1" lang="en-US" altLang="ja-JP" sz="1000" u="sng" baseline="0">
                          <a:solidFill>
                            <a:schemeClr val="tx1"/>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11-1. </a:t>
                      </a:r>
                      <a:r>
                        <a:rPr kumimoji="1" lang="ja-JP" altLang="en-US" sz="1000" u="sng" baseline="0">
                          <a:solidFill>
                            <a:schemeClr val="tx1"/>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リスクマネジメント：</a:t>
                      </a:r>
                      <a:r>
                        <a:rPr kumimoji="0" lang="ja-JP" altLang="en-US" sz="1000" u="sng">
                          <a:solidFill>
                            <a:schemeClr val="tx1"/>
                          </a:solidFill>
                          <a:uFill>
                            <a:solidFill>
                              <a:prstClr val="white"/>
                            </a:solidFill>
                          </a:uFill>
                          <a:latin typeface="+mn-lt"/>
                          <a:ea typeface="+mn-ea"/>
                          <a:hlinkClick r:id="rId5" action="ppaction://hlinksldjump">
                            <a:extLst>
                              <a:ext uri="{A12FA001-AC4F-418D-AE19-62706E023703}">
                                <ahyp:hlinkClr xmlns:ahyp="http://schemas.microsoft.com/office/drawing/2018/hyperlinkcolor" val="tx"/>
                              </a:ext>
                            </a:extLst>
                          </a:hlinkClick>
                        </a:rPr>
                        <a:t>概要</a:t>
                      </a:r>
                      <a:endParaRPr kumimoji="1" lang="ja-JP" altLang="en-US" sz="100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92728360"/>
                  </a:ext>
                </a:extLst>
              </a:tr>
              <a:tr h="24480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11-1-1. </a:t>
                      </a:r>
                      <a:r>
                        <a:rPr kumimoji="1" lang="ja-JP" altLang="en-US" sz="1000" u="sng" baseline="0">
                          <a:solidFill>
                            <a:schemeClr val="tx1"/>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リスクマネジメントプロセス（</a:t>
                      </a:r>
                      <a:r>
                        <a:rPr kumimoji="1" lang="en-US" altLang="ja-JP" sz="1000" u="sng" baseline="0">
                          <a:solidFill>
                            <a:schemeClr val="tx1"/>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ISO31000</a:t>
                      </a:r>
                      <a:r>
                        <a:rPr kumimoji="1" lang="ja-JP" altLang="en-US" sz="1000" u="sng" baseline="0">
                          <a:solidFill>
                            <a:schemeClr val="tx1"/>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a:t>
                      </a:r>
                      <a:endParaRPr kumimoji="1" lang="ja-JP" altLang="en-US" sz="100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38417024"/>
                  </a:ext>
                </a:extLst>
              </a:tr>
              <a:tr h="244800">
                <a:tc>
                  <a:txBody>
                    <a:bodyPr/>
                    <a:lstStyle/>
                    <a:p>
                      <a:r>
                        <a:rPr kumimoji="1" lang="ja-JP" altLang="en-US" sz="1000" u="sng" baseline="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　　</a:t>
                      </a:r>
                      <a:r>
                        <a:rPr kumimoji="1" lang="en-US" altLang="ja-JP" sz="1000" u="sng" baseline="0">
                          <a:solidFill>
                            <a:schemeClr val="tx1"/>
                          </a:solidFill>
                          <a:uFill>
                            <a:solidFill>
                              <a:schemeClr val="bg1"/>
                            </a:solidFill>
                          </a:uFill>
                          <a:latin typeface="+mn-ea"/>
                          <a:ea typeface="+mn-ea"/>
                          <a:hlinkClick r:id="rId7" action="ppaction://hlinksldjump">
                            <a:extLst>
                              <a:ext uri="{A12FA001-AC4F-418D-AE19-62706E023703}">
                                <ahyp:hlinkClr xmlns:ahyp="http://schemas.microsoft.com/office/drawing/2018/hyperlinkcolor" val="tx"/>
                              </a:ext>
                            </a:extLst>
                          </a:hlinkClick>
                        </a:rPr>
                        <a:t>11-1-2. </a:t>
                      </a:r>
                      <a:r>
                        <a:rPr kumimoji="1" lang="ja-JP" altLang="en-US" sz="1000" u="sng" baseline="0">
                          <a:solidFill>
                            <a:schemeClr val="tx1"/>
                          </a:solidFill>
                          <a:uFill>
                            <a:solidFill>
                              <a:schemeClr val="bg1"/>
                            </a:solidFill>
                          </a:uFill>
                          <a:latin typeface="+mn-ea"/>
                          <a:ea typeface="+mn-ea"/>
                          <a:hlinkClick r:id="rId7" action="ppaction://hlinksldjump">
                            <a:extLst>
                              <a:ext uri="{A12FA001-AC4F-418D-AE19-62706E023703}">
                                <ahyp:hlinkClr xmlns:ahyp="http://schemas.microsoft.com/office/drawing/2018/hyperlinkcolor" val="tx"/>
                              </a:ext>
                            </a:extLst>
                          </a:hlinkClick>
                        </a:rPr>
                        <a:t>情報セキュリティリスクマネジメント（</a:t>
                      </a:r>
                      <a:r>
                        <a:rPr kumimoji="1" lang="en-US" altLang="ja-JP" sz="1000" u="sng" baseline="0">
                          <a:solidFill>
                            <a:schemeClr val="tx1"/>
                          </a:solidFill>
                          <a:uFill>
                            <a:solidFill>
                              <a:schemeClr val="bg1"/>
                            </a:solidFill>
                          </a:uFill>
                          <a:latin typeface="+mn-ea"/>
                          <a:ea typeface="+mn-ea"/>
                          <a:hlinkClick r:id="rId7" action="ppaction://hlinksldjump">
                            <a:extLst>
                              <a:ext uri="{A12FA001-AC4F-418D-AE19-62706E023703}">
                                <ahyp:hlinkClr xmlns:ahyp="http://schemas.microsoft.com/office/drawing/2018/hyperlinkcolor" val="tx"/>
                              </a:ext>
                            </a:extLst>
                          </a:hlinkClick>
                        </a:rPr>
                        <a:t>ISO/IEC 27005</a:t>
                      </a:r>
                      <a:r>
                        <a:rPr kumimoji="1" lang="ja-JP" altLang="en-US" sz="1000" u="sng" baseline="0">
                          <a:solidFill>
                            <a:schemeClr val="tx1"/>
                          </a:solidFill>
                          <a:uFill>
                            <a:solidFill>
                              <a:schemeClr val="bg1"/>
                            </a:solidFill>
                          </a:uFill>
                          <a:latin typeface="+mn-ea"/>
                          <a:ea typeface="+mn-ea"/>
                          <a:hlinkClick r:id="rId7" action="ppaction://hlinksldjump">
                            <a:extLst>
                              <a:ext uri="{A12FA001-AC4F-418D-AE19-62706E023703}">
                                <ahyp:hlinkClr xmlns:ahyp="http://schemas.microsoft.com/office/drawing/2018/hyperlinkcolor" val="tx"/>
                              </a:ext>
                            </a:extLst>
                          </a:hlinkClick>
                        </a:rPr>
                        <a:t>）</a:t>
                      </a:r>
                      <a:endParaRPr kumimoji="1" lang="ja-JP" altLang="en-US" sz="100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73850356"/>
                  </a:ext>
                </a:extLst>
              </a:tr>
              <a:tr h="24480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8" action="ppaction://hlinksldjump">
                            <a:extLst>
                              <a:ext uri="{A12FA001-AC4F-418D-AE19-62706E023703}">
                                <ahyp:hlinkClr xmlns:ahyp="http://schemas.microsoft.com/office/drawing/2018/hyperlinkcolor" val="tx"/>
                              </a:ext>
                            </a:extLst>
                          </a:hlinkClick>
                        </a:rPr>
                        <a:t>11-1-3. ISO/IEC 27001</a:t>
                      </a:r>
                      <a:r>
                        <a:rPr kumimoji="1" lang="ja-JP" altLang="en-US" sz="1000" u="sng" baseline="0">
                          <a:solidFill>
                            <a:schemeClr val="tx1"/>
                          </a:solidFill>
                          <a:uFill>
                            <a:solidFill>
                              <a:schemeClr val="bg1"/>
                            </a:solidFill>
                          </a:uFill>
                          <a:latin typeface="+mn-ea"/>
                          <a:ea typeface="+mn-ea"/>
                          <a:hlinkClick r:id="rId8" action="ppaction://hlinksldjump">
                            <a:extLst>
                              <a:ext uri="{A12FA001-AC4F-418D-AE19-62706E023703}">
                                <ahyp:hlinkClr xmlns:ahyp="http://schemas.microsoft.com/office/drawing/2018/hyperlinkcolor" val="tx"/>
                              </a:ext>
                            </a:extLst>
                          </a:hlinkClick>
                        </a:rPr>
                        <a:t>におけるリスクマネジメント手順</a:t>
                      </a:r>
                      <a:endParaRPr kumimoji="1" lang="ja-JP" altLang="en-US" sz="100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35830600"/>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9" action="ppaction://hlinksldjump">
                            <a:extLst>
                              <a:ext uri="{A12FA001-AC4F-418D-AE19-62706E023703}">
                                <ahyp:hlinkClr xmlns:ahyp="http://schemas.microsoft.com/office/drawing/2018/hyperlinkcolor" val="tx"/>
                              </a:ext>
                            </a:extLst>
                          </a:hlinkClick>
                        </a:rPr>
                        <a:t>11-2. </a:t>
                      </a:r>
                      <a:r>
                        <a:rPr kumimoji="1" lang="ja-JP" altLang="en-US" sz="1000" u="sng" baseline="0">
                          <a:solidFill>
                            <a:schemeClr val="tx1"/>
                          </a:solidFill>
                          <a:uFill>
                            <a:solidFill>
                              <a:schemeClr val="bg1"/>
                            </a:solidFill>
                          </a:uFill>
                          <a:latin typeface="+mn-ea"/>
                          <a:ea typeface="+mn-ea"/>
                          <a:hlinkClick r:id="rId9" action="ppaction://hlinksldjump">
                            <a:extLst>
                              <a:ext uri="{A12FA001-AC4F-418D-AE19-62706E023703}">
                                <ahyp:hlinkClr xmlns:ahyp="http://schemas.microsoft.com/office/drawing/2018/hyperlinkcolor" val="tx"/>
                              </a:ext>
                            </a:extLst>
                          </a:hlinkClick>
                        </a:rPr>
                        <a:t>リスクマネジメント：リスクアセスメント</a:t>
                      </a:r>
                      <a:endParaRPr kumimoji="1" lang="ja-JP" altLang="en-US" sz="100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65588764"/>
                  </a:ext>
                </a:extLst>
              </a:tr>
              <a:tr h="24480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9" action="ppaction://hlinksldjump">
                            <a:extLst>
                              <a:ext uri="{A12FA001-AC4F-418D-AE19-62706E023703}">
                                <ahyp:hlinkClr xmlns:ahyp="http://schemas.microsoft.com/office/drawing/2018/hyperlinkcolor" val="tx"/>
                              </a:ext>
                            </a:extLst>
                          </a:hlinkClick>
                        </a:rPr>
                        <a:t>11-2-1. </a:t>
                      </a:r>
                      <a:r>
                        <a:rPr kumimoji="1" lang="ja-JP" altLang="en-US" sz="1000" u="sng" baseline="0">
                          <a:solidFill>
                            <a:schemeClr val="tx1"/>
                          </a:solidFill>
                          <a:uFill>
                            <a:solidFill>
                              <a:schemeClr val="bg1"/>
                            </a:solidFill>
                          </a:uFill>
                          <a:latin typeface="+mn-ea"/>
                          <a:ea typeface="+mn-ea"/>
                          <a:hlinkClick r:id="rId9" action="ppaction://hlinksldjump">
                            <a:extLst>
                              <a:ext uri="{A12FA001-AC4F-418D-AE19-62706E023703}">
                                <ahyp:hlinkClr xmlns:ahyp="http://schemas.microsoft.com/office/drawing/2018/hyperlinkcolor" val="tx"/>
                              </a:ext>
                            </a:extLst>
                          </a:hlinkClick>
                        </a:rPr>
                        <a:t>リスク基準の確立</a:t>
                      </a:r>
                      <a:endParaRPr kumimoji="1" lang="ja-JP" altLang="en-US" sz="100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39019191"/>
                  </a:ext>
                </a:extLst>
              </a:tr>
              <a:tr h="24480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10" action="ppaction://hlinksldjump">
                            <a:extLst>
                              <a:ext uri="{A12FA001-AC4F-418D-AE19-62706E023703}">
                                <ahyp:hlinkClr xmlns:ahyp="http://schemas.microsoft.com/office/drawing/2018/hyperlinkcolor" val="tx"/>
                              </a:ext>
                            </a:extLst>
                          </a:hlinkClick>
                        </a:rPr>
                        <a:t>11-2-2. </a:t>
                      </a:r>
                      <a:r>
                        <a:rPr kumimoji="1" lang="ja-JP" altLang="en-US" sz="1000" u="sng" baseline="0">
                          <a:solidFill>
                            <a:schemeClr val="tx1"/>
                          </a:solidFill>
                          <a:uFill>
                            <a:solidFill>
                              <a:schemeClr val="bg1"/>
                            </a:solidFill>
                          </a:uFill>
                          <a:latin typeface="+mn-ea"/>
                          <a:ea typeface="+mn-ea"/>
                          <a:hlinkClick r:id="rId10" action="ppaction://hlinksldjump">
                            <a:extLst>
                              <a:ext uri="{A12FA001-AC4F-418D-AE19-62706E023703}">
                                <ahyp:hlinkClr xmlns:ahyp="http://schemas.microsoft.com/office/drawing/2018/hyperlinkcolor" val="tx"/>
                              </a:ext>
                            </a:extLst>
                          </a:hlinkClick>
                        </a:rPr>
                        <a:t>リスクの特定</a:t>
                      </a:r>
                      <a:endParaRPr kumimoji="1" lang="ja-JP" altLang="en-US" sz="100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50083640"/>
                  </a:ext>
                </a:extLst>
              </a:tr>
              <a:tr h="24480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11-2-3. </a:t>
                      </a:r>
                      <a:r>
                        <a:rPr kumimoji="1" lang="ja-JP" altLang="en-US" sz="1000" u="sng" baseline="0">
                          <a:solidFill>
                            <a:schemeClr val="tx1"/>
                          </a:solidFill>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リスクの分析</a:t>
                      </a:r>
                      <a:endParaRPr kumimoji="1" lang="ja-JP" altLang="en-US" sz="100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80559092"/>
                  </a:ext>
                </a:extLst>
              </a:tr>
              <a:tr h="244800">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12" action="ppaction://hlinksldjump">
                            <a:extLst>
                              <a:ext uri="{A12FA001-AC4F-418D-AE19-62706E023703}">
                                <ahyp:hlinkClr xmlns:ahyp="http://schemas.microsoft.com/office/drawing/2018/hyperlinkcolor" val="tx"/>
                              </a:ext>
                            </a:extLst>
                          </a:hlinkClick>
                        </a:rPr>
                        <a:t>11-2-4. </a:t>
                      </a:r>
                      <a:r>
                        <a:rPr kumimoji="1" lang="ja-JP" altLang="en-US" sz="1000" u="sng" baseline="0">
                          <a:solidFill>
                            <a:schemeClr val="tx1"/>
                          </a:solidFill>
                          <a:uFill>
                            <a:solidFill>
                              <a:schemeClr val="bg1"/>
                            </a:solidFill>
                          </a:uFill>
                          <a:latin typeface="+mn-ea"/>
                          <a:ea typeface="+mn-ea"/>
                          <a:hlinkClick r:id="rId12" action="ppaction://hlinksldjump">
                            <a:extLst>
                              <a:ext uri="{A12FA001-AC4F-418D-AE19-62706E023703}">
                                <ahyp:hlinkClr xmlns:ahyp="http://schemas.microsoft.com/office/drawing/2018/hyperlinkcolor" val="tx"/>
                              </a:ext>
                            </a:extLst>
                          </a:hlinkClick>
                        </a:rPr>
                        <a:t>リスクの評価</a:t>
                      </a:r>
                      <a:endParaRPr kumimoji="1" lang="ja-JP" altLang="en-US" sz="100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31092584"/>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13" action="ppaction://hlinksldjump">
                            <a:extLst>
                              <a:ext uri="{A12FA001-AC4F-418D-AE19-62706E023703}">
                                <ahyp:hlinkClr xmlns:ahyp="http://schemas.microsoft.com/office/drawing/2018/hyperlinkcolor" val="tx"/>
                              </a:ext>
                            </a:extLst>
                          </a:hlinkClick>
                        </a:rPr>
                        <a:t>11-3. </a:t>
                      </a:r>
                      <a:r>
                        <a:rPr kumimoji="1" lang="ja-JP" altLang="en-US" sz="1000" u="sng" baseline="0">
                          <a:solidFill>
                            <a:schemeClr val="tx1"/>
                          </a:solidFill>
                          <a:uFill>
                            <a:solidFill>
                              <a:schemeClr val="bg1"/>
                            </a:solidFill>
                          </a:uFill>
                          <a:latin typeface="+mn-ea"/>
                          <a:ea typeface="+mn-ea"/>
                          <a:hlinkClick r:id="rId13" action="ppaction://hlinksldjump">
                            <a:extLst>
                              <a:ext uri="{A12FA001-AC4F-418D-AE19-62706E023703}">
                                <ahyp:hlinkClr xmlns:ahyp="http://schemas.microsoft.com/office/drawing/2018/hyperlinkcolor" val="tx"/>
                              </a:ext>
                            </a:extLst>
                          </a:hlinkClick>
                        </a:rPr>
                        <a:t>リスクマネジメント：リスク対応</a:t>
                      </a:r>
                      <a:endParaRPr kumimoji="1" lang="ja-JP" altLang="en-US" sz="100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54697252"/>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13" action="ppaction://hlinksldjump">
                            <a:extLst>
                              <a:ext uri="{A12FA001-AC4F-418D-AE19-62706E023703}">
                                <ahyp:hlinkClr xmlns:ahyp="http://schemas.microsoft.com/office/drawing/2018/hyperlinkcolor" val="tx"/>
                              </a:ext>
                            </a:extLst>
                          </a:hlinkClick>
                        </a:rPr>
                        <a:t>11-3-1. </a:t>
                      </a:r>
                      <a:r>
                        <a:rPr kumimoji="1" lang="ja-JP" altLang="en-US" sz="1000" u="sng" baseline="0">
                          <a:solidFill>
                            <a:schemeClr val="tx1"/>
                          </a:solidFill>
                          <a:uFill>
                            <a:solidFill>
                              <a:schemeClr val="bg1"/>
                            </a:solidFill>
                          </a:uFill>
                          <a:latin typeface="+mn-ea"/>
                          <a:ea typeface="+mn-ea"/>
                          <a:hlinkClick r:id="rId13" action="ppaction://hlinksldjump">
                            <a:extLst>
                              <a:ext uri="{A12FA001-AC4F-418D-AE19-62706E023703}">
                                <ahyp:hlinkClr xmlns:ahyp="http://schemas.microsoft.com/office/drawing/2018/hyperlinkcolor" val="tx"/>
                              </a:ext>
                            </a:extLst>
                          </a:hlinkClick>
                        </a:rPr>
                        <a:t>対策案の検討</a:t>
                      </a:r>
                      <a:endParaRPr kumimoji="1" lang="ja-JP" altLang="en-US" sz="100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52109325"/>
                  </a:ext>
                </a:extLst>
              </a:tr>
              <a:tr h="244800">
                <a:tc>
                  <a:txBody>
                    <a:bodyPr/>
                    <a:lstStyle/>
                    <a:p>
                      <a:pPr algn="l" fontAlgn="ctr"/>
                      <a:r>
                        <a:rPr lang="ja-JP" altLang="en-US" sz="1000" b="1" i="0" u="sng" strike="noStrike" baseline="0">
                          <a:solidFill>
                            <a:schemeClr val="accent1">
                              <a:lumMod val="50000"/>
                            </a:schemeClr>
                          </a:solidFill>
                          <a:effectLst/>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第</a:t>
                      </a:r>
                      <a:r>
                        <a:rPr lang="en-US" altLang="ja-JP" sz="1000" b="1" i="0" u="sng" strike="noStrike" baseline="0">
                          <a:solidFill>
                            <a:schemeClr val="accent1">
                              <a:lumMod val="50000"/>
                            </a:schemeClr>
                          </a:solidFill>
                          <a:effectLst/>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12</a:t>
                      </a:r>
                      <a:r>
                        <a:rPr lang="ja-JP" altLang="en-US" sz="1000" b="1" i="0" u="sng" strike="noStrike" baseline="0">
                          <a:solidFill>
                            <a:schemeClr val="accent1">
                              <a:lumMod val="50000"/>
                            </a:schemeClr>
                          </a:solidFill>
                          <a:effectLst/>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章</a:t>
                      </a:r>
                      <a:r>
                        <a:rPr lang="en-US" altLang="ja-JP" sz="1000" b="1" i="0" u="sng" strike="noStrike" baseline="0">
                          <a:solidFill>
                            <a:schemeClr val="accent1">
                              <a:lumMod val="50000"/>
                            </a:schemeClr>
                          </a:solidFill>
                          <a:effectLst/>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 </a:t>
                      </a:r>
                      <a:r>
                        <a:rPr lang="ja-JP" altLang="en-US" sz="1000" b="1" i="0" u="sng" strike="noStrike" baseline="0">
                          <a:solidFill>
                            <a:schemeClr val="accent1">
                              <a:lumMod val="50000"/>
                            </a:schemeClr>
                          </a:solidFill>
                          <a:effectLst/>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具体的手順の作成（</a:t>
                      </a:r>
                      <a:r>
                        <a:rPr lang="en-US" altLang="ja-JP" sz="1000" b="1" i="0" u="sng" strike="noStrike" baseline="0">
                          <a:solidFill>
                            <a:schemeClr val="accent1">
                              <a:lumMod val="50000"/>
                            </a:schemeClr>
                          </a:solidFill>
                          <a:effectLst/>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LV.1 </a:t>
                      </a:r>
                      <a:r>
                        <a:rPr lang="ja-JP" altLang="en-US" sz="1000" b="1" i="0" u="sng" strike="noStrike" baseline="0">
                          <a:solidFill>
                            <a:schemeClr val="accent1">
                              <a:lumMod val="50000"/>
                            </a:schemeClr>
                          </a:solidFill>
                          <a:effectLst/>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クイックアプローチ</a:t>
                      </a:r>
                      <a:r>
                        <a:rPr lang="en-US" altLang="ja-JP" sz="1000" b="1" i="0" u="sng" strike="noStrike" baseline="0">
                          <a:solidFill>
                            <a:schemeClr val="accent1">
                              <a:lumMod val="50000"/>
                            </a:schemeClr>
                          </a:solidFill>
                          <a:effectLst/>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/LV.2 </a:t>
                      </a:r>
                      <a:r>
                        <a:rPr lang="ja-JP" altLang="en-US" sz="1000" b="1" i="0" u="sng" strike="noStrike" baseline="0">
                          <a:solidFill>
                            <a:schemeClr val="accent1">
                              <a:lumMod val="50000"/>
                            </a:schemeClr>
                          </a:solidFill>
                          <a:effectLst/>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ベースラインアプローチ）</a:t>
                      </a:r>
                      <a:endParaRPr lang="ja-JP" altLang="en-US" sz="1000" b="1" i="0" u="sng" strike="noStrike" baseline="0">
                        <a:solidFill>
                          <a:schemeClr val="accent1">
                            <a:lumMod val="50000"/>
                          </a:schemeClr>
                        </a:solidFill>
                        <a:effectLst/>
                        <a:uFill>
                          <a:solidFill>
                            <a:schemeClr val="bg1"/>
                          </a:solidFill>
                        </a:uFill>
                        <a:latin typeface="+mn-ea"/>
                        <a:ea typeface="+mn-ea"/>
                      </a:endParaRPr>
                    </a:p>
                  </a:txBody>
                  <a:tcPr marL="7600" marR="7600" marT="760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71535708"/>
                  </a:ext>
                </a:extLst>
              </a:tr>
              <a:tr h="244800">
                <a:tc>
                  <a:txBody>
                    <a:bodyPr/>
                    <a:lstStyle/>
                    <a:p>
                      <a:pPr algn="l" fontAlgn="ctr"/>
                      <a:r>
                        <a:rPr lang="ja-JP" altLang="en-US" sz="1000" u="sng" strike="noStrike" baseline="0">
                          <a:solidFill>
                            <a:schemeClr val="tx1"/>
                          </a:solidFill>
                          <a:effectLst/>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　</a:t>
                      </a:r>
                      <a:r>
                        <a:rPr lang="en-US" altLang="ja-JP" sz="1000" u="sng" strike="noStrike" baseline="0">
                          <a:solidFill>
                            <a:schemeClr val="tx1"/>
                          </a:solidFill>
                          <a:effectLst/>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12-1. 【LV.1 </a:t>
                      </a:r>
                      <a:r>
                        <a:rPr lang="ja-JP" altLang="en-US" sz="1000" u="sng" strike="noStrike" baseline="0">
                          <a:solidFill>
                            <a:schemeClr val="tx1"/>
                          </a:solidFill>
                          <a:effectLst/>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クイックアプローチ</a:t>
                      </a:r>
                      <a:r>
                        <a:rPr lang="en-US" altLang="ja-JP" sz="1000" u="sng" strike="noStrike" baseline="0">
                          <a:solidFill>
                            <a:schemeClr val="tx1"/>
                          </a:solidFill>
                          <a:effectLst/>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】【LV.2 </a:t>
                      </a:r>
                      <a:r>
                        <a:rPr lang="ja-JP" altLang="en-US" sz="1000" u="sng" strike="noStrike" baseline="0">
                          <a:solidFill>
                            <a:schemeClr val="tx1"/>
                          </a:solidFill>
                          <a:effectLst/>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ベースラインアプローチ</a:t>
                      </a:r>
                      <a:r>
                        <a:rPr lang="en-US" altLang="ja-JP" sz="1000" u="sng" strike="noStrike" baseline="0">
                          <a:solidFill>
                            <a:schemeClr val="tx1"/>
                          </a:solidFill>
                          <a:effectLst/>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a:t>
                      </a:r>
                      <a:r>
                        <a:rPr lang="ja-JP" altLang="en-US" sz="1000" u="sng" strike="noStrike" baseline="0">
                          <a:solidFill>
                            <a:schemeClr val="tx1"/>
                          </a:solidFill>
                          <a:effectLst/>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の概要</a:t>
                      </a:r>
                      <a:endParaRPr lang="ja-JP" altLang="en-US" sz="1000" b="1" i="0" u="sng" strike="noStrike" baseline="0">
                        <a:solidFill>
                          <a:schemeClr val="tx1"/>
                        </a:solidFill>
                        <a:effectLst/>
                        <a:uFill>
                          <a:solidFill>
                            <a:schemeClr val="bg1"/>
                          </a:solidFill>
                        </a:uFill>
                        <a:latin typeface="+mn-ea"/>
                        <a:ea typeface="+mn-ea"/>
                      </a:endParaRPr>
                    </a:p>
                  </a:txBody>
                  <a:tcPr marL="7600" marR="7600" marT="760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53114296"/>
                  </a:ext>
                </a:extLst>
              </a:tr>
              <a:tr h="244800">
                <a:tc>
                  <a:txBody>
                    <a:bodyPr/>
                    <a:lstStyle/>
                    <a:p>
                      <a:pPr algn="l" fontAlgn="ctr"/>
                      <a:r>
                        <a:rPr lang="ja-JP" altLang="en-US" sz="1000" u="sng" strike="noStrike" baseline="0">
                          <a:solidFill>
                            <a:schemeClr val="tx1"/>
                          </a:solidFill>
                          <a:effectLst/>
                          <a:uFill>
                            <a:solidFill>
                              <a:schemeClr val="bg1"/>
                            </a:solidFill>
                          </a:uFill>
                          <a:latin typeface="+mn-ea"/>
                          <a:ea typeface="+mn-ea"/>
                        </a:rPr>
                        <a:t>　　</a:t>
                      </a:r>
                      <a:r>
                        <a:rPr lang="en-US" altLang="ja-JP" sz="1000" u="sng" strike="noStrike" baseline="0">
                          <a:solidFill>
                            <a:schemeClr val="tx1"/>
                          </a:solidFill>
                          <a:effectLst/>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12-1-1. </a:t>
                      </a:r>
                      <a:r>
                        <a:rPr lang="ja-JP" altLang="en-US" sz="1000" u="sng" strike="noStrike" baseline="0">
                          <a:solidFill>
                            <a:schemeClr val="tx1"/>
                          </a:solidFill>
                          <a:effectLst/>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クイックアプローチ・ベースラインアプローチ</a:t>
                      </a:r>
                      <a:endParaRPr lang="ja-JP" altLang="en-US" sz="1000" b="1" i="0" u="sng" strike="noStrike" baseline="0">
                        <a:solidFill>
                          <a:schemeClr val="tx1"/>
                        </a:solidFill>
                        <a:effectLst/>
                        <a:uFill>
                          <a:solidFill>
                            <a:schemeClr val="bg1"/>
                          </a:solidFill>
                        </a:uFill>
                        <a:latin typeface="+mn-ea"/>
                        <a:ea typeface="+mn-ea"/>
                      </a:endParaRPr>
                    </a:p>
                  </a:txBody>
                  <a:tcPr marL="7600" marR="7600" marT="760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51151826"/>
                  </a:ext>
                </a:extLst>
              </a:tr>
              <a:tr h="244800">
                <a:tc>
                  <a:txBody>
                    <a:bodyPr/>
                    <a:lstStyle/>
                    <a:p>
                      <a:pPr algn="l" fontAlgn="ctr"/>
                      <a:r>
                        <a:rPr lang="ja-JP" altLang="en-US" sz="1000" u="sng" strike="noStrike" baseline="0">
                          <a:solidFill>
                            <a:schemeClr val="tx1"/>
                          </a:solidFill>
                          <a:effectLst/>
                          <a:uFill>
                            <a:solidFill>
                              <a:schemeClr val="bg1"/>
                            </a:solidFill>
                          </a:uFill>
                          <a:latin typeface="+mn-ea"/>
                          <a:ea typeface="+mn-ea"/>
                          <a:hlinkClick r:id="rId17" action="ppaction://hlinksldjump">
                            <a:extLst>
                              <a:ext uri="{A12FA001-AC4F-418D-AE19-62706E023703}">
                                <ahyp:hlinkClr xmlns:ahyp="http://schemas.microsoft.com/office/drawing/2018/hyperlinkcolor" val="tx"/>
                              </a:ext>
                            </a:extLst>
                          </a:hlinkClick>
                        </a:rPr>
                        <a:t>　</a:t>
                      </a:r>
                      <a:r>
                        <a:rPr lang="en-US" altLang="ja-JP" sz="1000" u="sng" strike="noStrike" baseline="0">
                          <a:solidFill>
                            <a:schemeClr val="tx1"/>
                          </a:solidFill>
                          <a:effectLst/>
                          <a:uFill>
                            <a:solidFill>
                              <a:schemeClr val="bg1"/>
                            </a:solidFill>
                          </a:uFill>
                          <a:latin typeface="+mn-ea"/>
                          <a:ea typeface="+mn-ea"/>
                          <a:hlinkClick r:id="rId18" action="ppaction://hlinksldjump">
                            <a:extLst>
                              <a:ext uri="{A12FA001-AC4F-418D-AE19-62706E023703}">
                                <ahyp:hlinkClr xmlns:ahyp="http://schemas.microsoft.com/office/drawing/2018/hyperlinkcolor" val="tx"/>
                              </a:ext>
                            </a:extLst>
                          </a:hlinkClick>
                        </a:rPr>
                        <a:t>12-2. 【LV.1 </a:t>
                      </a:r>
                      <a:r>
                        <a:rPr lang="ja-JP" altLang="en-US" sz="1000" u="sng" strike="noStrike" baseline="0">
                          <a:solidFill>
                            <a:schemeClr val="tx1"/>
                          </a:solidFill>
                          <a:effectLst/>
                          <a:uFill>
                            <a:solidFill>
                              <a:schemeClr val="bg1"/>
                            </a:solidFill>
                          </a:uFill>
                          <a:latin typeface="+mn-ea"/>
                          <a:ea typeface="+mn-ea"/>
                          <a:hlinkClick r:id="rId18" action="ppaction://hlinksldjump">
                            <a:extLst>
                              <a:ext uri="{A12FA001-AC4F-418D-AE19-62706E023703}">
                                <ahyp:hlinkClr xmlns:ahyp="http://schemas.microsoft.com/office/drawing/2018/hyperlinkcolor" val="tx"/>
                              </a:ext>
                            </a:extLst>
                          </a:hlinkClick>
                        </a:rPr>
                        <a:t>クイックアプローチ</a:t>
                      </a:r>
                      <a:r>
                        <a:rPr lang="en-US" altLang="ja-JP" sz="1000" u="sng" strike="noStrike" baseline="0">
                          <a:solidFill>
                            <a:schemeClr val="tx1"/>
                          </a:solidFill>
                          <a:effectLst/>
                          <a:uFill>
                            <a:solidFill>
                              <a:schemeClr val="bg1"/>
                            </a:solidFill>
                          </a:uFill>
                          <a:latin typeface="+mn-ea"/>
                          <a:ea typeface="+mn-ea"/>
                          <a:hlinkClick r:id="rId18" action="ppaction://hlinksldjump">
                            <a:extLst>
                              <a:ext uri="{A12FA001-AC4F-418D-AE19-62706E023703}">
                                <ahyp:hlinkClr xmlns:ahyp="http://schemas.microsoft.com/office/drawing/2018/hyperlinkcolor" val="tx"/>
                              </a:ext>
                            </a:extLst>
                          </a:hlinkClick>
                        </a:rPr>
                        <a:t>】</a:t>
                      </a:r>
                      <a:r>
                        <a:rPr lang="ja-JP" altLang="en-US" sz="1000" u="sng" strike="noStrike" baseline="0">
                          <a:solidFill>
                            <a:schemeClr val="tx1"/>
                          </a:solidFill>
                          <a:effectLst/>
                          <a:uFill>
                            <a:solidFill>
                              <a:schemeClr val="bg1"/>
                            </a:solidFill>
                          </a:uFill>
                          <a:latin typeface="+mn-ea"/>
                          <a:ea typeface="+mn-ea"/>
                          <a:hlinkClick r:id="rId18" action="ppaction://hlinksldjump">
                            <a:extLst>
                              <a:ext uri="{A12FA001-AC4F-418D-AE19-62706E023703}">
                                <ahyp:hlinkClr xmlns:ahyp="http://schemas.microsoft.com/office/drawing/2018/hyperlinkcolor" val="tx"/>
                              </a:ext>
                            </a:extLst>
                          </a:hlinkClick>
                        </a:rPr>
                        <a:t>セキュリティインシデント事例を参考とした実施手順</a:t>
                      </a:r>
                      <a:endParaRPr lang="ja-JP" altLang="en-US" sz="1000" b="1" i="0" u="sng" strike="noStrike" baseline="0">
                        <a:solidFill>
                          <a:schemeClr val="tx1"/>
                        </a:solidFill>
                        <a:effectLst/>
                        <a:uFill>
                          <a:solidFill>
                            <a:schemeClr val="bg1"/>
                          </a:solidFill>
                        </a:uFill>
                        <a:latin typeface="+mn-ea"/>
                        <a:ea typeface="+mn-ea"/>
                      </a:endParaRPr>
                    </a:p>
                  </a:txBody>
                  <a:tcPr marL="7600" marR="7600" marT="760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69611066"/>
                  </a:ext>
                </a:extLst>
              </a:tr>
              <a:tr h="244800">
                <a:tc>
                  <a:txBody>
                    <a:bodyPr/>
                    <a:lstStyle/>
                    <a:p>
                      <a:pPr algn="l" fontAlgn="ctr"/>
                      <a:r>
                        <a:rPr lang="ja-JP" altLang="en-US" sz="1000" u="sng" strike="noStrike" baseline="0">
                          <a:solidFill>
                            <a:schemeClr val="tx1"/>
                          </a:solidFill>
                          <a:effectLst/>
                          <a:uFill>
                            <a:solidFill>
                              <a:schemeClr val="bg1"/>
                            </a:solidFill>
                          </a:uFill>
                          <a:latin typeface="+mn-ea"/>
                          <a:ea typeface="+mn-ea"/>
                        </a:rPr>
                        <a:t>　　</a:t>
                      </a:r>
                      <a:r>
                        <a:rPr lang="en-US" altLang="ja-JP" sz="1000" u="sng" strike="noStrike" baseline="0">
                          <a:solidFill>
                            <a:schemeClr val="tx1"/>
                          </a:solidFill>
                          <a:effectLst/>
                          <a:uFill>
                            <a:solidFill>
                              <a:schemeClr val="bg1"/>
                            </a:solidFill>
                          </a:uFill>
                          <a:latin typeface="+mn-ea"/>
                          <a:ea typeface="+mn-ea"/>
                          <a:hlinkClick r:id="rId18" action="ppaction://hlinksldjump">
                            <a:extLst>
                              <a:ext uri="{A12FA001-AC4F-418D-AE19-62706E023703}">
                                <ahyp:hlinkClr xmlns:ahyp="http://schemas.microsoft.com/office/drawing/2018/hyperlinkcolor" val="tx"/>
                              </a:ext>
                            </a:extLst>
                          </a:hlinkClick>
                        </a:rPr>
                        <a:t>12-2-1.</a:t>
                      </a:r>
                      <a:r>
                        <a:rPr lang="ja-JP" altLang="en-US" sz="1000" u="sng" strike="noStrike" baseline="0">
                          <a:solidFill>
                            <a:schemeClr val="tx1"/>
                          </a:solidFill>
                          <a:effectLst/>
                          <a:uFill>
                            <a:solidFill>
                              <a:schemeClr val="bg1"/>
                            </a:solidFill>
                          </a:uFill>
                          <a:latin typeface="+mn-ea"/>
                          <a:ea typeface="+mn-ea"/>
                          <a:hlinkClick r:id="rId18" action="ppaction://hlinksldjump">
                            <a:extLst>
                              <a:ext uri="{A12FA001-AC4F-418D-AE19-62706E023703}">
                                <ahyp:hlinkClr xmlns:ahyp="http://schemas.microsoft.com/office/drawing/2018/hyperlinkcolor" val="tx"/>
                              </a:ext>
                            </a:extLst>
                          </a:hlinkClick>
                        </a:rPr>
                        <a:t>セキュリティインシデント事例を参考とした実施手順</a:t>
                      </a:r>
                      <a:endParaRPr lang="ja-JP" altLang="en-US" sz="1000" b="1" i="0" u="sng" strike="noStrike" baseline="0">
                        <a:solidFill>
                          <a:schemeClr val="tx1"/>
                        </a:solidFill>
                        <a:effectLst/>
                        <a:uFill>
                          <a:solidFill>
                            <a:schemeClr val="bg1"/>
                          </a:solidFill>
                        </a:uFill>
                        <a:latin typeface="+mn-ea"/>
                        <a:ea typeface="+mn-ea"/>
                      </a:endParaRPr>
                    </a:p>
                  </a:txBody>
                  <a:tcPr marL="7600" marR="7600" marT="760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37359485"/>
                  </a:ext>
                </a:extLst>
              </a:tr>
              <a:tr h="244800">
                <a:tc>
                  <a:txBody>
                    <a:bodyPr/>
                    <a:lstStyle/>
                    <a:p>
                      <a:pPr algn="l" fontAlgn="ctr"/>
                      <a:r>
                        <a:rPr lang="ja-JP" altLang="en-US" sz="1000" u="sng" strike="noStrike" baseline="0">
                          <a:solidFill>
                            <a:schemeClr val="tx1"/>
                          </a:solidFill>
                          <a:effectLst/>
                          <a:uFill>
                            <a:solidFill>
                              <a:schemeClr val="bg1"/>
                            </a:solidFill>
                          </a:uFill>
                          <a:latin typeface="+mn-ea"/>
                          <a:ea typeface="+mn-ea"/>
                          <a:hlinkClick r:id="rId19" action="ppaction://hlinksldjump">
                            <a:extLst>
                              <a:ext uri="{A12FA001-AC4F-418D-AE19-62706E023703}">
                                <ahyp:hlinkClr xmlns:ahyp="http://schemas.microsoft.com/office/drawing/2018/hyperlinkcolor" val="tx"/>
                              </a:ext>
                            </a:extLst>
                          </a:hlinkClick>
                        </a:rPr>
                        <a:t>　</a:t>
                      </a:r>
                      <a:r>
                        <a:rPr lang="en-US" altLang="ja-JP" sz="1000" u="sng" strike="noStrike" baseline="0">
                          <a:solidFill>
                            <a:schemeClr val="tx1"/>
                          </a:solidFill>
                          <a:effectLst/>
                          <a:uFill>
                            <a:solidFill>
                              <a:schemeClr val="bg1"/>
                            </a:solidFill>
                          </a:uFill>
                          <a:latin typeface="+mn-ea"/>
                          <a:ea typeface="+mn-ea"/>
                          <a:hlinkClick r:id="rId20" action="ppaction://hlinksldjump">
                            <a:extLst>
                              <a:ext uri="{A12FA001-AC4F-418D-AE19-62706E023703}">
                                <ahyp:hlinkClr xmlns:ahyp="http://schemas.microsoft.com/office/drawing/2018/hyperlinkcolor" val="tx"/>
                              </a:ext>
                            </a:extLst>
                          </a:hlinkClick>
                        </a:rPr>
                        <a:t>12-3. 【LV.2 </a:t>
                      </a:r>
                      <a:r>
                        <a:rPr lang="ja-JP" altLang="en-US" sz="1000" u="sng" strike="noStrike" baseline="0">
                          <a:solidFill>
                            <a:schemeClr val="tx1"/>
                          </a:solidFill>
                          <a:effectLst/>
                          <a:uFill>
                            <a:solidFill>
                              <a:schemeClr val="bg1"/>
                            </a:solidFill>
                          </a:uFill>
                          <a:latin typeface="+mn-ea"/>
                          <a:ea typeface="+mn-ea"/>
                          <a:hlinkClick r:id="rId20" action="ppaction://hlinksldjump">
                            <a:extLst>
                              <a:ext uri="{A12FA001-AC4F-418D-AE19-62706E023703}">
                                <ahyp:hlinkClr xmlns:ahyp="http://schemas.microsoft.com/office/drawing/2018/hyperlinkcolor" val="tx"/>
                              </a:ext>
                            </a:extLst>
                          </a:hlinkClick>
                        </a:rPr>
                        <a:t>ベースラインアプローチ</a:t>
                      </a:r>
                      <a:r>
                        <a:rPr lang="en-US" altLang="ja-JP" sz="1000" u="sng" strike="noStrike" baseline="0">
                          <a:solidFill>
                            <a:schemeClr val="tx1"/>
                          </a:solidFill>
                          <a:effectLst/>
                          <a:uFill>
                            <a:solidFill>
                              <a:schemeClr val="bg1"/>
                            </a:solidFill>
                          </a:uFill>
                          <a:latin typeface="+mn-ea"/>
                          <a:ea typeface="+mn-ea"/>
                          <a:hlinkClick r:id="rId20" action="ppaction://hlinksldjump">
                            <a:extLst>
                              <a:ext uri="{A12FA001-AC4F-418D-AE19-62706E023703}">
                                <ahyp:hlinkClr xmlns:ahyp="http://schemas.microsoft.com/office/drawing/2018/hyperlinkcolor" val="tx"/>
                              </a:ext>
                            </a:extLst>
                          </a:hlinkClick>
                        </a:rPr>
                        <a:t>】</a:t>
                      </a:r>
                      <a:r>
                        <a:rPr lang="ja-JP" altLang="en-US" sz="1000" u="sng" strike="noStrike" baseline="0">
                          <a:solidFill>
                            <a:schemeClr val="tx1"/>
                          </a:solidFill>
                          <a:effectLst/>
                          <a:uFill>
                            <a:solidFill>
                              <a:schemeClr val="bg1"/>
                            </a:solidFill>
                          </a:uFill>
                          <a:latin typeface="+mn-ea"/>
                          <a:ea typeface="+mn-ea"/>
                          <a:hlinkClick r:id="rId20" action="ppaction://hlinksldjump">
                            <a:extLst>
                              <a:ext uri="{A12FA001-AC4F-418D-AE19-62706E023703}">
                                <ahyp:hlinkClr xmlns:ahyp="http://schemas.microsoft.com/office/drawing/2018/hyperlinkcolor" val="tx"/>
                              </a:ext>
                            </a:extLst>
                          </a:hlinkClick>
                        </a:rPr>
                        <a:t>ガイドラインを参考とした実施手順</a:t>
                      </a:r>
                      <a:endParaRPr lang="ja-JP" altLang="en-US" sz="1000" b="1" i="0" u="sng" strike="noStrike" baseline="0">
                        <a:solidFill>
                          <a:schemeClr val="tx1"/>
                        </a:solidFill>
                        <a:effectLst/>
                        <a:uFill>
                          <a:solidFill>
                            <a:schemeClr val="bg1"/>
                          </a:solidFill>
                        </a:uFill>
                        <a:latin typeface="+mn-ea"/>
                        <a:ea typeface="+mn-ea"/>
                      </a:endParaRPr>
                    </a:p>
                  </a:txBody>
                  <a:tcPr marL="7600" marR="7600" marT="760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02884814"/>
                  </a:ext>
                </a:extLst>
              </a:tr>
              <a:tr h="244800">
                <a:tc>
                  <a:txBody>
                    <a:bodyPr/>
                    <a:lstStyle/>
                    <a:p>
                      <a:pPr algn="l" fontAlgn="ctr"/>
                      <a:r>
                        <a:rPr lang="ja-JP" altLang="en-US" sz="1000" u="sng" strike="noStrike" baseline="0">
                          <a:solidFill>
                            <a:schemeClr val="tx1"/>
                          </a:solidFill>
                          <a:effectLst/>
                          <a:uFill>
                            <a:solidFill>
                              <a:schemeClr val="bg1"/>
                            </a:solidFill>
                          </a:uFill>
                          <a:latin typeface="+mn-ea"/>
                          <a:ea typeface="+mn-ea"/>
                        </a:rPr>
                        <a:t>　　</a:t>
                      </a:r>
                      <a:r>
                        <a:rPr lang="en-US" altLang="ja-JP" sz="1000" u="sng" strike="noStrike" baseline="0">
                          <a:solidFill>
                            <a:schemeClr val="tx1"/>
                          </a:solidFill>
                          <a:effectLst/>
                          <a:uFill>
                            <a:solidFill>
                              <a:schemeClr val="bg1"/>
                            </a:solidFill>
                          </a:uFill>
                          <a:latin typeface="+mn-ea"/>
                          <a:ea typeface="+mn-ea"/>
                          <a:hlinkClick r:id="rId20" action="ppaction://hlinksldjump">
                            <a:extLst>
                              <a:ext uri="{A12FA001-AC4F-418D-AE19-62706E023703}">
                                <ahyp:hlinkClr xmlns:ahyp="http://schemas.microsoft.com/office/drawing/2018/hyperlinkcolor" val="tx"/>
                              </a:ext>
                            </a:extLst>
                          </a:hlinkClick>
                        </a:rPr>
                        <a:t>12-3-1. </a:t>
                      </a:r>
                      <a:r>
                        <a:rPr lang="ja-JP" altLang="en-US" sz="1000" u="sng" strike="noStrike" baseline="0">
                          <a:solidFill>
                            <a:schemeClr val="tx1"/>
                          </a:solidFill>
                          <a:effectLst/>
                          <a:uFill>
                            <a:solidFill>
                              <a:schemeClr val="bg1"/>
                            </a:solidFill>
                          </a:uFill>
                          <a:latin typeface="+mn-ea"/>
                          <a:ea typeface="+mn-ea"/>
                          <a:hlinkClick r:id="rId20" action="ppaction://hlinksldjump">
                            <a:extLst>
                              <a:ext uri="{A12FA001-AC4F-418D-AE19-62706E023703}">
                                <ahyp:hlinkClr xmlns:ahyp="http://schemas.microsoft.com/office/drawing/2018/hyperlinkcolor" val="tx"/>
                              </a:ext>
                            </a:extLst>
                          </a:hlinkClick>
                        </a:rPr>
                        <a:t>情報セキュリティ対策ガイドラインの活用</a:t>
                      </a:r>
                      <a:endParaRPr lang="ja-JP" altLang="en-US" sz="1000" b="1" i="0" u="sng" strike="noStrike" baseline="0">
                        <a:solidFill>
                          <a:schemeClr val="tx1"/>
                        </a:solidFill>
                        <a:effectLst/>
                        <a:uFill>
                          <a:solidFill>
                            <a:schemeClr val="bg1"/>
                          </a:solidFill>
                        </a:uFill>
                        <a:latin typeface="+mn-ea"/>
                        <a:ea typeface="+mn-ea"/>
                      </a:endParaRPr>
                    </a:p>
                  </a:txBody>
                  <a:tcPr marL="7600" marR="7600" marT="760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2529039"/>
                  </a:ext>
                </a:extLst>
              </a:tr>
              <a:tr h="244800">
                <a:tc>
                  <a:txBody>
                    <a:bodyPr/>
                    <a:lstStyle/>
                    <a:p>
                      <a:pPr algn="l" fontAlgn="ctr"/>
                      <a:r>
                        <a:rPr lang="ja-JP" altLang="en-US" sz="1000" b="1" i="0" u="sng" strike="noStrike" baseline="0">
                          <a:solidFill>
                            <a:schemeClr val="accent1">
                              <a:lumMod val="50000"/>
                            </a:schemeClr>
                          </a:solidFill>
                          <a:effectLst/>
                          <a:uFill>
                            <a:solidFill>
                              <a:schemeClr val="bg1"/>
                            </a:solidFill>
                          </a:uFill>
                          <a:latin typeface="+mn-ea"/>
                          <a:ea typeface="+mn-ea"/>
                          <a:hlinkClick r:id="rId21" action="ppaction://hlinksldjump">
                            <a:extLst>
                              <a:ext uri="{A12FA001-AC4F-418D-AE19-62706E023703}">
                                <ahyp:hlinkClr xmlns:ahyp="http://schemas.microsoft.com/office/drawing/2018/hyperlinkcolor" val="tx"/>
                              </a:ext>
                            </a:extLst>
                          </a:hlinkClick>
                        </a:rPr>
                        <a:t>第</a:t>
                      </a:r>
                      <a:r>
                        <a:rPr lang="en-US" altLang="ja-JP" sz="1000" b="1" i="0" u="sng" strike="noStrike" baseline="0">
                          <a:solidFill>
                            <a:schemeClr val="accent1">
                              <a:lumMod val="50000"/>
                            </a:schemeClr>
                          </a:solidFill>
                          <a:effectLst/>
                          <a:uFill>
                            <a:solidFill>
                              <a:schemeClr val="bg1"/>
                            </a:solidFill>
                          </a:uFill>
                          <a:latin typeface="+mn-ea"/>
                          <a:ea typeface="+mn-ea"/>
                          <a:hlinkClick r:id="rId21" action="ppaction://hlinksldjump">
                            <a:extLst>
                              <a:ext uri="{A12FA001-AC4F-418D-AE19-62706E023703}">
                                <ahyp:hlinkClr xmlns:ahyp="http://schemas.microsoft.com/office/drawing/2018/hyperlinkcolor" val="tx"/>
                              </a:ext>
                            </a:extLst>
                          </a:hlinkClick>
                        </a:rPr>
                        <a:t>13</a:t>
                      </a:r>
                      <a:r>
                        <a:rPr lang="ja-JP" altLang="en-US" sz="1000" b="1" i="0" u="sng" strike="noStrike" baseline="0">
                          <a:solidFill>
                            <a:schemeClr val="accent1">
                              <a:lumMod val="50000"/>
                            </a:schemeClr>
                          </a:solidFill>
                          <a:effectLst/>
                          <a:uFill>
                            <a:solidFill>
                              <a:schemeClr val="bg1"/>
                            </a:solidFill>
                          </a:uFill>
                          <a:latin typeface="+mn-ea"/>
                          <a:ea typeface="+mn-ea"/>
                          <a:hlinkClick r:id="rId21" action="ppaction://hlinksldjump">
                            <a:extLst>
                              <a:ext uri="{A12FA001-AC4F-418D-AE19-62706E023703}">
                                <ahyp:hlinkClr xmlns:ahyp="http://schemas.microsoft.com/office/drawing/2018/hyperlinkcolor" val="tx"/>
                              </a:ext>
                            </a:extLst>
                          </a:hlinkClick>
                        </a:rPr>
                        <a:t>章</a:t>
                      </a:r>
                      <a:r>
                        <a:rPr lang="en-US" altLang="ja-JP" sz="1000" b="1" i="0" u="sng" strike="noStrike" baseline="0">
                          <a:solidFill>
                            <a:schemeClr val="accent1">
                              <a:lumMod val="50000"/>
                            </a:schemeClr>
                          </a:solidFill>
                          <a:effectLst/>
                          <a:uFill>
                            <a:solidFill>
                              <a:schemeClr val="bg1"/>
                            </a:solidFill>
                          </a:uFill>
                          <a:latin typeface="+mn-ea"/>
                          <a:ea typeface="+mn-ea"/>
                          <a:hlinkClick r:id="rId21" action="ppaction://hlinksldjump">
                            <a:extLst>
                              <a:ext uri="{A12FA001-AC4F-418D-AE19-62706E023703}">
                                <ahyp:hlinkClr xmlns:ahyp="http://schemas.microsoft.com/office/drawing/2018/hyperlinkcolor" val="tx"/>
                              </a:ext>
                            </a:extLst>
                          </a:hlinkClick>
                        </a:rPr>
                        <a:t>. ISMS</a:t>
                      </a:r>
                      <a:r>
                        <a:rPr lang="ja-JP" altLang="en-US" sz="1000" b="1" i="0" u="sng" strike="noStrike" baseline="0">
                          <a:solidFill>
                            <a:schemeClr val="accent1">
                              <a:lumMod val="50000"/>
                            </a:schemeClr>
                          </a:solidFill>
                          <a:effectLst/>
                          <a:uFill>
                            <a:solidFill>
                              <a:schemeClr val="bg1"/>
                            </a:solidFill>
                          </a:uFill>
                          <a:latin typeface="+mn-ea"/>
                          <a:ea typeface="+mn-ea"/>
                          <a:hlinkClick r:id="rId21" action="ppaction://hlinksldjump">
                            <a:extLst>
                              <a:ext uri="{A12FA001-AC4F-418D-AE19-62706E023703}">
                                <ahyp:hlinkClr xmlns:ahyp="http://schemas.microsoft.com/office/drawing/2018/hyperlinkcolor" val="tx"/>
                              </a:ext>
                            </a:extLst>
                          </a:hlinkClick>
                        </a:rPr>
                        <a:t>の要求事項と構築（</a:t>
                      </a:r>
                      <a:r>
                        <a:rPr lang="en-US" altLang="ja-JP" sz="1000" b="1" i="0" u="sng" strike="noStrike" baseline="0">
                          <a:solidFill>
                            <a:schemeClr val="accent1">
                              <a:lumMod val="50000"/>
                            </a:schemeClr>
                          </a:solidFill>
                          <a:effectLst/>
                          <a:uFill>
                            <a:solidFill>
                              <a:schemeClr val="bg1"/>
                            </a:solidFill>
                          </a:uFill>
                          <a:latin typeface="+mn-ea"/>
                          <a:ea typeface="+mn-ea"/>
                          <a:hlinkClick r:id="rId21" action="ppaction://hlinksldjump">
                            <a:extLst>
                              <a:ext uri="{A12FA001-AC4F-418D-AE19-62706E023703}">
                                <ahyp:hlinkClr xmlns:ahyp="http://schemas.microsoft.com/office/drawing/2018/hyperlinkcolor" val="tx"/>
                              </a:ext>
                            </a:extLst>
                          </a:hlinkClick>
                        </a:rPr>
                        <a:t>LV.3 </a:t>
                      </a:r>
                      <a:r>
                        <a:rPr lang="ja-JP" altLang="en-US" sz="1000" b="1" i="0" u="sng" strike="noStrike" baseline="0">
                          <a:solidFill>
                            <a:schemeClr val="accent1">
                              <a:lumMod val="50000"/>
                            </a:schemeClr>
                          </a:solidFill>
                          <a:effectLst/>
                          <a:uFill>
                            <a:solidFill>
                              <a:schemeClr val="bg1"/>
                            </a:solidFill>
                          </a:uFill>
                          <a:latin typeface="+mn-ea"/>
                          <a:ea typeface="+mn-ea"/>
                          <a:hlinkClick r:id="rId21" action="ppaction://hlinksldjump">
                            <a:extLst>
                              <a:ext uri="{A12FA001-AC4F-418D-AE19-62706E023703}">
                                <ahyp:hlinkClr xmlns:ahyp="http://schemas.microsoft.com/office/drawing/2018/hyperlinkcolor" val="tx"/>
                              </a:ext>
                            </a:extLst>
                          </a:hlinkClick>
                        </a:rPr>
                        <a:t>網羅的アプローチ）</a:t>
                      </a:r>
                      <a:endParaRPr lang="ja-JP" altLang="en-US" sz="1000" b="1" i="0" u="sng" strike="noStrike" baseline="0">
                        <a:solidFill>
                          <a:schemeClr val="accent1">
                            <a:lumMod val="50000"/>
                          </a:schemeClr>
                        </a:solidFill>
                        <a:effectLst/>
                        <a:uFill>
                          <a:solidFill>
                            <a:schemeClr val="bg1"/>
                          </a:solidFill>
                        </a:uFill>
                        <a:latin typeface="+mn-ea"/>
                        <a:ea typeface="+mn-ea"/>
                      </a:endParaRPr>
                    </a:p>
                  </a:txBody>
                  <a:tcPr marL="7600" marR="7600" marT="760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56220565"/>
                  </a:ext>
                </a:extLst>
              </a:tr>
              <a:tr h="244800">
                <a:tc>
                  <a:txBody>
                    <a:bodyPr/>
                    <a:lstStyle/>
                    <a:p>
                      <a:pPr algn="l" fontAlgn="ctr"/>
                      <a:r>
                        <a:rPr lang="ja-JP" altLang="en-US" sz="1000" u="sng" strike="noStrike" baseline="0">
                          <a:solidFill>
                            <a:schemeClr val="tx1"/>
                          </a:solidFill>
                          <a:effectLst/>
                          <a:uFill>
                            <a:solidFill>
                              <a:schemeClr val="bg1"/>
                            </a:solidFill>
                          </a:uFill>
                          <a:latin typeface="+mn-ea"/>
                          <a:ea typeface="+mn-ea"/>
                          <a:hlinkClick r:id="rId22" action="ppaction://hlinksldjump">
                            <a:extLst>
                              <a:ext uri="{A12FA001-AC4F-418D-AE19-62706E023703}">
                                <ahyp:hlinkClr xmlns:ahyp="http://schemas.microsoft.com/office/drawing/2018/hyperlinkcolor" val="tx"/>
                              </a:ext>
                            </a:extLst>
                          </a:hlinkClick>
                        </a:rPr>
                        <a:t>　</a:t>
                      </a:r>
                      <a:r>
                        <a:rPr lang="en-US" altLang="ja-JP" sz="1000" u="sng" strike="noStrike" baseline="0">
                          <a:solidFill>
                            <a:schemeClr val="tx1"/>
                          </a:solidFill>
                          <a:effectLst/>
                          <a:uFill>
                            <a:solidFill>
                              <a:schemeClr val="bg1"/>
                            </a:solidFill>
                          </a:uFill>
                          <a:latin typeface="+mn-ea"/>
                          <a:ea typeface="+mn-ea"/>
                          <a:hlinkClick r:id="rId23" action="ppaction://hlinksldjump">
                            <a:extLst>
                              <a:ext uri="{A12FA001-AC4F-418D-AE19-62706E023703}">
                                <ahyp:hlinkClr xmlns:ahyp="http://schemas.microsoft.com/office/drawing/2018/hyperlinkcolor" val="tx"/>
                              </a:ext>
                            </a:extLst>
                          </a:hlinkClick>
                        </a:rPr>
                        <a:t>13-1. 【LV.3 </a:t>
                      </a:r>
                      <a:r>
                        <a:rPr lang="ja-JP" altLang="en-US" sz="1000" u="sng" strike="noStrike" baseline="0">
                          <a:solidFill>
                            <a:schemeClr val="tx1"/>
                          </a:solidFill>
                          <a:effectLst/>
                          <a:uFill>
                            <a:solidFill>
                              <a:schemeClr val="bg1"/>
                            </a:solidFill>
                          </a:uFill>
                          <a:latin typeface="+mn-ea"/>
                          <a:ea typeface="+mn-ea"/>
                          <a:hlinkClick r:id="rId23" action="ppaction://hlinksldjump">
                            <a:extLst>
                              <a:ext uri="{A12FA001-AC4F-418D-AE19-62706E023703}">
                                <ahyp:hlinkClr xmlns:ahyp="http://schemas.microsoft.com/office/drawing/2018/hyperlinkcolor" val="tx"/>
                              </a:ext>
                            </a:extLst>
                          </a:hlinkClick>
                        </a:rPr>
                        <a:t>網羅的アプローチ</a:t>
                      </a:r>
                      <a:r>
                        <a:rPr lang="en-US" altLang="ja-JP" sz="1000" u="sng" strike="noStrike" baseline="0">
                          <a:solidFill>
                            <a:schemeClr val="tx1"/>
                          </a:solidFill>
                          <a:effectLst/>
                          <a:uFill>
                            <a:solidFill>
                              <a:schemeClr val="bg1"/>
                            </a:solidFill>
                          </a:uFill>
                          <a:latin typeface="+mn-ea"/>
                          <a:ea typeface="+mn-ea"/>
                          <a:hlinkClick r:id="rId23" action="ppaction://hlinksldjump">
                            <a:extLst>
                              <a:ext uri="{A12FA001-AC4F-418D-AE19-62706E023703}">
                                <ahyp:hlinkClr xmlns:ahyp="http://schemas.microsoft.com/office/drawing/2018/hyperlinkcolor" val="tx"/>
                              </a:ext>
                            </a:extLst>
                          </a:hlinkClick>
                        </a:rPr>
                        <a:t>】</a:t>
                      </a:r>
                      <a:r>
                        <a:rPr lang="ja-JP" altLang="en-US" sz="1000" u="sng" strike="noStrike" baseline="0">
                          <a:solidFill>
                            <a:schemeClr val="tx1"/>
                          </a:solidFill>
                          <a:effectLst/>
                          <a:uFill>
                            <a:solidFill>
                              <a:schemeClr val="bg1"/>
                            </a:solidFill>
                          </a:uFill>
                          <a:latin typeface="+mn-ea"/>
                          <a:ea typeface="+mn-ea"/>
                          <a:hlinkClick r:id="rId23" action="ppaction://hlinksldjump">
                            <a:extLst>
                              <a:ext uri="{A12FA001-AC4F-418D-AE19-62706E023703}">
                                <ahyp:hlinkClr xmlns:ahyp="http://schemas.microsoft.com/office/drawing/2018/hyperlinkcolor" val="tx"/>
                              </a:ext>
                            </a:extLst>
                          </a:hlinkClick>
                        </a:rPr>
                        <a:t>の概要</a:t>
                      </a:r>
                      <a:endParaRPr lang="ja-JP" altLang="en-US" sz="1000" b="1" i="0" u="sng" strike="noStrike" baseline="0">
                        <a:solidFill>
                          <a:schemeClr val="tx1"/>
                        </a:solidFill>
                        <a:effectLst/>
                        <a:uFill>
                          <a:solidFill>
                            <a:schemeClr val="bg1"/>
                          </a:solidFill>
                        </a:uFill>
                        <a:latin typeface="+mn-ea"/>
                        <a:ea typeface="+mn-ea"/>
                      </a:endParaRPr>
                    </a:p>
                  </a:txBody>
                  <a:tcPr marL="7600" marR="7600" marT="760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06668139"/>
                  </a:ext>
                </a:extLst>
              </a:tr>
              <a:tr h="244800">
                <a:tc>
                  <a:txBody>
                    <a:bodyPr/>
                    <a:lstStyle/>
                    <a:p>
                      <a:pPr algn="l" fontAlgn="ctr"/>
                      <a:r>
                        <a:rPr lang="ja-JP" altLang="en-US" sz="1000" u="sng" strike="noStrike" baseline="0">
                          <a:solidFill>
                            <a:schemeClr val="tx1"/>
                          </a:solidFill>
                          <a:effectLst/>
                          <a:uFill>
                            <a:solidFill>
                              <a:schemeClr val="bg1"/>
                            </a:solidFill>
                          </a:uFill>
                          <a:latin typeface="+mn-ea"/>
                          <a:ea typeface="+mn-ea"/>
                        </a:rPr>
                        <a:t>　　</a:t>
                      </a:r>
                      <a:r>
                        <a:rPr lang="en-US" altLang="ja-JP" sz="1000" u="sng" strike="noStrike" baseline="0">
                          <a:solidFill>
                            <a:schemeClr val="tx1"/>
                          </a:solidFill>
                          <a:effectLst/>
                          <a:uFill>
                            <a:solidFill>
                              <a:schemeClr val="bg1"/>
                            </a:solidFill>
                          </a:uFill>
                          <a:latin typeface="+mn-ea"/>
                          <a:ea typeface="+mn-ea"/>
                          <a:hlinkClick r:id="rId23" action="ppaction://hlinksldjump">
                            <a:extLst>
                              <a:ext uri="{A12FA001-AC4F-418D-AE19-62706E023703}">
                                <ahyp:hlinkClr xmlns:ahyp="http://schemas.microsoft.com/office/drawing/2018/hyperlinkcolor" val="tx"/>
                              </a:ext>
                            </a:extLst>
                          </a:hlinkClick>
                        </a:rPr>
                        <a:t>13-1-1. LV.3 </a:t>
                      </a:r>
                      <a:r>
                        <a:rPr lang="ja-JP" altLang="en-US" sz="1000" u="sng" strike="noStrike" baseline="0">
                          <a:solidFill>
                            <a:schemeClr val="tx1"/>
                          </a:solidFill>
                          <a:effectLst/>
                          <a:uFill>
                            <a:solidFill>
                              <a:schemeClr val="bg1"/>
                            </a:solidFill>
                          </a:uFill>
                          <a:latin typeface="+mn-ea"/>
                          <a:ea typeface="+mn-ea"/>
                          <a:hlinkClick r:id="rId23" action="ppaction://hlinksldjump">
                            <a:extLst>
                              <a:ext uri="{A12FA001-AC4F-418D-AE19-62706E023703}">
                                <ahyp:hlinkClr xmlns:ahyp="http://schemas.microsoft.com/office/drawing/2018/hyperlinkcolor" val="tx"/>
                              </a:ext>
                            </a:extLst>
                          </a:hlinkClick>
                        </a:rPr>
                        <a:t>網羅的アプローチ</a:t>
                      </a:r>
                      <a:endParaRPr lang="ja-JP" altLang="en-US" sz="1000" b="1" i="0" u="sng" strike="noStrike" baseline="0">
                        <a:solidFill>
                          <a:schemeClr val="tx1"/>
                        </a:solidFill>
                        <a:effectLst/>
                        <a:uFill>
                          <a:solidFill>
                            <a:schemeClr val="bg1"/>
                          </a:solidFill>
                        </a:uFill>
                        <a:latin typeface="+mn-ea"/>
                        <a:ea typeface="+mn-ea"/>
                      </a:endParaRPr>
                    </a:p>
                  </a:txBody>
                  <a:tcPr marL="7600" marR="7600" marT="760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01966265"/>
                  </a:ext>
                </a:extLst>
              </a:tr>
              <a:tr h="244800">
                <a:tc>
                  <a:txBody>
                    <a:bodyPr/>
                    <a:lstStyle/>
                    <a:p>
                      <a:pPr algn="l" fontAlgn="ctr"/>
                      <a:r>
                        <a:rPr lang="ja-JP" altLang="en-US" sz="1000" u="sng" strike="noStrike" baseline="0">
                          <a:solidFill>
                            <a:schemeClr val="tx1"/>
                          </a:solidFill>
                          <a:effectLst/>
                          <a:uFill>
                            <a:solidFill>
                              <a:schemeClr val="bg1"/>
                            </a:solidFill>
                          </a:uFill>
                          <a:latin typeface="+mn-ea"/>
                          <a:ea typeface="+mn-ea"/>
                          <a:hlinkClick r:id="rId24" action="ppaction://hlinksldjump">
                            <a:extLst>
                              <a:ext uri="{A12FA001-AC4F-418D-AE19-62706E023703}">
                                <ahyp:hlinkClr xmlns:ahyp="http://schemas.microsoft.com/office/drawing/2018/hyperlinkcolor" val="tx"/>
                              </a:ext>
                            </a:extLst>
                          </a:hlinkClick>
                        </a:rPr>
                        <a:t>　</a:t>
                      </a:r>
                      <a:r>
                        <a:rPr lang="en-US" altLang="ja-JP" sz="1000" u="sng" strike="noStrike" baseline="0">
                          <a:solidFill>
                            <a:schemeClr val="tx1"/>
                          </a:solidFill>
                          <a:effectLst/>
                          <a:uFill>
                            <a:solidFill>
                              <a:schemeClr val="bg1"/>
                            </a:solidFill>
                          </a:uFill>
                          <a:latin typeface="+mn-ea"/>
                          <a:ea typeface="+mn-ea"/>
                          <a:hlinkClick r:id="rId25" action="ppaction://hlinksldjump">
                            <a:extLst>
                              <a:ext uri="{A12FA001-AC4F-418D-AE19-62706E023703}">
                                <ahyp:hlinkClr xmlns:ahyp="http://schemas.microsoft.com/office/drawing/2018/hyperlinkcolor" val="tx"/>
                              </a:ext>
                            </a:extLst>
                          </a:hlinkClick>
                        </a:rPr>
                        <a:t>13-2. 【LV.3 </a:t>
                      </a:r>
                      <a:r>
                        <a:rPr lang="ja-JP" altLang="en-US" sz="1000" u="sng" strike="noStrike" baseline="0">
                          <a:solidFill>
                            <a:schemeClr val="tx1"/>
                          </a:solidFill>
                          <a:effectLst/>
                          <a:uFill>
                            <a:solidFill>
                              <a:schemeClr val="bg1"/>
                            </a:solidFill>
                          </a:uFill>
                          <a:latin typeface="+mn-ea"/>
                          <a:ea typeface="+mn-ea"/>
                          <a:hlinkClick r:id="rId25" action="ppaction://hlinksldjump">
                            <a:extLst>
                              <a:ext uri="{A12FA001-AC4F-418D-AE19-62706E023703}">
                                <ahyp:hlinkClr xmlns:ahyp="http://schemas.microsoft.com/office/drawing/2018/hyperlinkcolor" val="tx"/>
                              </a:ext>
                            </a:extLst>
                          </a:hlinkClick>
                        </a:rPr>
                        <a:t>網羅的アプローチ</a:t>
                      </a:r>
                      <a:r>
                        <a:rPr lang="en-US" altLang="ja-JP" sz="1000" u="sng" strike="noStrike" baseline="0">
                          <a:solidFill>
                            <a:schemeClr val="tx1"/>
                          </a:solidFill>
                          <a:effectLst/>
                          <a:uFill>
                            <a:solidFill>
                              <a:schemeClr val="bg1"/>
                            </a:solidFill>
                          </a:uFill>
                          <a:latin typeface="+mn-ea"/>
                          <a:ea typeface="+mn-ea"/>
                          <a:hlinkClick r:id="rId25" action="ppaction://hlinksldjump">
                            <a:extLst>
                              <a:ext uri="{A12FA001-AC4F-418D-AE19-62706E023703}">
                                <ahyp:hlinkClr xmlns:ahyp="http://schemas.microsoft.com/office/drawing/2018/hyperlinkcolor" val="tx"/>
                              </a:ext>
                            </a:extLst>
                          </a:hlinkClick>
                        </a:rPr>
                        <a:t>】</a:t>
                      </a:r>
                      <a:r>
                        <a:rPr lang="ja-JP" altLang="en-US" sz="1000" u="sng" strike="noStrike" baseline="0">
                          <a:solidFill>
                            <a:schemeClr val="tx1"/>
                          </a:solidFill>
                          <a:effectLst/>
                          <a:uFill>
                            <a:solidFill>
                              <a:schemeClr val="bg1"/>
                            </a:solidFill>
                          </a:uFill>
                          <a:latin typeface="+mn-ea"/>
                          <a:ea typeface="+mn-ea"/>
                          <a:hlinkClick r:id="rId25" action="ppaction://hlinksldjump">
                            <a:extLst>
                              <a:ext uri="{A12FA001-AC4F-418D-AE19-62706E023703}">
                                <ahyp:hlinkClr xmlns:ahyp="http://schemas.microsoft.com/office/drawing/2018/hyperlinkcolor" val="tx"/>
                              </a:ext>
                            </a:extLst>
                          </a:hlinkClick>
                        </a:rPr>
                        <a:t>フレームワークを参考とした実施手順</a:t>
                      </a:r>
                      <a:endParaRPr lang="ja-JP" altLang="en-US" sz="1000" b="1" i="0" u="sng" strike="noStrike" baseline="0">
                        <a:solidFill>
                          <a:schemeClr val="tx1"/>
                        </a:solidFill>
                        <a:effectLst/>
                        <a:uFill>
                          <a:solidFill>
                            <a:schemeClr val="bg1"/>
                          </a:solidFill>
                        </a:uFill>
                        <a:latin typeface="+mn-ea"/>
                        <a:ea typeface="+mn-ea"/>
                      </a:endParaRPr>
                    </a:p>
                  </a:txBody>
                  <a:tcPr marL="7600" marR="7600" marT="760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61535005"/>
                  </a:ext>
                </a:extLst>
              </a:tr>
              <a:tr h="244800">
                <a:tc>
                  <a:txBody>
                    <a:bodyPr/>
                    <a:lstStyle/>
                    <a:p>
                      <a:pPr algn="l" fontAlgn="ctr"/>
                      <a:r>
                        <a:rPr lang="ja-JP" altLang="en-US" sz="1000" u="sng" strike="noStrike" baseline="0">
                          <a:solidFill>
                            <a:schemeClr val="tx1"/>
                          </a:solidFill>
                          <a:effectLst/>
                          <a:uFill>
                            <a:solidFill>
                              <a:schemeClr val="bg1"/>
                            </a:solidFill>
                          </a:uFill>
                          <a:latin typeface="+mn-ea"/>
                          <a:ea typeface="+mn-ea"/>
                        </a:rPr>
                        <a:t>　　</a:t>
                      </a:r>
                      <a:r>
                        <a:rPr lang="en-US" altLang="ja-JP" sz="1000" u="sng" strike="noStrike" baseline="0">
                          <a:solidFill>
                            <a:schemeClr val="tx1"/>
                          </a:solidFill>
                          <a:effectLst/>
                          <a:uFill>
                            <a:solidFill>
                              <a:schemeClr val="bg1"/>
                            </a:solidFill>
                          </a:uFill>
                          <a:latin typeface="+mn-ea"/>
                          <a:ea typeface="+mn-ea"/>
                          <a:hlinkClick r:id="rId25" action="ppaction://hlinksldjump">
                            <a:extLst>
                              <a:ext uri="{A12FA001-AC4F-418D-AE19-62706E023703}">
                                <ahyp:hlinkClr xmlns:ahyp="http://schemas.microsoft.com/office/drawing/2018/hyperlinkcolor" val="tx"/>
                              </a:ext>
                            </a:extLst>
                          </a:hlinkClick>
                        </a:rPr>
                        <a:t>13-2-1. ISMS</a:t>
                      </a:r>
                      <a:r>
                        <a:rPr lang="ja-JP" altLang="en-US" sz="1000" u="sng" strike="noStrike" baseline="0">
                          <a:solidFill>
                            <a:schemeClr val="tx1"/>
                          </a:solidFill>
                          <a:effectLst/>
                          <a:uFill>
                            <a:solidFill>
                              <a:schemeClr val="bg1"/>
                            </a:solidFill>
                          </a:uFill>
                          <a:latin typeface="+mn-ea"/>
                          <a:ea typeface="+mn-ea"/>
                          <a:hlinkClick r:id="rId25" action="ppaction://hlinksldjump">
                            <a:extLst>
                              <a:ext uri="{A12FA001-AC4F-418D-AE19-62706E023703}">
                                <ahyp:hlinkClr xmlns:ahyp="http://schemas.microsoft.com/office/drawing/2018/hyperlinkcolor" val="tx"/>
                              </a:ext>
                            </a:extLst>
                          </a:hlinkClick>
                        </a:rPr>
                        <a:t>の概要（確立・運用・監視）</a:t>
                      </a:r>
                      <a:endParaRPr lang="ja-JP" altLang="en-US" sz="1000" b="1" i="0" u="sng" strike="noStrike" baseline="0">
                        <a:solidFill>
                          <a:schemeClr val="tx1"/>
                        </a:solidFill>
                        <a:effectLst/>
                        <a:uFill>
                          <a:solidFill>
                            <a:schemeClr val="bg1"/>
                          </a:solidFill>
                        </a:uFill>
                        <a:latin typeface="+mn-ea"/>
                        <a:ea typeface="+mn-ea"/>
                      </a:endParaRPr>
                    </a:p>
                  </a:txBody>
                  <a:tcPr marL="7600" marR="7600" marT="760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57986135"/>
                  </a:ext>
                </a:extLst>
              </a:tr>
              <a:tr h="244800">
                <a:tc>
                  <a:txBody>
                    <a:bodyPr/>
                    <a:lstStyle/>
                    <a:p>
                      <a:pPr algn="l" fontAlgn="ctr"/>
                      <a:r>
                        <a:rPr lang="ja-JP" altLang="en-US" sz="1000" u="sng" strike="noStrike" baseline="0">
                          <a:solidFill>
                            <a:schemeClr val="tx1"/>
                          </a:solidFill>
                          <a:effectLst/>
                          <a:uFill>
                            <a:solidFill>
                              <a:schemeClr val="bg1"/>
                            </a:solidFill>
                          </a:uFill>
                          <a:latin typeface="+mn-ea"/>
                          <a:ea typeface="+mn-ea"/>
                        </a:rPr>
                        <a:t>　　</a:t>
                      </a:r>
                      <a:r>
                        <a:rPr lang="en-US" altLang="ja-JP" sz="1000" u="sng" strike="noStrike" baseline="0">
                          <a:solidFill>
                            <a:schemeClr val="tx1"/>
                          </a:solidFill>
                          <a:effectLst/>
                          <a:uFill>
                            <a:solidFill>
                              <a:schemeClr val="bg1"/>
                            </a:solidFill>
                          </a:uFill>
                          <a:latin typeface="+mn-ea"/>
                          <a:ea typeface="+mn-ea"/>
                          <a:hlinkClick r:id="rId26" action="ppaction://hlinksldjump">
                            <a:extLst>
                              <a:ext uri="{A12FA001-AC4F-418D-AE19-62706E023703}">
                                <ahyp:hlinkClr xmlns:ahyp="http://schemas.microsoft.com/office/drawing/2018/hyperlinkcolor" val="tx"/>
                              </a:ext>
                            </a:extLst>
                          </a:hlinkClick>
                        </a:rPr>
                        <a:t>13-2-2. ISMS</a:t>
                      </a:r>
                      <a:r>
                        <a:rPr lang="ja-JP" altLang="en-US" sz="1000" u="sng" strike="noStrike" baseline="0">
                          <a:solidFill>
                            <a:schemeClr val="tx1"/>
                          </a:solidFill>
                          <a:effectLst/>
                          <a:uFill>
                            <a:solidFill>
                              <a:schemeClr val="bg1"/>
                            </a:solidFill>
                          </a:uFill>
                          <a:latin typeface="+mn-ea"/>
                          <a:ea typeface="+mn-ea"/>
                          <a:hlinkClick r:id="rId26" action="ppaction://hlinksldjump">
                            <a:extLst>
                              <a:ext uri="{A12FA001-AC4F-418D-AE19-62706E023703}">
                                <ahyp:hlinkClr xmlns:ahyp="http://schemas.microsoft.com/office/drawing/2018/hyperlinkcolor" val="tx"/>
                              </a:ext>
                            </a:extLst>
                          </a:hlinkClick>
                        </a:rPr>
                        <a:t>：</a:t>
                      </a:r>
                      <a:r>
                        <a:rPr lang="en-US" altLang="ja-JP" sz="1000" u="sng" strike="noStrike" baseline="0">
                          <a:solidFill>
                            <a:schemeClr val="tx1"/>
                          </a:solidFill>
                          <a:effectLst/>
                          <a:uFill>
                            <a:solidFill>
                              <a:schemeClr val="bg1"/>
                            </a:solidFill>
                          </a:uFill>
                          <a:latin typeface="+mn-ea"/>
                          <a:ea typeface="+mn-ea"/>
                          <a:hlinkClick r:id="rId26" action="ppaction://hlinksldjump">
                            <a:extLst>
                              <a:ext uri="{A12FA001-AC4F-418D-AE19-62706E023703}">
                                <ahyp:hlinkClr xmlns:ahyp="http://schemas.microsoft.com/office/drawing/2018/hyperlinkcolor" val="tx"/>
                              </a:ext>
                            </a:extLst>
                          </a:hlinkClick>
                        </a:rPr>
                        <a:t>4. </a:t>
                      </a:r>
                      <a:r>
                        <a:rPr lang="ja-JP" altLang="en-US" sz="1000" u="sng" strike="noStrike" baseline="0">
                          <a:solidFill>
                            <a:schemeClr val="tx1"/>
                          </a:solidFill>
                          <a:effectLst/>
                          <a:uFill>
                            <a:solidFill>
                              <a:schemeClr val="bg1"/>
                            </a:solidFill>
                          </a:uFill>
                          <a:latin typeface="+mn-ea"/>
                          <a:ea typeface="+mn-ea"/>
                          <a:hlinkClick r:id="rId26" action="ppaction://hlinksldjump">
                            <a:extLst>
                              <a:ext uri="{A12FA001-AC4F-418D-AE19-62706E023703}">
                                <ahyp:hlinkClr xmlns:ahyp="http://schemas.microsoft.com/office/drawing/2018/hyperlinkcolor" val="tx"/>
                              </a:ext>
                            </a:extLst>
                          </a:hlinkClick>
                        </a:rPr>
                        <a:t>組織の状況</a:t>
                      </a:r>
                      <a:endParaRPr lang="ja-JP" altLang="en-US" sz="1000" b="1" i="0" u="sng" strike="noStrike" baseline="0">
                        <a:solidFill>
                          <a:schemeClr val="tx1"/>
                        </a:solidFill>
                        <a:effectLst/>
                        <a:uFill>
                          <a:solidFill>
                            <a:schemeClr val="bg1"/>
                          </a:solidFill>
                        </a:uFill>
                        <a:latin typeface="+mn-ea"/>
                        <a:ea typeface="+mn-ea"/>
                      </a:endParaRPr>
                    </a:p>
                  </a:txBody>
                  <a:tcPr marL="7600" marR="7600" marT="760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49992750"/>
                  </a:ext>
                </a:extLst>
              </a:tr>
              <a:tr h="244800">
                <a:tc>
                  <a:txBody>
                    <a:bodyPr/>
                    <a:lstStyle/>
                    <a:p>
                      <a:pPr algn="l" fontAlgn="ctr"/>
                      <a:r>
                        <a:rPr lang="ja-JP" altLang="en-US" sz="1000" u="sng" strike="noStrike" baseline="0">
                          <a:solidFill>
                            <a:schemeClr val="tx1"/>
                          </a:solidFill>
                          <a:effectLst/>
                          <a:uFill>
                            <a:solidFill>
                              <a:schemeClr val="bg1"/>
                            </a:solidFill>
                          </a:uFill>
                          <a:latin typeface="+mn-ea"/>
                          <a:ea typeface="+mn-ea"/>
                        </a:rPr>
                        <a:t>　　</a:t>
                      </a:r>
                      <a:r>
                        <a:rPr lang="en-US" altLang="ja-JP" sz="1000" u="sng" strike="noStrike" baseline="0">
                          <a:solidFill>
                            <a:schemeClr val="tx1"/>
                          </a:solidFill>
                          <a:effectLst/>
                          <a:uFill>
                            <a:solidFill>
                              <a:schemeClr val="bg1"/>
                            </a:solidFill>
                          </a:uFill>
                          <a:latin typeface="+mn-ea"/>
                          <a:ea typeface="+mn-ea"/>
                          <a:hlinkClick r:id="rId27" action="ppaction://hlinksldjump">
                            <a:extLst>
                              <a:ext uri="{A12FA001-AC4F-418D-AE19-62706E023703}">
                                <ahyp:hlinkClr xmlns:ahyp="http://schemas.microsoft.com/office/drawing/2018/hyperlinkcolor" val="tx"/>
                              </a:ext>
                            </a:extLst>
                          </a:hlinkClick>
                        </a:rPr>
                        <a:t>13-2-3. ISMS</a:t>
                      </a:r>
                      <a:r>
                        <a:rPr lang="ja-JP" altLang="en-US" sz="1000" u="sng" strike="noStrike" baseline="0">
                          <a:solidFill>
                            <a:schemeClr val="tx1"/>
                          </a:solidFill>
                          <a:effectLst/>
                          <a:uFill>
                            <a:solidFill>
                              <a:schemeClr val="bg1"/>
                            </a:solidFill>
                          </a:uFill>
                          <a:latin typeface="+mn-ea"/>
                          <a:ea typeface="+mn-ea"/>
                          <a:hlinkClick r:id="rId27" action="ppaction://hlinksldjump">
                            <a:extLst>
                              <a:ext uri="{A12FA001-AC4F-418D-AE19-62706E023703}">
                                <ahyp:hlinkClr xmlns:ahyp="http://schemas.microsoft.com/office/drawing/2018/hyperlinkcolor" val="tx"/>
                              </a:ext>
                            </a:extLst>
                          </a:hlinkClick>
                        </a:rPr>
                        <a:t>：</a:t>
                      </a:r>
                      <a:r>
                        <a:rPr lang="en-US" altLang="ja-JP" sz="1000" u="sng" strike="noStrike" baseline="0">
                          <a:solidFill>
                            <a:schemeClr val="tx1"/>
                          </a:solidFill>
                          <a:effectLst/>
                          <a:uFill>
                            <a:solidFill>
                              <a:schemeClr val="bg1"/>
                            </a:solidFill>
                          </a:uFill>
                          <a:latin typeface="+mn-ea"/>
                          <a:ea typeface="+mn-ea"/>
                          <a:hlinkClick r:id="rId27" action="ppaction://hlinksldjump">
                            <a:extLst>
                              <a:ext uri="{A12FA001-AC4F-418D-AE19-62706E023703}">
                                <ahyp:hlinkClr xmlns:ahyp="http://schemas.microsoft.com/office/drawing/2018/hyperlinkcolor" val="tx"/>
                              </a:ext>
                            </a:extLst>
                          </a:hlinkClick>
                        </a:rPr>
                        <a:t>5. </a:t>
                      </a:r>
                      <a:r>
                        <a:rPr lang="ja-JP" altLang="en-US" sz="1000" u="sng" strike="noStrike" baseline="0">
                          <a:solidFill>
                            <a:schemeClr val="tx1"/>
                          </a:solidFill>
                          <a:effectLst/>
                          <a:uFill>
                            <a:solidFill>
                              <a:schemeClr val="bg1"/>
                            </a:solidFill>
                          </a:uFill>
                          <a:latin typeface="+mn-ea"/>
                          <a:ea typeface="+mn-ea"/>
                          <a:hlinkClick r:id="rId27" action="ppaction://hlinksldjump">
                            <a:extLst>
                              <a:ext uri="{A12FA001-AC4F-418D-AE19-62706E023703}">
                                <ahyp:hlinkClr xmlns:ahyp="http://schemas.microsoft.com/office/drawing/2018/hyperlinkcolor" val="tx"/>
                              </a:ext>
                            </a:extLst>
                          </a:hlinkClick>
                        </a:rPr>
                        <a:t>リーダーシップ</a:t>
                      </a:r>
                      <a:endParaRPr lang="ja-JP" altLang="en-US" sz="1000" b="1" i="0" u="sng" strike="noStrike" baseline="0">
                        <a:solidFill>
                          <a:schemeClr val="tx1"/>
                        </a:solidFill>
                        <a:effectLst/>
                        <a:uFill>
                          <a:solidFill>
                            <a:schemeClr val="bg1"/>
                          </a:solidFill>
                        </a:uFill>
                        <a:latin typeface="+mn-ea"/>
                        <a:ea typeface="+mn-ea"/>
                      </a:endParaRPr>
                    </a:p>
                  </a:txBody>
                  <a:tcPr marL="7600" marR="7600" marT="760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60666346"/>
                  </a:ext>
                </a:extLst>
              </a:tr>
              <a:tr h="244800">
                <a:tc>
                  <a:txBody>
                    <a:bodyPr/>
                    <a:lstStyle/>
                    <a:p>
                      <a:pPr algn="l" fontAlgn="ctr"/>
                      <a:r>
                        <a:rPr lang="ja-JP" altLang="en-US" sz="1000" u="sng" strike="noStrike" baseline="0">
                          <a:solidFill>
                            <a:schemeClr val="tx1"/>
                          </a:solidFill>
                          <a:effectLst/>
                          <a:uFill>
                            <a:solidFill>
                              <a:schemeClr val="bg1"/>
                            </a:solidFill>
                          </a:uFill>
                          <a:latin typeface="+mn-ea"/>
                          <a:ea typeface="+mn-ea"/>
                        </a:rPr>
                        <a:t>　　</a:t>
                      </a:r>
                      <a:r>
                        <a:rPr lang="en-US" altLang="ja-JP" sz="1000" u="sng" strike="noStrike" baseline="0">
                          <a:solidFill>
                            <a:schemeClr val="tx1"/>
                          </a:solidFill>
                          <a:effectLst/>
                          <a:uFill>
                            <a:solidFill>
                              <a:schemeClr val="bg1"/>
                            </a:solidFill>
                          </a:uFill>
                          <a:latin typeface="+mn-ea"/>
                          <a:ea typeface="+mn-ea"/>
                          <a:hlinkClick r:id="rId28" action="ppaction://hlinksldjump">
                            <a:extLst>
                              <a:ext uri="{A12FA001-AC4F-418D-AE19-62706E023703}">
                                <ahyp:hlinkClr xmlns:ahyp="http://schemas.microsoft.com/office/drawing/2018/hyperlinkcolor" val="tx"/>
                              </a:ext>
                            </a:extLst>
                          </a:hlinkClick>
                        </a:rPr>
                        <a:t>13-2-4. ISMS</a:t>
                      </a:r>
                      <a:r>
                        <a:rPr lang="ja-JP" altLang="en-US" sz="1000" u="sng" strike="noStrike" baseline="0">
                          <a:solidFill>
                            <a:schemeClr val="tx1"/>
                          </a:solidFill>
                          <a:effectLst/>
                          <a:uFill>
                            <a:solidFill>
                              <a:schemeClr val="bg1"/>
                            </a:solidFill>
                          </a:uFill>
                          <a:latin typeface="+mn-ea"/>
                          <a:ea typeface="+mn-ea"/>
                          <a:hlinkClick r:id="rId28" action="ppaction://hlinksldjump">
                            <a:extLst>
                              <a:ext uri="{A12FA001-AC4F-418D-AE19-62706E023703}">
                                <ahyp:hlinkClr xmlns:ahyp="http://schemas.microsoft.com/office/drawing/2018/hyperlinkcolor" val="tx"/>
                              </a:ext>
                            </a:extLst>
                          </a:hlinkClick>
                        </a:rPr>
                        <a:t>：</a:t>
                      </a:r>
                      <a:r>
                        <a:rPr lang="en-US" altLang="ja-JP" sz="1000" u="sng" strike="noStrike" baseline="0">
                          <a:solidFill>
                            <a:schemeClr val="tx1"/>
                          </a:solidFill>
                          <a:effectLst/>
                          <a:uFill>
                            <a:solidFill>
                              <a:schemeClr val="bg1"/>
                            </a:solidFill>
                          </a:uFill>
                          <a:latin typeface="+mn-ea"/>
                          <a:ea typeface="+mn-ea"/>
                          <a:hlinkClick r:id="rId28" action="ppaction://hlinksldjump">
                            <a:extLst>
                              <a:ext uri="{A12FA001-AC4F-418D-AE19-62706E023703}">
                                <ahyp:hlinkClr xmlns:ahyp="http://schemas.microsoft.com/office/drawing/2018/hyperlinkcolor" val="tx"/>
                              </a:ext>
                            </a:extLst>
                          </a:hlinkClick>
                        </a:rPr>
                        <a:t>6. </a:t>
                      </a:r>
                      <a:r>
                        <a:rPr lang="ja-JP" altLang="en-US" sz="1000" u="sng" strike="noStrike" baseline="0">
                          <a:solidFill>
                            <a:schemeClr val="tx1"/>
                          </a:solidFill>
                          <a:effectLst/>
                          <a:uFill>
                            <a:solidFill>
                              <a:schemeClr val="bg1"/>
                            </a:solidFill>
                          </a:uFill>
                          <a:latin typeface="+mn-ea"/>
                          <a:ea typeface="+mn-ea"/>
                          <a:hlinkClick r:id="rId28" action="ppaction://hlinksldjump">
                            <a:extLst>
                              <a:ext uri="{A12FA001-AC4F-418D-AE19-62706E023703}">
                                <ahyp:hlinkClr xmlns:ahyp="http://schemas.microsoft.com/office/drawing/2018/hyperlinkcolor" val="tx"/>
                              </a:ext>
                            </a:extLst>
                          </a:hlinkClick>
                        </a:rPr>
                        <a:t>計画</a:t>
                      </a:r>
                      <a:endParaRPr lang="ja-JP" altLang="en-US" sz="1000" b="1" i="0" u="sng" strike="noStrike" baseline="0">
                        <a:solidFill>
                          <a:schemeClr val="tx1"/>
                        </a:solidFill>
                        <a:effectLst/>
                        <a:uFill>
                          <a:solidFill>
                            <a:schemeClr val="bg1"/>
                          </a:solidFill>
                        </a:uFill>
                        <a:latin typeface="+mn-ea"/>
                        <a:ea typeface="+mn-ea"/>
                      </a:endParaRPr>
                    </a:p>
                  </a:txBody>
                  <a:tcPr marL="7600" marR="7600" marT="760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6485721"/>
                  </a:ext>
                </a:extLst>
              </a:tr>
              <a:tr h="244800">
                <a:tc>
                  <a:txBody>
                    <a:bodyPr/>
                    <a:lstStyle/>
                    <a:p>
                      <a:pPr algn="l" fontAlgn="ctr"/>
                      <a:r>
                        <a:rPr lang="ja-JP" altLang="en-US" sz="1000" u="sng" strike="noStrike" baseline="0">
                          <a:solidFill>
                            <a:schemeClr val="tx1"/>
                          </a:solidFill>
                          <a:effectLst/>
                          <a:uFill>
                            <a:solidFill>
                              <a:schemeClr val="bg1"/>
                            </a:solidFill>
                          </a:uFill>
                          <a:latin typeface="+mn-ea"/>
                          <a:ea typeface="+mn-ea"/>
                        </a:rPr>
                        <a:t>　　</a:t>
                      </a:r>
                      <a:r>
                        <a:rPr lang="en-US" altLang="ja-JP" sz="1000" b="0" u="sng" strike="noStrike" baseline="0">
                          <a:solidFill>
                            <a:schemeClr val="tx1"/>
                          </a:solidFill>
                          <a:effectLst/>
                          <a:uFill>
                            <a:solidFill>
                              <a:schemeClr val="bg1"/>
                            </a:solidFill>
                          </a:uFill>
                          <a:latin typeface="+mn-ea"/>
                          <a:ea typeface="+mn-ea"/>
                          <a:hlinkClick r:id="rId29" action="ppaction://hlinksldjump">
                            <a:extLst>
                              <a:ext uri="{A12FA001-AC4F-418D-AE19-62706E023703}">
                                <ahyp:hlinkClr xmlns:ahyp="http://schemas.microsoft.com/office/drawing/2018/hyperlinkcolor" val="tx"/>
                              </a:ext>
                            </a:extLst>
                          </a:hlinkClick>
                        </a:rPr>
                        <a:t>13-2-5. ISMS</a:t>
                      </a:r>
                      <a:r>
                        <a:rPr lang="ja-JP" altLang="en-US" sz="1000" b="0" u="sng" strike="noStrike" baseline="0">
                          <a:solidFill>
                            <a:schemeClr val="tx1"/>
                          </a:solidFill>
                          <a:effectLst/>
                          <a:uFill>
                            <a:solidFill>
                              <a:schemeClr val="bg1"/>
                            </a:solidFill>
                          </a:uFill>
                          <a:latin typeface="+mn-ea"/>
                          <a:ea typeface="+mn-ea"/>
                          <a:hlinkClick r:id="rId29" action="ppaction://hlinksldjump">
                            <a:extLst>
                              <a:ext uri="{A12FA001-AC4F-418D-AE19-62706E023703}">
                                <ahyp:hlinkClr xmlns:ahyp="http://schemas.microsoft.com/office/drawing/2018/hyperlinkcolor" val="tx"/>
                              </a:ext>
                            </a:extLst>
                          </a:hlinkClick>
                        </a:rPr>
                        <a:t>：</a:t>
                      </a:r>
                      <a:r>
                        <a:rPr lang="en-US" altLang="ja-JP" sz="1000" b="0" u="sng" strike="noStrike" baseline="0">
                          <a:solidFill>
                            <a:schemeClr val="tx1"/>
                          </a:solidFill>
                          <a:effectLst/>
                          <a:uFill>
                            <a:solidFill>
                              <a:schemeClr val="bg1"/>
                            </a:solidFill>
                          </a:uFill>
                          <a:latin typeface="+mn-ea"/>
                          <a:ea typeface="+mn-ea"/>
                          <a:hlinkClick r:id="rId29" action="ppaction://hlinksldjump">
                            <a:extLst>
                              <a:ext uri="{A12FA001-AC4F-418D-AE19-62706E023703}">
                                <ahyp:hlinkClr xmlns:ahyp="http://schemas.microsoft.com/office/drawing/2018/hyperlinkcolor" val="tx"/>
                              </a:ext>
                            </a:extLst>
                          </a:hlinkClick>
                        </a:rPr>
                        <a:t>7. </a:t>
                      </a:r>
                      <a:r>
                        <a:rPr lang="ja-JP" altLang="en-US" sz="1000" b="0" u="sng" strike="noStrike" baseline="0">
                          <a:solidFill>
                            <a:schemeClr val="tx1"/>
                          </a:solidFill>
                          <a:effectLst/>
                          <a:uFill>
                            <a:solidFill>
                              <a:schemeClr val="bg1"/>
                            </a:solidFill>
                          </a:uFill>
                          <a:latin typeface="+mn-ea"/>
                          <a:ea typeface="+mn-ea"/>
                          <a:hlinkClick r:id="rId29" action="ppaction://hlinksldjump">
                            <a:extLst>
                              <a:ext uri="{A12FA001-AC4F-418D-AE19-62706E023703}">
                                <ahyp:hlinkClr xmlns:ahyp="http://schemas.microsoft.com/office/drawing/2018/hyperlinkcolor" val="tx"/>
                              </a:ext>
                            </a:extLst>
                          </a:hlinkClick>
                        </a:rPr>
                        <a:t>支援</a:t>
                      </a:r>
                      <a:endParaRPr lang="ja-JP" altLang="en-US" sz="1000" b="0" i="0" u="sng" strike="noStrike" baseline="0">
                        <a:solidFill>
                          <a:schemeClr val="tx1"/>
                        </a:solidFill>
                        <a:effectLst/>
                        <a:uFill>
                          <a:solidFill>
                            <a:schemeClr val="bg1"/>
                          </a:solidFill>
                        </a:uFill>
                        <a:latin typeface="+mn-ea"/>
                        <a:ea typeface="+mn-ea"/>
                      </a:endParaRPr>
                    </a:p>
                  </a:txBody>
                  <a:tcPr marL="7600" marR="7600" marT="760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80874364"/>
                  </a:ext>
                </a:extLst>
              </a:tr>
              <a:tr h="244800">
                <a:tc>
                  <a:txBody>
                    <a:bodyPr/>
                    <a:lstStyle/>
                    <a:p>
                      <a:pPr algn="l" fontAlgn="ctr"/>
                      <a:r>
                        <a:rPr lang="ja-JP" altLang="en-US" sz="1000" u="sng" strike="noStrike" baseline="0">
                          <a:solidFill>
                            <a:schemeClr val="tx1"/>
                          </a:solidFill>
                          <a:effectLst/>
                          <a:uFill>
                            <a:solidFill>
                              <a:schemeClr val="bg1"/>
                            </a:solidFill>
                          </a:uFill>
                          <a:latin typeface="+mn-ea"/>
                          <a:ea typeface="+mn-ea"/>
                        </a:rPr>
                        <a:t>　　</a:t>
                      </a:r>
                      <a:r>
                        <a:rPr lang="en-US" altLang="ja-JP" sz="1000" u="sng" strike="noStrike" baseline="0">
                          <a:solidFill>
                            <a:schemeClr val="tx1"/>
                          </a:solidFill>
                          <a:effectLst/>
                          <a:uFill>
                            <a:solidFill>
                              <a:schemeClr val="bg1"/>
                            </a:solidFill>
                          </a:uFill>
                          <a:latin typeface="+mn-ea"/>
                          <a:ea typeface="+mn-ea"/>
                          <a:hlinkClick r:id="rId30" action="ppaction://hlinksldjump">
                            <a:extLst>
                              <a:ext uri="{A12FA001-AC4F-418D-AE19-62706E023703}">
                                <ahyp:hlinkClr xmlns:ahyp="http://schemas.microsoft.com/office/drawing/2018/hyperlinkcolor" val="tx"/>
                              </a:ext>
                            </a:extLst>
                          </a:hlinkClick>
                        </a:rPr>
                        <a:t>13-2-6. ISMS</a:t>
                      </a:r>
                      <a:r>
                        <a:rPr lang="ja-JP" altLang="en-US" sz="1000" u="sng" strike="noStrike" baseline="0">
                          <a:solidFill>
                            <a:schemeClr val="tx1"/>
                          </a:solidFill>
                          <a:effectLst/>
                          <a:uFill>
                            <a:solidFill>
                              <a:schemeClr val="bg1"/>
                            </a:solidFill>
                          </a:uFill>
                          <a:latin typeface="+mn-ea"/>
                          <a:ea typeface="+mn-ea"/>
                          <a:hlinkClick r:id="rId30" action="ppaction://hlinksldjump">
                            <a:extLst>
                              <a:ext uri="{A12FA001-AC4F-418D-AE19-62706E023703}">
                                <ahyp:hlinkClr xmlns:ahyp="http://schemas.microsoft.com/office/drawing/2018/hyperlinkcolor" val="tx"/>
                              </a:ext>
                            </a:extLst>
                          </a:hlinkClick>
                        </a:rPr>
                        <a:t>：</a:t>
                      </a:r>
                      <a:r>
                        <a:rPr lang="en-US" altLang="ja-JP" sz="1000" u="sng" strike="noStrike" baseline="0">
                          <a:solidFill>
                            <a:schemeClr val="tx1"/>
                          </a:solidFill>
                          <a:effectLst/>
                          <a:uFill>
                            <a:solidFill>
                              <a:schemeClr val="bg1"/>
                            </a:solidFill>
                          </a:uFill>
                          <a:latin typeface="+mn-ea"/>
                          <a:ea typeface="+mn-ea"/>
                          <a:hlinkClick r:id="rId30" action="ppaction://hlinksldjump">
                            <a:extLst>
                              <a:ext uri="{A12FA001-AC4F-418D-AE19-62706E023703}">
                                <ahyp:hlinkClr xmlns:ahyp="http://schemas.microsoft.com/office/drawing/2018/hyperlinkcolor" val="tx"/>
                              </a:ext>
                            </a:extLst>
                          </a:hlinkClick>
                        </a:rPr>
                        <a:t>8. </a:t>
                      </a:r>
                      <a:r>
                        <a:rPr lang="ja-JP" altLang="en-US" sz="1000" u="sng" strike="noStrike" baseline="0">
                          <a:solidFill>
                            <a:schemeClr val="tx1"/>
                          </a:solidFill>
                          <a:effectLst/>
                          <a:uFill>
                            <a:solidFill>
                              <a:schemeClr val="bg1"/>
                            </a:solidFill>
                          </a:uFill>
                          <a:latin typeface="+mn-ea"/>
                          <a:ea typeface="+mn-ea"/>
                          <a:hlinkClick r:id="rId30" action="ppaction://hlinksldjump">
                            <a:extLst>
                              <a:ext uri="{A12FA001-AC4F-418D-AE19-62706E023703}">
                                <ahyp:hlinkClr xmlns:ahyp="http://schemas.microsoft.com/office/drawing/2018/hyperlinkcolor" val="tx"/>
                              </a:ext>
                            </a:extLst>
                          </a:hlinkClick>
                        </a:rPr>
                        <a:t>運用</a:t>
                      </a:r>
                      <a:endParaRPr lang="ja-JP" altLang="en-US" sz="1000" b="1" i="0" u="sng" strike="noStrike" baseline="0">
                        <a:solidFill>
                          <a:schemeClr val="tx1"/>
                        </a:solidFill>
                        <a:effectLst/>
                        <a:uFill>
                          <a:solidFill>
                            <a:schemeClr val="bg1"/>
                          </a:solidFill>
                        </a:uFill>
                        <a:latin typeface="+mn-ea"/>
                        <a:ea typeface="+mn-ea"/>
                      </a:endParaRPr>
                    </a:p>
                  </a:txBody>
                  <a:tcPr marL="7600" marR="7600" marT="760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07384509"/>
                  </a:ext>
                </a:extLst>
              </a:tr>
              <a:tr h="244800">
                <a:tc>
                  <a:txBody>
                    <a:bodyPr/>
                    <a:lstStyle/>
                    <a:p>
                      <a:pPr algn="l" fontAlgn="ctr"/>
                      <a:r>
                        <a:rPr lang="ja-JP" altLang="en-US" sz="1000" u="sng" strike="noStrike" baseline="0">
                          <a:solidFill>
                            <a:schemeClr val="tx1"/>
                          </a:solidFill>
                          <a:effectLst/>
                          <a:uFill>
                            <a:solidFill>
                              <a:schemeClr val="bg1"/>
                            </a:solidFill>
                          </a:uFill>
                          <a:latin typeface="+mn-ea"/>
                          <a:ea typeface="+mn-ea"/>
                        </a:rPr>
                        <a:t>　　</a:t>
                      </a:r>
                      <a:r>
                        <a:rPr lang="en-US" altLang="ja-JP" sz="1000" u="sng" strike="noStrike" baseline="0">
                          <a:solidFill>
                            <a:schemeClr val="tx1"/>
                          </a:solidFill>
                          <a:effectLst/>
                          <a:uFill>
                            <a:solidFill>
                              <a:schemeClr val="bg1"/>
                            </a:solidFill>
                          </a:uFill>
                          <a:latin typeface="+mn-ea"/>
                          <a:ea typeface="+mn-ea"/>
                          <a:hlinkClick r:id="rId31" action="ppaction://hlinksldjump">
                            <a:extLst>
                              <a:ext uri="{A12FA001-AC4F-418D-AE19-62706E023703}">
                                <ahyp:hlinkClr xmlns:ahyp="http://schemas.microsoft.com/office/drawing/2018/hyperlinkcolor" val="tx"/>
                              </a:ext>
                            </a:extLst>
                          </a:hlinkClick>
                        </a:rPr>
                        <a:t>13-2-7. ISMS</a:t>
                      </a:r>
                      <a:r>
                        <a:rPr lang="ja-JP" altLang="en-US" sz="1000" u="sng" strike="noStrike" baseline="0">
                          <a:solidFill>
                            <a:schemeClr val="tx1"/>
                          </a:solidFill>
                          <a:effectLst/>
                          <a:uFill>
                            <a:solidFill>
                              <a:schemeClr val="bg1"/>
                            </a:solidFill>
                          </a:uFill>
                          <a:latin typeface="+mn-ea"/>
                          <a:ea typeface="+mn-ea"/>
                          <a:hlinkClick r:id="rId31" action="ppaction://hlinksldjump">
                            <a:extLst>
                              <a:ext uri="{A12FA001-AC4F-418D-AE19-62706E023703}">
                                <ahyp:hlinkClr xmlns:ahyp="http://schemas.microsoft.com/office/drawing/2018/hyperlinkcolor" val="tx"/>
                              </a:ext>
                            </a:extLst>
                          </a:hlinkClick>
                        </a:rPr>
                        <a:t>：</a:t>
                      </a:r>
                      <a:r>
                        <a:rPr lang="en-US" altLang="ja-JP" sz="1000" u="sng" strike="noStrike" baseline="0">
                          <a:solidFill>
                            <a:schemeClr val="tx1"/>
                          </a:solidFill>
                          <a:effectLst/>
                          <a:uFill>
                            <a:solidFill>
                              <a:schemeClr val="bg1"/>
                            </a:solidFill>
                          </a:uFill>
                          <a:latin typeface="+mn-ea"/>
                          <a:ea typeface="+mn-ea"/>
                          <a:hlinkClick r:id="rId31" action="ppaction://hlinksldjump">
                            <a:extLst>
                              <a:ext uri="{A12FA001-AC4F-418D-AE19-62706E023703}">
                                <ahyp:hlinkClr xmlns:ahyp="http://schemas.microsoft.com/office/drawing/2018/hyperlinkcolor" val="tx"/>
                              </a:ext>
                            </a:extLst>
                          </a:hlinkClick>
                        </a:rPr>
                        <a:t>9. </a:t>
                      </a:r>
                      <a:r>
                        <a:rPr lang="ja-JP" altLang="en-US" sz="1000" u="sng" strike="noStrike" baseline="0">
                          <a:solidFill>
                            <a:schemeClr val="tx1"/>
                          </a:solidFill>
                          <a:effectLst/>
                          <a:uFill>
                            <a:solidFill>
                              <a:schemeClr val="bg1"/>
                            </a:solidFill>
                          </a:uFill>
                          <a:latin typeface="+mn-ea"/>
                          <a:ea typeface="+mn-ea"/>
                          <a:hlinkClick r:id="rId31" action="ppaction://hlinksldjump">
                            <a:extLst>
                              <a:ext uri="{A12FA001-AC4F-418D-AE19-62706E023703}">
                                <ahyp:hlinkClr xmlns:ahyp="http://schemas.microsoft.com/office/drawing/2018/hyperlinkcolor" val="tx"/>
                              </a:ext>
                            </a:extLst>
                          </a:hlinkClick>
                        </a:rPr>
                        <a:t>パフォーマンス評価</a:t>
                      </a:r>
                      <a:endParaRPr lang="ja-JP" altLang="en-US" sz="1000" b="1" i="0" u="sng" strike="noStrike" baseline="0">
                        <a:solidFill>
                          <a:schemeClr val="tx1"/>
                        </a:solidFill>
                        <a:effectLst/>
                        <a:uFill>
                          <a:solidFill>
                            <a:schemeClr val="bg1"/>
                          </a:solidFill>
                        </a:uFill>
                        <a:latin typeface="+mn-ea"/>
                        <a:ea typeface="+mn-ea"/>
                      </a:endParaRPr>
                    </a:p>
                  </a:txBody>
                  <a:tcPr marL="7600" marR="7600" marT="760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88050382"/>
                  </a:ext>
                </a:extLst>
              </a:tr>
              <a:tr h="244800">
                <a:tc>
                  <a:txBody>
                    <a:bodyPr/>
                    <a:lstStyle/>
                    <a:p>
                      <a:pPr algn="l" fontAlgn="ctr"/>
                      <a:r>
                        <a:rPr lang="ja-JP" altLang="en-US" sz="1000" u="sng" strike="noStrike" baseline="0">
                          <a:solidFill>
                            <a:schemeClr val="tx1"/>
                          </a:solidFill>
                          <a:effectLst/>
                          <a:uFill>
                            <a:solidFill>
                              <a:schemeClr val="bg1"/>
                            </a:solidFill>
                          </a:uFill>
                          <a:latin typeface="+mn-ea"/>
                          <a:ea typeface="+mn-ea"/>
                        </a:rPr>
                        <a:t>　　</a:t>
                      </a:r>
                      <a:r>
                        <a:rPr lang="en-US" altLang="ja-JP" sz="1000" u="sng" strike="noStrike" baseline="0">
                          <a:solidFill>
                            <a:schemeClr val="tx1"/>
                          </a:solidFill>
                          <a:effectLst/>
                          <a:uFill>
                            <a:solidFill>
                              <a:schemeClr val="bg1"/>
                            </a:solidFill>
                          </a:uFill>
                          <a:latin typeface="+mn-ea"/>
                          <a:ea typeface="+mn-ea"/>
                          <a:hlinkClick r:id="rId32" action="ppaction://hlinksldjump">
                            <a:extLst>
                              <a:ext uri="{A12FA001-AC4F-418D-AE19-62706E023703}">
                                <ahyp:hlinkClr xmlns:ahyp="http://schemas.microsoft.com/office/drawing/2018/hyperlinkcolor" val="tx"/>
                              </a:ext>
                            </a:extLst>
                          </a:hlinkClick>
                        </a:rPr>
                        <a:t>13-2-8. ISMS</a:t>
                      </a:r>
                      <a:r>
                        <a:rPr lang="ja-JP" altLang="en-US" sz="1000" u="sng" strike="noStrike" baseline="0">
                          <a:solidFill>
                            <a:schemeClr val="tx1"/>
                          </a:solidFill>
                          <a:effectLst/>
                          <a:uFill>
                            <a:solidFill>
                              <a:schemeClr val="bg1"/>
                            </a:solidFill>
                          </a:uFill>
                          <a:latin typeface="+mn-ea"/>
                          <a:ea typeface="+mn-ea"/>
                          <a:hlinkClick r:id="rId32" action="ppaction://hlinksldjump">
                            <a:extLst>
                              <a:ext uri="{A12FA001-AC4F-418D-AE19-62706E023703}">
                                <ahyp:hlinkClr xmlns:ahyp="http://schemas.microsoft.com/office/drawing/2018/hyperlinkcolor" val="tx"/>
                              </a:ext>
                            </a:extLst>
                          </a:hlinkClick>
                        </a:rPr>
                        <a:t>：</a:t>
                      </a:r>
                      <a:r>
                        <a:rPr lang="en-US" altLang="ja-JP" sz="1000" u="sng" strike="noStrike" baseline="0">
                          <a:solidFill>
                            <a:schemeClr val="tx1"/>
                          </a:solidFill>
                          <a:effectLst/>
                          <a:uFill>
                            <a:solidFill>
                              <a:schemeClr val="bg1"/>
                            </a:solidFill>
                          </a:uFill>
                          <a:latin typeface="+mn-ea"/>
                          <a:ea typeface="+mn-ea"/>
                          <a:hlinkClick r:id="rId32" action="ppaction://hlinksldjump">
                            <a:extLst>
                              <a:ext uri="{A12FA001-AC4F-418D-AE19-62706E023703}">
                                <ahyp:hlinkClr xmlns:ahyp="http://schemas.microsoft.com/office/drawing/2018/hyperlinkcolor" val="tx"/>
                              </a:ext>
                            </a:extLst>
                          </a:hlinkClick>
                        </a:rPr>
                        <a:t>10. </a:t>
                      </a:r>
                      <a:r>
                        <a:rPr lang="ja-JP" altLang="en-US" sz="1000" u="sng" strike="noStrike" baseline="0">
                          <a:solidFill>
                            <a:schemeClr val="tx1"/>
                          </a:solidFill>
                          <a:effectLst/>
                          <a:uFill>
                            <a:solidFill>
                              <a:schemeClr val="bg1"/>
                            </a:solidFill>
                          </a:uFill>
                          <a:latin typeface="+mn-ea"/>
                          <a:ea typeface="+mn-ea"/>
                          <a:hlinkClick r:id="rId32" action="ppaction://hlinksldjump">
                            <a:extLst>
                              <a:ext uri="{A12FA001-AC4F-418D-AE19-62706E023703}">
                                <ahyp:hlinkClr xmlns:ahyp="http://schemas.microsoft.com/office/drawing/2018/hyperlinkcolor" val="tx"/>
                              </a:ext>
                            </a:extLst>
                          </a:hlinkClick>
                        </a:rPr>
                        <a:t>改善</a:t>
                      </a:r>
                      <a:endParaRPr lang="ja-JP" altLang="en-US" sz="1000" b="1" i="0" u="sng" strike="noStrike" baseline="0">
                        <a:solidFill>
                          <a:schemeClr val="tx1"/>
                        </a:solidFill>
                        <a:effectLst/>
                        <a:uFill>
                          <a:solidFill>
                            <a:schemeClr val="bg1"/>
                          </a:solidFill>
                        </a:uFill>
                        <a:latin typeface="+mn-ea"/>
                        <a:ea typeface="+mn-ea"/>
                      </a:endParaRPr>
                    </a:p>
                  </a:txBody>
                  <a:tcPr marL="7600" marR="7600" marT="760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26609982"/>
                  </a:ext>
                </a:extLst>
              </a:tr>
              <a:tr h="244800">
                <a:tc>
                  <a:txBody>
                    <a:bodyPr/>
                    <a:lstStyle/>
                    <a:p>
                      <a:pPr algn="l" fontAlgn="ctr"/>
                      <a:r>
                        <a:rPr lang="ja-JP" altLang="en-US" sz="1000" b="1" i="0" u="sng" strike="noStrike" baseline="0" dirty="0">
                          <a:solidFill>
                            <a:schemeClr val="accent1">
                              <a:lumMod val="50000"/>
                            </a:schemeClr>
                          </a:solidFill>
                          <a:effectLst/>
                          <a:uFill>
                            <a:solidFill>
                              <a:schemeClr val="bg1"/>
                            </a:solidFill>
                          </a:uFill>
                          <a:latin typeface="+mn-ea"/>
                          <a:ea typeface="+mn-ea"/>
                          <a:hlinkClick r:id="rId33" action="ppaction://hlinksldjump">
                            <a:extLst>
                              <a:ext uri="{A12FA001-AC4F-418D-AE19-62706E023703}">
                                <ahyp:hlinkClr xmlns:ahyp="http://schemas.microsoft.com/office/drawing/2018/hyperlinkcolor" val="tx"/>
                              </a:ext>
                            </a:extLst>
                          </a:hlinkClick>
                        </a:rPr>
                        <a:t>コラム　</a:t>
                      </a:r>
                      <a:r>
                        <a:rPr lang="en-US" altLang="ja-JP" sz="1000" b="1" i="0" u="sng" strike="noStrike" baseline="0" dirty="0">
                          <a:solidFill>
                            <a:schemeClr val="accent1">
                              <a:lumMod val="50000"/>
                            </a:schemeClr>
                          </a:solidFill>
                          <a:effectLst/>
                          <a:uFill>
                            <a:solidFill>
                              <a:schemeClr val="bg1"/>
                            </a:solidFill>
                          </a:uFill>
                          <a:latin typeface="+mn-ea"/>
                          <a:ea typeface="+mn-ea"/>
                          <a:hlinkClick r:id="rId33" action="ppaction://hlinksldjump">
                            <a:extLst>
                              <a:ext uri="{A12FA001-AC4F-418D-AE19-62706E023703}">
                                <ahyp:hlinkClr xmlns:ahyp="http://schemas.microsoft.com/office/drawing/2018/hyperlinkcolor" val="tx"/>
                              </a:ext>
                            </a:extLst>
                          </a:hlinkClick>
                        </a:rPr>
                        <a:t>ISMS</a:t>
                      </a:r>
                      <a:r>
                        <a:rPr lang="ja-JP" altLang="en-US" sz="1000" b="1" i="0" u="sng" strike="noStrike" baseline="0" dirty="0">
                          <a:solidFill>
                            <a:schemeClr val="accent1">
                              <a:lumMod val="50000"/>
                            </a:schemeClr>
                          </a:solidFill>
                          <a:effectLst/>
                          <a:uFill>
                            <a:solidFill>
                              <a:schemeClr val="bg1"/>
                            </a:solidFill>
                          </a:uFill>
                          <a:latin typeface="+mn-ea"/>
                          <a:ea typeface="+mn-ea"/>
                          <a:hlinkClick r:id="rId33" action="ppaction://hlinksldjump">
                            <a:extLst>
                              <a:ext uri="{A12FA001-AC4F-418D-AE19-62706E023703}">
                                <ahyp:hlinkClr xmlns:ahyp="http://schemas.microsoft.com/office/drawing/2018/hyperlinkcolor" val="tx"/>
                              </a:ext>
                            </a:extLst>
                          </a:hlinkClick>
                        </a:rPr>
                        <a:t>の導入：成功の鍵とよくある落とし穴</a:t>
                      </a:r>
                      <a:endParaRPr lang="ja-JP" altLang="en-US" sz="1000" b="1" i="0" u="sng" strike="noStrike" baseline="0" dirty="0">
                        <a:solidFill>
                          <a:schemeClr val="accent1">
                            <a:lumMod val="50000"/>
                          </a:schemeClr>
                        </a:solidFill>
                        <a:effectLst/>
                        <a:uFill>
                          <a:solidFill>
                            <a:schemeClr val="bg1"/>
                          </a:solidFill>
                        </a:uFill>
                        <a:latin typeface="+mn-ea"/>
                        <a:ea typeface="+mn-ea"/>
                      </a:endParaRPr>
                    </a:p>
                  </a:txBody>
                  <a:tcPr marL="7600" marR="7600" marT="760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33269423"/>
                  </a:ext>
                </a:extLst>
              </a:tr>
            </a:tbl>
          </a:graphicData>
        </a:graphic>
      </p:graphicFrame>
    </p:spTree>
    <p:extLst>
      <p:ext uri="{BB962C8B-B14F-4D97-AF65-F5344CB8AC3E}">
        <p14:creationId xmlns:p14="http://schemas.microsoft.com/office/powerpoint/2010/main" val="319904455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475634" cy="381000"/>
          </a:xfrm>
        </p:spPr>
        <p:txBody>
          <a:bodyPr/>
          <a:lstStyle/>
          <a:p>
            <a:r>
              <a:rPr kumimoji="1" lang="en-US" altLang="ja-JP"/>
              <a:t>4-2-3. </a:t>
            </a:r>
            <a:r>
              <a:rPr kumimoji="1" lang="en-US" altLang="ja-JP" sz="1100"/>
              <a:t>IT</a:t>
            </a:r>
            <a:r>
              <a:rPr kumimoji="1" lang="ja-JP" altLang="en-US" sz="1100"/>
              <a:t>を活用した生産性の向上（デジタルオプティマイゼーション）</a:t>
            </a:r>
            <a:endParaRPr kumimoji="1" lang="ja-JP" altLang="en-US" sz="1000"/>
          </a:p>
        </p:txBody>
      </p:sp>
      <p:graphicFrame>
        <p:nvGraphicFramePr>
          <p:cNvPr id="42" name="表 41">
            <a:extLst>
              <a:ext uri="{FF2B5EF4-FFF2-40B4-BE49-F238E27FC236}">
                <a16:creationId xmlns:a16="http://schemas.microsoft.com/office/drawing/2014/main" id="{187B6461-E45E-D60A-802F-B151344DC9E2}"/>
              </a:ext>
            </a:extLst>
          </p:cNvPr>
          <p:cNvGraphicFramePr>
            <a:graphicFrameLocks noGrp="1"/>
          </p:cNvGraphicFramePr>
          <p:nvPr>
            <p:extLst>
              <p:ext uri="{D42A27DB-BD31-4B8C-83A1-F6EECF244321}">
                <p14:modId xmlns:p14="http://schemas.microsoft.com/office/powerpoint/2010/main" val="4165015386"/>
              </p:ext>
            </p:extLst>
          </p:nvPr>
        </p:nvGraphicFramePr>
        <p:xfrm>
          <a:off x="626268" y="3330355"/>
          <a:ext cx="5612400" cy="2732226"/>
        </p:xfrm>
        <a:graphic>
          <a:graphicData uri="http://schemas.openxmlformats.org/drawingml/2006/table">
            <a:tbl>
              <a:tblPr firstRow="1" bandRow="1">
                <a:tableStyleId>{5A111915-BE36-4E01-A7E5-04B1672EAD32}</a:tableStyleId>
              </a:tblPr>
              <a:tblGrid>
                <a:gridCol w="5612400">
                  <a:extLst>
                    <a:ext uri="{9D8B030D-6E8A-4147-A177-3AD203B41FA5}">
                      <a16:colId xmlns:a16="http://schemas.microsoft.com/office/drawing/2014/main" val="2723434058"/>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1" i="0" dirty="0">
                          <a:solidFill>
                            <a:srgbClr val="222222"/>
                          </a:solidFill>
                          <a:effectLst/>
                          <a:latin typeface="+mn-lt"/>
                          <a:ea typeface="メイリオ" panose="020B0604030504040204" pitchFamily="50" charset="-128"/>
                        </a:rPr>
                        <a:t>業務効率化・コスト削減</a:t>
                      </a:r>
                      <a:endParaRPr lang="en-US" altLang="ja-JP" sz="1050" b="1" i="0" dirty="0">
                        <a:solidFill>
                          <a:srgbClr val="222222"/>
                        </a:solidFill>
                        <a:effectLst/>
                        <a:latin typeface="+mn-lt"/>
                        <a:ea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i="0" dirty="0">
                          <a:solidFill>
                            <a:srgbClr val="222222"/>
                          </a:solidFill>
                          <a:effectLst/>
                          <a:latin typeface="+mn-lt"/>
                          <a:ea typeface="メイリオ" panose="020B0604030504040204" pitchFamily="50" charset="-128"/>
                        </a:rPr>
                        <a:t>　たとえば請求業務はこれまで、表計算ソフトウェアや紙などを使用して手作業で業務を行ってきましたが、その業務には時間がかかってしまう課題が生じていました。そこで、たとえば電子契約サービスを導入することで、紙で文書を作成し、その文書に直接押印するというプロセスを省くことができ、業務プロセスを効率化することが期待できます。この改善により、従来の業務にかかっていた時間を短縮し、その削減された時間を他の業務に充てることが可能になります。</a:t>
                      </a:r>
                      <a:endParaRPr lang="en-US" altLang="ja-JP" sz="1050" b="0" i="0" dirty="0">
                        <a:solidFill>
                          <a:srgbClr val="222222"/>
                        </a:solidFill>
                        <a:effectLst/>
                        <a:latin typeface="+mn-lt"/>
                        <a:ea typeface="メイリオ" panose="020B0604030504040204" pitchFamily="50" charset="-128"/>
                      </a:endParaRP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768218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1" i="0">
                          <a:solidFill>
                            <a:srgbClr val="222222"/>
                          </a:solidFill>
                          <a:effectLst/>
                          <a:latin typeface="+mn-lt"/>
                          <a:ea typeface="メイリオ" panose="020B0604030504040204" pitchFamily="50" charset="-128"/>
                        </a:rPr>
                        <a:t>デジタル活用するための環境整備</a:t>
                      </a:r>
                      <a:br>
                        <a:rPr lang="en-US" altLang="ja-JP" sz="1050" b="1" i="0">
                          <a:solidFill>
                            <a:srgbClr val="222222"/>
                          </a:solidFill>
                          <a:effectLst/>
                          <a:latin typeface="+mn-lt"/>
                          <a:ea typeface="メイリオ" panose="020B0604030504040204" pitchFamily="50" charset="-128"/>
                        </a:rPr>
                      </a:br>
                      <a:r>
                        <a:rPr lang="ja-JP" altLang="en-US" sz="1050" b="1" i="0">
                          <a:solidFill>
                            <a:srgbClr val="222222"/>
                          </a:solidFill>
                          <a:effectLst/>
                          <a:latin typeface="+mn-lt"/>
                          <a:ea typeface="メイリオ" panose="020B0604030504040204" pitchFamily="50" charset="-128"/>
                        </a:rPr>
                        <a:t>　</a:t>
                      </a:r>
                      <a:r>
                        <a:rPr lang="ja-JP" altLang="en-US" sz="1050" b="0" i="0">
                          <a:solidFill>
                            <a:srgbClr val="222222"/>
                          </a:solidFill>
                          <a:effectLst/>
                          <a:latin typeface="+mn-lt"/>
                          <a:ea typeface="メイリオ" panose="020B0604030504040204" pitchFamily="50" charset="-128"/>
                        </a:rPr>
                        <a:t>デジタルトランスフォーメーションを実現するには、データの活用が不可欠です。これまでの業務では、表計算ソフトウェアや紙を使用していたため、データを有効に活用することが難しい状況でした。しかし、守りの</a:t>
                      </a:r>
                      <a:r>
                        <a:rPr lang="en-US" altLang="ja-JP" sz="1050" b="0" i="0">
                          <a:solidFill>
                            <a:srgbClr val="222222"/>
                          </a:solidFill>
                          <a:effectLst/>
                          <a:latin typeface="+mn-lt"/>
                          <a:ea typeface="メイリオ" panose="020B0604030504040204" pitchFamily="50" charset="-128"/>
                        </a:rPr>
                        <a:t>IT</a:t>
                      </a:r>
                      <a:r>
                        <a:rPr lang="ja-JP" altLang="en-US" sz="1050" b="0" i="0">
                          <a:solidFill>
                            <a:srgbClr val="222222"/>
                          </a:solidFill>
                          <a:effectLst/>
                          <a:latin typeface="+mn-lt"/>
                          <a:ea typeface="メイリオ" panose="020B0604030504040204" pitchFamily="50" charset="-128"/>
                        </a:rPr>
                        <a:t>投資を行うことで、データを収集・利用する環境を整えることが可能です。これにより、将来的にデジタルトランスフォーメーションを実施する際の障壁を低減することができます。</a:t>
                      </a:r>
                      <a:endParaRPr lang="en-US" altLang="ja-JP" sz="1050" b="0" i="0">
                        <a:solidFill>
                          <a:srgbClr val="222222"/>
                        </a:solidFill>
                        <a:effectLst/>
                        <a:latin typeface="+mn-lt"/>
                        <a:ea typeface="メイリオ" panose="020B0604030504040204" pitchFamily="50" charset="-128"/>
                      </a:endParaRP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778203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i="0" dirty="0">
                          <a:solidFill>
                            <a:srgbClr val="222222"/>
                          </a:solidFill>
                          <a:effectLst/>
                          <a:latin typeface="+mn-lt"/>
                          <a:ea typeface="メイリオ" panose="020B0604030504040204" pitchFamily="50" charset="-128"/>
                        </a:rPr>
                        <a:t>「守りの</a:t>
                      </a:r>
                      <a:r>
                        <a:rPr lang="en-US" altLang="ja-JP" sz="1050" b="0" i="0" dirty="0">
                          <a:solidFill>
                            <a:srgbClr val="222222"/>
                          </a:solidFill>
                          <a:effectLst/>
                          <a:latin typeface="+mn-lt"/>
                          <a:ea typeface="メイリオ" panose="020B0604030504040204" pitchFamily="50" charset="-128"/>
                        </a:rPr>
                        <a:t>IT</a:t>
                      </a:r>
                      <a:r>
                        <a:rPr lang="ja-JP" altLang="en-US" sz="1050" b="0" i="0" dirty="0">
                          <a:solidFill>
                            <a:srgbClr val="222222"/>
                          </a:solidFill>
                          <a:effectLst/>
                          <a:latin typeface="+mn-lt"/>
                          <a:ea typeface="メイリオ" panose="020B0604030504040204" pitchFamily="50" charset="-128"/>
                        </a:rPr>
                        <a:t>投資」には、以下のようなものがあります。</a:t>
                      </a:r>
                      <a:br>
                        <a:rPr lang="ja-JP" altLang="en-US" sz="1050" b="0" i="0" dirty="0">
                          <a:solidFill>
                            <a:srgbClr val="222222"/>
                          </a:solidFill>
                          <a:effectLst/>
                          <a:latin typeface="+mn-lt"/>
                          <a:ea typeface="メイリオ" panose="020B0604030504040204" pitchFamily="50" charset="-128"/>
                        </a:rPr>
                      </a:br>
                      <a:r>
                        <a:rPr lang="ja-JP" altLang="en-US" sz="1050" b="0" i="0" dirty="0">
                          <a:solidFill>
                            <a:srgbClr val="222222"/>
                          </a:solidFill>
                          <a:effectLst/>
                          <a:latin typeface="+mn-lt"/>
                          <a:ea typeface="メイリオ" panose="020B0604030504040204" pitchFamily="50" charset="-128"/>
                        </a:rPr>
                        <a:t>・定期的なシステム更新サイクル・</a:t>
                      </a:r>
                      <a:r>
                        <a:rPr lang="en-US" altLang="ja-JP" sz="1050" b="0" i="0" dirty="0">
                          <a:solidFill>
                            <a:srgbClr val="222222"/>
                          </a:solidFill>
                          <a:effectLst/>
                          <a:latin typeface="+mn-lt"/>
                          <a:ea typeface="メイリオ" panose="020B0604030504040204" pitchFamily="50" charset="-128"/>
                        </a:rPr>
                        <a:t>IT</a:t>
                      </a:r>
                      <a:r>
                        <a:rPr lang="ja-JP" altLang="en-US" sz="1050" b="0" i="0" dirty="0">
                          <a:solidFill>
                            <a:srgbClr val="222222"/>
                          </a:solidFill>
                          <a:effectLst/>
                          <a:latin typeface="+mn-lt"/>
                          <a:ea typeface="メイリオ" panose="020B0604030504040204" pitchFamily="50" charset="-128"/>
                        </a:rPr>
                        <a:t>による業務効率化／コスト削減・法規制対応など</a:t>
                      </a:r>
                    </a:p>
                  </a:txBody>
                  <a:tcPr marT="55321" marB="553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66308676"/>
                  </a:ext>
                </a:extLst>
              </a:tr>
            </a:tbl>
          </a:graphicData>
        </a:graphic>
      </p:graphicFrame>
      <p:sp>
        <p:nvSpPr>
          <p:cNvPr id="3" name="テキスト ボックス 2">
            <a:extLst>
              <a:ext uri="{FF2B5EF4-FFF2-40B4-BE49-F238E27FC236}">
                <a16:creationId xmlns:a16="http://schemas.microsoft.com/office/drawing/2014/main" id="{2B1E8A5E-30F2-25D9-9429-E7E3B6F8EE4E}"/>
              </a:ext>
            </a:extLst>
          </p:cNvPr>
          <p:cNvSpPr txBox="1"/>
          <p:nvPr/>
        </p:nvSpPr>
        <p:spPr>
          <a:xfrm>
            <a:off x="626268" y="2283985"/>
            <a:ext cx="5612400" cy="738664"/>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現代の市場は絶えず変化し続けており、その市場の変化に迅速に対応するため、業務を変革させ、生産性を向上させることが企業にとって重要な課題となっています。生産性を向上させるためには、</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IT</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の活用が不可欠であり、「守りの</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IT</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投資」、デジタルオプティマイゼーションがその一つとして注目されています。</a:t>
            </a:r>
          </a:p>
        </p:txBody>
      </p:sp>
      <p:graphicFrame>
        <p:nvGraphicFramePr>
          <p:cNvPr id="4" name="表 8">
            <a:extLst>
              <a:ext uri="{FF2B5EF4-FFF2-40B4-BE49-F238E27FC236}">
                <a16:creationId xmlns:a16="http://schemas.microsoft.com/office/drawing/2014/main" id="{15A8239E-5C29-8628-08F2-14569159B24C}"/>
              </a:ext>
            </a:extLst>
          </p:cNvPr>
          <p:cNvGraphicFramePr>
            <a:graphicFrameLocks noGrp="1"/>
          </p:cNvGraphicFramePr>
          <p:nvPr/>
        </p:nvGraphicFramePr>
        <p:xfrm>
          <a:off x="618547" y="6081552"/>
          <a:ext cx="5612400" cy="327713"/>
        </p:xfrm>
        <a:graphic>
          <a:graphicData uri="http://schemas.openxmlformats.org/drawingml/2006/table">
            <a:tbl>
              <a:tblPr firstRow="1" bandRow="1">
                <a:tableStyleId>{7DF18680-E054-41AD-8BC1-D1AEF772440D}</a:tableStyleId>
              </a:tblPr>
              <a:tblGrid>
                <a:gridCol w="5612400">
                  <a:extLst>
                    <a:ext uri="{9D8B030D-6E8A-4147-A177-3AD203B41FA5}">
                      <a16:colId xmlns:a16="http://schemas.microsoft.com/office/drawing/2014/main" val="1382305429"/>
                    </a:ext>
                  </a:extLst>
                </a:gridCol>
              </a:tblGrid>
              <a:tr h="327713">
                <a:tc>
                  <a:txBody>
                    <a:bodyPr/>
                    <a:lstStyle/>
                    <a:p>
                      <a:pPr algn="l"/>
                      <a:r>
                        <a:rPr kumimoji="1" lang="ja-JP" altLang="en-US" sz="1200" b="1">
                          <a:solidFill>
                            <a:schemeClr val="accent1">
                              <a:lumMod val="75000"/>
                            </a:schemeClr>
                          </a:solidFill>
                        </a:rPr>
                        <a:t>進め方</a:t>
                      </a:r>
                      <a:endParaRPr kumimoji="1" lang="en-US" altLang="ja-JP" sz="1200" b="1">
                        <a:solidFill>
                          <a:schemeClr val="accent1">
                            <a:lumMod val="75000"/>
                          </a:schemeClr>
                        </a:solidFill>
                      </a:endParaRPr>
                    </a:p>
                  </a:txBody>
                  <a:tcPr marT="37785" marB="3778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3413124"/>
                  </a:ext>
                </a:extLst>
              </a:tr>
            </a:tbl>
          </a:graphicData>
        </a:graphic>
      </p:graphicFrame>
      <p:graphicFrame>
        <p:nvGraphicFramePr>
          <p:cNvPr id="6" name="表 14">
            <a:extLst>
              <a:ext uri="{FF2B5EF4-FFF2-40B4-BE49-F238E27FC236}">
                <a16:creationId xmlns:a16="http://schemas.microsoft.com/office/drawing/2014/main" id="{783A25D4-F8BA-3903-D6A4-970848867C58}"/>
              </a:ext>
            </a:extLst>
          </p:cNvPr>
          <p:cNvGraphicFramePr>
            <a:graphicFrameLocks noGrp="1"/>
          </p:cNvGraphicFramePr>
          <p:nvPr/>
        </p:nvGraphicFramePr>
        <p:xfrm>
          <a:off x="626268" y="6400639"/>
          <a:ext cx="5619620" cy="2651760"/>
        </p:xfrm>
        <a:graphic>
          <a:graphicData uri="http://schemas.openxmlformats.org/drawingml/2006/table">
            <a:tbl>
              <a:tblPr firstRow="1" bandRow="1">
                <a:tableStyleId>{5940675A-B579-460E-94D1-54222C63F5DA}</a:tableStyleId>
              </a:tblPr>
              <a:tblGrid>
                <a:gridCol w="5619620">
                  <a:extLst>
                    <a:ext uri="{9D8B030D-6E8A-4147-A177-3AD203B41FA5}">
                      <a16:colId xmlns:a16="http://schemas.microsoft.com/office/drawing/2014/main" val="94111174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rPr>
                        <a:t>手順１：業務内容・業務フローの可視化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693538248"/>
                  </a:ext>
                </a:extLst>
              </a:tr>
              <a:tr h="411480">
                <a:tc>
                  <a:txBody>
                    <a:bodyPr/>
                    <a:lstStyle/>
                    <a:p>
                      <a:r>
                        <a:rPr kumimoji="1" lang="ja-JP" altLang="en-US" sz="1050" b="0">
                          <a:solidFill>
                            <a:schemeClr val="tx1"/>
                          </a:solidFill>
                          <a:latin typeface="+mn-ea"/>
                          <a:ea typeface="+mn-ea"/>
                        </a:rPr>
                        <a:t>現在の業務プロセスやフローを明確にし、可視化することで全体像を把握します。</a:t>
                      </a:r>
                      <a:endParaRPr kumimoji="1" lang="en-US" altLang="ja-JP" sz="105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3090084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rPr>
                        <a:t>手順</a:t>
                      </a:r>
                      <a:r>
                        <a:rPr kumimoji="1" lang="en-US" altLang="ja-JP" sz="1050" b="1">
                          <a:solidFill>
                            <a:schemeClr val="bg1"/>
                          </a:solidFill>
                        </a:rPr>
                        <a:t>2</a:t>
                      </a:r>
                      <a:r>
                        <a:rPr kumimoji="1" lang="ja-JP" altLang="en-US" sz="1050" b="1">
                          <a:solidFill>
                            <a:schemeClr val="bg1"/>
                          </a:solidFill>
                        </a:rPr>
                        <a:t>：削減・短縮可能な業務の洗い出し</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264800"/>
                  </a:ext>
                </a:extLst>
              </a:tr>
              <a:tr h="411480">
                <a:tc>
                  <a:txBody>
                    <a:bodyPr/>
                    <a:lstStyle/>
                    <a:p>
                      <a:r>
                        <a:rPr kumimoji="1" lang="ja-JP" altLang="en-US" sz="1050" b="0">
                          <a:solidFill>
                            <a:schemeClr val="tx1"/>
                          </a:solidFill>
                        </a:rPr>
                        <a:t>可視化された業務から、削減や短縮が可能な業務を特定します。</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6232258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rPr>
                        <a:t>手順</a:t>
                      </a:r>
                      <a:r>
                        <a:rPr kumimoji="1" lang="en-US" altLang="ja-JP" sz="1050" b="1">
                          <a:solidFill>
                            <a:schemeClr val="bg1"/>
                          </a:solidFill>
                        </a:rPr>
                        <a:t>3</a:t>
                      </a:r>
                      <a:r>
                        <a:rPr kumimoji="1" lang="ja-JP" altLang="en-US" sz="1050" b="1">
                          <a:solidFill>
                            <a:schemeClr val="bg1"/>
                          </a:solidFill>
                        </a:rPr>
                        <a:t>：改善や対応の実施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109343736"/>
                  </a:ext>
                </a:extLst>
              </a:tr>
              <a:tr h="41148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洗い出された業務の中から、優先度や重要度に基づいて順位付けを行い、事前に計画した改善策や対応を実施します。</a:t>
                      </a:r>
                      <a:endParaRPr kumimoji="1" lang="en-US" altLang="ja-JP" sz="105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6267560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rPr>
                        <a:t>手順</a:t>
                      </a:r>
                      <a:r>
                        <a:rPr kumimoji="1" lang="en-US" altLang="ja-JP" sz="1050" b="1">
                          <a:solidFill>
                            <a:schemeClr val="bg1"/>
                          </a:solidFill>
                        </a:rPr>
                        <a:t>4</a:t>
                      </a:r>
                      <a:r>
                        <a:rPr kumimoji="1" lang="ja-JP" altLang="en-US" sz="1050" b="1">
                          <a:solidFill>
                            <a:schemeClr val="bg1"/>
                          </a:solidFill>
                        </a:rPr>
                        <a:t>：業務改革の実現</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355007723"/>
                  </a:ext>
                </a:extLst>
              </a:tr>
              <a:tr h="41148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業務の効率化や品質向上を実現します。</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2918259"/>
                  </a:ext>
                </a:extLst>
              </a:tr>
            </a:tbl>
          </a:graphicData>
        </a:graphic>
      </p:graphicFrame>
      <p:graphicFrame>
        <p:nvGraphicFramePr>
          <p:cNvPr id="8" name="表 8">
            <a:extLst>
              <a:ext uri="{FF2B5EF4-FFF2-40B4-BE49-F238E27FC236}">
                <a16:creationId xmlns:a16="http://schemas.microsoft.com/office/drawing/2014/main" id="{0EAEDE71-FEE8-3E2C-8949-26B1CDB52A4F}"/>
              </a:ext>
            </a:extLst>
          </p:cNvPr>
          <p:cNvGraphicFramePr>
            <a:graphicFrameLocks noGrp="1"/>
          </p:cNvGraphicFramePr>
          <p:nvPr/>
        </p:nvGraphicFramePr>
        <p:xfrm>
          <a:off x="618547" y="3037559"/>
          <a:ext cx="5589737" cy="298193"/>
        </p:xfrm>
        <a:graphic>
          <a:graphicData uri="http://schemas.openxmlformats.org/drawingml/2006/table">
            <a:tbl>
              <a:tblPr firstRow="1" bandRow="1">
                <a:tableStyleId>{7DF18680-E054-41AD-8BC1-D1AEF772440D}</a:tableStyleId>
              </a:tblPr>
              <a:tblGrid>
                <a:gridCol w="5589737">
                  <a:extLst>
                    <a:ext uri="{9D8B030D-6E8A-4147-A177-3AD203B41FA5}">
                      <a16:colId xmlns:a16="http://schemas.microsoft.com/office/drawing/2014/main" val="1382305429"/>
                    </a:ext>
                  </a:extLst>
                </a:gridCol>
              </a:tblGrid>
              <a:tr h="298193">
                <a:tc>
                  <a:txBody>
                    <a:bodyPr/>
                    <a:lstStyle/>
                    <a:p>
                      <a:pPr algn="l"/>
                      <a:r>
                        <a:rPr kumimoji="1" lang="ja-JP" altLang="en-US" sz="1300" b="1">
                          <a:solidFill>
                            <a:schemeClr val="accent1">
                              <a:lumMod val="75000"/>
                            </a:schemeClr>
                          </a:solidFill>
                        </a:rPr>
                        <a:t>必要な理由</a:t>
                      </a:r>
                      <a:endParaRPr kumimoji="1" lang="en-US" altLang="ja-JP" sz="1300" b="1">
                        <a:solidFill>
                          <a:schemeClr val="accent1">
                            <a:lumMod val="75000"/>
                          </a:schemeClr>
                        </a:solidFill>
                      </a:endParaRPr>
                    </a:p>
                  </a:txBody>
                  <a:tcPr marT="41564" marB="4156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3413124"/>
                  </a:ext>
                </a:extLst>
              </a:tr>
            </a:tbl>
          </a:graphicData>
        </a:graphic>
      </p:graphicFrame>
      <p:sp>
        <p:nvSpPr>
          <p:cNvPr id="11" name="テキスト ボックス 10">
            <a:extLst>
              <a:ext uri="{FF2B5EF4-FFF2-40B4-BE49-F238E27FC236}">
                <a16:creationId xmlns:a16="http://schemas.microsoft.com/office/drawing/2014/main" id="{0129C538-69AB-87BE-F0EE-156E03D8CD25}"/>
              </a:ext>
            </a:extLst>
          </p:cNvPr>
          <p:cNvSpPr txBox="1"/>
          <p:nvPr/>
        </p:nvSpPr>
        <p:spPr>
          <a:xfrm>
            <a:off x="618547" y="2025882"/>
            <a:ext cx="5589738" cy="30777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「守りの</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IT</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投資」：デジタルオプティマイゼーション</a:t>
            </a:r>
            <a:endParaRPr kumimoji="0" lang="en-US" altLang="ja-JP" sz="1400" b="0" i="0" u="none" strike="noStrike" kern="1200" cap="none" spc="0" normalizeH="0" baseline="0" noProof="0">
              <a:ln>
                <a:noFill/>
              </a:ln>
              <a:solidFill>
                <a:prstClr val="black"/>
              </a:solidFill>
              <a:effectLst/>
              <a:uLnTx/>
              <a:uFillTx/>
              <a:latin typeface="Söhne"/>
              <a:ea typeface="メイリオ"/>
              <a:cs typeface="+mn-cs"/>
            </a:endParaRPr>
          </a:p>
        </p:txBody>
      </p:sp>
      <p:sp>
        <p:nvSpPr>
          <p:cNvPr id="9" name="テキスト プレースホルダー 2">
            <a:extLst>
              <a:ext uri="{FF2B5EF4-FFF2-40B4-BE49-F238E27FC236}">
                <a16:creationId xmlns:a16="http://schemas.microsoft.com/office/drawing/2014/main" id="{AFFD4CBA-DEAD-8006-A935-435868A696F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4</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企業経営で重要となる</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IT</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投資と投資としてのサイバーセキュリティ対策</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4-2.</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守りの</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投資と攻めの</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投資</a:t>
            </a:r>
          </a:p>
        </p:txBody>
      </p:sp>
      <p:sp>
        <p:nvSpPr>
          <p:cNvPr id="10" name="スライド番号プレースホルダー 1">
            <a:extLst>
              <a:ext uri="{FF2B5EF4-FFF2-40B4-BE49-F238E27FC236}">
                <a16:creationId xmlns:a16="http://schemas.microsoft.com/office/drawing/2014/main" id="{1D1E5D4F-ED48-F460-D957-BFDB92FFF996}"/>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08</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68186964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テキスト プレースホルダー 4">
            <a:extLst>
              <a:ext uri="{FF2B5EF4-FFF2-40B4-BE49-F238E27FC236}">
                <a16:creationId xmlns:a16="http://schemas.microsoft.com/office/drawing/2014/main" id="{FCB8A2F2-8111-0C48-5EF0-6350DB27BBF0}"/>
              </a:ext>
            </a:extLst>
          </p:cNvPr>
          <p:cNvSpPr>
            <a:spLocks noGrp="1"/>
          </p:cNvSpPr>
          <p:nvPr>
            <p:ph type="body" sz="quarter" idx="14"/>
          </p:nvPr>
        </p:nvSpPr>
        <p:spPr>
          <a:xfrm>
            <a:off x="1123949" y="1457325"/>
            <a:ext cx="5379881" cy="381000"/>
          </a:xfrm>
        </p:spPr>
        <p:txBody>
          <a:bodyPr/>
          <a:lstStyle/>
          <a:p>
            <a:r>
              <a:rPr kumimoji="1" lang="en-US" altLang="ja-JP"/>
              <a:t>4-2-3. </a:t>
            </a:r>
            <a:r>
              <a:rPr kumimoji="1" lang="en-US" altLang="ja-JP" sz="1100"/>
              <a:t>IT</a:t>
            </a:r>
            <a:r>
              <a:rPr kumimoji="1" lang="ja-JP" altLang="en-US" sz="1100"/>
              <a:t>を活用した生産性の向上（デジタルオプティマイゼーション）</a:t>
            </a:r>
            <a:endParaRPr kumimoji="1" lang="ja-JP" altLang="en-US" sz="1000"/>
          </a:p>
        </p:txBody>
      </p:sp>
      <p:pic>
        <p:nvPicPr>
          <p:cNvPr id="43" name="図 42">
            <a:extLst>
              <a:ext uri="{FF2B5EF4-FFF2-40B4-BE49-F238E27FC236}">
                <a16:creationId xmlns:a16="http://schemas.microsoft.com/office/drawing/2014/main" id="{A9DD6DBC-AC96-63B0-689D-C441093F08C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40118" y="8054799"/>
            <a:ext cx="485775" cy="485775"/>
          </a:xfrm>
          <a:prstGeom prst="rect">
            <a:avLst/>
          </a:prstGeom>
        </p:spPr>
      </p:pic>
      <p:sp>
        <p:nvSpPr>
          <p:cNvPr id="44" name="テキスト ボックス 43">
            <a:extLst>
              <a:ext uri="{FF2B5EF4-FFF2-40B4-BE49-F238E27FC236}">
                <a16:creationId xmlns:a16="http://schemas.microsoft.com/office/drawing/2014/main" id="{7EC3BF61-00D9-16CB-97E4-BA33FD422A00}"/>
              </a:ext>
            </a:extLst>
          </p:cNvPr>
          <p:cNvSpPr txBox="1"/>
          <p:nvPr/>
        </p:nvSpPr>
        <p:spPr>
          <a:xfrm>
            <a:off x="602374" y="7493627"/>
            <a:ext cx="1301627"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FAX</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処理をデジタル化して、完全テレワークを実現したいな</a:t>
            </a:r>
          </a:p>
        </p:txBody>
      </p:sp>
      <p:grpSp>
        <p:nvGrpSpPr>
          <p:cNvPr id="23" name="グループ化 22">
            <a:extLst>
              <a:ext uri="{FF2B5EF4-FFF2-40B4-BE49-F238E27FC236}">
                <a16:creationId xmlns:a16="http://schemas.microsoft.com/office/drawing/2014/main" id="{512B1180-9238-26FB-C067-9291E8F40EFF}"/>
              </a:ext>
            </a:extLst>
          </p:cNvPr>
          <p:cNvGrpSpPr/>
          <p:nvPr/>
        </p:nvGrpSpPr>
        <p:grpSpPr>
          <a:xfrm>
            <a:off x="1882907" y="7197467"/>
            <a:ext cx="4334362" cy="1443857"/>
            <a:chOff x="1920902" y="7949632"/>
            <a:chExt cx="4334362" cy="1443857"/>
          </a:xfrm>
        </p:grpSpPr>
        <p:pic>
          <p:nvPicPr>
            <p:cNvPr id="46" name="図 45">
              <a:extLst>
                <a:ext uri="{FF2B5EF4-FFF2-40B4-BE49-F238E27FC236}">
                  <a16:creationId xmlns:a16="http://schemas.microsoft.com/office/drawing/2014/main" id="{C8AA17EF-1C60-D301-A012-502B82D6237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426508" y="8292106"/>
              <a:ext cx="415752" cy="415752"/>
            </a:xfrm>
            <a:prstGeom prst="rect">
              <a:avLst/>
            </a:prstGeom>
          </p:spPr>
        </p:pic>
        <p:pic>
          <p:nvPicPr>
            <p:cNvPr id="47" name="図 46">
              <a:extLst>
                <a:ext uri="{FF2B5EF4-FFF2-40B4-BE49-F238E27FC236}">
                  <a16:creationId xmlns:a16="http://schemas.microsoft.com/office/drawing/2014/main" id="{5FCEEC19-B146-2F00-5696-366B8CA6CC1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601831" y="8263588"/>
              <a:ext cx="540000" cy="540000"/>
            </a:xfrm>
            <a:prstGeom prst="rect">
              <a:avLst/>
            </a:prstGeom>
          </p:spPr>
        </p:pic>
        <p:pic>
          <p:nvPicPr>
            <p:cNvPr id="48" name="図 47">
              <a:extLst>
                <a:ext uri="{FF2B5EF4-FFF2-40B4-BE49-F238E27FC236}">
                  <a16:creationId xmlns:a16="http://schemas.microsoft.com/office/drawing/2014/main" id="{A39DB64C-079D-8393-1C51-707CF147DD4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161656" y="8217637"/>
              <a:ext cx="540000" cy="540000"/>
            </a:xfrm>
            <a:prstGeom prst="rect">
              <a:avLst/>
            </a:prstGeom>
          </p:spPr>
        </p:pic>
        <p:pic>
          <p:nvPicPr>
            <p:cNvPr id="49" name="図 48">
              <a:extLst>
                <a:ext uri="{FF2B5EF4-FFF2-40B4-BE49-F238E27FC236}">
                  <a16:creationId xmlns:a16="http://schemas.microsoft.com/office/drawing/2014/main" id="{519CF619-C81A-3105-F730-EC88654014B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550993" y="8222402"/>
              <a:ext cx="540000" cy="540000"/>
            </a:xfrm>
            <a:prstGeom prst="rect">
              <a:avLst/>
            </a:prstGeom>
          </p:spPr>
        </p:pic>
        <p:cxnSp>
          <p:nvCxnSpPr>
            <p:cNvPr id="50" name="直線矢印コネクタ 49">
              <a:extLst>
                <a:ext uri="{FF2B5EF4-FFF2-40B4-BE49-F238E27FC236}">
                  <a16:creationId xmlns:a16="http://schemas.microsoft.com/office/drawing/2014/main" id="{7F2B6D16-7F47-2C45-9226-9CC9ED37E10D}"/>
                </a:ext>
              </a:extLst>
            </p:cNvPr>
            <p:cNvCxnSpPr/>
            <p:nvPr/>
          </p:nvCxnSpPr>
          <p:spPr>
            <a:xfrm>
              <a:off x="3866443" y="8417436"/>
              <a:ext cx="781050" cy="0"/>
            </a:xfrm>
            <a:prstGeom prst="straightConnector1">
              <a:avLst/>
            </a:prstGeom>
            <a:ln>
              <a:tailEnd type="triangle"/>
            </a:ln>
          </p:spPr>
          <p:style>
            <a:lnRef idx="2">
              <a:schemeClr val="accent5"/>
            </a:lnRef>
            <a:fillRef idx="0">
              <a:schemeClr val="accent5"/>
            </a:fillRef>
            <a:effectRef idx="1">
              <a:schemeClr val="accent5"/>
            </a:effectRef>
            <a:fontRef idx="minor">
              <a:schemeClr val="tx1"/>
            </a:fontRef>
          </p:style>
        </p:cxnSp>
        <p:cxnSp>
          <p:nvCxnSpPr>
            <p:cNvPr id="51" name="直線矢印コネクタ 50">
              <a:extLst>
                <a:ext uri="{FF2B5EF4-FFF2-40B4-BE49-F238E27FC236}">
                  <a16:creationId xmlns:a16="http://schemas.microsoft.com/office/drawing/2014/main" id="{091774FE-D78D-009B-2A98-041653994DF8}"/>
                </a:ext>
              </a:extLst>
            </p:cNvPr>
            <p:cNvCxnSpPr>
              <a:cxnSpLocks/>
            </p:cNvCxnSpPr>
            <p:nvPr/>
          </p:nvCxnSpPr>
          <p:spPr>
            <a:xfrm>
              <a:off x="2695306" y="8412831"/>
              <a:ext cx="602371" cy="0"/>
            </a:xfrm>
            <a:prstGeom prst="straightConnector1">
              <a:avLst/>
            </a:prstGeom>
            <a:ln>
              <a:tailEnd type="triangle"/>
            </a:ln>
          </p:spPr>
          <p:style>
            <a:lnRef idx="2">
              <a:schemeClr val="accent5"/>
            </a:lnRef>
            <a:fillRef idx="0">
              <a:schemeClr val="accent5"/>
            </a:fillRef>
            <a:effectRef idx="1">
              <a:schemeClr val="accent5"/>
            </a:effectRef>
            <a:fontRef idx="minor">
              <a:schemeClr val="tx1"/>
            </a:fontRef>
          </p:style>
        </p:cxnSp>
        <p:cxnSp>
          <p:nvCxnSpPr>
            <p:cNvPr id="52" name="直線矢印コネクタ 51">
              <a:extLst>
                <a:ext uri="{FF2B5EF4-FFF2-40B4-BE49-F238E27FC236}">
                  <a16:creationId xmlns:a16="http://schemas.microsoft.com/office/drawing/2014/main" id="{2A3E8E7F-70F7-3622-DD21-FDF6B9A5304D}"/>
                </a:ext>
              </a:extLst>
            </p:cNvPr>
            <p:cNvCxnSpPr>
              <a:cxnSpLocks/>
            </p:cNvCxnSpPr>
            <p:nvPr/>
          </p:nvCxnSpPr>
          <p:spPr>
            <a:xfrm>
              <a:off x="4990393" y="8401502"/>
              <a:ext cx="611438" cy="0"/>
            </a:xfrm>
            <a:prstGeom prst="straightConnector1">
              <a:avLst/>
            </a:prstGeom>
            <a:ln>
              <a:tailEnd type="triangle"/>
            </a:ln>
          </p:spPr>
          <p:style>
            <a:lnRef idx="2">
              <a:schemeClr val="accent5"/>
            </a:lnRef>
            <a:fillRef idx="0">
              <a:schemeClr val="accent5"/>
            </a:fillRef>
            <a:effectRef idx="1">
              <a:schemeClr val="accent5"/>
            </a:effectRef>
            <a:fontRef idx="minor">
              <a:schemeClr val="tx1"/>
            </a:fontRef>
          </p:style>
        </p:cxnSp>
        <p:cxnSp>
          <p:nvCxnSpPr>
            <p:cNvPr id="53" name="直線矢印コネクタ 52">
              <a:extLst>
                <a:ext uri="{FF2B5EF4-FFF2-40B4-BE49-F238E27FC236}">
                  <a16:creationId xmlns:a16="http://schemas.microsoft.com/office/drawing/2014/main" id="{A1F394A9-7EAB-8AD1-6736-8D3EAC0A5619}"/>
                </a:ext>
              </a:extLst>
            </p:cNvPr>
            <p:cNvCxnSpPr>
              <a:cxnSpLocks/>
            </p:cNvCxnSpPr>
            <p:nvPr/>
          </p:nvCxnSpPr>
          <p:spPr>
            <a:xfrm flipH="1">
              <a:off x="5006268" y="8591130"/>
              <a:ext cx="579688" cy="0"/>
            </a:xfrm>
            <a:prstGeom prst="straightConnector1">
              <a:avLst/>
            </a:prstGeom>
            <a:ln>
              <a:tailEnd type="triangle"/>
            </a:ln>
          </p:spPr>
          <p:style>
            <a:lnRef idx="2">
              <a:schemeClr val="accent5"/>
            </a:lnRef>
            <a:fillRef idx="0">
              <a:schemeClr val="accent5"/>
            </a:fillRef>
            <a:effectRef idx="1">
              <a:schemeClr val="accent5"/>
            </a:effectRef>
            <a:fontRef idx="minor">
              <a:schemeClr val="tx1"/>
            </a:fontRef>
          </p:style>
        </p:cxnSp>
        <p:cxnSp>
          <p:nvCxnSpPr>
            <p:cNvPr id="54" name="直線矢印コネクタ 53">
              <a:extLst>
                <a:ext uri="{FF2B5EF4-FFF2-40B4-BE49-F238E27FC236}">
                  <a16:creationId xmlns:a16="http://schemas.microsoft.com/office/drawing/2014/main" id="{B38AD579-0766-BEAE-6648-638A2956B9D0}"/>
                </a:ext>
              </a:extLst>
            </p:cNvPr>
            <p:cNvCxnSpPr>
              <a:cxnSpLocks/>
            </p:cNvCxnSpPr>
            <p:nvPr/>
          </p:nvCxnSpPr>
          <p:spPr>
            <a:xfrm flipH="1">
              <a:off x="3866443" y="8593465"/>
              <a:ext cx="781050" cy="0"/>
            </a:xfrm>
            <a:prstGeom prst="straightConnector1">
              <a:avLst/>
            </a:prstGeom>
            <a:ln>
              <a:tailEnd type="triangle"/>
            </a:ln>
          </p:spPr>
          <p:style>
            <a:lnRef idx="2">
              <a:schemeClr val="accent5"/>
            </a:lnRef>
            <a:fillRef idx="0">
              <a:schemeClr val="accent5"/>
            </a:fillRef>
            <a:effectRef idx="1">
              <a:schemeClr val="accent5"/>
            </a:effectRef>
            <a:fontRef idx="minor">
              <a:schemeClr val="tx1"/>
            </a:fontRef>
          </p:style>
        </p:cxnSp>
        <p:cxnSp>
          <p:nvCxnSpPr>
            <p:cNvPr id="55" name="直線矢印コネクタ 54">
              <a:extLst>
                <a:ext uri="{FF2B5EF4-FFF2-40B4-BE49-F238E27FC236}">
                  <a16:creationId xmlns:a16="http://schemas.microsoft.com/office/drawing/2014/main" id="{2C35BBD0-FF99-29CE-FD31-9FEA0D13403F}"/>
                </a:ext>
              </a:extLst>
            </p:cNvPr>
            <p:cNvCxnSpPr>
              <a:cxnSpLocks/>
            </p:cNvCxnSpPr>
            <p:nvPr/>
          </p:nvCxnSpPr>
          <p:spPr>
            <a:xfrm flipH="1">
              <a:off x="2688517" y="8586525"/>
              <a:ext cx="602371" cy="0"/>
            </a:xfrm>
            <a:prstGeom prst="straightConnector1">
              <a:avLst/>
            </a:prstGeom>
            <a:ln>
              <a:tailEnd type="triangle"/>
            </a:ln>
          </p:spPr>
          <p:style>
            <a:lnRef idx="2">
              <a:schemeClr val="accent5"/>
            </a:lnRef>
            <a:fillRef idx="0">
              <a:schemeClr val="accent5"/>
            </a:fillRef>
            <a:effectRef idx="1">
              <a:schemeClr val="accent5"/>
            </a:effectRef>
            <a:fontRef idx="minor">
              <a:schemeClr val="tx1"/>
            </a:fontRef>
          </p:style>
        </p:cxnSp>
        <p:sp>
          <p:nvSpPr>
            <p:cNvPr id="56" name="テキスト ボックス 55">
              <a:extLst>
                <a:ext uri="{FF2B5EF4-FFF2-40B4-BE49-F238E27FC236}">
                  <a16:creationId xmlns:a16="http://schemas.microsoft.com/office/drawing/2014/main" id="{4F664993-01A3-B537-82E1-D4C0760BBE2A}"/>
                </a:ext>
              </a:extLst>
            </p:cNvPr>
            <p:cNvSpPr txBox="1"/>
            <p:nvPr/>
          </p:nvSpPr>
          <p:spPr>
            <a:xfrm>
              <a:off x="1920902" y="8033054"/>
              <a:ext cx="1590467"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受信した</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FAX</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データを送信</a:t>
              </a:r>
            </a:p>
          </p:txBody>
        </p:sp>
        <p:sp>
          <p:nvSpPr>
            <p:cNvPr id="57" name="テキスト ボックス 56">
              <a:extLst>
                <a:ext uri="{FF2B5EF4-FFF2-40B4-BE49-F238E27FC236}">
                  <a16:creationId xmlns:a16="http://schemas.microsoft.com/office/drawing/2014/main" id="{8776BEE1-4346-31A5-B0AA-63CEECED2B59}"/>
                </a:ext>
              </a:extLst>
            </p:cNvPr>
            <p:cNvSpPr txBox="1"/>
            <p:nvPr/>
          </p:nvSpPr>
          <p:spPr>
            <a:xfrm>
              <a:off x="3796410" y="8032170"/>
              <a:ext cx="1074430"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PDF</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に変換し、サーバに保存</a:t>
              </a:r>
            </a:p>
          </p:txBody>
        </p:sp>
        <p:sp>
          <p:nvSpPr>
            <p:cNvPr id="58" name="テキスト ボックス 57">
              <a:extLst>
                <a:ext uri="{FF2B5EF4-FFF2-40B4-BE49-F238E27FC236}">
                  <a16:creationId xmlns:a16="http://schemas.microsoft.com/office/drawing/2014/main" id="{AA9DD6EF-7712-201A-1845-BC08A62A97E8}"/>
                </a:ext>
              </a:extLst>
            </p:cNvPr>
            <p:cNvSpPr txBox="1"/>
            <p:nvPr/>
          </p:nvSpPr>
          <p:spPr>
            <a:xfrm>
              <a:off x="5006268" y="8012860"/>
              <a:ext cx="1159155"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srgbClr val="FF0000"/>
                  </a:solidFill>
                  <a:effectLst/>
                  <a:uLnTx/>
                  <a:uFillTx/>
                  <a:latin typeface="メイリオ"/>
                  <a:ea typeface="メイリオ"/>
                  <a:cs typeface="+mn-cs"/>
                </a:rPr>
                <a:t>PC</a:t>
              </a:r>
              <a:r>
                <a:rPr kumimoji="1" lang="ja-JP" altLang="en-US" sz="900" b="0" i="0" u="none" strike="noStrike" kern="1200" cap="none" spc="0" normalizeH="0" baseline="0" noProof="0">
                  <a:ln>
                    <a:noFill/>
                  </a:ln>
                  <a:solidFill>
                    <a:srgbClr val="FF0000"/>
                  </a:solidFill>
                  <a:effectLst/>
                  <a:uLnTx/>
                  <a:uFillTx/>
                  <a:latin typeface="メイリオ"/>
                  <a:ea typeface="メイリオ"/>
                  <a:cs typeface="+mn-cs"/>
                </a:rPr>
                <a:t>からどこでも書類を確認可能に</a:t>
              </a:r>
            </a:p>
          </p:txBody>
        </p:sp>
        <p:sp>
          <p:nvSpPr>
            <p:cNvPr id="59" name="テキスト ボックス 58">
              <a:extLst>
                <a:ext uri="{FF2B5EF4-FFF2-40B4-BE49-F238E27FC236}">
                  <a16:creationId xmlns:a16="http://schemas.microsoft.com/office/drawing/2014/main" id="{F84342DC-4637-10C6-8016-776AE98B7C3D}"/>
                </a:ext>
              </a:extLst>
            </p:cNvPr>
            <p:cNvSpPr txBox="1"/>
            <p:nvPr/>
          </p:nvSpPr>
          <p:spPr>
            <a:xfrm>
              <a:off x="5102899" y="8926039"/>
              <a:ext cx="1152365"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FAX</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で送信したい書類データを送信</a:t>
              </a:r>
            </a:p>
          </p:txBody>
        </p:sp>
        <p:sp>
          <p:nvSpPr>
            <p:cNvPr id="60" name="テキスト ボックス 59">
              <a:extLst>
                <a:ext uri="{FF2B5EF4-FFF2-40B4-BE49-F238E27FC236}">
                  <a16:creationId xmlns:a16="http://schemas.microsoft.com/office/drawing/2014/main" id="{5D7F8114-D2F9-95DC-3D36-ED055A8145C3}"/>
                </a:ext>
              </a:extLst>
            </p:cNvPr>
            <p:cNvSpPr txBox="1"/>
            <p:nvPr/>
          </p:nvSpPr>
          <p:spPr>
            <a:xfrm>
              <a:off x="3567559" y="8902293"/>
              <a:ext cx="1373320"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サーバから書類データを定期的に読み込む</a:t>
              </a:r>
            </a:p>
          </p:txBody>
        </p:sp>
        <p:sp>
          <p:nvSpPr>
            <p:cNvPr id="61" name="テキスト ボックス 60">
              <a:extLst>
                <a:ext uri="{FF2B5EF4-FFF2-40B4-BE49-F238E27FC236}">
                  <a16:creationId xmlns:a16="http://schemas.microsoft.com/office/drawing/2014/main" id="{55E79305-C7D9-6920-219B-E3F8C2D920B9}"/>
                </a:ext>
              </a:extLst>
            </p:cNvPr>
            <p:cNvSpPr txBox="1"/>
            <p:nvPr/>
          </p:nvSpPr>
          <p:spPr>
            <a:xfrm>
              <a:off x="2035326" y="8866473"/>
              <a:ext cx="1476043"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書類データを</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FAX</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で送信</a:t>
              </a:r>
            </a:p>
          </p:txBody>
        </p:sp>
        <p:sp>
          <p:nvSpPr>
            <p:cNvPr id="62" name="テキスト ボックス 61">
              <a:extLst>
                <a:ext uri="{FF2B5EF4-FFF2-40B4-BE49-F238E27FC236}">
                  <a16:creationId xmlns:a16="http://schemas.microsoft.com/office/drawing/2014/main" id="{273ED4A8-4E6B-6435-A59F-5EB3B5E2E85A}"/>
                </a:ext>
              </a:extLst>
            </p:cNvPr>
            <p:cNvSpPr txBox="1"/>
            <p:nvPr/>
          </p:nvSpPr>
          <p:spPr>
            <a:xfrm>
              <a:off x="3416603" y="8686849"/>
              <a:ext cx="440542" cy="215444"/>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RPA</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3" name="テキスト ボックス 62">
              <a:extLst>
                <a:ext uri="{FF2B5EF4-FFF2-40B4-BE49-F238E27FC236}">
                  <a16:creationId xmlns:a16="http://schemas.microsoft.com/office/drawing/2014/main" id="{A19E0C0B-F011-E0ED-15BA-A8617FF86DBC}"/>
                </a:ext>
              </a:extLst>
            </p:cNvPr>
            <p:cNvSpPr txBox="1"/>
            <p:nvPr/>
          </p:nvSpPr>
          <p:spPr>
            <a:xfrm>
              <a:off x="2233211" y="8675261"/>
              <a:ext cx="440542" cy="215444"/>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FAX</a:t>
              </a:r>
            </a:p>
          </p:txBody>
        </p:sp>
        <p:sp>
          <p:nvSpPr>
            <p:cNvPr id="64" name="テキスト ボックス 63">
              <a:extLst>
                <a:ext uri="{FF2B5EF4-FFF2-40B4-BE49-F238E27FC236}">
                  <a16:creationId xmlns:a16="http://schemas.microsoft.com/office/drawing/2014/main" id="{BEA1C425-5C49-B472-0BE4-9DADFC7D4F90}"/>
                </a:ext>
              </a:extLst>
            </p:cNvPr>
            <p:cNvSpPr txBox="1"/>
            <p:nvPr/>
          </p:nvSpPr>
          <p:spPr>
            <a:xfrm>
              <a:off x="4299263" y="8675383"/>
              <a:ext cx="1111948" cy="215444"/>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サーバ</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5" name="テキスト ボックス 64">
              <a:extLst>
                <a:ext uri="{FF2B5EF4-FFF2-40B4-BE49-F238E27FC236}">
                  <a16:creationId xmlns:a16="http://schemas.microsoft.com/office/drawing/2014/main" id="{AF20A9C2-B52C-3D2E-8D43-936AA99448D2}"/>
                </a:ext>
              </a:extLst>
            </p:cNvPr>
            <p:cNvSpPr txBox="1"/>
            <p:nvPr/>
          </p:nvSpPr>
          <p:spPr>
            <a:xfrm>
              <a:off x="5485624" y="8681464"/>
              <a:ext cx="719904" cy="215444"/>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パソコン</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6" name="正方形/長方形 65">
              <a:extLst>
                <a:ext uri="{FF2B5EF4-FFF2-40B4-BE49-F238E27FC236}">
                  <a16:creationId xmlns:a16="http://schemas.microsoft.com/office/drawing/2014/main" id="{0513B40F-D21E-5E07-2F84-060385244512}"/>
                </a:ext>
              </a:extLst>
            </p:cNvPr>
            <p:cNvSpPr/>
            <p:nvPr/>
          </p:nvSpPr>
          <p:spPr>
            <a:xfrm>
              <a:off x="1920902" y="7949632"/>
              <a:ext cx="4330517" cy="1443857"/>
            </a:xfrm>
            <a:prstGeom prst="rect">
              <a:avLst/>
            </a:prstGeom>
            <a:noFill/>
            <a:ln>
              <a:solidFill>
                <a:srgbClr val="00B0F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grpSp>
      <p:graphicFrame>
        <p:nvGraphicFramePr>
          <p:cNvPr id="4" name="表 8">
            <a:extLst>
              <a:ext uri="{FF2B5EF4-FFF2-40B4-BE49-F238E27FC236}">
                <a16:creationId xmlns:a16="http://schemas.microsoft.com/office/drawing/2014/main" id="{C71AA1A8-86A8-258A-056F-2A1BF0E2CA3B}"/>
              </a:ext>
            </a:extLst>
          </p:cNvPr>
          <p:cNvGraphicFramePr>
            <a:graphicFrameLocks noGrp="1"/>
          </p:cNvGraphicFramePr>
          <p:nvPr>
            <p:extLst>
              <p:ext uri="{D42A27DB-BD31-4B8C-83A1-F6EECF244321}">
                <p14:modId xmlns:p14="http://schemas.microsoft.com/office/powerpoint/2010/main" val="1230170949"/>
              </p:ext>
            </p:extLst>
          </p:nvPr>
        </p:nvGraphicFramePr>
        <p:xfrm>
          <a:off x="608713" y="2444643"/>
          <a:ext cx="5654305" cy="891540"/>
        </p:xfrm>
        <a:graphic>
          <a:graphicData uri="http://schemas.openxmlformats.org/drawingml/2006/table">
            <a:tbl>
              <a:tblPr firstRow="1" bandRow="1">
                <a:tableStyleId>{7DF18680-E054-41AD-8BC1-D1AEF772440D}</a:tableStyleId>
              </a:tblPr>
              <a:tblGrid>
                <a:gridCol w="5654305">
                  <a:extLst>
                    <a:ext uri="{9D8B030D-6E8A-4147-A177-3AD203B41FA5}">
                      <a16:colId xmlns:a16="http://schemas.microsoft.com/office/drawing/2014/main" val="1382305429"/>
                    </a:ext>
                  </a:extLst>
                </a:gridCol>
              </a:tblGrid>
              <a:tr h="4607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　東京のオフィスに通勤していましたが、新型コロナウイルスの影響により、テレワークへの切り替えを迫られました。書類処理のため、交代で出社しなければならない問題がありましたが、出社が必要な業務を</a:t>
                      </a:r>
                      <a:r>
                        <a:rPr kumimoji="1" lang="en-US" altLang="ja-JP" sz="1050" b="0">
                          <a:solidFill>
                            <a:srgbClr val="000000"/>
                          </a:solidFill>
                          <a:hlinkClick r:id="rId7" action="ppaction://hlinksldjump">
                            <a:extLst>
                              <a:ext uri="{A12FA001-AC4F-418D-AE19-62706E023703}">
                                <ahyp:hlinkClr xmlns:ahyp="http://schemas.microsoft.com/office/drawing/2018/hyperlinkcolor" val="tx"/>
                              </a:ext>
                            </a:extLst>
                          </a:hlinkClick>
                        </a:rPr>
                        <a:t>RPA</a:t>
                      </a:r>
                      <a:r>
                        <a:rPr kumimoji="1" lang="ja-JP" altLang="en-US" sz="1050" b="0">
                          <a:solidFill>
                            <a:schemeClr val="tx1"/>
                          </a:solidFill>
                        </a:rPr>
                        <a:t>に切り替えていくことができたため、暫定的にテレワークに移行することができました。その後、問題が特に生じなかったため、三つの拠点を一つに統合し、一つの拠点とテレワークに集約することができました。</a:t>
                      </a:r>
                      <a:endParaRPr kumimoji="1" lang="en-US" altLang="ja-JP" sz="500" b="0" baseline="3000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3413124"/>
                  </a:ext>
                </a:extLst>
              </a:tr>
            </a:tbl>
          </a:graphicData>
        </a:graphic>
      </p:graphicFrame>
      <p:graphicFrame>
        <p:nvGraphicFramePr>
          <p:cNvPr id="8" name="表 14">
            <a:extLst>
              <a:ext uri="{FF2B5EF4-FFF2-40B4-BE49-F238E27FC236}">
                <a16:creationId xmlns:a16="http://schemas.microsoft.com/office/drawing/2014/main" id="{2FC9A882-1BF4-41C2-7CBE-956F2722814B}"/>
              </a:ext>
            </a:extLst>
          </p:cNvPr>
          <p:cNvGraphicFramePr>
            <a:graphicFrameLocks noGrp="1"/>
          </p:cNvGraphicFramePr>
          <p:nvPr/>
        </p:nvGraphicFramePr>
        <p:xfrm>
          <a:off x="665715" y="3492154"/>
          <a:ext cx="5554146" cy="3290400"/>
        </p:xfrm>
        <a:graphic>
          <a:graphicData uri="http://schemas.openxmlformats.org/drawingml/2006/table">
            <a:tbl>
              <a:tblPr firstRow="1" bandRow="1">
                <a:tableStyleId>{5940675A-B579-460E-94D1-54222C63F5DA}</a:tableStyleId>
              </a:tblPr>
              <a:tblGrid>
                <a:gridCol w="5554146">
                  <a:extLst>
                    <a:ext uri="{9D8B030D-6E8A-4147-A177-3AD203B41FA5}">
                      <a16:colId xmlns:a16="http://schemas.microsoft.com/office/drawing/2014/main" val="941111740"/>
                    </a:ext>
                  </a:extLst>
                </a:gridCol>
              </a:tblGrid>
              <a:tr h="3120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rPr>
                        <a:t>手順１：業務内容・業務フローの可視化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693538248"/>
                  </a:ext>
                </a:extLst>
              </a:tr>
              <a:tr h="51057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問題となる業務は、「会社に出社し、お客様や仕入れ先様から</a:t>
                      </a:r>
                      <a:r>
                        <a:rPr kumimoji="1" lang="en-US" altLang="ja-JP" sz="1050" b="0">
                          <a:solidFill>
                            <a:schemeClr val="tx1"/>
                          </a:solidFill>
                          <a:latin typeface="+mn-ea"/>
                          <a:ea typeface="+mn-ea"/>
                        </a:rPr>
                        <a:t>FAX</a:t>
                      </a:r>
                      <a:r>
                        <a:rPr kumimoji="1" lang="ja-JP" altLang="en-US" sz="1050" b="0">
                          <a:solidFill>
                            <a:schemeClr val="tx1"/>
                          </a:solidFill>
                          <a:latin typeface="+mn-ea"/>
                          <a:ea typeface="+mn-ea"/>
                        </a:rPr>
                        <a:t>で届いた見積書や注文書に対して、紙で返信する業務」であることが判明しました。</a:t>
                      </a:r>
                      <a:endParaRPr kumimoji="1" lang="en-US" altLang="ja-JP" sz="105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30900840"/>
                  </a:ext>
                </a:extLst>
              </a:tr>
              <a:tr h="3120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rPr>
                        <a:t>手順</a:t>
                      </a:r>
                      <a:r>
                        <a:rPr kumimoji="1" lang="en-US" altLang="ja-JP" sz="1050" b="1">
                          <a:solidFill>
                            <a:schemeClr val="bg1"/>
                          </a:solidFill>
                        </a:rPr>
                        <a:t>2</a:t>
                      </a:r>
                      <a:r>
                        <a:rPr kumimoji="1" lang="ja-JP" altLang="en-US" sz="1050" b="1">
                          <a:solidFill>
                            <a:schemeClr val="bg1"/>
                          </a:solidFill>
                        </a:rPr>
                        <a:t>：削減・短縮可能な業務の洗い出し</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264800"/>
                  </a:ext>
                </a:extLst>
              </a:tr>
              <a:tr h="510577">
                <a:tc>
                  <a:txBody>
                    <a:bodyPr/>
                    <a:lstStyle/>
                    <a:p>
                      <a:r>
                        <a:rPr kumimoji="1" lang="ja-JP" altLang="en-US" sz="1050" b="0">
                          <a:solidFill>
                            <a:schemeClr val="tx1"/>
                          </a:solidFill>
                        </a:rPr>
                        <a:t>紙ベースの書類を電子データに切り替えることで、出社する手間を削減しました。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62322583"/>
                  </a:ext>
                </a:extLst>
              </a:tr>
              <a:tr h="3120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rPr>
                        <a:t>手順</a:t>
                      </a:r>
                      <a:r>
                        <a:rPr kumimoji="1" lang="en-US" altLang="ja-JP" sz="1050" b="1">
                          <a:solidFill>
                            <a:schemeClr val="bg1"/>
                          </a:solidFill>
                        </a:rPr>
                        <a:t>3</a:t>
                      </a:r>
                      <a:r>
                        <a:rPr kumimoji="1" lang="ja-JP" altLang="en-US" sz="1050" b="1">
                          <a:solidFill>
                            <a:schemeClr val="bg1"/>
                          </a:solidFill>
                        </a:rPr>
                        <a:t>：改善や対応の実施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109343736"/>
                  </a:ext>
                </a:extLst>
              </a:tr>
              <a:tr h="51057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a:solidFill>
                            <a:schemeClr val="tx1"/>
                          </a:solidFill>
                          <a:latin typeface="+mn-ea"/>
                          <a:ea typeface="+mn-ea"/>
                        </a:rPr>
                        <a:t>RPA</a:t>
                      </a:r>
                      <a:r>
                        <a:rPr kumimoji="1" lang="ja-JP" altLang="en-US" sz="1050" b="0">
                          <a:solidFill>
                            <a:schemeClr val="tx1"/>
                          </a:solidFill>
                          <a:latin typeface="+mn-ea"/>
                          <a:ea typeface="+mn-ea"/>
                        </a:rPr>
                        <a:t>を導入し、</a:t>
                      </a:r>
                      <a:r>
                        <a:rPr kumimoji="1" lang="en-US" altLang="ja-JP" sz="1050" b="0">
                          <a:solidFill>
                            <a:schemeClr val="tx1"/>
                          </a:solidFill>
                          <a:latin typeface="+mn-ea"/>
                          <a:ea typeface="+mn-ea"/>
                        </a:rPr>
                        <a:t>FAX</a:t>
                      </a:r>
                      <a:r>
                        <a:rPr kumimoji="1" lang="ja-JP" altLang="en-US" sz="1050" b="0">
                          <a:solidFill>
                            <a:schemeClr val="tx1"/>
                          </a:solidFill>
                          <a:latin typeface="+mn-ea"/>
                          <a:ea typeface="+mn-ea"/>
                        </a:rPr>
                        <a:t>データを</a:t>
                      </a:r>
                      <a:r>
                        <a:rPr kumimoji="1" lang="en-US" altLang="ja-JP" sz="1050" b="0">
                          <a:solidFill>
                            <a:schemeClr val="tx1"/>
                          </a:solidFill>
                          <a:latin typeface="+mn-ea"/>
                          <a:ea typeface="+mn-ea"/>
                        </a:rPr>
                        <a:t>PDF</a:t>
                      </a:r>
                      <a:r>
                        <a:rPr kumimoji="1" lang="ja-JP" altLang="en-US" sz="1050" b="0">
                          <a:solidFill>
                            <a:schemeClr val="tx1"/>
                          </a:solidFill>
                          <a:latin typeface="+mn-ea"/>
                          <a:ea typeface="+mn-ea"/>
                        </a:rPr>
                        <a:t>ファイルに変更しサーバに保存することで、パソコンからどこからでもアクセス可能になりました。</a:t>
                      </a:r>
                      <a:endParaRPr kumimoji="1" lang="en-US" altLang="ja-JP" sz="105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62675600"/>
                  </a:ext>
                </a:extLst>
              </a:tr>
              <a:tr h="3120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rPr>
                        <a:t>手順</a:t>
                      </a:r>
                      <a:r>
                        <a:rPr kumimoji="1" lang="en-US" altLang="ja-JP" sz="1050" b="1">
                          <a:solidFill>
                            <a:schemeClr val="bg1"/>
                          </a:solidFill>
                        </a:rPr>
                        <a:t>4</a:t>
                      </a:r>
                      <a:r>
                        <a:rPr kumimoji="1" lang="ja-JP" altLang="en-US" sz="1050" b="1">
                          <a:solidFill>
                            <a:schemeClr val="bg1"/>
                          </a:solidFill>
                        </a:rPr>
                        <a:t>：業務改革の実現</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355007723"/>
                  </a:ext>
                </a:extLst>
              </a:tr>
              <a:tr h="51057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出社する必要が激減し、完全テレワークが実現しました。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2918259"/>
                  </a:ext>
                </a:extLst>
              </a:tr>
            </a:tbl>
          </a:graphicData>
        </a:graphic>
      </p:graphicFrame>
      <p:graphicFrame>
        <p:nvGraphicFramePr>
          <p:cNvPr id="9" name="表 8">
            <a:extLst>
              <a:ext uri="{FF2B5EF4-FFF2-40B4-BE49-F238E27FC236}">
                <a16:creationId xmlns:a16="http://schemas.microsoft.com/office/drawing/2014/main" id="{E6FE533C-868B-7223-1FDD-90F1611F05B2}"/>
              </a:ext>
            </a:extLst>
          </p:cNvPr>
          <p:cNvGraphicFramePr>
            <a:graphicFrameLocks noGrp="1"/>
          </p:cNvGraphicFramePr>
          <p:nvPr/>
        </p:nvGraphicFramePr>
        <p:xfrm>
          <a:off x="608713" y="2064531"/>
          <a:ext cx="5612400" cy="427961"/>
        </p:xfrm>
        <a:graphic>
          <a:graphicData uri="http://schemas.openxmlformats.org/drawingml/2006/table">
            <a:tbl>
              <a:tblPr firstRow="1" bandRow="1">
                <a:tableStyleId>{7DF18680-E054-41AD-8BC1-D1AEF772440D}</a:tableStyleId>
              </a:tblPr>
              <a:tblGrid>
                <a:gridCol w="5612400">
                  <a:extLst>
                    <a:ext uri="{9D8B030D-6E8A-4147-A177-3AD203B41FA5}">
                      <a16:colId xmlns:a16="http://schemas.microsoft.com/office/drawing/2014/main" val="1382305429"/>
                    </a:ext>
                  </a:extLst>
                </a:gridCol>
              </a:tblGrid>
              <a:tr h="42796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a:solidFill>
                            <a:schemeClr val="accent1">
                              <a:lumMod val="75000"/>
                            </a:schemeClr>
                          </a:solidFill>
                        </a:rPr>
                        <a:t>事例</a:t>
                      </a:r>
                      <a:r>
                        <a:rPr kumimoji="1" lang="ja-JP" altLang="en-US" sz="1400" b="1">
                          <a:solidFill>
                            <a:schemeClr val="accent1">
                              <a:lumMod val="75000"/>
                            </a:schemeClr>
                          </a:solidFill>
                          <a:latin typeface="+mn-ea"/>
                          <a:ea typeface="+mn-ea"/>
                        </a:rPr>
                        <a:t>：某</a:t>
                      </a:r>
                      <a:r>
                        <a:rPr kumimoji="1" lang="ja-JP" altLang="en-US" sz="1400" b="1">
                          <a:solidFill>
                            <a:schemeClr val="accent1">
                              <a:lumMod val="75000"/>
                            </a:schemeClr>
                          </a:solidFill>
                        </a:rPr>
                        <a:t>エンジニア商社（東京都・製造業）</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3413124"/>
                  </a:ext>
                </a:extLst>
              </a:tr>
            </a:tbl>
          </a:graphicData>
        </a:graphic>
      </p:graphicFrame>
      <p:sp>
        <p:nvSpPr>
          <p:cNvPr id="3" name="テキスト ボックス 2">
            <a:extLst>
              <a:ext uri="{FF2B5EF4-FFF2-40B4-BE49-F238E27FC236}">
                <a16:creationId xmlns:a16="http://schemas.microsoft.com/office/drawing/2014/main" id="{24799A26-E3BF-77A6-5A5E-8C1E5855B7B5}"/>
              </a:ext>
            </a:extLst>
          </p:cNvPr>
          <p:cNvSpPr txBox="1"/>
          <p:nvPr/>
        </p:nvSpPr>
        <p:spPr>
          <a:xfrm>
            <a:off x="1707472" y="8742545"/>
            <a:ext cx="3260801"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23. RPA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のイメージ図</a:t>
            </a:r>
          </a:p>
        </p:txBody>
      </p:sp>
      <p:sp>
        <p:nvSpPr>
          <p:cNvPr id="6" name="テキスト プレースホルダー 2">
            <a:extLst>
              <a:ext uri="{FF2B5EF4-FFF2-40B4-BE49-F238E27FC236}">
                <a16:creationId xmlns:a16="http://schemas.microsoft.com/office/drawing/2014/main" id="{6B5DE532-FA5E-C847-FA38-11AAF6207045}"/>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4</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企業経営で重要となる</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IT</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投資と投資としてのサイバーセキュリティ対策</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4-2.</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守りの</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投資と攻めの</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投資</a:t>
            </a:r>
          </a:p>
        </p:txBody>
      </p:sp>
      <p:sp>
        <p:nvSpPr>
          <p:cNvPr id="7" name="スライド番号プレースホルダー 1">
            <a:extLst>
              <a:ext uri="{FF2B5EF4-FFF2-40B4-BE49-F238E27FC236}">
                <a16:creationId xmlns:a16="http://schemas.microsoft.com/office/drawing/2014/main" id="{57010924-CAFB-0523-4825-A661BE29BC89}"/>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09</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16000619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475634" cy="381000"/>
          </a:xfrm>
        </p:spPr>
        <p:txBody>
          <a:bodyPr/>
          <a:lstStyle/>
          <a:p>
            <a:r>
              <a:rPr kumimoji="1" lang="en-US" altLang="ja-JP"/>
              <a:t>4-2-4. </a:t>
            </a:r>
            <a:r>
              <a:rPr kumimoji="1" lang="en-US" altLang="ja-JP" sz="1000"/>
              <a:t>IT</a:t>
            </a:r>
            <a:r>
              <a:rPr kumimoji="1" lang="ja-JP" altLang="en-US" sz="1000"/>
              <a:t>を活用した新たなビジネスの展開（デジタルトランスフォーメーション）</a:t>
            </a:r>
          </a:p>
        </p:txBody>
      </p:sp>
      <p:graphicFrame>
        <p:nvGraphicFramePr>
          <p:cNvPr id="15" name="表 14">
            <a:extLst>
              <a:ext uri="{FF2B5EF4-FFF2-40B4-BE49-F238E27FC236}">
                <a16:creationId xmlns:a16="http://schemas.microsoft.com/office/drawing/2014/main" id="{2851D193-A578-3649-8F02-52AEEB2406F4}"/>
              </a:ext>
            </a:extLst>
          </p:cNvPr>
          <p:cNvGraphicFramePr>
            <a:graphicFrameLocks noGrp="1"/>
          </p:cNvGraphicFramePr>
          <p:nvPr/>
        </p:nvGraphicFramePr>
        <p:xfrm>
          <a:off x="638243" y="3206240"/>
          <a:ext cx="5612400" cy="2564892"/>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209561303"/>
                    </a:ext>
                  </a:extLst>
                </a:gridCol>
              </a:tblGrid>
              <a:tr h="39600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prstClr val="black"/>
                          </a:solidFill>
                          <a:effectLst/>
                          <a:uLnTx/>
                          <a:uFillTx/>
                          <a:latin typeface="+mn-ea"/>
                          <a:ea typeface="+mn-ea"/>
                          <a:cs typeface="+mn-cs"/>
                        </a:rPr>
                        <a:t>ビジネス環境の急激な変化に対応するため</a:t>
                      </a:r>
                      <a:br>
                        <a:rPr kumimoji="1" lang="en-US" altLang="ja-JP" sz="1050" b="0" i="0" u="none" strike="noStrike" kern="1200" cap="none" spc="0" normalizeH="0" baseline="0" noProof="0">
                          <a:ln>
                            <a:noFill/>
                          </a:ln>
                          <a:solidFill>
                            <a:prstClr val="black"/>
                          </a:solidFill>
                          <a:effectLst/>
                          <a:uLnTx/>
                          <a:uFillTx/>
                          <a:latin typeface="+mn-ea"/>
                          <a:ea typeface="+mn-ea"/>
                          <a:cs typeface="+mn-cs"/>
                        </a:rPr>
                      </a:br>
                      <a:r>
                        <a:rPr kumimoji="1" lang="ja-JP" altLang="en-US" sz="1050" b="0" i="0" u="none" strike="noStrike" kern="1200" cap="none" spc="0" normalizeH="0" baseline="0" noProof="0">
                          <a:ln>
                            <a:noFill/>
                          </a:ln>
                          <a:solidFill>
                            <a:prstClr val="black"/>
                          </a:solidFill>
                          <a:effectLst/>
                          <a:uLnTx/>
                          <a:uFillTx/>
                          <a:latin typeface="+mn-ea"/>
                          <a:ea typeface="+mn-ea"/>
                          <a:cs typeface="+mn-cs"/>
                        </a:rPr>
                        <a:t>　</a:t>
                      </a:r>
                      <a:r>
                        <a:rPr kumimoji="1" lang="ja-JP" altLang="en-US" sz="1050" b="0">
                          <a:solidFill>
                            <a:schemeClr val="tx1"/>
                          </a:solidFill>
                        </a:rPr>
                        <a:t>デジタル技術の普及により、新たな競合他社が市場に参入し、従来のビジネスの常識が変化しています。この状況下で企業がビジネスを継続していくためには、「攻めの</a:t>
                      </a:r>
                      <a:r>
                        <a:rPr kumimoji="1" lang="en-US" altLang="ja-JP" sz="1050" b="0">
                          <a:solidFill>
                            <a:schemeClr val="tx1"/>
                          </a:solidFill>
                        </a:rPr>
                        <a:t>IT</a:t>
                      </a:r>
                      <a:r>
                        <a:rPr kumimoji="1" lang="ja-JP" altLang="en-US" sz="1050" b="0">
                          <a:solidFill>
                            <a:schemeClr val="tx1"/>
                          </a:solidFill>
                        </a:rPr>
                        <a:t>投資」によって、製品・サービスの品質向上や新規開発、ビジネスモデルの変革などを行い、企業の競争力を維持および強化することが必要です。</a:t>
                      </a:r>
                      <a:endParaRPr kumimoji="1" lang="en-US" altLang="ja-JP" sz="1050" b="0" i="0" u="none" strike="noStrike" kern="1200" cap="none" spc="0" normalizeH="0" baseline="0">
                        <a:ln>
                          <a:noFill/>
                        </a:ln>
                        <a:solidFill>
                          <a:schemeClr val="tx1"/>
                        </a:solidFill>
                        <a:effectLst/>
                        <a:uLnTx/>
                        <a:uFillTx/>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42674831"/>
                  </a:ext>
                </a:extLst>
              </a:tr>
              <a:tr h="39600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prstClr val="black"/>
                          </a:solidFill>
                          <a:effectLst/>
                          <a:uLnTx/>
                          <a:uFillTx/>
                          <a:latin typeface="+mn-ea"/>
                          <a:ea typeface="+mn-ea"/>
                          <a:cs typeface="+mn-cs"/>
                        </a:rPr>
                        <a:t>多様化する顧客のニーズに応えるため</a:t>
                      </a:r>
                      <a:br>
                        <a:rPr kumimoji="1" lang="en-US" altLang="ja-JP" sz="1050" b="0" i="0" u="none" strike="noStrike" kern="1200" cap="none" spc="0" normalizeH="0" baseline="0" noProof="0">
                          <a:ln>
                            <a:noFill/>
                          </a:ln>
                          <a:solidFill>
                            <a:prstClr val="black"/>
                          </a:solidFill>
                          <a:effectLst/>
                          <a:uLnTx/>
                          <a:uFillTx/>
                          <a:latin typeface="+mn-ea"/>
                          <a:ea typeface="+mn-ea"/>
                          <a:cs typeface="+mn-cs"/>
                        </a:rPr>
                      </a:br>
                      <a:r>
                        <a:rPr kumimoji="1" lang="ja-JP" altLang="en-US" sz="1050" b="0" i="0" u="none" strike="noStrike" kern="1200" cap="none" spc="0" normalizeH="0" baseline="0" noProof="0">
                          <a:ln>
                            <a:noFill/>
                          </a:ln>
                          <a:solidFill>
                            <a:prstClr val="black"/>
                          </a:solidFill>
                          <a:effectLst/>
                          <a:uLnTx/>
                          <a:uFillTx/>
                          <a:latin typeface="+mn-ea"/>
                          <a:ea typeface="+mn-ea"/>
                          <a:cs typeface="+mn-cs"/>
                        </a:rPr>
                        <a:t>　デジタル時代において、顧客のニーズや期待は大きく変化しています。そのため、「攻めの</a:t>
                      </a:r>
                      <a:r>
                        <a:rPr kumimoji="1" lang="en-US" altLang="ja-JP" sz="1050" b="0" i="0" u="none" strike="noStrike" kern="1200" cap="none" spc="0" normalizeH="0" baseline="0" noProof="0">
                          <a:ln>
                            <a:noFill/>
                          </a:ln>
                          <a:solidFill>
                            <a:prstClr val="black"/>
                          </a:solidFill>
                          <a:effectLst/>
                          <a:uLnTx/>
                          <a:uFillTx/>
                          <a:latin typeface="+mn-ea"/>
                          <a:ea typeface="+mn-ea"/>
                          <a:cs typeface="+mn-cs"/>
                        </a:rPr>
                        <a:t>IT</a:t>
                      </a:r>
                      <a:r>
                        <a:rPr kumimoji="1" lang="ja-JP" altLang="en-US" sz="1050" b="0" i="0" u="none" strike="noStrike" kern="1200" cap="none" spc="0" normalizeH="0" baseline="0" noProof="0">
                          <a:ln>
                            <a:noFill/>
                          </a:ln>
                          <a:solidFill>
                            <a:prstClr val="black"/>
                          </a:solidFill>
                          <a:effectLst/>
                          <a:uLnTx/>
                          <a:uFillTx/>
                          <a:latin typeface="+mn-ea"/>
                          <a:ea typeface="+mn-ea"/>
                          <a:cs typeface="+mn-cs"/>
                        </a:rPr>
                        <a:t>投資」によってデジタルトランスフォーメーションを推進させ、顧客視点で新たな価値を創出し、顧客満足度を高めていくことが必要です。</a:t>
                      </a:r>
                      <a:endParaRPr kumimoji="1" lang="en-US" altLang="ja-JP" sz="1050" b="0" i="0" u="none" strike="noStrike" kern="1200" cap="none" spc="0" normalizeH="0" baseline="0" noProof="0">
                        <a:ln>
                          <a:noFill/>
                        </a:ln>
                        <a:solidFill>
                          <a:prstClr val="black"/>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18362700"/>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mn-ea"/>
                          <a:ea typeface="+mn-ea"/>
                          <a:cs typeface="+mn-cs"/>
                        </a:rPr>
                        <a:t>「攻めの</a:t>
                      </a:r>
                      <a:r>
                        <a:rPr kumimoji="1" lang="en-US" altLang="ja-JP" sz="1050" b="0" i="0" u="none" strike="noStrike" kern="1200" cap="none" spc="0" normalizeH="0" baseline="0" noProof="0">
                          <a:ln>
                            <a:noFill/>
                          </a:ln>
                          <a:solidFill>
                            <a:prstClr val="black"/>
                          </a:solidFill>
                          <a:effectLst/>
                          <a:uLnTx/>
                          <a:uFillTx/>
                          <a:latin typeface="+mn-ea"/>
                          <a:ea typeface="+mn-ea"/>
                          <a:cs typeface="+mn-cs"/>
                        </a:rPr>
                        <a:t>IT</a:t>
                      </a:r>
                      <a:r>
                        <a:rPr kumimoji="1" lang="ja-JP" altLang="en-US" sz="1050" b="0" i="0" u="none" strike="noStrike" kern="1200" cap="none" spc="0" normalizeH="0" baseline="0" noProof="0">
                          <a:ln>
                            <a:noFill/>
                          </a:ln>
                          <a:solidFill>
                            <a:prstClr val="black"/>
                          </a:solidFill>
                          <a:effectLst/>
                          <a:uLnTx/>
                          <a:uFillTx/>
                          <a:latin typeface="+mn-ea"/>
                          <a:ea typeface="+mn-ea"/>
                          <a:cs typeface="+mn-cs"/>
                        </a:rPr>
                        <a:t>投資」には、以下のようなものがあります。</a:t>
                      </a:r>
                      <a:br>
                        <a:rPr kumimoji="1" lang="en-US" altLang="ja-JP" sz="1050" b="0" i="0" u="none" strike="noStrike" kern="1200" cap="none" spc="0" normalizeH="0" baseline="0" noProof="0">
                          <a:ln>
                            <a:noFill/>
                          </a:ln>
                          <a:solidFill>
                            <a:prstClr val="black"/>
                          </a:solidFill>
                          <a:effectLst/>
                          <a:uLnTx/>
                          <a:uFillTx/>
                          <a:latin typeface="+mn-ea"/>
                          <a:ea typeface="+mn-ea"/>
                          <a:cs typeface="+mn-cs"/>
                        </a:rPr>
                      </a:br>
                      <a:r>
                        <a:rPr kumimoji="1" lang="ja-JP" altLang="en-US" sz="1050" b="0" i="0" u="none" strike="noStrike" kern="1200" cap="none" spc="0" normalizeH="0" baseline="0" noProof="0">
                          <a:ln>
                            <a:noFill/>
                          </a:ln>
                          <a:solidFill>
                            <a:prstClr val="black"/>
                          </a:solidFill>
                          <a:effectLst/>
                          <a:uLnTx/>
                          <a:uFillTx/>
                          <a:latin typeface="+mn-ea"/>
                          <a:ea typeface="+mn-ea"/>
                          <a:cs typeface="+mn-cs"/>
                        </a:rPr>
                        <a:t>・新規事業の立ち上げ、事業発展　・既存製品の品質向上　・新製品やサービスの開発</a:t>
                      </a:r>
                      <a:br>
                        <a:rPr kumimoji="1" lang="en-US" altLang="ja-JP" sz="1050" b="0" i="0" u="none" strike="noStrike" kern="1200" cap="none" spc="0" normalizeH="0" baseline="0" noProof="0">
                          <a:ln>
                            <a:noFill/>
                          </a:ln>
                          <a:solidFill>
                            <a:prstClr val="black"/>
                          </a:solidFill>
                          <a:effectLst/>
                          <a:uLnTx/>
                          <a:uFillTx/>
                          <a:latin typeface="+mn-ea"/>
                          <a:ea typeface="+mn-ea"/>
                          <a:cs typeface="+mn-cs"/>
                        </a:rPr>
                      </a:br>
                      <a:r>
                        <a:rPr kumimoji="1" lang="ja-JP" altLang="en-US" sz="1050" b="0" i="0" u="none" strike="noStrike" kern="1200" cap="none" spc="0" normalizeH="0" baseline="0" noProof="0">
                          <a:ln>
                            <a:noFill/>
                          </a:ln>
                          <a:solidFill>
                            <a:prstClr val="black"/>
                          </a:solidFill>
                          <a:effectLst/>
                          <a:uLnTx/>
                          <a:uFillTx/>
                          <a:latin typeface="+mn-ea"/>
                          <a:ea typeface="+mn-ea"/>
                          <a:cs typeface="+mn-cs"/>
                        </a:rPr>
                        <a:t>・ビジネスモデルの変革など</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904980"/>
                  </a:ext>
                </a:extLst>
              </a:tr>
            </a:tbl>
          </a:graphicData>
        </a:graphic>
      </p:graphicFrame>
      <p:graphicFrame>
        <p:nvGraphicFramePr>
          <p:cNvPr id="12" name="表 11">
            <a:extLst>
              <a:ext uri="{FF2B5EF4-FFF2-40B4-BE49-F238E27FC236}">
                <a16:creationId xmlns:a16="http://schemas.microsoft.com/office/drawing/2014/main" id="{69CA7D56-2432-903C-B8B9-46353F22E02F}"/>
              </a:ext>
            </a:extLst>
          </p:cNvPr>
          <p:cNvGraphicFramePr>
            <a:graphicFrameLocks noGrp="1"/>
          </p:cNvGraphicFramePr>
          <p:nvPr/>
        </p:nvGraphicFramePr>
        <p:xfrm>
          <a:off x="615580" y="9059377"/>
          <a:ext cx="5612400" cy="335280"/>
        </p:xfrm>
        <a:graphic>
          <a:graphicData uri="http://schemas.openxmlformats.org/drawingml/2006/table">
            <a:tbl>
              <a:tblPr firstRow="1" bandRow="1">
                <a:tableStyleId>{5C22544A-7EE6-4342-B048-85BDC9FD1C3A}</a:tableStyleId>
              </a:tblPr>
              <a:tblGrid>
                <a:gridCol w="2383447">
                  <a:extLst>
                    <a:ext uri="{9D8B030D-6E8A-4147-A177-3AD203B41FA5}">
                      <a16:colId xmlns:a16="http://schemas.microsoft.com/office/drawing/2014/main" val="1641390602"/>
                    </a:ext>
                  </a:extLst>
                </a:gridCol>
                <a:gridCol w="3228953">
                  <a:extLst>
                    <a:ext uri="{9D8B030D-6E8A-4147-A177-3AD203B41FA5}">
                      <a16:colId xmlns:a16="http://schemas.microsoft.com/office/drawing/2014/main" val="30563841"/>
                    </a:ext>
                  </a:extLst>
                </a:gridCol>
              </a:tblGrid>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a:solidFill>
                            <a:sysClr val="windowText" lastClr="000000"/>
                          </a:solidFill>
                          <a:latin typeface="メイリオ" panose="020B0604030504040204" pitchFamily="50" charset="-128"/>
                          <a:ea typeface="メイリオ" panose="020B0604030504040204" pitchFamily="50" charset="-128"/>
                        </a:rPr>
                        <a:t>詳細理解のため参考となる文献（参考文献）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48257132"/>
                  </a:ext>
                </a:extLst>
              </a:tr>
              <a:tr h="0">
                <a:tc>
                  <a:txBody>
                    <a:bodyPr/>
                    <a:lstStyle/>
                    <a:p>
                      <a:r>
                        <a:rPr kumimoji="1" lang="ja-JP" altLang="en-US" sz="500" b="1">
                          <a:solidFill>
                            <a:sysClr val="windowText" lastClr="000000"/>
                          </a:solidFill>
                          <a:latin typeface="+mn-ea"/>
                          <a:ea typeface="+mn-ea"/>
                        </a:rPr>
                        <a:t>中堅・中小企業等向け「デジタルガバナンス・コード」実践の手引き</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500" b="0" u="sng" baseline="0">
                          <a:solidFill>
                            <a:sysClr val="windowText" lastClr="000000"/>
                          </a:solidFill>
                          <a:uFill>
                            <a:solidFill>
                              <a:schemeClr val="bg1"/>
                            </a:solidFill>
                          </a:uFill>
                          <a:latin typeface="+mn-ea"/>
                          <a:ea typeface="+mn-ea"/>
                          <a:hlinkClick r:id="rId2"/>
                        </a:rPr>
                        <a:t>https://www.meti.go.jp/policy/it_policy/investment/dx-chushoguidebook/contents.html</a:t>
                      </a:r>
                      <a:endParaRPr kumimoji="1" lang="en-US" altLang="ja-JP" sz="500" b="0" u="sng" baseline="0">
                        <a:solidFill>
                          <a:sysClr val="windowText" lastClr="000000"/>
                        </a:solidFill>
                        <a:uFill>
                          <a:solidFill>
                            <a:schemeClr val="bg1"/>
                          </a:solidFill>
                        </a:u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98630980"/>
                  </a:ext>
                </a:extLst>
              </a:tr>
            </a:tbl>
          </a:graphicData>
        </a:graphic>
      </p:graphicFrame>
      <p:sp>
        <p:nvSpPr>
          <p:cNvPr id="4" name="テキスト ボックス 3">
            <a:extLst>
              <a:ext uri="{FF2B5EF4-FFF2-40B4-BE49-F238E27FC236}">
                <a16:creationId xmlns:a16="http://schemas.microsoft.com/office/drawing/2014/main" id="{5A241D17-D596-DB0E-3474-19AFA3347183}"/>
              </a:ext>
            </a:extLst>
          </p:cNvPr>
          <p:cNvSpPr txBox="1"/>
          <p:nvPr/>
        </p:nvSpPr>
        <p:spPr>
          <a:xfrm>
            <a:off x="638243" y="2264004"/>
            <a:ext cx="5612400" cy="738664"/>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Söhne"/>
                <a:ea typeface="メイリオ"/>
                <a:cs typeface="+mn-cs"/>
              </a:rPr>
              <a:t>　業務効率化やコスト削減のためにデジタル技術やツールに投資する「守りの</a:t>
            </a:r>
            <a:r>
              <a:rPr kumimoji="0" lang="en-US" altLang="ja-JP" sz="1050" b="0" i="0" u="none" strike="noStrike" kern="1200" cap="none" spc="0" normalizeH="0" baseline="0" noProof="0">
                <a:ln>
                  <a:noFill/>
                </a:ln>
                <a:solidFill>
                  <a:prstClr val="black"/>
                </a:solidFill>
                <a:effectLst/>
                <a:uLnTx/>
                <a:uFillTx/>
                <a:latin typeface="Söhne"/>
                <a:ea typeface="メイリオ"/>
                <a:cs typeface="+mn-cs"/>
              </a:rPr>
              <a:t>IT</a:t>
            </a:r>
            <a:r>
              <a:rPr kumimoji="0" lang="ja-JP" altLang="en-US" sz="1050" b="0" i="0" u="none" strike="noStrike" kern="1200" cap="none" spc="0" normalizeH="0" baseline="0" noProof="0">
                <a:ln>
                  <a:noFill/>
                </a:ln>
                <a:solidFill>
                  <a:prstClr val="black"/>
                </a:solidFill>
                <a:effectLst/>
                <a:uLnTx/>
                <a:uFillTx/>
                <a:latin typeface="Söhne"/>
                <a:ea typeface="メイリオ"/>
                <a:cs typeface="+mn-cs"/>
              </a:rPr>
              <a:t>投資」だけでなく、デジタル技術を用いて、ビジネスモデルを変革したり、顧客視点で新たな価値を創出するデジタルトランスフォーメーションを推進させるため、「攻めの</a:t>
            </a:r>
            <a:r>
              <a:rPr kumimoji="0" lang="en-US" altLang="ja-JP" sz="1050" b="0" i="0" u="none" strike="noStrike" kern="1200" cap="none" spc="0" normalizeH="0" baseline="0" noProof="0">
                <a:ln>
                  <a:noFill/>
                </a:ln>
                <a:solidFill>
                  <a:prstClr val="black"/>
                </a:solidFill>
                <a:effectLst/>
                <a:uLnTx/>
                <a:uFillTx/>
                <a:latin typeface="Söhne"/>
                <a:ea typeface="メイリオ"/>
                <a:cs typeface="+mn-cs"/>
              </a:rPr>
              <a:t>IT</a:t>
            </a:r>
            <a:r>
              <a:rPr kumimoji="0" lang="ja-JP" altLang="en-US" sz="1050" b="0" i="0" u="none" strike="noStrike" kern="1200" cap="none" spc="0" normalizeH="0" baseline="0" noProof="0">
                <a:ln>
                  <a:noFill/>
                </a:ln>
                <a:solidFill>
                  <a:prstClr val="black"/>
                </a:solidFill>
                <a:effectLst/>
                <a:uLnTx/>
                <a:uFillTx/>
                <a:latin typeface="Söhne"/>
                <a:ea typeface="メイリオ"/>
                <a:cs typeface="+mn-cs"/>
              </a:rPr>
              <a:t>投資」を行うことが必要です。</a:t>
            </a:r>
          </a:p>
        </p:txBody>
      </p:sp>
      <p:graphicFrame>
        <p:nvGraphicFramePr>
          <p:cNvPr id="8" name="表 8">
            <a:extLst>
              <a:ext uri="{FF2B5EF4-FFF2-40B4-BE49-F238E27FC236}">
                <a16:creationId xmlns:a16="http://schemas.microsoft.com/office/drawing/2014/main" id="{C9C67027-181E-0557-EB49-21F6EA2C07A4}"/>
              </a:ext>
            </a:extLst>
          </p:cNvPr>
          <p:cNvGraphicFramePr>
            <a:graphicFrameLocks noGrp="1"/>
          </p:cNvGraphicFramePr>
          <p:nvPr/>
        </p:nvGraphicFramePr>
        <p:xfrm>
          <a:off x="630020" y="5727367"/>
          <a:ext cx="5612400" cy="460756"/>
        </p:xfrm>
        <a:graphic>
          <a:graphicData uri="http://schemas.openxmlformats.org/drawingml/2006/table">
            <a:tbl>
              <a:tblPr firstRow="1" bandRow="1">
                <a:tableStyleId>{7DF18680-E054-41AD-8BC1-D1AEF772440D}</a:tableStyleId>
              </a:tblPr>
              <a:tblGrid>
                <a:gridCol w="5612400">
                  <a:extLst>
                    <a:ext uri="{9D8B030D-6E8A-4147-A177-3AD203B41FA5}">
                      <a16:colId xmlns:a16="http://schemas.microsoft.com/office/drawing/2014/main" val="1382305429"/>
                    </a:ext>
                  </a:extLst>
                </a:gridCol>
              </a:tblGrid>
              <a:tr h="460756">
                <a:tc>
                  <a:txBody>
                    <a:bodyPr/>
                    <a:lstStyle/>
                    <a:p>
                      <a:pPr algn="l"/>
                      <a:r>
                        <a:rPr kumimoji="1" lang="ja-JP" altLang="en-US" sz="1400" b="1">
                          <a:solidFill>
                            <a:schemeClr val="accent1">
                              <a:lumMod val="75000"/>
                            </a:schemeClr>
                          </a:solidFill>
                        </a:rPr>
                        <a:t>進め方</a:t>
                      </a:r>
                      <a:endParaRPr kumimoji="1" lang="en-US" altLang="ja-JP" sz="1400" b="1">
                        <a:solidFill>
                          <a:schemeClr val="accent1">
                            <a:lumMod val="75000"/>
                          </a:schemeClr>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3413124"/>
                  </a:ext>
                </a:extLst>
              </a:tr>
            </a:tbl>
          </a:graphicData>
        </a:graphic>
      </p:graphicFrame>
      <p:graphicFrame>
        <p:nvGraphicFramePr>
          <p:cNvPr id="9" name="表 14">
            <a:extLst>
              <a:ext uri="{FF2B5EF4-FFF2-40B4-BE49-F238E27FC236}">
                <a16:creationId xmlns:a16="http://schemas.microsoft.com/office/drawing/2014/main" id="{530AF840-A6C9-328D-89F3-A4BF44A72277}"/>
              </a:ext>
            </a:extLst>
          </p:cNvPr>
          <p:cNvGraphicFramePr>
            <a:graphicFrameLocks noGrp="1"/>
          </p:cNvGraphicFramePr>
          <p:nvPr/>
        </p:nvGraphicFramePr>
        <p:xfrm>
          <a:off x="615580" y="6047889"/>
          <a:ext cx="5626840" cy="2971800"/>
        </p:xfrm>
        <a:graphic>
          <a:graphicData uri="http://schemas.openxmlformats.org/drawingml/2006/table">
            <a:tbl>
              <a:tblPr firstRow="1" bandRow="1">
                <a:tableStyleId>{5940675A-B579-460E-94D1-54222C63F5DA}</a:tableStyleId>
              </a:tblPr>
              <a:tblGrid>
                <a:gridCol w="5626840">
                  <a:extLst>
                    <a:ext uri="{9D8B030D-6E8A-4147-A177-3AD203B41FA5}">
                      <a16:colId xmlns:a16="http://schemas.microsoft.com/office/drawing/2014/main" val="941111740"/>
                    </a:ext>
                  </a:extLst>
                </a:gridCol>
              </a:tblGrid>
              <a:tr h="11990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latin typeface="+mn-ea"/>
                          <a:ea typeface="+mn-ea"/>
                        </a:rPr>
                        <a:t>手順１：経営ビジョン・戦略の策定</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693538248"/>
                  </a:ext>
                </a:extLst>
              </a:tr>
              <a:tr h="272521">
                <a:tc>
                  <a:txBody>
                    <a:bodyPr/>
                    <a:lstStyle/>
                    <a:p>
                      <a:r>
                        <a:rPr kumimoji="1" lang="ja-JP" altLang="en-US" sz="1050" b="0">
                          <a:solidFill>
                            <a:schemeClr val="tx1"/>
                          </a:solidFill>
                          <a:latin typeface="+mn-ea"/>
                          <a:ea typeface="+mn-ea"/>
                        </a:rPr>
                        <a:t>デジタル技術によって市場や顧客のニーズがどのように変化するのかを検討した上で、企業の存在意義や企業理念を再認識し、</a:t>
                      </a:r>
                      <a:r>
                        <a:rPr kumimoji="1" lang="en-US" altLang="ja-JP" sz="1050" b="0">
                          <a:solidFill>
                            <a:schemeClr val="tx1"/>
                          </a:solidFill>
                          <a:latin typeface="+mn-ea"/>
                          <a:ea typeface="+mn-ea"/>
                        </a:rPr>
                        <a:t>5</a:t>
                      </a:r>
                      <a:r>
                        <a:rPr kumimoji="1" lang="ja-JP" altLang="en-US" sz="1050" b="0">
                          <a:solidFill>
                            <a:schemeClr val="tx1"/>
                          </a:solidFill>
                          <a:latin typeface="+mn-ea"/>
                          <a:ea typeface="+mn-ea"/>
                        </a:rPr>
                        <a:t>～</a:t>
                      </a:r>
                      <a:r>
                        <a:rPr kumimoji="1" lang="en-US" altLang="ja-JP" sz="1050" b="0">
                          <a:solidFill>
                            <a:schemeClr val="tx1"/>
                          </a:solidFill>
                          <a:latin typeface="+mn-ea"/>
                          <a:ea typeface="+mn-ea"/>
                        </a:rPr>
                        <a:t>10</a:t>
                      </a:r>
                      <a:r>
                        <a:rPr kumimoji="1" lang="ja-JP" altLang="en-US" sz="1050" b="0">
                          <a:solidFill>
                            <a:schemeClr val="tx1"/>
                          </a:solidFill>
                          <a:latin typeface="+mn-ea"/>
                          <a:ea typeface="+mn-ea"/>
                        </a:rPr>
                        <a:t>年後の中長期的な視点で顧客にどのような価値を提供していきたいのか、ビジョンを明確にします。</a:t>
                      </a:r>
                      <a:endParaRPr kumimoji="1" lang="en-US" altLang="ja-JP" sz="105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30900840"/>
                  </a:ext>
                </a:extLst>
              </a:tr>
              <a:tr h="11990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latin typeface="+mn-ea"/>
                          <a:ea typeface="+mn-ea"/>
                        </a:rPr>
                        <a:t>手順</a:t>
                      </a:r>
                      <a:r>
                        <a:rPr kumimoji="1" lang="en-US" altLang="ja-JP" sz="1050" b="1">
                          <a:solidFill>
                            <a:schemeClr val="bg1"/>
                          </a:solidFill>
                          <a:latin typeface="+mn-ea"/>
                          <a:ea typeface="+mn-ea"/>
                        </a:rPr>
                        <a:t>2</a:t>
                      </a:r>
                      <a:r>
                        <a:rPr kumimoji="1" lang="ja-JP" altLang="en-US" sz="1050" b="1">
                          <a:solidFill>
                            <a:schemeClr val="bg1"/>
                          </a:solidFill>
                          <a:latin typeface="+mn-ea"/>
                          <a:ea typeface="+mn-ea"/>
                        </a:rPr>
                        <a:t>：変革の準備・課題の抽出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264800"/>
                  </a:ext>
                </a:extLst>
              </a:tr>
              <a:tr h="2725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将来のビジョンと現状のギャップから、課題を抽出します。また、関係者に将来のビジョンを説明し、変革を受け入れてもらえるような意識改革を行い、全社的に取組める体制を整えます。</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62322583"/>
                  </a:ext>
                </a:extLst>
              </a:tr>
              <a:tr h="11990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latin typeface="+mn-ea"/>
                          <a:ea typeface="+mn-ea"/>
                        </a:rPr>
                        <a:t>手順</a:t>
                      </a:r>
                      <a:r>
                        <a:rPr kumimoji="1" lang="en-US" altLang="ja-JP" sz="1050" b="1">
                          <a:solidFill>
                            <a:schemeClr val="bg1"/>
                          </a:solidFill>
                          <a:latin typeface="+mn-ea"/>
                          <a:ea typeface="+mn-ea"/>
                        </a:rPr>
                        <a:t>3</a:t>
                      </a:r>
                      <a:r>
                        <a:rPr kumimoji="1" lang="ja-JP" altLang="en-US" sz="1050" b="1">
                          <a:solidFill>
                            <a:schemeClr val="bg1"/>
                          </a:solidFill>
                          <a:latin typeface="+mn-ea"/>
                          <a:ea typeface="+mn-ea"/>
                        </a:rPr>
                        <a:t>：デジタル技術・業務改革による課題の解決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109343736"/>
                  </a:ext>
                </a:extLst>
              </a:tr>
              <a:tr h="2725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デジタル技術の活用や業務プロセスの見直し、企業文化の改革などにより、課題を解決していきます。</a:t>
                      </a:r>
                      <a:endParaRPr kumimoji="1" lang="en-US" altLang="ja-JP" sz="105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62675600"/>
                  </a:ext>
                </a:extLst>
              </a:tr>
              <a:tr h="11990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latin typeface="+mn-ea"/>
                          <a:ea typeface="+mn-ea"/>
                        </a:rPr>
                        <a:t>手順</a:t>
                      </a:r>
                      <a:r>
                        <a:rPr kumimoji="1" lang="en-US" altLang="ja-JP" sz="1050" b="1">
                          <a:solidFill>
                            <a:schemeClr val="bg1"/>
                          </a:solidFill>
                          <a:latin typeface="+mn-ea"/>
                          <a:ea typeface="+mn-ea"/>
                        </a:rPr>
                        <a:t>4</a:t>
                      </a:r>
                      <a:r>
                        <a:rPr kumimoji="1" lang="ja-JP" altLang="en-US" sz="1050" b="1">
                          <a:solidFill>
                            <a:schemeClr val="bg1"/>
                          </a:solidFill>
                          <a:latin typeface="+mn-ea"/>
                          <a:ea typeface="+mn-ea"/>
                        </a:rPr>
                        <a:t>：顧客に新たな価値を提供・他社の</a:t>
                      </a:r>
                      <a:r>
                        <a:rPr kumimoji="1" lang="en-US" altLang="ja-JP" sz="1050" b="1">
                          <a:solidFill>
                            <a:schemeClr val="bg1"/>
                          </a:solidFill>
                          <a:latin typeface="+mn-ea"/>
                          <a:ea typeface="+mn-ea"/>
                        </a:rPr>
                        <a:t>DX</a:t>
                      </a:r>
                      <a:r>
                        <a:rPr kumimoji="1" lang="ja-JP" altLang="en-US" sz="1050" b="1">
                          <a:solidFill>
                            <a:schemeClr val="bg1"/>
                          </a:solidFill>
                          <a:latin typeface="+mn-ea"/>
                          <a:ea typeface="+mn-ea"/>
                        </a:rPr>
                        <a:t>に貢献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355007723"/>
                  </a:ext>
                </a:extLst>
              </a:tr>
              <a:tr h="2725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新たな価値を創出し、顧客に提供します。さらに、サプライチェーン全体に対しても貢献していきます。</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2918259"/>
                  </a:ext>
                </a:extLst>
              </a:tr>
            </a:tbl>
          </a:graphicData>
        </a:graphic>
      </p:graphicFrame>
      <p:sp>
        <p:nvSpPr>
          <p:cNvPr id="17" name="テキスト ボックス 16">
            <a:extLst>
              <a:ext uri="{FF2B5EF4-FFF2-40B4-BE49-F238E27FC236}">
                <a16:creationId xmlns:a16="http://schemas.microsoft.com/office/drawing/2014/main" id="{D08E4A0B-5D14-52B9-B447-6995DAF4A8EC}"/>
              </a:ext>
            </a:extLst>
          </p:cNvPr>
          <p:cNvSpPr txBox="1"/>
          <p:nvPr/>
        </p:nvSpPr>
        <p:spPr>
          <a:xfrm>
            <a:off x="638243" y="2036454"/>
            <a:ext cx="5589738" cy="30777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「攻めの</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IT</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投資」：デジタルトランスフォーメーション</a:t>
            </a:r>
            <a:endParaRPr kumimoji="0" lang="en-US" altLang="ja-JP" sz="14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3" name="表 8">
            <a:extLst>
              <a:ext uri="{FF2B5EF4-FFF2-40B4-BE49-F238E27FC236}">
                <a16:creationId xmlns:a16="http://schemas.microsoft.com/office/drawing/2014/main" id="{706134F1-86B6-B90A-76B2-3CF46EAD40E8}"/>
              </a:ext>
            </a:extLst>
          </p:cNvPr>
          <p:cNvGraphicFramePr>
            <a:graphicFrameLocks noGrp="1"/>
          </p:cNvGraphicFramePr>
          <p:nvPr/>
        </p:nvGraphicFramePr>
        <p:xfrm>
          <a:off x="638243" y="2878789"/>
          <a:ext cx="5612400" cy="460756"/>
        </p:xfrm>
        <a:graphic>
          <a:graphicData uri="http://schemas.openxmlformats.org/drawingml/2006/table">
            <a:tbl>
              <a:tblPr firstRow="1" bandRow="1">
                <a:tableStyleId>{7DF18680-E054-41AD-8BC1-D1AEF772440D}</a:tableStyleId>
              </a:tblPr>
              <a:tblGrid>
                <a:gridCol w="5612400">
                  <a:extLst>
                    <a:ext uri="{9D8B030D-6E8A-4147-A177-3AD203B41FA5}">
                      <a16:colId xmlns:a16="http://schemas.microsoft.com/office/drawing/2014/main" val="1382305429"/>
                    </a:ext>
                  </a:extLst>
                </a:gridCol>
              </a:tblGrid>
              <a:tr h="460756">
                <a:tc>
                  <a:txBody>
                    <a:bodyPr/>
                    <a:lstStyle/>
                    <a:p>
                      <a:pPr algn="l"/>
                      <a:r>
                        <a:rPr kumimoji="1" lang="ja-JP" altLang="en-US" sz="1400" b="1">
                          <a:solidFill>
                            <a:schemeClr val="accent1">
                              <a:lumMod val="75000"/>
                            </a:schemeClr>
                          </a:solidFill>
                        </a:rPr>
                        <a:t>必要な理由</a:t>
                      </a:r>
                      <a:endParaRPr kumimoji="1" lang="en-US" altLang="ja-JP" sz="1400" b="1">
                        <a:solidFill>
                          <a:schemeClr val="accent1">
                            <a:lumMod val="75000"/>
                          </a:schemeClr>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3413124"/>
                  </a:ext>
                </a:extLst>
              </a:tr>
            </a:tbl>
          </a:graphicData>
        </a:graphic>
      </p:graphicFrame>
      <p:sp>
        <p:nvSpPr>
          <p:cNvPr id="6" name="テキスト プレースホルダー 2">
            <a:extLst>
              <a:ext uri="{FF2B5EF4-FFF2-40B4-BE49-F238E27FC236}">
                <a16:creationId xmlns:a16="http://schemas.microsoft.com/office/drawing/2014/main" id="{18B24BFA-CBCE-EB40-6A87-1FC3ED96589C}"/>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4</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企業経営で重要となる</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IT</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投資と投資としてのサイバーセキュリティ対策</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4-2.</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守りの</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投資と攻めの</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投資</a:t>
            </a:r>
          </a:p>
        </p:txBody>
      </p:sp>
      <p:sp>
        <p:nvSpPr>
          <p:cNvPr id="10" name="スライド番号プレースホルダー 1">
            <a:extLst>
              <a:ext uri="{FF2B5EF4-FFF2-40B4-BE49-F238E27FC236}">
                <a16:creationId xmlns:a16="http://schemas.microsoft.com/office/drawing/2014/main" id="{64183737-A639-038F-97BF-7308271123F4}"/>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10</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91828368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4">
            <a:extLst>
              <a:ext uri="{FF2B5EF4-FFF2-40B4-BE49-F238E27FC236}">
                <a16:creationId xmlns:a16="http://schemas.microsoft.com/office/drawing/2014/main" id="{4F14E03B-297F-B9AA-DBE7-44F6C068E606}"/>
              </a:ext>
            </a:extLst>
          </p:cNvPr>
          <p:cNvSpPr>
            <a:spLocks noGrp="1"/>
          </p:cNvSpPr>
          <p:nvPr>
            <p:ph type="body" sz="quarter" idx="14"/>
          </p:nvPr>
        </p:nvSpPr>
        <p:spPr>
          <a:xfrm>
            <a:off x="1123949" y="1457325"/>
            <a:ext cx="5612399" cy="381000"/>
          </a:xfrm>
        </p:spPr>
        <p: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cs typeface="+mn-cs"/>
              </a:rPr>
              <a:t>4-2-4. </a:t>
            </a:r>
            <a:r>
              <a:rPr kumimoji="1" lang="en-US" altLang="ja-JP" sz="1000" b="1" i="0" u="none" strike="noStrike" kern="1200" cap="none" spc="0" normalizeH="0" baseline="0" noProof="0">
                <a:ln>
                  <a:noFill/>
                </a:ln>
                <a:solidFill>
                  <a:prstClr val="black"/>
                </a:solidFill>
                <a:effectLst/>
                <a:uLnTx/>
                <a:uFillTx/>
                <a:cs typeface="+mn-cs"/>
              </a:rPr>
              <a:t>IT</a:t>
            </a:r>
            <a:r>
              <a:rPr kumimoji="1" lang="ja-JP" altLang="en-US" sz="1000" b="1" i="0" u="none" strike="noStrike" kern="1200" cap="none" spc="0" normalizeH="0" baseline="0" noProof="0">
                <a:ln>
                  <a:noFill/>
                </a:ln>
                <a:solidFill>
                  <a:prstClr val="black"/>
                </a:solidFill>
                <a:effectLst/>
                <a:uLnTx/>
                <a:uFillTx/>
                <a:cs typeface="+mn-cs"/>
              </a:rPr>
              <a:t>を活用した新たなビジネスの展開（デジタルトランスフォーメーション）</a:t>
            </a:r>
          </a:p>
        </p:txBody>
      </p:sp>
      <p:graphicFrame>
        <p:nvGraphicFramePr>
          <p:cNvPr id="4" name="表 14">
            <a:extLst>
              <a:ext uri="{FF2B5EF4-FFF2-40B4-BE49-F238E27FC236}">
                <a16:creationId xmlns:a16="http://schemas.microsoft.com/office/drawing/2014/main" id="{4445C854-64DB-704F-721A-BE434B4E1F3A}"/>
              </a:ext>
            </a:extLst>
          </p:cNvPr>
          <p:cNvGraphicFramePr>
            <a:graphicFrameLocks noGrp="1"/>
          </p:cNvGraphicFramePr>
          <p:nvPr/>
        </p:nvGraphicFramePr>
        <p:xfrm>
          <a:off x="622589" y="5424192"/>
          <a:ext cx="5612822" cy="3291840"/>
        </p:xfrm>
        <a:graphic>
          <a:graphicData uri="http://schemas.openxmlformats.org/drawingml/2006/table">
            <a:tbl>
              <a:tblPr firstRow="1" bandRow="1">
                <a:tableStyleId>{5940675A-B579-460E-94D1-54222C63F5DA}</a:tableStyleId>
              </a:tblPr>
              <a:tblGrid>
                <a:gridCol w="5612822">
                  <a:extLst>
                    <a:ext uri="{9D8B030D-6E8A-4147-A177-3AD203B41FA5}">
                      <a16:colId xmlns:a16="http://schemas.microsoft.com/office/drawing/2014/main" val="94111174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rPr>
                        <a:t>手順１：実現したいことを明確にする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693538248"/>
                  </a:ext>
                </a:extLst>
              </a:tr>
              <a:tr h="5715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ビジネスモデルを、受注を待つだけでなく自らサービス提供していくモデルへ転換することに設定しました。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3090084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rPr>
                        <a:t>手順</a:t>
                      </a:r>
                      <a:r>
                        <a:rPr kumimoji="1" lang="en-US" altLang="ja-JP" sz="1050" b="1">
                          <a:solidFill>
                            <a:schemeClr val="bg1"/>
                          </a:solidFill>
                        </a:rPr>
                        <a:t>2</a:t>
                      </a:r>
                      <a:r>
                        <a:rPr kumimoji="1" lang="ja-JP" altLang="en-US" sz="1050" b="1">
                          <a:solidFill>
                            <a:schemeClr val="bg1"/>
                          </a:solidFill>
                        </a:rPr>
                        <a:t>：課題の明確化、関係者の意識改革を実施する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264800"/>
                  </a:ext>
                </a:extLst>
              </a:tr>
              <a:tr h="5715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機械加工による製品の開発や販売だけでなく、自ら市場を開拓できるような新たな価値の創出を課題として挙げました。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6232258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rPr>
                        <a:t>手順</a:t>
                      </a:r>
                      <a:r>
                        <a:rPr kumimoji="1" lang="en-US" altLang="ja-JP" sz="1050" b="1">
                          <a:solidFill>
                            <a:schemeClr val="bg1"/>
                          </a:solidFill>
                        </a:rPr>
                        <a:t>3</a:t>
                      </a:r>
                      <a:r>
                        <a:rPr kumimoji="1" lang="ja-JP" altLang="en-US" sz="1050" b="1">
                          <a:solidFill>
                            <a:schemeClr val="bg1"/>
                          </a:solidFill>
                        </a:rPr>
                        <a:t>：デジタル技術による、課題解決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109343736"/>
                  </a:ext>
                </a:extLst>
              </a:tr>
              <a:tr h="5715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機械加工を行う機器にデータを計測するセンサーをつけ、加工データをリアルタイムで計測してデータを抽出し分析して得た情報をもとに、新規事業の展開に繋げました。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6267560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rPr>
                        <a:t>手順</a:t>
                      </a:r>
                      <a:r>
                        <a:rPr kumimoji="1" lang="en-US" altLang="ja-JP" sz="1050" b="1">
                          <a:solidFill>
                            <a:schemeClr val="bg1"/>
                          </a:solidFill>
                        </a:rPr>
                        <a:t>4</a:t>
                      </a:r>
                      <a:r>
                        <a:rPr kumimoji="1" lang="ja-JP" altLang="en-US" sz="1050" b="1">
                          <a:solidFill>
                            <a:schemeClr val="bg1"/>
                          </a:solidFill>
                        </a:rPr>
                        <a:t>：顧客に新たな価値を提供・ビジネスモデルの転換</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355007723"/>
                  </a:ext>
                </a:extLst>
              </a:tr>
              <a:tr h="5715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機械加工の現場における生産性の向上や品質の改善、人材の育成などの課題を解決するサービスを提供できるようになり、受注だけに頼らないビジネスモデルを構築できました。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2918259"/>
                  </a:ext>
                </a:extLst>
              </a:tr>
            </a:tbl>
          </a:graphicData>
        </a:graphic>
      </p:graphicFrame>
      <p:graphicFrame>
        <p:nvGraphicFramePr>
          <p:cNvPr id="13" name="表 8">
            <a:extLst>
              <a:ext uri="{FF2B5EF4-FFF2-40B4-BE49-F238E27FC236}">
                <a16:creationId xmlns:a16="http://schemas.microsoft.com/office/drawing/2014/main" id="{6754F9B7-8C7D-8561-7668-26402F9FB432}"/>
              </a:ext>
            </a:extLst>
          </p:cNvPr>
          <p:cNvGraphicFramePr>
            <a:graphicFrameLocks noGrp="1"/>
          </p:cNvGraphicFramePr>
          <p:nvPr/>
        </p:nvGraphicFramePr>
        <p:xfrm>
          <a:off x="589751" y="2039171"/>
          <a:ext cx="5640573" cy="1143000"/>
        </p:xfrm>
        <a:graphic>
          <a:graphicData uri="http://schemas.openxmlformats.org/drawingml/2006/table">
            <a:tbl>
              <a:tblPr firstRow="1" bandRow="1">
                <a:tableStyleId>{7DF18680-E054-41AD-8BC1-D1AEF772440D}</a:tableStyleId>
              </a:tblPr>
              <a:tblGrid>
                <a:gridCol w="5640573">
                  <a:extLst>
                    <a:ext uri="{9D8B030D-6E8A-4147-A177-3AD203B41FA5}">
                      <a16:colId xmlns:a16="http://schemas.microsoft.com/office/drawing/2014/main" val="1382305429"/>
                    </a:ext>
                  </a:extLst>
                </a:gridCol>
              </a:tblGrid>
              <a:tr h="460756">
                <a:tc>
                  <a:txBody>
                    <a:bodyPr/>
                    <a:lstStyle/>
                    <a:p>
                      <a:pPr algn="l"/>
                      <a:r>
                        <a:rPr kumimoji="1" lang="ja-JP" altLang="en-US" sz="1400" b="1">
                          <a:solidFill>
                            <a:schemeClr val="accent1">
                              <a:lumMod val="75000"/>
                            </a:schemeClr>
                          </a:solidFill>
                          <a:latin typeface="+mn-ea"/>
                          <a:ea typeface="+mn-ea"/>
                        </a:rPr>
                        <a:t>事例：某金属製作所（大阪府・製造業）</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a:solidFill>
                            <a:schemeClr val="tx1"/>
                          </a:solidFill>
                          <a:latin typeface="+mn-ea"/>
                          <a:ea typeface="+mn-ea"/>
                        </a:rPr>
                        <a:t>　</a:t>
                      </a:r>
                      <a:r>
                        <a:rPr kumimoji="1" lang="en-US" altLang="ja-JP" sz="1100" b="0">
                          <a:solidFill>
                            <a:schemeClr val="tx1"/>
                          </a:solidFill>
                          <a:latin typeface="+mn-ea"/>
                          <a:ea typeface="+mn-ea"/>
                        </a:rPr>
                        <a:t>2008</a:t>
                      </a:r>
                      <a:r>
                        <a:rPr kumimoji="1" lang="ja-JP" altLang="en-US" sz="1100" b="0">
                          <a:solidFill>
                            <a:schemeClr val="tx1"/>
                          </a:solidFill>
                          <a:latin typeface="+mn-ea"/>
                          <a:ea typeface="+mn-ea"/>
                        </a:rPr>
                        <a:t>年の米金融危機により受注が半減し、従来の受注を待つだけの機械加工ではビジネスの継続が困難であるという危機感から、自らサービスを提供できるビジネスモデルへの転換に着手しました。自社の機械加工プロセスのデータを分析することで、新規事業の展開に繋がりました。結果、自社の経営を立て直し、自社だけでなく、他社のものづくりを担う人材を育成することに貢献できるようになりました。</a:t>
                      </a:r>
                      <a:r>
                        <a:rPr kumimoji="1" lang="en-US" altLang="ja-JP" sz="800" b="0" baseline="30000">
                          <a:solidFill>
                            <a:schemeClr val="tx1"/>
                          </a:solidFill>
                          <a:latin typeface="+mn-ea"/>
                          <a:ea typeface="+mn-ea"/>
                        </a:rPr>
                        <a:t>[11]</a:t>
                      </a:r>
                      <a:endParaRPr kumimoji="1" lang="en-US" altLang="ja-JP" sz="500" b="0" baseline="30000">
                        <a:solidFill>
                          <a:schemeClr val="tx1"/>
                        </a:solidFill>
                        <a:latin typeface="+mn-ea"/>
                        <a:ea typeface="+mn-ea"/>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3413124"/>
                  </a:ext>
                </a:extLst>
              </a:tr>
            </a:tbl>
          </a:graphicData>
        </a:graphic>
      </p:graphicFrame>
      <p:sp>
        <p:nvSpPr>
          <p:cNvPr id="17" name="楕円 16">
            <a:extLst>
              <a:ext uri="{FF2B5EF4-FFF2-40B4-BE49-F238E27FC236}">
                <a16:creationId xmlns:a16="http://schemas.microsoft.com/office/drawing/2014/main" id="{D6E7851A-0EE7-529B-0938-C5E2D8EB044B}"/>
              </a:ext>
            </a:extLst>
          </p:cNvPr>
          <p:cNvSpPr/>
          <p:nvPr/>
        </p:nvSpPr>
        <p:spPr>
          <a:xfrm>
            <a:off x="720165" y="3470271"/>
            <a:ext cx="892562" cy="823829"/>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9" name="テキスト ボックス 18">
            <a:extLst>
              <a:ext uri="{FF2B5EF4-FFF2-40B4-BE49-F238E27FC236}">
                <a16:creationId xmlns:a16="http://schemas.microsoft.com/office/drawing/2014/main" id="{4AE74742-21AD-8AE6-8174-2694256E9B95}"/>
              </a:ext>
            </a:extLst>
          </p:cNvPr>
          <p:cNvSpPr txBox="1"/>
          <p:nvPr/>
        </p:nvSpPr>
        <p:spPr>
          <a:xfrm>
            <a:off x="683272" y="4400420"/>
            <a:ext cx="966345"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景気の落ち込みで、受注が半減し、ビジネスモデルの変革が必要に</a:t>
            </a:r>
          </a:p>
        </p:txBody>
      </p:sp>
      <p:pic>
        <p:nvPicPr>
          <p:cNvPr id="20" name="図 19">
            <a:extLst>
              <a:ext uri="{FF2B5EF4-FFF2-40B4-BE49-F238E27FC236}">
                <a16:creationId xmlns:a16="http://schemas.microsoft.com/office/drawing/2014/main" id="{CBF27EAF-EC22-04BD-2F65-6D42EBA6AD4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25889" y="3577381"/>
            <a:ext cx="481110" cy="540144"/>
          </a:xfrm>
          <a:prstGeom prst="rect">
            <a:avLst/>
          </a:prstGeom>
        </p:spPr>
      </p:pic>
      <p:grpSp>
        <p:nvGrpSpPr>
          <p:cNvPr id="21" name="グループ化 20">
            <a:extLst>
              <a:ext uri="{FF2B5EF4-FFF2-40B4-BE49-F238E27FC236}">
                <a16:creationId xmlns:a16="http://schemas.microsoft.com/office/drawing/2014/main" id="{AFEFC7B3-1A2F-24B6-AEF8-DD1CE0E460F0}"/>
              </a:ext>
            </a:extLst>
          </p:cNvPr>
          <p:cNvGrpSpPr/>
          <p:nvPr/>
        </p:nvGrpSpPr>
        <p:grpSpPr>
          <a:xfrm rot="16200000">
            <a:off x="1793196" y="3721178"/>
            <a:ext cx="301439" cy="252549"/>
            <a:chOff x="585630" y="713760"/>
            <a:chExt cx="301439" cy="252549"/>
          </a:xfrm>
        </p:grpSpPr>
        <p:sp>
          <p:nvSpPr>
            <p:cNvPr id="37" name="矢印: 右 36">
              <a:extLst>
                <a:ext uri="{FF2B5EF4-FFF2-40B4-BE49-F238E27FC236}">
                  <a16:creationId xmlns:a16="http://schemas.microsoft.com/office/drawing/2014/main" id="{CDC77CDF-F501-E421-886D-A611D1AE79DD}"/>
                </a:ext>
              </a:extLst>
            </p:cNvPr>
            <p:cNvSpPr/>
            <p:nvPr/>
          </p:nvSpPr>
          <p:spPr>
            <a:xfrm rot="5400000">
              <a:off x="610076" y="689315"/>
              <a:ext cx="252548" cy="301439"/>
            </a:xfrm>
            <a:prstGeom prst="rightArrow">
              <a:avLst>
                <a:gd name="adj1" fmla="val 60000"/>
                <a:gd name="adj2" fmla="val 50000"/>
              </a:avLst>
            </a:prstGeom>
          </p:spPr>
          <p:style>
            <a:lnRef idx="0">
              <a:schemeClr val="accent5">
                <a:tint val="60000"/>
                <a:hueOff val="0"/>
                <a:satOff val="0"/>
                <a:lumOff val="0"/>
                <a:alphaOff val="0"/>
              </a:schemeClr>
            </a:lnRef>
            <a:fillRef idx="1">
              <a:schemeClr val="accent5">
                <a:tint val="60000"/>
                <a:hueOff val="0"/>
                <a:satOff val="0"/>
                <a:lumOff val="0"/>
                <a:alphaOff val="0"/>
              </a:schemeClr>
            </a:fillRef>
            <a:effectRef idx="1">
              <a:schemeClr val="accent5">
                <a:tint val="60000"/>
                <a:hueOff val="0"/>
                <a:satOff val="0"/>
                <a:lumOff val="0"/>
                <a:alphaOff val="0"/>
              </a:schemeClr>
            </a:effectRef>
            <a:fontRef idx="minor">
              <a:schemeClr val="dk1">
                <a:hueOff val="0"/>
                <a:satOff val="0"/>
                <a:lumOff val="0"/>
                <a:alphaOff val="0"/>
              </a:schemeClr>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hueOff val="0"/>
                    <a:satOff val="0"/>
                    <a:lumOff val="0"/>
                    <a:alphaOff val="0"/>
                  </a:prstClr>
                </a:solidFill>
                <a:effectLst/>
                <a:uLnTx/>
                <a:uFillTx/>
                <a:latin typeface="メイリオ"/>
                <a:ea typeface="メイリオ"/>
                <a:cs typeface="+mn-cs"/>
              </a:endParaRPr>
            </a:p>
          </p:txBody>
        </p:sp>
        <p:sp>
          <p:nvSpPr>
            <p:cNvPr id="38" name="矢印: 右 4">
              <a:extLst>
                <a:ext uri="{FF2B5EF4-FFF2-40B4-BE49-F238E27FC236}">
                  <a16:creationId xmlns:a16="http://schemas.microsoft.com/office/drawing/2014/main" id="{3E8A423B-2C5B-AD57-261D-7E42EB67AB14}"/>
                </a:ext>
              </a:extLst>
            </p:cNvPr>
            <p:cNvSpPr txBox="1"/>
            <p:nvPr/>
          </p:nvSpPr>
          <p:spPr>
            <a:xfrm>
              <a:off x="645919" y="713760"/>
              <a:ext cx="180863" cy="176784"/>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0" tIns="0" rIns="0" bIns="0" numCol="1" spcCol="1270" anchor="ctr" anchorCtr="0">
              <a:noAutofit/>
            </a:bodyPr>
            <a:lstStyle/>
            <a:p>
              <a:pPr marL="0" marR="0" lvl="0" indent="0" algn="ctr" defTabSz="355600" rtl="0" eaLnBrk="1" fontAlgn="auto" latinLnBrk="0" hangingPunct="1">
                <a:lnSpc>
                  <a:spcPct val="90000"/>
                </a:lnSpc>
                <a:spcBef>
                  <a:spcPct val="0"/>
                </a:spcBef>
                <a:spcAft>
                  <a:spcPct val="35000"/>
                </a:spcAft>
                <a:buClrTx/>
                <a:buSzTx/>
                <a:buFontTx/>
                <a:buNone/>
                <a:tabLst/>
                <a:defRPr/>
              </a:pPr>
              <a:endParaRPr kumimoji="1" lang="ja-JP" altLang="en-US" sz="800" b="0" i="0" u="none" strike="noStrike" kern="1200" cap="none" spc="0" normalizeH="0" baseline="0" noProof="0">
                <a:ln>
                  <a:noFill/>
                </a:ln>
                <a:solidFill>
                  <a:prstClr val="black">
                    <a:hueOff val="0"/>
                    <a:satOff val="0"/>
                    <a:lumOff val="0"/>
                    <a:alphaOff val="0"/>
                  </a:prstClr>
                </a:solidFill>
                <a:effectLst/>
                <a:uLnTx/>
                <a:uFillTx/>
                <a:latin typeface="メイリオ"/>
                <a:ea typeface="メイリオ"/>
                <a:cs typeface="+mn-cs"/>
              </a:endParaRPr>
            </a:p>
          </p:txBody>
        </p:sp>
      </p:grpSp>
      <p:sp>
        <p:nvSpPr>
          <p:cNvPr id="39" name="楕円 38">
            <a:extLst>
              <a:ext uri="{FF2B5EF4-FFF2-40B4-BE49-F238E27FC236}">
                <a16:creationId xmlns:a16="http://schemas.microsoft.com/office/drawing/2014/main" id="{E62DF120-4D48-6FC8-2ADF-B1BC2863E93E}"/>
              </a:ext>
            </a:extLst>
          </p:cNvPr>
          <p:cNvSpPr/>
          <p:nvPr/>
        </p:nvSpPr>
        <p:spPr>
          <a:xfrm>
            <a:off x="2275105" y="3470271"/>
            <a:ext cx="892562" cy="823829"/>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42" name="グループ化 41">
            <a:extLst>
              <a:ext uri="{FF2B5EF4-FFF2-40B4-BE49-F238E27FC236}">
                <a16:creationId xmlns:a16="http://schemas.microsoft.com/office/drawing/2014/main" id="{99DA8C75-88BD-532B-761F-E659311716CB}"/>
              </a:ext>
            </a:extLst>
          </p:cNvPr>
          <p:cNvGrpSpPr/>
          <p:nvPr/>
        </p:nvGrpSpPr>
        <p:grpSpPr>
          <a:xfrm rot="16200000">
            <a:off x="3348136" y="3721178"/>
            <a:ext cx="301439" cy="252549"/>
            <a:chOff x="585630" y="713760"/>
            <a:chExt cx="301439" cy="252549"/>
          </a:xfrm>
        </p:grpSpPr>
        <p:sp>
          <p:nvSpPr>
            <p:cNvPr id="43" name="矢印: 右 42">
              <a:extLst>
                <a:ext uri="{FF2B5EF4-FFF2-40B4-BE49-F238E27FC236}">
                  <a16:creationId xmlns:a16="http://schemas.microsoft.com/office/drawing/2014/main" id="{5213B501-EE46-211A-39CB-9834C778F846}"/>
                </a:ext>
              </a:extLst>
            </p:cNvPr>
            <p:cNvSpPr/>
            <p:nvPr/>
          </p:nvSpPr>
          <p:spPr>
            <a:xfrm rot="5400000">
              <a:off x="610076" y="689315"/>
              <a:ext cx="252548" cy="301439"/>
            </a:xfrm>
            <a:prstGeom prst="rightArrow">
              <a:avLst>
                <a:gd name="adj1" fmla="val 60000"/>
                <a:gd name="adj2" fmla="val 50000"/>
              </a:avLst>
            </a:prstGeom>
          </p:spPr>
          <p:style>
            <a:lnRef idx="0">
              <a:schemeClr val="accent5">
                <a:tint val="60000"/>
                <a:hueOff val="0"/>
                <a:satOff val="0"/>
                <a:lumOff val="0"/>
                <a:alphaOff val="0"/>
              </a:schemeClr>
            </a:lnRef>
            <a:fillRef idx="1">
              <a:schemeClr val="accent5">
                <a:tint val="60000"/>
                <a:hueOff val="0"/>
                <a:satOff val="0"/>
                <a:lumOff val="0"/>
                <a:alphaOff val="0"/>
              </a:schemeClr>
            </a:fillRef>
            <a:effectRef idx="1">
              <a:schemeClr val="accent5">
                <a:tint val="60000"/>
                <a:hueOff val="0"/>
                <a:satOff val="0"/>
                <a:lumOff val="0"/>
                <a:alphaOff val="0"/>
              </a:schemeClr>
            </a:effectRef>
            <a:fontRef idx="minor">
              <a:schemeClr val="dk1">
                <a:hueOff val="0"/>
                <a:satOff val="0"/>
                <a:lumOff val="0"/>
                <a:alphaOff val="0"/>
              </a:schemeClr>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hueOff val="0"/>
                    <a:satOff val="0"/>
                    <a:lumOff val="0"/>
                    <a:alphaOff val="0"/>
                  </a:prstClr>
                </a:solidFill>
                <a:effectLst/>
                <a:uLnTx/>
                <a:uFillTx/>
                <a:latin typeface="メイリオ"/>
                <a:ea typeface="メイリオ"/>
                <a:cs typeface="+mn-cs"/>
              </a:endParaRPr>
            </a:p>
          </p:txBody>
        </p:sp>
        <p:sp>
          <p:nvSpPr>
            <p:cNvPr id="44" name="矢印: 右 4">
              <a:extLst>
                <a:ext uri="{FF2B5EF4-FFF2-40B4-BE49-F238E27FC236}">
                  <a16:creationId xmlns:a16="http://schemas.microsoft.com/office/drawing/2014/main" id="{617A0160-37A1-C820-56B1-B4A1B726E8CD}"/>
                </a:ext>
              </a:extLst>
            </p:cNvPr>
            <p:cNvSpPr txBox="1"/>
            <p:nvPr/>
          </p:nvSpPr>
          <p:spPr>
            <a:xfrm>
              <a:off x="645919" y="713760"/>
              <a:ext cx="180863" cy="176784"/>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0" tIns="0" rIns="0" bIns="0" numCol="1" spcCol="1270" anchor="ctr" anchorCtr="0">
              <a:noAutofit/>
            </a:bodyPr>
            <a:lstStyle/>
            <a:p>
              <a:pPr marL="0" marR="0" lvl="0" indent="0" algn="ctr" defTabSz="355600" rtl="0" eaLnBrk="1" fontAlgn="auto" latinLnBrk="0" hangingPunct="1">
                <a:lnSpc>
                  <a:spcPct val="90000"/>
                </a:lnSpc>
                <a:spcBef>
                  <a:spcPct val="0"/>
                </a:spcBef>
                <a:spcAft>
                  <a:spcPct val="35000"/>
                </a:spcAft>
                <a:buClrTx/>
                <a:buSzTx/>
                <a:buFontTx/>
                <a:buNone/>
                <a:tabLst/>
                <a:defRPr/>
              </a:pPr>
              <a:endParaRPr kumimoji="1" lang="ja-JP" altLang="en-US" sz="800" b="0" i="0" u="none" strike="noStrike" kern="1200" cap="none" spc="0" normalizeH="0" baseline="0" noProof="0">
                <a:ln>
                  <a:noFill/>
                </a:ln>
                <a:solidFill>
                  <a:prstClr val="black">
                    <a:hueOff val="0"/>
                    <a:satOff val="0"/>
                    <a:lumOff val="0"/>
                    <a:alphaOff val="0"/>
                  </a:prstClr>
                </a:solidFill>
                <a:effectLst/>
                <a:uLnTx/>
                <a:uFillTx/>
                <a:latin typeface="メイリオ"/>
                <a:ea typeface="メイリオ"/>
                <a:cs typeface="+mn-cs"/>
              </a:endParaRPr>
            </a:p>
          </p:txBody>
        </p:sp>
      </p:grpSp>
      <p:sp>
        <p:nvSpPr>
          <p:cNvPr id="45" name="楕円 44">
            <a:extLst>
              <a:ext uri="{FF2B5EF4-FFF2-40B4-BE49-F238E27FC236}">
                <a16:creationId xmlns:a16="http://schemas.microsoft.com/office/drawing/2014/main" id="{C32FF13D-208A-AC7A-0F7A-3E335A11FD9E}"/>
              </a:ext>
            </a:extLst>
          </p:cNvPr>
          <p:cNvSpPr/>
          <p:nvPr/>
        </p:nvSpPr>
        <p:spPr>
          <a:xfrm>
            <a:off x="3782822" y="3445321"/>
            <a:ext cx="892562" cy="823829"/>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47" name="グループ化 46">
            <a:extLst>
              <a:ext uri="{FF2B5EF4-FFF2-40B4-BE49-F238E27FC236}">
                <a16:creationId xmlns:a16="http://schemas.microsoft.com/office/drawing/2014/main" id="{C2F85105-2FD3-DFC6-0951-0376E91976BC}"/>
              </a:ext>
            </a:extLst>
          </p:cNvPr>
          <p:cNvGrpSpPr/>
          <p:nvPr/>
        </p:nvGrpSpPr>
        <p:grpSpPr>
          <a:xfrm rot="16200000">
            <a:off x="4855853" y="3696228"/>
            <a:ext cx="301439" cy="252549"/>
            <a:chOff x="585630" y="713760"/>
            <a:chExt cx="301439" cy="252549"/>
          </a:xfrm>
        </p:grpSpPr>
        <p:sp>
          <p:nvSpPr>
            <p:cNvPr id="48" name="矢印: 右 47">
              <a:extLst>
                <a:ext uri="{FF2B5EF4-FFF2-40B4-BE49-F238E27FC236}">
                  <a16:creationId xmlns:a16="http://schemas.microsoft.com/office/drawing/2014/main" id="{A5722DEA-B5D7-949A-8422-83DEFC88115F}"/>
                </a:ext>
              </a:extLst>
            </p:cNvPr>
            <p:cNvSpPr/>
            <p:nvPr/>
          </p:nvSpPr>
          <p:spPr>
            <a:xfrm rot="5400000">
              <a:off x="610076" y="689315"/>
              <a:ext cx="252548" cy="301439"/>
            </a:xfrm>
            <a:prstGeom prst="rightArrow">
              <a:avLst>
                <a:gd name="adj1" fmla="val 60000"/>
                <a:gd name="adj2" fmla="val 50000"/>
              </a:avLst>
            </a:prstGeom>
          </p:spPr>
          <p:style>
            <a:lnRef idx="0">
              <a:schemeClr val="accent5">
                <a:tint val="60000"/>
                <a:hueOff val="0"/>
                <a:satOff val="0"/>
                <a:lumOff val="0"/>
                <a:alphaOff val="0"/>
              </a:schemeClr>
            </a:lnRef>
            <a:fillRef idx="1">
              <a:schemeClr val="accent5">
                <a:tint val="60000"/>
                <a:hueOff val="0"/>
                <a:satOff val="0"/>
                <a:lumOff val="0"/>
                <a:alphaOff val="0"/>
              </a:schemeClr>
            </a:fillRef>
            <a:effectRef idx="1">
              <a:schemeClr val="accent5">
                <a:tint val="60000"/>
                <a:hueOff val="0"/>
                <a:satOff val="0"/>
                <a:lumOff val="0"/>
                <a:alphaOff val="0"/>
              </a:schemeClr>
            </a:effectRef>
            <a:fontRef idx="minor">
              <a:schemeClr val="dk1">
                <a:hueOff val="0"/>
                <a:satOff val="0"/>
                <a:lumOff val="0"/>
                <a:alphaOff val="0"/>
              </a:schemeClr>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hueOff val="0"/>
                    <a:satOff val="0"/>
                    <a:lumOff val="0"/>
                    <a:alphaOff val="0"/>
                  </a:prstClr>
                </a:solidFill>
                <a:effectLst/>
                <a:uLnTx/>
                <a:uFillTx/>
                <a:latin typeface="メイリオ"/>
                <a:ea typeface="メイリオ"/>
                <a:cs typeface="+mn-cs"/>
              </a:endParaRPr>
            </a:p>
          </p:txBody>
        </p:sp>
        <p:sp>
          <p:nvSpPr>
            <p:cNvPr id="49" name="矢印: 右 4">
              <a:extLst>
                <a:ext uri="{FF2B5EF4-FFF2-40B4-BE49-F238E27FC236}">
                  <a16:creationId xmlns:a16="http://schemas.microsoft.com/office/drawing/2014/main" id="{F248CEE7-3603-3335-9E4C-15CB3986A3F1}"/>
                </a:ext>
              </a:extLst>
            </p:cNvPr>
            <p:cNvSpPr txBox="1"/>
            <p:nvPr/>
          </p:nvSpPr>
          <p:spPr>
            <a:xfrm>
              <a:off x="645919" y="713760"/>
              <a:ext cx="180863" cy="176784"/>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0" tIns="0" rIns="0" bIns="0" numCol="1" spcCol="1270" anchor="ctr" anchorCtr="0">
              <a:noAutofit/>
            </a:bodyPr>
            <a:lstStyle/>
            <a:p>
              <a:pPr marL="0" marR="0" lvl="0" indent="0" algn="ctr" defTabSz="355600" rtl="0" eaLnBrk="1" fontAlgn="auto" latinLnBrk="0" hangingPunct="1">
                <a:lnSpc>
                  <a:spcPct val="90000"/>
                </a:lnSpc>
                <a:spcBef>
                  <a:spcPct val="0"/>
                </a:spcBef>
                <a:spcAft>
                  <a:spcPct val="35000"/>
                </a:spcAft>
                <a:buClrTx/>
                <a:buSzTx/>
                <a:buFontTx/>
                <a:buNone/>
                <a:tabLst/>
                <a:defRPr/>
              </a:pPr>
              <a:endParaRPr kumimoji="1" lang="ja-JP" altLang="en-US" sz="800" b="0" i="0" u="none" strike="noStrike" kern="1200" cap="none" spc="0" normalizeH="0" baseline="0" noProof="0">
                <a:ln>
                  <a:noFill/>
                </a:ln>
                <a:solidFill>
                  <a:prstClr val="black">
                    <a:hueOff val="0"/>
                    <a:satOff val="0"/>
                    <a:lumOff val="0"/>
                    <a:alphaOff val="0"/>
                  </a:prstClr>
                </a:solidFill>
                <a:effectLst/>
                <a:uLnTx/>
                <a:uFillTx/>
                <a:latin typeface="メイリオ"/>
                <a:ea typeface="メイリオ"/>
                <a:cs typeface="+mn-cs"/>
              </a:endParaRPr>
            </a:p>
          </p:txBody>
        </p:sp>
      </p:grpSp>
      <p:sp>
        <p:nvSpPr>
          <p:cNvPr id="50" name="楕円 49">
            <a:extLst>
              <a:ext uri="{FF2B5EF4-FFF2-40B4-BE49-F238E27FC236}">
                <a16:creationId xmlns:a16="http://schemas.microsoft.com/office/drawing/2014/main" id="{F80C99E7-C9E5-6137-9859-B0701952CBD6}"/>
              </a:ext>
            </a:extLst>
          </p:cNvPr>
          <p:cNvSpPr/>
          <p:nvPr/>
        </p:nvSpPr>
        <p:spPr>
          <a:xfrm>
            <a:off x="5312362" y="3445321"/>
            <a:ext cx="892562" cy="823829"/>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5" name="テキスト ボックス 54">
            <a:extLst>
              <a:ext uri="{FF2B5EF4-FFF2-40B4-BE49-F238E27FC236}">
                <a16:creationId xmlns:a16="http://schemas.microsoft.com/office/drawing/2014/main" id="{F74AE6F2-ADAA-C0CE-D61A-19C76BBD0577}"/>
              </a:ext>
            </a:extLst>
          </p:cNvPr>
          <p:cNvSpPr txBox="1"/>
          <p:nvPr/>
        </p:nvSpPr>
        <p:spPr>
          <a:xfrm>
            <a:off x="2201322" y="4401882"/>
            <a:ext cx="966345"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センサーで、機械加工プロセスの作業データを抽出</a:t>
            </a:r>
          </a:p>
        </p:txBody>
      </p:sp>
      <p:sp>
        <p:nvSpPr>
          <p:cNvPr id="56" name="テキスト ボックス 55">
            <a:extLst>
              <a:ext uri="{FF2B5EF4-FFF2-40B4-BE49-F238E27FC236}">
                <a16:creationId xmlns:a16="http://schemas.microsoft.com/office/drawing/2014/main" id="{7CAA0E25-6C27-1A52-A894-E075ABD70557}"/>
              </a:ext>
            </a:extLst>
          </p:cNvPr>
          <p:cNvSpPr txBox="1"/>
          <p:nvPr/>
        </p:nvSpPr>
        <p:spPr>
          <a:xfrm>
            <a:off x="3813558" y="4388041"/>
            <a:ext cx="966345"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データを分析し、新たな価値を創造するためのデータを抽出</a:t>
            </a:r>
          </a:p>
        </p:txBody>
      </p:sp>
      <p:sp>
        <p:nvSpPr>
          <p:cNvPr id="57" name="テキスト ボックス 56">
            <a:extLst>
              <a:ext uri="{FF2B5EF4-FFF2-40B4-BE49-F238E27FC236}">
                <a16:creationId xmlns:a16="http://schemas.microsoft.com/office/drawing/2014/main" id="{E3B7B06C-9964-DE71-AE87-D391AE313DD5}"/>
              </a:ext>
            </a:extLst>
          </p:cNvPr>
          <p:cNvSpPr txBox="1"/>
          <p:nvPr/>
        </p:nvSpPr>
        <p:spPr>
          <a:xfrm>
            <a:off x="5306208" y="4389503"/>
            <a:ext cx="966345" cy="83099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データをもとに新たなサービスを開発し、そのサービスを提供するビジネスモデルを構築</a:t>
            </a:r>
          </a:p>
        </p:txBody>
      </p:sp>
      <p:pic>
        <p:nvPicPr>
          <p:cNvPr id="58" name="図 57">
            <a:extLst>
              <a:ext uri="{FF2B5EF4-FFF2-40B4-BE49-F238E27FC236}">
                <a16:creationId xmlns:a16="http://schemas.microsoft.com/office/drawing/2014/main" id="{4C81AB6E-60C9-8246-B3BA-ADD6532AEA7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21296" y="3662877"/>
            <a:ext cx="397612" cy="446400"/>
          </a:xfrm>
          <a:prstGeom prst="rect">
            <a:avLst/>
          </a:prstGeom>
        </p:spPr>
      </p:pic>
      <p:pic>
        <p:nvPicPr>
          <p:cNvPr id="59" name="図 58">
            <a:extLst>
              <a:ext uri="{FF2B5EF4-FFF2-40B4-BE49-F238E27FC236}">
                <a16:creationId xmlns:a16="http://schemas.microsoft.com/office/drawing/2014/main" id="{C665C63D-73F8-DBA4-A8CD-87543072449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831906" y="3671333"/>
            <a:ext cx="256524" cy="288000"/>
          </a:xfrm>
          <a:prstGeom prst="rect">
            <a:avLst/>
          </a:prstGeom>
        </p:spPr>
      </p:pic>
      <p:pic>
        <p:nvPicPr>
          <p:cNvPr id="24" name="図 23">
            <a:extLst>
              <a:ext uri="{FF2B5EF4-FFF2-40B4-BE49-F238E27FC236}">
                <a16:creationId xmlns:a16="http://schemas.microsoft.com/office/drawing/2014/main" id="{7AC91CB5-BB6B-4B94-3435-46C8CA09479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975674" y="3560079"/>
            <a:ext cx="529221" cy="594158"/>
          </a:xfrm>
          <a:prstGeom prst="rect">
            <a:avLst/>
          </a:prstGeom>
        </p:spPr>
      </p:pic>
      <p:pic>
        <p:nvPicPr>
          <p:cNvPr id="25" name="図 24">
            <a:extLst>
              <a:ext uri="{FF2B5EF4-FFF2-40B4-BE49-F238E27FC236}">
                <a16:creationId xmlns:a16="http://schemas.microsoft.com/office/drawing/2014/main" id="{CF6A94EC-B7CB-6707-F2DC-B9A6595CA43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515852" y="3586280"/>
            <a:ext cx="482546" cy="541756"/>
          </a:xfrm>
          <a:prstGeom prst="rect">
            <a:avLst/>
          </a:prstGeom>
        </p:spPr>
      </p:pic>
      <p:sp>
        <p:nvSpPr>
          <p:cNvPr id="7" name="テキスト ボックス 6">
            <a:extLst>
              <a:ext uri="{FF2B5EF4-FFF2-40B4-BE49-F238E27FC236}">
                <a16:creationId xmlns:a16="http://schemas.microsoft.com/office/drawing/2014/main" id="{B3050099-181A-FAED-5246-A48B4DB992B3}"/>
              </a:ext>
            </a:extLst>
          </p:cNvPr>
          <p:cNvSpPr txBox="1"/>
          <p:nvPr/>
        </p:nvSpPr>
        <p:spPr>
          <a:xfrm>
            <a:off x="925889" y="5156306"/>
            <a:ext cx="5307592"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（出典）経済産業省</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8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a:t>
            </a:r>
            <a:r>
              <a:rPr kumimoji="1" lang="ja-JP" altLang="en-US" sz="800" b="0" i="0" u="none"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中堅・中小企業等向け</a:t>
            </a:r>
            <a:r>
              <a:rPr kumimoji="1" lang="en-US" altLang="ja-JP" sz="800" b="0" i="0" u="none"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a:t>
            </a:r>
            <a:r>
              <a:rPr kumimoji="1" lang="ja-JP" altLang="en-US" sz="800" b="0" i="0" u="none"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デジタルガバナンス・コード</a:t>
            </a:r>
            <a:r>
              <a:rPr kumimoji="1" lang="en-US" altLang="ja-JP" sz="800" b="0" i="0" u="none"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a:t>
            </a:r>
            <a:r>
              <a:rPr kumimoji="1" lang="ja-JP" altLang="en-US" sz="800" b="0" i="0" u="none"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実践の手引き</a:t>
            </a:r>
            <a:r>
              <a:rPr kumimoji="1" lang="ja-JP" altLang="en-US" sz="8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p>
        </p:txBody>
      </p:sp>
      <p:sp>
        <p:nvSpPr>
          <p:cNvPr id="3" name="テキスト プレースホルダー 2">
            <a:extLst>
              <a:ext uri="{FF2B5EF4-FFF2-40B4-BE49-F238E27FC236}">
                <a16:creationId xmlns:a16="http://schemas.microsoft.com/office/drawing/2014/main" id="{AB074758-3D32-9162-4FFD-4202D9FD308E}"/>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4</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企業経営で重要となる</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IT</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投資と投資としてのサイバーセキュリティ対策</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4-2.</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守りの</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投資と攻めの</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投資</a:t>
            </a:r>
          </a:p>
        </p:txBody>
      </p:sp>
      <p:sp>
        <p:nvSpPr>
          <p:cNvPr id="8" name="スライド番号プレースホルダー 1">
            <a:extLst>
              <a:ext uri="{FF2B5EF4-FFF2-40B4-BE49-F238E27FC236}">
                <a16:creationId xmlns:a16="http://schemas.microsoft.com/office/drawing/2014/main" id="{415C9289-282C-73CB-33B2-8D109A5FD066}"/>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 name="テキスト ボックス 1">
            <a:extLst>
              <a:ext uri="{FF2B5EF4-FFF2-40B4-BE49-F238E27FC236}">
                <a16:creationId xmlns:a16="http://schemas.microsoft.com/office/drawing/2014/main" id="{B3B52216-AD2D-C29F-ACEC-67823D0E223F}"/>
              </a:ext>
            </a:extLst>
          </p:cNvPr>
          <p:cNvSpPr txBox="1"/>
          <p:nvPr/>
        </p:nvSpPr>
        <p:spPr>
          <a:xfrm>
            <a:off x="619048" y="9154456"/>
            <a:ext cx="5691438"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[11]:</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経済産業省</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中堅・中小企業等向け</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デジタルガバナンス・コード</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実践の手引き”</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rPr>
              <a:t>https://www.meti.go.jp/policy/it_policy/investment/dx-chushoguidebook/tebiki2-0.pdf</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(2023-07-10).</a:t>
            </a:r>
            <a:endPar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Tree>
    <p:extLst>
      <p:ext uri="{BB962C8B-B14F-4D97-AF65-F5344CB8AC3E}">
        <p14:creationId xmlns:p14="http://schemas.microsoft.com/office/powerpoint/2010/main" val="173588876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4534729" cy="381000"/>
          </a:xfrm>
        </p:spPr>
        <p:txBody>
          <a:bodyPr/>
          <a:lstStyle/>
          <a:p>
            <a:r>
              <a:rPr kumimoji="1" lang="en-US" altLang="ja-JP"/>
              <a:t>4-2-5. </a:t>
            </a:r>
            <a:r>
              <a:rPr kumimoji="1" lang="ja-JP" altLang="en-US"/>
              <a:t>次世代技術を活用したビジネス展開</a:t>
            </a:r>
            <a:endParaRPr kumimoji="1" lang="ja-JP" altLang="en-US" sz="1000"/>
          </a:p>
        </p:txBody>
      </p:sp>
      <p:graphicFrame>
        <p:nvGraphicFramePr>
          <p:cNvPr id="7" name="表 6">
            <a:extLst>
              <a:ext uri="{FF2B5EF4-FFF2-40B4-BE49-F238E27FC236}">
                <a16:creationId xmlns:a16="http://schemas.microsoft.com/office/drawing/2014/main" id="{CFF3DF1F-6D83-F739-9332-ABC28C8173CE}"/>
              </a:ext>
            </a:extLst>
          </p:cNvPr>
          <p:cNvGraphicFramePr>
            <a:graphicFrameLocks noGrp="1"/>
          </p:cNvGraphicFramePr>
          <p:nvPr>
            <p:extLst>
              <p:ext uri="{D42A27DB-BD31-4B8C-83A1-F6EECF244321}">
                <p14:modId xmlns:p14="http://schemas.microsoft.com/office/powerpoint/2010/main" val="4090611704"/>
              </p:ext>
            </p:extLst>
          </p:nvPr>
        </p:nvGraphicFramePr>
        <p:xfrm>
          <a:off x="622801" y="4827715"/>
          <a:ext cx="5612399" cy="4341685"/>
        </p:xfrm>
        <a:graphic>
          <a:graphicData uri="http://schemas.openxmlformats.org/drawingml/2006/table">
            <a:tbl>
              <a:tblPr firstRow="1" bandRow="1">
                <a:tableStyleId>{7DF18680-E054-41AD-8BC1-D1AEF772440D}</a:tableStyleId>
              </a:tblPr>
              <a:tblGrid>
                <a:gridCol w="875799">
                  <a:extLst>
                    <a:ext uri="{9D8B030D-6E8A-4147-A177-3AD203B41FA5}">
                      <a16:colId xmlns:a16="http://schemas.microsoft.com/office/drawing/2014/main" val="1734867723"/>
                    </a:ext>
                  </a:extLst>
                </a:gridCol>
                <a:gridCol w="2133600">
                  <a:extLst>
                    <a:ext uri="{9D8B030D-6E8A-4147-A177-3AD203B41FA5}">
                      <a16:colId xmlns:a16="http://schemas.microsoft.com/office/drawing/2014/main" val="2919306797"/>
                    </a:ext>
                  </a:extLst>
                </a:gridCol>
                <a:gridCol w="2603000">
                  <a:extLst>
                    <a:ext uri="{9D8B030D-6E8A-4147-A177-3AD203B41FA5}">
                      <a16:colId xmlns:a16="http://schemas.microsoft.com/office/drawing/2014/main" val="3104099084"/>
                    </a:ext>
                  </a:extLst>
                </a:gridCol>
              </a:tblGrid>
              <a:tr h="271551">
                <a:tc>
                  <a:txBody>
                    <a:bodyPr/>
                    <a:lstStyle/>
                    <a:p>
                      <a:pPr algn="ctr"/>
                      <a:r>
                        <a:rPr kumimoji="1" lang="ja-JP" altLang="en-US" sz="1050" b="1">
                          <a:solidFill>
                            <a:schemeClr val="bg1"/>
                          </a:solidFill>
                        </a:rPr>
                        <a:t>項目</a:t>
                      </a:r>
                      <a:endParaRPr kumimoji="1" lang="en-US" altLang="ja-JP" sz="105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1050" b="1">
                          <a:solidFill>
                            <a:schemeClr val="bg1"/>
                          </a:solidFill>
                          <a:latin typeface="+mn-ea"/>
                          <a:ea typeface="+mn-ea"/>
                        </a:rPr>
                        <a:t>概要</a:t>
                      </a:r>
                      <a:endParaRPr kumimoji="1" lang="en-US" altLang="ja-JP" sz="1050" b="1">
                        <a:solidFill>
                          <a:schemeClr val="bg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1050" b="1">
                          <a:solidFill>
                            <a:schemeClr val="bg1"/>
                          </a:solidFill>
                          <a:latin typeface="+mn-ea"/>
                          <a:ea typeface="+mn-ea"/>
                        </a:rPr>
                        <a:t>活用方法例</a:t>
                      </a:r>
                      <a:endParaRPr kumimoji="1" lang="en-US" altLang="ja-JP" sz="1050" b="1">
                        <a:solidFill>
                          <a:schemeClr val="bg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809410103"/>
                  </a:ext>
                </a:extLst>
              </a:tr>
              <a:tr h="1294472">
                <a:tc>
                  <a:txBody>
                    <a:bodyPr/>
                    <a:lstStyle/>
                    <a:p>
                      <a:pPr algn="ctr"/>
                      <a:r>
                        <a:rPr kumimoji="1" lang="en-US" altLang="ja-JP" sz="1050" b="1">
                          <a:solidFill>
                            <a:schemeClr val="bg1"/>
                          </a:solidFill>
                        </a:rPr>
                        <a:t>AI</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en-US" altLang="ja-JP" sz="1050" b="0">
                          <a:solidFill>
                            <a:schemeClr val="tx1"/>
                          </a:solidFill>
                          <a:latin typeface="+mn-ea"/>
                          <a:ea typeface="+mn-ea"/>
                        </a:rPr>
                        <a:t>AI</a:t>
                      </a:r>
                      <a:r>
                        <a:rPr kumimoji="1" lang="ja-JP" altLang="en-US" sz="1050" b="0">
                          <a:solidFill>
                            <a:schemeClr val="tx1"/>
                          </a:solidFill>
                          <a:latin typeface="+mn-ea"/>
                          <a:ea typeface="+mn-ea"/>
                        </a:rPr>
                        <a:t>は、膨大な情報を処理し、判断や予測を行うことができます。</a:t>
                      </a:r>
                      <a:endParaRPr kumimoji="1" lang="en-US" altLang="ja-JP" sz="105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171450" indent="-171450">
                        <a:buFont typeface="Arial" panose="020B0604020202020204" pitchFamily="34" charset="0"/>
                        <a:buChar char="•"/>
                      </a:pPr>
                      <a:r>
                        <a:rPr kumimoji="1" lang="ja-JP" altLang="en-US" sz="1050" b="0">
                          <a:solidFill>
                            <a:schemeClr val="tx1"/>
                          </a:solidFill>
                          <a:latin typeface="+mn-ea"/>
                          <a:ea typeface="+mn-ea"/>
                        </a:rPr>
                        <a:t>需要の予測や在庫の最適化</a:t>
                      </a:r>
                      <a:endParaRPr kumimoji="1" lang="en-US" altLang="ja-JP" sz="1050" b="0">
                        <a:solidFill>
                          <a:schemeClr val="tx1"/>
                        </a:solidFill>
                        <a:latin typeface="+mn-ea"/>
                        <a:ea typeface="+mn-ea"/>
                      </a:endParaRPr>
                    </a:p>
                    <a:p>
                      <a:pPr marL="171450" indent="-171450">
                        <a:buFont typeface="Arial" panose="020B0604020202020204" pitchFamily="34" charset="0"/>
                        <a:buChar char="•"/>
                      </a:pPr>
                      <a:r>
                        <a:rPr kumimoji="1" lang="ja-JP" altLang="en-US" sz="1050" b="0">
                          <a:solidFill>
                            <a:schemeClr val="tx1"/>
                          </a:solidFill>
                          <a:latin typeface="+mn-ea"/>
                          <a:ea typeface="+mn-ea"/>
                        </a:rPr>
                        <a:t>不良品の自動検出</a:t>
                      </a:r>
                      <a:endParaRPr kumimoji="1" lang="en-US" altLang="ja-JP" sz="1050" b="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a:ln>
                            <a:noFill/>
                          </a:ln>
                          <a:solidFill>
                            <a:prstClr val="black"/>
                          </a:solidFill>
                          <a:effectLst/>
                          <a:uLnTx/>
                          <a:uFillTx/>
                          <a:latin typeface="+mn-lt"/>
                          <a:ea typeface="+mn-ea"/>
                          <a:cs typeface="+mn-cs"/>
                        </a:rPr>
                        <a:t>対話型</a:t>
                      </a:r>
                      <a:r>
                        <a:rPr kumimoji="1" lang="en-US" altLang="ja-JP" sz="1050" b="0" i="0" u="none" strike="noStrike" kern="1200" cap="none" spc="0" normalizeH="0" baseline="0" noProof="0">
                          <a:ln>
                            <a:noFill/>
                          </a:ln>
                          <a:solidFill>
                            <a:prstClr val="black"/>
                          </a:solidFill>
                          <a:effectLst/>
                          <a:uLnTx/>
                          <a:uFillTx/>
                          <a:latin typeface="+mn-lt"/>
                          <a:ea typeface="+mn-ea"/>
                          <a:cs typeface="+mn-cs"/>
                        </a:rPr>
                        <a:t>AI</a:t>
                      </a:r>
                      <a:r>
                        <a:rPr kumimoji="1" lang="ja-JP" altLang="en-US" sz="1050" b="0" i="0" u="none" strike="noStrike" kern="1200" cap="none" spc="0" normalizeH="0" baseline="0" noProof="0">
                          <a:ln>
                            <a:noFill/>
                          </a:ln>
                          <a:solidFill>
                            <a:prstClr val="black"/>
                          </a:solidFill>
                          <a:effectLst/>
                          <a:uLnTx/>
                          <a:uFillTx/>
                          <a:latin typeface="+mn-lt"/>
                          <a:ea typeface="+mn-ea"/>
                          <a:cs typeface="+mn-cs"/>
                        </a:rPr>
                        <a:t>による、問い合わせ対応の自動化。近年、学習したデータを元に新しいコンテンツを生成できる</a:t>
                      </a:r>
                      <a:r>
                        <a:rPr kumimoji="1" lang="en-US" altLang="ja-JP" sz="1050" b="0" i="0" u="none" strike="noStrike" kern="1200" cap="none" spc="0" normalizeH="0" baseline="0" noProof="0">
                          <a:ln>
                            <a:noFill/>
                          </a:ln>
                          <a:solidFill>
                            <a:prstClr val="black"/>
                          </a:solidFill>
                          <a:effectLst/>
                          <a:uLnTx/>
                          <a:uFillTx/>
                          <a:latin typeface="+mn-lt"/>
                          <a:ea typeface="+mn-ea"/>
                          <a:cs typeface="+mn-cs"/>
                        </a:rPr>
                        <a:t>AI</a:t>
                      </a:r>
                      <a:r>
                        <a:rPr kumimoji="1" lang="ja-JP" altLang="en-US" sz="1050" b="0" i="0" u="none" strike="noStrike" kern="1200" cap="none" spc="0" normalizeH="0" baseline="0" noProof="0">
                          <a:ln>
                            <a:noFill/>
                          </a:ln>
                          <a:solidFill>
                            <a:prstClr val="black"/>
                          </a:solidFill>
                          <a:effectLst/>
                          <a:uLnTx/>
                          <a:uFillTx/>
                          <a:latin typeface="+mn-lt"/>
                          <a:ea typeface="+mn-ea"/>
                          <a:cs typeface="+mn-cs"/>
                        </a:rPr>
                        <a:t>の登場により、複雑な問い合わせにも対応可能</a:t>
                      </a:r>
                      <a:endParaRPr kumimoji="1" lang="en-US" altLang="ja-JP" sz="1050" b="0" i="0" u="none" strike="noStrike" kern="1200" cap="none" spc="0" normalizeH="0" baseline="0" noProof="0">
                        <a:ln>
                          <a:noFill/>
                        </a:ln>
                        <a:solidFill>
                          <a:prstClr val="black"/>
                        </a:solidFill>
                        <a:effectLst/>
                        <a:uLnTx/>
                        <a:uFillTx/>
                        <a:latin typeface="+mn-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92819432"/>
                  </a:ext>
                </a:extLst>
              </a:tr>
              <a:tr h="129447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a:solidFill>
                            <a:schemeClr val="bg1"/>
                          </a:solidFill>
                        </a:rPr>
                        <a:t>IoT</a:t>
                      </a:r>
                      <a:endParaRPr kumimoji="1" lang="ja-JP" altLang="en-US" sz="105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1050" b="0">
                          <a:solidFill>
                            <a:schemeClr val="tx1"/>
                          </a:solidFill>
                        </a:rPr>
                        <a:t>現実世界の様々なモノが、インターネットと繋がることです。収集したデータが、インターネットに送信・蓄積され、データを分析・活用することで、新たな価値の創出に繋がります。</a:t>
                      </a:r>
                      <a:endParaRPr kumimoji="1" lang="en-US" altLang="ja-JP" sz="1050" b="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171450" indent="-171450">
                        <a:buFont typeface="Arial" panose="020B0604020202020204" pitchFamily="34" charset="0"/>
                        <a:buChar char="•"/>
                      </a:pPr>
                      <a:r>
                        <a:rPr kumimoji="1" lang="ja-JP" altLang="en-US" sz="1050" b="0">
                          <a:solidFill>
                            <a:schemeClr val="tx1"/>
                          </a:solidFill>
                        </a:rPr>
                        <a:t>生産設備にセンサーを設置し、</a:t>
                      </a:r>
                      <a:br>
                        <a:rPr kumimoji="1" lang="en-US" altLang="ja-JP" sz="1050" b="0">
                          <a:solidFill>
                            <a:schemeClr val="tx1"/>
                          </a:solidFill>
                        </a:rPr>
                      </a:br>
                      <a:r>
                        <a:rPr kumimoji="1" lang="ja-JP" altLang="en-US" sz="1050" b="0">
                          <a:solidFill>
                            <a:schemeClr val="tx1"/>
                          </a:solidFill>
                        </a:rPr>
                        <a:t>振動データを取得し分析することで、部品の故障予知や性能維持が可能</a:t>
                      </a:r>
                      <a:endParaRPr kumimoji="1" lang="en-US" altLang="ja-JP" sz="1050" b="0">
                        <a:solidFill>
                          <a:schemeClr val="tx1"/>
                        </a:solidFill>
                      </a:endParaRPr>
                    </a:p>
                    <a:p>
                      <a:pPr marL="171450" indent="-171450">
                        <a:buFont typeface="Arial" panose="020B0604020202020204" pitchFamily="34" charset="0"/>
                        <a:buChar char="•"/>
                      </a:pPr>
                      <a:r>
                        <a:rPr kumimoji="1" lang="ja-JP" altLang="en-US" sz="1050" b="0">
                          <a:solidFill>
                            <a:schemeClr val="tx1"/>
                          </a:solidFill>
                        </a:rPr>
                        <a:t>生産設備の稼働状況を可視化したことで、すべての拠点での生産状況をリアルタイムに把握可能</a:t>
                      </a:r>
                      <a:endParaRPr kumimoji="1" lang="en-US" altLang="ja-JP" sz="1050" b="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85597687"/>
                  </a:ext>
                </a:extLst>
              </a:tr>
              <a:tr h="1481190">
                <a:tc>
                  <a:txBody>
                    <a:bodyPr/>
                    <a:lstStyle/>
                    <a:p>
                      <a:pPr algn="ctr"/>
                      <a:r>
                        <a:rPr kumimoji="1" lang="ja-JP" altLang="en-US" sz="1050" b="1">
                          <a:solidFill>
                            <a:schemeClr val="bg1"/>
                          </a:solidFill>
                          <a:latin typeface="+mn-ea"/>
                          <a:ea typeface="+mn-ea"/>
                        </a:rPr>
                        <a:t>クラウドサービス</a:t>
                      </a:r>
                    </a:p>
                    <a:p>
                      <a:pPr algn="ctr"/>
                      <a:endParaRPr kumimoji="1" lang="ja-JP" altLang="en-US" sz="1050" b="1">
                        <a:solidFill>
                          <a:schemeClr val="bg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自社で機器やシステムを保有しなくても、インターネット経由で、様々なサービスを利用できます。</a:t>
                      </a:r>
                      <a:endParaRPr kumimoji="1" lang="en-US" altLang="ja-JP" sz="1050" b="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dirty="0">
                          <a:solidFill>
                            <a:schemeClr val="tx1"/>
                          </a:solidFill>
                          <a:latin typeface="+mn-ea"/>
                          <a:ea typeface="+mn-ea"/>
                        </a:rPr>
                        <a:t>社内情報の一元管理、</a:t>
                      </a:r>
                      <a:br>
                        <a:rPr kumimoji="1" lang="en-US" altLang="ja-JP" sz="1050" b="0" dirty="0">
                          <a:solidFill>
                            <a:schemeClr val="tx1"/>
                          </a:solidFill>
                          <a:latin typeface="+mn-ea"/>
                          <a:ea typeface="+mn-ea"/>
                        </a:rPr>
                      </a:br>
                      <a:r>
                        <a:rPr kumimoji="1" lang="ja-JP" altLang="en-US" sz="1050" b="0" dirty="0">
                          <a:solidFill>
                            <a:schemeClr val="tx1"/>
                          </a:solidFill>
                          <a:latin typeface="+mn-ea"/>
                          <a:ea typeface="+mn-ea"/>
                        </a:rPr>
                        <a:t>情報共有の利便性向上</a:t>
                      </a:r>
                      <a:endParaRPr kumimoji="1" lang="en-US" altLang="ja-JP" sz="1050" b="0" dirty="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dirty="0">
                          <a:solidFill>
                            <a:schemeClr val="tx1"/>
                          </a:solidFill>
                          <a:latin typeface="+mn-ea"/>
                          <a:ea typeface="+mn-ea"/>
                        </a:rPr>
                        <a:t>システムを開発・実行するためのツールや環境構築の作業の省略</a:t>
                      </a:r>
                      <a:endParaRPr kumimoji="1" lang="en-US" altLang="ja-JP" sz="1050" b="0" dirty="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dirty="0">
                          <a:solidFill>
                            <a:schemeClr val="tx1"/>
                          </a:solidFill>
                          <a:latin typeface="+mn-ea"/>
                          <a:ea typeface="+mn-ea"/>
                        </a:rPr>
                        <a:t>場所やデバイスに依存せずに作業の継続が可能。リモートワーカーや複数拠点のチームとの協業がしやすくなる</a:t>
                      </a:r>
                      <a:endParaRPr kumimoji="1" lang="en-US" altLang="ja-JP" sz="105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868588148"/>
                  </a:ext>
                </a:extLst>
              </a:tr>
            </a:tbl>
          </a:graphicData>
        </a:graphic>
      </p:graphicFrame>
      <p:sp>
        <p:nvSpPr>
          <p:cNvPr id="9" name="テキスト ボックス 8">
            <a:extLst>
              <a:ext uri="{FF2B5EF4-FFF2-40B4-BE49-F238E27FC236}">
                <a16:creationId xmlns:a16="http://schemas.microsoft.com/office/drawing/2014/main" id="{CFACAF45-C127-4FC3-ADFF-14E42162728F}"/>
              </a:ext>
            </a:extLst>
          </p:cNvPr>
          <p:cNvSpPr txBox="1"/>
          <p:nvPr/>
        </p:nvSpPr>
        <p:spPr>
          <a:xfrm>
            <a:off x="1911356" y="3230303"/>
            <a:ext cx="3198710"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デジタル技術は手段であり、導入自体が目的ではない </a:t>
            </a:r>
          </a:p>
        </p:txBody>
      </p:sp>
      <p:pic>
        <p:nvPicPr>
          <p:cNvPr id="11" name="図 10">
            <a:extLst>
              <a:ext uri="{FF2B5EF4-FFF2-40B4-BE49-F238E27FC236}">
                <a16:creationId xmlns:a16="http://schemas.microsoft.com/office/drawing/2014/main" id="{CC66E38D-9066-D247-CD0D-A589035D95A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223606" y="3485620"/>
            <a:ext cx="538560" cy="538560"/>
          </a:xfrm>
          <a:prstGeom prst="rect">
            <a:avLst/>
          </a:prstGeom>
        </p:spPr>
      </p:pic>
      <p:pic>
        <p:nvPicPr>
          <p:cNvPr id="12" name="図 11">
            <a:extLst>
              <a:ext uri="{FF2B5EF4-FFF2-40B4-BE49-F238E27FC236}">
                <a16:creationId xmlns:a16="http://schemas.microsoft.com/office/drawing/2014/main" id="{3A5727AD-92CA-6B9E-4B08-DA7D072C3F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901831" y="3470931"/>
            <a:ext cx="593337" cy="593337"/>
          </a:xfrm>
          <a:prstGeom prst="rect">
            <a:avLst/>
          </a:prstGeom>
        </p:spPr>
      </p:pic>
      <p:sp>
        <p:nvSpPr>
          <p:cNvPr id="13" name="テキスト ボックス 12">
            <a:extLst>
              <a:ext uri="{FF2B5EF4-FFF2-40B4-BE49-F238E27FC236}">
                <a16:creationId xmlns:a16="http://schemas.microsoft.com/office/drawing/2014/main" id="{A23CD5EB-0FE5-C628-6DBF-6805FB86E899}"/>
              </a:ext>
            </a:extLst>
          </p:cNvPr>
          <p:cNvSpPr txBox="1"/>
          <p:nvPr/>
        </p:nvSpPr>
        <p:spPr>
          <a:xfrm>
            <a:off x="1380401" y="4064268"/>
            <a:ext cx="1403368" cy="5078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AI</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IoT</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など最新のデジタル技術を用いて、何かできないかな？</a:t>
            </a:r>
          </a:p>
        </p:txBody>
      </p:sp>
      <p:sp>
        <p:nvSpPr>
          <p:cNvPr id="14" name="テキスト ボックス 13">
            <a:extLst>
              <a:ext uri="{FF2B5EF4-FFF2-40B4-BE49-F238E27FC236}">
                <a16:creationId xmlns:a16="http://schemas.microsoft.com/office/drawing/2014/main" id="{2575E8CB-D454-76CB-0127-408713D1A668}"/>
              </a:ext>
            </a:extLst>
          </p:cNvPr>
          <p:cNvSpPr txBox="1"/>
          <p:nvPr/>
        </p:nvSpPr>
        <p:spPr>
          <a:xfrm>
            <a:off x="3609976" y="4080946"/>
            <a:ext cx="1663693" cy="58757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自社の課題を解決するためには、このデジタル技術を活用する必要があるな</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5" name="乗算記号 14">
            <a:extLst>
              <a:ext uri="{FF2B5EF4-FFF2-40B4-BE49-F238E27FC236}">
                <a16:creationId xmlns:a16="http://schemas.microsoft.com/office/drawing/2014/main" id="{A355CF2B-6EF9-6232-D595-65B1307EA028}"/>
              </a:ext>
            </a:extLst>
          </p:cNvPr>
          <p:cNvSpPr/>
          <p:nvPr/>
        </p:nvSpPr>
        <p:spPr>
          <a:xfrm>
            <a:off x="2521251" y="3741716"/>
            <a:ext cx="436036" cy="436036"/>
          </a:xfrm>
          <a:prstGeom prst="mathMultiply">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6" name="円: 塗りつぶしなし 15">
            <a:extLst>
              <a:ext uri="{FF2B5EF4-FFF2-40B4-BE49-F238E27FC236}">
                <a16:creationId xmlns:a16="http://schemas.microsoft.com/office/drawing/2014/main" id="{49DB2AF4-4576-0EFF-4267-CECD9195F951}"/>
              </a:ext>
            </a:extLst>
          </p:cNvPr>
          <p:cNvSpPr/>
          <p:nvPr/>
        </p:nvSpPr>
        <p:spPr>
          <a:xfrm>
            <a:off x="4889955" y="3757741"/>
            <a:ext cx="327600" cy="327786"/>
          </a:xfrm>
          <a:prstGeom prst="donu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楕円 2">
            <a:extLst>
              <a:ext uri="{FF2B5EF4-FFF2-40B4-BE49-F238E27FC236}">
                <a16:creationId xmlns:a16="http://schemas.microsoft.com/office/drawing/2014/main" id="{D75276E6-C0EE-2A48-1884-1C3702223FA6}"/>
              </a:ext>
            </a:extLst>
          </p:cNvPr>
          <p:cNvSpPr/>
          <p:nvPr/>
        </p:nvSpPr>
        <p:spPr>
          <a:xfrm>
            <a:off x="5863921" y="4751157"/>
            <a:ext cx="742555" cy="710189"/>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8" name="図 17">
            <a:extLst>
              <a:ext uri="{FF2B5EF4-FFF2-40B4-BE49-F238E27FC236}">
                <a16:creationId xmlns:a16="http://schemas.microsoft.com/office/drawing/2014/main" id="{B41B651C-3599-250A-88A3-D1D9918909E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052310" y="4897963"/>
            <a:ext cx="416575" cy="416575"/>
          </a:xfrm>
          <a:prstGeom prst="rect">
            <a:avLst/>
          </a:prstGeom>
        </p:spPr>
      </p:pic>
      <p:sp>
        <p:nvSpPr>
          <p:cNvPr id="4" name="楕円 3">
            <a:extLst>
              <a:ext uri="{FF2B5EF4-FFF2-40B4-BE49-F238E27FC236}">
                <a16:creationId xmlns:a16="http://schemas.microsoft.com/office/drawing/2014/main" id="{490261B2-4E47-B70A-A381-83FACD565A80}"/>
              </a:ext>
            </a:extLst>
          </p:cNvPr>
          <p:cNvSpPr/>
          <p:nvPr/>
        </p:nvSpPr>
        <p:spPr>
          <a:xfrm>
            <a:off x="5863572" y="6036270"/>
            <a:ext cx="742555" cy="710189"/>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9" name="図 18">
            <a:extLst>
              <a:ext uri="{FF2B5EF4-FFF2-40B4-BE49-F238E27FC236}">
                <a16:creationId xmlns:a16="http://schemas.microsoft.com/office/drawing/2014/main" id="{528C8946-FD61-DBCB-E78B-48308064233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039609" y="6183076"/>
            <a:ext cx="416575" cy="416575"/>
          </a:xfrm>
          <a:prstGeom prst="rect">
            <a:avLst/>
          </a:prstGeom>
        </p:spPr>
      </p:pic>
      <p:sp>
        <p:nvSpPr>
          <p:cNvPr id="6" name="楕円 5">
            <a:extLst>
              <a:ext uri="{FF2B5EF4-FFF2-40B4-BE49-F238E27FC236}">
                <a16:creationId xmlns:a16="http://schemas.microsoft.com/office/drawing/2014/main" id="{B384700E-D5FD-DADE-02CB-0BC89B95E2FC}"/>
              </a:ext>
            </a:extLst>
          </p:cNvPr>
          <p:cNvSpPr/>
          <p:nvPr/>
        </p:nvSpPr>
        <p:spPr>
          <a:xfrm>
            <a:off x="5863572" y="7369009"/>
            <a:ext cx="742555" cy="710189"/>
          </a:xfrm>
          <a:prstGeom prst="ellipse">
            <a:avLst/>
          </a:prstGeom>
          <a:ln>
            <a:solidFill>
              <a:srgbClr val="226BAB"/>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7" name="図 16">
            <a:extLst>
              <a:ext uri="{FF2B5EF4-FFF2-40B4-BE49-F238E27FC236}">
                <a16:creationId xmlns:a16="http://schemas.microsoft.com/office/drawing/2014/main" id="{03BD7990-E954-0885-E89B-9164D0B7161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058434" y="7556679"/>
            <a:ext cx="404323" cy="404323"/>
          </a:xfrm>
          <a:prstGeom prst="rect">
            <a:avLst/>
          </a:prstGeom>
        </p:spPr>
      </p:pic>
      <p:sp>
        <p:nvSpPr>
          <p:cNvPr id="20" name="テキスト ボックス 19">
            <a:extLst>
              <a:ext uri="{FF2B5EF4-FFF2-40B4-BE49-F238E27FC236}">
                <a16:creationId xmlns:a16="http://schemas.microsoft.com/office/drawing/2014/main" id="{D30A56BE-A5D6-B80C-DED8-5B4E9FE3CC16}"/>
              </a:ext>
            </a:extLst>
          </p:cNvPr>
          <p:cNvSpPr txBox="1"/>
          <p:nvPr/>
        </p:nvSpPr>
        <p:spPr>
          <a:xfrm>
            <a:off x="622800" y="2053999"/>
            <a:ext cx="5612400" cy="1223412"/>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Söhne"/>
                <a:ea typeface="メイリオ"/>
                <a:cs typeface="+mn-cs"/>
              </a:rPr>
              <a:t>　デジタルトランスフォーメーションを推進していく際、ただ単にデジタル技術を導入すれば良いというわけではありません。自社の実現したいこと（将来のビジョン）から、実現に必要な課題を明確にし、その課題を解決するためにデジタル技術の活用が求められます。現在は、</a:t>
            </a:r>
            <a:r>
              <a:rPr kumimoji="0" lang="en-US" altLang="ja-JP" sz="1050" b="0" i="0" u="none" strike="noStrike" kern="1200" cap="none" spc="0" normalizeH="0" baseline="0" noProof="0">
                <a:ln>
                  <a:noFill/>
                </a:ln>
                <a:solidFill>
                  <a:prstClr val="black"/>
                </a:solidFill>
                <a:effectLst/>
                <a:uLnTx/>
                <a:uFillTx/>
                <a:latin typeface="Söhne"/>
                <a:ea typeface="メイリオ"/>
                <a:cs typeface="+mn-cs"/>
              </a:rPr>
              <a:t>AI</a:t>
            </a:r>
            <a:r>
              <a:rPr kumimoji="0" lang="ja-JP" altLang="en-US" sz="1050" b="0" i="0" u="none" strike="noStrike" kern="1200" cap="none" spc="0" normalizeH="0" baseline="0" noProof="0">
                <a:ln>
                  <a:noFill/>
                </a:ln>
                <a:solidFill>
                  <a:prstClr val="black"/>
                </a:solidFill>
                <a:effectLst/>
                <a:uLnTx/>
                <a:uFillTx/>
                <a:latin typeface="Söhne"/>
                <a:ea typeface="メイリオ"/>
                <a:cs typeface="+mn-cs"/>
              </a:rPr>
              <a:t>、</a:t>
            </a:r>
            <a:r>
              <a:rPr kumimoji="0" lang="en-US" altLang="ja-JP" sz="1050" b="0" i="0" u="none" strike="noStrike" kern="1200" cap="none" spc="0" normalizeH="0" baseline="0" noProof="0">
                <a:ln>
                  <a:noFill/>
                </a:ln>
                <a:solidFill>
                  <a:prstClr val="black"/>
                </a:solidFill>
                <a:effectLst/>
                <a:uLnTx/>
                <a:uFillTx/>
                <a:latin typeface="Söhne"/>
                <a:ea typeface="メイリオ"/>
                <a:cs typeface="+mn-cs"/>
              </a:rPr>
              <a:t>IoT</a:t>
            </a:r>
            <a:r>
              <a:rPr kumimoji="0" lang="ja-JP" altLang="en-US" sz="1050" b="0" i="0" u="none" strike="noStrike" kern="1200" cap="none" spc="0" normalizeH="0" baseline="0" noProof="0">
                <a:ln>
                  <a:noFill/>
                </a:ln>
                <a:solidFill>
                  <a:prstClr val="black"/>
                </a:solidFill>
                <a:effectLst/>
                <a:uLnTx/>
                <a:uFillTx/>
                <a:latin typeface="Söhne"/>
                <a:ea typeface="メイリオ"/>
                <a:cs typeface="+mn-cs"/>
              </a:rPr>
              <a:t>など新しいデジタル技術が多くあります。</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Söhne"/>
                <a:ea typeface="メイリオ"/>
                <a:cs typeface="+mn-cs"/>
              </a:rPr>
              <a:t>　以下では、主なデジタル技術を紹介します。次に、デジタル技術を活用して自社の課題を解決してもらうための参考情報として、既にデジタルトランスフォーメーションを実践している企業の事例を紹介します。</a:t>
            </a:r>
          </a:p>
        </p:txBody>
      </p:sp>
      <p:sp>
        <p:nvSpPr>
          <p:cNvPr id="8" name="テキスト プレースホルダー 2">
            <a:extLst>
              <a:ext uri="{FF2B5EF4-FFF2-40B4-BE49-F238E27FC236}">
                <a16:creationId xmlns:a16="http://schemas.microsoft.com/office/drawing/2014/main" id="{2F69908D-6C50-34A8-6725-BB7BD0F9259B}"/>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4</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企業経営で重要となる</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IT</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投資と投資としてのサイバーセキュリティ対策</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4-2.</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守りの</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投資と攻めの</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投資</a:t>
            </a:r>
          </a:p>
        </p:txBody>
      </p:sp>
      <p:sp>
        <p:nvSpPr>
          <p:cNvPr id="10" name="スライド番号プレースホルダー 1">
            <a:extLst>
              <a:ext uri="{FF2B5EF4-FFF2-40B4-BE49-F238E27FC236}">
                <a16:creationId xmlns:a16="http://schemas.microsoft.com/office/drawing/2014/main" id="{FC75B36C-1125-C673-A22A-687F81470997}"/>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10508133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4534729" cy="381000"/>
          </a:xfrm>
        </p:spPr>
        <p:txBody>
          <a:bodyPr/>
          <a:lstStyle/>
          <a:p>
            <a:r>
              <a:rPr kumimoji="1" lang="en-US" altLang="ja-JP"/>
              <a:t>4-2-5. </a:t>
            </a:r>
            <a:r>
              <a:rPr kumimoji="1" lang="ja-JP" altLang="en-US"/>
              <a:t>次世代技術を活用したビジネス展開</a:t>
            </a:r>
            <a:endParaRPr kumimoji="1" lang="ja-JP" altLang="en-US" sz="1000"/>
          </a:p>
        </p:txBody>
      </p:sp>
      <p:graphicFrame>
        <p:nvGraphicFramePr>
          <p:cNvPr id="21" name="表 20">
            <a:extLst>
              <a:ext uri="{FF2B5EF4-FFF2-40B4-BE49-F238E27FC236}">
                <a16:creationId xmlns:a16="http://schemas.microsoft.com/office/drawing/2014/main" id="{2CDAB720-D4D6-EF0A-1DB1-41982EBA6CCB}"/>
              </a:ext>
            </a:extLst>
          </p:cNvPr>
          <p:cNvGraphicFramePr>
            <a:graphicFrameLocks noGrp="1"/>
          </p:cNvGraphicFramePr>
          <p:nvPr>
            <p:extLst>
              <p:ext uri="{D42A27DB-BD31-4B8C-83A1-F6EECF244321}">
                <p14:modId xmlns:p14="http://schemas.microsoft.com/office/powerpoint/2010/main" val="2827385246"/>
              </p:ext>
            </p:extLst>
          </p:nvPr>
        </p:nvGraphicFramePr>
        <p:xfrm>
          <a:off x="622800" y="2723185"/>
          <a:ext cx="5612400" cy="2401801"/>
        </p:xfrm>
        <a:graphic>
          <a:graphicData uri="http://schemas.openxmlformats.org/drawingml/2006/table">
            <a:tbl>
              <a:tblPr firstRow="1" bandRow="1">
                <a:tableStyleId>{7DF18680-E054-41AD-8BC1-D1AEF772440D}</a:tableStyleId>
              </a:tblPr>
              <a:tblGrid>
                <a:gridCol w="804156">
                  <a:extLst>
                    <a:ext uri="{9D8B030D-6E8A-4147-A177-3AD203B41FA5}">
                      <a16:colId xmlns:a16="http://schemas.microsoft.com/office/drawing/2014/main" val="249520782"/>
                    </a:ext>
                  </a:extLst>
                </a:gridCol>
                <a:gridCol w="4808244">
                  <a:extLst>
                    <a:ext uri="{9D8B030D-6E8A-4147-A177-3AD203B41FA5}">
                      <a16:colId xmlns:a16="http://schemas.microsoft.com/office/drawing/2014/main" val="3321277119"/>
                    </a:ext>
                  </a:extLst>
                </a:gridCol>
              </a:tblGrid>
              <a:tr h="324815">
                <a:tc gridSpan="2">
                  <a:txBody>
                    <a:bodyPr/>
                    <a:lstStyle/>
                    <a:p>
                      <a:pPr algn="l"/>
                      <a:r>
                        <a:rPr kumimoji="1" lang="ja-JP" altLang="en-US" sz="1400" b="1" dirty="0">
                          <a:solidFill>
                            <a:schemeClr val="accent1">
                              <a:lumMod val="75000"/>
                            </a:schemeClr>
                          </a:solidFill>
                        </a:rPr>
                        <a:t>事例</a:t>
                      </a:r>
                      <a:r>
                        <a:rPr kumimoji="1" lang="en-US" altLang="ja-JP" sz="1400" b="1" dirty="0">
                          <a:solidFill>
                            <a:schemeClr val="accent1">
                              <a:lumMod val="75000"/>
                            </a:schemeClr>
                          </a:solidFill>
                        </a:rPr>
                        <a:t>1</a:t>
                      </a:r>
                      <a:r>
                        <a:rPr kumimoji="1" lang="ja-JP" altLang="en-US" sz="1400" b="1" dirty="0">
                          <a:solidFill>
                            <a:schemeClr val="accent1">
                              <a:lumMod val="75000"/>
                            </a:schemeClr>
                          </a:solidFill>
                        </a:rPr>
                        <a:t>：ユニット型制御基板製造企業（愛媛県・製造業）</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79449798"/>
                  </a:ext>
                </a:extLst>
              </a:tr>
              <a:tr h="545366">
                <a:tc>
                  <a:txBody>
                    <a:bodyPr/>
                    <a:lstStyle/>
                    <a:p>
                      <a:pPr algn="ctr"/>
                      <a:r>
                        <a:rPr kumimoji="1" lang="ja-JP" altLang="en-US" sz="1050" b="1">
                          <a:solidFill>
                            <a:schemeClr val="bg1"/>
                          </a:solidFill>
                        </a:rPr>
                        <a:t>課題</a:t>
                      </a:r>
                      <a:endParaRPr kumimoji="1" lang="en-US" altLang="ja-JP" sz="105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1050" b="0">
                          <a:solidFill>
                            <a:schemeClr val="tx1"/>
                          </a:solidFill>
                          <a:latin typeface="+mn-ea"/>
                          <a:ea typeface="+mn-ea"/>
                        </a:rPr>
                        <a:t>システム開発において、設計時に仕様変更がかなり多く、適切な情報共有ができないため、製造工程のやり直しや製品の品質低下の恐れがあること。</a:t>
                      </a: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62951935"/>
                  </a:ext>
                </a:extLst>
              </a:tr>
              <a:tr h="105156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rPr>
                        <a:t>解決への取組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1050" b="0" dirty="0">
                          <a:solidFill>
                            <a:schemeClr val="tx1"/>
                          </a:solidFill>
                        </a:rPr>
                        <a:t>　社内</a:t>
                      </a:r>
                      <a:r>
                        <a:rPr kumimoji="1" lang="en-US" altLang="ja-JP" sz="1050" b="0" dirty="0">
                          <a:solidFill>
                            <a:schemeClr val="tx1"/>
                          </a:solidFill>
                        </a:rPr>
                        <a:t>SNS</a:t>
                      </a:r>
                      <a:r>
                        <a:rPr kumimoji="1" lang="ja-JP" altLang="en-US" sz="1050" b="0" dirty="0">
                          <a:solidFill>
                            <a:schemeClr val="tx1"/>
                          </a:solidFill>
                        </a:rPr>
                        <a:t>としての機能を備え、情報共有がしやすく、簡単にシステムを構築できるクラウドサービスを導入しました。それにより、システムを短期間で開発することが可能となり、業務の変化に応じて修正を即座に反映できるようになりました。その結果、情報の共有、工程管理の効率化を実現しました。さらに、この一連の経験を同じ地域の製造業者に共有するために、他の企業と協力してワークショップを開催しました。その結果、ある企業から、効率化システムのコンサルティング、開発の依頼を受注することができました。これらの経験を生かし、地域の</a:t>
                      </a:r>
                      <a:r>
                        <a:rPr kumimoji="1" lang="en-US" altLang="ja-JP" sz="1050" b="0" dirty="0">
                          <a:solidFill>
                            <a:schemeClr val="tx1"/>
                          </a:solidFill>
                        </a:rPr>
                        <a:t>DX</a:t>
                      </a:r>
                      <a:r>
                        <a:rPr kumimoji="1" lang="ja-JP" altLang="en-US" sz="1050" b="0" dirty="0">
                          <a:solidFill>
                            <a:schemeClr val="tx1"/>
                          </a:solidFill>
                        </a:rPr>
                        <a:t>推進事業をビジネスとすることを目指しています。</a:t>
                      </a:r>
                      <a:endParaRPr kumimoji="1" lang="en-US" altLang="ja-JP" sz="105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29261375"/>
                  </a:ext>
                </a:extLst>
              </a:tr>
            </a:tbl>
          </a:graphicData>
        </a:graphic>
      </p:graphicFrame>
      <p:sp>
        <p:nvSpPr>
          <p:cNvPr id="22" name="テキスト ボックス 21">
            <a:extLst>
              <a:ext uri="{FF2B5EF4-FFF2-40B4-BE49-F238E27FC236}">
                <a16:creationId xmlns:a16="http://schemas.microsoft.com/office/drawing/2014/main" id="{78CEF825-2A89-A2F4-DB5A-E044CF87EED3}"/>
              </a:ext>
            </a:extLst>
          </p:cNvPr>
          <p:cNvSpPr txBox="1"/>
          <p:nvPr/>
        </p:nvSpPr>
        <p:spPr>
          <a:xfrm>
            <a:off x="622800" y="2044504"/>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実際にデジタル技術を活用して課題解決、競争力の強化を実践していく際の参考として、既に</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を実践している企業が自社の課題に対して、どのようにデジタル技術を活用して解決し、競争力を強化しているのか紹介します。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4" name="表 3">
            <a:extLst>
              <a:ext uri="{FF2B5EF4-FFF2-40B4-BE49-F238E27FC236}">
                <a16:creationId xmlns:a16="http://schemas.microsoft.com/office/drawing/2014/main" id="{28E41107-45B0-D51A-27C0-0E8C0D524014}"/>
              </a:ext>
            </a:extLst>
          </p:cNvPr>
          <p:cNvGraphicFramePr>
            <a:graphicFrameLocks noGrp="1"/>
          </p:cNvGraphicFramePr>
          <p:nvPr>
            <p:extLst>
              <p:ext uri="{D42A27DB-BD31-4B8C-83A1-F6EECF244321}">
                <p14:modId xmlns:p14="http://schemas.microsoft.com/office/powerpoint/2010/main" val="1698240669"/>
              </p:ext>
            </p:extLst>
          </p:nvPr>
        </p:nvGraphicFramePr>
        <p:xfrm>
          <a:off x="622800" y="5493167"/>
          <a:ext cx="5612400" cy="2881861"/>
        </p:xfrm>
        <a:graphic>
          <a:graphicData uri="http://schemas.openxmlformats.org/drawingml/2006/table">
            <a:tbl>
              <a:tblPr firstRow="1" bandRow="1">
                <a:tableStyleId>{7DF18680-E054-41AD-8BC1-D1AEF772440D}</a:tableStyleId>
              </a:tblPr>
              <a:tblGrid>
                <a:gridCol w="804156">
                  <a:extLst>
                    <a:ext uri="{9D8B030D-6E8A-4147-A177-3AD203B41FA5}">
                      <a16:colId xmlns:a16="http://schemas.microsoft.com/office/drawing/2014/main" val="249520782"/>
                    </a:ext>
                  </a:extLst>
                </a:gridCol>
                <a:gridCol w="4808244">
                  <a:extLst>
                    <a:ext uri="{9D8B030D-6E8A-4147-A177-3AD203B41FA5}">
                      <a16:colId xmlns:a16="http://schemas.microsoft.com/office/drawing/2014/main" val="3321277119"/>
                    </a:ext>
                  </a:extLst>
                </a:gridCol>
              </a:tblGrid>
              <a:tr h="324815">
                <a:tc gridSpan="2">
                  <a:txBody>
                    <a:bodyPr/>
                    <a:lstStyle/>
                    <a:p>
                      <a:pPr algn="l"/>
                      <a:r>
                        <a:rPr kumimoji="1" lang="ja-JP" altLang="en-US" sz="1400" b="1">
                          <a:solidFill>
                            <a:schemeClr val="accent1">
                              <a:lumMod val="75000"/>
                            </a:schemeClr>
                          </a:solidFill>
                        </a:rPr>
                        <a:t>事例</a:t>
                      </a:r>
                      <a:r>
                        <a:rPr kumimoji="1" lang="en-US" altLang="ja-JP" sz="1400" b="1">
                          <a:solidFill>
                            <a:schemeClr val="accent1">
                              <a:lumMod val="75000"/>
                            </a:schemeClr>
                          </a:solidFill>
                        </a:rPr>
                        <a:t>2</a:t>
                      </a:r>
                      <a:r>
                        <a:rPr kumimoji="1" lang="ja-JP" altLang="en-US" sz="1400" b="1">
                          <a:solidFill>
                            <a:schemeClr val="accent1">
                              <a:lumMod val="75000"/>
                            </a:schemeClr>
                          </a:solidFill>
                        </a:rPr>
                        <a:t>：マッシュルーム生産販売業（山形県・農業、販売業）</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79449798"/>
                  </a:ext>
                </a:extLst>
              </a:tr>
              <a:tr h="545366">
                <a:tc>
                  <a:txBody>
                    <a:bodyPr/>
                    <a:lstStyle/>
                    <a:p>
                      <a:pPr algn="ctr"/>
                      <a:r>
                        <a:rPr kumimoji="1" lang="ja-JP" altLang="en-US" sz="1050" b="1">
                          <a:solidFill>
                            <a:schemeClr val="bg1"/>
                          </a:solidFill>
                        </a:rPr>
                        <a:t>課題</a:t>
                      </a:r>
                      <a:endParaRPr kumimoji="1" lang="en-US" altLang="ja-JP" sz="1050" b="1">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1050" b="0">
                          <a:solidFill>
                            <a:schemeClr val="tx1"/>
                          </a:solidFill>
                          <a:latin typeface="+mn-ea"/>
                          <a:ea typeface="+mn-ea"/>
                        </a:rPr>
                        <a:t>「つくる力」と「とどける力」を将来にわたってさらに強化するために、管理面の強化を行うこと。</a:t>
                      </a:r>
                      <a:endParaRPr kumimoji="1" lang="en-US" altLang="ja-JP" sz="1050" b="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62951935"/>
                  </a:ext>
                </a:extLst>
              </a:tr>
              <a:tr h="105156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rPr>
                        <a:t>解決への取組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r>
                        <a:rPr kumimoji="1" lang="ja-JP" altLang="en-US" sz="1050" b="0" dirty="0">
                          <a:solidFill>
                            <a:schemeClr val="tx1"/>
                          </a:solidFill>
                        </a:rPr>
                        <a:t>　作業の安全性や生産性の向上、栽培作業の平準化を目的に栽培ハウスの温湿度や</a:t>
                      </a:r>
                      <a:r>
                        <a:rPr kumimoji="1" lang="en-US" altLang="ja-JP" sz="1050" b="0" dirty="0">
                          <a:solidFill>
                            <a:schemeClr val="tx1"/>
                          </a:solidFill>
                        </a:rPr>
                        <a:t>Co2</a:t>
                      </a:r>
                      <a:r>
                        <a:rPr kumimoji="1" lang="ja-JP" altLang="en-US" sz="1050" b="0" dirty="0">
                          <a:solidFill>
                            <a:schemeClr val="tx1"/>
                          </a:solidFill>
                        </a:rPr>
                        <a:t>などの栽培環境の点検作業を</a:t>
                      </a:r>
                      <a:r>
                        <a:rPr kumimoji="1" lang="en-US" altLang="ja-JP" sz="1050" b="0" dirty="0">
                          <a:solidFill>
                            <a:schemeClr val="tx1"/>
                          </a:solidFill>
                        </a:rPr>
                        <a:t>IoT</a:t>
                      </a:r>
                      <a:r>
                        <a:rPr kumimoji="1" lang="ja-JP" altLang="en-US" sz="1050" b="0" dirty="0">
                          <a:solidFill>
                            <a:schemeClr val="tx1"/>
                          </a:solidFill>
                        </a:rPr>
                        <a:t>を用いて自動化することにしました。</a:t>
                      </a:r>
                      <a:r>
                        <a:rPr kumimoji="1" lang="en-US" altLang="ja-JP" sz="1050" b="0" dirty="0">
                          <a:solidFill>
                            <a:schemeClr val="tx1"/>
                          </a:solidFill>
                        </a:rPr>
                        <a:t>IoT</a:t>
                      </a:r>
                      <a:r>
                        <a:rPr kumimoji="1" lang="ja-JP" altLang="en-US" sz="1050" b="0" dirty="0">
                          <a:solidFill>
                            <a:schemeClr val="tx1"/>
                          </a:solidFill>
                        </a:rPr>
                        <a:t>導入にあたり、電子機械に詳しい人材を確保し、機器の設置や保守、従業員への</a:t>
                      </a:r>
                      <a:r>
                        <a:rPr kumimoji="1" lang="en-US" altLang="ja-JP" sz="1050" b="0" dirty="0">
                          <a:solidFill>
                            <a:schemeClr val="tx1"/>
                          </a:solidFill>
                        </a:rPr>
                        <a:t>IoT</a:t>
                      </a:r>
                      <a:r>
                        <a:rPr kumimoji="1" lang="ja-JP" altLang="en-US" sz="1050" b="0" dirty="0">
                          <a:solidFill>
                            <a:schemeClr val="tx1"/>
                          </a:solidFill>
                        </a:rPr>
                        <a:t>に関する知識の向上や理解を深める指導を行いました。また、システムの使い方を担当者に熟知してもらうために、</a:t>
                      </a:r>
                      <a:r>
                        <a:rPr kumimoji="1" lang="en-US" altLang="ja-JP" sz="1050" b="0" dirty="0">
                          <a:solidFill>
                            <a:schemeClr val="tx1"/>
                          </a:solidFill>
                        </a:rPr>
                        <a:t>IoT</a:t>
                      </a:r>
                      <a:r>
                        <a:rPr kumimoji="1" lang="ja-JP" altLang="en-US" sz="1050" b="0" dirty="0">
                          <a:solidFill>
                            <a:schemeClr val="tx1"/>
                          </a:solidFill>
                        </a:rPr>
                        <a:t>機器を設置するだけでなく、どのように活用するかの検証やマニュアルづくりを、実際に現場で作業する人員と一体となって進めました。結果、栽培ハウスの点検システムの自動化により、リアルタイムで栽培ハウスのデータを把握でき、勘と経験に頼らない栽培作業の平準化が可能になりました。また、測定で得られたデータを</a:t>
                      </a:r>
                      <a:r>
                        <a:rPr kumimoji="1" lang="en-US" altLang="ja-JP" sz="1050" b="0" dirty="0">
                          <a:solidFill>
                            <a:schemeClr val="tx1"/>
                          </a:solidFill>
                        </a:rPr>
                        <a:t>AI</a:t>
                      </a:r>
                      <a:r>
                        <a:rPr kumimoji="1" lang="ja-JP" altLang="en-US" sz="1050" b="0" dirty="0">
                          <a:solidFill>
                            <a:schemeClr val="tx1"/>
                          </a:solidFill>
                        </a:rPr>
                        <a:t>を用いて分析することで、最適な栽培条件を絞り込み、マッシュルームの品質向上、栽培作業の平準化、生産量の増大が期待できるようになりました。</a:t>
                      </a:r>
                      <a:endParaRPr kumimoji="1" lang="en-US" altLang="ja-JP" sz="105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29261375"/>
                  </a:ext>
                </a:extLst>
              </a:tr>
            </a:tbl>
          </a:graphicData>
        </a:graphic>
      </p:graphicFrame>
      <p:sp>
        <p:nvSpPr>
          <p:cNvPr id="8" name="テキスト ボックス 7">
            <a:extLst>
              <a:ext uri="{FF2B5EF4-FFF2-40B4-BE49-F238E27FC236}">
                <a16:creationId xmlns:a16="http://schemas.microsoft.com/office/drawing/2014/main" id="{D9D8C1E2-14DC-7091-7D4D-CE80AE598F6B}"/>
              </a:ext>
            </a:extLst>
          </p:cNvPr>
          <p:cNvSpPr txBox="1"/>
          <p:nvPr/>
        </p:nvSpPr>
        <p:spPr>
          <a:xfrm>
            <a:off x="1952968" y="8375028"/>
            <a:ext cx="2952061" cy="18466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（出典）経済産業省</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DX Selection 2023</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p>
        </p:txBody>
      </p:sp>
      <p:sp>
        <p:nvSpPr>
          <p:cNvPr id="11" name="テキスト ボックス 10">
            <a:extLst>
              <a:ext uri="{FF2B5EF4-FFF2-40B4-BE49-F238E27FC236}">
                <a16:creationId xmlns:a16="http://schemas.microsoft.com/office/drawing/2014/main" id="{559525F1-45E8-CCED-3079-882BF4EA39CB}"/>
              </a:ext>
            </a:extLst>
          </p:cNvPr>
          <p:cNvSpPr txBox="1"/>
          <p:nvPr/>
        </p:nvSpPr>
        <p:spPr>
          <a:xfrm>
            <a:off x="1952969" y="5124986"/>
            <a:ext cx="2952061" cy="18466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（出典）経済産業省</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DX Selection 2022</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p>
        </p:txBody>
      </p:sp>
      <p:sp>
        <p:nvSpPr>
          <p:cNvPr id="3" name="テキスト プレースホルダー 2">
            <a:extLst>
              <a:ext uri="{FF2B5EF4-FFF2-40B4-BE49-F238E27FC236}">
                <a16:creationId xmlns:a16="http://schemas.microsoft.com/office/drawing/2014/main" id="{6F9E8750-7A47-3A7D-D2F7-B91EB1A8D6D4}"/>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4</a:t>
            </a:r>
            <a:r>
              <a:rPr kumimoji="1" lang="ja-JP" altLang="en-US" sz="110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企業経営で重要となる</a:t>
            </a:r>
            <a:r>
              <a:rPr kumimoji="1" lang="en-US" altLang="ja-JP" sz="110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IT</a:t>
            </a:r>
            <a:r>
              <a:rPr kumimoji="1" lang="ja-JP" altLang="en-US" sz="110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投資と投資としてのサイバーセキュリティ対策</a:t>
            </a:r>
            <a:br>
              <a:rPr kumimoji="1" lang="en-US" altLang="ja-JP" sz="110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i="0" u="none" strike="noStrike" kern="1200" cap="none" spc="0" normalizeH="0" baseline="0" noProof="0">
                <a:ln>
                  <a:noFill/>
                </a:ln>
                <a:solidFill>
                  <a:prstClr val="black"/>
                </a:solidFill>
                <a:effectLst/>
                <a:uLnTx/>
                <a:uFillTx/>
                <a:latin typeface="メイリオ"/>
                <a:ea typeface="メイリオ"/>
                <a:cs typeface="+mn-cs"/>
              </a:rPr>
              <a:t>4-2.</a:t>
            </a:r>
            <a:r>
              <a:rPr kumimoji="1" lang="ja-JP" altLang="en-US" sz="1100" i="0" u="none" strike="noStrike" kern="1200" cap="none" spc="0" normalizeH="0" baseline="0" noProof="0">
                <a:ln>
                  <a:noFill/>
                </a:ln>
                <a:solidFill>
                  <a:prstClr val="black"/>
                </a:solidFill>
                <a:effectLst/>
                <a:uLnTx/>
                <a:uFillTx/>
                <a:latin typeface="メイリオ"/>
                <a:ea typeface="メイリオ"/>
                <a:cs typeface="+mn-cs"/>
              </a:rPr>
              <a:t> 守りの</a:t>
            </a:r>
            <a:r>
              <a:rPr kumimoji="1" lang="en-US" altLang="ja-JP" sz="1100"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100" i="0" u="none" strike="noStrike" kern="1200" cap="none" spc="0" normalizeH="0" baseline="0" noProof="0">
                <a:ln>
                  <a:noFill/>
                </a:ln>
                <a:solidFill>
                  <a:prstClr val="black"/>
                </a:solidFill>
                <a:effectLst/>
                <a:uLnTx/>
                <a:uFillTx/>
                <a:latin typeface="メイリオ"/>
                <a:ea typeface="メイリオ"/>
                <a:cs typeface="+mn-cs"/>
              </a:rPr>
              <a:t>投資と攻めの</a:t>
            </a:r>
            <a:r>
              <a:rPr kumimoji="1" lang="en-US" altLang="ja-JP" sz="1100"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100" i="0" u="none" strike="noStrike" kern="1200" cap="none" spc="0" normalizeH="0" baseline="0" noProof="0">
                <a:ln>
                  <a:noFill/>
                </a:ln>
                <a:solidFill>
                  <a:prstClr val="black"/>
                </a:solidFill>
                <a:effectLst/>
                <a:uLnTx/>
                <a:uFillTx/>
                <a:latin typeface="メイリオ"/>
                <a:ea typeface="メイリオ"/>
                <a:cs typeface="+mn-cs"/>
              </a:rPr>
              <a:t>投資</a:t>
            </a:r>
          </a:p>
        </p:txBody>
      </p:sp>
      <p:sp>
        <p:nvSpPr>
          <p:cNvPr id="6" name="スライド番号プレースホルダー 1">
            <a:extLst>
              <a:ext uri="{FF2B5EF4-FFF2-40B4-BE49-F238E27FC236}">
                <a16:creationId xmlns:a16="http://schemas.microsoft.com/office/drawing/2014/main" id="{8CC9DD38-D359-4CF1-3B61-51C267163761}"/>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181184294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2" name="表 22">
            <a:extLst>
              <a:ext uri="{FF2B5EF4-FFF2-40B4-BE49-F238E27FC236}">
                <a16:creationId xmlns:a16="http://schemas.microsoft.com/office/drawing/2014/main" id="{0781300F-B732-2532-0306-7BDF2E2D6CEA}"/>
              </a:ext>
            </a:extLst>
          </p:cNvPr>
          <p:cNvGraphicFramePr>
            <a:graphicFrameLocks noGrp="1"/>
          </p:cNvGraphicFramePr>
          <p:nvPr/>
        </p:nvGraphicFramePr>
        <p:xfrm>
          <a:off x="622800" y="7439040"/>
          <a:ext cx="5562100" cy="2178035"/>
        </p:xfrm>
        <a:graphic>
          <a:graphicData uri="http://schemas.openxmlformats.org/drawingml/2006/table">
            <a:tbl>
              <a:tblPr firstRow="1" bandRow="1">
                <a:tableStyleId>{2D5ABB26-0587-4C30-8999-92F81FD0307C}</a:tableStyleId>
              </a:tblPr>
              <a:tblGrid>
                <a:gridCol w="1870800">
                  <a:extLst>
                    <a:ext uri="{9D8B030D-6E8A-4147-A177-3AD203B41FA5}">
                      <a16:colId xmlns:a16="http://schemas.microsoft.com/office/drawing/2014/main" val="42704152"/>
                    </a:ext>
                  </a:extLst>
                </a:gridCol>
                <a:gridCol w="1870800">
                  <a:extLst>
                    <a:ext uri="{9D8B030D-6E8A-4147-A177-3AD203B41FA5}">
                      <a16:colId xmlns:a16="http://schemas.microsoft.com/office/drawing/2014/main" val="2697529089"/>
                    </a:ext>
                  </a:extLst>
                </a:gridCol>
                <a:gridCol w="1820500">
                  <a:extLst>
                    <a:ext uri="{9D8B030D-6E8A-4147-A177-3AD203B41FA5}">
                      <a16:colId xmlns:a16="http://schemas.microsoft.com/office/drawing/2014/main" val="1689773742"/>
                    </a:ext>
                  </a:extLst>
                </a:gridCol>
              </a:tblGrid>
              <a:tr h="88140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u="none" strike="noStrike" kern="1200" cap="none" spc="0" normalizeH="0" baseline="0" noProof="0">
                          <a:ln>
                            <a:noFill/>
                          </a:ln>
                          <a:solidFill>
                            <a:prstClr val="black"/>
                          </a:solidFill>
                          <a:effectLst/>
                          <a:uLnTx/>
                          <a:uFillTx/>
                        </a:rPr>
                        <a:t>文章生成</a:t>
                      </a:r>
                      <a:endParaRPr kumimoji="1" lang="en-US" altLang="ja-JP" sz="9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a:solidFill>
                            <a:prstClr val="black"/>
                          </a:solidFill>
                        </a:rPr>
                        <a:t>レポート作成</a:t>
                      </a:r>
                      <a:endParaRPr kumimoji="1" lang="en-US" altLang="ja-JP" sz="9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a:solidFill>
                            <a:schemeClr val="tx1"/>
                          </a:solidFill>
                        </a:rPr>
                        <a:t>製品開発と設計</a:t>
                      </a:r>
                      <a:endParaRPr kumimoji="1" lang="ja-JP" altLang="en-US" sz="900" b="1">
                        <a:solidFill>
                          <a:schemeClr val="tx1"/>
                        </a:solidFill>
                        <a:latin typeface="+mn-ea"/>
                        <a:ea typeface="+mn-ea"/>
                      </a:endParaRPr>
                    </a:p>
                  </a:txBody>
                  <a:tcPr/>
                </a:tc>
                <a:extLst>
                  <a:ext uri="{0D108BD9-81ED-4DB2-BD59-A6C34878D82A}">
                    <a16:rowId xmlns:a16="http://schemas.microsoft.com/office/drawing/2014/main" val="208355646"/>
                  </a:ext>
                </a:extLst>
              </a:tr>
              <a:tr h="12966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900" b="0">
                          <a:solidFill>
                            <a:schemeClr val="tx1"/>
                          </a:solidFill>
                          <a:effectLst/>
                        </a:rPr>
                        <a:t>商品やサービスの広告文を作成する際に、商品の特徴やターゲット顧客の特性などを入力するだけで、瞬時に文章を生成することができます。</a:t>
                      </a:r>
                    </a:p>
                    <a:p>
                      <a:endParaRPr kumimoji="1" lang="ja-JP" altLang="en-US" sz="900"/>
                    </a:p>
                  </a:txBody>
                  <a:tcPr/>
                </a:tc>
                <a:tc>
                  <a:txBody>
                    <a:bodyPr/>
                    <a:lstStyle/>
                    <a:p>
                      <a:r>
                        <a:rPr kumimoji="1" lang="ja-JP" altLang="en-US" sz="900">
                          <a:solidFill>
                            <a:schemeClr val="tx1"/>
                          </a:solidFill>
                        </a:rPr>
                        <a:t>大量のデータを分析し、要約やレポートを自動的に生成することができます。これにより、データの処理時間を短縮し、意思決定に役立つ情報を迅速に提供することができます。</a:t>
                      </a:r>
                    </a:p>
                    <a:p>
                      <a:endParaRPr kumimoji="1" lang="ja-JP" altLang="en-US" sz="900"/>
                    </a:p>
                  </a:txBody>
                  <a:tcPr/>
                </a:tc>
                <a:tc>
                  <a:txBody>
                    <a:bodyPr/>
                    <a:lstStyle/>
                    <a:p>
                      <a:r>
                        <a:rPr kumimoji="1" lang="ja-JP" altLang="en-US" sz="900">
                          <a:solidFill>
                            <a:schemeClr val="tx1"/>
                          </a:solidFill>
                        </a:rPr>
                        <a:t>顧客ニーズや市場のトレンド、予算、顧客の意見などの情報を分析させることにより、新製品やサービスのアイデアを効率的に提案することが期待されています。</a:t>
                      </a:r>
                    </a:p>
                    <a:p>
                      <a:endParaRPr kumimoji="1" lang="ja-JP" altLang="en-US" sz="900"/>
                    </a:p>
                  </a:txBody>
                  <a:tcPr/>
                </a:tc>
                <a:extLst>
                  <a:ext uri="{0D108BD9-81ED-4DB2-BD59-A6C34878D82A}">
                    <a16:rowId xmlns:a16="http://schemas.microsoft.com/office/drawing/2014/main" val="1256134422"/>
                  </a:ext>
                </a:extLst>
              </a:tr>
            </a:tbl>
          </a:graphicData>
        </a:graphic>
      </p:graphicFrame>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4534729" cy="381000"/>
          </a:xfrm>
        </p:spPr>
        <p:txBody>
          <a:bodyPr/>
          <a:lstStyle/>
          <a:p>
            <a:r>
              <a:rPr kumimoji="1" lang="en-US" altLang="ja-JP"/>
              <a:t>4-2-5. </a:t>
            </a:r>
            <a:r>
              <a:rPr kumimoji="1" lang="ja-JP" altLang="en-US"/>
              <a:t>次世代技術を活用したビジネス展開</a:t>
            </a:r>
            <a:endParaRPr kumimoji="1" lang="ja-JP" altLang="en-US" sz="1000"/>
          </a:p>
        </p:txBody>
      </p:sp>
      <p:graphicFrame>
        <p:nvGraphicFramePr>
          <p:cNvPr id="19" name="表 18">
            <a:extLst>
              <a:ext uri="{FF2B5EF4-FFF2-40B4-BE49-F238E27FC236}">
                <a16:creationId xmlns:a16="http://schemas.microsoft.com/office/drawing/2014/main" id="{431031BC-3D1A-13F4-6F70-0A8BBF2588FF}"/>
              </a:ext>
            </a:extLst>
          </p:cNvPr>
          <p:cNvGraphicFramePr>
            <a:graphicFrameLocks noGrp="1"/>
          </p:cNvGraphicFramePr>
          <p:nvPr>
            <p:extLst>
              <p:ext uri="{D42A27DB-BD31-4B8C-83A1-F6EECF244321}">
                <p14:modId xmlns:p14="http://schemas.microsoft.com/office/powerpoint/2010/main" val="2047464978"/>
              </p:ext>
            </p:extLst>
          </p:nvPr>
        </p:nvGraphicFramePr>
        <p:xfrm>
          <a:off x="622799" y="2041144"/>
          <a:ext cx="5612400" cy="1464391"/>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65843405"/>
                    </a:ext>
                  </a:extLst>
                </a:gridCol>
              </a:tblGrid>
              <a:tr h="0">
                <a:tc>
                  <a:txBody>
                    <a:bodyPr/>
                    <a:lstStyle/>
                    <a:p>
                      <a:r>
                        <a:rPr kumimoji="1" lang="ja-JP" altLang="en-US" sz="1400" b="1">
                          <a:solidFill>
                            <a:schemeClr val="accent1">
                              <a:lumMod val="75000"/>
                            </a:schemeClr>
                          </a:solidFill>
                          <a:latin typeface="+mn-ea"/>
                          <a:ea typeface="+mn-ea"/>
                        </a:rPr>
                        <a:t>チャットボット</a:t>
                      </a: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90030420"/>
                  </a:ext>
                </a:extLst>
              </a:tr>
              <a:tr h="1150447">
                <a:tc>
                  <a:txBody>
                    <a:bodyPr/>
                    <a:lstStyle/>
                    <a:p>
                      <a:r>
                        <a:rPr kumimoji="1" lang="ja-JP" altLang="en-US" sz="1050" b="0" dirty="0">
                          <a:solidFill>
                            <a:schemeClr val="tx1"/>
                          </a:solidFill>
                          <a:latin typeface="+mn-ea"/>
                          <a:ea typeface="+mn-ea"/>
                        </a:rPr>
                        <a:t>　チャットボットとは自動会話プログラムのことです。自動で発信・返答を行うプログラムであるボットは、事前に設定したルール、選択肢などに基づいて、文字形式で利用者とコミュニケーションをとることができます。たとえば、よくある質問などを設定しておくことで、お問い合わせ対応を自動で行うことができます。そしてチャットボットでは対応できない内容のみオペレータに対応させることで、人的費用を削減することができます。</a:t>
                      </a:r>
                      <a:endParaRPr kumimoji="1" lang="en-US" altLang="ja-JP" sz="1050" b="0" dirty="0">
                        <a:solidFill>
                          <a:schemeClr val="tx1"/>
                        </a:solidFill>
                        <a:latin typeface="+mn-ea"/>
                        <a:ea typeface="+mn-ea"/>
                      </a:endParaRP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6153998"/>
                  </a:ext>
                </a:extLst>
              </a:tr>
            </a:tbl>
          </a:graphicData>
        </a:graphic>
      </p:graphicFrame>
      <p:pic>
        <p:nvPicPr>
          <p:cNvPr id="20" name="図 19">
            <a:extLst>
              <a:ext uri="{FF2B5EF4-FFF2-40B4-BE49-F238E27FC236}">
                <a16:creationId xmlns:a16="http://schemas.microsoft.com/office/drawing/2014/main" id="{7DAB1F4A-5C09-DB5A-A63C-DD1916228CB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718022" y="3914799"/>
            <a:ext cx="608040" cy="608040"/>
          </a:xfrm>
          <a:prstGeom prst="rect">
            <a:avLst/>
          </a:prstGeom>
        </p:spPr>
      </p:pic>
      <p:sp>
        <p:nvSpPr>
          <p:cNvPr id="21" name="吹き出し: 角を丸めた四角形 20">
            <a:extLst>
              <a:ext uri="{FF2B5EF4-FFF2-40B4-BE49-F238E27FC236}">
                <a16:creationId xmlns:a16="http://schemas.microsoft.com/office/drawing/2014/main" id="{769BC34B-A358-4C65-C4FF-D7A65085A9EF}"/>
              </a:ext>
            </a:extLst>
          </p:cNvPr>
          <p:cNvSpPr/>
          <p:nvPr/>
        </p:nvSpPr>
        <p:spPr>
          <a:xfrm flipH="1">
            <a:off x="1251790" y="3270864"/>
            <a:ext cx="2811119" cy="419100"/>
          </a:xfrm>
          <a:prstGeom prst="wedgeRoundRectCallout">
            <a:avLst>
              <a:gd name="adj1" fmla="val 56565"/>
              <a:gd name="adj2" fmla="val -2624"/>
              <a:gd name="adj3" fmla="val 16667"/>
            </a:avLst>
          </a:prstGeom>
          <a:ln>
            <a:solidFill>
              <a:srgbClr val="00B0F0"/>
            </a:solidFill>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返品の仕方を教えてください。</a:t>
            </a:r>
          </a:p>
        </p:txBody>
      </p:sp>
      <p:graphicFrame>
        <p:nvGraphicFramePr>
          <p:cNvPr id="22" name="表 9">
            <a:extLst>
              <a:ext uri="{FF2B5EF4-FFF2-40B4-BE49-F238E27FC236}">
                <a16:creationId xmlns:a16="http://schemas.microsoft.com/office/drawing/2014/main" id="{375CB20A-0B04-73F4-7CA6-673F865BC9DE}"/>
              </a:ext>
            </a:extLst>
          </p:cNvPr>
          <p:cNvGraphicFramePr>
            <a:graphicFrameLocks noGrp="1"/>
          </p:cNvGraphicFramePr>
          <p:nvPr/>
        </p:nvGraphicFramePr>
        <p:xfrm>
          <a:off x="619048" y="4460174"/>
          <a:ext cx="5612401" cy="2263140"/>
        </p:xfrm>
        <a:graphic>
          <a:graphicData uri="http://schemas.openxmlformats.org/drawingml/2006/table">
            <a:tbl>
              <a:tblPr firstRow="1" bandRow="1">
                <a:tableStyleId>{5940675A-B579-460E-94D1-54222C63F5DA}</a:tableStyleId>
              </a:tblPr>
              <a:tblGrid>
                <a:gridCol w="5612401">
                  <a:extLst>
                    <a:ext uri="{9D8B030D-6E8A-4147-A177-3AD203B41FA5}">
                      <a16:colId xmlns:a16="http://schemas.microsoft.com/office/drawing/2014/main" val="313575316"/>
                    </a:ext>
                  </a:extLst>
                </a:gridCol>
              </a:tblGrid>
              <a:tr h="21209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bg1"/>
                          </a:solidFill>
                          <a:latin typeface="+mn-ea"/>
                          <a:ea typeface="+mn-ea"/>
                        </a:rPr>
                        <a:t>予想・今後の発展</a:t>
                      </a:r>
                      <a:endParaRPr kumimoji="1" lang="en-US" altLang="ja-JP" sz="1050" b="1">
                        <a:solidFill>
                          <a:schemeClr val="bg1"/>
                        </a:solidFill>
                        <a:latin typeface="+mn-ea"/>
                        <a:ea typeface="+mn-ea"/>
                      </a:endParaRPr>
                    </a:p>
                  </a:txBody>
                  <a:tcPr>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400970747"/>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i="0">
                          <a:solidFill>
                            <a:schemeClr val="tx1"/>
                          </a:solidFill>
                          <a:effectLst/>
                          <a:latin typeface="+mn-ea"/>
                          <a:ea typeface="+mn-ea"/>
                        </a:rPr>
                        <a:t>　近年、</a:t>
                      </a:r>
                      <a:r>
                        <a:rPr lang="en-US" altLang="ja-JP" sz="1050" b="0" i="0">
                          <a:solidFill>
                            <a:schemeClr val="tx1"/>
                          </a:solidFill>
                          <a:effectLst/>
                          <a:latin typeface="+mn-ea"/>
                          <a:ea typeface="+mn-ea"/>
                        </a:rPr>
                        <a:t>AI</a:t>
                      </a:r>
                      <a:r>
                        <a:rPr lang="ja-JP" altLang="en-US" sz="1050" b="0" i="0">
                          <a:solidFill>
                            <a:schemeClr val="tx1"/>
                          </a:solidFill>
                          <a:effectLst/>
                          <a:latin typeface="+mn-ea"/>
                          <a:ea typeface="+mn-ea"/>
                        </a:rPr>
                        <a:t>を搭載したチャットボットが登場しています。これまでのチャットボットとは異なり、蓄積されたデータを学習するため、決められた内容や選択肢に限定されず他の質問にも対応できたり、ユーザからの質問に表現の揺らぎがあった場合でも、一定程度対応できたり、さらには複雑な質問にも回答できるようになっています。</a:t>
                      </a:r>
                      <a:endParaRPr lang="en-US" altLang="ja-JP" sz="1050" b="0" i="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a:solidFill>
                          <a:schemeClr val="tx1"/>
                        </a:solidFill>
                        <a:latin typeface="+mn-ea"/>
                        <a:ea typeface="+mn-ea"/>
                      </a:endParaRPr>
                    </a:p>
                    <a:p>
                      <a:r>
                        <a:rPr kumimoji="1" lang="ja-JP" altLang="en-US" sz="1050" b="1">
                          <a:solidFill>
                            <a:schemeClr val="tx1"/>
                          </a:solidFill>
                          <a:latin typeface="+mn-ea"/>
                          <a:ea typeface="+mn-ea"/>
                        </a:rPr>
                        <a:t>生成</a:t>
                      </a:r>
                      <a:r>
                        <a:rPr kumimoji="1" lang="en-US" altLang="ja-JP" sz="1050" b="1">
                          <a:solidFill>
                            <a:schemeClr val="tx1"/>
                          </a:solidFill>
                          <a:latin typeface="+mn-ea"/>
                          <a:ea typeface="+mn-ea"/>
                        </a:rPr>
                        <a:t>AI</a:t>
                      </a:r>
                      <a:r>
                        <a:rPr kumimoji="1" lang="ja-JP" altLang="en-US" sz="1050" b="1">
                          <a:solidFill>
                            <a:schemeClr val="tx1"/>
                          </a:solidFill>
                          <a:latin typeface="+mn-ea"/>
                          <a:ea typeface="+mn-ea"/>
                        </a:rPr>
                        <a:t>の登場</a:t>
                      </a:r>
                    </a:p>
                    <a:p>
                      <a:r>
                        <a:rPr kumimoji="1" lang="ja-JP" altLang="en-US" sz="1050" b="0">
                          <a:solidFill>
                            <a:schemeClr val="tx1"/>
                          </a:solidFill>
                          <a:latin typeface="+mn-ea"/>
                          <a:ea typeface="+mn-ea"/>
                        </a:rPr>
                        <a:t>　生成</a:t>
                      </a:r>
                      <a:r>
                        <a:rPr kumimoji="1" lang="en-US" altLang="ja-JP" sz="1050" b="0">
                          <a:solidFill>
                            <a:schemeClr val="tx1"/>
                          </a:solidFill>
                          <a:latin typeface="+mn-ea"/>
                          <a:ea typeface="+mn-ea"/>
                        </a:rPr>
                        <a:t>AI</a:t>
                      </a:r>
                      <a:r>
                        <a:rPr kumimoji="1" lang="ja-JP" altLang="en-US" sz="1050" b="0">
                          <a:solidFill>
                            <a:schemeClr val="tx1"/>
                          </a:solidFill>
                          <a:latin typeface="+mn-ea"/>
                          <a:ea typeface="+mn-ea"/>
                        </a:rPr>
                        <a:t>とは、様々なコンテンツを生成することができる</a:t>
                      </a:r>
                      <a:r>
                        <a:rPr kumimoji="1" lang="en-US" altLang="ja-JP" sz="1050" b="0">
                          <a:solidFill>
                            <a:schemeClr val="tx1"/>
                          </a:solidFill>
                          <a:latin typeface="+mn-ea"/>
                          <a:ea typeface="+mn-ea"/>
                        </a:rPr>
                        <a:t>AI</a:t>
                      </a:r>
                      <a:r>
                        <a:rPr kumimoji="1" lang="ja-JP" altLang="en-US" sz="1050" b="0">
                          <a:solidFill>
                            <a:schemeClr val="tx1"/>
                          </a:solidFill>
                          <a:latin typeface="+mn-ea"/>
                          <a:ea typeface="+mn-ea"/>
                        </a:rPr>
                        <a:t>のことです。</a:t>
                      </a:r>
                      <a:r>
                        <a:rPr lang="ja-JP" altLang="en-US" sz="1050" b="0" i="0">
                          <a:solidFill>
                            <a:schemeClr val="tx1"/>
                          </a:solidFill>
                          <a:effectLst/>
                          <a:latin typeface="+mn-ea"/>
                          <a:ea typeface="+mn-ea"/>
                        </a:rPr>
                        <a:t>従来の</a:t>
                      </a:r>
                      <a:r>
                        <a:rPr lang="en-US" altLang="ja-JP" sz="1050" b="0" i="0">
                          <a:solidFill>
                            <a:schemeClr val="tx1"/>
                          </a:solidFill>
                          <a:effectLst/>
                          <a:latin typeface="+mn-ea"/>
                          <a:ea typeface="+mn-ea"/>
                        </a:rPr>
                        <a:t>AI</a:t>
                      </a:r>
                      <a:r>
                        <a:rPr lang="ja-JP" altLang="en-US" sz="1050" b="0" i="0">
                          <a:solidFill>
                            <a:schemeClr val="tx1"/>
                          </a:solidFill>
                          <a:effectLst/>
                          <a:latin typeface="+mn-ea"/>
                          <a:ea typeface="+mn-ea"/>
                        </a:rPr>
                        <a:t>が主にデータを分析・学習し、その結果に基づいて予測を行うのに対して、生成</a:t>
                      </a:r>
                      <a:r>
                        <a:rPr lang="en-US" altLang="ja-JP" sz="1050" b="0" i="0">
                          <a:solidFill>
                            <a:schemeClr val="tx1"/>
                          </a:solidFill>
                          <a:effectLst/>
                          <a:latin typeface="+mn-ea"/>
                          <a:ea typeface="+mn-ea"/>
                        </a:rPr>
                        <a:t>AI</a:t>
                      </a:r>
                      <a:r>
                        <a:rPr lang="ja-JP" altLang="en-US" sz="1050" b="0" i="0">
                          <a:solidFill>
                            <a:schemeClr val="tx1"/>
                          </a:solidFill>
                          <a:effectLst/>
                          <a:latin typeface="+mn-ea"/>
                          <a:ea typeface="+mn-ea"/>
                        </a:rPr>
                        <a:t>は新たなコンテンツの創造を目的として学習します。生成</a:t>
                      </a:r>
                      <a:r>
                        <a:rPr lang="en-US" altLang="ja-JP" sz="1050" b="0" i="0">
                          <a:solidFill>
                            <a:schemeClr val="tx1"/>
                          </a:solidFill>
                          <a:effectLst/>
                          <a:latin typeface="+mn-ea"/>
                          <a:ea typeface="+mn-ea"/>
                        </a:rPr>
                        <a:t>AI</a:t>
                      </a:r>
                      <a:r>
                        <a:rPr lang="ja-JP" altLang="en-US" sz="1050" b="0" i="0">
                          <a:solidFill>
                            <a:schemeClr val="tx1"/>
                          </a:solidFill>
                          <a:effectLst/>
                          <a:latin typeface="+mn-ea"/>
                          <a:ea typeface="+mn-ea"/>
                        </a:rPr>
                        <a:t>は学習量が多いため、回答の精度や質が従来のものより高く、またコンテンツの生成速度も非常に速いという特徴があります。従来のチャットボットは主にオペレータ業務のサポートなど、お問い合わせ対応に限定されていましたが、生成</a:t>
                      </a:r>
                      <a:r>
                        <a:rPr lang="en-US" altLang="ja-JP" sz="1050" b="0" i="0">
                          <a:solidFill>
                            <a:schemeClr val="tx1"/>
                          </a:solidFill>
                          <a:effectLst/>
                          <a:latin typeface="+mn-ea"/>
                          <a:ea typeface="+mn-ea"/>
                        </a:rPr>
                        <a:t>AI</a:t>
                      </a:r>
                      <a:r>
                        <a:rPr lang="ja-JP" altLang="en-US" sz="1050" b="0" i="0">
                          <a:solidFill>
                            <a:schemeClr val="tx1"/>
                          </a:solidFill>
                          <a:effectLst/>
                          <a:latin typeface="+mn-ea"/>
                          <a:ea typeface="+mn-ea"/>
                        </a:rPr>
                        <a:t>では以下のような活用ができることが期待されています。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578493565"/>
                  </a:ext>
                </a:extLst>
              </a:tr>
            </a:tbl>
          </a:graphicData>
        </a:graphic>
      </p:graphicFrame>
      <p:sp>
        <p:nvSpPr>
          <p:cNvPr id="27" name="二等辺三角形 26">
            <a:extLst>
              <a:ext uri="{FF2B5EF4-FFF2-40B4-BE49-F238E27FC236}">
                <a16:creationId xmlns:a16="http://schemas.microsoft.com/office/drawing/2014/main" id="{BA895BB2-D558-1E3C-48C1-F2A85B124CA2}"/>
              </a:ext>
            </a:extLst>
          </p:cNvPr>
          <p:cNvSpPr/>
          <p:nvPr/>
        </p:nvSpPr>
        <p:spPr>
          <a:xfrm rot="10800000">
            <a:off x="2366834" y="6794501"/>
            <a:ext cx="2124332" cy="296496"/>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8" name="テキスト ボックス 27">
            <a:extLst>
              <a:ext uri="{FF2B5EF4-FFF2-40B4-BE49-F238E27FC236}">
                <a16:creationId xmlns:a16="http://schemas.microsoft.com/office/drawing/2014/main" id="{19CE5F08-150A-5B03-46EB-5BC6C99F6A41}"/>
              </a:ext>
            </a:extLst>
          </p:cNvPr>
          <p:cNvSpPr txBox="1"/>
          <p:nvPr/>
        </p:nvSpPr>
        <p:spPr>
          <a:xfrm>
            <a:off x="2166735" y="7135938"/>
            <a:ext cx="2524530" cy="276999"/>
          </a:xfrm>
          <a:prstGeom prst="rect">
            <a:avLst/>
          </a:prstGeom>
          <a:noFill/>
        </p:spPr>
        <p:txBody>
          <a:bodyPr wrap="square" rtlCol="0">
            <a:spAutoFit/>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生成</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AI</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の活用事例</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29" name="図 28">
            <a:extLst>
              <a:ext uri="{FF2B5EF4-FFF2-40B4-BE49-F238E27FC236}">
                <a16:creationId xmlns:a16="http://schemas.microsoft.com/office/drawing/2014/main" id="{4E8D6CFA-C71F-0C02-0CCF-D313A1D16DB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82678" y="7685184"/>
            <a:ext cx="576000" cy="576000"/>
          </a:xfrm>
          <a:prstGeom prst="rect">
            <a:avLst/>
          </a:prstGeom>
        </p:spPr>
      </p:pic>
      <p:pic>
        <p:nvPicPr>
          <p:cNvPr id="30" name="図 29">
            <a:extLst>
              <a:ext uri="{FF2B5EF4-FFF2-40B4-BE49-F238E27FC236}">
                <a16:creationId xmlns:a16="http://schemas.microsoft.com/office/drawing/2014/main" id="{F18799A8-73E6-FE0A-C1EA-B6A3941FAAD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170700" y="7720237"/>
            <a:ext cx="505895" cy="505895"/>
          </a:xfrm>
          <a:prstGeom prst="rect">
            <a:avLst/>
          </a:prstGeom>
        </p:spPr>
      </p:pic>
      <p:pic>
        <p:nvPicPr>
          <p:cNvPr id="31" name="図 30">
            <a:extLst>
              <a:ext uri="{FF2B5EF4-FFF2-40B4-BE49-F238E27FC236}">
                <a16:creationId xmlns:a16="http://schemas.microsoft.com/office/drawing/2014/main" id="{4CDD248F-7A4D-0B00-C175-EF9C8172A93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51790" y="7685184"/>
            <a:ext cx="576000" cy="576000"/>
          </a:xfrm>
          <a:prstGeom prst="rect">
            <a:avLst/>
          </a:prstGeom>
        </p:spPr>
      </p:pic>
      <p:pic>
        <p:nvPicPr>
          <p:cNvPr id="6" name="図 5">
            <a:extLst>
              <a:ext uri="{FF2B5EF4-FFF2-40B4-BE49-F238E27FC236}">
                <a16:creationId xmlns:a16="http://schemas.microsoft.com/office/drawing/2014/main" id="{EDD0B1CC-B2C7-089A-B010-A7BCB85D189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99998" y="3280409"/>
            <a:ext cx="398551" cy="398551"/>
          </a:xfrm>
          <a:prstGeom prst="rect">
            <a:avLst/>
          </a:prstGeom>
        </p:spPr>
      </p:pic>
      <p:sp>
        <p:nvSpPr>
          <p:cNvPr id="8" name="吹き出し: 角を丸めた四角形 7">
            <a:extLst>
              <a:ext uri="{FF2B5EF4-FFF2-40B4-BE49-F238E27FC236}">
                <a16:creationId xmlns:a16="http://schemas.microsoft.com/office/drawing/2014/main" id="{E59029B8-0C15-4F54-BD8F-373687EFB8A1}"/>
              </a:ext>
            </a:extLst>
          </p:cNvPr>
          <p:cNvSpPr/>
          <p:nvPr/>
        </p:nvSpPr>
        <p:spPr>
          <a:xfrm>
            <a:off x="2657474" y="3636940"/>
            <a:ext cx="3001203" cy="661247"/>
          </a:xfrm>
          <a:prstGeom prst="wedgeRoundRectCallout">
            <a:avLst>
              <a:gd name="adj1" fmla="val 54941"/>
              <a:gd name="adj2" fmla="val 26993"/>
              <a:gd name="adj3" fmla="val 16667"/>
            </a:avLst>
          </a:prstGeom>
          <a:ln>
            <a:solidFill>
              <a:srgbClr val="00B0F0"/>
            </a:solidFill>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返品について該当する内容を選択してください。</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・返品時の送料について</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・返金方法について</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・その他</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テキスト プレースホルダー 2">
            <a:extLst>
              <a:ext uri="{FF2B5EF4-FFF2-40B4-BE49-F238E27FC236}">
                <a16:creationId xmlns:a16="http://schemas.microsoft.com/office/drawing/2014/main" id="{4F4689CD-5799-54B6-A061-ADA1DC5EE330}"/>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4</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企業経営で重要となる</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IT</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投資と投資としてのサイバーセキュリティ対策</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4-2.</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守りの</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投資と攻めの</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投資</a:t>
            </a:r>
          </a:p>
        </p:txBody>
      </p:sp>
      <p:sp>
        <p:nvSpPr>
          <p:cNvPr id="4" name="スライド番号プレースホルダー 1">
            <a:extLst>
              <a:ext uri="{FF2B5EF4-FFF2-40B4-BE49-F238E27FC236}">
                <a16:creationId xmlns:a16="http://schemas.microsoft.com/office/drawing/2014/main" id="{A0DBE272-D777-E812-2E9F-7B9522EC24F5}"/>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87643555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lang="en-US" altLang="ja-JP"/>
              <a:t>4</a:t>
            </a:r>
            <a:r>
              <a:rPr kumimoji="1" lang="en-US" altLang="ja-JP"/>
              <a:t>-3-1.</a:t>
            </a:r>
            <a:r>
              <a:rPr lang="ja-JP" altLang="en-US"/>
              <a:t> サイバーセキュリティ対策の重要性</a:t>
            </a:r>
            <a:endParaRPr kumimoji="1" lang="ja-JP" altLang="en-US"/>
          </a:p>
        </p:txBody>
      </p:sp>
      <p:graphicFrame>
        <p:nvGraphicFramePr>
          <p:cNvPr id="4" name="図表 3">
            <a:extLst>
              <a:ext uri="{FF2B5EF4-FFF2-40B4-BE49-F238E27FC236}">
                <a16:creationId xmlns:a16="http://schemas.microsoft.com/office/drawing/2014/main" id="{CE447F05-B761-4F24-A0BC-C060524D195A}"/>
              </a:ext>
            </a:extLst>
          </p:cNvPr>
          <p:cNvGraphicFramePr/>
          <p:nvPr/>
        </p:nvGraphicFramePr>
        <p:xfrm>
          <a:off x="700552" y="4568384"/>
          <a:ext cx="5534648" cy="327631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10" name="表 7">
            <a:extLst>
              <a:ext uri="{FF2B5EF4-FFF2-40B4-BE49-F238E27FC236}">
                <a16:creationId xmlns:a16="http://schemas.microsoft.com/office/drawing/2014/main" id="{CA381893-9E38-D00C-7145-B9CF91E62171}"/>
              </a:ext>
            </a:extLst>
          </p:cNvPr>
          <p:cNvGraphicFramePr>
            <a:graphicFrameLocks noGrp="1"/>
          </p:cNvGraphicFramePr>
          <p:nvPr/>
        </p:nvGraphicFramePr>
        <p:xfrm>
          <a:off x="626674" y="2017805"/>
          <a:ext cx="5608526" cy="2491740"/>
        </p:xfrm>
        <a:graphic>
          <a:graphicData uri="http://schemas.openxmlformats.org/drawingml/2006/table">
            <a:tbl>
              <a:tblPr firstRow="1" bandRow="1">
                <a:tableStyleId>{5C22544A-7EE6-4342-B048-85BDC9FD1C3A}</a:tableStyleId>
              </a:tblPr>
              <a:tblGrid>
                <a:gridCol w="5608526">
                  <a:extLst>
                    <a:ext uri="{9D8B030D-6E8A-4147-A177-3AD203B41FA5}">
                      <a16:colId xmlns:a16="http://schemas.microsoft.com/office/drawing/2014/main" val="2002786144"/>
                    </a:ext>
                  </a:extLst>
                </a:gridCol>
              </a:tblGrid>
              <a:tr h="2044742">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050" b="0">
                          <a:solidFill>
                            <a:schemeClr val="tx1"/>
                          </a:solidFill>
                        </a:rPr>
                        <a:t>　デジタルトランスフォーメーションを推進していく際に、並行してサイバーセキュリティの確保に取組むことが重要です。変化の激しい現代社会でビジネスを継続していくためには、従来の</a:t>
                      </a:r>
                      <a:r>
                        <a:rPr kumimoji="1" lang="en-US" altLang="ja-JP" sz="1050" b="0">
                          <a:solidFill>
                            <a:schemeClr val="tx1"/>
                          </a:solidFill>
                        </a:rPr>
                        <a:t>IT</a:t>
                      </a:r>
                      <a:r>
                        <a:rPr kumimoji="1" lang="ja-JP" altLang="en-US" sz="1050" b="0">
                          <a:solidFill>
                            <a:schemeClr val="tx1"/>
                          </a:solidFill>
                        </a:rPr>
                        <a:t>を活用して業務効率化や生産を向上させることだけでなく、データやデジタル技術を活用して、顧客視点で新たな価値を創出する、デジタルトランスフォーメーションを推進していくことが求められています。しかし、データやデジタル技術を活用する際に、サイバーセキュリティ対策を行わなければ、サイバー攻撃の標的となり、経営を揺るがすような被害を被ってしまう可能性があります。このような被害を受けないためにも、デジタルトランスフォーメーションの推進と並行してサイバーセキュリティの確保に取組むことが重要です。</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050" b="0" i="0" u="none" strike="noStrike" kern="1200">
                          <a:solidFill>
                            <a:srgbClr val="000000"/>
                          </a:solidFill>
                          <a:effectLst/>
                          <a:latin typeface="メイリオ" panose="020B0604030504040204" pitchFamily="50" charset="-128"/>
                          <a:ea typeface="メイリオ" panose="020B0604030504040204" pitchFamily="50" charset="-128"/>
                        </a:rPr>
                        <a:t>　サイバーセキュリティ対策を行うことで、リスクを経営上許容可能な範囲までに減少させることができます。また、サイバーセキュリティ対策には経営判断が必要になるため、経営者が主体となって指揮をすることが大切になります。</a:t>
                      </a:r>
                      <a:endParaRPr kumimoji="1" lang="en-US" altLang="ja-JP" sz="1050" b="0" i="0" u="none" strike="noStrike" kern="1200">
                        <a:solidFill>
                          <a:srgbClr val="000000"/>
                        </a:solidFill>
                        <a:effectLst/>
                        <a:latin typeface="メイリオ" panose="020B0604030504040204" pitchFamily="50" charset="-128"/>
                        <a:ea typeface="メイリオ"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br>
                        <a:rPr kumimoji="1" lang="ja-JP" altLang="en-US" sz="1050" b="0" i="0" u="none" strike="noStrike" kern="1200">
                          <a:solidFill>
                            <a:srgbClr val="000000"/>
                          </a:solidFill>
                          <a:effectLst/>
                          <a:latin typeface="メイリオ" panose="020B0604030504040204" pitchFamily="50" charset="-128"/>
                          <a:ea typeface="メイリオ" panose="020B0604030504040204" pitchFamily="50" charset="-128"/>
                        </a:rPr>
                      </a:br>
                      <a:r>
                        <a:rPr kumimoji="1" lang="ja-JP" altLang="en-US" sz="1050" b="0" i="0" u="none" strike="noStrike" kern="1200">
                          <a:solidFill>
                            <a:srgbClr val="000000"/>
                          </a:solidFill>
                          <a:effectLst/>
                          <a:latin typeface="メイリオ" panose="020B0604030504040204" pitchFamily="50" charset="-128"/>
                          <a:ea typeface="メイリオ" panose="020B0604030504040204" pitchFamily="50" charset="-128"/>
                        </a:rPr>
                        <a:t>　次のページから、経営者目線でサイバーセキュリティ対策を行わなければならない理由を以下のポイントごとに説明していきます。</a:t>
                      </a:r>
                    </a:p>
                  </a:txBody>
                  <a:tcPr>
                    <a:noFill/>
                  </a:tcPr>
                </a:tc>
                <a:extLst>
                  <a:ext uri="{0D108BD9-81ED-4DB2-BD59-A6C34878D82A}">
                    <a16:rowId xmlns:a16="http://schemas.microsoft.com/office/drawing/2014/main" val="955731625"/>
                  </a:ext>
                </a:extLst>
              </a:tr>
            </a:tbl>
          </a:graphicData>
        </a:graphic>
      </p:graphicFrame>
      <p:sp>
        <p:nvSpPr>
          <p:cNvPr id="11" name="楕円 10">
            <a:extLst>
              <a:ext uri="{FF2B5EF4-FFF2-40B4-BE49-F238E27FC236}">
                <a16:creationId xmlns:a16="http://schemas.microsoft.com/office/drawing/2014/main" id="{D189AD64-EFF4-D061-9649-871850B305C5}"/>
              </a:ext>
            </a:extLst>
          </p:cNvPr>
          <p:cNvSpPr/>
          <p:nvPr/>
        </p:nvSpPr>
        <p:spPr>
          <a:xfrm>
            <a:off x="905846" y="4525767"/>
            <a:ext cx="1080000" cy="996833"/>
          </a:xfrm>
          <a:prstGeom prst="ellipse">
            <a:avLst/>
          </a:prstGeom>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2" name="図 11">
            <a:extLst>
              <a:ext uri="{FF2B5EF4-FFF2-40B4-BE49-F238E27FC236}">
                <a16:creationId xmlns:a16="http://schemas.microsoft.com/office/drawing/2014/main" id="{2EB5BA10-7AC0-1840-807D-957B3992DAE5}"/>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13971" y="4680661"/>
            <a:ext cx="463749" cy="463749"/>
          </a:xfrm>
          <a:prstGeom prst="rect">
            <a:avLst/>
          </a:prstGeom>
        </p:spPr>
      </p:pic>
      <p:sp>
        <p:nvSpPr>
          <p:cNvPr id="13" name="テキスト ボックス 12">
            <a:extLst>
              <a:ext uri="{FF2B5EF4-FFF2-40B4-BE49-F238E27FC236}">
                <a16:creationId xmlns:a16="http://schemas.microsoft.com/office/drawing/2014/main" id="{CE4536C9-0D16-9C67-8F66-8D11B2EED5DD}"/>
              </a:ext>
            </a:extLst>
          </p:cNvPr>
          <p:cNvSpPr txBox="1"/>
          <p:nvPr/>
        </p:nvSpPr>
        <p:spPr>
          <a:xfrm>
            <a:off x="962672" y="5155293"/>
            <a:ext cx="966345" cy="338554"/>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ビジネス環境の</a:t>
            </a:r>
            <a:endParaRPr kumimoji="1"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激しい変化</a:t>
            </a:r>
          </a:p>
        </p:txBody>
      </p:sp>
      <p:sp>
        <p:nvSpPr>
          <p:cNvPr id="17" name="楕円 16">
            <a:extLst>
              <a:ext uri="{FF2B5EF4-FFF2-40B4-BE49-F238E27FC236}">
                <a16:creationId xmlns:a16="http://schemas.microsoft.com/office/drawing/2014/main" id="{24C6FC3D-78E2-3EEA-A8AD-DF42B7D51937}"/>
              </a:ext>
            </a:extLst>
          </p:cNvPr>
          <p:cNvSpPr/>
          <p:nvPr/>
        </p:nvSpPr>
        <p:spPr>
          <a:xfrm>
            <a:off x="905846" y="5794753"/>
            <a:ext cx="1080000" cy="996833"/>
          </a:xfrm>
          <a:prstGeom prst="ellipse">
            <a:avLst/>
          </a:prstGeom>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8" name="楕円 17">
            <a:extLst>
              <a:ext uri="{FF2B5EF4-FFF2-40B4-BE49-F238E27FC236}">
                <a16:creationId xmlns:a16="http://schemas.microsoft.com/office/drawing/2014/main" id="{80EE881B-F8A7-D725-02C4-399E7A8023D1}"/>
              </a:ext>
            </a:extLst>
          </p:cNvPr>
          <p:cNvSpPr/>
          <p:nvPr/>
        </p:nvSpPr>
        <p:spPr>
          <a:xfrm>
            <a:off x="905846" y="7098312"/>
            <a:ext cx="1080000" cy="996833"/>
          </a:xfrm>
          <a:prstGeom prst="ellipse">
            <a:avLst/>
          </a:prstGeom>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4" name="楕円 23">
            <a:extLst>
              <a:ext uri="{FF2B5EF4-FFF2-40B4-BE49-F238E27FC236}">
                <a16:creationId xmlns:a16="http://schemas.microsoft.com/office/drawing/2014/main" id="{2021EF98-29A3-5607-E8F5-CB10AFDAFA11}"/>
              </a:ext>
            </a:extLst>
          </p:cNvPr>
          <p:cNvSpPr/>
          <p:nvPr/>
        </p:nvSpPr>
        <p:spPr>
          <a:xfrm>
            <a:off x="5037321" y="4507047"/>
            <a:ext cx="1080000" cy="996833"/>
          </a:xfrm>
          <a:prstGeom prst="ellipse">
            <a:avLst/>
          </a:prstGeom>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0" name="楕円 39">
            <a:extLst>
              <a:ext uri="{FF2B5EF4-FFF2-40B4-BE49-F238E27FC236}">
                <a16:creationId xmlns:a16="http://schemas.microsoft.com/office/drawing/2014/main" id="{C99D4B96-1708-23BF-5D61-B1C83963F2AD}"/>
              </a:ext>
            </a:extLst>
          </p:cNvPr>
          <p:cNvSpPr/>
          <p:nvPr/>
        </p:nvSpPr>
        <p:spPr>
          <a:xfrm>
            <a:off x="5037321" y="5776033"/>
            <a:ext cx="1080000" cy="996833"/>
          </a:xfrm>
          <a:prstGeom prst="ellipse">
            <a:avLst/>
          </a:prstGeom>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1" name="楕円 40">
            <a:extLst>
              <a:ext uri="{FF2B5EF4-FFF2-40B4-BE49-F238E27FC236}">
                <a16:creationId xmlns:a16="http://schemas.microsoft.com/office/drawing/2014/main" id="{28F65C4E-21E3-F058-1DAA-D655F58776BF}"/>
              </a:ext>
            </a:extLst>
          </p:cNvPr>
          <p:cNvSpPr/>
          <p:nvPr/>
        </p:nvSpPr>
        <p:spPr>
          <a:xfrm>
            <a:off x="5037321" y="7079592"/>
            <a:ext cx="1080000" cy="996833"/>
          </a:xfrm>
          <a:prstGeom prst="ellipse">
            <a:avLst/>
          </a:prstGeom>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2" name="テキスト ボックス 41">
            <a:extLst>
              <a:ext uri="{FF2B5EF4-FFF2-40B4-BE49-F238E27FC236}">
                <a16:creationId xmlns:a16="http://schemas.microsoft.com/office/drawing/2014/main" id="{C8C6A923-54D3-805A-49A9-F454FD779AD8}"/>
              </a:ext>
            </a:extLst>
          </p:cNvPr>
          <p:cNvSpPr txBox="1"/>
          <p:nvPr/>
        </p:nvSpPr>
        <p:spPr>
          <a:xfrm>
            <a:off x="1066034" y="6454846"/>
            <a:ext cx="759620" cy="338554"/>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金銭の喪失</a:t>
            </a:r>
            <a:endParaRPr kumimoji="1"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顧客喪失</a:t>
            </a:r>
          </a:p>
        </p:txBody>
      </p:sp>
      <p:pic>
        <p:nvPicPr>
          <p:cNvPr id="43" name="図 42">
            <a:extLst>
              <a:ext uri="{FF2B5EF4-FFF2-40B4-BE49-F238E27FC236}">
                <a16:creationId xmlns:a16="http://schemas.microsoft.com/office/drawing/2014/main" id="{88752802-3D42-8F89-2851-A656C20C322E}"/>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168419" y="5875464"/>
            <a:ext cx="632491" cy="632491"/>
          </a:xfrm>
          <a:prstGeom prst="rect">
            <a:avLst/>
          </a:prstGeom>
        </p:spPr>
      </p:pic>
      <p:pic>
        <p:nvPicPr>
          <p:cNvPr id="44" name="図 43">
            <a:extLst>
              <a:ext uri="{FF2B5EF4-FFF2-40B4-BE49-F238E27FC236}">
                <a16:creationId xmlns:a16="http://schemas.microsoft.com/office/drawing/2014/main" id="{B302ACE5-5B41-3556-EF52-3204D7FC336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150335" y="7221435"/>
            <a:ext cx="591052" cy="591052"/>
          </a:xfrm>
          <a:prstGeom prst="rect">
            <a:avLst/>
          </a:prstGeom>
        </p:spPr>
      </p:pic>
      <p:pic>
        <p:nvPicPr>
          <p:cNvPr id="45" name="図 44">
            <a:extLst>
              <a:ext uri="{FF2B5EF4-FFF2-40B4-BE49-F238E27FC236}">
                <a16:creationId xmlns:a16="http://schemas.microsoft.com/office/drawing/2014/main" id="{1E96102F-1538-F5B1-FC1E-9A63B83F59CC}"/>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5319687" y="4638387"/>
            <a:ext cx="597885" cy="597885"/>
          </a:xfrm>
          <a:prstGeom prst="rect">
            <a:avLst/>
          </a:prstGeom>
        </p:spPr>
      </p:pic>
      <p:sp>
        <p:nvSpPr>
          <p:cNvPr id="46" name="テキスト ボックス 45">
            <a:extLst>
              <a:ext uri="{FF2B5EF4-FFF2-40B4-BE49-F238E27FC236}">
                <a16:creationId xmlns:a16="http://schemas.microsoft.com/office/drawing/2014/main" id="{0AC6B5EE-09B2-9C75-79B2-C0B5C1F96D11}"/>
              </a:ext>
            </a:extLst>
          </p:cNvPr>
          <p:cNvSpPr txBox="1"/>
          <p:nvPr/>
        </p:nvSpPr>
        <p:spPr>
          <a:xfrm>
            <a:off x="5206613" y="5165742"/>
            <a:ext cx="798632" cy="338554"/>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顧客ニーズの</a:t>
            </a:r>
            <a:endParaRPr kumimoji="1"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多様化</a:t>
            </a:r>
          </a:p>
        </p:txBody>
      </p:sp>
      <p:pic>
        <p:nvPicPr>
          <p:cNvPr id="47" name="図 46">
            <a:extLst>
              <a:ext uri="{FF2B5EF4-FFF2-40B4-BE49-F238E27FC236}">
                <a16:creationId xmlns:a16="http://schemas.microsoft.com/office/drawing/2014/main" id="{23F8B1DA-C9F2-747D-1B94-2D8AAE8A89D0}"/>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89825" y="5901940"/>
            <a:ext cx="574992" cy="574992"/>
          </a:xfrm>
          <a:prstGeom prst="rect">
            <a:avLst/>
          </a:prstGeom>
        </p:spPr>
      </p:pic>
      <p:sp>
        <p:nvSpPr>
          <p:cNvPr id="48" name="テキスト ボックス 47">
            <a:extLst>
              <a:ext uri="{FF2B5EF4-FFF2-40B4-BE49-F238E27FC236}">
                <a16:creationId xmlns:a16="http://schemas.microsoft.com/office/drawing/2014/main" id="{683B9976-F8E7-5CC3-CA13-6563BC4AD43A}"/>
              </a:ext>
            </a:extLst>
          </p:cNvPr>
          <p:cNvSpPr txBox="1"/>
          <p:nvPr/>
        </p:nvSpPr>
        <p:spPr>
          <a:xfrm>
            <a:off x="5133659" y="6456330"/>
            <a:ext cx="919140" cy="46166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従業員への影響</a:t>
            </a:r>
            <a:endParaRPr kumimoji="1"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業務停止</a:t>
            </a:r>
            <a:endParaRPr kumimoji="1" lang="en-US" altLang="ja-JP" sz="8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9" name="テキスト ボックス 48">
            <a:extLst>
              <a:ext uri="{FF2B5EF4-FFF2-40B4-BE49-F238E27FC236}">
                <a16:creationId xmlns:a16="http://schemas.microsoft.com/office/drawing/2014/main" id="{D323B0D5-CD7B-7690-DB5B-DC54E2DDEF4B}"/>
              </a:ext>
            </a:extLst>
          </p:cNvPr>
          <p:cNvSpPr txBox="1"/>
          <p:nvPr/>
        </p:nvSpPr>
        <p:spPr>
          <a:xfrm>
            <a:off x="1032215" y="7752460"/>
            <a:ext cx="852659" cy="338554"/>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経営者主体で</a:t>
            </a:r>
            <a:b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実施</a:t>
            </a:r>
          </a:p>
        </p:txBody>
      </p:sp>
      <p:sp>
        <p:nvSpPr>
          <p:cNvPr id="51" name="テキスト ボックス 50">
            <a:extLst>
              <a:ext uri="{FF2B5EF4-FFF2-40B4-BE49-F238E27FC236}">
                <a16:creationId xmlns:a16="http://schemas.microsoft.com/office/drawing/2014/main" id="{69F5E5D9-B79F-CAC9-6C5A-BBCD835E1B62}"/>
              </a:ext>
            </a:extLst>
          </p:cNvPr>
          <p:cNvSpPr txBox="1"/>
          <p:nvPr/>
        </p:nvSpPr>
        <p:spPr>
          <a:xfrm>
            <a:off x="5201567" y="7720918"/>
            <a:ext cx="852659" cy="338554"/>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対策には経営判断が必要</a:t>
            </a:r>
          </a:p>
        </p:txBody>
      </p:sp>
      <p:sp>
        <p:nvSpPr>
          <p:cNvPr id="52" name="テキスト ボックス 51">
            <a:extLst>
              <a:ext uri="{FF2B5EF4-FFF2-40B4-BE49-F238E27FC236}">
                <a16:creationId xmlns:a16="http://schemas.microsoft.com/office/drawing/2014/main" id="{4812EF0A-367B-B0C8-ABC4-554F6AF02088}"/>
              </a:ext>
            </a:extLst>
          </p:cNvPr>
          <p:cNvSpPr txBox="1"/>
          <p:nvPr/>
        </p:nvSpPr>
        <p:spPr>
          <a:xfrm>
            <a:off x="803199" y="8238022"/>
            <a:ext cx="5329354" cy="3693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24. IT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の活用とサイバーセキュリティ対策の関係性</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東京都産業労働局</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MISSION 3-1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サイバーセキュリティ対策が経営に与える重大な影響”</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2"/>
              </a:rPr>
              <a:t>https://www.cybersecurity.metro.tokyo.lg.jp/security/guidebook/201/index.html</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参照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2023-07-10). </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53" name="図 52">
            <a:extLst>
              <a:ext uri="{FF2B5EF4-FFF2-40B4-BE49-F238E27FC236}">
                <a16:creationId xmlns:a16="http://schemas.microsoft.com/office/drawing/2014/main" id="{85880B98-65A4-E78D-7DF9-C1130B10D6F8}"/>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10729" y="7201301"/>
            <a:ext cx="590400" cy="590400"/>
          </a:xfrm>
          <a:prstGeom prst="rect">
            <a:avLst/>
          </a:prstGeom>
        </p:spPr>
      </p:pic>
      <p:sp>
        <p:nvSpPr>
          <p:cNvPr id="6" name="テキスト プレースホルダー 2">
            <a:extLst>
              <a:ext uri="{FF2B5EF4-FFF2-40B4-BE49-F238E27FC236}">
                <a16:creationId xmlns:a16="http://schemas.microsoft.com/office/drawing/2014/main" id="{D6037B51-2A8C-0857-D8CE-415FD51A12D4}"/>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4"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4" action="ppaction://hlinksldjump"/>
              </a:rPr>
              <a:t>4</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4"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4"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4" action="ppaction://hlinksldjump"/>
              </a:rPr>
              <a:t>企業経営で重要となる</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4" action="ppaction://hlinksldjump"/>
              </a:rPr>
              <a:t>IT</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14" action="ppaction://hlinksldjump"/>
              </a:rPr>
              <a:t>投資と投資としてのサイバーセキュリティ対策</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4-3.</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経営投資としてのサイバーセキュリティ対策</a:t>
            </a:r>
          </a:p>
        </p:txBody>
      </p:sp>
      <p:sp>
        <p:nvSpPr>
          <p:cNvPr id="3" name="スライド番号プレースホルダー 1">
            <a:extLst>
              <a:ext uri="{FF2B5EF4-FFF2-40B4-BE49-F238E27FC236}">
                <a16:creationId xmlns:a16="http://schemas.microsoft.com/office/drawing/2014/main" id="{95577A63-C5BC-FD1E-1974-C7E71561CB52}"/>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98799103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表 32">
            <a:extLst>
              <a:ext uri="{FF2B5EF4-FFF2-40B4-BE49-F238E27FC236}">
                <a16:creationId xmlns:a16="http://schemas.microsoft.com/office/drawing/2014/main" id="{CDD5F4F1-2AC7-DD7D-0565-AF5EFFDA265B}"/>
              </a:ext>
            </a:extLst>
          </p:cNvPr>
          <p:cNvGraphicFramePr>
            <a:graphicFrameLocks noGrp="1"/>
          </p:cNvGraphicFramePr>
          <p:nvPr/>
        </p:nvGraphicFramePr>
        <p:xfrm>
          <a:off x="634294" y="3273617"/>
          <a:ext cx="5608526" cy="1692084"/>
        </p:xfrm>
        <a:graphic>
          <a:graphicData uri="http://schemas.openxmlformats.org/drawingml/2006/table">
            <a:tbl>
              <a:tblPr firstRow="1" bandRow="1">
                <a:tableStyleId>{5C22544A-7EE6-4342-B048-85BDC9FD1C3A}</a:tableStyleId>
              </a:tblPr>
              <a:tblGrid>
                <a:gridCol w="5608526">
                  <a:extLst>
                    <a:ext uri="{9D8B030D-6E8A-4147-A177-3AD203B41FA5}">
                      <a16:colId xmlns:a16="http://schemas.microsoft.com/office/drawing/2014/main" val="2002786144"/>
                    </a:ext>
                  </a:extLst>
                </a:gridCol>
              </a:tblGrid>
              <a:tr h="1692084">
                <a:tc>
                  <a:txBody>
                    <a:bodyPr/>
                    <a:lstStyle/>
                    <a:p>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5731625"/>
                  </a:ext>
                </a:extLst>
              </a:tr>
            </a:tbl>
          </a:graphicData>
        </a:graphic>
      </p:graphicFrame>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kumimoji="1" lang="en-US" altLang="ja-JP"/>
              <a:t>4-3-2.</a:t>
            </a:r>
            <a:r>
              <a:rPr lang="ja-JP" altLang="en-US"/>
              <a:t> 経営者が重要視すべき</a:t>
            </a:r>
            <a:r>
              <a:rPr lang="en-US" altLang="ja-JP"/>
              <a:t>3</a:t>
            </a:r>
            <a:r>
              <a:rPr lang="ja-JP" altLang="en-US"/>
              <a:t>つのポイント</a:t>
            </a:r>
            <a:endParaRPr kumimoji="1" lang="ja-JP" altLang="en-US"/>
          </a:p>
        </p:txBody>
      </p:sp>
      <p:graphicFrame>
        <p:nvGraphicFramePr>
          <p:cNvPr id="18" name="表 17">
            <a:extLst>
              <a:ext uri="{FF2B5EF4-FFF2-40B4-BE49-F238E27FC236}">
                <a16:creationId xmlns:a16="http://schemas.microsoft.com/office/drawing/2014/main" id="{6714D0F4-79FF-3B7D-EF70-24178A63A5B6}"/>
              </a:ext>
            </a:extLst>
          </p:cNvPr>
          <p:cNvGraphicFramePr>
            <a:graphicFrameLocks noGrp="1"/>
          </p:cNvGraphicFramePr>
          <p:nvPr/>
        </p:nvGraphicFramePr>
        <p:xfrm>
          <a:off x="634294" y="6686359"/>
          <a:ext cx="5608526" cy="2306057"/>
        </p:xfrm>
        <a:graphic>
          <a:graphicData uri="http://schemas.openxmlformats.org/drawingml/2006/table">
            <a:tbl>
              <a:tblPr firstRow="1" bandRow="1">
                <a:tableStyleId>{5C22544A-7EE6-4342-B048-85BDC9FD1C3A}</a:tableStyleId>
              </a:tblPr>
              <a:tblGrid>
                <a:gridCol w="5608526">
                  <a:extLst>
                    <a:ext uri="{9D8B030D-6E8A-4147-A177-3AD203B41FA5}">
                      <a16:colId xmlns:a16="http://schemas.microsoft.com/office/drawing/2014/main" val="2002786144"/>
                    </a:ext>
                  </a:extLst>
                </a:gridCol>
              </a:tblGrid>
              <a:tr h="2306057">
                <a:tc>
                  <a:txBody>
                    <a:bodyPr/>
                    <a:lstStyle/>
                    <a:p>
                      <a:r>
                        <a:rPr kumimoji="1" lang="ja-JP" altLang="en-US" sz="1050" b="1">
                          <a:solidFill>
                            <a:schemeClr val="tx1"/>
                          </a:solidFill>
                        </a:rPr>
                        <a:t>事例：サプライチェーン攻撃による情報流出被害</a:t>
                      </a:r>
                      <a:endParaRPr kumimoji="1" lang="en-US" altLang="ja-JP" sz="1050" b="1">
                        <a:solidFill>
                          <a:schemeClr val="tx1"/>
                        </a:solidFill>
                      </a:endParaRPr>
                    </a:p>
                    <a:p>
                      <a:r>
                        <a:rPr kumimoji="1" lang="ja-JP" altLang="en-US" sz="1050" b="0">
                          <a:solidFill>
                            <a:schemeClr val="tx1"/>
                          </a:solidFill>
                          <a:latin typeface="+mn-ea"/>
                          <a:ea typeface="+mn-ea"/>
                        </a:rPr>
                        <a:t>保険業界</a:t>
                      </a:r>
                      <a:endParaRPr kumimoji="1" lang="en-US" altLang="ja-JP" sz="1050" b="0">
                        <a:solidFill>
                          <a:schemeClr val="tx1"/>
                        </a:solidFill>
                        <a:latin typeface="+mn-ea"/>
                        <a:ea typeface="+mn-ea"/>
                      </a:endParaRPr>
                    </a:p>
                    <a:p>
                      <a:endParaRPr kumimoji="1" lang="en-US" altLang="ja-JP" sz="1050" b="0">
                        <a:solidFill>
                          <a:schemeClr val="tx1"/>
                        </a:solidFill>
                        <a:latin typeface="+mn-ea"/>
                        <a:ea typeface="+mn-ea"/>
                      </a:endParaRPr>
                    </a:p>
                    <a:p>
                      <a:r>
                        <a:rPr kumimoji="1" lang="ja-JP" altLang="en-US" sz="1050" b="0">
                          <a:solidFill>
                            <a:schemeClr val="tx1"/>
                          </a:solidFill>
                          <a:latin typeface="+mn-ea"/>
                          <a:ea typeface="+mn-ea"/>
                        </a:rPr>
                        <a:t>　某保険会社は、顧客情報の一部が流出したことを公表し、謝罪しました。情報流出の原因としては、外部委託先の企業のサーバが不正アクセスを受けたことです。顧客の氏名、性別、生年月日、メールアドレスなどの個人情報が数十万人分漏えいしてしまいました。その結果、数億円以上の損害や多くのお客様に対する信頼を低下させてしまう事態となりました。このようにサプライチェーンを介した攻撃では、自社が直接サイバー攻撃を受けていなくても、間接的に被害にあってしまいます。</a:t>
                      </a:r>
                      <a:endParaRPr kumimoji="1" lang="en-US" altLang="ja-JP" sz="1050" b="0" baseline="3000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5731625"/>
                  </a:ext>
                </a:extLst>
              </a:tr>
            </a:tbl>
          </a:graphicData>
        </a:graphic>
      </p:graphicFrame>
      <p:graphicFrame>
        <p:nvGraphicFramePr>
          <p:cNvPr id="23" name="表 22">
            <a:extLst>
              <a:ext uri="{FF2B5EF4-FFF2-40B4-BE49-F238E27FC236}">
                <a16:creationId xmlns:a16="http://schemas.microsoft.com/office/drawing/2014/main" id="{CD40D211-37A1-A9DB-1367-1BD9D5848DFC}"/>
              </a:ext>
            </a:extLst>
          </p:cNvPr>
          <p:cNvGraphicFramePr>
            <a:graphicFrameLocks noGrp="1"/>
          </p:cNvGraphicFramePr>
          <p:nvPr/>
        </p:nvGraphicFramePr>
        <p:xfrm>
          <a:off x="2752931" y="3350638"/>
          <a:ext cx="1230486" cy="251460"/>
        </p:xfrm>
        <a:graphic>
          <a:graphicData uri="http://schemas.openxmlformats.org/drawingml/2006/table">
            <a:tbl>
              <a:tblPr firstRow="1" bandRow="1">
                <a:tableStyleId>{5C22544A-7EE6-4342-B048-85BDC9FD1C3A}</a:tableStyleId>
              </a:tblPr>
              <a:tblGrid>
                <a:gridCol w="1230486">
                  <a:extLst>
                    <a:ext uri="{9D8B030D-6E8A-4147-A177-3AD203B41FA5}">
                      <a16:colId xmlns:a16="http://schemas.microsoft.com/office/drawing/2014/main" val="2002786144"/>
                    </a:ext>
                  </a:extLst>
                </a:gridCol>
              </a:tblGrid>
              <a:tr h="0">
                <a:tc>
                  <a:txBody>
                    <a:bodyPr/>
                    <a:lstStyle/>
                    <a:p>
                      <a:pPr algn="ctr"/>
                      <a:r>
                        <a:rPr kumimoji="1" lang="ja-JP" altLang="en-US" sz="1050" b="1">
                          <a:solidFill>
                            <a:schemeClr val="tx1"/>
                          </a:solidFill>
                        </a:rPr>
                        <a:t>中小企業の課題</a:t>
                      </a:r>
                      <a:endParaRPr kumimoji="1" lang="en-US" altLang="ja-JP" sz="1050" b="1">
                        <a:solidFill>
                          <a:schemeClr val="tx1"/>
                        </a:solidFill>
                      </a:endParaRPr>
                    </a:p>
                  </a:txBody>
                  <a:tcPr anchor="ctr">
                    <a:noFill/>
                  </a:tcPr>
                </a:tc>
                <a:extLst>
                  <a:ext uri="{0D108BD9-81ED-4DB2-BD59-A6C34878D82A}">
                    <a16:rowId xmlns:a16="http://schemas.microsoft.com/office/drawing/2014/main" val="955731625"/>
                  </a:ext>
                </a:extLst>
              </a:tr>
            </a:tbl>
          </a:graphicData>
        </a:graphic>
      </p:graphicFrame>
      <p:pic>
        <p:nvPicPr>
          <p:cNvPr id="24" name="図 23">
            <a:extLst>
              <a:ext uri="{FF2B5EF4-FFF2-40B4-BE49-F238E27FC236}">
                <a16:creationId xmlns:a16="http://schemas.microsoft.com/office/drawing/2014/main" id="{5D948D8F-896B-8BED-CDAA-6EA5C017883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712110" y="6727119"/>
            <a:ext cx="404631" cy="404631"/>
          </a:xfrm>
          <a:prstGeom prst="rect">
            <a:avLst/>
          </a:prstGeom>
        </p:spPr>
      </p:pic>
      <p:graphicFrame>
        <p:nvGraphicFramePr>
          <p:cNvPr id="4" name="表 7">
            <a:extLst>
              <a:ext uri="{FF2B5EF4-FFF2-40B4-BE49-F238E27FC236}">
                <a16:creationId xmlns:a16="http://schemas.microsoft.com/office/drawing/2014/main" id="{F73F3FC5-0657-8C60-A2B0-5FC68D55DE53}"/>
              </a:ext>
            </a:extLst>
          </p:cNvPr>
          <p:cNvGraphicFramePr>
            <a:graphicFrameLocks noGrp="1"/>
          </p:cNvGraphicFramePr>
          <p:nvPr/>
        </p:nvGraphicFramePr>
        <p:xfrm>
          <a:off x="626674" y="2078058"/>
          <a:ext cx="5608526" cy="1196340"/>
        </p:xfrm>
        <a:graphic>
          <a:graphicData uri="http://schemas.openxmlformats.org/drawingml/2006/table">
            <a:tbl>
              <a:tblPr firstRow="1" bandRow="1">
                <a:tableStyleId>{5C22544A-7EE6-4342-B048-85BDC9FD1C3A}</a:tableStyleId>
              </a:tblPr>
              <a:tblGrid>
                <a:gridCol w="5608526">
                  <a:extLst>
                    <a:ext uri="{9D8B030D-6E8A-4147-A177-3AD203B41FA5}">
                      <a16:colId xmlns:a16="http://schemas.microsoft.com/office/drawing/2014/main" val="2002786144"/>
                    </a:ext>
                  </a:extLst>
                </a:gridCol>
              </a:tblGrid>
              <a:tr h="247921">
                <a:tc>
                  <a:txBody>
                    <a:bodyPr/>
                    <a:lstStyle/>
                    <a:p>
                      <a:r>
                        <a:rPr lang="ja-JP" altLang="en-US" sz="1400">
                          <a:latin typeface="+mn-ea"/>
                          <a:ea typeface="+mn-ea"/>
                        </a:rPr>
                        <a:t>ポイント</a:t>
                      </a:r>
                      <a:r>
                        <a:rPr lang="en-US" altLang="ja-JP" sz="1400">
                          <a:latin typeface="+mn-ea"/>
                          <a:ea typeface="+mn-ea"/>
                        </a:rPr>
                        <a:t>1</a:t>
                      </a:r>
                      <a:r>
                        <a:rPr lang="ja-JP" altLang="en-US" sz="1400">
                          <a:latin typeface="+mn-ea"/>
                          <a:ea typeface="+mn-ea"/>
                        </a:rPr>
                        <a:t>：</a:t>
                      </a:r>
                      <a:r>
                        <a:rPr kumimoji="1" lang="ja-JP" altLang="en-US" sz="1400" b="1" i="0" u="none" strike="noStrike" kern="1200" cap="none" spc="0" normalizeH="0" baseline="0" noProof="0">
                          <a:ln>
                            <a:noFill/>
                          </a:ln>
                          <a:solidFill>
                            <a:prstClr val="white"/>
                          </a:solidFill>
                          <a:effectLst/>
                          <a:uLnTx/>
                          <a:uFillTx/>
                          <a:latin typeface="+mn-lt"/>
                          <a:ea typeface="+mn-ea"/>
                          <a:cs typeface="+mn-cs"/>
                        </a:rPr>
                        <a:t>ビジネスの継続・発展</a:t>
                      </a:r>
                      <a:r>
                        <a:rPr lang="ja-JP" altLang="en-US" sz="1400">
                          <a:latin typeface="+mn-ea"/>
                          <a:ea typeface="+mn-ea"/>
                        </a:rPr>
                        <a:t>には</a:t>
                      </a:r>
                      <a:r>
                        <a:rPr lang="en-US" altLang="ja-JP" sz="1400">
                          <a:latin typeface="+mn-ea"/>
                          <a:ea typeface="+mn-ea"/>
                        </a:rPr>
                        <a:t>IT</a:t>
                      </a:r>
                      <a:r>
                        <a:rPr lang="ja-JP" altLang="en-US" sz="1400">
                          <a:latin typeface="+mn-ea"/>
                          <a:ea typeface="+mn-ea"/>
                        </a:rPr>
                        <a:t>の活用が不可欠</a:t>
                      </a:r>
                      <a:endParaRPr lang="en-US" altLang="ja-JP" sz="14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794935347"/>
                  </a:ext>
                </a:extLst>
              </a:tr>
              <a:tr h="769768">
                <a:tc>
                  <a:txBody>
                    <a:bodyPr/>
                    <a:lstStyle/>
                    <a:p>
                      <a:r>
                        <a:rPr kumimoji="1" lang="ja-JP" altLang="en-US" sz="1050" b="0">
                          <a:solidFill>
                            <a:schemeClr val="tx1"/>
                          </a:solidFill>
                        </a:rPr>
                        <a:t>　中小企業にとって、業務や生産の効率化、人材確保は重要な課題です。業務・生産工程などの運用コストの削減・効率化のために、</a:t>
                      </a:r>
                      <a:r>
                        <a:rPr kumimoji="1" lang="en-US" altLang="ja-JP" sz="1050" b="0">
                          <a:solidFill>
                            <a:schemeClr val="tx1"/>
                          </a:solidFill>
                        </a:rPr>
                        <a:t>IT</a:t>
                      </a:r>
                      <a:r>
                        <a:rPr kumimoji="1" lang="ja-JP" altLang="en-US" sz="1050" b="0">
                          <a:solidFill>
                            <a:schemeClr val="tx1"/>
                          </a:solidFill>
                        </a:rPr>
                        <a:t>の活用が不可欠になっています。また近年では、競争力維持・強化のために、デジタルトランスフォーメーション（</a:t>
                      </a:r>
                      <a:r>
                        <a:rPr kumimoji="1" lang="en-US" altLang="ja-JP" sz="1050" b="0">
                          <a:solidFill>
                            <a:schemeClr val="tx1"/>
                          </a:solidFill>
                        </a:rPr>
                        <a:t>DX</a:t>
                      </a:r>
                      <a:r>
                        <a:rPr kumimoji="1" lang="ja-JP" altLang="en-US" sz="1050" b="0">
                          <a:solidFill>
                            <a:schemeClr val="tx1"/>
                          </a:solidFill>
                        </a:rPr>
                        <a:t>）を進めることが求められており、</a:t>
                      </a:r>
                      <a:r>
                        <a:rPr kumimoji="1" lang="en-US" altLang="ja-JP" sz="1050" b="0">
                          <a:solidFill>
                            <a:schemeClr val="tx1"/>
                          </a:solidFill>
                        </a:rPr>
                        <a:t>IT</a:t>
                      </a:r>
                      <a:r>
                        <a:rPr kumimoji="1" lang="ja-JP" altLang="en-US" sz="1050" b="0">
                          <a:solidFill>
                            <a:schemeClr val="tx1"/>
                          </a:solidFill>
                        </a:rPr>
                        <a:t>の活用が必須になっています。</a:t>
                      </a:r>
                      <a:endParaRPr kumimoji="1" lang="en-US" altLang="ja-JP" sz="1050" b="0">
                        <a:solidFill>
                          <a:schemeClr val="tx1"/>
                        </a:solidFill>
                      </a:endParaRPr>
                    </a:p>
                    <a:p>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55731625"/>
                  </a:ext>
                </a:extLst>
              </a:tr>
            </a:tbl>
          </a:graphicData>
        </a:graphic>
      </p:graphicFrame>
      <p:sp>
        <p:nvSpPr>
          <p:cNvPr id="6" name="楕円 5">
            <a:extLst>
              <a:ext uri="{FF2B5EF4-FFF2-40B4-BE49-F238E27FC236}">
                <a16:creationId xmlns:a16="http://schemas.microsoft.com/office/drawing/2014/main" id="{1EDE6568-59A5-9BF0-D4F7-781F39CE2732}"/>
              </a:ext>
            </a:extLst>
          </p:cNvPr>
          <p:cNvSpPr/>
          <p:nvPr/>
        </p:nvSpPr>
        <p:spPr>
          <a:xfrm>
            <a:off x="1453699" y="3713817"/>
            <a:ext cx="1080000" cy="996833"/>
          </a:xfrm>
          <a:prstGeom prst="ellipse">
            <a:avLst/>
          </a:prstGeom>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5" name="テキスト ボックス 24">
            <a:extLst>
              <a:ext uri="{FF2B5EF4-FFF2-40B4-BE49-F238E27FC236}">
                <a16:creationId xmlns:a16="http://schemas.microsoft.com/office/drawing/2014/main" id="{EF1D9912-1AB7-DB24-00DF-8B15AE168031}"/>
              </a:ext>
            </a:extLst>
          </p:cNvPr>
          <p:cNvSpPr txBox="1"/>
          <p:nvPr/>
        </p:nvSpPr>
        <p:spPr>
          <a:xfrm>
            <a:off x="1510525" y="4343343"/>
            <a:ext cx="966345" cy="338554"/>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業務・生産性の</a:t>
            </a:r>
            <a:endParaRPr kumimoji="1"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効率化</a:t>
            </a:r>
          </a:p>
        </p:txBody>
      </p:sp>
      <p:sp>
        <p:nvSpPr>
          <p:cNvPr id="26" name="楕円 25">
            <a:extLst>
              <a:ext uri="{FF2B5EF4-FFF2-40B4-BE49-F238E27FC236}">
                <a16:creationId xmlns:a16="http://schemas.microsoft.com/office/drawing/2014/main" id="{4EDAE7A8-E069-3C84-7075-2641CC5398AF}"/>
              </a:ext>
            </a:extLst>
          </p:cNvPr>
          <p:cNvSpPr/>
          <p:nvPr/>
        </p:nvSpPr>
        <p:spPr>
          <a:xfrm>
            <a:off x="2891676" y="3726854"/>
            <a:ext cx="1080000" cy="996833"/>
          </a:xfrm>
          <a:prstGeom prst="ellipse">
            <a:avLst/>
          </a:prstGeom>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8" name="テキスト ボックス 27">
            <a:extLst>
              <a:ext uri="{FF2B5EF4-FFF2-40B4-BE49-F238E27FC236}">
                <a16:creationId xmlns:a16="http://schemas.microsoft.com/office/drawing/2014/main" id="{DAEEC7AF-B384-F462-88A8-328A750F3752}"/>
              </a:ext>
            </a:extLst>
          </p:cNvPr>
          <p:cNvSpPr txBox="1"/>
          <p:nvPr/>
        </p:nvSpPr>
        <p:spPr>
          <a:xfrm>
            <a:off x="2948502" y="4356380"/>
            <a:ext cx="966345" cy="215444"/>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人材不足</a:t>
            </a:r>
          </a:p>
        </p:txBody>
      </p:sp>
      <p:sp>
        <p:nvSpPr>
          <p:cNvPr id="29" name="楕円 28">
            <a:extLst>
              <a:ext uri="{FF2B5EF4-FFF2-40B4-BE49-F238E27FC236}">
                <a16:creationId xmlns:a16="http://schemas.microsoft.com/office/drawing/2014/main" id="{293F6C55-1E2A-350C-6771-0503C936AAC3}"/>
              </a:ext>
            </a:extLst>
          </p:cNvPr>
          <p:cNvSpPr/>
          <p:nvPr/>
        </p:nvSpPr>
        <p:spPr>
          <a:xfrm>
            <a:off x="4283197" y="3713817"/>
            <a:ext cx="1080000" cy="996833"/>
          </a:xfrm>
          <a:prstGeom prst="ellipse">
            <a:avLst/>
          </a:prstGeom>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1" name="テキスト ボックス 30">
            <a:extLst>
              <a:ext uri="{FF2B5EF4-FFF2-40B4-BE49-F238E27FC236}">
                <a16:creationId xmlns:a16="http://schemas.microsoft.com/office/drawing/2014/main" id="{BBE50AB4-2298-1FF4-8163-915EB21D9839}"/>
              </a:ext>
            </a:extLst>
          </p:cNvPr>
          <p:cNvSpPr txBox="1"/>
          <p:nvPr/>
        </p:nvSpPr>
        <p:spPr>
          <a:xfrm>
            <a:off x="4340023" y="4343343"/>
            <a:ext cx="966345" cy="215444"/>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化</a:t>
            </a:r>
          </a:p>
        </p:txBody>
      </p:sp>
      <p:pic>
        <p:nvPicPr>
          <p:cNvPr id="14" name="図 13">
            <a:extLst>
              <a:ext uri="{FF2B5EF4-FFF2-40B4-BE49-F238E27FC236}">
                <a16:creationId xmlns:a16="http://schemas.microsoft.com/office/drawing/2014/main" id="{49495BBD-5DBF-F1F7-F9D5-B0A7F214248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59931" y="3798612"/>
            <a:ext cx="563884" cy="563884"/>
          </a:xfrm>
          <a:prstGeom prst="rect">
            <a:avLst/>
          </a:prstGeom>
        </p:spPr>
      </p:pic>
      <p:pic>
        <p:nvPicPr>
          <p:cNvPr id="15" name="図 14">
            <a:extLst>
              <a:ext uri="{FF2B5EF4-FFF2-40B4-BE49-F238E27FC236}">
                <a16:creationId xmlns:a16="http://schemas.microsoft.com/office/drawing/2014/main" id="{640F3584-8E11-2854-32E4-CAB5C0220F3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565535" y="3831057"/>
            <a:ext cx="559392" cy="559392"/>
          </a:xfrm>
          <a:prstGeom prst="rect">
            <a:avLst/>
          </a:prstGeom>
        </p:spPr>
      </p:pic>
      <p:pic>
        <p:nvPicPr>
          <p:cNvPr id="16" name="図 15">
            <a:extLst>
              <a:ext uri="{FF2B5EF4-FFF2-40B4-BE49-F238E27FC236}">
                <a16:creationId xmlns:a16="http://schemas.microsoft.com/office/drawing/2014/main" id="{59E6913F-95C8-9651-021D-0FA2EC6B290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477032" y="3729816"/>
            <a:ext cx="471873" cy="471873"/>
          </a:xfrm>
          <a:prstGeom prst="rect">
            <a:avLst/>
          </a:prstGeom>
        </p:spPr>
      </p:pic>
      <p:pic>
        <p:nvPicPr>
          <p:cNvPr id="17" name="図 16">
            <a:extLst>
              <a:ext uri="{FF2B5EF4-FFF2-40B4-BE49-F238E27FC236}">
                <a16:creationId xmlns:a16="http://schemas.microsoft.com/office/drawing/2014/main" id="{F2A47815-ECAC-5CB7-401C-C44631F74B6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186590" y="3898547"/>
            <a:ext cx="500613" cy="500613"/>
          </a:xfrm>
          <a:prstGeom prst="rect">
            <a:avLst/>
          </a:prstGeom>
        </p:spPr>
      </p:pic>
      <p:graphicFrame>
        <p:nvGraphicFramePr>
          <p:cNvPr id="32" name="表 7">
            <a:extLst>
              <a:ext uri="{FF2B5EF4-FFF2-40B4-BE49-F238E27FC236}">
                <a16:creationId xmlns:a16="http://schemas.microsoft.com/office/drawing/2014/main" id="{5697FEEC-12C1-41B8-F545-3F325A4C61CF}"/>
              </a:ext>
            </a:extLst>
          </p:cNvPr>
          <p:cNvGraphicFramePr>
            <a:graphicFrameLocks noGrp="1"/>
          </p:cNvGraphicFramePr>
          <p:nvPr/>
        </p:nvGraphicFramePr>
        <p:xfrm>
          <a:off x="632633" y="5177599"/>
          <a:ext cx="5608526" cy="1516380"/>
        </p:xfrm>
        <a:graphic>
          <a:graphicData uri="http://schemas.openxmlformats.org/drawingml/2006/table">
            <a:tbl>
              <a:tblPr firstRow="1" bandRow="1">
                <a:tableStyleId>{5C22544A-7EE6-4342-B048-85BDC9FD1C3A}</a:tableStyleId>
              </a:tblPr>
              <a:tblGrid>
                <a:gridCol w="5608526">
                  <a:extLst>
                    <a:ext uri="{9D8B030D-6E8A-4147-A177-3AD203B41FA5}">
                      <a16:colId xmlns:a16="http://schemas.microsoft.com/office/drawing/2014/main" val="2002786144"/>
                    </a:ext>
                  </a:extLst>
                </a:gridCol>
              </a:tblGrid>
              <a:tr h="247921">
                <a:tc>
                  <a:txBody>
                    <a:bodyPr/>
                    <a:lstStyle/>
                    <a:p>
                      <a:r>
                        <a:rPr lang="ja-JP" altLang="en-US" sz="1400">
                          <a:latin typeface="+mn-ea"/>
                          <a:ea typeface="+mn-ea"/>
                        </a:rPr>
                        <a:t>ポイント</a:t>
                      </a:r>
                      <a:r>
                        <a:rPr lang="en-US" altLang="ja-JP" sz="1400">
                          <a:latin typeface="+mn-ea"/>
                          <a:ea typeface="+mn-ea"/>
                        </a:rPr>
                        <a:t>2</a:t>
                      </a:r>
                      <a:r>
                        <a:rPr lang="ja-JP" altLang="en-US" sz="1400">
                          <a:latin typeface="+mn-ea"/>
                          <a:ea typeface="+mn-ea"/>
                        </a:rPr>
                        <a:t>：</a:t>
                      </a:r>
                      <a:r>
                        <a:rPr lang="en-US" altLang="ja-JP" sz="1400">
                          <a:latin typeface="+mn-ea"/>
                          <a:ea typeface="+mn-ea"/>
                        </a:rPr>
                        <a:t>IT</a:t>
                      </a:r>
                      <a:r>
                        <a:rPr lang="ja-JP" altLang="en-US" sz="1400">
                          <a:latin typeface="+mn-ea"/>
                          <a:ea typeface="+mn-ea"/>
                        </a:rPr>
                        <a:t>の活用には</a:t>
                      </a:r>
                      <a:r>
                        <a:rPr kumimoji="1" lang="ja-JP" altLang="en-US" sz="1400" b="1" i="0" u="none" strike="noStrike" kern="1200" cap="none" spc="0" normalizeH="0" baseline="0" noProof="0">
                          <a:ln>
                            <a:noFill/>
                          </a:ln>
                          <a:solidFill>
                            <a:prstClr val="white"/>
                          </a:solidFill>
                          <a:effectLst/>
                          <a:uLnTx/>
                          <a:uFillTx/>
                          <a:latin typeface="+mn-lt"/>
                          <a:ea typeface="+mn-ea"/>
                          <a:cs typeface="+mn-cs"/>
                        </a:rPr>
                        <a:t>サイバー攻撃への対策</a:t>
                      </a:r>
                      <a:r>
                        <a:rPr lang="ja-JP" altLang="en-US" sz="1400">
                          <a:latin typeface="+mn-ea"/>
                          <a:ea typeface="+mn-ea"/>
                        </a:rPr>
                        <a:t>が必要</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794935347"/>
                  </a:ext>
                </a:extLst>
              </a:tr>
              <a:tr h="76976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rPr>
                        <a:t>　</a:t>
                      </a:r>
                      <a:r>
                        <a:rPr kumimoji="1" lang="en-US" altLang="ja-JP" sz="1050" b="0">
                          <a:solidFill>
                            <a:schemeClr val="tx1"/>
                          </a:solidFill>
                        </a:rPr>
                        <a:t>IT</a:t>
                      </a:r>
                      <a:r>
                        <a:rPr kumimoji="1" lang="ja-JP" altLang="en-US" sz="1050" b="0">
                          <a:solidFill>
                            <a:schemeClr val="tx1"/>
                          </a:solidFill>
                        </a:rPr>
                        <a:t>の活用が不可欠な中、</a:t>
                      </a:r>
                      <a:r>
                        <a:rPr kumimoji="1" lang="ja-JP" altLang="en-US" sz="1050" b="0" i="0" u="none" strike="noStrike" kern="1200" cap="none" spc="0" normalizeH="0" baseline="0" noProof="0">
                          <a:ln>
                            <a:noFill/>
                          </a:ln>
                          <a:solidFill>
                            <a:prstClr val="black"/>
                          </a:solidFill>
                          <a:effectLst/>
                          <a:uLnTx/>
                          <a:uFillTx/>
                          <a:latin typeface="+mn-lt"/>
                          <a:ea typeface="+mn-ea"/>
                          <a:cs typeface="+mn-cs"/>
                        </a:rPr>
                        <a:t>サイバーセキュリティ対策</a:t>
                      </a:r>
                      <a:r>
                        <a:rPr kumimoji="1" lang="ja-JP" altLang="en-US" sz="1050" b="0">
                          <a:solidFill>
                            <a:schemeClr val="tx1"/>
                          </a:solidFill>
                        </a:rPr>
                        <a:t>を行うことが必須となっています。</a:t>
                      </a:r>
                      <a:r>
                        <a:rPr kumimoji="1" lang="ja-JP" altLang="en-US" sz="1050" b="0" i="0" u="none" strike="noStrike" kern="1200" cap="none" spc="0" normalizeH="0" baseline="0" noProof="0">
                          <a:ln>
                            <a:noFill/>
                          </a:ln>
                          <a:solidFill>
                            <a:prstClr val="black"/>
                          </a:solidFill>
                          <a:effectLst/>
                          <a:uLnTx/>
                          <a:uFillTx/>
                          <a:latin typeface="+mn-lt"/>
                          <a:ea typeface="+mn-ea"/>
                          <a:cs typeface="+mn-cs"/>
                        </a:rPr>
                        <a:t>サイバーセキュリティ対策</a:t>
                      </a:r>
                      <a:r>
                        <a:rPr kumimoji="1" lang="ja-JP" altLang="en-US" sz="1050" b="0">
                          <a:solidFill>
                            <a:schemeClr val="tx1"/>
                          </a:solidFill>
                        </a:rPr>
                        <a:t>を怠ることで、金銭・顧客の喪失、法的責任、事業の中断・停止、従業員への悪影響など、経営を揺るがすような被害を引き起こす可能性があります。近年は、サプライチェーンを介して、セキュリティ対策が不十分な企業を踏み台にして攻撃されることもあります。攻撃を受けた企業だけが責任を追及されるだけでなく、踏み台にされた企業も加害者として責任を追及されてしまいます。</a:t>
                      </a:r>
                      <a:endParaRPr kumimoji="1" lang="en-US" altLang="ja-JP" sz="1050" b="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55731625"/>
                  </a:ext>
                </a:extLst>
              </a:tr>
            </a:tbl>
          </a:graphicData>
        </a:graphic>
      </p:graphicFrame>
      <p:sp>
        <p:nvSpPr>
          <p:cNvPr id="3" name="テキスト プレースホルダー 2">
            <a:extLst>
              <a:ext uri="{FF2B5EF4-FFF2-40B4-BE49-F238E27FC236}">
                <a16:creationId xmlns:a16="http://schemas.microsoft.com/office/drawing/2014/main" id="{AB2FA933-E2E6-757D-4FDC-17382CC003C3}"/>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4</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企業経営で重要となる</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IT</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投資と投資としてのサイバーセキュリティ対策</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4-3.</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経営投資としてのサイバーセキュリティ対策</a:t>
            </a:r>
          </a:p>
        </p:txBody>
      </p:sp>
      <p:sp>
        <p:nvSpPr>
          <p:cNvPr id="7" name="スライド番号プレースホルダー 1">
            <a:extLst>
              <a:ext uri="{FF2B5EF4-FFF2-40B4-BE49-F238E27FC236}">
                <a16:creationId xmlns:a16="http://schemas.microsoft.com/office/drawing/2014/main" id="{7951F98A-E412-BF68-4D4F-015270B77A24}"/>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109389221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15">
            <a:extLst>
              <a:ext uri="{FF2B5EF4-FFF2-40B4-BE49-F238E27FC236}">
                <a16:creationId xmlns:a16="http://schemas.microsoft.com/office/drawing/2014/main" id="{12091B08-3D82-CC46-4C9C-252CBB3EC313}"/>
              </a:ext>
            </a:extLst>
          </p:cNvPr>
          <p:cNvGraphicFramePr>
            <a:graphicFrameLocks noGrp="1"/>
          </p:cNvGraphicFramePr>
          <p:nvPr>
            <p:extLst>
              <p:ext uri="{D42A27DB-BD31-4B8C-83A1-F6EECF244321}">
                <p14:modId xmlns:p14="http://schemas.microsoft.com/office/powerpoint/2010/main" val="1695456263"/>
              </p:ext>
            </p:extLst>
          </p:nvPr>
        </p:nvGraphicFramePr>
        <p:xfrm>
          <a:off x="626674" y="4623664"/>
          <a:ext cx="5612399" cy="3566160"/>
        </p:xfrm>
        <a:graphic>
          <a:graphicData uri="http://schemas.openxmlformats.org/drawingml/2006/table">
            <a:tbl>
              <a:tblPr firstRow="1" bandRow="1">
                <a:tableStyleId>{7DF18680-E054-41AD-8BC1-D1AEF772440D}</a:tableStyleId>
              </a:tblPr>
              <a:tblGrid>
                <a:gridCol w="540089">
                  <a:extLst>
                    <a:ext uri="{9D8B030D-6E8A-4147-A177-3AD203B41FA5}">
                      <a16:colId xmlns:a16="http://schemas.microsoft.com/office/drawing/2014/main" val="573166350"/>
                    </a:ext>
                  </a:extLst>
                </a:gridCol>
                <a:gridCol w="2505075">
                  <a:extLst>
                    <a:ext uri="{9D8B030D-6E8A-4147-A177-3AD203B41FA5}">
                      <a16:colId xmlns:a16="http://schemas.microsoft.com/office/drawing/2014/main" val="1494904552"/>
                    </a:ext>
                  </a:extLst>
                </a:gridCol>
                <a:gridCol w="2567235">
                  <a:extLst>
                    <a:ext uri="{9D8B030D-6E8A-4147-A177-3AD203B41FA5}">
                      <a16:colId xmlns:a16="http://schemas.microsoft.com/office/drawing/2014/main" val="516882402"/>
                    </a:ext>
                  </a:extLst>
                </a:gridCol>
              </a:tblGrid>
              <a:tr h="0">
                <a:tc>
                  <a:txBody>
                    <a:bodyPr/>
                    <a:lstStyle/>
                    <a:p>
                      <a:pPr algn="ctr"/>
                      <a:r>
                        <a:rPr kumimoji="1" lang="ja-JP" altLang="en-US" sz="900">
                          <a:latin typeface="+mn-ea"/>
                          <a:ea typeface="+mn-ea"/>
                        </a:rPr>
                        <a:t>法令</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kumimoji="1" lang="ja-JP" altLang="en-US" sz="900">
                          <a:latin typeface="+mn-ea"/>
                          <a:ea typeface="+mn-ea"/>
                        </a:rPr>
                        <a:t>条項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kumimoji="1" lang="ja-JP" altLang="en-US" sz="900">
                          <a:latin typeface="+mn-ea"/>
                          <a:ea typeface="+mn-ea"/>
                        </a:rPr>
                        <a:t>要約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1503767446"/>
                  </a:ext>
                </a:extLst>
              </a:tr>
              <a:tr h="278829">
                <a:tc rowSpan="4">
                  <a:txBody>
                    <a:bodyPr/>
                    <a:lstStyle/>
                    <a:p>
                      <a:pPr algn="ctr"/>
                      <a:r>
                        <a:rPr kumimoji="1" lang="ja-JP" altLang="en-US" sz="900">
                          <a:latin typeface="+mn-ea"/>
                          <a:ea typeface="+mn-ea"/>
                        </a:rPr>
                        <a:t>民法</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a:latin typeface="+mn-ea"/>
                          <a:ea typeface="+mn-ea"/>
                        </a:rPr>
                        <a:t>第</a:t>
                      </a:r>
                      <a:r>
                        <a:rPr kumimoji="1" lang="en-US" altLang="ja-JP" sz="900">
                          <a:latin typeface="+mn-ea"/>
                          <a:ea typeface="+mn-ea"/>
                        </a:rPr>
                        <a:t>415</a:t>
                      </a:r>
                      <a:r>
                        <a:rPr kumimoji="1" lang="ja-JP" altLang="en-US" sz="900">
                          <a:latin typeface="+mn-ea"/>
                          <a:ea typeface="+mn-ea"/>
                        </a:rPr>
                        <a:t>条  債務不履行による損害賠償責任</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a:latin typeface="+mn-ea"/>
                          <a:ea typeface="+mn-ea"/>
                        </a:rPr>
                        <a:t>サイバー攻撃により仕事が停滞した</a:t>
                      </a:r>
                      <a:endParaRPr kumimoji="1" lang="en-US" altLang="ja-JP" sz="900">
                        <a:latin typeface="+mn-ea"/>
                        <a:ea typeface="+mn-ea"/>
                      </a:endParaRPr>
                    </a:p>
                    <a:p>
                      <a:r>
                        <a:rPr kumimoji="1" lang="ja-JP" altLang="en-US" sz="900">
                          <a:latin typeface="+mn-ea"/>
                          <a:ea typeface="+mn-ea"/>
                        </a:rPr>
                        <a:t>場合、会社及び第三者に対する、契約</a:t>
                      </a:r>
                      <a:endParaRPr kumimoji="1" lang="en-US" altLang="ja-JP" sz="900">
                        <a:latin typeface="+mn-ea"/>
                        <a:ea typeface="+mn-ea"/>
                      </a:endParaRPr>
                    </a:p>
                    <a:p>
                      <a:r>
                        <a:rPr kumimoji="1" lang="ja-JP" altLang="en-US" sz="900">
                          <a:latin typeface="+mn-ea"/>
                          <a:ea typeface="+mn-ea"/>
                        </a:rPr>
                        <a:t>違反による賠償義務を負う。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73761586"/>
                  </a:ext>
                </a:extLst>
              </a:tr>
              <a:tr h="559731">
                <a:tc vMerge="1">
                  <a:txBody>
                    <a:bodyPr/>
                    <a:lstStyle/>
                    <a:p>
                      <a:endParaRPr kumimoji="1" lang="ja-JP" altLang="en-US" sz="900">
                        <a:latin typeface="+mn-lt"/>
                      </a:endParaRPr>
                    </a:p>
                  </a:txBody>
                  <a:tcPr/>
                </a:tc>
                <a:tc>
                  <a:txBody>
                    <a:bodyPr/>
                    <a:lstStyle/>
                    <a:p>
                      <a:r>
                        <a:rPr kumimoji="1" lang="ja-JP" altLang="en-US" sz="900">
                          <a:latin typeface="+mn-ea"/>
                          <a:ea typeface="+mn-ea"/>
                        </a:rPr>
                        <a:t>第</a:t>
                      </a:r>
                      <a:r>
                        <a:rPr kumimoji="1" lang="en-US" altLang="ja-JP" sz="900">
                          <a:latin typeface="+mn-ea"/>
                          <a:ea typeface="+mn-ea"/>
                        </a:rPr>
                        <a:t>644</a:t>
                      </a:r>
                      <a:r>
                        <a:rPr kumimoji="1" lang="ja-JP" altLang="en-US" sz="900">
                          <a:latin typeface="+mn-ea"/>
                          <a:ea typeface="+mn-ea"/>
                        </a:rPr>
                        <a:t>条  取締役の善管注意義務違反</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a:latin typeface="+mn-ea"/>
                          <a:ea typeface="+mn-ea"/>
                        </a:rPr>
                        <a:t>企業のセキュリティ体制が規模や業務内容に鑑みて適切でなく、サイバー攻撃により企業や第三者に損害が発生した場合、取締役は会社に対して、善管注意義務違反による賠償義務を負う。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99218829"/>
                  </a:ext>
                </a:extLst>
              </a:tr>
              <a:tr h="278829">
                <a:tc vMerge="1">
                  <a:txBody>
                    <a:bodyPr/>
                    <a:lstStyle/>
                    <a:p>
                      <a:pPr algn="ctr"/>
                      <a:endParaRPr kumimoji="1" lang="ja-JP" altLang="en-US" sz="9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zh-TW" altLang="en-US" sz="900">
                          <a:latin typeface="+mn-ea"/>
                          <a:ea typeface="+mn-ea"/>
                        </a:rPr>
                        <a:t>第</a:t>
                      </a:r>
                      <a:r>
                        <a:rPr kumimoji="1" lang="en-US" altLang="zh-TW" sz="900">
                          <a:latin typeface="+mn-ea"/>
                          <a:ea typeface="+mn-ea"/>
                        </a:rPr>
                        <a:t>562</a:t>
                      </a:r>
                      <a:r>
                        <a:rPr kumimoji="1" lang="zh-TW" altLang="en-US" sz="900">
                          <a:latin typeface="+mn-ea"/>
                          <a:ea typeface="+mn-ea"/>
                        </a:rPr>
                        <a:t>条  契約不適合責任</a:t>
                      </a:r>
                      <a:endParaRPr kumimoji="1" lang="ja-JP" altLang="en-US" sz="9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a:latin typeface="+mn-ea"/>
                          <a:ea typeface="+mn-ea"/>
                        </a:rPr>
                        <a:t>請負契約の仕事の目的物（開発システムなど）について、その種類や品質が契約内容に適合しないことが仕事の完成後に判明した場合、会社及び第三者に対する契約不適合となる。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25542206"/>
                  </a:ext>
                </a:extLst>
              </a:tr>
              <a:tr h="278829">
                <a:tc vMerge="1">
                  <a:txBody>
                    <a:bodyPr/>
                    <a:lstStyle/>
                    <a:p>
                      <a:pPr algn="ctr"/>
                      <a:endParaRPr kumimoji="1" lang="ja-JP" altLang="en-US" sz="90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a:latin typeface="+mn-ea"/>
                          <a:ea typeface="+mn-ea"/>
                        </a:rPr>
                        <a:t>第</a:t>
                      </a:r>
                      <a:r>
                        <a:rPr kumimoji="1" lang="en-US" altLang="ja-JP" sz="900">
                          <a:latin typeface="+mn-ea"/>
                          <a:ea typeface="+mn-ea"/>
                        </a:rPr>
                        <a:t>709</a:t>
                      </a:r>
                      <a:r>
                        <a:rPr kumimoji="1" lang="ja-JP" altLang="en-US" sz="900">
                          <a:latin typeface="+mn-ea"/>
                          <a:ea typeface="+mn-ea"/>
                        </a:rPr>
                        <a:t>条  不法行為による損害賠償</a:t>
                      </a:r>
                      <a:endParaRPr kumimoji="1" lang="en-US" altLang="ja-JP" sz="900">
                        <a:latin typeface="+mn-ea"/>
                        <a:ea typeface="+mn-ea"/>
                      </a:endParaRPr>
                    </a:p>
                    <a:p>
                      <a:r>
                        <a:rPr kumimoji="1" lang="ja-JP" altLang="en-US" sz="900">
                          <a:latin typeface="+mn-ea"/>
                          <a:ea typeface="+mn-ea"/>
                        </a:rPr>
                        <a:t>第</a:t>
                      </a:r>
                      <a:r>
                        <a:rPr kumimoji="1" lang="en-US" altLang="ja-JP" sz="900">
                          <a:latin typeface="+mn-ea"/>
                          <a:ea typeface="+mn-ea"/>
                        </a:rPr>
                        <a:t>715</a:t>
                      </a:r>
                      <a:r>
                        <a:rPr kumimoji="1" lang="ja-JP" altLang="en-US" sz="900">
                          <a:latin typeface="+mn-ea"/>
                          <a:ea typeface="+mn-ea"/>
                        </a:rPr>
                        <a:t>条  使用者等の責任</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a:latin typeface="+mn-ea"/>
                          <a:ea typeface="+mn-ea"/>
                        </a:rPr>
                        <a:t>故意または過失によって他人の権利または法律上保護される利益を侵害した者は、これによって生じた損害を賠償する義務を負う。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55704021"/>
                  </a:ext>
                </a:extLst>
              </a:tr>
              <a:tr h="165392">
                <a:tc rowSpan="3">
                  <a:txBody>
                    <a:bodyPr/>
                    <a:lstStyle/>
                    <a:p>
                      <a:pPr algn="ctr"/>
                      <a:r>
                        <a:rPr kumimoji="1" lang="ja-JP" altLang="en-US" sz="900">
                          <a:latin typeface="+mn-ea"/>
                          <a:ea typeface="+mn-ea"/>
                        </a:rPr>
                        <a:t>会社法</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a:latin typeface="+mn-ea"/>
                          <a:ea typeface="+mn-ea"/>
                        </a:rPr>
                        <a:t>第</a:t>
                      </a:r>
                      <a:r>
                        <a:rPr kumimoji="1" lang="en-US" altLang="ja-JP" sz="900">
                          <a:latin typeface="+mn-ea"/>
                          <a:ea typeface="+mn-ea"/>
                        </a:rPr>
                        <a:t>330</a:t>
                      </a:r>
                      <a:r>
                        <a:rPr kumimoji="1" lang="ja-JP" altLang="en-US" sz="900">
                          <a:latin typeface="+mn-ea"/>
                          <a:ea typeface="+mn-ea"/>
                        </a:rPr>
                        <a:t>条  取締役の善管注意義務違反</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3">
                  <a:txBody>
                    <a:bodyPr/>
                    <a:lstStyle/>
                    <a:p>
                      <a:r>
                        <a:rPr kumimoji="1" lang="ja-JP" altLang="en-US" sz="900">
                          <a:latin typeface="+mn-ea"/>
                          <a:ea typeface="+mn-ea"/>
                        </a:rPr>
                        <a:t>企業のセキュリティ体制が規模や業務内容に鑑みて適切でなく、サイバー攻撃により企業や第三者に損害が発生した場合、取締役は会社に対する、善管注意義務違反による任務懈怠（けたい）に基づく損害賠償責任を負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32351831"/>
                  </a:ext>
                </a:extLst>
              </a:tr>
              <a:tr h="165392">
                <a:tc vMerge="1">
                  <a:txBody>
                    <a:bodyPr/>
                    <a:lstStyle/>
                    <a:p>
                      <a:endParaRPr kumimoji="1" lang="ja-JP" altLang="en-US" sz="900">
                        <a:latin typeface="+mn-lt"/>
                      </a:endParaRPr>
                    </a:p>
                  </a:txBody>
                  <a:tcPr/>
                </a:tc>
                <a:tc>
                  <a:txBody>
                    <a:bodyPr/>
                    <a:lstStyle/>
                    <a:p>
                      <a:r>
                        <a:rPr kumimoji="1" lang="ja-JP" altLang="en-US" sz="900">
                          <a:latin typeface="+mn-ea"/>
                          <a:ea typeface="+mn-ea"/>
                        </a:rPr>
                        <a:t>第</a:t>
                      </a:r>
                      <a:r>
                        <a:rPr kumimoji="1" lang="en-US" altLang="ja-JP" sz="900">
                          <a:latin typeface="+mn-ea"/>
                          <a:ea typeface="+mn-ea"/>
                        </a:rPr>
                        <a:t>423</a:t>
                      </a:r>
                      <a:r>
                        <a:rPr kumimoji="1" lang="ja-JP" altLang="en-US" sz="900">
                          <a:latin typeface="+mn-ea"/>
                          <a:ea typeface="+mn-ea"/>
                        </a:rPr>
                        <a:t>条第</a:t>
                      </a:r>
                      <a:r>
                        <a:rPr kumimoji="1" lang="en-US" altLang="ja-JP" sz="900">
                          <a:latin typeface="+mn-ea"/>
                          <a:ea typeface="+mn-ea"/>
                        </a:rPr>
                        <a:t>1</a:t>
                      </a:r>
                      <a:r>
                        <a:rPr kumimoji="1" lang="ja-JP" altLang="en-US" sz="900">
                          <a:latin typeface="+mn-ea"/>
                          <a:ea typeface="+mn-ea"/>
                        </a:rPr>
                        <a:t>項  任務懈怠による損害賠償責任</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kumimoji="1" lang="ja-JP" altLang="en-US" sz="900">
                        <a:latin typeface="+mn-lt"/>
                      </a:endParaRPr>
                    </a:p>
                  </a:txBody>
                  <a:tcPr/>
                </a:tc>
                <a:extLst>
                  <a:ext uri="{0D108BD9-81ED-4DB2-BD59-A6C34878D82A}">
                    <a16:rowId xmlns:a16="http://schemas.microsoft.com/office/drawing/2014/main" val="1208461176"/>
                  </a:ext>
                </a:extLst>
              </a:tr>
              <a:tr h="165392">
                <a:tc vMerge="1">
                  <a:txBody>
                    <a:bodyPr/>
                    <a:lstStyle/>
                    <a:p>
                      <a:endParaRPr kumimoji="1" lang="ja-JP" altLang="en-US" sz="900">
                        <a:latin typeface="+mn-lt"/>
                      </a:endParaRPr>
                    </a:p>
                  </a:txBody>
                  <a:tcPr/>
                </a:tc>
                <a:tc>
                  <a:txBody>
                    <a:bodyPr/>
                    <a:lstStyle/>
                    <a:p>
                      <a:r>
                        <a:rPr kumimoji="1" lang="ja-JP" altLang="en-US" sz="900" dirty="0">
                          <a:latin typeface="+mn-ea"/>
                          <a:ea typeface="+mn-ea"/>
                        </a:rPr>
                        <a:t>第</a:t>
                      </a:r>
                      <a:r>
                        <a:rPr kumimoji="1" lang="en-US" altLang="ja-JP" sz="900" dirty="0">
                          <a:latin typeface="+mn-ea"/>
                          <a:ea typeface="+mn-ea"/>
                        </a:rPr>
                        <a:t>429</a:t>
                      </a:r>
                      <a:r>
                        <a:rPr kumimoji="1" lang="ja-JP" altLang="en-US" sz="900" dirty="0">
                          <a:latin typeface="+mn-ea"/>
                          <a:ea typeface="+mn-ea"/>
                        </a:rPr>
                        <a:t>条第</a:t>
                      </a:r>
                      <a:r>
                        <a:rPr kumimoji="1" lang="en-US" altLang="ja-JP" sz="900" dirty="0">
                          <a:latin typeface="+mn-ea"/>
                          <a:ea typeface="+mn-ea"/>
                        </a:rPr>
                        <a:t>1</a:t>
                      </a:r>
                      <a:r>
                        <a:rPr kumimoji="1" lang="ja-JP" altLang="en-US" sz="900" dirty="0">
                          <a:latin typeface="+mn-ea"/>
                          <a:ea typeface="+mn-ea"/>
                        </a:rPr>
                        <a:t>項  第三者に対する注意義務違反</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kumimoji="1" lang="ja-JP" altLang="en-US" sz="900">
                        <a:latin typeface="+mn-lt"/>
                      </a:endParaRPr>
                    </a:p>
                  </a:txBody>
                  <a:tcPr/>
                </a:tc>
                <a:extLst>
                  <a:ext uri="{0D108BD9-81ED-4DB2-BD59-A6C34878D82A}">
                    <a16:rowId xmlns:a16="http://schemas.microsoft.com/office/drawing/2014/main" val="227503387"/>
                  </a:ext>
                </a:extLst>
              </a:tr>
            </a:tbl>
          </a:graphicData>
        </a:graphic>
      </p:graphicFrame>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kumimoji="1" lang="en-US" altLang="ja-JP"/>
              <a:t>4-3-2.</a:t>
            </a:r>
            <a:r>
              <a:rPr lang="ja-JP" altLang="en-US"/>
              <a:t> 経営者が重要視すべき</a:t>
            </a:r>
            <a:r>
              <a:rPr lang="en-US" altLang="ja-JP"/>
              <a:t>3</a:t>
            </a:r>
            <a:r>
              <a:rPr lang="ja-JP" altLang="en-US"/>
              <a:t>つのポイント</a:t>
            </a:r>
            <a:endParaRPr kumimoji="1" lang="ja-JP" altLang="en-US"/>
          </a:p>
        </p:txBody>
      </p:sp>
      <p:graphicFrame>
        <p:nvGraphicFramePr>
          <p:cNvPr id="11" name="表 10">
            <a:extLst>
              <a:ext uri="{FF2B5EF4-FFF2-40B4-BE49-F238E27FC236}">
                <a16:creationId xmlns:a16="http://schemas.microsoft.com/office/drawing/2014/main" id="{E1B57D4A-DC41-0AEE-1DF7-9CCA57DA5B7D}"/>
              </a:ext>
            </a:extLst>
          </p:cNvPr>
          <p:cNvGraphicFramePr>
            <a:graphicFrameLocks noGrp="1"/>
          </p:cNvGraphicFramePr>
          <p:nvPr/>
        </p:nvGraphicFramePr>
        <p:xfrm>
          <a:off x="619048" y="8477446"/>
          <a:ext cx="5608526" cy="891540"/>
        </p:xfrm>
        <a:graphic>
          <a:graphicData uri="http://schemas.openxmlformats.org/drawingml/2006/table">
            <a:tbl>
              <a:tblPr firstRow="1" bandRow="1">
                <a:tableStyleId>{5C22544A-7EE6-4342-B048-85BDC9FD1C3A}</a:tableStyleId>
              </a:tblPr>
              <a:tblGrid>
                <a:gridCol w="5608526">
                  <a:extLst>
                    <a:ext uri="{9D8B030D-6E8A-4147-A177-3AD203B41FA5}">
                      <a16:colId xmlns:a16="http://schemas.microsoft.com/office/drawing/2014/main" val="2002786144"/>
                    </a:ext>
                  </a:extLst>
                </a:gridCol>
              </a:tblGrid>
              <a:tr h="431665">
                <a:tc>
                  <a:txBody>
                    <a:bodyPr/>
                    <a:lstStyle/>
                    <a:p>
                      <a:r>
                        <a:rPr kumimoji="1" lang="ja-JP" altLang="en-US" sz="1050" b="0">
                          <a:solidFill>
                            <a:schemeClr val="tx1"/>
                          </a:solidFill>
                        </a:rPr>
                        <a:t>　会社法の第三者責任や民法の不法行為責任が認められると、経営者が個人として損害賠償責任を負う場合もあります。この他にも、法律によっては違反などが発生した場合、経営者だけでなく、取締役、担当者に対しても刑罰が科せられることもあります。上記の事態を引き起こさないためにも、サイバーセキュリティ対策は経営者が主体となって取組むことが大切です。</a:t>
                      </a:r>
                    </a:p>
                  </a:txBody>
                  <a:tcPr>
                    <a:noFill/>
                  </a:tcPr>
                </a:tc>
                <a:extLst>
                  <a:ext uri="{0D108BD9-81ED-4DB2-BD59-A6C34878D82A}">
                    <a16:rowId xmlns:a16="http://schemas.microsoft.com/office/drawing/2014/main" val="955731625"/>
                  </a:ext>
                </a:extLst>
              </a:tr>
            </a:tbl>
          </a:graphicData>
        </a:graphic>
      </p:graphicFrame>
      <p:graphicFrame>
        <p:nvGraphicFramePr>
          <p:cNvPr id="4" name="表 7">
            <a:extLst>
              <a:ext uri="{FF2B5EF4-FFF2-40B4-BE49-F238E27FC236}">
                <a16:creationId xmlns:a16="http://schemas.microsoft.com/office/drawing/2014/main" id="{28001138-77D4-458D-EB43-ED532EE7BABA}"/>
              </a:ext>
            </a:extLst>
          </p:cNvPr>
          <p:cNvGraphicFramePr>
            <a:graphicFrameLocks noGrp="1"/>
          </p:cNvGraphicFramePr>
          <p:nvPr/>
        </p:nvGraphicFramePr>
        <p:xfrm>
          <a:off x="626674" y="2078058"/>
          <a:ext cx="5608526" cy="2316480"/>
        </p:xfrm>
        <a:graphic>
          <a:graphicData uri="http://schemas.openxmlformats.org/drawingml/2006/table">
            <a:tbl>
              <a:tblPr firstRow="1" bandRow="1">
                <a:tableStyleId>{5C22544A-7EE6-4342-B048-85BDC9FD1C3A}</a:tableStyleId>
              </a:tblPr>
              <a:tblGrid>
                <a:gridCol w="5608526">
                  <a:extLst>
                    <a:ext uri="{9D8B030D-6E8A-4147-A177-3AD203B41FA5}">
                      <a16:colId xmlns:a16="http://schemas.microsoft.com/office/drawing/2014/main" val="2002786144"/>
                    </a:ext>
                  </a:extLst>
                </a:gridCol>
              </a:tblGrid>
              <a:tr h="247921">
                <a:tc>
                  <a:txBody>
                    <a:bodyPr/>
                    <a:lstStyle/>
                    <a:p>
                      <a:r>
                        <a:rPr lang="ja-JP" altLang="en-US" sz="1400">
                          <a:latin typeface="+mn-ea"/>
                          <a:ea typeface="+mn-ea"/>
                        </a:rPr>
                        <a:t>ポイント</a:t>
                      </a:r>
                      <a:r>
                        <a:rPr lang="en-US" altLang="ja-JP" sz="1400">
                          <a:latin typeface="+mn-ea"/>
                          <a:ea typeface="+mn-ea"/>
                        </a:rPr>
                        <a:t>3</a:t>
                      </a:r>
                      <a:r>
                        <a:rPr lang="ja-JP" altLang="en-US" sz="1400">
                          <a:latin typeface="+mn-ea"/>
                          <a:ea typeface="+mn-ea"/>
                        </a:rPr>
                        <a:t>：サイバーセキュリティ対策は経営者が自ら実行</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1794935347"/>
                  </a:ext>
                </a:extLst>
              </a:tr>
              <a:tr h="769768">
                <a:tc>
                  <a:txBody>
                    <a:bodyPr/>
                    <a:lstStyle/>
                    <a:p>
                      <a:r>
                        <a:rPr kumimoji="1" lang="ja-JP" altLang="en-US" sz="1050" b="0">
                          <a:solidFill>
                            <a:schemeClr val="tx1"/>
                          </a:solidFill>
                        </a:rPr>
                        <a:t>　経営者は自ら主体となって指揮をとり、</a:t>
                      </a:r>
                      <a:r>
                        <a:rPr kumimoji="1" lang="ja-JP" altLang="en-US" sz="1050" b="0" i="0" u="none" strike="noStrike" kern="1200" cap="none" spc="0" normalizeH="0" baseline="0" noProof="0">
                          <a:ln>
                            <a:noFill/>
                          </a:ln>
                          <a:solidFill>
                            <a:prstClr val="black"/>
                          </a:solidFill>
                          <a:effectLst/>
                          <a:uLnTx/>
                          <a:uFillTx/>
                          <a:latin typeface="+mn-lt"/>
                          <a:ea typeface="+mn-ea"/>
                          <a:cs typeface="+mn-cs"/>
                        </a:rPr>
                        <a:t>サイバーセキュリティ対策</a:t>
                      </a:r>
                      <a:r>
                        <a:rPr kumimoji="1" lang="ja-JP" altLang="en-US" sz="1050" b="0">
                          <a:solidFill>
                            <a:schemeClr val="tx1"/>
                          </a:solidFill>
                        </a:rPr>
                        <a:t>を行う必要があります。理由は、主に</a:t>
                      </a:r>
                      <a:r>
                        <a:rPr kumimoji="1" lang="en-US" altLang="ja-JP" sz="1050" b="0">
                          <a:solidFill>
                            <a:schemeClr val="tx1"/>
                          </a:solidFill>
                        </a:rPr>
                        <a:t>2</a:t>
                      </a:r>
                      <a:r>
                        <a:rPr kumimoji="1" lang="ja-JP" altLang="en-US" sz="1050" b="0">
                          <a:solidFill>
                            <a:schemeClr val="tx1"/>
                          </a:solidFill>
                        </a:rPr>
                        <a:t>つあります。</a:t>
                      </a:r>
                      <a:r>
                        <a:rPr kumimoji="1" lang="en-US" altLang="ja-JP" sz="1050" b="0">
                          <a:solidFill>
                            <a:schemeClr val="tx1"/>
                          </a:solidFill>
                        </a:rPr>
                        <a:t>1</a:t>
                      </a:r>
                      <a:r>
                        <a:rPr kumimoji="1" lang="ja-JP" altLang="en-US" sz="1050" b="0">
                          <a:solidFill>
                            <a:schemeClr val="tx1"/>
                          </a:solidFill>
                        </a:rPr>
                        <a:t>つ目は、セキュリティ対策を行うにあたり、サイバー攻撃のリスクの許容範囲をどの程度にするのか、セキュリティ投資をどこまで行うのかなど、経営者による経営判断が必要になるからです。</a:t>
                      </a:r>
                      <a:r>
                        <a:rPr kumimoji="1" lang="en-US" altLang="ja-JP" sz="1050" b="0">
                          <a:solidFill>
                            <a:schemeClr val="tx1"/>
                          </a:solidFill>
                        </a:rPr>
                        <a:t>2</a:t>
                      </a:r>
                      <a:r>
                        <a:rPr kumimoji="1" lang="ja-JP" altLang="en-US" sz="1050" b="0">
                          <a:solidFill>
                            <a:schemeClr val="tx1"/>
                          </a:solidFill>
                        </a:rPr>
                        <a:t>つ目は、セキュリティインシデントが発生した際に、経営者が「法的責任」や「社会的責任」を負わなければならないからです。経営者は民法や会社法により、善管注意義務という「</a:t>
                      </a:r>
                      <a:r>
                        <a:rPr kumimoji="1" lang="ja-JP" altLang="en-US" sz="1050" b="0" i="0" u="none" strike="noStrike" kern="1200" cap="none" spc="0" normalizeH="0" baseline="0" noProof="0">
                          <a:ln>
                            <a:noFill/>
                          </a:ln>
                          <a:solidFill>
                            <a:prstClr val="black"/>
                          </a:solidFill>
                          <a:effectLst/>
                          <a:uLnTx/>
                          <a:uFillTx/>
                          <a:latin typeface="+mn-lt"/>
                          <a:ea typeface="+mn-ea"/>
                          <a:cs typeface="+mn-cs"/>
                        </a:rPr>
                        <a:t>取締役として期待される水準の注意をもって業務を行う義務</a:t>
                      </a:r>
                      <a:r>
                        <a:rPr kumimoji="1" lang="ja-JP" altLang="en-US" sz="1050" b="0">
                          <a:solidFill>
                            <a:schemeClr val="tx1"/>
                          </a:solidFill>
                        </a:rPr>
                        <a:t>」を負い、その任務を怠った際に生じた損害を株式会社に対して賠償する責任「任務懈怠」を負うことが規定されています。そのため、サイバーセキュリティ対策にベストを尽くさなかった結果、サイバー攻撃による情報漏えいや事業停止が起き、第三者に損害が生じた場合、善管注意義務違反や任務懈怠に基づく損害賠償責任を問われてしまいます。</a:t>
                      </a:r>
                      <a:endParaRPr kumimoji="1" lang="en-US" altLang="ja-JP" sz="1050" b="0">
                        <a:solidFill>
                          <a:schemeClr val="tx1"/>
                        </a:solidFill>
                      </a:endParaRPr>
                    </a:p>
                    <a:p>
                      <a:endParaRPr kumimoji="1" lang="en-US" altLang="ja-JP" sz="105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55731625"/>
                  </a:ext>
                </a:extLst>
              </a:tr>
            </a:tbl>
          </a:graphicData>
        </a:graphic>
      </p:graphicFrame>
      <p:grpSp>
        <p:nvGrpSpPr>
          <p:cNvPr id="2" name="グループ化 1">
            <a:extLst>
              <a:ext uri="{FF2B5EF4-FFF2-40B4-BE49-F238E27FC236}">
                <a16:creationId xmlns:a16="http://schemas.microsoft.com/office/drawing/2014/main" id="{AE83B824-7976-8C3D-EC3B-98EF014AC3FD}"/>
              </a:ext>
            </a:extLst>
          </p:cNvPr>
          <p:cNvGrpSpPr/>
          <p:nvPr/>
        </p:nvGrpSpPr>
        <p:grpSpPr>
          <a:xfrm>
            <a:off x="5729405" y="4469155"/>
            <a:ext cx="737655" cy="748935"/>
            <a:chOff x="5634897" y="4496616"/>
            <a:chExt cx="737655" cy="748935"/>
          </a:xfrm>
        </p:grpSpPr>
        <p:sp>
          <p:nvSpPr>
            <p:cNvPr id="6" name="楕円 5">
              <a:extLst>
                <a:ext uri="{FF2B5EF4-FFF2-40B4-BE49-F238E27FC236}">
                  <a16:creationId xmlns:a16="http://schemas.microsoft.com/office/drawing/2014/main" id="{83EA0620-298A-CEDA-4694-20E24C0A60AA}"/>
                </a:ext>
              </a:extLst>
            </p:cNvPr>
            <p:cNvSpPr/>
            <p:nvPr/>
          </p:nvSpPr>
          <p:spPr>
            <a:xfrm>
              <a:off x="5634897" y="4496616"/>
              <a:ext cx="737655" cy="748935"/>
            </a:xfrm>
            <a:prstGeom prst="ellipse">
              <a:avLst/>
            </a:prstGeom>
            <a:ln>
              <a:solidFill>
                <a:srgbClr val="FF0000"/>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4" name="図 13">
              <a:extLst>
                <a:ext uri="{FF2B5EF4-FFF2-40B4-BE49-F238E27FC236}">
                  <a16:creationId xmlns:a16="http://schemas.microsoft.com/office/drawing/2014/main" id="{48C1F2A4-F6F3-3E05-881B-6D9AFCBC2FF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745869" y="4613228"/>
              <a:ext cx="515710" cy="515710"/>
            </a:xfrm>
            <a:prstGeom prst="rect">
              <a:avLst/>
            </a:prstGeom>
          </p:spPr>
        </p:pic>
      </p:grpSp>
      <p:sp>
        <p:nvSpPr>
          <p:cNvPr id="7" name="テキスト ボックス 6">
            <a:extLst>
              <a:ext uri="{FF2B5EF4-FFF2-40B4-BE49-F238E27FC236}">
                <a16:creationId xmlns:a16="http://schemas.microsoft.com/office/drawing/2014/main" id="{4481F006-FE9A-EBB4-D068-DEAFF4758632}"/>
              </a:ext>
            </a:extLst>
          </p:cNvPr>
          <p:cNvSpPr txBox="1"/>
          <p:nvPr/>
        </p:nvSpPr>
        <p:spPr>
          <a:xfrm>
            <a:off x="1382786" y="8191284"/>
            <a:ext cx="4096302"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25.</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情報セキュリティ対策が不備の場合に責任追及の根拠とされる主な法律</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IPA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「中小企業の情報セキュリティ対策ガイドライン 第</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3.1</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版」から抜粋</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テキスト プレースホルダー 2">
            <a:extLst>
              <a:ext uri="{FF2B5EF4-FFF2-40B4-BE49-F238E27FC236}">
                <a16:creationId xmlns:a16="http://schemas.microsoft.com/office/drawing/2014/main" id="{31F24E8D-2B98-E175-0E5A-0AA2E8899C0F}"/>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4</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企業経営で重要となる</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IT</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投資と投資としてのサイバーセキュリティ対策</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4-3.</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経営投資としてのサイバーセキュリティ対策</a:t>
            </a:r>
          </a:p>
        </p:txBody>
      </p:sp>
      <p:sp>
        <p:nvSpPr>
          <p:cNvPr id="9" name="スライド番号プレースホルダー 1">
            <a:extLst>
              <a:ext uri="{FF2B5EF4-FFF2-40B4-BE49-F238E27FC236}">
                <a16:creationId xmlns:a16="http://schemas.microsoft.com/office/drawing/2014/main" id="{B5323FB2-7A29-CA23-4C35-79FE182B27BF}"/>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4</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77876123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3">
            <a:extLst>
              <a:ext uri="{FF2B5EF4-FFF2-40B4-BE49-F238E27FC236}">
                <a16:creationId xmlns:a16="http://schemas.microsoft.com/office/drawing/2014/main" id="{B81A8B83-03E6-3A80-0BF0-415F524D3618}"/>
              </a:ext>
            </a:extLst>
          </p:cNvPr>
          <p:cNvGraphicFramePr>
            <a:graphicFrameLocks noGrp="1"/>
          </p:cNvGraphicFramePr>
          <p:nvPr>
            <p:extLst>
              <p:ext uri="{D42A27DB-BD31-4B8C-83A1-F6EECF244321}">
                <p14:modId xmlns:p14="http://schemas.microsoft.com/office/powerpoint/2010/main" val="1271966582"/>
              </p:ext>
            </p:extLst>
          </p:nvPr>
        </p:nvGraphicFramePr>
        <p:xfrm>
          <a:off x="369000" y="1080000"/>
          <a:ext cx="6120000" cy="7344000"/>
        </p:xfrm>
        <a:graphic>
          <a:graphicData uri="http://schemas.openxmlformats.org/drawingml/2006/table">
            <a:tbl>
              <a:tblPr firstRow="1" bandRow="1">
                <a:tableStyleId>{5C22544A-7EE6-4342-B048-85BDC9FD1C3A}</a:tableStyleId>
              </a:tblPr>
              <a:tblGrid>
                <a:gridCol w="6120000">
                  <a:extLst>
                    <a:ext uri="{9D8B030D-6E8A-4147-A177-3AD203B41FA5}">
                      <a16:colId xmlns:a16="http://schemas.microsoft.com/office/drawing/2014/main" val="1593191417"/>
                    </a:ext>
                  </a:extLst>
                </a:gridCol>
              </a:tblGrid>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第</a:t>
                      </a:r>
                      <a:r>
                        <a:rPr kumimoji="1" lang="en-US" altLang="zh-TW"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14</a:t>
                      </a:r>
                      <a:r>
                        <a:rPr kumimoji="1" lang="zh-TW" altLang="en-US"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章</a:t>
                      </a:r>
                      <a:r>
                        <a:rPr kumimoji="1" lang="en-US" altLang="zh-TW"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 </a:t>
                      </a:r>
                      <a:r>
                        <a:rPr kumimoji="1" lang="zh-TW" altLang="en-US"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組織的管理策</a:t>
                      </a:r>
                      <a:endParaRPr kumimoji="1" lang="zh-TW" altLang="en-US" sz="1000" b="1" u="sng" baseline="0">
                        <a:solidFill>
                          <a:schemeClr val="accent1">
                            <a:lumMod val="50000"/>
                          </a:schemeClr>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95370851"/>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14-1.</a:t>
                      </a:r>
                      <a:r>
                        <a:rPr kumimoji="1" lang="ja-JP" altLang="en-US" sz="1000" u="sng" baseline="0">
                          <a:solidFill>
                            <a:schemeClr val="tx1"/>
                          </a:solidFill>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 組織的管理策を参考とした対策基準・実施手順の策定</a:t>
                      </a:r>
                      <a:endParaRPr kumimoji="1" lang="ja-JP" altLang="en-US" sz="100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09381421"/>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baseline="0">
                          <a:solidFill>
                            <a:schemeClr val="tx1"/>
                          </a:solidFill>
                          <a:uFill>
                            <a:solidFill>
                              <a:schemeClr val="bg1"/>
                            </a:solidFill>
                          </a:uFill>
                          <a:latin typeface="+mn-ea"/>
                          <a:ea typeface="+mn-ea"/>
                          <a:hlinkClick r:id="" action="ppaction://noaction">
                            <a:extLst>
                              <a:ext uri="{A12FA001-AC4F-418D-AE19-62706E023703}">
                                <ahyp:hlinkClr xmlns:ahyp="http://schemas.microsoft.com/office/drawing/2018/hyperlinkcolor" val="tx"/>
                              </a:ext>
                            </a:extLst>
                          </a:hlinkClick>
                        </a:rPr>
                        <a:t>　</a:t>
                      </a:r>
                      <a:r>
                        <a:rPr kumimoji="1" lang="ja-JP" altLang="en-US" sz="1000" u="sng" baseline="0">
                          <a:solidFill>
                            <a:schemeClr val="tx1"/>
                          </a:solidFill>
                          <a:uFill>
                            <a:solidFill>
                              <a:schemeClr val="bg1"/>
                            </a:solidFill>
                          </a:uFill>
                          <a:latin typeface="+mn-ea"/>
                          <a:ea typeface="+mn-ea"/>
                        </a:rPr>
                        <a:t>　</a:t>
                      </a:r>
                      <a:r>
                        <a:rPr kumimoji="1" lang="en-US" altLang="ja-JP" sz="1000" u="sng">
                          <a:solidFill>
                            <a:schemeClr val="tx1"/>
                          </a:solidFill>
                          <a:uFill>
                            <a:solidFill>
                              <a:schemeClr val="bg1"/>
                            </a:solidFill>
                          </a:uFill>
                          <a:hlinkClick r:id="rId4" action="ppaction://hlinksldjump">
                            <a:extLst>
                              <a:ext uri="{A12FA001-AC4F-418D-AE19-62706E023703}">
                                <ahyp:hlinkClr xmlns:ahyp="http://schemas.microsoft.com/office/drawing/2018/hyperlinkcolor" val="tx"/>
                              </a:ext>
                            </a:extLst>
                          </a:hlinkClick>
                        </a:rPr>
                        <a:t>14-1-1. </a:t>
                      </a:r>
                      <a:r>
                        <a:rPr kumimoji="1" lang="ja-JP" altLang="en-US" sz="1000" u="sng">
                          <a:solidFill>
                            <a:schemeClr val="tx1"/>
                          </a:solidFill>
                          <a:uFill>
                            <a:solidFill>
                              <a:schemeClr val="bg1"/>
                            </a:solidFill>
                          </a:uFill>
                          <a:hlinkClick r:id="rId4" action="ppaction://hlinksldjump">
                            <a:extLst>
                              <a:ext uri="{A12FA001-AC4F-418D-AE19-62706E023703}">
                                <ahyp:hlinkClr xmlns:ahyp="http://schemas.microsoft.com/office/drawing/2018/hyperlinkcolor" val="tx"/>
                              </a:ext>
                            </a:extLst>
                          </a:hlinkClick>
                        </a:rPr>
                        <a:t>対策基準の策定</a:t>
                      </a:r>
                      <a:endParaRPr kumimoji="1" lang="en-US" altLang="ja-JP" sz="1000" u="sng">
                        <a:solidFill>
                          <a:schemeClr val="tx1"/>
                        </a:solidFill>
                        <a:uFill>
                          <a:solidFill>
                            <a:schemeClr val="bg1"/>
                          </a:solidFill>
                        </a:uFill>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06978110"/>
                  </a:ext>
                </a:extLst>
              </a:tr>
              <a:tr h="244800">
                <a:tc>
                  <a:txBody>
                    <a:bodyPr/>
                    <a:lstStyle/>
                    <a:p>
                      <a:r>
                        <a:rPr kumimoji="1" lang="ja-JP" altLang="en-US" sz="1000" b="1" u="sng" baseline="0">
                          <a:solidFill>
                            <a:schemeClr val="tx1"/>
                          </a:solidFill>
                          <a:uFill>
                            <a:solidFill>
                              <a:schemeClr val="bg1"/>
                            </a:solidFill>
                          </a:uFill>
                          <a:latin typeface="+mn-ea"/>
                          <a:ea typeface="+mn-ea"/>
                        </a:rPr>
                        <a:t>　　</a:t>
                      </a:r>
                      <a:r>
                        <a:rPr kumimoji="1" lang="en-US" altLang="ja-JP" sz="1000" u="sng">
                          <a:solidFill>
                            <a:schemeClr val="tx1"/>
                          </a:solidFill>
                          <a:uFill>
                            <a:solidFill>
                              <a:schemeClr val="bg1"/>
                            </a:solidFill>
                          </a:uFill>
                          <a:hlinkClick r:id="rId5" action="ppaction://hlinksldjump">
                            <a:extLst>
                              <a:ext uri="{A12FA001-AC4F-418D-AE19-62706E023703}">
                                <ahyp:hlinkClr xmlns:ahyp="http://schemas.microsoft.com/office/drawing/2018/hyperlinkcolor" val="tx"/>
                              </a:ext>
                            </a:extLst>
                          </a:hlinkClick>
                        </a:rPr>
                        <a:t>14-1-2. </a:t>
                      </a:r>
                      <a:r>
                        <a:rPr kumimoji="1" lang="ja-JP" altLang="en-US" sz="1000" u="sng">
                          <a:solidFill>
                            <a:schemeClr val="tx1"/>
                          </a:solidFill>
                          <a:uFill>
                            <a:solidFill>
                              <a:schemeClr val="bg1"/>
                            </a:solidFill>
                          </a:uFill>
                          <a:hlinkClick r:id="rId5" action="ppaction://hlinksldjump">
                            <a:extLst>
                              <a:ext uri="{A12FA001-AC4F-418D-AE19-62706E023703}">
                                <ahyp:hlinkClr xmlns:ahyp="http://schemas.microsoft.com/office/drawing/2018/hyperlinkcolor" val="tx"/>
                              </a:ext>
                            </a:extLst>
                          </a:hlinkClick>
                        </a:rPr>
                        <a:t>実施手順の策定</a:t>
                      </a:r>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87552668"/>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u="sng" baseline="0">
                          <a:solidFill>
                            <a:schemeClr val="accent1">
                              <a:lumMod val="50000"/>
                            </a:schemeClr>
                          </a:solidFill>
                          <a:uFill>
                            <a:solidFill>
                              <a:schemeClr val="bg1"/>
                            </a:solidFill>
                          </a:uFill>
                          <a:hlinkClick r:id="rId6" action="ppaction://hlinksldjump">
                            <a:extLst>
                              <a:ext uri="{A12FA001-AC4F-418D-AE19-62706E023703}">
                                <ahyp:hlinkClr xmlns:ahyp="http://schemas.microsoft.com/office/drawing/2018/hyperlinkcolor" val="tx"/>
                              </a:ext>
                            </a:extLst>
                          </a:hlinkClick>
                        </a:rPr>
                        <a:t>第</a:t>
                      </a:r>
                      <a:r>
                        <a:rPr kumimoji="1" lang="en-US" altLang="ja-JP" sz="1000" b="1" u="sng" baseline="0">
                          <a:solidFill>
                            <a:schemeClr val="accent1">
                              <a:lumMod val="50000"/>
                            </a:schemeClr>
                          </a:solidFill>
                          <a:uFill>
                            <a:solidFill>
                              <a:schemeClr val="bg1"/>
                            </a:solidFill>
                          </a:uFill>
                          <a:hlinkClick r:id="rId6" action="ppaction://hlinksldjump">
                            <a:extLst>
                              <a:ext uri="{A12FA001-AC4F-418D-AE19-62706E023703}">
                                <ahyp:hlinkClr xmlns:ahyp="http://schemas.microsoft.com/office/drawing/2018/hyperlinkcolor" val="tx"/>
                              </a:ext>
                            </a:extLst>
                          </a:hlinkClick>
                        </a:rPr>
                        <a:t>15</a:t>
                      </a:r>
                      <a:r>
                        <a:rPr kumimoji="1" lang="ja-JP" altLang="en-US" sz="1000" b="1" u="sng" baseline="0">
                          <a:solidFill>
                            <a:schemeClr val="accent1">
                              <a:lumMod val="50000"/>
                            </a:schemeClr>
                          </a:solidFill>
                          <a:uFill>
                            <a:solidFill>
                              <a:schemeClr val="bg1"/>
                            </a:solidFill>
                          </a:uFill>
                          <a:hlinkClick r:id="rId6" action="ppaction://hlinksldjump">
                            <a:extLst>
                              <a:ext uri="{A12FA001-AC4F-418D-AE19-62706E023703}">
                                <ahyp:hlinkClr xmlns:ahyp="http://schemas.microsoft.com/office/drawing/2018/hyperlinkcolor" val="tx"/>
                              </a:ext>
                            </a:extLst>
                          </a:hlinkClick>
                        </a:rPr>
                        <a:t>章</a:t>
                      </a:r>
                      <a:r>
                        <a:rPr kumimoji="1" lang="en-US" altLang="ja-JP" sz="1000" b="1" u="sng" baseline="0">
                          <a:solidFill>
                            <a:schemeClr val="accent1">
                              <a:lumMod val="50000"/>
                            </a:schemeClr>
                          </a:solidFill>
                          <a:uFill>
                            <a:solidFill>
                              <a:schemeClr val="bg1"/>
                            </a:solidFill>
                          </a:uFill>
                          <a:hlinkClick r:id="rId6" action="ppaction://hlinksldjump">
                            <a:extLst>
                              <a:ext uri="{A12FA001-AC4F-418D-AE19-62706E023703}">
                                <ahyp:hlinkClr xmlns:ahyp="http://schemas.microsoft.com/office/drawing/2018/hyperlinkcolor" val="tx"/>
                              </a:ext>
                            </a:extLst>
                          </a:hlinkClick>
                        </a:rPr>
                        <a:t>. </a:t>
                      </a:r>
                      <a:r>
                        <a:rPr kumimoji="1" lang="ja-JP" altLang="en-US" sz="1000" b="1" u="sng" baseline="0">
                          <a:solidFill>
                            <a:schemeClr val="accent1">
                              <a:lumMod val="50000"/>
                            </a:schemeClr>
                          </a:solidFill>
                          <a:uFill>
                            <a:solidFill>
                              <a:schemeClr val="bg1"/>
                            </a:solidFill>
                          </a:uFill>
                          <a:hlinkClick r:id="rId6" action="ppaction://hlinksldjump">
                            <a:extLst>
                              <a:ext uri="{A12FA001-AC4F-418D-AE19-62706E023703}">
                                <ahyp:hlinkClr xmlns:ahyp="http://schemas.microsoft.com/office/drawing/2018/hyperlinkcolor" val="tx"/>
                              </a:ext>
                            </a:extLst>
                          </a:hlinkClick>
                        </a:rPr>
                        <a:t>人的管理策</a:t>
                      </a:r>
                      <a:endParaRPr kumimoji="1" lang="en-US" altLang="ja-JP" sz="1000" b="1" u="sng" baseline="0">
                        <a:solidFill>
                          <a:schemeClr val="accent1">
                            <a:lumMod val="50000"/>
                          </a:schemeClr>
                        </a:solidFill>
                        <a:uFill>
                          <a:solidFill>
                            <a:schemeClr val="bg1"/>
                          </a:solidFill>
                        </a:uFill>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33400270"/>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u="sng" baseline="0">
                          <a:solidFill>
                            <a:schemeClr val="tx1"/>
                          </a:solidFill>
                          <a:uFill>
                            <a:solidFill>
                              <a:schemeClr val="bg1"/>
                            </a:solidFill>
                          </a:uFill>
                          <a:latin typeface="+mn-ea"/>
                          <a:ea typeface="+mn-ea"/>
                        </a:rPr>
                        <a:t>　</a:t>
                      </a:r>
                      <a:r>
                        <a:rPr kumimoji="1" lang="en-US" altLang="ja-JP" sz="1000" u="sng">
                          <a:solidFill>
                            <a:schemeClr val="tx1"/>
                          </a:solidFill>
                          <a:uFill>
                            <a:solidFill>
                              <a:schemeClr val="bg1"/>
                            </a:solidFill>
                          </a:uFill>
                          <a:hlinkClick r:id="rId7" action="ppaction://hlinksldjump">
                            <a:extLst>
                              <a:ext uri="{A12FA001-AC4F-418D-AE19-62706E023703}">
                                <ahyp:hlinkClr xmlns:ahyp="http://schemas.microsoft.com/office/drawing/2018/hyperlinkcolor" val="tx"/>
                              </a:ext>
                            </a:extLst>
                          </a:hlinkClick>
                        </a:rPr>
                        <a:t>15-1. </a:t>
                      </a:r>
                      <a:r>
                        <a:rPr kumimoji="1" lang="ja-JP" altLang="en-US" sz="1000" u="sng">
                          <a:solidFill>
                            <a:schemeClr val="tx1"/>
                          </a:solidFill>
                          <a:uFill>
                            <a:solidFill>
                              <a:schemeClr val="bg1"/>
                            </a:solidFill>
                          </a:uFill>
                          <a:hlinkClick r:id="rId7" action="ppaction://hlinksldjump">
                            <a:extLst>
                              <a:ext uri="{A12FA001-AC4F-418D-AE19-62706E023703}">
                                <ahyp:hlinkClr xmlns:ahyp="http://schemas.microsoft.com/office/drawing/2018/hyperlinkcolor" val="tx"/>
                              </a:ext>
                            </a:extLst>
                          </a:hlinkClick>
                        </a:rPr>
                        <a:t>人的管理策を参考とした対策基準・実施手順の策定</a:t>
                      </a:r>
                      <a:endParaRPr kumimoji="1" lang="en-US" altLang="ja-JP" sz="1000" u="sng">
                        <a:solidFill>
                          <a:schemeClr val="tx1"/>
                        </a:solidFill>
                        <a:uFill>
                          <a:solidFill>
                            <a:schemeClr val="bg1"/>
                          </a:solidFill>
                        </a:uFill>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50853683"/>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u="sng" baseline="0">
                          <a:solidFill>
                            <a:schemeClr val="tx1"/>
                          </a:solidFill>
                          <a:uFill>
                            <a:solidFill>
                              <a:schemeClr val="bg1"/>
                            </a:solidFill>
                          </a:uFill>
                          <a:latin typeface="+mn-ea"/>
                          <a:ea typeface="+mn-ea"/>
                        </a:rPr>
                        <a:t>　</a:t>
                      </a:r>
                      <a:r>
                        <a:rPr kumimoji="1" lang="ja-JP" altLang="en-US" sz="1000" b="1" u="sng" baseline="0">
                          <a:solidFill>
                            <a:srgbClr val="954F72"/>
                          </a:solidFill>
                          <a:uFill>
                            <a:solidFill>
                              <a:schemeClr val="bg1"/>
                            </a:solidFill>
                          </a:uFill>
                          <a:latin typeface="+mn-ea"/>
                          <a:ea typeface="+mn-ea"/>
                          <a:hlinkClick r:id="rId8" action="ppaction://hlinksldjump">
                            <a:extLst>
                              <a:ext uri="{A12FA001-AC4F-418D-AE19-62706E023703}">
                                <ahyp:hlinkClr xmlns:ahyp="http://schemas.microsoft.com/office/drawing/2018/hyperlinkcolor" val="tx"/>
                              </a:ext>
                            </a:extLst>
                          </a:hlinkClick>
                        </a:rPr>
                        <a:t>　</a:t>
                      </a:r>
                      <a:r>
                        <a:rPr kumimoji="1" lang="en-US" altLang="ja-JP" sz="1000" u="sng">
                          <a:solidFill>
                            <a:schemeClr val="tx1"/>
                          </a:solidFill>
                          <a:uFill>
                            <a:solidFill>
                              <a:schemeClr val="bg1"/>
                            </a:solidFill>
                          </a:uFill>
                          <a:hlinkClick r:id="rId7" action="ppaction://hlinksldjump">
                            <a:extLst>
                              <a:ext uri="{A12FA001-AC4F-418D-AE19-62706E023703}">
                                <ahyp:hlinkClr xmlns:ahyp="http://schemas.microsoft.com/office/drawing/2018/hyperlinkcolor" val="tx"/>
                              </a:ext>
                            </a:extLst>
                          </a:hlinkClick>
                        </a:rPr>
                        <a:t>15-1-1. </a:t>
                      </a:r>
                      <a:r>
                        <a:rPr kumimoji="1" lang="ja-JP" altLang="en-US" sz="1000" u="sng">
                          <a:solidFill>
                            <a:schemeClr val="tx1"/>
                          </a:solidFill>
                          <a:uFill>
                            <a:solidFill>
                              <a:schemeClr val="bg1"/>
                            </a:solidFill>
                          </a:uFill>
                          <a:hlinkClick r:id="rId7" action="ppaction://hlinksldjump">
                            <a:extLst>
                              <a:ext uri="{A12FA001-AC4F-418D-AE19-62706E023703}">
                                <ahyp:hlinkClr xmlns:ahyp="http://schemas.microsoft.com/office/drawing/2018/hyperlinkcolor" val="tx"/>
                              </a:ext>
                            </a:extLst>
                          </a:hlinkClick>
                        </a:rPr>
                        <a:t>対策基準の策定</a:t>
                      </a:r>
                      <a:endParaRPr kumimoji="1" lang="en-US" altLang="ja-JP" sz="1000" u="sng">
                        <a:solidFill>
                          <a:schemeClr val="tx1"/>
                        </a:solidFill>
                        <a:uFill>
                          <a:solidFill>
                            <a:schemeClr val="bg1"/>
                          </a:solidFill>
                        </a:uFill>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05786271"/>
                  </a:ext>
                </a:extLst>
              </a:tr>
              <a:tr h="244800">
                <a:tc>
                  <a:txBody>
                    <a:bodyPr/>
                    <a:lstStyle/>
                    <a:p>
                      <a:r>
                        <a:rPr kumimoji="1" lang="ja-JP" altLang="en-US" sz="1000" b="1" u="sng" baseline="0">
                          <a:solidFill>
                            <a:schemeClr val="tx1"/>
                          </a:solidFill>
                          <a:uFill>
                            <a:solidFill>
                              <a:schemeClr val="bg1"/>
                            </a:solidFill>
                          </a:uFill>
                          <a:latin typeface="+mn-ea"/>
                          <a:ea typeface="+mn-ea"/>
                        </a:rPr>
                        <a:t>　　</a:t>
                      </a:r>
                      <a:r>
                        <a:rPr kumimoji="1" lang="en-US" altLang="ja-JP" sz="1000" u="sng">
                          <a:solidFill>
                            <a:schemeClr val="tx1"/>
                          </a:solidFill>
                          <a:uFill>
                            <a:solidFill>
                              <a:schemeClr val="bg1"/>
                            </a:solidFill>
                          </a:uFill>
                          <a:hlinkClick r:id="rId9" action="ppaction://hlinksldjump">
                            <a:extLst>
                              <a:ext uri="{A12FA001-AC4F-418D-AE19-62706E023703}">
                                <ahyp:hlinkClr xmlns:ahyp="http://schemas.microsoft.com/office/drawing/2018/hyperlinkcolor" val="tx"/>
                              </a:ext>
                            </a:extLst>
                          </a:hlinkClick>
                        </a:rPr>
                        <a:t>15-1-2. </a:t>
                      </a:r>
                      <a:r>
                        <a:rPr kumimoji="1" lang="ja-JP" altLang="en-US" sz="1000" u="sng">
                          <a:solidFill>
                            <a:schemeClr val="tx1"/>
                          </a:solidFill>
                          <a:uFill>
                            <a:solidFill>
                              <a:schemeClr val="bg1"/>
                            </a:solidFill>
                          </a:uFill>
                          <a:hlinkClick r:id="rId9" action="ppaction://hlinksldjump">
                            <a:extLst>
                              <a:ext uri="{A12FA001-AC4F-418D-AE19-62706E023703}">
                                <ahyp:hlinkClr xmlns:ahyp="http://schemas.microsoft.com/office/drawing/2018/hyperlinkcolor" val="tx"/>
                              </a:ext>
                            </a:extLst>
                          </a:hlinkClick>
                        </a:rPr>
                        <a:t>実施手順の策定</a:t>
                      </a:r>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74343304"/>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000" b="1" u="sng" baseline="0">
                          <a:solidFill>
                            <a:schemeClr val="accent1">
                              <a:lumMod val="50000"/>
                            </a:schemeClr>
                          </a:solidFill>
                          <a:uFill>
                            <a:solidFill>
                              <a:schemeClr val="bg1"/>
                            </a:solidFill>
                          </a:uFill>
                          <a:latin typeface="+mn-ea"/>
                          <a:ea typeface="+mn-ea"/>
                          <a:hlinkClick r:id="rId10" action="ppaction://hlinksldjump">
                            <a:extLst>
                              <a:ext uri="{A12FA001-AC4F-418D-AE19-62706E023703}">
                                <ahyp:hlinkClr xmlns:ahyp="http://schemas.microsoft.com/office/drawing/2018/hyperlinkcolor" val="tx"/>
                              </a:ext>
                            </a:extLst>
                          </a:hlinkClick>
                        </a:rPr>
                        <a:t>第</a:t>
                      </a:r>
                      <a:r>
                        <a:rPr kumimoji="1" lang="en-US" altLang="zh-TW" sz="1000" b="1" u="sng" baseline="0">
                          <a:solidFill>
                            <a:schemeClr val="accent1">
                              <a:lumMod val="50000"/>
                            </a:schemeClr>
                          </a:solidFill>
                          <a:uFill>
                            <a:solidFill>
                              <a:schemeClr val="bg1"/>
                            </a:solidFill>
                          </a:uFill>
                          <a:latin typeface="+mn-ea"/>
                          <a:ea typeface="+mn-ea"/>
                          <a:hlinkClick r:id="rId10" action="ppaction://hlinksldjump">
                            <a:extLst>
                              <a:ext uri="{A12FA001-AC4F-418D-AE19-62706E023703}">
                                <ahyp:hlinkClr xmlns:ahyp="http://schemas.microsoft.com/office/drawing/2018/hyperlinkcolor" val="tx"/>
                              </a:ext>
                            </a:extLst>
                          </a:hlinkClick>
                        </a:rPr>
                        <a:t>16</a:t>
                      </a:r>
                      <a:r>
                        <a:rPr kumimoji="1" lang="zh-TW" altLang="en-US" sz="1000" b="1" u="sng" baseline="0">
                          <a:solidFill>
                            <a:schemeClr val="accent1">
                              <a:lumMod val="50000"/>
                            </a:schemeClr>
                          </a:solidFill>
                          <a:uFill>
                            <a:solidFill>
                              <a:schemeClr val="bg1"/>
                            </a:solidFill>
                          </a:uFill>
                          <a:latin typeface="+mn-ea"/>
                          <a:ea typeface="+mn-ea"/>
                          <a:hlinkClick r:id="rId10" action="ppaction://hlinksldjump">
                            <a:extLst>
                              <a:ext uri="{A12FA001-AC4F-418D-AE19-62706E023703}">
                                <ahyp:hlinkClr xmlns:ahyp="http://schemas.microsoft.com/office/drawing/2018/hyperlinkcolor" val="tx"/>
                              </a:ext>
                            </a:extLst>
                          </a:hlinkClick>
                        </a:rPr>
                        <a:t>章</a:t>
                      </a:r>
                      <a:r>
                        <a:rPr kumimoji="1" lang="en-US" altLang="zh-TW" sz="1000" b="1" u="sng" baseline="0">
                          <a:solidFill>
                            <a:schemeClr val="accent1">
                              <a:lumMod val="50000"/>
                            </a:schemeClr>
                          </a:solidFill>
                          <a:uFill>
                            <a:solidFill>
                              <a:schemeClr val="bg1"/>
                            </a:solidFill>
                          </a:uFill>
                          <a:latin typeface="+mn-ea"/>
                          <a:ea typeface="+mn-ea"/>
                          <a:hlinkClick r:id="rId10" action="ppaction://hlinksldjump">
                            <a:extLst>
                              <a:ext uri="{A12FA001-AC4F-418D-AE19-62706E023703}">
                                <ahyp:hlinkClr xmlns:ahyp="http://schemas.microsoft.com/office/drawing/2018/hyperlinkcolor" val="tx"/>
                              </a:ext>
                            </a:extLst>
                          </a:hlinkClick>
                        </a:rPr>
                        <a:t>. </a:t>
                      </a:r>
                      <a:r>
                        <a:rPr kumimoji="1" lang="ja-JP" altLang="en-US" sz="1000" b="1" u="sng" baseline="0">
                          <a:solidFill>
                            <a:schemeClr val="accent1">
                              <a:lumMod val="50000"/>
                            </a:schemeClr>
                          </a:solidFill>
                          <a:uFill>
                            <a:solidFill>
                              <a:schemeClr val="bg1"/>
                            </a:solidFill>
                          </a:uFill>
                          <a:latin typeface="+mn-ea"/>
                          <a:ea typeface="+mn-ea"/>
                          <a:hlinkClick r:id="rId10" action="ppaction://hlinksldjump">
                            <a:extLst>
                              <a:ext uri="{A12FA001-AC4F-418D-AE19-62706E023703}">
                                <ahyp:hlinkClr xmlns:ahyp="http://schemas.microsoft.com/office/drawing/2018/hyperlinkcolor" val="tx"/>
                              </a:ext>
                            </a:extLst>
                          </a:hlinkClick>
                        </a:rPr>
                        <a:t>物理的管理策</a:t>
                      </a:r>
                      <a:endParaRPr kumimoji="1" lang="zh-TW" altLang="en-US" sz="1000" b="1" u="sng" baseline="0">
                        <a:solidFill>
                          <a:schemeClr val="accent1">
                            <a:lumMod val="50000"/>
                          </a:schemeClr>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01175254"/>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baseline="0">
                          <a:solidFill>
                            <a:schemeClr val="tx1"/>
                          </a:solidFill>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　</a:t>
                      </a:r>
                      <a:r>
                        <a:rPr kumimoji="1" lang="en-US" altLang="ja-JP" sz="1000" u="sng" baseline="0">
                          <a:solidFill>
                            <a:schemeClr val="tx1"/>
                          </a:solidFill>
                          <a:uFill>
                            <a:solidFill>
                              <a:schemeClr val="bg1"/>
                            </a:solidFill>
                          </a:uFill>
                          <a:latin typeface="+mn-ea"/>
                          <a:ea typeface="+mn-ea"/>
                          <a:hlinkClick r:id="rId12" action="ppaction://hlinksldjump">
                            <a:extLst>
                              <a:ext uri="{A12FA001-AC4F-418D-AE19-62706E023703}">
                                <ahyp:hlinkClr xmlns:ahyp="http://schemas.microsoft.com/office/drawing/2018/hyperlinkcolor" val="tx"/>
                              </a:ext>
                            </a:extLst>
                          </a:hlinkClick>
                        </a:rPr>
                        <a:t>16-1.</a:t>
                      </a:r>
                      <a:r>
                        <a:rPr kumimoji="1" lang="ja-JP" altLang="en-US" sz="1000" u="sng" baseline="0">
                          <a:solidFill>
                            <a:schemeClr val="tx1"/>
                          </a:solidFill>
                          <a:uFill>
                            <a:solidFill>
                              <a:schemeClr val="bg1"/>
                            </a:solidFill>
                          </a:uFill>
                          <a:latin typeface="+mn-ea"/>
                          <a:ea typeface="+mn-ea"/>
                          <a:hlinkClick r:id="rId12" action="ppaction://hlinksldjump">
                            <a:extLst>
                              <a:ext uri="{A12FA001-AC4F-418D-AE19-62706E023703}">
                                <ahyp:hlinkClr xmlns:ahyp="http://schemas.microsoft.com/office/drawing/2018/hyperlinkcolor" val="tx"/>
                              </a:ext>
                            </a:extLst>
                          </a:hlinkClick>
                        </a:rPr>
                        <a:t> 物理的管理策を参考とした対策基準・実施手順の策定</a:t>
                      </a:r>
                      <a:endParaRPr kumimoji="1" lang="ja-JP" altLang="en-US" sz="100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01750842"/>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baseline="0">
                          <a:solidFill>
                            <a:schemeClr val="tx1"/>
                          </a:solidFill>
                          <a:uFill>
                            <a:solidFill>
                              <a:schemeClr val="bg1"/>
                            </a:solidFill>
                          </a:uFill>
                          <a:latin typeface="+mn-ea"/>
                          <a:ea typeface="+mn-ea"/>
                          <a:hlinkClick r:id="" action="ppaction://noaction">
                            <a:extLst>
                              <a:ext uri="{A12FA001-AC4F-418D-AE19-62706E023703}">
                                <ahyp:hlinkClr xmlns:ahyp="http://schemas.microsoft.com/office/drawing/2018/hyperlinkcolor" val="tx"/>
                              </a:ext>
                            </a:extLst>
                          </a:hlinkClick>
                        </a:rPr>
                        <a:t>　</a:t>
                      </a:r>
                      <a:r>
                        <a:rPr kumimoji="1" lang="ja-JP" altLang="en-US" sz="1000" u="sng" baseline="0">
                          <a:solidFill>
                            <a:schemeClr val="tx1"/>
                          </a:solidFill>
                          <a:uFill>
                            <a:solidFill>
                              <a:schemeClr val="bg1"/>
                            </a:solidFill>
                          </a:uFill>
                          <a:latin typeface="+mn-ea"/>
                          <a:ea typeface="+mn-ea"/>
                        </a:rPr>
                        <a:t>　</a:t>
                      </a:r>
                      <a:r>
                        <a:rPr kumimoji="1" lang="en-US" altLang="ja-JP" sz="1000" u="sng">
                          <a:solidFill>
                            <a:schemeClr val="tx1"/>
                          </a:solidFill>
                          <a:uFill>
                            <a:solidFill>
                              <a:schemeClr val="bg1"/>
                            </a:solidFill>
                          </a:uFill>
                          <a:hlinkClick r:id="rId12" action="ppaction://hlinksldjump">
                            <a:extLst>
                              <a:ext uri="{A12FA001-AC4F-418D-AE19-62706E023703}">
                                <ahyp:hlinkClr xmlns:ahyp="http://schemas.microsoft.com/office/drawing/2018/hyperlinkcolor" val="tx"/>
                              </a:ext>
                            </a:extLst>
                          </a:hlinkClick>
                        </a:rPr>
                        <a:t>16-1-1. </a:t>
                      </a:r>
                      <a:r>
                        <a:rPr kumimoji="1" lang="ja-JP" altLang="en-US" sz="1000" u="sng">
                          <a:solidFill>
                            <a:schemeClr val="tx1"/>
                          </a:solidFill>
                          <a:uFill>
                            <a:solidFill>
                              <a:schemeClr val="bg1"/>
                            </a:solidFill>
                          </a:uFill>
                          <a:hlinkClick r:id="rId12" action="ppaction://hlinksldjump">
                            <a:extLst>
                              <a:ext uri="{A12FA001-AC4F-418D-AE19-62706E023703}">
                                <ahyp:hlinkClr xmlns:ahyp="http://schemas.microsoft.com/office/drawing/2018/hyperlinkcolor" val="tx"/>
                              </a:ext>
                            </a:extLst>
                          </a:hlinkClick>
                        </a:rPr>
                        <a:t>対策基準の策定</a:t>
                      </a:r>
                      <a:endParaRPr kumimoji="1" lang="en-US" altLang="ja-JP" sz="1000" u="sng">
                        <a:solidFill>
                          <a:schemeClr val="tx1"/>
                        </a:solidFill>
                        <a:uFill>
                          <a:solidFill>
                            <a:schemeClr val="bg1"/>
                          </a:solidFill>
                        </a:uFill>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90119368"/>
                  </a:ext>
                </a:extLst>
              </a:tr>
              <a:tr h="244800">
                <a:tc>
                  <a:txBody>
                    <a:bodyPr/>
                    <a:lstStyle/>
                    <a:p>
                      <a:r>
                        <a:rPr kumimoji="1" lang="ja-JP" altLang="en-US" sz="1000" b="1" u="sng" baseline="0">
                          <a:solidFill>
                            <a:schemeClr val="tx1"/>
                          </a:solidFill>
                          <a:uFill>
                            <a:solidFill>
                              <a:schemeClr val="bg1"/>
                            </a:solidFill>
                          </a:uFill>
                          <a:latin typeface="+mn-ea"/>
                          <a:ea typeface="+mn-ea"/>
                        </a:rPr>
                        <a:t>　　</a:t>
                      </a:r>
                      <a:r>
                        <a:rPr kumimoji="1" lang="en-US" altLang="ja-JP" sz="1000" u="sng">
                          <a:solidFill>
                            <a:schemeClr val="tx1"/>
                          </a:solidFill>
                          <a:uFill>
                            <a:solidFill>
                              <a:schemeClr val="bg1"/>
                            </a:solidFill>
                          </a:uFill>
                          <a:hlinkClick r:id="rId13" action="ppaction://hlinksldjump">
                            <a:extLst>
                              <a:ext uri="{A12FA001-AC4F-418D-AE19-62706E023703}">
                                <ahyp:hlinkClr xmlns:ahyp="http://schemas.microsoft.com/office/drawing/2018/hyperlinkcolor" val="tx"/>
                              </a:ext>
                            </a:extLst>
                          </a:hlinkClick>
                        </a:rPr>
                        <a:t>16-1-2. </a:t>
                      </a:r>
                      <a:r>
                        <a:rPr kumimoji="1" lang="ja-JP" altLang="en-US" sz="1000" u="sng">
                          <a:solidFill>
                            <a:schemeClr val="tx1"/>
                          </a:solidFill>
                          <a:uFill>
                            <a:solidFill>
                              <a:schemeClr val="bg1"/>
                            </a:solidFill>
                          </a:uFill>
                          <a:hlinkClick r:id="rId13" action="ppaction://hlinksldjump">
                            <a:extLst>
                              <a:ext uri="{A12FA001-AC4F-418D-AE19-62706E023703}">
                                <ahyp:hlinkClr xmlns:ahyp="http://schemas.microsoft.com/office/drawing/2018/hyperlinkcolor" val="tx"/>
                              </a:ext>
                            </a:extLst>
                          </a:hlinkClick>
                        </a:rPr>
                        <a:t>実施手順の策定</a:t>
                      </a:r>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25122074"/>
                  </a:ext>
                </a:extLst>
              </a:tr>
              <a:tr h="244800">
                <a:tc>
                  <a:txBody>
                    <a:bodyPr/>
                    <a:lstStyle/>
                    <a:p>
                      <a:r>
                        <a:rPr kumimoji="1" lang="ja-JP" altLang="en-US" sz="1000" b="1"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16-2. </a:t>
                      </a:r>
                      <a:r>
                        <a:rPr kumimoji="1" lang="ja-JP" altLang="en-US" sz="1000" b="0" u="sng" baseline="0">
                          <a:solidFill>
                            <a:schemeClr val="tx1"/>
                          </a:solidFill>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各種テーマごとの対策</a:t>
                      </a:r>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43578171"/>
                  </a:ext>
                </a:extLst>
              </a:tr>
              <a:tr h="244800">
                <a:tc>
                  <a:txBody>
                    <a:bodyPr/>
                    <a:lstStyle/>
                    <a:p>
                      <a:r>
                        <a:rPr kumimoji="1" lang="ja-JP" altLang="en-US" sz="1000" b="1"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 action="ppaction://noaction">
                            <a:extLst>
                              <a:ext uri="{A12FA001-AC4F-418D-AE19-62706E023703}">
                                <ahyp:hlinkClr xmlns:ahyp="http://schemas.microsoft.com/office/drawing/2018/hyperlinkcolor" val="tx"/>
                              </a:ext>
                            </a:extLst>
                          </a:hlinkClick>
                        </a:rPr>
                        <a:t>16-2-1.</a:t>
                      </a:r>
                      <a:r>
                        <a:rPr kumimoji="1" lang="ja-JP" altLang="en-US" sz="1000" b="0" u="sng" baseline="0">
                          <a:solidFill>
                            <a:schemeClr val="tx1"/>
                          </a:solidFill>
                          <a:uFill>
                            <a:solidFill>
                              <a:schemeClr val="bg1"/>
                            </a:solidFill>
                          </a:uFill>
                          <a:latin typeface="+mn-ea"/>
                          <a:ea typeface="+mn-ea"/>
                          <a:hlinkClick r:id="" action="ppaction://noaction">
                            <a:extLst>
                              <a:ext uri="{A12FA001-AC4F-418D-AE19-62706E023703}">
                                <ahyp:hlinkClr xmlns:ahyp="http://schemas.microsoft.com/office/drawing/2018/hyperlinkcolor" val="tx"/>
                              </a:ext>
                            </a:extLst>
                          </a:hlinkClick>
                        </a:rPr>
                        <a:t> </a:t>
                      </a:r>
                      <a:r>
                        <a:rPr kumimoji="1" lang="en-US" altLang="ja-JP" sz="1000" b="0" u="sng" baseline="0">
                          <a:solidFill>
                            <a:schemeClr val="tx1"/>
                          </a:solidFill>
                          <a:uFill>
                            <a:solidFill>
                              <a:schemeClr val="bg1"/>
                            </a:solidFill>
                          </a:uFill>
                          <a:latin typeface="+mn-ea"/>
                          <a:ea typeface="+mn-ea"/>
                          <a:hlinkClick r:id="" action="ppaction://noaction">
                            <a:extLst>
                              <a:ext uri="{A12FA001-AC4F-418D-AE19-62706E023703}">
                                <ahyp:hlinkClr xmlns:ahyp="http://schemas.microsoft.com/office/drawing/2018/hyperlinkcolor" val="tx"/>
                              </a:ext>
                            </a:extLst>
                          </a:hlinkClick>
                        </a:rPr>
                        <a:t>BYOD</a:t>
                      </a:r>
                      <a:r>
                        <a:rPr kumimoji="1" lang="ja-JP" altLang="en-US" sz="1000" b="0" u="sng" baseline="0">
                          <a:solidFill>
                            <a:schemeClr val="tx1"/>
                          </a:solidFill>
                          <a:uFill>
                            <a:solidFill>
                              <a:schemeClr val="bg1"/>
                            </a:solidFill>
                          </a:uFill>
                          <a:latin typeface="+mn-ea"/>
                          <a:ea typeface="+mn-ea"/>
                          <a:hlinkClick r:id="" action="ppaction://noaction">
                            <a:extLst>
                              <a:ext uri="{A12FA001-AC4F-418D-AE19-62706E023703}">
                                <ahyp:hlinkClr xmlns:ahyp="http://schemas.microsoft.com/office/drawing/2018/hyperlinkcolor" val="tx"/>
                              </a:ext>
                            </a:extLst>
                          </a:hlinkClick>
                        </a:rPr>
                        <a:t>（</a:t>
                      </a:r>
                      <a:r>
                        <a:rPr kumimoji="1" lang="en-US" altLang="ja-JP" sz="1000" b="0" u="sng" baseline="0">
                          <a:solidFill>
                            <a:schemeClr val="tx1"/>
                          </a:solidFill>
                          <a:uFill>
                            <a:solidFill>
                              <a:schemeClr val="bg1"/>
                            </a:solidFill>
                          </a:uFill>
                          <a:latin typeface="+mn-ea"/>
                          <a:ea typeface="+mn-ea"/>
                          <a:hlinkClick r:id="" action="ppaction://noaction">
                            <a:extLst>
                              <a:ext uri="{A12FA001-AC4F-418D-AE19-62706E023703}">
                                <ahyp:hlinkClr xmlns:ahyp="http://schemas.microsoft.com/office/drawing/2018/hyperlinkcolor" val="tx"/>
                              </a:ext>
                            </a:extLst>
                          </a:hlinkClick>
                        </a:rPr>
                        <a:t>Bring Your Own Device</a:t>
                      </a:r>
                      <a:r>
                        <a:rPr kumimoji="1" lang="ja-JP" altLang="en-US" sz="1000" b="0" u="sng" baseline="0">
                          <a:solidFill>
                            <a:schemeClr val="tx1"/>
                          </a:solidFill>
                          <a:uFill>
                            <a:solidFill>
                              <a:schemeClr val="bg1"/>
                            </a:solidFill>
                          </a:uFill>
                          <a:latin typeface="+mn-ea"/>
                          <a:ea typeface="+mn-ea"/>
                          <a:hlinkClick r:id="" action="ppaction://noaction">
                            <a:extLst>
                              <a:ext uri="{A12FA001-AC4F-418D-AE19-62706E023703}">
                                <ahyp:hlinkClr xmlns:ahyp="http://schemas.microsoft.com/office/drawing/2018/hyperlinkcolor" val="tx"/>
                              </a:ext>
                            </a:extLst>
                          </a:hlinkClick>
                        </a:rPr>
                        <a:t>）</a:t>
                      </a:r>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79828407"/>
                  </a:ext>
                </a:extLst>
              </a:tr>
              <a:tr h="244800">
                <a:tc>
                  <a:txBody>
                    <a:bodyPr/>
                    <a:lstStyle/>
                    <a:p>
                      <a:r>
                        <a:rPr kumimoji="1" lang="ja-JP" altLang="en-US" sz="1000" b="1"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16-2-2. MDM</a:t>
                      </a:r>
                      <a:r>
                        <a:rPr kumimoji="1" lang="ja-JP" altLang="en-US" sz="1000" b="0" u="sng" baseline="0">
                          <a:solidFill>
                            <a:schemeClr val="tx1"/>
                          </a:solidFill>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a:t>
                      </a:r>
                      <a:r>
                        <a:rPr kumimoji="1" lang="en-US" altLang="ja-JP" sz="1000" b="0" u="sng" baseline="0">
                          <a:solidFill>
                            <a:schemeClr val="tx1"/>
                          </a:solidFill>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Mobile Device Management</a:t>
                      </a:r>
                      <a:r>
                        <a:rPr kumimoji="1" lang="ja-JP" altLang="en-US" sz="1000" b="0" u="sng" baseline="0">
                          <a:solidFill>
                            <a:schemeClr val="tx1"/>
                          </a:solidFill>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71239466"/>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u="sng" baseline="0">
                          <a:solidFill>
                            <a:schemeClr val="accent1">
                              <a:lumMod val="50000"/>
                            </a:schemeClr>
                          </a:solidFill>
                          <a:uFill>
                            <a:solidFill>
                              <a:schemeClr val="bg1"/>
                            </a:solidFill>
                          </a:uFill>
                          <a:hlinkClick r:id="rId16" action="ppaction://hlinksldjump">
                            <a:extLst>
                              <a:ext uri="{A12FA001-AC4F-418D-AE19-62706E023703}">
                                <ahyp:hlinkClr xmlns:ahyp="http://schemas.microsoft.com/office/drawing/2018/hyperlinkcolor" val="tx"/>
                              </a:ext>
                            </a:extLst>
                          </a:hlinkClick>
                        </a:rPr>
                        <a:t>第</a:t>
                      </a:r>
                      <a:r>
                        <a:rPr kumimoji="1" lang="en-US" altLang="ja-JP" sz="1000" b="1" u="sng" baseline="0">
                          <a:solidFill>
                            <a:schemeClr val="accent1">
                              <a:lumMod val="50000"/>
                            </a:schemeClr>
                          </a:solidFill>
                          <a:uFill>
                            <a:solidFill>
                              <a:schemeClr val="bg1"/>
                            </a:solidFill>
                          </a:uFill>
                          <a:hlinkClick r:id="rId16" action="ppaction://hlinksldjump">
                            <a:extLst>
                              <a:ext uri="{A12FA001-AC4F-418D-AE19-62706E023703}">
                                <ahyp:hlinkClr xmlns:ahyp="http://schemas.microsoft.com/office/drawing/2018/hyperlinkcolor" val="tx"/>
                              </a:ext>
                            </a:extLst>
                          </a:hlinkClick>
                        </a:rPr>
                        <a:t>17</a:t>
                      </a:r>
                      <a:r>
                        <a:rPr kumimoji="1" lang="ja-JP" altLang="en-US" sz="1000" b="1" u="sng" baseline="0">
                          <a:solidFill>
                            <a:schemeClr val="accent1">
                              <a:lumMod val="50000"/>
                            </a:schemeClr>
                          </a:solidFill>
                          <a:uFill>
                            <a:solidFill>
                              <a:schemeClr val="bg1"/>
                            </a:solidFill>
                          </a:uFill>
                          <a:hlinkClick r:id="rId16" action="ppaction://hlinksldjump">
                            <a:extLst>
                              <a:ext uri="{A12FA001-AC4F-418D-AE19-62706E023703}">
                                <ahyp:hlinkClr xmlns:ahyp="http://schemas.microsoft.com/office/drawing/2018/hyperlinkcolor" val="tx"/>
                              </a:ext>
                            </a:extLst>
                          </a:hlinkClick>
                        </a:rPr>
                        <a:t>章</a:t>
                      </a:r>
                      <a:r>
                        <a:rPr kumimoji="1" lang="en-US" altLang="ja-JP" sz="1000" b="1" u="sng" baseline="0">
                          <a:solidFill>
                            <a:schemeClr val="accent1">
                              <a:lumMod val="50000"/>
                            </a:schemeClr>
                          </a:solidFill>
                          <a:uFill>
                            <a:solidFill>
                              <a:schemeClr val="bg1"/>
                            </a:solidFill>
                          </a:uFill>
                          <a:hlinkClick r:id="rId16" action="ppaction://hlinksldjump">
                            <a:extLst>
                              <a:ext uri="{A12FA001-AC4F-418D-AE19-62706E023703}">
                                <ahyp:hlinkClr xmlns:ahyp="http://schemas.microsoft.com/office/drawing/2018/hyperlinkcolor" val="tx"/>
                              </a:ext>
                            </a:extLst>
                          </a:hlinkClick>
                        </a:rPr>
                        <a:t>. </a:t>
                      </a:r>
                      <a:r>
                        <a:rPr kumimoji="1" lang="ja-JP" altLang="en-US" sz="1000" b="1" u="sng" baseline="0">
                          <a:solidFill>
                            <a:schemeClr val="accent1">
                              <a:lumMod val="50000"/>
                            </a:schemeClr>
                          </a:solidFill>
                          <a:uFill>
                            <a:solidFill>
                              <a:schemeClr val="bg1"/>
                            </a:solidFill>
                          </a:uFill>
                          <a:hlinkClick r:id="rId16" action="ppaction://hlinksldjump">
                            <a:extLst>
                              <a:ext uri="{A12FA001-AC4F-418D-AE19-62706E023703}">
                                <ahyp:hlinkClr xmlns:ahyp="http://schemas.microsoft.com/office/drawing/2018/hyperlinkcolor" val="tx"/>
                              </a:ext>
                            </a:extLst>
                          </a:hlinkClick>
                        </a:rPr>
                        <a:t>技術的管理策</a:t>
                      </a:r>
                      <a:endParaRPr kumimoji="1" lang="en-US" altLang="ja-JP" sz="1000" b="1" u="sng" baseline="0">
                        <a:solidFill>
                          <a:schemeClr val="accent1">
                            <a:lumMod val="50000"/>
                          </a:schemeClr>
                        </a:solidFill>
                        <a:uFill>
                          <a:solidFill>
                            <a:schemeClr val="bg1"/>
                          </a:solidFill>
                        </a:uFill>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6517628"/>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u="sng" baseline="0">
                          <a:solidFill>
                            <a:schemeClr val="tx1"/>
                          </a:solidFill>
                          <a:uFill>
                            <a:solidFill>
                              <a:schemeClr val="bg1"/>
                            </a:solidFill>
                          </a:uFill>
                          <a:latin typeface="+mn-ea"/>
                          <a:ea typeface="+mn-ea"/>
                        </a:rPr>
                        <a:t>　</a:t>
                      </a:r>
                      <a:r>
                        <a:rPr kumimoji="1" lang="en-US" altLang="ja-JP" sz="1000" u="sng">
                          <a:solidFill>
                            <a:schemeClr val="tx1"/>
                          </a:solidFill>
                          <a:uFill>
                            <a:solidFill>
                              <a:schemeClr val="bg1"/>
                            </a:solidFill>
                          </a:uFill>
                          <a:hlinkClick r:id="rId17" action="ppaction://hlinksldjump">
                            <a:extLst>
                              <a:ext uri="{A12FA001-AC4F-418D-AE19-62706E023703}">
                                <ahyp:hlinkClr xmlns:ahyp="http://schemas.microsoft.com/office/drawing/2018/hyperlinkcolor" val="tx"/>
                              </a:ext>
                            </a:extLst>
                          </a:hlinkClick>
                        </a:rPr>
                        <a:t>17-1. </a:t>
                      </a:r>
                      <a:r>
                        <a:rPr kumimoji="1" lang="ja-JP" altLang="en-US" sz="1000" u="sng">
                          <a:solidFill>
                            <a:schemeClr val="tx1"/>
                          </a:solidFill>
                          <a:uFill>
                            <a:solidFill>
                              <a:schemeClr val="bg1"/>
                            </a:solidFill>
                          </a:uFill>
                          <a:hlinkClick r:id="rId17" action="ppaction://hlinksldjump">
                            <a:extLst>
                              <a:ext uri="{A12FA001-AC4F-418D-AE19-62706E023703}">
                                <ahyp:hlinkClr xmlns:ahyp="http://schemas.microsoft.com/office/drawing/2018/hyperlinkcolor" val="tx"/>
                              </a:ext>
                            </a:extLst>
                          </a:hlinkClick>
                        </a:rPr>
                        <a:t>技術的管理策を参考とした対策基準・実施手順の策定</a:t>
                      </a:r>
                      <a:endParaRPr kumimoji="1" lang="en-US" altLang="ja-JP" sz="1000" u="sng">
                        <a:solidFill>
                          <a:schemeClr val="tx1"/>
                        </a:solidFill>
                        <a:uFill>
                          <a:solidFill>
                            <a:schemeClr val="bg1"/>
                          </a:solidFill>
                        </a:uFill>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49144504"/>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u="sng" baseline="0">
                          <a:solidFill>
                            <a:schemeClr val="tx1"/>
                          </a:solidFill>
                          <a:uFill>
                            <a:solidFill>
                              <a:schemeClr val="bg1"/>
                            </a:solidFill>
                          </a:uFill>
                          <a:latin typeface="+mn-ea"/>
                          <a:ea typeface="+mn-ea"/>
                        </a:rPr>
                        <a:t>　</a:t>
                      </a:r>
                      <a:r>
                        <a:rPr kumimoji="1" lang="ja-JP" altLang="en-US" sz="1000" b="1" u="sng" baseline="0">
                          <a:solidFill>
                            <a:schemeClr val="tx1"/>
                          </a:solidFill>
                          <a:uFill>
                            <a:solidFill>
                              <a:schemeClr val="bg1"/>
                            </a:solidFill>
                          </a:uFill>
                          <a:latin typeface="+mn-ea"/>
                          <a:ea typeface="+mn-ea"/>
                          <a:hlinkClick r:id="" action="ppaction://noaction">
                            <a:extLst>
                              <a:ext uri="{A12FA001-AC4F-418D-AE19-62706E023703}">
                                <ahyp:hlinkClr xmlns:ahyp="http://schemas.microsoft.com/office/drawing/2018/hyperlinkcolor" val="tx"/>
                              </a:ext>
                            </a:extLst>
                          </a:hlinkClick>
                        </a:rPr>
                        <a:t>　</a:t>
                      </a:r>
                      <a:r>
                        <a:rPr kumimoji="1" lang="en-US" altLang="ja-JP" sz="1000" u="sng">
                          <a:solidFill>
                            <a:schemeClr val="tx1"/>
                          </a:solidFill>
                          <a:uFill>
                            <a:solidFill>
                              <a:schemeClr val="bg1"/>
                            </a:solidFill>
                          </a:uFill>
                          <a:hlinkClick r:id="rId17" action="ppaction://hlinksldjump">
                            <a:extLst>
                              <a:ext uri="{A12FA001-AC4F-418D-AE19-62706E023703}">
                                <ahyp:hlinkClr xmlns:ahyp="http://schemas.microsoft.com/office/drawing/2018/hyperlinkcolor" val="tx"/>
                              </a:ext>
                            </a:extLst>
                          </a:hlinkClick>
                        </a:rPr>
                        <a:t>17-1-1. </a:t>
                      </a:r>
                      <a:r>
                        <a:rPr kumimoji="1" lang="ja-JP" altLang="en-US" sz="1000" u="sng">
                          <a:solidFill>
                            <a:schemeClr val="tx1"/>
                          </a:solidFill>
                          <a:uFill>
                            <a:solidFill>
                              <a:schemeClr val="bg1"/>
                            </a:solidFill>
                          </a:uFill>
                          <a:hlinkClick r:id="rId17" action="ppaction://hlinksldjump">
                            <a:extLst>
                              <a:ext uri="{A12FA001-AC4F-418D-AE19-62706E023703}">
                                <ahyp:hlinkClr xmlns:ahyp="http://schemas.microsoft.com/office/drawing/2018/hyperlinkcolor" val="tx"/>
                              </a:ext>
                            </a:extLst>
                          </a:hlinkClick>
                        </a:rPr>
                        <a:t>対策基準の策定</a:t>
                      </a:r>
                      <a:endParaRPr kumimoji="1" lang="en-US" altLang="ja-JP" sz="1000" u="sng">
                        <a:solidFill>
                          <a:schemeClr val="tx1"/>
                        </a:solidFill>
                        <a:uFill>
                          <a:solidFill>
                            <a:schemeClr val="bg1"/>
                          </a:solidFill>
                        </a:uFill>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83077819"/>
                  </a:ext>
                </a:extLst>
              </a:tr>
              <a:tr h="244800">
                <a:tc>
                  <a:txBody>
                    <a:bodyPr/>
                    <a:lstStyle/>
                    <a:p>
                      <a:r>
                        <a:rPr kumimoji="1" lang="ja-JP" altLang="en-US" sz="1000" b="1" u="sng" baseline="0">
                          <a:solidFill>
                            <a:schemeClr val="tx1"/>
                          </a:solidFill>
                          <a:uFill>
                            <a:solidFill>
                              <a:schemeClr val="bg1"/>
                            </a:solidFill>
                          </a:uFill>
                          <a:latin typeface="+mn-ea"/>
                          <a:ea typeface="+mn-ea"/>
                        </a:rPr>
                        <a:t>　　</a:t>
                      </a:r>
                      <a:r>
                        <a:rPr kumimoji="1" lang="en-US" altLang="ja-JP" sz="1000" u="sng">
                          <a:solidFill>
                            <a:schemeClr val="tx1"/>
                          </a:solidFill>
                          <a:uFill>
                            <a:solidFill>
                              <a:schemeClr val="bg1"/>
                            </a:solidFill>
                          </a:uFill>
                          <a:hlinkClick r:id="rId18" action="ppaction://hlinksldjump">
                            <a:extLst>
                              <a:ext uri="{A12FA001-AC4F-418D-AE19-62706E023703}">
                                <ahyp:hlinkClr xmlns:ahyp="http://schemas.microsoft.com/office/drawing/2018/hyperlinkcolor" val="tx"/>
                              </a:ext>
                            </a:extLst>
                          </a:hlinkClick>
                        </a:rPr>
                        <a:t>17-1-2. </a:t>
                      </a:r>
                      <a:r>
                        <a:rPr kumimoji="1" lang="ja-JP" altLang="en-US" sz="1000" u="sng">
                          <a:solidFill>
                            <a:schemeClr val="tx1"/>
                          </a:solidFill>
                          <a:uFill>
                            <a:solidFill>
                              <a:schemeClr val="bg1"/>
                            </a:solidFill>
                          </a:uFill>
                          <a:hlinkClick r:id="rId18" action="ppaction://hlinksldjump">
                            <a:extLst>
                              <a:ext uri="{A12FA001-AC4F-418D-AE19-62706E023703}">
                                <ahyp:hlinkClr xmlns:ahyp="http://schemas.microsoft.com/office/drawing/2018/hyperlinkcolor" val="tx"/>
                              </a:ext>
                            </a:extLst>
                          </a:hlinkClick>
                        </a:rPr>
                        <a:t>実施手順の策定</a:t>
                      </a:r>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57824509"/>
                  </a:ext>
                </a:extLst>
              </a:tr>
              <a:tr h="244800">
                <a:tc>
                  <a:txBody>
                    <a:bodyPr/>
                    <a:lstStyle/>
                    <a:p>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19" action="ppaction://hlinksldjump">
                            <a:extLst>
                              <a:ext uri="{A12FA001-AC4F-418D-AE19-62706E023703}">
                                <ahyp:hlinkClr xmlns:ahyp="http://schemas.microsoft.com/office/drawing/2018/hyperlinkcolor" val="tx"/>
                              </a:ext>
                            </a:extLst>
                          </a:hlinkClick>
                        </a:rPr>
                        <a:t>17-2. </a:t>
                      </a:r>
                      <a:r>
                        <a:rPr kumimoji="1" lang="ja-JP" altLang="en-US" sz="1000" b="0" u="sng" baseline="0">
                          <a:solidFill>
                            <a:schemeClr val="tx1"/>
                          </a:solidFill>
                          <a:uFill>
                            <a:solidFill>
                              <a:schemeClr val="bg1"/>
                            </a:solidFill>
                          </a:uFill>
                          <a:latin typeface="+mn-ea"/>
                          <a:ea typeface="+mn-ea"/>
                          <a:hlinkClick r:id="rId19" action="ppaction://hlinksldjump">
                            <a:extLst>
                              <a:ext uri="{A12FA001-AC4F-418D-AE19-62706E023703}">
                                <ahyp:hlinkClr xmlns:ahyp="http://schemas.microsoft.com/office/drawing/2018/hyperlinkcolor" val="tx"/>
                              </a:ext>
                            </a:extLst>
                          </a:hlinkClick>
                        </a:rPr>
                        <a:t>各種テーマごとの対策</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55527543"/>
                  </a:ext>
                </a:extLst>
              </a:tr>
              <a:tr h="244800">
                <a:tc>
                  <a:txBody>
                    <a:bodyPr/>
                    <a:lstStyle/>
                    <a:p>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19" action="ppaction://hlinksldjump">
                            <a:extLst>
                              <a:ext uri="{A12FA001-AC4F-418D-AE19-62706E023703}">
                                <ahyp:hlinkClr xmlns:ahyp="http://schemas.microsoft.com/office/drawing/2018/hyperlinkcolor" val="tx"/>
                              </a:ext>
                            </a:extLst>
                          </a:hlinkClick>
                        </a:rPr>
                        <a:t>17-2-1. Security by Design</a:t>
                      </a:r>
                      <a:endParaRPr kumimoji="1" lang="en-US" altLang="ja-JP"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85999365"/>
                  </a:ext>
                </a:extLst>
              </a:tr>
              <a:tr h="244800">
                <a:tc>
                  <a:txBody>
                    <a:bodyPr/>
                    <a:lstStyle/>
                    <a:p>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20" action="ppaction://hlinksldjump">
                            <a:extLst>
                              <a:ext uri="{A12FA001-AC4F-418D-AE19-62706E023703}">
                                <ahyp:hlinkClr xmlns:ahyp="http://schemas.microsoft.com/office/drawing/2018/hyperlinkcolor" val="tx"/>
                              </a:ext>
                            </a:extLst>
                          </a:hlinkClick>
                        </a:rPr>
                        <a:t>17-2-2. </a:t>
                      </a:r>
                      <a:r>
                        <a:rPr kumimoji="1" lang="ja-JP" altLang="en-US" sz="1000" b="0" u="sng" baseline="0">
                          <a:solidFill>
                            <a:schemeClr val="tx1"/>
                          </a:solidFill>
                          <a:uFill>
                            <a:solidFill>
                              <a:schemeClr val="bg1"/>
                            </a:solidFill>
                          </a:uFill>
                          <a:latin typeface="+mn-ea"/>
                          <a:ea typeface="+mn-ea"/>
                          <a:hlinkClick r:id="rId20" action="ppaction://hlinksldjump">
                            <a:extLst>
                              <a:ext uri="{A12FA001-AC4F-418D-AE19-62706E023703}">
                                <ahyp:hlinkClr xmlns:ahyp="http://schemas.microsoft.com/office/drawing/2018/hyperlinkcolor" val="tx"/>
                              </a:ext>
                            </a:extLst>
                          </a:hlinkClick>
                        </a:rPr>
                        <a:t>ゼロトラスト・境界防御モデル</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22636865"/>
                  </a:ext>
                </a:extLst>
              </a:tr>
              <a:tr h="244800">
                <a:tc>
                  <a:txBody>
                    <a:bodyPr/>
                    <a:lstStyle/>
                    <a:p>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21" action="ppaction://hlinksldjump">
                            <a:extLst>
                              <a:ext uri="{A12FA001-AC4F-418D-AE19-62706E023703}">
                                <ahyp:hlinkClr xmlns:ahyp="http://schemas.microsoft.com/office/drawing/2018/hyperlinkcolor" val="tx"/>
                              </a:ext>
                            </a:extLst>
                          </a:hlinkClick>
                        </a:rPr>
                        <a:t>17-2-3. </a:t>
                      </a:r>
                      <a:r>
                        <a:rPr kumimoji="1" lang="ja-JP" altLang="en-US" sz="1000" b="0" u="sng" baseline="0">
                          <a:solidFill>
                            <a:schemeClr val="tx1"/>
                          </a:solidFill>
                          <a:uFill>
                            <a:solidFill>
                              <a:schemeClr val="bg1"/>
                            </a:solidFill>
                          </a:uFill>
                          <a:latin typeface="+mn-ea"/>
                          <a:ea typeface="+mn-ea"/>
                          <a:hlinkClick r:id="rId21" action="ppaction://hlinksldjump">
                            <a:extLst>
                              <a:ext uri="{A12FA001-AC4F-418D-AE19-62706E023703}">
                                <ahyp:hlinkClr xmlns:ahyp="http://schemas.microsoft.com/office/drawing/2018/hyperlinkcolor" val="tx"/>
                              </a:ext>
                            </a:extLst>
                          </a:hlinkClick>
                        </a:rPr>
                        <a:t>ネットワーク制御</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9126294"/>
                  </a:ext>
                </a:extLst>
              </a:tr>
              <a:tr h="244800">
                <a:tc>
                  <a:txBody>
                    <a:bodyPr/>
                    <a:lstStyle/>
                    <a:p>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22" action="ppaction://hlinksldjump">
                            <a:extLst>
                              <a:ext uri="{A12FA001-AC4F-418D-AE19-62706E023703}">
                                <ahyp:hlinkClr xmlns:ahyp="http://schemas.microsoft.com/office/drawing/2018/hyperlinkcolor" val="tx"/>
                              </a:ext>
                            </a:extLst>
                          </a:hlinkClick>
                        </a:rPr>
                        <a:t>17-2-4. </a:t>
                      </a:r>
                      <a:r>
                        <a:rPr kumimoji="1" lang="ja-JP" altLang="en-US" sz="1000" b="0" u="sng" baseline="0">
                          <a:solidFill>
                            <a:schemeClr val="tx1"/>
                          </a:solidFill>
                          <a:uFill>
                            <a:solidFill>
                              <a:schemeClr val="bg1"/>
                            </a:solidFill>
                          </a:uFill>
                          <a:latin typeface="+mn-ea"/>
                          <a:ea typeface="+mn-ea"/>
                          <a:hlinkClick r:id="rId22" action="ppaction://hlinksldjump">
                            <a:extLst>
                              <a:ext uri="{A12FA001-AC4F-418D-AE19-62706E023703}">
                                <ahyp:hlinkClr xmlns:ahyp="http://schemas.microsoft.com/office/drawing/2018/hyperlinkcolor" val="tx"/>
                              </a:ext>
                            </a:extLst>
                          </a:hlinkClick>
                        </a:rPr>
                        <a:t>セキュリティ統制</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39335263"/>
                  </a:ext>
                </a:extLst>
              </a:tr>
              <a:tr h="244800">
                <a:tc>
                  <a:txBody>
                    <a:bodyPr/>
                    <a:lstStyle/>
                    <a:p>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23" action="ppaction://hlinksldjump">
                            <a:extLst>
                              <a:ext uri="{A12FA001-AC4F-418D-AE19-62706E023703}">
                                <ahyp:hlinkClr xmlns:ahyp="http://schemas.microsoft.com/office/drawing/2018/hyperlinkcolor" val="tx"/>
                              </a:ext>
                            </a:extLst>
                          </a:hlinkClick>
                        </a:rPr>
                        <a:t>17-2-5. </a:t>
                      </a:r>
                      <a:r>
                        <a:rPr kumimoji="1" lang="ja-JP" altLang="en-US" sz="1000" b="0" u="sng" baseline="0">
                          <a:solidFill>
                            <a:schemeClr val="tx1"/>
                          </a:solidFill>
                          <a:uFill>
                            <a:solidFill>
                              <a:schemeClr val="bg1"/>
                            </a:solidFill>
                          </a:uFill>
                          <a:latin typeface="+mn-ea"/>
                          <a:ea typeface="+mn-ea"/>
                          <a:hlinkClick r:id="rId23" action="ppaction://hlinksldjump">
                            <a:extLst>
                              <a:ext uri="{A12FA001-AC4F-418D-AE19-62706E023703}">
                                <ahyp:hlinkClr xmlns:ahyp="http://schemas.microsoft.com/office/drawing/2018/hyperlinkcolor" val="tx"/>
                              </a:ext>
                            </a:extLst>
                          </a:hlinkClick>
                        </a:rPr>
                        <a:t>インシデント対応</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7914464"/>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u="sng" baseline="0">
                          <a:solidFill>
                            <a:schemeClr val="accent1">
                              <a:lumMod val="50000"/>
                            </a:schemeClr>
                          </a:solidFill>
                          <a:uFill>
                            <a:solidFill>
                              <a:schemeClr val="bg1"/>
                            </a:solidFill>
                          </a:uFill>
                          <a:hlinkClick r:id="rId24" action="ppaction://hlinksldjump">
                            <a:extLst>
                              <a:ext uri="{A12FA001-AC4F-418D-AE19-62706E023703}">
                                <ahyp:hlinkClr xmlns:ahyp="http://schemas.microsoft.com/office/drawing/2018/hyperlinkcolor" val="tx"/>
                              </a:ext>
                            </a:extLst>
                          </a:hlinkClick>
                        </a:rPr>
                        <a:t>第</a:t>
                      </a:r>
                      <a:r>
                        <a:rPr kumimoji="1" lang="en-US" altLang="ja-JP" sz="1000" b="1" u="sng" baseline="0">
                          <a:solidFill>
                            <a:schemeClr val="accent1">
                              <a:lumMod val="50000"/>
                            </a:schemeClr>
                          </a:solidFill>
                          <a:uFill>
                            <a:solidFill>
                              <a:schemeClr val="bg1"/>
                            </a:solidFill>
                          </a:uFill>
                          <a:hlinkClick r:id="rId24" action="ppaction://hlinksldjump">
                            <a:extLst>
                              <a:ext uri="{A12FA001-AC4F-418D-AE19-62706E023703}">
                                <ahyp:hlinkClr xmlns:ahyp="http://schemas.microsoft.com/office/drawing/2018/hyperlinkcolor" val="tx"/>
                              </a:ext>
                            </a:extLst>
                          </a:hlinkClick>
                        </a:rPr>
                        <a:t>18</a:t>
                      </a:r>
                      <a:r>
                        <a:rPr kumimoji="1" lang="ja-JP" altLang="en-US" sz="1000" b="1" u="sng" baseline="0">
                          <a:solidFill>
                            <a:schemeClr val="accent1">
                              <a:lumMod val="50000"/>
                            </a:schemeClr>
                          </a:solidFill>
                          <a:uFill>
                            <a:solidFill>
                              <a:schemeClr val="bg1"/>
                            </a:solidFill>
                          </a:uFill>
                          <a:hlinkClick r:id="rId24" action="ppaction://hlinksldjump">
                            <a:extLst>
                              <a:ext uri="{A12FA001-AC4F-418D-AE19-62706E023703}">
                                <ahyp:hlinkClr xmlns:ahyp="http://schemas.microsoft.com/office/drawing/2018/hyperlinkcolor" val="tx"/>
                              </a:ext>
                            </a:extLst>
                          </a:hlinkClick>
                        </a:rPr>
                        <a:t>章</a:t>
                      </a:r>
                      <a:r>
                        <a:rPr kumimoji="1" lang="en-US" altLang="ja-JP" sz="1000" b="1" u="sng" baseline="0">
                          <a:solidFill>
                            <a:schemeClr val="accent1">
                              <a:lumMod val="50000"/>
                            </a:schemeClr>
                          </a:solidFill>
                          <a:uFill>
                            <a:solidFill>
                              <a:schemeClr val="bg1"/>
                            </a:solidFill>
                          </a:uFill>
                          <a:hlinkClick r:id="rId24" action="ppaction://hlinksldjump">
                            <a:extLst>
                              <a:ext uri="{A12FA001-AC4F-418D-AE19-62706E023703}">
                                <ahyp:hlinkClr xmlns:ahyp="http://schemas.microsoft.com/office/drawing/2018/hyperlinkcolor" val="tx"/>
                              </a:ext>
                            </a:extLst>
                          </a:hlinkClick>
                        </a:rPr>
                        <a:t>. </a:t>
                      </a:r>
                      <a:r>
                        <a:rPr kumimoji="1" lang="ja-JP" altLang="en-US" sz="1000" b="1" u="sng" baseline="0">
                          <a:solidFill>
                            <a:schemeClr val="accent1">
                              <a:lumMod val="50000"/>
                            </a:schemeClr>
                          </a:solidFill>
                          <a:uFill>
                            <a:solidFill>
                              <a:schemeClr val="bg1"/>
                            </a:solidFill>
                          </a:uFill>
                          <a:hlinkClick r:id="rId24" action="ppaction://hlinksldjump">
                            <a:extLst>
                              <a:ext uri="{A12FA001-AC4F-418D-AE19-62706E023703}">
                                <ahyp:hlinkClr xmlns:ahyp="http://schemas.microsoft.com/office/drawing/2018/hyperlinkcolor" val="tx"/>
                              </a:ext>
                            </a:extLst>
                          </a:hlinkClick>
                        </a:rPr>
                        <a:t>セキュリティ対策状況の有効性評価</a:t>
                      </a:r>
                      <a:endParaRPr kumimoji="1" lang="en-US" altLang="ja-JP" sz="1000" b="1" u="sng" baseline="0">
                        <a:solidFill>
                          <a:schemeClr val="accent1">
                            <a:lumMod val="50000"/>
                          </a:schemeClr>
                        </a:solidFill>
                        <a:uFill>
                          <a:solidFill>
                            <a:schemeClr val="bg1"/>
                          </a:solidFill>
                        </a:uFill>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23658305"/>
                  </a:ext>
                </a:extLst>
              </a:tr>
              <a:tr h="244800">
                <a:tc>
                  <a:txBody>
                    <a:bodyPr/>
                    <a:lstStyle/>
                    <a:p>
                      <a:r>
                        <a:rPr kumimoji="1" lang="ja-JP" altLang="en-US" sz="1000" b="1"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25" action="ppaction://hlinksldjump">
                            <a:extLst>
                              <a:ext uri="{A12FA001-AC4F-418D-AE19-62706E023703}">
                                <ahyp:hlinkClr xmlns:ahyp="http://schemas.microsoft.com/office/drawing/2018/hyperlinkcolor" val="tx"/>
                              </a:ext>
                            </a:extLst>
                          </a:hlinkClick>
                        </a:rPr>
                        <a:t>18-1.</a:t>
                      </a:r>
                      <a:r>
                        <a:rPr kumimoji="1" lang="ja-JP" altLang="en-US" sz="1000" b="0" u="sng" baseline="0">
                          <a:solidFill>
                            <a:schemeClr val="tx1"/>
                          </a:solidFill>
                          <a:uFill>
                            <a:solidFill>
                              <a:schemeClr val="bg1"/>
                            </a:solidFill>
                          </a:uFill>
                          <a:latin typeface="+mn-ea"/>
                          <a:ea typeface="+mn-ea"/>
                          <a:hlinkClick r:id="rId25" action="ppaction://hlinksldjump">
                            <a:extLst>
                              <a:ext uri="{A12FA001-AC4F-418D-AE19-62706E023703}">
                                <ahyp:hlinkClr xmlns:ahyp="http://schemas.microsoft.com/office/drawing/2018/hyperlinkcolor" val="tx"/>
                              </a:ext>
                            </a:extLst>
                          </a:hlinkClick>
                        </a:rPr>
                        <a:t>　内部監査・外部監査</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79601103"/>
                  </a:ext>
                </a:extLst>
              </a:tr>
              <a:tr h="244800">
                <a:tc>
                  <a:txBody>
                    <a:bodyPr/>
                    <a:lstStyle/>
                    <a:p>
                      <a:r>
                        <a:rPr kumimoji="1" lang="ja-JP" altLang="en-US" sz="1000" b="1" u="sng" baseline="0">
                          <a:solidFill>
                            <a:schemeClr val="tx1"/>
                          </a:solidFill>
                          <a:uFill>
                            <a:solidFill>
                              <a:schemeClr val="bg1"/>
                            </a:solidFill>
                          </a:uFill>
                          <a:latin typeface="+mn-ea"/>
                          <a:ea typeface="+mn-ea"/>
                        </a:rPr>
                        <a:t>　</a:t>
                      </a:r>
                      <a:r>
                        <a:rPr kumimoji="1" lang="ja-JP" altLang="en-US" sz="1000" b="1" u="sng" baseline="0">
                          <a:solidFill>
                            <a:schemeClr val="tx1"/>
                          </a:solidFill>
                          <a:uFill>
                            <a:solidFill>
                              <a:schemeClr val="bg1"/>
                            </a:solidFill>
                          </a:uFill>
                          <a:latin typeface="+mn-ea"/>
                          <a:ea typeface="+mn-ea"/>
                          <a:hlinkClick r:id="" action="ppaction://noaction">
                            <a:extLst>
                              <a:ext uri="{A12FA001-AC4F-418D-AE19-62706E023703}">
                                <ahyp:hlinkClr xmlns:ahyp="http://schemas.microsoft.com/office/drawing/2018/hyperlinkcolor" val="tx"/>
                              </a:ext>
                            </a:extLst>
                          </a:hlinkClick>
                        </a:rPr>
                        <a:t>　</a:t>
                      </a:r>
                      <a:r>
                        <a:rPr kumimoji="1" lang="en-US" altLang="ja-JP" sz="1000" b="0" u="sng" baseline="0">
                          <a:solidFill>
                            <a:schemeClr val="tx1"/>
                          </a:solidFill>
                          <a:uFill>
                            <a:solidFill>
                              <a:schemeClr val="bg1"/>
                            </a:solidFill>
                          </a:uFill>
                          <a:latin typeface="+mn-ea"/>
                          <a:ea typeface="+mn-ea"/>
                          <a:hlinkClick r:id="rId25" action="ppaction://hlinksldjump">
                            <a:extLst>
                              <a:ext uri="{A12FA001-AC4F-418D-AE19-62706E023703}">
                                <ahyp:hlinkClr xmlns:ahyp="http://schemas.microsoft.com/office/drawing/2018/hyperlinkcolor" val="tx"/>
                              </a:ext>
                            </a:extLst>
                          </a:hlinkClick>
                        </a:rPr>
                        <a:t>18-1-1. </a:t>
                      </a:r>
                      <a:r>
                        <a:rPr kumimoji="1" lang="ja-JP" altLang="en-US" sz="1000" b="0" u="sng" baseline="0">
                          <a:solidFill>
                            <a:schemeClr val="tx1"/>
                          </a:solidFill>
                          <a:uFill>
                            <a:solidFill>
                              <a:schemeClr val="bg1"/>
                            </a:solidFill>
                          </a:uFill>
                          <a:latin typeface="+mn-ea"/>
                          <a:ea typeface="+mn-ea"/>
                          <a:hlinkClick r:id="rId25" action="ppaction://hlinksldjump">
                            <a:extLst>
                              <a:ext uri="{A12FA001-AC4F-418D-AE19-62706E023703}">
                                <ahyp:hlinkClr xmlns:ahyp="http://schemas.microsoft.com/office/drawing/2018/hyperlinkcolor" val="tx"/>
                              </a:ext>
                            </a:extLst>
                          </a:hlinkClick>
                        </a:rPr>
                        <a:t>内部監査</a:t>
                      </a:r>
                      <a:endParaRPr kumimoji="1" lang="ja-JP" altLang="en-US" sz="1000" b="1"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42549885"/>
                  </a:ext>
                </a:extLst>
              </a:tr>
              <a:tr h="244800">
                <a:tc>
                  <a:txBody>
                    <a:bodyPr/>
                    <a:lstStyle/>
                    <a:p>
                      <a:r>
                        <a:rPr kumimoji="1" lang="ja-JP" altLang="en-US" sz="1000" b="1"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26" action="ppaction://hlinksldjump">
                            <a:extLst>
                              <a:ext uri="{A12FA001-AC4F-418D-AE19-62706E023703}">
                                <ahyp:hlinkClr xmlns:ahyp="http://schemas.microsoft.com/office/drawing/2018/hyperlinkcolor" val="tx"/>
                              </a:ext>
                            </a:extLst>
                          </a:hlinkClick>
                        </a:rPr>
                        <a:t>18-1-2. </a:t>
                      </a:r>
                      <a:r>
                        <a:rPr kumimoji="1" lang="ja-JP" altLang="en-US" sz="1000" b="0" u="sng" baseline="0">
                          <a:solidFill>
                            <a:schemeClr val="tx1"/>
                          </a:solidFill>
                          <a:uFill>
                            <a:solidFill>
                              <a:schemeClr val="bg1"/>
                            </a:solidFill>
                          </a:uFill>
                          <a:latin typeface="+mn-ea"/>
                          <a:ea typeface="+mn-ea"/>
                          <a:hlinkClick r:id="rId26" action="ppaction://hlinksldjump">
                            <a:extLst>
                              <a:ext uri="{A12FA001-AC4F-418D-AE19-62706E023703}">
                                <ahyp:hlinkClr xmlns:ahyp="http://schemas.microsoft.com/office/drawing/2018/hyperlinkcolor" val="tx"/>
                              </a:ext>
                            </a:extLst>
                          </a:hlinkClick>
                        </a:rPr>
                        <a:t>外部監査</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3510068"/>
                  </a:ext>
                </a:extLst>
              </a:tr>
              <a:tr h="244800">
                <a:tc>
                  <a:txBody>
                    <a:bodyPr/>
                    <a:lstStyle/>
                    <a:p>
                      <a:r>
                        <a:rPr kumimoji="1" lang="ja-JP" altLang="en-US" sz="1000" b="1" u="sng" baseline="0" dirty="0">
                          <a:solidFill>
                            <a:schemeClr val="accent1">
                              <a:lumMod val="50000"/>
                            </a:schemeClr>
                          </a:solidFill>
                          <a:uFill>
                            <a:solidFill>
                              <a:schemeClr val="bg1"/>
                            </a:solidFill>
                          </a:uFill>
                          <a:latin typeface="+mn-ea"/>
                          <a:ea typeface="+mn-ea"/>
                          <a:hlinkClick r:id="rId27" action="ppaction://hlinksldjump">
                            <a:extLst>
                              <a:ext uri="{A12FA001-AC4F-418D-AE19-62706E023703}">
                                <ahyp:hlinkClr xmlns:ahyp="http://schemas.microsoft.com/office/drawing/2018/hyperlinkcolor" val="tx"/>
                              </a:ext>
                            </a:extLst>
                          </a:hlinkClick>
                        </a:rPr>
                        <a:t>コラム　実施手順の文書化に関するポイント</a:t>
                      </a:r>
                      <a:endParaRPr kumimoji="1" lang="ja-JP" altLang="en-US" sz="1000" b="1" u="sng" baseline="0" dirty="0">
                        <a:solidFill>
                          <a:schemeClr val="accent1">
                            <a:lumMod val="50000"/>
                          </a:schemeClr>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24699550"/>
                  </a:ext>
                </a:extLst>
              </a:tr>
            </a:tbl>
          </a:graphicData>
        </a:graphic>
      </p:graphicFrame>
    </p:spTree>
    <p:extLst>
      <p:ext uri="{BB962C8B-B14F-4D97-AF65-F5344CB8AC3E}">
        <p14:creationId xmlns:p14="http://schemas.microsoft.com/office/powerpoint/2010/main" val="344251515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8C66E7DA-4FC0-F7E6-600A-3B8BF50073CD}"/>
              </a:ext>
            </a:extLst>
          </p:cNvPr>
          <p:cNvSpPr>
            <a:spLocks noGrp="1"/>
          </p:cNvSpPr>
          <p:nvPr>
            <p:ph type="body" sz="quarter" idx="32"/>
          </p:nvPr>
        </p:nvSpPr>
        <p:spPr>
          <a:xfrm>
            <a:off x="622799" y="774648"/>
            <a:ext cx="5996941" cy="381000"/>
          </a:xfrm>
        </p:spPr>
        <p:txBody>
          <a:bodyPr/>
          <a:lstStyle/>
          <a:p>
            <a:r>
              <a:rPr lang="ja-JP" altLang="en-US" sz="1600"/>
              <a:t>第</a:t>
            </a:r>
            <a:r>
              <a:rPr lang="en-US" altLang="ja-JP" sz="1600"/>
              <a:t>5</a:t>
            </a:r>
            <a:r>
              <a:rPr lang="ja-JP" altLang="en-US" sz="1600"/>
              <a:t>章</a:t>
            </a:r>
            <a:r>
              <a:rPr lang="en-US" altLang="ja-JP" sz="1600"/>
              <a:t>. </a:t>
            </a:r>
            <a:r>
              <a:rPr lang="ja-JP" altLang="en-US" sz="1600"/>
              <a:t>デジタル社会の方向性と実現に向けた国の方針</a:t>
            </a:r>
            <a:endParaRPr kumimoji="1" lang="ja-JP" altLang="en-US" sz="1600"/>
          </a:p>
        </p:txBody>
      </p:sp>
      <p:sp>
        <p:nvSpPr>
          <p:cNvPr id="4" name="コンテンツ プレースホルダー 3">
            <a:extLst>
              <a:ext uri="{FF2B5EF4-FFF2-40B4-BE49-F238E27FC236}">
                <a16:creationId xmlns:a16="http://schemas.microsoft.com/office/drawing/2014/main" id="{CA684AA4-48C8-9C4B-1FDE-48BE51642D58}"/>
              </a:ext>
            </a:extLst>
          </p:cNvPr>
          <p:cNvSpPr>
            <a:spLocks noGrp="1"/>
          </p:cNvSpPr>
          <p:nvPr>
            <p:ph sz="quarter" idx="24"/>
          </p:nvPr>
        </p:nvSpPr>
        <p:spPr>
          <a:xfrm>
            <a:off x="622800" y="1533000"/>
            <a:ext cx="5612400" cy="6840000"/>
          </a:xfrm>
        </p:spPr>
        <p:txBody>
          <a:bodyPr/>
          <a:lstStyle/>
          <a:p>
            <a:r>
              <a:rPr kumimoji="1" lang="en-US" altLang="ja-JP" sz="1400" u="sng">
                <a:uFill>
                  <a:solidFill>
                    <a:schemeClr val="bg1"/>
                  </a:solidFill>
                </a:uFill>
                <a:hlinkClick r:id="rId2" action="ppaction://hlinksldjump"/>
              </a:rPr>
              <a:t>5-1. </a:t>
            </a:r>
            <a:r>
              <a:rPr kumimoji="1" lang="ja-JP" altLang="en-US" sz="1400" u="sng">
                <a:uFill>
                  <a:solidFill>
                    <a:schemeClr val="bg1"/>
                  </a:solidFill>
                </a:uFill>
                <a:hlinkClick r:id="rId2" action="ppaction://hlinksldjump"/>
              </a:rPr>
              <a:t>国の基本方針および実施計画の要約</a:t>
            </a:r>
            <a:endParaRPr kumimoji="1" lang="en-US" altLang="ja-JP" sz="1400" u="sng">
              <a:uFill>
                <a:solidFill>
                  <a:schemeClr val="bg1"/>
                </a:solidFill>
              </a:uFill>
              <a:hlinkClick r:id="rId2" action="ppaction://hlinksldjump"/>
            </a:endParaRPr>
          </a:p>
          <a:p>
            <a:endParaRPr lang="en-US" altLang="ja-JP" sz="1400" u="sng">
              <a:uFill>
                <a:solidFill>
                  <a:schemeClr val="bg1"/>
                </a:solidFill>
              </a:uFill>
              <a:hlinkClick r:id="rId2" action="ppaction://hlinksldjump"/>
            </a:endParaRPr>
          </a:p>
          <a:p>
            <a:r>
              <a:rPr kumimoji="1" lang="en-US" altLang="ja-JP" sz="1400" u="sng">
                <a:uFill>
                  <a:solidFill>
                    <a:schemeClr val="bg1"/>
                  </a:solidFill>
                </a:uFill>
                <a:hlinkClick r:id="rId3" action="ppaction://hlinksldjump"/>
              </a:rPr>
              <a:t>5-2. </a:t>
            </a:r>
            <a:r>
              <a:rPr kumimoji="1" lang="ja-JP" altLang="en-US" sz="1400" u="sng">
                <a:uFill>
                  <a:solidFill>
                    <a:schemeClr val="bg1"/>
                  </a:solidFill>
                </a:uFill>
                <a:hlinkClick r:id="rId3" action="ppaction://hlinksldjump"/>
              </a:rPr>
              <a:t>政府機関が目指す社会の方向性とサイバーセキュリティ課題</a:t>
            </a:r>
            <a:endParaRPr kumimoji="1" lang="en-US" altLang="ja-JP" sz="1400" u="sng">
              <a:uFill>
                <a:solidFill>
                  <a:schemeClr val="bg1"/>
                </a:solidFill>
              </a:uFill>
            </a:endParaRPr>
          </a:p>
        </p:txBody>
      </p:sp>
      <p:sp>
        <p:nvSpPr>
          <p:cNvPr id="2" name="スライド番号プレースホルダー 1">
            <a:extLst>
              <a:ext uri="{FF2B5EF4-FFF2-40B4-BE49-F238E27FC236}">
                <a16:creationId xmlns:a16="http://schemas.microsoft.com/office/drawing/2014/main" id="{E0DAE309-4690-99F1-F817-86937F26BB6B}"/>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5" name="表 4">
            <a:extLst>
              <a:ext uri="{FF2B5EF4-FFF2-40B4-BE49-F238E27FC236}">
                <a16:creationId xmlns:a16="http://schemas.microsoft.com/office/drawing/2014/main" id="{5351E892-FF43-9F07-26DB-E27541002C44}"/>
              </a:ext>
            </a:extLst>
          </p:cNvPr>
          <p:cNvGraphicFramePr>
            <a:graphicFrameLocks noGrp="1"/>
          </p:cNvGraphicFramePr>
          <p:nvPr/>
        </p:nvGraphicFramePr>
        <p:xfrm>
          <a:off x="617054" y="3423356"/>
          <a:ext cx="5612400" cy="2703685"/>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90831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0" i="0" kern="1200">
                          <a:solidFill>
                            <a:schemeClr val="dk1"/>
                          </a:solidFill>
                          <a:effectLst/>
                          <a:latin typeface="+mn-lt"/>
                          <a:ea typeface="+mn-ea"/>
                          <a:cs typeface="+mn-cs"/>
                        </a:rPr>
                        <a:t>　第</a:t>
                      </a:r>
                      <a:r>
                        <a:rPr kumimoji="1" lang="en-US" altLang="ja-JP" sz="1200" b="0" i="0" kern="1200">
                          <a:solidFill>
                            <a:schemeClr val="dk1"/>
                          </a:solidFill>
                          <a:effectLst/>
                          <a:latin typeface="+mn-lt"/>
                          <a:ea typeface="+mn-ea"/>
                          <a:cs typeface="+mn-cs"/>
                        </a:rPr>
                        <a:t>5</a:t>
                      </a:r>
                      <a:r>
                        <a:rPr kumimoji="1" lang="ja-JP" altLang="en-US" sz="1200" b="0" i="0" kern="1200">
                          <a:solidFill>
                            <a:schemeClr val="dk1"/>
                          </a:solidFill>
                          <a:effectLst/>
                          <a:latin typeface="+mn-lt"/>
                          <a:ea typeface="+mn-ea"/>
                          <a:cs typeface="+mn-cs"/>
                        </a:rPr>
                        <a:t>章では、政府が発表している国の基本方針や、国が目指している社会を実現するための計画を通じて、</a:t>
                      </a:r>
                      <a:r>
                        <a:rPr kumimoji="1" lang="en-US" altLang="ja-JP" sz="1200" b="0" i="0" kern="1200">
                          <a:solidFill>
                            <a:schemeClr val="dk1"/>
                          </a:solidFill>
                          <a:effectLst/>
                          <a:latin typeface="+mn-lt"/>
                          <a:ea typeface="+mn-ea"/>
                          <a:cs typeface="+mn-cs"/>
                        </a:rPr>
                        <a:t>IT</a:t>
                      </a:r>
                      <a:r>
                        <a:rPr kumimoji="1" lang="ja-JP" altLang="en-US" sz="1200" b="0" i="0" kern="1200">
                          <a:solidFill>
                            <a:schemeClr val="dk1"/>
                          </a:solidFill>
                          <a:effectLst/>
                          <a:latin typeface="+mn-lt"/>
                          <a:ea typeface="+mn-ea"/>
                          <a:cs typeface="+mn-cs"/>
                        </a:rPr>
                        <a:t>、デジタル、サイバーセキュリティの方向性・課題について学ぶことを目的とします。</a:t>
                      </a:r>
                      <a:endParaRPr kumimoji="1" lang="en-US" altLang="ja-JP" sz="120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121320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国の基本方針にデジタルがどのように影響を与えており、それによりどのような社会を目指しているかを理解すること</a:t>
                      </a:r>
                      <a:endParaRPr kumimoji="1" lang="en-US" altLang="ja-JP" sz="120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デジタル社会におけるサイバーセキュリティ対策の重要性を理解すること</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Tree>
    <p:extLst>
      <p:ext uri="{BB962C8B-B14F-4D97-AF65-F5344CB8AC3E}">
        <p14:creationId xmlns:p14="http://schemas.microsoft.com/office/powerpoint/2010/main" val="239058442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lang="en-US" altLang="ja-JP"/>
              <a:t>5-1-1. </a:t>
            </a:r>
            <a:r>
              <a:rPr lang="ja-JP" altLang="en-US"/>
              <a:t>経済財政運営と改革の基本方針</a:t>
            </a:r>
            <a:r>
              <a:rPr lang="en-US" altLang="ja-JP"/>
              <a:t>2023</a:t>
            </a:r>
            <a:endParaRPr kumimoji="1" lang="ja-JP" altLang="en-US"/>
          </a:p>
        </p:txBody>
      </p:sp>
      <p:sp>
        <p:nvSpPr>
          <p:cNvPr id="8" name="テキスト プレースホルダー 2">
            <a:extLst>
              <a:ext uri="{FF2B5EF4-FFF2-40B4-BE49-F238E27FC236}">
                <a16:creationId xmlns:a16="http://schemas.microsoft.com/office/drawing/2014/main" id="{4B83C998-476A-5DEE-F80C-2BC5DEA7CC9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5</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デジタル社会の方向性と実現に向けた国の方針</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5-1.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国の基本方針および実施計画の要約</a:t>
            </a:r>
          </a:p>
        </p:txBody>
      </p:sp>
      <p:sp>
        <p:nvSpPr>
          <p:cNvPr id="23" name="スライド番号プレースホルダー 1">
            <a:extLst>
              <a:ext uri="{FF2B5EF4-FFF2-40B4-BE49-F238E27FC236}">
                <a16:creationId xmlns:a16="http://schemas.microsoft.com/office/drawing/2014/main" id="{6A10EBE7-CC1D-B1D8-5971-15ECFC1CFFE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4">
            <a:extLst>
              <a:ext uri="{FF2B5EF4-FFF2-40B4-BE49-F238E27FC236}">
                <a16:creationId xmlns:a16="http://schemas.microsoft.com/office/drawing/2014/main" id="{9715AD77-E4B3-974C-3882-F3E8033E4356}"/>
              </a:ext>
            </a:extLst>
          </p:cNvPr>
          <p:cNvSpPr txBox="1">
            <a:spLocks/>
          </p:cNvSpPr>
          <p:nvPr/>
        </p:nvSpPr>
        <p:spPr>
          <a:xfrm>
            <a:off x="619048" y="2050669"/>
            <a:ext cx="5612400" cy="195448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国の方針の一つである「経済財政運営と改革の基本方針」は、政府の経済財政政策に関する基本的な方針を示すとともに、経済、財政、行政、社会などの分野における改革の重要性とその方向性を示すものです。この方針は通称「骨太の方針」と言われています。</a:t>
            </a:r>
            <a:b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各省庁の利害を超えて官邸主導で改革を進めるため、内閣総理大臣が議長を務める経済財政諮問会議において毎年策定します。</a:t>
            </a:r>
            <a:b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及びセキュリティ関連の施策についてもこの基本方針に沿った形で実施計画が策定されています。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2023</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年の骨太の方針では、本文中だけで</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50</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回以上「デジタル」という言葉が使われており、デジタル技術の活用やデジタル社会の構築に向けた変革が重要な課題になっていることがわかります。</a:t>
            </a: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ここでは、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2023</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年に策定された基本方針の中から、「新しい資本主義の加速」を構成する「投資の拡大と経済社会改革の実行」に掲げられているいくつかの施策において、特に</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戦略に関係する内容について説明します。</a:t>
            </a:r>
          </a:p>
        </p:txBody>
      </p:sp>
      <p:graphicFrame>
        <p:nvGraphicFramePr>
          <p:cNvPr id="9" name="表 8">
            <a:extLst>
              <a:ext uri="{FF2B5EF4-FFF2-40B4-BE49-F238E27FC236}">
                <a16:creationId xmlns:a16="http://schemas.microsoft.com/office/drawing/2014/main" id="{4943C564-093D-0897-8FF4-1F62AF0BD93E}"/>
              </a:ext>
            </a:extLst>
          </p:cNvPr>
          <p:cNvGraphicFramePr>
            <a:graphicFrameLocks noGrp="1"/>
          </p:cNvGraphicFramePr>
          <p:nvPr/>
        </p:nvGraphicFramePr>
        <p:xfrm>
          <a:off x="619048" y="4057349"/>
          <a:ext cx="5612400" cy="1336548"/>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0">
                <a:tc>
                  <a:txBody>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schemeClr val="bg1"/>
                          </a:solidFill>
                          <a:effectLst/>
                          <a:uLnTx/>
                          <a:uFillTx/>
                          <a:latin typeface="+mn-ea"/>
                          <a:ea typeface="+mn-ea"/>
                          <a:cs typeface="+mn-cs"/>
                        </a:rPr>
                        <a:t>投資の拡大と経済社会改革の実行（</a:t>
                      </a:r>
                      <a:r>
                        <a:rPr kumimoji="1" lang="en-US" altLang="ja-JP" sz="1100" b="1" i="0" u="none" strike="noStrike" kern="1200" cap="none" spc="0" normalizeH="0" baseline="0" noProof="0">
                          <a:ln>
                            <a:noFill/>
                          </a:ln>
                          <a:solidFill>
                            <a:schemeClr val="bg1"/>
                          </a:solidFill>
                          <a:effectLst/>
                          <a:uLnTx/>
                          <a:uFillTx/>
                          <a:latin typeface="+mn-ea"/>
                          <a:ea typeface="+mn-ea"/>
                          <a:cs typeface="+mn-cs"/>
                        </a:rPr>
                        <a:t>2023</a:t>
                      </a:r>
                      <a:r>
                        <a:rPr kumimoji="1" lang="ja-JP" altLang="en-US" sz="1100" b="1" i="0" u="none" strike="noStrike" kern="1200" cap="none" spc="0" normalizeH="0" baseline="0" noProof="0">
                          <a:ln>
                            <a:noFill/>
                          </a:ln>
                          <a:solidFill>
                            <a:schemeClr val="bg1"/>
                          </a:solidFill>
                          <a:effectLst/>
                          <a:uLnTx/>
                          <a:uFillTx/>
                          <a:latin typeface="+mn-ea"/>
                          <a:ea typeface="+mn-ea"/>
                          <a:cs typeface="+mn-cs"/>
                        </a:rPr>
                        <a:t>年度方針）</a:t>
                      </a:r>
                      <a:endParaRPr kumimoji="1" lang="ja-JP" altLang="en-US" sz="1100" b="1" i="0" u="none" strike="noStrike" kern="1200" cap="none" spc="0" normalizeH="0" baseline="0" noProof="0">
                        <a:ln>
                          <a:noFill/>
                        </a:ln>
                        <a:solidFill>
                          <a:schemeClr val="tx1"/>
                        </a:solidFill>
                        <a:effectLst/>
                        <a:highlight>
                          <a:srgbClr val="FFFF00"/>
                        </a:highligh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58667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0">
                          <a:solidFill>
                            <a:srgbClr val="333333"/>
                          </a:solidFill>
                          <a:latin typeface="+mn-ea"/>
                          <a:ea typeface="+mn-ea"/>
                        </a:rPr>
                        <a:t>①官民連携による国内投資拡大と</a:t>
                      </a:r>
                      <a:r>
                        <a:rPr lang="ja-JP" altLang="en-US" sz="1050" b="1">
                          <a:solidFill>
                            <a:srgbClr val="333333"/>
                          </a:solidFill>
                          <a:latin typeface="+mn-ea"/>
                          <a:ea typeface="+mn-ea"/>
                        </a:rPr>
                        <a:t>サプライチェーンの強靭化</a:t>
                      </a:r>
                      <a:br>
                        <a:rPr lang="en-US" altLang="ja-JP" sz="1050" b="0">
                          <a:solidFill>
                            <a:srgbClr val="333333"/>
                          </a:solidFill>
                          <a:latin typeface="+mn-ea"/>
                          <a:ea typeface="+mn-ea"/>
                        </a:rPr>
                      </a:br>
                      <a:r>
                        <a:rPr lang="ja-JP" altLang="en-US" sz="1050" b="0">
                          <a:solidFill>
                            <a:srgbClr val="333333"/>
                          </a:solidFill>
                          <a:latin typeface="+mn-ea"/>
                          <a:ea typeface="+mn-ea"/>
                        </a:rPr>
                        <a:t>②</a:t>
                      </a:r>
                      <a:r>
                        <a:rPr lang="en-US" altLang="ja-JP" sz="1050" b="0">
                          <a:solidFill>
                            <a:srgbClr val="333333"/>
                          </a:solidFill>
                          <a:latin typeface="+mn-ea"/>
                          <a:ea typeface="+mn-ea"/>
                        </a:rPr>
                        <a:t>GX</a:t>
                      </a:r>
                      <a:r>
                        <a:rPr lang="ja-JP" altLang="en-US" sz="1050" b="0">
                          <a:solidFill>
                            <a:srgbClr val="333333"/>
                          </a:solidFill>
                          <a:latin typeface="+mn-ea"/>
                          <a:ea typeface="+mn-ea"/>
                        </a:rPr>
                        <a:t>、</a:t>
                      </a:r>
                      <a:r>
                        <a:rPr lang="en-US" altLang="ja-JP" sz="1050" b="1">
                          <a:solidFill>
                            <a:srgbClr val="333333"/>
                          </a:solidFill>
                          <a:latin typeface="+mn-ea"/>
                          <a:ea typeface="+mn-ea"/>
                        </a:rPr>
                        <a:t>DX</a:t>
                      </a:r>
                      <a:r>
                        <a:rPr lang="ja-JP" altLang="en-US" sz="1050" b="1">
                          <a:solidFill>
                            <a:srgbClr val="333333"/>
                          </a:solidFill>
                          <a:latin typeface="+mn-ea"/>
                          <a:ea typeface="+mn-ea"/>
                        </a:rPr>
                        <a:t>などの加速</a:t>
                      </a:r>
                      <a:br>
                        <a:rPr lang="en-US" altLang="ja-JP" sz="1050" b="1">
                          <a:solidFill>
                            <a:srgbClr val="333333"/>
                          </a:solidFill>
                          <a:latin typeface="+mn-ea"/>
                          <a:ea typeface="+mn-ea"/>
                        </a:rPr>
                      </a:br>
                      <a:r>
                        <a:rPr lang="ja-JP" altLang="en-US" sz="1050" b="0">
                          <a:solidFill>
                            <a:srgbClr val="333333"/>
                          </a:solidFill>
                          <a:latin typeface="+mn-ea"/>
                          <a:ea typeface="+mn-ea"/>
                        </a:rPr>
                        <a:t>③スタートアップの推進と新たな産業構造への転換、インパクト投資の促進</a:t>
                      </a:r>
                      <a:br>
                        <a:rPr lang="en-US" altLang="ja-JP" sz="1050" b="0">
                          <a:solidFill>
                            <a:srgbClr val="333333"/>
                          </a:solidFill>
                          <a:latin typeface="+mn-ea"/>
                          <a:ea typeface="+mn-ea"/>
                        </a:rPr>
                      </a:br>
                      <a:r>
                        <a:rPr lang="ja-JP" altLang="en-US" sz="1050" b="0">
                          <a:solidFill>
                            <a:srgbClr val="333333"/>
                          </a:solidFill>
                          <a:latin typeface="+mn-ea"/>
                          <a:ea typeface="+mn-ea"/>
                        </a:rPr>
                        <a:t>④官民連携を通じた科学技術・イノベーションの推進</a:t>
                      </a:r>
                      <a:br>
                        <a:rPr lang="en-US" altLang="ja-JP" sz="1050" b="0">
                          <a:solidFill>
                            <a:srgbClr val="333333"/>
                          </a:solidFill>
                          <a:latin typeface="+mn-ea"/>
                          <a:ea typeface="+mn-ea"/>
                        </a:rPr>
                      </a:br>
                      <a:r>
                        <a:rPr lang="ja-JP" altLang="en-US" sz="1050" b="0">
                          <a:solidFill>
                            <a:srgbClr val="333333"/>
                          </a:solidFill>
                          <a:latin typeface="+mn-ea"/>
                          <a:ea typeface="+mn-ea"/>
                        </a:rPr>
                        <a:t>⑤インバウンド戦略の展開</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bl>
          </a:graphicData>
        </a:graphic>
      </p:graphicFrame>
      <p:sp>
        <p:nvSpPr>
          <p:cNvPr id="10" name="二等辺三角形 9">
            <a:extLst>
              <a:ext uri="{FF2B5EF4-FFF2-40B4-BE49-F238E27FC236}">
                <a16:creationId xmlns:a16="http://schemas.microsoft.com/office/drawing/2014/main" id="{79DDFA1D-E398-F49B-B9AD-9A0075818D14}"/>
              </a:ext>
            </a:extLst>
          </p:cNvPr>
          <p:cNvSpPr/>
          <p:nvPr/>
        </p:nvSpPr>
        <p:spPr>
          <a:xfrm rot="10800000">
            <a:off x="2363082" y="5470854"/>
            <a:ext cx="2124332" cy="222762"/>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1" name="正方形/長方形 10">
            <a:extLst>
              <a:ext uri="{FF2B5EF4-FFF2-40B4-BE49-F238E27FC236}">
                <a16:creationId xmlns:a16="http://schemas.microsoft.com/office/drawing/2014/main" id="{201E4503-50BA-9717-0237-1EC98931FDC7}"/>
              </a:ext>
            </a:extLst>
          </p:cNvPr>
          <p:cNvSpPr/>
          <p:nvPr/>
        </p:nvSpPr>
        <p:spPr>
          <a:xfrm>
            <a:off x="613564" y="6012296"/>
            <a:ext cx="5612400" cy="1082974"/>
          </a:xfrm>
          <a:prstGeom prst="rect">
            <a:avLst/>
          </a:prstGeom>
          <a:noFill/>
          <a:ln w="19050">
            <a:solidFill>
              <a:schemeClr val="accent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サプライチェーンの強靭化</a:t>
            </a:r>
            <a:b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国際環境の不確実性が増す中にあって、海外からヒト、モノ、カネ、アイデアを積極的に呼び込むことで、国内全体の投資を拡大させ、イノベーション力を高めることを目指します。特に、次世代半導体を含めたグローバルサプライチェーンの中核となることを目指し、政府を挙げて投資拡大に取組んでいきます。</a:t>
            </a:r>
            <a:r>
              <a:rPr kumimoji="1" lang="en-US" altLang="ja-JP" sz="1000" b="0" i="0" u="none" strike="noStrike" kern="1200" cap="none" spc="0" normalizeH="0" baseline="0" noProof="0">
                <a:ln>
                  <a:noFill/>
                </a:ln>
                <a:solidFill>
                  <a:prstClr val="black"/>
                </a:solidFill>
                <a:effectLst/>
                <a:uLnTx/>
                <a:uFillTx/>
                <a:latin typeface="メイリオ"/>
                <a:ea typeface="メイリオ"/>
                <a:cs typeface="+mn-cs"/>
              </a:rPr>
              <a:t> IT</a:t>
            </a: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は、サプライチェーンを支える重要な役割になると同時に、セキュリティリスクへの対策も併せて重要です。</a:t>
            </a:r>
          </a:p>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endParaRPr kumimoji="1" lang="en-US" altLang="ja-JP" sz="10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正方形/長方形 11">
            <a:extLst>
              <a:ext uri="{FF2B5EF4-FFF2-40B4-BE49-F238E27FC236}">
                <a16:creationId xmlns:a16="http://schemas.microsoft.com/office/drawing/2014/main" id="{60C37D40-DD0A-64EB-9BF5-AE49D968ACFF}"/>
              </a:ext>
            </a:extLst>
          </p:cNvPr>
          <p:cNvSpPr/>
          <p:nvPr/>
        </p:nvSpPr>
        <p:spPr>
          <a:xfrm>
            <a:off x="613564" y="7171331"/>
            <a:ext cx="5622136" cy="2104094"/>
          </a:xfrm>
          <a:prstGeom prst="rect">
            <a:avLst/>
          </a:prstGeom>
          <a:noFill/>
          <a:ln w="19050">
            <a:solidFill>
              <a:schemeClr val="accent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4472C4">
                    <a:lumMod val="75000"/>
                  </a:srgbClr>
                </a:solidFill>
                <a:effectLst/>
                <a:uLnTx/>
                <a:uFillTx/>
                <a:latin typeface="メイリオ"/>
                <a:ea typeface="メイリオ"/>
                <a:cs typeface="+mn-cs"/>
              </a:rPr>
              <a:t>DX</a:t>
            </a:r>
            <a:r>
              <a:rPr kumimoji="1" lang="ja-JP" altLang="en-US" sz="1400" b="1" i="0" u="none" strike="noStrike" kern="1200" cap="none" spc="0" normalizeH="0" baseline="0" noProof="0" dirty="0">
                <a:ln>
                  <a:noFill/>
                </a:ln>
                <a:solidFill>
                  <a:srgbClr val="4472C4">
                    <a:lumMod val="75000"/>
                  </a:srgbClr>
                </a:solidFill>
                <a:effectLst/>
                <a:uLnTx/>
                <a:uFillTx/>
                <a:latin typeface="メイリオ"/>
                <a:ea typeface="メイリオ"/>
                <a:cs typeface="+mn-cs"/>
              </a:rPr>
              <a:t>の加速</a:t>
            </a:r>
            <a:br>
              <a:rPr kumimoji="1" lang="en-US" altLang="ja-JP" sz="1000" b="1" i="0" u="none" strike="noStrike" kern="1200" cap="none" spc="0" normalizeH="0" baseline="0" noProof="0" dirty="0">
                <a:ln>
                  <a:noFill/>
                </a:ln>
                <a:solidFill>
                  <a:prstClr val="black"/>
                </a:solidFill>
                <a:effectLst/>
                <a:uLnTx/>
                <a:uFillTx/>
                <a:latin typeface="メイリオ"/>
                <a:ea typeface="メイリオ"/>
                <a:cs typeface="+mn-cs"/>
              </a:rPr>
            </a:br>
            <a:r>
              <a:rPr kumimoji="1" lang="ja-JP" altLang="en-US" sz="1000" b="1" i="0" u="none" strike="noStrike" kern="1200" cap="none" spc="0" normalizeH="0" baseline="0" noProof="0" dirty="0">
                <a:ln>
                  <a:noFill/>
                </a:ln>
                <a:solidFill>
                  <a:prstClr val="black"/>
                </a:solidFill>
                <a:effectLst/>
                <a:uLnTx/>
                <a:uFillTx/>
                <a:latin typeface="メイリオ"/>
                <a:ea typeface="メイリオ"/>
                <a:cs typeface="+mn-cs"/>
              </a:rPr>
              <a:t>　</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新型コロナウイルス感染症が拡大したことによって、日本国内において様々な課題が浮き彫りとなりました。デジタル化やオンライン化の遅れもその一つであり、</a:t>
            </a: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2020</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年度の「経済財政運営と改革の基本方針」以降、</a:t>
            </a: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DX</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（デジタルトランスフォーメーション）の推進が謳われるようになりました。</a:t>
            </a: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2023</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年度の方針においても同様に、</a:t>
            </a: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DX</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の加速が謳われています。</a:t>
            </a:r>
            <a:b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b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DX</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への対応については、デジタルの力を活用して国が地方を支える事を目指しての行政サービスの見直しや、マイナンバーカードの制度における安全・信頼確保および利便性・機能向上への取組などが掲げられています。また、中堅・中小企業の活力を向上させるため、</a:t>
            </a: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DX</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、人手不足などの事業環境変化への対応を後押しすることが明記されています。</a:t>
            </a:r>
            <a:b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b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　また、「サイバーセキュリティ戦略」に基づく取組を進める旨が記載されており、日本の</a:t>
            </a:r>
            <a:r>
              <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rPr>
              <a:t>DX</a:t>
            </a:r>
            <a:r>
              <a:rPr kumimoji="1" lang="ja-JP" altLang="en-US" sz="1000" b="0" i="0" u="none" strike="noStrike" kern="1200" cap="none" spc="0" normalizeH="0" baseline="0" noProof="0" dirty="0">
                <a:ln>
                  <a:noFill/>
                </a:ln>
                <a:solidFill>
                  <a:prstClr val="black"/>
                </a:solidFill>
                <a:effectLst/>
                <a:uLnTx/>
                <a:uFillTx/>
                <a:latin typeface="メイリオ"/>
                <a:ea typeface="メイリオ"/>
                <a:cs typeface="+mn-cs"/>
              </a:rPr>
              <a:t>方針にサイバーセキュリティの観点が組み込まれている事が確認できます。中堅・中小企業に対して、インボイス制度の円滑な導入、サイバーセキュリティ対策を支援することが謳われています。サイバーセキュリティ戦略の詳細については後述します。</a:t>
            </a:r>
            <a:endParaRPr kumimoji="1" lang="en-US" altLang="ja-JP" sz="10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3" name="テキスト ボックス 12">
            <a:extLst>
              <a:ext uri="{FF2B5EF4-FFF2-40B4-BE49-F238E27FC236}">
                <a16:creationId xmlns:a16="http://schemas.microsoft.com/office/drawing/2014/main" id="{7469894B-87CE-8BAC-5D2B-AF30BA2F2072}"/>
              </a:ext>
            </a:extLst>
          </p:cNvPr>
          <p:cNvSpPr txBox="1"/>
          <p:nvPr/>
        </p:nvSpPr>
        <p:spPr>
          <a:xfrm>
            <a:off x="2430177" y="5693617"/>
            <a:ext cx="2069195" cy="276999"/>
          </a:xfrm>
          <a:prstGeom prst="rect">
            <a:avLst/>
          </a:prstGeom>
          <a:noFill/>
        </p:spPr>
        <p:txBody>
          <a:bodyPr wrap="square" rtlCol="0">
            <a:spAutoFit/>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戦略に関係する施策例</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5" name="テキスト ボックス 14">
            <a:extLst>
              <a:ext uri="{FF2B5EF4-FFF2-40B4-BE49-F238E27FC236}">
                <a16:creationId xmlns:a16="http://schemas.microsoft.com/office/drawing/2014/main" id="{689AEF58-B36A-A74B-9DFA-F7C9FE9DE5B4}"/>
              </a:ext>
            </a:extLst>
          </p:cNvPr>
          <p:cNvSpPr txBox="1"/>
          <p:nvPr/>
        </p:nvSpPr>
        <p:spPr>
          <a:xfrm>
            <a:off x="1330131" y="9280104"/>
            <a:ext cx="4197737"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（出典）内閣府「経済財政運営と改革の基本方針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2023</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35484449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プレースホルダー 2">
            <a:extLst>
              <a:ext uri="{FF2B5EF4-FFF2-40B4-BE49-F238E27FC236}">
                <a16:creationId xmlns:a16="http://schemas.microsoft.com/office/drawing/2014/main" id="{4B83C998-476A-5DEE-F80C-2BC5DEA7CC9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5</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デジタル社会の方向性と実現に向けた国の方針</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5-2.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政府機関が目指す社会の方向性とサイバーセキュリティ課題</a:t>
            </a:r>
          </a:p>
        </p:txBody>
      </p:sp>
      <p:sp>
        <p:nvSpPr>
          <p:cNvPr id="23" name="スライド番号プレースホルダー 1">
            <a:extLst>
              <a:ext uri="{FF2B5EF4-FFF2-40B4-BE49-F238E27FC236}">
                <a16:creationId xmlns:a16="http://schemas.microsoft.com/office/drawing/2014/main" id="{6A10EBE7-CC1D-B1D8-5971-15ECFC1CFFE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 name="コンテンツ プレースホルダー 2">
            <a:extLst>
              <a:ext uri="{FF2B5EF4-FFF2-40B4-BE49-F238E27FC236}">
                <a16:creationId xmlns:a16="http://schemas.microsoft.com/office/drawing/2014/main" id="{089E7FD4-1455-CD34-8FBA-E700B90F9053}"/>
              </a:ext>
            </a:extLst>
          </p:cNvPr>
          <p:cNvSpPr>
            <a:spLocks noGrp="1"/>
          </p:cNvSpPr>
          <p:nvPr>
            <p:ph sz="quarter" idx="24"/>
          </p:nvPr>
        </p:nvSpPr>
        <p:spPr>
          <a:xfrm>
            <a:off x="626552" y="2051407"/>
            <a:ext cx="5612400" cy="953710"/>
          </a:xfrm>
        </p:spPr>
        <p:txBody>
          <a:bodyPr/>
          <a:lstStyle/>
          <a:p>
            <a:r>
              <a:rPr kumimoji="1" lang="ja-JP" altLang="en-US"/>
              <a:t>　政府は経済財政運営と改革の基本方針で掲げているデジタル社会の実現を目指すに</a:t>
            </a:r>
            <a:r>
              <a:rPr lang="ja-JP" altLang="en-US"/>
              <a:t>あたって</a:t>
            </a:r>
            <a:r>
              <a:rPr kumimoji="1" lang="ja-JP" altLang="en-US"/>
              <a:t>、「デジタル社会の実現に向けた重点計画」を閣議決定しています。</a:t>
            </a:r>
            <a:br>
              <a:rPr kumimoji="1" lang="en-US" altLang="ja-JP"/>
            </a:br>
            <a:r>
              <a:rPr kumimoji="1" lang="ja-JP" altLang="en-US"/>
              <a:t>　</a:t>
            </a:r>
            <a:r>
              <a:rPr lang="ja-JP" altLang="en-US"/>
              <a:t>日本が目指すデジタル社会について、「デジタルの活用により、一人ひとりのニーズに合ったサービスを選ぶことができ、多様な幸せが実現できる社会」と定義し、以下の</a:t>
            </a:r>
            <a:r>
              <a:rPr lang="en-US" altLang="ja-JP"/>
              <a:t>6</a:t>
            </a:r>
            <a:r>
              <a:rPr lang="ja-JP" altLang="en-US"/>
              <a:t>つの姿を挙げています。 </a:t>
            </a:r>
            <a:r>
              <a:rPr kumimoji="1" lang="en-US" altLang="ja-JP" sz="600" b="1" i="0" u="none" strike="noStrike" kern="1200" cap="none" spc="0" normalizeH="0" baseline="30000" noProof="0">
                <a:ln>
                  <a:noFill/>
                </a:ln>
                <a:solidFill>
                  <a:schemeClr val="tx1"/>
                </a:solidFill>
                <a:effectLst/>
                <a:uLnTx/>
                <a:uFillTx/>
                <a:latin typeface="+mn-ea"/>
                <a:ea typeface="+mn-ea"/>
                <a:cs typeface="+mn-cs"/>
              </a:rPr>
              <a:t>[</a:t>
            </a:r>
            <a:r>
              <a:rPr lang="en-US" altLang="ja-JP" sz="600" b="1" baseline="30000"/>
              <a:t>12</a:t>
            </a:r>
            <a:r>
              <a:rPr kumimoji="1" lang="en-US" altLang="ja-JP" sz="600" b="1" i="0" u="none" strike="noStrike" kern="1200" cap="none" spc="0" normalizeH="0" baseline="30000" noProof="0">
                <a:ln>
                  <a:noFill/>
                </a:ln>
                <a:solidFill>
                  <a:schemeClr val="tx1"/>
                </a:solidFill>
                <a:effectLst/>
                <a:uLnTx/>
                <a:uFillTx/>
                <a:latin typeface="+mn-ea"/>
                <a:ea typeface="+mn-ea"/>
                <a:cs typeface="+mn-cs"/>
              </a:rPr>
              <a:t>]</a:t>
            </a:r>
            <a:endParaRPr lang="en-US" altLang="ja-JP" sz="600" baseline="30000"/>
          </a:p>
          <a:p>
            <a:endParaRPr lang="en-US" altLang="ja-JP"/>
          </a:p>
        </p:txBody>
      </p:sp>
      <p:sp>
        <p:nvSpPr>
          <p:cNvPr id="3" name="コンテンツ プレースホルダー 2">
            <a:extLst>
              <a:ext uri="{FF2B5EF4-FFF2-40B4-BE49-F238E27FC236}">
                <a16:creationId xmlns:a16="http://schemas.microsoft.com/office/drawing/2014/main" id="{9399882A-3D04-C000-9FD5-0979FAE0E2BD}"/>
              </a:ext>
            </a:extLst>
          </p:cNvPr>
          <p:cNvSpPr txBox="1">
            <a:spLocks/>
          </p:cNvSpPr>
          <p:nvPr/>
        </p:nvSpPr>
        <p:spPr>
          <a:xfrm>
            <a:off x="626552" y="2994818"/>
            <a:ext cx="5612400" cy="333171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050" b="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1"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4" name="表 3">
            <a:extLst>
              <a:ext uri="{FF2B5EF4-FFF2-40B4-BE49-F238E27FC236}">
                <a16:creationId xmlns:a16="http://schemas.microsoft.com/office/drawing/2014/main" id="{8F28750B-BF43-1E4B-85BF-EE0A43AFCCBF}"/>
              </a:ext>
            </a:extLst>
          </p:cNvPr>
          <p:cNvGraphicFramePr>
            <a:graphicFrameLocks noGrp="1"/>
          </p:cNvGraphicFramePr>
          <p:nvPr>
            <p:extLst>
              <p:ext uri="{D42A27DB-BD31-4B8C-83A1-F6EECF244321}">
                <p14:modId xmlns:p14="http://schemas.microsoft.com/office/powerpoint/2010/main" val="2347804971"/>
              </p:ext>
            </p:extLst>
          </p:nvPr>
        </p:nvGraphicFramePr>
        <p:xfrm>
          <a:off x="626553" y="2910688"/>
          <a:ext cx="5604896" cy="5889430"/>
        </p:xfrm>
        <a:graphic>
          <a:graphicData uri="http://schemas.openxmlformats.org/drawingml/2006/table">
            <a:tbl>
              <a:tblPr firstRow="1" bandRow="1">
                <a:tableStyleId>{5C22544A-7EE6-4342-B048-85BDC9FD1C3A}</a:tableStyleId>
              </a:tblPr>
              <a:tblGrid>
                <a:gridCol w="5604896">
                  <a:extLst>
                    <a:ext uri="{9D8B030D-6E8A-4147-A177-3AD203B41FA5}">
                      <a16:colId xmlns:a16="http://schemas.microsoft.com/office/drawing/2014/main" val="1661130682"/>
                    </a:ext>
                  </a:extLst>
                </a:gridCol>
              </a:tblGrid>
              <a:tr h="300482">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a:solidFill>
                            <a:schemeClr val="bg1"/>
                          </a:solidFill>
                          <a:latin typeface="+mn-ea"/>
                          <a:ea typeface="+mn-ea"/>
                        </a:rPr>
                        <a:t>デジタル社会で目指す</a:t>
                      </a:r>
                      <a:r>
                        <a:rPr kumimoji="1" lang="en-US" altLang="ja-JP" sz="1050" b="1">
                          <a:solidFill>
                            <a:schemeClr val="bg1"/>
                          </a:solidFill>
                          <a:latin typeface="+mn-ea"/>
                          <a:ea typeface="+mn-ea"/>
                        </a:rPr>
                        <a:t>6</a:t>
                      </a:r>
                      <a:r>
                        <a:rPr kumimoji="1" lang="ja-JP" altLang="en-US" sz="1050" b="1">
                          <a:solidFill>
                            <a:schemeClr val="bg1"/>
                          </a:solidFill>
                          <a:latin typeface="+mn-ea"/>
                          <a:ea typeface="+mn-ea"/>
                        </a:rPr>
                        <a:t>つの姿</a:t>
                      </a:r>
                      <a:endParaRPr kumimoji="1" lang="en-US" altLang="ja-JP" sz="1050" b="1">
                        <a:solidFill>
                          <a:schemeClr val="bg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915335627"/>
                  </a:ext>
                </a:extLst>
              </a:tr>
              <a:tr h="1104584">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1" dirty="0">
                          <a:solidFill>
                            <a:schemeClr val="tx1"/>
                          </a:solidFill>
                          <a:latin typeface="+mn-ea"/>
                          <a:ea typeface="+mn-ea"/>
                        </a:rPr>
                        <a:t>1</a:t>
                      </a:r>
                      <a:r>
                        <a:rPr kumimoji="1" lang="ja-JP" altLang="en-US" sz="1050" b="1" dirty="0">
                          <a:solidFill>
                            <a:schemeClr val="tx1"/>
                          </a:solidFill>
                          <a:latin typeface="+mn-ea"/>
                          <a:ea typeface="+mn-ea"/>
                        </a:rPr>
                        <a:t>．デジタル化による成長戦略</a:t>
                      </a:r>
                      <a:br>
                        <a:rPr kumimoji="1" lang="en-US" altLang="ja-JP" sz="1050" b="1" dirty="0">
                          <a:solidFill>
                            <a:schemeClr val="tx1"/>
                          </a:solidFill>
                          <a:latin typeface="+mn-ea"/>
                          <a:ea typeface="+mn-ea"/>
                        </a:rPr>
                      </a:br>
                      <a:r>
                        <a:rPr kumimoji="1" lang="ja-JP" altLang="en-US" sz="1050" b="1" dirty="0">
                          <a:solidFill>
                            <a:schemeClr val="tx1"/>
                          </a:solidFill>
                          <a:latin typeface="+mn-ea"/>
                          <a:ea typeface="+mn-ea"/>
                        </a:rPr>
                        <a:t>　</a:t>
                      </a:r>
                      <a:r>
                        <a:rPr lang="ja-JP" altLang="en-US" sz="1050" dirty="0">
                          <a:latin typeface="+mn-ea"/>
                          <a:ea typeface="+mn-ea"/>
                        </a:rPr>
                        <a:t>国・地方公共団体や民間との連携の在り方を含めたアーキテクチャの設計やクラウドサービスの徹底活用、デジタル原則を含む規制改革の徹底、調達改革の推進、データ戦略の推進、データ連携や</a:t>
                      </a:r>
                      <a:r>
                        <a:rPr lang="en-US" altLang="ja-JP" sz="1050" dirty="0">
                          <a:latin typeface="+mn-ea"/>
                          <a:ea typeface="+mn-ea"/>
                        </a:rPr>
                        <a:t>DX</a:t>
                      </a:r>
                      <a:r>
                        <a:rPr lang="ja-JP" altLang="en-US" sz="1050" dirty="0">
                          <a:latin typeface="+mn-ea"/>
                          <a:ea typeface="+mn-ea"/>
                        </a:rPr>
                        <a:t>の推進、</a:t>
                      </a:r>
                      <a:r>
                        <a:rPr lang="en-US" altLang="ja-JP" sz="1050" dirty="0">
                          <a:latin typeface="+mn-ea"/>
                          <a:ea typeface="+mn-ea"/>
                        </a:rPr>
                        <a:t>AI</a:t>
                      </a:r>
                      <a:r>
                        <a:rPr lang="ja-JP" altLang="en-US" sz="1050" dirty="0">
                          <a:latin typeface="+mn-ea"/>
                          <a:ea typeface="+mn-ea"/>
                        </a:rPr>
                        <a:t>の適切かつ効果的な活用などにより、我が国全体のデジタル競争力が底上げされ、成長していく持続可能な社会を目指す。</a:t>
                      </a:r>
                      <a:endParaRPr kumimoji="1" lang="ja-JP" altLang="en-US" sz="1050" b="0" dirty="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21783554"/>
                  </a:ext>
                </a:extLst>
              </a:tr>
              <a:tr h="718194">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1">
                          <a:solidFill>
                            <a:schemeClr val="tx1"/>
                          </a:solidFill>
                          <a:latin typeface="+mn-ea"/>
                          <a:ea typeface="+mn-ea"/>
                        </a:rPr>
                        <a:t>2</a:t>
                      </a:r>
                      <a:r>
                        <a:rPr kumimoji="1" lang="ja-JP" altLang="en-US" sz="1050" b="1">
                          <a:solidFill>
                            <a:schemeClr val="tx1"/>
                          </a:solidFill>
                          <a:latin typeface="+mn-ea"/>
                          <a:ea typeface="+mn-ea"/>
                        </a:rPr>
                        <a:t>．</a:t>
                      </a:r>
                      <a:r>
                        <a:rPr lang="ja-JP" altLang="en-US" sz="1050" b="1">
                          <a:latin typeface="+mn-ea"/>
                          <a:ea typeface="+mn-ea"/>
                        </a:rPr>
                        <a:t>医療・教育・防災・こどもなどの準公共分野のデジタル化</a:t>
                      </a:r>
                      <a:br>
                        <a:rPr kumimoji="1" lang="en-US" altLang="ja-JP" sz="1050">
                          <a:solidFill>
                            <a:schemeClr val="tx1"/>
                          </a:solidFill>
                          <a:latin typeface="+mn-ea"/>
                          <a:ea typeface="+mn-ea"/>
                        </a:rPr>
                      </a:br>
                      <a:r>
                        <a:rPr kumimoji="1" lang="ja-JP" altLang="en-US" sz="1050">
                          <a:solidFill>
                            <a:schemeClr val="tx1"/>
                          </a:solidFill>
                          <a:latin typeface="+mn-ea"/>
                          <a:ea typeface="+mn-ea"/>
                        </a:rPr>
                        <a:t>　必要なデータの連携などを通じて、国民一人ひとりのニーズやライフスタイルに合ったサービスが提供される豊かな社会、継続的に力強く成長する社会を目指す。</a:t>
                      </a:r>
                      <a:endParaRPr kumimoji="1" lang="ja-JP" altLang="en-US" sz="1050" b="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99567391"/>
                  </a:ext>
                </a:extLst>
              </a:tr>
              <a:tr h="903311">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1">
                          <a:solidFill>
                            <a:schemeClr val="tx1"/>
                          </a:solidFill>
                          <a:latin typeface="+mn-ea"/>
                          <a:ea typeface="+mn-ea"/>
                        </a:rPr>
                        <a:t>3</a:t>
                      </a:r>
                      <a:r>
                        <a:rPr kumimoji="1" lang="ja-JP" altLang="en-US" sz="1050" b="1">
                          <a:solidFill>
                            <a:schemeClr val="tx1"/>
                          </a:solidFill>
                          <a:latin typeface="+mn-ea"/>
                          <a:ea typeface="+mn-ea"/>
                        </a:rPr>
                        <a:t>．デジタル化による地域の活性化</a:t>
                      </a:r>
                      <a:br>
                        <a:rPr kumimoji="1" lang="en-US" altLang="ja-JP" sz="1050" b="1">
                          <a:solidFill>
                            <a:schemeClr val="tx1"/>
                          </a:solidFill>
                          <a:latin typeface="+mn-ea"/>
                          <a:ea typeface="+mn-ea"/>
                        </a:rPr>
                      </a:br>
                      <a:r>
                        <a:rPr kumimoji="1" lang="ja-JP" altLang="en-US" sz="1050" b="1">
                          <a:solidFill>
                            <a:schemeClr val="tx1"/>
                          </a:solidFill>
                          <a:latin typeface="+mn-ea"/>
                          <a:ea typeface="+mn-ea"/>
                        </a:rPr>
                        <a:t>　</a:t>
                      </a:r>
                      <a:r>
                        <a:rPr kumimoji="1" lang="ja-JP" altLang="en-US" sz="1050" b="0">
                          <a:solidFill>
                            <a:schemeClr val="tx1"/>
                          </a:solidFill>
                          <a:latin typeface="+mn-ea"/>
                          <a:ea typeface="+mn-ea"/>
                        </a:rPr>
                        <a:t>地方の共通基盤を国が支援することなどにより、地域からデジタル改革、デジタル実装を推進、デジタル田園都市国家構想の実現、地域で魅力ある多様な就業機会の創出などを図り、地域の課題が解決され、各地域で培われてきた地域の魅力が向上する社会を目指す。</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73588681"/>
                  </a:ext>
                </a:extLst>
              </a:tr>
              <a:tr h="1104584">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1">
                          <a:solidFill>
                            <a:schemeClr val="tx1"/>
                          </a:solidFill>
                          <a:latin typeface="+mn-ea"/>
                          <a:ea typeface="+mn-ea"/>
                        </a:rPr>
                        <a:t>4</a:t>
                      </a:r>
                      <a:r>
                        <a:rPr kumimoji="1" lang="ja-JP" altLang="en-US" sz="1050" b="1">
                          <a:solidFill>
                            <a:schemeClr val="tx1"/>
                          </a:solidFill>
                          <a:latin typeface="+mn-ea"/>
                          <a:ea typeface="+mn-ea"/>
                        </a:rPr>
                        <a:t>．誰一人取り残されないデジタル社会</a:t>
                      </a:r>
                      <a:br>
                        <a:rPr kumimoji="1" lang="en-US" altLang="ja-JP" sz="1050" b="0">
                          <a:solidFill>
                            <a:schemeClr val="tx1"/>
                          </a:solidFill>
                          <a:latin typeface="+mn-ea"/>
                          <a:ea typeface="+mn-ea"/>
                        </a:rPr>
                      </a:br>
                      <a:r>
                        <a:rPr kumimoji="1" lang="ja-JP" altLang="en-US" sz="1050" b="0">
                          <a:solidFill>
                            <a:schemeClr val="tx1"/>
                          </a:solidFill>
                          <a:latin typeface="+mn-ea"/>
                          <a:ea typeface="+mn-ea"/>
                        </a:rPr>
                        <a:t>　地理的な制約、年齢、性別、障害や疾病の有無、国籍、経済的な状況などにかかわらず、誰もが（デジタルに不慣れな方にも・デジタルを利用する方にも）日常的にデジタル化の恩恵を享受でき、様々な課題を解決し、豊かさを真に実感できる「誰一人取り残されない」デジタル社会を目指す。</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53149542"/>
                  </a:ext>
                </a:extLst>
              </a:tr>
              <a:tr h="903311">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1">
                          <a:solidFill>
                            <a:schemeClr val="tx1"/>
                          </a:solidFill>
                          <a:latin typeface="+mn-ea"/>
                          <a:ea typeface="+mn-ea"/>
                        </a:rPr>
                        <a:t>5</a:t>
                      </a:r>
                      <a:r>
                        <a:rPr kumimoji="1" lang="ja-JP" altLang="en-US" sz="1050" b="1">
                          <a:solidFill>
                            <a:schemeClr val="tx1"/>
                          </a:solidFill>
                          <a:latin typeface="+mn-ea"/>
                          <a:ea typeface="+mn-ea"/>
                        </a:rPr>
                        <a:t>．デジタル人材の育成・確保</a:t>
                      </a:r>
                      <a:br>
                        <a:rPr kumimoji="1" lang="en-US" altLang="ja-JP" sz="1050" b="0">
                          <a:solidFill>
                            <a:schemeClr val="tx1"/>
                          </a:solidFill>
                          <a:latin typeface="+mn-ea"/>
                          <a:ea typeface="+mn-ea"/>
                        </a:rPr>
                      </a:br>
                      <a:r>
                        <a:rPr kumimoji="1" lang="ja-JP" altLang="en-US" sz="1050" b="0">
                          <a:solidFill>
                            <a:schemeClr val="tx1"/>
                          </a:solidFill>
                          <a:latin typeface="+mn-ea"/>
                          <a:ea typeface="+mn-ea"/>
                        </a:rPr>
                        <a:t>　全国民が当事者であるとの認識に立ち、ライフステージに応じた必要な</a:t>
                      </a:r>
                      <a:r>
                        <a:rPr kumimoji="1" lang="en-US" altLang="ja-JP" sz="1050" b="0">
                          <a:solidFill>
                            <a:schemeClr val="tx1"/>
                          </a:solidFill>
                          <a:latin typeface="+mn-ea"/>
                          <a:ea typeface="+mn-ea"/>
                        </a:rPr>
                        <a:t>ICT</a:t>
                      </a:r>
                      <a:r>
                        <a:rPr kumimoji="1" lang="ja-JP" altLang="en-US" sz="1050" b="0">
                          <a:solidFill>
                            <a:schemeClr val="tx1"/>
                          </a:solidFill>
                          <a:latin typeface="+mn-ea"/>
                          <a:ea typeface="+mn-ea"/>
                        </a:rPr>
                        <a:t>スキルを継続的に学ぶことで、デジタル人材の底上げと専門性の向上を図り、デジタル人材が育成・確保される社会を目指す。</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06407892"/>
                  </a:ext>
                </a:extLst>
              </a:tr>
              <a:tr h="718194">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1" dirty="0">
                          <a:solidFill>
                            <a:schemeClr val="tx1"/>
                          </a:solidFill>
                          <a:latin typeface="+mn-ea"/>
                          <a:ea typeface="+mn-ea"/>
                        </a:rPr>
                        <a:t>6</a:t>
                      </a:r>
                      <a:r>
                        <a:rPr kumimoji="1" lang="ja-JP" altLang="en-US" sz="1050" b="1" dirty="0">
                          <a:solidFill>
                            <a:schemeClr val="tx1"/>
                          </a:solidFill>
                          <a:latin typeface="+mn-ea"/>
                          <a:ea typeface="+mn-ea"/>
                        </a:rPr>
                        <a:t>．</a:t>
                      </a:r>
                      <a:r>
                        <a:rPr kumimoji="1" lang="en-US" altLang="ja-JP" sz="1050" b="1" dirty="0">
                          <a:solidFill>
                            <a:schemeClr val="tx1"/>
                          </a:solidFill>
                          <a:latin typeface="+mn-ea"/>
                          <a:ea typeface="+mn-ea"/>
                          <a:hlinkClick r:id="rId3" action="ppaction://hlinksldjump"/>
                        </a:rPr>
                        <a:t>DFFT</a:t>
                      </a:r>
                      <a:r>
                        <a:rPr kumimoji="1" lang="ja-JP" altLang="en-US" sz="1050" b="1" dirty="0">
                          <a:solidFill>
                            <a:schemeClr val="tx1"/>
                          </a:solidFill>
                          <a:latin typeface="+mn-ea"/>
                          <a:ea typeface="+mn-ea"/>
                        </a:rPr>
                        <a:t>（</a:t>
                      </a:r>
                      <a:r>
                        <a:rPr kumimoji="1" lang="en-US" altLang="ja-JP" sz="1050" b="1" dirty="0">
                          <a:solidFill>
                            <a:schemeClr val="tx1"/>
                          </a:solidFill>
                          <a:latin typeface="+mn-ea"/>
                          <a:ea typeface="+mn-ea"/>
                        </a:rPr>
                        <a:t>Data Free Flow with Trust</a:t>
                      </a:r>
                      <a:r>
                        <a:rPr kumimoji="1" lang="ja-JP" altLang="en-US" sz="1050" b="1" dirty="0">
                          <a:solidFill>
                            <a:schemeClr val="tx1"/>
                          </a:solidFill>
                          <a:latin typeface="+mn-ea"/>
                          <a:ea typeface="+mn-ea"/>
                        </a:rPr>
                        <a:t>）：「信頼性のある自由なデータ流通」の推進を始めとする国際戦略</a:t>
                      </a:r>
                      <a:br>
                        <a:rPr kumimoji="1" lang="en-US" altLang="ja-JP" sz="1050" b="0" dirty="0">
                          <a:solidFill>
                            <a:schemeClr val="tx1"/>
                          </a:solidFill>
                          <a:latin typeface="+mn-ea"/>
                          <a:ea typeface="+mn-ea"/>
                        </a:rPr>
                      </a:br>
                      <a:r>
                        <a:rPr kumimoji="1" lang="ja-JP" altLang="en-US" sz="1050" b="0" dirty="0">
                          <a:solidFill>
                            <a:schemeClr val="tx1"/>
                          </a:solidFill>
                          <a:latin typeface="+mn-ea"/>
                          <a:ea typeface="+mn-ea"/>
                        </a:rPr>
                        <a:t>　国際連携を図ることで、データがもたらす価値を最大限引き出し、国境を越えた自由なデータ流通が可能な社会を目指す。</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91145092"/>
                  </a:ext>
                </a:extLst>
              </a:tr>
            </a:tbl>
          </a:graphicData>
        </a:graphic>
      </p:graphicFrame>
      <p:sp>
        <p:nvSpPr>
          <p:cNvPr id="14" name="テキスト ボックス 13">
            <a:extLst>
              <a:ext uri="{FF2B5EF4-FFF2-40B4-BE49-F238E27FC236}">
                <a16:creationId xmlns:a16="http://schemas.microsoft.com/office/drawing/2014/main" id="{C3DD0EAD-1BF3-FB7F-2D2E-D07FDE56E9EA}"/>
              </a:ext>
            </a:extLst>
          </p:cNvPr>
          <p:cNvSpPr txBox="1"/>
          <p:nvPr/>
        </p:nvSpPr>
        <p:spPr>
          <a:xfrm>
            <a:off x="1333883" y="8802146"/>
            <a:ext cx="4197737"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デジタル庁「デジタル社会の実現に向けた重点計画</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テキスト ボックス 15">
            <a:extLst>
              <a:ext uri="{FF2B5EF4-FFF2-40B4-BE49-F238E27FC236}">
                <a16:creationId xmlns:a16="http://schemas.microsoft.com/office/drawing/2014/main" id="{1BFBA6A1-C6E4-2EC2-0B67-11BC69A2C9FF}"/>
              </a:ext>
            </a:extLst>
          </p:cNvPr>
          <p:cNvSpPr txBox="1"/>
          <p:nvPr/>
        </p:nvSpPr>
        <p:spPr>
          <a:xfrm>
            <a:off x="583281" y="9173506"/>
            <a:ext cx="5691438"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[12]:</a:t>
            </a:r>
            <a:r>
              <a:rPr kumimoji="0"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デジタル庁</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デジタル社会の実現に向けた重点計画</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rPr>
              <a:t>https://www.digital.go.jp/assets/contents/node/basic_page/field_ref_resources/5ecac8cc-50f1-4168-b989-2bcaabffe870/b24ac613/20230609_policies_priority_outline_05.pdf</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2023-07-28</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endPar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
        <p:nvSpPr>
          <p:cNvPr id="10" name="テキスト プレースホルダー 4">
            <a:extLst>
              <a:ext uri="{FF2B5EF4-FFF2-40B4-BE49-F238E27FC236}">
                <a16:creationId xmlns:a16="http://schemas.microsoft.com/office/drawing/2014/main" id="{9575C4A2-1DA3-A8C3-4751-B83A630B6A93}"/>
              </a:ext>
            </a:extLst>
          </p:cNvPr>
          <p:cNvSpPr txBox="1">
            <a:spLocks/>
          </p:cNvSpPr>
          <p:nvPr/>
        </p:nvSpPr>
        <p:spPr>
          <a:xfrm>
            <a:off x="1123949" y="1457325"/>
            <a:ext cx="5343111"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5-2-1.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デジタル社会の実現に向けた重点計画</a:t>
            </a:r>
          </a:p>
        </p:txBody>
      </p:sp>
    </p:spTree>
    <p:extLst>
      <p:ext uri="{BB962C8B-B14F-4D97-AF65-F5344CB8AC3E}">
        <p14:creationId xmlns:p14="http://schemas.microsoft.com/office/powerpoint/2010/main" val="175620579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lang="en-US" altLang="ja-JP"/>
              <a:t>5-2-1. </a:t>
            </a:r>
            <a:r>
              <a:rPr lang="ja-JP" altLang="en-US"/>
              <a:t>デジタル社会の実現に向けた重点計画</a:t>
            </a:r>
            <a:endParaRPr kumimoji="1" lang="ja-JP" altLang="en-US"/>
          </a:p>
        </p:txBody>
      </p:sp>
      <p:sp>
        <p:nvSpPr>
          <p:cNvPr id="8" name="テキスト プレースホルダー 2">
            <a:extLst>
              <a:ext uri="{FF2B5EF4-FFF2-40B4-BE49-F238E27FC236}">
                <a16:creationId xmlns:a16="http://schemas.microsoft.com/office/drawing/2014/main" id="{4B83C998-476A-5DEE-F80C-2BC5DEA7CC9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5</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デジタル社会の方向性と実現に向けた国の方針</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5-2.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政府機関が目指す社会の方向性とサイバーセキュリティ課題</a:t>
            </a:r>
          </a:p>
        </p:txBody>
      </p:sp>
      <p:sp>
        <p:nvSpPr>
          <p:cNvPr id="23" name="スライド番号プレースホルダー 1">
            <a:extLst>
              <a:ext uri="{FF2B5EF4-FFF2-40B4-BE49-F238E27FC236}">
                <a16:creationId xmlns:a16="http://schemas.microsoft.com/office/drawing/2014/main" id="{6A10EBE7-CC1D-B1D8-5971-15ECFC1CFFE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コンテンツ プレースホルダー 2">
            <a:extLst>
              <a:ext uri="{FF2B5EF4-FFF2-40B4-BE49-F238E27FC236}">
                <a16:creationId xmlns:a16="http://schemas.microsoft.com/office/drawing/2014/main" id="{06B53ADE-C189-E9AA-186D-B05B77014BBF}"/>
              </a:ext>
            </a:extLst>
          </p:cNvPr>
          <p:cNvSpPr txBox="1">
            <a:spLocks/>
          </p:cNvSpPr>
          <p:nvPr/>
        </p:nvSpPr>
        <p:spPr>
          <a:xfrm>
            <a:off x="626552" y="2262295"/>
            <a:ext cx="5612400" cy="69150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050" b="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日本がデジタル社会を実現していくための政府の取組について、</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7</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つの戦略的な政策が掲げられています。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7</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つの戦略的な政策の中では、サイバーセキュリティに関する取組みも盛り込まれています。サイバーセキュリティの施策が重要視されていることを理解するため、該当の項目について説明していきます。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1" name="テキスト プレースホルダー 8">
            <a:extLst>
              <a:ext uri="{FF2B5EF4-FFF2-40B4-BE49-F238E27FC236}">
                <a16:creationId xmlns:a16="http://schemas.microsoft.com/office/drawing/2014/main" id="{9BF78A35-7A42-5336-CBC2-9F48EF4495B6}"/>
              </a:ext>
            </a:extLst>
          </p:cNvPr>
          <p:cNvSpPr txBox="1">
            <a:spLocks/>
          </p:cNvSpPr>
          <p:nvPr/>
        </p:nvSpPr>
        <p:spPr>
          <a:xfrm>
            <a:off x="542109" y="1997528"/>
            <a:ext cx="5612400" cy="314876"/>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デジタル社会の実現に向けた戦略・施策</a:t>
            </a:r>
          </a:p>
        </p:txBody>
      </p:sp>
      <p:graphicFrame>
        <p:nvGraphicFramePr>
          <p:cNvPr id="12" name="表 11">
            <a:extLst>
              <a:ext uri="{FF2B5EF4-FFF2-40B4-BE49-F238E27FC236}">
                <a16:creationId xmlns:a16="http://schemas.microsoft.com/office/drawing/2014/main" id="{5CCF0B11-475B-D97A-3641-9E1F2A8852DC}"/>
              </a:ext>
            </a:extLst>
          </p:cNvPr>
          <p:cNvGraphicFramePr>
            <a:graphicFrameLocks noGrp="1"/>
          </p:cNvGraphicFramePr>
          <p:nvPr/>
        </p:nvGraphicFramePr>
        <p:xfrm>
          <a:off x="619048" y="2935292"/>
          <a:ext cx="5619904" cy="1708023"/>
        </p:xfrm>
        <a:graphic>
          <a:graphicData uri="http://schemas.openxmlformats.org/drawingml/2006/table">
            <a:tbl>
              <a:tblPr firstRow="1" bandRow="1">
                <a:tableStyleId>{5C22544A-7EE6-4342-B048-85BDC9FD1C3A}</a:tableStyleId>
              </a:tblPr>
              <a:tblGrid>
                <a:gridCol w="5619904">
                  <a:extLst>
                    <a:ext uri="{9D8B030D-6E8A-4147-A177-3AD203B41FA5}">
                      <a16:colId xmlns:a16="http://schemas.microsoft.com/office/drawing/2014/main" val="3269451890"/>
                    </a:ext>
                  </a:extLst>
                </a:gridCol>
              </a:tblGrid>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00" b="1" i="0" u="none" strike="noStrike" kern="1200" cap="none" spc="0" normalizeH="0" baseline="0" noProof="0">
                          <a:ln>
                            <a:noFill/>
                          </a:ln>
                          <a:solidFill>
                            <a:schemeClr val="bg1"/>
                          </a:solidFill>
                          <a:effectLst/>
                          <a:uLnTx/>
                          <a:uFillTx/>
                          <a:latin typeface="+mn-ea"/>
                          <a:ea typeface="+mn-ea"/>
                          <a:cs typeface="+mn-cs"/>
                        </a:rPr>
                        <a:t>目指す姿を実現する上で有効な戦略的取組（基本戦略）</a:t>
                      </a:r>
                      <a:endParaRPr kumimoji="1" lang="en-US" altLang="ja-JP" sz="10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347805">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0">
                          <a:solidFill>
                            <a:srgbClr val="333333"/>
                          </a:solidFill>
                          <a:latin typeface="+mn-ea"/>
                          <a:ea typeface="+mn-ea"/>
                        </a:rPr>
                        <a:t>① デジタル社会の実現に向けた構造改革</a:t>
                      </a:r>
                      <a:br>
                        <a:rPr lang="en-US" altLang="ja-JP" sz="1050" b="0">
                          <a:solidFill>
                            <a:srgbClr val="333333"/>
                          </a:solidFill>
                          <a:latin typeface="+mn-ea"/>
                          <a:ea typeface="+mn-ea"/>
                        </a:rPr>
                      </a:br>
                      <a:r>
                        <a:rPr lang="ja-JP" altLang="en-US" sz="1050" b="0">
                          <a:solidFill>
                            <a:srgbClr val="333333"/>
                          </a:solidFill>
                          <a:latin typeface="+mn-ea"/>
                          <a:ea typeface="+mn-ea"/>
                        </a:rPr>
                        <a:t>② デジタル田園都市国家構想の実現 </a:t>
                      </a:r>
                      <a:br>
                        <a:rPr lang="en-US" altLang="ja-JP" sz="1050" b="0">
                          <a:solidFill>
                            <a:srgbClr val="333333"/>
                          </a:solidFill>
                          <a:latin typeface="+mn-ea"/>
                          <a:ea typeface="+mn-ea"/>
                        </a:rPr>
                      </a:br>
                      <a:r>
                        <a:rPr lang="ja-JP" altLang="en-US" sz="1050" b="0">
                          <a:solidFill>
                            <a:srgbClr val="333333"/>
                          </a:solidFill>
                          <a:latin typeface="+mn-ea"/>
                          <a:ea typeface="+mn-ea"/>
                        </a:rPr>
                        <a:t>③ 国際戦略の推進</a:t>
                      </a:r>
                      <a:br>
                        <a:rPr lang="en-US" altLang="ja-JP" sz="1050" b="0">
                          <a:solidFill>
                            <a:srgbClr val="333333"/>
                          </a:solidFill>
                          <a:latin typeface="+mn-ea"/>
                          <a:ea typeface="+mn-ea"/>
                        </a:rPr>
                      </a:br>
                      <a:r>
                        <a:rPr lang="ja-JP" altLang="en-US" sz="1050" b="1">
                          <a:solidFill>
                            <a:srgbClr val="333333"/>
                          </a:solidFill>
                          <a:latin typeface="+mn-ea"/>
                          <a:ea typeface="+mn-ea"/>
                        </a:rPr>
                        <a:t>④ サイバーセキュリティなどの安全・安心の確保</a:t>
                      </a:r>
                      <a:br>
                        <a:rPr lang="en-US" altLang="ja-JP" sz="1050" b="1">
                          <a:solidFill>
                            <a:srgbClr val="333333"/>
                          </a:solidFill>
                          <a:latin typeface="+mn-ea"/>
                          <a:ea typeface="+mn-ea"/>
                        </a:rPr>
                      </a:br>
                      <a:r>
                        <a:rPr lang="ja-JP" altLang="en-US" sz="1050" b="0">
                          <a:solidFill>
                            <a:srgbClr val="333333"/>
                          </a:solidFill>
                          <a:latin typeface="+mn-ea"/>
                          <a:ea typeface="+mn-ea"/>
                        </a:rPr>
                        <a:t>⑤ </a:t>
                      </a:r>
                      <a:r>
                        <a:rPr lang="ja-JP" altLang="en-US" sz="1050">
                          <a:latin typeface="+mn-ea"/>
                          <a:ea typeface="+mn-ea"/>
                        </a:rPr>
                        <a:t>急速な</a:t>
                      </a:r>
                      <a:r>
                        <a:rPr lang="en-US" altLang="ja-JP" sz="1050">
                          <a:latin typeface="+mn-ea"/>
                          <a:ea typeface="+mn-ea"/>
                        </a:rPr>
                        <a:t>AI</a:t>
                      </a:r>
                      <a:r>
                        <a:rPr lang="ja-JP" altLang="en-US" sz="1050">
                          <a:latin typeface="+mn-ea"/>
                          <a:ea typeface="+mn-ea"/>
                        </a:rPr>
                        <a:t>の進歩・普及を踏まえた対応 </a:t>
                      </a:r>
                      <a:br>
                        <a:rPr lang="en-US" altLang="ja-JP" sz="1050" b="0">
                          <a:solidFill>
                            <a:schemeClr val="dk1"/>
                          </a:solidFill>
                          <a:latin typeface="+mn-ea"/>
                          <a:ea typeface="+mn-ea"/>
                        </a:rPr>
                      </a:br>
                      <a:r>
                        <a:rPr lang="ja-JP" altLang="en-US" sz="1050" b="0">
                          <a:solidFill>
                            <a:srgbClr val="333333"/>
                          </a:solidFill>
                          <a:latin typeface="+mn-ea"/>
                          <a:ea typeface="+mn-ea"/>
                        </a:rPr>
                        <a:t>⑥ </a:t>
                      </a:r>
                      <a:r>
                        <a:rPr lang="ja-JP" altLang="en-US" sz="1050">
                          <a:latin typeface="+mn-ea"/>
                          <a:ea typeface="+mn-ea"/>
                        </a:rPr>
                        <a:t>包括的データ戦略の推進と今後の取組</a:t>
                      </a:r>
                      <a:br>
                        <a:rPr lang="en-US" altLang="ja-JP" sz="1050" b="0">
                          <a:solidFill>
                            <a:schemeClr val="dk1"/>
                          </a:solidFill>
                          <a:latin typeface="+mn-ea"/>
                          <a:ea typeface="+mn-ea"/>
                        </a:rPr>
                      </a:br>
                      <a:r>
                        <a:rPr lang="ja-JP" altLang="en-US" sz="1050" b="0">
                          <a:solidFill>
                            <a:srgbClr val="333333"/>
                          </a:solidFill>
                          <a:latin typeface="+mn-ea"/>
                          <a:ea typeface="+mn-ea"/>
                        </a:rPr>
                        <a:t>⑦ </a:t>
                      </a:r>
                      <a:r>
                        <a:rPr lang="en-US" altLang="ja-JP" sz="1050">
                          <a:latin typeface="+mn-ea"/>
                          <a:ea typeface="+mn-ea"/>
                        </a:rPr>
                        <a:t>Web3.0</a:t>
                      </a:r>
                      <a:r>
                        <a:rPr lang="ja-JP" altLang="en-US" sz="1050">
                          <a:latin typeface="+mn-ea"/>
                          <a:ea typeface="+mn-ea"/>
                        </a:rPr>
                        <a:t>の推進</a:t>
                      </a:r>
                      <a:endParaRPr lang="ja-JP" altLang="en-US" sz="1050" b="0">
                        <a:solidFill>
                          <a:srgbClr val="333333"/>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bl>
          </a:graphicData>
        </a:graphic>
      </p:graphicFrame>
      <p:graphicFrame>
        <p:nvGraphicFramePr>
          <p:cNvPr id="13" name="表 12">
            <a:extLst>
              <a:ext uri="{FF2B5EF4-FFF2-40B4-BE49-F238E27FC236}">
                <a16:creationId xmlns:a16="http://schemas.microsoft.com/office/drawing/2014/main" id="{234899D7-6417-194B-44D9-CE3C14117FF8}"/>
              </a:ext>
            </a:extLst>
          </p:cNvPr>
          <p:cNvGraphicFramePr>
            <a:graphicFrameLocks noGrp="1"/>
          </p:cNvGraphicFramePr>
          <p:nvPr>
            <p:extLst>
              <p:ext uri="{D42A27DB-BD31-4B8C-83A1-F6EECF244321}">
                <p14:modId xmlns:p14="http://schemas.microsoft.com/office/powerpoint/2010/main" val="2729168637"/>
              </p:ext>
            </p:extLst>
          </p:nvPr>
        </p:nvGraphicFramePr>
        <p:xfrm>
          <a:off x="626552" y="5653045"/>
          <a:ext cx="5619903" cy="3553123"/>
        </p:xfrm>
        <a:graphic>
          <a:graphicData uri="http://schemas.openxmlformats.org/drawingml/2006/table">
            <a:tbl>
              <a:tblPr firstRow="1" bandRow="1">
                <a:tableStyleId>{5C22544A-7EE6-4342-B048-85BDC9FD1C3A}</a:tableStyleId>
              </a:tblPr>
              <a:tblGrid>
                <a:gridCol w="5619903">
                  <a:extLst>
                    <a:ext uri="{9D8B030D-6E8A-4147-A177-3AD203B41FA5}">
                      <a16:colId xmlns:a16="http://schemas.microsoft.com/office/drawing/2014/main" val="3269451890"/>
                    </a:ext>
                  </a:extLst>
                </a:gridCol>
              </a:tblGrid>
              <a:tr h="30147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00" b="1" i="0" u="none" strike="noStrike" kern="1200" cap="none" spc="0" normalizeH="0" baseline="0" noProof="0">
                          <a:ln>
                            <a:noFill/>
                          </a:ln>
                          <a:solidFill>
                            <a:schemeClr val="bg1"/>
                          </a:solidFill>
                          <a:effectLst/>
                          <a:uLnTx/>
                          <a:uFillTx/>
                          <a:latin typeface="+mn-ea"/>
                          <a:ea typeface="+mn-ea"/>
                          <a:cs typeface="+mn-cs"/>
                        </a:rPr>
                        <a:t>1</a:t>
                      </a:r>
                      <a:r>
                        <a:rPr kumimoji="1" lang="ja-JP" altLang="en-US" sz="1000" b="1" i="0" u="none" strike="noStrike" kern="1200" cap="none" spc="0" normalizeH="0" baseline="0" noProof="0">
                          <a:ln>
                            <a:noFill/>
                          </a:ln>
                          <a:solidFill>
                            <a:schemeClr val="bg1"/>
                          </a:solidFill>
                          <a:effectLst/>
                          <a:uLnTx/>
                          <a:uFillTx/>
                          <a:latin typeface="+mn-ea"/>
                          <a:ea typeface="+mn-ea"/>
                          <a:cs typeface="+mn-cs"/>
                        </a:rPr>
                        <a:t>．サイバーセキュリティの確保</a:t>
                      </a:r>
                      <a:endParaRPr kumimoji="1" lang="en-US" altLang="ja-JP" sz="10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909332">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900" b="0">
                          <a:solidFill>
                            <a:srgbClr val="333333"/>
                          </a:solidFill>
                          <a:latin typeface="+mn-ea"/>
                          <a:ea typeface="+mn-ea"/>
                        </a:rPr>
                        <a:t>・ </a:t>
                      </a:r>
                      <a:r>
                        <a:rPr lang="en-US" altLang="ja-JP" sz="900" b="0">
                          <a:solidFill>
                            <a:srgbClr val="333333"/>
                          </a:solidFill>
                          <a:latin typeface="+mn-ea"/>
                          <a:ea typeface="+mn-ea"/>
                        </a:rPr>
                        <a:t>2023</a:t>
                      </a:r>
                      <a:r>
                        <a:rPr lang="ja-JP" altLang="en-US" sz="900" b="0">
                          <a:solidFill>
                            <a:srgbClr val="333333"/>
                          </a:solidFill>
                          <a:latin typeface="+mn-ea"/>
                          <a:ea typeface="+mn-ea"/>
                        </a:rPr>
                        <a:t>年度（令和</a:t>
                      </a:r>
                      <a:r>
                        <a:rPr lang="en-US" altLang="ja-JP" sz="900" b="0">
                          <a:solidFill>
                            <a:srgbClr val="333333"/>
                          </a:solidFill>
                          <a:latin typeface="+mn-ea"/>
                          <a:ea typeface="+mn-ea"/>
                        </a:rPr>
                        <a:t>5</a:t>
                      </a:r>
                      <a:r>
                        <a:rPr lang="ja-JP" altLang="en-US" sz="900" b="0">
                          <a:solidFill>
                            <a:srgbClr val="333333"/>
                          </a:solidFill>
                          <a:latin typeface="+mn-ea"/>
                          <a:ea typeface="+mn-ea"/>
                        </a:rPr>
                        <a:t>年度）に、政府情報システムにおけるクラウドサービスの利用拡大などを見据え、</a:t>
                      </a:r>
                      <a:br>
                        <a:rPr lang="en-US" altLang="ja-JP" sz="900" b="0">
                          <a:solidFill>
                            <a:srgbClr val="333333"/>
                          </a:solidFill>
                          <a:latin typeface="+mn-ea"/>
                          <a:ea typeface="+mn-ea"/>
                        </a:rPr>
                      </a:br>
                      <a:r>
                        <a:rPr lang="ja-JP" altLang="en-US" sz="900" b="0">
                          <a:solidFill>
                            <a:srgbClr val="333333"/>
                          </a:solidFill>
                          <a:latin typeface="+mn-ea"/>
                          <a:ea typeface="+mn-ea"/>
                        </a:rPr>
                        <a:t>　政府統一基準を改定。</a:t>
                      </a:r>
                      <a:br>
                        <a:rPr lang="en-US" altLang="ja-JP" sz="900" b="0">
                          <a:solidFill>
                            <a:srgbClr val="333333"/>
                          </a:solidFill>
                          <a:latin typeface="+mn-ea"/>
                          <a:ea typeface="+mn-ea"/>
                        </a:rPr>
                      </a:br>
                      <a:r>
                        <a:rPr lang="ja-JP" altLang="en-US" sz="900" b="0">
                          <a:solidFill>
                            <a:srgbClr val="333333"/>
                          </a:solidFill>
                          <a:latin typeface="+mn-ea"/>
                          <a:ea typeface="+mn-ea"/>
                        </a:rPr>
                        <a:t>・デジタル庁は</a:t>
                      </a:r>
                      <a:r>
                        <a:rPr lang="en-US" altLang="ja-JP" sz="900" b="0">
                          <a:solidFill>
                            <a:srgbClr val="333333"/>
                          </a:solidFill>
                          <a:latin typeface="+mn-ea"/>
                          <a:ea typeface="+mn-ea"/>
                          <a:hlinkClick r:id="rId3" action="ppaction://hlinksldjump"/>
                        </a:rPr>
                        <a:t>NISC</a:t>
                      </a:r>
                      <a:r>
                        <a:rPr lang="ja-JP" altLang="en-US" sz="900" b="0">
                          <a:solidFill>
                            <a:srgbClr val="333333"/>
                          </a:solidFill>
                          <a:latin typeface="+mn-ea"/>
                          <a:ea typeface="+mn-ea"/>
                        </a:rPr>
                        <a:t>と連携し、デジタル庁整備・運用システムなどの情報システム整備方針の実装を推進。</a:t>
                      </a:r>
                      <a:br>
                        <a:rPr lang="en-US" altLang="ja-JP" sz="900" b="0">
                          <a:solidFill>
                            <a:srgbClr val="333333"/>
                          </a:solidFill>
                          <a:latin typeface="+mn-ea"/>
                          <a:ea typeface="+mn-ea"/>
                        </a:rPr>
                      </a:br>
                      <a:r>
                        <a:rPr lang="ja-JP" altLang="en-US" sz="900" b="0">
                          <a:solidFill>
                            <a:srgbClr val="333333"/>
                          </a:solidFill>
                          <a:latin typeface="+mn-ea"/>
                          <a:ea typeface="+mn-ea"/>
                        </a:rPr>
                        <a:t>・安全保障などの機微な情報などに係る政府情報システムの取扱いを参照した利用促進。</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89108010"/>
                  </a:ext>
                </a:extLst>
              </a:tr>
              <a:tr h="30147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1000" b="1">
                          <a:solidFill>
                            <a:schemeClr val="bg1"/>
                          </a:solidFill>
                          <a:latin typeface="+mn-ea"/>
                          <a:ea typeface="+mn-ea"/>
                        </a:rPr>
                        <a:t>2</a:t>
                      </a:r>
                      <a:r>
                        <a:rPr lang="ja-JP" altLang="en-US" sz="1000" b="1">
                          <a:solidFill>
                            <a:schemeClr val="bg1"/>
                          </a:solidFill>
                          <a:latin typeface="+mn-ea"/>
                          <a:ea typeface="+mn-ea"/>
                        </a:rPr>
                        <a:t>．個人情報などの適正な取扱いの確保</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807901729"/>
                  </a:ext>
                </a:extLst>
              </a:tr>
              <a:tr h="29739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900" b="0">
                          <a:solidFill>
                            <a:srgbClr val="333333"/>
                          </a:solidFill>
                          <a:latin typeface="+mn-ea"/>
                          <a:ea typeface="+mn-ea"/>
                        </a:rPr>
                        <a:t>・改正後の個人情報保護法を踏まえ、個人情報などの適正な取扱いの確保、個人情報保護委員会の体制強化。</a:t>
                      </a:r>
                      <a:br>
                        <a:rPr lang="en-US" altLang="ja-JP" sz="900" b="0">
                          <a:solidFill>
                            <a:srgbClr val="333333"/>
                          </a:solidFill>
                          <a:latin typeface="+mn-ea"/>
                          <a:ea typeface="+mn-ea"/>
                        </a:rPr>
                      </a:br>
                      <a:endParaRPr lang="en-US" altLang="ja-JP" sz="900" b="0">
                        <a:solidFill>
                          <a:srgbClr val="333333"/>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54187324"/>
                  </a:ext>
                </a:extLst>
              </a:tr>
              <a:tr h="30147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1000" b="1">
                          <a:solidFill>
                            <a:schemeClr val="bg1"/>
                          </a:solidFill>
                          <a:latin typeface="+mn-ea"/>
                          <a:ea typeface="+mn-ea"/>
                        </a:rPr>
                        <a:t>3</a:t>
                      </a:r>
                      <a:r>
                        <a:rPr lang="ja-JP" altLang="en-US" sz="1000" b="1">
                          <a:solidFill>
                            <a:schemeClr val="bg1"/>
                          </a:solidFill>
                          <a:latin typeface="+mn-ea"/>
                          <a:ea typeface="+mn-ea"/>
                        </a:rPr>
                        <a:t>．情報通信技術を用いた犯罪の防止</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359743575"/>
                  </a:ext>
                </a:extLst>
              </a:tr>
              <a:tr h="50137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900" b="0">
                          <a:solidFill>
                            <a:srgbClr val="333333"/>
                          </a:solidFill>
                          <a:latin typeface="+mn-ea"/>
                          <a:ea typeface="+mn-ea"/>
                        </a:rPr>
                        <a:t>・不正アクセスの防止などに向けた官民連携。</a:t>
                      </a:r>
                      <a:br>
                        <a:rPr lang="en-US" altLang="ja-JP" sz="900" b="0">
                          <a:solidFill>
                            <a:srgbClr val="333333"/>
                          </a:solidFill>
                          <a:latin typeface="+mn-ea"/>
                          <a:ea typeface="+mn-ea"/>
                        </a:rPr>
                      </a:br>
                      <a:r>
                        <a:rPr lang="ja-JP" altLang="en-US" sz="900" b="0">
                          <a:solidFill>
                            <a:srgbClr val="333333"/>
                          </a:solidFill>
                          <a:latin typeface="+mn-ea"/>
                          <a:ea typeface="+mn-ea"/>
                        </a:rPr>
                        <a:t>・国際連携、サイバー事案の警察への通報促進などの取組を実施。</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74116781"/>
                  </a:ext>
                </a:extLst>
              </a:tr>
              <a:tr h="30147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1000" b="1">
                          <a:solidFill>
                            <a:schemeClr val="bg1"/>
                          </a:solidFill>
                          <a:latin typeface="+mn-ea"/>
                          <a:ea typeface="+mn-ea"/>
                        </a:rPr>
                        <a:t>4</a:t>
                      </a:r>
                      <a:r>
                        <a:rPr lang="ja-JP" altLang="en-US" sz="1000" b="1">
                          <a:solidFill>
                            <a:schemeClr val="bg1"/>
                          </a:solidFill>
                          <a:latin typeface="+mn-ea"/>
                          <a:ea typeface="+mn-ea"/>
                        </a:rPr>
                        <a:t>．高度情報通信ネットワークの災害対策</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597395117"/>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900" b="0">
                          <a:solidFill>
                            <a:srgbClr val="333333"/>
                          </a:solidFill>
                          <a:latin typeface="+mn-ea"/>
                          <a:ea typeface="+mn-ea"/>
                        </a:rPr>
                        <a:t>・ネットワークの冗長性の確保・電気通信事故の検証</a:t>
                      </a:r>
                      <a:r>
                        <a:rPr lang="en-US" altLang="ja-JP" sz="900" b="0">
                          <a:solidFill>
                            <a:srgbClr val="333333"/>
                          </a:solidFill>
                          <a:latin typeface="+mn-ea"/>
                          <a:ea typeface="+mn-ea"/>
                        </a:rPr>
                        <a:t>､</a:t>
                      </a:r>
                      <a:r>
                        <a:rPr lang="ja-JP" altLang="en-US" sz="900" b="0">
                          <a:solidFill>
                            <a:srgbClr val="333333"/>
                          </a:solidFill>
                          <a:latin typeface="+mn-ea"/>
                          <a:ea typeface="+mn-ea"/>
                        </a:rPr>
                        <a:t>災害発生時における移動電源車などの派遣などを推進。</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85703029"/>
                  </a:ext>
                </a:extLst>
              </a:tr>
            </a:tbl>
          </a:graphicData>
        </a:graphic>
      </p:graphicFrame>
      <p:sp>
        <p:nvSpPr>
          <p:cNvPr id="14" name="二等辺三角形 13">
            <a:extLst>
              <a:ext uri="{FF2B5EF4-FFF2-40B4-BE49-F238E27FC236}">
                <a16:creationId xmlns:a16="http://schemas.microsoft.com/office/drawing/2014/main" id="{5469C22A-D985-CC86-0280-93C486FF663F}"/>
              </a:ext>
            </a:extLst>
          </p:cNvPr>
          <p:cNvSpPr/>
          <p:nvPr/>
        </p:nvSpPr>
        <p:spPr>
          <a:xfrm rot="10800000">
            <a:off x="2459643" y="4674696"/>
            <a:ext cx="1931211" cy="167365"/>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5" name="正方形/長方形 14">
            <a:extLst>
              <a:ext uri="{FF2B5EF4-FFF2-40B4-BE49-F238E27FC236}">
                <a16:creationId xmlns:a16="http://schemas.microsoft.com/office/drawing/2014/main" id="{7903ACC7-57C4-EA17-5C01-863CE5656F74}"/>
              </a:ext>
            </a:extLst>
          </p:cNvPr>
          <p:cNvSpPr/>
          <p:nvPr/>
        </p:nvSpPr>
        <p:spPr>
          <a:xfrm>
            <a:off x="626553" y="4895515"/>
            <a:ext cx="5612400" cy="691505"/>
          </a:xfrm>
          <a:prstGeom prst="rect">
            <a:avLst/>
          </a:prstGeom>
          <a:solidFill>
            <a:schemeClr val="bg1"/>
          </a:solidFill>
          <a:ln w="19050">
            <a:solidFill>
              <a:schemeClr val="bg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サイバーセキュリティなどの安全・安心の確保</a:t>
            </a:r>
            <a:br>
              <a:rPr kumimoji="1" lang="en-US" altLang="ja-JP" sz="10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00" b="1"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国家安全保障上の課題へと発展していく可能性のある国際情勢の変化、感染症の蔓延、自然災害などへの対応として、国民の生命・財産を守り、国民生活を維持することのできる安全・安心なデジタル社会の構築に取組みます。</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5" name="テキスト ボックス 24">
            <a:extLst>
              <a:ext uri="{FF2B5EF4-FFF2-40B4-BE49-F238E27FC236}">
                <a16:creationId xmlns:a16="http://schemas.microsoft.com/office/drawing/2014/main" id="{1B96504D-B45F-2EFB-0354-39714922225F}"/>
              </a:ext>
            </a:extLst>
          </p:cNvPr>
          <p:cNvSpPr txBox="1"/>
          <p:nvPr/>
        </p:nvSpPr>
        <p:spPr>
          <a:xfrm>
            <a:off x="1326379" y="9216523"/>
            <a:ext cx="4197737"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デジタル庁「デジタル社会の実現に向けた重点計画</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楕円 6">
            <a:extLst>
              <a:ext uri="{FF2B5EF4-FFF2-40B4-BE49-F238E27FC236}">
                <a16:creationId xmlns:a16="http://schemas.microsoft.com/office/drawing/2014/main" id="{AB1A3A1F-3BA3-1CE2-74F7-B86EF210D645}"/>
              </a:ext>
            </a:extLst>
          </p:cNvPr>
          <p:cNvSpPr/>
          <p:nvPr/>
        </p:nvSpPr>
        <p:spPr>
          <a:xfrm>
            <a:off x="5960196" y="5511930"/>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楕円 8">
            <a:extLst>
              <a:ext uri="{FF2B5EF4-FFF2-40B4-BE49-F238E27FC236}">
                <a16:creationId xmlns:a16="http://schemas.microsoft.com/office/drawing/2014/main" id="{9DE896D8-36A9-6A8C-8D4A-C94B69A14C92}"/>
              </a:ext>
            </a:extLst>
          </p:cNvPr>
          <p:cNvSpPr/>
          <p:nvPr/>
        </p:nvSpPr>
        <p:spPr>
          <a:xfrm>
            <a:off x="5962108" y="6722842"/>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6" name="楕円 25">
            <a:extLst>
              <a:ext uri="{FF2B5EF4-FFF2-40B4-BE49-F238E27FC236}">
                <a16:creationId xmlns:a16="http://schemas.microsoft.com/office/drawing/2014/main" id="{4D1717A0-F90D-143A-7B8F-06E31A9E50B2}"/>
              </a:ext>
            </a:extLst>
          </p:cNvPr>
          <p:cNvSpPr/>
          <p:nvPr/>
        </p:nvSpPr>
        <p:spPr>
          <a:xfrm>
            <a:off x="5961448" y="7510740"/>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7" name="楕円 26">
            <a:extLst>
              <a:ext uri="{FF2B5EF4-FFF2-40B4-BE49-F238E27FC236}">
                <a16:creationId xmlns:a16="http://schemas.microsoft.com/office/drawing/2014/main" id="{64D651E9-FD0D-FDDD-DD84-F334FD7C824A}"/>
              </a:ext>
            </a:extLst>
          </p:cNvPr>
          <p:cNvSpPr/>
          <p:nvPr/>
        </p:nvSpPr>
        <p:spPr>
          <a:xfrm>
            <a:off x="5960196" y="8298638"/>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31" name="図 30">
            <a:extLst>
              <a:ext uri="{FF2B5EF4-FFF2-40B4-BE49-F238E27FC236}">
                <a16:creationId xmlns:a16="http://schemas.microsoft.com/office/drawing/2014/main" id="{EAD31A8D-3232-6DE8-20B6-E973A861D17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11695" y="5578991"/>
            <a:ext cx="432000" cy="432000"/>
          </a:xfrm>
          <a:prstGeom prst="rect">
            <a:avLst/>
          </a:prstGeom>
        </p:spPr>
      </p:pic>
      <p:pic>
        <p:nvPicPr>
          <p:cNvPr id="2" name="図 1">
            <a:extLst>
              <a:ext uri="{FF2B5EF4-FFF2-40B4-BE49-F238E27FC236}">
                <a16:creationId xmlns:a16="http://schemas.microsoft.com/office/drawing/2014/main" id="{7917DC3F-AF57-4BFE-FA6D-B3E8B5BD3EA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051684" y="8390101"/>
            <a:ext cx="357025" cy="357025"/>
          </a:xfrm>
          <a:prstGeom prst="rect">
            <a:avLst/>
          </a:prstGeom>
        </p:spPr>
      </p:pic>
      <p:pic>
        <p:nvPicPr>
          <p:cNvPr id="3" name="図 2">
            <a:extLst>
              <a:ext uri="{FF2B5EF4-FFF2-40B4-BE49-F238E27FC236}">
                <a16:creationId xmlns:a16="http://schemas.microsoft.com/office/drawing/2014/main" id="{97B35D64-5F99-05D5-6F58-43A8CC4BF9B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023462" y="7556033"/>
            <a:ext cx="432000" cy="432000"/>
          </a:xfrm>
          <a:prstGeom prst="rect">
            <a:avLst/>
          </a:prstGeom>
        </p:spPr>
      </p:pic>
      <p:pic>
        <p:nvPicPr>
          <p:cNvPr id="4" name="図 3">
            <a:extLst>
              <a:ext uri="{FF2B5EF4-FFF2-40B4-BE49-F238E27FC236}">
                <a16:creationId xmlns:a16="http://schemas.microsoft.com/office/drawing/2014/main" id="{2F4B491A-0DCE-02A8-B15A-CF89AD69CE5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057220" y="6814330"/>
            <a:ext cx="357025" cy="357025"/>
          </a:xfrm>
          <a:prstGeom prst="rect">
            <a:avLst/>
          </a:prstGeom>
        </p:spPr>
      </p:pic>
    </p:spTree>
    <p:extLst>
      <p:ext uri="{BB962C8B-B14F-4D97-AF65-F5344CB8AC3E}">
        <p14:creationId xmlns:p14="http://schemas.microsoft.com/office/powerpoint/2010/main" val="1605526348"/>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a:extLst>
              <a:ext uri="{FF2B5EF4-FFF2-40B4-BE49-F238E27FC236}">
                <a16:creationId xmlns:a16="http://schemas.microsoft.com/office/drawing/2014/main" id="{7903ACC7-57C4-EA17-5C01-863CE5656F74}"/>
              </a:ext>
            </a:extLst>
          </p:cNvPr>
          <p:cNvSpPr/>
          <p:nvPr/>
        </p:nvSpPr>
        <p:spPr>
          <a:xfrm>
            <a:off x="626553" y="4587090"/>
            <a:ext cx="5612400" cy="478594"/>
          </a:xfrm>
          <a:prstGeom prst="rect">
            <a:avLst/>
          </a:prstGeom>
          <a:solidFill>
            <a:schemeClr val="bg1"/>
          </a:solidFill>
          <a:ln w="19050">
            <a:solidFill>
              <a:schemeClr val="bg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産業のデジタル化</a:t>
            </a:r>
            <a:br>
              <a:rPr kumimoji="1" lang="en-US" altLang="ja-JP" sz="10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00" b="1"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1000" b="0" i="0" u="none" strike="noStrike" kern="1200" cap="none" spc="0" normalizeH="0" baseline="0" noProof="0">
                <a:ln>
                  <a:noFill/>
                </a:ln>
                <a:solidFill>
                  <a:prstClr val="black"/>
                </a:solidFill>
                <a:effectLst/>
                <a:uLnTx/>
                <a:uFillTx/>
                <a:latin typeface="メイリオ"/>
                <a:ea typeface="メイリオ"/>
                <a:cs typeface="+mn-cs"/>
              </a:rPr>
              <a:t>行政サービスのデジタル化を通じて事業者にとって利用しやすい環境を整備し、支援を必要とする事業者に迅速に支援が届く環境の実現を目指します。</a:t>
            </a:r>
            <a:endParaRPr kumimoji="1" lang="en-US" altLang="ja-JP" sz="10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lang="en-US" altLang="ja-JP"/>
              <a:t>5-2-1. </a:t>
            </a:r>
            <a:r>
              <a:rPr lang="ja-JP" altLang="en-US"/>
              <a:t>デジタル社会の実現に向けた重点計画</a:t>
            </a:r>
            <a:endParaRPr kumimoji="1" lang="ja-JP" altLang="en-US"/>
          </a:p>
        </p:txBody>
      </p:sp>
      <p:sp>
        <p:nvSpPr>
          <p:cNvPr id="8" name="テキスト プレースホルダー 2">
            <a:extLst>
              <a:ext uri="{FF2B5EF4-FFF2-40B4-BE49-F238E27FC236}">
                <a16:creationId xmlns:a16="http://schemas.microsoft.com/office/drawing/2014/main" id="{4B83C998-476A-5DEE-F80C-2BC5DEA7CC9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5</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デジタル社会の方向性と実現に向けた国の方針</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5-2.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政府機関が目指す社会の方向性とサイバーセキュリティ課題</a:t>
            </a:r>
          </a:p>
        </p:txBody>
      </p:sp>
      <p:sp>
        <p:nvSpPr>
          <p:cNvPr id="23" name="スライド番号プレースホルダー 1">
            <a:extLst>
              <a:ext uri="{FF2B5EF4-FFF2-40B4-BE49-F238E27FC236}">
                <a16:creationId xmlns:a16="http://schemas.microsoft.com/office/drawing/2014/main" id="{6A10EBE7-CC1D-B1D8-5971-15ECFC1CFFE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コンテンツ プレースホルダー 2">
            <a:extLst>
              <a:ext uri="{FF2B5EF4-FFF2-40B4-BE49-F238E27FC236}">
                <a16:creationId xmlns:a16="http://schemas.microsoft.com/office/drawing/2014/main" id="{06B53ADE-C189-E9AA-186D-B05B77014BBF}"/>
              </a:ext>
            </a:extLst>
          </p:cNvPr>
          <p:cNvSpPr txBox="1">
            <a:spLocks/>
          </p:cNvSpPr>
          <p:nvPr/>
        </p:nvSpPr>
        <p:spPr>
          <a:xfrm>
            <a:off x="626552" y="2262294"/>
            <a:ext cx="5612400" cy="798405"/>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050" b="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デジタル社会の実現に向け、</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つの分野に分けて、基本的な施策が掲げられています。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つの分野における産業のデジタル化には、中小企業を対象とした施策が盛り込まれているため、その分野に焦点を当てて説明していきます。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テキスト プレースホルダー 8">
            <a:extLst>
              <a:ext uri="{FF2B5EF4-FFF2-40B4-BE49-F238E27FC236}">
                <a16:creationId xmlns:a16="http://schemas.microsoft.com/office/drawing/2014/main" id="{9BF78A35-7A42-5336-CBC2-9F48EF4495B6}"/>
              </a:ext>
            </a:extLst>
          </p:cNvPr>
          <p:cNvSpPr txBox="1">
            <a:spLocks/>
          </p:cNvSpPr>
          <p:nvPr/>
        </p:nvSpPr>
        <p:spPr>
          <a:xfrm>
            <a:off x="542109" y="1997528"/>
            <a:ext cx="5612400" cy="314876"/>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各分野における基本的な施策</a:t>
            </a:r>
          </a:p>
        </p:txBody>
      </p:sp>
      <p:graphicFrame>
        <p:nvGraphicFramePr>
          <p:cNvPr id="12" name="表 11">
            <a:extLst>
              <a:ext uri="{FF2B5EF4-FFF2-40B4-BE49-F238E27FC236}">
                <a16:creationId xmlns:a16="http://schemas.microsoft.com/office/drawing/2014/main" id="{5CCF0B11-475B-D97A-3641-9E1F2A8852DC}"/>
              </a:ext>
            </a:extLst>
          </p:cNvPr>
          <p:cNvGraphicFramePr>
            <a:graphicFrameLocks noGrp="1"/>
          </p:cNvGraphicFramePr>
          <p:nvPr/>
        </p:nvGraphicFramePr>
        <p:xfrm>
          <a:off x="619048" y="2792727"/>
          <a:ext cx="5619904" cy="1517523"/>
        </p:xfrm>
        <a:graphic>
          <a:graphicData uri="http://schemas.openxmlformats.org/drawingml/2006/table">
            <a:tbl>
              <a:tblPr firstRow="1" bandRow="1">
                <a:tableStyleId>{5C22544A-7EE6-4342-B048-85BDC9FD1C3A}</a:tableStyleId>
              </a:tblPr>
              <a:tblGrid>
                <a:gridCol w="5619904">
                  <a:extLst>
                    <a:ext uri="{9D8B030D-6E8A-4147-A177-3AD203B41FA5}">
                      <a16:colId xmlns:a16="http://schemas.microsoft.com/office/drawing/2014/main" val="3269451890"/>
                    </a:ext>
                  </a:extLst>
                </a:gridCol>
              </a:tblGrid>
              <a:tr h="13594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00" b="1" i="0" u="none" strike="noStrike" kern="1200" cap="none" spc="0" normalizeH="0" baseline="0" noProof="0">
                          <a:ln>
                            <a:noFill/>
                          </a:ln>
                          <a:solidFill>
                            <a:schemeClr val="bg1"/>
                          </a:solidFill>
                          <a:effectLst/>
                          <a:uLnTx/>
                          <a:uFillTx/>
                          <a:latin typeface="+mn-ea"/>
                          <a:ea typeface="+mn-ea"/>
                          <a:cs typeface="+mn-cs"/>
                        </a:rPr>
                        <a:t>各分野における基本的な施策</a:t>
                      </a:r>
                      <a:endParaRPr kumimoji="1" lang="en-US" altLang="ja-JP" sz="10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347805">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0">
                          <a:solidFill>
                            <a:srgbClr val="333333"/>
                          </a:solidFill>
                          <a:latin typeface="+mn-ea"/>
                          <a:ea typeface="+mn-ea"/>
                        </a:rPr>
                        <a:t>① 国民に対する行政サービスのデジタル化</a:t>
                      </a:r>
                      <a:br>
                        <a:rPr lang="en-US" altLang="ja-JP" sz="1050" b="0">
                          <a:solidFill>
                            <a:srgbClr val="333333"/>
                          </a:solidFill>
                          <a:latin typeface="+mn-ea"/>
                          <a:ea typeface="+mn-ea"/>
                        </a:rPr>
                      </a:br>
                      <a:r>
                        <a:rPr lang="ja-JP" altLang="en-US" sz="1050" b="0">
                          <a:solidFill>
                            <a:srgbClr val="333333"/>
                          </a:solidFill>
                          <a:latin typeface="+mn-ea"/>
                          <a:ea typeface="+mn-ea"/>
                        </a:rPr>
                        <a:t>② 安全・安心で便利な暮らしのデジタル化</a:t>
                      </a:r>
                      <a:br>
                        <a:rPr lang="en-US" altLang="ja-JP" sz="1050" b="0">
                          <a:solidFill>
                            <a:srgbClr val="333333"/>
                          </a:solidFill>
                          <a:latin typeface="+mn-ea"/>
                          <a:ea typeface="+mn-ea"/>
                        </a:rPr>
                      </a:br>
                      <a:r>
                        <a:rPr lang="ja-JP" altLang="en-US" sz="1050" b="0">
                          <a:solidFill>
                            <a:srgbClr val="333333"/>
                          </a:solidFill>
                          <a:latin typeface="+mn-ea"/>
                          <a:ea typeface="+mn-ea"/>
                        </a:rPr>
                        <a:t>③ アクセシビリティの確保</a:t>
                      </a:r>
                      <a:br>
                        <a:rPr lang="en-US" altLang="ja-JP" sz="1050" b="0">
                          <a:solidFill>
                            <a:srgbClr val="333333"/>
                          </a:solidFill>
                          <a:latin typeface="+mn-ea"/>
                          <a:ea typeface="+mn-ea"/>
                        </a:rPr>
                      </a:br>
                      <a:r>
                        <a:rPr lang="ja-JP" altLang="en-US" sz="1050" b="1">
                          <a:solidFill>
                            <a:srgbClr val="333333"/>
                          </a:solidFill>
                          <a:latin typeface="+mn-ea"/>
                          <a:ea typeface="+mn-ea"/>
                        </a:rPr>
                        <a:t>④ 産業のデジタル化</a:t>
                      </a:r>
                      <a:br>
                        <a:rPr lang="en-US" altLang="ja-JP" sz="1050" b="1">
                          <a:solidFill>
                            <a:srgbClr val="333333"/>
                          </a:solidFill>
                          <a:latin typeface="+mn-ea"/>
                          <a:ea typeface="+mn-ea"/>
                        </a:rPr>
                      </a:br>
                      <a:r>
                        <a:rPr lang="ja-JP" altLang="en-US" sz="1050" b="0">
                          <a:solidFill>
                            <a:srgbClr val="333333"/>
                          </a:solidFill>
                          <a:latin typeface="+mn-ea"/>
                          <a:ea typeface="+mn-ea"/>
                        </a:rPr>
                        <a:t>⑤ デジタル社会を支えるシステム・技術</a:t>
                      </a:r>
                      <a:r>
                        <a:rPr lang="ja-JP" altLang="en-US" sz="1050">
                          <a:latin typeface="+mn-ea"/>
                          <a:ea typeface="+mn-ea"/>
                        </a:rPr>
                        <a:t> </a:t>
                      </a:r>
                      <a:br>
                        <a:rPr lang="en-US" altLang="ja-JP" sz="1050" b="0">
                          <a:solidFill>
                            <a:schemeClr val="dk1"/>
                          </a:solidFill>
                          <a:latin typeface="+mn-ea"/>
                          <a:ea typeface="+mn-ea"/>
                        </a:rPr>
                      </a:br>
                      <a:r>
                        <a:rPr lang="ja-JP" altLang="en-US" sz="1050" b="0">
                          <a:solidFill>
                            <a:srgbClr val="333333"/>
                          </a:solidFill>
                          <a:latin typeface="+mn-ea"/>
                          <a:ea typeface="+mn-ea"/>
                        </a:rPr>
                        <a:t>⑥ デジタル社会のライフスタイル・人材</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bl>
          </a:graphicData>
        </a:graphic>
      </p:graphicFrame>
      <p:graphicFrame>
        <p:nvGraphicFramePr>
          <p:cNvPr id="13" name="表 12">
            <a:extLst>
              <a:ext uri="{FF2B5EF4-FFF2-40B4-BE49-F238E27FC236}">
                <a16:creationId xmlns:a16="http://schemas.microsoft.com/office/drawing/2014/main" id="{234899D7-6417-194B-44D9-CE3C14117FF8}"/>
              </a:ext>
            </a:extLst>
          </p:cNvPr>
          <p:cNvGraphicFramePr>
            <a:graphicFrameLocks noGrp="1"/>
          </p:cNvGraphicFramePr>
          <p:nvPr>
            <p:extLst>
              <p:ext uri="{D42A27DB-BD31-4B8C-83A1-F6EECF244321}">
                <p14:modId xmlns:p14="http://schemas.microsoft.com/office/powerpoint/2010/main" val="122000961"/>
              </p:ext>
            </p:extLst>
          </p:nvPr>
        </p:nvGraphicFramePr>
        <p:xfrm>
          <a:off x="626552" y="5352187"/>
          <a:ext cx="5619903" cy="3629840"/>
        </p:xfrm>
        <a:graphic>
          <a:graphicData uri="http://schemas.openxmlformats.org/drawingml/2006/table">
            <a:tbl>
              <a:tblPr firstRow="1" bandRow="1">
                <a:tableStyleId>{5C22544A-7EE6-4342-B048-85BDC9FD1C3A}</a:tableStyleId>
              </a:tblPr>
              <a:tblGrid>
                <a:gridCol w="5619903">
                  <a:extLst>
                    <a:ext uri="{9D8B030D-6E8A-4147-A177-3AD203B41FA5}">
                      <a16:colId xmlns:a16="http://schemas.microsoft.com/office/drawing/2014/main" val="3269451890"/>
                    </a:ext>
                  </a:extLst>
                </a:gridCol>
              </a:tblGrid>
              <a:tr h="290621">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00" b="1" i="0" u="none" strike="noStrike" kern="1200" cap="none" spc="0" normalizeH="0" baseline="0" noProof="0">
                          <a:ln>
                            <a:noFill/>
                          </a:ln>
                          <a:solidFill>
                            <a:schemeClr val="bg1"/>
                          </a:solidFill>
                          <a:effectLst/>
                          <a:uLnTx/>
                          <a:uFillTx/>
                          <a:latin typeface="+mn-ea"/>
                          <a:ea typeface="+mn-ea"/>
                          <a:cs typeface="+mn-cs"/>
                        </a:rPr>
                        <a:t>1</a:t>
                      </a:r>
                      <a:r>
                        <a:rPr kumimoji="1" lang="ja-JP" altLang="en-US" sz="1000" b="1" i="0" u="none" strike="noStrike" kern="1200" cap="none" spc="0" normalizeH="0" baseline="0" noProof="0">
                          <a:ln>
                            <a:noFill/>
                          </a:ln>
                          <a:solidFill>
                            <a:schemeClr val="bg1"/>
                          </a:solidFill>
                          <a:effectLst/>
                          <a:uLnTx/>
                          <a:uFillTx/>
                          <a:latin typeface="+mn-ea"/>
                          <a:ea typeface="+mn-ea"/>
                          <a:cs typeface="+mn-cs"/>
                        </a:rPr>
                        <a:t>．デジタルによる新たな産業の創出・育成</a:t>
                      </a:r>
                      <a:endParaRPr kumimoji="1" lang="en-US" altLang="ja-JP" sz="10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0">
                          <a:solidFill>
                            <a:srgbClr val="333333"/>
                          </a:solidFill>
                          <a:latin typeface="+mn-ea"/>
                          <a:ea typeface="+mn-ea"/>
                        </a:rPr>
                        <a:t>クラウドサービス産業の育成 </a:t>
                      </a:r>
                      <a:r>
                        <a:rPr lang="en-US" altLang="ja-JP" sz="1050" b="0">
                          <a:solidFill>
                            <a:srgbClr val="333333"/>
                          </a:solidFill>
                          <a:latin typeface="+mn-ea"/>
                          <a:ea typeface="+mn-ea"/>
                        </a:rPr>
                        <a:t>/ IT</a:t>
                      </a:r>
                      <a:r>
                        <a:rPr lang="ja-JP" altLang="en-US" sz="1050" b="0">
                          <a:solidFill>
                            <a:srgbClr val="333333"/>
                          </a:solidFill>
                          <a:latin typeface="+mn-ea"/>
                          <a:ea typeface="+mn-ea"/>
                        </a:rPr>
                        <a:t>スタートアップなどの育成</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89108010"/>
                  </a:ext>
                </a:extLst>
              </a:tr>
              <a:tr h="290621">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1000" b="1">
                          <a:solidFill>
                            <a:schemeClr val="bg1"/>
                          </a:solidFill>
                          <a:latin typeface="+mn-ea"/>
                          <a:ea typeface="+mn-ea"/>
                        </a:rPr>
                        <a:t>2</a:t>
                      </a:r>
                      <a:r>
                        <a:rPr lang="ja-JP" altLang="en-US" sz="1000" b="1">
                          <a:solidFill>
                            <a:schemeClr val="bg1"/>
                          </a:solidFill>
                          <a:latin typeface="+mn-ea"/>
                          <a:ea typeface="+mn-ea"/>
                        </a:rPr>
                        <a:t>．事業者向け行政サービスの質の向上に向けた取組</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807901729"/>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0">
                          <a:solidFill>
                            <a:srgbClr val="333333"/>
                          </a:solidFill>
                          <a:latin typeface="+mn-ea"/>
                          <a:ea typeface="+mn-ea"/>
                        </a:rPr>
                        <a:t>・電子署名、電子委任状、商業登記電子証明書の普及</a:t>
                      </a:r>
                      <a:br>
                        <a:rPr lang="en-US" altLang="ja-JP" sz="1050" b="0">
                          <a:solidFill>
                            <a:srgbClr val="333333"/>
                          </a:solidFill>
                          <a:latin typeface="+mn-ea"/>
                          <a:ea typeface="+mn-ea"/>
                        </a:rPr>
                      </a:br>
                      <a:r>
                        <a:rPr lang="ja-JP" altLang="en-US" sz="1050" b="0">
                          <a:solidFill>
                            <a:srgbClr val="333333"/>
                          </a:solidFill>
                          <a:latin typeface="+mn-ea"/>
                          <a:ea typeface="+mn-ea"/>
                        </a:rPr>
                        <a:t>・法人共通認証基盤（</a:t>
                      </a:r>
                      <a:r>
                        <a:rPr lang="en-US" altLang="ja-JP" sz="1050" b="0">
                          <a:solidFill>
                            <a:srgbClr val="333333"/>
                          </a:solidFill>
                          <a:latin typeface="+mn-ea"/>
                          <a:ea typeface="+mn-ea"/>
                        </a:rPr>
                        <a:t>G</a:t>
                      </a:r>
                      <a:r>
                        <a:rPr lang="ja-JP" altLang="en-US" sz="1050" b="0">
                          <a:solidFill>
                            <a:srgbClr val="333333"/>
                          </a:solidFill>
                          <a:latin typeface="+mn-ea"/>
                          <a:ea typeface="+mn-ea"/>
                        </a:rPr>
                        <a:t>ビズ</a:t>
                      </a:r>
                      <a:r>
                        <a:rPr lang="en-US" altLang="ja-JP" sz="1050" b="0">
                          <a:solidFill>
                            <a:srgbClr val="333333"/>
                          </a:solidFill>
                          <a:latin typeface="+mn-ea"/>
                          <a:ea typeface="+mn-ea"/>
                        </a:rPr>
                        <a:t>ID</a:t>
                      </a:r>
                      <a:r>
                        <a:rPr lang="ja-JP" altLang="en-US" sz="1050" b="0">
                          <a:solidFill>
                            <a:srgbClr val="333333"/>
                          </a:solidFill>
                          <a:latin typeface="+mn-ea"/>
                          <a:ea typeface="+mn-ea"/>
                        </a:rPr>
                        <a:t>）の普及</a:t>
                      </a:r>
                      <a:br>
                        <a:rPr lang="en-US" altLang="ja-JP" sz="1050" b="0">
                          <a:solidFill>
                            <a:srgbClr val="333333"/>
                          </a:solidFill>
                          <a:latin typeface="+mn-ea"/>
                          <a:ea typeface="+mn-ea"/>
                        </a:rPr>
                      </a:br>
                      <a:r>
                        <a:rPr lang="ja-JP" altLang="en-US" sz="1050" b="1">
                          <a:solidFill>
                            <a:srgbClr val="333333"/>
                          </a:solidFill>
                          <a:latin typeface="+mn-ea"/>
                          <a:ea typeface="+mn-ea"/>
                        </a:rPr>
                        <a:t>・事業者に対するオンライン行政サービスの充実</a:t>
                      </a:r>
                      <a:br>
                        <a:rPr lang="en-US" altLang="ja-JP" sz="1050" b="0">
                          <a:solidFill>
                            <a:srgbClr val="333333"/>
                          </a:solidFill>
                          <a:latin typeface="+mn-ea"/>
                          <a:ea typeface="+mn-ea"/>
                        </a:rPr>
                      </a:br>
                      <a:r>
                        <a:rPr lang="ja-JP" altLang="en-US" sz="1050" b="0">
                          <a:solidFill>
                            <a:srgbClr val="333333"/>
                          </a:solidFill>
                          <a:latin typeface="+mn-ea"/>
                          <a:ea typeface="+mn-ea"/>
                        </a:rPr>
                        <a:t>・レベルに応じた認証の推進</a:t>
                      </a:r>
                      <a:br>
                        <a:rPr lang="en-US" altLang="ja-JP" sz="1050" b="0">
                          <a:solidFill>
                            <a:srgbClr val="333333"/>
                          </a:solidFill>
                          <a:latin typeface="+mn-ea"/>
                          <a:ea typeface="+mn-ea"/>
                        </a:rPr>
                      </a:br>
                      <a:r>
                        <a:rPr lang="ja-JP" altLang="en-US" sz="1050" b="0">
                          <a:solidFill>
                            <a:srgbClr val="333333"/>
                          </a:solidFill>
                          <a:latin typeface="+mn-ea"/>
                          <a:ea typeface="+mn-ea"/>
                        </a:rPr>
                        <a:t>・</a:t>
                      </a:r>
                      <a:r>
                        <a:rPr lang="en-US" altLang="ja-JP" sz="1050" b="0">
                          <a:solidFill>
                            <a:srgbClr val="333333"/>
                          </a:solidFill>
                          <a:latin typeface="+mn-ea"/>
                          <a:ea typeface="+mn-ea"/>
                          <a:hlinkClick r:id="rId3" action="ppaction://hlinksldjump"/>
                        </a:rPr>
                        <a:t>eKYC</a:t>
                      </a:r>
                      <a:r>
                        <a:rPr lang="ja-JP" altLang="en-US" sz="1050" b="0">
                          <a:solidFill>
                            <a:srgbClr val="333333"/>
                          </a:solidFill>
                          <a:latin typeface="+mn-ea"/>
                          <a:ea typeface="+mn-ea"/>
                        </a:rPr>
                        <a:t>（</a:t>
                      </a:r>
                      <a:r>
                        <a:rPr lang="en-US" altLang="ja-JP" sz="1050" b="0">
                          <a:solidFill>
                            <a:srgbClr val="333333"/>
                          </a:solidFill>
                          <a:latin typeface="+mn-ea"/>
                          <a:ea typeface="+mn-ea"/>
                        </a:rPr>
                        <a:t>electronic Know Your Customer</a:t>
                      </a:r>
                      <a:r>
                        <a:rPr lang="ja-JP" altLang="en-US" sz="1050" b="0">
                          <a:solidFill>
                            <a:srgbClr val="333333"/>
                          </a:solidFill>
                          <a:latin typeface="+mn-ea"/>
                          <a:ea typeface="+mn-ea"/>
                        </a:rPr>
                        <a:t>）などを用いた民間取引などにおける本人確認手法の普及促進</a:t>
                      </a:r>
                      <a:endParaRPr lang="en-US" altLang="ja-JP" sz="1050" b="0">
                        <a:solidFill>
                          <a:srgbClr val="333333"/>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54187324"/>
                  </a:ext>
                </a:extLst>
              </a:tr>
              <a:tr h="290621">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1000" b="1">
                          <a:solidFill>
                            <a:schemeClr val="bg1"/>
                          </a:solidFill>
                          <a:latin typeface="+mn-ea"/>
                          <a:ea typeface="+mn-ea"/>
                        </a:rPr>
                        <a:t>3</a:t>
                      </a:r>
                      <a:r>
                        <a:rPr lang="ja-JP" altLang="en-US" sz="1000" b="1">
                          <a:solidFill>
                            <a:schemeClr val="bg1"/>
                          </a:solidFill>
                          <a:latin typeface="+mn-ea"/>
                          <a:ea typeface="+mn-ea"/>
                        </a:rPr>
                        <a:t>．中小企業のデジタル化の支援</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359743575"/>
                  </a:ext>
                </a:extLst>
              </a:tr>
              <a:tr h="23174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1">
                          <a:solidFill>
                            <a:srgbClr val="333333"/>
                          </a:solidFill>
                          <a:latin typeface="+mn-ea"/>
                          <a:ea typeface="+mn-ea"/>
                        </a:rPr>
                        <a:t>・中小企業の事業環境デジタル化サポート</a:t>
                      </a:r>
                      <a:br>
                        <a:rPr lang="en-US" altLang="ja-JP" sz="1050" b="1">
                          <a:solidFill>
                            <a:srgbClr val="333333"/>
                          </a:solidFill>
                          <a:latin typeface="+mn-ea"/>
                          <a:ea typeface="+mn-ea"/>
                        </a:rPr>
                      </a:br>
                      <a:r>
                        <a:rPr lang="ja-JP" altLang="en-US" sz="1050" b="1">
                          <a:solidFill>
                            <a:srgbClr val="333333"/>
                          </a:solidFill>
                          <a:latin typeface="+mn-ea"/>
                          <a:ea typeface="+mn-ea"/>
                        </a:rPr>
                        <a:t>・中小企業のサイバーセキュリティ対策の支援</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74116781"/>
                  </a:ext>
                </a:extLst>
              </a:tr>
              <a:tr h="290621">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1000" b="1">
                          <a:solidFill>
                            <a:schemeClr val="bg1"/>
                          </a:solidFill>
                          <a:latin typeface="+mn-ea"/>
                          <a:ea typeface="+mn-ea"/>
                        </a:rPr>
                        <a:t>4</a:t>
                      </a:r>
                      <a:r>
                        <a:rPr lang="ja-JP" altLang="en-US" sz="1000" b="1">
                          <a:solidFill>
                            <a:schemeClr val="bg1"/>
                          </a:solidFill>
                          <a:latin typeface="+mn-ea"/>
                          <a:ea typeface="+mn-ea"/>
                        </a:rPr>
                        <a:t>．産業全体のデジタルトランスフォーメーション</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597395117"/>
                  </a:ext>
                </a:extLst>
              </a:tr>
              <a:tr h="267746">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0">
                          <a:solidFill>
                            <a:srgbClr val="333333"/>
                          </a:solidFill>
                          <a:latin typeface="+mn-ea"/>
                          <a:ea typeface="+mn-ea"/>
                        </a:rPr>
                        <a:t>・市場評価を通じた</a:t>
                      </a:r>
                      <a:r>
                        <a:rPr lang="en-US" altLang="ja-JP" sz="1050" b="0">
                          <a:solidFill>
                            <a:srgbClr val="333333"/>
                          </a:solidFill>
                          <a:latin typeface="+mn-ea"/>
                          <a:ea typeface="+mn-ea"/>
                        </a:rPr>
                        <a:t>DX</a:t>
                      </a:r>
                      <a:r>
                        <a:rPr lang="ja-JP" altLang="en-US" sz="1050" b="0">
                          <a:solidFill>
                            <a:srgbClr val="333333"/>
                          </a:solidFill>
                          <a:latin typeface="+mn-ea"/>
                          <a:ea typeface="+mn-ea"/>
                        </a:rPr>
                        <a:t>の推進、産業におけるサイバーセキュリティの強化、データの利活用や規制改革などを通じた産業の</a:t>
                      </a:r>
                      <a:r>
                        <a:rPr lang="en-US" altLang="ja-JP" sz="1050" b="0">
                          <a:solidFill>
                            <a:srgbClr val="333333"/>
                          </a:solidFill>
                          <a:latin typeface="+mn-ea"/>
                          <a:ea typeface="+mn-ea"/>
                        </a:rPr>
                        <a:t>DX</a:t>
                      </a:r>
                      <a:endParaRPr lang="ja-JP" altLang="en-US" sz="1050" b="0">
                        <a:solidFill>
                          <a:srgbClr val="333333"/>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85703029"/>
                  </a:ext>
                </a:extLst>
              </a:tr>
            </a:tbl>
          </a:graphicData>
        </a:graphic>
      </p:graphicFrame>
      <p:sp>
        <p:nvSpPr>
          <p:cNvPr id="14" name="二等辺三角形 13">
            <a:extLst>
              <a:ext uri="{FF2B5EF4-FFF2-40B4-BE49-F238E27FC236}">
                <a16:creationId xmlns:a16="http://schemas.microsoft.com/office/drawing/2014/main" id="{5469C22A-D985-CC86-0280-93C486FF663F}"/>
              </a:ext>
            </a:extLst>
          </p:cNvPr>
          <p:cNvSpPr/>
          <p:nvPr/>
        </p:nvSpPr>
        <p:spPr>
          <a:xfrm rot="10800000">
            <a:off x="2459643" y="4366270"/>
            <a:ext cx="1931211" cy="167365"/>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5" name="テキスト ボックス 24">
            <a:extLst>
              <a:ext uri="{FF2B5EF4-FFF2-40B4-BE49-F238E27FC236}">
                <a16:creationId xmlns:a16="http://schemas.microsoft.com/office/drawing/2014/main" id="{1B96504D-B45F-2EFB-0354-39714922225F}"/>
              </a:ext>
            </a:extLst>
          </p:cNvPr>
          <p:cNvSpPr txBox="1"/>
          <p:nvPr/>
        </p:nvSpPr>
        <p:spPr>
          <a:xfrm>
            <a:off x="1326379" y="8982027"/>
            <a:ext cx="4197737"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デジタル庁「デジタル社会の実現に向けた重点計画</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楕円 6">
            <a:extLst>
              <a:ext uri="{FF2B5EF4-FFF2-40B4-BE49-F238E27FC236}">
                <a16:creationId xmlns:a16="http://schemas.microsoft.com/office/drawing/2014/main" id="{AB1A3A1F-3BA3-1CE2-74F7-B86EF210D645}"/>
              </a:ext>
            </a:extLst>
          </p:cNvPr>
          <p:cNvSpPr/>
          <p:nvPr/>
        </p:nvSpPr>
        <p:spPr>
          <a:xfrm>
            <a:off x="5960196" y="5196082"/>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楕円 8">
            <a:extLst>
              <a:ext uri="{FF2B5EF4-FFF2-40B4-BE49-F238E27FC236}">
                <a16:creationId xmlns:a16="http://schemas.microsoft.com/office/drawing/2014/main" id="{9DE896D8-36A9-6A8C-8D4A-C94B69A14C92}"/>
              </a:ext>
            </a:extLst>
          </p:cNvPr>
          <p:cNvSpPr/>
          <p:nvPr/>
        </p:nvSpPr>
        <p:spPr>
          <a:xfrm>
            <a:off x="5960196" y="5788466"/>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6" name="楕円 25">
            <a:extLst>
              <a:ext uri="{FF2B5EF4-FFF2-40B4-BE49-F238E27FC236}">
                <a16:creationId xmlns:a16="http://schemas.microsoft.com/office/drawing/2014/main" id="{4D1717A0-F90D-143A-7B8F-06E31A9E50B2}"/>
              </a:ext>
            </a:extLst>
          </p:cNvPr>
          <p:cNvSpPr/>
          <p:nvPr/>
        </p:nvSpPr>
        <p:spPr>
          <a:xfrm>
            <a:off x="5960196" y="7122292"/>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7" name="楕円 26">
            <a:extLst>
              <a:ext uri="{FF2B5EF4-FFF2-40B4-BE49-F238E27FC236}">
                <a16:creationId xmlns:a16="http://schemas.microsoft.com/office/drawing/2014/main" id="{64D651E9-FD0D-FDDD-DD84-F334FD7C824A}"/>
              </a:ext>
            </a:extLst>
          </p:cNvPr>
          <p:cNvSpPr/>
          <p:nvPr/>
        </p:nvSpPr>
        <p:spPr>
          <a:xfrm>
            <a:off x="5960196" y="7883441"/>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21" name="図 20" descr="アイコン&#10;&#10;自動的に生成された説明">
            <a:extLst>
              <a:ext uri="{FF2B5EF4-FFF2-40B4-BE49-F238E27FC236}">
                <a16:creationId xmlns:a16="http://schemas.microsoft.com/office/drawing/2014/main" id="{6D85C0E2-DE3A-31AB-4F79-478F2DFDE1B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44635" y="7948795"/>
            <a:ext cx="403639" cy="403639"/>
          </a:xfrm>
          <a:prstGeom prst="rect">
            <a:avLst/>
          </a:prstGeom>
        </p:spPr>
      </p:pic>
      <p:pic>
        <p:nvPicPr>
          <p:cNvPr id="24" name="図 23" descr="アイコン&#10;&#10;自動的に生成された説明">
            <a:extLst>
              <a:ext uri="{FF2B5EF4-FFF2-40B4-BE49-F238E27FC236}">
                <a16:creationId xmlns:a16="http://schemas.microsoft.com/office/drawing/2014/main" id="{BAC2B60D-AA41-AF1C-000B-DA51B8A8C4B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028377" y="5859510"/>
            <a:ext cx="403637" cy="403637"/>
          </a:xfrm>
          <a:prstGeom prst="rect">
            <a:avLst/>
          </a:prstGeom>
        </p:spPr>
      </p:pic>
      <p:pic>
        <p:nvPicPr>
          <p:cNvPr id="29" name="図 28" descr="アイコン&#10;&#10;自動的に生成された説明">
            <a:extLst>
              <a:ext uri="{FF2B5EF4-FFF2-40B4-BE49-F238E27FC236}">
                <a16:creationId xmlns:a16="http://schemas.microsoft.com/office/drawing/2014/main" id="{B8024669-A3AD-2433-2B1D-50EE58C0DBB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037133" y="5260778"/>
            <a:ext cx="403638" cy="403638"/>
          </a:xfrm>
          <a:prstGeom prst="rect">
            <a:avLst/>
          </a:prstGeom>
        </p:spPr>
      </p:pic>
      <p:pic>
        <p:nvPicPr>
          <p:cNvPr id="31" name="図 30" descr="アイコン&#10;&#10;自動的に生成された説明">
            <a:extLst>
              <a:ext uri="{FF2B5EF4-FFF2-40B4-BE49-F238E27FC236}">
                <a16:creationId xmlns:a16="http://schemas.microsoft.com/office/drawing/2014/main" id="{59A6B4C8-380B-2066-0049-31BB957FF67C}"/>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047426" y="7183824"/>
            <a:ext cx="384588" cy="384588"/>
          </a:xfrm>
          <a:prstGeom prst="rect">
            <a:avLst/>
          </a:prstGeom>
        </p:spPr>
      </p:pic>
    </p:spTree>
    <p:extLst>
      <p:ext uri="{BB962C8B-B14F-4D97-AF65-F5344CB8AC3E}">
        <p14:creationId xmlns:p14="http://schemas.microsoft.com/office/powerpoint/2010/main" val="297916547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プレースホルダー 2">
            <a:extLst>
              <a:ext uri="{FF2B5EF4-FFF2-40B4-BE49-F238E27FC236}">
                <a16:creationId xmlns:a16="http://schemas.microsoft.com/office/drawing/2014/main" id="{4B83C998-476A-5DEE-F80C-2BC5DEA7CC9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5</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デジタル社会の方向性と実現に向けた国の方針</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5-2.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政府機関が目指す社会の方向性とサイバーセキュリティ課題</a:t>
            </a:r>
          </a:p>
        </p:txBody>
      </p:sp>
      <p:sp>
        <p:nvSpPr>
          <p:cNvPr id="23" name="スライド番号プレースホルダー 1">
            <a:extLst>
              <a:ext uri="{FF2B5EF4-FFF2-40B4-BE49-F238E27FC236}">
                <a16:creationId xmlns:a16="http://schemas.microsoft.com/office/drawing/2014/main" id="{6A10EBE7-CC1D-B1D8-5971-15ECFC1CFFE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コンテンツ プレースホルダー 2">
            <a:extLst>
              <a:ext uri="{FF2B5EF4-FFF2-40B4-BE49-F238E27FC236}">
                <a16:creationId xmlns:a16="http://schemas.microsoft.com/office/drawing/2014/main" id="{708C2DAF-54E9-4B30-C7C1-E173A5387B5B}"/>
              </a:ext>
            </a:extLst>
          </p:cNvPr>
          <p:cNvSpPr txBox="1">
            <a:spLocks/>
          </p:cNvSpPr>
          <p:nvPr/>
        </p:nvSpPr>
        <p:spPr>
          <a:xfrm>
            <a:off x="626552" y="2058567"/>
            <a:ext cx="5612400" cy="793659"/>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050" b="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以下では、前述の産業のデジタル化のうち、中小企業を対象とした施策が盛り込まれている「事業者向け行政サービスの質の向上に向けた取組」と「中小企業のデジタル化の支援」について説明します。</a:t>
            </a:r>
          </a:p>
        </p:txBody>
      </p:sp>
      <p:sp>
        <p:nvSpPr>
          <p:cNvPr id="12" name="正方形/長方形 11">
            <a:extLst>
              <a:ext uri="{FF2B5EF4-FFF2-40B4-BE49-F238E27FC236}">
                <a16:creationId xmlns:a16="http://schemas.microsoft.com/office/drawing/2014/main" id="{633087F0-7127-6891-9C4D-BF3D24BD7F38}"/>
              </a:ext>
            </a:extLst>
          </p:cNvPr>
          <p:cNvSpPr/>
          <p:nvPr/>
        </p:nvSpPr>
        <p:spPr>
          <a:xfrm>
            <a:off x="626553" y="2583636"/>
            <a:ext cx="5612400" cy="785253"/>
          </a:xfrm>
          <a:prstGeom prst="rect">
            <a:avLst/>
          </a:prstGeom>
          <a:noFill/>
          <a:ln w="19050">
            <a:solidFill>
              <a:schemeClr val="bg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事業者向け行政サービスの質の向上に向けた取組</a:t>
            </a:r>
            <a:b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br>
            <a:endParaRPr kumimoji="1" lang="en-US" altLang="ja-JP" sz="10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プレースホルダー 4">
            <a:extLst>
              <a:ext uri="{FF2B5EF4-FFF2-40B4-BE49-F238E27FC236}">
                <a16:creationId xmlns:a16="http://schemas.microsoft.com/office/drawing/2014/main" id="{2F885E39-DD7E-DEBA-49D3-17FA1CA6DA41}"/>
              </a:ext>
            </a:extLst>
          </p:cNvPr>
          <p:cNvSpPr txBox="1">
            <a:spLocks/>
          </p:cNvSpPr>
          <p:nvPr/>
        </p:nvSpPr>
        <p:spPr>
          <a:xfrm>
            <a:off x="1123949" y="1457325"/>
            <a:ext cx="5343111"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5-2-1.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デジタル社会の実現に向けた重点計画</a:t>
            </a:r>
          </a:p>
        </p:txBody>
      </p:sp>
      <p:graphicFrame>
        <p:nvGraphicFramePr>
          <p:cNvPr id="3" name="表 2">
            <a:extLst>
              <a:ext uri="{FF2B5EF4-FFF2-40B4-BE49-F238E27FC236}">
                <a16:creationId xmlns:a16="http://schemas.microsoft.com/office/drawing/2014/main" id="{D7FAA7F5-FBAE-4A19-D2AE-F3C9C1F02F61}"/>
              </a:ext>
            </a:extLst>
          </p:cNvPr>
          <p:cNvGraphicFramePr>
            <a:graphicFrameLocks noGrp="1"/>
          </p:cNvGraphicFramePr>
          <p:nvPr>
            <p:extLst>
              <p:ext uri="{D42A27DB-BD31-4B8C-83A1-F6EECF244321}">
                <p14:modId xmlns:p14="http://schemas.microsoft.com/office/powerpoint/2010/main" val="1264542284"/>
              </p:ext>
            </p:extLst>
          </p:nvPr>
        </p:nvGraphicFramePr>
        <p:xfrm>
          <a:off x="626552" y="2866473"/>
          <a:ext cx="5619903" cy="6481379"/>
        </p:xfrm>
        <a:graphic>
          <a:graphicData uri="http://schemas.openxmlformats.org/drawingml/2006/table">
            <a:tbl>
              <a:tblPr firstRow="1" bandRow="1">
                <a:tableStyleId>{5C22544A-7EE6-4342-B048-85BDC9FD1C3A}</a:tableStyleId>
              </a:tblPr>
              <a:tblGrid>
                <a:gridCol w="5619903">
                  <a:extLst>
                    <a:ext uri="{9D8B030D-6E8A-4147-A177-3AD203B41FA5}">
                      <a16:colId xmlns:a16="http://schemas.microsoft.com/office/drawing/2014/main" val="3269451890"/>
                    </a:ext>
                  </a:extLst>
                </a:gridCol>
              </a:tblGrid>
              <a:tr h="290621">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00" b="1" i="0" u="none" strike="noStrike" kern="1200" cap="none" spc="0" normalizeH="0" baseline="0" noProof="0">
                          <a:ln>
                            <a:noFill/>
                          </a:ln>
                          <a:solidFill>
                            <a:schemeClr val="bg1"/>
                          </a:solidFill>
                          <a:effectLst/>
                          <a:uLnTx/>
                          <a:uFillTx/>
                          <a:latin typeface="+mn-ea"/>
                          <a:ea typeface="+mn-ea"/>
                          <a:cs typeface="+mn-cs"/>
                        </a:rPr>
                        <a:t>電子署名、電子委任状、商業登記電子証明書の普及 </a:t>
                      </a:r>
                      <a:endParaRPr kumimoji="1" lang="en-US" altLang="ja-JP" sz="10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00" b="0">
                          <a:solidFill>
                            <a:srgbClr val="333333"/>
                          </a:solidFill>
                          <a:latin typeface="+mn-ea"/>
                          <a:ea typeface="+mn-ea"/>
                        </a:rPr>
                        <a:t>電子署名、電子委任状、商業登記電子証明書について、事業者による活用の機会が増加し、多様化していることから、普及を更に強力に推進する。</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89108010"/>
                  </a:ext>
                </a:extLst>
              </a:tr>
              <a:tr h="290621">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00" b="1">
                          <a:solidFill>
                            <a:schemeClr val="bg1"/>
                          </a:solidFill>
                          <a:latin typeface="+mn-ea"/>
                          <a:ea typeface="+mn-ea"/>
                        </a:rPr>
                        <a:t>法人共通認証基盤（</a:t>
                      </a:r>
                      <a:r>
                        <a:rPr lang="en-US" altLang="ja-JP" sz="1000" b="1">
                          <a:solidFill>
                            <a:schemeClr val="bg1"/>
                          </a:solidFill>
                          <a:latin typeface="+mn-ea"/>
                          <a:ea typeface="+mn-ea"/>
                          <a:hlinkClick r:id="rId3" action="ppaction://hlinksldjump">
                            <a:extLst>
                              <a:ext uri="{A12FA001-AC4F-418D-AE19-62706E023703}">
                                <ahyp:hlinkClr xmlns:ahyp="http://schemas.microsoft.com/office/drawing/2018/hyperlinkcolor" val="tx"/>
                              </a:ext>
                            </a:extLst>
                          </a:hlinkClick>
                        </a:rPr>
                        <a:t>G</a:t>
                      </a:r>
                      <a:r>
                        <a:rPr lang="ja-JP" altLang="en-US" sz="1000" b="1">
                          <a:solidFill>
                            <a:schemeClr val="bg1"/>
                          </a:solidFill>
                          <a:latin typeface="+mn-ea"/>
                          <a:ea typeface="+mn-ea"/>
                          <a:hlinkClick r:id="rId3" action="ppaction://hlinksldjump">
                            <a:extLst>
                              <a:ext uri="{A12FA001-AC4F-418D-AE19-62706E023703}">
                                <ahyp:hlinkClr xmlns:ahyp="http://schemas.microsoft.com/office/drawing/2018/hyperlinkcolor" val="tx"/>
                              </a:ext>
                            </a:extLst>
                          </a:hlinkClick>
                        </a:rPr>
                        <a:t>ビズ</a:t>
                      </a:r>
                      <a:r>
                        <a:rPr lang="en-US" altLang="ja-JP" sz="1000" b="1">
                          <a:solidFill>
                            <a:schemeClr val="bg1"/>
                          </a:solidFill>
                          <a:latin typeface="+mn-ea"/>
                          <a:ea typeface="+mn-ea"/>
                          <a:hlinkClick r:id="rId3" action="ppaction://hlinksldjump">
                            <a:extLst>
                              <a:ext uri="{A12FA001-AC4F-418D-AE19-62706E023703}">
                                <ahyp:hlinkClr xmlns:ahyp="http://schemas.microsoft.com/office/drawing/2018/hyperlinkcolor" val="tx"/>
                              </a:ext>
                            </a:extLst>
                          </a:hlinkClick>
                        </a:rPr>
                        <a:t>ID</a:t>
                      </a:r>
                      <a:r>
                        <a:rPr lang="ja-JP" altLang="en-US" sz="1000" b="1">
                          <a:solidFill>
                            <a:schemeClr val="bg1"/>
                          </a:solidFill>
                          <a:latin typeface="+mn-ea"/>
                          <a:ea typeface="+mn-ea"/>
                        </a:rPr>
                        <a:t>）の普及</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807901729"/>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00" b="0">
                          <a:solidFill>
                            <a:srgbClr val="333333"/>
                          </a:solidFill>
                          <a:latin typeface="+mn-ea"/>
                          <a:ea typeface="+mn-ea"/>
                        </a:rPr>
                        <a:t>法人が様々なサービスにログインできる認証サービスを実現する「</a:t>
                      </a:r>
                      <a:r>
                        <a:rPr lang="en-US" altLang="ja-JP" sz="1000" b="0">
                          <a:solidFill>
                            <a:srgbClr val="333333"/>
                          </a:solidFill>
                          <a:latin typeface="+mn-ea"/>
                          <a:ea typeface="+mn-ea"/>
                        </a:rPr>
                        <a:t>G</a:t>
                      </a:r>
                      <a:r>
                        <a:rPr lang="ja-JP" altLang="en-US" sz="1000" b="0">
                          <a:solidFill>
                            <a:srgbClr val="333333"/>
                          </a:solidFill>
                          <a:latin typeface="+mn-ea"/>
                          <a:ea typeface="+mn-ea"/>
                        </a:rPr>
                        <a:t>ビズ</a:t>
                      </a:r>
                      <a:r>
                        <a:rPr lang="en-US" altLang="ja-JP" sz="1000" b="0">
                          <a:solidFill>
                            <a:srgbClr val="333333"/>
                          </a:solidFill>
                          <a:latin typeface="+mn-ea"/>
                          <a:ea typeface="+mn-ea"/>
                        </a:rPr>
                        <a:t>ID</a:t>
                      </a:r>
                      <a:r>
                        <a:rPr lang="ja-JP" altLang="en-US" sz="1000" b="0">
                          <a:solidFill>
                            <a:srgbClr val="333333"/>
                          </a:solidFill>
                          <a:latin typeface="+mn-ea"/>
                          <a:ea typeface="+mn-ea"/>
                        </a:rPr>
                        <a:t>」について、</a:t>
                      </a:r>
                      <a:r>
                        <a:rPr lang="en-US" altLang="ja-JP" sz="1000" b="0">
                          <a:solidFill>
                            <a:srgbClr val="333333"/>
                          </a:solidFill>
                          <a:latin typeface="+mn-ea"/>
                          <a:ea typeface="+mn-ea"/>
                        </a:rPr>
                        <a:t>2023</a:t>
                      </a:r>
                      <a:r>
                        <a:rPr lang="ja-JP" altLang="en-US" sz="1000" b="0">
                          <a:solidFill>
                            <a:srgbClr val="333333"/>
                          </a:solidFill>
                          <a:latin typeface="+mn-ea"/>
                          <a:ea typeface="+mn-ea"/>
                        </a:rPr>
                        <a:t>年度中にマイナンバーカードを利用した審査の効率化、連携行政サービスの拡充などを進める。</a:t>
                      </a:r>
                      <a:endParaRPr lang="en-US" altLang="ja-JP" sz="1000" b="0">
                        <a:solidFill>
                          <a:srgbClr val="333333"/>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54187324"/>
                  </a:ext>
                </a:extLst>
              </a:tr>
              <a:tr h="290621">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00" b="1">
                          <a:solidFill>
                            <a:schemeClr val="bg1"/>
                          </a:solidFill>
                          <a:latin typeface="+mn-ea"/>
                          <a:ea typeface="+mn-ea"/>
                        </a:rPr>
                        <a:t>事業者に対するオンライン行政サービスの充実</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359743575"/>
                  </a:ext>
                </a:extLst>
              </a:tr>
              <a:tr h="23174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00" b="1">
                          <a:solidFill>
                            <a:srgbClr val="333333"/>
                          </a:solidFill>
                          <a:latin typeface="+mn-ea"/>
                          <a:ea typeface="+mn-ea"/>
                        </a:rPr>
                        <a:t>ア：</a:t>
                      </a:r>
                      <a:r>
                        <a:rPr lang="en-US" altLang="ja-JP" sz="1000" b="1">
                          <a:solidFill>
                            <a:srgbClr val="333333"/>
                          </a:solidFill>
                          <a:latin typeface="+mn-ea"/>
                          <a:ea typeface="+mn-ea"/>
                        </a:rPr>
                        <a:t>e-Gov </a:t>
                      </a:r>
                      <a:r>
                        <a:rPr lang="ja-JP" altLang="en-US" sz="1000" b="1">
                          <a:solidFill>
                            <a:srgbClr val="333333"/>
                          </a:solidFill>
                          <a:latin typeface="+mn-ea"/>
                          <a:ea typeface="+mn-ea"/>
                        </a:rPr>
                        <a:t>の利用促進</a:t>
                      </a:r>
                      <a:br>
                        <a:rPr lang="en-US" altLang="ja-JP" sz="1000" b="0">
                          <a:solidFill>
                            <a:srgbClr val="333333"/>
                          </a:solidFill>
                          <a:latin typeface="+mn-ea"/>
                          <a:ea typeface="+mn-ea"/>
                        </a:rPr>
                      </a:br>
                      <a:r>
                        <a:rPr lang="ja-JP" altLang="en-US" sz="1000" b="0">
                          <a:solidFill>
                            <a:srgbClr val="333333"/>
                          </a:solidFill>
                          <a:latin typeface="+mn-ea"/>
                          <a:ea typeface="+mn-ea"/>
                        </a:rPr>
                        <a:t>安定運用を確保しつつ、クラウドサービス利用による柔軟なリソース活用に向けて、ガバメントクラウドへの移行の整備を</a:t>
                      </a:r>
                      <a:r>
                        <a:rPr lang="en-US" altLang="ja-JP" sz="1000" b="0">
                          <a:solidFill>
                            <a:srgbClr val="333333"/>
                          </a:solidFill>
                          <a:latin typeface="+mn-ea"/>
                          <a:ea typeface="+mn-ea"/>
                        </a:rPr>
                        <a:t>2023</a:t>
                      </a:r>
                      <a:r>
                        <a:rPr lang="ja-JP" altLang="en-US" sz="1000" b="0">
                          <a:solidFill>
                            <a:srgbClr val="333333"/>
                          </a:solidFill>
                          <a:latin typeface="+mn-ea"/>
                          <a:ea typeface="+mn-ea"/>
                        </a:rPr>
                        <a:t>年度中に行うことを目指す。</a:t>
                      </a:r>
                      <a:br>
                        <a:rPr lang="en-US" altLang="ja-JP" sz="1000" b="0">
                          <a:solidFill>
                            <a:srgbClr val="333333"/>
                          </a:solidFill>
                          <a:latin typeface="+mn-ea"/>
                          <a:ea typeface="+mn-ea"/>
                        </a:rPr>
                      </a:br>
                      <a:r>
                        <a:rPr lang="ja-JP" altLang="en-US" sz="1000" b="1">
                          <a:solidFill>
                            <a:srgbClr val="333333"/>
                          </a:solidFill>
                          <a:latin typeface="+mn-ea"/>
                          <a:ea typeface="+mn-ea"/>
                        </a:rPr>
                        <a:t>イ：</a:t>
                      </a:r>
                      <a:r>
                        <a:rPr lang="en-US" altLang="ja-JP" sz="1000" b="1">
                          <a:solidFill>
                            <a:srgbClr val="333333"/>
                          </a:solidFill>
                          <a:latin typeface="+mn-ea"/>
                          <a:ea typeface="+mn-ea"/>
                        </a:rPr>
                        <a:t>J </a:t>
                      </a:r>
                      <a:r>
                        <a:rPr lang="ja-JP" altLang="en-US" sz="1000" b="1">
                          <a:solidFill>
                            <a:srgbClr val="333333"/>
                          </a:solidFill>
                          <a:latin typeface="+mn-ea"/>
                          <a:ea typeface="+mn-ea"/>
                        </a:rPr>
                        <a:t>グランツの利便性向上と利用補助金の拡大</a:t>
                      </a:r>
                      <a:br>
                        <a:rPr lang="en-US" altLang="ja-JP" sz="1000" b="0">
                          <a:solidFill>
                            <a:srgbClr val="333333"/>
                          </a:solidFill>
                          <a:latin typeface="+mn-ea"/>
                          <a:ea typeface="+mn-ea"/>
                        </a:rPr>
                      </a:br>
                      <a:r>
                        <a:rPr lang="ja-JP" altLang="en-US" sz="1000" b="0">
                          <a:solidFill>
                            <a:srgbClr val="333333"/>
                          </a:solidFill>
                          <a:latin typeface="+mn-ea"/>
                          <a:ea typeface="+mn-ea"/>
                        </a:rPr>
                        <a:t>申請簡素化や事務局の審査プロセス迅速化の観点から、</a:t>
                      </a:r>
                      <a:r>
                        <a:rPr lang="en-US" altLang="ja-JP" sz="1000" b="0">
                          <a:solidFill>
                            <a:srgbClr val="333333"/>
                          </a:solidFill>
                          <a:latin typeface="+mn-ea"/>
                          <a:ea typeface="+mn-ea"/>
                        </a:rPr>
                        <a:t>2024</a:t>
                      </a:r>
                      <a:r>
                        <a:rPr lang="ja-JP" altLang="en-US" sz="1000" b="0">
                          <a:solidFill>
                            <a:srgbClr val="333333"/>
                          </a:solidFill>
                          <a:latin typeface="+mn-ea"/>
                          <a:ea typeface="+mn-ea"/>
                        </a:rPr>
                        <a:t>年度（令和６年度）を目途に、システムアーキテクチャ及び</a:t>
                      </a:r>
                      <a:r>
                        <a:rPr lang="en-US" altLang="ja-JP" sz="1000" b="0">
                          <a:solidFill>
                            <a:srgbClr val="333333"/>
                          </a:solidFill>
                          <a:latin typeface="+mn-ea"/>
                          <a:ea typeface="+mn-ea"/>
                        </a:rPr>
                        <a:t>UI</a:t>
                      </a:r>
                      <a:r>
                        <a:rPr lang="ja-JP" altLang="en-US" sz="1000" b="0">
                          <a:solidFill>
                            <a:srgbClr val="333333"/>
                          </a:solidFill>
                          <a:latin typeface="+mn-ea"/>
                          <a:ea typeface="+mn-ea"/>
                        </a:rPr>
                        <a:t>の刷新を行い、申請時の事業者・事務局双方の負担軽減を図る。</a:t>
                      </a:r>
                      <a:br>
                        <a:rPr lang="en-US" altLang="ja-JP" sz="1000" b="0">
                          <a:solidFill>
                            <a:srgbClr val="333333"/>
                          </a:solidFill>
                          <a:latin typeface="+mn-ea"/>
                          <a:ea typeface="+mn-ea"/>
                        </a:rPr>
                      </a:br>
                      <a:r>
                        <a:rPr lang="ja-JP" altLang="en-US" sz="1000" b="1">
                          <a:solidFill>
                            <a:srgbClr val="333333"/>
                          </a:solidFill>
                          <a:latin typeface="+mn-ea"/>
                          <a:ea typeface="+mn-ea"/>
                        </a:rPr>
                        <a:t>ウ：中小企業支援の</a:t>
                      </a:r>
                      <a:r>
                        <a:rPr lang="en-US" altLang="ja-JP" sz="1000" b="1">
                          <a:solidFill>
                            <a:srgbClr val="333333"/>
                          </a:solidFill>
                          <a:latin typeface="+mn-ea"/>
                          <a:ea typeface="+mn-ea"/>
                        </a:rPr>
                        <a:t>DX</a:t>
                      </a:r>
                      <a:r>
                        <a:rPr lang="ja-JP" altLang="en-US" sz="1000" b="1">
                          <a:solidFill>
                            <a:srgbClr val="333333"/>
                          </a:solidFill>
                          <a:latin typeface="+mn-ea"/>
                          <a:ea typeface="+mn-ea"/>
                        </a:rPr>
                        <a:t>推進 </a:t>
                      </a:r>
                      <a:br>
                        <a:rPr lang="en-US" altLang="ja-JP" sz="1000" b="0">
                          <a:solidFill>
                            <a:srgbClr val="333333"/>
                          </a:solidFill>
                          <a:latin typeface="+mn-ea"/>
                          <a:ea typeface="+mn-ea"/>
                        </a:rPr>
                      </a:br>
                      <a:r>
                        <a:rPr lang="ja-JP" altLang="en-US" sz="1000" b="0">
                          <a:solidFill>
                            <a:srgbClr val="333333"/>
                          </a:solidFill>
                          <a:latin typeface="+mn-ea"/>
                          <a:ea typeface="+mn-ea"/>
                        </a:rPr>
                        <a:t>事業者の申請などデータを一元化し官民で利活用するためのデータ基盤（</a:t>
                      </a:r>
                      <a:r>
                        <a:rPr lang="ja-JP" altLang="en-US" sz="1000" b="0">
                          <a:solidFill>
                            <a:srgbClr val="333333"/>
                          </a:solidFill>
                          <a:latin typeface="+mn-ea"/>
                          <a:ea typeface="+mn-ea"/>
                          <a:hlinkClick r:id="rId4" action="ppaction://hlinksldjump"/>
                        </a:rPr>
                        <a:t>ミラサポコネクト</a:t>
                      </a:r>
                      <a:r>
                        <a:rPr lang="ja-JP" altLang="en-US" sz="1000" b="0">
                          <a:solidFill>
                            <a:srgbClr val="333333"/>
                          </a:solidFill>
                          <a:latin typeface="+mn-ea"/>
                          <a:ea typeface="+mn-ea"/>
                        </a:rPr>
                        <a:t>）を通じて、自社の経営特性に合った多様な支援がリコメンドされる環境を実現する。</a:t>
                      </a:r>
                      <a:br>
                        <a:rPr lang="en-US" altLang="ja-JP" sz="1000" b="0">
                          <a:solidFill>
                            <a:srgbClr val="333333"/>
                          </a:solidFill>
                          <a:latin typeface="+mn-ea"/>
                          <a:ea typeface="+mn-ea"/>
                        </a:rPr>
                      </a:br>
                      <a:r>
                        <a:rPr lang="ja-JP" altLang="en-US" sz="1000" b="0">
                          <a:solidFill>
                            <a:srgbClr val="333333"/>
                          </a:solidFill>
                          <a:latin typeface="+mn-ea"/>
                          <a:ea typeface="+mn-ea"/>
                        </a:rPr>
                        <a:t>最適な支援策や支援者・民間サービスなどについて情報交換できるコミュニティサイトの構築を目指す。</a:t>
                      </a:r>
                      <a:endParaRPr lang="en-US" altLang="ja-JP" sz="1000" b="0">
                        <a:solidFill>
                          <a:srgbClr val="333333"/>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74116781"/>
                  </a:ext>
                </a:extLst>
              </a:tr>
              <a:tr h="290621">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00" b="1">
                          <a:solidFill>
                            <a:schemeClr val="bg1"/>
                          </a:solidFill>
                          <a:latin typeface="+mn-ea"/>
                          <a:ea typeface="+mn-ea"/>
                        </a:rPr>
                        <a:t>レベルに応じた認証の推進</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597395117"/>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00" b="1">
                          <a:solidFill>
                            <a:srgbClr val="333333"/>
                          </a:solidFill>
                          <a:latin typeface="+mn-ea"/>
                          <a:ea typeface="+mn-ea"/>
                        </a:rPr>
                        <a:t>ア：民間事業者への周知・相談支援の強化</a:t>
                      </a:r>
                      <a:br>
                        <a:rPr lang="en-US" altLang="ja-JP" sz="1000" b="0">
                          <a:solidFill>
                            <a:srgbClr val="333333"/>
                          </a:solidFill>
                          <a:latin typeface="+mn-ea"/>
                          <a:ea typeface="+mn-ea"/>
                        </a:rPr>
                      </a:br>
                      <a:r>
                        <a:rPr lang="ja-JP" altLang="en-US" sz="1000" b="0">
                          <a:solidFill>
                            <a:srgbClr val="333333"/>
                          </a:solidFill>
                          <a:latin typeface="+mn-ea"/>
                          <a:ea typeface="+mn-ea"/>
                        </a:rPr>
                        <a:t>マイナンバーカードの普及などに伴い、利用のインセンティブが大きく高まる民間事業者への周知・相談支援を強化する。</a:t>
                      </a:r>
                      <a:br>
                        <a:rPr lang="en-US" altLang="ja-JP" sz="1000" b="0">
                          <a:solidFill>
                            <a:srgbClr val="333333"/>
                          </a:solidFill>
                          <a:latin typeface="+mn-ea"/>
                          <a:ea typeface="+mn-ea"/>
                        </a:rPr>
                      </a:br>
                      <a:r>
                        <a:rPr lang="ja-JP" altLang="en-US" sz="1000" b="1">
                          <a:solidFill>
                            <a:srgbClr val="333333"/>
                          </a:solidFill>
                          <a:latin typeface="+mn-ea"/>
                          <a:ea typeface="+mn-ea"/>
                        </a:rPr>
                        <a:t>イ：利用要件・利用手続などの改善 </a:t>
                      </a:r>
                      <a:br>
                        <a:rPr lang="en-US" altLang="ja-JP" sz="1000" b="0">
                          <a:solidFill>
                            <a:srgbClr val="333333"/>
                          </a:solidFill>
                          <a:latin typeface="+mn-ea"/>
                          <a:ea typeface="+mn-ea"/>
                        </a:rPr>
                      </a:br>
                      <a:r>
                        <a:rPr lang="ja-JP" altLang="en-US" sz="1000" b="0">
                          <a:solidFill>
                            <a:srgbClr val="333333"/>
                          </a:solidFill>
                          <a:latin typeface="+mn-ea"/>
                          <a:ea typeface="+mn-ea"/>
                        </a:rPr>
                        <a:t>民間事業者の視点に立ち、利用要件・利用手続などの継続的な改善を実施する。</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85703029"/>
                  </a:ext>
                </a:extLst>
              </a:tr>
              <a:tr h="29160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1000" b="1" u="none">
                          <a:solidFill>
                            <a:schemeClr val="bg1"/>
                          </a:solidFill>
                          <a:latin typeface="+mn-ea"/>
                          <a:ea typeface="+mn-ea"/>
                        </a:rPr>
                        <a:t>eKYC</a:t>
                      </a:r>
                      <a:r>
                        <a:rPr lang="ja-JP" altLang="en-US" sz="1000" b="1">
                          <a:solidFill>
                            <a:schemeClr val="bg1"/>
                          </a:solidFill>
                          <a:latin typeface="+mn-ea"/>
                          <a:ea typeface="+mn-ea"/>
                        </a:rPr>
                        <a:t>などを用いた民間取引などにおける本人確認手法の普及促進 </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2F5597"/>
                    </a:solidFill>
                  </a:tcPr>
                </a:tc>
                <a:extLst>
                  <a:ext uri="{0D108BD9-81ED-4DB2-BD59-A6C34878D82A}">
                    <a16:rowId xmlns:a16="http://schemas.microsoft.com/office/drawing/2014/main" val="3163989808"/>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00" b="0">
                          <a:solidFill>
                            <a:srgbClr val="333333"/>
                          </a:solidFill>
                          <a:latin typeface="+mn-ea"/>
                          <a:ea typeface="+mn-ea"/>
                        </a:rPr>
                        <a:t>デジタル空間での安全・安心な民間の取引などにおいて必要となる本人確認について、公的個人認証サービス（</a:t>
                      </a:r>
                      <a:r>
                        <a:rPr lang="en-US" altLang="ja-JP" sz="1000" b="0">
                          <a:solidFill>
                            <a:srgbClr val="333333"/>
                          </a:solidFill>
                          <a:latin typeface="+mn-ea"/>
                          <a:ea typeface="+mn-ea"/>
                        </a:rPr>
                        <a:t>JPKI</a:t>
                      </a:r>
                      <a:r>
                        <a:rPr lang="ja-JP" altLang="en-US" sz="1000" b="0">
                          <a:solidFill>
                            <a:srgbClr val="333333"/>
                          </a:solidFill>
                          <a:latin typeface="+mn-ea"/>
                          <a:ea typeface="+mn-ea"/>
                        </a:rPr>
                        <a:t>）の利用を促進する。その上で、安全性や信頼性などに配慮しつつ、具体的な課題と方向性を整理し、簡便な手法の一つである </a:t>
                      </a:r>
                      <a:r>
                        <a:rPr lang="en-US" altLang="ja-JP" sz="1000" b="0">
                          <a:solidFill>
                            <a:srgbClr val="333333"/>
                          </a:solidFill>
                          <a:latin typeface="+mn-ea"/>
                          <a:ea typeface="+mn-ea"/>
                        </a:rPr>
                        <a:t>eKYC</a:t>
                      </a:r>
                      <a:r>
                        <a:rPr lang="ja-JP" altLang="en-US" sz="1000" b="0">
                          <a:solidFill>
                            <a:srgbClr val="333333"/>
                          </a:solidFill>
                          <a:latin typeface="+mn-ea"/>
                          <a:ea typeface="+mn-ea"/>
                        </a:rPr>
                        <a:t>などを用いた本人確認手法の普及を進める。</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81509925"/>
                  </a:ext>
                </a:extLst>
              </a:tr>
            </a:tbl>
          </a:graphicData>
        </a:graphic>
      </p:graphicFrame>
      <p:sp>
        <p:nvSpPr>
          <p:cNvPr id="4" name="テキスト ボックス 3">
            <a:extLst>
              <a:ext uri="{FF2B5EF4-FFF2-40B4-BE49-F238E27FC236}">
                <a16:creationId xmlns:a16="http://schemas.microsoft.com/office/drawing/2014/main" id="{65EA622A-EA78-C9BD-EFCE-EAAB32D64393}"/>
              </a:ext>
            </a:extLst>
          </p:cNvPr>
          <p:cNvSpPr txBox="1"/>
          <p:nvPr/>
        </p:nvSpPr>
        <p:spPr>
          <a:xfrm>
            <a:off x="1330131" y="9201326"/>
            <a:ext cx="4197737"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デジタル庁「デジタル社会の実現に向けた重点計画</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17925019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lang="en-US" altLang="ja-JP"/>
              <a:t>5-2-1. </a:t>
            </a:r>
            <a:r>
              <a:rPr lang="ja-JP" altLang="en-US"/>
              <a:t>デジタル社会の実現に向けた重点計画</a:t>
            </a:r>
            <a:endParaRPr kumimoji="1" lang="ja-JP" altLang="en-US"/>
          </a:p>
        </p:txBody>
      </p:sp>
      <p:sp>
        <p:nvSpPr>
          <p:cNvPr id="8" name="テキスト プレースホルダー 2">
            <a:extLst>
              <a:ext uri="{FF2B5EF4-FFF2-40B4-BE49-F238E27FC236}">
                <a16:creationId xmlns:a16="http://schemas.microsoft.com/office/drawing/2014/main" id="{4B83C998-476A-5DEE-F80C-2BC5DEA7CC9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5</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デジタル社会の方向性と実現に向けた国の方針</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5-2.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政府機関が目指す社会の方向性とサイバーセキュリティ課題</a:t>
            </a:r>
          </a:p>
        </p:txBody>
      </p:sp>
      <p:sp>
        <p:nvSpPr>
          <p:cNvPr id="23" name="スライド番号プレースホルダー 1">
            <a:extLst>
              <a:ext uri="{FF2B5EF4-FFF2-40B4-BE49-F238E27FC236}">
                <a16:creationId xmlns:a16="http://schemas.microsoft.com/office/drawing/2014/main" id="{6A10EBE7-CC1D-B1D8-5971-15ECFC1CFFE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正方形/長方形 2">
            <a:extLst>
              <a:ext uri="{FF2B5EF4-FFF2-40B4-BE49-F238E27FC236}">
                <a16:creationId xmlns:a16="http://schemas.microsoft.com/office/drawing/2014/main" id="{215D2180-62C0-B2F1-AA45-3575C3E042BD}"/>
              </a:ext>
            </a:extLst>
          </p:cNvPr>
          <p:cNvSpPr/>
          <p:nvPr/>
        </p:nvSpPr>
        <p:spPr>
          <a:xfrm>
            <a:off x="622800" y="2020916"/>
            <a:ext cx="5612400" cy="785253"/>
          </a:xfrm>
          <a:prstGeom prst="rect">
            <a:avLst/>
          </a:prstGeom>
          <a:noFill/>
          <a:ln w="19050">
            <a:solidFill>
              <a:schemeClr val="bg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中小企業のデジタル化の支援</a:t>
            </a:r>
            <a:b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br>
            <a:endParaRPr kumimoji="1" lang="en-US" altLang="ja-JP" sz="10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7" name="表 6">
            <a:extLst>
              <a:ext uri="{FF2B5EF4-FFF2-40B4-BE49-F238E27FC236}">
                <a16:creationId xmlns:a16="http://schemas.microsoft.com/office/drawing/2014/main" id="{F366CE2B-03FD-ABAF-4E55-E8189E99E5B8}"/>
              </a:ext>
            </a:extLst>
          </p:cNvPr>
          <p:cNvGraphicFramePr>
            <a:graphicFrameLocks noGrp="1"/>
          </p:cNvGraphicFramePr>
          <p:nvPr/>
        </p:nvGraphicFramePr>
        <p:xfrm>
          <a:off x="619048" y="2318573"/>
          <a:ext cx="5631150" cy="2657856"/>
        </p:xfrm>
        <a:graphic>
          <a:graphicData uri="http://schemas.openxmlformats.org/drawingml/2006/table">
            <a:tbl>
              <a:tblPr firstRow="1" bandRow="1">
                <a:tableStyleId>{5C22544A-7EE6-4342-B048-85BDC9FD1C3A}</a:tableStyleId>
              </a:tblPr>
              <a:tblGrid>
                <a:gridCol w="5631150">
                  <a:extLst>
                    <a:ext uri="{9D8B030D-6E8A-4147-A177-3AD203B41FA5}">
                      <a16:colId xmlns:a16="http://schemas.microsoft.com/office/drawing/2014/main" val="151273435"/>
                    </a:ext>
                  </a:extLst>
                </a:gridCol>
              </a:tblGrid>
              <a:tr h="227752">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a:solidFill>
                            <a:schemeClr val="bg1"/>
                          </a:solidFill>
                          <a:latin typeface="+mn-ea"/>
                          <a:ea typeface="+mn-ea"/>
                        </a:rPr>
                        <a:t>中小企業の事業環境デジタル化サポート</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546465806"/>
                  </a:ext>
                </a:extLst>
              </a:tr>
              <a:tr h="1146108">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a:solidFill>
                            <a:schemeClr val="tx1"/>
                          </a:solidFill>
                          <a:latin typeface="+mn-ea"/>
                          <a:ea typeface="+mn-ea"/>
                        </a:rPr>
                        <a:t>・デジタル化支援ポータルサイト「みらデジ」の設置</a:t>
                      </a:r>
                      <a:br>
                        <a:rPr kumimoji="1" lang="en-US" altLang="ja-JP" sz="1050" b="0">
                          <a:solidFill>
                            <a:schemeClr val="tx1"/>
                          </a:solidFill>
                          <a:latin typeface="+mn-ea"/>
                          <a:ea typeface="+mn-ea"/>
                        </a:rPr>
                      </a:br>
                      <a:r>
                        <a:rPr kumimoji="1" lang="ja-JP" altLang="en-US" sz="1050" b="0">
                          <a:solidFill>
                            <a:schemeClr val="tx1"/>
                          </a:solidFill>
                          <a:latin typeface="+mn-ea"/>
                          <a:ea typeface="+mn-ea"/>
                        </a:rPr>
                        <a:t>・</a:t>
                      </a:r>
                      <a:r>
                        <a:rPr kumimoji="1" lang="en-US" altLang="ja-JP" sz="1050" b="0">
                          <a:solidFill>
                            <a:schemeClr val="tx1"/>
                          </a:solidFill>
                          <a:latin typeface="+mn-ea"/>
                          <a:ea typeface="+mn-ea"/>
                        </a:rPr>
                        <a:t>IT</a:t>
                      </a:r>
                      <a:r>
                        <a:rPr kumimoji="1" lang="ja-JP" altLang="en-US" sz="1050" b="0">
                          <a:solidFill>
                            <a:schemeClr val="tx1"/>
                          </a:solidFill>
                          <a:latin typeface="+mn-ea"/>
                          <a:ea typeface="+mn-ea"/>
                        </a:rPr>
                        <a:t>専門家との相談を受けられる体制の整備</a:t>
                      </a:r>
                      <a:br>
                        <a:rPr kumimoji="1" lang="en-US" altLang="ja-JP" sz="1050" b="0">
                          <a:solidFill>
                            <a:schemeClr val="tx1"/>
                          </a:solidFill>
                          <a:latin typeface="+mn-ea"/>
                          <a:ea typeface="+mn-ea"/>
                        </a:rPr>
                      </a:br>
                      <a:r>
                        <a:rPr kumimoji="1" lang="ja-JP" altLang="en-US" sz="1050" b="0">
                          <a:solidFill>
                            <a:schemeClr val="tx1"/>
                          </a:solidFill>
                          <a:latin typeface="+mn-ea"/>
                          <a:ea typeface="+mn-ea"/>
                        </a:rPr>
                        <a:t>・</a:t>
                      </a:r>
                      <a:r>
                        <a:rPr kumimoji="1" lang="en-US" altLang="ja-JP" sz="1050" b="0">
                          <a:solidFill>
                            <a:schemeClr val="tx1"/>
                          </a:solidFill>
                          <a:latin typeface="+mn-ea"/>
                          <a:ea typeface="+mn-ea"/>
                        </a:rPr>
                        <a:t>IT</a:t>
                      </a:r>
                      <a:r>
                        <a:rPr kumimoji="1" lang="ja-JP" altLang="en-US" sz="1050" b="0">
                          <a:solidFill>
                            <a:schemeClr val="tx1"/>
                          </a:solidFill>
                          <a:latin typeface="+mn-ea"/>
                          <a:ea typeface="+mn-ea"/>
                        </a:rPr>
                        <a:t>導入補助金</a:t>
                      </a:r>
                      <a:br>
                        <a:rPr kumimoji="1" lang="en-US" altLang="ja-JP" sz="1050" b="0">
                          <a:solidFill>
                            <a:schemeClr val="tx1"/>
                          </a:solidFill>
                          <a:latin typeface="+mn-ea"/>
                          <a:ea typeface="+mn-ea"/>
                        </a:rPr>
                      </a:br>
                      <a:r>
                        <a:rPr kumimoji="1" lang="ja-JP" altLang="en-US" sz="1050" b="0">
                          <a:solidFill>
                            <a:schemeClr val="tx1"/>
                          </a:solidFill>
                          <a:latin typeface="+mn-ea"/>
                          <a:ea typeface="+mn-ea"/>
                        </a:rPr>
                        <a:t>・取引全体のデジタル化</a:t>
                      </a:r>
                      <a:br>
                        <a:rPr kumimoji="1" lang="en-US" altLang="ja-JP" sz="1050" b="0">
                          <a:solidFill>
                            <a:schemeClr val="tx1"/>
                          </a:solidFill>
                          <a:latin typeface="+mn-ea"/>
                          <a:ea typeface="+mn-ea"/>
                        </a:rPr>
                      </a:br>
                      <a:r>
                        <a:rPr kumimoji="1" lang="ja-JP" altLang="en-US" sz="1050" b="0">
                          <a:solidFill>
                            <a:schemeClr val="tx1"/>
                          </a:solidFill>
                          <a:latin typeface="+mn-ea"/>
                          <a:ea typeface="+mn-ea"/>
                        </a:rPr>
                        <a:t>・会計・経理全体のデジタル化</a:t>
                      </a:r>
                      <a:br>
                        <a:rPr kumimoji="1" lang="en-US" altLang="ja-JP" sz="1050" b="0">
                          <a:solidFill>
                            <a:schemeClr val="tx1"/>
                          </a:solidFill>
                          <a:latin typeface="+mn-ea"/>
                          <a:ea typeface="+mn-ea"/>
                        </a:rPr>
                      </a:br>
                      <a:r>
                        <a:rPr kumimoji="1" lang="ja-JP" altLang="en-US" sz="1050" b="0">
                          <a:solidFill>
                            <a:schemeClr val="tx1"/>
                          </a:solidFill>
                          <a:latin typeface="+mn-ea"/>
                          <a:ea typeface="+mn-ea"/>
                        </a:rPr>
                        <a:t>・クラウドサービス利用やハードウェア調達の支援</a:t>
                      </a:r>
                      <a:br>
                        <a:rPr kumimoji="1" lang="en-US" altLang="ja-JP" sz="1050" b="0">
                          <a:solidFill>
                            <a:schemeClr val="tx1"/>
                          </a:solidFill>
                          <a:latin typeface="+mn-ea"/>
                          <a:ea typeface="+mn-ea"/>
                        </a:rPr>
                      </a:br>
                      <a:r>
                        <a:rPr kumimoji="1" lang="ja-JP" altLang="en-US" sz="1050" b="0">
                          <a:solidFill>
                            <a:schemeClr val="tx1"/>
                          </a:solidFill>
                          <a:latin typeface="+mn-ea"/>
                          <a:ea typeface="+mn-ea"/>
                        </a:rPr>
                        <a:t>・業務効率化や</a:t>
                      </a:r>
                      <a:r>
                        <a:rPr kumimoji="1" lang="en-US" altLang="ja-JP" sz="1050" b="0">
                          <a:solidFill>
                            <a:schemeClr val="tx1"/>
                          </a:solidFill>
                          <a:latin typeface="+mn-ea"/>
                          <a:ea typeface="+mn-ea"/>
                        </a:rPr>
                        <a:t>DX</a:t>
                      </a:r>
                      <a:r>
                        <a:rPr kumimoji="1" lang="ja-JP" altLang="en-US" sz="1050" b="0">
                          <a:solidFill>
                            <a:schemeClr val="tx1"/>
                          </a:solidFill>
                          <a:latin typeface="+mn-ea"/>
                          <a:ea typeface="+mn-ea"/>
                        </a:rPr>
                        <a:t>に向けた</a:t>
                      </a:r>
                      <a:r>
                        <a:rPr kumimoji="1" lang="en-US" altLang="ja-JP" sz="1050" b="0">
                          <a:solidFill>
                            <a:schemeClr val="tx1"/>
                          </a:solidFill>
                          <a:latin typeface="+mn-ea"/>
                          <a:ea typeface="+mn-ea"/>
                        </a:rPr>
                        <a:t>IT</a:t>
                      </a:r>
                      <a:r>
                        <a:rPr kumimoji="1" lang="ja-JP" altLang="en-US" sz="1050" b="0">
                          <a:solidFill>
                            <a:schemeClr val="tx1"/>
                          </a:solidFill>
                          <a:latin typeface="+mn-ea"/>
                          <a:ea typeface="+mn-ea"/>
                        </a:rPr>
                        <a:t>ツール導入の支援</a:t>
                      </a:r>
                      <a:endParaRPr kumimoji="1" lang="en-US" altLang="ja-JP" sz="1050" b="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99567391"/>
                  </a:ext>
                </a:extLst>
              </a:tr>
              <a:tr h="227752">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a:solidFill>
                            <a:schemeClr val="bg1"/>
                          </a:solidFill>
                          <a:latin typeface="+mn-ea"/>
                          <a:ea typeface="+mn-ea"/>
                        </a:rPr>
                        <a:t>中小企業のサイバーセキュリティ対策の支援</a:t>
                      </a:r>
                      <a:endParaRPr kumimoji="1" lang="en-US" altLang="ja-JP" sz="1050" b="0">
                        <a:solidFill>
                          <a:schemeClr val="bg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198717913"/>
                  </a:ext>
                </a:extLst>
              </a:tr>
              <a:tr h="533871">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a:solidFill>
                            <a:schemeClr val="tx1"/>
                          </a:solidFill>
                          <a:latin typeface="+mn-ea"/>
                          <a:ea typeface="+mn-ea"/>
                        </a:rPr>
                        <a:t>・「サイバーセキュリティお助け隊サービス」の普及促進</a:t>
                      </a:r>
                      <a:br>
                        <a:rPr kumimoji="1" lang="en-US" altLang="ja-JP" sz="1050" b="0">
                          <a:solidFill>
                            <a:schemeClr val="tx1"/>
                          </a:solidFill>
                          <a:latin typeface="+mn-ea"/>
                          <a:ea typeface="+mn-ea"/>
                        </a:rPr>
                      </a:br>
                      <a:r>
                        <a:rPr kumimoji="1" lang="ja-JP" altLang="en-US" sz="1050" b="0">
                          <a:solidFill>
                            <a:schemeClr val="tx1"/>
                          </a:solidFill>
                          <a:latin typeface="+mn-ea"/>
                          <a:ea typeface="+mn-ea"/>
                        </a:rPr>
                        <a:t>・相談体制の強化</a:t>
                      </a:r>
                      <a:br>
                        <a:rPr kumimoji="1" lang="en-US" altLang="ja-JP" sz="1050" b="0">
                          <a:solidFill>
                            <a:schemeClr val="tx1"/>
                          </a:solidFill>
                          <a:latin typeface="+mn-ea"/>
                          <a:ea typeface="+mn-ea"/>
                        </a:rPr>
                      </a:br>
                      <a:r>
                        <a:rPr kumimoji="1" lang="ja-JP" altLang="en-US" sz="1050" b="0">
                          <a:solidFill>
                            <a:schemeClr val="tx1"/>
                          </a:solidFill>
                          <a:latin typeface="+mn-ea"/>
                          <a:ea typeface="+mn-ea"/>
                        </a:rPr>
                        <a:t>・情報集約・共有促進機能の強化</a:t>
                      </a:r>
                      <a:endParaRPr kumimoji="1" lang="en-US" altLang="ja-JP" sz="1050" b="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85757564"/>
                  </a:ext>
                </a:extLst>
              </a:tr>
            </a:tbl>
          </a:graphicData>
        </a:graphic>
      </p:graphicFrame>
      <p:sp>
        <p:nvSpPr>
          <p:cNvPr id="9" name="テキスト ボックス 8">
            <a:extLst>
              <a:ext uri="{FF2B5EF4-FFF2-40B4-BE49-F238E27FC236}">
                <a16:creationId xmlns:a16="http://schemas.microsoft.com/office/drawing/2014/main" id="{62A4BB6D-AB4F-4121-0503-F67F25EB9E07}"/>
              </a:ext>
            </a:extLst>
          </p:cNvPr>
          <p:cNvSpPr txBox="1"/>
          <p:nvPr/>
        </p:nvSpPr>
        <p:spPr>
          <a:xfrm>
            <a:off x="1330131" y="4984039"/>
            <a:ext cx="4197737"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デジタル庁「デジタル社会の実現に向けた重点計画</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」を基に作成</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スクロール: 横 9">
            <a:extLst>
              <a:ext uri="{FF2B5EF4-FFF2-40B4-BE49-F238E27FC236}">
                <a16:creationId xmlns:a16="http://schemas.microsoft.com/office/drawing/2014/main" id="{7B8324C0-A919-8075-82FE-6BFAA5688419}"/>
              </a:ext>
            </a:extLst>
          </p:cNvPr>
          <p:cNvSpPr/>
          <p:nvPr/>
        </p:nvSpPr>
        <p:spPr>
          <a:xfrm>
            <a:off x="622800" y="5274086"/>
            <a:ext cx="5612400" cy="3870697"/>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330088040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表 27">
            <a:extLst>
              <a:ext uri="{FF2B5EF4-FFF2-40B4-BE49-F238E27FC236}">
                <a16:creationId xmlns:a16="http://schemas.microsoft.com/office/drawing/2014/main" id="{28FA2A0D-A796-D013-D9C4-B241E77C5935}"/>
              </a:ext>
            </a:extLst>
          </p:cNvPr>
          <p:cNvGraphicFramePr>
            <a:graphicFrameLocks noGrp="1"/>
          </p:cNvGraphicFramePr>
          <p:nvPr>
            <p:extLst>
              <p:ext uri="{D42A27DB-BD31-4B8C-83A1-F6EECF244321}">
                <p14:modId xmlns:p14="http://schemas.microsoft.com/office/powerpoint/2010/main" val="327857888"/>
              </p:ext>
            </p:extLst>
          </p:nvPr>
        </p:nvGraphicFramePr>
        <p:xfrm>
          <a:off x="617001" y="1999917"/>
          <a:ext cx="5623998" cy="4091559"/>
        </p:xfrm>
        <a:graphic>
          <a:graphicData uri="http://schemas.openxmlformats.org/drawingml/2006/table">
            <a:tbl>
              <a:tblPr firstRow="1" bandRow="1">
                <a:tableStyleId>{5C22544A-7EE6-4342-B048-85BDC9FD1C3A}</a:tableStyleId>
              </a:tblPr>
              <a:tblGrid>
                <a:gridCol w="5623998">
                  <a:extLst>
                    <a:ext uri="{9D8B030D-6E8A-4147-A177-3AD203B41FA5}">
                      <a16:colId xmlns:a16="http://schemas.microsoft.com/office/drawing/2014/main" val="2081126767"/>
                    </a:ext>
                  </a:extLst>
                </a:gridCol>
              </a:tblGrid>
              <a:tr h="679755">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00" b="0" i="0" u="none" strike="noStrike" kern="1200" cap="none" spc="0" normalizeH="0" baseline="0" noProof="0" dirty="0">
                          <a:ln>
                            <a:noFill/>
                          </a:ln>
                          <a:solidFill>
                            <a:schemeClr val="tx1"/>
                          </a:solidFill>
                          <a:effectLst/>
                          <a:uLnTx/>
                          <a:uFillTx/>
                          <a:latin typeface="+mn-ea"/>
                          <a:ea typeface="+mn-ea"/>
                          <a:cs typeface="+mn-cs"/>
                        </a:rPr>
                        <a:t>　</a:t>
                      </a:r>
                      <a:r>
                        <a:rPr kumimoji="1" lang="en-US" altLang="ja-JP" sz="1000" b="0" i="0" u="none" strike="noStrike" kern="1200" cap="none" spc="0" normalizeH="0" baseline="0" noProof="0" dirty="0">
                          <a:ln>
                            <a:noFill/>
                          </a:ln>
                          <a:solidFill>
                            <a:schemeClr val="tx1"/>
                          </a:solidFill>
                          <a:effectLst/>
                          <a:uLnTx/>
                          <a:uFillTx/>
                          <a:latin typeface="+mn-ea"/>
                          <a:ea typeface="+mn-ea"/>
                          <a:cs typeface="+mn-cs"/>
                        </a:rPr>
                        <a:t>Society5.0</a:t>
                      </a:r>
                      <a:r>
                        <a:rPr kumimoji="1" lang="ja-JP" altLang="en-US" sz="1000" b="0" i="0" u="none" strike="noStrike" kern="1200" cap="none" spc="0" normalizeH="0" baseline="0" noProof="0" dirty="0">
                          <a:ln>
                            <a:noFill/>
                          </a:ln>
                          <a:solidFill>
                            <a:schemeClr val="tx1"/>
                          </a:solidFill>
                          <a:effectLst/>
                          <a:uLnTx/>
                          <a:uFillTx/>
                          <a:latin typeface="+mn-ea"/>
                          <a:ea typeface="+mn-ea"/>
                          <a:cs typeface="+mn-cs"/>
                        </a:rPr>
                        <a:t>は、サイバー空間（仮想空間）とフィジカル空間（現実空間）を高度に融合させたシステムにより、経済発展と社会的課題の解決を両立する、人間中心の社会（</a:t>
                      </a:r>
                      <a:r>
                        <a:rPr kumimoji="1" lang="en-US" altLang="ja-JP" sz="1000" b="0" i="0" u="none" strike="noStrike" kern="1200" cap="none" spc="0" normalizeH="0" baseline="0" noProof="0" dirty="0">
                          <a:ln>
                            <a:noFill/>
                          </a:ln>
                          <a:solidFill>
                            <a:schemeClr val="tx1"/>
                          </a:solidFill>
                          <a:effectLst/>
                          <a:uLnTx/>
                          <a:uFillTx/>
                          <a:latin typeface="+mn-ea"/>
                          <a:ea typeface="+mn-ea"/>
                          <a:cs typeface="+mn-cs"/>
                        </a:rPr>
                        <a:t>Society</a:t>
                      </a:r>
                      <a:r>
                        <a:rPr kumimoji="1" lang="ja-JP" altLang="en-US" sz="1000" b="0" i="0" u="none" strike="noStrike" kern="1200" cap="none" spc="0" normalizeH="0" baseline="0" noProof="0" dirty="0">
                          <a:ln>
                            <a:noFill/>
                          </a:ln>
                          <a:solidFill>
                            <a:schemeClr val="tx1"/>
                          </a:solidFill>
                          <a:effectLst/>
                          <a:uLnTx/>
                          <a:uFillTx/>
                          <a:latin typeface="+mn-ea"/>
                          <a:ea typeface="+mn-ea"/>
                          <a:cs typeface="+mn-cs"/>
                        </a:rPr>
                        <a:t>）です。狩猟社会（</a:t>
                      </a:r>
                      <a:r>
                        <a:rPr kumimoji="1" lang="en-US" altLang="ja-JP" sz="1000" b="0" i="0" u="none" strike="noStrike" kern="1200" cap="none" spc="0" normalizeH="0" baseline="0" noProof="0" dirty="0">
                          <a:ln>
                            <a:noFill/>
                          </a:ln>
                          <a:solidFill>
                            <a:schemeClr val="tx1"/>
                          </a:solidFill>
                          <a:effectLst/>
                          <a:uLnTx/>
                          <a:uFillTx/>
                          <a:latin typeface="+mn-ea"/>
                          <a:ea typeface="+mn-ea"/>
                          <a:cs typeface="+mn-cs"/>
                        </a:rPr>
                        <a:t>Society1.0</a:t>
                      </a:r>
                      <a:r>
                        <a:rPr kumimoji="1" lang="ja-JP" altLang="en-US" sz="1000" b="0" i="0" u="none" strike="noStrike" kern="1200" cap="none" spc="0" normalizeH="0" baseline="0" noProof="0" dirty="0">
                          <a:ln>
                            <a:noFill/>
                          </a:ln>
                          <a:solidFill>
                            <a:schemeClr val="tx1"/>
                          </a:solidFill>
                          <a:effectLst/>
                          <a:uLnTx/>
                          <a:uFillTx/>
                          <a:latin typeface="+mn-ea"/>
                          <a:ea typeface="+mn-ea"/>
                          <a:cs typeface="+mn-cs"/>
                        </a:rPr>
                        <a:t>）、農耕社会（</a:t>
                      </a:r>
                      <a:r>
                        <a:rPr kumimoji="1" lang="en-US" altLang="ja-JP" sz="1000" b="0" i="0" u="none" strike="noStrike" kern="1200" cap="none" spc="0" normalizeH="0" baseline="0" noProof="0" dirty="0">
                          <a:ln>
                            <a:noFill/>
                          </a:ln>
                          <a:solidFill>
                            <a:schemeClr val="tx1"/>
                          </a:solidFill>
                          <a:effectLst/>
                          <a:uLnTx/>
                          <a:uFillTx/>
                          <a:latin typeface="+mn-ea"/>
                          <a:ea typeface="+mn-ea"/>
                          <a:cs typeface="+mn-cs"/>
                        </a:rPr>
                        <a:t>Society2.0</a:t>
                      </a:r>
                      <a:r>
                        <a:rPr kumimoji="1" lang="ja-JP" altLang="en-US" sz="1000" b="0" i="0" u="none" strike="noStrike" kern="1200" cap="none" spc="0" normalizeH="0" baseline="0" noProof="0" dirty="0">
                          <a:ln>
                            <a:noFill/>
                          </a:ln>
                          <a:solidFill>
                            <a:schemeClr val="tx1"/>
                          </a:solidFill>
                          <a:effectLst/>
                          <a:uLnTx/>
                          <a:uFillTx/>
                          <a:latin typeface="+mn-ea"/>
                          <a:ea typeface="+mn-ea"/>
                          <a:cs typeface="+mn-cs"/>
                        </a:rPr>
                        <a:t>）、工業社会（</a:t>
                      </a:r>
                      <a:r>
                        <a:rPr kumimoji="1" lang="en-US" altLang="ja-JP" sz="1000" b="0" i="0" u="none" strike="noStrike" kern="1200" cap="none" spc="0" normalizeH="0" baseline="0" noProof="0" dirty="0">
                          <a:ln>
                            <a:noFill/>
                          </a:ln>
                          <a:solidFill>
                            <a:schemeClr val="tx1"/>
                          </a:solidFill>
                          <a:effectLst/>
                          <a:uLnTx/>
                          <a:uFillTx/>
                          <a:latin typeface="+mn-ea"/>
                          <a:ea typeface="+mn-ea"/>
                          <a:cs typeface="+mn-cs"/>
                        </a:rPr>
                        <a:t>Society3.0</a:t>
                      </a:r>
                      <a:r>
                        <a:rPr kumimoji="1" lang="ja-JP" altLang="en-US" sz="1000" b="0" i="0" u="none" strike="noStrike" kern="1200" cap="none" spc="0" normalizeH="0" baseline="0" noProof="0" dirty="0">
                          <a:ln>
                            <a:noFill/>
                          </a:ln>
                          <a:solidFill>
                            <a:schemeClr val="tx1"/>
                          </a:solidFill>
                          <a:effectLst/>
                          <a:uLnTx/>
                          <a:uFillTx/>
                          <a:latin typeface="+mn-ea"/>
                          <a:ea typeface="+mn-ea"/>
                          <a:cs typeface="+mn-cs"/>
                        </a:rPr>
                        <a:t>）、情報社会（</a:t>
                      </a:r>
                      <a:r>
                        <a:rPr kumimoji="1" lang="en-US" altLang="ja-JP" sz="1000" b="0" i="0" u="none" strike="noStrike" kern="1200" cap="none" spc="0" normalizeH="0" baseline="0" noProof="0" dirty="0">
                          <a:ln>
                            <a:noFill/>
                          </a:ln>
                          <a:solidFill>
                            <a:schemeClr val="tx1"/>
                          </a:solidFill>
                          <a:effectLst/>
                          <a:uLnTx/>
                          <a:uFillTx/>
                          <a:latin typeface="+mn-ea"/>
                          <a:ea typeface="+mn-ea"/>
                          <a:cs typeface="+mn-cs"/>
                        </a:rPr>
                        <a:t>Society4.0</a:t>
                      </a:r>
                      <a:r>
                        <a:rPr kumimoji="1" lang="ja-JP" altLang="en-US" sz="1000" b="0" i="0" u="none" strike="noStrike" kern="1200" cap="none" spc="0" normalizeH="0" baseline="0" noProof="0" dirty="0">
                          <a:ln>
                            <a:noFill/>
                          </a:ln>
                          <a:solidFill>
                            <a:schemeClr val="tx1"/>
                          </a:solidFill>
                          <a:effectLst/>
                          <a:uLnTx/>
                          <a:uFillTx/>
                          <a:latin typeface="+mn-ea"/>
                          <a:ea typeface="+mn-ea"/>
                          <a:cs typeface="+mn-cs"/>
                        </a:rPr>
                        <a:t>）に続く、新たな社会を指すもので、第</a:t>
                      </a:r>
                      <a:r>
                        <a:rPr kumimoji="1" lang="en-US" altLang="ja-JP" sz="1000" b="0" i="0" u="none" strike="noStrike" kern="1200" cap="none" spc="0" normalizeH="0" baseline="0" noProof="0" dirty="0">
                          <a:ln>
                            <a:noFill/>
                          </a:ln>
                          <a:solidFill>
                            <a:schemeClr val="tx1"/>
                          </a:solidFill>
                          <a:effectLst/>
                          <a:uLnTx/>
                          <a:uFillTx/>
                          <a:latin typeface="+mn-ea"/>
                          <a:ea typeface="+mn-ea"/>
                          <a:cs typeface="+mn-cs"/>
                        </a:rPr>
                        <a:t>5</a:t>
                      </a:r>
                      <a:r>
                        <a:rPr kumimoji="1" lang="ja-JP" altLang="en-US" sz="1000" b="0" i="0" u="none" strike="noStrike" kern="1200" cap="none" spc="0" normalizeH="0" baseline="0" noProof="0" dirty="0">
                          <a:ln>
                            <a:noFill/>
                          </a:ln>
                          <a:solidFill>
                            <a:schemeClr val="tx1"/>
                          </a:solidFill>
                          <a:effectLst/>
                          <a:uLnTx/>
                          <a:uFillTx/>
                          <a:latin typeface="+mn-ea"/>
                          <a:ea typeface="+mn-ea"/>
                          <a:cs typeface="+mn-cs"/>
                        </a:rPr>
                        <a:t>期科学技術基本計画において我が国が目指すべき未来社会の姿として初めて提唱されました。</a:t>
                      </a:r>
                      <a:br>
                        <a:rPr kumimoji="1" lang="en-US" altLang="ja-JP" sz="1000" b="0" i="0" u="none" strike="noStrike" kern="1200" cap="none" spc="0" normalizeH="0" baseline="0" noProof="0" dirty="0">
                          <a:ln>
                            <a:noFill/>
                          </a:ln>
                          <a:solidFill>
                            <a:schemeClr val="tx1"/>
                          </a:solidFill>
                          <a:effectLst/>
                          <a:uLnTx/>
                          <a:uFillTx/>
                          <a:latin typeface="+mn-ea"/>
                          <a:ea typeface="+mn-ea"/>
                          <a:cs typeface="+mn-cs"/>
                        </a:rPr>
                      </a:br>
                      <a:br>
                        <a:rPr kumimoji="1" lang="en-US" altLang="ja-JP" sz="1000" b="0" i="0" u="none" strike="noStrike" kern="1200" cap="none" spc="0" normalizeH="0" baseline="0" noProof="0" dirty="0">
                          <a:ln>
                            <a:noFill/>
                          </a:ln>
                          <a:solidFill>
                            <a:schemeClr val="tx1"/>
                          </a:solidFill>
                          <a:effectLst/>
                          <a:uLnTx/>
                          <a:uFillTx/>
                          <a:latin typeface="+mn-ea"/>
                          <a:ea typeface="+mn-ea"/>
                          <a:cs typeface="+mn-cs"/>
                        </a:rPr>
                      </a:br>
                      <a:r>
                        <a:rPr kumimoji="1" lang="ja-JP" altLang="en-US" sz="1000" b="0" i="0" u="none" strike="noStrike" kern="1200" cap="none" spc="0" normalizeH="0" baseline="0" noProof="0" dirty="0">
                          <a:ln>
                            <a:noFill/>
                          </a:ln>
                          <a:solidFill>
                            <a:schemeClr val="tx1"/>
                          </a:solidFill>
                          <a:effectLst/>
                          <a:uLnTx/>
                          <a:uFillTx/>
                          <a:latin typeface="+mn-ea"/>
                          <a:ea typeface="+mn-ea"/>
                          <a:cs typeface="+mn-cs"/>
                        </a:rPr>
                        <a:t>　</a:t>
                      </a:r>
                      <a:r>
                        <a:rPr kumimoji="1" lang="en-US" altLang="ja-JP" sz="1000" b="0" i="0" u="none" strike="noStrike" kern="1200" cap="none" spc="0" normalizeH="0" baseline="0" noProof="0" dirty="0">
                          <a:ln>
                            <a:noFill/>
                          </a:ln>
                          <a:solidFill>
                            <a:schemeClr val="tx1"/>
                          </a:solidFill>
                          <a:effectLst/>
                          <a:uLnTx/>
                          <a:uFillTx/>
                          <a:latin typeface="+mn-ea"/>
                          <a:ea typeface="+mn-ea"/>
                          <a:cs typeface="+mn-cs"/>
                        </a:rPr>
                        <a:t>Society5.0</a:t>
                      </a:r>
                      <a:r>
                        <a:rPr kumimoji="1" lang="ja-JP" altLang="en-US" sz="1000" b="0" i="0" u="none" strike="noStrike" kern="1200" cap="none" spc="0" normalizeH="0" baseline="0" noProof="0" dirty="0">
                          <a:ln>
                            <a:noFill/>
                          </a:ln>
                          <a:solidFill>
                            <a:schemeClr val="tx1"/>
                          </a:solidFill>
                          <a:effectLst/>
                          <a:uLnTx/>
                          <a:uFillTx/>
                          <a:latin typeface="+mn-ea"/>
                          <a:ea typeface="+mn-ea"/>
                          <a:cs typeface="+mn-cs"/>
                        </a:rPr>
                        <a:t>では、</a:t>
                      </a:r>
                      <a:r>
                        <a:rPr kumimoji="1" lang="en-US" altLang="ja-JP" sz="1000" b="0" i="0" u="none" strike="noStrike" kern="1200" cap="none" spc="0" normalizeH="0" baseline="0" noProof="0" dirty="0">
                          <a:ln>
                            <a:noFill/>
                          </a:ln>
                          <a:solidFill>
                            <a:schemeClr val="tx1"/>
                          </a:solidFill>
                          <a:effectLst/>
                          <a:uLnTx/>
                          <a:uFillTx/>
                          <a:latin typeface="+mn-ea"/>
                          <a:ea typeface="+mn-ea"/>
                          <a:cs typeface="+mn-cs"/>
                        </a:rPr>
                        <a:t>IoT</a:t>
                      </a:r>
                      <a:r>
                        <a:rPr kumimoji="1" lang="ja-JP" altLang="en-US" sz="1000" b="0" i="0" u="none" strike="noStrike" kern="1200" cap="none" spc="0" normalizeH="0" baseline="0" noProof="0" dirty="0">
                          <a:ln>
                            <a:noFill/>
                          </a:ln>
                          <a:solidFill>
                            <a:schemeClr val="tx1"/>
                          </a:solidFill>
                          <a:effectLst/>
                          <a:uLnTx/>
                          <a:uFillTx/>
                          <a:latin typeface="+mn-ea"/>
                          <a:ea typeface="+mn-ea"/>
                          <a:cs typeface="+mn-cs"/>
                        </a:rPr>
                        <a:t>（</a:t>
                      </a:r>
                      <a:r>
                        <a:rPr kumimoji="1" lang="en-US" altLang="ja-JP" sz="1000" b="0" i="0" u="none" strike="noStrike" kern="1200" cap="none" spc="0" normalizeH="0" baseline="0" noProof="0" dirty="0">
                          <a:ln>
                            <a:noFill/>
                          </a:ln>
                          <a:solidFill>
                            <a:schemeClr val="tx1"/>
                          </a:solidFill>
                          <a:effectLst/>
                          <a:uLnTx/>
                          <a:uFillTx/>
                          <a:latin typeface="+mn-ea"/>
                          <a:ea typeface="+mn-ea"/>
                          <a:cs typeface="+mn-cs"/>
                        </a:rPr>
                        <a:t>Internet of Things</a:t>
                      </a:r>
                      <a:r>
                        <a:rPr kumimoji="1" lang="ja-JP" altLang="en-US" sz="1000" b="0" i="0" u="none" strike="noStrike" kern="1200" cap="none" spc="0" normalizeH="0" baseline="0" noProof="0" dirty="0">
                          <a:ln>
                            <a:noFill/>
                          </a:ln>
                          <a:solidFill>
                            <a:schemeClr val="tx1"/>
                          </a:solidFill>
                          <a:effectLst/>
                          <a:uLnTx/>
                          <a:uFillTx/>
                          <a:latin typeface="+mn-ea"/>
                          <a:ea typeface="+mn-ea"/>
                          <a:cs typeface="+mn-cs"/>
                        </a:rPr>
                        <a:t>）で</a:t>
                      </a:r>
                      <a:r>
                        <a:rPr kumimoji="1" lang="ja-JP" altLang="en-US" sz="1000" b="0" dirty="0">
                          <a:solidFill>
                            <a:schemeClr val="tx1"/>
                          </a:solidFill>
                        </a:rPr>
                        <a:t>すべて</a:t>
                      </a:r>
                      <a:r>
                        <a:rPr kumimoji="1" lang="ja-JP" altLang="en-US" sz="1000" b="0" i="0" u="none" strike="noStrike" kern="1200" cap="none" spc="0" normalizeH="0" baseline="0" noProof="0" dirty="0">
                          <a:ln>
                            <a:noFill/>
                          </a:ln>
                          <a:solidFill>
                            <a:schemeClr val="tx1"/>
                          </a:solidFill>
                          <a:effectLst/>
                          <a:uLnTx/>
                          <a:uFillTx/>
                          <a:latin typeface="+mn-ea"/>
                          <a:ea typeface="+mn-ea"/>
                          <a:cs typeface="+mn-cs"/>
                        </a:rPr>
                        <a:t>の人とモノがつながり、様々な知識や情報を共有することによって、これまでにない新たな価値を生み出すとともに、社会が抱える課題を解決し、困難を克服できます。また、人工知能（</a:t>
                      </a:r>
                      <a:r>
                        <a:rPr kumimoji="1" lang="en-US" altLang="ja-JP" sz="1000" b="0" i="0" u="none" strike="noStrike" kern="1200" cap="none" spc="0" normalizeH="0" baseline="0" noProof="0" dirty="0">
                          <a:ln>
                            <a:noFill/>
                          </a:ln>
                          <a:solidFill>
                            <a:schemeClr val="tx1"/>
                          </a:solidFill>
                          <a:effectLst/>
                          <a:uLnTx/>
                          <a:uFillTx/>
                          <a:latin typeface="+mn-ea"/>
                          <a:ea typeface="+mn-ea"/>
                          <a:cs typeface="+mn-cs"/>
                        </a:rPr>
                        <a:t>AI</a:t>
                      </a:r>
                      <a:r>
                        <a:rPr kumimoji="1" lang="ja-JP" altLang="en-US" sz="1000" b="0" i="0" u="none" strike="noStrike" kern="1200" cap="none" spc="0" normalizeH="0" baseline="0" noProof="0" dirty="0">
                          <a:ln>
                            <a:noFill/>
                          </a:ln>
                          <a:solidFill>
                            <a:schemeClr val="tx1"/>
                          </a:solidFill>
                          <a:effectLst/>
                          <a:uLnTx/>
                          <a:uFillTx/>
                          <a:latin typeface="+mn-ea"/>
                          <a:ea typeface="+mn-ea"/>
                          <a:cs typeface="+mn-cs"/>
                        </a:rPr>
                        <a:t>）、ロボット、自動走行車などの利用によって、少子高齢化、地方の過疎化、貧富の格差などの課題も解決できるでしょう。こうした社会の変革（イノベーション）が進むことによって、希望の持てる社会、世代を超えて互いに尊重し合う社会、一人ひとりが快適で活躍できる社会が生まれることが期待されます。</a:t>
                      </a:r>
                      <a:br>
                        <a:rPr kumimoji="1" lang="en-US" altLang="ja-JP" sz="1000" b="0" i="0" u="none" strike="noStrike" kern="1200" cap="none" spc="0" normalizeH="0" baseline="0" noProof="0" dirty="0">
                          <a:ln>
                            <a:noFill/>
                          </a:ln>
                          <a:solidFill>
                            <a:schemeClr val="tx1"/>
                          </a:solidFill>
                          <a:effectLst/>
                          <a:uLnTx/>
                          <a:uFillTx/>
                          <a:latin typeface="+mn-ea"/>
                          <a:ea typeface="+mn-ea"/>
                          <a:cs typeface="+mn-cs"/>
                        </a:rPr>
                      </a:br>
                      <a:br>
                        <a:rPr kumimoji="1" lang="en-US" altLang="ja-JP" sz="1000" b="0" i="0" u="none" strike="noStrike" kern="1200" cap="none" spc="0" normalizeH="0" baseline="0" noProof="0" dirty="0">
                          <a:ln>
                            <a:noFill/>
                          </a:ln>
                          <a:solidFill>
                            <a:schemeClr val="tx1"/>
                          </a:solidFill>
                          <a:effectLst/>
                          <a:uLnTx/>
                          <a:uFillTx/>
                          <a:latin typeface="+mn-ea"/>
                          <a:ea typeface="+mn-ea"/>
                          <a:cs typeface="+mn-cs"/>
                        </a:rPr>
                      </a:br>
                      <a:r>
                        <a:rPr kumimoji="1" lang="ja-JP" altLang="en-US" sz="1000" b="0" i="0" u="none" strike="noStrike" kern="1200" cap="none" spc="0" normalizeH="0" baseline="0" noProof="0" dirty="0">
                          <a:ln>
                            <a:noFill/>
                          </a:ln>
                          <a:solidFill>
                            <a:schemeClr val="tx1"/>
                          </a:solidFill>
                          <a:effectLst/>
                          <a:uLnTx/>
                          <a:uFillTx/>
                          <a:latin typeface="+mn-ea"/>
                          <a:ea typeface="+mn-ea"/>
                          <a:cs typeface="+mn-cs"/>
                        </a:rPr>
                        <a:t>　これまでの情報社会（</a:t>
                      </a:r>
                      <a:r>
                        <a:rPr kumimoji="1" lang="en-US" altLang="ja-JP" sz="1000" b="0" i="0" u="none" strike="noStrike" kern="1200" cap="none" spc="0" normalizeH="0" baseline="0" noProof="0" dirty="0">
                          <a:ln>
                            <a:noFill/>
                          </a:ln>
                          <a:solidFill>
                            <a:schemeClr val="tx1"/>
                          </a:solidFill>
                          <a:effectLst/>
                          <a:uLnTx/>
                          <a:uFillTx/>
                          <a:latin typeface="+mn-ea"/>
                          <a:ea typeface="+mn-ea"/>
                          <a:cs typeface="+mn-cs"/>
                        </a:rPr>
                        <a:t>Society4.0</a:t>
                      </a:r>
                      <a:r>
                        <a:rPr kumimoji="1" lang="ja-JP" altLang="en-US" sz="1000" b="0" i="0" u="none" strike="noStrike" kern="1200" cap="none" spc="0" normalizeH="0" baseline="0" noProof="0" dirty="0">
                          <a:ln>
                            <a:noFill/>
                          </a:ln>
                          <a:solidFill>
                            <a:schemeClr val="tx1"/>
                          </a:solidFill>
                          <a:effectLst/>
                          <a:uLnTx/>
                          <a:uFillTx/>
                          <a:latin typeface="+mn-ea"/>
                          <a:ea typeface="+mn-ea"/>
                          <a:cs typeface="+mn-cs"/>
                        </a:rPr>
                        <a:t>）では、人がサイバー空間にあるクラウドサービスにアクセスすることで、情報やデータを入手し、分析を行ってきました。</a:t>
                      </a:r>
                      <a:r>
                        <a:rPr kumimoji="1" lang="en-US" altLang="ja-JP" sz="1000" b="0" i="0" u="none" strike="noStrike" kern="1200" cap="none" spc="0" normalizeH="0" baseline="0" noProof="0" dirty="0">
                          <a:ln>
                            <a:noFill/>
                          </a:ln>
                          <a:solidFill>
                            <a:schemeClr val="tx1"/>
                          </a:solidFill>
                          <a:effectLst/>
                          <a:uLnTx/>
                          <a:uFillTx/>
                          <a:latin typeface="+mn-ea"/>
                          <a:ea typeface="+mn-ea"/>
                          <a:cs typeface="+mn-cs"/>
                        </a:rPr>
                        <a:t>Society5.0</a:t>
                      </a:r>
                      <a:r>
                        <a:rPr kumimoji="1" lang="ja-JP" altLang="en-US" sz="1000" b="0" i="0" u="none" strike="noStrike" kern="1200" cap="none" spc="0" normalizeH="0" baseline="0" noProof="0" dirty="0">
                          <a:ln>
                            <a:noFill/>
                          </a:ln>
                          <a:solidFill>
                            <a:schemeClr val="tx1"/>
                          </a:solidFill>
                          <a:effectLst/>
                          <a:uLnTx/>
                          <a:uFillTx/>
                          <a:latin typeface="+mn-ea"/>
                          <a:ea typeface="+mn-ea"/>
                          <a:cs typeface="+mn-cs"/>
                        </a:rPr>
                        <a:t>では、フィジカル空間のセンサーから膨大な情報がサイバー空間に集積されます。サイバー空間では、この集積されたデータ（ビッグデータ）を人工知能（</a:t>
                      </a:r>
                      <a:r>
                        <a:rPr kumimoji="1" lang="en-US" altLang="ja-JP" sz="1000" b="0" i="0" u="none" strike="noStrike" kern="1200" cap="none" spc="0" normalizeH="0" baseline="0" noProof="0" dirty="0">
                          <a:ln>
                            <a:noFill/>
                          </a:ln>
                          <a:solidFill>
                            <a:schemeClr val="tx1"/>
                          </a:solidFill>
                          <a:effectLst/>
                          <a:uLnTx/>
                          <a:uFillTx/>
                          <a:latin typeface="+mn-ea"/>
                          <a:ea typeface="+mn-ea"/>
                          <a:cs typeface="+mn-cs"/>
                        </a:rPr>
                        <a:t>AI</a:t>
                      </a:r>
                      <a:r>
                        <a:rPr kumimoji="1" lang="ja-JP" altLang="en-US" sz="1000" b="0" i="0" u="none" strike="noStrike" kern="1200" cap="none" spc="0" normalizeH="0" baseline="0" noProof="0" dirty="0">
                          <a:ln>
                            <a:noFill/>
                          </a:ln>
                          <a:solidFill>
                            <a:schemeClr val="tx1"/>
                          </a:solidFill>
                          <a:effectLst/>
                          <a:uLnTx/>
                          <a:uFillTx/>
                          <a:latin typeface="+mn-ea"/>
                          <a:ea typeface="+mn-ea"/>
                          <a:cs typeface="+mn-cs"/>
                        </a:rPr>
                        <a:t>）が解析し、その結果をフィジカル空間の人間に様々な形で、フィードバックしていきます。今までの情報社会では、人間が情報を解析することで、価値が生まれましたが、</a:t>
                      </a:r>
                      <a:r>
                        <a:rPr kumimoji="1" lang="en-US" altLang="ja-JP" sz="1000" b="0" i="0" u="none" strike="noStrike" kern="1200" cap="none" spc="0" normalizeH="0" baseline="0" noProof="0" dirty="0">
                          <a:ln>
                            <a:noFill/>
                          </a:ln>
                          <a:solidFill>
                            <a:schemeClr val="tx1"/>
                          </a:solidFill>
                          <a:effectLst/>
                          <a:uLnTx/>
                          <a:uFillTx/>
                          <a:latin typeface="+mn-ea"/>
                          <a:ea typeface="+mn-ea"/>
                          <a:cs typeface="+mn-cs"/>
                        </a:rPr>
                        <a:t>Society5.0</a:t>
                      </a:r>
                      <a:r>
                        <a:rPr kumimoji="1" lang="ja-JP" altLang="en-US" sz="1000" b="0" i="0" u="none" strike="noStrike" kern="1200" cap="none" spc="0" normalizeH="0" baseline="0" noProof="0" dirty="0">
                          <a:ln>
                            <a:noFill/>
                          </a:ln>
                          <a:solidFill>
                            <a:schemeClr val="tx1"/>
                          </a:solidFill>
                          <a:effectLst/>
                          <a:uLnTx/>
                          <a:uFillTx/>
                          <a:latin typeface="+mn-ea"/>
                          <a:ea typeface="+mn-ea"/>
                          <a:cs typeface="+mn-cs"/>
                        </a:rPr>
                        <a:t>では、</a:t>
                      </a:r>
                      <a:r>
                        <a:rPr kumimoji="1" lang="en-US" altLang="ja-JP" sz="1000" b="0" i="0" u="none" strike="noStrike" kern="1200" cap="none" spc="0" normalizeH="0" baseline="0" noProof="0" dirty="0">
                          <a:ln>
                            <a:noFill/>
                          </a:ln>
                          <a:solidFill>
                            <a:schemeClr val="tx1"/>
                          </a:solidFill>
                          <a:effectLst/>
                          <a:uLnTx/>
                          <a:uFillTx/>
                          <a:latin typeface="+mn-ea"/>
                          <a:ea typeface="+mn-ea"/>
                          <a:cs typeface="+mn-cs"/>
                        </a:rPr>
                        <a:t>AI</a:t>
                      </a:r>
                      <a:r>
                        <a:rPr kumimoji="1" lang="ja-JP" altLang="en-US" sz="1000" b="0" i="0" u="none" strike="noStrike" kern="1200" cap="none" spc="0" normalizeH="0" baseline="0" noProof="0" dirty="0">
                          <a:ln>
                            <a:noFill/>
                          </a:ln>
                          <a:solidFill>
                            <a:schemeClr val="tx1"/>
                          </a:solidFill>
                          <a:effectLst/>
                          <a:uLnTx/>
                          <a:uFillTx/>
                          <a:latin typeface="+mn-ea"/>
                          <a:ea typeface="+mn-ea"/>
                          <a:cs typeface="+mn-cs"/>
                        </a:rPr>
                        <a:t>が解析した膨大なビッグデータの結果がロボットなどを通して、人間にフィードバックされることで、これまでに実現しなかった新たな価値が産業や社会にもたらされます。</a:t>
                      </a:r>
                      <a:r>
                        <a:rPr kumimoji="1" lang="en-US" altLang="ja-JP" sz="500" b="0" i="0" u="none" strike="noStrike" kern="1200" cap="none" spc="0" normalizeH="0" baseline="30000" noProof="0" dirty="0">
                          <a:ln>
                            <a:noFill/>
                          </a:ln>
                          <a:solidFill>
                            <a:schemeClr val="tx1"/>
                          </a:solidFill>
                          <a:effectLst/>
                          <a:uLnTx/>
                          <a:uFillTx/>
                          <a:latin typeface="+mn-ea"/>
                          <a:ea typeface="+mn-ea"/>
                          <a:cs typeface="+mn-cs"/>
                        </a:rPr>
                        <a:t>[13]</a:t>
                      </a: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22567849"/>
                  </a:ext>
                </a:extLst>
              </a:tr>
            </a:tbl>
          </a:graphicData>
        </a:graphic>
      </p:graphicFrame>
      <p:sp>
        <p:nvSpPr>
          <p:cNvPr id="48" name="正方形/長方形 47">
            <a:extLst>
              <a:ext uri="{FF2B5EF4-FFF2-40B4-BE49-F238E27FC236}">
                <a16:creationId xmlns:a16="http://schemas.microsoft.com/office/drawing/2014/main" id="{AC306B34-1949-8B67-C76E-4646578C0D61}"/>
              </a:ext>
            </a:extLst>
          </p:cNvPr>
          <p:cNvSpPr/>
          <p:nvPr/>
        </p:nvSpPr>
        <p:spPr>
          <a:xfrm>
            <a:off x="3620143" y="6225282"/>
            <a:ext cx="2619662" cy="2676726"/>
          </a:xfrm>
          <a:prstGeom prst="rect">
            <a:avLst/>
          </a:prstGeom>
          <a:gradFill flip="none" rotWithShape="1">
            <a:gsLst>
              <a:gs pos="0">
                <a:schemeClr val="bg1">
                  <a:lumMod val="95000"/>
                </a:schemeClr>
              </a:gs>
              <a:gs pos="50000">
                <a:schemeClr val="bg1"/>
              </a:gs>
              <a:gs pos="100000">
                <a:schemeClr val="accent5">
                  <a:lumMod val="20000"/>
                  <a:lumOff val="80000"/>
                </a:schemeClr>
              </a:gs>
            </a:gsLst>
            <a:lin ang="162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lang="en-US" altLang="ja-JP"/>
              <a:t>5-2-2. Society5.0</a:t>
            </a:r>
            <a:endParaRPr kumimoji="1" lang="ja-JP" altLang="en-US"/>
          </a:p>
        </p:txBody>
      </p:sp>
      <p:sp>
        <p:nvSpPr>
          <p:cNvPr id="8" name="テキスト プレースホルダー 2">
            <a:extLst>
              <a:ext uri="{FF2B5EF4-FFF2-40B4-BE49-F238E27FC236}">
                <a16:creationId xmlns:a16="http://schemas.microsoft.com/office/drawing/2014/main" id="{4B83C998-476A-5DEE-F80C-2BC5DEA7CC9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5</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デジタル社会の実現に向けた国の改革基本方針</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hlinkClick r:id="rId2" action="ppaction://hlinksldjump"/>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5-2.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政府機関が目指す社会の方向性とサイバーセキュリティ課題</a:t>
            </a:r>
          </a:p>
        </p:txBody>
      </p:sp>
      <p:sp>
        <p:nvSpPr>
          <p:cNvPr id="23" name="スライド番号プレースホルダー 1">
            <a:extLst>
              <a:ext uri="{FF2B5EF4-FFF2-40B4-BE49-F238E27FC236}">
                <a16:creationId xmlns:a16="http://schemas.microsoft.com/office/drawing/2014/main" id="{6A10EBE7-CC1D-B1D8-5971-15ECFC1CFFE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08</a:t>
            </a:r>
          </a:p>
        </p:txBody>
      </p:sp>
      <p:sp>
        <p:nvSpPr>
          <p:cNvPr id="2" name="正方形/長方形 1">
            <a:extLst>
              <a:ext uri="{FF2B5EF4-FFF2-40B4-BE49-F238E27FC236}">
                <a16:creationId xmlns:a16="http://schemas.microsoft.com/office/drawing/2014/main" id="{F66782FA-8C4B-A0FE-3679-881BE47281F7}"/>
              </a:ext>
            </a:extLst>
          </p:cNvPr>
          <p:cNvSpPr/>
          <p:nvPr/>
        </p:nvSpPr>
        <p:spPr>
          <a:xfrm>
            <a:off x="668754" y="7642007"/>
            <a:ext cx="2591352" cy="1260000"/>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6" name="正方形/長方形 5">
            <a:extLst>
              <a:ext uri="{FF2B5EF4-FFF2-40B4-BE49-F238E27FC236}">
                <a16:creationId xmlns:a16="http://schemas.microsoft.com/office/drawing/2014/main" id="{90683F83-E716-106D-6D1C-9F97B5C67E1E}"/>
              </a:ext>
            </a:extLst>
          </p:cNvPr>
          <p:cNvSpPr/>
          <p:nvPr/>
        </p:nvSpPr>
        <p:spPr>
          <a:xfrm>
            <a:off x="668754" y="6229528"/>
            <a:ext cx="2619662" cy="1260000"/>
          </a:xfrm>
          <a:prstGeom prst="rect">
            <a:avLst/>
          </a:prstGeom>
          <a:solidFill>
            <a:schemeClr val="accent5">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16" name="矢印: 下カーブ 115">
            <a:extLst>
              <a:ext uri="{FF2B5EF4-FFF2-40B4-BE49-F238E27FC236}">
                <a16:creationId xmlns:a16="http://schemas.microsoft.com/office/drawing/2014/main" id="{B86C1518-607B-8795-BB33-6AC2E135FD50}"/>
              </a:ext>
            </a:extLst>
          </p:cNvPr>
          <p:cNvSpPr/>
          <p:nvPr/>
        </p:nvSpPr>
        <p:spPr>
          <a:xfrm>
            <a:off x="1011601" y="6732769"/>
            <a:ext cx="383654" cy="1140880"/>
          </a:xfrm>
          <a:prstGeom prst="curvedDownArrow">
            <a:avLst>
              <a:gd name="adj1" fmla="val 17998"/>
              <a:gd name="adj2" fmla="val 35634"/>
              <a:gd name="adj3" fmla="val 22163"/>
            </a:avLst>
          </a:prstGeom>
          <a:solidFill>
            <a:schemeClr val="accent6">
              <a:lumMod val="40000"/>
              <a:lumOff val="60000"/>
            </a:schemeClr>
          </a:solidFill>
          <a:ln w="12700">
            <a:noFill/>
            <a:prstDash val="solid"/>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114" name="グループ化 113">
            <a:extLst>
              <a:ext uri="{FF2B5EF4-FFF2-40B4-BE49-F238E27FC236}">
                <a16:creationId xmlns:a16="http://schemas.microsoft.com/office/drawing/2014/main" id="{29263388-F096-BD99-13E2-FAF7A25F4063}"/>
              </a:ext>
            </a:extLst>
          </p:cNvPr>
          <p:cNvGrpSpPr/>
          <p:nvPr/>
        </p:nvGrpSpPr>
        <p:grpSpPr>
          <a:xfrm>
            <a:off x="5195863" y="6284670"/>
            <a:ext cx="720000" cy="720000"/>
            <a:chOff x="5106002" y="6121479"/>
            <a:chExt cx="720000" cy="720000"/>
          </a:xfrm>
        </p:grpSpPr>
        <p:sp>
          <p:nvSpPr>
            <p:cNvPr id="7" name="楕円 6">
              <a:extLst>
                <a:ext uri="{FF2B5EF4-FFF2-40B4-BE49-F238E27FC236}">
                  <a16:creationId xmlns:a16="http://schemas.microsoft.com/office/drawing/2014/main" id="{685F9423-EA0D-E8FB-3B5F-C072DC1932F5}"/>
                </a:ext>
              </a:extLst>
            </p:cNvPr>
            <p:cNvSpPr/>
            <p:nvPr/>
          </p:nvSpPr>
          <p:spPr>
            <a:xfrm>
              <a:off x="5106002" y="6121479"/>
              <a:ext cx="720000" cy="720000"/>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9" name="図 8">
              <a:extLst>
                <a:ext uri="{FF2B5EF4-FFF2-40B4-BE49-F238E27FC236}">
                  <a16:creationId xmlns:a16="http://schemas.microsoft.com/office/drawing/2014/main" id="{B2AFFE51-2B65-CA6C-0E14-68786A34947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42357" y="6211178"/>
              <a:ext cx="464073" cy="519905"/>
            </a:xfrm>
            <a:prstGeom prst="rect">
              <a:avLst/>
            </a:prstGeom>
          </p:spPr>
        </p:pic>
      </p:grpSp>
      <p:grpSp>
        <p:nvGrpSpPr>
          <p:cNvPr id="111" name="グループ化 110">
            <a:extLst>
              <a:ext uri="{FF2B5EF4-FFF2-40B4-BE49-F238E27FC236}">
                <a16:creationId xmlns:a16="http://schemas.microsoft.com/office/drawing/2014/main" id="{935F3F61-14B1-C007-0401-074C2EC39690}"/>
              </a:ext>
            </a:extLst>
          </p:cNvPr>
          <p:cNvGrpSpPr/>
          <p:nvPr/>
        </p:nvGrpSpPr>
        <p:grpSpPr>
          <a:xfrm>
            <a:off x="3899388" y="6284670"/>
            <a:ext cx="720000" cy="720000"/>
            <a:chOff x="3825672" y="6132361"/>
            <a:chExt cx="720000" cy="720000"/>
          </a:xfrm>
        </p:grpSpPr>
        <p:pic>
          <p:nvPicPr>
            <p:cNvPr id="10" name="図 9">
              <a:extLst>
                <a:ext uri="{FF2B5EF4-FFF2-40B4-BE49-F238E27FC236}">
                  <a16:creationId xmlns:a16="http://schemas.microsoft.com/office/drawing/2014/main" id="{907C7D49-B835-01A0-BFA5-EC08B7FD4DA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025002" y="6251233"/>
              <a:ext cx="386922" cy="433472"/>
            </a:xfrm>
            <a:prstGeom prst="rect">
              <a:avLst/>
            </a:prstGeom>
          </p:spPr>
        </p:pic>
        <p:sp>
          <p:nvSpPr>
            <p:cNvPr id="12" name="楕円 11">
              <a:extLst>
                <a:ext uri="{FF2B5EF4-FFF2-40B4-BE49-F238E27FC236}">
                  <a16:creationId xmlns:a16="http://schemas.microsoft.com/office/drawing/2014/main" id="{2C2150B2-5281-DF6D-8C7A-FBA5CF1ABF69}"/>
                </a:ext>
              </a:extLst>
            </p:cNvPr>
            <p:cNvSpPr/>
            <p:nvPr/>
          </p:nvSpPr>
          <p:spPr>
            <a:xfrm>
              <a:off x="3825672" y="6132361"/>
              <a:ext cx="720000" cy="720000"/>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grpSp>
      <p:graphicFrame>
        <p:nvGraphicFramePr>
          <p:cNvPr id="18" name="表 25">
            <a:extLst>
              <a:ext uri="{FF2B5EF4-FFF2-40B4-BE49-F238E27FC236}">
                <a16:creationId xmlns:a16="http://schemas.microsoft.com/office/drawing/2014/main" id="{D81CAEB9-AEB3-4150-6351-81E58F4F00D3}"/>
              </a:ext>
            </a:extLst>
          </p:cNvPr>
          <p:cNvGraphicFramePr>
            <a:graphicFrameLocks noGrp="1"/>
          </p:cNvGraphicFramePr>
          <p:nvPr/>
        </p:nvGraphicFramePr>
        <p:xfrm>
          <a:off x="1437795" y="5978327"/>
          <a:ext cx="1008821" cy="356033"/>
        </p:xfrm>
        <a:graphic>
          <a:graphicData uri="http://schemas.openxmlformats.org/drawingml/2006/table">
            <a:tbl>
              <a:tblPr firstRow="1" bandRow="1">
                <a:tableStyleId>{2D5ABB26-0587-4C30-8999-92F81FD0307C}</a:tableStyleId>
              </a:tblPr>
              <a:tblGrid>
                <a:gridCol w="1008821">
                  <a:extLst>
                    <a:ext uri="{9D8B030D-6E8A-4147-A177-3AD203B41FA5}">
                      <a16:colId xmlns:a16="http://schemas.microsoft.com/office/drawing/2014/main" val="704336096"/>
                    </a:ext>
                  </a:extLst>
                </a:gridCol>
              </a:tblGrid>
              <a:tr h="356033">
                <a:tc>
                  <a:txBody>
                    <a:bodyPr/>
                    <a:lstStyle/>
                    <a:p>
                      <a:pPr algn="ctr"/>
                      <a:r>
                        <a:rPr kumimoji="1" lang="ja-JP" altLang="en-US" sz="1050" b="1">
                          <a:solidFill>
                            <a:sysClr val="windowText" lastClr="000000"/>
                          </a:solidFill>
                        </a:rPr>
                        <a:t>サイバー空間</a:t>
                      </a:r>
                      <a:endParaRPr kumimoji="1" lang="ja-JP" altLang="en-US" sz="1050" b="1">
                        <a:solidFill>
                          <a:sysClr val="windowText" lastClr="000000"/>
                        </a:solidFill>
                        <a:latin typeface="+mn-ea"/>
                        <a:ea typeface="+mn-ea"/>
                      </a:endParaRPr>
                    </a:p>
                  </a:txBody>
                  <a:tcPr anchor="ctr"/>
                </a:tc>
                <a:extLst>
                  <a:ext uri="{0D108BD9-81ED-4DB2-BD59-A6C34878D82A}">
                    <a16:rowId xmlns:a16="http://schemas.microsoft.com/office/drawing/2014/main" val="364592684"/>
                  </a:ext>
                </a:extLst>
              </a:tr>
            </a:tbl>
          </a:graphicData>
        </a:graphic>
      </p:graphicFrame>
      <p:graphicFrame>
        <p:nvGraphicFramePr>
          <p:cNvPr id="19" name="表 25">
            <a:extLst>
              <a:ext uri="{FF2B5EF4-FFF2-40B4-BE49-F238E27FC236}">
                <a16:creationId xmlns:a16="http://schemas.microsoft.com/office/drawing/2014/main" id="{CBED7834-0FC3-0303-145C-258269277150}"/>
              </a:ext>
            </a:extLst>
          </p:cNvPr>
          <p:cNvGraphicFramePr>
            <a:graphicFrameLocks noGrp="1"/>
          </p:cNvGraphicFramePr>
          <p:nvPr/>
        </p:nvGraphicFramePr>
        <p:xfrm>
          <a:off x="1336112" y="8827410"/>
          <a:ext cx="1227429" cy="356033"/>
        </p:xfrm>
        <a:graphic>
          <a:graphicData uri="http://schemas.openxmlformats.org/drawingml/2006/table">
            <a:tbl>
              <a:tblPr firstRow="1" bandRow="1">
                <a:tableStyleId>{2D5ABB26-0587-4C30-8999-92F81FD0307C}</a:tableStyleId>
              </a:tblPr>
              <a:tblGrid>
                <a:gridCol w="1227429">
                  <a:extLst>
                    <a:ext uri="{9D8B030D-6E8A-4147-A177-3AD203B41FA5}">
                      <a16:colId xmlns:a16="http://schemas.microsoft.com/office/drawing/2014/main" val="704336096"/>
                    </a:ext>
                  </a:extLst>
                </a:gridCol>
              </a:tblGrid>
              <a:tr h="356033">
                <a:tc>
                  <a:txBody>
                    <a:bodyPr/>
                    <a:lstStyle/>
                    <a:p>
                      <a:pPr algn="ctr"/>
                      <a:r>
                        <a:rPr kumimoji="1" lang="ja-JP" altLang="en-US" sz="1050" b="1">
                          <a:solidFill>
                            <a:sysClr val="windowText" lastClr="000000"/>
                          </a:solidFill>
                          <a:latin typeface="+mn-ea"/>
                          <a:ea typeface="+mn-ea"/>
                        </a:rPr>
                        <a:t>フィジカル空間</a:t>
                      </a:r>
                    </a:p>
                  </a:txBody>
                  <a:tcPr anchor="ctr"/>
                </a:tc>
                <a:extLst>
                  <a:ext uri="{0D108BD9-81ED-4DB2-BD59-A6C34878D82A}">
                    <a16:rowId xmlns:a16="http://schemas.microsoft.com/office/drawing/2014/main" val="364592684"/>
                  </a:ext>
                </a:extLst>
              </a:tr>
            </a:tbl>
          </a:graphicData>
        </a:graphic>
      </p:graphicFrame>
      <p:sp>
        <p:nvSpPr>
          <p:cNvPr id="118" name="矢印: 下カーブ 117">
            <a:extLst>
              <a:ext uri="{FF2B5EF4-FFF2-40B4-BE49-F238E27FC236}">
                <a16:creationId xmlns:a16="http://schemas.microsoft.com/office/drawing/2014/main" id="{3AC08CE1-2447-868F-5EB3-980CB37961BF}"/>
              </a:ext>
            </a:extLst>
          </p:cNvPr>
          <p:cNvSpPr/>
          <p:nvPr/>
        </p:nvSpPr>
        <p:spPr>
          <a:xfrm>
            <a:off x="2523008" y="6796551"/>
            <a:ext cx="383654" cy="1039940"/>
          </a:xfrm>
          <a:prstGeom prst="curvedDownArrow">
            <a:avLst>
              <a:gd name="adj1" fmla="val 17998"/>
              <a:gd name="adj2" fmla="val 35634"/>
              <a:gd name="adj3" fmla="val 22163"/>
            </a:avLst>
          </a:prstGeom>
          <a:solidFill>
            <a:schemeClr val="accent6">
              <a:lumMod val="40000"/>
              <a:lumOff val="60000"/>
            </a:schemeClr>
          </a:solidFill>
          <a:ln w="12700">
            <a:noFill/>
            <a:prstDash val="solid"/>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7" name="矢印: 下カーブ 116">
            <a:extLst>
              <a:ext uri="{FF2B5EF4-FFF2-40B4-BE49-F238E27FC236}">
                <a16:creationId xmlns:a16="http://schemas.microsoft.com/office/drawing/2014/main" id="{54F104FE-D3D0-1393-8254-59BAA48888A4}"/>
              </a:ext>
            </a:extLst>
          </p:cNvPr>
          <p:cNvSpPr/>
          <p:nvPr/>
        </p:nvSpPr>
        <p:spPr>
          <a:xfrm>
            <a:off x="1768570" y="6890886"/>
            <a:ext cx="383654" cy="881788"/>
          </a:xfrm>
          <a:prstGeom prst="curvedDownArrow">
            <a:avLst>
              <a:gd name="adj1" fmla="val 17998"/>
              <a:gd name="adj2" fmla="val 35634"/>
              <a:gd name="adj3" fmla="val 22163"/>
            </a:avLst>
          </a:prstGeom>
          <a:solidFill>
            <a:schemeClr val="accent6">
              <a:lumMod val="40000"/>
              <a:lumOff val="60000"/>
            </a:schemeClr>
          </a:solidFill>
          <a:ln w="12700">
            <a:noFill/>
            <a:prstDash val="solid"/>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2" name="表 25">
            <a:extLst>
              <a:ext uri="{FF2B5EF4-FFF2-40B4-BE49-F238E27FC236}">
                <a16:creationId xmlns:a16="http://schemas.microsoft.com/office/drawing/2014/main" id="{DC86E6DE-7BE4-2E53-1EE5-D3FE2594B6DA}"/>
              </a:ext>
            </a:extLst>
          </p:cNvPr>
          <p:cNvGraphicFramePr>
            <a:graphicFrameLocks noGrp="1"/>
          </p:cNvGraphicFramePr>
          <p:nvPr/>
        </p:nvGraphicFramePr>
        <p:xfrm>
          <a:off x="5234959" y="6941356"/>
          <a:ext cx="663786" cy="356033"/>
        </p:xfrm>
        <a:graphic>
          <a:graphicData uri="http://schemas.openxmlformats.org/drawingml/2006/table">
            <a:tbl>
              <a:tblPr firstRow="1" bandRow="1">
                <a:tableStyleId>{2D5ABB26-0587-4C30-8999-92F81FD0307C}</a:tableStyleId>
              </a:tblPr>
              <a:tblGrid>
                <a:gridCol w="663786">
                  <a:extLst>
                    <a:ext uri="{9D8B030D-6E8A-4147-A177-3AD203B41FA5}">
                      <a16:colId xmlns:a16="http://schemas.microsoft.com/office/drawing/2014/main" val="704336096"/>
                    </a:ext>
                  </a:extLst>
                </a:gridCol>
              </a:tblGrid>
              <a:tr h="356033">
                <a:tc>
                  <a:txBody>
                    <a:bodyPr/>
                    <a:lstStyle/>
                    <a:p>
                      <a:pPr algn="ctr"/>
                      <a:r>
                        <a:rPr kumimoji="1" lang="en-US" altLang="ja-JP" sz="800" b="1">
                          <a:solidFill>
                            <a:sysClr val="windowText" lastClr="000000"/>
                          </a:solidFill>
                          <a:latin typeface="+mn-ea"/>
                          <a:ea typeface="+mn-ea"/>
                        </a:rPr>
                        <a:t>AI</a:t>
                      </a:r>
                    </a:p>
                  </a:txBody>
                  <a:tcPr anchor="ctr"/>
                </a:tc>
                <a:extLst>
                  <a:ext uri="{0D108BD9-81ED-4DB2-BD59-A6C34878D82A}">
                    <a16:rowId xmlns:a16="http://schemas.microsoft.com/office/drawing/2014/main" val="364592684"/>
                  </a:ext>
                </a:extLst>
              </a:tr>
            </a:tbl>
          </a:graphicData>
        </a:graphic>
      </p:graphicFrame>
      <p:graphicFrame>
        <p:nvGraphicFramePr>
          <p:cNvPr id="24" name="表 25">
            <a:extLst>
              <a:ext uri="{FF2B5EF4-FFF2-40B4-BE49-F238E27FC236}">
                <a16:creationId xmlns:a16="http://schemas.microsoft.com/office/drawing/2014/main" id="{7A72F554-7A9A-009F-43EA-6E52E8E4F037}"/>
              </a:ext>
            </a:extLst>
          </p:cNvPr>
          <p:cNvGraphicFramePr>
            <a:graphicFrameLocks noGrp="1"/>
          </p:cNvGraphicFramePr>
          <p:nvPr/>
        </p:nvGraphicFramePr>
        <p:xfrm>
          <a:off x="732423" y="8486526"/>
          <a:ext cx="973425" cy="335280"/>
        </p:xfrm>
        <a:graphic>
          <a:graphicData uri="http://schemas.openxmlformats.org/drawingml/2006/table">
            <a:tbl>
              <a:tblPr firstRow="1" bandRow="1">
                <a:tableStyleId>{2D5ABB26-0587-4C30-8999-92F81FD0307C}</a:tableStyleId>
              </a:tblPr>
              <a:tblGrid>
                <a:gridCol w="973425">
                  <a:extLst>
                    <a:ext uri="{9D8B030D-6E8A-4147-A177-3AD203B41FA5}">
                      <a16:colId xmlns:a16="http://schemas.microsoft.com/office/drawing/2014/main" val="704336096"/>
                    </a:ext>
                  </a:extLst>
                </a:gridCol>
              </a:tblGrid>
              <a:tr h="238606">
                <a:tc>
                  <a:txBody>
                    <a:bodyPr/>
                    <a:lstStyle/>
                    <a:p>
                      <a:pPr algn="ctr"/>
                      <a:r>
                        <a:rPr kumimoji="1" lang="ja-JP" altLang="en-US" sz="800" b="1">
                          <a:solidFill>
                            <a:sysClr val="windowText" lastClr="000000"/>
                          </a:solidFill>
                          <a:latin typeface="+mn-ea"/>
                          <a:ea typeface="+mn-ea"/>
                        </a:rPr>
                        <a:t>人がナビで</a:t>
                      </a:r>
                      <a:br>
                        <a:rPr kumimoji="1" lang="en-US" altLang="ja-JP" sz="800" b="1">
                          <a:solidFill>
                            <a:sysClr val="windowText" lastClr="000000"/>
                          </a:solidFill>
                          <a:latin typeface="+mn-ea"/>
                          <a:ea typeface="+mn-ea"/>
                        </a:rPr>
                      </a:br>
                      <a:r>
                        <a:rPr kumimoji="1" lang="ja-JP" altLang="en-US" sz="800" b="1">
                          <a:solidFill>
                            <a:sysClr val="windowText" lastClr="000000"/>
                          </a:solidFill>
                          <a:latin typeface="+mn-ea"/>
                          <a:ea typeface="+mn-ea"/>
                        </a:rPr>
                        <a:t>検索して運転</a:t>
                      </a:r>
                    </a:p>
                  </a:txBody>
                  <a:tcPr anchor="ctr"/>
                </a:tc>
                <a:extLst>
                  <a:ext uri="{0D108BD9-81ED-4DB2-BD59-A6C34878D82A}">
                    <a16:rowId xmlns:a16="http://schemas.microsoft.com/office/drawing/2014/main" val="364592684"/>
                  </a:ext>
                </a:extLst>
              </a:tr>
            </a:tbl>
          </a:graphicData>
        </a:graphic>
      </p:graphicFrame>
      <p:graphicFrame>
        <p:nvGraphicFramePr>
          <p:cNvPr id="25" name="表 25">
            <a:extLst>
              <a:ext uri="{FF2B5EF4-FFF2-40B4-BE49-F238E27FC236}">
                <a16:creationId xmlns:a16="http://schemas.microsoft.com/office/drawing/2014/main" id="{4DF5CF29-E252-48EF-B872-DBEF40EC627D}"/>
              </a:ext>
            </a:extLst>
          </p:cNvPr>
          <p:cNvGraphicFramePr>
            <a:graphicFrameLocks noGrp="1"/>
          </p:cNvGraphicFramePr>
          <p:nvPr/>
        </p:nvGraphicFramePr>
        <p:xfrm>
          <a:off x="1040817" y="7056443"/>
          <a:ext cx="1947255" cy="356033"/>
        </p:xfrm>
        <a:graphic>
          <a:graphicData uri="http://schemas.openxmlformats.org/drawingml/2006/table">
            <a:tbl>
              <a:tblPr firstRow="1" bandRow="1">
                <a:tableStyleId>{2D5ABB26-0587-4C30-8999-92F81FD0307C}</a:tableStyleId>
              </a:tblPr>
              <a:tblGrid>
                <a:gridCol w="1947255">
                  <a:extLst>
                    <a:ext uri="{9D8B030D-6E8A-4147-A177-3AD203B41FA5}">
                      <a16:colId xmlns:a16="http://schemas.microsoft.com/office/drawing/2014/main" val="704336096"/>
                    </a:ext>
                  </a:extLst>
                </a:gridCol>
              </a:tblGrid>
              <a:tr h="356033">
                <a:tc>
                  <a:txBody>
                    <a:bodyPr/>
                    <a:lstStyle/>
                    <a:p>
                      <a:pPr algn="ctr"/>
                      <a:r>
                        <a:rPr kumimoji="1" lang="ja-JP" altLang="en-US" sz="800" b="1">
                          <a:solidFill>
                            <a:sysClr val="windowText" lastClr="000000"/>
                          </a:solidFill>
                          <a:latin typeface="+mn-ea"/>
                          <a:ea typeface="+mn-ea"/>
                        </a:rPr>
                        <a:t>人がアクセスして情報を入手・分析</a:t>
                      </a:r>
                    </a:p>
                  </a:txBody>
                  <a:tcPr anchor="ctr"/>
                </a:tc>
                <a:extLst>
                  <a:ext uri="{0D108BD9-81ED-4DB2-BD59-A6C34878D82A}">
                    <a16:rowId xmlns:a16="http://schemas.microsoft.com/office/drawing/2014/main" val="364592684"/>
                  </a:ext>
                </a:extLst>
              </a:tr>
            </a:tbl>
          </a:graphicData>
        </a:graphic>
      </p:graphicFrame>
      <p:sp>
        <p:nvSpPr>
          <p:cNvPr id="27" name="テキスト ボックス 26">
            <a:extLst>
              <a:ext uri="{FF2B5EF4-FFF2-40B4-BE49-F238E27FC236}">
                <a16:creationId xmlns:a16="http://schemas.microsoft.com/office/drawing/2014/main" id="{FEF51BE6-E907-2D4A-8988-1DE7426FC064}"/>
              </a:ext>
            </a:extLst>
          </p:cNvPr>
          <p:cNvSpPr txBox="1"/>
          <p:nvPr/>
        </p:nvSpPr>
        <p:spPr>
          <a:xfrm>
            <a:off x="1630274" y="9047137"/>
            <a:ext cx="393398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26. Society4.0</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と</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Society5.0</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の比較</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（出典）内閣府</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.”Society5.0”.https://www8.cao.go.jp/cstp/society5_0,</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2023-08-03</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9" name="テキスト ボックス 28">
            <a:extLst>
              <a:ext uri="{FF2B5EF4-FFF2-40B4-BE49-F238E27FC236}">
                <a16:creationId xmlns:a16="http://schemas.microsoft.com/office/drawing/2014/main" id="{BDFC6AF7-1A31-F20A-87BC-24D433740226}"/>
              </a:ext>
            </a:extLst>
          </p:cNvPr>
          <p:cNvSpPr txBox="1"/>
          <p:nvPr/>
        </p:nvSpPr>
        <p:spPr>
          <a:xfrm>
            <a:off x="583281" y="9265839"/>
            <a:ext cx="5691438" cy="18466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[13]:</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内閣府</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.”Society5.0”.</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rPr>
              <a:t>https://www8.cao.go.jp/cstp/society5_0</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2023-08-03</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endPar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graphicFrame>
        <p:nvGraphicFramePr>
          <p:cNvPr id="47" name="表 25">
            <a:extLst>
              <a:ext uri="{FF2B5EF4-FFF2-40B4-BE49-F238E27FC236}">
                <a16:creationId xmlns:a16="http://schemas.microsoft.com/office/drawing/2014/main" id="{3C4F144F-7EBB-89EA-B561-890390528338}"/>
              </a:ext>
            </a:extLst>
          </p:cNvPr>
          <p:cNvGraphicFramePr>
            <a:graphicFrameLocks noGrp="1"/>
          </p:cNvGraphicFramePr>
          <p:nvPr/>
        </p:nvGraphicFramePr>
        <p:xfrm>
          <a:off x="1287632" y="6255976"/>
          <a:ext cx="1332561" cy="356033"/>
        </p:xfrm>
        <a:graphic>
          <a:graphicData uri="http://schemas.openxmlformats.org/drawingml/2006/table">
            <a:tbl>
              <a:tblPr firstRow="1" bandRow="1">
                <a:tableStyleId>{2D5ABB26-0587-4C30-8999-92F81FD0307C}</a:tableStyleId>
              </a:tblPr>
              <a:tblGrid>
                <a:gridCol w="1332561">
                  <a:extLst>
                    <a:ext uri="{9D8B030D-6E8A-4147-A177-3AD203B41FA5}">
                      <a16:colId xmlns:a16="http://schemas.microsoft.com/office/drawing/2014/main" val="704336096"/>
                    </a:ext>
                  </a:extLst>
                </a:gridCol>
              </a:tblGrid>
              <a:tr h="356033">
                <a:tc>
                  <a:txBody>
                    <a:bodyPr/>
                    <a:lstStyle/>
                    <a:p>
                      <a:pPr algn="ctr"/>
                      <a:r>
                        <a:rPr kumimoji="1" lang="ja-JP" altLang="en-US" sz="800" b="1">
                          <a:solidFill>
                            <a:sysClr val="windowText" lastClr="000000"/>
                          </a:solidFill>
                          <a:latin typeface="+mn-ea"/>
                          <a:ea typeface="+mn-ea"/>
                        </a:rPr>
                        <a:t>クラウド</a:t>
                      </a:r>
                    </a:p>
                  </a:txBody>
                  <a:tcPr anchor="ctr"/>
                </a:tc>
                <a:extLst>
                  <a:ext uri="{0D108BD9-81ED-4DB2-BD59-A6C34878D82A}">
                    <a16:rowId xmlns:a16="http://schemas.microsoft.com/office/drawing/2014/main" val="364592684"/>
                  </a:ext>
                </a:extLst>
              </a:tr>
            </a:tbl>
          </a:graphicData>
        </a:graphic>
      </p:graphicFrame>
      <p:pic>
        <p:nvPicPr>
          <p:cNvPr id="41" name="図 40">
            <a:extLst>
              <a:ext uri="{FF2B5EF4-FFF2-40B4-BE49-F238E27FC236}">
                <a16:creationId xmlns:a16="http://schemas.microsoft.com/office/drawing/2014/main" id="{14FE4EA9-802B-07B8-9005-C125A20D21E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723331" y="6446035"/>
            <a:ext cx="461162" cy="461162"/>
          </a:xfrm>
          <a:prstGeom prst="rect">
            <a:avLst/>
          </a:prstGeom>
        </p:spPr>
      </p:pic>
      <p:pic>
        <p:nvPicPr>
          <p:cNvPr id="45" name="図 44">
            <a:extLst>
              <a:ext uri="{FF2B5EF4-FFF2-40B4-BE49-F238E27FC236}">
                <a16:creationId xmlns:a16="http://schemas.microsoft.com/office/drawing/2014/main" id="{0A5A3852-A959-E78D-C6C2-17A7CA151E9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72396" y="6265793"/>
            <a:ext cx="461162" cy="461162"/>
          </a:xfrm>
          <a:prstGeom prst="rect">
            <a:avLst/>
          </a:prstGeom>
        </p:spPr>
      </p:pic>
      <p:pic>
        <p:nvPicPr>
          <p:cNvPr id="46" name="図 45">
            <a:extLst>
              <a:ext uri="{FF2B5EF4-FFF2-40B4-BE49-F238E27FC236}">
                <a16:creationId xmlns:a16="http://schemas.microsoft.com/office/drawing/2014/main" id="{CFBED9E4-D8B1-3CBD-F021-A83DA5A9126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57577" y="6357384"/>
            <a:ext cx="461162" cy="461162"/>
          </a:xfrm>
          <a:prstGeom prst="rect">
            <a:avLst/>
          </a:prstGeom>
        </p:spPr>
      </p:pic>
      <p:grpSp>
        <p:nvGrpSpPr>
          <p:cNvPr id="55" name="グループ化 54">
            <a:extLst>
              <a:ext uri="{FF2B5EF4-FFF2-40B4-BE49-F238E27FC236}">
                <a16:creationId xmlns:a16="http://schemas.microsoft.com/office/drawing/2014/main" id="{78758405-C7BE-1D5C-6C0D-AE81C7801F84}"/>
              </a:ext>
            </a:extLst>
          </p:cNvPr>
          <p:cNvGrpSpPr/>
          <p:nvPr/>
        </p:nvGrpSpPr>
        <p:grpSpPr>
          <a:xfrm>
            <a:off x="936546" y="7865356"/>
            <a:ext cx="540000" cy="540000"/>
            <a:chOff x="788211" y="7826688"/>
            <a:chExt cx="540000" cy="540000"/>
          </a:xfrm>
        </p:grpSpPr>
        <p:sp>
          <p:nvSpPr>
            <p:cNvPr id="14" name="楕円 13">
              <a:extLst>
                <a:ext uri="{FF2B5EF4-FFF2-40B4-BE49-F238E27FC236}">
                  <a16:creationId xmlns:a16="http://schemas.microsoft.com/office/drawing/2014/main" id="{6773B2EC-849A-9688-F49C-B9C7C1048F10}"/>
                </a:ext>
              </a:extLst>
            </p:cNvPr>
            <p:cNvSpPr/>
            <p:nvPr/>
          </p:nvSpPr>
          <p:spPr>
            <a:xfrm>
              <a:off x="788211" y="7826688"/>
              <a:ext cx="540000" cy="540000"/>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50" name="図 49">
              <a:extLst>
                <a:ext uri="{FF2B5EF4-FFF2-40B4-BE49-F238E27FC236}">
                  <a16:creationId xmlns:a16="http://schemas.microsoft.com/office/drawing/2014/main" id="{77238C40-71A7-C797-DCBA-FE5F7ADC49C2}"/>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15" y="7956905"/>
              <a:ext cx="299345" cy="299345"/>
            </a:xfrm>
            <a:prstGeom prst="rect">
              <a:avLst/>
            </a:prstGeom>
          </p:spPr>
        </p:pic>
      </p:grpSp>
      <p:grpSp>
        <p:nvGrpSpPr>
          <p:cNvPr id="54" name="グループ化 53">
            <a:extLst>
              <a:ext uri="{FF2B5EF4-FFF2-40B4-BE49-F238E27FC236}">
                <a16:creationId xmlns:a16="http://schemas.microsoft.com/office/drawing/2014/main" id="{E558E7B7-7932-4D55-1142-0C6299733223}"/>
              </a:ext>
            </a:extLst>
          </p:cNvPr>
          <p:cNvGrpSpPr/>
          <p:nvPr/>
        </p:nvGrpSpPr>
        <p:grpSpPr>
          <a:xfrm>
            <a:off x="1697489" y="7865356"/>
            <a:ext cx="540000" cy="540000"/>
            <a:chOff x="1547677" y="7853243"/>
            <a:chExt cx="540000" cy="540000"/>
          </a:xfrm>
        </p:grpSpPr>
        <p:pic>
          <p:nvPicPr>
            <p:cNvPr id="52" name="図 51">
              <a:extLst>
                <a:ext uri="{FF2B5EF4-FFF2-40B4-BE49-F238E27FC236}">
                  <a16:creationId xmlns:a16="http://schemas.microsoft.com/office/drawing/2014/main" id="{451577E7-E3FE-F36E-E6B9-747C24001814}"/>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626515" y="7962128"/>
              <a:ext cx="352597" cy="352597"/>
            </a:xfrm>
            <a:prstGeom prst="rect">
              <a:avLst/>
            </a:prstGeom>
          </p:spPr>
        </p:pic>
        <p:sp>
          <p:nvSpPr>
            <p:cNvPr id="53" name="楕円 52">
              <a:extLst>
                <a:ext uri="{FF2B5EF4-FFF2-40B4-BE49-F238E27FC236}">
                  <a16:creationId xmlns:a16="http://schemas.microsoft.com/office/drawing/2014/main" id="{2C9EE671-D78F-878D-1C06-F4291AD17D5F}"/>
                </a:ext>
              </a:extLst>
            </p:cNvPr>
            <p:cNvSpPr/>
            <p:nvPr/>
          </p:nvSpPr>
          <p:spPr>
            <a:xfrm>
              <a:off x="1547677" y="7853243"/>
              <a:ext cx="540000" cy="540000"/>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grpSp>
      <p:graphicFrame>
        <p:nvGraphicFramePr>
          <p:cNvPr id="56" name="表 25">
            <a:extLst>
              <a:ext uri="{FF2B5EF4-FFF2-40B4-BE49-F238E27FC236}">
                <a16:creationId xmlns:a16="http://schemas.microsoft.com/office/drawing/2014/main" id="{D5BFA9AD-7612-CAE9-9E59-07697FFE1CB0}"/>
              </a:ext>
            </a:extLst>
          </p:cNvPr>
          <p:cNvGraphicFramePr>
            <a:graphicFrameLocks noGrp="1"/>
          </p:cNvGraphicFramePr>
          <p:nvPr/>
        </p:nvGraphicFramePr>
        <p:xfrm>
          <a:off x="1489623" y="8486526"/>
          <a:ext cx="973425" cy="335280"/>
        </p:xfrm>
        <a:graphic>
          <a:graphicData uri="http://schemas.openxmlformats.org/drawingml/2006/table">
            <a:tbl>
              <a:tblPr firstRow="1" bandRow="1">
                <a:tableStyleId>{2D5ABB26-0587-4C30-8999-92F81FD0307C}</a:tableStyleId>
              </a:tblPr>
              <a:tblGrid>
                <a:gridCol w="973425">
                  <a:extLst>
                    <a:ext uri="{9D8B030D-6E8A-4147-A177-3AD203B41FA5}">
                      <a16:colId xmlns:a16="http://schemas.microsoft.com/office/drawing/2014/main" val="704336096"/>
                    </a:ext>
                  </a:extLst>
                </a:gridCol>
              </a:tblGrid>
              <a:tr h="238606">
                <a:tc>
                  <a:txBody>
                    <a:bodyPr/>
                    <a:lstStyle/>
                    <a:p>
                      <a:pPr algn="ctr"/>
                      <a:r>
                        <a:rPr kumimoji="1" lang="ja-JP" altLang="en-US" sz="800" b="1">
                          <a:solidFill>
                            <a:sysClr val="windowText" lastClr="000000"/>
                          </a:solidFill>
                          <a:latin typeface="+mn-ea"/>
                          <a:ea typeface="+mn-ea"/>
                        </a:rPr>
                        <a:t>人が情報を</a:t>
                      </a:r>
                      <a:br>
                        <a:rPr kumimoji="1" lang="en-US" altLang="ja-JP" sz="800" b="1">
                          <a:solidFill>
                            <a:sysClr val="windowText" lastClr="000000"/>
                          </a:solidFill>
                          <a:latin typeface="+mn-ea"/>
                          <a:ea typeface="+mn-ea"/>
                        </a:rPr>
                      </a:br>
                      <a:r>
                        <a:rPr kumimoji="1" lang="ja-JP" altLang="en-US" sz="800" b="1">
                          <a:solidFill>
                            <a:sysClr val="windowText" lastClr="000000"/>
                          </a:solidFill>
                          <a:latin typeface="+mn-ea"/>
                          <a:ea typeface="+mn-ea"/>
                        </a:rPr>
                        <a:t>分析・提案</a:t>
                      </a:r>
                    </a:p>
                  </a:txBody>
                  <a:tcPr anchor="ctr"/>
                </a:tc>
                <a:extLst>
                  <a:ext uri="{0D108BD9-81ED-4DB2-BD59-A6C34878D82A}">
                    <a16:rowId xmlns:a16="http://schemas.microsoft.com/office/drawing/2014/main" val="364592684"/>
                  </a:ext>
                </a:extLst>
              </a:tr>
            </a:tbl>
          </a:graphicData>
        </a:graphic>
      </p:graphicFrame>
      <p:graphicFrame>
        <p:nvGraphicFramePr>
          <p:cNvPr id="60" name="表 25">
            <a:extLst>
              <a:ext uri="{FF2B5EF4-FFF2-40B4-BE49-F238E27FC236}">
                <a16:creationId xmlns:a16="http://schemas.microsoft.com/office/drawing/2014/main" id="{F225843F-330D-2780-CF0B-D8690273827E}"/>
              </a:ext>
            </a:extLst>
          </p:cNvPr>
          <p:cNvGraphicFramePr>
            <a:graphicFrameLocks noGrp="1"/>
          </p:cNvGraphicFramePr>
          <p:nvPr/>
        </p:nvGraphicFramePr>
        <p:xfrm>
          <a:off x="2271353" y="8488039"/>
          <a:ext cx="973425" cy="335280"/>
        </p:xfrm>
        <a:graphic>
          <a:graphicData uri="http://schemas.openxmlformats.org/drawingml/2006/table">
            <a:tbl>
              <a:tblPr firstRow="1" bandRow="1">
                <a:tableStyleId>{2D5ABB26-0587-4C30-8999-92F81FD0307C}</a:tableStyleId>
              </a:tblPr>
              <a:tblGrid>
                <a:gridCol w="973425">
                  <a:extLst>
                    <a:ext uri="{9D8B030D-6E8A-4147-A177-3AD203B41FA5}">
                      <a16:colId xmlns:a16="http://schemas.microsoft.com/office/drawing/2014/main" val="704336096"/>
                    </a:ext>
                  </a:extLst>
                </a:gridCol>
              </a:tblGrid>
              <a:tr h="238606">
                <a:tc>
                  <a:txBody>
                    <a:bodyPr/>
                    <a:lstStyle/>
                    <a:p>
                      <a:pPr algn="ctr"/>
                      <a:r>
                        <a:rPr kumimoji="1" lang="ja-JP" altLang="en-US" sz="800" b="1">
                          <a:solidFill>
                            <a:sysClr val="windowText" lastClr="000000"/>
                          </a:solidFill>
                          <a:latin typeface="+mn-ea"/>
                          <a:ea typeface="+mn-ea"/>
                        </a:rPr>
                        <a:t>人の操作により</a:t>
                      </a:r>
                      <a:endParaRPr kumimoji="1" lang="en-US" altLang="ja-JP" sz="800" b="1">
                        <a:solidFill>
                          <a:sysClr val="windowText" lastClr="000000"/>
                        </a:solidFill>
                        <a:latin typeface="+mn-ea"/>
                        <a:ea typeface="+mn-ea"/>
                      </a:endParaRPr>
                    </a:p>
                    <a:p>
                      <a:pPr algn="ctr"/>
                      <a:r>
                        <a:rPr kumimoji="1" lang="ja-JP" altLang="en-US" sz="800" b="1">
                          <a:solidFill>
                            <a:sysClr val="windowText" lastClr="000000"/>
                          </a:solidFill>
                          <a:latin typeface="+mn-ea"/>
                          <a:ea typeface="+mn-ea"/>
                        </a:rPr>
                        <a:t>ロボットが生産</a:t>
                      </a:r>
                    </a:p>
                  </a:txBody>
                  <a:tcPr anchor="ctr"/>
                </a:tc>
                <a:extLst>
                  <a:ext uri="{0D108BD9-81ED-4DB2-BD59-A6C34878D82A}">
                    <a16:rowId xmlns:a16="http://schemas.microsoft.com/office/drawing/2014/main" val="364592684"/>
                  </a:ext>
                </a:extLst>
              </a:tr>
            </a:tbl>
          </a:graphicData>
        </a:graphic>
      </p:graphicFrame>
      <p:grpSp>
        <p:nvGrpSpPr>
          <p:cNvPr id="69" name="グループ化 68">
            <a:extLst>
              <a:ext uri="{FF2B5EF4-FFF2-40B4-BE49-F238E27FC236}">
                <a16:creationId xmlns:a16="http://schemas.microsoft.com/office/drawing/2014/main" id="{7AD6EAFC-646C-7955-A302-B9A58F587102}"/>
              </a:ext>
            </a:extLst>
          </p:cNvPr>
          <p:cNvGrpSpPr/>
          <p:nvPr/>
        </p:nvGrpSpPr>
        <p:grpSpPr>
          <a:xfrm>
            <a:off x="2479219" y="7866869"/>
            <a:ext cx="540000" cy="540000"/>
            <a:chOff x="2479219" y="7813529"/>
            <a:chExt cx="540000" cy="540000"/>
          </a:xfrm>
        </p:grpSpPr>
        <p:pic>
          <p:nvPicPr>
            <p:cNvPr id="68" name="図 67">
              <a:extLst>
                <a:ext uri="{FF2B5EF4-FFF2-40B4-BE49-F238E27FC236}">
                  <a16:creationId xmlns:a16="http://schemas.microsoft.com/office/drawing/2014/main" id="{0B4203A9-8808-C08B-32EF-7FF890BEED0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662950" y="7820309"/>
              <a:ext cx="321322" cy="321322"/>
            </a:xfrm>
            <a:prstGeom prst="rect">
              <a:avLst/>
            </a:prstGeom>
          </p:spPr>
        </p:pic>
        <p:sp>
          <p:nvSpPr>
            <p:cNvPr id="59" name="楕円 58">
              <a:extLst>
                <a:ext uri="{FF2B5EF4-FFF2-40B4-BE49-F238E27FC236}">
                  <a16:creationId xmlns:a16="http://schemas.microsoft.com/office/drawing/2014/main" id="{D664AEE1-01CB-3C5B-C76D-7112BA30D7C0}"/>
                </a:ext>
              </a:extLst>
            </p:cNvPr>
            <p:cNvSpPr/>
            <p:nvPr/>
          </p:nvSpPr>
          <p:spPr>
            <a:xfrm>
              <a:off x="2479219" y="7813529"/>
              <a:ext cx="540000" cy="540000"/>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66" name="図 65">
              <a:extLst>
                <a:ext uri="{FF2B5EF4-FFF2-40B4-BE49-F238E27FC236}">
                  <a16:creationId xmlns:a16="http://schemas.microsoft.com/office/drawing/2014/main" id="{14190FD0-391B-6945-A7AD-C22DFA19FBFD}"/>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573312" y="8055049"/>
              <a:ext cx="237122" cy="237122"/>
            </a:xfrm>
            <a:prstGeom prst="rect">
              <a:avLst/>
            </a:prstGeom>
          </p:spPr>
        </p:pic>
      </p:grpSp>
      <p:graphicFrame>
        <p:nvGraphicFramePr>
          <p:cNvPr id="86" name="表 25">
            <a:extLst>
              <a:ext uri="{FF2B5EF4-FFF2-40B4-BE49-F238E27FC236}">
                <a16:creationId xmlns:a16="http://schemas.microsoft.com/office/drawing/2014/main" id="{BBB2C13F-F3F4-9BDB-DEEF-BE4B3ED4644D}"/>
              </a:ext>
            </a:extLst>
          </p:cNvPr>
          <p:cNvGraphicFramePr>
            <a:graphicFrameLocks noGrp="1"/>
          </p:cNvGraphicFramePr>
          <p:nvPr/>
        </p:nvGraphicFramePr>
        <p:xfrm>
          <a:off x="4313648" y="8827410"/>
          <a:ext cx="1227429" cy="356033"/>
        </p:xfrm>
        <a:graphic>
          <a:graphicData uri="http://schemas.openxmlformats.org/drawingml/2006/table">
            <a:tbl>
              <a:tblPr firstRow="1" bandRow="1">
                <a:tableStyleId>{2D5ABB26-0587-4C30-8999-92F81FD0307C}</a:tableStyleId>
              </a:tblPr>
              <a:tblGrid>
                <a:gridCol w="1227429">
                  <a:extLst>
                    <a:ext uri="{9D8B030D-6E8A-4147-A177-3AD203B41FA5}">
                      <a16:colId xmlns:a16="http://schemas.microsoft.com/office/drawing/2014/main" val="704336096"/>
                    </a:ext>
                  </a:extLst>
                </a:gridCol>
              </a:tblGrid>
              <a:tr h="356033">
                <a:tc>
                  <a:txBody>
                    <a:bodyPr/>
                    <a:lstStyle/>
                    <a:p>
                      <a:pPr algn="ctr"/>
                      <a:r>
                        <a:rPr kumimoji="1" lang="ja-JP" altLang="en-US" sz="1050" b="1">
                          <a:solidFill>
                            <a:sysClr val="windowText" lastClr="000000"/>
                          </a:solidFill>
                          <a:latin typeface="+mn-ea"/>
                          <a:ea typeface="+mn-ea"/>
                        </a:rPr>
                        <a:t>フィジカル空間</a:t>
                      </a:r>
                    </a:p>
                  </a:txBody>
                  <a:tcPr anchor="ctr"/>
                </a:tc>
                <a:extLst>
                  <a:ext uri="{0D108BD9-81ED-4DB2-BD59-A6C34878D82A}">
                    <a16:rowId xmlns:a16="http://schemas.microsoft.com/office/drawing/2014/main" val="364592684"/>
                  </a:ext>
                </a:extLst>
              </a:tr>
            </a:tbl>
          </a:graphicData>
        </a:graphic>
      </p:graphicFrame>
      <p:graphicFrame>
        <p:nvGraphicFramePr>
          <p:cNvPr id="87" name="表 25">
            <a:extLst>
              <a:ext uri="{FF2B5EF4-FFF2-40B4-BE49-F238E27FC236}">
                <a16:creationId xmlns:a16="http://schemas.microsoft.com/office/drawing/2014/main" id="{A7C713B1-3E14-4D16-0035-A734F3378780}"/>
              </a:ext>
            </a:extLst>
          </p:cNvPr>
          <p:cNvGraphicFramePr>
            <a:graphicFrameLocks noGrp="1"/>
          </p:cNvGraphicFramePr>
          <p:nvPr/>
        </p:nvGraphicFramePr>
        <p:xfrm>
          <a:off x="3709959" y="8486526"/>
          <a:ext cx="973425" cy="335280"/>
        </p:xfrm>
        <a:graphic>
          <a:graphicData uri="http://schemas.openxmlformats.org/drawingml/2006/table">
            <a:tbl>
              <a:tblPr firstRow="1" bandRow="1">
                <a:tableStyleId>{2D5ABB26-0587-4C30-8999-92F81FD0307C}</a:tableStyleId>
              </a:tblPr>
              <a:tblGrid>
                <a:gridCol w="973425">
                  <a:extLst>
                    <a:ext uri="{9D8B030D-6E8A-4147-A177-3AD203B41FA5}">
                      <a16:colId xmlns:a16="http://schemas.microsoft.com/office/drawing/2014/main" val="704336096"/>
                    </a:ext>
                  </a:extLst>
                </a:gridCol>
              </a:tblGrid>
              <a:tr h="238606">
                <a:tc>
                  <a:txBody>
                    <a:bodyPr/>
                    <a:lstStyle/>
                    <a:p>
                      <a:pPr algn="ctr"/>
                      <a:r>
                        <a:rPr kumimoji="1" lang="ja-JP" altLang="en-US" sz="800" b="1">
                          <a:solidFill>
                            <a:sysClr val="windowText" lastClr="000000"/>
                          </a:solidFill>
                          <a:latin typeface="+mn-ea"/>
                          <a:ea typeface="+mn-ea"/>
                        </a:rPr>
                        <a:t>自動走行車で</a:t>
                      </a:r>
                      <a:endParaRPr kumimoji="1" lang="en-US" altLang="ja-JP" sz="800" b="1">
                        <a:solidFill>
                          <a:sysClr val="windowText" lastClr="000000"/>
                        </a:solidFill>
                        <a:latin typeface="+mn-ea"/>
                        <a:ea typeface="+mn-ea"/>
                      </a:endParaRPr>
                    </a:p>
                    <a:p>
                      <a:pPr algn="ctr"/>
                      <a:r>
                        <a:rPr kumimoji="1" lang="ja-JP" altLang="en-US" sz="800" b="1">
                          <a:solidFill>
                            <a:sysClr val="windowText" lastClr="000000"/>
                          </a:solidFill>
                          <a:latin typeface="+mn-ea"/>
                          <a:ea typeface="+mn-ea"/>
                        </a:rPr>
                        <a:t>移動</a:t>
                      </a:r>
                    </a:p>
                  </a:txBody>
                  <a:tcPr anchor="ctr"/>
                </a:tc>
                <a:extLst>
                  <a:ext uri="{0D108BD9-81ED-4DB2-BD59-A6C34878D82A}">
                    <a16:rowId xmlns:a16="http://schemas.microsoft.com/office/drawing/2014/main" val="364592684"/>
                  </a:ext>
                </a:extLst>
              </a:tr>
            </a:tbl>
          </a:graphicData>
        </a:graphic>
      </p:graphicFrame>
      <p:graphicFrame>
        <p:nvGraphicFramePr>
          <p:cNvPr id="95" name="表 25">
            <a:extLst>
              <a:ext uri="{FF2B5EF4-FFF2-40B4-BE49-F238E27FC236}">
                <a16:creationId xmlns:a16="http://schemas.microsoft.com/office/drawing/2014/main" id="{2C2AA1CB-8D5D-E01B-DF54-B91797BC0E6E}"/>
              </a:ext>
            </a:extLst>
          </p:cNvPr>
          <p:cNvGraphicFramePr>
            <a:graphicFrameLocks noGrp="1"/>
          </p:cNvGraphicFramePr>
          <p:nvPr/>
        </p:nvGraphicFramePr>
        <p:xfrm>
          <a:off x="5248889" y="8488039"/>
          <a:ext cx="973425" cy="335280"/>
        </p:xfrm>
        <a:graphic>
          <a:graphicData uri="http://schemas.openxmlformats.org/drawingml/2006/table">
            <a:tbl>
              <a:tblPr firstRow="1" bandRow="1">
                <a:tableStyleId>{2D5ABB26-0587-4C30-8999-92F81FD0307C}</a:tableStyleId>
              </a:tblPr>
              <a:tblGrid>
                <a:gridCol w="973425">
                  <a:extLst>
                    <a:ext uri="{9D8B030D-6E8A-4147-A177-3AD203B41FA5}">
                      <a16:colId xmlns:a16="http://schemas.microsoft.com/office/drawing/2014/main" val="704336096"/>
                    </a:ext>
                  </a:extLst>
                </a:gridCol>
              </a:tblGrid>
              <a:tr h="238606">
                <a:tc>
                  <a:txBody>
                    <a:bodyPr/>
                    <a:lstStyle/>
                    <a:p>
                      <a:pPr algn="ctr"/>
                      <a:r>
                        <a:rPr kumimoji="1" lang="ja-JP" altLang="en-US" sz="800" b="1">
                          <a:solidFill>
                            <a:sysClr val="windowText" lastClr="000000"/>
                          </a:solidFill>
                          <a:latin typeface="+mn-ea"/>
                          <a:ea typeface="+mn-ea"/>
                        </a:rPr>
                        <a:t>工場で自動的に</a:t>
                      </a:r>
                      <a:endParaRPr kumimoji="1" lang="en-US" altLang="ja-JP" sz="800" b="1">
                        <a:solidFill>
                          <a:sysClr val="windowText" lastClr="000000"/>
                        </a:solidFill>
                        <a:latin typeface="+mn-ea"/>
                        <a:ea typeface="+mn-ea"/>
                      </a:endParaRPr>
                    </a:p>
                    <a:p>
                      <a:pPr algn="ctr"/>
                      <a:r>
                        <a:rPr kumimoji="1" lang="ja-JP" altLang="en-US" sz="800" b="1">
                          <a:solidFill>
                            <a:sysClr val="windowText" lastClr="000000"/>
                          </a:solidFill>
                          <a:latin typeface="+mn-ea"/>
                          <a:ea typeface="+mn-ea"/>
                        </a:rPr>
                        <a:t>ロボットが生産</a:t>
                      </a:r>
                      <a:endParaRPr kumimoji="1" lang="en-US" altLang="ja-JP" sz="800" b="1">
                        <a:solidFill>
                          <a:sysClr val="windowText" lastClr="000000"/>
                        </a:solidFill>
                        <a:latin typeface="+mn-ea"/>
                        <a:ea typeface="+mn-ea"/>
                      </a:endParaRPr>
                    </a:p>
                  </a:txBody>
                  <a:tcPr anchor="ctr"/>
                </a:tc>
                <a:extLst>
                  <a:ext uri="{0D108BD9-81ED-4DB2-BD59-A6C34878D82A}">
                    <a16:rowId xmlns:a16="http://schemas.microsoft.com/office/drawing/2014/main" val="364592684"/>
                  </a:ext>
                </a:extLst>
              </a:tr>
            </a:tbl>
          </a:graphicData>
        </a:graphic>
      </p:graphicFrame>
      <p:sp>
        <p:nvSpPr>
          <p:cNvPr id="98" name="楕円 97">
            <a:extLst>
              <a:ext uri="{FF2B5EF4-FFF2-40B4-BE49-F238E27FC236}">
                <a16:creationId xmlns:a16="http://schemas.microsoft.com/office/drawing/2014/main" id="{C22FAEF7-CC9D-6128-A393-B84E0F282816}"/>
              </a:ext>
            </a:extLst>
          </p:cNvPr>
          <p:cNvSpPr/>
          <p:nvPr/>
        </p:nvSpPr>
        <p:spPr>
          <a:xfrm>
            <a:off x="5456755" y="7916973"/>
            <a:ext cx="540000" cy="540000"/>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104" name="グループ化 103">
            <a:extLst>
              <a:ext uri="{FF2B5EF4-FFF2-40B4-BE49-F238E27FC236}">
                <a16:creationId xmlns:a16="http://schemas.microsoft.com/office/drawing/2014/main" id="{A5D5FA01-D57F-99CA-4F2A-3A5D666A408F}"/>
              </a:ext>
            </a:extLst>
          </p:cNvPr>
          <p:cNvGrpSpPr/>
          <p:nvPr/>
        </p:nvGrpSpPr>
        <p:grpSpPr>
          <a:xfrm>
            <a:off x="3914082" y="7915460"/>
            <a:ext cx="540000" cy="540000"/>
            <a:chOff x="3914082" y="7812016"/>
            <a:chExt cx="540000" cy="540000"/>
          </a:xfrm>
        </p:grpSpPr>
        <p:sp>
          <p:nvSpPr>
            <p:cNvPr id="89" name="楕円 88">
              <a:extLst>
                <a:ext uri="{FF2B5EF4-FFF2-40B4-BE49-F238E27FC236}">
                  <a16:creationId xmlns:a16="http://schemas.microsoft.com/office/drawing/2014/main" id="{237C0C2C-4F6E-893C-D319-A50E504727B4}"/>
                </a:ext>
              </a:extLst>
            </p:cNvPr>
            <p:cNvSpPr/>
            <p:nvPr/>
          </p:nvSpPr>
          <p:spPr>
            <a:xfrm>
              <a:off x="3914082" y="7812016"/>
              <a:ext cx="540000" cy="540000"/>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03" name="図 102">
              <a:extLst>
                <a:ext uri="{FF2B5EF4-FFF2-40B4-BE49-F238E27FC236}">
                  <a16:creationId xmlns:a16="http://schemas.microsoft.com/office/drawing/2014/main" id="{B1DD237A-9329-68E7-F592-A77D2B9735DB}"/>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967689" y="7865339"/>
              <a:ext cx="432785" cy="432785"/>
            </a:xfrm>
            <a:prstGeom prst="rect">
              <a:avLst/>
            </a:prstGeom>
          </p:spPr>
        </p:pic>
      </p:grpSp>
      <p:pic>
        <p:nvPicPr>
          <p:cNvPr id="106" name="図 105">
            <a:extLst>
              <a:ext uri="{FF2B5EF4-FFF2-40B4-BE49-F238E27FC236}">
                <a16:creationId xmlns:a16="http://schemas.microsoft.com/office/drawing/2014/main" id="{EB32ED5C-12D1-D1DC-926B-3B1C99C1BFA1}"/>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543956" y="7968783"/>
            <a:ext cx="417239" cy="417239"/>
          </a:xfrm>
          <a:prstGeom prst="rect">
            <a:avLst/>
          </a:prstGeom>
        </p:spPr>
      </p:pic>
      <p:grpSp>
        <p:nvGrpSpPr>
          <p:cNvPr id="108" name="グループ化 107">
            <a:extLst>
              <a:ext uri="{FF2B5EF4-FFF2-40B4-BE49-F238E27FC236}">
                <a16:creationId xmlns:a16="http://schemas.microsoft.com/office/drawing/2014/main" id="{81AC9587-F749-ABEE-3F5B-4A061C141ED1}"/>
              </a:ext>
            </a:extLst>
          </p:cNvPr>
          <p:cNvGrpSpPr/>
          <p:nvPr/>
        </p:nvGrpSpPr>
        <p:grpSpPr>
          <a:xfrm>
            <a:off x="4675025" y="7915460"/>
            <a:ext cx="540000" cy="541633"/>
            <a:chOff x="4675025" y="7812016"/>
            <a:chExt cx="540000" cy="541633"/>
          </a:xfrm>
        </p:grpSpPr>
        <p:sp>
          <p:nvSpPr>
            <p:cNvPr id="93" name="楕円 92">
              <a:extLst>
                <a:ext uri="{FF2B5EF4-FFF2-40B4-BE49-F238E27FC236}">
                  <a16:creationId xmlns:a16="http://schemas.microsoft.com/office/drawing/2014/main" id="{B7475936-94EC-DE68-088E-B7FB17ED1C80}"/>
                </a:ext>
              </a:extLst>
            </p:cNvPr>
            <p:cNvSpPr/>
            <p:nvPr/>
          </p:nvSpPr>
          <p:spPr>
            <a:xfrm>
              <a:off x="4675025" y="7812016"/>
              <a:ext cx="540000" cy="540000"/>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07" name="図 106">
              <a:extLst>
                <a:ext uri="{FF2B5EF4-FFF2-40B4-BE49-F238E27FC236}">
                  <a16:creationId xmlns:a16="http://schemas.microsoft.com/office/drawing/2014/main" id="{7F8D78A8-7F0B-1AE1-2A95-194E596C0D74}"/>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4704198" y="7855348"/>
              <a:ext cx="498301" cy="498301"/>
            </a:xfrm>
            <a:prstGeom prst="rect">
              <a:avLst/>
            </a:prstGeom>
          </p:spPr>
        </p:pic>
      </p:grpSp>
      <p:graphicFrame>
        <p:nvGraphicFramePr>
          <p:cNvPr id="109" name="表 25">
            <a:extLst>
              <a:ext uri="{FF2B5EF4-FFF2-40B4-BE49-F238E27FC236}">
                <a16:creationId xmlns:a16="http://schemas.microsoft.com/office/drawing/2014/main" id="{D0D6EC66-92D4-75BF-0E77-2AE989D8E5B3}"/>
              </a:ext>
            </a:extLst>
          </p:cNvPr>
          <p:cNvGraphicFramePr>
            <a:graphicFrameLocks noGrp="1"/>
          </p:cNvGraphicFramePr>
          <p:nvPr/>
        </p:nvGraphicFramePr>
        <p:xfrm>
          <a:off x="4497483" y="8488039"/>
          <a:ext cx="973425" cy="335280"/>
        </p:xfrm>
        <a:graphic>
          <a:graphicData uri="http://schemas.openxmlformats.org/drawingml/2006/table">
            <a:tbl>
              <a:tblPr firstRow="1" bandRow="1">
                <a:tableStyleId>{2D5ABB26-0587-4C30-8999-92F81FD0307C}</a:tableStyleId>
              </a:tblPr>
              <a:tblGrid>
                <a:gridCol w="973425">
                  <a:extLst>
                    <a:ext uri="{9D8B030D-6E8A-4147-A177-3AD203B41FA5}">
                      <a16:colId xmlns:a16="http://schemas.microsoft.com/office/drawing/2014/main" val="704336096"/>
                    </a:ext>
                  </a:extLst>
                </a:gridCol>
              </a:tblGrid>
              <a:tr h="238606">
                <a:tc>
                  <a:txBody>
                    <a:bodyPr/>
                    <a:lstStyle/>
                    <a:p>
                      <a:pPr algn="ctr"/>
                      <a:r>
                        <a:rPr kumimoji="1" lang="en-US" altLang="ja-JP" sz="800" b="1">
                          <a:solidFill>
                            <a:sysClr val="windowText" lastClr="000000"/>
                          </a:solidFill>
                          <a:latin typeface="+mn-ea"/>
                          <a:ea typeface="+mn-ea"/>
                        </a:rPr>
                        <a:t>AI</a:t>
                      </a:r>
                      <a:r>
                        <a:rPr kumimoji="1" lang="ja-JP" altLang="en-US" sz="800" b="1">
                          <a:solidFill>
                            <a:sysClr val="windowText" lastClr="000000"/>
                          </a:solidFill>
                          <a:latin typeface="+mn-ea"/>
                          <a:ea typeface="+mn-ea"/>
                        </a:rPr>
                        <a:t>が人に</a:t>
                      </a:r>
                      <a:endParaRPr kumimoji="1" lang="en-US" altLang="ja-JP" sz="800" b="1">
                        <a:solidFill>
                          <a:sysClr val="windowText" lastClr="000000"/>
                        </a:solidFill>
                        <a:latin typeface="+mn-ea"/>
                        <a:ea typeface="+mn-ea"/>
                      </a:endParaRPr>
                    </a:p>
                    <a:p>
                      <a:pPr algn="ctr"/>
                      <a:r>
                        <a:rPr kumimoji="1" lang="ja-JP" altLang="en-US" sz="800" b="1">
                          <a:solidFill>
                            <a:sysClr val="windowText" lastClr="000000"/>
                          </a:solidFill>
                          <a:latin typeface="+mn-ea"/>
                          <a:ea typeface="+mn-ea"/>
                        </a:rPr>
                        <a:t>最適提案</a:t>
                      </a:r>
                    </a:p>
                  </a:txBody>
                  <a:tcPr anchor="ctr"/>
                </a:tc>
                <a:extLst>
                  <a:ext uri="{0D108BD9-81ED-4DB2-BD59-A6C34878D82A}">
                    <a16:rowId xmlns:a16="http://schemas.microsoft.com/office/drawing/2014/main" val="364592684"/>
                  </a:ext>
                </a:extLst>
              </a:tr>
            </a:tbl>
          </a:graphicData>
        </a:graphic>
      </p:graphicFrame>
      <p:graphicFrame>
        <p:nvGraphicFramePr>
          <p:cNvPr id="110" name="表 25">
            <a:extLst>
              <a:ext uri="{FF2B5EF4-FFF2-40B4-BE49-F238E27FC236}">
                <a16:creationId xmlns:a16="http://schemas.microsoft.com/office/drawing/2014/main" id="{FB91BECC-A312-B4CE-5DA5-B557835470D7}"/>
              </a:ext>
            </a:extLst>
          </p:cNvPr>
          <p:cNvGraphicFramePr>
            <a:graphicFrameLocks noGrp="1"/>
          </p:cNvGraphicFramePr>
          <p:nvPr/>
        </p:nvGraphicFramePr>
        <p:xfrm>
          <a:off x="4366725" y="5969646"/>
          <a:ext cx="1008821" cy="356033"/>
        </p:xfrm>
        <a:graphic>
          <a:graphicData uri="http://schemas.openxmlformats.org/drawingml/2006/table">
            <a:tbl>
              <a:tblPr firstRow="1" bandRow="1">
                <a:tableStyleId>{2D5ABB26-0587-4C30-8999-92F81FD0307C}</a:tableStyleId>
              </a:tblPr>
              <a:tblGrid>
                <a:gridCol w="1008821">
                  <a:extLst>
                    <a:ext uri="{9D8B030D-6E8A-4147-A177-3AD203B41FA5}">
                      <a16:colId xmlns:a16="http://schemas.microsoft.com/office/drawing/2014/main" val="704336096"/>
                    </a:ext>
                  </a:extLst>
                </a:gridCol>
              </a:tblGrid>
              <a:tr h="356033">
                <a:tc>
                  <a:txBody>
                    <a:bodyPr/>
                    <a:lstStyle/>
                    <a:p>
                      <a:pPr algn="ctr"/>
                      <a:r>
                        <a:rPr kumimoji="1" lang="ja-JP" altLang="en-US" sz="1050" b="1">
                          <a:solidFill>
                            <a:sysClr val="windowText" lastClr="000000"/>
                          </a:solidFill>
                        </a:rPr>
                        <a:t>サイバー空間</a:t>
                      </a:r>
                      <a:endParaRPr kumimoji="1" lang="ja-JP" altLang="en-US" sz="1050" b="1">
                        <a:solidFill>
                          <a:sysClr val="windowText" lastClr="000000"/>
                        </a:solidFill>
                        <a:latin typeface="+mn-ea"/>
                        <a:ea typeface="+mn-ea"/>
                      </a:endParaRPr>
                    </a:p>
                  </a:txBody>
                  <a:tcPr anchor="ctr"/>
                </a:tc>
                <a:extLst>
                  <a:ext uri="{0D108BD9-81ED-4DB2-BD59-A6C34878D82A}">
                    <a16:rowId xmlns:a16="http://schemas.microsoft.com/office/drawing/2014/main" val="364592684"/>
                  </a:ext>
                </a:extLst>
              </a:tr>
            </a:tbl>
          </a:graphicData>
        </a:graphic>
      </p:graphicFrame>
      <p:graphicFrame>
        <p:nvGraphicFramePr>
          <p:cNvPr id="115" name="表 25">
            <a:extLst>
              <a:ext uri="{FF2B5EF4-FFF2-40B4-BE49-F238E27FC236}">
                <a16:creationId xmlns:a16="http://schemas.microsoft.com/office/drawing/2014/main" id="{AD877B6D-E167-879D-C6EC-2A91F033B290}"/>
              </a:ext>
            </a:extLst>
          </p:cNvPr>
          <p:cNvGraphicFramePr>
            <a:graphicFrameLocks noGrp="1"/>
          </p:cNvGraphicFramePr>
          <p:nvPr/>
        </p:nvGraphicFramePr>
        <p:xfrm>
          <a:off x="4575733" y="6325004"/>
          <a:ext cx="663786" cy="356033"/>
        </p:xfrm>
        <a:graphic>
          <a:graphicData uri="http://schemas.openxmlformats.org/drawingml/2006/table">
            <a:tbl>
              <a:tblPr firstRow="1" bandRow="1">
                <a:tableStyleId>{2D5ABB26-0587-4C30-8999-92F81FD0307C}</a:tableStyleId>
              </a:tblPr>
              <a:tblGrid>
                <a:gridCol w="663786">
                  <a:extLst>
                    <a:ext uri="{9D8B030D-6E8A-4147-A177-3AD203B41FA5}">
                      <a16:colId xmlns:a16="http://schemas.microsoft.com/office/drawing/2014/main" val="704336096"/>
                    </a:ext>
                  </a:extLst>
                </a:gridCol>
              </a:tblGrid>
              <a:tr h="356033">
                <a:tc>
                  <a:txBody>
                    <a:bodyPr/>
                    <a:lstStyle/>
                    <a:p>
                      <a:pPr algn="ctr"/>
                      <a:r>
                        <a:rPr kumimoji="1" lang="ja-JP" altLang="en-US" sz="800" b="1">
                          <a:solidFill>
                            <a:sysClr val="windowText" lastClr="000000"/>
                          </a:solidFill>
                          <a:latin typeface="+mn-ea"/>
                          <a:ea typeface="+mn-ea"/>
                        </a:rPr>
                        <a:t>解析</a:t>
                      </a:r>
                      <a:endParaRPr kumimoji="1" lang="en-US" altLang="ja-JP" sz="800" b="1">
                        <a:solidFill>
                          <a:sysClr val="windowText" lastClr="000000"/>
                        </a:solidFill>
                        <a:latin typeface="+mn-ea"/>
                        <a:ea typeface="+mn-ea"/>
                      </a:endParaRPr>
                    </a:p>
                  </a:txBody>
                  <a:tcPr anchor="ctr"/>
                </a:tc>
                <a:extLst>
                  <a:ext uri="{0D108BD9-81ED-4DB2-BD59-A6C34878D82A}">
                    <a16:rowId xmlns:a16="http://schemas.microsoft.com/office/drawing/2014/main" val="364592684"/>
                  </a:ext>
                </a:extLst>
              </a:tr>
            </a:tbl>
          </a:graphicData>
        </a:graphic>
      </p:graphicFrame>
      <p:sp>
        <p:nvSpPr>
          <p:cNvPr id="33" name="矢印: 右 32">
            <a:extLst>
              <a:ext uri="{FF2B5EF4-FFF2-40B4-BE49-F238E27FC236}">
                <a16:creationId xmlns:a16="http://schemas.microsoft.com/office/drawing/2014/main" id="{073FEFE3-D05C-3491-BE09-7047D0537653}"/>
              </a:ext>
            </a:extLst>
          </p:cNvPr>
          <p:cNvSpPr/>
          <p:nvPr/>
        </p:nvSpPr>
        <p:spPr>
          <a:xfrm>
            <a:off x="4712087" y="6579690"/>
            <a:ext cx="398966" cy="202693"/>
          </a:xfrm>
          <a:prstGeom prst="rightArrow">
            <a:avLst/>
          </a:prstGeom>
          <a:solidFill>
            <a:schemeClr val="accent1">
              <a:lumMod val="60000"/>
              <a:lumOff val="40000"/>
            </a:schemeClr>
          </a:solidFill>
          <a:ln w="12700">
            <a:noFill/>
            <a:prstDash val="solid"/>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2" name="フリーフォーム: 図形 41">
            <a:extLst>
              <a:ext uri="{FF2B5EF4-FFF2-40B4-BE49-F238E27FC236}">
                <a16:creationId xmlns:a16="http://schemas.microsoft.com/office/drawing/2014/main" id="{A71128E4-CB9B-E597-3596-8D45030EBE04}"/>
              </a:ext>
            </a:extLst>
          </p:cNvPr>
          <p:cNvSpPr/>
          <p:nvPr/>
        </p:nvSpPr>
        <p:spPr>
          <a:xfrm>
            <a:off x="4001897" y="7082432"/>
            <a:ext cx="96821" cy="814191"/>
          </a:xfrm>
          <a:custGeom>
            <a:avLst/>
            <a:gdLst>
              <a:gd name="connsiteX0" fmla="*/ 201900 w 201900"/>
              <a:gd name="connsiteY0" fmla="*/ 814192 h 814192"/>
              <a:gd name="connsiteX1" fmla="*/ 1484 w 201900"/>
              <a:gd name="connsiteY1" fmla="*/ 425885 h 814192"/>
              <a:gd name="connsiteX2" fmla="*/ 126744 w 201900"/>
              <a:gd name="connsiteY2" fmla="*/ 0 h 814192"/>
              <a:gd name="connsiteX0" fmla="*/ 309441 w 309441"/>
              <a:gd name="connsiteY0" fmla="*/ 814192 h 814192"/>
              <a:gd name="connsiteX1" fmla="*/ 631 w 309441"/>
              <a:gd name="connsiteY1" fmla="*/ 458127 h 814192"/>
              <a:gd name="connsiteX2" fmla="*/ 234285 w 309441"/>
              <a:gd name="connsiteY2" fmla="*/ 0 h 814192"/>
              <a:gd name="connsiteX0" fmla="*/ 309183 w 364097"/>
              <a:gd name="connsiteY0" fmla="*/ 814192 h 814192"/>
              <a:gd name="connsiteX1" fmla="*/ 373 w 364097"/>
              <a:gd name="connsiteY1" fmla="*/ 458127 h 814192"/>
              <a:gd name="connsiteX2" fmla="*/ 364097 w 364097"/>
              <a:gd name="connsiteY2" fmla="*/ 0 h 814192"/>
              <a:gd name="connsiteX0" fmla="*/ 417574 w 417574"/>
              <a:gd name="connsiteY0" fmla="*/ 894798 h 894798"/>
              <a:gd name="connsiteX1" fmla="*/ 373 w 417574"/>
              <a:gd name="connsiteY1" fmla="*/ 458127 h 894798"/>
              <a:gd name="connsiteX2" fmla="*/ 364097 w 417574"/>
              <a:gd name="connsiteY2" fmla="*/ 0 h 894798"/>
              <a:gd name="connsiteX0" fmla="*/ 223061 w 223061"/>
              <a:gd name="connsiteY0" fmla="*/ 894798 h 894798"/>
              <a:gd name="connsiteX1" fmla="*/ 966 w 223061"/>
              <a:gd name="connsiteY1" fmla="*/ 490369 h 894798"/>
              <a:gd name="connsiteX2" fmla="*/ 169584 w 223061"/>
              <a:gd name="connsiteY2" fmla="*/ 0 h 894798"/>
            </a:gdLst>
            <a:ahLst/>
            <a:cxnLst>
              <a:cxn ang="0">
                <a:pos x="connsiteX0" y="connsiteY0"/>
              </a:cxn>
              <a:cxn ang="0">
                <a:pos x="connsiteX1" y="connsiteY1"/>
              </a:cxn>
              <a:cxn ang="0">
                <a:pos x="connsiteX2" y="connsiteY2"/>
              </a:cxn>
            </a:cxnLst>
            <a:rect l="l" t="t" r="r" b="b"/>
            <a:pathLst>
              <a:path w="223061" h="894798">
                <a:moveTo>
                  <a:pt x="223061" y="894798"/>
                </a:moveTo>
                <a:cubicBezTo>
                  <a:pt x="129116" y="768494"/>
                  <a:pt x="13492" y="626068"/>
                  <a:pt x="966" y="490369"/>
                </a:cubicBezTo>
                <a:cubicBezTo>
                  <a:pt x="-11560" y="354670"/>
                  <a:pt x="100691" y="145093"/>
                  <a:pt x="169584" y="0"/>
                </a:cubicBezTo>
              </a:path>
            </a:pathLst>
          </a:custGeom>
          <a:ln w="44450">
            <a:solidFill>
              <a:schemeClr val="accent2">
                <a:lumMod val="60000"/>
                <a:lumOff val="40000"/>
              </a:schemeClr>
            </a:solidFill>
            <a:tailEnd type="triangle"/>
            <a:extLst>
              <a:ext uri="{C807C97D-BFC1-408E-A445-0C87EB9F89A2}">
                <ask:lineSketchStyleProps xmlns:ask="http://schemas.microsoft.com/office/drawing/2018/sketchyshapes">
                  <ask:type>
                    <ask:lineSketchNone/>
                  </ask:type>
                </ask:lineSketchStyleProps>
              </a:ext>
            </a:extLs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4" name="フリーフォーム: 図形 43">
            <a:extLst>
              <a:ext uri="{FF2B5EF4-FFF2-40B4-BE49-F238E27FC236}">
                <a16:creationId xmlns:a16="http://schemas.microsoft.com/office/drawing/2014/main" id="{78F2531D-7626-7D9D-A1A2-E541CAB6A161}"/>
              </a:ext>
            </a:extLst>
          </p:cNvPr>
          <p:cNvSpPr/>
          <p:nvPr/>
        </p:nvSpPr>
        <p:spPr>
          <a:xfrm>
            <a:off x="4185669" y="7119372"/>
            <a:ext cx="524000" cy="789140"/>
          </a:xfrm>
          <a:custGeom>
            <a:avLst/>
            <a:gdLst>
              <a:gd name="connsiteX0" fmla="*/ 517098 w 517098"/>
              <a:gd name="connsiteY0" fmla="*/ 613776 h 613776"/>
              <a:gd name="connsiteX1" fmla="*/ 53635 w 517098"/>
              <a:gd name="connsiteY1" fmla="*/ 375781 h 613776"/>
              <a:gd name="connsiteX2" fmla="*/ 28583 w 517098"/>
              <a:gd name="connsiteY2" fmla="*/ 0 h 613776"/>
              <a:gd name="connsiteX0" fmla="*/ 524000 w 524000"/>
              <a:gd name="connsiteY0" fmla="*/ 613776 h 613776"/>
              <a:gd name="connsiteX1" fmla="*/ 48011 w 524000"/>
              <a:gd name="connsiteY1" fmla="*/ 413359 h 613776"/>
              <a:gd name="connsiteX2" fmla="*/ 35485 w 524000"/>
              <a:gd name="connsiteY2" fmla="*/ 0 h 613776"/>
              <a:gd name="connsiteX0" fmla="*/ 506651 w 506651"/>
              <a:gd name="connsiteY0" fmla="*/ 676406 h 676406"/>
              <a:gd name="connsiteX1" fmla="*/ 30662 w 506651"/>
              <a:gd name="connsiteY1" fmla="*/ 475989 h 676406"/>
              <a:gd name="connsiteX2" fmla="*/ 80766 w 506651"/>
              <a:gd name="connsiteY2" fmla="*/ 0 h 676406"/>
              <a:gd name="connsiteX0" fmla="*/ 506651 w 506651"/>
              <a:gd name="connsiteY0" fmla="*/ 814192 h 814192"/>
              <a:gd name="connsiteX1" fmla="*/ 30662 w 506651"/>
              <a:gd name="connsiteY1" fmla="*/ 475989 h 814192"/>
              <a:gd name="connsiteX2" fmla="*/ 80766 w 506651"/>
              <a:gd name="connsiteY2" fmla="*/ 0 h 814192"/>
              <a:gd name="connsiteX0" fmla="*/ 524000 w 524000"/>
              <a:gd name="connsiteY0" fmla="*/ 789140 h 789140"/>
              <a:gd name="connsiteX1" fmla="*/ 48011 w 524000"/>
              <a:gd name="connsiteY1" fmla="*/ 450937 h 789140"/>
              <a:gd name="connsiteX2" fmla="*/ 35485 w 524000"/>
              <a:gd name="connsiteY2" fmla="*/ 0 h 789140"/>
            </a:gdLst>
            <a:ahLst/>
            <a:cxnLst>
              <a:cxn ang="0">
                <a:pos x="connsiteX0" y="connsiteY0"/>
              </a:cxn>
              <a:cxn ang="0">
                <a:pos x="connsiteX1" y="connsiteY1"/>
              </a:cxn>
              <a:cxn ang="0">
                <a:pos x="connsiteX2" y="connsiteY2"/>
              </a:cxn>
            </a:cxnLst>
            <a:rect l="l" t="t" r="r" b="b"/>
            <a:pathLst>
              <a:path w="524000" h="789140">
                <a:moveTo>
                  <a:pt x="524000" y="789140"/>
                </a:moveTo>
                <a:cubicBezTo>
                  <a:pt x="332978" y="721290"/>
                  <a:pt x="129430" y="553233"/>
                  <a:pt x="48011" y="450937"/>
                </a:cubicBezTo>
                <a:cubicBezTo>
                  <a:pt x="-33408" y="348641"/>
                  <a:pt x="7301" y="136742"/>
                  <a:pt x="35485" y="0"/>
                </a:cubicBezTo>
              </a:path>
            </a:pathLst>
          </a:custGeom>
          <a:noFill/>
          <a:ln w="44450">
            <a:solidFill>
              <a:schemeClr val="accent2">
                <a:lumMod val="60000"/>
                <a:lumOff val="40000"/>
              </a:schemeClr>
            </a:solidFill>
            <a:prstDash val="solid"/>
            <a:tailEnd type="triangle"/>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49" name="フリーフォーム: 図形 48">
            <a:extLst>
              <a:ext uri="{FF2B5EF4-FFF2-40B4-BE49-F238E27FC236}">
                <a16:creationId xmlns:a16="http://schemas.microsoft.com/office/drawing/2014/main" id="{CF02F30F-07B4-40F2-7535-FD18D5FD8623}"/>
              </a:ext>
            </a:extLst>
          </p:cNvPr>
          <p:cNvSpPr/>
          <p:nvPr/>
        </p:nvSpPr>
        <p:spPr>
          <a:xfrm>
            <a:off x="4403365" y="7131219"/>
            <a:ext cx="1144399" cy="764088"/>
          </a:xfrm>
          <a:custGeom>
            <a:avLst/>
            <a:gdLst>
              <a:gd name="connsiteX0" fmla="*/ 1117271 w 1117271"/>
              <a:gd name="connsiteY0" fmla="*/ 701457 h 701457"/>
              <a:gd name="connsiteX1" fmla="*/ 140241 w 1117271"/>
              <a:gd name="connsiteY1" fmla="*/ 350728 h 701457"/>
              <a:gd name="connsiteX2" fmla="*/ 27507 w 1117271"/>
              <a:gd name="connsiteY2" fmla="*/ 0 h 701457"/>
              <a:gd name="connsiteX0" fmla="*/ 1144399 w 1144399"/>
              <a:gd name="connsiteY0" fmla="*/ 764088 h 764088"/>
              <a:gd name="connsiteX1" fmla="*/ 167369 w 1144399"/>
              <a:gd name="connsiteY1" fmla="*/ 413359 h 764088"/>
              <a:gd name="connsiteX2" fmla="*/ 17057 w 1144399"/>
              <a:gd name="connsiteY2" fmla="*/ 0 h 764088"/>
              <a:gd name="connsiteX0" fmla="*/ 1144399 w 1144399"/>
              <a:gd name="connsiteY0" fmla="*/ 764088 h 764088"/>
              <a:gd name="connsiteX1" fmla="*/ 167369 w 1144399"/>
              <a:gd name="connsiteY1" fmla="*/ 400833 h 764088"/>
              <a:gd name="connsiteX2" fmla="*/ 17057 w 1144399"/>
              <a:gd name="connsiteY2" fmla="*/ 0 h 764088"/>
            </a:gdLst>
            <a:ahLst/>
            <a:cxnLst>
              <a:cxn ang="0">
                <a:pos x="connsiteX0" y="connsiteY0"/>
              </a:cxn>
              <a:cxn ang="0">
                <a:pos x="connsiteX1" y="connsiteY1"/>
              </a:cxn>
              <a:cxn ang="0">
                <a:pos x="connsiteX2" y="connsiteY2"/>
              </a:cxn>
            </a:cxnLst>
            <a:rect l="l" t="t" r="r" b="b"/>
            <a:pathLst>
              <a:path w="1144399" h="764088">
                <a:moveTo>
                  <a:pt x="1144399" y="764088"/>
                </a:moveTo>
                <a:cubicBezTo>
                  <a:pt x="746697" y="647178"/>
                  <a:pt x="348996" y="517742"/>
                  <a:pt x="167369" y="400833"/>
                </a:cubicBezTo>
                <a:cubicBezTo>
                  <a:pt x="-14258" y="283923"/>
                  <a:pt x="-17390" y="116909"/>
                  <a:pt x="17057" y="0"/>
                </a:cubicBezTo>
              </a:path>
            </a:pathLst>
          </a:custGeom>
          <a:noFill/>
          <a:ln w="44450">
            <a:solidFill>
              <a:schemeClr val="accent2">
                <a:lumMod val="60000"/>
                <a:lumOff val="40000"/>
              </a:schemeClr>
            </a:solidFill>
            <a:prstDash val="solid"/>
            <a:tailEnd type="triangle"/>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58" name="正方形/長方形 57">
            <a:extLst>
              <a:ext uri="{FF2B5EF4-FFF2-40B4-BE49-F238E27FC236}">
                <a16:creationId xmlns:a16="http://schemas.microsoft.com/office/drawing/2014/main" id="{4690F6DE-2CD7-6864-F018-B06C78C40DF9}"/>
              </a:ext>
            </a:extLst>
          </p:cNvPr>
          <p:cNvSpPr/>
          <p:nvPr/>
        </p:nvSpPr>
        <p:spPr>
          <a:xfrm>
            <a:off x="4097347" y="7240312"/>
            <a:ext cx="736868" cy="225456"/>
          </a:xfrm>
          <a:prstGeom prst="rect">
            <a:avLst/>
          </a:prstGeom>
          <a:solidFill>
            <a:schemeClr val="accent2">
              <a:lumMod val="75000"/>
            </a:schemeClr>
          </a:solidFill>
          <a:ln w="12700">
            <a:noFill/>
            <a:prstDash val="solid"/>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700" b="1" i="0" u="none" strike="noStrike" kern="1200" cap="none" spc="0" normalizeH="0" baseline="0" noProof="0">
                <a:ln>
                  <a:noFill/>
                </a:ln>
                <a:solidFill>
                  <a:prstClr val="white"/>
                </a:solidFill>
                <a:effectLst/>
                <a:uLnTx/>
                <a:uFillTx/>
                <a:latin typeface="メイリオ"/>
                <a:ea typeface="メイリオ"/>
                <a:cs typeface="+mn-cs"/>
              </a:rPr>
              <a:t>センサー情報</a:t>
            </a:r>
          </a:p>
        </p:txBody>
      </p:sp>
      <p:graphicFrame>
        <p:nvGraphicFramePr>
          <p:cNvPr id="61" name="表 25">
            <a:extLst>
              <a:ext uri="{FF2B5EF4-FFF2-40B4-BE49-F238E27FC236}">
                <a16:creationId xmlns:a16="http://schemas.microsoft.com/office/drawing/2014/main" id="{C18B40AD-98EC-983D-B0FB-AAEF35885C8D}"/>
              </a:ext>
            </a:extLst>
          </p:cNvPr>
          <p:cNvGraphicFramePr>
            <a:graphicFrameLocks noGrp="1"/>
          </p:cNvGraphicFramePr>
          <p:nvPr/>
        </p:nvGraphicFramePr>
        <p:xfrm>
          <a:off x="3641276" y="7558514"/>
          <a:ext cx="1458567" cy="335280"/>
        </p:xfrm>
        <a:graphic>
          <a:graphicData uri="http://schemas.openxmlformats.org/drawingml/2006/table">
            <a:tbl>
              <a:tblPr firstRow="1" bandRow="1">
                <a:tableStyleId>{2D5ABB26-0587-4C30-8999-92F81FD0307C}</a:tableStyleId>
              </a:tblPr>
              <a:tblGrid>
                <a:gridCol w="1458567">
                  <a:extLst>
                    <a:ext uri="{9D8B030D-6E8A-4147-A177-3AD203B41FA5}">
                      <a16:colId xmlns:a16="http://schemas.microsoft.com/office/drawing/2014/main" val="704336096"/>
                    </a:ext>
                  </a:extLst>
                </a:gridCol>
              </a:tblGrid>
              <a:tr h="238606">
                <a:tc>
                  <a:txBody>
                    <a:bodyPr/>
                    <a:lstStyle/>
                    <a:p>
                      <a:pPr algn="ctr"/>
                      <a:r>
                        <a:rPr kumimoji="1" lang="ja-JP" altLang="en-US" sz="800" b="1">
                          <a:solidFill>
                            <a:sysClr val="windowText" lastClr="000000"/>
                          </a:solidFill>
                          <a:latin typeface="+mn-ea"/>
                          <a:ea typeface="+mn-ea"/>
                        </a:rPr>
                        <a:t>環境情報、機器の作動情報、人の情報などを収集</a:t>
                      </a:r>
                    </a:p>
                  </a:txBody>
                  <a:tcPr anchor="ctr"/>
                </a:tc>
                <a:extLst>
                  <a:ext uri="{0D108BD9-81ED-4DB2-BD59-A6C34878D82A}">
                    <a16:rowId xmlns:a16="http://schemas.microsoft.com/office/drawing/2014/main" val="364592684"/>
                  </a:ext>
                </a:extLst>
              </a:tr>
            </a:tbl>
          </a:graphicData>
        </a:graphic>
      </p:graphicFrame>
      <p:sp>
        <p:nvSpPr>
          <p:cNvPr id="63" name="フリーフォーム: 図形 62">
            <a:extLst>
              <a:ext uri="{FF2B5EF4-FFF2-40B4-BE49-F238E27FC236}">
                <a16:creationId xmlns:a16="http://schemas.microsoft.com/office/drawing/2014/main" id="{71B82ADF-BFD6-321A-4E55-AC31B42BC7A7}"/>
              </a:ext>
            </a:extLst>
          </p:cNvPr>
          <p:cNvSpPr/>
          <p:nvPr/>
        </p:nvSpPr>
        <p:spPr>
          <a:xfrm>
            <a:off x="5879491" y="6982965"/>
            <a:ext cx="164327" cy="575549"/>
          </a:xfrm>
          <a:custGeom>
            <a:avLst/>
            <a:gdLst>
              <a:gd name="connsiteX0" fmla="*/ 0 w 202530"/>
              <a:gd name="connsiteY0" fmla="*/ 0 h 526093"/>
              <a:gd name="connsiteX1" fmla="*/ 200416 w 202530"/>
              <a:gd name="connsiteY1" fmla="*/ 300625 h 526093"/>
              <a:gd name="connsiteX2" fmla="*/ 87682 w 202530"/>
              <a:gd name="connsiteY2" fmla="*/ 526093 h 526093"/>
              <a:gd name="connsiteX0" fmla="*/ 12526 w 213859"/>
              <a:gd name="connsiteY0" fmla="*/ 0 h 676406"/>
              <a:gd name="connsiteX1" fmla="*/ 212942 w 213859"/>
              <a:gd name="connsiteY1" fmla="*/ 300625 h 676406"/>
              <a:gd name="connsiteX2" fmla="*/ 0 w 213859"/>
              <a:gd name="connsiteY2" fmla="*/ 676406 h 676406"/>
              <a:gd name="connsiteX0" fmla="*/ 12526 w 226324"/>
              <a:gd name="connsiteY0" fmla="*/ 0 h 676406"/>
              <a:gd name="connsiteX1" fmla="*/ 225468 w 226324"/>
              <a:gd name="connsiteY1" fmla="*/ 400833 h 676406"/>
              <a:gd name="connsiteX2" fmla="*/ 0 w 226324"/>
              <a:gd name="connsiteY2" fmla="*/ 676406 h 676406"/>
              <a:gd name="connsiteX0" fmla="*/ 12526 w 151735"/>
              <a:gd name="connsiteY0" fmla="*/ 0 h 676406"/>
              <a:gd name="connsiteX1" fmla="*/ 150312 w 151735"/>
              <a:gd name="connsiteY1" fmla="*/ 375781 h 676406"/>
              <a:gd name="connsiteX2" fmla="*/ 0 w 151735"/>
              <a:gd name="connsiteY2" fmla="*/ 676406 h 676406"/>
              <a:gd name="connsiteX0" fmla="*/ 12526 w 151735"/>
              <a:gd name="connsiteY0" fmla="*/ 0 h 676406"/>
              <a:gd name="connsiteX1" fmla="*/ 150312 w 151735"/>
              <a:gd name="connsiteY1" fmla="*/ 313151 h 676406"/>
              <a:gd name="connsiteX2" fmla="*/ 0 w 151735"/>
              <a:gd name="connsiteY2" fmla="*/ 676406 h 676406"/>
            </a:gdLst>
            <a:ahLst/>
            <a:cxnLst>
              <a:cxn ang="0">
                <a:pos x="connsiteX0" y="connsiteY0"/>
              </a:cxn>
              <a:cxn ang="0">
                <a:pos x="connsiteX1" y="connsiteY1"/>
              </a:cxn>
              <a:cxn ang="0">
                <a:pos x="connsiteX2" y="connsiteY2"/>
              </a:cxn>
            </a:cxnLst>
            <a:rect l="l" t="t" r="r" b="b"/>
            <a:pathLst>
              <a:path w="151735" h="676406">
                <a:moveTo>
                  <a:pt x="12526" y="0"/>
                </a:moveTo>
                <a:cubicBezTo>
                  <a:pt x="105427" y="106471"/>
                  <a:pt x="135698" y="225469"/>
                  <a:pt x="150312" y="313151"/>
                </a:cubicBezTo>
                <a:cubicBezTo>
                  <a:pt x="164926" y="400833"/>
                  <a:pt x="63674" y="607513"/>
                  <a:pt x="0" y="676406"/>
                </a:cubicBezTo>
              </a:path>
            </a:pathLst>
          </a:custGeom>
          <a:noFill/>
          <a:ln w="60325">
            <a:solidFill>
              <a:schemeClr val="accent1">
                <a:lumMod val="40000"/>
                <a:lumOff val="60000"/>
              </a:schemeClr>
            </a:solidFill>
            <a:prstDash val="solid"/>
            <a:tailEnd type="triangle"/>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graphicFrame>
        <p:nvGraphicFramePr>
          <p:cNvPr id="64" name="表 25">
            <a:extLst>
              <a:ext uri="{FF2B5EF4-FFF2-40B4-BE49-F238E27FC236}">
                <a16:creationId xmlns:a16="http://schemas.microsoft.com/office/drawing/2014/main" id="{372E940B-9512-DEDE-32B9-2CAB03CF2084}"/>
              </a:ext>
            </a:extLst>
          </p:cNvPr>
          <p:cNvGraphicFramePr>
            <a:graphicFrameLocks noGrp="1"/>
          </p:cNvGraphicFramePr>
          <p:nvPr/>
        </p:nvGraphicFramePr>
        <p:xfrm>
          <a:off x="5023291" y="7578776"/>
          <a:ext cx="1458567" cy="335280"/>
        </p:xfrm>
        <a:graphic>
          <a:graphicData uri="http://schemas.openxmlformats.org/drawingml/2006/table">
            <a:tbl>
              <a:tblPr firstRow="1" bandRow="1">
                <a:tableStyleId>{2D5ABB26-0587-4C30-8999-92F81FD0307C}</a:tableStyleId>
              </a:tblPr>
              <a:tblGrid>
                <a:gridCol w="1458567">
                  <a:extLst>
                    <a:ext uri="{9D8B030D-6E8A-4147-A177-3AD203B41FA5}">
                      <a16:colId xmlns:a16="http://schemas.microsoft.com/office/drawing/2014/main" val="704336096"/>
                    </a:ext>
                  </a:extLst>
                </a:gridCol>
              </a:tblGrid>
              <a:tr h="332574">
                <a:tc>
                  <a:txBody>
                    <a:bodyPr/>
                    <a:lstStyle/>
                    <a:p>
                      <a:pPr algn="ctr"/>
                      <a:r>
                        <a:rPr kumimoji="1" lang="ja-JP" altLang="en-US" sz="800" b="1">
                          <a:solidFill>
                            <a:sysClr val="windowText" lastClr="000000"/>
                          </a:solidFill>
                          <a:latin typeface="+mn-ea"/>
                          <a:ea typeface="+mn-ea"/>
                        </a:rPr>
                        <a:t>高付加価値な情報、</a:t>
                      </a:r>
                      <a:endParaRPr kumimoji="1" lang="en-US" altLang="ja-JP" sz="800" b="1">
                        <a:solidFill>
                          <a:sysClr val="windowText" lastClr="000000"/>
                        </a:solidFill>
                        <a:latin typeface="+mn-ea"/>
                        <a:ea typeface="+mn-ea"/>
                      </a:endParaRPr>
                    </a:p>
                    <a:p>
                      <a:pPr algn="ctr"/>
                      <a:r>
                        <a:rPr kumimoji="1" lang="ja-JP" altLang="en-US" sz="800" b="1">
                          <a:solidFill>
                            <a:sysClr val="windowText" lastClr="000000"/>
                          </a:solidFill>
                          <a:latin typeface="+mn-ea"/>
                          <a:ea typeface="+mn-ea"/>
                        </a:rPr>
                        <a:t>提案、機器への指示など</a:t>
                      </a:r>
                    </a:p>
                  </a:txBody>
                  <a:tcPr anchor="ctr"/>
                </a:tc>
                <a:extLst>
                  <a:ext uri="{0D108BD9-81ED-4DB2-BD59-A6C34878D82A}">
                    <a16:rowId xmlns:a16="http://schemas.microsoft.com/office/drawing/2014/main" val="364592684"/>
                  </a:ext>
                </a:extLst>
              </a:tr>
            </a:tbl>
          </a:graphicData>
        </a:graphic>
      </p:graphicFrame>
      <p:sp>
        <p:nvSpPr>
          <p:cNvPr id="65" name="正方形/長方形 64">
            <a:extLst>
              <a:ext uri="{FF2B5EF4-FFF2-40B4-BE49-F238E27FC236}">
                <a16:creationId xmlns:a16="http://schemas.microsoft.com/office/drawing/2014/main" id="{668A4080-A625-F2C8-582D-B06710CE5100}"/>
              </a:ext>
            </a:extLst>
          </p:cNvPr>
          <p:cNvSpPr/>
          <p:nvPr/>
        </p:nvSpPr>
        <p:spPr>
          <a:xfrm>
            <a:off x="5229795" y="7230192"/>
            <a:ext cx="663786" cy="238014"/>
          </a:xfrm>
          <a:prstGeom prst="rect">
            <a:avLst/>
          </a:prstGeom>
          <a:solidFill>
            <a:schemeClr val="accent1">
              <a:lumMod val="60000"/>
              <a:lumOff val="40000"/>
            </a:schemeClr>
          </a:solidFill>
          <a:ln w="12700">
            <a:noFill/>
            <a:prstDash val="solid"/>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700" b="1" i="0" u="none" strike="noStrike" kern="1200" cap="none" spc="0" normalizeH="0" baseline="0" noProof="0">
                <a:ln>
                  <a:noFill/>
                </a:ln>
                <a:solidFill>
                  <a:prstClr val="white"/>
                </a:solidFill>
                <a:effectLst/>
                <a:uLnTx/>
                <a:uFillTx/>
                <a:latin typeface="メイリオ"/>
                <a:ea typeface="メイリオ"/>
                <a:cs typeface="+mn-cs"/>
              </a:rPr>
              <a:t>新たな価値</a:t>
            </a:r>
          </a:p>
        </p:txBody>
      </p:sp>
      <p:graphicFrame>
        <p:nvGraphicFramePr>
          <p:cNvPr id="67" name="表 25">
            <a:extLst>
              <a:ext uri="{FF2B5EF4-FFF2-40B4-BE49-F238E27FC236}">
                <a16:creationId xmlns:a16="http://schemas.microsoft.com/office/drawing/2014/main" id="{9BED4C96-4559-0A0A-621A-3FF2D75C5CF1}"/>
              </a:ext>
            </a:extLst>
          </p:cNvPr>
          <p:cNvGraphicFramePr>
            <a:graphicFrameLocks noGrp="1"/>
          </p:cNvGraphicFramePr>
          <p:nvPr/>
        </p:nvGraphicFramePr>
        <p:xfrm>
          <a:off x="3777099" y="6979151"/>
          <a:ext cx="1055745" cy="254213"/>
        </p:xfrm>
        <a:graphic>
          <a:graphicData uri="http://schemas.openxmlformats.org/drawingml/2006/table">
            <a:tbl>
              <a:tblPr firstRow="1" bandRow="1">
                <a:tableStyleId>{2D5ABB26-0587-4C30-8999-92F81FD0307C}</a:tableStyleId>
              </a:tblPr>
              <a:tblGrid>
                <a:gridCol w="1055745">
                  <a:extLst>
                    <a:ext uri="{9D8B030D-6E8A-4147-A177-3AD203B41FA5}">
                      <a16:colId xmlns:a16="http://schemas.microsoft.com/office/drawing/2014/main" val="704336096"/>
                    </a:ext>
                  </a:extLst>
                </a:gridCol>
              </a:tblGrid>
              <a:tr h="254213">
                <a:tc>
                  <a:txBody>
                    <a:bodyPr/>
                    <a:lstStyle/>
                    <a:p>
                      <a:pPr algn="ctr"/>
                      <a:r>
                        <a:rPr kumimoji="1" lang="ja-JP" altLang="en-US" sz="800" b="1">
                          <a:solidFill>
                            <a:sysClr val="windowText" lastClr="000000"/>
                          </a:solidFill>
                          <a:latin typeface="+mn-ea"/>
                          <a:ea typeface="+mn-ea"/>
                        </a:rPr>
                        <a:t>ビッグデータ</a:t>
                      </a:r>
                      <a:endParaRPr kumimoji="1" lang="en-US" altLang="ja-JP" sz="800" b="1">
                        <a:solidFill>
                          <a:sysClr val="windowText" lastClr="000000"/>
                        </a:solidFill>
                        <a:latin typeface="+mn-ea"/>
                        <a:ea typeface="+mn-ea"/>
                      </a:endParaRPr>
                    </a:p>
                  </a:txBody>
                  <a:tcPr anchor="ctr"/>
                </a:tc>
                <a:extLst>
                  <a:ext uri="{0D108BD9-81ED-4DB2-BD59-A6C34878D82A}">
                    <a16:rowId xmlns:a16="http://schemas.microsoft.com/office/drawing/2014/main" val="364592684"/>
                  </a:ext>
                </a:extLst>
              </a:tr>
            </a:tbl>
          </a:graphicData>
        </a:graphic>
      </p:graphicFrame>
      <p:grpSp>
        <p:nvGrpSpPr>
          <p:cNvPr id="73" name="グループ化 72">
            <a:extLst>
              <a:ext uri="{FF2B5EF4-FFF2-40B4-BE49-F238E27FC236}">
                <a16:creationId xmlns:a16="http://schemas.microsoft.com/office/drawing/2014/main" id="{8F3E531A-823E-9443-75A0-776314A7A7F5}"/>
              </a:ext>
            </a:extLst>
          </p:cNvPr>
          <p:cNvGrpSpPr/>
          <p:nvPr/>
        </p:nvGrpSpPr>
        <p:grpSpPr>
          <a:xfrm>
            <a:off x="3656452" y="7163483"/>
            <a:ext cx="393855" cy="377739"/>
            <a:chOff x="7917070" y="7812016"/>
            <a:chExt cx="556129" cy="590104"/>
          </a:xfrm>
        </p:grpSpPr>
        <p:grpSp>
          <p:nvGrpSpPr>
            <p:cNvPr id="70" name="グループ化 69">
              <a:extLst>
                <a:ext uri="{FF2B5EF4-FFF2-40B4-BE49-F238E27FC236}">
                  <a16:creationId xmlns:a16="http://schemas.microsoft.com/office/drawing/2014/main" id="{37CC6436-B3AD-5C53-955E-7BF5CD51048A}"/>
                </a:ext>
              </a:extLst>
            </p:cNvPr>
            <p:cNvGrpSpPr/>
            <p:nvPr/>
          </p:nvGrpSpPr>
          <p:grpSpPr>
            <a:xfrm>
              <a:off x="7917070" y="7812016"/>
              <a:ext cx="556129" cy="590104"/>
              <a:chOff x="3825672" y="6132361"/>
              <a:chExt cx="720000" cy="720000"/>
            </a:xfrm>
            <a:solidFill>
              <a:schemeClr val="bg1"/>
            </a:solidFill>
          </p:grpSpPr>
          <p:pic>
            <p:nvPicPr>
              <p:cNvPr id="71" name="図 70">
                <a:extLst>
                  <a:ext uri="{FF2B5EF4-FFF2-40B4-BE49-F238E27FC236}">
                    <a16:creationId xmlns:a16="http://schemas.microsoft.com/office/drawing/2014/main" id="{8DC71A13-51EA-1989-660F-A1F9F9E1F21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025002" y="6251233"/>
                <a:ext cx="386922" cy="433472"/>
              </a:xfrm>
              <a:prstGeom prst="rect">
                <a:avLst/>
              </a:prstGeom>
              <a:grpFill/>
              <a:ln>
                <a:solidFill>
                  <a:schemeClr val="accent2">
                    <a:lumMod val="60000"/>
                    <a:lumOff val="40000"/>
                  </a:schemeClr>
                </a:solidFill>
              </a:ln>
            </p:spPr>
          </p:pic>
          <p:sp>
            <p:nvSpPr>
              <p:cNvPr id="72" name="楕円 71">
                <a:extLst>
                  <a:ext uri="{FF2B5EF4-FFF2-40B4-BE49-F238E27FC236}">
                    <a16:creationId xmlns:a16="http://schemas.microsoft.com/office/drawing/2014/main" id="{CA9B0D32-37E0-851E-7608-034DBB171982}"/>
                  </a:ext>
                </a:extLst>
              </p:cNvPr>
              <p:cNvSpPr/>
              <p:nvPr/>
            </p:nvSpPr>
            <p:spPr>
              <a:xfrm>
                <a:off x="3825672" y="6132361"/>
                <a:ext cx="720000" cy="720000"/>
              </a:xfrm>
              <a:prstGeom prst="ellipse">
                <a:avLst/>
              </a:prstGeom>
              <a:grpFill/>
              <a:ln>
                <a:solidFill>
                  <a:schemeClr val="accent2">
                    <a:lumMod val="60000"/>
                    <a:lumOff val="40000"/>
                  </a:schemeClr>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grpSp>
        <p:pic>
          <p:nvPicPr>
            <p:cNvPr id="57" name="図 56">
              <a:extLst>
                <a:ext uri="{FF2B5EF4-FFF2-40B4-BE49-F238E27FC236}">
                  <a16:creationId xmlns:a16="http://schemas.microsoft.com/office/drawing/2014/main" id="{AA909B78-8A10-2E04-E2B6-996D6BAEEE8A}"/>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7999005" y="7925024"/>
              <a:ext cx="392258" cy="392258"/>
            </a:xfrm>
            <a:prstGeom prst="rect">
              <a:avLst/>
            </a:prstGeom>
          </p:spPr>
        </p:pic>
      </p:grpSp>
      <p:sp>
        <p:nvSpPr>
          <p:cNvPr id="4" name="二等辺三角形 3">
            <a:extLst>
              <a:ext uri="{FF2B5EF4-FFF2-40B4-BE49-F238E27FC236}">
                <a16:creationId xmlns:a16="http://schemas.microsoft.com/office/drawing/2014/main" id="{B588AD4B-2CB9-9B67-ED97-7C0E16E69E5A}"/>
              </a:ext>
            </a:extLst>
          </p:cNvPr>
          <p:cNvSpPr/>
          <p:nvPr/>
        </p:nvSpPr>
        <p:spPr>
          <a:xfrm rot="5400000">
            <a:off x="2400272" y="7519289"/>
            <a:ext cx="2124332" cy="222762"/>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7" name="正方形/長方形 16">
            <a:extLst>
              <a:ext uri="{FF2B5EF4-FFF2-40B4-BE49-F238E27FC236}">
                <a16:creationId xmlns:a16="http://schemas.microsoft.com/office/drawing/2014/main" id="{23D76EDE-9AF3-1024-278F-E3FFF10AD2A9}"/>
              </a:ext>
            </a:extLst>
          </p:cNvPr>
          <p:cNvSpPr/>
          <p:nvPr/>
        </p:nvSpPr>
        <p:spPr>
          <a:xfrm>
            <a:off x="2938036" y="6125857"/>
            <a:ext cx="418185" cy="223983"/>
          </a:xfrm>
          <a:prstGeom prst="rect">
            <a:avLst/>
          </a:prstGeom>
          <a:solidFill>
            <a:srgbClr val="226BAC"/>
          </a:solidFill>
          <a:ln>
            <a:noFill/>
            <a:extLst>
              <a:ext uri="{C807C97D-BFC1-408E-A445-0C87EB9F89A2}">
                <ask:lineSketchStyleProps xmlns:ask="http://schemas.microsoft.com/office/drawing/2018/sketchyshapes">
                  <ask:type>
                    <ask:lineSketchNone/>
                  </ask:type>
                </ask:lineSketchStyleProps>
              </a:ext>
            </a:extLst>
          </a:ln>
        </p:spPr>
        <p:style>
          <a:lnRef idx="2">
            <a:schemeClr val="accent1"/>
          </a:lnRef>
          <a:fillRef idx="1">
            <a:schemeClr val="lt1"/>
          </a:fillRef>
          <a:effectRef idx="0">
            <a:schemeClr val="accent1"/>
          </a:effectRef>
          <a:fontRef idx="minor">
            <a:schemeClr val="dk1"/>
          </a:fontRef>
        </p:style>
        <p:txBody>
          <a:bodyPr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white"/>
                </a:solidFill>
                <a:effectLst/>
                <a:uLnTx/>
                <a:uFillTx/>
                <a:latin typeface="メイリオ"/>
                <a:ea typeface="メイリオ"/>
                <a:cs typeface="+mn-cs"/>
              </a:rPr>
              <a:t>4.0</a:t>
            </a:r>
            <a:endParaRPr kumimoji="1" lang="ja-JP" altLang="en-US" sz="900" b="1"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1" name="正方形/長方形 20">
            <a:extLst>
              <a:ext uri="{FF2B5EF4-FFF2-40B4-BE49-F238E27FC236}">
                <a16:creationId xmlns:a16="http://schemas.microsoft.com/office/drawing/2014/main" id="{A190C9F7-B1A1-03F3-ABF3-1821AC70A283}"/>
              </a:ext>
            </a:extLst>
          </p:cNvPr>
          <p:cNvSpPr/>
          <p:nvPr/>
        </p:nvSpPr>
        <p:spPr>
          <a:xfrm>
            <a:off x="3546660" y="6125857"/>
            <a:ext cx="418185" cy="223983"/>
          </a:xfrm>
          <a:prstGeom prst="rect">
            <a:avLst/>
          </a:prstGeom>
          <a:solidFill>
            <a:schemeClr val="accent2"/>
          </a:solidFill>
          <a:ln>
            <a:noFill/>
            <a:extLst>
              <a:ext uri="{C807C97D-BFC1-408E-A445-0C87EB9F89A2}">
                <ask:lineSketchStyleProps xmlns:ask="http://schemas.microsoft.com/office/drawing/2018/sketchyshapes">
                  <ask:type>
                    <ask:lineSketchNone/>
                  </ask:type>
                </ask:lineSketchStyleProps>
              </a:ext>
            </a:extLst>
          </a:ln>
        </p:spPr>
        <p:style>
          <a:lnRef idx="2">
            <a:schemeClr val="accent1"/>
          </a:lnRef>
          <a:fillRef idx="1">
            <a:schemeClr val="lt1"/>
          </a:fillRef>
          <a:effectRef idx="0">
            <a:schemeClr val="accent1"/>
          </a:effectRef>
          <a:fontRef idx="minor">
            <a:schemeClr val="dk1"/>
          </a:fontRef>
        </p:style>
        <p:txBody>
          <a:bodyPr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white"/>
                </a:solidFill>
                <a:effectLst/>
                <a:uLnTx/>
                <a:uFillTx/>
                <a:latin typeface="メイリオ"/>
                <a:ea typeface="メイリオ"/>
                <a:cs typeface="+mn-cs"/>
              </a:rPr>
              <a:t>5.0</a:t>
            </a:r>
            <a:endParaRPr kumimoji="1" lang="ja-JP" altLang="en-US" sz="900" b="1" i="0" u="none" strike="noStrike" kern="1200" cap="none" spc="0" normalizeH="0" baseline="0" noProof="0">
              <a:ln>
                <a:noFill/>
              </a:ln>
              <a:solidFill>
                <a:prstClr val="white"/>
              </a:solidFill>
              <a:effectLst/>
              <a:uLnTx/>
              <a:uFillTx/>
              <a:latin typeface="メイリオ"/>
              <a:ea typeface="メイリオ"/>
              <a:cs typeface="+mn-cs"/>
            </a:endParaRPr>
          </a:p>
        </p:txBody>
      </p:sp>
    </p:spTree>
    <p:extLst>
      <p:ext uri="{BB962C8B-B14F-4D97-AF65-F5344CB8AC3E}">
        <p14:creationId xmlns:p14="http://schemas.microsoft.com/office/powerpoint/2010/main" val="117204433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lang="en-US" altLang="ja-JP"/>
              <a:t>5-2-2. Society5.0</a:t>
            </a:r>
            <a:endParaRPr kumimoji="1" lang="ja-JP" altLang="en-US"/>
          </a:p>
        </p:txBody>
      </p:sp>
      <p:sp>
        <p:nvSpPr>
          <p:cNvPr id="8" name="テキスト プレースホルダー 2">
            <a:extLst>
              <a:ext uri="{FF2B5EF4-FFF2-40B4-BE49-F238E27FC236}">
                <a16:creationId xmlns:a16="http://schemas.microsoft.com/office/drawing/2014/main" id="{4B83C998-476A-5DEE-F80C-2BC5DEA7CC9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5</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デジタル社会の実現に向けた国の改革基本方針</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5-2.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政府機関が目指す社会の方向性とサイバーセキュリティ課題</a:t>
            </a:r>
          </a:p>
        </p:txBody>
      </p:sp>
      <p:sp>
        <p:nvSpPr>
          <p:cNvPr id="23" name="スライド番号プレースホルダー 1">
            <a:extLst>
              <a:ext uri="{FF2B5EF4-FFF2-40B4-BE49-F238E27FC236}">
                <a16:creationId xmlns:a16="http://schemas.microsoft.com/office/drawing/2014/main" id="{6A10EBE7-CC1D-B1D8-5971-15ECFC1CFFE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09</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30" name="表 29">
            <a:extLst>
              <a:ext uri="{FF2B5EF4-FFF2-40B4-BE49-F238E27FC236}">
                <a16:creationId xmlns:a16="http://schemas.microsoft.com/office/drawing/2014/main" id="{93165045-77BB-34B0-C193-6CEC590ECF2B}"/>
              </a:ext>
            </a:extLst>
          </p:cNvPr>
          <p:cNvGraphicFramePr>
            <a:graphicFrameLocks noGrp="1"/>
          </p:cNvGraphicFramePr>
          <p:nvPr>
            <p:extLst>
              <p:ext uri="{D42A27DB-BD31-4B8C-83A1-F6EECF244321}">
                <p14:modId xmlns:p14="http://schemas.microsoft.com/office/powerpoint/2010/main" val="3246130795"/>
              </p:ext>
            </p:extLst>
          </p:nvPr>
        </p:nvGraphicFramePr>
        <p:xfrm>
          <a:off x="622799" y="2258311"/>
          <a:ext cx="5612400" cy="390296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081126767"/>
                    </a:ext>
                  </a:extLst>
                </a:gridCol>
              </a:tblGrid>
              <a:tr h="24201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dirty="0">
                          <a:solidFill>
                            <a:schemeClr val="tx1"/>
                          </a:solidFill>
                          <a:latin typeface="+mn-ea"/>
                          <a:ea typeface="+mn-ea"/>
                        </a:rPr>
                        <a:t>　</a:t>
                      </a:r>
                      <a:r>
                        <a:rPr kumimoji="1" lang="en-US" altLang="ja-JP" sz="1050" b="0" dirty="0">
                          <a:solidFill>
                            <a:schemeClr val="tx1"/>
                          </a:solidFill>
                          <a:latin typeface="+mn-ea"/>
                          <a:ea typeface="+mn-ea"/>
                        </a:rPr>
                        <a:t>Society5.0</a:t>
                      </a:r>
                      <a:r>
                        <a:rPr kumimoji="1" lang="ja-JP" altLang="en-US" sz="1050" b="0" dirty="0">
                          <a:solidFill>
                            <a:schemeClr val="tx1"/>
                          </a:solidFill>
                          <a:latin typeface="+mn-ea"/>
                          <a:ea typeface="+mn-ea"/>
                        </a:rPr>
                        <a:t>におけるサイバー空間の急激な拡大は、サイバー攻撃の対象が増えることを示しています。サイバー空間とフィジカル空間の相互作用により、サイバー攻撃がフィジカル空間にも影響を及ぼす可能性が高まります。たとえば、医療機器やインフラシステムなどがサイバー攻撃によって操作されたり、停止したりすると、人命や社会生活に重大な影響を及ぼす恐れがあります。</a:t>
                      </a:r>
                      <a:br>
                        <a:rPr kumimoji="1" lang="en-US" altLang="ja-JP" sz="1050" b="0" dirty="0">
                          <a:solidFill>
                            <a:schemeClr val="tx1"/>
                          </a:solidFill>
                          <a:latin typeface="+mn-ea"/>
                          <a:ea typeface="+mn-ea"/>
                        </a:rPr>
                      </a:br>
                      <a:r>
                        <a:rPr kumimoji="1" lang="ja-JP" altLang="en-US" sz="1050" b="0" dirty="0">
                          <a:solidFill>
                            <a:schemeClr val="tx1"/>
                          </a:solidFill>
                          <a:latin typeface="+mn-ea"/>
                          <a:ea typeface="+mn-ea"/>
                        </a:rPr>
                        <a:t>　</a:t>
                      </a:r>
                      <a:r>
                        <a:rPr kumimoji="1" lang="en-US" altLang="ja-JP" sz="1050" b="0" dirty="0">
                          <a:solidFill>
                            <a:schemeClr val="tx1"/>
                          </a:solidFill>
                          <a:latin typeface="+mn-ea"/>
                          <a:ea typeface="+mn-ea"/>
                        </a:rPr>
                        <a:t>Society 5.0</a:t>
                      </a:r>
                      <a:r>
                        <a:rPr kumimoji="1" lang="ja-JP" altLang="en-US" sz="1050" b="0" dirty="0">
                          <a:solidFill>
                            <a:schemeClr val="tx1"/>
                          </a:solidFill>
                          <a:latin typeface="+mn-ea"/>
                          <a:ea typeface="+mn-ea"/>
                        </a:rPr>
                        <a:t>では、多様な人々がサービスの効果を享受できる包摂的な社会を目指していますが、そのためにはサービスの利用可能性や継続性を確保する必要があります。しかし、サイバー攻撃によってサービスが利用できなくなったり、中断されたりすると、包摂的な社会の実現に支障をきたす可能性があります。また、</a:t>
                      </a:r>
                      <a:r>
                        <a:rPr kumimoji="1" lang="en-US" altLang="ja-JP" sz="1050" b="0" dirty="0">
                          <a:solidFill>
                            <a:schemeClr val="tx1"/>
                          </a:solidFill>
                          <a:latin typeface="+mn-ea"/>
                          <a:ea typeface="+mn-ea"/>
                        </a:rPr>
                        <a:t>IoT</a:t>
                      </a:r>
                      <a:r>
                        <a:rPr kumimoji="1" lang="ja-JP" altLang="en-US" sz="1050" b="0" dirty="0">
                          <a:solidFill>
                            <a:schemeClr val="tx1"/>
                          </a:solidFill>
                          <a:latin typeface="+mn-ea"/>
                          <a:ea typeface="+mn-ea"/>
                        </a:rPr>
                        <a:t>デバイスやセンサーが収集したデータをサイバー空間で改ざんし、偽情報を拡散するといったフィジカル空間とサイバー空間の情報転送への脅威も考えられます。さらに、</a:t>
                      </a:r>
                      <a:r>
                        <a:rPr kumimoji="1" lang="en-US" altLang="ja-JP" sz="1050" b="0" dirty="0">
                          <a:solidFill>
                            <a:schemeClr val="tx1"/>
                          </a:solidFill>
                          <a:latin typeface="+mn-ea"/>
                          <a:ea typeface="+mn-ea"/>
                        </a:rPr>
                        <a:t>IoT</a:t>
                      </a:r>
                      <a:r>
                        <a:rPr kumimoji="1" lang="ja-JP" altLang="en-US" sz="1050" b="0" dirty="0">
                          <a:solidFill>
                            <a:schemeClr val="tx1"/>
                          </a:solidFill>
                          <a:latin typeface="+mn-ea"/>
                          <a:ea typeface="+mn-ea"/>
                        </a:rPr>
                        <a:t>や</a:t>
                      </a:r>
                      <a:r>
                        <a:rPr kumimoji="1" lang="en-US" altLang="ja-JP" sz="1050" b="0" dirty="0">
                          <a:solidFill>
                            <a:schemeClr val="tx1"/>
                          </a:solidFill>
                          <a:latin typeface="+mn-ea"/>
                          <a:ea typeface="+mn-ea"/>
                        </a:rPr>
                        <a:t>AI</a:t>
                      </a:r>
                      <a:r>
                        <a:rPr kumimoji="1" lang="ja-JP" altLang="en-US" sz="1050" b="0" dirty="0">
                          <a:solidFill>
                            <a:schemeClr val="tx1"/>
                          </a:solidFill>
                          <a:latin typeface="+mn-ea"/>
                          <a:ea typeface="+mn-ea"/>
                        </a:rPr>
                        <a:t>などの技術を活用することで、大量のデータが生成されますが、そのデータは個人情報や企業情報などの重要な情報を含む場合が多く、その漏えいや改ざんによってプライバシーや知的財産権などが侵害される危険性が高まります。</a:t>
                      </a:r>
                      <a:br>
                        <a:rPr kumimoji="1" lang="en-US" altLang="ja-JP" sz="1050" b="0" dirty="0">
                          <a:solidFill>
                            <a:schemeClr val="tx1"/>
                          </a:solidFill>
                          <a:latin typeface="+mn-ea"/>
                          <a:ea typeface="+mn-ea"/>
                        </a:rPr>
                      </a:br>
                      <a:r>
                        <a:rPr kumimoji="1" lang="ja-JP" altLang="en-US" sz="1050" b="0" dirty="0">
                          <a:solidFill>
                            <a:schemeClr val="tx1"/>
                          </a:solidFill>
                          <a:latin typeface="+mn-ea"/>
                          <a:ea typeface="+mn-ea"/>
                        </a:rPr>
                        <a:t>　また、</a:t>
                      </a:r>
                      <a:r>
                        <a:rPr kumimoji="1" lang="en-US" altLang="ja-JP" sz="1050" b="0" dirty="0">
                          <a:solidFill>
                            <a:schemeClr val="tx1"/>
                          </a:solidFill>
                          <a:latin typeface="+mn-ea"/>
                          <a:ea typeface="+mn-ea"/>
                        </a:rPr>
                        <a:t>Society5.0</a:t>
                      </a:r>
                      <a:r>
                        <a:rPr kumimoji="1" lang="ja-JP" altLang="en-US" sz="1050" b="0" dirty="0">
                          <a:solidFill>
                            <a:schemeClr val="tx1"/>
                          </a:solidFill>
                          <a:latin typeface="+mn-ea"/>
                          <a:ea typeface="+mn-ea"/>
                        </a:rPr>
                        <a:t>においては、</a:t>
                      </a:r>
                      <a:r>
                        <a:rPr kumimoji="1" lang="en-US" altLang="ja-JP" sz="1050" b="0" dirty="0">
                          <a:solidFill>
                            <a:schemeClr val="tx1"/>
                          </a:solidFill>
                          <a:latin typeface="+mn-ea"/>
                          <a:ea typeface="+mn-ea"/>
                        </a:rPr>
                        <a:t>IoT</a:t>
                      </a:r>
                      <a:r>
                        <a:rPr kumimoji="1" lang="ja-JP" altLang="en-US" sz="1050" b="0" dirty="0">
                          <a:solidFill>
                            <a:schemeClr val="tx1"/>
                          </a:solidFill>
                          <a:latin typeface="+mn-ea"/>
                          <a:ea typeface="+mn-ea"/>
                        </a:rPr>
                        <a:t>から得られる大量データの受け渡しなど、サイバー空間とフィジカル空間の融合によって新たな処理が発生します。その新たな処理がサイバー攻撃の対象となる可能性を認識すべきです。</a:t>
                      </a:r>
                      <a:r>
                        <a:rPr kumimoji="1" lang="en-US" altLang="ja-JP" sz="1050" b="0" dirty="0">
                          <a:solidFill>
                            <a:schemeClr val="tx1"/>
                          </a:solidFill>
                          <a:latin typeface="+mn-ea"/>
                          <a:ea typeface="+mn-ea"/>
                        </a:rPr>
                        <a:t>Society5.0</a:t>
                      </a:r>
                      <a:r>
                        <a:rPr kumimoji="1" lang="ja-JP" altLang="en-US" sz="1050" b="0" dirty="0">
                          <a:solidFill>
                            <a:schemeClr val="tx1"/>
                          </a:solidFill>
                          <a:latin typeface="+mn-ea"/>
                          <a:ea typeface="+mn-ea"/>
                        </a:rPr>
                        <a:t>においては、サプライチェーンも変化します。サイバー空間とフィジカル空間が融合されることで、サプライチェーンを構成する企業同士の関係が複雑に繋がります。その結果、サイバー攻撃の影響範囲がこれまで以上に拡大することが予測されます。</a:t>
                      </a:r>
                      <a:endParaRPr kumimoji="1" lang="en-US" altLang="ja-JP" sz="1050" b="0" dirty="0">
                        <a:solidFill>
                          <a:schemeClr val="tx1"/>
                        </a:solidFill>
                        <a:latin typeface="+mn-ea"/>
                        <a:ea typeface="+mn-ea"/>
                      </a:endParaRP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59199841"/>
                  </a:ext>
                </a:extLst>
              </a:tr>
            </a:tbl>
          </a:graphicData>
        </a:graphic>
      </p:graphicFrame>
      <p:graphicFrame>
        <p:nvGraphicFramePr>
          <p:cNvPr id="31" name="表 15">
            <a:extLst>
              <a:ext uri="{FF2B5EF4-FFF2-40B4-BE49-F238E27FC236}">
                <a16:creationId xmlns:a16="http://schemas.microsoft.com/office/drawing/2014/main" id="{65F12221-835F-0104-F148-FB1D885ED71A}"/>
              </a:ext>
            </a:extLst>
          </p:cNvPr>
          <p:cNvGraphicFramePr>
            <a:graphicFrameLocks noGrp="1"/>
          </p:cNvGraphicFramePr>
          <p:nvPr/>
        </p:nvGraphicFramePr>
        <p:xfrm>
          <a:off x="622795" y="6210336"/>
          <a:ext cx="5612400" cy="1583512"/>
        </p:xfrm>
        <a:graphic>
          <a:graphicData uri="http://schemas.openxmlformats.org/drawingml/2006/table">
            <a:tbl>
              <a:tblPr firstRow="1" bandRow="1">
                <a:tableStyleId>{5C22544A-7EE6-4342-B048-85BDC9FD1C3A}</a:tableStyleId>
              </a:tblPr>
              <a:tblGrid>
                <a:gridCol w="1706337">
                  <a:extLst>
                    <a:ext uri="{9D8B030D-6E8A-4147-A177-3AD203B41FA5}">
                      <a16:colId xmlns:a16="http://schemas.microsoft.com/office/drawing/2014/main" val="1202966191"/>
                    </a:ext>
                  </a:extLst>
                </a:gridCol>
                <a:gridCol w="3906063">
                  <a:extLst>
                    <a:ext uri="{9D8B030D-6E8A-4147-A177-3AD203B41FA5}">
                      <a16:colId xmlns:a16="http://schemas.microsoft.com/office/drawing/2014/main" val="1100507671"/>
                    </a:ext>
                  </a:extLst>
                </a:gridCol>
              </a:tblGrid>
              <a:tr h="381544">
                <a:tc>
                  <a:txBody>
                    <a:bodyPr/>
                    <a:lstStyle/>
                    <a:p>
                      <a:pPr algn="ctr"/>
                      <a:r>
                        <a:rPr kumimoji="1" lang="en-US" altLang="ja-JP" sz="800">
                          <a:solidFill>
                            <a:schemeClr val="bg1"/>
                          </a:solidFill>
                          <a:latin typeface="+mn-ea"/>
                          <a:ea typeface="+mn-ea"/>
                        </a:rPr>
                        <a:t>Society5.0</a:t>
                      </a:r>
                      <a:r>
                        <a:rPr kumimoji="1" lang="ja-JP" altLang="en-US" sz="800">
                          <a:solidFill>
                            <a:schemeClr val="bg1"/>
                          </a:solidFill>
                          <a:latin typeface="+mn-ea"/>
                          <a:ea typeface="+mn-ea"/>
                        </a:rPr>
                        <a:t>における</a:t>
                      </a:r>
                      <a:endParaRPr kumimoji="1" lang="en-US" altLang="ja-JP" sz="800">
                        <a:solidFill>
                          <a:schemeClr val="bg1"/>
                        </a:solidFill>
                        <a:latin typeface="+mn-ea"/>
                        <a:ea typeface="+mn-ea"/>
                      </a:endParaRPr>
                    </a:p>
                    <a:p>
                      <a:pPr algn="ctr"/>
                      <a:r>
                        <a:rPr kumimoji="1" lang="ja-JP" altLang="en-US" sz="800">
                          <a:solidFill>
                            <a:schemeClr val="bg1"/>
                          </a:solidFill>
                          <a:latin typeface="+mn-ea"/>
                          <a:ea typeface="+mn-ea"/>
                        </a:rPr>
                        <a:t>社会の変化</a:t>
                      </a:r>
                      <a:endParaRPr kumimoji="1" lang="en-US" altLang="ja-JP" sz="800">
                        <a:solidFill>
                          <a:schemeClr val="bg1"/>
                        </a:solidFill>
                        <a:latin typeface="+mn-ea"/>
                        <a:ea typeface="+mn-ea"/>
                      </a:endParaRPr>
                    </a:p>
                  </a:txBody>
                  <a:tcPr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algn="ctr"/>
                      <a:r>
                        <a:rPr kumimoji="1" lang="ja-JP" altLang="en-US" sz="800">
                          <a:solidFill>
                            <a:schemeClr val="bg1"/>
                          </a:solidFill>
                          <a:latin typeface="+mn-ea"/>
                          <a:ea typeface="+mn-ea"/>
                        </a:rPr>
                        <a:t>社会の変化に対する</a:t>
                      </a:r>
                      <a:br>
                        <a:rPr kumimoji="1" lang="en-US" altLang="ja-JP" sz="800">
                          <a:solidFill>
                            <a:schemeClr val="bg1"/>
                          </a:solidFill>
                          <a:latin typeface="+mn-ea"/>
                          <a:ea typeface="+mn-ea"/>
                        </a:rPr>
                      </a:br>
                      <a:r>
                        <a:rPr kumimoji="1" lang="ja-JP" altLang="en-US" sz="800">
                          <a:solidFill>
                            <a:schemeClr val="bg1"/>
                          </a:solidFill>
                          <a:latin typeface="+mn-ea"/>
                          <a:ea typeface="+mn-ea"/>
                        </a:rPr>
                        <a:t>セキュリティ上の脅威</a:t>
                      </a:r>
                      <a:endParaRPr kumimoji="1" lang="en-US" altLang="ja-JP" sz="800">
                        <a:solidFill>
                          <a:schemeClr val="bg1"/>
                        </a:solidFill>
                        <a:latin typeface="+mn-ea"/>
                        <a:ea typeface="+mn-ea"/>
                      </a:endParaRPr>
                    </a:p>
                  </a:txBody>
                  <a:tcPr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3557608049"/>
                  </a:ext>
                </a:extLst>
              </a:tr>
              <a:tr h="363224">
                <a:tc>
                  <a:txBody>
                    <a:bodyPr/>
                    <a:lstStyle/>
                    <a:p>
                      <a:r>
                        <a:rPr lang="ja-JP" altLang="en-US" sz="800">
                          <a:latin typeface="+mn-ea"/>
                          <a:ea typeface="+mn-ea"/>
                        </a:rPr>
                        <a:t>大量データの</a:t>
                      </a:r>
                      <a:endParaRPr lang="en-US" altLang="ja-JP" sz="800">
                        <a:latin typeface="+mn-ea"/>
                        <a:ea typeface="+mn-ea"/>
                      </a:endParaRPr>
                    </a:p>
                    <a:p>
                      <a:r>
                        <a:rPr lang="ja-JP" altLang="en-US" sz="800">
                          <a:latin typeface="+mn-ea"/>
                          <a:ea typeface="+mn-ea"/>
                        </a:rPr>
                        <a:t>流通・連携</a:t>
                      </a:r>
                      <a:endParaRPr lang="en-US" altLang="ja-JP"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800">
                          <a:latin typeface="+mn-ea"/>
                          <a:ea typeface="+mn-ea"/>
                        </a:rPr>
                        <a:t>・データの性質に応じた適切な管理の重要性が増大</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66755703"/>
                  </a:ext>
                </a:extLst>
              </a:tr>
              <a:tr h="423357">
                <a:tc>
                  <a:txBody>
                    <a:bodyPr/>
                    <a:lstStyle/>
                    <a:p>
                      <a:r>
                        <a:rPr lang="ja-JP" altLang="en-US" sz="800">
                          <a:latin typeface="+mn-ea"/>
                          <a:ea typeface="+mn-ea"/>
                        </a:rPr>
                        <a:t>フィジカル空間と</a:t>
                      </a:r>
                      <a:endParaRPr lang="en-US" altLang="ja-JP" sz="800">
                        <a:latin typeface="+mn-ea"/>
                        <a:ea typeface="+mn-ea"/>
                      </a:endParaRPr>
                    </a:p>
                    <a:p>
                      <a:r>
                        <a:rPr lang="ja-JP" altLang="en-US" sz="800">
                          <a:latin typeface="+mn-ea"/>
                          <a:ea typeface="+mn-ea"/>
                        </a:rPr>
                        <a:t>サイバー空間の融合</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800">
                          <a:latin typeface="+mn-ea"/>
                          <a:ea typeface="+mn-ea"/>
                        </a:rPr>
                        <a:t>・サイバー空間からの攻撃がフィジカル空間まで到達</a:t>
                      </a:r>
                    </a:p>
                    <a:p>
                      <a:r>
                        <a:rPr kumimoji="1" lang="ja-JP" altLang="en-US" sz="800">
                          <a:latin typeface="+mn-ea"/>
                          <a:ea typeface="+mn-ea"/>
                        </a:rPr>
                        <a:t>・フィジカル空間から侵入してサイバー空間へ攻撃を仕掛けるケース</a:t>
                      </a:r>
                    </a:p>
                    <a:p>
                      <a:r>
                        <a:rPr kumimoji="1" lang="ja-JP" altLang="en-US" sz="800">
                          <a:latin typeface="+mn-ea"/>
                          <a:ea typeface="+mn-ea"/>
                        </a:rPr>
                        <a:t>・フィジカル空間とサイバー空間の間における情報の転換作業への介入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81050346"/>
                  </a:ext>
                </a:extLst>
              </a:tr>
              <a:tr h="381544">
                <a:tc>
                  <a:txBody>
                    <a:bodyPr/>
                    <a:lstStyle/>
                    <a:p>
                      <a:r>
                        <a:rPr lang="ja-JP" altLang="en-US" sz="800">
                          <a:latin typeface="+mn-ea"/>
                          <a:ea typeface="+mn-ea"/>
                        </a:rPr>
                        <a:t>複雑に繋がる</a:t>
                      </a:r>
                      <a:endParaRPr lang="en-US" altLang="ja-JP" sz="800">
                        <a:latin typeface="+mn-ea"/>
                        <a:ea typeface="+mn-ea"/>
                      </a:endParaRPr>
                    </a:p>
                    <a:p>
                      <a:r>
                        <a:rPr lang="ja-JP" altLang="en-US" sz="800">
                          <a:latin typeface="+mn-ea"/>
                          <a:ea typeface="+mn-ea"/>
                        </a:rPr>
                        <a:t>サプライチェーン</a:t>
                      </a:r>
                      <a:endParaRPr kumimoji="1" lang="ja-JP" altLang="en-US" sz="80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800">
                          <a:latin typeface="+mn-ea"/>
                          <a:ea typeface="+mn-ea"/>
                        </a:rPr>
                        <a:t>・サイバー攻撃による影響範囲が拡大</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136450748"/>
                  </a:ext>
                </a:extLst>
              </a:tr>
            </a:tbl>
          </a:graphicData>
        </a:graphic>
      </p:graphicFrame>
      <p:graphicFrame>
        <p:nvGraphicFramePr>
          <p:cNvPr id="32" name="表 31">
            <a:extLst>
              <a:ext uri="{FF2B5EF4-FFF2-40B4-BE49-F238E27FC236}">
                <a16:creationId xmlns:a16="http://schemas.microsoft.com/office/drawing/2014/main" id="{7FF7BBF4-D790-9A37-E0B5-4B6F9D00554A}"/>
              </a:ext>
            </a:extLst>
          </p:cNvPr>
          <p:cNvGraphicFramePr>
            <a:graphicFrameLocks noGrp="1"/>
          </p:cNvGraphicFramePr>
          <p:nvPr/>
        </p:nvGraphicFramePr>
        <p:xfrm>
          <a:off x="619048" y="8019338"/>
          <a:ext cx="5612400" cy="66446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081126767"/>
                    </a:ext>
                  </a:extLst>
                </a:gridCol>
              </a:tblGrid>
              <a:tr h="24201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a:solidFill>
                            <a:schemeClr val="tx1"/>
                          </a:solidFill>
                          <a:latin typeface="+mn-ea"/>
                          <a:ea typeface="+mn-ea"/>
                        </a:rPr>
                        <a:t>　</a:t>
                      </a:r>
                      <a:r>
                        <a:rPr kumimoji="1" lang="en-US" altLang="ja-JP" sz="1050" b="0">
                          <a:solidFill>
                            <a:schemeClr val="tx1"/>
                          </a:solidFill>
                          <a:latin typeface="+mn-ea"/>
                          <a:ea typeface="+mn-ea"/>
                        </a:rPr>
                        <a:t>Society5.0</a:t>
                      </a:r>
                      <a:r>
                        <a:rPr kumimoji="1" lang="ja-JP" altLang="en-US" sz="1050" b="0">
                          <a:solidFill>
                            <a:schemeClr val="tx1"/>
                          </a:solidFill>
                          <a:latin typeface="+mn-ea"/>
                          <a:ea typeface="+mn-ea"/>
                        </a:rPr>
                        <a:t>の進展に伴い、サイバーセキュリティ対策の重要性が増し、組織や個人がより綿密な対策を講じる必要があります。また、サプライチェーン全体でサイバーセキュリティ対策を実施し、企業間で意識を共有することも重要です。</a:t>
                      </a:r>
                      <a:endParaRPr kumimoji="1" lang="en-US" altLang="ja-JP" sz="1050" b="0">
                        <a:solidFill>
                          <a:schemeClr val="tx1"/>
                        </a:solidFill>
                        <a:latin typeface="+mn-ea"/>
                        <a:ea typeface="+mn-ea"/>
                      </a:endParaRP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59199841"/>
                  </a:ext>
                </a:extLst>
              </a:tr>
            </a:tbl>
          </a:graphicData>
        </a:graphic>
      </p:graphicFrame>
      <p:sp>
        <p:nvSpPr>
          <p:cNvPr id="33" name="テキスト ボックス 32">
            <a:extLst>
              <a:ext uri="{FF2B5EF4-FFF2-40B4-BE49-F238E27FC236}">
                <a16:creationId xmlns:a16="http://schemas.microsoft.com/office/drawing/2014/main" id="{A7D0D99B-D97B-FD1C-505C-695EC8892356}"/>
              </a:ext>
            </a:extLst>
          </p:cNvPr>
          <p:cNvSpPr txBox="1"/>
          <p:nvPr/>
        </p:nvSpPr>
        <p:spPr>
          <a:xfrm>
            <a:off x="978388" y="7800167"/>
            <a:ext cx="4901213"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（出典）経済産業省「サイバー・フィジカル・セキュリティ対策 フレームワーク</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Ver1.0</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p>
        </p:txBody>
      </p:sp>
      <p:sp>
        <p:nvSpPr>
          <p:cNvPr id="2" name="テキスト プレースホルダー 8">
            <a:extLst>
              <a:ext uri="{FF2B5EF4-FFF2-40B4-BE49-F238E27FC236}">
                <a16:creationId xmlns:a16="http://schemas.microsoft.com/office/drawing/2014/main" id="{D640A676-18D4-A7D6-C5C5-652599C610C5}"/>
              </a:ext>
            </a:extLst>
          </p:cNvPr>
          <p:cNvSpPr txBox="1">
            <a:spLocks/>
          </p:cNvSpPr>
          <p:nvPr/>
        </p:nvSpPr>
        <p:spPr>
          <a:xfrm>
            <a:off x="542109" y="1997528"/>
            <a:ext cx="5612400" cy="314876"/>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社会の変化に対するセキュリティ上の脅威</a:t>
            </a:r>
          </a:p>
        </p:txBody>
      </p:sp>
    </p:spTree>
    <p:extLst>
      <p:ext uri="{BB962C8B-B14F-4D97-AF65-F5344CB8AC3E}">
        <p14:creationId xmlns:p14="http://schemas.microsoft.com/office/powerpoint/2010/main" val="418292682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kumimoji="1" lang="en-US" altLang="ja-JP"/>
              <a:t>5-2-3. DX</a:t>
            </a:r>
            <a:r>
              <a:rPr kumimoji="1" lang="ja-JP" altLang="en-US"/>
              <a:t>の推進</a:t>
            </a:r>
            <a:endParaRPr lang="en-US" altLang="ja-JP"/>
          </a:p>
        </p:txBody>
      </p:sp>
      <p:sp>
        <p:nvSpPr>
          <p:cNvPr id="8" name="テキスト プレースホルダー 2">
            <a:extLst>
              <a:ext uri="{FF2B5EF4-FFF2-40B4-BE49-F238E27FC236}">
                <a16:creationId xmlns:a16="http://schemas.microsoft.com/office/drawing/2014/main" id="{4B83C998-476A-5DEE-F80C-2BC5DEA7CC9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5</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デジタル社会の方向性と実現に向けた国の方針</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5-2.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政府機関が目指す社会の方向性とサイバーセキュリティ課題</a:t>
            </a:r>
          </a:p>
        </p:txBody>
      </p:sp>
      <p:sp>
        <p:nvSpPr>
          <p:cNvPr id="23" name="スライド番号プレースホルダー 1">
            <a:extLst>
              <a:ext uri="{FF2B5EF4-FFF2-40B4-BE49-F238E27FC236}">
                <a16:creationId xmlns:a16="http://schemas.microsoft.com/office/drawing/2014/main" id="{6A10EBE7-CC1D-B1D8-5971-15ECFC1CFFE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10</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 name="表 1">
            <a:extLst>
              <a:ext uri="{FF2B5EF4-FFF2-40B4-BE49-F238E27FC236}">
                <a16:creationId xmlns:a16="http://schemas.microsoft.com/office/drawing/2014/main" id="{565455F1-1C4A-E78A-FF4C-E75F9EA68613}"/>
              </a:ext>
            </a:extLst>
          </p:cNvPr>
          <p:cNvGraphicFramePr>
            <a:graphicFrameLocks noGrp="1"/>
          </p:cNvGraphicFramePr>
          <p:nvPr>
            <p:extLst>
              <p:ext uri="{D42A27DB-BD31-4B8C-83A1-F6EECF244321}">
                <p14:modId xmlns:p14="http://schemas.microsoft.com/office/powerpoint/2010/main" val="1697635706"/>
              </p:ext>
            </p:extLst>
          </p:nvPr>
        </p:nvGraphicFramePr>
        <p:xfrm>
          <a:off x="601688" y="3605024"/>
          <a:ext cx="5612400" cy="2323665"/>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661130682"/>
                    </a:ext>
                  </a:extLst>
                </a:gridCol>
              </a:tblGrid>
              <a:tr h="28440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a:solidFill>
                            <a:schemeClr val="bg1"/>
                          </a:solidFill>
                          <a:latin typeface="+mn-ea"/>
                          <a:ea typeface="+mn-ea"/>
                        </a:rPr>
                        <a:t>中小企業がデジタルトランスフォーメーション推進における優位な点</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915335627"/>
                  </a:ext>
                </a:extLst>
              </a:tr>
              <a:tr h="679755">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a:solidFill>
                            <a:schemeClr val="tx1"/>
                          </a:solidFill>
                          <a:latin typeface="+mn-ea"/>
                          <a:ea typeface="+mn-ea"/>
                        </a:rPr>
                        <a:t>参考情報が豊富</a:t>
                      </a:r>
                      <a:br>
                        <a:rPr kumimoji="1" lang="en-US" altLang="ja-JP" sz="1050">
                          <a:solidFill>
                            <a:schemeClr val="tx1"/>
                          </a:solidFill>
                          <a:latin typeface="+mn-ea"/>
                          <a:ea typeface="+mn-ea"/>
                        </a:rPr>
                      </a:br>
                      <a:r>
                        <a:rPr kumimoji="1" lang="ja-JP" altLang="en-US" sz="1050">
                          <a:solidFill>
                            <a:schemeClr val="tx1"/>
                          </a:solidFill>
                          <a:latin typeface="+mn-ea"/>
                          <a:ea typeface="+mn-ea"/>
                        </a:rPr>
                        <a:t>　</a:t>
                      </a:r>
                      <a:r>
                        <a:rPr kumimoji="1" lang="en-US" altLang="ja-JP" sz="1050">
                          <a:solidFill>
                            <a:schemeClr val="tx1"/>
                          </a:solidFill>
                          <a:latin typeface="+mn-ea"/>
                          <a:ea typeface="+mn-ea"/>
                        </a:rPr>
                        <a:t>DX</a:t>
                      </a:r>
                      <a:r>
                        <a:rPr kumimoji="1" lang="ja-JP" altLang="en-US" sz="1050">
                          <a:solidFill>
                            <a:schemeClr val="tx1"/>
                          </a:solidFill>
                          <a:latin typeface="+mn-ea"/>
                          <a:ea typeface="+mn-ea"/>
                        </a:rPr>
                        <a:t>を既に手掛けている中小企業や、デジタルトランスフォーメーションを順調に進めている企業のやり方を参考にすることができる</a:t>
                      </a:r>
                      <a:endParaRPr kumimoji="1" lang="ja-JP" altLang="en-US" sz="1050" b="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21783554"/>
                  </a:ext>
                </a:extLst>
              </a:tr>
              <a:tr h="679755">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a:solidFill>
                            <a:schemeClr val="tx1"/>
                          </a:solidFill>
                          <a:latin typeface="+mn-ea"/>
                          <a:ea typeface="+mn-ea"/>
                        </a:rPr>
                        <a:t>環境が整備されている</a:t>
                      </a:r>
                      <a:br>
                        <a:rPr kumimoji="1" lang="en-US" altLang="ja-JP" sz="1050">
                          <a:solidFill>
                            <a:schemeClr val="tx1"/>
                          </a:solidFill>
                          <a:latin typeface="+mn-ea"/>
                          <a:ea typeface="+mn-ea"/>
                        </a:rPr>
                      </a:br>
                      <a:r>
                        <a:rPr kumimoji="1" lang="ja-JP" altLang="en-US" sz="1050">
                          <a:solidFill>
                            <a:schemeClr val="tx1"/>
                          </a:solidFill>
                          <a:latin typeface="+mn-ea"/>
                          <a:ea typeface="+mn-ea"/>
                        </a:rPr>
                        <a:t>　先行者や大企業などにより既に整備されたプラットフォームを利用し、新たなビジネスに取組むことができる</a:t>
                      </a:r>
                      <a:endParaRPr kumimoji="1" lang="ja-JP" altLang="en-US" sz="1050" b="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99567391"/>
                  </a:ext>
                </a:extLst>
              </a:tr>
              <a:tr h="679755">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dirty="0">
                          <a:solidFill>
                            <a:schemeClr val="tx1"/>
                          </a:solidFill>
                          <a:latin typeface="+mn-ea"/>
                          <a:ea typeface="+mn-ea"/>
                        </a:rPr>
                        <a:t>環境の変化に素早く対応しやすい</a:t>
                      </a:r>
                      <a:br>
                        <a:rPr kumimoji="1" lang="en-US" altLang="ja-JP" sz="1050" b="1" dirty="0">
                          <a:solidFill>
                            <a:schemeClr val="tx1"/>
                          </a:solidFill>
                          <a:latin typeface="+mn-ea"/>
                          <a:ea typeface="+mn-ea"/>
                        </a:rPr>
                      </a:br>
                      <a:r>
                        <a:rPr kumimoji="1" lang="ja-JP" altLang="en-US" sz="1050" b="1" dirty="0">
                          <a:solidFill>
                            <a:schemeClr val="tx1"/>
                          </a:solidFill>
                          <a:latin typeface="+mn-ea"/>
                          <a:ea typeface="+mn-ea"/>
                        </a:rPr>
                        <a:t>　</a:t>
                      </a:r>
                      <a:r>
                        <a:rPr kumimoji="1" lang="ja-JP" altLang="en-US" sz="1050" b="0" dirty="0">
                          <a:solidFill>
                            <a:schemeClr val="tx1"/>
                          </a:solidFill>
                          <a:latin typeface="+mn-ea"/>
                          <a:ea typeface="+mn-ea"/>
                        </a:rPr>
                        <a:t>経営者が即断即決し、新しい取組に臨みやすい利点がある。そのため、変革のスピードにおいて優位性を持つことができる</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73588681"/>
                  </a:ext>
                </a:extLst>
              </a:tr>
            </a:tbl>
          </a:graphicData>
        </a:graphic>
      </p:graphicFrame>
      <p:sp>
        <p:nvSpPr>
          <p:cNvPr id="3" name="楕円 2">
            <a:extLst>
              <a:ext uri="{FF2B5EF4-FFF2-40B4-BE49-F238E27FC236}">
                <a16:creationId xmlns:a16="http://schemas.microsoft.com/office/drawing/2014/main" id="{452C4170-BC91-7AEF-F0E4-9DEB29CACB1F}"/>
              </a:ext>
            </a:extLst>
          </p:cNvPr>
          <p:cNvSpPr/>
          <p:nvPr/>
        </p:nvSpPr>
        <p:spPr>
          <a:xfrm>
            <a:off x="5944869" y="3641141"/>
            <a:ext cx="459805" cy="418005"/>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楕円 3">
            <a:extLst>
              <a:ext uri="{FF2B5EF4-FFF2-40B4-BE49-F238E27FC236}">
                <a16:creationId xmlns:a16="http://schemas.microsoft.com/office/drawing/2014/main" id="{B054A37B-6676-0CBA-7184-793708C455FF}"/>
              </a:ext>
            </a:extLst>
          </p:cNvPr>
          <p:cNvSpPr/>
          <p:nvPr/>
        </p:nvSpPr>
        <p:spPr>
          <a:xfrm>
            <a:off x="5953494" y="4356720"/>
            <a:ext cx="459805" cy="418005"/>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6" name="表 5">
            <a:extLst>
              <a:ext uri="{FF2B5EF4-FFF2-40B4-BE49-F238E27FC236}">
                <a16:creationId xmlns:a16="http://schemas.microsoft.com/office/drawing/2014/main" id="{C41EB34C-237E-CDC9-DAF6-EB361B2A0E5C}"/>
              </a:ext>
            </a:extLst>
          </p:cNvPr>
          <p:cNvGraphicFramePr>
            <a:graphicFrameLocks noGrp="1"/>
          </p:cNvGraphicFramePr>
          <p:nvPr/>
        </p:nvGraphicFramePr>
        <p:xfrm>
          <a:off x="622800" y="5994222"/>
          <a:ext cx="5612400" cy="1532763"/>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765597996"/>
                    </a:ext>
                  </a:extLst>
                </a:gridCol>
              </a:tblGrid>
              <a:tr h="226004">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400" b="1">
                          <a:solidFill>
                            <a:schemeClr val="accent1">
                              <a:lumMod val="75000"/>
                            </a:schemeClr>
                          </a:solidFill>
                          <a:latin typeface="+mn-ea"/>
                          <a:ea typeface="+mn-ea"/>
                        </a:rPr>
                        <a:t>事例（企業文化の改革）：精密機械部品加工</a:t>
                      </a:r>
                      <a:endParaRPr kumimoji="1" lang="ja-JP" altLang="en-US" sz="1400">
                        <a:solidFill>
                          <a:schemeClr val="tx1"/>
                        </a:solidFill>
                        <a:latin typeface="+mn-ea"/>
                        <a:ea typeface="+mn-ea"/>
                      </a:endParaRP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8136650"/>
                  </a:ext>
                </a:extLst>
              </a:tr>
              <a:tr h="94598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a:solidFill>
                            <a:schemeClr val="tx1"/>
                          </a:solidFill>
                          <a:latin typeface="+mn-ea"/>
                          <a:ea typeface="+mn-ea"/>
                        </a:rPr>
                        <a:t>　産学官連携で開発された中小企業向けの共通業務システムプラットフォームを導入し、長年の業務を支えた基幹システムを刷新しました。その結果、無駄な業務や無理な計画などが判明しただけでなく、各部署のデータが繋がるようになりました。これにより、各部署がそれぞれ自部署のことのみを考えていた状態から、他部署に正しいデータを流さなければならないという意識が生まれました。全社で「正しいデータ」を集める意識を持つ企業文化への変革に効果が出始めました。 </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0166334"/>
                  </a:ext>
                </a:extLst>
              </a:tr>
            </a:tbl>
          </a:graphicData>
        </a:graphic>
      </p:graphicFrame>
      <p:grpSp>
        <p:nvGrpSpPr>
          <p:cNvPr id="7" name="グループ化 6">
            <a:extLst>
              <a:ext uri="{FF2B5EF4-FFF2-40B4-BE49-F238E27FC236}">
                <a16:creationId xmlns:a16="http://schemas.microsoft.com/office/drawing/2014/main" id="{46F69BCD-20FE-DB22-5BCC-0A57CF25258E}"/>
              </a:ext>
            </a:extLst>
          </p:cNvPr>
          <p:cNvGrpSpPr/>
          <p:nvPr/>
        </p:nvGrpSpPr>
        <p:grpSpPr>
          <a:xfrm>
            <a:off x="449686" y="7746730"/>
            <a:ext cx="5907565" cy="1773300"/>
            <a:chOff x="510871" y="3369121"/>
            <a:chExt cx="5883230" cy="1773300"/>
          </a:xfrm>
        </p:grpSpPr>
        <p:sp>
          <p:nvSpPr>
            <p:cNvPr id="9" name="楕円 8">
              <a:extLst>
                <a:ext uri="{FF2B5EF4-FFF2-40B4-BE49-F238E27FC236}">
                  <a16:creationId xmlns:a16="http://schemas.microsoft.com/office/drawing/2014/main" id="{B778641F-3622-6674-344A-C5B898A8C744}"/>
                </a:ext>
              </a:extLst>
            </p:cNvPr>
            <p:cNvSpPr/>
            <p:nvPr/>
          </p:nvSpPr>
          <p:spPr>
            <a:xfrm>
              <a:off x="720165" y="3394071"/>
              <a:ext cx="892562" cy="823829"/>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テキスト ボックス 9">
              <a:extLst>
                <a:ext uri="{FF2B5EF4-FFF2-40B4-BE49-F238E27FC236}">
                  <a16:creationId xmlns:a16="http://schemas.microsoft.com/office/drawing/2014/main" id="{EDF9BF3B-5B47-9155-C2BC-B9CC38B10A49}"/>
                </a:ext>
              </a:extLst>
            </p:cNvPr>
            <p:cNvSpPr txBox="1"/>
            <p:nvPr/>
          </p:nvSpPr>
          <p:spPr>
            <a:xfrm>
              <a:off x="510871" y="4325682"/>
              <a:ext cx="1311153" cy="738664"/>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皆が懸命に働いているが収益が上がらず、賃金を上げられない</a:t>
              </a:r>
            </a:p>
          </p:txBody>
        </p:sp>
        <p:grpSp>
          <p:nvGrpSpPr>
            <p:cNvPr id="11" name="グループ化 10">
              <a:extLst>
                <a:ext uri="{FF2B5EF4-FFF2-40B4-BE49-F238E27FC236}">
                  <a16:creationId xmlns:a16="http://schemas.microsoft.com/office/drawing/2014/main" id="{B8119C43-F492-88B1-B309-235189A883AA}"/>
                </a:ext>
              </a:extLst>
            </p:cNvPr>
            <p:cNvGrpSpPr/>
            <p:nvPr/>
          </p:nvGrpSpPr>
          <p:grpSpPr>
            <a:xfrm rot="16200000">
              <a:off x="1793196" y="3644978"/>
              <a:ext cx="301439" cy="252549"/>
              <a:chOff x="585630" y="713760"/>
              <a:chExt cx="301439" cy="252549"/>
            </a:xfrm>
          </p:grpSpPr>
          <p:sp>
            <p:nvSpPr>
              <p:cNvPr id="25" name="矢印: 右 24">
                <a:extLst>
                  <a:ext uri="{FF2B5EF4-FFF2-40B4-BE49-F238E27FC236}">
                    <a16:creationId xmlns:a16="http://schemas.microsoft.com/office/drawing/2014/main" id="{A4ACABC7-6D51-0812-684B-C77880C0618F}"/>
                  </a:ext>
                </a:extLst>
              </p:cNvPr>
              <p:cNvSpPr/>
              <p:nvPr/>
            </p:nvSpPr>
            <p:spPr>
              <a:xfrm rot="5400000">
                <a:off x="610076" y="689315"/>
                <a:ext cx="252548" cy="301439"/>
              </a:xfrm>
              <a:prstGeom prst="rightArrow">
                <a:avLst>
                  <a:gd name="adj1" fmla="val 60000"/>
                  <a:gd name="adj2" fmla="val 50000"/>
                </a:avLst>
              </a:prstGeom>
            </p:spPr>
            <p:style>
              <a:lnRef idx="0">
                <a:schemeClr val="accent5">
                  <a:tint val="60000"/>
                  <a:hueOff val="0"/>
                  <a:satOff val="0"/>
                  <a:lumOff val="0"/>
                  <a:alphaOff val="0"/>
                </a:schemeClr>
              </a:lnRef>
              <a:fillRef idx="1">
                <a:schemeClr val="accent5">
                  <a:tint val="60000"/>
                  <a:hueOff val="0"/>
                  <a:satOff val="0"/>
                  <a:lumOff val="0"/>
                  <a:alphaOff val="0"/>
                </a:schemeClr>
              </a:fillRef>
              <a:effectRef idx="1">
                <a:schemeClr val="accent5">
                  <a:tint val="60000"/>
                  <a:hueOff val="0"/>
                  <a:satOff val="0"/>
                  <a:lumOff val="0"/>
                  <a:alphaOff val="0"/>
                </a:schemeClr>
              </a:effectRef>
              <a:fontRef idx="minor">
                <a:schemeClr val="dk1">
                  <a:hueOff val="0"/>
                  <a:satOff val="0"/>
                  <a:lumOff val="0"/>
                  <a:alphaOff val="0"/>
                </a:schemeClr>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hueOff val="0"/>
                      <a:satOff val="0"/>
                      <a:lumOff val="0"/>
                      <a:alphaOff val="0"/>
                    </a:prstClr>
                  </a:solidFill>
                  <a:effectLst/>
                  <a:uLnTx/>
                  <a:uFillTx/>
                  <a:latin typeface="メイリオ"/>
                  <a:ea typeface="メイリオ"/>
                  <a:cs typeface="+mn-cs"/>
                </a:endParaRPr>
              </a:p>
            </p:txBody>
          </p:sp>
          <p:sp>
            <p:nvSpPr>
              <p:cNvPr id="26" name="矢印: 右 4">
                <a:extLst>
                  <a:ext uri="{FF2B5EF4-FFF2-40B4-BE49-F238E27FC236}">
                    <a16:creationId xmlns:a16="http://schemas.microsoft.com/office/drawing/2014/main" id="{17D9F7C6-1FB6-97E5-147C-BF7761DBF497}"/>
                  </a:ext>
                </a:extLst>
              </p:cNvPr>
              <p:cNvSpPr txBox="1"/>
              <p:nvPr/>
            </p:nvSpPr>
            <p:spPr>
              <a:xfrm>
                <a:off x="645919" y="713760"/>
                <a:ext cx="180863" cy="176784"/>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0" tIns="0" rIns="0" bIns="0" numCol="1" spcCol="1270" anchor="ctr" anchorCtr="0">
                <a:noAutofit/>
              </a:bodyPr>
              <a:lstStyle/>
              <a:p>
                <a:pPr marL="0" marR="0" lvl="0" indent="0" algn="ctr" defTabSz="355600" rtl="0" eaLnBrk="1" fontAlgn="auto" latinLnBrk="0" hangingPunct="1">
                  <a:lnSpc>
                    <a:spcPct val="90000"/>
                  </a:lnSpc>
                  <a:spcBef>
                    <a:spcPct val="0"/>
                  </a:spcBef>
                  <a:spcAft>
                    <a:spcPct val="35000"/>
                  </a:spcAft>
                  <a:buClrTx/>
                  <a:buSzTx/>
                  <a:buFontTx/>
                  <a:buNone/>
                  <a:tabLst/>
                  <a:defRPr/>
                </a:pPr>
                <a:endParaRPr kumimoji="1" lang="ja-JP" altLang="en-US" sz="800" b="0" i="0" u="none" strike="noStrike" kern="1200" cap="none" spc="0" normalizeH="0" baseline="0" noProof="0">
                  <a:ln>
                    <a:noFill/>
                  </a:ln>
                  <a:solidFill>
                    <a:prstClr val="black">
                      <a:hueOff val="0"/>
                      <a:satOff val="0"/>
                      <a:lumOff val="0"/>
                      <a:alphaOff val="0"/>
                    </a:prstClr>
                  </a:solidFill>
                  <a:effectLst/>
                  <a:uLnTx/>
                  <a:uFillTx/>
                  <a:latin typeface="メイリオ"/>
                  <a:ea typeface="メイリオ"/>
                  <a:cs typeface="+mn-cs"/>
                </a:endParaRPr>
              </a:p>
            </p:txBody>
          </p:sp>
        </p:grpSp>
        <p:sp>
          <p:nvSpPr>
            <p:cNvPr id="12" name="楕円 11">
              <a:extLst>
                <a:ext uri="{FF2B5EF4-FFF2-40B4-BE49-F238E27FC236}">
                  <a16:creationId xmlns:a16="http://schemas.microsoft.com/office/drawing/2014/main" id="{FEF74F22-10DC-831D-CDF5-8DB3FBEA2006}"/>
                </a:ext>
              </a:extLst>
            </p:cNvPr>
            <p:cNvSpPr/>
            <p:nvPr/>
          </p:nvSpPr>
          <p:spPr>
            <a:xfrm>
              <a:off x="2275105" y="3394071"/>
              <a:ext cx="892562" cy="823829"/>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13" name="グループ化 12">
              <a:extLst>
                <a:ext uri="{FF2B5EF4-FFF2-40B4-BE49-F238E27FC236}">
                  <a16:creationId xmlns:a16="http://schemas.microsoft.com/office/drawing/2014/main" id="{14C4BC23-7BB4-ED8B-474D-5DFC275594F0}"/>
                </a:ext>
              </a:extLst>
            </p:cNvPr>
            <p:cNvGrpSpPr/>
            <p:nvPr/>
          </p:nvGrpSpPr>
          <p:grpSpPr>
            <a:xfrm rot="16200000">
              <a:off x="3348137" y="3644979"/>
              <a:ext cx="301439" cy="252548"/>
              <a:chOff x="585630" y="713761"/>
              <a:chExt cx="301439" cy="252548"/>
            </a:xfrm>
          </p:grpSpPr>
          <p:sp>
            <p:nvSpPr>
              <p:cNvPr id="22" name="矢印: 右 21">
                <a:extLst>
                  <a:ext uri="{FF2B5EF4-FFF2-40B4-BE49-F238E27FC236}">
                    <a16:creationId xmlns:a16="http://schemas.microsoft.com/office/drawing/2014/main" id="{650491B5-FEBC-ED27-6FB4-4E8CDBD84D1C}"/>
                  </a:ext>
                </a:extLst>
              </p:cNvPr>
              <p:cNvSpPr/>
              <p:nvPr/>
            </p:nvSpPr>
            <p:spPr>
              <a:xfrm rot="5400000">
                <a:off x="610076" y="689315"/>
                <a:ext cx="252548" cy="301439"/>
              </a:xfrm>
              <a:prstGeom prst="rightArrow">
                <a:avLst>
                  <a:gd name="adj1" fmla="val 60000"/>
                  <a:gd name="adj2" fmla="val 50000"/>
                </a:avLst>
              </a:prstGeom>
            </p:spPr>
            <p:style>
              <a:lnRef idx="0">
                <a:schemeClr val="accent5">
                  <a:tint val="60000"/>
                  <a:hueOff val="0"/>
                  <a:satOff val="0"/>
                  <a:lumOff val="0"/>
                  <a:alphaOff val="0"/>
                </a:schemeClr>
              </a:lnRef>
              <a:fillRef idx="1">
                <a:schemeClr val="accent5">
                  <a:tint val="60000"/>
                  <a:hueOff val="0"/>
                  <a:satOff val="0"/>
                  <a:lumOff val="0"/>
                  <a:alphaOff val="0"/>
                </a:schemeClr>
              </a:fillRef>
              <a:effectRef idx="1">
                <a:schemeClr val="accent5">
                  <a:tint val="60000"/>
                  <a:hueOff val="0"/>
                  <a:satOff val="0"/>
                  <a:lumOff val="0"/>
                  <a:alphaOff val="0"/>
                </a:schemeClr>
              </a:effectRef>
              <a:fontRef idx="minor">
                <a:schemeClr val="dk1">
                  <a:hueOff val="0"/>
                  <a:satOff val="0"/>
                  <a:lumOff val="0"/>
                  <a:alphaOff val="0"/>
                </a:schemeClr>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hueOff val="0"/>
                      <a:satOff val="0"/>
                      <a:lumOff val="0"/>
                      <a:alphaOff val="0"/>
                    </a:prstClr>
                  </a:solidFill>
                  <a:effectLst/>
                  <a:uLnTx/>
                  <a:uFillTx/>
                  <a:latin typeface="メイリオ"/>
                  <a:ea typeface="メイリオ"/>
                  <a:cs typeface="+mn-cs"/>
                </a:endParaRPr>
              </a:p>
            </p:txBody>
          </p:sp>
          <p:sp>
            <p:nvSpPr>
              <p:cNvPr id="24" name="矢印: 右 4">
                <a:extLst>
                  <a:ext uri="{FF2B5EF4-FFF2-40B4-BE49-F238E27FC236}">
                    <a16:creationId xmlns:a16="http://schemas.microsoft.com/office/drawing/2014/main" id="{E6CAA408-FBBB-AE00-6685-432F76C841A7}"/>
                  </a:ext>
                </a:extLst>
              </p:cNvPr>
              <p:cNvSpPr txBox="1"/>
              <p:nvPr/>
            </p:nvSpPr>
            <p:spPr>
              <a:xfrm>
                <a:off x="645918" y="713762"/>
                <a:ext cx="180863" cy="176784"/>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0" tIns="0" rIns="0" bIns="0" numCol="1" spcCol="1270" anchor="ctr" anchorCtr="0">
                <a:noAutofit/>
              </a:bodyPr>
              <a:lstStyle/>
              <a:p>
                <a:pPr marL="0" marR="0" lvl="0" indent="0" algn="ctr" defTabSz="355600" rtl="0" eaLnBrk="1" fontAlgn="auto" latinLnBrk="0" hangingPunct="1">
                  <a:lnSpc>
                    <a:spcPct val="90000"/>
                  </a:lnSpc>
                  <a:spcBef>
                    <a:spcPct val="0"/>
                  </a:spcBef>
                  <a:spcAft>
                    <a:spcPct val="35000"/>
                  </a:spcAft>
                  <a:buClrTx/>
                  <a:buSzTx/>
                  <a:buFontTx/>
                  <a:buNone/>
                  <a:tabLst/>
                  <a:defRPr/>
                </a:pPr>
                <a:endParaRPr kumimoji="1" lang="ja-JP" altLang="en-US" sz="800" b="0" i="0" u="none" strike="noStrike" kern="1200" cap="none" spc="0" normalizeH="0" baseline="0" noProof="0">
                  <a:ln>
                    <a:noFill/>
                  </a:ln>
                  <a:solidFill>
                    <a:prstClr val="black">
                      <a:hueOff val="0"/>
                      <a:satOff val="0"/>
                      <a:lumOff val="0"/>
                      <a:alphaOff val="0"/>
                    </a:prstClr>
                  </a:solidFill>
                  <a:effectLst/>
                  <a:uLnTx/>
                  <a:uFillTx/>
                  <a:latin typeface="メイリオ"/>
                  <a:ea typeface="メイリオ"/>
                  <a:cs typeface="+mn-cs"/>
                </a:endParaRPr>
              </a:p>
            </p:txBody>
          </p:sp>
        </p:grpSp>
        <p:sp>
          <p:nvSpPr>
            <p:cNvPr id="14" name="楕円 13">
              <a:extLst>
                <a:ext uri="{FF2B5EF4-FFF2-40B4-BE49-F238E27FC236}">
                  <a16:creationId xmlns:a16="http://schemas.microsoft.com/office/drawing/2014/main" id="{220E4BAD-7C4E-DC6D-851D-7F177A77271A}"/>
                </a:ext>
              </a:extLst>
            </p:cNvPr>
            <p:cNvSpPr/>
            <p:nvPr/>
          </p:nvSpPr>
          <p:spPr>
            <a:xfrm>
              <a:off x="3782822" y="3369121"/>
              <a:ext cx="892562" cy="823829"/>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15" name="グループ化 14">
              <a:extLst>
                <a:ext uri="{FF2B5EF4-FFF2-40B4-BE49-F238E27FC236}">
                  <a16:creationId xmlns:a16="http://schemas.microsoft.com/office/drawing/2014/main" id="{420918D3-A542-A43C-95B9-18F116965742}"/>
                </a:ext>
              </a:extLst>
            </p:cNvPr>
            <p:cNvGrpSpPr/>
            <p:nvPr/>
          </p:nvGrpSpPr>
          <p:grpSpPr>
            <a:xfrm rot="16200000">
              <a:off x="4855853" y="3620028"/>
              <a:ext cx="301439" cy="252549"/>
              <a:chOff x="585630" y="713760"/>
              <a:chExt cx="301439" cy="252549"/>
            </a:xfrm>
          </p:grpSpPr>
          <p:sp>
            <p:nvSpPr>
              <p:cNvPr id="20" name="矢印: 右 19">
                <a:extLst>
                  <a:ext uri="{FF2B5EF4-FFF2-40B4-BE49-F238E27FC236}">
                    <a16:creationId xmlns:a16="http://schemas.microsoft.com/office/drawing/2014/main" id="{C4C2F3B4-3E6D-2D61-A08C-A524C72355BE}"/>
                  </a:ext>
                </a:extLst>
              </p:cNvPr>
              <p:cNvSpPr/>
              <p:nvPr/>
            </p:nvSpPr>
            <p:spPr>
              <a:xfrm rot="5400000">
                <a:off x="610076" y="689315"/>
                <a:ext cx="252548" cy="301439"/>
              </a:xfrm>
              <a:prstGeom prst="rightArrow">
                <a:avLst>
                  <a:gd name="adj1" fmla="val 60000"/>
                  <a:gd name="adj2" fmla="val 50000"/>
                </a:avLst>
              </a:prstGeom>
            </p:spPr>
            <p:style>
              <a:lnRef idx="0">
                <a:schemeClr val="accent5">
                  <a:tint val="60000"/>
                  <a:hueOff val="0"/>
                  <a:satOff val="0"/>
                  <a:lumOff val="0"/>
                  <a:alphaOff val="0"/>
                </a:schemeClr>
              </a:lnRef>
              <a:fillRef idx="1">
                <a:schemeClr val="accent5">
                  <a:tint val="60000"/>
                  <a:hueOff val="0"/>
                  <a:satOff val="0"/>
                  <a:lumOff val="0"/>
                  <a:alphaOff val="0"/>
                </a:schemeClr>
              </a:fillRef>
              <a:effectRef idx="1">
                <a:schemeClr val="accent5">
                  <a:tint val="60000"/>
                  <a:hueOff val="0"/>
                  <a:satOff val="0"/>
                  <a:lumOff val="0"/>
                  <a:alphaOff val="0"/>
                </a:schemeClr>
              </a:effectRef>
              <a:fontRef idx="minor">
                <a:schemeClr val="dk1">
                  <a:hueOff val="0"/>
                  <a:satOff val="0"/>
                  <a:lumOff val="0"/>
                  <a:alphaOff val="0"/>
                </a:schemeClr>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hueOff val="0"/>
                      <a:satOff val="0"/>
                      <a:lumOff val="0"/>
                      <a:alphaOff val="0"/>
                    </a:prstClr>
                  </a:solidFill>
                  <a:effectLst/>
                  <a:uLnTx/>
                  <a:uFillTx/>
                  <a:latin typeface="メイリオ"/>
                  <a:ea typeface="メイリオ"/>
                  <a:cs typeface="+mn-cs"/>
                </a:endParaRPr>
              </a:p>
            </p:txBody>
          </p:sp>
          <p:sp>
            <p:nvSpPr>
              <p:cNvPr id="21" name="矢印: 右 4">
                <a:extLst>
                  <a:ext uri="{FF2B5EF4-FFF2-40B4-BE49-F238E27FC236}">
                    <a16:creationId xmlns:a16="http://schemas.microsoft.com/office/drawing/2014/main" id="{3B255FFA-863C-3448-FFBA-759015F5E67C}"/>
                  </a:ext>
                </a:extLst>
              </p:cNvPr>
              <p:cNvSpPr txBox="1"/>
              <p:nvPr/>
            </p:nvSpPr>
            <p:spPr>
              <a:xfrm>
                <a:off x="645919" y="713760"/>
                <a:ext cx="180863" cy="176784"/>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0" tIns="0" rIns="0" bIns="0" numCol="1" spcCol="1270" anchor="ctr" anchorCtr="0">
                <a:noAutofit/>
              </a:bodyPr>
              <a:lstStyle/>
              <a:p>
                <a:pPr marL="0" marR="0" lvl="0" indent="0" algn="ctr" defTabSz="355600" rtl="0" eaLnBrk="1" fontAlgn="auto" latinLnBrk="0" hangingPunct="1">
                  <a:lnSpc>
                    <a:spcPct val="90000"/>
                  </a:lnSpc>
                  <a:spcBef>
                    <a:spcPct val="0"/>
                  </a:spcBef>
                  <a:spcAft>
                    <a:spcPct val="35000"/>
                  </a:spcAft>
                  <a:buClrTx/>
                  <a:buSzTx/>
                  <a:buFontTx/>
                  <a:buNone/>
                  <a:tabLst/>
                  <a:defRPr/>
                </a:pPr>
                <a:endParaRPr kumimoji="1" lang="ja-JP" altLang="en-US" sz="800" b="0" i="0" u="none" strike="noStrike" kern="1200" cap="none" spc="0" normalizeH="0" baseline="0" noProof="0">
                  <a:ln>
                    <a:noFill/>
                  </a:ln>
                  <a:solidFill>
                    <a:prstClr val="black">
                      <a:hueOff val="0"/>
                      <a:satOff val="0"/>
                      <a:lumOff val="0"/>
                      <a:alphaOff val="0"/>
                    </a:prstClr>
                  </a:solidFill>
                  <a:effectLst/>
                  <a:uLnTx/>
                  <a:uFillTx/>
                  <a:latin typeface="メイリオ"/>
                  <a:ea typeface="メイリオ"/>
                  <a:cs typeface="+mn-cs"/>
                </a:endParaRPr>
              </a:p>
            </p:txBody>
          </p:sp>
        </p:grpSp>
        <p:sp>
          <p:nvSpPr>
            <p:cNvPr id="16" name="楕円 15">
              <a:extLst>
                <a:ext uri="{FF2B5EF4-FFF2-40B4-BE49-F238E27FC236}">
                  <a16:creationId xmlns:a16="http://schemas.microsoft.com/office/drawing/2014/main" id="{1F8FCD75-6C83-B55F-5184-5CBA5E8EC671}"/>
                </a:ext>
              </a:extLst>
            </p:cNvPr>
            <p:cNvSpPr/>
            <p:nvPr/>
          </p:nvSpPr>
          <p:spPr>
            <a:xfrm>
              <a:off x="5312362" y="3369121"/>
              <a:ext cx="892562" cy="823829"/>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7" name="テキスト ボックス 16">
              <a:extLst>
                <a:ext uri="{FF2B5EF4-FFF2-40B4-BE49-F238E27FC236}">
                  <a16:creationId xmlns:a16="http://schemas.microsoft.com/office/drawing/2014/main" id="{87A3B8B6-4CA9-5086-13B9-86453B09EDDE}"/>
                </a:ext>
              </a:extLst>
            </p:cNvPr>
            <p:cNvSpPr txBox="1"/>
            <p:nvPr/>
          </p:nvSpPr>
          <p:spPr>
            <a:xfrm>
              <a:off x="1943915" y="4325682"/>
              <a:ext cx="1743589" cy="738664"/>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従業員の可処分所得３％向上を目指す。そのために生産性を</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130</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％に高めることを目指す</a:t>
              </a:r>
            </a:p>
          </p:txBody>
        </p:sp>
        <p:sp>
          <p:nvSpPr>
            <p:cNvPr id="18" name="テキスト ボックス 17">
              <a:extLst>
                <a:ext uri="{FF2B5EF4-FFF2-40B4-BE49-F238E27FC236}">
                  <a16:creationId xmlns:a16="http://schemas.microsoft.com/office/drawing/2014/main" id="{46CF1754-FB6D-EDD9-D09C-1B06F98AC36E}"/>
                </a:ext>
              </a:extLst>
            </p:cNvPr>
            <p:cNvSpPr txBox="1"/>
            <p:nvPr/>
          </p:nvSpPr>
          <p:spPr>
            <a:xfrm>
              <a:off x="3657364" y="4324016"/>
              <a:ext cx="1319289" cy="738664"/>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産学官連携で開発された中小企業向けシステムプラットフォームを導入</a:t>
              </a:r>
            </a:p>
          </p:txBody>
        </p:sp>
        <p:sp>
          <p:nvSpPr>
            <p:cNvPr id="19" name="テキスト ボックス 18">
              <a:extLst>
                <a:ext uri="{FF2B5EF4-FFF2-40B4-BE49-F238E27FC236}">
                  <a16:creationId xmlns:a16="http://schemas.microsoft.com/office/drawing/2014/main" id="{52882219-FDA9-C9E7-6AED-402669306F69}"/>
                </a:ext>
              </a:extLst>
            </p:cNvPr>
            <p:cNvSpPr txBox="1"/>
            <p:nvPr/>
          </p:nvSpPr>
          <p:spPr>
            <a:xfrm>
              <a:off x="5057083" y="4324016"/>
              <a:ext cx="1337018" cy="81840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基幹システムが刷新され、業務・組織の変革に効果が出始める</a:t>
              </a:r>
            </a:p>
          </p:txBody>
        </p:sp>
      </p:grpSp>
      <p:pic>
        <p:nvPicPr>
          <p:cNvPr id="29" name="図 28">
            <a:extLst>
              <a:ext uri="{FF2B5EF4-FFF2-40B4-BE49-F238E27FC236}">
                <a16:creationId xmlns:a16="http://schemas.microsoft.com/office/drawing/2014/main" id="{A5CC084C-3875-9157-EEA5-A92E494B792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397600" y="7888076"/>
            <a:ext cx="540000" cy="540000"/>
          </a:xfrm>
          <a:prstGeom prst="rect">
            <a:avLst/>
          </a:prstGeom>
        </p:spPr>
      </p:pic>
      <p:sp>
        <p:nvSpPr>
          <p:cNvPr id="35" name="楕円 34">
            <a:extLst>
              <a:ext uri="{FF2B5EF4-FFF2-40B4-BE49-F238E27FC236}">
                <a16:creationId xmlns:a16="http://schemas.microsoft.com/office/drawing/2014/main" id="{C07AADBE-8D05-B930-64CE-4E223ED64374}"/>
              </a:ext>
            </a:extLst>
          </p:cNvPr>
          <p:cNvSpPr/>
          <p:nvPr/>
        </p:nvSpPr>
        <p:spPr>
          <a:xfrm>
            <a:off x="5944869" y="5033624"/>
            <a:ext cx="459805" cy="418005"/>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9" name="テキスト プレースホルダー 4">
            <a:extLst>
              <a:ext uri="{FF2B5EF4-FFF2-40B4-BE49-F238E27FC236}">
                <a16:creationId xmlns:a16="http://schemas.microsoft.com/office/drawing/2014/main" id="{5741954E-9FF9-0A0D-2327-2A2099EEE8CF}"/>
              </a:ext>
            </a:extLst>
          </p:cNvPr>
          <p:cNvSpPr txBox="1">
            <a:spLocks/>
          </p:cNvSpPr>
          <p:nvPr/>
        </p:nvSpPr>
        <p:spPr>
          <a:xfrm>
            <a:off x="619048" y="2050668"/>
            <a:ext cx="5612400" cy="1290209"/>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デジタルトランスフォーメーション（</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推進における中小企業の優位性について説明します。デジタルトランスフォーメーションとは、デジタル技術やツールを導入すること自体ではなく、データやデジタル技術を使って、顧客目線で新たな価値を創出していくことです。中小企業の中には、デジタルトランスフォーメーションを推進し、売上高を</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倍、利益を</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50</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倍に増加させた企業が存在します。中小企業ならではの優位性を理解し、積極的にデジタルトランスフォーメーションに取組むことで、大きく成長できる可能性があります。以下では、デジタルトランスフォーメーションを推進する際に、中小企業の優位な点を説明します。そして、優位性を利用してビジネスモデルや企業文化などの変革に取組んでいる企業の事例を紹介します。</a:t>
            </a:r>
          </a:p>
        </p:txBody>
      </p:sp>
      <p:sp>
        <p:nvSpPr>
          <p:cNvPr id="40" name="テキスト ボックス 39">
            <a:extLst>
              <a:ext uri="{FF2B5EF4-FFF2-40B4-BE49-F238E27FC236}">
                <a16:creationId xmlns:a16="http://schemas.microsoft.com/office/drawing/2014/main" id="{BC05C23B-0475-F1CC-72AC-A863624BA04D}"/>
              </a:ext>
            </a:extLst>
          </p:cNvPr>
          <p:cNvSpPr txBox="1"/>
          <p:nvPr/>
        </p:nvSpPr>
        <p:spPr>
          <a:xfrm>
            <a:off x="1429298" y="7528651"/>
            <a:ext cx="3991900" cy="18466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（出典）経済産業省</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sng" strike="noStrike" kern="1200" cap="none" spc="0" normalizeH="0" baseline="0" noProof="0">
                <a:ln>
                  <a:noFill/>
                </a:ln>
                <a:solidFill>
                  <a:sysClr val="windowText" lastClr="000000"/>
                </a:solidFill>
                <a:effectLst/>
                <a:uLnTx/>
                <a:uFill>
                  <a:solidFill>
                    <a:prstClr val="white"/>
                  </a:solidFill>
                </a:uFill>
                <a:latin typeface="メイリオ"/>
                <a:ea typeface="メイリオ"/>
                <a:cs typeface="+mn-cs"/>
              </a:rPr>
              <a:t>「中堅・中小企業等向け「デジタルガバナンス・コード」実践の手引き」を基に作成</a:t>
            </a:r>
          </a:p>
        </p:txBody>
      </p:sp>
      <p:pic>
        <p:nvPicPr>
          <p:cNvPr id="30" name="図 29">
            <a:extLst>
              <a:ext uri="{FF2B5EF4-FFF2-40B4-BE49-F238E27FC236}">
                <a16:creationId xmlns:a16="http://schemas.microsoft.com/office/drawing/2014/main" id="{13D6DCD2-F0B5-C1A9-3821-9F5323F1794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00392" y="4397314"/>
            <a:ext cx="360000" cy="360000"/>
          </a:xfrm>
          <a:prstGeom prst="rect">
            <a:avLst/>
          </a:prstGeom>
        </p:spPr>
      </p:pic>
      <p:pic>
        <p:nvPicPr>
          <p:cNvPr id="31" name="図 30">
            <a:extLst>
              <a:ext uri="{FF2B5EF4-FFF2-40B4-BE49-F238E27FC236}">
                <a16:creationId xmlns:a16="http://schemas.microsoft.com/office/drawing/2014/main" id="{B7405C2C-FDAD-76E9-7D65-09FBFAB3FAF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012658" y="3680518"/>
            <a:ext cx="324000" cy="324000"/>
          </a:xfrm>
          <a:prstGeom prst="rect">
            <a:avLst/>
          </a:prstGeom>
        </p:spPr>
      </p:pic>
      <p:pic>
        <p:nvPicPr>
          <p:cNvPr id="32" name="図 31">
            <a:extLst>
              <a:ext uri="{FF2B5EF4-FFF2-40B4-BE49-F238E27FC236}">
                <a16:creationId xmlns:a16="http://schemas.microsoft.com/office/drawing/2014/main" id="{12F41829-1F15-93F9-F6BB-C4ACE8B3B80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953494" y="5017755"/>
            <a:ext cx="468000" cy="468000"/>
          </a:xfrm>
          <a:prstGeom prst="rect">
            <a:avLst/>
          </a:prstGeom>
        </p:spPr>
      </p:pic>
      <p:pic>
        <p:nvPicPr>
          <p:cNvPr id="33" name="図 32">
            <a:extLst>
              <a:ext uri="{FF2B5EF4-FFF2-40B4-BE49-F238E27FC236}">
                <a16:creationId xmlns:a16="http://schemas.microsoft.com/office/drawing/2014/main" id="{CC185CB4-82B9-3408-9512-4EFD5E75939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946438" y="7909680"/>
            <a:ext cx="540000" cy="540000"/>
          </a:xfrm>
          <a:prstGeom prst="rect">
            <a:avLst/>
          </a:prstGeom>
        </p:spPr>
      </p:pic>
      <p:pic>
        <p:nvPicPr>
          <p:cNvPr id="41" name="図 40">
            <a:extLst>
              <a:ext uri="{FF2B5EF4-FFF2-40B4-BE49-F238E27FC236}">
                <a16:creationId xmlns:a16="http://schemas.microsoft.com/office/drawing/2014/main" id="{07714F9D-5980-F61C-7BD4-DB5A4209ACFF}"/>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36036" y="7939860"/>
            <a:ext cx="540000" cy="540000"/>
          </a:xfrm>
          <a:prstGeom prst="rect">
            <a:avLst/>
          </a:prstGeom>
        </p:spPr>
      </p:pic>
      <p:pic>
        <p:nvPicPr>
          <p:cNvPr id="42" name="図 41">
            <a:extLst>
              <a:ext uri="{FF2B5EF4-FFF2-40B4-BE49-F238E27FC236}">
                <a16:creationId xmlns:a16="http://schemas.microsoft.com/office/drawing/2014/main" id="{90D62D1D-E4F0-ECF5-C7C3-17D247D55914}"/>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388392" y="7812202"/>
            <a:ext cx="612000" cy="612000"/>
          </a:xfrm>
          <a:prstGeom prst="rect">
            <a:avLst/>
          </a:prstGeom>
        </p:spPr>
      </p:pic>
    </p:spTree>
    <p:extLst>
      <p:ext uri="{BB962C8B-B14F-4D97-AF65-F5344CB8AC3E}">
        <p14:creationId xmlns:p14="http://schemas.microsoft.com/office/powerpoint/2010/main" val="340279188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3">
            <a:extLst>
              <a:ext uri="{FF2B5EF4-FFF2-40B4-BE49-F238E27FC236}">
                <a16:creationId xmlns:a16="http://schemas.microsoft.com/office/drawing/2014/main" id="{B81A8B83-03E6-3A80-0BF0-415F524D3618}"/>
              </a:ext>
            </a:extLst>
          </p:cNvPr>
          <p:cNvGraphicFramePr>
            <a:graphicFrameLocks noGrp="1"/>
          </p:cNvGraphicFramePr>
          <p:nvPr>
            <p:extLst>
              <p:ext uri="{D42A27DB-BD31-4B8C-83A1-F6EECF244321}">
                <p14:modId xmlns:p14="http://schemas.microsoft.com/office/powerpoint/2010/main" val="2124426061"/>
              </p:ext>
            </p:extLst>
          </p:nvPr>
        </p:nvGraphicFramePr>
        <p:xfrm>
          <a:off x="369000" y="1080000"/>
          <a:ext cx="6120000" cy="6608640"/>
        </p:xfrm>
        <a:graphic>
          <a:graphicData uri="http://schemas.openxmlformats.org/drawingml/2006/table">
            <a:tbl>
              <a:tblPr firstRow="1" bandRow="1">
                <a:tableStyleId>{5C22544A-7EE6-4342-B048-85BDC9FD1C3A}</a:tableStyleId>
              </a:tblPr>
              <a:tblGrid>
                <a:gridCol w="6120000">
                  <a:extLst>
                    <a:ext uri="{9D8B030D-6E8A-4147-A177-3AD203B41FA5}">
                      <a16:colId xmlns:a16="http://schemas.microsoft.com/office/drawing/2014/main" val="1593191417"/>
                    </a:ext>
                  </a:extLst>
                </a:gridCol>
              </a:tblGrid>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第</a:t>
                      </a:r>
                      <a:r>
                        <a:rPr kumimoji="1" lang="en-US" altLang="ja-JP"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19</a:t>
                      </a:r>
                      <a:r>
                        <a:rPr kumimoji="1" lang="ja-JP" altLang="en-US"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章</a:t>
                      </a:r>
                      <a:r>
                        <a:rPr kumimoji="1" lang="en-US" altLang="ja-JP"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 </a:t>
                      </a:r>
                      <a:r>
                        <a:rPr kumimoji="1" lang="ja-JP" altLang="en-US" sz="1000" b="1" u="sng" baseline="0">
                          <a:solidFill>
                            <a:schemeClr val="accent1">
                              <a:lumMod val="50000"/>
                            </a:schemeClr>
                          </a:solidFill>
                          <a:uFill>
                            <a:solidFill>
                              <a:schemeClr val="bg1"/>
                            </a:solidFill>
                          </a:uFill>
                          <a:latin typeface="+mn-ea"/>
                          <a:ea typeface="+mn-ea"/>
                          <a:hlinkClick r:id="rId3" action="ppaction://hlinksldjump">
                            <a:extLst>
                              <a:ext uri="{A12FA001-AC4F-418D-AE19-62706E023703}">
                                <ahyp:hlinkClr xmlns:ahyp="http://schemas.microsoft.com/office/drawing/2018/hyperlinkcolor" val="tx"/>
                              </a:ext>
                            </a:extLst>
                          </a:hlinkClick>
                        </a:rPr>
                        <a:t>総括編</a:t>
                      </a:r>
                      <a:endParaRPr kumimoji="1" lang="ja-JP" altLang="en-US" sz="1000" b="1" u="sng" baseline="0">
                        <a:solidFill>
                          <a:schemeClr val="accent1">
                            <a:lumMod val="50000"/>
                          </a:schemeClr>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46087992"/>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u="sng" baseline="0">
                          <a:solidFill>
                            <a:schemeClr val="tx1"/>
                          </a:solidFill>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　</a:t>
                      </a:r>
                      <a:r>
                        <a:rPr kumimoji="1" lang="en-US" altLang="ja-JP" sz="1000" b="0" u="sng" baseline="0">
                          <a:solidFill>
                            <a:schemeClr val="tx1"/>
                          </a:solidFill>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19-1. </a:t>
                      </a:r>
                      <a:r>
                        <a:rPr kumimoji="1" lang="ja-JP" altLang="en-US" sz="1000" b="0" u="sng" baseline="0">
                          <a:solidFill>
                            <a:schemeClr val="tx1"/>
                          </a:solidFill>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全体要旨</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92872054"/>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19-1-1. </a:t>
                      </a:r>
                      <a:r>
                        <a:rPr kumimoji="1" lang="ja-JP" altLang="en-US" sz="1000" b="0" u="sng" baseline="0">
                          <a:solidFill>
                            <a:schemeClr val="tx1"/>
                          </a:solidFill>
                          <a:uFill>
                            <a:solidFill>
                              <a:schemeClr val="bg1"/>
                            </a:solidFill>
                          </a:uFill>
                          <a:latin typeface="+mn-ea"/>
                          <a:ea typeface="+mn-ea"/>
                          <a:hlinkClick r:id="rId4" action="ppaction://hlinksldjump">
                            <a:extLst>
                              <a:ext uri="{A12FA001-AC4F-418D-AE19-62706E023703}">
                                <ahyp:hlinkClr xmlns:ahyp="http://schemas.microsoft.com/office/drawing/2018/hyperlinkcolor" val="tx"/>
                              </a:ext>
                            </a:extLst>
                          </a:hlinkClick>
                        </a:rPr>
                        <a:t>テキストの活用</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2284884"/>
                  </a:ext>
                </a:extLst>
              </a:tr>
              <a:tr h="138386">
                <a:tc>
                  <a:txBody>
                    <a:bodyPr/>
                    <a:lstStyle/>
                    <a:p>
                      <a:r>
                        <a:rPr kumimoji="1" lang="ja-JP" altLang="en-US" sz="100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19-1-2. </a:t>
                      </a:r>
                      <a:r>
                        <a:rPr kumimoji="1" lang="ja-JP" altLang="en-US" sz="1000" u="sng" baseline="0">
                          <a:solidFill>
                            <a:schemeClr val="tx1"/>
                          </a:solidFill>
                          <a:uFill>
                            <a:solidFill>
                              <a:schemeClr val="bg1"/>
                            </a:solidFill>
                          </a:uFill>
                          <a:latin typeface="+mn-ea"/>
                          <a:ea typeface="+mn-ea"/>
                          <a:hlinkClick r:id="rId5" action="ppaction://hlinksldjump">
                            <a:extLst>
                              <a:ext uri="{A12FA001-AC4F-418D-AE19-62706E023703}">
                                <ahyp:hlinkClr xmlns:ahyp="http://schemas.microsoft.com/office/drawing/2018/hyperlinkcolor" val="tx"/>
                              </a:ext>
                            </a:extLst>
                          </a:hlinkClick>
                        </a:rPr>
                        <a:t>中小企業の情報セキュリティ対策</a:t>
                      </a:r>
                      <a:endParaRPr kumimoji="1" lang="ja-JP" altLang="en-US" sz="100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50137848"/>
                  </a:ext>
                </a:extLst>
              </a:tr>
              <a:tr h="244800">
                <a:tc>
                  <a:txBody>
                    <a:bodyPr/>
                    <a:lstStyle/>
                    <a:p>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19-2. </a:t>
                      </a:r>
                      <a:r>
                        <a:rPr kumimoji="1" lang="ja-JP" altLang="en-US" sz="1000" b="0" u="sng" baseline="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各章のポイント</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63315581"/>
                  </a:ext>
                </a:extLst>
              </a:tr>
              <a:tr h="244800">
                <a:tc>
                  <a:txBody>
                    <a:bodyPr/>
                    <a:lstStyle/>
                    <a:p>
                      <a:pPr lvl="0"/>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19-2-1. </a:t>
                      </a:r>
                      <a:r>
                        <a:rPr kumimoji="1" lang="ja-JP" altLang="en-US" sz="1000" b="0" u="sng" baseline="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第</a:t>
                      </a:r>
                      <a:r>
                        <a:rPr kumimoji="1" lang="en-US" altLang="ja-JP" sz="1000" b="0" u="sng" baseline="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1</a:t>
                      </a:r>
                      <a:r>
                        <a:rPr kumimoji="1" lang="ja-JP" altLang="en-US" sz="1000" b="0" u="sng" baseline="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章</a:t>
                      </a:r>
                      <a:r>
                        <a:rPr kumimoji="1" lang="en-US" altLang="ja-JP" sz="1000" b="0" u="sng" baseline="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 </a:t>
                      </a:r>
                      <a:r>
                        <a:rPr kumimoji="1" lang="ja-JP" altLang="en-US" sz="1000" b="0" u="sng" baseline="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デジタル時代の社会と</a:t>
                      </a:r>
                      <a:r>
                        <a:rPr kumimoji="1" lang="en-US" altLang="ja-JP" sz="1000" b="0" u="sng" baseline="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IT</a:t>
                      </a:r>
                      <a:r>
                        <a:rPr kumimoji="1" lang="ja-JP" altLang="en-US" sz="1000" b="0" u="sng" baseline="0">
                          <a:solidFill>
                            <a:schemeClr val="tx1"/>
                          </a:solidFill>
                          <a:uFill>
                            <a:solidFill>
                              <a:schemeClr val="bg1"/>
                            </a:solidFill>
                          </a:uFill>
                          <a:latin typeface="+mn-ea"/>
                          <a:ea typeface="+mn-ea"/>
                          <a:hlinkClick r:id="rId6" action="ppaction://hlinksldjump">
                            <a:extLst>
                              <a:ext uri="{A12FA001-AC4F-418D-AE19-62706E023703}">
                                <ahyp:hlinkClr xmlns:ahyp="http://schemas.microsoft.com/office/drawing/2018/hyperlinkcolor" val="tx"/>
                              </a:ext>
                            </a:extLst>
                          </a:hlinkClick>
                        </a:rPr>
                        <a:t>情勢</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5942744"/>
                  </a:ext>
                </a:extLst>
              </a:tr>
              <a:tr h="244800">
                <a:tc>
                  <a:txBody>
                    <a:bodyPr/>
                    <a:lstStyle/>
                    <a:p>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7" action="ppaction://hlinksldjump">
                            <a:extLst>
                              <a:ext uri="{A12FA001-AC4F-418D-AE19-62706E023703}">
                                <ahyp:hlinkClr xmlns:ahyp="http://schemas.microsoft.com/office/drawing/2018/hyperlinkcolor" val="tx"/>
                              </a:ext>
                            </a:extLst>
                          </a:hlinkClick>
                        </a:rPr>
                        <a:t>19-2-2. </a:t>
                      </a:r>
                      <a:r>
                        <a:rPr kumimoji="1" lang="ja-JP" altLang="en-US" sz="1000" b="0" u="sng" baseline="0">
                          <a:solidFill>
                            <a:schemeClr val="tx1"/>
                          </a:solidFill>
                          <a:uFill>
                            <a:solidFill>
                              <a:schemeClr val="bg1"/>
                            </a:solidFill>
                          </a:uFill>
                          <a:latin typeface="+mn-ea"/>
                          <a:ea typeface="+mn-ea"/>
                          <a:hlinkClick r:id="rId7" action="ppaction://hlinksldjump">
                            <a:extLst>
                              <a:ext uri="{A12FA001-AC4F-418D-AE19-62706E023703}">
                                <ahyp:hlinkClr xmlns:ahyp="http://schemas.microsoft.com/office/drawing/2018/hyperlinkcolor" val="tx"/>
                              </a:ext>
                            </a:extLst>
                          </a:hlinkClick>
                        </a:rPr>
                        <a:t>第</a:t>
                      </a:r>
                      <a:r>
                        <a:rPr kumimoji="1" lang="en-US" altLang="ja-JP" sz="1000" b="0" u="sng" baseline="0">
                          <a:solidFill>
                            <a:schemeClr val="tx1"/>
                          </a:solidFill>
                          <a:uFill>
                            <a:solidFill>
                              <a:schemeClr val="bg1"/>
                            </a:solidFill>
                          </a:uFill>
                          <a:latin typeface="+mn-ea"/>
                          <a:ea typeface="+mn-ea"/>
                          <a:hlinkClick r:id="rId7" action="ppaction://hlinksldjump">
                            <a:extLst>
                              <a:ext uri="{A12FA001-AC4F-418D-AE19-62706E023703}">
                                <ahyp:hlinkClr xmlns:ahyp="http://schemas.microsoft.com/office/drawing/2018/hyperlinkcolor" val="tx"/>
                              </a:ext>
                            </a:extLst>
                          </a:hlinkClick>
                        </a:rPr>
                        <a:t>2</a:t>
                      </a:r>
                      <a:r>
                        <a:rPr kumimoji="1" lang="ja-JP" altLang="en-US" sz="1000" b="0" u="sng" baseline="0">
                          <a:solidFill>
                            <a:schemeClr val="tx1"/>
                          </a:solidFill>
                          <a:uFill>
                            <a:solidFill>
                              <a:schemeClr val="bg1"/>
                            </a:solidFill>
                          </a:uFill>
                          <a:latin typeface="+mn-ea"/>
                          <a:ea typeface="+mn-ea"/>
                          <a:hlinkClick r:id="rId7" action="ppaction://hlinksldjump">
                            <a:extLst>
                              <a:ext uri="{A12FA001-AC4F-418D-AE19-62706E023703}">
                                <ahyp:hlinkClr xmlns:ahyp="http://schemas.microsoft.com/office/drawing/2018/hyperlinkcolor" val="tx"/>
                              </a:ext>
                            </a:extLst>
                          </a:hlinkClick>
                        </a:rPr>
                        <a:t>章</a:t>
                      </a:r>
                      <a:r>
                        <a:rPr kumimoji="1" lang="en-US" altLang="ja-JP" sz="1000" b="0" u="sng" baseline="0">
                          <a:solidFill>
                            <a:schemeClr val="tx1"/>
                          </a:solidFill>
                          <a:uFill>
                            <a:solidFill>
                              <a:schemeClr val="bg1"/>
                            </a:solidFill>
                          </a:uFill>
                          <a:latin typeface="+mn-ea"/>
                          <a:ea typeface="+mn-ea"/>
                          <a:hlinkClick r:id="rId7" action="ppaction://hlinksldjump">
                            <a:extLst>
                              <a:ext uri="{A12FA001-AC4F-418D-AE19-62706E023703}">
                                <ahyp:hlinkClr xmlns:ahyp="http://schemas.microsoft.com/office/drawing/2018/hyperlinkcolor" val="tx"/>
                              </a:ext>
                            </a:extLst>
                          </a:hlinkClick>
                        </a:rPr>
                        <a:t>. </a:t>
                      </a:r>
                      <a:r>
                        <a:rPr kumimoji="1" lang="ja-JP" altLang="en-US" sz="1000" b="0" u="sng" baseline="0">
                          <a:solidFill>
                            <a:schemeClr val="tx1"/>
                          </a:solidFill>
                          <a:uFill>
                            <a:solidFill>
                              <a:schemeClr val="bg1"/>
                            </a:solidFill>
                          </a:uFill>
                          <a:latin typeface="+mn-ea"/>
                          <a:ea typeface="+mn-ea"/>
                          <a:hlinkClick r:id="rId7" action="ppaction://hlinksldjump">
                            <a:extLst>
                              <a:ext uri="{A12FA001-AC4F-418D-AE19-62706E023703}">
                                <ahyp:hlinkClr xmlns:ahyp="http://schemas.microsoft.com/office/drawing/2018/hyperlinkcolor" val="tx"/>
                              </a:ext>
                            </a:extLst>
                          </a:hlinkClick>
                        </a:rPr>
                        <a:t>事例を知る：重大なインシデント発生から課題解決まで</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28163108"/>
                  </a:ext>
                </a:extLst>
              </a:tr>
              <a:tr h="244800">
                <a:tc>
                  <a:txBody>
                    <a:bodyPr/>
                    <a:lstStyle/>
                    <a:p>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8" action="ppaction://hlinksldjump">
                            <a:extLst>
                              <a:ext uri="{A12FA001-AC4F-418D-AE19-62706E023703}">
                                <ahyp:hlinkClr xmlns:ahyp="http://schemas.microsoft.com/office/drawing/2018/hyperlinkcolor" val="tx"/>
                              </a:ext>
                            </a:extLst>
                          </a:hlinkClick>
                        </a:rPr>
                        <a:t>19-2-3. </a:t>
                      </a:r>
                      <a:r>
                        <a:rPr kumimoji="1" lang="ja-JP" altLang="en-US" sz="1000" b="0" u="sng" baseline="0">
                          <a:solidFill>
                            <a:schemeClr val="tx1"/>
                          </a:solidFill>
                          <a:uFill>
                            <a:solidFill>
                              <a:schemeClr val="bg1"/>
                            </a:solidFill>
                          </a:uFill>
                          <a:latin typeface="+mn-ea"/>
                          <a:ea typeface="+mn-ea"/>
                          <a:hlinkClick r:id="rId8" action="ppaction://hlinksldjump">
                            <a:extLst>
                              <a:ext uri="{A12FA001-AC4F-418D-AE19-62706E023703}">
                                <ahyp:hlinkClr xmlns:ahyp="http://schemas.microsoft.com/office/drawing/2018/hyperlinkcolor" val="tx"/>
                              </a:ext>
                            </a:extLst>
                          </a:hlinkClick>
                        </a:rPr>
                        <a:t>第</a:t>
                      </a:r>
                      <a:r>
                        <a:rPr kumimoji="1" lang="en-US" altLang="ja-JP" sz="1000" b="0" u="sng" baseline="0">
                          <a:solidFill>
                            <a:schemeClr val="tx1"/>
                          </a:solidFill>
                          <a:uFill>
                            <a:solidFill>
                              <a:schemeClr val="bg1"/>
                            </a:solidFill>
                          </a:uFill>
                          <a:latin typeface="+mn-ea"/>
                          <a:ea typeface="+mn-ea"/>
                          <a:hlinkClick r:id="rId8" action="ppaction://hlinksldjump">
                            <a:extLst>
                              <a:ext uri="{A12FA001-AC4F-418D-AE19-62706E023703}">
                                <ahyp:hlinkClr xmlns:ahyp="http://schemas.microsoft.com/office/drawing/2018/hyperlinkcolor" val="tx"/>
                              </a:ext>
                            </a:extLst>
                          </a:hlinkClick>
                        </a:rPr>
                        <a:t>3</a:t>
                      </a:r>
                      <a:r>
                        <a:rPr kumimoji="1" lang="ja-JP" altLang="en-US" sz="1000" b="0" u="sng" baseline="0">
                          <a:solidFill>
                            <a:schemeClr val="tx1"/>
                          </a:solidFill>
                          <a:uFill>
                            <a:solidFill>
                              <a:schemeClr val="bg1"/>
                            </a:solidFill>
                          </a:uFill>
                          <a:latin typeface="+mn-ea"/>
                          <a:ea typeface="+mn-ea"/>
                          <a:hlinkClick r:id="rId8" action="ppaction://hlinksldjump">
                            <a:extLst>
                              <a:ext uri="{A12FA001-AC4F-418D-AE19-62706E023703}">
                                <ahyp:hlinkClr xmlns:ahyp="http://schemas.microsoft.com/office/drawing/2018/hyperlinkcolor" val="tx"/>
                              </a:ext>
                            </a:extLst>
                          </a:hlinkClick>
                        </a:rPr>
                        <a:t>章</a:t>
                      </a:r>
                      <a:r>
                        <a:rPr kumimoji="1" lang="en-US" altLang="ja-JP" sz="1000" b="0" u="sng" baseline="0">
                          <a:solidFill>
                            <a:schemeClr val="tx1"/>
                          </a:solidFill>
                          <a:uFill>
                            <a:solidFill>
                              <a:schemeClr val="bg1"/>
                            </a:solidFill>
                          </a:uFill>
                          <a:latin typeface="+mn-ea"/>
                          <a:ea typeface="+mn-ea"/>
                          <a:hlinkClick r:id="rId8" action="ppaction://hlinksldjump">
                            <a:extLst>
                              <a:ext uri="{A12FA001-AC4F-418D-AE19-62706E023703}">
                                <ahyp:hlinkClr xmlns:ahyp="http://schemas.microsoft.com/office/drawing/2018/hyperlinkcolor" val="tx"/>
                              </a:ext>
                            </a:extLst>
                          </a:hlinkClick>
                        </a:rPr>
                        <a:t>. </a:t>
                      </a:r>
                      <a:r>
                        <a:rPr kumimoji="1" lang="ja-JP" altLang="en-US" sz="1000" b="0" u="sng" baseline="0">
                          <a:solidFill>
                            <a:schemeClr val="tx1"/>
                          </a:solidFill>
                          <a:uFill>
                            <a:solidFill>
                              <a:schemeClr val="bg1"/>
                            </a:solidFill>
                          </a:uFill>
                          <a:latin typeface="+mn-ea"/>
                          <a:ea typeface="+mn-ea"/>
                          <a:hlinkClick r:id="rId8" action="ppaction://hlinksldjump">
                            <a:extLst>
                              <a:ext uri="{A12FA001-AC4F-418D-AE19-62706E023703}">
                                <ahyp:hlinkClr xmlns:ahyp="http://schemas.microsoft.com/office/drawing/2018/hyperlinkcolor" val="tx"/>
                              </a:ext>
                            </a:extLst>
                          </a:hlinkClick>
                        </a:rPr>
                        <a:t>サイバーセキュリティの基礎知識</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05282546"/>
                  </a:ext>
                </a:extLst>
              </a:tr>
              <a:tr h="244800">
                <a:tc>
                  <a:txBody>
                    <a:bodyPr/>
                    <a:lstStyle/>
                    <a:p>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9" action="ppaction://hlinksldjump">
                            <a:extLst>
                              <a:ext uri="{A12FA001-AC4F-418D-AE19-62706E023703}">
                                <ahyp:hlinkClr xmlns:ahyp="http://schemas.microsoft.com/office/drawing/2018/hyperlinkcolor" val="tx"/>
                              </a:ext>
                            </a:extLst>
                          </a:hlinkClick>
                        </a:rPr>
                        <a:t>19-2-4. </a:t>
                      </a:r>
                      <a:r>
                        <a:rPr kumimoji="1" lang="ja-JP" altLang="en-US" sz="1000" b="0" u="sng" baseline="0">
                          <a:solidFill>
                            <a:schemeClr val="tx1"/>
                          </a:solidFill>
                          <a:uFill>
                            <a:solidFill>
                              <a:schemeClr val="bg1"/>
                            </a:solidFill>
                          </a:uFill>
                          <a:latin typeface="+mn-ea"/>
                          <a:ea typeface="+mn-ea"/>
                          <a:hlinkClick r:id="rId9" action="ppaction://hlinksldjump">
                            <a:extLst>
                              <a:ext uri="{A12FA001-AC4F-418D-AE19-62706E023703}">
                                <ahyp:hlinkClr xmlns:ahyp="http://schemas.microsoft.com/office/drawing/2018/hyperlinkcolor" val="tx"/>
                              </a:ext>
                            </a:extLst>
                          </a:hlinkClick>
                        </a:rPr>
                        <a:t>第</a:t>
                      </a:r>
                      <a:r>
                        <a:rPr kumimoji="1" lang="en-US" altLang="ja-JP" sz="1000" b="0" u="sng" baseline="0">
                          <a:solidFill>
                            <a:schemeClr val="tx1"/>
                          </a:solidFill>
                          <a:uFill>
                            <a:solidFill>
                              <a:schemeClr val="bg1"/>
                            </a:solidFill>
                          </a:uFill>
                          <a:latin typeface="+mn-ea"/>
                          <a:ea typeface="+mn-ea"/>
                          <a:hlinkClick r:id="rId9" action="ppaction://hlinksldjump">
                            <a:extLst>
                              <a:ext uri="{A12FA001-AC4F-418D-AE19-62706E023703}">
                                <ahyp:hlinkClr xmlns:ahyp="http://schemas.microsoft.com/office/drawing/2018/hyperlinkcolor" val="tx"/>
                              </a:ext>
                            </a:extLst>
                          </a:hlinkClick>
                        </a:rPr>
                        <a:t>4</a:t>
                      </a:r>
                      <a:r>
                        <a:rPr kumimoji="1" lang="ja-JP" altLang="en-US" sz="1000" b="0" u="sng" baseline="0">
                          <a:solidFill>
                            <a:schemeClr val="tx1"/>
                          </a:solidFill>
                          <a:uFill>
                            <a:solidFill>
                              <a:schemeClr val="bg1"/>
                            </a:solidFill>
                          </a:uFill>
                          <a:latin typeface="+mn-ea"/>
                          <a:ea typeface="+mn-ea"/>
                          <a:hlinkClick r:id="rId9" action="ppaction://hlinksldjump">
                            <a:extLst>
                              <a:ext uri="{A12FA001-AC4F-418D-AE19-62706E023703}">
                                <ahyp:hlinkClr xmlns:ahyp="http://schemas.microsoft.com/office/drawing/2018/hyperlinkcolor" val="tx"/>
                              </a:ext>
                            </a:extLst>
                          </a:hlinkClick>
                        </a:rPr>
                        <a:t>章</a:t>
                      </a:r>
                      <a:r>
                        <a:rPr kumimoji="1" lang="en-US" altLang="ja-JP" sz="1000" b="0" u="sng" baseline="0">
                          <a:solidFill>
                            <a:schemeClr val="tx1"/>
                          </a:solidFill>
                          <a:uFill>
                            <a:solidFill>
                              <a:schemeClr val="bg1"/>
                            </a:solidFill>
                          </a:uFill>
                          <a:latin typeface="+mn-ea"/>
                          <a:ea typeface="+mn-ea"/>
                          <a:hlinkClick r:id="rId9" action="ppaction://hlinksldjump">
                            <a:extLst>
                              <a:ext uri="{A12FA001-AC4F-418D-AE19-62706E023703}">
                                <ahyp:hlinkClr xmlns:ahyp="http://schemas.microsoft.com/office/drawing/2018/hyperlinkcolor" val="tx"/>
                              </a:ext>
                            </a:extLst>
                          </a:hlinkClick>
                        </a:rPr>
                        <a:t>. </a:t>
                      </a:r>
                      <a:r>
                        <a:rPr kumimoji="1" lang="ja-JP" altLang="en-US" sz="1000" b="0" u="sng" baseline="0">
                          <a:solidFill>
                            <a:schemeClr val="tx1"/>
                          </a:solidFill>
                          <a:uFill>
                            <a:solidFill>
                              <a:schemeClr val="bg1"/>
                            </a:solidFill>
                          </a:uFill>
                          <a:latin typeface="+mn-ea"/>
                          <a:ea typeface="+mn-ea"/>
                          <a:hlinkClick r:id="rId9" action="ppaction://hlinksldjump">
                            <a:extLst>
                              <a:ext uri="{A12FA001-AC4F-418D-AE19-62706E023703}">
                                <ahyp:hlinkClr xmlns:ahyp="http://schemas.microsoft.com/office/drawing/2018/hyperlinkcolor" val="tx"/>
                              </a:ext>
                            </a:extLst>
                          </a:hlinkClick>
                        </a:rPr>
                        <a:t>企業経営で重要となる</a:t>
                      </a:r>
                      <a:r>
                        <a:rPr kumimoji="1" lang="en-US" altLang="ja-JP" sz="1000" b="0" u="sng" baseline="0">
                          <a:solidFill>
                            <a:schemeClr val="tx1"/>
                          </a:solidFill>
                          <a:uFill>
                            <a:solidFill>
                              <a:schemeClr val="bg1"/>
                            </a:solidFill>
                          </a:uFill>
                          <a:latin typeface="+mn-ea"/>
                          <a:ea typeface="+mn-ea"/>
                          <a:hlinkClick r:id="rId9" action="ppaction://hlinksldjump">
                            <a:extLst>
                              <a:ext uri="{A12FA001-AC4F-418D-AE19-62706E023703}">
                                <ahyp:hlinkClr xmlns:ahyp="http://schemas.microsoft.com/office/drawing/2018/hyperlinkcolor" val="tx"/>
                              </a:ext>
                            </a:extLst>
                          </a:hlinkClick>
                        </a:rPr>
                        <a:t>IT</a:t>
                      </a:r>
                      <a:r>
                        <a:rPr kumimoji="1" lang="ja-JP" altLang="en-US" sz="1000" b="0" u="sng" baseline="0">
                          <a:solidFill>
                            <a:schemeClr val="tx1"/>
                          </a:solidFill>
                          <a:uFill>
                            <a:solidFill>
                              <a:schemeClr val="bg1"/>
                            </a:solidFill>
                          </a:uFill>
                          <a:latin typeface="+mn-ea"/>
                          <a:ea typeface="+mn-ea"/>
                          <a:hlinkClick r:id="rId9" action="ppaction://hlinksldjump">
                            <a:extLst>
                              <a:ext uri="{A12FA001-AC4F-418D-AE19-62706E023703}">
                                <ahyp:hlinkClr xmlns:ahyp="http://schemas.microsoft.com/office/drawing/2018/hyperlinkcolor" val="tx"/>
                              </a:ext>
                            </a:extLst>
                          </a:hlinkClick>
                        </a:rPr>
                        <a:t>投資と投資としてのサイバーセキュリティ対策</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24590816"/>
                  </a:ext>
                </a:extLst>
              </a:tr>
              <a:tr h="244800">
                <a:tc>
                  <a:txBody>
                    <a:bodyPr/>
                    <a:lstStyle/>
                    <a:p>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10" action="ppaction://hlinksldjump">
                            <a:extLst>
                              <a:ext uri="{A12FA001-AC4F-418D-AE19-62706E023703}">
                                <ahyp:hlinkClr xmlns:ahyp="http://schemas.microsoft.com/office/drawing/2018/hyperlinkcolor" val="tx"/>
                              </a:ext>
                            </a:extLst>
                          </a:hlinkClick>
                        </a:rPr>
                        <a:t>19-2-5. </a:t>
                      </a:r>
                      <a:r>
                        <a:rPr kumimoji="1" lang="ja-JP" altLang="en-US" sz="1000" b="0" u="sng" baseline="0">
                          <a:solidFill>
                            <a:schemeClr val="tx1"/>
                          </a:solidFill>
                          <a:uFill>
                            <a:solidFill>
                              <a:schemeClr val="bg1"/>
                            </a:solidFill>
                          </a:uFill>
                          <a:latin typeface="+mn-ea"/>
                          <a:ea typeface="+mn-ea"/>
                          <a:hlinkClick r:id="rId10" action="ppaction://hlinksldjump">
                            <a:extLst>
                              <a:ext uri="{A12FA001-AC4F-418D-AE19-62706E023703}">
                                <ahyp:hlinkClr xmlns:ahyp="http://schemas.microsoft.com/office/drawing/2018/hyperlinkcolor" val="tx"/>
                              </a:ext>
                            </a:extLst>
                          </a:hlinkClick>
                        </a:rPr>
                        <a:t>第</a:t>
                      </a:r>
                      <a:r>
                        <a:rPr kumimoji="1" lang="en-US" altLang="ja-JP" sz="1000" b="0" u="sng" baseline="0">
                          <a:solidFill>
                            <a:schemeClr val="tx1"/>
                          </a:solidFill>
                          <a:uFill>
                            <a:solidFill>
                              <a:schemeClr val="bg1"/>
                            </a:solidFill>
                          </a:uFill>
                          <a:latin typeface="+mn-ea"/>
                          <a:ea typeface="+mn-ea"/>
                          <a:hlinkClick r:id="rId10" action="ppaction://hlinksldjump">
                            <a:extLst>
                              <a:ext uri="{A12FA001-AC4F-418D-AE19-62706E023703}">
                                <ahyp:hlinkClr xmlns:ahyp="http://schemas.microsoft.com/office/drawing/2018/hyperlinkcolor" val="tx"/>
                              </a:ext>
                            </a:extLst>
                          </a:hlinkClick>
                        </a:rPr>
                        <a:t>5</a:t>
                      </a:r>
                      <a:r>
                        <a:rPr kumimoji="1" lang="ja-JP" altLang="en-US" sz="1000" b="0" u="sng" baseline="0">
                          <a:solidFill>
                            <a:schemeClr val="tx1"/>
                          </a:solidFill>
                          <a:uFill>
                            <a:solidFill>
                              <a:schemeClr val="bg1"/>
                            </a:solidFill>
                          </a:uFill>
                          <a:latin typeface="+mn-ea"/>
                          <a:ea typeface="+mn-ea"/>
                          <a:hlinkClick r:id="rId10" action="ppaction://hlinksldjump">
                            <a:extLst>
                              <a:ext uri="{A12FA001-AC4F-418D-AE19-62706E023703}">
                                <ahyp:hlinkClr xmlns:ahyp="http://schemas.microsoft.com/office/drawing/2018/hyperlinkcolor" val="tx"/>
                              </a:ext>
                            </a:extLst>
                          </a:hlinkClick>
                        </a:rPr>
                        <a:t>章</a:t>
                      </a:r>
                      <a:r>
                        <a:rPr kumimoji="1" lang="en-US" altLang="ja-JP" sz="1000" b="0" u="sng" baseline="0">
                          <a:solidFill>
                            <a:schemeClr val="tx1"/>
                          </a:solidFill>
                          <a:uFill>
                            <a:solidFill>
                              <a:schemeClr val="bg1"/>
                            </a:solidFill>
                          </a:uFill>
                          <a:latin typeface="+mn-ea"/>
                          <a:ea typeface="+mn-ea"/>
                          <a:hlinkClick r:id="rId10" action="ppaction://hlinksldjump">
                            <a:extLst>
                              <a:ext uri="{A12FA001-AC4F-418D-AE19-62706E023703}">
                                <ahyp:hlinkClr xmlns:ahyp="http://schemas.microsoft.com/office/drawing/2018/hyperlinkcolor" val="tx"/>
                              </a:ext>
                            </a:extLst>
                          </a:hlinkClick>
                        </a:rPr>
                        <a:t>. </a:t>
                      </a:r>
                      <a:r>
                        <a:rPr kumimoji="1" lang="ja-JP" altLang="en-US" sz="1000" b="0" u="sng" baseline="0">
                          <a:solidFill>
                            <a:schemeClr val="tx1"/>
                          </a:solidFill>
                          <a:uFill>
                            <a:solidFill>
                              <a:schemeClr val="bg1"/>
                            </a:solidFill>
                          </a:uFill>
                          <a:latin typeface="+mn-ea"/>
                          <a:ea typeface="+mn-ea"/>
                          <a:hlinkClick r:id="rId10" action="ppaction://hlinksldjump">
                            <a:extLst>
                              <a:ext uri="{A12FA001-AC4F-418D-AE19-62706E023703}">
                                <ahyp:hlinkClr xmlns:ahyp="http://schemas.microsoft.com/office/drawing/2018/hyperlinkcolor" val="tx"/>
                              </a:ext>
                            </a:extLst>
                          </a:hlinkClick>
                        </a:rPr>
                        <a:t>デジタル社会の方向性と実現に向けた国の方針</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90866130"/>
                  </a:ext>
                </a:extLst>
              </a:tr>
              <a:tr h="244800">
                <a:tc>
                  <a:txBody>
                    <a:bodyPr/>
                    <a:lstStyle/>
                    <a:p>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19-2-6. </a:t>
                      </a:r>
                      <a:r>
                        <a:rPr kumimoji="1" lang="ja-JP" altLang="en-US" sz="1000" b="0" u="sng" baseline="0">
                          <a:solidFill>
                            <a:schemeClr val="tx1"/>
                          </a:solidFill>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第</a:t>
                      </a:r>
                      <a:r>
                        <a:rPr kumimoji="1" lang="en-US" altLang="ja-JP" sz="1000" b="0" u="sng" baseline="0">
                          <a:solidFill>
                            <a:schemeClr val="tx1"/>
                          </a:solidFill>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6</a:t>
                      </a:r>
                      <a:r>
                        <a:rPr kumimoji="1" lang="ja-JP" altLang="en-US" sz="1000" b="0" u="sng" baseline="0">
                          <a:solidFill>
                            <a:schemeClr val="tx1"/>
                          </a:solidFill>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章</a:t>
                      </a:r>
                      <a:r>
                        <a:rPr kumimoji="1" lang="en-US" altLang="ja-JP" sz="1000" b="0" u="sng" baseline="0">
                          <a:solidFill>
                            <a:schemeClr val="tx1"/>
                          </a:solidFill>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 </a:t>
                      </a:r>
                      <a:r>
                        <a:rPr kumimoji="1" lang="ja-JP" altLang="en-US" sz="1000" b="0" u="sng" baseline="0">
                          <a:solidFill>
                            <a:schemeClr val="tx1"/>
                          </a:solidFill>
                          <a:uFill>
                            <a:solidFill>
                              <a:schemeClr val="bg1"/>
                            </a:solidFill>
                          </a:uFill>
                          <a:latin typeface="+mn-ea"/>
                          <a:ea typeface="+mn-ea"/>
                          <a:hlinkClick r:id="rId11" action="ppaction://hlinksldjump">
                            <a:extLst>
                              <a:ext uri="{A12FA001-AC4F-418D-AE19-62706E023703}">
                                <ahyp:hlinkClr xmlns:ahyp="http://schemas.microsoft.com/office/drawing/2018/hyperlinkcolor" val="tx"/>
                              </a:ext>
                            </a:extLst>
                          </a:hlinkClick>
                        </a:rPr>
                        <a:t>サイバーセキュリティ戦略および関連法令</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21010602"/>
                  </a:ext>
                </a:extLst>
              </a:tr>
              <a:tr h="244800">
                <a:tc>
                  <a:txBody>
                    <a:bodyPr/>
                    <a:lstStyle/>
                    <a:p>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12" action="ppaction://hlinksldjump">
                            <a:extLst>
                              <a:ext uri="{A12FA001-AC4F-418D-AE19-62706E023703}">
                                <ahyp:hlinkClr xmlns:ahyp="http://schemas.microsoft.com/office/drawing/2018/hyperlinkcolor" val="tx"/>
                              </a:ext>
                            </a:extLst>
                          </a:hlinkClick>
                        </a:rPr>
                        <a:t>19-2-7. </a:t>
                      </a:r>
                      <a:r>
                        <a:rPr kumimoji="1" lang="ja-JP" altLang="en-US" sz="1000" b="0" u="sng" baseline="0">
                          <a:solidFill>
                            <a:schemeClr val="tx1"/>
                          </a:solidFill>
                          <a:uFill>
                            <a:solidFill>
                              <a:schemeClr val="bg1"/>
                            </a:solidFill>
                          </a:uFill>
                          <a:latin typeface="+mn-ea"/>
                          <a:ea typeface="+mn-ea"/>
                          <a:hlinkClick r:id="rId12" action="ppaction://hlinksldjump">
                            <a:extLst>
                              <a:ext uri="{A12FA001-AC4F-418D-AE19-62706E023703}">
                                <ahyp:hlinkClr xmlns:ahyp="http://schemas.microsoft.com/office/drawing/2018/hyperlinkcolor" val="tx"/>
                              </a:ext>
                            </a:extLst>
                          </a:hlinkClick>
                        </a:rPr>
                        <a:t>第</a:t>
                      </a:r>
                      <a:r>
                        <a:rPr kumimoji="1" lang="en-US" altLang="ja-JP" sz="1000" b="0" u="sng" baseline="0">
                          <a:solidFill>
                            <a:schemeClr val="tx1"/>
                          </a:solidFill>
                          <a:uFill>
                            <a:solidFill>
                              <a:schemeClr val="bg1"/>
                            </a:solidFill>
                          </a:uFill>
                          <a:latin typeface="+mn-ea"/>
                          <a:ea typeface="+mn-ea"/>
                          <a:hlinkClick r:id="rId12" action="ppaction://hlinksldjump">
                            <a:extLst>
                              <a:ext uri="{A12FA001-AC4F-418D-AE19-62706E023703}">
                                <ahyp:hlinkClr xmlns:ahyp="http://schemas.microsoft.com/office/drawing/2018/hyperlinkcolor" val="tx"/>
                              </a:ext>
                            </a:extLst>
                          </a:hlinkClick>
                        </a:rPr>
                        <a:t>7</a:t>
                      </a:r>
                      <a:r>
                        <a:rPr kumimoji="1" lang="ja-JP" altLang="en-US" sz="1000" b="0" u="sng" baseline="0">
                          <a:solidFill>
                            <a:schemeClr val="tx1"/>
                          </a:solidFill>
                          <a:uFill>
                            <a:solidFill>
                              <a:schemeClr val="bg1"/>
                            </a:solidFill>
                          </a:uFill>
                          <a:latin typeface="+mn-ea"/>
                          <a:ea typeface="+mn-ea"/>
                          <a:hlinkClick r:id="rId12" action="ppaction://hlinksldjump">
                            <a:extLst>
                              <a:ext uri="{A12FA001-AC4F-418D-AE19-62706E023703}">
                                <ahyp:hlinkClr xmlns:ahyp="http://schemas.microsoft.com/office/drawing/2018/hyperlinkcolor" val="tx"/>
                              </a:ext>
                            </a:extLst>
                          </a:hlinkClick>
                        </a:rPr>
                        <a:t>章</a:t>
                      </a:r>
                      <a:r>
                        <a:rPr kumimoji="1" lang="en-US" altLang="ja-JP" sz="1000" b="0" u="sng" baseline="0">
                          <a:solidFill>
                            <a:schemeClr val="tx1"/>
                          </a:solidFill>
                          <a:uFill>
                            <a:solidFill>
                              <a:schemeClr val="bg1"/>
                            </a:solidFill>
                          </a:uFill>
                          <a:latin typeface="+mn-ea"/>
                          <a:ea typeface="+mn-ea"/>
                          <a:hlinkClick r:id="rId12" action="ppaction://hlinksldjump">
                            <a:extLst>
                              <a:ext uri="{A12FA001-AC4F-418D-AE19-62706E023703}">
                                <ahyp:hlinkClr xmlns:ahyp="http://schemas.microsoft.com/office/drawing/2018/hyperlinkcolor" val="tx"/>
                              </a:ext>
                            </a:extLst>
                          </a:hlinkClick>
                        </a:rPr>
                        <a:t>. </a:t>
                      </a:r>
                      <a:r>
                        <a:rPr kumimoji="1" lang="ja-JP" altLang="en-US" sz="1000" b="0" u="sng" baseline="0">
                          <a:solidFill>
                            <a:schemeClr val="tx1"/>
                          </a:solidFill>
                          <a:uFill>
                            <a:solidFill>
                              <a:schemeClr val="bg1"/>
                            </a:solidFill>
                          </a:uFill>
                          <a:latin typeface="+mn-ea"/>
                          <a:ea typeface="+mn-ea"/>
                          <a:hlinkClick r:id="rId12" action="ppaction://hlinksldjump">
                            <a:extLst>
                              <a:ext uri="{A12FA001-AC4F-418D-AE19-62706E023703}">
                                <ahyp:hlinkClr xmlns:ahyp="http://schemas.microsoft.com/office/drawing/2018/hyperlinkcolor" val="tx"/>
                              </a:ext>
                            </a:extLst>
                          </a:hlinkClick>
                        </a:rPr>
                        <a:t>セキュリティフレームワーク</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10895069"/>
                  </a:ext>
                </a:extLst>
              </a:tr>
              <a:tr h="244800">
                <a:tc>
                  <a:txBody>
                    <a:bodyPr/>
                    <a:lstStyle/>
                    <a:p>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13" action="ppaction://hlinksldjump">
                            <a:extLst>
                              <a:ext uri="{A12FA001-AC4F-418D-AE19-62706E023703}">
                                <ahyp:hlinkClr xmlns:ahyp="http://schemas.microsoft.com/office/drawing/2018/hyperlinkcolor" val="tx"/>
                              </a:ext>
                            </a:extLst>
                          </a:hlinkClick>
                        </a:rPr>
                        <a:t>19-2-8. </a:t>
                      </a:r>
                      <a:r>
                        <a:rPr kumimoji="1" lang="ja-JP" altLang="en-US" sz="1000" b="0" u="sng" baseline="0">
                          <a:solidFill>
                            <a:schemeClr val="tx1"/>
                          </a:solidFill>
                          <a:uFill>
                            <a:solidFill>
                              <a:schemeClr val="bg1"/>
                            </a:solidFill>
                          </a:uFill>
                          <a:latin typeface="+mn-ea"/>
                          <a:ea typeface="+mn-ea"/>
                          <a:hlinkClick r:id="rId13" action="ppaction://hlinksldjump">
                            <a:extLst>
                              <a:ext uri="{A12FA001-AC4F-418D-AE19-62706E023703}">
                                <ahyp:hlinkClr xmlns:ahyp="http://schemas.microsoft.com/office/drawing/2018/hyperlinkcolor" val="tx"/>
                              </a:ext>
                            </a:extLst>
                          </a:hlinkClick>
                        </a:rPr>
                        <a:t>第</a:t>
                      </a:r>
                      <a:r>
                        <a:rPr kumimoji="1" lang="en-US" altLang="ja-JP" sz="1000" b="0" u="sng" baseline="0">
                          <a:solidFill>
                            <a:schemeClr val="tx1"/>
                          </a:solidFill>
                          <a:uFill>
                            <a:solidFill>
                              <a:schemeClr val="bg1"/>
                            </a:solidFill>
                          </a:uFill>
                          <a:latin typeface="+mn-ea"/>
                          <a:ea typeface="+mn-ea"/>
                          <a:hlinkClick r:id="rId13" action="ppaction://hlinksldjump">
                            <a:extLst>
                              <a:ext uri="{A12FA001-AC4F-418D-AE19-62706E023703}">
                                <ahyp:hlinkClr xmlns:ahyp="http://schemas.microsoft.com/office/drawing/2018/hyperlinkcolor" val="tx"/>
                              </a:ext>
                            </a:extLst>
                          </a:hlinkClick>
                        </a:rPr>
                        <a:t>8</a:t>
                      </a:r>
                      <a:r>
                        <a:rPr kumimoji="1" lang="ja-JP" altLang="en-US" sz="1000" b="0" u="sng" baseline="0">
                          <a:solidFill>
                            <a:schemeClr val="tx1"/>
                          </a:solidFill>
                          <a:uFill>
                            <a:solidFill>
                              <a:schemeClr val="bg1"/>
                            </a:solidFill>
                          </a:uFill>
                          <a:latin typeface="+mn-ea"/>
                          <a:ea typeface="+mn-ea"/>
                          <a:hlinkClick r:id="rId13" action="ppaction://hlinksldjump">
                            <a:extLst>
                              <a:ext uri="{A12FA001-AC4F-418D-AE19-62706E023703}">
                                <ahyp:hlinkClr xmlns:ahyp="http://schemas.microsoft.com/office/drawing/2018/hyperlinkcolor" val="tx"/>
                              </a:ext>
                            </a:extLst>
                          </a:hlinkClick>
                        </a:rPr>
                        <a:t>章</a:t>
                      </a:r>
                      <a:r>
                        <a:rPr kumimoji="1" lang="en-US" altLang="ja-JP" sz="1000" b="0" u="sng" baseline="0">
                          <a:solidFill>
                            <a:schemeClr val="tx1"/>
                          </a:solidFill>
                          <a:uFill>
                            <a:solidFill>
                              <a:schemeClr val="bg1"/>
                            </a:solidFill>
                          </a:uFill>
                          <a:latin typeface="+mn-ea"/>
                          <a:ea typeface="+mn-ea"/>
                          <a:hlinkClick r:id="rId13" action="ppaction://hlinksldjump">
                            <a:extLst>
                              <a:ext uri="{A12FA001-AC4F-418D-AE19-62706E023703}">
                                <ahyp:hlinkClr xmlns:ahyp="http://schemas.microsoft.com/office/drawing/2018/hyperlinkcolor" val="tx"/>
                              </a:ext>
                            </a:extLst>
                          </a:hlinkClick>
                        </a:rPr>
                        <a:t>. </a:t>
                      </a:r>
                      <a:r>
                        <a:rPr kumimoji="1" lang="ja-JP" altLang="en-US" sz="1000" b="0" u="sng" baseline="0">
                          <a:solidFill>
                            <a:schemeClr val="tx1"/>
                          </a:solidFill>
                          <a:uFill>
                            <a:solidFill>
                              <a:schemeClr val="bg1"/>
                            </a:solidFill>
                          </a:uFill>
                          <a:latin typeface="+mn-ea"/>
                          <a:ea typeface="+mn-ea"/>
                          <a:hlinkClick r:id="rId13" action="ppaction://hlinksldjump">
                            <a:extLst>
                              <a:ext uri="{A12FA001-AC4F-418D-AE19-62706E023703}">
                                <ahyp:hlinkClr xmlns:ahyp="http://schemas.microsoft.com/office/drawing/2018/hyperlinkcolor" val="tx"/>
                              </a:ext>
                            </a:extLst>
                          </a:hlinkClick>
                        </a:rPr>
                        <a:t>セキュリティ対策基準の策定</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21385195"/>
                  </a:ext>
                </a:extLst>
              </a:tr>
              <a:tr h="244800">
                <a:tc>
                  <a:txBody>
                    <a:bodyPr/>
                    <a:lstStyle/>
                    <a:p>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19-2-9. </a:t>
                      </a:r>
                      <a:r>
                        <a:rPr kumimoji="1" lang="ja-JP" altLang="en-US" sz="1000" b="0" u="sng" baseline="0">
                          <a:solidFill>
                            <a:schemeClr val="tx1"/>
                          </a:solidFill>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第</a:t>
                      </a:r>
                      <a:r>
                        <a:rPr kumimoji="1" lang="en-US" altLang="ja-JP" sz="1000" b="0" u="sng" baseline="0">
                          <a:solidFill>
                            <a:schemeClr val="tx1"/>
                          </a:solidFill>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9</a:t>
                      </a:r>
                      <a:r>
                        <a:rPr kumimoji="1" lang="ja-JP" altLang="en-US" sz="1000" b="0" u="sng" baseline="0">
                          <a:solidFill>
                            <a:schemeClr val="tx1"/>
                          </a:solidFill>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章</a:t>
                      </a:r>
                      <a:r>
                        <a:rPr kumimoji="1" lang="en-US" altLang="ja-JP" sz="1000" b="0" u="sng" baseline="0">
                          <a:solidFill>
                            <a:schemeClr val="tx1"/>
                          </a:solidFill>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 </a:t>
                      </a:r>
                      <a:r>
                        <a:rPr kumimoji="1" lang="ja-JP" altLang="en-US" sz="1000" b="0" u="sng" baseline="0">
                          <a:solidFill>
                            <a:schemeClr val="tx1"/>
                          </a:solidFill>
                          <a:uFill>
                            <a:solidFill>
                              <a:schemeClr val="bg1"/>
                            </a:solidFill>
                          </a:uFill>
                          <a:latin typeface="+mn-ea"/>
                          <a:ea typeface="+mn-ea"/>
                          <a:hlinkClick r:id="rId14" action="ppaction://hlinksldjump">
                            <a:extLst>
                              <a:ext uri="{A12FA001-AC4F-418D-AE19-62706E023703}">
                                <ahyp:hlinkClr xmlns:ahyp="http://schemas.microsoft.com/office/drawing/2018/hyperlinkcolor" val="tx"/>
                              </a:ext>
                            </a:extLst>
                          </a:hlinkClick>
                        </a:rPr>
                        <a:t>管理策のテーマと属性</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34012690"/>
                  </a:ext>
                </a:extLst>
              </a:tr>
              <a:tr h="244800">
                <a:tc>
                  <a:txBody>
                    <a:bodyPr/>
                    <a:lstStyle/>
                    <a:p>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19-2-10. </a:t>
                      </a:r>
                      <a:r>
                        <a:rPr kumimoji="1" lang="ja-JP" altLang="en-US" sz="1000" b="0" u="sng" baseline="0">
                          <a:solidFill>
                            <a:schemeClr val="tx1"/>
                          </a:solidFill>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第</a:t>
                      </a:r>
                      <a:r>
                        <a:rPr kumimoji="1" lang="en-US" altLang="ja-JP" sz="1000" b="0" u="sng" baseline="0">
                          <a:solidFill>
                            <a:schemeClr val="tx1"/>
                          </a:solidFill>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10</a:t>
                      </a:r>
                      <a:r>
                        <a:rPr kumimoji="1" lang="ja-JP" altLang="en-US" sz="1000" b="0" u="sng" baseline="0">
                          <a:solidFill>
                            <a:schemeClr val="tx1"/>
                          </a:solidFill>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章</a:t>
                      </a:r>
                      <a:r>
                        <a:rPr kumimoji="1" lang="en-US" altLang="ja-JP" sz="1000" b="0" u="sng" baseline="0">
                          <a:solidFill>
                            <a:schemeClr val="tx1"/>
                          </a:solidFill>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 </a:t>
                      </a:r>
                      <a:r>
                        <a:rPr kumimoji="1" lang="ja-JP" altLang="en-US" sz="1000" b="0" u="sng" baseline="0">
                          <a:solidFill>
                            <a:schemeClr val="tx1"/>
                          </a:solidFill>
                          <a:uFill>
                            <a:solidFill>
                              <a:schemeClr val="bg1"/>
                            </a:solidFill>
                          </a:uFill>
                          <a:latin typeface="+mn-ea"/>
                          <a:ea typeface="+mn-ea"/>
                          <a:hlinkClick r:id="rId15" action="ppaction://hlinksldjump">
                            <a:extLst>
                              <a:ext uri="{A12FA001-AC4F-418D-AE19-62706E023703}">
                                <ahyp:hlinkClr xmlns:ahyp="http://schemas.microsoft.com/office/drawing/2018/hyperlinkcolor" val="tx"/>
                              </a:ext>
                            </a:extLst>
                          </a:hlinkClick>
                        </a:rPr>
                        <a:t>脅威、脆弱性、リスクの定義と関係性</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09637581"/>
                  </a:ext>
                </a:extLst>
              </a:tr>
              <a:tr h="244800">
                <a:tc>
                  <a:txBody>
                    <a:bodyPr/>
                    <a:lstStyle/>
                    <a:p>
                      <a:r>
                        <a:rPr kumimoji="1" lang="ja-JP" altLang="en-US" sz="1000" b="0" u="sng" baseline="0">
                          <a:solidFill>
                            <a:schemeClr val="tx1"/>
                          </a:solidFill>
                          <a:uFill>
                            <a:solidFill>
                              <a:schemeClr val="bg1"/>
                            </a:solidFill>
                          </a:uFill>
                          <a:latin typeface="+mn-ea"/>
                          <a:ea typeface="+mn-ea"/>
                        </a:rPr>
                        <a:t>　　</a:t>
                      </a:r>
                      <a:r>
                        <a:rPr kumimoji="1" lang="en-US" altLang="ja-JP" sz="1000" b="0" u="sng" baseline="0">
                          <a:solidFill>
                            <a:schemeClr val="tx1"/>
                          </a:solidFill>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19-2-11. </a:t>
                      </a:r>
                      <a:r>
                        <a:rPr kumimoji="1" lang="ja-JP" altLang="en-US" sz="1000" b="0" u="sng" baseline="0">
                          <a:solidFill>
                            <a:schemeClr val="tx1"/>
                          </a:solidFill>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第</a:t>
                      </a:r>
                      <a:r>
                        <a:rPr kumimoji="1" lang="en-US" altLang="ja-JP" sz="1000" b="0" u="sng" baseline="0">
                          <a:solidFill>
                            <a:schemeClr val="tx1"/>
                          </a:solidFill>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11</a:t>
                      </a:r>
                      <a:r>
                        <a:rPr kumimoji="1" lang="ja-JP" altLang="en-US" sz="1000" b="0" u="sng" baseline="0">
                          <a:solidFill>
                            <a:schemeClr val="tx1"/>
                          </a:solidFill>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章</a:t>
                      </a:r>
                      <a:r>
                        <a:rPr kumimoji="1" lang="en-US" altLang="ja-JP" sz="1000" b="0" u="sng" baseline="0">
                          <a:solidFill>
                            <a:schemeClr val="tx1"/>
                          </a:solidFill>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 </a:t>
                      </a:r>
                      <a:r>
                        <a:rPr kumimoji="1" lang="ja-JP" altLang="en-US" sz="1000" b="0" u="sng" baseline="0">
                          <a:solidFill>
                            <a:schemeClr val="tx1"/>
                          </a:solidFill>
                          <a:uFill>
                            <a:solidFill>
                              <a:schemeClr val="bg1"/>
                            </a:solidFill>
                          </a:uFill>
                          <a:latin typeface="+mn-ea"/>
                          <a:ea typeface="+mn-ea"/>
                          <a:hlinkClick r:id="rId16" action="ppaction://hlinksldjump">
                            <a:extLst>
                              <a:ext uri="{A12FA001-AC4F-418D-AE19-62706E023703}">
                                <ahyp:hlinkClr xmlns:ahyp="http://schemas.microsoft.com/office/drawing/2018/hyperlinkcolor" val="tx"/>
                              </a:ext>
                            </a:extLst>
                          </a:hlinkClick>
                        </a:rPr>
                        <a:t>リスクマネジメント</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81119620"/>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u="sng" baseline="0">
                          <a:solidFill>
                            <a:schemeClr val="tx1"/>
                          </a:solidFill>
                          <a:uFill>
                            <a:solidFill>
                              <a:schemeClr val="bg1"/>
                            </a:solidFill>
                          </a:uFill>
                          <a:latin typeface="+mn-ea"/>
                          <a:ea typeface="+mn-ea"/>
                        </a:rPr>
                        <a:t>　　</a:t>
                      </a:r>
                      <a:r>
                        <a:rPr kumimoji="1" lang="en-US" altLang="ja-JP" sz="1000" u="sng" baseline="0">
                          <a:solidFill>
                            <a:schemeClr val="tx1"/>
                          </a:solidFill>
                          <a:uFill>
                            <a:solidFill>
                              <a:schemeClr val="bg1"/>
                            </a:solidFill>
                          </a:uFill>
                          <a:hlinkClick r:id="rId17" action="ppaction://hlinksldjump">
                            <a:extLst>
                              <a:ext uri="{A12FA001-AC4F-418D-AE19-62706E023703}">
                                <ahyp:hlinkClr xmlns:ahyp="http://schemas.microsoft.com/office/drawing/2018/hyperlinkcolor" val="tx"/>
                              </a:ext>
                            </a:extLst>
                          </a:hlinkClick>
                        </a:rPr>
                        <a:t>19-2-12. </a:t>
                      </a:r>
                      <a:r>
                        <a:rPr kumimoji="1" lang="ja-JP" altLang="en-US" sz="1000" u="sng" baseline="0">
                          <a:solidFill>
                            <a:schemeClr val="tx1"/>
                          </a:solidFill>
                          <a:uFill>
                            <a:solidFill>
                              <a:schemeClr val="bg1"/>
                            </a:solidFill>
                          </a:uFill>
                          <a:hlinkClick r:id="rId17" action="ppaction://hlinksldjump">
                            <a:extLst>
                              <a:ext uri="{A12FA001-AC4F-418D-AE19-62706E023703}">
                                <ahyp:hlinkClr xmlns:ahyp="http://schemas.microsoft.com/office/drawing/2018/hyperlinkcolor" val="tx"/>
                              </a:ext>
                            </a:extLst>
                          </a:hlinkClick>
                        </a:rPr>
                        <a:t>第</a:t>
                      </a:r>
                      <a:r>
                        <a:rPr kumimoji="1" lang="en-US" altLang="ja-JP" sz="1000" u="sng" baseline="0">
                          <a:solidFill>
                            <a:schemeClr val="tx1"/>
                          </a:solidFill>
                          <a:uFill>
                            <a:solidFill>
                              <a:schemeClr val="bg1"/>
                            </a:solidFill>
                          </a:uFill>
                          <a:hlinkClick r:id="rId17" action="ppaction://hlinksldjump">
                            <a:extLst>
                              <a:ext uri="{A12FA001-AC4F-418D-AE19-62706E023703}">
                                <ahyp:hlinkClr xmlns:ahyp="http://schemas.microsoft.com/office/drawing/2018/hyperlinkcolor" val="tx"/>
                              </a:ext>
                            </a:extLst>
                          </a:hlinkClick>
                        </a:rPr>
                        <a:t>12</a:t>
                      </a:r>
                      <a:r>
                        <a:rPr kumimoji="1" lang="ja-JP" altLang="en-US" sz="1000" u="sng" baseline="0">
                          <a:solidFill>
                            <a:schemeClr val="tx1"/>
                          </a:solidFill>
                          <a:uFill>
                            <a:solidFill>
                              <a:schemeClr val="bg1"/>
                            </a:solidFill>
                          </a:uFill>
                          <a:hlinkClick r:id="rId17" action="ppaction://hlinksldjump">
                            <a:extLst>
                              <a:ext uri="{A12FA001-AC4F-418D-AE19-62706E023703}">
                                <ahyp:hlinkClr xmlns:ahyp="http://schemas.microsoft.com/office/drawing/2018/hyperlinkcolor" val="tx"/>
                              </a:ext>
                            </a:extLst>
                          </a:hlinkClick>
                        </a:rPr>
                        <a:t>章</a:t>
                      </a:r>
                      <a:r>
                        <a:rPr kumimoji="1" lang="en-US" altLang="ja-JP" sz="1000" u="sng" baseline="0">
                          <a:solidFill>
                            <a:schemeClr val="tx1"/>
                          </a:solidFill>
                          <a:uFill>
                            <a:solidFill>
                              <a:schemeClr val="bg1"/>
                            </a:solidFill>
                          </a:uFill>
                          <a:hlinkClick r:id="rId17" action="ppaction://hlinksldjump">
                            <a:extLst>
                              <a:ext uri="{A12FA001-AC4F-418D-AE19-62706E023703}">
                                <ahyp:hlinkClr xmlns:ahyp="http://schemas.microsoft.com/office/drawing/2018/hyperlinkcolor" val="tx"/>
                              </a:ext>
                            </a:extLst>
                          </a:hlinkClick>
                        </a:rPr>
                        <a:t>. </a:t>
                      </a:r>
                      <a:r>
                        <a:rPr kumimoji="1" lang="ja-JP" altLang="en-US" sz="1000" u="sng" baseline="0">
                          <a:solidFill>
                            <a:schemeClr val="tx1"/>
                          </a:solidFill>
                          <a:uFill>
                            <a:solidFill>
                              <a:schemeClr val="bg1"/>
                            </a:solidFill>
                          </a:uFill>
                          <a:hlinkClick r:id="rId17" action="ppaction://hlinksldjump">
                            <a:extLst>
                              <a:ext uri="{A12FA001-AC4F-418D-AE19-62706E023703}">
                                <ahyp:hlinkClr xmlns:ahyp="http://schemas.microsoft.com/office/drawing/2018/hyperlinkcolor" val="tx"/>
                              </a:ext>
                            </a:extLst>
                          </a:hlinkClick>
                        </a:rPr>
                        <a:t>具体的手順の作成（</a:t>
                      </a:r>
                      <a:r>
                        <a:rPr kumimoji="1" lang="en-US" altLang="ja-JP" sz="1000" u="sng" baseline="0">
                          <a:solidFill>
                            <a:schemeClr val="tx1"/>
                          </a:solidFill>
                          <a:uFill>
                            <a:solidFill>
                              <a:schemeClr val="bg1"/>
                            </a:solidFill>
                          </a:uFill>
                          <a:hlinkClick r:id="rId17" action="ppaction://hlinksldjump">
                            <a:extLst>
                              <a:ext uri="{A12FA001-AC4F-418D-AE19-62706E023703}">
                                <ahyp:hlinkClr xmlns:ahyp="http://schemas.microsoft.com/office/drawing/2018/hyperlinkcolor" val="tx"/>
                              </a:ext>
                            </a:extLst>
                          </a:hlinkClick>
                        </a:rPr>
                        <a:t>LV.1 </a:t>
                      </a:r>
                      <a:r>
                        <a:rPr kumimoji="1" lang="ja-JP" altLang="en-US" sz="1000" u="sng" baseline="0">
                          <a:solidFill>
                            <a:schemeClr val="tx1"/>
                          </a:solidFill>
                          <a:uFill>
                            <a:solidFill>
                              <a:schemeClr val="bg1"/>
                            </a:solidFill>
                          </a:uFill>
                          <a:hlinkClick r:id="rId17" action="ppaction://hlinksldjump">
                            <a:extLst>
                              <a:ext uri="{A12FA001-AC4F-418D-AE19-62706E023703}">
                                <ahyp:hlinkClr xmlns:ahyp="http://schemas.microsoft.com/office/drawing/2018/hyperlinkcolor" val="tx"/>
                              </a:ext>
                            </a:extLst>
                          </a:hlinkClick>
                        </a:rPr>
                        <a:t>クイックアプローチ</a:t>
                      </a:r>
                      <a:r>
                        <a:rPr kumimoji="1" lang="en-US" altLang="ja-JP" sz="1000" u="sng" baseline="0">
                          <a:solidFill>
                            <a:schemeClr val="tx1"/>
                          </a:solidFill>
                          <a:uFill>
                            <a:solidFill>
                              <a:schemeClr val="bg1"/>
                            </a:solidFill>
                          </a:uFill>
                          <a:hlinkClick r:id="rId17" action="ppaction://hlinksldjump">
                            <a:extLst>
                              <a:ext uri="{A12FA001-AC4F-418D-AE19-62706E023703}">
                                <ahyp:hlinkClr xmlns:ahyp="http://schemas.microsoft.com/office/drawing/2018/hyperlinkcolor" val="tx"/>
                              </a:ext>
                            </a:extLst>
                          </a:hlinkClick>
                        </a:rPr>
                        <a:t>/LV2. </a:t>
                      </a:r>
                      <a:r>
                        <a:rPr kumimoji="1" lang="ja-JP" altLang="en-US" sz="1000" u="sng" baseline="0">
                          <a:solidFill>
                            <a:schemeClr val="tx1"/>
                          </a:solidFill>
                          <a:uFill>
                            <a:solidFill>
                              <a:schemeClr val="bg1"/>
                            </a:solidFill>
                          </a:uFill>
                          <a:hlinkClick r:id="rId17" action="ppaction://hlinksldjump">
                            <a:extLst>
                              <a:ext uri="{A12FA001-AC4F-418D-AE19-62706E023703}">
                                <ahyp:hlinkClr xmlns:ahyp="http://schemas.microsoft.com/office/drawing/2018/hyperlinkcolor" val="tx"/>
                              </a:ext>
                            </a:extLst>
                          </a:hlinkClick>
                        </a:rPr>
                        <a:t>ベースラインアプローチ）</a:t>
                      </a:r>
                      <a:endParaRPr kumimoji="1" lang="ja-JP" altLang="en-US" sz="1050" u="sng" baseline="0">
                        <a:solidFill>
                          <a:schemeClr val="tx1"/>
                        </a:solidFill>
                        <a:uFill>
                          <a:solidFill>
                            <a:schemeClr val="bg1"/>
                          </a:solidFill>
                        </a:uFill>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52155074"/>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a:solidFill>
                            <a:schemeClr val="tx1"/>
                          </a:solidFill>
                          <a:uFill>
                            <a:solidFill>
                              <a:schemeClr val="bg1"/>
                            </a:solidFill>
                          </a:uFill>
                        </a:rPr>
                        <a:t>　　</a:t>
                      </a:r>
                      <a:r>
                        <a:rPr kumimoji="1" lang="en-US" altLang="ja-JP" sz="1000" u="sng">
                          <a:solidFill>
                            <a:schemeClr val="tx1"/>
                          </a:solidFill>
                          <a:uFill>
                            <a:solidFill>
                              <a:schemeClr val="bg1"/>
                            </a:solidFill>
                          </a:uFill>
                          <a:hlinkClick r:id="rId18" action="ppaction://hlinksldjump">
                            <a:extLst>
                              <a:ext uri="{A12FA001-AC4F-418D-AE19-62706E023703}">
                                <ahyp:hlinkClr xmlns:ahyp="http://schemas.microsoft.com/office/drawing/2018/hyperlinkcolor" val="tx"/>
                              </a:ext>
                            </a:extLst>
                          </a:hlinkClick>
                        </a:rPr>
                        <a:t>19-2-13. </a:t>
                      </a:r>
                      <a:r>
                        <a:rPr kumimoji="1" lang="ja-JP" altLang="en-US" sz="1000" u="sng">
                          <a:solidFill>
                            <a:schemeClr val="tx1"/>
                          </a:solidFill>
                          <a:uFill>
                            <a:solidFill>
                              <a:schemeClr val="bg1"/>
                            </a:solidFill>
                          </a:uFill>
                          <a:hlinkClick r:id="rId18" action="ppaction://hlinksldjump">
                            <a:extLst>
                              <a:ext uri="{A12FA001-AC4F-418D-AE19-62706E023703}">
                                <ahyp:hlinkClr xmlns:ahyp="http://schemas.microsoft.com/office/drawing/2018/hyperlinkcolor" val="tx"/>
                              </a:ext>
                            </a:extLst>
                          </a:hlinkClick>
                        </a:rPr>
                        <a:t>第</a:t>
                      </a:r>
                      <a:r>
                        <a:rPr kumimoji="1" lang="en-US" altLang="ja-JP" sz="1000" u="sng">
                          <a:solidFill>
                            <a:schemeClr val="tx1"/>
                          </a:solidFill>
                          <a:uFill>
                            <a:solidFill>
                              <a:schemeClr val="bg1"/>
                            </a:solidFill>
                          </a:uFill>
                          <a:hlinkClick r:id="rId18" action="ppaction://hlinksldjump">
                            <a:extLst>
                              <a:ext uri="{A12FA001-AC4F-418D-AE19-62706E023703}">
                                <ahyp:hlinkClr xmlns:ahyp="http://schemas.microsoft.com/office/drawing/2018/hyperlinkcolor" val="tx"/>
                              </a:ext>
                            </a:extLst>
                          </a:hlinkClick>
                        </a:rPr>
                        <a:t>13</a:t>
                      </a:r>
                      <a:r>
                        <a:rPr kumimoji="1" lang="ja-JP" altLang="en-US" sz="1000" u="sng">
                          <a:solidFill>
                            <a:schemeClr val="tx1"/>
                          </a:solidFill>
                          <a:uFill>
                            <a:solidFill>
                              <a:schemeClr val="bg1"/>
                            </a:solidFill>
                          </a:uFill>
                          <a:hlinkClick r:id="rId18" action="ppaction://hlinksldjump">
                            <a:extLst>
                              <a:ext uri="{A12FA001-AC4F-418D-AE19-62706E023703}">
                                <ahyp:hlinkClr xmlns:ahyp="http://schemas.microsoft.com/office/drawing/2018/hyperlinkcolor" val="tx"/>
                              </a:ext>
                            </a:extLst>
                          </a:hlinkClick>
                        </a:rPr>
                        <a:t>章</a:t>
                      </a:r>
                      <a:r>
                        <a:rPr kumimoji="1" lang="en-US" altLang="ja-JP" sz="1000" u="sng">
                          <a:solidFill>
                            <a:schemeClr val="tx1"/>
                          </a:solidFill>
                          <a:uFill>
                            <a:solidFill>
                              <a:schemeClr val="bg1"/>
                            </a:solidFill>
                          </a:uFill>
                          <a:hlinkClick r:id="rId18" action="ppaction://hlinksldjump">
                            <a:extLst>
                              <a:ext uri="{A12FA001-AC4F-418D-AE19-62706E023703}">
                                <ahyp:hlinkClr xmlns:ahyp="http://schemas.microsoft.com/office/drawing/2018/hyperlinkcolor" val="tx"/>
                              </a:ext>
                            </a:extLst>
                          </a:hlinkClick>
                        </a:rPr>
                        <a:t>. ISMS</a:t>
                      </a:r>
                      <a:r>
                        <a:rPr kumimoji="1" lang="ja-JP" altLang="en-US" sz="1000" u="sng">
                          <a:solidFill>
                            <a:schemeClr val="tx1"/>
                          </a:solidFill>
                          <a:uFill>
                            <a:solidFill>
                              <a:schemeClr val="bg1"/>
                            </a:solidFill>
                          </a:uFill>
                          <a:hlinkClick r:id="rId18" action="ppaction://hlinksldjump">
                            <a:extLst>
                              <a:ext uri="{A12FA001-AC4F-418D-AE19-62706E023703}">
                                <ahyp:hlinkClr xmlns:ahyp="http://schemas.microsoft.com/office/drawing/2018/hyperlinkcolor" val="tx"/>
                              </a:ext>
                            </a:extLst>
                          </a:hlinkClick>
                        </a:rPr>
                        <a:t>の要求事項と構築（</a:t>
                      </a:r>
                      <a:r>
                        <a:rPr kumimoji="1" lang="en-US" altLang="ja-JP" sz="1000" u="sng">
                          <a:solidFill>
                            <a:schemeClr val="tx1"/>
                          </a:solidFill>
                          <a:uFill>
                            <a:solidFill>
                              <a:schemeClr val="bg1"/>
                            </a:solidFill>
                          </a:uFill>
                          <a:hlinkClick r:id="rId18" action="ppaction://hlinksldjump">
                            <a:extLst>
                              <a:ext uri="{A12FA001-AC4F-418D-AE19-62706E023703}">
                                <ahyp:hlinkClr xmlns:ahyp="http://schemas.microsoft.com/office/drawing/2018/hyperlinkcolor" val="tx"/>
                              </a:ext>
                            </a:extLst>
                          </a:hlinkClick>
                        </a:rPr>
                        <a:t>LV3. </a:t>
                      </a:r>
                      <a:r>
                        <a:rPr kumimoji="1" lang="ja-JP" altLang="en-US" sz="1000" u="sng">
                          <a:solidFill>
                            <a:schemeClr val="tx1"/>
                          </a:solidFill>
                          <a:uFill>
                            <a:solidFill>
                              <a:schemeClr val="bg1"/>
                            </a:solidFill>
                          </a:uFill>
                          <a:hlinkClick r:id="rId18" action="ppaction://hlinksldjump">
                            <a:extLst>
                              <a:ext uri="{A12FA001-AC4F-418D-AE19-62706E023703}">
                                <ahyp:hlinkClr xmlns:ahyp="http://schemas.microsoft.com/office/drawing/2018/hyperlinkcolor" val="tx"/>
                              </a:ext>
                            </a:extLst>
                          </a:hlinkClick>
                        </a:rPr>
                        <a:t>網羅的アプローチ）</a:t>
                      </a:r>
                      <a:endParaRPr kumimoji="1" lang="ja-JP" altLang="en-US" sz="1000" u="sng">
                        <a:solidFill>
                          <a:schemeClr val="tx1"/>
                        </a:solidFill>
                        <a:uFill>
                          <a:solidFill>
                            <a:schemeClr val="bg1"/>
                          </a:solidFill>
                        </a:uFill>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3604855"/>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a:solidFill>
                            <a:schemeClr val="tx1"/>
                          </a:solidFill>
                          <a:uFill>
                            <a:solidFill>
                              <a:schemeClr val="bg1"/>
                            </a:solidFill>
                          </a:uFill>
                        </a:rPr>
                        <a:t>　　</a:t>
                      </a:r>
                      <a:r>
                        <a:rPr kumimoji="1" lang="en-US" altLang="ja-JP" sz="1000" u="sng">
                          <a:solidFill>
                            <a:schemeClr val="tx1"/>
                          </a:solidFill>
                          <a:uFill>
                            <a:solidFill>
                              <a:schemeClr val="bg1"/>
                            </a:solidFill>
                          </a:uFill>
                          <a:hlinkClick r:id="rId19" action="ppaction://hlinksldjump">
                            <a:extLst>
                              <a:ext uri="{A12FA001-AC4F-418D-AE19-62706E023703}">
                                <ahyp:hlinkClr xmlns:ahyp="http://schemas.microsoft.com/office/drawing/2018/hyperlinkcolor" val="tx"/>
                              </a:ext>
                            </a:extLst>
                          </a:hlinkClick>
                        </a:rPr>
                        <a:t>19-2-14. </a:t>
                      </a:r>
                      <a:r>
                        <a:rPr kumimoji="1" lang="zh-TW" altLang="en-US" sz="1000" u="sng">
                          <a:solidFill>
                            <a:schemeClr val="tx1"/>
                          </a:solidFill>
                          <a:uFill>
                            <a:solidFill>
                              <a:schemeClr val="bg1"/>
                            </a:solidFill>
                          </a:uFill>
                          <a:hlinkClick r:id="rId19" action="ppaction://hlinksldjump">
                            <a:extLst>
                              <a:ext uri="{A12FA001-AC4F-418D-AE19-62706E023703}">
                                <ahyp:hlinkClr xmlns:ahyp="http://schemas.microsoft.com/office/drawing/2018/hyperlinkcolor" val="tx"/>
                              </a:ext>
                            </a:extLst>
                          </a:hlinkClick>
                        </a:rPr>
                        <a:t>第</a:t>
                      </a:r>
                      <a:r>
                        <a:rPr kumimoji="1" lang="en-US" altLang="zh-TW" sz="1000" u="sng">
                          <a:solidFill>
                            <a:schemeClr val="tx1"/>
                          </a:solidFill>
                          <a:uFill>
                            <a:solidFill>
                              <a:schemeClr val="bg1"/>
                            </a:solidFill>
                          </a:uFill>
                          <a:hlinkClick r:id="rId19" action="ppaction://hlinksldjump">
                            <a:extLst>
                              <a:ext uri="{A12FA001-AC4F-418D-AE19-62706E023703}">
                                <ahyp:hlinkClr xmlns:ahyp="http://schemas.microsoft.com/office/drawing/2018/hyperlinkcolor" val="tx"/>
                              </a:ext>
                            </a:extLst>
                          </a:hlinkClick>
                        </a:rPr>
                        <a:t>14</a:t>
                      </a:r>
                      <a:r>
                        <a:rPr kumimoji="1" lang="zh-TW" altLang="en-US" sz="1000" u="sng">
                          <a:solidFill>
                            <a:schemeClr val="tx1"/>
                          </a:solidFill>
                          <a:uFill>
                            <a:solidFill>
                              <a:schemeClr val="bg1"/>
                            </a:solidFill>
                          </a:uFill>
                          <a:hlinkClick r:id="rId19" action="ppaction://hlinksldjump">
                            <a:extLst>
                              <a:ext uri="{A12FA001-AC4F-418D-AE19-62706E023703}">
                                <ahyp:hlinkClr xmlns:ahyp="http://schemas.microsoft.com/office/drawing/2018/hyperlinkcolor" val="tx"/>
                              </a:ext>
                            </a:extLst>
                          </a:hlinkClick>
                        </a:rPr>
                        <a:t>章</a:t>
                      </a:r>
                      <a:r>
                        <a:rPr kumimoji="1" lang="en-US" altLang="zh-TW" sz="1000" u="sng">
                          <a:solidFill>
                            <a:schemeClr val="tx1"/>
                          </a:solidFill>
                          <a:uFill>
                            <a:solidFill>
                              <a:schemeClr val="bg1"/>
                            </a:solidFill>
                          </a:uFill>
                          <a:hlinkClick r:id="rId19" action="ppaction://hlinksldjump">
                            <a:extLst>
                              <a:ext uri="{A12FA001-AC4F-418D-AE19-62706E023703}">
                                <ahyp:hlinkClr xmlns:ahyp="http://schemas.microsoft.com/office/drawing/2018/hyperlinkcolor" val="tx"/>
                              </a:ext>
                            </a:extLst>
                          </a:hlinkClick>
                        </a:rPr>
                        <a:t>. </a:t>
                      </a:r>
                      <a:r>
                        <a:rPr kumimoji="1" lang="zh-TW" altLang="en-US" sz="1000" u="sng">
                          <a:solidFill>
                            <a:schemeClr val="tx1"/>
                          </a:solidFill>
                          <a:uFill>
                            <a:solidFill>
                              <a:schemeClr val="bg1"/>
                            </a:solidFill>
                          </a:uFill>
                          <a:hlinkClick r:id="rId19" action="ppaction://hlinksldjump">
                            <a:extLst>
                              <a:ext uri="{A12FA001-AC4F-418D-AE19-62706E023703}">
                                <ahyp:hlinkClr xmlns:ahyp="http://schemas.microsoft.com/office/drawing/2018/hyperlinkcolor" val="tx"/>
                              </a:ext>
                            </a:extLst>
                          </a:hlinkClick>
                        </a:rPr>
                        <a:t>組織的管理策</a:t>
                      </a:r>
                      <a:endParaRPr kumimoji="1" lang="ja-JP" altLang="en-US" sz="1000" u="sng">
                        <a:solidFill>
                          <a:schemeClr val="tx1"/>
                        </a:solidFill>
                        <a:uFill>
                          <a:solidFill>
                            <a:schemeClr val="bg1"/>
                          </a:solidFill>
                        </a:uFill>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81233339"/>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u="sng" baseline="0">
                          <a:solidFill>
                            <a:schemeClr val="tx1"/>
                          </a:solidFill>
                          <a:uFill>
                            <a:solidFill>
                              <a:schemeClr val="bg1"/>
                            </a:solidFill>
                          </a:uFill>
                          <a:latin typeface="+mn-ea"/>
                          <a:ea typeface="+mn-ea"/>
                        </a:rPr>
                        <a:t>　　</a:t>
                      </a:r>
                      <a:r>
                        <a:rPr kumimoji="1" lang="en-US" altLang="ja-JP" sz="1000" u="sng">
                          <a:solidFill>
                            <a:schemeClr val="tx1"/>
                          </a:solidFill>
                          <a:uFill>
                            <a:solidFill>
                              <a:schemeClr val="bg1"/>
                            </a:solidFill>
                          </a:uFill>
                          <a:hlinkClick r:id="rId20" action="ppaction://hlinksldjump">
                            <a:extLst>
                              <a:ext uri="{A12FA001-AC4F-418D-AE19-62706E023703}">
                                <ahyp:hlinkClr xmlns:ahyp="http://schemas.microsoft.com/office/drawing/2018/hyperlinkcolor" val="tx"/>
                              </a:ext>
                            </a:extLst>
                          </a:hlinkClick>
                        </a:rPr>
                        <a:t>19-2-15. </a:t>
                      </a:r>
                      <a:r>
                        <a:rPr kumimoji="1" lang="ja-JP" altLang="en-US" sz="1000" u="sng">
                          <a:solidFill>
                            <a:schemeClr val="tx1"/>
                          </a:solidFill>
                          <a:uFill>
                            <a:solidFill>
                              <a:schemeClr val="bg1"/>
                            </a:solidFill>
                          </a:uFill>
                          <a:hlinkClick r:id="rId20" action="ppaction://hlinksldjump">
                            <a:extLst>
                              <a:ext uri="{A12FA001-AC4F-418D-AE19-62706E023703}">
                                <ahyp:hlinkClr xmlns:ahyp="http://schemas.microsoft.com/office/drawing/2018/hyperlinkcolor" val="tx"/>
                              </a:ext>
                            </a:extLst>
                          </a:hlinkClick>
                        </a:rPr>
                        <a:t>第</a:t>
                      </a:r>
                      <a:r>
                        <a:rPr kumimoji="1" lang="en-US" altLang="ja-JP" sz="1000" u="sng">
                          <a:solidFill>
                            <a:schemeClr val="tx1"/>
                          </a:solidFill>
                          <a:uFill>
                            <a:solidFill>
                              <a:schemeClr val="bg1"/>
                            </a:solidFill>
                          </a:uFill>
                          <a:hlinkClick r:id="rId20" action="ppaction://hlinksldjump">
                            <a:extLst>
                              <a:ext uri="{A12FA001-AC4F-418D-AE19-62706E023703}">
                                <ahyp:hlinkClr xmlns:ahyp="http://schemas.microsoft.com/office/drawing/2018/hyperlinkcolor" val="tx"/>
                              </a:ext>
                            </a:extLst>
                          </a:hlinkClick>
                        </a:rPr>
                        <a:t>15</a:t>
                      </a:r>
                      <a:r>
                        <a:rPr kumimoji="1" lang="ja-JP" altLang="en-US" sz="1000" u="sng">
                          <a:solidFill>
                            <a:schemeClr val="tx1"/>
                          </a:solidFill>
                          <a:uFill>
                            <a:solidFill>
                              <a:schemeClr val="bg1"/>
                            </a:solidFill>
                          </a:uFill>
                          <a:hlinkClick r:id="rId20" action="ppaction://hlinksldjump">
                            <a:extLst>
                              <a:ext uri="{A12FA001-AC4F-418D-AE19-62706E023703}">
                                <ahyp:hlinkClr xmlns:ahyp="http://schemas.microsoft.com/office/drawing/2018/hyperlinkcolor" val="tx"/>
                              </a:ext>
                            </a:extLst>
                          </a:hlinkClick>
                        </a:rPr>
                        <a:t>章</a:t>
                      </a:r>
                      <a:r>
                        <a:rPr kumimoji="1" lang="en-US" altLang="ja-JP" sz="1000" u="sng">
                          <a:solidFill>
                            <a:schemeClr val="tx1"/>
                          </a:solidFill>
                          <a:uFill>
                            <a:solidFill>
                              <a:schemeClr val="bg1"/>
                            </a:solidFill>
                          </a:uFill>
                          <a:hlinkClick r:id="rId20" action="ppaction://hlinksldjump">
                            <a:extLst>
                              <a:ext uri="{A12FA001-AC4F-418D-AE19-62706E023703}">
                                <ahyp:hlinkClr xmlns:ahyp="http://schemas.microsoft.com/office/drawing/2018/hyperlinkcolor" val="tx"/>
                              </a:ext>
                            </a:extLst>
                          </a:hlinkClick>
                        </a:rPr>
                        <a:t>. </a:t>
                      </a:r>
                      <a:r>
                        <a:rPr kumimoji="1" lang="ja-JP" altLang="en-US" sz="1000" u="sng">
                          <a:solidFill>
                            <a:schemeClr val="tx1"/>
                          </a:solidFill>
                          <a:uFill>
                            <a:solidFill>
                              <a:schemeClr val="bg1"/>
                            </a:solidFill>
                          </a:uFill>
                          <a:hlinkClick r:id="rId20" action="ppaction://hlinksldjump">
                            <a:extLst>
                              <a:ext uri="{A12FA001-AC4F-418D-AE19-62706E023703}">
                                <ahyp:hlinkClr xmlns:ahyp="http://schemas.microsoft.com/office/drawing/2018/hyperlinkcolor" val="tx"/>
                              </a:ext>
                            </a:extLst>
                          </a:hlinkClick>
                        </a:rPr>
                        <a:t>人的管理策</a:t>
                      </a:r>
                      <a:endParaRPr kumimoji="1" lang="ja-JP" altLang="en-US" sz="1000" u="sng">
                        <a:solidFill>
                          <a:schemeClr val="tx1"/>
                        </a:solidFill>
                        <a:uFill>
                          <a:solidFill>
                            <a:schemeClr val="bg1"/>
                          </a:solidFill>
                        </a:uFill>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46628321"/>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u="sng" baseline="0">
                          <a:solidFill>
                            <a:schemeClr val="tx1"/>
                          </a:solidFill>
                          <a:uFill>
                            <a:solidFill>
                              <a:schemeClr val="bg1"/>
                            </a:solidFill>
                          </a:uFill>
                          <a:latin typeface="+mn-ea"/>
                          <a:ea typeface="+mn-ea"/>
                        </a:rPr>
                        <a:t>　　</a:t>
                      </a:r>
                      <a:r>
                        <a:rPr kumimoji="1" lang="en-US" altLang="ja-JP" sz="1000" u="sng">
                          <a:solidFill>
                            <a:schemeClr val="tx1"/>
                          </a:solidFill>
                          <a:uFill>
                            <a:solidFill>
                              <a:schemeClr val="bg1"/>
                            </a:solidFill>
                          </a:uFill>
                          <a:hlinkClick r:id="rId21" action="ppaction://hlinksldjump">
                            <a:extLst>
                              <a:ext uri="{A12FA001-AC4F-418D-AE19-62706E023703}">
                                <ahyp:hlinkClr xmlns:ahyp="http://schemas.microsoft.com/office/drawing/2018/hyperlinkcolor" val="tx"/>
                              </a:ext>
                            </a:extLst>
                          </a:hlinkClick>
                        </a:rPr>
                        <a:t>19-2-16. </a:t>
                      </a:r>
                      <a:r>
                        <a:rPr kumimoji="1" lang="ja-JP" altLang="en-US" sz="1000" u="sng">
                          <a:solidFill>
                            <a:schemeClr val="tx1"/>
                          </a:solidFill>
                          <a:uFill>
                            <a:solidFill>
                              <a:schemeClr val="bg1"/>
                            </a:solidFill>
                          </a:uFill>
                          <a:hlinkClick r:id="rId21" action="ppaction://hlinksldjump">
                            <a:extLst>
                              <a:ext uri="{A12FA001-AC4F-418D-AE19-62706E023703}">
                                <ahyp:hlinkClr xmlns:ahyp="http://schemas.microsoft.com/office/drawing/2018/hyperlinkcolor" val="tx"/>
                              </a:ext>
                            </a:extLst>
                          </a:hlinkClick>
                        </a:rPr>
                        <a:t>第</a:t>
                      </a:r>
                      <a:r>
                        <a:rPr kumimoji="1" lang="en-US" altLang="ja-JP" sz="1000" u="sng">
                          <a:solidFill>
                            <a:schemeClr val="tx1"/>
                          </a:solidFill>
                          <a:uFill>
                            <a:solidFill>
                              <a:schemeClr val="bg1"/>
                            </a:solidFill>
                          </a:uFill>
                          <a:hlinkClick r:id="rId21" action="ppaction://hlinksldjump">
                            <a:extLst>
                              <a:ext uri="{A12FA001-AC4F-418D-AE19-62706E023703}">
                                <ahyp:hlinkClr xmlns:ahyp="http://schemas.microsoft.com/office/drawing/2018/hyperlinkcolor" val="tx"/>
                              </a:ext>
                            </a:extLst>
                          </a:hlinkClick>
                        </a:rPr>
                        <a:t>16</a:t>
                      </a:r>
                      <a:r>
                        <a:rPr kumimoji="1" lang="ja-JP" altLang="en-US" sz="1000" u="sng">
                          <a:solidFill>
                            <a:schemeClr val="tx1"/>
                          </a:solidFill>
                          <a:uFill>
                            <a:solidFill>
                              <a:schemeClr val="bg1"/>
                            </a:solidFill>
                          </a:uFill>
                          <a:hlinkClick r:id="rId21" action="ppaction://hlinksldjump">
                            <a:extLst>
                              <a:ext uri="{A12FA001-AC4F-418D-AE19-62706E023703}">
                                <ahyp:hlinkClr xmlns:ahyp="http://schemas.microsoft.com/office/drawing/2018/hyperlinkcolor" val="tx"/>
                              </a:ext>
                            </a:extLst>
                          </a:hlinkClick>
                        </a:rPr>
                        <a:t>章</a:t>
                      </a:r>
                      <a:r>
                        <a:rPr kumimoji="1" lang="en-US" altLang="ja-JP" sz="1000" u="sng">
                          <a:solidFill>
                            <a:schemeClr val="tx1"/>
                          </a:solidFill>
                          <a:uFill>
                            <a:solidFill>
                              <a:schemeClr val="bg1"/>
                            </a:solidFill>
                          </a:uFill>
                          <a:hlinkClick r:id="rId21" action="ppaction://hlinksldjump">
                            <a:extLst>
                              <a:ext uri="{A12FA001-AC4F-418D-AE19-62706E023703}">
                                <ahyp:hlinkClr xmlns:ahyp="http://schemas.microsoft.com/office/drawing/2018/hyperlinkcolor" val="tx"/>
                              </a:ext>
                            </a:extLst>
                          </a:hlinkClick>
                        </a:rPr>
                        <a:t>. </a:t>
                      </a:r>
                      <a:r>
                        <a:rPr kumimoji="1" lang="ja-JP" altLang="en-US" sz="1000" u="sng">
                          <a:solidFill>
                            <a:schemeClr val="tx1"/>
                          </a:solidFill>
                          <a:uFill>
                            <a:solidFill>
                              <a:schemeClr val="bg1"/>
                            </a:solidFill>
                          </a:uFill>
                          <a:hlinkClick r:id="rId21" action="ppaction://hlinksldjump">
                            <a:extLst>
                              <a:ext uri="{A12FA001-AC4F-418D-AE19-62706E023703}">
                                <ahyp:hlinkClr xmlns:ahyp="http://schemas.microsoft.com/office/drawing/2018/hyperlinkcolor" val="tx"/>
                              </a:ext>
                            </a:extLst>
                          </a:hlinkClick>
                        </a:rPr>
                        <a:t>物理的管理策</a:t>
                      </a:r>
                      <a:endParaRPr kumimoji="1" lang="ja-JP" altLang="en-US" sz="1000" u="sng">
                        <a:solidFill>
                          <a:schemeClr val="tx1"/>
                        </a:solidFill>
                        <a:uFill>
                          <a:solidFill>
                            <a:schemeClr val="bg1"/>
                          </a:solidFill>
                        </a:uFill>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95231405"/>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a:solidFill>
                            <a:schemeClr val="tx1"/>
                          </a:solidFill>
                          <a:uFill>
                            <a:solidFill>
                              <a:schemeClr val="bg1"/>
                            </a:solidFill>
                          </a:uFill>
                        </a:rPr>
                        <a:t>　　</a:t>
                      </a:r>
                      <a:r>
                        <a:rPr kumimoji="1" lang="en-US" altLang="ja-JP" sz="1000" u="sng">
                          <a:solidFill>
                            <a:schemeClr val="tx1"/>
                          </a:solidFill>
                          <a:uFill>
                            <a:solidFill>
                              <a:schemeClr val="bg1"/>
                            </a:solidFill>
                          </a:uFill>
                          <a:hlinkClick r:id="rId22" action="ppaction://hlinksldjump">
                            <a:extLst>
                              <a:ext uri="{A12FA001-AC4F-418D-AE19-62706E023703}">
                                <ahyp:hlinkClr xmlns:ahyp="http://schemas.microsoft.com/office/drawing/2018/hyperlinkcolor" val="tx"/>
                              </a:ext>
                            </a:extLst>
                          </a:hlinkClick>
                        </a:rPr>
                        <a:t>19-2-17. </a:t>
                      </a:r>
                      <a:r>
                        <a:rPr kumimoji="1" lang="zh-TW" altLang="en-US" sz="1000" u="sng">
                          <a:solidFill>
                            <a:schemeClr val="tx1"/>
                          </a:solidFill>
                          <a:uFill>
                            <a:solidFill>
                              <a:schemeClr val="bg1"/>
                            </a:solidFill>
                          </a:uFill>
                          <a:hlinkClick r:id="rId22" action="ppaction://hlinksldjump">
                            <a:extLst>
                              <a:ext uri="{A12FA001-AC4F-418D-AE19-62706E023703}">
                                <ahyp:hlinkClr xmlns:ahyp="http://schemas.microsoft.com/office/drawing/2018/hyperlinkcolor" val="tx"/>
                              </a:ext>
                            </a:extLst>
                          </a:hlinkClick>
                        </a:rPr>
                        <a:t>第</a:t>
                      </a:r>
                      <a:r>
                        <a:rPr kumimoji="1" lang="en-US" altLang="zh-TW" sz="1000" u="sng">
                          <a:solidFill>
                            <a:schemeClr val="tx1"/>
                          </a:solidFill>
                          <a:uFill>
                            <a:solidFill>
                              <a:schemeClr val="bg1"/>
                            </a:solidFill>
                          </a:uFill>
                          <a:hlinkClick r:id="rId22" action="ppaction://hlinksldjump">
                            <a:extLst>
                              <a:ext uri="{A12FA001-AC4F-418D-AE19-62706E023703}">
                                <ahyp:hlinkClr xmlns:ahyp="http://schemas.microsoft.com/office/drawing/2018/hyperlinkcolor" val="tx"/>
                              </a:ext>
                            </a:extLst>
                          </a:hlinkClick>
                        </a:rPr>
                        <a:t>17</a:t>
                      </a:r>
                      <a:r>
                        <a:rPr kumimoji="1" lang="zh-TW" altLang="en-US" sz="1000" u="sng">
                          <a:solidFill>
                            <a:schemeClr val="tx1"/>
                          </a:solidFill>
                          <a:uFill>
                            <a:solidFill>
                              <a:schemeClr val="bg1"/>
                            </a:solidFill>
                          </a:uFill>
                          <a:hlinkClick r:id="rId22" action="ppaction://hlinksldjump">
                            <a:extLst>
                              <a:ext uri="{A12FA001-AC4F-418D-AE19-62706E023703}">
                                <ahyp:hlinkClr xmlns:ahyp="http://schemas.microsoft.com/office/drawing/2018/hyperlinkcolor" val="tx"/>
                              </a:ext>
                            </a:extLst>
                          </a:hlinkClick>
                        </a:rPr>
                        <a:t>章</a:t>
                      </a:r>
                      <a:r>
                        <a:rPr kumimoji="1" lang="en-US" altLang="zh-TW" sz="1000" u="sng">
                          <a:solidFill>
                            <a:schemeClr val="tx1"/>
                          </a:solidFill>
                          <a:uFill>
                            <a:solidFill>
                              <a:schemeClr val="bg1"/>
                            </a:solidFill>
                          </a:uFill>
                          <a:hlinkClick r:id="rId22" action="ppaction://hlinksldjump">
                            <a:extLst>
                              <a:ext uri="{A12FA001-AC4F-418D-AE19-62706E023703}">
                                <ahyp:hlinkClr xmlns:ahyp="http://schemas.microsoft.com/office/drawing/2018/hyperlinkcolor" val="tx"/>
                              </a:ext>
                            </a:extLst>
                          </a:hlinkClick>
                        </a:rPr>
                        <a:t>. </a:t>
                      </a:r>
                      <a:r>
                        <a:rPr kumimoji="1" lang="zh-TW" altLang="en-US" sz="1000" u="sng">
                          <a:solidFill>
                            <a:schemeClr val="tx1"/>
                          </a:solidFill>
                          <a:uFill>
                            <a:solidFill>
                              <a:schemeClr val="bg1"/>
                            </a:solidFill>
                          </a:uFill>
                          <a:hlinkClick r:id="rId22" action="ppaction://hlinksldjump">
                            <a:extLst>
                              <a:ext uri="{A12FA001-AC4F-418D-AE19-62706E023703}">
                                <ahyp:hlinkClr xmlns:ahyp="http://schemas.microsoft.com/office/drawing/2018/hyperlinkcolor" val="tx"/>
                              </a:ext>
                            </a:extLst>
                          </a:hlinkClick>
                        </a:rPr>
                        <a:t>技術的管理策</a:t>
                      </a:r>
                      <a:endParaRPr kumimoji="1" lang="ja-JP" altLang="en-US" sz="1000" u="sng">
                        <a:solidFill>
                          <a:schemeClr val="tx1"/>
                        </a:solidFill>
                        <a:uFill>
                          <a:solidFill>
                            <a:schemeClr val="bg1"/>
                          </a:solidFill>
                        </a:uFill>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00155753"/>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u="sng">
                          <a:solidFill>
                            <a:schemeClr val="tx1"/>
                          </a:solidFill>
                          <a:uFill>
                            <a:solidFill>
                              <a:schemeClr val="bg1"/>
                            </a:solidFill>
                          </a:uFill>
                        </a:rPr>
                        <a:t>　　</a:t>
                      </a:r>
                      <a:r>
                        <a:rPr kumimoji="1" lang="en-US" altLang="ja-JP" sz="1000" u="sng">
                          <a:solidFill>
                            <a:schemeClr val="tx1"/>
                          </a:solidFill>
                          <a:uFill>
                            <a:solidFill>
                              <a:schemeClr val="bg1"/>
                            </a:solidFill>
                          </a:uFill>
                          <a:hlinkClick r:id="rId23" action="ppaction://hlinksldjump">
                            <a:extLst>
                              <a:ext uri="{A12FA001-AC4F-418D-AE19-62706E023703}">
                                <ahyp:hlinkClr xmlns:ahyp="http://schemas.microsoft.com/office/drawing/2018/hyperlinkcolor" val="tx"/>
                              </a:ext>
                            </a:extLst>
                          </a:hlinkClick>
                        </a:rPr>
                        <a:t>19-2-18. </a:t>
                      </a:r>
                      <a:r>
                        <a:rPr kumimoji="1" lang="ja-JP" altLang="en-US" sz="1000" u="sng">
                          <a:solidFill>
                            <a:schemeClr val="tx1"/>
                          </a:solidFill>
                          <a:uFill>
                            <a:solidFill>
                              <a:schemeClr val="bg1"/>
                            </a:solidFill>
                          </a:uFill>
                          <a:hlinkClick r:id="rId23" action="ppaction://hlinksldjump">
                            <a:extLst>
                              <a:ext uri="{A12FA001-AC4F-418D-AE19-62706E023703}">
                                <ahyp:hlinkClr xmlns:ahyp="http://schemas.microsoft.com/office/drawing/2018/hyperlinkcolor" val="tx"/>
                              </a:ext>
                            </a:extLst>
                          </a:hlinkClick>
                        </a:rPr>
                        <a:t>第</a:t>
                      </a:r>
                      <a:r>
                        <a:rPr kumimoji="1" lang="en-US" altLang="ja-JP" sz="1000" u="sng">
                          <a:solidFill>
                            <a:schemeClr val="tx1"/>
                          </a:solidFill>
                          <a:uFill>
                            <a:solidFill>
                              <a:schemeClr val="bg1"/>
                            </a:solidFill>
                          </a:uFill>
                          <a:hlinkClick r:id="rId23" action="ppaction://hlinksldjump">
                            <a:extLst>
                              <a:ext uri="{A12FA001-AC4F-418D-AE19-62706E023703}">
                                <ahyp:hlinkClr xmlns:ahyp="http://schemas.microsoft.com/office/drawing/2018/hyperlinkcolor" val="tx"/>
                              </a:ext>
                            </a:extLst>
                          </a:hlinkClick>
                        </a:rPr>
                        <a:t>18</a:t>
                      </a:r>
                      <a:r>
                        <a:rPr kumimoji="1" lang="ja-JP" altLang="en-US" sz="1000" u="sng">
                          <a:solidFill>
                            <a:schemeClr val="tx1"/>
                          </a:solidFill>
                          <a:uFill>
                            <a:solidFill>
                              <a:schemeClr val="bg1"/>
                            </a:solidFill>
                          </a:uFill>
                          <a:hlinkClick r:id="rId23" action="ppaction://hlinksldjump">
                            <a:extLst>
                              <a:ext uri="{A12FA001-AC4F-418D-AE19-62706E023703}">
                                <ahyp:hlinkClr xmlns:ahyp="http://schemas.microsoft.com/office/drawing/2018/hyperlinkcolor" val="tx"/>
                              </a:ext>
                            </a:extLst>
                          </a:hlinkClick>
                        </a:rPr>
                        <a:t>章</a:t>
                      </a:r>
                      <a:r>
                        <a:rPr kumimoji="1" lang="en-US" altLang="ja-JP" sz="1000" u="sng">
                          <a:solidFill>
                            <a:schemeClr val="tx1"/>
                          </a:solidFill>
                          <a:uFill>
                            <a:solidFill>
                              <a:schemeClr val="bg1"/>
                            </a:solidFill>
                          </a:uFill>
                          <a:hlinkClick r:id="rId23" action="ppaction://hlinksldjump">
                            <a:extLst>
                              <a:ext uri="{A12FA001-AC4F-418D-AE19-62706E023703}">
                                <ahyp:hlinkClr xmlns:ahyp="http://schemas.microsoft.com/office/drawing/2018/hyperlinkcolor" val="tx"/>
                              </a:ext>
                            </a:extLst>
                          </a:hlinkClick>
                        </a:rPr>
                        <a:t>. </a:t>
                      </a:r>
                      <a:r>
                        <a:rPr kumimoji="1" lang="ja-JP" altLang="en-US" sz="1000" u="sng">
                          <a:solidFill>
                            <a:schemeClr val="tx1"/>
                          </a:solidFill>
                          <a:uFill>
                            <a:solidFill>
                              <a:schemeClr val="bg1"/>
                            </a:solidFill>
                          </a:uFill>
                          <a:hlinkClick r:id="rId23" action="ppaction://hlinksldjump">
                            <a:extLst>
                              <a:ext uri="{A12FA001-AC4F-418D-AE19-62706E023703}">
                                <ahyp:hlinkClr xmlns:ahyp="http://schemas.microsoft.com/office/drawing/2018/hyperlinkcolor" val="tx"/>
                              </a:ext>
                            </a:extLst>
                          </a:hlinkClick>
                        </a:rPr>
                        <a:t>セキュリティ対策状況の有効性評価</a:t>
                      </a:r>
                      <a:endParaRPr kumimoji="1" lang="ja-JP" altLang="en-US" sz="1000" u="sng">
                        <a:solidFill>
                          <a:schemeClr val="tx1"/>
                        </a:solidFill>
                        <a:uFill>
                          <a:solidFill>
                            <a:schemeClr val="bg1"/>
                          </a:solidFill>
                        </a:uFill>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98926680"/>
                  </a:ext>
                </a:extLst>
              </a:tr>
              <a:tr h="244800">
                <a:tc>
                  <a:txBody>
                    <a:bodyPr/>
                    <a:lstStyle/>
                    <a:p>
                      <a:r>
                        <a:rPr kumimoji="1" lang="ja-JP" altLang="en-US" sz="1000" u="sng">
                          <a:solidFill>
                            <a:schemeClr val="tx1"/>
                          </a:solidFill>
                          <a:uFill>
                            <a:solidFill>
                              <a:schemeClr val="bg1"/>
                            </a:solidFill>
                          </a:uFill>
                        </a:rPr>
                        <a:t>　</a:t>
                      </a:r>
                      <a:r>
                        <a:rPr kumimoji="1" lang="en-US" altLang="ja-JP" sz="1000" u="sng">
                          <a:solidFill>
                            <a:schemeClr val="tx1"/>
                          </a:solidFill>
                          <a:uFill>
                            <a:solidFill>
                              <a:schemeClr val="bg1"/>
                            </a:solidFill>
                          </a:uFill>
                          <a:hlinkClick r:id="rId24" action="ppaction://hlinksldjump">
                            <a:extLst>
                              <a:ext uri="{A12FA001-AC4F-418D-AE19-62706E023703}">
                                <ahyp:hlinkClr xmlns:ahyp="http://schemas.microsoft.com/office/drawing/2018/hyperlinkcolor" val="tx"/>
                              </a:ext>
                            </a:extLst>
                          </a:hlinkClick>
                        </a:rPr>
                        <a:t>19-3. </a:t>
                      </a:r>
                      <a:r>
                        <a:rPr kumimoji="1" lang="ja-JP" altLang="en-US" sz="1000" u="sng">
                          <a:solidFill>
                            <a:schemeClr val="tx1"/>
                          </a:solidFill>
                          <a:uFill>
                            <a:solidFill>
                              <a:schemeClr val="bg1"/>
                            </a:solidFill>
                          </a:uFill>
                          <a:hlinkClick r:id="rId24" action="ppaction://hlinksldjump">
                            <a:extLst>
                              <a:ext uri="{A12FA001-AC4F-418D-AE19-62706E023703}">
                                <ahyp:hlinkClr xmlns:ahyp="http://schemas.microsoft.com/office/drawing/2018/hyperlinkcolor" val="tx"/>
                              </a:ext>
                            </a:extLst>
                          </a:hlinkClick>
                        </a:rPr>
                        <a:t>読者に今後行ってほしいこと</a:t>
                      </a:r>
                      <a:endParaRPr kumimoji="1" lang="ja-JP" altLang="en-US" sz="1000" b="0" u="sng" baseline="0">
                        <a:solidFill>
                          <a:schemeClr val="tx1"/>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8579467"/>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u="sng" baseline="0">
                          <a:solidFill>
                            <a:schemeClr val="tx1"/>
                          </a:solidFill>
                          <a:uFill>
                            <a:solidFill>
                              <a:schemeClr val="bg1"/>
                            </a:solidFill>
                          </a:uFill>
                          <a:latin typeface="+mn-ea"/>
                          <a:ea typeface="+mn-ea"/>
                        </a:rPr>
                        <a:t>　　</a:t>
                      </a:r>
                      <a:r>
                        <a:rPr kumimoji="1" lang="en-US" altLang="ja-JP" sz="1000" u="sng">
                          <a:solidFill>
                            <a:schemeClr val="tx1"/>
                          </a:solidFill>
                          <a:uFill>
                            <a:solidFill>
                              <a:schemeClr val="bg1"/>
                            </a:solidFill>
                          </a:uFill>
                          <a:hlinkClick r:id="rId24" action="ppaction://hlinksldjump">
                            <a:extLst>
                              <a:ext uri="{A12FA001-AC4F-418D-AE19-62706E023703}">
                                <ahyp:hlinkClr xmlns:ahyp="http://schemas.microsoft.com/office/drawing/2018/hyperlinkcolor" val="tx"/>
                              </a:ext>
                            </a:extLst>
                          </a:hlinkClick>
                        </a:rPr>
                        <a:t>19-3-1. </a:t>
                      </a:r>
                      <a:r>
                        <a:rPr kumimoji="1" lang="ja-JP" altLang="en-US" sz="1000" u="sng">
                          <a:solidFill>
                            <a:schemeClr val="tx1"/>
                          </a:solidFill>
                          <a:uFill>
                            <a:solidFill>
                              <a:schemeClr val="bg1"/>
                            </a:solidFill>
                          </a:uFill>
                          <a:hlinkClick r:id="rId24" action="ppaction://hlinksldjump">
                            <a:extLst>
                              <a:ext uri="{A12FA001-AC4F-418D-AE19-62706E023703}">
                                <ahyp:hlinkClr xmlns:ahyp="http://schemas.microsoft.com/office/drawing/2018/hyperlinkcolor" val="tx"/>
                              </a:ext>
                            </a:extLst>
                          </a:hlinkClick>
                        </a:rPr>
                        <a:t>今後のアクション</a:t>
                      </a:r>
                      <a:endParaRPr kumimoji="1" lang="ja-JP" altLang="en-US" sz="1000" u="sng">
                        <a:solidFill>
                          <a:schemeClr val="tx1"/>
                        </a:solidFill>
                        <a:uFill>
                          <a:solidFill>
                            <a:schemeClr val="bg1"/>
                          </a:solidFill>
                        </a:uFill>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33376238"/>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u="sng" baseline="0">
                          <a:solidFill>
                            <a:schemeClr val="accent1">
                              <a:lumMod val="50000"/>
                            </a:schemeClr>
                          </a:solidFill>
                          <a:uFill>
                            <a:solidFill>
                              <a:schemeClr val="bg1"/>
                            </a:solidFill>
                          </a:uFill>
                          <a:latin typeface="+mn-ea"/>
                          <a:ea typeface="+mn-ea"/>
                          <a:hlinkClick r:id="rId25" action="ppaction://hlinksldjump">
                            <a:extLst>
                              <a:ext uri="{A12FA001-AC4F-418D-AE19-62706E023703}">
                                <ahyp:hlinkClr xmlns:ahyp="http://schemas.microsoft.com/office/drawing/2018/hyperlinkcolor" val="tx"/>
                              </a:ext>
                            </a:extLst>
                          </a:hlinkClick>
                        </a:rPr>
                        <a:t>おわりに</a:t>
                      </a:r>
                      <a:endParaRPr kumimoji="1" lang="ja-JP" altLang="en-US" sz="1000" b="1" u="sng" baseline="0">
                        <a:solidFill>
                          <a:schemeClr val="accent1">
                            <a:lumMod val="50000"/>
                          </a:schemeClr>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11230470"/>
                  </a:ext>
                </a:extLst>
              </a:tr>
              <a:tr h="2448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u="sng" baseline="0" dirty="0">
                          <a:solidFill>
                            <a:schemeClr val="accent1">
                              <a:lumMod val="50000"/>
                            </a:schemeClr>
                          </a:solidFill>
                          <a:uFill>
                            <a:solidFill>
                              <a:schemeClr val="bg1"/>
                            </a:solidFill>
                          </a:uFill>
                          <a:latin typeface="+mn-ea"/>
                          <a:ea typeface="+mn-ea"/>
                          <a:hlinkClick r:id="rId26" action="ppaction://hlinksldjump">
                            <a:extLst>
                              <a:ext uri="{A12FA001-AC4F-418D-AE19-62706E023703}">
                                <ahyp:hlinkClr xmlns:ahyp="http://schemas.microsoft.com/office/drawing/2018/hyperlinkcolor" val="tx"/>
                              </a:ext>
                            </a:extLst>
                          </a:hlinkClick>
                        </a:rPr>
                        <a:t>引用文献・参考文献・用語集</a:t>
                      </a:r>
                      <a:endParaRPr kumimoji="1" lang="ja-JP" altLang="en-US" sz="1000" b="1" u="sng" baseline="0" dirty="0">
                        <a:solidFill>
                          <a:schemeClr val="accent1">
                            <a:lumMod val="50000"/>
                          </a:schemeClr>
                        </a:solidFill>
                        <a:uFill>
                          <a:solidFill>
                            <a:schemeClr val="bg1"/>
                          </a:solidFill>
                        </a:uFill>
                        <a:latin typeface="+mn-ea"/>
                        <a:ea typeface="+mn-ea"/>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14311091"/>
                  </a:ext>
                </a:extLst>
              </a:tr>
            </a:tbl>
          </a:graphicData>
        </a:graphic>
      </p:graphicFrame>
    </p:spTree>
    <p:extLst>
      <p:ext uri="{BB962C8B-B14F-4D97-AF65-F5344CB8AC3E}">
        <p14:creationId xmlns:p14="http://schemas.microsoft.com/office/powerpoint/2010/main" val="114503783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kumimoji="1" lang="en-US" altLang="ja-JP"/>
              <a:t>5-2-3. DX</a:t>
            </a:r>
            <a:r>
              <a:rPr kumimoji="1" lang="ja-JP" altLang="en-US"/>
              <a:t>の推進</a:t>
            </a:r>
            <a:endParaRPr lang="en-US" altLang="ja-JP"/>
          </a:p>
        </p:txBody>
      </p:sp>
      <p:sp>
        <p:nvSpPr>
          <p:cNvPr id="8" name="テキスト プレースホルダー 2">
            <a:extLst>
              <a:ext uri="{FF2B5EF4-FFF2-40B4-BE49-F238E27FC236}">
                <a16:creationId xmlns:a16="http://schemas.microsoft.com/office/drawing/2014/main" id="{4B83C998-476A-5DEE-F80C-2BC5DEA7CC9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5</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デジタル社会の方向性と実現に向けた国の方針</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5-2.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政府機関が目指す社会の方向性とサイバーセキュリティ課題</a:t>
            </a:r>
          </a:p>
        </p:txBody>
      </p:sp>
      <p:sp>
        <p:nvSpPr>
          <p:cNvPr id="23" name="スライド番号プレースホルダー 1">
            <a:extLst>
              <a:ext uri="{FF2B5EF4-FFF2-40B4-BE49-F238E27FC236}">
                <a16:creationId xmlns:a16="http://schemas.microsoft.com/office/drawing/2014/main" id="{6A10EBE7-CC1D-B1D8-5971-15ECFC1CFFE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7" name="正方形/長方形 56">
            <a:extLst>
              <a:ext uri="{FF2B5EF4-FFF2-40B4-BE49-F238E27FC236}">
                <a16:creationId xmlns:a16="http://schemas.microsoft.com/office/drawing/2014/main" id="{2A71387E-F8EC-3F8A-118D-45FBB1D3D1C3}"/>
              </a:ext>
            </a:extLst>
          </p:cNvPr>
          <p:cNvSpPr/>
          <p:nvPr/>
        </p:nvSpPr>
        <p:spPr>
          <a:xfrm>
            <a:off x="622800" y="5817140"/>
            <a:ext cx="5612400" cy="2631535"/>
          </a:xfrm>
          <a:prstGeom prst="rect">
            <a:avLst/>
          </a:prstGeom>
          <a:solidFill>
            <a:schemeClr val="accent5">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58" name="楕円 57">
            <a:extLst>
              <a:ext uri="{FF2B5EF4-FFF2-40B4-BE49-F238E27FC236}">
                <a16:creationId xmlns:a16="http://schemas.microsoft.com/office/drawing/2014/main" id="{C3CC7635-8BD5-8F25-8397-84CCCCB2452C}"/>
              </a:ext>
            </a:extLst>
          </p:cNvPr>
          <p:cNvSpPr/>
          <p:nvPr/>
        </p:nvSpPr>
        <p:spPr>
          <a:xfrm>
            <a:off x="4954572" y="5906762"/>
            <a:ext cx="892562" cy="900000"/>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9" name="楕円 58">
            <a:extLst>
              <a:ext uri="{FF2B5EF4-FFF2-40B4-BE49-F238E27FC236}">
                <a16:creationId xmlns:a16="http://schemas.microsoft.com/office/drawing/2014/main" id="{8A4F4FB5-C99E-F004-4CE3-9C88D4E35F43}"/>
              </a:ext>
            </a:extLst>
          </p:cNvPr>
          <p:cNvSpPr/>
          <p:nvPr/>
        </p:nvSpPr>
        <p:spPr>
          <a:xfrm>
            <a:off x="4953600" y="7405554"/>
            <a:ext cx="892562" cy="900000"/>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0" name="楕円 59">
            <a:extLst>
              <a:ext uri="{FF2B5EF4-FFF2-40B4-BE49-F238E27FC236}">
                <a16:creationId xmlns:a16="http://schemas.microsoft.com/office/drawing/2014/main" id="{AAAA6ECF-54FA-54F5-7289-10A25501C43B}"/>
              </a:ext>
            </a:extLst>
          </p:cNvPr>
          <p:cNvSpPr/>
          <p:nvPr/>
        </p:nvSpPr>
        <p:spPr>
          <a:xfrm>
            <a:off x="1036800" y="7405451"/>
            <a:ext cx="892562" cy="900000"/>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1" name="楕円 60">
            <a:extLst>
              <a:ext uri="{FF2B5EF4-FFF2-40B4-BE49-F238E27FC236}">
                <a16:creationId xmlns:a16="http://schemas.microsoft.com/office/drawing/2014/main" id="{B71347DE-3BDE-D118-CB5A-B7952F51C0A4}"/>
              </a:ext>
            </a:extLst>
          </p:cNvPr>
          <p:cNvSpPr/>
          <p:nvPr/>
        </p:nvSpPr>
        <p:spPr>
          <a:xfrm>
            <a:off x="1036469" y="5908359"/>
            <a:ext cx="892562" cy="900000"/>
          </a:xfrm>
          <a:prstGeom prst="ellipse">
            <a:avLst/>
          </a:prstGeom>
          <a:noFill/>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62" name="図 61">
            <a:extLst>
              <a:ext uri="{FF2B5EF4-FFF2-40B4-BE49-F238E27FC236}">
                <a16:creationId xmlns:a16="http://schemas.microsoft.com/office/drawing/2014/main" id="{EEB75660-B1AE-1420-F6A1-8DE3713E0BB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43363" y="7523030"/>
            <a:ext cx="378419" cy="423946"/>
          </a:xfrm>
          <a:prstGeom prst="rect">
            <a:avLst/>
          </a:prstGeom>
        </p:spPr>
      </p:pic>
      <p:pic>
        <p:nvPicPr>
          <p:cNvPr id="63" name="図 62">
            <a:extLst>
              <a:ext uri="{FF2B5EF4-FFF2-40B4-BE49-F238E27FC236}">
                <a16:creationId xmlns:a16="http://schemas.microsoft.com/office/drawing/2014/main" id="{F062789F-0C36-CFA1-353D-34E52FA5020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433598" y="7512891"/>
            <a:ext cx="321340" cy="360000"/>
          </a:xfrm>
          <a:prstGeom prst="rect">
            <a:avLst/>
          </a:prstGeom>
        </p:spPr>
      </p:pic>
      <p:sp>
        <p:nvSpPr>
          <p:cNvPr id="4" name="フリーフォーム: 図形 3">
            <a:extLst>
              <a:ext uri="{FF2B5EF4-FFF2-40B4-BE49-F238E27FC236}">
                <a16:creationId xmlns:a16="http://schemas.microsoft.com/office/drawing/2014/main" id="{6348CCA8-3A5A-CC51-6DBC-0F923F7C3FD2}"/>
              </a:ext>
            </a:extLst>
          </p:cNvPr>
          <p:cNvSpPr/>
          <p:nvPr/>
        </p:nvSpPr>
        <p:spPr>
          <a:xfrm>
            <a:off x="3985961" y="6200672"/>
            <a:ext cx="947553" cy="572617"/>
          </a:xfrm>
          <a:custGeom>
            <a:avLst/>
            <a:gdLst>
              <a:gd name="connsiteX0" fmla="*/ 0 w 922206"/>
              <a:gd name="connsiteY0" fmla="*/ 0 h 922206"/>
              <a:gd name="connsiteX1" fmla="*/ 922206 w 922206"/>
              <a:gd name="connsiteY1" fmla="*/ 0 h 922206"/>
              <a:gd name="connsiteX2" fmla="*/ 922206 w 922206"/>
              <a:gd name="connsiteY2" fmla="*/ 922206 h 922206"/>
              <a:gd name="connsiteX3" fmla="*/ 0 w 922206"/>
              <a:gd name="connsiteY3" fmla="*/ 922206 h 922206"/>
              <a:gd name="connsiteX4" fmla="*/ 0 w 922206"/>
              <a:gd name="connsiteY4" fmla="*/ 0 h 922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206" h="922206">
                <a:moveTo>
                  <a:pt x="0" y="0"/>
                </a:moveTo>
                <a:lnTo>
                  <a:pt x="922206" y="0"/>
                </a:lnTo>
                <a:lnTo>
                  <a:pt x="922206" y="922206"/>
                </a:lnTo>
                <a:lnTo>
                  <a:pt x="0" y="9222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0160" tIns="10160" rIns="10160" bIns="10160" numCol="1" spcCol="1270" anchor="t" anchorCtr="0">
            <a:noAutofit/>
          </a:bodyPr>
          <a:lstStyle/>
          <a:p>
            <a:pPr marL="0" marR="0" lvl="0" indent="0" algn="l" defTabSz="355600" rtl="0" eaLnBrk="1" fontAlgn="auto" latinLnBrk="0" hangingPunct="1">
              <a:lnSpc>
                <a:spcPct val="90000"/>
              </a:lnSpc>
              <a:spcBef>
                <a:spcPct val="0"/>
              </a:spcBef>
              <a:spcAft>
                <a:spcPct val="35000"/>
              </a:spcAft>
              <a:buClrTx/>
              <a:buSzTx/>
              <a:buFontTx/>
              <a:buNone/>
              <a:tabLst/>
              <a:defRPr/>
            </a:pPr>
            <a:r>
              <a:rPr kumimoji="1" lang="ja-JP" altLang="en-US" sz="800" b="0" i="0" u="none" strike="noStrike" kern="1200" cap="none" spc="0" normalizeH="0" baseline="0" noProof="0">
                <a:ln>
                  <a:noFill/>
                </a:ln>
                <a:solidFill>
                  <a:prstClr val="black">
                    <a:hueOff val="0"/>
                    <a:satOff val="0"/>
                    <a:lumOff val="0"/>
                    <a:alphaOff val="0"/>
                  </a:prstClr>
                </a:solidFill>
                <a:effectLst/>
                <a:uLnTx/>
                <a:uFillTx/>
                <a:latin typeface="メイリオ"/>
                <a:ea typeface="メイリオ"/>
                <a:cs typeface="+mn-cs"/>
              </a:rPr>
              <a:t>① </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機械の動きをデータとして収集</a:t>
            </a:r>
            <a:endParaRPr kumimoji="1" lang="ja-JP" altLang="en-US" sz="800" b="0" i="0" u="none" strike="noStrike" kern="1200" cap="none" spc="0" normalizeH="0" baseline="0" noProof="0">
              <a:ln>
                <a:noFill/>
              </a:ln>
              <a:solidFill>
                <a:prstClr val="black">
                  <a:hueOff val="0"/>
                  <a:satOff val="0"/>
                  <a:lumOff val="0"/>
                  <a:alphaOff val="0"/>
                </a:prstClr>
              </a:solidFill>
              <a:effectLst/>
              <a:uLnTx/>
              <a:uFillTx/>
              <a:latin typeface="メイリオ"/>
              <a:ea typeface="メイリオ"/>
              <a:cs typeface="+mn-cs"/>
            </a:endParaRPr>
          </a:p>
        </p:txBody>
      </p:sp>
      <p:sp>
        <p:nvSpPr>
          <p:cNvPr id="7" name="フリーフォーム: 図形 6">
            <a:extLst>
              <a:ext uri="{FF2B5EF4-FFF2-40B4-BE49-F238E27FC236}">
                <a16:creationId xmlns:a16="http://schemas.microsoft.com/office/drawing/2014/main" id="{FE27FF20-0701-42E5-D1FA-9817F2A739CA}"/>
              </a:ext>
            </a:extLst>
          </p:cNvPr>
          <p:cNvSpPr/>
          <p:nvPr/>
        </p:nvSpPr>
        <p:spPr>
          <a:xfrm>
            <a:off x="3983541" y="7553815"/>
            <a:ext cx="919493" cy="604738"/>
          </a:xfrm>
          <a:custGeom>
            <a:avLst/>
            <a:gdLst>
              <a:gd name="connsiteX0" fmla="*/ 0 w 922206"/>
              <a:gd name="connsiteY0" fmla="*/ 0 h 922206"/>
              <a:gd name="connsiteX1" fmla="*/ 922206 w 922206"/>
              <a:gd name="connsiteY1" fmla="*/ 0 h 922206"/>
              <a:gd name="connsiteX2" fmla="*/ 922206 w 922206"/>
              <a:gd name="connsiteY2" fmla="*/ 922206 h 922206"/>
              <a:gd name="connsiteX3" fmla="*/ 0 w 922206"/>
              <a:gd name="connsiteY3" fmla="*/ 922206 h 922206"/>
              <a:gd name="connsiteX4" fmla="*/ 0 w 922206"/>
              <a:gd name="connsiteY4" fmla="*/ 0 h 922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206" h="922206">
                <a:moveTo>
                  <a:pt x="0" y="0"/>
                </a:moveTo>
                <a:lnTo>
                  <a:pt x="922206" y="0"/>
                </a:lnTo>
                <a:lnTo>
                  <a:pt x="922206" y="922206"/>
                </a:lnTo>
                <a:lnTo>
                  <a:pt x="0" y="9222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0160" tIns="10160" rIns="10160" bIns="10160" numCol="1" spcCol="1270" anchor="t" anchorCtr="0">
            <a:noAutofit/>
          </a:bodyPr>
          <a:lstStyle/>
          <a:p>
            <a:pPr marL="0" marR="0" lvl="0" indent="0" algn="l" defTabSz="355600" rtl="0" eaLnBrk="1" fontAlgn="auto" latinLnBrk="0" hangingPunct="1">
              <a:lnSpc>
                <a:spcPct val="90000"/>
              </a:lnSpc>
              <a:spcBef>
                <a:spcPct val="0"/>
              </a:spcBef>
              <a:spcAft>
                <a:spcPct val="35000"/>
              </a:spcAft>
              <a:buClrTx/>
              <a:buSzTx/>
              <a:buFontTx/>
              <a:buNone/>
              <a:tabLst/>
              <a:defRPr/>
            </a:pPr>
            <a:r>
              <a:rPr kumimoji="1" lang="ja-JP" altLang="en-US" sz="800" b="0" i="0" u="none" strike="noStrike" kern="1200" cap="none" spc="0" normalizeH="0" baseline="0" noProof="0">
                <a:ln>
                  <a:noFill/>
                </a:ln>
                <a:solidFill>
                  <a:prstClr val="black">
                    <a:hueOff val="0"/>
                    <a:satOff val="0"/>
                    <a:lumOff val="0"/>
                    <a:alphaOff val="0"/>
                  </a:prstClr>
                </a:solidFill>
                <a:effectLst/>
                <a:uLnTx/>
                <a:uFillTx/>
                <a:latin typeface="メイリオ"/>
                <a:ea typeface="メイリオ"/>
                <a:cs typeface="+mn-cs"/>
              </a:rPr>
              <a:t>② 収集したデータを蓄積</a:t>
            </a:r>
          </a:p>
        </p:txBody>
      </p:sp>
      <p:sp>
        <p:nvSpPr>
          <p:cNvPr id="11" name="フリーフォーム: 図形 10">
            <a:extLst>
              <a:ext uri="{FF2B5EF4-FFF2-40B4-BE49-F238E27FC236}">
                <a16:creationId xmlns:a16="http://schemas.microsoft.com/office/drawing/2014/main" id="{25980CBE-1249-DEF8-4F99-9D4E280BD797}"/>
              </a:ext>
            </a:extLst>
          </p:cNvPr>
          <p:cNvSpPr/>
          <p:nvPr/>
        </p:nvSpPr>
        <p:spPr>
          <a:xfrm>
            <a:off x="2008246" y="7553815"/>
            <a:ext cx="953082" cy="604738"/>
          </a:xfrm>
          <a:custGeom>
            <a:avLst/>
            <a:gdLst>
              <a:gd name="connsiteX0" fmla="*/ 0 w 1153229"/>
              <a:gd name="connsiteY0" fmla="*/ 0 h 922206"/>
              <a:gd name="connsiteX1" fmla="*/ 1153229 w 1153229"/>
              <a:gd name="connsiteY1" fmla="*/ 0 h 922206"/>
              <a:gd name="connsiteX2" fmla="*/ 1153229 w 1153229"/>
              <a:gd name="connsiteY2" fmla="*/ 922206 h 922206"/>
              <a:gd name="connsiteX3" fmla="*/ 0 w 1153229"/>
              <a:gd name="connsiteY3" fmla="*/ 922206 h 922206"/>
              <a:gd name="connsiteX4" fmla="*/ 0 w 1153229"/>
              <a:gd name="connsiteY4" fmla="*/ 0 h 922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229" h="922206">
                <a:moveTo>
                  <a:pt x="0" y="0"/>
                </a:moveTo>
                <a:lnTo>
                  <a:pt x="1153229" y="0"/>
                </a:lnTo>
                <a:lnTo>
                  <a:pt x="1153229" y="922206"/>
                </a:lnTo>
                <a:lnTo>
                  <a:pt x="0" y="9222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0160" tIns="10160" rIns="10160" bIns="10160" numCol="1" spcCol="1270" anchor="t" anchorCtr="0">
            <a:noAutofit/>
          </a:bodyPr>
          <a:lstStyle/>
          <a:p>
            <a:pPr marL="0" marR="0" lvl="0" indent="0" algn="l" defTabSz="355600" rtl="0" eaLnBrk="1" fontAlgn="auto" latinLnBrk="0" hangingPunct="1">
              <a:lnSpc>
                <a:spcPct val="90000"/>
              </a:lnSpc>
              <a:spcBef>
                <a:spcPct val="0"/>
              </a:spcBef>
              <a:spcAft>
                <a:spcPct val="35000"/>
              </a:spcAft>
              <a:buClrTx/>
              <a:buSzTx/>
              <a:buFontTx/>
              <a:buNone/>
              <a:tabLst/>
              <a:defRPr/>
            </a:pPr>
            <a:r>
              <a:rPr kumimoji="1" lang="ja-JP" altLang="en-US" sz="800" b="0" i="0" u="none" strike="noStrike" kern="1200" cap="none" spc="0" normalizeH="0" baseline="0" noProof="0">
                <a:ln>
                  <a:noFill/>
                </a:ln>
                <a:solidFill>
                  <a:prstClr val="black">
                    <a:hueOff val="0"/>
                    <a:satOff val="0"/>
                    <a:lumOff val="0"/>
                    <a:alphaOff val="0"/>
                  </a:prstClr>
                </a:solidFill>
                <a:effectLst/>
                <a:uLnTx/>
                <a:uFillTx/>
                <a:latin typeface="メイリオ"/>
                <a:ea typeface="メイリオ"/>
                <a:cs typeface="+mn-cs"/>
              </a:rPr>
              <a:t>③ 技術者が遠隔で監視、</a:t>
            </a:r>
            <a:r>
              <a:rPr kumimoji="1" lang="en-US" altLang="ja-JP" sz="800" b="0" i="0" u="none" strike="noStrike" kern="1200" cap="none" spc="0" normalizeH="0" baseline="0" noProof="0">
                <a:ln>
                  <a:noFill/>
                </a:ln>
                <a:solidFill>
                  <a:prstClr val="black">
                    <a:hueOff val="0"/>
                    <a:satOff val="0"/>
                    <a:lumOff val="0"/>
                    <a:alphaOff val="0"/>
                  </a:prstClr>
                </a:solidFill>
                <a:effectLst/>
                <a:uLnTx/>
                <a:uFillTx/>
                <a:latin typeface="メイリオ"/>
                <a:ea typeface="メイリオ"/>
                <a:cs typeface="+mn-cs"/>
              </a:rPr>
              <a:t>AI</a:t>
            </a:r>
            <a:r>
              <a:rPr kumimoji="1" lang="ja-JP" altLang="en-US" sz="800" b="0" i="0" u="none" strike="noStrike" kern="1200" cap="none" spc="0" normalizeH="0" baseline="0" noProof="0">
                <a:ln>
                  <a:noFill/>
                </a:ln>
                <a:solidFill>
                  <a:prstClr val="black">
                    <a:hueOff val="0"/>
                    <a:satOff val="0"/>
                    <a:lumOff val="0"/>
                    <a:alphaOff val="0"/>
                  </a:prstClr>
                </a:solidFill>
                <a:effectLst/>
                <a:uLnTx/>
                <a:uFillTx/>
                <a:latin typeface="メイリオ"/>
                <a:ea typeface="メイリオ"/>
                <a:cs typeface="+mn-cs"/>
              </a:rPr>
              <a:t>でデータの解析が可能になる</a:t>
            </a:r>
            <a:endParaRPr kumimoji="1" lang="en-US" altLang="ja-JP" sz="800" b="0" i="0" u="none" strike="noStrike" kern="1200" cap="none" spc="0" normalizeH="0" baseline="0" noProof="0">
              <a:ln>
                <a:noFill/>
              </a:ln>
              <a:solidFill>
                <a:prstClr val="black">
                  <a:hueOff val="0"/>
                  <a:satOff val="0"/>
                  <a:lumOff val="0"/>
                  <a:alphaOff val="0"/>
                </a:prstClr>
              </a:solidFill>
              <a:effectLst/>
              <a:uLnTx/>
              <a:uFillTx/>
              <a:latin typeface="メイリオ"/>
              <a:ea typeface="メイリオ"/>
              <a:cs typeface="+mn-cs"/>
            </a:endParaRPr>
          </a:p>
        </p:txBody>
      </p:sp>
      <p:sp>
        <p:nvSpPr>
          <p:cNvPr id="16" name="フリーフォーム: 図形 15">
            <a:extLst>
              <a:ext uri="{FF2B5EF4-FFF2-40B4-BE49-F238E27FC236}">
                <a16:creationId xmlns:a16="http://schemas.microsoft.com/office/drawing/2014/main" id="{B69BAF9D-20FD-6CFD-6F2F-AC9702B54EB8}"/>
              </a:ext>
            </a:extLst>
          </p:cNvPr>
          <p:cNvSpPr/>
          <p:nvPr/>
        </p:nvSpPr>
        <p:spPr>
          <a:xfrm>
            <a:off x="2038924" y="6200672"/>
            <a:ext cx="922206" cy="572617"/>
          </a:xfrm>
          <a:custGeom>
            <a:avLst/>
            <a:gdLst>
              <a:gd name="connsiteX0" fmla="*/ 0 w 922206"/>
              <a:gd name="connsiteY0" fmla="*/ 0 h 922206"/>
              <a:gd name="connsiteX1" fmla="*/ 922206 w 922206"/>
              <a:gd name="connsiteY1" fmla="*/ 0 h 922206"/>
              <a:gd name="connsiteX2" fmla="*/ 922206 w 922206"/>
              <a:gd name="connsiteY2" fmla="*/ 922206 h 922206"/>
              <a:gd name="connsiteX3" fmla="*/ 0 w 922206"/>
              <a:gd name="connsiteY3" fmla="*/ 922206 h 922206"/>
              <a:gd name="connsiteX4" fmla="*/ 0 w 922206"/>
              <a:gd name="connsiteY4" fmla="*/ 0 h 922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206" h="922206">
                <a:moveTo>
                  <a:pt x="0" y="0"/>
                </a:moveTo>
                <a:lnTo>
                  <a:pt x="922206" y="0"/>
                </a:lnTo>
                <a:lnTo>
                  <a:pt x="922206" y="922206"/>
                </a:lnTo>
                <a:lnTo>
                  <a:pt x="0" y="9222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0160" tIns="10160" rIns="10160" bIns="10160" numCol="1" spcCol="1270" anchor="t" anchorCtr="0">
            <a:noAutofit/>
          </a:bodyPr>
          <a:lstStyle/>
          <a:p>
            <a:pPr marL="0" marR="0" lvl="0" indent="0" algn="l" defTabSz="355600" rtl="0" eaLnBrk="1" fontAlgn="auto" latinLnBrk="0" hangingPunct="1">
              <a:lnSpc>
                <a:spcPct val="90000"/>
              </a:lnSpc>
              <a:spcBef>
                <a:spcPct val="0"/>
              </a:spcBef>
              <a:spcAft>
                <a:spcPct val="35000"/>
              </a:spcAft>
              <a:buClrTx/>
              <a:buSzTx/>
              <a:buFontTx/>
              <a:buNone/>
              <a:tabLst/>
              <a:defRPr/>
            </a:pPr>
            <a:r>
              <a:rPr kumimoji="1" lang="ja-JP" altLang="en-US" sz="800" b="0" i="0" u="none" strike="noStrike" kern="1200" cap="none" spc="0" normalizeH="0" baseline="0" noProof="0">
                <a:ln>
                  <a:noFill/>
                </a:ln>
                <a:solidFill>
                  <a:prstClr val="black">
                    <a:hueOff val="0"/>
                    <a:satOff val="0"/>
                    <a:lumOff val="0"/>
                    <a:alphaOff val="0"/>
                  </a:prstClr>
                </a:solidFill>
                <a:effectLst/>
                <a:uLnTx/>
                <a:uFillTx/>
                <a:latin typeface="メイリオ"/>
                <a:ea typeface="メイリオ"/>
                <a:cs typeface="+mn-cs"/>
              </a:rPr>
              <a:t>④ 動作不良の原因調査、製品の設計・開発への活用が可能になる</a:t>
            </a:r>
          </a:p>
        </p:txBody>
      </p:sp>
      <p:graphicFrame>
        <p:nvGraphicFramePr>
          <p:cNvPr id="66" name="表 65">
            <a:extLst>
              <a:ext uri="{FF2B5EF4-FFF2-40B4-BE49-F238E27FC236}">
                <a16:creationId xmlns:a16="http://schemas.microsoft.com/office/drawing/2014/main" id="{D0F31622-AA32-FF1F-D22E-42F6D2C42D2B}"/>
              </a:ext>
            </a:extLst>
          </p:cNvPr>
          <p:cNvGraphicFramePr>
            <a:graphicFrameLocks noGrp="1"/>
          </p:cNvGraphicFramePr>
          <p:nvPr/>
        </p:nvGraphicFramePr>
        <p:xfrm>
          <a:off x="630887" y="2048491"/>
          <a:ext cx="5612400" cy="296799"/>
        </p:xfrm>
        <a:graphic>
          <a:graphicData uri="http://schemas.openxmlformats.org/drawingml/2006/table">
            <a:tbl>
              <a:tblPr firstRow="1" bandRow="1">
                <a:tableStyleId>{2D5ABB26-0587-4C30-8999-92F81FD0307C}</a:tableStyleId>
              </a:tblPr>
              <a:tblGrid>
                <a:gridCol w="5612400">
                  <a:extLst>
                    <a:ext uri="{9D8B030D-6E8A-4147-A177-3AD203B41FA5}">
                      <a16:colId xmlns:a16="http://schemas.microsoft.com/office/drawing/2014/main" val="2937435414"/>
                    </a:ext>
                  </a:extLst>
                </a:gridCol>
              </a:tblGrid>
              <a:tr h="230432">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400" b="1" u="none" strike="noStrike" kern="1200" cap="none" spc="0" normalizeH="0" baseline="0" noProof="0">
                          <a:ln>
                            <a:noFill/>
                          </a:ln>
                          <a:solidFill>
                            <a:schemeClr val="accent1">
                              <a:lumMod val="75000"/>
                            </a:schemeClr>
                          </a:solidFill>
                          <a:effectLst/>
                          <a:uLnTx/>
                          <a:uFillTx/>
                          <a:latin typeface="+mj-ea"/>
                          <a:ea typeface="+mj-ea"/>
                        </a:rPr>
                        <a:t>データ活用の流れ</a:t>
                      </a:r>
                      <a:endParaRPr kumimoji="1" lang="en-US" altLang="ja-JP" sz="1400" b="1" i="0" u="none" strike="noStrike" kern="1200" cap="none" spc="0" normalizeH="0" baseline="0" noProof="0">
                        <a:ln>
                          <a:noFill/>
                        </a:ln>
                        <a:solidFill>
                          <a:schemeClr val="accent1">
                            <a:lumMod val="75000"/>
                          </a:schemeClr>
                        </a:solidFill>
                        <a:effectLst/>
                        <a:uLnTx/>
                        <a:uFillTx/>
                        <a:latin typeface="+mj-ea"/>
                        <a:ea typeface="+mj-ea"/>
                        <a:cs typeface="+mn-cs"/>
                      </a:endParaRPr>
                    </a:p>
                  </a:txBody>
                  <a:tcPr marL="64078" marR="64078" marT="50292" marB="50292"/>
                </a:tc>
                <a:extLst>
                  <a:ext uri="{0D108BD9-81ED-4DB2-BD59-A6C34878D82A}">
                    <a16:rowId xmlns:a16="http://schemas.microsoft.com/office/drawing/2014/main" val="803503455"/>
                  </a:ext>
                </a:extLst>
              </a:tr>
            </a:tbl>
          </a:graphicData>
        </a:graphic>
      </p:graphicFrame>
      <p:graphicFrame>
        <p:nvGraphicFramePr>
          <p:cNvPr id="67" name="表 25">
            <a:extLst>
              <a:ext uri="{FF2B5EF4-FFF2-40B4-BE49-F238E27FC236}">
                <a16:creationId xmlns:a16="http://schemas.microsoft.com/office/drawing/2014/main" id="{60952EF7-5769-C881-24DA-B4255986C5B5}"/>
              </a:ext>
            </a:extLst>
          </p:cNvPr>
          <p:cNvGraphicFramePr>
            <a:graphicFrameLocks noGrp="1"/>
          </p:cNvGraphicFramePr>
          <p:nvPr/>
        </p:nvGraphicFramePr>
        <p:xfrm>
          <a:off x="622800" y="3187249"/>
          <a:ext cx="5612400" cy="1294305"/>
        </p:xfrm>
        <a:graphic>
          <a:graphicData uri="http://schemas.openxmlformats.org/drawingml/2006/table">
            <a:tbl>
              <a:tblPr firstRow="1" bandRow="1">
                <a:tableStyleId>{5940675A-B579-460E-94D1-54222C63F5DA}</a:tableStyleId>
              </a:tblPr>
              <a:tblGrid>
                <a:gridCol w="1318889">
                  <a:extLst>
                    <a:ext uri="{9D8B030D-6E8A-4147-A177-3AD203B41FA5}">
                      <a16:colId xmlns:a16="http://schemas.microsoft.com/office/drawing/2014/main" val="2189690052"/>
                    </a:ext>
                  </a:extLst>
                </a:gridCol>
                <a:gridCol w="4293511">
                  <a:extLst>
                    <a:ext uri="{9D8B030D-6E8A-4147-A177-3AD203B41FA5}">
                      <a16:colId xmlns:a16="http://schemas.microsoft.com/office/drawing/2014/main" val="704336096"/>
                    </a:ext>
                  </a:extLst>
                </a:gridCol>
              </a:tblGrid>
              <a:tr h="258861">
                <a:tc>
                  <a:txBody>
                    <a:bodyPr/>
                    <a:lstStyle/>
                    <a:p>
                      <a:pPr algn="ctr"/>
                      <a:r>
                        <a:rPr kumimoji="1" lang="ja-JP" altLang="en-US" sz="1050" b="1">
                          <a:solidFill>
                            <a:schemeClr val="bg1"/>
                          </a:solidFill>
                          <a:latin typeface="+mn-ea"/>
                          <a:ea typeface="+mn-ea"/>
                        </a:rPr>
                        <a:t>手順</a:t>
                      </a:r>
                    </a:p>
                  </a:txBody>
                  <a:tcPr anchor="ctr">
                    <a:solidFill>
                      <a:schemeClr val="accent1">
                        <a:lumMod val="75000"/>
                      </a:schemeClr>
                    </a:solidFill>
                  </a:tcPr>
                </a:tc>
                <a:tc>
                  <a:txBody>
                    <a:bodyPr/>
                    <a:lstStyle/>
                    <a:p>
                      <a:pPr algn="ctr"/>
                      <a:r>
                        <a:rPr kumimoji="1" lang="ja-JP" altLang="en-US" sz="1050" b="1">
                          <a:solidFill>
                            <a:schemeClr val="bg1"/>
                          </a:solidFill>
                          <a:latin typeface="+mn-ea"/>
                          <a:ea typeface="+mn-ea"/>
                        </a:rPr>
                        <a:t>概要</a:t>
                      </a:r>
                    </a:p>
                  </a:txBody>
                  <a:tcPr>
                    <a:solidFill>
                      <a:schemeClr val="accent1">
                        <a:lumMod val="75000"/>
                      </a:schemeClr>
                    </a:solidFill>
                  </a:tcPr>
                </a:tc>
                <a:extLst>
                  <a:ext uri="{0D108BD9-81ED-4DB2-BD59-A6C34878D82A}">
                    <a16:rowId xmlns:a16="http://schemas.microsoft.com/office/drawing/2014/main" val="469890612"/>
                  </a:ext>
                </a:extLst>
              </a:tr>
              <a:tr h="258861">
                <a:tc>
                  <a:txBody>
                    <a:bodyPr/>
                    <a:lstStyle/>
                    <a:p>
                      <a:pPr algn="l"/>
                      <a:r>
                        <a:rPr kumimoji="1" lang="en-US" altLang="ja-JP" sz="1050" b="0">
                          <a:solidFill>
                            <a:sysClr val="windowText" lastClr="000000"/>
                          </a:solidFill>
                          <a:latin typeface="+mn-ea"/>
                          <a:ea typeface="+mn-ea"/>
                        </a:rPr>
                        <a:t>1.</a:t>
                      </a:r>
                      <a:r>
                        <a:rPr kumimoji="1" lang="ja-JP" altLang="en-US" sz="1050" b="0">
                          <a:solidFill>
                            <a:sysClr val="windowText" lastClr="000000"/>
                          </a:solidFill>
                          <a:latin typeface="+mn-ea"/>
                          <a:ea typeface="+mn-ea"/>
                        </a:rPr>
                        <a:t>データの収集</a:t>
                      </a:r>
                    </a:p>
                  </a:txBody>
                  <a:tcPr anchor="ctr">
                    <a:noFill/>
                  </a:tcPr>
                </a:tc>
                <a:tc>
                  <a:txBody>
                    <a:bodyPr/>
                    <a:lstStyle/>
                    <a:p>
                      <a:r>
                        <a:rPr kumimoji="1" lang="en-US" altLang="ja-JP" sz="1050" b="0">
                          <a:solidFill>
                            <a:sysClr val="windowText" lastClr="000000"/>
                          </a:solidFill>
                          <a:latin typeface="+mn-ea"/>
                          <a:ea typeface="+mn-ea"/>
                        </a:rPr>
                        <a:t>IoT</a:t>
                      </a:r>
                      <a:r>
                        <a:rPr kumimoji="1" lang="ja-JP" altLang="en-US" sz="1050" b="0">
                          <a:solidFill>
                            <a:sysClr val="windowText" lastClr="000000"/>
                          </a:solidFill>
                          <a:latin typeface="+mn-ea"/>
                          <a:ea typeface="+mn-ea"/>
                        </a:rPr>
                        <a:t>やセンサー、カメラなどの機器を用いて情報を収集します。</a:t>
                      </a:r>
                    </a:p>
                  </a:txBody>
                  <a:tcPr>
                    <a:noFill/>
                  </a:tcPr>
                </a:tc>
                <a:extLst>
                  <a:ext uri="{0D108BD9-81ED-4DB2-BD59-A6C34878D82A}">
                    <a16:rowId xmlns:a16="http://schemas.microsoft.com/office/drawing/2014/main" val="2879300407"/>
                  </a:ext>
                </a:extLst>
              </a:tr>
              <a:tr h="258861">
                <a:tc>
                  <a:txBody>
                    <a:bodyPr/>
                    <a:lstStyle/>
                    <a:p>
                      <a:pPr algn="l"/>
                      <a:r>
                        <a:rPr kumimoji="1" lang="en-US" altLang="ja-JP" sz="1050" b="0">
                          <a:solidFill>
                            <a:sysClr val="windowText" lastClr="000000"/>
                          </a:solidFill>
                          <a:latin typeface="+mn-ea"/>
                          <a:ea typeface="+mn-ea"/>
                        </a:rPr>
                        <a:t>2.</a:t>
                      </a:r>
                      <a:r>
                        <a:rPr kumimoji="1" lang="ja-JP" altLang="en-US" sz="1050" b="0">
                          <a:solidFill>
                            <a:sysClr val="windowText" lastClr="000000"/>
                          </a:solidFill>
                          <a:latin typeface="+mn-ea"/>
                          <a:ea typeface="+mn-ea"/>
                        </a:rPr>
                        <a:t>データの蓄積</a:t>
                      </a:r>
                    </a:p>
                  </a:txBody>
                  <a:tcPr anchor="ctr">
                    <a:noFill/>
                  </a:tcPr>
                </a:tc>
                <a:tc>
                  <a:txBody>
                    <a:bodyPr/>
                    <a:lstStyle/>
                    <a:p>
                      <a:r>
                        <a:rPr kumimoji="1" lang="ja-JP" altLang="en-US" sz="1050" b="0">
                          <a:solidFill>
                            <a:sysClr val="windowText" lastClr="000000"/>
                          </a:solidFill>
                          <a:latin typeface="+mn-ea"/>
                          <a:ea typeface="+mn-ea"/>
                        </a:rPr>
                        <a:t>収集した膨大なデータ（ビッグデータ）を集積します。</a:t>
                      </a:r>
                    </a:p>
                  </a:txBody>
                  <a:tcPr>
                    <a:noFill/>
                  </a:tcPr>
                </a:tc>
                <a:extLst>
                  <a:ext uri="{0D108BD9-81ED-4DB2-BD59-A6C34878D82A}">
                    <a16:rowId xmlns:a16="http://schemas.microsoft.com/office/drawing/2014/main" val="3645990548"/>
                  </a:ext>
                </a:extLst>
              </a:tr>
              <a:tr h="258861">
                <a:tc>
                  <a:txBody>
                    <a:bodyPr/>
                    <a:lstStyle/>
                    <a:p>
                      <a:pPr algn="l"/>
                      <a:r>
                        <a:rPr kumimoji="1" lang="en-US" altLang="ja-JP" sz="1050" b="0">
                          <a:solidFill>
                            <a:sysClr val="windowText" lastClr="000000"/>
                          </a:solidFill>
                          <a:latin typeface="+mn-ea"/>
                          <a:ea typeface="+mn-ea"/>
                        </a:rPr>
                        <a:t>3.</a:t>
                      </a:r>
                      <a:r>
                        <a:rPr kumimoji="1" lang="ja-JP" altLang="en-US" sz="1050" b="0">
                          <a:solidFill>
                            <a:sysClr val="windowText" lastClr="000000"/>
                          </a:solidFill>
                          <a:latin typeface="+mn-ea"/>
                          <a:ea typeface="+mn-ea"/>
                        </a:rPr>
                        <a:t>データの解析</a:t>
                      </a:r>
                    </a:p>
                  </a:txBody>
                  <a:tcPr anchor="ctr">
                    <a:noFill/>
                  </a:tcPr>
                </a:tc>
                <a:tc>
                  <a:txBody>
                    <a:bodyPr/>
                    <a:lstStyle/>
                    <a:p>
                      <a:r>
                        <a:rPr kumimoji="1" lang="en-US" altLang="ja-JP" sz="1050" b="0">
                          <a:solidFill>
                            <a:sysClr val="windowText" lastClr="000000"/>
                          </a:solidFill>
                          <a:latin typeface="+mn-ea"/>
                          <a:ea typeface="+mn-ea"/>
                        </a:rPr>
                        <a:t>AI</a:t>
                      </a:r>
                      <a:r>
                        <a:rPr kumimoji="1" lang="ja-JP" altLang="en-US" sz="1050" b="0">
                          <a:solidFill>
                            <a:sysClr val="windowText" lastClr="000000"/>
                          </a:solidFill>
                          <a:latin typeface="+mn-ea"/>
                          <a:ea typeface="+mn-ea"/>
                        </a:rPr>
                        <a:t>を用いてデータを解析します。</a:t>
                      </a:r>
                    </a:p>
                  </a:txBody>
                  <a:tcPr>
                    <a:noFill/>
                  </a:tcPr>
                </a:tc>
                <a:extLst>
                  <a:ext uri="{0D108BD9-81ED-4DB2-BD59-A6C34878D82A}">
                    <a16:rowId xmlns:a16="http://schemas.microsoft.com/office/drawing/2014/main" val="1410181244"/>
                  </a:ext>
                </a:extLst>
              </a:tr>
              <a:tr h="258861">
                <a:tc>
                  <a:txBody>
                    <a:bodyPr/>
                    <a:lstStyle/>
                    <a:p>
                      <a:pPr algn="l"/>
                      <a:r>
                        <a:rPr kumimoji="1" lang="en-US" altLang="ja-JP" sz="1050" b="0">
                          <a:solidFill>
                            <a:sysClr val="windowText" lastClr="000000"/>
                          </a:solidFill>
                          <a:latin typeface="+mn-ea"/>
                          <a:ea typeface="+mn-ea"/>
                        </a:rPr>
                        <a:t>4.</a:t>
                      </a:r>
                      <a:r>
                        <a:rPr kumimoji="1" lang="ja-JP" altLang="en-US" sz="1050" b="0">
                          <a:solidFill>
                            <a:sysClr val="windowText" lastClr="000000"/>
                          </a:solidFill>
                          <a:latin typeface="+mn-ea"/>
                          <a:ea typeface="+mn-ea"/>
                        </a:rPr>
                        <a:t>解析結果の反映</a:t>
                      </a:r>
                    </a:p>
                  </a:txBody>
                  <a:tcPr anchor="ctr">
                    <a:noFill/>
                  </a:tcPr>
                </a:tc>
                <a:tc>
                  <a:txBody>
                    <a:bodyPr/>
                    <a:lstStyle/>
                    <a:p>
                      <a:r>
                        <a:rPr kumimoji="1" lang="ja-JP" altLang="en-US" sz="1050" b="0">
                          <a:solidFill>
                            <a:sysClr val="windowText" lastClr="000000"/>
                          </a:solidFill>
                          <a:latin typeface="+mn-ea"/>
                          <a:ea typeface="+mn-ea"/>
                        </a:rPr>
                        <a:t>解析の結果をもとに改革を進めます。</a:t>
                      </a:r>
                    </a:p>
                  </a:txBody>
                  <a:tcPr>
                    <a:noFill/>
                  </a:tcPr>
                </a:tc>
                <a:extLst>
                  <a:ext uri="{0D108BD9-81ED-4DB2-BD59-A6C34878D82A}">
                    <a16:rowId xmlns:a16="http://schemas.microsoft.com/office/drawing/2014/main" val="2297449216"/>
                  </a:ext>
                </a:extLst>
              </a:tr>
            </a:tbl>
          </a:graphicData>
        </a:graphic>
      </p:graphicFrame>
      <p:graphicFrame>
        <p:nvGraphicFramePr>
          <p:cNvPr id="68" name="表 67">
            <a:extLst>
              <a:ext uri="{FF2B5EF4-FFF2-40B4-BE49-F238E27FC236}">
                <a16:creationId xmlns:a16="http://schemas.microsoft.com/office/drawing/2014/main" id="{17ED967F-8B6C-B99E-5150-7A3FFD34AB4C}"/>
              </a:ext>
            </a:extLst>
          </p:cNvPr>
          <p:cNvGraphicFramePr>
            <a:graphicFrameLocks noGrp="1"/>
          </p:cNvGraphicFramePr>
          <p:nvPr/>
        </p:nvGraphicFramePr>
        <p:xfrm>
          <a:off x="600079" y="4560648"/>
          <a:ext cx="5635121" cy="313944"/>
        </p:xfrm>
        <a:graphic>
          <a:graphicData uri="http://schemas.openxmlformats.org/drawingml/2006/table">
            <a:tbl>
              <a:tblPr firstRow="1" bandRow="1">
                <a:tableStyleId>{2D5ABB26-0587-4C30-8999-92F81FD0307C}</a:tableStyleId>
              </a:tblPr>
              <a:tblGrid>
                <a:gridCol w="5635121">
                  <a:extLst>
                    <a:ext uri="{9D8B030D-6E8A-4147-A177-3AD203B41FA5}">
                      <a16:colId xmlns:a16="http://schemas.microsoft.com/office/drawing/2014/main" val="2937435414"/>
                    </a:ext>
                  </a:extLst>
                </a:gridCol>
              </a:tblGrid>
              <a:tr h="2304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a:solidFill>
                            <a:schemeClr val="accent1">
                              <a:lumMod val="75000"/>
                            </a:schemeClr>
                          </a:solidFill>
                        </a:rPr>
                        <a:t>事例（業務改革）：製造メーカー</a:t>
                      </a:r>
                      <a:endParaRPr kumimoji="1" lang="ja-JP" altLang="en-US" sz="1400">
                        <a:solidFill>
                          <a:schemeClr val="tx1"/>
                        </a:solidFill>
                        <a:latin typeface="+mn-ea"/>
                        <a:ea typeface="+mn-ea"/>
                      </a:endParaRPr>
                    </a:p>
                  </a:txBody>
                  <a:tcPr marL="64078" marR="64078" marT="50292" marB="50292"/>
                </a:tc>
                <a:extLst>
                  <a:ext uri="{0D108BD9-81ED-4DB2-BD59-A6C34878D82A}">
                    <a16:rowId xmlns:a16="http://schemas.microsoft.com/office/drawing/2014/main" val="803503455"/>
                  </a:ext>
                </a:extLst>
              </a:tr>
            </a:tbl>
          </a:graphicData>
        </a:graphic>
      </p:graphicFrame>
      <p:graphicFrame>
        <p:nvGraphicFramePr>
          <p:cNvPr id="69" name="表 25">
            <a:extLst>
              <a:ext uri="{FF2B5EF4-FFF2-40B4-BE49-F238E27FC236}">
                <a16:creationId xmlns:a16="http://schemas.microsoft.com/office/drawing/2014/main" id="{1F955CC9-90C1-304F-AB95-BC3792843B15}"/>
              </a:ext>
            </a:extLst>
          </p:cNvPr>
          <p:cNvGraphicFramePr>
            <a:graphicFrameLocks noGrp="1"/>
          </p:cNvGraphicFramePr>
          <p:nvPr/>
        </p:nvGraphicFramePr>
        <p:xfrm>
          <a:off x="600079" y="4882034"/>
          <a:ext cx="5635121" cy="731520"/>
        </p:xfrm>
        <a:graphic>
          <a:graphicData uri="http://schemas.openxmlformats.org/drawingml/2006/table">
            <a:tbl>
              <a:tblPr firstRow="1" bandRow="1">
                <a:tableStyleId>{5940675A-B579-460E-94D1-54222C63F5DA}</a:tableStyleId>
              </a:tblPr>
              <a:tblGrid>
                <a:gridCol w="5635121">
                  <a:extLst>
                    <a:ext uri="{9D8B030D-6E8A-4147-A177-3AD203B41FA5}">
                      <a16:colId xmlns:a16="http://schemas.microsoft.com/office/drawing/2014/main" val="704336096"/>
                    </a:ext>
                  </a:extLst>
                </a:gridCol>
              </a:tblGrid>
              <a:tr h="511160">
                <a:tc>
                  <a:txBody>
                    <a:bodyPr/>
                    <a:lstStyle/>
                    <a:p>
                      <a:pPr algn="l"/>
                      <a:r>
                        <a:rPr kumimoji="1" lang="ja-JP" altLang="en-US" sz="1050" b="0">
                          <a:solidFill>
                            <a:sysClr val="windowText" lastClr="000000"/>
                          </a:solidFill>
                          <a:latin typeface="+mn-ea"/>
                          <a:ea typeface="+mn-ea"/>
                        </a:rPr>
                        <a:t>　製造現場の加工機にセンサーを設置して、機械の動作を非常に細かい間隔でデータ収集・可視化出来る製品を開発しました。また、取得したデータを専門技術者が遠隔で確認し、動作不良の原因調査や製品の適切な使用方法の指導を実施したり、</a:t>
                      </a:r>
                      <a:r>
                        <a:rPr kumimoji="1" lang="en-US" altLang="ja-JP" sz="1050" b="0">
                          <a:solidFill>
                            <a:sysClr val="windowText" lastClr="000000"/>
                          </a:solidFill>
                          <a:latin typeface="+mn-ea"/>
                          <a:ea typeface="+mn-ea"/>
                        </a:rPr>
                        <a:t>AI</a:t>
                      </a:r>
                      <a:r>
                        <a:rPr kumimoji="1" lang="ja-JP" altLang="en-US" sz="1050" b="0">
                          <a:solidFill>
                            <a:sysClr val="windowText" lastClr="000000"/>
                          </a:solidFill>
                          <a:latin typeface="+mn-ea"/>
                          <a:ea typeface="+mn-ea"/>
                        </a:rPr>
                        <a:t>によるデータ解析によって使いやすい製品の設計・開発にいかすことが可能となりました。</a:t>
                      </a:r>
                    </a:p>
                  </a:txBody>
                  <a:tcPr/>
                </a:tc>
                <a:extLst>
                  <a:ext uri="{0D108BD9-81ED-4DB2-BD59-A6C34878D82A}">
                    <a16:rowId xmlns:a16="http://schemas.microsoft.com/office/drawing/2014/main" val="364592684"/>
                  </a:ext>
                </a:extLst>
              </a:tr>
            </a:tbl>
          </a:graphicData>
        </a:graphic>
      </p:graphicFrame>
      <p:pic>
        <p:nvPicPr>
          <p:cNvPr id="72" name="図 71">
            <a:extLst>
              <a:ext uri="{FF2B5EF4-FFF2-40B4-BE49-F238E27FC236}">
                <a16:creationId xmlns:a16="http://schemas.microsoft.com/office/drawing/2014/main" id="{935B5410-4BE0-A616-8F65-5ED6FBD21A1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386593" y="6405886"/>
            <a:ext cx="288000" cy="288000"/>
          </a:xfrm>
          <a:prstGeom prst="rect">
            <a:avLst/>
          </a:prstGeom>
        </p:spPr>
      </p:pic>
      <p:sp>
        <p:nvSpPr>
          <p:cNvPr id="75" name="テキスト プレースホルダー 4">
            <a:extLst>
              <a:ext uri="{FF2B5EF4-FFF2-40B4-BE49-F238E27FC236}">
                <a16:creationId xmlns:a16="http://schemas.microsoft.com/office/drawing/2014/main" id="{EBAD87C4-6A9E-813E-303C-78431CBB6AF9}"/>
              </a:ext>
            </a:extLst>
          </p:cNvPr>
          <p:cNvSpPr txBox="1">
            <a:spLocks/>
          </p:cNvSpPr>
          <p:nvPr/>
        </p:nvSpPr>
        <p:spPr>
          <a:xfrm>
            <a:off x="619048" y="2269557"/>
            <a:ext cx="5612400" cy="98100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顧客視点で新たな価値を創造するためには、製品やサービス、業務の変革が必要です。また、デジタル技術（</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IoT</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、ビッグデータ、ロボット、</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AI</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など）を用いてデータを活用していくことが大切です。ここでは、デジタル技術を用いてデータを活用し、製品やサービス、業務を変革していく流れを具体的な事例と合わせて説明します。</a:t>
            </a: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以下は、データを活用し、業務を改革していくための手順となります。</a:t>
            </a:r>
          </a:p>
        </p:txBody>
      </p:sp>
      <p:sp>
        <p:nvSpPr>
          <p:cNvPr id="76" name="テキスト ボックス 75">
            <a:extLst>
              <a:ext uri="{FF2B5EF4-FFF2-40B4-BE49-F238E27FC236}">
                <a16:creationId xmlns:a16="http://schemas.microsoft.com/office/drawing/2014/main" id="{5AF9D564-53E3-93DB-DA3A-C3E060DD3176}"/>
              </a:ext>
            </a:extLst>
          </p:cNvPr>
          <p:cNvSpPr txBox="1"/>
          <p:nvPr/>
        </p:nvSpPr>
        <p:spPr>
          <a:xfrm>
            <a:off x="1798600" y="8449467"/>
            <a:ext cx="3260801" cy="46166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図</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27. </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データ活用による業務改革の流れ</a:t>
            </a:r>
            <a:b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（出典）</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IPA”</a:t>
            </a:r>
            <a:r>
              <a:rPr kumimoji="0"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製造分野の</a:t>
            </a:r>
            <a:r>
              <a:rPr kumimoji="0"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DX</a:t>
            </a:r>
            <a:r>
              <a:rPr kumimoji="0"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事例集</a:t>
            </a:r>
            <a:r>
              <a:rPr kumimoji="0"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6"/>
              </a:rPr>
              <a:t>https://www.ipa.go.jp/digital/dx/mfg-dx/ug65p90000001kqv-att/000087633.pdf</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（参照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2023-07-28</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3" name="図 2">
            <a:extLst>
              <a:ext uri="{FF2B5EF4-FFF2-40B4-BE49-F238E27FC236}">
                <a16:creationId xmlns:a16="http://schemas.microsoft.com/office/drawing/2014/main" id="{934716BB-45AA-D1AD-9C74-5003A3017523}"/>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028308" y="6210490"/>
            <a:ext cx="360000" cy="360000"/>
          </a:xfrm>
          <a:prstGeom prst="rect">
            <a:avLst/>
          </a:prstGeom>
        </p:spPr>
      </p:pic>
      <p:pic>
        <p:nvPicPr>
          <p:cNvPr id="10" name="図 9" descr="アイコン&#10;&#10;自動的に生成された説明">
            <a:extLst>
              <a:ext uri="{FF2B5EF4-FFF2-40B4-BE49-F238E27FC236}">
                <a16:creationId xmlns:a16="http://schemas.microsoft.com/office/drawing/2014/main" id="{10738E1E-CEB9-DB54-2205-C6FABF61CCA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101908" y="7846242"/>
            <a:ext cx="312311" cy="312311"/>
          </a:xfrm>
          <a:prstGeom prst="rect">
            <a:avLst/>
          </a:prstGeom>
        </p:spPr>
      </p:pic>
      <p:pic>
        <p:nvPicPr>
          <p:cNvPr id="12" name="図 11" descr="図形&#10;&#10;低い精度で自動的に生成された説明">
            <a:extLst>
              <a:ext uri="{FF2B5EF4-FFF2-40B4-BE49-F238E27FC236}">
                <a16:creationId xmlns:a16="http://schemas.microsoft.com/office/drawing/2014/main" id="{A8AB9309-8457-4F9F-BB9F-4F295CC73A1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383280" y="6029324"/>
            <a:ext cx="330923" cy="330923"/>
          </a:xfrm>
          <a:prstGeom prst="rect">
            <a:avLst/>
          </a:prstGeom>
        </p:spPr>
      </p:pic>
      <p:pic>
        <p:nvPicPr>
          <p:cNvPr id="13" name="図 12">
            <a:extLst>
              <a:ext uri="{FF2B5EF4-FFF2-40B4-BE49-F238E27FC236}">
                <a16:creationId xmlns:a16="http://schemas.microsoft.com/office/drawing/2014/main" id="{6F151753-140A-01A6-821C-56C5C2BF2F06}"/>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417441" y="7772400"/>
            <a:ext cx="386153" cy="386153"/>
          </a:xfrm>
          <a:prstGeom prst="rect">
            <a:avLst/>
          </a:prstGeom>
        </p:spPr>
      </p:pic>
      <p:pic>
        <p:nvPicPr>
          <p:cNvPr id="15" name="図 14" descr="アイコン&#10;&#10;自動的に生成された説明">
            <a:extLst>
              <a:ext uri="{FF2B5EF4-FFF2-40B4-BE49-F238E27FC236}">
                <a16:creationId xmlns:a16="http://schemas.microsoft.com/office/drawing/2014/main" id="{0A5E3691-BC7E-002C-C8B4-815AA80FC0E9}"/>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95592" y="5979696"/>
            <a:ext cx="409072" cy="409072"/>
          </a:xfrm>
          <a:prstGeom prst="rect">
            <a:avLst/>
          </a:prstGeom>
        </p:spPr>
      </p:pic>
      <p:pic>
        <p:nvPicPr>
          <p:cNvPr id="17" name="図 16" descr="アイコン&#10;&#10;自動的に生成された説明">
            <a:extLst>
              <a:ext uri="{FF2B5EF4-FFF2-40B4-BE49-F238E27FC236}">
                <a16:creationId xmlns:a16="http://schemas.microsoft.com/office/drawing/2014/main" id="{38BBE60B-F881-6479-B590-B422624A490E}"/>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475356" y="6304194"/>
            <a:ext cx="344767" cy="344767"/>
          </a:xfrm>
          <a:prstGeom prst="rect">
            <a:avLst/>
          </a:prstGeom>
        </p:spPr>
      </p:pic>
      <p:sp>
        <p:nvSpPr>
          <p:cNvPr id="22" name="矢印: 環状 21">
            <a:extLst>
              <a:ext uri="{FF2B5EF4-FFF2-40B4-BE49-F238E27FC236}">
                <a16:creationId xmlns:a16="http://schemas.microsoft.com/office/drawing/2014/main" id="{C9D33A2C-466D-BC2E-6FA1-913D36A093A8}"/>
              </a:ext>
            </a:extLst>
          </p:cNvPr>
          <p:cNvSpPr/>
          <p:nvPr/>
        </p:nvSpPr>
        <p:spPr>
          <a:xfrm>
            <a:off x="2323697" y="6088743"/>
            <a:ext cx="2272668" cy="2604343"/>
          </a:xfrm>
          <a:prstGeom prst="circularArrow">
            <a:avLst>
              <a:gd name="adj1" fmla="val 6905"/>
              <a:gd name="adj2" fmla="val 465587"/>
              <a:gd name="adj3" fmla="val 16748428"/>
              <a:gd name="adj4" fmla="val 15185985"/>
              <a:gd name="adj5" fmla="val 8056"/>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4" name="矢印: 環状 23">
            <a:extLst>
              <a:ext uri="{FF2B5EF4-FFF2-40B4-BE49-F238E27FC236}">
                <a16:creationId xmlns:a16="http://schemas.microsoft.com/office/drawing/2014/main" id="{500A0116-38ED-3845-D78D-E1B71B50B8EB}"/>
              </a:ext>
            </a:extLst>
          </p:cNvPr>
          <p:cNvSpPr/>
          <p:nvPr/>
        </p:nvSpPr>
        <p:spPr>
          <a:xfrm rot="5400000">
            <a:off x="2189199" y="5748618"/>
            <a:ext cx="2272668" cy="2604343"/>
          </a:xfrm>
          <a:prstGeom prst="circularArrow">
            <a:avLst>
              <a:gd name="adj1" fmla="val 6905"/>
              <a:gd name="adj2" fmla="val 465587"/>
              <a:gd name="adj3" fmla="val 16748428"/>
              <a:gd name="adj4" fmla="val 15185985"/>
              <a:gd name="adj5" fmla="val 8056"/>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5" name="矢印: 環状 24">
            <a:extLst>
              <a:ext uri="{FF2B5EF4-FFF2-40B4-BE49-F238E27FC236}">
                <a16:creationId xmlns:a16="http://schemas.microsoft.com/office/drawing/2014/main" id="{1E0B4635-4A7F-1C7D-B6F1-0164EF68177D}"/>
              </a:ext>
            </a:extLst>
          </p:cNvPr>
          <p:cNvSpPr/>
          <p:nvPr/>
        </p:nvSpPr>
        <p:spPr>
          <a:xfrm rot="11073717">
            <a:off x="2400167" y="5614853"/>
            <a:ext cx="2272668" cy="2604343"/>
          </a:xfrm>
          <a:prstGeom prst="circularArrow">
            <a:avLst>
              <a:gd name="adj1" fmla="val 6905"/>
              <a:gd name="adj2" fmla="val 465587"/>
              <a:gd name="adj3" fmla="val 16748428"/>
              <a:gd name="adj4" fmla="val 15185985"/>
              <a:gd name="adj5" fmla="val 8056"/>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6" name="矢印: 環状 25">
            <a:extLst>
              <a:ext uri="{FF2B5EF4-FFF2-40B4-BE49-F238E27FC236}">
                <a16:creationId xmlns:a16="http://schemas.microsoft.com/office/drawing/2014/main" id="{94D27BD7-7BD1-F872-DD64-F3EF8576963E}"/>
              </a:ext>
            </a:extLst>
          </p:cNvPr>
          <p:cNvSpPr/>
          <p:nvPr/>
        </p:nvSpPr>
        <p:spPr>
          <a:xfrm rot="16200000">
            <a:off x="2433296" y="5748617"/>
            <a:ext cx="2272668" cy="2604343"/>
          </a:xfrm>
          <a:prstGeom prst="circularArrow">
            <a:avLst>
              <a:gd name="adj1" fmla="val 6905"/>
              <a:gd name="adj2" fmla="val 465587"/>
              <a:gd name="adj3" fmla="val 16748428"/>
              <a:gd name="adj4" fmla="val 15185985"/>
              <a:gd name="adj5" fmla="val 8056"/>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Tree>
    <p:extLst>
      <p:ext uri="{BB962C8B-B14F-4D97-AF65-F5344CB8AC3E}">
        <p14:creationId xmlns:p14="http://schemas.microsoft.com/office/powerpoint/2010/main" val="2604391339"/>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kumimoji="1" lang="en-US" altLang="ja-JP"/>
              <a:t>5-2-3. DX</a:t>
            </a:r>
            <a:r>
              <a:rPr kumimoji="1" lang="ja-JP" altLang="en-US"/>
              <a:t>の推進</a:t>
            </a:r>
            <a:endParaRPr lang="en-US" altLang="ja-JP"/>
          </a:p>
        </p:txBody>
      </p:sp>
      <p:sp>
        <p:nvSpPr>
          <p:cNvPr id="8" name="テキスト プレースホルダー 2">
            <a:extLst>
              <a:ext uri="{FF2B5EF4-FFF2-40B4-BE49-F238E27FC236}">
                <a16:creationId xmlns:a16="http://schemas.microsoft.com/office/drawing/2014/main" id="{4B83C998-476A-5DEE-F80C-2BC5DEA7CC9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5</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デジタル社会の方向性と実現に向けた国の方針</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5-2.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政府機関が目指す社会の方向性とサイバーセキュリティ課題</a:t>
            </a:r>
          </a:p>
        </p:txBody>
      </p:sp>
      <p:sp>
        <p:nvSpPr>
          <p:cNvPr id="23" name="スライド番号プレースホルダー 1">
            <a:extLst>
              <a:ext uri="{FF2B5EF4-FFF2-40B4-BE49-F238E27FC236}">
                <a16:creationId xmlns:a16="http://schemas.microsoft.com/office/drawing/2014/main" id="{6A10EBE7-CC1D-B1D8-5971-15ECFC1CFFE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5</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 name="四角形: 角を丸くする 1">
            <a:extLst>
              <a:ext uri="{FF2B5EF4-FFF2-40B4-BE49-F238E27FC236}">
                <a16:creationId xmlns:a16="http://schemas.microsoft.com/office/drawing/2014/main" id="{573AB3DD-F7AA-E6A6-8751-2B3131B049CE}"/>
              </a:ext>
            </a:extLst>
          </p:cNvPr>
          <p:cNvSpPr/>
          <p:nvPr/>
        </p:nvSpPr>
        <p:spPr>
          <a:xfrm>
            <a:off x="2554879" y="4464606"/>
            <a:ext cx="3657600" cy="976787"/>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noFill/>
              <a:effectLst/>
              <a:uLnTx/>
              <a:uFillTx/>
              <a:latin typeface="メイリオ"/>
              <a:ea typeface="メイリオ"/>
              <a:cs typeface="+mn-cs"/>
            </a:endParaRPr>
          </a:p>
        </p:txBody>
      </p:sp>
      <p:sp>
        <p:nvSpPr>
          <p:cNvPr id="3" name="スクロール: 横 2">
            <a:extLst>
              <a:ext uri="{FF2B5EF4-FFF2-40B4-BE49-F238E27FC236}">
                <a16:creationId xmlns:a16="http://schemas.microsoft.com/office/drawing/2014/main" id="{5CDF2FBA-FC5F-CC07-091A-B90A0ED74138}"/>
              </a:ext>
            </a:extLst>
          </p:cNvPr>
          <p:cNvSpPr/>
          <p:nvPr/>
        </p:nvSpPr>
        <p:spPr>
          <a:xfrm>
            <a:off x="622800" y="5985437"/>
            <a:ext cx="5612400" cy="3341442"/>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4" name="表 3">
            <a:extLst>
              <a:ext uri="{FF2B5EF4-FFF2-40B4-BE49-F238E27FC236}">
                <a16:creationId xmlns:a16="http://schemas.microsoft.com/office/drawing/2014/main" id="{25974CEA-ED16-7E92-4973-07657C2ED276}"/>
              </a:ext>
            </a:extLst>
          </p:cNvPr>
          <p:cNvGraphicFramePr>
            <a:graphicFrameLocks noGrp="1"/>
          </p:cNvGraphicFramePr>
          <p:nvPr/>
        </p:nvGraphicFramePr>
        <p:xfrm>
          <a:off x="622800" y="2023867"/>
          <a:ext cx="5612400" cy="381000"/>
        </p:xfrm>
        <a:graphic>
          <a:graphicData uri="http://schemas.openxmlformats.org/drawingml/2006/table">
            <a:tbl>
              <a:tblPr firstRow="1" bandRow="1">
                <a:tableStyleId>{2D5ABB26-0587-4C30-8999-92F81FD0307C}</a:tableStyleId>
              </a:tblPr>
              <a:tblGrid>
                <a:gridCol w="5612400">
                  <a:extLst>
                    <a:ext uri="{9D8B030D-6E8A-4147-A177-3AD203B41FA5}">
                      <a16:colId xmlns:a16="http://schemas.microsoft.com/office/drawing/2014/main" val="2937435414"/>
                    </a:ext>
                  </a:extLst>
                </a:gridCol>
              </a:tblGrid>
              <a:tr h="381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a:solidFill>
                            <a:schemeClr val="accent1">
                              <a:lumMod val="75000"/>
                            </a:schemeClr>
                          </a:solidFill>
                          <a:latin typeface="+mn-ea"/>
                          <a:ea typeface="+mn-ea"/>
                        </a:rPr>
                        <a:t>DX with Cybersecurity</a:t>
                      </a:r>
                      <a:r>
                        <a:rPr kumimoji="1" lang="ja-JP" altLang="en-US" sz="1400" b="1">
                          <a:solidFill>
                            <a:schemeClr val="accent1">
                              <a:lumMod val="75000"/>
                            </a:schemeClr>
                          </a:solidFill>
                          <a:latin typeface="+mn-ea"/>
                          <a:ea typeface="+mn-ea"/>
                        </a:rPr>
                        <a:t>の概要</a:t>
                      </a:r>
                    </a:p>
                  </a:txBody>
                  <a:tcPr marL="64078" marR="64078" marT="50292" marB="50292"/>
                </a:tc>
                <a:extLst>
                  <a:ext uri="{0D108BD9-81ED-4DB2-BD59-A6C34878D82A}">
                    <a16:rowId xmlns:a16="http://schemas.microsoft.com/office/drawing/2014/main" val="803503455"/>
                  </a:ext>
                </a:extLst>
              </a:tr>
            </a:tbl>
          </a:graphicData>
        </a:graphic>
      </p:graphicFrame>
      <p:sp>
        <p:nvSpPr>
          <p:cNvPr id="6" name="テキスト プレースホルダー 4">
            <a:extLst>
              <a:ext uri="{FF2B5EF4-FFF2-40B4-BE49-F238E27FC236}">
                <a16:creationId xmlns:a16="http://schemas.microsoft.com/office/drawing/2014/main" id="{241E3579-8343-F088-9ED1-836B3968D5B4}"/>
              </a:ext>
            </a:extLst>
          </p:cNvPr>
          <p:cNvSpPr txBox="1">
            <a:spLocks/>
          </p:cNvSpPr>
          <p:nvPr/>
        </p:nvSpPr>
        <p:spPr>
          <a:xfrm>
            <a:off x="600079" y="2261616"/>
            <a:ext cx="5612400" cy="181659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デジタルトランスフォーメーションを推進していくことで、企業は新たな価値を創造して競争力を強化していくことができます。しかし、デジタルトランスフォーメーションを推進することは、デジタル技術の利用を拡大することにつながり、サイバー攻撃やデータ漏えいなどのセキュリティ上のリスクが増大することにもなります。したがって、デジタルトランスフォーメーションを推進すると同時に、サイバーセキュリティ対策も強化すること（</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DX with Cybersecurity</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）が求められることになります。</a:t>
            </a:r>
            <a:b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デジタルトランスフォーメーションの推進によって、自社の製品やサービスの価値を向上させることができます。しかし、デジタル技術の活用によって増大するセキュリティ上のリスクに対応しなければ、企業の存続を脅かすインシデントが発生するかもしれません。したがって、サイバーセキュリティ対策は、やむを得ない費用ととらえるのではなく 、企業価値や競争力の向上に不可欠なものとしてとらえることが大切です。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DX with Cybersecurity</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の詳細に関しては、後述のページで説明します。</a:t>
            </a:r>
          </a:p>
        </p:txBody>
      </p:sp>
      <p:sp>
        <p:nvSpPr>
          <p:cNvPr id="7" name="楕円 6">
            <a:extLst>
              <a:ext uri="{FF2B5EF4-FFF2-40B4-BE49-F238E27FC236}">
                <a16:creationId xmlns:a16="http://schemas.microsoft.com/office/drawing/2014/main" id="{230626AE-118E-82CE-FF34-77413190C81E}"/>
              </a:ext>
            </a:extLst>
          </p:cNvPr>
          <p:cNvSpPr/>
          <p:nvPr/>
        </p:nvSpPr>
        <p:spPr>
          <a:xfrm>
            <a:off x="5038297" y="4495803"/>
            <a:ext cx="720000" cy="72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楕円 8">
            <a:extLst>
              <a:ext uri="{FF2B5EF4-FFF2-40B4-BE49-F238E27FC236}">
                <a16:creationId xmlns:a16="http://schemas.microsoft.com/office/drawing/2014/main" id="{3B870CF7-239D-7068-3DAB-76E412170543}"/>
              </a:ext>
            </a:extLst>
          </p:cNvPr>
          <p:cNvSpPr/>
          <p:nvPr/>
        </p:nvSpPr>
        <p:spPr>
          <a:xfrm>
            <a:off x="3260082" y="4497036"/>
            <a:ext cx="720000" cy="72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0" name="図 9">
            <a:extLst>
              <a:ext uri="{FF2B5EF4-FFF2-40B4-BE49-F238E27FC236}">
                <a16:creationId xmlns:a16="http://schemas.microsoft.com/office/drawing/2014/main" id="{E45EE66C-1DF0-6F8C-1F27-A1E231043EF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28297" y="4585803"/>
            <a:ext cx="540000" cy="540000"/>
          </a:xfrm>
          <a:prstGeom prst="rect">
            <a:avLst/>
          </a:prstGeom>
        </p:spPr>
      </p:pic>
      <p:sp>
        <p:nvSpPr>
          <p:cNvPr id="13" name="テキスト ボックス 12">
            <a:extLst>
              <a:ext uri="{FF2B5EF4-FFF2-40B4-BE49-F238E27FC236}">
                <a16:creationId xmlns:a16="http://schemas.microsoft.com/office/drawing/2014/main" id="{94CFADD5-2591-9C8B-8E3C-CF3187F06BD3}"/>
              </a:ext>
            </a:extLst>
          </p:cNvPr>
          <p:cNvSpPr txBox="1"/>
          <p:nvPr/>
        </p:nvSpPr>
        <p:spPr>
          <a:xfrm>
            <a:off x="2603670" y="5234240"/>
            <a:ext cx="2152805"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デジタルトランスフォーメーションの推進</a:t>
            </a:r>
          </a:p>
        </p:txBody>
      </p:sp>
      <p:sp>
        <p:nvSpPr>
          <p:cNvPr id="14" name="テキスト ボックス 13">
            <a:extLst>
              <a:ext uri="{FF2B5EF4-FFF2-40B4-BE49-F238E27FC236}">
                <a16:creationId xmlns:a16="http://schemas.microsoft.com/office/drawing/2014/main" id="{70E0BF3C-8647-E25B-6B56-C794359ED4AC}"/>
              </a:ext>
            </a:extLst>
          </p:cNvPr>
          <p:cNvSpPr txBox="1"/>
          <p:nvPr/>
        </p:nvSpPr>
        <p:spPr>
          <a:xfrm>
            <a:off x="4511004" y="5234862"/>
            <a:ext cx="1872909"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サイバーセキュリティ対策</a:t>
            </a:r>
          </a:p>
        </p:txBody>
      </p:sp>
      <p:sp>
        <p:nvSpPr>
          <p:cNvPr id="15" name="テキスト ボックス 14">
            <a:extLst>
              <a:ext uri="{FF2B5EF4-FFF2-40B4-BE49-F238E27FC236}">
                <a16:creationId xmlns:a16="http://schemas.microsoft.com/office/drawing/2014/main" id="{F2F0E63A-E34D-582D-AE2C-7938A84F86E8}"/>
              </a:ext>
            </a:extLst>
          </p:cNvPr>
          <p:cNvSpPr txBox="1"/>
          <p:nvPr/>
        </p:nvSpPr>
        <p:spPr>
          <a:xfrm>
            <a:off x="1167973" y="5630513"/>
            <a:ext cx="4591050" cy="41549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デジタルトランスフォーメーションの推進とサイバーセキュリティ対策を同時に進める必要がある</a:t>
            </a:r>
          </a:p>
        </p:txBody>
      </p:sp>
      <p:pic>
        <p:nvPicPr>
          <p:cNvPr id="16" name="図 15">
            <a:extLst>
              <a:ext uri="{FF2B5EF4-FFF2-40B4-BE49-F238E27FC236}">
                <a16:creationId xmlns:a16="http://schemas.microsoft.com/office/drawing/2014/main" id="{A67E50F0-D687-E28D-AB05-035755FAB4F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521822" y="4606467"/>
            <a:ext cx="952500" cy="952500"/>
          </a:xfrm>
          <a:prstGeom prst="rect">
            <a:avLst/>
          </a:prstGeom>
        </p:spPr>
      </p:pic>
      <p:pic>
        <p:nvPicPr>
          <p:cNvPr id="17" name="図 16">
            <a:extLst>
              <a:ext uri="{FF2B5EF4-FFF2-40B4-BE49-F238E27FC236}">
                <a16:creationId xmlns:a16="http://schemas.microsoft.com/office/drawing/2014/main" id="{5A9CDE89-F3F2-28D6-DA53-771B4DA9FDC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382829" y="4592338"/>
            <a:ext cx="540000" cy="540000"/>
          </a:xfrm>
          <a:prstGeom prst="rect">
            <a:avLst/>
          </a:prstGeom>
        </p:spPr>
      </p:pic>
    </p:spTree>
    <p:extLst>
      <p:ext uri="{BB962C8B-B14F-4D97-AF65-F5344CB8AC3E}">
        <p14:creationId xmlns:p14="http://schemas.microsoft.com/office/powerpoint/2010/main" val="1080412189"/>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8C66E7DA-4FC0-F7E6-600A-3B8BF50073CD}"/>
              </a:ext>
            </a:extLst>
          </p:cNvPr>
          <p:cNvSpPr>
            <a:spLocks noGrp="1"/>
          </p:cNvSpPr>
          <p:nvPr>
            <p:ph type="body" sz="quarter" idx="32"/>
          </p:nvPr>
        </p:nvSpPr>
        <p:spPr>
          <a:xfrm>
            <a:off x="622799" y="774648"/>
            <a:ext cx="5996941" cy="381000"/>
          </a:xfrm>
        </p:spPr>
        <p:txBody>
          <a:bodyPr/>
          <a:lstStyle/>
          <a:p>
            <a:r>
              <a:rPr lang="ja-JP" altLang="en-US" sz="1600"/>
              <a:t>第</a:t>
            </a:r>
            <a:r>
              <a:rPr lang="en-US" altLang="ja-JP" sz="1600"/>
              <a:t>6</a:t>
            </a:r>
            <a:r>
              <a:rPr lang="ja-JP" altLang="en-US" sz="1600"/>
              <a:t>章</a:t>
            </a:r>
            <a:r>
              <a:rPr lang="en-US" altLang="ja-JP" sz="1600"/>
              <a:t>. </a:t>
            </a:r>
            <a:r>
              <a:rPr lang="ja-JP" altLang="en-US" sz="1600"/>
              <a:t>サイバーセキュリティ戦略および関連法令</a:t>
            </a:r>
            <a:endParaRPr kumimoji="1" lang="ja-JP" altLang="en-US" sz="1600"/>
          </a:p>
        </p:txBody>
      </p:sp>
      <p:sp>
        <p:nvSpPr>
          <p:cNvPr id="4" name="コンテンツ プレースホルダー 3">
            <a:extLst>
              <a:ext uri="{FF2B5EF4-FFF2-40B4-BE49-F238E27FC236}">
                <a16:creationId xmlns:a16="http://schemas.microsoft.com/office/drawing/2014/main" id="{CA684AA4-48C8-9C4B-1FDE-48BE51642D58}"/>
              </a:ext>
            </a:extLst>
          </p:cNvPr>
          <p:cNvSpPr>
            <a:spLocks noGrp="1"/>
          </p:cNvSpPr>
          <p:nvPr>
            <p:ph sz="quarter" idx="24"/>
          </p:nvPr>
        </p:nvSpPr>
        <p:spPr>
          <a:xfrm>
            <a:off x="622800" y="1533000"/>
            <a:ext cx="5612400" cy="6840000"/>
          </a:xfrm>
        </p:spPr>
        <p:txBody>
          <a:bodyPr/>
          <a:lstStyle/>
          <a:p>
            <a:r>
              <a:rPr kumimoji="1" lang="en-US" altLang="ja-JP" sz="1400" u="sng">
                <a:uFill>
                  <a:solidFill>
                    <a:schemeClr val="bg1"/>
                  </a:solidFill>
                </a:uFill>
                <a:hlinkClick r:id="rId2" action="ppaction://hlinksldjump"/>
              </a:rPr>
              <a:t>6-1. NISC</a:t>
            </a:r>
            <a:r>
              <a:rPr kumimoji="1" lang="ja-JP" altLang="en-US" sz="1400" u="sng">
                <a:uFill>
                  <a:solidFill>
                    <a:schemeClr val="bg1"/>
                  </a:solidFill>
                </a:uFill>
                <a:hlinkClick r:id="rId2" action="ppaction://hlinksldjump"/>
              </a:rPr>
              <a:t>：サイバーセキュリティ戦略</a:t>
            </a:r>
            <a:endParaRPr kumimoji="1" lang="en-US" altLang="ja-JP" sz="1400" u="sng">
              <a:uFill>
                <a:solidFill>
                  <a:schemeClr val="bg1"/>
                </a:solidFill>
              </a:uFill>
              <a:hlinkClick r:id="rId3" action="ppaction://hlinksldjump"/>
            </a:endParaRPr>
          </a:p>
          <a:p>
            <a:endParaRPr lang="en-US" altLang="ja-JP" sz="1400" u="sng">
              <a:uFill>
                <a:solidFill>
                  <a:schemeClr val="bg1"/>
                </a:solidFill>
              </a:uFill>
              <a:hlinkClick r:id="rId3" action="ppaction://hlinksldjump"/>
            </a:endParaRPr>
          </a:p>
          <a:p>
            <a:r>
              <a:rPr kumimoji="1" lang="en-US" altLang="ja-JP" sz="1400" u="sng">
                <a:uFill>
                  <a:solidFill>
                    <a:schemeClr val="bg1"/>
                  </a:solidFill>
                </a:uFill>
                <a:hlinkClick r:id="rId4" action="ppaction://hlinksldjump"/>
              </a:rPr>
              <a:t>6-2. </a:t>
            </a:r>
            <a:r>
              <a:rPr kumimoji="1" lang="ja-JP" altLang="en-US" sz="1400" u="sng">
                <a:uFill>
                  <a:solidFill>
                    <a:schemeClr val="bg1"/>
                  </a:solidFill>
                </a:uFill>
                <a:hlinkClick r:id="rId4" action="ppaction://hlinksldjump"/>
              </a:rPr>
              <a:t>関連法令</a:t>
            </a:r>
            <a:endParaRPr kumimoji="1" lang="en-US" altLang="ja-JP" sz="1400" u="sng">
              <a:uFill>
                <a:solidFill>
                  <a:schemeClr val="bg1"/>
                </a:solidFill>
              </a:uFill>
            </a:endParaRPr>
          </a:p>
        </p:txBody>
      </p:sp>
      <p:sp>
        <p:nvSpPr>
          <p:cNvPr id="2" name="スライド番号プレースホルダー 1">
            <a:extLst>
              <a:ext uri="{FF2B5EF4-FFF2-40B4-BE49-F238E27FC236}">
                <a16:creationId xmlns:a16="http://schemas.microsoft.com/office/drawing/2014/main" id="{E0DAE309-4690-99F1-F817-86937F26BB6B}"/>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5" name="表 4">
            <a:extLst>
              <a:ext uri="{FF2B5EF4-FFF2-40B4-BE49-F238E27FC236}">
                <a16:creationId xmlns:a16="http://schemas.microsoft.com/office/drawing/2014/main" id="{C6CE28B5-79B7-52BE-4439-5D6649BB995D}"/>
              </a:ext>
            </a:extLst>
          </p:cNvPr>
          <p:cNvGraphicFramePr>
            <a:graphicFrameLocks noGrp="1"/>
          </p:cNvGraphicFramePr>
          <p:nvPr/>
        </p:nvGraphicFramePr>
        <p:xfrm>
          <a:off x="617054" y="3423356"/>
          <a:ext cx="5612400" cy="2797569"/>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90831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0" i="0" kern="1200">
                          <a:solidFill>
                            <a:schemeClr val="dk1"/>
                          </a:solidFill>
                          <a:effectLst/>
                          <a:latin typeface="+mn-lt"/>
                          <a:ea typeface="+mn-ea"/>
                          <a:cs typeface="+mn-cs"/>
                        </a:rPr>
                        <a:t>　第</a:t>
                      </a:r>
                      <a:r>
                        <a:rPr kumimoji="1" lang="en-US" altLang="ja-JP" sz="1200" b="0" i="0" kern="1200">
                          <a:solidFill>
                            <a:schemeClr val="dk1"/>
                          </a:solidFill>
                          <a:effectLst/>
                          <a:latin typeface="+mn-lt"/>
                          <a:ea typeface="+mn-ea"/>
                          <a:cs typeface="+mn-cs"/>
                        </a:rPr>
                        <a:t>6</a:t>
                      </a:r>
                      <a:r>
                        <a:rPr kumimoji="1" lang="ja-JP" altLang="en-US" sz="1200" b="0" i="0" kern="1200">
                          <a:solidFill>
                            <a:schemeClr val="dk1"/>
                          </a:solidFill>
                          <a:effectLst/>
                          <a:latin typeface="+mn-lt"/>
                          <a:ea typeface="+mn-ea"/>
                          <a:cs typeface="+mn-cs"/>
                        </a:rPr>
                        <a:t>章は、</a:t>
                      </a:r>
                      <a:r>
                        <a:rPr kumimoji="1" lang="en-US" altLang="ja-JP" sz="1200" b="0" i="0" kern="1200">
                          <a:solidFill>
                            <a:schemeClr val="dk1"/>
                          </a:solidFill>
                          <a:effectLst/>
                          <a:latin typeface="+mn-lt"/>
                          <a:ea typeface="+mn-ea"/>
                          <a:cs typeface="+mn-cs"/>
                        </a:rPr>
                        <a:t>NISC</a:t>
                      </a:r>
                      <a:r>
                        <a:rPr kumimoji="1" lang="ja-JP" altLang="en-US" sz="1200" b="0" i="0" kern="1200">
                          <a:solidFill>
                            <a:schemeClr val="dk1"/>
                          </a:solidFill>
                          <a:effectLst/>
                          <a:latin typeface="+mn-lt"/>
                          <a:ea typeface="+mn-ea"/>
                          <a:cs typeface="+mn-cs"/>
                        </a:rPr>
                        <a:t>によるサイバーセキュリティ戦略を通じて、</a:t>
                      </a:r>
                      <a:r>
                        <a:rPr kumimoji="1" lang="en-US" altLang="ja-JP" sz="1200" b="0" i="0" kern="1200">
                          <a:solidFill>
                            <a:schemeClr val="dk1"/>
                          </a:solidFill>
                          <a:effectLst/>
                          <a:latin typeface="+mn-lt"/>
                          <a:ea typeface="+mn-ea"/>
                          <a:cs typeface="+mn-cs"/>
                        </a:rPr>
                        <a:t>DX</a:t>
                      </a:r>
                      <a:r>
                        <a:rPr kumimoji="1" lang="ja-JP" altLang="en-US" sz="1200" b="0" i="0" kern="1200">
                          <a:solidFill>
                            <a:schemeClr val="dk1"/>
                          </a:solidFill>
                          <a:effectLst/>
                          <a:latin typeface="+mn-lt"/>
                          <a:ea typeface="+mn-ea"/>
                          <a:cs typeface="+mn-cs"/>
                        </a:rPr>
                        <a:t>とサイバーセキュリティの確保を同時に推進する重要性について理解することを目的とします。また、サイバーセキュリティに関連する法令として、個人情報保護法と</a:t>
                      </a:r>
                      <a:r>
                        <a:rPr kumimoji="1" lang="en-US" altLang="ja-JP" sz="1200" b="0" i="0" kern="1200">
                          <a:solidFill>
                            <a:schemeClr val="dk1"/>
                          </a:solidFill>
                          <a:effectLst/>
                          <a:latin typeface="+mn-lt"/>
                          <a:ea typeface="+mn-ea"/>
                          <a:cs typeface="+mn-cs"/>
                        </a:rPr>
                        <a:t>GDPR</a:t>
                      </a:r>
                      <a:r>
                        <a:rPr kumimoji="1" lang="ja-JP" altLang="en-US" sz="1200" b="0" i="0" kern="1200">
                          <a:solidFill>
                            <a:schemeClr val="dk1"/>
                          </a:solidFill>
                          <a:effectLst/>
                          <a:latin typeface="+mn-lt"/>
                          <a:ea typeface="+mn-ea"/>
                          <a:cs typeface="+mn-cs"/>
                        </a:rPr>
                        <a:t>について説明します。</a:t>
                      </a:r>
                      <a:endParaRPr kumimoji="1" lang="en-US" altLang="ja-JP" sz="120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121320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日本におけるサイバーセキュリティに関する方針や施策について理解すること</a:t>
                      </a:r>
                      <a:endParaRPr kumimoji="1" lang="en-US" altLang="ja-JP" sz="120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サイバーセキュリティに関する知識やスキルを身につける必要性について理解すること</a:t>
                      </a: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個人情報関連の法令を理解すること</a:t>
                      </a:r>
                      <a:endParaRPr kumimoji="1" lang="en-US" altLang="ja-JP" sz="12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Tree>
    <p:extLst>
      <p:ext uri="{BB962C8B-B14F-4D97-AF65-F5344CB8AC3E}">
        <p14:creationId xmlns:p14="http://schemas.microsoft.com/office/powerpoint/2010/main" val="102466530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楕円 6">
            <a:extLst>
              <a:ext uri="{FF2B5EF4-FFF2-40B4-BE49-F238E27FC236}">
                <a16:creationId xmlns:a16="http://schemas.microsoft.com/office/drawing/2014/main" id="{B1945BB0-EAEC-2193-AE1C-A36385513EF5}"/>
              </a:ext>
            </a:extLst>
          </p:cNvPr>
          <p:cNvSpPr/>
          <p:nvPr/>
        </p:nvSpPr>
        <p:spPr>
          <a:xfrm>
            <a:off x="654541" y="4584268"/>
            <a:ext cx="5523036" cy="441787"/>
          </a:xfrm>
          <a:prstGeom prst="ellipse">
            <a:avLst/>
          </a:prstGeom>
          <a:solidFill>
            <a:schemeClr val="accent1">
              <a:alpha val="3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graphicFrame>
        <p:nvGraphicFramePr>
          <p:cNvPr id="8" name="表 7">
            <a:extLst>
              <a:ext uri="{FF2B5EF4-FFF2-40B4-BE49-F238E27FC236}">
                <a16:creationId xmlns:a16="http://schemas.microsoft.com/office/drawing/2014/main" id="{4D8994E6-A755-30DE-FF12-0027D2550FF9}"/>
              </a:ext>
            </a:extLst>
          </p:cNvPr>
          <p:cNvGraphicFramePr>
            <a:graphicFrameLocks noGrp="1"/>
          </p:cNvGraphicFramePr>
          <p:nvPr>
            <p:extLst>
              <p:ext uri="{D42A27DB-BD31-4B8C-83A1-F6EECF244321}">
                <p14:modId xmlns:p14="http://schemas.microsoft.com/office/powerpoint/2010/main" val="1423029285"/>
              </p:ext>
            </p:extLst>
          </p:nvPr>
        </p:nvGraphicFramePr>
        <p:xfrm>
          <a:off x="622800" y="2052000"/>
          <a:ext cx="5612400" cy="1235964"/>
        </p:xfrm>
        <a:graphic>
          <a:graphicData uri="http://schemas.openxmlformats.org/drawingml/2006/table">
            <a:tbl>
              <a:tblPr firstRow="1" bandRow="1">
                <a:tableStyleId>{2D5ABB26-0587-4C30-8999-92F81FD0307C}</a:tableStyleId>
              </a:tblPr>
              <a:tblGrid>
                <a:gridCol w="5612400">
                  <a:extLst>
                    <a:ext uri="{9D8B030D-6E8A-4147-A177-3AD203B41FA5}">
                      <a16:colId xmlns:a16="http://schemas.microsoft.com/office/drawing/2014/main" val="1517768200"/>
                    </a:ext>
                  </a:extLst>
                </a:gridCol>
              </a:tblGrid>
              <a:tr h="694383">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dirty="0">
                          <a:solidFill>
                            <a:schemeClr val="tx1"/>
                          </a:solidFill>
                        </a:rPr>
                        <a:t>　サイバーセキュリティ戦略とは、国家レベルでサイバーセキュリティの確保に取組むための基本的な方針や目標を定めたものです。日本においては、内閣サイバーセキュリティセンター（</a:t>
                      </a:r>
                      <a:r>
                        <a:rPr kumimoji="1" lang="en-US" altLang="ja-JP" sz="1050" dirty="0">
                          <a:solidFill>
                            <a:schemeClr val="tx1"/>
                          </a:solidFill>
                        </a:rPr>
                        <a:t>NISC</a:t>
                      </a:r>
                      <a:r>
                        <a:rPr kumimoji="1" lang="ja-JP" altLang="en-US" sz="1050" dirty="0">
                          <a:solidFill>
                            <a:schemeClr val="tx1"/>
                          </a:solidFill>
                        </a:rPr>
                        <a:t>）が、サイバーセキュリティ戦略の策定や実施に関する総合調整役を担っています。現行のサイバーセキュリティ戦略は、</a:t>
                      </a:r>
                      <a:r>
                        <a:rPr kumimoji="1" lang="en-US" altLang="ja-JP" sz="1050" dirty="0">
                          <a:solidFill>
                            <a:schemeClr val="tx1"/>
                          </a:solidFill>
                        </a:rPr>
                        <a:t>2021</a:t>
                      </a:r>
                      <a:r>
                        <a:rPr kumimoji="1" lang="ja-JP" altLang="en-US" sz="1050" dirty="0">
                          <a:solidFill>
                            <a:schemeClr val="tx1"/>
                          </a:solidFill>
                        </a:rPr>
                        <a:t>年</a:t>
                      </a:r>
                      <a:r>
                        <a:rPr kumimoji="1" lang="en-US" altLang="ja-JP" sz="1050" dirty="0">
                          <a:solidFill>
                            <a:schemeClr val="tx1"/>
                          </a:solidFill>
                        </a:rPr>
                        <a:t>9</a:t>
                      </a:r>
                      <a:r>
                        <a:rPr kumimoji="1" lang="ja-JP" altLang="en-US" sz="1050" dirty="0">
                          <a:solidFill>
                            <a:schemeClr val="tx1"/>
                          </a:solidFill>
                        </a:rPr>
                        <a:t>月</a:t>
                      </a:r>
                      <a:r>
                        <a:rPr kumimoji="1" lang="en-US" altLang="ja-JP" sz="1050" dirty="0">
                          <a:solidFill>
                            <a:schemeClr val="tx1"/>
                          </a:solidFill>
                        </a:rPr>
                        <a:t>28</a:t>
                      </a:r>
                      <a:r>
                        <a:rPr kumimoji="1" lang="ja-JP" altLang="en-US" sz="1050" dirty="0">
                          <a:solidFill>
                            <a:schemeClr val="tx1"/>
                          </a:solidFill>
                        </a:rPr>
                        <a:t>日に閣議決定され、「今後</a:t>
                      </a:r>
                      <a:r>
                        <a:rPr kumimoji="1" lang="en-US" altLang="ja-JP" sz="1050" dirty="0">
                          <a:solidFill>
                            <a:schemeClr val="tx1"/>
                          </a:solidFill>
                        </a:rPr>
                        <a:t>3</a:t>
                      </a:r>
                      <a:r>
                        <a:rPr kumimoji="1" lang="ja-JP" altLang="en-US" sz="1050" dirty="0">
                          <a:solidFill>
                            <a:schemeClr val="tx1"/>
                          </a:solidFill>
                        </a:rPr>
                        <a:t>年間に執るべき諸施策の目標や実施方針を示す」ものとされています。この戦略に基づき、政府はサイバーセキュリティの確保に向けた取組を進めています。</a:t>
                      </a:r>
                    </a:p>
                  </a:txBody>
                  <a:tcPr marL="64078" marR="64078" marT="50292" marB="50292"/>
                </a:tc>
                <a:extLst>
                  <a:ext uri="{0D108BD9-81ED-4DB2-BD59-A6C34878D82A}">
                    <a16:rowId xmlns:a16="http://schemas.microsoft.com/office/drawing/2014/main" val="3399848137"/>
                  </a:ext>
                </a:extLst>
              </a:tr>
            </a:tbl>
          </a:graphicData>
        </a:graphic>
      </p:graphicFrame>
      <p:sp>
        <p:nvSpPr>
          <p:cNvPr id="9" name="テキスト プレースホルダー 8">
            <a:extLst>
              <a:ext uri="{FF2B5EF4-FFF2-40B4-BE49-F238E27FC236}">
                <a16:creationId xmlns:a16="http://schemas.microsoft.com/office/drawing/2014/main" id="{E97DBE3A-125C-D2E0-E596-7C46247CA80E}"/>
              </a:ext>
            </a:extLst>
          </p:cNvPr>
          <p:cNvSpPr txBox="1">
            <a:spLocks/>
          </p:cNvSpPr>
          <p:nvPr/>
        </p:nvSpPr>
        <p:spPr>
          <a:xfrm>
            <a:off x="622800" y="3284388"/>
            <a:ext cx="5612400" cy="314876"/>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サイバーセキュリティ戦略の課題と方向性</a:t>
            </a:r>
          </a:p>
        </p:txBody>
      </p:sp>
      <p:sp>
        <p:nvSpPr>
          <p:cNvPr id="10" name="テキスト ボックス 9">
            <a:extLst>
              <a:ext uri="{FF2B5EF4-FFF2-40B4-BE49-F238E27FC236}">
                <a16:creationId xmlns:a16="http://schemas.microsoft.com/office/drawing/2014/main" id="{54A23888-AA40-AC6B-2FE0-863EDBD87F90}"/>
              </a:ext>
            </a:extLst>
          </p:cNvPr>
          <p:cNvSpPr txBox="1"/>
          <p:nvPr/>
        </p:nvSpPr>
        <p:spPr>
          <a:xfrm>
            <a:off x="622800" y="3563525"/>
            <a:ext cx="5612400" cy="707886"/>
          </a:xfrm>
          <a:prstGeom prst="rect">
            <a:avLst/>
          </a:prstGeom>
          <a:solidFill>
            <a:schemeClr val="bg1">
              <a:lumMod val="95000"/>
            </a:schemeClr>
          </a:solidFill>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2020</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年代を迎えた日本を取り巻く時代認識：「ニューノーマル」とデジタル社会の到来</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（デジタル改革の推進、新型コロナウイルスの影響、</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SDGs</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など）</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サイバー空間をとりまく課題認識：国民全体のサイバー空間への参画</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（サイバー攻撃の巧妙化、サイバー空間の公共化、現実世界との相互連関など）</a:t>
            </a:r>
          </a:p>
        </p:txBody>
      </p:sp>
      <p:sp>
        <p:nvSpPr>
          <p:cNvPr id="11" name="テキスト ボックス 10">
            <a:extLst>
              <a:ext uri="{FF2B5EF4-FFF2-40B4-BE49-F238E27FC236}">
                <a16:creationId xmlns:a16="http://schemas.microsoft.com/office/drawing/2014/main" id="{474831F3-C134-D607-FD81-F1555F7B4A0F}"/>
              </a:ext>
            </a:extLst>
          </p:cNvPr>
          <p:cNvSpPr txBox="1"/>
          <p:nvPr/>
        </p:nvSpPr>
        <p:spPr>
          <a:xfrm>
            <a:off x="1158099" y="4612192"/>
            <a:ext cx="4541802" cy="377725"/>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Cybersecurity for All</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誰も取り残さないサイバーセキュリティ</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テキスト ボックス 11">
            <a:extLst>
              <a:ext uri="{FF2B5EF4-FFF2-40B4-BE49-F238E27FC236}">
                <a16:creationId xmlns:a16="http://schemas.microsoft.com/office/drawing/2014/main" id="{F4FBF1A6-2DFB-C012-3845-B9EE4DFDD740}"/>
              </a:ext>
            </a:extLst>
          </p:cNvPr>
          <p:cNvSpPr txBox="1"/>
          <p:nvPr/>
        </p:nvSpPr>
        <p:spPr>
          <a:xfrm>
            <a:off x="2423231" y="6170545"/>
            <a:ext cx="1940987" cy="1332922"/>
          </a:xfrm>
          <a:prstGeom prst="ellipse">
            <a:avLst/>
          </a:prstGeom>
          <a:noFill/>
          <a:ln w="3175">
            <a:solidFill>
              <a:srgbClr val="92D050"/>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公共空間化と相互連関・連鎖が進展するサイバー空間全体を俯瞰した安全・安心の確保</a:t>
            </a:r>
          </a:p>
        </p:txBody>
      </p:sp>
      <p:sp>
        <p:nvSpPr>
          <p:cNvPr id="13" name="テキスト ボックス 12">
            <a:extLst>
              <a:ext uri="{FF2B5EF4-FFF2-40B4-BE49-F238E27FC236}">
                <a16:creationId xmlns:a16="http://schemas.microsoft.com/office/drawing/2014/main" id="{1F305821-9D3F-91D8-F8AC-2149429690A9}"/>
              </a:ext>
            </a:extLst>
          </p:cNvPr>
          <p:cNvSpPr txBox="1"/>
          <p:nvPr/>
        </p:nvSpPr>
        <p:spPr>
          <a:xfrm>
            <a:off x="1638863" y="5150303"/>
            <a:ext cx="1940987" cy="1332922"/>
          </a:xfrm>
          <a:prstGeom prst="ellipse">
            <a:avLst/>
          </a:prstGeom>
          <a:noFill/>
          <a:ln w="3175">
            <a:solidFill>
              <a:srgbClr val="FFC000"/>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デジタルトランスフォーメーション（</a:t>
            </a: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）とサイバーセキュリティの同時推進</a:t>
            </a:r>
          </a:p>
        </p:txBody>
      </p:sp>
      <p:sp>
        <p:nvSpPr>
          <p:cNvPr id="14" name="テキスト ボックス 13">
            <a:extLst>
              <a:ext uri="{FF2B5EF4-FFF2-40B4-BE49-F238E27FC236}">
                <a16:creationId xmlns:a16="http://schemas.microsoft.com/office/drawing/2014/main" id="{FCF2A5D2-56F7-6153-BB69-52C78E9397B6}"/>
              </a:ext>
            </a:extLst>
          </p:cNvPr>
          <p:cNvSpPr txBox="1"/>
          <p:nvPr/>
        </p:nvSpPr>
        <p:spPr>
          <a:xfrm>
            <a:off x="3278151" y="5160382"/>
            <a:ext cx="1940987" cy="1332922"/>
          </a:xfrm>
          <a:prstGeom prst="ellipse">
            <a:avLst/>
          </a:prstGeom>
          <a:noFill/>
          <a:ln w="3175">
            <a:solidFill>
              <a:srgbClr val="00B0F0"/>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安全保障の観点からの取組強化</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5" name="テキスト ボックス 14">
            <a:extLst>
              <a:ext uri="{FF2B5EF4-FFF2-40B4-BE49-F238E27FC236}">
                <a16:creationId xmlns:a16="http://schemas.microsoft.com/office/drawing/2014/main" id="{71C6569C-1B03-CC6C-EF5E-495712E5C3EC}"/>
              </a:ext>
            </a:extLst>
          </p:cNvPr>
          <p:cNvSpPr txBox="1"/>
          <p:nvPr/>
        </p:nvSpPr>
        <p:spPr>
          <a:xfrm>
            <a:off x="666331" y="7609670"/>
            <a:ext cx="5525339" cy="253916"/>
          </a:xfrm>
          <a:prstGeom prst="rect">
            <a:avLst/>
          </a:prstGeom>
          <a:solidFill>
            <a:srgbClr val="FAB2C7"/>
          </a:solidFill>
          <a:ln>
            <a:noFill/>
          </a:ln>
        </p:spPr>
        <p:style>
          <a:lnRef idx="2">
            <a:schemeClr val="accent1"/>
          </a:lnRef>
          <a:fillRef idx="1">
            <a:schemeClr val="lt1"/>
          </a:fillRef>
          <a:effectRef idx="0">
            <a:schemeClr val="accent1"/>
          </a:effectRef>
          <a:fontRef idx="minor">
            <a:schemeClr val="dk1"/>
          </a:fontRef>
        </p:style>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「自由、公正かつ安全なサイバー空間」の確保</a:t>
            </a:r>
          </a:p>
        </p:txBody>
      </p:sp>
      <p:sp>
        <p:nvSpPr>
          <p:cNvPr id="16" name="矢印: 下 15">
            <a:extLst>
              <a:ext uri="{FF2B5EF4-FFF2-40B4-BE49-F238E27FC236}">
                <a16:creationId xmlns:a16="http://schemas.microsoft.com/office/drawing/2014/main" id="{92C2BA01-0415-AACC-0987-ACFD4B80B192}"/>
              </a:ext>
            </a:extLst>
          </p:cNvPr>
          <p:cNvSpPr/>
          <p:nvPr/>
        </p:nvSpPr>
        <p:spPr>
          <a:xfrm>
            <a:off x="2843804" y="4356473"/>
            <a:ext cx="1170392" cy="159840"/>
          </a:xfrm>
          <a:prstGeom prst="downArrow">
            <a:avLst/>
          </a:prstGeom>
          <a:solidFill>
            <a:schemeClr val="bg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graphicFrame>
        <p:nvGraphicFramePr>
          <p:cNvPr id="17" name="表 16">
            <a:extLst>
              <a:ext uri="{FF2B5EF4-FFF2-40B4-BE49-F238E27FC236}">
                <a16:creationId xmlns:a16="http://schemas.microsoft.com/office/drawing/2014/main" id="{2A3A99E1-29CF-840A-0981-3508820D38CC}"/>
              </a:ext>
            </a:extLst>
          </p:cNvPr>
          <p:cNvGraphicFramePr>
            <a:graphicFrameLocks noGrp="1"/>
          </p:cNvGraphicFramePr>
          <p:nvPr>
            <p:extLst>
              <p:ext uri="{D42A27DB-BD31-4B8C-83A1-F6EECF244321}">
                <p14:modId xmlns:p14="http://schemas.microsoft.com/office/powerpoint/2010/main" val="2881987327"/>
              </p:ext>
            </p:extLst>
          </p:nvPr>
        </p:nvGraphicFramePr>
        <p:xfrm>
          <a:off x="622800" y="8145342"/>
          <a:ext cx="5612400" cy="1235964"/>
        </p:xfrm>
        <a:graphic>
          <a:graphicData uri="http://schemas.openxmlformats.org/drawingml/2006/table">
            <a:tbl>
              <a:tblPr firstRow="1" bandRow="1">
                <a:tableStyleId>{2D5ABB26-0587-4C30-8999-92F81FD0307C}</a:tableStyleId>
              </a:tblPr>
              <a:tblGrid>
                <a:gridCol w="5612400">
                  <a:extLst>
                    <a:ext uri="{9D8B030D-6E8A-4147-A177-3AD203B41FA5}">
                      <a16:colId xmlns:a16="http://schemas.microsoft.com/office/drawing/2014/main" val="1517768200"/>
                    </a:ext>
                  </a:extLst>
                </a:gridCol>
              </a:tblGrid>
              <a:tr h="694383">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dirty="0">
                          <a:solidFill>
                            <a:schemeClr val="tx1"/>
                          </a:solidFill>
                        </a:rPr>
                        <a:t>　現在、あらゆる人々にとって、サイバーセキュリティの確保が必要とされる時代（</a:t>
                      </a:r>
                      <a:r>
                        <a:rPr kumimoji="1" lang="en-US" altLang="ja-JP" sz="1050" dirty="0">
                          <a:solidFill>
                            <a:schemeClr val="tx1"/>
                          </a:solidFill>
                        </a:rPr>
                        <a:t>Cybersecurity for All</a:t>
                      </a:r>
                      <a:r>
                        <a:rPr kumimoji="1" lang="ja-JP" altLang="en-US" sz="1050" dirty="0">
                          <a:solidFill>
                            <a:schemeClr val="tx1"/>
                          </a:solidFill>
                        </a:rPr>
                        <a:t>）となってきています。また</a:t>
                      </a:r>
                      <a:r>
                        <a:rPr kumimoji="1" lang="ja-JP" altLang="ja-JP" sz="1050" b="0" i="0" u="none" strike="noStrike" kern="1200" dirty="0">
                          <a:solidFill>
                            <a:srgbClr val="000000"/>
                          </a:solidFill>
                          <a:effectLst/>
                          <a:latin typeface="メイリオ" panose="020B0604030504040204" pitchFamily="50" charset="-128"/>
                          <a:ea typeface="メイリオ" panose="020B0604030504040204" pitchFamily="50" charset="-128"/>
                        </a:rPr>
                        <a:t>今後、サイバー空間とは繋がりのなかった主体も含め、あらゆる主体がサイバー空間に参画することになります。そのため、デジタル化の進歩と共に「誰一人取り残さない」サイバーセキュリティの確保に向けた取組を進める必要があります。この考え方のもと、本戦略では、「自由、公正、かつ安全なサイバー空間」を確保するため、</a:t>
                      </a:r>
                      <a:r>
                        <a:rPr kumimoji="1" lang="en-US" altLang="ja-JP" sz="1050" b="0" i="0" u="none" strike="noStrike" kern="1200" dirty="0">
                          <a:solidFill>
                            <a:srgbClr val="000000"/>
                          </a:solidFill>
                          <a:effectLst/>
                          <a:latin typeface="メイリオ" panose="020B0604030504040204" pitchFamily="50" charset="-128"/>
                          <a:ea typeface="メイリオ" panose="020B0604030504040204" pitchFamily="50" charset="-128"/>
                        </a:rPr>
                        <a:t>3</a:t>
                      </a:r>
                      <a:r>
                        <a:rPr kumimoji="1" lang="ja-JP" altLang="ja-JP" sz="1050" b="0" i="0" u="none" strike="noStrike" kern="1200" dirty="0">
                          <a:solidFill>
                            <a:srgbClr val="000000"/>
                          </a:solidFill>
                          <a:effectLst/>
                          <a:latin typeface="メイリオ" panose="020B0604030504040204" pitchFamily="50" charset="-128"/>
                          <a:ea typeface="メイリオ" panose="020B0604030504040204" pitchFamily="50" charset="-128"/>
                        </a:rPr>
                        <a:t>つの方向性に基づいて施策を推進</a:t>
                      </a:r>
                      <a:r>
                        <a:rPr kumimoji="1" lang="ja-JP" altLang="en-US" sz="1050" b="0" i="0" u="none" strike="noStrike" kern="1200" dirty="0">
                          <a:solidFill>
                            <a:srgbClr val="000000"/>
                          </a:solidFill>
                          <a:effectLst/>
                          <a:latin typeface="メイリオ" panose="020B0604030504040204" pitchFamily="50" charset="-128"/>
                          <a:ea typeface="メイリオ" panose="020B0604030504040204" pitchFamily="50" charset="-128"/>
                        </a:rPr>
                        <a:t>する</a:t>
                      </a:r>
                      <a:r>
                        <a:rPr kumimoji="1" lang="ja-JP" altLang="ja-JP" sz="1050" b="0" i="0" u="none" strike="noStrike" kern="1200" dirty="0">
                          <a:solidFill>
                            <a:srgbClr val="000000"/>
                          </a:solidFill>
                          <a:effectLst/>
                          <a:latin typeface="メイリオ" panose="020B0604030504040204" pitchFamily="50" charset="-128"/>
                          <a:ea typeface="メイリオ" panose="020B0604030504040204" pitchFamily="50" charset="-128"/>
                        </a:rPr>
                        <a:t>方針を示しています。</a:t>
                      </a:r>
                      <a:endParaRPr lang="ja-JP" altLang="ja-JP" sz="1800" b="0" i="0" u="none" strike="noStrike" dirty="0">
                        <a:effectLst/>
                        <a:latin typeface="Arial" panose="020B0604020202020204" pitchFamily="34" charset="0"/>
                      </a:endParaRPr>
                    </a:p>
                  </a:txBody>
                  <a:tcPr marL="64078" marR="64078" marT="50292" marB="50292"/>
                </a:tc>
                <a:extLst>
                  <a:ext uri="{0D108BD9-81ED-4DB2-BD59-A6C34878D82A}">
                    <a16:rowId xmlns:a16="http://schemas.microsoft.com/office/drawing/2014/main" val="3399848137"/>
                  </a:ext>
                </a:extLst>
              </a:tr>
            </a:tbl>
          </a:graphicData>
        </a:graphic>
      </p:graphicFrame>
      <p:sp>
        <p:nvSpPr>
          <p:cNvPr id="18" name="テキスト ボックス 17">
            <a:extLst>
              <a:ext uri="{FF2B5EF4-FFF2-40B4-BE49-F238E27FC236}">
                <a16:creationId xmlns:a16="http://schemas.microsoft.com/office/drawing/2014/main" id="{20C5FAC9-C64D-A2AE-E1D2-1C279F00421C}"/>
              </a:ext>
            </a:extLst>
          </p:cNvPr>
          <p:cNvSpPr txBox="1"/>
          <p:nvPr/>
        </p:nvSpPr>
        <p:spPr>
          <a:xfrm>
            <a:off x="720462" y="7902237"/>
            <a:ext cx="5417076"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28.</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サイバーセキュリティ戦略の課題と方向性の概要</a:t>
            </a:r>
            <a:b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NISC</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サイバーセキュリティ戦略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Cybersecurity for All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誰も取り残さないサイバーセキュリティ」を基に作成</a:t>
            </a:r>
          </a:p>
        </p:txBody>
      </p:sp>
      <p:sp>
        <p:nvSpPr>
          <p:cNvPr id="19" name="テキスト ボックス 18">
            <a:extLst>
              <a:ext uri="{FF2B5EF4-FFF2-40B4-BE49-F238E27FC236}">
                <a16:creationId xmlns:a16="http://schemas.microsoft.com/office/drawing/2014/main" id="{309EDDCF-70A4-464D-3CFA-FF1F52897073}"/>
              </a:ext>
            </a:extLst>
          </p:cNvPr>
          <p:cNvSpPr txBox="1"/>
          <p:nvPr/>
        </p:nvSpPr>
        <p:spPr>
          <a:xfrm>
            <a:off x="2895600" y="5070363"/>
            <a:ext cx="1066800" cy="253916"/>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３つの方向性</a:t>
            </a:r>
          </a:p>
        </p:txBody>
      </p:sp>
      <p:sp>
        <p:nvSpPr>
          <p:cNvPr id="22" name="スライド番号プレースホルダー 1">
            <a:extLst>
              <a:ext uri="{FF2B5EF4-FFF2-40B4-BE49-F238E27FC236}">
                <a16:creationId xmlns:a16="http://schemas.microsoft.com/office/drawing/2014/main" id="{224C6587-273B-2E6D-818C-29D49E41E470}"/>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3" name="テキスト プレースホルダー 4">
            <a:extLst>
              <a:ext uri="{FF2B5EF4-FFF2-40B4-BE49-F238E27FC236}">
                <a16:creationId xmlns:a16="http://schemas.microsoft.com/office/drawing/2014/main" id="{316AD743-F75C-CA77-E050-2F5AFE5DEC54}"/>
              </a:ext>
            </a:extLst>
          </p:cNvPr>
          <p:cNvSpPr txBox="1">
            <a:spLocks/>
          </p:cNvSpPr>
          <p:nvPr/>
        </p:nvSpPr>
        <p:spPr>
          <a:xfrm>
            <a:off x="1123949" y="1457325"/>
            <a:ext cx="5343111"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6-1-1.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サイバーセキュリティ戦略</a:t>
            </a:r>
            <a:endParaRPr kumimoji="1" lang="en-US" altLang="ja-JP" sz="16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4" name="テキスト プレースホルダー 2">
            <a:extLst>
              <a:ext uri="{FF2B5EF4-FFF2-40B4-BE49-F238E27FC236}">
                <a16:creationId xmlns:a16="http://schemas.microsoft.com/office/drawing/2014/main" id="{29EB0977-99E4-E33C-8F49-AF484012F8D6}"/>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6</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サイバーセキュリティ戦略および関連法令</a:t>
            </a:r>
            <a:b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6-1. NISC</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：サイバーセキュリティ戦略</a:t>
            </a:r>
          </a:p>
        </p:txBody>
      </p:sp>
    </p:spTree>
    <p:extLst>
      <p:ext uri="{BB962C8B-B14F-4D97-AF65-F5344CB8AC3E}">
        <p14:creationId xmlns:p14="http://schemas.microsoft.com/office/powerpoint/2010/main" val="120460191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プレースホルダー 4">
            <a:extLst>
              <a:ext uri="{FF2B5EF4-FFF2-40B4-BE49-F238E27FC236}">
                <a16:creationId xmlns:a16="http://schemas.microsoft.com/office/drawing/2014/main" id="{36B1B353-C7C0-DBDC-791D-0807DF9B6649}"/>
              </a:ext>
            </a:extLst>
          </p:cNvPr>
          <p:cNvSpPr txBox="1">
            <a:spLocks/>
          </p:cNvSpPr>
          <p:nvPr/>
        </p:nvSpPr>
        <p:spPr>
          <a:xfrm>
            <a:off x="1123950" y="1457325"/>
            <a:ext cx="39433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6-1-1.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サイバーセキュリティ戦略</a:t>
            </a:r>
            <a:endParaRPr kumimoji="1" lang="en-US" altLang="ja-JP" sz="16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2">
            <a:extLst>
              <a:ext uri="{FF2B5EF4-FFF2-40B4-BE49-F238E27FC236}">
                <a16:creationId xmlns:a16="http://schemas.microsoft.com/office/drawing/2014/main" id="{B3263835-90B2-52F3-E181-3ACA174CD70B}"/>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6</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サイバーセキュリティ戦略および関連法令</a:t>
            </a:r>
            <a:b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6-1. NISC</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：サイバーセキュリティ戦略</a:t>
            </a:r>
          </a:p>
        </p:txBody>
      </p:sp>
      <p:sp>
        <p:nvSpPr>
          <p:cNvPr id="17" name="スライド番号プレースホルダー 1">
            <a:extLst>
              <a:ext uri="{FF2B5EF4-FFF2-40B4-BE49-F238E27FC236}">
                <a16:creationId xmlns:a16="http://schemas.microsoft.com/office/drawing/2014/main" id="{0767ECBB-6784-EFDD-161D-BE0E2CC6921A}"/>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テキスト ボックス 15">
            <a:extLst>
              <a:ext uri="{FF2B5EF4-FFF2-40B4-BE49-F238E27FC236}">
                <a16:creationId xmlns:a16="http://schemas.microsoft.com/office/drawing/2014/main" id="{5694C8BE-0B76-BAE8-637C-84805244AEAA}"/>
              </a:ext>
            </a:extLst>
          </p:cNvPr>
          <p:cNvSpPr txBox="1"/>
          <p:nvPr/>
        </p:nvSpPr>
        <p:spPr>
          <a:xfrm>
            <a:off x="622800" y="2052000"/>
            <a:ext cx="5612400" cy="738664"/>
          </a:xfrm>
          <a:prstGeom prst="rect">
            <a:avLst/>
          </a:prstGeom>
          <a:solidFill>
            <a:schemeClr val="bg1"/>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３つの政策目標として、「経済社会の活力の向上及び持続的発展」、「国民が安全で安心して暮らせるデジタル社会の実現」、「国際社会の平和・安定及び我が国の安全保障への寄与」が掲げられています。これらの目標を達成するために、それぞれの方向性に基づいた様々な施策が挙げられています。</a:t>
            </a:r>
            <a:endParaRPr kumimoji="1" lang="ja-JP" altLang="en-US"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1" name="表 20">
            <a:extLst>
              <a:ext uri="{FF2B5EF4-FFF2-40B4-BE49-F238E27FC236}">
                <a16:creationId xmlns:a16="http://schemas.microsoft.com/office/drawing/2014/main" id="{7A7C6766-1DAA-91F7-B56B-C84EDE015219}"/>
              </a:ext>
            </a:extLst>
          </p:cNvPr>
          <p:cNvGraphicFramePr>
            <a:graphicFrameLocks noGrp="1"/>
          </p:cNvGraphicFramePr>
          <p:nvPr/>
        </p:nvGraphicFramePr>
        <p:xfrm>
          <a:off x="622800" y="3840505"/>
          <a:ext cx="5612400" cy="1940273"/>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51776820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課題</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223652263"/>
                  </a:ext>
                </a:extLst>
              </a:tr>
              <a:tr h="45323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800" b="0" i="0" u="none" strike="noStrike" kern="1200" cap="none" spc="0" normalizeH="0" baseline="0" noProof="0">
                          <a:ln>
                            <a:noFill/>
                          </a:ln>
                          <a:solidFill>
                            <a:sysClr val="windowText" lastClr="000000"/>
                          </a:solidFill>
                          <a:effectLst/>
                          <a:uLnTx/>
                          <a:uFillTx/>
                          <a:latin typeface="+mn-ea"/>
                          <a:ea typeface="+mn-ea"/>
                          <a:cs typeface="+mn-cs"/>
                        </a:rPr>
                        <a:t>・</a:t>
                      </a:r>
                      <a:r>
                        <a:rPr kumimoji="1" lang="en-US" altLang="ja-JP" sz="800" b="0" i="0" u="none" strike="noStrike" kern="1200" cap="none" spc="0" normalizeH="0" baseline="0" noProof="0">
                          <a:ln>
                            <a:noFill/>
                          </a:ln>
                          <a:solidFill>
                            <a:sysClr val="windowText" lastClr="000000"/>
                          </a:solidFill>
                          <a:effectLst/>
                          <a:uLnTx/>
                          <a:uFillTx/>
                          <a:latin typeface="+mn-ea"/>
                          <a:ea typeface="+mn-ea"/>
                          <a:cs typeface="+mn-cs"/>
                        </a:rPr>
                        <a:t>DX</a:t>
                      </a:r>
                      <a:r>
                        <a:rPr kumimoji="1" lang="ja-JP" altLang="en-US" sz="800" b="0" i="0" u="none" strike="noStrike" kern="1200" cap="none" spc="0" normalizeH="0" baseline="0" noProof="0">
                          <a:ln>
                            <a:noFill/>
                          </a:ln>
                          <a:solidFill>
                            <a:sysClr val="windowText" lastClr="000000"/>
                          </a:solidFill>
                          <a:effectLst/>
                          <a:uLnTx/>
                          <a:uFillTx/>
                          <a:latin typeface="+mn-ea"/>
                          <a:ea typeface="+mn-ea"/>
                          <a:cs typeface="+mn-cs"/>
                        </a:rPr>
                        <a:t>の推進が必要とされている中、サイバーセキュリティに対する意識や、サイバー空間を構成する技術基盤やデータなどに対する信頼が醸成されなければ、積極的な参加・コミットメントを得られず、変革を伴わない表層的なデジタル化に留まるおそれがある</a:t>
                      </a:r>
                      <a:br>
                        <a:rPr kumimoji="1" lang="en-US" altLang="ja-JP" sz="800" b="0" i="0" u="none" strike="noStrike" kern="1200" cap="none" spc="0" normalizeH="0" baseline="0" noProof="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a:ln>
                            <a:noFill/>
                          </a:ln>
                          <a:solidFill>
                            <a:sysClr val="windowText" lastClr="000000"/>
                          </a:solidFill>
                          <a:effectLst/>
                          <a:uLnTx/>
                          <a:uFillTx/>
                          <a:latin typeface="+mn-ea"/>
                          <a:ea typeface="+mn-ea"/>
                          <a:cs typeface="+mn-cs"/>
                        </a:rPr>
                        <a:t>・業務、製品・サービスなどのデジタル化が進む中、サイバーセキュリティの確保は企業価値に直結する重要なものとなっており、</a:t>
                      </a:r>
                      <a:r>
                        <a:rPr kumimoji="1" lang="ja-JP" altLang="en-US" sz="800" b="0" i="0" kern="1200">
                          <a:solidFill>
                            <a:schemeClr val="dk1"/>
                          </a:solidFill>
                          <a:effectLst/>
                          <a:latin typeface="+mn-lt"/>
                          <a:ea typeface="+mn-ea"/>
                          <a:cs typeface="+mn-cs"/>
                        </a:rPr>
                        <a:t>製品の企画・設計の段階からセキュリティを考慮する</a:t>
                      </a:r>
                      <a:r>
                        <a:rPr kumimoji="1" lang="ja-JP" altLang="en-US" sz="800" b="0" i="0" u="none" strike="noStrike" kern="1200" cap="none" spc="0" normalizeH="0" baseline="0" noProof="0">
                          <a:ln>
                            <a:noFill/>
                          </a:ln>
                          <a:solidFill>
                            <a:sysClr val="windowText" lastClr="000000"/>
                          </a:solidFill>
                          <a:effectLst/>
                          <a:uLnTx/>
                          <a:uFillTx/>
                          <a:latin typeface="+mn-ea"/>
                          <a:ea typeface="+mn-ea"/>
                          <a:cs typeface="+mn-cs"/>
                        </a:rPr>
                        <a:t>「セキュリティ・バイ・デザイン」が重要視されるなど、デジタル投資とセキュリティ対策を同時に進める必要がある</a:t>
                      </a:r>
                      <a:endParaRPr kumimoji="1" lang="en-US" altLang="ja-JP" sz="800" b="0" i="0" u="none" strike="noStrike" kern="1200" cap="none" spc="0" normalizeH="0" baseline="0" noProof="0">
                        <a:ln>
                          <a:noFill/>
                        </a:ln>
                        <a:solidFill>
                          <a:sysClr val="windowText" lastClr="000000"/>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12687465"/>
                  </a:ext>
                </a:extLst>
              </a:tr>
              <a:tr h="45323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endParaRPr kumimoji="1" lang="en-US" altLang="ja-JP" sz="1050" b="0" i="0" u="none" strike="noStrike" kern="1200" cap="none" spc="0" normalizeH="0" baseline="0" noProof="0">
                        <a:ln>
                          <a:noFill/>
                        </a:ln>
                        <a:solidFill>
                          <a:sysClr val="windowText" lastClr="000000"/>
                        </a:solidFill>
                        <a:effectLst/>
                        <a:uLnTx/>
                        <a:uFillTx/>
                        <a:latin typeface="+mn-ea"/>
                        <a:ea typeface="+mn-ea"/>
                        <a:cs typeface="+mn-cs"/>
                      </a:endParaRP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032551"/>
                  </a:ext>
                </a:extLst>
              </a:tr>
            </a:tbl>
          </a:graphicData>
        </a:graphic>
      </p:graphicFrame>
      <p:sp>
        <p:nvSpPr>
          <p:cNvPr id="22" name="テキスト プレースホルダー 8">
            <a:extLst>
              <a:ext uri="{FF2B5EF4-FFF2-40B4-BE49-F238E27FC236}">
                <a16:creationId xmlns:a16="http://schemas.microsoft.com/office/drawing/2014/main" id="{C08009B6-BAF1-C5C6-83FA-E411F84F8F8D}"/>
              </a:ext>
            </a:extLst>
          </p:cNvPr>
          <p:cNvSpPr txBox="1">
            <a:spLocks/>
          </p:cNvSpPr>
          <p:nvPr/>
        </p:nvSpPr>
        <p:spPr>
          <a:xfrm>
            <a:off x="622800" y="2688549"/>
            <a:ext cx="5612400" cy="314876"/>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経済社会の活力の向上及び持続的発展</a:t>
            </a:r>
          </a:p>
        </p:txBody>
      </p:sp>
      <p:graphicFrame>
        <p:nvGraphicFramePr>
          <p:cNvPr id="23" name="表 22">
            <a:extLst>
              <a:ext uri="{FF2B5EF4-FFF2-40B4-BE49-F238E27FC236}">
                <a16:creationId xmlns:a16="http://schemas.microsoft.com/office/drawing/2014/main" id="{D0842158-9EC5-FB40-3FAD-41083AEDF648}"/>
              </a:ext>
            </a:extLst>
          </p:cNvPr>
          <p:cNvGraphicFramePr>
            <a:graphicFrameLocks noGrp="1"/>
          </p:cNvGraphicFramePr>
          <p:nvPr>
            <p:extLst>
              <p:ext uri="{D42A27DB-BD31-4B8C-83A1-F6EECF244321}">
                <p14:modId xmlns:p14="http://schemas.microsoft.com/office/powerpoint/2010/main" val="3463215015"/>
              </p:ext>
            </p:extLst>
          </p:nvPr>
        </p:nvGraphicFramePr>
        <p:xfrm>
          <a:off x="622800" y="5804460"/>
          <a:ext cx="5612400" cy="3455543"/>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517768200"/>
                    </a:ext>
                  </a:extLst>
                </a:gridCol>
              </a:tblGrid>
              <a:tr h="1305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主な具体的施策</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223652263"/>
                  </a:ext>
                </a:extLst>
              </a:tr>
              <a:tr h="45323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800" b="1" i="0" u="none" strike="noStrike" kern="1200" cap="none" spc="0" normalizeH="0" baseline="0" noProof="0" dirty="0">
                          <a:ln>
                            <a:noFill/>
                          </a:ln>
                          <a:solidFill>
                            <a:sysClr val="windowText" lastClr="000000"/>
                          </a:solidFill>
                          <a:effectLst/>
                          <a:uLnTx/>
                          <a:uFillTx/>
                          <a:latin typeface="+mn-ea"/>
                          <a:ea typeface="+mn-ea"/>
                          <a:cs typeface="+mn-cs"/>
                        </a:rPr>
                        <a:t>経営層の意識改革</a:t>
                      </a:r>
                      <a:b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デジタル経営に向けた行動指針の実践を通じ、サイバーセキュリティ経営のガイドラインに基づく取組の可視化やインセンティブ付けを行い、更なる取組を促進</a:t>
                      </a:r>
                      <a:endPar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endParaRPr>
                    </a:p>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800" b="1" i="0" u="none" strike="noStrike" kern="1200" cap="none" spc="0" normalizeH="0" baseline="0" noProof="0" dirty="0">
                          <a:ln>
                            <a:noFill/>
                          </a:ln>
                          <a:solidFill>
                            <a:sysClr val="windowText" lastClr="000000"/>
                          </a:solidFill>
                          <a:effectLst/>
                          <a:uLnTx/>
                          <a:uFillTx/>
                          <a:latin typeface="+mn-ea"/>
                          <a:ea typeface="+mn-ea"/>
                          <a:cs typeface="+mn-cs"/>
                        </a:rPr>
                        <a:t>地域・中小企業における</a:t>
                      </a:r>
                      <a:r>
                        <a:rPr kumimoji="1" lang="en-US" altLang="ja-JP" sz="800" b="1" i="0" u="none" strike="noStrike" kern="1200" cap="none" spc="0" normalizeH="0" baseline="0" noProof="0" dirty="0">
                          <a:ln>
                            <a:noFill/>
                          </a:ln>
                          <a:solidFill>
                            <a:sysClr val="windowText" lastClr="000000"/>
                          </a:solidFill>
                          <a:effectLst/>
                          <a:uLnTx/>
                          <a:uFillTx/>
                          <a:latin typeface="+mn-ea"/>
                          <a:ea typeface="+mn-ea"/>
                          <a:cs typeface="+mn-cs"/>
                        </a:rPr>
                        <a:t>DX with Cybersecurity</a:t>
                      </a:r>
                      <a:r>
                        <a:rPr kumimoji="1" lang="ja-JP" altLang="en-US" sz="800" b="1" i="0" u="none" strike="noStrike" kern="1200" cap="none" spc="0" normalizeH="0" baseline="0" noProof="0" dirty="0">
                          <a:ln>
                            <a:noFill/>
                          </a:ln>
                          <a:solidFill>
                            <a:sysClr val="windowText" lastClr="000000"/>
                          </a:solidFill>
                          <a:effectLst/>
                          <a:uLnTx/>
                          <a:uFillTx/>
                          <a:latin typeface="+mn-ea"/>
                          <a:ea typeface="+mn-ea"/>
                          <a:cs typeface="+mn-cs"/>
                        </a:rPr>
                        <a:t>の推進</a:t>
                      </a:r>
                      <a:b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dirty="0">
                          <a:ln>
                            <a:noFill/>
                          </a:ln>
                          <a:solidFill>
                            <a:prstClr val="black"/>
                          </a:solidFill>
                          <a:effectLst/>
                          <a:uLnTx/>
                          <a:uFillTx/>
                          <a:latin typeface="+mn-ea"/>
                          <a:cs typeface="+mn-cs"/>
                        </a:rPr>
                        <a:t>中小企業が利用しやすい安価かつ効果的なセキュリティサービス・保険の普及など、中小企業のセキュリティ</a:t>
                      </a:r>
                      <a:r>
                        <a:rPr kumimoji="1" lang="ja-JP" altLang="en-US" sz="800" dirty="0">
                          <a:solidFill>
                            <a:prstClr val="black"/>
                          </a:solidFill>
                          <a:latin typeface="+mn-ea"/>
                        </a:rPr>
                        <a:t>対策</a:t>
                      </a:r>
                      <a:r>
                        <a:rPr kumimoji="1" lang="ja-JP" altLang="en-US" sz="800" b="0" i="0" u="none" strike="noStrike" kern="1200" cap="none" spc="0" normalizeH="0" baseline="0" noProof="0" dirty="0">
                          <a:ln>
                            <a:noFill/>
                          </a:ln>
                          <a:solidFill>
                            <a:prstClr val="black"/>
                          </a:solidFill>
                          <a:effectLst/>
                          <a:uLnTx/>
                          <a:uFillTx/>
                          <a:latin typeface="+mn-ea"/>
                          <a:cs typeface="+mn-cs"/>
                        </a:rPr>
                        <a:t>強化</a:t>
                      </a:r>
                      <a:r>
                        <a:rPr kumimoji="1" lang="ja-JP" altLang="en-US" sz="800" dirty="0">
                          <a:solidFill>
                            <a:prstClr val="black"/>
                          </a:solidFill>
                          <a:latin typeface="+mn-ea"/>
                        </a:rPr>
                        <a:t>の</a:t>
                      </a:r>
                      <a:r>
                        <a:rPr kumimoji="1" lang="ja-JP" altLang="en-US" sz="800" b="0" i="0" u="none" strike="noStrike" kern="1200" cap="none" spc="0" normalizeH="0" baseline="0" noProof="0" dirty="0">
                          <a:ln>
                            <a:noFill/>
                          </a:ln>
                          <a:solidFill>
                            <a:prstClr val="black"/>
                          </a:solidFill>
                          <a:effectLst/>
                          <a:uLnTx/>
                          <a:uFillTx/>
                          <a:latin typeface="+mn-ea"/>
                          <a:cs typeface="+mn-cs"/>
                        </a:rPr>
                        <a:t>推進</a:t>
                      </a:r>
                      <a:br>
                        <a:rPr kumimoji="1" lang="en-US" altLang="ja-JP" sz="800" b="0" i="0" u="none" strike="noStrike" kern="1200" cap="none" spc="0" normalizeH="0" baseline="0" noProof="0" dirty="0">
                          <a:ln>
                            <a:noFill/>
                          </a:ln>
                          <a:solidFill>
                            <a:prstClr val="black"/>
                          </a:solidFill>
                          <a:effectLst/>
                          <a:uLnTx/>
                          <a:uFillTx/>
                          <a:latin typeface="+mn-ea"/>
                          <a:cs typeface="+mn-cs"/>
                        </a:rPr>
                      </a:br>
                      <a:br>
                        <a:rPr kumimoji="1" lang="en-US" altLang="ja-JP" sz="800" b="0" i="0" u="none" strike="noStrike" kern="1200" cap="none" spc="0" normalizeH="0" baseline="0" noProof="0" dirty="0">
                          <a:ln>
                            <a:noFill/>
                          </a:ln>
                          <a:solidFill>
                            <a:prstClr val="black"/>
                          </a:solidFill>
                          <a:effectLst/>
                          <a:uLnTx/>
                          <a:uFillTx/>
                          <a:latin typeface="+mn-ea"/>
                          <a:cs typeface="+mn-cs"/>
                        </a:rPr>
                      </a:br>
                      <a:r>
                        <a:rPr kumimoji="1" lang="ja-JP" altLang="en-US" sz="800" b="1" i="0" u="none" strike="noStrike" kern="1200" cap="none" spc="0" normalizeH="0" baseline="0" noProof="0" dirty="0">
                          <a:ln>
                            <a:noFill/>
                          </a:ln>
                          <a:solidFill>
                            <a:sysClr val="windowText" lastClr="000000"/>
                          </a:solidFill>
                          <a:effectLst/>
                          <a:uLnTx/>
                          <a:uFillTx/>
                          <a:latin typeface="+mn-ea"/>
                          <a:ea typeface="+mn-ea"/>
                          <a:cs typeface="+mn-cs"/>
                        </a:rPr>
                        <a:t>新たな価値創出を支えるサプライチェーンなどの信頼性確保に向けた基盤づくり</a:t>
                      </a:r>
                      <a:b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br>
                      <a: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t>Society5.0</a:t>
                      </a: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に対応したフレームワークなども踏まえ、各種取組を推進</a:t>
                      </a:r>
                      <a:b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・サプライチェーン　　　　　　：産業分野別及び産業横断的なガイドラインなどの策定や活用の促進</a:t>
                      </a:r>
                      <a:b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・データ流通　　　　　　　　　：</a:t>
                      </a:r>
                      <a:r>
                        <a:rPr kumimoji="1" lang="ja-JP" altLang="en-US" sz="800" b="0" i="0" kern="1200" dirty="0">
                          <a:solidFill>
                            <a:schemeClr val="dk1"/>
                          </a:solidFill>
                          <a:effectLst/>
                          <a:latin typeface="+mn-lt"/>
                          <a:ea typeface="+mn-ea"/>
                          <a:cs typeface="+mn-cs"/>
                        </a:rPr>
                        <a:t>送信元のなりすましやデータ改ざんを防止する仕組みの整備</a:t>
                      </a:r>
                      <a:br>
                        <a:rPr kumimoji="1" lang="en-US" altLang="ja-JP" sz="800" b="0" i="0" kern="1200" dirty="0">
                          <a:solidFill>
                            <a:schemeClr val="dk1"/>
                          </a:solidFill>
                          <a:effectLst/>
                          <a:latin typeface="+mn-lt"/>
                          <a:ea typeface="+mn-ea"/>
                          <a:cs typeface="+mn-cs"/>
                        </a:rPr>
                      </a:b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・セキュリティ製品・サービス　：第三者検証サービスの普及による信頼性確保の取組</a:t>
                      </a:r>
                      <a:b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・先端技術　　　　　　　　　　：情報収集・蓄積・分析・提供などの共通基盤構築</a:t>
                      </a:r>
                      <a:endPar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endParaRPr>
                    </a:p>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800" b="1" i="0" u="none" strike="noStrike" kern="1200" cap="none" spc="0" normalizeH="0" baseline="0" noProof="0" dirty="0">
                          <a:ln>
                            <a:noFill/>
                          </a:ln>
                          <a:solidFill>
                            <a:sysClr val="windowText" lastClr="000000"/>
                          </a:solidFill>
                          <a:effectLst/>
                          <a:uLnTx/>
                          <a:uFillTx/>
                          <a:latin typeface="+mn-ea"/>
                          <a:ea typeface="+mn-ea"/>
                          <a:cs typeface="+mn-cs"/>
                        </a:rPr>
                        <a:t>誰も取り残さないデジタル／セキュリティ・リテラシーの向上と定着</a:t>
                      </a:r>
                      <a:b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情報教育推進の中、「デジタル活用支援」と連携して各種取組を推進</a:t>
                      </a:r>
                      <a:endPar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08000931"/>
                  </a:ext>
                </a:extLst>
              </a:tr>
            </a:tbl>
          </a:graphicData>
        </a:graphic>
      </p:graphicFrame>
      <p:graphicFrame>
        <p:nvGraphicFramePr>
          <p:cNvPr id="24" name="表 19">
            <a:extLst>
              <a:ext uri="{FF2B5EF4-FFF2-40B4-BE49-F238E27FC236}">
                <a16:creationId xmlns:a16="http://schemas.microsoft.com/office/drawing/2014/main" id="{D41D3C13-502A-9EEE-71CF-513741D675F9}"/>
              </a:ext>
            </a:extLst>
          </p:cNvPr>
          <p:cNvGraphicFramePr>
            <a:graphicFrameLocks noGrp="1"/>
          </p:cNvGraphicFramePr>
          <p:nvPr/>
        </p:nvGraphicFramePr>
        <p:xfrm>
          <a:off x="622800" y="2976114"/>
          <a:ext cx="5612400" cy="45720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3951746128"/>
                    </a:ext>
                  </a:extLst>
                </a:gridCol>
                <a:gridCol w="5404120">
                  <a:extLst>
                    <a:ext uri="{9D8B030D-6E8A-4147-A177-3AD203B41FA5}">
                      <a16:colId xmlns:a16="http://schemas.microsoft.com/office/drawing/2014/main" val="1025334279"/>
                    </a:ext>
                  </a:extLst>
                </a:gridCol>
              </a:tblGrid>
              <a:tr h="308050">
                <a:tc>
                  <a:txBody>
                    <a:bodyPr/>
                    <a:lstStyle/>
                    <a:p>
                      <a:pPr algn="ctr"/>
                      <a:r>
                        <a:rPr kumimoji="1" lang="ja-JP" altLang="en-US" sz="800"/>
                        <a:t>方向性</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a:solidFill>
                            <a:schemeClr val="tx1"/>
                          </a:solidFill>
                          <a:latin typeface="+mn-ea"/>
                        </a:rPr>
                        <a:t>デジタルトランスフォーメーション（</a:t>
                      </a:r>
                      <a:r>
                        <a:rPr kumimoji="1" lang="en-US" altLang="ja-JP" sz="1050" b="1">
                          <a:solidFill>
                            <a:schemeClr val="tx1"/>
                          </a:solidFill>
                          <a:latin typeface="+mn-ea"/>
                        </a:rPr>
                        <a:t>DX</a:t>
                      </a:r>
                      <a:r>
                        <a:rPr kumimoji="1" lang="ja-JP" altLang="en-US" sz="1050" b="1">
                          <a:solidFill>
                            <a:schemeClr val="tx1"/>
                          </a:solidFill>
                          <a:latin typeface="+mn-ea"/>
                        </a:rPr>
                        <a:t>）とサイバーセキュリティの同時推進</a:t>
                      </a:r>
                      <a:endParaRPr kumimoji="1" lang="en-US" altLang="ja-JP" sz="1050" b="1">
                        <a:solidFill>
                          <a:schemeClr val="tx1"/>
                        </a:solidFill>
                        <a:latin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a:solidFill>
                            <a:schemeClr val="tx1"/>
                          </a:solidFill>
                          <a:latin typeface="+mn-ea"/>
                        </a:rPr>
                        <a:t>▶ デジタル化の進展と併せて、サイバーセキュリティ確保に向けた取組を、あらゆる面で同時に推進</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92962637"/>
                  </a:ext>
                </a:extLst>
              </a:tr>
            </a:tbl>
          </a:graphicData>
        </a:graphic>
      </p:graphicFrame>
      <p:sp>
        <p:nvSpPr>
          <p:cNvPr id="25" name="テキスト ボックス 24">
            <a:extLst>
              <a:ext uri="{FF2B5EF4-FFF2-40B4-BE49-F238E27FC236}">
                <a16:creationId xmlns:a16="http://schemas.microsoft.com/office/drawing/2014/main" id="{48C26F47-0AFC-8521-E83E-845F2E7A949D}"/>
              </a:ext>
            </a:extLst>
          </p:cNvPr>
          <p:cNvSpPr txBox="1"/>
          <p:nvPr/>
        </p:nvSpPr>
        <p:spPr>
          <a:xfrm>
            <a:off x="720462" y="9256617"/>
            <a:ext cx="5417076"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NISC</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サイバーセキュリティ戦略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Cybersecurity for All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誰も取り残さないサイバーセキュリティ」を基に作成</a:t>
            </a:r>
          </a:p>
        </p:txBody>
      </p:sp>
      <p:grpSp>
        <p:nvGrpSpPr>
          <p:cNvPr id="26" name="グループ化 25">
            <a:extLst>
              <a:ext uri="{FF2B5EF4-FFF2-40B4-BE49-F238E27FC236}">
                <a16:creationId xmlns:a16="http://schemas.microsoft.com/office/drawing/2014/main" id="{2ECAB8ED-D626-3489-249F-27628EA75B76}"/>
              </a:ext>
            </a:extLst>
          </p:cNvPr>
          <p:cNvGrpSpPr/>
          <p:nvPr/>
        </p:nvGrpSpPr>
        <p:grpSpPr>
          <a:xfrm>
            <a:off x="2288619" y="5354280"/>
            <a:ext cx="2280762" cy="419782"/>
            <a:chOff x="2212507" y="3997809"/>
            <a:chExt cx="2280762" cy="502078"/>
          </a:xfrm>
        </p:grpSpPr>
        <p:sp>
          <p:nvSpPr>
            <p:cNvPr id="27" name="矢印: 下 26">
              <a:extLst>
                <a:ext uri="{FF2B5EF4-FFF2-40B4-BE49-F238E27FC236}">
                  <a16:creationId xmlns:a16="http://schemas.microsoft.com/office/drawing/2014/main" id="{36638142-5B7B-444C-9F25-B8D6F12A5595}"/>
                </a:ext>
              </a:extLst>
            </p:cNvPr>
            <p:cNvSpPr/>
            <p:nvPr/>
          </p:nvSpPr>
          <p:spPr>
            <a:xfrm>
              <a:off x="2212507" y="3997809"/>
              <a:ext cx="2280762" cy="502078"/>
            </a:xfrm>
            <a:prstGeom prst="downArrow">
              <a:avLst/>
            </a:prstGeom>
            <a:solidFill>
              <a:schemeClr val="bg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8" name="テキスト ボックス 27">
              <a:extLst>
                <a:ext uri="{FF2B5EF4-FFF2-40B4-BE49-F238E27FC236}">
                  <a16:creationId xmlns:a16="http://schemas.microsoft.com/office/drawing/2014/main" id="{8E79FA1D-F5F7-F9E6-36CB-818EE9BD26F6}"/>
                </a:ext>
              </a:extLst>
            </p:cNvPr>
            <p:cNvSpPr txBox="1"/>
            <p:nvPr/>
          </p:nvSpPr>
          <p:spPr>
            <a:xfrm>
              <a:off x="2819488" y="4046385"/>
              <a:ext cx="1066800" cy="404926"/>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課題に対する</a:t>
              </a:r>
              <a:endParaRPr kumimoji="1"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具体的施策</a:t>
              </a:r>
            </a:p>
          </p:txBody>
        </p:sp>
      </p:grpSp>
      <p:sp>
        <p:nvSpPr>
          <p:cNvPr id="29" name="テキスト ボックス 28">
            <a:extLst>
              <a:ext uri="{FF2B5EF4-FFF2-40B4-BE49-F238E27FC236}">
                <a16:creationId xmlns:a16="http://schemas.microsoft.com/office/drawing/2014/main" id="{16231EA4-E119-C814-5856-8A2246C2CA7B}"/>
              </a:ext>
            </a:extLst>
          </p:cNvPr>
          <p:cNvSpPr txBox="1"/>
          <p:nvPr/>
        </p:nvSpPr>
        <p:spPr>
          <a:xfrm>
            <a:off x="622800" y="3432824"/>
            <a:ext cx="5612400" cy="4154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「経済社会の活力の向上及び持続的発展」のためには、「デジタルトランスフォーメーション（</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）とサイバーセキュリティの同時推進」が必要となります。</a:t>
            </a:r>
          </a:p>
        </p:txBody>
      </p:sp>
    </p:spTree>
    <p:extLst>
      <p:ext uri="{BB962C8B-B14F-4D97-AF65-F5344CB8AC3E}">
        <p14:creationId xmlns:p14="http://schemas.microsoft.com/office/powerpoint/2010/main" val="238263309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プレースホルダー 4">
            <a:extLst>
              <a:ext uri="{FF2B5EF4-FFF2-40B4-BE49-F238E27FC236}">
                <a16:creationId xmlns:a16="http://schemas.microsoft.com/office/drawing/2014/main" id="{2832A490-928C-E6E5-E9D9-D74D68A9EB71}"/>
              </a:ext>
            </a:extLst>
          </p:cNvPr>
          <p:cNvSpPr txBox="1">
            <a:spLocks/>
          </p:cNvSpPr>
          <p:nvPr/>
        </p:nvSpPr>
        <p:spPr>
          <a:xfrm>
            <a:off x="1123950" y="1457325"/>
            <a:ext cx="39433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6-1-1.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サイバーセキュリティ戦略</a:t>
            </a:r>
            <a:endParaRPr kumimoji="1" lang="en-US" altLang="ja-JP" sz="16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2">
            <a:extLst>
              <a:ext uri="{FF2B5EF4-FFF2-40B4-BE49-F238E27FC236}">
                <a16:creationId xmlns:a16="http://schemas.microsoft.com/office/drawing/2014/main" id="{1F77C7FE-86E3-B764-5B47-72DE1AD4DDC4}"/>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6</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サイバーセキュリティ戦略および関連法令</a:t>
            </a:r>
            <a:b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6-1. NISC</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：サイバーセキュリティ戦略</a:t>
            </a:r>
          </a:p>
        </p:txBody>
      </p:sp>
      <p:sp>
        <p:nvSpPr>
          <p:cNvPr id="28" name="スライド番号プレースホルダー 1">
            <a:extLst>
              <a:ext uri="{FF2B5EF4-FFF2-40B4-BE49-F238E27FC236}">
                <a16:creationId xmlns:a16="http://schemas.microsoft.com/office/drawing/2014/main" id="{31D9C0F4-B079-BFE2-AAE5-479A179845F9}"/>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 name="表 1">
            <a:extLst>
              <a:ext uri="{FF2B5EF4-FFF2-40B4-BE49-F238E27FC236}">
                <a16:creationId xmlns:a16="http://schemas.microsoft.com/office/drawing/2014/main" id="{38796C28-8EEC-7F53-8697-5062C2BBD76A}"/>
              </a:ext>
            </a:extLst>
          </p:cNvPr>
          <p:cNvGraphicFramePr>
            <a:graphicFrameLocks noGrp="1"/>
          </p:cNvGraphicFramePr>
          <p:nvPr/>
        </p:nvGraphicFramePr>
        <p:xfrm>
          <a:off x="619048" y="3944367"/>
          <a:ext cx="5612400" cy="819019"/>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517768200"/>
                    </a:ext>
                  </a:extLst>
                </a:gridCol>
              </a:tblGrid>
              <a:tr h="2609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課題</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223652263"/>
                  </a:ext>
                </a:extLst>
              </a:tr>
              <a:tr h="274278">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800" b="0" i="0" u="none" strike="noStrike" kern="1200" cap="none" spc="0" normalizeH="0" baseline="0" noProof="0">
                          <a:ln>
                            <a:noFill/>
                          </a:ln>
                          <a:solidFill>
                            <a:sysClr val="windowText" lastClr="000000"/>
                          </a:solidFill>
                          <a:effectLst/>
                          <a:uLnTx/>
                          <a:uFillTx/>
                          <a:latin typeface="+mn-ea"/>
                          <a:ea typeface="+mn-ea"/>
                          <a:cs typeface="+mn-cs"/>
                        </a:rPr>
                        <a:t>・サイバー空間の公共空間化、相互連関・連鎖の深化、サイバー攻撃の組織化・洗練化</a:t>
                      </a:r>
                      <a:endParaRPr kumimoji="1" lang="en-US" altLang="ja-JP" sz="800" b="0" i="0" u="none" strike="noStrike" kern="1200" cap="none" spc="0" normalizeH="0" baseline="0" noProof="0">
                        <a:ln>
                          <a:noFill/>
                        </a:ln>
                        <a:solidFill>
                          <a:sysClr val="windowText" lastClr="000000"/>
                        </a:solidFill>
                        <a:effectLst/>
                        <a:uLnTx/>
                        <a:uFillTx/>
                        <a:latin typeface="+mn-ea"/>
                        <a:ea typeface="+mn-ea"/>
                        <a:cs typeface="+mn-cs"/>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12687465"/>
                  </a:ext>
                </a:extLst>
              </a:tr>
              <a:tr h="283815">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endParaRPr kumimoji="1" lang="ja-JP" altLang="en-US" sz="1050" b="0">
                        <a:latin typeface="+mn-ea"/>
                      </a:endParaRP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032551"/>
                  </a:ext>
                </a:extLst>
              </a:tr>
            </a:tbl>
          </a:graphicData>
        </a:graphic>
      </p:graphicFrame>
      <p:sp>
        <p:nvSpPr>
          <p:cNvPr id="3" name="テキスト プレースホルダー 8">
            <a:extLst>
              <a:ext uri="{FF2B5EF4-FFF2-40B4-BE49-F238E27FC236}">
                <a16:creationId xmlns:a16="http://schemas.microsoft.com/office/drawing/2014/main" id="{B0F5C700-40A5-D5A3-79B8-2F671F2D9CF0}"/>
              </a:ext>
            </a:extLst>
          </p:cNvPr>
          <p:cNvSpPr txBox="1">
            <a:spLocks/>
          </p:cNvSpPr>
          <p:nvPr/>
        </p:nvSpPr>
        <p:spPr>
          <a:xfrm>
            <a:off x="622800" y="2052000"/>
            <a:ext cx="5612400" cy="314876"/>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国民が安全で安心して暮らせるデジタル社会の実現</a:t>
            </a:r>
          </a:p>
        </p:txBody>
      </p:sp>
      <p:graphicFrame>
        <p:nvGraphicFramePr>
          <p:cNvPr id="4" name="表 19">
            <a:extLst>
              <a:ext uri="{FF2B5EF4-FFF2-40B4-BE49-F238E27FC236}">
                <a16:creationId xmlns:a16="http://schemas.microsoft.com/office/drawing/2014/main" id="{0AAD07C1-EC22-08B6-ADD3-44686DACB2DB}"/>
              </a:ext>
            </a:extLst>
          </p:cNvPr>
          <p:cNvGraphicFramePr>
            <a:graphicFrameLocks noGrp="1"/>
          </p:cNvGraphicFramePr>
          <p:nvPr>
            <p:extLst>
              <p:ext uri="{D42A27DB-BD31-4B8C-83A1-F6EECF244321}">
                <p14:modId xmlns:p14="http://schemas.microsoft.com/office/powerpoint/2010/main" val="3827673554"/>
              </p:ext>
            </p:extLst>
          </p:nvPr>
        </p:nvGraphicFramePr>
        <p:xfrm>
          <a:off x="622800" y="2342805"/>
          <a:ext cx="5612400" cy="93726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3951746128"/>
                    </a:ext>
                  </a:extLst>
                </a:gridCol>
                <a:gridCol w="5404120">
                  <a:extLst>
                    <a:ext uri="{9D8B030D-6E8A-4147-A177-3AD203B41FA5}">
                      <a16:colId xmlns:a16="http://schemas.microsoft.com/office/drawing/2014/main" val="1025334279"/>
                    </a:ext>
                  </a:extLst>
                </a:gridCol>
              </a:tblGrid>
              <a:tr h="370840">
                <a:tc>
                  <a:txBody>
                    <a:bodyPr/>
                    <a:lstStyle/>
                    <a:p>
                      <a:pPr algn="ctr"/>
                      <a:r>
                        <a:rPr kumimoji="1" lang="ja-JP" altLang="en-US" sz="800"/>
                        <a:t>方向性</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n-ea"/>
                        </a:rPr>
                        <a:t>公共空間化と相互連関・連鎖が進展するサイバー空間全体を俯瞰した安全・安心の確保</a:t>
                      </a:r>
                      <a:endParaRPr kumimoji="1" lang="en-US" altLang="ja-JP" sz="1050" dirty="0">
                        <a:solidFill>
                          <a:schemeClr val="tx1"/>
                        </a:solidFill>
                        <a:latin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n-ea"/>
                        </a:rPr>
                        <a:t>▶ 国は、様々な主体と連携しつつ、</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n-ea"/>
                        </a:rPr>
                        <a:t>　① 自助・共助による自律的なリスクマネジメントが講じられる環境づくりと、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n-ea"/>
                        </a:rPr>
                        <a:t>　② 持ち得る手段の</a:t>
                      </a:r>
                      <a:r>
                        <a:rPr kumimoji="1" lang="ja-JP" altLang="en-US" sz="900" b="0" dirty="0">
                          <a:solidFill>
                            <a:schemeClr val="tx1"/>
                          </a:solidFill>
                        </a:rPr>
                        <a:t>すべて</a:t>
                      </a:r>
                      <a:r>
                        <a:rPr kumimoji="1" lang="ja-JP" altLang="en-US" sz="900" b="0" dirty="0">
                          <a:solidFill>
                            <a:schemeClr val="tx1"/>
                          </a:solidFill>
                          <a:latin typeface="+mn-ea"/>
                        </a:rPr>
                        <a:t>を活用した包括的なサイバー防御の展開などを通じて、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n-ea"/>
                        </a:rPr>
                        <a:t>　　 サイバー空間全体を俯瞰した自助・共助・公助による多層的なサイバー防御体制を構築し、国全　　</a:t>
                      </a:r>
                      <a:endParaRPr kumimoji="1" lang="en-US" altLang="ja-JP" sz="900" b="0" dirty="0">
                        <a:solidFill>
                          <a:schemeClr val="tx1"/>
                        </a:solidFill>
                        <a:latin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dirty="0">
                          <a:solidFill>
                            <a:schemeClr val="tx1"/>
                          </a:solidFill>
                          <a:latin typeface="+mn-ea"/>
                        </a:rPr>
                        <a:t>　　 体のリスク低減、レジリエンス向上を図る。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92962637"/>
                  </a:ext>
                </a:extLst>
              </a:tr>
            </a:tbl>
          </a:graphicData>
        </a:graphic>
      </p:graphicFrame>
      <p:graphicFrame>
        <p:nvGraphicFramePr>
          <p:cNvPr id="5" name="表 4">
            <a:extLst>
              <a:ext uri="{FF2B5EF4-FFF2-40B4-BE49-F238E27FC236}">
                <a16:creationId xmlns:a16="http://schemas.microsoft.com/office/drawing/2014/main" id="{89D7C339-BE69-4BEE-78CF-B6E0C6A2491E}"/>
              </a:ext>
            </a:extLst>
          </p:cNvPr>
          <p:cNvGraphicFramePr>
            <a:graphicFrameLocks noGrp="1"/>
          </p:cNvGraphicFramePr>
          <p:nvPr/>
        </p:nvGraphicFramePr>
        <p:xfrm>
          <a:off x="619048" y="5221719"/>
          <a:ext cx="5612400" cy="4027043"/>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517768200"/>
                    </a:ext>
                  </a:extLst>
                </a:gridCol>
              </a:tblGrid>
              <a:tr h="1305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主な具体的施策</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223652263"/>
                  </a:ext>
                </a:extLst>
              </a:tr>
              <a:tr h="45323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800" b="1" i="0" u="none" strike="noStrike" kern="1200" cap="none" spc="0" normalizeH="0" baseline="0" noProof="0">
                          <a:ln>
                            <a:noFill/>
                          </a:ln>
                          <a:solidFill>
                            <a:sysClr val="windowText" lastClr="000000"/>
                          </a:solidFill>
                          <a:effectLst/>
                          <a:uLnTx/>
                          <a:uFillTx/>
                          <a:latin typeface="+mn-ea"/>
                          <a:ea typeface="+mn-ea"/>
                          <a:cs typeface="+mn-cs"/>
                        </a:rPr>
                        <a:t>（</a:t>
                      </a:r>
                      <a:r>
                        <a:rPr kumimoji="1" lang="en-US" altLang="ja-JP" sz="800" b="1" i="0" u="none" strike="noStrike" kern="1200" cap="none" spc="0" normalizeH="0" baseline="0" noProof="0">
                          <a:ln>
                            <a:noFill/>
                          </a:ln>
                          <a:solidFill>
                            <a:sysClr val="windowText" lastClr="000000"/>
                          </a:solidFill>
                          <a:effectLst/>
                          <a:uLnTx/>
                          <a:uFillTx/>
                          <a:latin typeface="+mn-ea"/>
                          <a:ea typeface="+mn-ea"/>
                          <a:cs typeface="+mn-cs"/>
                        </a:rPr>
                        <a:t>1</a:t>
                      </a:r>
                      <a:r>
                        <a:rPr kumimoji="1" lang="ja-JP" altLang="en-US" sz="800" b="1" i="0" u="none" strike="noStrike" kern="1200" cap="none" spc="0" normalizeH="0" baseline="0" noProof="0">
                          <a:ln>
                            <a:noFill/>
                          </a:ln>
                          <a:solidFill>
                            <a:sysClr val="windowText" lastClr="000000"/>
                          </a:solidFill>
                          <a:effectLst/>
                          <a:uLnTx/>
                          <a:uFillTx/>
                          <a:latin typeface="+mn-ea"/>
                          <a:ea typeface="+mn-ea"/>
                          <a:cs typeface="+mn-cs"/>
                        </a:rPr>
                        <a:t>）国民・社会を守るためのサイバーセキュリティ環境の提供</a:t>
                      </a:r>
                      <a:br>
                        <a:rPr kumimoji="1" lang="en-US" altLang="ja-JP" sz="800" b="1" i="0" u="none" strike="noStrike" kern="1200" cap="none" spc="0" normalizeH="0" baseline="0" noProof="0">
                          <a:ln>
                            <a:noFill/>
                          </a:ln>
                          <a:solidFill>
                            <a:sysClr val="windowText" lastClr="000000"/>
                          </a:solidFill>
                          <a:effectLst/>
                          <a:uLnTx/>
                          <a:uFillTx/>
                          <a:latin typeface="+mn-ea"/>
                          <a:ea typeface="+mn-ea"/>
                          <a:cs typeface="+mn-cs"/>
                        </a:rPr>
                      </a:br>
                      <a:r>
                        <a:rPr kumimoji="1" lang="ja-JP" altLang="en-US" sz="800" b="1" i="0" u="none" strike="noStrike" kern="1200" cap="none" spc="0" normalizeH="0" baseline="0" noProof="0">
                          <a:ln>
                            <a:noFill/>
                          </a:ln>
                          <a:solidFill>
                            <a:sysClr val="windowText" lastClr="000000"/>
                          </a:solidFill>
                          <a:effectLst/>
                          <a:uLnTx/>
                          <a:uFillTx/>
                          <a:latin typeface="+mn-ea"/>
                          <a:ea typeface="+mn-ea"/>
                          <a:cs typeface="+mn-cs"/>
                        </a:rPr>
                        <a:t>　</a:t>
                      </a:r>
                      <a:r>
                        <a:rPr kumimoji="1" lang="ja-JP" altLang="en-US" sz="800" b="0" i="0" u="none" strike="noStrike" kern="1200" cap="none" spc="0" normalizeH="0" baseline="0" noProof="0">
                          <a:ln>
                            <a:noFill/>
                          </a:ln>
                          <a:solidFill>
                            <a:sysClr val="windowText" lastClr="000000"/>
                          </a:solidFill>
                          <a:effectLst/>
                          <a:uLnTx/>
                          <a:uFillTx/>
                          <a:latin typeface="+mn-ea"/>
                          <a:ea typeface="+mn-ea"/>
                          <a:cs typeface="+mn-cs"/>
                        </a:rPr>
                        <a:t>① 安全・安心なサイバー空間の利用環境の構築</a:t>
                      </a:r>
                      <a:br>
                        <a:rPr kumimoji="1" lang="en-US" altLang="ja-JP" sz="800" b="0" i="0" u="none" strike="noStrike" kern="1200" cap="none" spc="0" normalizeH="0" baseline="0" noProof="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a:ln>
                            <a:noFill/>
                          </a:ln>
                          <a:solidFill>
                            <a:sysClr val="windowText" lastClr="000000"/>
                          </a:solidFill>
                          <a:effectLst/>
                          <a:uLnTx/>
                          <a:uFillTx/>
                          <a:latin typeface="+mn-ea"/>
                          <a:ea typeface="+mn-ea"/>
                          <a:cs typeface="+mn-cs"/>
                        </a:rPr>
                        <a:t>　② 新たなサイバーセキュリティの担い手との協調（クラウドサービスへの対応）</a:t>
                      </a:r>
                      <a:br>
                        <a:rPr kumimoji="1" lang="en-US" altLang="ja-JP" sz="800" b="0" i="0" u="none" strike="noStrike" kern="1200" cap="none" spc="0" normalizeH="0" baseline="0" noProof="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a:ln>
                            <a:noFill/>
                          </a:ln>
                          <a:solidFill>
                            <a:sysClr val="windowText" lastClr="000000"/>
                          </a:solidFill>
                          <a:effectLst/>
                          <a:uLnTx/>
                          <a:uFillTx/>
                          <a:latin typeface="+mn-ea"/>
                          <a:ea typeface="+mn-ea"/>
                          <a:cs typeface="+mn-cs"/>
                        </a:rPr>
                        <a:t>　③ サイバー犯罪への対策</a:t>
                      </a:r>
                      <a:br>
                        <a:rPr kumimoji="1" lang="en-US" altLang="ja-JP" sz="800" b="0" i="0" u="none" strike="noStrike" kern="1200" cap="none" spc="0" normalizeH="0" baseline="0" noProof="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a:ln>
                            <a:noFill/>
                          </a:ln>
                          <a:solidFill>
                            <a:sysClr val="windowText" lastClr="000000"/>
                          </a:solidFill>
                          <a:effectLst/>
                          <a:uLnTx/>
                          <a:uFillTx/>
                          <a:latin typeface="+mn-ea"/>
                          <a:ea typeface="+mn-ea"/>
                          <a:cs typeface="+mn-cs"/>
                        </a:rPr>
                        <a:t>　④ 包括的なサイバー防御の展開</a:t>
                      </a:r>
                      <a:br>
                        <a:rPr kumimoji="1" lang="en-US" altLang="ja-JP" sz="800" b="0" i="0" u="none" strike="noStrike" kern="1200" cap="none" spc="0" normalizeH="0" baseline="0" noProof="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a:ln>
                            <a:noFill/>
                          </a:ln>
                          <a:solidFill>
                            <a:sysClr val="windowText" lastClr="000000"/>
                          </a:solidFill>
                          <a:effectLst/>
                          <a:uLnTx/>
                          <a:uFillTx/>
                          <a:latin typeface="+mn-ea"/>
                          <a:ea typeface="+mn-ea"/>
                          <a:cs typeface="+mn-cs"/>
                        </a:rPr>
                        <a:t>　⑤ サイバー空間の信頼性確保に向けた取組</a:t>
                      </a:r>
                      <a:endParaRPr kumimoji="1" lang="en-US" altLang="ja-JP" sz="800" b="0" i="0" u="none" strike="noStrike" kern="1200" cap="none" spc="0" normalizeH="0" baseline="0" noProof="0">
                        <a:ln>
                          <a:noFill/>
                        </a:ln>
                        <a:solidFill>
                          <a:sysClr val="windowText" lastClr="000000"/>
                        </a:solidFill>
                        <a:effectLst/>
                        <a:uLnTx/>
                        <a:uFillTx/>
                        <a:latin typeface="+mn-ea"/>
                        <a:ea typeface="+mn-ea"/>
                        <a:cs typeface="+mn-cs"/>
                      </a:endParaRPr>
                    </a:p>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800" b="1" i="0" u="none" strike="noStrike" kern="1200" cap="none" spc="0" normalizeH="0" baseline="0" noProof="0">
                          <a:ln>
                            <a:noFill/>
                          </a:ln>
                          <a:solidFill>
                            <a:sysClr val="windowText" lastClr="000000"/>
                          </a:solidFill>
                          <a:effectLst/>
                          <a:uLnTx/>
                          <a:uFillTx/>
                          <a:latin typeface="+mn-ea"/>
                          <a:ea typeface="+mn-ea"/>
                          <a:cs typeface="+mn-cs"/>
                        </a:rPr>
                        <a:t>（</a:t>
                      </a:r>
                      <a:r>
                        <a:rPr kumimoji="1" lang="en-US" altLang="ja-JP" sz="800" b="1" i="0" u="none" strike="noStrike" kern="1200" cap="none" spc="0" normalizeH="0" baseline="0" noProof="0">
                          <a:ln>
                            <a:noFill/>
                          </a:ln>
                          <a:solidFill>
                            <a:sysClr val="windowText" lastClr="000000"/>
                          </a:solidFill>
                          <a:effectLst/>
                          <a:uLnTx/>
                          <a:uFillTx/>
                          <a:latin typeface="+mn-ea"/>
                          <a:ea typeface="+mn-ea"/>
                          <a:cs typeface="+mn-cs"/>
                        </a:rPr>
                        <a:t>2</a:t>
                      </a:r>
                      <a:r>
                        <a:rPr kumimoji="1" lang="ja-JP" altLang="en-US" sz="800" b="1" i="0" u="none" strike="noStrike" kern="1200" cap="none" spc="0" normalizeH="0" baseline="0" noProof="0">
                          <a:ln>
                            <a:noFill/>
                          </a:ln>
                          <a:solidFill>
                            <a:sysClr val="windowText" lastClr="000000"/>
                          </a:solidFill>
                          <a:effectLst/>
                          <a:uLnTx/>
                          <a:uFillTx/>
                          <a:latin typeface="+mn-ea"/>
                          <a:ea typeface="+mn-ea"/>
                          <a:cs typeface="+mn-cs"/>
                        </a:rPr>
                        <a:t>）デジタル庁を司令塔とするデジタル改革と一体となったサイバーセキュリティの確保</a:t>
                      </a:r>
                      <a:br>
                        <a:rPr kumimoji="1" lang="en-US" altLang="ja-JP" sz="800" b="1" i="0" u="none" strike="noStrike" kern="1200" cap="none" spc="0" normalizeH="0" baseline="0" noProof="0">
                          <a:ln>
                            <a:noFill/>
                          </a:ln>
                          <a:solidFill>
                            <a:sysClr val="windowText" lastClr="000000"/>
                          </a:solidFill>
                          <a:effectLst/>
                          <a:uLnTx/>
                          <a:uFillTx/>
                          <a:latin typeface="+mn-ea"/>
                          <a:ea typeface="+mn-ea"/>
                          <a:cs typeface="+mn-cs"/>
                        </a:rPr>
                      </a:br>
                      <a:br>
                        <a:rPr kumimoji="1" lang="en-US" altLang="ja-JP" sz="800" b="1" i="0" u="none" strike="noStrike" kern="1200" cap="none" spc="0" normalizeH="0" baseline="0" noProof="0">
                          <a:ln>
                            <a:noFill/>
                          </a:ln>
                          <a:solidFill>
                            <a:sysClr val="windowText" lastClr="000000"/>
                          </a:solidFill>
                          <a:effectLst/>
                          <a:uLnTx/>
                          <a:uFillTx/>
                          <a:latin typeface="+mn-ea"/>
                          <a:ea typeface="+mn-ea"/>
                          <a:cs typeface="+mn-cs"/>
                        </a:rPr>
                      </a:br>
                      <a:r>
                        <a:rPr kumimoji="1" lang="ja-JP" altLang="en-US" sz="800" b="1" i="0" u="none" strike="noStrike" kern="1200" cap="none" spc="0" normalizeH="0" baseline="0" noProof="0">
                          <a:ln>
                            <a:noFill/>
                          </a:ln>
                          <a:solidFill>
                            <a:sysClr val="windowText" lastClr="000000"/>
                          </a:solidFill>
                          <a:effectLst/>
                          <a:uLnTx/>
                          <a:uFillTx/>
                          <a:latin typeface="+mn-ea"/>
                          <a:ea typeface="+mn-ea"/>
                          <a:cs typeface="+mn-cs"/>
                        </a:rPr>
                        <a:t>（</a:t>
                      </a:r>
                      <a:r>
                        <a:rPr kumimoji="1" lang="en-US" altLang="ja-JP" sz="800" b="1" i="0" u="none" strike="noStrike" kern="1200" cap="none" spc="0" normalizeH="0" baseline="0" noProof="0">
                          <a:ln>
                            <a:noFill/>
                          </a:ln>
                          <a:solidFill>
                            <a:sysClr val="windowText" lastClr="000000"/>
                          </a:solidFill>
                          <a:effectLst/>
                          <a:uLnTx/>
                          <a:uFillTx/>
                          <a:latin typeface="+mn-ea"/>
                          <a:ea typeface="+mn-ea"/>
                          <a:cs typeface="+mn-cs"/>
                        </a:rPr>
                        <a:t>3</a:t>
                      </a:r>
                      <a:r>
                        <a:rPr kumimoji="1" lang="ja-JP" altLang="en-US" sz="800" b="1" i="0" u="none" strike="noStrike" kern="1200" cap="none" spc="0" normalizeH="0" baseline="0" noProof="0">
                          <a:ln>
                            <a:noFill/>
                          </a:ln>
                          <a:solidFill>
                            <a:sysClr val="windowText" lastClr="000000"/>
                          </a:solidFill>
                          <a:effectLst/>
                          <a:uLnTx/>
                          <a:uFillTx/>
                          <a:latin typeface="+mn-ea"/>
                          <a:ea typeface="+mn-ea"/>
                          <a:cs typeface="+mn-cs"/>
                        </a:rPr>
                        <a:t>）経済社会基盤を支える各主体における取組</a:t>
                      </a:r>
                      <a:br>
                        <a:rPr kumimoji="1" lang="en-US" altLang="ja-JP" sz="800" b="1" i="0" u="none" strike="noStrike" kern="1200" cap="none" spc="0" normalizeH="0" baseline="0" noProof="0">
                          <a:ln>
                            <a:noFill/>
                          </a:ln>
                          <a:solidFill>
                            <a:sysClr val="windowText" lastClr="000000"/>
                          </a:solidFill>
                          <a:effectLst/>
                          <a:uLnTx/>
                          <a:uFillTx/>
                          <a:latin typeface="+mn-ea"/>
                          <a:ea typeface="+mn-ea"/>
                          <a:cs typeface="+mn-cs"/>
                        </a:rPr>
                      </a:br>
                      <a:r>
                        <a:rPr kumimoji="1" lang="ja-JP" altLang="en-US" sz="800" b="1" i="0" u="none" strike="noStrike" kern="1200" cap="none" spc="0" normalizeH="0" baseline="0" noProof="0">
                          <a:ln>
                            <a:noFill/>
                          </a:ln>
                          <a:solidFill>
                            <a:sysClr val="windowText" lastClr="000000"/>
                          </a:solidFill>
                          <a:effectLst/>
                          <a:uLnTx/>
                          <a:uFillTx/>
                          <a:latin typeface="+mn-ea"/>
                          <a:ea typeface="+mn-ea"/>
                          <a:cs typeface="+mn-cs"/>
                        </a:rPr>
                        <a:t>　</a:t>
                      </a:r>
                      <a:r>
                        <a:rPr kumimoji="1" lang="ja-JP" altLang="en-US" sz="800" b="0" i="0" u="none" strike="noStrike" kern="1200" cap="none" spc="0" normalizeH="0" baseline="0" noProof="0">
                          <a:ln>
                            <a:noFill/>
                          </a:ln>
                          <a:solidFill>
                            <a:sysClr val="windowText" lastClr="000000"/>
                          </a:solidFill>
                          <a:effectLst/>
                          <a:uLnTx/>
                          <a:uFillTx/>
                          <a:latin typeface="+mn-ea"/>
                          <a:ea typeface="+mn-ea"/>
                          <a:cs typeface="+mn-cs"/>
                        </a:rPr>
                        <a:t>① 政府機関など　　　　　　　：監査・</a:t>
                      </a:r>
                      <a:r>
                        <a:rPr kumimoji="1" lang="en-US" altLang="ja-JP" sz="800" b="0" i="0" u="none" strike="noStrike" kern="1200" cap="none" spc="0" normalizeH="0" baseline="0" noProof="0">
                          <a:ln>
                            <a:noFill/>
                          </a:ln>
                          <a:solidFill>
                            <a:sysClr val="windowText" lastClr="000000"/>
                          </a:solidFill>
                          <a:effectLst/>
                          <a:uLnTx/>
                          <a:uFillTx/>
                          <a:latin typeface="+mn-ea"/>
                          <a:ea typeface="+mn-ea"/>
                          <a:cs typeface="+mn-cs"/>
                        </a:rPr>
                        <a:t>CSIRT</a:t>
                      </a:r>
                      <a:r>
                        <a:rPr kumimoji="1" lang="ja-JP" altLang="en-US" sz="800" b="0" i="0" u="none" strike="noStrike" kern="1200" cap="none" spc="0" normalizeH="0" baseline="0" noProof="0">
                          <a:ln>
                            <a:noFill/>
                          </a:ln>
                          <a:solidFill>
                            <a:sysClr val="windowText" lastClr="000000"/>
                          </a:solidFill>
                          <a:effectLst/>
                          <a:uLnTx/>
                          <a:uFillTx/>
                          <a:latin typeface="+mn-ea"/>
                          <a:ea typeface="+mn-ea"/>
                          <a:cs typeface="+mn-cs"/>
                        </a:rPr>
                        <a:t>訓練・</a:t>
                      </a:r>
                      <a:r>
                        <a:rPr kumimoji="1" lang="en-US" altLang="ja-JP" sz="800" b="0" i="0" u="none" strike="noStrike" kern="1200" cap="none" spc="0" normalizeH="0" baseline="0" noProof="0">
                          <a:ln>
                            <a:noFill/>
                          </a:ln>
                          <a:solidFill>
                            <a:sysClr val="windowText" lastClr="000000"/>
                          </a:solidFill>
                          <a:effectLst/>
                          <a:uLnTx/>
                          <a:uFillTx/>
                          <a:latin typeface="+mn-ea"/>
                          <a:ea typeface="+mn-ea"/>
                          <a:cs typeface="+mn-cs"/>
                        </a:rPr>
                        <a:t>GSOC</a:t>
                      </a:r>
                      <a:r>
                        <a:rPr kumimoji="1" lang="ja-JP" altLang="en-US" sz="800" b="0" i="0" u="none" strike="noStrike" kern="1200" cap="none" spc="0" normalizeH="0" baseline="0" noProof="0">
                          <a:ln>
                            <a:noFill/>
                          </a:ln>
                          <a:solidFill>
                            <a:sysClr val="windowText" lastClr="000000"/>
                          </a:solidFill>
                          <a:effectLst/>
                          <a:uLnTx/>
                          <a:uFillTx/>
                          <a:latin typeface="+mn-ea"/>
                          <a:ea typeface="+mn-ea"/>
                          <a:cs typeface="+mn-cs"/>
                        </a:rPr>
                        <a:t>による監視などを通じたセキュリティ水準の向上</a:t>
                      </a:r>
                      <a:br>
                        <a:rPr kumimoji="1" lang="en-US" altLang="ja-JP" sz="800" b="0" i="0" u="none" strike="noStrike" kern="1200" cap="none" spc="0" normalizeH="0" baseline="0" noProof="0">
                          <a:ln>
                            <a:noFill/>
                          </a:ln>
                          <a:solidFill>
                            <a:sysClr val="windowText" lastClr="000000"/>
                          </a:solidFill>
                          <a:effectLst/>
                          <a:uLnTx/>
                          <a:uFillTx/>
                          <a:latin typeface="+mn-ea"/>
                          <a:ea typeface="+mn-ea"/>
                          <a:cs typeface="+mn-cs"/>
                        </a:rPr>
                      </a:br>
                      <a:r>
                        <a:rPr kumimoji="1" lang="en-US" altLang="ja-JP" sz="800" b="0" i="0" u="none" strike="noStrike" kern="1200" cap="none" spc="0" normalizeH="0" baseline="0" noProof="0">
                          <a:ln>
                            <a:noFill/>
                          </a:ln>
                          <a:solidFill>
                            <a:sysClr val="windowText" lastClr="000000"/>
                          </a:solidFill>
                          <a:effectLst/>
                          <a:uLnTx/>
                          <a:uFillTx/>
                          <a:latin typeface="+mn-ea"/>
                          <a:ea typeface="+mn-ea"/>
                          <a:cs typeface="+mn-cs"/>
                        </a:rPr>
                        <a:t> </a:t>
                      </a:r>
                      <a:r>
                        <a:rPr kumimoji="1" lang="ja-JP" altLang="en-US" sz="800" b="0" i="0" u="none" strike="noStrike" kern="1200" cap="none" spc="0" normalizeH="0" baseline="0" noProof="0">
                          <a:ln>
                            <a:noFill/>
                          </a:ln>
                          <a:solidFill>
                            <a:sysClr val="windowText" lastClr="000000"/>
                          </a:solidFill>
                          <a:effectLst/>
                          <a:uLnTx/>
                          <a:uFillTx/>
                          <a:latin typeface="+mn-ea"/>
                          <a:ea typeface="+mn-ea"/>
                          <a:cs typeface="+mn-cs"/>
                        </a:rPr>
                        <a:t>　　　　　　　　　　　　　　　クラウドサービスの利用拡大を見据えた政府統一基準群の改定</a:t>
                      </a:r>
                      <a:br>
                        <a:rPr kumimoji="1" lang="en-US" altLang="ja-JP" sz="800" b="0" i="0" u="none" strike="noStrike" kern="1200" cap="none" spc="0" normalizeH="0" baseline="0" noProof="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a:ln>
                            <a:noFill/>
                          </a:ln>
                          <a:solidFill>
                            <a:sysClr val="windowText" lastClr="000000"/>
                          </a:solidFill>
                          <a:effectLst/>
                          <a:uLnTx/>
                          <a:uFillTx/>
                          <a:latin typeface="+mn-ea"/>
                          <a:ea typeface="+mn-ea"/>
                          <a:cs typeface="+mn-cs"/>
                        </a:rPr>
                        <a:t>　　　　　　　　　　　　　　　 運用やクラウド監視に対応した</a:t>
                      </a:r>
                      <a:r>
                        <a:rPr kumimoji="1" lang="en-US" altLang="ja-JP" sz="800" b="0" i="0" u="none" strike="noStrike" kern="1200" cap="none" spc="0" normalizeH="0" baseline="0" noProof="0">
                          <a:ln>
                            <a:noFill/>
                          </a:ln>
                          <a:solidFill>
                            <a:sysClr val="windowText" lastClr="000000"/>
                          </a:solidFill>
                          <a:effectLst/>
                          <a:uLnTx/>
                          <a:uFillTx/>
                          <a:latin typeface="+mn-ea"/>
                          <a:ea typeface="+mn-ea"/>
                          <a:cs typeface="+mn-cs"/>
                        </a:rPr>
                        <a:t>GSOC</a:t>
                      </a:r>
                      <a:r>
                        <a:rPr kumimoji="1" lang="ja-JP" altLang="en-US" sz="800" b="0" i="0" u="none" strike="noStrike" kern="1200" cap="none" spc="0" normalizeH="0" baseline="0" noProof="0">
                          <a:ln>
                            <a:noFill/>
                          </a:ln>
                          <a:solidFill>
                            <a:sysClr val="windowText" lastClr="000000"/>
                          </a:solidFill>
                          <a:effectLst/>
                          <a:uLnTx/>
                          <a:uFillTx/>
                          <a:latin typeface="+mn-ea"/>
                          <a:ea typeface="+mn-ea"/>
                          <a:cs typeface="+mn-cs"/>
                        </a:rPr>
                        <a:t>機能の強化</a:t>
                      </a:r>
                      <a:br>
                        <a:rPr kumimoji="1" lang="en-US" altLang="ja-JP" sz="800" b="0" i="0" u="none" strike="noStrike" kern="1200" cap="none" spc="0" normalizeH="0" baseline="0" noProof="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a:ln>
                            <a:noFill/>
                          </a:ln>
                          <a:solidFill>
                            <a:sysClr val="windowText" lastClr="000000"/>
                          </a:solidFill>
                          <a:effectLst/>
                          <a:uLnTx/>
                          <a:uFillTx/>
                          <a:latin typeface="+mn-ea"/>
                          <a:ea typeface="+mn-ea"/>
                          <a:cs typeface="+mn-cs"/>
                        </a:rPr>
                        <a:t>　② 重要インフラ　　　　　　：「重要インフラの情報セキュリティ対策に係る第４次行動計画」の改定</a:t>
                      </a:r>
                      <a:br>
                        <a:rPr kumimoji="1" lang="en-US" altLang="ja-JP" sz="800" b="0" i="0" u="none" strike="noStrike" kern="1200" cap="none" spc="0" normalizeH="0" baseline="0" noProof="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a:ln>
                            <a:noFill/>
                          </a:ln>
                          <a:solidFill>
                            <a:sysClr val="windowText" lastClr="000000"/>
                          </a:solidFill>
                          <a:effectLst/>
                          <a:uLnTx/>
                          <a:uFillTx/>
                          <a:latin typeface="+mn-ea"/>
                          <a:ea typeface="+mn-ea"/>
                          <a:cs typeface="+mn-cs"/>
                        </a:rPr>
                        <a:t> 　　　　　　　　　　　　　　　環境変化に対応した防護の強化や経営層のリーダーシップを推進</a:t>
                      </a:r>
                      <a:br>
                        <a:rPr kumimoji="1" lang="en-US" altLang="ja-JP" sz="800" b="0" i="0" u="none" strike="noStrike" kern="1200" cap="none" spc="0" normalizeH="0" baseline="0" noProof="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a:ln>
                            <a:noFill/>
                          </a:ln>
                          <a:solidFill>
                            <a:sysClr val="windowText" lastClr="000000"/>
                          </a:solidFill>
                          <a:effectLst/>
                          <a:uLnTx/>
                          <a:uFillTx/>
                          <a:latin typeface="+mn-ea"/>
                          <a:ea typeface="+mn-ea"/>
                          <a:cs typeface="+mn-cs"/>
                        </a:rPr>
                        <a:t>　③ 大学・教育研究機関など　　：先端情報を保有する大学などへの対策強化支援など</a:t>
                      </a:r>
                      <a:br>
                        <a:rPr kumimoji="1" lang="en-US" altLang="ja-JP" sz="800" b="0" i="0" u="none" strike="noStrike" kern="1200" cap="none" spc="0" normalizeH="0" baseline="0" noProof="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a:ln>
                            <a:noFill/>
                          </a:ln>
                          <a:solidFill>
                            <a:sysClr val="windowText" lastClr="000000"/>
                          </a:solidFill>
                          <a:effectLst/>
                          <a:uLnTx/>
                          <a:uFillTx/>
                          <a:latin typeface="+mn-ea"/>
                          <a:ea typeface="+mn-ea"/>
                          <a:cs typeface="+mn-cs"/>
                        </a:rPr>
                        <a:t>　　 　　　　　　　　　　　　　</a:t>
                      </a:r>
                      <a:r>
                        <a:rPr kumimoji="1" lang="ja-JP" altLang="en-US" sz="700" b="0" i="0" u="none" strike="noStrike" kern="1200" cap="none" spc="0" normalizeH="0" baseline="0" noProof="0">
                          <a:ln>
                            <a:noFill/>
                          </a:ln>
                          <a:solidFill>
                            <a:sysClr val="windowText" lastClr="000000"/>
                          </a:solidFill>
                          <a:effectLst/>
                          <a:uLnTx/>
                          <a:uFillTx/>
                          <a:latin typeface="+mn-ea"/>
                          <a:ea typeface="+mn-ea"/>
                          <a:cs typeface="+mn-cs"/>
                        </a:rPr>
                        <a:t>（リスクマネジメント・事案対応に関する研修・訓練や、サプライチェーンリスク対策）</a:t>
                      </a:r>
                      <a:endParaRPr kumimoji="1" lang="en-US" altLang="ja-JP" sz="800" b="0" i="0" u="none" strike="noStrike" kern="1200" cap="none" spc="0" normalizeH="0" baseline="0" noProof="0">
                        <a:ln>
                          <a:noFill/>
                        </a:ln>
                        <a:solidFill>
                          <a:sysClr val="windowText" lastClr="000000"/>
                        </a:solidFill>
                        <a:effectLst/>
                        <a:uLnTx/>
                        <a:uFillTx/>
                        <a:latin typeface="+mn-ea"/>
                        <a:ea typeface="+mn-ea"/>
                        <a:cs typeface="+mn-cs"/>
                      </a:endParaRPr>
                    </a:p>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800" b="1" i="0" u="none" strike="noStrike" kern="1200" cap="none" spc="0" normalizeH="0" baseline="0" noProof="0">
                          <a:ln>
                            <a:noFill/>
                          </a:ln>
                          <a:solidFill>
                            <a:sysClr val="windowText" lastClr="000000"/>
                          </a:solidFill>
                          <a:effectLst/>
                          <a:uLnTx/>
                          <a:uFillTx/>
                          <a:latin typeface="+mn-ea"/>
                          <a:ea typeface="+mn-ea"/>
                          <a:cs typeface="+mn-cs"/>
                        </a:rPr>
                        <a:t>（</a:t>
                      </a:r>
                      <a:r>
                        <a:rPr kumimoji="1" lang="en-US" altLang="ja-JP" sz="800" b="1" i="0" u="none" strike="noStrike" kern="1200" cap="none" spc="0" normalizeH="0" baseline="0" noProof="0">
                          <a:ln>
                            <a:noFill/>
                          </a:ln>
                          <a:solidFill>
                            <a:sysClr val="windowText" lastClr="000000"/>
                          </a:solidFill>
                          <a:effectLst/>
                          <a:uLnTx/>
                          <a:uFillTx/>
                          <a:latin typeface="+mn-ea"/>
                          <a:ea typeface="+mn-ea"/>
                          <a:cs typeface="+mn-cs"/>
                        </a:rPr>
                        <a:t>4</a:t>
                      </a:r>
                      <a:r>
                        <a:rPr kumimoji="1" lang="ja-JP" altLang="en-US" sz="800" b="1" i="0" u="none" strike="noStrike" kern="1200" cap="none" spc="0" normalizeH="0" baseline="0" noProof="0">
                          <a:ln>
                            <a:noFill/>
                          </a:ln>
                          <a:solidFill>
                            <a:sysClr val="windowText" lastClr="000000"/>
                          </a:solidFill>
                          <a:effectLst/>
                          <a:uLnTx/>
                          <a:uFillTx/>
                          <a:latin typeface="+mn-ea"/>
                          <a:ea typeface="+mn-ea"/>
                          <a:cs typeface="+mn-cs"/>
                        </a:rPr>
                        <a:t>）多様な主体による情報共有・連携と大規模サイバー攻撃事態などへの対処体制強化</a:t>
                      </a:r>
                      <a:br>
                        <a:rPr kumimoji="1" lang="en-US" altLang="ja-JP" sz="800" b="0" i="0" u="none" strike="noStrike" kern="1200" cap="none" spc="0" normalizeH="0" baseline="0" noProof="0">
                          <a:ln>
                            <a:noFill/>
                          </a:ln>
                          <a:solidFill>
                            <a:sysClr val="windowText" lastClr="000000"/>
                          </a:solidFill>
                          <a:effectLst/>
                          <a:uLnTx/>
                          <a:uFillTx/>
                          <a:latin typeface="+mn-ea"/>
                          <a:ea typeface="+mn-ea"/>
                          <a:cs typeface="+mn-cs"/>
                        </a:rPr>
                      </a:br>
                      <a:endParaRPr kumimoji="1" lang="en-US" altLang="ja-JP" sz="800" b="1" i="0" u="none" strike="noStrike" kern="1200" cap="none" spc="0" normalizeH="0" baseline="0" noProof="0">
                        <a:ln>
                          <a:noFill/>
                        </a:ln>
                        <a:solidFill>
                          <a:sysClr val="windowText" lastClr="000000"/>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08000931"/>
                  </a:ext>
                </a:extLst>
              </a:tr>
            </a:tbl>
          </a:graphicData>
        </a:graphic>
      </p:graphicFrame>
      <p:sp>
        <p:nvSpPr>
          <p:cNvPr id="13" name="テキスト ボックス 12">
            <a:extLst>
              <a:ext uri="{FF2B5EF4-FFF2-40B4-BE49-F238E27FC236}">
                <a16:creationId xmlns:a16="http://schemas.microsoft.com/office/drawing/2014/main" id="{D965B6D4-9FD4-4FEF-27DD-EBE331B7006E}"/>
              </a:ext>
            </a:extLst>
          </p:cNvPr>
          <p:cNvSpPr txBox="1"/>
          <p:nvPr/>
        </p:nvSpPr>
        <p:spPr>
          <a:xfrm>
            <a:off x="622800" y="3315861"/>
            <a:ext cx="5612400" cy="4154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「国民が安全で安心して暮らせるデジタル社会の実現」のためには、「公共空間化と相互連関・連鎖が進展するサイバー空間全体を俯瞰した安全・安心の確保」が必要となります。</a:t>
            </a:r>
          </a:p>
        </p:txBody>
      </p:sp>
      <p:grpSp>
        <p:nvGrpSpPr>
          <p:cNvPr id="14" name="グループ化 13">
            <a:extLst>
              <a:ext uri="{FF2B5EF4-FFF2-40B4-BE49-F238E27FC236}">
                <a16:creationId xmlns:a16="http://schemas.microsoft.com/office/drawing/2014/main" id="{14BFEFA1-E29F-D1BF-18B2-DD2A165047A3}"/>
              </a:ext>
            </a:extLst>
          </p:cNvPr>
          <p:cNvGrpSpPr/>
          <p:nvPr/>
        </p:nvGrpSpPr>
        <p:grpSpPr>
          <a:xfrm>
            <a:off x="2288619" y="4652524"/>
            <a:ext cx="2280762" cy="419782"/>
            <a:chOff x="2212507" y="3997809"/>
            <a:chExt cx="2280762" cy="502078"/>
          </a:xfrm>
        </p:grpSpPr>
        <p:sp>
          <p:nvSpPr>
            <p:cNvPr id="16" name="矢印: 下 15">
              <a:extLst>
                <a:ext uri="{FF2B5EF4-FFF2-40B4-BE49-F238E27FC236}">
                  <a16:creationId xmlns:a16="http://schemas.microsoft.com/office/drawing/2014/main" id="{5305A991-DF9F-935D-2C60-ACEB31935A33}"/>
                </a:ext>
              </a:extLst>
            </p:cNvPr>
            <p:cNvSpPr/>
            <p:nvPr/>
          </p:nvSpPr>
          <p:spPr>
            <a:xfrm>
              <a:off x="2212507" y="3997809"/>
              <a:ext cx="2280762" cy="502078"/>
            </a:xfrm>
            <a:prstGeom prst="downArrow">
              <a:avLst/>
            </a:prstGeom>
            <a:solidFill>
              <a:schemeClr val="bg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7" name="テキスト ボックス 16">
              <a:extLst>
                <a:ext uri="{FF2B5EF4-FFF2-40B4-BE49-F238E27FC236}">
                  <a16:creationId xmlns:a16="http://schemas.microsoft.com/office/drawing/2014/main" id="{74979A83-A7C2-1084-219F-CFEA19B93458}"/>
                </a:ext>
              </a:extLst>
            </p:cNvPr>
            <p:cNvSpPr txBox="1"/>
            <p:nvPr/>
          </p:nvSpPr>
          <p:spPr>
            <a:xfrm>
              <a:off x="2819488" y="4046385"/>
              <a:ext cx="1066800" cy="404926"/>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課題に対する</a:t>
              </a:r>
              <a:endParaRPr kumimoji="1"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具体的施策</a:t>
              </a:r>
            </a:p>
          </p:txBody>
        </p:sp>
      </p:grpSp>
      <p:sp>
        <p:nvSpPr>
          <p:cNvPr id="18" name="テキスト ボックス 17">
            <a:extLst>
              <a:ext uri="{FF2B5EF4-FFF2-40B4-BE49-F238E27FC236}">
                <a16:creationId xmlns:a16="http://schemas.microsoft.com/office/drawing/2014/main" id="{B3E0967B-03F1-C9AC-ACC2-BD1A078A142F}"/>
              </a:ext>
            </a:extLst>
          </p:cNvPr>
          <p:cNvSpPr txBox="1"/>
          <p:nvPr/>
        </p:nvSpPr>
        <p:spPr>
          <a:xfrm>
            <a:off x="720462" y="9256617"/>
            <a:ext cx="5417076"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NISC</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サイバーセキュリティ戦略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Cybersecurity for All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誰も取り残さないサイバーセキュリティ」を基に作成</a:t>
            </a:r>
          </a:p>
        </p:txBody>
      </p:sp>
    </p:spTree>
    <p:extLst>
      <p:ext uri="{BB962C8B-B14F-4D97-AF65-F5344CB8AC3E}">
        <p14:creationId xmlns:p14="http://schemas.microsoft.com/office/powerpoint/2010/main" val="378600216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スライド番号プレースホルダー 1">
            <a:extLst>
              <a:ext uri="{FF2B5EF4-FFF2-40B4-BE49-F238E27FC236}">
                <a16:creationId xmlns:a16="http://schemas.microsoft.com/office/drawing/2014/main" id="{91B26DB7-F7C3-8A44-37F6-42D42C5D8A1A}"/>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4">
            <a:extLst>
              <a:ext uri="{FF2B5EF4-FFF2-40B4-BE49-F238E27FC236}">
                <a16:creationId xmlns:a16="http://schemas.microsoft.com/office/drawing/2014/main" id="{355AD354-4F18-A5E4-3055-1207133D1FCD}"/>
              </a:ext>
            </a:extLst>
          </p:cNvPr>
          <p:cNvSpPr txBox="1">
            <a:spLocks/>
          </p:cNvSpPr>
          <p:nvPr/>
        </p:nvSpPr>
        <p:spPr>
          <a:xfrm>
            <a:off x="1123950" y="1457325"/>
            <a:ext cx="39433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6-1-1.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サイバーセキュリティ戦略</a:t>
            </a:r>
            <a:endParaRPr kumimoji="1" lang="en-US" altLang="ja-JP" sz="16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プレースホルダー 2">
            <a:extLst>
              <a:ext uri="{FF2B5EF4-FFF2-40B4-BE49-F238E27FC236}">
                <a16:creationId xmlns:a16="http://schemas.microsoft.com/office/drawing/2014/main" id="{A0AAE463-CB37-C228-EC71-B3B39401F37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6</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サイバーセキュリティ戦略および関連法令</a:t>
            </a:r>
            <a:b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6-1. NISC</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：サイバーセキュリティ戦略</a:t>
            </a:r>
          </a:p>
        </p:txBody>
      </p:sp>
      <p:graphicFrame>
        <p:nvGraphicFramePr>
          <p:cNvPr id="2" name="表 1">
            <a:extLst>
              <a:ext uri="{FF2B5EF4-FFF2-40B4-BE49-F238E27FC236}">
                <a16:creationId xmlns:a16="http://schemas.microsoft.com/office/drawing/2014/main" id="{7DDCECE0-4065-9972-B5BA-D11A0BCBC359}"/>
              </a:ext>
            </a:extLst>
          </p:cNvPr>
          <p:cNvGraphicFramePr>
            <a:graphicFrameLocks noGrp="1"/>
          </p:cNvGraphicFramePr>
          <p:nvPr/>
        </p:nvGraphicFramePr>
        <p:xfrm>
          <a:off x="619048" y="3374201"/>
          <a:ext cx="5612400" cy="2211197"/>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517768200"/>
                    </a:ext>
                  </a:extLst>
                </a:gridCol>
              </a:tblGrid>
              <a:tr h="2135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課題</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223652263"/>
                  </a:ext>
                </a:extLst>
              </a:tr>
              <a:tr h="22447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700" b="0" i="0" u="none" strike="noStrike" kern="1200" cap="none" spc="0" normalizeH="0" baseline="0" noProof="0">
                          <a:ln>
                            <a:noFill/>
                          </a:ln>
                          <a:solidFill>
                            <a:sysClr val="windowText" lastClr="000000"/>
                          </a:solidFill>
                          <a:effectLst/>
                          <a:uLnTx/>
                          <a:uFillTx/>
                          <a:latin typeface="+mn-ea"/>
                          <a:ea typeface="+mn-ea"/>
                          <a:cs typeface="+mn-cs"/>
                        </a:rPr>
                        <a:t>・我が国をとりまく安全保障環境は厳しさを増し、サイバー空間は、地政学的緊張も反映した国家間の競争の場となっている。中国・ロシア・北朝鮮は、サイバー能力の構築・増強を行い、情報窃取などを企図したサイバー攻撃を行っているとみられている</a:t>
                      </a:r>
                    </a:p>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700" b="0" i="0" u="none" strike="noStrike" kern="1200" cap="none" spc="0" normalizeH="0" baseline="0" noProof="0">
                          <a:ln>
                            <a:noFill/>
                          </a:ln>
                          <a:solidFill>
                            <a:sysClr val="windowText" lastClr="000000"/>
                          </a:solidFill>
                          <a:effectLst/>
                          <a:uLnTx/>
                          <a:uFillTx/>
                          <a:latin typeface="+mn-ea"/>
                          <a:ea typeface="+mn-ea"/>
                          <a:cs typeface="+mn-cs"/>
                        </a:rPr>
                        <a:t>・一方、同盟国・同志国においても、サイバー脅威に対応するため、サイバー軍や対処能力の強化が進められており、サイバー事案やサイバー空間に関する国際ルールなどをめぐる対立などに対して同盟国・同志国などが連携して対抗している</a:t>
                      </a:r>
                    </a:p>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700" b="0" i="0" u="none" strike="noStrike" kern="1200" cap="none" spc="0" normalizeH="0" baseline="0" noProof="0">
                          <a:ln>
                            <a:noFill/>
                          </a:ln>
                          <a:solidFill>
                            <a:sysClr val="windowText" lastClr="000000"/>
                          </a:solidFill>
                          <a:effectLst/>
                          <a:uLnTx/>
                          <a:uFillTx/>
                          <a:latin typeface="+mn-ea"/>
                          <a:ea typeface="+mn-ea"/>
                          <a:cs typeface="+mn-cs"/>
                        </a:rPr>
                        <a:t>・加えて、安全保障の裾野が経済・技術分野にも一層拡大している中で、サイバー空間に関する技術基盤やデータをめぐる争いに対しても、同盟国・同志国が連携して対抗し、「自由、公正かつ安全なサイバー空間」を確保するため、我が国の基本的な理念に沿った国際ルールを形成していく必要がある</a:t>
                      </a:r>
                      <a:endParaRPr kumimoji="1" lang="en-US" altLang="ja-JP" sz="700" b="0" i="0" u="none" strike="noStrike" kern="1200" cap="none" spc="0" normalizeH="0" baseline="0" noProof="0">
                        <a:ln>
                          <a:noFill/>
                        </a:ln>
                        <a:solidFill>
                          <a:sysClr val="windowText" lastClr="000000"/>
                        </a:solidFill>
                        <a:effectLst/>
                        <a:uLnTx/>
                        <a:uFillTx/>
                        <a:latin typeface="+mn-ea"/>
                        <a:ea typeface="+mn-ea"/>
                        <a:cs typeface="+mn-cs"/>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12687465"/>
                  </a:ext>
                </a:extLst>
              </a:tr>
              <a:tr h="232283">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endParaRPr kumimoji="1" lang="ja-JP" altLang="en-US" sz="1050" b="0">
                        <a:latin typeface="+mn-ea"/>
                      </a:endParaRP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032551"/>
                  </a:ext>
                </a:extLst>
              </a:tr>
            </a:tbl>
          </a:graphicData>
        </a:graphic>
      </p:graphicFrame>
      <p:sp>
        <p:nvSpPr>
          <p:cNvPr id="3" name="テキスト プレースホルダー 8">
            <a:extLst>
              <a:ext uri="{FF2B5EF4-FFF2-40B4-BE49-F238E27FC236}">
                <a16:creationId xmlns:a16="http://schemas.microsoft.com/office/drawing/2014/main" id="{E0894C77-22A6-F515-B0FC-FC9FBB914B5A}"/>
              </a:ext>
            </a:extLst>
          </p:cNvPr>
          <p:cNvSpPr txBox="1">
            <a:spLocks/>
          </p:cNvSpPr>
          <p:nvPr/>
        </p:nvSpPr>
        <p:spPr>
          <a:xfrm>
            <a:off x="622800" y="2052000"/>
            <a:ext cx="5612400" cy="314876"/>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国際社会の平和・安定及び我が国の安全保障への寄与</a:t>
            </a:r>
          </a:p>
        </p:txBody>
      </p:sp>
      <p:graphicFrame>
        <p:nvGraphicFramePr>
          <p:cNvPr id="4" name="表 19">
            <a:extLst>
              <a:ext uri="{FF2B5EF4-FFF2-40B4-BE49-F238E27FC236}">
                <a16:creationId xmlns:a16="http://schemas.microsoft.com/office/drawing/2014/main" id="{BA7C8EC8-6D57-B8CF-725A-1235D7046AC7}"/>
              </a:ext>
            </a:extLst>
          </p:cNvPr>
          <p:cNvGraphicFramePr>
            <a:graphicFrameLocks noGrp="1"/>
          </p:cNvGraphicFramePr>
          <p:nvPr/>
        </p:nvGraphicFramePr>
        <p:xfrm>
          <a:off x="622800" y="2342805"/>
          <a:ext cx="5612400" cy="52578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3951746128"/>
                    </a:ext>
                  </a:extLst>
                </a:gridCol>
                <a:gridCol w="5404120">
                  <a:extLst>
                    <a:ext uri="{9D8B030D-6E8A-4147-A177-3AD203B41FA5}">
                      <a16:colId xmlns:a16="http://schemas.microsoft.com/office/drawing/2014/main" val="1025334279"/>
                    </a:ext>
                  </a:extLst>
                </a:gridCol>
              </a:tblGrid>
              <a:tr h="370840">
                <a:tc>
                  <a:txBody>
                    <a:bodyPr/>
                    <a:lstStyle/>
                    <a:p>
                      <a:pPr algn="ctr"/>
                      <a:r>
                        <a:rPr kumimoji="1" lang="ja-JP" altLang="en-US" sz="800"/>
                        <a:t>方向性</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a:solidFill>
                            <a:schemeClr val="tx1"/>
                          </a:solidFill>
                          <a:latin typeface="+mn-ea"/>
                        </a:rPr>
                        <a:t>安全保障の観点からの取組強化</a:t>
                      </a:r>
                      <a:br>
                        <a:rPr kumimoji="1" lang="en-US" altLang="ja-JP" sz="1050">
                          <a:solidFill>
                            <a:schemeClr val="tx1"/>
                          </a:solidFill>
                          <a:latin typeface="+mn-ea"/>
                        </a:rPr>
                      </a:br>
                      <a:r>
                        <a:rPr kumimoji="1" lang="ja-JP" altLang="en-US" sz="900" b="0">
                          <a:solidFill>
                            <a:schemeClr val="tx1"/>
                          </a:solidFill>
                          <a:latin typeface="+mn-ea"/>
                        </a:rPr>
                        <a:t>▶サイバー空間の安全・安定の確保のため、外交・安全保障上のサイバー分野の優先度をこれまで以</a:t>
                      </a:r>
                      <a:br>
                        <a:rPr kumimoji="1" lang="en-US" altLang="ja-JP" sz="900" b="0">
                          <a:solidFill>
                            <a:schemeClr val="tx1"/>
                          </a:solidFill>
                          <a:latin typeface="+mn-ea"/>
                        </a:rPr>
                      </a:br>
                      <a:r>
                        <a:rPr kumimoji="1" lang="ja-JP" altLang="en-US" sz="900" b="0">
                          <a:solidFill>
                            <a:schemeClr val="tx1"/>
                          </a:solidFill>
                          <a:latin typeface="+mn-ea"/>
                        </a:rPr>
                        <a:t>上に⾼めるとともに、以下を⼀層強化する。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92962637"/>
                  </a:ext>
                </a:extLst>
              </a:tr>
            </a:tbl>
          </a:graphicData>
        </a:graphic>
      </p:graphicFrame>
      <p:graphicFrame>
        <p:nvGraphicFramePr>
          <p:cNvPr id="5" name="表 4">
            <a:extLst>
              <a:ext uri="{FF2B5EF4-FFF2-40B4-BE49-F238E27FC236}">
                <a16:creationId xmlns:a16="http://schemas.microsoft.com/office/drawing/2014/main" id="{F5003C07-0AC3-4856-35BD-E1EED98B95CD}"/>
              </a:ext>
            </a:extLst>
          </p:cNvPr>
          <p:cNvGraphicFramePr>
            <a:graphicFrameLocks noGrp="1"/>
          </p:cNvGraphicFramePr>
          <p:nvPr>
            <p:extLst>
              <p:ext uri="{D42A27DB-BD31-4B8C-83A1-F6EECF244321}">
                <p14:modId xmlns:p14="http://schemas.microsoft.com/office/powerpoint/2010/main" val="3302099627"/>
              </p:ext>
            </p:extLst>
          </p:nvPr>
        </p:nvGraphicFramePr>
        <p:xfrm>
          <a:off x="619048" y="5824885"/>
          <a:ext cx="5612400" cy="3328543"/>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517768200"/>
                    </a:ext>
                  </a:extLst>
                </a:gridCol>
              </a:tblGrid>
              <a:tr h="2463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主な具体的施策</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223652263"/>
                  </a:ext>
                </a:extLst>
              </a:tr>
              <a:tr h="290028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700" b="1" i="0" u="none" strike="noStrike" kern="1200" cap="none" spc="0" normalizeH="0" baseline="0" noProof="0" dirty="0">
                          <a:ln>
                            <a:noFill/>
                          </a:ln>
                          <a:solidFill>
                            <a:sysClr val="windowText" lastClr="000000"/>
                          </a:solidFill>
                          <a:effectLst/>
                          <a:uLnTx/>
                          <a:uFillTx/>
                          <a:latin typeface="+mn-ea"/>
                          <a:ea typeface="+mn-ea"/>
                          <a:cs typeface="+mn-cs"/>
                        </a:rPr>
                        <a:t>（</a:t>
                      </a:r>
                      <a:r>
                        <a:rPr kumimoji="1" lang="en-US" altLang="ja-JP" sz="700" b="1" i="0" u="none" strike="noStrike" kern="1200" cap="none" spc="0" normalizeH="0" baseline="0" noProof="0" dirty="0">
                          <a:ln>
                            <a:noFill/>
                          </a:ln>
                          <a:solidFill>
                            <a:sysClr val="windowText" lastClr="000000"/>
                          </a:solidFill>
                          <a:effectLst/>
                          <a:uLnTx/>
                          <a:uFillTx/>
                          <a:latin typeface="+mn-ea"/>
                          <a:ea typeface="+mn-ea"/>
                          <a:cs typeface="+mn-cs"/>
                        </a:rPr>
                        <a:t>1</a:t>
                      </a:r>
                      <a:r>
                        <a:rPr kumimoji="1" lang="ja-JP" altLang="en-US" sz="700" b="1" i="0" u="none" strike="noStrike" kern="1200" cap="none" spc="0" normalizeH="0" baseline="0" noProof="0" dirty="0">
                          <a:ln>
                            <a:noFill/>
                          </a:ln>
                          <a:solidFill>
                            <a:sysClr val="windowText" lastClr="000000"/>
                          </a:solidFill>
                          <a:effectLst/>
                          <a:uLnTx/>
                          <a:uFillTx/>
                          <a:latin typeface="+mn-ea"/>
                          <a:ea typeface="+mn-ea"/>
                          <a:cs typeface="+mn-cs"/>
                        </a:rPr>
                        <a:t>）</a:t>
                      </a:r>
                      <a:r>
                        <a:rPr kumimoji="1" lang="en-US" altLang="ja-JP" sz="700" b="1" i="0" u="none" strike="noStrike" kern="1200" cap="none" spc="0" normalizeH="0" baseline="0" noProof="0" dirty="0">
                          <a:ln>
                            <a:noFill/>
                          </a:ln>
                          <a:solidFill>
                            <a:sysClr val="windowText" lastClr="000000"/>
                          </a:solidFill>
                          <a:effectLst/>
                          <a:uLnTx/>
                          <a:uFillTx/>
                          <a:latin typeface="+mn-ea"/>
                          <a:ea typeface="+mn-ea"/>
                          <a:cs typeface="+mn-cs"/>
                        </a:rPr>
                        <a:t> ⾃</a:t>
                      </a:r>
                      <a:r>
                        <a:rPr kumimoji="1" lang="ja-JP" altLang="en-US" sz="700" b="1" i="0" u="none" strike="noStrike" kern="1200" cap="none" spc="0" normalizeH="0" baseline="0" noProof="0" dirty="0">
                          <a:ln>
                            <a:noFill/>
                          </a:ln>
                          <a:solidFill>
                            <a:sysClr val="windowText" lastClr="000000"/>
                          </a:solidFill>
                          <a:effectLst/>
                          <a:uLnTx/>
                          <a:uFillTx/>
                          <a:latin typeface="+mn-ea"/>
                          <a:ea typeface="+mn-ea"/>
                          <a:cs typeface="+mn-cs"/>
                        </a:rPr>
                        <a:t>由・公正かつ安全なサイバー空間の確保</a:t>
                      </a:r>
                      <a:br>
                        <a:rPr kumimoji="1" lang="en-US" altLang="ja-JP" sz="7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700" b="0" i="0" u="none" strike="noStrike" kern="1200" cap="none" spc="0" normalizeH="0" baseline="0" noProof="0" dirty="0">
                          <a:ln>
                            <a:noFill/>
                          </a:ln>
                          <a:solidFill>
                            <a:sysClr val="windowText" lastClr="000000"/>
                          </a:solidFill>
                          <a:effectLst/>
                          <a:uLnTx/>
                          <a:uFillTx/>
                          <a:latin typeface="+mn-ea"/>
                          <a:ea typeface="+mn-ea"/>
                          <a:cs typeface="+mn-cs"/>
                        </a:rPr>
                        <a:t>　　→サイバー空間における法の支配の推進（我が国の安全保障に資するルール形成）</a:t>
                      </a:r>
                      <a:br>
                        <a:rPr kumimoji="1" lang="en-US" altLang="ja-JP" sz="7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700" b="0" i="0" u="none" strike="noStrike" kern="1200" cap="none" spc="0" normalizeH="0" baseline="0" noProof="0" dirty="0">
                          <a:ln>
                            <a:noFill/>
                          </a:ln>
                          <a:solidFill>
                            <a:sysClr val="windowText" lastClr="000000"/>
                          </a:solidFill>
                          <a:effectLst/>
                          <a:uLnTx/>
                          <a:uFillTx/>
                          <a:latin typeface="+mn-ea"/>
                          <a:ea typeface="+mn-ea"/>
                          <a:cs typeface="+mn-cs"/>
                        </a:rPr>
                        <a:t>　　→サイバー空間におけるルール形成（信頼性のある自由なデータ流通や</a:t>
                      </a:r>
                      <a:r>
                        <a:rPr kumimoji="1" lang="en-US" altLang="ja-JP" sz="700" b="0" i="0" u="none" strike="noStrike" kern="1200" cap="none" spc="0" normalizeH="0" baseline="0" noProof="0" dirty="0">
                          <a:ln>
                            <a:noFill/>
                          </a:ln>
                          <a:solidFill>
                            <a:sysClr val="windowText" lastClr="000000"/>
                          </a:solidFill>
                          <a:effectLst/>
                          <a:uLnTx/>
                          <a:uFillTx/>
                          <a:latin typeface="+mn-ea"/>
                          <a:ea typeface="+mn-ea"/>
                          <a:cs typeface="+mn-cs"/>
                        </a:rPr>
                        <a:t>5G</a:t>
                      </a:r>
                      <a:r>
                        <a:rPr kumimoji="1" lang="ja-JP" altLang="en-US" sz="700" b="0" i="0" u="none" strike="noStrike" kern="1200" cap="none" spc="0" normalizeH="0" baseline="0" noProof="0" dirty="0">
                          <a:ln>
                            <a:noFill/>
                          </a:ln>
                          <a:solidFill>
                            <a:sysClr val="windowText" lastClr="000000"/>
                          </a:solidFill>
                          <a:effectLst/>
                          <a:uLnTx/>
                          <a:uFillTx/>
                          <a:latin typeface="+mn-ea"/>
                          <a:ea typeface="+mn-ea"/>
                          <a:cs typeface="+mn-cs"/>
                        </a:rPr>
                        <a:t>セキュリティなど）</a:t>
                      </a:r>
                      <a:br>
                        <a:rPr kumimoji="1" lang="en-US" altLang="ja-JP" sz="700" b="0" i="0" u="none" strike="noStrike" kern="1200" cap="none" spc="0" normalizeH="0" baseline="0" noProof="0" dirty="0">
                          <a:ln>
                            <a:noFill/>
                          </a:ln>
                          <a:solidFill>
                            <a:sysClr val="windowText" lastClr="000000"/>
                          </a:solidFill>
                          <a:effectLst/>
                          <a:uLnTx/>
                          <a:uFillTx/>
                          <a:latin typeface="+mn-ea"/>
                          <a:ea typeface="+mn-ea"/>
                          <a:cs typeface="+mn-cs"/>
                        </a:rPr>
                      </a:br>
                      <a:br>
                        <a:rPr kumimoji="1" lang="en-US" altLang="ja-JP" sz="7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700" b="1" i="0" u="none" strike="noStrike" kern="1200" cap="none" spc="0" normalizeH="0" baseline="0" noProof="0" dirty="0">
                          <a:ln>
                            <a:noFill/>
                          </a:ln>
                          <a:solidFill>
                            <a:sysClr val="windowText" lastClr="000000"/>
                          </a:solidFill>
                          <a:effectLst/>
                          <a:uLnTx/>
                          <a:uFillTx/>
                          <a:latin typeface="+mn-ea"/>
                          <a:ea typeface="+mn-ea"/>
                          <a:cs typeface="+mn-cs"/>
                        </a:rPr>
                        <a:t>（</a:t>
                      </a:r>
                      <a:r>
                        <a:rPr kumimoji="1" lang="en-US" altLang="ja-JP" sz="700" b="1" i="0" u="none" strike="noStrike" kern="1200" cap="none" spc="0" normalizeH="0" baseline="0" noProof="0" dirty="0">
                          <a:ln>
                            <a:noFill/>
                          </a:ln>
                          <a:solidFill>
                            <a:sysClr val="windowText" lastClr="000000"/>
                          </a:solidFill>
                          <a:effectLst/>
                          <a:uLnTx/>
                          <a:uFillTx/>
                          <a:latin typeface="+mn-ea"/>
                          <a:ea typeface="+mn-ea"/>
                          <a:cs typeface="+mn-cs"/>
                        </a:rPr>
                        <a:t>2</a:t>
                      </a:r>
                      <a:r>
                        <a:rPr kumimoji="1" lang="ja-JP" altLang="en-US" sz="700" b="1" i="0" u="none" strike="noStrike" kern="1200" cap="none" spc="0" normalizeH="0" baseline="0" noProof="0" dirty="0">
                          <a:ln>
                            <a:noFill/>
                          </a:ln>
                          <a:solidFill>
                            <a:sysClr val="windowText" lastClr="000000"/>
                          </a:solidFill>
                          <a:effectLst/>
                          <a:uLnTx/>
                          <a:uFillTx/>
                          <a:latin typeface="+mn-ea"/>
                          <a:ea typeface="+mn-ea"/>
                          <a:cs typeface="+mn-cs"/>
                        </a:rPr>
                        <a:t>）我が国の防御⼒・抑⽌⼒・状況把握⼒の強化</a:t>
                      </a:r>
                      <a:br>
                        <a:rPr kumimoji="1" lang="en-US" altLang="ja-JP" sz="7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700" b="0" i="0" u="none" strike="noStrike" kern="1200" cap="none" spc="0" normalizeH="0" baseline="0" noProof="0" dirty="0">
                          <a:ln>
                            <a:noFill/>
                          </a:ln>
                          <a:solidFill>
                            <a:sysClr val="windowText" lastClr="000000"/>
                          </a:solidFill>
                          <a:effectLst/>
                          <a:uLnTx/>
                          <a:uFillTx/>
                          <a:latin typeface="+mn-ea"/>
                          <a:ea typeface="+mn-ea"/>
                          <a:cs typeface="+mn-cs"/>
                        </a:rPr>
                        <a:t>　　→サイバー攻撃に対する防御力の向上（防衛省・自衛隊におけるサイバー防衛能力の抜本的強化、先端技術・防衛</a:t>
                      </a:r>
                      <a:br>
                        <a:rPr kumimoji="1" lang="en-US" altLang="ja-JP" sz="7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700" b="0" i="0" u="none" strike="noStrike" kern="1200" cap="none" spc="0" normalizeH="0" baseline="0" noProof="0" dirty="0">
                          <a:ln>
                            <a:noFill/>
                          </a:ln>
                          <a:solidFill>
                            <a:sysClr val="windowText" lastClr="000000"/>
                          </a:solidFill>
                          <a:effectLst/>
                          <a:uLnTx/>
                          <a:uFillTx/>
                          <a:latin typeface="+mn-ea"/>
                          <a:ea typeface="+mn-ea"/>
                          <a:cs typeface="+mn-cs"/>
                        </a:rPr>
                        <a:t>　　　 産業などのセキュリティ確保のための官民連携・情報共有など）</a:t>
                      </a:r>
                      <a:br>
                        <a:rPr kumimoji="1" lang="en-US" altLang="ja-JP" sz="7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700" b="0" i="0" u="none" strike="noStrike" kern="1200" cap="none" spc="0" normalizeH="0" baseline="0" noProof="0" dirty="0">
                          <a:ln>
                            <a:noFill/>
                          </a:ln>
                          <a:solidFill>
                            <a:sysClr val="windowText" lastClr="000000"/>
                          </a:solidFill>
                          <a:effectLst/>
                          <a:uLnTx/>
                          <a:uFillTx/>
                          <a:latin typeface="+mn-ea"/>
                          <a:ea typeface="+mn-ea"/>
                          <a:cs typeface="+mn-cs"/>
                        </a:rPr>
                        <a:t>　　→サイバー攻撃に対する抑止力の向上（サイバー空間の利用を妨げる能力の活用、外交的手段・刑事訴追などを含め</a:t>
                      </a:r>
                      <a:br>
                        <a:rPr kumimoji="1" lang="en-US" altLang="ja-JP" sz="7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700" b="0" i="0" u="none" strike="noStrike" kern="1200" cap="none" spc="0" normalizeH="0" baseline="0" noProof="0" dirty="0">
                          <a:ln>
                            <a:noFill/>
                          </a:ln>
                          <a:solidFill>
                            <a:sysClr val="windowText" lastClr="000000"/>
                          </a:solidFill>
                          <a:effectLst/>
                          <a:uLnTx/>
                          <a:uFillTx/>
                          <a:latin typeface="+mn-ea"/>
                          <a:ea typeface="+mn-ea"/>
                          <a:cs typeface="+mn-cs"/>
                        </a:rPr>
                        <a:t>　　　 た対応の活用、日米同盟の維持・強化）</a:t>
                      </a:r>
                      <a:br>
                        <a:rPr kumimoji="1" lang="en-US" altLang="ja-JP" sz="7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700" b="0" i="0" u="none" strike="noStrike" kern="1200" cap="none" spc="0" normalizeH="0" baseline="0" noProof="0" dirty="0">
                          <a:ln>
                            <a:noFill/>
                          </a:ln>
                          <a:solidFill>
                            <a:sysClr val="windowText" lastClr="000000"/>
                          </a:solidFill>
                          <a:effectLst/>
                          <a:uLnTx/>
                          <a:uFillTx/>
                          <a:latin typeface="+mn-ea"/>
                          <a:ea typeface="+mn-ea"/>
                          <a:cs typeface="+mn-cs"/>
                        </a:rPr>
                        <a:t>　　→サイバー空間の状況把握力の強化（サイバー攻撃の更なる実態解明の推進）</a:t>
                      </a:r>
                    </a:p>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700" b="1" i="0" u="none" strike="noStrike" kern="1200" cap="none" spc="0" normalizeH="0" baseline="0" noProof="0" dirty="0">
                          <a:ln>
                            <a:noFill/>
                          </a:ln>
                          <a:solidFill>
                            <a:sysClr val="windowText" lastClr="000000"/>
                          </a:solidFill>
                          <a:effectLst/>
                          <a:uLnTx/>
                          <a:uFillTx/>
                          <a:latin typeface="+mn-ea"/>
                          <a:ea typeface="+mn-ea"/>
                          <a:cs typeface="+mn-cs"/>
                        </a:rPr>
                        <a:t>（</a:t>
                      </a:r>
                      <a:r>
                        <a:rPr kumimoji="1" lang="en-US" altLang="ja-JP" sz="700" b="1" i="0" u="none" strike="noStrike" kern="1200" cap="none" spc="0" normalizeH="0" baseline="0" noProof="0" dirty="0">
                          <a:ln>
                            <a:noFill/>
                          </a:ln>
                          <a:solidFill>
                            <a:sysClr val="windowText" lastClr="000000"/>
                          </a:solidFill>
                          <a:effectLst/>
                          <a:uLnTx/>
                          <a:uFillTx/>
                          <a:latin typeface="+mn-ea"/>
                          <a:ea typeface="+mn-ea"/>
                          <a:cs typeface="+mn-cs"/>
                        </a:rPr>
                        <a:t>3</a:t>
                      </a:r>
                      <a:r>
                        <a:rPr kumimoji="1" lang="ja-JP" altLang="en-US" sz="700" b="1" i="0" u="none" strike="noStrike" kern="1200" cap="none" spc="0" normalizeH="0" baseline="0" noProof="0" dirty="0">
                          <a:ln>
                            <a:noFill/>
                          </a:ln>
                          <a:solidFill>
                            <a:sysClr val="windowText" lastClr="000000"/>
                          </a:solidFill>
                          <a:effectLst/>
                          <a:uLnTx/>
                          <a:uFillTx/>
                          <a:latin typeface="+mn-ea"/>
                          <a:ea typeface="+mn-ea"/>
                          <a:cs typeface="+mn-cs"/>
                        </a:rPr>
                        <a:t>）</a:t>
                      </a:r>
                      <a:r>
                        <a:rPr kumimoji="1" lang="en-US" altLang="ja-JP" sz="700" b="1" i="0" u="none" strike="noStrike" kern="1200" cap="none" spc="0" normalizeH="0" baseline="0" noProof="0" dirty="0">
                          <a:ln>
                            <a:noFill/>
                          </a:ln>
                          <a:solidFill>
                            <a:sysClr val="windowText" lastClr="000000"/>
                          </a:solidFill>
                          <a:effectLst/>
                          <a:uLnTx/>
                          <a:uFillTx/>
                          <a:latin typeface="+mn-ea"/>
                          <a:ea typeface="+mn-ea"/>
                          <a:cs typeface="+mn-cs"/>
                        </a:rPr>
                        <a:t> </a:t>
                      </a:r>
                      <a:r>
                        <a:rPr kumimoji="1" lang="ja-JP" altLang="en-US" sz="700" b="1" i="0" u="none" strike="noStrike" kern="1200" cap="none" spc="0" normalizeH="0" baseline="0" noProof="0" dirty="0">
                          <a:ln>
                            <a:noFill/>
                          </a:ln>
                          <a:solidFill>
                            <a:sysClr val="windowText" lastClr="000000"/>
                          </a:solidFill>
                          <a:effectLst/>
                          <a:uLnTx/>
                          <a:uFillTx/>
                          <a:latin typeface="+mn-ea"/>
                          <a:ea typeface="+mn-ea"/>
                          <a:cs typeface="+mn-cs"/>
                        </a:rPr>
                        <a:t>国際協⼒・連携</a:t>
                      </a:r>
                      <a:br>
                        <a:rPr kumimoji="1" lang="en-US" altLang="ja-JP" sz="7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700" b="0" i="0" u="none" strike="noStrike" kern="1200" cap="none" spc="0" normalizeH="0" baseline="0" noProof="0" dirty="0">
                          <a:ln>
                            <a:noFill/>
                          </a:ln>
                          <a:solidFill>
                            <a:sysClr val="windowText" lastClr="000000"/>
                          </a:solidFill>
                          <a:effectLst/>
                          <a:uLnTx/>
                          <a:uFillTx/>
                          <a:latin typeface="+mn-ea"/>
                          <a:ea typeface="+mn-ea"/>
                          <a:cs typeface="+mn-cs"/>
                        </a:rPr>
                        <a:t>　　→知見の共有・政策調整（国際連携の重層的な枠組みの強化）</a:t>
                      </a:r>
                      <a:br>
                        <a:rPr kumimoji="1" lang="en-US" altLang="ja-JP" sz="7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700" b="0" i="0" u="none" strike="noStrike" kern="1200" cap="none" spc="0" normalizeH="0" baseline="0" noProof="0" dirty="0">
                          <a:ln>
                            <a:noFill/>
                          </a:ln>
                          <a:solidFill>
                            <a:sysClr val="windowText" lastClr="000000"/>
                          </a:solidFill>
                          <a:effectLst/>
                          <a:uLnTx/>
                          <a:uFillTx/>
                          <a:latin typeface="+mn-ea"/>
                          <a:ea typeface="+mn-ea"/>
                          <a:cs typeface="+mn-cs"/>
                        </a:rPr>
                        <a:t>　　→サイバー事案などに係る国際連携の強化（国際サイバー演習の主導などによる国際的なプレゼンスの向上）</a:t>
                      </a:r>
                      <a:br>
                        <a:rPr kumimoji="1" lang="en-US" altLang="ja-JP" sz="7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700" b="0" i="0" u="none" strike="noStrike" kern="1200" cap="none" spc="0" normalizeH="0" baseline="0" noProof="0" dirty="0">
                          <a:ln>
                            <a:noFill/>
                          </a:ln>
                          <a:solidFill>
                            <a:sysClr val="windowText" lastClr="000000"/>
                          </a:solidFill>
                          <a:effectLst/>
                          <a:uLnTx/>
                          <a:uFillTx/>
                          <a:latin typeface="+mn-ea"/>
                          <a:ea typeface="+mn-ea"/>
                          <a:cs typeface="+mn-cs"/>
                        </a:rPr>
                        <a:t>　　→能力構築支援（産学官連携や外交･安全保障を含めた</a:t>
                      </a:r>
                      <a:r>
                        <a:rPr kumimoji="1" lang="en-US" altLang="ja-JP" sz="700" b="0" i="0" u="none" strike="noStrike" kern="1200" cap="none" spc="0" normalizeH="0" baseline="0" noProof="0" dirty="0">
                          <a:ln>
                            <a:noFill/>
                          </a:ln>
                          <a:solidFill>
                            <a:sysClr val="windowText" lastClr="000000"/>
                          </a:solidFill>
                          <a:effectLst/>
                          <a:uLnTx/>
                          <a:uFillTx/>
                          <a:latin typeface="+mn-ea"/>
                          <a:ea typeface="+mn-ea"/>
                          <a:cs typeface="+mn-cs"/>
                        </a:rPr>
                        <a:t>ASEAN</a:t>
                      </a:r>
                      <a:r>
                        <a:rPr kumimoji="1" lang="ja-JP" altLang="en-US" sz="700" b="0" i="0" u="none" strike="noStrike" kern="1200" cap="none" spc="0" normalizeH="0" baseline="0" noProof="0" dirty="0">
                          <a:ln>
                            <a:noFill/>
                          </a:ln>
                          <a:solidFill>
                            <a:sysClr val="windowText" lastClr="000000"/>
                          </a:solidFill>
                          <a:effectLst/>
                          <a:uLnTx/>
                          <a:uFillTx/>
                          <a:latin typeface="+mn-ea"/>
                          <a:ea typeface="+mn-ea"/>
                          <a:cs typeface="+mn-cs"/>
                        </a:rPr>
                        <a:t>を含むインド太平洋地域における取組強化）</a:t>
                      </a:r>
                      <a:b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br>
                      <a:endParaRPr kumimoji="1" lang="en-US" altLang="ja-JP" sz="800" b="1" i="0" u="none" strike="noStrike" kern="1200" cap="none" spc="0" normalizeH="0" baseline="0" noProof="0" dirty="0">
                        <a:ln>
                          <a:noFill/>
                        </a:ln>
                        <a:solidFill>
                          <a:sysClr val="windowText" lastClr="000000"/>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08000931"/>
                  </a:ext>
                </a:extLst>
              </a:tr>
            </a:tbl>
          </a:graphicData>
        </a:graphic>
      </p:graphicFrame>
      <p:sp>
        <p:nvSpPr>
          <p:cNvPr id="14" name="テキスト ボックス 13">
            <a:extLst>
              <a:ext uri="{FF2B5EF4-FFF2-40B4-BE49-F238E27FC236}">
                <a16:creationId xmlns:a16="http://schemas.microsoft.com/office/drawing/2014/main" id="{1682280D-ED6E-E31F-8EE0-4D2893486732}"/>
              </a:ext>
            </a:extLst>
          </p:cNvPr>
          <p:cNvSpPr txBox="1"/>
          <p:nvPr/>
        </p:nvSpPr>
        <p:spPr>
          <a:xfrm>
            <a:off x="626552" y="2875542"/>
            <a:ext cx="5612400" cy="4154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「国際社会の平和・安定及び我が国の安全保障への寄与」のためには、「安全保障の観点からの取組強化」が必要となります。</a:t>
            </a:r>
          </a:p>
        </p:txBody>
      </p:sp>
      <p:grpSp>
        <p:nvGrpSpPr>
          <p:cNvPr id="15" name="グループ化 14">
            <a:extLst>
              <a:ext uri="{FF2B5EF4-FFF2-40B4-BE49-F238E27FC236}">
                <a16:creationId xmlns:a16="http://schemas.microsoft.com/office/drawing/2014/main" id="{C90A49A1-9918-5024-4B7B-EC055E5B8314}"/>
              </a:ext>
            </a:extLst>
          </p:cNvPr>
          <p:cNvGrpSpPr/>
          <p:nvPr/>
        </p:nvGrpSpPr>
        <p:grpSpPr>
          <a:xfrm>
            <a:off x="2288619" y="5408437"/>
            <a:ext cx="2280762" cy="346927"/>
            <a:chOff x="2212507" y="3997809"/>
            <a:chExt cx="2280762" cy="502078"/>
          </a:xfrm>
        </p:grpSpPr>
        <p:sp>
          <p:nvSpPr>
            <p:cNvPr id="20" name="矢印: 下 19">
              <a:extLst>
                <a:ext uri="{FF2B5EF4-FFF2-40B4-BE49-F238E27FC236}">
                  <a16:creationId xmlns:a16="http://schemas.microsoft.com/office/drawing/2014/main" id="{A1C7EC20-E4E4-1748-CFEE-B43A904183BE}"/>
                </a:ext>
              </a:extLst>
            </p:cNvPr>
            <p:cNvSpPr/>
            <p:nvPr/>
          </p:nvSpPr>
          <p:spPr>
            <a:xfrm>
              <a:off x="2212507" y="3997809"/>
              <a:ext cx="2280762" cy="502078"/>
            </a:xfrm>
            <a:prstGeom prst="downArrow">
              <a:avLst/>
            </a:prstGeom>
            <a:solidFill>
              <a:schemeClr val="bg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1" name="テキスト ボックス 20">
              <a:extLst>
                <a:ext uri="{FF2B5EF4-FFF2-40B4-BE49-F238E27FC236}">
                  <a16:creationId xmlns:a16="http://schemas.microsoft.com/office/drawing/2014/main" id="{BD96CAB3-30A4-D1DF-163B-8F6283E7EBFC}"/>
                </a:ext>
              </a:extLst>
            </p:cNvPr>
            <p:cNvSpPr txBox="1"/>
            <p:nvPr/>
          </p:nvSpPr>
          <p:spPr>
            <a:xfrm>
              <a:off x="2819488" y="4003868"/>
              <a:ext cx="1066800" cy="489960"/>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課題に対する</a:t>
              </a:r>
              <a:endParaRPr kumimoji="1"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具体的施策</a:t>
              </a:r>
            </a:p>
          </p:txBody>
        </p:sp>
      </p:grpSp>
      <p:sp>
        <p:nvSpPr>
          <p:cNvPr id="22" name="テキスト ボックス 21">
            <a:extLst>
              <a:ext uri="{FF2B5EF4-FFF2-40B4-BE49-F238E27FC236}">
                <a16:creationId xmlns:a16="http://schemas.microsoft.com/office/drawing/2014/main" id="{E86E7E49-040A-F7B0-2380-EDB5E93F6067}"/>
              </a:ext>
            </a:extLst>
          </p:cNvPr>
          <p:cNvSpPr txBox="1"/>
          <p:nvPr/>
        </p:nvSpPr>
        <p:spPr>
          <a:xfrm>
            <a:off x="720462" y="9157557"/>
            <a:ext cx="5417076"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NISC</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サイバーセキュリティ戦略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Cybersecurity for All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誰も取り残さないサイバーセキュリティ」を基に作成</a:t>
            </a:r>
          </a:p>
        </p:txBody>
      </p:sp>
    </p:spTree>
    <p:extLst>
      <p:ext uri="{BB962C8B-B14F-4D97-AF65-F5344CB8AC3E}">
        <p14:creationId xmlns:p14="http://schemas.microsoft.com/office/powerpoint/2010/main" val="1589184482"/>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スライド番号プレースホルダー 1">
            <a:extLst>
              <a:ext uri="{FF2B5EF4-FFF2-40B4-BE49-F238E27FC236}">
                <a16:creationId xmlns:a16="http://schemas.microsoft.com/office/drawing/2014/main" id="{29851A7A-8943-682D-CE45-615CA00A6387}"/>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4">
            <a:extLst>
              <a:ext uri="{FF2B5EF4-FFF2-40B4-BE49-F238E27FC236}">
                <a16:creationId xmlns:a16="http://schemas.microsoft.com/office/drawing/2014/main" id="{A629BD2C-E9E5-4382-D329-E0F6C5D60396}"/>
              </a:ext>
            </a:extLst>
          </p:cNvPr>
          <p:cNvSpPr txBox="1">
            <a:spLocks/>
          </p:cNvSpPr>
          <p:nvPr/>
        </p:nvSpPr>
        <p:spPr>
          <a:xfrm>
            <a:off x="1123950" y="1457325"/>
            <a:ext cx="39433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6-1-1.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サイバーセキュリティ戦略</a:t>
            </a:r>
            <a:endParaRPr kumimoji="1" lang="en-US" altLang="ja-JP" sz="16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プレースホルダー 2">
            <a:extLst>
              <a:ext uri="{FF2B5EF4-FFF2-40B4-BE49-F238E27FC236}">
                <a16:creationId xmlns:a16="http://schemas.microsoft.com/office/drawing/2014/main" id="{5F2FB855-25FD-8F9A-E7FF-BC96DCA46C92}"/>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6</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サイバーセキュリティ戦略および関連法令</a:t>
            </a:r>
            <a:b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6-1. NISC</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：サイバーセキュリティ戦略</a:t>
            </a:r>
          </a:p>
        </p:txBody>
      </p:sp>
      <p:sp>
        <p:nvSpPr>
          <p:cNvPr id="10" name="テキスト プレースホルダー 8">
            <a:extLst>
              <a:ext uri="{FF2B5EF4-FFF2-40B4-BE49-F238E27FC236}">
                <a16:creationId xmlns:a16="http://schemas.microsoft.com/office/drawing/2014/main" id="{71E687C9-13A2-E55C-A955-A35C33517B47}"/>
              </a:ext>
            </a:extLst>
          </p:cNvPr>
          <p:cNvSpPr txBox="1">
            <a:spLocks/>
          </p:cNvSpPr>
          <p:nvPr/>
        </p:nvSpPr>
        <p:spPr>
          <a:xfrm>
            <a:off x="622800" y="2050810"/>
            <a:ext cx="5612400" cy="314876"/>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横断的施策</a:t>
            </a:r>
          </a:p>
        </p:txBody>
      </p:sp>
      <p:sp>
        <p:nvSpPr>
          <p:cNvPr id="11" name="テキスト ボックス 10">
            <a:extLst>
              <a:ext uri="{FF2B5EF4-FFF2-40B4-BE49-F238E27FC236}">
                <a16:creationId xmlns:a16="http://schemas.microsoft.com/office/drawing/2014/main" id="{CF42F891-1A4B-FED1-9F9C-DD015C67F3AA}"/>
              </a:ext>
            </a:extLst>
          </p:cNvPr>
          <p:cNvSpPr txBox="1"/>
          <p:nvPr/>
        </p:nvSpPr>
        <p:spPr>
          <a:xfrm>
            <a:off x="2546733" y="3071924"/>
            <a:ext cx="1764534" cy="910404"/>
          </a:xfrm>
          <a:prstGeom prst="roundRect">
            <a:avLst/>
          </a:prstGeom>
          <a:noFill/>
          <a:ln w="3175">
            <a:solidFill>
              <a:srgbClr val="92D050"/>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公共空間化と相互連関・連鎖が進展するサイバー空間全体を俯瞰した安全・安心の確保</a:t>
            </a:r>
          </a:p>
        </p:txBody>
      </p:sp>
      <p:sp>
        <p:nvSpPr>
          <p:cNvPr id="12" name="テキスト ボックス 11">
            <a:extLst>
              <a:ext uri="{FF2B5EF4-FFF2-40B4-BE49-F238E27FC236}">
                <a16:creationId xmlns:a16="http://schemas.microsoft.com/office/drawing/2014/main" id="{16C33096-870F-DF56-E893-8A3C3A547400}"/>
              </a:ext>
            </a:extLst>
          </p:cNvPr>
          <p:cNvSpPr txBox="1"/>
          <p:nvPr/>
        </p:nvSpPr>
        <p:spPr>
          <a:xfrm>
            <a:off x="711027" y="3070800"/>
            <a:ext cx="1764534" cy="910404"/>
          </a:xfrm>
          <a:prstGeom prst="roundRect">
            <a:avLst/>
          </a:prstGeom>
          <a:noFill/>
          <a:ln w="3175">
            <a:solidFill>
              <a:srgbClr val="FFC000"/>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デジタルトランスフォーメーション（</a:t>
            </a: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）とサイバーセキュリティの同時推進</a:t>
            </a:r>
          </a:p>
        </p:txBody>
      </p:sp>
      <p:sp>
        <p:nvSpPr>
          <p:cNvPr id="13" name="テキスト ボックス 12">
            <a:extLst>
              <a:ext uri="{FF2B5EF4-FFF2-40B4-BE49-F238E27FC236}">
                <a16:creationId xmlns:a16="http://schemas.microsoft.com/office/drawing/2014/main" id="{09250AC3-F668-7325-D2EF-413E1CCA0EAC}"/>
              </a:ext>
            </a:extLst>
          </p:cNvPr>
          <p:cNvSpPr txBox="1"/>
          <p:nvPr/>
        </p:nvSpPr>
        <p:spPr>
          <a:xfrm>
            <a:off x="4382439" y="3071924"/>
            <a:ext cx="1764534" cy="910404"/>
          </a:xfrm>
          <a:prstGeom prst="roundRect">
            <a:avLst/>
          </a:prstGeom>
          <a:noFill/>
          <a:ln w="3175">
            <a:solidFill>
              <a:srgbClr val="00B0F0"/>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安全保障の観点からの</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取組強化</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4" name="正方形/長方形 13">
            <a:extLst>
              <a:ext uri="{FF2B5EF4-FFF2-40B4-BE49-F238E27FC236}">
                <a16:creationId xmlns:a16="http://schemas.microsoft.com/office/drawing/2014/main" id="{224F37BA-408B-7299-69DC-C992878E3E45}"/>
              </a:ext>
            </a:extLst>
          </p:cNvPr>
          <p:cNvSpPr/>
          <p:nvPr/>
        </p:nvSpPr>
        <p:spPr>
          <a:xfrm>
            <a:off x="622800" y="4306280"/>
            <a:ext cx="5612400" cy="3622421"/>
          </a:xfrm>
          <a:prstGeom prst="rect">
            <a:avLst/>
          </a:prstGeom>
          <a:solidFill>
            <a:srgbClr val="FAB2C7"/>
          </a:solidFill>
          <a:ln w="12700">
            <a:noFill/>
            <a:prstDash val="solid"/>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ctr" defTabSz="457200" rtl="0" eaLnBrk="1" fontAlgn="auto" latinLnBrk="0" hangingPunct="1">
              <a:lnSpc>
                <a:spcPct val="100000"/>
              </a:lnSpc>
              <a:spcBef>
                <a:spcPts val="0"/>
              </a:spcBef>
              <a:spcAft>
                <a:spcPts val="0"/>
              </a:spcAft>
              <a:buClrTx/>
              <a:buSzTx/>
              <a:buFontTx/>
              <a:buNone/>
              <a:tabLst/>
              <a:defRPr/>
            </a:pPr>
            <a:br>
              <a:rPr kumimoji="0" lang="en-US" altLang="ja-JP" sz="300" b="1"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100" b="1" i="0" u="none" strike="noStrike" kern="1200" cap="none" spc="0" normalizeH="0" baseline="0" noProof="0">
                <a:ln>
                  <a:noFill/>
                </a:ln>
                <a:solidFill>
                  <a:prstClr val="black"/>
                </a:solidFill>
                <a:effectLst/>
                <a:uLnTx/>
                <a:uFillTx/>
                <a:latin typeface="メイリオ"/>
                <a:ea typeface="メイリオ"/>
                <a:cs typeface="+mn-cs"/>
              </a:rPr>
              <a:t>上記の推進に向け、</a:t>
            </a:r>
            <a:endParaRPr kumimoji="0" lang="en-US" altLang="ja-JP" sz="11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100" b="1" i="0" u="sng" strike="noStrike" kern="1200" cap="none" spc="0" normalizeH="0" baseline="0" noProof="0">
                <a:ln>
                  <a:noFill/>
                </a:ln>
                <a:solidFill>
                  <a:prstClr val="black"/>
                </a:solidFill>
                <a:effectLst/>
                <a:uLnTx/>
                <a:uFillTx/>
                <a:latin typeface="メイリオ"/>
                <a:ea typeface="メイリオ"/>
                <a:cs typeface="+mn-cs"/>
              </a:rPr>
              <a:t>横断的・中長期的な視点で、研究開発や人材育成、普及啓発に取組む</a:t>
            </a:r>
            <a:endParaRPr kumimoji="1" lang="ja-JP" altLang="en-US" sz="1000" b="1" i="0" u="sng" strike="noStrike" kern="1200" cap="none" spc="0" normalizeH="0" baseline="0" noProof="0">
              <a:ln>
                <a:noFill/>
              </a:ln>
              <a:solidFill>
                <a:prstClr val="black"/>
              </a:solidFill>
              <a:effectLst/>
              <a:uLnTx/>
              <a:uFillTx/>
              <a:latin typeface="メイリオ"/>
              <a:ea typeface="メイリオ"/>
              <a:cs typeface="+mn-cs"/>
            </a:endParaRPr>
          </a:p>
        </p:txBody>
      </p:sp>
      <p:sp>
        <p:nvSpPr>
          <p:cNvPr id="15" name="四角形: 1 つの角を切り取る 14">
            <a:extLst>
              <a:ext uri="{FF2B5EF4-FFF2-40B4-BE49-F238E27FC236}">
                <a16:creationId xmlns:a16="http://schemas.microsoft.com/office/drawing/2014/main" id="{6FFBE655-AD95-9278-FC81-4A44F7BED754}"/>
              </a:ext>
            </a:extLst>
          </p:cNvPr>
          <p:cNvSpPr/>
          <p:nvPr/>
        </p:nvSpPr>
        <p:spPr>
          <a:xfrm>
            <a:off x="711028" y="4907175"/>
            <a:ext cx="5435945" cy="1033906"/>
          </a:xfrm>
          <a:prstGeom prst="snip1Rect">
            <a:avLst/>
          </a:prstGeom>
          <a:solidFill>
            <a:schemeClr val="bg1"/>
          </a:solidFill>
          <a:ln w="12700">
            <a:solidFill>
              <a:schemeClr val="bg1"/>
            </a:solidFill>
            <a:prstDash val="solid"/>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研究開発の推進</a:t>
            </a:r>
            <a:b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産学官エコシステム構築とともに、それを基盤とした実践的な研究開発推進</a:t>
            </a:r>
            <a:b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a:t>
            </a:r>
            <a: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t>1</a:t>
            </a: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）国際競争力の強化・産学官エコシステムの構築（研究・産学官連携振興施策の活用など）</a:t>
            </a:r>
            <a:b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a:t>
            </a:r>
            <a: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t>2</a:t>
            </a: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）実践的な研究開発の推進（サプライチェーンリスクへの対応、攻撃把握・分析・共有基盤、暗号などの研究推進など）</a:t>
            </a:r>
            <a:b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a:t>
            </a:r>
            <a: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t>3</a:t>
            </a: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）中長期的な技術トレンドを視野に入れた対応（</a:t>
            </a:r>
            <a:r>
              <a:rPr kumimoji="0" lang="en-US" altLang="ja-JP" sz="900" b="0" i="0" u="none" strike="noStrike" kern="1200" cap="none" spc="0" normalizeH="0" baseline="0" noProof="0">
                <a:ln>
                  <a:noFill/>
                </a:ln>
                <a:solidFill>
                  <a:prstClr val="black"/>
                </a:solidFill>
                <a:effectLst/>
                <a:uLnTx/>
                <a:uFillTx/>
                <a:latin typeface="メイリオ"/>
                <a:ea typeface="メイリオ"/>
                <a:cs typeface="+mn-cs"/>
              </a:rPr>
              <a:t>AI</a:t>
            </a:r>
            <a:r>
              <a:rPr kumimoji="0" lang="ja-JP" altLang="en-US" sz="900" b="0" i="0" u="none" strike="noStrike" kern="1200" cap="none" spc="0" normalizeH="0" baseline="0" noProof="0">
                <a:ln>
                  <a:noFill/>
                </a:ln>
                <a:solidFill>
                  <a:prstClr val="black"/>
                </a:solidFill>
                <a:effectLst/>
                <a:uLnTx/>
                <a:uFillTx/>
                <a:latin typeface="メイリオ"/>
                <a:ea typeface="メイリオ"/>
                <a:cs typeface="+mn-cs"/>
              </a:rPr>
              <a:t>技術の進展、量子技術の進展）</a:t>
            </a:r>
            <a:endParaRPr kumimoji="1" lang="ja-JP" altLang="en-US" sz="9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6" name="表 15">
            <a:extLst>
              <a:ext uri="{FF2B5EF4-FFF2-40B4-BE49-F238E27FC236}">
                <a16:creationId xmlns:a16="http://schemas.microsoft.com/office/drawing/2014/main" id="{3C66B04B-6152-C556-6CFE-5E49C708B241}"/>
              </a:ext>
            </a:extLst>
          </p:cNvPr>
          <p:cNvGraphicFramePr>
            <a:graphicFrameLocks noGrp="1"/>
          </p:cNvGraphicFramePr>
          <p:nvPr/>
        </p:nvGraphicFramePr>
        <p:xfrm>
          <a:off x="622800" y="8338458"/>
          <a:ext cx="5612400" cy="85496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015340651"/>
                    </a:ext>
                  </a:extLst>
                </a:gridCol>
              </a:tblGrid>
              <a:tr h="679755">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a:solidFill>
                            <a:schemeClr val="tx1"/>
                          </a:solidFill>
                          <a:latin typeface="+mn-ea"/>
                          <a:ea typeface="+mn-ea"/>
                        </a:rPr>
                        <a:t>サイバーセキュリティ基本法</a:t>
                      </a:r>
                      <a:br>
                        <a:rPr kumimoji="1" lang="en-US" altLang="ja-JP" sz="1050" b="0">
                          <a:solidFill>
                            <a:schemeClr val="tx1"/>
                          </a:solidFill>
                          <a:latin typeface="+mn-ea"/>
                          <a:ea typeface="+mn-ea"/>
                        </a:rPr>
                      </a:br>
                      <a:r>
                        <a:rPr kumimoji="1" lang="ja-JP" altLang="en-US" sz="1050" b="0">
                          <a:solidFill>
                            <a:schemeClr val="tx1"/>
                          </a:solidFill>
                          <a:latin typeface="+mn-ea"/>
                          <a:ea typeface="+mn-ea"/>
                        </a:rPr>
                        <a:t>　サイバーセキュリティ基本法は、サ</a:t>
                      </a:r>
                      <a:r>
                        <a:rPr kumimoji="1" lang="ja-JP" altLang="en-US" sz="1050" b="0" i="0" kern="1200">
                          <a:solidFill>
                            <a:schemeClr val="tx1"/>
                          </a:solidFill>
                          <a:effectLst/>
                          <a:latin typeface="+mn-ea"/>
                          <a:ea typeface="+mn-ea"/>
                          <a:cs typeface="+mn-cs"/>
                        </a:rPr>
                        <a:t>イバーセキュリティに関する施策を総合的かつ効率的に推進するため、基本理念や国の責務などを定めています。また、サイバーセキュリティ戦略の策定およびその他サイバーセキュリティに関する施策の基本となる事項を規定します。</a:t>
                      </a:r>
                      <a:endParaRPr kumimoji="1" lang="en-US" altLang="ja-JP" sz="1050" b="0" i="0" kern="1200">
                        <a:solidFill>
                          <a:schemeClr val="tx1"/>
                        </a:solidFill>
                        <a:effectLst/>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7977200"/>
                  </a:ext>
                </a:extLst>
              </a:tr>
            </a:tbl>
          </a:graphicData>
        </a:graphic>
      </p:graphicFrame>
      <p:grpSp>
        <p:nvGrpSpPr>
          <p:cNvPr id="17" name="グループ化 16">
            <a:extLst>
              <a:ext uri="{FF2B5EF4-FFF2-40B4-BE49-F238E27FC236}">
                <a16:creationId xmlns:a16="http://schemas.microsoft.com/office/drawing/2014/main" id="{22FE7EE0-15F3-93CC-FA84-10E14E36FA65}"/>
              </a:ext>
            </a:extLst>
          </p:cNvPr>
          <p:cNvGrpSpPr/>
          <p:nvPr/>
        </p:nvGrpSpPr>
        <p:grpSpPr>
          <a:xfrm>
            <a:off x="290547" y="8086886"/>
            <a:ext cx="757258" cy="300134"/>
            <a:chOff x="-586383" y="7984939"/>
            <a:chExt cx="1007910" cy="707703"/>
          </a:xfrm>
        </p:grpSpPr>
        <p:sp>
          <p:nvSpPr>
            <p:cNvPr id="18" name="テキスト ボックス 17">
              <a:extLst>
                <a:ext uri="{FF2B5EF4-FFF2-40B4-BE49-F238E27FC236}">
                  <a16:creationId xmlns:a16="http://schemas.microsoft.com/office/drawing/2014/main" id="{054751E2-0745-5356-7E5E-4A1F1CED77AF}"/>
                </a:ext>
              </a:extLst>
            </p:cNvPr>
            <p:cNvSpPr txBox="1"/>
            <p:nvPr/>
          </p:nvSpPr>
          <p:spPr>
            <a:xfrm rot="20511245">
              <a:off x="-586383" y="8338230"/>
              <a:ext cx="922625" cy="354412"/>
            </a:xfrm>
            <a:custGeom>
              <a:avLst/>
              <a:gdLst>
                <a:gd name="connsiteX0" fmla="*/ 0 w 922625"/>
                <a:gd name="connsiteY0" fmla="*/ 0 h 354412"/>
                <a:gd name="connsiteX1" fmla="*/ 922625 w 922625"/>
                <a:gd name="connsiteY1" fmla="*/ 0 h 354412"/>
                <a:gd name="connsiteX2" fmla="*/ 922625 w 922625"/>
                <a:gd name="connsiteY2" fmla="*/ 354412 h 354412"/>
                <a:gd name="connsiteX3" fmla="*/ 0 w 922625"/>
                <a:gd name="connsiteY3" fmla="*/ 354412 h 354412"/>
                <a:gd name="connsiteX4" fmla="*/ 0 w 922625"/>
                <a:gd name="connsiteY4" fmla="*/ 0 h 35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625" h="354412" fill="none" extrusionOk="0">
                  <a:moveTo>
                    <a:pt x="0" y="0"/>
                  </a:moveTo>
                  <a:cubicBezTo>
                    <a:pt x="361687" y="52568"/>
                    <a:pt x="480513" y="-54228"/>
                    <a:pt x="922625" y="0"/>
                  </a:cubicBezTo>
                  <a:cubicBezTo>
                    <a:pt x="910715" y="96955"/>
                    <a:pt x="946107" y="279983"/>
                    <a:pt x="922625" y="354412"/>
                  </a:cubicBezTo>
                  <a:cubicBezTo>
                    <a:pt x="503054" y="314207"/>
                    <a:pt x="197963" y="403363"/>
                    <a:pt x="0" y="354412"/>
                  </a:cubicBezTo>
                  <a:cubicBezTo>
                    <a:pt x="21079" y="230379"/>
                    <a:pt x="15949" y="82626"/>
                    <a:pt x="0" y="0"/>
                  </a:cubicBezTo>
                  <a:close/>
                </a:path>
                <a:path w="922625" h="354412" stroke="0" extrusionOk="0">
                  <a:moveTo>
                    <a:pt x="0" y="0"/>
                  </a:moveTo>
                  <a:cubicBezTo>
                    <a:pt x="147004" y="-40783"/>
                    <a:pt x="752825" y="-70567"/>
                    <a:pt x="922625" y="0"/>
                  </a:cubicBezTo>
                  <a:cubicBezTo>
                    <a:pt x="930839" y="73891"/>
                    <a:pt x="908673" y="295727"/>
                    <a:pt x="922625" y="354412"/>
                  </a:cubicBezTo>
                  <a:cubicBezTo>
                    <a:pt x="698256" y="309258"/>
                    <a:pt x="352668" y="432602"/>
                    <a:pt x="0" y="354412"/>
                  </a:cubicBezTo>
                  <a:cubicBezTo>
                    <a:pt x="-4666" y="239936"/>
                    <a:pt x="-6228" y="161744"/>
                    <a:pt x="0" y="0"/>
                  </a:cubicBezTo>
                  <a:close/>
                </a:path>
              </a:pathLst>
            </a:custGeom>
            <a:solidFill>
              <a:schemeClr val="bg1"/>
            </a:solidFill>
            <a:ln>
              <a:solidFill>
                <a:schemeClr val="accent1"/>
              </a:solidFill>
              <a:extLst>
                <a:ext uri="{C807C97D-BFC1-408E-A445-0C87EB9F89A2}">
                  <ask:lineSketchStyleProps xmlns:ask="http://schemas.microsoft.com/office/drawing/2018/sketchyshapes" sd="2650216993">
                    <a:prstGeom prst="rect">
                      <a:avLst/>
                    </a:prstGeom>
                    <ask:type>
                      <ask:lineSketchCurved/>
                    </ask:type>
                  </ask:lineSketchStyleProps>
                </a:ext>
              </a:extLst>
            </a:ln>
            <a:effectLst>
              <a:outerShdw blurRad="50800" dist="38100" dir="2700000" algn="tl" rotWithShape="0">
                <a:prstClr val="black">
                  <a:alpha val="40000"/>
                </a:prstClr>
              </a:outerShd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rPr>
                <a:t>One Point</a:t>
              </a:r>
              <a:endParaRPr kumimoji="1" lang="ja-JP" altLang="en-US"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endParaRPr>
            </a:p>
          </p:txBody>
        </p:sp>
        <p:pic>
          <p:nvPicPr>
            <p:cNvPr id="19" name="図 18">
              <a:extLst>
                <a:ext uri="{FF2B5EF4-FFF2-40B4-BE49-F238E27FC236}">
                  <a16:creationId xmlns:a16="http://schemas.microsoft.com/office/drawing/2014/main" id="{DF61F5B4-74F4-DE19-D53F-92C861481DFB}"/>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166120" y="7984939"/>
              <a:ext cx="255407" cy="378304"/>
            </a:xfrm>
            <a:prstGeom prst="rect">
              <a:avLst/>
            </a:prstGeom>
          </p:spPr>
        </p:pic>
      </p:grpSp>
      <p:sp>
        <p:nvSpPr>
          <p:cNvPr id="20" name="四角形: 1 つの角を切り取る 19">
            <a:extLst>
              <a:ext uri="{FF2B5EF4-FFF2-40B4-BE49-F238E27FC236}">
                <a16:creationId xmlns:a16="http://schemas.microsoft.com/office/drawing/2014/main" id="{5CD633F4-194C-1DA3-878B-EA2786CF0787}"/>
              </a:ext>
            </a:extLst>
          </p:cNvPr>
          <p:cNvSpPr/>
          <p:nvPr/>
        </p:nvSpPr>
        <p:spPr>
          <a:xfrm>
            <a:off x="711028" y="6087264"/>
            <a:ext cx="5435945" cy="881146"/>
          </a:xfrm>
          <a:prstGeom prst="snip1Rect">
            <a:avLst/>
          </a:prstGeom>
          <a:solidFill>
            <a:schemeClr val="bg1"/>
          </a:solidFill>
          <a:ln w="12700">
            <a:solidFill>
              <a:schemeClr val="bg1"/>
            </a:solidFill>
            <a:prstDash val="solid"/>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1" i="0" u="none" strike="noStrike" kern="1200" cap="none" spc="0" normalizeH="0" baseline="0" noProof="0" dirty="0">
                <a:ln>
                  <a:noFill/>
                </a:ln>
                <a:solidFill>
                  <a:prstClr val="black"/>
                </a:solidFill>
                <a:effectLst/>
                <a:uLnTx/>
                <a:uFillTx/>
                <a:latin typeface="メイリオ"/>
                <a:ea typeface="メイリオ"/>
                <a:cs typeface="+mn-cs"/>
              </a:rPr>
              <a:t>人材の確保・育成・活躍促進</a:t>
            </a:r>
            <a:br>
              <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rPr>
            </a:b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rPr>
              <a:t>1</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rPr>
              <a:t>DX with Cybersecurity</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の推進（「プラス・セキュリティ」知識を補充できる環境整</a:t>
            </a:r>
            <a:br>
              <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rPr>
            </a:b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　　  備など）</a:t>
            </a:r>
            <a:b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b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rPr>
              <a:t>2</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）巧妙化・複雑化する脅威への対処（人材育成プログラムの強化、</a:t>
            </a:r>
            <a:r>
              <a:rPr kumimoji="1" lang="zh-TW" altLang="en-US" sz="900" b="0" i="0" u="none" strike="noStrike" kern="1200" cap="none" spc="0" normalizeH="0" baseline="0" noProof="0" dirty="0">
                <a:ln>
                  <a:noFill/>
                </a:ln>
                <a:solidFill>
                  <a:prstClr val="black"/>
                </a:solidFill>
                <a:effectLst/>
                <a:uLnTx/>
                <a:uFillTx/>
                <a:latin typeface="メイリオ"/>
                <a:ea typeface="メイリオ"/>
                <a:cs typeface="+mn-cs"/>
              </a:rPr>
              <a:t>資格制度活用</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など）</a:t>
            </a:r>
            <a:b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b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rPr>
              <a:t>3</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）政府機関における取組（外部高度人材活用の仕組み強化など）</a:t>
            </a:r>
          </a:p>
        </p:txBody>
      </p:sp>
      <p:sp>
        <p:nvSpPr>
          <p:cNvPr id="21" name="四角形: 1 つの角を切り取る 20">
            <a:extLst>
              <a:ext uri="{FF2B5EF4-FFF2-40B4-BE49-F238E27FC236}">
                <a16:creationId xmlns:a16="http://schemas.microsoft.com/office/drawing/2014/main" id="{21385EB4-31D0-E3B6-A25D-40957267F576}"/>
              </a:ext>
            </a:extLst>
          </p:cNvPr>
          <p:cNvSpPr/>
          <p:nvPr/>
        </p:nvSpPr>
        <p:spPr>
          <a:xfrm>
            <a:off x="711028" y="7114593"/>
            <a:ext cx="5435945" cy="618614"/>
          </a:xfrm>
          <a:prstGeom prst="snip1Rect">
            <a:avLst/>
          </a:prstGeom>
          <a:solidFill>
            <a:schemeClr val="bg1"/>
          </a:solidFill>
          <a:ln w="12700">
            <a:solidFill>
              <a:schemeClr val="bg1"/>
            </a:solidFill>
            <a:prstDash val="solid"/>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全員参加による協働・普及啓発</a:t>
            </a:r>
            <a:b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テレワークの増加やクラウドサービスの普及など、近年の人々の行動や企業活動の変化に応じて、ガイドラインや様々な解説資料などの整備の推進</a:t>
            </a:r>
          </a:p>
        </p:txBody>
      </p:sp>
      <p:sp>
        <p:nvSpPr>
          <p:cNvPr id="23" name="二等辺三角形 22">
            <a:extLst>
              <a:ext uri="{FF2B5EF4-FFF2-40B4-BE49-F238E27FC236}">
                <a16:creationId xmlns:a16="http://schemas.microsoft.com/office/drawing/2014/main" id="{68F5446E-B81D-8AF5-8860-59C115567F5E}"/>
              </a:ext>
            </a:extLst>
          </p:cNvPr>
          <p:cNvSpPr/>
          <p:nvPr/>
        </p:nvSpPr>
        <p:spPr>
          <a:xfrm>
            <a:off x="2769479" y="4027836"/>
            <a:ext cx="1319043" cy="191664"/>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2" name="二等辺三角形 21">
            <a:extLst>
              <a:ext uri="{FF2B5EF4-FFF2-40B4-BE49-F238E27FC236}">
                <a16:creationId xmlns:a16="http://schemas.microsoft.com/office/drawing/2014/main" id="{8289732C-6B26-35BF-1EAA-B13990724F1A}"/>
              </a:ext>
            </a:extLst>
          </p:cNvPr>
          <p:cNvSpPr/>
          <p:nvPr/>
        </p:nvSpPr>
        <p:spPr>
          <a:xfrm>
            <a:off x="933772" y="4027836"/>
            <a:ext cx="1319043" cy="191664"/>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4" name="二等辺三角形 23">
            <a:extLst>
              <a:ext uri="{FF2B5EF4-FFF2-40B4-BE49-F238E27FC236}">
                <a16:creationId xmlns:a16="http://schemas.microsoft.com/office/drawing/2014/main" id="{5338E705-DCAA-8F0A-B408-C5739559FA52}"/>
              </a:ext>
            </a:extLst>
          </p:cNvPr>
          <p:cNvSpPr/>
          <p:nvPr/>
        </p:nvSpPr>
        <p:spPr>
          <a:xfrm>
            <a:off x="4605185" y="4027836"/>
            <a:ext cx="1319043" cy="191664"/>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5" name="テキスト ボックス 24">
            <a:extLst>
              <a:ext uri="{FF2B5EF4-FFF2-40B4-BE49-F238E27FC236}">
                <a16:creationId xmlns:a16="http://schemas.microsoft.com/office/drawing/2014/main" id="{31BA4B74-6E6C-9FC9-9295-CE6AC8BE19E4}"/>
              </a:ext>
            </a:extLst>
          </p:cNvPr>
          <p:cNvSpPr txBox="1"/>
          <p:nvPr/>
        </p:nvSpPr>
        <p:spPr>
          <a:xfrm>
            <a:off x="622800" y="7972724"/>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NISC</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サイバーセキュリティ戦略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Cybersecurity for All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誰も取り残さないサイバーセキュリティ」を基に作成</a:t>
            </a:r>
          </a:p>
        </p:txBody>
      </p:sp>
      <p:sp>
        <p:nvSpPr>
          <p:cNvPr id="2" name="テキスト ボックス 1">
            <a:extLst>
              <a:ext uri="{FF2B5EF4-FFF2-40B4-BE49-F238E27FC236}">
                <a16:creationId xmlns:a16="http://schemas.microsoft.com/office/drawing/2014/main" id="{F93C2C70-8991-1E3A-C3BC-C0712C1A1B9E}"/>
              </a:ext>
            </a:extLst>
          </p:cNvPr>
          <p:cNvSpPr txBox="1"/>
          <p:nvPr/>
        </p:nvSpPr>
        <p:spPr>
          <a:xfrm>
            <a:off x="622800" y="2290255"/>
            <a:ext cx="5612400" cy="57708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メイリオ"/>
                <a:ea typeface="メイリオ"/>
                <a:cs typeface="+mn-cs"/>
              </a:rPr>
              <a:t>　３つの政策目標を達成するためには、サイバーセキュリティ戦略の３つの方向性を意識し、その基盤として、横断的・中長期的な視点で、研究開発や人材育成、普及啓発に取組んでいくことが重要です。</a:t>
            </a:r>
          </a:p>
        </p:txBody>
      </p:sp>
      <p:sp>
        <p:nvSpPr>
          <p:cNvPr id="4" name="テキスト ボックス 3">
            <a:extLst>
              <a:ext uri="{FF2B5EF4-FFF2-40B4-BE49-F238E27FC236}">
                <a16:creationId xmlns:a16="http://schemas.microsoft.com/office/drawing/2014/main" id="{C696B170-77D1-6A6E-624B-9882DE168F08}"/>
              </a:ext>
            </a:extLst>
          </p:cNvPr>
          <p:cNvSpPr txBox="1"/>
          <p:nvPr/>
        </p:nvSpPr>
        <p:spPr>
          <a:xfrm>
            <a:off x="2205612" y="2790369"/>
            <a:ext cx="2446776"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サイバーセキュリティ戦略の３つの方向性</a:t>
            </a:r>
          </a:p>
        </p:txBody>
      </p:sp>
    </p:spTree>
    <p:extLst>
      <p:ext uri="{BB962C8B-B14F-4D97-AF65-F5344CB8AC3E}">
        <p14:creationId xmlns:p14="http://schemas.microsoft.com/office/powerpoint/2010/main" val="329633475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スライド番号プレースホルダー 1">
            <a:extLst>
              <a:ext uri="{FF2B5EF4-FFF2-40B4-BE49-F238E27FC236}">
                <a16:creationId xmlns:a16="http://schemas.microsoft.com/office/drawing/2014/main" id="{29851A7A-8943-682D-CE45-615CA00A6387}"/>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4">
            <a:extLst>
              <a:ext uri="{FF2B5EF4-FFF2-40B4-BE49-F238E27FC236}">
                <a16:creationId xmlns:a16="http://schemas.microsoft.com/office/drawing/2014/main" id="{A629BD2C-E9E5-4382-D329-E0F6C5D60396}"/>
              </a:ext>
            </a:extLst>
          </p:cNvPr>
          <p:cNvSpPr txBox="1">
            <a:spLocks/>
          </p:cNvSpPr>
          <p:nvPr/>
        </p:nvSpPr>
        <p:spPr>
          <a:xfrm>
            <a:off x="1123950" y="1457325"/>
            <a:ext cx="39433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6-1-1.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サイバーセキュリティ戦略</a:t>
            </a:r>
            <a:endParaRPr kumimoji="1" lang="en-US" altLang="ja-JP" sz="16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プレースホルダー 2">
            <a:extLst>
              <a:ext uri="{FF2B5EF4-FFF2-40B4-BE49-F238E27FC236}">
                <a16:creationId xmlns:a16="http://schemas.microsoft.com/office/drawing/2014/main" id="{5F2FB855-25FD-8F9A-E7FF-BC96DCA46C92}"/>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6</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サイバーセキュリティ戦略および関連法令</a:t>
            </a:r>
            <a:b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6-1. NISC</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：サイバーセキュリティ戦略</a:t>
            </a:r>
          </a:p>
        </p:txBody>
      </p:sp>
      <p:sp>
        <p:nvSpPr>
          <p:cNvPr id="10" name="テキスト プレースホルダー 8">
            <a:extLst>
              <a:ext uri="{FF2B5EF4-FFF2-40B4-BE49-F238E27FC236}">
                <a16:creationId xmlns:a16="http://schemas.microsoft.com/office/drawing/2014/main" id="{71E687C9-13A2-E55C-A955-A35C33517B47}"/>
              </a:ext>
            </a:extLst>
          </p:cNvPr>
          <p:cNvSpPr txBox="1">
            <a:spLocks/>
          </p:cNvSpPr>
          <p:nvPr/>
        </p:nvSpPr>
        <p:spPr>
          <a:xfrm>
            <a:off x="622800" y="2050810"/>
            <a:ext cx="5612400" cy="314876"/>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サイバーセキュリティ</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2023</a:t>
            </a:r>
            <a:endPar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endParaRPr>
          </a:p>
        </p:txBody>
      </p:sp>
      <p:sp>
        <p:nvSpPr>
          <p:cNvPr id="29" name="テキスト ボックス 28">
            <a:extLst>
              <a:ext uri="{FF2B5EF4-FFF2-40B4-BE49-F238E27FC236}">
                <a16:creationId xmlns:a16="http://schemas.microsoft.com/office/drawing/2014/main" id="{6C5F2D3E-4033-C83C-AB6F-665537605F14}"/>
              </a:ext>
            </a:extLst>
          </p:cNvPr>
          <p:cNvSpPr txBox="1"/>
          <p:nvPr/>
        </p:nvSpPr>
        <p:spPr>
          <a:xfrm>
            <a:off x="622800" y="2323153"/>
            <a:ext cx="5612400" cy="106182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NISC</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は、サイバーセキュリティ戦略に基づく今年度の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2022</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年度年次報告・</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2023</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年度年次計画を整理した「サイバーセキュリティ</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2023</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」を策定しています。サイバーセキュリティ戦略に基づく施策を的確に実施するため、各年度の施策の進捗状況を検証し、次年度の計画に反映することとしています。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 2023</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年度の「サイバー空間を巡る状況変化と情勢、及び政策課題」と「</a:t>
            </a:r>
            <a:r>
              <a:rPr kumimoji="0" lang="ja-JP" altLang="en-US" sz="1050" b="0" i="0" u="none" strike="noStrike" kern="1200" cap="none" spc="0" normalizeH="0" baseline="0" noProof="0" dirty="0">
                <a:ln>
                  <a:noFill/>
                </a:ln>
                <a:solidFill>
                  <a:prstClr val="black"/>
                </a:solidFill>
                <a:effectLst/>
                <a:uLnTx/>
                <a:uFillTx/>
                <a:latin typeface="メイリオ"/>
                <a:ea typeface="メイリオ"/>
                <a:cs typeface="+mn-cs"/>
              </a:rPr>
              <a:t>今後の取組の方向性（今年度特に強力に取組む施策について）」</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は以下の通りです。</a:t>
            </a:r>
          </a:p>
        </p:txBody>
      </p:sp>
      <p:graphicFrame>
        <p:nvGraphicFramePr>
          <p:cNvPr id="2" name="表 1">
            <a:extLst>
              <a:ext uri="{FF2B5EF4-FFF2-40B4-BE49-F238E27FC236}">
                <a16:creationId xmlns:a16="http://schemas.microsoft.com/office/drawing/2014/main" id="{27412B72-2DDC-994A-958D-69C1115F4121}"/>
              </a:ext>
            </a:extLst>
          </p:cNvPr>
          <p:cNvGraphicFramePr>
            <a:graphicFrameLocks noGrp="1"/>
          </p:cNvGraphicFramePr>
          <p:nvPr>
            <p:extLst>
              <p:ext uri="{D42A27DB-BD31-4B8C-83A1-F6EECF244321}">
                <p14:modId xmlns:p14="http://schemas.microsoft.com/office/powerpoint/2010/main" val="477773394"/>
              </p:ext>
            </p:extLst>
          </p:nvPr>
        </p:nvGraphicFramePr>
        <p:xfrm>
          <a:off x="622800" y="3372908"/>
          <a:ext cx="5612400" cy="3226943"/>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51776820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schemeClr val="bg1"/>
                          </a:solidFill>
                          <a:effectLst/>
                          <a:uLnTx/>
                          <a:uFillTx/>
                          <a:latin typeface="+mn-ea"/>
                          <a:ea typeface="+mn-ea"/>
                          <a:cs typeface="+mn-cs"/>
                        </a:rPr>
                        <a:t>サイバー空間を巡る状況変化と情勢、及び政策課題</a:t>
                      </a:r>
                      <a:endParaRPr kumimoji="1" lang="en-US" altLang="ja-JP" sz="8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223652263"/>
                  </a:ext>
                </a:extLst>
              </a:tr>
              <a:tr h="453230">
                <a:tc>
                  <a:txBody>
                    <a:bodyPr/>
                    <a:lstStyle/>
                    <a:p>
                      <a:pPr marL="171450" marR="0" lvl="0" indent="-171450" algn="l" defTabSz="914400" rtl="0" eaLnBrk="1" fontAlgn="auto" latinLnBrk="0" hangingPunct="1">
                        <a:lnSpc>
                          <a:spcPts val="1500"/>
                        </a:lnSpc>
                        <a:spcBef>
                          <a:spcPts val="1000"/>
                        </a:spcBef>
                        <a:spcAft>
                          <a:spcPts val="0"/>
                        </a:spcAft>
                        <a:buClrTx/>
                        <a:buSzTx/>
                        <a:buFont typeface="Arial" panose="020B0604020202020204" pitchFamily="34" charset="0"/>
                        <a:buChar char="•"/>
                        <a:tabLst/>
                        <a:defRPr/>
                      </a:pPr>
                      <a:r>
                        <a:rPr kumimoji="1" lang="ja-JP" altLang="en-US" sz="800" b="1" i="0" u="none" strike="noStrike" kern="1200" cap="none" spc="0" normalizeH="0" baseline="0" noProof="0" dirty="0">
                          <a:ln>
                            <a:noFill/>
                          </a:ln>
                          <a:solidFill>
                            <a:sysClr val="windowText" lastClr="000000"/>
                          </a:solidFill>
                          <a:effectLst/>
                          <a:uLnTx/>
                          <a:uFillTx/>
                          <a:latin typeface="+mn-ea"/>
                          <a:ea typeface="+mn-ea"/>
                          <a:cs typeface="+mn-cs"/>
                        </a:rPr>
                        <a:t>昨今の状況変化</a:t>
                      </a:r>
                      <a:b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・サイバー空間への依存度の高まり</a:t>
                      </a:r>
                      <a: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t>/</a:t>
                      </a: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情報システムの利⽤拡⼤</a:t>
                      </a:r>
                      <a: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t>/</a:t>
                      </a: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サプライチェーンの多様化・複雑化の進展</a:t>
                      </a:r>
                      <a: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t>/</a:t>
                      </a: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⽣成</a:t>
                      </a:r>
                      <a: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t>AI</a:t>
                      </a: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な</a:t>
                      </a:r>
                      <a:b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　どの新たな技術普及</a:t>
                      </a:r>
                      <a:b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・新たな技術・サービスの普及に伴うサイバー攻撃を受けるシステム側の侵入口（セキュリティホール）増加</a:t>
                      </a:r>
                      <a:b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・サイバー攻撃手法の変化（深刻化・巧妙化）</a:t>
                      </a:r>
                      <a: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t>/</a:t>
                      </a: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サイバー攻撃による重要インフラの機能停止や破壊、他国の選挙へ</a:t>
                      </a:r>
                      <a:b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　の干渉、身代金の要求、機微情報の窃取</a:t>
                      </a:r>
                      <a:endPar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endParaRPr>
                    </a:p>
                    <a:p>
                      <a:pPr marL="171450" marR="0" lvl="0" indent="-171450" algn="l" defTabSz="914400" rtl="0" eaLnBrk="1" fontAlgn="auto" latinLnBrk="0" hangingPunct="1">
                        <a:lnSpc>
                          <a:spcPts val="1500"/>
                        </a:lnSpc>
                        <a:spcBef>
                          <a:spcPts val="1000"/>
                        </a:spcBef>
                        <a:spcAft>
                          <a:spcPts val="0"/>
                        </a:spcAft>
                        <a:buClrTx/>
                        <a:buSzTx/>
                        <a:buFont typeface="Arial" panose="020B0604020202020204" pitchFamily="34" charset="0"/>
                        <a:buChar char="•"/>
                        <a:tabLst/>
                        <a:defRPr/>
                      </a:pPr>
                      <a:r>
                        <a:rPr lang="ja-JP" altLang="en-US" sz="800" b="1" dirty="0"/>
                        <a:t>サイバー空間の現下の情勢 ～サイバー攻撃の深刻化・巧妙化～</a:t>
                      </a:r>
                      <a:br>
                        <a:rPr kumimoji="1" lang="en-US" altLang="ja-JP" sz="800" b="1" i="0" u="none" strike="noStrike" kern="1200" cap="none" spc="0" normalizeH="0" baseline="0" dirty="0">
                          <a:ln>
                            <a:noFill/>
                          </a:ln>
                          <a:solidFill>
                            <a:schemeClr val="dk1"/>
                          </a:solidFill>
                          <a:effectLst/>
                          <a:uLnTx/>
                          <a:uFillTx/>
                          <a:latin typeface="+mn-lt"/>
                          <a:ea typeface="+mn-ea"/>
                          <a:cs typeface="+mn-cs"/>
                        </a:rPr>
                      </a:br>
                      <a:r>
                        <a:rPr kumimoji="1" lang="ja-JP" altLang="en-US" sz="800" b="0" i="0" u="none" strike="noStrike" kern="1200" cap="none" spc="0" normalizeH="0" baseline="0" dirty="0">
                          <a:ln>
                            <a:noFill/>
                          </a:ln>
                          <a:solidFill>
                            <a:schemeClr val="dk1"/>
                          </a:solidFill>
                          <a:effectLst/>
                          <a:uLnTx/>
                          <a:uFillTx/>
                          <a:latin typeface="+mn-lt"/>
                          <a:ea typeface="+mn-ea"/>
                          <a:cs typeface="+mn-cs"/>
                        </a:rPr>
                        <a:t>・ランサムウェアが依然とした脅威、不正プログラム</a:t>
                      </a:r>
                      <a:r>
                        <a:rPr kumimoji="1" lang="en-US" altLang="ja-JP" sz="800" b="0" i="0" u="none" strike="noStrike" kern="1200" cap="none" spc="0" normalizeH="0" baseline="0" dirty="0" err="1">
                          <a:ln>
                            <a:noFill/>
                          </a:ln>
                          <a:solidFill>
                            <a:schemeClr val="dk1"/>
                          </a:solidFill>
                          <a:effectLst/>
                          <a:uLnTx/>
                          <a:uFillTx/>
                          <a:latin typeface="+mn-lt"/>
                          <a:ea typeface="+mn-ea"/>
                          <a:cs typeface="+mn-cs"/>
                        </a:rPr>
                        <a:t>Emotet</a:t>
                      </a:r>
                      <a:r>
                        <a:rPr kumimoji="1" lang="ja-JP" altLang="en-US" sz="800" b="0" i="0" u="none" strike="noStrike" kern="1200" cap="none" spc="0" normalizeH="0" baseline="0" dirty="0">
                          <a:ln>
                            <a:noFill/>
                          </a:ln>
                          <a:solidFill>
                            <a:schemeClr val="dk1"/>
                          </a:solidFill>
                          <a:effectLst/>
                          <a:uLnTx/>
                          <a:uFillTx/>
                          <a:latin typeface="+mn-lt"/>
                          <a:ea typeface="+mn-ea"/>
                          <a:cs typeface="+mn-cs"/>
                        </a:rPr>
                        <a:t>が活動と停止の繰り返し</a:t>
                      </a:r>
                      <a:r>
                        <a:rPr kumimoji="1" lang="en-US" altLang="ja-JP" sz="800" b="0" i="0" u="none" strike="noStrike" kern="1200" cap="none" spc="0" normalizeH="0" baseline="0" dirty="0">
                          <a:ln>
                            <a:noFill/>
                          </a:ln>
                          <a:solidFill>
                            <a:schemeClr val="dk1"/>
                          </a:solidFill>
                          <a:effectLst/>
                          <a:uLnTx/>
                          <a:uFillTx/>
                          <a:latin typeface="+mn-lt"/>
                          <a:ea typeface="+mn-ea"/>
                          <a:cs typeface="+mn-cs"/>
                        </a:rPr>
                        <a:t>/</a:t>
                      </a:r>
                      <a:r>
                        <a:rPr kumimoji="1" lang="ja-JP" altLang="en-US" sz="800" b="0" i="0" u="none" strike="noStrike" kern="1200" cap="none" spc="0" normalizeH="0" baseline="0" dirty="0">
                          <a:ln>
                            <a:noFill/>
                          </a:ln>
                          <a:solidFill>
                            <a:schemeClr val="dk1"/>
                          </a:solidFill>
                          <a:effectLst/>
                          <a:uLnTx/>
                          <a:uFillTx/>
                          <a:latin typeface="+mn-lt"/>
                          <a:ea typeface="+mn-ea"/>
                          <a:cs typeface="+mn-cs"/>
                        </a:rPr>
                        <a:t>暗号資産交換業者もサイバー</a:t>
                      </a:r>
                      <a:br>
                        <a:rPr kumimoji="1" lang="en-US" altLang="ja-JP" sz="800" b="0" i="0" u="none" strike="noStrike" kern="1200" cap="none" spc="0" normalizeH="0" baseline="0" dirty="0">
                          <a:ln>
                            <a:noFill/>
                          </a:ln>
                          <a:solidFill>
                            <a:schemeClr val="dk1"/>
                          </a:solidFill>
                          <a:effectLst/>
                          <a:uLnTx/>
                          <a:uFillTx/>
                          <a:latin typeface="+mn-lt"/>
                          <a:ea typeface="+mn-ea"/>
                          <a:cs typeface="+mn-cs"/>
                        </a:rPr>
                      </a:br>
                      <a:r>
                        <a:rPr kumimoji="1" lang="ja-JP" altLang="en-US" sz="800" b="0" i="0" u="none" strike="noStrike" kern="1200" cap="none" spc="0" normalizeH="0" baseline="0" dirty="0">
                          <a:ln>
                            <a:noFill/>
                          </a:ln>
                          <a:solidFill>
                            <a:schemeClr val="dk1"/>
                          </a:solidFill>
                          <a:effectLst/>
                          <a:uLnTx/>
                          <a:uFillTx/>
                          <a:latin typeface="+mn-lt"/>
                          <a:ea typeface="+mn-ea"/>
                          <a:cs typeface="+mn-cs"/>
                        </a:rPr>
                        <a:t>　攻撃の対象</a:t>
                      </a:r>
                      <a:endPar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endParaRPr>
                    </a:p>
                    <a:p>
                      <a:pPr marL="171450" marR="0" lvl="0" indent="-171450" algn="l" defTabSz="914400" rtl="0" eaLnBrk="1" fontAlgn="auto" latinLnBrk="0" hangingPunct="1">
                        <a:lnSpc>
                          <a:spcPts val="1500"/>
                        </a:lnSpc>
                        <a:spcBef>
                          <a:spcPts val="1000"/>
                        </a:spcBef>
                        <a:spcAft>
                          <a:spcPts val="0"/>
                        </a:spcAft>
                        <a:buClrTx/>
                        <a:buSzTx/>
                        <a:buFont typeface="Arial" panose="020B0604020202020204" pitchFamily="34" charset="0"/>
                        <a:buChar char="•"/>
                        <a:tabLst/>
                        <a:defRPr/>
                      </a:pPr>
                      <a:r>
                        <a:rPr kumimoji="1" lang="ja-JP" altLang="en-US" sz="800" b="1" kern="1200" noProof="0" dirty="0">
                          <a:solidFill>
                            <a:schemeClr val="dk1"/>
                          </a:solidFill>
                          <a:latin typeface="+mn-lt"/>
                          <a:ea typeface="+mn-ea"/>
                          <a:cs typeface="+mn-cs"/>
                        </a:rPr>
                        <a:t>昨今の状況変化を踏まえた政策課題</a:t>
                      </a:r>
                      <a:br>
                        <a:rPr kumimoji="1" lang="en-US" altLang="ja-JP" sz="800" b="1" kern="1200" noProof="0" dirty="0">
                          <a:solidFill>
                            <a:schemeClr val="dk1"/>
                          </a:solidFill>
                          <a:latin typeface="+mn-lt"/>
                          <a:ea typeface="+mn-ea"/>
                          <a:cs typeface="+mn-cs"/>
                        </a:rPr>
                      </a:b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・政府による</a:t>
                      </a:r>
                      <a:r>
                        <a:rPr kumimoji="1" lang="zh-CN" altLang="en-US" sz="800" b="0" i="0" u="none" strike="noStrike" kern="1200" cap="none" spc="0" normalizeH="0" baseline="0" noProof="0" dirty="0">
                          <a:ln>
                            <a:noFill/>
                          </a:ln>
                          <a:solidFill>
                            <a:sysClr val="windowText" lastClr="000000"/>
                          </a:solidFill>
                          <a:effectLst/>
                          <a:uLnTx/>
                          <a:uFillTx/>
                          <a:latin typeface="+mn-ea"/>
                          <a:ea typeface="+mn-ea"/>
                          <a:cs typeface="+mn-cs"/>
                        </a:rPr>
                        <a:t>「国家安全保障戦略</a:t>
                      </a: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」の策定：サイバー空間の安全かつ安定した利用、特に国や重要インフラなどの安全などを確保</a:t>
                      </a:r>
                      <a:b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・実効的なサイバーセキュリティ対策を実現するための課題：①各主体による対策の強化・対処能⼒の向上</a:t>
                      </a:r>
                      <a: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t>/</a:t>
                      </a: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②政府</a:t>
                      </a:r>
                      <a:b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b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　による⽀援などの充実・強化</a:t>
                      </a:r>
                      <a:r>
                        <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rPr>
                        <a:t>/</a:t>
                      </a:r>
                      <a:r>
                        <a:rPr kumimoji="1" lang="ja-JP" altLang="en-US" sz="800" b="0" i="0" u="none" strike="noStrike" kern="1200" cap="none" spc="0" normalizeH="0" baseline="0" noProof="0" dirty="0">
                          <a:ln>
                            <a:noFill/>
                          </a:ln>
                          <a:solidFill>
                            <a:sysClr val="windowText" lastClr="000000"/>
                          </a:solidFill>
                          <a:effectLst/>
                          <a:uLnTx/>
                          <a:uFillTx/>
                          <a:latin typeface="+mn-ea"/>
                          <a:ea typeface="+mn-ea"/>
                          <a:cs typeface="+mn-cs"/>
                        </a:rPr>
                        <a:t>③国際連携・協⼒の強化が政策課題に</a:t>
                      </a:r>
                      <a:endParaRPr kumimoji="1" lang="en-US" altLang="ja-JP" sz="800" b="0" i="0" u="none" strike="noStrike" kern="1200" cap="none" spc="0" normalizeH="0" baseline="0" noProof="0" dirty="0">
                        <a:ln>
                          <a:noFill/>
                        </a:ln>
                        <a:solidFill>
                          <a:sysClr val="windowText" lastClr="000000"/>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12687465"/>
                  </a:ext>
                </a:extLst>
              </a:tr>
            </a:tbl>
          </a:graphicData>
        </a:graphic>
      </p:graphicFrame>
      <p:graphicFrame>
        <p:nvGraphicFramePr>
          <p:cNvPr id="5" name="表 4">
            <a:extLst>
              <a:ext uri="{FF2B5EF4-FFF2-40B4-BE49-F238E27FC236}">
                <a16:creationId xmlns:a16="http://schemas.microsoft.com/office/drawing/2014/main" id="{C67B8D0F-A0FD-044B-EBB6-20E3C400AD48}"/>
              </a:ext>
            </a:extLst>
          </p:cNvPr>
          <p:cNvGraphicFramePr>
            <a:graphicFrameLocks noGrp="1"/>
          </p:cNvGraphicFramePr>
          <p:nvPr>
            <p:extLst>
              <p:ext uri="{D42A27DB-BD31-4B8C-83A1-F6EECF244321}">
                <p14:modId xmlns:p14="http://schemas.microsoft.com/office/powerpoint/2010/main" val="3265202304"/>
              </p:ext>
            </p:extLst>
          </p:nvPr>
        </p:nvGraphicFramePr>
        <p:xfrm>
          <a:off x="622800" y="7040808"/>
          <a:ext cx="5612400" cy="1786128"/>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51776820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schemeClr val="bg1"/>
                          </a:solidFill>
                          <a:effectLst/>
                          <a:uLnTx/>
                          <a:uFillTx/>
                          <a:latin typeface="+mn-ea"/>
                          <a:ea typeface="+mn-ea"/>
                          <a:cs typeface="+mn-cs"/>
                        </a:rPr>
                        <a:t>今後の取組の方向性（今年度特に強力に取組む施策について）</a:t>
                      </a:r>
                      <a:endParaRPr kumimoji="1" lang="en-US" altLang="ja-JP" sz="8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223652263"/>
                  </a:ext>
                </a:extLst>
              </a:tr>
              <a:tr h="453230">
                <a:tc>
                  <a:txBody>
                    <a:bodyPr/>
                    <a:lstStyle/>
                    <a:p>
                      <a:r>
                        <a:rPr lang="en-US" altLang="ja-JP" sz="800" b="1" dirty="0"/>
                        <a:t>1. </a:t>
                      </a:r>
                      <a:r>
                        <a:rPr lang="ja-JP" altLang="en-US" sz="800" b="1" dirty="0"/>
                        <a:t>経済社会の活⼒の向上及び持続的発展 〜DXの推進に向けたリスク対策の強化〜</a:t>
                      </a:r>
                      <a:endParaRPr lang="en-US" altLang="ja-JP" sz="800" b="1" dirty="0"/>
                    </a:p>
                    <a:p>
                      <a:pPr marL="171450" indent="-171450">
                        <a:buFont typeface="Wingdings" panose="05000000000000000000" pitchFamily="2" charset="2"/>
                        <a:buChar char="ü"/>
                      </a:pPr>
                      <a:r>
                        <a:rPr lang="ja-JP" altLang="en-US" sz="800" dirty="0"/>
                        <a:t>これまでICTの利活⽤に必ずしも積極的ではなかった地域・中⼩企業における対策の促進</a:t>
                      </a:r>
                      <a:endParaRPr lang="en-US" altLang="ja-JP" sz="800" dirty="0"/>
                    </a:p>
                    <a:p>
                      <a:pPr marL="171450" indent="-171450">
                        <a:buFont typeface="Wingdings" panose="05000000000000000000" pitchFamily="2" charset="2"/>
                        <a:buChar char="ü"/>
                      </a:pPr>
                      <a:r>
                        <a:rPr lang="ja-JP" altLang="en-US" sz="800" dirty="0"/>
                        <a:t>サプライチェーンリスクの増⼤を踏まえたソフトウェアセキュリティの⾼度化に関する取組強化</a:t>
                      </a:r>
                      <a:endParaRPr lang="en-US" altLang="ja-JP" sz="800" dirty="0"/>
                    </a:p>
                    <a:p>
                      <a:endParaRPr lang="en-US" altLang="ja-JP" sz="800" dirty="0"/>
                    </a:p>
                    <a:p>
                      <a:r>
                        <a:rPr lang="en-US" altLang="ja-JP" sz="800" b="1" dirty="0">
                          <a:latin typeface="+mn-ea"/>
                        </a:rPr>
                        <a:t>2.</a:t>
                      </a:r>
                      <a:r>
                        <a:rPr lang="ja-JP" altLang="en-US" sz="800" b="1" dirty="0">
                          <a:latin typeface="+mn-ea"/>
                        </a:rPr>
                        <a:t> 国⺠が安⼼して暮らせるデジタル社会の実現 〜政府機関や重要インフラのレジリエンスの向上</a:t>
                      </a:r>
                      <a:r>
                        <a:rPr lang="ja-JP" altLang="en-US" sz="800" b="1" dirty="0"/>
                        <a:t>〜</a:t>
                      </a:r>
                      <a:endParaRPr lang="en-US" altLang="ja-JP" sz="800" b="1" dirty="0">
                        <a:latin typeface="+mn-ea"/>
                      </a:endParaRPr>
                    </a:p>
                    <a:p>
                      <a:pPr marL="171450" indent="-171450">
                        <a:buFont typeface="Wingdings" panose="05000000000000000000" pitchFamily="2" charset="2"/>
                        <a:buChar char="ü"/>
                      </a:pPr>
                      <a:r>
                        <a:rPr lang="ja-JP" altLang="en-US" sz="800" dirty="0">
                          <a:latin typeface="+mn-ea"/>
                        </a:rPr>
                        <a:t>サイバー空間における脅威動向の把握・対処や分析能力の向上を通じた政府情報システムのレジリエンス向上</a:t>
                      </a:r>
                      <a:endParaRPr lang="en-US" altLang="ja-JP" sz="800" dirty="0">
                        <a:latin typeface="+mn-ea"/>
                      </a:endParaRPr>
                    </a:p>
                    <a:p>
                      <a:pPr marL="171450" indent="-171450">
                        <a:buFont typeface="Wingdings" panose="05000000000000000000" pitchFamily="2" charset="2"/>
                        <a:buChar char="ü"/>
                      </a:pPr>
                      <a:r>
                        <a:rPr lang="ja-JP" altLang="en-US" sz="800" dirty="0">
                          <a:latin typeface="+mn-ea"/>
                        </a:rPr>
                        <a:t>重要インフラ分野において、組織全体でのサイバーセキュリティ対応の促進・インシデント発生時の初動対応支援などを進めている医療分野など</a:t>
                      </a:r>
                      <a:endParaRPr lang="en-US" altLang="ja-JP" sz="800" dirty="0">
                        <a:latin typeface="+mn-ea"/>
                      </a:endParaRPr>
                    </a:p>
                    <a:p>
                      <a:endParaRPr lang="en-US" altLang="ja-JP" sz="800" dirty="0"/>
                    </a:p>
                    <a:p>
                      <a:r>
                        <a:rPr lang="en-US" altLang="ja-JP" sz="800" b="1" dirty="0"/>
                        <a:t>3.</a:t>
                      </a:r>
                      <a:r>
                        <a:rPr lang="ja-JP" altLang="en-US" sz="800" b="1" dirty="0"/>
                        <a:t> 国際社会の平和・安定及び我が国の安全保障への寄与 〜同盟国・同志国との国際連携・協⼒の推進〜</a:t>
                      </a:r>
                      <a:endParaRPr lang="en-US" altLang="ja-JP" sz="800" b="1" dirty="0"/>
                    </a:p>
                    <a:p>
                      <a:pPr marL="171450" indent="-171450">
                        <a:buFont typeface="Wingdings" panose="05000000000000000000" pitchFamily="2" charset="2"/>
                        <a:buChar char="ü"/>
                      </a:pPr>
                      <a:r>
                        <a:rPr lang="ja-JP" altLang="en-US" sz="800" dirty="0"/>
                        <a:t>同盟国・同志国とのサイバー協議や対話の実施</a:t>
                      </a:r>
                      <a:endParaRPr lang="en-US" altLang="ja-JP" sz="800" dirty="0"/>
                    </a:p>
                    <a:p>
                      <a:pPr marL="171450" indent="-171450">
                        <a:buFont typeface="Wingdings" panose="05000000000000000000" pitchFamily="2" charset="2"/>
                        <a:buChar char="ü"/>
                      </a:pPr>
                      <a:r>
                        <a:rPr lang="ja-JP" altLang="en-US" sz="800" dirty="0"/>
                        <a:t>⽇⽶豪印における協⼒、ランサムウェア対策を推進するための同志国間の協⼒枠組みの推進</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12687465"/>
                  </a:ext>
                </a:extLst>
              </a:tr>
            </a:tbl>
          </a:graphicData>
        </a:graphic>
      </p:graphicFrame>
      <p:grpSp>
        <p:nvGrpSpPr>
          <p:cNvPr id="16" name="グループ化 15">
            <a:extLst>
              <a:ext uri="{FF2B5EF4-FFF2-40B4-BE49-F238E27FC236}">
                <a16:creationId xmlns:a16="http://schemas.microsoft.com/office/drawing/2014/main" id="{8676EDD9-3F07-002A-FAD9-A89118C9E86E}"/>
              </a:ext>
            </a:extLst>
          </p:cNvPr>
          <p:cNvGrpSpPr/>
          <p:nvPr/>
        </p:nvGrpSpPr>
        <p:grpSpPr>
          <a:xfrm>
            <a:off x="2392290" y="6696490"/>
            <a:ext cx="2073420" cy="256773"/>
            <a:chOff x="2212507" y="3997809"/>
            <a:chExt cx="2280762" cy="502078"/>
          </a:xfrm>
        </p:grpSpPr>
        <p:sp>
          <p:nvSpPr>
            <p:cNvPr id="17" name="矢印: 下 16">
              <a:extLst>
                <a:ext uri="{FF2B5EF4-FFF2-40B4-BE49-F238E27FC236}">
                  <a16:creationId xmlns:a16="http://schemas.microsoft.com/office/drawing/2014/main" id="{B7F14993-1093-E739-5DF4-367D9E7FEFAC}"/>
                </a:ext>
              </a:extLst>
            </p:cNvPr>
            <p:cNvSpPr/>
            <p:nvPr/>
          </p:nvSpPr>
          <p:spPr>
            <a:xfrm>
              <a:off x="2212507" y="3997809"/>
              <a:ext cx="2280762" cy="502078"/>
            </a:xfrm>
            <a:prstGeom prst="downArrow">
              <a:avLst/>
            </a:prstGeom>
            <a:solidFill>
              <a:schemeClr val="bg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8" name="テキスト ボックス 17">
              <a:extLst>
                <a:ext uri="{FF2B5EF4-FFF2-40B4-BE49-F238E27FC236}">
                  <a16:creationId xmlns:a16="http://schemas.microsoft.com/office/drawing/2014/main" id="{A67AE086-FCAA-9242-0F50-FCBEFF5AA700}"/>
                </a:ext>
              </a:extLst>
            </p:cNvPr>
            <p:cNvSpPr txBox="1"/>
            <p:nvPr/>
          </p:nvSpPr>
          <p:spPr>
            <a:xfrm>
              <a:off x="2819488" y="4120006"/>
              <a:ext cx="1066800" cy="257681"/>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1" i="0" u="none" strike="noStrike" kern="1200" cap="none" spc="0" normalizeH="0" baseline="0" noProof="0">
                <a:ln>
                  <a:noFill/>
                </a:ln>
                <a:solidFill>
                  <a:prstClr val="black"/>
                </a:solidFill>
                <a:effectLst/>
                <a:uLnTx/>
                <a:uFillTx/>
                <a:latin typeface="メイリオ"/>
                <a:ea typeface="メイリオ"/>
                <a:cs typeface="+mn-cs"/>
              </a:endParaRPr>
            </a:p>
          </p:txBody>
        </p:sp>
      </p:grpSp>
      <p:sp>
        <p:nvSpPr>
          <p:cNvPr id="19" name="テキスト ボックス 18">
            <a:extLst>
              <a:ext uri="{FF2B5EF4-FFF2-40B4-BE49-F238E27FC236}">
                <a16:creationId xmlns:a16="http://schemas.microsoft.com/office/drawing/2014/main" id="{04936289-B2AB-096F-518A-B4BE0C1FBA6A}"/>
              </a:ext>
            </a:extLst>
          </p:cNvPr>
          <p:cNvSpPr txBox="1"/>
          <p:nvPr/>
        </p:nvSpPr>
        <p:spPr>
          <a:xfrm>
            <a:off x="619048" y="8834128"/>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サイバーセキュリティ</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2023</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のポイント</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NISC</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「サイバーセキュリティ２０２３の概要」を基に作成</a:t>
            </a:r>
          </a:p>
        </p:txBody>
      </p:sp>
    </p:spTree>
    <p:extLst>
      <p:ext uri="{BB962C8B-B14F-4D97-AF65-F5344CB8AC3E}">
        <p14:creationId xmlns:p14="http://schemas.microsoft.com/office/powerpoint/2010/main" val="79404435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スライド番号プレースホルダー 1">
            <a:extLst>
              <a:ext uri="{FF2B5EF4-FFF2-40B4-BE49-F238E27FC236}">
                <a16:creationId xmlns:a16="http://schemas.microsoft.com/office/drawing/2014/main" id="{29851A7A-8943-682D-CE45-615CA00A6387}"/>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08</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4">
            <a:extLst>
              <a:ext uri="{FF2B5EF4-FFF2-40B4-BE49-F238E27FC236}">
                <a16:creationId xmlns:a16="http://schemas.microsoft.com/office/drawing/2014/main" id="{A629BD2C-E9E5-4382-D329-E0F6C5D60396}"/>
              </a:ext>
            </a:extLst>
          </p:cNvPr>
          <p:cNvSpPr txBox="1">
            <a:spLocks/>
          </p:cNvSpPr>
          <p:nvPr/>
        </p:nvSpPr>
        <p:spPr>
          <a:xfrm>
            <a:off x="1123950" y="1457325"/>
            <a:ext cx="394335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6-1-1. </a:t>
            </a: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サイバーセキュリティ戦略</a:t>
            </a:r>
            <a:endParaRPr kumimoji="1" lang="en-US" altLang="ja-JP" sz="16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プレースホルダー 2">
            <a:extLst>
              <a:ext uri="{FF2B5EF4-FFF2-40B4-BE49-F238E27FC236}">
                <a16:creationId xmlns:a16="http://schemas.microsoft.com/office/drawing/2014/main" id="{5F2FB855-25FD-8F9A-E7FF-BC96DCA46C92}"/>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6</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サイバーセキュリティ戦略および関連法令</a:t>
            </a:r>
            <a:b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6-1. NISC</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：サイバーセキュリティ戦略</a:t>
            </a:r>
          </a:p>
        </p:txBody>
      </p:sp>
      <p:sp>
        <p:nvSpPr>
          <p:cNvPr id="29" name="テキスト ボックス 28">
            <a:extLst>
              <a:ext uri="{FF2B5EF4-FFF2-40B4-BE49-F238E27FC236}">
                <a16:creationId xmlns:a16="http://schemas.microsoft.com/office/drawing/2014/main" id="{6C5F2D3E-4033-C83C-AB6F-665537605F14}"/>
              </a:ext>
            </a:extLst>
          </p:cNvPr>
          <p:cNvSpPr txBox="1"/>
          <p:nvPr/>
        </p:nvSpPr>
        <p:spPr>
          <a:xfrm>
            <a:off x="622800" y="2052000"/>
            <a:ext cx="5612400" cy="57708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「今後の取組の方向性（今年度特に強力に取組む施策について）</a:t>
            </a:r>
            <a:r>
              <a:rPr kumimoji="0" lang="ja-JP" altLang="en-US" sz="1050" b="0" i="0" u="none" strike="noStrike" kern="1200" cap="none" spc="0" normalizeH="0" baseline="0" noProof="0" dirty="0">
                <a:ln>
                  <a:noFill/>
                </a:ln>
                <a:solidFill>
                  <a:prstClr val="black"/>
                </a:solidFill>
                <a:effectLst/>
                <a:uLnTx/>
                <a:uFillTx/>
                <a:latin typeface="メイリオ"/>
                <a:ea typeface="メイリオ"/>
                <a:cs typeface="+mn-cs"/>
              </a:rPr>
              <a:t>」に記載がある「</a:t>
            </a:r>
            <a:r>
              <a:rPr kumimoji="0" lang="en-US" altLang="ja-JP" sz="1050" b="0" i="0" u="none" strike="noStrike" kern="1200" cap="none" spc="0" normalizeH="0" baseline="0" noProof="0" dirty="0">
                <a:ln>
                  <a:noFill/>
                </a:ln>
                <a:solidFill>
                  <a:prstClr val="black"/>
                </a:solidFill>
                <a:effectLst/>
                <a:uLnTx/>
                <a:uFillTx/>
                <a:latin typeface="メイリオ"/>
                <a:ea typeface="メイリオ"/>
                <a:cs typeface="+mn-cs"/>
              </a:rPr>
              <a:t> 1. </a:t>
            </a:r>
            <a:r>
              <a:rPr kumimoji="0" lang="ja-JP" altLang="en-US" sz="1050" b="0" i="0" u="none" strike="noStrike" kern="1200" cap="none" spc="0" normalizeH="0" baseline="0" noProof="0" dirty="0">
                <a:ln>
                  <a:noFill/>
                </a:ln>
                <a:solidFill>
                  <a:prstClr val="black"/>
                </a:solidFill>
                <a:effectLst/>
                <a:uLnTx/>
                <a:uFillTx/>
                <a:latin typeface="メイリオ"/>
                <a:ea typeface="メイリオ"/>
                <a:cs typeface="+mn-cs"/>
              </a:rPr>
              <a:t>経済社会の活⼒の向上及び持続的発展</a:t>
            </a:r>
            <a:r>
              <a:rPr kumimoji="0" lang="en-US" altLang="ja-JP" sz="1050" b="0" i="0" u="none" strike="noStrike" kern="1200" cap="none" spc="0" normalizeH="0" baseline="0" noProof="0" dirty="0">
                <a:ln>
                  <a:noFill/>
                </a:ln>
                <a:solidFill>
                  <a:prstClr val="black"/>
                </a:solidFill>
                <a:effectLst/>
                <a:uLnTx/>
                <a:uFillTx/>
                <a:latin typeface="メイリオ"/>
                <a:ea typeface="メイリオ"/>
                <a:cs typeface="+mn-cs"/>
              </a:rPr>
              <a:t>〜DX</a:t>
            </a:r>
            <a:r>
              <a:rPr kumimoji="0" lang="ja-JP" altLang="en-US" sz="1050" b="0" i="0" u="none" strike="noStrike" kern="1200" cap="none" spc="0" normalizeH="0" baseline="0" noProof="0" dirty="0">
                <a:ln>
                  <a:noFill/>
                </a:ln>
                <a:solidFill>
                  <a:prstClr val="black"/>
                </a:solidFill>
                <a:effectLst/>
                <a:uLnTx/>
                <a:uFillTx/>
                <a:latin typeface="メイリオ"/>
                <a:ea typeface="メイリオ"/>
                <a:cs typeface="+mn-cs"/>
              </a:rPr>
              <a:t>の推進に向けたリスク対策の強化</a:t>
            </a:r>
            <a:r>
              <a:rPr kumimoji="0" lang="en-US" altLang="ja-JP" sz="1050" b="0" i="0" u="none" strike="noStrike" kern="1200" cap="none" spc="0" normalizeH="0" baseline="0" noProof="0" dirty="0">
                <a:ln>
                  <a:noFill/>
                </a:ln>
                <a:solidFill>
                  <a:prstClr val="black"/>
                </a:solidFill>
                <a:effectLst/>
                <a:uLnTx/>
                <a:uFillTx/>
                <a:latin typeface="メイリオ"/>
                <a:ea typeface="メイリオ"/>
                <a:cs typeface="+mn-cs"/>
              </a:rPr>
              <a:t>〜</a:t>
            </a:r>
            <a:r>
              <a:rPr kumimoji="0" lang="ja-JP" altLang="en-US" sz="1050" b="0" i="0" u="none" strike="noStrike" kern="1200" cap="none" spc="0" normalizeH="0" baseline="0" noProof="0" dirty="0">
                <a:ln>
                  <a:noFill/>
                </a:ln>
                <a:solidFill>
                  <a:prstClr val="black"/>
                </a:solidFill>
                <a:effectLst/>
                <a:uLnTx/>
                <a:uFillTx/>
                <a:latin typeface="メイリオ"/>
                <a:ea typeface="メイリオ"/>
                <a:cs typeface="+mn-cs"/>
              </a:rPr>
              <a:t>」の中で、中小企業に主に関連する内容を説明します。</a:t>
            </a:r>
            <a:endParaRPr kumimoji="0"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graphicFrame>
        <p:nvGraphicFramePr>
          <p:cNvPr id="3" name="表 2">
            <a:extLst>
              <a:ext uri="{FF2B5EF4-FFF2-40B4-BE49-F238E27FC236}">
                <a16:creationId xmlns:a16="http://schemas.microsoft.com/office/drawing/2014/main" id="{04591BE3-EC32-968C-1FD2-71FEC2809591}"/>
              </a:ext>
            </a:extLst>
          </p:cNvPr>
          <p:cNvGraphicFramePr>
            <a:graphicFrameLocks noGrp="1"/>
          </p:cNvGraphicFramePr>
          <p:nvPr>
            <p:extLst>
              <p:ext uri="{D42A27DB-BD31-4B8C-83A1-F6EECF244321}">
                <p14:modId xmlns:p14="http://schemas.microsoft.com/office/powerpoint/2010/main" val="707924343"/>
              </p:ext>
            </p:extLst>
          </p:nvPr>
        </p:nvGraphicFramePr>
        <p:xfrm>
          <a:off x="622800" y="2593262"/>
          <a:ext cx="5612400" cy="657453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151776820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schemeClr val="bg1"/>
                          </a:solidFill>
                          <a:effectLst/>
                          <a:uLnTx/>
                          <a:uFillTx/>
                          <a:latin typeface="+mn-ea"/>
                          <a:ea typeface="+mn-ea"/>
                          <a:cs typeface="+mn-cs"/>
                        </a:rPr>
                        <a:t>[</a:t>
                      </a:r>
                      <a:r>
                        <a:rPr kumimoji="1" lang="ja-JP" altLang="en-US" sz="1050" b="1" i="0" u="none" strike="noStrike" kern="1200" cap="none" spc="0" normalizeH="0" baseline="0" noProof="0">
                          <a:ln>
                            <a:noFill/>
                          </a:ln>
                          <a:solidFill>
                            <a:schemeClr val="bg1"/>
                          </a:solidFill>
                          <a:effectLst/>
                          <a:uLnTx/>
                          <a:uFillTx/>
                          <a:latin typeface="+mn-ea"/>
                          <a:ea typeface="+mn-ea"/>
                          <a:cs typeface="+mn-cs"/>
                        </a:rPr>
                        <a:t>１</a:t>
                      </a:r>
                      <a:r>
                        <a:rPr kumimoji="1" lang="en-US" altLang="ja-JP" sz="1050" b="1" i="0" u="none" strike="noStrike" kern="1200" cap="none" spc="0" normalizeH="0" baseline="0" noProof="0">
                          <a:ln>
                            <a:noFill/>
                          </a:ln>
                          <a:solidFill>
                            <a:schemeClr val="bg1"/>
                          </a:solidFill>
                          <a:effectLst/>
                          <a:uLnTx/>
                          <a:uFillTx/>
                          <a:latin typeface="+mn-ea"/>
                          <a:ea typeface="+mn-ea"/>
                          <a:cs typeface="+mn-cs"/>
                        </a:rPr>
                        <a:t>]</a:t>
                      </a:r>
                      <a:r>
                        <a:rPr kumimoji="1" lang="ja-JP" altLang="en-US" sz="1050" b="1" i="0" u="none" strike="noStrike" kern="1200" cap="none" spc="0" normalizeH="0" baseline="0" noProof="0">
                          <a:ln>
                            <a:noFill/>
                          </a:ln>
                          <a:solidFill>
                            <a:schemeClr val="bg1"/>
                          </a:solidFill>
                          <a:effectLst/>
                          <a:uLnTx/>
                          <a:uFillTx/>
                          <a:latin typeface="+mn-ea"/>
                          <a:ea typeface="+mn-ea"/>
                          <a:cs typeface="+mn-cs"/>
                        </a:rPr>
                        <a:t>　中⼩企業のサイバーセキュリティ対策促進</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223652263"/>
                  </a:ext>
                </a:extLst>
              </a:tr>
              <a:tr h="0">
                <a:tc>
                  <a:txBody>
                    <a:bodyPr/>
                    <a:lstStyle/>
                    <a:p>
                      <a:r>
                        <a:rPr lang="ja-JP" altLang="en-US" sz="800" b="1" dirty="0"/>
                        <a:t>１．背景及び課題</a:t>
                      </a:r>
                      <a:endParaRPr lang="en-US" altLang="ja-JP" sz="800" b="1" dirty="0"/>
                    </a:p>
                    <a:p>
                      <a:pPr marL="171450" indent="-171450">
                        <a:buFont typeface="Wingdings" panose="05000000000000000000" pitchFamily="2" charset="2"/>
                        <a:buChar char="ü"/>
                      </a:pPr>
                      <a:r>
                        <a:rPr lang="ja-JP" altLang="en-US" sz="800" dirty="0"/>
                        <a:t>サプライチェーンの中で⽐較的弱い中⼩企業へのサイバー攻撃を経由して、発注元の⼤企業も被害を受けている実態への取組強化が必要である。</a:t>
                      </a:r>
                      <a:endParaRPr lang="en-US" altLang="ja-JP" sz="800" dirty="0"/>
                    </a:p>
                    <a:p>
                      <a:pPr marL="0" indent="0">
                        <a:buFont typeface="Wingdings" panose="05000000000000000000" pitchFamily="2" charset="2"/>
                        <a:buNone/>
                      </a:pPr>
                      <a:endParaRPr lang="en-US" altLang="ja-JP" sz="800" dirty="0"/>
                    </a:p>
                    <a:p>
                      <a:pPr marL="171450" indent="-171450">
                        <a:buFont typeface="Wingdings" panose="05000000000000000000" pitchFamily="2" charset="2"/>
                        <a:buChar char="ü"/>
                      </a:pPr>
                      <a:r>
                        <a:rPr lang="ja-JP" altLang="en-US" sz="800" dirty="0"/>
                        <a:t>他⽅で、そのリスクを⾃分事として認識していない、あるいは、何をしてよいか分からない状況にある中⼩企業や、対策費⽤や⼈材の確保に課題を感じている中⼩企業も多数存在する。</a:t>
                      </a:r>
                      <a:endParaRPr lang="en-US" altLang="ja-JP" sz="800" dirty="0"/>
                    </a:p>
                    <a:p>
                      <a:pPr marL="0" indent="0">
                        <a:buFont typeface="Wingdings" panose="05000000000000000000" pitchFamily="2" charset="2"/>
                        <a:buNone/>
                      </a:pPr>
                      <a:endParaRPr lang="en-US" altLang="ja-JP" sz="800" dirty="0"/>
                    </a:p>
                    <a:p>
                      <a:pPr marL="171450" indent="-171450">
                        <a:buFont typeface="Wingdings" panose="05000000000000000000" pitchFamily="2" charset="2"/>
                        <a:buChar char="ü"/>
                      </a:pPr>
                      <a:r>
                        <a:rPr lang="ja-JP" altLang="en-US" sz="800" dirty="0"/>
                        <a:t>中⼩企業の経営者の意識改⾰や中⼩企業が使いやすいセキュリティサービスの普及促進・運⽤改善、⼤企業が取引先の中⼩企業に対してセキュリティ対策の⽀援・要請を⾏う際の関係法令の適⽤関係にかかる懸念の払拭を更に進めていくことが必要である。</a:t>
                      </a:r>
                      <a:endParaRPr lang="en-US" altLang="ja-JP" sz="800" dirty="0"/>
                    </a:p>
                    <a:p>
                      <a:endParaRPr lang="en-US" altLang="ja-JP" sz="800" dirty="0"/>
                    </a:p>
                    <a:p>
                      <a:r>
                        <a:rPr lang="ja-JP" altLang="en-US" sz="800" b="1" dirty="0"/>
                        <a:t>２．取組の概要</a:t>
                      </a:r>
                      <a:endParaRPr lang="en-US" altLang="ja-JP" sz="800" b="1" dirty="0"/>
                    </a:p>
                    <a:p>
                      <a:r>
                        <a:rPr lang="ja-JP" altLang="en-US" sz="800" dirty="0"/>
                        <a:t>①⼿法</a:t>
                      </a:r>
                      <a:endParaRPr lang="en-US" altLang="ja-JP" sz="800" dirty="0"/>
                    </a:p>
                    <a:p>
                      <a:pPr marL="171450" indent="-171450">
                        <a:buFont typeface="Wingdings" panose="05000000000000000000" pitchFamily="2" charset="2"/>
                        <a:buChar char="ü"/>
                      </a:pPr>
                      <a:r>
                        <a:rPr lang="ja-JP" altLang="en-US" sz="800" dirty="0"/>
                        <a:t>「サイバーセキュリティお助け隊サービス」につき、サービス基準の改定による同サービスの拡充などを通じて、中⼩企業側の様々なニーズに応え、個々の中⼩企業の要望に応じたサイバーセキュリティ対策の⽀援を実現する。</a:t>
                      </a:r>
                      <a:endParaRPr lang="en-US" altLang="ja-JP" sz="800" dirty="0"/>
                    </a:p>
                    <a:p>
                      <a:pPr marL="171450" indent="-171450">
                        <a:buFont typeface="Wingdings" panose="05000000000000000000" pitchFamily="2" charset="2"/>
                        <a:buChar char="ü"/>
                      </a:pPr>
                      <a:r>
                        <a:rPr lang="ja-JP" altLang="en-US" sz="800" dirty="0"/>
                        <a:t>こうした取組を、サプライチェーン・サイバーセキュリティ・コンソーシアム（</a:t>
                      </a:r>
                      <a:r>
                        <a:rPr lang="en-US" altLang="ja-JP" sz="800" dirty="0"/>
                        <a:t>SC3</a:t>
                      </a:r>
                      <a:r>
                        <a:rPr lang="ja-JP" altLang="en-US" sz="800" dirty="0"/>
                        <a:t>）とも連携して実施し、中⼩企業への対策の浸透を図る。</a:t>
                      </a:r>
                      <a:endParaRPr lang="en-US" altLang="ja-JP" sz="800" dirty="0"/>
                    </a:p>
                    <a:p>
                      <a:endParaRPr lang="en-US" altLang="ja-JP" sz="800" dirty="0"/>
                    </a:p>
                    <a:p>
                      <a:r>
                        <a:rPr lang="ja-JP" altLang="en-US" sz="800" dirty="0"/>
                        <a:t>②取組によって期待される成果・効果</a:t>
                      </a:r>
                      <a:endParaRPr lang="en-US" altLang="ja-JP" sz="800" dirty="0"/>
                    </a:p>
                    <a:p>
                      <a:pPr marL="171450" indent="-171450">
                        <a:buFont typeface="Wingdings" panose="05000000000000000000" pitchFamily="2" charset="2"/>
                        <a:buChar char="ü"/>
                      </a:pPr>
                      <a:r>
                        <a:rPr lang="ja-JP" altLang="en-US" sz="800" dirty="0"/>
                        <a:t>お助け隊サービスの普及を通じて、中⼩企業のセキュリティが向上するとともに、中⼩企業におけるサイバー攻撃被害の実態について、サービス提供事業者を通じて把握することが可能になる。あわせて、関係機関への通報や共有が促進されることも期待される。</a:t>
                      </a:r>
                      <a:endParaRPr lang="en-US" altLang="ja-JP" sz="800" dirty="0"/>
                    </a:p>
                    <a:p>
                      <a:pPr marL="171450" indent="-171450">
                        <a:buFont typeface="Wingdings" panose="05000000000000000000" pitchFamily="2" charset="2"/>
                        <a:buChar char="ü"/>
                      </a:pPr>
                      <a:r>
                        <a:rPr lang="ja-JP" altLang="en-US" sz="800" dirty="0"/>
                        <a:t>サプライチェーン・サイバーセキュリティ・コンソーシアム（</a:t>
                      </a:r>
                      <a:r>
                        <a:rPr lang="en-US" altLang="ja-JP" sz="800" dirty="0"/>
                        <a:t>SC3</a:t>
                      </a:r>
                      <a:r>
                        <a:rPr lang="ja-JP" altLang="en-US" sz="800" dirty="0"/>
                        <a:t>）との連携により、産業界全体のサイバーセキュリティ強化が期待される。</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12687465"/>
                  </a:ext>
                </a:extLst>
              </a:tr>
              <a:tr h="0">
                <a:tc>
                  <a:txBody>
                    <a:bodyPr/>
                    <a:lstStyle/>
                    <a:p>
                      <a:r>
                        <a:rPr lang="en-US" altLang="ja-JP" sz="1050" b="1">
                          <a:solidFill>
                            <a:schemeClr val="bg1"/>
                          </a:solidFill>
                        </a:rPr>
                        <a:t>[</a:t>
                      </a:r>
                      <a:r>
                        <a:rPr lang="ja-JP" altLang="en-US" sz="1050" b="1">
                          <a:solidFill>
                            <a:schemeClr val="bg1"/>
                          </a:solidFill>
                        </a:rPr>
                        <a:t>２</a:t>
                      </a:r>
                      <a:r>
                        <a:rPr lang="en-US" altLang="ja-JP" sz="1050" b="1">
                          <a:solidFill>
                            <a:schemeClr val="bg1"/>
                          </a:solidFill>
                        </a:rPr>
                        <a:t>]</a:t>
                      </a:r>
                      <a:r>
                        <a:rPr lang="ja-JP" altLang="en-US" sz="1050" b="1">
                          <a:solidFill>
                            <a:schemeClr val="bg1"/>
                          </a:solidFill>
                        </a:rPr>
                        <a:t>　サプライチェーンリスクを踏まえたソフトウェアセキュリティの⾼度化に関する取組</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1097055499"/>
                  </a:ext>
                </a:extLst>
              </a:tr>
              <a:tr h="453230">
                <a:tc>
                  <a:txBody>
                    <a:bodyPr/>
                    <a:lstStyle/>
                    <a:p>
                      <a:r>
                        <a:rPr lang="ja-JP" altLang="en-US" sz="800" b="1" dirty="0"/>
                        <a:t>１．背景及び課題</a:t>
                      </a:r>
                      <a:endParaRPr lang="en-US" altLang="ja-JP" sz="800" b="1" dirty="0"/>
                    </a:p>
                    <a:p>
                      <a:pPr marL="171450" indent="-171450">
                        <a:buFont typeface="Wingdings" panose="05000000000000000000" pitchFamily="2" charset="2"/>
                        <a:buChar char="ü"/>
                      </a:pPr>
                      <a:r>
                        <a:rPr lang="ja-JP" altLang="en-US" sz="800" dirty="0"/>
                        <a:t>サイバー空間とフィジカル空間が密接に関係していく世界にあって、サイバー攻撃のリスクも増⼤する中、これに対応するための考え⽅を整理したフレームワークを整備しているところであり、この社会実装を進めることでセキュリティ対策のレベルを向上させることが必要である。</a:t>
                      </a:r>
                      <a:endParaRPr lang="en-US" altLang="ja-JP" sz="800" dirty="0"/>
                    </a:p>
                    <a:p>
                      <a:pPr marL="0" indent="0">
                        <a:buFont typeface="Wingdings" panose="05000000000000000000" pitchFamily="2" charset="2"/>
                        <a:buNone/>
                      </a:pPr>
                      <a:endParaRPr lang="en-US" altLang="ja-JP" sz="800" dirty="0"/>
                    </a:p>
                    <a:p>
                      <a:pPr marL="171450" indent="-171450">
                        <a:buFont typeface="Wingdings" panose="05000000000000000000" pitchFamily="2" charset="2"/>
                        <a:buChar char="ü"/>
                      </a:pPr>
                      <a:r>
                        <a:rPr lang="ja-JP" altLang="en-US" sz="800" dirty="0"/>
                        <a:t>特に、ソフトウェアを構成する部品情報を管理し、脆弱性管理などに活⽤可能な</a:t>
                      </a:r>
                      <a:r>
                        <a:rPr lang="en-US" altLang="ja-JP" sz="800" dirty="0">
                          <a:hlinkClick r:id="rId3" action="ppaction://hlinksldjump"/>
                        </a:rPr>
                        <a:t>SBOM</a:t>
                      </a:r>
                      <a:r>
                        <a:rPr lang="ja-JP" altLang="en-US" sz="800" dirty="0"/>
                        <a:t>導⼊の重要性に対する認識が⽶国を中⼼に広まっていることから、こうした動きに対応しつつ、</a:t>
                      </a:r>
                      <a:r>
                        <a:rPr lang="en-US" altLang="ja-JP" sz="800" dirty="0"/>
                        <a:t>SBOM</a:t>
                      </a:r>
                      <a:r>
                        <a:rPr lang="ja-JP" altLang="en-US" sz="800" dirty="0"/>
                        <a:t>が有するメリットを⽣かしていくための仕組み作りや様々な分野への普及が重要である。</a:t>
                      </a:r>
                      <a:endParaRPr lang="en-US" altLang="ja-JP" sz="800" dirty="0"/>
                    </a:p>
                    <a:p>
                      <a:pPr marL="0" indent="0">
                        <a:buFont typeface="Wingdings" panose="05000000000000000000" pitchFamily="2" charset="2"/>
                        <a:buNone/>
                      </a:pPr>
                      <a:endParaRPr lang="en-US" altLang="ja-JP" sz="800" dirty="0"/>
                    </a:p>
                    <a:p>
                      <a:pPr marL="171450" indent="-171450">
                        <a:buFont typeface="Wingdings" panose="05000000000000000000" pitchFamily="2" charset="2"/>
                        <a:buChar char="ü"/>
                      </a:pPr>
                      <a:r>
                        <a:rPr lang="ja-JP" altLang="en-US" sz="800" dirty="0"/>
                        <a:t>通信システムのソフトウェアでの</a:t>
                      </a:r>
                      <a:r>
                        <a:rPr lang="en-US" altLang="ja-JP" sz="800" dirty="0"/>
                        <a:t>OSS</a:t>
                      </a:r>
                      <a:r>
                        <a:rPr lang="ja-JP" altLang="en-US" sz="800" dirty="0"/>
                        <a:t>の普及拡⼤に伴って多発するサイバー攻撃への対処のため、通信分野における</a:t>
                      </a:r>
                      <a:r>
                        <a:rPr lang="en-US" altLang="ja-JP" sz="800" dirty="0"/>
                        <a:t>SBOM</a:t>
                      </a:r>
                      <a:r>
                        <a:rPr lang="ja-JP" altLang="en-US" sz="800" dirty="0"/>
                        <a:t>導⼊が急務である。</a:t>
                      </a:r>
                      <a:endParaRPr lang="en-US" altLang="ja-JP" sz="800" dirty="0"/>
                    </a:p>
                    <a:p>
                      <a:endParaRPr lang="en-US" altLang="ja-JP" sz="800" dirty="0"/>
                    </a:p>
                    <a:p>
                      <a:r>
                        <a:rPr lang="ja-JP" altLang="en-US" sz="800" b="1" dirty="0"/>
                        <a:t>２．取組の概要</a:t>
                      </a:r>
                      <a:endParaRPr lang="en-US" altLang="ja-JP" sz="800" b="1" dirty="0"/>
                    </a:p>
                    <a:p>
                      <a:r>
                        <a:rPr lang="ja-JP" altLang="en-US" sz="800" dirty="0"/>
                        <a:t>①⼿法</a:t>
                      </a:r>
                      <a:endParaRPr lang="en-US" altLang="ja-JP" sz="800" dirty="0"/>
                    </a:p>
                    <a:p>
                      <a:pPr marL="171450" indent="-171450">
                        <a:buFont typeface="Wingdings" panose="05000000000000000000" pitchFamily="2" charset="2"/>
                        <a:buChar char="ü"/>
                      </a:pPr>
                      <a:r>
                        <a:rPr lang="ja-JP" altLang="en-US" sz="800" dirty="0"/>
                        <a:t>脆弱性管理の効率化などを図るため、脆弱性情報と</a:t>
                      </a:r>
                      <a:r>
                        <a:rPr lang="en-US" altLang="ja-JP" sz="800" dirty="0"/>
                        <a:t>SBOM</a:t>
                      </a:r>
                      <a:r>
                        <a:rPr lang="ja-JP" altLang="en-US" sz="800" dirty="0"/>
                        <a:t>の紐付けを機械的に⾏う⼿法の実証など、</a:t>
                      </a:r>
                      <a:r>
                        <a:rPr lang="en-US" altLang="ja-JP" sz="800" dirty="0"/>
                        <a:t>2022</a:t>
                      </a:r>
                      <a:r>
                        <a:rPr lang="ja-JP" altLang="en-US" sz="800" dirty="0"/>
                        <a:t>年度までの取組を深化する。</a:t>
                      </a:r>
                      <a:endParaRPr lang="en-US" altLang="ja-JP" sz="800" dirty="0"/>
                    </a:p>
                    <a:p>
                      <a:pPr marL="171450" indent="-171450">
                        <a:buFont typeface="Wingdings" panose="05000000000000000000" pitchFamily="2" charset="2"/>
                        <a:buChar char="ü"/>
                      </a:pPr>
                      <a:r>
                        <a:rPr lang="ja-JP" altLang="en-US" sz="800" dirty="0"/>
                        <a:t>代表的な通信システムを対象に</a:t>
                      </a:r>
                      <a:r>
                        <a:rPr lang="en-US" altLang="ja-JP" sz="800" dirty="0"/>
                        <a:t>SBOM</a:t>
                      </a:r>
                      <a:r>
                        <a:rPr lang="ja-JP" altLang="en-US" sz="800" dirty="0"/>
                        <a:t>を作成・評価するなど、通信分野での</a:t>
                      </a:r>
                      <a:r>
                        <a:rPr lang="en-US" altLang="ja-JP" sz="800" dirty="0"/>
                        <a:t>SBOM</a:t>
                      </a:r>
                      <a:r>
                        <a:rPr lang="ja-JP" altLang="en-US" sz="800" dirty="0"/>
                        <a:t>導⼊に向けた取組を進める。</a:t>
                      </a:r>
                      <a:endParaRPr lang="en-US" altLang="ja-JP" sz="800" dirty="0"/>
                    </a:p>
                    <a:p>
                      <a:endParaRPr lang="en-US" altLang="ja-JP" sz="800" dirty="0"/>
                    </a:p>
                    <a:p>
                      <a:r>
                        <a:rPr lang="ja-JP" altLang="en-US" sz="800" dirty="0"/>
                        <a:t>②取組によって期待される成果・効果</a:t>
                      </a:r>
                      <a:endParaRPr lang="en-US" altLang="ja-JP" sz="800" dirty="0"/>
                    </a:p>
                    <a:p>
                      <a:pPr marL="171450" indent="-171450">
                        <a:buFont typeface="Wingdings" panose="05000000000000000000" pitchFamily="2" charset="2"/>
                        <a:buChar char="ü"/>
                      </a:pPr>
                      <a:r>
                        <a:rPr lang="en-US" altLang="ja-JP" sz="800" dirty="0"/>
                        <a:t>SBOM</a:t>
                      </a:r>
                      <a:r>
                        <a:rPr lang="ja-JP" altLang="en-US" sz="800" dirty="0"/>
                        <a:t>に関する知⾒の整理、契約モデルなどのツールの整備などを通じた、安⼼してソフトウェア活⽤を⾏うことができる環境の構築、ひいてはあらゆる産業で⽣産性の向上や新たなサービスの創出といった付加価値の増⼤が⾒込まれる。</a:t>
                      </a:r>
                      <a:endParaRPr lang="en-US" altLang="ja-JP" sz="800" dirty="0"/>
                    </a:p>
                    <a:p>
                      <a:pPr marL="171450" indent="-171450">
                        <a:buFont typeface="Wingdings" panose="05000000000000000000" pitchFamily="2" charset="2"/>
                        <a:buChar char="ü"/>
                      </a:pPr>
                      <a:r>
                        <a:rPr lang="ja-JP" altLang="en-US" sz="800" dirty="0"/>
                        <a:t>通信分野での</a:t>
                      </a:r>
                      <a:r>
                        <a:rPr lang="en-US" altLang="ja-JP" sz="800" dirty="0"/>
                        <a:t>SBOM</a:t>
                      </a:r>
                      <a:r>
                        <a:rPr lang="ja-JP" altLang="en-US" sz="800" dirty="0"/>
                        <a:t>導⼊により、</a:t>
                      </a:r>
                      <a:r>
                        <a:rPr lang="en-US" altLang="ja-JP" sz="800" dirty="0"/>
                        <a:t>OSS</a:t>
                      </a:r>
                      <a:r>
                        <a:rPr lang="ja-JP" altLang="en-US" sz="800" dirty="0"/>
                        <a:t>などのソフトウェア部品の脆弱性が確認された際の対応の迅速化などが期待される。</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60062938"/>
                  </a:ext>
                </a:extLst>
              </a:tr>
            </a:tbl>
          </a:graphicData>
        </a:graphic>
      </p:graphicFrame>
      <p:sp>
        <p:nvSpPr>
          <p:cNvPr id="19" name="テキスト ボックス 18">
            <a:extLst>
              <a:ext uri="{FF2B5EF4-FFF2-40B4-BE49-F238E27FC236}">
                <a16:creationId xmlns:a16="http://schemas.microsoft.com/office/drawing/2014/main" id="{04936289-B2AB-096F-518A-B4BE0C1FBA6A}"/>
              </a:ext>
            </a:extLst>
          </p:cNvPr>
          <p:cNvSpPr txBox="1"/>
          <p:nvPr/>
        </p:nvSpPr>
        <p:spPr>
          <a:xfrm>
            <a:off x="622800" y="9167798"/>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サイバーセキュリティ</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2023</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のポイント</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NISC</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「サイバーセキュリティ２０２３の概要」を基に作成</a:t>
            </a:r>
          </a:p>
        </p:txBody>
      </p:sp>
    </p:spTree>
    <p:extLst>
      <p:ext uri="{BB962C8B-B14F-4D97-AF65-F5344CB8AC3E}">
        <p14:creationId xmlns:p14="http://schemas.microsoft.com/office/powerpoint/2010/main" val="361012349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プレースホルダー 2">
            <a:extLst>
              <a:ext uri="{FF2B5EF4-FFF2-40B4-BE49-F238E27FC236}">
                <a16:creationId xmlns:a16="http://schemas.microsoft.com/office/drawing/2014/main" id="{7203267A-E59A-6277-A25A-D363F63F8FC5}"/>
              </a:ext>
            </a:extLst>
          </p:cNvPr>
          <p:cNvSpPr txBox="1">
            <a:spLocks/>
          </p:cNvSpPr>
          <p:nvPr/>
        </p:nvSpPr>
        <p:spPr>
          <a:xfrm>
            <a:off x="619048" y="835406"/>
            <a:ext cx="4429125"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600" b="1" i="0" u="none" strike="noStrike" kern="1200" cap="none" spc="0" normalizeH="0" baseline="0" noProof="0">
                <a:ln>
                  <a:noFill/>
                </a:ln>
                <a:solidFill>
                  <a:prstClr val="black"/>
                </a:solidFill>
                <a:effectLst/>
                <a:uLnTx/>
                <a:uFillTx/>
                <a:latin typeface="メイリオ"/>
                <a:ea typeface="メイリオ"/>
                <a:cs typeface="+mn-cs"/>
              </a:rPr>
              <a:t>はじめに</a:t>
            </a:r>
          </a:p>
        </p:txBody>
      </p:sp>
      <p:sp>
        <p:nvSpPr>
          <p:cNvPr id="9" name="object 23">
            <a:extLst>
              <a:ext uri="{FF2B5EF4-FFF2-40B4-BE49-F238E27FC236}">
                <a16:creationId xmlns:a16="http://schemas.microsoft.com/office/drawing/2014/main" id="{9D2EFC93-9908-BEF3-7DE3-9C6E4808A5A5}"/>
              </a:ext>
            </a:extLst>
          </p:cNvPr>
          <p:cNvSpPr txBox="1"/>
          <p:nvPr/>
        </p:nvSpPr>
        <p:spPr>
          <a:xfrm>
            <a:off x="622800" y="1446689"/>
            <a:ext cx="5612400" cy="6206036"/>
          </a:xfrm>
          <a:prstGeom prst="rect">
            <a:avLst/>
          </a:prstGeom>
        </p:spPr>
        <p:txBody>
          <a:bodyPr vert="horz" wrap="square" lIns="0" tIns="10646" rIns="0" bIns="0" rtlCol="0">
            <a:spAutoFit/>
          </a:bodyPr>
          <a:lstStyle/>
          <a:p>
            <a:pPr marL="11206" marR="4483" lvl="0" indent="0" algn="just" defTabSz="457200" rtl="0" eaLnBrk="1" fontAlgn="auto" latinLnBrk="0" hangingPunct="1">
              <a:lnSpc>
                <a:spcPct val="119400"/>
              </a:lnSpc>
              <a:spcBef>
                <a:spcPts val="84"/>
              </a:spcBef>
              <a:spcAft>
                <a:spcPts val="0"/>
              </a:spcAft>
              <a:buClrTx/>
              <a:buSzTx/>
              <a:buFontTx/>
              <a:buNone/>
              <a:tabLst/>
              <a:defRPr/>
            </a:pPr>
            <a:r>
              <a:rPr kumimoji="0" lang="ja-JP" altLang="en-US" sz="1200" b="0" i="0" u="none" strike="noStrike" kern="1200" cap="none" spc="31" normalizeH="0" baseline="0" noProof="0" dirty="0">
                <a:ln>
                  <a:noFill/>
                </a:ln>
                <a:solidFill>
                  <a:prstClr val="black"/>
                </a:solidFill>
                <a:effectLst/>
                <a:uLnTx/>
                <a:uFillTx/>
                <a:latin typeface="メイリオ"/>
                <a:ea typeface="メイリオ"/>
                <a:cs typeface="Cascadia Mono" panose="020B0609020000020004" pitchFamily="49" charset="0"/>
              </a:rPr>
              <a:t>　新型コロナウイルス感染症の蔓延の影響もあり、社会経済のデジタル化が急速に進行しました。サイバーセキュリティ対策はデジタル化に不可欠なものですが、特に中小企業においては、十分な対策が講じられていない状況にあります。このため、東京都ではサイバーセキュリティ対策の普及啓発活動に加え、セキュリティ機器の設置などを進めています。中小企業において、継続的なサイバーセキュリティ対策を実現するには、人材やノウハウの面でリソースが不足しているという大きな課題があります。この課題解決のため、サイバーセキュリティ人材の育成支援や実践的な課題解決を通じて、セキュリティ対策の継続性を確保し、サプライチェーンのセキュリティ対策に役立つテキストを作成しました。</a:t>
            </a:r>
            <a:endParaRPr kumimoji="0" lang="en-US" altLang="ja-JP" sz="1200" b="0" i="0" u="none" strike="noStrike" kern="1200" cap="none" spc="31" normalizeH="0" baseline="0" noProof="0" dirty="0">
              <a:ln>
                <a:noFill/>
              </a:ln>
              <a:solidFill>
                <a:prstClr val="black"/>
              </a:solidFill>
              <a:effectLst/>
              <a:uLnTx/>
              <a:uFillTx/>
              <a:latin typeface="メイリオ"/>
              <a:ea typeface="メイリオ"/>
              <a:cs typeface="Cascadia Mono" panose="020B0609020000020004" pitchFamily="49" charset="0"/>
            </a:endParaRPr>
          </a:p>
          <a:p>
            <a:pPr marL="11206" marR="4483" lvl="0" indent="0" algn="just" defTabSz="457200" rtl="0" eaLnBrk="1" fontAlgn="auto" latinLnBrk="0" hangingPunct="1">
              <a:lnSpc>
                <a:spcPct val="119400"/>
              </a:lnSpc>
              <a:spcBef>
                <a:spcPts val="84"/>
              </a:spcBef>
              <a:spcAft>
                <a:spcPts val="0"/>
              </a:spcAft>
              <a:buClrTx/>
              <a:buSzTx/>
              <a:buFontTx/>
              <a:buNone/>
              <a:tabLst/>
              <a:defRPr/>
            </a:pPr>
            <a:endParaRPr kumimoji="0" lang="en-US" altLang="ja-JP" sz="1200" b="0" i="0" u="none" strike="noStrike" kern="1200" cap="none" spc="31" normalizeH="0" baseline="0" noProof="0" dirty="0">
              <a:ln>
                <a:noFill/>
              </a:ln>
              <a:solidFill>
                <a:prstClr val="black"/>
              </a:solidFill>
              <a:effectLst/>
              <a:uLnTx/>
              <a:uFillTx/>
              <a:latin typeface="メイリオ"/>
              <a:ea typeface="メイリオ"/>
              <a:cs typeface="Cascadia Mono" panose="020B0609020000020004" pitchFamily="49" charset="0"/>
            </a:endParaRPr>
          </a:p>
          <a:p>
            <a:pPr marL="11206" marR="4483" lvl="0" indent="0" algn="just" defTabSz="457200" rtl="0" eaLnBrk="1" fontAlgn="auto" latinLnBrk="0" hangingPunct="1">
              <a:lnSpc>
                <a:spcPct val="119400"/>
              </a:lnSpc>
              <a:spcBef>
                <a:spcPts val="84"/>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メイリオ"/>
                <a:ea typeface="メイリオ"/>
                <a:cs typeface="Cascadia Mono" panose="020B0609020000020004" pitchFamily="49" charset="0"/>
              </a:rPr>
              <a:t>　本テキストでは、中小企業の経営者や</a:t>
            </a:r>
            <a:r>
              <a:rPr kumimoji="0" lang="en-US" altLang="ja-JP" sz="1200" b="0" i="0" u="none" strike="noStrike" kern="1200" cap="none" spc="0" normalizeH="0" baseline="0" noProof="0" dirty="0">
                <a:ln>
                  <a:noFill/>
                </a:ln>
                <a:solidFill>
                  <a:prstClr val="black"/>
                </a:solidFill>
                <a:effectLst/>
                <a:uLnTx/>
                <a:uFillTx/>
                <a:latin typeface="メイリオ"/>
                <a:ea typeface="メイリオ"/>
                <a:cs typeface="Cascadia Mono" panose="020B0609020000020004" pitchFamily="49" charset="0"/>
              </a:rPr>
              <a:t>IT</a:t>
            </a:r>
            <a:r>
              <a:rPr kumimoji="0" lang="ja-JP" altLang="en-US" sz="1200" b="0" i="0" u="none" strike="noStrike" kern="1200" cap="none" spc="0" normalizeH="0" baseline="0" noProof="0" dirty="0">
                <a:ln>
                  <a:noFill/>
                </a:ln>
                <a:solidFill>
                  <a:prstClr val="black"/>
                </a:solidFill>
                <a:effectLst/>
                <a:uLnTx/>
                <a:uFillTx/>
                <a:latin typeface="メイリオ"/>
                <a:ea typeface="メイリオ"/>
                <a:cs typeface="Cascadia Mono" panose="020B0609020000020004" pitchFamily="49" charset="0"/>
              </a:rPr>
              <a:t>担当者の方々を対象に、包括的なサイバーセキュリティ対策に役立つ情報を提供します。現代のビジネス環境では、サイバー攻撃が日々進化し、企業の資産や顧客情報、信頼性が危険にさらされています。本テキストでは、その重要性を明確にし、対策の方法論を解説します。　本書の構成は、まずサイバー攻撃の脅威や実際の被害事例を通じて、リスク認識を深めていただきます。次に、</a:t>
            </a:r>
            <a:r>
              <a:rPr kumimoji="0" lang="en-US" altLang="ja-JP" sz="1200" b="0" i="0" u="none" strike="noStrike" kern="1200" cap="none" spc="0" normalizeH="0" baseline="0" noProof="0" dirty="0">
                <a:ln>
                  <a:noFill/>
                </a:ln>
                <a:solidFill>
                  <a:prstClr val="black"/>
                </a:solidFill>
                <a:effectLst/>
                <a:uLnTx/>
                <a:uFillTx/>
                <a:latin typeface="メイリオ"/>
                <a:ea typeface="メイリオ"/>
                <a:cs typeface="Cascadia Mono" panose="020B0609020000020004" pitchFamily="49" charset="0"/>
              </a:rPr>
              <a:t>IT</a:t>
            </a:r>
            <a:r>
              <a:rPr kumimoji="0" lang="ja-JP" altLang="en-US" sz="1200" b="0" i="0" u="none" strike="noStrike" kern="1200" cap="none" spc="0" normalizeH="0" baseline="0" noProof="0" dirty="0">
                <a:ln>
                  <a:noFill/>
                </a:ln>
                <a:solidFill>
                  <a:prstClr val="black"/>
                </a:solidFill>
                <a:effectLst/>
                <a:uLnTx/>
                <a:uFillTx/>
                <a:latin typeface="メイリオ"/>
                <a:ea typeface="メイリオ"/>
                <a:cs typeface="Cascadia Mono" panose="020B0609020000020004" pitchFamily="49" charset="0"/>
              </a:rPr>
              <a:t>およびセキュリティの基礎知識を解説し、セキュリティ対策の要点をまとめています。また、これからの我が国や社会全体の動向についても詳しく解説し、政府や業界団体の取組、最新の技術やトレンドに触れることで、最新の動向への対応力を向上させることを目指しています。さらに、中小企業における</a:t>
            </a:r>
            <a:r>
              <a:rPr kumimoji="0" lang="en-US" altLang="ja-JP" sz="1200" b="0" i="0" u="none" strike="noStrike" kern="1200" cap="none" spc="0" normalizeH="0" baseline="0" noProof="0" dirty="0">
                <a:ln>
                  <a:noFill/>
                </a:ln>
                <a:solidFill>
                  <a:prstClr val="black"/>
                </a:solidFill>
                <a:effectLst/>
                <a:uLnTx/>
                <a:uFillTx/>
                <a:latin typeface="メイリオ"/>
                <a:ea typeface="メイリオ"/>
                <a:cs typeface="Cascadia Mono" panose="020B0609020000020004" pitchFamily="49" charset="0"/>
              </a:rPr>
              <a:t>IT</a:t>
            </a:r>
            <a:r>
              <a:rPr kumimoji="0" lang="ja-JP" altLang="en-US" sz="1200" b="0" i="0" u="none" strike="noStrike" kern="1200" cap="none" spc="0" normalizeH="0" baseline="0" noProof="0" dirty="0">
                <a:ln>
                  <a:noFill/>
                </a:ln>
                <a:solidFill>
                  <a:prstClr val="black"/>
                </a:solidFill>
                <a:effectLst/>
                <a:uLnTx/>
                <a:uFillTx/>
                <a:latin typeface="メイリオ"/>
                <a:ea typeface="メイリオ"/>
                <a:cs typeface="Cascadia Mono" panose="020B0609020000020004" pitchFamily="49" charset="0"/>
              </a:rPr>
              <a:t>・セキュリティの課題に焦点を当て、人材不足やビジネス上のリスクに対する具体的な解決策を提示します。また、</a:t>
            </a:r>
            <a:r>
              <a:rPr kumimoji="0" lang="en-US" altLang="ja-JP" sz="1200" b="0" i="0" u="none" strike="noStrike" kern="1200" cap="none" spc="0" normalizeH="0" baseline="0" noProof="0" dirty="0">
                <a:ln>
                  <a:noFill/>
                </a:ln>
                <a:solidFill>
                  <a:prstClr val="black"/>
                </a:solidFill>
                <a:effectLst/>
                <a:uLnTx/>
                <a:uFillTx/>
                <a:latin typeface="メイリオ"/>
                <a:ea typeface="メイリオ"/>
                <a:cs typeface="Cascadia Mono" panose="020B0609020000020004" pitchFamily="49" charset="0"/>
              </a:rPr>
              <a:t>ISMS</a:t>
            </a:r>
            <a:r>
              <a:rPr lang="ja-JP" altLang="en-US" sz="1200" dirty="0">
                <a:solidFill>
                  <a:prstClr val="black"/>
                </a:solidFill>
                <a:latin typeface="メイリオ"/>
                <a:ea typeface="メイリオ"/>
                <a:cs typeface="Cascadia Mono" panose="020B0609020000020004" pitchFamily="49" charset="0"/>
              </a:rPr>
              <a:t>など</a:t>
            </a:r>
            <a:r>
              <a:rPr kumimoji="0" lang="ja-JP" altLang="en-US" sz="1200" b="0" i="0" u="none" strike="noStrike" kern="1200" cap="none" spc="0" normalizeH="0" baseline="0" noProof="0" dirty="0">
                <a:ln>
                  <a:noFill/>
                </a:ln>
                <a:solidFill>
                  <a:prstClr val="black"/>
                </a:solidFill>
                <a:effectLst/>
                <a:uLnTx/>
                <a:uFillTx/>
                <a:latin typeface="メイリオ"/>
                <a:ea typeface="メイリオ"/>
                <a:cs typeface="Cascadia Mono" panose="020B0609020000020004" pitchFamily="49" charset="0"/>
              </a:rPr>
              <a:t>の代表的なフレームワークの習得、組織内でのセキュリティ体制の構築や認証取得に向けた手順を解説します。</a:t>
            </a:r>
          </a:p>
          <a:p>
            <a:pPr marL="11206" marR="4483" lvl="0" indent="0" algn="just" defTabSz="457200" rtl="0" eaLnBrk="1" fontAlgn="auto" latinLnBrk="0" hangingPunct="1">
              <a:lnSpc>
                <a:spcPct val="119400"/>
              </a:lnSpc>
              <a:spcBef>
                <a:spcPts val="84"/>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メイリオ"/>
              <a:ea typeface="メイリオ"/>
              <a:cs typeface="Cascadia Mono" panose="020B0609020000020004" pitchFamily="49" charset="0"/>
            </a:endParaRPr>
          </a:p>
          <a:p>
            <a:pPr marL="11206" marR="4483" lvl="0" indent="0" algn="just" defTabSz="457200" rtl="0" eaLnBrk="1" fontAlgn="auto" latinLnBrk="0" hangingPunct="1">
              <a:lnSpc>
                <a:spcPct val="119400"/>
              </a:lnSpc>
              <a:spcBef>
                <a:spcPts val="84"/>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メイリオ"/>
                <a:ea typeface="メイリオ"/>
                <a:cs typeface="Cascadia Mono" panose="020B0609020000020004" pitchFamily="49" charset="0"/>
              </a:rPr>
              <a:t>　最後に、本テキストでは、実際のセキュリティ対策の実施手順を具体的に解説します。リスクアセスメントから対策計画の策定、セキュリティ運用や監視の手順まで、段階的なアプローチで実践的な知識体系を提供します。</a:t>
            </a:r>
          </a:p>
        </p:txBody>
      </p:sp>
    </p:spTree>
    <p:extLst>
      <p:ext uri="{BB962C8B-B14F-4D97-AF65-F5344CB8AC3E}">
        <p14:creationId xmlns:p14="http://schemas.microsoft.com/office/powerpoint/2010/main" val="46345441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プレースホルダー 2">
            <a:extLst>
              <a:ext uri="{FF2B5EF4-FFF2-40B4-BE49-F238E27FC236}">
                <a16:creationId xmlns:a16="http://schemas.microsoft.com/office/drawing/2014/main" id="{4B83C998-476A-5DEE-F80C-2BC5DEA7CC9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6</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サイバーセキュリティ戦略および関連法令</a:t>
            </a:r>
            <a:b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6-1. NISC</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：サイバーセキュリティ戦略</a:t>
            </a:r>
          </a:p>
        </p:txBody>
      </p:sp>
      <p:sp>
        <p:nvSpPr>
          <p:cNvPr id="23" name="スライド番号プレースホルダー 1">
            <a:extLst>
              <a:ext uri="{FF2B5EF4-FFF2-40B4-BE49-F238E27FC236}">
                <a16:creationId xmlns:a16="http://schemas.microsoft.com/office/drawing/2014/main" id="{6A10EBE7-CC1D-B1D8-5971-15ECFC1CFFE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09</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 name="表 1">
            <a:extLst>
              <a:ext uri="{FF2B5EF4-FFF2-40B4-BE49-F238E27FC236}">
                <a16:creationId xmlns:a16="http://schemas.microsoft.com/office/drawing/2014/main" id="{DAC45B76-185C-A54F-B568-D5C28AEA203E}"/>
              </a:ext>
            </a:extLst>
          </p:cNvPr>
          <p:cNvGraphicFramePr>
            <a:graphicFrameLocks noGrp="1"/>
          </p:cNvGraphicFramePr>
          <p:nvPr>
            <p:extLst>
              <p:ext uri="{D42A27DB-BD31-4B8C-83A1-F6EECF244321}">
                <p14:modId xmlns:p14="http://schemas.microsoft.com/office/powerpoint/2010/main" val="118069341"/>
              </p:ext>
            </p:extLst>
          </p:nvPr>
        </p:nvGraphicFramePr>
        <p:xfrm>
          <a:off x="622800" y="3873101"/>
          <a:ext cx="5612400" cy="1831678"/>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505477634"/>
                    </a:ext>
                  </a:extLst>
                </a:gridCol>
              </a:tblGrid>
              <a:tr h="233073">
                <a:tc>
                  <a:txBody>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1">
                          <a:solidFill>
                            <a:schemeClr val="bg1"/>
                          </a:solidFill>
                          <a:latin typeface="+mn-ea"/>
                          <a:ea typeface="+mn-ea"/>
                        </a:rPr>
                        <a:t>2</a:t>
                      </a:r>
                      <a:r>
                        <a:rPr kumimoji="1" lang="ja-JP" altLang="en-US" sz="1050" b="1">
                          <a:solidFill>
                            <a:schemeClr val="bg1"/>
                          </a:solidFill>
                          <a:latin typeface="+mn-ea"/>
                          <a:ea typeface="+mn-ea"/>
                        </a:rPr>
                        <a:t>つの基本的認識</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891401367"/>
                  </a:ext>
                </a:extLst>
              </a:tr>
              <a:tr h="77410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1" dirty="0">
                          <a:solidFill>
                            <a:schemeClr val="tx1"/>
                          </a:solidFill>
                          <a:latin typeface="+mn-ea"/>
                          <a:ea typeface="+mn-ea"/>
                        </a:rPr>
                        <a:t>&lt;</a:t>
                      </a:r>
                      <a:r>
                        <a:rPr kumimoji="1" lang="ja-JP" altLang="en-US" sz="1050" b="1" dirty="0">
                          <a:solidFill>
                            <a:schemeClr val="tx1"/>
                          </a:solidFill>
                          <a:latin typeface="+mn-ea"/>
                          <a:ea typeface="+mn-ea"/>
                        </a:rPr>
                        <a:t>①挑戦</a:t>
                      </a:r>
                      <a:r>
                        <a:rPr kumimoji="1" lang="en-US" altLang="ja-JP" sz="1050" b="1" dirty="0">
                          <a:solidFill>
                            <a:schemeClr val="tx1"/>
                          </a:solidFill>
                          <a:latin typeface="+mn-ea"/>
                          <a:ea typeface="+mn-ea"/>
                        </a:rPr>
                        <a:t>&gt;</a:t>
                      </a:r>
                      <a:br>
                        <a:rPr kumimoji="1" lang="en-US" altLang="ja-JP" sz="1050" b="1" dirty="0">
                          <a:solidFill>
                            <a:schemeClr val="tx1"/>
                          </a:solidFill>
                          <a:latin typeface="+mn-ea"/>
                          <a:ea typeface="+mn-ea"/>
                        </a:rPr>
                      </a:br>
                      <a:r>
                        <a:rPr kumimoji="1" lang="ja-JP" altLang="en-US" sz="1050" b="0" dirty="0">
                          <a:solidFill>
                            <a:schemeClr val="tx1"/>
                          </a:solidFill>
                          <a:latin typeface="+mn-ea"/>
                          <a:ea typeface="+mn-ea"/>
                        </a:rPr>
                        <a:t>サイバーセキュリティは、利益を生み出し、ビジネスモデルを革新するものであり、新しい製品やサービスを創造するための戦略の一環として考えていく必要がある。</a:t>
                      </a:r>
                      <a:endParaRPr kumimoji="1" lang="en-US" altLang="ja-JP" sz="1050" b="0" dirty="0">
                        <a:solidFill>
                          <a:schemeClr val="tx1"/>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67430688"/>
                  </a:ext>
                </a:extLst>
              </a:tr>
              <a:tr h="77410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1" dirty="0">
                          <a:solidFill>
                            <a:schemeClr val="tx1"/>
                          </a:solidFill>
                          <a:latin typeface="+mn-ea"/>
                          <a:ea typeface="+mn-ea"/>
                        </a:rPr>
                        <a:t>&lt;</a:t>
                      </a:r>
                      <a:r>
                        <a:rPr kumimoji="1" lang="ja-JP" altLang="en-US" sz="1050" b="1" dirty="0">
                          <a:solidFill>
                            <a:schemeClr val="tx1"/>
                          </a:solidFill>
                          <a:latin typeface="+mn-ea"/>
                          <a:ea typeface="+mn-ea"/>
                        </a:rPr>
                        <a:t>②責任</a:t>
                      </a:r>
                      <a:r>
                        <a:rPr kumimoji="1" lang="en-US" altLang="ja-JP" sz="1050" b="1" dirty="0">
                          <a:solidFill>
                            <a:schemeClr val="tx1"/>
                          </a:solidFill>
                          <a:latin typeface="+mn-ea"/>
                          <a:ea typeface="+mn-ea"/>
                        </a:rPr>
                        <a:t>&gt;</a:t>
                      </a:r>
                      <a:br>
                        <a:rPr kumimoji="1" lang="en-US" altLang="ja-JP" sz="1050" b="1" dirty="0">
                          <a:solidFill>
                            <a:schemeClr val="tx1"/>
                          </a:solidFill>
                          <a:latin typeface="+mn-ea"/>
                          <a:ea typeface="+mn-ea"/>
                        </a:rPr>
                      </a:br>
                      <a:r>
                        <a:rPr kumimoji="1" lang="ja-JP" altLang="en-US" sz="1050" b="0" dirty="0">
                          <a:solidFill>
                            <a:schemeClr val="tx1"/>
                          </a:solidFill>
                        </a:rPr>
                        <a:t>すべて</a:t>
                      </a:r>
                      <a:r>
                        <a:rPr kumimoji="1" lang="ja-JP" altLang="en-US" sz="1050" b="0" dirty="0">
                          <a:solidFill>
                            <a:schemeClr val="tx1"/>
                          </a:solidFill>
                          <a:latin typeface="+mn-ea"/>
                          <a:ea typeface="+mn-ea"/>
                        </a:rPr>
                        <a:t>がつながる社会において、サイバーセキュリティに取組むことは社会的な要求・要請であり、自社のみならず社会全体の発展にも寄与することとなる。</a:t>
                      </a:r>
                      <a:endParaRPr kumimoji="1" lang="ja-JP" altLang="en-US" sz="1050" b="1" dirty="0">
                        <a:solidFill>
                          <a:schemeClr val="tx1"/>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32976483"/>
                  </a:ext>
                </a:extLst>
              </a:tr>
            </a:tbl>
          </a:graphicData>
        </a:graphic>
      </p:graphicFrame>
      <p:graphicFrame>
        <p:nvGraphicFramePr>
          <p:cNvPr id="3" name="表 2">
            <a:extLst>
              <a:ext uri="{FF2B5EF4-FFF2-40B4-BE49-F238E27FC236}">
                <a16:creationId xmlns:a16="http://schemas.microsoft.com/office/drawing/2014/main" id="{642E503A-15DC-543F-CB65-A012022F8415}"/>
              </a:ext>
            </a:extLst>
          </p:cNvPr>
          <p:cNvGraphicFramePr>
            <a:graphicFrameLocks noGrp="1"/>
          </p:cNvGraphicFramePr>
          <p:nvPr>
            <p:extLst>
              <p:ext uri="{D42A27DB-BD31-4B8C-83A1-F6EECF244321}">
                <p14:modId xmlns:p14="http://schemas.microsoft.com/office/powerpoint/2010/main" val="2065535178"/>
              </p:ext>
            </p:extLst>
          </p:nvPr>
        </p:nvGraphicFramePr>
        <p:xfrm>
          <a:off x="622800" y="5967478"/>
          <a:ext cx="5612400" cy="3229356"/>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2354160057"/>
                    </a:ext>
                  </a:extLst>
                </a:gridCol>
              </a:tblGrid>
              <a:tr h="0">
                <a:tc>
                  <a:txBody>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1">
                          <a:solidFill>
                            <a:schemeClr val="bg1"/>
                          </a:solidFill>
                          <a:latin typeface="+mn-ea"/>
                          <a:ea typeface="+mn-ea"/>
                        </a:rPr>
                        <a:t>3</a:t>
                      </a:r>
                      <a:r>
                        <a:rPr kumimoji="1" lang="ja-JP" altLang="en-US" sz="1050" b="1">
                          <a:solidFill>
                            <a:schemeClr val="bg1"/>
                          </a:solidFill>
                          <a:latin typeface="+mn-ea"/>
                          <a:ea typeface="+mn-ea"/>
                        </a:rPr>
                        <a:t>つの留意事項</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1624592210"/>
                  </a:ext>
                </a:extLst>
              </a:tr>
              <a:tr h="854964">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1" dirty="0">
                          <a:solidFill>
                            <a:schemeClr val="tx1"/>
                          </a:solidFill>
                          <a:latin typeface="+mn-ea"/>
                          <a:ea typeface="+mn-ea"/>
                        </a:rPr>
                        <a:t>&lt;</a:t>
                      </a:r>
                      <a:r>
                        <a:rPr kumimoji="1" lang="ja-JP" altLang="en-US" sz="1050" b="1" dirty="0">
                          <a:solidFill>
                            <a:schemeClr val="tx1"/>
                          </a:solidFill>
                          <a:latin typeface="+mn-ea"/>
                          <a:ea typeface="+mn-ea"/>
                        </a:rPr>
                        <a:t>①情報発信による社会的評価の向上</a:t>
                      </a:r>
                      <a:r>
                        <a:rPr kumimoji="1" lang="en-US" altLang="ja-JP" sz="1050" b="1" dirty="0">
                          <a:solidFill>
                            <a:schemeClr val="tx1"/>
                          </a:solidFill>
                          <a:latin typeface="+mn-ea"/>
                          <a:ea typeface="+mn-ea"/>
                        </a:rPr>
                        <a:t>&gt;</a:t>
                      </a:r>
                      <a:br>
                        <a:rPr kumimoji="1" lang="en-US" altLang="ja-JP" sz="1050" b="0" dirty="0">
                          <a:solidFill>
                            <a:schemeClr val="tx1"/>
                          </a:solidFill>
                          <a:latin typeface="+mn-ea"/>
                          <a:ea typeface="+mn-ea"/>
                        </a:rPr>
                      </a:br>
                      <a:r>
                        <a:rPr kumimoji="1" lang="ja-JP" altLang="en-US" sz="1050" b="0" i="0" kern="1200" dirty="0">
                          <a:solidFill>
                            <a:schemeClr val="dk1"/>
                          </a:solidFill>
                          <a:effectLst/>
                          <a:latin typeface="+mn-lt"/>
                          <a:ea typeface="+mn-ea"/>
                          <a:cs typeface="+mn-cs"/>
                        </a:rPr>
                        <a:t>・セキュリティ対策を、仕方なくやるものではなく、企業価値を高め、品質向上に有効な経営基盤の一つとして位置付けることが必要。</a:t>
                      </a:r>
                      <a:br>
                        <a:rPr kumimoji="1" lang="en-US" altLang="ja-JP" sz="1050" b="0" i="0" kern="1200" dirty="0">
                          <a:solidFill>
                            <a:schemeClr val="dk1"/>
                          </a:solidFill>
                          <a:effectLst/>
                          <a:latin typeface="+mn-lt"/>
                          <a:ea typeface="+mn-ea"/>
                          <a:cs typeface="+mn-cs"/>
                        </a:rPr>
                      </a:br>
                      <a:r>
                        <a:rPr kumimoji="1" lang="ja-JP" altLang="en-US" sz="1050" b="0" i="0" kern="1200" dirty="0">
                          <a:solidFill>
                            <a:schemeClr val="dk1"/>
                          </a:solidFill>
                          <a:effectLst/>
                          <a:latin typeface="+mn-lt"/>
                          <a:ea typeface="+mn-ea"/>
                          <a:cs typeface="+mn-cs"/>
                        </a:rPr>
                        <a:t>・サイバーセキュリティに関する取組や方針を情報発信することによって、関係者の理解を深め、社会的評価を高めることができる。</a:t>
                      </a:r>
                      <a:endParaRPr kumimoji="1" lang="ja-JP" altLang="en-US" sz="1050" b="0" dirty="0">
                        <a:solidFill>
                          <a:schemeClr val="tx1"/>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83462505"/>
                  </a:ext>
                </a:extLst>
              </a:tr>
              <a:tr h="854964">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1">
                          <a:solidFill>
                            <a:schemeClr val="tx1"/>
                          </a:solidFill>
                          <a:latin typeface="+mn-ea"/>
                          <a:ea typeface="+mn-ea"/>
                        </a:rPr>
                        <a:t>&lt;</a:t>
                      </a:r>
                      <a:r>
                        <a:rPr kumimoji="1" lang="ja-JP" altLang="en-US" sz="1050" b="1">
                          <a:solidFill>
                            <a:schemeClr val="tx1"/>
                          </a:solidFill>
                          <a:latin typeface="+mn-ea"/>
                          <a:ea typeface="+mn-ea"/>
                        </a:rPr>
                        <a:t>②リスクの一項目としてのサイバーセキュリティ</a:t>
                      </a:r>
                      <a:r>
                        <a:rPr kumimoji="1" lang="en-US" altLang="ja-JP" sz="1050" b="1">
                          <a:solidFill>
                            <a:schemeClr val="tx1"/>
                          </a:solidFill>
                          <a:latin typeface="+mn-ea"/>
                          <a:ea typeface="+mn-ea"/>
                        </a:rPr>
                        <a:t>&gt;</a:t>
                      </a:r>
                      <a:br>
                        <a:rPr kumimoji="1" lang="en-US" altLang="ja-JP" sz="1050" b="0">
                          <a:solidFill>
                            <a:schemeClr val="tx1"/>
                          </a:solidFill>
                          <a:latin typeface="+mn-ea"/>
                          <a:ea typeface="+mn-ea"/>
                        </a:rPr>
                      </a:br>
                      <a:r>
                        <a:rPr kumimoji="1" lang="ja-JP" altLang="en-US" sz="1050" b="0" i="0" kern="1200">
                          <a:solidFill>
                            <a:schemeClr val="dk1"/>
                          </a:solidFill>
                          <a:effectLst/>
                          <a:latin typeface="+mn-lt"/>
                          <a:ea typeface="+mn-ea"/>
                          <a:cs typeface="+mn-cs"/>
                        </a:rPr>
                        <a:t>・提供する機能やサービスを全うする（機能保証）という観点から、リスクの一項目としてのサイバーセキュリティの視点も踏まえ、リスクを分析し、総合的に判断。</a:t>
                      </a:r>
                      <a:br>
                        <a:rPr kumimoji="1" lang="en-US" altLang="ja-JP" sz="1050" b="0" i="0" kern="1200">
                          <a:solidFill>
                            <a:schemeClr val="dk1"/>
                          </a:solidFill>
                          <a:effectLst/>
                          <a:latin typeface="+mn-lt"/>
                          <a:ea typeface="+mn-ea"/>
                          <a:cs typeface="+mn-cs"/>
                        </a:rPr>
                      </a:br>
                      <a:r>
                        <a:rPr kumimoji="1" lang="ja-JP" altLang="en-US" sz="1050" b="0" i="0" kern="1200">
                          <a:solidFill>
                            <a:schemeClr val="dk1"/>
                          </a:solidFill>
                          <a:effectLst/>
                          <a:latin typeface="+mn-lt"/>
                          <a:ea typeface="+mn-ea"/>
                          <a:cs typeface="+mn-cs"/>
                        </a:rPr>
                        <a:t>・経営層のリーダーシップが必要。</a:t>
                      </a:r>
                      <a:endParaRPr kumimoji="1" lang="ja-JP" altLang="en-US" sz="1050" b="0">
                        <a:solidFill>
                          <a:schemeClr val="tx1"/>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73026169"/>
                  </a:ext>
                </a:extLst>
              </a:tr>
              <a:tr h="854964">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1" dirty="0">
                          <a:solidFill>
                            <a:schemeClr val="tx1"/>
                          </a:solidFill>
                          <a:latin typeface="+mn-ea"/>
                          <a:ea typeface="+mn-ea"/>
                        </a:rPr>
                        <a:t>&lt;</a:t>
                      </a:r>
                      <a:r>
                        <a:rPr kumimoji="1" lang="ja-JP" altLang="en-US" sz="1050" b="1" dirty="0">
                          <a:solidFill>
                            <a:schemeClr val="tx1"/>
                          </a:solidFill>
                          <a:latin typeface="+mn-ea"/>
                          <a:ea typeface="+mn-ea"/>
                        </a:rPr>
                        <a:t>③サプライチェーン全体でのサイバーセキュリティの確保</a:t>
                      </a:r>
                      <a:r>
                        <a:rPr kumimoji="1" lang="en-US" altLang="ja-JP" sz="1050" b="1" dirty="0">
                          <a:solidFill>
                            <a:schemeClr val="tx1"/>
                          </a:solidFill>
                          <a:latin typeface="+mn-ea"/>
                          <a:ea typeface="+mn-ea"/>
                        </a:rPr>
                        <a:t>&gt;</a:t>
                      </a:r>
                      <a:br>
                        <a:rPr kumimoji="1" lang="en-US" altLang="ja-JP" sz="1050" b="0" dirty="0">
                          <a:solidFill>
                            <a:schemeClr val="tx1"/>
                          </a:solidFill>
                          <a:latin typeface="+mn-ea"/>
                          <a:ea typeface="+mn-ea"/>
                        </a:rPr>
                      </a:br>
                      <a:r>
                        <a:rPr kumimoji="1" lang="ja-JP" altLang="en-US" sz="1050" b="0" i="0" kern="1200" dirty="0">
                          <a:solidFill>
                            <a:schemeClr val="dk1"/>
                          </a:solidFill>
                          <a:effectLst/>
                          <a:latin typeface="+mn-lt"/>
                          <a:ea typeface="+mn-ea"/>
                          <a:cs typeface="+mn-cs"/>
                        </a:rPr>
                        <a:t>・サプライチェーンでつながるどこかの企業のセキュリティ対策が不十分だと、そこから自社の重要情報が流出してしまうなどの問題が起きる可能性がある。そのため、サプライチェーン全体で一定レベルのサイバーセキュリティの確保が必要。</a:t>
                      </a:r>
                      <a:br>
                        <a:rPr kumimoji="1" lang="en-US" altLang="ja-JP" sz="1050" b="0" i="0" kern="1200" dirty="0">
                          <a:solidFill>
                            <a:schemeClr val="dk1"/>
                          </a:solidFill>
                          <a:effectLst/>
                          <a:latin typeface="+mn-lt"/>
                          <a:ea typeface="+mn-ea"/>
                          <a:cs typeface="+mn-cs"/>
                        </a:rPr>
                      </a:br>
                      <a:r>
                        <a:rPr kumimoji="1" lang="ja-JP" altLang="en-US" sz="1050" b="0" i="0" kern="1200" dirty="0">
                          <a:solidFill>
                            <a:schemeClr val="dk1"/>
                          </a:solidFill>
                          <a:effectLst/>
                          <a:latin typeface="+mn-lt"/>
                          <a:ea typeface="+mn-ea"/>
                          <a:cs typeface="+mn-cs"/>
                        </a:rPr>
                        <a:t>・一企業のみでの対策には限界があるため、関係者間での情報共有活動への参加などが必要。</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70695228"/>
                  </a:ext>
                </a:extLst>
              </a:tr>
            </a:tbl>
          </a:graphicData>
        </a:graphic>
      </p:graphicFrame>
      <p:sp>
        <p:nvSpPr>
          <p:cNvPr id="4" name="楕円 3">
            <a:extLst>
              <a:ext uri="{FF2B5EF4-FFF2-40B4-BE49-F238E27FC236}">
                <a16:creationId xmlns:a16="http://schemas.microsoft.com/office/drawing/2014/main" id="{CBBBA819-48DF-DDFB-BE4B-5C078F7C181D}"/>
              </a:ext>
            </a:extLst>
          </p:cNvPr>
          <p:cNvSpPr/>
          <p:nvPr/>
        </p:nvSpPr>
        <p:spPr>
          <a:xfrm>
            <a:off x="5961448" y="3823023"/>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楕円 5">
            <a:extLst>
              <a:ext uri="{FF2B5EF4-FFF2-40B4-BE49-F238E27FC236}">
                <a16:creationId xmlns:a16="http://schemas.microsoft.com/office/drawing/2014/main" id="{9287F994-554C-3B38-00C0-3ED7D2B42956}"/>
              </a:ext>
            </a:extLst>
          </p:cNvPr>
          <p:cNvSpPr/>
          <p:nvPr/>
        </p:nvSpPr>
        <p:spPr>
          <a:xfrm>
            <a:off x="5961448" y="5882674"/>
            <a:ext cx="540000" cy="54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テキスト プレースホルダー 4">
            <a:extLst>
              <a:ext uri="{FF2B5EF4-FFF2-40B4-BE49-F238E27FC236}">
                <a16:creationId xmlns:a16="http://schemas.microsoft.com/office/drawing/2014/main" id="{02342929-3E0F-A11A-EB15-CD921D7964B7}"/>
              </a:ext>
            </a:extLst>
          </p:cNvPr>
          <p:cNvSpPr txBox="1">
            <a:spLocks/>
          </p:cNvSpPr>
          <p:nvPr/>
        </p:nvSpPr>
        <p:spPr>
          <a:xfrm>
            <a:off x="622800" y="2305163"/>
            <a:ext cx="5612400" cy="1544465"/>
          </a:xfrm>
          <a:prstGeom prst="rect">
            <a:avLst/>
          </a:prstGeom>
          <a:noFill/>
          <a:ln>
            <a:noFill/>
          </a:ln>
        </p:spPr>
        <p:style>
          <a:lnRef idx="0">
            <a:scrgbClr r="0" g="0" b="0"/>
          </a:lnRef>
          <a:fillRef idx="0">
            <a:scrgbClr r="0" g="0" b="0"/>
          </a:fillRef>
          <a:effectRef idx="0">
            <a:scrgbClr r="0" g="0" b="0"/>
          </a:effectRef>
          <a:fontRef idx="minor">
            <a:schemeClr val="dk1"/>
          </a:fontRef>
        </p:style>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サイバーセキュリティ対策にかかる支出をやむを得ない費用とするのではなく、経営のために必要な投資と位置付け、自発的にサイバーセキュリティ対策に取組むことが重要です。デジタルトランスフォーメーションの推進にあたり、</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IoT</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などのデジタル技術を積極的に取り入れる中、安全性が高い品質の製品やサービスを実現していく取組は、企業価値や競争力の向上に繋がります。そのため、デジタルトランスフォーメーションの推進とサイバーセキュリティ対策の強化の両方に取組むことが大切です。</a:t>
            </a:r>
            <a:b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サイバーセキュリティ対策を行うにあたって、以下の基本的認識や留意事項を理解し、自社の現状の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活用状況や、セキュリティ対策の取組レベルに応じた対策を行うことが大切です。</a:t>
            </a:r>
          </a:p>
        </p:txBody>
      </p:sp>
      <p:sp>
        <p:nvSpPr>
          <p:cNvPr id="14" name="テキスト プレースホルダー 4">
            <a:extLst>
              <a:ext uri="{FF2B5EF4-FFF2-40B4-BE49-F238E27FC236}">
                <a16:creationId xmlns:a16="http://schemas.microsoft.com/office/drawing/2014/main" id="{2D535230-1CD1-8974-FDCC-70E0B120EB58}"/>
              </a:ext>
            </a:extLst>
          </p:cNvPr>
          <p:cNvSpPr txBox="1">
            <a:spLocks/>
          </p:cNvSpPr>
          <p:nvPr/>
        </p:nvSpPr>
        <p:spPr>
          <a:xfrm>
            <a:off x="1123949" y="1457325"/>
            <a:ext cx="5343111"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6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600" b="1" i="0" u="none" strike="noStrike" kern="1200" cap="none" spc="0" normalizeH="0" baseline="0" noProof="0">
                <a:ln>
                  <a:noFill/>
                </a:ln>
                <a:solidFill>
                  <a:prstClr val="black"/>
                </a:solidFill>
                <a:effectLst/>
                <a:uLnTx/>
                <a:uFillTx/>
                <a:latin typeface="メイリオ"/>
                <a:ea typeface="メイリオ"/>
                <a:cs typeface="+mn-cs"/>
              </a:rPr>
              <a:t>6-1-2. </a:t>
            </a:r>
            <a:r>
              <a:rPr kumimoji="1" lang="ja-JP" altLang="en-US" sz="1400" b="1" i="0" u="none" strike="noStrike" kern="1200" cap="none" spc="0" normalizeH="0" baseline="0" noProof="0">
                <a:ln>
                  <a:noFill/>
                </a:ln>
                <a:solidFill>
                  <a:prstClr val="black"/>
                </a:solidFill>
                <a:effectLst/>
                <a:uLnTx/>
                <a:uFillTx/>
                <a:latin typeface="メイリオ"/>
                <a:ea typeface="メイリオ"/>
                <a:cs typeface="+mn-cs"/>
              </a:rPr>
              <a:t>企業経営のためのサイバーセキュリティの考え方</a:t>
            </a:r>
          </a:p>
        </p:txBody>
      </p:sp>
      <p:pic>
        <p:nvPicPr>
          <p:cNvPr id="5" name="図 4">
            <a:extLst>
              <a:ext uri="{FF2B5EF4-FFF2-40B4-BE49-F238E27FC236}">
                <a16:creationId xmlns:a16="http://schemas.microsoft.com/office/drawing/2014/main" id="{83721706-D1EC-5597-BB35-7080B8E963F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11586" y="5931200"/>
            <a:ext cx="468000" cy="468000"/>
          </a:xfrm>
          <a:prstGeom prst="rect">
            <a:avLst/>
          </a:prstGeom>
        </p:spPr>
      </p:pic>
      <p:pic>
        <p:nvPicPr>
          <p:cNvPr id="11" name="図 10">
            <a:extLst>
              <a:ext uri="{FF2B5EF4-FFF2-40B4-BE49-F238E27FC236}">
                <a16:creationId xmlns:a16="http://schemas.microsoft.com/office/drawing/2014/main" id="{333FD99F-C32C-DB62-7C20-C97958B5D74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99060" y="3871923"/>
            <a:ext cx="468000" cy="468000"/>
          </a:xfrm>
          <a:prstGeom prst="rect">
            <a:avLst/>
          </a:prstGeom>
        </p:spPr>
      </p:pic>
      <p:sp>
        <p:nvSpPr>
          <p:cNvPr id="9" name="テキスト プレースホルダー 5">
            <a:extLst>
              <a:ext uri="{FF2B5EF4-FFF2-40B4-BE49-F238E27FC236}">
                <a16:creationId xmlns:a16="http://schemas.microsoft.com/office/drawing/2014/main" id="{3373116F-D15D-3783-0A4B-EE80C4CE7C4A}"/>
              </a:ext>
            </a:extLst>
          </p:cNvPr>
          <p:cNvSpPr txBox="1">
            <a:spLocks/>
          </p:cNvSpPr>
          <p:nvPr/>
        </p:nvSpPr>
        <p:spPr>
          <a:xfrm>
            <a:off x="622800" y="1964154"/>
            <a:ext cx="561240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企業経営のためのサイバーセキュリティの考え方</a:t>
            </a:r>
          </a:p>
        </p:txBody>
      </p:sp>
      <p:sp>
        <p:nvSpPr>
          <p:cNvPr id="10" name="テキスト ボックス 9">
            <a:extLst>
              <a:ext uri="{FF2B5EF4-FFF2-40B4-BE49-F238E27FC236}">
                <a16:creationId xmlns:a16="http://schemas.microsoft.com/office/drawing/2014/main" id="{90FF9E5F-18F5-9783-94F1-1BF95E04A79C}"/>
              </a:ext>
            </a:extLst>
          </p:cNvPr>
          <p:cNvSpPr txBox="1"/>
          <p:nvPr/>
        </p:nvSpPr>
        <p:spPr>
          <a:xfrm>
            <a:off x="814372" y="9196834"/>
            <a:ext cx="5417076"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29.IT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の活用または</a:t>
            </a:r>
            <a:r>
              <a:rPr kumimoji="0" lang="ja-JP" altLang="en-US" sz="600" b="0" i="0" u="none" strike="noStrike" kern="1200" cap="none" spc="0" normalizeH="0" baseline="0" noProof="0">
                <a:ln>
                  <a:noFill/>
                </a:ln>
                <a:solidFill>
                  <a:srgbClr val="222222"/>
                </a:solidFill>
                <a:effectLst/>
                <a:uLnTx/>
                <a:uFillTx/>
                <a:latin typeface="-apple-system"/>
                <a:ea typeface="メイリオ"/>
                <a:cs typeface="+mn-cs"/>
              </a:rPr>
              <a:t>サイバーセキュリティ対策の取組み状況に応じた分類と対策</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NISC</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「企業経営のためのサイバーセキュリティの考え方の策定について」を基に作成</a:t>
            </a:r>
          </a:p>
        </p:txBody>
      </p:sp>
    </p:spTree>
    <p:extLst>
      <p:ext uri="{BB962C8B-B14F-4D97-AF65-F5344CB8AC3E}">
        <p14:creationId xmlns:p14="http://schemas.microsoft.com/office/powerpoint/2010/main" val="258375455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kumimoji="1" lang="en-US" altLang="ja-JP"/>
              <a:t>6-1-2. </a:t>
            </a:r>
            <a:r>
              <a:rPr kumimoji="1" lang="ja-JP" altLang="en-US" sz="1400"/>
              <a:t>企業経営のためのサイバーセキュリティの考え方</a:t>
            </a:r>
          </a:p>
        </p:txBody>
      </p:sp>
      <p:sp>
        <p:nvSpPr>
          <p:cNvPr id="8" name="テキスト プレースホルダー 2">
            <a:extLst>
              <a:ext uri="{FF2B5EF4-FFF2-40B4-BE49-F238E27FC236}">
                <a16:creationId xmlns:a16="http://schemas.microsoft.com/office/drawing/2014/main" id="{4B83C998-476A-5DEE-F80C-2BC5DEA7CC9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6</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サイバーセキュリティ戦略および関連法令</a:t>
            </a:r>
            <a:b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6-1. NISC</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：サイバーセキュリティ戦略</a:t>
            </a:r>
          </a:p>
        </p:txBody>
      </p:sp>
      <p:sp>
        <p:nvSpPr>
          <p:cNvPr id="23" name="スライド番号プレースホルダー 1">
            <a:extLst>
              <a:ext uri="{FF2B5EF4-FFF2-40B4-BE49-F238E27FC236}">
                <a16:creationId xmlns:a16="http://schemas.microsoft.com/office/drawing/2014/main" id="{6A10EBE7-CC1D-B1D8-5971-15ECFC1CFFE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10</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1" name="表 25">
            <a:extLst>
              <a:ext uri="{FF2B5EF4-FFF2-40B4-BE49-F238E27FC236}">
                <a16:creationId xmlns:a16="http://schemas.microsoft.com/office/drawing/2014/main" id="{A395B4EA-EF2B-6FB2-EF8F-6B17E23B39B7}"/>
              </a:ext>
            </a:extLst>
          </p:cNvPr>
          <p:cNvGraphicFramePr>
            <a:graphicFrameLocks noGrp="1"/>
          </p:cNvGraphicFramePr>
          <p:nvPr>
            <p:extLst>
              <p:ext uri="{D42A27DB-BD31-4B8C-83A1-F6EECF244321}">
                <p14:modId xmlns:p14="http://schemas.microsoft.com/office/powerpoint/2010/main" val="2889310621"/>
              </p:ext>
            </p:extLst>
          </p:nvPr>
        </p:nvGraphicFramePr>
        <p:xfrm>
          <a:off x="622801" y="3278037"/>
          <a:ext cx="5612399" cy="5810620"/>
        </p:xfrm>
        <a:graphic>
          <a:graphicData uri="http://schemas.openxmlformats.org/drawingml/2006/table">
            <a:tbl>
              <a:tblPr firstRow="1" bandRow="1">
                <a:tableStyleId>{5940675A-B579-460E-94D1-54222C63F5DA}</a:tableStyleId>
              </a:tblPr>
              <a:tblGrid>
                <a:gridCol w="323872">
                  <a:extLst>
                    <a:ext uri="{9D8B030D-6E8A-4147-A177-3AD203B41FA5}">
                      <a16:colId xmlns:a16="http://schemas.microsoft.com/office/drawing/2014/main" val="2189690052"/>
                    </a:ext>
                  </a:extLst>
                </a:gridCol>
                <a:gridCol w="307970">
                  <a:extLst>
                    <a:ext uri="{9D8B030D-6E8A-4147-A177-3AD203B41FA5}">
                      <a16:colId xmlns:a16="http://schemas.microsoft.com/office/drawing/2014/main" val="3720394160"/>
                    </a:ext>
                  </a:extLst>
                </a:gridCol>
                <a:gridCol w="382772">
                  <a:extLst>
                    <a:ext uri="{9D8B030D-6E8A-4147-A177-3AD203B41FA5}">
                      <a16:colId xmlns:a16="http://schemas.microsoft.com/office/drawing/2014/main" val="1728676998"/>
                    </a:ext>
                  </a:extLst>
                </a:gridCol>
                <a:gridCol w="4597785">
                  <a:extLst>
                    <a:ext uri="{9D8B030D-6E8A-4147-A177-3AD203B41FA5}">
                      <a16:colId xmlns:a16="http://schemas.microsoft.com/office/drawing/2014/main" val="704336096"/>
                    </a:ext>
                  </a:extLst>
                </a:gridCol>
              </a:tblGrid>
              <a:tr h="363584">
                <a:tc>
                  <a:txBody>
                    <a:bodyPr/>
                    <a:lstStyle/>
                    <a:p>
                      <a:pPr algn="ctr"/>
                      <a:r>
                        <a:rPr kumimoji="1" lang="ja-JP" altLang="en-US" sz="600" b="1">
                          <a:solidFill>
                            <a:schemeClr val="bg1"/>
                          </a:solidFill>
                          <a:latin typeface="+mn-ea"/>
                          <a:ea typeface="+mn-ea"/>
                        </a:rPr>
                        <a:t>レベル</a:t>
                      </a:r>
                    </a:p>
                  </a:txBody>
                  <a:tcPr anchor="ctr">
                    <a:solidFill>
                      <a:schemeClr val="accent1">
                        <a:lumMod val="75000"/>
                      </a:schemeClr>
                    </a:solidFill>
                  </a:tcPr>
                </a:tc>
                <a:tc>
                  <a:txBody>
                    <a:bodyPr/>
                    <a:lstStyle/>
                    <a:p>
                      <a:pPr algn="ctr"/>
                      <a:r>
                        <a:rPr kumimoji="1" lang="ja-JP" altLang="en-US" sz="600" b="1">
                          <a:solidFill>
                            <a:schemeClr val="bg1"/>
                          </a:solidFill>
                          <a:latin typeface="+mn-ea"/>
                          <a:ea typeface="+mn-ea"/>
                        </a:rPr>
                        <a:t>分類</a:t>
                      </a:r>
                    </a:p>
                  </a:txBody>
                  <a:tcPr anchor="ctr">
                    <a:solidFill>
                      <a:schemeClr val="accent1">
                        <a:lumMod val="75000"/>
                      </a:schemeClr>
                    </a:solidFill>
                  </a:tcPr>
                </a:tc>
                <a:tc gridSpan="2">
                  <a:txBody>
                    <a:bodyPr/>
                    <a:lstStyle/>
                    <a:p>
                      <a:pPr algn="ctr"/>
                      <a:r>
                        <a:rPr kumimoji="1" lang="ja-JP" altLang="en-US" sz="1000" b="1">
                          <a:solidFill>
                            <a:schemeClr val="bg1"/>
                          </a:solidFill>
                          <a:latin typeface="+mn-ea"/>
                          <a:ea typeface="+mn-ea"/>
                        </a:rPr>
                        <a:t>概要・対策</a:t>
                      </a:r>
                    </a:p>
                  </a:txBody>
                  <a:tcPr anchor="ctr">
                    <a:solidFill>
                      <a:schemeClr val="accent1">
                        <a:lumMod val="75000"/>
                      </a:schemeClr>
                    </a:solidFill>
                  </a:tcPr>
                </a:tc>
                <a:tc hMerge="1">
                  <a:txBody>
                    <a:bodyPr/>
                    <a:lstStyle/>
                    <a:p>
                      <a:pPr algn="ctr"/>
                      <a:r>
                        <a:rPr kumimoji="1" lang="ja-JP" altLang="en-US" sz="1050" b="1">
                          <a:solidFill>
                            <a:schemeClr val="bg1"/>
                          </a:solidFill>
                          <a:latin typeface="+mn-ea"/>
                          <a:ea typeface="+mn-ea"/>
                        </a:rPr>
                        <a:t>概要・対策</a:t>
                      </a:r>
                    </a:p>
                  </a:txBody>
                  <a:tcPr>
                    <a:solidFill>
                      <a:schemeClr val="accent1">
                        <a:lumMod val="75000"/>
                      </a:schemeClr>
                    </a:solidFill>
                  </a:tcPr>
                </a:tc>
                <a:extLst>
                  <a:ext uri="{0D108BD9-81ED-4DB2-BD59-A6C34878D82A}">
                    <a16:rowId xmlns:a16="http://schemas.microsoft.com/office/drawing/2014/main" val="469890612"/>
                  </a:ext>
                </a:extLst>
              </a:tr>
              <a:tr h="696869">
                <a:tc>
                  <a:txBody>
                    <a:bodyPr/>
                    <a:lstStyle/>
                    <a:p>
                      <a:pPr algn="ctr"/>
                      <a:r>
                        <a:rPr kumimoji="1" lang="ja-JP" altLang="en-US" sz="1000" b="0">
                          <a:solidFill>
                            <a:sysClr val="windowText" lastClr="000000"/>
                          </a:solidFill>
                          <a:latin typeface="+mn-ea"/>
                          <a:ea typeface="+mn-ea"/>
                        </a:rPr>
                        <a:t>理想的</a:t>
                      </a:r>
                      <a:endParaRPr kumimoji="1" lang="en-US" altLang="ja-JP" sz="1000" b="0">
                        <a:solidFill>
                          <a:sysClr val="windowText" lastClr="000000"/>
                        </a:solidFill>
                        <a:latin typeface="+mn-ea"/>
                        <a:ea typeface="+mn-ea"/>
                      </a:endParaRPr>
                    </a:p>
                    <a:p>
                      <a:pPr algn="ctr"/>
                      <a:r>
                        <a:rPr kumimoji="1" lang="ja-JP" altLang="en-US" sz="1000" b="0">
                          <a:solidFill>
                            <a:sysClr val="windowText" lastClr="000000"/>
                          </a:solidFill>
                          <a:latin typeface="+mn-ea"/>
                          <a:ea typeface="+mn-ea"/>
                        </a:rPr>
                        <a:t>に</a:t>
                      </a:r>
                      <a:endParaRPr kumimoji="1" lang="en-US" altLang="ja-JP" sz="1000" b="0">
                        <a:solidFill>
                          <a:sysClr val="windowText" lastClr="000000"/>
                        </a:solidFill>
                        <a:latin typeface="+mn-ea"/>
                        <a:ea typeface="+mn-ea"/>
                      </a:endParaRPr>
                    </a:p>
                  </a:txBody>
                  <a:tcPr anchor="ctr">
                    <a:noFill/>
                  </a:tcPr>
                </a:tc>
                <a:tc>
                  <a:txBody>
                    <a:bodyPr/>
                    <a:lstStyle/>
                    <a:p>
                      <a:pPr algn="ctr"/>
                      <a:r>
                        <a:rPr kumimoji="1" lang="en-US" altLang="ja-JP" sz="1000" b="0">
                          <a:solidFill>
                            <a:sysClr val="windowText" lastClr="000000"/>
                          </a:solidFill>
                          <a:latin typeface="+mn-ea"/>
                          <a:ea typeface="+mn-ea"/>
                        </a:rPr>
                        <a:t>1</a:t>
                      </a:r>
                      <a:endParaRPr kumimoji="1" lang="ja-JP" altLang="en-US" sz="1000" b="0">
                        <a:solidFill>
                          <a:sysClr val="windowText" lastClr="000000"/>
                        </a:solidFill>
                        <a:latin typeface="+mn-ea"/>
                        <a:ea typeface="+mn-ea"/>
                      </a:endParaRPr>
                    </a:p>
                  </a:txBody>
                  <a:tcPr anchor="ctr">
                    <a:noFill/>
                  </a:tcPr>
                </a:tc>
                <a:tc gridSpan="2">
                  <a:txBody>
                    <a:bodyPr/>
                    <a:lstStyle/>
                    <a:p>
                      <a:pPr algn="ctr"/>
                      <a:r>
                        <a:rPr kumimoji="1" lang="en-US" altLang="ja-JP" sz="1000" b="1" i="0" kern="1200">
                          <a:solidFill>
                            <a:schemeClr val="tx1"/>
                          </a:solidFill>
                          <a:effectLst/>
                          <a:latin typeface="+mn-ea"/>
                          <a:ea typeface="+mn-ea"/>
                          <a:cs typeface="+mn-cs"/>
                        </a:rPr>
                        <a:t>IT</a:t>
                      </a:r>
                      <a:r>
                        <a:rPr kumimoji="1" lang="ja-JP" altLang="en-US" sz="1000" b="1" i="0" kern="1200">
                          <a:solidFill>
                            <a:schemeClr val="tx1"/>
                          </a:solidFill>
                          <a:effectLst/>
                          <a:latin typeface="+mn-ea"/>
                          <a:ea typeface="+mn-ea"/>
                          <a:cs typeface="+mn-cs"/>
                        </a:rPr>
                        <a:t>の利活用を事業戦略上に位置付け、サイバーセキュリティを強く意識し、</a:t>
                      </a:r>
                      <a:endParaRPr kumimoji="1" lang="en-US" altLang="ja-JP" sz="1000" b="1" i="0" kern="1200">
                        <a:solidFill>
                          <a:schemeClr val="tx1"/>
                        </a:solidFill>
                        <a:effectLst/>
                        <a:latin typeface="+mn-ea"/>
                        <a:ea typeface="+mn-ea"/>
                        <a:cs typeface="+mn-cs"/>
                      </a:endParaRPr>
                    </a:p>
                    <a:p>
                      <a:pPr algn="ctr"/>
                      <a:r>
                        <a:rPr kumimoji="1" lang="ja-JP" altLang="en-US" sz="1000" b="1" i="0" kern="1200">
                          <a:solidFill>
                            <a:schemeClr val="tx1"/>
                          </a:solidFill>
                          <a:effectLst/>
                          <a:latin typeface="+mn-ea"/>
                          <a:ea typeface="+mn-ea"/>
                          <a:cs typeface="+mn-cs"/>
                        </a:rPr>
                        <a:t>積極的に</a:t>
                      </a:r>
                      <a:r>
                        <a:rPr kumimoji="1" lang="en-US" altLang="ja-JP" sz="1000" b="1" i="0" kern="1200">
                          <a:solidFill>
                            <a:schemeClr val="tx1"/>
                          </a:solidFill>
                          <a:effectLst/>
                          <a:latin typeface="+mn-ea"/>
                          <a:ea typeface="+mn-ea"/>
                          <a:cs typeface="+mn-cs"/>
                        </a:rPr>
                        <a:t>IT</a:t>
                      </a:r>
                      <a:r>
                        <a:rPr kumimoji="1" lang="ja-JP" altLang="en-US" sz="1000" b="1" i="0" kern="1200">
                          <a:solidFill>
                            <a:schemeClr val="tx1"/>
                          </a:solidFill>
                          <a:effectLst/>
                          <a:latin typeface="+mn-ea"/>
                          <a:ea typeface="+mn-ea"/>
                          <a:cs typeface="+mn-cs"/>
                        </a:rPr>
                        <a:t>による革新と高いレベルのセキュリティに挑戦する企業</a:t>
                      </a:r>
                      <a:endParaRPr kumimoji="1" lang="ja-JP" altLang="en-US" sz="1000" b="1">
                        <a:latin typeface="+mn-ea"/>
                        <a:ea typeface="+mn-ea"/>
                      </a:endParaRPr>
                    </a:p>
                  </a:txBody>
                  <a:tcPr anchor="ctr">
                    <a:solidFill>
                      <a:schemeClr val="bg1"/>
                    </a:solidFill>
                  </a:tcPr>
                </a:tc>
                <a:tc hMerge="1">
                  <a:txBody>
                    <a:bodyPr/>
                    <a:lstStyle/>
                    <a:p>
                      <a:r>
                        <a:rPr kumimoji="1" lang="en-US" altLang="ja-JP" sz="1050" b="0" i="0" kern="1200">
                          <a:solidFill>
                            <a:schemeClr val="tx1"/>
                          </a:solidFill>
                          <a:effectLst/>
                          <a:latin typeface="+mn-ea"/>
                          <a:ea typeface="+mn-ea"/>
                          <a:cs typeface="+mn-cs"/>
                        </a:rPr>
                        <a:t>IT</a:t>
                      </a:r>
                      <a:r>
                        <a:rPr kumimoji="1" lang="ja-JP" altLang="en-US" sz="1050" b="0" i="0" kern="1200">
                          <a:solidFill>
                            <a:schemeClr val="tx1"/>
                          </a:solidFill>
                          <a:effectLst/>
                          <a:latin typeface="+mn-ea"/>
                          <a:ea typeface="+mn-ea"/>
                          <a:cs typeface="+mn-cs"/>
                        </a:rPr>
                        <a:t>の利活用を事業戦略上に位置付け、サイバーセキュリティを強く意識し、積極的に</a:t>
                      </a:r>
                      <a:r>
                        <a:rPr kumimoji="1" lang="en-US" altLang="ja-JP" sz="1050" b="0" i="0" kern="1200">
                          <a:solidFill>
                            <a:schemeClr val="tx1"/>
                          </a:solidFill>
                          <a:effectLst/>
                          <a:latin typeface="+mn-ea"/>
                          <a:ea typeface="+mn-ea"/>
                          <a:cs typeface="+mn-cs"/>
                        </a:rPr>
                        <a:t>IT</a:t>
                      </a:r>
                      <a:r>
                        <a:rPr kumimoji="1" lang="ja-JP" altLang="en-US" sz="1050" b="0" i="0" kern="1200">
                          <a:solidFill>
                            <a:schemeClr val="tx1"/>
                          </a:solidFill>
                          <a:effectLst/>
                          <a:latin typeface="+mn-ea"/>
                          <a:ea typeface="+mn-ea"/>
                          <a:cs typeface="+mn-cs"/>
                        </a:rPr>
                        <a:t>による革新と高いレベルのセキュリティに挑戦する企業</a:t>
                      </a:r>
                      <a:endParaRPr kumimoji="1" lang="ja-JP" altLang="en-US" sz="1050" b="0">
                        <a:latin typeface="+mn-ea"/>
                        <a:ea typeface="+mn-ea"/>
                      </a:endParaRPr>
                    </a:p>
                  </a:txBody>
                  <a:tcPr>
                    <a:solidFill>
                      <a:schemeClr val="bg1"/>
                    </a:solidFill>
                  </a:tcPr>
                </a:tc>
                <a:extLst>
                  <a:ext uri="{0D108BD9-81ED-4DB2-BD59-A6C34878D82A}">
                    <a16:rowId xmlns:a16="http://schemas.microsoft.com/office/drawing/2014/main" val="2879300407"/>
                  </a:ext>
                </a:extLst>
              </a:tr>
              <a:tr h="558794">
                <a:tc rowSpan="2">
                  <a:txBody>
                    <a:bodyPr/>
                    <a:lstStyle/>
                    <a:p>
                      <a:pPr algn="ctr"/>
                      <a:r>
                        <a:rPr kumimoji="1" lang="ja-JP" altLang="en-US" sz="1000" b="0">
                          <a:solidFill>
                            <a:sysClr val="windowText" lastClr="000000"/>
                          </a:solidFill>
                          <a:latin typeface="+mn-ea"/>
                          <a:ea typeface="+mn-ea"/>
                        </a:rPr>
                        <a:t>もっと積極的</a:t>
                      </a:r>
                      <a:endParaRPr kumimoji="1" lang="en-US" altLang="ja-JP" sz="1000" b="0">
                        <a:solidFill>
                          <a:sysClr val="windowText" lastClr="000000"/>
                        </a:solidFill>
                        <a:latin typeface="+mn-ea"/>
                        <a:ea typeface="+mn-ea"/>
                      </a:endParaRPr>
                    </a:p>
                    <a:p>
                      <a:pPr algn="ctr"/>
                      <a:r>
                        <a:rPr kumimoji="1" lang="ja-JP" altLang="en-US" sz="1000" b="0">
                          <a:solidFill>
                            <a:sysClr val="windowText" lastClr="000000"/>
                          </a:solidFill>
                          <a:latin typeface="+mn-ea"/>
                          <a:ea typeface="+mn-ea"/>
                        </a:rPr>
                        <a:t>に</a:t>
                      </a:r>
                    </a:p>
                  </a:txBody>
                  <a:tcPr anchor="ctr">
                    <a:noFill/>
                  </a:tcPr>
                </a:tc>
                <a:tc rowSpan="2">
                  <a:txBody>
                    <a:bodyPr/>
                    <a:lstStyle/>
                    <a:p>
                      <a:pPr algn="ctr"/>
                      <a:r>
                        <a:rPr kumimoji="1" lang="en-US" altLang="ja-JP" sz="1000" b="0">
                          <a:solidFill>
                            <a:sysClr val="windowText" lastClr="000000"/>
                          </a:solidFill>
                          <a:latin typeface="+mn-ea"/>
                          <a:ea typeface="+mn-ea"/>
                        </a:rPr>
                        <a:t>2</a:t>
                      </a:r>
                      <a:endParaRPr kumimoji="1" lang="ja-JP" altLang="en-US" sz="1000" b="0">
                        <a:solidFill>
                          <a:sysClr val="windowText" lastClr="000000"/>
                        </a:solidFill>
                        <a:latin typeface="+mn-ea"/>
                        <a:ea typeface="+mn-ea"/>
                      </a:endParaRPr>
                    </a:p>
                  </a:txBody>
                  <a:tcPr anchor="ctr">
                    <a:noFill/>
                  </a:tcPr>
                </a:tc>
                <a:tc gridSpan="2">
                  <a:txBody>
                    <a:bodyPr/>
                    <a:lstStyle/>
                    <a:p>
                      <a:pPr algn="ctr"/>
                      <a:r>
                        <a:rPr kumimoji="1" lang="en-US" altLang="ja-JP" sz="1000" b="1" i="0" kern="1200">
                          <a:solidFill>
                            <a:schemeClr val="tx1"/>
                          </a:solidFill>
                          <a:effectLst/>
                          <a:latin typeface="+mn-ea"/>
                          <a:ea typeface="+mn-ea"/>
                          <a:cs typeface="+mn-cs"/>
                        </a:rPr>
                        <a:t>IT</a:t>
                      </a:r>
                      <a:r>
                        <a:rPr kumimoji="1" lang="ja-JP" altLang="en-US" sz="1000" b="1" i="0" kern="1200">
                          <a:solidFill>
                            <a:schemeClr val="tx1"/>
                          </a:solidFill>
                          <a:effectLst/>
                          <a:latin typeface="+mn-ea"/>
                          <a:ea typeface="+mn-ea"/>
                          <a:cs typeface="+mn-cs"/>
                        </a:rPr>
                        <a:t>・サイバーセキュリティの重要性は理解しているものの、積極的な事業戦略としての組み込みはできていない企業</a:t>
                      </a:r>
                      <a:endParaRPr kumimoji="1" lang="ja-JP" altLang="en-US" sz="1000" b="1">
                        <a:latin typeface="+mn-ea"/>
                        <a:ea typeface="+mn-ea"/>
                      </a:endParaRPr>
                    </a:p>
                  </a:txBody>
                  <a:tcPr anchor="ctr">
                    <a:lnB w="12700" cap="flat" cmpd="sng" algn="ctr">
                      <a:solidFill>
                        <a:schemeClr val="tx1"/>
                      </a:solidFill>
                      <a:prstDash val="sysDash"/>
                      <a:round/>
                      <a:headEnd type="none" w="med" len="med"/>
                      <a:tailEnd type="none" w="med" len="med"/>
                    </a:lnB>
                    <a:solidFill>
                      <a:schemeClr val="bg1"/>
                    </a:solidFill>
                  </a:tcPr>
                </a:tc>
                <a:tc hMerge="1">
                  <a:txBody>
                    <a:bodyPr/>
                    <a:lstStyle/>
                    <a:p>
                      <a:r>
                        <a:rPr kumimoji="1" lang="en-US" altLang="ja-JP" sz="1050" b="0" i="0" kern="1200">
                          <a:solidFill>
                            <a:schemeClr val="tx1"/>
                          </a:solidFill>
                          <a:effectLst/>
                          <a:latin typeface="+mn-ea"/>
                          <a:ea typeface="+mn-ea"/>
                          <a:cs typeface="+mn-cs"/>
                        </a:rPr>
                        <a:t>IT</a:t>
                      </a:r>
                      <a:r>
                        <a:rPr kumimoji="1" lang="ja-JP" altLang="en-US" sz="1050" b="0" i="0" kern="1200">
                          <a:solidFill>
                            <a:schemeClr val="tx1"/>
                          </a:solidFill>
                          <a:effectLst/>
                          <a:latin typeface="+mn-ea"/>
                          <a:ea typeface="+mn-ea"/>
                          <a:cs typeface="+mn-cs"/>
                        </a:rPr>
                        <a:t>・サイバーセキュリティの重要性は理解しているものの、積極的な事業戦略に組み込むところまでは位置付けていない企業</a:t>
                      </a:r>
                      <a:endParaRPr kumimoji="1" lang="ja-JP" altLang="en-US" sz="1050" b="0">
                        <a:latin typeface="+mn-ea"/>
                        <a:ea typeface="+mn-ea"/>
                      </a:endParaRPr>
                    </a:p>
                  </a:txBody>
                  <a:tcPr>
                    <a:lnB w="12700" cap="flat" cmpd="sng" algn="ctr">
                      <a:solidFill>
                        <a:schemeClr val="tx1"/>
                      </a:solidFill>
                      <a:prstDash val="sysDash"/>
                      <a:round/>
                      <a:headEnd type="none" w="med" len="med"/>
                      <a:tailEnd type="none" w="med" len="med"/>
                    </a:lnB>
                    <a:solidFill>
                      <a:schemeClr val="bg1"/>
                    </a:solidFill>
                  </a:tcPr>
                </a:tc>
                <a:extLst>
                  <a:ext uri="{0D108BD9-81ED-4DB2-BD59-A6C34878D82A}">
                    <a16:rowId xmlns:a16="http://schemas.microsoft.com/office/drawing/2014/main" val="3645990548"/>
                  </a:ext>
                </a:extLst>
              </a:tr>
              <a:tr h="592554">
                <a:tc vMerge="1">
                  <a:txBody>
                    <a:bodyPr/>
                    <a:lstStyle/>
                    <a:p>
                      <a:pPr algn="ctr"/>
                      <a:endParaRPr kumimoji="1" lang="ja-JP" altLang="en-US" sz="1050" b="0">
                        <a:solidFill>
                          <a:sysClr val="windowText" lastClr="000000"/>
                        </a:solidFill>
                        <a:latin typeface="+mn-ea"/>
                        <a:ea typeface="+mn-ea"/>
                      </a:endParaRPr>
                    </a:p>
                  </a:txBody>
                  <a:tcPr anchor="ctr">
                    <a:noFill/>
                  </a:tcPr>
                </a:tc>
                <a:tc vMerge="1">
                  <a:txBody>
                    <a:bodyPr/>
                    <a:lstStyle/>
                    <a:p>
                      <a:pPr algn="ctr"/>
                      <a:endParaRPr kumimoji="1" lang="ja-JP" altLang="en-US" sz="1050" b="0">
                        <a:solidFill>
                          <a:sysClr val="windowText" lastClr="000000"/>
                        </a:solidFill>
                        <a:latin typeface="+mn-ea"/>
                        <a:ea typeface="+mn-ea"/>
                      </a:endParaRPr>
                    </a:p>
                  </a:txBody>
                  <a:tcPr anchor="ctr">
                    <a:noFill/>
                  </a:tcPr>
                </a:tc>
                <a:tc>
                  <a:txBody>
                    <a:bodyPr/>
                    <a:lstStyle/>
                    <a:p>
                      <a:pPr algn="ctr"/>
                      <a:r>
                        <a:rPr kumimoji="1" lang="ja-JP" altLang="en-US" sz="1000" b="0">
                          <a:latin typeface="+mn-ea"/>
                          <a:ea typeface="+mn-ea"/>
                        </a:rPr>
                        <a:t>対策</a:t>
                      </a:r>
                      <a:endParaRPr kumimoji="1" lang="en-US" altLang="ja-JP" sz="1000" b="0">
                        <a:latin typeface="+mn-ea"/>
                        <a:ea typeface="+mn-ea"/>
                      </a:endParaRPr>
                    </a:p>
                  </a:txBody>
                  <a:tcPr anchor="ctr">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ysDash"/>
                      <a:round/>
                      <a:headEnd type="none" w="med" len="med"/>
                      <a:tailEnd type="none" w="med" len="med"/>
                    </a:lnT>
                    <a:solidFill>
                      <a:schemeClr val="bg1"/>
                    </a:solidFill>
                  </a:tcPr>
                </a:tc>
                <a:tc>
                  <a:txBody>
                    <a:bodyPr/>
                    <a:lstStyle/>
                    <a:p>
                      <a:r>
                        <a:rPr kumimoji="1" lang="en-US" altLang="ja-JP" sz="1000" b="0">
                          <a:solidFill>
                            <a:schemeClr val="tx1"/>
                          </a:solidFill>
                          <a:latin typeface="+mn-ea"/>
                          <a:ea typeface="+mn-ea"/>
                        </a:rPr>
                        <a:t>IT</a:t>
                      </a:r>
                      <a:r>
                        <a:rPr kumimoji="1" lang="ja-JP" altLang="en-US" sz="1000" b="0">
                          <a:solidFill>
                            <a:schemeClr val="tx1"/>
                          </a:solidFill>
                          <a:latin typeface="+mn-ea"/>
                          <a:ea typeface="+mn-ea"/>
                        </a:rPr>
                        <a:t>を積極的に活用してビジネスの展開を目指すことが重要であり、攻めの</a:t>
                      </a:r>
                      <a:r>
                        <a:rPr kumimoji="1" lang="en-US" altLang="ja-JP" sz="1000" b="0">
                          <a:solidFill>
                            <a:schemeClr val="tx1"/>
                          </a:solidFill>
                          <a:latin typeface="+mn-ea"/>
                          <a:ea typeface="+mn-ea"/>
                        </a:rPr>
                        <a:t>IT</a:t>
                      </a:r>
                      <a:r>
                        <a:rPr kumimoji="1" lang="ja-JP" altLang="en-US" sz="1000" b="0">
                          <a:solidFill>
                            <a:schemeClr val="tx1"/>
                          </a:solidFill>
                          <a:latin typeface="+mn-ea"/>
                          <a:ea typeface="+mn-ea"/>
                        </a:rPr>
                        <a:t>投資に関する取組を行うことです。</a:t>
                      </a:r>
                      <a:endParaRPr kumimoji="1" lang="en-US" altLang="ja-JP" sz="1000" b="0">
                        <a:latin typeface="+mn-ea"/>
                        <a:ea typeface="+mn-ea"/>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solidFill>
                      <a:schemeClr val="bg1"/>
                    </a:solidFill>
                  </a:tcPr>
                </a:tc>
                <a:extLst>
                  <a:ext uri="{0D108BD9-81ED-4DB2-BD59-A6C34878D82A}">
                    <a16:rowId xmlns:a16="http://schemas.microsoft.com/office/drawing/2014/main" val="1820160867"/>
                  </a:ext>
                </a:extLst>
              </a:tr>
              <a:tr h="504733">
                <a:tc rowSpan="2">
                  <a:txBody>
                    <a:bodyPr/>
                    <a:lstStyle/>
                    <a:p>
                      <a:pPr algn="ctr"/>
                      <a:r>
                        <a:rPr kumimoji="1" lang="ja-JP" altLang="en-US" sz="1000" b="0">
                          <a:solidFill>
                            <a:sysClr val="windowText" lastClr="000000"/>
                          </a:solidFill>
                          <a:latin typeface="+mn-ea"/>
                          <a:ea typeface="+mn-ea"/>
                        </a:rPr>
                        <a:t>無駄な投資</a:t>
                      </a:r>
                    </a:p>
                  </a:txBody>
                  <a:tcPr anchor="ctr">
                    <a:noFill/>
                  </a:tcPr>
                </a:tc>
                <a:tc rowSpan="2">
                  <a:txBody>
                    <a:bodyPr/>
                    <a:lstStyle/>
                    <a:p>
                      <a:pPr algn="ctr"/>
                      <a:r>
                        <a:rPr kumimoji="1" lang="en-US" altLang="ja-JP" sz="1000" b="0">
                          <a:solidFill>
                            <a:sysClr val="windowText" lastClr="000000"/>
                          </a:solidFill>
                          <a:latin typeface="+mn-ea"/>
                          <a:ea typeface="+mn-ea"/>
                        </a:rPr>
                        <a:t>3</a:t>
                      </a:r>
                      <a:endParaRPr kumimoji="1" lang="ja-JP" altLang="en-US" sz="1000" b="0">
                        <a:solidFill>
                          <a:sysClr val="windowText" lastClr="000000"/>
                        </a:solidFill>
                        <a:latin typeface="+mn-ea"/>
                        <a:ea typeface="+mn-ea"/>
                      </a:endParaRPr>
                    </a:p>
                  </a:txBody>
                  <a:tcPr anchor="ctr">
                    <a:noFill/>
                  </a:tcPr>
                </a:tc>
                <a:tc gridSpan="2">
                  <a:txBody>
                    <a:bodyPr/>
                    <a:lstStyle/>
                    <a:p>
                      <a:pPr algn="ctr"/>
                      <a:r>
                        <a:rPr kumimoji="1" lang="ja-JP" altLang="en-US" sz="1000" b="1" i="0" kern="1200">
                          <a:solidFill>
                            <a:schemeClr val="tx1"/>
                          </a:solidFill>
                          <a:effectLst/>
                          <a:latin typeface="+mn-ea"/>
                          <a:ea typeface="+mn-ea"/>
                          <a:cs typeface="+mn-cs"/>
                        </a:rPr>
                        <a:t>過剰なセキュリティ意識により、</a:t>
                      </a:r>
                      <a:r>
                        <a:rPr kumimoji="1" lang="en-US" altLang="ja-JP" sz="1000" b="1" i="0" kern="1200">
                          <a:solidFill>
                            <a:schemeClr val="tx1"/>
                          </a:solidFill>
                          <a:effectLst/>
                          <a:latin typeface="+mn-ea"/>
                          <a:ea typeface="+mn-ea"/>
                          <a:cs typeface="+mn-cs"/>
                        </a:rPr>
                        <a:t>IT</a:t>
                      </a:r>
                      <a:r>
                        <a:rPr kumimoji="1" lang="ja-JP" altLang="en-US" sz="1000" b="1" i="0" kern="1200">
                          <a:solidFill>
                            <a:schemeClr val="tx1"/>
                          </a:solidFill>
                          <a:effectLst/>
                          <a:latin typeface="+mn-ea"/>
                          <a:ea typeface="+mn-ea"/>
                          <a:cs typeface="+mn-cs"/>
                        </a:rPr>
                        <a:t>の利活用を著しく制限し、競争力強化に活用させていない企業</a:t>
                      </a:r>
                      <a:endParaRPr kumimoji="1" lang="en-US" altLang="ja-JP" sz="1000" b="1" i="0" kern="1200">
                        <a:solidFill>
                          <a:schemeClr val="tx1"/>
                        </a:solidFill>
                        <a:effectLst/>
                        <a:latin typeface="+mn-ea"/>
                        <a:ea typeface="+mn-ea"/>
                        <a:cs typeface="+mn-cs"/>
                      </a:endParaRPr>
                    </a:p>
                  </a:txBody>
                  <a:tcPr anchor="ctr">
                    <a:lnB w="12700" cap="flat" cmpd="sng" algn="ctr">
                      <a:solidFill>
                        <a:schemeClr val="tx1"/>
                      </a:solidFill>
                      <a:prstDash val="sysDash"/>
                      <a:round/>
                      <a:headEnd type="none" w="med" len="med"/>
                      <a:tailEnd type="none" w="med" len="med"/>
                    </a:lnB>
                    <a:solidFill>
                      <a:schemeClr val="bg1"/>
                    </a:solidFill>
                  </a:tcPr>
                </a:tc>
                <a:tc hMerge="1">
                  <a:txBody>
                    <a:bodyPr/>
                    <a:lstStyle/>
                    <a:p>
                      <a:r>
                        <a:rPr kumimoji="1" lang="ja-JP" altLang="en-US" sz="1050" b="0" i="0" kern="1200">
                          <a:solidFill>
                            <a:schemeClr val="tx1"/>
                          </a:solidFill>
                          <a:effectLst/>
                          <a:latin typeface="+mn-ea"/>
                          <a:ea typeface="+mn-ea"/>
                          <a:cs typeface="+mn-cs"/>
                        </a:rPr>
                        <a:t>過剰なセキュリティ意識により、</a:t>
                      </a:r>
                      <a:r>
                        <a:rPr kumimoji="1" lang="en-US" altLang="ja-JP" sz="1050" b="0" i="0" kern="1200">
                          <a:solidFill>
                            <a:schemeClr val="tx1"/>
                          </a:solidFill>
                          <a:effectLst/>
                          <a:latin typeface="+mn-ea"/>
                          <a:ea typeface="+mn-ea"/>
                          <a:cs typeface="+mn-cs"/>
                        </a:rPr>
                        <a:t>IT</a:t>
                      </a:r>
                      <a:r>
                        <a:rPr kumimoji="1" lang="ja-JP" altLang="en-US" sz="1050" b="0" i="0" kern="1200">
                          <a:solidFill>
                            <a:schemeClr val="tx1"/>
                          </a:solidFill>
                          <a:effectLst/>
                          <a:latin typeface="+mn-ea"/>
                          <a:ea typeface="+mn-ea"/>
                          <a:cs typeface="+mn-cs"/>
                        </a:rPr>
                        <a:t>の利活用を著しく制限し、競争力強化に活用させていない企業</a:t>
                      </a:r>
                      <a:endParaRPr kumimoji="1" lang="en-US" altLang="ja-JP" sz="1050" b="0" i="0" kern="1200">
                        <a:solidFill>
                          <a:schemeClr val="tx1"/>
                        </a:solidFill>
                        <a:effectLst/>
                        <a:latin typeface="+mn-ea"/>
                        <a:ea typeface="+mn-ea"/>
                        <a:cs typeface="+mn-cs"/>
                      </a:endParaRPr>
                    </a:p>
                  </a:txBody>
                  <a:tcPr>
                    <a:solidFill>
                      <a:schemeClr val="bg1"/>
                    </a:solidFill>
                  </a:tcPr>
                </a:tc>
                <a:extLst>
                  <a:ext uri="{0D108BD9-81ED-4DB2-BD59-A6C34878D82A}">
                    <a16:rowId xmlns:a16="http://schemas.microsoft.com/office/drawing/2014/main" val="1410181244"/>
                  </a:ext>
                </a:extLst>
              </a:tr>
              <a:tr h="468155">
                <a:tc vMerge="1">
                  <a:txBody>
                    <a:bodyPr/>
                    <a:lstStyle/>
                    <a:p>
                      <a:pPr algn="ctr"/>
                      <a:endParaRPr kumimoji="1" lang="ja-JP" altLang="en-US" sz="1050" b="0">
                        <a:solidFill>
                          <a:sysClr val="windowText" lastClr="000000"/>
                        </a:solidFill>
                        <a:latin typeface="+mn-ea"/>
                        <a:ea typeface="+mn-ea"/>
                      </a:endParaRPr>
                    </a:p>
                  </a:txBody>
                  <a:tcPr anchor="ctr">
                    <a:noFill/>
                  </a:tcPr>
                </a:tc>
                <a:tc vMerge="1">
                  <a:txBody>
                    <a:bodyPr/>
                    <a:lstStyle/>
                    <a:p>
                      <a:pPr algn="ctr"/>
                      <a:endParaRPr kumimoji="1" lang="ja-JP" altLang="en-US" sz="1050" b="0">
                        <a:solidFill>
                          <a:sysClr val="windowText" lastClr="000000"/>
                        </a:solidFill>
                        <a:latin typeface="+mn-ea"/>
                        <a:ea typeface="+mn-ea"/>
                      </a:endParaRPr>
                    </a:p>
                  </a:txBody>
                  <a:tcPr anchor="ctr">
                    <a:noFill/>
                  </a:tcPr>
                </a:tc>
                <a:tc>
                  <a:txBody>
                    <a:bodyPr/>
                    <a:lstStyle/>
                    <a:p>
                      <a:pPr algn="ctr"/>
                      <a:r>
                        <a:rPr kumimoji="1" lang="ja-JP" altLang="en-US" sz="1000" b="0" i="0" kern="1200">
                          <a:solidFill>
                            <a:schemeClr val="tx1"/>
                          </a:solidFill>
                          <a:effectLst/>
                          <a:latin typeface="+mn-ea"/>
                          <a:ea typeface="+mn-ea"/>
                          <a:cs typeface="+mn-cs"/>
                        </a:rPr>
                        <a:t>対策</a:t>
                      </a:r>
                      <a:endParaRPr kumimoji="1" lang="en-US" altLang="ja-JP" sz="1000" b="0" i="0" kern="1200">
                        <a:solidFill>
                          <a:schemeClr val="tx1"/>
                        </a:solidFill>
                        <a:effectLst/>
                        <a:latin typeface="+mn-ea"/>
                        <a:ea typeface="+mn-ea"/>
                        <a:cs typeface="+mn-cs"/>
                      </a:endParaRPr>
                    </a:p>
                  </a:txBody>
                  <a:tcPr anchor="ctr">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ysDash"/>
                      <a:round/>
                      <a:headEnd type="none" w="med" len="med"/>
                      <a:tailEnd type="none" w="med" len="med"/>
                    </a:lnT>
                    <a:solidFill>
                      <a:schemeClr val="bg1"/>
                    </a:solidFill>
                  </a:tcPr>
                </a:tc>
                <a:tc>
                  <a:txBody>
                    <a:bodyPr/>
                    <a:lstStyle/>
                    <a:p>
                      <a:r>
                        <a:rPr kumimoji="1" lang="ja-JP" altLang="en-US" sz="1000" dirty="0">
                          <a:solidFill>
                            <a:schemeClr val="tx1"/>
                          </a:solidFill>
                        </a:rPr>
                        <a:t>リスクを再評価して、サイバーセキュリティ対策が過剰になっている部分については見直しを行うことが必要です。</a:t>
                      </a:r>
                      <a:endParaRPr kumimoji="1" lang="en-US" altLang="ja-JP" sz="1000" b="0" i="0" kern="1200" dirty="0">
                        <a:solidFill>
                          <a:schemeClr val="tx1"/>
                        </a:solidFill>
                        <a:effectLst/>
                        <a:latin typeface="+mn-ea"/>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solidFill>
                      <a:schemeClr val="bg1"/>
                    </a:solidFill>
                  </a:tcPr>
                </a:tc>
                <a:extLst>
                  <a:ext uri="{0D108BD9-81ED-4DB2-BD59-A6C34878D82A}">
                    <a16:rowId xmlns:a16="http://schemas.microsoft.com/office/drawing/2014/main" val="2890478962"/>
                  </a:ext>
                </a:extLst>
              </a:tr>
              <a:tr h="558794">
                <a:tc rowSpan="4">
                  <a:txBody>
                    <a:bodyPr/>
                    <a:lstStyle/>
                    <a:p>
                      <a:pPr algn="ctr"/>
                      <a:r>
                        <a:rPr kumimoji="1" lang="ja-JP" altLang="en-US" sz="1000" b="0">
                          <a:solidFill>
                            <a:sysClr val="windowText" lastClr="000000"/>
                          </a:solidFill>
                          <a:latin typeface="+mn-ea"/>
                          <a:ea typeface="+mn-ea"/>
                        </a:rPr>
                        <a:t>危険</a:t>
                      </a:r>
                    </a:p>
                  </a:txBody>
                  <a:tcPr anchor="ctr">
                    <a:noFill/>
                  </a:tcPr>
                </a:tc>
                <a:tc rowSpan="2">
                  <a:txBody>
                    <a:bodyPr/>
                    <a:lstStyle/>
                    <a:p>
                      <a:pPr algn="ctr"/>
                      <a:r>
                        <a:rPr kumimoji="1" lang="en-US" altLang="ja-JP" sz="1000" b="0">
                          <a:solidFill>
                            <a:sysClr val="windowText" lastClr="000000"/>
                          </a:solidFill>
                          <a:latin typeface="+mn-ea"/>
                          <a:ea typeface="+mn-ea"/>
                        </a:rPr>
                        <a:t>4</a:t>
                      </a:r>
                      <a:endParaRPr kumimoji="1" lang="ja-JP" altLang="en-US" sz="1000" b="0">
                        <a:solidFill>
                          <a:sysClr val="windowText" lastClr="000000"/>
                        </a:solidFill>
                        <a:latin typeface="+mn-ea"/>
                        <a:ea typeface="+mn-ea"/>
                      </a:endParaRPr>
                    </a:p>
                  </a:txBody>
                  <a:tcPr anchor="ctr">
                    <a:noFill/>
                  </a:tcPr>
                </a:tc>
                <a:tc gridSpan="2">
                  <a:txBody>
                    <a:bodyPr/>
                    <a:lstStyle/>
                    <a:p>
                      <a:pPr algn="ctr"/>
                      <a:r>
                        <a:rPr kumimoji="1" lang="ja-JP" altLang="en-US" sz="1000" b="1" i="0" kern="1200">
                          <a:solidFill>
                            <a:schemeClr val="tx1"/>
                          </a:solidFill>
                          <a:effectLst/>
                          <a:latin typeface="+mn-ea"/>
                          <a:ea typeface="+mn-ea"/>
                          <a:cs typeface="+mn-cs"/>
                        </a:rPr>
                        <a:t>サイバーセキュリティ対策の必要性は理解しているが、必要十分なセキュリティ対策ができていないにもかかわらず、</a:t>
                      </a:r>
                      <a:r>
                        <a:rPr kumimoji="1" lang="en-US" altLang="ja-JP" sz="1000" b="1" i="0" kern="1200">
                          <a:solidFill>
                            <a:schemeClr val="tx1"/>
                          </a:solidFill>
                          <a:effectLst/>
                          <a:latin typeface="+mn-ea"/>
                          <a:ea typeface="+mn-ea"/>
                          <a:cs typeface="+mn-cs"/>
                        </a:rPr>
                        <a:t>IT</a:t>
                      </a:r>
                      <a:r>
                        <a:rPr kumimoji="1" lang="ja-JP" altLang="en-US" sz="1000" b="1" i="0" kern="1200">
                          <a:solidFill>
                            <a:schemeClr val="tx1"/>
                          </a:solidFill>
                          <a:effectLst/>
                          <a:latin typeface="+mn-ea"/>
                          <a:ea typeface="+mn-ea"/>
                          <a:cs typeface="+mn-cs"/>
                        </a:rPr>
                        <a:t>の利活用を進めている企業</a:t>
                      </a:r>
                      <a:endParaRPr kumimoji="1" lang="en-US" altLang="ja-JP" sz="1000" b="1" i="0" kern="1200">
                        <a:solidFill>
                          <a:schemeClr val="tx1"/>
                        </a:solidFill>
                        <a:effectLst/>
                        <a:latin typeface="+mn-ea"/>
                        <a:ea typeface="+mn-ea"/>
                        <a:cs typeface="+mn-cs"/>
                      </a:endParaRPr>
                    </a:p>
                  </a:txBody>
                  <a:tcPr anchor="ctr">
                    <a:lnB w="12700" cap="flat" cmpd="sng" algn="ctr">
                      <a:solidFill>
                        <a:schemeClr val="tx1"/>
                      </a:solidFill>
                      <a:prstDash val="sysDash"/>
                      <a:round/>
                      <a:headEnd type="none" w="med" len="med"/>
                      <a:tailEnd type="none" w="med" len="med"/>
                    </a:lnB>
                    <a:solidFill>
                      <a:schemeClr val="bg1"/>
                    </a:solidFill>
                  </a:tcPr>
                </a:tc>
                <a:tc hMerge="1">
                  <a:txBody>
                    <a:bodyPr/>
                    <a:lstStyle/>
                    <a:p>
                      <a:r>
                        <a:rPr kumimoji="1" lang="ja-JP" altLang="en-US" sz="1050" b="0" i="0" kern="1200">
                          <a:solidFill>
                            <a:schemeClr val="tx1"/>
                          </a:solidFill>
                          <a:effectLst/>
                          <a:latin typeface="+mn-ea"/>
                          <a:ea typeface="+mn-ea"/>
                          <a:cs typeface="+mn-cs"/>
                        </a:rPr>
                        <a:t>サイバーセキュリティ対策の必要性は理解しているが、必要十分なセキュリティ対策ができていないにもかかわらず、</a:t>
                      </a:r>
                      <a:r>
                        <a:rPr kumimoji="1" lang="en-US" altLang="ja-JP" sz="1050" b="0" i="0" kern="1200">
                          <a:solidFill>
                            <a:schemeClr val="tx1"/>
                          </a:solidFill>
                          <a:effectLst/>
                          <a:latin typeface="+mn-ea"/>
                          <a:ea typeface="+mn-ea"/>
                          <a:cs typeface="+mn-cs"/>
                        </a:rPr>
                        <a:t>IT</a:t>
                      </a:r>
                      <a:r>
                        <a:rPr kumimoji="1" lang="ja-JP" altLang="en-US" sz="1050" b="0" i="0" kern="1200">
                          <a:solidFill>
                            <a:schemeClr val="tx1"/>
                          </a:solidFill>
                          <a:effectLst/>
                          <a:latin typeface="+mn-ea"/>
                          <a:ea typeface="+mn-ea"/>
                          <a:cs typeface="+mn-cs"/>
                        </a:rPr>
                        <a:t>の利活用を進めている企業</a:t>
                      </a:r>
                      <a:endParaRPr kumimoji="1" lang="en-US" altLang="ja-JP" sz="1050" b="0" i="0" kern="1200">
                        <a:solidFill>
                          <a:schemeClr val="tx1"/>
                        </a:solidFill>
                        <a:effectLst/>
                        <a:latin typeface="+mn-ea"/>
                        <a:ea typeface="+mn-ea"/>
                        <a:cs typeface="+mn-cs"/>
                      </a:endParaRPr>
                    </a:p>
                  </a:txBody>
                  <a:tcPr>
                    <a:solidFill>
                      <a:schemeClr val="bg1"/>
                    </a:solidFill>
                  </a:tcPr>
                </a:tc>
                <a:extLst>
                  <a:ext uri="{0D108BD9-81ED-4DB2-BD59-A6C34878D82A}">
                    <a16:rowId xmlns:a16="http://schemas.microsoft.com/office/drawing/2014/main" val="2297449216"/>
                  </a:ext>
                </a:extLst>
              </a:tr>
              <a:tr h="468155">
                <a:tc vMerge="1">
                  <a:txBody>
                    <a:bodyPr/>
                    <a:lstStyle/>
                    <a:p>
                      <a:endParaRPr kumimoji="1" lang="ja-JP" altLang="en-US"/>
                    </a:p>
                  </a:txBody>
                  <a:tcPr/>
                </a:tc>
                <a:tc vMerge="1">
                  <a:txBody>
                    <a:bodyPr/>
                    <a:lstStyle/>
                    <a:p>
                      <a:pPr algn="ctr"/>
                      <a:endParaRPr kumimoji="1" lang="ja-JP" altLang="en-US" sz="1050" b="0">
                        <a:solidFill>
                          <a:sysClr val="windowText" lastClr="000000"/>
                        </a:solidFill>
                        <a:latin typeface="+mn-ea"/>
                        <a:ea typeface="+mn-ea"/>
                      </a:endParaRPr>
                    </a:p>
                  </a:txBody>
                  <a:tcPr anchor="ctr">
                    <a:noFill/>
                  </a:tcPr>
                </a:tc>
                <a:tc>
                  <a:txBody>
                    <a:bodyPr/>
                    <a:lstStyle/>
                    <a:p>
                      <a:pPr algn="ctr"/>
                      <a:r>
                        <a:rPr kumimoji="1" lang="ja-JP" altLang="en-US" sz="1000" b="0" i="0" kern="1200">
                          <a:solidFill>
                            <a:schemeClr val="tx1"/>
                          </a:solidFill>
                          <a:effectLst/>
                          <a:latin typeface="+mn-ea"/>
                          <a:ea typeface="+mn-ea"/>
                          <a:cs typeface="+mn-cs"/>
                        </a:rPr>
                        <a:t>対策</a:t>
                      </a:r>
                      <a:endParaRPr kumimoji="1" lang="en-US" altLang="ja-JP" sz="1000" b="0" i="0" kern="1200">
                        <a:solidFill>
                          <a:schemeClr val="tx1"/>
                        </a:solidFill>
                        <a:effectLst/>
                        <a:latin typeface="+mn-ea"/>
                        <a:ea typeface="+mn-ea"/>
                        <a:cs typeface="+mn-cs"/>
                      </a:endParaRPr>
                    </a:p>
                  </a:txBody>
                  <a:tcPr anchor="ctr">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ysDash"/>
                      <a:round/>
                      <a:headEnd type="none" w="med" len="med"/>
                      <a:tailEnd type="none" w="med" len="med"/>
                    </a:lnT>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kern="1200">
                          <a:solidFill>
                            <a:schemeClr val="tx1"/>
                          </a:solidFill>
                          <a:effectLst/>
                          <a:latin typeface="+mn-lt"/>
                          <a:ea typeface="+mn-ea"/>
                          <a:cs typeface="+mn-cs"/>
                        </a:rPr>
                        <a:t>情報セキュリティポリシーの策定と実践が必要であり、まずはサイバー攻撃を受けたときのための緊急時対応用マニュアルを作成すべきです。</a:t>
                      </a:r>
                      <a:endParaRPr kumimoji="1" lang="en-US" altLang="ja-JP" sz="1000" b="0" i="0" kern="1200">
                        <a:solidFill>
                          <a:schemeClr val="tx1"/>
                        </a:solidFill>
                        <a:effectLst/>
                        <a:latin typeface="+mn-lt"/>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solidFill>
                      <a:schemeClr val="bg1"/>
                    </a:solidFill>
                  </a:tcPr>
                </a:tc>
                <a:extLst>
                  <a:ext uri="{0D108BD9-81ED-4DB2-BD59-A6C34878D82A}">
                    <a16:rowId xmlns:a16="http://schemas.microsoft.com/office/drawing/2014/main" val="1541887444"/>
                  </a:ext>
                </a:extLst>
              </a:tr>
              <a:tr h="558794">
                <a:tc vMerge="1">
                  <a:txBody>
                    <a:bodyPr/>
                    <a:lstStyle/>
                    <a:p>
                      <a:pPr algn="ctr"/>
                      <a:endParaRPr kumimoji="1" lang="ja-JP" altLang="en-US" sz="1050" b="1">
                        <a:solidFill>
                          <a:sysClr val="windowText" lastClr="000000"/>
                        </a:solidFill>
                        <a:latin typeface="+mn-ea"/>
                        <a:ea typeface="+mn-ea"/>
                      </a:endParaRPr>
                    </a:p>
                  </a:txBody>
                  <a:tcPr anchor="ctr">
                    <a:noFill/>
                  </a:tcPr>
                </a:tc>
                <a:tc rowSpan="2">
                  <a:txBody>
                    <a:bodyPr/>
                    <a:lstStyle/>
                    <a:p>
                      <a:pPr algn="ctr"/>
                      <a:r>
                        <a:rPr kumimoji="1" lang="en-US" altLang="ja-JP" sz="1000" b="0">
                          <a:solidFill>
                            <a:sysClr val="windowText" lastClr="000000"/>
                          </a:solidFill>
                          <a:latin typeface="+mn-ea"/>
                          <a:ea typeface="+mn-ea"/>
                        </a:rPr>
                        <a:t>5</a:t>
                      </a:r>
                      <a:endParaRPr kumimoji="1" lang="ja-JP" altLang="en-US" sz="1000" b="0">
                        <a:solidFill>
                          <a:sysClr val="windowText" lastClr="000000"/>
                        </a:solidFill>
                        <a:latin typeface="+mn-ea"/>
                        <a:ea typeface="+mn-ea"/>
                      </a:endParaRPr>
                    </a:p>
                  </a:txBody>
                  <a:tcPr anchor="ctr">
                    <a:noFill/>
                  </a:tcPr>
                </a:tc>
                <a:tc gridSpan="2">
                  <a:txBody>
                    <a:bodyPr/>
                    <a:lstStyle/>
                    <a:p>
                      <a:pPr algn="ctr"/>
                      <a:r>
                        <a:rPr kumimoji="1" lang="ja-JP" altLang="en-US" sz="1000" b="1" i="0" kern="1200">
                          <a:solidFill>
                            <a:schemeClr val="tx1"/>
                          </a:solidFill>
                          <a:effectLst/>
                          <a:latin typeface="+mn-ea"/>
                          <a:ea typeface="+mn-ea"/>
                          <a:cs typeface="+mn-cs"/>
                        </a:rPr>
                        <a:t>サイバーセキュリティの必要性を理解していない企業や、自らセキュリティ対策を行う上で事業上のリソースの制約が大きい企業</a:t>
                      </a:r>
                      <a:endParaRPr kumimoji="1" lang="ja-JP" altLang="en-US" sz="1000" b="1">
                        <a:latin typeface="+mn-ea"/>
                        <a:ea typeface="+mn-ea"/>
                      </a:endParaRPr>
                    </a:p>
                  </a:txBody>
                  <a:tcPr anchor="ctr">
                    <a:lnB w="12700" cap="flat" cmpd="sng" algn="ctr">
                      <a:solidFill>
                        <a:schemeClr val="tx1"/>
                      </a:solidFill>
                      <a:prstDash val="sysDash"/>
                      <a:round/>
                      <a:headEnd type="none" w="med" len="med"/>
                      <a:tailEnd type="none" w="med" len="med"/>
                    </a:lnB>
                    <a:solidFill>
                      <a:schemeClr val="bg1"/>
                    </a:solidFill>
                  </a:tcPr>
                </a:tc>
                <a:tc hMerge="1">
                  <a:txBody>
                    <a:bodyPr/>
                    <a:lstStyle/>
                    <a:p>
                      <a:r>
                        <a:rPr kumimoji="1" lang="ja-JP" altLang="en-US" sz="1050" b="0" i="0" kern="1200">
                          <a:solidFill>
                            <a:schemeClr val="tx1"/>
                          </a:solidFill>
                          <a:effectLst/>
                          <a:latin typeface="+mn-ea"/>
                          <a:ea typeface="+mn-ea"/>
                          <a:cs typeface="+mn-cs"/>
                        </a:rPr>
                        <a:t>サイバーセキュリティの必要性を理解していない企業や、自らセキュリティ対策を行う上で事業上のリソースの制約が大きい企業</a:t>
                      </a:r>
                      <a:endParaRPr kumimoji="1" lang="ja-JP" altLang="en-US" sz="1050" b="0">
                        <a:latin typeface="+mn-ea"/>
                        <a:ea typeface="+mn-ea"/>
                      </a:endParaRPr>
                    </a:p>
                  </a:txBody>
                  <a:tcPr>
                    <a:solidFill>
                      <a:schemeClr val="bg1"/>
                    </a:solidFill>
                  </a:tcPr>
                </a:tc>
                <a:extLst>
                  <a:ext uri="{0D108BD9-81ED-4DB2-BD59-A6C34878D82A}">
                    <a16:rowId xmlns:a16="http://schemas.microsoft.com/office/drawing/2014/main" val="890835418"/>
                  </a:ext>
                </a:extLst>
              </a:tr>
              <a:tr h="468155">
                <a:tc vMerge="1">
                  <a:txBody>
                    <a:bodyPr/>
                    <a:lstStyle/>
                    <a:p>
                      <a:pPr algn="ctr"/>
                      <a:endParaRPr kumimoji="1" lang="ja-JP" altLang="en-US" sz="1050" b="0">
                        <a:solidFill>
                          <a:sysClr val="windowText" lastClr="000000"/>
                        </a:solidFill>
                        <a:latin typeface="+mn-ea"/>
                        <a:ea typeface="+mn-ea"/>
                      </a:endParaRPr>
                    </a:p>
                  </a:txBody>
                  <a:tcPr anchor="ctr">
                    <a:noFill/>
                  </a:tcPr>
                </a:tc>
                <a:tc vMerge="1">
                  <a:txBody>
                    <a:bodyPr/>
                    <a:lstStyle/>
                    <a:p>
                      <a:pPr algn="ctr"/>
                      <a:endParaRPr kumimoji="1" lang="ja-JP" altLang="en-US" sz="1050" b="0">
                        <a:solidFill>
                          <a:sysClr val="windowText" lastClr="000000"/>
                        </a:solidFill>
                        <a:latin typeface="+mn-ea"/>
                        <a:ea typeface="+mn-ea"/>
                      </a:endParaRPr>
                    </a:p>
                  </a:txBody>
                  <a:tcPr anchor="ctr">
                    <a:noFill/>
                  </a:tcPr>
                </a:tc>
                <a:tc>
                  <a:txBody>
                    <a:bodyPr/>
                    <a:lstStyle/>
                    <a:p>
                      <a:pPr algn="ctr"/>
                      <a:r>
                        <a:rPr kumimoji="1" lang="ja-JP" altLang="en-US" sz="1000" b="0">
                          <a:latin typeface="+mn-ea"/>
                          <a:ea typeface="+mn-ea"/>
                        </a:rPr>
                        <a:t>対策</a:t>
                      </a:r>
                    </a:p>
                  </a:txBody>
                  <a:tcPr anchor="ctr">
                    <a:lnR w="12700" cap="flat" cmpd="sng" algn="ctr">
                      <a:solidFill>
                        <a:schemeClr val="bg1">
                          <a:lumMod val="85000"/>
                        </a:schemeClr>
                      </a:solidFill>
                      <a:prstDash val="solid"/>
                      <a:round/>
                      <a:headEnd type="none" w="med" len="med"/>
                      <a:tailEnd type="none" w="med" len="med"/>
                    </a:lnR>
                    <a:lnT w="12700" cap="flat" cmpd="sng" algn="ctr">
                      <a:solidFill>
                        <a:schemeClr val="tx1"/>
                      </a:solidFill>
                      <a:prstDash val="sysDash"/>
                      <a:round/>
                      <a:headEnd type="none" w="med" len="med"/>
                      <a:tailEnd type="none" w="med" len="med"/>
                    </a:lnT>
                    <a:solidFill>
                      <a:schemeClr val="bg1"/>
                    </a:solidFill>
                  </a:tcPr>
                </a:tc>
                <a:tc>
                  <a:txBody>
                    <a:bodyPr/>
                    <a:lstStyle/>
                    <a:p>
                      <a:pPr fontAlgn="base"/>
                      <a:r>
                        <a:rPr kumimoji="1" lang="ja-JP" altLang="en-US" sz="1000" b="0" i="0" kern="1200">
                          <a:solidFill>
                            <a:schemeClr val="tx1"/>
                          </a:solidFill>
                          <a:effectLst/>
                          <a:latin typeface="+mn-lt"/>
                          <a:ea typeface="+mn-ea"/>
                          <a:cs typeface="+mn-cs"/>
                        </a:rPr>
                        <a:t>コストがあまりかからない最低限のセキュリティ対策から実施することが重要であり、たとえば「情報セキュリティ</a:t>
                      </a:r>
                      <a:r>
                        <a:rPr kumimoji="1" lang="en-US" altLang="ja-JP" sz="1000" b="0" i="0" kern="1200">
                          <a:solidFill>
                            <a:schemeClr val="tx1"/>
                          </a:solidFill>
                          <a:effectLst/>
                          <a:latin typeface="+mn-lt"/>
                          <a:ea typeface="+mn-ea"/>
                          <a:cs typeface="+mn-cs"/>
                        </a:rPr>
                        <a:t>5</a:t>
                      </a:r>
                      <a:r>
                        <a:rPr kumimoji="1" lang="ja-JP" altLang="en-US" sz="1000" b="0" i="0" kern="1200">
                          <a:solidFill>
                            <a:schemeClr val="tx1"/>
                          </a:solidFill>
                          <a:effectLst/>
                          <a:latin typeface="+mn-lt"/>
                          <a:ea typeface="+mn-ea"/>
                          <a:cs typeface="+mn-cs"/>
                        </a:rPr>
                        <a:t>か条」の対策を行うべきです。</a:t>
                      </a:r>
                      <a:endParaRPr kumimoji="1" lang="en-US" altLang="ja-JP" sz="1000" b="0" i="0" kern="1200">
                        <a:solidFill>
                          <a:schemeClr val="tx1"/>
                        </a:solidFill>
                        <a:effectLst/>
                        <a:latin typeface="+mn-lt"/>
                        <a:ea typeface="+mn-ea"/>
                        <a:cs typeface="+mn-cs"/>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solidFill>
                      <a:schemeClr val="bg1"/>
                    </a:solidFill>
                  </a:tcPr>
                </a:tc>
                <a:extLst>
                  <a:ext uri="{0D108BD9-81ED-4DB2-BD59-A6C34878D82A}">
                    <a16:rowId xmlns:a16="http://schemas.microsoft.com/office/drawing/2014/main" val="723342487"/>
                  </a:ext>
                </a:extLst>
              </a:tr>
              <a:tr h="558794">
                <a:tc>
                  <a:txBody>
                    <a:bodyPr/>
                    <a:lstStyle/>
                    <a:p>
                      <a:pPr algn="ctr"/>
                      <a:r>
                        <a:rPr kumimoji="1" lang="ja-JP" altLang="en-US" sz="1000" b="0">
                          <a:solidFill>
                            <a:sysClr val="windowText" lastClr="000000"/>
                          </a:solidFill>
                          <a:latin typeface="+mn-ea"/>
                          <a:ea typeface="+mn-ea"/>
                        </a:rPr>
                        <a:t>対象外</a:t>
                      </a:r>
                    </a:p>
                  </a:txBody>
                  <a:tcPr anchor="ctr">
                    <a:noFill/>
                  </a:tcPr>
                </a:tc>
                <a:tc>
                  <a:txBody>
                    <a:bodyPr/>
                    <a:lstStyle/>
                    <a:p>
                      <a:pPr algn="ctr"/>
                      <a:r>
                        <a:rPr kumimoji="1" lang="en-US" altLang="ja-JP" sz="1000" b="0">
                          <a:solidFill>
                            <a:sysClr val="windowText" lastClr="000000"/>
                          </a:solidFill>
                          <a:latin typeface="+mn-ea"/>
                          <a:ea typeface="+mn-ea"/>
                        </a:rPr>
                        <a:t>6</a:t>
                      </a:r>
                    </a:p>
                  </a:txBody>
                  <a:tcPr anchor="ctr">
                    <a:noFill/>
                  </a:tcPr>
                </a:tc>
                <a:tc gridSpan="2">
                  <a:txBody>
                    <a:bodyPr/>
                    <a:lstStyle/>
                    <a:p>
                      <a:pPr algn="ctr"/>
                      <a:r>
                        <a:rPr kumimoji="1" lang="en-US" altLang="ja-JP" sz="1000" b="1" i="0" kern="1200" dirty="0">
                          <a:solidFill>
                            <a:schemeClr val="tx1"/>
                          </a:solidFill>
                          <a:effectLst/>
                          <a:latin typeface="+mn-ea"/>
                          <a:ea typeface="+mn-ea"/>
                          <a:cs typeface="+mn-cs"/>
                        </a:rPr>
                        <a:t>IT</a:t>
                      </a:r>
                      <a:r>
                        <a:rPr kumimoji="1" lang="ja-JP" altLang="en-US" sz="1000" b="1" i="0" kern="1200" dirty="0">
                          <a:solidFill>
                            <a:schemeClr val="tx1"/>
                          </a:solidFill>
                          <a:effectLst/>
                          <a:latin typeface="+mn-ea"/>
                          <a:ea typeface="+mn-ea"/>
                          <a:cs typeface="+mn-cs"/>
                        </a:rPr>
                        <a:t>を利用していない企業</a:t>
                      </a:r>
                      <a:endParaRPr kumimoji="1" lang="en-US" altLang="ja-JP" sz="1000" b="1" i="0" kern="1200" dirty="0">
                        <a:solidFill>
                          <a:schemeClr val="tx1"/>
                        </a:solidFill>
                        <a:effectLst/>
                        <a:latin typeface="+mn-ea"/>
                        <a:ea typeface="+mn-ea"/>
                        <a:cs typeface="+mn-cs"/>
                      </a:endParaRPr>
                    </a:p>
                  </a:txBody>
                  <a:tcPr anchor="ctr">
                    <a:solidFill>
                      <a:schemeClr val="bg1"/>
                    </a:solidFill>
                  </a:tcPr>
                </a:tc>
                <a:tc hMerge="1">
                  <a:txBody>
                    <a:bodyPr/>
                    <a:lstStyle/>
                    <a:p>
                      <a:r>
                        <a:rPr kumimoji="1" lang="en-US" altLang="ja-JP" sz="1050" b="0" i="0" kern="1200">
                          <a:solidFill>
                            <a:schemeClr val="tx1"/>
                          </a:solidFill>
                          <a:effectLst/>
                          <a:latin typeface="+mn-ea"/>
                          <a:ea typeface="+mn-ea"/>
                          <a:cs typeface="+mn-cs"/>
                        </a:rPr>
                        <a:t>IT</a:t>
                      </a:r>
                      <a:r>
                        <a:rPr kumimoji="1" lang="ja-JP" altLang="en-US" sz="1050" b="0" i="0" kern="1200">
                          <a:solidFill>
                            <a:schemeClr val="tx1"/>
                          </a:solidFill>
                          <a:effectLst/>
                          <a:latin typeface="+mn-ea"/>
                          <a:ea typeface="+mn-ea"/>
                          <a:cs typeface="+mn-cs"/>
                        </a:rPr>
                        <a:t>を利用していない企業</a:t>
                      </a:r>
                      <a:endParaRPr kumimoji="1" lang="en-US" altLang="ja-JP" sz="1050" b="0" i="0" kern="1200">
                        <a:solidFill>
                          <a:schemeClr val="tx1"/>
                        </a:solidFill>
                        <a:effectLst/>
                        <a:latin typeface="+mn-ea"/>
                        <a:ea typeface="+mn-ea"/>
                        <a:cs typeface="+mn-cs"/>
                      </a:endParaRPr>
                    </a:p>
                  </a:txBody>
                  <a:tcPr>
                    <a:solidFill>
                      <a:schemeClr val="bg1"/>
                    </a:solidFill>
                  </a:tcPr>
                </a:tc>
                <a:extLst>
                  <a:ext uri="{0D108BD9-81ED-4DB2-BD59-A6C34878D82A}">
                    <a16:rowId xmlns:a16="http://schemas.microsoft.com/office/drawing/2014/main" val="1366450863"/>
                  </a:ext>
                </a:extLst>
              </a:tr>
            </a:tbl>
          </a:graphicData>
        </a:graphic>
      </p:graphicFrame>
      <p:sp>
        <p:nvSpPr>
          <p:cNvPr id="12" name="テキスト プレースホルダー 4">
            <a:extLst>
              <a:ext uri="{FF2B5EF4-FFF2-40B4-BE49-F238E27FC236}">
                <a16:creationId xmlns:a16="http://schemas.microsoft.com/office/drawing/2014/main" id="{7B48E646-28F2-0A33-1A07-DEFF2FFCC144}"/>
              </a:ext>
            </a:extLst>
          </p:cNvPr>
          <p:cNvSpPr txBox="1">
            <a:spLocks/>
          </p:cNvSpPr>
          <p:nvPr/>
        </p:nvSpPr>
        <p:spPr>
          <a:xfrm>
            <a:off x="619048" y="2016165"/>
            <a:ext cx="5612400" cy="125076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企業の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活用状況、サイバーセキュリティ対策の取組のレベルに応じた、実施すべき対策について説明します。企業の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IT</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活⽤状況および、サイバーセキュリティ対策の意識や実施レベルは、以下の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6</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つに分類できます。「理想的」な状態が一番良く、この状態を実現していくためには、自社が置かれているレベルに応じた対策を進めることが重要です。必要な対策の一例を「もっと積極的」、「無駄な投資」、「危険」に該当する分類ごとに紹介しま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13" name="テキスト ボックス 12">
            <a:extLst>
              <a:ext uri="{FF2B5EF4-FFF2-40B4-BE49-F238E27FC236}">
                <a16:creationId xmlns:a16="http://schemas.microsoft.com/office/drawing/2014/main" id="{582547C4-C72E-03D9-F540-8897663120C0}"/>
              </a:ext>
            </a:extLst>
          </p:cNvPr>
          <p:cNvSpPr txBox="1"/>
          <p:nvPr/>
        </p:nvSpPr>
        <p:spPr>
          <a:xfrm>
            <a:off x="814372" y="9109150"/>
            <a:ext cx="5417076"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30.IT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の活用または</a:t>
            </a:r>
            <a:r>
              <a:rPr kumimoji="0" lang="ja-JP" altLang="en-US" sz="600" b="0" i="0" u="none" strike="noStrike" kern="1200" cap="none" spc="0" normalizeH="0" baseline="0" noProof="0">
                <a:ln>
                  <a:noFill/>
                </a:ln>
                <a:solidFill>
                  <a:srgbClr val="222222"/>
                </a:solidFill>
                <a:effectLst/>
                <a:uLnTx/>
                <a:uFillTx/>
                <a:latin typeface="-apple-system"/>
                <a:ea typeface="メイリオ"/>
                <a:cs typeface="+mn-cs"/>
              </a:rPr>
              <a:t>サイバーセキュリティ対策の取組み状況に応じた分類と対策</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（出典）東京都「</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IT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およびサイバーセキュリティに関する組織の視点６分類」を基に作成</a:t>
            </a:r>
          </a:p>
        </p:txBody>
      </p:sp>
    </p:spTree>
    <p:extLst>
      <p:ext uri="{BB962C8B-B14F-4D97-AF65-F5344CB8AC3E}">
        <p14:creationId xmlns:p14="http://schemas.microsoft.com/office/powerpoint/2010/main" val="174790257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kumimoji="1" lang="en-US" altLang="ja-JP"/>
              <a:t>6-1-3. DX with Cybersecurity</a:t>
            </a:r>
            <a:endParaRPr kumimoji="1" lang="ja-JP" altLang="en-US"/>
          </a:p>
        </p:txBody>
      </p:sp>
      <p:sp>
        <p:nvSpPr>
          <p:cNvPr id="8" name="テキスト プレースホルダー 2">
            <a:extLst>
              <a:ext uri="{FF2B5EF4-FFF2-40B4-BE49-F238E27FC236}">
                <a16:creationId xmlns:a16="http://schemas.microsoft.com/office/drawing/2014/main" id="{4B83C998-476A-5DEE-F80C-2BC5DEA7CC9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6</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サイバーセキュリティ戦略および関連法令</a:t>
            </a:r>
            <a:b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6-1. NISC</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：サイバーセキュリティ戦略</a:t>
            </a:r>
          </a:p>
        </p:txBody>
      </p:sp>
      <p:sp>
        <p:nvSpPr>
          <p:cNvPr id="23" name="スライド番号プレースホルダー 1">
            <a:extLst>
              <a:ext uri="{FF2B5EF4-FFF2-40B4-BE49-F238E27FC236}">
                <a16:creationId xmlns:a16="http://schemas.microsoft.com/office/drawing/2014/main" id="{6A10EBE7-CC1D-B1D8-5971-15ECFC1CFFE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 name="表 28">
            <a:extLst>
              <a:ext uri="{FF2B5EF4-FFF2-40B4-BE49-F238E27FC236}">
                <a16:creationId xmlns:a16="http://schemas.microsoft.com/office/drawing/2014/main" id="{419389A9-B1B7-839A-DAF6-E5CED85A3645}"/>
              </a:ext>
            </a:extLst>
          </p:cNvPr>
          <p:cNvGraphicFramePr>
            <a:graphicFrameLocks noGrp="1"/>
          </p:cNvGraphicFramePr>
          <p:nvPr/>
        </p:nvGraphicFramePr>
        <p:xfrm>
          <a:off x="622800" y="4406471"/>
          <a:ext cx="5612400" cy="4286753"/>
        </p:xfrm>
        <a:graphic>
          <a:graphicData uri="http://schemas.openxmlformats.org/drawingml/2006/table">
            <a:tbl>
              <a:tblPr firstRow="1" bandRow="1">
                <a:tableStyleId>{5940675A-B579-460E-94D1-54222C63F5DA}</a:tableStyleId>
              </a:tblPr>
              <a:tblGrid>
                <a:gridCol w="5612400">
                  <a:extLst>
                    <a:ext uri="{9D8B030D-6E8A-4147-A177-3AD203B41FA5}">
                      <a16:colId xmlns:a16="http://schemas.microsoft.com/office/drawing/2014/main" val="3418346025"/>
                    </a:ext>
                  </a:extLst>
                </a:gridCol>
              </a:tblGrid>
              <a:tr h="196695">
                <a:tc>
                  <a:txBody>
                    <a:bodyPr/>
                    <a:lstStyle/>
                    <a:p>
                      <a:r>
                        <a:rPr kumimoji="1" lang="ja-JP" altLang="en-US" sz="900" b="1">
                          <a:solidFill>
                            <a:schemeClr val="bg1"/>
                          </a:solidFill>
                          <a:latin typeface="+mn-ea"/>
                          <a:ea typeface="+mn-ea"/>
                        </a:rPr>
                        <a:t>経営層の意識改革</a:t>
                      </a:r>
                    </a:p>
                  </a:txBody>
                  <a:tcPr marT="55321" marB="55321">
                    <a:solidFill>
                      <a:schemeClr val="accent1">
                        <a:lumMod val="75000"/>
                      </a:schemeClr>
                    </a:solidFill>
                  </a:tcPr>
                </a:tc>
                <a:extLst>
                  <a:ext uri="{0D108BD9-81ED-4DB2-BD59-A6C34878D82A}">
                    <a16:rowId xmlns:a16="http://schemas.microsoft.com/office/drawing/2014/main" val="2160312401"/>
                  </a:ext>
                </a:extLst>
              </a:tr>
              <a:tr h="53857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900" b="0">
                          <a:solidFill>
                            <a:schemeClr val="tx1"/>
                          </a:solidFill>
                          <a:effectLst/>
                        </a:rPr>
                        <a:t>【</a:t>
                      </a:r>
                      <a:r>
                        <a:rPr lang="ja-JP" altLang="en-US" sz="900" b="0">
                          <a:solidFill>
                            <a:schemeClr val="tx1"/>
                          </a:solidFill>
                          <a:effectLst/>
                        </a:rPr>
                        <a:t>課題</a:t>
                      </a:r>
                      <a:r>
                        <a:rPr lang="en-US" altLang="ja-JP" sz="900" b="0">
                          <a:solidFill>
                            <a:schemeClr val="tx1"/>
                          </a:solidFill>
                          <a:effectLst/>
                        </a:rPr>
                        <a:t>】</a:t>
                      </a:r>
                      <a:r>
                        <a:rPr lang="ja-JP" altLang="en-US" sz="900" b="0">
                          <a:solidFill>
                            <a:schemeClr val="tx1"/>
                          </a:solidFill>
                          <a:effectLst/>
                        </a:rPr>
                        <a:t>経営層が主体性をもってデジタルトランスフォーメーションとサイバーセキュリティ対策に取組むためには、専門家とのコミュニケーションが重要</a:t>
                      </a:r>
                      <a:br>
                        <a:rPr lang="en-US" altLang="ja-JP" sz="900" b="0">
                          <a:solidFill>
                            <a:schemeClr val="tx1"/>
                          </a:solidFill>
                          <a:effectLst/>
                        </a:rPr>
                      </a:br>
                      <a:r>
                        <a:rPr lang="en-US" altLang="ja-JP" sz="900" b="0">
                          <a:solidFill>
                            <a:schemeClr val="tx1"/>
                          </a:solidFill>
                          <a:effectLst/>
                        </a:rPr>
                        <a:t>【</a:t>
                      </a:r>
                      <a:r>
                        <a:rPr lang="ja-JP" altLang="en-US" sz="900" b="0">
                          <a:solidFill>
                            <a:schemeClr val="tx1"/>
                          </a:solidFill>
                          <a:effectLst/>
                        </a:rPr>
                        <a:t>施策</a:t>
                      </a:r>
                      <a:r>
                        <a:rPr lang="en-US" altLang="ja-JP" sz="900" b="0">
                          <a:solidFill>
                            <a:schemeClr val="tx1"/>
                          </a:solidFill>
                          <a:effectLst/>
                        </a:rPr>
                        <a:t>】</a:t>
                      </a:r>
                      <a:r>
                        <a:rPr lang="ja-JP" altLang="en-US" sz="900" b="0">
                          <a:solidFill>
                            <a:schemeClr val="tx1"/>
                          </a:solidFill>
                          <a:effectLst/>
                        </a:rPr>
                        <a:t>経営者が</a:t>
                      </a:r>
                      <a:r>
                        <a:rPr lang="en-US" altLang="ja-JP" sz="900" b="0">
                          <a:solidFill>
                            <a:schemeClr val="tx1"/>
                          </a:solidFill>
                          <a:effectLst/>
                        </a:rPr>
                        <a:t>IT</a:t>
                      </a:r>
                      <a:r>
                        <a:rPr lang="ja-JP" altLang="en-US" sz="900" b="0">
                          <a:solidFill>
                            <a:schemeClr val="tx1"/>
                          </a:solidFill>
                          <a:effectLst/>
                        </a:rPr>
                        <a:t>やセキュリティに関する専門知識を持っていない場合でも、セキュリティ専門家と協力し、「プラス・セキュリティ」知識を習得する環境を整備</a:t>
                      </a:r>
                      <a:endParaRPr lang="en-US" altLang="ja-JP" sz="900" b="0">
                        <a:solidFill>
                          <a:schemeClr val="tx1"/>
                        </a:solidFill>
                        <a:effectLst/>
                      </a:endParaRPr>
                    </a:p>
                  </a:txBody>
                  <a:tcPr marT="55321" marB="55321"/>
                </a:tc>
                <a:extLst>
                  <a:ext uri="{0D108BD9-81ED-4DB2-BD59-A6C34878D82A}">
                    <a16:rowId xmlns:a16="http://schemas.microsoft.com/office/drawing/2014/main" val="896315771"/>
                  </a:ext>
                </a:extLst>
              </a:tr>
              <a:tr h="0">
                <a:tc>
                  <a:txBody>
                    <a:bodyPr/>
                    <a:lstStyle/>
                    <a:p>
                      <a:r>
                        <a:rPr kumimoji="1" lang="ja-JP" altLang="en-US" sz="900" b="1">
                          <a:solidFill>
                            <a:schemeClr val="bg1"/>
                          </a:solidFill>
                          <a:latin typeface="+mn-ea"/>
                          <a:ea typeface="+mn-ea"/>
                        </a:rPr>
                        <a:t>地域・中小企業における</a:t>
                      </a:r>
                      <a:r>
                        <a:rPr kumimoji="1" lang="en-US" altLang="ja-JP" sz="900" b="1">
                          <a:solidFill>
                            <a:schemeClr val="bg1"/>
                          </a:solidFill>
                          <a:latin typeface="+mn-ea"/>
                          <a:ea typeface="+mn-ea"/>
                        </a:rPr>
                        <a:t>DX with Cybersecurity</a:t>
                      </a:r>
                      <a:r>
                        <a:rPr kumimoji="1" lang="ja-JP" altLang="en-US" sz="900" b="1">
                          <a:solidFill>
                            <a:schemeClr val="bg1"/>
                          </a:solidFill>
                          <a:latin typeface="+mn-ea"/>
                          <a:ea typeface="+mn-ea"/>
                        </a:rPr>
                        <a:t>の推進</a:t>
                      </a:r>
                    </a:p>
                  </a:txBody>
                  <a:tcPr marT="55321" marB="55321">
                    <a:solidFill>
                      <a:schemeClr val="accent1">
                        <a:lumMod val="75000"/>
                      </a:schemeClr>
                    </a:solidFill>
                  </a:tcPr>
                </a:tc>
                <a:extLst>
                  <a:ext uri="{0D108BD9-81ED-4DB2-BD59-A6C34878D82A}">
                    <a16:rowId xmlns:a16="http://schemas.microsoft.com/office/drawing/2014/main" val="2231954259"/>
                  </a:ext>
                </a:extLst>
              </a:tr>
              <a:tr h="4246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900" b="0" i="0">
                          <a:solidFill>
                            <a:schemeClr val="tx1"/>
                          </a:solidFill>
                          <a:effectLst/>
                          <a:latin typeface="+mn-ea"/>
                          <a:ea typeface="+mn-ea"/>
                        </a:rPr>
                        <a:t>【</a:t>
                      </a:r>
                      <a:r>
                        <a:rPr lang="ja-JP" altLang="en-US" sz="900" b="0" i="0">
                          <a:solidFill>
                            <a:schemeClr val="tx1"/>
                          </a:solidFill>
                          <a:effectLst/>
                          <a:latin typeface="+mn-ea"/>
                          <a:ea typeface="+mn-ea"/>
                        </a:rPr>
                        <a:t>課題</a:t>
                      </a:r>
                      <a:r>
                        <a:rPr lang="en-US" altLang="ja-JP" sz="900" b="0">
                          <a:solidFill>
                            <a:schemeClr val="tx1"/>
                          </a:solidFill>
                          <a:effectLst/>
                        </a:rPr>
                        <a:t>】</a:t>
                      </a:r>
                      <a:r>
                        <a:rPr lang="ja-JP" altLang="en-US" sz="900" b="0" i="0">
                          <a:solidFill>
                            <a:schemeClr val="tx1"/>
                          </a:solidFill>
                          <a:effectLst/>
                          <a:latin typeface="+mn-ea"/>
                          <a:ea typeface="+mn-ea"/>
                        </a:rPr>
                        <a:t>中小企業は、セキュリティ対策に予算を割く事の必要性を理解する</a:t>
                      </a:r>
                      <a:endParaRPr kumimoji="1" lang="ja-JP" altLang="en-US" sz="900" b="0"/>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900" b="0" i="0">
                          <a:solidFill>
                            <a:schemeClr val="tx1"/>
                          </a:solidFill>
                          <a:effectLst/>
                          <a:latin typeface="+mn-ea"/>
                          <a:ea typeface="+mn-ea"/>
                        </a:rPr>
                        <a:t>【</a:t>
                      </a:r>
                      <a:r>
                        <a:rPr lang="ja-JP" altLang="en-US" sz="900" b="0" i="0">
                          <a:solidFill>
                            <a:schemeClr val="tx1"/>
                          </a:solidFill>
                          <a:effectLst/>
                          <a:latin typeface="+mn-ea"/>
                          <a:ea typeface="+mn-ea"/>
                        </a:rPr>
                        <a:t>施策</a:t>
                      </a:r>
                      <a:r>
                        <a:rPr lang="en-US" altLang="ja-JP" sz="900" b="0" i="0">
                          <a:solidFill>
                            <a:schemeClr val="tx1"/>
                          </a:solidFill>
                          <a:effectLst/>
                          <a:latin typeface="+mn-ea"/>
                          <a:ea typeface="+mn-ea"/>
                        </a:rPr>
                        <a:t>】</a:t>
                      </a:r>
                      <a:r>
                        <a:rPr lang="ja-JP" altLang="en-US" sz="900" b="0" i="0">
                          <a:solidFill>
                            <a:schemeClr val="tx1"/>
                          </a:solidFill>
                          <a:effectLst/>
                          <a:latin typeface="+mn-ea"/>
                          <a:ea typeface="+mn-ea"/>
                        </a:rPr>
                        <a:t>中小企業が利用しやすい安価かつ効果的なセキュリティサービス・保険の普及など、中小企業向けセキュリティ施策を推進</a:t>
                      </a:r>
                      <a:endParaRPr lang="en-US" altLang="ja-JP" sz="900" b="0" i="0">
                        <a:solidFill>
                          <a:schemeClr val="tx1"/>
                        </a:solidFill>
                        <a:effectLst/>
                        <a:latin typeface="+mn-ea"/>
                        <a:ea typeface="+mn-ea"/>
                      </a:endParaRPr>
                    </a:p>
                  </a:txBody>
                  <a:tcPr marT="55321" marB="55321"/>
                </a:tc>
                <a:extLst>
                  <a:ext uri="{0D108BD9-81ED-4DB2-BD59-A6C34878D82A}">
                    <a16:rowId xmlns:a16="http://schemas.microsoft.com/office/drawing/2014/main" val="4176173710"/>
                  </a:ext>
                </a:extLst>
              </a:tr>
              <a:tr h="19669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a:solidFill>
                            <a:schemeClr val="bg1"/>
                          </a:solidFill>
                          <a:latin typeface="+mn-ea"/>
                          <a:ea typeface="+mn-ea"/>
                        </a:rPr>
                        <a:t>新たな価値創出を支えるサプライチェーンなどの信頼性確保に向けた基盤づくり</a:t>
                      </a:r>
                      <a:endParaRPr kumimoji="1" lang="en-US" altLang="ja-JP" sz="900" b="1">
                        <a:solidFill>
                          <a:schemeClr val="bg1"/>
                        </a:solidFill>
                        <a:latin typeface="+mn-ea"/>
                        <a:ea typeface="+mn-ea"/>
                      </a:endParaRPr>
                    </a:p>
                  </a:txBody>
                  <a:tcPr marT="55321" marB="55321">
                    <a:solidFill>
                      <a:schemeClr val="accent1">
                        <a:lumMod val="75000"/>
                      </a:schemeClr>
                    </a:solidFill>
                  </a:tcPr>
                </a:tc>
                <a:extLst>
                  <a:ext uri="{0D108BD9-81ED-4DB2-BD59-A6C34878D82A}">
                    <a16:rowId xmlns:a16="http://schemas.microsoft.com/office/drawing/2014/main" val="2184135017"/>
                  </a:ext>
                </a:extLst>
              </a:tr>
              <a:tr h="236194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900" b="1">
                          <a:solidFill>
                            <a:schemeClr val="tx1"/>
                          </a:solidFill>
                          <a:effectLst/>
                        </a:rPr>
                        <a:t>サプライチェーンの信頼性確保</a:t>
                      </a:r>
                      <a:br>
                        <a:rPr lang="en-US" altLang="ja-JP" sz="900" b="0">
                          <a:solidFill>
                            <a:schemeClr val="tx1"/>
                          </a:solidFill>
                          <a:effectLst/>
                        </a:rPr>
                      </a:br>
                      <a:r>
                        <a:rPr lang="en-US" altLang="ja-JP" sz="900" b="0" i="0">
                          <a:solidFill>
                            <a:schemeClr val="tx1"/>
                          </a:solidFill>
                          <a:effectLst/>
                          <a:latin typeface="+mn-ea"/>
                          <a:ea typeface="+mn-ea"/>
                        </a:rPr>
                        <a:t>【</a:t>
                      </a:r>
                      <a:r>
                        <a:rPr lang="ja-JP" altLang="en-US" sz="900" b="0">
                          <a:solidFill>
                            <a:schemeClr val="tx1"/>
                          </a:solidFill>
                          <a:effectLst/>
                        </a:rPr>
                        <a:t>課題</a:t>
                      </a:r>
                      <a:r>
                        <a:rPr lang="en-US" altLang="ja-JP" sz="900" b="0" i="0">
                          <a:solidFill>
                            <a:schemeClr val="tx1"/>
                          </a:solidFill>
                          <a:effectLst/>
                          <a:latin typeface="+mn-ea"/>
                          <a:ea typeface="+mn-ea"/>
                        </a:rPr>
                        <a:t>】</a:t>
                      </a:r>
                      <a:r>
                        <a:rPr lang="ja-JP" altLang="en-US" sz="900" b="0">
                          <a:solidFill>
                            <a:schemeClr val="tx1"/>
                          </a:solidFill>
                          <a:effectLst/>
                        </a:rPr>
                        <a:t>サイバー攻撃の起点となり得る箇所の拡大に伴う、リスク管理が重要</a:t>
                      </a:r>
                      <a:br>
                        <a:rPr lang="en-US" altLang="ja-JP" sz="900" b="0">
                          <a:solidFill>
                            <a:schemeClr val="tx1"/>
                          </a:solidFill>
                          <a:effectLst/>
                        </a:rPr>
                      </a:br>
                      <a:r>
                        <a:rPr lang="en-US" altLang="ja-JP" sz="900" b="0" i="0">
                          <a:solidFill>
                            <a:schemeClr val="tx1"/>
                          </a:solidFill>
                          <a:effectLst/>
                          <a:latin typeface="+mn-ea"/>
                          <a:ea typeface="+mn-ea"/>
                        </a:rPr>
                        <a:t>【</a:t>
                      </a:r>
                      <a:r>
                        <a:rPr lang="ja-JP" altLang="en-US" sz="900" b="0">
                          <a:solidFill>
                            <a:schemeClr val="tx1"/>
                          </a:solidFill>
                          <a:effectLst/>
                        </a:rPr>
                        <a:t>施策</a:t>
                      </a:r>
                      <a:r>
                        <a:rPr lang="en-US" altLang="ja-JP" sz="900" b="0" i="0">
                          <a:solidFill>
                            <a:schemeClr val="tx1"/>
                          </a:solidFill>
                          <a:effectLst/>
                          <a:latin typeface="+mn-ea"/>
                          <a:ea typeface="+mn-ea"/>
                        </a:rPr>
                        <a:t>】</a:t>
                      </a:r>
                      <a:r>
                        <a:rPr lang="ja-JP" altLang="en-US" sz="900" b="0">
                          <a:solidFill>
                            <a:schemeClr val="tx1"/>
                          </a:solidFill>
                          <a:effectLst/>
                        </a:rPr>
                        <a:t>産業分野別、または産業横断的なガイドラインの策定や活用促進を通じて、産業界におけるセキュリティ対策の具体化・実装を促進</a:t>
                      </a:r>
                      <a:br>
                        <a:rPr lang="en-US" altLang="ja-JP" sz="900" b="0">
                          <a:solidFill>
                            <a:schemeClr val="tx1"/>
                          </a:solidFill>
                          <a:effectLst/>
                        </a:rPr>
                      </a:br>
                      <a:r>
                        <a:rPr lang="ja-JP" altLang="en-US" sz="900" b="1">
                          <a:solidFill>
                            <a:schemeClr val="tx1"/>
                          </a:solidFill>
                          <a:effectLst/>
                        </a:rPr>
                        <a:t>データ流通の信頼性確保</a:t>
                      </a:r>
                      <a:endParaRPr lang="en-US" altLang="ja-JP" sz="900" b="1">
                        <a:solidFill>
                          <a:schemeClr val="tx1"/>
                        </a:solidFill>
                        <a:effectLs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900" b="0" i="0">
                          <a:solidFill>
                            <a:schemeClr val="tx1"/>
                          </a:solidFill>
                          <a:effectLst/>
                          <a:latin typeface="+mn-ea"/>
                          <a:ea typeface="+mn-ea"/>
                        </a:rPr>
                        <a:t>【</a:t>
                      </a:r>
                      <a:r>
                        <a:rPr lang="ja-JP" altLang="en-US" sz="900" b="0">
                          <a:solidFill>
                            <a:schemeClr val="tx1"/>
                          </a:solidFill>
                          <a:effectLst/>
                        </a:rPr>
                        <a:t>課題</a:t>
                      </a:r>
                      <a:r>
                        <a:rPr lang="en-US" altLang="ja-JP" sz="900" b="0" i="0">
                          <a:solidFill>
                            <a:schemeClr val="tx1"/>
                          </a:solidFill>
                          <a:effectLst/>
                          <a:latin typeface="+mn-ea"/>
                          <a:ea typeface="+mn-ea"/>
                        </a:rPr>
                        <a:t>】</a:t>
                      </a:r>
                      <a:r>
                        <a:rPr lang="ja-JP" altLang="en-US" sz="900" b="0">
                          <a:solidFill>
                            <a:schemeClr val="tx1"/>
                          </a:solidFill>
                          <a:effectLst/>
                        </a:rPr>
                        <a:t>データの真正性や流通基盤の信頼性を確保することが重要</a:t>
                      </a:r>
                      <a:endParaRPr lang="en-US" altLang="ja-JP" sz="900" b="0">
                        <a:solidFill>
                          <a:schemeClr val="tx1"/>
                        </a:solidFill>
                        <a:effectLs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900" b="0" i="0">
                          <a:solidFill>
                            <a:schemeClr val="tx1"/>
                          </a:solidFill>
                          <a:effectLst/>
                          <a:latin typeface="+mn-ea"/>
                          <a:ea typeface="+mn-ea"/>
                        </a:rPr>
                        <a:t>【</a:t>
                      </a:r>
                      <a:r>
                        <a:rPr lang="ja-JP" altLang="en-US" sz="900" b="0">
                          <a:solidFill>
                            <a:schemeClr val="tx1"/>
                          </a:solidFill>
                          <a:effectLst/>
                        </a:rPr>
                        <a:t>施策</a:t>
                      </a:r>
                      <a:r>
                        <a:rPr lang="en-US" altLang="ja-JP" sz="900" b="0" i="0">
                          <a:solidFill>
                            <a:schemeClr val="tx1"/>
                          </a:solidFill>
                          <a:effectLst/>
                          <a:latin typeface="+mn-ea"/>
                          <a:ea typeface="+mn-ea"/>
                        </a:rPr>
                        <a:t>】</a:t>
                      </a:r>
                      <a:r>
                        <a:rPr lang="ja-JP" altLang="en-US" sz="900" b="0">
                          <a:solidFill>
                            <a:schemeClr val="tx1"/>
                          </a:solidFill>
                          <a:effectLst/>
                        </a:rPr>
                        <a:t>データマネジメントの定義、送信元のなりすましやデータの改ざんなどを防止する仕組みを整備</a:t>
                      </a:r>
                      <a:endParaRPr lang="en-US" altLang="ja-JP" sz="900" b="0">
                        <a:solidFill>
                          <a:schemeClr val="tx1"/>
                        </a:solidFill>
                        <a:effectLst/>
                      </a:endParaRPr>
                    </a:p>
                    <a:p>
                      <a:pPr marL="0" marR="0" lvl="0" indent="0" algn="l" defTabSz="914400" rtl="0" eaLnBrk="1" fontAlgn="auto" latinLnBrk="0" hangingPunct="1">
                        <a:lnSpc>
                          <a:spcPct val="100000"/>
                        </a:lnSpc>
                        <a:spcBef>
                          <a:spcPts val="0"/>
                        </a:spcBef>
                        <a:spcAft>
                          <a:spcPts val="0"/>
                        </a:spcAft>
                        <a:buClrTx/>
                        <a:buSzTx/>
                        <a:buFontTx/>
                        <a:buNone/>
                        <a:tabLst/>
                        <a:defRPr/>
                      </a:pPr>
                      <a:br>
                        <a:rPr lang="en-US" altLang="ja-JP" sz="900" b="1">
                          <a:solidFill>
                            <a:schemeClr val="tx1"/>
                          </a:solidFill>
                          <a:effectLst/>
                        </a:rPr>
                      </a:br>
                      <a:r>
                        <a:rPr lang="ja-JP" altLang="en-US" sz="900" b="1">
                          <a:solidFill>
                            <a:schemeClr val="tx1"/>
                          </a:solidFill>
                          <a:effectLst/>
                        </a:rPr>
                        <a:t>セキュリティ製品・サービスの信頼性確保</a:t>
                      </a:r>
                      <a:br>
                        <a:rPr lang="en-US" altLang="ja-JP" sz="900" b="0">
                          <a:solidFill>
                            <a:schemeClr val="tx1"/>
                          </a:solidFill>
                          <a:effectLst/>
                        </a:rPr>
                      </a:br>
                      <a:r>
                        <a:rPr lang="en-US" altLang="ja-JP" sz="900" b="0" i="0">
                          <a:solidFill>
                            <a:schemeClr val="tx1"/>
                          </a:solidFill>
                          <a:effectLst/>
                          <a:latin typeface="+mn-ea"/>
                          <a:ea typeface="+mn-ea"/>
                        </a:rPr>
                        <a:t>【</a:t>
                      </a:r>
                      <a:r>
                        <a:rPr lang="ja-JP" altLang="en-US" sz="900" b="0">
                          <a:solidFill>
                            <a:schemeClr val="tx1"/>
                          </a:solidFill>
                          <a:effectLst/>
                        </a:rPr>
                        <a:t>課題</a:t>
                      </a:r>
                      <a:r>
                        <a:rPr lang="en-US" altLang="ja-JP" sz="900" b="0" i="0">
                          <a:solidFill>
                            <a:schemeClr val="tx1"/>
                          </a:solidFill>
                          <a:effectLst/>
                          <a:latin typeface="+mn-ea"/>
                          <a:ea typeface="+mn-ea"/>
                        </a:rPr>
                        <a:t>】</a:t>
                      </a:r>
                      <a:r>
                        <a:rPr lang="ja-JP" altLang="en-US" sz="900" b="0">
                          <a:solidFill>
                            <a:schemeClr val="tx1"/>
                          </a:solidFill>
                          <a:effectLst/>
                        </a:rPr>
                        <a:t>市場において提供されるセキュリティ製品・サービスが信頼できるか、客観的な評価が必要</a:t>
                      </a:r>
                      <a:br>
                        <a:rPr lang="en-US" altLang="ja-JP" sz="900" b="0">
                          <a:solidFill>
                            <a:schemeClr val="tx1"/>
                          </a:solidFill>
                          <a:effectLst/>
                        </a:rPr>
                      </a:br>
                      <a:r>
                        <a:rPr lang="en-US" altLang="ja-JP" sz="900" b="0" i="0">
                          <a:solidFill>
                            <a:schemeClr val="tx1"/>
                          </a:solidFill>
                          <a:effectLst/>
                          <a:latin typeface="+mn-ea"/>
                          <a:ea typeface="+mn-ea"/>
                        </a:rPr>
                        <a:t>【</a:t>
                      </a:r>
                      <a:r>
                        <a:rPr lang="ja-JP" altLang="en-US" sz="900" b="0">
                          <a:solidFill>
                            <a:schemeClr val="tx1"/>
                          </a:solidFill>
                          <a:effectLst/>
                        </a:rPr>
                        <a:t>施策</a:t>
                      </a:r>
                      <a:r>
                        <a:rPr lang="en-US" altLang="ja-JP" sz="900" b="0" i="0">
                          <a:solidFill>
                            <a:schemeClr val="tx1"/>
                          </a:solidFill>
                          <a:effectLst/>
                          <a:latin typeface="+mn-ea"/>
                          <a:ea typeface="+mn-ea"/>
                        </a:rPr>
                        <a:t>】</a:t>
                      </a:r>
                      <a:r>
                        <a:rPr lang="ja-JP" altLang="en-US" sz="900" b="0">
                          <a:solidFill>
                            <a:schemeClr val="tx1"/>
                          </a:solidFill>
                          <a:effectLst/>
                        </a:rPr>
                        <a:t>一定の基準を満たすセキュリティサービスの審査・登録する仕組みを整備</a:t>
                      </a:r>
                      <a:br>
                        <a:rPr lang="en-US" altLang="ja-JP" sz="900" b="0">
                          <a:solidFill>
                            <a:schemeClr val="tx1"/>
                          </a:solidFill>
                          <a:effectLst/>
                        </a:rPr>
                      </a:br>
                      <a:br>
                        <a:rPr lang="en-US" altLang="ja-JP" sz="900" b="1">
                          <a:solidFill>
                            <a:schemeClr val="tx1"/>
                          </a:solidFill>
                          <a:effectLst/>
                        </a:rPr>
                      </a:br>
                      <a:r>
                        <a:rPr lang="ja-JP" altLang="en-US" sz="900" b="1">
                          <a:solidFill>
                            <a:schemeClr val="tx1"/>
                          </a:solidFill>
                          <a:effectLst/>
                        </a:rPr>
                        <a:t>先端技術・イノベーションの社会的実装</a:t>
                      </a:r>
                      <a:br>
                        <a:rPr lang="en-US" altLang="ja-JP" sz="900" b="1">
                          <a:solidFill>
                            <a:schemeClr val="tx1"/>
                          </a:solidFill>
                          <a:effectLst/>
                        </a:rPr>
                      </a:br>
                      <a:r>
                        <a:rPr lang="en-US" altLang="ja-JP" sz="900" b="0" i="0">
                          <a:solidFill>
                            <a:schemeClr val="tx1"/>
                          </a:solidFill>
                          <a:effectLst/>
                          <a:latin typeface="+mn-ea"/>
                          <a:ea typeface="+mn-ea"/>
                        </a:rPr>
                        <a:t>【</a:t>
                      </a:r>
                      <a:r>
                        <a:rPr lang="ja-JP" altLang="en-US" sz="900" b="0">
                          <a:solidFill>
                            <a:schemeClr val="tx1"/>
                          </a:solidFill>
                          <a:effectLst/>
                        </a:rPr>
                        <a:t>課題</a:t>
                      </a:r>
                      <a:r>
                        <a:rPr lang="en-US" altLang="ja-JP" sz="900" b="0" i="0">
                          <a:solidFill>
                            <a:schemeClr val="tx1"/>
                          </a:solidFill>
                          <a:effectLst/>
                          <a:latin typeface="+mn-ea"/>
                          <a:ea typeface="+mn-ea"/>
                        </a:rPr>
                        <a:t>】</a:t>
                      </a:r>
                      <a:r>
                        <a:rPr lang="ja-JP" altLang="en-US" sz="900" b="0" i="0">
                          <a:solidFill>
                            <a:schemeClr val="tx1"/>
                          </a:solidFill>
                          <a:effectLst/>
                          <a:latin typeface="+mn-ea"/>
                          <a:ea typeface="+mn-ea"/>
                        </a:rPr>
                        <a:t>デジタル化の進展に伴い、効率的なセキュリティ対策が必要</a:t>
                      </a:r>
                      <a:br>
                        <a:rPr lang="en-US" altLang="ja-JP" sz="900" b="0">
                          <a:solidFill>
                            <a:schemeClr val="tx1"/>
                          </a:solidFill>
                          <a:effectLst/>
                        </a:rPr>
                      </a:br>
                      <a:r>
                        <a:rPr lang="en-US" altLang="ja-JP" sz="900" b="0" i="0">
                          <a:solidFill>
                            <a:schemeClr val="tx1"/>
                          </a:solidFill>
                          <a:effectLst/>
                          <a:latin typeface="+mn-ea"/>
                          <a:ea typeface="+mn-ea"/>
                        </a:rPr>
                        <a:t>【</a:t>
                      </a:r>
                      <a:r>
                        <a:rPr lang="ja-JP" altLang="en-US" sz="900" b="0">
                          <a:solidFill>
                            <a:schemeClr val="tx1"/>
                          </a:solidFill>
                          <a:effectLst/>
                        </a:rPr>
                        <a:t>施策</a:t>
                      </a:r>
                      <a:r>
                        <a:rPr lang="en-US" altLang="ja-JP" sz="900" b="0" i="0">
                          <a:solidFill>
                            <a:schemeClr val="tx1"/>
                          </a:solidFill>
                          <a:effectLst/>
                          <a:latin typeface="+mn-ea"/>
                          <a:ea typeface="+mn-ea"/>
                        </a:rPr>
                        <a:t>】</a:t>
                      </a:r>
                      <a:r>
                        <a:rPr lang="ja-JP" altLang="en-US" sz="900" b="0" i="0">
                          <a:solidFill>
                            <a:srgbClr val="000000"/>
                          </a:solidFill>
                          <a:effectLst/>
                          <a:latin typeface="Meiryo" panose="020B0604030504040204" pitchFamily="50" charset="-128"/>
                          <a:ea typeface="Meiryo" panose="020B0604030504040204" pitchFamily="50" charset="-128"/>
                        </a:rPr>
                        <a:t>研究機関の知識や技術を民間企業が活用しやすい環境の整備や、企業が社外の知識や技術を取り入れ、組織の改革（セキュリティ対策の強化など）を進められる環境の整備を推進</a:t>
                      </a:r>
                      <a:endParaRPr lang="en-US" altLang="ja-JP" sz="900" b="0" i="0">
                        <a:solidFill>
                          <a:schemeClr val="tx1"/>
                        </a:solidFill>
                        <a:effectLst/>
                        <a:latin typeface="+mn-ea"/>
                        <a:ea typeface="+mn-ea"/>
                      </a:endParaRPr>
                    </a:p>
                  </a:txBody>
                  <a:tcPr marT="55321" marB="55321"/>
                </a:tc>
                <a:extLst>
                  <a:ext uri="{0D108BD9-81ED-4DB2-BD59-A6C34878D82A}">
                    <a16:rowId xmlns:a16="http://schemas.microsoft.com/office/drawing/2014/main" val="654227039"/>
                  </a:ext>
                </a:extLst>
              </a:tr>
            </a:tbl>
          </a:graphicData>
        </a:graphic>
      </p:graphicFrame>
      <p:sp>
        <p:nvSpPr>
          <p:cNvPr id="3" name="楕円 2">
            <a:extLst>
              <a:ext uri="{FF2B5EF4-FFF2-40B4-BE49-F238E27FC236}">
                <a16:creationId xmlns:a16="http://schemas.microsoft.com/office/drawing/2014/main" id="{B5356F69-A1DC-AE86-4F85-D62D5EE14E2F}"/>
              </a:ext>
            </a:extLst>
          </p:cNvPr>
          <p:cNvSpPr/>
          <p:nvPr/>
        </p:nvSpPr>
        <p:spPr>
          <a:xfrm>
            <a:off x="1150098" y="3139918"/>
            <a:ext cx="718740" cy="6534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ボックス 3">
            <a:extLst>
              <a:ext uri="{FF2B5EF4-FFF2-40B4-BE49-F238E27FC236}">
                <a16:creationId xmlns:a16="http://schemas.microsoft.com/office/drawing/2014/main" id="{22749636-EA24-6629-72BC-99F58B540ACE}"/>
              </a:ext>
            </a:extLst>
          </p:cNvPr>
          <p:cNvSpPr txBox="1"/>
          <p:nvPr/>
        </p:nvSpPr>
        <p:spPr>
          <a:xfrm>
            <a:off x="935174" y="3817080"/>
            <a:ext cx="1200097" cy="215444"/>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経営層の意識改革</a:t>
            </a:r>
          </a:p>
        </p:txBody>
      </p:sp>
      <p:sp>
        <p:nvSpPr>
          <p:cNvPr id="6" name="テキスト ボックス 5">
            <a:extLst>
              <a:ext uri="{FF2B5EF4-FFF2-40B4-BE49-F238E27FC236}">
                <a16:creationId xmlns:a16="http://schemas.microsoft.com/office/drawing/2014/main" id="{97194D9E-718A-FB8A-60E6-326511128F0B}"/>
              </a:ext>
            </a:extLst>
          </p:cNvPr>
          <p:cNvSpPr txBox="1"/>
          <p:nvPr/>
        </p:nvSpPr>
        <p:spPr>
          <a:xfrm>
            <a:off x="4616271" y="3770791"/>
            <a:ext cx="1700086" cy="338554"/>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地域・中小企業における</a:t>
            </a:r>
            <a:endParaRPr kumimoji="1"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DX with Cybersecurity</a:t>
            </a: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の推進</a:t>
            </a:r>
          </a:p>
        </p:txBody>
      </p:sp>
      <p:sp>
        <p:nvSpPr>
          <p:cNvPr id="7" name="テキスト ボックス 6">
            <a:extLst>
              <a:ext uri="{FF2B5EF4-FFF2-40B4-BE49-F238E27FC236}">
                <a16:creationId xmlns:a16="http://schemas.microsoft.com/office/drawing/2014/main" id="{BE766C1C-E399-34A8-8919-AA09F1935D81}"/>
              </a:ext>
            </a:extLst>
          </p:cNvPr>
          <p:cNvSpPr txBox="1"/>
          <p:nvPr/>
        </p:nvSpPr>
        <p:spPr>
          <a:xfrm>
            <a:off x="2013388" y="3981572"/>
            <a:ext cx="2872197" cy="338554"/>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新たな価値創出を支える</a:t>
            </a:r>
            <a:endParaRPr kumimoji="1" lang="en-US" altLang="ja-JP" sz="8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サプライチェーンなどの信頼性確保に向けた基盤づくり</a:t>
            </a:r>
          </a:p>
        </p:txBody>
      </p:sp>
      <p:sp>
        <p:nvSpPr>
          <p:cNvPr id="10" name="テキスト ボックス 9">
            <a:extLst>
              <a:ext uri="{FF2B5EF4-FFF2-40B4-BE49-F238E27FC236}">
                <a16:creationId xmlns:a16="http://schemas.microsoft.com/office/drawing/2014/main" id="{106DA164-0A1E-2D2D-44B0-52D48215B5C1}"/>
              </a:ext>
            </a:extLst>
          </p:cNvPr>
          <p:cNvSpPr txBox="1"/>
          <p:nvPr/>
        </p:nvSpPr>
        <p:spPr>
          <a:xfrm>
            <a:off x="2003282" y="3108972"/>
            <a:ext cx="2958115"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DX with Cybersecurity</a:t>
            </a: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の推進に向けた主な施策の分類</a:t>
            </a:r>
          </a:p>
        </p:txBody>
      </p:sp>
      <p:graphicFrame>
        <p:nvGraphicFramePr>
          <p:cNvPr id="14" name="表 13">
            <a:extLst>
              <a:ext uri="{FF2B5EF4-FFF2-40B4-BE49-F238E27FC236}">
                <a16:creationId xmlns:a16="http://schemas.microsoft.com/office/drawing/2014/main" id="{F4CE5781-F5DE-383A-C46A-EB29D2F0E3D6}"/>
              </a:ext>
            </a:extLst>
          </p:cNvPr>
          <p:cNvGraphicFramePr>
            <a:graphicFrameLocks noGrp="1"/>
          </p:cNvGraphicFramePr>
          <p:nvPr>
            <p:extLst>
              <p:ext uri="{D42A27DB-BD31-4B8C-83A1-F6EECF244321}">
                <p14:modId xmlns:p14="http://schemas.microsoft.com/office/powerpoint/2010/main" val="1955032946"/>
              </p:ext>
            </p:extLst>
          </p:nvPr>
        </p:nvGraphicFramePr>
        <p:xfrm>
          <a:off x="622800" y="2006280"/>
          <a:ext cx="5612400" cy="106070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4755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　業務や製品・サービスのデジタル化が進む中、サイバーセキュリティの確保は企業の価値に直結する重要な要素となっています。このため、デジタルトランスフォーメーションとサイバーセキュリティ確保に向けた取組を同時に推進すること（</a:t>
                      </a:r>
                      <a:r>
                        <a:rPr kumimoji="1" lang="en-US" altLang="ja-JP" sz="1050" b="0" dirty="0">
                          <a:solidFill>
                            <a:schemeClr val="tx1"/>
                          </a:solidFill>
                          <a:latin typeface="+mn-ea"/>
                          <a:ea typeface="+mn-ea"/>
                        </a:rPr>
                        <a:t>DX with Cybersecurity</a:t>
                      </a:r>
                      <a:r>
                        <a:rPr kumimoji="1" lang="ja-JP" altLang="en-US" sz="1050" b="0" dirty="0">
                          <a:solidFill>
                            <a:schemeClr val="tx1"/>
                          </a:solidFill>
                          <a:latin typeface="+mn-ea"/>
                          <a:ea typeface="+mn-ea"/>
                        </a:rPr>
                        <a:t>）が不可欠になっています。しかしながら、中小企業が</a:t>
                      </a:r>
                      <a:r>
                        <a:rPr kumimoji="1" lang="en-US" altLang="ja-JP" sz="1050" b="0" dirty="0">
                          <a:solidFill>
                            <a:schemeClr val="tx1"/>
                          </a:solidFill>
                          <a:latin typeface="+mn-ea"/>
                          <a:ea typeface="+mn-ea"/>
                        </a:rPr>
                        <a:t>DX with Cybersecurity</a:t>
                      </a:r>
                      <a:r>
                        <a:rPr kumimoji="1" lang="ja-JP" altLang="en-US" sz="1050" b="0" dirty="0">
                          <a:solidFill>
                            <a:schemeClr val="tx1"/>
                          </a:solidFill>
                          <a:latin typeface="+mn-ea"/>
                          <a:ea typeface="+mn-ea"/>
                        </a:rPr>
                        <a:t>を推進するにあたり、人材や予算などのリソース不足などさまざまな課題が存在しています。これらの課題に対処するため、国が実施している施策の一部について説明します。</a:t>
                      </a: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sp>
        <p:nvSpPr>
          <p:cNvPr id="15" name="楕円 14">
            <a:extLst>
              <a:ext uri="{FF2B5EF4-FFF2-40B4-BE49-F238E27FC236}">
                <a16:creationId xmlns:a16="http://schemas.microsoft.com/office/drawing/2014/main" id="{2CFAB3DC-2404-F6F8-657D-953273C2F1E7}"/>
              </a:ext>
            </a:extLst>
          </p:cNvPr>
          <p:cNvSpPr/>
          <p:nvPr/>
        </p:nvSpPr>
        <p:spPr>
          <a:xfrm>
            <a:off x="5073874" y="3138192"/>
            <a:ext cx="718740" cy="6534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楕円 15">
            <a:extLst>
              <a:ext uri="{FF2B5EF4-FFF2-40B4-BE49-F238E27FC236}">
                <a16:creationId xmlns:a16="http://schemas.microsoft.com/office/drawing/2014/main" id="{7D53A78F-F89B-EAE9-BE41-69BBDF1CE116}"/>
              </a:ext>
            </a:extLst>
          </p:cNvPr>
          <p:cNvSpPr/>
          <p:nvPr/>
        </p:nvSpPr>
        <p:spPr>
          <a:xfrm>
            <a:off x="3111986" y="3355656"/>
            <a:ext cx="718740" cy="6534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1" name="図 10">
            <a:extLst>
              <a:ext uri="{FF2B5EF4-FFF2-40B4-BE49-F238E27FC236}">
                <a16:creationId xmlns:a16="http://schemas.microsoft.com/office/drawing/2014/main" id="{DC0E89AC-A02B-F7B3-D53A-CB7C08CD4B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17244" y="3248036"/>
            <a:ext cx="432000" cy="432000"/>
          </a:xfrm>
          <a:prstGeom prst="rect">
            <a:avLst/>
          </a:prstGeom>
        </p:spPr>
      </p:pic>
      <p:pic>
        <p:nvPicPr>
          <p:cNvPr id="12" name="図 11">
            <a:extLst>
              <a:ext uri="{FF2B5EF4-FFF2-40B4-BE49-F238E27FC236}">
                <a16:creationId xmlns:a16="http://schemas.microsoft.com/office/drawing/2014/main" id="{429049F0-B872-5CB0-6D64-0C3AAC3BDB8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76170" y="3235293"/>
            <a:ext cx="468000" cy="468000"/>
          </a:xfrm>
          <a:prstGeom prst="rect">
            <a:avLst/>
          </a:prstGeom>
        </p:spPr>
      </p:pic>
      <p:pic>
        <p:nvPicPr>
          <p:cNvPr id="13" name="図 12">
            <a:extLst>
              <a:ext uri="{FF2B5EF4-FFF2-40B4-BE49-F238E27FC236}">
                <a16:creationId xmlns:a16="http://schemas.microsoft.com/office/drawing/2014/main" id="{84AC46D0-6858-D373-2982-A706823CE75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38406" y="3408240"/>
            <a:ext cx="504000" cy="504000"/>
          </a:xfrm>
          <a:prstGeom prst="rect">
            <a:avLst/>
          </a:prstGeom>
        </p:spPr>
      </p:pic>
      <p:graphicFrame>
        <p:nvGraphicFramePr>
          <p:cNvPr id="9" name="表 10">
            <a:extLst>
              <a:ext uri="{FF2B5EF4-FFF2-40B4-BE49-F238E27FC236}">
                <a16:creationId xmlns:a16="http://schemas.microsoft.com/office/drawing/2014/main" id="{5C93C007-E2A0-A02B-8747-FDD8A4B99B0E}"/>
              </a:ext>
            </a:extLst>
          </p:cNvPr>
          <p:cNvGraphicFramePr>
            <a:graphicFrameLocks noGrp="1"/>
          </p:cNvGraphicFramePr>
          <p:nvPr/>
        </p:nvGraphicFramePr>
        <p:xfrm>
          <a:off x="619048" y="8779569"/>
          <a:ext cx="5612400" cy="365760"/>
        </p:xfrm>
        <a:graphic>
          <a:graphicData uri="http://schemas.openxmlformats.org/drawingml/2006/table">
            <a:tbl>
              <a:tblPr firstRow="1" bandRow="1">
                <a:tableStyleId>{5C22544A-7EE6-4342-B048-85BDC9FD1C3A}</a:tableStyleId>
              </a:tblPr>
              <a:tblGrid>
                <a:gridCol w="1987336">
                  <a:extLst>
                    <a:ext uri="{9D8B030D-6E8A-4147-A177-3AD203B41FA5}">
                      <a16:colId xmlns:a16="http://schemas.microsoft.com/office/drawing/2014/main" val="727053212"/>
                    </a:ext>
                  </a:extLst>
                </a:gridCol>
                <a:gridCol w="3625064">
                  <a:extLst>
                    <a:ext uri="{9D8B030D-6E8A-4147-A177-3AD203B41FA5}">
                      <a16:colId xmlns:a16="http://schemas.microsoft.com/office/drawing/2014/main" val="3234435599"/>
                    </a:ext>
                  </a:extLst>
                </a:gridCol>
              </a:tblGrid>
              <a:tr h="0">
                <a:tc gridSpan="2">
                  <a:txBody>
                    <a:bodyPr/>
                    <a:lstStyle/>
                    <a:p>
                      <a:r>
                        <a:rPr kumimoji="1" lang="ja-JP" altLang="en-US" sz="600" b="0">
                          <a:solidFill>
                            <a:sysClr val="windowText" lastClr="000000"/>
                          </a:solidFill>
                          <a:latin typeface="メイリオ" panose="020B0604030504040204" pitchFamily="50" charset="-128"/>
                          <a:ea typeface="メイリオ" panose="020B0604030504040204" pitchFamily="50" charset="-128"/>
                        </a:rPr>
                        <a:t>施策の理解のため参考となる文献（参考文献）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sz="7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83033037"/>
                  </a:ext>
                </a:extLst>
              </a:tr>
              <a:tr h="0">
                <a:tc>
                  <a:txBody>
                    <a:bodyPr/>
                    <a:lstStyle/>
                    <a:p>
                      <a:r>
                        <a:rPr kumimoji="1" lang="ja-JP" altLang="en-US" sz="600" b="0">
                          <a:solidFill>
                            <a:sysClr val="windowText" lastClr="000000"/>
                          </a:solidFill>
                          <a:latin typeface="メイリオ" panose="020B0604030504040204" pitchFamily="50" charset="-128"/>
                          <a:ea typeface="メイリオ" panose="020B0604030504040204" pitchFamily="50" charset="-128"/>
                        </a:rPr>
                        <a:t>目的や所属・役割から選ぶ施策一覧</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66"/>
                    </a:solidFill>
                  </a:tcPr>
                </a:tc>
                <a:tc>
                  <a:txBody>
                    <a:bodyPr/>
                    <a:lstStyle/>
                    <a:p>
                      <a:r>
                        <a:rPr kumimoji="1" lang="en-US" altLang="ja-JP"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hlinkClick r:id="rId6"/>
                        </a:rPr>
                        <a:t>https://security-portal.nisc.go.jp/curriculum/</a:t>
                      </a:r>
                      <a:endParaRPr kumimoji="1" lang="ja-JP" altLang="en-US" sz="600" b="0" u="sng" baseline="0">
                        <a:solidFill>
                          <a:sysClr val="windowText" lastClr="000000"/>
                        </a:solidFill>
                        <a:uFill>
                          <a:solidFill>
                            <a:schemeClr val="bg1"/>
                          </a:solidFill>
                        </a:uFill>
                        <a:latin typeface="メイリオ" panose="020B0604030504040204" pitchFamily="50" charset="-128"/>
                        <a:ea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50335279"/>
                  </a:ext>
                </a:extLst>
              </a:tr>
            </a:tbl>
          </a:graphicData>
        </a:graphic>
      </p:graphicFrame>
    </p:spTree>
    <p:extLst>
      <p:ext uri="{BB962C8B-B14F-4D97-AF65-F5344CB8AC3E}">
        <p14:creationId xmlns:p14="http://schemas.microsoft.com/office/powerpoint/2010/main" val="281888755"/>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kumimoji="1" lang="en-US" altLang="ja-JP"/>
              <a:t>6-1-3. DX with Cybersecurity</a:t>
            </a:r>
            <a:endParaRPr kumimoji="1" lang="ja-JP" altLang="en-US"/>
          </a:p>
        </p:txBody>
      </p:sp>
      <p:sp>
        <p:nvSpPr>
          <p:cNvPr id="8" name="テキスト プレースホルダー 2">
            <a:extLst>
              <a:ext uri="{FF2B5EF4-FFF2-40B4-BE49-F238E27FC236}">
                <a16:creationId xmlns:a16="http://schemas.microsoft.com/office/drawing/2014/main" id="{4B83C998-476A-5DEE-F80C-2BC5DEA7CC9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6</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サイバーセキュリティ戦略および関連法令</a:t>
            </a:r>
            <a:b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6-1. NISC</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：サイバーセキュリティ戦略</a:t>
            </a:r>
          </a:p>
        </p:txBody>
      </p:sp>
      <p:sp>
        <p:nvSpPr>
          <p:cNvPr id="23" name="スライド番号プレースホルダー 1">
            <a:extLst>
              <a:ext uri="{FF2B5EF4-FFF2-40B4-BE49-F238E27FC236}">
                <a16:creationId xmlns:a16="http://schemas.microsoft.com/office/drawing/2014/main" id="{6A10EBE7-CC1D-B1D8-5971-15ECFC1CFFE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正方形/長方形 10">
            <a:extLst>
              <a:ext uri="{FF2B5EF4-FFF2-40B4-BE49-F238E27FC236}">
                <a16:creationId xmlns:a16="http://schemas.microsoft.com/office/drawing/2014/main" id="{307FD19C-837D-2AD7-9E33-240DBE5EECB4}"/>
              </a:ext>
            </a:extLst>
          </p:cNvPr>
          <p:cNvSpPr/>
          <p:nvPr/>
        </p:nvSpPr>
        <p:spPr>
          <a:xfrm>
            <a:off x="622800" y="5908189"/>
            <a:ext cx="3288218" cy="3204000"/>
          </a:xfrm>
          <a:prstGeom prst="rect">
            <a:avLst/>
          </a:prstGeom>
          <a:solidFill>
            <a:schemeClr val="accent5">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graphicFrame>
        <p:nvGraphicFramePr>
          <p:cNvPr id="19" name="表 18">
            <a:extLst>
              <a:ext uri="{FF2B5EF4-FFF2-40B4-BE49-F238E27FC236}">
                <a16:creationId xmlns:a16="http://schemas.microsoft.com/office/drawing/2014/main" id="{68B5B1DF-A6A2-EAB0-06BC-5918C43BF804}"/>
              </a:ext>
            </a:extLst>
          </p:cNvPr>
          <p:cNvGraphicFramePr>
            <a:graphicFrameLocks noGrp="1"/>
          </p:cNvGraphicFramePr>
          <p:nvPr/>
        </p:nvGraphicFramePr>
        <p:xfrm>
          <a:off x="2857950" y="5115495"/>
          <a:ext cx="1136888" cy="273939"/>
        </p:xfrm>
        <a:graphic>
          <a:graphicData uri="http://schemas.openxmlformats.org/drawingml/2006/table">
            <a:tbl>
              <a:tblPr firstRow="1" bandRow="1">
                <a:tableStyleId>{2D5ABB26-0587-4C30-8999-92F81FD0307C}</a:tableStyleId>
              </a:tblPr>
              <a:tblGrid>
                <a:gridCol w="1136888">
                  <a:extLst>
                    <a:ext uri="{9D8B030D-6E8A-4147-A177-3AD203B41FA5}">
                      <a16:colId xmlns:a16="http://schemas.microsoft.com/office/drawing/2014/main" val="3269451890"/>
                    </a:ext>
                  </a:extLst>
                </a:gridCol>
              </a:tblGrid>
              <a:tr h="267645">
                <a:tc>
                  <a:txBody>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0" i="0">
                          <a:solidFill>
                            <a:schemeClr val="tx1"/>
                          </a:solidFill>
                          <a:effectLst/>
                          <a:latin typeface="+mn-ea"/>
                          <a:ea typeface="+mn-ea"/>
                        </a:rPr>
                        <a:t>製造・開発部門</a:t>
                      </a:r>
                      <a:endParaRPr lang="en-US" altLang="ja-JP" sz="800" b="0" i="0">
                        <a:solidFill>
                          <a:schemeClr val="tx1"/>
                        </a:solidFill>
                        <a:effectLst/>
                        <a:latin typeface="+mn-ea"/>
                        <a:ea typeface="+mn-ea"/>
                      </a:endParaRPr>
                    </a:p>
                  </a:txBody>
                  <a:tcPr marL="64078" marR="64078" marT="50292" marB="50292">
                    <a:noFill/>
                  </a:tcPr>
                </a:tc>
                <a:extLst>
                  <a:ext uri="{0D108BD9-81ED-4DB2-BD59-A6C34878D82A}">
                    <a16:rowId xmlns:a16="http://schemas.microsoft.com/office/drawing/2014/main" val="3386410305"/>
                  </a:ext>
                </a:extLst>
              </a:tr>
            </a:tbl>
          </a:graphicData>
        </a:graphic>
      </p:graphicFrame>
      <p:graphicFrame>
        <p:nvGraphicFramePr>
          <p:cNvPr id="20" name="表 19">
            <a:extLst>
              <a:ext uri="{FF2B5EF4-FFF2-40B4-BE49-F238E27FC236}">
                <a16:creationId xmlns:a16="http://schemas.microsoft.com/office/drawing/2014/main" id="{C1CA82BA-0D90-C999-326C-F35DE7B2CE5A}"/>
              </a:ext>
            </a:extLst>
          </p:cNvPr>
          <p:cNvGraphicFramePr>
            <a:graphicFrameLocks noGrp="1"/>
          </p:cNvGraphicFramePr>
          <p:nvPr/>
        </p:nvGraphicFramePr>
        <p:xfrm>
          <a:off x="566810" y="5166254"/>
          <a:ext cx="828993" cy="273939"/>
        </p:xfrm>
        <a:graphic>
          <a:graphicData uri="http://schemas.openxmlformats.org/drawingml/2006/table">
            <a:tbl>
              <a:tblPr firstRow="1" bandRow="1">
                <a:tableStyleId>{2D5ABB26-0587-4C30-8999-92F81FD0307C}</a:tableStyleId>
              </a:tblPr>
              <a:tblGrid>
                <a:gridCol w="828993">
                  <a:extLst>
                    <a:ext uri="{9D8B030D-6E8A-4147-A177-3AD203B41FA5}">
                      <a16:colId xmlns:a16="http://schemas.microsoft.com/office/drawing/2014/main" val="3269451890"/>
                    </a:ext>
                  </a:extLst>
                </a:gridCol>
              </a:tblGrid>
              <a:tr h="267645">
                <a:tc>
                  <a:txBody>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800" b="0" i="0">
                          <a:solidFill>
                            <a:schemeClr val="tx1"/>
                          </a:solidFill>
                          <a:effectLst/>
                          <a:latin typeface="+mn-ea"/>
                          <a:ea typeface="+mn-ea"/>
                        </a:rPr>
                        <a:t>管理部門</a:t>
                      </a:r>
                      <a:endParaRPr lang="en-US" altLang="ja-JP" sz="800" b="0" i="0">
                        <a:solidFill>
                          <a:schemeClr val="tx1"/>
                        </a:solidFill>
                        <a:effectLst/>
                        <a:latin typeface="+mn-ea"/>
                        <a:ea typeface="+mn-ea"/>
                      </a:endParaRPr>
                    </a:p>
                  </a:txBody>
                  <a:tcPr marL="64078" marR="64078" marT="50292" marB="50292">
                    <a:noFill/>
                  </a:tcPr>
                </a:tc>
                <a:extLst>
                  <a:ext uri="{0D108BD9-81ED-4DB2-BD59-A6C34878D82A}">
                    <a16:rowId xmlns:a16="http://schemas.microsoft.com/office/drawing/2014/main" val="3386410305"/>
                  </a:ext>
                </a:extLst>
              </a:tr>
            </a:tbl>
          </a:graphicData>
        </a:graphic>
      </p:graphicFrame>
      <p:sp>
        <p:nvSpPr>
          <p:cNvPr id="21" name="吹き出し: 角を丸めた四角形 20">
            <a:extLst>
              <a:ext uri="{FF2B5EF4-FFF2-40B4-BE49-F238E27FC236}">
                <a16:creationId xmlns:a16="http://schemas.microsoft.com/office/drawing/2014/main" id="{2519355E-7051-12E0-C64F-B94CC55B1D10}"/>
              </a:ext>
            </a:extLst>
          </p:cNvPr>
          <p:cNvSpPr/>
          <p:nvPr/>
        </p:nvSpPr>
        <p:spPr>
          <a:xfrm>
            <a:off x="1314097" y="4616590"/>
            <a:ext cx="1587215" cy="581538"/>
          </a:xfrm>
          <a:prstGeom prst="wedgeRoundRectCallout">
            <a:avLst>
              <a:gd name="adj1" fmla="val -34081"/>
              <a:gd name="adj2" fmla="val 65985"/>
              <a:gd name="adj3" fmla="val 16667"/>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この業務は、このデジタル技術を活用して改善できそう</a:t>
            </a:r>
          </a:p>
        </p:txBody>
      </p:sp>
      <p:sp>
        <p:nvSpPr>
          <p:cNvPr id="22" name="吹き出し: 角を丸めた四角形 21">
            <a:extLst>
              <a:ext uri="{FF2B5EF4-FFF2-40B4-BE49-F238E27FC236}">
                <a16:creationId xmlns:a16="http://schemas.microsoft.com/office/drawing/2014/main" id="{8A9EAB5A-6603-34D9-7653-631AEAEA01CB}"/>
              </a:ext>
            </a:extLst>
          </p:cNvPr>
          <p:cNvSpPr/>
          <p:nvPr/>
        </p:nvSpPr>
        <p:spPr>
          <a:xfrm>
            <a:off x="3876026" y="4611226"/>
            <a:ext cx="2291730" cy="546665"/>
          </a:xfrm>
          <a:prstGeom prst="wedgeRoundRectCallout">
            <a:avLst>
              <a:gd name="adj1" fmla="val -34081"/>
              <a:gd name="adj2" fmla="val 65985"/>
              <a:gd name="adj3" fmla="val 16667"/>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この業務知識と</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に関する知識をもとに</a:t>
            </a: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新しいことを始められそう</a:t>
            </a:r>
          </a:p>
        </p:txBody>
      </p:sp>
      <p:graphicFrame>
        <p:nvGraphicFramePr>
          <p:cNvPr id="24" name="表 23">
            <a:extLst>
              <a:ext uri="{FF2B5EF4-FFF2-40B4-BE49-F238E27FC236}">
                <a16:creationId xmlns:a16="http://schemas.microsoft.com/office/drawing/2014/main" id="{B6CD9BB1-61A2-B675-AB50-1AD7EC039F82}"/>
              </a:ext>
            </a:extLst>
          </p:cNvPr>
          <p:cNvGraphicFramePr>
            <a:graphicFrameLocks noGrp="1"/>
          </p:cNvGraphicFramePr>
          <p:nvPr/>
        </p:nvGraphicFramePr>
        <p:xfrm>
          <a:off x="622800" y="5611390"/>
          <a:ext cx="5612400" cy="296799"/>
        </p:xfrm>
        <a:graphic>
          <a:graphicData uri="http://schemas.openxmlformats.org/drawingml/2006/table">
            <a:tbl>
              <a:tblPr firstRow="1" bandRow="1">
                <a:tableStyleId>{2D5ABB26-0587-4C30-8999-92F81FD0307C}</a:tableStyleId>
              </a:tblPr>
              <a:tblGrid>
                <a:gridCol w="5612400">
                  <a:extLst>
                    <a:ext uri="{9D8B030D-6E8A-4147-A177-3AD203B41FA5}">
                      <a16:colId xmlns:a16="http://schemas.microsoft.com/office/drawing/2014/main" val="2937435414"/>
                    </a:ext>
                  </a:extLst>
                </a:gridCol>
              </a:tblGrid>
              <a:tr h="230432">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chemeClr val="accent1">
                              <a:lumMod val="75000"/>
                            </a:schemeClr>
                          </a:solidFill>
                          <a:effectLst/>
                          <a:uLnTx/>
                          <a:uFillTx/>
                          <a:latin typeface="+mj-ea"/>
                          <a:ea typeface="+mn-ea"/>
                          <a:cs typeface="+mn-cs"/>
                        </a:rPr>
                        <a:t>DX</a:t>
                      </a:r>
                      <a:r>
                        <a:rPr kumimoji="1" lang="ja-JP" altLang="en-US" sz="1400" b="1" i="0" u="none" strike="noStrike" kern="1200" cap="none" spc="0" normalizeH="0" baseline="0" noProof="0">
                          <a:ln>
                            <a:noFill/>
                          </a:ln>
                          <a:solidFill>
                            <a:schemeClr val="accent1">
                              <a:lumMod val="75000"/>
                            </a:schemeClr>
                          </a:solidFill>
                          <a:effectLst/>
                          <a:uLnTx/>
                          <a:uFillTx/>
                          <a:latin typeface="+mj-ea"/>
                          <a:ea typeface="+mn-ea"/>
                          <a:cs typeface="+mn-cs"/>
                        </a:rPr>
                        <a:t>に関するリテラシーを身につけたことによる効果</a:t>
                      </a:r>
                      <a:r>
                        <a:rPr kumimoji="1" lang="ja-JP" altLang="en-US" sz="1400" b="1" i="0" u="none" strike="noStrike" kern="1200" cap="none" spc="0" normalizeH="0" baseline="0" noProof="0">
                          <a:ln>
                            <a:noFill/>
                          </a:ln>
                          <a:solidFill>
                            <a:schemeClr val="accent1">
                              <a:lumMod val="75000"/>
                            </a:schemeClr>
                          </a:solidFill>
                          <a:effectLst/>
                          <a:uLnTx/>
                          <a:uFillTx/>
                          <a:latin typeface="+mj-ea"/>
                          <a:ea typeface="+mj-ea"/>
                          <a:cs typeface="+mn-cs"/>
                        </a:rPr>
                        <a:t>（会社）</a:t>
                      </a:r>
                      <a:endParaRPr kumimoji="1" lang="en-US" altLang="ja-JP" sz="1400" b="1" i="0" u="none" strike="noStrike" kern="1200" cap="none" spc="0" normalizeH="0" baseline="0" noProof="0">
                        <a:ln>
                          <a:noFill/>
                        </a:ln>
                        <a:solidFill>
                          <a:schemeClr val="accent1">
                            <a:lumMod val="75000"/>
                          </a:schemeClr>
                        </a:solidFill>
                        <a:effectLst/>
                        <a:uLnTx/>
                        <a:uFillTx/>
                        <a:latin typeface="+mj-ea"/>
                        <a:ea typeface="+mj-ea"/>
                        <a:cs typeface="+mn-cs"/>
                      </a:endParaRPr>
                    </a:p>
                  </a:txBody>
                  <a:tcPr marL="64078" marR="64078" marT="50292" marB="50292"/>
                </a:tc>
                <a:extLst>
                  <a:ext uri="{0D108BD9-81ED-4DB2-BD59-A6C34878D82A}">
                    <a16:rowId xmlns:a16="http://schemas.microsoft.com/office/drawing/2014/main" val="803503455"/>
                  </a:ext>
                </a:extLst>
              </a:tr>
            </a:tbl>
          </a:graphicData>
        </a:graphic>
      </p:graphicFrame>
      <p:pic>
        <p:nvPicPr>
          <p:cNvPr id="25" name="図 24">
            <a:extLst>
              <a:ext uri="{FF2B5EF4-FFF2-40B4-BE49-F238E27FC236}">
                <a16:creationId xmlns:a16="http://schemas.microsoft.com/office/drawing/2014/main" id="{E4D607C1-5F86-5554-B966-A10ED096DB3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74339" y="3748788"/>
            <a:ext cx="527076" cy="527076"/>
          </a:xfrm>
          <a:prstGeom prst="rect">
            <a:avLst/>
          </a:prstGeom>
        </p:spPr>
      </p:pic>
      <p:graphicFrame>
        <p:nvGraphicFramePr>
          <p:cNvPr id="26" name="表 25">
            <a:extLst>
              <a:ext uri="{FF2B5EF4-FFF2-40B4-BE49-F238E27FC236}">
                <a16:creationId xmlns:a16="http://schemas.microsoft.com/office/drawing/2014/main" id="{D5577274-165C-740C-E14E-55D48D696A4E}"/>
              </a:ext>
            </a:extLst>
          </p:cNvPr>
          <p:cNvGraphicFramePr>
            <a:graphicFrameLocks noGrp="1"/>
          </p:cNvGraphicFramePr>
          <p:nvPr/>
        </p:nvGraphicFramePr>
        <p:xfrm>
          <a:off x="614324" y="3461080"/>
          <a:ext cx="5612400" cy="296799"/>
        </p:xfrm>
        <a:graphic>
          <a:graphicData uri="http://schemas.openxmlformats.org/drawingml/2006/table">
            <a:tbl>
              <a:tblPr firstRow="1" bandRow="1">
                <a:tableStyleId>{2D5ABB26-0587-4C30-8999-92F81FD0307C}</a:tableStyleId>
              </a:tblPr>
              <a:tblGrid>
                <a:gridCol w="5612400">
                  <a:extLst>
                    <a:ext uri="{9D8B030D-6E8A-4147-A177-3AD203B41FA5}">
                      <a16:colId xmlns:a16="http://schemas.microsoft.com/office/drawing/2014/main" val="2937435414"/>
                    </a:ext>
                  </a:extLst>
                </a:gridCol>
              </a:tblGrid>
              <a:tr h="230432">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chemeClr val="accent1">
                              <a:lumMod val="75000"/>
                            </a:schemeClr>
                          </a:solidFill>
                          <a:effectLst/>
                          <a:uLnTx/>
                          <a:uFillTx/>
                          <a:latin typeface="+mj-ea"/>
                          <a:ea typeface="+mj-ea"/>
                          <a:cs typeface="+mn-cs"/>
                        </a:rPr>
                        <a:t>DX</a:t>
                      </a:r>
                      <a:r>
                        <a:rPr kumimoji="1" lang="ja-JP" altLang="en-US" sz="1400" b="1" i="0" u="none" strike="noStrike" kern="1200" cap="none" spc="0" normalizeH="0" baseline="0" noProof="0">
                          <a:ln>
                            <a:noFill/>
                          </a:ln>
                          <a:solidFill>
                            <a:schemeClr val="accent1">
                              <a:lumMod val="75000"/>
                            </a:schemeClr>
                          </a:solidFill>
                          <a:effectLst/>
                          <a:uLnTx/>
                          <a:uFillTx/>
                          <a:latin typeface="+mj-ea"/>
                          <a:ea typeface="+mj-ea"/>
                          <a:cs typeface="+mn-cs"/>
                        </a:rPr>
                        <a:t>に関するリテラシーを身につけたことによる効果（個人）</a:t>
                      </a:r>
                      <a:endParaRPr kumimoji="1" lang="en-US" altLang="ja-JP" sz="1400" b="1" i="0" u="none" strike="noStrike" kern="1200" cap="none" spc="0" normalizeH="0" baseline="0" noProof="0">
                        <a:ln>
                          <a:noFill/>
                        </a:ln>
                        <a:solidFill>
                          <a:schemeClr val="accent1">
                            <a:lumMod val="75000"/>
                          </a:schemeClr>
                        </a:solidFill>
                        <a:effectLst/>
                        <a:uLnTx/>
                        <a:uFillTx/>
                        <a:latin typeface="+mj-ea"/>
                        <a:ea typeface="+mj-ea"/>
                        <a:cs typeface="+mn-cs"/>
                      </a:endParaRPr>
                    </a:p>
                  </a:txBody>
                  <a:tcPr marL="64078" marR="64078" marT="50292" marB="50292"/>
                </a:tc>
                <a:extLst>
                  <a:ext uri="{0D108BD9-81ED-4DB2-BD59-A6C34878D82A}">
                    <a16:rowId xmlns:a16="http://schemas.microsoft.com/office/drawing/2014/main" val="803503455"/>
                  </a:ext>
                </a:extLst>
              </a:tr>
            </a:tbl>
          </a:graphicData>
        </a:graphic>
      </p:graphicFrame>
      <p:graphicFrame>
        <p:nvGraphicFramePr>
          <p:cNvPr id="27" name="表 26">
            <a:extLst>
              <a:ext uri="{FF2B5EF4-FFF2-40B4-BE49-F238E27FC236}">
                <a16:creationId xmlns:a16="http://schemas.microsoft.com/office/drawing/2014/main" id="{94C6C60B-FA58-D6C7-FE7E-2ABF9955EF81}"/>
              </a:ext>
            </a:extLst>
          </p:cNvPr>
          <p:cNvGraphicFramePr>
            <a:graphicFrameLocks noGrp="1"/>
          </p:cNvGraphicFramePr>
          <p:nvPr/>
        </p:nvGraphicFramePr>
        <p:xfrm>
          <a:off x="616485" y="3725000"/>
          <a:ext cx="5133781" cy="593042"/>
        </p:xfrm>
        <a:graphic>
          <a:graphicData uri="http://schemas.openxmlformats.org/drawingml/2006/table">
            <a:tbl>
              <a:tblPr firstRow="1" bandRow="1">
                <a:tableStyleId>{5940675A-B579-460E-94D1-54222C63F5DA}</a:tableStyleId>
              </a:tblPr>
              <a:tblGrid>
                <a:gridCol w="5133781">
                  <a:extLst>
                    <a:ext uri="{9D8B030D-6E8A-4147-A177-3AD203B41FA5}">
                      <a16:colId xmlns:a16="http://schemas.microsoft.com/office/drawing/2014/main" val="1039218537"/>
                    </a:ext>
                  </a:extLst>
                </a:gridCol>
              </a:tblGrid>
              <a:tr h="593042">
                <a:tc>
                  <a:txBody>
                    <a:bodyPr/>
                    <a:lstStyle/>
                    <a:p>
                      <a:r>
                        <a:rPr kumimoji="1" lang="ja-JP" altLang="en-US" sz="1050"/>
                        <a:t>　世の中で起きている</a:t>
                      </a:r>
                      <a:r>
                        <a:rPr kumimoji="1" lang="en-US" altLang="ja-JP" sz="1050"/>
                        <a:t>DX</a:t>
                      </a:r>
                      <a:r>
                        <a:rPr kumimoji="1" lang="ja-JP" altLang="en-US" sz="1050"/>
                        <a:t>や最新の技術へのアンテナを広げ、日々生まれている新たな技術、キーワードなどにも興味を向けられるようになります。</a:t>
                      </a:r>
                      <a:endParaRPr kumimoji="1" lang="en-US" altLang="ja-JP" sz="1050"/>
                    </a:p>
                    <a:p>
                      <a:r>
                        <a:rPr kumimoji="1" lang="ja-JP" altLang="en-US" sz="1050"/>
                        <a:t>知らない内容に接した際は、自ら調べて</a:t>
                      </a:r>
                      <a:r>
                        <a:rPr kumimoji="1" lang="en-US" altLang="ja-JP" sz="1050"/>
                        <a:t>DX</a:t>
                      </a:r>
                      <a:r>
                        <a:rPr kumimoji="1" lang="ja-JP" altLang="en-US" sz="1050"/>
                        <a:t>の知識を広げていけるようになります。</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360840911"/>
                  </a:ext>
                </a:extLst>
              </a:tr>
            </a:tbl>
          </a:graphicData>
        </a:graphic>
      </p:graphicFrame>
      <p:graphicFrame>
        <p:nvGraphicFramePr>
          <p:cNvPr id="28" name="表 105">
            <a:extLst>
              <a:ext uri="{FF2B5EF4-FFF2-40B4-BE49-F238E27FC236}">
                <a16:creationId xmlns:a16="http://schemas.microsoft.com/office/drawing/2014/main" id="{57850038-1B97-BC27-F061-A01F91A61CFB}"/>
              </a:ext>
            </a:extLst>
          </p:cNvPr>
          <p:cNvGraphicFramePr>
            <a:graphicFrameLocks noGrp="1"/>
          </p:cNvGraphicFramePr>
          <p:nvPr>
            <p:extLst>
              <p:ext uri="{D42A27DB-BD31-4B8C-83A1-F6EECF244321}">
                <p14:modId xmlns:p14="http://schemas.microsoft.com/office/powerpoint/2010/main" val="1726439114"/>
              </p:ext>
            </p:extLst>
          </p:nvPr>
        </p:nvGraphicFramePr>
        <p:xfrm>
          <a:off x="3973550" y="5906881"/>
          <a:ext cx="2256191" cy="3399956"/>
        </p:xfrm>
        <a:graphic>
          <a:graphicData uri="http://schemas.openxmlformats.org/drawingml/2006/table">
            <a:tbl>
              <a:tblPr firstRow="1" bandRow="1">
                <a:tableStyleId>{5940675A-B579-460E-94D1-54222C63F5DA}</a:tableStyleId>
              </a:tblPr>
              <a:tblGrid>
                <a:gridCol w="2256191">
                  <a:extLst>
                    <a:ext uri="{9D8B030D-6E8A-4147-A177-3AD203B41FA5}">
                      <a16:colId xmlns:a16="http://schemas.microsoft.com/office/drawing/2014/main" val="1522709442"/>
                    </a:ext>
                  </a:extLst>
                </a:gridCol>
              </a:tblGrid>
              <a:tr h="276545">
                <a:tc>
                  <a:txBody>
                    <a:bodyPr/>
                    <a:lstStyle/>
                    <a:p>
                      <a:r>
                        <a:rPr kumimoji="1" lang="ja-JP" altLang="en-US" sz="1050" b="1">
                          <a:solidFill>
                            <a:schemeClr val="bg1"/>
                          </a:solidFill>
                        </a:rPr>
                        <a:t>①経営層</a:t>
                      </a:r>
                    </a:p>
                  </a:txBody>
                  <a:tcPr anchor="ctr">
                    <a:solidFill>
                      <a:schemeClr val="accent1">
                        <a:lumMod val="75000"/>
                      </a:schemeClr>
                    </a:solidFill>
                  </a:tcPr>
                </a:tc>
                <a:extLst>
                  <a:ext uri="{0D108BD9-81ED-4DB2-BD59-A6C34878D82A}">
                    <a16:rowId xmlns:a16="http://schemas.microsoft.com/office/drawing/2014/main" val="3542537935"/>
                  </a:ext>
                </a:extLst>
              </a:tr>
              <a:tr h="80449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a:t>社会やビジネス環境の変化において有益な技術・考え方を知ることで、自社の</a:t>
                      </a:r>
                      <a:r>
                        <a:rPr kumimoji="1" lang="en-US" altLang="ja-JP" sz="1050"/>
                        <a:t>DX</a:t>
                      </a:r>
                      <a:r>
                        <a:rPr kumimoji="1" lang="ja-JP" altLang="en-US" sz="1050"/>
                        <a:t>の方向性を思案し、社員に示すことができる</a:t>
                      </a:r>
                    </a:p>
                  </a:txBody>
                  <a:tcPr anchor="ctr"/>
                </a:tc>
                <a:extLst>
                  <a:ext uri="{0D108BD9-81ED-4DB2-BD59-A6C34878D82A}">
                    <a16:rowId xmlns:a16="http://schemas.microsoft.com/office/drawing/2014/main" val="2558293260"/>
                  </a:ext>
                </a:extLst>
              </a:tr>
              <a:tr h="277137">
                <a:tc>
                  <a:txBody>
                    <a:bodyPr/>
                    <a:lstStyle/>
                    <a:p>
                      <a:r>
                        <a:rPr kumimoji="1" lang="ja-JP" altLang="en-US" sz="1050" b="1">
                          <a:solidFill>
                            <a:schemeClr val="bg1"/>
                          </a:solidFill>
                        </a:rPr>
                        <a:t>②</a:t>
                      </a:r>
                      <a:r>
                        <a:rPr kumimoji="1" lang="en-US" altLang="ja-JP" sz="1050" b="1">
                          <a:solidFill>
                            <a:schemeClr val="bg1"/>
                          </a:solidFill>
                        </a:rPr>
                        <a:t>DX</a:t>
                      </a:r>
                      <a:r>
                        <a:rPr kumimoji="1" lang="ja-JP" altLang="en-US" sz="1050" b="1">
                          <a:solidFill>
                            <a:schemeClr val="bg1"/>
                          </a:solidFill>
                        </a:rPr>
                        <a:t>を推進する人材との協働</a:t>
                      </a:r>
                    </a:p>
                  </a:txBody>
                  <a:tcPr anchor="ctr">
                    <a:solidFill>
                      <a:schemeClr val="accent1">
                        <a:lumMod val="75000"/>
                      </a:schemeClr>
                    </a:solidFill>
                  </a:tcPr>
                </a:tc>
                <a:extLst>
                  <a:ext uri="{0D108BD9-81ED-4DB2-BD59-A6C34878D82A}">
                    <a16:rowId xmlns:a16="http://schemas.microsoft.com/office/drawing/2014/main" val="3450502309"/>
                  </a:ext>
                </a:extLst>
              </a:tr>
              <a:tr h="960153">
                <a:tc>
                  <a:txBody>
                    <a:bodyPr/>
                    <a:lstStyle/>
                    <a:p>
                      <a:r>
                        <a:rPr kumimoji="1" lang="ja-JP" altLang="en-US" sz="1050"/>
                        <a:t>事業内容に知見がある人材と</a:t>
                      </a:r>
                      <a:r>
                        <a:rPr kumimoji="1" lang="en-US" altLang="ja-JP" sz="1050"/>
                        <a:t>DX</a:t>
                      </a:r>
                      <a:r>
                        <a:rPr kumimoji="1" lang="ja-JP" altLang="en-US" sz="1050"/>
                        <a:t>を推進する人材（</a:t>
                      </a:r>
                      <a:r>
                        <a:rPr kumimoji="1" lang="en-US" altLang="ja-JP" sz="1050"/>
                        <a:t>DX</a:t>
                      </a:r>
                      <a:r>
                        <a:rPr kumimoji="1" lang="ja-JP" altLang="en-US" sz="1050"/>
                        <a:t>に関する専門性が高い人材）との協働が進み、企業としての</a:t>
                      </a:r>
                      <a:r>
                        <a:rPr kumimoji="1" lang="en-US" altLang="ja-JP" sz="1050"/>
                        <a:t>DX</a:t>
                      </a:r>
                      <a:r>
                        <a:rPr kumimoji="1" lang="ja-JP" altLang="en-US" sz="1050"/>
                        <a:t>が進みやすくなる</a:t>
                      </a:r>
                    </a:p>
                  </a:txBody>
                  <a:tcPr anchor="ctr"/>
                </a:tc>
                <a:extLst>
                  <a:ext uri="{0D108BD9-81ED-4DB2-BD59-A6C34878D82A}">
                    <a16:rowId xmlns:a16="http://schemas.microsoft.com/office/drawing/2014/main" val="1750331122"/>
                  </a:ext>
                </a:extLst>
              </a:tr>
              <a:tr h="277137">
                <a:tc>
                  <a:txBody>
                    <a:bodyPr/>
                    <a:lstStyle/>
                    <a:p>
                      <a:r>
                        <a:rPr kumimoji="1" lang="ja-JP" altLang="en-US" sz="1050" b="1">
                          <a:solidFill>
                            <a:schemeClr val="bg1"/>
                          </a:solidFill>
                        </a:rPr>
                        <a:t>③会社全体で</a:t>
                      </a:r>
                      <a:r>
                        <a:rPr kumimoji="1" lang="en-US" altLang="ja-JP" sz="1050" b="1">
                          <a:solidFill>
                            <a:schemeClr val="bg1"/>
                          </a:solidFill>
                        </a:rPr>
                        <a:t>DX</a:t>
                      </a:r>
                      <a:r>
                        <a:rPr kumimoji="1" lang="ja-JP" altLang="en-US" sz="1050" b="1">
                          <a:solidFill>
                            <a:schemeClr val="bg1"/>
                          </a:solidFill>
                        </a:rPr>
                        <a:t>への取組</a:t>
                      </a:r>
                    </a:p>
                  </a:txBody>
                  <a:tcPr anchor="ctr">
                    <a:solidFill>
                      <a:schemeClr val="accent1">
                        <a:lumMod val="75000"/>
                      </a:schemeClr>
                    </a:solidFill>
                  </a:tcPr>
                </a:tc>
                <a:extLst>
                  <a:ext uri="{0D108BD9-81ED-4DB2-BD59-A6C34878D82A}">
                    <a16:rowId xmlns:a16="http://schemas.microsoft.com/office/drawing/2014/main" val="1948398"/>
                  </a:ext>
                </a:extLst>
              </a:tr>
              <a:tr h="804492">
                <a:tc>
                  <a:txBody>
                    <a:bodyPr/>
                    <a:lstStyle/>
                    <a:p>
                      <a:r>
                        <a:rPr kumimoji="1" lang="ja-JP" altLang="en-US" sz="1050" dirty="0"/>
                        <a:t>社員全員が</a:t>
                      </a:r>
                      <a:r>
                        <a:rPr kumimoji="1" lang="en-US" altLang="ja-JP" sz="1050" dirty="0"/>
                        <a:t>DX</a:t>
                      </a:r>
                      <a:r>
                        <a:rPr kumimoji="1" lang="ja-JP" altLang="en-US" sz="1050" dirty="0"/>
                        <a:t>に関するリテラシーを身につけることで、</a:t>
                      </a:r>
                      <a:r>
                        <a:rPr kumimoji="1" lang="en-US" altLang="ja-JP" sz="1050" dirty="0"/>
                        <a:t>DX</a:t>
                      </a:r>
                      <a:r>
                        <a:rPr kumimoji="1" lang="ja-JP" altLang="en-US" sz="1050" dirty="0"/>
                        <a:t>推進に伴う組織内の変化に対する受容性が高くなる</a:t>
                      </a:r>
                    </a:p>
                  </a:txBody>
                  <a:tcPr anchor="ctr"/>
                </a:tc>
                <a:extLst>
                  <a:ext uri="{0D108BD9-81ED-4DB2-BD59-A6C34878D82A}">
                    <a16:rowId xmlns:a16="http://schemas.microsoft.com/office/drawing/2014/main" val="720661750"/>
                  </a:ext>
                </a:extLst>
              </a:tr>
            </a:tbl>
          </a:graphicData>
        </a:graphic>
      </p:graphicFrame>
      <p:pic>
        <p:nvPicPr>
          <p:cNvPr id="29" name="図 28">
            <a:extLst>
              <a:ext uri="{FF2B5EF4-FFF2-40B4-BE49-F238E27FC236}">
                <a16:creationId xmlns:a16="http://schemas.microsoft.com/office/drawing/2014/main" id="{F96AB3B4-97F7-7634-59DA-10B8F0E0719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971990" y="6758165"/>
            <a:ext cx="490452" cy="360000"/>
          </a:xfrm>
          <a:prstGeom prst="rect">
            <a:avLst/>
          </a:prstGeom>
        </p:spPr>
      </p:pic>
      <p:pic>
        <p:nvPicPr>
          <p:cNvPr id="30" name="図 29">
            <a:extLst>
              <a:ext uri="{FF2B5EF4-FFF2-40B4-BE49-F238E27FC236}">
                <a16:creationId xmlns:a16="http://schemas.microsoft.com/office/drawing/2014/main" id="{9ACF8B5E-8E84-36F4-6008-F84B72209AE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351314" y="7912496"/>
            <a:ext cx="490452" cy="360000"/>
          </a:xfrm>
          <a:prstGeom prst="rect">
            <a:avLst/>
          </a:prstGeom>
        </p:spPr>
      </p:pic>
      <p:cxnSp>
        <p:nvCxnSpPr>
          <p:cNvPr id="31" name="直線コネクタ 30">
            <a:extLst>
              <a:ext uri="{FF2B5EF4-FFF2-40B4-BE49-F238E27FC236}">
                <a16:creationId xmlns:a16="http://schemas.microsoft.com/office/drawing/2014/main" id="{670B2FD0-30F3-41C5-B4C9-8869D65FEE23}"/>
              </a:ext>
            </a:extLst>
          </p:cNvPr>
          <p:cNvCxnSpPr>
            <a:cxnSpLocks/>
          </p:cNvCxnSpPr>
          <p:nvPr/>
        </p:nvCxnSpPr>
        <p:spPr>
          <a:xfrm>
            <a:off x="2540297" y="6324820"/>
            <a:ext cx="659740" cy="394455"/>
          </a:xfrm>
          <a:prstGeom prst="line">
            <a:avLst/>
          </a:prstGeom>
        </p:spPr>
        <p:style>
          <a:lnRef idx="1">
            <a:schemeClr val="accent1"/>
          </a:lnRef>
          <a:fillRef idx="0">
            <a:schemeClr val="accent1"/>
          </a:fillRef>
          <a:effectRef idx="0">
            <a:schemeClr val="accent1"/>
          </a:effectRef>
          <a:fontRef idx="minor">
            <a:schemeClr val="tx1"/>
          </a:fontRef>
        </p:style>
      </p:cxnSp>
      <p:cxnSp>
        <p:nvCxnSpPr>
          <p:cNvPr id="32" name="直線コネクタ 31">
            <a:extLst>
              <a:ext uri="{FF2B5EF4-FFF2-40B4-BE49-F238E27FC236}">
                <a16:creationId xmlns:a16="http://schemas.microsoft.com/office/drawing/2014/main" id="{05D27F73-6C77-24FA-F8D8-189A1CA6A068}"/>
              </a:ext>
            </a:extLst>
          </p:cNvPr>
          <p:cNvCxnSpPr>
            <a:cxnSpLocks/>
          </p:cNvCxnSpPr>
          <p:nvPr/>
        </p:nvCxnSpPr>
        <p:spPr>
          <a:xfrm flipH="1">
            <a:off x="1535715" y="7141209"/>
            <a:ext cx="373641" cy="731109"/>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直線コネクタ 32">
            <a:extLst>
              <a:ext uri="{FF2B5EF4-FFF2-40B4-BE49-F238E27FC236}">
                <a16:creationId xmlns:a16="http://schemas.microsoft.com/office/drawing/2014/main" id="{2FAB996F-AEFE-489A-AA11-109235AFC5A6}"/>
              </a:ext>
            </a:extLst>
          </p:cNvPr>
          <p:cNvCxnSpPr>
            <a:cxnSpLocks/>
          </p:cNvCxnSpPr>
          <p:nvPr/>
        </p:nvCxnSpPr>
        <p:spPr>
          <a:xfrm flipH="1">
            <a:off x="2845950" y="7141209"/>
            <a:ext cx="370661" cy="696714"/>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直線コネクタ 33">
            <a:extLst>
              <a:ext uri="{FF2B5EF4-FFF2-40B4-BE49-F238E27FC236}">
                <a16:creationId xmlns:a16="http://schemas.microsoft.com/office/drawing/2014/main" id="{F4C3E4D3-287E-2443-CCF0-2E92362C8D25}"/>
              </a:ext>
            </a:extLst>
          </p:cNvPr>
          <p:cNvCxnSpPr>
            <a:cxnSpLocks/>
          </p:cNvCxnSpPr>
          <p:nvPr/>
        </p:nvCxnSpPr>
        <p:spPr>
          <a:xfrm>
            <a:off x="3216611" y="7145396"/>
            <a:ext cx="371872" cy="719710"/>
          </a:xfrm>
          <a:prstGeom prst="line">
            <a:avLst/>
          </a:prstGeom>
        </p:spPr>
        <p:style>
          <a:lnRef idx="1">
            <a:schemeClr val="accent1"/>
          </a:lnRef>
          <a:fillRef idx="0">
            <a:schemeClr val="accent1"/>
          </a:fillRef>
          <a:effectRef idx="0">
            <a:schemeClr val="accent1"/>
          </a:effectRef>
          <a:fontRef idx="minor">
            <a:schemeClr val="tx1"/>
          </a:fontRef>
        </p:style>
      </p:cxnSp>
      <p:cxnSp>
        <p:nvCxnSpPr>
          <p:cNvPr id="35" name="直線コネクタ 34">
            <a:extLst>
              <a:ext uri="{FF2B5EF4-FFF2-40B4-BE49-F238E27FC236}">
                <a16:creationId xmlns:a16="http://schemas.microsoft.com/office/drawing/2014/main" id="{1AC405F3-31A8-9F68-2B86-79C2CCDE9A31}"/>
              </a:ext>
            </a:extLst>
          </p:cNvPr>
          <p:cNvCxnSpPr>
            <a:cxnSpLocks/>
          </p:cNvCxnSpPr>
          <p:nvPr/>
        </p:nvCxnSpPr>
        <p:spPr>
          <a:xfrm>
            <a:off x="3217216" y="7145396"/>
            <a:ext cx="0" cy="719710"/>
          </a:xfrm>
          <a:prstGeom prst="line">
            <a:avLst/>
          </a:prstGeom>
        </p:spPr>
        <p:style>
          <a:lnRef idx="1">
            <a:schemeClr val="accent1"/>
          </a:lnRef>
          <a:fillRef idx="0">
            <a:schemeClr val="accent1"/>
          </a:fillRef>
          <a:effectRef idx="0">
            <a:schemeClr val="accent1"/>
          </a:effectRef>
          <a:fontRef idx="minor">
            <a:schemeClr val="tx1"/>
          </a:fontRef>
        </p:style>
      </p:cxnSp>
      <p:cxnSp>
        <p:nvCxnSpPr>
          <p:cNvPr id="36" name="直線コネクタ 35">
            <a:extLst>
              <a:ext uri="{FF2B5EF4-FFF2-40B4-BE49-F238E27FC236}">
                <a16:creationId xmlns:a16="http://schemas.microsoft.com/office/drawing/2014/main" id="{276E4694-6D9C-2A74-FBDE-EE948514F643}"/>
              </a:ext>
            </a:extLst>
          </p:cNvPr>
          <p:cNvCxnSpPr>
            <a:cxnSpLocks/>
          </p:cNvCxnSpPr>
          <p:nvPr/>
        </p:nvCxnSpPr>
        <p:spPr>
          <a:xfrm>
            <a:off x="1906923" y="7141209"/>
            <a:ext cx="388148" cy="731109"/>
          </a:xfrm>
          <a:prstGeom prst="line">
            <a:avLst/>
          </a:prstGeom>
        </p:spPr>
        <p:style>
          <a:lnRef idx="1">
            <a:schemeClr val="accent1"/>
          </a:lnRef>
          <a:fillRef idx="0">
            <a:schemeClr val="accent1"/>
          </a:fillRef>
          <a:effectRef idx="0">
            <a:schemeClr val="accent1"/>
          </a:effectRef>
          <a:fontRef idx="minor">
            <a:schemeClr val="tx1"/>
          </a:fontRef>
        </p:style>
      </p:cxnSp>
      <p:sp>
        <p:nvSpPr>
          <p:cNvPr id="37" name="正方形/長方形 36">
            <a:extLst>
              <a:ext uri="{FF2B5EF4-FFF2-40B4-BE49-F238E27FC236}">
                <a16:creationId xmlns:a16="http://schemas.microsoft.com/office/drawing/2014/main" id="{D3AE5085-AF33-BB56-2F0B-30F48F7F306B}"/>
              </a:ext>
            </a:extLst>
          </p:cNvPr>
          <p:cNvSpPr/>
          <p:nvPr/>
        </p:nvSpPr>
        <p:spPr>
          <a:xfrm>
            <a:off x="2517280" y="7767508"/>
            <a:ext cx="1355722" cy="548890"/>
          </a:xfrm>
          <a:prstGeom prst="rect">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38" name="図 37">
            <a:extLst>
              <a:ext uri="{FF2B5EF4-FFF2-40B4-BE49-F238E27FC236}">
                <a16:creationId xmlns:a16="http://schemas.microsoft.com/office/drawing/2014/main" id="{A0E0232E-276D-7BFF-68A2-C9B8944B372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360297" y="5949536"/>
            <a:ext cx="360000" cy="360000"/>
          </a:xfrm>
          <a:prstGeom prst="rect">
            <a:avLst/>
          </a:prstGeom>
        </p:spPr>
      </p:pic>
      <p:pic>
        <p:nvPicPr>
          <p:cNvPr id="39" name="図 38">
            <a:extLst>
              <a:ext uri="{FF2B5EF4-FFF2-40B4-BE49-F238E27FC236}">
                <a16:creationId xmlns:a16="http://schemas.microsoft.com/office/drawing/2014/main" id="{0DEF326C-FD0D-D1D4-CD7B-7E0AC02C9E8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29285" y="5956598"/>
            <a:ext cx="490452" cy="360000"/>
          </a:xfrm>
          <a:prstGeom prst="rect">
            <a:avLst/>
          </a:prstGeom>
        </p:spPr>
      </p:pic>
      <p:pic>
        <p:nvPicPr>
          <p:cNvPr id="40" name="図 39">
            <a:extLst>
              <a:ext uri="{FF2B5EF4-FFF2-40B4-BE49-F238E27FC236}">
                <a16:creationId xmlns:a16="http://schemas.microsoft.com/office/drawing/2014/main" id="{10C5D050-1B37-B68F-6B79-66D874370C1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39109" y="6430547"/>
            <a:ext cx="490452" cy="360000"/>
          </a:xfrm>
          <a:prstGeom prst="rect">
            <a:avLst/>
          </a:prstGeom>
        </p:spPr>
      </p:pic>
      <p:pic>
        <p:nvPicPr>
          <p:cNvPr id="41" name="図 40">
            <a:extLst>
              <a:ext uri="{FF2B5EF4-FFF2-40B4-BE49-F238E27FC236}">
                <a16:creationId xmlns:a16="http://schemas.microsoft.com/office/drawing/2014/main" id="{F80ED21A-6779-8A3C-770D-05184639D44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64130" y="6752626"/>
            <a:ext cx="490452" cy="360000"/>
          </a:xfrm>
          <a:prstGeom prst="rect">
            <a:avLst/>
          </a:prstGeom>
        </p:spPr>
      </p:pic>
      <p:pic>
        <p:nvPicPr>
          <p:cNvPr id="42" name="図 41">
            <a:extLst>
              <a:ext uri="{FF2B5EF4-FFF2-40B4-BE49-F238E27FC236}">
                <a16:creationId xmlns:a16="http://schemas.microsoft.com/office/drawing/2014/main" id="{4320A974-E71D-4636-DBA0-4DE48064F76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049845" y="7907690"/>
            <a:ext cx="490452" cy="360000"/>
          </a:xfrm>
          <a:prstGeom prst="rect">
            <a:avLst/>
          </a:prstGeom>
        </p:spPr>
      </p:pic>
      <p:pic>
        <p:nvPicPr>
          <p:cNvPr id="43" name="図 42">
            <a:extLst>
              <a:ext uri="{FF2B5EF4-FFF2-40B4-BE49-F238E27FC236}">
                <a16:creationId xmlns:a16="http://schemas.microsoft.com/office/drawing/2014/main" id="{60CB4509-F027-0C6B-8C4B-CB23C800C0A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971990" y="7913932"/>
            <a:ext cx="490452" cy="360000"/>
          </a:xfrm>
          <a:prstGeom prst="rect">
            <a:avLst/>
          </a:prstGeom>
        </p:spPr>
      </p:pic>
      <p:pic>
        <p:nvPicPr>
          <p:cNvPr id="44" name="図 43">
            <a:extLst>
              <a:ext uri="{FF2B5EF4-FFF2-40B4-BE49-F238E27FC236}">
                <a16:creationId xmlns:a16="http://schemas.microsoft.com/office/drawing/2014/main" id="{7CCFCC62-6814-323F-F68C-0FF8BC6505B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592665" y="7909745"/>
            <a:ext cx="490452" cy="360000"/>
          </a:xfrm>
          <a:prstGeom prst="rect">
            <a:avLst/>
          </a:prstGeom>
        </p:spPr>
      </p:pic>
      <p:pic>
        <p:nvPicPr>
          <p:cNvPr id="45" name="図 44">
            <a:extLst>
              <a:ext uri="{FF2B5EF4-FFF2-40B4-BE49-F238E27FC236}">
                <a16:creationId xmlns:a16="http://schemas.microsoft.com/office/drawing/2014/main" id="{7F42E00F-AA51-0CB3-277F-390DF4C1A04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64130" y="7911877"/>
            <a:ext cx="490452" cy="360000"/>
          </a:xfrm>
          <a:prstGeom prst="rect">
            <a:avLst/>
          </a:prstGeom>
        </p:spPr>
      </p:pic>
      <p:pic>
        <p:nvPicPr>
          <p:cNvPr id="46" name="図 45">
            <a:extLst>
              <a:ext uri="{FF2B5EF4-FFF2-40B4-BE49-F238E27FC236}">
                <a16:creationId xmlns:a16="http://schemas.microsoft.com/office/drawing/2014/main" id="{BDA8ACA7-39FC-7993-130D-297EA34F2F4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84805" y="7907690"/>
            <a:ext cx="490452" cy="360000"/>
          </a:xfrm>
          <a:prstGeom prst="rect">
            <a:avLst/>
          </a:prstGeom>
        </p:spPr>
      </p:pic>
      <p:cxnSp>
        <p:nvCxnSpPr>
          <p:cNvPr id="47" name="直線コネクタ 46">
            <a:extLst>
              <a:ext uri="{FF2B5EF4-FFF2-40B4-BE49-F238E27FC236}">
                <a16:creationId xmlns:a16="http://schemas.microsoft.com/office/drawing/2014/main" id="{884FDCC2-BE27-BC3B-4CE0-5978182B823D}"/>
              </a:ext>
            </a:extLst>
          </p:cNvPr>
          <p:cNvCxnSpPr>
            <a:cxnSpLocks/>
          </p:cNvCxnSpPr>
          <p:nvPr/>
        </p:nvCxnSpPr>
        <p:spPr>
          <a:xfrm>
            <a:off x="1907587" y="7145396"/>
            <a:ext cx="0" cy="719710"/>
          </a:xfrm>
          <a:prstGeom prst="line">
            <a:avLst/>
          </a:prstGeom>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EE9B4D57-76F6-59E0-88AF-66B6CC0C3CB6}"/>
              </a:ext>
            </a:extLst>
          </p:cNvPr>
          <p:cNvCxnSpPr>
            <a:cxnSpLocks/>
          </p:cNvCxnSpPr>
          <p:nvPr/>
        </p:nvCxnSpPr>
        <p:spPr>
          <a:xfrm flipH="1">
            <a:off x="1926075" y="6326368"/>
            <a:ext cx="614222" cy="375273"/>
          </a:xfrm>
          <a:prstGeom prst="line">
            <a:avLst/>
          </a:prstGeom>
        </p:spPr>
        <p:style>
          <a:lnRef idx="1">
            <a:schemeClr val="accent1"/>
          </a:lnRef>
          <a:fillRef idx="0">
            <a:schemeClr val="accent1"/>
          </a:fillRef>
          <a:effectRef idx="0">
            <a:schemeClr val="accent1"/>
          </a:effectRef>
          <a:fontRef idx="minor">
            <a:schemeClr val="tx1"/>
          </a:fontRef>
        </p:style>
      </p:cxnSp>
      <p:graphicFrame>
        <p:nvGraphicFramePr>
          <p:cNvPr id="49" name="表 48">
            <a:extLst>
              <a:ext uri="{FF2B5EF4-FFF2-40B4-BE49-F238E27FC236}">
                <a16:creationId xmlns:a16="http://schemas.microsoft.com/office/drawing/2014/main" id="{7D15E45A-3595-BF10-3434-7DCA277CE15B}"/>
              </a:ext>
            </a:extLst>
          </p:cNvPr>
          <p:cNvGraphicFramePr>
            <a:graphicFrameLocks noGrp="1"/>
          </p:cNvGraphicFramePr>
          <p:nvPr>
            <p:extLst>
              <p:ext uri="{D42A27DB-BD31-4B8C-83A1-F6EECF244321}">
                <p14:modId xmlns:p14="http://schemas.microsoft.com/office/powerpoint/2010/main" val="265470002"/>
              </p:ext>
            </p:extLst>
          </p:nvPr>
        </p:nvGraphicFramePr>
        <p:xfrm>
          <a:off x="622800" y="2052000"/>
          <a:ext cx="5612400" cy="138074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4755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n-ea"/>
                          <a:ea typeface="+mn-ea"/>
                        </a:rPr>
                        <a:t>　ここからは、デジタルトランスフォーメーションを推進するために必要なスキルや人材について説明します。デジタルトランスフォーメーションを進めていくには、社内にデジタルトランスフォーメーションの素養を持った人材が必要ですが、中小企業において重要なのは、デジタルトランスフォーメーションに関する高度な知識を持った人材を確保・育成することよりも、まずは経営層を含め社内の</a:t>
                      </a:r>
                      <a:r>
                        <a:rPr kumimoji="1" lang="ja-JP" altLang="en-US" sz="1050" b="0" dirty="0">
                          <a:solidFill>
                            <a:schemeClr val="tx1"/>
                          </a:solidFill>
                        </a:rPr>
                        <a:t>すべて</a:t>
                      </a:r>
                      <a:r>
                        <a:rPr kumimoji="1" lang="ja-JP" altLang="en-US" sz="1050" b="0" dirty="0">
                          <a:solidFill>
                            <a:schemeClr val="tx1"/>
                          </a:solidFill>
                          <a:latin typeface="+mn-ea"/>
                          <a:ea typeface="+mn-ea"/>
                        </a:rPr>
                        <a:t>の人々がデジタルトランスフォーメーションに理解や関心を持ち、自らの業務を変革して新たな付加価値を生み出そうとするような意識を持つことです。そのために必要となるデジタルトランスフォーメーションに関するリテラシー（基礎的な知識やスキル、マインドセット）を説明していきます。</a:t>
                      </a: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02328061"/>
                  </a:ext>
                </a:extLst>
              </a:tr>
            </a:tbl>
          </a:graphicData>
        </a:graphic>
      </p:graphicFrame>
      <p:graphicFrame>
        <p:nvGraphicFramePr>
          <p:cNvPr id="50" name="表 49">
            <a:extLst>
              <a:ext uri="{FF2B5EF4-FFF2-40B4-BE49-F238E27FC236}">
                <a16:creationId xmlns:a16="http://schemas.microsoft.com/office/drawing/2014/main" id="{AE7F05EE-B046-D2E9-DA5B-E3B1CBA7AE8A}"/>
              </a:ext>
            </a:extLst>
          </p:cNvPr>
          <p:cNvGraphicFramePr>
            <a:graphicFrameLocks noGrp="1"/>
          </p:cNvGraphicFramePr>
          <p:nvPr/>
        </p:nvGraphicFramePr>
        <p:xfrm>
          <a:off x="1957405" y="4328546"/>
          <a:ext cx="2880049" cy="285404"/>
        </p:xfrm>
        <a:graphic>
          <a:graphicData uri="http://schemas.openxmlformats.org/drawingml/2006/table">
            <a:tbl>
              <a:tblPr firstRow="1" bandRow="1">
                <a:tableStyleId>{5C22544A-7EE6-4342-B048-85BDC9FD1C3A}</a:tableStyleId>
              </a:tblPr>
              <a:tblGrid>
                <a:gridCol w="2880049">
                  <a:extLst>
                    <a:ext uri="{9D8B030D-6E8A-4147-A177-3AD203B41FA5}">
                      <a16:colId xmlns:a16="http://schemas.microsoft.com/office/drawing/2014/main" val="3269451890"/>
                    </a:ext>
                  </a:extLst>
                </a:gridCol>
              </a:tblGrid>
              <a:tr h="28540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1">
                          <a:solidFill>
                            <a:schemeClr val="tx1"/>
                          </a:solidFill>
                          <a:latin typeface="+mn-ea"/>
                          <a:ea typeface="+mn-ea"/>
                        </a:rPr>
                        <a:t>デジタルトランスフォーメーションに関する</a:t>
                      </a:r>
                      <a:br>
                        <a:rPr kumimoji="1" lang="en-US" altLang="ja-JP" sz="600" b="1">
                          <a:solidFill>
                            <a:schemeClr val="tx1"/>
                          </a:solidFill>
                          <a:latin typeface="+mn-ea"/>
                          <a:ea typeface="+mn-ea"/>
                        </a:rPr>
                      </a:br>
                      <a:r>
                        <a:rPr kumimoji="1" lang="ja-JP" altLang="en-US" sz="600" b="1">
                          <a:solidFill>
                            <a:schemeClr val="tx1"/>
                          </a:solidFill>
                          <a:latin typeface="+mn-ea"/>
                          <a:ea typeface="+mn-ea"/>
                        </a:rPr>
                        <a:t>リテラシーを身につけた人材の例</a:t>
                      </a:r>
                    </a:p>
                  </a:txBody>
                  <a:tcPr marL="32882" marR="3288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02328061"/>
                  </a:ext>
                </a:extLst>
              </a:tr>
            </a:tbl>
          </a:graphicData>
        </a:graphic>
      </p:graphicFrame>
      <p:sp>
        <p:nvSpPr>
          <p:cNvPr id="51" name="正方形/長方形 50">
            <a:extLst>
              <a:ext uri="{FF2B5EF4-FFF2-40B4-BE49-F238E27FC236}">
                <a16:creationId xmlns:a16="http://schemas.microsoft.com/office/drawing/2014/main" id="{4968BA14-0590-FCEA-2283-3402D82FCE60}"/>
              </a:ext>
            </a:extLst>
          </p:cNvPr>
          <p:cNvSpPr/>
          <p:nvPr/>
        </p:nvSpPr>
        <p:spPr>
          <a:xfrm>
            <a:off x="622801" y="3716856"/>
            <a:ext cx="5606940" cy="1785147"/>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graphicFrame>
        <p:nvGraphicFramePr>
          <p:cNvPr id="52" name="表 51">
            <a:extLst>
              <a:ext uri="{FF2B5EF4-FFF2-40B4-BE49-F238E27FC236}">
                <a16:creationId xmlns:a16="http://schemas.microsoft.com/office/drawing/2014/main" id="{7C69391B-7F36-32C0-31A6-4CF76763AFDC}"/>
              </a:ext>
            </a:extLst>
          </p:cNvPr>
          <p:cNvGraphicFramePr>
            <a:graphicFrameLocks noGrp="1"/>
          </p:cNvGraphicFramePr>
          <p:nvPr/>
        </p:nvGraphicFramePr>
        <p:xfrm>
          <a:off x="774511" y="5979912"/>
          <a:ext cx="1293447" cy="285404"/>
        </p:xfrm>
        <a:graphic>
          <a:graphicData uri="http://schemas.openxmlformats.org/drawingml/2006/table">
            <a:tbl>
              <a:tblPr firstRow="1" bandRow="1">
                <a:tableStyleId>{5C22544A-7EE6-4342-B048-85BDC9FD1C3A}</a:tableStyleId>
              </a:tblPr>
              <a:tblGrid>
                <a:gridCol w="1293447">
                  <a:extLst>
                    <a:ext uri="{9D8B030D-6E8A-4147-A177-3AD203B41FA5}">
                      <a16:colId xmlns:a16="http://schemas.microsoft.com/office/drawing/2014/main" val="3269451890"/>
                    </a:ext>
                  </a:extLst>
                </a:gridCol>
              </a:tblGrid>
              <a:tr h="285404">
                <a:tc>
                  <a:txBody>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700" b="0" i="0">
                          <a:solidFill>
                            <a:schemeClr val="tx1"/>
                          </a:solidFill>
                          <a:effectLst/>
                          <a:latin typeface="+mn-ea"/>
                          <a:ea typeface="+mn-ea"/>
                        </a:rPr>
                        <a:t>DX</a:t>
                      </a:r>
                      <a:r>
                        <a:rPr lang="ja-JP" altLang="en-US" sz="700" b="0" i="0">
                          <a:solidFill>
                            <a:schemeClr val="tx1"/>
                          </a:solidFill>
                          <a:effectLst/>
                          <a:latin typeface="+mn-ea"/>
                          <a:ea typeface="+mn-ea"/>
                        </a:rPr>
                        <a:t>を推進する人材</a:t>
                      </a:r>
                      <a:endParaRPr lang="en-US" altLang="ja-JP" sz="700" b="0" i="0">
                        <a:solidFill>
                          <a:schemeClr val="tx1"/>
                        </a:solidFill>
                        <a:effectLst/>
                        <a:latin typeface="+mn-ea"/>
                        <a:ea typeface="+mn-ea"/>
                      </a:endParaRPr>
                    </a:p>
                  </a:txBody>
                  <a:tcPr marL="32882" marR="3288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02328061"/>
                  </a:ext>
                </a:extLst>
              </a:tr>
            </a:tbl>
          </a:graphicData>
        </a:graphic>
      </p:graphicFrame>
      <p:graphicFrame>
        <p:nvGraphicFramePr>
          <p:cNvPr id="53" name="表 52">
            <a:extLst>
              <a:ext uri="{FF2B5EF4-FFF2-40B4-BE49-F238E27FC236}">
                <a16:creationId xmlns:a16="http://schemas.microsoft.com/office/drawing/2014/main" id="{F6BC4567-FA7F-B4D8-0974-56F3A6F43AC2}"/>
              </a:ext>
            </a:extLst>
          </p:cNvPr>
          <p:cNvGraphicFramePr>
            <a:graphicFrameLocks noGrp="1"/>
          </p:cNvGraphicFramePr>
          <p:nvPr/>
        </p:nvGraphicFramePr>
        <p:xfrm>
          <a:off x="789289" y="6428024"/>
          <a:ext cx="1293447" cy="451485"/>
        </p:xfrm>
        <a:graphic>
          <a:graphicData uri="http://schemas.openxmlformats.org/drawingml/2006/table">
            <a:tbl>
              <a:tblPr firstRow="1" bandRow="1">
                <a:tableStyleId>{5C22544A-7EE6-4342-B048-85BDC9FD1C3A}</a:tableStyleId>
              </a:tblPr>
              <a:tblGrid>
                <a:gridCol w="1293447">
                  <a:extLst>
                    <a:ext uri="{9D8B030D-6E8A-4147-A177-3AD203B41FA5}">
                      <a16:colId xmlns:a16="http://schemas.microsoft.com/office/drawing/2014/main" val="3269451890"/>
                    </a:ext>
                  </a:extLst>
                </a:gridCol>
              </a:tblGrid>
              <a:tr h="351235">
                <a:tc>
                  <a:txBody>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700" b="0" i="0">
                          <a:solidFill>
                            <a:schemeClr val="tx1"/>
                          </a:solidFill>
                          <a:effectLst/>
                          <a:latin typeface="+mn-ea"/>
                          <a:ea typeface="+mn-ea"/>
                        </a:rPr>
                        <a:t>DX</a:t>
                      </a:r>
                      <a:r>
                        <a:rPr lang="ja-JP" altLang="en-US" sz="700" b="0" i="0">
                          <a:solidFill>
                            <a:schemeClr val="tx1"/>
                          </a:solidFill>
                          <a:effectLst/>
                          <a:latin typeface="+mn-ea"/>
                          <a:ea typeface="+mn-ea"/>
                        </a:rPr>
                        <a:t>に関するリテラシーを</a:t>
                      </a:r>
                      <a:br>
                        <a:rPr lang="en-US" altLang="ja-JP" sz="700" b="0" i="0">
                          <a:solidFill>
                            <a:schemeClr val="tx1"/>
                          </a:solidFill>
                          <a:effectLst/>
                          <a:latin typeface="+mn-ea"/>
                          <a:ea typeface="+mn-ea"/>
                        </a:rPr>
                      </a:br>
                      <a:r>
                        <a:rPr lang="ja-JP" altLang="en-US" sz="700" b="0" i="0">
                          <a:solidFill>
                            <a:schemeClr val="tx1"/>
                          </a:solidFill>
                          <a:effectLst/>
                          <a:latin typeface="+mn-ea"/>
                          <a:ea typeface="+mn-ea"/>
                        </a:rPr>
                        <a:t>身につけた人材</a:t>
                      </a:r>
                    </a:p>
                  </a:txBody>
                  <a:tcPr marL="32882" marR="3288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02328061"/>
                  </a:ext>
                </a:extLst>
              </a:tr>
            </a:tbl>
          </a:graphicData>
        </a:graphic>
      </p:graphicFrame>
      <p:sp>
        <p:nvSpPr>
          <p:cNvPr id="54" name="テキスト ボックス 53">
            <a:extLst>
              <a:ext uri="{FF2B5EF4-FFF2-40B4-BE49-F238E27FC236}">
                <a16:creationId xmlns:a16="http://schemas.microsoft.com/office/drawing/2014/main" id="{282DCD82-1E07-E0C9-48B1-9503897E75C8}"/>
              </a:ext>
            </a:extLst>
          </p:cNvPr>
          <p:cNvSpPr txBox="1"/>
          <p:nvPr/>
        </p:nvSpPr>
        <p:spPr>
          <a:xfrm>
            <a:off x="2109597" y="6490919"/>
            <a:ext cx="837461"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① 経営層</a:t>
            </a:r>
          </a:p>
        </p:txBody>
      </p:sp>
      <p:sp>
        <p:nvSpPr>
          <p:cNvPr id="55" name="テキスト ボックス 54">
            <a:extLst>
              <a:ext uri="{FF2B5EF4-FFF2-40B4-BE49-F238E27FC236}">
                <a16:creationId xmlns:a16="http://schemas.microsoft.com/office/drawing/2014/main" id="{E0A34552-F977-13F6-2C91-91F458B2EEB3}"/>
              </a:ext>
            </a:extLst>
          </p:cNvPr>
          <p:cNvSpPr txBox="1"/>
          <p:nvPr/>
        </p:nvSpPr>
        <p:spPr>
          <a:xfrm>
            <a:off x="2427945" y="8343219"/>
            <a:ext cx="1483614" cy="3693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a:ea typeface="メイリオ"/>
                <a:cs typeface="+mn-cs"/>
              </a:rPr>
              <a:t>② </a:t>
            </a:r>
            <a:r>
              <a:rPr kumimoji="1" lang="en-US" altLang="ja-JP" sz="900" b="1" i="0" u="none" strike="noStrike" kern="1200" cap="none" spc="0" normalizeH="0" baseline="0" noProof="0" dirty="0">
                <a:ln>
                  <a:noFill/>
                </a:ln>
                <a:solidFill>
                  <a:prstClr val="black"/>
                </a:solidFill>
                <a:effectLst/>
                <a:uLnTx/>
                <a:uFillTx/>
                <a:latin typeface="メイリオ"/>
                <a:ea typeface="メイリオ"/>
                <a:cs typeface="+mn-cs"/>
              </a:rPr>
              <a:t>DX</a:t>
            </a:r>
            <a:r>
              <a:rPr kumimoji="1" lang="ja-JP" altLang="en-US" sz="900" b="1" i="0" u="none" strike="noStrike" kern="1200" cap="none" spc="0" normalizeH="0" baseline="0" noProof="0" dirty="0">
                <a:ln>
                  <a:noFill/>
                </a:ln>
                <a:solidFill>
                  <a:prstClr val="black"/>
                </a:solidFill>
                <a:effectLst/>
                <a:uLnTx/>
                <a:uFillTx/>
                <a:latin typeface="メイリオ"/>
                <a:ea typeface="メイリオ"/>
                <a:cs typeface="+mn-cs"/>
              </a:rPr>
              <a:t>を推進する人材との協働</a:t>
            </a:r>
          </a:p>
        </p:txBody>
      </p:sp>
      <p:sp>
        <p:nvSpPr>
          <p:cNvPr id="56" name="テキスト ボックス 55">
            <a:extLst>
              <a:ext uri="{FF2B5EF4-FFF2-40B4-BE49-F238E27FC236}">
                <a16:creationId xmlns:a16="http://schemas.microsoft.com/office/drawing/2014/main" id="{183606A3-4B56-48EF-C367-52943A090CA4}"/>
              </a:ext>
            </a:extLst>
          </p:cNvPr>
          <p:cNvSpPr txBox="1"/>
          <p:nvPr/>
        </p:nvSpPr>
        <p:spPr>
          <a:xfrm>
            <a:off x="1316665" y="8885120"/>
            <a:ext cx="1974690"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a:ea typeface="メイリオ"/>
                <a:cs typeface="+mn-cs"/>
              </a:rPr>
              <a:t>③ 会社全体で</a:t>
            </a:r>
            <a:r>
              <a:rPr kumimoji="1" lang="en-US" altLang="ja-JP" sz="900" b="1" i="0" u="none" strike="noStrike" kern="1200" cap="none" spc="0" normalizeH="0" baseline="0" noProof="0" dirty="0">
                <a:ln>
                  <a:noFill/>
                </a:ln>
                <a:solidFill>
                  <a:prstClr val="black"/>
                </a:solidFill>
                <a:effectLst/>
                <a:uLnTx/>
                <a:uFillTx/>
                <a:latin typeface="メイリオ"/>
                <a:ea typeface="メイリオ"/>
                <a:cs typeface="+mn-cs"/>
              </a:rPr>
              <a:t>DX</a:t>
            </a:r>
            <a:r>
              <a:rPr kumimoji="1" lang="ja-JP" altLang="en-US" sz="900" b="1" i="0" u="none" strike="noStrike" kern="1200" cap="none" spc="0" normalizeH="0" baseline="0" noProof="0" dirty="0">
                <a:ln>
                  <a:noFill/>
                </a:ln>
                <a:solidFill>
                  <a:prstClr val="black"/>
                </a:solidFill>
                <a:effectLst/>
                <a:uLnTx/>
                <a:uFillTx/>
                <a:latin typeface="メイリオ"/>
                <a:ea typeface="メイリオ"/>
                <a:cs typeface="+mn-cs"/>
              </a:rPr>
              <a:t>への取組</a:t>
            </a:r>
          </a:p>
        </p:txBody>
      </p:sp>
      <p:sp>
        <p:nvSpPr>
          <p:cNvPr id="57" name="テキスト ボックス 56">
            <a:extLst>
              <a:ext uri="{FF2B5EF4-FFF2-40B4-BE49-F238E27FC236}">
                <a16:creationId xmlns:a16="http://schemas.microsoft.com/office/drawing/2014/main" id="{F971DCD8-00B2-DE54-BFEA-9D941091FEDD}"/>
              </a:ext>
            </a:extLst>
          </p:cNvPr>
          <p:cNvSpPr txBox="1"/>
          <p:nvPr/>
        </p:nvSpPr>
        <p:spPr>
          <a:xfrm>
            <a:off x="555718" y="9123508"/>
            <a:ext cx="3496584"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31.</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リテラシー標準に沿った学びによる効果の概要</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、経済産業省「デジタルスキル標準</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ver.1.0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p>
        </p:txBody>
      </p:sp>
      <p:pic>
        <p:nvPicPr>
          <p:cNvPr id="2" name="図 1">
            <a:extLst>
              <a:ext uri="{FF2B5EF4-FFF2-40B4-BE49-F238E27FC236}">
                <a16:creationId xmlns:a16="http://schemas.microsoft.com/office/drawing/2014/main" id="{B6E15FC7-4B5F-033B-5A56-FDFAF0896C9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246442" y="4691359"/>
            <a:ext cx="432000" cy="432000"/>
          </a:xfrm>
          <a:prstGeom prst="rect">
            <a:avLst/>
          </a:prstGeom>
        </p:spPr>
      </p:pic>
      <p:pic>
        <p:nvPicPr>
          <p:cNvPr id="3" name="図 2">
            <a:extLst>
              <a:ext uri="{FF2B5EF4-FFF2-40B4-BE49-F238E27FC236}">
                <a16:creationId xmlns:a16="http://schemas.microsoft.com/office/drawing/2014/main" id="{BBAA70F6-CC18-C87F-11B7-4104121A1070}"/>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52967" y="4698393"/>
            <a:ext cx="432000" cy="432000"/>
          </a:xfrm>
          <a:prstGeom prst="rect">
            <a:avLst/>
          </a:prstGeom>
        </p:spPr>
      </p:pic>
    </p:spTree>
    <p:extLst>
      <p:ext uri="{BB962C8B-B14F-4D97-AF65-F5344CB8AC3E}">
        <p14:creationId xmlns:p14="http://schemas.microsoft.com/office/powerpoint/2010/main" val="1807425998"/>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テキスト ボックス 32">
            <a:extLst>
              <a:ext uri="{FF2B5EF4-FFF2-40B4-BE49-F238E27FC236}">
                <a16:creationId xmlns:a16="http://schemas.microsoft.com/office/drawing/2014/main" id="{1E62175C-057A-C28F-B58C-E82BE7DBCC84}"/>
              </a:ext>
            </a:extLst>
          </p:cNvPr>
          <p:cNvSpPr txBox="1"/>
          <p:nvPr/>
        </p:nvSpPr>
        <p:spPr>
          <a:xfrm>
            <a:off x="624852" y="6093264"/>
            <a:ext cx="5612400" cy="681075"/>
          </a:xfrm>
          <a:prstGeom prst="rect">
            <a:avLst/>
          </a:prstGeom>
          <a:solidFill>
            <a:srgbClr val="FBE5D6"/>
          </a:solidFill>
        </p:spPr>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マインド・スタンス</a:t>
            </a:r>
            <a:br>
              <a:rPr kumimoji="1" lang="en-US" altLang="ja-JP" sz="7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社会変化の中で新たな価値を生み出すために必要な意識・姿勢・行動を定義</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→個人が自身の行動を振り返るための指針かつ、組織・企業が</a:t>
            </a:r>
            <a:r>
              <a:rPr kumimoji="1" lang="en-US" altLang="ja-JP" sz="700" b="0"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推進や持続的成長を実現するために、構成員に求める意識・姿勢・行動を検討する指針とする</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6" name="表 15">
            <a:extLst>
              <a:ext uri="{FF2B5EF4-FFF2-40B4-BE49-F238E27FC236}">
                <a16:creationId xmlns:a16="http://schemas.microsoft.com/office/drawing/2014/main" id="{9D7BBB46-11BE-C493-58F6-44D803D08972}"/>
              </a:ext>
            </a:extLst>
          </p:cNvPr>
          <p:cNvGraphicFramePr>
            <a:graphicFrameLocks noGrp="1"/>
          </p:cNvGraphicFramePr>
          <p:nvPr/>
        </p:nvGraphicFramePr>
        <p:xfrm>
          <a:off x="622800" y="2271075"/>
          <a:ext cx="5612400" cy="1380744"/>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4755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　経済産業省と</a:t>
                      </a:r>
                      <a:r>
                        <a:rPr kumimoji="1" lang="en-US" altLang="ja-JP" sz="1050" b="0">
                          <a:solidFill>
                            <a:schemeClr val="tx1"/>
                          </a:solidFill>
                          <a:latin typeface="+mn-ea"/>
                          <a:ea typeface="+mn-ea"/>
                        </a:rPr>
                        <a:t>IPA</a:t>
                      </a:r>
                      <a:r>
                        <a:rPr kumimoji="1" lang="ja-JP" altLang="en-US" sz="1050" b="0">
                          <a:solidFill>
                            <a:schemeClr val="tx1"/>
                          </a:solidFill>
                          <a:latin typeface="+mn-ea"/>
                          <a:ea typeface="+mn-ea"/>
                        </a:rPr>
                        <a:t>がまとめた「デジタルスキル標準（</a:t>
                      </a:r>
                      <a:r>
                        <a:rPr kumimoji="1" lang="en-US" altLang="ja-JP" sz="1050" b="0">
                          <a:solidFill>
                            <a:schemeClr val="tx1"/>
                          </a:solidFill>
                          <a:latin typeface="+mn-ea"/>
                          <a:ea typeface="+mn-ea"/>
                        </a:rPr>
                        <a:t>DSS</a:t>
                      </a:r>
                      <a:r>
                        <a:rPr kumimoji="1" lang="ja-JP" altLang="en-US" sz="1050" b="0">
                          <a:solidFill>
                            <a:schemeClr val="tx1"/>
                          </a:solidFill>
                          <a:latin typeface="+mn-ea"/>
                          <a:ea typeface="+mn-ea"/>
                        </a:rPr>
                        <a:t>）」では、すべてのビジネスパーソンがデジタルトランスフォーメーションに関する基礎的な知識、スキル、マインドセットを身につけるための学習指針を「</a:t>
                      </a:r>
                      <a:r>
                        <a:rPr kumimoji="1" lang="en-US" altLang="ja-JP" sz="1050" b="0">
                          <a:solidFill>
                            <a:schemeClr val="tx1"/>
                          </a:solidFill>
                          <a:latin typeface="+mn-ea"/>
                          <a:ea typeface="+mn-ea"/>
                        </a:rPr>
                        <a:t>DX</a:t>
                      </a:r>
                      <a:r>
                        <a:rPr kumimoji="1" lang="ja-JP" altLang="en-US" sz="1050" b="0">
                          <a:solidFill>
                            <a:schemeClr val="tx1"/>
                          </a:solidFill>
                          <a:latin typeface="+mn-ea"/>
                          <a:ea typeface="+mn-ea"/>
                        </a:rPr>
                        <a:t>リテラシー標準」として策定しています。企業は、社員に対して、デジタルトランスフォーメーションに関するリテラシーを身につけさせるための育成方法を検討する際に、指針として活用することができま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a:solidFill>
                            <a:schemeClr val="tx1"/>
                          </a:solidFill>
                          <a:latin typeface="+mn-ea"/>
                          <a:ea typeface="+mn-ea"/>
                        </a:rPr>
                        <a:t>　</a:t>
                      </a:r>
                      <a:r>
                        <a:rPr kumimoji="1" lang="en-US" altLang="ja-JP" sz="1050" b="0">
                          <a:solidFill>
                            <a:schemeClr val="tx1"/>
                          </a:solidFill>
                          <a:latin typeface="+mn-ea"/>
                          <a:ea typeface="+mn-ea"/>
                        </a:rPr>
                        <a:t>DX</a:t>
                      </a:r>
                      <a:r>
                        <a:rPr kumimoji="1" lang="ja-JP" altLang="en-US" sz="1050" b="0">
                          <a:solidFill>
                            <a:schemeClr val="tx1"/>
                          </a:solidFill>
                          <a:latin typeface="+mn-ea"/>
                          <a:ea typeface="+mn-ea"/>
                        </a:rPr>
                        <a:t>リテラシー標準は、特定の産業や職種、部署などに依存しない汎用性を重視して作成されています。そのため、企業や組織がこれを適用する際には、自身が属する産業や事業の方向性に合わせる必要があります。</a:t>
                      </a:r>
                      <a:endParaRPr lang="en-US" altLang="ja-JP" sz="1050" b="0">
                        <a:solidFill>
                          <a:schemeClr val="tx1"/>
                        </a:solidFill>
                        <a:effectLst/>
                      </a:endParaRPr>
                    </a:p>
                  </a:txBody>
                  <a:tcPr marL="64078" marR="64078" marT="50292" marB="5029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02328061"/>
                  </a:ext>
                </a:extLst>
              </a:tr>
            </a:tbl>
          </a:graphicData>
        </a:graphic>
      </p:graphicFrame>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kumimoji="1" lang="en-US" altLang="ja-JP"/>
              <a:t>6-1-3. DX with Cybersecurity</a:t>
            </a:r>
            <a:endParaRPr kumimoji="1" lang="ja-JP" altLang="en-US"/>
          </a:p>
        </p:txBody>
      </p:sp>
      <p:sp>
        <p:nvSpPr>
          <p:cNvPr id="8" name="テキスト プレースホルダー 2">
            <a:extLst>
              <a:ext uri="{FF2B5EF4-FFF2-40B4-BE49-F238E27FC236}">
                <a16:creationId xmlns:a16="http://schemas.microsoft.com/office/drawing/2014/main" id="{4B83C998-476A-5DEE-F80C-2BC5DEA7CC9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6</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サイバーセキュリティ戦略および関連法令</a:t>
            </a:r>
            <a:b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6-1. NISC</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：サイバーセキュリティ戦略</a:t>
            </a:r>
          </a:p>
        </p:txBody>
      </p:sp>
      <p:sp>
        <p:nvSpPr>
          <p:cNvPr id="23" name="スライド番号プレースホルダー 1">
            <a:extLst>
              <a:ext uri="{FF2B5EF4-FFF2-40B4-BE49-F238E27FC236}">
                <a16:creationId xmlns:a16="http://schemas.microsoft.com/office/drawing/2014/main" id="{6A10EBE7-CC1D-B1D8-5971-15ECFC1CFFE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 name="星: 24 pt 1">
            <a:extLst>
              <a:ext uri="{FF2B5EF4-FFF2-40B4-BE49-F238E27FC236}">
                <a16:creationId xmlns:a16="http://schemas.microsoft.com/office/drawing/2014/main" id="{3734C9EC-6D44-CA2C-A4D7-2115FA8AA829}"/>
              </a:ext>
            </a:extLst>
          </p:cNvPr>
          <p:cNvSpPr/>
          <p:nvPr/>
        </p:nvSpPr>
        <p:spPr>
          <a:xfrm>
            <a:off x="3555388" y="3457428"/>
            <a:ext cx="2246915" cy="801405"/>
          </a:xfrm>
          <a:prstGeom prst="star24">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3" name="テキスト プレースホルダー 5">
            <a:extLst>
              <a:ext uri="{FF2B5EF4-FFF2-40B4-BE49-F238E27FC236}">
                <a16:creationId xmlns:a16="http://schemas.microsoft.com/office/drawing/2014/main" id="{C1D47ACB-36AB-5F65-1B3A-9A9D6B0508F8}"/>
              </a:ext>
            </a:extLst>
          </p:cNvPr>
          <p:cNvSpPr txBox="1">
            <a:spLocks/>
          </p:cNvSpPr>
          <p:nvPr/>
        </p:nvSpPr>
        <p:spPr>
          <a:xfrm>
            <a:off x="622800" y="1955927"/>
            <a:ext cx="561240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デジタルスキル標準（</a:t>
            </a: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DSS</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a:t>
            </a:r>
            <a:endPar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endParaRPr>
          </a:p>
        </p:txBody>
      </p:sp>
      <p:graphicFrame>
        <p:nvGraphicFramePr>
          <p:cNvPr id="14" name="表 13">
            <a:extLst>
              <a:ext uri="{FF2B5EF4-FFF2-40B4-BE49-F238E27FC236}">
                <a16:creationId xmlns:a16="http://schemas.microsoft.com/office/drawing/2014/main" id="{CA5662FF-1BFC-B2F4-FC6C-C18A6708AEAF}"/>
              </a:ext>
            </a:extLst>
          </p:cNvPr>
          <p:cNvGraphicFramePr>
            <a:graphicFrameLocks noGrp="1"/>
          </p:cNvGraphicFramePr>
          <p:nvPr/>
        </p:nvGraphicFramePr>
        <p:xfrm>
          <a:off x="3729570" y="3513336"/>
          <a:ext cx="1898549" cy="744927"/>
        </p:xfrm>
        <a:graphic>
          <a:graphicData uri="http://schemas.openxmlformats.org/drawingml/2006/table">
            <a:tbl>
              <a:tblPr firstRow="1" bandRow="1">
                <a:tableStyleId>{5C22544A-7EE6-4342-B048-85BDC9FD1C3A}</a:tableStyleId>
              </a:tblPr>
              <a:tblGrid>
                <a:gridCol w="1898549">
                  <a:extLst>
                    <a:ext uri="{9D8B030D-6E8A-4147-A177-3AD203B41FA5}">
                      <a16:colId xmlns:a16="http://schemas.microsoft.com/office/drawing/2014/main" val="2803792787"/>
                    </a:ext>
                  </a:extLst>
                </a:gridCol>
              </a:tblGrid>
              <a:tr h="744927">
                <a:tc>
                  <a:txBody>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a:solidFill>
                            <a:schemeClr val="tx1"/>
                          </a:solidFill>
                          <a:latin typeface="+mn-ea"/>
                          <a:ea typeface="+mn-ea"/>
                        </a:rPr>
                        <a:t>自社の事業の方向性に</a:t>
                      </a:r>
                      <a:br>
                        <a:rPr kumimoji="1" lang="en-US" altLang="ja-JP" sz="1050" b="1">
                          <a:solidFill>
                            <a:schemeClr val="tx1"/>
                          </a:solidFill>
                          <a:latin typeface="+mn-ea"/>
                          <a:ea typeface="+mn-ea"/>
                        </a:rPr>
                      </a:br>
                      <a:r>
                        <a:rPr kumimoji="1" lang="ja-JP" altLang="en-US" sz="1050" b="1">
                          <a:solidFill>
                            <a:schemeClr val="tx1"/>
                          </a:solidFill>
                          <a:latin typeface="+mn-ea"/>
                          <a:ea typeface="+mn-ea"/>
                        </a:rPr>
                        <a:t>合わせることが必要</a:t>
                      </a:r>
                      <a:endParaRPr kumimoji="1" lang="en-US" altLang="ja-JP" sz="1050" b="1">
                        <a:solidFill>
                          <a:schemeClr val="tx1"/>
                        </a:solidFill>
                        <a:latin typeface="+mn-ea"/>
                        <a:ea typeface="+mn-ea"/>
                      </a:endParaRPr>
                    </a:p>
                  </a:txBody>
                  <a:tcPr marL="39787" marR="39787" marT="50292" marB="5029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1886630"/>
                  </a:ext>
                </a:extLst>
              </a:tr>
            </a:tbl>
          </a:graphicData>
        </a:graphic>
      </p:graphicFrame>
      <p:sp>
        <p:nvSpPr>
          <p:cNvPr id="15" name="四角形: 角を丸くする 14">
            <a:extLst>
              <a:ext uri="{FF2B5EF4-FFF2-40B4-BE49-F238E27FC236}">
                <a16:creationId xmlns:a16="http://schemas.microsoft.com/office/drawing/2014/main" id="{0169BEFA-B10E-01B1-7437-8BE4698AAA70}"/>
              </a:ext>
            </a:extLst>
          </p:cNvPr>
          <p:cNvSpPr/>
          <p:nvPr/>
        </p:nvSpPr>
        <p:spPr>
          <a:xfrm>
            <a:off x="1229881" y="3657598"/>
            <a:ext cx="1579342" cy="418233"/>
          </a:xfrm>
          <a:prstGeom prst="roundRect">
            <a:avLst/>
          </a:prstGeom>
          <a:ln>
            <a:noFill/>
          </a:ln>
        </p:spPr>
        <p:style>
          <a:lnRef idx="2">
            <a:schemeClr val="accent5">
              <a:shade val="15000"/>
            </a:schemeClr>
          </a:lnRef>
          <a:fillRef idx="1">
            <a:schemeClr val="accent5"/>
          </a:fillRef>
          <a:effectRef idx="0">
            <a:schemeClr val="accent5"/>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white"/>
                </a:solidFill>
                <a:effectLst/>
                <a:uLnTx/>
                <a:uFillTx/>
                <a:latin typeface="メイリオ"/>
                <a:ea typeface="メイリオ"/>
                <a:cs typeface="+mn-cs"/>
              </a:rPr>
              <a:t>DX</a:t>
            </a:r>
            <a:r>
              <a:rPr kumimoji="1" lang="ja-JP" altLang="en-US" sz="1050" b="1" i="0" u="none" strike="noStrike" kern="1200" cap="none" spc="0" normalizeH="0" baseline="0" noProof="0">
                <a:ln>
                  <a:noFill/>
                </a:ln>
                <a:solidFill>
                  <a:prstClr val="white"/>
                </a:solidFill>
                <a:effectLst/>
                <a:uLnTx/>
                <a:uFillTx/>
                <a:latin typeface="メイリオ"/>
                <a:ea typeface="メイリオ"/>
                <a:cs typeface="+mn-cs"/>
              </a:rPr>
              <a:t>リテラシー標準</a:t>
            </a:r>
          </a:p>
        </p:txBody>
      </p:sp>
      <p:sp>
        <p:nvSpPr>
          <p:cNvPr id="17" name="二等辺三角形 16">
            <a:extLst>
              <a:ext uri="{FF2B5EF4-FFF2-40B4-BE49-F238E27FC236}">
                <a16:creationId xmlns:a16="http://schemas.microsoft.com/office/drawing/2014/main" id="{0F8030B1-FC75-7656-9AD3-C68AC4DB1421}"/>
              </a:ext>
            </a:extLst>
          </p:cNvPr>
          <p:cNvSpPr/>
          <p:nvPr/>
        </p:nvSpPr>
        <p:spPr>
          <a:xfrm rot="5400000">
            <a:off x="3082162" y="3739488"/>
            <a:ext cx="352457" cy="218856"/>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3" name="テキスト ボックス 12">
            <a:extLst>
              <a:ext uri="{FF2B5EF4-FFF2-40B4-BE49-F238E27FC236}">
                <a16:creationId xmlns:a16="http://schemas.microsoft.com/office/drawing/2014/main" id="{E5915B2E-0376-0005-60DC-99656BE80935}"/>
              </a:ext>
            </a:extLst>
          </p:cNvPr>
          <p:cNvSpPr txBox="1"/>
          <p:nvPr/>
        </p:nvSpPr>
        <p:spPr>
          <a:xfrm>
            <a:off x="622800" y="9150107"/>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32.DX</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リテラシー標準の全体像</a:t>
            </a:r>
            <a:br>
              <a:rPr kumimoji="0" lang="en-US" altLang="ja-JP" sz="600" b="0" i="0" u="none" strike="noStrike" kern="1200" cap="none" spc="0" normalizeH="0" baseline="0" noProof="0">
                <a:ln>
                  <a:noFill/>
                </a:ln>
                <a:solidFill>
                  <a:srgbClr val="222222"/>
                </a:solidFill>
                <a:effectLst/>
                <a:uLnTx/>
                <a:uFillTx/>
                <a:latin typeface="-apple-system"/>
                <a:ea typeface="メイリオ"/>
                <a:cs typeface="+mn-cs"/>
              </a:rPr>
            </a:b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、経済産業省「デジタルスキル標準</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ver.1.1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p>
        </p:txBody>
      </p:sp>
      <p:sp>
        <p:nvSpPr>
          <p:cNvPr id="34" name="四角形: 上の 2 つの角を切り取る 33">
            <a:extLst>
              <a:ext uri="{FF2B5EF4-FFF2-40B4-BE49-F238E27FC236}">
                <a16:creationId xmlns:a16="http://schemas.microsoft.com/office/drawing/2014/main" id="{619FC9C5-CF6A-5EF4-8958-B70DC9D10912}"/>
              </a:ext>
            </a:extLst>
          </p:cNvPr>
          <p:cNvSpPr/>
          <p:nvPr/>
        </p:nvSpPr>
        <p:spPr>
          <a:xfrm>
            <a:off x="622800" y="4418164"/>
            <a:ext cx="5612400" cy="467666"/>
          </a:xfrm>
          <a:prstGeom prst="snip2SameRect">
            <a:avLst/>
          </a:prstGeom>
          <a:solidFill>
            <a:schemeClr val="bg1">
              <a:lumMod val="85000"/>
            </a:schemeClr>
          </a:solidFill>
          <a:ln w="12700">
            <a:noFill/>
            <a:prstDash val="solid"/>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標準策定のねらい</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ビジネスパーソン一人ひとりが</a:t>
            </a:r>
            <a:r>
              <a:rPr kumimoji="1" lang="en-US" altLang="ja-JP" sz="700" b="0"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に関するリテラシーを身につけることで、</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を自分事ととらえ、変革に向けて行動できるようになる</a:t>
            </a:r>
          </a:p>
        </p:txBody>
      </p:sp>
      <p:sp>
        <p:nvSpPr>
          <p:cNvPr id="22" name="テキスト ボックス 21">
            <a:extLst>
              <a:ext uri="{FF2B5EF4-FFF2-40B4-BE49-F238E27FC236}">
                <a16:creationId xmlns:a16="http://schemas.microsoft.com/office/drawing/2014/main" id="{16C86BEB-F01C-0C5C-F1F7-B78D17D25458}"/>
              </a:ext>
            </a:extLst>
          </p:cNvPr>
          <p:cNvSpPr txBox="1"/>
          <p:nvPr/>
        </p:nvSpPr>
        <p:spPr>
          <a:xfrm>
            <a:off x="2609801" y="4907457"/>
            <a:ext cx="1685779" cy="1142823"/>
          </a:xfrm>
          <a:prstGeom prst="rect">
            <a:avLst/>
          </a:prstGeom>
          <a:solidFill>
            <a:srgbClr val="DAE3F3"/>
          </a:solidFill>
        </p:spPr>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What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7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700" b="1"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700" b="1" i="0" u="none" strike="noStrike" kern="1200" cap="none" spc="0" normalizeH="0" baseline="0" noProof="0">
                <a:ln>
                  <a:noFill/>
                </a:ln>
                <a:solidFill>
                  <a:prstClr val="black"/>
                </a:solidFill>
                <a:effectLst/>
                <a:uLnTx/>
                <a:uFillTx/>
                <a:latin typeface="メイリオ"/>
                <a:ea typeface="メイリオ"/>
                <a:cs typeface="+mn-cs"/>
              </a:rPr>
              <a:t>で活用されるデータ・技術）</a:t>
            </a:r>
            <a:br>
              <a:rPr kumimoji="1" lang="en-US" altLang="ja-JP" sz="7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ビジネスの場で活用されているデータやデジタル技術に関する知識を定義</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700" b="0"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に関するリテラシーとして身につけるべき知識の学習の指針とする</a:t>
            </a:r>
            <a:endParaRPr kumimoji="1" lang="en-US" altLang="ja-JP" sz="7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1" name="テキスト ボックス 20">
            <a:extLst>
              <a:ext uri="{FF2B5EF4-FFF2-40B4-BE49-F238E27FC236}">
                <a16:creationId xmlns:a16="http://schemas.microsoft.com/office/drawing/2014/main" id="{CFC1B6B2-BEFE-D9C9-3F53-2F0636A8D788}"/>
              </a:ext>
            </a:extLst>
          </p:cNvPr>
          <p:cNvSpPr txBox="1"/>
          <p:nvPr/>
        </p:nvSpPr>
        <p:spPr>
          <a:xfrm>
            <a:off x="891999" y="4905165"/>
            <a:ext cx="1685779" cy="1142823"/>
          </a:xfrm>
          <a:prstGeom prst="rect">
            <a:avLst/>
          </a:prstGeom>
          <a:solidFill>
            <a:srgbClr val="E2F0D9"/>
          </a:solidFill>
        </p:spPr>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Why</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700" b="1"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700" b="1"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700" b="1" i="0" u="none" strike="noStrike" kern="1200" cap="none" spc="0" normalizeH="0" baseline="0" noProof="0">
                <a:ln>
                  <a:noFill/>
                </a:ln>
                <a:solidFill>
                  <a:prstClr val="black"/>
                </a:solidFill>
                <a:effectLst/>
                <a:uLnTx/>
                <a:uFillTx/>
                <a:latin typeface="メイリオ"/>
                <a:ea typeface="メイリオ"/>
                <a:cs typeface="+mn-cs"/>
              </a:rPr>
              <a:t>の背景）</a:t>
            </a:r>
            <a:endParaRPr kumimoji="1" lang="en-US" altLang="ja-JP" sz="7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の重要性を理解するために必要な、社会、顧客・ユーザー、競争環境の変化に関する知識を定義</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700" b="0"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に関するリテラシーとして身につけるべき知識の学習の指針とする）</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0" name="正方形/長方形 39">
            <a:extLst>
              <a:ext uri="{FF2B5EF4-FFF2-40B4-BE49-F238E27FC236}">
                <a16:creationId xmlns:a16="http://schemas.microsoft.com/office/drawing/2014/main" id="{B34C4ABB-4F7D-13DD-A3E4-1FC21E3D3B86}"/>
              </a:ext>
            </a:extLst>
          </p:cNvPr>
          <p:cNvSpPr/>
          <p:nvPr/>
        </p:nvSpPr>
        <p:spPr>
          <a:xfrm>
            <a:off x="4327603" y="4905165"/>
            <a:ext cx="1685779" cy="1142822"/>
          </a:xfrm>
          <a:prstGeom prst="rect">
            <a:avLst/>
          </a:prstGeom>
          <a:solidFill>
            <a:srgbClr val="A197FF">
              <a:alpha val="29804"/>
            </a:srgbClr>
          </a:solidFill>
          <a:ln w="12700">
            <a:noFill/>
            <a:prstDash val="solid"/>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How</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700" b="1" i="0" u="none" strike="noStrike" kern="1200" cap="none" spc="0" normalizeH="0" baseline="0" noProof="0">
                <a:ln>
                  <a:noFill/>
                </a:ln>
                <a:solidFill>
                  <a:prstClr val="black"/>
                </a:solidFill>
                <a:effectLst/>
                <a:uLnTx/>
                <a:uFillTx/>
                <a:latin typeface="メイリオ"/>
                <a:ea typeface="メイリオ"/>
                <a:cs typeface="+mn-cs"/>
              </a:rPr>
              <a:t>（データ・技術の利活用）</a:t>
            </a:r>
            <a:br>
              <a:rPr kumimoji="1" lang="en-US" altLang="ja-JP" sz="7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ビジネスの場でデータやデジタル技術を利用する方法や、活用事例、留意点に関する知識を定義</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700" b="0"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に関するリテラシーとして身につけるべき知識の学習の指針とする</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3" name="テキスト ボックス 42">
            <a:extLst>
              <a:ext uri="{FF2B5EF4-FFF2-40B4-BE49-F238E27FC236}">
                <a16:creationId xmlns:a16="http://schemas.microsoft.com/office/drawing/2014/main" id="{9487A346-94F9-B008-8249-0E655C1E83D7}"/>
              </a:ext>
            </a:extLst>
          </p:cNvPr>
          <p:cNvSpPr txBox="1"/>
          <p:nvPr/>
        </p:nvSpPr>
        <p:spPr>
          <a:xfrm>
            <a:off x="622800" y="4196081"/>
            <a:ext cx="5612400" cy="25391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DXリテラシー標準は、以下のように構成されています。</a:t>
            </a:r>
          </a:p>
        </p:txBody>
      </p:sp>
      <p:graphicFrame>
        <p:nvGraphicFramePr>
          <p:cNvPr id="4" name="表 5">
            <a:extLst>
              <a:ext uri="{FF2B5EF4-FFF2-40B4-BE49-F238E27FC236}">
                <a16:creationId xmlns:a16="http://schemas.microsoft.com/office/drawing/2014/main" id="{304059C5-CF46-350F-11B1-B565F351A037}"/>
              </a:ext>
            </a:extLst>
          </p:cNvPr>
          <p:cNvGraphicFramePr>
            <a:graphicFrameLocks noGrp="1"/>
          </p:cNvGraphicFramePr>
          <p:nvPr/>
        </p:nvGraphicFramePr>
        <p:xfrm>
          <a:off x="619049" y="7048962"/>
          <a:ext cx="5616153" cy="2087880"/>
        </p:xfrm>
        <a:graphic>
          <a:graphicData uri="http://schemas.openxmlformats.org/drawingml/2006/table">
            <a:tbl>
              <a:tblPr firstRow="1" bandRow="1">
                <a:tableStyleId>{5C22544A-7EE6-4342-B048-85BDC9FD1C3A}</a:tableStyleId>
              </a:tblPr>
              <a:tblGrid>
                <a:gridCol w="1084938">
                  <a:extLst>
                    <a:ext uri="{9D8B030D-6E8A-4147-A177-3AD203B41FA5}">
                      <a16:colId xmlns:a16="http://schemas.microsoft.com/office/drawing/2014/main" val="4158237601"/>
                    </a:ext>
                  </a:extLst>
                </a:gridCol>
                <a:gridCol w="277213">
                  <a:extLst>
                    <a:ext uri="{9D8B030D-6E8A-4147-A177-3AD203B41FA5}">
                      <a16:colId xmlns:a16="http://schemas.microsoft.com/office/drawing/2014/main" val="4007528714"/>
                    </a:ext>
                  </a:extLst>
                </a:gridCol>
                <a:gridCol w="414170">
                  <a:extLst>
                    <a:ext uri="{9D8B030D-6E8A-4147-A177-3AD203B41FA5}">
                      <a16:colId xmlns:a16="http://schemas.microsoft.com/office/drawing/2014/main" val="3745234233"/>
                    </a:ext>
                  </a:extLst>
                </a:gridCol>
                <a:gridCol w="660250">
                  <a:extLst>
                    <a:ext uri="{9D8B030D-6E8A-4147-A177-3AD203B41FA5}">
                      <a16:colId xmlns:a16="http://schemas.microsoft.com/office/drawing/2014/main" val="2383837"/>
                    </a:ext>
                  </a:extLst>
                </a:gridCol>
                <a:gridCol w="144780">
                  <a:extLst>
                    <a:ext uri="{9D8B030D-6E8A-4147-A177-3AD203B41FA5}">
                      <a16:colId xmlns:a16="http://schemas.microsoft.com/office/drawing/2014/main" val="1426552476"/>
                    </a:ext>
                  </a:extLst>
                </a:gridCol>
                <a:gridCol w="559104">
                  <a:extLst>
                    <a:ext uri="{9D8B030D-6E8A-4147-A177-3AD203B41FA5}">
                      <a16:colId xmlns:a16="http://schemas.microsoft.com/office/drawing/2014/main" val="2095938363"/>
                    </a:ext>
                  </a:extLst>
                </a:gridCol>
                <a:gridCol w="370536">
                  <a:extLst>
                    <a:ext uri="{9D8B030D-6E8A-4147-A177-3AD203B41FA5}">
                      <a16:colId xmlns:a16="http://schemas.microsoft.com/office/drawing/2014/main" val="2277797308"/>
                    </a:ext>
                  </a:extLst>
                </a:gridCol>
                <a:gridCol w="419100">
                  <a:extLst>
                    <a:ext uri="{9D8B030D-6E8A-4147-A177-3AD203B41FA5}">
                      <a16:colId xmlns:a16="http://schemas.microsoft.com/office/drawing/2014/main" val="533112677"/>
                    </a:ext>
                  </a:extLst>
                </a:gridCol>
                <a:gridCol w="132449">
                  <a:extLst>
                    <a:ext uri="{9D8B030D-6E8A-4147-A177-3AD203B41FA5}">
                      <a16:colId xmlns:a16="http://schemas.microsoft.com/office/drawing/2014/main" val="187890723"/>
                    </a:ext>
                  </a:extLst>
                </a:gridCol>
                <a:gridCol w="553351">
                  <a:extLst>
                    <a:ext uri="{9D8B030D-6E8A-4147-A177-3AD203B41FA5}">
                      <a16:colId xmlns:a16="http://schemas.microsoft.com/office/drawing/2014/main" val="2201749030"/>
                    </a:ext>
                  </a:extLst>
                </a:gridCol>
                <a:gridCol w="1000262">
                  <a:extLst>
                    <a:ext uri="{9D8B030D-6E8A-4147-A177-3AD203B41FA5}">
                      <a16:colId xmlns:a16="http://schemas.microsoft.com/office/drawing/2014/main" val="197504835"/>
                    </a:ext>
                  </a:extLst>
                </a:gridCol>
              </a:tblGrid>
              <a:tr h="163384">
                <a:tc>
                  <a:txBody>
                    <a:bodyPr/>
                    <a:lstStyle/>
                    <a:p>
                      <a:r>
                        <a:rPr kumimoji="1" lang="en-US" altLang="ja-JP" sz="500">
                          <a:solidFill>
                            <a:sysClr val="windowText" lastClr="000000"/>
                          </a:solidFill>
                        </a:rPr>
                        <a:t>Why</a:t>
                      </a:r>
                      <a:r>
                        <a:rPr kumimoji="1" lang="ja-JP" altLang="en-US" sz="500">
                          <a:solidFill>
                            <a:sysClr val="windowText" lastClr="000000"/>
                          </a:solidFill>
                        </a:rPr>
                        <a:t>（</a:t>
                      </a:r>
                      <a:r>
                        <a:rPr kumimoji="1" lang="en-US" altLang="ja-JP" sz="500">
                          <a:solidFill>
                            <a:sysClr val="windowText" lastClr="000000"/>
                          </a:solidFill>
                        </a:rPr>
                        <a:t>DX</a:t>
                      </a:r>
                      <a:r>
                        <a:rPr kumimoji="1" lang="ja-JP" altLang="en-US" sz="500">
                          <a:solidFill>
                            <a:sysClr val="windowText" lastClr="000000"/>
                          </a:solidFill>
                        </a:rPr>
                        <a:t>の背景）</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2F0D9"/>
                    </a:solidFill>
                  </a:tcPr>
                </a:tc>
                <a:tc gridSpan="5">
                  <a:txBody>
                    <a:bodyPr/>
                    <a:lstStyle/>
                    <a:p>
                      <a:r>
                        <a:rPr kumimoji="1" lang="en-US" altLang="ja-JP" sz="500">
                          <a:solidFill>
                            <a:sysClr val="windowText" lastClr="000000"/>
                          </a:solidFill>
                        </a:rPr>
                        <a:t>What</a:t>
                      </a:r>
                      <a:r>
                        <a:rPr kumimoji="1" lang="ja-JP" altLang="en-US" sz="500">
                          <a:solidFill>
                            <a:sysClr val="windowText" lastClr="000000"/>
                          </a:solidFill>
                        </a:rPr>
                        <a:t>（</a:t>
                      </a:r>
                      <a:r>
                        <a:rPr kumimoji="1" lang="en-US" altLang="ja-JP" sz="500">
                          <a:solidFill>
                            <a:sysClr val="windowText" lastClr="000000"/>
                          </a:solidFill>
                        </a:rPr>
                        <a:t>DX</a:t>
                      </a:r>
                      <a:r>
                        <a:rPr kumimoji="1" lang="ja-JP" altLang="en-US" sz="500">
                          <a:solidFill>
                            <a:sysClr val="windowText" lastClr="000000"/>
                          </a:solidFill>
                        </a:rPr>
                        <a:t>で活用されるデータ・技術）</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E3F3"/>
                    </a:solidFill>
                  </a:tcPr>
                </a:tc>
                <a:tc hMerge="1">
                  <a:txBody>
                    <a:bodyPr/>
                    <a:lstStyle/>
                    <a:p>
                      <a:endParaRPr kumimoji="1" lang="ja-JP" altLang="en-US"/>
                    </a:p>
                  </a:txBody>
                  <a:tcPr/>
                </a:tc>
                <a:tc hMerge="1">
                  <a:txBody>
                    <a:bodyPr/>
                    <a:lstStyle/>
                    <a:p>
                      <a:endParaRPr kumimoji="1" lang="ja-JP" altLang="en-US" sz="6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hMerge="1">
                  <a:txBody>
                    <a:bodyPr/>
                    <a:lstStyle/>
                    <a:p>
                      <a:endParaRPr kumimoji="1" lang="ja-JP" altLang="en-US"/>
                    </a:p>
                  </a:txBody>
                  <a:tcPr/>
                </a:tc>
                <a:tc gridSpan="5">
                  <a:txBody>
                    <a:bodyPr/>
                    <a:lstStyle/>
                    <a:p>
                      <a:r>
                        <a:rPr kumimoji="1" lang="en-US" altLang="ja-JP" sz="500">
                          <a:solidFill>
                            <a:sysClr val="windowText" lastClr="000000"/>
                          </a:solidFill>
                        </a:rPr>
                        <a:t>How</a:t>
                      </a:r>
                      <a:r>
                        <a:rPr kumimoji="1" lang="ja-JP" altLang="en-US" sz="500">
                          <a:solidFill>
                            <a:sysClr val="windowText" lastClr="000000"/>
                          </a:solidFill>
                        </a:rPr>
                        <a:t>（データ・技術の利活用）</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197FF">
                        <a:alpha val="29804"/>
                      </a:srgb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sz="6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197FF">
                        <a:alpha val="29804"/>
                      </a:srgbClr>
                    </a:solidFill>
                  </a:tcPr>
                </a:tc>
                <a:extLst>
                  <a:ext uri="{0D108BD9-81ED-4DB2-BD59-A6C34878D82A}">
                    <a16:rowId xmlns:a16="http://schemas.microsoft.com/office/drawing/2014/main" val="1413884254"/>
                  </a:ext>
                </a:extLst>
              </a:tr>
              <a:tr h="163384">
                <a:tc>
                  <a:txBody>
                    <a:bodyPr/>
                    <a:lstStyle/>
                    <a:p>
                      <a:r>
                        <a:rPr kumimoji="1" lang="ja-JP" altLang="en-US" sz="500">
                          <a:solidFill>
                            <a:sysClr val="windowText" lastClr="000000"/>
                          </a:solidFill>
                        </a:rPr>
                        <a:t>社会の変化</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2F0D9"/>
                    </a:solidFill>
                  </a:tcPr>
                </a:tc>
                <a:tc rowSpan="4" gridSpan="2">
                  <a:txBody>
                    <a:bodyPr/>
                    <a:lstStyle/>
                    <a:p>
                      <a:r>
                        <a:rPr kumimoji="1" lang="ja-JP" altLang="en-US" sz="500">
                          <a:solidFill>
                            <a:sysClr val="windowText" lastClr="000000"/>
                          </a:solidFill>
                        </a:rPr>
                        <a:t>データ</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4" hMerge="1">
                  <a:txBody>
                    <a:bodyPr/>
                    <a:lstStyle/>
                    <a:p>
                      <a:endParaRPr kumimoji="1" lang="ja-JP" altLang="en-US" sz="500">
                        <a:solidFill>
                          <a:sysClr val="windowText" lastClr="000000"/>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r>
                        <a:rPr kumimoji="1" lang="ja-JP" altLang="en-US" sz="500">
                          <a:solidFill>
                            <a:sysClr val="windowText" lastClr="000000"/>
                          </a:solidFill>
                        </a:rPr>
                        <a:t>社会におけるデータ</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E3F3"/>
                    </a:solidFill>
                  </a:tcPr>
                </a:tc>
                <a:tc hMerge="1">
                  <a:txBody>
                    <a:bodyPr/>
                    <a:lstStyle/>
                    <a:p>
                      <a:endParaRPr kumimoji="1" lang="ja-JP" altLang="en-US"/>
                    </a:p>
                  </a:txBody>
                  <a:tcPr/>
                </a:tc>
                <a:tc hMerge="1">
                  <a:txBody>
                    <a:bodyPr/>
                    <a:lstStyle/>
                    <a:p>
                      <a:endParaRPr kumimoji="1" lang="ja-JP" altLang="en-US"/>
                    </a:p>
                  </a:txBody>
                  <a:tcPr/>
                </a:tc>
                <a:tc rowSpan="2" gridSpan="3">
                  <a:txBody>
                    <a:bodyPr/>
                    <a:lstStyle/>
                    <a:p>
                      <a:r>
                        <a:rPr kumimoji="1" lang="ja-JP" altLang="en-US" sz="500">
                          <a:solidFill>
                            <a:sysClr val="windowText" lastClr="000000"/>
                          </a:solidFill>
                        </a:rPr>
                        <a:t>活用事例・利用方法</a:t>
                      </a: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tc rowSpan="2" hMerge="1">
                  <a:txBody>
                    <a:bodyPr/>
                    <a:lstStyle/>
                    <a:p>
                      <a:endParaRPr kumimoji="1" lang="ja-JP" altLang="en-US"/>
                    </a:p>
                  </a:txBody>
                  <a:tcPr/>
                </a:tc>
                <a:tc gridSpan="2">
                  <a:txBody>
                    <a:bodyPr/>
                    <a:lstStyle/>
                    <a:p>
                      <a:r>
                        <a:rPr kumimoji="1" lang="ja-JP" altLang="en-US" sz="500">
                          <a:solidFill>
                            <a:sysClr val="windowText" lastClr="000000"/>
                          </a:solidFill>
                        </a:rPr>
                        <a:t>データ・デジタル技術の活用事例</a:t>
                      </a:r>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197FF">
                        <a:alpha val="29804"/>
                      </a:srgbClr>
                    </a:solidFill>
                  </a:tcPr>
                </a:tc>
                <a:tc h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197FF">
                        <a:alpha val="29804"/>
                      </a:srgbClr>
                    </a:solidFill>
                  </a:tcPr>
                </a:tc>
                <a:extLst>
                  <a:ext uri="{0D108BD9-81ED-4DB2-BD59-A6C34878D82A}">
                    <a16:rowId xmlns:a16="http://schemas.microsoft.com/office/drawing/2014/main" val="846118178"/>
                  </a:ext>
                </a:extLst>
              </a:tr>
              <a:tr h="163384">
                <a:tc>
                  <a:txBody>
                    <a:bodyPr/>
                    <a:lstStyle/>
                    <a:p>
                      <a:r>
                        <a:rPr kumimoji="1" lang="ja-JP" altLang="en-US" sz="500">
                          <a:solidFill>
                            <a:sysClr val="windowText" lastClr="000000"/>
                          </a:solidFill>
                        </a:rPr>
                        <a:t>顧客価値の変化</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2F0D9"/>
                    </a:solidFill>
                  </a:tcPr>
                </a:tc>
                <a:tc gridSpan="2" v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E3F3"/>
                    </a:solidFill>
                  </a:tcPr>
                </a:tc>
                <a:tc hMerge="1" vMerge="1">
                  <a:txBody>
                    <a:bodyPr/>
                    <a:lstStyle/>
                    <a:p>
                      <a:endParaRPr kumimoji="1" lang="ja-JP" altLang="en-US"/>
                    </a:p>
                  </a:txBody>
                  <a:tcPr/>
                </a:tc>
                <a:tc gridSpan="3">
                  <a:txBody>
                    <a:bodyPr/>
                    <a:lstStyle/>
                    <a:p>
                      <a:r>
                        <a:rPr kumimoji="1" lang="ja-JP" altLang="en-US" sz="500">
                          <a:solidFill>
                            <a:sysClr val="windowText" lastClr="000000"/>
                          </a:solidFill>
                        </a:rPr>
                        <a:t>データを読む・説明する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E3F3"/>
                    </a:solidFill>
                  </a:tcPr>
                </a:tc>
                <a:tc hMerge="1">
                  <a:txBody>
                    <a:bodyPr/>
                    <a:lstStyle/>
                    <a:p>
                      <a:endParaRPr kumimoji="1" lang="ja-JP" altLang="en-US"/>
                    </a:p>
                  </a:txBody>
                  <a:tcPr/>
                </a:tc>
                <a:tc hMerge="1">
                  <a:txBody>
                    <a:bodyPr/>
                    <a:lstStyle/>
                    <a:p>
                      <a:endParaRPr kumimoji="1" lang="ja-JP" altLang="en-US"/>
                    </a:p>
                  </a:txBody>
                  <a:tcPr/>
                </a:tc>
                <a:tc gridSpan="3" v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197FF">
                        <a:alpha val="29804"/>
                      </a:srgbClr>
                    </a:solidFill>
                  </a:tcPr>
                </a:tc>
                <a:tc hMerge="1" vMerge="1">
                  <a:txBody>
                    <a:bodyPr/>
                    <a:lstStyle/>
                    <a:p>
                      <a:endParaRPr kumimoji="1" lang="ja-JP" altLang="en-US"/>
                    </a:p>
                  </a:txBody>
                  <a:tcPr/>
                </a:tc>
                <a:tc hMerge="1" vMerge="1">
                  <a:txBody>
                    <a:bodyPr/>
                    <a:lstStyle/>
                    <a:p>
                      <a:endParaRPr kumimoji="1" lang="ja-JP" altLang="en-US"/>
                    </a:p>
                  </a:txBody>
                  <a:tcPr/>
                </a:tc>
                <a:tc gridSpan="2">
                  <a:txBody>
                    <a:bodyPr/>
                    <a:lstStyle/>
                    <a:p>
                      <a:r>
                        <a:rPr kumimoji="1" lang="ja-JP" altLang="en-US" sz="500">
                          <a:solidFill>
                            <a:sysClr val="windowText" lastClr="000000"/>
                          </a:solidFill>
                        </a:rPr>
                        <a:t>ツール利用</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197FF">
                        <a:alpha val="29804"/>
                      </a:srgbClr>
                    </a:solidFill>
                  </a:tcPr>
                </a:tc>
                <a:tc h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197FF">
                        <a:alpha val="29804"/>
                      </a:srgbClr>
                    </a:solidFill>
                  </a:tcPr>
                </a:tc>
                <a:extLst>
                  <a:ext uri="{0D108BD9-81ED-4DB2-BD59-A6C34878D82A}">
                    <a16:rowId xmlns:a16="http://schemas.microsoft.com/office/drawing/2014/main" val="346338863"/>
                  </a:ext>
                </a:extLst>
              </a:tr>
              <a:tr h="1633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a:solidFill>
                            <a:sysClr val="windowText" lastClr="000000"/>
                          </a:solidFill>
                        </a:rPr>
                        <a:t>競争環境の変化</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2F0D9"/>
                    </a:solidFill>
                  </a:tcPr>
                </a:tc>
                <a:tc gridSpan="2" v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E3F3"/>
                    </a:solidFill>
                  </a:tcPr>
                </a:tc>
                <a:tc hMerge="1" vMerge="1">
                  <a:txBody>
                    <a:bodyPr/>
                    <a:lstStyle/>
                    <a:p>
                      <a:endParaRPr kumimoji="1" lang="ja-JP" altLang="en-US"/>
                    </a:p>
                  </a:txBody>
                  <a:tcPr/>
                </a:tc>
                <a:tc gridSpan="3">
                  <a:txBody>
                    <a:bodyPr/>
                    <a:lstStyle/>
                    <a:p>
                      <a:r>
                        <a:rPr kumimoji="1" lang="ja-JP" altLang="en-US" sz="500">
                          <a:solidFill>
                            <a:sysClr val="windowText" lastClr="000000"/>
                          </a:solidFill>
                        </a:rPr>
                        <a:t>データを扱う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E3F3"/>
                    </a:solidFill>
                  </a:tcPr>
                </a:tc>
                <a:tc hMerge="1">
                  <a:txBody>
                    <a:bodyPr/>
                    <a:lstStyle/>
                    <a:p>
                      <a:endParaRPr kumimoji="1" lang="ja-JP" altLang="en-US"/>
                    </a:p>
                  </a:txBody>
                  <a:tcPr/>
                </a:tc>
                <a:tc hMerge="1">
                  <a:txBody>
                    <a:bodyPr/>
                    <a:lstStyle/>
                    <a:p>
                      <a:endParaRPr kumimoji="1" lang="ja-JP" altLang="en-US"/>
                    </a:p>
                  </a:txBody>
                  <a:tcPr/>
                </a:tc>
                <a:tc rowSpan="3" gridSpan="3">
                  <a:txBody>
                    <a:bodyPr/>
                    <a:lstStyle/>
                    <a:p>
                      <a:r>
                        <a:rPr kumimoji="1" lang="ja-JP" altLang="en-US" sz="500">
                          <a:solidFill>
                            <a:sysClr val="windowText" lastClr="000000"/>
                          </a:solidFill>
                        </a:rPr>
                        <a:t>留意点</a:t>
                      </a: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3" hMerge="1">
                  <a:txBody>
                    <a:bodyPr/>
                    <a:lstStyle/>
                    <a:p>
                      <a:endParaRPr kumimoji="1" lang="ja-JP" altLang="en-US"/>
                    </a:p>
                  </a:txBody>
                  <a:tcPr/>
                </a:tc>
                <a:tc rowSpan="3" hMerge="1">
                  <a:txBody>
                    <a:bodyPr/>
                    <a:lstStyle/>
                    <a:p>
                      <a:endParaRPr kumimoji="1" lang="ja-JP" altLang="en-US"/>
                    </a:p>
                  </a:txBody>
                  <a:tcPr/>
                </a:tc>
                <a:tc gridSpan="2">
                  <a:txBody>
                    <a:bodyPr/>
                    <a:lstStyle/>
                    <a:p>
                      <a:r>
                        <a:rPr kumimoji="1" lang="ja-JP" altLang="en-US" sz="500">
                          <a:solidFill>
                            <a:sysClr val="windowText" lastClr="000000"/>
                          </a:solidFill>
                        </a:rPr>
                        <a:t>セキュリティ</a:t>
                      </a:r>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197FF">
                        <a:alpha val="29804"/>
                      </a:srgbClr>
                    </a:solidFill>
                  </a:tcPr>
                </a:tc>
                <a:tc h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197FF">
                        <a:alpha val="29804"/>
                      </a:srgbClr>
                    </a:solidFill>
                  </a:tcPr>
                </a:tc>
                <a:extLst>
                  <a:ext uri="{0D108BD9-81ED-4DB2-BD59-A6C34878D82A}">
                    <a16:rowId xmlns:a16="http://schemas.microsoft.com/office/drawing/2014/main" val="1963160764"/>
                  </a:ext>
                </a:extLst>
              </a:tr>
              <a:tr h="163384">
                <a:tc rowSpan="5">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v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E3F3"/>
                    </a:solidFill>
                  </a:tcPr>
                </a:tc>
                <a:tc hMerge="1" vMerge="1">
                  <a:txBody>
                    <a:bodyPr/>
                    <a:lstStyle/>
                    <a:p>
                      <a:endParaRPr kumimoji="1" lang="ja-JP" altLang="en-US"/>
                    </a:p>
                  </a:txBody>
                  <a:tcPr/>
                </a:tc>
                <a:tc gridSpan="3">
                  <a:txBody>
                    <a:bodyPr/>
                    <a:lstStyle/>
                    <a:p>
                      <a:r>
                        <a:rPr kumimoji="1" lang="ja-JP" altLang="en-US" sz="500">
                          <a:solidFill>
                            <a:sysClr val="windowText" lastClr="000000"/>
                          </a:solidFill>
                        </a:rPr>
                        <a:t>データによって判断する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E3F3"/>
                    </a:solidFill>
                  </a:tcPr>
                </a:tc>
                <a:tc hMerge="1">
                  <a:txBody>
                    <a:bodyPr/>
                    <a:lstStyle/>
                    <a:p>
                      <a:endParaRPr kumimoji="1" lang="ja-JP" altLang="en-US"/>
                    </a:p>
                  </a:txBody>
                  <a:tcPr/>
                </a:tc>
                <a:tc hMerge="1">
                  <a:txBody>
                    <a:bodyPr/>
                    <a:lstStyle/>
                    <a:p>
                      <a:endParaRPr kumimoji="1" lang="ja-JP" altLang="en-US"/>
                    </a:p>
                  </a:txBody>
                  <a:tcPr/>
                </a:tc>
                <a:tc gridSpan="3" v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197FF">
                        <a:alpha val="29804"/>
                      </a:srgbClr>
                    </a:solidFill>
                  </a:tcPr>
                </a:tc>
                <a:tc hMerge="1" vMerge="1">
                  <a:txBody>
                    <a:bodyPr/>
                    <a:lstStyle/>
                    <a:p>
                      <a:endParaRPr kumimoji="1" lang="ja-JP" altLang="en-US"/>
                    </a:p>
                  </a:txBody>
                  <a:tcPr/>
                </a:tc>
                <a:tc hMerge="1" vMerge="1">
                  <a:txBody>
                    <a:bodyPr/>
                    <a:lstStyle/>
                    <a:p>
                      <a:endParaRPr kumimoji="1" lang="ja-JP" altLang="en-US"/>
                    </a:p>
                  </a:txBody>
                  <a:tcPr/>
                </a:tc>
                <a:tc gridSpan="2">
                  <a:txBody>
                    <a:bodyPr/>
                    <a:lstStyle/>
                    <a:p>
                      <a:r>
                        <a:rPr kumimoji="1" lang="ja-JP" altLang="en-US" sz="500">
                          <a:solidFill>
                            <a:sysClr val="windowText" lastClr="000000"/>
                          </a:solidFill>
                        </a:rPr>
                        <a:t>モラル</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197FF">
                        <a:alpha val="29804"/>
                      </a:srgbClr>
                    </a:solidFill>
                  </a:tcPr>
                </a:tc>
                <a:tc h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197FF">
                        <a:alpha val="29804"/>
                      </a:srgbClr>
                    </a:solidFill>
                  </a:tcPr>
                </a:tc>
                <a:extLst>
                  <a:ext uri="{0D108BD9-81ED-4DB2-BD59-A6C34878D82A}">
                    <a16:rowId xmlns:a16="http://schemas.microsoft.com/office/drawing/2014/main" val="1161194298"/>
                  </a:ext>
                </a:extLst>
              </a:tr>
              <a:tr h="163384">
                <a:tc v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4" gridSpan="2">
                  <a:txBody>
                    <a:bodyPr/>
                    <a:lstStyle/>
                    <a:p>
                      <a:r>
                        <a:rPr kumimoji="1" lang="ja-JP" altLang="en-US" sz="500">
                          <a:solidFill>
                            <a:sysClr val="windowText" lastClr="000000"/>
                          </a:solidFill>
                        </a:rPr>
                        <a:t>デジタル技術</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4" hMerge="1">
                  <a:txBody>
                    <a:bodyPr/>
                    <a:lstStyle/>
                    <a:p>
                      <a:endParaRPr kumimoji="1" lang="ja-JP" altLang="en-US" sz="500">
                        <a:solidFill>
                          <a:sysClr val="windowText" lastClr="000000"/>
                        </a:solidFill>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r>
                        <a:rPr kumimoji="1" lang="en-US" altLang="ja-JP" sz="500">
                          <a:solidFill>
                            <a:sysClr val="windowText" lastClr="000000"/>
                          </a:solidFill>
                        </a:rPr>
                        <a:t>AI</a:t>
                      </a:r>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E3F3"/>
                    </a:solidFill>
                  </a:tcPr>
                </a:tc>
                <a:tc hMerge="1">
                  <a:txBody>
                    <a:bodyPr/>
                    <a:lstStyle/>
                    <a:p>
                      <a:endParaRPr kumimoji="1" lang="ja-JP" altLang="en-US"/>
                    </a:p>
                  </a:txBody>
                  <a:tcPr/>
                </a:tc>
                <a:tc hMerge="1">
                  <a:txBody>
                    <a:bodyPr/>
                    <a:lstStyle/>
                    <a:p>
                      <a:endParaRPr kumimoji="1" lang="ja-JP" altLang="en-US"/>
                    </a:p>
                  </a:txBody>
                  <a:tcPr/>
                </a:tc>
                <a:tc gridSpan="3" v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197FF">
                        <a:alpha val="29804"/>
                      </a:srgbClr>
                    </a:solidFill>
                  </a:tcPr>
                </a:tc>
                <a:tc hMerge="1" vMerge="1">
                  <a:txBody>
                    <a:bodyPr/>
                    <a:lstStyle/>
                    <a:p>
                      <a:endParaRPr kumimoji="1" lang="ja-JP" altLang="en-US"/>
                    </a:p>
                  </a:txBody>
                  <a:tcPr/>
                </a:tc>
                <a:tc hMerge="1" vMerge="1">
                  <a:txBody>
                    <a:bodyPr/>
                    <a:lstStyle/>
                    <a:p>
                      <a:endParaRPr kumimoji="1" lang="ja-JP" altLang="en-US"/>
                    </a:p>
                  </a:txBody>
                  <a:tcPr/>
                </a:tc>
                <a:tc gridSpan="2">
                  <a:txBody>
                    <a:bodyPr/>
                    <a:lstStyle/>
                    <a:p>
                      <a:r>
                        <a:rPr kumimoji="1" lang="ja-JP" altLang="en-US" sz="500">
                          <a:solidFill>
                            <a:sysClr val="windowText" lastClr="000000"/>
                          </a:solidFill>
                        </a:rPr>
                        <a:t>コンプライアンス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197FF">
                        <a:alpha val="29804"/>
                      </a:srgbClr>
                    </a:solidFill>
                  </a:tcPr>
                </a:tc>
                <a:tc h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197FF">
                        <a:alpha val="29804"/>
                      </a:srgbClr>
                    </a:solidFill>
                  </a:tcPr>
                </a:tc>
                <a:extLst>
                  <a:ext uri="{0D108BD9-81ED-4DB2-BD59-A6C34878D82A}">
                    <a16:rowId xmlns:a16="http://schemas.microsoft.com/office/drawing/2014/main" val="1468446686"/>
                  </a:ext>
                </a:extLst>
              </a:tr>
              <a:tr h="163384">
                <a:tc v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v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E3F3"/>
                    </a:solidFill>
                  </a:tcPr>
                </a:tc>
                <a:tc hMerge="1" vMerge="1">
                  <a:txBody>
                    <a:bodyPr/>
                    <a:lstStyle/>
                    <a:p>
                      <a:endParaRPr kumimoji="1" lang="ja-JP" altLang="en-US"/>
                    </a:p>
                  </a:txBody>
                  <a:tcPr/>
                </a:tc>
                <a:tc gridSpan="3">
                  <a:txBody>
                    <a:bodyPr/>
                    <a:lstStyle/>
                    <a:p>
                      <a:r>
                        <a:rPr kumimoji="1" lang="ja-JP" altLang="en-US" sz="500">
                          <a:solidFill>
                            <a:sysClr val="windowText" lastClr="000000"/>
                          </a:solidFill>
                        </a:rPr>
                        <a:t>クラウド</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E3F3"/>
                    </a:solidFill>
                  </a:tcPr>
                </a:tc>
                <a:tc hMerge="1">
                  <a:txBody>
                    <a:bodyPr/>
                    <a:lstStyle/>
                    <a:p>
                      <a:endParaRPr kumimoji="1" lang="ja-JP" altLang="en-US"/>
                    </a:p>
                  </a:txBody>
                  <a:tcPr/>
                </a:tc>
                <a:tc hMerge="1">
                  <a:txBody>
                    <a:bodyPr/>
                    <a:lstStyle/>
                    <a:p>
                      <a:endParaRPr kumimoji="1" lang="ja-JP" altLang="en-US"/>
                    </a:p>
                  </a:txBody>
                  <a:tcPr/>
                </a:tc>
                <a:tc rowSpan="3" gridSpan="5">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3" hMerge="1">
                  <a:txBody>
                    <a:bodyPr/>
                    <a:lstStyle/>
                    <a:p>
                      <a:endParaRPr kumimoji="1" lang="ja-JP" altLang="en-US"/>
                    </a:p>
                  </a:txBody>
                  <a:tcPr/>
                </a:tc>
                <a:tc rowSpan="3" hMerge="1">
                  <a:txBody>
                    <a:bodyPr/>
                    <a:lstStyle/>
                    <a:p>
                      <a:endParaRPr kumimoji="1" lang="ja-JP" altLang="en-US"/>
                    </a:p>
                  </a:txBody>
                  <a:tcPr/>
                </a:tc>
                <a:tc rowSpan="3" h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3" h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4242273"/>
                  </a:ext>
                </a:extLst>
              </a:tr>
              <a:tr h="163384">
                <a:tc v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v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E3F3"/>
                    </a:solidFill>
                  </a:tcPr>
                </a:tc>
                <a:tc hMerge="1" vMerge="1">
                  <a:txBody>
                    <a:bodyPr/>
                    <a:lstStyle/>
                    <a:p>
                      <a:endParaRPr kumimoji="1" lang="ja-JP" altLang="en-US"/>
                    </a:p>
                  </a:txBody>
                  <a:tcPr/>
                </a:tc>
                <a:tc gridSpan="3">
                  <a:txBody>
                    <a:bodyPr/>
                    <a:lstStyle/>
                    <a:p>
                      <a:r>
                        <a:rPr kumimoji="1" lang="ja-JP" altLang="en-US" sz="500">
                          <a:solidFill>
                            <a:sysClr val="windowText" lastClr="000000"/>
                          </a:solidFill>
                        </a:rPr>
                        <a:t>ハードウェア・ソフトウェア</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E3F3"/>
                    </a:solidFill>
                  </a:tcPr>
                </a:tc>
                <a:tc hMerge="1">
                  <a:txBody>
                    <a:bodyPr/>
                    <a:lstStyle/>
                    <a:p>
                      <a:endParaRPr kumimoji="1" lang="ja-JP" altLang="en-US"/>
                    </a:p>
                  </a:txBody>
                  <a:tcPr/>
                </a:tc>
                <a:tc hMerge="1">
                  <a:txBody>
                    <a:bodyPr/>
                    <a:lstStyle/>
                    <a:p>
                      <a:endParaRPr kumimoji="1" lang="ja-JP" altLang="en-US"/>
                    </a:p>
                  </a:txBody>
                  <a:tcPr/>
                </a:tc>
                <a:tc gridSpan="5" v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v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06908451"/>
                  </a:ext>
                </a:extLst>
              </a:tr>
              <a:tr h="163384">
                <a:tc v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v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E3F3"/>
                    </a:solidFill>
                  </a:tcPr>
                </a:tc>
                <a:tc hMerge="1" vMerge="1">
                  <a:txBody>
                    <a:bodyPr/>
                    <a:lstStyle/>
                    <a:p>
                      <a:endParaRPr kumimoji="1" lang="ja-JP" altLang="en-US"/>
                    </a:p>
                  </a:txBody>
                  <a:tcPr/>
                </a:tc>
                <a:tc gridSpan="3">
                  <a:txBody>
                    <a:bodyPr/>
                    <a:lstStyle/>
                    <a:p>
                      <a:r>
                        <a:rPr kumimoji="1" lang="ja-JP" altLang="en-US" sz="500">
                          <a:solidFill>
                            <a:sysClr val="windowText" lastClr="000000"/>
                          </a:solidFill>
                        </a:rPr>
                        <a:t>ネットワーク</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E3F3"/>
                    </a:solidFill>
                  </a:tcPr>
                </a:tc>
                <a:tc hMerge="1">
                  <a:txBody>
                    <a:bodyPr/>
                    <a:lstStyle/>
                    <a:p>
                      <a:endParaRPr kumimoji="1" lang="ja-JP" altLang="en-US"/>
                    </a:p>
                  </a:txBody>
                  <a:tcPr/>
                </a:tc>
                <a:tc hMerge="1">
                  <a:txBody>
                    <a:bodyPr/>
                    <a:lstStyle/>
                    <a:p>
                      <a:endParaRPr kumimoji="1" lang="ja-JP" altLang="en-US"/>
                    </a:p>
                  </a:txBody>
                  <a:tcPr/>
                </a:tc>
                <a:tc gridSpan="5" v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v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74870813"/>
                  </a:ext>
                </a:extLst>
              </a:tr>
              <a:tr h="163384">
                <a:tc gridSpan="11">
                  <a:txBody>
                    <a:bodyPr/>
                    <a:lstStyle/>
                    <a:p>
                      <a:r>
                        <a:rPr kumimoji="1" lang="ja-JP" altLang="en-US" sz="500" b="1">
                          <a:solidFill>
                            <a:sysClr val="windowText" lastClr="000000"/>
                          </a:solidFill>
                        </a:rPr>
                        <a:t>マインド・スタンス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tc h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tc hMerge="1">
                  <a:txBody>
                    <a:bodyPr/>
                    <a:lstStyle/>
                    <a:p>
                      <a:endParaRPr kumimoji="1" lang="ja-JP" altLang="en-US"/>
                    </a:p>
                  </a:txBody>
                  <a:tcPr/>
                </a:tc>
                <a:tc h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tc h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extLst>
                  <a:ext uri="{0D108BD9-81ED-4DB2-BD59-A6C34878D82A}">
                    <a16:rowId xmlns:a16="http://schemas.microsoft.com/office/drawing/2014/main" val="3379063402"/>
                  </a:ext>
                </a:extLst>
              </a:tr>
              <a:tr h="163384">
                <a:tc gridSpan="2">
                  <a:txBody>
                    <a:bodyPr/>
                    <a:lstStyle/>
                    <a:p>
                      <a:r>
                        <a:rPr kumimoji="1" lang="ja-JP" altLang="en-US" sz="500">
                          <a:solidFill>
                            <a:sysClr val="windowText" lastClr="000000"/>
                          </a:solidFill>
                        </a:rPr>
                        <a:t>デザイン思考</a:t>
                      </a:r>
                      <a:r>
                        <a:rPr kumimoji="1" lang="en-US" altLang="ja-JP" sz="500">
                          <a:solidFill>
                            <a:sysClr val="windowText" lastClr="000000"/>
                          </a:solidFill>
                        </a:rPr>
                        <a:t>/</a:t>
                      </a:r>
                      <a:r>
                        <a:rPr kumimoji="1" lang="ja-JP" altLang="en-US" sz="500">
                          <a:solidFill>
                            <a:sysClr val="windowText" lastClr="000000"/>
                          </a:solidFill>
                        </a:rPr>
                        <a:t>アジャイルな働き方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a:solidFill>
                            <a:sysClr val="windowText" lastClr="000000"/>
                          </a:solidFill>
                        </a:rPr>
                        <a:t>顧客、ユーザへの共感</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tc gridSpan="3">
                  <a:txBody>
                    <a:bodyPr/>
                    <a:lstStyle/>
                    <a:p>
                      <a:r>
                        <a:rPr kumimoji="1" lang="ja-JP" altLang="en-US" sz="500">
                          <a:solidFill>
                            <a:sysClr val="windowText" lastClr="000000"/>
                          </a:solidFill>
                        </a:rPr>
                        <a:t>顧客、ユーザへの共感</a:t>
                      </a:r>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tc hMerge="1">
                  <a:txBody>
                    <a:bodyPr/>
                    <a:lstStyle/>
                    <a:p>
                      <a:r>
                        <a:rPr kumimoji="1" lang="ja-JP" altLang="en-US" sz="500">
                          <a:solidFill>
                            <a:sysClr val="windowText" lastClr="000000"/>
                          </a:solidFill>
                        </a:rPr>
                        <a:t>常識にとらわれない発想</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tc gridSpan="3">
                  <a:txBody>
                    <a:bodyPr/>
                    <a:lstStyle/>
                    <a:p>
                      <a:r>
                        <a:rPr kumimoji="1" lang="ja-JP" altLang="en-US" sz="500">
                          <a:solidFill>
                            <a:sysClr val="windowText" lastClr="000000"/>
                          </a:solidFill>
                        </a:rPr>
                        <a:t>常識にとらわれない発想</a:t>
                      </a:r>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tc h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tc gridSpan="3">
                  <a:txBody>
                    <a:bodyPr/>
                    <a:lstStyle/>
                    <a:p>
                      <a:r>
                        <a:rPr kumimoji="1" lang="ja-JP" altLang="en-US" sz="500">
                          <a:solidFill>
                            <a:sysClr val="windowText" lastClr="000000"/>
                          </a:solidFill>
                        </a:rPr>
                        <a:t>反復的なアプローチ</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tc h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tc h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extLst>
                  <a:ext uri="{0D108BD9-81ED-4DB2-BD59-A6C34878D82A}">
                    <a16:rowId xmlns:a16="http://schemas.microsoft.com/office/drawing/2014/main" val="3162690742"/>
                  </a:ext>
                </a:extLst>
              </a:tr>
              <a:tr h="151217">
                <a:tc gridSpan="2">
                  <a:txBody>
                    <a:bodyPr/>
                    <a:lstStyle/>
                    <a:p>
                      <a:r>
                        <a:rPr kumimoji="1" lang="ja-JP" altLang="en-US" sz="500">
                          <a:solidFill>
                            <a:sysClr val="windowText" lastClr="000000"/>
                          </a:solidFill>
                        </a:rPr>
                        <a:t>新たな価値を生み出す</a:t>
                      </a:r>
                    </a:p>
                    <a:p>
                      <a:r>
                        <a:rPr kumimoji="1" lang="ja-JP" altLang="en-US" sz="500">
                          <a:solidFill>
                            <a:sysClr val="windowText" lastClr="000000"/>
                          </a:solidFill>
                        </a:rPr>
                        <a:t>基礎としてのマインド・スタンス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a:solidFill>
                            <a:sysClr val="windowText" lastClr="000000"/>
                          </a:solidFill>
                        </a:rPr>
                        <a:t>変化への適応</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tc gridSpan="2">
                  <a:txBody>
                    <a:bodyPr/>
                    <a:lstStyle/>
                    <a:p>
                      <a:r>
                        <a:rPr kumimoji="1" lang="ja-JP" altLang="en-US" sz="500">
                          <a:solidFill>
                            <a:sysClr val="windowText" lastClr="000000"/>
                          </a:solidFill>
                        </a:rPr>
                        <a:t>変化への適応</a:t>
                      </a:r>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tc h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tc gridSpan="3">
                  <a:txBody>
                    <a:bodyPr/>
                    <a:lstStyle/>
                    <a:p>
                      <a:r>
                        <a:rPr kumimoji="1" lang="ja-JP" altLang="en-US" sz="500">
                          <a:solidFill>
                            <a:sysClr val="windowText" lastClr="000000"/>
                          </a:solidFill>
                        </a:rPr>
                        <a:t>コラボレーション</a:t>
                      </a:r>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tc h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tc h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tc gridSpan="3">
                  <a:txBody>
                    <a:bodyPr/>
                    <a:lstStyle/>
                    <a:p>
                      <a:r>
                        <a:rPr kumimoji="1" lang="ja-JP" altLang="en-US" sz="500">
                          <a:solidFill>
                            <a:sysClr val="windowText" lastClr="000000"/>
                          </a:solidFill>
                        </a:rPr>
                        <a:t>柔軟な意思決定</a:t>
                      </a:r>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tc hMerge="1">
                  <a:txBody>
                    <a:bodyPr/>
                    <a:lstStyle/>
                    <a:p>
                      <a:endParaRPr kumimoji="1" lang="ja-JP" altLang="en-US"/>
                    </a:p>
                  </a:txBody>
                  <a:tcPr/>
                </a:tc>
                <a:tc hMerge="1">
                  <a:txBody>
                    <a:bodyPr/>
                    <a:lstStyle/>
                    <a:p>
                      <a:endParaRPr kumimoji="1" lang="ja-JP" altLang="en-US" sz="500">
                        <a:solidFill>
                          <a:sysClr val="windowText" lastClr="00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tc>
                  <a:txBody>
                    <a:bodyPr/>
                    <a:lstStyle/>
                    <a:p>
                      <a:r>
                        <a:rPr kumimoji="1" lang="ja-JP" altLang="en-US" sz="500">
                          <a:solidFill>
                            <a:sysClr val="windowText" lastClr="000000"/>
                          </a:solidFill>
                        </a:rPr>
                        <a:t>事実に基づく判断</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5D6"/>
                    </a:solidFill>
                  </a:tcPr>
                </a:tc>
                <a:extLst>
                  <a:ext uri="{0D108BD9-81ED-4DB2-BD59-A6C34878D82A}">
                    <a16:rowId xmlns:a16="http://schemas.microsoft.com/office/drawing/2014/main" val="1633253961"/>
                  </a:ext>
                </a:extLst>
              </a:tr>
            </a:tbl>
          </a:graphicData>
        </a:graphic>
      </p:graphicFrame>
      <p:sp>
        <p:nvSpPr>
          <p:cNvPr id="6" name="矢印: 下 5">
            <a:extLst>
              <a:ext uri="{FF2B5EF4-FFF2-40B4-BE49-F238E27FC236}">
                <a16:creationId xmlns:a16="http://schemas.microsoft.com/office/drawing/2014/main" id="{FD9DF25B-BF7A-C2EA-D880-E59603A9338C}"/>
              </a:ext>
            </a:extLst>
          </p:cNvPr>
          <p:cNvSpPr/>
          <p:nvPr/>
        </p:nvSpPr>
        <p:spPr>
          <a:xfrm>
            <a:off x="2390415" y="6823738"/>
            <a:ext cx="2073420" cy="175824"/>
          </a:xfrm>
          <a:prstGeom prst="downArrow">
            <a:avLst/>
          </a:prstGeom>
          <a:solidFill>
            <a:schemeClr val="bg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9" name="テキスト ボックス 8">
            <a:extLst>
              <a:ext uri="{FF2B5EF4-FFF2-40B4-BE49-F238E27FC236}">
                <a16:creationId xmlns:a16="http://schemas.microsoft.com/office/drawing/2014/main" id="{90B89164-B891-DBD7-C5EC-86E22172B438}"/>
              </a:ext>
            </a:extLst>
          </p:cNvPr>
          <p:cNvSpPr txBox="1"/>
          <p:nvPr/>
        </p:nvSpPr>
        <p:spPr>
          <a:xfrm>
            <a:off x="2425446" y="6781191"/>
            <a:ext cx="1961389" cy="22892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メイリオ"/>
                <a:ea typeface="メイリオ"/>
                <a:cs typeface="+mn-cs"/>
              </a:rPr>
              <a:t>項目一覧</a:t>
            </a:r>
          </a:p>
        </p:txBody>
      </p:sp>
    </p:spTree>
    <p:extLst>
      <p:ext uri="{BB962C8B-B14F-4D97-AF65-F5344CB8AC3E}">
        <p14:creationId xmlns:p14="http://schemas.microsoft.com/office/powerpoint/2010/main" val="2133656910"/>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正方形/長方形 31">
            <a:extLst>
              <a:ext uri="{FF2B5EF4-FFF2-40B4-BE49-F238E27FC236}">
                <a16:creationId xmlns:a16="http://schemas.microsoft.com/office/drawing/2014/main" id="{733ACE7C-9FC6-4FAE-8216-28D8A73808BF}"/>
              </a:ext>
            </a:extLst>
          </p:cNvPr>
          <p:cNvSpPr/>
          <p:nvPr/>
        </p:nvSpPr>
        <p:spPr>
          <a:xfrm>
            <a:off x="622800" y="6623985"/>
            <a:ext cx="5612400" cy="1444785"/>
          </a:xfrm>
          <a:prstGeom prst="rect">
            <a:avLst/>
          </a:prstGeom>
          <a:solidFill>
            <a:schemeClr val="accent2">
              <a:lumMod val="20000"/>
              <a:lumOff val="80000"/>
            </a:schemeClr>
          </a:solidFill>
          <a:ln w="12700">
            <a:noFill/>
            <a:prstDash val="solid"/>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マインド・スタンス</a:t>
            </a:r>
          </a:p>
        </p:txBody>
      </p:sp>
      <p:sp>
        <p:nvSpPr>
          <p:cNvPr id="31" name="正方形/長方形 30">
            <a:extLst>
              <a:ext uri="{FF2B5EF4-FFF2-40B4-BE49-F238E27FC236}">
                <a16:creationId xmlns:a16="http://schemas.microsoft.com/office/drawing/2014/main" id="{32A002BC-DFE9-37BA-7D26-0B66C9CCFFF0}"/>
              </a:ext>
            </a:extLst>
          </p:cNvPr>
          <p:cNvSpPr/>
          <p:nvPr/>
        </p:nvSpPr>
        <p:spPr>
          <a:xfrm>
            <a:off x="4195269" y="3571680"/>
            <a:ext cx="2042319" cy="2985517"/>
          </a:xfrm>
          <a:prstGeom prst="rect">
            <a:avLst/>
          </a:prstGeom>
          <a:solidFill>
            <a:srgbClr val="A197FF">
              <a:alpha val="30000"/>
            </a:srgbClr>
          </a:solidFill>
          <a:ln w="12700">
            <a:noFill/>
            <a:prstDash val="solid"/>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How </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データ・技術の利活用</a:t>
            </a:r>
          </a:p>
        </p:txBody>
      </p:sp>
      <p:sp>
        <p:nvSpPr>
          <p:cNvPr id="11" name="正方形/長方形 10">
            <a:extLst>
              <a:ext uri="{FF2B5EF4-FFF2-40B4-BE49-F238E27FC236}">
                <a16:creationId xmlns:a16="http://schemas.microsoft.com/office/drawing/2014/main" id="{0F20BDD8-FA92-9A50-E0D0-BBFCF38D7984}"/>
              </a:ext>
            </a:extLst>
          </p:cNvPr>
          <p:cNvSpPr/>
          <p:nvPr/>
        </p:nvSpPr>
        <p:spPr>
          <a:xfrm>
            <a:off x="1932935" y="3571419"/>
            <a:ext cx="2213797" cy="2985517"/>
          </a:xfrm>
          <a:prstGeom prst="rect">
            <a:avLst/>
          </a:prstGeom>
          <a:solidFill>
            <a:schemeClr val="accent1">
              <a:lumMod val="20000"/>
              <a:lumOff val="80000"/>
            </a:schemeClr>
          </a:solidFill>
          <a:ln w="12700">
            <a:noFill/>
            <a:prstDash val="solid"/>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What DX</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で活用されるデータ・技術</a:t>
            </a:r>
          </a:p>
        </p:txBody>
      </p:sp>
      <p:sp>
        <p:nvSpPr>
          <p:cNvPr id="9" name="正方形/長方形 8">
            <a:extLst>
              <a:ext uri="{FF2B5EF4-FFF2-40B4-BE49-F238E27FC236}">
                <a16:creationId xmlns:a16="http://schemas.microsoft.com/office/drawing/2014/main" id="{CAFA35A6-A4EA-31BD-ACA4-8608FD4A42FA}"/>
              </a:ext>
            </a:extLst>
          </p:cNvPr>
          <p:cNvSpPr/>
          <p:nvPr/>
        </p:nvSpPr>
        <p:spPr>
          <a:xfrm>
            <a:off x="622800" y="3571417"/>
            <a:ext cx="1273172" cy="2984105"/>
          </a:xfrm>
          <a:prstGeom prst="rect">
            <a:avLst/>
          </a:prstGeom>
          <a:solidFill>
            <a:schemeClr val="accent6">
              <a:lumMod val="20000"/>
              <a:lumOff val="80000"/>
            </a:schemeClr>
          </a:solidFill>
          <a:ln w="12700">
            <a:noFill/>
            <a:prstDash val="solid"/>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Why DX</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の背景</a:t>
            </a:r>
          </a:p>
        </p:txBody>
      </p:sp>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kumimoji="1" lang="en-US" altLang="ja-JP"/>
              <a:t>6-1-3. DX with Cybersecurity</a:t>
            </a:r>
            <a:endParaRPr kumimoji="1" lang="ja-JP" altLang="en-US"/>
          </a:p>
        </p:txBody>
      </p:sp>
      <p:sp>
        <p:nvSpPr>
          <p:cNvPr id="8" name="テキスト プレースホルダー 2">
            <a:extLst>
              <a:ext uri="{FF2B5EF4-FFF2-40B4-BE49-F238E27FC236}">
                <a16:creationId xmlns:a16="http://schemas.microsoft.com/office/drawing/2014/main" id="{4B83C998-476A-5DEE-F80C-2BC5DEA7CC9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6</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サイバーセキュリティ戦略および関連法令</a:t>
            </a:r>
            <a:b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6-1. NISC</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：サイバーセキュリティ戦略</a:t>
            </a:r>
          </a:p>
        </p:txBody>
      </p:sp>
      <p:sp>
        <p:nvSpPr>
          <p:cNvPr id="23" name="スライド番号プレースホルダー 1">
            <a:extLst>
              <a:ext uri="{FF2B5EF4-FFF2-40B4-BE49-F238E27FC236}">
                <a16:creationId xmlns:a16="http://schemas.microsoft.com/office/drawing/2014/main" id="{6A10EBE7-CC1D-B1D8-5971-15ECFC1CFFE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 name="テキスト プレースホルダー 5">
            <a:extLst>
              <a:ext uri="{FF2B5EF4-FFF2-40B4-BE49-F238E27FC236}">
                <a16:creationId xmlns:a16="http://schemas.microsoft.com/office/drawing/2014/main" id="{C1D47ACB-36AB-5F65-1B3A-9A9D6B0508F8}"/>
              </a:ext>
            </a:extLst>
          </p:cNvPr>
          <p:cNvSpPr txBox="1">
            <a:spLocks/>
          </p:cNvSpPr>
          <p:nvPr/>
        </p:nvSpPr>
        <p:spPr>
          <a:xfrm>
            <a:off x="622800" y="1955927"/>
            <a:ext cx="561240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デジタルスキル標準の改訂について</a:t>
            </a:r>
            <a:endPar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endParaRPr>
          </a:p>
        </p:txBody>
      </p:sp>
      <p:sp>
        <p:nvSpPr>
          <p:cNvPr id="13" name="テキスト ボックス 12">
            <a:extLst>
              <a:ext uri="{FF2B5EF4-FFF2-40B4-BE49-F238E27FC236}">
                <a16:creationId xmlns:a16="http://schemas.microsoft.com/office/drawing/2014/main" id="{E5915B2E-0376-0005-60DC-99656BE80935}"/>
              </a:ext>
            </a:extLst>
          </p:cNvPr>
          <p:cNvSpPr txBox="1"/>
          <p:nvPr/>
        </p:nvSpPr>
        <p:spPr>
          <a:xfrm>
            <a:off x="622800" y="8079011"/>
            <a:ext cx="561240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33.DX</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リテラシー標準の改訂（</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2023</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年８月）の概要</a:t>
            </a:r>
            <a:br>
              <a:rPr kumimoji="0" lang="en-US" altLang="ja-JP" sz="600" b="0" i="0" u="none" strike="noStrike" kern="1200" cap="none" spc="0" normalizeH="0" baseline="0" noProof="0">
                <a:ln>
                  <a:noFill/>
                </a:ln>
                <a:solidFill>
                  <a:srgbClr val="222222"/>
                </a:solidFill>
                <a:effectLst/>
                <a:uLnTx/>
                <a:uFillTx/>
                <a:latin typeface="-apple-system"/>
                <a:ea typeface="メイリオ"/>
                <a:cs typeface="+mn-cs"/>
              </a:rPr>
            </a:b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IPA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、経済産業省「デジタルスキル標準</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ver.1.1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」を基に作成</a:t>
            </a:r>
          </a:p>
        </p:txBody>
      </p:sp>
      <p:sp>
        <p:nvSpPr>
          <p:cNvPr id="34" name="四角形: 上の 2 つの角を切り取る 33">
            <a:extLst>
              <a:ext uri="{FF2B5EF4-FFF2-40B4-BE49-F238E27FC236}">
                <a16:creationId xmlns:a16="http://schemas.microsoft.com/office/drawing/2014/main" id="{619FC9C5-CF6A-5EF4-8958-B70DC9D10912}"/>
              </a:ext>
            </a:extLst>
          </p:cNvPr>
          <p:cNvSpPr/>
          <p:nvPr/>
        </p:nvSpPr>
        <p:spPr>
          <a:xfrm>
            <a:off x="619048" y="3190144"/>
            <a:ext cx="5612400" cy="320661"/>
          </a:xfrm>
          <a:prstGeom prst="snip2SameRect">
            <a:avLst/>
          </a:prstGeom>
          <a:solidFill>
            <a:schemeClr val="bg1">
              <a:lumMod val="85000"/>
            </a:schemeClr>
          </a:solidFill>
          <a:ln w="12700">
            <a:noFill/>
            <a:prstDash val="solid"/>
            <a:extLst>
              <a:ext uri="{C807C97D-BFC1-408E-A445-0C87EB9F89A2}">
                <ask:lineSketchStyleProps xmlns:ask="http://schemas.microsoft.com/office/drawing/2018/sketchyshapes">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1000" b="1" i="0" u="none" strike="noStrike" kern="1200" cap="none" spc="0" normalizeH="0" baseline="0" noProof="0">
                <a:ln>
                  <a:noFill/>
                </a:ln>
                <a:solidFill>
                  <a:prstClr val="black"/>
                </a:solidFill>
                <a:effectLst/>
                <a:uLnTx/>
                <a:uFillTx/>
                <a:latin typeface="メイリオ"/>
                <a:ea typeface="メイリオ"/>
                <a:cs typeface="+mn-cs"/>
              </a:rPr>
              <a:t>リテラシー標準策定のねらい</a:t>
            </a:r>
            <a:b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DX</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を自分事ととらえ、変革に向けて行動できるようになる」という位置付けは不変</a:t>
            </a:r>
          </a:p>
        </p:txBody>
      </p:sp>
      <p:sp>
        <p:nvSpPr>
          <p:cNvPr id="36" name="テキスト ボックス 35">
            <a:extLst>
              <a:ext uri="{FF2B5EF4-FFF2-40B4-BE49-F238E27FC236}">
                <a16:creationId xmlns:a16="http://schemas.microsoft.com/office/drawing/2014/main" id="{BC8B7BD9-7F4F-02BF-7246-472679AEC3AA}"/>
              </a:ext>
            </a:extLst>
          </p:cNvPr>
          <p:cNvSpPr txBox="1"/>
          <p:nvPr/>
        </p:nvSpPr>
        <p:spPr>
          <a:xfrm>
            <a:off x="622800" y="2252440"/>
            <a:ext cx="5612400" cy="90024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急速に普及する生成</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AI</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は、各企業における</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DX</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の進展を加速させると考えられ、企業の競争力を向上させる可能性があります。あわせて、ビジネスパーソンに求められるスキル・リテラシーも変化し、より重要になる部分もあると想定されます。その状況に対応するため、</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2023</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年８月に</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DX</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リテラシー標準に関する内容が改定されました。</a:t>
            </a:r>
            <a:b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b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追加された生成</a:t>
            </a:r>
            <a:r>
              <a:rPr kumimoji="0" lang="en-US" altLang="ja-JP" sz="1050" b="0" i="0" u="none" strike="noStrike" kern="1200" cap="none" spc="0" normalizeH="0" baseline="0" noProof="0">
                <a:ln>
                  <a:noFill/>
                </a:ln>
                <a:solidFill>
                  <a:prstClr val="black"/>
                </a:solidFill>
                <a:effectLst/>
                <a:uLnTx/>
                <a:uFillTx/>
                <a:latin typeface="メイリオ"/>
                <a:ea typeface="メイリオ"/>
                <a:cs typeface="+mn-cs"/>
              </a:rPr>
              <a:t>AI</a:t>
            </a: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に関する内容を以下の図で説明します。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8" name="テキスト ボックス 37">
            <a:extLst>
              <a:ext uri="{FF2B5EF4-FFF2-40B4-BE49-F238E27FC236}">
                <a16:creationId xmlns:a16="http://schemas.microsoft.com/office/drawing/2014/main" id="{49D55A73-A4C7-6890-1770-1708926F66C8}"/>
              </a:ext>
            </a:extLst>
          </p:cNvPr>
          <p:cNvSpPr txBox="1"/>
          <p:nvPr/>
        </p:nvSpPr>
        <p:spPr>
          <a:xfrm>
            <a:off x="672149" y="3763785"/>
            <a:ext cx="1188900" cy="2759170"/>
          </a:xfrm>
          <a:prstGeom prst="rect">
            <a:avLst/>
          </a:prstGeom>
          <a:solidFill>
            <a:schemeClr val="bg1"/>
          </a:solidFill>
        </p:spPr>
        <p:txBody>
          <a:bodyPr wrap="square" rtlCol="0" anchor="ctr" anchorCtr="0">
            <a:noAutofit/>
          </a:bodyPr>
          <a:lstStyle/>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産官学で生成</a:t>
            </a:r>
            <a:r>
              <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rPr>
              <a:t>AI</a:t>
            </a: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の利用が進んでおり、社会環境へ影響を与える可能性があるため、「社会の変化」に人材育成・教育や労働市場の変化などの学習項目例を追加</a:t>
            </a:r>
          </a:p>
        </p:txBody>
      </p:sp>
      <p:sp>
        <p:nvSpPr>
          <p:cNvPr id="39" name="テキスト ボックス 38">
            <a:extLst>
              <a:ext uri="{FF2B5EF4-FFF2-40B4-BE49-F238E27FC236}">
                <a16:creationId xmlns:a16="http://schemas.microsoft.com/office/drawing/2014/main" id="{56D090D1-EDF3-639B-9BA4-7CEB797A1EB0}"/>
              </a:ext>
            </a:extLst>
          </p:cNvPr>
          <p:cNvSpPr txBox="1"/>
          <p:nvPr/>
        </p:nvSpPr>
        <p:spPr>
          <a:xfrm>
            <a:off x="1963640" y="3763785"/>
            <a:ext cx="2148721" cy="2768739"/>
          </a:xfrm>
          <a:prstGeom prst="rect">
            <a:avLst/>
          </a:prstGeom>
          <a:solidFill>
            <a:schemeClr val="bg1"/>
          </a:solidFill>
        </p:spPr>
        <p:txBody>
          <a:bodyPr wrap="square" rtlCol="0" anchor="ctr" anchorCtr="0">
            <a:noAutofit/>
          </a:bodyPr>
          <a:lstStyle/>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生成</a:t>
            </a:r>
            <a:r>
              <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rPr>
              <a:t>AI</a:t>
            </a: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は、ビジネスの場で急速に普及・利用されているため、「</a:t>
            </a:r>
            <a:r>
              <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rPr>
              <a:t>AI</a:t>
            </a: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」に生成</a:t>
            </a:r>
            <a:r>
              <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rPr>
              <a:t>AI</a:t>
            </a: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の技術動向や倫理などの学習項目例を追加</a:t>
            </a: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現在の利用状況に鑑み「ネットワーク」にネットワークの種類、インターネットサービスの学習項目例を追加</a:t>
            </a: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個人や企業などで扱うデータがデジタル技術・サービスに活用されるため、「データを扱う」に活用しやすいデータの入力や整備の手法などの内容・学習項目例を追加</a:t>
            </a: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適切でないデータから生み出される結果は、誤った判断・損害につながり得るため、「データによって判断する」に適切なデータを用いて判断することの重要性などの内容・学習項目例を追加</a:t>
            </a:r>
          </a:p>
        </p:txBody>
      </p:sp>
      <p:sp>
        <p:nvSpPr>
          <p:cNvPr id="4" name="テキスト ボックス 3">
            <a:extLst>
              <a:ext uri="{FF2B5EF4-FFF2-40B4-BE49-F238E27FC236}">
                <a16:creationId xmlns:a16="http://schemas.microsoft.com/office/drawing/2014/main" id="{4DF67F08-5C3E-F200-CD2B-E253A4D3E997}"/>
              </a:ext>
            </a:extLst>
          </p:cNvPr>
          <p:cNvSpPr txBox="1"/>
          <p:nvPr/>
        </p:nvSpPr>
        <p:spPr>
          <a:xfrm>
            <a:off x="4243068" y="3763785"/>
            <a:ext cx="1942783" cy="2768739"/>
          </a:xfrm>
          <a:prstGeom prst="rect">
            <a:avLst/>
          </a:prstGeom>
          <a:solidFill>
            <a:schemeClr val="bg1"/>
          </a:solidFill>
        </p:spPr>
        <p:txBody>
          <a:bodyPr wrap="square" rtlCol="0" anchor="ctr" anchorCtr="0">
            <a:noAutofit/>
          </a:bodyPr>
          <a:lstStyle/>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生成</a:t>
            </a:r>
            <a:r>
              <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rPr>
              <a:t>AI</a:t>
            </a: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は、ツールなどの基礎知識や指示（プロンプト）の手法を用いて業務の様々な場面で利用できるため、「データ・デジタル技術の活用事例」に生成</a:t>
            </a:r>
            <a:r>
              <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rPr>
              <a:t>AI</a:t>
            </a: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の活用事例、「ツール利用」に生成</a:t>
            </a:r>
            <a:r>
              <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rPr>
              <a:t>AI</a:t>
            </a: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ツールの概要、指示（プロンプト）の手法などの学習項目例をそれぞれ追加</a:t>
            </a: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情報漏えいや法規制、利用規約などに正しく対処しながら生成</a:t>
            </a:r>
            <a:r>
              <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rPr>
              <a:t>AI</a:t>
            </a: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を利用することが求められるため、「モラル」にデータ流出の危険性など、「コンプライアンス」に法規制や利用規約などの学習項目例をそれぞれ追加</a:t>
            </a:r>
          </a:p>
        </p:txBody>
      </p:sp>
      <p:sp>
        <p:nvSpPr>
          <p:cNvPr id="30" name="テキスト ボックス 29">
            <a:extLst>
              <a:ext uri="{FF2B5EF4-FFF2-40B4-BE49-F238E27FC236}">
                <a16:creationId xmlns:a16="http://schemas.microsoft.com/office/drawing/2014/main" id="{FCEFAF15-61CF-77A7-2DD2-C7D0129F2C09}"/>
              </a:ext>
            </a:extLst>
          </p:cNvPr>
          <p:cNvSpPr txBox="1"/>
          <p:nvPr/>
        </p:nvSpPr>
        <p:spPr>
          <a:xfrm>
            <a:off x="668292" y="6813654"/>
            <a:ext cx="5521417" cy="1200329"/>
          </a:xfrm>
          <a:prstGeom prst="rect">
            <a:avLst/>
          </a:prstGeom>
          <a:solidFill>
            <a:schemeClr val="bg1"/>
          </a:solidFill>
        </p:spPr>
        <p:txBody>
          <a:bodyPr wrap="square" rtlCol="0" anchor="ctr" anchorCtr="0">
            <a:spAutoFit/>
          </a:bodyPr>
          <a:lstStyle/>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他項目と比べてより普遍的な要素を定義しているため、生成</a:t>
            </a:r>
            <a:r>
              <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rPr>
              <a:t>AI</a:t>
            </a: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利用においても同様に重要となる</a:t>
            </a: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適切なデータを用いることにより、事実に基づく判断が有効になるため、「事実に基づく判断」に適切なデータ入力の重要性や行動例などを追加</a:t>
            </a: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171450" marR="0" lvl="0" indent="-171450" algn="l"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生成</a:t>
            </a:r>
            <a:r>
              <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rPr>
              <a:t>AI</a:t>
            </a: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をビジネスパーソンとしてのスキルと掛け合わせ生産性向上やビジネス変革などへ適切に利用しようとしていること、生成</a:t>
            </a:r>
            <a:r>
              <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rPr>
              <a:t>AI</a:t>
            </a: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利用における注意点を理解していること、生成</a:t>
            </a:r>
            <a:r>
              <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rPr>
              <a:t>AI</a:t>
            </a: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の影響に対して変化をいとわず学び続けることは、今後、全ビジネスパーソンが身に着けるべきマインド・スタンスとして重要性が増すため、「生成</a:t>
            </a:r>
            <a:r>
              <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rPr>
              <a:t>AI</a:t>
            </a:r>
            <a:r>
              <a:rPr kumimoji="1" lang="ja-JP" altLang="en-US" sz="800" b="0" i="0" u="none" strike="noStrike" kern="1200" cap="none" spc="0" normalizeH="0" baseline="0" noProof="0" dirty="0">
                <a:ln>
                  <a:noFill/>
                </a:ln>
                <a:solidFill>
                  <a:prstClr val="black"/>
                </a:solidFill>
                <a:effectLst/>
                <a:uLnTx/>
                <a:uFillTx/>
                <a:latin typeface="メイリオ"/>
                <a:ea typeface="メイリオ"/>
                <a:cs typeface="+mn-cs"/>
              </a:rPr>
              <a:t>利用において求められるマインド・スタンス」として既存項目と分けて追加</a:t>
            </a:r>
          </a:p>
        </p:txBody>
      </p:sp>
      <p:graphicFrame>
        <p:nvGraphicFramePr>
          <p:cNvPr id="48" name="表 7">
            <a:extLst>
              <a:ext uri="{FF2B5EF4-FFF2-40B4-BE49-F238E27FC236}">
                <a16:creationId xmlns:a16="http://schemas.microsoft.com/office/drawing/2014/main" id="{EB036145-C5E0-D469-88AD-7B3D42B4BC4F}"/>
              </a:ext>
            </a:extLst>
          </p:cNvPr>
          <p:cNvGraphicFramePr>
            <a:graphicFrameLocks noGrp="1"/>
          </p:cNvGraphicFramePr>
          <p:nvPr/>
        </p:nvGraphicFramePr>
        <p:xfrm>
          <a:off x="622800" y="8492490"/>
          <a:ext cx="5612400" cy="891540"/>
        </p:xfrm>
        <a:graphic>
          <a:graphicData uri="http://schemas.openxmlformats.org/drawingml/2006/table">
            <a:tbl>
              <a:tblPr firstRow="1" bandRow="1">
                <a:tableStyleId>{5940675A-B579-460E-94D1-54222C63F5DA}</a:tableStyleId>
              </a:tblPr>
              <a:tblGrid>
                <a:gridCol w="5612400">
                  <a:extLst>
                    <a:ext uri="{9D8B030D-6E8A-4147-A177-3AD203B41FA5}">
                      <a16:colId xmlns:a16="http://schemas.microsoft.com/office/drawing/2014/main" val="2002786144"/>
                    </a:ext>
                  </a:extLst>
                </a:gridCol>
              </a:tblGrid>
              <a:tr h="852023">
                <a:tc>
                  <a:txBody>
                    <a:bodyPr/>
                    <a:lstStyle/>
                    <a:p>
                      <a:pPr algn="l"/>
                      <a:r>
                        <a:rPr lang="en-US" altLang="ja-JP" sz="1050" b="1">
                          <a:solidFill>
                            <a:schemeClr val="tx1"/>
                          </a:solidFill>
                          <a:effectLst/>
                          <a:latin typeface="+mn-ea"/>
                          <a:ea typeface="+mn-ea"/>
                        </a:rPr>
                        <a:t>DX</a:t>
                      </a:r>
                      <a:r>
                        <a:rPr lang="ja-JP" altLang="en-US" sz="1050" b="1">
                          <a:solidFill>
                            <a:schemeClr val="tx1"/>
                          </a:solidFill>
                          <a:effectLst/>
                          <a:latin typeface="+mn-ea"/>
                          <a:ea typeface="+mn-ea"/>
                        </a:rPr>
                        <a:t>リテラシー標準の学習方法</a:t>
                      </a:r>
                      <a:endParaRPr lang="en-US" altLang="ja-JP" sz="1050" b="1">
                        <a:solidFill>
                          <a:schemeClr val="tx1"/>
                        </a:solidFill>
                        <a:effectLst/>
                        <a:latin typeface="+mn-ea"/>
                        <a:ea typeface="+mn-ea"/>
                      </a:endParaRPr>
                    </a:p>
                    <a:p>
                      <a:pPr algn="l"/>
                      <a:r>
                        <a:rPr lang="ja-JP" altLang="en-US" sz="1050" b="0">
                          <a:solidFill>
                            <a:schemeClr val="tx1"/>
                          </a:solidFill>
                          <a:effectLst/>
                          <a:latin typeface="+mn-ea"/>
                          <a:ea typeface="+mn-ea"/>
                        </a:rPr>
                        <a:t>　「</a:t>
                      </a:r>
                      <a:r>
                        <a:rPr lang="ja-JP" altLang="en-US" sz="1050" b="0" i="0">
                          <a:solidFill>
                            <a:schemeClr val="tx1"/>
                          </a:solidFill>
                          <a:effectLst/>
                          <a:latin typeface="+mn-ea"/>
                          <a:ea typeface="+mn-ea"/>
                        </a:rPr>
                        <a:t>マナビ</a:t>
                      </a:r>
                      <a:r>
                        <a:rPr lang="en-US" altLang="ja-JP" sz="1050" b="0" i="0">
                          <a:solidFill>
                            <a:schemeClr val="tx1"/>
                          </a:solidFill>
                          <a:effectLst/>
                          <a:latin typeface="+mn-ea"/>
                          <a:ea typeface="+mn-ea"/>
                        </a:rPr>
                        <a:t>DX</a:t>
                      </a:r>
                      <a:r>
                        <a:rPr lang="ja-JP" altLang="en-US" sz="1050" b="0" i="0">
                          <a:solidFill>
                            <a:schemeClr val="tx1"/>
                          </a:solidFill>
                          <a:effectLst/>
                          <a:latin typeface="+mn-ea"/>
                          <a:ea typeface="+mn-ea"/>
                        </a:rPr>
                        <a:t>」という、すべての社会人にとって必須であるデジタルスキルを学べるコンテンツを紹介しているポータルサイトがあります。このポータルサイトでは、</a:t>
                      </a:r>
                      <a:r>
                        <a:rPr lang="en-US" altLang="ja-JP" sz="1050" b="0" i="0">
                          <a:solidFill>
                            <a:schemeClr val="tx1"/>
                          </a:solidFill>
                          <a:effectLst/>
                          <a:latin typeface="+mn-ea"/>
                          <a:ea typeface="+mn-ea"/>
                        </a:rPr>
                        <a:t>DX</a:t>
                      </a:r>
                      <a:r>
                        <a:rPr lang="ja-JP" altLang="en-US" sz="1050" b="0" i="0">
                          <a:solidFill>
                            <a:schemeClr val="tx1"/>
                          </a:solidFill>
                          <a:effectLst/>
                          <a:latin typeface="+mn-ea"/>
                          <a:ea typeface="+mn-ea"/>
                        </a:rPr>
                        <a:t>リテラシー標準の各項目ごとに学習できる講座が掲載されており、</a:t>
                      </a:r>
                      <a:r>
                        <a:rPr lang="en-US" altLang="ja-JP" sz="1050" b="0" i="0">
                          <a:solidFill>
                            <a:schemeClr val="tx1"/>
                          </a:solidFill>
                          <a:effectLst/>
                          <a:latin typeface="+mn-ea"/>
                          <a:ea typeface="+mn-ea"/>
                        </a:rPr>
                        <a:t>DX</a:t>
                      </a:r>
                      <a:r>
                        <a:rPr lang="ja-JP" altLang="en-US" sz="1050" b="0" i="0">
                          <a:solidFill>
                            <a:schemeClr val="tx1"/>
                          </a:solidFill>
                          <a:effectLst/>
                          <a:latin typeface="+mn-ea"/>
                          <a:ea typeface="+mn-ea"/>
                        </a:rPr>
                        <a:t>リテラシーを学ぶことができます。</a:t>
                      </a:r>
                      <a:endParaRPr lang="en-US" altLang="ja-JP" sz="1050" b="0" i="0">
                        <a:solidFill>
                          <a:schemeClr val="tx1"/>
                        </a:solidFill>
                        <a:effectLst/>
                        <a:latin typeface="+mn-ea"/>
                        <a:ea typeface="+mn-ea"/>
                      </a:endParaRPr>
                    </a:p>
                  </a:txBody>
                  <a:tcPr/>
                </a:tc>
                <a:extLst>
                  <a:ext uri="{0D108BD9-81ED-4DB2-BD59-A6C34878D82A}">
                    <a16:rowId xmlns:a16="http://schemas.microsoft.com/office/drawing/2014/main" val="955731625"/>
                  </a:ext>
                </a:extLst>
              </a:tr>
            </a:tbl>
          </a:graphicData>
        </a:graphic>
      </p:graphicFrame>
      <p:grpSp>
        <p:nvGrpSpPr>
          <p:cNvPr id="49" name="グループ化 48">
            <a:extLst>
              <a:ext uri="{FF2B5EF4-FFF2-40B4-BE49-F238E27FC236}">
                <a16:creationId xmlns:a16="http://schemas.microsoft.com/office/drawing/2014/main" id="{A4ED0CE3-837B-58BF-86D3-6EBA2CB7390E}"/>
              </a:ext>
            </a:extLst>
          </p:cNvPr>
          <p:cNvGrpSpPr/>
          <p:nvPr/>
        </p:nvGrpSpPr>
        <p:grpSpPr>
          <a:xfrm>
            <a:off x="371979" y="8233631"/>
            <a:ext cx="757258" cy="300134"/>
            <a:chOff x="-586383" y="7984939"/>
            <a:chExt cx="1007910" cy="707703"/>
          </a:xfrm>
        </p:grpSpPr>
        <p:sp>
          <p:nvSpPr>
            <p:cNvPr id="50" name="テキスト ボックス 49">
              <a:extLst>
                <a:ext uri="{FF2B5EF4-FFF2-40B4-BE49-F238E27FC236}">
                  <a16:creationId xmlns:a16="http://schemas.microsoft.com/office/drawing/2014/main" id="{4D093A4F-6F35-2066-5A55-E20AC73DED12}"/>
                </a:ext>
              </a:extLst>
            </p:cNvPr>
            <p:cNvSpPr txBox="1"/>
            <p:nvPr/>
          </p:nvSpPr>
          <p:spPr>
            <a:xfrm rot="20511245">
              <a:off x="-586383" y="8338230"/>
              <a:ext cx="922625" cy="354412"/>
            </a:xfrm>
            <a:custGeom>
              <a:avLst/>
              <a:gdLst>
                <a:gd name="connsiteX0" fmla="*/ 0 w 922625"/>
                <a:gd name="connsiteY0" fmla="*/ 0 h 354412"/>
                <a:gd name="connsiteX1" fmla="*/ 922625 w 922625"/>
                <a:gd name="connsiteY1" fmla="*/ 0 h 354412"/>
                <a:gd name="connsiteX2" fmla="*/ 922625 w 922625"/>
                <a:gd name="connsiteY2" fmla="*/ 354412 h 354412"/>
                <a:gd name="connsiteX3" fmla="*/ 0 w 922625"/>
                <a:gd name="connsiteY3" fmla="*/ 354412 h 354412"/>
                <a:gd name="connsiteX4" fmla="*/ 0 w 922625"/>
                <a:gd name="connsiteY4" fmla="*/ 0 h 35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625" h="354412" fill="none" extrusionOk="0">
                  <a:moveTo>
                    <a:pt x="0" y="0"/>
                  </a:moveTo>
                  <a:cubicBezTo>
                    <a:pt x="361687" y="52568"/>
                    <a:pt x="480513" y="-54228"/>
                    <a:pt x="922625" y="0"/>
                  </a:cubicBezTo>
                  <a:cubicBezTo>
                    <a:pt x="910715" y="96955"/>
                    <a:pt x="946107" y="279983"/>
                    <a:pt x="922625" y="354412"/>
                  </a:cubicBezTo>
                  <a:cubicBezTo>
                    <a:pt x="503054" y="314207"/>
                    <a:pt x="197963" y="403363"/>
                    <a:pt x="0" y="354412"/>
                  </a:cubicBezTo>
                  <a:cubicBezTo>
                    <a:pt x="21079" y="230379"/>
                    <a:pt x="15949" y="82626"/>
                    <a:pt x="0" y="0"/>
                  </a:cubicBezTo>
                  <a:close/>
                </a:path>
                <a:path w="922625" h="354412" stroke="0" extrusionOk="0">
                  <a:moveTo>
                    <a:pt x="0" y="0"/>
                  </a:moveTo>
                  <a:cubicBezTo>
                    <a:pt x="147004" y="-40783"/>
                    <a:pt x="752825" y="-70567"/>
                    <a:pt x="922625" y="0"/>
                  </a:cubicBezTo>
                  <a:cubicBezTo>
                    <a:pt x="930839" y="73891"/>
                    <a:pt x="908673" y="295727"/>
                    <a:pt x="922625" y="354412"/>
                  </a:cubicBezTo>
                  <a:cubicBezTo>
                    <a:pt x="698256" y="309258"/>
                    <a:pt x="352668" y="432602"/>
                    <a:pt x="0" y="354412"/>
                  </a:cubicBezTo>
                  <a:cubicBezTo>
                    <a:pt x="-4666" y="239936"/>
                    <a:pt x="-6228" y="161744"/>
                    <a:pt x="0" y="0"/>
                  </a:cubicBezTo>
                  <a:close/>
                </a:path>
              </a:pathLst>
            </a:custGeom>
            <a:solidFill>
              <a:schemeClr val="bg1"/>
            </a:solidFill>
            <a:ln>
              <a:solidFill>
                <a:schemeClr val="accent1"/>
              </a:solidFill>
              <a:extLst>
                <a:ext uri="{C807C97D-BFC1-408E-A445-0C87EB9F89A2}">
                  <ask:lineSketchStyleProps xmlns:ask="http://schemas.microsoft.com/office/drawing/2018/sketchyshapes" sd="2650216993">
                    <a:prstGeom prst="rect">
                      <a:avLst/>
                    </a:prstGeom>
                    <ask:type>
                      <ask:lineSketchCurved/>
                    </ask:type>
                  </ask:lineSketchStyleProps>
                </a:ext>
              </a:extLst>
            </a:ln>
            <a:effectLst>
              <a:outerShdw blurRad="50800" dist="38100" dir="2700000" algn="tl" rotWithShape="0">
                <a:prstClr val="black">
                  <a:alpha val="40000"/>
                </a:prstClr>
              </a:outerShd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rPr>
                <a:t>One Point</a:t>
              </a:r>
              <a:endParaRPr kumimoji="1" lang="ja-JP" altLang="en-US"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endParaRPr>
            </a:p>
          </p:txBody>
        </p:sp>
        <p:pic>
          <p:nvPicPr>
            <p:cNvPr id="51" name="図 50">
              <a:extLst>
                <a:ext uri="{FF2B5EF4-FFF2-40B4-BE49-F238E27FC236}">
                  <a16:creationId xmlns:a16="http://schemas.microsoft.com/office/drawing/2014/main" id="{64D86181-2F0B-A33D-2287-8DAD3724D955}"/>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166120" y="7984939"/>
              <a:ext cx="255407" cy="378304"/>
            </a:xfrm>
            <a:prstGeom prst="rect">
              <a:avLst/>
            </a:prstGeom>
          </p:spPr>
        </p:pic>
      </p:grpSp>
    </p:spTree>
    <p:extLst>
      <p:ext uri="{BB962C8B-B14F-4D97-AF65-F5344CB8AC3E}">
        <p14:creationId xmlns:p14="http://schemas.microsoft.com/office/powerpoint/2010/main" val="206524916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kumimoji="1" lang="en-US" altLang="ja-JP"/>
              <a:t>6-1-3. DX with Cybersecurity</a:t>
            </a:r>
            <a:endParaRPr kumimoji="1" lang="ja-JP" altLang="en-US"/>
          </a:p>
        </p:txBody>
      </p:sp>
      <p:sp>
        <p:nvSpPr>
          <p:cNvPr id="8" name="テキスト プレースホルダー 2">
            <a:extLst>
              <a:ext uri="{FF2B5EF4-FFF2-40B4-BE49-F238E27FC236}">
                <a16:creationId xmlns:a16="http://schemas.microsoft.com/office/drawing/2014/main" id="{4B83C998-476A-5DEE-F80C-2BC5DEA7CC9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6</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サイバーセキュリティ戦略および関連法令</a:t>
            </a:r>
            <a:b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6-1. NISC</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：サイバーセキュリティ戦略</a:t>
            </a:r>
          </a:p>
        </p:txBody>
      </p:sp>
      <p:sp>
        <p:nvSpPr>
          <p:cNvPr id="23" name="スライド番号プレースホルダー 1">
            <a:extLst>
              <a:ext uri="{FF2B5EF4-FFF2-40B4-BE49-F238E27FC236}">
                <a16:creationId xmlns:a16="http://schemas.microsoft.com/office/drawing/2014/main" id="{6A10EBE7-CC1D-B1D8-5971-15ECFC1CFFE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テキスト プレースホルダー 5">
            <a:extLst>
              <a:ext uri="{FF2B5EF4-FFF2-40B4-BE49-F238E27FC236}">
                <a16:creationId xmlns:a16="http://schemas.microsoft.com/office/drawing/2014/main" id="{5F582263-EEE2-C499-BE3D-627079678E2F}"/>
              </a:ext>
            </a:extLst>
          </p:cNvPr>
          <p:cNvSpPr txBox="1">
            <a:spLocks/>
          </p:cNvSpPr>
          <p:nvPr/>
        </p:nvSpPr>
        <p:spPr>
          <a:xfrm>
            <a:off x="622799" y="1966925"/>
            <a:ext cx="5571477"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プラス・セキュリティ</a:t>
            </a:r>
          </a:p>
        </p:txBody>
      </p:sp>
      <p:graphicFrame>
        <p:nvGraphicFramePr>
          <p:cNvPr id="12" name="表 11">
            <a:extLst>
              <a:ext uri="{FF2B5EF4-FFF2-40B4-BE49-F238E27FC236}">
                <a16:creationId xmlns:a16="http://schemas.microsoft.com/office/drawing/2014/main" id="{2FD24A97-7F65-3F50-7926-7F8F063FA907}"/>
              </a:ext>
            </a:extLst>
          </p:cNvPr>
          <p:cNvGraphicFramePr>
            <a:graphicFrameLocks noGrp="1"/>
          </p:cNvGraphicFramePr>
          <p:nvPr/>
        </p:nvGraphicFramePr>
        <p:xfrm>
          <a:off x="622800" y="2347925"/>
          <a:ext cx="5612400" cy="758893"/>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849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schemeClr val="bg1"/>
                          </a:solidFill>
                          <a:effectLst/>
                          <a:uLnTx/>
                          <a:uFillTx/>
                          <a:latin typeface="メイリオ" panose="020B0604030504040204" pitchFamily="50" charset="-128"/>
                          <a:ea typeface="メイリオ" panose="020B0604030504040204" pitchFamily="50" charset="-128"/>
                          <a:cs typeface="+mn-cs"/>
                        </a:rPr>
                        <a:t>プラス・セキュリティとは</a:t>
                      </a:r>
                      <a:endParaRPr kumimoji="1" lang="en-US" altLang="ja-JP" sz="1050" b="1" i="0" u="none" strike="noStrike" kern="1200" cap="none" spc="0" normalizeH="0" baseline="0" noProof="0">
                        <a:ln>
                          <a:noFill/>
                        </a:ln>
                        <a:solidFill>
                          <a:schemeClr val="bg1"/>
                        </a:solidFill>
                        <a:effectLst/>
                        <a:uLnTx/>
                        <a:uFillTx/>
                        <a:latin typeface="メイリオ" panose="020B0604030504040204" pitchFamily="50" charset="-128"/>
                        <a:ea typeface="メイリオ" panose="020B0604030504040204" pitchFamily="50" charset="-128"/>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a:solidFill>
                            <a:schemeClr val="tx1"/>
                          </a:solidFill>
                          <a:latin typeface="メイリオ" panose="020B0604030504040204" pitchFamily="50" charset="-128"/>
                          <a:ea typeface="メイリオ" panose="020B0604030504040204" pitchFamily="50" charset="-128"/>
                        </a:rPr>
                        <a:t>　自らの業務遂行にあたってセキュリティを意識し、必要かつ十分なセキュリティ対策を実現できる能力を身につけること、あるいは身につけている状態のこと</a:t>
                      </a:r>
                      <a:r>
                        <a:rPr lang="en-US" altLang="ja-JP" sz="600" baseline="30000">
                          <a:solidFill>
                            <a:schemeClr val="tx1"/>
                          </a:solidFill>
                          <a:latin typeface="メイリオ" panose="020B0604030504040204" pitchFamily="50" charset="-128"/>
                          <a:ea typeface="メイリオ" panose="020B0604030504040204" pitchFamily="50" charset="-128"/>
                        </a:rPr>
                        <a:t>[14]</a:t>
                      </a:r>
                      <a:endParaRPr kumimoji="1" lang="ja-JP" altLang="en-US" sz="600" baseline="30000">
                        <a:latin typeface="メイリオ" panose="020B0604030504040204" pitchFamily="50" charset="-128"/>
                        <a:ea typeface="メイリオ" panose="020B0604030504040204" pitchFamily="50" charset="-128"/>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bl>
          </a:graphicData>
        </a:graphic>
      </p:graphicFrame>
      <p:sp>
        <p:nvSpPr>
          <p:cNvPr id="13" name="楕円 12">
            <a:extLst>
              <a:ext uri="{FF2B5EF4-FFF2-40B4-BE49-F238E27FC236}">
                <a16:creationId xmlns:a16="http://schemas.microsoft.com/office/drawing/2014/main" id="{7BBF5DDF-FBD6-23D4-D73D-66BCA4351A69}"/>
              </a:ext>
            </a:extLst>
          </p:cNvPr>
          <p:cNvSpPr/>
          <p:nvPr/>
        </p:nvSpPr>
        <p:spPr>
          <a:xfrm>
            <a:off x="1072473" y="4615909"/>
            <a:ext cx="892562" cy="823829"/>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9" name="楕円 18">
            <a:extLst>
              <a:ext uri="{FF2B5EF4-FFF2-40B4-BE49-F238E27FC236}">
                <a16:creationId xmlns:a16="http://schemas.microsoft.com/office/drawing/2014/main" id="{CF2D4823-FE1E-7278-0ADB-ACCDFFF0FF8C}"/>
              </a:ext>
            </a:extLst>
          </p:cNvPr>
          <p:cNvSpPr/>
          <p:nvPr/>
        </p:nvSpPr>
        <p:spPr>
          <a:xfrm>
            <a:off x="2982719" y="4615686"/>
            <a:ext cx="892562" cy="823829"/>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0" name="楕円 19">
            <a:extLst>
              <a:ext uri="{FF2B5EF4-FFF2-40B4-BE49-F238E27FC236}">
                <a16:creationId xmlns:a16="http://schemas.microsoft.com/office/drawing/2014/main" id="{C20C9AD4-E9B2-41C6-9B42-72F0293298E7}"/>
              </a:ext>
            </a:extLst>
          </p:cNvPr>
          <p:cNvSpPr/>
          <p:nvPr/>
        </p:nvSpPr>
        <p:spPr>
          <a:xfrm>
            <a:off x="4892964" y="4615686"/>
            <a:ext cx="892562" cy="823829"/>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8" name="テキスト ボックス 27">
            <a:extLst>
              <a:ext uri="{FF2B5EF4-FFF2-40B4-BE49-F238E27FC236}">
                <a16:creationId xmlns:a16="http://schemas.microsoft.com/office/drawing/2014/main" id="{DB131DA8-A949-3769-8140-6282BF12DFC1}"/>
              </a:ext>
            </a:extLst>
          </p:cNvPr>
          <p:cNvSpPr txBox="1"/>
          <p:nvPr/>
        </p:nvSpPr>
        <p:spPr>
          <a:xfrm>
            <a:off x="2155457" y="6430847"/>
            <a:ext cx="2687819"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サイバーセキュリティの知識が不十分な</a:t>
            </a:r>
            <a:b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場合の問題例</a:t>
            </a:r>
          </a:p>
        </p:txBody>
      </p:sp>
      <p:grpSp>
        <p:nvGrpSpPr>
          <p:cNvPr id="29" name="グループ化 28">
            <a:extLst>
              <a:ext uri="{FF2B5EF4-FFF2-40B4-BE49-F238E27FC236}">
                <a16:creationId xmlns:a16="http://schemas.microsoft.com/office/drawing/2014/main" id="{D940175F-A724-5908-34EF-2C3000E8773C}"/>
              </a:ext>
            </a:extLst>
          </p:cNvPr>
          <p:cNvGrpSpPr/>
          <p:nvPr/>
        </p:nvGrpSpPr>
        <p:grpSpPr>
          <a:xfrm>
            <a:off x="602336" y="6791256"/>
            <a:ext cx="5722448" cy="1623357"/>
            <a:chOff x="720526" y="7036263"/>
            <a:chExt cx="5634562" cy="1623357"/>
          </a:xfrm>
        </p:grpSpPr>
        <p:sp>
          <p:nvSpPr>
            <p:cNvPr id="30" name="四角形: 角を丸くする 29">
              <a:extLst>
                <a:ext uri="{FF2B5EF4-FFF2-40B4-BE49-F238E27FC236}">
                  <a16:creationId xmlns:a16="http://schemas.microsoft.com/office/drawing/2014/main" id="{34279376-C0D4-D7F7-573E-BFE30DFAD5DA}"/>
                </a:ext>
              </a:extLst>
            </p:cNvPr>
            <p:cNvSpPr/>
            <p:nvPr/>
          </p:nvSpPr>
          <p:spPr>
            <a:xfrm>
              <a:off x="720526" y="7036265"/>
              <a:ext cx="1812422" cy="1623355"/>
            </a:xfrm>
            <a:prstGeom prst="roundRect">
              <a:avLst/>
            </a:prstGeom>
            <a:noFill/>
            <a:ln w="38100">
              <a:solidFill>
                <a:schemeClr val="accent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目的にそぐわないクラウドを選定することや、自社のサイバーセキュリティ担当者が把握していないクラウドの導入により、情報漏えいなどのリスクが高まる恐れがあります</a:t>
              </a:r>
            </a:p>
          </p:txBody>
        </p:sp>
        <p:sp>
          <p:nvSpPr>
            <p:cNvPr id="31" name="四角形: 角を丸くする 30">
              <a:extLst>
                <a:ext uri="{FF2B5EF4-FFF2-40B4-BE49-F238E27FC236}">
                  <a16:creationId xmlns:a16="http://schemas.microsoft.com/office/drawing/2014/main" id="{E0C98D7F-B19E-403F-C2F7-AD50CE5EF6AF}"/>
                </a:ext>
              </a:extLst>
            </p:cNvPr>
            <p:cNvSpPr/>
            <p:nvPr/>
          </p:nvSpPr>
          <p:spPr>
            <a:xfrm>
              <a:off x="2626243" y="7036264"/>
              <a:ext cx="1812422" cy="1623355"/>
            </a:xfrm>
            <a:prstGeom prst="roundRect">
              <a:avLst/>
            </a:prstGeom>
            <a:noFill/>
            <a:ln w="38100">
              <a:solidFill>
                <a:schemeClr val="accent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ソフトウェアにサイバー攻撃に対する脆弱性が生じる恐れがあります</a:t>
              </a:r>
            </a:p>
          </p:txBody>
        </p:sp>
        <p:sp>
          <p:nvSpPr>
            <p:cNvPr id="32" name="四角形: 角を丸くする 31">
              <a:extLst>
                <a:ext uri="{FF2B5EF4-FFF2-40B4-BE49-F238E27FC236}">
                  <a16:creationId xmlns:a16="http://schemas.microsoft.com/office/drawing/2014/main" id="{D528E62A-3A15-00CA-BF94-26D73A8F361D}"/>
                </a:ext>
              </a:extLst>
            </p:cNvPr>
            <p:cNvSpPr/>
            <p:nvPr/>
          </p:nvSpPr>
          <p:spPr>
            <a:xfrm>
              <a:off x="4542666" y="7036263"/>
              <a:ext cx="1812422" cy="1623355"/>
            </a:xfrm>
            <a:prstGeom prst="roundRect">
              <a:avLst/>
            </a:prstGeom>
            <a:noFill/>
            <a:ln w="38100">
              <a:solidFill>
                <a:schemeClr val="accent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不適切な設定で運用することで、機器を介した情報漏えいの原因となる恐れがあります</a:t>
              </a:r>
              <a:endParaRPr kumimoji="1" lang="en-US" altLang="ja-JP" sz="10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sp>
        <p:nvSpPr>
          <p:cNvPr id="33" name="テキスト ボックス 32">
            <a:extLst>
              <a:ext uri="{FF2B5EF4-FFF2-40B4-BE49-F238E27FC236}">
                <a16:creationId xmlns:a16="http://schemas.microsoft.com/office/drawing/2014/main" id="{59D45BF4-696B-7BB3-B9B0-20EBF06410B2}"/>
              </a:ext>
            </a:extLst>
          </p:cNvPr>
          <p:cNvSpPr txBox="1"/>
          <p:nvPr/>
        </p:nvSpPr>
        <p:spPr>
          <a:xfrm>
            <a:off x="852393" y="5749836"/>
            <a:ext cx="1173504"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050" b="1"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34" name="表 26">
            <a:extLst>
              <a:ext uri="{FF2B5EF4-FFF2-40B4-BE49-F238E27FC236}">
                <a16:creationId xmlns:a16="http://schemas.microsoft.com/office/drawing/2014/main" id="{DEAB60D9-7741-8EBC-80F4-646A93EB7B85}"/>
              </a:ext>
            </a:extLst>
          </p:cNvPr>
          <p:cNvGraphicFramePr>
            <a:graphicFrameLocks noGrp="1"/>
          </p:cNvGraphicFramePr>
          <p:nvPr/>
        </p:nvGraphicFramePr>
        <p:xfrm>
          <a:off x="638247" y="5569061"/>
          <a:ext cx="1870073" cy="411480"/>
        </p:xfrm>
        <a:graphic>
          <a:graphicData uri="http://schemas.openxmlformats.org/drawingml/2006/table">
            <a:tbl>
              <a:tblPr firstRow="1" bandRow="1">
                <a:tableStyleId>{2D5ABB26-0587-4C30-8999-92F81FD0307C}</a:tableStyleId>
              </a:tblPr>
              <a:tblGrid>
                <a:gridCol w="1870073">
                  <a:extLst>
                    <a:ext uri="{9D8B030D-6E8A-4147-A177-3AD203B41FA5}">
                      <a16:colId xmlns:a16="http://schemas.microsoft.com/office/drawing/2014/main" val="3838312241"/>
                    </a:ext>
                  </a:extLst>
                </a:gridCol>
              </a:tblGrid>
              <a:tr h="370840">
                <a:tc>
                  <a:txBody>
                    <a:bodyPr/>
                    <a:lstStyle/>
                    <a:p>
                      <a:pPr algn="ctr"/>
                      <a:r>
                        <a:rPr kumimoji="1" lang="ja-JP" altLang="en-US" sz="1050" b="1"/>
                        <a:t>クラウドを活用した</a:t>
                      </a:r>
                      <a:endParaRPr kumimoji="1" lang="en-US" altLang="ja-JP" sz="1050" b="1"/>
                    </a:p>
                    <a:p>
                      <a:pPr algn="ctr"/>
                      <a:r>
                        <a:rPr kumimoji="1" lang="ja-JP" altLang="en-US" sz="1050" b="1"/>
                        <a:t>新規プロジェクトの担当者</a:t>
                      </a:r>
                    </a:p>
                  </a:txBody>
                  <a:tcPr marL="100584" marR="100584"/>
                </a:tc>
                <a:extLst>
                  <a:ext uri="{0D108BD9-81ED-4DB2-BD59-A6C34878D82A}">
                    <a16:rowId xmlns:a16="http://schemas.microsoft.com/office/drawing/2014/main" val="2894061669"/>
                  </a:ext>
                </a:extLst>
              </a:tr>
            </a:tbl>
          </a:graphicData>
        </a:graphic>
      </p:graphicFrame>
      <p:graphicFrame>
        <p:nvGraphicFramePr>
          <p:cNvPr id="35" name="表 34">
            <a:extLst>
              <a:ext uri="{FF2B5EF4-FFF2-40B4-BE49-F238E27FC236}">
                <a16:creationId xmlns:a16="http://schemas.microsoft.com/office/drawing/2014/main" id="{834BCC4F-FC3B-08FB-ED40-5C99965A071C}"/>
              </a:ext>
            </a:extLst>
          </p:cNvPr>
          <p:cNvGraphicFramePr>
            <a:graphicFrameLocks noGrp="1"/>
          </p:cNvGraphicFramePr>
          <p:nvPr/>
        </p:nvGraphicFramePr>
        <p:xfrm>
          <a:off x="2578142" y="5569062"/>
          <a:ext cx="1700066" cy="411480"/>
        </p:xfrm>
        <a:graphic>
          <a:graphicData uri="http://schemas.openxmlformats.org/drawingml/2006/table">
            <a:tbl>
              <a:tblPr firstRow="1" bandRow="1">
                <a:tableStyleId>{2D5ABB26-0587-4C30-8999-92F81FD0307C}</a:tableStyleId>
              </a:tblPr>
              <a:tblGrid>
                <a:gridCol w="1700066">
                  <a:extLst>
                    <a:ext uri="{9D8B030D-6E8A-4147-A177-3AD203B41FA5}">
                      <a16:colId xmlns:a16="http://schemas.microsoft.com/office/drawing/2014/main" val="3838312241"/>
                    </a:ext>
                  </a:extLst>
                </a:gridCol>
              </a:tblGrid>
              <a:tr h="370840">
                <a:tc>
                  <a:txBody>
                    <a:bodyPr/>
                    <a:lstStyle/>
                    <a:p>
                      <a:pPr algn="ctr"/>
                      <a:r>
                        <a:rPr kumimoji="1" lang="ja-JP" altLang="en-US" sz="1050" b="1"/>
                        <a:t>組み込みソフトウェアの機能を設計する担当者</a:t>
                      </a:r>
                      <a:endParaRPr kumimoji="1" lang="ja-JP" altLang="en-US" sz="1050" b="1">
                        <a:latin typeface="+mn-ea"/>
                        <a:ea typeface="+mn-ea"/>
                      </a:endParaRPr>
                    </a:p>
                  </a:txBody>
                  <a:tcPr/>
                </a:tc>
                <a:extLst>
                  <a:ext uri="{0D108BD9-81ED-4DB2-BD59-A6C34878D82A}">
                    <a16:rowId xmlns:a16="http://schemas.microsoft.com/office/drawing/2014/main" val="2894061669"/>
                  </a:ext>
                </a:extLst>
              </a:tr>
            </a:tbl>
          </a:graphicData>
        </a:graphic>
      </p:graphicFrame>
      <p:graphicFrame>
        <p:nvGraphicFramePr>
          <p:cNvPr id="36" name="表 26">
            <a:extLst>
              <a:ext uri="{FF2B5EF4-FFF2-40B4-BE49-F238E27FC236}">
                <a16:creationId xmlns:a16="http://schemas.microsoft.com/office/drawing/2014/main" id="{A5E4804A-016C-B5E1-C62F-03B4EAB8B05E}"/>
              </a:ext>
            </a:extLst>
          </p:cNvPr>
          <p:cNvGraphicFramePr>
            <a:graphicFrameLocks noGrp="1"/>
          </p:cNvGraphicFramePr>
          <p:nvPr/>
        </p:nvGraphicFramePr>
        <p:xfrm>
          <a:off x="4454711" y="5569061"/>
          <a:ext cx="1870073" cy="571500"/>
        </p:xfrm>
        <a:graphic>
          <a:graphicData uri="http://schemas.openxmlformats.org/drawingml/2006/table">
            <a:tbl>
              <a:tblPr firstRow="1" bandRow="1">
                <a:tableStyleId>{2D5ABB26-0587-4C30-8999-92F81FD0307C}</a:tableStyleId>
              </a:tblPr>
              <a:tblGrid>
                <a:gridCol w="1870073">
                  <a:extLst>
                    <a:ext uri="{9D8B030D-6E8A-4147-A177-3AD203B41FA5}">
                      <a16:colId xmlns:a16="http://schemas.microsoft.com/office/drawing/2014/main" val="3838312241"/>
                    </a:ext>
                  </a:extLst>
                </a:gridCol>
              </a:tblGrid>
              <a:tr h="370840">
                <a:tc>
                  <a:txBody>
                    <a:bodyPr/>
                    <a:lstStyle/>
                    <a:p>
                      <a:pPr algn="ctr"/>
                      <a:r>
                        <a:rPr kumimoji="1" lang="ja-JP" altLang="en-US" sz="1050" b="1"/>
                        <a:t>自社の電話、</a:t>
                      </a:r>
                      <a:endParaRPr kumimoji="1" lang="en-US" altLang="ja-JP" sz="1050" b="1"/>
                    </a:p>
                    <a:p>
                      <a:pPr algn="ctr"/>
                      <a:r>
                        <a:rPr kumimoji="1" lang="ja-JP" altLang="en-US" sz="1050" b="1"/>
                        <a:t>インターネット、複合機などの保守契約を扱う担当者</a:t>
                      </a:r>
                      <a:endParaRPr kumimoji="1" lang="ja-JP" altLang="en-US" sz="1050" b="1">
                        <a:latin typeface="+mn-ea"/>
                        <a:ea typeface="+mn-ea"/>
                      </a:endParaRPr>
                    </a:p>
                  </a:txBody>
                  <a:tcPr marL="100584" marR="100584"/>
                </a:tc>
                <a:extLst>
                  <a:ext uri="{0D108BD9-81ED-4DB2-BD59-A6C34878D82A}">
                    <a16:rowId xmlns:a16="http://schemas.microsoft.com/office/drawing/2014/main" val="2894061669"/>
                  </a:ext>
                </a:extLst>
              </a:tr>
            </a:tbl>
          </a:graphicData>
        </a:graphic>
      </p:graphicFrame>
      <p:sp>
        <p:nvSpPr>
          <p:cNvPr id="37" name="二等辺三角形 36">
            <a:extLst>
              <a:ext uri="{FF2B5EF4-FFF2-40B4-BE49-F238E27FC236}">
                <a16:creationId xmlns:a16="http://schemas.microsoft.com/office/drawing/2014/main" id="{A1D088FE-4E90-02F2-CB38-CDF98A214417}"/>
              </a:ext>
            </a:extLst>
          </p:cNvPr>
          <p:cNvSpPr/>
          <p:nvPr/>
        </p:nvSpPr>
        <p:spPr>
          <a:xfrm rot="10800000">
            <a:off x="1114165" y="6183898"/>
            <a:ext cx="809178" cy="170311"/>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38" name="二等辺三角形 37">
            <a:extLst>
              <a:ext uri="{FF2B5EF4-FFF2-40B4-BE49-F238E27FC236}">
                <a16:creationId xmlns:a16="http://schemas.microsoft.com/office/drawing/2014/main" id="{3C79A5C5-0B30-B330-922C-481777B31788}"/>
              </a:ext>
            </a:extLst>
          </p:cNvPr>
          <p:cNvSpPr/>
          <p:nvPr/>
        </p:nvSpPr>
        <p:spPr>
          <a:xfrm rot="10800000">
            <a:off x="3024411" y="6183692"/>
            <a:ext cx="809178" cy="170311"/>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39" name="二等辺三角形 38">
            <a:extLst>
              <a:ext uri="{FF2B5EF4-FFF2-40B4-BE49-F238E27FC236}">
                <a16:creationId xmlns:a16="http://schemas.microsoft.com/office/drawing/2014/main" id="{2A065B86-D2E5-2516-5ABD-B1B3E1BD9CAB}"/>
              </a:ext>
            </a:extLst>
          </p:cNvPr>
          <p:cNvSpPr/>
          <p:nvPr/>
        </p:nvSpPr>
        <p:spPr>
          <a:xfrm rot="10800000">
            <a:off x="4999849" y="6183691"/>
            <a:ext cx="809178" cy="170311"/>
          </a:xfrm>
          <a:prstGeom prst="triangl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メイリオ"/>
              <a:ea typeface="メイリオ"/>
              <a:cs typeface="+mn-cs"/>
            </a:endParaRPr>
          </a:p>
        </p:txBody>
      </p:sp>
      <p:sp>
        <p:nvSpPr>
          <p:cNvPr id="40" name="コンテンツ プレースホルダー 11">
            <a:extLst>
              <a:ext uri="{FF2B5EF4-FFF2-40B4-BE49-F238E27FC236}">
                <a16:creationId xmlns:a16="http://schemas.microsoft.com/office/drawing/2014/main" id="{433AEA2F-CBE8-82D0-F002-D746E8D7BDAD}"/>
              </a:ext>
            </a:extLst>
          </p:cNvPr>
          <p:cNvSpPr txBox="1">
            <a:spLocks/>
          </p:cNvSpPr>
          <p:nvPr/>
        </p:nvSpPr>
        <p:spPr>
          <a:xfrm>
            <a:off x="622800" y="3204713"/>
            <a:ext cx="5612400" cy="1308606"/>
          </a:xfrm>
          <a:prstGeom prst="rect">
            <a:avLst/>
          </a:prstGeom>
          <a:noFill/>
          <a:ln>
            <a:noFill/>
          </a:ln>
        </p:spPr>
        <p:style>
          <a:lnRef idx="0">
            <a:scrgbClr r="0" g="0" b="0"/>
          </a:lnRef>
          <a:fillRef idx="0">
            <a:scrgbClr r="0" g="0" b="0"/>
          </a:fillRef>
          <a:effectRef idx="0">
            <a:scrgbClr r="0" g="0" b="0"/>
          </a:effectRef>
          <a:fontRef idx="minor">
            <a:schemeClr val="dk1"/>
          </a:fontRef>
        </p:style>
        <p:txBody>
          <a:bodyPr/>
          <a:lstStyle>
            <a:lvl1pPr marL="0" indent="0" algn="l" defTabSz="914400" rtl="0" eaLnBrk="1" latinLnBrk="0" hangingPunct="1">
              <a:lnSpc>
                <a:spcPct val="90000"/>
              </a:lnSpc>
              <a:spcBef>
                <a:spcPts val="1000"/>
              </a:spcBef>
              <a:buFont typeface="Arial" panose="020B0604020202020204" pitchFamily="34" charset="0"/>
              <a:buNone/>
              <a:defRPr kumimoji="1" sz="1050" b="0" kern="1200">
                <a:solidFill>
                  <a:schemeClr val="dk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dk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dk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dk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dk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dk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dk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dk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dk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企業は、デジタルトランスフォーメーションの推進と並行してサイバーセキュリティへの対策が求められています。この状況の中、経営層をはじめ、法務や広報といった、必ずしも</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IT</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やセキュリティに関する専門知識や業務経験を有していない人も「プラス・セキュリティ」知識を習得することが重要です。なぜなら、デジタルトランスフォーメーションが進む中、サイバーセキュリティ担当部署だけでは、サイバーセキュリティ対策への対処が難しい状況になっているためです。そのため、サイバーセキュリティ対策が不十分な場合、インシデントが生じる可能性がある業務を担っている人材には、業務に必要なセキュリティに関する知識・スキルを身につけてもらう必要があ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1" name="テキスト ボックス 40">
            <a:extLst>
              <a:ext uri="{FF2B5EF4-FFF2-40B4-BE49-F238E27FC236}">
                <a16:creationId xmlns:a16="http://schemas.microsoft.com/office/drawing/2014/main" id="{7482062D-39BB-B3D5-5FD3-76396F314A03}"/>
              </a:ext>
            </a:extLst>
          </p:cNvPr>
          <p:cNvSpPr txBox="1"/>
          <p:nvPr/>
        </p:nvSpPr>
        <p:spPr>
          <a:xfrm>
            <a:off x="580336" y="9047340"/>
            <a:ext cx="5744448"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[14]:</a:t>
            </a:r>
            <a:r>
              <a:rPr kumimoji="0"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経済産業省</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サイバーセキュリティ経営ガイドライン</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Ver2.0</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付録</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F</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サイバーセキュリティ体制構築・人材確保の手引き～ ユーザー企業におけるサイバーセキュリティ対策のための組織づくりと従事する人材の育成～第</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1.1</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版</a:t>
            </a:r>
            <a:r>
              <a:rPr kumimoji="1" lang="en-US" altLang="ja-JP" sz="6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rPr>
              <a:t>https://www.meti.go.jp/policy/netsecurity/downloadfiles/tekibihontai1.1r.pdf</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2023-07-28</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endPar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pic>
        <p:nvPicPr>
          <p:cNvPr id="2" name="図 1">
            <a:extLst>
              <a:ext uri="{FF2B5EF4-FFF2-40B4-BE49-F238E27FC236}">
                <a16:creationId xmlns:a16="http://schemas.microsoft.com/office/drawing/2014/main" id="{44738D40-62B1-FF2A-BF50-749E7C268EF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468176" y="4729172"/>
            <a:ext cx="360000" cy="360000"/>
          </a:xfrm>
          <a:prstGeom prst="rect">
            <a:avLst/>
          </a:prstGeom>
        </p:spPr>
      </p:pic>
      <p:pic>
        <p:nvPicPr>
          <p:cNvPr id="3" name="図 2">
            <a:extLst>
              <a:ext uri="{FF2B5EF4-FFF2-40B4-BE49-F238E27FC236}">
                <a16:creationId xmlns:a16="http://schemas.microsoft.com/office/drawing/2014/main" id="{4DDAABF6-A69A-9130-77E4-D779E23825E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397674" y="4684121"/>
            <a:ext cx="360000" cy="360000"/>
          </a:xfrm>
          <a:prstGeom prst="rect">
            <a:avLst/>
          </a:prstGeom>
        </p:spPr>
      </p:pic>
      <p:pic>
        <p:nvPicPr>
          <p:cNvPr id="4" name="図 3">
            <a:extLst>
              <a:ext uri="{FF2B5EF4-FFF2-40B4-BE49-F238E27FC236}">
                <a16:creationId xmlns:a16="http://schemas.microsoft.com/office/drawing/2014/main" id="{FE3EC67D-68BB-0CAD-867B-3DD4694F16F9}"/>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339245" y="4721030"/>
            <a:ext cx="360000" cy="360000"/>
          </a:xfrm>
          <a:prstGeom prst="rect">
            <a:avLst/>
          </a:prstGeom>
        </p:spPr>
      </p:pic>
      <p:pic>
        <p:nvPicPr>
          <p:cNvPr id="6" name="図 5">
            <a:extLst>
              <a:ext uri="{FF2B5EF4-FFF2-40B4-BE49-F238E27FC236}">
                <a16:creationId xmlns:a16="http://schemas.microsoft.com/office/drawing/2014/main" id="{405D4B2E-2B2F-8902-B142-226BE60550FF}"/>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35018" y="4973834"/>
            <a:ext cx="360000" cy="360000"/>
          </a:xfrm>
          <a:prstGeom prst="rect">
            <a:avLst/>
          </a:prstGeom>
        </p:spPr>
      </p:pic>
      <p:pic>
        <p:nvPicPr>
          <p:cNvPr id="7" name="図 6">
            <a:extLst>
              <a:ext uri="{FF2B5EF4-FFF2-40B4-BE49-F238E27FC236}">
                <a16:creationId xmlns:a16="http://schemas.microsoft.com/office/drawing/2014/main" id="{730B88A6-0D15-3BFC-E92B-3B53C131925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215885" y="5010882"/>
            <a:ext cx="360000" cy="360000"/>
          </a:xfrm>
          <a:prstGeom prst="rect">
            <a:avLst/>
          </a:prstGeom>
        </p:spPr>
      </p:pic>
      <p:pic>
        <p:nvPicPr>
          <p:cNvPr id="9" name="図 8">
            <a:extLst>
              <a:ext uri="{FF2B5EF4-FFF2-40B4-BE49-F238E27FC236}">
                <a16:creationId xmlns:a16="http://schemas.microsoft.com/office/drawing/2014/main" id="{BA9F4447-1A16-7418-B193-0C94752FB4F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072964" y="4990435"/>
            <a:ext cx="360000" cy="360000"/>
          </a:xfrm>
          <a:prstGeom prst="rect">
            <a:avLst/>
          </a:prstGeom>
        </p:spPr>
      </p:pic>
    </p:spTree>
    <p:extLst>
      <p:ext uri="{BB962C8B-B14F-4D97-AF65-F5344CB8AC3E}">
        <p14:creationId xmlns:p14="http://schemas.microsoft.com/office/powerpoint/2010/main" val="118814336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kumimoji="1" lang="en-US" altLang="ja-JP"/>
              <a:t>6-1-3. DX with Cybersecurity</a:t>
            </a:r>
            <a:endParaRPr kumimoji="1" lang="ja-JP" altLang="en-US"/>
          </a:p>
        </p:txBody>
      </p:sp>
      <p:sp>
        <p:nvSpPr>
          <p:cNvPr id="8" name="テキスト プレースホルダー 2">
            <a:extLst>
              <a:ext uri="{FF2B5EF4-FFF2-40B4-BE49-F238E27FC236}">
                <a16:creationId xmlns:a16="http://schemas.microsoft.com/office/drawing/2014/main" id="{4B83C998-476A-5DEE-F80C-2BC5DEA7CC9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6</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サイバーセキュリティ戦略および関連法令</a:t>
            </a:r>
            <a:b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6-1. NISC</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：サイバーセキュリティ戦略</a:t>
            </a:r>
          </a:p>
        </p:txBody>
      </p:sp>
      <p:sp>
        <p:nvSpPr>
          <p:cNvPr id="23" name="スライド番号プレースホルダー 1">
            <a:extLst>
              <a:ext uri="{FF2B5EF4-FFF2-40B4-BE49-F238E27FC236}">
                <a16:creationId xmlns:a16="http://schemas.microsoft.com/office/drawing/2014/main" id="{6A10EBE7-CC1D-B1D8-5971-15ECFC1CFFE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 name="テキスト プレースホルダー 5">
            <a:extLst>
              <a:ext uri="{FF2B5EF4-FFF2-40B4-BE49-F238E27FC236}">
                <a16:creationId xmlns:a16="http://schemas.microsoft.com/office/drawing/2014/main" id="{FD3BC56F-3EFF-FF0C-890B-8A606395A4BE}"/>
              </a:ext>
            </a:extLst>
          </p:cNvPr>
          <p:cNvSpPr txBox="1">
            <a:spLocks/>
          </p:cNvSpPr>
          <p:nvPr/>
        </p:nvSpPr>
        <p:spPr>
          <a:xfrm>
            <a:off x="622799" y="2005637"/>
            <a:ext cx="5612400" cy="314876"/>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プラス・セキュリティ人材の育成</a:t>
            </a:r>
          </a:p>
        </p:txBody>
      </p:sp>
      <p:sp>
        <p:nvSpPr>
          <p:cNvPr id="3" name="テキスト ボックス 2">
            <a:extLst>
              <a:ext uri="{FF2B5EF4-FFF2-40B4-BE49-F238E27FC236}">
                <a16:creationId xmlns:a16="http://schemas.microsoft.com/office/drawing/2014/main" id="{A6EA1DBA-C258-7612-5B47-0964871B44C3}"/>
              </a:ext>
            </a:extLst>
          </p:cNvPr>
          <p:cNvSpPr txBox="1"/>
          <p:nvPr/>
        </p:nvSpPr>
        <p:spPr>
          <a:xfrm>
            <a:off x="622799" y="2278727"/>
            <a:ext cx="5612400" cy="415498"/>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a:ln>
                  <a:noFill/>
                </a:ln>
                <a:solidFill>
                  <a:prstClr val="black"/>
                </a:solidFill>
                <a:effectLst/>
                <a:uLnTx/>
                <a:uFillTx/>
                <a:latin typeface="メイリオ"/>
                <a:ea typeface="メイリオ"/>
                <a:cs typeface="+mn-cs"/>
              </a:rPr>
              <a:t>　プラスセキュリティの知識を身につける方法として、主に試験・資格を活用したり、教育プログラムを受けたりする方法があります。ここでは、具体例も含めて紹介します。</a:t>
            </a:r>
            <a:endParaRPr kumimoji="0"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4" name="表 3">
            <a:extLst>
              <a:ext uri="{FF2B5EF4-FFF2-40B4-BE49-F238E27FC236}">
                <a16:creationId xmlns:a16="http://schemas.microsoft.com/office/drawing/2014/main" id="{F43697F9-0926-AC16-0044-34E58D66291C}"/>
              </a:ext>
            </a:extLst>
          </p:cNvPr>
          <p:cNvGraphicFramePr>
            <a:graphicFrameLocks noGrp="1"/>
          </p:cNvGraphicFramePr>
          <p:nvPr/>
        </p:nvGraphicFramePr>
        <p:xfrm>
          <a:off x="622800" y="2809495"/>
          <a:ext cx="5612400" cy="6203288"/>
        </p:xfrm>
        <a:graphic>
          <a:graphicData uri="http://schemas.openxmlformats.org/drawingml/2006/table">
            <a:tbl>
              <a:tblPr firstRow="1" bandRow="1">
                <a:tableStyleId>{5940675A-B579-460E-94D1-54222C63F5DA}</a:tableStyleId>
              </a:tblPr>
              <a:tblGrid>
                <a:gridCol w="5612400">
                  <a:extLst>
                    <a:ext uri="{9D8B030D-6E8A-4147-A177-3AD203B41FA5}">
                      <a16:colId xmlns:a16="http://schemas.microsoft.com/office/drawing/2014/main" val="1846243620"/>
                    </a:ext>
                  </a:extLst>
                </a:gridCol>
              </a:tblGrid>
              <a:tr h="222875">
                <a:tc>
                  <a:txBody>
                    <a:bodyPr/>
                    <a:lstStyle/>
                    <a:p>
                      <a:r>
                        <a:rPr kumimoji="1" lang="ja-JP" altLang="en-US" sz="1050" b="1">
                          <a:solidFill>
                            <a:schemeClr val="bg1"/>
                          </a:solidFill>
                          <a:latin typeface="+mn-ea"/>
                          <a:ea typeface="+mn-ea"/>
                        </a:rPr>
                        <a:t>試験・資格の活用</a:t>
                      </a:r>
                    </a:p>
                  </a:txBody>
                  <a:tcPr marT="55321" marB="55321">
                    <a:solidFill>
                      <a:schemeClr val="accent1">
                        <a:lumMod val="75000"/>
                      </a:schemeClr>
                    </a:solidFill>
                  </a:tcPr>
                </a:tc>
                <a:extLst>
                  <a:ext uri="{0D108BD9-81ED-4DB2-BD59-A6C34878D82A}">
                    <a16:rowId xmlns:a16="http://schemas.microsoft.com/office/drawing/2014/main" val="1156031034"/>
                  </a:ext>
                </a:extLst>
              </a:tr>
              <a:tr h="3849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a:solidFill>
                            <a:schemeClr val="tx1"/>
                          </a:solidFill>
                          <a:latin typeface="+mn-ea"/>
                          <a:ea typeface="+mn-ea"/>
                        </a:rPr>
                        <a:t>　各分野の人材がプラスセキュリティの知識を身につける方法の</a:t>
                      </a:r>
                      <a:r>
                        <a:rPr lang="en-US" altLang="ja-JP" sz="1050">
                          <a:solidFill>
                            <a:schemeClr val="tx1"/>
                          </a:solidFill>
                          <a:latin typeface="+mn-ea"/>
                          <a:ea typeface="+mn-ea"/>
                        </a:rPr>
                        <a:t>1</a:t>
                      </a:r>
                      <a:r>
                        <a:rPr lang="ja-JP" altLang="en-US" sz="1050">
                          <a:solidFill>
                            <a:schemeClr val="tx1"/>
                          </a:solidFill>
                          <a:latin typeface="+mn-ea"/>
                          <a:ea typeface="+mn-ea"/>
                        </a:rPr>
                        <a:t>つとして、試験や</a:t>
                      </a:r>
                      <a:endParaRPr lang="en-US" altLang="ja-JP" sz="105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a:solidFill>
                            <a:schemeClr val="tx1"/>
                          </a:solidFill>
                          <a:latin typeface="+mn-ea"/>
                          <a:ea typeface="+mn-ea"/>
                        </a:rPr>
                        <a:t>資格の活用が挙げられます。資格を活用することの利点は、特定の役割や業務を担うた</a:t>
                      </a:r>
                      <a:endParaRPr lang="en-US" altLang="ja-JP" sz="105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a:solidFill>
                            <a:schemeClr val="tx1"/>
                          </a:solidFill>
                          <a:latin typeface="+mn-ea"/>
                          <a:ea typeface="+mn-ea"/>
                        </a:rPr>
                        <a:t>めに必要なスキルを効率よく習得できることです。</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05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a:solidFill>
                            <a:schemeClr val="tx1"/>
                          </a:solidFill>
                          <a:latin typeface="+mn-ea"/>
                          <a:ea typeface="+mn-ea"/>
                        </a:rPr>
                        <a:t>（例）</a:t>
                      </a:r>
                      <a:endParaRPr lang="en-US" altLang="ja-JP" sz="1050">
                        <a:solidFill>
                          <a:schemeClr val="tx1"/>
                        </a:solidFill>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050" b="1">
                          <a:solidFill>
                            <a:schemeClr val="tx1"/>
                          </a:solidFill>
                          <a:latin typeface="+mn-ea"/>
                          <a:ea typeface="+mn-ea"/>
                        </a:rPr>
                        <a:t>情報セキュリティマネジメント試験</a:t>
                      </a:r>
                      <a:endParaRPr lang="en-US" altLang="ja-JP" sz="1050" b="1">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a:solidFill>
                            <a:schemeClr val="tx1"/>
                          </a:solidFill>
                          <a:latin typeface="+mn-ea"/>
                          <a:ea typeface="+mn-ea"/>
                        </a:rPr>
                        <a:t>【</a:t>
                      </a:r>
                      <a:r>
                        <a:rPr lang="ja-JP" altLang="en-US" sz="1050">
                          <a:solidFill>
                            <a:schemeClr val="tx1"/>
                          </a:solidFill>
                          <a:latin typeface="+mn-ea"/>
                          <a:ea typeface="+mn-ea"/>
                        </a:rPr>
                        <a:t>対象</a:t>
                      </a:r>
                      <a:r>
                        <a:rPr lang="en-US" altLang="ja-JP" sz="1050">
                          <a:solidFill>
                            <a:schemeClr val="tx1"/>
                          </a:solidFill>
                          <a:latin typeface="+mn-ea"/>
                          <a:ea typeface="+mn-ea"/>
                        </a:rPr>
                        <a:t>】</a:t>
                      </a:r>
                      <a:r>
                        <a:rPr lang="ja-JP" altLang="en-US" sz="1050">
                          <a:solidFill>
                            <a:schemeClr val="tx1"/>
                          </a:solidFill>
                          <a:latin typeface="+mn-ea"/>
                          <a:ea typeface="+mn-ea"/>
                        </a:rPr>
                        <a:t>企業の戦略マネジメント層や実務者層のサイバーセキュリティ担当者</a:t>
                      </a:r>
                      <a:br>
                        <a:rPr lang="en-US" altLang="ja-JP" sz="1050">
                          <a:solidFill>
                            <a:schemeClr val="tx1"/>
                          </a:solidFill>
                          <a:latin typeface="+mn-ea"/>
                          <a:ea typeface="+mn-ea"/>
                        </a:rPr>
                      </a:br>
                      <a:r>
                        <a:rPr lang="en-US" altLang="ja-JP" sz="1050">
                          <a:solidFill>
                            <a:schemeClr val="tx1"/>
                          </a:solidFill>
                          <a:latin typeface="+mn-ea"/>
                          <a:ea typeface="+mn-ea"/>
                        </a:rPr>
                        <a:t>【</a:t>
                      </a:r>
                      <a:r>
                        <a:rPr lang="ja-JP" altLang="en-US" sz="1050">
                          <a:solidFill>
                            <a:schemeClr val="tx1"/>
                          </a:solidFill>
                          <a:latin typeface="+mn-ea"/>
                          <a:ea typeface="+mn-ea"/>
                        </a:rPr>
                        <a:t>内容</a:t>
                      </a:r>
                      <a:r>
                        <a:rPr lang="en-US" altLang="ja-JP" sz="1050">
                          <a:solidFill>
                            <a:schemeClr val="tx1"/>
                          </a:solidFill>
                          <a:latin typeface="+mn-ea"/>
                          <a:ea typeface="+mn-ea"/>
                        </a:rPr>
                        <a:t>】</a:t>
                      </a:r>
                      <a:r>
                        <a:rPr lang="ja-JP" altLang="en-US" sz="1050">
                          <a:solidFill>
                            <a:schemeClr val="tx1"/>
                          </a:solidFill>
                          <a:latin typeface="+mn-ea"/>
                          <a:ea typeface="+mn-ea"/>
                        </a:rPr>
                        <a:t>本試験は、情報セキュリティマネジメントの計画・運用・評価・改善を通して組織の情報セキュリティ確保に貢献し、脅威から継続的に組織を守るための基本的なスキルを認定するものです。</a:t>
                      </a:r>
                      <a:endParaRPr lang="en-US" altLang="ja-JP" sz="1050" b="0">
                        <a:solidFill>
                          <a:schemeClr val="tx1"/>
                        </a:solidFill>
                        <a:effectLst/>
                        <a:latin typeface="+mn-ea"/>
                        <a:ea typeface="+mn-ea"/>
                      </a:endParaRPr>
                    </a:p>
                  </a:txBody>
                  <a:tcPr marT="55321" marB="55321"/>
                </a:tc>
                <a:extLst>
                  <a:ext uri="{0D108BD9-81ED-4DB2-BD59-A6C34878D82A}">
                    <a16:rowId xmlns:a16="http://schemas.microsoft.com/office/drawing/2014/main" val="2980362304"/>
                  </a:ext>
                </a:extLst>
              </a:tr>
              <a:tr h="136211">
                <a:tc>
                  <a:txBody>
                    <a:bodyPr/>
                    <a:lstStyle/>
                    <a:p>
                      <a:r>
                        <a:rPr kumimoji="1" lang="ja-JP" altLang="en-US" sz="1050" b="1">
                          <a:solidFill>
                            <a:schemeClr val="bg1"/>
                          </a:solidFill>
                          <a:latin typeface="+mn-ea"/>
                          <a:ea typeface="+mn-ea"/>
                        </a:rPr>
                        <a:t>教育プログラム・コミュニティ活動の活用</a:t>
                      </a:r>
                    </a:p>
                  </a:txBody>
                  <a:tcPr marT="55321" marB="55321">
                    <a:solidFill>
                      <a:schemeClr val="accent1">
                        <a:lumMod val="75000"/>
                      </a:schemeClr>
                    </a:solidFill>
                  </a:tcPr>
                </a:tc>
                <a:extLst>
                  <a:ext uri="{0D108BD9-81ED-4DB2-BD59-A6C34878D82A}">
                    <a16:rowId xmlns:a16="http://schemas.microsoft.com/office/drawing/2014/main" val="145586518"/>
                  </a:ext>
                </a:extLst>
              </a:tr>
              <a:tr h="384962">
                <a:tc>
                  <a:txBody>
                    <a:bodyPr/>
                    <a:lstStyle/>
                    <a:p>
                      <a:r>
                        <a:rPr lang="ja-JP" altLang="en-US" sz="1050" b="0" i="0">
                          <a:solidFill>
                            <a:schemeClr val="tx1"/>
                          </a:solidFill>
                          <a:effectLst/>
                          <a:latin typeface="+mn-ea"/>
                          <a:ea typeface="+mn-ea"/>
                        </a:rPr>
                        <a:t>　</a:t>
                      </a:r>
                      <a:r>
                        <a:rPr lang="en-US" altLang="ja-JP" sz="1050" b="0" i="0">
                          <a:solidFill>
                            <a:schemeClr val="tx1"/>
                          </a:solidFill>
                          <a:effectLst/>
                          <a:latin typeface="+mn-ea"/>
                          <a:ea typeface="+mn-ea"/>
                        </a:rPr>
                        <a:t>NISC</a:t>
                      </a:r>
                      <a:r>
                        <a:rPr lang="ja-JP" altLang="en-US" sz="1050" b="0" i="0">
                          <a:solidFill>
                            <a:schemeClr val="tx1"/>
                          </a:solidFill>
                          <a:effectLst/>
                          <a:latin typeface="+mn-ea"/>
                          <a:ea typeface="+mn-ea"/>
                        </a:rPr>
                        <a:t>（内閣サイバーセキュリティセンター）では、経営層、管理職、一般社員ごと</a:t>
                      </a:r>
                      <a:endParaRPr lang="en-US" altLang="ja-JP" sz="1050" b="0" i="0">
                        <a:solidFill>
                          <a:schemeClr val="tx1"/>
                        </a:solidFill>
                        <a:effectLst/>
                        <a:latin typeface="+mn-ea"/>
                        <a:ea typeface="+mn-ea"/>
                      </a:endParaRPr>
                    </a:p>
                    <a:p>
                      <a:r>
                        <a:rPr lang="ja-JP" altLang="en-US" sz="1050" b="0" i="0">
                          <a:solidFill>
                            <a:schemeClr val="tx1"/>
                          </a:solidFill>
                          <a:effectLst/>
                          <a:latin typeface="+mn-ea"/>
                          <a:ea typeface="+mn-ea"/>
                        </a:rPr>
                        <a:t>にそれぞれ初級、中級、上級で難易度が分けられたプラス・セキュリティ知識を補充で</a:t>
                      </a:r>
                      <a:endParaRPr lang="en-US" altLang="ja-JP" sz="1050" b="0" i="0">
                        <a:solidFill>
                          <a:schemeClr val="tx1"/>
                        </a:solidFill>
                        <a:effectLst/>
                        <a:latin typeface="+mn-ea"/>
                        <a:ea typeface="+mn-ea"/>
                      </a:endParaRPr>
                    </a:p>
                    <a:p>
                      <a:r>
                        <a:rPr lang="ja-JP" altLang="en-US" sz="1050" b="0" i="0">
                          <a:solidFill>
                            <a:schemeClr val="tx1"/>
                          </a:solidFill>
                          <a:effectLst/>
                          <a:latin typeface="+mn-ea"/>
                          <a:ea typeface="+mn-ea"/>
                        </a:rPr>
                        <a:t>きる</a:t>
                      </a:r>
                      <a:r>
                        <a:rPr lang="ja-JP" altLang="en-US" sz="1050" b="0" i="0">
                          <a:solidFill>
                            <a:srgbClr val="333333"/>
                          </a:solidFill>
                          <a:effectLst/>
                          <a:latin typeface="+mn-ea"/>
                          <a:ea typeface="+mn-ea"/>
                        </a:rPr>
                        <a:t>研修、セミナー、講義</a:t>
                      </a:r>
                      <a:r>
                        <a:rPr lang="ja-JP" altLang="en-US" sz="1050">
                          <a:solidFill>
                            <a:schemeClr val="tx1"/>
                          </a:solidFill>
                          <a:latin typeface="+mn-ea"/>
                          <a:ea typeface="+mn-ea"/>
                        </a:rPr>
                        <a:t>などが紹介されています。</a:t>
                      </a:r>
                    </a:p>
                    <a:p>
                      <a:endParaRPr lang="en-US" altLang="ja-JP" sz="1050" b="0" i="0">
                        <a:solidFill>
                          <a:schemeClr val="tx1"/>
                        </a:solidFill>
                        <a:effectLst/>
                        <a:latin typeface="+mn-ea"/>
                        <a:ea typeface="+mn-ea"/>
                      </a:endParaRPr>
                    </a:p>
                    <a:p>
                      <a:r>
                        <a:rPr lang="ja-JP" altLang="en-US" sz="1050" b="0" i="0">
                          <a:solidFill>
                            <a:schemeClr val="tx1"/>
                          </a:solidFill>
                          <a:effectLst/>
                          <a:latin typeface="+mn-ea"/>
                          <a:ea typeface="+mn-ea"/>
                        </a:rPr>
                        <a:t>（例）</a:t>
                      </a:r>
                      <a:endParaRPr lang="en-US" altLang="ja-JP" sz="1050" b="0" i="0">
                        <a:solidFill>
                          <a:schemeClr val="tx1"/>
                        </a:solidFill>
                        <a:effectLst/>
                        <a:latin typeface="+mn-ea"/>
                        <a:ea typeface="+mn-ea"/>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1" i="0" kern="1200">
                          <a:solidFill>
                            <a:schemeClr val="tx1"/>
                          </a:solidFill>
                          <a:effectLst/>
                          <a:latin typeface="+mn-ea"/>
                          <a:ea typeface="+mn-ea"/>
                          <a:cs typeface="+mn-cs"/>
                        </a:rPr>
                        <a:t>戦略マネジメント系セミナー（</a:t>
                      </a:r>
                      <a:r>
                        <a:rPr kumimoji="1" lang="en-US" altLang="ja-JP" sz="1050" b="1" i="0" kern="1200">
                          <a:solidFill>
                            <a:schemeClr val="tx1"/>
                          </a:solidFill>
                          <a:effectLst/>
                          <a:latin typeface="+mn-ea"/>
                          <a:ea typeface="+mn-ea"/>
                          <a:cs typeface="+mn-cs"/>
                        </a:rPr>
                        <a:t>IPA</a:t>
                      </a:r>
                      <a:r>
                        <a:rPr kumimoji="1" lang="ja-JP" altLang="en-US" sz="1050" b="1" i="0" kern="1200">
                          <a:solidFill>
                            <a:schemeClr val="tx1"/>
                          </a:solidFill>
                          <a:effectLst/>
                          <a:latin typeface="+mn-ea"/>
                          <a:ea typeface="+mn-ea"/>
                          <a:cs typeface="+mn-cs"/>
                        </a:rPr>
                        <a:t>）</a:t>
                      </a:r>
                      <a:endParaRPr kumimoji="1" lang="en-US" altLang="ja-JP" sz="1050" b="1" i="0" kern="1200">
                        <a:solidFill>
                          <a:schemeClr val="tx1"/>
                        </a:solidFill>
                        <a:effectLst/>
                        <a:latin typeface="+mn-ea"/>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ja-JP" sz="1050" b="0" i="0">
                          <a:solidFill>
                            <a:schemeClr val="tx1"/>
                          </a:solidFill>
                          <a:effectLst/>
                          <a:latin typeface="+mn-ea"/>
                          <a:ea typeface="+mn-ea"/>
                        </a:rPr>
                        <a:t>【</a:t>
                      </a:r>
                      <a:r>
                        <a:rPr lang="ja-JP" altLang="en-US" sz="1050" b="0" i="0">
                          <a:solidFill>
                            <a:schemeClr val="tx1"/>
                          </a:solidFill>
                          <a:effectLst/>
                          <a:latin typeface="+mn-ea"/>
                          <a:ea typeface="+mn-ea"/>
                        </a:rPr>
                        <a:t>対象</a:t>
                      </a:r>
                      <a:r>
                        <a:rPr lang="en-US" altLang="ja-JP" sz="1050" b="0" i="0">
                          <a:solidFill>
                            <a:schemeClr val="tx1"/>
                          </a:solidFill>
                          <a:effectLst/>
                          <a:latin typeface="+mn-ea"/>
                          <a:ea typeface="+mn-ea"/>
                        </a:rPr>
                        <a:t>】</a:t>
                      </a:r>
                      <a:r>
                        <a:rPr lang="ja-JP" altLang="en-US" sz="1050" b="0" i="0">
                          <a:solidFill>
                            <a:schemeClr val="tx1"/>
                          </a:solidFill>
                          <a:effectLst/>
                          <a:latin typeface="+mn-ea"/>
                          <a:ea typeface="+mn-ea"/>
                        </a:rPr>
                        <a:t>管理職、一般社員（特に、</a:t>
                      </a:r>
                      <a:r>
                        <a:rPr kumimoji="1" lang="ja-JP" altLang="en-US" sz="1050" b="0" i="0" kern="1200">
                          <a:solidFill>
                            <a:schemeClr val="tx1"/>
                          </a:solidFill>
                          <a:effectLst/>
                          <a:latin typeface="+mn-lt"/>
                          <a:ea typeface="+mn-ea"/>
                          <a:cs typeface="+mn-cs"/>
                        </a:rPr>
                        <a:t>「セキュリティ統括責任者」である部課長級の責任者層、今後責任者層になることが期待される実務者層・技術者層、「プラス・セキュリティ」人材の方に向いています）</a:t>
                      </a:r>
                      <a:endParaRPr kumimoji="1" lang="en-US" altLang="ja-JP" sz="1050" b="0" i="0" kern="1200">
                        <a:solidFill>
                          <a:schemeClr val="tx1"/>
                        </a:solidFill>
                        <a:effectLst/>
                        <a:latin typeface="+mn-ea"/>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ja-JP" sz="1050" b="0" i="0">
                          <a:solidFill>
                            <a:schemeClr val="tx1"/>
                          </a:solidFill>
                          <a:effectLst/>
                          <a:latin typeface="+mn-ea"/>
                          <a:ea typeface="+mn-ea"/>
                        </a:rPr>
                        <a:t>【</a:t>
                      </a:r>
                      <a:r>
                        <a:rPr lang="ja-JP" altLang="en-US" sz="1050" b="0" i="0">
                          <a:solidFill>
                            <a:schemeClr val="tx1"/>
                          </a:solidFill>
                          <a:effectLst/>
                          <a:latin typeface="+mn-ea"/>
                          <a:ea typeface="+mn-ea"/>
                        </a:rPr>
                        <a:t>難易度</a:t>
                      </a:r>
                      <a:r>
                        <a:rPr lang="en-US" altLang="ja-JP" sz="1050" b="0" i="0">
                          <a:solidFill>
                            <a:schemeClr val="tx1"/>
                          </a:solidFill>
                          <a:effectLst/>
                          <a:latin typeface="+mn-ea"/>
                          <a:ea typeface="+mn-ea"/>
                        </a:rPr>
                        <a:t>】</a:t>
                      </a:r>
                      <a:r>
                        <a:rPr lang="ja-JP" altLang="en-US" sz="1050" b="0" i="0">
                          <a:solidFill>
                            <a:schemeClr val="tx1"/>
                          </a:solidFill>
                          <a:effectLst/>
                          <a:latin typeface="+mn-ea"/>
                          <a:ea typeface="+mn-ea"/>
                        </a:rPr>
                        <a:t>中級</a:t>
                      </a:r>
                      <a:endParaRPr lang="en-US" altLang="ja-JP" sz="1050" b="0" i="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050" b="0" i="0" kern="1200">
                          <a:solidFill>
                            <a:schemeClr val="tx1"/>
                          </a:solidFill>
                          <a:effectLst/>
                          <a:latin typeface="+mn-ea"/>
                          <a:ea typeface="+mn-ea"/>
                          <a:cs typeface="+mn-cs"/>
                        </a:rPr>
                        <a:t>【</a:t>
                      </a:r>
                      <a:r>
                        <a:rPr kumimoji="1" lang="ja-JP" altLang="en-US" sz="1050" b="0" i="0" kern="1200">
                          <a:solidFill>
                            <a:schemeClr val="tx1"/>
                          </a:solidFill>
                          <a:effectLst/>
                          <a:latin typeface="+mn-ea"/>
                          <a:ea typeface="+mn-ea"/>
                          <a:cs typeface="+mn-cs"/>
                        </a:rPr>
                        <a:t>内容</a:t>
                      </a:r>
                      <a:r>
                        <a:rPr kumimoji="1" lang="en-US" altLang="ja-JP" sz="1050" b="0" i="0" kern="1200">
                          <a:solidFill>
                            <a:schemeClr val="tx1"/>
                          </a:solidFill>
                          <a:effectLst/>
                          <a:latin typeface="+mn-ea"/>
                          <a:ea typeface="+mn-ea"/>
                          <a:cs typeface="+mn-cs"/>
                        </a:rPr>
                        <a:t>】</a:t>
                      </a:r>
                      <a:r>
                        <a:rPr kumimoji="1" lang="ja-JP" altLang="en-US" sz="1050" b="0" i="0" kern="1200">
                          <a:solidFill>
                            <a:schemeClr val="tx1"/>
                          </a:solidFill>
                          <a:effectLst/>
                          <a:latin typeface="+mn-lt"/>
                          <a:ea typeface="+mn-ea"/>
                          <a:cs typeface="+mn-cs"/>
                        </a:rPr>
                        <a:t>セキュリティ統括責任者として認識しておくべき事項を、「有識者講演」、「プログラム講義」、「ディスカッション（グループワーク）」の３つのプログラムで学習するセミナーです。</a:t>
                      </a:r>
                      <a:endParaRPr kumimoji="1" lang="en-US" altLang="ja-JP" sz="1050" b="0" i="0" kern="120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50" b="0" i="0" kern="1200">
                          <a:solidFill>
                            <a:schemeClr val="tx1"/>
                          </a:solidFill>
                          <a:effectLst/>
                          <a:latin typeface="+mn-lt"/>
                          <a:ea typeface="+mn-ea"/>
                          <a:cs typeface="+mn-cs"/>
                        </a:rPr>
                        <a:t>　座学だけでなく、受講者間でのディスカッション・意見交換の場を設け、より実践的で深い理解が得られるアクティブラーニングの機会を提供しています。</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050" b="0" i="0" kern="1200">
                        <a:solidFill>
                          <a:schemeClr val="tx1"/>
                        </a:solidFill>
                        <a:effectLst/>
                        <a:latin typeface="+mn-ea"/>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050" b="1" i="0">
                          <a:solidFill>
                            <a:schemeClr val="tx1"/>
                          </a:solidFill>
                          <a:effectLst/>
                          <a:latin typeface="+mn-ea"/>
                          <a:ea typeface="+mn-ea"/>
                        </a:rPr>
                        <a:t>実践サイバー演習「</a:t>
                      </a:r>
                      <a:r>
                        <a:rPr lang="en-US" altLang="ja-JP" sz="1050" b="1" i="0">
                          <a:solidFill>
                            <a:schemeClr val="tx1"/>
                          </a:solidFill>
                          <a:effectLst/>
                          <a:latin typeface="+mn-ea"/>
                          <a:ea typeface="+mn-ea"/>
                        </a:rPr>
                        <a:t>RPCI</a:t>
                      </a:r>
                      <a:r>
                        <a:rPr lang="ja-JP" altLang="en-US" sz="1050" b="0" i="0">
                          <a:solidFill>
                            <a:schemeClr val="tx1"/>
                          </a:solidFill>
                          <a:effectLst/>
                          <a:latin typeface="+mn-ea"/>
                          <a:ea typeface="+mn-ea"/>
                        </a:rPr>
                        <a:t>」（</a:t>
                      </a:r>
                      <a:r>
                        <a:rPr lang="en-US" altLang="ja-JP" sz="1050" b="0" i="0">
                          <a:solidFill>
                            <a:schemeClr val="tx1"/>
                          </a:solidFill>
                          <a:effectLst/>
                          <a:latin typeface="+mn-ea"/>
                          <a:ea typeface="+mn-ea"/>
                        </a:rPr>
                        <a:t>NICT</a:t>
                      </a:r>
                      <a:r>
                        <a:rPr lang="ja-JP" altLang="en-US" sz="1050" b="0" i="0">
                          <a:solidFill>
                            <a:schemeClr val="tx1"/>
                          </a:solidFill>
                          <a:effectLst/>
                          <a:latin typeface="+mn-ea"/>
                          <a:ea typeface="+mn-ea"/>
                        </a:rPr>
                        <a:t>）</a:t>
                      </a:r>
                      <a:endParaRPr lang="en-US" altLang="ja-JP" sz="1050" b="0" i="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050" b="0" i="0">
                          <a:solidFill>
                            <a:schemeClr val="tx1"/>
                          </a:solidFill>
                          <a:effectLst/>
                          <a:latin typeface="+mn-ea"/>
                          <a:ea typeface="+mn-ea"/>
                        </a:rPr>
                        <a:t>【</a:t>
                      </a:r>
                      <a:r>
                        <a:rPr lang="ja-JP" altLang="en-US" sz="1050" b="0" i="0">
                          <a:solidFill>
                            <a:schemeClr val="tx1"/>
                          </a:solidFill>
                          <a:effectLst/>
                          <a:latin typeface="+mn-ea"/>
                          <a:ea typeface="+mn-ea"/>
                        </a:rPr>
                        <a:t>対象</a:t>
                      </a:r>
                      <a:r>
                        <a:rPr lang="en-US" altLang="ja-JP" sz="1050" b="0" i="0">
                          <a:solidFill>
                            <a:schemeClr val="tx1"/>
                          </a:solidFill>
                          <a:effectLst/>
                          <a:latin typeface="+mn-ea"/>
                          <a:ea typeface="+mn-ea"/>
                        </a:rPr>
                        <a:t>】</a:t>
                      </a:r>
                      <a:r>
                        <a:rPr lang="ja-JP" altLang="en-US" sz="1050" b="0" i="0">
                          <a:solidFill>
                            <a:schemeClr val="tx1"/>
                          </a:solidFill>
                          <a:effectLst/>
                          <a:latin typeface="+mn-ea"/>
                          <a:ea typeface="+mn-ea"/>
                        </a:rPr>
                        <a:t>経営層、管理職、一般社員（特に、</a:t>
                      </a:r>
                      <a:r>
                        <a:rPr lang="en-US" altLang="ja-JP" sz="1050" b="0" i="0">
                          <a:solidFill>
                            <a:schemeClr val="tx1"/>
                          </a:solidFill>
                          <a:effectLst/>
                          <a:latin typeface="+mn-ea"/>
                          <a:ea typeface="+mn-ea"/>
                        </a:rPr>
                        <a:t>CISO</a:t>
                      </a:r>
                      <a:r>
                        <a:rPr lang="ja-JP" altLang="en-US" sz="1050" b="0" i="0">
                          <a:solidFill>
                            <a:schemeClr val="tx1"/>
                          </a:solidFill>
                          <a:effectLst/>
                          <a:latin typeface="+mn-ea"/>
                          <a:ea typeface="+mn-ea"/>
                        </a:rPr>
                        <a:t>、</a:t>
                      </a:r>
                      <a:r>
                        <a:rPr lang="en-US" altLang="ja-JP" sz="1050" b="0" i="0">
                          <a:solidFill>
                            <a:schemeClr val="tx1"/>
                          </a:solidFill>
                          <a:effectLst/>
                          <a:latin typeface="+mn-ea"/>
                          <a:ea typeface="+mn-ea"/>
                        </a:rPr>
                        <a:t>CSIRT</a:t>
                      </a:r>
                      <a:r>
                        <a:rPr lang="ja-JP" altLang="en-US" sz="1050" b="0" i="0">
                          <a:solidFill>
                            <a:schemeClr val="tx1"/>
                          </a:solidFill>
                          <a:effectLst/>
                          <a:latin typeface="+mn-ea"/>
                          <a:ea typeface="+mn-ea"/>
                        </a:rPr>
                        <a:t>管理者、</a:t>
                      </a:r>
                      <a:r>
                        <a:rPr lang="en-US" altLang="ja-JP" sz="1050" b="0" i="0">
                          <a:solidFill>
                            <a:schemeClr val="tx1"/>
                          </a:solidFill>
                          <a:effectLst/>
                          <a:latin typeface="+mn-ea"/>
                          <a:ea typeface="+mn-ea"/>
                        </a:rPr>
                        <a:t>CSIRT</a:t>
                      </a:r>
                      <a:r>
                        <a:rPr lang="ja-JP" altLang="en-US" sz="1050" b="0" i="0">
                          <a:solidFill>
                            <a:schemeClr val="tx1"/>
                          </a:solidFill>
                          <a:effectLst/>
                          <a:latin typeface="+mn-ea"/>
                          <a:ea typeface="+mn-ea"/>
                        </a:rPr>
                        <a:t>メンバー、インシデントが発生した際の対応に携わる方、情報システムの管理・運用・調達・企画・開発に携わる方に向いています）</a:t>
                      </a:r>
                      <a:endParaRPr lang="en-US" altLang="ja-JP" sz="1050" b="0" i="0">
                        <a:solidFill>
                          <a:schemeClr val="tx1"/>
                        </a:solidFill>
                        <a:effectLst/>
                        <a:latin typeface="+mn-ea"/>
                        <a:ea typeface="+mn-ea"/>
                      </a:endParaRPr>
                    </a:p>
                    <a:p>
                      <a:r>
                        <a:rPr lang="en-US" altLang="ja-JP" sz="1050" b="0" i="0">
                          <a:solidFill>
                            <a:schemeClr val="tx1"/>
                          </a:solidFill>
                          <a:effectLst/>
                          <a:latin typeface="+mn-ea"/>
                          <a:ea typeface="+mn-ea"/>
                        </a:rPr>
                        <a:t>【</a:t>
                      </a:r>
                      <a:r>
                        <a:rPr lang="ja-JP" altLang="en-US" sz="1050" b="0" i="0">
                          <a:solidFill>
                            <a:schemeClr val="tx1"/>
                          </a:solidFill>
                          <a:effectLst/>
                          <a:latin typeface="+mn-ea"/>
                          <a:ea typeface="+mn-ea"/>
                        </a:rPr>
                        <a:t>難易度</a:t>
                      </a:r>
                      <a:r>
                        <a:rPr lang="en-US" altLang="ja-JP" sz="1050" b="0" i="0">
                          <a:solidFill>
                            <a:schemeClr val="tx1"/>
                          </a:solidFill>
                          <a:effectLst/>
                          <a:latin typeface="+mn-ea"/>
                          <a:ea typeface="+mn-ea"/>
                        </a:rPr>
                        <a:t>】</a:t>
                      </a:r>
                      <a:r>
                        <a:rPr lang="ja-JP" altLang="en-US" sz="1050" b="0" i="0">
                          <a:solidFill>
                            <a:schemeClr val="tx1"/>
                          </a:solidFill>
                          <a:effectLst/>
                          <a:latin typeface="+mn-ea"/>
                          <a:ea typeface="+mn-ea"/>
                        </a:rPr>
                        <a:t>中級～上級</a:t>
                      </a:r>
                      <a:endParaRPr lang="en-US" altLang="ja-JP" sz="1050" b="0" i="0">
                        <a:solidFill>
                          <a:schemeClr val="tx1"/>
                        </a:solidFill>
                        <a:effectLst/>
                        <a:latin typeface="+mn-ea"/>
                        <a:ea typeface="+mn-ea"/>
                      </a:endParaRPr>
                    </a:p>
                    <a:p>
                      <a:r>
                        <a:rPr lang="en-US" altLang="ja-JP" sz="1050" b="0" i="0">
                          <a:solidFill>
                            <a:schemeClr val="tx1"/>
                          </a:solidFill>
                          <a:effectLst/>
                          <a:latin typeface="+mn-ea"/>
                          <a:ea typeface="+mn-ea"/>
                        </a:rPr>
                        <a:t>【</a:t>
                      </a:r>
                      <a:r>
                        <a:rPr lang="ja-JP" altLang="en-US" sz="1050" b="0" i="0">
                          <a:solidFill>
                            <a:schemeClr val="tx1"/>
                          </a:solidFill>
                          <a:effectLst/>
                          <a:latin typeface="+mn-ea"/>
                          <a:ea typeface="+mn-ea"/>
                        </a:rPr>
                        <a:t>内容</a:t>
                      </a:r>
                      <a:r>
                        <a:rPr lang="en-US" altLang="ja-JP" sz="1050" b="0" i="0">
                          <a:solidFill>
                            <a:schemeClr val="tx1"/>
                          </a:solidFill>
                          <a:effectLst/>
                          <a:latin typeface="+mn-ea"/>
                          <a:ea typeface="+mn-ea"/>
                        </a:rPr>
                        <a:t>】</a:t>
                      </a:r>
                      <a:r>
                        <a:rPr lang="ja-JP" altLang="en-US" sz="1050" b="0" i="0">
                          <a:solidFill>
                            <a:schemeClr val="tx1"/>
                          </a:solidFill>
                          <a:effectLst/>
                          <a:latin typeface="+mn-ea"/>
                          <a:ea typeface="+mn-ea"/>
                        </a:rPr>
                        <a:t>本番に近いリアルな環境でのインシデント対応を行う演習です。擬似的に発生させたサイバー攻撃に</a:t>
                      </a:r>
                      <a:r>
                        <a:rPr lang="en-US" altLang="ja-JP" sz="1050" b="0" i="0">
                          <a:solidFill>
                            <a:schemeClr val="tx1"/>
                          </a:solidFill>
                          <a:effectLst/>
                          <a:latin typeface="+mn-ea"/>
                          <a:ea typeface="+mn-ea"/>
                        </a:rPr>
                        <a:t>CSIRT</a:t>
                      </a:r>
                      <a:r>
                        <a:rPr lang="ja-JP" altLang="en-US" sz="1050" b="0" i="0">
                          <a:solidFill>
                            <a:schemeClr val="tx1"/>
                          </a:solidFill>
                          <a:effectLst/>
                          <a:latin typeface="+mn-ea"/>
                          <a:ea typeface="+mn-ea"/>
                        </a:rPr>
                        <a:t>としてチームで対処します。実際の対応に近い体験をすることで、多くの気づきや学びを得ることができます。</a:t>
                      </a:r>
                      <a:endParaRPr lang="en-US" altLang="ja-JP" sz="1050" b="0" i="0">
                        <a:solidFill>
                          <a:schemeClr val="tx1"/>
                        </a:solidFill>
                        <a:effectLst/>
                        <a:latin typeface="+mn-ea"/>
                        <a:ea typeface="+mn-ea"/>
                      </a:endParaRPr>
                    </a:p>
                  </a:txBody>
                  <a:tcPr marT="55321" marB="55321"/>
                </a:tc>
                <a:extLst>
                  <a:ext uri="{0D108BD9-81ED-4DB2-BD59-A6C34878D82A}">
                    <a16:rowId xmlns:a16="http://schemas.microsoft.com/office/drawing/2014/main" val="453415374"/>
                  </a:ext>
                </a:extLst>
              </a:tr>
            </a:tbl>
          </a:graphicData>
        </a:graphic>
      </p:graphicFrame>
      <p:sp>
        <p:nvSpPr>
          <p:cNvPr id="6" name="楕円 5">
            <a:extLst>
              <a:ext uri="{FF2B5EF4-FFF2-40B4-BE49-F238E27FC236}">
                <a16:creationId xmlns:a16="http://schemas.microsoft.com/office/drawing/2014/main" id="{3C6FBBEF-892C-F889-8D7A-E7757FE2B027}"/>
              </a:ext>
            </a:extLst>
          </p:cNvPr>
          <p:cNvSpPr/>
          <p:nvPr/>
        </p:nvSpPr>
        <p:spPr>
          <a:xfrm>
            <a:off x="5902116" y="4672591"/>
            <a:ext cx="720000" cy="72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楕円 6">
            <a:extLst>
              <a:ext uri="{FF2B5EF4-FFF2-40B4-BE49-F238E27FC236}">
                <a16:creationId xmlns:a16="http://schemas.microsoft.com/office/drawing/2014/main" id="{43E368AE-C949-6811-EAE5-16AA59E0B5CD}"/>
              </a:ext>
            </a:extLst>
          </p:cNvPr>
          <p:cNvSpPr/>
          <p:nvPr/>
        </p:nvSpPr>
        <p:spPr>
          <a:xfrm>
            <a:off x="5875199" y="2687972"/>
            <a:ext cx="720000" cy="72000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1" name="図 10">
            <a:extLst>
              <a:ext uri="{FF2B5EF4-FFF2-40B4-BE49-F238E27FC236}">
                <a16:creationId xmlns:a16="http://schemas.microsoft.com/office/drawing/2014/main" id="{D05DCF4E-9792-A06A-C8E4-394B67CDF06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34236" y="2814739"/>
            <a:ext cx="432000" cy="432000"/>
          </a:xfrm>
          <a:prstGeom prst="rect">
            <a:avLst/>
          </a:prstGeom>
        </p:spPr>
      </p:pic>
      <p:pic>
        <p:nvPicPr>
          <p:cNvPr id="12" name="図 11">
            <a:extLst>
              <a:ext uri="{FF2B5EF4-FFF2-40B4-BE49-F238E27FC236}">
                <a16:creationId xmlns:a16="http://schemas.microsoft.com/office/drawing/2014/main" id="{FE986494-9844-20EC-6EA1-66BD72E4F80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23993" y="4816591"/>
            <a:ext cx="432000" cy="432000"/>
          </a:xfrm>
          <a:prstGeom prst="rect">
            <a:avLst/>
          </a:prstGeom>
        </p:spPr>
      </p:pic>
    </p:spTree>
    <p:extLst>
      <p:ext uri="{BB962C8B-B14F-4D97-AF65-F5344CB8AC3E}">
        <p14:creationId xmlns:p14="http://schemas.microsoft.com/office/powerpoint/2010/main" val="398732879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lang="en-US" altLang="ja-JP"/>
              <a:t>6-2-1. </a:t>
            </a:r>
            <a:r>
              <a:rPr lang="ja-JP" altLang="en-US"/>
              <a:t>個人情報保護法</a:t>
            </a:r>
          </a:p>
        </p:txBody>
      </p:sp>
      <p:sp>
        <p:nvSpPr>
          <p:cNvPr id="8" name="テキスト プレースホルダー 2">
            <a:extLst>
              <a:ext uri="{FF2B5EF4-FFF2-40B4-BE49-F238E27FC236}">
                <a16:creationId xmlns:a16="http://schemas.microsoft.com/office/drawing/2014/main" id="{4B83C998-476A-5DEE-F80C-2BC5DEA7CC9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6</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サイバーセキュリティ戦略および関連法令</a:t>
            </a:r>
            <a:b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6</a:t>
            </a:r>
            <a:r>
              <a:rPr kumimoji="1" lang="en-US" altLang="zh-TW" sz="1100" b="1" i="0" u="none" strike="noStrike" kern="1200" cap="none" spc="0" normalizeH="0" baseline="0" noProof="0">
                <a:ln>
                  <a:noFill/>
                </a:ln>
                <a:solidFill>
                  <a:prstClr val="black"/>
                </a:solidFill>
                <a:effectLst/>
                <a:uLnTx/>
                <a:uFillTx/>
                <a:latin typeface="メイリオ"/>
                <a:ea typeface="メイリオ"/>
                <a:cs typeface="+mn-cs"/>
              </a:rPr>
              <a:t>-2.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関連法令</a:t>
            </a:r>
            <a:endPar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
        <p:nvSpPr>
          <p:cNvPr id="23" name="スライド番号プレースホルダー 1">
            <a:extLst>
              <a:ext uri="{FF2B5EF4-FFF2-40B4-BE49-F238E27FC236}">
                <a16:creationId xmlns:a16="http://schemas.microsoft.com/office/drawing/2014/main" id="{6A10EBE7-CC1D-B1D8-5971-15ECFC1CFFE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0" name="コンテンツ プレースホルダー 2">
            <a:extLst>
              <a:ext uri="{FF2B5EF4-FFF2-40B4-BE49-F238E27FC236}">
                <a16:creationId xmlns:a16="http://schemas.microsoft.com/office/drawing/2014/main" id="{B7A568EE-4BA4-B651-E3CE-76FC38ED3BA6}"/>
              </a:ext>
            </a:extLst>
          </p:cNvPr>
          <p:cNvSpPr>
            <a:spLocks noGrp="1"/>
          </p:cNvSpPr>
          <p:nvPr>
            <p:ph sz="quarter" idx="24"/>
          </p:nvPr>
        </p:nvSpPr>
        <p:spPr>
          <a:xfrm>
            <a:off x="619048" y="2041508"/>
            <a:ext cx="5629352" cy="1220679"/>
          </a:xfrm>
        </p:spPr>
        <p:txBody>
          <a:bodyPr/>
          <a:lstStyle/>
          <a:p>
            <a:r>
              <a:rPr kumimoji="1" lang="ja-JP" altLang="en-US" dirty="0"/>
              <a:t>　インターネットが普及し、ネットショッピングなど、様々なサービスの利用を通して個人情報のやり取りが当たり前になった現在、個人情報の保護は人々にとって身近なテーマとなりました。</a:t>
            </a:r>
            <a:r>
              <a:rPr lang="ja-JP" altLang="en-US" dirty="0"/>
              <a:t>企業</a:t>
            </a:r>
            <a:r>
              <a:rPr kumimoji="1" lang="ja-JP" altLang="en-US" dirty="0"/>
              <a:t>にとって、個人情報は事業へ有効に活用することのできるものですが、漏えいなどの事故が起きた場合、社会的な信用の失墜に直結するため、事業経営に及ぼす影響は非常に大きいです。</a:t>
            </a:r>
            <a:br>
              <a:rPr kumimoji="1" lang="en-US" altLang="ja-JP" dirty="0"/>
            </a:br>
            <a:r>
              <a:rPr kumimoji="1" lang="ja-JP" altLang="en-US" dirty="0"/>
              <a:t>　そのため、消費者や取引先から預かっている個人情報を適切に取扱うことは、企業の権利や利益を守ることに繋がる非常に重要な取組となります。</a:t>
            </a:r>
            <a:r>
              <a:rPr lang="ja-JP" altLang="en-US" dirty="0"/>
              <a:t>ここでは、サイバーセキュリティに関連する法令として、個人情報保護法について説明します。</a:t>
            </a:r>
            <a:endParaRPr lang="en-US" altLang="ja-JP" dirty="0"/>
          </a:p>
        </p:txBody>
      </p:sp>
      <p:graphicFrame>
        <p:nvGraphicFramePr>
          <p:cNvPr id="31" name="表 30">
            <a:extLst>
              <a:ext uri="{FF2B5EF4-FFF2-40B4-BE49-F238E27FC236}">
                <a16:creationId xmlns:a16="http://schemas.microsoft.com/office/drawing/2014/main" id="{0D512812-622F-8187-091B-B6B52526C906}"/>
              </a:ext>
            </a:extLst>
          </p:cNvPr>
          <p:cNvGraphicFramePr>
            <a:graphicFrameLocks noGrp="1"/>
          </p:cNvGraphicFramePr>
          <p:nvPr/>
        </p:nvGraphicFramePr>
        <p:xfrm>
          <a:off x="622800" y="3363784"/>
          <a:ext cx="5612400" cy="1509064"/>
        </p:xfrm>
        <a:graphic>
          <a:graphicData uri="http://schemas.openxmlformats.org/drawingml/2006/table">
            <a:tbl>
              <a:tblPr firstRow="1" bandRow="1">
                <a:tableStyleId>{5940675A-B579-460E-94D1-54222C63F5DA}</a:tableStyleId>
              </a:tblPr>
              <a:tblGrid>
                <a:gridCol w="5612400">
                  <a:extLst>
                    <a:ext uri="{9D8B030D-6E8A-4147-A177-3AD203B41FA5}">
                      <a16:colId xmlns:a16="http://schemas.microsoft.com/office/drawing/2014/main" val="1846243620"/>
                    </a:ext>
                  </a:extLst>
                </a:gridCol>
              </a:tblGrid>
              <a:tr h="222875">
                <a:tc>
                  <a:txBody>
                    <a:bodyPr/>
                    <a:lstStyle/>
                    <a:p>
                      <a:r>
                        <a:rPr kumimoji="1" lang="ja-JP" altLang="en-US" sz="1100" b="1">
                          <a:solidFill>
                            <a:schemeClr val="bg1"/>
                          </a:solidFill>
                          <a:latin typeface="+mn-ea"/>
                          <a:ea typeface="+mn-ea"/>
                        </a:rPr>
                        <a:t>個人情報保護法とは</a:t>
                      </a:r>
                    </a:p>
                  </a:txBody>
                  <a:tcPr marT="55321" marB="55321">
                    <a:solidFill>
                      <a:schemeClr val="accent1">
                        <a:lumMod val="75000"/>
                      </a:schemeClr>
                    </a:solidFill>
                  </a:tcPr>
                </a:tc>
                <a:extLst>
                  <a:ext uri="{0D108BD9-81ED-4DB2-BD59-A6C34878D82A}">
                    <a16:rowId xmlns:a16="http://schemas.microsoft.com/office/drawing/2014/main" val="1156031034"/>
                  </a:ext>
                </a:extLst>
              </a:tr>
              <a:tr h="3849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b="0">
                          <a:solidFill>
                            <a:schemeClr val="tx1"/>
                          </a:solidFill>
                          <a:effectLst/>
                          <a:latin typeface="+mn-ea"/>
                          <a:ea typeface="+mn-ea"/>
                        </a:rPr>
                        <a:t>　インターネットの普及や情報技術の進歩などを背景として、個人の権利や利益を守ることを目的として「個人情報保護法」（正式名称：個人情報の保護に関する法律）が</a:t>
                      </a:r>
                      <a:r>
                        <a:rPr lang="en-US" altLang="ja-JP" sz="1050" b="0">
                          <a:solidFill>
                            <a:schemeClr val="tx1"/>
                          </a:solidFill>
                          <a:effectLst/>
                          <a:latin typeface="+mn-ea"/>
                          <a:ea typeface="+mn-ea"/>
                        </a:rPr>
                        <a:t>2005</a:t>
                      </a:r>
                      <a:r>
                        <a:rPr lang="ja-JP" altLang="en-US" sz="1050" b="0">
                          <a:solidFill>
                            <a:schemeClr val="tx1"/>
                          </a:solidFill>
                          <a:effectLst/>
                          <a:latin typeface="+mn-ea"/>
                          <a:ea typeface="+mn-ea"/>
                        </a:rPr>
                        <a:t>年</a:t>
                      </a:r>
                      <a:r>
                        <a:rPr lang="en-US" altLang="ja-JP" sz="1050" b="0">
                          <a:solidFill>
                            <a:schemeClr val="tx1"/>
                          </a:solidFill>
                          <a:effectLst/>
                          <a:latin typeface="+mn-ea"/>
                          <a:ea typeface="+mn-ea"/>
                        </a:rPr>
                        <a:t>4</a:t>
                      </a:r>
                      <a:r>
                        <a:rPr lang="ja-JP" altLang="en-US" sz="1050" b="0">
                          <a:solidFill>
                            <a:schemeClr val="tx1"/>
                          </a:solidFill>
                          <a:effectLst/>
                          <a:latin typeface="+mn-ea"/>
                          <a:ea typeface="+mn-ea"/>
                        </a:rPr>
                        <a:t>月に全面施行されました。施行後も、デジタル技術の進展やグローバル化などの経済・社会情勢の変化や、世の中の個人情報に対する意識の高まりなどに対応するため、今までに</a:t>
                      </a:r>
                      <a:r>
                        <a:rPr lang="en-US" altLang="ja-JP" sz="1050" b="0">
                          <a:solidFill>
                            <a:schemeClr val="tx1"/>
                          </a:solidFill>
                          <a:effectLst/>
                          <a:latin typeface="+mn-ea"/>
                          <a:ea typeface="+mn-ea"/>
                        </a:rPr>
                        <a:t>3</a:t>
                      </a:r>
                      <a:r>
                        <a:rPr lang="ja-JP" altLang="en-US" sz="1050" b="0">
                          <a:solidFill>
                            <a:schemeClr val="tx1"/>
                          </a:solidFill>
                          <a:effectLst/>
                          <a:latin typeface="+mn-ea"/>
                          <a:ea typeface="+mn-ea"/>
                        </a:rPr>
                        <a:t>度の改正が行われています。</a:t>
                      </a:r>
                      <a:br>
                        <a:rPr lang="ja-JP" altLang="en-US" sz="1050" b="0">
                          <a:solidFill>
                            <a:schemeClr val="tx1"/>
                          </a:solidFill>
                          <a:effectLst/>
                          <a:latin typeface="+mn-ea"/>
                          <a:ea typeface="+mn-ea"/>
                        </a:rPr>
                      </a:br>
                      <a:r>
                        <a:rPr lang="ja-JP" altLang="en-US" sz="1050" b="0">
                          <a:solidFill>
                            <a:schemeClr val="tx1"/>
                          </a:solidFill>
                          <a:effectLst/>
                          <a:latin typeface="+mn-ea"/>
                          <a:ea typeface="+mn-ea"/>
                        </a:rPr>
                        <a:t>　個人情報保護法では、どのような情報が個人情報になるのか、個人の権利や利益を守るためには個人情報をどのように取り扱わなければいけないのかなどが規定されています。</a:t>
                      </a:r>
                    </a:p>
                  </a:txBody>
                  <a:tcPr marT="55321" marB="55321"/>
                </a:tc>
                <a:extLst>
                  <a:ext uri="{0D108BD9-81ED-4DB2-BD59-A6C34878D82A}">
                    <a16:rowId xmlns:a16="http://schemas.microsoft.com/office/drawing/2014/main" val="2980362304"/>
                  </a:ext>
                </a:extLst>
              </a:tr>
            </a:tbl>
          </a:graphicData>
        </a:graphic>
      </p:graphicFrame>
      <p:sp>
        <p:nvSpPr>
          <p:cNvPr id="32" name="テキスト プレースホルダー 8">
            <a:extLst>
              <a:ext uri="{FF2B5EF4-FFF2-40B4-BE49-F238E27FC236}">
                <a16:creationId xmlns:a16="http://schemas.microsoft.com/office/drawing/2014/main" id="{E6E4B7E0-E377-05CC-0A66-DD9916737554}"/>
              </a:ext>
            </a:extLst>
          </p:cNvPr>
          <p:cNvSpPr txBox="1">
            <a:spLocks/>
          </p:cNvSpPr>
          <p:nvPr/>
        </p:nvSpPr>
        <p:spPr>
          <a:xfrm>
            <a:off x="619048" y="5801247"/>
            <a:ext cx="561240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個人情報を取扱う時の基本ルール</a:t>
            </a:r>
          </a:p>
        </p:txBody>
      </p:sp>
      <p:graphicFrame>
        <p:nvGraphicFramePr>
          <p:cNvPr id="33" name="表 16">
            <a:extLst>
              <a:ext uri="{FF2B5EF4-FFF2-40B4-BE49-F238E27FC236}">
                <a16:creationId xmlns:a16="http://schemas.microsoft.com/office/drawing/2014/main" id="{71A12880-4DB2-0FD8-BD74-87ADC87873F5}"/>
              </a:ext>
            </a:extLst>
          </p:cNvPr>
          <p:cNvGraphicFramePr>
            <a:graphicFrameLocks noGrp="1"/>
          </p:cNvGraphicFramePr>
          <p:nvPr>
            <p:extLst>
              <p:ext uri="{D42A27DB-BD31-4B8C-83A1-F6EECF244321}">
                <p14:modId xmlns:p14="http://schemas.microsoft.com/office/powerpoint/2010/main" val="3910588080"/>
              </p:ext>
            </p:extLst>
          </p:nvPr>
        </p:nvGraphicFramePr>
        <p:xfrm>
          <a:off x="619048" y="6250174"/>
          <a:ext cx="5612400" cy="1994877"/>
        </p:xfrm>
        <a:graphic>
          <a:graphicData uri="http://schemas.openxmlformats.org/drawingml/2006/table">
            <a:tbl>
              <a:tblPr firstRow="1" bandRow="1">
                <a:tableStyleId>{5940675A-B579-460E-94D1-54222C63F5DA}</a:tableStyleId>
              </a:tblPr>
              <a:tblGrid>
                <a:gridCol w="2806200">
                  <a:extLst>
                    <a:ext uri="{9D8B030D-6E8A-4147-A177-3AD203B41FA5}">
                      <a16:colId xmlns:a16="http://schemas.microsoft.com/office/drawing/2014/main" val="3931830917"/>
                    </a:ext>
                  </a:extLst>
                </a:gridCol>
                <a:gridCol w="2806200">
                  <a:extLst>
                    <a:ext uri="{9D8B030D-6E8A-4147-A177-3AD203B41FA5}">
                      <a16:colId xmlns:a16="http://schemas.microsoft.com/office/drawing/2014/main" val="102999313"/>
                    </a:ext>
                  </a:extLst>
                </a:gridCol>
              </a:tblGrid>
              <a:tr h="232276">
                <a:tc>
                  <a:txBody>
                    <a:bodyPr/>
                    <a:lstStyle/>
                    <a:p>
                      <a:pPr algn="ctr"/>
                      <a:r>
                        <a:rPr kumimoji="1" lang="ja-JP" altLang="en-US" sz="1000" b="1">
                          <a:solidFill>
                            <a:schemeClr val="bg1"/>
                          </a:solidFill>
                        </a:rPr>
                        <a:t>① 取得・利用</a:t>
                      </a:r>
                    </a:p>
                  </a:txBody>
                  <a:tcPr anchor="ctr">
                    <a:solidFill>
                      <a:schemeClr val="accent1">
                        <a:lumMod val="75000"/>
                      </a:schemeClr>
                    </a:solidFill>
                  </a:tcPr>
                </a:tc>
                <a:tc>
                  <a:txBody>
                    <a:bodyPr/>
                    <a:lstStyle/>
                    <a:p>
                      <a:pPr algn="ctr"/>
                      <a:r>
                        <a:rPr kumimoji="1" lang="ja-JP" altLang="en-US" sz="1000" b="1" dirty="0">
                          <a:solidFill>
                            <a:schemeClr val="bg1"/>
                          </a:solidFill>
                        </a:rPr>
                        <a:t>② 保管・管理</a:t>
                      </a:r>
                    </a:p>
                  </a:txBody>
                  <a:tcPr anchor="ctr">
                    <a:solidFill>
                      <a:schemeClr val="accent1">
                        <a:lumMod val="75000"/>
                      </a:schemeClr>
                    </a:solidFill>
                  </a:tcPr>
                </a:tc>
                <a:extLst>
                  <a:ext uri="{0D108BD9-81ED-4DB2-BD59-A6C34878D82A}">
                    <a16:rowId xmlns:a16="http://schemas.microsoft.com/office/drawing/2014/main" val="698675781"/>
                  </a:ext>
                </a:extLst>
              </a:tr>
              <a:tr h="752411">
                <a:tc>
                  <a:txBody>
                    <a:bodyPr/>
                    <a:lstStyle/>
                    <a:p>
                      <a:r>
                        <a:rPr kumimoji="1" lang="ja-JP" altLang="en-US" sz="1000" dirty="0"/>
                        <a:t>・利用目的を特定して、その範囲内で利用</a:t>
                      </a:r>
                      <a:endParaRPr kumimoji="1" lang="en-US" altLang="ja-JP" sz="1000" dirty="0"/>
                    </a:p>
                    <a:p>
                      <a:r>
                        <a:rPr kumimoji="1" lang="ja-JP" altLang="en-US" sz="1000" dirty="0"/>
                        <a:t>　する。</a:t>
                      </a:r>
                      <a:endParaRPr kumimoji="1" lang="en-US" altLang="ja-JP" sz="1000" dirty="0"/>
                    </a:p>
                    <a:p>
                      <a:r>
                        <a:rPr kumimoji="1" lang="ja-JP" altLang="en-US" sz="1000" dirty="0"/>
                        <a:t>・利用目的を通知または公表する。</a:t>
                      </a:r>
                    </a:p>
                  </a:txBody>
                  <a:tcPr anchor="ctr"/>
                </a:tc>
                <a:tc>
                  <a:txBody>
                    <a:bodyPr/>
                    <a:lstStyle/>
                    <a:p>
                      <a:r>
                        <a:rPr kumimoji="1" lang="ja-JP" altLang="en-US" sz="1000" dirty="0"/>
                        <a:t>・漏えいなどが生じないように、安全に管理</a:t>
                      </a:r>
                      <a:endParaRPr kumimoji="1" lang="en-US" altLang="ja-JP" sz="1000" dirty="0"/>
                    </a:p>
                    <a:p>
                      <a:r>
                        <a:rPr kumimoji="1" lang="ja-JP" altLang="en-US" sz="1000" dirty="0"/>
                        <a:t>　する。</a:t>
                      </a:r>
                      <a:endParaRPr kumimoji="1" lang="en-US" altLang="ja-JP" sz="1000" dirty="0"/>
                    </a:p>
                    <a:p>
                      <a:r>
                        <a:rPr kumimoji="1" lang="ja-JP" altLang="en-US" sz="1000" dirty="0"/>
                        <a:t>・従業者や委託先にも安全管理を徹底する。</a:t>
                      </a:r>
                    </a:p>
                  </a:txBody>
                  <a:tcPr anchor="ctr"/>
                </a:tc>
                <a:extLst>
                  <a:ext uri="{0D108BD9-81ED-4DB2-BD59-A6C34878D82A}">
                    <a16:rowId xmlns:a16="http://schemas.microsoft.com/office/drawing/2014/main" val="633055544"/>
                  </a:ext>
                </a:extLst>
              </a:tr>
              <a:tr h="232276">
                <a:tc>
                  <a:txBody>
                    <a:bodyPr/>
                    <a:lstStyle/>
                    <a:p>
                      <a:pPr algn="ctr"/>
                      <a:r>
                        <a:rPr kumimoji="1" lang="ja-JP" altLang="en-US" sz="1000" b="1" dirty="0">
                          <a:solidFill>
                            <a:schemeClr val="bg1"/>
                          </a:solidFill>
                        </a:rPr>
                        <a:t>③ 提供</a:t>
                      </a:r>
                    </a:p>
                  </a:txBody>
                  <a:tcPr anchor="ctr">
                    <a:solidFill>
                      <a:schemeClr val="accent1">
                        <a:lumMod val="75000"/>
                      </a:schemeClr>
                    </a:solidFill>
                  </a:tcPr>
                </a:tc>
                <a:tc>
                  <a:txBody>
                    <a:bodyPr/>
                    <a:lstStyle/>
                    <a:p>
                      <a:pPr algn="ctr"/>
                      <a:r>
                        <a:rPr kumimoji="1" lang="ja-JP" altLang="en-US" sz="1000" b="1">
                          <a:solidFill>
                            <a:schemeClr val="bg1"/>
                          </a:solidFill>
                        </a:rPr>
                        <a:t>④ 開示請求などへの対応</a:t>
                      </a:r>
                    </a:p>
                  </a:txBody>
                  <a:tcPr anchor="ctr">
                    <a:solidFill>
                      <a:schemeClr val="accent1">
                        <a:lumMod val="75000"/>
                      </a:schemeClr>
                    </a:solidFill>
                  </a:tcPr>
                </a:tc>
                <a:extLst>
                  <a:ext uri="{0D108BD9-81ED-4DB2-BD59-A6C34878D82A}">
                    <a16:rowId xmlns:a16="http://schemas.microsoft.com/office/drawing/2014/main" val="2915795787"/>
                  </a:ext>
                </a:extLst>
              </a:tr>
              <a:tr h="754786">
                <a:tc>
                  <a:txBody>
                    <a:bodyPr/>
                    <a:lstStyle/>
                    <a:p>
                      <a:r>
                        <a:rPr kumimoji="1" lang="ja-JP" altLang="en-US" sz="1000" dirty="0"/>
                        <a:t>・第三者に提供する場合は、あらかじめ</a:t>
                      </a:r>
                      <a:endParaRPr kumimoji="1" lang="en-US" altLang="ja-JP" sz="1000" dirty="0"/>
                    </a:p>
                    <a:p>
                      <a:r>
                        <a:rPr kumimoji="1" lang="ja-JP" altLang="en-US" sz="1000" dirty="0"/>
                        <a:t>　本人から同意を得る。</a:t>
                      </a:r>
                      <a:endParaRPr kumimoji="1" lang="en-US" altLang="ja-JP" sz="1000" dirty="0"/>
                    </a:p>
                    <a:p>
                      <a:r>
                        <a:rPr kumimoji="1" lang="ja-JP" altLang="en-US" sz="1000" dirty="0"/>
                        <a:t>・第三者に提供した場合、提供を受けた</a:t>
                      </a:r>
                      <a:endParaRPr kumimoji="1" lang="en-US" altLang="ja-JP" sz="1000" dirty="0"/>
                    </a:p>
                    <a:p>
                      <a:r>
                        <a:rPr kumimoji="1" lang="ja-JP" altLang="en-US" sz="1000" dirty="0"/>
                        <a:t>　場合は一定事項を記録する。</a:t>
                      </a:r>
                    </a:p>
                  </a:txBody>
                  <a:tcPr anchor="ctr"/>
                </a:tc>
                <a:tc>
                  <a:txBody>
                    <a:bodyPr/>
                    <a:lstStyle/>
                    <a:p>
                      <a:r>
                        <a:rPr kumimoji="1" lang="ja-JP" altLang="en-US" sz="1000" dirty="0"/>
                        <a:t>・本人から開示などの請求があった場合は</a:t>
                      </a:r>
                      <a:endParaRPr kumimoji="1" lang="en-US" altLang="ja-JP" sz="1000" dirty="0"/>
                    </a:p>
                    <a:p>
                      <a:r>
                        <a:rPr kumimoji="1" lang="ja-JP" altLang="en-US" sz="1000" dirty="0"/>
                        <a:t>　これに対応する。</a:t>
                      </a:r>
                      <a:endParaRPr kumimoji="1" lang="en-US" altLang="ja-JP" sz="1000" dirty="0"/>
                    </a:p>
                    <a:p>
                      <a:r>
                        <a:rPr kumimoji="1" lang="ja-JP" altLang="en-US" sz="1000" dirty="0"/>
                        <a:t>・苦情に適切かつ迅速に対応する。</a:t>
                      </a:r>
                    </a:p>
                  </a:txBody>
                  <a:tcPr anchor="ctr"/>
                </a:tc>
                <a:extLst>
                  <a:ext uri="{0D108BD9-81ED-4DB2-BD59-A6C34878D82A}">
                    <a16:rowId xmlns:a16="http://schemas.microsoft.com/office/drawing/2014/main" val="3030268071"/>
                  </a:ext>
                </a:extLst>
              </a:tr>
            </a:tbl>
          </a:graphicData>
        </a:graphic>
      </p:graphicFrame>
      <p:sp>
        <p:nvSpPr>
          <p:cNvPr id="34" name="楕円 33">
            <a:extLst>
              <a:ext uri="{FF2B5EF4-FFF2-40B4-BE49-F238E27FC236}">
                <a16:creationId xmlns:a16="http://schemas.microsoft.com/office/drawing/2014/main" id="{9780FE1C-B081-0F69-CAC5-2A00CA608843}"/>
              </a:ext>
            </a:extLst>
          </p:cNvPr>
          <p:cNvSpPr/>
          <p:nvPr/>
        </p:nvSpPr>
        <p:spPr>
          <a:xfrm>
            <a:off x="368473" y="6105169"/>
            <a:ext cx="501150" cy="501150"/>
          </a:xfrm>
          <a:prstGeom prst="ellipse">
            <a:avLst/>
          </a:prstGeom>
          <a:ln>
            <a:solidFill>
              <a:schemeClr val="tx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5" name="楕円 34">
            <a:extLst>
              <a:ext uri="{FF2B5EF4-FFF2-40B4-BE49-F238E27FC236}">
                <a16:creationId xmlns:a16="http://schemas.microsoft.com/office/drawing/2014/main" id="{1A36AF99-8A68-2D67-594A-4683EF4F520B}"/>
              </a:ext>
            </a:extLst>
          </p:cNvPr>
          <p:cNvSpPr/>
          <p:nvPr/>
        </p:nvSpPr>
        <p:spPr>
          <a:xfrm>
            <a:off x="368473" y="7065516"/>
            <a:ext cx="501150" cy="501150"/>
          </a:xfrm>
          <a:prstGeom prst="ellipse">
            <a:avLst/>
          </a:prstGeom>
          <a:ln>
            <a:solidFill>
              <a:schemeClr val="tx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6" name="楕円 35">
            <a:extLst>
              <a:ext uri="{FF2B5EF4-FFF2-40B4-BE49-F238E27FC236}">
                <a16:creationId xmlns:a16="http://schemas.microsoft.com/office/drawing/2014/main" id="{4D23AD33-9AB8-8002-B0F7-6B98DAB36FE4}"/>
              </a:ext>
            </a:extLst>
          </p:cNvPr>
          <p:cNvSpPr/>
          <p:nvPr/>
        </p:nvSpPr>
        <p:spPr>
          <a:xfrm>
            <a:off x="5988377" y="6092948"/>
            <a:ext cx="501150" cy="501150"/>
          </a:xfrm>
          <a:prstGeom prst="ellipse">
            <a:avLst/>
          </a:prstGeom>
          <a:ln>
            <a:solidFill>
              <a:schemeClr val="tx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37" name="楕円 36">
            <a:extLst>
              <a:ext uri="{FF2B5EF4-FFF2-40B4-BE49-F238E27FC236}">
                <a16:creationId xmlns:a16="http://schemas.microsoft.com/office/drawing/2014/main" id="{18B75A5B-F9A0-0BAE-297A-2A9E7AB29154}"/>
              </a:ext>
            </a:extLst>
          </p:cNvPr>
          <p:cNvSpPr/>
          <p:nvPr/>
        </p:nvSpPr>
        <p:spPr>
          <a:xfrm>
            <a:off x="5988377" y="7090385"/>
            <a:ext cx="501150" cy="501150"/>
          </a:xfrm>
          <a:prstGeom prst="ellipse">
            <a:avLst/>
          </a:prstGeom>
          <a:ln>
            <a:solidFill>
              <a:schemeClr val="tx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2" name="テキスト プレースホルダー 8">
            <a:extLst>
              <a:ext uri="{FF2B5EF4-FFF2-40B4-BE49-F238E27FC236}">
                <a16:creationId xmlns:a16="http://schemas.microsoft.com/office/drawing/2014/main" id="{317A9709-EF12-7909-6973-D5FF5CE4317B}"/>
              </a:ext>
            </a:extLst>
          </p:cNvPr>
          <p:cNvSpPr txBox="1">
            <a:spLocks/>
          </p:cNvSpPr>
          <p:nvPr/>
        </p:nvSpPr>
        <p:spPr>
          <a:xfrm>
            <a:off x="619048" y="4852603"/>
            <a:ext cx="5612400" cy="381000"/>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個人情報の定義</a:t>
            </a:r>
          </a:p>
        </p:txBody>
      </p:sp>
      <p:graphicFrame>
        <p:nvGraphicFramePr>
          <p:cNvPr id="43" name="表 42">
            <a:extLst>
              <a:ext uri="{FF2B5EF4-FFF2-40B4-BE49-F238E27FC236}">
                <a16:creationId xmlns:a16="http://schemas.microsoft.com/office/drawing/2014/main" id="{C35396EE-28F8-36A9-7317-03D70D26C3E3}"/>
              </a:ext>
            </a:extLst>
          </p:cNvPr>
          <p:cNvGraphicFramePr>
            <a:graphicFrameLocks noGrp="1"/>
          </p:cNvGraphicFramePr>
          <p:nvPr>
            <p:extLst>
              <p:ext uri="{D42A27DB-BD31-4B8C-83A1-F6EECF244321}">
                <p14:modId xmlns:p14="http://schemas.microsoft.com/office/powerpoint/2010/main" val="3778906910"/>
              </p:ext>
            </p:extLst>
          </p:nvPr>
        </p:nvGraphicFramePr>
        <p:xfrm>
          <a:off x="653371" y="5201322"/>
          <a:ext cx="5612400" cy="607837"/>
        </p:xfrm>
        <a:graphic>
          <a:graphicData uri="http://schemas.openxmlformats.org/drawingml/2006/table">
            <a:tbl>
              <a:tblPr firstRow="1" bandRow="1">
                <a:tableStyleId>{5940675A-B579-460E-94D1-54222C63F5DA}</a:tableStyleId>
              </a:tblPr>
              <a:tblGrid>
                <a:gridCol w="5612400">
                  <a:extLst>
                    <a:ext uri="{9D8B030D-6E8A-4147-A177-3AD203B41FA5}">
                      <a16:colId xmlns:a16="http://schemas.microsoft.com/office/drawing/2014/main" val="1846243620"/>
                    </a:ext>
                  </a:extLst>
                </a:gridCol>
              </a:tblGrid>
              <a:tr h="607837">
                <a:tc>
                  <a:txBody>
                    <a:bodyPr/>
                    <a:lstStyle/>
                    <a:p>
                      <a:r>
                        <a:rPr kumimoji="1" lang="ja-JP" altLang="en-US" sz="1050" b="0" dirty="0">
                          <a:solidFill>
                            <a:schemeClr val="tx1"/>
                          </a:solidFill>
                          <a:latin typeface="+mn-ea"/>
                          <a:ea typeface="+mn-ea"/>
                        </a:rPr>
                        <a:t>　個人情報保護法において「個人情報」とは、生存する個人に関する情報で、氏名、生年月日、住所、顔写真などにより特定の個人を識別できる情報のことを指します。これには他の情報と容易に照合でき、それにより特定の個人を識別できるものも含まれます。</a:t>
                      </a:r>
                      <a:endParaRPr kumimoji="1" lang="ja-JP" altLang="en-US" sz="1050" b="0" dirty="0">
                        <a:solidFill>
                          <a:schemeClr val="tx1"/>
                        </a:solidFill>
                        <a:highlight>
                          <a:srgbClr val="FFFF00"/>
                        </a:highlight>
                        <a:latin typeface="+mn-ea"/>
                        <a:ea typeface="+mn-ea"/>
                      </a:endParaRPr>
                    </a:p>
                  </a:txBody>
                  <a:tcPr marT="55321" marB="55321">
                    <a:solidFill>
                      <a:schemeClr val="bg1"/>
                    </a:solidFill>
                  </a:tcPr>
                </a:tc>
                <a:extLst>
                  <a:ext uri="{0D108BD9-81ED-4DB2-BD59-A6C34878D82A}">
                    <a16:rowId xmlns:a16="http://schemas.microsoft.com/office/drawing/2014/main" val="1156031034"/>
                  </a:ext>
                </a:extLst>
              </a:tr>
            </a:tbl>
          </a:graphicData>
        </a:graphic>
      </p:graphicFrame>
      <p:graphicFrame>
        <p:nvGraphicFramePr>
          <p:cNvPr id="44" name="表 7">
            <a:extLst>
              <a:ext uri="{FF2B5EF4-FFF2-40B4-BE49-F238E27FC236}">
                <a16:creationId xmlns:a16="http://schemas.microsoft.com/office/drawing/2014/main" id="{BBE88712-A95F-A993-4B0C-F52CA7759009}"/>
              </a:ext>
            </a:extLst>
          </p:cNvPr>
          <p:cNvGraphicFramePr>
            <a:graphicFrameLocks noGrp="1"/>
          </p:cNvGraphicFramePr>
          <p:nvPr/>
        </p:nvGraphicFramePr>
        <p:xfrm>
          <a:off x="626552" y="8585611"/>
          <a:ext cx="5612400" cy="731520"/>
        </p:xfrm>
        <a:graphic>
          <a:graphicData uri="http://schemas.openxmlformats.org/drawingml/2006/table">
            <a:tbl>
              <a:tblPr firstRow="1" bandRow="1">
                <a:tableStyleId>{5940675A-B579-460E-94D1-54222C63F5DA}</a:tableStyleId>
              </a:tblPr>
              <a:tblGrid>
                <a:gridCol w="5612400">
                  <a:extLst>
                    <a:ext uri="{9D8B030D-6E8A-4147-A177-3AD203B41FA5}">
                      <a16:colId xmlns:a16="http://schemas.microsoft.com/office/drawing/2014/main" val="2002786144"/>
                    </a:ext>
                  </a:extLst>
                </a:gridCol>
              </a:tblGrid>
              <a:tr h="417267">
                <a:tc>
                  <a:txBody>
                    <a:bodyPr/>
                    <a:lstStyle/>
                    <a:p>
                      <a:pPr algn="l"/>
                      <a:r>
                        <a:rPr lang="ja-JP" altLang="en-US" sz="1050" b="1">
                          <a:solidFill>
                            <a:schemeClr val="tx1"/>
                          </a:solidFill>
                          <a:effectLst/>
                          <a:latin typeface="+mn-ea"/>
                          <a:ea typeface="+mn-ea"/>
                        </a:rPr>
                        <a:t>個人情報保護法の罰則規定</a:t>
                      </a:r>
                      <a:endParaRPr lang="en-US" altLang="ja-JP" sz="1050" b="1">
                        <a:solidFill>
                          <a:schemeClr val="tx1"/>
                        </a:solidFill>
                        <a:effectLst/>
                        <a:latin typeface="+mn-ea"/>
                        <a:ea typeface="+mn-ea"/>
                      </a:endParaRPr>
                    </a:p>
                    <a:p>
                      <a:pPr algn="l"/>
                      <a:r>
                        <a:rPr lang="ja-JP" altLang="en-US" sz="1050" b="0">
                          <a:solidFill>
                            <a:schemeClr val="tx1"/>
                          </a:solidFill>
                          <a:effectLst/>
                          <a:latin typeface="+mn-ea"/>
                          <a:ea typeface="+mn-ea"/>
                        </a:rPr>
                        <a:t>　</a:t>
                      </a:r>
                      <a:r>
                        <a:rPr lang="en-US" altLang="ja-JP" sz="1050" b="0">
                          <a:solidFill>
                            <a:schemeClr val="tx1"/>
                          </a:solidFill>
                          <a:effectLst/>
                          <a:latin typeface="+mn-ea"/>
                          <a:ea typeface="+mn-ea"/>
                        </a:rPr>
                        <a:t>2022</a:t>
                      </a:r>
                      <a:r>
                        <a:rPr lang="ja-JP" altLang="en-US" sz="1050" b="0">
                          <a:solidFill>
                            <a:schemeClr val="tx1"/>
                          </a:solidFill>
                          <a:effectLst/>
                          <a:latin typeface="+mn-ea"/>
                          <a:ea typeface="+mn-ea"/>
                        </a:rPr>
                        <a:t>年</a:t>
                      </a:r>
                      <a:r>
                        <a:rPr lang="en-US" altLang="ja-JP" sz="1050" b="0">
                          <a:solidFill>
                            <a:schemeClr val="tx1"/>
                          </a:solidFill>
                          <a:effectLst/>
                          <a:latin typeface="+mn-ea"/>
                          <a:ea typeface="+mn-ea"/>
                        </a:rPr>
                        <a:t>4</a:t>
                      </a:r>
                      <a:r>
                        <a:rPr lang="ja-JP" altLang="en-US" sz="1050" b="0">
                          <a:solidFill>
                            <a:schemeClr val="tx1"/>
                          </a:solidFill>
                          <a:effectLst/>
                          <a:latin typeface="+mn-ea"/>
                          <a:ea typeface="+mn-ea"/>
                        </a:rPr>
                        <a:t>月施行の法改正により、法令違反に対する罰則が強化されました。法人に対しては、個人情報保護委員会の措置命令に違反したり、個人情報データベースを不正流用した場合１億円以下、報告義務違反の場合</a:t>
                      </a:r>
                      <a:r>
                        <a:rPr lang="en-US" altLang="ja-JP" sz="1050" b="0">
                          <a:solidFill>
                            <a:schemeClr val="tx1"/>
                          </a:solidFill>
                          <a:effectLst/>
                          <a:latin typeface="+mn-ea"/>
                          <a:ea typeface="+mn-ea"/>
                        </a:rPr>
                        <a:t>50</a:t>
                      </a:r>
                      <a:r>
                        <a:rPr lang="ja-JP" altLang="en-US" sz="1050" b="0">
                          <a:solidFill>
                            <a:schemeClr val="tx1"/>
                          </a:solidFill>
                          <a:effectLst/>
                          <a:latin typeface="+mn-ea"/>
                          <a:ea typeface="+mn-ea"/>
                        </a:rPr>
                        <a:t>万円以下の罰金となっています。</a:t>
                      </a:r>
                      <a:endParaRPr lang="en-US" altLang="ja-JP" sz="1050" b="0">
                        <a:solidFill>
                          <a:schemeClr val="tx1"/>
                        </a:solidFill>
                        <a:effectLst/>
                        <a:latin typeface="+mn-ea"/>
                        <a:ea typeface="+mn-ea"/>
                      </a:endParaRPr>
                    </a:p>
                  </a:txBody>
                  <a:tcPr/>
                </a:tc>
                <a:extLst>
                  <a:ext uri="{0D108BD9-81ED-4DB2-BD59-A6C34878D82A}">
                    <a16:rowId xmlns:a16="http://schemas.microsoft.com/office/drawing/2014/main" val="955731625"/>
                  </a:ext>
                </a:extLst>
              </a:tr>
            </a:tbl>
          </a:graphicData>
        </a:graphic>
      </p:graphicFrame>
      <p:grpSp>
        <p:nvGrpSpPr>
          <p:cNvPr id="45" name="グループ化 44">
            <a:extLst>
              <a:ext uri="{FF2B5EF4-FFF2-40B4-BE49-F238E27FC236}">
                <a16:creationId xmlns:a16="http://schemas.microsoft.com/office/drawing/2014/main" id="{3B900BA7-17A3-E01E-FA23-12447C571374}"/>
              </a:ext>
            </a:extLst>
          </p:cNvPr>
          <p:cNvGrpSpPr/>
          <p:nvPr/>
        </p:nvGrpSpPr>
        <p:grpSpPr>
          <a:xfrm>
            <a:off x="379483" y="8298525"/>
            <a:ext cx="757258" cy="300134"/>
            <a:chOff x="-586383" y="7984939"/>
            <a:chExt cx="1007910" cy="707703"/>
          </a:xfrm>
        </p:grpSpPr>
        <p:sp>
          <p:nvSpPr>
            <p:cNvPr id="46" name="テキスト ボックス 45">
              <a:extLst>
                <a:ext uri="{FF2B5EF4-FFF2-40B4-BE49-F238E27FC236}">
                  <a16:creationId xmlns:a16="http://schemas.microsoft.com/office/drawing/2014/main" id="{3D9E3DBB-A185-88BA-F622-D0316A4BA8D0}"/>
                </a:ext>
              </a:extLst>
            </p:cNvPr>
            <p:cNvSpPr txBox="1"/>
            <p:nvPr/>
          </p:nvSpPr>
          <p:spPr>
            <a:xfrm rot="20511245">
              <a:off x="-586383" y="8338230"/>
              <a:ext cx="922625" cy="354412"/>
            </a:xfrm>
            <a:custGeom>
              <a:avLst/>
              <a:gdLst>
                <a:gd name="connsiteX0" fmla="*/ 0 w 922625"/>
                <a:gd name="connsiteY0" fmla="*/ 0 h 354412"/>
                <a:gd name="connsiteX1" fmla="*/ 922625 w 922625"/>
                <a:gd name="connsiteY1" fmla="*/ 0 h 354412"/>
                <a:gd name="connsiteX2" fmla="*/ 922625 w 922625"/>
                <a:gd name="connsiteY2" fmla="*/ 354412 h 354412"/>
                <a:gd name="connsiteX3" fmla="*/ 0 w 922625"/>
                <a:gd name="connsiteY3" fmla="*/ 354412 h 354412"/>
                <a:gd name="connsiteX4" fmla="*/ 0 w 922625"/>
                <a:gd name="connsiteY4" fmla="*/ 0 h 35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625" h="354412" fill="none" extrusionOk="0">
                  <a:moveTo>
                    <a:pt x="0" y="0"/>
                  </a:moveTo>
                  <a:cubicBezTo>
                    <a:pt x="361687" y="52568"/>
                    <a:pt x="480513" y="-54228"/>
                    <a:pt x="922625" y="0"/>
                  </a:cubicBezTo>
                  <a:cubicBezTo>
                    <a:pt x="910715" y="96955"/>
                    <a:pt x="946107" y="279983"/>
                    <a:pt x="922625" y="354412"/>
                  </a:cubicBezTo>
                  <a:cubicBezTo>
                    <a:pt x="503054" y="314207"/>
                    <a:pt x="197963" y="403363"/>
                    <a:pt x="0" y="354412"/>
                  </a:cubicBezTo>
                  <a:cubicBezTo>
                    <a:pt x="21079" y="230379"/>
                    <a:pt x="15949" y="82626"/>
                    <a:pt x="0" y="0"/>
                  </a:cubicBezTo>
                  <a:close/>
                </a:path>
                <a:path w="922625" h="354412" stroke="0" extrusionOk="0">
                  <a:moveTo>
                    <a:pt x="0" y="0"/>
                  </a:moveTo>
                  <a:cubicBezTo>
                    <a:pt x="147004" y="-40783"/>
                    <a:pt x="752825" y="-70567"/>
                    <a:pt x="922625" y="0"/>
                  </a:cubicBezTo>
                  <a:cubicBezTo>
                    <a:pt x="930839" y="73891"/>
                    <a:pt x="908673" y="295727"/>
                    <a:pt x="922625" y="354412"/>
                  </a:cubicBezTo>
                  <a:cubicBezTo>
                    <a:pt x="698256" y="309258"/>
                    <a:pt x="352668" y="432602"/>
                    <a:pt x="0" y="354412"/>
                  </a:cubicBezTo>
                  <a:cubicBezTo>
                    <a:pt x="-4666" y="239936"/>
                    <a:pt x="-6228" y="161744"/>
                    <a:pt x="0" y="0"/>
                  </a:cubicBezTo>
                  <a:close/>
                </a:path>
              </a:pathLst>
            </a:custGeom>
            <a:solidFill>
              <a:schemeClr val="bg1"/>
            </a:solidFill>
            <a:ln>
              <a:solidFill>
                <a:schemeClr val="accent1"/>
              </a:solidFill>
              <a:extLst>
                <a:ext uri="{C807C97D-BFC1-408E-A445-0C87EB9F89A2}">
                  <ask:lineSketchStyleProps xmlns:ask="http://schemas.microsoft.com/office/drawing/2018/sketchyshapes" sd="2650216993">
                    <a:prstGeom prst="rect">
                      <a:avLst/>
                    </a:prstGeom>
                    <ask:type>
                      <ask:lineSketchCurved/>
                    </ask:type>
                  </ask:lineSketchStyleProps>
                </a:ext>
              </a:extLst>
            </a:ln>
            <a:effectLst>
              <a:outerShdw blurRad="50800" dist="38100" dir="2700000" algn="tl" rotWithShape="0">
                <a:prstClr val="black">
                  <a:alpha val="40000"/>
                </a:prstClr>
              </a:outerShd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rPr>
                <a:t>One Point</a:t>
              </a:r>
              <a:endParaRPr kumimoji="1" lang="ja-JP" altLang="en-US"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endParaRPr>
            </a:p>
          </p:txBody>
        </p:sp>
        <p:pic>
          <p:nvPicPr>
            <p:cNvPr id="47" name="図 46">
              <a:extLst>
                <a:ext uri="{FF2B5EF4-FFF2-40B4-BE49-F238E27FC236}">
                  <a16:creationId xmlns:a16="http://schemas.microsoft.com/office/drawing/2014/main" id="{1E5C8A14-28D5-3830-B1A3-A527FA91028A}"/>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166120" y="7984939"/>
              <a:ext cx="255407" cy="378304"/>
            </a:xfrm>
            <a:prstGeom prst="rect">
              <a:avLst/>
            </a:prstGeom>
          </p:spPr>
        </p:pic>
      </p:grpSp>
      <p:sp>
        <p:nvSpPr>
          <p:cNvPr id="3" name="テキスト ボックス 2">
            <a:extLst>
              <a:ext uri="{FF2B5EF4-FFF2-40B4-BE49-F238E27FC236}">
                <a16:creationId xmlns:a16="http://schemas.microsoft.com/office/drawing/2014/main" id="{4DC569DE-69CC-3BDC-3810-64F9CDBAF547}"/>
              </a:ext>
            </a:extLst>
          </p:cNvPr>
          <p:cNvSpPr txBox="1"/>
          <p:nvPr/>
        </p:nvSpPr>
        <p:spPr>
          <a:xfrm>
            <a:off x="1368687" y="8251450"/>
            <a:ext cx="4128130"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（出典）内閣府大臣官房政府広報室</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「個人情報保護法」をわかりやすく解説 個人情報の取扱いルールとは？”</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rPr>
              <a:t>https://www.gov-online.go.jp/useful/article/201703/1.html</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2023-07-28</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9" name="図 8">
            <a:extLst>
              <a:ext uri="{FF2B5EF4-FFF2-40B4-BE49-F238E27FC236}">
                <a16:creationId xmlns:a16="http://schemas.microsoft.com/office/drawing/2014/main" id="{7EC6505A-C590-3340-D264-46570A76DA3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51107" y="6042033"/>
            <a:ext cx="560681" cy="560681"/>
          </a:xfrm>
          <a:prstGeom prst="rect">
            <a:avLst/>
          </a:prstGeom>
        </p:spPr>
      </p:pic>
      <p:pic>
        <p:nvPicPr>
          <p:cNvPr id="13" name="図 12">
            <a:extLst>
              <a:ext uri="{FF2B5EF4-FFF2-40B4-BE49-F238E27FC236}">
                <a16:creationId xmlns:a16="http://schemas.microsoft.com/office/drawing/2014/main" id="{564A528B-A2B7-F732-C1EB-54F3ECBB589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085771" y="7160571"/>
            <a:ext cx="360000" cy="360000"/>
          </a:xfrm>
          <a:prstGeom prst="rect">
            <a:avLst/>
          </a:prstGeom>
        </p:spPr>
      </p:pic>
      <p:pic>
        <p:nvPicPr>
          <p:cNvPr id="14" name="図 13">
            <a:extLst>
              <a:ext uri="{FF2B5EF4-FFF2-40B4-BE49-F238E27FC236}">
                <a16:creationId xmlns:a16="http://schemas.microsoft.com/office/drawing/2014/main" id="{4438BA0D-3D96-14C8-2598-E491F7E45EEC}"/>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46552" y="6185719"/>
            <a:ext cx="360000" cy="360000"/>
          </a:xfrm>
          <a:prstGeom prst="rect">
            <a:avLst/>
          </a:prstGeom>
        </p:spPr>
      </p:pic>
      <p:pic>
        <p:nvPicPr>
          <p:cNvPr id="15" name="図 14">
            <a:extLst>
              <a:ext uri="{FF2B5EF4-FFF2-40B4-BE49-F238E27FC236}">
                <a16:creationId xmlns:a16="http://schemas.microsoft.com/office/drawing/2014/main" id="{46D1F614-B21B-ACCC-C493-75786AF3668C}"/>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35096" y="7135113"/>
            <a:ext cx="360000" cy="360000"/>
          </a:xfrm>
          <a:prstGeom prst="rect">
            <a:avLst/>
          </a:prstGeom>
        </p:spPr>
      </p:pic>
    </p:spTree>
    <p:extLst>
      <p:ext uri="{BB962C8B-B14F-4D97-AF65-F5344CB8AC3E}">
        <p14:creationId xmlns:p14="http://schemas.microsoft.com/office/powerpoint/2010/main" val="2984689236"/>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4">
            <a:extLst>
              <a:ext uri="{FF2B5EF4-FFF2-40B4-BE49-F238E27FC236}">
                <a16:creationId xmlns:a16="http://schemas.microsoft.com/office/drawing/2014/main" id="{8F864ACC-CB34-CD32-D502-EC752CDD2E3F}"/>
              </a:ext>
            </a:extLst>
          </p:cNvPr>
          <p:cNvSpPr>
            <a:spLocks noGrp="1"/>
          </p:cNvSpPr>
          <p:nvPr>
            <p:ph type="body" sz="quarter" idx="14"/>
          </p:nvPr>
        </p:nvSpPr>
        <p:spPr>
          <a:xfrm>
            <a:off x="1123949" y="1457325"/>
            <a:ext cx="5343111" cy="381000"/>
          </a:xfrm>
        </p:spPr>
        <p:txBody>
          <a:bodyPr/>
          <a:lstStyle/>
          <a:p>
            <a:r>
              <a:rPr lang="en-US" altLang="ja-JP"/>
              <a:t>6-2-2. GDPR</a:t>
            </a:r>
            <a:endParaRPr lang="ja-JP" altLang="en-US"/>
          </a:p>
        </p:txBody>
      </p:sp>
      <p:sp>
        <p:nvSpPr>
          <p:cNvPr id="8" name="テキスト プレースホルダー 2">
            <a:extLst>
              <a:ext uri="{FF2B5EF4-FFF2-40B4-BE49-F238E27FC236}">
                <a16:creationId xmlns:a16="http://schemas.microsoft.com/office/drawing/2014/main" id="{4B83C998-476A-5DEE-F80C-2BC5DEA7CC97}"/>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第</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6</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章</a:t>
            </a:r>
            <a: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 </a:t>
            </a: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2" action="ppaction://hlinksldjump"/>
              </a:rPr>
              <a:t>サイバーセキュリティ戦略および関連法令</a:t>
            </a:r>
            <a:br>
              <a:rPr kumimoji="1" lang="en-US" altLang="ja-JP"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6</a:t>
            </a:r>
            <a:r>
              <a:rPr kumimoji="1" lang="en-US" altLang="zh-TW" sz="1100" b="1" i="0" u="none" strike="noStrike" kern="1200" cap="none" spc="0" normalizeH="0" baseline="0" noProof="0">
                <a:ln>
                  <a:noFill/>
                </a:ln>
                <a:solidFill>
                  <a:prstClr val="black"/>
                </a:solidFill>
                <a:effectLst/>
                <a:uLnTx/>
                <a:uFillTx/>
                <a:latin typeface="メイリオ"/>
                <a:ea typeface="メイリオ"/>
                <a:cs typeface="+mn-cs"/>
              </a:rPr>
              <a:t>-2.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関連法令</a:t>
            </a:r>
            <a:endParaRPr kumimoji="1" lang="ja-JP" altLang="en-US" sz="1100" b="1" i="0" u="none"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
        <p:nvSpPr>
          <p:cNvPr id="23" name="スライド番号プレースホルダー 1">
            <a:extLst>
              <a:ext uri="{FF2B5EF4-FFF2-40B4-BE49-F238E27FC236}">
                <a16:creationId xmlns:a16="http://schemas.microsoft.com/office/drawing/2014/main" id="{6A10EBE7-CC1D-B1D8-5971-15ECFC1CFFEC}"/>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18</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楕円 10">
            <a:extLst>
              <a:ext uri="{FF2B5EF4-FFF2-40B4-BE49-F238E27FC236}">
                <a16:creationId xmlns:a16="http://schemas.microsoft.com/office/drawing/2014/main" id="{F0C33FD5-6786-E8E3-490A-F1657AD8CF20}"/>
              </a:ext>
            </a:extLst>
          </p:cNvPr>
          <p:cNvSpPr/>
          <p:nvPr/>
        </p:nvSpPr>
        <p:spPr>
          <a:xfrm>
            <a:off x="1221303" y="4455455"/>
            <a:ext cx="737655" cy="68085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楕円 11">
            <a:extLst>
              <a:ext uri="{FF2B5EF4-FFF2-40B4-BE49-F238E27FC236}">
                <a16:creationId xmlns:a16="http://schemas.microsoft.com/office/drawing/2014/main" id="{89972A0D-2033-4BD4-2407-57F380EFF857}"/>
              </a:ext>
            </a:extLst>
          </p:cNvPr>
          <p:cNvSpPr/>
          <p:nvPr/>
        </p:nvSpPr>
        <p:spPr>
          <a:xfrm>
            <a:off x="3131548" y="4455455"/>
            <a:ext cx="737655" cy="68085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3" name="楕円 12">
            <a:extLst>
              <a:ext uri="{FF2B5EF4-FFF2-40B4-BE49-F238E27FC236}">
                <a16:creationId xmlns:a16="http://schemas.microsoft.com/office/drawing/2014/main" id="{37BBC638-211C-ED2E-919A-6BAC3B0D7DEC}"/>
              </a:ext>
            </a:extLst>
          </p:cNvPr>
          <p:cNvSpPr/>
          <p:nvPr/>
        </p:nvSpPr>
        <p:spPr>
          <a:xfrm>
            <a:off x="5041794" y="4455455"/>
            <a:ext cx="737655" cy="680850"/>
          </a:xfrm>
          <a:prstGeom prst="ellips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4" name="表 13">
            <a:extLst>
              <a:ext uri="{FF2B5EF4-FFF2-40B4-BE49-F238E27FC236}">
                <a16:creationId xmlns:a16="http://schemas.microsoft.com/office/drawing/2014/main" id="{5762A46E-55BC-990A-0007-E27E41DC3878}"/>
              </a:ext>
            </a:extLst>
          </p:cNvPr>
          <p:cNvGraphicFramePr>
            <a:graphicFrameLocks noGrp="1"/>
          </p:cNvGraphicFramePr>
          <p:nvPr/>
        </p:nvGraphicFramePr>
        <p:xfrm>
          <a:off x="617467" y="2962278"/>
          <a:ext cx="5612400" cy="1306068"/>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schemeClr val="bg1"/>
                          </a:solidFill>
                          <a:effectLst/>
                          <a:uLnTx/>
                          <a:uFillTx/>
                          <a:latin typeface="+mn-ea"/>
                          <a:ea typeface="+mn-ea"/>
                          <a:cs typeface="+mn-cs"/>
                        </a:rPr>
                        <a:t>GDPR</a:t>
                      </a:r>
                      <a:r>
                        <a:rPr kumimoji="1" lang="ja-JP" altLang="en-US" sz="1050" b="1" i="0" u="none" strike="noStrike" kern="1200" cap="none" spc="0" normalizeH="0" baseline="0" noProof="0">
                          <a:ln>
                            <a:noFill/>
                          </a:ln>
                          <a:solidFill>
                            <a:schemeClr val="bg1"/>
                          </a:solidFill>
                          <a:effectLst/>
                          <a:uLnTx/>
                          <a:uFillTx/>
                          <a:latin typeface="+mn-ea"/>
                          <a:ea typeface="+mn-ea"/>
                          <a:cs typeface="+mn-cs"/>
                        </a:rPr>
                        <a:t>（一般データ保護規則）とは</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75565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ea"/>
                          <a:ea typeface="+mn-ea"/>
                          <a:cs typeface="+mn-cs"/>
                        </a:rPr>
                        <a:t>　</a:t>
                      </a:r>
                      <a:r>
                        <a:rPr kumimoji="1" lang="en-US" altLang="ja-JP" sz="1050" b="0" i="0" kern="1200">
                          <a:solidFill>
                            <a:schemeClr val="dk1"/>
                          </a:solidFill>
                          <a:effectLst/>
                          <a:latin typeface="+mn-ea"/>
                          <a:ea typeface="+mn-ea"/>
                          <a:cs typeface="+mn-cs"/>
                        </a:rPr>
                        <a:t>EU</a:t>
                      </a:r>
                      <a:r>
                        <a:rPr kumimoji="1" lang="ja-JP" altLang="en-US" sz="1050" b="0" i="0" kern="1200">
                          <a:solidFill>
                            <a:schemeClr val="dk1"/>
                          </a:solidFill>
                          <a:effectLst/>
                          <a:latin typeface="+mn-ea"/>
                          <a:ea typeface="+mn-ea"/>
                          <a:cs typeface="+mn-cs"/>
                        </a:rPr>
                        <a:t>で策定された新しい個人情報保護の枠組みであり、個人データ保護やその取扱いについて詳細に定められた欧州経済領域内の各国に適用される法令のことです。欧州経済領域内で取得した「個人データ」を「処理」し、欧州経済領域外の第三国に「移転」するために満たすべき要件が定められています。</a:t>
                      </a:r>
                      <a:r>
                        <a:rPr kumimoji="1" lang="en-US" altLang="ja-JP" sz="1050" b="0" i="0" kern="1200">
                          <a:solidFill>
                            <a:schemeClr val="dk1"/>
                          </a:solidFill>
                          <a:effectLst/>
                          <a:latin typeface="+mn-ea"/>
                          <a:ea typeface="+mn-ea"/>
                          <a:cs typeface="+mn-cs"/>
                        </a:rPr>
                        <a:t>GDPR</a:t>
                      </a:r>
                      <a:r>
                        <a:rPr kumimoji="1" lang="ja-JP" altLang="en-US" sz="1050" b="0" i="0" kern="1200">
                          <a:solidFill>
                            <a:schemeClr val="dk1"/>
                          </a:solidFill>
                          <a:effectLst/>
                          <a:latin typeface="+mn-ea"/>
                          <a:ea typeface="+mn-ea"/>
                          <a:cs typeface="+mn-cs"/>
                        </a:rPr>
                        <a:t>の特徴として、インターネット上で収集できる個人データのほとんどが保護対象となっています。</a:t>
                      </a:r>
                      <a:endParaRPr kumimoji="1" lang="en-US" altLang="ja-JP" sz="1050" b="0" i="0" kern="1200">
                        <a:solidFill>
                          <a:schemeClr val="dk1"/>
                        </a:solidFill>
                        <a:effectLst/>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bl>
          </a:graphicData>
        </a:graphic>
      </p:graphicFrame>
      <p:pic>
        <p:nvPicPr>
          <p:cNvPr id="15" name="図 14">
            <a:extLst>
              <a:ext uri="{FF2B5EF4-FFF2-40B4-BE49-F238E27FC236}">
                <a16:creationId xmlns:a16="http://schemas.microsoft.com/office/drawing/2014/main" id="{383BF071-5A28-93EF-7E39-62AAEBC2440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50581" y="4549996"/>
            <a:ext cx="491769" cy="491769"/>
          </a:xfrm>
          <a:prstGeom prst="rect">
            <a:avLst/>
          </a:prstGeom>
        </p:spPr>
      </p:pic>
      <p:sp>
        <p:nvSpPr>
          <p:cNvPr id="18" name="テキスト ボックス 17">
            <a:extLst>
              <a:ext uri="{FF2B5EF4-FFF2-40B4-BE49-F238E27FC236}">
                <a16:creationId xmlns:a16="http://schemas.microsoft.com/office/drawing/2014/main" id="{B950409E-F61B-0EE3-79F4-32C5319C7F41}"/>
              </a:ext>
            </a:extLst>
          </p:cNvPr>
          <p:cNvSpPr txBox="1"/>
          <p:nvPr/>
        </p:nvSpPr>
        <p:spPr>
          <a:xfrm>
            <a:off x="2658476" y="4249192"/>
            <a:ext cx="1668924"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GDPR</a:t>
            </a: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の概要</a:t>
            </a:r>
          </a:p>
        </p:txBody>
      </p:sp>
      <p:grpSp>
        <p:nvGrpSpPr>
          <p:cNvPr id="19" name="グループ化 18">
            <a:extLst>
              <a:ext uri="{FF2B5EF4-FFF2-40B4-BE49-F238E27FC236}">
                <a16:creationId xmlns:a16="http://schemas.microsoft.com/office/drawing/2014/main" id="{1B2D6490-6616-319A-B600-856DB2E3D0DD}"/>
              </a:ext>
            </a:extLst>
          </p:cNvPr>
          <p:cNvGrpSpPr/>
          <p:nvPr/>
        </p:nvGrpSpPr>
        <p:grpSpPr>
          <a:xfrm>
            <a:off x="617468" y="5391062"/>
            <a:ext cx="5612400" cy="1306068"/>
            <a:chOff x="720526" y="7036263"/>
            <a:chExt cx="5634562" cy="1623357"/>
          </a:xfrm>
        </p:grpSpPr>
        <p:sp>
          <p:nvSpPr>
            <p:cNvPr id="20" name="四角形: 角を丸くする 19">
              <a:extLst>
                <a:ext uri="{FF2B5EF4-FFF2-40B4-BE49-F238E27FC236}">
                  <a16:creationId xmlns:a16="http://schemas.microsoft.com/office/drawing/2014/main" id="{54112E26-E2F2-E762-6BA2-184ED8B3EDFF}"/>
                </a:ext>
              </a:extLst>
            </p:cNvPr>
            <p:cNvSpPr/>
            <p:nvPr/>
          </p:nvSpPr>
          <p:spPr>
            <a:xfrm>
              <a:off x="720526" y="7036265"/>
              <a:ext cx="1812422" cy="1623355"/>
            </a:xfrm>
            <a:prstGeom prst="roundRect">
              <a:avLst/>
            </a:prstGeom>
            <a:noFill/>
            <a:ln w="38100">
              <a:solidFill>
                <a:schemeClr val="accent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nchorCtr="0"/>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氏名</a:t>
              </a:r>
              <a:endParaRPr kumimoji="1" lang="en-US" altLang="ja-JP"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識別番号</a:t>
              </a:r>
              <a:endParaRPr kumimoji="1" lang="en-US" altLang="ja-JP"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所在地データ</a:t>
              </a:r>
              <a:endParaRPr kumimoji="1" lang="en-US" altLang="ja-JP"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メールアドレス</a:t>
              </a:r>
              <a:endParaRPr kumimoji="1" lang="en-US" altLang="ja-JP"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オンライン識別子（</a:t>
              </a:r>
              <a:r>
                <a:rPr kumimoji="1" lang="en-US" altLang="ja-JP"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IP</a:t>
              </a:r>
              <a:r>
                <a:rPr kumimoji="1"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アドレス、</a:t>
              </a:r>
              <a:r>
                <a:rPr kumimoji="1" lang="en-US" altLang="ja-JP"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Cookie</a:t>
              </a:r>
              <a:r>
                <a:rPr kumimoji="1"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など）</a:t>
              </a:r>
              <a:endParaRPr kumimoji="1" lang="en-US" altLang="ja-JP"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など</a:t>
              </a:r>
              <a:endParaRPr kumimoji="1" lang="en-US" altLang="ja-JP"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四角形: 角を丸くする 20">
              <a:extLst>
                <a:ext uri="{FF2B5EF4-FFF2-40B4-BE49-F238E27FC236}">
                  <a16:creationId xmlns:a16="http://schemas.microsoft.com/office/drawing/2014/main" id="{883855A6-2BB4-0EEF-6014-6ADD6988B86A}"/>
                </a:ext>
              </a:extLst>
            </p:cNvPr>
            <p:cNvSpPr/>
            <p:nvPr/>
          </p:nvSpPr>
          <p:spPr>
            <a:xfrm>
              <a:off x="2626243" y="7036264"/>
              <a:ext cx="1812422" cy="1623355"/>
            </a:xfrm>
            <a:prstGeom prst="roundRect">
              <a:avLst/>
            </a:prstGeom>
            <a:noFill/>
            <a:ln w="38100">
              <a:solidFill>
                <a:schemeClr val="accent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nchorCtr="0"/>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クレジットカード情報の保存</a:t>
              </a:r>
              <a:endParaRPr kumimoji="1" lang="en-US" altLang="ja-JP"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メールアドレスの収集</a:t>
              </a:r>
              <a:endParaRPr kumimoji="1" lang="en-US" altLang="ja-JP"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顧客連絡先詳細の変更</a:t>
              </a:r>
              <a:endParaRPr kumimoji="1" lang="en-US" altLang="ja-JP"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800" b="0" i="0" u="none" strike="noStrike" kern="1200" cap="none" spc="0" normalizeH="0" baseline="0" noProof="0">
                  <a:ln>
                    <a:noFill/>
                  </a:ln>
                  <a:solidFill>
                    <a:srgbClr val="000000"/>
                  </a:solidFill>
                  <a:effectLst/>
                  <a:uLnTx/>
                  <a:uFillTx/>
                  <a:latin typeface="Hiragino Kaku Gothic ProN"/>
                  <a:ea typeface="メイリオ"/>
                  <a:cs typeface="+mn-cs"/>
                </a:rPr>
                <a:t>その他、個人データに対する収集・保存・編集・開示などのあらゆる行為</a:t>
              </a:r>
              <a:endParaRPr kumimoji="1" lang="en-US" altLang="ja-JP"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2" name="四角形: 角を丸くする 21">
              <a:extLst>
                <a:ext uri="{FF2B5EF4-FFF2-40B4-BE49-F238E27FC236}">
                  <a16:creationId xmlns:a16="http://schemas.microsoft.com/office/drawing/2014/main" id="{B2391B9B-501F-F1FB-ACB7-C82DAE924C16}"/>
                </a:ext>
              </a:extLst>
            </p:cNvPr>
            <p:cNvSpPr/>
            <p:nvPr/>
          </p:nvSpPr>
          <p:spPr>
            <a:xfrm>
              <a:off x="4542666" y="7036263"/>
              <a:ext cx="1812422" cy="1623355"/>
            </a:xfrm>
            <a:prstGeom prst="roundRect">
              <a:avLst/>
            </a:prstGeom>
            <a:noFill/>
            <a:ln w="38100">
              <a:solidFill>
                <a:schemeClr val="accent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個人データを含んだ電子形式の文書を電子メールで欧州経済領域外に送付する</a:t>
              </a:r>
              <a:endParaRPr kumimoji="1" lang="en-US" altLang="ja-JP"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sp>
        <p:nvSpPr>
          <p:cNvPr id="24" name="テキスト ボックス 23">
            <a:extLst>
              <a:ext uri="{FF2B5EF4-FFF2-40B4-BE49-F238E27FC236}">
                <a16:creationId xmlns:a16="http://schemas.microsoft.com/office/drawing/2014/main" id="{0750AE87-354B-CC10-3363-A9BB6A6936B3}"/>
              </a:ext>
            </a:extLst>
          </p:cNvPr>
          <p:cNvSpPr txBox="1"/>
          <p:nvPr/>
        </p:nvSpPr>
        <p:spPr>
          <a:xfrm>
            <a:off x="958273" y="5206644"/>
            <a:ext cx="1173504"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050" b="1"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5" name="表 24">
            <a:extLst>
              <a:ext uri="{FF2B5EF4-FFF2-40B4-BE49-F238E27FC236}">
                <a16:creationId xmlns:a16="http://schemas.microsoft.com/office/drawing/2014/main" id="{DB16F630-362B-55E4-B08D-AF94B8DA402C}"/>
              </a:ext>
            </a:extLst>
          </p:cNvPr>
          <p:cNvGraphicFramePr>
            <a:graphicFrameLocks noGrp="1"/>
          </p:cNvGraphicFramePr>
          <p:nvPr/>
        </p:nvGraphicFramePr>
        <p:xfrm>
          <a:off x="2655986" y="5180454"/>
          <a:ext cx="1700066" cy="251460"/>
        </p:xfrm>
        <a:graphic>
          <a:graphicData uri="http://schemas.openxmlformats.org/drawingml/2006/table">
            <a:tbl>
              <a:tblPr firstRow="1" bandRow="1">
                <a:tableStyleId>{2D5ABB26-0587-4C30-8999-92F81FD0307C}</a:tableStyleId>
              </a:tblPr>
              <a:tblGrid>
                <a:gridCol w="1700066">
                  <a:extLst>
                    <a:ext uri="{9D8B030D-6E8A-4147-A177-3AD203B41FA5}">
                      <a16:colId xmlns:a16="http://schemas.microsoft.com/office/drawing/2014/main" val="3838312241"/>
                    </a:ext>
                  </a:extLst>
                </a:gridCol>
              </a:tblGrid>
              <a:tr h="230002">
                <a:tc>
                  <a:txBody>
                    <a:bodyPr/>
                    <a:lstStyle/>
                    <a:p>
                      <a:pPr algn="ctr"/>
                      <a:r>
                        <a:rPr kumimoji="1" lang="ja-JP" altLang="en-US" sz="1050" b="1">
                          <a:latin typeface="+mn-ea"/>
                          <a:ea typeface="+mn-ea"/>
                        </a:rPr>
                        <a:t>処理</a:t>
                      </a:r>
                      <a:endParaRPr kumimoji="1" lang="en-US" altLang="ja-JP" sz="1050" b="1">
                        <a:latin typeface="+mn-ea"/>
                        <a:ea typeface="+mn-ea"/>
                      </a:endParaRPr>
                    </a:p>
                  </a:txBody>
                  <a:tcPr/>
                </a:tc>
                <a:extLst>
                  <a:ext uri="{0D108BD9-81ED-4DB2-BD59-A6C34878D82A}">
                    <a16:rowId xmlns:a16="http://schemas.microsoft.com/office/drawing/2014/main" val="2894061669"/>
                  </a:ext>
                </a:extLst>
              </a:tr>
            </a:tbl>
          </a:graphicData>
        </a:graphic>
      </p:graphicFrame>
      <p:graphicFrame>
        <p:nvGraphicFramePr>
          <p:cNvPr id="26" name="表 25">
            <a:extLst>
              <a:ext uri="{FF2B5EF4-FFF2-40B4-BE49-F238E27FC236}">
                <a16:creationId xmlns:a16="http://schemas.microsoft.com/office/drawing/2014/main" id="{58139191-B259-EFDA-4D2D-F08B0EB08746}"/>
              </a:ext>
            </a:extLst>
          </p:cNvPr>
          <p:cNvGraphicFramePr>
            <a:graphicFrameLocks noGrp="1"/>
          </p:cNvGraphicFramePr>
          <p:nvPr/>
        </p:nvGraphicFramePr>
        <p:xfrm>
          <a:off x="745666" y="5180454"/>
          <a:ext cx="1700066" cy="251460"/>
        </p:xfrm>
        <a:graphic>
          <a:graphicData uri="http://schemas.openxmlformats.org/drawingml/2006/table">
            <a:tbl>
              <a:tblPr firstRow="1" bandRow="1">
                <a:tableStyleId>{2D5ABB26-0587-4C30-8999-92F81FD0307C}</a:tableStyleId>
              </a:tblPr>
              <a:tblGrid>
                <a:gridCol w="1700066">
                  <a:extLst>
                    <a:ext uri="{9D8B030D-6E8A-4147-A177-3AD203B41FA5}">
                      <a16:colId xmlns:a16="http://schemas.microsoft.com/office/drawing/2014/main" val="3838312241"/>
                    </a:ext>
                  </a:extLst>
                </a:gridCol>
              </a:tblGrid>
              <a:tr h="230002">
                <a:tc>
                  <a:txBody>
                    <a:bodyPr/>
                    <a:lstStyle/>
                    <a:p>
                      <a:pPr algn="ctr"/>
                      <a:r>
                        <a:rPr kumimoji="1" lang="ja-JP" altLang="en-US" sz="1050" b="1"/>
                        <a:t>個人データ</a:t>
                      </a:r>
                    </a:p>
                  </a:txBody>
                  <a:tcPr/>
                </a:tc>
                <a:extLst>
                  <a:ext uri="{0D108BD9-81ED-4DB2-BD59-A6C34878D82A}">
                    <a16:rowId xmlns:a16="http://schemas.microsoft.com/office/drawing/2014/main" val="2894061669"/>
                  </a:ext>
                </a:extLst>
              </a:tr>
            </a:tbl>
          </a:graphicData>
        </a:graphic>
      </p:graphicFrame>
      <p:graphicFrame>
        <p:nvGraphicFramePr>
          <p:cNvPr id="27" name="表 26">
            <a:extLst>
              <a:ext uri="{FF2B5EF4-FFF2-40B4-BE49-F238E27FC236}">
                <a16:creationId xmlns:a16="http://schemas.microsoft.com/office/drawing/2014/main" id="{C5875E83-FC5D-1CCE-51FA-B7AB4ADF0EB9}"/>
              </a:ext>
            </a:extLst>
          </p:cNvPr>
          <p:cNvGraphicFramePr>
            <a:graphicFrameLocks noGrp="1"/>
          </p:cNvGraphicFramePr>
          <p:nvPr/>
        </p:nvGraphicFramePr>
        <p:xfrm>
          <a:off x="4566307" y="5180454"/>
          <a:ext cx="1700066" cy="251460"/>
        </p:xfrm>
        <a:graphic>
          <a:graphicData uri="http://schemas.openxmlformats.org/drawingml/2006/table">
            <a:tbl>
              <a:tblPr firstRow="1" bandRow="1">
                <a:tableStyleId>{2D5ABB26-0587-4C30-8999-92F81FD0307C}</a:tableStyleId>
              </a:tblPr>
              <a:tblGrid>
                <a:gridCol w="1700066">
                  <a:extLst>
                    <a:ext uri="{9D8B030D-6E8A-4147-A177-3AD203B41FA5}">
                      <a16:colId xmlns:a16="http://schemas.microsoft.com/office/drawing/2014/main" val="3838312241"/>
                    </a:ext>
                  </a:extLst>
                </a:gridCol>
              </a:tblGrid>
              <a:tr h="230002">
                <a:tc>
                  <a:txBody>
                    <a:bodyPr/>
                    <a:lstStyle/>
                    <a:p>
                      <a:pPr algn="ctr"/>
                      <a:r>
                        <a:rPr kumimoji="1" lang="ja-JP" altLang="en-US" sz="1050" b="1">
                          <a:latin typeface="+mn-ea"/>
                          <a:ea typeface="+mn-ea"/>
                        </a:rPr>
                        <a:t>移転</a:t>
                      </a:r>
                      <a:endParaRPr kumimoji="1" lang="en-US" altLang="ja-JP" sz="1050" b="1">
                        <a:latin typeface="+mn-ea"/>
                        <a:ea typeface="+mn-ea"/>
                      </a:endParaRPr>
                    </a:p>
                  </a:txBody>
                  <a:tcPr/>
                </a:tc>
                <a:extLst>
                  <a:ext uri="{0D108BD9-81ED-4DB2-BD59-A6C34878D82A}">
                    <a16:rowId xmlns:a16="http://schemas.microsoft.com/office/drawing/2014/main" val="2894061669"/>
                  </a:ext>
                </a:extLst>
              </a:tr>
            </a:tbl>
          </a:graphicData>
        </a:graphic>
      </p:graphicFrame>
      <p:sp>
        <p:nvSpPr>
          <p:cNvPr id="28" name="テキスト ボックス 27">
            <a:extLst>
              <a:ext uri="{FF2B5EF4-FFF2-40B4-BE49-F238E27FC236}">
                <a16:creationId xmlns:a16="http://schemas.microsoft.com/office/drawing/2014/main" id="{D1B5095F-F9C1-40D7-6CF2-7D48DE01F3B5}"/>
              </a:ext>
            </a:extLst>
          </p:cNvPr>
          <p:cNvSpPr txBox="1"/>
          <p:nvPr/>
        </p:nvSpPr>
        <p:spPr>
          <a:xfrm>
            <a:off x="622800" y="2086502"/>
            <a:ext cx="5612400" cy="900246"/>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0" lang="en-US" altLang="ja-JP" sz="1050" b="0" i="0" u="none" strike="noStrike" kern="1200" cap="none" spc="0" normalizeH="0" baseline="0" noProof="0" dirty="0">
                <a:ln>
                  <a:noFill/>
                </a:ln>
                <a:solidFill>
                  <a:prstClr val="black"/>
                </a:solidFill>
                <a:effectLst/>
                <a:uLnTx/>
                <a:uFillTx/>
                <a:latin typeface="メイリオ"/>
                <a:ea typeface="メイリオ"/>
                <a:cs typeface="+mn-cs"/>
              </a:rPr>
              <a:t>GDPR</a:t>
            </a:r>
            <a:r>
              <a:rPr kumimoji="0" lang="ja-JP" altLang="en-US" sz="1050" b="0" i="0" u="none" strike="noStrike" kern="1200" cap="none" spc="0" normalizeH="0" baseline="0" noProof="0" dirty="0">
                <a:ln>
                  <a:noFill/>
                </a:ln>
                <a:solidFill>
                  <a:prstClr val="black"/>
                </a:solidFill>
                <a:effectLst/>
                <a:uLnTx/>
                <a:uFillTx/>
                <a:latin typeface="メイリオ"/>
                <a:ea typeface="メイリオ"/>
                <a:cs typeface="+mn-cs"/>
              </a:rPr>
              <a:t>（</a:t>
            </a:r>
            <a:r>
              <a:rPr kumimoji="0" lang="en-US" altLang="ja-JP" sz="1050" b="0" i="0" u="none" strike="noStrike" kern="1200" cap="none" spc="0" normalizeH="0" baseline="0" noProof="0" dirty="0">
                <a:ln>
                  <a:noFill/>
                </a:ln>
                <a:solidFill>
                  <a:prstClr val="black"/>
                </a:solidFill>
                <a:effectLst/>
                <a:uLnTx/>
                <a:uFillTx/>
                <a:latin typeface="メイリオ"/>
                <a:ea typeface="メイリオ"/>
                <a:cs typeface="+mn-cs"/>
              </a:rPr>
              <a:t>EU</a:t>
            </a:r>
            <a:r>
              <a:rPr kumimoji="0" lang="ja-JP" altLang="en-US" sz="1050" b="0" i="0" u="none" strike="noStrike" kern="1200" cap="none" spc="0" normalizeH="0" baseline="0" noProof="0" dirty="0">
                <a:ln>
                  <a:noFill/>
                </a:ln>
                <a:solidFill>
                  <a:prstClr val="black"/>
                </a:solidFill>
                <a:effectLst/>
                <a:uLnTx/>
                <a:uFillTx/>
                <a:latin typeface="メイリオ"/>
                <a:ea typeface="メイリオ"/>
                <a:cs typeface="+mn-cs"/>
              </a:rPr>
              <a:t>一般データ保護規則）とは、個人データの保護とプライバシーの権利を強化するために、欧州連合（</a:t>
            </a:r>
            <a:r>
              <a:rPr kumimoji="0" lang="en-US" altLang="ja-JP" sz="1050" b="0" i="0" u="none" strike="noStrike" kern="1200" cap="none" spc="0" normalizeH="0" baseline="0" noProof="0" dirty="0">
                <a:ln>
                  <a:noFill/>
                </a:ln>
                <a:solidFill>
                  <a:prstClr val="black"/>
                </a:solidFill>
                <a:effectLst/>
                <a:uLnTx/>
                <a:uFillTx/>
                <a:latin typeface="メイリオ"/>
                <a:ea typeface="メイリオ"/>
                <a:cs typeface="+mn-cs"/>
              </a:rPr>
              <a:t>EU</a:t>
            </a:r>
            <a:r>
              <a:rPr kumimoji="0" lang="ja-JP" altLang="en-US" sz="1050" b="0" i="0" u="none" strike="noStrike" kern="1200" cap="none" spc="0" normalizeH="0" baseline="0" noProof="0" dirty="0">
                <a:ln>
                  <a:noFill/>
                </a:ln>
                <a:solidFill>
                  <a:prstClr val="black"/>
                </a:solidFill>
                <a:effectLst/>
                <a:uLnTx/>
                <a:uFillTx/>
                <a:latin typeface="メイリオ"/>
                <a:ea typeface="メイリオ"/>
                <a:cs typeface="+mn-cs"/>
              </a:rPr>
              <a:t>）加盟国に適用される重要な法令です。</a:t>
            </a:r>
            <a:r>
              <a:rPr kumimoji="0" lang="en-US" altLang="ja-JP" sz="1050" b="0" i="0" u="none" strike="noStrike" kern="1200" cap="none" spc="0" normalizeH="0" baseline="0" noProof="0" dirty="0">
                <a:ln>
                  <a:noFill/>
                </a:ln>
                <a:solidFill>
                  <a:prstClr val="black"/>
                </a:solidFill>
                <a:effectLst/>
                <a:uLnTx/>
                <a:uFillTx/>
                <a:latin typeface="メイリオ"/>
                <a:ea typeface="メイリオ"/>
                <a:cs typeface="+mn-cs"/>
              </a:rPr>
              <a:t>EU</a:t>
            </a:r>
            <a:r>
              <a:rPr kumimoji="0" lang="ja-JP" altLang="en-US" sz="1050" b="0" i="0" u="none" strike="noStrike" kern="1200" cap="none" spc="0" normalizeH="0" baseline="0" noProof="0" dirty="0">
                <a:ln>
                  <a:noFill/>
                </a:ln>
                <a:solidFill>
                  <a:prstClr val="black"/>
                </a:solidFill>
                <a:effectLst/>
                <a:uLnTx/>
                <a:uFillTx/>
                <a:latin typeface="メイリオ"/>
                <a:ea typeface="メイリオ"/>
                <a:cs typeface="+mn-cs"/>
              </a:rPr>
              <a:t>で活動する企業だけではなく、</a:t>
            </a:r>
            <a:r>
              <a:rPr kumimoji="0" lang="en-US" altLang="ja-JP" sz="1050" b="0" i="0" u="none" strike="noStrike" kern="1200" cap="none" spc="0" normalizeH="0" baseline="0" noProof="0" dirty="0">
                <a:ln>
                  <a:noFill/>
                </a:ln>
                <a:solidFill>
                  <a:prstClr val="black"/>
                </a:solidFill>
                <a:effectLst/>
                <a:uLnTx/>
                <a:uFillTx/>
                <a:latin typeface="メイリオ"/>
                <a:ea typeface="メイリオ"/>
                <a:cs typeface="+mn-cs"/>
              </a:rPr>
              <a:t>EU</a:t>
            </a:r>
            <a:r>
              <a:rPr kumimoji="0" lang="ja-JP" altLang="en-US" sz="1050" b="0" i="0" u="none" strike="noStrike" kern="1200" cap="none" spc="0" normalizeH="0" baseline="0" noProof="0" dirty="0">
                <a:ln>
                  <a:noFill/>
                </a:ln>
                <a:solidFill>
                  <a:prstClr val="black"/>
                </a:solidFill>
                <a:effectLst/>
                <a:uLnTx/>
                <a:uFillTx/>
                <a:latin typeface="メイリオ"/>
                <a:ea typeface="メイリオ"/>
                <a:cs typeface="+mn-cs"/>
              </a:rPr>
              <a:t>加盟国の居住者の個人データを取扱う企業は、企業規模に関係なく、</a:t>
            </a:r>
            <a:r>
              <a:rPr kumimoji="0" lang="en-US" altLang="ja-JP" sz="1050" b="0" i="0" u="none" strike="noStrike" kern="1200" cap="none" spc="0" normalizeH="0" baseline="0" noProof="0" dirty="0">
                <a:ln>
                  <a:noFill/>
                </a:ln>
                <a:solidFill>
                  <a:prstClr val="black"/>
                </a:solidFill>
                <a:effectLst/>
                <a:uLnTx/>
                <a:uFillTx/>
                <a:latin typeface="メイリオ"/>
                <a:ea typeface="メイリオ"/>
                <a:cs typeface="+mn-cs"/>
              </a:rPr>
              <a:t>GDPR</a:t>
            </a:r>
            <a:r>
              <a:rPr kumimoji="0" lang="ja-JP" altLang="en-US" sz="1050" b="0" i="0" u="none" strike="noStrike" kern="1200" cap="none" spc="0" normalizeH="0" baseline="0" noProof="0" dirty="0">
                <a:ln>
                  <a:noFill/>
                </a:ln>
                <a:solidFill>
                  <a:prstClr val="black"/>
                </a:solidFill>
                <a:effectLst/>
                <a:uLnTx/>
                <a:uFillTx/>
                <a:latin typeface="メイリオ"/>
                <a:ea typeface="メイリオ"/>
                <a:cs typeface="+mn-cs"/>
              </a:rPr>
              <a:t>が適用されるため、</a:t>
            </a:r>
            <a:r>
              <a:rPr kumimoji="0" lang="en-US" altLang="ja-JP" sz="1050" b="0" i="0" u="none" strike="noStrike" kern="1200" cap="none" spc="0" normalizeH="0" baseline="0" noProof="0" dirty="0">
                <a:ln>
                  <a:noFill/>
                </a:ln>
                <a:solidFill>
                  <a:prstClr val="black"/>
                </a:solidFill>
                <a:effectLst/>
                <a:uLnTx/>
                <a:uFillTx/>
                <a:latin typeface="メイリオ"/>
                <a:ea typeface="メイリオ"/>
                <a:cs typeface="+mn-cs"/>
              </a:rPr>
              <a:t>GDPR</a:t>
            </a:r>
            <a:r>
              <a:rPr kumimoji="0" lang="ja-JP" altLang="en-US" sz="1050" b="0" i="0" u="none" strike="noStrike" kern="1200" cap="none" spc="0" normalizeH="0" baseline="0" noProof="0" dirty="0">
                <a:ln>
                  <a:noFill/>
                </a:ln>
                <a:solidFill>
                  <a:prstClr val="black"/>
                </a:solidFill>
                <a:effectLst/>
                <a:uLnTx/>
                <a:uFillTx/>
                <a:latin typeface="メイリオ"/>
                <a:ea typeface="メイリオ"/>
                <a:cs typeface="+mn-cs"/>
              </a:rPr>
              <a:t>を理解し遵守することが必要です。以下では、</a:t>
            </a:r>
            <a:r>
              <a:rPr kumimoji="0" lang="en-US" altLang="ja-JP" sz="1050" b="0" i="0" u="none" strike="noStrike" kern="1200" cap="none" spc="0" normalizeH="0" baseline="0" noProof="0" dirty="0">
                <a:ln>
                  <a:noFill/>
                </a:ln>
                <a:solidFill>
                  <a:prstClr val="black"/>
                </a:solidFill>
                <a:effectLst/>
                <a:uLnTx/>
                <a:uFillTx/>
                <a:latin typeface="メイリオ"/>
                <a:ea typeface="メイリオ"/>
                <a:cs typeface="+mn-cs"/>
              </a:rPr>
              <a:t>GDPR</a:t>
            </a:r>
            <a:r>
              <a:rPr kumimoji="0" lang="ja-JP" altLang="en-US" sz="1050" b="0" i="0" u="none" strike="noStrike" kern="1200" cap="none" spc="0" normalizeH="0" baseline="0" noProof="0" dirty="0">
                <a:ln>
                  <a:noFill/>
                </a:ln>
                <a:solidFill>
                  <a:prstClr val="black"/>
                </a:solidFill>
                <a:effectLst/>
                <a:uLnTx/>
                <a:uFillTx/>
                <a:latin typeface="メイリオ"/>
                <a:ea typeface="メイリオ"/>
                <a:cs typeface="+mn-cs"/>
              </a:rPr>
              <a:t>の概要および日本企業の関わりについて説明します。</a:t>
            </a:r>
            <a:endParaRPr kumimoji="0"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graphicFrame>
        <p:nvGraphicFramePr>
          <p:cNvPr id="29" name="表 28">
            <a:extLst>
              <a:ext uri="{FF2B5EF4-FFF2-40B4-BE49-F238E27FC236}">
                <a16:creationId xmlns:a16="http://schemas.microsoft.com/office/drawing/2014/main" id="{B68C4C3C-4E8E-F590-57EA-4015980F2502}"/>
              </a:ext>
            </a:extLst>
          </p:cNvPr>
          <p:cNvGraphicFramePr>
            <a:graphicFrameLocks noGrp="1"/>
          </p:cNvGraphicFramePr>
          <p:nvPr/>
        </p:nvGraphicFramePr>
        <p:xfrm>
          <a:off x="699818" y="6802673"/>
          <a:ext cx="5577157" cy="2299716"/>
        </p:xfrm>
        <a:graphic>
          <a:graphicData uri="http://schemas.openxmlformats.org/drawingml/2006/table">
            <a:tbl>
              <a:tblPr firstRow="1" bandRow="1">
                <a:tableStyleId>{5C22544A-7EE6-4342-B048-85BDC9FD1C3A}</a:tableStyleId>
              </a:tblPr>
              <a:tblGrid>
                <a:gridCol w="5577157">
                  <a:extLst>
                    <a:ext uri="{9D8B030D-6E8A-4147-A177-3AD203B41FA5}">
                      <a16:colId xmlns:a16="http://schemas.microsoft.com/office/drawing/2014/main" val="326945189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schemeClr val="bg1"/>
                          </a:solidFill>
                          <a:effectLst/>
                          <a:uLnTx/>
                          <a:uFillTx/>
                          <a:latin typeface="+mn-ea"/>
                          <a:ea typeface="+mn-ea"/>
                          <a:cs typeface="+mn-cs"/>
                        </a:rPr>
                        <a:t>GDPR</a:t>
                      </a:r>
                      <a:r>
                        <a:rPr kumimoji="1" lang="ja-JP" altLang="en-US" sz="1050" b="1" i="0" u="none" strike="noStrike" kern="1200" cap="none" spc="0" normalizeH="0" baseline="0" noProof="0">
                          <a:ln>
                            <a:noFill/>
                          </a:ln>
                          <a:solidFill>
                            <a:schemeClr val="bg1"/>
                          </a:solidFill>
                          <a:effectLst/>
                          <a:uLnTx/>
                          <a:uFillTx/>
                          <a:latin typeface="+mn-ea"/>
                          <a:ea typeface="+mn-ea"/>
                          <a:cs typeface="+mn-cs"/>
                        </a:rPr>
                        <a:t>と日本企業の関係</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755650">
                <a:tc>
                  <a:txBody>
                    <a:bodyPr/>
                    <a:lstStyle/>
                    <a:p>
                      <a:pPr fontAlgn="base"/>
                      <a:r>
                        <a:rPr kumimoji="1" lang="ja-JP" altLang="en-US" sz="1050" b="0" i="0" kern="1200">
                          <a:solidFill>
                            <a:schemeClr val="dk1"/>
                          </a:solidFill>
                          <a:effectLst/>
                          <a:latin typeface="+mn-ea"/>
                          <a:ea typeface="+mn-ea"/>
                          <a:cs typeface="+mn-cs"/>
                        </a:rPr>
                        <a:t>　</a:t>
                      </a:r>
                      <a:r>
                        <a:rPr kumimoji="1" lang="en-US" altLang="ja-JP" sz="1050" b="0" i="0" kern="1200">
                          <a:solidFill>
                            <a:schemeClr val="dk1"/>
                          </a:solidFill>
                          <a:effectLst/>
                          <a:latin typeface="+mn-ea"/>
                          <a:ea typeface="+mn-ea"/>
                          <a:cs typeface="+mn-cs"/>
                        </a:rPr>
                        <a:t>GDPR</a:t>
                      </a:r>
                      <a:r>
                        <a:rPr kumimoji="1" lang="ja-JP" altLang="en-US" sz="1050" b="0" i="0" kern="1200">
                          <a:solidFill>
                            <a:schemeClr val="dk1"/>
                          </a:solidFill>
                          <a:effectLst/>
                          <a:latin typeface="+mn-ea"/>
                          <a:ea typeface="+mn-ea"/>
                          <a:cs typeface="+mn-cs"/>
                        </a:rPr>
                        <a:t>は</a:t>
                      </a:r>
                      <a:r>
                        <a:rPr kumimoji="1" lang="en-US" altLang="ja-JP" sz="1050" b="0" i="0" kern="1200">
                          <a:solidFill>
                            <a:schemeClr val="dk1"/>
                          </a:solidFill>
                          <a:effectLst/>
                          <a:latin typeface="+mn-ea"/>
                          <a:ea typeface="+mn-ea"/>
                          <a:cs typeface="+mn-cs"/>
                        </a:rPr>
                        <a:t>EU</a:t>
                      </a:r>
                      <a:r>
                        <a:rPr kumimoji="1" lang="ja-JP" altLang="en-US" sz="1050" b="0" i="0" kern="1200">
                          <a:solidFill>
                            <a:schemeClr val="dk1"/>
                          </a:solidFill>
                          <a:effectLst/>
                          <a:latin typeface="+mn-ea"/>
                          <a:ea typeface="+mn-ea"/>
                          <a:cs typeface="+mn-cs"/>
                        </a:rPr>
                        <a:t>内で適用される法令ですが、支店など物理的な拠点を</a:t>
                      </a:r>
                      <a:r>
                        <a:rPr kumimoji="1" lang="en-US" altLang="ja-JP" sz="1050" b="0" i="0" kern="1200">
                          <a:solidFill>
                            <a:schemeClr val="dk1"/>
                          </a:solidFill>
                          <a:effectLst/>
                          <a:latin typeface="+mn-ea"/>
                          <a:ea typeface="+mn-ea"/>
                          <a:cs typeface="+mn-cs"/>
                        </a:rPr>
                        <a:t>EU</a:t>
                      </a:r>
                      <a:r>
                        <a:rPr kumimoji="1" lang="ja-JP" altLang="en-US" sz="1050" b="0" i="0" kern="1200">
                          <a:solidFill>
                            <a:schemeClr val="dk1"/>
                          </a:solidFill>
                          <a:effectLst/>
                          <a:latin typeface="+mn-ea"/>
                          <a:ea typeface="+mn-ea"/>
                          <a:cs typeface="+mn-cs"/>
                        </a:rPr>
                        <a:t>内に持っていなくても、</a:t>
                      </a:r>
                      <a:r>
                        <a:rPr kumimoji="1" lang="ja-JP" altLang="en-US" sz="1050" b="1" i="0" kern="1200">
                          <a:solidFill>
                            <a:schemeClr val="dk1"/>
                          </a:solidFill>
                          <a:effectLst/>
                          <a:latin typeface="+mn-ea"/>
                          <a:ea typeface="+mn-ea"/>
                          <a:cs typeface="+mn-cs"/>
                        </a:rPr>
                        <a:t>インターネットを利用して日本から</a:t>
                      </a:r>
                      <a:r>
                        <a:rPr kumimoji="1" lang="en-US" altLang="ja-JP" sz="1050" b="1" i="0" kern="1200">
                          <a:solidFill>
                            <a:schemeClr val="dk1"/>
                          </a:solidFill>
                          <a:effectLst/>
                          <a:latin typeface="+mn-ea"/>
                          <a:ea typeface="+mn-ea"/>
                          <a:cs typeface="+mn-cs"/>
                        </a:rPr>
                        <a:t>EU</a:t>
                      </a:r>
                      <a:r>
                        <a:rPr kumimoji="1" lang="ja-JP" altLang="en-US" sz="1050" b="1" i="0" kern="1200">
                          <a:solidFill>
                            <a:schemeClr val="dk1"/>
                          </a:solidFill>
                          <a:effectLst/>
                          <a:latin typeface="+mn-ea"/>
                          <a:ea typeface="+mn-ea"/>
                          <a:cs typeface="+mn-cs"/>
                        </a:rPr>
                        <a:t>域内に商品販売やサービス提供、情報収集を行っている企業にも</a:t>
                      </a:r>
                      <a:r>
                        <a:rPr kumimoji="1" lang="en-US" altLang="ja-JP" sz="1050" b="1" i="0" kern="1200">
                          <a:solidFill>
                            <a:schemeClr val="dk1"/>
                          </a:solidFill>
                          <a:effectLst/>
                          <a:latin typeface="+mn-ea"/>
                          <a:ea typeface="+mn-ea"/>
                          <a:cs typeface="+mn-cs"/>
                        </a:rPr>
                        <a:t>GDPR</a:t>
                      </a:r>
                      <a:r>
                        <a:rPr kumimoji="1" lang="ja-JP" altLang="en-US" sz="1050" b="1" i="0" kern="1200">
                          <a:solidFill>
                            <a:schemeClr val="dk1"/>
                          </a:solidFill>
                          <a:effectLst/>
                          <a:latin typeface="+mn-ea"/>
                          <a:ea typeface="+mn-ea"/>
                          <a:cs typeface="+mn-cs"/>
                        </a:rPr>
                        <a:t>が適用されます</a:t>
                      </a:r>
                      <a:r>
                        <a:rPr kumimoji="1" lang="ja-JP" altLang="en-US" sz="1050" b="0" i="0" kern="1200">
                          <a:solidFill>
                            <a:schemeClr val="dk1"/>
                          </a:solidFill>
                          <a:effectLst/>
                          <a:latin typeface="+mn-ea"/>
                          <a:ea typeface="+mn-ea"/>
                          <a:cs typeface="+mn-cs"/>
                        </a:rPr>
                        <a:t>。また、ターゲティング広告を配置した自社サイトに対して、</a:t>
                      </a:r>
                      <a:r>
                        <a:rPr kumimoji="1" lang="en-US" altLang="ja-JP" sz="1050" b="0" i="0" kern="1200">
                          <a:solidFill>
                            <a:schemeClr val="dk1"/>
                          </a:solidFill>
                          <a:effectLst/>
                          <a:latin typeface="+mn-ea"/>
                          <a:ea typeface="+mn-ea"/>
                          <a:cs typeface="+mn-cs"/>
                        </a:rPr>
                        <a:t>EU</a:t>
                      </a:r>
                      <a:r>
                        <a:rPr kumimoji="1" lang="ja-JP" altLang="en-US" sz="1050" b="0" i="0" kern="1200">
                          <a:solidFill>
                            <a:schemeClr val="dk1"/>
                          </a:solidFill>
                          <a:effectLst/>
                          <a:latin typeface="+mn-ea"/>
                          <a:ea typeface="+mn-ea"/>
                          <a:cs typeface="+mn-cs"/>
                        </a:rPr>
                        <a:t>域内からアクセスがあった際も</a:t>
                      </a:r>
                      <a:r>
                        <a:rPr kumimoji="1" lang="en-US" altLang="ja-JP" sz="1050" b="0" i="0" kern="1200">
                          <a:solidFill>
                            <a:schemeClr val="dk1"/>
                          </a:solidFill>
                          <a:effectLst/>
                          <a:latin typeface="+mn-ea"/>
                          <a:ea typeface="+mn-ea"/>
                          <a:cs typeface="+mn-cs"/>
                        </a:rPr>
                        <a:t>GDPR</a:t>
                      </a:r>
                      <a:r>
                        <a:rPr kumimoji="1" lang="ja-JP" altLang="en-US" sz="1050" b="0" i="0" kern="1200">
                          <a:solidFill>
                            <a:schemeClr val="dk1"/>
                          </a:solidFill>
                          <a:effectLst/>
                          <a:latin typeface="+mn-ea"/>
                          <a:ea typeface="+mn-ea"/>
                          <a:cs typeface="+mn-cs"/>
                        </a:rPr>
                        <a:t>の適用対象となる可能性があります。</a:t>
                      </a:r>
                      <a:r>
                        <a:rPr kumimoji="1" lang="en-US" altLang="ja-JP" sz="1050" b="0" i="0" kern="1200">
                          <a:solidFill>
                            <a:schemeClr val="dk1"/>
                          </a:solidFill>
                          <a:effectLst/>
                          <a:latin typeface="+mn-ea"/>
                          <a:ea typeface="+mn-ea"/>
                          <a:cs typeface="+mn-cs"/>
                        </a:rPr>
                        <a:t>GDPR</a:t>
                      </a:r>
                      <a:r>
                        <a:rPr kumimoji="1" lang="ja-JP" altLang="en-US" sz="1050" b="0" i="0" kern="1200">
                          <a:solidFill>
                            <a:schemeClr val="dk1"/>
                          </a:solidFill>
                          <a:effectLst/>
                          <a:latin typeface="+mn-ea"/>
                          <a:ea typeface="+mn-ea"/>
                          <a:cs typeface="+mn-cs"/>
                        </a:rPr>
                        <a:t>に違反した場合はかなり重い制裁金が課されるため、適切な対策が求められます。</a:t>
                      </a: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193294">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en-US" altLang="ja-JP" sz="1050" b="1" i="0" kern="1200">
                          <a:solidFill>
                            <a:schemeClr val="bg1"/>
                          </a:solidFill>
                          <a:effectLst/>
                          <a:latin typeface="+mn-ea"/>
                          <a:ea typeface="+mn-ea"/>
                          <a:cs typeface="+mn-cs"/>
                        </a:rPr>
                        <a:t>GDPR</a:t>
                      </a:r>
                      <a:r>
                        <a:rPr kumimoji="1" lang="ja-JP" altLang="en-US" sz="1050" b="1" i="0" kern="1200">
                          <a:solidFill>
                            <a:schemeClr val="bg1"/>
                          </a:solidFill>
                          <a:effectLst/>
                          <a:latin typeface="+mn-ea"/>
                          <a:ea typeface="+mn-ea"/>
                          <a:cs typeface="+mn-cs"/>
                        </a:rPr>
                        <a:t>に向けた対策例</a:t>
                      </a:r>
                      <a:endParaRPr kumimoji="1" lang="en-US" altLang="ja-JP" sz="1050" b="1" i="0" kern="1200">
                        <a:solidFill>
                          <a:schemeClr val="bg1"/>
                        </a:solidFill>
                        <a:effectLst/>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736506200"/>
                  </a:ext>
                </a:extLst>
              </a:tr>
              <a:tr h="75565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0" i="0" kern="1200">
                          <a:solidFill>
                            <a:schemeClr val="dk1"/>
                          </a:solidFill>
                          <a:effectLst/>
                          <a:latin typeface="+mn-ea"/>
                          <a:ea typeface="+mn-ea"/>
                          <a:cs typeface="+mn-cs"/>
                        </a:rPr>
                        <a:t>　</a:t>
                      </a:r>
                      <a:r>
                        <a:rPr kumimoji="1" lang="en-US" altLang="ja-JP" sz="1050">
                          <a:solidFill>
                            <a:schemeClr val="tx1"/>
                          </a:solidFill>
                        </a:rPr>
                        <a:t>GDPR</a:t>
                      </a:r>
                      <a:r>
                        <a:rPr kumimoji="1" lang="ja-JP" altLang="en-US" sz="1050">
                          <a:solidFill>
                            <a:schemeClr val="tx1"/>
                          </a:solidFill>
                        </a:rPr>
                        <a:t>では、</a:t>
                      </a:r>
                      <a:r>
                        <a:rPr kumimoji="1" lang="en-US" altLang="ja-JP" sz="1050">
                          <a:solidFill>
                            <a:schemeClr val="tx1"/>
                          </a:solidFill>
                        </a:rPr>
                        <a:t>Cookie</a:t>
                      </a:r>
                      <a:r>
                        <a:rPr kumimoji="1" lang="ja-JP" altLang="en-US" sz="1050">
                          <a:solidFill>
                            <a:schemeClr val="tx1"/>
                          </a:solidFill>
                        </a:rPr>
                        <a:t>が「個人情報」とみなされるため、</a:t>
                      </a:r>
                      <a:r>
                        <a:rPr kumimoji="1" lang="en-US" altLang="ja-JP" sz="1050">
                          <a:solidFill>
                            <a:schemeClr val="tx1"/>
                          </a:solidFill>
                        </a:rPr>
                        <a:t>Web</a:t>
                      </a:r>
                      <a:r>
                        <a:rPr kumimoji="1" lang="ja-JP" altLang="en-US" sz="1050">
                          <a:solidFill>
                            <a:schemeClr val="tx1"/>
                          </a:solidFill>
                        </a:rPr>
                        <a:t>サイトで</a:t>
                      </a:r>
                      <a:r>
                        <a:rPr kumimoji="1" lang="en-US" altLang="ja-JP" sz="1050">
                          <a:solidFill>
                            <a:schemeClr val="tx1"/>
                          </a:solidFill>
                        </a:rPr>
                        <a:t>Cookie</a:t>
                      </a:r>
                      <a:r>
                        <a:rPr kumimoji="1" lang="ja-JP" altLang="en-US" sz="1050">
                          <a:solidFill>
                            <a:schemeClr val="tx1"/>
                          </a:solidFill>
                        </a:rPr>
                        <a:t>を利用する際は、</a:t>
                      </a:r>
                      <a:r>
                        <a:rPr kumimoji="1" lang="en-US" altLang="ja-JP" sz="1050">
                          <a:solidFill>
                            <a:schemeClr val="tx1"/>
                          </a:solidFill>
                        </a:rPr>
                        <a:t>Web</a:t>
                      </a:r>
                      <a:r>
                        <a:rPr kumimoji="1" lang="ja-JP" altLang="en-US" sz="1050">
                          <a:solidFill>
                            <a:schemeClr val="tx1"/>
                          </a:solidFill>
                        </a:rPr>
                        <a:t>サイト閲覧者から</a:t>
                      </a:r>
                      <a:r>
                        <a:rPr kumimoji="1" lang="en-US" altLang="ja-JP" sz="1050">
                          <a:solidFill>
                            <a:schemeClr val="tx1"/>
                          </a:solidFill>
                        </a:rPr>
                        <a:t>Cookie</a:t>
                      </a:r>
                      <a:r>
                        <a:rPr kumimoji="1" lang="ja-JP" altLang="en-US" sz="1050">
                          <a:solidFill>
                            <a:schemeClr val="tx1"/>
                          </a:solidFill>
                        </a:rPr>
                        <a:t>取得の同意を得る仕組みを構築することが必要です。</a:t>
                      </a:r>
                      <a:r>
                        <a:rPr kumimoji="1" lang="en-US" altLang="ja-JP" sz="1050" b="0" i="0" kern="1200">
                          <a:solidFill>
                            <a:schemeClr val="dk1"/>
                          </a:solidFill>
                          <a:effectLst/>
                          <a:latin typeface="+mn-ea"/>
                          <a:ea typeface="+mn-ea"/>
                          <a:cs typeface="+mn-cs"/>
                        </a:rPr>
                        <a:t>Cookie</a:t>
                      </a:r>
                      <a:r>
                        <a:rPr kumimoji="1" lang="ja-JP" altLang="en-US" sz="1050" b="0" i="0" kern="1200">
                          <a:solidFill>
                            <a:schemeClr val="dk1"/>
                          </a:solidFill>
                          <a:effectLst/>
                          <a:latin typeface="+mn-ea"/>
                          <a:ea typeface="+mn-ea"/>
                          <a:cs typeface="+mn-cs"/>
                        </a:rPr>
                        <a:t>についての本人の同意を取得するには、</a:t>
                      </a:r>
                      <a:r>
                        <a:rPr kumimoji="1" lang="ja-JP" altLang="en-US" sz="1050" b="0" i="0" kern="1200">
                          <a:solidFill>
                            <a:schemeClr val="dk1"/>
                          </a:solidFill>
                          <a:effectLst/>
                          <a:latin typeface="+mn-lt"/>
                          <a:ea typeface="+mn-ea"/>
                          <a:cs typeface="+mn-cs"/>
                        </a:rPr>
                        <a:t>企業とユーザーとの間で個人データの利用における同意の実施・管理を行うツール（</a:t>
                      </a:r>
                      <a:r>
                        <a:rPr kumimoji="1" lang="en-US" altLang="ja-JP" sz="1050" b="0" i="0" kern="1200">
                          <a:solidFill>
                            <a:schemeClr val="dk1"/>
                          </a:solidFill>
                          <a:effectLst/>
                          <a:latin typeface="+mn-lt"/>
                          <a:ea typeface="+mn-ea"/>
                          <a:cs typeface="+mn-cs"/>
                        </a:rPr>
                        <a:t>CMP</a:t>
                      </a:r>
                      <a:r>
                        <a:rPr kumimoji="1" lang="ja-JP" altLang="en-US" sz="1050" b="0" i="0" kern="1200">
                          <a:solidFill>
                            <a:schemeClr val="dk1"/>
                          </a:solidFill>
                          <a:effectLst/>
                          <a:latin typeface="+mn-lt"/>
                          <a:ea typeface="+mn-ea"/>
                          <a:cs typeface="+mn-cs"/>
                        </a:rPr>
                        <a:t>）</a:t>
                      </a:r>
                      <a:r>
                        <a:rPr kumimoji="1" lang="ja-JP" altLang="en-US" sz="1050" b="0" i="0" kern="1200">
                          <a:solidFill>
                            <a:schemeClr val="dk1"/>
                          </a:solidFill>
                          <a:effectLst/>
                          <a:latin typeface="+mn-ea"/>
                          <a:ea typeface="+mn-ea"/>
                          <a:cs typeface="+mn-cs"/>
                        </a:rPr>
                        <a:t>を導入することが推奨されています。</a:t>
                      </a:r>
                      <a:endParaRPr kumimoji="1" lang="en-US" altLang="ja-JP" sz="1050" b="0" i="0" kern="1200">
                        <a:solidFill>
                          <a:schemeClr val="dk1"/>
                        </a:solidFill>
                        <a:effectLst/>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84371430"/>
                  </a:ext>
                </a:extLst>
              </a:tr>
            </a:tbl>
          </a:graphicData>
        </a:graphic>
      </p:graphicFrame>
      <p:pic>
        <p:nvPicPr>
          <p:cNvPr id="2" name="図 1">
            <a:extLst>
              <a:ext uri="{FF2B5EF4-FFF2-40B4-BE49-F238E27FC236}">
                <a16:creationId xmlns:a16="http://schemas.microsoft.com/office/drawing/2014/main" id="{193F7882-0281-7532-EDCD-81B2C668BB4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361547" y="4576241"/>
            <a:ext cx="432000" cy="432000"/>
          </a:xfrm>
          <a:prstGeom prst="rect">
            <a:avLst/>
          </a:prstGeom>
        </p:spPr>
      </p:pic>
      <p:pic>
        <p:nvPicPr>
          <p:cNvPr id="3" name="図 2">
            <a:extLst>
              <a:ext uri="{FF2B5EF4-FFF2-40B4-BE49-F238E27FC236}">
                <a16:creationId xmlns:a16="http://schemas.microsoft.com/office/drawing/2014/main" id="{DCCE72D0-E77E-4C99-83E2-A52123F1FBF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306469" y="4576241"/>
            <a:ext cx="432000" cy="432000"/>
          </a:xfrm>
          <a:prstGeom prst="rect">
            <a:avLst/>
          </a:prstGeom>
        </p:spPr>
      </p:pic>
    </p:spTree>
    <p:extLst>
      <p:ext uri="{BB962C8B-B14F-4D97-AF65-F5344CB8AC3E}">
        <p14:creationId xmlns:p14="http://schemas.microsoft.com/office/powerpoint/2010/main" val="398784905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560BCB41-DEB7-7640-6C2B-8A7385A8E232}"/>
              </a:ext>
            </a:extLst>
          </p:cNvPr>
          <p:cNvSpPr>
            <a:spLocks noGrp="1"/>
          </p:cNvSpPr>
          <p:nvPr>
            <p:ph type="body" sz="quarter" idx="25"/>
          </p:nvPr>
        </p:nvSpPr>
        <p:spPr>
          <a:xfrm>
            <a:off x="241300" y="584200"/>
            <a:ext cx="6527800" cy="8321675"/>
          </a:xfrm>
        </p:spPr>
        <p:txBody>
          <a:bodyPr/>
          <a:lstStyle/>
          <a:p>
            <a:endParaRPr lang="en-US" altLang="ja-JP" sz="2400" b="1"/>
          </a:p>
          <a:p>
            <a:r>
              <a:rPr kumimoji="1" lang="ja-JP" altLang="en-US" sz="2800" b="1"/>
              <a:t>　</a:t>
            </a:r>
            <a:r>
              <a:rPr kumimoji="1" lang="ja-JP" altLang="en-US" sz="1800" b="1"/>
              <a:t>第</a:t>
            </a:r>
            <a:r>
              <a:rPr kumimoji="1" lang="en-US" altLang="ja-JP" sz="1800" b="1"/>
              <a:t>1</a:t>
            </a:r>
            <a:r>
              <a:rPr kumimoji="1" lang="ja-JP" altLang="en-US" sz="1800" b="1"/>
              <a:t>章</a:t>
            </a:r>
            <a:r>
              <a:rPr kumimoji="1" lang="en-US" altLang="ja-JP" sz="1800" b="1"/>
              <a:t>. </a:t>
            </a:r>
            <a:r>
              <a:rPr kumimoji="1" lang="ja-JP" altLang="en-US" sz="1800" b="1"/>
              <a:t>デジタル時代の社会と</a:t>
            </a:r>
            <a:r>
              <a:rPr kumimoji="1" lang="en-US" altLang="ja-JP" sz="1800" b="1"/>
              <a:t>IT</a:t>
            </a:r>
            <a:r>
              <a:rPr kumimoji="1" lang="ja-JP" altLang="en-US" sz="1800" b="1"/>
              <a:t>情勢</a:t>
            </a:r>
            <a:endParaRPr lang="en-US" altLang="ja-JP" sz="2400"/>
          </a:p>
          <a:p>
            <a:r>
              <a:rPr kumimoji="1" lang="ja-JP" altLang="en-US" sz="2000" b="1">
                <a:solidFill>
                  <a:schemeClr val="tx1"/>
                </a:solidFill>
                <a:latin typeface="+mn-ea"/>
                <a:ea typeface="+mn-ea"/>
              </a:rPr>
              <a:t>　</a:t>
            </a:r>
            <a:endParaRPr lang="en-US" altLang="ja-JP" sz="2000" b="1">
              <a:latin typeface="+mn-ea"/>
              <a:ea typeface="+mn-ea"/>
            </a:endParaRPr>
          </a:p>
          <a:p>
            <a:r>
              <a:rPr lang="ja-JP" altLang="en-US" sz="1600" b="1">
                <a:latin typeface="+mn-ea"/>
                <a:ea typeface="+mn-ea"/>
              </a:rPr>
              <a:t>　</a:t>
            </a:r>
            <a:r>
              <a:rPr lang="en-US" altLang="ja-JP" sz="1400" b="1" u="sng">
                <a:uFill>
                  <a:solidFill>
                    <a:schemeClr val="bg1"/>
                  </a:solidFill>
                </a:uFill>
                <a:latin typeface="+mn-ea"/>
                <a:ea typeface="+mn-ea"/>
                <a:hlinkClick r:id="rId2" action="ppaction://hlinksldjump"/>
              </a:rPr>
              <a:t>1-1.</a:t>
            </a:r>
            <a:r>
              <a:rPr lang="ja-JP" altLang="en-US" sz="1400" b="1" u="sng">
                <a:uFill>
                  <a:solidFill>
                    <a:schemeClr val="bg1"/>
                  </a:solidFill>
                </a:uFill>
                <a:latin typeface="+mn-ea"/>
                <a:ea typeface="+mn-ea"/>
                <a:hlinkClick r:id="rId2" action="ppaction://hlinksldjump"/>
              </a:rPr>
              <a:t> デジタル時代の社会変革と</a:t>
            </a:r>
            <a:r>
              <a:rPr lang="en-US" altLang="ja-JP" sz="1400" b="1" u="sng">
                <a:uFill>
                  <a:solidFill>
                    <a:schemeClr val="bg1"/>
                  </a:solidFill>
                </a:uFill>
                <a:latin typeface="+mn-ea"/>
                <a:ea typeface="+mn-ea"/>
                <a:hlinkClick r:id="rId2" action="ppaction://hlinksldjump"/>
              </a:rPr>
              <a:t>IT</a:t>
            </a:r>
            <a:r>
              <a:rPr lang="ja-JP" altLang="en-US" sz="1400" b="1" u="sng">
                <a:uFill>
                  <a:solidFill>
                    <a:schemeClr val="bg1"/>
                  </a:solidFill>
                </a:uFill>
                <a:latin typeface="+mn-ea"/>
                <a:ea typeface="+mn-ea"/>
                <a:hlinkClick r:id="rId2" action="ppaction://hlinksldjump"/>
              </a:rPr>
              <a:t>情勢の関係性</a:t>
            </a:r>
            <a:endParaRPr lang="ja-JP" altLang="en-US" sz="1400" b="1" u="sng">
              <a:uFill>
                <a:solidFill>
                  <a:schemeClr val="bg1"/>
                </a:solidFill>
              </a:uFill>
              <a:latin typeface="+mn-ea"/>
              <a:ea typeface="+mn-ea"/>
            </a:endParaRPr>
          </a:p>
        </p:txBody>
      </p:sp>
      <p:sp>
        <p:nvSpPr>
          <p:cNvPr id="5" name="スライド番号プレースホルダー 1">
            <a:extLst>
              <a:ext uri="{FF2B5EF4-FFF2-40B4-BE49-F238E27FC236}">
                <a16:creationId xmlns:a16="http://schemas.microsoft.com/office/drawing/2014/main" id="{45F2E916-4BC1-598C-CCB1-E3638E29F4B1}"/>
              </a:ext>
            </a:extLst>
          </p:cNvPr>
          <p:cNvSpPr>
            <a:spLocks noGrp="1"/>
          </p:cNvSpPr>
          <p:nvPr>
            <p:ph type="sldNum" sz="quarter" idx="12"/>
          </p:nvPr>
        </p:nvSpPr>
        <p:spPr>
          <a:xfrm>
            <a:off x="2657475" y="9431455"/>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1</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2" name="表 1">
            <a:extLst>
              <a:ext uri="{FF2B5EF4-FFF2-40B4-BE49-F238E27FC236}">
                <a16:creationId xmlns:a16="http://schemas.microsoft.com/office/drawing/2014/main" id="{8C9A1639-4EE6-2ABD-39C6-00BB9D56F23A}"/>
              </a:ext>
            </a:extLst>
          </p:cNvPr>
          <p:cNvGraphicFramePr>
            <a:graphicFrameLocks noGrp="1"/>
          </p:cNvGraphicFramePr>
          <p:nvPr/>
        </p:nvGraphicFramePr>
        <p:xfrm>
          <a:off x="622800" y="4320000"/>
          <a:ext cx="5612400" cy="2396568"/>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907200">
                <a:tc>
                  <a:txBody>
                    <a:bodyPr/>
                    <a:lstStyle/>
                    <a:p>
                      <a:r>
                        <a:rPr kumimoji="1" lang="ja-JP" altLang="en-US" sz="1200" b="0" i="0" kern="1200">
                          <a:solidFill>
                            <a:schemeClr val="dk1"/>
                          </a:solidFill>
                          <a:effectLst/>
                          <a:latin typeface="+mn-lt"/>
                          <a:ea typeface="+mn-ea"/>
                          <a:cs typeface="+mn-cs"/>
                        </a:rPr>
                        <a:t>　第</a:t>
                      </a:r>
                      <a:r>
                        <a:rPr kumimoji="1" lang="en-US" altLang="ja-JP" sz="1200" b="0" i="0" kern="1200">
                          <a:solidFill>
                            <a:schemeClr val="dk1"/>
                          </a:solidFill>
                          <a:effectLst/>
                          <a:latin typeface="+mn-lt"/>
                          <a:ea typeface="+mn-ea"/>
                          <a:cs typeface="+mn-cs"/>
                        </a:rPr>
                        <a:t>1</a:t>
                      </a:r>
                      <a:r>
                        <a:rPr kumimoji="1" lang="ja-JP" altLang="en-US" sz="1200" b="0" i="0" kern="1200">
                          <a:solidFill>
                            <a:schemeClr val="dk1"/>
                          </a:solidFill>
                          <a:effectLst/>
                          <a:latin typeface="+mn-lt"/>
                          <a:ea typeface="+mn-ea"/>
                          <a:cs typeface="+mn-cs"/>
                        </a:rPr>
                        <a:t>章では、現代社会の</a:t>
                      </a:r>
                      <a:r>
                        <a:rPr kumimoji="1" lang="en-US" altLang="ja-JP" sz="1200" b="0" i="0" kern="1200">
                          <a:solidFill>
                            <a:schemeClr val="dk1"/>
                          </a:solidFill>
                          <a:effectLst/>
                          <a:latin typeface="+mn-lt"/>
                          <a:ea typeface="+mn-ea"/>
                          <a:cs typeface="+mn-cs"/>
                        </a:rPr>
                        <a:t>IT</a:t>
                      </a:r>
                      <a:r>
                        <a:rPr kumimoji="1" lang="ja-JP" altLang="en-US" sz="1200" b="0" i="0" kern="1200">
                          <a:solidFill>
                            <a:schemeClr val="dk1"/>
                          </a:solidFill>
                          <a:effectLst/>
                          <a:latin typeface="+mn-lt"/>
                          <a:ea typeface="+mn-ea"/>
                          <a:cs typeface="+mn-cs"/>
                        </a:rPr>
                        <a:t>に関する情勢を学ぶことを目的とします。また、日本が</a:t>
                      </a:r>
                      <a:r>
                        <a:rPr kumimoji="1" lang="en-US" altLang="ja-JP" sz="1200" b="0" i="0" kern="1200">
                          <a:solidFill>
                            <a:schemeClr val="dk1"/>
                          </a:solidFill>
                          <a:effectLst/>
                          <a:latin typeface="+mn-lt"/>
                          <a:ea typeface="+mn-ea"/>
                          <a:cs typeface="+mn-cs"/>
                        </a:rPr>
                        <a:t>Society5.0</a:t>
                      </a:r>
                      <a:r>
                        <a:rPr kumimoji="1" lang="ja-JP" altLang="en-US" sz="1200" b="0" i="0" kern="1200">
                          <a:solidFill>
                            <a:schemeClr val="dk1"/>
                          </a:solidFill>
                          <a:effectLst/>
                          <a:latin typeface="+mn-lt"/>
                          <a:ea typeface="+mn-ea"/>
                          <a:cs typeface="+mn-cs"/>
                        </a:rPr>
                        <a:t>の実現を目指す中、企業がビジネスを発展させるために</a:t>
                      </a:r>
                      <a:r>
                        <a:rPr kumimoji="1" lang="en-US" altLang="ja-JP" sz="1200" b="0" i="0" kern="1200">
                          <a:solidFill>
                            <a:schemeClr val="dk1"/>
                          </a:solidFill>
                          <a:effectLst/>
                          <a:latin typeface="+mn-lt"/>
                          <a:ea typeface="+mn-ea"/>
                          <a:cs typeface="+mn-cs"/>
                        </a:rPr>
                        <a:t>DX</a:t>
                      </a:r>
                      <a:r>
                        <a:rPr kumimoji="1" lang="ja-JP" altLang="en-US" sz="1200" b="0" i="0" kern="1200">
                          <a:solidFill>
                            <a:schemeClr val="dk1"/>
                          </a:solidFill>
                          <a:effectLst/>
                          <a:latin typeface="+mn-lt"/>
                          <a:ea typeface="+mn-ea"/>
                          <a:cs typeface="+mn-cs"/>
                        </a:rPr>
                        <a:t>を推進していく重要性を明確にすることを目的とします。</a:t>
                      </a:r>
                      <a:br>
                        <a:rPr lang="ja-JP" altLang="en-US" sz="1200"/>
                      </a:br>
                      <a:endParaRPr lang="en-US" altLang="ja-JP" sz="12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907200">
                <a:tc>
                  <a:txBody>
                    <a:bodyPr/>
                    <a:lstStyle/>
                    <a:p>
                      <a:pPr marL="171450" marR="0" lvl="0" indent="-1714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en-US" altLang="ja-JP" sz="1200">
                          <a:solidFill>
                            <a:schemeClr val="tx1"/>
                          </a:solidFill>
                          <a:latin typeface="+mn-ea"/>
                          <a:ea typeface="+mn-ea"/>
                        </a:rPr>
                        <a:t>IT</a:t>
                      </a:r>
                      <a:r>
                        <a:rPr kumimoji="1" lang="ja-JP" altLang="en-US" sz="1200">
                          <a:solidFill>
                            <a:schemeClr val="tx1"/>
                          </a:solidFill>
                          <a:latin typeface="+mn-ea"/>
                          <a:ea typeface="+mn-ea"/>
                        </a:rPr>
                        <a:t>に関する社会の動向を把握し、</a:t>
                      </a:r>
                      <a:r>
                        <a:rPr kumimoji="1" lang="en-US" altLang="ja-JP" sz="1200">
                          <a:solidFill>
                            <a:schemeClr val="tx1"/>
                          </a:solidFill>
                          <a:latin typeface="+mn-ea"/>
                          <a:ea typeface="+mn-ea"/>
                        </a:rPr>
                        <a:t>Society5.0</a:t>
                      </a:r>
                      <a:r>
                        <a:rPr kumimoji="1" lang="ja-JP" altLang="en-US" sz="1200">
                          <a:solidFill>
                            <a:schemeClr val="tx1"/>
                          </a:solidFill>
                          <a:latin typeface="+mn-ea"/>
                          <a:ea typeface="+mn-ea"/>
                        </a:rPr>
                        <a:t>と</a:t>
                      </a:r>
                      <a:r>
                        <a:rPr kumimoji="1" lang="en-US" altLang="ja-JP" sz="1200">
                          <a:solidFill>
                            <a:schemeClr val="tx1"/>
                          </a:solidFill>
                          <a:latin typeface="+mn-ea"/>
                          <a:ea typeface="+mn-ea"/>
                        </a:rPr>
                        <a:t>DX</a:t>
                      </a:r>
                      <a:r>
                        <a:rPr kumimoji="1" lang="ja-JP" altLang="en-US" sz="1200">
                          <a:solidFill>
                            <a:schemeClr val="tx1"/>
                          </a:solidFill>
                          <a:latin typeface="+mn-ea"/>
                          <a:ea typeface="+mn-ea"/>
                        </a:rPr>
                        <a:t>の関係性を理解すること</a:t>
                      </a:r>
                      <a:endParaRPr kumimoji="1" lang="en-US" altLang="ja-JP" sz="12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Tree>
    <p:extLst>
      <p:ext uri="{BB962C8B-B14F-4D97-AF65-F5344CB8AC3E}">
        <p14:creationId xmlns:p14="http://schemas.microsoft.com/office/powerpoint/2010/main" val="4236398863"/>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11056164-262A-7E82-8E3C-42EC159E9840}"/>
              </a:ext>
            </a:extLst>
          </p:cNvPr>
          <p:cNvSpPr>
            <a:spLocks noGrp="1"/>
          </p:cNvSpPr>
          <p:nvPr>
            <p:ph type="body" sz="quarter" idx="32"/>
          </p:nvPr>
        </p:nvSpPr>
        <p:spPr/>
        <p:txBody>
          <a:bodyPr/>
          <a:lstStyle/>
          <a:p>
            <a:r>
              <a:rPr kumimoji="1" lang="ja-JP" altLang="en-US"/>
              <a:t>コラム</a:t>
            </a:r>
          </a:p>
        </p:txBody>
      </p:sp>
      <p:sp>
        <p:nvSpPr>
          <p:cNvPr id="6" name="スクロール: 横 5">
            <a:extLst>
              <a:ext uri="{FF2B5EF4-FFF2-40B4-BE49-F238E27FC236}">
                <a16:creationId xmlns:a16="http://schemas.microsoft.com/office/drawing/2014/main" id="{910C1F6C-B196-113A-86A8-19C4975FA019}"/>
              </a:ext>
            </a:extLst>
          </p:cNvPr>
          <p:cNvSpPr/>
          <p:nvPr/>
        </p:nvSpPr>
        <p:spPr>
          <a:xfrm>
            <a:off x="619048" y="1383227"/>
            <a:ext cx="5616153" cy="5532727"/>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“デジタルトランスフォーメーション”と“デジタル化”の関係について</a:t>
            </a: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テキスト内では、国の方針や計画を解説する中で</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デジタルトランスフォーメーション</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という言葉が随所に出てきます。それと同時に、</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デジタル化</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という言葉もあります。両者は異なる定義の言葉ですが、無関係なものではありません。</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デジタルトランスフォーメーション</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は、データとデジタル技術を活用してビジネスモデルを変革し、新たな価値を創出することを指します。</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デジタル化</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に含まれる概念には、「デジタイゼーション」と「デジタライゼーション」があります。本テキストの用語集</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デジタル化</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に説明がありますが、デジタイゼーションはアナログや物理的な情報をデジタル化すること、デジタライゼーションはビジネスプロセスをデジタル化することを意味します。</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紙で管理していた情報をシステム上に入力することでデータをデジタル化すること、紙資料で行っていたプレゼンテーションをタブレットで行うようにすることなどがデジタイゼーション、それにより業務のやり方が変化し、効率化されるなどの変化がデジタライゼーションです。</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デジタルトランスフォーメーション</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は、デジタイゼーション、デジタライゼーションといった</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デジタル化</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の先にあるものです。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デジタル化</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により課題をクリアした後に、新たな価値を創出することが</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デジタルトランスフォーメーション</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となります。</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デジタルトランスフォーメーション</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の実現に向けて、</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デジタル化</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は不可欠なステップです。</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 name="スクロール: 横 6">
            <a:extLst>
              <a:ext uri="{FF2B5EF4-FFF2-40B4-BE49-F238E27FC236}">
                <a16:creationId xmlns:a16="http://schemas.microsoft.com/office/drawing/2014/main" id="{B66071B4-7401-7015-3617-96098DDB0170}"/>
              </a:ext>
            </a:extLst>
          </p:cNvPr>
          <p:cNvSpPr/>
          <p:nvPr/>
        </p:nvSpPr>
        <p:spPr>
          <a:xfrm>
            <a:off x="618625" y="7044675"/>
            <a:ext cx="5616576" cy="2081057"/>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1032574172"/>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0AAB87FD-30F7-5AEC-5E5C-6A489DEC5FA3}"/>
              </a:ext>
            </a:extLst>
          </p:cNvPr>
          <p:cNvSpPr>
            <a:spLocks noGrp="1"/>
          </p:cNvSpPr>
          <p:nvPr>
            <p:ph type="body" sz="quarter" idx="32"/>
          </p:nvPr>
        </p:nvSpPr>
        <p:spPr/>
        <p:txBody>
          <a:bodyPr/>
          <a:lstStyle/>
          <a:p>
            <a:r>
              <a:rPr kumimoji="1" lang="ja-JP" altLang="en-US" sz="1600" b="1" u="sng" baseline="0">
                <a:uFill>
                  <a:solidFill>
                    <a:schemeClr val="bg1"/>
                  </a:solidFill>
                </a:uFill>
                <a:hlinkClick r:id="rId3" action="ppaction://hlinksldjump">
                  <a:extLst>
                    <a:ext uri="{A12FA001-AC4F-418D-AE19-62706E023703}">
                      <ahyp:hlinkClr xmlns:ahyp="http://schemas.microsoft.com/office/drawing/2018/hyperlinkcolor" val="tx"/>
                    </a:ext>
                  </a:extLst>
                </a:hlinkClick>
              </a:rPr>
              <a:t>第</a:t>
            </a:r>
            <a:r>
              <a:rPr kumimoji="1" lang="en-US" altLang="ja-JP" sz="1600" b="1" u="sng" baseline="0">
                <a:uFill>
                  <a:solidFill>
                    <a:schemeClr val="bg1"/>
                  </a:solidFill>
                </a:uFill>
                <a:hlinkClick r:id="rId3" action="ppaction://hlinksldjump">
                  <a:extLst>
                    <a:ext uri="{A12FA001-AC4F-418D-AE19-62706E023703}">
                      <ahyp:hlinkClr xmlns:ahyp="http://schemas.microsoft.com/office/drawing/2018/hyperlinkcolor" val="tx"/>
                    </a:ext>
                  </a:extLst>
                </a:hlinkClick>
              </a:rPr>
              <a:t>7</a:t>
            </a:r>
            <a:r>
              <a:rPr kumimoji="1" lang="ja-JP" altLang="en-US" sz="1600" b="1" u="sng" baseline="0">
                <a:uFill>
                  <a:solidFill>
                    <a:schemeClr val="bg1"/>
                  </a:solidFill>
                </a:uFill>
                <a:hlinkClick r:id="rId3" action="ppaction://hlinksldjump">
                  <a:extLst>
                    <a:ext uri="{A12FA001-AC4F-418D-AE19-62706E023703}">
                      <ahyp:hlinkClr xmlns:ahyp="http://schemas.microsoft.com/office/drawing/2018/hyperlinkcolor" val="tx"/>
                    </a:ext>
                  </a:extLst>
                </a:hlinkClick>
              </a:rPr>
              <a:t>章</a:t>
            </a:r>
            <a:r>
              <a:rPr kumimoji="1" lang="en-US" altLang="ja-JP" sz="1600" b="1" u="sng" baseline="0">
                <a:uFill>
                  <a:solidFill>
                    <a:schemeClr val="bg1"/>
                  </a:solidFill>
                </a:uFill>
                <a:hlinkClick r:id="rId3" action="ppaction://hlinksldjump">
                  <a:extLst>
                    <a:ext uri="{A12FA001-AC4F-418D-AE19-62706E023703}">
                      <ahyp:hlinkClr xmlns:ahyp="http://schemas.microsoft.com/office/drawing/2018/hyperlinkcolor" val="tx"/>
                    </a:ext>
                  </a:extLst>
                </a:hlinkClick>
              </a:rPr>
              <a:t>. </a:t>
            </a:r>
            <a:r>
              <a:rPr kumimoji="1" lang="ja-JP" altLang="en-US" sz="1600" b="1" u="sng" baseline="0">
                <a:uFill>
                  <a:solidFill>
                    <a:schemeClr val="bg1"/>
                  </a:solidFill>
                </a:uFill>
              </a:rPr>
              <a:t>セキュリティフレームワーク</a:t>
            </a:r>
          </a:p>
        </p:txBody>
      </p:sp>
      <p:sp>
        <p:nvSpPr>
          <p:cNvPr id="3" name="コンテンツ プレースホルダー 2">
            <a:extLst>
              <a:ext uri="{FF2B5EF4-FFF2-40B4-BE49-F238E27FC236}">
                <a16:creationId xmlns:a16="http://schemas.microsoft.com/office/drawing/2014/main" id="{6EF29DA8-20C7-603E-6979-5E4BEEF6A2D2}"/>
              </a:ext>
            </a:extLst>
          </p:cNvPr>
          <p:cNvSpPr>
            <a:spLocks noGrp="1"/>
          </p:cNvSpPr>
          <p:nvPr>
            <p:ph sz="quarter" idx="24"/>
          </p:nvPr>
        </p:nvSpPr>
        <p:spPr>
          <a:xfrm>
            <a:off x="622799" y="1533600"/>
            <a:ext cx="6131683" cy="6840000"/>
          </a:xfrm>
        </p:spPr>
        <p:txBody>
          <a:bodyPr/>
          <a:lstStyle/>
          <a:p>
            <a:r>
              <a:rPr kumimoji="1" lang="en-US" altLang="ja-JP" sz="1400" u="sng" baseline="0">
                <a:solidFill>
                  <a:schemeClr val="tx1"/>
                </a:solidFill>
                <a:uFill>
                  <a:solidFill>
                    <a:schemeClr val="bg1"/>
                  </a:solidFill>
                </a:uFill>
                <a:latin typeface="+mn-ea"/>
                <a:ea typeface="+mn-ea"/>
                <a:hlinkClick r:id="rId4" action="ppaction://hlinksldjump"/>
              </a:rPr>
              <a:t>7-1. </a:t>
            </a:r>
            <a:r>
              <a:rPr kumimoji="1" lang="ja-JP" altLang="en-US" sz="1400" u="sng" baseline="0">
                <a:solidFill>
                  <a:schemeClr val="tx1"/>
                </a:solidFill>
                <a:uFill>
                  <a:solidFill>
                    <a:schemeClr val="bg1"/>
                  </a:solidFill>
                </a:uFill>
                <a:latin typeface="+mn-ea"/>
                <a:ea typeface="+mn-ea"/>
                <a:hlinkClick r:id="rId4" action="ppaction://hlinksldjump"/>
              </a:rPr>
              <a:t>セキュリティフレームワークの概要</a:t>
            </a:r>
            <a:br>
              <a:rPr kumimoji="1" lang="en-US" altLang="ja-JP" sz="1400" u="sng" baseline="0">
                <a:solidFill>
                  <a:schemeClr val="tx1"/>
                </a:solidFill>
                <a:uFill>
                  <a:solidFill>
                    <a:schemeClr val="bg1"/>
                  </a:solidFill>
                </a:uFill>
                <a:latin typeface="+mn-ea"/>
                <a:ea typeface="+mn-ea"/>
              </a:rPr>
            </a:br>
            <a:endParaRPr lang="en-US" altLang="ja-JP" u="sng">
              <a:uFill>
                <a:solidFill>
                  <a:schemeClr val="bg1"/>
                </a:solidFill>
              </a:uFill>
              <a:latin typeface="+mn-ea"/>
              <a:ea typeface="+mn-ea"/>
            </a:endParaRPr>
          </a:p>
          <a:p>
            <a:r>
              <a:rPr kumimoji="1" lang="en-US" altLang="ja-JP" sz="1400" u="sng" baseline="0">
                <a:solidFill>
                  <a:schemeClr val="tx1"/>
                </a:solidFill>
                <a:uFill>
                  <a:solidFill>
                    <a:schemeClr val="bg1"/>
                  </a:solidFill>
                </a:uFill>
                <a:latin typeface="+mn-ea"/>
                <a:ea typeface="+mn-ea"/>
                <a:hlinkClick r:id="rId5" action="ppaction://hlinksldjump"/>
              </a:rPr>
              <a:t>7-2.</a:t>
            </a:r>
            <a:r>
              <a:rPr lang="ja-JP" altLang="en-US" sz="1400" u="none" strike="noStrike">
                <a:effectLst/>
                <a:uFill>
                  <a:solidFill>
                    <a:schemeClr val="bg1"/>
                  </a:solidFill>
                </a:uFill>
                <a:latin typeface="+mn-ea"/>
                <a:ea typeface="+mn-ea"/>
                <a:hlinkClick r:id="rId5" action="ppaction://hlinksldjump"/>
              </a:rPr>
              <a:t>情報セキュリティマネジメントシステム（</a:t>
            </a:r>
            <a:r>
              <a:rPr lang="en-US" altLang="ja-JP" sz="1400" u="none" strike="noStrike">
                <a:effectLst/>
                <a:uFill>
                  <a:solidFill>
                    <a:schemeClr val="bg1"/>
                  </a:solidFill>
                </a:uFill>
                <a:latin typeface="+mn-ea"/>
                <a:ea typeface="+mn-ea"/>
                <a:hlinkClick r:id="rId5" action="ppaction://hlinksldjump"/>
              </a:rPr>
              <a:t>ISMS</a:t>
            </a:r>
            <a:r>
              <a:rPr lang="ja-JP" altLang="en-US" sz="1400" u="none" strike="noStrike">
                <a:effectLst/>
                <a:uFill>
                  <a:solidFill>
                    <a:schemeClr val="bg1"/>
                  </a:solidFill>
                </a:uFill>
                <a:latin typeface="+mn-ea"/>
                <a:ea typeface="+mn-ea"/>
                <a:hlinkClick r:id="rId5" action="ppaction://hlinksldjump"/>
              </a:rPr>
              <a:t>）　　</a:t>
            </a:r>
            <a:r>
              <a:rPr lang="ja-JP" altLang="en-US">
                <a:uFill>
                  <a:solidFill>
                    <a:schemeClr val="bg1"/>
                  </a:solidFill>
                </a:uFill>
                <a:latin typeface="+mn-ea"/>
                <a:ea typeface="+mn-ea"/>
                <a:hlinkClick r:id="rId5" action="ppaction://hlinksldjump"/>
              </a:rPr>
              <a:t>　</a:t>
            </a:r>
            <a:br>
              <a:rPr lang="en-US" altLang="ja-JP">
                <a:uFill>
                  <a:solidFill>
                    <a:schemeClr val="bg1"/>
                  </a:solidFill>
                </a:uFill>
                <a:latin typeface="+mn-ea"/>
                <a:ea typeface="+mn-ea"/>
                <a:hlinkClick r:id="rId5" action="ppaction://hlinksldjump"/>
              </a:rPr>
            </a:br>
            <a:r>
              <a:rPr lang="ja-JP" altLang="en-US">
                <a:uFill>
                  <a:solidFill>
                    <a:schemeClr val="bg1"/>
                  </a:solidFill>
                </a:uFill>
                <a:latin typeface="+mn-ea"/>
                <a:ea typeface="+mn-ea"/>
                <a:hlinkClick r:id="rId5" action="ppaction://hlinksldjump"/>
              </a:rPr>
              <a:t>　　 </a:t>
            </a:r>
            <a:r>
              <a:rPr lang="en-US" altLang="ja-JP" sz="1400" u="none" strike="noStrike">
                <a:effectLst/>
                <a:uFill>
                  <a:solidFill>
                    <a:schemeClr val="bg1"/>
                  </a:solidFill>
                </a:uFill>
                <a:latin typeface="+mn-ea"/>
                <a:ea typeface="+mn-ea"/>
                <a:hlinkClick r:id="rId5" action="ppaction://hlinksldjump"/>
              </a:rPr>
              <a:t>[ISO/IEC27001:2022, 27002:2022]</a:t>
            </a:r>
            <a:br>
              <a:rPr lang="en-US" altLang="ja-JP">
                <a:uFill>
                  <a:solidFill>
                    <a:schemeClr val="bg1"/>
                  </a:solidFill>
                </a:uFill>
                <a:latin typeface="+mn-ea"/>
                <a:ea typeface="+mn-ea"/>
              </a:rPr>
            </a:br>
            <a:endParaRPr lang="en-US" altLang="ja-JP" sz="1400" u="none" strike="noStrike">
              <a:effectLst/>
              <a:uFill>
                <a:solidFill>
                  <a:schemeClr val="bg1"/>
                </a:solidFill>
              </a:uFill>
              <a:latin typeface="+mn-ea"/>
              <a:ea typeface="+mn-ea"/>
            </a:endParaRPr>
          </a:p>
          <a:p>
            <a:r>
              <a:rPr lang="en-US" altLang="ja-JP" sz="1400" u="none" strike="noStrike">
                <a:effectLst/>
                <a:uFill>
                  <a:solidFill>
                    <a:schemeClr val="bg1"/>
                  </a:solidFill>
                </a:uFill>
                <a:latin typeface="+mn-ea"/>
                <a:ea typeface="+mn-ea"/>
                <a:hlinkClick r:id="rId6" action="ppaction://hlinksldjump"/>
              </a:rPr>
              <a:t>7-3. NIST </a:t>
            </a:r>
            <a:r>
              <a:rPr lang="ja-JP" altLang="en-US" sz="1400" u="none" strike="noStrike">
                <a:effectLst/>
                <a:uFill>
                  <a:solidFill>
                    <a:schemeClr val="bg1"/>
                  </a:solidFill>
                </a:uFill>
                <a:latin typeface="+mn-ea"/>
                <a:ea typeface="+mn-ea"/>
                <a:hlinkClick r:id="rId6" action="ppaction://hlinksldjump"/>
              </a:rPr>
              <a:t>サイバーセキュリティフレームワーク（</a:t>
            </a:r>
            <a:r>
              <a:rPr lang="en-US" altLang="ja-JP" sz="1400" u="none" strike="noStrike">
                <a:effectLst/>
                <a:uFill>
                  <a:solidFill>
                    <a:schemeClr val="bg1"/>
                  </a:solidFill>
                </a:uFill>
                <a:latin typeface="+mn-ea"/>
                <a:ea typeface="+mn-ea"/>
                <a:hlinkClick r:id="rId6" action="ppaction://hlinksldjump"/>
              </a:rPr>
              <a:t>CSF</a:t>
            </a:r>
            <a:r>
              <a:rPr lang="ja-JP" altLang="en-US" sz="1400" u="none" strike="noStrike">
                <a:effectLst/>
                <a:uFill>
                  <a:solidFill>
                    <a:schemeClr val="bg1"/>
                  </a:solidFill>
                </a:uFill>
                <a:latin typeface="+mn-ea"/>
                <a:ea typeface="+mn-ea"/>
                <a:hlinkClick r:id="rId6" action="ppaction://hlinksldjump"/>
              </a:rPr>
              <a:t>）</a:t>
            </a:r>
            <a:br>
              <a:rPr lang="en-US" altLang="ja-JP">
                <a:uFill>
                  <a:solidFill>
                    <a:schemeClr val="bg1"/>
                  </a:solidFill>
                </a:uFill>
                <a:latin typeface="+mn-ea"/>
                <a:ea typeface="+mn-ea"/>
              </a:rPr>
            </a:br>
            <a:endParaRPr lang="en-US" altLang="ja-JP" u="sng">
              <a:uFill>
                <a:solidFill>
                  <a:schemeClr val="bg1"/>
                </a:solidFill>
              </a:uFill>
              <a:latin typeface="+mn-ea"/>
              <a:ea typeface="+mn-ea"/>
            </a:endParaRPr>
          </a:p>
          <a:p>
            <a:r>
              <a:rPr lang="en-US" altLang="ja-JP" sz="1400" u="none" strike="noStrike">
                <a:effectLst/>
                <a:uFill>
                  <a:solidFill>
                    <a:schemeClr val="bg1"/>
                  </a:solidFill>
                </a:uFill>
                <a:latin typeface="+mn-ea"/>
                <a:ea typeface="+mn-ea"/>
                <a:hlinkClick r:id="rId7" action="ppaction://hlinksldjump"/>
              </a:rPr>
              <a:t>7-4. </a:t>
            </a:r>
            <a:r>
              <a:rPr lang="ja-JP" altLang="en-US" sz="1400" u="none" strike="noStrike">
                <a:effectLst/>
                <a:uFill>
                  <a:solidFill>
                    <a:schemeClr val="bg1"/>
                  </a:solidFill>
                </a:uFill>
                <a:latin typeface="+mn-ea"/>
                <a:ea typeface="+mn-ea"/>
                <a:hlinkClick r:id="rId7" action="ppaction://hlinksldjump"/>
              </a:rPr>
              <a:t>サイバー・フィジカル・セキュリティ対策フレームワーク（</a:t>
            </a:r>
            <a:r>
              <a:rPr lang="en-US" altLang="ja-JP" sz="1400" u="none" strike="noStrike">
                <a:effectLst/>
                <a:uFill>
                  <a:solidFill>
                    <a:schemeClr val="bg1"/>
                  </a:solidFill>
                </a:uFill>
                <a:latin typeface="+mn-ea"/>
                <a:ea typeface="+mn-ea"/>
                <a:hlinkClick r:id="rId7" action="ppaction://hlinksldjump"/>
              </a:rPr>
              <a:t>CPSF</a:t>
            </a:r>
            <a:r>
              <a:rPr lang="ja-JP" altLang="en-US" sz="1400" u="none" strike="noStrike">
                <a:effectLst/>
                <a:uFill>
                  <a:solidFill>
                    <a:schemeClr val="bg1"/>
                  </a:solidFill>
                </a:uFill>
                <a:latin typeface="+mn-ea"/>
                <a:ea typeface="+mn-ea"/>
                <a:hlinkClick r:id="rId7" action="ppaction://hlinksldjump"/>
              </a:rPr>
              <a:t>）</a:t>
            </a:r>
            <a:br>
              <a:rPr lang="en-US" altLang="ja-JP" u="sng">
                <a:uFill>
                  <a:solidFill>
                    <a:schemeClr val="bg1"/>
                  </a:solidFill>
                </a:uFill>
                <a:latin typeface="+mn-ea"/>
                <a:ea typeface="+mn-ea"/>
              </a:rPr>
            </a:br>
            <a:endParaRPr lang="en-US" altLang="ja-JP" sz="1400" u="sng" strike="noStrike">
              <a:effectLst/>
              <a:uFill>
                <a:solidFill>
                  <a:schemeClr val="bg1"/>
                </a:solidFill>
              </a:uFill>
              <a:latin typeface="+mn-ea"/>
              <a:ea typeface="+mn-ea"/>
            </a:endParaRPr>
          </a:p>
          <a:p>
            <a:r>
              <a:rPr lang="en-US" altLang="ja-JP" sz="1400" u="none" strike="noStrike">
                <a:effectLst/>
                <a:uFill>
                  <a:solidFill>
                    <a:schemeClr val="bg1"/>
                  </a:solidFill>
                </a:uFill>
                <a:latin typeface="+mn-ea"/>
                <a:ea typeface="+mn-ea"/>
                <a:hlinkClick r:id="rId8" action="ppaction://hlinksldjump"/>
              </a:rPr>
              <a:t>7-5. </a:t>
            </a:r>
            <a:r>
              <a:rPr lang="ja-JP" altLang="en-US" sz="1400" u="none" strike="noStrike">
                <a:effectLst/>
                <a:uFill>
                  <a:solidFill>
                    <a:schemeClr val="bg1"/>
                  </a:solidFill>
                </a:uFill>
                <a:latin typeface="+mn-ea"/>
                <a:ea typeface="+mn-ea"/>
                <a:hlinkClick r:id="rId8" action="ppaction://hlinksldjump"/>
              </a:rPr>
              <a:t>サイバーセキュリティ経営ガイドライン</a:t>
            </a:r>
            <a:endParaRPr lang="en-US" altLang="ja-JP" u="sng">
              <a:uFill>
                <a:solidFill>
                  <a:schemeClr val="bg1"/>
                </a:solidFill>
              </a:uFill>
              <a:latin typeface="+mn-ea"/>
              <a:ea typeface="+mn-ea"/>
            </a:endParaRPr>
          </a:p>
          <a:p>
            <a:endParaRPr kumimoji="1" lang="ja-JP" altLang="en-US"/>
          </a:p>
        </p:txBody>
      </p:sp>
      <p:sp>
        <p:nvSpPr>
          <p:cNvPr id="4" name="スライド番号プレースホルダー 3">
            <a:extLst>
              <a:ext uri="{FF2B5EF4-FFF2-40B4-BE49-F238E27FC236}">
                <a16:creationId xmlns:a16="http://schemas.microsoft.com/office/drawing/2014/main" id="{FB93928A-34C6-7C3A-8C77-AAB26422E55B}"/>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01</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5" name="表 4">
            <a:extLst>
              <a:ext uri="{FF2B5EF4-FFF2-40B4-BE49-F238E27FC236}">
                <a16:creationId xmlns:a16="http://schemas.microsoft.com/office/drawing/2014/main" id="{C868BDE7-1118-4280-1CC8-C6C5933FC71B}"/>
              </a:ext>
            </a:extLst>
          </p:cNvPr>
          <p:cNvGraphicFramePr>
            <a:graphicFrameLocks noGrp="1"/>
          </p:cNvGraphicFramePr>
          <p:nvPr/>
        </p:nvGraphicFramePr>
        <p:xfrm>
          <a:off x="622800" y="4469622"/>
          <a:ext cx="5612400" cy="2703685"/>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3269451890"/>
                    </a:ext>
                  </a:extLst>
                </a:gridCol>
              </a:tblGrid>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章の目的</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908317">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0" i="0" kern="1200">
                          <a:solidFill>
                            <a:schemeClr val="dk1"/>
                          </a:solidFill>
                          <a:effectLst/>
                          <a:latin typeface="+mn-lt"/>
                          <a:ea typeface="+mn-ea"/>
                          <a:cs typeface="+mn-cs"/>
                        </a:rPr>
                        <a:t>　第</a:t>
                      </a:r>
                      <a:r>
                        <a:rPr kumimoji="1" lang="en-US" altLang="ja-JP" sz="1200" b="0" i="0" kern="1200">
                          <a:solidFill>
                            <a:schemeClr val="dk1"/>
                          </a:solidFill>
                          <a:effectLst/>
                          <a:latin typeface="+mn-lt"/>
                          <a:ea typeface="+mn-ea"/>
                          <a:cs typeface="+mn-cs"/>
                        </a:rPr>
                        <a:t>7</a:t>
                      </a:r>
                      <a:r>
                        <a:rPr kumimoji="1" lang="ja-JP" altLang="en-US" sz="1200" b="0" i="0" kern="1200">
                          <a:solidFill>
                            <a:schemeClr val="dk1"/>
                          </a:solidFill>
                          <a:effectLst/>
                          <a:latin typeface="+mn-lt"/>
                          <a:ea typeface="+mn-ea"/>
                          <a:cs typeface="+mn-cs"/>
                        </a:rPr>
                        <a:t>章では、</a:t>
                      </a:r>
                      <a:r>
                        <a:rPr kumimoji="1" lang="en-US" altLang="ja-JP" sz="1200" b="0" i="0" kern="1200">
                          <a:solidFill>
                            <a:schemeClr val="dk1"/>
                          </a:solidFill>
                          <a:effectLst/>
                          <a:latin typeface="+mn-lt"/>
                          <a:ea typeface="+mn-ea"/>
                          <a:cs typeface="+mn-cs"/>
                        </a:rPr>
                        <a:t>ISMS</a:t>
                      </a:r>
                      <a:r>
                        <a:rPr kumimoji="1" lang="ja-JP" altLang="en-US" sz="1200" b="0" i="0" kern="1200">
                          <a:solidFill>
                            <a:schemeClr val="dk1"/>
                          </a:solidFill>
                          <a:effectLst/>
                          <a:latin typeface="+mn-lt"/>
                          <a:ea typeface="+mn-ea"/>
                          <a:cs typeface="+mn-cs"/>
                        </a:rPr>
                        <a:t>をはじめとしたサイバーセキュリティ対策における代表的なフレームワークを理解し、それぞれの内容について知識を身につけることを目的とします。</a:t>
                      </a:r>
                      <a:endParaRPr kumimoji="1" lang="en-US" altLang="ja-JP" sz="1200" b="0" i="0" kern="1200">
                        <a:solidFill>
                          <a:schemeClr val="dk1"/>
                        </a:solidFill>
                        <a:effectLst/>
                        <a:latin typeface="+mn-lt"/>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5792862"/>
                  </a:ext>
                </a:extLst>
              </a:tr>
              <a:tr h="284929">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200" b="1" i="0" u="none" strike="noStrike" kern="1200" cap="none" spc="0" normalizeH="0" baseline="0" noProof="0">
                          <a:ln>
                            <a:noFill/>
                          </a:ln>
                          <a:solidFill>
                            <a:schemeClr val="bg1"/>
                          </a:solidFill>
                          <a:effectLst/>
                          <a:uLnTx/>
                          <a:uFillTx/>
                          <a:latin typeface="+mn-ea"/>
                          <a:ea typeface="+mn-ea"/>
                          <a:cs typeface="+mn-cs"/>
                        </a:rPr>
                        <a:t>主な達成目標</a:t>
                      </a:r>
                      <a:endParaRPr kumimoji="1" lang="en-US" altLang="ja-JP" sz="120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3997942693"/>
                  </a:ext>
                </a:extLst>
              </a:tr>
              <a:tr h="1213200">
                <a:tc>
                  <a:txBody>
                    <a:bodyPr/>
                    <a:lstStyle/>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サイバーセキュリティ対策においてフレームワークを活用することの重要性について理解すること</a:t>
                      </a:r>
                      <a:endParaRPr kumimoji="1" lang="en-US" altLang="ja-JP" sz="1200">
                        <a:solidFill>
                          <a:schemeClr val="tx1"/>
                        </a:solidFill>
                        <a:latin typeface="+mn-ea"/>
                        <a:ea typeface="+mn-ea"/>
                      </a:endParaRPr>
                    </a:p>
                    <a:p>
                      <a:pPr marL="285750" marR="0" lvl="0" indent="-285750" algn="l" defTabSz="914400" rtl="0" eaLnBrk="1" fontAlgn="auto" latinLnBrk="0" hangingPunct="1">
                        <a:lnSpc>
                          <a:spcPts val="1500"/>
                        </a:lnSpc>
                        <a:spcBef>
                          <a:spcPts val="1000"/>
                        </a:spcBef>
                        <a:spcAft>
                          <a:spcPts val="0"/>
                        </a:spcAft>
                        <a:buClrTx/>
                        <a:buSzTx/>
                        <a:buFont typeface="Wingdings" panose="05000000000000000000" pitchFamily="2" charset="2"/>
                        <a:buChar char="p"/>
                        <a:tabLst/>
                        <a:defRPr/>
                      </a:pPr>
                      <a:r>
                        <a:rPr kumimoji="1" lang="ja-JP" altLang="en-US" sz="1200">
                          <a:solidFill>
                            <a:schemeClr val="tx1"/>
                          </a:solidFill>
                          <a:latin typeface="+mn-ea"/>
                          <a:ea typeface="+mn-ea"/>
                        </a:rPr>
                        <a:t>各フレームワークの目的や必要性などの特徴について理解すること</a:t>
                      </a:r>
                      <a:endParaRPr kumimoji="1" lang="en-US" altLang="ja-JP" sz="1200">
                        <a:solidFill>
                          <a:schemeClr val="tx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49727680"/>
                  </a:ext>
                </a:extLst>
              </a:tr>
            </a:tbl>
          </a:graphicData>
        </a:graphic>
      </p:graphicFrame>
    </p:spTree>
    <p:extLst>
      <p:ext uri="{BB962C8B-B14F-4D97-AF65-F5344CB8AC3E}">
        <p14:creationId xmlns:p14="http://schemas.microsoft.com/office/powerpoint/2010/main" val="2787469671"/>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2604EB00-D1AC-041B-6E70-1F891178C4A2}"/>
              </a:ext>
            </a:extLst>
          </p:cNvPr>
          <p:cNvSpPr>
            <a:spLocks noGrp="1"/>
          </p:cNvSpPr>
          <p:nvPr>
            <p:ph type="body" sz="quarter" idx="14"/>
          </p:nvPr>
        </p:nvSpPr>
        <p:spPr/>
        <p:txBody>
          <a:bodyPr/>
          <a:lstStyle/>
          <a:p>
            <a:r>
              <a:rPr kumimoji="1" lang="en-US" altLang="ja-JP"/>
              <a:t>7-1-1. </a:t>
            </a:r>
            <a:r>
              <a:rPr kumimoji="1" lang="ja-JP" altLang="en-US"/>
              <a:t>セキュリティフレームワークの役割と重要性</a:t>
            </a:r>
          </a:p>
        </p:txBody>
      </p:sp>
      <p:graphicFrame>
        <p:nvGraphicFramePr>
          <p:cNvPr id="4" name="表 3">
            <a:extLst>
              <a:ext uri="{FF2B5EF4-FFF2-40B4-BE49-F238E27FC236}">
                <a16:creationId xmlns:a16="http://schemas.microsoft.com/office/drawing/2014/main" id="{0F5414FC-3C85-D48D-0E5F-6660F6BA2683}"/>
              </a:ext>
            </a:extLst>
          </p:cNvPr>
          <p:cNvGraphicFramePr>
            <a:graphicFrameLocks noGrp="1"/>
          </p:cNvGraphicFramePr>
          <p:nvPr/>
        </p:nvGraphicFramePr>
        <p:xfrm>
          <a:off x="619047" y="2325445"/>
          <a:ext cx="5612400" cy="82296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759943404"/>
                    </a:ext>
                  </a:extLst>
                </a:gridCol>
              </a:tblGrid>
              <a:tr h="130053">
                <a:tc>
                  <a:txBody>
                    <a:bodyPr/>
                    <a:lstStyle/>
                    <a:p>
                      <a:r>
                        <a:rPr kumimoji="1" lang="ja-JP" altLang="en-US" sz="1050" b="1">
                          <a:solidFill>
                            <a:schemeClr val="bg1"/>
                          </a:solidFill>
                          <a:latin typeface="+mn-ea"/>
                          <a:ea typeface="+mn-ea"/>
                        </a:rPr>
                        <a:t>セキュリティフレームワークとは</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433758085"/>
                  </a:ext>
                </a:extLst>
              </a:tr>
              <a:tr h="378335">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050" b="0" kern="1200">
                          <a:solidFill>
                            <a:schemeClr val="dk1"/>
                          </a:solidFill>
                          <a:effectLst/>
                          <a:latin typeface="+mn-ea"/>
                          <a:ea typeface="+mn-ea"/>
                        </a:rPr>
                        <a:t>　</a:t>
                      </a:r>
                      <a:r>
                        <a:rPr kumimoji="1" lang="ja-JP" altLang="en-US" sz="1050" b="0" i="0" kern="1200">
                          <a:solidFill>
                            <a:schemeClr val="dk1"/>
                          </a:solidFill>
                          <a:effectLst/>
                          <a:latin typeface="+mn-lt"/>
                          <a:ea typeface="+mn-ea"/>
                          <a:cs typeface="+mn-cs"/>
                        </a:rPr>
                        <a:t>セキュリティ対策を行うために定義された指針やセキュリティ対策基準、ガイドライン、ベストプラクティス集のことを指します。自社におけるセキュリティリスクを評価・管理し、適切なセキュリティ対策を計画、実装、管理するための基盤となります。</a:t>
                      </a:r>
                      <a:endParaRPr kumimoji="1" lang="en-US" altLang="ja-JP" sz="1050" b="0" i="0" kern="1200">
                        <a:solidFill>
                          <a:schemeClr val="tx1"/>
                        </a:solidFill>
                        <a:effectLst/>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59742933"/>
                  </a:ext>
                </a:extLst>
              </a:tr>
            </a:tbl>
          </a:graphicData>
        </a:graphic>
      </p:graphicFrame>
      <p:graphicFrame>
        <p:nvGraphicFramePr>
          <p:cNvPr id="9" name="表 8">
            <a:extLst>
              <a:ext uri="{FF2B5EF4-FFF2-40B4-BE49-F238E27FC236}">
                <a16:creationId xmlns:a16="http://schemas.microsoft.com/office/drawing/2014/main" id="{C753C5BC-6E5A-4953-C147-2765E5B347D8}"/>
              </a:ext>
            </a:extLst>
          </p:cNvPr>
          <p:cNvGraphicFramePr>
            <a:graphicFrameLocks noGrp="1"/>
          </p:cNvGraphicFramePr>
          <p:nvPr/>
        </p:nvGraphicFramePr>
        <p:xfrm>
          <a:off x="622800" y="2052001"/>
          <a:ext cx="5612400" cy="273444"/>
        </p:xfrm>
        <a:graphic>
          <a:graphicData uri="http://schemas.openxmlformats.org/drawingml/2006/table">
            <a:tbl>
              <a:tblPr firstRow="1" bandRow="1">
                <a:tableStyleId>{2D5ABB26-0587-4C30-8999-92F81FD0307C}</a:tableStyleId>
              </a:tblPr>
              <a:tblGrid>
                <a:gridCol w="5612400">
                  <a:extLst>
                    <a:ext uri="{9D8B030D-6E8A-4147-A177-3AD203B41FA5}">
                      <a16:colId xmlns:a16="http://schemas.microsoft.com/office/drawing/2014/main" val="759943404"/>
                    </a:ext>
                  </a:extLst>
                </a:gridCol>
              </a:tblGrid>
              <a:tr h="273444">
                <a:tc>
                  <a:txBody>
                    <a:bodyPr/>
                    <a:lstStyle/>
                    <a:p>
                      <a:pPr fontAlgn="base"/>
                      <a:r>
                        <a:rPr kumimoji="1" lang="ja-JP" altLang="en-US" sz="1050" b="0" i="0" kern="1200">
                          <a:solidFill>
                            <a:schemeClr val="dk1"/>
                          </a:solidFill>
                          <a:effectLst/>
                          <a:latin typeface="+mn-lt"/>
                          <a:ea typeface="+mn-ea"/>
                          <a:cs typeface="+mn-cs"/>
                        </a:rPr>
                        <a:t>　</a:t>
                      </a:r>
                      <a:r>
                        <a:rPr kumimoji="1" lang="ja-JP" altLang="en-US" sz="1050">
                          <a:solidFill>
                            <a:schemeClr val="tx1"/>
                          </a:solidFill>
                        </a:rPr>
                        <a:t>セキュリティフレームワークの概要およびその利用メリット</a:t>
                      </a:r>
                      <a:r>
                        <a:rPr kumimoji="1" lang="ja-JP" altLang="en-US" sz="1050" b="0" i="0" kern="1200">
                          <a:solidFill>
                            <a:schemeClr val="dk1"/>
                          </a:solidFill>
                          <a:effectLst/>
                          <a:latin typeface="+mn-lt"/>
                          <a:ea typeface="+mn-ea"/>
                          <a:cs typeface="+mn-cs"/>
                        </a:rPr>
                        <a:t>について説明します。</a:t>
                      </a:r>
                    </a:p>
                  </a:txBody>
                  <a:tcPr/>
                </a:tc>
                <a:extLst>
                  <a:ext uri="{0D108BD9-81ED-4DB2-BD59-A6C34878D82A}">
                    <a16:rowId xmlns:a16="http://schemas.microsoft.com/office/drawing/2014/main" val="2859742933"/>
                  </a:ext>
                </a:extLst>
              </a:tr>
            </a:tbl>
          </a:graphicData>
        </a:graphic>
      </p:graphicFrame>
      <p:sp>
        <p:nvSpPr>
          <p:cNvPr id="18" name="正方形/長方形 17">
            <a:extLst>
              <a:ext uri="{FF2B5EF4-FFF2-40B4-BE49-F238E27FC236}">
                <a16:creationId xmlns:a16="http://schemas.microsoft.com/office/drawing/2014/main" id="{44D249B3-6ADB-5FF1-D41C-50748D64B0CA}"/>
              </a:ext>
            </a:extLst>
          </p:cNvPr>
          <p:cNvSpPr/>
          <p:nvPr/>
        </p:nvSpPr>
        <p:spPr>
          <a:xfrm>
            <a:off x="622800" y="3318558"/>
            <a:ext cx="5612400" cy="1972736"/>
          </a:xfrm>
          <a:prstGeom prst="rect">
            <a:avLst/>
          </a:prstGeom>
          <a:solidFill>
            <a:schemeClr val="bg1">
              <a:lumMod val="9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9" name="四角形: 角を丸くする 18">
            <a:extLst>
              <a:ext uri="{FF2B5EF4-FFF2-40B4-BE49-F238E27FC236}">
                <a16:creationId xmlns:a16="http://schemas.microsoft.com/office/drawing/2014/main" id="{346B794B-6970-A742-087F-CF298C3493EC}"/>
              </a:ext>
            </a:extLst>
          </p:cNvPr>
          <p:cNvSpPr/>
          <p:nvPr/>
        </p:nvSpPr>
        <p:spPr>
          <a:xfrm>
            <a:off x="720254" y="3688510"/>
            <a:ext cx="2649897" cy="1472357"/>
          </a:xfrm>
          <a:prstGeom prst="roundRect">
            <a:avLst/>
          </a:prstGeom>
          <a:noFill/>
          <a:ln w="38100">
            <a:solidFill>
              <a:schemeClr val="accent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効果的な</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セキュリティ対策</a:t>
            </a:r>
            <a:b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br>
            <a:br>
              <a:rPr kumimoji="1" lang="en-US" altLang="ja-JP" sz="6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フレームワークを使用することで、対策の抜け漏れを防ぎ、効果的かつ適切なセキュリティ対策を行うことが可能となります。</a:t>
            </a:r>
            <a:endParaRPr kumimoji="1" lang="ja-JP" altLang="en-US" sz="105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0" name="四角形: 角を丸くする 19">
            <a:extLst>
              <a:ext uri="{FF2B5EF4-FFF2-40B4-BE49-F238E27FC236}">
                <a16:creationId xmlns:a16="http://schemas.microsoft.com/office/drawing/2014/main" id="{FA84B96F-EF0C-EA5F-B9BA-3C59EB679626}"/>
              </a:ext>
            </a:extLst>
          </p:cNvPr>
          <p:cNvSpPr/>
          <p:nvPr/>
        </p:nvSpPr>
        <p:spPr>
          <a:xfrm>
            <a:off x="3487850" y="3688510"/>
            <a:ext cx="2649897" cy="1472357"/>
          </a:xfrm>
          <a:prstGeom prst="roundRect">
            <a:avLst/>
          </a:prstGeom>
          <a:noFill/>
          <a:ln w="38100">
            <a:solidFill>
              <a:schemeClr val="accent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信頼性の</a:t>
            </a: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確保</a:t>
            </a:r>
            <a:b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br>
            <a:br>
              <a:rPr kumimoji="1" lang="en-US" altLang="ja-JP" sz="6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認証制度が存在するフレームワークの場合、そのフレームワークに従ってセキュリティ対策を実装し、第三者機関から認証を受けることで、取引先や顧客からの信頼獲得につながります。</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2" name="テキスト ボックス 21">
            <a:extLst>
              <a:ext uri="{FF2B5EF4-FFF2-40B4-BE49-F238E27FC236}">
                <a16:creationId xmlns:a16="http://schemas.microsoft.com/office/drawing/2014/main" id="{E3FB7D98-2588-70D0-620F-EE2D7FAEA39B}"/>
              </a:ext>
            </a:extLst>
          </p:cNvPr>
          <p:cNvSpPr txBox="1"/>
          <p:nvPr/>
        </p:nvSpPr>
        <p:spPr>
          <a:xfrm>
            <a:off x="1636504" y="3384586"/>
            <a:ext cx="3577487" cy="4001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a:ln>
                  <a:noFill/>
                </a:ln>
                <a:solidFill>
                  <a:prstClr val="black"/>
                </a:solidFill>
                <a:effectLst/>
                <a:uLnTx/>
                <a:uFillTx/>
                <a:latin typeface="メイリオ"/>
                <a:ea typeface="メイリオ"/>
                <a:cs typeface="+mn-cs"/>
              </a:rPr>
              <a:t>セキュリティフレームワークを使用するメリット</a:t>
            </a:r>
          </a:p>
        </p:txBody>
      </p:sp>
      <p:sp>
        <p:nvSpPr>
          <p:cNvPr id="8" name="テキスト プレースホルダー 2">
            <a:extLst>
              <a:ext uri="{FF2B5EF4-FFF2-40B4-BE49-F238E27FC236}">
                <a16:creationId xmlns:a16="http://schemas.microsoft.com/office/drawing/2014/main" id="{15CB9B2F-37A9-D85E-1853-E0EB353AE70A}"/>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7</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7-1.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セキュリティフレームワークの概要</a:t>
            </a:r>
          </a:p>
        </p:txBody>
      </p:sp>
      <p:graphicFrame>
        <p:nvGraphicFramePr>
          <p:cNvPr id="14" name="表 13">
            <a:extLst>
              <a:ext uri="{FF2B5EF4-FFF2-40B4-BE49-F238E27FC236}">
                <a16:creationId xmlns:a16="http://schemas.microsoft.com/office/drawing/2014/main" id="{E8803D84-C799-159B-7E97-C73B94683161}"/>
              </a:ext>
            </a:extLst>
          </p:cNvPr>
          <p:cNvGraphicFramePr>
            <a:graphicFrameLocks noGrp="1"/>
          </p:cNvGraphicFramePr>
          <p:nvPr/>
        </p:nvGraphicFramePr>
        <p:xfrm>
          <a:off x="619048" y="8321720"/>
          <a:ext cx="5612400" cy="982980"/>
        </p:xfrm>
        <a:graphic>
          <a:graphicData uri="http://schemas.openxmlformats.org/drawingml/2006/table">
            <a:tbl>
              <a:tblPr firstRow="1" bandRow="1">
                <a:tableStyleId>{5C22544A-7EE6-4342-B048-85BDC9FD1C3A}</a:tableStyleId>
              </a:tblPr>
              <a:tblGrid>
                <a:gridCol w="5612400">
                  <a:extLst>
                    <a:ext uri="{9D8B030D-6E8A-4147-A177-3AD203B41FA5}">
                      <a16:colId xmlns:a16="http://schemas.microsoft.com/office/drawing/2014/main" val="759943404"/>
                    </a:ext>
                  </a:extLst>
                </a:gridCol>
              </a:tblGrid>
              <a:tr h="130053">
                <a:tc>
                  <a:txBody>
                    <a:bodyPr/>
                    <a:lstStyle/>
                    <a:p>
                      <a:r>
                        <a:rPr kumimoji="1" lang="ja-JP" altLang="en-US" sz="1050" b="1">
                          <a:solidFill>
                            <a:schemeClr val="bg1"/>
                          </a:solidFill>
                          <a:latin typeface="+mn-ea"/>
                          <a:ea typeface="+mn-ea"/>
                        </a:rPr>
                        <a:t>フレームワーク使用上のポイント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2433758085"/>
                  </a:ext>
                </a:extLst>
              </a:tr>
              <a:tr h="378335">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050" b="0" kern="1200">
                          <a:solidFill>
                            <a:schemeClr val="dk1"/>
                          </a:solidFill>
                          <a:effectLst/>
                        </a:rPr>
                        <a:t>　上記のようにフレームワークは数多くの種類がありますが、まずは業種業態を問わず、セキュリティ対策の全体の枠組みと網羅的な対策項目を提示している</a:t>
                      </a:r>
                      <a:r>
                        <a:rPr kumimoji="1" lang="en-US" altLang="ja-JP" sz="1050" b="0" kern="1200">
                          <a:solidFill>
                            <a:schemeClr val="dk1"/>
                          </a:solidFill>
                          <a:effectLst/>
                        </a:rPr>
                        <a:t>ISMS</a:t>
                      </a:r>
                      <a:r>
                        <a:rPr kumimoji="1" lang="ja-JP" altLang="en-US" sz="1050" b="0" kern="1200">
                          <a:solidFill>
                            <a:schemeClr val="dk1"/>
                          </a:solidFill>
                          <a:effectLst/>
                        </a:rPr>
                        <a:t>をベースと</a:t>
                      </a:r>
                      <a:r>
                        <a:rPr kumimoji="1" lang="ja-JP" altLang="en-US" sz="1050">
                          <a:solidFill>
                            <a:schemeClr val="tx1"/>
                          </a:solidFill>
                        </a:rPr>
                        <a:t>するとよいでしょう。</a:t>
                      </a:r>
                      <a:r>
                        <a:rPr kumimoji="1" lang="ja-JP" altLang="en-US" sz="1050" b="0" kern="1200">
                          <a:solidFill>
                            <a:schemeClr val="dk1"/>
                          </a:solidFill>
                          <a:effectLst/>
                        </a:rPr>
                        <a:t>そして必要に応じて、業種業態や重点領域ごとに特に注力すべき内容が詳細化されている各種フレームワークの内容で補完する</a:t>
                      </a:r>
                      <a:r>
                        <a:rPr kumimoji="1" lang="ja-JP" altLang="en-US" sz="1050" b="0" i="0" kern="1200">
                          <a:solidFill>
                            <a:schemeClr val="tx1"/>
                          </a:solidFill>
                          <a:effectLst/>
                          <a:latin typeface="+mn-ea"/>
                          <a:ea typeface="+mn-ea"/>
                          <a:cs typeface="+mn-cs"/>
                        </a:rPr>
                        <a:t>ことが大切です。</a:t>
                      </a:r>
                      <a:endParaRPr kumimoji="1" lang="ja-JP" altLang="en-US" sz="1050" b="0" i="0" kern="120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59742933"/>
                  </a:ext>
                </a:extLst>
              </a:tr>
            </a:tbl>
          </a:graphicData>
        </a:graphic>
      </p:graphicFrame>
      <p:sp>
        <p:nvSpPr>
          <p:cNvPr id="2" name="スライド番号プレースホルダー 3">
            <a:extLst>
              <a:ext uri="{FF2B5EF4-FFF2-40B4-BE49-F238E27FC236}">
                <a16:creationId xmlns:a16="http://schemas.microsoft.com/office/drawing/2014/main" id="{76280DC0-3A5D-BEF0-BCBE-3A5780CEC723}"/>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02</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四角形: 角を丸くする 4">
            <a:extLst>
              <a:ext uri="{FF2B5EF4-FFF2-40B4-BE49-F238E27FC236}">
                <a16:creationId xmlns:a16="http://schemas.microsoft.com/office/drawing/2014/main" id="{142105FD-9AFF-7358-A2AE-80856C384E0F}"/>
              </a:ext>
            </a:extLst>
          </p:cNvPr>
          <p:cNvSpPr/>
          <p:nvPr/>
        </p:nvSpPr>
        <p:spPr>
          <a:xfrm>
            <a:off x="619046" y="5667101"/>
            <a:ext cx="5612399" cy="528846"/>
          </a:xfrm>
          <a:prstGeom prst="roundRect">
            <a:avLst/>
          </a:prstGeom>
          <a:no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（情報セキュリティマネジメントシステム）</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[ISO/IEC27001,27002]</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 網羅的なセキュリティフレームワーク</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四角形: 角を丸くする 5">
            <a:extLst>
              <a:ext uri="{FF2B5EF4-FFF2-40B4-BE49-F238E27FC236}">
                <a16:creationId xmlns:a16="http://schemas.microsoft.com/office/drawing/2014/main" id="{46087240-DDE5-E9C9-6FB1-1C52A64C1FE5}"/>
              </a:ext>
            </a:extLst>
          </p:cNvPr>
          <p:cNvSpPr/>
          <p:nvPr/>
        </p:nvSpPr>
        <p:spPr>
          <a:xfrm>
            <a:off x="3507196" y="6250920"/>
            <a:ext cx="2731758" cy="437063"/>
          </a:xfrm>
          <a:prstGeom prst="roundRect">
            <a:avLst/>
          </a:prstGeom>
          <a:no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CSF</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（サイバーセキュリティフレームワーク）</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 重要インフラ</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四角形: 角を丸くする 6">
            <a:extLst>
              <a:ext uri="{FF2B5EF4-FFF2-40B4-BE49-F238E27FC236}">
                <a16:creationId xmlns:a16="http://schemas.microsoft.com/office/drawing/2014/main" id="{77E58864-FD18-9332-582C-AA94C0D3442E}"/>
              </a:ext>
            </a:extLst>
          </p:cNvPr>
          <p:cNvSpPr/>
          <p:nvPr/>
        </p:nvSpPr>
        <p:spPr>
          <a:xfrm>
            <a:off x="615291" y="6250920"/>
            <a:ext cx="2731758" cy="437063"/>
          </a:xfrm>
          <a:prstGeom prst="roundRect">
            <a:avLst/>
          </a:prstGeom>
          <a:no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ISO/IEC27017</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 クラウドサービス</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四角形: 角を丸くする 9">
            <a:extLst>
              <a:ext uri="{FF2B5EF4-FFF2-40B4-BE49-F238E27FC236}">
                <a16:creationId xmlns:a16="http://schemas.microsoft.com/office/drawing/2014/main" id="{37C26117-38C3-F674-9ADD-308801FD00CA}"/>
              </a:ext>
            </a:extLst>
          </p:cNvPr>
          <p:cNvSpPr/>
          <p:nvPr/>
        </p:nvSpPr>
        <p:spPr>
          <a:xfrm>
            <a:off x="615291" y="6738040"/>
            <a:ext cx="2731758" cy="437063"/>
          </a:xfrm>
          <a:prstGeom prst="roundRect">
            <a:avLst/>
          </a:prstGeom>
          <a:no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CPSF</a:t>
            </a:r>
            <a:br>
              <a:rPr kumimoji="1" lang="en-US" altLang="ja-JP" sz="7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（サイバー・フィジカル・セキュリティ対策フレームワーク）</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Society 5.0</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における産業社会</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四角形: 角を丸くする 10">
            <a:extLst>
              <a:ext uri="{FF2B5EF4-FFF2-40B4-BE49-F238E27FC236}">
                <a16:creationId xmlns:a16="http://schemas.microsoft.com/office/drawing/2014/main" id="{6671918A-B4BC-AB2E-F50E-8BF05D3B3283}"/>
              </a:ext>
            </a:extLst>
          </p:cNvPr>
          <p:cNvSpPr/>
          <p:nvPr/>
        </p:nvSpPr>
        <p:spPr>
          <a:xfrm>
            <a:off x="3499687" y="6738359"/>
            <a:ext cx="2731758" cy="437063"/>
          </a:xfrm>
          <a:prstGeom prst="roundRect">
            <a:avLst/>
          </a:prstGeom>
          <a:no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サイバーセキュリティ経営ガイドライン</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 経営者を中心としたセキュリティ対策</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四角形: 角を丸くする 11">
            <a:extLst>
              <a:ext uri="{FF2B5EF4-FFF2-40B4-BE49-F238E27FC236}">
                <a16:creationId xmlns:a16="http://schemas.microsoft.com/office/drawing/2014/main" id="{794CEBC5-3B1D-BA58-ED69-EB961FF7BC94}"/>
              </a:ext>
            </a:extLst>
          </p:cNvPr>
          <p:cNvSpPr/>
          <p:nvPr/>
        </p:nvSpPr>
        <p:spPr>
          <a:xfrm>
            <a:off x="622800" y="7226592"/>
            <a:ext cx="2731758" cy="437063"/>
          </a:xfrm>
          <a:prstGeom prst="roundRect">
            <a:avLst/>
          </a:prstGeom>
          <a:no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PCI DSS</a:t>
            </a:r>
            <a:br>
              <a:rPr kumimoji="1" lang="en-US" altLang="ja-JP" sz="7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（国際的なクレジット産業向けのデータセキュリティ基準）</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 クレジットカード産業</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3" name="四角形: 角を丸くする 12">
            <a:extLst>
              <a:ext uri="{FF2B5EF4-FFF2-40B4-BE49-F238E27FC236}">
                <a16:creationId xmlns:a16="http://schemas.microsoft.com/office/drawing/2014/main" id="{B1AE5E3F-B218-95CF-AC45-096A749AEE9A}"/>
              </a:ext>
            </a:extLst>
          </p:cNvPr>
          <p:cNvSpPr/>
          <p:nvPr/>
        </p:nvSpPr>
        <p:spPr>
          <a:xfrm>
            <a:off x="3507196" y="7223309"/>
            <a:ext cx="2731758" cy="437063"/>
          </a:xfrm>
          <a:prstGeom prst="roundRect">
            <a:avLst/>
          </a:prstGeom>
          <a:no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PMS</a:t>
            </a:r>
            <a:b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700" b="0" i="0" u="none" strike="noStrike" kern="1200" cap="none" spc="0" normalizeH="0" baseline="0" noProof="0">
                <a:ln>
                  <a:noFill/>
                </a:ln>
                <a:solidFill>
                  <a:prstClr val="black"/>
                </a:solidFill>
                <a:effectLst/>
                <a:uLnTx/>
                <a:uFillTx/>
                <a:latin typeface="メイリオ"/>
                <a:ea typeface="メイリオ"/>
                <a:cs typeface="+mn-cs"/>
              </a:rPr>
              <a:t>（個人情報保護マネジメントシステム）</a:t>
            </a: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 個人情報保護</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5" name="四角形: 角を丸くする 14">
            <a:extLst>
              <a:ext uri="{FF2B5EF4-FFF2-40B4-BE49-F238E27FC236}">
                <a16:creationId xmlns:a16="http://schemas.microsoft.com/office/drawing/2014/main" id="{D6DE4A95-0CA6-5E99-2BA7-E08F4A36C7AB}"/>
              </a:ext>
            </a:extLst>
          </p:cNvPr>
          <p:cNvSpPr/>
          <p:nvPr/>
        </p:nvSpPr>
        <p:spPr>
          <a:xfrm>
            <a:off x="615291" y="7710171"/>
            <a:ext cx="2731758" cy="437063"/>
          </a:xfrm>
          <a:prstGeom prst="roundRect">
            <a:avLst/>
          </a:prstGeom>
          <a:no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CIS Controls</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 具体的なサイバー攻撃アプローチ</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四角形: 角を丸くする 15">
            <a:extLst>
              <a:ext uri="{FF2B5EF4-FFF2-40B4-BE49-F238E27FC236}">
                <a16:creationId xmlns:a16="http://schemas.microsoft.com/office/drawing/2014/main" id="{586C8E3B-3853-482F-562C-2BE9F2F3A721}"/>
              </a:ext>
            </a:extLst>
          </p:cNvPr>
          <p:cNvSpPr/>
          <p:nvPr/>
        </p:nvSpPr>
        <p:spPr>
          <a:xfrm>
            <a:off x="3499687" y="7717834"/>
            <a:ext cx="2731758" cy="437063"/>
          </a:xfrm>
          <a:prstGeom prst="roundRect">
            <a:avLst/>
          </a:prstGeom>
          <a:no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ISA/IEC62443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 産業オートメーションおよび制御システム</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5" name="テキスト ボックス 24">
            <a:extLst>
              <a:ext uri="{FF2B5EF4-FFF2-40B4-BE49-F238E27FC236}">
                <a16:creationId xmlns:a16="http://schemas.microsoft.com/office/drawing/2014/main" id="{B8E880FD-FD2A-1EB2-35BF-E0B200DC20E7}"/>
              </a:ext>
            </a:extLst>
          </p:cNvPr>
          <p:cNvSpPr txBox="1"/>
          <p:nvPr/>
        </p:nvSpPr>
        <p:spPr>
          <a:xfrm>
            <a:off x="1019305" y="5376912"/>
            <a:ext cx="4811879" cy="25391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a:ln>
                  <a:noFill/>
                </a:ln>
                <a:solidFill>
                  <a:prstClr val="black"/>
                </a:solidFill>
                <a:effectLst/>
                <a:uLnTx/>
                <a:uFillTx/>
                <a:latin typeface="メイリオ"/>
                <a:ea typeface="メイリオ"/>
                <a:cs typeface="+mn-cs"/>
              </a:rPr>
              <a:t>＜代表的なセキュリティフレームワーク＞</a:t>
            </a:r>
          </a:p>
        </p:txBody>
      </p:sp>
    </p:spTree>
    <p:extLst>
      <p:ext uri="{BB962C8B-B14F-4D97-AF65-F5344CB8AC3E}">
        <p14:creationId xmlns:p14="http://schemas.microsoft.com/office/powerpoint/2010/main" val="4156271165"/>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2604EB00-D1AC-041B-6E70-1F891178C4A2}"/>
              </a:ext>
            </a:extLst>
          </p:cNvPr>
          <p:cNvSpPr>
            <a:spLocks noGrp="1"/>
          </p:cNvSpPr>
          <p:nvPr>
            <p:ph type="body" sz="quarter" idx="14"/>
          </p:nvPr>
        </p:nvSpPr>
        <p:spPr/>
        <p:txBody>
          <a:bodyPr/>
          <a:lstStyle/>
          <a:p>
            <a:r>
              <a:rPr kumimoji="1" lang="en-US" altLang="ja-JP"/>
              <a:t>7-1-2. </a:t>
            </a:r>
            <a:r>
              <a:rPr kumimoji="1" lang="ja-JP" altLang="en-US"/>
              <a:t>フレームワーク</a:t>
            </a:r>
            <a:r>
              <a:rPr lang="ja-JP" altLang="en-US"/>
              <a:t>選択の重要性</a:t>
            </a:r>
            <a:endParaRPr kumimoji="1" lang="ja-JP" altLang="en-US"/>
          </a:p>
        </p:txBody>
      </p:sp>
      <p:sp>
        <p:nvSpPr>
          <p:cNvPr id="8" name="テキスト プレースホルダー 2">
            <a:extLst>
              <a:ext uri="{FF2B5EF4-FFF2-40B4-BE49-F238E27FC236}">
                <a16:creationId xmlns:a16="http://schemas.microsoft.com/office/drawing/2014/main" id="{84E10975-FE06-3F5E-445A-F4C424902B89}"/>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7-1.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セキュリティフレームワークの概要</a:t>
            </a:r>
          </a:p>
        </p:txBody>
      </p:sp>
      <p:sp>
        <p:nvSpPr>
          <p:cNvPr id="2" name="スライド番号プレースホルダー 3">
            <a:extLst>
              <a:ext uri="{FF2B5EF4-FFF2-40B4-BE49-F238E27FC236}">
                <a16:creationId xmlns:a16="http://schemas.microsoft.com/office/drawing/2014/main" id="{076210C4-79AE-C0FA-37BB-FF4E02DFFE35}"/>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03</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ボックス 3">
            <a:extLst>
              <a:ext uri="{FF2B5EF4-FFF2-40B4-BE49-F238E27FC236}">
                <a16:creationId xmlns:a16="http://schemas.microsoft.com/office/drawing/2014/main" id="{0EE11F56-F276-A0B5-8A90-BACE04BBDDBD}"/>
              </a:ext>
            </a:extLst>
          </p:cNvPr>
          <p:cNvSpPr txBox="1"/>
          <p:nvPr/>
        </p:nvSpPr>
        <p:spPr>
          <a:xfrm>
            <a:off x="619048" y="9164981"/>
            <a:ext cx="5718966"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[15]:ISMS-AC</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.”ISMS</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適合性評価制度”</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rPr>
              <a:t>https://isms.jp/doc/JIP-ISMS120-62.pdf</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2023-08-10</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[16]:</a:t>
            </a:r>
            <a:r>
              <a:rPr kumimoji="0"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経済産業省</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サイバーセキュリティ経営ガイドラインと支援ツール”</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rPr>
              <a:t>https://www.meti.go.jp/policy/netsecurity/mng_guide.html</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2023-08-10</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endPar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
        <p:nvSpPr>
          <p:cNvPr id="5" name="四角形: 角を丸くする 4">
            <a:extLst>
              <a:ext uri="{FF2B5EF4-FFF2-40B4-BE49-F238E27FC236}">
                <a16:creationId xmlns:a16="http://schemas.microsoft.com/office/drawing/2014/main" id="{9EADF54E-D3D3-F051-17BA-3987E8B6CFA0}"/>
              </a:ext>
            </a:extLst>
          </p:cNvPr>
          <p:cNvSpPr/>
          <p:nvPr/>
        </p:nvSpPr>
        <p:spPr>
          <a:xfrm>
            <a:off x="622801" y="2233493"/>
            <a:ext cx="5612399" cy="1113125"/>
          </a:xfrm>
          <a:prstGeom prst="roundRect">
            <a:avLst/>
          </a:prstGeom>
          <a:no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（情報セキュリティマネジメントシステム）</a:t>
            </a: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[ISO/IEC27001,27002]</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 網羅的なセキュリティフレームワーク</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　情報の機密性、完全性、可用性を保護するための体系的な仕組みであり、技術的対策だけでなく、従業員の教育や訓練、組織体制の整備などが含まれています。必ずしも、組織全体で適用する必要はなく、組織の必要に応じて、適用範囲を決定できるという特徴があります。</a:t>
            </a:r>
            <a:r>
              <a:rPr kumimoji="1" lang="en-US" altLang="ja-JP" sz="600" b="0" i="0" u="none" strike="noStrike" kern="1200" cap="none" spc="0" normalizeH="0" baseline="30000" noProof="0">
                <a:ln>
                  <a:noFill/>
                </a:ln>
                <a:solidFill>
                  <a:prstClr val="black"/>
                </a:solidFill>
                <a:effectLst/>
                <a:uLnTx/>
                <a:uFillTx/>
                <a:latin typeface="メイリオ"/>
                <a:ea typeface="メイリオ"/>
                <a:cs typeface="+mn-cs"/>
              </a:rPr>
              <a:t>[15]</a:t>
            </a:r>
            <a:endParaRPr kumimoji="1" lang="ja-JP" altLang="en-US" sz="600" b="0" i="0" u="none" strike="noStrike" kern="1200" cap="none" spc="0" normalizeH="0" baseline="30000" noProof="0">
              <a:ln>
                <a:noFill/>
              </a:ln>
              <a:solidFill>
                <a:prstClr val="black"/>
              </a:solidFill>
              <a:effectLst/>
              <a:uLnTx/>
              <a:uFillTx/>
              <a:latin typeface="メイリオ"/>
              <a:ea typeface="メイリオ"/>
              <a:cs typeface="+mn-cs"/>
            </a:endParaRPr>
          </a:p>
        </p:txBody>
      </p:sp>
      <p:sp>
        <p:nvSpPr>
          <p:cNvPr id="6" name="四角形: 角を丸くする 5">
            <a:extLst>
              <a:ext uri="{FF2B5EF4-FFF2-40B4-BE49-F238E27FC236}">
                <a16:creationId xmlns:a16="http://schemas.microsoft.com/office/drawing/2014/main" id="{3B88F348-73D5-C7E1-08D3-56735DEEE8B7}"/>
              </a:ext>
            </a:extLst>
          </p:cNvPr>
          <p:cNvSpPr/>
          <p:nvPr/>
        </p:nvSpPr>
        <p:spPr>
          <a:xfrm>
            <a:off x="3507196" y="3490178"/>
            <a:ext cx="2731758" cy="2608266"/>
          </a:xfrm>
          <a:prstGeom prst="roundRect">
            <a:avLst/>
          </a:prstGeom>
          <a:no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a:ln>
                  <a:noFill/>
                </a:ln>
                <a:solidFill>
                  <a:prstClr val="black"/>
                </a:solidFill>
                <a:effectLst/>
                <a:uLnTx/>
                <a:uFillTx/>
                <a:latin typeface="メイリオ"/>
                <a:ea typeface="メイリオ"/>
                <a:cs typeface="+mn-cs"/>
              </a:rPr>
              <a:t>CSF</a:t>
            </a: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（サイバーセキュリティフレームワーク）</a:t>
            </a:r>
            <a:endParaRPr kumimoji="1" lang="en-US" altLang="ja-JP" sz="900" b="1" i="0" u="sng"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 重要インフラ</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CSF</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の正式名称は「重要インフラのサイバーセキュリティを改善するためのフレームワーク」となり、重要インフラ向けのセキュリティフレームワークとして発行されました。</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NIST</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が定義するサイバーセキュリティ対策アプローチの中で最も上位に位置付けられており、セキュリティ管理手法の概念や管理方針・体制の整備など包括的な内容が記載されています。</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CSF</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の下位概念に位置付けられているのが</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SP800</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シリーズ（</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SP 800-53/SP 800-171/SP 800-161</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など）となり、</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 SP800</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シリーズの内容については後述します。</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7" name="四角形: 角を丸くする 6">
            <a:extLst>
              <a:ext uri="{FF2B5EF4-FFF2-40B4-BE49-F238E27FC236}">
                <a16:creationId xmlns:a16="http://schemas.microsoft.com/office/drawing/2014/main" id="{41B85290-8158-7C58-54CF-0C38BBE4257C}"/>
              </a:ext>
            </a:extLst>
          </p:cNvPr>
          <p:cNvSpPr/>
          <p:nvPr/>
        </p:nvSpPr>
        <p:spPr>
          <a:xfrm>
            <a:off x="615291" y="3490177"/>
            <a:ext cx="2731758" cy="2608265"/>
          </a:xfrm>
          <a:prstGeom prst="roundRect">
            <a:avLst/>
          </a:prstGeom>
          <a:no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メイリオ"/>
                <a:ea typeface="メイリオ"/>
                <a:cs typeface="+mn-cs"/>
              </a:rPr>
              <a:t>ISO/IEC27017</a:t>
            </a:r>
            <a:endParaRPr kumimoji="1" lang="en-US" altLang="ja-JP" sz="900" b="1" i="0" u="sng"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a:ea typeface="メイリオ"/>
                <a:cs typeface="+mn-cs"/>
              </a:rPr>
              <a:t>☛ クラウドサービス</a:t>
            </a:r>
            <a:endParaRPr kumimoji="1" lang="en-US" altLang="ja-JP" sz="900" b="1"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　クラウドサービスに関する情報セキュリティ対策を実施するためのガイドライン規格で、</a:t>
            </a:r>
            <a:r>
              <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rPr>
              <a:t>ISO/IEC27002</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をベースに作成されています。この規格は、クラウドサービスの提供者とクラウドサービスの利用者の両方を対象としています。クラウドサービスに関するリスクの低減や、クラウドサービスを適切に利用する組織体制を確立できます。</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　また、情報セキュリティ全般に関するマネジメントシステム規格である</a:t>
            </a:r>
            <a:r>
              <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rPr>
              <a:t>ISO/IEC 27001</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の取組を</a:t>
            </a:r>
            <a:r>
              <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rPr>
              <a:t>ISO/IEC 27017</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で強化することで、クラウドサービスにも対応した情報セキュリティ管理体制を構築することができます。</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9" name="四角形: 角を丸くする 8">
            <a:extLst>
              <a:ext uri="{FF2B5EF4-FFF2-40B4-BE49-F238E27FC236}">
                <a16:creationId xmlns:a16="http://schemas.microsoft.com/office/drawing/2014/main" id="{AF82A239-D969-7F06-3ECB-B5D398831D8B}"/>
              </a:ext>
            </a:extLst>
          </p:cNvPr>
          <p:cNvSpPr/>
          <p:nvPr/>
        </p:nvSpPr>
        <p:spPr>
          <a:xfrm>
            <a:off x="622800" y="2138933"/>
            <a:ext cx="720056" cy="134785"/>
          </a:xfrm>
          <a:prstGeom prst="roundRect">
            <a:avLst/>
          </a:prstGeom>
          <a:solidFill>
            <a:schemeClr val="accent4"/>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ISO/IEC</a:t>
            </a:r>
            <a:endParaRPr kumimoji="1" lang="ja-JP" altLang="en-US"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3" name="四角形: 角を丸くする 12">
            <a:extLst>
              <a:ext uri="{FF2B5EF4-FFF2-40B4-BE49-F238E27FC236}">
                <a16:creationId xmlns:a16="http://schemas.microsoft.com/office/drawing/2014/main" id="{FAEE9904-BADA-3988-461A-0DBDCDB23383}"/>
              </a:ext>
            </a:extLst>
          </p:cNvPr>
          <p:cNvSpPr/>
          <p:nvPr/>
        </p:nvSpPr>
        <p:spPr>
          <a:xfrm>
            <a:off x="607782" y="3462012"/>
            <a:ext cx="720056" cy="134785"/>
          </a:xfrm>
          <a:prstGeom prst="roundRect">
            <a:avLst/>
          </a:prstGeom>
          <a:solidFill>
            <a:schemeClr val="accent4"/>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ISO/IEC</a:t>
            </a:r>
            <a:endParaRPr kumimoji="1" lang="ja-JP" altLang="en-US"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4" name="四角形: 角を丸くする 13">
            <a:extLst>
              <a:ext uri="{FF2B5EF4-FFF2-40B4-BE49-F238E27FC236}">
                <a16:creationId xmlns:a16="http://schemas.microsoft.com/office/drawing/2014/main" id="{471A343A-9132-8D3D-4F1B-8ECD2DE6809A}"/>
              </a:ext>
            </a:extLst>
          </p:cNvPr>
          <p:cNvSpPr/>
          <p:nvPr/>
        </p:nvSpPr>
        <p:spPr>
          <a:xfrm>
            <a:off x="3466480" y="3451516"/>
            <a:ext cx="720056" cy="134785"/>
          </a:xfrm>
          <a:prstGeom prst="roundRect">
            <a:avLst/>
          </a:prstGeom>
          <a:solidFill>
            <a:schemeClr val="accent4"/>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NIST</a:t>
            </a:r>
            <a:endParaRPr kumimoji="1" lang="ja-JP" altLang="en-US"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5" name="四角形: 角を丸くする 14">
            <a:extLst>
              <a:ext uri="{FF2B5EF4-FFF2-40B4-BE49-F238E27FC236}">
                <a16:creationId xmlns:a16="http://schemas.microsoft.com/office/drawing/2014/main" id="{BF4FF1D4-B941-86E3-4FCB-7ED187E9DD29}"/>
              </a:ext>
            </a:extLst>
          </p:cNvPr>
          <p:cNvSpPr/>
          <p:nvPr/>
        </p:nvSpPr>
        <p:spPr>
          <a:xfrm>
            <a:off x="615291" y="6322412"/>
            <a:ext cx="2731758" cy="2705183"/>
          </a:xfrm>
          <a:prstGeom prst="roundRect">
            <a:avLst/>
          </a:prstGeom>
          <a:no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a:ln>
                  <a:noFill/>
                </a:ln>
                <a:solidFill>
                  <a:prstClr val="black"/>
                </a:solidFill>
                <a:effectLst/>
                <a:uLnTx/>
                <a:uFillTx/>
                <a:latin typeface="メイリオ"/>
                <a:ea typeface="メイリオ"/>
                <a:cs typeface="+mn-cs"/>
              </a:rPr>
              <a:t>CPSF</a:t>
            </a:r>
            <a:r>
              <a:rPr kumimoji="1" lang="ja-JP" altLang="en-US" sz="500" b="1" i="0" u="none" strike="noStrike" kern="1200" cap="none" spc="0" normalizeH="0" baseline="0" noProof="0">
                <a:ln>
                  <a:noFill/>
                </a:ln>
                <a:solidFill>
                  <a:prstClr val="black"/>
                </a:solidFill>
                <a:effectLst/>
                <a:uLnTx/>
                <a:uFillTx/>
                <a:latin typeface="メイリオ"/>
                <a:ea typeface="メイリオ"/>
                <a:cs typeface="+mn-cs"/>
              </a:rPr>
              <a:t>（サイバー・フィジカル・セキュリティ対策フレームワーク）</a:t>
            </a:r>
            <a:endParaRPr kumimoji="1" lang="en-US" altLang="ja-JP" sz="900" b="1" i="0" u="sng"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Society 5.0</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における産業社会</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 ISMS</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CSF</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の概念を包含したフレームワークであり、サイバー空間におけるセキュリティ対策から、サイバー空間とフィジカル空間のそれぞれにおけるリスクを洗い出し、そのセキュリティ対策を整理しています。</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Society5.0</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を意識したセキュリティリスクとその対策方法について記述されている特徴があります。</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　リスク源を適切に捉えるために産業社会を</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層構造と</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6</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つの構成要素で捉えており、産業界が自らのセキュリティ対策に活用できるよう、対策例がまとめられています。</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四角形: 角を丸くする 15">
            <a:extLst>
              <a:ext uri="{FF2B5EF4-FFF2-40B4-BE49-F238E27FC236}">
                <a16:creationId xmlns:a16="http://schemas.microsoft.com/office/drawing/2014/main" id="{C755E1E5-8231-0E65-6E5F-180A0D768191}"/>
              </a:ext>
            </a:extLst>
          </p:cNvPr>
          <p:cNvSpPr/>
          <p:nvPr/>
        </p:nvSpPr>
        <p:spPr>
          <a:xfrm>
            <a:off x="3499687" y="6322731"/>
            <a:ext cx="2731758" cy="2705183"/>
          </a:xfrm>
          <a:prstGeom prst="roundRect">
            <a:avLst/>
          </a:prstGeom>
          <a:no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サイバーセキュリティ経営ガイドライン</a:t>
            </a:r>
            <a:endParaRPr kumimoji="1" lang="en-US" altLang="ja-JP" sz="900" b="1"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 経営者を中心としたセキュリティ対策</a:t>
            </a:r>
            <a:b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br>
            <a:b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　サイバー攻撃の多様化・巧妙化に伴い、サイバー攻撃から企業を守るために必要なことをまとめたガイドラインです。 </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のフレームワークがベースとなっており、サイバー攻撃から企業を守る観点で、経営者が認識する必要のある</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原則と、経営者が情報セキュリティ対策を実施する上での責任者となる担当幹部（</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CISO</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など）に指示すべき重要</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10</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項目をまとめているという特徴があります。</a:t>
            </a:r>
            <a:r>
              <a:rPr kumimoji="1" lang="en-US" altLang="ja-JP" sz="600" b="0" i="0" u="none" strike="noStrike" kern="1200" cap="none" spc="0" normalizeH="0" baseline="30000" noProof="0">
                <a:ln>
                  <a:noFill/>
                </a:ln>
                <a:solidFill>
                  <a:prstClr val="black"/>
                </a:solidFill>
                <a:effectLst/>
                <a:uLnTx/>
                <a:uFillTx/>
                <a:latin typeface="メイリオ"/>
                <a:ea typeface="メイリオ"/>
                <a:cs typeface="+mn-cs"/>
              </a:rPr>
              <a:t>[16]</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30000" noProof="0">
                <a:ln>
                  <a:noFill/>
                </a:ln>
                <a:solidFill>
                  <a:prstClr val="black"/>
                </a:solidFill>
                <a:effectLst/>
                <a:uLnTx/>
                <a:uFillTx/>
                <a:latin typeface="メイリオ"/>
                <a:ea typeface="メイリオ"/>
                <a:cs typeface="+mn-cs"/>
              </a:rPr>
              <a:t>　</a:t>
            </a:r>
            <a:r>
              <a:rPr kumimoji="0" lang="ja-JP" altLang="en-US" sz="900" b="0" i="0" u="none" strike="noStrike" kern="1200" cap="none" spc="0" normalizeH="0" baseline="0" noProof="0">
                <a:ln>
                  <a:noFill/>
                </a:ln>
                <a:solidFill>
                  <a:srgbClr val="040C28"/>
                </a:solidFill>
                <a:effectLst/>
                <a:uLnTx/>
                <a:uFillTx/>
                <a:latin typeface="メイリオ"/>
                <a:ea typeface="メイリオ"/>
                <a:cs typeface="+mn-cs"/>
              </a:rPr>
              <a:t>サイバー攻撃から企業を守る観点で、“サイバーセキュリティは経営問題”と定義し、経営者を中心とした組織的な対策の見直し・強化を求めています。</a:t>
            </a:r>
            <a:endParaRPr kumimoji="1" lang="ja-JP" altLang="en-US" sz="900" b="0" i="0" u="none" strike="noStrike" kern="1200" cap="none" spc="0" normalizeH="0" baseline="30000" noProof="0">
              <a:ln>
                <a:noFill/>
              </a:ln>
              <a:solidFill>
                <a:prstClr val="black"/>
              </a:solidFill>
              <a:effectLst/>
              <a:uLnTx/>
              <a:uFillTx/>
              <a:latin typeface="メイリオ"/>
              <a:ea typeface="メイリオ"/>
              <a:cs typeface="+mn-cs"/>
            </a:endParaRPr>
          </a:p>
        </p:txBody>
      </p:sp>
      <p:sp>
        <p:nvSpPr>
          <p:cNvPr id="18" name="四角形: 角を丸くする 17">
            <a:extLst>
              <a:ext uri="{FF2B5EF4-FFF2-40B4-BE49-F238E27FC236}">
                <a16:creationId xmlns:a16="http://schemas.microsoft.com/office/drawing/2014/main" id="{F3055A23-A44D-C534-06B5-D60FAA627AA8}"/>
              </a:ext>
            </a:extLst>
          </p:cNvPr>
          <p:cNvSpPr/>
          <p:nvPr/>
        </p:nvSpPr>
        <p:spPr>
          <a:xfrm>
            <a:off x="592642" y="6265989"/>
            <a:ext cx="720056" cy="134785"/>
          </a:xfrm>
          <a:prstGeom prst="roundRect">
            <a:avLst/>
          </a:prstGeom>
          <a:solidFill>
            <a:schemeClr val="accent4"/>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経済産業省</a:t>
            </a:r>
          </a:p>
        </p:txBody>
      </p:sp>
      <p:sp>
        <p:nvSpPr>
          <p:cNvPr id="19" name="四角形: 角を丸くする 18">
            <a:extLst>
              <a:ext uri="{FF2B5EF4-FFF2-40B4-BE49-F238E27FC236}">
                <a16:creationId xmlns:a16="http://schemas.microsoft.com/office/drawing/2014/main" id="{B5C6B23B-5E63-E2A6-2B05-90819D99589C}"/>
              </a:ext>
            </a:extLst>
          </p:cNvPr>
          <p:cNvSpPr/>
          <p:nvPr/>
        </p:nvSpPr>
        <p:spPr>
          <a:xfrm>
            <a:off x="3471058" y="6265988"/>
            <a:ext cx="977231" cy="134785"/>
          </a:xfrm>
          <a:prstGeom prst="roundRect">
            <a:avLst/>
          </a:prstGeom>
          <a:solidFill>
            <a:schemeClr val="accent4"/>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経済産業省</a:t>
            </a: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/IPA</a:t>
            </a:r>
            <a:endParaRPr kumimoji="1" lang="ja-JP" altLang="en-US" sz="8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0" name="四角形: 角を丸くする 19">
            <a:extLst>
              <a:ext uri="{FF2B5EF4-FFF2-40B4-BE49-F238E27FC236}">
                <a16:creationId xmlns:a16="http://schemas.microsoft.com/office/drawing/2014/main" id="{6C18CA03-31F6-2125-CD10-F7BAE1233726}"/>
              </a:ext>
            </a:extLst>
          </p:cNvPr>
          <p:cNvSpPr/>
          <p:nvPr/>
        </p:nvSpPr>
        <p:spPr>
          <a:xfrm>
            <a:off x="4439740" y="2030183"/>
            <a:ext cx="447097" cy="134785"/>
          </a:xfrm>
          <a:prstGeom prst="roundRect">
            <a:avLst/>
          </a:prstGeom>
          <a:solidFill>
            <a:schemeClr val="accent4"/>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1" name="テキスト ボックス 20">
            <a:extLst>
              <a:ext uri="{FF2B5EF4-FFF2-40B4-BE49-F238E27FC236}">
                <a16:creationId xmlns:a16="http://schemas.microsoft.com/office/drawing/2014/main" id="{B9841D6F-4C11-56F2-FE34-9D8C47674C1B}"/>
              </a:ext>
            </a:extLst>
          </p:cNvPr>
          <p:cNvSpPr txBox="1"/>
          <p:nvPr/>
        </p:nvSpPr>
        <p:spPr>
          <a:xfrm>
            <a:off x="4842719" y="1997429"/>
            <a:ext cx="1495295"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a:ln>
                  <a:noFill/>
                </a:ln>
                <a:solidFill>
                  <a:prstClr val="black"/>
                </a:solidFill>
                <a:effectLst/>
                <a:uLnTx/>
                <a:uFillTx/>
                <a:latin typeface="メイリオ"/>
                <a:ea typeface="メイリオ"/>
                <a:cs typeface="+mn-cs"/>
              </a:rPr>
              <a:t>→フレームワークの発行元</a:t>
            </a:r>
          </a:p>
        </p:txBody>
      </p:sp>
    </p:spTree>
    <p:extLst>
      <p:ext uri="{BB962C8B-B14F-4D97-AF65-F5344CB8AC3E}">
        <p14:creationId xmlns:p14="http://schemas.microsoft.com/office/powerpoint/2010/main" val="161411306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2604EB00-D1AC-041B-6E70-1F891178C4A2}"/>
              </a:ext>
            </a:extLst>
          </p:cNvPr>
          <p:cNvSpPr>
            <a:spLocks noGrp="1"/>
          </p:cNvSpPr>
          <p:nvPr>
            <p:ph type="body" sz="quarter" idx="14"/>
          </p:nvPr>
        </p:nvSpPr>
        <p:spPr/>
        <p:txBody>
          <a:bodyPr/>
          <a:lstStyle/>
          <a:p>
            <a:r>
              <a:rPr kumimoji="1" lang="en-US" altLang="ja-JP"/>
              <a:t>7-1-2. </a:t>
            </a:r>
            <a:r>
              <a:rPr kumimoji="1" lang="ja-JP" altLang="en-US"/>
              <a:t>フレームワーク</a:t>
            </a:r>
            <a:r>
              <a:rPr lang="ja-JP" altLang="en-US"/>
              <a:t>選択の重要性</a:t>
            </a:r>
            <a:endParaRPr kumimoji="1" lang="ja-JP" altLang="en-US"/>
          </a:p>
        </p:txBody>
      </p:sp>
      <p:sp>
        <p:nvSpPr>
          <p:cNvPr id="8" name="テキスト プレースホルダー 2">
            <a:extLst>
              <a:ext uri="{FF2B5EF4-FFF2-40B4-BE49-F238E27FC236}">
                <a16:creationId xmlns:a16="http://schemas.microsoft.com/office/drawing/2014/main" id="{84E10975-FE06-3F5E-445A-F4C424902B89}"/>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7-1.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セキュリティフレームワークの概要</a:t>
            </a:r>
          </a:p>
        </p:txBody>
      </p:sp>
      <p:sp>
        <p:nvSpPr>
          <p:cNvPr id="2" name="スライド番号プレースホルダー 3">
            <a:extLst>
              <a:ext uri="{FF2B5EF4-FFF2-40B4-BE49-F238E27FC236}">
                <a16:creationId xmlns:a16="http://schemas.microsoft.com/office/drawing/2014/main" id="{076210C4-79AE-C0FA-37BB-FF4E02DFFE35}"/>
              </a:ext>
            </a:extLst>
          </p:cNvPr>
          <p:cNvSpPr>
            <a:spLocks noGrp="1"/>
          </p:cNvSpPr>
          <p:nvPr>
            <p:ph type="sldNum" sz="quarter" idx="4"/>
          </p:nvPr>
        </p:nvSpPr>
        <p:spPr>
          <a:xfrm>
            <a:off x="2657475" y="9432000"/>
            <a:ext cx="1543050" cy="351872"/>
          </a:xfrm>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04</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四角形: 角を丸くする 5">
            <a:extLst>
              <a:ext uri="{FF2B5EF4-FFF2-40B4-BE49-F238E27FC236}">
                <a16:creationId xmlns:a16="http://schemas.microsoft.com/office/drawing/2014/main" id="{3B88F348-73D5-C7E1-08D3-56735DEEE8B7}"/>
              </a:ext>
            </a:extLst>
          </p:cNvPr>
          <p:cNvSpPr/>
          <p:nvPr/>
        </p:nvSpPr>
        <p:spPr>
          <a:xfrm>
            <a:off x="3507196" y="2270977"/>
            <a:ext cx="2731758" cy="2930001"/>
          </a:xfrm>
          <a:prstGeom prst="roundRect">
            <a:avLst/>
          </a:prstGeom>
          <a:no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メイリオ"/>
                <a:ea typeface="メイリオ"/>
                <a:cs typeface="+mn-cs"/>
              </a:rPr>
              <a:t>PMS</a:t>
            </a:r>
            <a:r>
              <a:rPr kumimoji="1" lang="ja-JP" altLang="en-US" sz="800" b="1" i="0" u="none" strike="noStrike" kern="1200" cap="none" spc="0" normalizeH="0" baseline="0" noProof="0" dirty="0">
                <a:ln>
                  <a:noFill/>
                </a:ln>
                <a:solidFill>
                  <a:prstClr val="black"/>
                </a:solidFill>
                <a:effectLst/>
                <a:uLnTx/>
                <a:uFillTx/>
                <a:latin typeface="メイリオ"/>
                <a:ea typeface="メイリオ"/>
                <a:cs typeface="+mn-cs"/>
              </a:rPr>
              <a:t>（個人情報保護マネジメントシステム）</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a:ea typeface="メイリオ"/>
                <a:cs typeface="+mn-cs"/>
              </a:rPr>
              <a:t>☛ 個人情報保護</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　組織が業務上取扱う個人情報を安全で適切に管理するための仕組みです。</a:t>
            </a:r>
            <a:r>
              <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rPr>
              <a:t>JIS Q 15001</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によって要求事項が定められています。この規格は、事業者が個人情報を適切に取扱う方法を規定したもので、プライバシーの保護を直接の目的とはしていません。しかし、意図しない個人情報の取扱いが抑制されることで、結果的にプライバシーも保護されます。</a:t>
            </a:r>
            <a:r>
              <a:rPr kumimoji="1" lang="en-US" altLang="ja-JP" sz="600" b="0" i="0" u="none" strike="noStrike" kern="1200" cap="none" spc="0" normalizeH="0" baseline="30000" noProof="0" dirty="0">
                <a:ln>
                  <a:noFill/>
                </a:ln>
                <a:solidFill>
                  <a:prstClr val="black"/>
                </a:solidFill>
                <a:effectLst/>
                <a:uLnTx/>
                <a:uFillTx/>
                <a:latin typeface="メイリオ"/>
                <a:ea typeface="メイリオ"/>
                <a:cs typeface="+mn-cs"/>
              </a:rPr>
              <a:t>[18]</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rPr>
              <a:t>PMS</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の基本的な仕組みは、</a:t>
            </a:r>
            <a:r>
              <a:rPr kumimoji="1" lang="zh-TW" altLang="en-US" sz="900" b="0" i="0" u="none" strike="noStrike" kern="1200" cap="none" spc="0" normalizeH="0" baseline="0" noProof="0" dirty="0">
                <a:ln>
                  <a:noFill/>
                </a:ln>
                <a:solidFill>
                  <a:prstClr val="black"/>
                </a:solidFill>
                <a:effectLst/>
                <a:uLnTx/>
                <a:uFillTx/>
                <a:latin typeface="メイリオ"/>
                <a:ea typeface="メイリオ"/>
                <a:cs typeface="+mn-cs"/>
              </a:rPr>
              <a:t>個人情報保護方針</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を定め、この方針に基づき「</a:t>
            </a:r>
            <a:r>
              <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rPr>
              <a:t>PDCA</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サイクル」を実行することとなります。</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7" name="四角形: 角を丸くする 6">
            <a:extLst>
              <a:ext uri="{FF2B5EF4-FFF2-40B4-BE49-F238E27FC236}">
                <a16:creationId xmlns:a16="http://schemas.microsoft.com/office/drawing/2014/main" id="{41B85290-8158-7C58-54CF-0C38BBE4257C}"/>
              </a:ext>
            </a:extLst>
          </p:cNvPr>
          <p:cNvSpPr/>
          <p:nvPr/>
        </p:nvSpPr>
        <p:spPr>
          <a:xfrm>
            <a:off x="628602" y="2270978"/>
            <a:ext cx="2731758" cy="2930000"/>
          </a:xfrm>
          <a:prstGeom prst="roundRect">
            <a:avLst/>
          </a:prstGeom>
          <a:no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uLnTx/>
                <a:uFillTx/>
                <a:latin typeface="メイリオ"/>
                <a:ea typeface="メイリオ"/>
                <a:cs typeface="+mn-cs"/>
              </a:rPr>
              <a:t>PCI DSS</a:t>
            </a:r>
            <a:r>
              <a:rPr kumimoji="1" lang="ja-JP" altLang="en-US" sz="500" b="1" i="0" u="none" strike="noStrike" kern="1200" cap="none" spc="0" normalizeH="0" baseline="0" noProof="0" dirty="0">
                <a:ln>
                  <a:noFill/>
                </a:ln>
                <a:solidFill>
                  <a:prstClr val="black"/>
                </a:solidFill>
                <a:effectLst/>
                <a:uLnTx/>
                <a:uFillTx/>
                <a:latin typeface="メイリオ"/>
                <a:ea typeface="メイリオ"/>
                <a:cs typeface="+mn-cs"/>
              </a:rPr>
              <a:t>（国際的なクレジット産業向けのデータセキュリティ基準）</a:t>
            </a:r>
            <a:endParaRPr kumimoji="1" lang="en-US" altLang="ja-JP" sz="900" b="1"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メイリオ"/>
                <a:ea typeface="メイリオ"/>
                <a:cs typeface="+mn-cs"/>
              </a:rPr>
              <a:t>☛</a:t>
            </a:r>
            <a:r>
              <a:rPr kumimoji="1" lang="ja-JP" altLang="en-US" sz="900" b="1" i="0" u="none" strike="noStrike" kern="1200" cap="none" spc="0" normalizeH="0" baseline="0" noProof="0" dirty="0">
                <a:ln>
                  <a:noFill/>
                </a:ln>
                <a:solidFill>
                  <a:prstClr val="black"/>
                </a:solidFill>
                <a:effectLst/>
                <a:uLnTx/>
                <a:uFillTx/>
                <a:latin typeface="メイリオ"/>
                <a:ea typeface="メイリオ"/>
                <a:cs typeface="+mn-cs"/>
              </a:rPr>
              <a:t> クレジットカード産業</a:t>
            </a:r>
            <a:br>
              <a:rPr kumimoji="1" lang="en-US" altLang="ja-JP" sz="900" b="1" i="0" u="none" strike="noStrike" kern="1200" cap="none" spc="0" normalizeH="0" baseline="0" noProof="0" dirty="0">
                <a:ln>
                  <a:noFill/>
                </a:ln>
                <a:solidFill>
                  <a:prstClr val="black"/>
                </a:solidFill>
                <a:effectLst/>
                <a:uLnTx/>
                <a:uFillTx/>
                <a:latin typeface="メイリオ"/>
                <a:ea typeface="メイリオ"/>
                <a:cs typeface="+mn-cs"/>
              </a:rPr>
            </a:b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　クレジットカード情報を取扱うすべての事業者に対して国際カードブランド</a:t>
            </a:r>
            <a:r>
              <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rPr>
              <a:t>5</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社が共同で策定した、クレジットカードの取扱いにおけるセキュリティの国際基準です（</a:t>
            </a:r>
            <a:r>
              <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rPr>
              <a:t>Payment Card Industry Data Security Standard </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の略）。</a:t>
            </a:r>
            <a:r>
              <a:rPr kumimoji="1" lang="en-US" altLang="ja-JP" sz="600" b="0" i="0" u="none" strike="noStrike" kern="1200" cap="none" spc="0" normalizeH="0" baseline="30000" noProof="0" dirty="0">
                <a:ln>
                  <a:noFill/>
                </a:ln>
                <a:solidFill>
                  <a:prstClr val="black"/>
                </a:solidFill>
                <a:effectLst/>
                <a:uLnTx/>
                <a:uFillTx/>
                <a:latin typeface="メイリオ"/>
                <a:ea typeface="メイリオ"/>
                <a:cs typeface="+mn-cs"/>
              </a:rPr>
              <a:t>[17]</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　カード会員情報を適切に管理するため、ネットワークアーキテクチャ、ソフトウェアデザイン、セキュリティマネジメント、ポリシー、プロシジャなどに関する基準が</a:t>
            </a:r>
            <a:r>
              <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rPr>
              <a:t>12</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の要件として規定されています。</a:t>
            </a:r>
          </a:p>
        </p:txBody>
      </p:sp>
      <p:sp>
        <p:nvSpPr>
          <p:cNvPr id="13" name="四角形: 角を丸くする 12">
            <a:extLst>
              <a:ext uri="{FF2B5EF4-FFF2-40B4-BE49-F238E27FC236}">
                <a16:creationId xmlns:a16="http://schemas.microsoft.com/office/drawing/2014/main" id="{FAEE9904-BADA-3988-461A-0DBDCDB23383}"/>
              </a:ext>
            </a:extLst>
          </p:cNvPr>
          <p:cNvSpPr/>
          <p:nvPr/>
        </p:nvSpPr>
        <p:spPr>
          <a:xfrm>
            <a:off x="615291" y="2229520"/>
            <a:ext cx="720056" cy="134785"/>
          </a:xfrm>
          <a:prstGeom prst="roundRect">
            <a:avLst/>
          </a:prstGeom>
          <a:solidFill>
            <a:schemeClr val="accent4"/>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900" b="1" i="0" u="none" strike="noStrike" kern="1200" cap="none" spc="0" normalizeH="0" baseline="0" noProof="0">
                <a:ln>
                  <a:noFill/>
                </a:ln>
                <a:solidFill>
                  <a:srgbClr val="333333"/>
                </a:solidFill>
                <a:effectLst/>
                <a:uLnTx/>
                <a:uFillTx/>
                <a:latin typeface="メイリオ" panose="020B0604030504040204" pitchFamily="50" charset="-128"/>
                <a:ea typeface="メイリオ" panose="020B0604030504040204" pitchFamily="50" charset="-128"/>
                <a:cs typeface="+mn-cs"/>
              </a:rPr>
              <a:t>PCI SSC</a:t>
            </a:r>
            <a:endParaRPr kumimoji="1" lang="ja-JP" altLang="en-US"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4" name="四角形: 角を丸くする 13">
            <a:extLst>
              <a:ext uri="{FF2B5EF4-FFF2-40B4-BE49-F238E27FC236}">
                <a16:creationId xmlns:a16="http://schemas.microsoft.com/office/drawing/2014/main" id="{471A343A-9132-8D3D-4F1B-8ECD2DE6809A}"/>
              </a:ext>
            </a:extLst>
          </p:cNvPr>
          <p:cNvSpPr/>
          <p:nvPr/>
        </p:nvSpPr>
        <p:spPr>
          <a:xfrm>
            <a:off x="3427124" y="2229520"/>
            <a:ext cx="720056" cy="134785"/>
          </a:xfrm>
          <a:prstGeom prst="roundRect">
            <a:avLst/>
          </a:prstGeom>
          <a:solidFill>
            <a:schemeClr val="accent4"/>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JIPDEC</a:t>
            </a:r>
            <a:endParaRPr kumimoji="1" lang="ja-JP" altLang="en-US"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5" name="四角形: 角を丸くする 14">
            <a:extLst>
              <a:ext uri="{FF2B5EF4-FFF2-40B4-BE49-F238E27FC236}">
                <a16:creationId xmlns:a16="http://schemas.microsoft.com/office/drawing/2014/main" id="{BF4FF1D4-B941-86E3-4FCB-7ED187E9DD29}"/>
              </a:ext>
            </a:extLst>
          </p:cNvPr>
          <p:cNvSpPr/>
          <p:nvPr/>
        </p:nvSpPr>
        <p:spPr>
          <a:xfrm>
            <a:off x="615291" y="5590891"/>
            <a:ext cx="2731758" cy="2930001"/>
          </a:xfrm>
          <a:prstGeom prst="roundRect">
            <a:avLst/>
          </a:prstGeom>
          <a:no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CIS Controls</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具体的なサイバー攻撃アプローチ</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　サイバー攻撃の現状と傾向を踏まえて、組織が実施すべきサイバーセキュリティ対策とその優先順位を決めるためのフレームワークで、あらゆる企業がとるべき最も基本的で重要な対応に重点を置いています。ネットワークの詳細設定や、ログの管理など、具体的で技術的な対策が中心となっている特徴があります。</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　多岐にわたる対策の中から、自社（組織）が実施すべき対策と、その優先順位を導くためのアプローチを提示したフレームワークとなります。</a:t>
            </a:r>
            <a:endParaRPr kumimoji="1" lang="ja-JP" altLang="en-US" sz="8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6" name="四角形: 角を丸くする 15">
            <a:extLst>
              <a:ext uri="{FF2B5EF4-FFF2-40B4-BE49-F238E27FC236}">
                <a16:creationId xmlns:a16="http://schemas.microsoft.com/office/drawing/2014/main" id="{C755E1E5-8231-0E65-6E5F-180A0D768191}"/>
              </a:ext>
            </a:extLst>
          </p:cNvPr>
          <p:cNvSpPr/>
          <p:nvPr/>
        </p:nvSpPr>
        <p:spPr>
          <a:xfrm>
            <a:off x="3499687" y="5591210"/>
            <a:ext cx="2731758" cy="2930001"/>
          </a:xfrm>
          <a:prstGeom prst="roundRect">
            <a:avLst/>
          </a:prstGeom>
          <a:no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ISA/IEC62443</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800" b="1" i="0" u="none" strike="noStrike" kern="1200" cap="none" spc="0" normalizeH="0" baseline="0" noProof="0">
                <a:ln>
                  <a:noFill/>
                </a:ln>
                <a:solidFill>
                  <a:prstClr val="black"/>
                </a:solidFill>
                <a:effectLst/>
                <a:uLnTx/>
                <a:uFillTx/>
                <a:latin typeface="メイリオ"/>
                <a:ea typeface="メイリオ"/>
                <a:cs typeface="+mn-cs"/>
              </a:rPr>
              <a:t>産業オートメーションおよび制御システム</a:t>
            </a:r>
            <a:b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br>
            <a:b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　産業用自動制御システム（</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Industrial Automation and Control Systems</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）に対するセキュリティ対策とプロセス要件を定めた一連の国際標準規格です。</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ISO/IEC 27001</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などではカバーしきれない、工場やプラントにおける制御システムのセキュリティを網羅的に対象としています。また、セキュリティ確保の対象は、ソフトウェア・ハードウェアを含む制御関連のデータ処理基盤であるシステムだけでなく、システムの運用に関わる「人」と「業務」も対象となっている特徴があります。</a:t>
            </a:r>
          </a:p>
        </p:txBody>
      </p:sp>
      <p:sp>
        <p:nvSpPr>
          <p:cNvPr id="18" name="四角形: 角を丸くする 17">
            <a:extLst>
              <a:ext uri="{FF2B5EF4-FFF2-40B4-BE49-F238E27FC236}">
                <a16:creationId xmlns:a16="http://schemas.microsoft.com/office/drawing/2014/main" id="{F3055A23-A44D-C534-06B5-D60FAA627AA8}"/>
              </a:ext>
            </a:extLst>
          </p:cNvPr>
          <p:cNvSpPr/>
          <p:nvPr/>
        </p:nvSpPr>
        <p:spPr>
          <a:xfrm>
            <a:off x="615291" y="5542871"/>
            <a:ext cx="720056" cy="134785"/>
          </a:xfrm>
          <a:prstGeom prst="roundRect">
            <a:avLst/>
          </a:prstGeom>
          <a:solidFill>
            <a:schemeClr val="accent4"/>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a:ln>
                  <a:noFill/>
                </a:ln>
                <a:solidFill>
                  <a:prstClr val="black"/>
                </a:solidFill>
                <a:effectLst/>
                <a:uLnTx/>
                <a:uFillTx/>
                <a:latin typeface="メイリオ"/>
                <a:ea typeface="メイリオ"/>
                <a:cs typeface="+mn-cs"/>
              </a:rPr>
              <a:t>CIS</a:t>
            </a:r>
            <a:endParaRPr kumimoji="1" lang="ja-JP" altLang="en-US" sz="8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1" name="四角形: 角を丸くする 10">
            <a:extLst>
              <a:ext uri="{FF2B5EF4-FFF2-40B4-BE49-F238E27FC236}">
                <a16:creationId xmlns:a16="http://schemas.microsoft.com/office/drawing/2014/main" id="{03FAF751-9678-68C3-1695-C7D3C334A15E}"/>
              </a:ext>
            </a:extLst>
          </p:cNvPr>
          <p:cNvSpPr/>
          <p:nvPr/>
        </p:nvSpPr>
        <p:spPr>
          <a:xfrm>
            <a:off x="3427124" y="5542871"/>
            <a:ext cx="720056" cy="134785"/>
          </a:xfrm>
          <a:prstGeom prst="roundRect">
            <a:avLst/>
          </a:prstGeom>
          <a:solidFill>
            <a:schemeClr val="accent4"/>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ISA/IEC</a:t>
            </a:r>
            <a:endParaRPr kumimoji="1" lang="ja-JP" altLang="en-US"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四角形: 角を丸くする 11">
            <a:extLst>
              <a:ext uri="{FF2B5EF4-FFF2-40B4-BE49-F238E27FC236}">
                <a16:creationId xmlns:a16="http://schemas.microsoft.com/office/drawing/2014/main" id="{1D997A1F-9C6F-FC95-D190-C25E0CC036A6}"/>
              </a:ext>
            </a:extLst>
          </p:cNvPr>
          <p:cNvSpPr/>
          <p:nvPr/>
        </p:nvSpPr>
        <p:spPr>
          <a:xfrm>
            <a:off x="4439740" y="2030183"/>
            <a:ext cx="447097" cy="134785"/>
          </a:xfrm>
          <a:prstGeom prst="roundRect">
            <a:avLst/>
          </a:prstGeom>
          <a:solidFill>
            <a:schemeClr val="accent4"/>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0" name="テキスト ボックス 19">
            <a:extLst>
              <a:ext uri="{FF2B5EF4-FFF2-40B4-BE49-F238E27FC236}">
                <a16:creationId xmlns:a16="http://schemas.microsoft.com/office/drawing/2014/main" id="{39DA7267-B4FF-8860-5388-2296CFF5B9CF}"/>
              </a:ext>
            </a:extLst>
          </p:cNvPr>
          <p:cNvSpPr txBox="1"/>
          <p:nvPr/>
        </p:nvSpPr>
        <p:spPr>
          <a:xfrm>
            <a:off x="4842719" y="1997429"/>
            <a:ext cx="1495295"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a:ln>
                  <a:noFill/>
                </a:ln>
                <a:solidFill>
                  <a:prstClr val="black"/>
                </a:solidFill>
                <a:effectLst/>
                <a:uLnTx/>
                <a:uFillTx/>
                <a:latin typeface="メイリオ"/>
                <a:ea typeface="メイリオ"/>
                <a:cs typeface="+mn-cs"/>
              </a:rPr>
              <a:t>→フレームワークの発行元</a:t>
            </a:r>
          </a:p>
        </p:txBody>
      </p:sp>
      <p:sp>
        <p:nvSpPr>
          <p:cNvPr id="10" name="テキスト ボックス 9">
            <a:extLst>
              <a:ext uri="{FF2B5EF4-FFF2-40B4-BE49-F238E27FC236}">
                <a16:creationId xmlns:a16="http://schemas.microsoft.com/office/drawing/2014/main" id="{143B4850-EC3A-7032-0AAD-44842F96DE85}"/>
              </a:ext>
            </a:extLst>
          </p:cNvPr>
          <p:cNvSpPr txBox="1"/>
          <p:nvPr/>
        </p:nvSpPr>
        <p:spPr>
          <a:xfrm>
            <a:off x="619048" y="9063371"/>
            <a:ext cx="5616152"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[17]:</a:t>
            </a:r>
            <a:r>
              <a:rPr kumimoji="0"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経済産業省</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クレジットカードシステムのセキュリティ対策の更なる強化に向けた方向性”</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rPr>
              <a:t>https://www.meti.go.jp/policy/economy/consumer/credit/2022060221001.pdf</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2023-08-17</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endPar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[18]:JIPDEC</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「個人情報」と「プライバシー」の違い”</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rPr>
              <a:t>https://privacymark.jp/wakaru/kouza/theme1_03.html</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2023-08-10</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a:t>
            </a:r>
            <a:endPar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endParaRPr>
          </a:p>
        </p:txBody>
      </p:sp>
    </p:spTree>
    <p:extLst>
      <p:ext uri="{BB962C8B-B14F-4D97-AF65-F5344CB8AC3E}">
        <p14:creationId xmlns:p14="http://schemas.microsoft.com/office/powerpoint/2010/main" val="3568743969"/>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a:extLst>
              <a:ext uri="{FF2B5EF4-FFF2-40B4-BE49-F238E27FC236}">
                <a16:creationId xmlns:a16="http://schemas.microsoft.com/office/drawing/2014/main" id="{4C234F42-D298-5164-E4A3-8DBBC255AF34}"/>
              </a:ext>
            </a:extLst>
          </p:cNvPr>
          <p:cNvGraphicFramePr>
            <a:graphicFrameLocks noGrp="1"/>
          </p:cNvGraphicFramePr>
          <p:nvPr>
            <p:extLst>
              <p:ext uri="{D42A27DB-BD31-4B8C-83A1-F6EECF244321}">
                <p14:modId xmlns:p14="http://schemas.microsoft.com/office/powerpoint/2010/main" val="4245916003"/>
              </p:ext>
            </p:extLst>
          </p:nvPr>
        </p:nvGraphicFramePr>
        <p:xfrm>
          <a:off x="619048" y="3453152"/>
          <a:ext cx="5612400" cy="2311780"/>
        </p:xfrm>
        <a:graphic>
          <a:graphicData uri="http://schemas.openxmlformats.org/drawingml/2006/table">
            <a:tbl>
              <a:tblPr firstRow="1" bandRow="1">
                <a:tableStyleId>{5C22544A-7EE6-4342-B048-85BDC9FD1C3A}</a:tableStyleId>
              </a:tblPr>
              <a:tblGrid>
                <a:gridCol w="3285132">
                  <a:extLst>
                    <a:ext uri="{9D8B030D-6E8A-4147-A177-3AD203B41FA5}">
                      <a16:colId xmlns:a16="http://schemas.microsoft.com/office/drawing/2014/main" val="1661130682"/>
                    </a:ext>
                  </a:extLst>
                </a:gridCol>
                <a:gridCol w="2327268">
                  <a:extLst>
                    <a:ext uri="{9D8B030D-6E8A-4147-A177-3AD203B41FA5}">
                      <a16:colId xmlns:a16="http://schemas.microsoft.com/office/drawing/2014/main" val="612697956"/>
                    </a:ext>
                  </a:extLst>
                </a:gridCol>
              </a:tblGrid>
              <a:tr h="212463">
                <a:tc gridSpan="2">
                  <a:txBody>
                    <a:bodyPr/>
                    <a:lstStyle/>
                    <a:p>
                      <a:pPr marL="0" marR="0" lvl="0" indent="0" algn="ctr"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a:solidFill>
                            <a:schemeClr val="bg1"/>
                          </a:solidFill>
                          <a:latin typeface="+mn-ea"/>
                          <a:ea typeface="+mn-ea"/>
                        </a:rPr>
                        <a:t>情報セキュリティの</a:t>
                      </a:r>
                      <a:r>
                        <a:rPr kumimoji="1" lang="en-US" altLang="ja-JP" sz="1050" b="1">
                          <a:solidFill>
                            <a:schemeClr val="bg1"/>
                          </a:solidFill>
                          <a:latin typeface="+mn-ea"/>
                          <a:ea typeface="+mn-ea"/>
                        </a:rPr>
                        <a:t>3</a:t>
                      </a:r>
                      <a:r>
                        <a:rPr kumimoji="1" lang="ja-JP" altLang="en-US" sz="1050" b="1">
                          <a:solidFill>
                            <a:schemeClr val="bg1"/>
                          </a:solidFill>
                          <a:latin typeface="+mn-ea"/>
                          <a:ea typeface="+mn-ea"/>
                        </a:rPr>
                        <a:t>要素</a:t>
                      </a:r>
                      <a:endParaRPr kumimoji="1" lang="en-US" altLang="ja-JP" sz="1050" b="1">
                        <a:solidFill>
                          <a:schemeClr val="bg1"/>
                        </a:solidFill>
                        <a:latin typeface="+mn-ea"/>
                        <a:ea typeface="+mn-ea"/>
                      </a:endParaRPr>
                    </a:p>
                  </a:txBody>
                  <a:tcPr marL="64078" marR="64078" marT="50292" marB="5029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hMerge="1">
                  <a:txBody>
                    <a:bodyPr/>
                    <a:lstStyle/>
                    <a:p>
                      <a:endParaRPr kumimoji="1" lang="ja-JP" altLang="en-US"/>
                    </a:p>
                  </a:txBody>
                  <a:tcPr/>
                </a:tc>
                <a:extLst>
                  <a:ext uri="{0D108BD9-81ED-4DB2-BD59-A6C34878D82A}">
                    <a16:rowId xmlns:a16="http://schemas.microsoft.com/office/drawing/2014/main" val="2489751526"/>
                  </a:ext>
                </a:extLst>
              </a:tr>
              <a:tr h="640814">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a:solidFill>
                            <a:schemeClr val="tx1"/>
                          </a:solidFill>
                          <a:latin typeface="+mn-ea"/>
                          <a:ea typeface="+mn-ea"/>
                        </a:rPr>
                        <a:t>機密性（</a:t>
                      </a:r>
                      <a:r>
                        <a:rPr kumimoji="1" lang="en-US" altLang="ja-JP" sz="1050" b="1">
                          <a:solidFill>
                            <a:schemeClr val="tx1"/>
                          </a:solidFill>
                          <a:latin typeface="+mn-ea"/>
                          <a:ea typeface="+mn-ea"/>
                        </a:rPr>
                        <a:t>Confidentiality</a:t>
                      </a:r>
                      <a:r>
                        <a:rPr kumimoji="1" lang="ja-JP" altLang="en-US" sz="1050" b="1">
                          <a:solidFill>
                            <a:schemeClr val="tx1"/>
                          </a:solidFill>
                          <a:latin typeface="+mn-ea"/>
                          <a:ea typeface="+mn-ea"/>
                        </a:rPr>
                        <a:t>）</a:t>
                      </a:r>
                      <a:br>
                        <a:rPr kumimoji="1" lang="en-US" altLang="ja-JP" sz="1050" b="1">
                          <a:solidFill>
                            <a:schemeClr val="tx1"/>
                          </a:solidFill>
                          <a:latin typeface="+mn-ea"/>
                          <a:ea typeface="+mn-ea"/>
                        </a:rPr>
                      </a:br>
                      <a:r>
                        <a:rPr kumimoji="1" lang="ja-JP" altLang="en-US" sz="1050" b="0">
                          <a:solidFill>
                            <a:schemeClr val="tx1"/>
                          </a:solidFill>
                          <a:latin typeface="+mn-ea"/>
                          <a:ea typeface="+mn-ea"/>
                        </a:rPr>
                        <a:t>権限のない個人、</a:t>
                      </a:r>
                      <a:r>
                        <a:rPr kumimoji="1" lang="ja-JP" altLang="en-US" sz="1050" b="0">
                          <a:solidFill>
                            <a:schemeClr val="tx1"/>
                          </a:solidFill>
                          <a:latin typeface="+mn-ea"/>
                          <a:ea typeface="+mn-ea"/>
                          <a:hlinkClick r:id="rId3" action="ppaction://hlinksldjump"/>
                        </a:rPr>
                        <a:t>エンティティ</a:t>
                      </a:r>
                      <a:r>
                        <a:rPr kumimoji="1" lang="ja-JP" altLang="en-US" sz="1050" b="0">
                          <a:solidFill>
                            <a:schemeClr val="tx1"/>
                          </a:solidFill>
                          <a:latin typeface="+mn-ea"/>
                          <a:ea typeface="+mn-ea"/>
                        </a:rPr>
                        <a:t>またはプロセスに対して、情報を使用させず、また、</a:t>
                      </a:r>
                      <a:r>
                        <a:rPr kumimoji="1" lang="ja-JP" altLang="en-US" sz="1050">
                          <a:solidFill>
                            <a:schemeClr val="tx1"/>
                          </a:solidFill>
                        </a:rPr>
                        <a:t>開示しないこと（情報に対するアクセスを適切に管理すること）</a:t>
                      </a:r>
                      <a:endParaRPr kumimoji="1" lang="en-US" altLang="ja-JP" sz="1050" b="0">
                        <a:solidFill>
                          <a:schemeClr val="tx1"/>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3">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endParaRPr kumimoji="1" lang="en-US" altLang="ja-JP" sz="1050" b="0">
                        <a:solidFill>
                          <a:schemeClr val="tx1"/>
                        </a:solidFill>
                        <a:latin typeface="+mn-ea"/>
                        <a:ea typeface="+mn-ea"/>
                      </a:endParaRPr>
                    </a:p>
                  </a:txBody>
                  <a:tcPr marL="64078" marR="64078" marT="50292" marB="50292" anchor="ctr">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21783554"/>
                  </a:ext>
                </a:extLst>
              </a:tr>
              <a:tr h="586676">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a:solidFill>
                            <a:schemeClr val="tx1"/>
                          </a:solidFill>
                          <a:latin typeface="+mn-ea"/>
                          <a:ea typeface="+mn-ea"/>
                        </a:rPr>
                        <a:t>完全性（</a:t>
                      </a:r>
                      <a:r>
                        <a:rPr kumimoji="1" lang="en-US" altLang="ja-JP" sz="1050" b="1">
                          <a:solidFill>
                            <a:schemeClr val="tx1"/>
                          </a:solidFill>
                          <a:latin typeface="+mn-ea"/>
                          <a:ea typeface="+mn-ea"/>
                        </a:rPr>
                        <a:t>Integrity</a:t>
                      </a:r>
                      <a:r>
                        <a:rPr kumimoji="1" lang="ja-JP" altLang="en-US" sz="1050" b="1">
                          <a:solidFill>
                            <a:schemeClr val="tx1"/>
                          </a:solidFill>
                          <a:latin typeface="+mn-ea"/>
                          <a:ea typeface="+mn-ea"/>
                        </a:rPr>
                        <a:t>）</a:t>
                      </a:r>
                      <a:br>
                        <a:rPr kumimoji="1" lang="en-US" altLang="ja-JP" sz="1050">
                          <a:solidFill>
                            <a:schemeClr val="tx1"/>
                          </a:solidFill>
                          <a:latin typeface="+mn-ea"/>
                          <a:ea typeface="+mn-ea"/>
                        </a:rPr>
                      </a:br>
                      <a:r>
                        <a:rPr kumimoji="1" lang="ja-JP" altLang="en-US" sz="1050">
                          <a:solidFill>
                            <a:schemeClr val="tx1"/>
                          </a:solidFill>
                        </a:rPr>
                        <a:t>情報が正確であり、完全である状態を保持すること</a:t>
                      </a:r>
                      <a:endParaRPr kumimoji="1" lang="ja-JP" altLang="en-US" sz="1050" b="0">
                        <a:solidFill>
                          <a:schemeClr val="tx1"/>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endParaRPr kumimoji="1" lang="ja-JP" altLang="en-US" sz="1050" b="0">
                        <a:solidFill>
                          <a:schemeClr val="tx1"/>
                        </a:solidFill>
                        <a:latin typeface="+mn-ea"/>
                        <a:ea typeface="+mn-ea"/>
                      </a:endParaRPr>
                    </a:p>
                  </a:txBody>
                  <a:tcPr marL="64078" marR="64078" marT="50292" marB="50292" anchor="ctr">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99567391"/>
                  </a:ext>
                </a:extLst>
              </a:tr>
              <a:tr h="586676">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a:solidFill>
                            <a:schemeClr val="tx1"/>
                          </a:solidFill>
                          <a:latin typeface="+mn-ea"/>
                          <a:ea typeface="+mn-ea"/>
                        </a:rPr>
                        <a:t>可用性（</a:t>
                      </a:r>
                      <a:r>
                        <a:rPr kumimoji="1" lang="en-US" altLang="ja-JP" sz="1050" b="1">
                          <a:solidFill>
                            <a:schemeClr val="tx1"/>
                          </a:solidFill>
                          <a:latin typeface="+mn-ea"/>
                          <a:ea typeface="+mn-ea"/>
                        </a:rPr>
                        <a:t>Availability</a:t>
                      </a:r>
                      <a:r>
                        <a:rPr kumimoji="1" lang="ja-JP" altLang="en-US" sz="1050" b="1">
                          <a:solidFill>
                            <a:schemeClr val="tx1"/>
                          </a:solidFill>
                          <a:latin typeface="+mn-ea"/>
                          <a:ea typeface="+mn-ea"/>
                        </a:rPr>
                        <a:t>）</a:t>
                      </a:r>
                      <a:br>
                        <a:rPr kumimoji="1" lang="en-US" altLang="ja-JP" sz="1050" b="1">
                          <a:solidFill>
                            <a:schemeClr val="tx1"/>
                          </a:solidFill>
                          <a:latin typeface="+mn-ea"/>
                          <a:ea typeface="+mn-ea"/>
                        </a:rPr>
                      </a:br>
                      <a:r>
                        <a:rPr kumimoji="1" lang="ja-JP" altLang="en-US" sz="1050">
                          <a:solidFill>
                            <a:schemeClr val="tx1"/>
                          </a:solidFill>
                        </a:rPr>
                        <a:t>情報を必要なときに使えるようにしておくこと</a:t>
                      </a:r>
                      <a:endParaRPr kumimoji="1" lang="en-US" altLang="ja-JP" sz="1050" b="0">
                        <a:solidFill>
                          <a:schemeClr val="tx1"/>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endParaRPr kumimoji="1" lang="en-US" altLang="ja-JP" sz="1050" b="0">
                        <a:solidFill>
                          <a:schemeClr val="tx1"/>
                        </a:solidFill>
                        <a:latin typeface="+mn-ea"/>
                        <a:ea typeface="+mn-ea"/>
                      </a:endParaRPr>
                    </a:p>
                  </a:txBody>
                  <a:tcPr marL="64078" marR="64078" marT="50292" marB="50292" anchor="ctr">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73588681"/>
                  </a:ext>
                </a:extLst>
              </a:tr>
            </a:tbl>
          </a:graphicData>
        </a:graphic>
      </p:graphicFrame>
      <p:sp>
        <p:nvSpPr>
          <p:cNvPr id="3" name="テキスト プレースホルダー 2">
            <a:extLst>
              <a:ext uri="{FF2B5EF4-FFF2-40B4-BE49-F238E27FC236}">
                <a16:creationId xmlns:a16="http://schemas.microsoft.com/office/drawing/2014/main" id="{84DD5029-0D44-28E7-BABA-0CC13B731E0E}"/>
              </a:ext>
            </a:extLst>
          </p:cNvPr>
          <p:cNvSpPr>
            <a:spLocks noGrp="1"/>
          </p:cNvSpPr>
          <p:nvPr>
            <p:ph type="body" sz="quarter" idx="14"/>
          </p:nvPr>
        </p:nvSpPr>
        <p:spPr/>
        <p:txBody>
          <a:bodyPr/>
          <a:lstStyle/>
          <a:p>
            <a:r>
              <a:rPr kumimoji="1" lang="en-US" altLang="ja-JP"/>
              <a:t>7-2-1. </a:t>
            </a:r>
            <a:r>
              <a:rPr lang="en-US" altLang="ja-JP"/>
              <a:t>ISMS</a:t>
            </a:r>
            <a:r>
              <a:rPr lang="ja-JP" altLang="en-US"/>
              <a:t>の概要</a:t>
            </a:r>
            <a:endParaRPr kumimoji="1" lang="ja-JP" altLang="en-US"/>
          </a:p>
        </p:txBody>
      </p:sp>
      <p:sp>
        <p:nvSpPr>
          <p:cNvPr id="5" name="スライド番号プレースホルダー 4">
            <a:extLst>
              <a:ext uri="{FF2B5EF4-FFF2-40B4-BE49-F238E27FC236}">
                <a16:creationId xmlns:a16="http://schemas.microsoft.com/office/drawing/2014/main" id="{3693C5AE-EA08-CBE3-0EED-2761FCA5EFCA}"/>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05</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6" name="テキスト プレースホルダー 4">
            <a:extLst>
              <a:ext uri="{FF2B5EF4-FFF2-40B4-BE49-F238E27FC236}">
                <a16:creationId xmlns:a16="http://schemas.microsoft.com/office/drawing/2014/main" id="{2F51D76F-C9EB-57DE-E8D2-DC27BABFE3AA}"/>
              </a:ext>
            </a:extLst>
          </p:cNvPr>
          <p:cNvSpPr txBox="1">
            <a:spLocks/>
          </p:cNvSpPr>
          <p:nvPr/>
        </p:nvSpPr>
        <p:spPr>
          <a:xfrm>
            <a:off x="619048" y="2052000"/>
            <a:ext cx="5612400" cy="1542329"/>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とは、情報セキュリティマネジメントシステム（</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Information Security Management System</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）の略称で、組織の情報セキュリティリスクを適切に管理するための仕組みのことです。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に関する国際規格がフレームワークとして存在していることから、</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はセキュリティフレームワークの中でも代表的なものとなっています。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が達成すべきことは、</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リスクマネジメントプロセスを適用することによって情報の機密性、完全性および可用性をバランス良く維持・改善し、リスクを適切に管理しているという信頼を利害関係者に与える</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ことにあります。</a:t>
            </a:r>
            <a:r>
              <a:rPr kumimoji="1" lang="en-US" altLang="ja-JP" sz="600" b="1" i="0" u="none" strike="noStrike" kern="1200" cap="none" spc="0" normalizeH="0" baseline="30000" noProof="0">
                <a:ln>
                  <a:noFill/>
                </a:ln>
                <a:solidFill>
                  <a:prstClr val="black"/>
                </a:solidFill>
                <a:effectLst/>
                <a:uLnTx/>
                <a:uFillTx/>
                <a:latin typeface="メイリオ"/>
                <a:ea typeface="メイリオ"/>
                <a:cs typeface="+mn-cs"/>
              </a:rPr>
              <a:t>[19]</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また、</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には技術的対策だけでなく、従業員の教育・訓練、組織体制の整備なども含まれます。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grpSp>
        <p:nvGrpSpPr>
          <p:cNvPr id="21" name="グループ化 20">
            <a:extLst>
              <a:ext uri="{FF2B5EF4-FFF2-40B4-BE49-F238E27FC236}">
                <a16:creationId xmlns:a16="http://schemas.microsoft.com/office/drawing/2014/main" id="{BBA927ED-5FF9-C42B-CCAE-A279665C8C7E}"/>
              </a:ext>
            </a:extLst>
          </p:cNvPr>
          <p:cNvGrpSpPr/>
          <p:nvPr/>
        </p:nvGrpSpPr>
        <p:grpSpPr>
          <a:xfrm>
            <a:off x="3952966" y="3825156"/>
            <a:ext cx="1940153" cy="1613900"/>
            <a:chOff x="2403733" y="5794581"/>
            <a:chExt cx="2050535" cy="1846760"/>
          </a:xfrm>
        </p:grpSpPr>
        <p:sp>
          <p:nvSpPr>
            <p:cNvPr id="4" name="楕円 3">
              <a:extLst>
                <a:ext uri="{FF2B5EF4-FFF2-40B4-BE49-F238E27FC236}">
                  <a16:creationId xmlns:a16="http://schemas.microsoft.com/office/drawing/2014/main" id="{5F2E1308-672C-2571-2207-F6501E3C0472}"/>
                </a:ext>
              </a:extLst>
            </p:cNvPr>
            <p:cNvSpPr/>
            <p:nvPr/>
          </p:nvSpPr>
          <p:spPr>
            <a:xfrm>
              <a:off x="2737458" y="6289787"/>
              <a:ext cx="1383083" cy="1143044"/>
            </a:xfrm>
            <a:prstGeom prst="ellipse">
              <a:avLst/>
            </a:prstGeom>
            <a:ln>
              <a:solidFill>
                <a:schemeClr val="accent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srgbClr val="4472C4">
                      <a:lumMod val="75000"/>
                    </a:srgbClr>
                  </a:solidFill>
                  <a:effectLst/>
                  <a:uLnTx/>
                  <a:uFillTx/>
                  <a:latin typeface="メイリオ"/>
                  <a:ea typeface="メイリオ"/>
                  <a:cs typeface="+mn-cs"/>
                </a:rPr>
                <a:t>情報</a:t>
              </a:r>
              <a:endParaRPr kumimoji="1" lang="en-US" altLang="ja-JP" sz="800" b="1" i="0" u="none" strike="noStrike" kern="1200" cap="none" spc="0" normalizeH="0" baseline="0" noProof="0">
                <a:ln>
                  <a:noFill/>
                </a:ln>
                <a:solidFill>
                  <a:srgbClr val="4472C4">
                    <a:lumMod val="75000"/>
                  </a:srgbClr>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a:ln>
                    <a:noFill/>
                  </a:ln>
                  <a:solidFill>
                    <a:srgbClr val="4472C4">
                      <a:lumMod val="75000"/>
                    </a:srgbClr>
                  </a:solidFill>
                  <a:effectLst/>
                  <a:uLnTx/>
                  <a:uFillTx/>
                  <a:latin typeface="メイリオ"/>
                  <a:ea typeface="メイリオ"/>
                  <a:cs typeface="+mn-cs"/>
                </a:rPr>
                <a:t>セキュリティ</a:t>
              </a:r>
            </a:p>
          </p:txBody>
        </p:sp>
        <p:sp>
          <p:nvSpPr>
            <p:cNvPr id="7" name="楕円 6">
              <a:extLst>
                <a:ext uri="{FF2B5EF4-FFF2-40B4-BE49-F238E27FC236}">
                  <a16:creationId xmlns:a16="http://schemas.microsoft.com/office/drawing/2014/main" id="{B9A6EB19-CB4B-BF21-1BD8-C81B18C89CF8}"/>
                </a:ext>
              </a:extLst>
            </p:cNvPr>
            <p:cNvSpPr/>
            <p:nvPr/>
          </p:nvSpPr>
          <p:spPr>
            <a:xfrm>
              <a:off x="3661082" y="6848155"/>
              <a:ext cx="793186" cy="793186"/>
            </a:xfrm>
            <a:prstGeom prst="ellipse">
              <a:avLst/>
            </a:prstGeom>
            <a:solidFill>
              <a:schemeClr val="accent6">
                <a:lumMod val="40000"/>
                <a:lumOff val="6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可用性</a:t>
              </a:r>
            </a:p>
          </p:txBody>
        </p:sp>
        <p:sp>
          <p:nvSpPr>
            <p:cNvPr id="11" name="楕円 10">
              <a:extLst>
                <a:ext uri="{FF2B5EF4-FFF2-40B4-BE49-F238E27FC236}">
                  <a16:creationId xmlns:a16="http://schemas.microsoft.com/office/drawing/2014/main" id="{AABEB6BC-B1CF-7089-BA91-4609D8B99620}"/>
                </a:ext>
              </a:extLst>
            </p:cNvPr>
            <p:cNvSpPr/>
            <p:nvPr/>
          </p:nvSpPr>
          <p:spPr>
            <a:xfrm>
              <a:off x="2403733" y="6848155"/>
              <a:ext cx="793186" cy="793186"/>
            </a:xfrm>
            <a:prstGeom prst="ellipse">
              <a:avLst/>
            </a:prstGeom>
            <a:solidFill>
              <a:schemeClr val="accent1">
                <a:lumMod val="40000"/>
                <a:lumOff val="6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完全性</a:t>
              </a:r>
            </a:p>
          </p:txBody>
        </p:sp>
        <p:sp>
          <p:nvSpPr>
            <p:cNvPr id="12" name="楕円 11">
              <a:extLst>
                <a:ext uri="{FF2B5EF4-FFF2-40B4-BE49-F238E27FC236}">
                  <a16:creationId xmlns:a16="http://schemas.microsoft.com/office/drawing/2014/main" id="{DBC8A00D-328F-97B0-CE48-62816D69B554}"/>
                </a:ext>
              </a:extLst>
            </p:cNvPr>
            <p:cNvSpPr/>
            <p:nvPr/>
          </p:nvSpPr>
          <p:spPr>
            <a:xfrm>
              <a:off x="3032408" y="5794581"/>
              <a:ext cx="793186" cy="793186"/>
            </a:xfrm>
            <a:prstGeom prst="ellipse">
              <a:avLst/>
            </a:prstGeom>
            <a:solidFill>
              <a:schemeClr val="accent2">
                <a:lumMod val="40000"/>
                <a:lumOff val="60000"/>
              </a:schemeClr>
            </a:solidFill>
            <a:ln>
              <a:solidFill>
                <a:schemeClr val="tx1"/>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機密性</a:t>
              </a:r>
            </a:p>
          </p:txBody>
        </p:sp>
      </p:grpSp>
      <p:sp>
        <p:nvSpPr>
          <p:cNvPr id="15" name="テキスト ボックス 14">
            <a:extLst>
              <a:ext uri="{FF2B5EF4-FFF2-40B4-BE49-F238E27FC236}">
                <a16:creationId xmlns:a16="http://schemas.microsoft.com/office/drawing/2014/main" id="{85A8B71B-E5F9-46C3-E3A5-9D7DD286A653}"/>
              </a:ext>
            </a:extLst>
          </p:cNvPr>
          <p:cNvSpPr txBox="1"/>
          <p:nvPr/>
        </p:nvSpPr>
        <p:spPr>
          <a:xfrm>
            <a:off x="3721314" y="5479782"/>
            <a:ext cx="2388214"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34.</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 情報セキュリティの</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3</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要素</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ISMS-AC</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適合性評価制度」を基に作成</a:t>
            </a:r>
          </a:p>
        </p:txBody>
      </p:sp>
      <p:sp>
        <p:nvSpPr>
          <p:cNvPr id="27" name="テキスト ボックス 26">
            <a:extLst>
              <a:ext uri="{FF2B5EF4-FFF2-40B4-BE49-F238E27FC236}">
                <a16:creationId xmlns:a16="http://schemas.microsoft.com/office/drawing/2014/main" id="{A99C8A05-0B34-F990-C4F7-9D7E6C2155D3}"/>
              </a:ext>
            </a:extLst>
          </p:cNvPr>
          <p:cNvSpPr txBox="1"/>
          <p:nvPr/>
        </p:nvSpPr>
        <p:spPr>
          <a:xfrm>
            <a:off x="619048" y="9281008"/>
            <a:ext cx="5612400" cy="18466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[19]:ISMS-AC.”ISMS</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とは</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4"/>
              </a:rPr>
              <a:t>https://isms.jp/isms/</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 </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2023-08-09</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p>
        </p:txBody>
      </p:sp>
      <p:sp>
        <p:nvSpPr>
          <p:cNvPr id="13" name="テキスト プレースホルダー 2">
            <a:extLst>
              <a:ext uri="{FF2B5EF4-FFF2-40B4-BE49-F238E27FC236}">
                <a16:creationId xmlns:a16="http://schemas.microsoft.com/office/drawing/2014/main" id="{1571FC2A-35E6-CF20-D9B8-150E9C2DA33D}"/>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情報セキュリティマネジメントシステム（</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a:t>
            </a:r>
          </a:p>
        </p:txBody>
      </p:sp>
      <p:sp>
        <p:nvSpPr>
          <p:cNvPr id="9" name="スクロール: 横 8">
            <a:extLst>
              <a:ext uri="{FF2B5EF4-FFF2-40B4-BE49-F238E27FC236}">
                <a16:creationId xmlns:a16="http://schemas.microsoft.com/office/drawing/2014/main" id="{789B4151-2840-3421-7B32-5980D938843B}"/>
              </a:ext>
            </a:extLst>
          </p:cNvPr>
          <p:cNvSpPr/>
          <p:nvPr/>
        </p:nvSpPr>
        <p:spPr>
          <a:xfrm>
            <a:off x="626551" y="7502692"/>
            <a:ext cx="5616576" cy="1741555"/>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14" name="表 7">
            <a:extLst>
              <a:ext uri="{FF2B5EF4-FFF2-40B4-BE49-F238E27FC236}">
                <a16:creationId xmlns:a16="http://schemas.microsoft.com/office/drawing/2014/main" id="{867B21A1-A0BF-B7C6-D0B1-59ABBFE33AFB}"/>
              </a:ext>
            </a:extLst>
          </p:cNvPr>
          <p:cNvGraphicFramePr>
            <a:graphicFrameLocks noGrp="1"/>
          </p:cNvGraphicFramePr>
          <p:nvPr/>
        </p:nvGraphicFramePr>
        <p:xfrm>
          <a:off x="619048" y="6140701"/>
          <a:ext cx="5612400" cy="1211580"/>
        </p:xfrm>
        <a:graphic>
          <a:graphicData uri="http://schemas.openxmlformats.org/drawingml/2006/table">
            <a:tbl>
              <a:tblPr firstRow="1" bandRow="1">
                <a:tableStyleId>{5940675A-B579-460E-94D1-54222C63F5DA}</a:tableStyleId>
              </a:tblPr>
              <a:tblGrid>
                <a:gridCol w="5612400">
                  <a:extLst>
                    <a:ext uri="{9D8B030D-6E8A-4147-A177-3AD203B41FA5}">
                      <a16:colId xmlns:a16="http://schemas.microsoft.com/office/drawing/2014/main" val="2002786144"/>
                    </a:ext>
                  </a:extLst>
                </a:gridCol>
              </a:tblGrid>
              <a:tr h="1153508">
                <a:tc>
                  <a:txBody>
                    <a:bodyPr/>
                    <a:lstStyle/>
                    <a:p>
                      <a:pPr algn="l"/>
                      <a:r>
                        <a:rPr lang="ja-JP" altLang="en-US" sz="1050" b="1">
                          <a:solidFill>
                            <a:schemeClr val="tx1"/>
                          </a:solidFill>
                          <a:effectLst/>
                          <a:latin typeface="+mn-ea"/>
                          <a:ea typeface="+mn-ea"/>
                        </a:rPr>
                        <a:t>情報セキュリティの</a:t>
                      </a:r>
                      <a:r>
                        <a:rPr lang="en-US" altLang="ja-JP" sz="1050" b="1">
                          <a:solidFill>
                            <a:schemeClr val="tx1"/>
                          </a:solidFill>
                          <a:effectLst/>
                          <a:latin typeface="+mn-ea"/>
                          <a:ea typeface="+mn-ea"/>
                        </a:rPr>
                        <a:t>7</a:t>
                      </a:r>
                      <a:r>
                        <a:rPr lang="ja-JP" altLang="en-US" sz="1050" b="1">
                          <a:solidFill>
                            <a:schemeClr val="tx1"/>
                          </a:solidFill>
                          <a:effectLst/>
                          <a:latin typeface="+mn-ea"/>
                          <a:ea typeface="+mn-ea"/>
                        </a:rPr>
                        <a:t>要素</a:t>
                      </a:r>
                      <a:endParaRPr lang="en-US" altLang="ja-JP" sz="1050" b="1">
                        <a:solidFill>
                          <a:schemeClr val="tx1"/>
                        </a:solidFill>
                        <a:effectLst/>
                        <a:latin typeface="+mn-ea"/>
                        <a:ea typeface="+mn-ea"/>
                      </a:endParaRPr>
                    </a:p>
                    <a:p>
                      <a:pPr algn="l"/>
                      <a:r>
                        <a:rPr lang="ja-JP" altLang="en-US" sz="1050" b="0">
                          <a:solidFill>
                            <a:schemeClr val="tx1"/>
                          </a:solidFill>
                          <a:effectLst/>
                          <a:latin typeface="+mn-ea"/>
                          <a:ea typeface="+mn-ea"/>
                        </a:rPr>
                        <a:t>　情報セキュリティには、上記で紹介した</a:t>
                      </a:r>
                      <a:r>
                        <a:rPr lang="en-US" altLang="ja-JP" sz="1050" b="0">
                          <a:solidFill>
                            <a:schemeClr val="tx1"/>
                          </a:solidFill>
                          <a:effectLst/>
                          <a:latin typeface="+mn-ea"/>
                          <a:ea typeface="+mn-ea"/>
                        </a:rPr>
                        <a:t>3</a:t>
                      </a:r>
                      <a:r>
                        <a:rPr lang="ja-JP" altLang="en-US" sz="1050" b="0">
                          <a:solidFill>
                            <a:schemeClr val="tx1"/>
                          </a:solidFill>
                          <a:effectLst/>
                          <a:latin typeface="+mn-ea"/>
                          <a:ea typeface="+mn-ea"/>
                        </a:rPr>
                        <a:t>要素に加えて、「真正性（</a:t>
                      </a:r>
                      <a:r>
                        <a:rPr lang="en-US" altLang="ja-JP" sz="1050" b="0">
                          <a:solidFill>
                            <a:schemeClr val="tx1"/>
                          </a:solidFill>
                          <a:effectLst/>
                          <a:latin typeface="+mn-ea"/>
                          <a:ea typeface="+mn-ea"/>
                        </a:rPr>
                        <a:t>Authenticity</a:t>
                      </a:r>
                      <a:r>
                        <a:rPr lang="ja-JP" altLang="en-US" sz="1050" b="0">
                          <a:solidFill>
                            <a:schemeClr val="tx1"/>
                          </a:solidFill>
                          <a:effectLst/>
                          <a:latin typeface="+mn-ea"/>
                          <a:ea typeface="+mn-ea"/>
                        </a:rPr>
                        <a:t>）」「信頼性（</a:t>
                      </a:r>
                      <a:r>
                        <a:rPr lang="en-US" altLang="ja-JP" sz="1050" b="0">
                          <a:solidFill>
                            <a:schemeClr val="tx1"/>
                          </a:solidFill>
                          <a:effectLst/>
                          <a:latin typeface="+mn-ea"/>
                          <a:ea typeface="+mn-ea"/>
                        </a:rPr>
                        <a:t>Reliability</a:t>
                      </a:r>
                      <a:r>
                        <a:rPr lang="ja-JP" altLang="en-US" sz="1050" b="0">
                          <a:solidFill>
                            <a:schemeClr val="tx1"/>
                          </a:solidFill>
                          <a:effectLst/>
                          <a:latin typeface="+mn-ea"/>
                          <a:ea typeface="+mn-ea"/>
                        </a:rPr>
                        <a:t>）」「責任追跡性（</a:t>
                      </a:r>
                      <a:r>
                        <a:rPr lang="en-US" altLang="ja-JP" sz="1050" b="0">
                          <a:solidFill>
                            <a:schemeClr val="tx1"/>
                          </a:solidFill>
                          <a:effectLst/>
                          <a:latin typeface="+mn-ea"/>
                          <a:ea typeface="+mn-ea"/>
                        </a:rPr>
                        <a:t>Accountability</a:t>
                      </a:r>
                      <a:r>
                        <a:rPr lang="ja-JP" altLang="en-US" sz="1050" b="0">
                          <a:solidFill>
                            <a:schemeClr val="tx1"/>
                          </a:solidFill>
                          <a:effectLst/>
                          <a:latin typeface="+mn-ea"/>
                          <a:ea typeface="+mn-ea"/>
                        </a:rPr>
                        <a:t>）」「否認防止（</a:t>
                      </a:r>
                      <a:r>
                        <a:rPr lang="en-US" altLang="ja-JP" sz="1050" b="0">
                          <a:solidFill>
                            <a:schemeClr val="tx1"/>
                          </a:solidFill>
                          <a:effectLst/>
                          <a:latin typeface="+mn-ea"/>
                          <a:ea typeface="+mn-ea"/>
                        </a:rPr>
                        <a:t>non-repudiation</a:t>
                      </a:r>
                      <a:r>
                        <a:rPr lang="ja-JP" altLang="en-US" sz="1050" b="0">
                          <a:solidFill>
                            <a:schemeClr val="tx1"/>
                          </a:solidFill>
                          <a:effectLst/>
                          <a:latin typeface="+mn-ea"/>
                          <a:ea typeface="+mn-ea"/>
                        </a:rPr>
                        <a:t>）」という</a:t>
                      </a:r>
                      <a:r>
                        <a:rPr lang="en-US" altLang="ja-JP" sz="1050" b="0">
                          <a:solidFill>
                            <a:schemeClr val="tx1"/>
                          </a:solidFill>
                          <a:effectLst/>
                          <a:latin typeface="+mn-ea"/>
                          <a:ea typeface="+mn-ea"/>
                        </a:rPr>
                        <a:t>4</a:t>
                      </a:r>
                      <a:r>
                        <a:rPr lang="ja-JP" altLang="en-US" sz="1050" b="0">
                          <a:solidFill>
                            <a:schemeClr val="tx1"/>
                          </a:solidFill>
                          <a:effectLst/>
                          <a:latin typeface="+mn-ea"/>
                          <a:ea typeface="+mn-ea"/>
                        </a:rPr>
                        <a:t>つの拡張要素があります。</a:t>
                      </a:r>
                      <a:r>
                        <a:rPr kumimoji="1" lang="ja-JP" altLang="en-US" sz="1050">
                          <a:solidFill>
                            <a:schemeClr val="tx1"/>
                          </a:solidFill>
                        </a:rPr>
                        <a:t>これらは、情報にアクセスする人が本当にアクセスするべき人であるかを担保することや、</a:t>
                      </a:r>
                      <a:r>
                        <a:rPr lang="ja-JP" altLang="en-US" sz="1050" b="0" i="0">
                          <a:solidFill>
                            <a:schemeClr val="tx1"/>
                          </a:solidFill>
                          <a:effectLst/>
                          <a:latin typeface="+mn-ea"/>
                          <a:ea typeface="+mn-ea"/>
                        </a:rPr>
                        <a:t>システムが確実に目的の動作をすること、</a:t>
                      </a:r>
                      <a:r>
                        <a:rPr kumimoji="1" lang="ja-JP" altLang="en-US" sz="1050">
                          <a:solidFill>
                            <a:schemeClr val="tx1"/>
                          </a:solidFill>
                        </a:rPr>
                        <a:t>誰がどのような手順で情報にアクセスしたかを追跡できるようにすること、</a:t>
                      </a:r>
                      <a:r>
                        <a:rPr lang="ja-JP" altLang="en-US" sz="1050" b="0" i="0">
                          <a:solidFill>
                            <a:schemeClr val="tx1"/>
                          </a:solidFill>
                          <a:effectLst/>
                          <a:latin typeface="+mn-ea"/>
                          <a:ea typeface="+mn-ea"/>
                        </a:rPr>
                        <a:t>また、情報が後から否定されない状況を作ることで情報セキュリティを確保するものです。</a:t>
                      </a:r>
                      <a:endParaRPr lang="en-US" altLang="ja-JP" sz="1050" b="0" i="0">
                        <a:solidFill>
                          <a:schemeClr val="tx1"/>
                        </a:solidFill>
                        <a:effectLst/>
                        <a:latin typeface="+mn-ea"/>
                        <a:ea typeface="+mn-ea"/>
                      </a:endParaRPr>
                    </a:p>
                  </a:txBody>
                  <a:tcPr/>
                </a:tc>
                <a:extLst>
                  <a:ext uri="{0D108BD9-81ED-4DB2-BD59-A6C34878D82A}">
                    <a16:rowId xmlns:a16="http://schemas.microsoft.com/office/drawing/2014/main" val="955731625"/>
                  </a:ext>
                </a:extLst>
              </a:tr>
            </a:tbl>
          </a:graphicData>
        </a:graphic>
      </p:graphicFrame>
      <p:grpSp>
        <p:nvGrpSpPr>
          <p:cNvPr id="16" name="グループ化 15">
            <a:extLst>
              <a:ext uri="{FF2B5EF4-FFF2-40B4-BE49-F238E27FC236}">
                <a16:creationId xmlns:a16="http://schemas.microsoft.com/office/drawing/2014/main" id="{73D8B73F-19A9-E3F4-D717-A575D57E242C}"/>
              </a:ext>
            </a:extLst>
          </p:cNvPr>
          <p:cNvGrpSpPr/>
          <p:nvPr/>
        </p:nvGrpSpPr>
        <p:grpSpPr>
          <a:xfrm>
            <a:off x="362940" y="5840184"/>
            <a:ext cx="757258" cy="300134"/>
            <a:chOff x="-586383" y="7984939"/>
            <a:chExt cx="1007910" cy="707703"/>
          </a:xfrm>
        </p:grpSpPr>
        <p:sp>
          <p:nvSpPr>
            <p:cNvPr id="17" name="テキスト ボックス 16">
              <a:extLst>
                <a:ext uri="{FF2B5EF4-FFF2-40B4-BE49-F238E27FC236}">
                  <a16:creationId xmlns:a16="http://schemas.microsoft.com/office/drawing/2014/main" id="{E9983CF1-BDDA-4532-33ED-3CD055814F56}"/>
                </a:ext>
              </a:extLst>
            </p:cNvPr>
            <p:cNvSpPr txBox="1"/>
            <p:nvPr/>
          </p:nvSpPr>
          <p:spPr>
            <a:xfrm rot="20511245">
              <a:off x="-586383" y="8338230"/>
              <a:ext cx="922625" cy="354412"/>
            </a:xfrm>
            <a:custGeom>
              <a:avLst/>
              <a:gdLst>
                <a:gd name="connsiteX0" fmla="*/ 0 w 922625"/>
                <a:gd name="connsiteY0" fmla="*/ 0 h 354412"/>
                <a:gd name="connsiteX1" fmla="*/ 922625 w 922625"/>
                <a:gd name="connsiteY1" fmla="*/ 0 h 354412"/>
                <a:gd name="connsiteX2" fmla="*/ 922625 w 922625"/>
                <a:gd name="connsiteY2" fmla="*/ 354412 h 354412"/>
                <a:gd name="connsiteX3" fmla="*/ 0 w 922625"/>
                <a:gd name="connsiteY3" fmla="*/ 354412 h 354412"/>
                <a:gd name="connsiteX4" fmla="*/ 0 w 922625"/>
                <a:gd name="connsiteY4" fmla="*/ 0 h 35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625" h="354412" fill="none" extrusionOk="0">
                  <a:moveTo>
                    <a:pt x="0" y="0"/>
                  </a:moveTo>
                  <a:cubicBezTo>
                    <a:pt x="361687" y="52568"/>
                    <a:pt x="480513" y="-54228"/>
                    <a:pt x="922625" y="0"/>
                  </a:cubicBezTo>
                  <a:cubicBezTo>
                    <a:pt x="910715" y="96955"/>
                    <a:pt x="946107" y="279983"/>
                    <a:pt x="922625" y="354412"/>
                  </a:cubicBezTo>
                  <a:cubicBezTo>
                    <a:pt x="503054" y="314207"/>
                    <a:pt x="197963" y="403363"/>
                    <a:pt x="0" y="354412"/>
                  </a:cubicBezTo>
                  <a:cubicBezTo>
                    <a:pt x="21079" y="230379"/>
                    <a:pt x="15949" y="82626"/>
                    <a:pt x="0" y="0"/>
                  </a:cubicBezTo>
                  <a:close/>
                </a:path>
                <a:path w="922625" h="354412" stroke="0" extrusionOk="0">
                  <a:moveTo>
                    <a:pt x="0" y="0"/>
                  </a:moveTo>
                  <a:cubicBezTo>
                    <a:pt x="147004" y="-40783"/>
                    <a:pt x="752825" y="-70567"/>
                    <a:pt x="922625" y="0"/>
                  </a:cubicBezTo>
                  <a:cubicBezTo>
                    <a:pt x="930839" y="73891"/>
                    <a:pt x="908673" y="295727"/>
                    <a:pt x="922625" y="354412"/>
                  </a:cubicBezTo>
                  <a:cubicBezTo>
                    <a:pt x="698256" y="309258"/>
                    <a:pt x="352668" y="432602"/>
                    <a:pt x="0" y="354412"/>
                  </a:cubicBezTo>
                  <a:cubicBezTo>
                    <a:pt x="-4666" y="239936"/>
                    <a:pt x="-6228" y="161744"/>
                    <a:pt x="0" y="0"/>
                  </a:cubicBezTo>
                  <a:close/>
                </a:path>
              </a:pathLst>
            </a:custGeom>
            <a:solidFill>
              <a:schemeClr val="bg1"/>
            </a:solidFill>
            <a:ln>
              <a:solidFill>
                <a:schemeClr val="accent1"/>
              </a:solidFill>
              <a:extLst>
                <a:ext uri="{C807C97D-BFC1-408E-A445-0C87EB9F89A2}">
                  <ask:lineSketchStyleProps xmlns:ask="http://schemas.microsoft.com/office/drawing/2018/sketchyshapes" sd="2650216993">
                    <a:prstGeom prst="rect">
                      <a:avLst/>
                    </a:prstGeom>
                    <ask:type>
                      <ask:lineSketchCurved/>
                    </ask:type>
                  </ask:lineSketchStyleProps>
                </a:ext>
              </a:extLst>
            </a:ln>
            <a:effectLst>
              <a:outerShdw blurRad="50800" dist="38100" dir="2700000" algn="tl" rotWithShape="0">
                <a:prstClr val="black">
                  <a:alpha val="40000"/>
                </a:prstClr>
              </a:outerShd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rPr>
                <a:t>One Point</a:t>
              </a:r>
              <a:endParaRPr kumimoji="1" lang="ja-JP" altLang="en-US"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endParaRPr>
            </a:p>
          </p:txBody>
        </p:sp>
        <p:pic>
          <p:nvPicPr>
            <p:cNvPr id="18" name="図 17">
              <a:extLst>
                <a:ext uri="{FF2B5EF4-FFF2-40B4-BE49-F238E27FC236}">
                  <a16:creationId xmlns:a16="http://schemas.microsoft.com/office/drawing/2014/main" id="{938EDEA3-CFEC-7EA8-65B4-97599A83C6FB}"/>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166120" y="7984939"/>
              <a:ext cx="255407" cy="378304"/>
            </a:xfrm>
            <a:prstGeom prst="rect">
              <a:avLst/>
            </a:prstGeom>
          </p:spPr>
        </p:pic>
      </p:grpSp>
    </p:spTree>
    <p:extLst>
      <p:ext uri="{BB962C8B-B14F-4D97-AF65-F5344CB8AC3E}">
        <p14:creationId xmlns:p14="http://schemas.microsoft.com/office/powerpoint/2010/main" val="141638688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プレースホルダー 2">
            <a:extLst>
              <a:ext uri="{FF2B5EF4-FFF2-40B4-BE49-F238E27FC236}">
                <a16:creationId xmlns:a16="http://schemas.microsoft.com/office/drawing/2014/main" id="{84DD5029-0D44-28E7-BABA-0CC13B731E0E}"/>
              </a:ext>
            </a:extLst>
          </p:cNvPr>
          <p:cNvSpPr>
            <a:spLocks noGrp="1"/>
          </p:cNvSpPr>
          <p:nvPr>
            <p:ph type="body" sz="quarter" idx="14"/>
          </p:nvPr>
        </p:nvSpPr>
        <p:spPr/>
        <p:txBody>
          <a:bodyPr/>
          <a:lstStyle/>
          <a:p>
            <a:r>
              <a:rPr kumimoji="1" lang="en-US" altLang="ja-JP"/>
              <a:t>7-2-1. </a:t>
            </a:r>
            <a:r>
              <a:rPr lang="en-US" altLang="ja-JP"/>
              <a:t>ISMS</a:t>
            </a:r>
            <a:r>
              <a:rPr lang="ja-JP" altLang="en-US"/>
              <a:t>の概要</a:t>
            </a:r>
            <a:endParaRPr kumimoji="1" lang="ja-JP" altLang="en-US"/>
          </a:p>
        </p:txBody>
      </p:sp>
      <p:sp>
        <p:nvSpPr>
          <p:cNvPr id="5" name="スライド番号プレースホルダー 4">
            <a:extLst>
              <a:ext uri="{FF2B5EF4-FFF2-40B4-BE49-F238E27FC236}">
                <a16:creationId xmlns:a16="http://schemas.microsoft.com/office/drawing/2014/main" id="{3693C5AE-EA08-CBE3-0EED-2761FCA5EFCA}"/>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06</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0" name="テキスト プレースホルダー 4">
            <a:extLst>
              <a:ext uri="{FF2B5EF4-FFF2-40B4-BE49-F238E27FC236}">
                <a16:creationId xmlns:a16="http://schemas.microsoft.com/office/drawing/2014/main" id="{09A6DC9D-D1C1-283E-A2F6-77994B77696D}"/>
              </a:ext>
            </a:extLst>
          </p:cNvPr>
          <p:cNvSpPr txBox="1">
            <a:spLocks/>
          </p:cNvSpPr>
          <p:nvPr/>
        </p:nvSpPr>
        <p:spPr>
          <a:xfrm>
            <a:off x="619048" y="2052000"/>
            <a:ext cx="5612400" cy="1098469"/>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 ISMS</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のための要求事項をまとめた国際規格が、 </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ISO/IEC 27001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です。組織が</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を確立し、実施し、維持し、継続的に改善するための要求事項の提供を目的として作成されています。</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の確立および実施について、組織の行うべき事項が項目ごとに記述されたものとなっており、この規格は以下のために用いることができます。</a:t>
            </a:r>
            <a:r>
              <a:rPr kumimoji="1" lang="en-US" altLang="ja-JP" sz="800" b="1" i="0" u="none" strike="noStrike" kern="1200" cap="none" spc="0" normalizeH="0" baseline="30000" noProof="0">
                <a:ln>
                  <a:noFill/>
                </a:ln>
                <a:solidFill>
                  <a:prstClr val="black"/>
                </a:solidFill>
                <a:effectLst/>
                <a:uLnTx/>
                <a:uFillTx/>
                <a:latin typeface="メイリオ"/>
                <a:ea typeface="メイリオ"/>
                <a:cs typeface="+mn-cs"/>
              </a:rPr>
              <a:t> </a:t>
            </a:r>
            <a:r>
              <a:rPr kumimoji="1" lang="en-US" altLang="ja-JP" sz="600" b="1" i="0" u="none" strike="noStrike" kern="1200" cap="none" spc="0" normalizeH="0" baseline="30000" noProof="0">
                <a:ln>
                  <a:noFill/>
                </a:ln>
                <a:solidFill>
                  <a:prstClr val="black"/>
                </a:solidFill>
                <a:effectLst/>
                <a:uLnTx/>
                <a:uFillTx/>
                <a:latin typeface="メイリオ"/>
                <a:ea typeface="メイリオ"/>
                <a:cs typeface="+mn-cs"/>
              </a:rPr>
              <a:t>[20]</a:t>
            </a:r>
            <a:endParaRPr kumimoji="1" lang="ja-JP" altLang="en-US" sz="600" b="0" i="0" u="none" strike="noStrike" kern="1200" cap="none" spc="0" normalizeH="0" baseline="0" noProof="0">
              <a:ln>
                <a:noFill/>
              </a:ln>
              <a:solidFill>
                <a:prstClr val="black"/>
              </a:solidFill>
              <a:effectLst/>
              <a:uLnTx/>
              <a:uFillTx/>
              <a:latin typeface="メイリオ"/>
              <a:ea typeface="メイリオ"/>
              <a:cs typeface="+mn-cs"/>
            </a:endParaRPr>
          </a:p>
        </p:txBody>
      </p:sp>
      <p:graphicFrame>
        <p:nvGraphicFramePr>
          <p:cNvPr id="9" name="表 8">
            <a:extLst>
              <a:ext uri="{FF2B5EF4-FFF2-40B4-BE49-F238E27FC236}">
                <a16:creationId xmlns:a16="http://schemas.microsoft.com/office/drawing/2014/main" id="{315FBC06-7CD9-4488-1D01-CBB28ABC0903}"/>
              </a:ext>
            </a:extLst>
          </p:cNvPr>
          <p:cNvGraphicFramePr>
            <a:graphicFrameLocks noGrp="1"/>
          </p:cNvGraphicFramePr>
          <p:nvPr>
            <p:extLst>
              <p:ext uri="{D42A27DB-BD31-4B8C-83A1-F6EECF244321}">
                <p14:modId xmlns:p14="http://schemas.microsoft.com/office/powerpoint/2010/main" val="1172413276"/>
              </p:ext>
            </p:extLst>
          </p:nvPr>
        </p:nvGraphicFramePr>
        <p:xfrm>
          <a:off x="611545" y="2883060"/>
          <a:ext cx="5619903" cy="2481670"/>
        </p:xfrm>
        <a:graphic>
          <a:graphicData uri="http://schemas.openxmlformats.org/drawingml/2006/table">
            <a:tbl>
              <a:tblPr firstRow="1" bandRow="1">
                <a:tableStyleId>{5C22544A-7EE6-4342-B048-85BDC9FD1C3A}</a:tableStyleId>
              </a:tblPr>
              <a:tblGrid>
                <a:gridCol w="5619903">
                  <a:extLst>
                    <a:ext uri="{9D8B030D-6E8A-4147-A177-3AD203B41FA5}">
                      <a16:colId xmlns:a16="http://schemas.microsoft.com/office/drawing/2014/main" val="3269451890"/>
                    </a:ext>
                  </a:extLst>
                </a:gridCol>
              </a:tblGrid>
              <a:tr h="290621">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kumimoji="1" lang="ja-JP" altLang="en-US" sz="1050" b="1" i="0" u="none" strike="noStrike" kern="1200" cap="none" spc="0" normalizeH="0" baseline="0" noProof="0">
                          <a:ln>
                            <a:noFill/>
                          </a:ln>
                          <a:solidFill>
                            <a:schemeClr val="bg1"/>
                          </a:solidFill>
                          <a:effectLst/>
                          <a:uLnTx/>
                          <a:uFillTx/>
                          <a:latin typeface="+mn-ea"/>
                          <a:ea typeface="+mn-ea"/>
                          <a:cs typeface="+mn-cs"/>
                        </a:rPr>
                        <a:t>組織のマネジメントおよび業務プロセスを取り巻くリスクの変化への対応</a:t>
                      </a:r>
                      <a:endParaRPr kumimoji="1" lang="en-US" altLang="ja-JP" sz="1050" b="1" i="0" u="none" strike="noStrike" kern="1200" cap="none" spc="0" normalizeH="0" baseline="0" noProof="0">
                        <a:ln>
                          <a:noFill/>
                        </a:ln>
                        <a:solidFill>
                          <a:schemeClr val="bg1"/>
                        </a:solidFill>
                        <a:effectLst/>
                        <a:uLnTx/>
                        <a:uFillTx/>
                        <a:latin typeface="+mn-ea"/>
                        <a:ea typeface="+mn-ea"/>
                        <a:cs typeface="+mn-cs"/>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091892942"/>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1050" b="0" dirty="0">
                          <a:solidFill>
                            <a:srgbClr val="333333"/>
                          </a:solidFill>
                          <a:latin typeface="+mn-ea"/>
                          <a:ea typeface="+mn-ea"/>
                        </a:rPr>
                        <a:t>JIS Q 27001</a:t>
                      </a:r>
                      <a:r>
                        <a:rPr lang="ja-JP" altLang="en-US" sz="1050" b="0" dirty="0">
                          <a:solidFill>
                            <a:srgbClr val="333333"/>
                          </a:solidFill>
                          <a:latin typeface="+mn-ea"/>
                          <a:ea typeface="+mn-ea"/>
                        </a:rPr>
                        <a:t>（</a:t>
                      </a:r>
                      <a:r>
                        <a:rPr lang="en-US" altLang="ja-JP" sz="1050" b="0" dirty="0">
                          <a:solidFill>
                            <a:srgbClr val="333333"/>
                          </a:solidFill>
                          <a:latin typeface="+mn-ea"/>
                          <a:ea typeface="+mn-ea"/>
                        </a:rPr>
                        <a:t>ISO/IEC 27001</a:t>
                      </a:r>
                      <a:r>
                        <a:rPr lang="ja-JP" altLang="en-US" sz="1050" b="0" dirty="0">
                          <a:solidFill>
                            <a:srgbClr val="333333"/>
                          </a:solidFill>
                          <a:latin typeface="+mn-ea"/>
                          <a:ea typeface="+mn-ea"/>
                        </a:rPr>
                        <a:t>）では、組織は、自らのニーズおよび目的、情報セキュリティ要求事項、組織が用いているプロセス、並びに組織の規模および構造を考慮して、</a:t>
                      </a:r>
                      <a:r>
                        <a:rPr lang="en-US" altLang="ja-JP" sz="1050" b="0" dirty="0">
                          <a:solidFill>
                            <a:srgbClr val="333333"/>
                          </a:solidFill>
                          <a:latin typeface="+mn-ea"/>
                          <a:ea typeface="+mn-ea"/>
                        </a:rPr>
                        <a:t>ISMS</a:t>
                      </a:r>
                      <a:r>
                        <a:rPr lang="ja-JP" altLang="en-US" sz="1050" b="0" dirty="0">
                          <a:solidFill>
                            <a:srgbClr val="333333"/>
                          </a:solidFill>
                          <a:latin typeface="+mn-ea"/>
                          <a:ea typeface="+mn-ea"/>
                        </a:rPr>
                        <a:t>の確立および実施を行います。これは、多くの情報を取扱うようになっている、現代の組織のマネジメントおよび業務プロセスを取り巻くリスクの変化に対応できるように、組織基盤を構築する抜本的な業務改革をする目的に適しています。</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89108010"/>
                  </a:ext>
                </a:extLst>
              </a:tr>
              <a:tr h="290621">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ja-JP" altLang="en-US" sz="1050" b="1">
                          <a:solidFill>
                            <a:schemeClr val="bg1"/>
                          </a:solidFill>
                          <a:latin typeface="+mn-ea"/>
                          <a:ea typeface="+mn-ea"/>
                        </a:rPr>
                        <a:t>情報セキュリティ要求事項を満たす組織の能力を内外で評価するための基準</a:t>
                      </a: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2807901729"/>
                  </a:ext>
                </a:extLst>
              </a:tr>
              <a:tr h="0">
                <a:tc>
                  <a:txBody>
                    <a:bodyPr/>
                    <a:lstStyle/>
                    <a:p>
                      <a:pPr marL="0" marR="0" lvl="0" indent="0" algn="l" defTabSz="914400" rtl="0" eaLnBrk="1" fontAlgn="auto" latinLnBrk="0" hangingPunct="1">
                        <a:lnSpc>
                          <a:spcPts val="1500"/>
                        </a:lnSpc>
                        <a:spcBef>
                          <a:spcPts val="1000"/>
                        </a:spcBef>
                        <a:spcAft>
                          <a:spcPts val="0"/>
                        </a:spcAft>
                        <a:buClrTx/>
                        <a:buSzTx/>
                        <a:buFont typeface="Arial" panose="020B0604020202020204" pitchFamily="34" charset="0"/>
                        <a:buNone/>
                        <a:tabLst/>
                        <a:defRPr/>
                      </a:pPr>
                      <a:r>
                        <a:rPr lang="en-US" altLang="ja-JP" sz="1050" b="0" dirty="0">
                          <a:solidFill>
                            <a:srgbClr val="333333"/>
                          </a:solidFill>
                          <a:latin typeface="+mn-ea"/>
                          <a:ea typeface="+mn-ea"/>
                        </a:rPr>
                        <a:t>JIS Q 27001</a:t>
                      </a:r>
                      <a:r>
                        <a:rPr lang="ja-JP" altLang="en-US" sz="1050" b="0" dirty="0">
                          <a:solidFill>
                            <a:srgbClr val="333333"/>
                          </a:solidFill>
                          <a:latin typeface="+mn-ea"/>
                          <a:ea typeface="+mn-ea"/>
                        </a:rPr>
                        <a:t>（</a:t>
                      </a:r>
                      <a:r>
                        <a:rPr lang="en-US" altLang="ja-JP" sz="1050" b="0" dirty="0">
                          <a:solidFill>
                            <a:srgbClr val="333333"/>
                          </a:solidFill>
                          <a:latin typeface="+mn-ea"/>
                          <a:ea typeface="+mn-ea"/>
                        </a:rPr>
                        <a:t>ISO/IEC 27001</a:t>
                      </a:r>
                      <a:r>
                        <a:rPr lang="ja-JP" altLang="en-US" sz="1050" b="0" dirty="0">
                          <a:solidFill>
                            <a:srgbClr val="333333"/>
                          </a:solidFill>
                          <a:latin typeface="+mn-ea"/>
                          <a:ea typeface="+mn-ea"/>
                        </a:rPr>
                        <a:t>）は、情報セキュリティ要求事項を満たす組織の能力を、パフォーマンス評価および内部監査などにより、組織の内部で評価する基準としても、</a:t>
                      </a:r>
                      <a:r>
                        <a:rPr kumimoji="1" lang="ja-JP" altLang="en-US" sz="1050" dirty="0">
                          <a:solidFill>
                            <a:schemeClr val="tx1"/>
                          </a:solidFill>
                        </a:rPr>
                        <a:t>取引先の顧客などから受ける第二者監査、あるいは、審査登録機関による認証のための第三者監査の基準としても用いることができます。</a:t>
                      </a:r>
                      <a:endParaRPr lang="en-US" altLang="ja-JP" sz="1050" b="0" dirty="0">
                        <a:solidFill>
                          <a:srgbClr val="333333"/>
                        </a:solidFill>
                        <a:latin typeface="+mn-ea"/>
                        <a:ea typeface="+mn-ea"/>
                      </a:endParaRPr>
                    </a:p>
                  </a:txBody>
                  <a:tcPr marL="64078" marR="64078" marT="50292" marB="5029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54187324"/>
                  </a:ext>
                </a:extLst>
              </a:tr>
            </a:tbl>
          </a:graphicData>
        </a:graphic>
      </p:graphicFrame>
      <p:sp>
        <p:nvSpPr>
          <p:cNvPr id="16" name="テキスト ボックス 15">
            <a:extLst>
              <a:ext uri="{FF2B5EF4-FFF2-40B4-BE49-F238E27FC236}">
                <a16:creationId xmlns:a16="http://schemas.microsoft.com/office/drawing/2014/main" id="{861A5FC9-0E5A-315A-48BA-D38CD281CD99}"/>
              </a:ext>
            </a:extLst>
          </p:cNvPr>
          <p:cNvSpPr txBox="1"/>
          <p:nvPr/>
        </p:nvSpPr>
        <p:spPr>
          <a:xfrm>
            <a:off x="619047" y="5412376"/>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（出典）</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ISMS-AC.”ISMS</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とは</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rPr>
              <a:t>https://isms.jp/isms</a:t>
            </a:r>
            <a:r>
              <a:rPr kumimoji="1" lang="ja-JP" altLang="en-US"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（参照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2023-08-09</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p>
        </p:txBody>
      </p:sp>
      <p:sp>
        <p:nvSpPr>
          <p:cNvPr id="14" name="テキスト ボックス 13">
            <a:extLst>
              <a:ext uri="{FF2B5EF4-FFF2-40B4-BE49-F238E27FC236}">
                <a16:creationId xmlns:a16="http://schemas.microsoft.com/office/drawing/2014/main" id="{8E8D8297-9C4E-6A0E-631F-BE78DE984097}"/>
              </a:ext>
            </a:extLst>
          </p:cNvPr>
          <p:cNvSpPr txBox="1"/>
          <p:nvPr/>
        </p:nvSpPr>
        <p:spPr>
          <a:xfrm>
            <a:off x="626551" y="9289544"/>
            <a:ext cx="5612400" cy="18466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[20]:ISMS-AC.”ISMS</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とは</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rPr>
              <a:t>https://isms.jp/isms/</a:t>
            </a:r>
            <a:r>
              <a:rPr kumimoji="1" lang="en-US" altLang="ja-JP" sz="600" b="0" i="0" u="sng" strike="noStrike" kern="1200" cap="none" spc="0" normalizeH="0" baseline="0" noProof="0">
                <a:ln>
                  <a:noFill/>
                </a:ln>
                <a:solidFill>
                  <a:prstClr val="black"/>
                </a:solidFill>
                <a:effectLst/>
                <a:uLnTx/>
                <a:uFill>
                  <a:solidFill>
                    <a:prstClr val="white"/>
                  </a:solidFill>
                </a:uFill>
                <a:latin typeface="メイリオ"/>
                <a:ea typeface="メイリオ"/>
                <a:cs typeface="+mn-cs"/>
              </a:rPr>
              <a:t> </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2023-08-09</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a:t>
            </a:r>
          </a:p>
        </p:txBody>
      </p:sp>
      <p:graphicFrame>
        <p:nvGraphicFramePr>
          <p:cNvPr id="13" name="表 7">
            <a:extLst>
              <a:ext uri="{FF2B5EF4-FFF2-40B4-BE49-F238E27FC236}">
                <a16:creationId xmlns:a16="http://schemas.microsoft.com/office/drawing/2014/main" id="{823CC03B-0EE1-14FB-9A79-A183065F644C}"/>
              </a:ext>
            </a:extLst>
          </p:cNvPr>
          <p:cNvGraphicFramePr>
            <a:graphicFrameLocks noGrp="1"/>
          </p:cNvGraphicFramePr>
          <p:nvPr/>
        </p:nvGraphicFramePr>
        <p:xfrm>
          <a:off x="626551" y="5830462"/>
          <a:ext cx="5612400" cy="891540"/>
        </p:xfrm>
        <a:graphic>
          <a:graphicData uri="http://schemas.openxmlformats.org/drawingml/2006/table">
            <a:tbl>
              <a:tblPr firstRow="1" bandRow="1">
                <a:tableStyleId>{5940675A-B579-460E-94D1-54222C63F5DA}</a:tableStyleId>
              </a:tblPr>
              <a:tblGrid>
                <a:gridCol w="5612400">
                  <a:extLst>
                    <a:ext uri="{9D8B030D-6E8A-4147-A177-3AD203B41FA5}">
                      <a16:colId xmlns:a16="http://schemas.microsoft.com/office/drawing/2014/main" val="2002786144"/>
                    </a:ext>
                  </a:extLst>
                </a:gridCol>
              </a:tblGrid>
              <a:tr h="852023">
                <a:tc>
                  <a:txBody>
                    <a:bodyPr/>
                    <a:lstStyle/>
                    <a:p>
                      <a:pPr algn="l"/>
                      <a:r>
                        <a:rPr lang="en-US" altLang="ja-JP" sz="1050" b="1">
                          <a:solidFill>
                            <a:schemeClr val="tx1"/>
                          </a:solidFill>
                          <a:effectLst/>
                          <a:latin typeface="+mn-ea"/>
                          <a:ea typeface="+mn-ea"/>
                        </a:rPr>
                        <a:t>ISO/IEC 27001</a:t>
                      </a:r>
                      <a:r>
                        <a:rPr lang="ja-JP" altLang="en-US" sz="1050" b="1">
                          <a:solidFill>
                            <a:schemeClr val="tx1"/>
                          </a:solidFill>
                          <a:effectLst/>
                          <a:latin typeface="+mn-ea"/>
                          <a:ea typeface="+mn-ea"/>
                        </a:rPr>
                        <a:t>と</a:t>
                      </a:r>
                      <a:r>
                        <a:rPr lang="en-US" altLang="ja-JP" sz="1050" b="1">
                          <a:solidFill>
                            <a:schemeClr val="tx1"/>
                          </a:solidFill>
                          <a:effectLst/>
                          <a:latin typeface="+mn-ea"/>
                          <a:ea typeface="+mn-ea"/>
                        </a:rPr>
                        <a:t>JIS Q 27001</a:t>
                      </a:r>
                    </a:p>
                    <a:p>
                      <a:pPr algn="l"/>
                      <a:r>
                        <a:rPr lang="ja-JP" altLang="en-US" sz="1050" b="0">
                          <a:solidFill>
                            <a:schemeClr val="tx1"/>
                          </a:solidFill>
                          <a:effectLst/>
                          <a:latin typeface="+mn-ea"/>
                          <a:ea typeface="+mn-ea"/>
                        </a:rPr>
                        <a:t>　</a:t>
                      </a:r>
                      <a:r>
                        <a:rPr lang="en-US" altLang="ja-JP" sz="1050" b="0">
                          <a:solidFill>
                            <a:schemeClr val="tx1"/>
                          </a:solidFill>
                          <a:effectLst/>
                          <a:latin typeface="+mn-ea"/>
                          <a:ea typeface="+mn-ea"/>
                        </a:rPr>
                        <a:t>ISMS</a:t>
                      </a:r>
                      <a:r>
                        <a:rPr lang="ja-JP" altLang="en-US" sz="1050" b="0">
                          <a:solidFill>
                            <a:schemeClr val="tx1"/>
                          </a:solidFill>
                          <a:effectLst/>
                          <a:latin typeface="+mn-ea"/>
                          <a:ea typeface="+mn-ea"/>
                        </a:rPr>
                        <a:t>に関する規格には、</a:t>
                      </a:r>
                      <a:r>
                        <a:rPr lang="en-US" altLang="ja-JP" sz="1050" b="0">
                          <a:solidFill>
                            <a:schemeClr val="tx1"/>
                          </a:solidFill>
                          <a:effectLst/>
                          <a:latin typeface="+mn-ea"/>
                          <a:ea typeface="+mn-ea"/>
                        </a:rPr>
                        <a:t>ISO/IEC 27001</a:t>
                      </a:r>
                      <a:r>
                        <a:rPr lang="ja-JP" altLang="en-US" sz="1050" b="0">
                          <a:solidFill>
                            <a:schemeClr val="tx1"/>
                          </a:solidFill>
                          <a:effectLst/>
                          <a:latin typeface="+mn-ea"/>
                          <a:ea typeface="+mn-ea"/>
                        </a:rPr>
                        <a:t>とは別に</a:t>
                      </a:r>
                      <a:r>
                        <a:rPr lang="en-US" altLang="ja-JP" sz="1050" b="0">
                          <a:solidFill>
                            <a:schemeClr val="tx1"/>
                          </a:solidFill>
                          <a:effectLst/>
                          <a:latin typeface="+mn-ea"/>
                          <a:ea typeface="+mn-ea"/>
                        </a:rPr>
                        <a:t>JIS Q 27001</a:t>
                      </a:r>
                      <a:r>
                        <a:rPr lang="ja-JP" altLang="en-US" sz="1050" b="0">
                          <a:solidFill>
                            <a:schemeClr val="tx1"/>
                          </a:solidFill>
                          <a:effectLst/>
                          <a:latin typeface="+mn-ea"/>
                          <a:ea typeface="+mn-ea"/>
                        </a:rPr>
                        <a:t>があります。</a:t>
                      </a:r>
                      <a:r>
                        <a:rPr lang="ja-JP" altLang="en-US" sz="1050" b="0" i="0">
                          <a:solidFill>
                            <a:schemeClr val="tx1"/>
                          </a:solidFill>
                          <a:effectLst/>
                          <a:latin typeface="+mn-ea"/>
                          <a:ea typeface="+mn-ea"/>
                        </a:rPr>
                        <a:t>国際規格である</a:t>
                      </a:r>
                      <a:r>
                        <a:rPr lang="en-US" altLang="ja-JP" sz="1050" b="0" i="0">
                          <a:solidFill>
                            <a:schemeClr val="tx1"/>
                          </a:solidFill>
                          <a:effectLst/>
                          <a:latin typeface="+mn-ea"/>
                          <a:ea typeface="+mn-ea"/>
                        </a:rPr>
                        <a:t>ISO/IEC</a:t>
                      </a:r>
                      <a:r>
                        <a:rPr lang="ja-JP" altLang="en-US" sz="1050" b="0" i="0">
                          <a:solidFill>
                            <a:schemeClr val="tx1"/>
                          </a:solidFill>
                          <a:effectLst/>
                          <a:latin typeface="+mn-ea"/>
                          <a:ea typeface="+mn-ea"/>
                        </a:rPr>
                        <a:t>に対して、</a:t>
                      </a:r>
                      <a:r>
                        <a:rPr lang="en-US" altLang="ja-JP" sz="1050" b="0" i="0">
                          <a:solidFill>
                            <a:schemeClr val="tx1"/>
                          </a:solidFill>
                          <a:effectLst/>
                          <a:latin typeface="+mn-ea"/>
                          <a:ea typeface="+mn-ea"/>
                        </a:rPr>
                        <a:t>JIS</a:t>
                      </a:r>
                      <a:r>
                        <a:rPr lang="ja-JP" altLang="en-US" sz="1050" b="0" i="0">
                          <a:solidFill>
                            <a:schemeClr val="tx1"/>
                          </a:solidFill>
                          <a:effectLst/>
                          <a:latin typeface="+mn-ea"/>
                          <a:ea typeface="+mn-ea"/>
                        </a:rPr>
                        <a:t>は日本産業規格となり、日本における</a:t>
                      </a:r>
                      <a:r>
                        <a:rPr kumimoji="1" lang="ja-JP" altLang="en-US" sz="1050">
                          <a:solidFill>
                            <a:schemeClr val="tx1"/>
                          </a:solidFill>
                        </a:rPr>
                        <a:t>任意の国家規格です</a:t>
                      </a:r>
                      <a:r>
                        <a:rPr lang="ja-JP" altLang="en-US" sz="1050" b="0" i="0">
                          <a:solidFill>
                            <a:schemeClr val="tx1"/>
                          </a:solidFill>
                          <a:effectLst/>
                          <a:latin typeface="+mn-ea"/>
                          <a:ea typeface="+mn-ea"/>
                        </a:rPr>
                        <a:t>。</a:t>
                      </a:r>
                      <a:r>
                        <a:rPr kumimoji="1" lang="en-US" altLang="ja-JP" sz="1050">
                          <a:solidFill>
                            <a:schemeClr val="tx1"/>
                          </a:solidFill>
                        </a:rPr>
                        <a:t>JIS Q 27001</a:t>
                      </a:r>
                      <a:r>
                        <a:rPr kumimoji="1" lang="ja-JP" altLang="en-US" sz="1050">
                          <a:solidFill>
                            <a:schemeClr val="tx1"/>
                          </a:solidFill>
                        </a:rPr>
                        <a:t>は、</a:t>
                      </a:r>
                      <a:r>
                        <a:rPr kumimoji="1" lang="en-US" altLang="ja-JP" sz="1050">
                          <a:solidFill>
                            <a:schemeClr val="tx1"/>
                          </a:solidFill>
                        </a:rPr>
                        <a:t>ISO/IEC 27001</a:t>
                      </a:r>
                      <a:r>
                        <a:rPr kumimoji="1" lang="ja-JP" altLang="en-US" sz="1050">
                          <a:solidFill>
                            <a:schemeClr val="tx1"/>
                          </a:solidFill>
                        </a:rPr>
                        <a:t>を日本語に訳したものとなり</a:t>
                      </a:r>
                      <a:r>
                        <a:rPr kumimoji="1" lang="en-US" altLang="ja-JP" sz="1050">
                          <a:solidFill>
                            <a:schemeClr val="tx1"/>
                          </a:solidFill>
                        </a:rPr>
                        <a:t>ISO</a:t>
                      </a:r>
                      <a:r>
                        <a:rPr kumimoji="1" lang="ja-JP" altLang="en-US" sz="1050">
                          <a:solidFill>
                            <a:schemeClr val="tx1"/>
                          </a:solidFill>
                        </a:rPr>
                        <a:t>と</a:t>
                      </a:r>
                      <a:r>
                        <a:rPr kumimoji="1" lang="en-US" altLang="ja-JP" sz="1050">
                          <a:solidFill>
                            <a:schemeClr val="tx1"/>
                          </a:solidFill>
                        </a:rPr>
                        <a:t>JIS</a:t>
                      </a:r>
                      <a:r>
                        <a:rPr kumimoji="1" lang="ja-JP" altLang="en-US" sz="1050">
                          <a:solidFill>
                            <a:schemeClr val="tx1"/>
                          </a:solidFill>
                        </a:rPr>
                        <a:t>による規格内容の違いはありません</a:t>
                      </a:r>
                      <a:r>
                        <a:rPr lang="ja-JP" altLang="en-US" sz="1050" b="0" i="0">
                          <a:solidFill>
                            <a:schemeClr val="tx1"/>
                          </a:solidFill>
                          <a:effectLst/>
                          <a:latin typeface="+mn-ea"/>
                          <a:ea typeface="+mn-ea"/>
                        </a:rPr>
                        <a:t>。</a:t>
                      </a:r>
                      <a:endParaRPr lang="en-US" altLang="ja-JP" sz="1050" b="0">
                        <a:solidFill>
                          <a:schemeClr val="tx1"/>
                        </a:solidFill>
                        <a:effectLst/>
                        <a:latin typeface="+mn-ea"/>
                        <a:ea typeface="+mn-ea"/>
                      </a:endParaRPr>
                    </a:p>
                  </a:txBody>
                  <a:tcPr/>
                </a:tc>
                <a:extLst>
                  <a:ext uri="{0D108BD9-81ED-4DB2-BD59-A6C34878D82A}">
                    <a16:rowId xmlns:a16="http://schemas.microsoft.com/office/drawing/2014/main" val="955731625"/>
                  </a:ext>
                </a:extLst>
              </a:tr>
            </a:tbl>
          </a:graphicData>
        </a:graphic>
      </p:graphicFrame>
      <p:grpSp>
        <p:nvGrpSpPr>
          <p:cNvPr id="17" name="グループ化 16">
            <a:extLst>
              <a:ext uri="{FF2B5EF4-FFF2-40B4-BE49-F238E27FC236}">
                <a16:creationId xmlns:a16="http://schemas.microsoft.com/office/drawing/2014/main" id="{E99FC898-23AD-56EE-4571-3EA5759EE4DB}"/>
              </a:ext>
            </a:extLst>
          </p:cNvPr>
          <p:cNvGrpSpPr/>
          <p:nvPr/>
        </p:nvGrpSpPr>
        <p:grpSpPr>
          <a:xfrm>
            <a:off x="366692" y="5507680"/>
            <a:ext cx="757258" cy="300134"/>
            <a:chOff x="-586383" y="7984939"/>
            <a:chExt cx="1007910" cy="707703"/>
          </a:xfrm>
        </p:grpSpPr>
        <p:sp>
          <p:nvSpPr>
            <p:cNvPr id="18" name="テキスト ボックス 17">
              <a:extLst>
                <a:ext uri="{FF2B5EF4-FFF2-40B4-BE49-F238E27FC236}">
                  <a16:creationId xmlns:a16="http://schemas.microsoft.com/office/drawing/2014/main" id="{6B654608-DD92-CA7B-1D45-1D7D71232630}"/>
                </a:ext>
              </a:extLst>
            </p:cNvPr>
            <p:cNvSpPr txBox="1"/>
            <p:nvPr/>
          </p:nvSpPr>
          <p:spPr>
            <a:xfrm rot="20511245">
              <a:off x="-586383" y="8338230"/>
              <a:ext cx="922625" cy="354412"/>
            </a:xfrm>
            <a:custGeom>
              <a:avLst/>
              <a:gdLst>
                <a:gd name="connsiteX0" fmla="*/ 0 w 922625"/>
                <a:gd name="connsiteY0" fmla="*/ 0 h 354412"/>
                <a:gd name="connsiteX1" fmla="*/ 922625 w 922625"/>
                <a:gd name="connsiteY1" fmla="*/ 0 h 354412"/>
                <a:gd name="connsiteX2" fmla="*/ 922625 w 922625"/>
                <a:gd name="connsiteY2" fmla="*/ 354412 h 354412"/>
                <a:gd name="connsiteX3" fmla="*/ 0 w 922625"/>
                <a:gd name="connsiteY3" fmla="*/ 354412 h 354412"/>
                <a:gd name="connsiteX4" fmla="*/ 0 w 922625"/>
                <a:gd name="connsiteY4" fmla="*/ 0 h 35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625" h="354412" fill="none" extrusionOk="0">
                  <a:moveTo>
                    <a:pt x="0" y="0"/>
                  </a:moveTo>
                  <a:cubicBezTo>
                    <a:pt x="361687" y="52568"/>
                    <a:pt x="480513" y="-54228"/>
                    <a:pt x="922625" y="0"/>
                  </a:cubicBezTo>
                  <a:cubicBezTo>
                    <a:pt x="910715" y="96955"/>
                    <a:pt x="946107" y="279983"/>
                    <a:pt x="922625" y="354412"/>
                  </a:cubicBezTo>
                  <a:cubicBezTo>
                    <a:pt x="503054" y="314207"/>
                    <a:pt x="197963" y="403363"/>
                    <a:pt x="0" y="354412"/>
                  </a:cubicBezTo>
                  <a:cubicBezTo>
                    <a:pt x="21079" y="230379"/>
                    <a:pt x="15949" y="82626"/>
                    <a:pt x="0" y="0"/>
                  </a:cubicBezTo>
                  <a:close/>
                </a:path>
                <a:path w="922625" h="354412" stroke="0" extrusionOk="0">
                  <a:moveTo>
                    <a:pt x="0" y="0"/>
                  </a:moveTo>
                  <a:cubicBezTo>
                    <a:pt x="147004" y="-40783"/>
                    <a:pt x="752825" y="-70567"/>
                    <a:pt x="922625" y="0"/>
                  </a:cubicBezTo>
                  <a:cubicBezTo>
                    <a:pt x="930839" y="73891"/>
                    <a:pt x="908673" y="295727"/>
                    <a:pt x="922625" y="354412"/>
                  </a:cubicBezTo>
                  <a:cubicBezTo>
                    <a:pt x="698256" y="309258"/>
                    <a:pt x="352668" y="432602"/>
                    <a:pt x="0" y="354412"/>
                  </a:cubicBezTo>
                  <a:cubicBezTo>
                    <a:pt x="-4666" y="239936"/>
                    <a:pt x="-6228" y="161744"/>
                    <a:pt x="0" y="0"/>
                  </a:cubicBezTo>
                  <a:close/>
                </a:path>
              </a:pathLst>
            </a:custGeom>
            <a:solidFill>
              <a:schemeClr val="bg1"/>
            </a:solidFill>
            <a:ln>
              <a:solidFill>
                <a:schemeClr val="accent1"/>
              </a:solidFill>
              <a:extLst>
                <a:ext uri="{C807C97D-BFC1-408E-A445-0C87EB9F89A2}">
                  <ask:lineSketchStyleProps xmlns:ask="http://schemas.microsoft.com/office/drawing/2018/sketchyshapes" sd="2650216993">
                    <a:prstGeom prst="rect">
                      <a:avLst/>
                    </a:prstGeom>
                    <ask:type>
                      <ask:lineSketchCurved/>
                    </ask:type>
                  </ask:lineSketchStyleProps>
                </a:ext>
              </a:extLst>
            </a:ln>
            <a:effectLst>
              <a:outerShdw blurRad="50800" dist="38100" dir="2700000" algn="tl" rotWithShape="0">
                <a:prstClr val="black">
                  <a:alpha val="40000"/>
                </a:prstClr>
              </a:outerShd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rPr>
                <a:t>One Point</a:t>
              </a:r>
              <a:endParaRPr kumimoji="1" lang="ja-JP" altLang="en-US" sz="700" b="1" i="0" u="none" strike="noStrike" kern="1200" cap="none" spc="0" normalizeH="0" baseline="0" noProof="0">
                <a:ln>
                  <a:noFill/>
                </a:ln>
                <a:solidFill>
                  <a:srgbClr val="4472C4"/>
                </a:solidFill>
                <a:effectLst/>
                <a:uLnTx/>
                <a:uFillTx/>
                <a:latin typeface="メイリオ" panose="020B0604030504040204" pitchFamily="50" charset="-128"/>
                <a:ea typeface="メイリオ" panose="020B0604030504040204" pitchFamily="50" charset="-128"/>
                <a:cs typeface="+mn-cs"/>
              </a:endParaRPr>
            </a:p>
          </p:txBody>
        </p:sp>
        <p:pic>
          <p:nvPicPr>
            <p:cNvPr id="19" name="図 18">
              <a:extLst>
                <a:ext uri="{FF2B5EF4-FFF2-40B4-BE49-F238E27FC236}">
                  <a16:creationId xmlns:a16="http://schemas.microsoft.com/office/drawing/2014/main" id="{7FFE4ACF-3C6C-F23A-62C4-3984E4AD7CC7}"/>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166120" y="7984939"/>
              <a:ext cx="255407" cy="378304"/>
            </a:xfrm>
            <a:prstGeom prst="rect">
              <a:avLst/>
            </a:prstGeom>
          </p:spPr>
        </p:pic>
      </p:grpSp>
      <p:sp>
        <p:nvSpPr>
          <p:cNvPr id="7" name="テキスト プレースホルダー 2">
            <a:extLst>
              <a:ext uri="{FF2B5EF4-FFF2-40B4-BE49-F238E27FC236}">
                <a16:creationId xmlns:a16="http://schemas.microsoft.com/office/drawing/2014/main" id="{6027ED98-6490-9582-1724-55EE78898BB3}"/>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5"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情報セキュリティマネジメントシステム（</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a:t>
            </a:r>
          </a:p>
        </p:txBody>
      </p:sp>
      <p:sp>
        <p:nvSpPr>
          <p:cNvPr id="4" name="スクロール: 横 3">
            <a:extLst>
              <a:ext uri="{FF2B5EF4-FFF2-40B4-BE49-F238E27FC236}">
                <a16:creationId xmlns:a16="http://schemas.microsoft.com/office/drawing/2014/main" id="{7CAB3489-8306-C6DA-F7A3-6A927DBB1CDC}"/>
              </a:ext>
            </a:extLst>
          </p:cNvPr>
          <p:cNvSpPr/>
          <p:nvPr/>
        </p:nvSpPr>
        <p:spPr>
          <a:xfrm>
            <a:off x="626551" y="6884348"/>
            <a:ext cx="5616576" cy="2359900"/>
          </a:xfrm>
          <a:prstGeom prst="horizontalScroll">
            <a:avLst>
              <a:gd name="adj" fmla="val 2339"/>
            </a:avLst>
          </a:prstGeom>
          <a:solidFill>
            <a:schemeClr val="bg1">
              <a:lumMod val="9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282467259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C8186F3C-0F88-E992-7E54-48D72C33E96D}"/>
              </a:ext>
            </a:extLst>
          </p:cNvPr>
          <p:cNvSpPr>
            <a:spLocks noGrp="1"/>
          </p:cNvSpPr>
          <p:nvPr>
            <p:ph type="body" sz="quarter" idx="16"/>
          </p:nvPr>
        </p:nvSpPr>
        <p:spPr>
          <a:xfrm>
            <a:off x="620924" y="2006280"/>
            <a:ext cx="5612400" cy="381000"/>
          </a:xfrm>
        </p:spPr>
        <p:txBody>
          <a:bodyPr/>
          <a:lstStyle/>
          <a:p>
            <a:r>
              <a:rPr kumimoji="1" lang="en-US" altLang="ja-JP"/>
              <a:t>ISO/IEC 27001</a:t>
            </a:r>
            <a:r>
              <a:rPr kumimoji="1" lang="ja-JP" altLang="en-US"/>
              <a:t>の要求事項</a:t>
            </a:r>
          </a:p>
        </p:txBody>
      </p:sp>
      <p:sp>
        <p:nvSpPr>
          <p:cNvPr id="5" name="スライド番号プレースホルダー 4">
            <a:extLst>
              <a:ext uri="{FF2B5EF4-FFF2-40B4-BE49-F238E27FC236}">
                <a16:creationId xmlns:a16="http://schemas.microsoft.com/office/drawing/2014/main" id="{3693C5AE-EA08-CBE3-0EED-2761FCA5EFCA}"/>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07</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2">
            <a:extLst>
              <a:ext uri="{FF2B5EF4-FFF2-40B4-BE49-F238E27FC236}">
                <a16:creationId xmlns:a16="http://schemas.microsoft.com/office/drawing/2014/main" id="{635F2EC2-130A-6A75-46AC-97F21354008C}"/>
              </a:ext>
            </a:extLst>
          </p:cNvPr>
          <p:cNvSpPr>
            <a:spLocks noGrp="1"/>
          </p:cNvSpPr>
          <p:nvPr>
            <p:ph type="body" sz="quarter" idx="14"/>
          </p:nvPr>
        </p:nvSpPr>
        <p:spPr>
          <a:xfrm>
            <a:off x="1123950" y="1457325"/>
            <a:ext cx="5111250" cy="381000"/>
          </a:xfrm>
        </p:spPr>
        <p:txBody>
          <a:bodyPr/>
          <a:lstStyle/>
          <a:p>
            <a:r>
              <a:rPr kumimoji="1" lang="en-US" altLang="ja-JP"/>
              <a:t>7-2-2. </a:t>
            </a:r>
            <a:r>
              <a:rPr lang="en-US" altLang="ja-JP"/>
              <a:t>ISMS</a:t>
            </a:r>
            <a:r>
              <a:rPr lang="ja-JP" altLang="en-US"/>
              <a:t>の要素と要件</a:t>
            </a:r>
            <a:endParaRPr kumimoji="1" lang="ja-JP" altLang="en-US"/>
          </a:p>
        </p:txBody>
      </p:sp>
      <p:sp>
        <p:nvSpPr>
          <p:cNvPr id="16" name="テキスト プレースホルダー 4">
            <a:extLst>
              <a:ext uri="{FF2B5EF4-FFF2-40B4-BE49-F238E27FC236}">
                <a16:creationId xmlns:a16="http://schemas.microsoft.com/office/drawing/2014/main" id="{46BAE5C7-C4BF-FEAA-A4BA-7BC125E2C2E8}"/>
              </a:ext>
            </a:extLst>
          </p:cNvPr>
          <p:cNvSpPr txBox="1">
            <a:spLocks/>
          </p:cNvSpPr>
          <p:nvPr/>
        </p:nvSpPr>
        <p:spPr>
          <a:xfrm>
            <a:off x="620924" y="2275909"/>
            <a:ext cx="5612400" cy="1087593"/>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ISO/IEC 27001</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では、組織が効率的に</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の構築・実施・維持・継続的改善を行うとともに、情報セキュリティのリスクアセスメントおよびリスク対応を実現するために必要な要求事項を定めています。</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ISO/IEC 27001</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の要求事項は、</a:t>
            </a: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認証を取得するには必ず対応しなければなりません。</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どのような内容が要求されているのか認識するため、各要求事項の概要について説明します。要求事項は、後述の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PDCA</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サイクルと呼ばれる運用サイクルに落とし込んで、情報セキュリティマネジメントを実施することとなります。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9" name="テキスト プレースホルダー 2">
            <a:extLst>
              <a:ext uri="{FF2B5EF4-FFF2-40B4-BE49-F238E27FC236}">
                <a16:creationId xmlns:a16="http://schemas.microsoft.com/office/drawing/2014/main" id="{2D959D79-3882-9874-5A6A-A1C3F77E3829}"/>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第</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7</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章</a:t>
            </a:r>
            <a:r>
              <a:rPr kumimoji="1"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 </a:t>
            </a:r>
            <a:r>
              <a:rPr kumimoji="1"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3"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情報セキュリティマネジメントシステム（</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a:t>
            </a:r>
          </a:p>
        </p:txBody>
      </p:sp>
      <p:sp>
        <p:nvSpPr>
          <p:cNvPr id="2" name="四角形: 角を丸くする 1">
            <a:extLst>
              <a:ext uri="{FF2B5EF4-FFF2-40B4-BE49-F238E27FC236}">
                <a16:creationId xmlns:a16="http://schemas.microsoft.com/office/drawing/2014/main" id="{7FCAAA7C-7851-0A9A-AC03-46A7C4DDBA3C}"/>
              </a:ext>
            </a:extLst>
          </p:cNvPr>
          <p:cNvSpPr/>
          <p:nvPr/>
        </p:nvSpPr>
        <p:spPr>
          <a:xfrm>
            <a:off x="622800" y="4063582"/>
            <a:ext cx="2724467" cy="903667"/>
          </a:xfrm>
          <a:prstGeom prst="roundRect">
            <a:avLst/>
          </a:prstGeom>
          <a:no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メイリオ"/>
                <a:ea typeface="メイリオ"/>
                <a:cs typeface="+mn-cs"/>
              </a:rPr>
              <a:t>1. </a:t>
            </a:r>
            <a:r>
              <a:rPr kumimoji="1" lang="ja-JP" altLang="en-US" sz="900" b="1" i="0" u="none" strike="noStrike" kern="1200" cap="none" spc="0" normalizeH="0" baseline="0" noProof="0" dirty="0">
                <a:ln>
                  <a:noFill/>
                </a:ln>
                <a:solidFill>
                  <a:prstClr val="black"/>
                </a:solidFill>
                <a:effectLst/>
                <a:uLnTx/>
                <a:uFillTx/>
                <a:latin typeface="メイリオ"/>
                <a:ea typeface="メイリオ"/>
                <a:cs typeface="+mn-cs"/>
              </a:rPr>
              <a:t>適用範囲</a:t>
            </a:r>
            <a:endPar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rPr>
              <a:t>ISO/IEC 27001</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は</a:t>
            </a:r>
            <a:r>
              <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rPr>
              <a:t>ISMS</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運用のための要求事項を規定しており、本規格に適合するためには</a:t>
            </a:r>
            <a:r>
              <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rPr>
              <a:t>4</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900" b="0" i="0" u="none" strike="noStrike" kern="1200" cap="none" spc="0" normalizeH="0" baseline="0" noProof="0" dirty="0">
                <a:ln>
                  <a:noFill/>
                </a:ln>
                <a:solidFill>
                  <a:prstClr val="black"/>
                </a:solidFill>
                <a:effectLst/>
                <a:uLnTx/>
                <a:uFillTx/>
                <a:latin typeface="メイリオ"/>
                <a:ea typeface="メイリオ"/>
                <a:cs typeface="+mn-cs"/>
              </a:rPr>
              <a:t>10</a:t>
            </a:r>
            <a:r>
              <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rPr>
              <a:t>に規定されるすべての事項に対応しなければならない。</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メイリオ"/>
              <a:ea typeface="メイリオ"/>
              <a:cs typeface="+mn-cs"/>
            </a:endParaRPr>
          </a:p>
        </p:txBody>
      </p:sp>
      <p:sp>
        <p:nvSpPr>
          <p:cNvPr id="6" name="四角形: 角を丸くする 5">
            <a:extLst>
              <a:ext uri="{FF2B5EF4-FFF2-40B4-BE49-F238E27FC236}">
                <a16:creationId xmlns:a16="http://schemas.microsoft.com/office/drawing/2014/main" id="{9E97E089-E09E-EF1B-CF75-6E8FDFFAF2E3}"/>
              </a:ext>
            </a:extLst>
          </p:cNvPr>
          <p:cNvSpPr/>
          <p:nvPr/>
        </p:nvSpPr>
        <p:spPr>
          <a:xfrm>
            <a:off x="622800" y="5159143"/>
            <a:ext cx="2724467" cy="903667"/>
          </a:xfrm>
          <a:prstGeom prst="roundRect">
            <a:avLst/>
          </a:prstGeom>
          <a:no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2. </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引用規格</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ISO/IEC 27001</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は、</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ISO/IEC 27000</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の概要と用語）を引用する。</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四角形: 角を丸くする 11">
            <a:extLst>
              <a:ext uri="{FF2B5EF4-FFF2-40B4-BE49-F238E27FC236}">
                <a16:creationId xmlns:a16="http://schemas.microsoft.com/office/drawing/2014/main" id="{1013A675-57B9-A80D-90B7-085F8522FD5C}"/>
              </a:ext>
            </a:extLst>
          </p:cNvPr>
          <p:cNvSpPr/>
          <p:nvPr/>
        </p:nvSpPr>
        <p:spPr>
          <a:xfrm>
            <a:off x="622800" y="6254704"/>
            <a:ext cx="2724467" cy="903667"/>
          </a:xfrm>
          <a:prstGeom prst="roundRect">
            <a:avLst/>
          </a:prstGeom>
          <a:no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3. </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用語および定義</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ISO/IEC 27001</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で用いる用語および定義は、</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ISO/IEC 27000</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に定めている。</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3" name="四角形: 角を丸くする 12">
            <a:extLst>
              <a:ext uri="{FF2B5EF4-FFF2-40B4-BE49-F238E27FC236}">
                <a16:creationId xmlns:a16="http://schemas.microsoft.com/office/drawing/2014/main" id="{B44F6C3F-F9D9-DDB0-A888-6B5C75D2AD53}"/>
              </a:ext>
            </a:extLst>
          </p:cNvPr>
          <p:cNvSpPr/>
          <p:nvPr/>
        </p:nvSpPr>
        <p:spPr>
          <a:xfrm>
            <a:off x="622800" y="7350265"/>
            <a:ext cx="2724467" cy="903667"/>
          </a:xfrm>
          <a:prstGeom prst="roundRect">
            <a:avLst/>
          </a:prstGeom>
          <a:solidFill>
            <a:schemeClr val="accent4">
              <a:lumMod val="20000"/>
              <a:lumOff val="80000"/>
            </a:schemeClr>
          </a:solid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4. </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組織の状況</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　組織の内情や取り巻く状況、利害関係者のニーズを把握した上で</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の適用範囲を決定することを要求している。</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4" name="四角形: 角を丸くする 13">
            <a:extLst>
              <a:ext uri="{FF2B5EF4-FFF2-40B4-BE49-F238E27FC236}">
                <a16:creationId xmlns:a16="http://schemas.microsoft.com/office/drawing/2014/main" id="{CF15F15B-0500-E377-48B1-02343197D098}"/>
              </a:ext>
            </a:extLst>
          </p:cNvPr>
          <p:cNvSpPr/>
          <p:nvPr/>
        </p:nvSpPr>
        <p:spPr>
          <a:xfrm>
            <a:off x="622800" y="8445826"/>
            <a:ext cx="2724467" cy="903667"/>
          </a:xfrm>
          <a:prstGeom prst="roundRect">
            <a:avLst/>
          </a:prstGeom>
          <a:solidFill>
            <a:schemeClr val="accent4">
              <a:lumMod val="20000"/>
              <a:lumOff val="80000"/>
            </a:schemeClr>
          </a:solid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5. </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リーダーシップ</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　トップマネジメントが主導して</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を構築することを要求している。（トップマネジメントが実施するべきことのまとめ）</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5" name="四角形: 角を丸くする 14">
            <a:extLst>
              <a:ext uri="{FF2B5EF4-FFF2-40B4-BE49-F238E27FC236}">
                <a16:creationId xmlns:a16="http://schemas.microsoft.com/office/drawing/2014/main" id="{3B40F445-EC36-AF1F-430B-4A1D7EAED258}"/>
              </a:ext>
            </a:extLst>
          </p:cNvPr>
          <p:cNvSpPr/>
          <p:nvPr/>
        </p:nvSpPr>
        <p:spPr>
          <a:xfrm>
            <a:off x="3510733" y="4068898"/>
            <a:ext cx="2724467" cy="903667"/>
          </a:xfrm>
          <a:prstGeom prst="roundRect">
            <a:avLst/>
          </a:prstGeom>
          <a:solidFill>
            <a:schemeClr val="accent4">
              <a:lumMod val="20000"/>
              <a:lumOff val="80000"/>
            </a:schemeClr>
          </a:solid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6. </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計画</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の計画を立てる際の要求事項。（ </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PDCA </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サイクルの </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P</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Plan</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7" name="四角形: 角を丸くする 16">
            <a:extLst>
              <a:ext uri="{FF2B5EF4-FFF2-40B4-BE49-F238E27FC236}">
                <a16:creationId xmlns:a16="http://schemas.microsoft.com/office/drawing/2014/main" id="{6DE5F970-43E1-9DF2-FF7A-FE093022C7B5}"/>
              </a:ext>
            </a:extLst>
          </p:cNvPr>
          <p:cNvSpPr/>
          <p:nvPr/>
        </p:nvSpPr>
        <p:spPr>
          <a:xfrm>
            <a:off x="3510733" y="5164459"/>
            <a:ext cx="2724467" cy="903667"/>
          </a:xfrm>
          <a:prstGeom prst="roundRect">
            <a:avLst/>
          </a:prstGeom>
          <a:solidFill>
            <a:schemeClr val="accent4">
              <a:lumMod val="20000"/>
              <a:lumOff val="80000"/>
            </a:schemeClr>
          </a:solid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7. </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支援</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　構成員の教育など、</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ISMS </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構築にあたり組織が構成員に行うべきサポートを要求している。</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8" name="四角形: 角を丸くする 17">
            <a:extLst>
              <a:ext uri="{FF2B5EF4-FFF2-40B4-BE49-F238E27FC236}">
                <a16:creationId xmlns:a16="http://schemas.microsoft.com/office/drawing/2014/main" id="{9960752E-0773-75C1-FC25-4732792FD3A2}"/>
              </a:ext>
            </a:extLst>
          </p:cNvPr>
          <p:cNvSpPr/>
          <p:nvPr/>
        </p:nvSpPr>
        <p:spPr>
          <a:xfrm>
            <a:off x="3510733" y="6260020"/>
            <a:ext cx="2724467" cy="903667"/>
          </a:xfrm>
          <a:prstGeom prst="roundRect">
            <a:avLst/>
          </a:prstGeom>
          <a:solidFill>
            <a:schemeClr val="accent4">
              <a:lumMod val="20000"/>
              <a:lumOff val="80000"/>
            </a:schemeClr>
          </a:solid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8. </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運用</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を実行する際の要求事項。（ </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PDCA </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サイクルの </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D</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Do</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9" name="四角形: 角を丸くする 18">
            <a:extLst>
              <a:ext uri="{FF2B5EF4-FFF2-40B4-BE49-F238E27FC236}">
                <a16:creationId xmlns:a16="http://schemas.microsoft.com/office/drawing/2014/main" id="{BBADB039-FEF5-E6B9-D57C-BEA99EB829D0}"/>
              </a:ext>
            </a:extLst>
          </p:cNvPr>
          <p:cNvSpPr/>
          <p:nvPr/>
        </p:nvSpPr>
        <p:spPr>
          <a:xfrm>
            <a:off x="3510733" y="7355581"/>
            <a:ext cx="2724467" cy="903667"/>
          </a:xfrm>
          <a:prstGeom prst="roundRect">
            <a:avLst/>
          </a:prstGeom>
          <a:solidFill>
            <a:schemeClr val="accent4">
              <a:lumMod val="20000"/>
              <a:lumOff val="80000"/>
            </a:schemeClr>
          </a:solid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9. </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パフォーマンス評価</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　適切な</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が構築・運用できているか評価する際の要求事項。（ </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PDCA </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サイクルの  </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C</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Check</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0" name="四角形: 角を丸くする 19">
            <a:extLst>
              <a:ext uri="{FF2B5EF4-FFF2-40B4-BE49-F238E27FC236}">
                <a16:creationId xmlns:a16="http://schemas.microsoft.com/office/drawing/2014/main" id="{BFB00F2F-921C-FCB4-0EB5-456A40052070}"/>
              </a:ext>
            </a:extLst>
          </p:cNvPr>
          <p:cNvSpPr/>
          <p:nvPr/>
        </p:nvSpPr>
        <p:spPr>
          <a:xfrm>
            <a:off x="3510733" y="8451142"/>
            <a:ext cx="2724467" cy="903667"/>
          </a:xfrm>
          <a:prstGeom prst="roundRect">
            <a:avLst/>
          </a:prstGeom>
          <a:solidFill>
            <a:schemeClr val="accent4">
              <a:lumMod val="20000"/>
              <a:lumOff val="80000"/>
            </a:schemeClr>
          </a:solidFill>
          <a:ln w="19050">
            <a:solidFill>
              <a:schemeClr val="accent1">
                <a:lumMod val="75000"/>
              </a:scheme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メイリオ"/>
                <a:ea typeface="メイリオ"/>
                <a:cs typeface="+mn-cs"/>
              </a:rPr>
              <a:t>10. </a:t>
            </a:r>
            <a:r>
              <a:rPr kumimoji="1" lang="ja-JP" altLang="en-US" sz="900" b="1" i="0" u="none" strike="noStrike" kern="1200" cap="none" spc="0" normalizeH="0" baseline="0" noProof="0">
                <a:ln>
                  <a:noFill/>
                </a:ln>
                <a:solidFill>
                  <a:prstClr val="black"/>
                </a:solidFill>
                <a:effectLst/>
                <a:uLnTx/>
                <a:uFillTx/>
                <a:latin typeface="メイリオ"/>
                <a:ea typeface="メイリオ"/>
                <a:cs typeface="+mn-cs"/>
              </a:rPr>
              <a:t>改善</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の是正処置やリスク、改善の機会、</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認証の不適格があった場合の対処法。（ </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PDCA </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サイクルの「</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Act</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21" name="テキスト プレースホルダー 3">
            <a:extLst>
              <a:ext uri="{FF2B5EF4-FFF2-40B4-BE49-F238E27FC236}">
                <a16:creationId xmlns:a16="http://schemas.microsoft.com/office/drawing/2014/main" id="{98ED7B92-88A0-D4F4-43E2-54728D2F77C5}"/>
              </a:ext>
            </a:extLst>
          </p:cNvPr>
          <p:cNvSpPr txBox="1">
            <a:spLocks/>
          </p:cNvSpPr>
          <p:nvPr/>
        </p:nvSpPr>
        <p:spPr>
          <a:xfrm>
            <a:off x="596019" y="3363502"/>
            <a:ext cx="5612400" cy="381000"/>
          </a:xfrm>
          <a:prstGeom prst="rect">
            <a:avLst/>
          </a:prstGeom>
        </p:spPr>
        <p:txBody>
          <a:bodyPr anchor="ctr"/>
          <a:lstStyle>
            <a:lvl1pPr marL="0" indent="0" algn="l" defTabSz="914400" rtl="0" eaLnBrk="1" latinLnBrk="0" hangingPunct="1">
              <a:lnSpc>
                <a:spcPct val="90000"/>
              </a:lnSpc>
              <a:spcBef>
                <a:spcPts val="1000"/>
              </a:spcBef>
              <a:buFont typeface="Arial" panose="020B0604020202020204" pitchFamily="34" charset="0"/>
              <a:buNone/>
              <a:defRPr kumimoji="1" sz="1400" b="1" kern="1200">
                <a:solidFill>
                  <a:schemeClr val="accent1">
                    <a:lumMod val="75000"/>
                  </a:schemeClr>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en-US" altLang="ja-JP" sz="1400" b="1" i="0" u="none" strike="noStrike" kern="1200" cap="none" spc="0" normalizeH="0" baseline="0" noProof="0">
                <a:ln>
                  <a:noFill/>
                </a:ln>
                <a:solidFill>
                  <a:srgbClr val="4472C4">
                    <a:lumMod val="75000"/>
                  </a:srgbClr>
                </a:solidFill>
                <a:effectLst/>
                <a:uLnTx/>
                <a:uFillTx/>
                <a:latin typeface="メイリオ"/>
                <a:ea typeface="メイリオ"/>
                <a:cs typeface="+mn-cs"/>
              </a:rPr>
              <a:t>ISO/IEC 27001 </a:t>
            </a:r>
            <a:r>
              <a:rPr kumimoji="1" lang="ja-JP" altLang="en-US" sz="1400" b="1" i="0" u="none" strike="noStrike" kern="1200" cap="none" spc="0" normalizeH="0" baseline="0" noProof="0">
                <a:ln>
                  <a:noFill/>
                </a:ln>
                <a:solidFill>
                  <a:srgbClr val="4472C4">
                    <a:lumMod val="75000"/>
                  </a:srgbClr>
                </a:solidFill>
                <a:effectLst/>
                <a:uLnTx/>
                <a:uFillTx/>
                <a:latin typeface="メイリオ"/>
                <a:ea typeface="メイリオ"/>
                <a:cs typeface="+mn-cs"/>
              </a:rPr>
              <a:t>各要求事項の概要</a:t>
            </a:r>
          </a:p>
        </p:txBody>
      </p:sp>
      <p:sp>
        <p:nvSpPr>
          <p:cNvPr id="22" name="テキスト プレースホルダー 4">
            <a:extLst>
              <a:ext uri="{FF2B5EF4-FFF2-40B4-BE49-F238E27FC236}">
                <a16:creationId xmlns:a16="http://schemas.microsoft.com/office/drawing/2014/main" id="{C1D9CEAB-E15A-53D8-6BE7-3F64924F3748}"/>
              </a:ext>
            </a:extLst>
          </p:cNvPr>
          <p:cNvSpPr txBox="1">
            <a:spLocks/>
          </p:cNvSpPr>
          <p:nvPr/>
        </p:nvSpPr>
        <p:spPr>
          <a:xfrm>
            <a:off x="622800" y="3618921"/>
            <a:ext cx="5612400" cy="38100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1.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適用範囲」に記述されていますが、実質的な要求事項は「</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4.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組織の状況」から「</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10. </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改善」までの</a:t>
            </a: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項目となっています。</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11307163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正方形/長方形 17">
            <a:extLst>
              <a:ext uri="{FF2B5EF4-FFF2-40B4-BE49-F238E27FC236}">
                <a16:creationId xmlns:a16="http://schemas.microsoft.com/office/drawing/2014/main" id="{F7FE6271-5665-A80F-BFDA-A68B66371390}"/>
              </a:ext>
            </a:extLst>
          </p:cNvPr>
          <p:cNvSpPr/>
          <p:nvPr/>
        </p:nvSpPr>
        <p:spPr>
          <a:xfrm>
            <a:off x="689475" y="3619501"/>
            <a:ext cx="5543849" cy="3726136"/>
          </a:xfrm>
          <a:prstGeom prst="rect">
            <a:avLst/>
          </a:prstGeom>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5" name="スライド番号プレースホルダー 4">
            <a:extLst>
              <a:ext uri="{FF2B5EF4-FFF2-40B4-BE49-F238E27FC236}">
                <a16:creationId xmlns:a16="http://schemas.microsoft.com/office/drawing/2014/main" id="{3693C5AE-EA08-CBE3-0EED-2761FCA5EFCA}"/>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08</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2">
            <a:extLst>
              <a:ext uri="{FF2B5EF4-FFF2-40B4-BE49-F238E27FC236}">
                <a16:creationId xmlns:a16="http://schemas.microsoft.com/office/drawing/2014/main" id="{635F2EC2-130A-6A75-46AC-97F21354008C}"/>
              </a:ext>
            </a:extLst>
          </p:cNvPr>
          <p:cNvSpPr>
            <a:spLocks noGrp="1"/>
          </p:cNvSpPr>
          <p:nvPr>
            <p:ph type="body" sz="quarter" idx="14"/>
          </p:nvPr>
        </p:nvSpPr>
        <p:spPr>
          <a:xfrm>
            <a:off x="1123950" y="1457325"/>
            <a:ext cx="5111250" cy="381000"/>
          </a:xfrm>
        </p:spPr>
        <p:txBody>
          <a:bodyPr/>
          <a:lstStyle/>
          <a:p>
            <a:r>
              <a:rPr kumimoji="1" lang="en-US" altLang="ja-JP"/>
              <a:t>7-2-2. </a:t>
            </a:r>
            <a:r>
              <a:rPr lang="en-US" altLang="ja-JP"/>
              <a:t>ISMS</a:t>
            </a:r>
            <a:r>
              <a:rPr lang="ja-JP" altLang="en-US"/>
              <a:t>の要素と要件</a:t>
            </a:r>
            <a:endParaRPr kumimoji="1" lang="ja-JP" altLang="en-US"/>
          </a:p>
        </p:txBody>
      </p:sp>
      <p:sp>
        <p:nvSpPr>
          <p:cNvPr id="12" name="テキスト プレースホルダー 3">
            <a:extLst>
              <a:ext uri="{FF2B5EF4-FFF2-40B4-BE49-F238E27FC236}">
                <a16:creationId xmlns:a16="http://schemas.microsoft.com/office/drawing/2014/main" id="{1F28FBC3-F72F-7C6D-D649-22AEEA5BAF9B}"/>
              </a:ext>
            </a:extLst>
          </p:cNvPr>
          <p:cNvSpPr>
            <a:spLocks noGrp="1"/>
          </p:cNvSpPr>
          <p:nvPr>
            <p:ph type="body" sz="quarter" idx="16"/>
          </p:nvPr>
        </p:nvSpPr>
        <p:spPr>
          <a:xfrm>
            <a:off x="620924" y="1990030"/>
            <a:ext cx="5612400" cy="381000"/>
          </a:xfrm>
        </p:spPr>
        <p:txBody>
          <a:bodyPr/>
          <a:lstStyle/>
          <a:p>
            <a:r>
              <a:rPr kumimoji="1" lang="en-US" altLang="ja-JP"/>
              <a:t>ISMS</a:t>
            </a:r>
            <a:r>
              <a:rPr kumimoji="1" lang="ja-JP" altLang="en-US"/>
              <a:t>の運用プロセス</a:t>
            </a:r>
          </a:p>
        </p:txBody>
      </p:sp>
      <p:sp>
        <p:nvSpPr>
          <p:cNvPr id="15" name="テキスト プレースホルダー 4">
            <a:extLst>
              <a:ext uri="{FF2B5EF4-FFF2-40B4-BE49-F238E27FC236}">
                <a16:creationId xmlns:a16="http://schemas.microsoft.com/office/drawing/2014/main" id="{BCD8BF4E-5F6E-8DFA-1F67-B2275C59E0AA}"/>
              </a:ext>
            </a:extLst>
          </p:cNvPr>
          <p:cNvSpPr txBox="1">
            <a:spLocks/>
          </p:cNvSpPr>
          <p:nvPr/>
        </p:nvSpPr>
        <p:spPr>
          <a:xfrm>
            <a:off x="620924" y="2295880"/>
            <a:ext cx="5612400" cy="195448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マネジメントシステムとは、組織の方針や目標を定めて、その目標を達成するために必要な、組織を管理する仕組みのことを指します。情報セキュリティのマネジメントシステムである</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も、組織によって定めた目標達成のための取組です。その目標は、情報セキュリティに関することや、会社が抱えている機密情報をどう保護していくのかという内容となります。その目標に向かってマネジメントを行っていくための方法として、</a:t>
            </a:r>
            <a:r>
              <a:rPr kumimoji="1" lang="ja-JP" altLang="en-US" sz="1050" b="1" i="0" u="none" strike="noStrike" kern="1200" cap="none" spc="0" normalizeH="0" baseline="0" noProof="0" dirty="0">
                <a:ln>
                  <a:noFill/>
                </a:ln>
                <a:solidFill>
                  <a:prstClr val="black"/>
                </a:solidFill>
                <a:effectLst/>
                <a:uLnTx/>
                <a:uFillTx/>
                <a:latin typeface="メイリオ"/>
                <a:ea typeface="メイリオ"/>
                <a:cs typeface="+mn-cs"/>
              </a:rPr>
              <a:t>要求事項を実施しながら、</a:t>
            </a:r>
            <a:r>
              <a:rPr kumimoji="1" lang="en-US" altLang="ja-JP" sz="1050" b="1" i="0" u="none" strike="noStrike" kern="1200" cap="none" spc="0" normalizeH="0" baseline="0" noProof="0" dirty="0">
                <a:ln>
                  <a:noFill/>
                </a:ln>
                <a:solidFill>
                  <a:prstClr val="black"/>
                </a:solidFill>
                <a:effectLst/>
                <a:uLnTx/>
                <a:uFillTx/>
                <a:latin typeface="メイリオ"/>
                <a:ea typeface="メイリオ"/>
                <a:cs typeface="+mn-cs"/>
              </a:rPr>
              <a:t>PDCA</a:t>
            </a:r>
            <a:r>
              <a:rPr kumimoji="1" lang="ja-JP" altLang="en-US" sz="1050" b="1"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1050" b="1" i="0" u="none" strike="noStrike" kern="1200" cap="none" spc="0" normalizeH="0" baseline="0" noProof="0" dirty="0">
                <a:ln>
                  <a:noFill/>
                </a:ln>
                <a:solidFill>
                  <a:prstClr val="black"/>
                </a:solidFill>
                <a:effectLst/>
                <a:uLnTx/>
                <a:uFillTx/>
                <a:latin typeface="メイリオ"/>
                <a:ea typeface="メイリオ"/>
                <a:cs typeface="+mn-cs"/>
              </a:rPr>
              <a:t>Plan</a:t>
            </a:r>
            <a:r>
              <a:rPr kumimoji="1" lang="ja-JP" altLang="en-US" sz="1050" b="1"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1050" b="1" i="0" u="none" strike="noStrike" kern="1200" cap="none" spc="0" normalizeH="0" baseline="0" noProof="0" dirty="0">
                <a:ln>
                  <a:noFill/>
                </a:ln>
                <a:solidFill>
                  <a:prstClr val="black"/>
                </a:solidFill>
                <a:effectLst/>
                <a:uLnTx/>
                <a:uFillTx/>
                <a:latin typeface="メイリオ"/>
                <a:ea typeface="メイリオ"/>
                <a:cs typeface="+mn-cs"/>
              </a:rPr>
              <a:t>Do</a:t>
            </a:r>
            <a:r>
              <a:rPr kumimoji="1" lang="ja-JP" altLang="en-US" sz="1050" b="1"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1050" b="1" i="0" u="none" strike="noStrike" kern="1200" cap="none" spc="0" normalizeH="0" baseline="0" noProof="0" dirty="0">
                <a:ln>
                  <a:noFill/>
                </a:ln>
                <a:solidFill>
                  <a:prstClr val="black"/>
                </a:solidFill>
                <a:effectLst/>
                <a:uLnTx/>
                <a:uFillTx/>
                <a:latin typeface="メイリオ"/>
                <a:ea typeface="メイリオ"/>
                <a:cs typeface="+mn-cs"/>
              </a:rPr>
              <a:t>Check</a:t>
            </a:r>
            <a:r>
              <a:rPr kumimoji="1" lang="ja-JP" altLang="en-US" sz="1050" b="1" i="0" u="none" strike="noStrike" kern="1200" cap="none" spc="0" normalizeH="0" baseline="0" noProof="0" dirty="0">
                <a:ln>
                  <a:noFill/>
                </a:ln>
                <a:solidFill>
                  <a:prstClr val="black"/>
                </a:solidFill>
                <a:effectLst/>
                <a:uLnTx/>
                <a:uFillTx/>
                <a:latin typeface="メイリオ"/>
                <a:ea typeface="メイリオ"/>
                <a:cs typeface="+mn-cs"/>
              </a:rPr>
              <a:t>・</a:t>
            </a:r>
            <a:r>
              <a:rPr kumimoji="1" lang="en-US" altLang="ja-JP" sz="1050" b="1" i="0" u="none" strike="noStrike" kern="1200" cap="none" spc="0" normalizeH="0" baseline="0" noProof="0" dirty="0">
                <a:ln>
                  <a:noFill/>
                </a:ln>
                <a:solidFill>
                  <a:prstClr val="black"/>
                </a:solidFill>
                <a:effectLst/>
                <a:uLnTx/>
                <a:uFillTx/>
                <a:latin typeface="メイリオ"/>
                <a:ea typeface="メイリオ"/>
                <a:cs typeface="+mn-cs"/>
              </a:rPr>
              <a:t>Act</a:t>
            </a:r>
            <a:r>
              <a:rPr kumimoji="1" lang="ja-JP" altLang="en-US" sz="1050" b="1" i="0" u="none" strike="noStrike" kern="1200" cap="none" spc="0" normalizeH="0" baseline="0" noProof="0" dirty="0">
                <a:ln>
                  <a:noFill/>
                </a:ln>
                <a:solidFill>
                  <a:prstClr val="black"/>
                </a:solidFill>
                <a:effectLst/>
                <a:uLnTx/>
                <a:uFillTx/>
                <a:latin typeface="メイリオ"/>
                <a:ea typeface="メイリオ"/>
                <a:cs typeface="+mn-cs"/>
              </a:rPr>
              <a:t>）サイクルを繰り返し、スパイラルアップしていく</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ことが、</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ISO/IEC 27001</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では求められています。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graphicFrame>
        <p:nvGraphicFramePr>
          <p:cNvPr id="6" name="図表 5">
            <a:extLst>
              <a:ext uri="{FF2B5EF4-FFF2-40B4-BE49-F238E27FC236}">
                <a16:creationId xmlns:a16="http://schemas.microsoft.com/office/drawing/2014/main" id="{7913740C-613D-8EC3-B680-E58E1A91EB1A}"/>
              </a:ext>
            </a:extLst>
          </p:cNvPr>
          <p:cNvGraphicFramePr/>
          <p:nvPr/>
        </p:nvGraphicFramePr>
        <p:xfrm>
          <a:off x="1261636" y="4153820"/>
          <a:ext cx="4520959" cy="288535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0" name="吹き出し: 四角形 9">
            <a:extLst>
              <a:ext uri="{FF2B5EF4-FFF2-40B4-BE49-F238E27FC236}">
                <a16:creationId xmlns:a16="http://schemas.microsoft.com/office/drawing/2014/main" id="{F8716998-6217-A474-3DEE-1FAB26320757}"/>
              </a:ext>
            </a:extLst>
          </p:cNvPr>
          <p:cNvSpPr/>
          <p:nvPr/>
        </p:nvSpPr>
        <p:spPr>
          <a:xfrm>
            <a:off x="914400" y="3877660"/>
            <a:ext cx="1932861" cy="591498"/>
          </a:xfrm>
          <a:prstGeom prst="wedgeRectCallout">
            <a:avLst>
              <a:gd name="adj1" fmla="val 48977"/>
              <a:gd name="adj2" fmla="val 98242"/>
            </a:avLst>
          </a:prstGeom>
          <a:ln>
            <a:solidFill>
              <a:schemeClr val="accent1"/>
            </a:solidFill>
            <a:prstDash val="sys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6. </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計画</a:t>
            </a:r>
          </a:p>
        </p:txBody>
      </p:sp>
      <p:sp>
        <p:nvSpPr>
          <p:cNvPr id="11" name="吹き出し: 四角形 10">
            <a:extLst>
              <a:ext uri="{FF2B5EF4-FFF2-40B4-BE49-F238E27FC236}">
                <a16:creationId xmlns:a16="http://schemas.microsoft.com/office/drawing/2014/main" id="{D993BF23-9582-FEB7-4E7F-2283E350D1A6}"/>
              </a:ext>
            </a:extLst>
          </p:cNvPr>
          <p:cNvSpPr/>
          <p:nvPr/>
        </p:nvSpPr>
        <p:spPr>
          <a:xfrm flipH="1">
            <a:off x="3952925" y="3877660"/>
            <a:ext cx="1990675" cy="591498"/>
          </a:xfrm>
          <a:prstGeom prst="wedgeRectCallout">
            <a:avLst>
              <a:gd name="adj1" fmla="val 43136"/>
              <a:gd name="adj2" fmla="val 90512"/>
            </a:avLst>
          </a:prstGeom>
          <a:ln>
            <a:solidFill>
              <a:schemeClr val="accent1"/>
            </a:solidFill>
            <a:prstDash val="sys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8. </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運用</a:t>
            </a:r>
          </a:p>
        </p:txBody>
      </p:sp>
      <p:sp>
        <p:nvSpPr>
          <p:cNvPr id="14" name="吹き出し: 四角形 13">
            <a:extLst>
              <a:ext uri="{FF2B5EF4-FFF2-40B4-BE49-F238E27FC236}">
                <a16:creationId xmlns:a16="http://schemas.microsoft.com/office/drawing/2014/main" id="{671ED478-E9E9-08C6-20D4-B46AFCE1305B}"/>
              </a:ext>
            </a:extLst>
          </p:cNvPr>
          <p:cNvSpPr/>
          <p:nvPr/>
        </p:nvSpPr>
        <p:spPr>
          <a:xfrm flipH="1">
            <a:off x="3952925" y="6413691"/>
            <a:ext cx="1990675" cy="591498"/>
          </a:xfrm>
          <a:prstGeom prst="wedgeRectCallout">
            <a:avLst>
              <a:gd name="adj1" fmla="val 40073"/>
              <a:gd name="adj2" fmla="val -86995"/>
            </a:avLst>
          </a:prstGeom>
          <a:ln>
            <a:solidFill>
              <a:schemeClr val="accent1"/>
            </a:solidFill>
            <a:prstDash val="sys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9. </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パフォーマンス評価</a:t>
            </a:r>
          </a:p>
        </p:txBody>
      </p:sp>
      <p:sp>
        <p:nvSpPr>
          <p:cNvPr id="16" name="吹き出し: 四角形 15">
            <a:extLst>
              <a:ext uri="{FF2B5EF4-FFF2-40B4-BE49-F238E27FC236}">
                <a16:creationId xmlns:a16="http://schemas.microsoft.com/office/drawing/2014/main" id="{93D3BE8D-15B8-F458-01F0-982C8EB2F44C}"/>
              </a:ext>
            </a:extLst>
          </p:cNvPr>
          <p:cNvSpPr/>
          <p:nvPr/>
        </p:nvSpPr>
        <p:spPr>
          <a:xfrm flipH="1">
            <a:off x="914399" y="6413691"/>
            <a:ext cx="1932861" cy="591498"/>
          </a:xfrm>
          <a:prstGeom prst="wedgeRectCallout">
            <a:avLst>
              <a:gd name="adj1" fmla="val -42622"/>
              <a:gd name="adj2" fmla="val -78617"/>
            </a:avLst>
          </a:prstGeom>
          <a:ln>
            <a:solidFill>
              <a:schemeClr val="accent1"/>
            </a:solidFill>
            <a:prstDash val="sys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10. </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改善</a:t>
            </a:r>
          </a:p>
        </p:txBody>
      </p:sp>
      <p:sp>
        <p:nvSpPr>
          <p:cNvPr id="17" name="正方形/長方形 16">
            <a:extLst>
              <a:ext uri="{FF2B5EF4-FFF2-40B4-BE49-F238E27FC236}">
                <a16:creationId xmlns:a16="http://schemas.microsoft.com/office/drawing/2014/main" id="{AB8A4E8E-98A7-93C0-8DAB-B82F265663F5}"/>
              </a:ext>
            </a:extLst>
          </p:cNvPr>
          <p:cNvSpPr/>
          <p:nvPr/>
        </p:nvSpPr>
        <p:spPr>
          <a:xfrm>
            <a:off x="2291851" y="7811110"/>
            <a:ext cx="2407648" cy="461664"/>
          </a:xfrm>
          <a:prstGeom prst="rect">
            <a:avLst/>
          </a:prstGeom>
          <a:noFill/>
          <a:ln>
            <a:solidFill>
              <a:schemeClr val="accent1"/>
            </a:solidFill>
            <a:prstDash val="sys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メイリオ"/>
                <a:ea typeface="メイリオ"/>
                <a:cs typeface="+mn-cs"/>
              </a:rPr>
              <a:t>7. </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支援</a:t>
            </a:r>
          </a:p>
        </p:txBody>
      </p:sp>
      <p:sp>
        <p:nvSpPr>
          <p:cNvPr id="9" name="テキスト プレースホルダー 2">
            <a:extLst>
              <a:ext uri="{FF2B5EF4-FFF2-40B4-BE49-F238E27FC236}">
                <a16:creationId xmlns:a16="http://schemas.microsoft.com/office/drawing/2014/main" id="{FB033508-0FFE-AD36-04D0-C2D035A00ADC}"/>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8"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情報セキュリティマネジメントシステム（</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a:t>
            </a:r>
          </a:p>
        </p:txBody>
      </p:sp>
      <p:sp>
        <p:nvSpPr>
          <p:cNvPr id="2" name="二等辺三角形 1">
            <a:extLst>
              <a:ext uri="{FF2B5EF4-FFF2-40B4-BE49-F238E27FC236}">
                <a16:creationId xmlns:a16="http://schemas.microsoft.com/office/drawing/2014/main" id="{927B67BB-87FE-973C-89B5-E3046A37C383}"/>
              </a:ext>
            </a:extLst>
          </p:cNvPr>
          <p:cNvSpPr/>
          <p:nvPr/>
        </p:nvSpPr>
        <p:spPr>
          <a:xfrm>
            <a:off x="2748685" y="7448423"/>
            <a:ext cx="1546860" cy="256796"/>
          </a:xfrm>
          <a:prstGeom prst="triangle">
            <a:avLst/>
          </a:prstGeom>
          <a:ln>
            <a:solidFill>
              <a:schemeClr val="accent1"/>
            </a:solid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4" name="テキスト ボックス 3">
            <a:extLst>
              <a:ext uri="{FF2B5EF4-FFF2-40B4-BE49-F238E27FC236}">
                <a16:creationId xmlns:a16="http://schemas.microsoft.com/office/drawing/2014/main" id="{0ABC27DA-4AC4-C923-46FA-C8D322781977}"/>
              </a:ext>
            </a:extLst>
          </p:cNvPr>
          <p:cNvSpPr txBox="1"/>
          <p:nvPr/>
        </p:nvSpPr>
        <p:spPr>
          <a:xfrm>
            <a:off x="689475" y="8357848"/>
            <a:ext cx="5612400" cy="184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図</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35. ISO/IEC 27001</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の</a:t>
            </a:r>
            <a:r>
              <a:rPr kumimoji="1" lang="en-US" altLang="ja-JP" sz="600" b="0" i="0" u="none" strike="noStrike" kern="1200" cap="none" spc="0" normalizeH="0" baseline="0" noProof="0">
                <a:ln>
                  <a:noFill/>
                </a:ln>
                <a:solidFill>
                  <a:prstClr val="black"/>
                </a:solidFill>
                <a:effectLst/>
                <a:uLnTx/>
                <a:uFillTx/>
                <a:latin typeface="メイリオ"/>
                <a:ea typeface="メイリオ"/>
                <a:cs typeface="+mn-cs"/>
              </a:rPr>
              <a:t>PDCA</a:t>
            </a:r>
            <a:r>
              <a:rPr kumimoji="1" lang="ja-JP" altLang="en-US" sz="600" b="0" i="0" u="none" strike="noStrike" kern="1200" cap="none" spc="0" normalizeH="0" baseline="0" noProof="0">
                <a:ln>
                  <a:noFill/>
                </a:ln>
                <a:solidFill>
                  <a:prstClr val="black"/>
                </a:solidFill>
                <a:effectLst/>
                <a:uLnTx/>
                <a:uFillTx/>
                <a:latin typeface="メイリオ"/>
                <a:ea typeface="メイリオ"/>
                <a:cs typeface="+mn-cs"/>
              </a:rPr>
              <a:t>サイクル</a:t>
            </a:r>
            <a:endParaRPr kumimoji="1" lang="en-US" altLang="ja-JP" sz="600" b="0" i="0" u="none" strike="noStrike" kern="1200" cap="none" spc="0" normalizeH="0" baseline="0" noProof="0">
              <a:ln>
                <a:noFill/>
              </a:ln>
              <a:solidFill>
                <a:prstClr val="black"/>
              </a:solidFill>
              <a:effectLst/>
              <a:uLnTx/>
              <a:uFillTx/>
              <a:latin typeface="メイリオ"/>
              <a:ea typeface="メイリオ"/>
              <a:cs typeface="+mn-cs"/>
            </a:endParaRPr>
          </a:p>
        </p:txBody>
      </p:sp>
    </p:spTree>
    <p:extLst>
      <p:ext uri="{BB962C8B-B14F-4D97-AF65-F5344CB8AC3E}">
        <p14:creationId xmlns:p14="http://schemas.microsoft.com/office/powerpoint/2010/main" val="76540771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プレースホルダー 3">
            <a:extLst>
              <a:ext uri="{FF2B5EF4-FFF2-40B4-BE49-F238E27FC236}">
                <a16:creationId xmlns:a16="http://schemas.microsoft.com/office/drawing/2014/main" id="{C8186F3C-0F88-E992-7E54-48D72C33E96D}"/>
              </a:ext>
            </a:extLst>
          </p:cNvPr>
          <p:cNvSpPr>
            <a:spLocks noGrp="1"/>
          </p:cNvSpPr>
          <p:nvPr>
            <p:ph type="body" sz="quarter" idx="16"/>
          </p:nvPr>
        </p:nvSpPr>
        <p:spPr>
          <a:xfrm>
            <a:off x="620924" y="2006280"/>
            <a:ext cx="5612400" cy="381000"/>
          </a:xfrm>
        </p:spPr>
        <p:txBody>
          <a:bodyPr/>
          <a:lstStyle/>
          <a:p>
            <a:r>
              <a:rPr lang="en-US" altLang="ja-JP"/>
              <a:t>ISMS</a:t>
            </a:r>
            <a:r>
              <a:rPr lang="ja-JP" altLang="en-US"/>
              <a:t>の管理策</a:t>
            </a:r>
            <a:endParaRPr kumimoji="1" lang="ja-JP" altLang="en-US"/>
          </a:p>
        </p:txBody>
      </p:sp>
      <p:sp>
        <p:nvSpPr>
          <p:cNvPr id="5" name="スライド番号プレースホルダー 4">
            <a:extLst>
              <a:ext uri="{FF2B5EF4-FFF2-40B4-BE49-F238E27FC236}">
                <a16:creationId xmlns:a16="http://schemas.microsoft.com/office/drawing/2014/main" id="{3693C5AE-EA08-CBE3-0EED-2761FCA5EFCA}"/>
              </a:ext>
            </a:extLst>
          </p:cNvPr>
          <p:cNvSpPr>
            <a:spLocks noGrp="1"/>
          </p:cNvSpPr>
          <p:nvPr>
            <p:ph type="sldNum" sz="quarter" idx="4"/>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第</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7</a:t>
            </a:r>
            <a:r>
              <a:rPr kumimoji="1" lang="ja-JP" altLang="en-US" sz="1200" b="0" i="0" u="none" strike="noStrike" kern="1200" cap="none" spc="0" normalizeH="0" baseline="0" noProof="0">
                <a:ln>
                  <a:noFill/>
                </a:ln>
                <a:solidFill>
                  <a:prstClr val="black"/>
                </a:solidFill>
                <a:effectLst/>
                <a:uLnTx/>
                <a:uFillTx/>
                <a:latin typeface="メイリオ"/>
                <a:ea typeface="メイリオ"/>
                <a:cs typeface="+mn-cs"/>
              </a:rPr>
              <a:t>章 </a:t>
            </a:r>
            <a:r>
              <a:rPr kumimoji="1" lang="en-US" altLang="ja-JP" sz="1200" b="0" i="0" u="none" strike="noStrike" kern="1200" cap="none" spc="0" normalizeH="0" baseline="0" noProof="0">
                <a:ln>
                  <a:noFill/>
                </a:ln>
                <a:solidFill>
                  <a:prstClr val="black"/>
                </a:solidFill>
                <a:effectLst/>
                <a:uLnTx/>
                <a:uFillTx/>
                <a:latin typeface="メイリオ"/>
                <a:ea typeface="メイリオ"/>
                <a:cs typeface="+mn-cs"/>
              </a:rPr>
              <a:t>– 09</a:t>
            </a: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8" name="テキスト プレースホルダー 2">
            <a:extLst>
              <a:ext uri="{FF2B5EF4-FFF2-40B4-BE49-F238E27FC236}">
                <a16:creationId xmlns:a16="http://schemas.microsoft.com/office/drawing/2014/main" id="{635F2EC2-130A-6A75-46AC-97F21354008C}"/>
              </a:ext>
            </a:extLst>
          </p:cNvPr>
          <p:cNvSpPr>
            <a:spLocks noGrp="1"/>
          </p:cNvSpPr>
          <p:nvPr>
            <p:ph type="body" sz="quarter" idx="14"/>
          </p:nvPr>
        </p:nvSpPr>
        <p:spPr>
          <a:xfrm>
            <a:off x="1123950" y="1457325"/>
            <a:ext cx="5111250" cy="381000"/>
          </a:xfrm>
        </p:spPr>
        <p:txBody>
          <a:bodyPr/>
          <a:lstStyle/>
          <a:p>
            <a:r>
              <a:rPr kumimoji="1" lang="en-US" altLang="ja-JP"/>
              <a:t>7-2-2. </a:t>
            </a:r>
            <a:r>
              <a:rPr lang="en-US" altLang="ja-JP"/>
              <a:t>ISMS</a:t>
            </a:r>
            <a:r>
              <a:rPr lang="ja-JP" altLang="en-US"/>
              <a:t>の要素と要件</a:t>
            </a:r>
            <a:endParaRPr kumimoji="1" lang="ja-JP" altLang="en-US"/>
          </a:p>
        </p:txBody>
      </p:sp>
      <p:sp>
        <p:nvSpPr>
          <p:cNvPr id="3" name="テキスト プレースホルダー 4">
            <a:extLst>
              <a:ext uri="{FF2B5EF4-FFF2-40B4-BE49-F238E27FC236}">
                <a16:creationId xmlns:a16="http://schemas.microsoft.com/office/drawing/2014/main" id="{2C5CF6CA-57FC-B7C0-D6BB-71DE6A619FE8}"/>
              </a:ext>
            </a:extLst>
          </p:cNvPr>
          <p:cNvSpPr txBox="1">
            <a:spLocks/>
          </p:cNvSpPr>
          <p:nvPr/>
        </p:nvSpPr>
        <p:spPr>
          <a:xfrm>
            <a:off x="620924" y="2275909"/>
            <a:ext cx="5612400" cy="195448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050" b="1"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ISO/IEC 27001</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に記載されている要求事項をもとに、具体的な情報セキュリティマネジメントの管理策を示した規格として</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ISO/IEC 27002</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があります。</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 ISO/IEC 27001</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の付属書</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は、この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ISO/IEC 27002</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の内容をそのまま取り入れたもので、情報セキュリティ上のリスクを低減するための目的と、その目的を達成するための管理策で構成されています。</a:t>
            </a:r>
            <a:b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付属書</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A</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は、</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の本文（</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ISO/IEC 27001</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の規格要求事項）を補完するガイドラインとしての位置付けにあります。業務内容や</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の適用範囲によってはすべての管理策を適用することができない場合があり、その際には、適用できない理由を明確にし、採用しないという選択をすることができます。つまり、一律にすべての管理策を適用するのではなく、理由を含めて採用しない管理策を明示する必要があります。</a:t>
            </a:r>
            <a:b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b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　</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ISO/IEC 27002</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では、合計</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93</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種の管理策が「組織的管理策」「人的管理策」「物理的管理策」「技術的管理策」 の</a:t>
            </a:r>
            <a:r>
              <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rPr>
              <a:t>4</a:t>
            </a:r>
            <a:r>
              <a:rPr kumimoji="1" lang="ja-JP" altLang="en-US" sz="1050" b="0" i="0" u="none" strike="noStrike" kern="1200" cap="none" spc="0" normalizeH="0" baseline="0" noProof="0" dirty="0">
                <a:ln>
                  <a:noFill/>
                </a:ln>
                <a:solidFill>
                  <a:prstClr val="black"/>
                </a:solidFill>
                <a:effectLst/>
                <a:uLnTx/>
                <a:uFillTx/>
                <a:latin typeface="メイリオ"/>
                <a:ea typeface="メイリオ"/>
                <a:cs typeface="+mn-cs"/>
              </a:rPr>
              <a:t>つのカテゴリに分類される形で解説されています。</a:t>
            </a:r>
            <a:endParaRPr kumimoji="1" lang="en-US" altLang="ja-JP" sz="1050" b="0" i="0" u="none" strike="noStrike" kern="1200" cap="none" spc="0" normalizeH="0" baseline="0" noProof="0" dirty="0">
              <a:ln>
                <a:noFill/>
              </a:ln>
              <a:solidFill>
                <a:prstClr val="black"/>
              </a:solidFill>
              <a:effectLst/>
              <a:uLnTx/>
              <a:uFillTx/>
              <a:latin typeface="メイリオ"/>
              <a:ea typeface="メイリオ"/>
              <a:cs typeface="+mn-cs"/>
            </a:endParaRPr>
          </a:p>
        </p:txBody>
      </p:sp>
      <p:graphicFrame>
        <p:nvGraphicFramePr>
          <p:cNvPr id="11" name="表 25">
            <a:extLst>
              <a:ext uri="{FF2B5EF4-FFF2-40B4-BE49-F238E27FC236}">
                <a16:creationId xmlns:a16="http://schemas.microsoft.com/office/drawing/2014/main" id="{89EE998F-D377-D6EC-9CA7-F9BBC80447E6}"/>
              </a:ext>
            </a:extLst>
          </p:cNvPr>
          <p:cNvGraphicFramePr>
            <a:graphicFrameLocks noGrp="1"/>
          </p:cNvGraphicFramePr>
          <p:nvPr>
            <p:extLst>
              <p:ext uri="{D42A27DB-BD31-4B8C-83A1-F6EECF244321}">
                <p14:modId xmlns:p14="http://schemas.microsoft.com/office/powerpoint/2010/main" val="342630785"/>
              </p:ext>
            </p:extLst>
          </p:nvPr>
        </p:nvGraphicFramePr>
        <p:xfrm>
          <a:off x="631635" y="6456506"/>
          <a:ext cx="5614276" cy="2788920"/>
        </p:xfrm>
        <a:graphic>
          <a:graphicData uri="http://schemas.openxmlformats.org/drawingml/2006/table">
            <a:tbl>
              <a:tblPr firstRow="1" bandRow="1">
                <a:tableStyleId>{5940675A-B579-460E-94D1-54222C63F5DA}</a:tableStyleId>
              </a:tblPr>
              <a:tblGrid>
                <a:gridCol w="1023026">
                  <a:extLst>
                    <a:ext uri="{9D8B030D-6E8A-4147-A177-3AD203B41FA5}">
                      <a16:colId xmlns:a16="http://schemas.microsoft.com/office/drawing/2014/main" val="2189690052"/>
                    </a:ext>
                  </a:extLst>
                </a:gridCol>
                <a:gridCol w="758244">
                  <a:extLst>
                    <a:ext uri="{9D8B030D-6E8A-4147-A177-3AD203B41FA5}">
                      <a16:colId xmlns:a16="http://schemas.microsoft.com/office/drawing/2014/main" val="3720394160"/>
                    </a:ext>
                  </a:extLst>
                </a:gridCol>
                <a:gridCol w="3833006">
                  <a:extLst>
                    <a:ext uri="{9D8B030D-6E8A-4147-A177-3AD203B41FA5}">
                      <a16:colId xmlns:a16="http://schemas.microsoft.com/office/drawing/2014/main" val="1728676998"/>
                    </a:ext>
                  </a:extLst>
                </a:gridCol>
              </a:tblGrid>
              <a:tr h="163903">
                <a:tc gridSpan="3">
                  <a:txBody>
                    <a:bodyPr/>
                    <a:lstStyle/>
                    <a:p>
                      <a:pPr algn="ctr"/>
                      <a:r>
                        <a:rPr kumimoji="1" lang="ja-JP" altLang="en-US" sz="1050" b="1">
                          <a:solidFill>
                            <a:schemeClr val="bg1"/>
                          </a:solidFill>
                          <a:latin typeface="+mn-ea"/>
                          <a:ea typeface="+mn-ea"/>
                        </a:rPr>
                        <a:t>情報セキュリティ管理策</a:t>
                      </a:r>
                    </a:p>
                  </a:txBody>
                  <a:tcPr anchor="ctr">
                    <a:solidFill>
                      <a:schemeClr val="accent1">
                        <a:lumMod val="75000"/>
                      </a:schemeClr>
                    </a:solidFill>
                  </a:tcPr>
                </a:tc>
                <a:tc hMerge="1">
                  <a:txBody>
                    <a:bodyPr/>
                    <a:lstStyle/>
                    <a:p>
                      <a:pPr algn="ctr"/>
                      <a:endParaRPr kumimoji="1" lang="ja-JP" altLang="en-US" sz="1050" b="1">
                        <a:solidFill>
                          <a:schemeClr val="bg1"/>
                        </a:solidFill>
                        <a:latin typeface="+mn-ea"/>
                        <a:ea typeface="+mn-ea"/>
                      </a:endParaRPr>
                    </a:p>
                  </a:txBody>
                  <a:tcPr anchor="ctr">
                    <a:solidFill>
                      <a:schemeClr val="accent1">
                        <a:lumMod val="75000"/>
                      </a:schemeClr>
                    </a:solidFill>
                  </a:tcPr>
                </a:tc>
                <a:tc hMerge="1">
                  <a:txBody>
                    <a:bodyPr/>
                    <a:lstStyle/>
                    <a:p>
                      <a:pPr algn="ctr"/>
                      <a:endParaRPr kumimoji="1" lang="ja-JP" altLang="en-US" sz="1050" b="1">
                        <a:solidFill>
                          <a:schemeClr val="bg1"/>
                        </a:solidFill>
                        <a:latin typeface="+mn-ea"/>
                        <a:ea typeface="+mn-ea"/>
                      </a:endParaRPr>
                    </a:p>
                  </a:txBody>
                  <a:tcPr anchor="ctr">
                    <a:solidFill>
                      <a:schemeClr val="accent1">
                        <a:lumMod val="75000"/>
                      </a:schemeClr>
                    </a:solidFill>
                  </a:tcPr>
                </a:tc>
                <a:extLst>
                  <a:ext uri="{0D108BD9-81ED-4DB2-BD59-A6C34878D82A}">
                    <a16:rowId xmlns:a16="http://schemas.microsoft.com/office/drawing/2014/main" val="2212170855"/>
                  </a:ext>
                </a:extLst>
              </a:tr>
              <a:tr h="163903">
                <a:tc>
                  <a:txBody>
                    <a:bodyPr/>
                    <a:lstStyle/>
                    <a:p>
                      <a:pPr algn="ctr"/>
                      <a:r>
                        <a:rPr kumimoji="1" lang="ja-JP" altLang="en-US" sz="1050" b="1">
                          <a:solidFill>
                            <a:schemeClr val="bg1"/>
                          </a:solidFill>
                          <a:latin typeface="+mn-ea"/>
                          <a:ea typeface="+mn-ea"/>
                        </a:rPr>
                        <a:t>カテゴリ</a:t>
                      </a:r>
                    </a:p>
                  </a:txBody>
                  <a:tcPr anchor="ctr">
                    <a:solidFill>
                      <a:schemeClr val="accent1">
                        <a:lumMod val="75000"/>
                      </a:schemeClr>
                    </a:solidFill>
                  </a:tcPr>
                </a:tc>
                <a:tc>
                  <a:txBody>
                    <a:bodyPr/>
                    <a:lstStyle/>
                    <a:p>
                      <a:pPr algn="ctr"/>
                      <a:r>
                        <a:rPr kumimoji="1" lang="ja-JP" altLang="en-US" sz="1050" b="1">
                          <a:solidFill>
                            <a:schemeClr val="bg1"/>
                          </a:solidFill>
                          <a:latin typeface="+mn-ea"/>
                          <a:ea typeface="+mn-ea"/>
                        </a:rPr>
                        <a:t>項目数</a:t>
                      </a:r>
                    </a:p>
                  </a:txBody>
                  <a:tcPr anchor="ctr">
                    <a:solidFill>
                      <a:schemeClr val="accent1">
                        <a:lumMod val="75000"/>
                      </a:schemeClr>
                    </a:solidFill>
                  </a:tcPr>
                </a:tc>
                <a:tc>
                  <a:txBody>
                    <a:bodyPr/>
                    <a:lstStyle/>
                    <a:p>
                      <a:pPr algn="ctr"/>
                      <a:r>
                        <a:rPr kumimoji="1" lang="ja-JP" altLang="en-US" sz="1050" b="1">
                          <a:solidFill>
                            <a:schemeClr val="bg1"/>
                          </a:solidFill>
                          <a:latin typeface="+mn-ea"/>
                          <a:ea typeface="+mn-ea"/>
                        </a:rPr>
                        <a:t>概要</a:t>
                      </a:r>
                    </a:p>
                  </a:txBody>
                  <a:tcPr anchor="ctr">
                    <a:solidFill>
                      <a:schemeClr val="accent1">
                        <a:lumMod val="75000"/>
                      </a:schemeClr>
                    </a:solidFill>
                  </a:tcPr>
                </a:tc>
                <a:extLst>
                  <a:ext uri="{0D108BD9-81ED-4DB2-BD59-A6C34878D82A}">
                    <a16:rowId xmlns:a16="http://schemas.microsoft.com/office/drawing/2014/main" val="469890612"/>
                  </a:ext>
                </a:extLst>
              </a:tr>
              <a:tr h="562139">
                <a:tc>
                  <a:txBody>
                    <a:bodyPr/>
                    <a:lstStyle/>
                    <a:p>
                      <a:pPr algn="ctr"/>
                      <a:r>
                        <a:rPr kumimoji="1" lang="ja-JP" altLang="en-US" sz="1050" b="0" dirty="0">
                          <a:solidFill>
                            <a:sysClr val="windowText" lastClr="000000"/>
                          </a:solidFill>
                          <a:latin typeface="+mn-ea"/>
                          <a:ea typeface="+mn-ea"/>
                        </a:rPr>
                        <a:t>組織的管理策</a:t>
                      </a:r>
                    </a:p>
                  </a:txBody>
                  <a:tcPr anchor="ctr">
                    <a:solidFill>
                      <a:schemeClr val="bg1"/>
                    </a:solidFill>
                  </a:tcPr>
                </a:tc>
                <a:tc>
                  <a:txBody>
                    <a:bodyPr/>
                    <a:lstStyle/>
                    <a:p>
                      <a:pPr algn="ctr"/>
                      <a:r>
                        <a:rPr kumimoji="1" lang="en-US" altLang="ja-JP" sz="1050" b="0">
                          <a:solidFill>
                            <a:sysClr val="windowText" lastClr="000000"/>
                          </a:solidFill>
                          <a:latin typeface="+mn-ea"/>
                          <a:ea typeface="+mn-ea"/>
                        </a:rPr>
                        <a:t>37</a:t>
                      </a:r>
                      <a:endParaRPr kumimoji="1" lang="ja-JP" altLang="en-US" sz="1050" b="0">
                        <a:solidFill>
                          <a:sysClr val="windowText" lastClr="000000"/>
                        </a:solidFill>
                        <a:latin typeface="+mn-ea"/>
                        <a:ea typeface="+mn-ea"/>
                      </a:endParaRPr>
                    </a:p>
                  </a:txBody>
                  <a:tcPr anchor="ctr">
                    <a:solidFill>
                      <a:schemeClr val="bg1"/>
                    </a:solidFill>
                  </a:tcPr>
                </a:tc>
                <a:tc>
                  <a:txBody>
                    <a:bodyPr/>
                    <a:lstStyle/>
                    <a:p>
                      <a:pPr algn="l"/>
                      <a:r>
                        <a:rPr kumimoji="1" lang="ja-JP" altLang="en-US" sz="1050">
                          <a:solidFill>
                            <a:schemeClr val="tx1"/>
                          </a:solidFill>
                        </a:rPr>
                        <a:t>組織として取組む必要のある管理策。たとえば、情報セキュリティの方針、情報セキュリティの役割と責任、情報の分類などが含まれます。</a:t>
                      </a:r>
                      <a:endParaRPr kumimoji="1" lang="ja-JP" altLang="en-US" sz="1050" b="0">
                        <a:latin typeface="+mn-ea"/>
                        <a:ea typeface="+mn-ea"/>
                      </a:endParaRPr>
                    </a:p>
                  </a:txBody>
                  <a:tcPr anchor="ctr">
                    <a:solidFill>
                      <a:schemeClr val="bg1"/>
                    </a:solidFill>
                  </a:tcPr>
                </a:tc>
                <a:extLst>
                  <a:ext uri="{0D108BD9-81ED-4DB2-BD59-A6C34878D82A}">
                    <a16:rowId xmlns:a16="http://schemas.microsoft.com/office/drawing/2014/main" val="2879300407"/>
                  </a:ext>
                </a:extLst>
              </a:tr>
              <a:tr h="562139">
                <a:tc>
                  <a:txBody>
                    <a:bodyPr/>
                    <a:lstStyle/>
                    <a:p>
                      <a:pPr algn="ctr"/>
                      <a:r>
                        <a:rPr kumimoji="1" lang="ja-JP" altLang="en-US" sz="1050" b="0">
                          <a:solidFill>
                            <a:sysClr val="windowText" lastClr="000000"/>
                          </a:solidFill>
                          <a:latin typeface="+mn-ea"/>
                          <a:ea typeface="+mn-ea"/>
                        </a:rPr>
                        <a:t>人的管理策</a:t>
                      </a:r>
                    </a:p>
                  </a:txBody>
                  <a:tcPr anchor="ctr">
                    <a:solidFill>
                      <a:schemeClr val="bg1"/>
                    </a:solidFill>
                  </a:tcPr>
                </a:tc>
                <a:tc>
                  <a:txBody>
                    <a:bodyPr/>
                    <a:lstStyle/>
                    <a:p>
                      <a:pPr algn="ctr"/>
                      <a:r>
                        <a:rPr kumimoji="1" lang="en-US" altLang="ja-JP" sz="1050" b="0">
                          <a:solidFill>
                            <a:sysClr val="windowText" lastClr="000000"/>
                          </a:solidFill>
                          <a:latin typeface="+mn-ea"/>
                          <a:ea typeface="+mn-ea"/>
                        </a:rPr>
                        <a:t>8</a:t>
                      </a:r>
                      <a:endParaRPr kumimoji="1" lang="ja-JP" altLang="en-US" sz="1050" b="0">
                        <a:solidFill>
                          <a:sysClr val="windowText" lastClr="000000"/>
                        </a:solidFill>
                        <a:latin typeface="+mn-ea"/>
                        <a:ea typeface="+mn-ea"/>
                      </a:endParaRPr>
                    </a:p>
                  </a:txBody>
                  <a:tcPr anchor="ctr">
                    <a:solidFill>
                      <a:schemeClr val="bg1"/>
                    </a:solidFill>
                  </a:tcPr>
                </a:tc>
                <a:tc>
                  <a:txBody>
                    <a:bodyPr/>
                    <a:lstStyle/>
                    <a:p>
                      <a:pPr algn="l"/>
                      <a:r>
                        <a:rPr kumimoji="1" lang="ja-JP" altLang="en-US" sz="1050">
                          <a:solidFill>
                            <a:schemeClr val="tx1"/>
                          </a:solidFill>
                        </a:rPr>
                        <a:t>従業員に関して取組む必要のある管理策。従業員の採用、情報セキュリティの意識向上、情報セキュリティ教育と訓練などが含まれます。</a:t>
                      </a:r>
                      <a:endParaRPr kumimoji="1" lang="ja-JP" altLang="en-US" sz="1050" b="0">
                        <a:latin typeface="+mn-ea"/>
                        <a:ea typeface="+mn-ea"/>
                      </a:endParaRPr>
                    </a:p>
                  </a:txBody>
                  <a:tcPr anchor="ctr">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645990548"/>
                  </a:ext>
                </a:extLst>
              </a:tr>
              <a:tr h="507754">
                <a:tc>
                  <a:txBody>
                    <a:bodyPr/>
                    <a:lstStyle/>
                    <a:p>
                      <a:pPr algn="ctr"/>
                      <a:r>
                        <a:rPr kumimoji="1" lang="ja-JP" altLang="en-US" sz="1050" b="0">
                          <a:solidFill>
                            <a:sysClr val="windowText" lastClr="000000"/>
                          </a:solidFill>
                          <a:latin typeface="+mn-ea"/>
                          <a:ea typeface="+mn-ea"/>
                        </a:rPr>
                        <a:t>物理的管理策</a:t>
                      </a:r>
                    </a:p>
                  </a:txBody>
                  <a:tcPr anchor="ctr">
                    <a:solidFill>
                      <a:schemeClr val="bg1"/>
                    </a:solidFill>
                  </a:tcPr>
                </a:tc>
                <a:tc>
                  <a:txBody>
                    <a:bodyPr/>
                    <a:lstStyle/>
                    <a:p>
                      <a:pPr algn="ctr"/>
                      <a:r>
                        <a:rPr kumimoji="1" lang="en-US" altLang="ja-JP" sz="1050" b="0">
                          <a:solidFill>
                            <a:sysClr val="windowText" lastClr="000000"/>
                          </a:solidFill>
                          <a:latin typeface="+mn-ea"/>
                          <a:ea typeface="+mn-ea"/>
                        </a:rPr>
                        <a:t>14</a:t>
                      </a:r>
                      <a:endParaRPr kumimoji="1" lang="ja-JP" altLang="en-US" sz="1050" b="0">
                        <a:solidFill>
                          <a:sysClr val="windowText" lastClr="000000"/>
                        </a:solidFill>
                        <a:latin typeface="+mn-ea"/>
                        <a:ea typeface="+mn-ea"/>
                      </a:endParaRPr>
                    </a:p>
                  </a:txBody>
                  <a:tcPr anchor="ctr">
                    <a:solidFill>
                      <a:schemeClr val="bg1"/>
                    </a:solidFill>
                  </a:tcPr>
                </a:tc>
                <a:tc>
                  <a:txBody>
                    <a:bodyPr/>
                    <a:lstStyle/>
                    <a:p>
                      <a:pPr algn="l"/>
                      <a:r>
                        <a:rPr kumimoji="1" lang="ja-JP" altLang="en-US" sz="1050">
                          <a:solidFill>
                            <a:schemeClr val="tx1"/>
                          </a:solidFill>
                        </a:rPr>
                        <a:t>情報システムのハードウェアや建物、設備に関する管理策。たとえば、オフィス、部屋および施設のセキュリティ、施設の物理的セキュリティ監視、装置の保守などが含まれます。</a:t>
                      </a:r>
                      <a:endParaRPr kumimoji="1" lang="en-US" altLang="ja-JP" sz="1050" b="0" i="0" kern="120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10181244"/>
                  </a:ext>
                </a:extLst>
              </a:tr>
              <a:tr h="562139">
                <a:tc>
                  <a:txBody>
                    <a:bodyPr/>
                    <a:lstStyle/>
                    <a:p>
                      <a:pPr algn="ctr"/>
                      <a:r>
                        <a:rPr kumimoji="1" lang="ja-JP" altLang="en-US" sz="1050" b="0">
                          <a:solidFill>
                            <a:sysClr val="windowText" lastClr="000000"/>
                          </a:solidFill>
                          <a:latin typeface="+mn-ea"/>
                          <a:ea typeface="+mn-ea"/>
                        </a:rPr>
                        <a:t>技術的管理策</a:t>
                      </a:r>
                    </a:p>
                  </a:txBody>
                  <a:tcPr anchor="ctr">
                    <a:solidFill>
                      <a:schemeClr val="bg1"/>
                    </a:solidFill>
                  </a:tcPr>
                </a:tc>
                <a:tc>
                  <a:txBody>
                    <a:bodyPr/>
                    <a:lstStyle/>
                    <a:p>
                      <a:pPr algn="ctr"/>
                      <a:r>
                        <a:rPr kumimoji="1" lang="en-US" altLang="ja-JP" sz="1050" b="0">
                          <a:solidFill>
                            <a:sysClr val="windowText" lastClr="000000"/>
                          </a:solidFill>
                          <a:latin typeface="+mn-ea"/>
                          <a:ea typeface="+mn-ea"/>
                        </a:rPr>
                        <a:t>34</a:t>
                      </a:r>
                    </a:p>
                  </a:txBody>
                  <a:tcPr anchor="ctr">
                    <a:solidFill>
                      <a:schemeClr val="bg1"/>
                    </a:solidFill>
                  </a:tcPr>
                </a:tc>
                <a:tc>
                  <a:txBody>
                    <a:bodyPr/>
                    <a:lstStyle/>
                    <a:p>
                      <a:pPr algn="l"/>
                      <a:r>
                        <a:rPr kumimoji="1" lang="ja-JP" altLang="en-US" sz="1050" dirty="0">
                          <a:solidFill>
                            <a:schemeClr val="tx1"/>
                          </a:solidFill>
                        </a:rPr>
                        <a:t>技術面での管理策。ネットワークのセキュリティ、データの暗号化、データのバックアップ、脆弱性管理、ログ管理、マルウェア対策などが含まれます。</a:t>
                      </a:r>
                      <a:endParaRPr kumimoji="1" lang="en-US" altLang="ja-JP" sz="1050" b="0" i="0" kern="1200" dirty="0">
                        <a:solidFill>
                          <a:schemeClr val="tx1"/>
                        </a:solidFill>
                        <a:effectLst/>
                        <a:latin typeface="+mn-ea"/>
                        <a:ea typeface="+mn-ea"/>
                        <a:cs typeface="+mn-cs"/>
                      </a:endParaRPr>
                    </a:p>
                  </a:txBody>
                  <a:tcPr anchor="ctr">
                    <a:lnT w="12700" cap="flat" cmpd="sng" algn="ctr">
                      <a:solidFill>
                        <a:schemeClr val="tx1"/>
                      </a:solidFill>
                      <a:prstDash val="solid"/>
                      <a:round/>
                      <a:headEnd type="none" w="med" len="med"/>
                      <a:tailEnd type="none" w="med" len="med"/>
                    </a:lnT>
                    <a:solidFill>
                      <a:schemeClr val="bg1"/>
                    </a:solidFill>
                  </a:tcPr>
                </a:tc>
                <a:extLst>
                  <a:ext uri="{0D108BD9-81ED-4DB2-BD59-A6C34878D82A}">
                    <a16:rowId xmlns:a16="http://schemas.microsoft.com/office/drawing/2014/main" val="1366450863"/>
                  </a:ext>
                </a:extLst>
              </a:tr>
            </a:tbl>
          </a:graphicData>
        </a:graphic>
      </p:graphicFrame>
      <p:sp>
        <p:nvSpPr>
          <p:cNvPr id="7" name="四角形: 角を丸くする 6">
            <a:extLst>
              <a:ext uri="{FF2B5EF4-FFF2-40B4-BE49-F238E27FC236}">
                <a16:creationId xmlns:a16="http://schemas.microsoft.com/office/drawing/2014/main" id="{5D46A6C8-9B91-7ADC-18B8-F8E60DDA3EE7}"/>
              </a:ext>
            </a:extLst>
          </p:cNvPr>
          <p:cNvSpPr/>
          <p:nvPr/>
        </p:nvSpPr>
        <p:spPr>
          <a:xfrm>
            <a:off x="623738" y="4357566"/>
            <a:ext cx="2446881" cy="1954486"/>
          </a:xfrm>
          <a:prstGeom prst="roundRect">
            <a:avLst/>
          </a:prstGeom>
          <a:solidFill>
            <a:schemeClr val="accent5">
              <a:lumMod val="20000"/>
              <a:lumOff val="8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2" name="四角形: 角を丸くする 11">
            <a:extLst>
              <a:ext uri="{FF2B5EF4-FFF2-40B4-BE49-F238E27FC236}">
                <a16:creationId xmlns:a16="http://schemas.microsoft.com/office/drawing/2014/main" id="{AF433AF5-964C-3B05-F2D7-9399C9DD5CA6}"/>
              </a:ext>
            </a:extLst>
          </p:cNvPr>
          <p:cNvSpPr/>
          <p:nvPr/>
        </p:nvSpPr>
        <p:spPr>
          <a:xfrm>
            <a:off x="3787381" y="4359414"/>
            <a:ext cx="2446881" cy="1954486"/>
          </a:xfrm>
          <a:prstGeom prst="roundRect">
            <a:avLst/>
          </a:prstGeom>
          <a:solidFill>
            <a:schemeClr val="accent5">
              <a:lumMod val="20000"/>
              <a:lumOff val="80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3" name="正方形/長方形 12">
            <a:extLst>
              <a:ext uri="{FF2B5EF4-FFF2-40B4-BE49-F238E27FC236}">
                <a16:creationId xmlns:a16="http://schemas.microsoft.com/office/drawing/2014/main" id="{A210F249-02D1-1BC6-AA24-458B1B8BCD6B}"/>
              </a:ext>
            </a:extLst>
          </p:cNvPr>
          <p:cNvSpPr/>
          <p:nvPr/>
        </p:nvSpPr>
        <p:spPr>
          <a:xfrm>
            <a:off x="665545" y="5673948"/>
            <a:ext cx="2446883" cy="584826"/>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認証取得のための</a:t>
            </a: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要求事項</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を</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まとめた国際規格</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（適切な</a:t>
            </a:r>
            <a:r>
              <a:rPr kumimoji="1" lang="en-US" altLang="ja-JP" sz="9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を構築・運用するための</a:t>
            </a:r>
            <a:endParaRPr kumimoji="1" lang="en-US" altLang="ja-JP" sz="90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a:ea typeface="メイリオ"/>
                <a:cs typeface="+mn-cs"/>
              </a:rPr>
              <a:t>国際的なルールブック）</a:t>
            </a:r>
          </a:p>
        </p:txBody>
      </p:sp>
      <p:sp>
        <p:nvSpPr>
          <p:cNvPr id="14" name="正方形/長方形 13">
            <a:extLst>
              <a:ext uri="{FF2B5EF4-FFF2-40B4-BE49-F238E27FC236}">
                <a16:creationId xmlns:a16="http://schemas.microsoft.com/office/drawing/2014/main" id="{C4FB3F01-39DD-31E7-2A04-4B1146BBD1B1}"/>
              </a:ext>
            </a:extLst>
          </p:cNvPr>
          <p:cNvSpPr/>
          <p:nvPr/>
        </p:nvSpPr>
        <p:spPr>
          <a:xfrm>
            <a:off x="3745572" y="5675896"/>
            <a:ext cx="2446883" cy="584826"/>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情報セキュリティマネジメントの</a:t>
            </a:r>
            <a:endParaRPr kumimoji="1" lang="en-US" altLang="ja-JP" sz="1050" b="0" i="0" u="none" strike="noStrike" kern="1200" cap="none" spc="0" normalizeH="0" baseline="0" noProof="0">
              <a:ln>
                <a:noFill/>
              </a:ln>
              <a:solidFill>
                <a:prstClr val="black"/>
              </a:solidFill>
              <a:effectLst/>
              <a:uLnTx/>
              <a:uFillTx/>
              <a:latin typeface="メイリオ"/>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a:ln>
                  <a:noFill/>
                </a:ln>
                <a:solidFill>
                  <a:prstClr val="black"/>
                </a:solidFill>
                <a:effectLst/>
                <a:uLnTx/>
                <a:uFillTx/>
                <a:latin typeface="メイリオ"/>
                <a:ea typeface="メイリオ"/>
                <a:cs typeface="+mn-cs"/>
              </a:rPr>
              <a:t>管理策</a:t>
            </a:r>
            <a:r>
              <a:rPr kumimoji="1" lang="ja-JP" altLang="en-US" sz="1050" b="0" i="0" u="none" strike="noStrike" kern="1200" cap="none" spc="0" normalizeH="0" baseline="0" noProof="0">
                <a:ln>
                  <a:noFill/>
                </a:ln>
                <a:solidFill>
                  <a:prstClr val="black"/>
                </a:solidFill>
                <a:effectLst/>
                <a:uLnTx/>
                <a:uFillTx/>
                <a:latin typeface="メイリオ"/>
                <a:ea typeface="メイリオ"/>
                <a:cs typeface="+mn-cs"/>
              </a:rPr>
              <a:t>を示した国際規格</a:t>
            </a:r>
            <a:endParaRPr kumimoji="1" lang="ja-JP" altLang="en-US" sz="900" b="0" i="0" u="none" strike="noStrike" kern="1200" cap="none" spc="0" normalizeH="0" baseline="0" noProof="0">
              <a:ln>
                <a:noFill/>
              </a:ln>
              <a:solidFill>
                <a:prstClr val="black"/>
              </a:solidFill>
              <a:effectLst/>
              <a:uLnTx/>
              <a:uFillTx/>
              <a:latin typeface="メイリオ"/>
              <a:ea typeface="メイリオ"/>
              <a:cs typeface="+mn-cs"/>
            </a:endParaRPr>
          </a:p>
        </p:txBody>
      </p:sp>
      <p:sp>
        <p:nvSpPr>
          <p:cNvPr id="15" name="四角形: 角を丸くする 14">
            <a:extLst>
              <a:ext uri="{FF2B5EF4-FFF2-40B4-BE49-F238E27FC236}">
                <a16:creationId xmlns:a16="http://schemas.microsoft.com/office/drawing/2014/main" id="{F413C4B4-1F68-6EB3-5449-0364596575B3}"/>
              </a:ext>
            </a:extLst>
          </p:cNvPr>
          <p:cNvSpPr/>
          <p:nvPr/>
        </p:nvSpPr>
        <p:spPr>
          <a:xfrm>
            <a:off x="1055650" y="4232296"/>
            <a:ext cx="1520456" cy="381000"/>
          </a:xfrm>
          <a:prstGeom prst="roundRect">
            <a:avLst/>
          </a:prstGeom>
          <a:solidFill>
            <a:schemeClr val="accent1">
              <a:lumMod val="7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white"/>
                </a:solidFill>
                <a:effectLst/>
                <a:uLnTx/>
                <a:uFillTx/>
                <a:latin typeface="メイリオ"/>
                <a:ea typeface="メイリオ"/>
                <a:cs typeface="+mn-cs"/>
              </a:rPr>
              <a:t>ISO/IEC 2700</a:t>
            </a:r>
            <a:r>
              <a:rPr kumimoji="1" lang="en-US" altLang="ja-JP" sz="1200" b="1" i="0" u="none" strike="noStrike" kern="1200" cap="none" spc="0" normalizeH="0" baseline="0" noProof="0">
                <a:ln>
                  <a:noFill/>
                </a:ln>
                <a:solidFill>
                  <a:prstClr val="white"/>
                </a:solidFill>
                <a:effectLst/>
                <a:uLnTx/>
                <a:uFillTx/>
                <a:latin typeface="メイリオ"/>
                <a:ea typeface="メイリオ"/>
                <a:cs typeface="+mn-cs"/>
              </a:rPr>
              <a:t>1</a:t>
            </a:r>
            <a:endParaRPr kumimoji="1" lang="ja-JP" altLang="en-US" sz="1050" b="1" i="0" u="none" strike="noStrike" kern="1200" cap="none" spc="0" normalizeH="0" baseline="0" noProof="0">
              <a:ln>
                <a:noFill/>
              </a:ln>
              <a:solidFill>
                <a:prstClr val="white"/>
              </a:solidFill>
              <a:effectLst/>
              <a:uLnTx/>
              <a:uFillTx/>
              <a:latin typeface="メイリオ"/>
              <a:ea typeface="メイリオ"/>
              <a:cs typeface="+mn-cs"/>
            </a:endParaRPr>
          </a:p>
        </p:txBody>
      </p:sp>
      <p:sp>
        <p:nvSpPr>
          <p:cNvPr id="16" name="四角形: 角を丸くする 15">
            <a:extLst>
              <a:ext uri="{FF2B5EF4-FFF2-40B4-BE49-F238E27FC236}">
                <a16:creationId xmlns:a16="http://schemas.microsoft.com/office/drawing/2014/main" id="{D732B488-3A17-23FD-76FA-80F3BBEE84DD}"/>
              </a:ext>
            </a:extLst>
          </p:cNvPr>
          <p:cNvSpPr/>
          <p:nvPr/>
        </p:nvSpPr>
        <p:spPr>
          <a:xfrm>
            <a:off x="4281895" y="4230395"/>
            <a:ext cx="1520456" cy="381000"/>
          </a:xfrm>
          <a:prstGeom prst="roundRect">
            <a:avLst/>
          </a:prstGeom>
          <a:solidFill>
            <a:schemeClr val="accent1">
              <a:lumMod val="75000"/>
            </a:schemeClr>
          </a:solid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white"/>
                </a:solidFill>
                <a:effectLst/>
                <a:uLnTx/>
                <a:uFillTx/>
                <a:latin typeface="メイリオ"/>
                <a:ea typeface="メイリオ"/>
                <a:cs typeface="+mn-cs"/>
              </a:rPr>
              <a:t>ISO/IEC 2700</a:t>
            </a:r>
            <a:r>
              <a:rPr kumimoji="1" lang="en-US" altLang="ja-JP" sz="1200" b="1" i="0" u="none" strike="noStrike" kern="1200" cap="none" spc="0" normalizeH="0" baseline="0" noProof="0">
                <a:ln>
                  <a:noFill/>
                </a:ln>
                <a:solidFill>
                  <a:prstClr val="white"/>
                </a:solidFill>
                <a:effectLst/>
                <a:uLnTx/>
                <a:uFillTx/>
                <a:latin typeface="メイリオ"/>
                <a:ea typeface="メイリオ"/>
                <a:cs typeface="+mn-cs"/>
              </a:rPr>
              <a:t>2</a:t>
            </a:r>
            <a:endParaRPr kumimoji="1" lang="ja-JP" altLang="en-US" sz="1050" b="1" i="0" u="none" strike="noStrike" kern="1200" cap="none" spc="0" normalizeH="0" baseline="0" noProof="0">
              <a:ln>
                <a:noFill/>
              </a:ln>
              <a:solidFill>
                <a:prstClr val="white"/>
              </a:solidFill>
              <a:effectLst/>
              <a:uLnTx/>
              <a:uFillTx/>
              <a:latin typeface="メイリオ"/>
              <a:ea typeface="メイリオ"/>
              <a:cs typeface="+mn-cs"/>
            </a:endParaRPr>
          </a:p>
        </p:txBody>
      </p:sp>
      <p:sp>
        <p:nvSpPr>
          <p:cNvPr id="21" name="矢印: 右 20">
            <a:extLst>
              <a:ext uri="{FF2B5EF4-FFF2-40B4-BE49-F238E27FC236}">
                <a16:creationId xmlns:a16="http://schemas.microsoft.com/office/drawing/2014/main" id="{D305F878-B2B8-657D-CB9D-557D212FD79A}"/>
              </a:ext>
            </a:extLst>
          </p:cNvPr>
          <p:cNvSpPr/>
          <p:nvPr/>
        </p:nvSpPr>
        <p:spPr>
          <a:xfrm rot="20250549">
            <a:off x="1752797" y="4893172"/>
            <a:ext cx="459089" cy="381000"/>
          </a:xfrm>
          <a:prstGeom prst="rightArrow">
            <a:avLst/>
          </a:prstGeom>
          <a:ln>
            <a:solidFill>
              <a:srgbClr val="676767"/>
            </a:solidFill>
            <a:prstDash val="solid"/>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メイリオ"/>
              <a:ea typeface="メイリオ"/>
              <a:cs typeface="+mn-cs"/>
            </a:endParaRPr>
          </a:p>
        </p:txBody>
      </p:sp>
      <p:pic>
        <p:nvPicPr>
          <p:cNvPr id="18" name="図 17" descr="アイコン&#10;&#10;自動的に生成された説明">
            <a:extLst>
              <a:ext uri="{FF2B5EF4-FFF2-40B4-BE49-F238E27FC236}">
                <a16:creationId xmlns:a16="http://schemas.microsoft.com/office/drawing/2014/main" id="{37296A26-BE02-2FDE-63CB-52D32BEB0E9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8200" y="4864125"/>
            <a:ext cx="896925" cy="896925"/>
          </a:xfrm>
          <a:prstGeom prst="rect">
            <a:avLst/>
          </a:prstGeom>
        </p:spPr>
      </p:pic>
      <p:pic>
        <p:nvPicPr>
          <p:cNvPr id="23" name="図 22" descr="グラフィカル ユーザー インターフェイス, アプリケーション&#10;&#10;自動的に生成された説明">
            <a:extLst>
              <a:ext uri="{FF2B5EF4-FFF2-40B4-BE49-F238E27FC236}">
                <a16:creationId xmlns:a16="http://schemas.microsoft.com/office/drawing/2014/main" id="{64FF74BE-2CB5-E134-84A2-13DE10C18E4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892685" y="4550305"/>
            <a:ext cx="1379373" cy="1379373"/>
          </a:xfrm>
          <a:prstGeom prst="rect">
            <a:avLst/>
          </a:prstGeom>
        </p:spPr>
      </p:pic>
      <p:sp>
        <p:nvSpPr>
          <p:cNvPr id="24" name="正方形/長方形 23">
            <a:extLst>
              <a:ext uri="{FF2B5EF4-FFF2-40B4-BE49-F238E27FC236}">
                <a16:creationId xmlns:a16="http://schemas.microsoft.com/office/drawing/2014/main" id="{324C99F4-08C8-317C-6835-95F6CA6D2F97}"/>
              </a:ext>
            </a:extLst>
          </p:cNvPr>
          <p:cNvSpPr/>
          <p:nvPr/>
        </p:nvSpPr>
        <p:spPr>
          <a:xfrm>
            <a:off x="2017517" y="4649062"/>
            <a:ext cx="1165973" cy="300833"/>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認証</a:t>
            </a:r>
          </a:p>
        </p:txBody>
      </p:sp>
      <p:pic>
        <p:nvPicPr>
          <p:cNvPr id="26" name="図 25" descr="アイコン&#10;&#10;自動的に生成された説明">
            <a:extLst>
              <a:ext uri="{FF2B5EF4-FFF2-40B4-BE49-F238E27FC236}">
                <a16:creationId xmlns:a16="http://schemas.microsoft.com/office/drawing/2014/main" id="{913B6125-EB43-CEFA-6549-4D1BECC4C73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32517" y="4655494"/>
            <a:ext cx="895788" cy="895788"/>
          </a:xfrm>
          <a:prstGeom prst="rect">
            <a:avLst/>
          </a:prstGeom>
        </p:spPr>
      </p:pic>
      <p:pic>
        <p:nvPicPr>
          <p:cNvPr id="28" name="図 27" descr="ロゴ&#10;&#10;低い精度で自動的に生成された説明">
            <a:extLst>
              <a:ext uri="{FF2B5EF4-FFF2-40B4-BE49-F238E27FC236}">
                <a16:creationId xmlns:a16="http://schemas.microsoft.com/office/drawing/2014/main" id="{885D0A07-EAD9-A6AD-7F32-C8305A1534A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200525" y="5118876"/>
            <a:ext cx="695447" cy="695447"/>
          </a:xfrm>
          <a:prstGeom prst="rect">
            <a:avLst/>
          </a:prstGeom>
        </p:spPr>
      </p:pic>
      <p:sp>
        <p:nvSpPr>
          <p:cNvPr id="29" name="正方形/長方形 28">
            <a:extLst>
              <a:ext uri="{FF2B5EF4-FFF2-40B4-BE49-F238E27FC236}">
                <a16:creationId xmlns:a16="http://schemas.microsoft.com/office/drawing/2014/main" id="{1EA08D60-1291-5F61-0811-A60959741956}"/>
              </a:ext>
            </a:extLst>
          </p:cNvPr>
          <p:cNvSpPr/>
          <p:nvPr/>
        </p:nvSpPr>
        <p:spPr>
          <a:xfrm>
            <a:off x="4797424" y="4592925"/>
            <a:ext cx="1165973" cy="300833"/>
          </a:xfrm>
          <a:prstGeom prst="rect">
            <a:avLst/>
          </a:prstGeom>
          <a:noFill/>
          <a:ln>
            <a:noFill/>
            <a:prstDash val="dash"/>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a:ln>
                  <a:noFill/>
                </a:ln>
                <a:solidFill>
                  <a:prstClr val="black"/>
                </a:solidFill>
                <a:effectLst/>
                <a:uLnTx/>
                <a:uFillTx/>
                <a:latin typeface="メイリオ"/>
                <a:ea typeface="メイリオ"/>
                <a:cs typeface="+mn-cs"/>
              </a:rPr>
              <a:t>管理策</a:t>
            </a:r>
          </a:p>
        </p:txBody>
      </p:sp>
      <p:sp>
        <p:nvSpPr>
          <p:cNvPr id="10" name="テキスト プレースホルダー 2">
            <a:extLst>
              <a:ext uri="{FF2B5EF4-FFF2-40B4-BE49-F238E27FC236}">
                <a16:creationId xmlns:a16="http://schemas.microsoft.com/office/drawing/2014/main" id="{4472E9F3-53A5-5E8C-C985-7B60D4615189}"/>
              </a:ext>
            </a:extLst>
          </p:cNvPr>
          <p:cNvSpPr txBox="1">
            <a:spLocks/>
          </p:cNvSpPr>
          <p:nvPr/>
        </p:nvSpPr>
        <p:spPr>
          <a:xfrm>
            <a:off x="619048" y="835406"/>
            <a:ext cx="6238952" cy="419100"/>
          </a:xfrm>
          <a:prstGeom prst="rect">
            <a:avLst/>
          </a:prstGeom>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kumimoji="1" sz="1800" b="1" kern="1200">
                <a:solidFill>
                  <a:schemeClr val="tx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第</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7</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章</a:t>
            </a:r>
            <a:r>
              <a:rPr kumimoji="0" lang="en-US" altLang="ja-JP"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 </a:t>
            </a:r>
            <a:r>
              <a:rPr kumimoji="0" lang="ja-JP" altLang="en-US" sz="1100" b="1" i="0" u="sng" strike="noStrike" kern="1200" cap="none" spc="0" normalizeH="0" baseline="0" noProof="0">
                <a:ln>
                  <a:noFill/>
                </a:ln>
                <a:solidFill>
                  <a:prstClr val="black"/>
                </a:solidFill>
                <a:effectLst/>
                <a:uLnTx/>
                <a:uFill>
                  <a:solidFill>
                    <a:prstClr val="white"/>
                  </a:solidFill>
                </a:uFill>
                <a:latin typeface="メイリオ"/>
                <a:ea typeface="メイリオ"/>
                <a:cs typeface="+mn-cs"/>
                <a:hlinkClick r:id="rId7" action="ppaction://hlinksldjump"/>
              </a:rPr>
              <a:t>セキュリティフレームワーク</a:t>
            </a:r>
            <a:b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b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　</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7-2. </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情報セキュリティマネジメントシステム（</a:t>
            </a:r>
            <a:r>
              <a:rPr kumimoji="1" lang="en-US" altLang="ja-JP" sz="1100" b="1" i="0" u="none" strike="noStrike" kern="1200" cap="none" spc="0" normalizeH="0" baseline="0" noProof="0">
                <a:ln>
                  <a:noFill/>
                </a:ln>
                <a:solidFill>
                  <a:prstClr val="black"/>
                </a:solidFill>
                <a:effectLst/>
                <a:uLnTx/>
                <a:uFillTx/>
                <a:latin typeface="メイリオ"/>
                <a:ea typeface="メイリオ"/>
                <a:cs typeface="+mn-cs"/>
              </a:rPr>
              <a:t>ISMS</a:t>
            </a:r>
            <a:r>
              <a:rPr kumimoji="1" lang="ja-JP" altLang="en-US" sz="1100" b="1" i="0" u="none" strike="noStrike" kern="1200" cap="none" spc="0" normalizeH="0" baseline="0" noProof="0">
                <a:ln>
                  <a:noFill/>
                </a:ln>
                <a:solidFill>
                  <a:prstClr val="black"/>
                </a:solidFill>
                <a:effectLst/>
                <a:uLnTx/>
                <a:uFillTx/>
                <a:latin typeface="メイリオ"/>
                <a:ea typeface="メイリオ"/>
                <a:cs typeface="+mn-cs"/>
              </a:rPr>
              <a:t>）</a:t>
            </a:r>
          </a:p>
        </p:txBody>
      </p:sp>
    </p:spTree>
    <p:extLst>
      <p:ext uri="{BB962C8B-B14F-4D97-AF65-F5344CB8AC3E}">
        <p14:creationId xmlns:p14="http://schemas.microsoft.com/office/powerpoint/2010/main" val="862711398"/>
      </p:ext>
    </p:extLst>
  </p:cSld>
  <p:clrMapOvr>
    <a:masterClrMapping/>
  </p:clrMapOvr>
</p:sld>
</file>

<file path=ppt/theme/theme1.xml><?xml version="1.0" encoding="utf-8"?>
<a:theme xmlns:a="http://schemas.openxmlformats.org/drawingml/2006/main" name="基本">
  <a:themeElements>
    <a:clrScheme name="ユーザー定義 8">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00000"/>
      </a:hlink>
      <a:folHlink>
        <a:srgbClr val="000000"/>
      </a:folHlink>
    </a:clrScheme>
    <a:fontScheme name="ユーザー定義 6">
      <a:majorFont>
        <a:latin typeface="メイリオ"/>
        <a:ea typeface="メイリオ"/>
        <a:cs typeface=""/>
      </a:majorFont>
      <a:minorFont>
        <a:latin typeface="メイリオ"/>
        <a:ea typeface="メイリオ"/>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solidFill>
            <a:schemeClr val="accent1"/>
          </a:solidFill>
          <a:prstDash val="dash"/>
        </a:ln>
      </a:spPr>
      <a:bodyPr rtlCol="0" anchor="ctr"/>
      <a:lstStyle>
        <a:defPPr algn="ctr">
          <a:defRPr kumimoji="1" sz="1200" dirty="0"/>
        </a:defPPr>
      </a:lstStyle>
      <a:style>
        <a:lnRef idx="2">
          <a:schemeClr val="accent5"/>
        </a:lnRef>
        <a:fillRef idx="1">
          <a:schemeClr val="lt1"/>
        </a:fillRef>
        <a:effectRef idx="0">
          <a:schemeClr val="accent5"/>
        </a:effectRef>
        <a:fontRef idx="minor">
          <a:schemeClr val="dk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はじめに、おわりに">
  <a:themeElements>
    <a:clrScheme name="ユーザー定義 8">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00000"/>
      </a:hlink>
      <a:folHlink>
        <a:srgbClr val="000000"/>
      </a:folHlink>
    </a:clrScheme>
    <a:fontScheme name="ユーザー定義 6">
      <a:majorFont>
        <a:latin typeface="メイリオ"/>
        <a:ea typeface="メイリオ"/>
        <a:cs typeface=""/>
      </a:majorFont>
      <a:minorFont>
        <a:latin typeface="メイリオ"/>
        <a:ea typeface="メイリオ"/>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2_基本">
  <a:themeElements>
    <a:clrScheme name="ユーザー定義 8">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00000"/>
      </a:hlink>
      <a:folHlink>
        <a:srgbClr val="000000"/>
      </a:folHlink>
    </a:clrScheme>
    <a:fontScheme name="ユーザー定義 6">
      <a:majorFont>
        <a:latin typeface="メイリオ"/>
        <a:ea typeface="メイリオ"/>
        <a:cs typeface=""/>
      </a:majorFont>
      <a:minorFont>
        <a:latin typeface="メイリオ"/>
        <a:ea typeface="メイリオ"/>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bodyPr/>
      <a:lstStyle/>
      <a: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3_基本">
  <a:themeElements>
    <a:clrScheme name="ユーザー定義 8">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00000"/>
      </a:hlink>
      <a:folHlink>
        <a:srgbClr val="000000"/>
      </a:folHlink>
    </a:clrScheme>
    <a:fontScheme name="ユーザー定義 6">
      <a:majorFont>
        <a:latin typeface="メイリオ"/>
        <a:ea typeface="メイリオ"/>
        <a:cs typeface=""/>
      </a:majorFont>
      <a:minorFont>
        <a:latin typeface="メイリオ"/>
        <a:ea typeface="メイリオ"/>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solidFill>
            <a:schemeClr val="accent1"/>
          </a:solidFill>
          <a:prstDash val="dash"/>
        </a:ln>
      </a:spPr>
      <a:bodyPr rtlCol="0" anchor="ctr"/>
      <a:lstStyle>
        <a:defPPr algn="ctr">
          <a:defRPr kumimoji="1" sz="1200" dirty="0"/>
        </a:defPPr>
      </a:lstStyle>
      <a:style>
        <a:lnRef idx="2">
          <a:schemeClr val="accent5"/>
        </a:lnRef>
        <a:fillRef idx="1">
          <a:schemeClr val="lt1"/>
        </a:fillRef>
        <a:effectRef idx="0">
          <a:schemeClr val="accent5"/>
        </a:effectRef>
        <a:fontRef idx="minor">
          <a:schemeClr val="dk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4_基本">
  <a:themeElements>
    <a:clrScheme name="ユーザー定義 8">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00000"/>
      </a:hlink>
      <a:folHlink>
        <a:srgbClr val="000000"/>
      </a:folHlink>
    </a:clrScheme>
    <a:fontScheme name="ユーザー定義 6">
      <a:majorFont>
        <a:latin typeface="メイリオ"/>
        <a:ea typeface="メイリオ"/>
        <a:cs typeface=""/>
      </a:majorFont>
      <a:minorFont>
        <a:latin typeface="メイリオ"/>
        <a:ea typeface="メイリオ"/>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solidFill>
            <a:schemeClr val="accent1"/>
          </a:solidFill>
          <a:prstDash val="dash"/>
        </a:ln>
      </a:spPr>
      <a:bodyPr rtlCol="0" anchor="ctr"/>
      <a:lstStyle>
        <a:defPPr algn="ctr">
          <a:defRPr kumimoji="1" sz="1200" dirty="0"/>
        </a:defPPr>
      </a:lstStyle>
      <a:style>
        <a:lnRef idx="2">
          <a:schemeClr val="accent5"/>
        </a:lnRef>
        <a:fillRef idx="1">
          <a:schemeClr val="lt1"/>
        </a:fillRef>
        <a:effectRef idx="0">
          <a:schemeClr val="accent5"/>
        </a:effectRef>
        <a:fontRef idx="minor">
          <a:schemeClr val="dk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5_基本">
  <a:themeElements>
    <a:clrScheme name="ユーザー定義 8">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00000"/>
      </a:hlink>
      <a:folHlink>
        <a:srgbClr val="000000"/>
      </a:folHlink>
    </a:clrScheme>
    <a:fontScheme name="ユーザー定義 6">
      <a:majorFont>
        <a:latin typeface="メイリオ"/>
        <a:ea typeface="メイリオ"/>
        <a:cs typeface=""/>
      </a:majorFont>
      <a:minorFont>
        <a:latin typeface="メイリオ"/>
        <a:ea typeface="メイリオ"/>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solidFill>
            <a:schemeClr val="accent1"/>
          </a:solidFill>
          <a:prstDash val="dash"/>
        </a:ln>
      </a:spPr>
      <a:bodyPr rtlCol="0" anchor="ctr"/>
      <a:lstStyle>
        <a:defPPr algn="ctr">
          <a:defRPr kumimoji="1" sz="1200" dirty="0"/>
        </a:defPPr>
      </a:lstStyle>
      <a:style>
        <a:lnRef idx="2">
          <a:schemeClr val="accent5"/>
        </a:lnRef>
        <a:fillRef idx="1">
          <a:schemeClr val="lt1"/>
        </a:fillRef>
        <a:effectRef idx="0">
          <a:schemeClr val="accent5"/>
        </a:effectRef>
        <a:fontRef idx="minor">
          <a:schemeClr val="dk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6_基本">
  <a:themeElements>
    <a:clrScheme name="ユーザー定義 8">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00000"/>
      </a:hlink>
      <a:folHlink>
        <a:srgbClr val="000000"/>
      </a:folHlink>
    </a:clrScheme>
    <a:fontScheme name="ユーザー定義 6">
      <a:majorFont>
        <a:latin typeface="メイリオ"/>
        <a:ea typeface="メイリオ"/>
        <a:cs typeface=""/>
      </a:majorFont>
      <a:minorFont>
        <a:latin typeface="メイリオ"/>
        <a:ea typeface="メイリオ"/>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solidFill>
            <a:schemeClr val="accent1"/>
          </a:solidFill>
          <a:prstDash val="dash"/>
        </a:ln>
      </a:spPr>
      <a:bodyPr rtlCol="0" anchor="ctr"/>
      <a:lstStyle>
        <a:defPPr algn="ctr">
          <a:defRPr kumimoji="1" sz="1200" dirty="0"/>
        </a:defPPr>
      </a:lstStyle>
      <a:style>
        <a:lnRef idx="2">
          <a:schemeClr val="accent5"/>
        </a:lnRef>
        <a:fillRef idx="1">
          <a:schemeClr val="lt1"/>
        </a:fillRef>
        <a:effectRef idx="0">
          <a:schemeClr val="accent5"/>
        </a:effectRef>
        <a:fontRef idx="minor">
          <a:schemeClr val="dk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7_基本">
  <a:themeElements>
    <a:clrScheme name="ユーザー定義 8">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00000"/>
      </a:hlink>
      <a:folHlink>
        <a:srgbClr val="000000"/>
      </a:folHlink>
    </a:clrScheme>
    <a:fontScheme name="ユーザー定義 6">
      <a:majorFont>
        <a:latin typeface="メイリオ"/>
        <a:ea typeface="メイリオ"/>
        <a:cs typeface=""/>
      </a:majorFont>
      <a:minorFont>
        <a:latin typeface="メイリオ"/>
        <a:ea typeface="メイリオ"/>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solidFill>
            <a:schemeClr val="accent1"/>
          </a:solidFill>
          <a:prstDash val="dash"/>
        </a:ln>
      </a:spPr>
      <a:bodyPr rtlCol="0" anchor="ctr"/>
      <a:lstStyle>
        <a:defPPr algn="ctr">
          <a:defRPr kumimoji="1" sz="1200" dirty="0"/>
        </a:defPPr>
      </a:lstStyle>
      <a:style>
        <a:lnRef idx="2">
          <a:schemeClr val="accent5"/>
        </a:lnRef>
        <a:fillRef idx="1">
          <a:schemeClr val="lt1"/>
        </a:fillRef>
        <a:effectRef idx="0">
          <a:schemeClr val="accent5"/>
        </a:effectRef>
        <a:fontRef idx="minor">
          <a:schemeClr val="dk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8_基本">
  <a:themeElements>
    <a:clrScheme name="ユーザー定義 8">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00000"/>
      </a:hlink>
      <a:folHlink>
        <a:srgbClr val="000000"/>
      </a:folHlink>
    </a:clrScheme>
    <a:fontScheme name="ユーザー定義 6">
      <a:majorFont>
        <a:latin typeface="メイリオ"/>
        <a:ea typeface="メイリオ"/>
        <a:cs typeface=""/>
      </a:majorFont>
      <a:minorFont>
        <a:latin typeface="メイリオ"/>
        <a:ea typeface="メイリオ"/>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solidFill>
            <a:schemeClr val="accent1"/>
          </a:solidFill>
          <a:prstDash val="dash"/>
        </a:ln>
      </a:spPr>
      <a:bodyPr rtlCol="0" anchor="ctr"/>
      <a:lstStyle>
        <a:defPPr algn="ctr">
          <a:defRPr kumimoji="1" sz="1200" dirty="0"/>
        </a:defPPr>
      </a:lstStyle>
      <a:style>
        <a:lnRef idx="2">
          <a:schemeClr val="accent5"/>
        </a:lnRef>
        <a:fillRef idx="1">
          <a:schemeClr val="lt1"/>
        </a:fillRef>
        <a:effectRef idx="0">
          <a:schemeClr val="accent5"/>
        </a:effectRef>
        <a:fontRef idx="minor">
          <a:schemeClr val="dk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9_基本">
  <a:themeElements>
    <a:clrScheme name="ユーザー定義 8">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00000"/>
      </a:hlink>
      <a:folHlink>
        <a:srgbClr val="000000"/>
      </a:folHlink>
    </a:clrScheme>
    <a:fontScheme name="ユーザー定義 6">
      <a:majorFont>
        <a:latin typeface="メイリオ"/>
        <a:ea typeface="メイリオ"/>
        <a:cs typeface=""/>
      </a:majorFont>
      <a:minorFont>
        <a:latin typeface="メイリオ"/>
        <a:ea typeface="メイリオ"/>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solidFill>
            <a:schemeClr val="accent1"/>
          </a:solidFill>
          <a:prstDash val="dash"/>
        </a:ln>
      </a:spPr>
      <a:bodyPr rtlCol="0" anchor="ctr"/>
      <a:lstStyle>
        <a:defPPr algn="ctr">
          <a:defRPr kumimoji="1" sz="1200" dirty="0"/>
        </a:defPPr>
      </a:lstStyle>
      <a:style>
        <a:lnRef idx="2">
          <a:schemeClr val="accent5"/>
        </a:lnRef>
        <a:fillRef idx="1">
          <a:schemeClr val="lt1"/>
        </a:fillRef>
        <a:effectRef idx="0">
          <a:schemeClr val="accent5"/>
        </a:effectRef>
        <a:fontRef idx="minor">
          <a:schemeClr val="dk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10_基本">
  <a:themeElements>
    <a:clrScheme name="ユーザー定義 8">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00000"/>
      </a:hlink>
      <a:folHlink>
        <a:srgbClr val="000000"/>
      </a:folHlink>
    </a:clrScheme>
    <a:fontScheme name="ユーザー定義 6">
      <a:majorFont>
        <a:latin typeface="メイリオ"/>
        <a:ea typeface="メイリオ"/>
        <a:cs typeface=""/>
      </a:majorFont>
      <a:minorFont>
        <a:latin typeface="メイリオ"/>
        <a:ea typeface="メイリオ"/>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solidFill>
            <a:schemeClr val="accent1"/>
          </a:solidFill>
          <a:prstDash val="dash"/>
        </a:ln>
      </a:spPr>
      <a:bodyPr rtlCol="0" anchor="ctr"/>
      <a:lstStyle>
        <a:defPPr algn="ctr">
          <a:defRPr kumimoji="1" sz="1200" dirty="0"/>
        </a:defPPr>
      </a:lstStyle>
      <a:style>
        <a:lnRef idx="2">
          <a:schemeClr val="accent5"/>
        </a:lnRef>
        <a:fillRef idx="1">
          <a:schemeClr val="lt1"/>
        </a:fillRef>
        <a:effectRef idx="0">
          <a:schemeClr val="accent5"/>
        </a:effectRef>
        <a:fontRef idx="minor">
          <a:schemeClr val="dk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参考文献・引用文献、用語集、コラム">
  <a:themeElements>
    <a:clrScheme name="ユーザー定義 8">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00000"/>
      </a:hlink>
      <a:folHlink>
        <a:srgbClr val="000000"/>
      </a:folHlink>
    </a:clrScheme>
    <a:fontScheme name="ユーザー定義 6">
      <a:majorFont>
        <a:latin typeface="メイリオ"/>
        <a:ea typeface="メイリオ"/>
        <a:cs typeface=""/>
      </a:majorFont>
      <a:minorFont>
        <a:latin typeface="メイリオ"/>
        <a:ea typeface="メイリオ"/>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11_基本">
  <a:themeElements>
    <a:clrScheme name="ユーザー定義 8">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00000"/>
      </a:hlink>
      <a:folHlink>
        <a:srgbClr val="000000"/>
      </a:folHlink>
    </a:clrScheme>
    <a:fontScheme name="ユーザー定義 6">
      <a:majorFont>
        <a:latin typeface="メイリオ"/>
        <a:ea typeface="メイリオ"/>
        <a:cs typeface=""/>
      </a:majorFont>
      <a:minorFont>
        <a:latin typeface="メイリオ"/>
        <a:ea typeface="メイリオ"/>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solidFill>
            <a:schemeClr val="accent1"/>
          </a:solidFill>
          <a:prstDash val="dash"/>
        </a:ln>
      </a:spPr>
      <a:bodyPr rtlCol="0" anchor="ctr"/>
      <a:lstStyle>
        <a:defPPr algn="ctr">
          <a:defRPr kumimoji="1" sz="1200" dirty="0"/>
        </a:defPPr>
      </a:lstStyle>
      <a:style>
        <a:lnRef idx="2">
          <a:schemeClr val="accent5"/>
        </a:lnRef>
        <a:fillRef idx="1">
          <a:schemeClr val="lt1"/>
        </a:fillRef>
        <a:effectRef idx="0">
          <a:schemeClr val="accent5"/>
        </a:effectRef>
        <a:fontRef idx="minor">
          <a:schemeClr val="dk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4_テキストテンプレ">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ユーザー定義 6">
      <a:majorFont>
        <a:latin typeface="メイリオ"/>
        <a:ea typeface="メイリオ"/>
        <a:cs typeface=""/>
      </a:majorFont>
      <a:minorFont>
        <a:latin typeface="メイリオ"/>
        <a:ea typeface="メイリオ"/>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2_参考文献・引用文献、用語集、コラム">
  <a:themeElements>
    <a:clrScheme name="ユーザー定義 8">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00000"/>
      </a:hlink>
      <a:folHlink>
        <a:srgbClr val="000000"/>
      </a:folHlink>
    </a:clrScheme>
    <a:fontScheme name="ユーザー定義 6">
      <a:majorFont>
        <a:latin typeface="メイリオ"/>
        <a:ea typeface="メイリオ"/>
        <a:cs typeface=""/>
      </a:majorFont>
      <a:minorFont>
        <a:latin typeface="メイリオ"/>
        <a:ea typeface="メイリオ"/>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xml><?xml version="1.0" encoding="utf-8"?>
<a:theme xmlns:a="http://schemas.openxmlformats.org/drawingml/2006/main" name="表紙、裏表紙">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226BAB"/>
        </a:solidFill>
        <a:ln>
          <a:no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3_表紙、裏表紙">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226BAB"/>
        </a:solidFill>
        <a:ln>
          <a:no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目次">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ユーザー定義 6">
      <a:majorFont>
        <a:latin typeface="メイリオ"/>
        <a:ea typeface="メイリオ"/>
        <a:cs typeface=""/>
      </a:majorFont>
      <a:minorFont>
        <a:latin typeface="メイリオ"/>
        <a:ea typeface="メイリオ"/>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テキストテンプレ">
  <a:themeElements>
    <a:clrScheme name="ユーザー定義 9">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00000"/>
      </a:hlink>
      <a:folHlink>
        <a:srgbClr val="000000"/>
      </a:folHlink>
    </a:clrScheme>
    <a:fontScheme name="ユーザー定義 6">
      <a:majorFont>
        <a:latin typeface="メイリオ"/>
        <a:ea typeface="メイリオ"/>
        <a:cs typeface=""/>
      </a:majorFont>
      <a:minorFont>
        <a:latin typeface="メイリオ"/>
        <a:ea typeface="メイリオ"/>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3_テキストテンプレ">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ユーザー定義 6">
      <a:majorFont>
        <a:latin typeface="メイリオ"/>
        <a:ea typeface="メイリオ"/>
        <a:cs typeface=""/>
      </a:majorFont>
      <a:minorFont>
        <a:latin typeface="メイリオ"/>
        <a:ea typeface="メイリオ"/>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テキストテンプレ">
  <a:themeElements>
    <a:clrScheme name="ユーザー定義 8">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00000"/>
      </a:hlink>
      <a:folHlink>
        <a:srgbClr val="000000"/>
      </a:folHlink>
    </a:clrScheme>
    <a:fontScheme name="ユーザー定義 6">
      <a:majorFont>
        <a:latin typeface="メイリオ"/>
        <a:ea typeface="メイリオ"/>
        <a:cs typeface=""/>
      </a:majorFont>
      <a:minorFont>
        <a:latin typeface="メイリオ"/>
        <a:ea typeface="メイリオ"/>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_目次">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ユーザー定義 6">
      <a:majorFont>
        <a:latin typeface="メイリオ"/>
        <a:ea typeface="メイリオ"/>
        <a:cs typeface=""/>
      </a:majorFont>
      <a:minorFont>
        <a:latin typeface="メイリオ"/>
        <a:ea typeface="メイリオ"/>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1_参考文献・引用文献、用語集、コラム">
  <a:themeElements>
    <a:clrScheme name="ユーザー定義 8">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00000"/>
      </a:hlink>
      <a:folHlink>
        <a:srgbClr val="000000"/>
      </a:folHlink>
    </a:clrScheme>
    <a:fontScheme name="ユーザー定義 6">
      <a:majorFont>
        <a:latin typeface="メイリオ"/>
        <a:ea typeface="メイリオ"/>
        <a:cs typeface=""/>
      </a:majorFont>
      <a:minorFont>
        <a:latin typeface="メイリオ"/>
        <a:ea typeface="メイリオ"/>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_基本">
  <a:themeElements>
    <a:clrScheme name="ユーザー定義 8">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00000"/>
      </a:hlink>
      <a:folHlink>
        <a:srgbClr val="000000"/>
      </a:folHlink>
    </a:clrScheme>
    <a:fontScheme name="ユーザー定義 6">
      <a:majorFont>
        <a:latin typeface="メイリオ"/>
        <a:ea typeface="メイリオ"/>
        <a:cs typeface=""/>
      </a:majorFont>
      <a:minorFont>
        <a:latin typeface="メイリオ"/>
        <a:ea typeface="メイリオ"/>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TaxCatchAll xmlns="0fca6408-0a8a-4cb9-a878-3f24a9c9d2ec" xsi:nil="true"/>
    <lcf76f155ced4ddcb4097134ff3c332f xmlns="ca0d9c1d-2d71-48fd-a182-2be6e400cfa0">
      <Terms xmlns="http://schemas.microsoft.com/office/infopath/2007/PartnerControls"/>
    </lcf76f155ced4ddcb4097134ff3c332f>
  </documentManagement>
</p:properties>
</file>

<file path=customXml/item3.xml><?xml version="1.0" encoding="utf-8"?>
<ct:contentTypeSchema xmlns:ct="http://schemas.microsoft.com/office/2006/metadata/contentType" xmlns:ma="http://schemas.microsoft.com/office/2006/metadata/properties/metaAttributes" ct:_="" ma:_="" ma:contentTypeName="ドキュメント" ma:contentTypeID="0x010100CCCE2BDC97806048A818A250CF6ED667" ma:contentTypeVersion="14" ma:contentTypeDescription="新しいドキュメントを作成します。" ma:contentTypeScope="" ma:versionID="96d14af0a7532dbbe7c76b0cf9f311b2">
  <xsd:schema xmlns:xsd="http://www.w3.org/2001/XMLSchema" xmlns:xs="http://www.w3.org/2001/XMLSchema" xmlns:p="http://schemas.microsoft.com/office/2006/metadata/properties" xmlns:ns2="0fca6408-0a8a-4cb9-a878-3f24a9c9d2ec" xmlns:ns3="ca0d9c1d-2d71-48fd-a182-2be6e400cfa0" targetNamespace="http://schemas.microsoft.com/office/2006/metadata/properties" ma:root="true" ma:fieldsID="ad7a2d46b697f79ca3cf4b21dab5d7ef" ns2:_="" ns3:_="">
    <xsd:import namespace="0fca6408-0a8a-4cb9-a878-3f24a9c9d2ec"/>
    <xsd:import namespace="ca0d9c1d-2d71-48fd-a182-2be6e400cfa0"/>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lcf76f155ced4ddcb4097134ff3c332f" minOccurs="0"/>
                <xsd:element ref="ns2:TaxCatchAll" minOccurs="0"/>
                <xsd:element ref="ns3:MediaServiceGenerationTime" minOccurs="0"/>
                <xsd:element ref="ns3:MediaServiceEventHashCode" minOccurs="0"/>
                <xsd:element ref="ns3:MediaServiceOCR" minOccurs="0"/>
                <xsd:element ref="ns3:MediaServiceDateTaken" minOccurs="0"/>
                <xsd:element ref="ns3:MediaServiceLocation"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fca6408-0a8a-4cb9-a878-3f24a9c9d2ec" elementFormDefault="qualified">
    <xsd:import namespace="http://schemas.microsoft.com/office/2006/documentManagement/types"/>
    <xsd:import namespace="http://schemas.microsoft.com/office/infopath/2007/PartnerControls"/>
    <xsd:element name="SharedWithUsers" ma:index="8" nillable="true" ma:displayName="共有相手"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共有相手の詳細情報" ma:internalName="SharedWithDetails" ma:readOnly="true">
      <xsd:simpleType>
        <xsd:restriction base="dms:Note">
          <xsd:maxLength value="255"/>
        </xsd:restriction>
      </xsd:simpleType>
    </xsd:element>
    <xsd:element name="TaxCatchAll" ma:index="14" nillable="true" ma:displayName="Taxonomy Catch All Column" ma:hidden="true" ma:list="{34f4a231-ddc4-4d2c-a302-0a2efe911181}" ma:internalName="TaxCatchAll" ma:showField="CatchAllData" ma:web="0fca6408-0a8a-4cb9-a878-3f24a9c9d2ec">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ca0d9c1d-2d71-48fd-a182-2be6e400cfa0"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lcf76f155ced4ddcb4097134ff3c332f" ma:index="13" nillable="true" ma:taxonomy="true" ma:internalName="lcf76f155ced4ddcb4097134ff3c332f" ma:taxonomyFieldName="MediaServiceImageTags" ma:displayName="画像タグ" ma:readOnly="false" ma:fieldId="{5cf76f15-5ced-4ddc-b409-7134ff3c332f}" ma:taxonomyMulti="true" ma:sspId="7c9c57c1-006d-4df6-b4dd-10bc6d0938f9" ma:termSetId="09814cd3-568e-fe90-9814-8d621ff8fb84" ma:anchorId="fba54fb3-c3e1-fe81-a776-ca4b69148c4d" ma:open="true" ma:isKeyword="false">
      <xsd:complexType>
        <xsd:sequence>
          <xsd:element ref="pc:Terms" minOccurs="0" maxOccurs="1"/>
        </xsd:sequence>
      </xsd:complex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DateTaken" ma:index="18" nillable="true" ma:displayName="MediaServiceDateTaken" ma:hidden="true" ma:indexed="true" ma:internalName="MediaServiceDateTaken" ma:readOnly="true">
      <xsd:simpleType>
        <xsd:restriction base="dms:Text"/>
      </xsd:simpleType>
    </xsd:element>
    <xsd:element name="MediaServiceLocation" ma:index="19" nillable="true" ma:displayName="Location" ma:indexed="true" ma:internalName="MediaServiceLocation" ma:readOnly="true">
      <xsd:simpleType>
        <xsd:restriction base="dms:Text"/>
      </xsd:simpleType>
    </xsd:element>
    <xsd:element name="MediaServiceObjectDetectorVersions" ma:index="20" nillable="true" ma:displayName="MediaServiceObjectDetectorVersions" ma:hidden="true" ma:indexed="true" ma:internalName="MediaServiceObjectDetectorVersions" ma:readOnly="true">
      <xsd:simpleType>
        <xsd:restriction base="dms:Text"/>
      </xsd:simpleType>
    </xsd:element>
    <xsd:element name="MediaServiceSearchProperties" ma:index="21"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8200E5C5-7795-4282-B0A4-2CB27564BB65}">
  <ds:schemaRefs>
    <ds:schemaRef ds:uri="http://schemas.microsoft.com/sharepoint/v3/contenttype/forms"/>
  </ds:schemaRefs>
</ds:datastoreItem>
</file>

<file path=customXml/itemProps2.xml><?xml version="1.0" encoding="utf-8"?>
<ds:datastoreItem xmlns:ds="http://schemas.openxmlformats.org/officeDocument/2006/customXml" ds:itemID="{06C14DAA-6B41-416D-A3E3-1EAE5C4A4A4B}">
  <ds:schemaRefs>
    <ds:schemaRef ds:uri="http://schemas.microsoft.com/office/infopath/2007/PartnerControls"/>
    <ds:schemaRef ds:uri="1a35b82b-c5fc-4d80-bc08-90c6816c1d99"/>
    <ds:schemaRef ds:uri="5f0ccab6-1f68-4526-a042-3afc881ed207"/>
    <ds:schemaRef ds:uri="http://schemas.openxmlformats.org/package/2006/metadata/core-properties"/>
    <ds:schemaRef ds:uri="http://schemas.microsoft.com/office/2006/documentManagement/types"/>
    <ds:schemaRef ds:uri="http://www.w3.org/XML/1998/namespace"/>
    <ds:schemaRef ds:uri="http://schemas.microsoft.com/office/2006/metadata/properties"/>
    <ds:schemaRef ds:uri="http://purl.org/dc/dcmitype/"/>
    <ds:schemaRef ds:uri="http://purl.org/dc/terms/"/>
    <ds:schemaRef ds:uri="http://purl.org/dc/elements/1.1/"/>
  </ds:schemaRefs>
</ds:datastoreItem>
</file>

<file path=customXml/itemProps3.xml><?xml version="1.0" encoding="utf-8"?>
<ds:datastoreItem xmlns:ds="http://schemas.openxmlformats.org/officeDocument/2006/customXml" ds:itemID="{0BD22840-C85F-47D4-91F7-29E7EA0D180E}"/>
</file>

<file path=docProps/app.xml><?xml version="1.0" encoding="utf-8"?>
<Properties xmlns="http://schemas.openxmlformats.org/officeDocument/2006/extended-properties" xmlns:vt="http://schemas.openxmlformats.org/officeDocument/2006/docPropsVTypes">
  <Template>Office Theme 2013 - 2022</Template>
  <TotalTime>58</TotalTime>
  <Words>178856</Words>
  <Application>Microsoft Office PowerPoint</Application>
  <PresentationFormat>A4 210 x 297 mm</PresentationFormat>
  <Paragraphs>13371</Paragraphs>
  <Slides>414</Slides>
  <Notes>283</Notes>
  <HiddenSlides>0</HiddenSlides>
  <MMClips>0</MMClips>
  <ScaleCrop>false</ScaleCrop>
  <HeadingPairs>
    <vt:vector size="6" baseType="variant">
      <vt:variant>
        <vt:lpstr>使用されているフォント</vt:lpstr>
      </vt:variant>
      <vt:variant>
        <vt:i4>25</vt:i4>
      </vt:variant>
      <vt:variant>
        <vt:lpstr>テーマ</vt:lpstr>
      </vt:variant>
      <vt:variant>
        <vt:i4>24</vt:i4>
      </vt:variant>
      <vt:variant>
        <vt:lpstr>スライド タイトル</vt:lpstr>
      </vt:variant>
      <vt:variant>
        <vt:i4>414</vt:i4>
      </vt:variant>
    </vt:vector>
  </HeadingPairs>
  <TitlesOfParts>
    <vt:vector size="463" baseType="lpstr">
      <vt:lpstr>‘Helvetica Neue’</vt:lpstr>
      <vt:lpstr>AppleGothic</vt:lpstr>
      <vt:lpstr>-apple-system</vt:lpstr>
      <vt:lpstr>Helvetica Neue</vt:lpstr>
      <vt:lpstr>Hiragino Kaku Gothic Pro</vt:lpstr>
      <vt:lpstr>Hiragino Kaku Gothic ProN</vt:lpstr>
      <vt:lpstr>HiraginoSans-W5</vt:lpstr>
      <vt:lpstr>Jun 501</vt:lpstr>
      <vt:lpstr>Lucida Grande</vt:lpstr>
      <vt:lpstr>Meiryo UI</vt:lpstr>
      <vt:lpstr>ＭＳ Ｐゴシック</vt:lpstr>
      <vt:lpstr>ＭＳ 明朝</vt:lpstr>
      <vt:lpstr>Noto Sans JP</vt:lpstr>
      <vt:lpstr>Shin Maru Go Regular</vt:lpstr>
      <vt:lpstr>Söhne</vt:lpstr>
      <vt:lpstr>ヒラギノ角ゴ Pro W3</vt:lpstr>
      <vt:lpstr>Meiryo</vt:lpstr>
      <vt:lpstr>Meiryo</vt:lpstr>
      <vt:lpstr>游ゴシック</vt:lpstr>
      <vt:lpstr>游ゴシック体</vt:lpstr>
      <vt:lpstr>游明朝</vt:lpstr>
      <vt:lpstr>Arial</vt:lpstr>
      <vt:lpstr>Century</vt:lpstr>
      <vt:lpstr>Roboto</vt:lpstr>
      <vt:lpstr>Wingdings</vt:lpstr>
      <vt:lpstr>基本</vt:lpstr>
      <vt:lpstr>参考文献・引用文献、用語集、コラム</vt:lpstr>
      <vt:lpstr>目次</vt:lpstr>
      <vt:lpstr>1_テキストテンプレ</vt:lpstr>
      <vt:lpstr>3_テキストテンプレ</vt:lpstr>
      <vt:lpstr>テキストテンプレ</vt:lpstr>
      <vt:lpstr>1_目次</vt:lpstr>
      <vt:lpstr>1_参考文献・引用文献、用語集、コラム</vt:lpstr>
      <vt:lpstr>1_基本</vt:lpstr>
      <vt:lpstr>はじめに、おわりに</vt:lpstr>
      <vt:lpstr>2_基本</vt:lpstr>
      <vt:lpstr>3_基本</vt:lpstr>
      <vt:lpstr>4_基本</vt:lpstr>
      <vt:lpstr>5_基本</vt:lpstr>
      <vt:lpstr>6_基本</vt:lpstr>
      <vt:lpstr>7_基本</vt:lpstr>
      <vt:lpstr>8_基本</vt:lpstr>
      <vt:lpstr>9_基本</vt:lpstr>
      <vt:lpstr>10_基本</vt:lpstr>
      <vt:lpstr>11_基本</vt:lpstr>
      <vt:lpstr>4_テキストテンプレ</vt:lpstr>
      <vt:lpstr>2_参考文献・引用文献、用語集、コラム</vt:lpstr>
      <vt:lpstr>表紙、裏表紙</vt:lpstr>
      <vt:lpstr>3_表紙、裏表紙</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中小企業向けサイバーセキュリティ実践ハンドブック：中小企業も安心！セキュリティ対策でDXを加速</dc:title>
  <dc:subject/>
  <dc:creator>東京都産業労働局商工部経営支援課</dc:creator>
  <cp:keywords>経営情報セキュリティ（コンピュータ）;情報セキュリティマネジメントシステム;経営情報;東京都;中小企業;サイバーセキュリティ</cp:keywords>
  <dc:description>本ハンドブックは、組織内におけるシステム管理者等（システム管理などの実務に責任を持つ方々）に向けて作成された小冊子です。</dc:description>
  <cp:lastModifiedBy>SAORI MUKAWA</cp:lastModifiedBy>
  <cp:revision>2</cp:revision>
  <cp:lastPrinted>2023-07-12T02:27:56Z</cp:lastPrinted>
  <dcterms:created xsi:type="dcterms:W3CDTF">2023-05-23T05:17:15Z</dcterms:created>
  <dcterms:modified xsi:type="dcterms:W3CDTF">2024-03-12T06:41:20Z</dcterms:modified>
  <cp:category>中小企業向けサイバーセキュリティ対策の極意シリーズ</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0x0101009649C29A313C4A44B07C7B61231DD9B2</vt:lpwstr>
  </property>
  <property fmtid="{D5CDD505-2E9C-101B-9397-08002B2CF9AE}" pid="3" name="MediaServiceImageTags">
    <vt:lpwstr/>
  </property>
</Properties>
</file>